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p:sldMasterIdLst>
    <p:sldMasterId id="2147483648" r:id="rId1"/>
  </p:sldMasterIdLst>
  <p:notesMasterIdLst>
    <p:notesMasterId r:id="rId48"/>
  </p:notesMasterIdLst>
  <p:sldIdLst>
    <p:sldId id="256" r:id="rId2"/>
    <p:sldId id="261" r:id="rId3"/>
    <p:sldId id="262" r:id="rId4"/>
    <p:sldId id="257" r:id="rId5"/>
    <p:sldId id="263" r:id="rId6"/>
    <p:sldId id="264" r:id="rId7"/>
    <p:sldId id="265" r:id="rId8"/>
    <p:sldId id="266" r:id="rId9"/>
    <p:sldId id="300" r:id="rId10"/>
    <p:sldId id="267" r:id="rId11"/>
    <p:sldId id="268" r:id="rId12"/>
    <p:sldId id="269" r:id="rId13"/>
    <p:sldId id="270" r:id="rId14"/>
    <p:sldId id="271" r:id="rId15"/>
    <p:sldId id="258" r:id="rId16"/>
    <p:sldId id="301" r:id="rId17"/>
    <p:sldId id="273" r:id="rId18"/>
    <p:sldId id="274" r:id="rId19"/>
    <p:sldId id="298" r:id="rId20"/>
    <p:sldId id="275" r:id="rId21"/>
    <p:sldId id="276" r:id="rId22"/>
    <p:sldId id="259" r:id="rId23"/>
    <p:sldId id="277" r:id="rId24"/>
    <p:sldId id="278" r:id="rId25"/>
    <p:sldId id="279" r:id="rId26"/>
    <p:sldId id="280" r:id="rId27"/>
    <p:sldId id="281" r:id="rId28"/>
    <p:sldId id="282" r:id="rId29"/>
    <p:sldId id="306" r:id="rId30"/>
    <p:sldId id="283" r:id="rId31"/>
    <p:sldId id="285" r:id="rId32"/>
    <p:sldId id="286" r:id="rId33"/>
    <p:sldId id="260" r:id="rId34"/>
    <p:sldId id="284" r:id="rId35"/>
    <p:sldId id="305" r:id="rId36"/>
    <p:sldId id="289" r:id="rId37"/>
    <p:sldId id="290" r:id="rId38"/>
    <p:sldId id="291" r:id="rId39"/>
    <p:sldId id="292" r:id="rId40"/>
    <p:sldId id="293" r:id="rId41"/>
    <p:sldId id="294" r:id="rId42"/>
    <p:sldId id="303" r:id="rId43"/>
    <p:sldId id="296" r:id="rId44"/>
    <p:sldId id="307" r:id="rId45"/>
    <p:sldId id="299" r:id="rId46"/>
    <p:sldId id="304" r:id="rId47"/>
  </p:sldIdLst>
  <p:sldSz cx="12192000" cy="6858000"/>
  <p:notesSz cx="6858000" cy="9144000"/>
  <p:defaultTextStyle>
    <a:defPPr>
      <a:defRPr lang="zh-CN"/>
    </a:defPPr>
    <a:lvl1pPr algn="l" rtl="0" fontAlgn="base">
      <a:spcBef>
        <a:spcPct val="20000"/>
      </a:spcBef>
      <a:spcAft>
        <a:spcPct val="0"/>
      </a:spcAft>
      <a:buClr>
        <a:schemeClr val="bg2"/>
      </a:buClr>
      <a:buSzPct val="70000"/>
      <a:buFont typeface="Wingdings" panose="05000000000000000000" pitchFamily="2" charset="2"/>
      <a:defRPr kern="1200">
        <a:solidFill>
          <a:schemeClr val="tx1"/>
        </a:solidFill>
        <a:latin typeface="Times New Roman" panose="02020603050405020304" pitchFamily="18" charset="0"/>
        <a:ea typeface="楷体_GB2312" pitchFamily="49" charset="-122"/>
        <a:cs typeface="+mn-cs"/>
      </a:defRPr>
    </a:lvl1pPr>
    <a:lvl2pPr marL="457200" algn="l" rtl="0" fontAlgn="base">
      <a:spcBef>
        <a:spcPct val="20000"/>
      </a:spcBef>
      <a:spcAft>
        <a:spcPct val="0"/>
      </a:spcAft>
      <a:buClr>
        <a:schemeClr val="bg2"/>
      </a:buClr>
      <a:buSzPct val="70000"/>
      <a:buFont typeface="Wingdings" panose="05000000000000000000" pitchFamily="2" charset="2"/>
      <a:defRPr kern="1200">
        <a:solidFill>
          <a:schemeClr val="tx1"/>
        </a:solidFill>
        <a:latin typeface="Times New Roman" panose="02020603050405020304" pitchFamily="18" charset="0"/>
        <a:ea typeface="楷体_GB2312" pitchFamily="49" charset="-122"/>
        <a:cs typeface="+mn-cs"/>
      </a:defRPr>
    </a:lvl2pPr>
    <a:lvl3pPr marL="914400" algn="l" rtl="0" fontAlgn="base">
      <a:spcBef>
        <a:spcPct val="20000"/>
      </a:spcBef>
      <a:spcAft>
        <a:spcPct val="0"/>
      </a:spcAft>
      <a:buClr>
        <a:schemeClr val="bg2"/>
      </a:buClr>
      <a:buSzPct val="70000"/>
      <a:buFont typeface="Wingdings" panose="05000000000000000000" pitchFamily="2" charset="2"/>
      <a:defRPr kern="1200">
        <a:solidFill>
          <a:schemeClr val="tx1"/>
        </a:solidFill>
        <a:latin typeface="Times New Roman" panose="02020603050405020304" pitchFamily="18" charset="0"/>
        <a:ea typeface="楷体_GB2312" pitchFamily="49" charset="-122"/>
        <a:cs typeface="+mn-cs"/>
      </a:defRPr>
    </a:lvl3pPr>
    <a:lvl4pPr marL="1371600" algn="l" rtl="0" fontAlgn="base">
      <a:spcBef>
        <a:spcPct val="20000"/>
      </a:spcBef>
      <a:spcAft>
        <a:spcPct val="0"/>
      </a:spcAft>
      <a:buClr>
        <a:schemeClr val="bg2"/>
      </a:buClr>
      <a:buSzPct val="70000"/>
      <a:buFont typeface="Wingdings" panose="05000000000000000000" pitchFamily="2" charset="2"/>
      <a:defRPr kern="1200">
        <a:solidFill>
          <a:schemeClr val="tx1"/>
        </a:solidFill>
        <a:latin typeface="Times New Roman" panose="02020603050405020304" pitchFamily="18" charset="0"/>
        <a:ea typeface="楷体_GB2312" pitchFamily="49" charset="-122"/>
        <a:cs typeface="+mn-cs"/>
      </a:defRPr>
    </a:lvl4pPr>
    <a:lvl5pPr marL="1828800" algn="l" rtl="0" fontAlgn="base">
      <a:spcBef>
        <a:spcPct val="20000"/>
      </a:spcBef>
      <a:spcAft>
        <a:spcPct val="0"/>
      </a:spcAft>
      <a:buClr>
        <a:schemeClr val="bg2"/>
      </a:buClr>
      <a:buSzPct val="70000"/>
      <a:buFont typeface="Wingdings" panose="05000000000000000000" pitchFamily="2" charset="2"/>
      <a:defRPr kern="1200">
        <a:solidFill>
          <a:schemeClr val="tx1"/>
        </a:solidFill>
        <a:latin typeface="Times New Roman" panose="02020603050405020304" pitchFamily="18" charset="0"/>
        <a:ea typeface="楷体_GB2312" pitchFamily="49" charset="-122"/>
        <a:cs typeface="+mn-cs"/>
      </a:defRPr>
    </a:lvl5pPr>
    <a:lvl6pPr marL="2286000" algn="l" defTabSz="914400" rtl="0" eaLnBrk="1" latinLnBrk="0" hangingPunct="1">
      <a:defRPr kern="1200">
        <a:solidFill>
          <a:schemeClr val="tx1"/>
        </a:solidFill>
        <a:latin typeface="Times New Roman" panose="02020603050405020304" pitchFamily="18" charset="0"/>
        <a:ea typeface="楷体_GB2312" pitchFamily="49" charset="-122"/>
        <a:cs typeface="+mn-cs"/>
      </a:defRPr>
    </a:lvl6pPr>
    <a:lvl7pPr marL="2743200" algn="l" defTabSz="914400" rtl="0" eaLnBrk="1" latinLnBrk="0" hangingPunct="1">
      <a:defRPr kern="1200">
        <a:solidFill>
          <a:schemeClr val="tx1"/>
        </a:solidFill>
        <a:latin typeface="Times New Roman" panose="02020603050405020304" pitchFamily="18" charset="0"/>
        <a:ea typeface="楷体_GB2312" pitchFamily="49" charset="-122"/>
        <a:cs typeface="+mn-cs"/>
      </a:defRPr>
    </a:lvl7pPr>
    <a:lvl8pPr marL="3200400" algn="l" defTabSz="914400" rtl="0" eaLnBrk="1" latinLnBrk="0" hangingPunct="1">
      <a:defRPr kern="1200">
        <a:solidFill>
          <a:schemeClr val="tx1"/>
        </a:solidFill>
        <a:latin typeface="Times New Roman" panose="02020603050405020304" pitchFamily="18" charset="0"/>
        <a:ea typeface="楷体_GB2312" pitchFamily="49" charset="-122"/>
        <a:cs typeface="+mn-cs"/>
      </a:defRPr>
    </a:lvl8pPr>
    <a:lvl9pPr marL="3657600" algn="l" defTabSz="914400" rtl="0" eaLnBrk="1" latinLnBrk="0" hangingPunct="1">
      <a:defRPr kern="1200">
        <a:solidFill>
          <a:schemeClr val="tx1"/>
        </a:solidFill>
        <a:latin typeface="Times New Roman" panose="02020603050405020304" pitchFamily="18" charset="0"/>
        <a:ea typeface="楷体_GB2312" pitchFamily="49" charset="-122"/>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63" autoAdjust="0"/>
    <p:restoredTop sz="94660"/>
  </p:normalViewPr>
  <p:slideViewPr>
    <p:cSldViewPr snapToGrid="0">
      <p:cViewPr varScale="1">
        <p:scale>
          <a:sx n="163" d="100"/>
          <a:sy n="163" d="100"/>
        </p:scale>
        <p:origin x="152" y="1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9817F3B-72DD-4D22-8FCF-E7C9B8010900}" type="datetimeFigureOut">
              <a:rPr lang="zh-CN" altLang="en-US" smtClean="0"/>
              <a:t>2025/4/30</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9336CD0-7E2E-485A-9978-D53A05404B2F}" type="slidenum">
              <a:rPr lang="zh-CN" altLang="en-US" smtClean="0"/>
              <a:t>‹#›</a:t>
            </a:fld>
            <a:endParaRPr lang="zh-CN" altLang="en-US"/>
          </a:p>
        </p:txBody>
      </p:sp>
    </p:spTree>
    <p:extLst>
      <p:ext uri="{BB962C8B-B14F-4D97-AF65-F5344CB8AC3E}">
        <p14:creationId xmlns:p14="http://schemas.microsoft.com/office/powerpoint/2010/main" val="11407774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9336CD0-7E2E-485A-9978-D53A05404B2F}" type="slidenum">
              <a:rPr lang="zh-CN" altLang="en-US" smtClean="0"/>
              <a:t>13</a:t>
            </a:fld>
            <a:endParaRPr lang="zh-CN" altLang="en-US"/>
          </a:p>
        </p:txBody>
      </p:sp>
    </p:spTree>
    <p:extLst>
      <p:ext uri="{BB962C8B-B14F-4D97-AF65-F5344CB8AC3E}">
        <p14:creationId xmlns:p14="http://schemas.microsoft.com/office/powerpoint/2010/main" val="12648499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4" name="Rectangle 2"/>
          <p:cNvSpPr>
            <a:spLocks noChangeArrowheads="1"/>
          </p:cNvSpPr>
          <p:nvPr/>
        </p:nvSpPr>
        <p:spPr bwMode="auto">
          <a:xfrm>
            <a:off x="508000" y="990600"/>
            <a:ext cx="101600" cy="5105400"/>
          </a:xfrm>
          <a:prstGeom prst="rect">
            <a:avLst/>
          </a:prstGeom>
          <a:solidFill>
            <a:schemeClr val="bg2"/>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a:solidFill>
                  <a:schemeClr val="tx1"/>
                </a:solidFill>
                <a:latin typeface="Times New Roman" panose="02020603050405020304" pitchFamily="18" charset="0"/>
                <a:ea typeface="楷体_GB2312" pitchFamily="49" charset="-122"/>
              </a:defRPr>
            </a:lvl1pPr>
            <a:lvl2pPr marL="742950" indent="-285750" eaLnBrk="0" hangingPunct="0">
              <a:defRPr>
                <a:solidFill>
                  <a:schemeClr val="tx1"/>
                </a:solidFill>
                <a:latin typeface="Times New Roman" panose="02020603050405020304" pitchFamily="18" charset="0"/>
                <a:ea typeface="楷体_GB2312" pitchFamily="49" charset="-122"/>
              </a:defRPr>
            </a:lvl2pPr>
            <a:lvl3pPr marL="1143000" indent="-228600" eaLnBrk="0" hangingPunct="0">
              <a:defRPr>
                <a:solidFill>
                  <a:schemeClr val="tx1"/>
                </a:solidFill>
                <a:latin typeface="Times New Roman" panose="02020603050405020304" pitchFamily="18" charset="0"/>
                <a:ea typeface="楷体_GB2312" pitchFamily="49" charset="-122"/>
              </a:defRPr>
            </a:lvl3pPr>
            <a:lvl4pPr marL="1600200" indent="-228600" eaLnBrk="0" hangingPunct="0">
              <a:defRPr>
                <a:solidFill>
                  <a:schemeClr val="tx1"/>
                </a:solidFill>
                <a:latin typeface="Times New Roman" panose="02020603050405020304" pitchFamily="18" charset="0"/>
                <a:ea typeface="楷体_GB2312" pitchFamily="49" charset="-122"/>
              </a:defRPr>
            </a:lvl4pPr>
            <a:lvl5pPr marL="2057400" indent="-228600" eaLnBrk="0" hangingPunct="0">
              <a:defRPr>
                <a:solidFill>
                  <a:schemeClr val="tx1"/>
                </a:solidFill>
                <a:latin typeface="Times New Roman" panose="02020603050405020304" pitchFamily="18" charset="0"/>
                <a:ea typeface="楷体_GB2312" pitchFamily="49" charset="-122"/>
              </a:defRPr>
            </a:lvl5pPr>
            <a:lvl6pPr marL="25146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6pPr>
            <a:lvl7pPr marL="29718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7pPr>
            <a:lvl8pPr marL="34290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8pPr>
            <a:lvl9pPr marL="38862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9pPr>
          </a:lstStyle>
          <a:p>
            <a:pPr algn="ctr" eaLnBrk="1" hangingPunct="1">
              <a:spcBef>
                <a:spcPct val="0"/>
              </a:spcBef>
              <a:buClrTx/>
              <a:buSzTx/>
              <a:buFontTx/>
              <a:buNone/>
              <a:defRPr/>
            </a:pPr>
            <a:endParaRPr lang="zh-CN" altLang="zh-CN" sz="2400">
              <a:ea typeface="宋体" panose="02010600030101010101" pitchFamily="2" charset="-122"/>
            </a:endParaRPr>
          </a:p>
        </p:txBody>
      </p:sp>
      <p:grpSp>
        <p:nvGrpSpPr>
          <p:cNvPr id="5" name="Group 8"/>
          <p:cNvGrpSpPr/>
          <p:nvPr/>
        </p:nvGrpSpPr>
        <p:grpSpPr bwMode="auto">
          <a:xfrm>
            <a:off x="508001" y="304800"/>
            <a:ext cx="11188700" cy="5791200"/>
            <a:chOff x="240" y="192"/>
            <a:chExt cx="5286" cy="3648"/>
          </a:xfrm>
        </p:grpSpPr>
        <p:sp>
          <p:nvSpPr>
            <p:cNvPr id="6" name="Rectangle 9"/>
            <p:cNvSpPr>
              <a:spLocks noChangeArrowheads="1"/>
            </p:cNvSpPr>
            <p:nvPr/>
          </p:nvSpPr>
          <p:spPr bwMode="auto">
            <a:xfrm flipV="1">
              <a:off x="5236" y="192"/>
              <a:ext cx="288" cy="288"/>
            </a:xfrm>
            <a:prstGeom prst="rect">
              <a:avLst/>
            </a:prstGeom>
            <a:solidFill>
              <a:schemeClr val="bg2"/>
            </a:solidFill>
            <a:ln w="12700">
              <a:solidFill>
                <a:schemeClr val="tx1"/>
              </a:solidFill>
              <a:miter lim="800000"/>
            </a:ln>
          </p:spPr>
          <p:txBody>
            <a:bodyPr rot="10800000" wrap="none" anchor="ctr"/>
            <a:lstStyle>
              <a:lvl1pPr eaLnBrk="0" hangingPunct="0">
                <a:defRPr>
                  <a:solidFill>
                    <a:schemeClr val="tx1"/>
                  </a:solidFill>
                  <a:latin typeface="Times New Roman" panose="02020603050405020304" pitchFamily="18" charset="0"/>
                  <a:ea typeface="楷体_GB2312" pitchFamily="49" charset="-122"/>
                </a:defRPr>
              </a:lvl1pPr>
              <a:lvl2pPr marL="742950" indent="-285750" eaLnBrk="0" hangingPunct="0">
                <a:defRPr>
                  <a:solidFill>
                    <a:schemeClr val="tx1"/>
                  </a:solidFill>
                  <a:latin typeface="Times New Roman" panose="02020603050405020304" pitchFamily="18" charset="0"/>
                  <a:ea typeface="楷体_GB2312" pitchFamily="49" charset="-122"/>
                </a:defRPr>
              </a:lvl2pPr>
              <a:lvl3pPr marL="1143000" indent="-228600" eaLnBrk="0" hangingPunct="0">
                <a:defRPr>
                  <a:solidFill>
                    <a:schemeClr val="tx1"/>
                  </a:solidFill>
                  <a:latin typeface="Times New Roman" panose="02020603050405020304" pitchFamily="18" charset="0"/>
                  <a:ea typeface="楷体_GB2312" pitchFamily="49" charset="-122"/>
                </a:defRPr>
              </a:lvl3pPr>
              <a:lvl4pPr marL="1600200" indent="-228600" eaLnBrk="0" hangingPunct="0">
                <a:defRPr>
                  <a:solidFill>
                    <a:schemeClr val="tx1"/>
                  </a:solidFill>
                  <a:latin typeface="Times New Roman" panose="02020603050405020304" pitchFamily="18" charset="0"/>
                  <a:ea typeface="楷体_GB2312" pitchFamily="49" charset="-122"/>
                </a:defRPr>
              </a:lvl4pPr>
              <a:lvl5pPr marL="2057400" indent="-228600" eaLnBrk="0" hangingPunct="0">
                <a:defRPr>
                  <a:solidFill>
                    <a:schemeClr val="tx1"/>
                  </a:solidFill>
                  <a:latin typeface="Times New Roman" panose="02020603050405020304" pitchFamily="18" charset="0"/>
                  <a:ea typeface="楷体_GB2312" pitchFamily="49" charset="-122"/>
                </a:defRPr>
              </a:lvl5pPr>
              <a:lvl6pPr marL="25146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6pPr>
              <a:lvl7pPr marL="29718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7pPr>
              <a:lvl8pPr marL="34290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8pPr>
              <a:lvl9pPr marL="38862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9pPr>
            </a:lstStyle>
            <a:p>
              <a:pPr algn="ctr" eaLnBrk="1" hangingPunct="1">
                <a:spcBef>
                  <a:spcPct val="0"/>
                </a:spcBef>
                <a:buClrTx/>
                <a:buSzTx/>
                <a:buFontTx/>
                <a:buNone/>
                <a:defRPr/>
              </a:pPr>
              <a:endParaRPr lang="zh-CN" altLang="zh-CN" sz="2400">
                <a:ea typeface="宋体" panose="02010600030101010101" pitchFamily="2" charset="-122"/>
              </a:endParaRPr>
            </a:p>
          </p:txBody>
        </p:sp>
        <p:sp>
          <p:nvSpPr>
            <p:cNvPr id="7" name="Rectangle 10"/>
            <p:cNvSpPr>
              <a:spLocks noChangeArrowheads="1"/>
            </p:cNvSpPr>
            <p:nvPr/>
          </p:nvSpPr>
          <p:spPr bwMode="auto">
            <a:xfrm flipV="1">
              <a:off x="240" y="192"/>
              <a:ext cx="5004" cy="288"/>
            </a:xfrm>
            <a:prstGeom prst="rect">
              <a:avLst/>
            </a:prstGeom>
            <a:solidFill>
              <a:schemeClr val="accent2"/>
            </a:solidFill>
            <a:ln w="12700">
              <a:solidFill>
                <a:schemeClr val="tx1"/>
              </a:solidFill>
              <a:miter lim="800000"/>
            </a:ln>
          </p:spPr>
          <p:txBody>
            <a:bodyPr wrap="none" anchor="ctr"/>
            <a:lstStyle>
              <a:lvl1pPr eaLnBrk="0" hangingPunct="0">
                <a:defRPr>
                  <a:solidFill>
                    <a:schemeClr val="tx1"/>
                  </a:solidFill>
                  <a:latin typeface="Times New Roman" panose="02020603050405020304" pitchFamily="18" charset="0"/>
                  <a:ea typeface="楷体_GB2312" pitchFamily="49" charset="-122"/>
                </a:defRPr>
              </a:lvl1pPr>
              <a:lvl2pPr marL="742950" indent="-285750" eaLnBrk="0" hangingPunct="0">
                <a:defRPr>
                  <a:solidFill>
                    <a:schemeClr val="tx1"/>
                  </a:solidFill>
                  <a:latin typeface="Times New Roman" panose="02020603050405020304" pitchFamily="18" charset="0"/>
                  <a:ea typeface="楷体_GB2312" pitchFamily="49" charset="-122"/>
                </a:defRPr>
              </a:lvl2pPr>
              <a:lvl3pPr marL="1143000" indent="-228600" eaLnBrk="0" hangingPunct="0">
                <a:defRPr>
                  <a:solidFill>
                    <a:schemeClr val="tx1"/>
                  </a:solidFill>
                  <a:latin typeface="Times New Roman" panose="02020603050405020304" pitchFamily="18" charset="0"/>
                  <a:ea typeface="楷体_GB2312" pitchFamily="49" charset="-122"/>
                </a:defRPr>
              </a:lvl3pPr>
              <a:lvl4pPr marL="1600200" indent="-228600" eaLnBrk="0" hangingPunct="0">
                <a:defRPr>
                  <a:solidFill>
                    <a:schemeClr val="tx1"/>
                  </a:solidFill>
                  <a:latin typeface="Times New Roman" panose="02020603050405020304" pitchFamily="18" charset="0"/>
                  <a:ea typeface="楷体_GB2312" pitchFamily="49" charset="-122"/>
                </a:defRPr>
              </a:lvl4pPr>
              <a:lvl5pPr marL="2057400" indent="-228600" eaLnBrk="0" hangingPunct="0">
                <a:defRPr>
                  <a:solidFill>
                    <a:schemeClr val="tx1"/>
                  </a:solidFill>
                  <a:latin typeface="Times New Roman" panose="02020603050405020304" pitchFamily="18" charset="0"/>
                  <a:ea typeface="楷体_GB2312" pitchFamily="49" charset="-122"/>
                </a:defRPr>
              </a:lvl5pPr>
              <a:lvl6pPr marL="25146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6pPr>
              <a:lvl7pPr marL="29718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7pPr>
              <a:lvl8pPr marL="34290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8pPr>
              <a:lvl9pPr marL="38862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9pPr>
            </a:lstStyle>
            <a:p>
              <a:pPr algn="ctr" eaLnBrk="1" hangingPunct="1">
                <a:spcBef>
                  <a:spcPct val="0"/>
                </a:spcBef>
                <a:buClrTx/>
                <a:buSzTx/>
                <a:buFontTx/>
                <a:buNone/>
                <a:defRPr/>
              </a:pPr>
              <a:endParaRPr lang="zh-CN" altLang="zh-CN" sz="2400">
                <a:ea typeface="宋体" panose="02010600030101010101" pitchFamily="2" charset="-122"/>
              </a:endParaRPr>
            </a:p>
          </p:txBody>
        </p:sp>
        <p:sp>
          <p:nvSpPr>
            <p:cNvPr id="8" name="Rectangle 11"/>
            <p:cNvSpPr>
              <a:spLocks noChangeArrowheads="1"/>
            </p:cNvSpPr>
            <p:nvPr/>
          </p:nvSpPr>
          <p:spPr bwMode="auto">
            <a:xfrm flipV="1">
              <a:off x="240" y="480"/>
              <a:ext cx="5004" cy="144"/>
            </a:xfrm>
            <a:prstGeom prst="rect">
              <a:avLst/>
            </a:prstGeom>
            <a:solidFill>
              <a:schemeClr val="bg2"/>
            </a:solidFill>
            <a:ln w="12700">
              <a:solidFill>
                <a:schemeClr val="tx1"/>
              </a:solidFill>
              <a:miter lim="800000"/>
            </a:ln>
          </p:spPr>
          <p:txBody>
            <a:bodyPr rot="10800000" wrap="none" anchor="ctr"/>
            <a:lstStyle>
              <a:lvl1pPr eaLnBrk="0" hangingPunct="0">
                <a:defRPr>
                  <a:solidFill>
                    <a:schemeClr val="tx1"/>
                  </a:solidFill>
                  <a:latin typeface="Times New Roman" panose="02020603050405020304" pitchFamily="18" charset="0"/>
                  <a:ea typeface="楷体_GB2312" pitchFamily="49" charset="-122"/>
                </a:defRPr>
              </a:lvl1pPr>
              <a:lvl2pPr marL="742950" indent="-285750" eaLnBrk="0" hangingPunct="0">
                <a:defRPr>
                  <a:solidFill>
                    <a:schemeClr val="tx1"/>
                  </a:solidFill>
                  <a:latin typeface="Times New Roman" panose="02020603050405020304" pitchFamily="18" charset="0"/>
                  <a:ea typeface="楷体_GB2312" pitchFamily="49" charset="-122"/>
                </a:defRPr>
              </a:lvl2pPr>
              <a:lvl3pPr marL="1143000" indent="-228600" eaLnBrk="0" hangingPunct="0">
                <a:defRPr>
                  <a:solidFill>
                    <a:schemeClr val="tx1"/>
                  </a:solidFill>
                  <a:latin typeface="Times New Roman" panose="02020603050405020304" pitchFamily="18" charset="0"/>
                  <a:ea typeface="楷体_GB2312" pitchFamily="49" charset="-122"/>
                </a:defRPr>
              </a:lvl3pPr>
              <a:lvl4pPr marL="1600200" indent="-228600" eaLnBrk="0" hangingPunct="0">
                <a:defRPr>
                  <a:solidFill>
                    <a:schemeClr val="tx1"/>
                  </a:solidFill>
                  <a:latin typeface="Times New Roman" panose="02020603050405020304" pitchFamily="18" charset="0"/>
                  <a:ea typeface="楷体_GB2312" pitchFamily="49" charset="-122"/>
                </a:defRPr>
              </a:lvl4pPr>
              <a:lvl5pPr marL="2057400" indent="-228600" eaLnBrk="0" hangingPunct="0">
                <a:defRPr>
                  <a:solidFill>
                    <a:schemeClr val="tx1"/>
                  </a:solidFill>
                  <a:latin typeface="Times New Roman" panose="02020603050405020304" pitchFamily="18" charset="0"/>
                  <a:ea typeface="楷体_GB2312" pitchFamily="49" charset="-122"/>
                </a:defRPr>
              </a:lvl5pPr>
              <a:lvl6pPr marL="25146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6pPr>
              <a:lvl7pPr marL="29718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7pPr>
              <a:lvl8pPr marL="34290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8pPr>
              <a:lvl9pPr marL="38862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9pPr>
            </a:lstStyle>
            <a:p>
              <a:pPr algn="ctr" eaLnBrk="1" hangingPunct="1">
                <a:spcBef>
                  <a:spcPct val="0"/>
                </a:spcBef>
                <a:buClrTx/>
                <a:buSzTx/>
                <a:buFontTx/>
                <a:buNone/>
                <a:defRPr/>
              </a:pPr>
              <a:endParaRPr lang="zh-CN" altLang="zh-CN" sz="2400">
                <a:ea typeface="宋体" panose="02010600030101010101" pitchFamily="2" charset="-122"/>
              </a:endParaRPr>
            </a:p>
          </p:txBody>
        </p:sp>
        <p:sp>
          <p:nvSpPr>
            <p:cNvPr id="9" name="Rectangle 12"/>
            <p:cNvSpPr>
              <a:spLocks noChangeArrowheads="1"/>
            </p:cNvSpPr>
            <p:nvPr/>
          </p:nvSpPr>
          <p:spPr bwMode="auto">
            <a:xfrm flipV="1">
              <a:off x="5242" y="480"/>
              <a:ext cx="282" cy="144"/>
            </a:xfrm>
            <a:prstGeom prst="rect">
              <a:avLst/>
            </a:prstGeom>
            <a:solidFill>
              <a:schemeClr val="accent2"/>
            </a:solidFill>
            <a:ln w="12700">
              <a:solidFill>
                <a:schemeClr val="tx1"/>
              </a:solidFill>
              <a:miter lim="800000"/>
            </a:ln>
          </p:spPr>
          <p:txBody>
            <a:bodyPr wrap="none" anchor="ctr"/>
            <a:lstStyle>
              <a:lvl1pPr eaLnBrk="0" hangingPunct="0">
                <a:defRPr>
                  <a:solidFill>
                    <a:schemeClr val="tx1"/>
                  </a:solidFill>
                  <a:latin typeface="Times New Roman" panose="02020603050405020304" pitchFamily="18" charset="0"/>
                  <a:ea typeface="楷体_GB2312" pitchFamily="49" charset="-122"/>
                </a:defRPr>
              </a:lvl1pPr>
              <a:lvl2pPr marL="742950" indent="-285750" eaLnBrk="0" hangingPunct="0">
                <a:defRPr>
                  <a:solidFill>
                    <a:schemeClr val="tx1"/>
                  </a:solidFill>
                  <a:latin typeface="Times New Roman" panose="02020603050405020304" pitchFamily="18" charset="0"/>
                  <a:ea typeface="楷体_GB2312" pitchFamily="49" charset="-122"/>
                </a:defRPr>
              </a:lvl2pPr>
              <a:lvl3pPr marL="1143000" indent="-228600" eaLnBrk="0" hangingPunct="0">
                <a:defRPr>
                  <a:solidFill>
                    <a:schemeClr val="tx1"/>
                  </a:solidFill>
                  <a:latin typeface="Times New Roman" panose="02020603050405020304" pitchFamily="18" charset="0"/>
                  <a:ea typeface="楷体_GB2312" pitchFamily="49" charset="-122"/>
                </a:defRPr>
              </a:lvl3pPr>
              <a:lvl4pPr marL="1600200" indent="-228600" eaLnBrk="0" hangingPunct="0">
                <a:defRPr>
                  <a:solidFill>
                    <a:schemeClr val="tx1"/>
                  </a:solidFill>
                  <a:latin typeface="Times New Roman" panose="02020603050405020304" pitchFamily="18" charset="0"/>
                  <a:ea typeface="楷体_GB2312" pitchFamily="49" charset="-122"/>
                </a:defRPr>
              </a:lvl4pPr>
              <a:lvl5pPr marL="2057400" indent="-228600" eaLnBrk="0" hangingPunct="0">
                <a:defRPr>
                  <a:solidFill>
                    <a:schemeClr val="tx1"/>
                  </a:solidFill>
                  <a:latin typeface="Times New Roman" panose="02020603050405020304" pitchFamily="18" charset="0"/>
                  <a:ea typeface="楷体_GB2312" pitchFamily="49" charset="-122"/>
                </a:defRPr>
              </a:lvl5pPr>
              <a:lvl6pPr marL="25146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6pPr>
              <a:lvl7pPr marL="29718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7pPr>
              <a:lvl8pPr marL="34290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8pPr>
              <a:lvl9pPr marL="38862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9pPr>
            </a:lstStyle>
            <a:p>
              <a:pPr algn="ctr" eaLnBrk="1" hangingPunct="1">
                <a:spcBef>
                  <a:spcPct val="0"/>
                </a:spcBef>
                <a:buClrTx/>
                <a:buSzTx/>
                <a:buFontTx/>
                <a:buNone/>
                <a:defRPr/>
              </a:pPr>
              <a:endParaRPr lang="zh-CN" altLang="zh-CN" sz="2400">
                <a:ea typeface="宋体" panose="02010600030101010101" pitchFamily="2" charset="-122"/>
              </a:endParaRPr>
            </a:p>
          </p:txBody>
        </p:sp>
        <p:sp>
          <p:nvSpPr>
            <p:cNvPr id="10" name="Line 13"/>
            <p:cNvSpPr>
              <a:spLocks noChangeShapeType="1"/>
            </p:cNvSpPr>
            <p:nvPr/>
          </p:nvSpPr>
          <p:spPr bwMode="auto">
            <a:xfrm flipH="1">
              <a:off x="480" y="2256"/>
              <a:ext cx="4848" cy="0"/>
            </a:xfrm>
            <a:prstGeom prst="line">
              <a:avLst/>
            </a:prstGeom>
            <a:noFill/>
            <a:ln w="12700">
              <a:solidFill>
                <a:schemeClr val="tx1"/>
              </a:solidFill>
              <a:round/>
            </a:ln>
            <a:extLst>
              <a:ext uri="{909E8E84-426E-40DD-AFC4-6F175D3DCCD1}">
                <a14:hiddenFill xmlns:a14="http://schemas.microsoft.com/office/drawing/2010/main">
                  <a:noFill/>
                </a14:hiddenFill>
              </a:ext>
            </a:extLst>
          </p:spPr>
          <p:txBody>
            <a:bodyPr/>
            <a:lstStyle/>
            <a:p>
              <a:endParaRPr lang="zh-CN" altLang="en-US" sz="1800"/>
            </a:p>
          </p:txBody>
        </p:sp>
        <p:sp>
          <p:nvSpPr>
            <p:cNvPr id="11" name="Rectangle 14"/>
            <p:cNvSpPr>
              <a:spLocks noChangeArrowheads="1"/>
            </p:cNvSpPr>
            <p:nvPr/>
          </p:nvSpPr>
          <p:spPr bwMode="auto">
            <a:xfrm>
              <a:off x="240" y="192"/>
              <a:ext cx="5286" cy="3648"/>
            </a:xfrm>
            <a:prstGeom prst="rect">
              <a:avLst/>
            </a:prstGeom>
            <a:noFill/>
            <a:ln w="12700">
              <a:solidFill>
                <a:schemeClr val="tx1"/>
              </a:solidFill>
              <a:miter lim="800000"/>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Times New Roman" panose="02020603050405020304" pitchFamily="18" charset="0"/>
                  <a:ea typeface="楷体_GB2312" pitchFamily="49" charset="-122"/>
                </a:defRPr>
              </a:lvl1pPr>
              <a:lvl2pPr marL="742950" indent="-285750" eaLnBrk="0" hangingPunct="0">
                <a:defRPr>
                  <a:solidFill>
                    <a:schemeClr val="tx1"/>
                  </a:solidFill>
                  <a:latin typeface="Times New Roman" panose="02020603050405020304" pitchFamily="18" charset="0"/>
                  <a:ea typeface="楷体_GB2312" pitchFamily="49" charset="-122"/>
                </a:defRPr>
              </a:lvl2pPr>
              <a:lvl3pPr marL="1143000" indent="-228600" eaLnBrk="0" hangingPunct="0">
                <a:defRPr>
                  <a:solidFill>
                    <a:schemeClr val="tx1"/>
                  </a:solidFill>
                  <a:latin typeface="Times New Roman" panose="02020603050405020304" pitchFamily="18" charset="0"/>
                  <a:ea typeface="楷体_GB2312" pitchFamily="49" charset="-122"/>
                </a:defRPr>
              </a:lvl3pPr>
              <a:lvl4pPr marL="1600200" indent="-228600" eaLnBrk="0" hangingPunct="0">
                <a:defRPr>
                  <a:solidFill>
                    <a:schemeClr val="tx1"/>
                  </a:solidFill>
                  <a:latin typeface="Times New Roman" panose="02020603050405020304" pitchFamily="18" charset="0"/>
                  <a:ea typeface="楷体_GB2312" pitchFamily="49" charset="-122"/>
                </a:defRPr>
              </a:lvl4pPr>
              <a:lvl5pPr marL="2057400" indent="-228600" eaLnBrk="0" hangingPunct="0">
                <a:defRPr>
                  <a:solidFill>
                    <a:schemeClr val="tx1"/>
                  </a:solidFill>
                  <a:latin typeface="Times New Roman" panose="02020603050405020304" pitchFamily="18" charset="0"/>
                  <a:ea typeface="楷体_GB2312" pitchFamily="49" charset="-122"/>
                </a:defRPr>
              </a:lvl5pPr>
              <a:lvl6pPr marL="25146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6pPr>
              <a:lvl7pPr marL="29718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7pPr>
              <a:lvl8pPr marL="34290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8pPr>
              <a:lvl9pPr marL="38862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9pPr>
            </a:lstStyle>
            <a:p>
              <a:pPr algn="ctr" eaLnBrk="1" hangingPunct="1">
                <a:spcBef>
                  <a:spcPct val="0"/>
                </a:spcBef>
                <a:buClrTx/>
                <a:buSzTx/>
                <a:buFontTx/>
                <a:buNone/>
                <a:defRPr/>
              </a:pPr>
              <a:endParaRPr lang="zh-CN" altLang="zh-CN" sz="2400">
                <a:ea typeface="宋体" panose="02010600030101010101" pitchFamily="2" charset="-122"/>
              </a:endParaRPr>
            </a:p>
          </p:txBody>
        </p:sp>
      </p:grpSp>
      <p:sp>
        <p:nvSpPr>
          <p:cNvPr id="6147" name="Rectangle 3"/>
          <p:cNvSpPr>
            <a:spLocks noGrp="1" noChangeArrowheads="1"/>
          </p:cNvSpPr>
          <p:nvPr>
            <p:ph type="ctrTitle"/>
          </p:nvPr>
        </p:nvSpPr>
        <p:spPr>
          <a:xfrm>
            <a:off x="1016000" y="1371600"/>
            <a:ext cx="10261600" cy="2057400"/>
          </a:xfrm>
        </p:spPr>
        <p:txBody>
          <a:bodyPr/>
          <a:lstStyle>
            <a:lvl1pPr>
              <a:defRPr sz="5400"/>
            </a:lvl1pPr>
          </a:lstStyle>
          <a:p>
            <a:r>
              <a:rPr lang="zh-CN" altLang="en-US"/>
              <a:t>单击此处编辑母版标题样式</a:t>
            </a:r>
          </a:p>
        </p:txBody>
      </p:sp>
      <p:sp>
        <p:nvSpPr>
          <p:cNvPr id="6148" name="Rectangle 4"/>
          <p:cNvSpPr>
            <a:spLocks noGrp="1" noChangeArrowheads="1"/>
          </p:cNvSpPr>
          <p:nvPr>
            <p:ph type="subTitle" idx="1"/>
          </p:nvPr>
        </p:nvSpPr>
        <p:spPr>
          <a:xfrm>
            <a:off x="1016000" y="3765550"/>
            <a:ext cx="10261600" cy="2057400"/>
          </a:xfrm>
        </p:spPr>
        <p:txBody>
          <a:bodyPr/>
          <a:lstStyle>
            <a:lvl1pPr marL="0" indent="0">
              <a:buFont typeface="Wingdings" panose="05000000000000000000" pitchFamily="2" charset="2"/>
              <a:buNone/>
              <a:defRPr sz="2800">
                <a:latin typeface="Arial" panose="020B0604020202020204" pitchFamily="34" charset="0"/>
              </a:defRPr>
            </a:lvl1pPr>
          </a:lstStyle>
          <a:p>
            <a:r>
              <a:rPr lang="zh-CN" altLang="en-US"/>
              <a:t>单击此处编辑母版副标题样式</a:t>
            </a:r>
          </a:p>
        </p:txBody>
      </p:sp>
      <p:sp>
        <p:nvSpPr>
          <p:cNvPr id="12" name="Rectangle 5"/>
          <p:cNvSpPr>
            <a:spLocks noGrp="1" noChangeArrowheads="1"/>
          </p:cNvSpPr>
          <p:nvPr>
            <p:ph type="dt" sz="half" idx="10"/>
          </p:nvPr>
        </p:nvSpPr>
        <p:spPr>
          <a:xfrm>
            <a:off x="609600" y="6248400"/>
            <a:ext cx="2844800" cy="457200"/>
          </a:xfrm>
        </p:spPr>
        <p:txBody>
          <a:bodyPr/>
          <a:lstStyle>
            <a:lvl1pPr>
              <a:defRPr/>
            </a:lvl1pPr>
          </a:lstStyle>
          <a:p>
            <a:fld id="{795D941C-8C17-4ADC-9F11-EB14026804ED}" type="datetime1">
              <a:rPr lang="zh-CN" altLang="en-US" smtClean="0"/>
              <a:t>2025/4/30</a:t>
            </a:fld>
            <a:endParaRPr lang="zh-CN" altLang="en-US"/>
          </a:p>
        </p:txBody>
      </p:sp>
      <p:sp>
        <p:nvSpPr>
          <p:cNvPr id="13" name="Rectangle 6"/>
          <p:cNvSpPr>
            <a:spLocks noGrp="1" noChangeArrowheads="1"/>
          </p:cNvSpPr>
          <p:nvPr>
            <p:ph type="ftr" sz="quarter" idx="11"/>
          </p:nvPr>
        </p:nvSpPr>
        <p:spPr/>
        <p:txBody>
          <a:bodyPr/>
          <a:lstStyle>
            <a:lvl1pPr>
              <a:defRPr/>
            </a:lvl1pPr>
          </a:lstStyle>
          <a:p>
            <a:endParaRPr lang="zh-CN" altLang="en-US"/>
          </a:p>
        </p:txBody>
      </p:sp>
      <p:sp>
        <p:nvSpPr>
          <p:cNvPr id="14" name="Rectangle 7"/>
          <p:cNvSpPr>
            <a:spLocks noGrp="1" noChangeArrowheads="1"/>
          </p:cNvSpPr>
          <p:nvPr>
            <p:ph type="sldNum" sz="quarter" idx="12"/>
          </p:nvPr>
        </p:nvSpPr>
        <p:spPr>
          <a:xfrm>
            <a:off x="8737600" y="6248400"/>
            <a:ext cx="2844800" cy="457200"/>
          </a:xfrm>
        </p:spPr>
        <p:txBody>
          <a:bodyPr/>
          <a:lstStyle>
            <a:lvl1pPr>
              <a:defRPr b="1"/>
            </a:lvl1pPr>
          </a:lstStyle>
          <a:p>
            <a:fld id="{3FE1EDA2-33AC-496A-A724-CEE95782FE2E}"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Rectangle 4"/>
          <p:cNvSpPr>
            <a:spLocks noGrp="1" noChangeArrowheads="1"/>
          </p:cNvSpPr>
          <p:nvPr>
            <p:ph type="dt" sz="half" idx="10"/>
          </p:nvPr>
        </p:nvSpPr>
        <p:spPr/>
        <p:txBody>
          <a:bodyPr/>
          <a:lstStyle>
            <a:lvl1pPr>
              <a:defRPr/>
            </a:lvl1pPr>
          </a:lstStyle>
          <a:p>
            <a:fld id="{C80F188C-F71B-4063-A7A8-BAD7F6DE32C8}" type="datetime1">
              <a:rPr lang="zh-CN" altLang="en-US" smtClean="0"/>
              <a:t>2025/4/30</a:t>
            </a:fld>
            <a:endParaRPr lang="zh-CN" altLang="en-US"/>
          </a:p>
        </p:txBody>
      </p:sp>
      <p:sp>
        <p:nvSpPr>
          <p:cNvPr id="5" name="Rectangle 5"/>
          <p:cNvSpPr>
            <a:spLocks noGrp="1" noChangeArrowheads="1"/>
          </p:cNvSpPr>
          <p:nvPr>
            <p:ph type="ftr" sz="quarter" idx="11"/>
          </p:nvPr>
        </p:nvSpPr>
        <p:spPr/>
        <p:txBody>
          <a:bodyPr/>
          <a:lstStyle>
            <a:lvl1pPr>
              <a:defRPr/>
            </a:lvl1pPr>
          </a:lstStyle>
          <a:p>
            <a:endParaRPr lang="zh-CN" altLang="en-US"/>
          </a:p>
        </p:txBody>
      </p:sp>
      <p:sp>
        <p:nvSpPr>
          <p:cNvPr id="6" name="Rectangle 6"/>
          <p:cNvSpPr>
            <a:spLocks noGrp="1" noChangeArrowheads="1"/>
          </p:cNvSpPr>
          <p:nvPr>
            <p:ph type="sldNum" sz="quarter" idx="12"/>
          </p:nvPr>
        </p:nvSpPr>
        <p:spPr/>
        <p:txBody>
          <a:bodyPr/>
          <a:lstStyle>
            <a:lvl1pPr>
              <a:defRPr/>
            </a:lvl1pPr>
          </a:lstStyle>
          <a:p>
            <a:fld id="{3FE1EDA2-33AC-496A-A724-CEE95782FE2E}"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533401"/>
            <a:ext cx="2743200" cy="5597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609600" y="533401"/>
            <a:ext cx="8026400" cy="5597525"/>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Rectangle 4"/>
          <p:cNvSpPr>
            <a:spLocks noGrp="1" noChangeArrowheads="1"/>
          </p:cNvSpPr>
          <p:nvPr>
            <p:ph type="dt" sz="half" idx="10"/>
          </p:nvPr>
        </p:nvSpPr>
        <p:spPr/>
        <p:txBody>
          <a:bodyPr/>
          <a:lstStyle>
            <a:lvl1pPr>
              <a:defRPr/>
            </a:lvl1pPr>
          </a:lstStyle>
          <a:p>
            <a:fld id="{73E215A4-178E-4DFA-B6B7-CEC79FB8F292}" type="datetime1">
              <a:rPr lang="zh-CN" altLang="en-US" smtClean="0"/>
              <a:t>2025/4/30</a:t>
            </a:fld>
            <a:endParaRPr lang="zh-CN" altLang="en-US"/>
          </a:p>
        </p:txBody>
      </p:sp>
      <p:sp>
        <p:nvSpPr>
          <p:cNvPr id="5" name="Rectangle 5"/>
          <p:cNvSpPr>
            <a:spLocks noGrp="1" noChangeArrowheads="1"/>
          </p:cNvSpPr>
          <p:nvPr>
            <p:ph type="ftr" sz="quarter" idx="11"/>
          </p:nvPr>
        </p:nvSpPr>
        <p:spPr/>
        <p:txBody>
          <a:bodyPr/>
          <a:lstStyle>
            <a:lvl1pPr>
              <a:defRPr/>
            </a:lvl1pPr>
          </a:lstStyle>
          <a:p>
            <a:endParaRPr lang="zh-CN" altLang="en-US"/>
          </a:p>
        </p:txBody>
      </p:sp>
      <p:sp>
        <p:nvSpPr>
          <p:cNvPr id="6" name="Rectangle 6"/>
          <p:cNvSpPr>
            <a:spLocks noGrp="1" noChangeArrowheads="1"/>
          </p:cNvSpPr>
          <p:nvPr>
            <p:ph type="sldNum" sz="quarter" idx="12"/>
          </p:nvPr>
        </p:nvSpPr>
        <p:spPr/>
        <p:txBody>
          <a:bodyPr/>
          <a:lstStyle>
            <a:lvl1pPr>
              <a:defRPr/>
            </a:lvl1pPr>
          </a:lstStyle>
          <a:p>
            <a:fld id="{3FE1EDA2-33AC-496A-A724-CEE95782FE2E}" type="slidenum">
              <a:rPr lang="zh-CN" altLang="en-US" smtClean="0"/>
              <a:t>‹#›</a:t>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609600" y="533401"/>
            <a:ext cx="10972800" cy="5597525"/>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3" name="Rectangle 4"/>
          <p:cNvSpPr>
            <a:spLocks noGrp="1" noChangeArrowheads="1"/>
          </p:cNvSpPr>
          <p:nvPr>
            <p:ph type="dt" sz="half" idx="10"/>
          </p:nvPr>
        </p:nvSpPr>
        <p:spPr/>
        <p:txBody>
          <a:bodyPr/>
          <a:lstStyle>
            <a:lvl1pPr>
              <a:defRPr/>
            </a:lvl1pPr>
          </a:lstStyle>
          <a:p>
            <a:fld id="{D7791EB0-B2A2-4EBF-930C-4117D05B9BB8}" type="datetime1">
              <a:rPr lang="zh-CN" altLang="en-US" smtClean="0"/>
              <a:t>2025/4/30</a:t>
            </a:fld>
            <a:endParaRPr lang="zh-CN" altLang="en-US"/>
          </a:p>
        </p:txBody>
      </p:sp>
      <p:sp>
        <p:nvSpPr>
          <p:cNvPr id="4" name="Rectangle 5"/>
          <p:cNvSpPr>
            <a:spLocks noGrp="1" noChangeArrowheads="1"/>
          </p:cNvSpPr>
          <p:nvPr>
            <p:ph type="ftr" sz="quarter" idx="11"/>
          </p:nvPr>
        </p:nvSpPr>
        <p:spPr/>
        <p:txBody>
          <a:bodyPr/>
          <a:lstStyle>
            <a:lvl1pPr>
              <a:defRPr/>
            </a:lvl1pPr>
          </a:lstStyle>
          <a:p>
            <a:endParaRPr lang="zh-CN" altLang="en-US"/>
          </a:p>
        </p:txBody>
      </p:sp>
      <p:sp>
        <p:nvSpPr>
          <p:cNvPr id="5" name="Rectangle 6"/>
          <p:cNvSpPr>
            <a:spLocks noGrp="1" noChangeArrowheads="1"/>
          </p:cNvSpPr>
          <p:nvPr>
            <p:ph type="sldNum" sz="quarter" idx="12"/>
          </p:nvPr>
        </p:nvSpPr>
        <p:spPr/>
        <p:txBody>
          <a:bodyPr/>
          <a:lstStyle>
            <a:lvl1pPr>
              <a:defRPr/>
            </a:lvl1pPr>
          </a:lstStyle>
          <a:p>
            <a:fld id="{3FE1EDA2-33AC-496A-A724-CEE95782FE2E}" type="slidenum">
              <a:rPr lang="zh-CN" altLang="en-US" smtClean="0"/>
              <a:t>‹#›</a:t>
            </a:fld>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标题，文本与内容">
    <p:spTree>
      <p:nvGrpSpPr>
        <p:cNvPr id="1" name=""/>
        <p:cNvGrpSpPr/>
        <p:nvPr/>
      </p:nvGrpSpPr>
      <p:grpSpPr>
        <a:xfrm>
          <a:off x="0" y="0"/>
          <a:ext cx="0" cy="0"/>
          <a:chOff x="0" y="0"/>
          <a:chExt cx="0" cy="0"/>
        </a:xfrm>
      </p:grpSpPr>
      <p:sp>
        <p:nvSpPr>
          <p:cNvPr id="2" name="标题 1"/>
          <p:cNvSpPr>
            <a:spLocks noGrp="1"/>
          </p:cNvSpPr>
          <p:nvPr>
            <p:ph type="title"/>
          </p:nvPr>
        </p:nvSpPr>
        <p:spPr>
          <a:xfrm>
            <a:off x="609600" y="533400"/>
            <a:ext cx="10972800" cy="1143000"/>
          </a:xfrm>
        </p:spPr>
        <p:txBody>
          <a:bodyPr/>
          <a:lstStyle/>
          <a:p>
            <a:r>
              <a:rPr lang="zh-CN" altLang="en-US"/>
              <a:t>单击此处编辑母版标题样式</a:t>
            </a:r>
          </a:p>
        </p:txBody>
      </p:sp>
      <p:sp>
        <p:nvSpPr>
          <p:cNvPr id="3" name="文本占位符 2"/>
          <p:cNvSpPr>
            <a:spLocks noGrp="1"/>
          </p:cNvSpPr>
          <p:nvPr>
            <p:ph type="body" sz="half" idx="1"/>
          </p:nvPr>
        </p:nvSpPr>
        <p:spPr>
          <a:xfrm>
            <a:off x="609600" y="1828801"/>
            <a:ext cx="5384800" cy="4302125"/>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p:cNvSpPr>
            <a:spLocks noGrp="1"/>
          </p:cNvSpPr>
          <p:nvPr>
            <p:ph sz="half" idx="2"/>
          </p:nvPr>
        </p:nvSpPr>
        <p:spPr>
          <a:xfrm>
            <a:off x="6197600" y="1828801"/>
            <a:ext cx="5384800" cy="4302125"/>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Rectangle 4"/>
          <p:cNvSpPr>
            <a:spLocks noGrp="1" noChangeArrowheads="1"/>
          </p:cNvSpPr>
          <p:nvPr>
            <p:ph type="dt" sz="half" idx="10"/>
          </p:nvPr>
        </p:nvSpPr>
        <p:spPr/>
        <p:txBody>
          <a:bodyPr/>
          <a:lstStyle>
            <a:lvl1pPr>
              <a:defRPr/>
            </a:lvl1pPr>
          </a:lstStyle>
          <a:p>
            <a:fld id="{FF2DB504-BB39-4E49-A0DA-F115D79AF577}" type="datetime1">
              <a:rPr lang="zh-CN" altLang="en-US" smtClean="0"/>
              <a:t>2025/4/30</a:t>
            </a:fld>
            <a:endParaRPr lang="zh-CN" altLang="en-US"/>
          </a:p>
        </p:txBody>
      </p:sp>
      <p:sp>
        <p:nvSpPr>
          <p:cNvPr id="6" name="Rectangle 5"/>
          <p:cNvSpPr>
            <a:spLocks noGrp="1" noChangeArrowheads="1"/>
          </p:cNvSpPr>
          <p:nvPr>
            <p:ph type="ftr" sz="quarter" idx="11"/>
          </p:nvPr>
        </p:nvSpPr>
        <p:spPr/>
        <p:txBody>
          <a:bodyPr/>
          <a:lstStyle>
            <a:lvl1pPr>
              <a:defRPr/>
            </a:lvl1pPr>
          </a:lstStyle>
          <a:p>
            <a:endParaRPr lang="zh-CN" altLang="en-US"/>
          </a:p>
        </p:txBody>
      </p:sp>
      <p:sp>
        <p:nvSpPr>
          <p:cNvPr id="7" name="Rectangle 6"/>
          <p:cNvSpPr>
            <a:spLocks noGrp="1" noChangeArrowheads="1"/>
          </p:cNvSpPr>
          <p:nvPr>
            <p:ph type="sldNum" sz="quarter" idx="12"/>
          </p:nvPr>
        </p:nvSpPr>
        <p:spPr/>
        <p:txBody>
          <a:bodyPr/>
          <a:lstStyle>
            <a:lvl1pPr>
              <a:defRPr/>
            </a:lvl1pPr>
          </a:lstStyle>
          <a:p>
            <a:fld id="{3FE1EDA2-33AC-496A-A724-CEE95782FE2E}"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Rectangle 4"/>
          <p:cNvSpPr>
            <a:spLocks noGrp="1" noChangeArrowheads="1"/>
          </p:cNvSpPr>
          <p:nvPr>
            <p:ph type="dt" sz="half" idx="10"/>
          </p:nvPr>
        </p:nvSpPr>
        <p:spPr/>
        <p:txBody>
          <a:bodyPr/>
          <a:lstStyle>
            <a:lvl1pPr>
              <a:defRPr/>
            </a:lvl1pPr>
          </a:lstStyle>
          <a:p>
            <a:fld id="{18A1CCA3-73E7-45BF-B54D-B6B0F5903DA8}" type="datetime1">
              <a:rPr lang="zh-CN" altLang="en-US" smtClean="0"/>
              <a:t>2025/4/30</a:t>
            </a:fld>
            <a:endParaRPr lang="zh-CN" altLang="en-US"/>
          </a:p>
        </p:txBody>
      </p:sp>
      <p:sp>
        <p:nvSpPr>
          <p:cNvPr id="5" name="Rectangle 5"/>
          <p:cNvSpPr>
            <a:spLocks noGrp="1" noChangeArrowheads="1"/>
          </p:cNvSpPr>
          <p:nvPr>
            <p:ph type="ftr" sz="quarter" idx="11"/>
          </p:nvPr>
        </p:nvSpPr>
        <p:spPr/>
        <p:txBody>
          <a:bodyPr/>
          <a:lstStyle>
            <a:lvl1pPr>
              <a:defRPr/>
            </a:lvl1pPr>
          </a:lstStyle>
          <a:p>
            <a:endParaRPr lang="zh-CN" altLang="en-US"/>
          </a:p>
        </p:txBody>
      </p:sp>
      <p:sp>
        <p:nvSpPr>
          <p:cNvPr id="6" name="Rectangle 6"/>
          <p:cNvSpPr>
            <a:spLocks noGrp="1" noChangeArrowheads="1"/>
          </p:cNvSpPr>
          <p:nvPr>
            <p:ph type="sldNum" sz="quarter" idx="12"/>
          </p:nvPr>
        </p:nvSpPr>
        <p:spPr/>
        <p:txBody>
          <a:bodyPr/>
          <a:lstStyle>
            <a:lvl1pPr>
              <a:defRPr/>
            </a:lvl1pPr>
          </a:lstStyle>
          <a:p>
            <a:fld id="{3FE1EDA2-33AC-496A-A724-CEE95782FE2E}"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63084" y="4406901"/>
            <a:ext cx="103632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a:t>单击此处编辑母版文本样式</a:t>
            </a:r>
          </a:p>
        </p:txBody>
      </p:sp>
      <p:sp>
        <p:nvSpPr>
          <p:cNvPr id="4" name="Rectangle 4"/>
          <p:cNvSpPr>
            <a:spLocks noGrp="1" noChangeArrowheads="1"/>
          </p:cNvSpPr>
          <p:nvPr>
            <p:ph type="dt" sz="half" idx="10"/>
          </p:nvPr>
        </p:nvSpPr>
        <p:spPr/>
        <p:txBody>
          <a:bodyPr/>
          <a:lstStyle>
            <a:lvl1pPr>
              <a:defRPr/>
            </a:lvl1pPr>
          </a:lstStyle>
          <a:p>
            <a:fld id="{840ADE14-E54F-41E5-8379-3B52AC6F0A4C}" type="datetime1">
              <a:rPr lang="zh-CN" altLang="en-US" smtClean="0"/>
              <a:t>2025/4/30</a:t>
            </a:fld>
            <a:endParaRPr lang="zh-CN" altLang="en-US"/>
          </a:p>
        </p:txBody>
      </p:sp>
      <p:sp>
        <p:nvSpPr>
          <p:cNvPr id="5" name="Rectangle 5"/>
          <p:cNvSpPr>
            <a:spLocks noGrp="1" noChangeArrowheads="1"/>
          </p:cNvSpPr>
          <p:nvPr>
            <p:ph type="ftr" sz="quarter" idx="11"/>
          </p:nvPr>
        </p:nvSpPr>
        <p:spPr/>
        <p:txBody>
          <a:bodyPr/>
          <a:lstStyle>
            <a:lvl1pPr>
              <a:defRPr/>
            </a:lvl1pPr>
          </a:lstStyle>
          <a:p>
            <a:endParaRPr lang="zh-CN" altLang="en-US"/>
          </a:p>
        </p:txBody>
      </p:sp>
      <p:sp>
        <p:nvSpPr>
          <p:cNvPr id="6" name="Rectangle 6"/>
          <p:cNvSpPr>
            <a:spLocks noGrp="1" noChangeArrowheads="1"/>
          </p:cNvSpPr>
          <p:nvPr>
            <p:ph type="sldNum" sz="quarter" idx="12"/>
          </p:nvPr>
        </p:nvSpPr>
        <p:spPr/>
        <p:txBody>
          <a:bodyPr/>
          <a:lstStyle>
            <a:lvl1pPr>
              <a:defRPr/>
            </a:lvl1pPr>
          </a:lstStyle>
          <a:p>
            <a:fld id="{3FE1EDA2-33AC-496A-A724-CEE95782FE2E}"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609600" y="1828801"/>
            <a:ext cx="5384800" cy="4302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p:cNvSpPr>
            <a:spLocks noGrp="1"/>
          </p:cNvSpPr>
          <p:nvPr>
            <p:ph sz="half" idx="2"/>
          </p:nvPr>
        </p:nvSpPr>
        <p:spPr>
          <a:xfrm>
            <a:off x="6197600" y="1828801"/>
            <a:ext cx="5384800" cy="4302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Rectangle 4"/>
          <p:cNvSpPr>
            <a:spLocks noGrp="1" noChangeArrowheads="1"/>
          </p:cNvSpPr>
          <p:nvPr>
            <p:ph type="dt" sz="half" idx="10"/>
          </p:nvPr>
        </p:nvSpPr>
        <p:spPr/>
        <p:txBody>
          <a:bodyPr/>
          <a:lstStyle>
            <a:lvl1pPr>
              <a:defRPr/>
            </a:lvl1pPr>
          </a:lstStyle>
          <a:p>
            <a:fld id="{F615687C-C300-4903-B2A3-75E34A9104CE}" type="datetime1">
              <a:rPr lang="zh-CN" altLang="en-US" smtClean="0"/>
              <a:t>2025/4/30</a:t>
            </a:fld>
            <a:endParaRPr lang="zh-CN" altLang="en-US"/>
          </a:p>
        </p:txBody>
      </p:sp>
      <p:sp>
        <p:nvSpPr>
          <p:cNvPr id="6" name="Rectangle 5"/>
          <p:cNvSpPr>
            <a:spLocks noGrp="1" noChangeArrowheads="1"/>
          </p:cNvSpPr>
          <p:nvPr>
            <p:ph type="ftr" sz="quarter" idx="11"/>
          </p:nvPr>
        </p:nvSpPr>
        <p:spPr/>
        <p:txBody>
          <a:bodyPr/>
          <a:lstStyle>
            <a:lvl1pPr>
              <a:defRPr/>
            </a:lvl1pPr>
          </a:lstStyle>
          <a:p>
            <a:endParaRPr lang="zh-CN" altLang="en-US"/>
          </a:p>
        </p:txBody>
      </p:sp>
      <p:sp>
        <p:nvSpPr>
          <p:cNvPr id="7" name="Rectangle 6"/>
          <p:cNvSpPr>
            <a:spLocks noGrp="1" noChangeArrowheads="1"/>
          </p:cNvSpPr>
          <p:nvPr>
            <p:ph type="sldNum" sz="quarter" idx="12"/>
          </p:nvPr>
        </p:nvSpPr>
        <p:spPr/>
        <p:txBody>
          <a:bodyPr/>
          <a:lstStyle>
            <a:lvl1pPr>
              <a:defRPr/>
            </a:lvl1pPr>
          </a:lstStyle>
          <a:p>
            <a:fld id="{3FE1EDA2-33AC-496A-A724-CEE95782FE2E}"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Rectangle 4"/>
          <p:cNvSpPr>
            <a:spLocks noGrp="1" noChangeArrowheads="1"/>
          </p:cNvSpPr>
          <p:nvPr>
            <p:ph type="dt" sz="half" idx="10"/>
          </p:nvPr>
        </p:nvSpPr>
        <p:spPr/>
        <p:txBody>
          <a:bodyPr/>
          <a:lstStyle>
            <a:lvl1pPr>
              <a:defRPr/>
            </a:lvl1pPr>
          </a:lstStyle>
          <a:p>
            <a:fld id="{B2ACE782-027B-4C10-B5BA-EE5AD471B35A}" type="datetime1">
              <a:rPr lang="zh-CN" altLang="en-US" smtClean="0"/>
              <a:t>2025/4/30</a:t>
            </a:fld>
            <a:endParaRPr lang="zh-CN" altLang="en-US"/>
          </a:p>
        </p:txBody>
      </p:sp>
      <p:sp>
        <p:nvSpPr>
          <p:cNvPr id="8" name="Rectangle 5"/>
          <p:cNvSpPr>
            <a:spLocks noGrp="1" noChangeArrowheads="1"/>
          </p:cNvSpPr>
          <p:nvPr>
            <p:ph type="ftr" sz="quarter" idx="11"/>
          </p:nvPr>
        </p:nvSpPr>
        <p:spPr/>
        <p:txBody>
          <a:bodyPr/>
          <a:lstStyle>
            <a:lvl1pPr>
              <a:defRPr/>
            </a:lvl1pPr>
          </a:lstStyle>
          <a:p>
            <a:endParaRPr lang="zh-CN" altLang="en-US"/>
          </a:p>
        </p:txBody>
      </p:sp>
      <p:sp>
        <p:nvSpPr>
          <p:cNvPr id="9" name="Rectangle 6"/>
          <p:cNvSpPr>
            <a:spLocks noGrp="1" noChangeArrowheads="1"/>
          </p:cNvSpPr>
          <p:nvPr>
            <p:ph type="sldNum" sz="quarter" idx="12"/>
          </p:nvPr>
        </p:nvSpPr>
        <p:spPr/>
        <p:txBody>
          <a:bodyPr/>
          <a:lstStyle>
            <a:lvl1pPr>
              <a:defRPr/>
            </a:lvl1pPr>
          </a:lstStyle>
          <a:p>
            <a:fld id="{3FE1EDA2-33AC-496A-A724-CEE95782FE2E}"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Rectangle 4"/>
          <p:cNvSpPr>
            <a:spLocks noGrp="1" noChangeArrowheads="1"/>
          </p:cNvSpPr>
          <p:nvPr>
            <p:ph type="dt" sz="half" idx="10"/>
          </p:nvPr>
        </p:nvSpPr>
        <p:spPr/>
        <p:txBody>
          <a:bodyPr/>
          <a:lstStyle>
            <a:lvl1pPr>
              <a:defRPr/>
            </a:lvl1pPr>
          </a:lstStyle>
          <a:p>
            <a:fld id="{9478AABB-EE23-44E1-BBC4-BF2B93475889}" type="datetime1">
              <a:rPr lang="zh-CN" altLang="en-US" smtClean="0"/>
              <a:t>2025/4/30</a:t>
            </a:fld>
            <a:endParaRPr lang="zh-CN" altLang="en-US"/>
          </a:p>
        </p:txBody>
      </p:sp>
      <p:sp>
        <p:nvSpPr>
          <p:cNvPr id="4" name="Rectangle 5"/>
          <p:cNvSpPr>
            <a:spLocks noGrp="1" noChangeArrowheads="1"/>
          </p:cNvSpPr>
          <p:nvPr>
            <p:ph type="ftr" sz="quarter" idx="11"/>
          </p:nvPr>
        </p:nvSpPr>
        <p:spPr/>
        <p:txBody>
          <a:bodyPr/>
          <a:lstStyle>
            <a:lvl1pPr>
              <a:defRPr/>
            </a:lvl1pPr>
          </a:lstStyle>
          <a:p>
            <a:endParaRPr lang="zh-CN" altLang="en-US"/>
          </a:p>
        </p:txBody>
      </p:sp>
      <p:sp>
        <p:nvSpPr>
          <p:cNvPr id="5" name="Rectangle 6"/>
          <p:cNvSpPr>
            <a:spLocks noGrp="1" noChangeArrowheads="1"/>
          </p:cNvSpPr>
          <p:nvPr>
            <p:ph type="sldNum" sz="quarter" idx="12"/>
          </p:nvPr>
        </p:nvSpPr>
        <p:spPr/>
        <p:txBody>
          <a:bodyPr/>
          <a:lstStyle>
            <a:lvl1pPr>
              <a:defRPr/>
            </a:lvl1pPr>
          </a:lstStyle>
          <a:p>
            <a:fld id="{3FE1EDA2-33AC-496A-A724-CEE95782FE2E}"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fld id="{D5E3D5EE-748C-44B0-AE3C-EBE761048E9F}" type="datetime1">
              <a:rPr lang="zh-CN" altLang="en-US" smtClean="0"/>
              <a:t>2025/4/30</a:t>
            </a:fld>
            <a:endParaRPr lang="zh-CN" altLang="en-US"/>
          </a:p>
        </p:txBody>
      </p:sp>
      <p:sp>
        <p:nvSpPr>
          <p:cNvPr id="3" name="Rectangle 5"/>
          <p:cNvSpPr>
            <a:spLocks noGrp="1" noChangeArrowheads="1"/>
          </p:cNvSpPr>
          <p:nvPr>
            <p:ph type="ftr" sz="quarter" idx="11"/>
          </p:nvPr>
        </p:nvSpPr>
        <p:spPr/>
        <p:txBody>
          <a:bodyPr/>
          <a:lstStyle>
            <a:lvl1pPr>
              <a:defRPr/>
            </a:lvl1pPr>
          </a:lstStyle>
          <a:p>
            <a:endParaRPr lang="zh-CN" altLang="en-US"/>
          </a:p>
        </p:txBody>
      </p:sp>
      <p:sp>
        <p:nvSpPr>
          <p:cNvPr id="4" name="Rectangle 6"/>
          <p:cNvSpPr>
            <a:spLocks noGrp="1" noChangeArrowheads="1"/>
          </p:cNvSpPr>
          <p:nvPr>
            <p:ph type="sldNum" sz="quarter" idx="12"/>
          </p:nvPr>
        </p:nvSpPr>
        <p:spPr/>
        <p:txBody>
          <a:bodyPr/>
          <a:lstStyle>
            <a:lvl1pPr>
              <a:defRPr/>
            </a:lvl1pPr>
          </a:lstStyle>
          <a:p>
            <a:fld id="{3FE1EDA2-33AC-496A-A724-CEE95782FE2E}"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09601" y="273050"/>
            <a:ext cx="4011084" cy="1162050"/>
          </a:xfrm>
        </p:spPr>
        <p:txBody>
          <a:bodyPr/>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Rectangle 4"/>
          <p:cNvSpPr>
            <a:spLocks noGrp="1" noChangeArrowheads="1"/>
          </p:cNvSpPr>
          <p:nvPr>
            <p:ph type="dt" sz="half" idx="10"/>
          </p:nvPr>
        </p:nvSpPr>
        <p:spPr/>
        <p:txBody>
          <a:bodyPr/>
          <a:lstStyle>
            <a:lvl1pPr>
              <a:defRPr/>
            </a:lvl1pPr>
          </a:lstStyle>
          <a:p>
            <a:fld id="{B1E29B40-7CF0-4179-9177-5692AD4CC15A}" type="datetime1">
              <a:rPr lang="zh-CN" altLang="en-US" smtClean="0"/>
              <a:t>2025/4/30</a:t>
            </a:fld>
            <a:endParaRPr lang="zh-CN" altLang="en-US"/>
          </a:p>
        </p:txBody>
      </p:sp>
      <p:sp>
        <p:nvSpPr>
          <p:cNvPr id="6" name="Rectangle 5"/>
          <p:cNvSpPr>
            <a:spLocks noGrp="1" noChangeArrowheads="1"/>
          </p:cNvSpPr>
          <p:nvPr>
            <p:ph type="ftr" sz="quarter" idx="11"/>
          </p:nvPr>
        </p:nvSpPr>
        <p:spPr/>
        <p:txBody>
          <a:bodyPr/>
          <a:lstStyle>
            <a:lvl1pPr>
              <a:defRPr/>
            </a:lvl1pPr>
          </a:lstStyle>
          <a:p>
            <a:endParaRPr lang="zh-CN" altLang="en-US"/>
          </a:p>
        </p:txBody>
      </p:sp>
      <p:sp>
        <p:nvSpPr>
          <p:cNvPr id="7" name="Rectangle 6"/>
          <p:cNvSpPr>
            <a:spLocks noGrp="1" noChangeArrowheads="1"/>
          </p:cNvSpPr>
          <p:nvPr>
            <p:ph type="sldNum" sz="quarter" idx="12"/>
          </p:nvPr>
        </p:nvSpPr>
        <p:spPr/>
        <p:txBody>
          <a:bodyPr/>
          <a:lstStyle>
            <a:lvl1pPr>
              <a:defRPr/>
            </a:lvl1pPr>
          </a:lstStyle>
          <a:p>
            <a:fld id="{3FE1EDA2-33AC-496A-A724-CEE95782FE2E}"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389717" y="4800600"/>
            <a:ext cx="7315200" cy="566738"/>
          </a:xfrm>
        </p:spPr>
        <p:txBody>
          <a:bodyPr/>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CN" altLang="en-US" noProof="0"/>
              <a:t>单击图标添加图片</a:t>
            </a:r>
          </a:p>
        </p:txBody>
      </p:sp>
      <p:sp>
        <p:nvSpPr>
          <p:cNvPr id="4" name="文本占位符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Rectangle 4"/>
          <p:cNvSpPr>
            <a:spLocks noGrp="1" noChangeArrowheads="1"/>
          </p:cNvSpPr>
          <p:nvPr>
            <p:ph type="dt" sz="half" idx="10"/>
          </p:nvPr>
        </p:nvSpPr>
        <p:spPr/>
        <p:txBody>
          <a:bodyPr/>
          <a:lstStyle>
            <a:lvl1pPr>
              <a:defRPr/>
            </a:lvl1pPr>
          </a:lstStyle>
          <a:p>
            <a:fld id="{965B88D9-63EA-4036-9346-DE0BAC5A4C52}" type="datetime1">
              <a:rPr lang="zh-CN" altLang="en-US" smtClean="0"/>
              <a:t>2025/4/30</a:t>
            </a:fld>
            <a:endParaRPr lang="zh-CN" altLang="en-US"/>
          </a:p>
        </p:txBody>
      </p:sp>
      <p:sp>
        <p:nvSpPr>
          <p:cNvPr id="6" name="Rectangle 5"/>
          <p:cNvSpPr>
            <a:spLocks noGrp="1" noChangeArrowheads="1"/>
          </p:cNvSpPr>
          <p:nvPr>
            <p:ph type="ftr" sz="quarter" idx="11"/>
          </p:nvPr>
        </p:nvSpPr>
        <p:spPr/>
        <p:txBody>
          <a:bodyPr/>
          <a:lstStyle>
            <a:lvl1pPr>
              <a:defRPr/>
            </a:lvl1pPr>
          </a:lstStyle>
          <a:p>
            <a:endParaRPr lang="zh-CN" altLang="en-US"/>
          </a:p>
        </p:txBody>
      </p:sp>
      <p:sp>
        <p:nvSpPr>
          <p:cNvPr id="7" name="Rectangle 6"/>
          <p:cNvSpPr>
            <a:spLocks noGrp="1" noChangeArrowheads="1"/>
          </p:cNvSpPr>
          <p:nvPr>
            <p:ph type="sldNum" sz="quarter" idx="12"/>
          </p:nvPr>
        </p:nvSpPr>
        <p:spPr/>
        <p:txBody>
          <a:bodyPr/>
          <a:lstStyle>
            <a:lvl1pPr>
              <a:defRPr/>
            </a:lvl1pPr>
          </a:lstStyle>
          <a:p>
            <a:fld id="{3FE1EDA2-33AC-496A-A724-CEE95782FE2E}"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533400"/>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lstStyle/>
          <a:p>
            <a:pPr lvl="0"/>
            <a:r>
              <a:rPr lang="zh-CN" altLang="en-US"/>
              <a:t>单击此处编辑母版标题样式</a:t>
            </a:r>
          </a:p>
        </p:txBody>
      </p:sp>
      <p:sp>
        <p:nvSpPr>
          <p:cNvPr id="1027" name="Rectangle 3"/>
          <p:cNvSpPr>
            <a:spLocks noGrp="1" noChangeArrowheads="1"/>
          </p:cNvSpPr>
          <p:nvPr>
            <p:ph type="body" idx="1"/>
          </p:nvPr>
        </p:nvSpPr>
        <p:spPr bwMode="auto">
          <a:xfrm>
            <a:off x="609600" y="1828801"/>
            <a:ext cx="10972800" cy="430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124" name="Rectangle 4"/>
          <p:cNvSpPr>
            <a:spLocks noGrp="1" noChangeArrowheads="1"/>
          </p:cNvSpPr>
          <p:nvPr>
            <p:ph type="dt" sz="half" idx="2"/>
          </p:nvPr>
        </p:nvSpPr>
        <p:spPr bwMode="auto">
          <a:xfrm>
            <a:off x="609600" y="6248400"/>
            <a:ext cx="2235200" cy="457200"/>
          </a:xfrm>
          <a:prstGeom prst="rect">
            <a:avLst/>
          </a:prstGeom>
          <a:noFill/>
          <a:ln w="9525">
            <a:noFill/>
            <a:miter lim="800000"/>
          </a:ln>
          <a:effectLst/>
        </p:spPr>
        <p:txBody>
          <a:bodyPr vert="horz" wrap="square" lIns="91440" tIns="45720" rIns="91440" bIns="45720" numCol="1" anchor="t" anchorCtr="0" compatLnSpc="1"/>
          <a:lstStyle>
            <a:lvl1pPr>
              <a:spcBef>
                <a:spcPct val="0"/>
              </a:spcBef>
              <a:buClrTx/>
              <a:buSzTx/>
              <a:buFontTx/>
              <a:buNone/>
              <a:defRPr sz="1000">
                <a:latin typeface="Arial" panose="020B0604020202020204" pitchFamily="34" charset="0"/>
                <a:ea typeface="+mn-ea"/>
              </a:defRPr>
            </a:lvl1pPr>
          </a:lstStyle>
          <a:p>
            <a:fld id="{3BD69416-BFEF-4902-BE6E-F4EE3B31201E}" type="datetime1">
              <a:rPr lang="zh-CN" altLang="en-US" smtClean="0"/>
              <a:t>2025/4/30</a:t>
            </a:fld>
            <a:endParaRPr lang="zh-CN" altLang="en-US"/>
          </a:p>
        </p:txBody>
      </p:sp>
      <p:sp>
        <p:nvSpPr>
          <p:cNvPr id="5125" name="Rectangle 5"/>
          <p:cNvSpPr>
            <a:spLocks noGrp="1" noChangeArrowheads="1"/>
          </p:cNvSpPr>
          <p:nvPr>
            <p:ph type="ftr" sz="quarter" idx="3"/>
          </p:nvPr>
        </p:nvSpPr>
        <p:spPr bwMode="auto">
          <a:xfrm>
            <a:off x="4165600" y="6248400"/>
            <a:ext cx="3860800" cy="457200"/>
          </a:xfrm>
          <a:prstGeom prst="rect">
            <a:avLst/>
          </a:prstGeom>
          <a:noFill/>
          <a:ln w="9525">
            <a:noFill/>
            <a:miter lim="800000"/>
          </a:ln>
          <a:effectLst/>
        </p:spPr>
        <p:txBody>
          <a:bodyPr vert="horz" wrap="square" lIns="91440" tIns="45720" rIns="91440" bIns="45720" numCol="1" anchor="t" anchorCtr="0" compatLnSpc="1"/>
          <a:lstStyle>
            <a:lvl1pPr algn="ctr">
              <a:spcBef>
                <a:spcPct val="0"/>
              </a:spcBef>
              <a:buClrTx/>
              <a:buSzTx/>
              <a:buFontTx/>
              <a:buNone/>
              <a:defRPr sz="1000">
                <a:latin typeface="Arial" panose="020B0604020202020204" pitchFamily="34" charset="0"/>
                <a:ea typeface="+mn-ea"/>
              </a:defRPr>
            </a:lvl1pPr>
          </a:lstStyle>
          <a:p>
            <a:endParaRPr lang="zh-CN" altLang="en-US"/>
          </a:p>
        </p:txBody>
      </p:sp>
      <p:sp>
        <p:nvSpPr>
          <p:cNvPr id="5126" name="Rectangle 6"/>
          <p:cNvSpPr>
            <a:spLocks noGrp="1" noChangeArrowheads="1"/>
          </p:cNvSpPr>
          <p:nvPr>
            <p:ph type="sldNum" sz="quarter" idx="4"/>
          </p:nvPr>
        </p:nvSpPr>
        <p:spPr bwMode="auto">
          <a:xfrm>
            <a:off x="9042400" y="6248400"/>
            <a:ext cx="2540000" cy="457200"/>
          </a:xfrm>
          <a:prstGeom prst="rect">
            <a:avLst/>
          </a:prstGeom>
          <a:noFill/>
          <a:ln w="9525">
            <a:noFill/>
            <a:miter lim="800000"/>
          </a:ln>
          <a:effectLst/>
        </p:spPr>
        <p:txBody>
          <a:bodyPr vert="horz" wrap="square" lIns="91440" tIns="45720" rIns="91440" bIns="45720" numCol="1" anchor="t" anchorCtr="0" compatLnSpc="1"/>
          <a:lstStyle>
            <a:lvl1pPr algn="r">
              <a:spcBef>
                <a:spcPct val="0"/>
              </a:spcBef>
              <a:buClrTx/>
              <a:buSzTx/>
              <a:buFontTx/>
              <a:buNone/>
              <a:defRPr sz="1000">
                <a:latin typeface="Arial" panose="020B0604020202020204" pitchFamily="34" charset="0"/>
                <a:ea typeface="宋体" panose="02010600030101010101" pitchFamily="2" charset="-122"/>
              </a:defRPr>
            </a:lvl1pPr>
          </a:lstStyle>
          <a:p>
            <a:fld id="{3FE1EDA2-33AC-496A-A724-CEE95782FE2E}" type="slidenum">
              <a:rPr lang="zh-CN" altLang="en-US" smtClean="0"/>
              <a:t>‹#›</a:t>
            </a:fld>
            <a:endParaRPr lang="zh-CN" altLang="en-US"/>
          </a:p>
        </p:txBody>
      </p:sp>
      <p:grpSp>
        <p:nvGrpSpPr>
          <p:cNvPr id="1031" name="Group 7"/>
          <p:cNvGrpSpPr/>
          <p:nvPr/>
        </p:nvGrpSpPr>
        <p:grpSpPr bwMode="auto">
          <a:xfrm>
            <a:off x="372533" y="152400"/>
            <a:ext cx="11582400" cy="1600200"/>
            <a:chOff x="176" y="96"/>
            <a:chExt cx="5472" cy="1008"/>
          </a:xfrm>
        </p:grpSpPr>
        <p:sp>
          <p:nvSpPr>
            <p:cNvPr id="1032" name="Line 8"/>
            <p:cNvSpPr>
              <a:spLocks noChangeShapeType="1"/>
            </p:cNvSpPr>
            <p:nvPr/>
          </p:nvSpPr>
          <p:spPr bwMode="auto">
            <a:xfrm flipH="1">
              <a:off x="288" y="1104"/>
              <a:ext cx="5232" cy="0"/>
            </a:xfrm>
            <a:prstGeom prst="line">
              <a:avLst/>
            </a:prstGeom>
            <a:noFill/>
            <a:ln w="12700">
              <a:solidFill>
                <a:schemeClr val="tx1"/>
              </a:solidFill>
              <a:round/>
            </a:ln>
            <a:extLst>
              <a:ext uri="{909E8E84-426E-40DD-AFC4-6F175D3DCCD1}">
                <a14:hiddenFill xmlns:a14="http://schemas.microsoft.com/office/drawing/2010/main">
                  <a:noFill/>
                </a14:hiddenFill>
              </a:ext>
            </a:extLst>
          </p:spPr>
          <p:txBody>
            <a:bodyPr/>
            <a:lstStyle/>
            <a:p>
              <a:endParaRPr lang="zh-CN" altLang="en-US" sz="1800"/>
            </a:p>
          </p:txBody>
        </p:sp>
        <p:sp>
          <p:nvSpPr>
            <p:cNvPr id="1033" name="Rectangle 9"/>
            <p:cNvSpPr>
              <a:spLocks noChangeArrowheads="1"/>
            </p:cNvSpPr>
            <p:nvPr/>
          </p:nvSpPr>
          <p:spPr bwMode="auto">
            <a:xfrm>
              <a:off x="5504" y="96"/>
              <a:ext cx="144" cy="144"/>
            </a:xfrm>
            <a:prstGeom prst="rect">
              <a:avLst/>
            </a:prstGeom>
            <a:solidFill>
              <a:schemeClr val="bg2"/>
            </a:solidFill>
            <a:ln w="12700">
              <a:solidFill>
                <a:schemeClr val="tx1"/>
              </a:solidFill>
              <a:miter lim="800000"/>
            </a:ln>
          </p:spPr>
          <p:txBody>
            <a:bodyPr wrap="none" anchor="ctr"/>
            <a:lstStyle>
              <a:lvl1pPr eaLnBrk="0" hangingPunct="0">
                <a:defRPr>
                  <a:solidFill>
                    <a:schemeClr val="tx1"/>
                  </a:solidFill>
                  <a:latin typeface="Times New Roman" panose="02020603050405020304" pitchFamily="18" charset="0"/>
                  <a:ea typeface="楷体_GB2312" pitchFamily="49" charset="-122"/>
                </a:defRPr>
              </a:lvl1pPr>
              <a:lvl2pPr marL="742950" indent="-285750" eaLnBrk="0" hangingPunct="0">
                <a:defRPr>
                  <a:solidFill>
                    <a:schemeClr val="tx1"/>
                  </a:solidFill>
                  <a:latin typeface="Times New Roman" panose="02020603050405020304" pitchFamily="18" charset="0"/>
                  <a:ea typeface="楷体_GB2312" pitchFamily="49" charset="-122"/>
                </a:defRPr>
              </a:lvl2pPr>
              <a:lvl3pPr marL="1143000" indent="-228600" eaLnBrk="0" hangingPunct="0">
                <a:defRPr>
                  <a:solidFill>
                    <a:schemeClr val="tx1"/>
                  </a:solidFill>
                  <a:latin typeface="Times New Roman" panose="02020603050405020304" pitchFamily="18" charset="0"/>
                  <a:ea typeface="楷体_GB2312" pitchFamily="49" charset="-122"/>
                </a:defRPr>
              </a:lvl3pPr>
              <a:lvl4pPr marL="1600200" indent="-228600" eaLnBrk="0" hangingPunct="0">
                <a:defRPr>
                  <a:solidFill>
                    <a:schemeClr val="tx1"/>
                  </a:solidFill>
                  <a:latin typeface="Times New Roman" panose="02020603050405020304" pitchFamily="18" charset="0"/>
                  <a:ea typeface="楷体_GB2312" pitchFamily="49" charset="-122"/>
                </a:defRPr>
              </a:lvl4pPr>
              <a:lvl5pPr marL="2057400" indent="-228600" eaLnBrk="0" hangingPunct="0">
                <a:defRPr>
                  <a:solidFill>
                    <a:schemeClr val="tx1"/>
                  </a:solidFill>
                  <a:latin typeface="Times New Roman" panose="02020603050405020304" pitchFamily="18" charset="0"/>
                  <a:ea typeface="楷体_GB2312" pitchFamily="49" charset="-122"/>
                </a:defRPr>
              </a:lvl5pPr>
              <a:lvl6pPr marL="25146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6pPr>
              <a:lvl7pPr marL="29718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7pPr>
              <a:lvl8pPr marL="34290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8pPr>
              <a:lvl9pPr marL="38862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9pPr>
            </a:lstStyle>
            <a:p>
              <a:pPr algn="ctr" eaLnBrk="1" hangingPunct="1">
                <a:spcBef>
                  <a:spcPct val="0"/>
                </a:spcBef>
                <a:buClrTx/>
                <a:buSzTx/>
                <a:buFontTx/>
                <a:buNone/>
                <a:defRPr/>
              </a:pPr>
              <a:endParaRPr lang="zh-CN" altLang="zh-CN" sz="2400">
                <a:ea typeface="宋体" panose="02010600030101010101" pitchFamily="2" charset="-122"/>
              </a:endParaRPr>
            </a:p>
          </p:txBody>
        </p:sp>
        <p:sp>
          <p:nvSpPr>
            <p:cNvPr id="1034" name="Rectangle 10"/>
            <p:cNvSpPr>
              <a:spLocks noChangeArrowheads="1"/>
            </p:cNvSpPr>
            <p:nvPr/>
          </p:nvSpPr>
          <p:spPr bwMode="auto">
            <a:xfrm>
              <a:off x="176" y="96"/>
              <a:ext cx="5326" cy="144"/>
            </a:xfrm>
            <a:prstGeom prst="rect">
              <a:avLst/>
            </a:prstGeom>
            <a:solidFill>
              <a:schemeClr val="accent2"/>
            </a:solidFill>
            <a:ln w="12700">
              <a:solidFill>
                <a:schemeClr val="tx1"/>
              </a:solidFill>
              <a:miter lim="800000"/>
            </a:ln>
          </p:spPr>
          <p:txBody>
            <a:bodyPr wrap="none" anchor="ctr"/>
            <a:lstStyle>
              <a:lvl1pPr eaLnBrk="0" hangingPunct="0">
                <a:defRPr>
                  <a:solidFill>
                    <a:schemeClr val="tx1"/>
                  </a:solidFill>
                  <a:latin typeface="Times New Roman" panose="02020603050405020304" pitchFamily="18" charset="0"/>
                  <a:ea typeface="楷体_GB2312" pitchFamily="49" charset="-122"/>
                </a:defRPr>
              </a:lvl1pPr>
              <a:lvl2pPr marL="742950" indent="-285750" eaLnBrk="0" hangingPunct="0">
                <a:defRPr>
                  <a:solidFill>
                    <a:schemeClr val="tx1"/>
                  </a:solidFill>
                  <a:latin typeface="Times New Roman" panose="02020603050405020304" pitchFamily="18" charset="0"/>
                  <a:ea typeface="楷体_GB2312" pitchFamily="49" charset="-122"/>
                </a:defRPr>
              </a:lvl2pPr>
              <a:lvl3pPr marL="1143000" indent="-228600" eaLnBrk="0" hangingPunct="0">
                <a:defRPr>
                  <a:solidFill>
                    <a:schemeClr val="tx1"/>
                  </a:solidFill>
                  <a:latin typeface="Times New Roman" panose="02020603050405020304" pitchFamily="18" charset="0"/>
                  <a:ea typeface="楷体_GB2312" pitchFamily="49" charset="-122"/>
                </a:defRPr>
              </a:lvl3pPr>
              <a:lvl4pPr marL="1600200" indent="-228600" eaLnBrk="0" hangingPunct="0">
                <a:defRPr>
                  <a:solidFill>
                    <a:schemeClr val="tx1"/>
                  </a:solidFill>
                  <a:latin typeface="Times New Roman" panose="02020603050405020304" pitchFamily="18" charset="0"/>
                  <a:ea typeface="楷体_GB2312" pitchFamily="49" charset="-122"/>
                </a:defRPr>
              </a:lvl4pPr>
              <a:lvl5pPr marL="2057400" indent="-228600" eaLnBrk="0" hangingPunct="0">
                <a:defRPr>
                  <a:solidFill>
                    <a:schemeClr val="tx1"/>
                  </a:solidFill>
                  <a:latin typeface="Times New Roman" panose="02020603050405020304" pitchFamily="18" charset="0"/>
                  <a:ea typeface="楷体_GB2312" pitchFamily="49" charset="-122"/>
                </a:defRPr>
              </a:lvl5pPr>
              <a:lvl6pPr marL="25146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6pPr>
              <a:lvl7pPr marL="29718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7pPr>
              <a:lvl8pPr marL="34290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8pPr>
              <a:lvl9pPr marL="38862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9pPr>
            </a:lstStyle>
            <a:p>
              <a:pPr algn="ctr" eaLnBrk="1" hangingPunct="1">
                <a:spcBef>
                  <a:spcPct val="0"/>
                </a:spcBef>
                <a:buClrTx/>
                <a:buSzTx/>
                <a:buFontTx/>
                <a:buNone/>
                <a:defRPr/>
              </a:pPr>
              <a:endParaRPr lang="zh-CN" altLang="zh-CN" sz="2400">
                <a:ea typeface="宋体" panose="02010600030101010101" pitchFamily="2" charset="-122"/>
              </a:endParaRPr>
            </a:p>
          </p:txBody>
        </p:sp>
        <p:sp>
          <p:nvSpPr>
            <p:cNvPr id="1035" name="Rectangle 11"/>
            <p:cNvSpPr>
              <a:spLocks noChangeArrowheads="1"/>
            </p:cNvSpPr>
            <p:nvPr/>
          </p:nvSpPr>
          <p:spPr bwMode="auto">
            <a:xfrm>
              <a:off x="176" y="240"/>
              <a:ext cx="5326" cy="88"/>
            </a:xfrm>
            <a:prstGeom prst="rect">
              <a:avLst/>
            </a:prstGeom>
            <a:solidFill>
              <a:schemeClr val="bg2"/>
            </a:solidFill>
            <a:ln w="12700">
              <a:solidFill>
                <a:schemeClr val="tx1"/>
              </a:solidFill>
              <a:miter lim="800000"/>
            </a:ln>
          </p:spPr>
          <p:txBody>
            <a:bodyPr wrap="none" anchor="ctr"/>
            <a:lstStyle>
              <a:lvl1pPr eaLnBrk="0" hangingPunct="0">
                <a:defRPr>
                  <a:solidFill>
                    <a:schemeClr val="tx1"/>
                  </a:solidFill>
                  <a:latin typeface="Times New Roman" panose="02020603050405020304" pitchFamily="18" charset="0"/>
                  <a:ea typeface="楷体_GB2312" pitchFamily="49" charset="-122"/>
                </a:defRPr>
              </a:lvl1pPr>
              <a:lvl2pPr marL="742950" indent="-285750" eaLnBrk="0" hangingPunct="0">
                <a:defRPr>
                  <a:solidFill>
                    <a:schemeClr val="tx1"/>
                  </a:solidFill>
                  <a:latin typeface="Times New Roman" panose="02020603050405020304" pitchFamily="18" charset="0"/>
                  <a:ea typeface="楷体_GB2312" pitchFamily="49" charset="-122"/>
                </a:defRPr>
              </a:lvl2pPr>
              <a:lvl3pPr marL="1143000" indent="-228600" eaLnBrk="0" hangingPunct="0">
                <a:defRPr>
                  <a:solidFill>
                    <a:schemeClr val="tx1"/>
                  </a:solidFill>
                  <a:latin typeface="Times New Roman" panose="02020603050405020304" pitchFamily="18" charset="0"/>
                  <a:ea typeface="楷体_GB2312" pitchFamily="49" charset="-122"/>
                </a:defRPr>
              </a:lvl3pPr>
              <a:lvl4pPr marL="1600200" indent="-228600" eaLnBrk="0" hangingPunct="0">
                <a:defRPr>
                  <a:solidFill>
                    <a:schemeClr val="tx1"/>
                  </a:solidFill>
                  <a:latin typeface="Times New Roman" panose="02020603050405020304" pitchFamily="18" charset="0"/>
                  <a:ea typeface="楷体_GB2312" pitchFamily="49" charset="-122"/>
                </a:defRPr>
              </a:lvl4pPr>
              <a:lvl5pPr marL="2057400" indent="-228600" eaLnBrk="0" hangingPunct="0">
                <a:defRPr>
                  <a:solidFill>
                    <a:schemeClr val="tx1"/>
                  </a:solidFill>
                  <a:latin typeface="Times New Roman" panose="02020603050405020304" pitchFamily="18" charset="0"/>
                  <a:ea typeface="楷体_GB2312" pitchFamily="49" charset="-122"/>
                </a:defRPr>
              </a:lvl5pPr>
              <a:lvl6pPr marL="25146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6pPr>
              <a:lvl7pPr marL="29718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7pPr>
              <a:lvl8pPr marL="34290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8pPr>
              <a:lvl9pPr marL="38862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9pPr>
            </a:lstStyle>
            <a:p>
              <a:pPr algn="ctr" eaLnBrk="1" hangingPunct="1">
                <a:spcBef>
                  <a:spcPct val="0"/>
                </a:spcBef>
                <a:buClrTx/>
                <a:buSzTx/>
                <a:buFontTx/>
                <a:buNone/>
                <a:defRPr/>
              </a:pPr>
              <a:endParaRPr lang="zh-CN" altLang="zh-CN" sz="2400">
                <a:ea typeface="宋体" panose="02010600030101010101" pitchFamily="2" charset="-122"/>
              </a:endParaRPr>
            </a:p>
          </p:txBody>
        </p:sp>
        <p:sp>
          <p:nvSpPr>
            <p:cNvPr id="1036" name="Rectangle 12"/>
            <p:cNvSpPr>
              <a:spLocks noChangeArrowheads="1"/>
            </p:cNvSpPr>
            <p:nvPr/>
          </p:nvSpPr>
          <p:spPr bwMode="auto">
            <a:xfrm>
              <a:off x="5504" y="241"/>
              <a:ext cx="144" cy="86"/>
            </a:xfrm>
            <a:prstGeom prst="rect">
              <a:avLst/>
            </a:prstGeom>
            <a:solidFill>
              <a:schemeClr val="accent2"/>
            </a:solidFill>
            <a:ln w="12700">
              <a:solidFill>
                <a:schemeClr val="tx1"/>
              </a:solidFill>
              <a:miter lim="800000"/>
            </a:ln>
          </p:spPr>
          <p:txBody>
            <a:bodyPr wrap="none" anchor="ctr"/>
            <a:lstStyle>
              <a:lvl1pPr eaLnBrk="0" hangingPunct="0">
                <a:defRPr>
                  <a:solidFill>
                    <a:schemeClr val="tx1"/>
                  </a:solidFill>
                  <a:latin typeface="Times New Roman" panose="02020603050405020304" pitchFamily="18" charset="0"/>
                  <a:ea typeface="楷体_GB2312" pitchFamily="49" charset="-122"/>
                </a:defRPr>
              </a:lvl1pPr>
              <a:lvl2pPr marL="742950" indent="-285750" eaLnBrk="0" hangingPunct="0">
                <a:defRPr>
                  <a:solidFill>
                    <a:schemeClr val="tx1"/>
                  </a:solidFill>
                  <a:latin typeface="Times New Roman" panose="02020603050405020304" pitchFamily="18" charset="0"/>
                  <a:ea typeface="楷体_GB2312" pitchFamily="49" charset="-122"/>
                </a:defRPr>
              </a:lvl2pPr>
              <a:lvl3pPr marL="1143000" indent="-228600" eaLnBrk="0" hangingPunct="0">
                <a:defRPr>
                  <a:solidFill>
                    <a:schemeClr val="tx1"/>
                  </a:solidFill>
                  <a:latin typeface="Times New Roman" panose="02020603050405020304" pitchFamily="18" charset="0"/>
                  <a:ea typeface="楷体_GB2312" pitchFamily="49" charset="-122"/>
                </a:defRPr>
              </a:lvl3pPr>
              <a:lvl4pPr marL="1600200" indent="-228600" eaLnBrk="0" hangingPunct="0">
                <a:defRPr>
                  <a:solidFill>
                    <a:schemeClr val="tx1"/>
                  </a:solidFill>
                  <a:latin typeface="Times New Roman" panose="02020603050405020304" pitchFamily="18" charset="0"/>
                  <a:ea typeface="楷体_GB2312" pitchFamily="49" charset="-122"/>
                </a:defRPr>
              </a:lvl4pPr>
              <a:lvl5pPr marL="2057400" indent="-228600" eaLnBrk="0" hangingPunct="0">
                <a:defRPr>
                  <a:solidFill>
                    <a:schemeClr val="tx1"/>
                  </a:solidFill>
                  <a:latin typeface="Times New Roman" panose="02020603050405020304" pitchFamily="18" charset="0"/>
                  <a:ea typeface="楷体_GB2312" pitchFamily="49" charset="-122"/>
                </a:defRPr>
              </a:lvl5pPr>
              <a:lvl6pPr marL="25146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6pPr>
              <a:lvl7pPr marL="29718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7pPr>
              <a:lvl8pPr marL="34290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8pPr>
              <a:lvl9pPr marL="3886200" indent="-228600" eaLnBrk="0" fontAlgn="base" hangingPunct="0">
                <a:spcBef>
                  <a:spcPct val="20000"/>
                </a:spcBef>
                <a:spcAft>
                  <a:spcPct val="0"/>
                </a:spcAft>
                <a:buClr>
                  <a:schemeClr val="bg2"/>
                </a:buClr>
                <a:buSzPct val="70000"/>
                <a:buFont typeface="Wingdings" panose="05000000000000000000" pitchFamily="2" charset="2"/>
                <a:defRPr>
                  <a:solidFill>
                    <a:schemeClr val="tx1"/>
                  </a:solidFill>
                  <a:latin typeface="Times New Roman" panose="02020603050405020304" pitchFamily="18" charset="0"/>
                  <a:ea typeface="楷体_GB2312" pitchFamily="49" charset="-122"/>
                </a:defRPr>
              </a:lvl9pPr>
            </a:lstStyle>
            <a:p>
              <a:pPr algn="ctr" eaLnBrk="1" hangingPunct="1">
                <a:spcBef>
                  <a:spcPct val="0"/>
                </a:spcBef>
                <a:buClrTx/>
                <a:buSzTx/>
                <a:buFontTx/>
                <a:buNone/>
                <a:defRPr/>
              </a:pPr>
              <a:endParaRPr lang="zh-CN" altLang="zh-CN" sz="2400">
                <a:ea typeface="宋体" panose="02010600030101010101" pitchFamily="2" charset="-122"/>
              </a:endParaRPr>
            </a:p>
          </p:txBody>
        </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ftr="0"/>
  <p:txStyles>
    <p:title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Times New Roman" panose="02020603050405020304" pitchFamily="18" charset="0"/>
          <a:ea typeface="宋体" panose="02010600030101010101" pitchFamily="2" charset="-122"/>
        </a:defRPr>
      </a:lvl2pPr>
      <a:lvl3pPr algn="l" rtl="0" eaLnBrk="1" fontAlgn="base" hangingPunct="1">
        <a:spcBef>
          <a:spcPct val="0"/>
        </a:spcBef>
        <a:spcAft>
          <a:spcPct val="0"/>
        </a:spcAft>
        <a:defRPr sz="4400">
          <a:solidFill>
            <a:schemeClr val="tx2"/>
          </a:solidFill>
          <a:latin typeface="Times New Roman" panose="02020603050405020304" pitchFamily="18" charset="0"/>
          <a:ea typeface="宋体" panose="02010600030101010101" pitchFamily="2" charset="-122"/>
        </a:defRPr>
      </a:lvl3pPr>
      <a:lvl4pPr algn="l" rtl="0" eaLnBrk="1" fontAlgn="base" hangingPunct="1">
        <a:spcBef>
          <a:spcPct val="0"/>
        </a:spcBef>
        <a:spcAft>
          <a:spcPct val="0"/>
        </a:spcAft>
        <a:defRPr sz="4400">
          <a:solidFill>
            <a:schemeClr val="tx2"/>
          </a:solidFill>
          <a:latin typeface="Times New Roman" panose="02020603050405020304" pitchFamily="18" charset="0"/>
          <a:ea typeface="宋体" panose="02010600030101010101" pitchFamily="2" charset="-122"/>
        </a:defRPr>
      </a:lvl4pPr>
      <a:lvl5pPr algn="l" rtl="0" eaLnBrk="1" fontAlgn="base" hangingPunct="1">
        <a:spcBef>
          <a:spcPct val="0"/>
        </a:spcBef>
        <a:spcAft>
          <a:spcPct val="0"/>
        </a:spcAft>
        <a:defRPr sz="4400">
          <a:solidFill>
            <a:schemeClr val="tx2"/>
          </a:solidFill>
          <a:latin typeface="Times New Roman" panose="02020603050405020304" pitchFamily="18" charset="0"/>
          <a:ea typeface="宋体" panose="02010600030101010101" pitchFamily="2" charset="-122"/>
        </a:defRPr>
      </a:lvl5pPr>
      <a:lvl6pPr marL="457200" algn="l" rtl="0" eaLnBrk="1" fontAlgn="base" hangingPunct="1">
        <a:spcBef>
          <a:spcPct val="0"/>
        </a:spcBef>
        <a:spcAft>
          <a:spcPct val="0"/>
        </a:spcAft>
        <a:defRPr sz="4400">
          <a:solidFill>
            <a:schemeClr val="tx2"/>
          </a:solidFill>
          <a:latin typeface="Times New Roman" panose="02020603050405020304" pitchFamily="18" charset="0"/>
          <a:ea typeface="宋体" panose="02010600030101010101" pitchFamily="2" charset="-122"/>
        </a:defRPr>
      </a:lvl6pPr>
      <a:lvl7pPr marL="914400" algn="l" rtl="0" eaLnBrk="1" fontAlgn="base" hangingPunct="1">
        <a:spcBef>
          <a:spcPct val="0"/>
        </a:spcBef>
        <a:spcAft>
          <a:spcPct val="0"/>
        </a:spcAft>
        <a:defRPr sz="4400">
          <a:solidFill>
            <a:schemeClr val="tx2"/>
          </a:solidFill>
          <a:latin typeface="Times New Roman" panose="02020603050405020304" pitchFamily="18" charset="0"/>
          <a:ea typeface="宋体" panose="02010600030101010101" pitchFamily="2" charset="-122"/>
        </a:defRPr>
      </a:lvl7pPr>
      <a:lvl8pPr marL="1371600" algn="l" rtl="0" eaLnBrk="1" fontAlgn="base" hangingPunct="1">
        <a:spcBef>
          <a:spcPct val="0"/>
        </a:spcBef>
        <a:spcAft>
          <a:spcPct val="0"/>
        </a:spcAft>
        <a:defRPr sz="4400">
          <a:solidFill>
            <a:schemeClr val="tx2"/>
          </a:solidFill>
          <a:latin typeface="Times New Roman" panose="02020603050405020304" pitchFamily="18" charset="0"/>
          <a:ea typeface="宋体" panose="02010600030101010101" pitchFamily="2" charset="-122"/>
        </a:defRPr>
      </a:lvl8pPr>
      <a:lvl9pPr marL="1828800" algn="l" rtl="0" eaLnBrk="1" fontAlgn="base" hangingPunct="1">
        <a:spcBef>
          <a:spcPct val="0"/>
        </a:spcBef>
        <a:spcAft>
          <a:spcPct val="0"/>
        </a:spcAft>
        <a:defRPr sz="4400">
          <a:solidFill>
            <a:schemeClr val="tx2"/>
          </a:solidFill>
          <a:latin typeface="Times New Roman" panose="02020603050405020304" pitchFamily="18" charset="0"/>
          <a:ea typeface="宋体" panose="02010600030101010101" pitchFamily="2" charset="-122"/>
        </a:defRPr>
      </a:lvl9pPr>
    </p:titleStyle>
    <p:bodyStyle>
      <a:lvl1pPr marL="469900" indent="-469900" algn="l" rtl="0" eaLnBrk="1" fontAlgn="base" hangingPunct="1">
        <a:spcBef>
          <a:spcPct val="20000"/>
        </a:spcBef>
        <a:spcAft>
          <a:spcPct val="0"/>
        </a:spcAft>
        <a:buClr>
          <a:schemeClr val="bg2"/>
        </a:buClr>
        <a:buSzPct val="70000"/>
        <a:buFont typeface="Wingdings" panose="05000000000000000000" pitchFamily="2" charset="2"/>
        <a:buChar char="o"/>
        <a:defRPr sz="3200">
          <a:solidFill>
            <a:schemeClr val="tx1"/>
          </a:solidFill>
          <a:latin typeface="+mn-lt"/>
          <a:ea typeface="+mn-ea"/>
          <a:cs typeface="+mn-cs"/>
        </a:defRPr>
      </a:lvl1pPr>
      <a:lvl2pPr marL="908050" indent="-436880" algn="l" rtl="0" eaLnBrk="1" fontAlgn="base" hangingPunct="1">
        <a:spcBef>
          <a:spcPct val="20000"/>
        </a:spcBef>
        <a:spcAft>
          <a:spcPct val="0"/>
        </a:spcAft>
        <a:buClr>
          <a:schemeClr val="accent2"/>
        </a:buClr>
        <a:buSzPct val="75000"/>
        <a:buFont typeface="Wingdings" panose="05000000000000000000" pitchFamily="2" charset="2"/>
        <a:buChar char="n"/>
        <a:defRPr sz="2800">
          <a:solidFill>
            <a:schemeClr val="tx1"/>
          </a:solidFill>
          <a:latin typeface="+mn-lt"/>
          <a:ea typeface="+mn-ea"/>
        </a:defRPr>
      </a:lvl2pPr>
      <a:lvl3pPr marL="1377950" indent="-468630" algn="l" rtl="0" eaLnBrk="1" fontAlgn="base" hangingPunct="1">
        <a:spcBef>
          <a:spcPct val="20000"/>
        </a:spcBef>
        <a:spcAft>
          <a:spcPct val="0"/>
        </a:spcAft>
        <a:buClr>
          <a:schemeClr val="bg2"/>
        </a:buClr>
        <a:buSzPct val="65000"/>
        <a:buFont typeface="Wingdings" panose="05000000000000000000" pitchFamily="2" charset="2"/>
        <a:buChar char="o"/>
        <a:defRPr sz="2400">
          <a:solidFill>
            <a:schemeClr val="tx1"/>
          </a:solidFill>
          <a:latin typeface="+mn-lt"/>
          <a:ea typeface="+mn-ea"/>
        </a:defRPr>
      </a:lvl3pPr>
      <a:lvl4pPr marL="1827530" indent="-438150" algn="l" rtl="0" eaLnBrk="1" fontAlgn="base" hangingPunct="1">
        <a:spcBef>
          <a:spcPct val="20000"/>
        </a:spcBef>
        <a:spcAft>
          <a:spcPct val="0"/>
        </a:spcAft>
        <a:buClr>
          <a:schemeClr val="accent2"/>
        </a:buClr>
        <a:buSzPct val="75000"/>
        <a:buFont typeface="Wingdings" panose="05000000000000000000" pitchFamily="2" charset="2"/>
        <a:buChar char="n"/>
        <a:defRPr sz="2000">
          <a:solidFill>
            <a:schemeClr val="tx1"/>
          </a:solidFill>
          <a:latin typeface="+mn-lt"/>
          <a:ea typeface="+mn-ea"/>
        </a:defRPr>
      </a:lvl4pPr>
      <a:lvl5pPr marL="2297430" indent="-468630" algn="l" rtl="0" eaLnBrk="1" fontAlgn="base" hangingPunct="1">
        <a:spcBef>
          <a:spcPct val="20000"/>
        </a:spcBef>
        <a:spcAft>
          <a:spcPct val="0"/>
        </a:spcAft>
        <a:buClr>
          <a:schemeClr val="accent1"/>
        </a:buClr>
        <a:buSzPct val="50000"/>
        <a:buFont typeface="Wingdings" panose="05000000000000000000" pitchFamily="2" charset="2"/>
        <a:buChar char="o"/>
        <a:defRPr sz="2000">
          <a:solidFill>
            <a:schemeClr val="tx1"/>
          </a:solidFill>
          <a:latin typeface="+mn-lt"/>
          <a:ea typeface="+mn-ea"/>
        </a:defRPr>
      </a:lvl5pPr>
      <a:lvl6pPr marL="2754630" indent="-468630" algn="l" rtl="0" eaLnBrk="1" fontAlgn="base" hangingPunct="1">
        <a:spcBef>
          <a:spcPct val="20000"/>
        </a:spcBef>
        <a:spcAft>
          <a:spcPct val="0"/>
        </a:spcAft>
        <a:buClr>
          <a:schemeClr val="accent1"/>
        </a:buClr>
        <a:buSzPct val="50000"/>
        <a:buFont typeface="Wingdings" panose="05000000000000000000" pitchFamily="2" charset="2"/>
        <a:buChar char="o"/>
        <a:defRPr sz="2000">
          <a:solidFill>
            <a:schemeClr val="tx1"/>
          </a:solidFill>
          <a:latin typeface="+mn-lt"/>
          <a:ea typeface="+mn-ea"/>
        </a:defRPr>
      </a:lvl6pPr>
      <a:lvl7pPr marL="3211830" indent="-468630" algn="l" rtl="0" eaLnBrk="1" fontAlgn="base" hangingPunct="1">
        <a:spcBef>
          <a:spcPct val="20000"/>
        </a:spcBef>
        <a:spcAft>
          <a:spcPct val="0"/>
        </a:spcAft>
        <a:buClr>
          <a:schemeClr val="accent1"/>
        </a:buClr>
        <a:buSzPct val="50000"/>
        <a:buFont typeface="Wingdings" panose="05000000000000000000" pitchFamily="2" charset="2"/>
        <a:buChar char="o"/>
        <a:defRPr sz="2000">
          <a:solidFill>
            <a:schemeClr val="tx1"/>
          </a:solidFill>
          <a:latin typeface="+mn-lt"/>
          <a:ea typeface="+mn-ea"/>
        </a:defRPr>
      </a:lvl7pPr>
      <a:lvl8pPr marL="3669030" indent="-468630" algn="l" rtl="0" eaLnBrk="1" fontAlgn="base" hangingPunct="1">
        <a:spcBef>
          <a:spcPct val="20000"/>
        </a:spcBef>
        <a:spcAft>
          <a:spcPct val="0"/>
        </a:spcAft>
        <a:buClr>
          <a:schemeClr val="accent1"/>
        </a:buClr>
        <a:buSzPct val="50000"/>
        <a:buFont typeface="Wingdings" panose="05000000000000000000" pitchFamily="2" charset="2"/>
        <a:buChar char="o"/>
        <a:defRPr sz="2000">
          <a:solidFill>
            <a:schemeClr val="tx1"/>
          </a:solidFill>
          <a:latin typeface="+mn-lt"/>
          <a:ea typeface="+mn-ea"/>
        </a:defRPr>
      </a:lvl8pPr>
      <a:lvl9pPr marL="4126230" indent="-468630" algn="l" rtl="0" eaLnBrk="1" fontAlgn="base" hangingPunct="1">
        <a:spcBef>
          <a:spcPct val="20000"/>
        </a:spcBef>
        <a:spcAft>
          <a:spcPct val="0"/>
        </a:spcAft>
        <a:buClr>
          <a:schemeClr val="accent1"/>
        </a:buClr>
        <a:buSzPct val="50000"/>
        <a:buFont typeface="Wingdings" panose="05000000000000000000" pitchFamily="2" charset="2"/>
        <a:buChar char="o"/>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en-US" altLang="zh-CN" dirty="0"/>
              <a:t>5</a:t>
            </a:r>
            <a:r>
              <a:rPr lang="zh-CN" altLang="en-US" dirty="0"/>
              <a:t>、利润中心</a:t>
            </a:r>
          </a:p>
        </p:txBody>
      </p:sp>
      <p:sp>
        <p:nvSpPr>
          <p:cNvPr id="3" name="副标题 2"/>
          <p:cNvSpPr>
            <a:spLocks noGrp="1"/>
          </p:cNvSpPr>
          <p:nvPr>
            <p:ph type="subTitle" idx="1"/>
          </p:nvPr>
        </p:nvSpPr>
        <p:spPr>
          <a:xfrm>
            <a:off x="1524000" y="3721100"/>
            <a:ext cx="9144000" cy="1536700"/>
          </a:xfrm>
        </p:spPr>
        <p:txBody>
          <a:bodyPr>
            <a:normAutofit/>
          </a:bodyPr>
          <a:lstStyle/>
          <a:p>
            <a:r>
              <a:rPr lang="en-US" altLang="zh-CN" sz="3200" dirty="0"/>
              <a:t>《</a:t>
            </a:r>
            <a:r>
              <a:rPr lang="zh-CN" altLang="en-US" sz="3200" dirty="0"/>
              <a:t>管理控制系统</a:t>
            </a:r>
            <a:r>
              <a:rPr lang="en-US" altLang="zh-CN" sz="3200" dirty="0"/>
              <a:t>》</a:t>
            </a:r>
            <a:endParaRPr lang="zh-CN" altLang="en-US" sz="3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一般考虑因素</a:t>
            </a:r>
          </a:p>
        </p:txBody>
      </p:sp>
      <p:sp>
        <p:nvSpPr>
          <p:cNvPr id="3" name="内容占位符 2"/>
          <p:cNvSpPr>
            <a:spLocks noGrp="1"/>
          </p:cNvSpPr>
          <p:nvPr>
            <p:ph idx="1"/>
          </p:nvPr>
        </p:nvSpPr>
        <p:spPr>
          <a:xfrm>
            <a:off x="609600" y="1746421"/>
            <a:ext cx="10972800" cy="4302125"/>
          </a:xfrm>
        </p:spPr>
        <p:txBody>
          <a:bodyPr/>
          <a:lstStyle/>
          <a:p>
            <a:pPr>
              <a:lnSpc>
                <a:spcPct val="150000"/>
              </a:lnSpc>
              <a:spcBef>
                <a:spcPts val="1200"/>
              </a:spcBef>
            </a:pPr>
            <a:r>
              <a:rPr lang="zh-CN" altLang="en-US" dirty="0">
                <a:latin typeface="宋体" panose="02010600030101010101" pitchFamily="2" charset="-122"/>
                <a:ea typeface="宋体" panose="02010600030101010101" pitchFamily="2" charset="-122"/>
              </a:rPr>
              <a:t>利润中心的优势</a:t>
            </a:r>
            <a:endParaRPr lang="en-US" altLang="zh-CN" dirty="0">
              <a:latin typeface="宋体" panose="02010600030101010101" pitchFamily="2" charset="-122"/>
              <a:ea typeface="宋体" panose="02010600030101010101" pitchFamily="2" charset="-122"/>
            </a:endParaRPr>
          </a:p>
          <a:p>
            <a:pPr marL="781050" lvl="1" indent="-342900" algn="just">
              <a:lnSpc>
                <a:spcPts val="3500"/>
              </a:lnSpc>
              <a:spcBef>
                <a:spcPts val="1200"/>
              </a:spcBef>
            </a:pPr>
            <a:r>
              <a:rPr lang="zh-CN" altLang="en-US" sz="2400" dirty="0">
                <a:ea typeface="宋体" panose="02010600030101010101" pitchFamily="2" charset="-122"/>
              </a:rPr>
              <a:t>利润意识有所</a:t>
            </a:r>
            <a:r>
              <a:rPr lang="zh-CN" altLang="en-US" sz="2400" dirty="0" smtClean="0">
                <a:ea typeface="宋体" panose="02010600030101010101" pitchFamily="2" charset="-122"/>
              </a:rPr>
              <a:t>增强，因为</a:t>
            </a:r>
            <a:r>
              <a:rPr lang="zh-CN" altLang="en-US" sz="2400" dirty="0">
                <a:ea typeface="宋体" panose="02010600030101010101" pitchFamily="2" charset="-122"/>
              </a:rPr>
              <a:t>负责利润的管理者会不断寻求增加利润的</a:t>
            </a:r>
            <a:r>
              <a:rPr lang="zh-CN" altLang="en-US" sz="2400" dirty="0" smtClean="0">
                <a:ea typeface="宋体" panose="02010600030101010101" pitchFamily="2" charset="-122"/>
              </a:rPr>
              <a:t>方式</a:t>
            </a:r>
            <a:r>
              <a:rPr lang="zh-CN" altLang="en-US" sz="2400" dirty="0">
                <a:ea typeface="宋体" panose="02010600030101010101" pitchFamily="2" charset="-122"/>
              </a:rPr>
              <a:t>（</a:t>
            </a:r>
            <a:r>
              <a:rPr lang="zh-CN" altLang="en-US" sz="2400" dirty="0" smtClean="0">
                <a:ea typeface="宋体" panose="02010600030101010101" pitchFamily="2" charset="-122"/>
              </a:rPr>
              <a:t>例如：负责</a:t>
            </a:r>
            <a:r>
              <a:rPr lang="zh-CN" altLang="en-US" sz="2400" dirty="0">
                <a:ea typeface="宋体" panose="02010600030101010101" pitchFamily="2" charset="-122"/>
              </a:rPr>
              <a:t>营销活动的经理往往会批准能增加销售收入的宣传费用</a:t>
            </a:r>
            <a:r>
              <a:rPr lang="zh-CN" altLang="en-US" sz="2400" dirty="0" smtClean="0">
                <a:ea typeface="宋体" panose="02010600030101010101" pitchFamily="2" charset="-122"/>
              </a:rPr>
              <a:t>支出</a:t>
            </a:r>
            <a:r>
              <a:rPr lang="zh-CN" altLang="en-US" sz="2400" dirty="0">
                <a:ea typeface="宋体" panose="02010600030101010101" pitchFamily="2" charset="-122"/>
              </a:rPr>
              <a:t>，</a:t>
            </a:r>
            <a:r>
              <a:rPr lang="zh-CN" altLang="en-US" sz="2400" dirty="0" smtClean="0">
                <a:ea typeface="宋体" panose="02010600030101010101" pitchFamily="2" charset="-122"/>
              </a:rPr>
              <a:t>而</a:t>
            </a:r>
            <a:r>
              <a:rPr lang="zh-CN" altLang="en-US" sz="2400" dirty="0">
                <a:ea typeface="宋体" panose="02010600030101010101" pitchFamily="2" charset="-122"/>
              </a:rPr>
              <a:t>负责利润的经理</a:t>
            </a:r>
            <a:r>
              <a:rPr lang="zh-CN" altLang="en-US" sz="2400" dirty="0" smtClean="0">
                <a:ea typeface="宋体" panose="02010600030101010101" pitchFamily="2" charset="-122"/>
              </a:rPr>
              <a:t>则受到激励，仅</a:t>
            </a:r>
            <a:r>
              <a:rPr lang="zh-CN" altLang="en-US" sz="2400" dirty="0">
                <a:ea typeface="宋体" panose="02010600030101010101" pitchFamily="2" charset="-122"/>
              </a:rPr>
              <a:t>支出能增加利润的宣传费</a:t>
            </a:r>
            <a:r>
              <a:rPr lang="zh-CN" altLang="en-US" sz="2400" dirty="0" smtClean="0">
                <a:ea typeface="宋体" panose="02010600030101010101" pitchFamily="2" charset="-122"/>
              </a:rPr>
              <a:t>用</a:t>
            </a:r>
            <a:r>
              <a:rPr lang="zh-CN" altLang="en-US" sz="2400" dirty="0">
                <a:ea typeface="宋体" panose="02010600030101010101" pitchFamily="2" charset="-122"/>
              </a:rPr>
              <a:t>）</a:t>
            </a:r>
            <a:r>
              <a:rPr lang="zh-CN" altLang="en-US" sz="2400" dirty="0" smtClean="0">
                <a:ea typeface="宋体" panose="02010600030101010101" pitchFamily="2" charset="-122"/>
              </a:rPr>
              <a:t>。</a:t>
            </a:r>
            <a:endParaRPr lang="en-US" altLang="zh-CN" sz="2400" dirty="0">
              <a:ea typeface="宋体" panose="02010600030101010101" pitchFamily="2" charset="-122"/>
            </a:endParaRPr>
          </a:p>
          <a:p>
            <a:pPr marL="781050" lvl="1" indent="-342900" algn="just">
              <a:lnSpc>
                <a:spcPts val="3500"/>
              </a:lnSpc>
              <a:spcBef>
                <a:spcPts val="1200"/>
              </a:spcBef>
            </a:pPr>
            <a:r>
              <a:rPr lang="zh-CN" altLang="en-US" sz="2400" dirty="0">
                <a:ea typeface="宋体" panose="02010600030101010101" pitchFamily="2" charset="-122"/>
              </a:rPr>
              <a:t>利润中心可以为最高管理层提供关于公司各组织</a:t>
            </a:r>
            <a:r>
              <a:rPr lang="zh-CN" altLang="en-US" sz="2400" dirty="0" smtClean="0">
                <a:ea typeface="宋体" panose="02010600030101010101" pitchFamily="2" charset="-122"/>
              </a:rPr>
              <a:t>单元盈利</a:t>
            </a:r>
            <a:r>
              <a:rPr lang="zh-CN" altLang="en-US" sz="2400" dirty="0">
                <a:ea typeface="宋体" panose="02010600030101010101" pitchFamily="2" charset="-122"/>
              </a:rPr>
              <a:t>能力的即时信息。</a:t>
            </a:r>
          </a:p>
          <a:p>
            <a:pPr marL="781050" lvl="1" indent="-342900" algn="just">
              <a:lnSpc>
                <a:spcPts val="3500"/>
              </a:lnSpc>
              <a:spcBef>
                <a:spcPts val="1200"/>
              </a:spcBef>
            </a:pPr>
            <a:r>
              <a:rPr lang="zh-CN" altLang="en-US" sz="2400" dirty="0">
                <a:ea typeface="宋体" panose="02010600030101010101" pitchFamily="2" charset="-122"/>
              </a:rPr>
              <a:t>因为产出可以随时</a:t>
            </a:r>
            <a:r>
              <a:rPr lang="zh-CN" altLang="en-US" sz="2400" dirty="0" smtClean="0">
                <a:ea typeface="宋体" panose="02010600030101010101" pitchFamily="2" charset="-122"/>
              </a:rPr>
              <a:t>评价，所以</a:t>
            </a:r>
            <a:r>
              <a:rPr lang="zh-CN" altLang="en-US" sz="2400" dirty="0">
                <a:ea typeface="宋体" panose="02010600030101010101" pitchFamily="2" charset="-122"/>
              </a:rPr>
              <a:t>利润中心对提高竞争力的压力特别敏感。</a:t>
            </a:r>
          </a:p>
          <a:p>
            <a:endParaRPr lang="zh-CN" altLang="en-US" dirty="0"/>
          </a:p>
        </p:txBody>
      </p:sp>
      <p:sp>
        <p:nvSpPr>
          <p:cNvPr id="4" name="日期占位符 3"/>
          <p:cNvSpPr>
            <a:spLocks noGrp="1"/>
          </p:cNvSpPr>
          <p:nvPr>
            <p:ph type="dt" sz="half" idx="10"/>
          </p:nvPr>
        </p:nvSpPr>
        <p:spPr/>
        <p:txBody>
          <a:bodyPr/>
          <a:lstStyle/>
          <a:p>
            <a:fld id="{DBF0E2FC-D5F4-4BC7-B04A-4D38C907E8DA}" type="datetime1">
              <a:rPr lang="zh-CN" altLang="en-US" smtClean="0"/>
              <a:t>2025/4/30</a:t>
            </a:fld>
            <a:endParaRPr lang="zh-CN" altLang="en-US"/>
          </a:p>
        </p:txBody>
      </p:sp>
      <p:sp>
        <p:nvSpPr>
          <p:cNvPr id="5" name="灯片编号占位符 4"/>
          <p:cNvSpPr>
            <a:spLocks noGrp="1"/>
          </p:cNvSpPr>
          <p:nvPr>
            <p:ph type="sldNum" sz="quarter" idx="12"/>
          </p:nvPr>
        </p:nvSpPr>
        <p:spPr/>
        <p:txBody>
          <a:bodyPr/>
          <a:lstStyle/>
          <a:p>
            <a:fld id="{3FE1EDA2-33AC-496A-A724-CEE95782FE2E}" type="slidenum">
              <a:rPr lang="zh-CN" altLang="en-US" smtClean="0"/>
              <a:t>10</a:t>
            </a:fld>
            <a:endParaRPr lang="zh-CN"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一般考虑因素</a:t>
            </a:r>
          </a:p>
        </p:txBody>
      </p:sp>
      <p:sp>
        <p:nvSpPr>
          <p:cNvPr id="3" name="内容占位符 2"/>
          <p:cNvSpPr>
            <a:spLocks noGrp="1"/>
          </p:cNvSpPr>
          <p:nvPr>
            <p:ph idx="1"/>
          </p:nvPr>
        </p:nvSpPr>
        <p:spPr>
          <a:xfrm>
            <a:off x="609600" y="1779373"/>
            <a:ext cx="10972800" cy="4580238"/>
          </a:xfrm>
        </p:spPr>
        <p:txBody>
          <a:bodyPr/>
          <a:lstStyle/>
          <a:p>
            <a:pPr>
              <a:lnSpc>
                <a:spcPct val="150000"/>
              </a:lnSpc>
              <a:spcBef>
                <a:spcPts val="1200"/>
              </a:spcBef>
            </a:pPr>
            <a:r>
              <a:rPr lang="zh-CN" altLang="en-US" dirty="0">
                <a:latin typeface="宋体" panose="02010600030101010101" pitchFamily="2" charset="-122"/>
                <a:ea typeface="宋体" panose="02010600030101010101" pitchFamily="2" charset="-122"/>
              </a:rPr>
              <a:t>利润中心的</a:t>
            </a:r>
            <a:r>
              <a:rPr lang="zh-CN" altLang="en-US" dirty="0" smtClean="0">
                <a:latin typeface="宋体" panose="02010600030101010101" pitchFamily="2" charset="-122"/>
                <a:ea typeface="宋体" panose="02010600030101010101" pitchFamily="2" charset="-122"/>
              </a:rPr>
              <a:t>优势</a:t>
            </a:r>
            <a:endParaRPr lang="en-US" altLang="zh-CN" dirty="0">
              <a:latin typeface="宋体" panose="02010600030101010101" pitchFamily="2" charset="-122"/>
              <a:ea typeface="宋体" panose="02010600030101010101" pitchFamily="2" charset="-122"/>
            </a:endParaRPr>
          </a:p>
          <a:p>
            <a:pPr marL="0" indent="0" algn="just">
              <a:lnSpc>
                <a:spcPts val="3000"/>
              </a:lnSpc>
              <a:spcBef>
                <a:spcPts val="1200"/>
              </a:spcBef>
              <a:buNone/>
            </a:pPr>
            <a:r>
              <a:rPr lang="zh-CN" altLang="en-US" sz="2400" b="1" dirty="0" smtClean="0">
                <a:ea typeface="宋体" panose="02010600030101010101" pitchFamily="2" charset="-122"/>
              </a:rPr>
              <a:t>实例</a:t>
            </a:r>
            <a:r>
              <a:rPr lang="zh-CN" altLang="en-US" sz="2400" b="1" dirty="0">
                <a:ea typeface="宋体" panose="02010600030101010101" pitchFamily="2" charset="-122"/>
              </a:rPr>
              <a:t>：</a:t>
            </a:r>
            <a:r>
              <a:rPr lang="en-US" altLang="zh-CN" sz="2400" dirty="0">
                <a:ea typeface="宋体" panose="02010600030101010101" pitchFamily="2" charset="-122"/>
              </a:rPr>
              <a:t>ABB</a:t>
            </a:r>
            <a:r>
              <a:rPr lang="zh-CN" altLang="en-US" sz="2400" dirty="0" smtClean="0">
                <a:ea typeface="宋体" panose="02010600030101010101" pitchFamily="2" charset="-122"/>
              </a:rPr>
              <a:t>公司</a:t>
            </a:r>
            <a:r>
              <a:rPr lang="zh-CN" altLang="en-US" sz="2400" dirty="0">
                <a:ea typeface="宋体" panose="02010600030101010101" pitchFamily="2" charset="-122"/>
              </a:rPr>
              <a:t>，</a:t>
            </a:r>
            <a:r>
              <a:rPr lang="zh-CN" altLang="en-US" sz="2400" dirty="0" smtClean="0">
                <a:ea typeface="宋体" panose="02010600030101010101" pitchFamily="2" charset="-122"/>
              </a:rPr>
              <a:t>一家</a:t>
            </a:r>
            <a:r>
              <a:rPr lang="zh-CN" altLang="en-US" sz="2400" dirty="0">
                <a:ea typeface="宋体" panose="02010600030101010101" pitchFamily="2" charset="-122"/>
              </a:rPr>
              <a:t>从事发电、输变电行业的欧洲</a:t>
            </a:r>
            <a:r>
              <a:rPr lang="zh-CN" altLang="en-US" sz="2400" dirty="0" smtClean="0">
                <a:ea typeface="宋体" panose="02010600030101010101" pitchFamily="2" charset="-122"/>
              </a:rPr>
              <a:t>跨国公司，组织</a:t>
            </a:r>
            <a:r>
              <a:rPr lang="zh-CN" altLang="en-US" sz="2400" dirty="0">
                <a:ea typeface="宋体" panose="02010600030101010101" pitchFamily="2" charset="-122"/>
              </a:rPr>
              <a:t>成了</a:t>
            </a:r>
            <a:r>
              <a:rPr lang="en-US" altLang="zh-CN" sz="2400" dirty="0">
                <a:ea typeface="宋体" panose="02010600030101010101" pitchFamily="2" charset="-122"/>
              </a:rPr>
              <a:t>4500</a:t>
            </a:r>
            <a:r>
              <a:rPr lang="zh-CN" altLang="en-US" sz="2400" dirty="0">
                <a:ea typeface="宋体" panose="02010600030101010101" pitchFamily="2" charset="-122"/>
              </a:rPr>
              <a:t>个小型利润中心</a:t>
            </a:r>
            <a:r>
              <a:rPr lang="en-US" altLang="zh-CN" sz="2400" dirty="0">
                <a:ea typeface="宋体" panose="02010600030101010101" pitchFamily="2" charset="-122"/>
              </a:rPr>
              <a:t>——</a:t>
            </a:r>
            <a:r>
              <a:rPr lang="zh-CN" altLang="en-US" sz="2400" dirty="0">
                <a:ea typeface="宋体" panose="02010600030101010101" pitchFamily="2" charset="-122"/>
              </a:rPr>
              <a:t>每个利润中心均承担盈利和损失</a:t>
            </a:r>
            <a:r>
              <a:rPr lang="zh-CN" altLang="en-US" sz="2400" dirty="0" smtClean="0">
                <a:ea typeface="宋体" panose="02010600030101010101" pitchFamily="2" charset="-122"/>
              </a:rPr>
              <a:t>责任，并</a:t>
            </a:r>
            <a:r>
              <a:rPr lang="zh-CN" altLang="en-US" sz="2400" dirty="0">
                <a:ea typeface="宋体" panose="02010600030101010101" pitchFamily="2" charset="-122"/>
              </a:rPr>
              <a:t>拥有实质性的自治权。</a:t>
            </a:r>
            <a:r>
              <a:rPr lang="en-US" altLang="zh-CN" sz="2400" dirty="0">
                <a:ea typeface="宋体" panose="02010600030101010101" pitchFamily="2" charset="-122"/>
              </a:rPr>
              <a:t>ABB</a:t>
            </a:r>
            <a:r>
              <a:rPr lang="zh-CN" altLang="en-US" sz="2400" dirty="0">
                <a:ea typeface="宋体" panose="02010600030101010101" pitchFamily="2" charset="-122"/>
              </a:rPr>
              <a:t>公司的</a:t>
            </a:r>
            <a:r>
              <a:rPr lang="en-US" altLang="zh-CN" sz="2400" dirty="0">
                <a:ea typeface="宋体" panose="02010600030101010101" pitchFamily="2" charset="-122"/>
              </a:rPr>
              <a:t>CEO</a:t>
            </a:r>
            <a:r>
              <a:rPr lang="zh-CN" altLang="en-US" sz="2400" dirty="0">
                <a:ea typeface="宋体" panose="02010600030101010101" pitchFamily="2" charset="-122"/>
              </a:rPr>
              <a:t>帕西</a:t>
            </a:r>
            <a:r>
              <a:rPr lang="en-US" altLang="zh-CN" sz="2400" dirty="0">
                <a:ea typeface="宋体" panose="02010600030101010101" pitchFamily="2" charset="-122"/>
              </a:rPr>
              <a:t>·</a:t>
            </a:r>
            <a:r>
              <a:rPr lang="zh-CN" altLang="en-US" sz="2400" dirty="0">
                <a:ea typeface="宋体" panose="02010600030101010101" pitchFamily="2" charset="-122"/>
              </a:rPr>
              <a:t>巴纳维克解释了其中的</a:t>
            </a:r>
            <a:r>
              <a:rPr lang="zh-CN" altLang="en-US" sz="2400" dirty="0" smtClean="0">
                <a:ea typeface="宋体" panose="02010600030101010101" pitchFamily="2" charset="-122"/>
              </a:rPr>
              <a:t>原因：</a:t>
            </a:r>
            <a:r>
              <a:rPr lang="en-US" altLang="zh-CN" sz="2400" dirty="0" smtClean="0">
                <a:ea typeface="宋体" panose="02010600030101010101" pitchFamily="2" charset="-122"/>
              </a:rPr>
              <a:t>“</a:t>
            </a:r>
            <a:r>
              <a:rPr lang="zh-CN" altLang="en-US" sz="2400" dirty="0">
                <a:ea typeface="宋体" panose="02010600030101010101" pitchFamily="2" charset="-122"/>
              </a:rPr>
              <a:t>我们是分权化经营的狂热信奉者。在我们架构地方经营</a:t>
            </a:r>
            <a:r>
              <a:rPr lang="zh-CN" altLang="en-US" sz="2400" dirty="0" smtClean="0">
                <a:ea typeface="宋体" panose="02010600030101010101" pitchFamily="2" charset="-122"/>
              </a:rPr>
              <a:t>时，我们</a:t>
            </a:r>
            <a:r>
              <a:rPr lang="zh-CN" altLang="en-US" sz="2400" dirty="0">
                <a:ea typeface="宋体" panose="02010600030101010101" pitchFamily="2" charset="-122"/>
              </a:rPr>
              <a:t>总是尽力创建独立的法人实体。独立的公司可以让你编制真正的</a:t>
            </a:r>
            <a:r>
              <a:rPr lang="zh-CN" altLang="en-US" sz="2400" dirty="0" smtClean="0">
                <a:ea typeface="宋体" panose="02010600030101010101" pitchFamily="2" charset="-122"/>
              </a:rPr>
              <a:t>资产负债表，真正</a:t>
            </a:r>
            <a:r>
              <a:rPr lang="zh-CN" altLang="en-US" sz="2400" dirty="0">
                <a:ea typeface="宋体" panose="02010600030101010101" pitchFamily="2" charset="-122"/>
              </a:rPr>
              <a:t>承担现金流和股利责任。若有了真正的</a:t>
            </a:r>
            <a:r>
              <a:rPr lang="zh-CN" altLang="en-US" sz="2400" dirty="0" smtClean="0">
                <a:ea typeface="宋体" panose="02010600030101010101" pitchFamily="2" charset="-122"/>
              </a:rPr>
              <a:t>资产负债表，则</a:t>
            </a:r>
            <a:r>
              <a:rPr lang="zh-CN" altLang="en-US" sz="2400" dirty="0">
                <a:ea typeface="宋体" panose="02010600030101010101" pitchFamily="2" charset="-122"/>
              </a:rPr>
              <a:t>管理者可以通过所有者权益的变化逐年继承经营结果。独立的公司还可以创造更有效的管理者招聘和激励机制。若公司足够</a:t>
            </a:r>
            <a:r>
              <a:rPr lang="zh-CN" altLang="en-US" sz="2400" dirty="0" smtClean="0">
                <a:ea typeface="宋体" panose="02010600030101010101" pitchFamily="2" charset="-122"/>
              </a:rPr>
              <a:t>小，则</a:t>
            </a:r>
            <a:r>
              <a:rPr lang="zh-CN" altLang="en-US" sz="2400" dirty="0">
                <a:ea typeface="宋体" panose="02010600030101010101" pitchFamily="2" charset="-122"/>
              </a:rPr>
              <a:t>人们就可以充分了解公司</a:t>
            </a:r>
            <a:r>
              <a:rPr lang="zh-CN" altLang="en-US" sz="2400" dirty="0" smtClean="0">
                <a:ea typeface="宋体" panose="02010600030101010101" pitchFamily="2" charset="-122"/>
              </a:rPr>
              <a:t>经营，并</a:t>
            </a:r>
            <a:r>
              <a:rPr lang="zh-CN" altLang="en-US" sz="2400" dirty="0">
                <a:ea typeface="宋体" panose="02010600030101010101" pitchFamily="2" charset="-122"/>
              </a:rPr>
              <a:t>致力于公司</a:t>
            </a:r>
            <a:r>
              <a:rPr lang="zh-CN" altLang="en-US" sz="2400" dirty="0" smtClean="0">
                <a:ea typeface="宋体" panose="02010600030101010101" pitchFamily="2" charset="-122"/>
              </a:rPr>
              <a:t>发展，从而</a:t>
            </a:r>
            <a:r>
              <a:rPr lang="zh-CN" altLang="en-US" sz="2400" dirty="0">
                <a:ea typeface="宋体" panose="02010600030101010101" pitchFamily="2" charset="-122"/>
              </a:rPr>
              <a:t>可以追求更有意义的个人职业发展</a:t>
            </a:r>
            <a:r>
              <a:rPr lang="zh-CN" altLang="en-US" sz="2400" dirty="0" smtClean="0">
                <a:ea typeface="宋体" panose="02010600030101010101" pitchFamily="2" charset="-122"/>
              </a:rPr>
              <a:t>生涯”。</a:t>
            </a:r>
            <a:r>
              <a:rPr lang="en-US" altLang="zh-CN" sz="2400" dirty="0" smtClean="0">
                <a:ea typeface="宋体" panose="02010600030101010101" pitchFamily="2" charset="-122"/>
              </a:rPr>
              <a:t> </a:t>
            </a:r>
            <a:endParaRPr lang="en-US" altLang="zh-CN" sz="2400" dirty="0">
              <a:ea typeface="宋体" panose="02010600030101010101" pitchFamily="2" charset="-122"/>
            </a:endParaRPr>
          </a:p>
        </p:txBody>
      </p:sp>
      <p:sp>
        <p:nvSpPr>
          <p:cNvPr id="4" name="日期占位符 3"/>
          <p:cNvSpPr>
            <a:spLocks noGrp="1"/>
          </p:cNvSpPr>
          <p:nvPr>
            <p:ph type="dt" sz="half" idx="10"/>
          </p:nvPr>
        </p:nvSpPr>
        <p:spPr/>
        <p:txBody>
          <a:bodyPr/>
          <a:lstStyle/>
          <a:p>
            <a:fld id="{A0B7B33A-9BBF-4B99-BED5-8B4F68ED9AF5}" type="datetime1">
              <a:rPr lang="zh-CN" altLang="en-US" smtClean="0"/>
              <a:t>2025/4/30</a:t>
            </a:fld>
            <a:endParaRPr lang="zh-CN" altLang="en-US" dirty="0"/>
          </a:p>
        </p:txBody>
      </p:sp>
      <p:sp>
        <p:nvSpPr>
          <p:cNvPr id="5" name="灯片编号占位符 4"/>
          <p:cNvSpPr>
            <a:spLocks noGrp="1"/>
          </p:cNvSpPr>
          <p:nvPr>
            <p:ph type="sldNum" sz="quarter" idx="12"/>
          </p:nvPr>
        </p:nvSpPr>
        <p:spPr/>
        <p:txBody>
          <a:bodyPr/>
          <a:lstStyle/>
          <a:p>
            <a:fld id="{3FE1EDA2-33AC-496A-A724-CEE95782FE2E}" type="slidenum">
              <a:rPr lang="zh-CN" altLang="en-US" smtClean="0"/>
              <a:t>11</a:t>
            </a:fld>
            <a:endParaRPr lang="zh-CN"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一般考虑因素</a:t>
            </a:r>
          </a:p>
        </p:txBody>
      </p:sp>
      <p:sp>
        <p:nvSpPr>
          <p:cNvPr id="3" name="内容占位符 2"/>
          <p:cNvSpPr>
            <a:spLocks noGrp="1"/>
          </p:cNvSpPr>
          <p:nvPr>
            <p:ph idx="1"/>
          </p:nvPr>
        </p:nvSpPr>
        <p:spPr>
          <a:xfrm>
            <a:off x="609600" y="1771135"/>
            <a:ext cx="10972800" cy="4571999"/>
          </a:xfrm>
        </p:spPr>
        <p:txBody>
          <a:bodyPr/>
          <a:lstStyle/>
          <a:p>
            <a:pPr>
              <a:lnSpc>
                <a:spcPct val="150000"/>
              </a:lnSpc>
              <a:spcBef>
                <a:spcPts val="1200"/>
              </a:spcBef>
            </a:pPr>
            <a:r>
              <a:rPr lang="zh-CN" altLang="en-US" dirty="0">
                <a:latin typeface="宋体" panose="02010600030101010101" pitchFamily="2" charset="-122"/>
                <a:ea typeface="宋体" panose="02010600030101010101" pitchFamily="2" charset="-122"/>
              </a:rPr>
              <a:t>利润中心的优势</a:t>
            </a:r>
            <a:endParaRPr lang="en-US" altLang="zh-CN" dirty="0">
              <a:latin typeface="宋体" panose="02010600030101010101" pitchFamily="2" charset="-122"/>
              <a:ea typeface="宋体" panose="02010600030101010101" pitchFamily="2" charset="-122"/>
            </a:endParaRPr>
          </a:p>
          <a:p>
            <a:pPr marL="438150" lvl="1" indent="0" algn="just">
              <a:lnSpc>
                <a:spcPts val="3000"/>
              </a:lnSpc>
              <a:buNone/>
            </a:pPr>
            <a:r>
              <a:rPr lang="zh-CN" altLang="en-US" sz="2400" dirty="0">
                <a:ea typeface="宋体" panose="02010600030101010101" pitchFamily="2" charset="-122"/>
              </a:rPr>
              <a:t>许多日本公司都采用利润中心。京瓷公司是一家技术</a:t>
            </a:r>
            <a:r>
              <a:rPr lang="zh-CN" altLang="en-US" sz="2400" dirty="0" smtClean="0">
                <a:ea typeface="宋体" panose="02010600030101010101" pitchFamily="2" charset="-122"/>
              </a:rPr>
              <a:t>公司，它</a:t>
            </a:r>
            <a:r>
              <a:rPr lang="zh-CN" altLang="en-US" sz="2400" dirty="0">
                <a:ea typeface="宋体" panose="02010600030101010101" pitchFamily="2" charset="-122"/>
              </a:rPr>
              <a:t>把公司分立为</a:t>
            </a:r>
            <a:r>
              <a:rPr lang="en-US" altLang="zh-CN" sz="2400" dirty="0">
                <a:ea typeface="宋体" panose="02010600030101010101" pitchFamily="2" charset="-122"/>
              </a:rPr>
              <a:t>800</a:t>
            </a:r>
            <a:r>
              <a:rPr lang="zh-CN" altLang="en-US" sz="2400" dirty="0">
                <a:ea typeface="宋体" panose="02010600030101010101" pitchFamily="2" charset="-122"/>
              </a:rPr>
              <a:t>个</a:t>
            </a:r>
            <a:r>
              <a:rPr lang="zh-CN" altLang="en-US" sz="2400" dirty="0" smtClean="0">
                <a:ea typeface="宋体" panose="02010600030101010101" pitchFamily="2" charset="-122"/>
              </a:rPr>
              <a:t>小公司，希望</a:t>
            </a:r>
            <a:r>
              <a:rPr lang="zh-CN" altLang="en-US" sz="2400" dirty="0">
                <a:ea typeface="宋体" panose="02010600030101010101" pitchFamily="2" charset="-122"/>
              </a:rPr>
              <a:t>他们既从事内部</a:t>
            </a:r>
            <a:r>
              <a:rPr lang="zh-CN" altLang="en-US" sz="2400" dirty="0" smtClean="0">
                <a:ea typeface="宋体" panose="02010600030101010101" pitchFamily="2" charset="-122"/>
              </a:rPr>
              <a:t>交易，又</a:t>
            </a:r>
            <a:r>
              <a:rPr lang="zh-CN" altLang="en-US" sz="2400" dirty="0">
                <a:ea typeface="宋体" panose="02010600030101010101" pitchFamily="2" charset="-122"/>
              </a:rPr>
              <a:t>从事外部交易。东丸</a:t>
            </a:r>
            <a:r>
              <a:rPr lang="zh-CN" altLang="en-US" sz="2400" dirty="0" smtClean="0">
                <a:ea typeface="宋体" panose="02010600030101010101" pitchFamily="2" charset="-122"/>
              </a:rPr>
              <a:t>公司，酱油</a:t>
            </a:r>
            <a:r>
              <a:rPr lang="zh-CN" altLang="en-US" sz="2400" dirty="0">
                <a:ea typeface="宋体" panose="02010600030101010101" pitchFamily="2" charset="-122"/>
              </a:rPr>
              <a:t>生产商，把生产工艺中的每一个阶段都转化为一个独立的利润</a:t>
            </a:r>
            <a:r>
              <a:rPr lang="zh-CN" altLang="en-US" sz="2400" dirty="0" smtClean="0">
                <a:ea typeface="宋体" panose="02010600030101010101" pitchFamily="2" charset="-122"/>
              </a:rPr>
              <a:t>中心，指示</a:t>
            </a:r>
            <a:r>
              <a:rPr lang="zh-CN" altLang="en-US" sz="2400" dirty="0">
                <a:ea typeface="宋体" panose="02010600030101010101" pitchFamily="2" charset="-122"/>
              </a:rPr>
              <a:t>这些独立的经营单元彼此买卖。</a:t>
            </a:r>
            <a:r>
              <a:rPr lang="zh-CN" altLang="en-US" sz="2400" dirty="0" smtClean="0">
                <a:ea typeface="宋体" panose="02010600030101010101" pitchFamily="2" charset="-122"/>
              </a:rPr>
              <a:t>松下电气公司，家用</a:t>
            </a:r>
            <a:r>
              <a:rPr lang="zh-CN" altLang="en-US" sz="2400" dirty="0">
                <a:ea typeface="宋体" panose="02010600030101010101" pitchFamily="2" charset="-122"/>
              </a:rPr>
              <a:t>电气生产</a:t>
            </a:r>
            <a:r>
              <a:rPr lang="zh-CN" altLang="en-US" sz="2400" dirty="0" smtClean="0">
                <a:ea typeface="宋体" panose="02010600030101010101" pitchFamily="2" charset="-122"/>
              </a:rPr>
              <a:t>巨头，不仅</a:t>
            </a:r>
            <a:r>
              <a:rPr lang="zh-CN" altLang="en-US" sz="2400" dirty="0">
                <a:ea typeface="宋体" panose="02010600030101010101" pitchFamily="2" charset="-122"/>
              </a:rPr>
              <a:t>按利润中心经营各</a:t>
            </a:r>
            <a:r>
              <a:rPr lang="zh-CN" altLang="en-US" sz="2400" dirty="0" smtClean="0">
                <a:ea typeface="宋体" panose="02010600030101010101" pitchFamily="2" charset="-122"/>
              </a:rPr>
              <a:t>分部，而且</a:t>
            </a:r>
            <a:r>
              <a:rPr lang="zh-CN" altLang="en-US" sz="2400" dirty="0">
                <a:ea typeface="宋体" panose="02010600030101010101" pitchFamily="2" charset="-122"/>
              </a:rPr>
              <a:t>把管理者的注意力集中于两个数字上</a:t>
            </a:r>
            <a:r>
              <a:rPr lang="en-US" altLang="zh-CN" sz="2400" dirty="0">
                <a:ea typeface="宋体" panose="02010600030101010101" pitchFamily="2" charset="-122"/>
              </a:rPr>
              <a:t>——</a:t>
            </a:r>
            <a:r>
              <a:rPr lang="zh-CN" altLang="en-US" sz="2400" dirty="0">
                <a:ea typeface="宋体" panose="02010600030101010101" pitchFamily="2" charset="-122"/>
              </a:rPr>
              <a:t>利润边际和“净收益”。家用电气行业的特征有两</a:t>
            </a:r>
            <a:r>
              <a:rPr lang="zh-CN" altLang="en-US" sz="2400" dirty="0" smtClean="0">
                <a:ea typeface="宋体" panose="02010600030101010101" pitchFamily="2" charset="-122"/>
              </a:rPr>
              <a:t>项：产品</a:t>
            </a:r>
            <a:r>
              <a:rPr lang="zh-CN" altLang="en-US" sz="2400" dirty="0">
                <a:ea typeface="宋体" panose="02010600030101010101" pitchFamily="2" charset="-122"/>
              </a:rPr>
              <a:t>生命周期短、产品生命周期最初阶段的利润边际高于最后阶段。对“利润边际”的关注激励管理者不断引进</a:t>
            </a:r>
            <a:r>
              <a:rPr lang="zh-CN" altLang="en-US" sz="2400" dirty="0" smtClean="0">
                <a:ea typeface="宋体" panose="02010600030101010101" pitchFamily="2" charset="-122"/>
              </a:rPr>
              <a:t>新产品，而</a:t>
            </a:r>
            <a:r>
              <a:rPr lang="zh-CN" altLang="en-US" sz="2400" dirty="0">
                <a:ea typeface="宋体" panose="02010600030101010101" pitchFamily="2" charset="-122"/>
              </a:rPr>
              <a:t>对“净收益”的关注又激励管理者从现有产品中榨取最大利润。</a:t>
            </a:r>
          </a:p>
          <a:p>
            <a:endParaRPr lang="zh-CN" altLang="en-US" dirty="0"/>
          </a:p>
        </p:txBody>
      </p:sp>
      <p:sp>
        <p:nvSpPr>
          <p:cNvPr id="4" name="日期占位符 3"/>
          <p:cNvSpPr>
            <a:spLocks noGrp="1"/>
          </p:cNvSpPr>
          <p:nvPr>
            <p:ph type="dt" sz="half" idx="10"/>
          </p:nvPr>
        </p:nvSpPr>
        <p:spPr/>
        <p:txBody>
          <a:bodyPr/>
          <a:lstStyle/>
          <a:p>
            <a:fld id="{4C44F95B-67FA-4015-B889-4E6DE7E410F8}" type="datetime1">
              <a:rPr lang="zh-CN" altLang="en-US" smtClean="0"/>
              <a:t>2025/4/30</a:t>
            </a:fld>
            <a:endParaRPr lang="zh-CN" altLang="en-US"/>
          </a:p>
        </p:txBody>
      </p:sp>
      <p:sp>
        <p:nvSpPr>
          <p:cNvPr id="5" name="灯片编号占位符 4"/>
          <p:cNvSpPr>
            <a:spLocks noGrp="1"/>
          </p:cNvSpPr>
          <p:nvPr>
            <p:ph type="sldNum" sz="quarter" idx="12"/>
          </p:nvPr>
        </p:nvSpPr>
        <p:spPr/>
        <p:txBody>
          <a:bodyPr/>
          <a:lstStyle/>
          <a:p>
            <a:fld id="{3FE1EDA2-33AC-496A-A724-CEE95782FE2E}" type="slidenum">
              <a:rPr lang="zh-CN" altLang="en-US" smtClean="0"/>
              <a:t>12</a:t>
            </a:fld>
            <a:endParaRPr lang="zh-CN"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一般考虑因素</a:t>
            </a:r>
          </a:p>
        </p:txBody>
      </p:sp>
      <p:sp>
        <p:nvSpPr>
          <p:cNvPr id="3" name="内容占位符 2"/>
          <p:cNvSpPr>
            <a:spLocks noGrp="1"/>
          </p:cNvSpPr>
          <p:nvPr>
            <p:ph idx="1"/>
          </p:nvPr>
        </p:nvSpPr>
        <p:spPr>
          <a:xfrm>
            <a:off x="609599" y="1664041"/>
            <a:ext cx="11129319" cy="4819137"/>
          </a:xfrm>
        </p:spPr>
        <p:txBody>
          <a:bodyPr/>
          <a:lstStyle/>
          <a:p>
            <a:pPr>
              <a:lnSpc>
                <a:spcPct val="150000"/>
              </a:lnSpc>
              <a:spcBef>
                <a:spcPts val="1200"/>
              </a:spcBef>
            </a:pPr>
            <a:r>
              <a:rPr lang="zh-CN" altLang="en-US" dirty="0">
                <a:latin typeface="宋体" panose="02010600030101010101" pitchFamily="2" charset="-122"/>
                <a:ea typeface="宋体" panose="02010600030101010101" pitchFamily="2" charset="-122"/>
              </a:rPr>
              <a:t>利润中心的劣势</a:t>
            </a:r>
            <a:endParaRPr lang="en-US" altLang="zh-CN" dirty="0">
              <a:latin typeface="宋体" panose="02010600030101010101" pitchFamily="2" charset="-122"/>
              <a:ea typeface="宋体" panose="02010600030101010101" pitchFamily="2" charset="-122"/>
            </a:endParaRPr>
          </a:p>
          <a:p>
            <a:pPr marL="781050" lvl="1" indent="-342900" algn="just">
              <a:lnSpc>
                <a:spcPct val="120000"/>
              </a:lnSpc>
            </a:pPr>
            <a:r>
              <a:rPr lang="zh-CN" altLang="en-US" sz="2000" dirty="0" smtClean="0">
                <a:ea typeface="宋体" panose="02010600030101010101" pitchFamily="2" charset="-122"/>
              </a:rPr>
              <a:t>分权决策</a:t>
            </a:r>
            <a:r>
              <a:rPr lang="zh-CN" altLang="en-US" sz="2000" dirty="0">
                <a:ea typeface="宋体" panose="02010600030101010101" pitchFamily="2" charset="-122"/>
              </a:rPr>
              <a:t>会迫使最高管理层更多地依赖于管理控制</a:t>
            </a:r>
            <a:r>
              <a:rPr lang="zh-CN" altLang="en-US" sz="2000" dirty="0" smtClean="0">
                <a:ea typeface="宋体" panose="02010600030101010101" pitchFamily="2" charset="-122"/>
              </a:rPr>
              <a:t>报告，而</a:t>
            </a:r>
            <a:r>
              <a:rPr lang="zh-CN" altLang="en-US" sz="2000" dirty="0">
                <a:ea typeface="宋体" panose="02010600030101010101" pitchFamily="2" charset="-122"/>
              </a:rPr>
              <a:t>不是个人对经营的亲身</a:t>
            </a:r>
            <a:r>
              <a:rPr lang="zh-CN" altLang="en-US" sz="2000" dirty="0" smtClean="0">
                <a:ea typeface="宋体" panose="02010600030101010101" pitchFamily="2" charset="-122"/>
              </a:rPr>
              <a:t>体验，从而</a:t>
            </a:r>
            <a:r>
              <a:rPr lang="zh-CN" altLang="en-US" sz="2000" dirty="0">
                <a:ea typeface="宋体" panose="02010600030101010101" pitchFamily="2" charset="-122"/>
              </a:rPr>
              <a:t>导致了一定程度的失控。</a:t>
            </a:r>
          </a:p>
          <a:p>
            <a:pPr marL="781050" lvl="1" indent="-342900" algn="just">
              <a:lnSpc>
                <a:spcPct val="120000"/>
              </a:lnSpc>
            </a:pPr>
            <a:r>
              <a:rPr lang="zh-CN" altLang="en-US" sz="2000" dirty="0">
                <a:ea typeface="宋体" panose="02010600030101010101" pitchFamily="2" charset="-122"/>
              </a:rPr>
              <a:t>如果总部管理层比一般的利润中心经理更</a:t>
            </a:r>
            <a:r>
              <a:rPr lang="zh-CN" altLang="en-US" sz="2000" dirty="0" smtClean="0">
                <a:ea typeface="宋体" panose="02010600030101010101" pitchFamily="2" charset="-122"/>
              </a:rPr>
              <a:t>有能力，或者</a:t>
            </a:r>
            <a:r>
              <a:rPr lang="zh-CN" altLang="en-US" sz="2000" dirty="0">
                <a:ea typeface="宋体" panose="02010600030101010101" pitchFamily="2" charset="-122"/>
              </a:rPr>
              <a:t>了解更多</a:t>
            </a:r>
            <a:r>
              <a:rPr lang="zh-CN" altLang="en-US" sz="2000" dirty="0" smtClean="0">
                <a:ea typeface="宋体" panose="02010600030101010101" pitchFamily="2" charset="-122"/>
              </a:rPr>
              <a:t>信息，那么</a:t>
            </a:r>
            <a:r>
              <a:rPr lang="zh-CN" altLang="en-US" sz="2000" dirty="0">
                <a:ea typeface="宋体" panose="02010600030101010101" pitchFamily="2" charset="-122"/>
              </a:rPr>
              <a:t>在经营单元层面制定的</a:t>
            </a:r>
            <a:r>
              <a:rPr lang="zh-CN" altLang="en-US" sz="2000" dirty="0" smtClean="0">
                <a:ea typeface="宋体" panose="02010600030101010101" pitchFamily="2" charset="-122"/>
              </a:rPr>
              <a:t>决策质量</a:t>
            </a:r>
            <a:r>
              <a:rPr lang="zh-CN" altLang="en-US" sz="2000" dirty="0">
                <a:ea typeface="宋体" panose="02010600030101010101" pitchFamily="2" charset="-122"/>
              </a:rPr>
              <a:t>就会降低。</a:t>
            </a:r>
          </a:p>
          <a:p>
            <a:pPr marL="781050" lvl="1" indent="-342900" algn="just">
              <a:lnSpc>
                <a:spcPct val="120000"/>
              </a:lnSpc>
            </a:pPr>
            <a:r>
              <a:rPr lang="zh-CN" altLang="en-US" sz="2000" dirty="0">
                <a:ea typeface="宋体" panose="02010600030101010101" pitchFamily="2" charset="-122"/>
              </a:rPr>
              <a:t>由于在适当转让价格、公共成本的分摊、两个或更多经营单元合作共同创造的销售收入的分配等方面的</a:t>
            </a:r>
            <a:r>
              <a:rPr lang="zh-CN" altLang="en-US" sz="2000" dirty="0" smtClean="0">
                <a:ea typeface="宋体" panose="02010600030101010101" pitchFamily="2" charset="-122"/>
              </a:rPr>
              <a:t>争执，摩擦</a:t>
            </a:r>
            <a:r>
              <a:rPr lang="zh-CN" altLang="en-US" sz="2000" dirty="0">
                <a:ea typeface="宋体" panose="02010600030101010101" pitchFamily="2" charset="-122"/>
              </a:rPr>
              <a:t>会有所增加。</a:t>
            </a:r>
          </a:p>
          <a:p>
            <a:pPr marL="781050" lvl="1" indent="-342900" algn="just">
              <a:lnSpc>
                <a:spcPct val="120000"/>
              </a:lnSpc>
            </a:pPr>
            <a:r>
              <a:rPr lang="zh-CN" altLang="en-US" sz="2000" dirty="0">
                <a:ea typeface="宋体" panose="02010600030101010101" pitchFamily="2" charset="-122"/>
              </a:rPr>
              <a:t>曾经按职能单元合作的各组织</a:t>
            </a:r>
            <a:r>
              <a:rPr lang="zh-CN" altLang="en-US" sz="2000" dirty="0" smtClean="0">
                <a:ea typeface="宋体" panose="02010600030101010101" pitchFamily="2" charset="-122"/>
              </a:rPr>
              <a:t>单元，现在</a:t>
            </a:r>
            <a:r>
              <a:rPr lang="zh-CN" altLang="en-US" sz="2000" dirty="0">
                <a:ea typeface="宋体" panose="02010600030101010101" pitchFamily="2" charset="-122"/>
              </a:rPr>
              <a:t>可能要彼此竟争。一个经理</a:t>
            </a:r>
            <a:r>
              <a:rPr lang="zh-CN" altLang="en-US" sz="2000" dirty="0" smtClean="0">
                <a:ea typeface="宋体" panose="02010600030101010101" pitchFamily="2" charset="-122"/>
              </a:rPr>
              <a:t>利润的提高</a:t>
            </a:r>
            <a:r>
              <a:rPr lang="zh-CN" altLang="en-US" sz="2000" dirty="0">
                <a:ea typeface="宋体" panose="02010600030101010101" pitchFamily="2" charset="-122"/>
              </a:rPr>
              <a:t>意味着另一个经理利润的下降。在这种情况</a:t>
            </a:r>
            <a:r>
              <a:rPr lang="zh-CN" altLang="en-US" sz="2000" dirty="0" smtClean="0">
                <a:ea typeface="宋体" panose="02010600030101010101" pitchFamily="2" charset="-122"/>
              </a:rPr>
              <a:t>下，一</a:t>
            </a:r>
            <a:r>
              <a:rPr lang="zh-CN" altLang="en-US" sz="2000" dirty="0">
                <a:ea typeface="宋体" panose="02010600030101010101" pitchFamily="2" charset="-122"/>
              </a:rPr>
              <a:t>个经理可能就不会把另一个经营单元更适宜从事的销售业务介绍</a:t>
            </a:r>
            <a:r>
              <a:rPr lang="zh-CN" altLang="en-US" sz="2000" dirty="0" smtClean="0">
                <a:ea typeface="宋体" panose="02010600030101010101" pitchFamily="2" charset="-122"/>
              </a:rPr>
              <a:t>过去；也</a:t>
            </a:r>
            <a:r>
              <a:rPr lang="zh-CN" altLang="en-US" sz="2000" dirty="0">
                <a:ea typeface="宋体" panose="02010600030101010101" pitchFamily="2" charset="-122"/>
              </a:rPr>
              <a:t>可能把人员或设备储备</a:t>
            </a:r>
            <a:r>
              <a:rPr lang="zh-CN" altLang="en-US" sz="2000" dirty="0" smtClean="0">
                <a:ea typeface="宋体" panose="02010600030101010101" pitchFamily="2" charset="-122"/>
              </a:rPr>
              <a:t>起来，尽管</a:t>
            </a:r>
            <a:r>
              <a:rPr lang="zh-CN" altLang="en-US" sz="2000" dirty="0">
                <a:ea typeface="宋体" panose="02010600030101010101" pitchFamily="2" charset="-122"/>
              </a:rPr>
              <a:t>从公司整体来看，另一个经营单元运用更</a:t>
            </a:r>
            <a:r>
              <a:rPr lang="zh-CN" altLang="en-US" sz="2000" dirty="0" smtClean="0">
                <a:ea typeface="宋体" panose="02010600030101010101" pitchFamily="2" charset="-122"/>
              </a:rPr>
              <a:t>有利；还</a:t>
            </a:r>
            <a:r>
              <a:rPr lang="zh-CN" altLang="en-US" sz="2000" dirty="0">
                <a:ea typeface="宋体" panose="02010600030101010101" pitchFamily="2" charset="-122"/>
              </a:rPr>
              <a:t>可能制定对其他经营单元的成本造成不利结果的生产决策。</a:t>
            </a:r>
          </a:p>
        </p:txBody>
      </p:sp>
      <p:sp>
        <p:nvSpPr>
          <p:cNvPr id="4" name="日期占位符 3"/>
          <p:cNvSpPr>
            <a:spLocks noGrp="1"/>
          </p:cNvSpPr>
          <p:nvPr>
            <p:ph type="dt" sz="half" idx="10"/>
          </p:nvPr>
        </p:nvSpPr>
        <p:spPr/>
        <p:txBody>
          <a:bodyPr/>
          <a:lstStyle/>
          <a:p>
            <a:fld id="{F8371CAE-F006-49D9-AD39-454897E80C76}" type="datetime1">
              <a:rPr lang="zh-CN" altLang="en-US" smtClean="0"/>
              <a:t>2025/4/30</a:t>
            </a:fld>
            <a:endParaRPr lang="zh-CN" altLang="en-US"/>
          </a:p>
        </p:txBody>
      </p:sp>
      <p:sp>
        <p:nvSpPr>
          <p:cNvPr id="5" name="灯片编号占位符 4"/>
          <p:cNvSpPr>
            <a:spLocks noGrp="1"/>
          </p:cNvSpPr>
          <p:nvPr>
            <p:ph type="sldNum" sz="quarter" idx="12"/>
          </p:nvPr>
        </p:nvSpPr>
        <p:spPr/>
        <p:txBody>
          <a:bodyPr/>
          <a:lstStyle/>
          <a:p>
            <a:fld id="{3FE1EDA2-33AC-496A-A724-CEE95782FE2E}" type="slidenum">
              <a:rPr lang="zh-CN" altLang="en-US" smtClean="0"/>
              <a:t>13</a:t>
            </a:fld>
            <a:endParaRPr lang="zh-CN" alt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一般考虑因素</a:t>
            </a:r>
          </a:p>
        </p:txBody>
      </p:sp>
      <p:sp>
        <p:nvSpPr>
          <p:cNvPr id="3" name="内容占位符 2"/>
          <p:cNvSpPr>
            <a:spLocks noGrp="1"/>
          </p:cNvSpPr>
          <p:nvPr>
            <p:ph idx="1"/>
          </p:nvPr>
        </p:nvSpPr>
        <p:spPr>
          <a:xfrm>
            <a:off x="609600" y="1713469"/>
            <a:ext cx="10972800" cy="4728520"/>
          </a:xfrm>
        </p:spPr>
        <p:txBody>
          <a:bodyPr/>
          <a:lstStyle/>
          <a:p>
            <a:pPr>
              <a:lnSpc>
                <a:spcPct val="150000"/>
              </a:lnSpc>
              <a:spcBef>
                <a:spcPts val="1200"/>
              </a:spcBef>
            </a:pPr>
            <a:r>
              <a:rPr lang="zh-CN" altLang="en-US" dirty="0">
                <a:latin typeface="宋体" panose="02010600030101010101" pitchFamily="2" charset="-122"/>
                <a:ea typeface="宋体" panose="02010600030101010101" pitchFamily="2" charset="-122"/>
              </a:rPr>
              <a:t>利润中心的劣势</a:t>
            </a:r>
            <a:endParaRPr lang="en-US" altLang="zh-CN" dirty="0">
              <a:latin typeface="宋体" panose="02010600030101010101" pitchFamily="2" charset="-122"/>
              <a:ea typeface="宋体" panose="02010600030101010101" pitchFamily="2" charset="-122"/>
            </a:endParaRPr>
          </a:p>
          <a:p>
            <a:pPr marL="781050" lvl="1" indent="-342900">
              <a:lnSpc>
                <a:spcPts val="2800"/>
              </a:lnSpc>
            </a:pPr>
            <a:r>
              <a:rPr lang="zh-CN" altLang="en-US" sz="2000" dirty="0">
                <a:ea typeface="宋体" panose="02010600030101010101" pitchFamily="2" charset="-122"/>
              </a:rPr>
              <a:t>分权化可能会额外增加</a:t>
            </a:r>
            <a:r>
              <a:rPr lang="zh-CN" altLang="en-US" sz="2000" dirty="0" smtClean="0">
                <a:ea typeface="宋体" panose="02010600030101010101" pitchFamily="2" charset="-122"/>
              </a:rPr>
              <a:t>成本，因为</a:t>
            </a:r>
            <a:r>
              <a:rPr lang="zh-CN" altLang="en-US" sz="2000" dirty="0">
                <a:ea typeface="宋体" panose="02010600030101010101" pitchFamily="2" charset="-122"/>
              </a:rPr>
              <a:t>需要追加管理人员、其他工作人员以及档案</a:t>
            </a:r>
            <a:r>
              <a:rPr lang="zh-CN" altLang="en-US" sz="2000" dirty="0" smtClean="0">
                <a:ea typeface="宋体" panose="02010600030101010101" pitchFamily="2" charset="-122"/>
              </a:rPr>
              <a:t>管理，从而</a:t>
            </a:r>
            <a:r>
              <a:rPr lang="zh-CN" altLang="en-US" sz="2000" dirty="0">
                <a:ea typeface="宋体" panose="02010600030101010101" pitchFamily="2" charset="-122"/>
              </a:rPr>
              <a:t>导致各利润中心任务冗余。</a:t>
            </a:r>
          </a:p>
          <a:p>
            <a:pPr marL="781050" lvl="1" indent="-342900">
              <a:lnSpc>
                <a:spcPts val="2800"/>
              </a:lnSpc>
            </a:pPr>
            <a:r>
              <a:rPr lang="zh-CN" altLang="en-US" sz="2000" dirty="0">
                <a:ea typeface="宋体" panose="02010600030101010101" pitchFamily="2" charset="-122"/>
              </a:rPr>
              <a:t>在一个职能型组织</a:t>
            </a:r>
            <a:r>
              <a:rPr lang="zh-CN" altLang="en-US" sz="2000" dirty="0" smtClean="0">
                <a:ea typeface="宋体" panose="02010600030101010101" pitchFamily="2" charset="-122"/>
              </a:rPr>
              <a:t>内，可能</a:t>
            </a:r>
            <a:r>
              <a:rPr lang="zh-CN" altLang="en-US" sz="2000" dirty="0">
                <a:ea typeface="宋体" panose="02010600030101010101" pitchFamily="2" charset="-122"/>
              </a:rPr>
              <a:t>不存在胜任的</a:t>
            </a:r>
            <a:r>
              <a:rPr lang="zh-CN" altLang="en-US" sz="2000" dirty="0" smtClean="0">
                <a:ea typeface="宋体" panose="02010600030101010101" pitchFamily="2" charset="-122"/>
              </a:rPr>
              <a:t>总经理，因为</a:t>
            </a:r>
            <a:r>
              <a:rPr lang="zh-CN" altLang="en-US" sz="2000" dirty="0">
                <a:ea typeface="宋体" panose="02010600030101010101" pitchFamily="2" charset="-122"/>
              </a:rPr>
              <a:t>他们可能没有充分的机会发展综合管理能力。</a:t>
            </a:r>
          </a:p>
          <a:p>
            <a:pPr marL="781050" lvl="1" indent="-342900">
              <a:lnSpc>
                <a:spcPts val="2800"/>
              </a:lnSpc>
            </a:pPr>
            <a:r>
              <a:rPr lang="zh-CN" altLang="en-US" sz="2000" dirty="0">
                <a:ea typeface="宋体" panose="02010600030101010101" pitchFamily="2" charset="-122"/>
              </a:rPr>
              <a:t>可能过于强调短期盈利</a:t>
            </a:r>
            <a:r>
              <a:rPr lang="zh-CN" altLang="en-US" sz="2000" dirty="0" smtClean="0">
                <a:ea typeface="宋体" panose="02010600030101010101" pitchFamily="2" charset="-122"/>
              </a:rPr>
              <a:t>能力，而</a:t>
            </a:r>
            <a:r>
              <a:rPr lang="zh-CN" altLang="en-US" sz="2000" dirty="0">
                <a:ea typeface="宋体" panose="02010600030101010101" pitchFamily="2" charset="-122"/>
              </a:rPr>
              <a:t>牺牲了长期盈利能力。为了报告高额当期</a:t>
            </a:r>
            <a:r>
              <a:rPr lang="zh-CN" altLang="en-US" sz="2000" dirty="0" smtClean="0">
                <a:ea typeface="宋体" panose="02010600030101010101" pitchFamily="2" charset="-122"/>
              </a:rPr>
              <a:t>利润，利润</a:t>
            </a:r>
            <a:r>
              <a:rPr lang="zh-CN" altLang="en-US" sz="2000" dirty="0">
                <a:ea typeface="宋体" panose="02010600030101010101" pitchFamily="2" charset="-122"/>
              </a:rPr>
              <a:t>中心的经理可能会紧缩研发支出、培训计划或维修费。若利润中心管理者的流动率相对</a:t>
            </a:r>
            <a:r>
              <a:rPr lang="zh-CN" altLang="en-US" sz="2000" dirty="0" smtClean="0">
                <a:ea typeface="宋体" panose="02010600030101010101" pitchFamily="2" charset="-122"/>
              </a:rPr>
              <a:t>高，则</a:t>
            </a:r>
            <a:r>
              <a:rPr lang="zh-CN" altLang="en-US" sz="2000" dirty="0">
                <a:ea typeface="宋体" panose="02010600030101010101" pitchFamily="2" charset="-122"/>
              </a:rPr>
              <a:t>这种趋势尤其显著。在这种情况</a:t>
            </a:r>
            <a:r>
              <a:rPr lang="zh-CN" altLang="en-US" sz="2000" dirty="0" smtClean="0">
                <a:ea typeface="宋体" panose="02010600030101010101" pitchFamily="2" charset="-122"/>
              </a:rPr>
              <a:t>下，管理</a:t>
            </a:r>
            <a:r>
              <a:rPr lang="zh-CN" altLang="en-US" sz="2000" dirty="0">
                <a:ea typeface="宋体" panose="02010600030101010101" pitchFamily="2" charset="-122"/>
              </a:rPr>
              <a:t>者可能会自以为只有在他们调离</a:t>
            </a:r>
            <a:r>
              <a:rPr lang="zh-CN" altLang="en-US" sz="2000" dirty="0" smtClean="0">
                <a:ea typeface="宋体" panose="02010600030101010101" pitchFamily="2" charset="-122"/>
              </a:rPr>
              <a:t>后，其</a:t>
            </a:r>
            <a:r>
              <a:rPr lang="zh-CN" altLang="en-US" sz="2000" dirty="0">
                <a:ea typeface="宋体" panose="02010600030101010101" pitchFamily="2" charset="-122"/>
              </a:rPr>
              <a:t>恶果才会显现。</a:t>
            </a:r>
          </a:p>
          <a:p>
            <a:pPr marL="781050" lvl="1" indent="-342900">
              <a:lnSpc>
                <a:spcPts val="2800"/>
              </a:lnSpc>
            </a:pPr>
            <a:r>
              <a:rPr lang="zh-CN" altLang="en-US" sz="2000" dirty="0">
                <a:ea typeface="宋体" panose="02010600030101010101" pitchFamily="2" charset="-122"/>
              </a:rPr>
              <a:t>没有完全令人满意的管理控制</a:t>
            </a:r>
            <a:r>
              <a:rPr lang="zh-CN" altLang="en-US" sz="2000" dirty="0" smtClean="0">
                <a:ea typeface="宋体" panose="02010600030101010101" pitchFamily="2" charset="-122"/>
              </a:rPr>
              <a:t>系统，能</a:t>
            </a:r>
            <a:r>
              <a:rPr lang="zh-CN" altLang="en-US" sz="2000" dirty="0">
                <a:ea typeface="宋体" panose="02010600030101010101" pitchFamily="2" charset="-122"/>
              </a:rPr>
              <a:t>确保各利润中心的利润</a:t>
            </a:r>
            <a:r>
              <a:rPr lang="zh-CN" altLang="en-US" sz="2000" dirty="0" smtClean="0">
                <a:ea typeface="宋体" panose="02010600030101010101" pitchFamily="2" charset="-122"/>
              </a:rPr>
              <a:t>最大化，也</a:t>
            </a:r>
            <a:r>
              <a:rPr lang="zh-CN" altLang="en-US" sz="2000" dirty="0">
                <a:ea typeface="宋体" panose="02010600030101010101" pitchFamily="2" charset="-122"/>
              </a:rPr>
              <a:t>使整个公司利润最大化。</a:t>
            </a:r>
          </a:p>
          <a:p>
            <a:endParaRPr lang="zh-CN" altLang="en-US" dirty="0"/>
          </a:p>
        </p:txBody>
      </p:sp>
      <p:sp>
        <p:nvSpPr>
          <p:cNvPr id="4" name="日期占位符 3"/>
          <p:cNvSpPr>
            <a:spLocks noGrp="1"/>
          </p:cNvSpPr>
          <p:nvPr>
            <p:ph type="dt" sz="half" idx="10"/>
          </p:nvPr>
        </p:nvSpPr>
        <p:spPr/>
        <p:txBody>
          <a:bodyPr/>
          <a:lstStyle/>
          <a:p>
            <a:fld id="{8BA5E967-22E7-4EFB-B20D-D364C3BCCED4}" type="datetime1">
              <a:rPr lang="zh-CN" altLang="en-US" smtClean="0"/>
              <a:t>2025/4/30</a:t>
            </a:fld>
            <a:endParaRPr lang="zh-CN" altLang="en-US" dirty="0"/>
          </a:p>
        </p:txBody>
      </p:sp>
      <p:sp>
        <p:nvSpPr>
          <p:cNvPr id="5" name="灯片编号占位符 4"/>
          <p:cNvSpPr>
            <a:spLocks noGrp="1"/>
          </p:cNvSpPr>
          <p:nvPr>
            <p:ph type="sldNum" sz="quarter" idx="12"/>
          </p:nvPr>
        </p:nvSpPr>
        <p:spPr/>
        <p:txBody>
          <a:bodyPr/>
          <a:lstStyle/>
          <a:p>
            <a:fld id="{3FE1EDA2-33AC-496A-A724-CEE95782FE2E}" type="slidenum">
              <a:rPr lang="zh-CN" altLang="en-US" smtClean="0"/>
              <a:t>14</a:t>
            </a:fld>
            <a:endParaRPr lang="zh-CN" alt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经营单元作为利润中心</a:t>
            </a:r>
          </a:p>
        </p:txBody>
      </p:sp>
      <p:sp>
        <p:nvSpPr>
          <p:cNvPr id="6" name="内容占位符 2"/>
          <p:cNvSpPr>
            <a:spLocks noGrp="1"/>
          </p:cNvSpPr>
          <p:nvPr>
            <p:ph idx="1"/>
          </p:nvPr>
        </p:nvSpPr>
        <p:spPr>
          <a:xfrm>
            <a:off x="671382" y="1827082"/>
            <a:ext cx="10972800" cy="4683125"/>
          </a:xfrm>
        </p:spPr>
        <p:txBody>
          <a:bodyPr>
            <a:noAutofit/>
          </a:bodyPr>
          <a:lstStyle/>
          <a:p>
            <a:pPr marL="0" indent="457200">
              <a:lnSpc>
                <a:spcPts val="4400"/>
              </a:lnSpc>
              <a:spcBef>
                <a:spcPts val="1200"/>
              </a:spcBef>
              <a:spcAft>
                <a:spcPts val="600"/>
              </a:spcAft>
              <a:buNone/>
            </a:pPr>
            <a:r>
              <a:rPr lang="zh-CN" altLang="en-US" sz="2400" dirty="0">
                <a:ea typeface="宋体" panose="02010600030101010101" pitchFamily="2" charset="-122"/>
              </a:rPr>
              <a:t>大多数经营单元都建立为利润</a:t>
            </a:r>
            <a:r>
              <a:rPr lang="zh-CN" altLang="en-US" sz="2400" dirty="0" smtClean="0">
                <a:ea typeface="宋体" panose="02010600030101010101" pitchFamily="2" charset="-122"/>
              </a:rPr>
              <a:t>中心，因为</a:t>
            </a:r>
            <a:r>
              <a:rPr lang="zh-CN" altLang="en-US" sz="2400" dirty="0">
                <a:ea typeface="宋体" panose="02010600030101010101" pitchFamily="2" charset="-122"/>
              </a:rPr>
              <a:t>负责这类经营单元的管理者一般都控制产品的开发、制造和营销资源。这些管理者可以影响收入和</a:t>
            </a:r>
            <a:r>
              <a:rPr lang="zh-CN" altLang="en-US" sz="2400" dirty="0" smtClean="0">
                <a:ea typeface="宋体" panose="02010600030101010101" pitchFamily="2" charset="-122"/>
              </a:rPr>
              <a:t>成本，因此</a:t>
            </a:r>
            <a:r>
              <a:rPr lang="zh-CN" altLang="en-US" sz="2400" dirty="0">
                <a:ea typeface="宋体" panose="02010600030101010101" pitchFamily="2" charset="-122"/>
              </a:rPr>
              <a:t>要为“净收益”负责</a:t>
            </a:r>
            <a:r>
              <a:rPr lang="zh-CN" altLang="en-US" sz="2400" dirty="0" smtClean="0">
                <a:ea typeface="宋体" panose="02010600030101010101" pitchFamily="2" charset="-122"/>
              </a:rPr>
              <a:t>。</a:t>
            </a:r>
            <a:endParaRPr lang="en-US" altLang="zh-CN" sz="2400" dirty="0" smtClean="0">
              <a:ea typeface="宋体" panose="02010600030101010101" pitchFamily="2" charset="-122"/>
            </a:endParaRPr>
          </a:p>
          <a:p>
            <a:pPr marL="438150" lvl="1" indent="0" algn="just">
              <a:lnSpc>
                <a:spcPct val="150000"/>
              </a:lnSpc>
              <a:buNone/>
            </a:pPr>
            <a:r>
              <a:rPr lang="zh-CN" altLang="zh-CN" sz="2400" dirty="0"/>
              <a:t>为了完全实现利润中心概念所带来的益处</a:t>
            </a:r>
            <a:r>
              <a:rPr lang="zh-CN" altLang="en-US" sz="2400" dirty="0"/>
              <a:t>，经营单元管</a:t>
            </a:r>
            <a:r>
              <a:rPr lang="zh-CN" altLang="zh-CN" sz="2400" dirty="0"/>
              <a:t>理者必须拥有自治</a:t>
            </a:r>
            <a:r>
              <a:rPr lang="zh-CN" altLang="en-US" sz="2400" dirty="0"/>
              <a:t>，</a:t>
            </a:r>
            <a:r>
              <a:rPr lang="zh-CN" altLang="zh-CN" sz="2400" dirty="0"/>
              <a:t>就像</a:t>
            </a:r>
            <a:r>
              <a:rPr lang="zh-CN" altLang="en-US" sz="2400" dirty="0"/>
              <a:t>一</a:t>
            </a:r>
            <a:r>
              <a:rPr lang="zh-CN" altLang="zh-CN" sz="2400" dirty="0"/>
              <a:t>个独立公司的总裁那样。</a:t>
            </a:r>
            <a:endParaRPr lang="en-US" altLang="zh-CN" sz="2400" dirty="0"/>
          </a:p>
          <a:p>
            <a:pPr marL="438150" lvl="1" indent="0" algn="just">
              <a:lnSpc>
                <a:spcPct val="150000"/>
              </a:lnSpc>
              <a:buNone/>
            </a:pPr>
            <a:r>
              <a:rPr lang="zh-CN" altLang="zh-CN" sz="2400" dirty="0"/>
              <a:t>但是</a:t>
            </a:r>
            <a:r>
              <a:rPr lang="zh-CN" altLang="en-US" sz="2400" dirty="0"/>
              <a:t>，</a:t>
            </a:r>
            <a:r>
              <a:rPr lang="zh-CN" altLang="zh-CN" sz="2400" dirty="0"/>
              <a:t>从实践上看</a:t>
            </a:r>
            <a:r>
              <a:rPr lang="zh-CN" altLang="en-US" sz="2400" dirty="0"/>
              <a:t>，</a:t>
            </a:r>
            <a:r>
              <a:rPr lang="zh-CN" altLang="zh-CN" sz="2400" dirty="0"/>
              <a:t>这种自治是不可行的。如果公司被分为完全独立的经营单元</a:t>
            </a:r>
            <a:r>
              <a:rPr lang="zh-CN" altLang="en-US" sz="2400" dirty="0"/>
              <a:t>，</a:t>
            </a:r>
            <a:r>
              <a:rPr lang="zh-CN" altLang="zh-CN" sz="2400" dirty="0"/>
              <a:t>组织就会丧失规模优势和协同效应</a:t>
            </a:r>
            <a:r>
              <a:rPr lang="zh-CN" altLang="zh-CN" sz="2400" dirty="0" smtClean="0"/>
              <a:t>。</a:t>
            </a:r>
            <a:endParaRPr lang="zh-CN" altLang="en-US" sz="2400" dirty="0"/>
          </a:p>
        </p:txBody>
      </p:sp>
      <p:sp>
        <p:nvSpPr>
          <p:cNvPr id="3" name="日期占位符 2"/>
          <p:cNvSpPr>
            <a:spLocks noGrp="1"/>
          </p:cNvSpPr>
          <p:nvPr>
            <p:ph type="dt" sz="half" idx="10"/>
          </p:nvPr>
        </p:nvSpPr>
        <p:spPr/>
        <p:txBody>
          <a:bodyPr/>
          <a:lstStyle/>
          <a:p>
            <a:fld id="{40D5E002-4F29-48C5-B5A3-9DC8B4C59A0B}" type="datetime1">
              <a:rPr lang="zh-CN" altLang="en-US" smtClean="0"/>
              <a:t>2025/4/30</a:t>
            </a:fld>
            <a:endParaRPr lang="zh-CN" altLang="en-US"/>
          </a:p>
        </p:txBody>
      </p:sp>
      <p:sp>
        <p:nvSpPr>
          <p:cNvPr id="4" name="灯片编号占位符 3"/>
          <p:cNvSpPr>
            <a:spLocks noGrp="1"/>
          </p:cNvSpPr>
          <p:nvPr>
            <p:ph type="sldNum" sz="quarter" idx="12"/>
          </p:nvPr>
        </p:nvSpPr>
        <p:spPr/>
        <p:txBody>
          <a:bodyPr/>
          <a:lstStyle/>
          <a:p>
            <a:fld id="{3FE1EDA2-33AC-496A-A724-CEE95782FE2E}" type="slidenum">
              <a:rPr lang="zh-CN" altLang="en-US" smtClean="0"/>
              <a:t>15</a:t>
            </a:fld>
            <a:endParaRPr lang="zh-CN"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经营单元作为利润中心</a:t>
            </a:r>
          </a:p>
        </p:txBody>
      </p:sp>
      <p:sp>
        <p:nvSpPr>
          <p:cNvPr id="6" name="内容占位符 2"/>
          <p:cNvSpPr>
            <a:spLocks noGrp="1"/>
          </p:cNvSpPr>
          <p:nvPr>
            <p:ph idx="1"/>
          </p:nvPr>
        </p:nvSpPr>
        <p:spPr>
          <a:xfrm>
            <a:off x="671382" y="1827082"/>
            <a:ext cx="10972800" cy="4683125"/>
          </a:xfrm>
        </p:spPr>
        <p:txBody>
          <a:bodyPr>
            <a:noAutofit/>
          </a:bodyPr>
          <a:lstStyle/>
          <a:p>
            <a:pPr marL="438150" lvl="1" indent="0" algn="just">
              <a:lnSpc>
                <a:spcPct val="150000"/>
              </a:lnSpc>
              <a:buNone/>
            </a:pPr>
            <a:r>
              <a:rPr lang="zh-CN" altLang="zh-CN" sz="2600" dirty="0"/>
              <a:t>而且</a:t>
            </a:r>
            <a:r>
              <a:rPr lang="zh-CN" altLang="en-US" sz="2600" dirty="0"/>
              <a:t>，</a:t>
            </a:r>
            <a:r>
              <a:rPr lang="zh-CN" altLang="zh-CN" sz="2600" dirty="0"/>
              <a:t>在将董事会赋予</a:t>
            </a:r>
            <a:r>
              <a:rPr lang="en-US" altLang="zh-CN" sz="2600" dirty="0"/>
              <a:t>CEO</a:t>
            </a:r>
            <a:r>
              <a:rPr lang="zh-CN" altLang="zh-CN" sz="2600" dirty="0"/>
              <a:t>的所有权力下放给经营单元的管理者时</a:t>
            </a:r>
            <a:r>
              <a:rPr lang="zh-CN" altLang="en-US" sz="2600" dirty="0"/>
              <a:t>，</a:t>
            </a:r>
            <a:r>
              <a:rPr lang="zh-CN" altLang="zh-CN" sz="2600" dirty="0"/>
              <a:t>高级管理层就等于放弃了自己的职责。</a:t>
            </a:r>
            <a:endParaRPr lang="en-US" altLang="zh-CN" sz="2600" dirty="0"/>
          </a:p>
          <a:p>
            <a:pPr marL="438150" lvl="1" indent="0" algn="just">
              <a:lnSpc>
                <a:spcPct val="150000"/>
              </a:lnSpc>
              <a:buNone/>
            </a:pPr>
            <a:r>
              <a:rPr lang="zh-CN" altLang="zh-CN" sz="2600" dirty="0"/>
              <a:t>因此</a:t>
            </a:r>
            <a:r>
              <a:rPr lang="zh-CN" altLang="en-US" sz="2600" dirty="0"/>
              <a:t>，</a:t>
            </a:r>
            <a:r>
              <a:rPr lang="zh-CN" altLang="zh-CN" sz="2600" dirty="0"/>
              <a:t>经营单元式</a:t>
            </a:r>
            <a:r>
              <a:rPr lang="zh-CN" altLang="en-US" sz="2600" dirty="0"/>
              <a:t>的</a:t>
            </a:r>
            <a:r>
              <a:rPr lang="zh-CN" altLang="zh-CN" sz="2600" dirty="0"/>
              <a:t>组织结构反映了经营单元自治与公司约束之间的一种权衡。经营单元组织结构的有效性在很大程度上取决于这种权衡做的如何。</a:t>
            </a:r>
          </a:p>
        </p:txBody>
      </p:sp>
      <p:sp>
        <p:nvSpPr>
          <p:cNvPr id="3" name="日期占位符 2"/>
          <p:cNvSpPr>
            <a:spLocks noGrp="1"/>
          </p:cNvSpPr>
          <p:nvPr>
            <p:ph type="dt" sz="half" idx="10"/>
          </p:nvPr>
        </p:nvSpPr>
        <p:spPr/>
        <p:txBody>
          <a:bodyPr/>
          <a:lstStyle/>
          <a:p>
            <a:fld id="{40D5E002-4F29-48C5-B5A3-9DC8B4C59A0B}" type="datetime1">
              <a:rPr lang="zh-CN" altLang="en-US" smtClean="0"/>
              <a:t>2025/4/30</a:t>
            </a:fld>
            <a:endParaRPr lang="zh-CN" altLang="en-US"/>
          </a:p>
        </p:txBody>
      </p:sp>
      <p:sp>
        <p:nvSpPr>
          <p:cNvPr id="4" name="灯片编号占位符 3"/>
          <p:cNvSpPr>
            <a:spLocks noGrp="1"/>
          </p:cNvSpPr>
          <p:nvPr>
            <p:ph type="sldNum" sz="quarter" idx="12"/>
          </p:nvPr>
        </p:nvSpPr>
        <p:spPr/>
        <p:txBody>
          <a:bodyPr/>
          <a:lstStyle/>
          <a:p>
            <a:fld id="{3FE1EDA2-33AC-496A-A724-CEE95782FE2E}" type="slidenum">
              <a:rPr lang="zh-CN" altLang="en-US" smtClean="0"/>
              <a:t>16</a:t>
            </a:fld>
            <a:endParaRPr lang="zh-CN" altLang="en-US"/>
          </a:p>
        </p:txBody>
      </p:sp>
    </p:spTree>
    <p:extLst>
      <p:ext uri="{BB962C8B-B14F-4D97-AF65-F5344CB8AC3E}">
        <p14:creationId xmlns:p14="http://schemas.microsoft.com/office/powerpoint/2010/main" val="30963127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经营单元作为利润中心</a:t>
            </a:r>
          </a:p>
        </p:txBody>
      </p:sp>
      <p:sp>
        <p:nvSpPr>
          <p:cNvPr id="3" name="内容占位符 2"/>
          <p:cNvSpPr>
            <a:spLocks noGrp="1"/>
          </p:cNvSpPr>
          <p:nvPr>
            <p:ph idx="1"/>
          </p:nvPr>
        </p:nvSpPr>
        <p:spPr>
          <a:xfrm>
            <a:off x="609600" y="1746421"/>
            <a:ext cx="10972800" cy="4588475"/>
          </a:xfrm>
        </p:spPr>
        <p:txBody>
          <a:bodyPr>
            <a:normAutofit/>
          </a:bodyPr>
          <a:lstStyle/>
          <a:p>
            <a:pPr>
              <a:lnSpc>
                <a:spcPct val="150000"/>
              </a:lnSpc>
              <a:spcBef>
                <a:spcPts val="1200"/>
              </a:spcBef>
            </a:pPr>
            <a:r>
              <a:rPr lang="zh-CN" altLang="en-US" sz="3200" dirty="0"/>
              <a:t>经营单元权利的</a:t>
            </a:r>
            <a:r>
              <a:rPr lang="zh-CN" altLang="en-US" sz="3200" dirty="0" smtClean="0"/>
              <a:t>约束</a:t>
            </a:r>
            <a:endParaRPr lang="en-US" altLang="zh-CN" sz="3200" dirty="0" smtClean="0"/>
          </a:p>
          <a:p>
            <a:pPr marL="0" indent="0">
              <a:lnSpc>
                <a:spcPct val="150000"/>
              </a:lnSpc>
              <a:spcBef>
                <a:spcPts val="1200"/>
              </a:spcBef>
              <a:buNone/>
            </a:pPr>
            <a:r>
              <a:rPr lang="en-US" altLang="zh-CN" sz="2400" dirty="0" smtClean="0"/>
              <a:t>      </a:t>
            </a:r>
            <a:r>
              <a:rPr lang="zh-CN" altLang="en-US" sz="2400" dirty="0" smtClean="0"/>
              <a:t>来自其他经营单元的约束</a:t>
            </a:r>
            <a:endParaRPr lang="en-US" altLang="zh-CN" sz="2400" dirty="0" smtClean="0"/>
          </a:p>
          <a:p>
            <a:pPr marL="0" indent="0">
              <a:lnSpc>
                <a:spcPct val="150000"/>
              </a:lnSpc>
              <a:spcBef>
                <a:spcPts val="1200"/>
              </a:spcBef>
              <a:buNone/>
            </a:pPr>
            <a:r>
              <a:rPr lang="en-US" altLang="zh-CN" sz="2400" dirty="0"/>
              <a:t> </a:t>
            </a:r>
            <a:r>
              <a:rPr lang="en-US" altLang="zh-CN" sz="2400" dirty="0" smtClean="0"/>
              <a:t>     </a:t>
            </a:r>
            <a:r>
              <a:rPr lang="zh-CN" altLang="en-US" sz="2400" dirty="0" smtClean="0"/>
              <a:t>来自管理层的约束</a:t>
            </a:r>
            <a:endParaRPr lang="en-US" altLang="zh-CN" sz="2400" dirty="0"/>
          </a:p>
        </p:txBody>
      </p:sp>
      <p:sp>
        <p:nvSpPr>
          <p:cNvPr id="4" name="日期占位符 3"/>
          <p:cNvSpPr>
            <a:spLocks noGrp="1"/>
          </p:cNvSpPr>
          <p:nvPr>
            <p:ph type="dt" sz="half" idx="10"/>
          </p:nvPr>
        </p:nvSpPr>
        <p:spPr/>
        <p:txBody>
          <a:bodyPr/>
          <a:lstStyle/>
          <a:p>
            <a:fld id="{8B43BF42-2485-4EFF-81BF-DC4CEE17404B}" type="datetime1">
              <a:rPr lang="zh-CN" altLang="en-US" smtClean="0"/>
              <a:t>2025/4/30</a:t>
            </a:fld>
            <a:endParaRPr lang="zh-CN" altLang="en-US"/>
          </a:p>
        </p:txBody>
      </p:sp>
      <p:sp>
        <p:nvSpPr>
          <p:cNvPr id="5" name="灯片编号占位符 4"/>
          <p:cNvSpPr>
            <a:spLocks noGrp="1"/>
          </p:cNvSpPr>
          <p:nvPr>
            <p:ph type="sldNum" sz="quarter" idx="12"/>
          </p:nvPr>
        </p:nvSpPr>
        <p:spPr/>
        <p:txBody>
          <a:bodyPr/>
          <a:lstStyle/>
          <a:p>
            <a:fld id="{3FE1EDA2-33AC-496A-A724-CEE95782FE2E}" type="slidenum">
              <a:rPr lang="zh-CN" altLang="en-US" smtClean="0"/>
              <a:t>17</a:t>
            </a:fld>
            <a:endParaRPr lang="zh-CN" alt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经营单元作为利润中心</a:t>
            </a:r>
          </a:p>
        </p:txBody>
      </p:sp>
      <p:sp>
        <p:nvSpPr>
          <p:cNvPr id="3" name="内容占位符 2"/>
          <p:cNvSpPr>
            <a:spLocks noGrp="1"/>
          </p:cNvSpPr>
          <p:nvPr>
            <p:ph idx="1"/>
          </p:nvPr>
        </p:nvSpPr>
        <p:spPr>
          <a:xfrm>
            <a:off x="609600" y="1738183"/>
            <a:ext cx="10972800" cy="4597166"/>
          </a:xfrm>
        </p:spPr>
        <p:txBody>
          <a:bodyPr>
            <a:normAutofit/>
          </a:bodyPr>
          <a:lstStyle/>
          <a:p>
            <a:pPr>
              <a:lnSpc>
                <a:spcPct val="150000"/>
              </a:lnSpc>
              <a:spcBef>
                <a:spcPts val="1200"/>
              </a:spcBef>
            </a:pPr>
            <a:r>
              <a:rPr lang="zh-CN" altLang="en-US" sz="3200" dirty="0"/>
              <a:t>经营单元权利的约束</a:t>
            </a:r>
            <a:endParaRPr lang="en-US" altLang="zh-CN" sz="3200" dirty="0"/>
          </a:p>
          <a:p>
            <a:pPr lvl="1">
              <a:lnSpc>
                <a:spcPts val="4000"/>
              </a:lnSpc>
              <a:spcBef>
                <a:spcPts val="600"/>
              </a:spcBef>
              <a:buFont typeface="Wingdings" panose="05000000000000000000" pitchFamily="2" charset="2"/>
              <a:buChar char="p"/>
            </a:pPr>
            <a:r>
              <a:rPr lang="zh-CN" altLang="en-US" sz="2800" dirty="0"/>
              <a:t>来自其他经营单元的约束</a:t>
            </a:r>
            <a:endParaRPr lang="en-US" altLang="zh-CN" sz="2800" dirty="0"/>
          </a:p>
          <a:p>
            <a:pPr marL="941070" lvl="2" indent="0" algn="just">
              <a:lnSpc>
                <a:spcPct val="150000"/>
              </a:lnSpc>
              <a:buNone/>
            </a:pPr>
            <a:r>
              <a:rPr lang="zh-CN" altLang="zh-CN" dirty="0"/>
              <a:t>在各经营单元必须彼此交易的过程</a:t>
            </a:r>
            <a:r>
              <a:rPr lang="zh-CN" altLang="zh-CN" dirty="0" smtClean="0"/>
              <a:t>中</a:t>
            </a:r>
            <a:r>
              <a:rPr lang="zh-CN" altLang="en-US" dirty="0" smtClean="0"/>
              <a:t>，</a:t>
            </a:r>
            <a:r>
              <a:rPr lang="zh-CN" altLang="zh-CN" dirty="0" smtClean="0"/>
              <a:t>会</a:t>
            </a:r>
            <a:r>
              <a:rPr lang="zh-CN" altLang="zh-CN" dirty="0"/>
              <a:t>产生一个主要问题</a:t>
            </a:r>
            <a:r>
              <a:rPr lang="zh-CN" altLang="zh-CN" dirty="0" smtClean="0"/>
              <a:t>。</a:t>
            </a:r>
            <a:endParaRPr lang="en-US" altLang="zh-CN" dirty="0" smtClean="0"/>
          </a:p>
          <a:p>
            <a:pPr marL="941070" lvl="2" indent="0" algn="just">
              <a:lnSpc>
                <a:spcPct val="150000"/>
              </a:lnSpc>
              <a:buNone/>
            </a:pPr>
            <a:r>
              <a:rPr lang="zh-CN" altLang="zh-CN" dirty="0" smtClean="0"/>
              <a:t>我们</a:t>
            </a:r>
            <a:r>
              <a:rPr lang="zh-CN" altLang="zh-CN" dirty="0"/>
              <a:t>可以把管理一个利</a:t>
            </a:r>
            <a:r>
              <a:rPr lang="zh-CN" altLang="en-US" dirty="0"/>
              <a:t>润</a:t>
            </a:r>
            <a:r>
              <a:rPr lang="zh-CN" altLang="zh-CN" dirty="0"/>
              <a:t>中心理解为控制三种类型的</a:t>
            </a:r>
            <a:r>
              <a:rPr lang="zh-CN" altLang="zh-CN" dirty="0" smtClean="0"/>
              <a:t>决策</a:t>
            </a:r>
            <a:r>
              <a:rPr lang="zh-CN" altLang="en-US" dirty="0" smtClean="0"/>
              <a:t>：</a:t>
            </a:r>
            <a:r>
              <a:rPr lang="en-US" altLang="zh-CN" dirty="0" smtClean="0"/>
              <a:t>(</a:t>
            </a:r>
            <a:r>
              <a:rPr lang="en-US" altLang="zh-CN" dirty="0"/>
              <a:t>1)</a:t>
            </a:r>
            <a:r>
              <a:rPr lang="zh-CN" altLang="zh-CN" dirty="0"/>
              <a:t>产品</a:t>
            </a:r>
            <a:r>
              <a:rPr lang="zh-CN" altLang="zh-CN" dirty="0" smtClean="0"/>
              <a:t>决策</a:t>
            </a:r>
            <a:r>
              <a:rPr lang="zh-CN" altLang="en-US" dirty="0" smtClean="0"/>
              <a:t>（生产和销售什么产品和服务）；</a:t>
            </a:r>
            <a:r>
              <a:rPr lang="en-US" altLang="zh-CN" dirty="0" smtClean="0"/>
              <a:t>(</a:t>
            </a:r>
            <a:r>
              <a:rPr lang="en-US" altLang="zh-CN" dirty="0"/>
              <a:t>2)</a:t>
            </a:r>
            <a:r>
              <a:rPr lang="zh-CN" altLang="zh-CN" dirty="0"/>
              <a:t>营销</a:t>
            </a:r>
            <a:r>
              <a:rPr lang="zh-CN" altLang="zh-CN" dirty="0" smtClean="0"/>
              <a:t>决策</a:t>
            </a:r>
            <a:r>
              <a:rPr lang="zh-CN" altLang="en-US" dirty="0" smtClean="0"/>
              <a:t>（如何销售、在哪儿销售、销售多少）；</a:t>
            </a:r>
            <a:r>
              <a:rPr lang="en-US" altLang="zh-CN" dirty="0" smtClean="0"/>
              <a:t>(</a:t>
            </a:r>
            <a:r>
              <a:rPr lang="en-US" altLang="zh-CN" dirty="0"/>
              <a:t>3)</a:t>
            </a:r>
            <a:r>
              <a:rPr lang="zh-CN" altLang="zh-CN" dirty="0"/>
              <a:t>采购</a:t>
            </a:r>
            <a:r>
              <a:rPr lang="zh-CN" altLang="zh-CN" dirty="0" smtClean="0"/>
              <a:t>决策</a:t>
            </a:r>
            <a:r>
              <a:rPr lang="zh-CN" altLang="en-US" dirty="0" smtClean="0"/>
              <a:t>（怎样获得或制造商品或服务）</a:t>
            </a:r>
            <a:r>
              <a:rPr lang="zh-CN" altLang="zh-CN" dirty="0" smtClean="0"/>
              <a:t>。</a:t>
            </a:r>
            <a:endParaRPr lang="zh-CN" altLang="en-US" sz="2800" dirty="0"/>
          </a:p>
        </p:txBody>
      </p:sp>
      <p:sp>
        <p:nvSpPr>
          <p:cNvPr id="4" name="日期占位符 3"/>
          <p:cNvSpPr>
            <a:spLocks noGrp="1"/>
          </p:cNvSpPr>
          <p:nvPr>
            <p:ph type="dt" sz="half" idx="10"/>
          </p:nvPr>
        </p:nvSpPr>
        <p:spPr/>
        <p:txBody>
          <a:bodyPr/>
          <a:lstStyle/>
          <a:p>
            <a:fld id="{0ECEB881-26FD-4532-9288-8D0CC09039CE}" type="datetime1">
              <a:rPr lang="zh-CN" altLang="en-US" smtClean="0"/>
              <a:t>2025/4/30</a:t>
            </a:fld>
            <a:endParaRPr lang="zh-CN" altLang="en-US"/>
          </a:p>
        </p:txBody>
      </p:sp>
      <p:sp>
        <p:nvSpPr>
          <p:cNvPr id="5" name="灯片编号占位符 4"/>
          <p:cNvSpPr>
            <a:spLocks noGrp="1"/>
          </p:cNvSpPr>
          <p:nvPr>
            <p:ph type="sldNum" sz="quarter" idx="12"/>
          </p:nvPr>
        </p:nvSpPr>
        <p:spPr/>
        <p:txBody>
          <a:bodyPr/>
          <a:lstStyle/>
          <a:p>
            <a:fld id="{3FE1EDA2-33AC-496A-A724-CEE95782FE2E}" type="slidenum">
              <a:rPr lang="zh-CN" altLang="en-US" smtClean="0"/>
              <a:t>18</a:t>
            </a:fld>
            <a:endParaRPr lang="zh-CN" alt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经营单元作为利润中心</a:t>
            </a:r>
          </a:p>
        </p:txBody>
      </p:sp>
      <p:sp>
        <p:nvSpPr>
          <p:cNvPr id="3" name="内容占位符 2"/>
          <p:cNvSpPr>
            <a:spLocks noGrp="1"/>
          </p:cNvSpPr>
          <p:nvPr>
            <p:ph idx="1"/>
          </p:nvPr>
        </p:nvSpPr>
        <p:spPr>
          <a:xfrm>
            <a:off x="609600" y="1738183"/>
            <a:ext cx="10972800" cy="4597166"/>
          </a:xfrm>
        </p:spPr>
        <p:txBody>
          <a:bodyPr>
            <a:normAutofit/>
          </a:bodyPr>
          <a:lstStyle/>
          <a:p>
            <a:pPr>
              <a:lnSpc>
                <a:spcPct val="150000"/>
              </a:lnSpc>
              <a:spcBef>
                <a:spcPts val="1200"/>
              </a:spcBef>
            </a:pPr>
            <a:r>
              <a:rPr lang="zh-CN" altLang="en-US" sz="3200" dirty="0"/>
              <a:t>经营单元权利的约束</a:t>
            </a:r>
            <a:endParaRPr lang="en-US" altLang="zh-CN" sz="3200" dirty="0"/>
          </a:p>
          <a:p>
            <a:pPr lvl="1">
              <a:lnSpc>
                <a:spcPts val="4000"/>
              </a:lnSpc>
              <a:spcBef>
                <a:spcPts val="600"/>
              </a:spcBef>
              <a:buFont typeface="Wingdings" panose="05000000000000000000" pitchFamily="2" charset="2"/>
              <a:buChar char="p"/>
            </a:pPr>
            <a:r>
              <a:rPr lang="zh-CN" altLang="en-US" sz="2800" dirty="0"/>
              <a:t>来自其他经营单元的约束</a:t>
            </a:r>
            <a:endParaRPr lang="en-US" altLang="zh-CN" sz="2800" dirty="0"/>
          </a:p>
          <a:p>
            <a:pPr marL="941070" lvl="2" indent="0" algn="just">
              <a:lnSpc>
                <a:spcPct val="150000"/>
              </a:lnSpc>
              <a:buNone/>
            </a:pPr>
            <a:r>
              <a:rPr lang="zh-CN" altLang="zh-CN" dirty="0" smtClean="0"/>
              <a:t>如果</a:t>
            </a:r>
            <a:r>
              <a:rPr lang="zh-CN" altLang="zh-CN" dirty="0"/>
              <a:t>一个</a:t>
            </a:r>
            <a:r>
              <a:rPr lang="zh-CN" altLang="en-US" dirty="0"/>
              <a:t>经营单元的</a:t>
            </a:r>
            <a:r>
              <a:rPr lang="zh-CN" altLang="zh-CN" dirty="0"/>
              <a:t>管理</a:t>
            </a:r>
            <a:r>
              <a:rPr lang="zh-CN" altLang="en-US" dirty="0"/>
              <a:t>者</a:t>
            </a:r>
            <a:r>
              <a:rPr lang="zh-CN" altLang="zh-CN" dirty="0"/>
              <a:t>控制所有这三类</a:t>
            </a:r>
            <a:r>
              <a:rPr lang="zh-CN" altLang="en-US" dirty="0"/>
              <a:t>活动，那</a:t>
            </a:r>
            <a:r>
              <a:rPr lang="zh-CN" altLang="zh-CN" dirty="0"/>
              <a:t>么通常就不</a:t>
            </a:r>
            <a:r>
              <a:rPr lang="zh-CN" altLang="en-US" dirty="0"/>
              <a:t>难</a:t>
            </a:r>
            <a:r>
              <a:rPr lang="zh-CN" altLang="zh-CN" dirty="0"/>
              <a:t>分派利润</a:t>
            </a:r>
            <a:r>
              <a:rPr lang="zh-CN" altLang="zh-CN" dirty="0" smtClean="0"/>
              <a:t>责任</a:t>
            </a:r>
            <a:r>
              <a:rPr lang="zh-CN" altLang="en-US" dirty="0" smtClean="0"/>
              <a:t>，</a:t>
            </a:r>
            <a:r>
              <a:rPr lang="zh-CN" altLang="zh-CN" dirty="0" smtClean="0"/>
              <a:t>也</a:t>
            </a:r>
            <a:r>
              <a:rPr lang="zh-CN" altLang="zh-CN" dirty="0"/>
              <a:t>不难计量业绩</a:t>
            </a:r>
            <a:r>
              <a:rPr lang="zh-CN" altLang="en-US" dirty="0"/>
              <a:t>。</a:t>
            </a:r>
            <a:r>
              <a:rPr lang="zh-CN" altLang="zh-CN" dirty="0"/>
              <a:t>如果一个产品线的生产</a:t>
            </a:r>
            <a:r>
              <a:rPr lang="zh-CN" altLang="en-US" dirty="0"/>
              <a:t>、</a:t>
            </a:r>
            <a:r>
              <a:rPr lang="zh-CN" altLang="zh-CN" dirty="0"/>
              <a:t>采购和营销决策要在两个或更多经营单元之间</a:t>
            </a:r>
            <a:r>
              <a:rPr lang="zh-CN" altLang="zh-CN" dirty="0" smtClean="0"/>
              <a:t>分割</a:t>
            </a:r>
            <a:r>
              <a:rPr lang="zh-CN" altLang="en-US" dirty="0" smtClean="0"/>
              <a:t>，</a:t>
            </a:r>
            <a:r>
              <a:rPr lang="zh-CN" altLang="zh-CN" dirty="0" smtClean="0"/>
              <a:t>那么</a:t>
            </a:r>
            <a:r>
              <a:rPr lang="zh-CN" altLang="zh-CN" dirty="0"/>
              <a:t>就难以区分各经营单元对产品线的总体成功所做的贡献</a:t>
            </a:r>
            <a:r>
              <a:rPr lang="zh-CN" altLang="en-US" dirty="0"/>
              <a:t>。</a:t>
            </a:r>
            <a:endParaRPr lang="zh-CN" altLang="zh-CN" dirty="0"/>
          </a:p>
          <a:p>
            <a:pPr lvl="1">
              <a:lnSpc>
                <a:spcPct val="150000"/>
              </a:lnSpc>
              <a:spcBef>
                <a:spcPts val="1200"/>
              </a:spcBef>
              <a:buFont typeface="Wingdings" panose="05000000000000000000" pitchFamily="2" charset="2"/>
              <a:buChar char="p"/>
            </a:pPr>
            <a:endParaRPr lang="zh-CN" altLang="en-US" sz="2800" dirty="0"/>
          </a:p>
        </p:txBody>
      </p:sp>
      <p:sp>
        <p:nvSpPr>
          <p:cNvPr id="4" name="日期占位符 3"/>
          <p:cNvSpPr>
            <a:spLocks noGrp="1"/>
          </p:cNvSpPr>
          <p:nvPr>
            <p:ph type="dt" sz="half" idx="10"/>
          </p:nvPr>
        </p:nvSpPr>
        <p:spPr/>
        <p:txBody>
          <a:bodyPr/>
          <a:lstStyle/>
          <a:p>
            <a:fld id="{0ECEB881-26FD-4532-9288-8D0CC09039CE}" type="datetime1">
              <a:rPr lang="zh-CN" altLang="en-US" smtClean="0"/>
              <a:t>2025/4/30</a:t>
            </a:fld>
            <a:endParaRPr lang="zh-CN" altLang="en-US"/>
          </a:p>
        </p:txBody>
      </p:sp>
      <p:sp>
        <p:nvSpPr>
          <p:cNvPr id="5" name="灯片编号占位符 4"/>
          <p:cNvSpPr>
            <a:spLocks noGrp="1"/>
          </p:cNvSpPr>
          <p:nvPr>
            <p:ph type="sldNum" sz="quarter" idx="12"/>
          </p:nvPr>
        </p:nvSpPr>
        <p:spPr/>
        <p:txBody>
          <a:bodyPr/>
          <a:lstStyle/>
          <a:p>
            <a:fld id="{3FE1EDA2-33AC-496A-A724-CEE95782FE2E}" type="slidenum">
              <a:rPr lang="zh-CN" altLang="en-US" smtClean="0"/>
              <a:t>19</a:t>
            </a:fld>
            <a:endParaRPr lang="zh-CN" altLang="en-US"/>
          </a:p>
        </p:txBody>
      </p:sp>
    </p:spTree>
    <p:extLst>
      <p:ext uri="{BB962C8B-B14F-4D97-AF65-F5344CB8AC3E}">
        <p14:creationId xmlns:p14="http://schemas.microsoft.com/office/powerpoint/2010/main" val="38055302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利润中心</a:t>
            </a:r>
          </a:p>
        </p:txBody>
      </p:sp>
      <p:sp>
        <p:nvSpPr>
          <p:cNvPr id="6" name="内容占位符 2"/>
          <p:cNvSpPr>
            <a:spLocks noGrp="1"/>
          </p:cNvSpPr>
          <p:nvPr>
            <p:ph idx="1"/>
          </p:nvPr>
        </p:nvSpPr>
        <p:spPr>
          <a:xfrm>
            <a:off x="679622" y="1917700"/>
            <a:ext cx="10972800" cy="3832311"/>
          </a:xfrm>
        </p:spPr>
        <p:txBody>
          <a:bodyPr>
            <a:noAutofit/>
          </a:bodyPr>
          <a:lstStyle/>
          <a:p>
            <a:pPr marL="0" indent="457200" algn="just">
              <a:lnSpc>
                <a:spcPct val="150000"/>
              </a:lnSpc>
              <a:spcBef>
                <a:spcPts val="1200"/>
              </a:spcBef>
              <a:buNone/>
            </a:pPr>
            <a:r>
              <a:rPr lang="zh-CN" altLang="en-US" sz="2400" dirty="0">
                <a:ea typeface="宋体" panose="02010600030101010101" pitchFamily="2" charset="-122"/>
              </a:rPr>
              <a:t>若一个责任中心的财务业绩按照利润</a:t>
            </a:r>
            <a:r>
              <a:rPr lang="zh-CN" altLang="en-US" sz="2400" dirty="0" smtClean="0">
                <a:ea typeface="宋体" panose="02010600030101010101" pitchFamily="2" charset="-122"/>
              </a:rPr>
              <a:t>来评价（即：按</a:t>
            </a:r>
            <a:r>
              <a:rPr lang="zh-CN" altLang="en-US" sz="2400" dirty="0">
                <a:ea typeface="宋体" panose="02010600030101010101" pitchFamily="2" charset="-122"/>
              </a:rPr>
              <a:t>收入与费用之间的</a:t>
            </a:r>
            <a:r>
              <a:rPr lang="zh-CN" altLang="en-US" sz="2400" dirty="0" smtClean="0">
                <a:ea typeface="宋体" panose="02010600030101010101" pitchFamily="2" charset="-122"/>
              </a:rPr>
              <a:t>差额），则</a:t>
            </a:r>
            <a:r>
              <a:rPr lang="zh-CN" altLang="en-US" sz="2400" dirty="0">
                <a:ea typeface="宋体" panose="02010600030101010101" pitchFamily="2" charset="-122"/>
              </a:rPr>
              <a:t>这个责任中心就称为利润中心。利润是一个特别有用的业绩</a:t>
            </a:r>
            <a:r>
              <a:rPr lang="zh-CN" altLang="en-US" sz="2400" dirty="0" smtClean="0">
                <a:ea typeface="宋体" panose="02010600030101010101" pitchFamily="2" charset="-122"/>
              </a:rPr>
              <a:t>指标，因为</a:t>
            </a:r>
            <a:r>
              <a:rPr lang="zh-CN" altLang="en-US" sz="2400" dirty="0">
                <a:ea typeface="宋体" panose="02010600030101010101" pitchFamily="2" charset="-122"/>
              </a:rPr>
              <a:t>它可以让高级管理层采用一个综合</a:t>
            </a:r>
            <a:r>
              <a:rPr lang="zh-CN" altLang="en-US" sz="2400" dirty="0" smtClean="0">
                <a:ea typeface="宋体" panose="02010600030101010101" pitchFamily="2" charset="-122"/>
              </a:rPr>
              <a:t>指标，而</a:t>
            </a:r>
            <a:r>
              <a:rPr lang="zh-CN" altLang="en-US" sz="2400" dirty="0">
                <a:ea typeface="宋体" panose="02010600030101010101" pitchFamily="2" charset="-122"/>
              </a:rPr>
              <a:t>不是几个</a:t>
            </a:r>
            <a:r>
              <a:rPr lang="zh-CN" altLang="en-US" sz="2400" dirty="0" smtClean="0">
                <a:ea typeface="宋体" panose="02010600030101010101" pitchFamily="2" charset="-122"/>
              </a:rPr>
              <a:t>指标（其中</a:t>
            </a:r>
            <a:r>
              <a:rPr lang="zh-CN" altLang="en-US" sz="2400" dirty="0">
                <a:ea typeface="宋体" panose="02010600030101010101" pitchFamily="2" charset="-122"/>
              </a:rPr>
              <a:t>有些可能指向不同的</a:t>
            </a:r>
            <a:r>
              <a:rPr lang="zh-CN" altLang="en-US" sz="2400" dirty="0" smtClean="0">
                <a:ea typeface="宋体" panose="02010600030101010101" pitchFamily="2" charset="-122"/>
              </a:rPr>
              <a:t>方向）</a:t>
            </a:r>
            <a:r>
              <a:rPr lang="zh-CN" altLang="en-US" sz="2400" dirty="0" smtClean="0">
                <a:ea typeface="宋体" panose="02010600030101010101" pitchFamily="2" charset="-122"/>
              </a:rPr>
              <a:t>。</a:t>
            </a:r>
            <a:endParaRPr lang="en-US" altLang="zh-CN" sz="2400" dirty="0" smtClean="0">
              <a:ea typeface="宋体" panose="02010600030101010101" pitchFamily="2" charset="-122"/>
            </a:endParaRPr>
          </a:p>
          <a:p>
            <a:pPr marL="0" indent="457200" algn="just">
              <a:lnSpc>
                <a:spcPct val="150000"/>
              </a:lnSpc>
              <a:spcBef>
                <a:spcPts val="1200"/>
              </a:spcBef>
              <a:buNone/>
            </a:pPr>
            <a:r>
              <a:rPr lang="zh-CN" altLang="en-US" sz="2400" dirty="0" smtClean="0">
                <a:ea typeface="宋体" panose="02010600030101010101" pitchFamily="2" charset="-122"/>
              </a:rPr>
              <a:t>首先讨论在决定是否建立利润中心时所需要考虑的因素，然后再集中讨论如何把经营单元组织为利润中心。</a:t>
            </a:r>
            <a:endParaRPr lang="en-US" altLang="zh-CN" sz="2400" dirty="0">
              <a:ea typeface="宋体" panose="02010600030101010101" pitchFamily="2" charset="-122"/>
            </a:endParaRPr>
          </a:p>
          <a:p>
            <a:pPr marL="0" indent="457200">
              <a:lnSpc>
                <a:spcPct val="130000"/>
              </a:lnSpc>
              <a:spcBef>
                <a:spcPts val="1200"/>
              </a:spcBef>
              <a:buNone/>
            </a:pPr>
            <a:endParaRPr lang="zh-CN" altLang="en-US" sz="2400" dirty="0">
              <a:latin typeface="宋体" panose="02010600030101010101" pitchFamily="2" charset="-122"/>
              <a:ea typeface="宋体" panose="02010600030101010101" pitchFamily="2" charset="-122"/>
            </a:endParaRPr>
          </a:p>
        </p:txBody>
      </p:sp>
      <p:sp>
        <p:nvSpPr>
          <p:cNvPr id="3" name="日期占位符 2"/>
          <p:cNvSpPr>
            <a:spLocks noGrp="1"/>
          </p:cNvSpPr>
          <p:nvPr>
            <p:ph type="dt" sz="half" idx="10"/>
          </p:nvPr>
        </p:nvSpPr>
        <p:spPr/>
        <p:txBody>
          <a:bodyPr/>
          <a:lstStyle/>
          <a:p>
            <a:fld id="{4D37B17C-6997-419B-9104-D86470BFB22D}" type="datetime1">
              <a:rPr lang="zh-CN" altLang="en-US" smtClean="0"/>
              <a:t>2025/4/30</a:t>
            </a:fld>
            <a:endParaRPr lang="zh-CN" altLang="en-US"/>
          </a:p>
        </p:txBody>
      </p:sp>
      <p:sp>
        <p:nvSpPr>
          <p:cNvPr id="4" name="灯片编号占位符 3"/>
          <p:cNvSpPr>
            <a:spLocks noGrp="1"/>
          </p:cNvSpPr>
          <p:nvPr>
            <p:ph type="sldNum" sz="quarter" idx="12"/>
          </p:nvPr>
        </p:nvSpPr>
        <p:spPr/>
        <p:txBody>
          <a:bodyPr/>
          <a:lstStyle/>
          <a:p>
            <a:fld id="{3FE1EDA2-33AC-496A-A724-CEE95782FE2E}" type="slidenum">
              <a:rPr lang="zh-CN" altLang="en-US" smtClean="0"/>
              <a:t>2</a:t>
            </a:fld>
            <a:endParaRPr lang="zh-CN" alt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经营单元作为利润中心</a:t>
            </a:r>
          </a:p>
        </p:txBody>
      </p:sp>
      <p:sp>
        <p:nvSpPr>
          <p:cNvPr id="3" name="内容占位符 2"/>
          <p:cNvSpPr>
            <a:spLocks noGrp="1"/>
          </p:cNvSpPr>
          <p:nvPr>
            <p:ph idx="1"/>
          </p:nvPr>
        </p:nvSpPr>
        <p:spPr>
          <a:xfrm>
            <a:off x="609600" y="1721707"/>
            <a:ext cx="10972800" cy="4597166"/>
          </a:xfrm>
        </p:spPr>
        <p:txBody>
          <a:bodyPr>
            <a:normAutofit fontScale="92500"/>
          </a:bodyPr>
          <a:lstStyle/>
          <a:p>
            <a:pPr>
              <a:lnSpc>
                <a:spcPct val="150000"/>
              </a:lnSpc>
              <a:spcBef>
                <a:spcPts val="1200"/>
              </a:spcBef>
            </a:pPr>
            <a:r>
              <a:rPr lang="zh-CN" altLang="en-US" sz="3200" dirty="0"/>
              <a:t>经营单元权利的约束</a:t>
            </a:r>
            <a:endParaRPr lang="en-US" altLang="zh-CN" sz="3200" dirty="0"/>
          </a:p>
          <a:p>
            <a:pPr lvl="1">
              <a:lnSpc>
                <a:spcPts val="4000"/>
              </a:lnSpc>
              <a:spcBef>
                <a:spcPts val="1200"/>
              </a:spcBef>
              <a:buFont typeface="Wingdings" panose="05000000000000000000" pitchFamily="2" charset="2"/>
              <a:buChar char="p"/>
            </a:pPr>
            <a:r>
              <a:rPr lang="zh-CN" altLang="en-US" dirty="0"/>
              <a:t>来自公司管理层的约束</a:t>
            </a:r>
            <a:endParaRPr lang="en-US" altLang="zh-CN" dirty="0"/>
          </a:p>
          <a:p>
            <a:pPr marL="941070" lvl="2" indent="0">
              <a:lnSpc>
                <a:spcPct val="150000"/>
              </a:lnSpc>
              <a:buNone/>
            </a:pPr>
            <a:r>
              <a:rPr lang="zh-CN" altLang="en-US" dirty="0"/>
              <a:t>公司管理层施加的约束可以划分为三种</a:t>
            </a:r>
            <a:r>
              <a:rPr lang="zh-CN" altLang="en-US" dirty="0" smtClean="0"/>
              <a:t>类型：</a:t>
            </a:r>
            <a:r>
              <a:rPr lang="en-US" altLang="zh-CN" dirty="0" smtClean="0"/>
              <a:t>(</a:t>
            </a:r>
            <a:r>
              <a:rPr lang="en-US" altLang="zh-CN" dirty="0"/>
              <a:t>1)</a:t>
            </a:r>
            <a:r>
              <a:rPr lang="zh-CN" altLang="en-US" dirty="0"/>
              <a:t>因战略考虑因素而造成</a:t>
            </a:r>
            <a:r>
              <a:rPr lang="zh-CN" altLang="en-US" dirty="0" smtClean="0"/>
              <a:t>的；</a:t>
            </a:r>
            <a:r>
              <a:rPr lang="en-US" altLang="zh-CN" dirty="0" smtClean="0"/>
              <a:t>(</a:t>
            </a:r>
            <a:r>
              <a:rPr lang="en-US" altLang="zh-CN" dirty="0"/>
              <a:t>2)</a:t>
            </a:r>
            <a:r>
              <a:rPr lang="zh-CN" altLang="en-US" dirty="0"/>
              <a:t>因要求统一而造成</a:t>
            </a:r>
            <a:r>
              <a:rPr lang="zh-CN" altLang="en-US" dirty="0" smtClean="0"/>
              <a:t>的；</a:t>
            </a:r>
            <a:r>
              <a:rPr lang="en-US" altLang="zh-CN" dirty="0" smtClean="0"/>
              <a:t>(</a:t>
            </a:r>
            <a:r>
              <a:rPr lang="en-US" altLang="zh-CN" dirty="0"/>
              <a:t>3)</a:t>
            </a:r>
            <a:r>
              <a:rPr lang="zh-CN" altLang="en-US" dirty="0"/>
              <a:t>因集权的经济</a:t>
            </a:r>
            <a:r>
              <a:rPr lang="zh-CN" altLang="en-US" dirty="0" smtClean="0"/>
              <a:t>效应而造成</a:t>
            </a:r>
            <a:r>
              <a:rPr lang="zh-CN" altLang="en-US" dirty="0"/>
              <a:t>的。</a:t>
            </a:r>
            <a:endParaRPr lang="en-US" altLang="zh-CN" dirty="0"/>
          </a:p>
          <a:p>
            <a:pPr marL="941070" lvl="2" indent="0">
              <a:lnSpc>
                <a:spcPct val="150000"/>
              </a:lnSpc>
              <a:buNone/>
            </a:pPr>
            <a:r>
              <a:rPr lang="zh-CN" altLang="en-US" dirty="0" smtClean="0"/>
              <a:t>经营单元的主要约束之一就是因公司对新投资的控制而造成的。另外，各</a:t>
            </a:r>
            <a:r>
              <a:rPr lang="zh-CN" altLang="en-US" dirty="0"/>
              <a:t>经营单元都有一个</a:t>
            </a:r>
            <a:r>
              <a:rPr lang="zh-CN" altLang="en-US" dirty="0" smtClean="0"/>
              <a:t>“章程”，规定它允许</a:t>
            </a:r>
            <a:r>
              <a:rPr lang="zh-CN" altLang="en-US" dirty="0"/>
              <a:t>从事的营销和</a:t>
            </a:r>
            <a:r>
              <a:rPr lang="en-US" altLang="zh-CN" dirty="0"/>
              <a:t>/</a:t>
            </a:r>
            <a:r>
              <a:rPr lang="zh-CN" altLang="en-US" dirty="0"/>
              <a:t>或生产活动必须在</a:t>
            </a:r>
            <a:r>
              <a:rPr lang="zh-CN" altLang="en-US" dirty="0" smtClean="0"/>
              <a:t>章程规定的范围内，即使</a:t>
            </a:r>
            <a:r>
              <a:rPr lang="zh-CN" altLang="en-US" dirty="0"/>
              <a:t>另有</a:t>
            </a:r>
            <a:r>
              <a:rPr lang="zh-CN" altLang="en-US" dirty="0" smtClean="0"/>
              <a:t>赚取利润</a:t>
            </a:r>
            <a:r>
              <a:rPr lang="zh-CN" altLang="en-US" dirty="0"/>
              <a:t>的机会。</a:t>
            </a:r>
            <a:r>
              <a:rPr lang="zh-CN" altLang="en-US" dirty="0" smtClean="0"/>
              <a:t>此外，为了</a:t>
            </a:r>
            <a:r>
              <a:rPr lang="zh-CN" altLang="en-US" dirty="0"/>
              <a:t>维护良好的公司</a:t>
            </a:r>
            <a:r>
              <a:rPr lang="zh-CN" altLang="en-US" dirty="0" smtClean="0"/>
              <a:t>形象，会</a:t>
            </a:r>
            <a:r>
              <a:rPr lang="zh-CN" altLang="en-US" dirty="0"/>
              <a:t>要求对产品质量或公共关系活动施加约束。</a:t>
            </a:r>
          </a:p>
          <a:p>
            <a:pPr marL="941070" lvl="2" indent="0">
              <a:lnSpc>
                <a:spcPct val="150000"/>
              </a:lnSpc>
              <a:buNone/>
            </a:pPr>
            <a:endParaRPr lang="zh-CN" altLang="en-US" dirty="0"/>
          </a:p>
          <a:p>
            <a:pPr marL="471170" lvl="1" indent="0">
              <a:lnSpc>
                <a:spcPct val="150000"/>
              </a:lnSpc>
              <a:spcBef>
                <a:spcPts val="1200"/>
              </a:spcBef>
              <a:buNone/>
            </a:pPr>
            <a:endParaRPr lang="zh-CN" altLang="en-US" sz="2800" dirty="0"/>
          </a:p>
        </p:txBody>
      </p:sp>
      <p:sp>
        <p:nvSpPr>
          <p:cNvPr id="4" name="日期占位符 3"/>
          <p:cNvSpPr>
            <a:spLocks noGrp="1"/>
          </p:cNvSpPr>
          <p:nvPr>
            <p:ph type="dt" sz="half" idx="10"/>
          </p:nvPr>
        </p:nvSpPr>
        <p:spPr/>
        <p:txBody>
          <a:bodyPr/>
          <a:lstStyle/>
          <a:p>
            <a:fld id="{974B7CDF-41F8-4B6A-9413-97549F886740}" type="datetime1">
              <a:rPr lang="zh-CN" altLang="en-US" smtClean="0"/>
              <a:t>2025/4/30</a:t>
            </a:fld>
            <a:endParaRPr lang="zh-CN" altLang="en-US"/>
          </a:p>
        </p:txBody>
      </p:sp>
      <p:sp>
        <p:nvSpPr>
          <p:cNvPr id="5" name="灯片编号占位符 4"/>
          <p:cNvSpPr>
            <a:spLocks noGrp="1"/>
          </p:cNvSpPr>
          <p:nvPr>
            <p:ph type="sldNum" sz="quarter" idx="12"/>
          </p:nvPr>
        </p:nvSpPr>
        <p:spPr/>
        <p:txBody>
          <a:bodyPr/>
          <a:lstStyle/>
          <a:p>
            <a:fld id="{3FE1EDA2-33AC-496A-A724-CEE95782FE2E}" type="slidenum">
              <a:rPr lang="zh-CN" altLang="en-US" smtClean="0"/>
              <a:t>20</a:t>
            </a:fld>
            <a:endParaRPr lang="zh-CN" alt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经营单元作为利润中心</a:t>
            </a:r>
          </a:p>
        </p:txBody>
      </p:sp>
      <p:sp>
        <p:nvSpPr>
          <p:cNvPr id="3" name="内容占位符 2"/>
          <p:cNvSpPr>
            <a:spLocks noGrp="1"/>
          </p:cNvSpPr>
          <p:nvPr>
            <p:ph idx="1"/>
          </p:nvPr>
        </p:nvSpPr>
        <p:spPr>
          <a:xfrm>
            <a:off x="609600" y="1828801"/>
            <a:ext cx="10972800" cy="4597166"/>
          </a:xfrm>
        </p:spPr>
        <p:txBody>
          <a:bodyPr>
            <a:normAutofit/>
          </a:bodyPr>
          <a:lstStyle/>
          <a:p>
            <a:pPr>
              <a:lnSpc>
                <a:spcPct val="150000"/>
              </a:lnSpc>
              <a:spcBef>
                <a:spcPts val="1200"/>
              </a:spcBef>
            </a:pPr>
            <a:r>
              <a:rPr lang="zh-CN" altLang="en-US" sz="3200" dirty="0"/>
              <a:t>经营单元权利的约束</a:t>
            </a:r>
            <a:endParaRPr lang="en-US" altLang="zh-CN" sz="3200" dirty="0"/>
          </a:p>
          <a:p>
            <a:pPr lvl="1">
              <a:lnSpc>
                <a:spcPts val="4000"/>
              </a:lnSpc>
              <a:spcBef>
                <a:spcPts val="1200"/>
              </a:spcBef>
              <a:buFont typeface="Wingdings" panose="05000000000000000000" pitchFamily="2" charset="2"/>
              <a:buChar char="p"/>
            </a:pPr>
            <a:r>
              <a:rPr lang="zh-CN" altLang="en-US" dirty="0"/>
              <a:t>来自公司管理层的约束</a:t>
            </a:r>
            <a:endParaRPr lang="en-US" altLang="zh-CN" dirty="0"/>
          </a:p>
          <a:p>
            <a:pPr marL="941070" lvl="2" indent="0">
              <a:lnSpc>
                <a:spcPct val="150000"/>
              </a:lnSpc>
              <a:buNone/>
            </a:pPr>
            <a:r>
              <a:rPr lang="zh-CN" altLang="en-US" dirty="0"/>
              <a:t>公司由于经营统一的</a:t>
            </a:r>
            <a:r>
              <a:rPr lang="zh-CN" altLang="en-US" dirty="0" smtClean="0"/>
              <a:t>必要性，也</a:t>
            </a:r>
            <a:r>
              <a:rPr lang="zh-CN" altLang="en-US" dirty="0"/>
              <a:t>会对经营单元施加一定的约束。一种约束是经营单元必须遵守公司会计和管理控制系统。</a:t>
            </a:r>
            <a:endParaRPr lang="en-US" altLang="zh-CN" dirty="0"/>
          </a:p>
          <a:p>
            <a:pPr marL="941070" lvl="2" indent="0">
              <a:lnSpc>
                <a:spcPct val="150000"/>
              </a:lnSpc>
              <a:buNone/>
            </a:pPr>
            <a:r>
              <a:rPr lang="zh-CN" altLang="en-US" dirty="0"/>
              <a:t>公司总部还可以施加统一的薪酬和人事</a:t>
            </a:r>
            <a:r>
              <a:rPr lang="zh-CN" altLang="en-US" dirty="0" smtClean="0"/>
              <a:t>政策，以及</a:t>
            </a:r>
            <a:r>
              <a:rPr lang="zh-CN" altLang="en-US" dirty="0"/>
              <a:t>统一的职业道德、供应商选择、计算机和通信</a:t>
            </a:r>
            <a:r>
              <a:rPr lang="zh-CN" altLang="en-US" dirty="0" smtClean="0"/>
              <a:t>设备，甚至</a:t>
            </a:r>
            <a:r>
              <a:rPr lang="zh-CN" altLang="en-US" dirty="0"/>
              <a:t>统一要求经营单元的信笺。</a:t>
            </a:r>
          </a:p>
          <a:p>
            <a:pPr marL="941070" lvl="2" indent="0">
              <a:lnSpc>
                <a:spcPct val="150000"/>
              </a:lnSpc>
              <a:buNone/>
            </a:pPr>
            <a:endParaRPr lang="zh-CN" altLang="en-US" dirty="0"/>
          </a:p>
          <a:p>
            <a:pPr marL="941070" lvl="2" indent="0">
              <a:lnSpc>
                <a:spcPct val="150000"/>
              </a:lnSpc>
              <a:buNone/>
            </a:pPr>
            <a:endParaRPr lang="zh-CN" altLang="en-US" dirty="0"/>
          </a:p>
          <a:p>
            <a:pPr lvl="1">
              <a:lnSpc>
                <a:spcPct val="150000"/>
              </a:lnSpc>
              <a:spcBef>
                <a:spcPts val="1200"/>
              </a:spcBef>
              <a:buFont typeface="Wingdings" panose="05000000000000000000" pitchFamily="2" charset="2"/>
              <a:buChar char="p"/>
            </a:pPr>
            <a:endParaRPr lang="zh-CN" altLang="en-US" sz="2800" dirty="0"/>
          </a:p>
        </p:txBody>
      </p:sp>
      <p:sp>
        <p:nvSpPr>
          <p:cNvPr id="4" name="日期占位符 3"/>
          <p:cNvSpPr>
            <a:spLocks noGrp="1"/>
          </p:cNvSpPr>
          <p:nvPr>
            <p:ph type="dt" sz="half" idx="10"/>
          </p:nvPr>
        </p:nvSpPr>
        <p:spPr/>
        <p:txBody>
          <a:bodyPr/>
          <a:lstStyle/>
          <a:p>
            <a:fld id="{F7DF9D31-7F19-47D9-BA47-5DB433CA51F0}" type="datetime1">
              <a:rPr lang="zh-CN" altLang="en-US" smtClean="0"/>
              <a:t>2025/4/30</a:t>
            </a:fld>
            <a:endParaRPr lang="zh-CN" altLang="en-US"/>
          </a:p>
        </p:txBody>
      </p:sp>
      <p:sp>
        <p:nvSpPr>
          <p:cNvPr id="5" name="灯片编号占位符 4"/>
          <p:cNvSpPr>
            <a:spLocks noGrp="1"/>
          </p:cNvSpPr>
          <p:nvPr>
            <p:ph type="sldNum" sz="quarter" idx="12"/>
          </p:nvPr>
        </p:nvSpPr>
        <p:spPr/>
        <p:txBody>
          <a:bodyPr/>
          <a:lstStyle/>
          <a:p>
            <a:fld id="{3FE1EDA2-33AC-496A-A724-CEE95782FE2E}" type="slidenum">
              <a:rPr lang="zh-CN" altLang="en-US" smtClean="0"/>
              <a:t>21</a:t>
            </a:fld>
            <a:endParaRPr lang="zh-CN" alt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其他利润中心</a:t>
            </a:r>
          </a:p>
        </p:txBody>
      </p:sp>
      <p:sp>
        <p:nvSpPr>
          <p:cNvPr id="3" name="内容占位符 2"/>
          <p:cNvSpPr>
            <a:spLocks noGrp="1"/>
          </p:cNvSpPr>
          <p:nvPr>
            <p:ph idx="1"/>
          </p:nvPr>
        </p:nvSpPr>
        <p:spPr/>
        <p:txBody>
          <a:bodyPr>
            <a:noAutofit/>
          </a:bodyPr>
          <a:lstStyle/>
          <a:p>
            <a:pPr>
              <a:lnSpc>
                <a:spcPts val="4000"/>
              </a:lnSpc>
              <a:spcBef>
                <a:spcPts val="1200"/>
              </a:spcBef>
            </a:pPr>
            <a:r>
              <a:rPr lang="zh-CN" altLang="en-US" sz="3200" dirty="0">
                <a:latin typeface="宋体" panose="02010600030101010101" pitchFamily="2" charset="-122"/>
                <a:ea typeface="宋体" panose="02010600030101010101" pitchFamily="2" charset="-122"/>
              </a:rPr>
              <a:t>职能单元</a:t>
            </a:r>
            <a:endParaRPr lang="en-US" altLang="zh-CN" sz="3200" dirty="0">
              <a:latin typeface="宋体" panose="02010600030101010101" pitchFamily="2" charset="-122"/>
              <a:ea typeface="宋体" panose="02010600030101010101" pitchFamily="2" charset="-122"/>
            </a:endParaRPr>
          </a:p>
          <a:p>
            <a:pPr marL="438150" lvl="1" indent="0">
              <a:lnSpc>
                <a:spcPct val="150000"/>
              </a:lnSpc>
              <a:spcBef>
                <a:spcPts val="1200"/>
              </a:spcBef>
              <a:buNone/>
            </a:pPr>
            <a:r>
              <a:rPr lang="zh-CN" altLang="en-US" sz="2000" dirty="0">
                <a:ea typeface="宋体" panose="02010600030101010101" pitchFamily="2" charset="-122"/>
              </a:rPr>
              <a:t>多元化经营的公司一般都划分为经营</a:t>
            </a:r>
            <a:r>
              <a:rPr lang="zh-CN" altLang="en-US" sz="2000" dirty="0" smtClean="0">
                <a:ea typeface="宋体" panose="02010600030101010101" pitchFamily="2" charset="-122"/>
              </a:rPr>
              <a:t>单元，他们</a:t>
            </a:r>
            <a:r>
              <a:rPr lang="zh-CN" altLang="en-US" sz="2000" dirty="0">
                <a:ea typeface="宋体" panose="02010600030101010101" pitchFamily="2" charset="-122"/>
              </a:rPr>
              <a:t>都被视作独立的创收中心。</a:t>
            </a:r>
            <a:r>
              <a:rPr lang="zh-CN" altLang="en-US" sz="2000" dirty="0" smtClean="0">
                <a:ea typeface="宋体" panose="02010600030101010101" pitchFamily="2" charset="-122"/>
              </a:rPr>
              <a:t>但是，这些</a:t>
            </a:r>
            <a:r>
              <a:rPr lang="zh-CN" altLang="en-US" sz="2000" dirty="0">
                <a:ea typeface="宋体" panose="02010600030101010101" pitchFamily="2" charset="-122"/>
              </a:rPr>
              <a:t>经营单元内的子单元可以按职能组织</a:t>
            </a:r>
            <a:r>
              <a:rPr lang="zh-CN" altLang="en-US" sz="2000" dirty="0" smtClean="0">
                <a:ea typeface="宋体" panose="02010600030101010101" pitchFamily="2" charset="-122"/>
              </a:rPr>
              <a:t>。</a:t>
            </a:r>
            <a:endParaRPr lang="en-US" altLang="zh-CN" sz="2000" dirty="0" smtClean="0">
              <a:ea typeface="宋体" panose="02010600030101010101" pitchFamily="2" charset="-122"/>
            </a:endParaRPr>
          </a:p>
          <a:p>
            <a:pPr marL="438150" lvl="1" indent="0">
              <a:lnSpc>
                <a:spcPct val="150000"/>
              </a:lnSpc>
              <a:spcBef>
                <a:spcPts val="1200"/>
              </a:spcBef>
              <a:buNone/>
            </a:pPr>
            <a:r>
              <a:rPr lang="zh-CN" altLang="en-US" sz="2000" dirty="0" smtClean="0">
                <a:ea typeface="宋体" panose="02010600030101010101" pitchFamily="2" charset="-122"/>
              </a:rPr>
              <a:t>有时</a:t>
            </a:r>
            <a:r>
              <a:rPr lang="zh-CN" altLang="en-US" sz="2000" dirty="0">
                <a:ea typeface="宋体" panose="02010600030101010101" pitchFamily="2" charset="-122"/>
              </a:rPr>
              <a:t>把一个或多个职能单元建成利润中心也是可行</a:t>
            </a:r>
            <a:r>
              <a:rPr lang="zh-CN" altLang="en-US" sz="2000" dirty="0" smtClean="0">
                <a:ea typeface="宋体" panose="02010600030101010101" pitchFamily="2" charset="-122"/>
              </a:rPr>
              <a:t>的，如：营销</a:t>
            </a:r>
            <a:r>
              <a:rPr lang="zh-CN" altLang="en-US" sz="2000" dirty="0">
                <a:ea typeface="宋体" panose="02010600030101010101" pitchFamily="2" charset="-122"/>
              </a:rPr>
              <a:t>、制造和服务职能</a:t>
            </a:r>
            <a:r>
              <a:rPr lang="zh-CN" altLang="en-US" sz="2000" dirty="0" smtClean="0">
                <a:ea typeface="宋体" panose="02010600030101010101" pitchFamily="2" charset="-122"/>
              </a:rPr>
              <a:t>。</a:t>
            </a:r>
            <a:endParaRPr lang="en-US" altLang="zh-CN" sz="2000" dirty="0" smtClean="0">
              <a:ea typeface="宋体" panose="02010600030101010101" pitchFamily="2" charset="-122"/>
            </a:endParaRPr>
          </a:p>
          <a:p>
            <a:pPr marL="438150" lvl="1" indent="0">
              <a:lnSpc>
                <a:spcPct val="150000"/>
              </a:lnSpc>
              <a:spcBef>
                <a:spcPts val="1200"/>
              </a:spcBef>
              <a:buNone/>
            </a:pPr>
            <a:r>
              <a:rPr lang="zh-CN" altLang="en-US" sz="2000" dirty="0" smtClean="0">
                <a:ea typeface="宋体" panose="02010600030101010101" pitchFamily="2" charset="-122"/>
              </a:rPr>
              <a:t>没有</a:t>
            </a:r>
            <a:r>
              <a:rPr lang="zh-CN" altLang="en-US" sz="2000" dirty="0">
                <a:ea typeface="宋体" panose="02010600030101010101" pitchFamily="2" charset="-122"/>
              </a:rPr>
              <a:t>什么指导原则可以宣布哪类经营单元本质上是利润</a:t>
            </a:r>
            <a:r>
              <a:rPr lang="zh-CN" altLang="en-US" sz="2000" dirty="0" smtClean="0">
                <a:ea typeface="宋体" panose="02010600030101010101" pitchFamily="2" charset="-122"/>
              </a:rPr>
              <a:t>中心，而</a:t>
            </a:r>
            <a:r>
              <a:rPr lang="zh-CN" altLang="en-US" sz="2000" dirty="0">
                <a:ea typeface="宋体" panose="02010600030101010101" pitchFamily="2" charset="-122"/>
              </a:rPr>
              <a:t>其他的不是。管理层对于一个经营单元是否应该是利润中心的</a:t>
            </a:r>
            <a:r>
              <a:rPr lang="zh-CN" altLang="en-US" sz="2000" dirty="0" smtClean="0">
                <a:ea typeface="宋体" panose="02010600030101010101" pitchFamily="2" charset="-122"/>
              </a:rPr>
              <a:t>决策，是基于经营单元的</a:t>
            </a:r>
            <a:r>
              <a:rPr lang="zh-CN" altLang="en-US" sz="2000" dirty="0">
                <a:ea typeface="宋体" panose="02010600030101010101" pitchFamily="2" charset="-122"/>
              </a:rPr>
              <a:t>管理者可以在多大程度上影响净收益的活动。</a:t>
            </a:r>
          </a:p>
          <a:p>
            <a:pPr>
              <a:lnSpc>
                <a:spcPts val="4000"/>
              </a:lnSpc>
              <a:spcBef>
                <a:spcPts val="1200"/>
              </a:spcBef>
            </a:pPr>
            <a:endParaRPr lang="en-US" altLang="zh-CN" sz="3200" dirty="0">
              <a:latin typeface="宋体" panose="02010600030101010101" pitchFamily="2" charset="-122"/>
              <a:ea typeface="宋体" panose="02010600030101010101" pitchFamily="2" charset="-122"/>
            </a:endParaRPr>
          </a:p>
        </p:txBody>
      </p:sp>
      <p:sp>
        <p:nvSpPr>
          <p:cNvPr id="4" name="日期占位符 3"/>
          <p:cNvSpPr>
            <a:spLocks noGrp="1"/>
          </p:cNvSpPr>
          <p:nvPr>
            <p:ph type="dt" sz="half" idx="10"/>
          </p:nvPr>
        </p:nvSpPr>
        <p:spPr/>
        <p:txBody>
          <a:bodyPr/>
          <a:lstStyle/>
          <a:p>
            <a:fld id="{DA6B9566-FEE2-4900-B546-0E90BA528F3C}" type="datetime1">
              <a:rPr lang="zh-CN" altLang="en-US" smtClean="0"/>
              <a:t>2025/4/30</a:t>
            </a:fld>
            <a:endParaRPr lang="zh-CN" altLang="en-US"/>
          </a:p>
        </p:txBody>
      </p:sp>
      <p:sp>
        <p:nvSpPr>
          <p:cNvPr id="5" name="灯片编号占位符 4"/>
          <p:cNvSpPr>
            <a:spLocks noGrp="1"/>
          </p:cNvSpPr>
          <p:nvPr>
            <p:ph type="sldNum" sz="quarter" idx="12"/>
          </p:nvPr>
        </p:nvSpPr>
        <p:spPr/>
        <p:txBody>
          <a:bodyPr/>
          <a:lstStyle/>
          <a:p>
            <a:fld id="{3FE1EDA2-33AC-496A-A724-CEE95782FE2E}" type="slidenum">
              <a:rPr lang="zh-CN" altLang="en-US" smtClean="0"/>
              <a:t>22</a:t>
            </a:fld>
            <a:endParaRPr lang="zh-CN" alt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其他利润中心</a:t>
            </a:r>
          </a:p>
        </p:txBody>
      </p:sp>
      <p:sp>
        <p:nvSpPr>
          <p:cNvPr id="3" name="内容占位符 2"/>
          <p:cNvSpPr>
            <a:spLocks noGrp="1"/>
          </p:cNvSpPr>
          <p:nvPr>
            <p:ph idx="1"/>
          </p:nvPr>
        </p:nvSpPr>
        <p:spPr/>
        <p:txBody>
          <a:bodyPr>
            <a:noAutofit/>
          </a:bodyPr>
          <a:lstStyle/>
          <a:p>
            <a:pPr>
              <a:lnSpc>
                <a:spcPts val="4400"/>
              </a:lnSpc>
              <a:spcBef>
                <a:spcPts val="600"/>
              </a:spcBef>
            </a:pPr>
            <a:r>
              <a:rPr lang="zh-CN" altLang="en-US" sz="3200" dirty="0">
                <a:latin typeface="宋体" panose="02010600030101010101" pitchFamily="2" charset="-122"/>
                <a:ea typeface="宋体" panose="02010600030101010101" pitchFamily="2" charset="-122"/>
              </a:rPr>
              <a:t>职能单元</a:t>
            </a:r>
            <a:endParaRPr lang="en-US" altLang="zh-CN" sz="3200" dirty="0">
              <a:latin typeface="宋体" panose="02010600030101010101" pitchFamily="2" charset="-122"/>
              <a:ea typeface="宋体" panose="02010600030101010101" pitchFamily="2" charset="-122"/>
            </a:endParaRPr>
          </a:p>
          <a:p>
            <a:pPr lvl="1">
              <a:lnSpc>
                <a:spcPts val="4400"/>
              </a:lnSpc>
              <a:spcBef>
                <a:spcPts val="600"/>
              </a:spcBef>
              <a:buFont typeface="Wingdings" panose="05000000000000000000" pitchFamily="2" charset="2"/>
              <a:buChar char="p"/>
            </a:pPr>
            <a:r>
              <a:rPr lang="zh-CN" altLang="en-US" sz="3200" dirty="0">
                <a:latin typeface="宋体" panose="02010600030101010101" pitchFamily="2" charset="-122"/>
                <a:ea typeface="宋体" panose="02010600030101010101" pitchFamily="2" charset="-122"/>
              </a:rPr>
              <a:t>营销</a:t>
            </a:r>
            <a:endParaRPr lang="en-US" altLang="zh-CN" sz="3200" dirty="0">
              <a:latin typeface="宋体" panose="02010600030101010101" pitchFamily="2" charset="-122"/>
              <a:ea typeface="宋体" panose="02010600030101010101" pitchFamily="2" charset="-122"/>
            </a:endParaRPr>
          </a:p>
          <a:p>
            <a:pPr lvl="1">
              <a:lnSpc>
                <a:spcPts val="4400"/>
              </a:lnSpc>
              <a:spcBef>
                <a:spcPts val="600"/>
              </a:spcBef>
              <a:buFont typeface="Wingdings" panose="05000000000000000000" pitchFamily="2" charset="2"/>
              <a:buChar char="p"/>
            </a:pPr>
            <a:r>
              <a:rPr lang="zh-CN" altLang="en-US" sz="3200" dirty="0">
                <a:latin typeface="宋体" panose="02010600030101010101" pitchFamily="2" charset="-122"/>
                <a:ea typeface="宋体" panose="02010600030101010101" pitchFamily="2" charset="-122"/>
              </a:rPr>
              <a:t>制造</a:t>
            </a:r>
            <a:endParaRPr lang="en-US" altLang="zh-CN" sz="3200" dirty="0">
              <a:latin typeface="宋体" panose="02010600030101010101" pitchFamily="2" charset="-122"/>
              <a:ea typeface="宋体" panose="02010600030101010101" pitchFamily="2" charset="-122"/>
            </a:endParaRPr>
          </a:p>
          <a:p>
            <a:pPr lvl="1">
              <a:lnSpc>
                <a:spcPts val="4400"/>
              </a:lnSpc>
              <a:spcBef>
                <a:spcPts val="600"/>
              </a:spcBef>
              <a:buFont typeface="Wingdings" panose="05000000000000000000" pitchFamily="2" charset="2"/>
              <a:buChar char="p"/>
            </a:pPr>
            <a:r>
              <a:rPr lang="zh-CN" altLang="en-US" sz="3200" dirty="0">
                <a:latin typeface="宋体" panose="02010600030101010101" pitchFamily="2" charset="-122"/>
                <a:ea typeface="宋体" panose="02010600030101010101" pitchFamily="2" charset="-122"/>
              </a:rPr>
              <a:t>服务和支持部门</a:t>
            </a:r>
            <a:endParaRPr lang="en-US" altLang="zh-CN" sz="3200" dirty="0">
              <a:latin typeface="宋体" panose="02010600030101010101" pitchFamily="2" charset="-122"/>
              <a:ea typeface="宋体" panose="02010600030101010101" pitchFamily="2" charset="-122"/>
            </a:endParaRPr>
          </a:p>
          <a:p>
            <a:pPr marL="0" indent="-646430">
              <a:lnSpc>
                <a:spcPts val="4400"/>
              </a:lnSpc>
              <a:spcBef>
                <a:spcPts val="600"/>
              </a:spcBef>
            </a:pPr>
            <a:r>
              <a:rPr lang="zh-CN" altLang="en-US" dirty="0">
                <a:latin typeface="宋体" panose="02010600030101010101" pitchFamily="2" charset="-122"/>
                <a:ea typeface="宋体" panose="02010600030101010101" pitchFamily="2" charset="-122"/>
              </a:rPr>
              <a:t>其他机构</a:t>
            </a:r>
          </a:p>
        </p:txBody>
      </p:sp>
      <p:sp>
        <p:nvSpPr>
          <p:cNvPr id="4" name="日期占位符 3"/>
          <p:cNvSpPr>
            <a:spLocks noGrp="1"/>
          </p:cNvSpPr>
          <p:nvPr>
            <p:ph type="dt" sz="half" idx="10"/>
          </p:nvPr>
        </p:nvSpPr>
        <p:spPr/>
        <p:txBody>
          <a:bodyPr/>
          <a:lstStyle/>
          <a:p>
            <a:fld id="{31E266D3-D9B2-4D7F-AECE-CC667537C984}" type="datetime1">
              <a:rPr lang="zh-CN" altLang="en-US" smtClean="0"/>
              <a:t>2025/4/30</a:t>
            </a:fld>
            <a:endParaRPr lang="zh-CN" altLang="en-US"/>
          </a:p>
        </p:txBody>
      </p:sp>
      <p:sp>
        <p:nvSpPr>
          <p:cNvPr id="5" name="灯片编号占位符 4"/>
          <p:cNvSpPr>
            <a:spLocks noGrp="1"/>
          </p:cNvSpPr>
          <p:nvPr>
            <p:ph type="sldNum" sz="quarter" idx="12"/>
          </p:nvPr>
        </p:nvSpPr>
        <p:spPr/>
        <p:txBody>
          <a:bodyPr/>
          <a:lstStyle/>
          <a:p>
            <a:fld id="{3FE1EDA2-33AC-496A-A724-CEE95782FE2E}" type="slidenum">
              <a:rPr lang="zh-CN" altLang="en-US" smtClean="0"/>
              <a:t>23</a:t>
            </a:fld>
            <a:endParaRPr lang="zh-CN" alt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其他利润中心</a:t>
            </a:r>
          </a:p>
        </p:txBody>
      </p:sp>
      <p:sp>
        <p:nvSpPr>
          <p:cNvPr id="3" name="内容占位符 2"/>
          <p:cNvSpPr>
            <a:spLocks noGrp="1"/>
          </p:cNvSpPr>
          <p:nvPr>
            <p:ph idx="1"/>
          </p:nvPr>
        </p:nvSpPr>
        <p:spPr/>
        <p:txBody>
          <a:bodyPr>
            <a:noAutofit/>
          </a:bodyPr>
          <a:lstStyle/>
          <a:p>
            <a:pPr>
              <a:lnSpc>
                <a:spcPts val="4000"/>
              </a:lnSpc>
              <a:spcBef>
                <a:spcPts val="1200"/>
              </a:spcBef>
            </a:pPr>
            <a:r>
              <a:rPr lang="zh-CN" altLang="en-US" sz="3200" dirty="0">
                <a:latin typeface="宋体" panose="02010600030101010101" pitchFamily="2" charset="-122"/>
                <a:ea typeface="宋体" panose="02010600030101010101" pitchFamily="2" charset="-122"/>
              </a:rPr>
              <a:t>职能单元</a:t>
            </a:r>
            <a:endParaRPr lang="en-US" altLang="zh-CN" sz="3200" dirty="0">
              <a:latin typeface="宋体" panose="02010600030101010101" pitchFamily="2" charset="-122"/>
              <a:ea typeface="宋体" panose="02010600030101010101" pitchFamily="2" charset="-122"/>
            </a:endParaRPr>
          </a:p>
          <a:p>
            <a:pPr lvl="1">
              <a:lnSpc>
                <a:spcPts val="4000"/>
              </a:lnSpc>
              <a:spcBef>
                <a:spcPts val="1200"/>
              </a:spcBef>
              <a:buFont typeface="Wingdings" panose="05000000000000000000" pitchFamily="2" charset="2"/>
              <a:buChar char="p"/>
            </a:pPr>
            <a:r>
              <a:rPr lang="zh-CN" altLang="en-US" sz="3200" dirty="0">
                <a:latin typeface="宋体" panose="02010600030101010101" pitchFamily="2" charset="-122"/>
                <a:ea typeface="宋体" panose="02010600030101010101" pitchFamily="2" charset="-122"/>
              </a:rPr>
              <a:t>营销</a:t>
            </a:r>
            <a:endParaRPr lang="en-US" altLang="zh-CN" sz="3200" dirty="0">
              <a:latin typeface="宋体" panose="02010600030101010101" pitchFamily="2" charset="-122"/>
              <a:ea typeface="宋体" panose="02010600030101010101" pitchFamily="2" charset="-122"/>
            </a:endParaRPr>
          </a:p>
          <a:p>
            <a:pPr marL="438150" lvl="1" indent="0" algn="just">
              <a:lnSpc>
                <a:spcPct val="150000"/>
              </a:lnSpc>
              <a:buNone/>
            </a:pPr>
            <a:r>
              <a:rPr lang="zh-CN" altLang="zh-CN" sz="2400" dirty="0"/>
              <a:t>通过按所售</a:t>
            </a:r>
            <a:r>
              <a:rPr lang="zh-CN" altLang="en-US" sz="2400" dirty="0"/>
              <a:t>产品成本</a:t>
            </a:r>
            <a:r>
              <a:rPr lang="zh-CN" altLang="en-US" sz="2400" dirty="0" smtClean="0"/>
              <a:t>收</a:t>
            </a:r>
            <a:r>
              <a:rPr lang="zh-CN" altLang="zh-CN" sz="2400" dirty="0" smtClean="0"/>
              <a:t>费</a:t>
            </a:r>
            <a:r>
              <a:rPr lang="zh-CN" altLang="en-US" sz="2400" dirty="0" smtClean="0"/>
              <a:t>，</a:t>
            </a:r>
            <a:r>
              <a:rPr lang="zh-CN" altLang="zh-CN" sz="2400" dirty="0" smtClean="0"/>
              <a:t>营销</a:t>
            </a:r>
            <a:r>
              <a:rPr lang="zh-CN" altLang="zh-CN" sz="2400" dirty="0"/>
              <a:t>部门就可以转化为利润中心</a:t>
            </a:r>
            <a:r>
              <a:rPr lang="zh-CN" altLang="en-US" sz="2400" dirty="0" smtClean="0"/>
              <a:t>。</a:t>
            </a:r>
            <a:endParaRPr lang="en-US" altLang="zh-CN" sz="2400" dirty="0" smtClean="0"/>
          </a:p>
          <a:p>
            <a:pPr marL="438150" lvl="1" indent="0" algn="just">
              <a:lnSpc>
                <a:spcPct val="150000"/>
              </a:lnSpc>
              <a:buNone/>
            </a:pPr>
            <a:r>
              <a:rPr lang="zh-CN" altLang="zh-CN" sz="2400" dirty="0" smtClean="0"/>
              <a:t>向</a:t>
            </a:r>
            <a:r>
              <a:rPr lang="zh-CN" altLang="zh-CN" sz="2400" dirty="0"/>
              <a:t>利润中心收取的转让价格应该基于所售产品的标准</a:t>
            </a:r>
            <a:r>
              <a:rPr lang="zh-CN" altLang="zh-CN" sz="2400" dirty="0" smtClean="0"/>
              <a:t>成本</a:t>
            </a:r>
            <a:r>
              <a:rPr lang="zh-CN" altLang="en-US" sz="2400" dirty="0" smtClean="0"/>
              <a:t>，</a:t>
            </a:r>
            <a:r>
              <a:rPr lang="zh-CN" altLang="zh-CN" sz="2400" dirty="0" smtClean="0"/>
              <a:t>而</a:t>
            </a:r>
            <a:r>
              <a:rPr lang="zh-CN" altLang="zh-CN" sz="2400" dirty="0"/>
              <a:t>不是实际成本。利用标准成本基数可以把营销费用与制造成本区分开来</a:t>
            </a:r>
            <a:r>
              <a:rPr lang="zh-CN" altLang="en-US" sz="2400" dirty="0"/>
              <a:t>，</a:t>
            </a:r>
            <a:r>
              <a:rPr lang="zh-CN" altLang="en-US" sz="2400" dirty="0" smtClean="0"/>
              <a:t>而</a:t>
            </a:r>
            <a:r>
              <a:rPr lang="zh-CN" altLang="en-US" sz="2400" dirty="0" smtClean="0"/>
              <a:t>制造成本</a:t>
            </a:r>
            <a:r>
              <a:rPr lang="zh-CN" altLang="en-US" sz="2400" dirty="0" smtClean="0"/>
              <a:t>受</a:t>
            </a:r>
            <a:r>
              <a:rPr lang="zh-CN" altLang="zh-CN" sz="2400" dirty="0"/>
              <a:t>营销经理所无法控制的效率</a:t>
            </a:r>
            <a:r>
              <a:rPr lang="zh-CN" altLang="zh-CN" sz="2400" dirty="0" smtClean="0"/>
              <a:t>水平变化</a:t>
            </a:r>
            <a:r>
              <a:rPr lang="zh-CN" altLang="zh-CN" sz="2400" dirty="0"/>
              <a:t>的影响</a:t>
            </a:r>
            <a:r>
              <a:rPr lang="zh-CN" altLang="zh-CN" sz="2400" dirty="0" smtClean="0"/>
              <a:t>。</a:t>
            </a:r>
            <a:endParaRPr lang="en-US" altLang="zh-CN" sz="2400" dirty="0" smtClean="0"/>
          </a:p>
          <a:p>
            <a:pPr marL="438150" lvl="1" indent="0" algn="just">
              <a:lnSpc>
                <a:spcPct val="150000"/>
              </a:lnSpc>
              <a:buNone/>
            </a:pPr>
            <a:r>
              <a:rPr lang="zh-CN" altLang="en-US" sz="2400" dirty="0" smtClean="0"/>
              <a:t>各部门只对自己能控制的绩效负责。</a:t>
            </a:r>
            <a:endParaRPr lang="en-US" altLang="zh-CN" sz="2400" dirty="0"/>
          </a:p>
        </p:txBody>
      </p:sp>
      <p:sp>
        <p:nvSpPr>
          <p:cNvPr id="4" name="日期占位符 3"/>
          <p:cNvSpPr>
            <a:spLocks noGrp="1"/>
          </p:cNvSpPr>
          <p:nvPr>
            <p:ph type="dt" sz="half" idx="10"/>
          </p:nvPr>
        </p:nvSpPr>
        <p:spPr/>
        <p:txBody>
          <a:bodyPr/>
          <a:lstStyle/>
          <a:p>
            <a:fld id="{9E34CCCA-F94E-42D9-AC75-0ACC7EA04D5C}" type="datetime1">
              <a:rPr lang="zh-CN" altLang="en-US" smtClean="0"/>
              <a:t>2025/4/30</a:t>
            </a:fld>
            <a:endParaRPr lang="zh-CN" altLang="en-US"/>
          </a:p>
        </p:txBody>
      </p:sp>
      <p:sp>
        <p:nvSpPr>
          <p:cNvPr id="5" name="灯片编号占位符 4"/>
          <p:cNvSpPr>
            <a:spLocks noGrp="1"/>
          </p:cNvSpPr>
          <p:nvPr>
            <p:ph type="sldNum" sz="quarter" idx="12"/>
          </p:nvPr>
        </p:nvSpPr>
        <p:spPr/>
        <p:txBody>
          <a:bodyPr/>
          <a:lstStyle/>
          <a:p>
            <a:fld id="{3FE1EDA2-33AC-496A-A724-CEE95782FE2E}" type="slidenum">
              <a:rPr lang="zh-CN" altLang="en-US" smtClean="0"/>
              <a:t>24</a:t>
            </a:fld>
            <a:endParaRPr lang="zh-CN" alt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其他利润中心</a:t>
            </a:r>
          </a:p>
        </p:txBody>
      </p:sp>
      <p:sp>
        <p:nvSpPr>
          <p:cNvPr id="3" name="内容占位符 2"/>
          <p:cNvSpPr>
            <a:spLocks noGrp="1"/>
          </p:cNvSpPr>
          <p:nvPr>
            <p:ph idx="1"/>
          </p:nvPr>
        </p:nvSpPr>
        <p:spPr>
          <a:xfrm>
            <a:off x="609600" y="1754659"/>
            <a:ext cx="10972800" cy="4810898"/>
          </a:xfrm>
        </p:spPr>
        <p:txBody>
          <a:bodyPr>
            <a:noAutofit/>
          </a:bodyPr>
          <a:lstStyle/>
          <a:p>
            <a:pPr>
              <a:lnSpc>
                <a:spcPts val="3500"/>
              </a:lnSpc>
              <a:spcBef>
                <a:spcPts val="1200"/>
              </a:spcBef>
              <a:spcAft>
                <a:spcPts val="600"/>
              </a:spcAft>
            </a:pPr>
            <a:r>
              <a:rPr lang="zh-CN" altLang="en-US" sz="3200" dirty="0">
                <a:latin typeface="宋体" panose="02010600030101010101" pitchFamily="2" charset="-122"/>
                <a:ea typeface="宋体" panose="02010600030101010101" pitchFamily="2" charset="-122"/>
              </a:rPr>
              <a:t>职能单元</a:t>
            </a:r>
            <a:endParaRPr lang="en-US" altLang="zh-CN" sz="3200" dirty="0">
              <a:latin typeface="宋体" panose="02010600030101010101" pitchFamily="2" charset="-122"/>
              <a:ea typeface="宋体" panose="02010600030101010101" pitchFamily="2" charset="-122"/>
            </a:endParaRPr>
          </a:p>
          <a:p>
            <a:pPr lvl="1">
              <a:lnSpc>
                <a:spcPts val="3500"/>
              </a:lnSpc>
              <a:spcBef>
                <a:spcPts val="1200"/>
              </a:spcBef>
              <a:spcAft>
                <a:spcPts val="600"/>
              </a:spcAft>
              <a:buFont typeface="Wingdings" panose="05000000000000000000" pitchFamily="2" charset="2"/>
              <a:buChar char="p"/>
            </a:pPr>
            <a:r>
              <a:rPr lang="zh-CN" altLang="en-US" dirty="0">
                <a:latin typeface="宋体" panose="02010600030101010101" pitchFamily="2" charset="-122"/>
                <a:ea typeface="宋体" panose="02010600030101010101" pitchFamily="2" charset="-122"/>
              </a:rPr>
              <a:t>制造</a:t>
            </a:r>
            <a:endParaRPr lang="en-US" altLang="zh-CN" dirty="0">
              <a:latin typeface="宋体" panose="02010600030101010101" pitchFamily="2" charset="-122"/>
              <a:ea typeface="宋体" panose="02010600030101010101" pitchFamily="2" charset="-122"/>
            </a:endParaRPr>
          </a:p>
          <a:p>
            <a:pPr marL="438150" lvl="1" indent="0" algn="just">
              <a:lnSpc>
                <a:spcPts val="3200"/>
              </a:lnSpc>
              <a:spcBef>
                <a:spcPts val="600"/>
              </a:spcBef>
              <a:buNone/>
            </a:pPr>
            <a:r>
              <a:rPr lang="zh-CN" altLang="en-US" sz="2400" dirty="0"/>
              <a:t>制造部门通常是一个费用</a:t>
            </a:r>
            <a:r>
              <a:rPr lang="zh-CN" altLang="en-US" sz="2400" dirty="0" smtClean="0"/>
              <a:t>中心，根据</a:t>
            </a:r>
            <a:r>
              <a:rPr lang="zh-CN" altLang="en-US" sz="2400" dirty="0"/>
              <a:t>业绩与标准成本和管理费用预算对比评价管理者。但是，它未必反映管理者各方面工作做得如何</a:t>
            </a:r>
            <a:r>
              <a:rPr lang="zh-CN" altLang="en-US" sz="2400" dirty="0" smtClean="0"/>
              <a:t>。例如：</a:t>
            </a:r>
            <a:endParaRPr lang="en-US" altLang="zh-CN" sz="2400" dirty="0"/>
          </a:p>
          <a:p>
            <a:pPr marL="782320" lvl="1" indent="-342900" algn="just">
              <a:lnSpc>
                <a:spcPts val="3200"/>
              </a:lnSpc>
              <a:spcBef>
                <a:spcPts val="600"/>
              </a:spcBef>
              <a:buFont typeface="Wingdings" panose="05000000000000000000" pitchFamily="2" charset="2"/>
              <a:buChar char="l"/>
            </a:pPr>
            <a:r>
              <a:rPr lang="zh-CN" altLang="zh-CN" sz="2400" dirty="0"/>
              <a:t>管理者可能为了获得标准成本上的</a:t>
            </a:r>
            <a:r>
              <a:rPr lang="zh-CN" altLang="zh-CN" sz="2400" dirty="0" smtClean="0"/>
              <a:t>业绩</a:t>
            </a:r>
            <a:r>
              <a:rPr lang="zh-CN" altLang="en-US" sz="2400" dirty="0" smtClean="0"/>
              <a:t>，</a:t>
            </a:r>
            <a:r>
              <a:rPr lang="zh-CN" altLang="zh-CN" sz="2400" dirty="0" smtClean="0"/>
              <a:t>缩减质量控制</a:t>
            </a:r>
            <a:r>
              <a:rPr lang="zh-CN" altLang="en-US" sz="2400" dirty="0" smtClean="0"/>
              <a:t>，</a:t>
            </a:r>
            <a:r>
              <a:rPr lang="zh-CN" altLang="zh-CN" sz="2400" dirty="0" smtClean="0"/>
              <a:t>发送</a:t>
            </a:r>
            <a:r>
              <a:rPr lang="zh-CN" altLang="zh-CN" sz="2400" dirty="0"/>
              <a:t>质量差的产品</a:t>
            </a:r>
            <a:r>
              <a:rPr lang="zh-CN" altLang="en-US" sz="2400" dirty="0"/>
              <a:t>。</a:t>
            </a:r>
            <a:endParaRPr lang="zh-CN" altLang="zh-CN" sz="2400" dirty="0"/>
          </a:p>
          <a:p>
            <a:pPr marL="782320" lvl="1" indent="-342900" algn="just">
              <a:lnSpc>
                <a:spcPts val="3200"/>
              </a:lnSpc>
              <a:spcBef>
                <a:spcPts val="600"/>
              </a:spcBef>
              <a:buFont typeface="Wingdings" panose="05000000000000000000" pitchFamily="2" charset="2"/>
              <a:buChar char="l"/>
            </a:pPr>
            <a:r>
              <a:rPr lang="zh-CN" altLang="zh-CN" sz="2400" dirty="0"/>
              <a:t>管理者可能不愿为了满足客户需求处理紧急订单而打乱生产计划。</a:t>
            </a:r>
          </a:p>
          <a:p>
            <a:pPr marL="782320" lvl="1" indent="-342900" algn="just">
              <a:lnSpc>
                <a:spcPts val="3200"/>
              </a:lnSpc>
              <a:spcBef>
                <a:spcPts val="600"/>
              </a:spcBef>
              <a:buFont typeface="Wingdings" panose="05000000000000000000" pitchFamily="2" charset="2"/>
              <a:buChar char="l"/>
            </a:pPr>
            <a:r>
              <a:rPr lang="zh-CN" altLang="zh-CN" sz="2400" dirty="0"/>
              <a:t>按标准评价的管理者可能缺乏</a:t>
            </a:r>
            <a:r>
              <a:rPr lang="zh-CN" altLang="zh-CN" sz="2400" dirty="0" smtClean="0"/>
              <a:t>激励</a:t>
            </a:r>
            <a:r>
              <a:rPr lang="zh-CN" altLang="en-US" sz="2400" dirty="0" smtClean="0"/>
              <a:t>，</a:t>
            </a:r>
            <a:r>
              <a:rPr lang="zh-CN" altLang="zh-CN" sz="2400" dirty="0" smtClean="0"/>
              <a:t>不愿</a:t>
            </a:r>
            <a:r>
              <a:rPr lang="zh-CN" altLang="zh-CN" sz="2400" dirty="0"/>
              <a:t>生产难以生产的</a:t>
            </a:r>
            <a:r>
              <a:rPr lang="zh-CN" altLang="zh-CN" sz="2400" dirty="0" smtClean="0"/>
              <a:t>产品</a:t>
            </a:r>
            <a:r>
              <a:rPr lang="zh-CN" altLang="en-US" sz="2400" dirty="0" smtClean="0"/>
              <a:t>，</a:t>
            </a:r>
            <a:r>
              <a:rPr lang="zh-CN" altLang="zh-CN" sz="2400" dirty="0" smtClean="0"/>
              <a:t>也</a:t>
            </a:r>
            <a:r>
              <a:rPr lang="zh-CN" altLang="zh-CN" sz="2400" dirty="0"/>
              <a:t>不愿提高自身标准</a:t>
            </a:r>
            <a:r>
              <a:rPr lang="zh-CN" altLang="zh-CN" sz="2400" dirty="0" smtClean="0"/>
              <a:t>。</a:t>
            </a:r>
            <a:endParaRPr lang="zh-CN" altLang="zh-CN" sz="2400" dirty="0"/>
          </a:p>
        </p:txBody>
      </p:sp>
      <p:sp>
        <p:nvSpPr>
          <p:cNvPr id="4" name="日期占位符 3"/>
          <p:cNvSpPr>
            <a:spLocks noGrp="1"/>
          </p:cNvSpPr>
          <p:nvPr>
            <p:ph type="dt" sz="half" idx="10"/>
          </p:nvPr>
        </p:nvSpPr>
        <p:spPr/>
        <p:txBody>
          <a:bodyPr/>
          <a:lstStyle/>
          <a:p>
            <a:fld id="{DDC8EBDE-734D-4CB4-B399-20E0E177BFCA}" type="datetime1">
              <a:rPr lang="zh-CN" altLang="en-US" smtClean="0"/>
              <a:t>2025/4/30</a:t>
            </a:fld>
            <a:endParaRPr lang="zh-CN" altLang="en-US" dirty="0"/>
          </a:p>
        </p:txBody>
      </p:sp>
      <p:sp>
        <p:nvSpPr>
          <p:cNvPr id="5" name="灯片编号占位符 4"/>
          <p:cNvSpPr>
            <a:spLocks noGrp="1"/>
          </p:cNvSpPr>
          <p:nvPr>
            <p:ph type="sldNum" sz="quarter" idx="12"/>
          </p:nvPr>
        </p:nvSpPr>
        <p:spPr/>
        <p:txBody>
          <a:bodyPr/>
          <a:lstStyle/>
          <a:p>
            <a:fld id="{3FE1EDA2-33AC-496A-A724-CEE95782FE2E}" type="slidenum">
              <a:rPr lang="zh-CN" altLang="en-US" smtClean="0"/>
              <a:t>25</a:t>
            </a:fld>
            <a:endParaRPr lang="zh-CN" alt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其他利润中心</a:t>
            </a:r>
          </a:p>
        </p:txBody>
      </p:sp>
      <p:sp>
        <p:nvSpPr>
          <p:cNvPr id="3" name="内容占位符 2"/>
          <p:cNvSpPr>
            <a:spLocks noGrp="1"/>
          </p:cNvSpPr>
          <p:nvPr>
            <p:ph idx="1"/>
          </p:nvPr>
        </p:nvSpPr>
        <p:spPr/>
        <p:txBody>
          <a:bodyPr>
            <a:noAutofit/>
          </a:bodyPr>
          <a:lstStyle/>
          <a:p>
            <a:pPr>
              <a:lnSpc>
                <a:spcPts val="4000"/>
              </a:lnSpc>
              <a:spcBef>
                <a:spcPts val="1200"/>
              </a:spcBef>
            </a:pPr>
            <a:r>
              <a:rPr lang="zh-CN" altLang="en-US" sz="3200" dirty="0">
                <a:latin typeface="宋体" panose="02010600030101010101" pitchFamily="2" charset="-122"/>
                <a:ea typeface="宋体" panose="02010600030101010101" pitchFamily="2" charset="-122"/>
              </a:rPr>
              <a:t>职能单元</a:t>
            </a:r>
            <a:endParaRPr lang="en-US" altLang="zh-CN" sz="3200" dirty="0">
              <a:latin typeface="宋体" panose="02010600030101010101" pitchFamily="2" charset="-122"/>
              <a:ea typeface="宋体" panose="02010600030101010101" pitchFamily="2" charset="-122"/>
            </a:endParaRPr>
          </a:p>
          <a:p>
            <a:pPr lvl="1">
              <a:lnSpc>
                <a:spcPts val="4000"/>
              </a:lnSpc>
              <a:spcBef>
                <a:spcPts val="1200"/>
              </a:spcBef>
              <a:buFont typeface="Wingdings" panose="05000000000000000000" pitchFamily="2" charset="2"/>
              <a:buChar char="p"/>
            </a:pPr>
            <a:r>
              <a:rPr lang="zh-CN" altLang="en-US" sz="3200" dirty="0">
                <a:latin typeface="宋体" panose="02010600030101010101" pitchFamily="2" charset="-122"/>
                <a:ea typeface="宋体" panose="02010600030101010101" pitchFamily="2" charset="-122"/>
              </a:rPr>
              <a:t>制造</a:t>
            </a:r>
            <a:endParaRPr lang="en-US" altLang="zh-CN" sz="3200" dirty="0">
              <a:latin typeface="宋体" panose="02010600030101010101" pitchFamily="2" charset="-122"/>
              <a:ea typeface="宋体" panose="02010600030101010101" pitchFamily="2" charset="-122"/>
            </a:endParaRPr>
          </a:p>
          <a:p>
            <a:pPr marL="438150" lvl="1" indent="0" algn="just">
              <a:lnSpc>
                <a:spcPct val="150000"/>
              </a:lnSpc>
              <a:buNone/>
            </a:pPr>
            <a:r>
              <a:rPr lang="zh-CN" altLang="en-US" sz="2400" dirty="0"/>
              <a:t>只要根据标准成本评价制造过程的</a:t>
            </a:r>
            <a:r>
              <a:rPr lang="zh-CN" altLang="en-US" sz="2400" dirty="0" smtClean="0"/>
              <a:t>业绩，明智</a:t>
            </a:r>
            <a:r>
              <a:rPr lang="zh-CN" altLang="en-US" sz="2400" dirty="0"/>
              <a:t>的做法就是单独计量诸如</a:t>
            </a:r>
            <a:r>
              <a:rPr lang="zh-CN" altLang="en-US" sz="2400" dirty="0" smtClean="0"/>
              <a:t>质量控制</a:t>
            </a:r>
            <a:r>
              <a:rPr lang="zh-CN" altLang="en-US" sz="2400" dirty="0"/>
              <a:t>、生产进度以及自制还是外购之类的决策。</a:t>
            </a:r>
            <a:endParaRPr lang="en-US" altLang="zh-CN" sz="2400" dirty="0"/>
          </a:p>
          <a:p>
            <a:pPr marL="438150" lvl="1" indent="0" algn="just">
              <a:lnSpc>
                <a:spcPct val="150000"/>
              </a:lnSpc>
              <a:buNone/>
            </a:pPr>
            <a:r>
              <a:rPr lang="zh-CN" altLang="en-US" sz="2400" dirty="0"/>
              <a:t>评价整个制造</a:t>
            </a:r>
            <a:r>
              <a:rPr lang="zh-CN" altLang="en-US" sz="2400" dirty="0" smtClean="0"/>
              <a:t>部门工作</a:t>
            </a:r>
            <a:r>
              <a:rPr lang="zh-CN" altLang="en-US" sz="2400" dirty="0"/>
              <a:t>的方式之一是把它变为利润</a:t>
            </a:r>
            <a:r>
              <a:rPr lang="zh-CN" altLang="en-US" sz="2400" dirty="0" smtClean="0"/>
              <a:t>中心，让</a:t>
            </a:r>
            <a:r>
              <a:rPr lang="zh-CN" altLang="en-US" sz="2400" dirty="0"/>
              <a:t>它为产品售价减去估计营销费用后的差额负责</a:t>
            </a:r>
            <a:r>
              <a:rPr lang="zh-CN" altLang="en-US" sz="2400" dirty="0" smtClean="0"/>
              <a:t>。</a:t>
            </a:r>
            <a:endParaRPr lang="en-US" altLang="zh-CN" sz="2400" dirty="0" smtClean="0"/>
          </a:p>
          <a:p>
            <a:pPr marL="438150" lvl="1" indent="0" algn="just">
              <a:lnSpc>
                <a:spcPct val="150000"/>
              </a:lnSpc>
              <a:buNone/>
            </a:pPr>
            <a:r>
              <a:rPr lang="zh-CN" altLang="en-US" sz="2400" dirty="0" smtClean="0"/>
              <a:t>合理与否？</a:t>
            </a:r>
            <a:endParaRPr lang="zh-CN" altLang="en-US" sz="2400" dirty="0"/>
          </a:p>
          <a:p>
            <a:pPr marL="438150" lvl="1" indent="0">
              <a:lnSpc>
                <a:spcPct val="150000"/>
              </a:lnSpc>
              <a:buNone/>
            </a:pPr>
            <a:endParaRPr lang="zh-CN" altLang="en-US" sz="2400" dirty="0"/>
          </a:p>
          <a:p>
            <a:pPr marL="438150" lvl="1" indent="0">
              <a:lnSpc>
                <a:spcPct val="150000"/>
              </a:lnSpc>
              <a:buNone/>
            </a:pPr>
            <a:endParaRPr lang="en-US" altLang="zh-CN" sz="2400" dirty="0"/>
          </a:p>
        </p:txBody>
      </p:sp>
      <p:sp>
        <p:nvSpPr>
          <p:cNvPr id="4" name="日期占位符 3"/>
          <p:cNvSpPr>
            <a:spLocks noGrp="1"/>
          </p:cNvSpPr>
          <p:nvPr>
            <p:ph type="dt" sz="half" idx="10"/>
          </p:nvPr>
        </p:nvSpPr>
        <p:spPr/>
        <p:txBody>
          <a:bodyPr/>
          <a:lstStyle/>
          <a:p>
            <a:fld id="{C35146A1-ADB4-4AE9-865E-E53CDB391536}" type="datetime1">
              <a:rPr lang="zh-CN" altLang="en-US" smtClean="0"/>
              <a:t>2025/4/30</a:t>
            </a:fld>
            <a:endParaRPr lang="zh-CN" altLang="en-US"/>
          </a:p>
        </p:txBody>
      </p:sp>
      <p:sp>
        <p:nvSpPr>
          <p:cNvPr id="5" name="灯片编号占位符 4"/>
          <p:cNvSpPr>
            <a:spLocks noGrp="1"/>
          </p:cNvSpPr>
          <p:nvPr>
            <p:ph type="sldNum" sz="quarter" idx="12"/>
          </p:nvPr>
        </p:nvSpPr>
        <p:spPr/>
        <p:txBody>
          <a:bodyPr/>
          <a:lstStyle/>
          <a:p>
            <a:fld id="{3FE1EDA2-33AC-496A-A724-CEE95782FE2E}" type="slidenum">
              <a:rPr lang="zh-CN" altLang="en-US" smtClean="0"/>
              <a:t>26</a:t>
            </a:fld>
            <a:endParaRPr lang="zh-CN" alt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其他利润中心</a:t>
            </a:r>
          </a:p>
        </p:txBody>
      </p:sp>
      <p:sp>
        <p:nvSpPr>
          <p:cNvPr id="3" name="内容占位符 2"/>
          <p:cNvSpPr>
            <a:spLocks noGrp="1"/>
          </p:cNvSpPr>
          <p:nvPr>
            <p:ph idx="1"/>
          </p:nvPr>
        </p:nvSpPr>
        <p:spPr/>
        <p:txBody>
          <a:bodyPr>
            <a:noAutofit/>
          </a:bodyPr>
          <a:lstStyle/>
          <a:p>
            <a:pPr>
              <a:lnSpc>
                <a:spcPts val="4000"/>
              </a:lnSpc>
              <a:spcBef>
                <a:spcPts val="1200"/>
              </a:spcBef>
            </a:pPr>
            <a:r>
              <a:rPr lang="zh-CN" altLang="en-US" sz="3200" dirty="0">
                <a:latin typeface="宋体" panose="02010600030101010101" pitchFamily="2" charset="-122"/>
                <a:ea typeface="宋体" panose="02010600030101010101" pitchFamily="2" charset="-122"/>
              </a:rPr>
              <a:t>职能单元</a:t>
            </a:r>
            <a:endParaRPr lang="en-US" altLang="zh-CN" sz="3200" dirty="0">
              <a:latin typeface="宋体" panose="02010600030101010101" pitchFamily="2" charset="-122"/>
              <a:ea typeface="宋体" panose="02010600030101010101" pitchFamily="2" charset="-122"/>
            </a:endParaRPr>
          </a:p>
          <a:p>
            <a:pPr lvl="1">
              <a:lnSpc>
                <a:spcPts val="4000"/>
              </a:lnSpc>
              <a:spcBef>
                <a:spcPts val="1200"/>
              </a:spcBef>
              <a:buFont typeface="Wingdings" panose="05000000000000000000" pitchFamily="2" charset="2"/>
              <a:buChar char="p"/>
            </a:pPr>
            <a:r>
              <a:rPr lang="zh-CN" altLang="en-US" sz="3200" dirty="0">
                <a:latin typeface="宋体" panose="02010600030101010101" pitchFamily="2" charset="-122"/>
                <a:ea typeface="宋体" panose="02010600030101010101" pitchFamily="2" charset="-122"/>
              </a:rPr>
              <a:t>制造</a:t>
            </a:r>
            <a:endParaRPr lang="en-US" altLang="zh-CN" sz="3200" dirty="0">
              <a:latin typeface="宋体" panose="02010600030101010101" pitchFamily="2" charset="-122"/>
              <a:ea typeface="宋体" panose="02010600030101010101" pitchFamily="2" charset="-122"/>
            </a:endParaRPr>
          </a:p>
          <a:p>
            <a:pPr marL="438150" lvl="1" indent="0" algn="just">
              <a:lnSpc>
                <a:spcPct val="150000"/>
              </a:lnSpc>
              <a:buNone/>
            </a:pPr>
            <a:r>
              <a:rPr lang="zh-CN" altLang="en-US" sz="2400" dirty="0"/>
              <a:t>反对者认为制造单元不应该成为利润</a:t>
            </a:r>
            <a:r>
              <a:rPr lang="zh-CN" altLang="en-US" sz="2400" dirty="0" smtClean="0"/>
              <a:t>中心，除非</a:t>
            </a:r>
            <a:r>
              <a:rPr lang="zh-CN" altLang="en-US" sz="2400" dirty="0"/>
              <a:t>他们将大部分产出都对外销售。对内销售视作虚假利润中心，其根据是因向公司内部其他单元销售而分派给他们的收入是人为的</a:t>
            </a:r>
            <a:r>
              <a:rPr lang="zh-CN" altLang="en-US" sz="2400" dirty="0" smtClean="0"/>
              <a:t>。</a:t>
            </a:r>
            <a:endParaRPr lang="en-US" altLang="zh-CN" sz="2400" dirty="0" smtClean="0"/>
          </a:p>
          <a:p>
            <a:pPr marL="438150" lvl="1" indent="0" algn="just">
              <a:lnSpc>
                <a:spcPct val="150000"/>
              </a:lnSpc>
              <a:buNone/>
            </a:pPr>
            <a:r>
              <a:rPr lang="zh-CN" altLang="en-US" sz="2400" dirty="0" smtClean="0"/>
              <a:t>但支持者认为，应该对这类经营单元建立利润中心，因为</a:t>
            </a:r>
            <a:r>
              <a:rPr lang="zh-CN" altLang="en-US" sz="2400" dirty="0" smtClean="0"/>
              <a:t>如果</a:t>
            </a:r>
            <a:r>
              <a:rPr lang="zh-CN" altLang="en-US" sz="2400" dirty="0"/>
              <a:t>设计</a:t>
            </a:r>
            <a:r>
              <a:rPr lang="zh-CN" altLang="en-US" sz="2400" dirty="0" smtClean="0"/>
              <a:t>正确，管理控制</a:t>
            </a:r>
            <a:r>
              <a:rPr lang="zh-CN" altLang="en-US" sz="2400" dirty="0"/>
              <a:t>系统就能创造与对外销售同样的激励。</a:t>
            </a:r>
          </a:p>
          <a:p>
            <a:pPr marL="438150" lvl="1" indent="0">
              <a:lnSpc>
                <a:spcPct val="150000"/>
              </a:lnSpc>
              <a:buNone/>
            </a:pPr>
            <a:endParaRPr lang="zh-CN" altLang="en-US" sz="2400" dirty="0"/>
          </a:p>
          <a:p>
            <a:pPr marL="438150" lvl="1" indent="0">
              <a:lnSpc>
                <a:spcPct val="150000"/>
              </a:lnSpc>
              <a:buNone/>
            </a:pPr>
            <a:endParaRPr lang="en-US" altLang="zh-CN" sz="2400" dirty="0"/>
          </a:p>
        </p:txBody>
      </p:sp>
      <p:sp>
        <p:nvSpPr>
          <p:cNvPr id="4" name="日期占位符 3"/>
          <p:cNvSpPr>
            <a:spLocks noGrp="1"/>
          </p:cNvSpPr>
          <p:nvPr>
            <p:ph type="dt" sz="half" idx="10"/>
          </p:nvPr>
        </p:nvSpPr>
        <p:spPr/>
        <p:txBody>
          <a:bodyPr/>
          <a:lstStyle/>
          <a:p>
            <a:fld id="{F7428F2A-2A0A-4DF7-8905-E8FFB83152BB}" type="datetime1">
              <a:rPr lang="zh-CN" altLang="en-US" smtClean="0"/>
              <a:t>2025/4/30</a:t>
            </a:fld>
            <a:endParaRPr lang="zh-CN" altLang="en-US"/>
          </a:p>
        </p:txBody>
      </p:sp>
      <p:sp>
        <p:nvSpPr>
          <p:cNvPr id="5" name="灯片编号占位符 4"/>
          <p:cNvSpPr>
            <a:spLocks noGrp="1"/>
          </p:cNvSpPr>
          <p:nvPr>
            <p:ph type="sldNum" sz="quarter" idx="12"/>
          </p:nvPr>
        </p:nvSpPr>
        <p:spPr/>
        <p:txBody>
          <a:bodyPr/>
          <a:lstStyle/>
          <a:p>
            <a:fld id="{3FE1EDA2-33AC-496A-A724-CEE95782FE2E}" type="slidenum">
              <a:rPr lang="zh-CN" altLang="en-US" smtClean="0"/>
              <a:t>27</a:t>
            </a:fld>
            <a:endParaRPr lang="zh-CN" alt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其他利润中心</a:t>
            </a:r>
          </a:p>
        </p:txBody>
      </p:sp>
      <p:sp>
        <p:nvSpPr>
          <p:cNvPr id="3" name="内容占位符 2"/>
          <p:cNvSpPr>
            <a:spLocks noGrp="1"/>
          </p:cNvSpPr>
          <p:nvPr>
            <p:ph idx="1"/>
          </p:nvPr>
        </p:nvSpPr>
        <p:spPr>
          <a:xfrm>
            <a:off x="609600" y="1754659"/>
            <a:ext cx="11055178" cy="4794421"/>
          </a:xfrm>
        </p:spPr>
        <p:txBody>
          <a:bodyPr>
            <a:noAutofit/>
          </a:bodyPr>
          <a:lstStyle/>
          <a:p>
            <a:pPr>
              <a:lnSpc>
                <a:spcPts val="4000"/>
              </a:lnSpc>
              <a:spcBef>
                <a:spcPts val="600"/>
              </a:spcBef>
            </a:pPr>
            <a:r>
              <a:rPr lang="zh-CN" altLang="en-US" sz="3200" dirty="0">
                <a:latin typeface="宋体" panose="02010600030101010101" pitchFamily="2" charset="-122"/>
                <a:ea typeface="宋体" panose="02010600030101010101" pitchFamily="2" charset="-122"/>
              </a:rPr>
              <a:t>职能单元</a:t>
            </a:r>
            <a:endParaRPr lang="en-US" altLang="zh-CN" sz="3200" dirty="0">
              <a:latin typeface="宋体" panose="02010600030101010101" pitchFamily="2" charset="-122"/>
              <a:ea typeface="宋体" panose="02010600030101010101" pitchFamily="2" charset="-122"/>
            </a:endParaRPr>
          </a:p>
          <a:p>
            <a:pPr lvl="1">
              <a:lnSpc>
                <a:spcPts val="4000"/>
              </a:lnSpc>
              <a:spcBef>
                <a:spcPts val="600"/>
              </a:spcBef>
              <a:buFont typeface="Wingdings" panose="05000000000000000000" pitchFamily="2" charset="2"/>
              <a:buChar char="p"/>
            </a:pPr>
            <a:r>
              <a:rPr lang="zh-CN" altLang="en-US" sz="3200" dirty="0">
                <a:latin typeface="宋体" panose="02010600030101010101" pitchFamily="2" charset="-122"/>
                <a:ea typeface="宋体" panose="02010600030101010101" pitchFamily="2" charset="-122"/>
              </a:rPr>
              <a:t>服务和支持部门</a:t>
            </a:r>
            <a:endParaRPr lang="en-US" altLang="zh-CN" sz="3200" dirty="0">
              <a:latin typeface="宋体" panose="02010600030101010101" pitchFamily="2" charset="-122"/>
              <a:ea typeface="宋体" panose="02010600030101010101" pitchFamily="2" charset="-122"/>
            </a:endParaRPr>
          </a:p>
          <a:p>
            <a:pPr marL="438150" lvl="1" indent="0">
              <a:lnSpc>
                <a:spcPts val="3800"/>
              </a:lnSpc>
              <a:spcBef>
                <a:spcPts val="1200"/>
              </a:spcBef>
              <a:buNone/>
            </a:pPr>
            <a:r>
              <a:rPr lang="zh-CN" altLang="en-US" sz="2400" dirty="0"/>
              <a:t>负责维修、信息技术、运输、设计、顾问、客服以及其他辅助活动的经营单元都可以建成利润中心。这些利润中心可以在总部和服务公司分部之外</a:t>
            </a:r>
            <a:r>
              <a:rPr lang="zh-CN" altLang="en-US" sz="2400" dirty="0" smtClean="0"/>
              <a:t>运营，也</a:t>
            </a:r>
            <a:r>
              <a:rPr lang="zh-CN" altLang="en-US" sz="2400" dirty="0"/>
              <a:t>可以在经营单元内部实现类似职能。他们为所提供的服务向客户</a:t>
            </a:r>
            <a:r>
              <a:rPr lang="zh-CN" altLang="en-US" sz="2400" dirty="0" smtClean="0"/>
              <a:t>收费，其</a:t>
            </a:r>
            <a:r>
              <a:rPr lang="zh-CN" altLang="en-US" sz="2400" dirty="0"/>
              <a:t>财务目标是创造足够的业务以便收入能与费用持平。</a:t>
            </a:r>
            <a:endParaRPr lang="en-US" altLang="zh-CN" sz="2400" dirty="0"/>
          </a:p>
          <a:p>
            <a:pPr marL="438150" lvl="1" indent="0">
              <a:lnSpc>
                <a:spcPts val="3800"/>
              </a:lnSpc>
              <a:spcBef>
                <a:spcPts val="1200"/>
              </a:spcBef>
              <a:buNone/>
            </a:pPr>
            <a:r>
              <a:rPr lang="zh-CN" altLang="en-US" sz="2400" dirty="0"/>
              <a:t>如果外部供应商能够以较低的价格提供同等质量的</a:t>
            </a:r>
            <a:r>
              <a:rPr lang="zh-CN" altLang="en-US" sz="2400" dirty="0" smtClean="0"/>
              <a:t>服务，那么</a:t>
            </a:r>
            <a:r>
              <a:rPr lang="zh-CN" altLang="en-US" sz="2400" dirty="0"/>
              <a:t>接受这类服务的经营单元也可以选择从外部供应商采购</a:t>
            </a:r>
            <a:r>
              <a:rPr lang="zh-CN" altLang="en-US" sz="2400" dirty="0" smtClean="0"/>
              <a:t>。</a:t>
            </a:r>
            <a:endParaRPr lang="zh-CN" altLang="en-US" sz="2400" dirty="0"/>
          </a:p>
          <a:p>
            <a:pPr marL="438150" lvl="1" indent="0">
              <a:lnSpc>
                <a:spcPct val="150000"/>
              </a:lnSpc>
              <a:buNone/>
            </a:pPr>
            <a:endParaRPr lang="zh-CN" altLang="en-US" sz="2400" dirty="0"/>
          </a:p>
          <a:p>
            <a:pPr marL="438150" lvl="1" indent="0">
              <a:lnSpc>
                <a:spcPct val="150000"/>
              </a:lnSpc>
              <a:buNone/>
            </a:pPr>
            <a:endParaRPr lang="en-US" altLang="zh-CN" sz="2400" dirty="0"/>
          </a:p>
        </p:txBody>
      </p:sp>
      <p:sp>
        <p:nvSpPr>
          <p:cNvPr id="4" name="日期占位符 3"/>
          <p:cNvSpPr>
            <a:spLocks noGrp="1"/>
          </p:cNvSpPr>
          <p:nvPr>
            <p:ph type="dt" sz="half" idx="10"/>
          </p:nvPr>
        </p:nvSpPr>
        <p:spPr/>
        <p:txBody>
          <a:bodyPr/>
          <a:lstStyle/>
          <a:p>
            <a:fld id="{79060F9D-46CB-4E1C-A0A3-D3D8A050529B}" type="datetime1">
              <a:rPr lang="zh-CN" altLang="en-US" smtClean="0"/>
              <a:t>2025/4/30</a:t>
            </a:fld>
            <a:endParaRPr lang="zh-CN" altLang="en-US"/>
          </a:p>
        </p:txBody>
      </p:sp>
      <p:sp>
        <p:nvSpPr>
          <p:cNvPr id="5" name="灯片编号占位符 4"/>
          <p:cNvSpPr>
            <a:spLocks noGrp="1"/>
          </p:cNvSpPr>
          <p:nvPr>
            <p:ph type="sldNum" sz="quarter" idx="12"/>
          </p:nvPr>
        </p:nvSpPr>
        <p:spPr/>
        <p:txBody>
          <a:bodyPr/>
          <a:lstStyle/>
          <a:p>
            <a:fld id="{3FE1EDA2-33AC-496A-A724-CEE95782FE2E}" type="slidenum">
              <a:rPr lang="zh-CN" altLang="en-US" smtClean="0"/>
              <a:t>28</a:t>
            </a:fld>
            <a:endParaRPr lang="zh-CN" alt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其他利润中心</a:t>
            </a:r>
          </a:p>
        </p:txBody>
      </p:sp>
      <p:sp>
        <p:nvSpPr>
          <p:cNvPr id="3" name="内容占位符 2"/>
          <p:cNvSpPr>
            <a:spLocks noGrp="1"/>
          </p:cNvSpPr>
          <p:nvPr>
            <p:ph idx="1"/>
          </p:nvPr>
        </p:nvSpPr>
        <p:spPr>
          <a:xfrm>
            <a:off x="609600" y="1754659"/>
            <a:ext cx="11055178" cy="4794421"/>
          </a:xfrm>
        </p:spPr>
        <p:txBody>
          <a:bodyPr>
            <a:noAutofit/>
          </a:bodyPr>
          <a:lstStyle/>
          <a:p>
            <a:pPr>
              <a:lnSpc>
                <a:spcPts val="4000"/>
              </a:lnSpc>
              <a:spcBef>
                <a:spcPts val="600"/>
              </a:spcBef>
            </a:pPr>
            <a:r>
              <a:rPr lang="zh-CN" altLang="en-US" sz="3200" dirty="0">
                <a:latin typeface="宋体" panose="02010600030101010101" pitchFamily="2" charset="-122"/>
                <a:ea typeface="宋体" panose="02010600030101010101" pitchFamily="2" charset="-122"/>
              </a:rPr>
              <a:t>职能单元</a:t>
            </a:r>
            <a:endParaRPr lang="en-US" altLang="zh-CN" sz="3200" dirty="0">
              <a:latin typeface="宋体" panose="02010600030101010101" pitchFamily="2" charset="-122"/>
              <a:ea typeface="宋体" panose="02010600030101010101" pitchFamily="2" charset="-122"/>
            </a:endParaRPr>
          </a:p>
          <a:p>
            <a:pPr lvl="1">
              <a:lnSpc>
                <a:spcPts val="4000"/>
              </a:lnSpc>
              <a:spcBef>
                <a:spcPts val="600"/>
              </a:spcBef>
              <a:buFont typeface="Wingdings" panose="05000000000000000000" pitchFamily="2" charset="2"/>
              <a:buChar char="p"/>
            </a:pPr>
            <a:r>
              <a:rPr lang="zh-CN" altLang="en-US" sz="3200" dirty="0">
                <a:latin typeface="宋体" panose="02010600030101010101" pitchFamily="2" charset="-122"/>
                <a:ea typeface="宋体" panose="02010600030101010101" pitchFamily="2" charset="-122"/>
              </a:rPr>
              <a:t>服务和支持部门</a:t>
            </a:r>
            <a:endParaRPr lang="en-US" altLang="zh-CN" sz="3200" dirty="0">
              <a:latin typeface="宋体" panose="02010600030101010101" pitchFamily="2" charset="-122"/>
              <a:ea typeface="宋体" panose="02010600030101010101" pitchFamily="2" charset="-122"/>
            </a:endParaRPr>
          </a:p>
          <a:p>
            <a:pPr marL="438150" lvl="1" indent="0">
              <a:lnSpc>
                <a:spcPts val="3800"/>
              </a:lnSpc>
              <a:spcBef>
                <a:spcPts val="1200"/>
              </a:spcBef>
              <a:buNone/>
            </a:pPr>
            <a:r>
              <a:rPr lang="zh-CN" altLang="en-US" sz="2400" dirty="0" smtClean="0"/>
              <a:t>若将服务单元确定为利润中心，则管理者就会受到威胁，为防止客户流失而控制成本，而接受服务的经营单元也会受到激励，制定决策，权衡利用这项服务是否物有所值。</a:t>
            </a:r>
            <a:endParaRPr lang="zh-CN" altLang="en-US" sz="2400" dirty="0"/>
          </a:p>
          <a:p>
            <a:pPr marL="438150" lvl="1" indent="0">
              <a:lnSpc>
                <a:spcPct val="150000"/>
              </a:lnSpc>
              <a:buNone/>
            </a:pPr>
            <a:endParaRPr lang="zh-CN" altLang="en-US" sz="2400" dirty="0"/>
          </a:p>
          <a:p>
            <a:pPr marL="438150" lvl="1" indent="0">
              <a:lnSpc>
                <a:spcPct val="150000"/>
              </a:lnSpc>
              <a:buNone/>
            </a:pPr>
            <a:endParaRPr lang="en-US" altLang="zh-CN" sz="2400" dirty="0"/>
          </a:p>
        </p:txBody>
      </p:sp>
      <p:sp>
        <p:nvSpPr>
          <p:cNvPr id="4" name="日期占位符 3"/>
          <p:cNvSpPr>
            <a:spLocks noGrp="1"/>
          </p:cNvSpPr>
          <p:nvPr>
            <p:ph type="dt" sz="half" idx="10"/>
          </p:nvPr>
        </p:nvSpPr>
        <p:spPr/>
        <p:txBody>
          <a:bodyPr/>
          <a:lstStyle/>
          <a:p>
            <a:fld id="{79060F9D-46CB-4E1C-A0A3-D3D8A050529B}" type="datetime1">
              <a:rPr lang="zh-CN" altLang="en-US" smtClean="0"/>
              <a:t>2025/4/30</a:t>
            </a:fld>
            <a:endParaRPr lang="zh-CN" altLang="en-US"/>
          </a:p>
        </p:txBody>
      </p:sp>
      <p:sp>
        <p:nvSpPr>
          <p:cNvPr id="5" name="灯片编号占位符 4"/>
          <p:cNvSpPr>
            <a:spLocks noGrp="1"/>
          </p:cNvSpPr>
          <p:nvPr>
            <p:ph type="sldNum" sz="quarter" idx="12"/>
          </p:nvPr>
        </p:nvSpPr>
        <p:spPr/>
        <p:txBody>
          <a:bodyPr/>
          <a:lstStyle/>
          <a:p>
            <a:fld id="{3FE1EDA2-33AC-496A-A724-CEE95782FE2E}" type="slidenum">
              <a:rPr lang="zh-CN" altLang="en-US" smtClean="0"/>
              <a:t>29</a:t>
            </a:fld>
            <a:endParaRPr lang="zh-CN" altLang="en-US"/>
          </a:p>
        </p:txBody>
      </p:sp>
    </p:spTree>
    <p:extLst>
      <p:ext uri="{BB962C8B-B14F-4D97-AF65-F5344CB8AC3E}">
        <p14:creationId xmlns:p14="http://schemas.microsoft.com/office/powerpoint/2010/main" val="23593532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一般考虑因素</a:t>
            </a:r>
            <a:endParaRPr lang="zh-CN" altLang="en-US" dirty="0"/>
          </a:p>
        </p:txBody>
      </p:sp>
      <p:sp>
        <p:nvSpPr>
          <p:cNvPr id="6" name="内容占位符 2"/>
          <p:cNvSpPr>
            <a:spLocks noGrp="1"/>
          </p:cNvSpPr>
          <p:nvPr>
            <p:ph idx="1"/>
          </p:nvPr>
        </p:nvSpPr>
        <p:spPr>
          <a:xfrm>
            <a:off x="638430" y="1769416"/>
            <a:ext cx="10972800" cy="4683125"/>
          </a:xfrm>
        </p:spPr>
        <p:txBody>
          <a:bodyPr>
            <a:noAutofit/>
          </a:bodyPr>
          <a:lstStyle/>
          <a:p>
            <a:pPr marL="0" indent="457200">
              <a:lnSpc>
                <a:spcPct val="150000"/>
              </a:lnSpc>
              <a:spcBef>
                <a:spcPts val="1200"/>
              </a:spcBef>
              <a:buNone/>
            </a:pPr>
            <a:r>
              <a:rPr lang="zh-CN" altLang="en-US" sz="2400" dirty="0" smtClean="0">
                <a:ea typeface="宋体" panose="02010600030101010101" pitchFamily="2" charset="-122"/>
              </a:rPr>
              <a:t>职能型组织是指各主要制造和营销职能均由一个单独的组织单元履行的组织。若把这种类似的组织改组为各主要单元均既负责制造，又负责营销的组织，则把这一过程称为分权化。</a:t>
            </a:r>
            <a:endParaRPr lang="en-US" altLang="zh-CN" sz="2400" dirty="0" smtClean="0">
              <a:ea typeface="宋体" panose="02010600030101010101" pitchFamily="2" charset="-122"/>
            </a:endParaRPr>
          </a:p>
          <a:p>
            <a:pPr marL="0" indent="457200">
              <a:lnSpc>
                <a:spcPct val="150000"/>
              </a:lnSpc>
              <a:spcBef>
                <a:spcPts val="1200"/>
              </a:spcBef>
              <a:buNone/>
            </a:pPr>
            <a:r>
              <a:rPr lang="zh-CN" altLang="en-US" sz="2400" dirty="0" smtClean="0">
                <a:ea typeface="宋体" panose="02010600030101010101" pitchFamily="2" charset="-122"/>
              </a:rPr>
              <a:t>作为一项规则，</a:t>
            </a:r>
            <a:r>
              <a:rPr lang="zh-CN" altLang="en-US" sz="2400" b="1" dirty="0" smtClean="0">
                <a:solidFill>
                  <a:srgbClr val="FF0000"/>
                </a:solidFill>
                <a:ea typeface="宋体" panose="02010600030101010101" pitchFamily="2" charset="-122"/>
              </a:rPr>
              <a:t>公司之所以建立经营单元，是因为他们决定向各经营管理者更多授权。</a:t>
            </a:r>
            <a:r>
              <a:rPr lang="zh-CN" altLang="en-US" sz="2400" dirty="0" smtClean="0">
                <a:ea typeface="宋体" panose="02010600030101010101" pitchFamily="2" charset="-122"/>
              </a:rPr>
              <a:t>尽管各公司授权的程度各不相同，但是创造利润的完整权力从未授予企业的单个部门。</a:t>
            </a:r>
          </a:p>
          <a:p>
            <a:pPr marL="0" indent="457200">
              <a:lnSpc>
                <a:spcPct val="130000"/>
              </a:lnSpc>
              <a:spcBef>
                <a:spcPts val="1200"/>
              </a:spcBef>
              <a:buNone/>
            </a:pPr>
            <a:endParaRPr lang="zh-CN" altLang="en-US" sz="2400" dirty="0">
              <a:latin typeface="宋体" panose="02010600030101010101" pitchFamily="2" charset="-122"/>
              <a:ea typeface="宋体" panose="02010600030101010101" pitchFamily="2" charset="-122"/>
            </a:endParaRPr>
          </a:p>
        </p:txBody>
      </p:sp>
      <p:sp>
        <p:nvSpPr>
          <p:cNvPr id="3" name="日期占位符 2"/>
          <p:cNvSpPr>
            <a:spLocks noGrp="1"/>
          </p:cNvSpPr>
          <p:nvPr>
            <p:ph type="dt" sz="half" idx="10"/>
          </p:nvPr>
        </p:nvSpPr>
        <p:spPr/>
        <p:txBody>
          <a:bodyPr/>
          <a:lstStyle/>
          <a:p>
            <a:fld id="{E0CBED81-C0D6-46F6-A4B3-3276D4339E73}" type="datetime1">
              <a:rPr lang="zh-CN" altLang="en-US" smtClean="0"/>
              <a:t>2025/4/30</a:t>
            </a:fld>
            <a:endParaRPr lang="zh-CN" altLang="en-US"/>
          </a:p>
        </p:txBody>
      </p:sp>
      <p:sp>
        <p:nvSpPr>
          <p:cNvPr id="4" name="灯片编号占位符 3"/>
          <p:cNvSpPr>
            <a:spLocks noGrp="1"/>
          </p:cNvSpPr>
          <p:nvPr>
            <p:ph type="sldNum" sz="quarter" idx="12"/>
          </p:nvPr>
        </p:nvSpPr>
        <p:spPr/>
        <p:txBody>
          <a:bodyPr/>
          <a:lstStyle/>
          <a:p>
            <a:fld id="{3FE1EDA2-33AC-496A-A724-CEE95782FE2E}" type="slidenum">
              <a:rPr lang="zh-CN" altLang="en-US" smtClean="0"/>
              <a:t>3</a:t>
            </a:fld>
            <a:endParaRPr lang="zh-CN" alt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其他利润中心</a:t>
            </a:r>
          </a:p>
        </p:txBody>
      </p:sp>
      <p:sp>
        <p:nvSpPr>
          <p:cNvPr id="3" name="内容占位符 2"/>
          <p:cNvSpPr>
            <a:spLocks noGrp="1"/>
          </p:cNvSpPr>
          <p:nvPr>
            <p:ph idx="1"/>
          </p:nvPr>
        </p:nvSpPr>
        <p:spPr/>
        <p:txBody>
          <a:bodyPr>
            <a:noAutofit/>
          </a:bodyPr>
          <a:lstStyle/>
          <a:p>
            <a:pPr>
              <a:lnSpc>
                <a:spcPts val="4000"/>
              </a:lnSpc>
              <a:spcBef>
                <a:spcPts val="1200"/>
              </a:spcBef>
            </a:pPr>
            <a:r>
              <a:rPr lang="zh-CN" altLang="en-US" dirty="0">
                <a:latin typeface="宋体" panose="02010600030101010101" pitchFamily="2" charset="-122"/>
                <a:ea typeface="宋体" panose="02010600030101010101" pitchFamily="2" charset="-122"/>
              </a:rPr>
              <a:t>其他机构</a:t>
            </a:r>
            <a:endParaRPr lang="en-US" altLang="zh-CN" sz="3200" dirty="0">
              <a:latin typeface="宋体" panose="02010600030101010101" pitchFamily="2" charset="-122"/>
              <a:ea typeface="宋体" panose="02010600030101010101" pitchFamily="2" charset="-122"/>
            </a:endParaRPr>
          </a:p>
          <a:p>
            <a:pPr marL="438150" lvl="1" indent="0" algn="just">
              <a:lnSpc>
                <a:spcPct val="150000"/>
              </a:lnSpc>
              <a:spcBef>
                <a:spcPts val="1200"/>
              </a:spcBef>
              <a:buNone/>
            </a:pPr>
            <a:r>
              <a:rPr lang="zh-CN" altLang="en-US" sz="2400" dirty="0">
                <a:ea typeface="宋体" panose="02010600030101010101" pitchFamily="2" charset="-122"/>
              </a:rPr>
              <a:t>公司建立负责在一个地域内营销公司产品的分支</a:t>
            </a:r>
            <a:r>
              <a:rPr lang="zh-CN" altLang="en-US" sz="2400" dirty="0" smtClean="0">
                <a:ea typeface="宋体" panose="02010600030101010101" pitchFamily="2" charset="-122"/>
              </a:rPr>
              <a:t>结构，对于</a:t>
            </a:r>
            <a:r>
              <a:rPr lang="zh-CN" altLang="en-US" sz="2400" dirty="0">
                <a:ea typeface="宋体" panose="02010600030101010101" pitchFamily="2" charset="-122"/>
              </a:rPr>
              <a:t>利润中心而言也是自然而然的。尽管分支机构的经理不承担任何制造或采购</a:t>
            </a:r>
            <a:r>
              <a:rPr lang="zh-CN" altLang="en-US" sz="2400" dirty="0" smtClean="0">
                <a:ea typeface="宋体" panose="02010600030101010101" pitchFamily="2" charset="-122"/>
              </a:rPr>
              <a:t>职责，但</a:t>
            </a:r>
            <a:r>
              <a:rPr lang="zh-CN" altLang="en-US" sz="2400" dirty="0">
                <a:ea typeface="宋体" panose="02010600030101010101" pitchFamily="2" charset="-122"/>
              </a:rPr>
              <a:t>盈利能力经常是评价其业绩的最佳指标。</a:t>
            </a:r>
            <a:r>
              <a:rPr lang="zh-CN" altLang="en-US" sz="2400" dirty="0" smtClean="0">
                <a:ea typeface="宋体" panose="02010600030101010101" pitchFamily="2" charset="-122"/>
              </a:rPr>
              <a:t>而且，利润</a:t>
            </a:r>
            <a:r>
              <a:rPr lang="zh-CN" altLang="en-US" sz="2400" dirty="0">
                <a:ea typeface="宋体" panose="02010600030101010101" pitchFamily="2" charset="-122"/>
              </a:rPr>
              <a:t>评价还是一项优秀的激励工具。</a:t>
            </a:r>
            <a:r>
              <a:rPr lang="zh-CN" altLang="en-US" sz="2400" dirty="0" smtClean="0">
                <a:ea typeface="宋体" panose="02010600030101010101" pitchFamily="2" charset="-122"/>
              </a:rPr>
              <a:t>因此，大多数</a:t>
            </a:r>
            <a:r>
              <a:rPr lang="zh-CN" altLang="en-US" sz="2400" dirty="0">
                <a:ea typeface="宋体" panose="02010600030101010101" pitchFamily="2" charset="-122"/>
              </a:rPr>
              <a:t>零售连锁店、快餐连锁店和连锁酒店中的每一个店都是一个利润中心。</a:t>
            </a:r>
          </a:p>
          <a:p>
            <a:pPr>
              <a:lnSpc>
                <a:spcPts val="4000"/>
              </a:lnSpc>
              <a:spcBef>
                <a:spcPts val="1200"/>
              </a:spcBef>
            </a:pPr>
            <a:endParaRPr lang="en-US" altLang="zh-CN" sz="3200" dirty="0">
              <a:latin typeface="宋体" panose="02010600030101010101" pitchFamily="2" charset="-122"/>
              <a:ea typeface="宋体" panose="02010600030101010101" pitchFamily="2" charset="-122"/>
            </a:endParaRPr>
          </a:p>
        </p:txBody>
      </p:sp>
      <p:sp>
        <p:nvSpPr>
          <p:cNvPr id="4" name="日期占位符 3"/>
          <p:cNvSpPr>
            <a:spLocks noGrp="1"/>
          </p:cNvSpPr>
          <p:nvPr>
            <p:ph type="dt" sz="half" idx="10"/>
          </p:nvPr>
        </p:nvSpPr>
        <p:spPr/>
        <p:txBody>
          <a:bodyPr/>
          <a:lstStyle/>
          <a:p>
            <a:fld id="{7C9112C4-7C98-4B80-8E06-E724826CA462}" type="datetime1">
              <a:rPr lang="zh-CN" altLang="en-US" smtClean="0"/>
              <a:t>2025/4/30</a:t>
            </a:fld>
            <a:endParaRPr lang="zh-CN" altLang="en-US"/>
          </a:p>
        </p:txBody>
      </p:sp>
      <p:sp>
        <p:nvSpPr>
          <p:cNvPr id="5" name="灯片编号占位符 4"/>
          <p:cNvSpPr>
            <a:spLocks noGrp="1"/>
          </p:cNvSpPr>
          <p:nvPr>
            <p:ph type="sldNum" sz="quarter" idx="12"/>
          </p:nvPr>
        </p:nvSpPr>
        <p:spPr/>
        <p:txBody>
          <a:bodyPr/>
          <a:lstStyle/>
          <a:p>
            <a:fld id="{3FE1EDA2-33AC-496A-A724-CEE95782FE2E}" type="slidenum">
              <a:rPr lang="zh-CN" altLang="en-US" smtClean="0"/>
              <a:t>30</a:t>
            </a:fld>
            <a:endParaRPr lang="zh-CN" alt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评价盈利能力</a:t>
            </a:r>
          </a:p>
        </p:txBody>
      </p:sp>
      <p:sp>
        <p:nvSpPr>
          <p:cNvPr id="3" name="内容占位符 2"/>
          <p:cNvSpPr>
            <a:spLocks noGrp="1"/>
          </p:cNvSpPr>
          <p:nvPr>
            <p:ph idx="1"/>
          </p:nvPr>
        </p:nvSpPr>
        <p:spPr>
          <a:xfrm>
            <a:off x="609600" y="1787611"/>
            <a:ext cx="10972800" cy="4343315"/>
          </a:xfrm>
        </p:spPr>
        <p:txBody>
          <a:bodyPr/>
          <a:lstStyle/>
          <a:p>
            <a:pPr algn="just">
              <a:lnSpc>
                <a:spcPts val="3500"/>
              </a:lnSpc>
              <a:spcBef>
                <a:spcPts val="1200"/>
              </a:spcBef>
              <a:spcAft>
                <a:spcPts val="600"/>
              </a:spcAft>
            </a:pPr>
            <a:r>
              <a:rPr lang="zh-CN" altLang="en-US" sz="2400" dirty="0" smtClean="0"/>
              <a:t>首先，是</a:t>
            </a:r>
            <a:r>
              <a:rPr lang="zh-CN" altLang="en-US" sz="2400" dirty="0"/>
              <a:t>评价管理层业绩的</a:t>
            </a:r>
            <a:r>
              <a:rPr lang="zh-CN" altLang="en-US" sz="2400" dirty="0" smtClean="0"/>
              <a:t>指标，它</a:t>
            </a:r>
            <a:r>
              <a:rPr lang="zh-CN" altLang="en-US" sz="2400" dirty="0"/>
              <a:t>主要反映管理者做得如何。这个指标用来计划、协调和控制利润中心的日常</a:t>
            </a:r>
            <a:r>
              <a:rPr lang="zh-CN" altLang="en-US" sz="2400" dirty="0" smtClean="0"/>
              <a:t>活动，同时</a:t>
            </a:r>
            <a:r>
              <a:rPr lang="zh-CN" altLang="en-US" sz="2400" dirty="0"/>
              <a:t>也作为正确激励管理者的一种工具</a:t>
            </a:r>
            <a:r>
              <a:rPr lang="zh-CN" altLang="en-US" sz="2400" dirty="0" smtClean="0"/>
              <a:t>。</a:t>
            </a:r>
            <a:endParaRPr lang="en-US" altLang="zh-CN" sz="2400" dirty="0" smtClean="0"/>
          </a:p>
          <a:p>
            <a:pPr algn="just">
              <a:lnSpc>
                <a:spcPts val="3500"/>
              </a:lnSpc>
              <a:spcBef>
                <a:spcPts val="1200"/>
              </a:spcBef>
              <a:spcAft>
                <a:spcPts val="600"/>
              </a:spcAft>
            </a:pPr>
            <a:r>
              <a:rPr lang="zh-CN" altLang="en-US" sz="2400" dirty="0" smtClean="0"/>
              <a:t>其次，是</a:t>
            </a:r>
            <a:r>
              <a:rPr lang="zh-CN" altLang="en-US" sz="2400" dirty="0"/>
              <a:t>评价经济业绩的</a:t>
            </a:r>
            <a:r>
              <a:rPr lang="zh-CN" altLang="en-US" sz="2400" dirty="0" smtClean="0"/>
              <a:t>指标，它</a:t>
            </a:r>
            <a:r>
              <a:rPr lang="zh-CN" altLang="en-US" sz="2400" dirty="0"/>
              <a:t>主要反映利润中心作为一个经济实体做得如何。这两项指标所传达的信息彼此迥异。</a:t>
            </a:r>
            <a:r>
              <a:rPr lang="zh-CN" altLang="en-US" sz="2400" dirty="0" smtClean="0"/>
              <a:t>例如：一</a:t>
            </a:r>
            <a:r>
              <a:rPr lang="zh-CN" altLang="en-US" sz="2400" dirty="0"/>
              <a:t>个分店的管理者业绩报告可能表明商店的管理者在既定条件下做得很</a:t>
            </a:r>
            <a:r>
              <a:rPr lang="zh-CN" altLang="en-US" sz="2400" dirty="0" smtClean="0"/>
              <a:t>出色，而</a:t>
            </a:r>
            <a:r>
              <a:rPr lang="zh-CN" altLang="en-US" sz="2400" dirty="0"/>
              <a:t>经济业绩报告却可能</a:t>
            </a:r>
            <a:r>
              <a:rPr lang="zh-CN" altLang="en-US" sz="2400" dirty="0" smtClean="0"/>
              <a:t>表明，由于</a:t>
            </a:r>
            <a:r>
              <a:rPr lang="zh-CN" altLang="en-US" sz="2400" dirty="0"/>
              <a:t>该地区的经济和竞争</a:t>
            </a:r>
            <a:r>
              <a:rPr lang="zh-CN" altLang="en-US" sz="2400" dirty="0" smtClean="0"/>
              <a:t>条件，这</a:t>
            </a:r>
            <a:r>
              <a:rPr lang="zh-CN" altLang="en-US" sz="2400" dirty="0"/>
              <a:t>家商店是一个失败的</a:t>
            </a:r>
            <a:r>
              <a:rPr lang="zh-CN" altLang="en-US" sz="2400" dirty="0" smtClean="0"/>
              <a:t>企业</a:t>
            </a:r>
            <a:r>
              <a:rPr lang="zh-CN" altLang="en-US" sz="2400" dirty="0"/>
              <a:t>，</a:t>
            </a:r>
            <a:r>
              <a:rPr lang="zh-CN" altLang="en-US" sz="2400" dirty="0" smtClean="0"/>
              <a:t>应该</a:t>
            </a:r>
            <a:r>
              <a:rPr lang="zh-CN" altLang="en-US" sz="2400" dirty="0"/>
              <a:t>关闭</a:t>
            </a:r>
            <a:r>
              <a:rPr lang="zh-CN" altLang="en-US" sz="2400" dirty="0" smtClean="0"/>
              <a:t>。</a:t>
            </a:r>
            <a:endParaRPr lang="zh-CN" altLang="en-US" sz="2400" dirty="0"/>
          </a:p>
        </p:txBody>
      </p:sp>
      <p:sp>
        <p:nvSpPr>
          <p:cNvPr id="4" name="日期占位符 3"/>
          <p:cNvSpPr>
            <a:spLocks noGrp="1"/>
          </p:cNvSpPr>
          <p:nvPr>
            <p:ph type="dt" sz="half" idx="10"/>
          </p:nvPr>
        </p:nvSpPr>
        <p:spPr/>
        <p:txBody>
          <a:bodyPr/>
          <a:lstStyle/>
          <a:p>
            <a:fld id="{838F31DE-C26F-492C-9189-4B32795557F4}" type="datetime1">
              <a:rPr lang="zh-CN" altLang="en-US" smtClean="0"/>
              <a:t>2025/4/30</a:t>
            </a:fld>
            <a:endParaRPr lang="zh-CN" altLang="en-US"/>
          </a:p>
        </p:txBody>
      </p:sp>
      <p:sp>
        <p:nvSpPr>
          <p:cNvPr id="5" name="灯片编号占位符 4"/>
          <p:cNvSpPr>
            <a:spLocks noGrp="1"/>
          </p:cNvSpPr>
          <p:nvPr>
            <p:ph type="sldNum" sz="quarter" idx="12"/>
          </p:nvPr>
        </p:nvSpPr>
        <p:spPr/>
        <p:txBody>
          <a:bodyPr/>
          <a:lstStyle/>
          <a:p>
            <a:fld id="{3FE1EDA2-33AC-496A-A724-CEE95782FE2E}" type="slidenum">
              <a:rPr lang="zh-CN" altLang="en-US" smtClean="0"/>
              <a:t>31</a:t>
            </a:fld>
            <a:endParaRPr lang="zh-CN" alt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评价盈利能力</a:t>
            </a:r>
          </a:p>
        </p:txBody>
      </p:sp>
      <p:sp>
        <p:nvSpPr>
          <p:cNvPr id="3" name="内容占位符 2"/>
          <p:cNvSpPr>
            <a:spLocks noGrp="1"/>
          </p:cNvSpPr>
          <p:nvPr>
            <p:ph idx="1"/>
          </p:nvPr>
        </p:nvSpPr>
        <p:spPr/>
        <p:txBody>
          <a:bodyPr/>
          <a:lstStyle/>
          <a:p>
            <a:pPr marL="0" indent="0">
              <a:lnSpc>
                <a:spcPct val="150000"/>
              </a:lnSpc>
              <a:spcBef>
                <a:spcPts val="1200"/>
              </a:spcBef>
              <a:buNone/>
            </a:pPr>
            <a:r>
              <a:rPr lang="zh-CN" altLang="en-US" sz="2800" dirty="0"/>
              <a:t>满足这两种目的的必要信息通常无法从一组数据中获得。管理控制系统应该设计用于管理业绩的日常评价，并从这些业绩报告及其他来源获得经济信息。</a:t>
            </a:r>
          </a:p>
          <a:p>
            <a:pPr marL="0" indent="0">
              <a:lnSpc>
                <a:spcPct val="150000"/>
              </a:lnSpc>
              <a:spcBef>
                <a:spcPts val="1200"/>
              </a:spcBef>
              <a:buNone/>
            </a:pPr>
            <a:endParaRPr lang="zh-CN" altLang="en-US" sz="2400" dirty="0"/>
          </a:p>
        </p:txBody>
      </p:sp>
      <p:sp>
        <p:nvSpPr>
          <p:cNvPr id="4" name="日期占位符 3"/>
          <p:cNvSpPr>
            <a:spLocks noGrp="1"/>
          </p:cNvSpPr>
          <p:nvPr>
            <p:ph type="dt" sz="half" idx="10"/>
          </p:nvPr>
        </p:nvSpPr>
        <p:spPr/>
        <p:txBody>
          <a:bodyPr/>
          <a:lstStyle/>
          <a:p>
            <a:fld id="{BDE8233B-51A5-4E28-A041-51217F589EAC}" type="datetime1">
              <a:rPr lang="zh-CN" altLang="en-US" smtClean="0"/>
              <a:t>2025/4/30</a:t>
            </a:fld>
            <a:endParaRPr lang="zh-CN" altLang="en-US"/>
          </a:p>
        </p:txBody>
      </p:sp>
      <p:sp>
        <p:nvSpPr>
          <p:cNvPr id="5" name="灯片编号占位符 4"/>
          <p:cNvSpPr>
            <a:spLocks noGrp="1"/>
          </p:cNvSpPr>
          <p:nvPr>
            <p:ph type="sldNum" sz="quarter" idx="12"/>
          </p:nvPr>
        </p:nvSpPr>
        <p:spPr/>
        <p:txBody>
          <a:bodyPr/>
          <a:lstStyle/>
          <a:p>
            <a:fld id="{3FE1EDA2-33AC-496A-A724-CEE95782FE2E}" type="slidenum">
              <a:rPr lang="zh-CN" altLang="en-US" smtClean="0"/>
              <a:t>32</a:t>
            </a:fld>
            <a:endParaRPr lang="zh-CN" alt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评价盈利能力</a:t>
            </a:r>
          </a:p>
        </p:txBody>
      </p:sp>
      <p:sp>
        <p:nvSpPr>
          <p:cNvPr id="3" name="内容占位符 2"/>
          <p:cNvSpPr>
            <a:spLocks noGrp="1"/>
          </p:cNvSpPr>
          <p:nvPr>
            <p:ph idx="1"/>
          </p:nvPr>
        </p:nvSpPr>
        <p:spPr>
          <a:xfrm>
            <a:off x="609600" y="1754659"/>
            <a:ext cx="10972800" cy="4376267"/>
          </a:xfrm>
        </p:spPr>
        <p:txBody>
          <a:bodyPr/>
          <a:lstStyle/>
          <a:p>
            <a:pPr marL="0" indent="0">
              <a:lnSpc>
                <a:spcPct val="150000"/>
              </a:lnSpc>
              <a:spcBef>
                <a:spcPts val="1200"/>
              </a:spcBef>
              <a:buNone/>
            </a:pPr>
            <a:r>
              <a:rPr lang="zh-CN" altLang="en-US" sz="2400" dirty="0"/>
              <a:t>在评价利润中心</a:t>
            </a:r>
            <a:r>
              <a:rPr lang="zh-CN" altLang="en-US" sz="2400" dirty="0" smtClean="0"/>
              <a:t>时，可以</a:t>
            </a:r>
            <a:r>
              <a:rPr lang="zh-CN" altLang="en-US" sz="2400" dirty="0"/>
              <a:t>运用两种类型的盈利能力</a:t>
            </a:r>
            <a:r>
              <a:rPr lang="zh-CN" altLang="en-US" sz="2400" dirty="0" smtClean="0"/>
              <a:t>指标</a:t>
            </a:r>
            <a:r>
              <a:rPr lang="zh-CN" altLang="en-US" sz="2400" dirty="0"/>
              <a:t>，</a:t>
            </a:r>
            <a:r>
              <a:rPr lang="zh-CN" altLang="en-US" sz="2400" dirty="0" smtClean="0"/>
              <a:t>就</a:t>
            </a:r>
            <a:r>
              <a:rPr lang="zh-CN" altLang="en-US" sz="2400" dirty="0"/>
              <a:t>如同评估整个组织一样</a:t>
            </a:r>
            <a:r>
              <a:rPr lang="zh-CN" altLang="en-US" sz="2400" dirty="0" smtClean="0"/>
              <a:t>。利润</a:t>
            </a:r>
            <a:r>
              <a:rPr lang="zh-CN" altLang="en-US" sz="2400" dirty="0"/>
              <a:t>中心损益表举例：</a:t>
            </a:r>
          </a:p>
        </p:txBody>
      </p:sp>
      <p:graphicFrame>
        <p:nvGraphicFramePr>
          <p:cNvPr id="4" name="表格 3"/>
          <p:cNvGraphicFramePr/>
          <p:nvPr>
            <p:custDataLst>
              <p:tags r:id="rId1"/>
            </p:custDataLst>
            <p:extLst>
              <p:ext uri="{D42A27DB-BD31-4B8C-83A1-F6EECF244321}">
                <p14:modId xmlns:p14="http://schemas.microsoft.com/office/powerpoint/2010/main" val="493507216"/>
              </p:ext>
            </p:extLst>
          </p:nvPr>
        </p:nvGraphicFramePr>
        <p:xfrm>
          <a:off x="4909751" y="2653392"/>
          <a:ext cx="5824152" cy="3785623"/>
        </p:xfrm>
        <a:graphic>
          <a:graphicData uri="http://schemas.openxmlformats.org/drawingml/2006/table">
            <a:tbl>
              <a:tblPr firstRow="1" bandRow="1">
                <a:tableStyleId>{5940675A-B579-460E-94D1-54222C63F5DA}</a:tableStyleId>
              </a:tblPr>
              <a:tblGrid>
                <a:gridCol w="2982098">
                  <a:extLst>
                    <a:ext uri="{9D8B030D-6E8A-4147-A177-3AD203B41FA5}">
                      <a16:colId xmlns:a16="http://schemas.microsoft.com/office/drawing/2014/main" val="20000"/>
                    </a:ext>
                  </a:extLst>
                </a:gridCol>
                <a:gridCol w="1063126">
                  <a:extLst>
                    <a:ext uri="{9D8B030D-6E8A-4147-A177-3AD203B41FA5}">
                      <a16:colId xmlns:a16="http://schemas.microsoft.com/office/drawing/2014/main" val="20001"/>
                    </a:ext>
                  </a:extLst>
                </a:gridCol>
                <a:gridCol w="1778928">
                  <a:extLst>
                    <a:ext uri="{9D8B030D-6E8A-4147-A177-3AD203B41FA5}">
                      <a16:colId xmlns:a16="http://schemas.microsoft.com/office/drawing/2014/main" val="20002"/>
                    </a:ext>
                  </a:extLst>
                </a:gridCol>
              </a:tblGrid>
              <a:tr h="291803">
                <a:tc>
                  <a:txBody>
                    <a:bodyPr/>
                    <a:lstStyle/>
                    <a:p>
                      <a:pPr indent="0">
                        <a:buNone/>
                      </a:pPr>
                      <a:endParaRPr lang="en-US" altLang="en-US" sz="1400" b="1" dirty="0">
                        <a:latin typeface="Calibri" panose="020F0502020204030204" charset="0"/>
                        <a:ea typeface="Calibri" panose="020F0502020204030204" charset="0"/>
                        <a:cs typeface="Calibri" panose="020F0502020204030204" charset="0"/>
                      </a:endParaRPr>
                    </a:p>
                  </a:txBody>
                  <a:tcPr marL="68580" marR="68580" marT="0" marB="0">
                    <a:lnL>
                      <a:noFill/>
                    </a:lnL>
                    <a:lnR>
                      <a:noFill/>
                    </a:lnR>
                    <a:lnT w="12700" cap="flat" cmpd="sng">
                      <a:solidFill>
                        <a:srgbClr val="080000"/>
                      </a:solidFill>
                      <a:prstDash val="solid"/>
                      <a:headEnd type="none" w="med" len="med"/>
                      <a:tailEnd type="none" w="med" len="med"/>
                    </a:lnT>
                    <a:lnB cap="flat">
                      <a:noFill/>
                    </a:lnB>
                    <a:lnTlToBr>
                      <a:noFill/>
                    </a:lnTlToBr>
                    <a:lnBlToTr>
                      <a:noFill/>
                    </a:lnBlToTr>
                    <a:noFill/>
                  </a:tcPr>
                </a:tc>
                <a:tc>
                  <a:txBody>
                    <a:bodyPr/>
                    <a:lstStyle/>
                    <a:p>
                      <a:pPr indent="0" algn="r">
                        <a:buNone/>
                      </a:pPr>
                      <a:r>
                        <a:rPr lang="en-US" sz="1400" b="1">
                          <a:latin typeface="Calibri" panose="020F0502020204030204" charset="0"/>
                          <a:cs typeface="Calibri" panose="020F0502020204030204" charset="0"/>
                        </a:rPr>
                        <a:t> </a:t>
                      </a:r>
                      <a:endParaRPr lang="en-US" altLang="en-US" sz="1400" b="1">
                        <a:latin typeface="Calibri" panose="020F0502020204030204" charset="0"/>
                        <a:ea typeface="Calibri" panose="020F0502020204030204" charset="0"/>
                        <a:cs typeface="Calibri" panose="020F0502020204030204" charset="0"/>
                      </a:endParaRPr>
                    </a:p>
                  </a:txBody>
                  <a:tcPr marL="68580" marR="68580" marT="0" marB="0">
                    <a:lnL>
                      <a:noFill/>
                    </a:lnL>
                    <a:lnR>
                      <a:noFill/>
                    </a:lnR>
                    <a:lnT w="12700" cap="flat" cmpd="sng">
                      <a:solidFill>
                        <a:srgbClr val="080000"/>
                      </a:solidFill>
                      <a:prstDash val="solid"/>
                      <a:headEnd type="none" w="med" len="med"/>
                      <a:tailEnd type="none" w="med" len="med"/>
                    </a:lnT>
                    <a:lnB cap="flat">
                      <a:noFill/>
                    </a:lnB>
                    <a:lnTlToBr>
                      <a:noFill/>
                    </a:lnTlToBr>
                    <a:lnBlToTr>
                      <a:noFill/>
                    </a:lnBlToTr>
                    <a:noFill/>
                  </a:tcPr>
                </a:tc>
                <a:tc>
                  <a:txBody>
                    <a:bodyPr/>
                    <a:lstStyle/>
                    <a:p>
                      <a:pPr indent="0" algn="ctr">
                        <a:buNone/>
                      </a:pPr>
                      <a:r>
                        <a:rPr lang="en-US" sz="2000" b="1" dirty="0" err="1">
                          <a:latin typeface="宋体" panose="02010600030101010101" pitchFamily="2" charset="-122"/>
                          <a:ea typeface="宋体" panose="02010600030101010101" pitchFamily="2" charset="-122"/>
                          <a:cs typeface="宋体" panose="02010600030101010101" pitchFamily="2" charset="-122"/>
                        </a:rPr>
                        <a:t>盈利能力指标</a:t>
                      </a:r>
                      <a:endParaRPr lang="en-US" altLang="en-US" sz="2000" b="1" dirty="0">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cap="flat">
                      <a:noFill/>
                    </a:lnR>
                    <a:lnT w="12700" cap="flat" cmpd="sng">
                      <a:solidFill>
                        <a:srgbClr val="080000"/>
                      </a:solidFill>
                      <a:prstDash val="solid"/>
                      <a:headEnd type="none" w="med" len="med"/>
                      <a:tailEnd type="none" w="med" len="med"/>
                    </a:lnT>
                    <a:lnB cap="flat">
                      <a:noFill/>
                    </a:lnB>
                    <a:lnTlToBr>
                      <a:noFill/>
                    </a:lnTlToBr>
                    <a:lnBlToTr>
                      <a:noFill/>
                    </a:lnBlToTr>
                    <a:noFill/>
                  </a:tcPr>
                </a:tc>
                <a:extLst>
                  <a:ext uri="{0D108BD9-81ED-4DB2-BD59-A6C34878D82A}">
                    <a16:rowId xmlns:a16="http://schemas.microsoft.com/office/drawing/2014/main" val="10000"/>
                  </a:ext>
                </a:extLst>
              </a:tr>
              <a:tr h="291137">
                <a:tc>
                  <a:txBody>
                    <a:bodyPr/>
                    <a:lstStyle/>
                    <a:p>
                      <a:pPr indent="0">
                        <a:buNone/>
                      </a:pPr>
                      <a:r>
                        <a:rPr lang="en-US" sz="1800" b="0" dirty="0" err="1">
                          <a:latin typeface="宋体" panose="02010600030101010101" pitchFamily="2" charset="-122"/>
                          <a:ea typeface="宋体" panose="02010600030101010101" pitchFamily="2" charset="-122"/>
                          <a:cs typeface="宋体" panose="02010600030101010101" pitchFamily="2" charset="-122"/>
                        </a:rPr>
                        <a:t>销货收入</a:t>
                      </a:r>
                      <a:endParaRPr lang="en-US" altLang="en-US" sz="1800" b="0" dirty="0">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a:noFill/>
                    </a:lnR>
                    <a:lnT cap="flat">
                      <a:noFill/>
                    </a:lnT>
                    <a:lnB cap="flat">
                      <a:noFill/>
                    </a:lnB>
                    <a:lnTlToBr>
                      <a:noFill/>
                    </a:lnTlToBr>
                    <a:lnBlToTr>
                      <a:noFill/>
                    </a:lnBlToTr>
                    <a:noFill/>
                  </a:tcPr>
                </a:tc>
                <a:tc>
                  <a:txBody>
                    <a:bodyPr/>
                    <a:lstStyle/>
                    <a:p>
                      <a:pPr indent="0" algn="r">
                        <a:buNone/>
                      </a:pPr>
                      <a:r>
                        <a:rPr lang="en-US" sz="1800" b="1">
                          <a:latin typeface="宋体" panose="02010600030101010101" pitchFamily="2" charset="-122"/>
                          <a:ea typeface="宋体" panose="02010600030101010101" pitchFamily="2" charset="-122"/>
                          <a:cs typeface="宋体" panose="02010600030101010101" pitchFamily="2" charset="-122"/>
                        </a:rPr>
                        <a:t>$1000</a:t>
                      </a:r>
                      <a:endParaRPr lang="en-US" altLang="en-US" sz="18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a:noFill/>
                    </a:lnR>
                    <a:lnT cap="flat">
                      <a:noFill/>
                    </a:lnT>
                    <a:lnB cap="flat">
                      <a:noFill/>
                    </a:lnB>
                    <a:lnTlToBr>
                      <a:noFill/>
                    </a:lnTlToBr>
                    <a:lnBlToTr>
                      <a:noFill/>
                    </a:lnBlToTr>
                    <a:noFill/>
                  </a:tcPr>
                </a:tc>
                <a:tc>
                  <a:txBody>
                    <a:bodyPr/>
                    <a:lstStyle/>
                    <a:p>
                      <a:pPr indent="0" algn="ctr">
                        <a:buNone/>
                      </a:pPr>
                      <a:r>
                        <a:rPr lang="en-US" sz="1800" b="1">
                          <a:latin typeface="Calibri" panose="020F0502020204030204" charset="0"/>
                          <a:cs typeface="Calibri" panose="020F0502020204030204" charset="0"/>
                        </a:rPr>
                        <a:t> </a:t>
                      </a:r>
                      <a:endParaRPr lang="en-US" altLang="en-US" sz="1800" b="1">
                        <a:latin typeface="Calibri" panose="020F0502020204030204" charset="0"/>
                        <a:ea typeface="Calibri" panose="020F0502020204030204" charset="0"/>
                        <a:cs typeface="Calibri" panose="020F0502020204030204" charset="0"/>
                      </a:endParaRPr>
                    </a:p>
                  </a:txBody>
                  <a:tcPr marL="68580" marR="68580" marT="0" marB="0">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1"/>
                  </a:ext>
                </a:extLst>
              </a:tr>
              <a:tr h="291803">
                <a:tc>
                  <a:txBody>
                    <a:bodyPr/>
                    <a:lstStyle/>
                    <a:p>
                      <a:pPr indent="0">
                        <a:buNone/>
                      </a:pPr>
                      <a:r>
                        <a:rPr lang="en-US" sz="1800" b="0" dirty="0" err="1">
                          <a:latin typeface="宋体" panose="02010600030101010101" pitchFamily="2" charset="-122"/>
                          <a:ea typeface="宋体" panose="02010600030101010101" pitchFamily="2" charset="-122"/>
                          <a:cs typeface="宋体" panose="02010600030101010101" pitchFamily="2" charset="-122"/>
                        </a:rPr>
                        <a:t>销货成本</a:t>
                      </a:r>
                      <a:endParaRPr lang="en-US" altLang="en-US" sz="1800" b="0" dirty="0">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a:noFill/>
                    </a:lnR>
                    <a:lnT cap="flat">
                      <a:noFill/>
                    </a:lnT>
                    <a:lnB cap="flat">
                      <a:noFill/>
                    </a:lnB>
                    <a:lnTlToBr>
                      <a:noFill/>
                    </a:lnTlToBr>
                    <a:lnBlToTr>
                      <a:noFill/>
                    </a:lnBlToTr>
                    <a:noFill/>
                  </a:tcPr>
                </a:tc>
                <a:tc>
                  <a:txBody>
                    <a:bodyPr/>
                    <a:lstStyle/>
                    <a:p>
                      <a:pPr indent="0" algn="r">
                        <a:buNone/>
                      </a:pPr>
                      <a:r>
                        <a:rPr lang="en-US" sz="1800" b="1">
                          <a:latin typeface="宋体" panose="02010600030101010101" pitchFamily="2" charset="-122"/>
                          <a:ea typeface="宋体" panose="02010600030101010101" pitchFamily="2" charset="-122"/>
                          <a:cs typeface="宋体" panose="02010600030101010101" pitchFamily="2" charset="-122"/>
                        </a:rPr>
                        <a:t>600</a:t>
                      </a:r>
                      <a:endParaRPr lang="en-US" altLang="en-US" sz="18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a:noFill/>
                    </a:lnR>
                    <a:lnT cap="flat">
                      <a:noFill/>
                    </a:lnT>
                    <a:lnB cap="flat">
                      <a:noFill/>
                    </a:lnB>
                    <a:lnTlToBr>
                      <a:noFill/>
                    </a:lnTlToBr>
                    <a:lnBlToTr>
                      <a:noFill/>
                    </a:lnBlToTr>
                    <a:noFill/>
                  </a:tcPr>
                </a:tc>
                <a:tc>
                  <a:txBody>
                    <a:bodyPr/>
                    <a:lstStyle/>
                    <a:p>
                      <a:pPr indent="0" algn="ctr">
                        <a:buNone/>
                      </a:pPr>
                      <a:r>
                        <a:rPr lang="en-US" sz="1800" b="1" dirty="0">
                          <a:latin typeface="Calibri" panose="020F0502020204030204" charset="0"/>
                          <a:cs typeface="Calibri" panose="020F0502020204030204" charset="0"/>
                        </a:rPr>
                        <a:t> </a:t>
                      </a:r>
                      <a:endParaRPr lang="en-US" altLang="en-US" sz="1800" b="1" dirty="0">
                        <a:latin typeface="Calibri" panose="020F0502020204030204" charset="0"/>
                        <a:ea typeface="Calibri" panose="020F0502020204030204" charset="0"/>
                        <a:cs typeface="Calibri" panose="020F0502020204030204" charset="0"/>
                      </a:endParaRPr>
                    </a:p>
                  </a:txBody>
                  <a:tcPr marL="68580" marR="68580" marT="0" marB="0">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2"/>
                  </a:ext>
                </a:extLst>
              </a:tr>
              <a:tr h="291803">
                <a:tc>
                  <a:txBody>
                    <a:bodyPr/>
                    <a:lstStyle/>
                    <a:p>
                      <a:pPr indent="0">
                        <a:buNone/>
                      </a:pPr>
                      <a:r>
                        <a:rPr lang="en-US" sz="1800" b="0" dirty="0" err="1">
                          <a:latin typeface="宋体" panose="02010600030101010101" pitchFamily="2" charset="-122"/>
                          <a:ea typeface="宋体" panose="02010600030101010101" pitchFamily="2" charset="-122"/>
                          <a:cs typeface="宋体" panose="02010600030101010101" pitchFamily="2" charset="-122"/>
                        </a:rPr>
                        <a:t>变动费用</a:t>
                      </a:r>
                      <a:endParaRPr lang="en-US" altLang="en-US" sz="1800" b="0" dirty="0">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a:noFill/>
                    </a:lnR>
                    <a:lnT cap="flat">
                      <a:noFill/>
                    </a:lnT>
                    <a:lnB cap="flat">
                      <a:noFill/>
                    </a:lnB>
                    <a:lnTlToBr>
                      <a:noFill/>
                    </a:lnTlToBr>
                    <a:lnBlToTr>
                      <a:noFill/>
                    </a:lnBlToTr>
                    <a:noFill/>
                  </a:tcPr>
                </a:tc>
                <a:tc>
                  <a:txBody>
                    <a:bodyPr/>
                    <a:lstStyle/>
                    <a:p>
                      <a:pPr indent="0" algn="r">
                        <a:buNone/>
                      </a:pPr>
                      <a:r>
                        <a:rPr lang="en-US" sz="1800" b="1" dirty="0">
                          <a:latin typeface="宋体" panose="02010600030101010101" pitchFamily="2" charset="-122"/>
                          <a:ea typeface="宋体" panose="02010600030101010101" pitchFamily="2" charset="-122"/>
                          <a:cs typeface="宋体" panose="02010600030101010101" pitchFamily="2" charset="-122"/>
                        </a:rPr>
                        <a:t>180</a:t>
                      </a:r>
                      <a:endParaRPr lang="en-US" altLang="en-US" sz="1800" b="1" dirty="0">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a:noFill/>
                    </a:lnR>
                    <a:lnT cap="flat">
                      <a:noFill/>
                    </a:lnT>
                    <a:lnB cap="flat">
                      <a:noFill/>
                    </a:lnB>
                    <a:lnTlToBr>
                      <a:noFill/>
                    </a:lnTlToBr>
                    <a:lnBlToTr>
                      <a:noFill/>
                    </a:lnBlToTr>
                    <a:noFill/>
                  </a:tcPr>
                </a:tc>
                <a:tc>
                  <a:txBody>
                    <a:bodyPr/>
                    <a:lstStyle/>
                    <a:p>
                      <a:pPr indent="0" algn="ctr">
                        <a:buNone/>
                      </a:pPr>
                      <a:r>
                        <a:rPr lang="en-US" sz="1800" b="1">
                          <a:latin typeface="Calibri" panose="020F0502020204030204" charset="0"/>
                          <a:cs typeface="Calibri" panose="020F0502020204030204" charset="0"/>
                        </a:rPr>
                        <a:t> </a:t>
                      </a:r>
                      <a:endParaRPr lang="en-US" altLang="en-US" sz="1800" b="1">
                        <a:latin typeface="Calibri" panose="020F0502020204030204" charset="0"/>
                        <a:ea typeface="Calibri" panose="020F0502020204030204" charset="0"/>
                        <a:cs typeface="Calibri" panose="020F0502020204030204" charset="0"/>
                      </a:endParaRPr>
                    </a:p>
                  </a:txBody>
                  <a:tcPr marL="68580" marR="68580" marT="0" marB="0">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3"/>
                  </a:ext>
                </a:extLst>
              </a:tr>
              <a:tr h="291137">
                <a:tc>
                  <a:txBody>
                    <a:bodyPr/>
                    <a:lstStyle/>
                    <a:p>
                      <a:pPr indent="0">
                        <a:buNone/>
                      </a:pPr>
                      <a:r>
                        <a:rPr lang="en-US" sz="1800" b="1" dirty="0" err="1">
                          <a:latin typeface="宋体" panose="02010600030101010101" pitchFamily="2" charset="-122"/>
                          <a:ea typeface="宋体" panose="02010600030101010101" pitchFamily="2" charset="-122"/>
                          <a:cs typeface="宋体" panose="02010600030101010101" pitchFamily="2" charset="-122"/>
                        </a:rPr>
                        <a:t>边际贡献</a:t>
                      </a:r>
                      <a:endParaRPr lang="en-US" altLang="en-US" sz="1800" b="1" dirty="0">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a:noFill/>
                    </a:lnR>
                    <a:lnT cap="flat">
                      <a:noFill/>
                    </a:lnT>
                    <a:lnB cap="flat">
                      <a:noFill/>
                    </a:lnB>
                    <a:lnTlToBr>
                      <a:noFill/>
                    </a:lnTlToBr>
                    <a:lnBlToTr>
                      <a:noFill/>
                    </a:lnBlToTr>
                    <a:noFill/>
                  </a:tcPr>
                </a:tc>
                <a:tc>
                  <a:txBody>
                    <a:bodyPr/>
                    <a:lstStyle/>
                    <a:p>
                      <a:pPr indent="0" algn="r">
                        <a:buNone/>
                      </a:pPr>
                      <a:r>
                        <a:rPr lang="en-US" sz="1800" b="1" dirty="0">
                          <a:latin typeface="宋体" panose="02010600030101010101" pitchFamily="2" charset="-122"/>
                          <a:ea typeface="宋体" panose="02010600030101010101" pitchFamily="2" charset="-122"/>
                          <a:cs typeface="宋体" panose="02010600030101010101" pitchFamily="2" charset="-122"/>
                        </a:rPr>
                        <a:t>220</a:t>
                      </a:r>
                      <a:endParaRPr lang="en-US" altLang="en-US" sz="1800" b="1" dirty="0">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a:noFill/>
                    </a:lnR>
                    <a:lnT cap="flat">
                      <a:noFill/>
                    </a:lnT>
                    <a:lnB cap="flat">
                      <a:noFill/>
                    </a:lnB>
                    <a:lnTlToBr>
                      <a:noFill/>
                    </a:lnTlToBr>
                    <a:lnBlToTr>
                      <a:noFill/>
                    </a:lnBlToTr>
                    <a:noFill/>
                  </a:tcPr>
                </a:tc>
                <a:tc>
                  <a:txBody>
                    <a:bodyPr/>
                    <a:lstStyle/>
                    <a:p>
                      <a:pPr indent="0" algn="ctr">
                        <a:buNone/>
                      </a:pPr>
                      <a:r>
                        <a:rPr lang="en-US" sz="1800" b="1">
                          <a:latin typeface="宋体" panose="02010600030101010101" pitchFamily="2" charset="-122"/>
                          <a:ea typeface="宋体" panose="02010600030101010101" pitchFamily="2" charset="-122"/>
                          <a:cs typeface="宋体" panose="02010600030101010101" pitchFamily="2" charset="-122"/>
                        </a:rPr>
                        <a:t>(1)</a:t>
                      </a:r>
                      <a:endParaRPr lang="en-US" altLang="en-US" sz="18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4"/>
                  </a:ext>
                </a:extLst>
              </a:tr>
              <a:tr h="273815">
                <a:tc>
                  <a:txBody>
                    <a:bodyPr/>
                    <a:lstStyle/>
                    <a:p>
                      <a:pPr indent="0">
                        <a:buNone/>
                      </a:pPr>
                      <a:r>
                        <a:rPr lang="en-US" sz="1800" b="0" dirty="0" err="1">
                          <a:latin typeface="宋体" panose="02010600030101010101" pitchFamily="2" charset="-122"/>
                          <a:ea typeface="宋体" panose="02010600030101010101" pitchFamily="2" charset="-122"/>
                          <a:cs typeface="宋体" panose="02010600030101010101" pitchFamily="2" charset="-122"/>
                        </a:rPr>
                        <a:t>利润中心发生的固定费用</a:t>
                      </a:r>
                      <a:endParaRPr lang="en-US" altLang="en-US" sz="1800" b="0" dirty="0">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a:noFill/>
                    </a:lnR>
                    <a:lnT cap="flat">
                      <a:noFill/>
                    </a:lnT>
                    <a:lnB cap="flat">
                      <a:noFill/>
                    </a:lnB>
                    <a:lnTlToBr>
                      <a:noFill/>
                    </a:lnTlToBr>
                    <a:lnBlToTr>
                      <a:noFill/>
                    </a:lnBlToTr>
                    <a:noFill/>
                  </a:tcPr>
                </a:tc>
                <a:tc>
                  <a:txBody>
                    <a:bodyPr/>
                    <a:lstStyle/>
                    <a:p>
                      <a:pPr indent="0" algn="r">
                        <a:buNone/>
                      </a:pPr>
                      <a:r>
                        <a:rPr lang="en-US" sz="1800" b="1" dirty="0">
                          <a:latin typeface="宋体" panose="02010600030101010101" pitchFamily="2" charset="-122"/>
                          <a:ea typeface="宋体" panose="02010600030101010101" pitchFamily="2" charset="-122"/>
                          <a:cs typeface="宋体" panose="02010600030101010101" pitchFamily="2" charset="-122"/>
                        </a:rPr>
                        <a:t>90</a:t>
                      </a:r>
                      <a:endParaRPr lang="en-US" altLang="en-US" sz="1800" b="1" dirty="0">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a:noFill/>
                    </a:lnR>
                    <a:lnT cap="flat">
                      <a:noFill/>
                    </a:lnT>
                    <a:lnB cap="flat">
                      <a:noFill/>
                    </a:lnB>
                    <a:lnTlToBr>
                      <a:noFill/>
                    </a:lnTlToBr>
                    <a:lnBlToTr>
                      <a:noFill/>
                    </a:lnBlToTr>
                    <a:noFill/>
                  </a:tcPr>
                </a:tc>
                <a:tc>
                  <a:txBody>
                    <a:bodyPr/>
                    <a:lstStyle/>
                    <a:p>
                      <a:pPr indent="0" algn="ctr">
                        <a:buNone/>
                      </a:pPr>
                      <a:r>
                        <a:rPr lang="en-US" sz="1800" b="1">
                          <a:latin typeface="Calibri" panose="020F0502020204030204" charset="0"/>
                          <a:cs typeface="Calibri" panose="020F0502020204030204" charset="0"/>
                        </a:rPr>
                        <a:t> </a:t>
                      </a:r>
                      <a:endParaRPr lang="en-US" altLang="en-US" sz="1800" b="1">
                        <a:latin typeface="Calibri" panose="020F0502020204030204" charset="0"/>
                        <a:ea typeface="Calibri" panose="020F0502020204030204" charset="0"/>
                        <a:cs typeface="Calibri" panose="020F0502020204030204" charset="0"/>
                      </a:endParaRPr>
                    </a:p>
                  </a:txBody>
                  <a:tcPr marL="68580" marR="68580" marT="0" marB="0">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5"/>
                  </a:ext>
                </a:extLst>
              </a:tr>
              <a:tr h="291137">
                <a:tc>
                  <a:txBody>
                    <a:bodyPr/>
                    <a:lstStyle/>
                    <a:p>
                      <a:pPr indent="0">
                        <a:buNone/>
                      </a:pPr>
                      <a:r>
                        <a:rPr lang="en-US" sz="1800" b="1">
                          <a:latin typeface="宋体" panose="02010600030101010101" pitchFamily="2" charset="-122"/>
                          <a:ea typeface="宋体" panose="02010600030101010101" pitchFamily="2" charset="-122"/>
                          <a:cs typeface="宋体" panose="02010600030101010101" pitchFamily="2" charset="-122"/>
                        </a:rPr>
                        <a:t>直接利润</a:t>
                      </a:r>
                      <a:endParaRPr lang="en-US" altLang="en-US" sz="18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a:noFill/>
                    </a:lnR>
                    <a:lnT cap="flat">
                      <a:noFill/>
                    </a:lnT>
                    <a:lnB cap="flat">
                      <a:noFill/>
                    </a:lnB>
                    <a:lnTlToBr>
                      <a:noFill/>
                    </a:lnTlToBr>
                    <a:lnBlToTr>
                      <a:noFill/>
                    </a:lnBlToTr>
                    <a:noFill/>
                  </a:tcPr>
                </a:tc>
                <a:tc>
                  <a:txBody>
                    <a:bodyPr/>
                    <a:lstStyle/>
                    <a:p>
                      <a:pPr indent="0" algn="r">
                        <a:buNone/>
                      </a:pPr>
                      <a:r>
                        <a:rPr lang="en-US" sz="1800" b="1" dirty="0">
                          <a:latin typeface="宋体" panose="02010600030101010101" pitchFamily="2" charset="-122"/>
                          <a:ea typeface="宋体" panose="02010600030101010101" pitchFamily="2" charset="-122"/>
                          <a:cs typeface="宋体" panose="02010600030101010101" pitchFamily="2" charset="-122"/>
                        </a:rPr>
                        <a:t>130</a:t>
                      </a:r>
                      <a:endParaRPr lang="en-US" altLang="en-US" sz="1800" b="1" dirty="0">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a:noFill/>
                    </a:lnR>
                    <a:lnT cap="flat">
                      <a:noFill/>
                    </a:lnT>
                    <a:lnB cap="flat">
                      <a:noFill/>
                    </a:lnB>
                    <a:lnTlToBr>
                      <a:noFill/>
                    </a:lnTlToBr>
                    <a:lnBlToTr>
                      <a:noFill/>
                    </a:lnBlToTr>
                    <a:noFill/>
                  </a:tcPr>
                </a:tc>
                <a:tc>
                  <a:txBody>
                    <a:bodyPr/>
                    <a:lstStyle/>
                    <a:p>
                      <a:pPr indent="0" algn="ctr">
                        <a:buNone/>
                      </a:pPr>
                      <a:r>
                        <a:rPr lang="en-US" sz="1800" b="1" dirty="0">
                          <a:latin typeface="宋体" panose="02010600030101010101" pitchFamily="2" charset="-122"/>
                          <a:ea typeface="宋体" panose="02010600030101010101" pitchFamily="2" charset="-122"/>
                          <a:cs typeface="宋体" panose="02010600030101010101" pitchFamily="2" charset="-122"/>
                        </a:rPr>
                        <a:t>(2)</a:t>
                      </a:r>
                      <a:endParaRPr lang="en-US" altLang="en-US" sz="1800" b="1" dirty="0">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6"/>
                  </a:ext>
                </a:extLst>
              </a:tr>
              <a:tr h="291803">
                <a:tc>
                  <a:txBody>
                    <a:bodyPr/>
                    <a:lstStyle/>
                    <a:p>
                      <a:pPr indent="0">
                        <a:buNone/>
                      </a:pPr>
                      <a:r>
                        <a:rPr lang="en-US" sz="1800" b="0" dirty="0" err="1">
                          <a:latin typeface="宋体" panose="02010600030101010101" pitchFamily="2" charset="-122"/>
                          <a:ea typeface="宋体" panose="02010600030101010101" pitchFamily="2" charset="-122"/>
                          <a:cs typeface="宋体" panose="02010600030101010101" pitchFamily="2" charset="-122"/>
                        </a:rPr>
                        <a:t>可控公司费用</a:t>
                      </a:r>
                      <a:endParaRPr lang="en-US" altLang="en-US" sz="1800" b="0" dirty="0">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a:noFill/>
                    </a:lnR>
                    <a:lnT cap="flat">
                      <a:noFill/>
                    </a:lnT>
                    <a:lnB cap="flat">
                      <a:noFill/>
                    </a:lnB>
                    <a:lnTlToBr>
                      <a:noFill/>
                    </a:lnTlToBr>
                    <a:lnBlToTr>
                      <a:noFill/>
                    </a:lnBlToTr>
                    <a:noFill/>
                  </a:tcPr>
                </a:tc>
                <a:tc>
                  <a:txBody>
                    <a:bodyPr/>
                    <a:lstStyle/>
                    <a:p>
                      <a:pPr indent="0" algn="r">
                        <a:buNone/>
                      </a:pPr>
                      <a:r>
                        <a:rPr lang="en-US" sz="1800" b="1">
                          <a:latin typeface="宋体" panose="02010600030101010101" pitchFamily="2" charset="-122"/>
                          <a:ea typeface="宋体" panose="02010600030101010101" pitchFamily="2" charset="-122"/>
                          <a:cs typeface="宋体" panose="02010600030101010101" pitchFamily="2" charset="-122"/>
                        </a:rPr>
                        <a:t>10</a:t>
                      </a:r>
                      <a:endParaRPr lang="en-US" altLang="en-US" sz="18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a:noFill/>
                    </a:lnR>
                    <a:lnT cap="flat">
                      <a:noFill/>
                    </a:lnT>
                    <a:lnB cap="flat">
                      <a:noFill/>
                    </a:lnB>
                    <a:lnTlToBr>
                      <a:noFill/>
                    </a:lnTlToBr>
                    <a:lnBlToTr>
                      <a:noFill/>
                    </a:lnBlToTr>
                    <a:noFill/>
                  </a:tcPr>
                </a:tc>
                <a:tc>
                  <a:txBody>
                    <a:bodyPr/>
                    <a:lstStyle/>
                    <a:p>
                      <a:pPr indent="0" algn="ctr">
                        <a:buNone/>
                      </a:pPr>
                      <a:r>
                        <a:rPr lang="en-US" sz="1800" b="1" dirty="0">
                          <a:latin typeface="Calibri" panose="020F0502020204030204" charset="0"/>
                          <a:cs typeface="Calibri" panose="020F0502020204030204" charset="0"/>
                        </a:rPr>
                        <a:t> </a:t>
                      </a:r>
                      <a:endParaRPr lang="en-US" altLang="en-US" sz="1800" b="1" dirty="0">
                        <a:latin typeface="Calibri" panose="020F0502020204030204" charset="0"/>
                        <a:ea typeface="Calibri" panose="020F0502020204030204" charset="0"/>
                        <a:cs typeface="Calibri" panose="020F0502020204030204" charset="0"/>
                      </a:endParaRPr>
                    </a:p>
                  </a:txBody>
                  <a:tcPr marL="68580" marR="68580" marT="0" marB="0">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7"/>
                  </a:ext>
                </a:extLst>
              </a:tr>
              <a:tr h="291137">
                <a:tc>
                  <a:txBody>
                    <a:bodyPr/>
                    <a:lstStyle/>
                    <a:p>
                      <a:pPr indent="0">
                        <a:buNone/>
                      </a:pPr>
                      <a:r>
                        <a:rPr lang="en-US" sz="1800" b="1">
                          <a:latin typeface="宋体" panose="02010600030101010101" pitchFamily="2" charset="-122"/>
                          <a:ea typeface="宋体" panose="02010600030101010101" pitchFamily="2" charset="-122"/>
                          <a:cs typeface="宋体" panose="02010600030101010101" pitchFamily="2" charset="-122"/>
                        </a:rPr>
                        <a:t>可控利润</a:t>
                      </a:r>
                      <a:endParaRPr lang="en-US" altLang="en-US" sz="18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a:noFill/>
                    </a:lnR>
                    <a:lnT cap="flat">
                      <a:noFill/>
                    </a:lnT>
                    <a:lnB cap="flat">
                      <a:noFill/>
                    </a:lnB>
                    <a:lnTlToBr>
                      <a:noFill/>
                    </a:lnTlToBr>
                    <a:lnBlToTr>
                      <a:noFill/>
                    </a:lnBlToTr>
                    <a:noFill/>
                  </a:tcPr>
                </a:tc>
                <a:tc>
                  <a:txBody>
                    <a:bodyPr/>
                    <a:lstStyle/>
                    <a:p>
                      <a:pPr indent="0" algn="r">
                        <a:buNone/>
                      </a:pPr>
                      <a:r>
                        <a:rPr lang="en-US" sz="1800" b="1">
                          <a:latin typeface="宋体" panose="02010600030101010101" pitchFamily="2" charset="-122"/>
                          <a:ea typeface="宋体" panose="02010600030101010101" pitchFamily="2" charset="-122"/>
                          <a:cs typeface="宋体" panose="02010600030101010101" pitchFamily="2" charset="-122"/>
                        </a:rPr>
                        <a:t>120</a:t>
                      </a:r>
                      <a:endParaRPr lang="en-US" altLang="en-US" sz="18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a:noFill/>
                    </a:lnR>
                    <a:lnT cap="flat">
                      <a:noFill/>
                    </a:lnT>
                    <a:lnB cap="flat">
                      <a:noFill/>
                    </a:lnB>
                    <a:lnTlToBr>
                      <a:noFill/>
                    </a:lnTlToBr>
                    <a:lnBlToTr>
                      <a:noFill/>
                    </a:lnBlToTr>
                    <a:noFill/>
                  </a:tcPr>
                </a:tc>
                <a:tc>
                  <a:txBody>
                    <a:bodyPr/>
                    <a:lstStyle/>
                    <a:p>
                      <a:pPr indent="0" algn="ctr">
                        <a:buNone/>
                      </a:pPr>
                      <a:r>
                        <a:rPr lang="en-US" sz="1800" b="1" dirty="0">
                          <a:latin typeface="宋体" panose="02010600030101010101" pitchFamily="2" charset="-122"/>
                          <a:ea typeface="宋体" panose="02010600030101010101" pitchFamily="2" charset="-122"/>
                          <a:cs typeface="宋体" panose="02010600030101010101" pitchFamily="2" charset="-122"/>
                        </a:rPr>
                        <a:t>(3)</a:t>
                      </a:r>
                      <a:endParaRPr lang="en-US" altLang="en-US" sz="1800" b="1" dirty="0">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8"/>
                  </a:ext>
                </a:extLst>
              </a:tr>
              <a:tr h="291803">
                <a:tc>
                  <a:txBody>
                    <a:bodyPr/>
                    <a:lstStyle/>
                    <a:p>
                      <a:pPr indent="0">
                        <a:buNone/>
                      </a:pPr>
                      <a:r>
                        <a:rPr lang="en-US" sz="1800" b="0" dirty="0" err="1">
                          <a:latin typeface="宋体" panose="02010600030101010101" pitchFamily="2" charset="-122"/>
                          <a:ea typeface="宋体" panose="02010600030101010101" pitchFamily="2" charset="-122"/>
                          <a:cs typeface="宋体" panose="02010600030101010101" pitchFamily="2" charset="-122"/>
                        </a:rPr>
                        <a:t>其他公司分配</a:t>
                      </a:r>
                      <a:endParaRPr lang="en-US" altLang="en-US" sz="1800" b="0" dirty="0">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a:noFill/>
                    </a:lnR>
                    <a:lnT cap="flat">
                      <a:noFill/>
                    </a:lnT>
                    <a:lnB cap="flat">
                      <a:noFill/>
                    </a:lnB>
                    <a:lnTlToBr>
                      <a:noFill/>
                    </a:lnTlToBr>
                    <a:lnBlToTr>
                      <a:noFill/>
                    </a:lnBlToTr>
                    <a:noFill/>
                  </a:tcPr>
                </a:tc>
                <a:tc>
                  <a:txBody>
                    <a:bodyPr/>
                    <a:lstStyle/>
                    <a:p>
                      <a:pPr indent="0" algn="r">
                        <a:buNone/>
                      </a:pPr>
                      <a:r>
                        <a:rPr lang="en-US" sz="1800" b="1">
                          <a:latin typeface="宋体" panose="02010600030101010101" pitchFamily="2" charset="-122"/>
                          <a:ea typeface="宋体" panose="02010600030101010101" pitchFamily="2" charset="-122"/>
                          <a:cs typeface="宋体" panose="02010600030101010101" pitchFamily="2" charset="-122"/>
                        </a:rPr>
                        <a:t>20</a:t>
                      </a:r>
                      <a:endParaRPr lang="en-US" altLang="en-US" sz="18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a:noFill/>
                    </a:lnR>
                    <a:lnT cap="flat">
                      <a:noFill/>
                    </a:lnT>
                    <a:lnB cap="flat">
                      <a:noFill/>
                    </a:lnB>
                    <a:lnTlToBr>
                      <a:noFill/>
                    </a:lnTlToBr>
                    <a:lnBlToTr>
                      <a:noFill/>
                    </a:lnBlToTr>
                    <a:noFill/>
                  </a:tcPr>
                </a:tc>
                <a:tc>
                  <a:txBody>
                    <a:bodyPr/>
                    <a:lstStyle/>
                    <a:p>
                      <a:pPr indent="0" algn="ctr">
                        <a:buNone/>
                      </a:pPr>
                      <a:r>
                        <a:rPr lang="en-US" sz="1800" b="1" dirty="0">
                          <a:latin typeface="Calibri" panose="020F0502020204030204" charset="0"/>
                          <a:cs typeface="Calibri" panose="020F0502020204030204" charset="0"/>
                        </a:rPr>
                        <a:t> </a:t>
                      </a:r>
                      <a:endParaRPr lang="en-US" altLang="en-US" sz="1800" b="1" dirty="0">
                        <a:latin typeface="Calibri" panose="020F0502020204030204" charset="0"/>
                        <a:ea typeface="Calibri" panose="020F0502020204030204" charset="0"/>
                        <a:cs typeface="Calibri" panose="020F0502020204030204" charset="0"/>
                      </a:endParaRPr>
                    </a:p>
                  </a:txBody>
                  <a:tcPr marL="68580" marR="68580" marT="0" marB="0">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9"/>
                  </a:ext>
                </a:extLst>
              </a:tr>
              <a:tr h="291803">
                <a:tc>
                  <a:txBody>
                    <a:bodyPr/>
                    <a:lstStyle/>
                    <a:p>
                      <a:pPr indent="0">
                        <a:buNone/>
                      </a:pPr>
                      <a:r>
                        <a:rPr lang="en-US" sz="1800" b="1">
                          <a:latin typeface="宋体" panose="02010600030101010101" pitchFamily="2" charset="-122"/>
                          <a:ea typeface="宋体" panose="02010600030101010101" pitchFamily="2" charset="-122"/>
                          <a:cs typeface="宋体" panose="02010600030101010101" pitchFamily="2" charset="-122"/>
                        </a:rPr>
                        <a:t>税前收益</a:t>
                      </a:r>
                      <a:endParaRPr lang="en-US" altLang="en-US" sz="18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a:noFill/>
                    </a:lnR>
                    <a:lnT cap="flat">
                      <a:noFill/>
                    </a:lnT>
                    <a:lnB cap="flat">
                      <a:noFill/>
                    </a:lnB>
                    <a:lnTlToBr>
                      <a:noFill/>
                    </a:lnTlToBr>
                    <a:lnBlToTr>
                      <a:noFill/>
                    </a:lnBlToTr>
                    <a:noFill/>
                  </a:tcPr>
                </a:tc>
                <a:tc>
                  <a:txBody>
                    <a:bodyPr/>
                    <a:lstStyle/>
                    <a:p>
                      <a:pPr indent="0" algn="r">
                        <a:buNone/>
                      </a:pPr>
                      <a:r>
                        <a:rPr lang="en-US" sz="1800" b="1">
                          <a:latin typeface="宋体" panose="02010600030101010101" pitchFamily="2" charset="-122"/>
                          <a:ea typeface="宋体" panose="02010600030101010101" pitchFamily="2" charset="-122"/>
                          <a:cs typeface="宋体" panose="02010600030101010101" pitchFamily="2" charset="-122"/>
                        </a:rPr>
                        <a:t>100</a:t>
                      </a:r>
                      <a:endParaRPr lang="en-US" altLang="en-US" sz="18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a:noFill/>
                    </a:lnR>
                    <a:lnT cap="flat">
                      <a:noFill/>
                    </a:lnT>
                    <a:lnB cap="flat">
                      <a:noFill/>
                    </a:lnB>
                    <a:lnTlToBr>
                      <a:noFill/>
                    </a:lnTlToBr>
                    <a:lnBlToTr>
                      <a:noFill/>
                    </a:lnBlToTr>
                    <a:noFill/>
                  </a:tcPr>
                </a:tc>
                <a:tc>
                  <a:txBody>
                    <a:bodyPr/>
                    <a:lstStyle/>
                    <a:p>
                      <a:pPr indent="0" algn="ctr">
                        <a:buNone/>
                      </a:pPr>
                      <a:r>
                        <a:rPr lang="en-US" sz="1800" b="1" dirty="0">
                          <a:latin typeface="宋体" panose="02010600030101010101" pitchFamily="2" charset="-122"/>
                          <a:ea typeface="宋体" panose="02010600030101010101" pitchFamily="2" charset="-122"/>
                          <a:cs typeface="宋体" panose="02010600030101010101" pitchFamily="2" charset="-122"/>
                        </a:rPr>
                        <a:t>(4)</a:t>
                      </a:r>
                      <a:endParaRPr lang="en-US" altLang="en-US" sz="1800" b="1" dirty="0">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10"/>
                  </a:ext>
                </a:extLst>
              </a:tr>
              <a:tr h="291137">
                <a:tc>
                  <a:txBody>
                    <a:bodyPr/>
                    <a:lstStyle/>
                    <a:p>
                      <a:pPr indent="0">
                        <a:buNone/>
                      </a:pPr>
                      <a:r>
                        <a:rPr lang="en-US" sz="1800" b="0" dirty="0" err="1">
                          <a:latin typeface="宋体" panose="02010600030101010101" pitchFamily="2" charset="-122"/>
                          <a:ea typeface="宋体" panose="02010600030101010101" pitchFamily="2" charset="-122"/>
                          <a:cs typeface="宋体" panose="02010600030101010101" pitchFamily="2" charset="-122"/>
                        </a:rPr>
                        <a:t>税金</a:t>
                      </a:r>
                      <a:endParaRPr lang="en-US" altLang="en-US" sz="1800" b="0" dirty="0">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a:noFill/>
                    </a:lnR>
                    <a:lnT cap="flat">
                      <a:noFill/>
                    </a:lnT>
                    <a:lnB cap="flat">
                      <a:noFill/>
                    </a:lnB>
                    <a:lnTlToBr>
                      <a:noFill/>
                    </a:lnTlToBr>
                    <a:lnBlToTr>
                      <a:noFill/>
                    </a:lnBlToTr>
                    <a:noFill/>
                  </a:tcPr>
                </a:tc>
                <a:tc>
                  <a:txBody>
                    <a:bodyPr/>
                    <a:lstStyle/>
                    <a:p>
                      <a:pPr indent="0" algn="r">
                        <a:buNone/>
                      </a:pPr>
                      <a:r>
                        <a:rPr lang="en-US" sz="1800" b="1">
                          <a:latin typeface="宋体" panose="02010600030101010101" pitchFamily="2" charset="-122"/>
                          <a:ea typeface="宋体" panose="02010600030101010101" pitchFamily="2" charset="-122"/>
                          <a:cs typeface="宋体" panose="02010600030101010101" pitchFamily="2" charset="-122"/>
                        </a:rPr>
                        <a:t>40</a:t>
                      </a:r>
                      <a:endParaRPr lang="en-US" altLang="en-US" sz="18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a:noFill/>
                    </a:lnR>
                    <a:lnT cap="flat">
                      <a:noFill/>
                    </a:lnT>
                    <a:lnB cap="flat">
                      <a:noFill/>
                    </a:lnB>
                    <a:lnTlToBr>
                      <a:noFill/>
                    </a:lnTlToBr>
                    <a:lnBlToTr>
                      <a:noFill/>
                    </a:lnBlToTr>
                    <a:noFill/>
                  </a:tcPr>
                </a:tc>
                <a:tc>
                  <a:txBody>
                    <a:bodyPr/>
                    <a:lstStyle/>
                    <a:p>
                      <a:pPr indent="0" algn="ctr">
                        <a:buNone/>
                      </a:pPr>
                      <a:r>
                        <a:rPr lang="en-US" sz="1800" b="1" dirty="0">
                          <a:latin typeface="Calibri" panose="020F0502020204030204" charset="0"/>
                          <a:cs typeface="Calibri" panose="020F0502020204030204" charset="0"/>
                        </a:rPr>
                        <a:t> </a:t>
                      </a:r>
                      <a:endParaRPr lang="en-US" altLang="en-US" sz="1800" b="1" dirty="0">
                        <a:latin typeface="Calibri" panose="020F0502020204030204" charset="0"/>
                        <a:ea typeface="Calibri" panose="020F0502020204030204" charset="0"/>
                        <a:cs typeface="Calibri" panose="020F0502020204030204" charset="0"/>
                      </a:endParaRPr>
                    </a:p>
                  </a:txBody>
                  <a:tcPr marL="68580" marR="68580" marT="0" marB="0">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11"/>
                  </a:ext>
                </a:extLst>
              </a:tr>
              <a:tr h="291803">
                <a:tc>
                  <a:txBody>
                    <a:bodyPr/>
                    <a:lstStyle/>
                    <a:p>
                      <a:pPr indent="0">
                        <a:buNone/>
                      </a:pPr>
                      <a:r>
                        <a:rPr lang="en-US" sz="1800" b="1">
                          <a:latin typeface="宋体" panose="02010600030101010101" pitchFamily="2" charset="-122"/>
                          <a:ea typeface="宋体" panose="02010600030101010101" pitchFamily="2" charset="-122"/>
                          <a:cs typeface="宋体" panose="02010600030101010101" pitchFamily="2" charset="-122"/>
                        </a:rPr>
                        <a:t>净收益</a:t>
                      </a:r>
                      <a:endParaRPr lang="en-US" altLang="en-US" sz="18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a:noFill/>
                    </a:lnR>
                    <a:lnT cap="flat">
                      <a:noFill/>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r">
                        <a:buNone/>
                      </a:pPr>
                      <a:r>
                        <a:rPr lang="en-US" sz="1800" b="1">
                          <a:latin typeface="宋体" panose="02010600030101010101" pitchFamily="2" charset="-122"/>
                          <a:ea typeface="宋体" panose="02010600030101010101" pitchFamily="2" charset="-122"/>
                          <a:cs typeface="宋体" panose="02010600030101010101" pitchFamily="2" charset="-122"/>
                        </a:rPr>
                        <a:t>$60</a:t>
                      </a:r>
                      <a:endParaRPr lang="en-US" altLang="en-US" sz="18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a:noFill/>
                    </a:lnR>
                    <a:lnT cap="flat">
                      <a:noFill/>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800" b="1" dirty="0">
                          <a:latin typeface="宋体" panose="02010600030101010101" pitchFamily="2" charset="-122"/>
                          <a:ea typeface="宋体" panose="02010600030101010101" pitchFamily="2" charset="-122"/>
                          <a:cs typeface="宋体" panose="02010600030101010101" pitchFamily="2" charset="-122"/>
                        </a:rPr>
                        <a:t>(5)</a:t>
                      </a:r>
                      <a:endParaRPr lang="en-US" altLang="en-US" sz="1800" b="1" dirty="0">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cap="flat">
                      <a:noFill/>
                    </a:lnR>
                    <a:lnT cap="flat">
                      <a:noFill/>
                    </a:lnT>
                    <a:lnB w="12700" cap="flat" cmpd="sng">
                      <a:solidFill>
                        <a:srgbClr val="08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val="10012"/>
                  </a:ext>
                </a:extLst>
              </a:tr>
            </a:tbl>
          </a:graphicData>
        </a:graphic>
      </p:graphicFrame>
      <p:sp>
        <p:nvSpPr>
          <p:cNvPr id="5" name="日期占位符 4"/>
          <p:cNvSpPr>
            <a:spLocks noGrp="1"/>
          </p:cNvSpPr>
          <p:nvPr>
            <p:ph type="dt" sz="half" idx="10"/>
          </p:nvPr>
        </p:nvSpPr>
        <p:spPr/>
        <p:txBody>
          <a:bodyPr/>
          <a:lstStyle/>
          <a:p>
            <a:fld id="{E627389A-65DB-413A-BE87-AD4DC5CD7285}" type="datetime1">
              <a:rPr lang="zh-CN" altLang="en-US" smtClean="0"/>
              <a:t>2025/4/30</a:t>
            </a:fld>
            <a:endParaRPr lang="zh-CN" altLang="en-US"/>
          </a:p>
        </p:txBody>
      </p:sp>
      <p:sp>
        <p:nvSpPr>
          <p:cNvPr id="6" name="灯片编号占位符 5"/>
          <p:cNvSpPr>
            <a:spLocks noGrp="1"/>
          </p:cNvSpPr>
          <p:nvPr>
            <p:ph type="sldNum" sz="quarter" idx="12"/>
          </p:nvPr>
        </p:nvSpPr>
        <p:spPr/>
        <p:txBody>
          <a:bodyPr/>
          <a:lstStyle/>
          <a:p>
            <a:fld id="{3FE1EDA2-33AC-496A-A724-CEE95782FE2E}" type="slidenum">
              <a:rPr lang="zh-CN" altLang="en-US" smtClean="0"/>
              <a:t>33</a:t>
            </a:fld>
            <a:endParaRPr lang="zh-CN" alt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评价盈利能力</a:t>
            </a:r>
          </a:p>
        </p:txBody>
      </p:sp>
      <p:sp>
        <p:nvSpPr>
          <p:cNvPr id="3" name="内容占位符 2"/>
          <p:cNvSpPr>
            <a:spLocks noGrp="1"/>
          </p:cNvSpPr>
          <p:nvPr>
            <p:ph idx="1"/>
          </p:nvPr>
        </p:nvSpPr>
        <p:spPr>
          <a:xfrm>
            <a:off x="609600" y="1787611"/>
            <a:ext cx="10972800" cy="4302125"/>
          </a:xfrm>
        </p:spPr>
        <p:txBody>
          <a:bodyPr/>
          <a:lstStyle/>
          <a:p>
            <a:pPr>
              <a:lnSpc>
                <a:spcPct val="150000"/>
              </a:lnSpc>
              <a:spcBef>
                <a:spcPts val="1200"/>
              </a:spcBef>
            </a:pPr>
            <a:r>
              <a:rPr lang="zh-CN" altLang="en-US" sz="3200" dirty="0"/>
              <a:t>盈利能力指标的类型</a:t>
            </a:r>
            <a:endParaRPr lang="en-US" altLang="zh-CN" sz="3200" dirty="0"/>
          </a:p>
          <a:p>
            <a:pPr marL="438150" lvl="1" indent="0">
              <a:lnSpc>
                <a:spcPct val="150000"/>
              </a:lnSpc>
              <a:buNone/>
            </a:pPr>
            <a:r>
              <a:rPr lang="zh-CN" altLang="en-US" dirty="0">
                <a:ea typeface="宋体" panose="02010600030101010101" pitchFamily="2" charset="-122"/>
              </a:rPr>
              <a:t>利润中心的经济业绩是用净收益来评价。</a:t>
            </a:r>
            <a:r>
              <a:rPr lang="zh-CN" altLang="en-US" dirty="0" smtClean="0">
                <a:ea typeface="宋体" panose="02010600030101010101" pitchFamily="2" charset="-122"/>
              </a:rPr>
              <a:t>但是，利润</a:t>
            </a:r>
            <a:r>
              <a:rPr lang="zh-CN" altLang="en-US" dirty="0">
                <a:ea typeface="宋体" panose="02010600030101010101" pitchFamily="2" charset="-122"/>
              </a:rPr>
              <a:t>中心管理者的业绩也可以通过五种不同的盈利能力指标</a:t>
            </a:r>
            <a:r>
              <a:rPr lang="zh-CN" altLang="en-US" dirty="0" smtClean="0">
                <a:ea typeface="宋体" panose="02010600030101010101" pitchFamily="2" charset="-122"/>
              </a:rPr>
              <a:t>评价：</a:t>
            </a:r>
            <a:r>
              <a:rPr lang="en-US" altLang="zh-CN" dirty="0" smtClean="0">
                <a:ea typeface="宋体" panose="02010600030101010101" pitchFamily="2" charset="-122"/>
              </a:rPr>
              <a:t>(</a:t>
            </a:r>
            <a:r>
              <a:rPr lang="en-US" altLang="zh-CN" dirty="0">
                <a:ea typeface="宋体" panose="02010600030101010101" pitchFamily="2" charset="-122"/>
              </a:rPr>
              <a:t>1</a:t>
            </a:r>
            <a:r>
              <a:rPr lang="en-US" altLang="zh-CN" dirty="0" smtClean="0">
                <a:ea typeface="宋体" panose="02010600030101010101" pitchFamily="2" charset="-122"/>
              </a:rPr>
              <a:t>) </a:t>
            </a:r>
            <a:r>
              <a:rPr lang="zh-CN" altLang="en-US" dirty="0" smtClean="0">
                <a:ea typeface="宋体" panose="02010600030101010101" pitchFamily="2" charset="-122"/>
              </a:rPr>
              <a:t>边际贡献；</a:t>
            </a:r>
            <a:r>
              <a:rPr lang="en-US" altLang="zh-CN" dirty="0" smtClean="0">
                <a:ea typeface="宋体" panose="02010600030101010101" pitchFamily="2" charset="-122"/>
              </a:rPr>
              <a:t>(</a:t>
            </a:r>
            <a:r>
              <a:rPr lang="en-US" altLang="zh-CN" dirty="0">
                <a:ea typeface="宋体" panose="02010600030101010101" pitchFamily="2" charset="-122"/>
              </a:rPr>
              <a:t>2)</a:t>
            </a:r>
            <a:r>
              <a:rPr lang="zh-CN" altLang="en-US" dirty="0">
                <a:ea typeface="宋体" panose="02010600030101010101" pitchFamily="2" charset="-122"/>
              </a:rPr>
              <a:t>直接</a:t>
            </a:r>
            <a:r>
              <a:rPr lang="zh-CN" altLang="en-US" dirty="0" smtClean="0">
                <a:ea typeface="宋体" panose="02010600030101010101" pitchFamily="2" charset="-122"/>
              </a:rPr>
              <a:t>利润；</a:t>
            </a:r>
            <a:r>
              <a:rPr lang="en-US" altLang="zh-CN" dirty="0" smtClean="0">
                <a:ea typeface="宋体" panose="02010600030101010101" pitchFamily="2" charset="-122"/>
              </a:rPr>
              <a:t>(</a:t>
            </a:r>
            <a:r>
              <a:rPr lang="en-US" altLang="zh-CN" dirty="0">
                <a:ea typeface="宋体" panose="02010600030101010101" pitchFamily="2" charset="-122"/>
              </a:rPr>
              <a:t>3</a:t>
            </a:r>
            <a:r>
              <a:rPr lang="en-US" altLang="zh-CN" dirty="0" smtClean="0">
                <a:ea typeface="宋体" panose="02010600030101010101" pitchFamily="2" charset="-122"/>
              </a:rPr>
              <a:t>) </a:t>
            </a:r>
            <a:r>
              <a:rPr lang="zh-CN" altLang="en-US" dirty="0" smtClean="0">
                <a:ea typeface="宋体" panose="02010600030101010101" pitchFamily="2" charset="-122"/>
              </a:rPr>
              <a:t>可</a:t>
            </a:r>
            <a:r>
              <a:rPr lang="zh-CN" altLang="en-US" dirty="0">
                <a:ea typeface="宋体" panose="02010600030101010101" pitchFamily="2" charset="-122"/>
              </a:rPr>
              <a:t>控</a:t>
            </a:r>
            <a:r>
              <a:rPr lang="zh-CN" altLang="en-US" dirty="0" smtClean="0">
                <a:ea typeface="宋体" panose="02010600030101010101" pitchFamily="2" charset="-122"/>
              </a:rPr>
              <a:t>利润；</a:t>
            </a:r>
            <a:r>
              <a:rPr lang="en-US" altLang="zh-CN" dirty="0" smtClean="0">
                <a:ea typeface="宋体" panose="02010600030101010101" pitchFamily="2" charset="-122"/>
              </a:rPr>
              <a:t>(</a:t>
            </a:r>
            <a:r>
              <a:rPr lang="en-US" altLang="zh-CN" dirty="0">
                <a:ea typeface="宋体" panose="02010600030101010101" pitchFamily="2" charset="-122"/>
              </a:rPr>
              <a:t>4</a:t>
            </a:r>
            <a:r>
              <a:rPr lang="en-US" altLang="zh-CN" dirty="0" smtClean="0">
                <a:ea typeface="宋体" panose="02010600030101010101" pitchFamily="2" charset="-122"/>
              </a:rPr>
              <a:t>) </a:t>
            </a:r>
            <a:r>
              <a:rPr lang="zh-CN" altLang="en-US" dirty="0" smtClean="0">
                <a:ea typeface="宋体" panose="02010600030101010101" pitchFamily="2" charset="-122"/>
              </a:rPr>
              <a:t>税</a:t>
            </a:r>
            <a:r>
              <a:rPr lang="zh-CN" altLang="en-US" dirty="0">
                <a:ea typeface="宋体" panose="02010600030101010101" pitchFamily="2" charset="-122"/>
              </a:rPr>
              <a:t>前</a:t>
            </a:r>
            <a:r>
              <a:rPr lang="zh-CN" altLang="en-US" dirty="0" smtClean="0">
                <a:ea typeface="宋体" panose="02010600030101010101" pitchFamily="2" charset="-122"/>
              </a:rPr>
              <a:t>收益；</a:t>
            </a:r>
            <a:r>
              <a:rPr lang="en-US" altLang="zh-CN" dirty="0" smtClean="0">
                <a:ea typeface="宋体" panose="02010600030101010101" pitchFamily="2" charset="-122"/>
              </a:rPr>
              <a:t>(</a:t>
            </a:r>
            <a:r>
              <a:rPr lang="en-US" altLang="zh-CN" dirty="0">
                <a:ea typeface="宋体" panose="02010600030101010101" pitchFamily="2" charset="-122"/>
              </a:rPr>
              <a:t>5</a:t>
            </a:r>
            <a:r>
              <a:rPr lang="en-US" altLang="zh-CN" dirty="0" smtClean="0">
                <a:ea typeface="宋体" panose="02010600030101010101" pitchFamily="2" charset="-122"/>
              </a:rPr>
              <a:t>) </a:t>
            </a:r>
            <a:r>
              <a:rPr lang="zh-CN" altLang="en-US" dirty="0" smtClean="0">
                <a:ea typeface="宋体" panose="02010600030101010101" pitchFamily="2" charset="-122"/>
              </a:rPr>
              <a:t>净收益</a:t>
            </a:r>
            <a:r>
              <a:rPr lang="zh-CN" altLang="en-US" dirty="0">
                <a:ea typeface="宋体" panose="02010600030101010101" pitchFamily="2" charset="-122"/>
              </a:rPr>
              <a:t>。</a:t>
            </a:r>
          </a:p>
          <a:p>
            <a:endParaRPr lang="zh-CN" altLang="en-US" dirty="0"/>
          </a:p>
        </p:txBody>
      </p:sp>
      <p:sp>
        <p:nvSpPr>
          <p:cNvPr id="4" name="日期占位符 3"/>
          <p:cNvSpPr>
            <a:spLocks noGrp="1"/>
          </p:cNvSpPr>
          <p:nvPr>
            <p:ph type="dt" sz="half" idx="10"/>
          </p:nvPr>
        </p:nvSpPr>
        <p:spPr/>
        <p:txBody>
          <a:bodyPr/>
          <a:lstStyle/>
          <a:p>
            <a:fld id="{B7732DC6-FD17-49DA-A379-0CE34CEEEEA1}" type="datetime1">
              <a:rPr lang="zh-CN" altLang="en-US" smtClean="0"/>
              <a:t>2025/4/30</a:t>
            </a:fld>
            <a:endParaRPr lang="zh-CN" altLang="en-US"/>
          </a:p>
        </p:txBody>
      </p:sp>
      <p:sp>
        <p:nvSpPr>
          <p:cNvPr id="5" name="灯片编号占位符 4"/>
          <p:cNvSpPr>
            <a:spLocks noGrp="1"/>
          </p:cNvSpPr>
          <p:nvPr>
            <p:ph type="sldNum" sz="quarter" idx="12"/>
          </p:nvPr>
        </p:nvSpPr>
        <p:spPr/>
        <p:txBody>
          <a:bodyPr/>
          <a:lstStyle/>
          <a:p>
            <a:fld id="{3FE1EDA2-33AC-496A-A724-CEE95782FE2E}" type="slidenum">
              <a:rPr lang="zh-CN" altLang="en-US" smtClean="0"/>
              <a:t>34</a:t>
            </a:fld>
            <a:endParaRPr lang="zh-CN" alt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评价盈利能力</a:t>
            </a:r>
          </a:p>
        </p:txBody>
      </p:sp>
      <p:sp>
        <p:nvSpPr>
          <p:cNvPr id="3" name="内容占位符 2"/>
          <p:cNvSpPr>
            <a:spLocks noGrp="1"/>
          </p:cNvSpPr>
          <p:nvPr>
            <p:ph idx="1"/>
          </p:nvPr>
        </p:nvSpPr>
        <p:spPr/>
        <p:txBody>
          <a:bodyPr/>
          <a:lstStyle/>
          <a:p>
            <a:pPr>
              <a:lnSpc>
                <a:spcPts val="4000"/>
              </a:lnSpc>
              <a:spcBef>
                <a:spcPts val="1200"/>
              </a:spcBef>
            </a:pPr>
            <a:r>
              <a:rPr lang="zh-CN" altLang="en-US" sz="3200" dirty="0"/>
              <a:t>盈利能力指标的类型</a:t>
            </a:r>
            <a:endParaRPr lang="en-US" altLang="zh-CN" sz="3200" dirty="0"/>
          </a:p>
          <a:p>
            <a:pPr lvl="1">
              <a:lnSpc>
                <a:spcPts val="4000"/>
              </a:lnSpc>
              <a:spcBef>
                <a:spcPts val="1200"/>
              </a:spcBef>
              <a:buFont typeface="Wingdings" panose="05000000000000000000" pitchFamily="2" charset="2"/>
              <a:buChar char="p"/>
            </a:pPr>
            <a:r>
              <a:rPr lang="zh-CN" altLang="en-US" sz="2800" dirty="0"/>
              <a:t>边际贡献</a:t>
            </a:r>
            <a:endParaRPr lang="en-US" altLang="zh-CN" sz="2800" dirty="0"/>
          </a:p>
          <a:p>
            <a:pPr marL="438150" lvl="1" indent="0" algn="just">
              <a:lnSpc>
                <a:spcPct val="150000"/>
              </a:lnSpc>
              <a:buNone/>
            </a:pPr>
            <a:r>
              <a:rPr lang="zh-CN" altLang="zh-CN" sz="2400" dirty="0"/>
              <a:t>边际献反映收</a:t>
            </a:r>
            <a:r>
              <a:rPr lang="zh-CN" altLang="en-US" sz="2400" dirty="0"/>
              <a:t>入</a:t>
            </a:r>
            <a:r>
              <a:rPr lang="zh-CN" altLang="zh-CN" sz="2400" dirty="0"/>
              <a:t>和变动费用之间的差额</a:t>
            </a:r>
            <a:r>
              <a:rPr lang="zh-CN" altLang="en-US" sz="2400" dirty="0"/>
              <a:t>。</a:t>
            </a:r>
            <a:r>
              <a:rPr lang="zh-CN" altLang="zh-CN" sz="2400" dirty="0"/>
              <a:t>支持采用这个指标评价利</a:t>
            </a:r>
            <a:r>
              <a:rPr lang="zh-CN" altLang="en-US" sz="2400" dirty="0"/>
              <a:t>润</a:t>
            </a:r>
            <a:r>
              <a:rPr lang="zh-CN" altLang="zh-CN" sz="2400" dirty="0"/>
              <a:t>中</a:t>
            </a:r>
            <a:r>
              <a:rPr lang="zh-CN" altLang="en-US" sz="2400" dirty="0"/>
              <a:t>心</a:t>
            </a:r>
            <a:r>
              <a:rPr lang="zh-CN" altLang="zh-CN" sz="2400" dirty="0"/>
              <a:t>管理者业绩的主要观点</a:t>
            </a:r>
            <a:r>
              <a:rPr lang="zh-CN" altLang="zh-CN" sz="2400" dirty="0" smtClean="0"/>
              <a:t>是</a:t>
            </a:r>
            <a:r>
              <a:rPr lang="zh-CN" altLang="en-US" sz="2400" dirty="0"/>
              <a:t>，</a:t>
            </a:r>
            <a:r>
              <a:rPr lang="zh-CN" altLang="zh-CN" sz="2400" dirty="0" smtClean="0"/>
              <a:t>因为</a:t>
            </a:r>
            <a:r>
              <a:rPr lang="zh-CN" altLang="zh-CN" sz="2400" dirty="0"/>
              <a:t>固定费用超出了其</a:t>
            </a:r>
            <a:r>
              <a:rPr lang="zh-CN" altLang="zh-CN" sz="2400" dirty="0" smtClean="0"/>
              <a:t>控制范围</a:t>
            </a:r>
            <a:r>
              <a:rPr lang="zh-CN" altLang="en-US" sz="2400" dirty="0" smtClean="0"/>
              <a:t>，</a:t>
            </a:r>
            <a:r>
              <a:rPr lang="zh-CN" altLang="zh-CN" sz="2400" dirty="0" smtClean="0"/>
              <a:t>所以</a:t>
            </a:r>
            <a:r>
              <a:rPr lang="zh-CN" altLang="zh-CN" sz="2400" dirty="0"/>
              <a:t>管理者应该把注意力集中在最</a:t>
            </a:r>
            <a:r>
              <a:rPr lang="zh-CN" altLang="en-US" sz="2400" dirty="0"/>
              <a:t>大</a:t>
            </a:r>
            <a:r>
              <a:rPr lang="zh-CN" altLang="zh-CN" sz="2400" dirty="0"/>
              <a:t>化贡献</a:t>
            </a:r>
            <a:r>
              <a:rPr lang="zh-CN" altLang="en-US" sz="2400" dirty="0"/>
              <a:t>上</a:t>
            </a:r>
            <a:r>
              <a:rPr lang="zh-CN" altLang="en-US" sz="2400" dirty="0" smtClean="0"/>
              <a:t>。</a:t>
            </a:r>
            <a:endParaRPr lang="en-US" altLang="zh-CN" sz="2400" dirty="0" smtClean="0"/>
          </a:p>
          <a:p>
            <a:pPr marL="438150" lvl="1" indent="0" algn="just">
              <a:lnSpc>
                <a:spcPct val="150000"/>
              </a:lnSpc>
              <a:buNone/>
            </a:pPr>
            <a:r>
              <a:rPr lang="zh-CN" altLang="en-US" sz="2400" dirty="0" smtClean="0"/>
              <a:t>但这个观点的问题在于它的前提是不准确的。</a:t>
            </a:r>
            <a:endParaRPr lang="zh-CN" altLang="en-US" sz="2400" dirty="0"/>
          </a:p>
        </p:txBody>
      </p:sp>
      <p:sp>
        <p:nvSpPr>
          <p:cNvPr id="4" name="日期占位符 3"/>
          <p:cNvSpPr>
            <a:spLocks noGrp="1"/>
          </p:cNvSpPr>
          <p:nvPr>
            <p:ph type="dt" sz="half" idx="10"/>
          </p:nvPr>
        </p:nvSpPr>
        <p:spPr/>
        <p:txBody>
          <a:bodyPr/>
          <a:lstStyle/>
          <a:p>
            <a:fld id="{5C4C4846-FCD0-401D-A84B-833EB8311F8D}" type="datetime1">
              <a:rPr lang="zh-CN" altLang="en-US" smtClean="0"/>
              <a:t>2025/4/30</a:t>
            </a:fld>
            <a:endParaRPr lang="zh-CN" altLang="en-US"/>
          </a:p>
        </p:txBody>
      </p:sp>
      <p:sp>
        <p:nvSpPr>
          <p:cNvPr id="5" name="灯片编号占位符 4"/>
          <p:cNvSpPr>
            <a:spLocks noGrp="1"/>
          </p:cNvSpPr>
          <p:nvPr>
            <p:ph type="sldNum" sz="quarter" idx="12"/>
          </p:nvPr>
        </p:nvSpPr>
        <p:spPr/>
        <p:txBody>
          <a:bodyPr/>
          <a:lstStyle/>
          <a:p>
            <a:fld id="{3FE1EDA2-33AC-496A-A724-CEE95782FE2E}" type="slidenum">
              <a:rPr lang="zh-CN" altLang="en-US" smtClean="0"/>
              <a:t>35</a:t>
            </a:fld>
            <a:endParaRPr lang="zh-CN" altLang="en-US"/>
          </a:p>
        </p:txBody>
      </p:sp>
    </p:spTree>
    <p:extLst>
      <p:ext uri="{BB962C8B-B14F-4D97-AF65-F5344CB8AC3E}">
        <p14:creationId xmlns:p14="http://schemas.microsoft.com/office/powerpoint/2010/main" val="236934719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评价盈利能力</a:t>
            </a:r>
          </a:p>
        </p:txBody>
      </p:sp>
      <p:sp>
        <p:nvSpPr>
          <p:cNvPr id="3" name="内容占位符 2"/>
          <p:cNvSpPr>
            <a:spLocks noGrp="1"/>
          </p:cNvSpPr>
          <p:nvPr>
            <p:ph idx="1"/>
          </p:nvPr>
        </p:nvSpPr>
        <p:spPr/>
        <p:txBody>
          <a:bodyPr/>
          <a:lstStyle/>
          <a:p>
            <a:pPr>
              <a:lnSpc>
                <a:spcPts val="4000"/>
              </a:lnSpc>
              <a:spcBef>
                <a:spcPts val="1200"/>
              </a:spcBef>
            </a:pPr>
            <a:r>
              <a:rPr lang="zh-CN" altLang="en-US" sz="3200" dirty="0"/>
              <a:t>盈利能力指标的类型</a:t>
            </a:r>
            <a:endParaRPr lang="en-US" altLang="zh-CN" sz="3200" dirty="0"/>
          </a:p>
          <a:p>
            <a:pPr lvl="1">
              <a:lnSpc>
                <a:spcPts val="4000"/>
              </a:lnSpc>
              <a:spcBef>
                <a:spcPts val="1200"/>
              </a:spcBef>
              <a:buFont typeface="Wingdings" panose="05000000000000000000" pitchFamily="2" charset="2"/>
              <a:buChar char="p"/>
            </a:pPr>
            <a:r>
              <a:rPr lang="zh-CN" altLang="en-US" dirty="0"/>
              <a:t>直接利润</a:t>
            </a:r>
            <a:endParaRPr lang="en-US" altLang="zh-CN" sz="2800" dirty="0"/>
          </a:p>
          <a:p>
            <a:pPr marL="438150" lvl="1" indent="0" algn="just">
              <a:lnSpc>
                <a:spcPct val="150000"/>
              </a:lnSpc>
              <a:buNone/>
            </a:pPr>
            <a:r>
              <a:rPr lang="zh-CN" altLang="en-US" sz="2400" dirty="0"/>
              <a:t>这个指标反映利润中心对公司一般管理费用和利润的贡献。它综合了利润中心发生的，或者可直接追溯给利润中心的所有</a:t>
            </a:r>
            <a:r>
              <a:rPr lang="zh-CN" altLang="en-US" sz="2400" dirty="0" smtClean="0"/>
              <a:t>费用，而</a:t>
            </a:r>
            <a:r>
              <a:rPr lang="zh-CN" altLang="en-US" sz="2400" dirty="0"/>
              <a:t>无论这些费用项目是否在利润中心管理者的控制范围之内</a:t>
            </a:r>
            <a:r>
              <a:rPr lang="zh-CN" altLang="en-US" sz="2400" dirty="0" smtClean="0"/>
              <a:t>。</a:t>
            </a:r>
            <a:endParaRPr lang="en-US" altLang="zh-CN" sz="2400" dirty="0" smtClean="0"/>
          </a:p>
          <a:p>
            <a:pPr marL="438150" lvl="1" indent="0" algn="just">
              <a:lnSpc>
                <a:spcPct val="150000"/>
              </a:lnSpc>
              <a:buNone/>
            </a:pPr>
            <a:r>
              <a:rPr lang="zh-CN" altLang="en-US" sz="2400" dirty="0" smtClean="0"/>
              <a:t>直接利润指标的一个缺点是，没有认识到分摊总部费用的激励效应。</a:t>
            </a:r>
            <a:endParaRPr lang="en-US" altLang="zh-CN" sz="2400" dirty="0"/>
          </a:p>
        </p:txBody>
      </p:sp>
      <p:sp>
        <p:nvSpPr>
          <p:cNvPr id="4" name="日期占位符 3"/>
          <p:cNvSpPr>
            <a:spLocks noGrp="1"/>
          </p:cNvSpPr>
          <p:nvPr>
            <p:ph type="dt" sz="half" idx="10"/>
          </p:nvPr>
        </p:nvSpPr>
        <p:spPr/>
        <p:txBody>
          <a:bodyPr/>
          <a:lstStyle/>
          <a:p>
            <a:fld id="{60674E9D-A543-40CF-BE85-FB930A12C992}" type="datetime1">
              <a:rPr lang="zh-CN" altLang="en-US" smtClean="0"/>
              <a:t>2025/4/30</a:t>
            </a:fld>
            <a:endParaRPr lang="zh-CN" altLang="en-US"/>
          </a:p>
        </p:txBody>
      </p:sp>
      <p:sp>
        <p:nvSpPr>
          <p:cNvPr id="5" name="灯片编号占位符 4"/>
          <p:cNvSpPr>
            <a:spLocks noGrp="1"/>
          </p:cNvSpPr>
          <p:nvPr>
            <p:ph type="sldNum" sz="quarter" idx="12"/>
          </p:nvPr>
        </p:nvSpPr>
        <p:spPr/>
        <p:txBody>
          <a:bodyPr/>
          <a:lstStyle/>
          <a:p>
            <a:fld id="{3FE1EDA2-33AC-496A-A724-CEE95782FE2E}" type="slidenum">
              <a:rPr lang="zh-CN" altLang="en-US" smtClean="0"/>
              <a:t>36</a:t>
            </a:fld>
            <a:endParaRPr lang="zh-CN" alt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评价盈利能力</a:t>
            </a:r>
          </a:p>
        </p:txBody>
      </p:sp>
      <p:sp>
        <p:nvSpPr>
          <p:cNvPr id="3" name="内容占位符 2"/>
          <p:cNvSpPr>
            <a:spLocks noGrp="1"/>
          </p:cNvSpPr>
          <p:nvPr>
            <p:ph idx="1"/>
          </p:nvPr>
        </p:nvSpPr>
        <p:spPr>
          <a:xfrm>
            <a:off x="609600" y="1771135"/>
            <a:ext cx="10972800" cy="4302125"/>
          </a:xfrm>
        </p:spPr>
        <p:txBody>
          <a:bodyPr/>
          <a:lstStyle/>
          <a:p>
            <a:pPr>
              <a:lnSpc>
                <a:spcPts val="4000"/>
              </a:lnSpc>
              <a:spcBef>
                <a:spcPts val="1200"/>
              </a:spcBef>
            </a:pPr>
            <a:r>
              <a:rPr lang="zh-CN" altLang="en-US" sz="3200" dirty="0"/>
              <a:t>盈利能力指标的类型</a:t>
            </a:r>
            <a:endParaRPr lang="en-US" altLang="zh-CN" sz="3200" dirty="0"/>
          </a:p>
          <a:p>
            <a:pPr lvl="1">
              <a:lnSpc>
                <a:spcPts val="4000"/>
              </a:lnSpc>
              <a:spcBef>
                <a:spcPts val="1200"/>
              </a:spcBef>
              <a:buFont typeface="Wingdings" panose="05000000000000000000" pitchFamily="2" charset="2"/>
              <a:buChar char="p"/>
            </a:pPr>
            <a:r>
              <a:rPr lang="zh-CN" altLang="en-US" sz="2800" dirty="0"/>
              <a:t>可控利润</a:t>
            </a:r>
            <a:endParaRPr lang="en-US" altLang="zh-CN" sz="2800" dirty="0"/>
          </a:p>
          <a:p>
            <a:pPr marL="438150" lvl="1" indent="0" algn="just">
              <a:lnSpc>
                <a:spcPct val="150000"/>
              </a:lnSpc>
              <a:buNone/>
            </a:pPr>
            <a:r>
              <a:rPr lang="zh-CN" altLang="en-US" sz="2400" dirty="0"/>
              <a:t>总部费用可以划分为两</a:t>
            </a:r>
            <a:r>
              <a:rPr lang="zh-CN" altLang="en-US" sz="2400" dirty="0" smtClean="0"/>
              <a:t>类：可</a:t>
            </a:r>
            <a:r>
              <a:rPr lang="zh-CN" altLang="en-US" sz="2400" dirty="0"/>
              <a:t>控费用和不可控费用。前一类包括经营单元管理者至少在一定程度上可以控制的费用。利润就是扣除利润中心管理者可以影响的所有费用后的剩余</a:t>
            </a:r>
            <a:r>
              <a:rPr lang="zh-CN" altLang="en-US" sz="2400" dirty="0" smtClean="0"/>
              <a:t>。</a:t>
            </a:r>
            <a:endParaRPr lang="en-US" altLang="zh-CN" sz="2400" dirty="0" smtClean="0"/>
          </a:p>
          <a:p>
            <a:pPr marL="438150" lvl="1" indent="0" algn="just">
              <a:lnSpc>
                <a:spcPct val="150000"/>
              </a:lnSpc>
              <a:buNone/>
            </a:pPr>
            <a:r>
              <a:rPr lang="zh-CN" altLang="en-US" sz="2400" dirty="0"/>
              <a:t>不</a:t>
            </a:r>
            <a:r>
              <a:rPr lang="zh-CN" altLang="en-US" sz="2400" dirty="0" smtClean="0"/>
              <a:t>包含不可控费用，可比性较差</a:t>
            </a:r>
            <a:endParaRPr lang="zh-CN" altLang="en-US" sz="2400" dirty="0"/>
          </a:p>
        </p:txBody>
      </p:sp>
      <p:sp>
        <p:nvSpPr>
          <p:cNvPr id="4" name="日期占位符 3"/>
          <p:cNvSpPr>
            <a:spLocks noGrp="1"/>
          </p:cNvSpPr>
          <p:nvPr>
            <p:ph type="dt" sz="half" idx="10"/>
          </p:nvPr>
        </p:nvSpPr>
        <p:spPr/>
        <p:txBody>
          <a:bodyPr/>
          <a:lstStyle/>
          <a:p>
            <a:fld id="{30FA2AB7-1A1F-43A2-95C8-04E6791DACDD}" type="datetime1">
              <a:rPr lang="zh-CN" altLang="en-US" smtClean="0"/>
              <a:t>2025/4/30</a:t>
            </a:fld>
            <a:endParaRPr lang="zh-CN" altLang="en-US"/>
          </a:p>
        </p:txBody>
      </p:sp>
      <p:sp>
        <p:nvSpPr>
          <p:cNvPr id="5" name="灯片编号占位符 4"/>
          <p:cNvSpPr>
            <a:spLocks noGrp="1"/>
          </p:cNvSpPr>
          <p:nvPr>
            <p:ph type="sldNum" sz="quarter" idx="12"/>
          </p:nvPr>
        </p:nvSpPr>
        <p:spPr/>
        <p:txBody>
          <a:bodyPr/>
          <a:lstStyle/>
          <a:p>
            <a:fld id="{3FE1EDA2-33AC-496A-A724-CEE95782FE2E}" type="slidenum">
              <a:rPr lang="zh-CN" altLang="en-US" smtClean="0"/>
              <a:t>37</a:t>
            </a:fld>
            <a:endParaRPr lang="zh-CN" alt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评价盈利能力</a:t>
            </a:r>
          </a:p>
        </p:txBody>
      </p:sp>
      <p:sp>
        <p:nvSpPr>
          <p:cNvPr id="3" name="内容占位符 2"/>
          <p:cNvSpPr>
            <a:spLocks noGrp="1"/>
          </p:cNvSpPr>
          <p:nvPr>
            <p:ph idx="1"/>
          </p:nvPr>
        </p:nvSpPr>
        <p:spPr>
          <a:xfrm>
            <a:off x="609600" y="1771135"/>
            <a:ext cx="10972800" cy="4302125"/>
          </a:xfrm>
        </p:spPr>
        <p:txBody>
          <a:bodyPr/>
          <a:lstStyle/>
          <a:p>
            <a:pPr>
              <a:lnSpc>
                <a:spcPts val="4000"/>
              </a:lnSpc>
              <a:spcBef>
                <a:spcPts val="1200"/>
              </a:spcBef>
            </a:pPr>
            <a:r>
              <a:rPr lang="zh-CN" altLang="en-US" sz="3200" dirty="0"/>
              <a:t>盈利能力指标的类型</a:t>
            </a:r>
            <a:endParaRPr lang="en-US" altLang="zh-CN" sz="3200" dirty="0"/>
          </a:p>
          <a:p>
            <a:pPr lvl="1">
              <a:lnSpc>
                <a:spcPts val="4000"/>
              </a:lnSpc>
              <a:spcBef>
                <a:spcPts val="1200"/>
              </a:spcBef>
              <a:buFont typeface="Wingdings" panose="05000000000000000000" pitchFamily="2" charset="2"/>
              <a:buChar char="p"/>
            </a:pPr>
            <a:r>
              <a:rPr lang="zh-CN" altLang="en-US" dirty="0"/>
              <a:t>税前利润</a:t>
            </a:r>
            <a:endParaRPr lang="en-US" altLang="zh-CN" sz="2800" dirty="0"/>
          </a:p>
          <a:p>
            <a:pPr marL="438150" lvl="1" indent="0" algn="just">
              <a:lnSpc>
                <a:spcPct val="150000"/>
              </a:lnSpc>
              <a:buNone/>
            </a:pPr>
            <a:r>
              <a:rPr lang="zh-CN" altLang="en-US" sz="2400" dirty="0"/>
              <a:t>在这项指标中，所有公司管理费用均基于各利润中心发生的相对数额来分配给利润中心。反对这种分配的观点有两</a:t>
            </a:r>
            <a:r>
              <a:rPr lang="zh-CN" altLang="en-US" sz="2400" dirty="0" smtClean="0"/>
              <a:t>类</a:t>
            </a:r>
            <a:r>
              <a:rPr lang="zh-CN" altLang="en-US" sz="2400" dirty="0" smtClean="0"/>
              <a:t>：首先，公司管理部门发生的费用是利润中心管理者所无法控制的。其次，公司管理人员的服务难以按正确反映各利润中心所发生的费用数额进行分配。</a:t>
            </a:r>
            <a:endParaRPr lang="zh-CN" altLang="en-US" sz="2400" dirty="0"/>
          </a:p>
        </p:txBody>
      </p:sp>
      <p:sp>
        <p:nvSpPr>
          <p:cNvPr id="4" name="日期占位符 3"/>
          <p:cNvSpPr>
            <a:spLocks noGrp="1"/>
          </p:cNvSpPr>
          <p:nvPr>
            <p:ph type="dt" sz="half" idx="10"/>
          </p:nvPr>
        </p:nvSpPr>
        <p:spPr/>
        <p:txBody>
          <a:bodyPr/>
          <a:lstStyle/>
          <a:p>
            <a:fld id="{743AE15D-479D-463E-8F89-6CC3BBC21313}" type="datetime1">
              <a:rPr lang="zh-CN" altLang="en-US" smtClean="0"/>
              <a:t>2025/4/30</a:t>
            </a:fld>
            <a:endParaRPr lang="zh-CN" altLang="en-US"/>
          </a:p>
        </p:txBody>
      </p:sp>
      <p:sp>
        <p:nvSpPr>
          <p:cNvPr id="5" name="灯片编号占位符 4"/>
          <p:cNvSpPr>
            <a:spLocks noGrp="1"/>
          </p:cNvSpPr>
          <p:nvPr>
            <p:ph type="sldNum" sz="quarter" idx="12"/>
          </p:nvPr>
        </p:nvSpPr>
        <p:spPr/>
        <p:txBody>
          <a:bodyPr/>
          <a:lstStyle/>
          <a:p>
            <a:fld id="{3FE1EDA2-33AC-496A-A724-CEE95782FE2E}" type="slidenum">
              <a:rPr lang="zh-CN" altLang="en-US" smtClean="0"/>
              <a:t>38</a:t>
            </a:fld>
            <a:endParaRPr lang="zh-CN" altLang="en-US"/>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评价盈利能力</a:t>
            </a:r>
          </a:p>
        </p:txBody>
      </p:sp>
      <p:sp>
        <p:nvSpPr>
          <p:cNvPr id="3" name="内容占位符 2"/>
          <p:cNvSpPr>
            <a:spLocks noGrp="1"/>
          </p:cNvSpPr>
          <p:nvPr>
            <p:ph idx="1"/>
          </p:nvPr>
        </p:nvSpPr>
        <p:spPr>
          <a:xfrm>
            <a:off x="609600" y="1762897"/>
            <a:ext cx="10972800" cy="4302125"/>
          </a:xfrm>
        </p:spPr>
        <p:txBody>
          <a:bodyPr/>
          <a:lstStyle/>
          <a:p>
            <a:pPr>
              <a:lnSpc>
                <a:spcPts val="4000"/>
              </a:lnSpc>
              <a:spcBef>
                <a:spcPts val="1200"/>
              </a:spcBef>
              <a:spcAft>
                <a:spcPts val="600"/>
              </a:spcAft>
            </a:pPr>
            <a:r>
              <a:rPr lang="zh-CN" altLang="en-US" sz="3200" dirty="0"/>
              <a:t>盈利能力指标的类型</a:t>
            </a:r>
            <a:endParaRPr lang="en-US" altLang="zh-CN" sz="3200" dirty="0"/>
          </a:p>
          <a:p>
            <a:pPr lvl="1">
              <a:lnSpc>
                <a:spcPts val="4000"/>
              </a:lnSpc>
              <a:spcBef>
                <a:spcPts val="1200"/>
              </a:spcBef>
              <a:buFont typeface="Wingdings" panose="05000000000000000000" pitchFamily="2" charset="2"/>
              <a:buChar char="p"/>
            </a:pPr>
            <a:r>
              <a:rPr lang="zh-CN" altLang="en-US" dirty="0"/>
              <a:t>税前利润</a:t>
            </a:r>
            <a:endParaRPr lang="en-US" altLang="zh-CN" sz="2800" dirty="0"/>
          </a:p>
          <a:p>
            <a:pPr marL="438150" lvl="1" indent="0" algn="just">
              <a:lnSpc>
                <a:spcPct val="150000"/>
              </a:lnSpc>
              <a:buNone/>
            </a:pPr>
            <a:r>
              <a:rPr lang="zh-CN" altLang="en-US" sz="2400" dirty="0"/>
              <a:t>还有三种观点支持把一部分公司管理费用纳入利润中心的业绩报告</a:t>
            </a:r>
            <a:r>
              <a:rPr lang="zh-CN" altLang="en-US" sz="2400" dirty="0" smtClean="0"/>
              <a:t>。</a:t>
            </a:r>
            <a:endParaRPr lang="en-US" altLang="zh-CN" sz="2400" dirty="0" smtClean="0"/>
          </a:p>
          <a:p>
            <a:pPr marL="438150" lvl="1" indent="0" algn="just">
              <a:lnSpc>
                <a:spcPct val="150000"/>
              </a:lnSpc>
              <a:buNone/>
            </a:pPr>
            <a:r>
              <a:rPr lang="zh-CN" altLang="en-US" sz="2400" dirty="0" smtClean="0"/>
              <a:t>首先，公司</a:t>
            </a:r>
            <a:r>
              <a:rPr lang="zh-CN" altLang="en-US" sz="2400" dirty="0"/>
              <a:t>服务单元总希望扩大自己的权力</a:t>
            </a:r>
            <a:r>
              <a:rPr lang="zh-CN" altLang="en-US" sz="2400" dirty="0" smtClean="0"/>
              <a:t>基础，追求</a:t>
            </a:r>
            <a:r>
              <a:rPr lang="zh-CN" altLang="en-US" sz="2400" dirty="0"/>
              <a:t>自已的</a:t>
            </a:r>
            <a:r>
              <a:rPr lang="zh-CN" altLang="en-US" sz="2400" dirty="0" smtClean="0"/>
              <a:t>卓越，而</a:t>
            </a:r>
            <a:r>
              <a:rPr lang="zh-CN" altLang="en-US" sz="2400" dirty="0"/>
              <a:t>无视其对公司整体产生的影响。把公司管理费用分配给利润中心会增加利润中心管理者质疑这些费用的</a:t>
            </a:r>
            <a:r>
              <a:rPr lang="zh-CN" altLang="en-US" sz="2400" dirty="0" smtClean="0"/>
              <a:t>可能性，从而</a:t>
            </a:r>
            <a:r>
              <a:rPr lang="zh-CN" altLang="en-US" sz="2400" dirty="0"/>
              <a:t>起到限制总部支出的作用。</a:t>
            </a:r>
          </a:p>
        </p:txBody>
      </p:sp>
      <p:sp>
        <p:nvSpPr>
          <p:cNvPr id="4" name="日期占位符 3"/>
          <p:cNvSpPr>
            <a:spLocks noGrp="1"/>
          </p:cNvSpPr>
          <p:nvPr>
            <p:ph type="dt" sz="half" idx="10"/>
          </p:nvPr>
        </p:nvSpPr>
        <p:spPr/>
        <p:txBody>
          <a:bodyPr/>
          <a:lstStyle/>
          <a:p>
            <a:fld id="{49ADDB0F-5CCE-4717-888F-3DF0445A817C}" type="datetime1">
              <a:rPr lang="zh-CN" altLang="en-US" smtClean="0"/>
              <a:t>2025/4/30</a:t>
            </a:fld>
            <a:endParaRPr lang="zh-CN" altLang="en-US"/>
          </a:p>
        </p:txBody>
      </p:sp>
      <p:sp>
        <p:nvSpPr>
          <p:cNvPr id="5" name="灯片编号占位符 4"/>
          <p:cNvSpPr>
            <a:spLocks noGrp="1"/>
          </p:cNvSpPr>
          <p:nvPr>
            <p:ph type="sldNum" sz="quarter" idx="12"/>
          </p:nvPr>
        </p:nvSpPr>
        <p:spPr/>
        <p:txBody>
          <a:bodyPr/>
          <a:lstStyle/>
          <a:p>
            <a:fld id="{3FE1EDA2-33AC-496A-A724-CEE95782FE2E}" type="slidenum">
              <a:rPr lang="zh-CN" altLang="en-US" smtClean="0"/>
              <a:t>39</a:t>
            </a:fld>
            <a:endParaRPr lang="zh-CN"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一般考虑因素</a:t>
            </a:r>
          </a:p>
        </p:txBody>
      </p:sp>
      <p:sp>
        <p:nvSpPr>
          <p:cNvPr id="3" name="内容占位符 2"/>
          <p:cNvSpPr>
            <a:spLocks noGrp="1"/>
          </p:cNvSpPr>
          <p:nvPr>
            <p:ph idx="1"/>
          </p:nvPr>
        </p:nvSpPr>
        <p:spPr/>
        <p:txBody>
          <a:bodyPr/>
          <a:lstStyle/>
          <a:p>
            <a:pPr>
              <a:lnSpc>
                <a:spcPct val="150000"/>
              </a:lnSpc>
              <a:spcBef>
                <a:spcPts val="1200"/>
              </a:spcBef>
            </a:pPr>
            <a:r>
              <a:rPr lang="zh-CN" altLang="en-US" sz="3200" dirty="0">
                <a:latin typeface="宋体" panose="02010600030101010101" pitchFamily="2" charset="-122"/>
                <a:ea typeface="宋体" panose="02010600030101010101" pitchFamily="2" charset="-122"/>
              </a:rPr>
              <a:t>利润责任的授权条件</a:t>
            </a:r>
            <a:endParaRPr lang="en-US" altLang="zh-CN" sz="3200" dirty="0">
              <a:latin typeface="宋体" panose="02010600030101010101" pitchFamily="2" charset="-122"/>
              <a:ea typeface="宋体" panose="02010600030101010101" pitchFamily="2" charset="-122"/>
            </a:endParaRPr>
          </a:p>
          <a:p>
            <a:pPr>
              <a:lnSpc>
                <a:spcPct val="150000"/>
              </a:lnSpc>
              <a:spcBef>
                <a:spcPts val="1200"/>
              </a:spcBef>
            </a:pPr>
            <a:r>
              <a:rPr lang="zh-CN" altLang="en-US" sz="3200" dirty="0">
                <a:latin typeface="宋体" panose="02010600030101010101" pitchFamily="2" charset="-122"/>
                <a:ea typeface="宋体" panose="02010600030101010101" pitchFamily="2" charset="-122"/>
              </a:rPr>
              <a:t>利润中心的盛行</a:t>
            </a:r>
            <a:endParaRPr lang="en-US" altLang="zh-CN" sz="3200" dirty="0">
              <a:latin typeface="宋体" panose="02010600030101010101" pitchFamily="2" charset="-122"/>
              <a:ea typeface="宋体" panose="02010600030101010101" pitchFamily="2" charset="-122"/>
            </a:endParaRPr>
          </a:p>
          <a:p>
            <a:pPr>
              <a:lnSpc>
                <a:spcPct val="150000"/>
              </a:lnSpc>
              <a:spcBef>
                <a:spcPts val="1200"/>
              </a:spcBef>
            </a:pPr>
            <a:r>
              <a:rPr lang="zh-CN" altLang="en-US" sz="3200" dirty="0">
                <a:latin typeface="宋体" panose="02010600030101010101" pitchFamily="2" charset="-122"/>
                <a:ea typeface="宋体" panose="02010600030101010101" pitchFamily="2" charset="-122"/>
              </a:rPr>
              <a:t>利润中心的优势</a:t>
            </a:r>
            <a:endParaRPr lang="en-US" altLang="zh-CN" sz="3200" dirty="0">
              <a:latin typeface="宋体" panose="02010600030101010101" pitchFamily="2" charset="-122"/>
              <a:ea typeface="宋体" panose="02010600030101010101" pitchFamily="2" charset="-122"/>
            </a:endParaRPr>
          </a:p>
          <a:p>
            <a:pPr>
              <a:lnSpc>
                <a:spcPct val="150000"/>
              </a:lnSpc>
              <a:spcBef>
                <a:spcPts val="1200"/>
              </a:spcBef>
            </a:pPr>
            <a:r>
              <a:rPr lang="zh-CN" altLang="en-US" sz="3200" dirty="0">
                <a:latin typeface="宋体" panose="02010600030101010101" pitchFamily="2" charset="-122"/>
                <a:ea typeface="宋体" panose="02010600030101010101" pitchFamily="2" charset="-122"/>
              </a:rPr>
              <a:t>利润中心的劣势</a:t>
            </a:r>
            <a:endParaRPr lang="en-US" altLang="zh-CN" sz="3200" dirty="0">
              <a:latin typeface="宋体" panose="02010600030101010101" pitchFamily="2" charset="-122"/>
              <a:ea typeface="宋体" panose="02010600030101010101" pitchFamily="2" charset="-122"/>
            </a:endParaRPr>
          </a:p>
          <a:p>
            <a:endParaRPr lang="zh-CN" altLang="en-US" dirty="0"/>
          </a:p>
        </p:txBody>
      </p:sp>
      <p:sp>
        <p:nvSpPr>
          <p:cNvPr id="4" name="日期占位符 3"/>
          <p:cNvSpPr>
            <a:spLocks noGrp="1"/>
          </p:cNvSpPr>
          <p:nvPr>
            <p:ph type="dt" sz="half" idx="10"/>
          </p:nvPr>
        </p:nvSpPr>
        <p:spPr/>
        <p:txBody>
          <a:bodyPr/>
          <a:lstStyle/>
          <a:p>
            <a:fld id="{6B3CFE07-1EF2-4EDB-A0B3-0728526A75C8}" type="datetime1">
              <a:rPr lang="zh-CN" altLang="en-US" smtClean="0"/>
              <a:t>2025/4/30</a:t>
            </a:fld>
            <a:endParaRPr lang="zh-CN" altLang="en-US"/>
          </a:p>
        </p:txBody>
      </p:sp>
      <p:sp>
        <p:nvSpPr>
          <p:cNvPr id="5" name="灯片编号占位符 4"/>
          <p:cNvSpPr>
            <a:spLocks noGrp="1"/>
          </p:cNvSpPr>
          <p:nvPr>
            <p:ph type="sldNum" sz="quarter" idx="12"/>
          </p:nvPr>
        </p:nvSpPr>
        <p:spPr/>
        <p:txBody>
          <a:bodyPr/>
          <a:lstStyle/>
          <a:p>
            <a:fld id="{3FE1EDA2-33AC-496A-A724-CEE95782FE2E}" type="slidenum">
              <a:rPr lang="zh-CN" altLang="en-US" smtClean="0"/>
              <a:t>4</a:t>
            </a:fld>
            <a:endParaRPr lang="zh-CN" alt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评价盈利能力</a:t>
            </a:r>
          </a:p>
        </p:txBody>
      </p:sp>
      <p:sp>
        <p:nvSpPr>
          <p:cNvPr id="3" name="内容占位符 2"/>
          <p:cNvSpPr>
            <a:spLocks noGrp="1"/>
          </p:cNvSpPr>
          <p:nvPr>
            <p:ph idx="1"/>
          </p:nvPr>
        </p:nvSpPr>
        <p:spPr/>
        <p:txBody>
          <a:bodyPr/>
          <a:lstStyle/>
          <a:p>
            <a:pPr>
              <a:lnSpc>
                <a:spcPts val="4000"/>
              </a:lnSpc>
              <a:spcBef>
                <a:spcPts val="1200"/>
              </a:spcBef>
            </a:pPr>
            <a:r>
              <a:rPr lang="zh-CN" altLang="en-US" sz="3200" dirty="0"/>
              <a:t>盈利能力指标的类型</a:t>
            </a:r>
            <a:endParaRPr lang="en-US" altLang="zh-CN" sz="3200" dirty="0"/>
          </a:p>
          <a:p>
            <a:pPr lvl="1">
              <a:lnSpc>
                <a:spcPts val="4000"/>
              </a:lnSpc>
              <a:spcBef>
                <a:spcPts val="1200"/>
              </a:spcBef>
              <a:buFont typeface="Wingdings" panose="05000000000000000000" pitchFamily="2" charset="2"/>
              <a:buChar char="p"/>
            </a:pPr>
            <a:r>
              <a:rPr lang="zh-CN" altLang="en-US" dirty="0"/>
              <a:t>税前利润</a:t>
            </a:r>
            <a:endParaRPr lang="en-US" altLang="zh-CN" sz="2800" dirty="0"/>
          </a:p>
          <a:p>
            <a:pPr marL="438150" lvl="1" indent="0">
              <a:lnSpc>
                <a:spcPct val="150000"/>
              </a:lnSpc>
              <a:buNone/>
            </a:pPr>
            <a:r>
              <a:rPr lang="zh-CN" altLang="en-US" sz="2400" dirty="0"/>
              <a:t>其次，各利润中心的业绩会变得更</a:t>
            </a:r>
            <a:r>
              <a:rPr lang="zh-CN" altLang="en-US" sz="2400" dirty="0" smtClean="0"/>
              <a:t>现实，与</a:t>
            </a:r>
            <a:r>
              <a:rPr lang="zh-CN" altLang="en-US" sz="2400" dirty="0"/>
              <a:t>购买类似服务的竞争者的业绩更直接可比</a:t>
            </a:r>
            <a:r>
              <a:rPr lang="zh-CN" altLang="en-US" sz="2400" dirty="0" smtClean="0"/>
              <a:t>。</a:t>
            </a:r>
            <a:endParaRPr lang="en-US" altLang="zh-CN" sz="2400" dirty="0" smtClean="0"/>
          </a:p>
          <a:p>
            <a:pPr marL="438150" lvl="1" indent="0">
              <a:lnSpc>
                <a:spcPct val="150000"/>
              </a:lnSpc>
              <a:buNone/>
            </a:pPr>
            <a:r>
              <a:rPr lang="zh-CN" altLang="en-US" sz="2400" dirty="0" smtClean="0"/>
              <a:t>最后</a:t>
            </a:r>
            <a:r>
              <a:rPr lang="zh-CN" altLang="en-US" sz="2400" dirty="0"/>
              <a:t>，若管理者</a:t>
            </a:r>
            <a:r>
              <a:rPr lang="zh-CN" altLang="en-US" sz="2400" dirty="0" smtClean="0"/>
              <a:t>知道，除非</a:t>
            </a:r>
            <a:r>
              <a:rPr lang="zh-CN" altLang="en-US" sz="2400" dirty="0"/>
              <a:t>能弥补包括所分配的公司</a:t>
            </a:r>
            <a:r>
              <a:rPr lang="zh-CN" altLang="en-US" sz="2400" dirty="0" smtClean="0"/>
              <a:t>管理费用份额</a:t>
            </a:r>
            <a:r>
              <a:rPr lang="zh-CN" altLang="en-US" sz="2400" dirty="0"/>
              <a:t>在内的所有费用，否则各利润中心就不会产生利润，那么他们就会受到激励，在定价、产品组合等方面制定最优长期营销决策，最终使整个公司都受益。</a:t>
            </a:r>
          </a:p>
        </p:txBody>
      </p:sp>
      <p:sp>
        <p:nvSpPr>
          <p:cNvPr id="4" name="日期占位符 3"/>
          <p:cNvSpPr>
            <a:spLocks noGrp="1"/>
          </p:cNvSpPr>
          <p:nvPr>
            <p:ph type="dt" sz="half" idx="10"/>
          </p:nvPr>
        </p:nvSpPr>
        <p:spPr/>
        <p:txBody>
          <a:bodyPr/>
          <a:lstStyle/>
          <a:p>
            <a:fld id="{D71C9F57-E833-49A5-9695-7E86F9DF8642}" type="datetime1">
              <a:rPr lang="zh-CN" altLang="en-US" smtClean="0"/>
              <a:t>2025/4/30</a:t>
            </a:fld>
            <a:endParaRPr lang="zh-CN" altLang="en-US"/>
          </a:p>
        </p:txBody>
      </p:sp>
      <p:sp>
        <p:nvSpPr>
          <p:cNvPr id="5" name="灯片编号占位符 4"/>
          <p:cNvSpPr>
            <a:spLocks noGrp="1"/>
          </p:cNvSpPr>
          <p:nvPr>
            <p:ph type="sldNum" sz="quarter" idx="12"/>
          </p:nvPr>
        </p:nvSpPr>
        <p:spPr/>
        <p:txBody>
          <a:bodyPr/>
          <a:lstStyle/>
          <a:p>
            <a:fld id="{3FE1EDA2-33AC-496A-A724-CEE95782FE2E}" type="slidenum">
              <a:rPr lang="zh-CN" altLang="en-US" smtClean="0"/>
              <a:t>40</a:t>
            </a:fld>
            <a:endParaRPr lang="zh-CN" altLang="en-US"/>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评价盈利能力</a:t>
            </a:r>
          </a:p>
        </p:txBody>
      </p:sp>
      <p:sp>
        <p:nvSpPr>
          <p:cNvPr id="3" name="内容占位符 2"/>
          <p:cNvSpPr>
            <a:spLocks noGrp="1"/>
          </p:cNvSpPr>
          <p:nvPr>
            <p:ph idx="1"/>
          </p:nvPr>
        </p:nvSpPr>
        <p:spPr/>
        <p:txBody>
          <a:bodyPr/>
          <a:lstStyle/>
          <a:p>
            <a:pPr>
              <a:lnSpc>
                <a:spcPts val="4000"/>
              </a:lnSpc>
              <a:spcBef>
                <a:spcPts val="1200"/>
              </a:spcBef>
            </a:pPr>
            <a:r>
              <a:rPr lang="zh-CN" altLang="en-US" sz="3200" dirty="0"/>
              <a:t>盈利能力指标的类型</a:t>
            </a:r>
            <a:endParaRPr lang="en-US" altLang="zh-CN" sz="3200" dirty="0"/>
          </a:p>
          <a:p>
            <a:pPr lvl="1">
              <a:lnSpc>
                <a:spcPts val="4000"/>
              </a:lnSpc>
              <a:spcBef>
                <a:spcPts val="1200"/>
              </a:spcBef>
              <a:buFont typeface="Wingdings" panose="05000000000000000000" pitchFamily="2" charset="2"/>
              <a:buChar char="p"/>
            </a:pPr>
            <a:r>
              <a:rPr lang="zh-CN" altLang="en-US" dirty="0"/>
              <a:t>税前利润</a:t>
            </a:r>
            <a:endParaRPr lang="en-US" altLang="zh-CN" sz="2800" dirty="0"/>
          </a:p>
          <a:p>
            <a:pPr marL="438150" lvl="1" indent="0">
              <a:lnSpc>
                <a:spcPct val="150000"/>
              </a:lnSpc>
              <a:buNone/>
            </a:pPr>
            <a:r>
              <a:rPr lang="zh-CN" altLang="en-US" sz="2400" dirty="0"/>
              <a:t>如果利润中心应该分摊一部分公司</a:t>
            </a:r>
            <a:r>
              <a:rPr lang="zh-CN" altLang="en-US" sz="2400" dirty="0" smtClean="0"/>
              <a:t>管理费用，那么</a:t>
            </a:r>
            <a:r>
              <a:rPr lang="zh-CN" altLang="en-US" sz="2400" dirty="0"/>
              <a:t>这个费用项目就应该基于预算费用而不是实际费用计算。这就确保了利润中心的管理者不会抱怨费用的任意</a:t>
            </a:r>
            <a:r>
              <a:rPr lang="zh-CN" altLang="en-US" sz="2400" dirty="0" smtClean="0"/>
              <a:t>分配，也</a:t>
            </a:r>
            <a:r>
              <a:rPr lang="zh-CN" altLang="en-US" sz="2400" dirty="0"/>
              <a:t>不会抱怨自己对这些费用缺乏</a:t>
            </a:r>
            <a:r>
              <a:rPr lang="zh-CN" altLang="en-US" sz="2400" dirty="0" smtClean="0"/>
              <a:t>控制，因为</a:t>
            </a:r>
            <a:r>
              <a:rPr lang="zh-CN" altLang="en-US" sz="2400" dirty="0"/>
              <a:t>他们的业绩报告在管理费用分配上没有任何差异。</a:t>
            </a:r>
          </a:p>
        </p:txBody>
      </p:sp>
      <p:sp>
        <p:nvSpPr>
          <p:cNvPr id="4" name="日期占位符 3"/>
          <p:cNvSpPr>
            <a:spLocks noGrp="1"/>
          </p:cNvSpPr>
          <p:nvPr>
            <p:ph type="dt" sz="half" idx="10"/>
          </p:nvPr>
        </p:nvSpPr>
        <p:spPr/>
        <p:txBody>
          <a:bodyPr/>
          <a:lstStyle/>
          <a:p>
            <a:fld id="{9250668C-3B72-4BCB-85B3-7D76CD65F990}" type="datetime1">
              <a:rPr lang="zh-CN" altLang="en-US" smtClean="0"/>
              <a:t>2025/4/30</a:t>
            </a:fld>
            <a:endParaRPr lang="zh-CN" altLang="en-US"/>
          </a:p>
        </p:txBody>
      </p:sp>
      <p:sp>
        <p:nvSpPr>
          <p:cNvPr id="5" name="灯片编号占位符 4"/>
          <p:cNvSpPr>
            <a:spLocks noGrp="1"/>
          </p:cNvSpPr>
          <p:nvPr>
            <p:ph type="sldNum" sz="quarter" idx="12"/>
          </p:nvPr>
        </p:nvSpPr>
        <p:spPr/>
        <p:txBody>
          <a:bodyPr/>
          <a:lstStyle/>
          <a:p>
            <a:fld id="{3FE1EDA2-33AC-496A-A724-CEE95782FE2E}" type="slidenum">
              <a:rPr lang="zh-CN" altLang="en-US" smtClean="0"/>
              <a:t>41</a:t>
            </a:fld>
            <a:endParaRPr lang="zh-CN" altLang="en-US"/>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评价盈利能力</a:t>
            </a:r>
          </a:p>
        </p:txBody>
      </p:sp>
      <p:sp>
        <p:nvSpPr>
          <p:cNvPr id="3" name="内容占位符 2"/>
          <p:cNvSpPr>
            <a:spLocks noGrp="1"/>
          </p:cNvSpPr>
          <p:nvPr>
            <p:ph idx="1"/>
          </p:nvPr>
        </p:nvSpPr>
        <p:spPr>
          <a:xfrm>
            <a:off x="609600" y="1771135"/>
            <a:ext cx="11096368" cy="4302125"/>
          </a:xfrm>
        </p:spPr>
        <p:txBody>
          <a:bodyPr/>
          <a:lstStyle/>
          <a:p>
            <a:pPr>
              <a:lnSpc>
                <a:spcPts val="4000"/>
              </a:lnSpc>
              <a:spcBef>
                <a:spcPts val="1200"/>
              </a:spcBef>
            </a:pPr>
            <a:r>
              <a:rPr lang="zh-CN" altLang="en-US" sz="3200" dirty="0"/>
              <a:t>盈利能力指标的类型</a:t>
            </a:r>
            <a:endParaRPr lang="en-US" altLang="zh-CN" sz="3200" dirty="0"/>
          </a:p>
          <a:p>
            <a:pPr lvl="1">
              <a:lnSpc>
                <a:spcPts val="4000"/>
              </a:lnSpc>
              <a:spcBef>
                <a:spcPts val="1200"/>
              </a:spcBef>
              <a:buFont typeface="Wingdings" panose="05000000000000000000" pitchFamily="2" charset="2"/>
              <a:buChar char="p"/>
            </a:pPr>
            <a:r>
              <a:rPr lang="zh-CN" altLang="en-US" sz="2800" dirty="0"/>
              <a:t>净收益</a:t>
            </a:r>
            <a:endParaRPr lang="en-US" altLang="zh-CN" sz="2800" dirty="0"/>
          </a:p>
          <a:p>
            <a:pPr marL="438150" lvl="1" indent="0" algn="just">
              <a:lnSpc>
                <a:spcPct val="150000"/>
              </a:lnSpc>
              <a:buNone/>
            </a:pPr>
            <a:r>
              <a:rPr lang="zh-CN" altLang="en-US" sz="2400" dirty="0"/>
              <a:t>公司按照损益表的</a:t>
            </a:r>
            <a:r>
              <a:rPr lang="zh-CN" altLang="en-US" sz="2400" dirty="0" smtClean="0"/>
              <a:t>底线，即</a:t>
            </a:r>
            <a:r>
              <a:rPr lang="zh-CN" altLang="en-US" sz="2400" dirty="0"/>
              <a:t>税后</a:t>
            </a:r>
            <a:r>
              <a:rPr lang="zh-CN" altLang="en-US" sz="2400" dirty="0" smtClean="0"/>
              <a:t>净收益，评价</a:t>
            </a:r>
            <a:r>
              <a:rPr lang="zh-CN" altLang="en-US" sz="2400" dirty="0"/>
              <a:t>国内利润中心的业绩。有两种观点反对采用这项</a:t>
            </a:r>
            <a:r>
              <a:rPr lang="zh-CN" altLang="en-US" sz="2400" dirty="0" smtClean="0"/>
              <a:t>指标：</a:t>
            </a:r>
            <a:r>
              <a:rPr lang="en-US" altLang="zh-CN" sz="2400" dirty="0" smtClean="0"/>
              <a:t>(1) </a:t>
            </a:r>
            <a:r>
              <a:rPr lang="zh-CN" altLang="en-US" sz="2400" dirty="0" smtClean="0"/>
              <a:t>税后收益经常是税前收益的固定比例，在这种情况下，涵盖所得税没有什么优势；</a:t>
            </a:r>
            <a:r>
              <a:rPr lang="en-US" altLang="zh-CN" sz="2400" dirty="0" smtClean="0"/>
              <a:t>(2) </a:t>
            </a:r>
            <a:r>
              <a:rPr lang="zh-CN" altLang="en-US" sz="2400" dirty="0" smtClean="0"/>
              <a:t>因为许多影响所得税的决策都是总部制定的，所以根据这些决策的后果评判利润中心的管理者是不恰当的。</a:t>
            </a:r>
            <a:endParaRPr lang="en-US" altLang="zh-CN" sz="2400" dirty="0"/>
          </a:p>
        </p:txBody>
      </p:sp>
      <p:sp>
        <p:nvSpPr>
          <p:cNvPr id="4" name="日期占位符 3"/>
          <p:cNvSpPr>
            <a:spLocks noGrp="1"/>
          </p:cNvSpPr>
          <p:nvPr>
            <p:ph type="dt" sz="half" idx="10"/>
          </p:nvPr>
        </p:nvSpPr>
        <p:spPr/>
        <p:txBody>
          <a:bodyPr/>
          <a:lstStyle/>
          <a:p>
            <a:fld id="{0682780A-B0AA-4AFB-855E-80CFA238F078}" type="datetime1">
              <a:rPr lang="zh-CN" altLang="en-US" smtClean="0"/>
              <a:t>2025/4/30</a:t>
            </a:fld>
            <a:endParaRPr lang="zh-CN" altLang="en-US"/>
          </a:p>
        </p:txBody>
      </p:sp>
      <p:sp>
        <p:nvSpPr>
          <p:cNvPr id="5" name="灯片编号占位符 4"/>
          <p:cNvSpPr>
            <a:spLocks noGrp="1"/>
          </p:cNvSpPr>
          <p:nvPr>
            <p:ph type="sldNum" sz="quarter" idx="12"/>
          </p:nvPr>
        </p:nvSpPr>
        <p:spPr/>
        <p:txBody>
          <a:bodyPr/>
          <a:lstStyle/>
          <a:p>
            <a:fld id="{3FE1EDA2-33AC-496A-A724-CEE95782FE2E}" type="slidenum">
              <a:rPr lang="zh-CN" altLang="en-US" smtClean="0"/>
              <a:t>42</a:t>
            </a:fld>
            <a:endParaRPr lang="zh-CN" altLang="en-US"/>
          </a:p>
        </p:txBody>
      </p:sp>
    </p:spTree>
    <p:extLst>
      <p:ext uri="{BB962C8B-B14F-4D97-AF65-F5344CB8AC3E}">
        <p14:creationId xmlns:p14="http://schemas.microsoft.com/office/powerpoint/2010/main" val="121952865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评价盈利能力</a:t>
            </a:r>
          </a:p>
        </p:txBody>
      </p:sp>
      <p:sp>
        <p:nvSpPr>
          <p:cNvPr id="3" name="内容占位符 2"/>
          <p:cNvSpPr>
            <a:spLocks noGrp="1"/>
          </p:cNvSpPr>
          <p:nvPr>
            <p:ph idx="1"/>
          </p:nvPr>
        </p:nvSpPr>
        <p:spPr>
          <a:xfrm>
            <a:off x="609600" y="1771135"/>
            <a:ext cx="11088130" cy="4302125"/>
          </a:xfrm>
        </p:spPr>
        <p:txBody>
          <a:bodyPr/>
          <a:lstStyle/>
          <a:p>
            <a:pPr>
              <a:lnSpc>
                <a:spcPts val="4000"/>
              </a:lnSpc>
              <a:spcBef>
                <a:spcPts val="1200"/>
              </a:spcBef>
            </a:pPr>
            <a:r>
              <a:rPr lang="zh-CN" altLang="en-US" sz="3200" dirty="0"/>
              <a:t>盈利能力指标的类型</a:t>
            </a:r>
            <a:endParaRPr lang="en-US" altLang="zh-CN" sz="3200" dirty="0"/>
          </a:p>
          <a:p>
            <a:pPr lvl="1">
              <a:lnSpc>
                <a:spcPts val="4000"/>
              </a:lnSpc>
              <a:spcBef>
                <a:spcPts val="1200"/>
              </a:spcBef>
              <a:buFont typeface="Wingdings" panose="05000000000000000000" pitchFamily="2" charset="2"/>
              <a:buChar char="p"/>
            </a:pPr>
            <a:r>
              <a:rPr lang="zh-CN" altLang="en-US" sz="2800" dirty="0"/>
              <a:t>净收益</a:t>
            </a:r>
            <a:endParaRPr lang="en-US" altLang="zh-CN" sz="2800" dirty="0"/>
          </a:p>
          <a:p>
            <a:pPr marL="438150" lvl="1" indent="0">
              <a:lnSpc>
                <a:spcPct val="150000"/>
              </a:lnSpc>
              <a:buNone/>
            </a:pPr>
            <a:r>
              <a:rPr lang="zh-CN" altLang="en-US" sz="2400" dirty="0"/>
              <a:t>在有些情况</a:t>
            </a:r>
            <a:r>
              <a:rPr lang="zh-CN" altLang="en-US" sz="2400" dirty="0" smtClean="0"/>
              <a:t>下，各</a:t>
            </a:r>
            <a:r>
              <a:rPr lang="zh-CN" altLang="en-US" sz="2400" dirty="0"/>
              <a:t>利润中心的实际所得税税率会有所不同。</a:t>
            </a:r>
            <a:r>
              <a:rPr lang="zh-CN" altLang="en-US" sz="2400" dirty="0" smtClean="0"/>
              <a:t>例如：境外</a:t>
            </a:r>
            <a:r>
              <a:rPr lang="zh-CN" altLang="en-US" sz="2400" dirty="0"/>
              <a:t>子公司或者拥有境外业务的经营</a:t>
            </a:r>
            <a:r>
              <a:rPr lang="zh-CN" altLang="en-US" sz="2400" dirty="0" smtClean="0"/>
              <a:t>单元，就</a:t>
            </a:r>
            <a:r>
              <a:rPr lang="zh-CN" altLang="en-US" sz="2400" dirty="0"/>
              <a:t>可能适用不同的实际税率。在这些情况</a:t>
            </a:r>
            <a:r>
              <a:rPr lang="zh-CN" altLang="en-US" sz="2400" dirty="0" smtClean="0"/>
              <a:t>下，把</a:t>
            </a:r>
            <a:r>
              <a:rPr lang="zh-CN" altLang="en-US" sz="2400" dirty="0"/>
              <a:t>所得税支出分配给利润中心是可行</a:t>
            </a:r>
            <a:r>
              <a:rPr lang="zh-CN" altLang="en-US" sz="2400" dirty="0" smtClean="0"/>
              <a:t>的，不仅</a:t>
            </a:r>
            <a:r>
              <a:rPr lang="zh-CN" altLang="en-US" sz="2400" dirty="0"/>
              <a:t>可以评价各利润中心的经济盈利</a:t>
            </a:r>
            <a:r>
              <a:rPr lang="zh-CN" altLang="en-US" sz="2400" dirty="0" smtClean="0"/>
              <a:t>能力，而且</a:t>
            </a:r>
            <a:r>
              <a:rPr lang="zh-CN" altLang="en-US" sz="2400" dirty="0"/>
              <a:t>可以激励管理者筹划税负。</a:t>
            </a:r>
          </a:p>
          <a:p>
            <a:pPr marL="438150" lvl="1" indent="0">
              <a:lnSpc>
                <a:spcPct val="150000"/>
              </a:lnSpc>
              <a:buNone/>
            </a:pPr>
            <a:endParaRPr lang="zh-CN" altLang="en-US" sz="2400" dirty="0"/>
          </a:p>
        </p:txBody>
      </p:sp>
      <p:sp>
        <p:nvSpPr>
          <p:cNvPr id="4" name="日期占位符 3"/>
          <p:cNvSpPr>
            <a:spLocks noGrp="1"/>
          </p:cNvSpPr>
          <p:nvPr>
            <p:ph type="dt" sz="half" idx="10"/>
          </p:nvPr>
        </p:nvSpPr>
        <p:spPr/>
        <p:txBody>
          <a:bodyPr/>
          <a:lstStyle/>
          <a:p>
            <a:fld id="{833A89BE-DDF7-4CB2-90C4-56FF330FE0C9}" type="datetime1">
              <a:rPr lang="zh-CN" altLang="en-US" smtClean="0"/>
              <a:t>2025/4/30</a:t>
            </a:fld>
            <a:endParaRPr lang="zh-CN" altLang="en-US"/>
          </a:p>
        </p:txBody>
      </p:sp>
      <p:sp>
        <p:nvSpPr>
          <p:cNvPr id="5" name="灯片编号占位符 4"/>
          <p:cNvSpPr>
            <a:spLocks noGrp="1"/>
          </p:cNvSpPr>
          <p:nvPr>
            <p:ph type="sldNum" sz="quarter" idx="12"/>
          </p:nvPr>
        </p:nvSpPr>
        <p:spPr/>
        <p:txBody>
          <a:bodyPr/>
          <a:lstStyle/>
          <a:p>
            <a:fld id="{3FE1EDA2-33AC-496A-A724-CEE95782FE2E}" type="slidenum">
              <a:rPr lang="zh-CN" altLang="en-US" smtClean="0"/>
              <a:t>43</a:t>
            </a:fld>
            <a:endParaRPr lang="zh-CN" altLang="en-US"/>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评价盈利能力</a:t>
            </a:r>
          </a:p>
        </p:txBody>
      </p:sp>
      <p:sp>
        <p:nvSpPr>
          <p:cNvPr id="3" name="内容占位符 2"/>
          <p:cNvSpPr>
            <a:spLocks noGrp="1"/>
          </p:cNvSpPr>
          <p:nvPr>
            <p:ph idx="1"/>
          </p:nvPr>
        </p:nvSpPr>
        <p:spPr>
          <a:xfrm>
            <a:off x="609600" y="1771135"/>
            <a:ext cx="11088130" cy="4302125"/>
          </a:xfrm>
        </p:spPr>
        <p:txBody>
          <a:bodyPr/>
          <a:lstStyle/>
          <a:p>
            <a:pPr>
              <a:lnSpc>
                <a:spcPts val="4000"/>
              </a:lnSpc>
              <a:spcBef>
                <a:spcPts val="1200"/>
              </a:spcBef>
            </a:pPr>
            <a:r>
              <a:rPr lang="zh-CN" altLang="en-US" dirty="0" smtClean="0"/>
              <a:t>管理因素</a:t>
            </a:r>
            <a:r>
              <a:rPr lang="zh-CN" altLang="en-US" sz="2400" dirty="0" smtClean="0"/>
              <a:t>。</a:t>
            </a:r>
            <a:endParaRPr lang="zh-CN" altLang="en-US" sz="2400" dirty="0"/>
          </a:p>
          <a:p>
            <a:pPr marL="438150" lvl="1" indent="0">
              <a:lnSpc>
                <a:spcPct val="150000"/>
              </a:lnSpc>
              <a:buNone/>
            </a:pPr>
            <a:r>
              <a:rPr lang="zh-CN" altLang="en-US" sz="2400" dirty="0" smtClean="0"/>
              <a:t>在评价利润中心管理者的业绩时，大多数困惑都在于未把管理层的评价与利润中心的经济评价分开。如果人们单独考虑管理者的评价，那么答案就会很显然：应该根据管理者所能影响的项目评价他们，即使他们不能完全控制这些项目。至于他们显然无法影响的项目，如汇率波动，则应该被剔除。</a:t>
            </a:r>
            <a:endParaRPr lang="zh-CN" altLang="en-US" sz="2400" dirty="0"/>
          </a:p>
        </p:txBody>
      </p:sp>
      <p:sp>
        <p:nvSpPr>
          <p:cNvPr id="4" name="日期占位符 3"/>
          <p:cNvSpPr>
            <a:spLocks noGrp="1"/>
          </p:cNvSpPr>
          <p:nvPr>
            <p:ph type="dt" sz="half" idx="10"/>
          </p:nvPr>
        </p:nvSpPr>
        <p:spPr/>
        <p:txBody>
          <a:bodyPr/>
          <a:lstStyle/>
          <a:p>
            <a:fld id="{833A89BE-DDF7-4CB2-90C4-56FF330FE0C9}" type="datetime1">
              <a:rPr lang="zh-CN" altLang="en-US" smtClean="0"/>
              <a:t>2025/4/30</a:t>
            </a:fld>
            <a:endParaRPr lang="zh-CN" altLang="en-US"/>
          </a:p>
        </p:txBody>
      </p:sp>
      <p:sp>
        <p:nvSpPr>
          <p:cNvPr id="5" name="灯片编号占位符 4"/>
          <p:cNvSpPr>
            <a:spLocks noGrp="1"/>
          </p:cNvSpPr>
          <p:nvPr>
            <p:ph type="sldNum" sz="quarter" idx="12"/>
          </p:nvPr>
        </p:nvSpPr>
        <p:spPr/>
        <p:txBody>
          <a:bodyPr/>
          <a:lstStyle/>
          <a:p>
            <a:fld id="{3FE1EDA2-33AC-496A-A724-CEE95782FE2E}" type="slidenum">
              <a:rPr lang="zh-CN" altLang="en-US" smtClean="0"/>
              <a:t>44</a:t>
            </a:fld>
            <a:endParaRPr lang="zh-CN" altLang="en-US"/>
          </a:p>
        </p:txBody>
      </p:sp>
    </p:spTree>
    <p:extLst>
      <p:ext uri="{BB962C8B-B14F-4D97-AF65-F5344CB8AC3E}">
        <p14:creationId xmlns:p14="http://schemas.microsoft.com/office/powerpoint/2010/main" val="331691220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本章小结</a:t>
            </a:r>
            <a:endParaRPr lang="zh-CN" altLang="en-US" dirty="0"/>
          </a:p>
        </p:txBody>
      </p:sp>
      <p:sp>
        <p:nvSpPr>
          <p:cNvPr id="3" name="内容占位符 2"/>
          <p:cNvSpPr>
            <a:spLocks noGrp="1"/>
          </p:cNvSpPr>
          <p:nvPr>
            <p:ph idx="1"/>
          </p:nvPr>
        </p:nvSpPr>
        <p:spPr>
          <a:xfrm>
            <a:off x="609600" y="1771135"/>
            <a:ext cx="11088130" cy="4302125"/>
          </a:xfrm>
        </p:spPr>
        <p:txBody>
          <a:bodyPr/>
          <a:lstStyle/>
          <a:p>
            <a:pPr lvl="1">
              <a:lnSpc>
                <a:spcPts val="4000"/>
              </a:lnSpc>
              <a:spcBef>
                <a:spcPts val="1200"/>
              </a:spcBef>
              <a:buFont typeface="Wingdings" panose="05000000000000000000" pitchFamily="2" charset="2"/>
              <a:buChar char="p"/>
            </a:pPr>
            <a:r>
              <a:rPr lang="zh-CN" altLang="en-US" sz="2400" dirty="0" smtClean="0"/>
              <a:t>利润中心是指收入和费用均按货币形式评价的组织单元</a:t>
            </a:r>
            <a:endParaRPr lang="en-US" altLang="zh-CN" sz="2400" dirty="0" smtClean="0"/>
          </a:p>
          <a:p>
            <a:pPr lvl="1">
              <a:lnSpc>
                <a:spcPts val="4000"/>
              </a:lnSpc>
              <a:spcBef>
                <a:spcPts val="1200"/>
              </a:spcBef>
              <a:buFont typeface="Wingdings" panose="05000000000000000000" pitchFamily="2" charset="2"/>
              <a:buChar char="p"/>
            </a:pPr>
            <a:r>
              <a:rPr lang="zh-CN" altLang="en-US" sz="2400" dirty="0" smtClean="0"/>
              <a:t>在建立利润中心时，公司把决策权下放至较低层级</a:t>
            </a:r>
            <a:endParaRPr lang="en-US" altLang="zh-CN" sz="2400" dirty="0" smtClean="0"/>
          </a:p>
          <a:p>
            <a:pPr lvl="1">
              <a:lnSpc>
                <a:spcPts val="4000"/>
              </a:lnSpc>
              <a:spcBef>
                <a:spcPts val="1200"/>
              </a:spcBef>
              <a:buFont typeface="Wingdings" panose="05000000000000000000" pitchFamily="2" charset="2"/>
              <a:buChar char="p"/>
            </a:pPr>
            <a:r>
              <a:rPr lang="zh-CN" altLang="en-US" sz="2400" dirty="0" smtClean="0"/>
              <a:t>利润中心的优点和缺点</a:t>
            </a:r>
            <a:endParaRPr lang="en-US" altLang="zh-CN" sz="2400" dirty="0" smtClean="0"/>
          </a:p>
          <a:p>
            <a:pPr lvl="1">
              <a:lnSpc>
                <a:spcPts val="4000"/>
              </a:lnSpc>
              <a:spcBef>
                <a:spcPts val="1200"/>
              </a:spcBef>
              <a:buFont typeface="Wingdings" panose="05000000000000000000" pitchFamily="2" charset="2"/>
              <a:buChar char="p"/>
            </a:pPr>
            <a:r>
              <a:rPr lang="zh-CN" altLang="en-US" sz="2400" dirty="0" smtClean="0"/>
              <a:t>生产和营销职能也可以转化为利润中心，实现这种转换需要大量判断。</a:t>
            </a:r>
            <a:endParaRPr lang="zh-CN" altLang="en-US" sz="2400" dirty="0"/>
          </a:p>
          <a:p>
            <a:pPr marL="438150" lvl="1" indent="0">
              <a:lnSpc>
                <a:spcPct val="150000"/>
              </a:lnSpc>
              <a:buNone/>
            </a:pPr>
            <a:endParaRPr lang="zh-CN" altLang="en-US" sz="2400" dirty="0"/>
          </a:p>
        </p:txBody>
      </p:sp>
      <p:sp>
        <p:nvSpPr>
          <p:cNvPr id="4" name="日期占位符 3"/>
          <p:cNvSpPr>
            <a:spLocks noGrp="1"/>
          </p:cNvSpPr>
          <p:nvPr>
            <p:ph type="dt" sz="half" idx="10"/>
          </p:nvPr>
        </p:nvSpPr>
        <p:spPr/>
        <p:txBody>
          <a:bodyPr/>
          <a:lstStyle/>
          <a:p>
            <a:fld id="{833A89BE-DDF7-4CB2-90C4-56FF330FE0C9}" type="datetime1">
              <a:rPr lang="zh-CN" altLang="en-US" smtClean="0"/>
              <a:t>2025/4/30</a:t>
            </a:fld>
            <a:endParaRPr lang="zh-CN" altLang="en-US"/>
          </a:p>
        </p:txBody>
      </p:sp>
      <p:sp>
        <p:nvSpPr>
          <p:cNvPr id="5" name="灯片编号占位符 4"/>
          <p:cNvSpPr>
            <a:spLocks noGrp="1"/>
          </p:cNvSpPr>
          <p:nvPr>
            <p:ph type="sldNum" sz="quarter" idx="12"/>
          </p:nvPr>
        </p:nvSpPr>
        <p:spPr/>
        <p:txBody>
          <a:bodyPr/>
          <a:lstStyle/>
          <a:p>
            <a:fld id="{3FE1EDA2-33AC-496A-A724-CEE95782FE2E}" type="slidenum">
              <a:rPr lang="zh-CN" altLang="en-US" smtClean="0"/>
              <a:t>45</a:t>
            </a:fld>
            <a:endParaRPr lang="zh-CN" altLang="en-US"/>
          </a:p>
        </p:txBody>
      </p:sp>
    </p:spTree>
    <p:extLst>
      <p:ext uri="{BB962C8B-B14F-4D97-AF65-F5344CB8AC3E}">
        <p14:creationId xmlns:p14="http://schemas.microsoft.com/office/powerpoint/2010/main" val="70422188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722923" y="1946275"/>
            <a:ext cx="11088130" cy="4302125"/>
          </a:xfrm>
        </p:spPr>
        <p:txBody>
          <a:bodyPr/>
          <a:lstStyle/>
          <a:p>
            <a:pPr marL="471170" lvl="1" indent="0">
              <a:lnSpc>
                <a:spcPts val="4000"/>
              </a:lnSpc>
              <a:spcBef>
                <a:spcPts val="1200"/>
              </a:spcBef>
              <a:buNone/>
            </a:pPr>
            <a:r>
              <a:rPr lang="en-US" altLang="zh-CN" sz="2000" dirty="0" smtClean="0"/>
              <a:t>AMAX</a:t>
            </a:r>
            <a:r>
              <a:rPr lang="zh-CN" altLang="en-US" sz="2000" dirty="0" smtClean="0"/>
              <a:t>汽车公司是一个拥有三条生产线的汽车公司。</a:t>
            </a:r>
            <a:r>
              <a:rPr lang="en-US" altLang="zh-CN" sz="2000" dirty="0" smtClean="0"/>
              <a:t>A</a:t>
            </a:r>
            <a:r>
              <a:rPr lang="zh-CN" altLang="en-US" sz="2000" dirty="0" smtClean="0"/>
              <a:t>生产线定位于豪华车，</a:t>
            </a:r>
            <a:r>
              <a:rPr lang="en-US" altLang="zh-CN" sz="2000" dirty="0" smtClean="0"/>
              <a:t>B</a:t>
            </a:r>
            <a:r>
              <a:rPr lang="zh-CN" altLang="en-US" sz="2000" dirty="0" smtClean="0"/>
              <a:t>生产线定位于高档车，</a:t>
            </a:r>
            <a:r>
              <a:rPr lang="en-US" altLang="zh-CN" sz="2000" dirty="0" smtClean="0"/>
              <a:t>C</a:t>
            </a:r>
            <a:r>
              <a:rPr lang="zh-CN" altLang="en-US" sz="2000" dirty="0" smtClean="0"/>
              <a:t>生产线定位于大众市场。三条生产线均按各自不同的品牌销售，利用不同的分销系统。</a:t>
            </a:r>
            <a:r>
              <a:rPr lang="en-US" altLang="zh-CN" sz="2000" dirty="0" smtClean="0"/>
              <a:t>A</a:t>
            </a:r>
            <a:r>
              <a:rPr lang="zh-CN" altLang="en-US" sz="2000" dirty="0" smtClean="0"/>
              <a:t>、</a:t>
            </a:r>
            <a:r>
              <a:rPr lang="en-US" altLang="zh-CN" sz="2000" dirty="0" smtClean="0"/>
              <a:t>B</a:t>
            </a:r>
            <a:r>
              <a:rPr lang="zh-CN" altLang="en-US" sz="2000" dirty="0" smtClean="0"/>
              <a:t>、</a:t>
            </a:r>
            <a:r>
              <a:rPr lang="en-US" altLang="zh-CN" sz="2000" dirty="0" smtClean="0"/>
              <a:t>C</a:t>
            </a:r>
            <a:r>
              <a:rPr lang="zh-CN" altLang="en-US" sz="2000" dirty="0" smtClean="0"/>
              <a:t>生产线目前分别有</a:t>
            </a:r>
            <a:r>
              <a:rPr lang="en-US" altLang="zh-CN" sz="2000" dirty="0" smtClean="0"/>
              <a:t>A</a:t>
            </a:r>
            <a:r>
              <a:rPr lang="zh-CN" altLang="en-US" sz="2000" dirty="0" smtClean="0"/>
              <a:t>、</a:t>
            </a:r>
            <a:r>
              <a:rPr lang="en-US" altLang="zh-CN" sz="2000" dirty="0" smtClean="0"/>
              <a:t>B</a:t>
            </a:r>
            <a:r>
              <a:rPr lang="zh-CN" altLang="en-US" sz="2000" dirty="0" smtClean="0"/>
              <a:t>、</a:t>
            </a:r>
            <a:r>
              <a:rPr lang="en-US" altLang="zh-CN" sz="2000" dirty="0" smtClean="0"/>
              <a:t>C</a:t>
            </a:r>
            <a:r>
              <a:rPr lang="zh-CN" altLang="en-US" sz="2000" dirty="0" smtClean="0"/>
              <a:t>事业部生产和销售。</a:t>
            </a:r>
            <a:endParaRPr lang="en-US" altLang="zh-CN" sz="2000" dirty="0" smtClean="0"/>
          </a:p>
          <a:p>
            <a:pPr marL="471170" lvl="1" indent="0">
              <a:lnSpc>
                <a:spcPts val="4000"/>
              </a:lnSpc>
              <a:spcBef>
                <a:spcPts val="1200"/>
              </a:spcBef>
              <a:buNone/>
            </a:pPr>
            <a:r>
              <a:rPr lang="zh-CN" altLang="en-US" sz="2000" dirty="0" smtClean="0"/>
              <a:t>对三个事业部而言，有些组成部件是共用的，这些部件中部分外购，部分则由公司内部制造。此外，各事业部存在相当大的技术和工艺诀窍的转移。具体而言，产品创新似乎起源于事业部</a:t>
            </a:r>
            <a:r>
              <a:rPr lang="en-US" altLang="zh-CN" sz="2000" dirty="0" smtClean="0"/>
              <a:t>A</a:t>
            </a:r>
            <a:r>
              <a:rPr lang="zh-CN" altLang="en-US" sz="2000" dirty="0" smtClean="0"/>
              <a:t>，然后转移到事业部</a:t>
            </a:r>
            <a:r>
              <a:rPr lang="en-US" altLang="zh-CN" sz="2000" dirty="0" smtClean="0"/>
              <a:t>B</a:t>
            </a:r>
            <a:r>
              <a:rPr lang="zh-CN" altLang="en-US" sz="2000" dirty="0" smtClean="0"/>
              <a:t>和</a:t>
            </a:r>
            <a:r>
              <a:rPr lang="en-US" altLang="zh-CN" sz="2000" dirty="0" smtClean="0"/>
              <a:t>C</a:t>
            </a:r>
            <a:r>
              <a:rPr lang="zh-CN" altLang="en-US" sz="2000" dirty="0" smtClean="0"/>
              <a:t>。但是，工艺创新似乎起源于事业部</a:t>
            </a:r>
            <a:r>
              <a:rPr lang="en-US" altLang="zh-CN" sz="2000" dirty="0" smtClean="0"/>
              <a:t>C</a:t>
            </a:r>
            <a:r>
              <a:rPr lang="zh-CN" altLang="en-US" sz="2000" dirty="0" smtClean="0"/>
              <a:t>，然后转移到事业部</a:t>
            </a:r>
            <a:r>
              <a:rPr lang="en-US" altLang="zh-CN" sz="2000" dirty="0" smtClean="0"/>
              <a:t>A</a:t>
            </a:r>
            <a:r>
              <a:rPr lang="zh-CN" altLang="en-US" sz="2000" dirty="0" smtClean="0"/>
              <a:t>和</a:t>
            </a:r>
            <a:r>
              <a:rPr lang="en-US" altLang="zh-CN" sz="2000" dirty="0" smtClean="0"/>
              <a:t>B</a:t>
            </a:r>
            <a:r>
              <a:rPr lang="zh-CN" altLang="en-US" sz="2000" dirty="0" smtClean="0"/>
              <a:t>。</a:t>
            </a:r>
            <a:endParaRPr lang="en-US" altLang="zh-CN" sz="2000" dirty="0" smtClean="0"/>
          </a:p>
          <a:p>
            <a:pPr marL="471170" lvl="1" indent="0">
              <a:lnSpc>
                <a:spcPts val="4000"/>
              </a:lnSpc>
              <a:spcBef>
                <a:spcPts val="1200"/>
              </a:spcBef>
              <a:buNone/>
            </a:pPr>
            <a:r>
              <a:rPr lang="en-US" altLang="zh-CN" sz="2000" dirty="0" smtClean="0"/>
              <a:t>AMAX</a:t>
            </a:r>
            <a:r>
              <a:rPr lang="zh-CN" altLang="en-US" sz="2000" dirty="0" smtClean="0"/>
              <a:t>公司应该如何组织、如何控制？</a:t>
            </a:r>
            <a:endParaRPr lang="zh-CN" altLang="en-US" sz="2000" dirty="0"/>
          </a:p>
          <a:p>
            <a:pPr marL="438150" lvl="1" indent="0">
              <a:lnSpc>
                <a:spcPct val="150000"/>
              </a:lnSpc>
              <a:buNone/>
            </a:pPr>
            <a:endParaRPr lang="zh-CN" altLang="en-US" sz="2400" dirty="0"/>
          </a:p>
        </p:txBody>
      </p:sp>
      <p:sp>
        <p:nvSpPr>
          <p:cNvPr id="4" name="日期占位符 3"/>
          <p:cNvSpPr>
            <a:spLocks noGrp="1"/>
          </p:cNvSpPr>
          <p:nvPr>
            <p:ph type="dt" sz="half" idx="10"/>
          </p:nvPr>
        </p:nvSpPr>
        <p:spPr/>
        <p:txBody>
          <a:bodyPr/>
          <a:lstStyle/>
          <a:p>
            <a:fld id="{833A89BE-DDF7-4CB2-90C4-56FF330FE0C9}" type="datetime1">
              <a:rPr lang="zh-CN" altLang="en-US" smtClean="0"/>
              <a:t>2025/4/30</a:t>
            </a:fld>
            <a:endParaRPr lang="zh-CN" altLang="en-US"/>
          </a:p>
        </p:txBody>
      </p:sp>
      <p:sp>
        <p:nvSpPr>
          <p:cNvPr id="5" name="灯片编号占位符 4"/>
          <p:cNvSpPr>
            <a:spLocks noGrp="1"/>
          </p:cNvSpPr>
          <p:nvPr>
            <p:ph type="sldNum" sz="quarter" idx="12"/>
          </p:nvPr>
        </p:nvSpPr>
        <p:spPr/>
        <p:txBody>
          <a:bodyPr/>
          <a:lstStyle/>
          <a:p>
            <a:fld id="{3FE1EDA2-33AC-496A-A724-CEE95782FE2E}" type="slidenum">
              <a:rPr lang="zh-CN" altLang="en-US" smtClean="0"/>
              <a:t>46</a:t>
            </a:fld>
            <a:endParaRPr lang="zh-CN" altLang="en-US"/>
          </a:p>
        </p:txBody>
      </p:sp>
    </p:spTree>
    <p:extLst>
      <p:ext uri="{BB962C8B-B14F-4D97-AF65-F5344CB8AC3E}">
        <p14:creationId xmlns:p14="http://schemas.microsoft.com/office/powerpoint/2010/main" val="20762466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一般考虑因素</a:t>
            </a:r>
          </a:p>
        </p:txBody>
      </p:sp>
      <p:sp>
        <p:nvSpPr>
          <p:cNvPr id="3" name="内容占位符 2"/>
          <p:cNvSpPr>
            <a:spLocks noGrp="1"/>
          </p:cNvSpPr>
          <p:nvPr>
            <p:ph idx="1"/>
          </p:nvPr>
        </p:nvSpPr>
        <p:spPr>
          <a:xfrm>
            <a:off x="609600" y="1795849"/>
            <a:ext cx="10972800" cy="4302125"/>
          </a:xfrm>
        </p:spPr>
        <p:txBody>
          <a:bodyPr/>
          <a:lstStyle/>
          <a:p>
            <a:pPr algn="just">
              <a:lnSpc>
                <a:spcPct val="150000"/>
              </a:lnSpc>
              <a:spcBef>
                <a:spcPts val="1200"/>
              </a:spcBef>
            </a:pPr>
            <a:r>
              <a:rPr lang="zh-CN" altLang="en-US" sz="3200" dirty="0">
                <a:latin typeface="宋体" panose="02010600030101010101" pitchFamily="2" charset="-122"/>
                <a:ea typeface="宋体" panose="02010600030101010101" pitchFamily="2" charset="-122"/>
              </a:rPr>
              <a:t>利润责任的授权条件</a:t>
            </a:r>
            <a:endParaRPr lang="en-US" altLang="zh-CN" sz="3200" dirty="0">
              <a:latin typeface="宋体" panose="02010600030101010101" pitchFamily="2" charset="-122"/>
              <a:ea typeface="宋体" panose="02010600030101010101" pitchFamily="2" charset="-122"/>
            </a:endParaRPr>
          </a:p>
          <a:p>
            <a:pPr marL="438150" lvl="1" indent="0" algn="just">
              <a:lnSpc>
                <a:spcPct val="150000"/>
              </a:lnSpc>
              <a:buNone/>
            </a:pPr>
            <a:r>
              <a:rPr lang="zh-CN" altLang="en-US" sz="2400" dirty="0" smtClean="0">
                <a:ea typeface="宋体" panose="02010600030101010101" pitchFamily="2" charset="-122"/>
              </a:rPr>
              <a:t>许多管理决策都涉及增加支出并预期收入更大幅度增加，即费用</a:t>
            </a:r>
            <a:r>
              <a:rPr lang="en-US" altLang="zh-CN" sz="2400" dirty="0" smtClean="0">
                <a:ea typeface="宋体" panose="02010600030101010101" pitchFamily="2" charset="-122"/>
              </a:rPr>
              <a:t>/</a:t>
            </a:r>
            <a:r>
              <a:rPr lang="zh-CN" altLang="en-US" sz="2400" dirty="0" smtClean="0">
                <a:ea typeface="宋体" panose="02010600030101010101" pitchFamily="2" charset="-122"/>
              </a:rPr>
              <a:t>收入权衡。</a:t>
            </a:r>
            <a:r>
              <a:rPr lang="zh-CN" altLang="zh-CN" sz="2400" dirty="0" smtClean="0">
                <a:ea typeface="宋体" panose="02010600030101010101" pitchFamily="2" charset="-122"/>
              </a:rPr>
              <a:t>把</a:t>
            </a:r>
            <a:r>
              <a:rPr lang="zh-CN" altLang="zh-CN" sz="2400" dirty="0">
                <a:ea typeface="宋体" panose="02010600030101010101" pitchFamily="2" charset="-122"/>
              </a:rPr>
              <a:t>这类权衡决策授权给较低层的管理者</a:t>
            </a:r>
            <a:r>
              <a:rPr lang="zh-CN" altLang="zh-CN" sz="2400" dirty="0" smtClean="0">
                <a:ea typeface="宋体" panose="02010600030101010101" pitchFamily="2" charset="-122"/>
              </a:rPr>
              <a:t>之</a:t>
            </a:r>
            <a:r>
              <a:rPr lang="zh-CN" altLang="en-US" sz="2400" dirty="0" smtClean="0">
                <a:ea typeface="宋体" panose="02010600030101010101" pitchFamily="2" charset="-122"/>
              </a:rPr>
              <a:t>前，</a:t>
            </a:r>
            <a:r>
              <a:rPr lang="zh-CN" altLang="zh-CN" sz="2400" dirty="0" smtClean="0">
                <a:ea typeface="宋体" panose="02010600030101010101" pitchFamily="2" charset="-122"/>
              </a:rPr>
              <a:t>为了</a:t>
            </a:r>
            <a:r>
              <a:rPr lang="zh-CN" altLang="zh-CN" sz="2400" dirty="0">
                <a:ea typeface="宋体" panose="02010600030101010101" pitchFamily="2" charset="-122"/>
              </a:rPr>
              <a:t>保证其</a:t>
            </a:r>
            <a:r>
              <a:rPr lang="zh-CN" altLang="en-US" sz="2400" dirty="0" smtClean="0">
                <a:ea typeface="宋体" panose="02010600030101010101" pitchFamily="2" charset="-122"/>
              </a:rPr>
              <a:t>万无一失，</a:t>
            </a:r>
            <a:r>
              <a:rPr lang="zh-CN" altLang="zh-CN" sz="2400" dirty="0" smtClean="0">
                <a:ea typeface="宋体" panose="02010600030101010101" pitchFamily="2" charset="-122"/>
              </a:rPr>
              <a:t>应该</a:t>
            </a:r>
            <a:r>
              <a:rPr lang="zh-CN" altLang="zh-CN" sz="2400" dirty="0">
                <a:ea typeface="宋体" panose="02010600030101010101" pitchFamily="2" charset="-122"/>
              </a:rPr>
              <a:t>具备两项</a:t>
            </a:r>
            <a:r>
              <a:rPr lang="zh-CN" altLang="en-US" sz="2400" dirty="0">
                <a:ea typeface="宋体" panose="02010600030101010101" pitchFamily="2" charset="-122"/>
              </a:rPr>
              <a:t>条件：</a:t>
            </a:r>
            <a:endParaRPr lang="en-US" altLang="zh-CN" sz="2400" dirty="0">
              <a:ea typeface="宋体" panose="02010600030101010101" pitchFamily="2" charset="-122"/>
            </a:endParaRPr>
          </a:p>
          <a:p>
            <a:pPr marL="438150" lvl="1" indent="0" algn="just">
              <a:lnSpc>
                <a:spcPct val="150000"/>
              </a:lnSpc>
              <a:buNone/>
            </a:pPr>
            <a:r>
              <a:rPr lang="en-US" altLang="zh-CN" sz="2400" dirty="0">
                <a:ea typeface="宋体" panose="02010600030101010101" pitchFamily="2" charset="-122"/>
              </a:rPr>
              <a:t>1</a:t>
            </a:r>
            <a:r>
              <a:rPr lang="en-US" altLang="zh-CN" sz="2400" dirty="0" smtClean="0">
                <a:ea typeface="宋体" panose="02010600030101010101" pitchFamily="2" charset="-122"/>
              </a:rPr>
              <a:t>. </a:t>
            </a:r>
            <a:r>
              <a:rPr lang="zh-CN" altLang="zh-CN" sz="2400" dirty="0" smtClean="0">
                <a:ea typeface="宋体" panose="02010600030101010101" pitchFamily="2" charset="-122"/>
              </a:rPr>
              <a:t>管理</a:t>
            </a:r>
            <a:r>
              <a:rPr lang="zh-CN" altLang="zh-CN" sz="2400" dirty="0">
                <a:ea typeface="宋体" panose="02010600030101010101" pitchFamily="2" charset="-122"/>
              </a:rPr>
              <a:t>者</a:t>
            </a:r>
            <a:r>
              <a:rPr lang="zh-CN" altLang="zh-CN" sz="2400" dirty="0" smtClean="0">
                <a:ea typeface="宋体" panose="02010600030101010101" pitchFamily="2" charset="-122"/>
              </a:rPr>
              <a:t>应能获得</a:t>
            </a:r>
            <a:r>
              <a:rPr lang="zh-CN" altLang="zh-CN" sz="2400" dirty="0">
                <a:ea typeface="宋体" panose="02010600030101010101" pitchFamily="2" charset="-122"/>
              </a:rPr>
              <a:t>制定此类决策所需要的相关</a:t>
            </a:r>
            <a:r>
              <a:rPr lang="zh-CN" altLang="zh-CN" sz="2400" dirty="0" smtClean="0">
                <a:ea typeface="宋体" panose="02010600030101010101" pitchFamily="2" charset="-122"/>
              </a:rPr>
              <a:t>信息</a:t>
            </a:r>
            <a:r>
              <a:rPr lang="zh-CN" altLang="en-US" sz="2400" dirty="0" smtClean="0">
                <a:ea typeface="宋体" panose="02010600030101010101" pitchFamily="2" charset="-122"/>
              </a:rPr>
              <a:t>（信息可获得性的重要）</a:t>
            </a:r>
            <a:r>
              <a:rPr lang="zh-CN" altLang="zh-CN" sz="2400" dirty="0" smtClean="0">
                <a:ea typeface="宋体" panose="02010600030101010101" pitchFamily="2" charset="-122"/>
              </a:rPr>
              <a:t>。</a:t>
            </a:r>
            <a:endParaRPr lang="zh-CN" altLang="zh-CN" sz="2400" dirty="0">
              <a:ea typeface="宋体" panose="02010600030101010101" pitchFamily="2" charset="-122"/>
            </a:endParaRPr>
          </a:p>
          <a:p>
            <a:pPr marL="438150" lvl="1" indent="0" algn="just">
              <a:lnSpc>
                <a:spcPct val="150000"/>
              </a:lnSpc>
              <a:buNone/>
            </a:pPr>
            <a:r>
              <a:rPr lang="en-US" altLang="zh-CN" sz="2400" dirty="0">
                <a:ea typeface="宋体" panose="02010600030101010101" pitchFamily="2" charset="-122"/>
              </a:rPr>
              <a:t>2</a:t>
            </a:r>
            <a:r>
              <a:rPr lang="en-US" altLang="zh-CN" sz="2400" dirty="0" smtClean="0">
                <a:ea typeface="宋体" panose="02010600030101010101" pitchFamily="2" charset="-122"/>
              </a:rPr>
              <a:t>. </a:t>
            </a:r>
            <a:r>
              <a:rPr lang="zh-CN" altLang="zh-CN" sz="2400" dirty="0" smtClean="0">
                <a:ea typeface="宋体" panose="02010600030101010101" pitchFamily="2" charset="-122"/>
              </a:rPr>
              <a:t>应该</a:t>
            </a:r>
            <a:r>
              <a:rPr lang="zh-CN" altLang="zh-CN" sz="2400" dirty="0">
                <a:ea typeface="宋体" panose="02010600030101010101" pitchFamily="2" charset="-122"/>
              </a:rPr>
              <a:t>有某种方式可以评价管理者所做的权衡的</a:t>
            </a:r>
            <a:r>
              <a:rPr lang="zh-CN" altLang="zh-CN" sz="2400" dirty="0" smtClean="0">
                <a:ea typeface="宋体" panose="02010600030101010101" pitchFamily="2" charset="-122"/>
              </a:rPr>
              <a:t>效益</a:t>
            </a:r>
            <a:r>
              <a:rPr lang="zh-CN" altLang="en-US" sz="2400" dirty="0" smtClean="0">
                <a:ea typeface="宋体" panose="02010600030101010101" pitchFamily="2" charset="-122"/>
              </a:rPr>
              <a:t>（确保目标一致）。</a:t>
            </a:r>
            <a:endParaRPr lang="en-US" altLang="zh-CN" sz="2400" dirty="0">
              <a:ea typeface="宋体" panose="02010600030101010101" pitchFamily="2" charset="-122"/>
            </a:endParaRPr>
          </a:p>
          <a:p>
            <a:pPr marL="438150" lvl="1" indent="0" algn="just">
              <a:lnSpc>
                <a:spcPct val="150000"/>
              </a:lnSpc>
              <a:buNone/>
            </a:pPr>
            <a:r>
              <a:rPr lang="zh-CN" altLang="en-US" sz="2400" dirty="0">
                <a:ea typeface="宋体" panose="02010600030101010101" pitchFamily="2" charset="-122"/>
              </a:rPr>
              <a:t>建立利润中心的一个重要步骤是决定组织中满足这两项条件的最低点。</a:t>
            </a:r>
            <a:endParaRPr lang="zh-CN" altLang="zh-CN" sz="2400" dirty="0">
              <a:ea typeface="宋体" panose="02010600030101010101" pitchFamily="2" charset="-122"/>
            </a:endParaRPr>
          </a:p>
          <a:p>
            <a:endParaRPr lang="zh-CN" altLang="en-US" dirty="0"/>
          </a:p>
        </p:txBody>
      </p:sp>
      <p:sp>
        <p:nvSpPr>
          <p:cNvPr id="4" name="日期占位符 3"/>
          <p:cNvSpPr>
            <a:spLocks noGrp="1"/>
          </p:cNvSpPr>
          <p:nvPr>
            <p:ph type="dt" sz="half" idx="10"/>
          </p:nvPr>
        </p:nvSpPr>
        <p:spPr/>
        <p:txBody>
          <a:bodyPr/>
          <a:lstStyle/>
          <a:p>
            <a:fld id="{8DADB6BF-A286-4F94-A530-3A3B495DD403}" type="datetime1">
              <a:rPr lang="zh-CN" altLang="en-US" smtClean="0"/>
              <a:t>2025/4/30</a:t>
            </a:fld>
            <a:endParaRPr lang="zh-CN" altLang="en-US"/>
          </a:p>
        </p:txBody>
      </p:sp>
      <p:sp>
        <p:nvSpPr>
          <p:cNvPr id="5" name="灯片编号占位符 4"/>
          <p:cNvSpPr>
            <a:spLocks noGrp="1"/>
          </p:cNvSpPr>
          <p:nvPr>
            <p:ph type="sldNum" sz="quarter" idx="12"/>
          </p:nvPr>
        </p:nvSpPr>
        <p:spPr/>
        <p:txBody>
          <a:bodyPr/>
          <a:lstStyle/>
          <a:p>
            <a:fld id="{3FE1EDA2-33AC-496A-A724-CEE95782FE2E}" type="slidenum">
              <a:rPr lang="zh-CN" altLang="en-US" smtClean="0"/>
              <a:t>5</a:t>
            </a:fld>
            <a:endParaRPr lang="zh-CN"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一般考虑因素</a:t>
            </a:r>
          </a:p>
        </p:txBody>
      </p:sp>
      <p:sp>
        <p:nvSpPr>
          <p:cNvPr id="3" name="内容占位符 2"/>
          <p:cNvSpPr>
            <a:spLocks noGrp="1"/>
          </p:cNvSpPr>
          <p:nvPr>
            <p:ph idx="1"/>
          </p:nvPr>
        </p:nvSpPr>
        <p:spPr/>
        <p:txBody>
          <a:bodyPr/>
          <a:lstStyle/>
          <a:p>
            <a:pPr>
              <a:lnSpc>
                <a:spcPct val="150000"/>
              </a:lnSpc>
              <a:spcBef>
                <a:spcPts val="1200"/>
              </a:spcBef>
            </a:pPr>
            <a:r>
              <a:rPr lang="zh-CN" altLang="en-US" dirty="0">
                <a:latin typeface="宋体" panose="02010600030101010101" pitchFamily="2" charset="-122"/>
                <a:ea typeface="宋体" panose="02010600030101010101" pitchFamily="2" charset="-122"/>
              </a:rPr>
              <a:t>利润中心的盛行</a:t>
            </a:r>
            <a:endParaRPr lang="en-US" altLang="zh-CN" dirty="0">
              <a:latin typeface="宋体" panose="02010600030101010101" pitchFamily="2" charset="-122"/>
              <a:ea typeface="宋体" panose="02010600030101010101" pitchFamily="2" charset="-122"/>
            </a:endParaRPr>
          </a:p>
          <a:p>
            <a:pPr marL="438150" lvl="1" indent="0">
              <a:lnSpc>
                <a:spcPct val="150000"/>
              </a:lnSpc>
              <a:buNone/>
            </a:pPr>
            <a:r>
              <a:rPr lang="zh-CN" altLang="en-US" sz="2400" dirty="0">
                <a:ea typeface="宋体" panose="02010600030101010101" pitchFamily="2" charset="-122"/>
              </a:rPr>
              <a:t>尽管杜邦公司和通用汽车公司在</a:t>
            </a:r>
            <a:r>
              <a:rPr lang="en-US" altLang="zh-CN" sz="2400" dirty="0">
                <a:ea typeface="宋体" panose="02010600030101010101" pitchFamily="2" charset="-122"/>
              </a:rPr>
              <a:t>20</a:t>
            </a:r>
            <a:r>
              <a:rPr lang="zh-CN" altLang="en-US" sz="2400" dirty="0">
                <a:ea typeface="宋体" panose="02010600030101010101" pitchFamily="2" charset="-122"/>
              </a:rPr>
              <a:t>世纪</a:t>
            </a:r>
            <a:r>
              <a:rPr lang="en-US" altLang="zh-CN" sz="2400" dirty="0">
                <a:ea typeface="宋体" panose="02010600030101010101" pitchFamily="2" charset="-122"/>
              </a:rPr>
              <a:t>20</a:t>
            </a:r>
            <a:r>
              <a:rPr lang="zh-CN" altLang="en-US" sz="2400" dirty="0">
                <a:ea typeface="宋体" panose="02010600030101010101" pitchFamily="2" charset="-122"/>
              </a:rPr>
              <a:t>年代初就已经实现了</a:t>
            </a:r>
            <a:r>
              <a:rPr lang="zh-CN" altLang="en-US" sz="2400" dirty="0" smtClean="0">
                <a:ea typeface="宋体" panose="02010600030101010101" pitchFamily="2" charset="-122"/>
              </a:rPr>
              <a:t>分权，但是</a:t>
            </a:r>
            <a:r>
              <a:rPr lang="zh-CN" altLang="en-US" sz="2400" dirty="0">
                <a:ea typeface="宋体" panose="02010600030101010101" pitchFamily="2" charset="-122"/>
              </a:rPr>
              <a:t>美国大多数公司一直到第二次世界大战结束时都依然是按职能组织的。自那</a:t>
            </a:r>
            <a:r>
              <a:rPr lang="zh-CN" altLang="en-US" sz="2400" dirty="0" smtClean="0">
                <a:ea typeface="宋体" panose="02010600030101010101" pitchFamily="2" charset="-122"/>
              </a:rPr>
              <a:t>之后，许多</a:t>
            </a:r>
            <a:r>
              <a:rPr lang="zh-CN" altLang="en-US" sz="2400" dirty="0">
                <a:ea typeface="宋体" panose="02010600030101010101" pitchFamily="2" charset="-122"/>
              </a:rPr>
              <a:t>美国大公司都分权化</a:t>
            </a:r>
            <a:r>
              <a:rPr lang="zh-CN" altLang="en-US" sz="2400" dirty="0" smtClean="0">
                <a:ea typeface="宋体" panose="02010600030101010101" pitchFamily="2" charset="-122"/>
              </a:rPr>
              <a:t>了，在</a:t>
            </a:r>
            <a:r>
              <a:rPr lang="zh-CN" altLang="en-US" sz="2400" dirty="0">
                <a:ea typeface="宋体" panose="02010600030101010101" pitchFamily="2" charset="-122"/>
              </a:rPr>
              <a:t>经营单元层面建立了分权式的利润责任。通用汽车的阿尔弗莱德</a:t>
            </a:r>
            <a:r>
              <a:rPr lang="en-US" altLang="zh-CN" sz="2400" dirty="0">
                <a:ea typeface="宋体" panose="02010600030101010101" pitchFamily="2" charset="-122"/>
              </a:rPr>
              <a:t>·</a:t>
            </a:r>
            <a:r>
              <a:rPr lang="zh-CN" altLang="en-US" sz="2400" dirty="0">
                <a:ea typeface="宋体" panose="02010600030101010101" pitchFamily="2" charset="-122"/>
              </a:rPr>
              <a:t>斯隆和通用电气的拉尔夫</a:t>
            </a:r>
            <a:r>
              <a:rPr lang="en-US" altLang="zh-CN" sz="2400" dirty="0">
                <a:ea typeface="宋体" panose="02010600030101010101" pitchFamily="2" charset="-122"/>
              </a:rPr>
              <a:t>·</a:t>
            </a:r>
            <a:r>
              <a:rPr lang="zh-CN" altLang="en-US" sz="2400" dirty="0">
                <a:ea typeface="宋体" panose="02010600030101010101" pitchFamily="2" charset="-122"/>
              </a:rPr>
              <a:t>科第纳都曾记录下利润分权</a:t>
            </a:r>
            <a:r>
              <a:rPr lang="zh-CN" altLang="en-US" sz="2400" dirty="0" smtClean="0">
                <a:ea typeface="宋体" panose="02010600030101010101" pitchFamily="2" charset="-122"/>
              </a:rPr>
              <a:t>化的思想</a:t>
            </a:r>
            <a:r>
              <a:rPr lang="zh-CN" altLang="en-US" sz="2400" dirty="0">
                <a:ea typeface="宋体" panose="02010600030101010101" pitchFamily="2" charset="-122"/>
              </a:rPr>
              <a:t>。</a:t>
            </a:r>
          </a:p>
          <a:p>
            <a:pPr marL="0" indent="0">
              <a:buNone/>
            </a:pPr>
            <a:endParaRPr lang="zh-CN" altLang="en-US" dirty="0"/>
          </a:p>
        </p:txBody>
      </p:sp>
      <p:sp>
        <p:nvSpPr>
          <p:cNvPr id="4" name="日期占位符 3"/>
          <p:cNvSpPr>
            <a:spLocks noGrp="1"/>
          </p:cNvSpPr>
          <p:nvPr>
            <p:ph type="dt" sz="half" idx="10"/>
          </p:nvPr>
        </p:nvSpPr>
        <p:spPr/>
        <p:txBody>
          <a:bodyPr/>
          <a:lstStyle/>
          <a:p>
            <a:fld id="{EDD312BF-B8A7-4B99-87C3-870374E8212D}" type="datetime1">
              <a:rPr lang="zh-CN" altLang="en-US" smtClean="0"/>
              <a:t>2025/4/30</a:t>
            </a:fld>
            <a:endParaRPr lang="zh-CN" altLang="en-US"/>
          </a:p>
        </p:txBody>
      </p:sp>
      <p:sp>
        <p:nvSpPr>
          <p:cNvPr id="5" name="灯片编号占位符 4"/>
          <p:cNvSpPr>
            <a:spLocks noGrp="1"/>
          </p:cNvSpPr>
          <p:nvPr>
            <p:ph type="sldNum" sz="quarter" idx="12"/>
          </p:nvPr>
        </p:nvSpPr>
        <p:spPr/>
        <p:txBody>
          <a:bodyPr/>
          <a:lstStyle/>
          <a:p>
            <a:fld id="{3FE1EDA2-33AC-496A-A724-CEE95782FE2E}" type="slidenum">
              <a:rPr lang="zh-CN" altLang="en-US" smtClean="0"/>
              <a:t>6</a:t>
            </a:fld>
            <a:endParaRPr lang="zh-CN"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一般考虑因素</a:t>
            </a:r>
          </a:p>
        </p:txBody>
      </p:sp>
      <p:sp>
        <p:nvSpPr>
          <p:cNvPr id="3" name="内容占位符 2"/>
          <p:cNvSpPr>
            <a:spLocks noGrp="1"/>
          </p:cNvSpPr>
          <p:nvPr>
            <p:ph idx="1"/>
          </p:nvPr>
        </p:nvSpPr>
        <p:spPr>
          <a:xfrm>
            <a:off x="609600" y="1762897"/>
            <a:ext cx="4893578" cy="4485503"/>
          </a:xfrm>
        </p:spPr>
        <p:txBody>
          <a:bodyPr/>
          <a:lstStyle/>
          <a:p>
            <a:pPr>
              <a:lnSpc>
                <a:spcPct val="150000"/>
              </a:lnSpc>
              <a:spcBef>
                <a:spcPts val="1200"/>
              </a:spcBef>
            </a:pPr>
            <a:r>
              <a:rPr lang="zh-CN" altLang="en-US" dirty="0">
                <a:latin typeface="宋体" panose="02010600030101010101" pitchFamily="2" charset="-122"/>
                <a:ea typeface="宋体" panose="02010600030101010101" pitchFamily="2" charset="-122"/>
              </a:rPr>
              <a:t>利润中心的盛行</a:t>
            </a:r>
            <a:endParaRPr lang="en-US" altLang="zh-CN" dirty="0">
              <a:latin typeface="宋体" panose="02010600030101010101" pitchFamily="2" charset="-122"/>
              <a:ea typeface="宋体" panose="02010600030101010101" pitchFamily="2" charset="-122"/>
            </a:endParaRPr>
          </a:p>
          <a:p>
            <a:pPr marL="438150" lvl="1" indent="0">
              <a:lnSpc>
                <a:spcPct val="150000"/>
              </a:lnSpc>
              <a:buNone/>
            </a:pPr>
            <a:r>
              <a:rPr lang="zh-CN" altLang="en-US" sz="2400" dirty="0">
                <a:ea typeface="宋体" panose="02010600030101010101" pitchFamily="2" charset="-122"/>
              </a:rPr>
              <a:t>对美国</a:t>
            </a:r>
            <a:r>
              <a:rPr lang="en-US" altLang="zh-CN" sz="2400" dirty="0">
                <a:ea typeface="宋体" panose="02010600030101010101" pitchFamily="2" charset="-122"/>
              </a:rPr>
              <a:t>《</a:t>
            </a:r>
            <a:r>
              <a:rPr lang="zh-CN" altLang="en-US" sz="2400" dirty="0">
                <a:ea typeface="宋体" panose="02010600030101010101" pitchFamily="2" charset="-122"/>
              </a:rPr>
              <a:t>财富</a:t>
            </a:r>
            <a:r>
              <a:rPr lang="en-US" altLang="zh-CN" sz="2400" dirty="0">
                <a:ea typeface="宋体" panose="02010600030101010101" pitchFamily="2" charset="-122"/>
              </a:rPr>
              <a:t>》1000</a:t>
            </a:r>
            <a:r>
              <a:rPr lang="zh-CN" altLang="en-US" sz="2400" dirty="0">
                <a:ea typeface="宋体" panose="02010600030101010101" pitchFamily="2" charset="-122"/>
              </a:rPr>
              <a:t>强公司进行调查的结果</a:t>
            </a:r>
            <a:r>
              <a:rPr lang="zh-CN" altLang="en-US" sz="2400" dirty="0" smtClean="0">
                <a:ea typeface="宋体" panose="02010600030101010101" pitchFamily="2" charset="-122"/>
              </a:rPr>
              <a:t>显示，在</a:t>
            </a:r>
            <a:r>
              <a:rPr lang="en-US" altLang="zh-CN" sz="2400" dirty="0">
                <a:ea typeface="宋体" panose="02010600030101010101" pitchFamily="2" charset="-122"/>
              </a:rPr>
              <a:t>638</a:t>
            </a:r>
            <a:r>
              <a:rPr lang="zh-CN" altLang="en-US" sz="2400" dirty="0">
                <a:ea typeface="宋体" panose="02010600030101010101" pitchFamily="2" charset="-122"/>
              </a:rPr>
              <a:t>份有效答卷</a:t>
            </a:r>
            <a:r>
              <a:rPr lang="zh-CN" altLang="en-US" sz="2400" dirty="0" smtClean="0">
                <a:ea typeface="宋体" panose="02010600030101010101" pitchFamily="2" charset="-122"/>
              </a:rPr>
              <a:t>中，</a:t>
            </a:r>
            <a:r>
              <a:rPr lang="en-US" altLang="zh-CN" sz="2400" dirty="0" smtClean="0">
                <a:ea typeface="宋体" panose="02010600030101010101" pitchFamily="2" charset="-122"/>
              </a:rPr>
              <a:t>93</a:t>
            </a:r>
            <a:r>
              <a:rPr lang="en-US" altLang="zh-CN" sz="2400" dirty="0">
                <a:ea typeface="宋体" panose="02010600030101010101" pitchFamily="2" charset="-122"/>
              </a:rPr>
              <a:t>%</a:t>
            </a:r>
            <a:r>
              <a:rPr lang="zh-CN" altLang="en-US" sz="2400" dirty="0">
                <a:ea typeface="宋体" panose="02010600030101010101" pitchFamily="2" charset="-122"/>
              </a:rPr>
              <a:t>都来自设立了两个或两个以上利润中心的公司。来自其他国家的调查结果也同样表明对利润中心概念的严重依赖。</a:t>
            </a:r>
          </a:p>
          <a:p>
            <a:endParaRPr lang="zh-CN" altLang="en-US" dirty="0"/>
          </a:p>
        </p:txBody>
      </p:sp>
      <p:graphicFrame>
        <p:nvGraphicFramePr>
          <p:cNvPr id="4" name="表格 3"/>
          <p:cNvGraphicFramePr/>
          <p:nvPr>
            <p:custDataLst>
              <p:tags r:id="rId1"/>
            </p:custDataLst>
            <p:extLst>
              <p:ext uri="{D42A27DB-BD31-4B8C-83A1-F6EECF244321}">
                <p14:modId xmlns:p14="http://schemas.microsoft.com/office/powerpoint/2010/main" val="2059538410"/>
              </p:ext>
            </p:extLst>
          </p:nvPr>
        </p:nvGraphicFramePr>
        <p:xfrm>
          <a:off x="5911215" y="2310765"/>
          <a:ext cx="5511165" cy="3326765"/>
        </p:xfrm>
        <a:graphic>
          <a:graphicData uri="http://schemas.openxmlformats.org/drawingml/2006/table">
            <a:tbl>
              <a:tblPr firstRow="1" bandRow="1">
                <a:tableStyleId>{5940675A-B579-460E-94D1-54222C63F5DA}</a:tableStyleId>
              </a:tblPr>
              <a:tblGrid>
                <a:gridCol w="3021330">
                  <a:extLst>
                    <a:ext uri="{9D8B030D-6E8A-4147-A177-3AD203B41FA5}">
                      <a16:colId xmlns:a16="http://schemas.microsoft.com/office/drawing/2014/main" val="20000"/>
                    </a:ext>
                  </a:extLst>
                </a:gridCol>
                <a:gridCol w="805815">
                  <a:extLst>
                    <a:ext uri="{9D8B030D-6E8A-4147-A177-3AD203B41FA5}">
                      <a16:colId xmlns:a16="http://schemas.microsoft.com/office/drawing/2014/main" val="20001"/>
                    </a:ext>
                  </a:extLst>
                </a:gridCol>
                <a:gridCol w="897890">
                  <a:extLst>
                    <a:ext uri="{9D8B030D-6E8A-4147-A177-3AD203B41FA5}">
                      <a16:colId xmlns:a16="http://schemas.microsoft.com/office/drawing/2014/main" val="20002"/>
                    </a:ext>
                  </a:extLst>
                </a:gridCol>
                <a:gridCol w="786130">
                  <a:extLst>
                    <a:ext uri="{9D8B030D-6E8A-4147-A177-3AD203B41FA5}">
                      <a16:colId xmlns:a16="http://schemas.microsoft.com/office/drawing/2014/main" val="20003"/>
                    </a:ext>
                  </a:extLst>
                </a:gridCol>
              </a:tblGrid>
              <a:tr h="285115">
                <a:tc>
                  <a:txBody>
                    <a:bodyPr/>
                    <a:lstStyle/>
                    <a:p>
                      <a:pPr indent="0">
                        <a:buNone/>
                      </a:pPr>
                      <a:r>
                        <a:rPr lang="en-US" sz="1400" b="1" dirty="0">
                          <a:latin typeface="Calibri" panose="020F0502020204030204" charset="0"/>
                          <a:cs typeface="Calibri" panose="020F0502020204030204" charset="0"/>
                        </a:rPr>
                        <a:t> </a:t>
                      </a:r>
                      <a:endParaRPr lang="en-US" altLang="en-US" sz="1400" b="1" dirty="0">
                        <a:latin typeface="Calibri" panose="020F0502020204030204" charset="0"/>
                        <a:ea typeface="Calibri" panose="020F0502020204030204" charset="0"/>
                        <a:cs typeface="Calibri" panose="020F0502020204030204" charset="0"/>
                      </a:endParaRPr>
                    </a:p>
                  </a:txBody>
                  <a:tcPr marL="68580" marR="68580" marT="0" marB="0">
                    <a:lnL>
                      <a:noFill/>
                    </a:lnL>
                    <a:lnR>
                      <a:noFill/>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400" b="1">
                          <a:latin typeface="宋体" panose="02010600030101010101" pitchFamily="2" charset="-122"/>
                          <a:ea typeface="宋体" panose="02010600030101010101" pitchFamily="2" charset="-122"/>
                          <a:cs typeface="宋体" panose="02010600030101010101" pitchFamily="2" charset="-122"/>
                        </a:rPr>
                        <a:t>美国</a:t>
                      </a:r>
                      <a:r>
                        <a:rPr lang="en-US" sz="1400" b="1" baseline="30000">
                          <a:latin typeface="宋体" panose="02010600030101010101" pitchFamily="2" charset="-122"/>
                          <a:ea typeface="宋体" panose="02010600030101010101" pitchFamily="2" charset="-122"/>
                          <a:cs typeface="宋体" panose="02010600030101010101" pitchFamily="2" charset="-122"/>
                        </a:rPr>
                        <a:t>a</a:t>
                      </a:r>
                      <a:endParaRPr lang="en-US" altLang="en-US" sz="14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a:noFill/>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400" b="1">
                          <a:latin typeface="宋体" panose="02010600030101010101" pitchFamily="2" charset="-122"/>
                          <a:ea typeface="宋体" panose="02010600030101010101" pitchFamily="2" charset="-122"/>
                          <a:cs typeface="宋体" panose="02010600030101010101" pitchFamily="2" charset="-122"/>
                        </a:rPr>
                        <a:t>荷兰</a:t>
                      </a:r>
                      <a:r>
                        <a:rPr lang="en-US" sz="1400" b="1" baseline="30000">
                          <a:latin typeface="宋体" panose="02010600030101010101" pitchFamily="2" charset="-122"/>
                          <a:ea typeface="宋体" panose="02010600030101010101" pitchFamily="2" charset="-122"/>
                          <a:cs typeface="宋体" panose="02010600030101010101" pitchFamily="2" charset="-122"/>
                        </a:rPr>
                        <a:t>b</a:t>
                      </a:r>
                      <a:endParaRPr lang="en-US" altLang="en-US" sz="14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a:noFill/>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400" b="1">
                          <a:latin typeface="宋体" panose="02010600030101010101" pitchFamily="2" charset="-122"/>
                          <a:ea typeface="宋体" panose="02010600030101010101" pitchFamily="2" charset="-122"/>
                          <a:cs typeface="宋体" panose="02010600030101010101" pitchFamily="2" charset="-122"/>
                        </a:rPr>
                        <a:t>印度</a:t>
                      </a:r>
                      <a:r>
                        <a:rPr lang="en-US" sz="1400" b="1" baseline="30000">
                          <a:latin typeface="宋体" panose="02010600030101010101" pitchFamily="2" charset="-122"/>
                          <a:ea typeface="宋体" panose="02010600030101010101" pitchFamily="2" charset="-122"/>
                          <a:cs typeface="宋体" panose="02010600030101010101" pitchFamily="2" charset="-122"/>
                        </a:rPr>
                        <a:t>c</a:t>
                      </a:r>
                      <a:endParaRPr lang="en-US" altLang="en-US" sz="14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cap="flat">
                      <a:noFill/>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83845">
                <a:tc>
                  <a:txBody>
                    <a:bodyPr/>
                    <a:lstStyle/>
                    <a:p>
                      <a:pPr indent="0">
                        <a:buNone/>
                      </a:pPr>
                      <a:r>
                        <a:rPr lang="en-US" sz="1400" b="1">
                          <a:latin typeface="宋体" panose="02010600030101010101" pitchFamily="2" charset="-122"/>
                          <a:ea typeface="宋体" panose="02010600030101010101" pitchFamily="2" charset="-122"/>
                          <a:cs typeface="宋体" panose="02010600030101010101" pitchFamily="2" charset="-122"/>
                        </a:rPr>
                        <a:t>发放的调查问卷数量</a:t>
                      </a:r>
                      <a:endParaRPr lang="en-US" altLang="en-US" sz="14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a:noFill/>
                    </a:lnR>
                    <a:lnT w="12700" cap="flat" cmpd="sng">
                      <a:solidFill>
                        <a:srgbClr val="080000"/>
                      </a:solidFill>
                      <a:prstDash val="solid"/>
                      <a:headEnd type="none" w="med" len="med"/>
                      <a:tailEnd type="none" w="med" len="med"/>
                    </a:lnT>
                    <a:lnB cap="flat">
                      <a:noFill/>
                    </a:lnB>
                    <a:lnTlToBr>
                      <a:noFill/>
                    </a:lnTlToBr>
                    <a:lnBlToTr>
                      <a:noFill/>
                    </a:lnBlToTr>
                    <a:noFill/>
                  </a:tcPr>
                </a:tc>
                <a:tc>
                  <a:txBody>
                    <a:bodyPr/>
                    <a:lstStyle/>
                    <a:p>
                      <a:pPr indent="0" algn="ctr">
                        <a:buNone/>
                      </a:pPr>
                      <a:r>
                        <a:rPr lang="en-US" sz="1400" b="1">
                          <a:latin typeface="+mn-lt"/>
                          <a:ea typeface="宋体" panose="02010600030101010101" pitchFamily="2" charset="-122"/>
                          <a:cs typeface="宋体" panose="02010600030101010101" pitchFamily="2" charset="-122"/>
                        </a:rPr>
                        <a:t>1000</a:t>
                      </a:r>
                      <a:endParaRPr lang="en-US" altLang="en-US" sz="1400" b="1">
                        <a:latin typeface="+mn-lt"/>
                        <a:ea typeface="宋体" panose="02010600030101010101" pitchFamily="2" charset="-122"/>
                        <a:cs typeface="宋体" panose="02010600030101010101" pitchFamily="2" charset="-122"/>
                      </a:endParaRPr>
                    </a:p>
                  </a:txBody>
                  <a:tcPr marL="68580" marR="68580" marT="0" marB="0">
                    <a:lnL>
                      <a:noFill/>
                    </a:lnL>
                    <a:lnR>
                      <a:noFill/>
                    </a:lnR>
                    <a:lnT w="12700" cap="flat" cmpd="sng">
                      <a:solidFill>
                        <a:srgbClr val="080000"/>
                      </a:solidFill>
                      <a:prstDash val="solid"/>
                      <a:headEnd type="none" w="med" len="med"/>
                      <a:tailEnd type="none" w="med" len="med"/>
                    </a:lnT>
                    <a:lnB cap="flat">
                      <a:noFill/>
                    </a:lnB>
                    <a:lnTlToBr>
                      <a:noFill/>
                    </a:lnTlToBr>
                    <a:lnBlToTr>
                      <a:noFill/>
                    </a:lnBlToTr>
                    <a:noFill/>
                  </a:tcPr>
                </a:tc>
                <a:tc>
                  <a:txBody>
                    <a:bodyPr/>
                    <a:lstStyle/>
                    <a:p>
                      <a:pPr indent="0" algn="ctr">
                        <a:buNone/>
                      </a:pPr>
                      <a:r>
                        <a:rPr lang="en-US" sz="1400" b="1">
                          <a:latin typeface="+mn-lt"/>
                          <a:ea typeface="宋体" panose="02010600030101010101" pitchFamily="2" charset="-122"/>
                          <a:cs typeface="宋体" panose="02010600030101010101" pitchFamily="2" charset="-122"/>
                        </a:rPr>
                        <a:t>N/A</a:t>
                      </a:r>
                      <a:endParaRPr lang="en-US" altLang="en-US" sz="1400" b="1">
                        <a:latin typeface="+mn-lt"/>
                        <a:ea typeface="宋体" panose="02010600030101010101" pitchFamily="2" charset="-122"/>
                        <a:cs typeface="宋体" panose="02010600030101010101" pitchFamily="2" charset="-122"/>
                      </a:endParaRPr>
                    </a:p>
                  </a:txBody>
                  <a:tcPr marL="68580" marR="68580" marT="0" marB="0">
                    <a:lnL>
                      <a:noFill/>
                    </a:lnL>
                    <a:lnR>
                      <a:noFill/>
                    </a:lnR>
                    <a:lnT w="12700" cap="flat" cmpd="sng">
                      <a:solidFill>
                        <a:srgbClr val="080000"/>
                      </a:solidFill>
                      <a:prstDash val="solid"/>
                      <a:headEnd type="none" w="med" len="med"/>
                      <a:tailEnd type="none" w="med" len="med"/>
                    </a:lnT>
                    <a:lnB cap="flat">
                      <a:noFill/>
                    </a:lnB>
                    <a:lnTlToBr>
                      <a:noFill/>
                    </a:lnTlToBr>
                    <a:lnBlToTr>
                      <a:noFill/>
                    </a:lnBlToTr>
                    <a:noFill/>
                  </a:tcPr>
                </a:tc>
                <a:tc>
                  <a:txBody>
                    <a:bodyPr/>
                    <a:lstStyle/>
                    <a:p>
                      <a:pPr indent="0" algn="ctr">
                        <a:buNone/>
                      </a:pPr>
                      <a:r>
                        <a:rPr lang="en-US" sz="1400" b="1">
                          <a:latin typeface="+mn-lt"/>
                          <a:ea typeface="宋体" panose="02010600030101010101" pitchFamily="2" charset="-122"/>
                          <a:cs typeface="宋体" panose="02010600030101010101" pitchFamily="2" charset="-122"/>
                        </a:rPr>
                        <a:t>N/A</a:t>
                      </a:r>
                      <a:endParaRPr lang="en-US" altLang="en-US" sz="1400" b="1">
                        <a:latin typeface="+mn-lt"/>
                        <a:ea typeface="宋体" panose="02010600030101010101" pitchFamily="2" charset="-122"/>
                        <a:cs typeface="宋体" panose="02010600030101010101" pitchFamily="2" charset="-122"/>
                      </a:endParaRPr>
                    </a:p>
                  </a:txBody>
                  <a:tcPr marL="68580" marR="68580" marT="0" marB="0">
                    <a:lnL>
                      <a:noFill/>
                    </a:lnL>
                    <a:lnR cap="flat">
                      <a:noFill/>
                    </a:lnR>
                    <a:lnT w="12700" cap="flat" cmpd="sng">
                      <a:solidFill>
                        <a:srgbClr val="080000"/>
                      </a:solidFill>
                      <a:prstDash val="solid"/>
                      <a:headEnd type="none" w="med" len="med"/>
                      <a:tailEnd type="none" w="med" len="med"/>
                    </a:lnT>
                    <a:lnB cap="flat">
                      <a:noFill/>
                    </a:lnB>
                    <a:lnTlToBr>
                      <a:noFill/>
                    </a:lnTlToBr>
                    <a:lnBlToTr>
                      <a:noFill/>
                    </a:lnBlToTr>
                    <a:noFill/>
                  </a:tcPr>
                </a:tc>
                <a:extLst>
                  <a:ext uri="{0D108BD9-81ED-4DB2-BD59-A6C34878D82A}">
                    <a16:rowId xmlns:a16="http://schemas.microsoft.com/office/drawing/2014/main" val="10001"/>
                  </a:ext>
                </a:extLst>
              </a:tr>
              <a:tr h="266700">
                <a:tc>
                  <a:txBody>
                    <a:bodyPr/>
                    <a:lstStyle/>
                    <a:p>
                      <a:pPr indent="0">
                        <a:buNone/>
                      </a:pPr>
                      <a:r>
                        <a:rPr lang="en-US" sz="1400" b="1">
                          <a:latin typeface="宋体" panose="02010600030101010101" pitchFamily="2" charset="-122"/>
                          <a:ea typeface="宋体" panose="02010600030101010101" pitchFamily="2" charset="-122"/>
                          <a:cs typeface="宋体" panose="02010600030101010101" pitchFamily="2" charset="-122"/>
                        </a:rPr>
                        <a:t>收回的答卷数量</a:t>
                      </a:r>
                      <a:endParaRPr lang="en-US" altLang="en-US" sz="14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a:noFill/>
                    </a:lnR>
                    <a:lnT cap="flat">
                      <a:noFill/>
                    </a:lnT>
                    <a:lnB cap="flat">
                      <a:noFill/>
                    </a:lnB>
                    <a:lnTlToBr>
                      <a:noFill/>
                    </a:lnTlToBr>
                    <a:lnBlToTr>
                      <a:noFill/>
                    </a:lnBlToTr>
                    <a:noFill/>
                  </a:tcPr>
                </a:tc>
                <a:tc>
                  <a:txBody>
                    <a:bodyPr/>
                    <a:lstStyle/>
                    <a:p>
                      <a:pPr indent="0" algn="ctr">
                        <a:buNone/>
                      </a:pPr>
                      <a:r>
                        <a:rPr lang="en-US" sz="1400" b="1">
                          <a:latin typeface="+mn-lt"/>
                          <a:ea typeface="宋体" panose="02010600030101010101" pitchFamily="2" charset="-122"/>
                          <a:cs typeface="宋体" panose="02010600030101010101" pitchFamily="2" charset="-122"/>
                        </a:rPr>
                        <a:t>600</a:t>
                      </a:r>
                      <a:endParaRPr lang="en-US" altLang="en-US" sz="1400" b="1">
                        <a:latin typeface="+mn-lt"/>
                        <a:ea typeface="宋体" panose="02010600030101010101" pitchFamily="2" charset="-122"/>
                        <a:cs typeface="宋体" panose="02010600030101010101" pitchFamily="2" charset="-122"/>
                      </a:endParaRPr>
                    </a:p>
                  </a:txBody>
                  <a:tcPr marL="68580" marR="68580" marT="0" marB="0">
                    <a:lnL>
                      <a:noFill/>
                    </a:lnL>
                    <a:lnR>
                      <a:noFill/>
                    </a:lnR>
                    <a:lnT cap="flat">
                      <a:noFill/>
                    </a:lnT>
                    <a:lnB cap="flat">
                      <a:noFill/>
                    </a:lnB>
                    <a:lnTlToBr>
                      <a:noFill/>
                    </a:lnTlToBr>
                    <a:lnBlToTr>
                      <a:noFill/>
                    </a:lnBlToTr>
                    <a:noFill/>
                  </a:tcPr>
                </a:tc>
                <a:tc>
                  <a:txBody>
                    <a:bodyPr/>
                    <a:lstStyle/>
                    <a:p>
                      <a:pPr indent="0" algn="ctr">
                        <a:buNone/>
                      </a:pPr>
                      <a:r>
                        <a:rPr lang="en-US" sz="1400" b="1">
                          <a:latin typeface="+mn-lt"/>
                          <a:ea typeface="宋体" panose="02010600030101010101" pitchFamily="2" charset="-122"/>
                          <a:cs typeface="宋体" panose="02010600030101010101" pitchFamily="2" charset="-122"/>
                        </a:rPr>
                        <a:t>N/A</a:t>
                      </a:r>
                      <a:endParaRPr lang="en-US" altLang="en-US" sz="1400" b="1">
                        <a:latin typeface="+mn-lt"/>
                        <a:ea typeface="宋体" panose="02010600030101010101" pitchFamily="2" charset="-122"/>
                        <a:cs typeface="宋体" panose="02010600030101010101" pitchFamily="2" charset="-122"/>
                      </a:endParaRPr>
                    </a:p>
                  </a:txBody>
                  <a:tcPr marL="68580" marR="68580" marT="0" marB="0">
                    <a:lnL>
                      <a:noFill/>
                    </a:lnL>
                    <a:lnR>
                      <a:noFill/>
                    </a:lnR>
                    <a:lnT cap="flat">
                      <a:noFill/>
                    </a:lnT>
                    <a:lnB cap="flat">
                      <a:noFill/>
                    </a:lnB>
                    <a:lnTlToBr>
                      <a:noFill/>
                    </a:lnTlToBr>
                    <a:lnBlToTr>
                      <a:noFill/>
                    </a:lnBlToTr>
                    <a:noFill/>
                  </a:tcPr>
                </a:tc>
                <a:tc>
                  <a:txBody>
                    <a:bodyPr/>
                    <a:lstStyle/>
                    <a:p>
                      <a:pPr indent="0" algn="ctr">
                        <a:buNone/>
                      </a:pPr>
                      <a:r>
                        <a:rPr lang="en-US" sz="1400" b="1">
                          <a:latin typeface="+mn-lt"/>
                          <a:ea typeface="宋体" panose="02010600030101010101" pitchFamily="2" charset="-122"/>
                          <a:cs typeface="宋体" panose="02010600030101010101" pitchFamily="2" charset="-122"/>
                        </a:rPr>
                        <a:t>N/A</a:t>
                      </a:r>
                      <a:endParaRPr lang="en-US" altLang="en-US" sz="1400" b="1">
                        <a:latin typeface="+mn-lt"/>
                        <a:ea typeface="宋体" panose="02010600030101010101" pitchFamily="2" charset="-122"/>
                        <a:cs typeface="宋体" panose="02010600030101010101" pitchFamily="2" charset="-122"/>
                      </a:endParaRPr>
                    </a:p>
                  </a:txBody>
                  <a:tcPr marL="68580" marR="68580" marT="0" marB="0">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2"/>
                  </a:ext>
                </a:extLst>
              </a:tr>
              <a:tr h="267970">
                <a:tc>
                  <a:txBody>
                    <a:bodyPr/>
                    <a:lstStyle/>
                    <a:p>
                      <a:pPr indent="0">
                        <a:buNone/>
                      </a:pPr>
                      <a:r>
                        <a:rPr lang="en-US" sz="1400" b="1">
                          <a:latin typeface="宋体" panose="02010600030101010101" pitchFamily="2" charset="-122"/>
                          <a:ea typeface="宋体" panose="02010600030101010101" pitchFamily="2" charset="-122"/>
                          <a:cs typeface="宋体" panose="02010600030101010101" pitchFamily="2" charset="-122"/>
                        </a:rPr>
                        <a:t>答卷率</a:t>
                      </a:r>
                      <a:endParaRPr lang="en-US" altLang="en-US" sz="14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a:noFill/>
                    </a:lnR>
                    <a:lnT cap="flat">
                      <a:noFill/>
                    </a:lnT>
                    <a:lnB cap="flat">
                      <a:noFill/>
                    </a:lnB>
                    <a:lnTlToBr>
                      <a:noFill/>
                    </a:lnTlToBr>
                    <a:lnBlToTr>
                      <a:noFill/>
                    </a:lnBlToTr>
                    <a:noFill/>
                  </a:tcPr>
                </a:tc>
                <a:tc>
                  <a:txBody>
                    <a:bodyPr/>
                    <a:lstStyle/>
                    <a:p>
                      <a:pPr indent="0" algn="ctr">
                        <a:buNone/>
                      </a:pPr>
                      <a:r>
                        <a:rPr lang="en-US" sz="1400" b="1">
                          <a:latin typeface="+mn-lt"/>
                          <a:ea typeface="宋体" panose="02010600030101010101" pitchFamily="2" charset="-122"/>
                          <a:cs typeface="宋体" panose="02010600030101010101" pitchFamily="2" charset="-122"/>
                        </a:rPr>
                        <a:t>67%</a:t>
                      </a:r>
                      <a:endParaRPr lang="en-US" altLang="en-US" sz="1400" b="1">
                        <a:latin typeface="+mn-lt"/>
                        <a:ea typeface="宋体" panose="02010600030101010101" pitchFamily="2" charset="-122"/>
                        <a:cs typeface="宋体" panose="02010600030101010101" pitchFamily="2" charset="-122"/>
                      </a:endParaRPr>
                    </a:p>
                  </a:txBody>
                  <a:tcPr marL="68580" marR="68580" marT="0" marB="0">
                    <a:lnL>
                      <a:noFill/>
                    </a:lnL>
                    <a:lnR>
                      <a:noFill/>
                    </a:lnR>
                    <a:lnT cap="flat">
                      <a:noFill/>
                    </a:lnT>
                    <a:lnB cap="flat">
                      <a:noFill/>
                    </a:lnB>
                    <a:lnTlToBr>
                      <a:noFill/>
                    </a:lnTlToBr>
                    <a:lnBlToTr>
                      <a:noFill/>
                    </a:lnBlToTr>
                    <a:noFill/>
                  </a:tcPr>
                </a:tc>
                <a:tc>
                  <a:txBody>
                    <a:bodyPr/>
                    <a:lstStyle/>
                    <a:p>
                      <a:pPr indent="0" algn="ctr">
                        <a:buNone/>
                      </a:pPr>
                      <a:r>
                        <a:rPr lang="en-US" sz="1400" b="1">
                          <a:latin typeface="+mn-lt"/>
                          <a:ea typeface="宋体" panose="02010600030101010101" pitchFamily="2" charset="-122"/>
                          <a:cs typeface="宋体" panose="02010600030101010101" pitchFamily="2" charset="-122"/>
                        </a:rPr>
                        <a:t>N/A</a:t>
                      </a:r>
                      <a:endParaRPr lang="en-US" altLang="en-US" sz="1400" b="1">
                        <a:latin typeface="+mn-lt"/>
                        <a:ea typeface="宋体" panose="02010600030101010101" pitchFamily="2" charset="-122"/>
                        <a:cs typeface="宋体" panose="02010600030101010101" pitchFamily="2" charset="-122"/>
                      </a:endParaRPr>
                    </a:p>
                  </a:txBody>
                  <a:tcPr marL="68580" marR="68580" marT="0" marB="0">
                    <a:lnL>
                      <a:noFill/>
                    </a:lnL>
                    <a:lnR>
                      <a:noFill/>
                    </a:lnR>
                    <a:lnT cap="flat">
                      <a:noFill/>
                    </a:lnT>
                    <a:lnB cap="flat">
                      <a:noFill/>
                    </a:lnB>
                    <a:lnTlToBr>
                      <a:noFill/>
                    </a:lnTlToBr>
                    <a:lnBlToTr>
                      <a:noFill/>
                    </a:lnBlToTr>
                    <a:noFill/>
                  </a:tcPr>
                </a:tc>
                <a:tc>
                  <a:txBody>
                    <a:bodyPr/>
                    <a:lstStyle/>
                    <a:p>
                      <a:pPr indent="0" algn="ctr">
                        <a:buNone/>
                      </a:pPr>
                      <a:r>
                        <a:rPr lang="en-US" sz="1400" b="1">
                          <a:latin typeface="+mn-lt"/>
                          <a:ea typeface="宋体" panose="02010600030101010101" pitchFamily="2" charset="-122"/>
                          <a:cs typeface="宋体" panose="02010600030101010101" pitchFamily="2" charset="-122"/>
                        </a:rPr>
                        <a:t>N/A</a:t>
                      </a:r>
                      <a:endParaRPr lang="en-US" altLang="en-US" sz="1400" b="1">
                        <a:latin typeface="+mn-lt"/>
                        <a:ea typeface="宋体" panose="02010600030101010101" pitchFamily="2" charset="-122"/>
                        <a:cs typeface="宋体" panose="02010600030101010101" pitchFamily="2" charset="-122"/>
                      </a:endParaRPr>
                    </a:p>
                  </a:txBody>
                  <a:tcPr marL="68580" marR="68580" marT="0" marB="0">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3"/>
                  </a:ext>
                </a:extLst>
              </a:tr>
              <a:tr h="266065">
                <a:tc>
                  <a:txBody>
                    <a:bodyPr/>
                    <a:lstStyle/>
                    <a:p>
                      <a:pPr indent="0">
                        <a:buNone/>
                      </a:pPr>
                      <a:r>
                        <a:rPr lang="en-US" sz="1400" b="1">
                          <a:latin typeface="宋体" panose="02010600030101010101" pitchFamily="2" charset="-122"/>
                          <a:ea typeface="宋体" panose="02010600030101010101" pitchFamily="2" charset="-122"/>
                          <a:cs typeface="宋体" panose="02010600030101010101" pitchFamily="2" charset="-122"/>
                        </a:rPr>
                        <a:t>可用答卷数量</a:t>
                      </a:r>
                      <a:endParaRPr lang="en-US" altLang="en-US" sz="14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a:noFill/>
                    </a:lnR>
                    <a:lnT cap="flat">
                      <a:noFill/>
                    </a:lnT>
                    <a:lnB cap="flat">
                      <a:noFill/>
                    </a:lnB>
                    <a:lnTlToBr>
                      <a:noFill/>
                    </a:lnTlToBr>
                    <a:lnBlToTr>
                      <a:noFill/>
                    </a:lnBlToTr>
                    <a:noFill/>
                  </a:tcPr>
                </a:tc>
                <a:tc>
                  <a:txBody>
                    <a:bodyPr/>
                    <a:lstStyle/>
                    <a:p>
                      <a:pPr indent="0" algn="ctr">
                        <a:buNone/>
                      </a:pPr>
                      <a:r>
                        <a:rPr lang="en-US" sz="1400" b="1">
                          <a:latin typeface="+mn-lt"/>
                          <a:ea typeface="宋体" panose="02010600030101010101" pitchFamily="2" charset="-122"/>
                          <a:cs typeface="宋体" panose="02010600030101010101" pitchFamily="2" charset="-122"/>
                        </a:rPr>
                        <a:t>638</a:t>
                      </a:r>
                      <a:endParaRPr lang="en-US" altLang="en-US" sz="1400" b="1">
                        <a:latin typeface="+mn-lt"/>
                        <a:ea typeface="宋体" panose="02010600030101010101" pitchFamily="2" charset="-122"/>
                        <a:cs typeface="宋体" panose="02010600030101010101" pitchFamily="2" charset="-122"/>
                      </a:endParaRPr>
                    </a:p>
                  </a:txBody>
                  <a:tcPr marL="68580" marR="68580" marT="0" marB="0">
                    <a:lnL>
                      <a:noFill/>
                    </a:lnL>
                    <a:lnR>
                      <a:noFill/>
                    </a:lnR>
                    <a:lnT cap="flat">
                      <a:noFill/>
                    </a:lnT>
                    <a:lnB cap="flat">
                      <a:noFill/>
                    </a:lnB>
                    <a:lnTlToBr>
                      <a:noFill/>
                    </a:lnTlToBr>
                    <a:lnBlToTr>
                      <a:noFill/>
                    </a:lnBlToTr>
                    <a:noFill/>
                  </a:tcPr>
                </a:tc>
                <a:tc>
                  <a:txBody>
                    <a:bodyPr/>
                    <a:lstStyle/>
                    <a:p>
                      <a:pPr indent="0" algn="ctr">
                        <a:buNone/>
                      </a:pPr>
                      <a:r>
                        <a:rPr lang="en-US" sz="1400" b="1">
                          <a:latin typeface="+mn-lt"/>
                          <a:ea typeface="宋体" panose="02010600030101010101" pitchFamily="2" charset="-122"/>
                          <a:cs typeface="宋体" panose="02010600030101010101" pitchFamily="2" charset="-122"/>
                        </a:rPr>
                        <a:t>72</a:t>
                      </a:r>
                      <a:endParaRPr lang="en-US" altLang="en-US" sz="1400" b="1">
                        <a:latin typeface="+mn-lt"/>
                        <a:ea typeface="宋体" panose="02010600030101010101" pitchFamily="2" charset="-122"/>
                        <a:cs typeface="宋体" panose="02010600030101010101" pitchFamily="2" charset="-122"/>
                      </a:endParaRPr>
                    </a:p>
                  </a:txBody>
                  <a:tcPr marL="68580" marR="68580" marT="0" marB="0">
                    <a:lnL>
                      <a:noFill/>
                    </a:lnL>
                    <a:lnR>
                      <a:noFill/>
                    </a:lnR>
                    <a:lnT cap="flat">
                      <a:noFill/>
                    </a:lnT>
                    <a:lnB cap="flat">
                      <a:noFill/>
                    </a:lnB>
                    <a:lnTlToBr>
                      <a:noFill/>
                    </a:lnTlToBr>
                    <a:lnBlToTr>
                      <a:noFill/>
                    </a:lnBlToTr>
                    <a:noFill/>
                  </a:tcPr>
                </a:tc>
                <a:tc>
                  <a:txBody>
                    <a:bodyPr/>
                    <a:lstStyle/>
                    <a:p>
                      <a:pPr indent="0" algn="ctr">
                        <a:buNone/>
                      </a:pPr>
                      <a:r>
                        <a:rPr lang="en-US" sz="1400" b="1">
                          <a:latin typeface="+mn-lt"/>
                          <a:ea typeface="宋体" panose="02010600030101010101" pitchFamily="2" charset="-122"/>
                          <a:cs typeface="宋体" panose="02010600030101010101" pitchFamily="2" charset="-122"/>
                        </a:rPr>
                        <a:t>105</a:t>
                      </a:r>
                      <a:endParaRPr lang="en-US" altLang="en-US" sz="1400" b="1">
                        <a:latin typeface="+mn-lt"/>
                        <a:ea typeface="宋体" panose="02010600030101010101" pitchFamily="2" charset="-122"/>
                        <a:cs typeface="宋体" panose="02010600030101010101" pitchFamily="2" charset="-122"/>
                      </a:endParaRPr>
                    </a:p>
                  </a:txBody>
                  <a:tcPr marL="68580" marR="68580" marT="0" marB="0">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4"/>
                  </a:ext>
                </a:extLst>
              </a:tr>
              <a:tr h="249555">
                <a:tc>
                  <a:txBody>
                    <a:bodyPr/>
                    <a:lstStyle/>
                    <a:p>
                      <a:pPr indent="0">
                        <a:buNone/>
                      </a:pPr>
                      <a:r>
                        <a:rPr lang="en-US" sz="1400" b="1">
                          <a:latin typeface="宋体" panose="02010600030101010101" pitchFamily="2" charset="-122"/>
                          <a:ea typeface="宋体" panose="02010600030101010101" pitchFamily="2" charset="-122"/>
                          <a:cs typeface="宋体" panose="02010600030101010101" pitchFamily="2" charset="-122"/>
                        </a:rPr>
                        <a:t>设有两个或两个以上利润中心的公司</a:t>
                      </a:r>
                      <a:endParaRPr lang="en-US" altLang="en-US" sz="14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a:noFill/>
                    </a:lnL>
                    <a:lnR>
                      <a:noFill/>
                    </a:lnR>
                    <a:lnT cap="flat">
                      <a:noFill/>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400" b="1">
                          <a:latin typeface="+mn-lt"/>
                          <a:ea typeface="宋体" panose="02010600030101010101" pitchFamily="2" charset="-122"/>
                          <a:cs typeface="宋体" panose="02010600030101010101" pitchFamily="2" charset="-122"/>
                        </a:rPr>
                        <a:t>93%</a:t>
                      </a:r>
                      <a:endParaRPr lang="en-US" altLang="en-US" sz="1400" b="1">
                        <a:latin typeface="+mn-lt"/>
                        <a:ea typeface="宋体" panose="02010600030101010101" pitchFamily="2" charset="-122"/>
                        <a:cs typeface="宋体" panose="02010600030101010101" pitchFamily="2" charset="-122"/>
                      </a:endParaRPr>
                    </a:p>
                  </a:txBody>
                  <a:tcPr marL="68580" marR="68580" marT="0" marB="0">
                    <a:lnL>
                      <a:noFill/>
                    </a:lnL>
                    <a:lnR>
                      <a:noFill/>
                    </a:lnR>
                    <a:lnT cap="flat">
                      <a:noFill/>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400" b="1">
                          <a:latin typeface="+mn-lt"/>
                          <a:ea typeface="宋体" panose="02010600030101010101" pitchFamily="2" charset="-122"/>
                          <a:cs typeface="宋体" panose="02010600030101010101" pitchFamily="2" charset="-122"/>
                        </a:rPr>
                        <a:t>89%</a:t>
                      </a:r>
                      <a:endParaRPr lang="en-US" altLang="en-US" sz="1400" b="1">
                        <a:latin typeface="+mn-lt"/>
                        <a:ea typeface="宋体" panose="02010600030101010101" pitchFamily="2" charset="-122"/>
                        <a:cs typeface="宋体" panose="02010600030101010101" pitchFamily="2" charset="-122"/>
                      </a:endParaRPr>
                    </a:p>
                  </a:txBody>
                  <a:tcPr marL="68580" marR="68580" marT="0" marB="0">
                    <a:lnL>
                      <a:noFill/>
                    </a:lnL>
                    <a:lnR>
                      <a:noFill/>
                    </a:lnR>
                    <a:lnT cap="flat">
                      <a:noFill/>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400" b="1" dirty="0">
                          <a:latin typeface="+mn-lt"/>
                          <a:ea typeface="宋体" panose="02010600030101010101" pitchFamily="2" charset="-122"/>
                          <a:cs typeface="宋体" panose="02010600030101010101" pitchFamily="2" charset="-122"/>
                        </a:rPr>
                        <a:t>68%</a:t>
                      </a:r>
                      <a:endParaRPr lang="en-US" altLang="en-US" sz="1400" b="1" dirty="0">
                        <a:latin typeface="+mn-lt"/>
                        <a:ea typeface="宋体" panose="02010600030101010101" pitchFamily="2" charset="-122"/>
                        <a:cs typeface="宋体" panose="02010600030101010101" pitchFamily="2" charset="-122"/>
                      </a:endParaRPr>
                    </a:p>
                  </a:txBody>
                  <a:tcPr marL="68580" marR="68580" marT="0" marB="0">
                    <a:lnL>
                      <a:noFill/>
                    </a:lnL>
                    <a:lnR cap="flat">
                      <a:noFill/>
                    </a:lnR>
                    <a:lnT cap="flat">
                      <a:noFill/>
                    </a:lnT>
                    <a:lnB w="12700" cap="flat" cmpd="sng">
                      <a:solidFill>
                        <a:srgbClr val="08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1707515">
                <a:tc gridSpan="4">
                  <a:txBody>
                    <a:bodyPr/>
                    <a:lstStyle/>
                    <a:p>
                      <a:pPr indent="0" algn="l">
                        <a:buNone/>
                      </a:pPr>
                      <a:r>
                        <a:rPr lang="en-US" sz="1200" b="1" baseline="30000" dirty="0">
                          <a:latin typeface="+mn-lt"/>
                          <a:ea typeface="宋体" panose="02010600030101010101" pitchFamily="2" charset="-122"/>
                          <a:cs typeface="宋体" panose="02010600030101010101" pitchFamily="2" charset="-122"/>
                        </a:rPr>
                        <a:t>a </a:t>
                      </a:r>
                      <a:r>
                        <a:rPr lang="en-US" sz="1200" b="0" dirty="0">
                          <a:latin typeface="+mn-lt"/>
                          <a:cs typeface="Times New Roman" panose="02020603050405020304" pitchFamily="18" charset="0"/>
                        </a:rPr>
                        <a:t>Vijay</a:t>
                      </a:r>
                      <a:r>
                        <a:rPr lang="en-US" sz="1200" b="0" dirty="0">
                          <a:latin typeface="+mn-lt"/>
                          <a:ea typeface="宋体" panose="02010600030101010101" pitchFamily="2" charset="-122"/>
                          <a:cs typeface="宋体" panose="02010600030101010101" pitchFamily="2" charset="-122"/>
                        </a:rPr>
                        <a:t> </a:t>
                      </a:r>
                      <a:r>
                        <a:rPr lang="en-US" sz="1200" b="0" dirty="0" err="1">
                          <a:latin typeface="+mn-lt"/>
                          <a:ea typeface="宋体" panose="02010600030101010101" pitchFamily="2" charset="-122"/>
                          <a:cs typeface="宋体" panose="02010600030101010101" pitchFamily="2" charset="-122"/>
                        </a:rPr>
                        <a:t>Govindarajan</a:t>
                      </a:r>
                      <a:r>
                        <a:rPr lang="en-US" sz="1200" b="0" dirty="0">
                          <a:latin typeface="+mn-lt"/>
                          <a:ea typeface="宋体" panose="02010600030101010101" pitchFamily="2" charset="-122"/>
                          <a:cs typeface="宋体" panose="02010600030101010101" pitchFamily="2" charset="-122"/>
                        </a:rPr>
                        <a:t>,“Profit Center Measurement: An Empirical Survey,</a:t>
                      </a:r>
                      <a:r>
                        <a:rPr lang="en-US" sz="1200" b="0" dirty="0">
                          <a:latin typeface="+mn-lt"/>
                          <a:cs typeface="Times New Roman" panose="02020603050405020304" pitchFamily="18" charset="0"/>
                        </a:rPr>
                        <a:t>”</a:t>
                      </a:r>
                      <a:r>
                        <a:rPr lang="en-US" sz="1200" b="0" dirty="0">
                          <a:latin typeface="+mn-lt"/>
                          <a:ea typeface="宋体" panose="02010600030101010101" pitchFamily="2" charset="-122"/>
                          <a:cs typeface="宋体" panose="02010600030101010101" pitchFamily="2" charset="-122"/>
                        </a:rPr>
                        <a:t> The Amos Tuck School of Business Administration</a:t>
                      </a:r>
                      <a:r>
                        <a:rPr lang="en-US" sz="1200" b="0" dirty="0" smtClean="0">
                          <a:latin typeface="+mn-lt"/>
                          <a:ea typeface="宋体" panose="02010600030101010101" pitchFamily="2" charset="-122"/>
                          <a:cs typeface="宋体" panose="02010600030101010101" pitchFamily="2" charset="-122"/>
                        </a:rPr>
                        <a:t>, Dartmouth </a:t>
                      </a:r>
                      <a:r>
                        <a:rPr lang="en-US" sz="1200" b="0" dirty="0">
                          <a:latin typeface="+mn-lt"/>
                          <a:ea typeface="宋体" panose="02010600030101010101" pitchFamily="2" charset="-122"/>
                          <a:cs typeface="宋体" panose="02010600030101010101" pitchFamily="2" charset="-122"/>
                        </a:rPr>
                        <a:t>College,1994.</a:t>
                      </a:r>
                      <a:r>
                        <a:rPr lang="en-US" sz="1200" b="1" baseline="30000" dirty="0">
                          <a:latin typeface="+mn-lt"/>
                          <a:ea typeface="宋体" panose="02010600030101010101" pitchFamily="2" charset="-122"/>
                          <a:cs typeface="宋体" panose="02010600030101010101" pitchFamily="2" charset="-122"/>
                        </a:rPr>
                        <a:t>b</a:t>
                      </a:r>
                      <a:r>
                        <a:rPr lang="en-US" sz="1200" b="0" dirty="0">
                          <a:latin typeface="+mn-lt"/>
                          <a:ea typeface="宋体" panose="02010600030101010101" pitchFamily="2" charset="-122"/>
                          <a:cs typeface="宋体" panose="02010600030101010101" pitchFamily="2" charset="-122"/>
                        </a:rPr>
                        <a:t>Elbert De With</a:t>
                      </a:r>
                      <a:r>
                        <a:rPr lang="en-US" sz="1200" b="0" dirty="0" smtClean="0">
                          <a:latin typeface="+mn-lt"/>
                          <a:ea typeface="宋体" panose="02010600030101010101" pitchFamily="2" charset="-122"/>
                          <a:cs typeface="宋体" panose="02010600030101010101" pitchFamily="2" charset="-122"/>
                        </a:rPr>
                        <a:t>, “</a:t>
                      </a:r>
                      <a:r>
                        <a:rPr lang="en-US" sz="1200" b="0" dirty="0">
                          <a:latin typeface="+mn-lt"/>
                          <a:ea typeface="宋体" panose="02010600030101010101" pitchFamily="2" charset="-122"/>
                          <a:cs typeface="宋体" panose="02010600030101010101" pitchFamily="2" charset="-122"/>
                        </a:rPr>
                        <a:t>Performance Measurement and Evaluation in Dutch Companies</a:t>
                      </a:r>
                      <a:r>
                        <a:rPr lang="en-US" sz="1200" b="0" dirty="0" smtClean="0">
                          <a:latin typeface="+mn-lt"/>
                          <a:ea typeface="宋体" panose="02010600030101010101" pitchFamily="2" charset="-122"/>
                          <a:cs typeface="宋体" panose="02010600030101010101" pitchFamily="2" charset="-122"/>
                        </a:rPr>
                        <a:t>,</a:t>
                      </a:r>
                      <a:r>
                        <a:rPr lang="en-US" sz="1200" b="0" dirty="0" smtClean="0">
                          <a:latin typeface="+mn-lt"/>
                          <a:cs typeface="Times New Roman" panose="02020603050405020304" pitchFamily="18" charset="0"/>
                        </a:rPr>
                        <a:t>” </a:t>
                      </a:r>
                      <a:r>
                        <a:rPr lang="en-US" sz="1200" b="0" dirty="0" smtClean="0">
                          <a:latin typeface="+mn-lt"/>
                          <a:ea typeface="宋体" panose="02010600030101010101" pitchFamily="2" charset="-122"/>
                          <a:cs typeface="宋体" panose="02010600030101010101" pitchFamily="2" charset="-122"/>
                        </a:rPr>
                        <a:t>paper </a:t>
                      </a:r>
                      <a:r>
                        <a:rPr lang="en-US" sz="1200" b="0" dirty="0">
                          <a:latin typeface="+mn-lt"/>
                          <a:ea typeface="宋体" panose="02010600030101010101" pitchFamily="2" charset="-122"/>
                          <a:cs typeface="宋体" panose="02010600030101010101" pitchFamily="2" charset="-122"/>
                        </a:rPr>
                        <a:t>presented at the 19th Annual Congress of the European Accounting,Bergen,1966.</a:t>
                      </a:r>
                      <a:r>
                        <a:rPr lang="en-US" sz="1200" b="1" baseline="30000" dirty="0">
                          <a:latin typeface="+mn-lt"/>
                          <a:ea typeface="宋体" panose="02010600030101010101" pitchFamily="2" charset="-122"/>
                          <a:cs typeface="宋体" panose="02010600030101010101" pitchFamily="2" charset="-122"/>
                        </a:rPr>
                        <a:t>c</a:t>
                      </a:r>
                      <a:r>
                        <a:rPr lang="en-US" sz="1200" b="0" dirty="0">
                          <a:latin typeface="+mn-lt"/>
                          <a:ea typeface="宋体" panose="02010600030101010101" pitchFamily="2" charset="-122"/>
                          <a:cs typeface="宋体" panose="02010600030101010101" pitchFamily="2" charset="-122"/>
                        </a:rPr>
                        <a:t>V.Govindarajan and B</a:t>
                      </a:r>
                      <a:r>
                        <a:rPr lang="en-US" sz="1200" b="0" dirty="0" smtClean="0">
                          <a:latin typeface="+mn-lt"/>
                          <a:ea typeface="宋体" panose="02010600030101010101" pitchFamily="2" charset="-122"/>
                          <a:cs typeface="宋体" panose="02010600030101010101" pitchFamily="2" charset="-122"/>
                        </a:rPr>
                        <a:t>. Ramamurthy, “</a:t>
                      </a:r>
                      <a:r>
                        <a:rPr lang="en-US" sz="1200" b="0" dirty="0">
                          <a:latin typeface="+mn-lt"/>
                          <a:ea typeface="宋体" panose="02010600030101010101" pitchFamily="2" charset="-122"/>
                          <a:cs typeface="宋体" panose="02010600030101010101" pitchFamily="2" charset="-122"/>
                        </a:rPr>
                        <a:t>Transfer Pricing Policies in Indian Companies</a:t>
                      </a:r>
                      <a:r>
                        <a:rPr lang="en-US" sz="1200" b="0" dirty="0" smtClean="0">
                          <a:latin typeface="+mn-lt"/>
                          <a:ea typeface="宋体" panose="02010600030101010101" pitchFamily="2" charset="-122"/>
                          <a:cs typeface="宋体" panose="02010600030101010101" pitchFamily="2" charset="-122"/>
                        </a:rPr>
                        <a:t>: A </a:t>
                      </a:r>
                      <a:r>
                        <a:rPr lang="en-US" sz="1200" b="0" dirty="0">
                          <a:latin typeface="+mn-lt"/>
                          <a:ea typeface="宋体" panose="02010600030101010101" pitchFamily="2" charset="-122"/>
                          <a:cs typeface="宋体" panose="02010600030101010101" pitchFamily="2" charset="-122"/>
                        </a:rPr>
                        <a:t>Survey,</a:t>
                      </a:r>
                      <a:r>
                        <a:rPr lang="en-US" sz="1200" b="0" dirty="0">
                          <a:latin typeface="+mn-lt"/>
                          <a:cs typeface="Times New Roman" panose="02020603050405020304" pitchFamily="18" charset="0"/>
                        </a:rPr>
                        <a:t>”</a:t>
                      </a:r>
                      <a:r>
                        <a:rPr lang="en-US" sz="1200" b="0" dirty="0">
                          <a:latin typeface="+mn-lt"/>
                          <a:ea typeface="宋体" panose="02010600030101010101" pitchFamily="2" charset="-122"/>
                          <a:cs typeface="宋体" panose="02010600030101010101" pitchFamily="2" charset="-122"/>
                        </a:rPr>
                        <a:t> The Chartered Accountant </a:t>
                      </a:r>
                      <a:r>
                        <a:rPr lang="en-US" sz="1200" b="0" dirty="0" smtClean="0">
                          <a:latin typeface="+mn-lt"/>
                          <a:ea typeface="宋体" panose="02010600030101010101" pitchFamily="2" charset="-122"/>
                          <a:cs typeface="宋体" panose="02010600030101010101" pitchFamily="2" charset="-122"/>
                        </a:rPr>
                        <a:t>XXXII,no.5 (</a:t>
                      </a:r>
                      <a:r>
                        <a:rPr lang="en-US" sz="1200" b="0" dirty="0">
                          <a:latin typeface="+mn-lt"/>
                          <a:ea typeface="宋体" panose="02010600030101010101" pitchFamily="2" charset="-122"/>
                          <a:cs typeface="宋体" panose="02010600030101010101" pitchFamily="2" charset="-122"/>
                        </a:rPr>
                        <a:t>November 1983</a:t>
                      </a:r>
                      <a:r>
                        <a:rPr lang="en-US" sz="1200" b="0" dirty="0" smtClean="0">
                          <a:latin typeface="+mn-lt"/>
                          <a:ea typeface="宋体" panose="02010600030101010101" pitchFamily="2" charset="-122"/>
                          <a:cs typeface="宋体" panose="02010600030101010101" pitchFamily="2" charset="-122"/>
                        </a:rPr>
                        <a:t>), pp.296-301 </a:t>
                      </a:r>
                      <a:endParaRPr lang="en-US" altLang="en-US" sz="1200" b="1" baseline="30000" dirty="0">
                        <a:latin typeface="+mn-lt"/>
                        <a:ea typeface="宋体" panose="02010600030101010101" pitchFamily="2" charset="-122"/>
                        <a:cs typeface="宋体" panose="02010600030101010101" pitchFamily="2" charset="-122"/>
                      </a:endParaRPr>
                    </a:p>
                  </a:txBody>
                  <a:tcPr marL="68580" marR="68580" marT="0" marB="0">
                    <a:lnL>
                      <a:noFill/>
                    </a:lnL>
                    <a:lnR cap="flat">
                      <a:noFill/>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xBody>
                    <a:bodyPr/>
                    <a:lstStyle/>
                    <a:p>
                      <a:endParaRPr lang="zh-CN"/>
                    </a:p>
                  </a:txBody>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xBody>
                    <a:bodyPr/>
                    <a:lstStyle/>
                    <a:p>
                      <a:endParaRPr lang="zh-CN"/>
                    </a:p>
                  </a:txBody>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xBody>
                    <a:bodyPr/>
                    <a:lstStyle/>
                    <a:p>
                      <a:endParaRPr lang="zh-CN"/>
                    </a:p>
                  </a:txBody>
                  <a:tcPr>
                    <a:lnR cap="flat">
                      <a:noFill/>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extLst>
                  <a:ext uri="{0D108BD9-81ED-4DB2-BD59-A6C34878D82A}">
                    <a16:rowId xmlns:a16="http://schemas.microsoft.com/office/drawing/2014/main" val="10006"/>
                  </a:ext>
                </a:extLst>
              </a:tr>
            </a:tbl>
          </a:graphicData>
        </a:graphic>
      </p:graphicFrame>
      <p:sp>
        <p:nvSpPr>
          <p:cNvPr id="5" name="日期占位符 4"/>
          <p:cNvSpPr>
            <a:spLocks noGrp="1"/>
          </p:cNvSpPr>
          <p:nvPr>
            <p:ph type="dt" sz="half" idx="10"/>
          </p:nvPr>
        </p:nvSpPr>
        <p:spPr/>
        <p:txBody>
          <a:bodyPr/>
          <a:lstStyle/>
          <a:p>
            <a:fld id="{9DEE7407-4EB3-4049-94F2-D869F970BE7C}" type="datetime1">
              <a:rPr lang="zh-CN" altLang="en-US" smtClean="0"/>
              <a:t>2025/4/30</a:t>
            </a:fld>
            <a:endParaRPr lang="zh-CN" altLang="en-US"/>
          </a:p>
        </p:txBody>
      </p:sp>
      <p:sp>
        <p:nvSpPr>
          <p:cNvPr id="6" name="灯片编号占位符 5"/>
          <p:cNvSpPr>
            <a:spLocks noGrp="1"/>
          </p:cNvSpPr>
          <p:nvPr>
            <p:ph type="sldNum" sz="quarter" idx="12"/>
          </p:nvPr>
        </p:nvSpPr>
        <p:spPr/>
        <p:txBody>
          <a:bodyPr/>
          <a:lstStyle/>
          <a:p>
            <a:fld id="{3FE1EDA2-33AC-496A-A724-CEE95782FE2E}" type="slidenum">
              <a:rPr lang="zh-CN" altLang="en-US" smtClean="0"/>
              <a:t>7</a:t>
            </a:fld>
            <a:endParaRPr lang="zh-CN"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一般考虑因素</a:t>
            </a:r>
          </a:p>
        </p:txBody>
      </p:sp>
      <p:sp>
        <p:nvSpPr>
          <p:cNvPr id="3" name="内容占位符 2"/>
          <p:cNvSpPr>
            <a:spLocks noGrp="1"/>
          </p:cNvSpPr>
          <p:nvPr>
            <p:ph idx="1"/>
          </p:nvPr>
        </p:nvSpPr>
        <p:spPr>
          <a:xfrm>
            <a:off x="609600" y="1639328"/>
            <a:ext cx="10972800" cy="4852088"/>
          </a:xfrm>
        </p:spPr>
        <p:txBody>
          <a:bodyPr/>
          <a:lstStyle/>
          <a:p>
            <a:pPr algn="just">
              <a:lnSpc>
                <a:spcPct val="150000"/>
              </a:lnSpc>
              <a:spcBef>
                <a:spcPts val="1200"/>
              </a:spcBef>
            </a:pPr>
            <a:r>
              <a:rPr lang="zh-CN" altLang="en-US" dirty="0">
                <a:latin typeface="宋体" panose="02010600030101010101" pitchFamily="2" charset="-122"/>
                <a:ea typeface="宋体" panose="02010600030101010101" pitchFamily="2" charset="-122"/>
              </a:rPr>
              <a:t>利润中心的优势</a:t>
            </a:r>
            <a:endParaRPr lang="en-US" altLang="zh-CN" dirty="0">
              <a:latin typeface="宋体" panose="02010600030101010101" pitchFamily="2" charset="-122"/>
              <a:ea typeface="宋体" panose="02010600030101010101" pitchFamily="2" charset="-122"/>
            </a:endParaRPr>
          </a:p>
          <a:p>
            <a:endParaRPr lang="zh-CN" altLang="en-US" dirty="0"/>
          </a:p>
        </p:txBody>
      </p:sp>
      <p:sp>
        <p:nvSpPr>
          <p:cNvPr id="4" name="日期占位符 3"/>
          <p:cNvSpPr>
            <a:spLocks noGrp="1"/>
          </p:cNvSpPr>
          <p:nvPr>
            <p:ph type="dt" sz="half" idx="10"/>
          </p:nvPr>
        </p:nvSpPr>
        <p:spPr/>
        <p:txBody>
          <a:bodyPr/>
          <a:lstStyle/>
          <a:p>
            <a:fld id="{96172C17-318B-4133-A6C5-62DF5BDA23CB}" type="datetime1">
              <a:rPr lang="zh-CN" altLang="en-US" smtClean="0"/>
              <a:t>2025/4/30</a:t>
            </a:fld>
            <a:endParaRPr lang="zh-CN" altLang="en-US"/>
          </a:p>
        </p:txBody>
      </p:sp>
      <p:sp>
        <p:nvSpPr>
          <p:cNvPr id="5" name="灯片编号占位符 4"/>
          <p:cNvSpPr>
            <a:spLocks noGrp="1"/>
          </p:cNvSpPr>
          <p:nvPr>
            <p:ph type="sldNum" sz="quarter" idx="12"/>
          </p:nvPr>
        </p:nvSpPr>
        <p:spPr/>
        <p:txBody>
          <a:bodyPr/>
          <a:lstStyle/>
          <a:p>
            <a:fld id="{3FE1EDA2-33AC-496A-A724-CEE95782FE2E}" type="slidenum">
              <a:rPr lang="zh-CN" altLang="en-US" smtClean="0"/>
              <a:t>8</a:t>
            </a:fld>
            <a:endParaRPr lang="zh-CN"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一般考虑因素</a:t>
            </a:r>
          </a:p>
        </p:txBody>
      </p:sp>
      <p:sp>
        <p:nvSpPr>
          <p:cNvPr id="3" name="内容占位符 2"/>
          <p:cNvSpPr>
            <a:spLocks noGrp="1"/>
          </p:cNvSpPr>
          <p:nvPr>
            <p:ph idx="1"/>
          </p:nvPr>
        </p:nvSpPr>
        <p:spPr>
          <a:xfrm>
            <a:off x="609600" y="1639328"/>
            <a:ext cx="10972800" cy="4852088"/>
          </a:xfrm>
        </p:spPr>
        <p:txBody>
          <a:bodyPr/>
          <a:lstStyle/>
          <a:p>
            <a:pPr algn="just">
              <a:lnSpc>
                <a:spcPct val="150000"/>
              </a:lnSpc>
              <a:spcBef>
                <a:spcPts val="1200"/>
              </a:spcBef>
            </a:pPr>
            <a:r>
              <a:rPr lang="zh-CN" altLang="en-US" dirty="0">
                <a:latin typeface="宋体" panose="02010600030101010101" pitchFamily="2" charset="-122"/>
                <a:ea typeface="宋体" panose="02010600030101010101" pitchFamily="2" charset="-122"/>
              </a:rPr>
              <a:t>利润中心的优势</a:t>
            </a:r>
            <a:endParaRPr lang="en-US" altLang="zh-CN" dirty="0">
              <a:latin typeface="宋体" panose="02010600030101010101" pitchFamily="2" charset="-122"/>
              <a:ea typeface="宋体" panose="02010600030101010101" pitchFamily="2" charset="-122"/>
            </a:endParaRPr>
          </a:p>
          <a:p>
            <a:pPr marL="781050" lvl="1" indent="-342900" algn="just">
              <a:lnSpc>
                <a:spcPts val="3200"/>
              </a:lnSpc>
            </a:pPr>
            <a:r>
              <a:rPr lang="zh-CN" altLang="en-US" sz="2500" dirty="0">
                <a:ea typeface="宋体" panose="02010600030101010101" pitchFamily="2" charset="-122"/>
              </a:rPr>
              <a:t>决策质量会有所</a:t>
            </a:r>
            <a:r>
              <a:rPr lang="zh-CN" altLang="en-US" sz="2500" dirty="0" smtClean="0">
                <a:ea typeface="宋体" panose="02010600030101010101" pitchFamily="2" charset="-122"/>
              </a:rPr>
              <a:t>提高，因为</a:t>
            </a:r>
            <a:r>
              <a:rPr lang="zh-CN" altLang="en-US" sz="2500" dirty="0">
                <a:ea typeface="宋体" panose="02010600030101010101" pitchFamily="2" charset="-122"/>
              </a:rPr>
              <a:t>他们是由最接近决策点的管理者制定的。</a:t>
            </a:r>
          </a:p>
          <a:p>
            <a:pPr marL="781050" lvl="1" indent="-342900" algn="just">
              <a:lnSpc>
                <a:spcPts val="3200"/>
              </a:lnSpc>
            </a:pPr>
            <a:r>
              <a:rPr lang="zh-CN" altLang="en-US" sz="2500" dirty="0">
                <a:ea typeface="宋体" panose="02010600030101010101" pitchFamily="2" charset="-122"/>
              </a:rPr>
              <a:t>经营决策的速度会有所</a:t>
            </a:r>
            <a:r>
              <a:rPr lang="zh-CN" altLang="en-US" sz="2500" dirty="0" smtClean="0">
                <a:ea typeface="宋体" panose="02010600030101010101" pitchFamily="2" charset="-122"/>
              </a:rPr>
              <a:t>加快，因为</a:t>
            </a:r>
            <a:r>
              <a:rPr lang="zh-CN" altLang="en-US" sz="2500" dirty="0">
                <a:ea typeface="宋体" panose="02010600030101010101" pitchFamily="2" charset="-122"/>
              </a:rPr>
              <a:t>他们不必提交公司总部。</a:t>
            </a:r>
          </a:p>
          <a:p>
            <a:pPr marL="781050" lvl="1" indent="-342900" algn="just">
              <a:lnSpc>
                <a:spcPts val="3200"/>
              </a:lnSpc>
            </a:pPr>
            <a:r>
              <a:rPr lang="zh-CN" altLang="en-US" sz="2500" dirty="0">
                <a:ea typeface="宋体" panose="02010600030101010101" pitchFamily="2" charset="-122"/>
              </a:rPr>
              <a:t>总部管理层可以从日常决策中解脱</a:t>
            </a:r>
            <a:r>
              <a:rPr lang="zh-CN" altLang="en-US" sz="2500" dirty="0" smtClean="0">
                <a:ea typeface="宋体" panose="02010600030101010101" pitchFamily="2" charset="-122"/>
              </a:rPr>
              <a:t>出来，从而</a:t>
            </a:r>
            <a:r>
              <a:rPr lang="zh-CN" altLang="en-US" sz="2500" dirty="0">
                <a:ea typeface="宋体" panose="02010600030101010101" pitchFamily="2" charset="-122"/>
              </a:rPr>
              <a:t>关注更广泛的问题。</a:t>
            </a:r>
          </a:p>
          <a:p>
            <a:pPr marL="781050" lvl="1" indent="-342900" algn="just">
              <a:lnSpc>
                <a:spcPts val="3200"/>
              </a:lnSpc>
            </a:pPr>
            <a:r>
              <a:rPr lang="zh-CN" altLang="en-US" sz="2500" dirty="0">
                <a:ea typeface="宋体" panose="02010600030101010101" pitchFamily="2" charset="-122"/>
              </a:rPr>
              <a:t>由于公司约束</a:t>
            </a:r>
            <a:r>
              <a:rPr lang="zh-CN" altLang="en-US" sz="2500" dirty="0" smtClean="0">
                <a:ea typeface="宋体" panose="02010600030101010101" pitchFamily="2" charset="-122"/>
              </a:rPr>
              <a:t>减少，管理</a:t>
            </a:r>
            <a:r>
              <a:rPr lang="zh-CN" altLang="en-US" sz="2500" dirty="0">
                <a:ea typeface="宋体" panose="02010600030101010101" pitchFamily="2" charset="-122"/>
              </a:rPr>
              <a:t>者可以更自由地发挥想像力和主动性。</a:t>
            </a:r>
          </a:p>
          <a:p>
            <a:pPr marL="781050" lvl="1" indent="-342900" algn="just">
              <a:lnSpc>
                <a:spcPts val="3200"/>
              </a:lnSpc>
            </a:pPr>
            <a:r>
              <a:rPr lang="zh-CN" altLang="en-US" sz="2500" dirty="0">
                <a:ea typeface="宋体" panose="02010600030101010101" pitchFamily="2" charset="-122"/>
              </a:rPr>
              <a:t>因为利润中心类似于独立的</a:t>
            </a:r>
            <a:r>
              <a:rPr lang="zh-CN" altLang="en-US" sz="2500" dirty="0" smtClean="0">
                <a:ea typeface="宋体" panose="02010600030101010101" pitchFamily="2" charset="-122"/>
              </a:rPr>
              <a:t>公司，所以</a:t>
            </a:r>
            <a:r>
              <a:rPr lang="zh-CN" altLang="en-US" sz="2500" dirty="0">
                <a:ea typeface="宋体" panose="02010600030101010101" pitchFamily="2" charset="-122"/>
              </a:rPr>
              <a:t>他们为一般管理者提供了一个优秀的培训基地</a:t>
            </a:r>
            <a:r>
              <a:rPr lang="zh-CN" altLang="en-US" sz="2500" dirty="0" smtClean="0">
                <a:ea typeface="宋体" panose="02010600030101010101" pitchFamily="2" charset="-122"/>
              </a:rPr>
              <a:t>。</a:t>
            </a:r>
            <a:endParaRPr lang="en-US" altLang="zh-CN" sz="2500" dirty="0" smtClean="0">
              <a:ea typeface="宋体" panose="02010600030101010101" pitchFamily="2" charset="-122"/>
            </a:endParaRPr>
          </a:p>
          <a:p>
            <a:pPr marL="438150" lvl="1" indent="0" algn="just">
              <a:lnSpc>
                <a:spcPts val="3200"/>
              </a:lnSpc>
              <a:buNone/>
            </a:pPr>
            <a:r>
              <a:rPr lang="zh-CN" altLang="en-US" sz="2500" dirty="0" smtClean="0">
                <a:ea typeface="宋体" panose="02010600030101010101" pitchFamily="2" charset="-122"/>
              </a:rPr>
              <a:t>利润</a:t>
            </a:r>
            <a:r>
              <a:rPr lang="zh-CN" altLang="en-US" sz="2500" dirty="0">
                <a:ea typeface="宋体" panose="02010600030101010101" pitchFamily="2" charset="-122"/>
              </a:rPr>
              <a:t>中心的经理在管理各职能领域中积累了</a:t>
            </a:r>
            <a:r>
              <a:rPr lang="zh-CN" altLang="en-US" sz="2500" dirty="0" smtClean="0">
                <a:ea typeface="宋体" panose="02010600030101010101" pitchFamily="2" charset="-122"/>
              </a:rPr>
              <a:t>经验，高级</a:t>
            </a:r>
            <a:r>
              <a:rPr lang="zh-CN" altLang="en-US" sz="2500" dirty="0">
                <a:ea typeface="宋体" panose="02010600030101010101" pitchFamily="2" charset="-122"/>
              </a:rPr>
              <a:t>管理层获得了评估他们胜任</a:t>
            </a:r>
            <a:r>
              <a:rPr lang="zh-CN" altLang="en-US" sz="2500" dirty="0" smtClean="0">
                <a:ea typeface="宋体" panose="02010600030101010101" pitchFamily="2" charset="-122"/>
              </a:rPr>
              <a:t>较高层职务能力</a:t>
            </a:r>
            <a:r>
              <a:rPr lang="zh-CN" altLang="en-US" sz="2500" dirty="0">
                <a:ea typeface="宋体" panose="02010600030101010101" pitchFamily="2" charset="-122"/>
              </a:rPr>
              <a:t>的机会。</a:t>
            </a:r>
          </a:p>
          <a:p>
            <a:endParaRPr lang="zh-CN" altLang="en-US" dirty="0"/>
          </a:p>
        </p:txBody>
      </p:sp>
      <p:sp>
        <p:nvSpPr>
          <p:cNvPr id="4" name="日期占位符 3"/>
          <p:cNvSpPr>
            <a:spLocks noGrp="1"/>
          </p:cNvSpPr>
          <p:nvPr>
            <p:ph type="dt" sz="half" idx="10"/>
          </p:nvPr>
        </p:nvSpPr>
        <p:spPr/>
        <p:txBody>
          <a:bodyPr/>
          <a:lstStyle/>
          <a:p>
            <a:fld id="{96172C17-318B-4133-A6C5-62DF5BDA23CB}" type="datetime1">
              <a:rPr lang="zh-CN" altLang="en-US" smtClean="0"/>
              <a:t>2025/4/30</a:t>
            </a:fld>
            <a:endParaRPr lang="zh-CN" altLang="en-US"/>
          </a:p>
        </p:txBody>
      </p:sp>
      <p:sp>
        <p:nvSpPr>
          <p:cNvPr id="5" name="灯片编号占位符 4"/>
          <p:cNvSpPr>
            <a:spLocks noGrp="1"/>
          </p:cNvSpPr>
          <p:nvPr>
            <p:ph type="sldNum" sz="quarter" idx="12"/>
          </p:nvPr>
        </p:nvSpPr>
        <p:spPr/>
        <p:txBody>
          <a:bodyPr/>
          <a:lstStyle/>
          <a:p>
            <a:fld id="{3FE1EDA2-33AC-496A-A724-CEE95782FE2E}" type="slidenum">
              <a:rPr lang="zh-CN" altLang="en-US" smtClean="0"/>
              <a:t>9</a:t>
            </a:fld>
            <a:endParaRPr lang="zh-CN" altLang="en-US"/>
          </a:p>
        </p:txBody>
      </p:sp>
    </p:spTree>
    <p:extLst>
      <p:ext uri="{BB962C8B-B14F-4D97-AF65-F5344CB8AC3E}">
        <p14:creationId xmlns:p14="http://schemas.microsoft.com/office/powerpoint/2010/main" val="278662475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KSO_WM_UNIT_TABLE_BEAUTIFY" val="smartTable{3bef2af8-1623-4ce5-947a-917e284b215d}"/>
</p:tagLst>
</file>

<file path=ppt/tags/tag2.xml><?xml version="1.0" encoding="utf-8"?>
<p:tagLst xmlns:a="http://schemas.openxmlformats.org/drawingml/2006/main" xmlns:r="http://schemas.openxmlformats.org/officeDocument/2006/relationships" xmlns:p="http://schemas.openxmlformats.org/presentationml/2006/main">
  <p:tag name="KSO_WM_UNIT_TABLE_BEAUTIFY" val="smartTable{bd90de8b-7231-4e34-bc1c-17d8df7ad7d6}"/>
</p:tagLst>
</file>

<file path=ppt/theme/theme1.xml><?xml version="1.0" encoding="utf-8"?>
<a:theme xmlns:a="http://schemas.openxmlformats.org/drawingml/2006/main" name="主题1">
  <a:themeElements>
    <a:clrScheme name="Quadrant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fontScheme name="Quadrant">
      <a:majorFont>
        <a:latin typeface="Times New Roman"/>
        <a:ea typeface="宋体"/>
        <a:cs typeface=""/>
      </a:majorFont>
      <a:minorFont>
        <a:latin typeface="Times New Roman"/>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99"/>
        </a:solidFill>
        <a:ln w="9525" cap="flat" cmpd="sng" algn="ctr">
          <a:noFill/>
          <a:prstDash val="solid"/>
          <a:round/>
          <a:headEnd type="none" w="med" len="med"/>
          <a:tailEnd type="none" w="med" len="med"/>
        </a:ln>
      </a:spPr>
      <a:bodyPr vert="horz" wrap="square" lIns="91440" tIns="45720" rIns="91440" bIns="45720" numCol="1" anchor="t" anchorCtr="0" compatLnSpc="1"/>
      <a:lstStyle>
        <a:defPPr marL="469900" marR="0" indent="-469900" algn="l" defTabSz="914400" rtl="0" eaLnBrk="1" fontAlgn="base" latinLnBrk="0" hangingPunct="1">
          <a:lnSpc>
            <a:spcPct val="100000"/>
          </a:lnSpc>
          <a:spcBef>
            <a:spcPct val="20000"/>
          </a:spcBef>
          <a:spcAft>
            <a:spcPct val="0"/>
          </a:spcAft>
          <a:buClr>
            <a:schemeClr val="bg2"/>
          </a:buClr>
          <a:buSzPct val="70000"/>
          <a:buFont typeface="Wingdings" panose="05000000000000000000" pitchFamily="2" charset="2"/>
          <a:buNone/>
          <a:defRPr kumimoji="0" lang="zh-CN" altLang="en-US" sz="1800" b="0" i="0" u="none" strike="noStrike" cap="none" normalizeH="0" baseline="0" smtClean="0">
            <a:ln>
              <a:noFill/>
            </a:ln>
            <a:solidFill>
              <a:schemeClr val="tx1"/>
            </a:solidFill>
            <a:effectLst/>
            <a:latin typeface="Times New Roman" panose="02020603050405020304" pitchFamily="18" charset="0"/>
            <a:ea typeface="楷体_GB2312" pitchFamily="49" charset="-122"/>
          </a:defRPr>
        </a:defPPr>
      </a:lstStyle>
    </a:spDef>
    <a:lnDef>
      <a:spPr bwMode="auto">
        <a:xfrm>
          <a:off x="0" y="0"/>
          <a:ext cx="1" cy="1"/>
        </a:xfrm>
        <a:custGeom>
          <a:avLst/>
          <a:gdLst/>
          <a:ahLst/>
          <a:cxnLst/>
          <a:rect l="0" t="0" r="0" b="0"/>
          <a:pathLst/>
        </a:custGeom>
        <a:solidFill>
          <a:srgbClr val="FFFF99"/>
        </a:solidFill>
        <a:ln w="9525" cap="flat" cmpd="sng" algn="ctr">
          <a:noFill/>
          <a:prstDash val="solid"/>
          <a:round/>
          <a:headEnd type="none" w="med" len="med"/>
          <a:tailEnd type="none" w="med" len="med"/>
        </a:ln>
      </a:spPr>
      <a:bodyPr vert="horz" wrap="square" lIns="91440" tIns="45720" rIns="91440" bIns="45720" numCol="1" anchor="t" anchorCtr="0" compatLnSpc="1"/>
      <a:lstStyle>
        <a:defPPr marL="469900" marR="0" indent="-469900" algn="l" defTabSz="914400" rtl="0" eaLnBrk="1" fontAlgn="base" latinLnBrk="0" hangingPunct="1">
          <a:lnSpc>
            <a:spcPct val="100000"/>
          </a:lnSpc>
          <a:spcBef>
            <a:spcPct val="20000"/>
          </a:spcBef>
          <a:spcAft>
            <a:spcPct val="0"/>
          </a:spcAft>
          <a:buClr>
            <a:schemeClr val="bg2"/>
          </a:buClr>
          <a:buSzPct val="70000"/>
          <a:buFont typeface="Wingdings" panose="05000000000000000000" pitchFamily="2" charset="2"/>
          <a:buNone/>
          <a:defRPr kumimoji="0" lang="zh-CN" altLang="en-US" sz="1800" b="0" i="0" u="none" strike="noStrike" cap="none" normalizeH="0" baseline="0" smtClean="0">
            <a:ln>
              <a:noFill/>
            </a:ln>
            <a:solidFill>
              <a:schemeClr val="tx1"/>
            </a:solidFill>
            <a:effectLst/>
            <a:latin typeface="Times New Roman" panose="02020603050405020304" pitchFamily="18" charset="0"/>
            <a:ea typeface="楷体_GB2312" pitchFamily="49" charset="-122"/>
          </a:defRPr>
        </a:defPPr>
      </a:lstStyle>
    </a:lnDef>
  </a:objectDefaults>
  <a:extraClrSchemeLst>
    <a:extraClrScheme>
      <a:clrScheme name="Quadrant 1">
        <a:dk1>
          <a:srgbClr val="5C5674"/>
        </a:dk1>
        <a:lt1>
          <a:srgbClr val="FFFFFF"/>
        </a:lt1>
        <a:dk2>
          <a:srgbClr val="85986A"/>
        </a:dk2>
        <a:lt2>
          <a:srgbClr val="FFFFFF"/>
        </a:lt2>
        <a:accent1>
          <a:srgbClr val="666633"/>
        </a:accent1>
        <a:accent2>
          <a:srgbClr val="ADC5B8"/>
        </a:accent2>
        <a:accent3>
          <a:srgbClr val="C2CAB9"/>
        </a:accent3>
        <a:accent4>
          <a:srgbClr val="DADADA"/>
        </a:accent4>
        <a:accent5>
          <a:srgbClr val="B8B8AD"/>
        </a:accent5>
        <a:accent6>
          <a:srgbClr val="9CB2A6"/>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Quadrant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clrMap bg1="lt1" tx1="dk1" bg2="lt2" tx2="dk2" accent1="accent1" accent2="accent2" accent3="accent3" accent4="accent4" accent5="accent5" accent6="accent6" hlink="hlink" folHlink="folHlink"/>
    </a:extraClrScheme>
    <a:extraClrScheme>
      <a:clrScheme name="Quadrant 3">
        <a:dk1>
          <a:srgbClr val="618052"/>
        </a:dk1>
        <a:lt1>
          <a:srgbClr val="FFFFE3"/>
        </a:lt1>
        <a:dk2>
          <a:srgbClr val="162E36"/>
        </a:dk2>
        <a:lt2>
          <a:srgbClr val="FFFFFF"/>
        </a:lt2>
        <a:accent1>
          <a:srgbClr val="336699"/>
        </a:accent1>
        <a:accent2>
          <a:srgbClr val="69888B"/>
        </a:accent2>
        <a:accent3>
          <a:srgbClr val="ABADAE"/>
        </a:accent3>
        <a:accent4>
          <a:srgbClr val="DADAC2"/>
        </a:accent4>
        <a:accent5>
          <a:srgbClr val="ADB8CA"/>
        </a:accent5>
        <a:accent6>
          <a:srgbClr val="5E7B7D"/>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Quadrant 4">
        <a:dk1>
          <a:srgbClr val="000000"/>
        </a:dk1>
        <a:lt1>
          <a:srgbClr val="FFFFFF"/>
        </a:lt1>
        <a:dk2>
          <a:srgbClr val="000000"/>
        </a:dk2>
        <a:lt2>
          <a:srgbClr val="CC0000"/>
        </a:lt2>
        <a:accent1>
          <a:srgbClr val="FFCC00"/>
        </a:accent1>
        <a:accent2>
          <a:srgbClr val="3366CC"/>
        </a:accent2>
        <a:accent3>
          <a:srgbClr val="FFFFFF"/>
        </a:accent3>
        <a:accent4>
          <a:srgbClr val="000000"/>
        </a:accent4>
        <a:accent5>
          <a:srgbClr val="FFE2AA"/>
        </a:accent5>
        <a:accent6>
          <a:srgbClr val="2D5CB9"/>
        </a:accent6>
        <a:hlink>
          <a:srgbClr val="666699"/>
        </a:hlink>
        <a:folHlink>
          <a:srgbClr val="C0C0C0"/>
        </a:folHlink>
      </a:clrScheme>
      <a:clrMap bg1="lt1" tx1="dk1" bg2="lt2" tx2="dk2" accent1="accent1" accent2="accent2" accent3="accent3" accent4="accent4" accent5="accent5" accent6="accent6" hlink="hlink" folHlink="folHlink"/>
    </a:extraClrScheme>
    <a:extraClrScheme>
      <a:clrScheme name="Quadrant 5">
        <a:dk1>
          <a:srgbClr val="666699"/>
        </a:dk1>
        <a:lt1>
          <a:srgbClr val="FFFFFF"/>
        </a:lt1>
        <a:dk2>
          <a:srgbClr val="000033"/>
        </a:dk2>
        <a:lt2>
          <a:srgbClr val="FFFFFF"/>
        </a:lt2>
        <a:accent1>
          <a:srgbClr val="9966FF"/>
        </a:accent1>
        <a:accent2>
          <a:srgbClr val="CCCCFF"/>
        </a:accent2>
        <a:accent3>
          <a:srgbClr val="AAAAAD"/>
        </a:accent3>
        <a:accent4>
          <a:srgbClr val="DADADA"/>
        </a:accent4>
        <a:accent5>
          <a:srgbClr val="CAB8FF"/>
        </a:accent5>
        <a:accent6>
          <a:srgbClr val="B9B9E7"/>
        </a:accent6>
        <a:hlink>
          <a:srgbClr val="CCCC00"/>
        </a:hlink>
        <a:folHlink>
          <a:srgbClr val="CC9900"/>
        </a:folHlink>
      </a:clrScheme>
      <a:clrMap bg1="dk2" tx1="lt1" bg2="dk1" tx2="lt2" accent1="accent1" accent2="accent2" accent3="accent3" accent4="accent4" accent5="accent5" accent6="accent6" hlink="hlink" folHlink="folHlink"/>
    </a:extraClrScheme>
    <a:extraClrScheme>
      <a:clrScheme name="Quadrant 6">
        <a:dk1>
          <a:srgbClr val="000000"/>
        </a:dk1>
        <a:lt1>
          <a:srgbClr val="FFFFFF"/>
        </a:lt1>
        <a:dk2>
          <a:srgbClr val="000000"/>
        </a:dk2>
        <a:lt2>
          <a:srgbClr val="669966"/>
        </a:lt2>
        <a:accent1>
          <a:srgbClr val="CCCCFF"/>
        </a:accent1>
        <a:accent2>
          <a:srgbClr val="9999CC"/>
        </a:accent2>
        <a:accent3>
          <a:srgbClr val="FFFFFF"/>
        </a:accent3>
        <a:accent4>
          <a:srgbClr val="000000"/>
        </a:accent4>
        <a:accent5>
          <a:srgbClr val="E2E2FF"/>
        </a:accent5>
        <a:accent6>
          <a:srgbClr val="8A8AB9"/>
        </a:accent6>
        <a:hlink>
          <a:srgbClr val="000066"/>
        </a:hlink>
        <a:folHlink>
          <a:srgbClr val="333399"/>
        </a:folHlink>
      </a:clrScheme>
      <a:clrMap bg1="lt1" tx1="dk1" bg2="lt2" tx2="dk2" accent1="accent1" accent2="accent2" accent3="accent3" accent4="accent4" accent5="accent5" accent6="accent6" hlink="hlink" folHlink="folHlink"/>
    </a:extraClrScheme>
    <a:extraClrScheme>
      <a:clrScheme name="Quadrant 7">
        <a:dk1>
          <a:srgbClr val="0099CC"/>
        </a:dk1>
        <a:lt1>
          <a:srgbClr val="FFFFFF"/>
        </a:lt1>
        <a:dk2>
          <a:srgbClr val="000099"/>
        </a:dk2>
        <a:lt2>
          <a:srgbClr val="FFFFFF"/>
        </a:lt2>
        <a:accent1>
          <a:srgbClr val="0099CC"/>
        </a:accent1>
        <a:accent2>
          <a:srgbClr val="6600FF"/>
        </a:accent2>
        <a:accent3>
          <a:srgbClr val="AAAACA"/>
        </a:accent3>
        <a:accent4>
          <a:srgbClr val="DADADA"/>
        </a:accent4>
        <a:accent5>
          <a:srgbClr val="AACAE2"/>
        </a:accent5>
        <a:accent6>
          <a:srgbClr val="5C00E7"/>
        </a:accent6>
        <a:hlink>
          <a:srgbClr val="FFCC00"/>
        </a:hlink>
        <a:folHlink>
          <a:srgbClr val="00CCFF"/>
        </a:folHlink>
      </a:clrScheme>
      <a:clrMap bg1="dk2" tx1="lt1" bg2="dk1" tx2="lt2" accent1="accent1" accent2="accent2" accent3="accent3" accent4="accent4" accent5="accent5" accent6="accent6" hlink="hlink" folHlink="folHlink"/>
    </a:extraClrScheme>
    <a:extraClrScheme>
      <a:clrScheme name="Quadrant 8">
        <a:dk1>
          <a:srgbClr val="000033"/>
        </a:dk1>
        <a:lt1>
          <a:srgbClr val="FFFFFF"/>
        </a:lt1>
        <a:dk2>
          <a:srgbClr val="003366"/>
        </a:dk2>
        <a:lt2>
          <a:srgbClr val="275C6D"/>
        </a:lt2>
        <a:accent1>
          <a:srgbClr val="A7D2DF"/>
        </a:accent1>
        <a:accent2>
          <a:srgbClr val="108DA6"/>
        </a:accent2>
        <a:accent3>
          <a:srgbClr val="FFFFFF"/>
        </a:accent3>
        <a:accent4>
          <a:srgbClr val="00002A"/>
        </a:accent4>
        <a:accent5>
          <a:srgbClr val="D0E5EC"/>
        </a:accent5>
        <a:accent6>
          <a:srgbClr val="0D7F96"/>
        </a:accent6>
        <a:hlink>
          <a:srgbClr val="666699"/>
        </a:hlink>
        <a:folHlink>
          <a:srgbClr val="9999FF"/>
        </a:folHlink>
      </a:clrScheme>
      <a:clrMap bg1="lt1" tx1="dk1" bg2="lt2" tx2="dk2" accent1="accent1" accent2="accent2" accent3="accent3" accent4="accent4" accent5="accent5" accent6="accent6" hlink="hlink" folHlink="folHlink"/>
    </a:extraClrScheme>
    <a:extraClrScheme>
      <a:clrScheme name="Quadrant 9">
        <a:dk1>
          <a:srgbClr val="CC3300"/>
        </a:dk1>
        <a:lt1>
          <a:srgbClr val="FFFFFF"/>
        </a:lt1>
        <a:dk2>
          <a:srgbClr val="000000"/>
        </a:dk2>
        <a:lt2>
          <a:srgbClr val="FFFFCC"/>
        </a:lt2>
        <a:accent1>
          <a:srgbClr val="FF9900"/>
        </a:accent1>
        <a:accent2>
          <a:srgbClr val="993300"/>
        </a:accent2>
        <a:accent3>
          <a:srgbClr val="AAAAAA"/>
        </a:accent3>
        <a:accent4>
          <a:srgbClr val="DADADA"/>
        </a:accent4>
        <a:accent5>
          <a:srgbClr val="FFCAAA"/>
        </a:accent5>
        <a:accent6>
          <a:srgbClr val="8A2D00"/>
        </a:accent6>
        <a:hlink>
          <a:srgbClr val="CEC5A2"/>
        </a:hlink>
        <a:folHlink>
          <a:srgbClr val="DDDDDD"/>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主题1</Template>
  <TotalTime>730</TotalTime>
  <Words>4314</Words>
  <Application>Microsoft Office PowerPoint</Application>
  <PresentationFormat>宽屏</PresentationFormat>
  <Paragraphs>352</Paragraphs>
  <Slides>46</Slides>
  <Notes>1</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46</vt:i4>
      </vt:variant>
    </vt:vector>
  </HeadingPairs>
  <TitlesOfParts>
    <vt:vector size="53" baseType="lpstr">
      <vt:lpstr>楷体_GB2312</vt:lpstr>
      <vt:lpstr>宋体</vt:lpstr>
      <vt:lpstr>Arial</vt:lpstr>
      <vt:lpstr>Calibri</vt:lpstr>
      <vt:lpstr>Times New Roman</vt:lpstr>
      <vt:lpstr>Wingdings</vt:lpstr>
      <vt:lpstr>主题1</vt:lpstr>
      <vt:lpstr>5、利润中心</vt:lpstr>
      <vt:lpstr>利润中心</vt:lpstr>
      <vt:lpstr>一般考虑因素</vt:lpstr>
      <vt:lpstr>一般考虑因素</vt:lpstr>
      <vt:lpstr>一般考虑因素</vt:lpstr>
      <vt:lpstr>一般考虑因素</vt:lpstr>
      <vt:lpstr>一般考虑因素</vt:lpstr>
      <vt:lpstr>一般考虑因素</vt:lpstr>
      <vt:lpstr>一般考虑因素</vt:lpstr>
      <vt:lpstr>一般考虑因素</vt:lpstr>
      <vt:lpstr>一般考虑因素</vt:lpstr>
      <vt:lpstr>一般考虑因素</vt:lpstr>
      <vt:lpstr>一般考虑因素</vt:lpstr>
      <vt:lpstr>一般考虑因素</vt:lpstr>
      <vt:lpstr>经营单元作为利润中心</vt:lpstr>
      <vt:lpstr>经营单元作为利润中心</vt:lpstr>
      <vt:lpstr>经营单元作为利润中心</vt:lpstr>
      <vt:lpstr>经营单元作为利润中心</vt:lpstr>
      <vt:lpstr>经营单元作为利润中心</vt:lpstr>
      <vt:lpstr>经营单元作为利润中心</vt:lpstr>
      <vt:lpstr>经营单元作为利润中心</vt:lpstr>
      <vt:lpstr>其他利润中心</vt:lpstr>
      <vt:lpstr>其他利润中心</vt:lpstr>
      <vt:lpstr>其他利润中心</vt:lpstr>
      <vt:lpstr>其他利润中心</vt:lpstr>
      <vt:lpstr>其他利润中心</vt:lpstr>
      <vt:lpstr>其他利润中心</vt:lpstr>
      <vt:lpstr>其他利润中心</vt:lpstr>
      <vt:lpstr>其他利润中心</vt:lpstr>
      <vt:lpstr>其他利润中心</vt:lpstr>
      <vt:lpstr>评价盈利能力</vt:lpstr>
      <vt:lpstr>评价盈利能力</vt:lpstr>
      <vt:lpstr>评价盈利能力</vt:lpstr>
      <vt:lpstr>评价盈利能力</vt:lpstr>
      <vt:lpstr>评价盈利能力</vt:lpstr>
      <vt:lpstr>评价盈利能力</vt:lpstr>
      <vt:lpstr>评价盈利能力</vt:lpstr>
      <vt:lpstr>评价盈利能力</vt:lpstr>
      <vt:lpstr>评价盈利能力</vt:lpstr>
      <vt:lpstr>评价盈利能力</vt:lpstr>
      <vt:lpstr>评价盈利能力</vt:lpstr>
      <vt:lpstr>评价盈利能力</vt:lpstr>
      <vt:lpstr>评价盈利能力</vt:lpstr>
      <vt:lpstr>评价盈利能力</vt:lpstr>
      <vt:lpstr>本章小结</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5、利润中心</dc:title>
  <dc:creator>eve</dc:creator>
  <cp:lastModifiedBy>MH</cp:lastModifiedBy>
  <cp:revision>169</cp:revision>
  <dcterms:created xsi:type="dcterms:W3CDTF">2017-07-25T08:06:00Z</dcterms:created>
  <dcterms:modified xsi:type="dcterms:W3CDTF">2025-04-30T03:23:47Z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2052-11.1.0.9208</vt:lpwstr>
  </property>
</Properties>
</file>