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63"/>
  </p:notesMasterIdLst>
  <p:sldIdLst>
    <p:sldId id="256" r:id="rId2"/>
    <p:sldId id="257" r:id="rId3"/>
    <p:sldId id="333" r:id="rId4"/>
    <p:sldId id="279" r:id="rId5"/>
    <p:sldId id="280" r:id="rId6"/>
    <p:sldId id="324" r:id="rId7"/>
    <p:sldId id="281" r:id="rId8"/>
    <p:sldId id="334" r:id="rId9"/>
    <p:sldId id="282" r:id="rId10"/>
    <p:sldId id="284" r:id="rId11"/>
    <p:sldId id="285" r:id="rId12"/>
    <p:sldId id="325" r:id="rId13"/>
    <p:sldId id="286" r:id="rId14"/>
    <p:sldId id="287" r:id="rId15"/>
    <p:sldId id="288" r:id="rId16"/>
    <p:sldId id="289" r:id="rId17"/>
    <p:sldId id="290" r:id="rId18"/>
    <p:sldId id="335" r:id="rId19"/>
    <p:sldId id="291" r:id="rId20"/>
    <p:sldId id="292" r:id="rId21"/>
    <p:sldId id="293" r:id="rId22"/>
    <p:sldId id="326" r:id="rId23"/>
    <p:sldId id="294" r:id="rId24"/>
    <p:sldId id="320" r:id="rId25"/>
    <p:sldId id="295" r:id="rId26"/>
    <p:sldId id="332" r:id="rId27"/>
    <p:sldId id="296" r:id="rId28"/>
    <p:sldId id="297" r:id="rId29"/>
    <p:sldId id="298" r:id="rId30"/>
    <p:sldId id="336" r:id="rId31"/>
    <p:sldId id="299" r:id="rId32"/>
    <p:sldId id="327" r:id="rId33"/>
    <p:sldId id="300" r:id="rId34"/>
    <p:sldId id="301" r:id="rId35"/>
    <p:sldId id="302" r:id="rId36"/>
    <p:sldId id="321" r:id="rId37"/>
    <p:sldId id="303" r:id="rId38"/>
    <p:sldId id="304" r:id="rId39"/>
    <p:sldId id="306" r:id="rId40"/>
    <p:sldId id="319" r:id="rId41"/>
    <p:sldId id="318" r:id="rId42"/>
    <p:sldId id="307" r:id="rId43"/>
    <p:sldId id="322" r:id="rId44"/>
    <p:sldId id="305" r:id="rId45"/>
    <p:sldId id="308" r:id="rId46"/>
    <p:sldId id="328" r:id="rId47"/>
    <p:sldId id="309" r:id="rId48"/>
    <p:sldId id="317" r:id="rId49"/>
    <p:sldId id="337" r:id="rId50"/>
    <p:sldId id="338" r:id="rId51"/>
    <p:sldId id="339" r:id="rId52"/>
    <p:sldId id="340" r:id="rId53"/>
    <p:sldId id="341" r:id="rId54"/>
    <p:sldId id="342" r:id="rId55"/>
    <p:sldId id="343" r:id="rId56"/>
    <p:sldId id="344" r:id="rId57"/>
    <p:sldId id="345" r:id="rId58"/>
    <p:sldId id="346" r:id="rId59"/>
    <p:sldId id="347" r:id="rId60"/>
    <p:sldId id="348" r:id="rId61"/>
    <p:sldId id="349" r:id="rId62"/>
  </p:sldIdLst>
  <p:sldSz cx="12192000" cy="6858000"/>
  <p:notesSz cx="6858000" cy="9144000"/>
  <p:defaultTextStyle>
    <a:defPPr>
      <a:defRPr lang="zh-CN"/>
    </a:defPPr>
    <a:lvl1pPr algn="l" rtl="0" fontAlgn="base">
      <a:spcBef>
        <a:spcPct val="20000"/>
      </a:spcBef>
      <a:spcAft>
        <a:spcPct val="0"/>
      </a:spcAft>
      <a:buClr>
        <a:schemeClr val="bg2"/>
      </a:buClr>
      <a:buSzPct val="70000"/>
      <a:buFont typeface="Wingdings" panose="05000000000000000000" pitchFamily="2" charset="2"/>
      <a:defRPr kern="1200">
        <a:solidFill>
          <a:schemeClr val="tx1"/>
        </a:solidFill>
        <a:latin typeface="Times New Roman" panose="02020603050405020304" pitchFamily="18" charset="0"/>
        <a:ea typeface="楷体_GB2312" pitchFamily="49" charset="-122"/>
        <a:cs typeface="+mn-cs"/>
      </a:defRPr>
    </a:lvl1pPr>
    <a:lvl2pPr marL="457200" algn="l" rtl="0" fontAlgn="base">
      <a:spcBef>
        <a:spcPct val="20000"/>
      </a:spcBef>
      <a:spcAft>
        <a:spcPct val="0"/>
      </a:spcAft>
      <a:buClr>
        <a:schemeClr val="bg2"/>
      </a:buClr>
      <a:buSzPct val="70000"/>
      <a:buFont typeface="Wingdings" panose="05000000000000000000" pitchFamily="2" charset="2"/>
      <a:defRPr kern="1200">
        <a:solidFill>
          <a:schemeClr val="tx1"/>
        </a:solidFill>
        <a:latin typeface="Times New Roman" panose="02020603050405020304" pitchFamily="18" charset="0"/>
        <a:ea typeface="楷体_GB2312" pitchFamily="49" charset="-122"/>
        <a:cs typeface="+mn-cs"/>
      </a:defRPr>
    </a:lvl2pPr>
    <a:lvl3pPr marL="914400" algn="l" rtl="0" fontAlgn="base">
      <a:spcBef>
        <a:spcPct val="20000"/>
      </a:spcBef>
      <a:spcAft>
        <a:spcPct val="0"/>
      </a:spcAft>
      <a:buClr>
        <a:schemeClr val="bg2"/>
      </a:buClr>
      <a:buSzPct val="70000"/>
      <a:buFont typeface="Wingdings" panose="05000000000000000000" pitchFamily="2" charset="2"/>
      <a:defRPr kern="1200">
        <a:solidFill>
          <a:schemeClr val="tx1"/>
        </a:solidFill>
        <a:latin typeface="Times New Roman" panose="02020603050405020304" pitchFamily="18" charset="0"/>
        <a:ea typeface="楷体_GB2312" pitchFamily="49" charset="-122"/>
        <a:cs typeface="+mn-cs"/>
      </a:defRPr>
    </a:lvl3pPr>
    <a:lvl4pPr marL="1371600" algn="l" rtl="0" fontAlgn="base">
      <a:spcBef>
        <a:spcPct val="20000"/>
      </a:spcBef>
      <a:spcAft>
        <a:spcPct val="0"/>
      </a:spcAft>
      <a:buClr>
        <a:schemeClr val="bg2"/>
      </a:buClr>
      <a:buSzPct val="70000"/>
      <a:buFont typeface="Wingdings" panose="05000000000000000000" pitchFamily="2" charset="2"/>
      <a:defRPr kern="1200">
        <a:solidFill>
          <a:schemeClr val="tx1"/>
        </a:solidFill>
        <a:latin typeface="Times New Roman" panose="02020603050405020304" pitchFamily="18" charset="0"/>
        <a:ea typeface="楷体_GB2312" pitchFamily="49" charset="-122"/>
        <a:cs typeface="+mn-cs"/>
      </a:defRPr>
    </a:lvl4pPr>
    <a:lvl5pPr marL="1828800" algn="l" rtl="0" fontAlgn="base">
      <a:spcBef>
        <a:spcPct val="20000"/>
      </a:spcBef>
      <a:spcAft>
        <a:spcPct val="0"/>
      </a:spcAft>
      <a:buClr>
        <a:schemeClr val="bg2"/>
      </a:buClr>
      <a:buSzPct val="70000"/>
      <a:buFont typeface="Wingdings" panose="05000000000000000000" pitchFamily="2" charset="2"/>
      <a:defRPr kern="1200">
        <a:solidFill>
          <a:schemeClr val="tx1"/>
        </a:solidFill>
        <a:latin typeface="Times New Roman" panose="02020603050405020304" pitchFamily="18" charset="0"/>
        <a:ea typeface="楷体_GB2312" pitchFamily="49" charset="-122"/>
        <a:cs typeface="+mn-cs"/>
      </a:defRPr>
    </a:lvl5pPr>
    <a:lvl6pPr marL="2286000" algn="l" defTabSz="914400" rtl="0" eaLnBrk="1" latinLnBrk="0" hangingPunct="1">
      <a:defRPr kern="1200">
        <a:solidFill>
          <a:schemeClr val="tx1"/>
        </a:solidFill>
        <a:latin typeface="Times New Roman" panose="02020603050405020304" pitchFamily="18" charset="0"/>
        <a:ea typeface="楷体_GB2312" pitchFamily="49" charset="-122"/>
        <a:cs typeface="+mn-cs"/>
      </a:defRPr>
    </a:lvl6pPr>
    <a:lvl7pPr marL="2743200" algn="l" defTabSz="914400" rtl="0" eaLnBrk="1" latinLnBrk="0" hangingPunct="1">
      <a:defRPr kern="1200">
        <a:solidFill>
          <a:schemeClr val="tx1"/>
        </a:solidFill>
        <a:latin typeface="Times New Roman" panose="02020603050405020304" pitchFamily="18" charset="0"/>
        <a:ea typeface="楷体_GB2312" pitchFamily="49" charset="-122"/>
        <a:cs typeface="+mn-cs"/>
      </a:defRPr>
    </a:lvl7pPr>
    <a:lvl8pPr marL="3200400" algn="l" defTabSz="914400" rtl="0" eaLnBrk="1" latinLnBrk="0" hangingPunct="1">
      <a:defRPr kern="1200">
        <a:solidFill>
          <a:schemeClr val="tx1"/>
        </a:solidFill>
        <a:latin typeface="Times New Roman" panose="02020603050405020304" pitchFamily="18" charset="0"/>
        <a:ea typeface="楷体_GB2312" pitchFamily="49" charset="-122"/>
        <a:cs typeface="+mn-cs"/>
      </a:defRPr>
    </a:lvl8pPr>
    <a:lvl9pPr marL="3657600" algn="l" defTabSz="914400" rtl="0" eaLnBrk="1" latinLnBrk="0" hangingPunct="1">
      <a:defRPr kern="1200">
        <a:solidFill>
          <a:schemeClr val="tx1"/>
        </a:solidFill>
        <a:latin typeface="Times New Roman" panose="02020603050405020304" pitchFamily="18" charset="0"/>
        <a:ea typeface="楷体_GB2312" pitchFamily="49" charset="-122"/>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p:cViewPr varScale="1">
        <p:scale>
          <a:sx n="162" d="100"/>
          <a:sy n="162" d="100"/>
        </p:scale>
        <p:origin x="104"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46A4D3-327B-4102-AD62-794CC7F4C968}" type="datetimeFigureOut">
              <a:rPr lang="zh-CN" altLang="en-US" smtClean="0"/>
              <a:t>2025/5/14</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252A29-3770-42A0-9C22-DF11E97EB167}" type="slidenum">
              <a:rPr lang="zh-CN" altLang="en-US" smtClean="0"/>
              <a:t>‹#›</a:t>
            </a:fld>
            <a:endParaRPr lang="zh-CN" altLang="en-US"/>
          </a:p>
        </p:txBody>
      </p:sp>
    </p:spTree>
    <p:extLst>
      <p:ext uri="{BB962C8B-B14F-4D97-AF65-F5344CB8AC3E}">
        <p14:creationId xmlns:p14="http://schemas.microsoft.com/office/powerpoint/2010/main" val="31926133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6252A29-3770-42A0-9C22-DF11E97EB167}" type="slidenum">
              <a:rPr lang="zh-CN" altLang="en-US" smtClean="0"/>
              <a:t>2</a:t>
            </a:fld>
            <a:endParaRPr lang="zh-CN" altLang="en-US"/>
          </a:p>
        </p:txBody>
      </p:sp>
    </p:spTree>
    <p:extLst>
      <p:ext uri="{BB962C8B-B14F-4D97-AF65-F5344CB8AC3E}">
        <p14:creationId xmlns:p14="http://schemas.microsoft.com/office/powerpoint/2010/main" val="5666874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6252A29-3770-42A0-9C22-DF11E97EB167}" type="slidenum">
              <a:rPr lang="zh-CN" altLang="en-US" smtClean="0"/>
              <a:t>3</a:t>
            </a:fld>
            <a:endParaRPr lang="zh-CN" altLang="en-US"/>
          </a:p>
        </p:txBody>
      </p:sp>
    </p:spTree>
    <p:extLst>
      <p:ext uri="{BB962C8B-B14F-4D97-AF65-F5344CB8AC3E}">
        <p14:creationId xmlns:p14="http://schemas.microsoft.com/office/powerpoint/2010/main" val="19462132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6252A29-3770-42A0-9C22-DF11E97EB167}" type="slidenum">
              <a:rPr lang="zh-CN" altLang="en-US" smtClean="0"/>
              <a:t>4</a:t>
            </a:fld>
            <a:endParaRPr lang="zh-CN" altLang="en-US"/>
          </a:p>
        </p:txBody>
      </p:sp>
    </p:spTree>
    <p:extLst>
      <p:ext uri="{BB962C8B-B14F-4D97-AF65-F5344CB8AC3E}">
        <p14:creationId xmlns:p14="http://schemas.microsoft.com/office/powerpoint/2010/main" val="40385859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6252A29-3770-42A0-9C22-DF11E97EB167}" type="slidenum">
              <a:rPr lang="zh-CN" altLang="en-US" smtClean="0"/>
              <a:t>5</a:t>
            </a:fld>
            <a:endParaRPr lang="zh-CN" altLang="en-US"/>
          </a:p>
        </p:txBody>
      </p:sp>
    </p:spTree>
    <p:extLst>
      <p:ext uri="{BB962C8B-B14F-4D97-AF65-F5344CB8AC3E}">
        <p14:creationId xmlns:p14="http://schemas.microsoft.com/office/powerpoint/2010/main" val="18272147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6252A29-3770-42A0-9C22-DF11E97EB167}" type="slidenum">
              <a:rPr lang="zh-CN" altLang="en-US" smtClean="0"/>
              <a:t>6</a:t>
            </a:fld>
            <a:endParaRPr lang="zh-CN" altLang="en-US"/>
          </a:p>
        </p:txBody>
      </p:sp>
    </p:spTree>
    <p:extLst>
      <p:ext uri="{BB962C8B-B14F-4D97-AF65-F5344CB8AC3E}">
        <p14:creationId xmlns:p14="http://schemas.microsoft.com/office/powerpoint/2010/main" val="22016355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4" name="Rectangle 2"/>
          <p:cNvSpPr>
            <a:spLocks noChangeArrowheads="1"/>
          </p:cNvSpPr>
          <p:nvPr/>
        </p:nvSpPr>
        <p:spPr bwMode="auto">
          <a:xfrm>
            <a:off x="508000" y="990600"/>
            <a:ext cx="101600" cy="5105400"/>
          </a:xfrm>
          <a:prstGeom prst="rect">
            <a:avLst/>
          </a:prstGeom>
          <a:solidFill>
            <a:schemeClr val="bg2"/>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Times New Roman" panose="02020603050405020304" pitchFamily="18" charset="0"/>
                <a:ea typeface="楷体_GB2312" pitchFamily="49" charset="-122"/>
              </a:defRPr>
            </a:lvl1pPr>
            <a:lvl2pPr marL="742950" indent="-285750" eaLnBrk="0" hangingPunct="0">
              <a:defRPr>
                <a:solidFill>
                  <a:schemeClr val="tx1"/>
                </a:solidFill>
                <a:latin typeface="Times New Roman" panose="02020603050405020304" pitchFamily="18" charset="0"/>
                <a:ea typeface="楷体_GB2312" pitchFamily="49" charset="-122"/>
              </a:defRPr>
            </a:lvl2pPr>
            <a:lvl3pPr marL="1143000" indent="-228600" eaLnBrk="0" hangingPunct="0">
              <a:defRPr>
                <a:solidFill>
                  <a:schemeClr val="tx1"/>
                </a:solidFill>
                <a:latin typeface="Times New Roman" panose="02020603050405020304" pitchFamily="18" charset="0"/>
                <a:ea typeface="楷体_GB2312" pitchFamily="49" charset="-122"/>
              </a:defRPr>
            </a:lvl3pPr>
            <a:lvl4pPr marL="1600200" indent="-228600" eaLnBrk="0" hangingPunct="0">
              <a:defRPr>
                <a:solidFill>
                  <a:schemeClr val="tx1"/>
                </a:solidFill>
                <a:latin typeface="Times New Roman" panose="02020603050405020304" pitchFamily="18" charset="0"/>
                <a:ea typeface="楷体_GB2312" pitchFamily="49" charset="-122"/>
              </a:defRPr>
            </a:lvl4pPr>
            <a:lvl5pPr marL="2057400" indent="-228600" eaLnBrk="0" hangingPunct="0">
              <a:defRPr>
                <a:solidFill>
                  <a:schemeClr val="tx1"/>
                </a:solidFill>
                <a:latin typeface="Times New Roman" panose="02020603050405020304" pitchFamily="18" charset="0"/>
                <a:ea typeface="楷体_GB2312" pitchFamily="49" charset="-122"/>
              </a:defRPr>
            </a:lvl5pPr>
            <a:lvl6pPr marL="25146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6pPr>
            <a:lvl7pPr marL="29718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7pPr>
            <a:lvl8pPr marL="34290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8pPr>
            <a:lvl9pPr marL="38862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9pPr>
          </a:lstStyle>
          <a:p>
            <a:pPr algn="ctr" eaLnBrk="1" hangingPunct="1">
              <a:spcBef>
                <a:spcPct val="0"/>
              </a:spcBef>
              <a:buClrTx/>
              <a:buSzTx/>
              <a:buFontTx/>
              <a:buNone/>
              <a:defRPr/>
            </a:pPr>
            <a:endParaRPr lang="zh-CN" altLang="zh-CN" sz="2400">
              <a:ea typeface="宋体" panose="02010600030101010101" pitchFamily="2" charset="-122"/>
            </a:endParaRPr>
          </a:p>
        </p:txBody>
      </p:sp>
      <p:grpSp>
        <p:nvGrpSpPr>
          <p:cNvPr id="5" name="Group 8"/>
          <p:cNvGrpSpPr/>
          <p:nvPr/>
        </p:nvGrpSpPr>
        <p:grpSpPr bwMode="auto">
          <a:xfrm>
            <a:off x="508001" y="304800"/>
            <a:ext cx="11188700" cy="5791200"/>
            <a:chOff x="240" y="192"/>
            <a:chExt cx="5286" cy="3648"/>
          </a:xfrm>
        </p:grpSpPr>
        <p:sp>
          <p:nvSpPr>
            <p:cNvPr id="6"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ln>
          </p:spPr>
          <p:txBody>
            <a:bodyPr rot="10800000" wrap="none" anchor="ctr"/>
            <a:lstStyle>
              <a:lvl1pPr eaLnBrk="0" hangingPunct="0">
                <a:defRPr>
                  <a:solidFill>
                    <a:schemeClr val="tx1"/>
                  </a:solidFill>
                  <a:latin typeface="Times New Roman" panose="02020603050405020304" pitchFamily="18" charset="0"/>
                  <a:ea typeface="楷体_GB2312" pitchFamily="49" charset="-122"/>
                </a:defRPr>
              </a:lvl1pPr>
              <a:lvl2pPr marL="742950" indent="-285750" eaLnBrk="0" hangingPunct="0">
                <a:defRPr>
                  <a:solidFill>
                    <a:schemeClr val="tx1"/>
                  </a:solidFill>
                  <a:latin typeface="Times New Roman" panose="02020603050405020304" pitchFamily="18" charset="0"/>
                  <a:ea typeface="楷体_GB2312" pitchFamily="49" charset="-122"/>
                </a:defRPr>
              </a:lvl2pPr>
              <a:lvl3pPr marL="1143000" indent="-228600" eaLnBrk="0" hangingPunct="0">
                <a:defRPr>
                  <a:solidFill>
                    <a:schemeClr val="tx1"/>
                  </a:solidFill>
                  <a:latin typeface="Times New Roman" panose="02020603050405020304" pitchFamily="18" charset="0"/>
                  <a:ea typeface="楷体_GB2312" pitchFamily="49" charset="-122"/>
                </a:defRPr>
              </a:lvl3pPr>
              <a:lvl4pPr marL="1600200" indent="-228600" eaLnBrk="0" hangingPunct="0">
                <a:defRPr>
                  <a:solidFill>
                    <a:schemeClr val="tx1"/>
                  </a:solidFill>
                  <a:latin typeface="Times New Roman" panose="02020603050405020304" pitchFamily="18" charset="0"/>
                  <a:ea typeface="楷体_GB2312" pitchFamily="49" charset="-122"/>
                </a:defRPr>
              </a:lvl4pPr>
              <a:lvl5pPr marL="2057400" indent="-228600" eaLnBrk="0" hangingPunct="0">
                <a:defRPr>
                  <a:solidFill>
                    <a:schemeClr val="tx1"/>
                  </a:solidFill>
                  <a:latin typeface="Times New Roman" panose="02020603050405020304" pitchFamily="18" charset="0"/>
                  <a:ea typeface="楷体_GB2312" pitchFamily="49" charset="-122"/>
                </a:defRPr>
              </a:lvl5pPr>
              <a:lvl6pPr marL="25146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6pPr>
              <a:lvl7pPr marL="29718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7pPr>
              <a:lvl8pPr marL="34290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8pPr>
              <a:lvl9pPr marL="38862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9pPr>
            </a:lstStyle>
            <a:p>
              <a:pPr algn="ctr" eaLnBrk="1" hangingPunct="1">
                <a:spcBef>
                  <a:spcPct val="0"/>
                </a:spcBef>
                <a:buClrTx/>
                <a:buSzTx/>
                <a:buFontTx/>
                <a:buNone/>
                <a:defRPr/>
              </a:pPr>
              <a:endParaRPr lang="zh-CN" altLang="zh-CN" sz="2400">
                <a:ea typeface="宋体" panose="02010600030101010101" pitchFamily="2" charset="-122"/>
              </a:endParaRPr>
            </a:p>
          </p:txBody>
        </p:sp>
        <p:sp>
          <p:nvSpPr>
            <p:cNvPr id="7"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ln>
          </p:spPr>
          <p:txBody>
            <a:bodyPr wrap="none" anchor="ctr"/>
            <a:lstStyle>
              <a:lvl1pPr eaLnBrk="0" hangingPunct="0">
                <a:defRPr>
                  <a:solidFill>
                    <a:schemeClr val="tx1"/>
                  </a:solidFill>
                  <a:latin typeface="Times New Roman" panose="02020603050405020304" pitchFamily="18" charset="0"/>
                  <a:ea typeface="楷体_GB2312" pitchFamily="49" charset="-122"/>
                </a:defRPr>
              </a:lvl1pPr>
              <a:lvl2pPr marL="742950" indent="-285750" eaLnBrk="0" hangingPunct="0">
                <a:defRPr>
                  <a:solidFill>
                    <a:schemeClr val="tx1"/>
                  </a:solidFill>
                  <a:latin typeface="Times New Roman" panose="02020603050405020304" pitchFamily="18" charset="0"/>
                  <a:ea typeface="楷体_GB2312" pitchFamily="49" charset="-122"/>
                </a:defRPr>
              </a:lvl2pPr>
              <a:lvl3pPr marL="1143000" indent="-228600" eaLnBrk="0" hangingPunct="0">
                <a:defRPr>
                  <a:solidFill>
                    <a:schemeClr val="tx1"/>
                  </a:solidFill>
                  <a:latin typeface="Times New Roman" panose="02020603050405020304" pitchFamily="18" charset="0"/>
                  <a:ea typeface="楷体_GB2312" pitchFamily="49" charset="-122"/>
                </a:defRPr>
              </a:lvl3pPr>
              <a:lvl4pPr marL="1600200" indent="-228600" eaLnBrk="0" hangingPunct="0">
                <a:defRPr>
                  <a:solidFill>
                    <a:schemeClr val="tx1"/>
                  </a:solidFill>
                  <a:latin typeface="Times New Roman" panose="02020603050405020304" pitchFamily="18" charset="0"/>
                  <a:ea typeface="楷体_GB2312" pitchFamily="49" charset="-122"/>
                </a:defRPr>
              </a:lvl4pPr>
              <a:lvl5pPr marL="2057400" indent="-228600" eaLnBrk="0" hangingPunct="0">
                <a:defRPr>
                  <a:solidFill>
                    <a:schemeClr val="tx1"/>
                  </a:solidFill>
                  <a:latin typeface="Times New Roman" panose="02020603050405020304" pitchFamily="18" charset="0"/>
                  <a:ea typeface="楷体_GB2312" pitchFamily="49" charset="-122"/>
                </a:defRPr>
              </a:lvl5pPr>
              <a:lvl6pPr marL="25146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6pPr>
              <a:lvl7pPr marL="29718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7pPr>
              <a:lvl8pPr marL="34290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8pPr>
              <a:lvl9pPr marL="38862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9pPr>
            </a:lstStyle>
            <a:p>
              <a:pPr algn="ctr" eaLnBrk="1" hangingPunct="1">
                <a:spcBef>
                  <a:spcPct val="0"/>
                </a:spcBef>
                <a:buClrTx/>
                <a:buSzTx/>
                <a:buFontTx/>
                <a:buNone/>
                <a:defRPr/>
              </a:pPr>
              <a:endParaRPr lang="zh-CN" altLang="zh-CN" sz="2400">
                <a:ea typeface="宋体" panose="02010600030101010101" pitchFamily="2" charset="-122"/>
              </a:endParaRPr>
            </a:p>
          </p:txBody>
        </p:sp>
        <p:sp>
          <p:nvSpPr>
            <p:cNvPr id="8"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ln>
          </p:spPr>
          <p:txBody>
            <a:bodyPr rot="10800000" wrap="none" anchor="ctr"/>
            <a:lstStyle>
              <a:lvl1pPr eaLnBrk="0" hangingPunct="0">
                <a:defRPr>
                  <a:solidFill>
                    <a:schemeClr val="tx1"/>
                  </a:solidFill>
                  <a:latin typeface="Times New Roman" panose="02020603050405020304" pitchFamily="18" charset="0"/>
                  <a:ea typeface="楷体_GB2312" pitchFamily="49" charset="-122"/>
                </a:defRPr>
              </a:lvl1pPr>
              <a:lvl2pPr marL="742950" indent="-285750" eaLnBrk="0" hangingPunct="0">
                <a:defRPr>
                  <a:solidFill>
                    <a:schemeClr val="tx1"/>
                  </a:solidFill>
                  <a:latin typeface="Times New Roman" panose="02020603050405020304" pitchFamily="18" charset="0"/>
                  <a:ea typeface="楷体_GB2312" pitchFamily="49" charset="-122"/>
                </a:defRPr>
              </a:lvl2pPr>
              <a:lvl3pPr marL="1143000" indent="-228600" eaLnBrk="0" hangingPunct="0">
                <a:defRPr>
                  <a:solidFill>
                    <a:schemeClr val="tx1"/>
                  </a:solidFill>
                  <a:latin typeface="Times New Roman" panose="02020603050405020304" pitchFamily="18" charset="0"/>
                  <a:ea typeface="楷体_GB2312" pitchFamily="49" charset="-122"/>
                </a:defRPr>
              </a:lvl3pPr>
              <a:lvl4pPr marL="1600200" indent="-228600" eaLnBrk="0" hangingPunct="0">
                <a:defRPr>
                  <a:solidFill>
                    <a:schemeClr val="tx1"/>
                  </a:solidFill>
                  <a:latin typeface="Times New Roman" panose="02020603050405020304" pitchFamily="18" charset="0"/>
                  <a:ea typeface="楷体_GB2312" pitchFamily="49" charset="-122"/>
                </a:defRPr>
              </a:lvl4pPr>
              <a:lvl5pPr marL="2057400" indent="-228600" eaLnBrk="0" hangingPunct="0">
                <a:defRPr>
                  <a:solidFill>
                    <a:schemeClr val="tx1"/>
                  </a:solidFill>
                  <a:latin typeface="Times New Roman" panose="02020603050405020304" pitchFamily="18" charset="0"/>
                  <a:ea typeface="楷体_GB2312" pitchFamily="49" charset="-122"/>
                </a:defRPr>
              </a:lvl5pPr>
              <a:lvl6pPr marL="25146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6pPr>
              <a:lvl7pPr marL="29718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7pPr>
              <a:lvl8pPr marL="34290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8pPr>
              <a:lvl9pPr marL="38862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9pPr>
            </a:lstStyle>
            <a:p>
              <a:pPr algn="ctr" eaLnBrk="1" hangingPunct="1">
                <a:spcBef>
                  <a:spcPct val="0"/>
                </a:spcBef>
                <a:buClrTx/>
                <a:buSzTx/>
                <a:buFontTx/>
                <a:buNone/>
                <a:defRPr/>
              </a:pPr>
              <a:endParaRPr lang="zh-CN" altLang="zh-CN" sz="2400">
                <a:ea typeface="宋体" panose="02010600030101010101" pitchFamily="2" charset="-122"/>
              </a:endParaRPr>
            </a:p>
          </p:txBody>
        </p:sp>
        <p:sp>
          <p:nvSpPr>
            <p:cNvPr id="9"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ln>
          </p:spPr>
          <p:txBody>
            <a:bodyPr wrap="none" anchor="ctr"/>
            <a:lstStyle>
              <a:lvl1pPr eaLnBrk="0" hangingPunct="0">
                <a:defRPr>
                  <a:solidFill>
                    <a:schemeClr val="tx1"/>
                  </a:solidFill>
                  <a:latin typeface="Times New Roman" panose="02020603050405020304" pitchFamily="18" charset="0"/>
                  <a:ea typeface="楷体_GB2312" pitchFamily="49" charset="-122"/>
                </a:defRPr>
              </a:lvl1pPr>
              <a:lvl2pPr marL="742950" indent="-285750" eaLnBrk="0" hangingPunct="0">
                <a:defRPr>
                  <a:solidFill>
                    <a:schemeClr val="tx1"/>
                  </a:solidFill>
                  <a:latin typeface="Times New Roman" panose="02020603050405020304" pitchFamily="18" charset="0"/>
                  <a:ea typeface="楷体_GB2312" pitchFamily="49" charset="-122"/>
                </a:defRPr>
              </a:lvl2pPr>
              <a:lvl3pPr marL="1143000" indent="-228600" eaLnBrk="0" hangingPunct="0">
                <a:defRPr>
                  <a:solidFill>
                    <a:schemeClr val="tx1"/>
                  </a:solidFill>
                  <a:latin typeface="Times New Roman" panose="02020603050405020304" pitchFamily="18" charset="0"/>
                  <a:ea typeface="楷体_GB2312" pitchFamily="49" charset="-122"/>
                </a:defRPr>
              </a:lvl3pPr>
              <a:lvl4pPr marL="1600200" indent="-228600" eaLnBrk="0" hangingPunct="0">
                <a:defRPr>
                  <a:solidFill>
                    <a:schemeClr val="tx1"/>
                  </a:solidFill>
                  <a:latin typeface="Times New Roman" panose="02020603050405020304" pitchFamily="18" charset="0"/>
                  <a:ea typeface="楷体_GB2312" pitchFamily="49" charset="-122"/>
                </a:defRPr>
              </a:lvl4pPr>
              <a:lvl5pPr marL="2057400" indent="-228600" eaLnBrk="0" hangingPunct="0">
                <a:defRPr>
                  <a:solidFill>
                    <a:schemeClr val="tx1"/>
                  </a:solidFill>
                  <a:latin typeface="Times New Roman" panose="02020603050405020304" pitchFamily="18" charset="0"/>
                  <a:ea typeface="楷体_GB2312" pitchFamily="49" charset="-122"/>
                </a:defRPr>
              </a:lvl5pPr>
              <a:lvl6pPr marL="25146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6pPr>
              <a:lvl7pPr marL="29718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7pPr>
              <a:lvl8pPr marL="34290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8pPr>
              <a:lvl9pPr marL="38862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9pPr>
            </a:lstStyle>
            <a:p>
              <a:pPr algn="ctr" eaLnBrk="1" hangingPunct="1">
                <a:spcBef>
                  <a:spcPct val="0"/>
                </a:spcBef>
                <a:buClrTx/>
                <a:buSzTx/>
                <a:buFontTx/>
                <a:buNone/>
                <a:defRPr/>
              </a:pPr>
              <a:endParaRPr lang="zh-CN" altLang="zh-CN" sz="2400">
                <a:ea typeface="宋体" panose="02010600030101010101" pitchFamily="2" charset="-122"/>
              </a:endParaRPr>
            </a:p>
          </p:txBody>
        </p:sp>
        <p:sp>
          <p:nvSpPr>
            <p:cNvPr id="10" name="Line 13"/>
            <p:cNvSpPr>
              <a:spLocks noChangeShapeType="1"/>
            </p:cNvSpPr>
            <p:nvPr/>
          </p:nvSpPr>
          <p:spPr bwMode="auto">
            <a:xfrm flipH="1">
              <a:off x="480" y="2256"/>
              <a:ext cx="4848" cy="0"/>
            </a:xfrm>
            <a:prstGeom prst="line">
              <a:avLst/>
            </a:prstGeom>
            <a:noFill/>
            <a:ln w="12700">
              <a:solidFill>
                <a:schemeClr val="tx1"/>
              </a:solidFill>
              <a:round/>
            </a:ln>
            <a:extLst>
              <a:ext uri="{909E8E84-426E-40DD-AFC4-6F175D3DCCD1}">
                <a14:hiddenFill xmlns:a14="http://schemas.microsoft.com/office/drawing/2010/main">
                  <a:noFill/>
                </a14:hiddenFill>
              </a:ext>
            </a:extLst>
          </p:spPr>
          <p:txBody>
            <a:bodyPr/>
            <a:lstStyle/>
            <a:p>
              <a:endParaRPr lang="zh-CN" altLang="en-US" sz="2400"/>
            </a:p>
          </p:txBody>
        </p:sp>
        <p:sp>
          <p:nvSpPr>
            <p:cNvPr id="11" name="Rectangle 14"/>
            <p:cNvSpPr>
              <a:spLocks noChangeArrowheads="1"/>
            </p:cNvSpPr>
            <p:nvPr/>
          </p:nvSpPr>
          <p:spPr bwMode="auto">
            <a:xfrm>
              <a:off x="240" y="192"/>
              <a:ext cx="5286" cy="3648"/>
            </a:xfrm>
            <a:prstGeom prst="rect">
              <a:avLst/>
            </a:prstGeom>
            <a:noFill/>
            <a:ln w="12700">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Times New Roman" panose="02020603050405020304" pitchFamily="18" charset="0"/>
                  <a:ea typeface="楷体_GB2312" pitchFamily="49" charset="-122"/>
                </a:defRPr>
              </a:lvl1pPr>
              <a:lvl2pPr marL="742950" indent="-285750" eaLnBrk="0" hangingPunct="0">
                <a:defRPr>
                  <a:solidFill>
                    <a:schemeClr val="tx1"/>
                  </a:solidFill>
                  <a:latin typeface="Times New Roman" panose="02020603050405020304" pitchFamily="18" charset="0"/>
                  <a:ea typeface="楷体_GB2312" pitchFamily="49" charset="-122"/>
                </a:defRPr>
              </a:lvl2pPr>
              <a:lvl3pPr marL="1143000" indent="-228600" eaLnBrk="0" hangingPunct="0">
                <a:defRPr>
                  <a:solidFill>
                    <a:schemeClr val="tx1"/>
                  </a:solidFill>
                  <a:latin typeface="Times New Roman" panose="02020603050405020304" pitchFamily="18" charset="0"/>
                  <a:ea typeface="楷体_GB2312" pitchFamily="49" charset="-122"/>
                </a:defRPr>
              </a:lvl3pPr>
              <a:lvl4pPr marL="1600200" indent="-228600" eaLnBrk="0" hangingPunct="0">
                <a:defRPr>
                  <a:solidFill>
                    <a:schemeClr val="tx1"/>
                  </a:solidFill>
                  <a:latin typeface="Times New Roman" panose="02020603050405020304" pitchFamily="18" charset="0"/>
                  <a:ea typeface="楷体_GB2312" pitchFamily="49" charset="-122"/>
                </a:defRPr>
              </a:lvl4pPr>
              <a:lvl5pPr marL="2057400" indent="-228600" eaLnBrk="0" hangingPunct="0">
                <a:defRPr>
                  <a:solidFill>
                    <a:schemeClr val="tx1"/>
                  </a:solidFill>
                  <a:latin typeface="Times New Roman" panose="02020603050405020304" pitchFamily="18" charset="0"/>
                  <a:ea typeface="楷体_GB2312" pitchFamily="49" charset="-122"/>
                </a:defRPr>
              </a:lvl5pPr>
              <a:lvl6pPr marL="25146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6pPr>
              <a:lvl7pPr marL="29718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7pPr>
              <a:lvl8pPr marL="34290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8pPr>
              <a:lvl9pPr marL="38862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9pPr>
            </a:lstStyle>
            <a:p>
              <a:pPr algn="ctr" eaLnBrk="1" hangingPunct="1">
                <a:spcBef>
                  <a:spcPct val="0"/>
                </a:spcBef>
                <a:buClrTx/>
                <a:buSzTx/>
                <a:buFontTx/>
                <a:buNone/>
                <a:defRPr/>
              </a:pPr>
              <a:endParaRPr lang="zh-CN" altLang="zh-CN" sz="2400">
                <a:ea typeface="宋体" panose="02010600030101010101" pitchFamily="2" charset="-122"/>
              </a:endParaRPr>
            </a:p>
          </p:txBody>
        </p:sp>
      </p:grpSp>
      <p:sp>
        <p:nvSpPr>
          <p:cNvPr id="6147" name="Rectangle 3"/>
          <p:cNvSpPr>
            <a:spLocks noGrp="1" noChangeArrowheads="1"/>
          </p:cNvSpPr>
          <p:nvPr>
            <p:ph type="ctrTitle"/>
          </p:nvPr>
        </p:nvSpPr>
        <p:spPr>
          <a:xfrm>
            <a:off x="1016000" y="1371600"/>
            <a:ext cx="10261600" cy="2057400"/>
          </a:xfrm>
        </p:spPr>
        <p:txBody>
          <a:bodyPr/>
          <a:lstStyle>
            <a:lvl1pPr>
              <a:defRPr sz="5400"/>
            </a:lvl1pPr>
          </a:lstStyle>
          <a:p>
            <a:r>
              <a:rPr lang="zh-CN" altLang="en-US"/>
              <a:t>单击此处编辑母版标题样式</a:t>
            </a:r>
          </a:p>
        </p:txBody>
      </p:sp>
      <p:sp>
        <p:nvSpPr>
          <p:cNvPr id="6148" name="Rectangle 4"/>
          <p:cNvSpPr>
            <a:spLocks noGrp="1" noChangeArrowheads="1"/>
          </p:cNvSpPr>
          <p:nvPr>
            <p:ph type="subTitle" idx="1"/>
          </p:nvPr>
        </p:nvSpPr>
        <p:spPr>
          <a:xfrm>
            <a:off x="1016000" y="3765550"/>
            <a:ext cx="10261600" cy="2057400"/>
          </a:xfrm>
        </p:spPr>
        <p:txBody>
          <a:bodyPr/>
          <a:lstStyle>
            <a:lvl1pPr marL="0" indent="0">
              <a:buFont typeface="Wingdings" panose="05000000000000000000" pitchFamily="2" charset="2"/>
              <a:buNone/>
              <a:defRPr sz="2800">
                <a:latin typeface="Arial" panose="020B0604020202020204" pitchFamily="34" charset="0"/>
              </a:defRPr>
            </a:lvl1pPr>
          </a:lstStyle>
          <a:p>
            <a:r>
              <a:rPr lang="zh-CN" altLang="en-US"/>
              <a:t>单击此处编辑母版副标题样式</a:t>
            </a:r>
          </a:p>
        </p:txBody>
      </p:sp>
      <p:sp>
        <p:nvSpPr>
          <p:cNvPr id="12" name="Rectangle 5"/>
          <p:cNvSpPr>
            <a:spLocks noGrp="1" noChangeArrowheads="1"/>
          </p:cNvSpPr>
          <p:nvPr>
            <p:ph type="dt" sz="half" idx="10"/>
          </p:nvPr>
        </p:nvSpPr>
        <p:spPr>
          <a:xfrm>
            <a:off x="609600" y="6248400"/>
            <a:ext cx="2844800" cy="457200"/>
          </a:xfrm>
        </p:spPr>
        <p:txBody>
          <a:bodyPr/>
          <a:lstStyle>
            <a:lvl1pPr>
              <a:defRPr/>
            </a:lvl1pPr>
          </a:lstStyle>
          <a:p>
            <a:pPr>
              <a:defRPr/>
            </a:pPr>
            <a:fld id="{2F7C73E5-A23E-46D5-AE0F-399D9AE843C8}" type="datetime1">
              <a:rPr lang="zh-CN" altLang="en-US" smtClean="0"/>
              <a:t>2025/5/14</a:t>
            </a:fld>
            <a:endParaRPr lang="en-US" altLang="zh-CN"/>
          </a:p>
        </p:txBody>
      </p:sp>
      <p:sp>
        <p:nvSpPr>
          <p:cNvPr id="13" name="Rectangle 6"/>
          <p:cNvSpPr>
            <a:spLocks noGrp="1" noChangeArrowheads="1"/>
          </p:cNvSpPr>
          <p:nvPr>
            <p:ph type="ftr" sz="quarter" idx="11"/>
          </p:nvPr>
        </p:nvSpPr>
        <p:spPr/>
        <p:txBody>
          <a:bodyPr/>
          <a:lstStyle>
            <a:lvl1pPr>
              <a:defRPr/>
            </a:lvl1pPr>
          </a:lstStyle>
          <a:p>
            <a:endParaRPr lang="zh-CN" altLang="en-US"/>
          </a:p>
        </p:txBody>
      </p:sp>
      <p:sp>
        <p:nvSpPr>
          <p:cNvPr id="14" name="Rectangle 7"/>
          <p:cNvSpPr>
            <a:spLocks noGrp="1" noChangeArrowheads="1"/>
          </p:cNvSpPr>
          <p:nvPr>
            <p:ph type="sldNum" sz="quarter" idx="12"/>
          </p:nvPr>
        </p:nvSpPr>
        <p:spPr>
          <a:xfrm>
            <a:off x="8737600" y="6248400"/>
            <a:ext cx="2844800" cy="457200"/>
          </a:xfrm>
        </p:spPr>
        <p:txBody>
          <a:bodyPr/>
          <a:lstStyle>
            <a:lvl1pPr>
              <a:defRPr b="1"/>
            </a:lvl1pPr>
          </a:lstStyle>
          <a:p>
            <a:fld id="{2AAAF325-9816-4587-8C3C-38D34CD990DC}" type="slidenum">
              <a:rPr lang="zh-CN" altLang="en-US" smtClean="0"/>
              <a:t>‹#›</a:t>
            </a:fld>
            <a:endParaRPr lang="zh-CN" altLang="en-US"/>
          </a:p>
        </p:txBody>
      </p:sp>
    </p:spTree>
  </p:cSld>
  <p:clrMapOvr>
    <a:masterClrMapping/>
  </p:clrMapOvr>
  <p:transition spd="med">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Rectangle 4"/>
          <p:cNvSpPr>
            <a:spLocks noGrp="1" noChangeArrowheads="1"/>
          </p:cNvSpPr>
          <p:nvPr>
            <p:ph type="dt" sz="half" idx="10"/>
          </p:nvPr>
        </p:nvSpPr>
        <p:spPr/>
        <p:txBody>
          <a:bodyPr/>
          <a:lstStyle>
            <a:lvl1pPr>
              <a:defRPr/>
            </a:lvl1pPr>
          </a:lstStyle>
          <a:p>
            <a:pPr>
              <a:defRPr/>
            </a:pPr>
            <a:fld id="{7109A559-97BF-457A-86CD-4FCF8E37D23C}" type="datetime1">
              <a:rPr lang="zh-CN" altLang="en-US" smtClean="0"/>
              <a:t>2025/5/14</a:t>
            </a:fld>
            <a:endParaRPr lang="en-US" altLang="zh-CN"/>
          </a:p>
        </p:txBody>
      </p:sp>
      <p:sp>
        <p:nvSpPr>
          <p:cNvPr id="5" name="Rectangle 5"/>
          <p:cNvSpPr>
            <a:spLocks noGrp="1" noChangeArrowheads="1"/>
          </p:cNvSpPr>
          <p:nvPr>
            <p:ph type="ftr" sz="quarter" idx="11"/>
          </p:nvPr>
        </p:nvSpPr>
        <p:spPr/>
        <p:txBody>
          <a:bodyPr/>
          <a:lstStyle>
            <a:lvl1pPr>
              <a:defRPr/>
            </a:lvl1pPr>
          </a:lstStyle>
          <a:p>
            <a:endParaRPr lang="zh-CN" altLang="en-US"/>
          </a:p>
        </p:txBody>
      </p:sp>
      <p:sp>
        <p:nvSpPr>
          <p:cNvPr id="6" name="Rectangle 6"/>
          <p:cNvSpPr>
            <a:spLocks noGrp="1" noChangeArrowheads="1"/>
          </p:cNvSpPr>
          <p:nvPr>
            <p:ph type="sldNum" sz="quarter" idx="12"/>
          </p:nvPr>
        </p:nvSpPr>
        <p:spPr/>
        <p:txBody>
          <a:bodyPr/>
          <a:lstStyle>
            <a:lvl1pPr>
              <a:defRPr/>
            </a:lvl1pPr>
          </a:lstStyle>
          <a:p>
            <a:fld id="{2AAAF325-9816-4587-8C3C-38D34CD990DC}" type="slidenum">
              <a:rPr lang="zh-CN" altLang="en-US" smtClean="0"/>
              <a:t>‹#›</a:t>
            </a:fld>
            <a:endParaRPr lang="zh-CN" altLang="en-US"/>
          </a:p>
        </p:txBody>
      </p:sp>
    </p:spTree>
  </p:cSld>
  <p:clrMapOvr>
    <a:masterClrMapping/>
  </p:clrMapOvr>
  <p:transition spd="med">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533401"/>
            <a:ext cx="2743200" cy="5597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600" y="533401"/>
            <a:ext cx="8026400" cy="5597525"/>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Rectangle 4"/>
          <p:cNvSpPr>
            <a:spLocks noGrp="1" noChangeArrowheads="1"/>
          </p:cNvSpPr>
          <p:nvPr>
            <p:ph type="dt" sz="half" idx="10"/>
          </p:nvPr>
        </p:nvSpPr>
        <p:spPr/>
        <p:txBody>
          <a:bodyPr/>
          <a:lstStyle>
            <a:lvl1pPr>
              <a:defRPr/>
            </a:lvl1pPr>
          </a:lstStyle>
          <a:p>
            <a:pPr>
              <a:defRPr/>
            </a:pPr>
            <a:fld id="{7FE650E6-5848-4F0D-A343-882CE5A57A18}" type="datetime1">
              <a:rPr lang="zh-CN" altLang="en-US" smtClean="0"/>
              <a:t>2025/5/14</a:t>
            </a:fld>
            <a:endParaRPr lang="en-US" altLang="zh-CN"/>
          </a:p>
        </p:txBody>
      </p:sp>
      <p:sp>
        <p:nvSpPr>
          <p:cNvPr id="5" name="Rectangle 5"/>
          <p:cNvSpPr>
            <a:spLocks noGrp="1" noChangeArrowheads="1"/>
          </p:cNvSpPr>
          <p:nvPr>
            <p:ph type="ftr" sz="quarter" idx="11"/>
          </p:nvPr>
        </p:nvSpPr>
        <p:spPr/>
        <p:txBody>
          <a:bodyPr/>
          <a:lstStyle>
            <a:lvl1pPr>
              <a:defRPr/>
            </a:lvl1pPr>
          </a:lstStyle>
          <a:p>
            <a:endParaRPr lang="zh-CN" altLang="en-US"/>
          </a:p>
        </p:txBody>
      </p:sp>
      <p:sp>
        <p:nvSpPr>
          <p:cNvPr id="6" name="Rectangle 6"/>
          <p:cNvSpPr>
            <a:spLocks noGrp="1" noChangeArrowheads="1"/>
          </p:cNvSpPr>
          <p:nvPr>
            <p:ph type="sldNum" sz="quarter" idx="12"/>
          </p:nvPr>
        </p:nvSpPr>
        <p:spPr/>
        <p:txBody>
          <a:bodyPr/>
          <a:lstStyle>
            <a:lvl1pPr>
              <a:defRPr/>
            </a:lvl1pPr>
          </a:lstStyle>
          <a:p>
            <a:fld id="{2AAAF325-9816-4587-8C3C-38D34CD990DC}" type="slidenum">
              <a:rPr lang="zh-CN" altLang="en-US" smtClean="0"/>
              <a:t>‹#›</a:t>
            </a:fld>
            <a:endParaRPr lang="zh-CN" altLang="en-US"/>
          </a:p>
        </p:txBody>
      </p:sp>
    </p:spTree>
  </p:cSld>
  <p:clrMapOvr>
    <a:masterClrMapping/>
  </p:clrMapOvr>
  <p:transition spd="med">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609600" y="533401"/>
            <a:ext cx="10972800" cy="559752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3" name="Rectangle 4"/>
          <p:cNvSpPr>
            <a:spLocks noGrp="1" noChangeArrowheads="1"/>
          </p:cNvSpPr>
          <p:nvPr>
            <p:ph type="dt" sz="half" idx="10"/>
          </p:nvPr>
        </p:nvSpPr>
        <p:spPr/>
        <p:txBody>
          <a:bodyPr/>
          <a:lstStyle>
            <a:lvl1pPr>
              <a:defRPr/>
            </a:lvl1pPr>
          </a:lstStyle>
          <a:p>
            <a:pPr>
              <a:defRPr/>
            </a:pPr>
            <a:fld id="{E0ECDF8B-98F0-43A0-B827-A6CCDCC9BD21}" type="datetime1">
              <a:rPr lang="zh-CN" altLang="en-US" smtClean="0"/>
              <a:t>2025/5/14</a:t>
            </a:fld>
            <a:endParaRPr lang="en-US" altLang="zh-CN"/>
          </a:p>
        </p:txBody>
      </p:sp>
      <p:sp>
        <p:nvSpPr>
          <p:cNvPr id="4" name="Rectangle 5"/>
          <p:cNvSpPr>
            <a:spLocks noGrp="1" noChangeArrowheads="1"/>
          </p:cNvSpPr>
          <p:nvPr>
            <p:ph type="ftr" sz="quarter" idx="11"/>
          </p:nvPr>
        </p:nvSpPr>
        <p:spPr/>
        <p:txBody>
          <a:bodyPr/>
          <a:lstStyle>
            <a:lvl1pPr>
              <a:defRPr/>
            </a:lvl1pPr>
          </a:lstStyle>
          <a:p>
            <a:endParaRPr lang="zh-CN" altLang="en-US"/>
          </a:p>
        </p:txBody>
      </p:sp>
      <p:sp>
        <p:nvSpPr>
          <p:cNvPr id="5" name="Rectangle 6"/>
          <p:cNvSpPr>
            <a:spLocks noGrp="1" noChangeArrowheads="1"/>
          </p:cNvSpPr>
          <p:nvPr>
            <p:ph type="sldNum" sz="quarter" idx="12"/>
          </p:nvPr>
        </p:nvSpPr>
        <p:spPr/>
        <p:txBody>
          <a:bodyPr/>
          <a:lstStyle>
            <a:lvl1pPr>
              <a:defRPr/>
            </a:lvl1pPr>
          </a:lstStyle>
          <a:p>
            <a:fld id="{2AAAF325-9816-4587-8C3C-38D34CD990DC}" type="slidenum">
              <a:rPr lang="zh-CN" altLang="en-US" smtClean="0"/>
              <a:t>‹#›</a:t>
            </a:fld>
            <a:endParaRPr lang="zh-CN" altLang="en-US"/>
          </a:p>
        </p:txBody>
      </p:sp>
    </p:spTree>
  </p:cSld>
  <p:clrMapOvr>
    <a:masterClrMapping/>
  </p:clrMapOvr>
  <p:transition spd="med">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609600" y="533400"/>
            <a:ext cx="10972800" cy="1143000"/>
          </a:xfrm>
        </p:spPr>
        <p:txBody>
          <a:bodyPr/>
          <a:lstStyle/>
          <a:p>
            <a:r>
              <a:rPr lang="zh-CN" altLang="en-US"/>
              <a:t>单击此处编辑母版标题样式</a:t>
            </a:r>
          </a:p>
        </p:txBody>
      </p:sp>
      <p:sp>
        <p:nvSpPr>
          <p:cNvPr id="3" name="文本占位符 2"/>
          <p:cNvSpPr>
            <a:spLocks noGrp="1"/>
          </p:cNvSpPr>
          <p:nvPr>
            <p:ph type="body" sz="half" idx="1"/>
          </p:nvPr>
        </p:nvSpPr>
        <p:spPr>
          <a:xfrm>
            <a:off x="609600" y="1828801"/>
            <a:ext cx="5384800" cy="430212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6197600" y="1828801"/>
            <a:ext cx="5384800" cy="430212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Rectangle 4"/>
          <p:cNvSpPr>
            <a:spLocks noGrp="1" noChangeArrowheads="1"/>
          </p:cNvSpPr>
          <p:nvPr>
            <p:ph type="dt" sz="half" idx="10"/>
          </p:nvPr>
        </p:nvSpPr>
        <p:spPr/>
        <p:txBody>
          <a:bodyPr/>
          <a:lstStyle>
            <a:lvl1pPr>
              <a:defRPr/>
            </a:lvl1pPr>
          </a:lstStyle>
          <a:p>
            <a:pPr>
              <a:defRPr/>
            </a:pPr>
            <a:fld id="{B5C6D1EF-C8F1-49B2-8795-A636467B00F2}" type="datetime1">
              <a:rPr lang="zh-CN" altLang="en-US" smtClean="0"/>
              <a:t>2025/5/14</a:t>
            </a:fld>
            <a:endParaRPr lang="en-US" altLang="zh-CN"/>
          </a:p>
        </p:txBody>
      </p:sp>
      <p:sp>
        <p:nvSpPr>
          <p:cNvPr id="6" name="Rectangle 5"/>
          <p:cNvSpPr>
            <a:spLocks noGrp="1" noChangeArrowheads="1"/>
          </p:cNvSpPr>
          <p:nvPr>
            <p:ph type="ftr" sz="quarter" idx="11"/>
          </p:nvPr>
        </p:nvSpPr>
        <p:spPr/>
        <p:txBody>
          <a:bodyPr/>
          <a:lstStyle>
            <a:lvl1pPr>
              <a:defRPr/>
            </a:lvl1pPr>
          </a:lstStyle>
          <a:p>
            <a:endParaRPr lang="zh-CN" altLang="en-US"/>
          </a:p>
        </p:txBody>
      </p:sp>
      <p:sp>
        <p:nvSpPr>
          <p:cNvPr id="7" name="Rectangle 6"/>
          <p:cNvSpPr>
            <a:spLocks noGrp="1" noChangeArrowheads="1"/>
          </p:cNvSpPr>
          <p:nvPr>
            <p:ph type="sldNum" sz="quarter" idx="12"/>
          </p:nvPr>
        </p:nvSpPr>
        <p:spPr/>
        <p:txBody>
          <a:bodyPr/>
          <a:lstStyle>
            <a:lvl1pPr>
              <a:defRPr/>
            </a:lvl1pPr>
          </a:lstStyle>
          <a:p>
            <a:fld id="{2AAAF325-9816-4587-8C3C-38D34CD990DC}" type="slidenum">
              <a:rPr lang="zh-CN" altLang="en-US" smtClean="0"/>
              <a:t>‹#›</a:t>
            </a:fld>
            <a:endParaRPr lang="zh-CN" altLang="en-US"/>
          </a:p>
        </p:txBody>
      </p:sp>
    </p:spTree>
  </p:cSld>
  <p:clrMapOvr>
    <a:masterClrMapping/>
  </p:clrMapOvr>
  <p:transition spd="med">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Rectangle 4"/>
          <p:cNvSpPr>
            <a:spLocks noGrp="1" noChangeArrowheads="1"/>
          </p:cNvSpPr>
          <p:nvPr>
            <p:ph type="dt" sz="half" idx="10"/>
          </p:nvPr>
        </p:nvSpPr>
        <p:spPr/>
        <p:txBody>
          <a:bodyPr/>
          <a:lstStyle>
            <a:lvl1pPr>
              <a:defRPr/>
            </a:lvl1pPr>
          </a:lstStyle>
          <a:p>
            <a:pPr>
              <a:defRPr/>
            </a:pPr>
            <a:fld id="{29799752-C871-4368-84B3-039D8370DF83}" type="datetime1">
              <a:rPr lang="zh-CN" altLang="en-US" smtClean="0"/>
              <a:t>2025/5/14</a:t>
            </a:fld>
            <a:endParaRPr lang="en-US" altLang="zh-CN"/>
          </a:p>
        </p:txBody>
      </p:sp>
      <p:sp>
        <p:nvSpPr>
          <p:cNvPr id="5" name="Rectangle 5"/>
          <p:cNvSpPr>
            <a:spLocks noGrp="1" noChangeArrowheads="1"/>
          </p:cNvSpPr>
          <p:nvPr>
            <p:ph type="ftr" sz="quarter" idx="11"/>
          </p:nvPr>
        </p:nvSpPr>
        <p:spPr/>
        <p:txBody>
          <a:bodyPr/>
          <a:lstStyle>
            <a:lvl1pPr>
              <a:defRPr/>
            </a:lvl1pPr>
          </a:lstStyle>
          <a:p>
            <a:endParaRPr lang="zh-CN" altLang="en-US"/>
          </a:p>
        </p:txBody>
      </p:sp>
      <p:sp>
        <p:nvSpPr>
          <p:cNvPr id="6" name="Rectangle 6"/>
          <p:cNvSpPr>
            <a:spLocks noGrp="1" noChangeArrowheads="1"/>
          </p:cNvSpPr>
          <p:nvPr>
            <p:ph type="sldNum" sz="quarter" idx="12"/>
          </p:nvPr>
        </p:nvSpPr>
        <p:spPr/>
        <p:txBody>
          <a:bodyPr/>
          <a:lstStyle>
            <a:lvl1pPr>
              <a:defRPr/>
            </a:lvl1pPr>
          </a:lstStyle>
          <a:p>
            <a:fld id="{2AAAF325-9816-4587-8C3C-38D34CD990DC}" type="slidenum">
              <a:rPr lang="zh-CN" altLang="en-US" smtClean="0"/>
              <a:t>‹#›</a:t>
            </a:fld>
            <a:endParaRPr lang="zh-CN" altLang="en-US"/>
          </a:p>
        </p:txBody>
      </p:sp>
    </p:spTree>
  </p:cSld>
  <p:clrMapOvr>
    <a:masterClrMapping/>
  </p:clrMapOvr>
  <p:transition spd="med">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4" y="4406901"/>
            <a:ext cx="103632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4" name="Rectangle 4"/>
          <p:cNvSpPr>
            <a:spLocks noGrp="1" noChangeArrowheads="1"/>
          </p:cNvSpPr>
          <p:nvPr>
            <p:ph type="dt" sz="half" idx="10"/>
          </p:nvPr>
        </p:nvSpPr>
        <p:spPr/>
        <p:txBody>
          <a:bodyPr/>
          <a:lstStyle>
            <a:lvl1pPr>
              <a:defRPr/>
            </a:lvl1pPr>
          </a:lstStyle>
          <a:p>
            <a:pPr>
              <a:defRPr/>
            </a:pPr>
            <a:fld id="{1EF9C5C7-10B0-4455-981F-7A54EBC74AD4}" type="datetime1">
              <a:rPr lang="zh-CN" altLang="en-US" smtClean="0"/>
              <a:t>2025/5/14</a:t>
            </a:fld>
            <a:endParaRPr lang="en-US" altLang="zh-CN"/>
          </a:p>
        </p:txBody>
      </p:sp>
      <p:sp>
        <p:nvSpPr>
          <p:cNvPr id="5" name="Rectangle 5"/>
          <p:cNvSpPr>
            <a:spLocks noGrp="1" noChangeArrowheads="1"/>
          </p:cNvSpPr>
          <p:nvPr>
            <p:ph type="ftr" sz="quarter" idx="11"/>
          </p:nvPr>
        </p:nvSpPr>
        <p:spPr/>
        <p:txBody>
          <a:bodyPr/>
          <a:lstStyle>
            <a:lvl1pPr>
              <a:defRPr/>
            </a:lvl1pPr>
          </a:lstStyle>
          <a:p>
            <a:endParaRPr lang="zh-CN" altLang="en-US"/>
          </a:p>
        </p:txBody>
      </p:sp>
      <p:sp>
        <p:nvSpPr>
          <p:cNvPr id="6" name="Rectangle 6"/>
          <p:cNvSpPr>
            <a:spLocks noGrp="1" noChangeArrowheads="1"/>
          </p:cNvSpPr>
          <p:nvPr>
            <p:ph type="sldNum" sz="quarter" idx="12"/>
          </p:nvPr>
        </p:nvSpPr>
        <p:spPr/>
        <p:txBody>
          <a:bodyPr/>
          <a:lstStyle>
            <a:lvl1pPr>
              <a:defRPr/>
            </a:lvl1pPr>
          </a:lstStyle>
          <a:p>
            <a:fld id="{2AAAF325-9816-4587-8C3C-38D34CD990DC}" type="slidenum">
              <a:rPr lang="zh-CN" altLang="en-US" smtClean="0"/>
              <a:t>‹#›</a:t>
            </a:fld>
            <a:endParaRPr lang="zh-CN" altLang="en-US"/>
          </a:p>
        </p:txBody>
      </p:sp>
    </p:spTree>
  </p:cSld>
  <p:clrMapOvr>
    <a:masterClrMapping/>
  </p:clrMapOvr>
  <p:transition spd="med">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09600" y="1828801"/>
            <a:ext cx="53848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6197600" y="1828801"/>
            <a:ext cx="53848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Rectangle 4"/>
          <p:cNvSpPr>
            <a:spLocks noGrp="1" noChangeArrowheads="1"/>
          </p:cNvSpPr>
          <p:nvPr>
            <p:ph type="dt" sz="half" idx="10"/>
          </p:nvPr>
        </p:nvSpPr>
        <p:spPr/>
        <p:txBody>
          <a:bodyPr/>
          <a:lstStyle>
            <a:lvl1pPr>
              <a:defRPr/>
            </a:lvl1pPr>
          </a:lstStyle>
          <a:p>
            <a:pPr>
              <a:defRPr/>
            </a:pPr>
            <a:fld id="{D07ADE84-473B-49AB-A145-F4D62F22AC5F}" type="datetime1">
              <a:rPr lang="zh-CN" altLang="en-US" smtClean="0"/>
              <a:t>2025/5/14</a:t>
            </a:fld>
            <a:endParaRPr lang="en-US" altLang="zh-CN"/>
          </a:p>
        </p:txBody>
      </p:sp>
      <p:sp>
        <p:nvSpPr>
          <p:cNvPr id="6" name="Rectangle 5"/>
          <p:cNvSpPr>
            <a:spLocks noGrp="1" noChangeArrowheads="1"/>
          </p:cNvSpPr>
          <p:nvPr>
            <p:ph type="ftr" sz="quarter" idx="11"/>
          </p:nvPr>
        </p:nvSpPr>
        <p:spPr/>
        <p:txBody>
          <a:bodyPr/>
          <a:lstStyle>
            <a:lvl1pPr>
              <a:defRPr/>
            </a:lvl1pPr>
          </a:lstStyle>
          <a:p>
            <a:endParaRPr lang="zh-CN" altLang="en-US"/>
          </a:p>
        </p:txBody>
      </p:sp>
      <p:sp>
        <p:nvSpPr>
          <p:cNvPr id="7" name="Rectangle 6"/>
          <p:cNvSpPr>
            <a:spLocks noGrp="1" noChangeArrowheads="1"/>
          </p:cNvSpPr>
          <p:nvPr>
            <p:ph type="sldNum" sz="quarter" idx="12"/>
          </p:nvPr>
        </p:nvSpPr>
        <p:spPr/>
        <p:txBody>
          <a:bodyPr/>
          <a:lstStyle>
            <a:lvl1pPr>
              <a:defRPr/>
            </a:lvl1pPr>
          </a:lstStyle>
          <a:p>
            <a:fld id="{2AAAF325-9816-4587-8C3C-38D34CD990DC}" type="slidenum">
              <a:rPr lang="zh-CN" altLang="en-US" smtClean="0"/>
              <a:t>‹#›</a:t>
            </a:fld>
            <a:endParaRPr lang="zh-CN" altLang="en-US"/>
          </a:p>
        </p:txBody>
      </p:sp>
    </p:spTree>
  </p:cSld>
  <p:clrMapOvr>
    <a:masterClrMapping/>
  </p:clrMapOvr>
  <p:transition spd="med">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Rectangle 4"/>
          <p:cNvSpPr>
            <a:spLocks noGrp="1" noChangeArrowheads="1"/>
          </p:cNvSpPr>
          <p:nvPr>
            <p:ph type="dt" sz="half" idx="10"/>
          </p:nvPr>
        </p:nvSpPr>
        <p:spPr/>
        <p:txBody>
          <a:bodyPr/>
          <a:lstStyle>
            <a:lvl1pPr>
              <a:defRPr/>
            </a:lvl1pPr>
          </a:lstStyle>
          <a:p>
            <a:pPr>
              <a:defRPr/>
            </a:pPr>
            <a:fld id="{4A912BA9-5607-499E-970A-60F0401217EC}" type="datetime1">
              <a:rPr lang="zh-CN" altLang="en-US" smtClean="0"/>
              <a:t>2025/5/14</a:t>
            </a:fld>
            <a:endParaRPr lang="en-US" altLang="zh-CN"/>
          </a:p>
        </p:txBody>
      </p:sp>
      <p:sp>
        <p:nvSpPr>
          <p:cNvPr id="8" name="Rectangle 5"/>
          <p:cNvSpPr>
            <a:spLocks noGrp="1" noChangeArrowheads="1"/>
          </p:cNvSpPr>
          <p:nvPr>
            <p:ph type="ftr" sz="quarter" idx="11"/>
          </p:nvPr>
        </p:nvSpPr>
        <p:spPr/>
        <p:txBody>
          <a:bodyPr/>
          <a:lstStyle>
            <a:lvl1pPr>
              <a:defRPr/>
            </a:lvl1pPr>
          </a:lstStyle>
          <a:p>
            <a:endParaRPr lang="zh-CN" altLang="en-US"/>
          </a:p>
        </p:txBody>
      </p:sp>
      <p:sp>
        <p:nvSpPr>
          <p:cNvPr id="9" name="Rectangle 6"/>
          <p:cNvSpPr>
            <a:spLocks noGrp="1" noChangeArrowheads="1"/>
          </p:cNvSpPr>
          <p:nvPr>
            <p:ph type="sldNum" sz="quarter" idx="12"/>
          </p:nvPr>
        </p:nvSpPr>
        <p:spPr/>
        <p:txBody>
          <a:bodyPr/>
          <a:lstStyle>
            <a:lvl1pPr>
              <a:defRPr/>
            </a:lvl1pPr>
          </a:lstStyle>
          <a:p>
            <a:fld id="{2AAAF325-9816-4587-8C3C-38D34CD990DC}" type="slidenum">
              <a:rPr lang="zh-CN" altLang="en-US" smtClean="0"/>
              <a:t>‹#›</a:t>
            </a:fld>
            <a:endParaRPr lang="zh-CN" altLang="en-US"/>
          </a:p>
        </p:txBody>
      </p:sp>
    </p:spTree>
  </p:cSld>
  <p:clrMapOvr>
    <a:masterClrMapping/>
  </p:clrMapOvr>
  <p:transition spd="med">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Rectangle 4"/>
          <p:cNvSpPr>
            <a:spLocks noGrp="1" noChangeArrowheads="1"/>
          </p:cNvSpPr>
          <p:nvPr>
            <p:ph type="dt" sz="half" idx="10"/>
          </p:nvPr>
        </p:nvSpPr>
        <p:spPr/>
        <p:txBody>
          <a:bodyPr/>
          <a:lstStyle>
            <a:lvl1pPr>
              <a:defRPr/>
            </a:lvl1pPr>
          </a:lstStyle>
          <a:p>
            <a:pPr>
              <a:defRPr/>
            </a:pPr>
            <a:fld id="{1EF33055-3B14-47D1-8E78-0BDF32CF2680}" type="datetime1">
              <a:rPr lang="zh-CN" altLang="en-US" smtClean="0"/>
              <a:t>2025/5/14</a:t>
            </a:fld>
            <a:endParaRPr lang="en-US" altLang="zh-CN"/>
          </a:p>
        </p:txBody>
      </p:sp>
      <p:sp>
        <p:nvSpPr>
          <p:cNvPr id="4" name="Rectangle 5"/>
          <p:cNvSpPr>
            <a:spLocks noGrp="1" noChangeArrowheads="1"/>
          </p:cNvSpPr>
          <p:nvPr>
            <p:ph type="ftr" sz="quarter" idx="11"/>
          </p:nvPr>
        </p:nvSpPr>
        <p:spPr/>
        <p:txBody>
          <a:bodyPr/>
          <a:lstStyle>
            <a:lvl1pPr>
              <a:defRPr/>
            </a:lvl1pPr>
          </a:lstStyle>
          <a:p>
            <a:endParaRPr lang="zh-CN" altLang="en-US"/>
          </a:p>
        </p:txBody>
      </p:sp>
      <p:sp>
        <p:nvSpPr>
          <p:cNvPr id="5" name="Rectangle 6"/>
          <p:cNvSpPr>
            <a:spLocks noGrp="1" noChangeArrowheads="1"/>
          </p:cNvSpPr>
          <p:nvPr>
            <p:ph type="sldNum" sz="quarter" idx="12"/>
          </p:nvPr>
        </p:nvSpPr>
        <p:spPr/>
        <p:txBody>
          <a:bodyPr/>
          <a:lstStyle>
            <a:lvl1pPr>
              <a:defRPr/>
            </a:lvl1pPr>
          </a:lstStyle>
          <a:p>
            <a:fld id="{2AAAF325-9816-4587-8C3C-38D34CD990DC}" type="slidenum">
              <a:rPr lang="zh-CN" altLang="en-US" smtClean="0"/>
              <a:t>‹#›</a:t>
            </a:fld>
            <a:endParaRPr lang="zh-CN" altLang="en-US"/>
          </a:p>
        </p:txBody>
      </p:sp>
    </p:spTree>
  </p:cSld>
  <p:clrMapOvr>
    <a:masterClrMapping/>
  </p:clrMapOvr>
  <p:transition spd="med">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fld id="{48DA5BE2-DBA6-4CD0-AA40-6B57B2A4320E}" type="datetime1">
              <a:rPr lang="zh-CN" altLang="en-US" smtClean="0"/>
              <a:t>2025/5/14</a:t>
            </a:fld>
            <a:endParaRPr lang="en-US" altLang="zh-CN"/>
          </a:p>
        </p:txBody>
      </p:sp>
      <p:sp>
        <p:nvSpPr>
          <p:cNvPr id="3" name="Rectangle 5"/>
          <p:cNvSpPr>
            <a:spLocks noGrp="1" noChangeArrowheads="1"/>
          </p:cNvSpPr>
          <p:nvPr>
            <p:ph type="ftr" sz="quarter" idx="11"/>
          </p:nvPr>
        </p:nvSpPr>
        <p:spPr/>
        <p:txBody>
          <a:bodyPr/>
          <a:lstStyle>
            <a:lvl1pPr>
              <a:defRPr/>
            </a:lvl1pPr>
          </a:lstStyle>
          <a:p>
            <a:endParaRPr lang="zh-CN" altLang="en-US"/>
          </a:p>
        </p:txBody>
      </p:sp>
      <p:sp>
        <p:nvSpPr>
          <p:cNvPr id="4" name="Rectangle 6"/>
          <p:cNvSpPr>
            <a:spLocks noGrp="1" noChangeArrowheads="1"/>
          </p:cNvSpPr>
          <p:nvPr>
            <p:ph type="sldNum" sz="quarter" idx="12"/>
          </p:nvPr>
        </p:nvSpPr>
        <p:spPr/>
        <p:txBody>
          <a:bodyPr/>
          <a:lstStyle>
            <a:lvl1pPr>
              <a:defRPr/>
            </a:lvl1pPr>
          </a:lstStyle>
          <a:p>
            <a:fld id="{2AAAF325-9816-4587-8C3C-38D34CD990DC}" type="slidenum">
              <a:rPr lang="zh-CN" altLang="en-US" smtClean="0"/>
              <a:t>‹#›</a:t>
            </a:fld>
            <a:endParaRPr lang="zh-CN" altLang="en-US"/>
          </a:p>
        </p:txBody>
      </p:sp>
    </p:spTree>
  </p:cSld>
  <p:clrMapOvr>
    <a:masterClrMapping/>
  </p:clrMapOvr>
  <p:transition spd="med">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1" y="273050"/>
            <a:ext cx="4011084" cy="1162050"/>
          </a:xfrm>
        </p:spPr>
        <p:txBody>
          <a:bodyPr/>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Rectangle 4"/>
          <p:cNvSpPr>
            <a:spLocks noGrp="1" noChangeArrowheads="1"/>
          </p:cNvSpPr>
          <p:nvPr>
            <p:ph type="dt" sz="half" idx="10"/>
          </p:nvPr>
        </p:nvSpPr>
        <p:spPr/>
        <p:txBody>
          <a:bodyPr/>
          <a:lstStyle>
            <a:lvl1pPr>
              <a:defRPr/>
            </a:lvl1pPr>
          </a:lstStyle>
          <a:p>
            <a:pPr>
              <a:defRPr/>
            </a:pPr>
            <a:fld id="{BA9B73BA-FA0D-4455-B5AA-FBC1C04C7473}" type="datetime1">
              <a:rPr lang="zh-CN" altLang="en-US" smtClean="0"/>
              <a:t>2025/5/14</a:t>
            </a:fld>
            <a:endParaRPr lang="en-US" altLang="zh-CN"/>
          </a:p>
        </p:txBody>
      </p:sp>
      <p:sp>
        <p:nvSpPr>
          <p:cNvPr id="6" name="Rectangle 5"/>
          <p:cNvSpPr>
            <a:spLocks noGrp="1" noChangeArrowheads="1"/>
          </p:cNvSpPr>
          <p:nvPr>
            <p:ph type="ftr" sz="quarter" idx="11"/>
          </p:nvPr>
        </p:nvSpPr>
        <p:spPr/>
        <p:txBody>
          <a:bodyPr/>
          <a:lstStyle>
            <a:lvl1pPr>
              <a:defRPr/>
            </a:lvl1pPr>
          </a:lstStyle>
          <a:p>
            <a:endParaRPr lang="zh-CN" altLang="en-US"/>
          </a:p>
        </p:txBody>
      </p:sp>
      <p:sp>
        <p:nvSpPr>
          <p:cNvPr id="7" name="Rectangle 6"/>
          <p:cNvSpPr>
            <a:spLocks noGrp="1" noChangeArrowheads="1"/>
          </p:cNvSpPr>
          <p:nvPr>
            <p:ph type="sldNum" sz="quarter" idx="12"/>
          </p:nvPr>
        </p:nvSpPr>
        <p:spPr/>
        <p:txBody>
          <a:bodyPr/>
          <a:lstStyle>
            <a:lvl1pPr>
              <a:defRPr/>
            </a:lvl1pPr>
          </a:lstStyle>
          <a:p>
            <a:fld id="{2AAAF325-9816-4587-8C3C-38D34CD990DC}" type="slidenum">
              <a:rPr lang="zh-CN" altLang="en-US" smtClean="0"/>
              <a:t>‹#›</a:t>
            </a:fld>
            <a:endParaRPr lang="zh-CN" altLang="en-US"/>
          </a:p>
        </p:txBody>
      </p:sp>
    </p:spTree>
  </p:cSld>
  <p:clrMapOvr>
    <a:masterClrMapping/>
  </p:clrMapOvr>
  <p:transition spd="med">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0"/>
            <a:ext cx="7315200" cy="566738"/>
          </a:xfrm>
        </p:spPr>
        <p:txBody>
          <a:bodyPr/>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a:t>单击图标添加图片</a:t>
            </a:r>
          </a:p>
        </p:txBody>
      </p:sp>
      <p:sp>
        <p:nvSpPr>
          <p:cNvPr id="4" name="文本占位符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Rectangle 4"/>
          <p:cNvSpPr>
            <a:spLocks noGrp="1" noChangeArrowheads="1"/>
          </p:cNvSpPr>
          <p:nvPr>
            <p:ph type="dt" sz="half" idx="10"/>
          </p:nvPr>
        </p:nvSpPr>
        <p:spPr/>
        <p:txBody>
          <a:bodyPr/>
          <a:lstStyle>
            <a:lvl1pPr>
              <a:defRPr/>
            </a:lvl1pPr>
          </a:lstStyle>
          <a:p>
            <a:pPr>
              <a:defRPr/>
            </a:pPr>
            <a:fld id="{C5F3020A-B678-4A03-914E-B7767453584C}" type="datetime1">
              <a:rPr lang="zh-CN" altLang="en-US" smtClean="0"/>
              <a:t>2025/5/14</a:t>
            </a:fld>
            <a:endParaRPr lang="en-US" altLang="zh-CN"/>
          </a:p>
        </p:txBody>
      </p:sp>
      <p:sp>
        <p:nvSpPr>
          <p:cNvPr id="6" name="Rectangle 5"/>
          <p:cNvSpPr>
            <a:spLocks noGrp="1" noChangeArrowheads="1"/>
          </p:cNvSpPr>
          <p:nvPr>
            <p:ph type="ftr" sz="quarter" idx="11"/>
          </p:nvPr>
        </p:nvSpPr>
        <p:spPr/>
        <p:txBody>
          <a:bodyPr/>
          <a:lstStyle>
            <a:lvl1pPr>
              <a:defRPr/>
            </a:lvl1pPr>
          </a:lstStyle>
          <a:p>
            <a:endParaRPr lang="zh-CN" altLang="en-US"/>
          </a:p>
        </p:txBody>
      </p:sp>
      <p:sp>
        <p:nvSpPr>
          <p:cNvPr id="7" name="Rectangle 6"/>
          <p:cNvSpPr>
            <a:spLocks noGrp="1" noChangeArrowheads="1"/>
          </p:cNvSpPr>
          <p:nvPr>
            <p:ph type="sldNum" sz="quarter" idx="12"/>
          </p:nvPr>
        </p:nvSpPr>
        <p:spPr/>
        <p:txBody>
          <a:bodyPr/>
          <a:lstStyle>
            <a:lvl1pPr>
              <a:defRPr/>
            </a:lvl1pPr>
          </a:lstStyle>
          <a:p>
            <a:fld id="{2AAAF325-9816-4587-8C3C-38D34CD990DC}" type="slidenum">
              <a:rPr lang="zh-CN" altLang="en-US" smtClean="0"/>
              <a:t>‹#›</a:t>
            </a:fld>
            <a:endParaRPr lang="zh-CN" altLang="en-US"/>
          </a:p>
        </p:txBody>
      </p:sp>
    </p:spTree>
  </p:cSld>
  <p:clrMapOvr>
    <a:masterClrMapping/>
  </p:clrMapOvr>
  <p:transition spd="med">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53340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lstStyle/>
          <a:p>
            <a:pPr lvl="0"/>
            <a:r>
              <a:rPr lang="zh-CN" altLang="en-US"/>
              <a:t>单击此处编辑母版标题样式</a:t>
            </a:r>
          </a:p>
        </p:txBody>
      </p:sp>
      <p:sp>
        <p:nvSpPr>
          <p:cNvPr id="1027" name="Rectangle 3"/>
          <p:cNvSpPr>
            <a:spLocks noGrp="1" noChangeArrowheads="1"/>
          </p:cNvSpPr>
          <p:nvPr>
            <p:ph type="body" idx="1"/>
          </p:nvPr>
        </p:nvSpPr>
        <p:spPr bwMode="auto">
          <a:xfrm>
            <a:off x="609600" y="1828801"/>
            <a:ext cx="10972800" cy="430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124" name="Rectangle 4"/>
          <p:cNvSpPr>
            <a:spLocks noGrp="1" noChangeArrowheads="1"/>
          </p:cNvSpPr>
          <p:nvPr>
            <p:ph type="dt" sz="half" idx="2"/>
          </p:nvPr>
        </p:nvSpPr>
        <p:spPr bwMode="auto">
          <a:xfrm>
            <a:off x="609600" y="6248400"/>
            <a:ext cx="2235200" cy="457200"/>
          </a:xfrm>
          <a:prstGeom prst="rect">
            <a:avLst/>
          </a:prstGeom>
          <a:noFill/>
          <a:ln w="9525">
            <a:noFill/>
            <a:miter lim="800000"/>
          </a:ln>
          <a:effectLst/>
        </p:spPr>
        <p:txBody>
          <a:bodyPr vert="horz" wrap="square" lIns="91440" tIns="45720" rIns="91440" bIns="45720" numCol="1" anchor="t" anchorCtr="0" compatLnSpc="1"/>
          <a:lstStyle>
            <a:lvl1pPr>
              <a:spcBef>
                <a:spcPct val="0"/>
              </a:spcBef>
              <a:buClrTx/>
              <a:buSzTx/>
              <a:buFontTx/>
              <a:buNone/>
              <a:defRPr sz="1000">
                <a:latin typeface="Arial" panose="020B0604020202020204" pitchFamily="34" charset="0"/>
                <a:ea typeface="+mn-ea"/>
              </a:defRPr>
            </a:lvl1pPr>
          </a:lstStyle>
          <a:p>
            <a:pPr>
              <a:defRPr/>
            </a:pPr>
            <a:fld id="{46857A44-0855-4680-A5A5-ECC04D9A8475}" type="datetime1">
              <a:rPr lang="zh-CN" altLang="en-US" smtClean="0"/>
              <a:t>2025/5/14</a:t>
            </a:fld>
            <a:endParaRPr lang="en-US" altLang="zh-CN"/>
          </a:p>
        </p:txBody>
      </p:sp>
      <p:sp>
        <p:nvSpPr>
          <p:cNvPr id="5125" name="Rectangle 5"/>
          <p:cNvSpPr>
            <a:spLocks noGrp="1" noChangeArrowheads="1"/>
          </p:cNvSpPr>
          <p:nvPr>
            <p:ph type="ftr" sz="quarter" idx="3"/>
          </p:nvPr>
        </p:nvSpPr>
        <p:spPr bwMode="auto">
          <a:xfrm>
            <a:off x="4165600" y="6248400"/>
            <a:ext cx="3860800" cy="457200"/>
          </a:xfrm>
          <a:prstGeom prst="rect">
            <a:avLst/>
          </a:prstGeom>
          <a:noFill/>
          <a:ln w="9525">
            <a:noFill/>
            <a:miter lim="800000"/>
          </a:ln>
          <a:effectLst/>
        </p:spPr>
        <p:txBody>
          <a:bodyPr vert="horz" wrap="square" lIns="91440" tIns="45720" rIns="91440" bIns="45720" numCol="1" anchor="t" anchorCtr="0" compatLnSpc="1"/>
          <a:lstStyle>
            <a:lvl1pPr algn="ctr">
              <a:spcBef>
                <a:spcPct val="0"/>
              </a:spcBef>
              <a:buClrTx/>
              <a:buSzTx/>
              <a:buFontTx/>
              <a:buNone/>
              <a:defRPr sz="1000">
                <a:latin typeface="Arial" panose="020B0604020202020204" pitchFamily="34" charset="0"/>
                <a:ea typeface="+mn-ea"/>
              </a:defRPr>
            </a:lvl1pPr>
          </a:lstStyle>
          <a:p>
            <a:endParaRPr lang="zh-CN" altLang="en-US"/>
          </a:p>
        </p:txBody>
      </p:sp>
      <p:sp>
        <p:nvSpPr>
          <p:cNvPr id="5126" name="Rectangle 6"/>
          <p:cNvSpPr>
            <a:spLocks noGrp="1" noChangeArrowheads="1"/>
          </p:cNvSpPr>
          <p:nvPr>
            <p:ph type="sldNum" sz="quarter" idx="4"/>
          </p:nvPr>
        </p:nvSpPr>
        <p:spPr bwMode="auto">
          <a:xfrm>
            <a:off x="9042400" y="6248400"/>
            <a:ext cx="2540000" cy="457200"/>
          </a:xfrm>
          <a:prstGeom prst="rect">
            <a:avLst/>
          </a:prstGeom>
          <a:noFill/>
          <a:ln w="9525">
            <a:noFill/>
            <a:miter lim="800000"/>
          </a:ln>
          <a:effectLst/>
        </p:spPr>
        <p:txBody>
          <a:bodyPr vert="horz" wrap="square" lIns="91440" tIns="45720" rIns="91440" bIns="45720" numCol="1" anchor="t" anchorCtr="0" compatLnSpc="1"/>
          <a:lstStyle>
            <a:lvl1pPr algn="r">
              <a:spcBef>
                <a:spcPct val="0"/>
              </a:spcBef>
              <a:buClrTx/>
              <a:buSzTx/>
              <a:buFontTx/>
              <a:buNone/>
              <a:defRPr sz="1000">
                <a:latin typeface="Arial" panose="020B0604020202020204" pitchFamily="34" charset="0"/>
                <a:ea typeface="宋体" panose="02010600030101010101" pitchFamily="2" charset="-122"/>
              </a:defRPr>
            </a:lvl1pPr>
          </a:lstStyle>
          <a:p>
            <a:fld id="{2AAAF325-9816-4587-8C3C-38D34CD990DC}" type="slidenum">
              <a:rPr lang="zh-CN" altLang="en-US" smtClean="0"/>
              <a:t>‹#›</a:t>
            </a:fld>
            <a:endParaRPr lang="zh-CN" altLang="en-US"/>
          </a:p>
        </p:txBody>
      </p:sp>
      <p:grpSp>
        <p:nvGrpSpPr>
          <p:cNvPr id="1031" name="Group 7"/>
          <p:cNvGrpSpPr/>
          <p:nvPr/>
        </p:nvGrpSpPr>
        <p:grpSpPr bwMode="auto">
          <a:xfrm>
            <a:off x="372533" y="152400"/>
            <a:ext cx="11582400" cy="1600200"/>
            <a:chOff x="176" y="96"/>
            <a:chExt cx="5472" cy="1008"/>
          </a:xfrm>
        </p:grpSpPr>
        <p:sp>
          <p:nvSpPr>
            <p:cNvPr id="1032" name="Line 8"/>
            <p:cNvSpPr>
              <a:spLocks noChangeShapeType="1"/>
            </p:cNvSpPr>
            <p:nvPr/>
          </p:nvSpPr>
          <p:spPr bwMode="auto">
            <a:xfrm flipH="1">
              <a:off x="288" y="1104"/>
              <a:ext cx="5232" cy="0"/>
            </a:xfrm>
            <a:prstGeom prst="line">
              <a:avLst/>
            </a:prstGeom>
            <a:noFill/>
            <a:ln w="12700">
              <a:solidFill>
                <a:schemeClr val="tx1"/>
              </a:solidFill>
              <a:round/>
            </a:ln>
            <a:extLst>
              <a:ext uri="{909E8E84-426E-40DD-AFC4-6F175D3DCCD1}">
                <a14:hiddenFill xmlns:a14="http://schemas.microsoft.com/office/drawing/2010/main">
                  <a:noFill/>
                </a14:hiddenFill>
              </a:ext>
            </a:extLst>
          </p:spPr>
          <p:txBody>
            <a:bodyPr/>
            <a:lstStyle/>
            <a:p>
              <a:endParaRPr lang="zh-CN" altLang="en-US" sz="2400"/>
            </a:p>
          </p:txBody>
        </p:sp>
        <p:sp>
          <p:nvSpPr>
            <p:cNvPr id="1033" name="Rectangle 9"/>
            <p:cNvSpPr>
              <a:spLocks noChangeArrowheads="1"/>
            </p:cNvSpPr>
            <p:nvPr/>
          </p:nvSpPr>
          <p:spPr bwMode="auto">
            <a:xfrm>
              <a:off x="5504" y="96"/>
              <a:ext cx="144" cy="144"/>
            </a:xfrm>
            <a:prstGeom prst="rect">
              <a:avLst/>
            </a:prstGeom>
            <a:solidFill>
              <a:schemeClr val="bg2"/>
            </a:solidFill>
            <a:ln w="12700">
              <a:solidFill>
                <a:schemeClr val="tx1"/>
              </a:solidFill>
              <a:miter lim="800000"/>
            </a:ln>
          </p:spPr>
          <p:txBody>
            <a:bodyPr wrap="none" anchor="ctr"/>
            <a:lstStyle>
              <a:lvl1pPr eaLnBrk="0" hangingPunct="0">
                <a:defRPr>
                  <a:solidFill>
                    <a:schemeClr val="tx1"/>
                  </a:solidFill>
                  <a:latin typeface="Times New Roman" panose="02020603050405020304" pitchFamily="18" charset="0"/>
                  <a:ea typeface="楷体_GB2312" pitchFamily="49" charset="-122"/>
                </a:defRPr>
              </a:lvl1pPr>
              <a:lvl2pPr marL="742950" indent="-285750" eaLnBrk="0" hangingPunct="0">
                <a:defRPr>
                  <a:solidFill>
                    <a:schemeClr val="tx1"/>
                  </a:solidFill>
                  <a:latin typeface="Times New Roman" panose="02020603050405020304" pitchFamily="18" charset="0"/>
                  <a:ea typeface="楷体_GB2312" pitchFamily="49" charset="-122"/>
                </a:defRPr>
              </a:lvl2pPr>
              <a:lvl3pPr marL="1143000" indent="-228600" eaLnBrk="0" hangingPunct="0">
                <a:defRPr>
                  <a:solidFill>
                    <a:schemeClr val="tx1"/>
                  </a:solidFill>
                  <a:latin typeface="Times New Roman" panose="02020603050405020304" pitchFamily="18" charset="0"/>
                  <a:ea typeface="楷体_GB2312" pitchFamily="49" charset="-122"/>
                </a:defRPr>
              </a:lvl3pPr>
              <a:lvl4pPr marL="1600200" indent="-228600" eaLnBrk="0" hangingPunct="0">
                <a:defRPr>
                  <a:solidFill>
                    <a:schemeClr val="tx1"/>
                  </a:solidFill>
                  <a:latin typeface="Times New Roman" panose="02020603050405020304" pitchFamily="18" charset="0"/>
                  <a:ea typeface="楷体_GB2312" pitchFamily="49" charset="-122"/>
                </a:defRPr>
              </a:lvl4pPr>
              <a:lvl5pPr marL="2057400" indent="-228600" eaLnBrk="0" hangingPunct="0">
                <a:defRPr>
                  <a:solidFill>
                    <a:schemeClr val="tx1"/>
                  </a:solidFill>
                  <a:latin typeface="Times New Roman" panose="02020603050405020304" pitchFamily="18" charset="0"/>
                  <a:ea typeface="楷体_GB2312" pitchFamily="49" charset="-122"/>
                </a:defRPr>
              </a:lvl5pPr>
              <a:lvl6pPr marL="25146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6pPr>
              <a:lvl7pPr marL="29718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7pPr>
              <a:lvl8pPr marL="34290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8pPr>
              <a:lvl9pPr marL="38862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9pPr>
            </a:lstStyle>
            <a:p>
              <a:pPr algn="ctr" eaLnBrk="1" hangingPunct="1">
                <a:spcBef>
                  <a:spcPct val="0"/>
                </a:spcBef>
                <a:buClrTx/>
                <a:buSzTx/>
                <a:buFontTx/>
                <a:buNone/>
                <a:defRPr/>
              </a:pPr>
              <a:endParaRPr lang="zh-CN" altLang="zh-CN" sz="2400">
                <a:ea typeface="宋体" panose="02010600030101010101" pitchFamily="2" charset="-122"/>
              </a:endParaRPr>
            </a:p>
          </p:txBody>
        </p:sp>
        <p:sp>
          <p:nvSpPr>
            <p:cNvPr id="1034" name="Rectangle 10"/>
            <p:cNvSpPr>
              <a:spLocks noChangeArrowheads="1"/>
            </p:cNvSpPr>
            <p:nvPr/>
          </p:nvSpPr>
          <p:spPr bwMode="auto">
            <a:xfrm>
              <a:off x="176" y="96"/>
              <a:ext cx="5326" cy="144"/>
            </a:xfrm>
            <a:prstGeom prst="rect">
              <a:avLst/>
            </a:prstGeom>
            <a:solidFill>
              <a:schemeClr val="accent2"/>
            </a:solidFill>
            <a:ln w="12700">
              <a:solidFill>
                <a:schemeClr val="tx1"/>
              </a:solidFill>
              <a:miter lim="800000"/>
            </a:ln>
          </p:spPr>
          <p:txBody>
            <a:bodyPr wrap="none" anchor="ctr"/>
            <a:lstStyle>
              <a:lvl1pPr eaLnBrk="0" hangingPunct="0">
                <a:defRPr>
                  <a:solidFill>
                    <a:schemeClr val="tx1"/>
                  </a:solidFill>
                  <a:latin typeface="Times New Roman" panose="02020603050405020304" pitchFamily="18" charset="0"/>
                  <a:ea typeface="楷体_GB2312" pitchFamily="49" charset="-122"/>
                </a:defRPr>
              </a:lvl1pPr>
              <a:lvl2pPr marL="742950" indent="-285750" eaLnBrk="0" hangingPunct="0">
                <a:defRPr>
                  <a:solidFill>
                    <a:schemeClr val="tx1"/>
                  </a:solidFill>
                  <a:latin typeface="Times New Roman" panose="02020603050405020304" pitchFamily="18" charset="0"/>
                  <a:ea typeface="楷体_GB2312" pitchFamily="49" charset="-122"/>
                </a:defRPr>
              </a:lvl2pPr>
              <a:lvl3pPr marL="1143000" indent="-228600" eaLnBrk="0" hangingPunct="0">
                <a:defRPr>
                  <a:solidFill>
                    <a:schemeClr val="tx1"/>
                  </a:solidFill>
                  <a:latin typeface="Times New Roman" panose="02020603050405020304" pitchFamily="18" charset="0"/>
                  <a:ea typeface="楷体_GB2312" pitchFamily="49" charset="-122"/>
                </a:defRPr>
              </a:lvl3pPr>
              <a:lvl4pPr marL="1600200" indent="-228600" eaLnBrk="0" hangingPunct="0">
                <a:defRPr>
                  <a:solidFill>
                    <a:schemeClr val="tx1"/>
                  </a:solidFill>
                  <a:latin typeface="Times New Roman" panose="02020603050405020304" pitchFamily="18" charset="0"/>
                  <a:ea typeface="楷体_GB2312" pitchFamily="49" charset="-122"/>
                </a:defRPr>
              </a:lvl4pPr>
              <a:lvl5pPr marL="2057400" indent="-228600" eaLnBrk="0" hangingPunct="0">
                <a:defRPr>
                  <a:solidFill>
                    <a:schemeClr val="tx1"/>
                  </a:solidFill>
                  <a:latin typeface="Times New Roman" panose="02020603050405020304" pitchFamily="18" charset="0"/>
                  <a:ea typeface="楷体_GB2312" pitchFamily="49" charset="-122"/>
                </a:defRPr>
              </a:lvl5pPr>
              <a:lvl6pPr marL="25146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6pPr>
              <a:lvl7pPr marL="29718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7pPr>
              <a:lvl8pPr marL="34290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8pPr>
              <a:lvl9pPr marL="38862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9pPr>
            </a:lstStyle>
            <a:p>
              <a:pPr algn="ctr" eaLnBrk="1" hangingPunct="1">
                <a:spcBef>
                  <a:spcPct val="0"/>
                </a:spcBef>
                <a:buClrTx/>
                <a:buSzTx/>
                <a:buFontTx/>
                <a:buNone/>
                <a:defRPr/>
              </a:pPr>
              <a:endParaRPr lang="zh-CN" altLang="zh-CN" sz="2400">
                <a:ea typeface="宋体" panose="02010600030101010101" pitchFamily="2" charset="-122"/>
              </a:endParaRPr>
            </a:p>
          </p:txBody>
        </p:sp>
        <p:sp>
          <p:nvSpPr>
            <p:cNvPr id="1035" name="Rectangle 11"/>
            <p:cNvSpPr>
              <a:spLocks noChangeArrowheads="1"/>
            </p:cNvSpPr>
            <p:nvPr/>
          </p:nvSpPr>
          <p:spPr bwMode="auto">
            <a:xfrm>
              <a:off x="176" y="240"/>
              <a:ext cx="5326" cy="88"/>
            </a:xfrm>
            <a:prstGeom prst="rect">
              <a:avLst/>
            </a:prstGeom>
            <a:solidFill>
              <a:schemeClr val="bg2"/>
            </a:solidFill>
            <a:ln w="12700">
              <a:solidFill>
                <a:schemeClr val="tx1"/>
              </a:solidFill>
              <a:miter lim="800000"/>
            </a:ln>
          </p:spPr>
          <p:txBody>
            <a:bodyPr wrap="none" anchor="ctr"/>
            <a:lstStyle>
              <a:lvl1pPr eaLnBrk="0" hangingPunct="0">
                <a:defRPr>
                  <a:solidFill>
                    <a:schemeClr val="tx1"/>
                  </a:solidFill>
                  <a:latin typeface="Times New Roman" panose="02020603050405020304" pitchFamily="18" charset="0"/>
                  <a:ea typeface="楷体_GB2312" pitchFamily="49" charset="-122"/>
                </a:defRPr>
              </a:lvl1pPr>
              <a:lvl2pPr marL="742950" indent="-285750" eaLnBrk="0" hangingPunct="0">
                <a:defRPr>
                  <a:solidFill>
                    <a:schemeClr val="tx1"/>
                  </a:solidFill>
                  <a:latin typeface="Times New Roman" panose="02020603050405020304" pitchFamily="18" charset="0"/>
                  <a:ea typeface="楷体_GB2312" pitchFamily="49" charset="-122"/>
                </a:defRPr>
              </a:lvl2pPr>
              <a:lvl3pPr marL="1143000" indent="-228600" eaLnBrk="0" hangingPunct="0">
                <a:defRPr>
                  <a:solidFill>
                    <a:schemeClr val="tx1"/>
                  </a:solidFill>
                  <a:latin typeface="Times New Roman" panose="02020603050405020304" pitchFamily="18" charset="0"/>
                  <a:ea typeface="楷体_GB2312" pitchFamily="49" charset="-122"/>
                </a:defRPr>
              </a:lvl3pPr>
              <a:lvl4pPr marL="1600200" indent="-228600" eaLnBrk="0" hangingPunct="0">
                <a:defRPr>
                  <a:solidFill>
                    <a:schemeClr val="tx1"/>
                  </a:solidFill>
                  <a:latin typeface="Times New Roman" panose="02020603050405020304" pitchFamily="18" charset="0"/>
                  <a:ea typeface="楷体_GB2312" pitchFamily="49" charset="-122"/>
                </a:defRPr>
              </a:lvl4pPr>
              <a:lvl5pPr marL="2057400" indent="-228600" eaLnBrk="0" hangingPunct="0">
                <a:defRPr>
                  <a:solidFill>
                    <a:schemeClr val="tx1"/>
                  </a:solidFill>
                  <a:latin typeface="Times New Roman" panose="02020603050405020304" pitchFamily="18" charset="0"/>
                  <a:ea typeface="楷体_GB2312" pitchFamily="49" charset="-122"/>
                </a:defRPr>
              </a:lvl5pPr>
              <a:lvl6pPr marL="25146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6pPr>
              <a:lvl7pPr marL="29718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7pPr>
              <a:lvl8pPr marL="34290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8pPr>
              <a:lvl9pPr marL="38862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9pPr>
            </a:lstStyle>
            <a:p>
              <a:pPr algn="ctr" eaLnBrk="1" hangingPunct="1">
                <a:spcBef>
                  <a:spcPct val="0"/>
                </a:spcBef>
                <a:buClrTx/>
                <a:buSzTx/>
                <a:buFontTx/>
                <a:buNone/>
                <a:defRPr/>
              </a:pPr>
              <a:endParaRPr lang="zh-CN" altLang="zh-CN" sz="2400">
                <a:ea typeface="宋体" panose="02010600030101010101" pitchFamily="2" charset="-122"/>
              </a:endParaRPr>
            </a:p>
          </p:txBody>
        </p:sp>
        <p:sp>
          <p:nvSpPr>
            <p:cNvPr id="1036" name="Rectangle 12"/>
            <p:cNvSpPr>
              <a:spLocks noChangeArrowheads="1"/>
            </p:cNvSpPr>
            <p:nvPr/>
          </p:nvSpPr>
          <p:spPr bwMode="auto">
            <a:xfrm>
              <a:off x="5504" y="241"/>
              <a:ext cx="144" cy="86"/>
            </a:xfrm>
            <a:prstGeom prst="rect">
              <a:avLst/>
            </a:prstGeom>
            <a:solidFill>
              <a:schemeClr val="accent2"/>
            </a:solidFill>
            <a:ln w="12700">
              <a:solidFill>
                <a:schemeClr val="tx1"/>
              </a:solidFill>
              <a:miter lim="800000"/>
            </a:ln>
          </p:spPr>
          <p:txBody>
            <a:bodyPr wrap="none" anchor="ctr"/>
            <a:lstStyle>
              <a:lvl1pPr eaLnBrk="0" hangingPunct="0">
                <a:defRPr>
                  <a:solidFill>
                    <a:schemeClr val="tx1"/>
                  </a:solidFill>
                  <a:latin typeface="Times New Roman" panose="02020603050405020304" pitchFamily="18" charset="0"/>
                  <a:ea typeface="楷体_GB2312" pitchFamily="49" charset="-122"/>
                </a:defRPr>
              </a:lvl1pPr>
              <a:lvl2pPr marL="742950" indent="-285750" eaLnBrk="0" hangingPunct="0">
                <a:defRPr>
                  <a:solidFill>
                    <a:schemeClr val="tx1"/>
                  </a:solidFill>
                  <a:latin typeface="Times New Roman" panose="02020603050405020304" pitchFamily="18" charset="0"/>
                  <a:ea typeface="楷体_GB2312" pitchFamily="49" charset="-122"/>
                </a:defRPr>
              </a:lvl2pPr>
              <a:lvl3pPr marL="1143000" indent="-228600" eaLnBrk="0" hangingPunct="0">
                <a:defRPr>
                  <a:solidFill>
                    <a:schemeClr val="tx1"/>
                  </a:solidFill>
                  <a:latin typeface="Times New Roman" panose="02020603050405020304" pitchFamily="18" charset="0"/>
                  <a:ea typeface="楷体_GB2312" pitchFamily="49" charset="-122"/>
                </a:defRPr>
              </a:lvl3pPr>
              <a:lvl4pPr marL="1600200" indent="-228600" eaLnBrk="0" hangingPunct="0">
                <a:defRPr>
                  <a:solidFill>
                    <a:schemeClr val="tx1"/>
                  </a:solidFill>
                  <a:latin typeface="Times New Roman" panose="02020603050405020304" pitchFamily="18" charset="0"/>
                  <a:ea typeface="楷体_GB2312" pitchFamily="49" charset="-122"/>
                </a:defRPr>
              </a:lvl4pPr>
              <a:lvl5pPr marL="2057400" indent="-228600" eaLnBrk="0" hangingPunct="0">
                <a:defRPr>
                  <a:solidFill>
                    <a:schemeClr val="tx1"/>
                  </a:solidFill>
                  <a:latin typeface="Times New Roman" panose="02020603050405020304" pitchFamily="18" charset="0"/>
                  <a:ea typeface="楷体_GB2312" pitchFamily="49" charset="-122"/>
                </a:defRPr>
              </a:lvl5pPr>
              <a:lvl6pPr marL="25146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6pPr>
              <a:lvl7pPr marL="29718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7pPr>
              <a:lvl8pPr marL="34290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8pPr>
              <a:lvl9pPr marL="38862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9pPr>
            </a:lstStyle>
            <a:p>
              <a:pPr algn="ctr" eaLnBrk="1" hangingPunct="1">
                <a:spcBef>
                  <a:spcPct val="0"/>
                </a:spcBef>
                <a:buClrTx/>
                <a:buSzTx/>
                <a:buFontTx/>
                <a:buNone/>
                <a:defRPr/>
              </a:pPr>
              <a:endParaRPr lang="zh-CN" altLang="zh-CN" sz="2400">
                <a:ea typeface="宋体" panose="02010600030101010101" pitchFamily="2" charset="-122"/>
              </a:endParaRPr>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ransition spd="med">
    <p:wipe dir="r"/>
  </p:transition>
  <p:hf hdr="0" ftr="0" dt="0"/>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Times New Roman" panose="02020603050405020304" pitchFamily="18" charset="0"/>
          <a:ea typeface="宋体" panose="02010600030101010101" pitchFamily="2" charset="-122"/>
        </a:defRPr>
      </a:lvl2pPr>
      <a:lvl3pPr algn="l" rtl="0" eaLnBrk="1" fontAlgn="base" hangingPunct="1">
        <a:spcBef>
          <a:spcPct val="0"/>
        </a:spcBef>
        <a:spcAft>
          <a:spcPct val="0"/>
        </a:spcAft>
        <a:defRPr sz="4400">
          <a:solidFill>
            <a:schemeClr val="tx2"/>
          </a:solidFill>
          <a:latin typeface="Times New Roman" panose="02020603050405020304" pitchFamily="18" charset="0"/>
          <a:ea typeface="宋体" panose="02010600030101010101" pitchFamily="2" charset="-122"/>
        </a:defRPr>
      </a:lvl3pPr>
      <a:lvl4pPr algn="l" rtl="0" eaLnBrk="1" fontAlgn="base" hangingPunct="1">
        <a:spcBef>
          <a:spcPct val="0"/>
        </a:spcBef>
        <a:spcAft>
          <a:spcPct val="0"/>
        </a:spcAft>
        <a:defRPr sz="4400">
          <a:solidFill>
            <a:schemeClr val="tx2"/>
          </a:solidFill>
          <a:latin typeface="Times New Roman" panose="02020603050405020304" pitchFamily="18" charset="0"/>
          <a:ea typeface="宋体" panose="02010600030101010101" pitchFamily="2" charset="-122"/>
        </a:defRPr>
      </a:lvl4pPr>
      <a:lvl5pPr algn="l" rtl="0" eaLnBrk="1" fontAlgn="base" hangingPunct="1">
        <a:spcBef>
          <a:spcPct val="0"/>
        </a:spcBef>
        <a:spcAft>
          <a:spcPct val="0"/>
        </a:spcAft>
        <a:defRPr sz="4400">
          <a:solidFill>
            <a:schemeClr val="tx2"/>
          </a:solidFill>
          <a:latin typeface="Times New Roman" panose="02020603050405020304" pitchFamily="18" charset="0"/>
          <a:ea typeface="宋体" panose="02010600030101010101" pitchFamily="2" charset="-122"/>
        </a:defRPr>
      </a:lvl5pPr>
      <a:lvl6pPr marL="457200" algn="l" rtl="0" eaLnBrk="1" fontAlgn="base" hangingPunct="1">
        <a:spcBef>
          <a:spcPct val="0"/>
        </a:spcBef>
        <a:spcAft>
          <a:spcPct val="0"/>
        </a:spcAft>
        <a:defRPr sz="4400">
          <a:solidFill>
            <a:schemeClr val="tx2"/>
          </a:solidFill>
          <a:latin typeface="Times New Roman" panose="02020603050405020304" pitchFamily="18" charset="0"/>
          <a:ea typeface="宋体" panose="02010600030101010101" pitchFamily="2" charset="-122"/>
        </a:defRPr>
      </a:lvl6pPr>
      <a:lvl7pPr marL="914400" algn="l" rtl="0" eaLnBrk="1" fontAlgn="base" hangingPunct="1">
        <a:spcBef>
          <a:spcPct val="0"/>
        </a:spcBef>
        <a:spcAft>
          <a:spcPct val="0"/>
        </a:spcAft>
        <a:defRPr sz="4400">
          <a:solidFill>
            <a:schemeClr val="tx2"/>
          </a:solidFill>
          <a:latin typeface="Times New Roman" panose="02020603050405020304" pitchFamily="18" charset="0"/>
          <a:ea typeface="宋体" panose="02010600030101010101" pitchFamily="2" charset="-122"/>
        </a:defRPr>
      </a:lvl7pPr>
      <a:lvl8pPr marL="1371600" algn="l" rtl="0" eaLnBrk="1" fontAlgn="base" hangingPunct="1">
        <a:spcBef>
          <a:spcPct val="0"/>
        </a:spcBef>
        <a:spcAft>
          <a:spcPct val="0"/>
        </a:spcAft>
        <a:defRPr sz="4400">
          <a:solidFill>
            <a:schemeClr val="tx2"/>
          </a:solidFill>
          <a:latin typeface="Times New Roman" panose="02020603050405020304" pitchFamily="18" charset="0"/>
          <a:ea typeface="宋体" panose="02010600030101010101" pitchFamily="2" charset="-122"/>
        </a:defRPr>
      </a:lvl8pPr>
      <a:lvl9pPr marL="1828800" algn="l" rtl="0" eaLnBrk="1" fontAlgn="base" hangingPunct="1">
        <a:spcBef>
          <a:spcPct val="0"/>
        </a:spcBef>
        <a:spcAft>
          <a:spcPct val="0"/>
        </a:spcAft>
        <a:defRPr sz="4400">
          <a:solidFill>
            <a:schemeClr val="tx2"/>
          </a:solidFill>
          <a:latin typeface="Times New Roman" panose="02020603050405020304" pitchFamily="18" charset="0"/>
          <a:ea typeface="宋体" panose="02010600030101010101" pitchFamily="2" charset="-122"/>
        </a:defRPr>
      </a:lvl9pPr>
    </p:titleStyle>
    <p:bodyStyle>
      <a:lvl1pPr marL="469900" indent="-469900" algn="l" rtl="0" eaLnBrk="1" fontAlgn="base" hangingPunct="1">
        <a:spcBef>
          <a:spcPct val="20000"/>
        </a:spcBef>
        <a:spcAft>
          <a:spcPct val="0"/>
        </a:spcAft>
        <a:buClr>
          <a:schemeClr val="bg2"/>
        </a:buClr>
        <a:buSzPct val="70000"/>
        <a:buFont typeface="Wingdings" panose="05000000000000000000" pitchFamily="2" charset="2"/>
        <a:buChar char="o"/>
        <a:defRPr sz="3200">
          <a:solidFill>
            <a:schemeClr val="tx1"/>
          </a:solidFill>
          <a:latin typeface="+mn-lt"/>
          <a:ea typeface="+mn-ea"/>
          <a:cs typeface="+mn-cs"/>
        </a:defRPr>
      </a:lvl1pPr>
      <a:lvl2pPr marL="908050" indent="-436880" algn="l" rtl="0" eaLnBrk="1" fontAlgn="base" hangingPunct="1">
        <a:spcBef>
          <a:spcPct val="20000"/>
        </a:spcBef>
        <a:spcAft>
          <a:spcPct val="0"/>
        </a:spcAft>
        <a:buClr>
          <a:schemeClr val="accent2"/>
        </a:buClr>
        <a:buSzPct val="75000"/>
        <a:buFont typeface="Wingdings" panose="05000000000000000000" pitchFamily="2" charset="2"/>
        <a:buChar char="n"/>
        <a:defRPr sz="2800">
          <a:solidFill>
            <a:schemeClr val="tx1"/>
          </a:solidFill>
          <a:latin typeface="+mn-lt"/>
          <a:ea typeface="+mn-ea"/>
        </a:defRPr>
      </a:lvl2pPr>
      <a:lvl3pPr marL="1377950" indent="-468630" algn="l" rtl="0" eaLnBrk="1" fontAlgn="base" hangingPunct="1">
        <a:spcBef>
          <a:spcPct val="20000"/>
        </a:spcBef>
        <a:spcAft>
          <a:spcPct val="0"/>
        </a:spcAft>
        <a:buClr>
          <a:schemeClr val="bg2"/>
        </a:buClr>
        <a:buSzPct val="65000"/>
        <a:buFont typeface="Wingdings" panose="05000000000000000000" pitchFamily="2" charset="2"/>
        <a:buChar char="o"/>
        <a:defRPr sz="2400">
          <a:solidFill>
            <a:schemeClr val="tx1"/>
          </a:solidFill>
          <a:latin typeface="+mn-lt"/>
          <a:ea typeface="+mn-ea"/>
        </a:defRPr>
      </a:lvl3pPr>
      <a:lvl4pPr marL="1827530" indent="-438150" algn="l" rtl="0" eaLnBrk="1" fontAlgn="base" hangingPunct="1">
        <a:spcBef>
          <a:spcPct val="20000"/>
        </a:spcBef>
        <a:spcAft>
          <a:spcPct val="0"/>
        </a:spcAft>
        <a:buClr>
          <a:schemeClr val="accent2"/>
        </a:buClr>
        <a:buSzPct val="75000"/>
        <a:buFont typeface="Wingdings" panose="05000000000000000000" pitchFamily="2" charset="2"/>
        <a:buChar char="n"/>
        <a:defRPr sz="2000">
          <a:solidFill>
            <a:schemeClr val="tx1"/>
          </a:solidFill>
          <a:latin typeface="+mn-lt"/>
          <a:ea typeface="+mn-ea"/>
        </a:defRPr>
      </a:lvl4pPr>
      <a:lvl5pPr marL="2297430" indent="-468630" algn="l" rtl="0" eaLnBrk="1" fontAlgn="base" hangingPunct="1">
        <a:spcBef>
          <a:spcPct val="20000"/>
        </a:spcBef>
        <a:spcAft>
          <a:spcPct val="0"/>
        </a:spcAft>
        <a:buClr>
          <a:schemeClr val="accent1"/>
        </a:buClr>
        <a:buSzPct val="50000"/>
        <a:buFont typeface="Wingdings" panose="05000000000000000000" pitchFamily="2" charset="2"/>
        <a:buChar char="o"/>
        <a:defRPr sz="2000">
          <a:solidFill>
            <a:schemeClr val="tx1"/>
          </a:solidFill>
          <a:latin typeface="+mn-lt"/>
          <a:ea typeface="+mn-ea"/>
        </a:defRPr>
      </a:lvl5pPr>
      <a:lvl6pPr marL="2754630" indent="-468630" algn="l" rtl="0" eaLnBrk="1" fontAlgn="base" hangingPunct="1">
        <a:spcBef>
          <a:spcPct val="20000"/>
        </a:spcBef>
        <a:spcAft>
          <a:spcPct val="0"/>
        </a:spcAft>
        <a:buClr>
          <a:schemeClr val="accent1"/>
        </a:buClr>
        <a:buSzPct val="50000"/>
        <a:buFont typeface="Wingdings" panose="05000000000000000000" pitchFamily="2" charset="2"/>
        <a:buChar char="o"/>
        <a:defRPr sz="2000">
          <a:solidFill>
            <a:schemeClr val="tx1"/>
          </a:solidFill>
          <a:latin typeface="+mn-lt"/>
          <a:ea typeface="+mn-ea"/>
        </a:defRPr>
      </a:lvl6pPr>
      <a:lvl7pPr marL="3211830" indent="-468630" algn="l" rtl="0" eaLnBrk="1" fontAlgn="base" hangingPunct="1">
        <a:spcBef>
          <a:spcPct val="20000"/>
        </a:spcBef>
        <a:spcAft>
          <a:spcPct val="0"/>
        </a:spcAft>
        <a:buClr>
          <a:schemeClr val="accent1"/>
        </a:buClr>
        <a:buSzPct val="50000"/>
        <a:buFont typeface="Wingdings" panose="05000000000000000000" pitchFamily="2" charset="2"/>
        <a:buChar char="o"/>
        <a:defRPr sz="2000">
          <a:solidFill>
            <a:schemeClr val="tx1"/>
          </a:solidFill>
          <a:latin typeface="+mn-lt"/>
          <a:ea typeface="+mn-ea"/>
        </a:defRPr>
      </a:lvl7pPr>
      <a:lvl8pPr marL="3669030" indent="-468630" algn="l" rtl="0" eaLnBrk="1" fontAlgn="base" hangingPunct="1">
        <a:spcBef>
          <a:spcPct val="20000"/>
        </a:spcBef>
        <a:spcAft>
          <a:spcPct val="0"/>
        </a:spcAft>
        <a:buClr>
          <a:schemeClr val="accent1"/>
        </a:buClr>
        <a:buSzPct val="50000"/>
        <a:buFont typeface="Wingdings" panose="05000000000000000000" pitchFamily="2" charset="2"/>
        <a:buChar char="o"/>
        <a:defRPr sz="2000">
          <a:solidFill>
            <a:schemeClr val="tx1"/>
          </a:solidFill>
          <a:latin typeface="+mn-lt"/>
          <a:ea typeface="+mn-ea"/>
        </a:defRPr>
      </a:lvl8pPr>
      <a:lvl9pPr marL="4126230" indent="-468630" algn="l" rtl="0" eaLnBrk="1" fontAlgn="base" hangingPunct="1">
        <a:spcBef>
          <a:spcPct val="20000"/>
        </a:spcBef>
        <a:spcAft>
          <a:spcPct val="0"/>
        </a:spcAft>
        <a:buClr>
          <a:schemeClr val="accent1"/>
        </a:buClr>
        <a:buSzPct val="50000"/>
        <a:buFont typeface="Wingdings" panose="05000000000000000000" pitchFamily="2" charset="2"/>
        <a:buChar char="o"/>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altLang="zh-CN" dirty="0"/>
              <a:t>6</a:t>
            </a:r>
            <a:r>
              <a:rPr lang="zh-CN" altLang="en-US" dirty="0"/>
              <a:t>、转移定价</a:t>
            </a:r>
          </a:p>
        </p:txBody>
      </p:sp>
      <p:sp>
        <p:nvSpPr>
          <p:cNvPr id="3" name="副标题 2"/>
          <p:cNvSpPr>
            <a:spLocks noGrp="1"/>
          </p:cNvSpPr>
          <p:nvPr>
            <p:ph type="subTitle" idx="1"/>
          </p:nvPr>
        </p:nvSpPr>
        <p:spPr>
          <a:xfrm>
            <a:off x="1524000" y="4025900"/>
            <a:ext cx="9144000" cy="1231900"/>
          </a:xfrm>
        </p:spPr>
        <p:txBody>
          <a:bodyPr>
            <a:normAutofit/>
          </a:bodyPr>
          <a:lstStyle/>
          <a:p>
            <a:r>
              <a:rPr lang="en-US" altLang="zh-CN" sz="3200" dirty="0"/>
              <a:t>《</a:t>
            </a:r>
            <a:r>
              <a:rPr lang="zh-CN" altLang="en-US" sz="3200" dirty="0"/>
              <a:t>管理控制系统</a:t>
            </a:r>
            <a:r>
              <a:rPr lang="en-US" altLang="zh-CN" sz="3200" dirty="0"/>
              <a:t>》</a:t>
            </a:r>
            <a:endParaRPr lang="zh-CN" altLang="en-US" sz="3200" dirty="0"/>
          </a:p>
        </p:txBody>
      </p:sp>
    </p:spTree>
  </p:cSld>
  <p:clrMapOvr>
    <a:masterClrMapping/>
  </p:clrMapOvr>
  <p:transition spd="med">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771135"/>
            <a:ext cx="11071654" cy="4234249"/>
          </a:xfrm>
        </p:spPr>
        <p:txBody>
          <a:bodyPr>
            <a:normAutofit/>
          </a:bodyPr>
          <a:lstStyle/>
          <a:p>
            <a:pPr algn="just">
              <a:lnSpc>
                <a:spcPts val="4000"/>
              </a:lnSpc>
              <a:spcBef>
                <a:spcPts val="1200"/>
              </a:spcBef>
              <a:spcAft>
                <a:spcPts val="600"/>
              </a:spcAft>
            </a:pPr>
            <a:r>
              <a:rPr lang="zh-CN" altLang="en-US" dirty="0"/>
              <a:t>理想状况</a:t>
            </a:r>
            <a:endParaRPr lang="en-US" altLang="zh-CN" dirty="0"/>
          </a:p>
          <a:p>
            <a:pPr lvl="1" algn="just">
              <a:lnSpc>
                <a:spcPts val="4000"/>
              </a:lnSpc>
              <a:spcBef>
                <a:spcPts val="25"/>
              </a:spcBef>
              <a:spcAft>
                <a:spcPts val="0"/>
              </a:spcAft>
            </a:pPr>
            <a:r>
              <a:rPr lang="zh-CN" altLang="zh-CN" dirty="0"/>
              <a:t>市场价格</a:t>
            </a:r>
          </a:p>
          <a:p>
            <a:pPr marL="941070" lvl="2" indent="0" algn="just">
              <a:lnSpc>
                <a:spcPct val="150000"/>
              </a:lnSpc>
              <a:spcBef>
                <a:spcPts val="25"/>
              </a:spcBef>
              <a:spcAft>
                <a:spcPts val="0"/>
              </a:spcAft>
              <a:buNone/>
            </a:pPr>
            <a:r>
              <a:rPr lang="zh-CN" altLang="en-US" dirty="0"/>
              <a:t>理想的转让价格应该基于已经形成的</a:t>
            </a:r>
            <a:r>
              <a:rPr lang="zh-CN" altLang="en-US" dirty="0" smtClean="0"/>
              <a:t>转让同等</a:t>
            </a:r>
            <a:r>
              <a:rPr lang="zh-CN" altLang="en-US" dirty="0"/>
              <a:t>产品的正常</a:t>
            </a:r>
            <a:r>
              <a:rPr lang="zh-CN" altLang="en-US" dirty="0" smtClean="0"/>
              <a:t>市场价格，即：反映</a:t>
            </a:r>
            <a:r>
              <a:rPr lang="zh-CN" altLang="en-US" dirty="0"/>
              <a:t>要确定转让价格的产品同等条件的市场价格。市场价格可以</a:t>
            </a:r>
            <a:r>
              <a:rPr lang="zh-CN" altLang="en-US" dirty="0" smtClean="0"/>
              <a:t>下调，以</a:t>
            </a:r>
            <a:r>
              <a:rPr lang="zh-CN" altLang="en-US" dirty="0"/>
              <a:t>反映因内部销售而产生的节约</a:t>
            </a:r>
            <a:r>
              <a:rPr lang="zh-CN" altLang="en-US" dirty="0" smtClean="0"/>
              <a:t>。</a:t>
            </a:r>
            <a:endParaRPr lang="en-US" altLang="zh-CN" dirty="0" smtClean="0"/>
          </a:p>
          <a:p>
            <a:pPr marL="941070" lvl="2" indent="0" algn="just">
              <a:lnSpc>
                <a:spcPct val="150000"/>
              </a:lnSpc>
              <a:spcBef>
                <a:spcPts val="25"/>
              </a:spcBef>
              <a:spcAft>
                <a:spcPts val="0"/>
              </a:spcAft>
              <a:buNone/>
            </a:pPr>
            <a:r>
              <a:rPr lang="zh-CN" altLang="en-US" dirty="0" smtClean="0"/>
              <a:t>即使</a:t>
            </a:r>
            <a:r>
              <a:rPr lang="zh-CN" altLang="en-US" dirty="0"/>
              <a:t>不是相同产品那么</a:t>
            </a:r>
            <a:r>
              <a:rPr lang="zh-CN" altLang="en-US" dirty="0" smtClean="0"/>
              <a:t>理想，但</a:t>
            </a:r>
            <a:r>
              <a:rPr lang="zh-CN" altLang="en-US" dirty="0"/>
              <a:t>类似产品的</a:t>
            </a:r>
            <a:r>
              <a:rPr lang="zh-CN" altLang="en-US" dirty="0" smtClean="0"/>
              <a:t>市场价格，也</a:t>
            </a:r>
            <a:r>
              <a:rPr lang="zh-CN" altLang="en-US" dirty="0"/>
              <a:t>比根本没有市场价格要好得多</a:t>
            </a:r>
            <a:r>
              <a:rPr lang="zh-CN" altLang="en-US" dirty="0" smtClean="0"/>
              <a:t>。</a:t>
            </a:r>
            <a:endParaRPr lang="en-US" altLang="zh-CN"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10</a:t>
            </a:fld>
            <a:endParaRPr lang="zh-CN" altLang="en-US" dirty="0"/>
          </a:p>
        </p:txBody>
      </p:sp>
    </p:spTree>
  </p:cSld>
  <p:clrMapOvr>
    <a:masterClrMapping/>
  </p:clrMapOvr>
  <p:transitio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762897"/>
            <a:ext cx="10972800" cy="4876799"/>
          </a:xfrm>
        </p:spPr>
        <p:txBody>
          <a:bodyPr>
            <a:normAutofit fontScale="92500" lnSpcReduction="10000"/>
          </a:bodyPr>
          <a:lstStyle/>
          <a:p>
            <a:pPr algn="just">
              <a:lnSpc>
                <a:spcPct val="150000"/>
              </a:lnSpc>
              <a:spcBef>
                <a:spcPts val="25"/>
              </a:spcBef>
              <a:spcAft>
                <a:spcPts val="0"/>
              </a:spcAft>
            </a:pPr>
            <a:r>
              <a:rPr lang="zh-CN" altLang="en-US" sz="4000" dirty="0"/>
              <a:t>理想状况</a:t>
            </a:r>
            <a:endParaRPr lang="en-US" altLang="zh-CN" sz="4000" dirty="0"/>
          </a:p>
          <a:p>
            <a:pPr lvl="1" algn="just">
              <a:lnSpc>
                <a:spcPct val="150000"/>
              </a:lnSpc>
              <a:spcBef>
                <a:spcPts val="25"/>
              </a:spcBef>
              <a:spcAft>
                <a:spcPts val="0"/>
              </a:spcAft>
            </a:pPr>
            <a:r>
              <a:rPr lang="zh-CN" altLang="zh-CN" sz="3400" dirty="0"/>
              <a:t>自由</a:t>
            </a:r>
            <a:r>
              <a:rPr lang="zh-CN" altLang="zh-CN" sz="3400" dirty="0" smtClean="0"/>
              <a:t>采购</a:t>
            </a:r>
            <a:endParaRPr lang="en-US" altLang="zh-CN" sz="3400" dirty="0" smtClean="0"/>
          </a:p>
          <a:p>
            <a:pPr marL="471170" lvl="1" indent="0" algn="just">
              <a:lnSpc>
                <a:spcPct val="150000"/>
              </a:lnSpc>
              <a:spcBef>
                <a:spcPts val="25"/>
              </a:spcBef>
              <a:spcAft>
                <a:spcPts val="0"/>
              </a:spcAft>
              <a:buNone/>
            </a:pPr>
            <a:r>
              <a:rPr lang="zh-CN" altLang="en-US" sz="2600" dirty="0" smtClean="0"/>
              <a:t>应该</a:t>
            </a:r>
            <a:r>
              <a:rPr lang="zh-CN" altLang="en-US" sz="2600" dirty="0"/>
              <a:t>存在替代采购</a:t>
            </a:r>
            <a:r>
              <a:rPr lang="zh-CN" altLang="en-US" sz="2600" dirty="0" smtClean="0"/>
              <a:t>方式，管理</a:t>
            </a:r>
            <a:r>
              <a:rPr lang="zh-CN" altLang="en-US" sz="2600" dirty="0"/>
              <a:t>者应该有权选择最有利于自己的替代方式。采购经理应该有外购的</a:t>
            </a:r>
            <a:r>
              <a:rPr lang="zh-CN" altLang="en-US" sz="2600" dirty="0" smtClean="0"/>
              <a:t>自由，销售</a:t>
            </a:r>
            <a:r>
              <a:rPr lang="zh-CN" altLang="en-US" sz="2600" dirty="0"/>
              <a:t>经理也应该有外销的自由。在这些情况</a:t>
            </a:r>
            <a:r>
              <a:rPr lang="zh-CN" altLang="en-US" sz="2600" dirty="0" smtClean="0"/>
              <a:t>下，转让</a:t>
            </a:r>
            <a:r>
              <a:rPr lang="zh-CN" altLang="en-US" sz="2600" dirty="0"/>
              <a:t>价格政策只是给了各利润中心</a:t>
            </a:r>
            <a:r>
              <a:rPr lang="zh-CN" altLang="en-US" sz="2600" dirty="0" smtClean="0"/>
              <a:t>经理进行内部</a:t>
            </a:r>
            <a:r>
              <a:rPr lang="zh-CN" altLang="en-US" sz="2600" dirty="0"/>
              <a:t>交易</a:t>
            </a:r>
            <a:r>
              <a:rPr lang="zh-CN" altLang="en-US" sz="2600" dirty="0" smtClean="0"/>
              <a:t>还是外部</a:t>
            </a:r>
            <a:r>
              <a:rPr lang="zh-CN" altLang="en-US" sz="2600" dirty="0"/>
              <a:t>交易的自由裁量权。</a:t>
            </a:r>
            <a:r>
              <a:rPr lang="zh-CN" altLang="en-US" sz="2600" dirty="0" smtClean="0"/>
              <a:t>因此，市场</a:t>
            </a:r>
            <a:r>
              <a:rPr lang="zh-CN" altLang="en-US" sz="2600" dirty="0"/>
              <a:t>就确定了转让价格</a:t>
            </a:r>
            <a:r>
              <a:rPr lang="zh-CN" altLang="en-US" sz="2600" dirty="0" smtClean="0"/>
              <a:t>。</a:t>
            </a:r>
            <a:endParaRPr lang="en-US" altLang="zh-CN" sz="2600" dirty="0" smtClean="0"/>
          </a:p>
          <a:p>
            <a:pPr marL="471170" lvl="1" indent="0" algn="just">
              <a:lnSpc>
                <a:spcPct val="150000"/>
              </a:lnSpc>
              <a:spcBef>
                <a:spcPts val="25"/>
              </a:spcBef>
              <a:spcAft>
                <a:spcPts val="0"/>
              </a:spcAft>
              <a:buNone/>
            </a:pPr>
            <a:r>
              <a:rPr lang="zh-CN" altLang="en-US" sz="2600" dirty="0" smtClean="0"/>
              <a:t>关于</a:t>
            </a:r>
            <a:r>
              <a:rPr lang="zh-CN" altLang="en-US" sz="2600" dirty="0"/>
              <a:t>是内部交易还是外部交易的决策也是由市场决定的。如果购买方无法从内部渠道获得令人满意的</a:t>
            </a:r>
            <a:r>
              <a:rPr lang="zh-CN" altLang="en-US" sz="2600" dirty="0" smtClean="0"/>
              <a:t>价格，那么</a:t>
            </a:r>
            <a:r>
              <a:rPr lang="zh-CN" altLang="en-US" sz="2600" dirty="0"/>
              <a:t>他们就有外购的自由</a:t>
            </a:r>
            <a:r>
              <a:rPr lang="zh-CN" altLang="en-US" sz="2600" dirty="0" smtClean="0"/>
              <a:t>。</a:t>
            </a:r>
            <a:endParaRPr lang="en-US" altLang="zh-CN" sz="2600"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11</a:t>
            </a:fld>
            <a:endParaRPr lang="zh-CN" altLang="en-US" dirty="0"/>
          </a:p>
        </p:txBody>
      </p:sp>
    </p:spTree>
  </p:cSld>
  <p:clrMapOvr>
    <a:masterClrMapping/>
  </p:clrMapOvr>
  <p:transitio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762897"/>
            <a:ext cx="10972800" cy="4876799"/>
          </a:xfrm>
        </p:spPr>
        <p:txBody>
          <a:bodyPr>
            <a:normAutofit fontScale="92500"/>
          </a:bodyPr>
          <a:lstStyle/>
          <a:p>
            <a:pPr algn="just">
              <a:lnSpc>
                <a:spcPct val="150000"/>
              </a:lnSpc>
              <a:spcBef>
                <a:spcPts val="25"/>
              </a:spcBef>
              <a:spcAft>
                <a:spcPts val="0"/>
              </a:spcAft>
            </a:pPr>
            <a:r>
              <a:rPr lang="zh-CN" altLang="en-US" sz="4000" dirty="0"/>
              <a:t>理想状况</a:t>
            </a:r>
            <a:endParaRPr lang="en-US" altLang="zh-CN" sz="4000" dirty="0"/>
          </a:p>
          <a:p>
            <a:pPr lvl="1" algn="just">
              <a:lnSpc>
                <a:spcPct val="150000"/>
              </a:lnSpc>
              <a:spcBef>
                <a:spcPts val="25"/>
              </a:spcBef>
              <a:spcAft>
                <a:spcPts val="0"/>
              </a:spcAft>
            </a:pPr>
            <a:r>
              <a:rPr lang="zh-CN" altLang="zh-CN" sz="3400" dirty="0"/>
              <a:t>自由</a:t>
            </a:r>
            <a:r>
              <a:rPr lang="zh-CN" altLang="zh-CN" sz="3400" dirty="0" smtClean="0"/>
              <a:t>采购</a:t>
            </a:r>
            <a:endParaRPr lang="en-US" altLang="zh-CN" sz="3400" dirty="0" smtClean="0"/>
          </a:p>
          <a:p>
            <a:pPr marL="471170" lvl="1" indent="0" algn="just">
              <a:lnSpc>
                <a:spcPct val="150000"/>
              </a:lnSpc>
              <a:spcBef>
                <a:spcPts val="25"/>
              </a:spcBef>
              <a:spcAft>
                <a:spcPts val="0"/>
              </a:spcAft>
              <a:buNone/>
            </a:pPr>
            <a:r>
              <a:rPr lang="zh-CN" altLang="en-US" sz="2600" dirty="0" smtClean="0"/>
              <a:t>如果</a:t>
            </a:r>
            <a:r>
              <a:rPr lang="zh-CN" altLang="en-US" sz="2600" dirty="0"/>
              <a:t>销售利润中心可以对内或对外销售全部</a:t>
            </a:r>
            <a:r>
              <a:rPr lang="zh-CN" altLang="en-US" sz="2600" dirty="0" smtClean="0"/>
              <a:t>产品，而且</a:t>
            </a:r>
            <a:r>
              <a:rPr lang="zh-CN" altLang="en-US" sz="2600" dirty="0"/>
              <a:t>采购利润中心也可以从</a:t>
            </a:r>
            <a:r>
              <a:rPr lang="zh-CN" altLang="en-US" sz="2600" dirty="0" smtClean="0"/>
              <a:t>外部或内部</a:t>
            </a:r>
            <a:r>
              <a:rPr lang="zh-CN" altLang="en-US" sz="2600" dirty="0"/>
              <a:t>满足全部</a:t>
            </a:r>
            <a:r>
              <a:rPr lang="zh-CN" altLang="en-US" sz="2600" dirty="0" smtClean="0"/>
              <a:t>需求，那么</a:t>
            </a:r>
            <a:r>
              <a:rPr lang="zh-CN" altLang="en-US" sz="2600" dirty="0"/>
              <a:t>这种方法就是最优的</a:t>
            </a:r>
            <a:r>
              <a:rPr lang="zh-CN" altLang="en-US" sz="2600" dirty="0" smtClean="0"/>
              <a:t>。</a:t>
            </a:r>
            <a:endParaRPr lang="en-US" altLang="zh-CN" sz="2600" dirty="0" smtClean="0"/>
          </a:p>
          <a:p>
            <a:pPr marL="471170" lvl="1" indent="0" algn="just">
              <a:lnSpc>
                <a:spcPct val="150000"/>
              </a:lnSpc>
              <a:spcBef>
                <a:spcPts val="25"/>
              </a:spcBef>
              <a:spcAft>
                <a:spcPts val="0"/>
              </a:spcAft>
              <a:buNone/>
            </a:pPr>
            <a:r>
              <a:rPr lang="zh-CN" altLang="en-US" sz="2600" dirty="0" smtClean="0"/>
              <a:t>市场价格</a:t>
            </a:r>
            <a:r>
              <a:rPr lang="zh-CN" altLang="en-US" sz="2600" dirty="0"/>
              <a:t>反映销售方对内销售产品的机会成本。这是因为产品不是在内部销售就是在外部销售。</a:t>
            </a:r>
            <a:r>
              <a:rPr lang="zh-CN" altLang="en-US" sz="2600" dirty="0" smtClean="0"/>
              <a:t>因此，从</a:t>
            </a:r>
            <a:r>
              <a:rPr lang="zh-CN" altLang="en-US" sz="2600" dirty="0"/>
              <a:t>公司角度</a:t>
            </a:r>
            <a:r>
              <a:rPr lang="zh-CN" altLang="en-US" sz="2600" dirty="0" smtClean="0"/>
              <a:t>来看，产品</a:t>
            </a:r>
            <a:r>
              <a:rPr lang="zh-CN" altLang="en-US" sz="2600" dirty="0"/>
              <a:t>的相关成本就是</a:t>
            </a:r>
            <a:r>
              <a:rPr lang="zh-CN" altLang="en-US" sz="2600" dirty="0" smtClean="0"/>
              <a:t>市场价格，因为</a:t>
            </a:r>
            <a:r>
              <a:rPr lang="zh-CN" altLang="en-US" sz="2600" dirty="0"/>
              <a:t>那是因对内销售而放弃的现金数额。转让价格反映公司的机会成本</a:t>
            </a:r>
            <a:r>
              <a:rPr lang="zh-CN" altLang="en-US" sz="2600" dirty="0" smtClean="0"/>
              <a:t>。</a:t>
            </a:r>
            <a:endParaRPr lang="zh-CN" altLang="en-US" sz="2600"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12</a:t>
            </a:fld>
            <a:endParaRPr lang="zh-CN" altLang="en-US" dirty="0"/>
          </a:p>
        </p:txBody>
      </p:sp>
    </p:spTree>
    <p:extLst>
      <p:ext uri="{BB962C8B-B14F-4D97-AF65-F5344CB8AC3E}">
        <p14:creationId xmlns:p14="http://schemas.microsoft.com/office/powerpoint/2010/main" val="910807661"/>
      </p:ext>
    </p:extLst>
  </p:cSld>
  <p:clrMapOvr>
    <a:masterClrMapping/>
  </p:clrMapOvr>
  <p:transitio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771135"/>
            <a:ext cx="10972800" cy="4415481"/>
          </a:xfrm>
        </p:spPr>
        <p:txBody>
          <a:bodyPr>
            <a:normAutofit fontScale="92500" lnSpcReduction="10000"/>
          </a:bodyPr>
          <a:lstStyle/>
          <a:p>
            <a:pPr algn="just">
              <a:lnSpc>
                <a:spcPct val="150000"/>
              </a:lnSpc>
              <a:spcBef>
                <a:spcPts val="25"/>
              </a:spcBef>
              <a:spcAft>
                <a:spcPts val="0"/>
              </a:spcAft>
            </a:pPr>
            <a:r>
              <a:rPr lang="zh-CN" altLang="en-US" dirty="0"/>
              <a:t>理想状况</a:t>
            </a:r>
            <a:endParaRPr lang="en-US" altLang="zh-CN" dirty="0"/>
          </a:p>
          <a:p>
            <a:pPr lvl="1" algn="just">
              <a:lnSpc>
                <a:spcPct val="150000"/>
              </a:lnSpc>
              <a:spcBef>
                <a:spcPts val="25"/>
              </a:spcBef>
              <a:spcAft>
                <a:spcPts val="0"/>
              </a:spcAft>
            </a:pPr>
            <a:r>
              <a:rPr lang="zh-CN" altLang="zh-CN" dirty="0"/>
              <a:t>完全信息</a:t>
            </a:r>
            <a:endParaRPr lang="en-US" altLang="zh-CN" dirty="0"/>
          </a:p>
          <a:p>
            <a:pPr marL="941070" lvl="2" indent="0" algn="just">
              <a:lnSpc>
                <a:spcPct val="150000"/>
              </a:lnSpc>
              <a:spcBef>
                <a:spcPts val="25"/>
              </a:spcBef>
              <a:spcAft>
                <a:spcPts val="0"/>
              </a:spcAft>
              <a:buNone/>
            </a:pPr>
            <a:r>
              <a:rPr lang="zh-CN" altLang="zh-CN" dirty="0"/>
              <a:t>管理者必须了解可以获得的替代</a:t>
            </a:r>
            <a:r>
              <a:rPr lang="zh-CN" altLang="zh-CN" dirty="0" smtClean="0"/>
              <a:t>方式</a:t>
            </a:r>
            <a:r>
              <a:rPr lang="zh-CN" altLang="en-US" dirty="0" smtClean="0"/>
              <a:t>，</a:t>
            </a:r>
            <a:r>
              <a:rPr lang="zh-CN" altLang="zh-CN" dirty="0" smtClean="0"/>
              <a:t>以及</a:t>
            </a:r>
            <a:r>
              <a:rPr lang="zh-CN" altLang="zh-CN" dirty="0"/>
              <a:t>每种方式的相关成本和收入</a:t>
            </a:r>
            <a:r>
              <a:rPr lang="zh-CN" altLang="en-US" dirty="0"/>
              <a:t>。</a:t>
            </a:r>
            <a:endParaRPr lang="zh-CN" altLang="zh-CN" dirty="0"/>
          </a:p>
          <a:p>
            <a:pPr lvl="1" algn="just">
              <a:lnSpc>
                <a:spcPct val="150000"/>
              </a:lnSpc>
              <a:spcBef>
                <a:spcPts val="25"/>
              </a:spcBef>
              <a:spcAft>
                <a:spcPts val="0"/>
              </a:spcAft>
            </a:pPr>
            <a:r>
              <a:rPr lang="zh-CN" altLang="en-US" dirty="0"/>
              <a:t>议价</a:t>
            </a:r>
            <a:endParaRPr lang="en-US" altLang="zh-CN" dirty="0"/>
          </a:p>
          <a:p>
            <a:pPr marL="941070" lvl="2" indent="0" algn="just">
              <a:lnSpc>
                <a:spcPct val="150000"/>
              </a:lnSpc>
              <a:spcBef>
                <a:spcPts val="25"/>
              </a:spcBef>
              <a:spcAft>
                <a:spcPts val="0"/>
              </a:spcAft>
              <a:buNone/>
            </a:pPr>
            <a:r>
              <a:rPr lang="zh-CN" altLang="en-US" dirty="0"/>
              <a:t>各经营单元之间必须存在一个议定“合同”的协调的工作机制</a:t>
            </a:r>
            <a:r>
              <a:rPr lang="zh-CN" altLang="en-US" dirty="0" smtClean="0"/>
              <a:t>。</a:t>
            </a:r>
            <a:endParaRPr lang="en-US" altLang="zh-CN" dirty="0"/>
          </a:p>
          <a:p>
            <a:pPr marL="0" lvl="2" indent="0" algn="just">
              <a:lnSpc>
                <a:spcPct val="150000"/>
              </a:lnSpc>
              <a:spcBef>
                <a:spcPts val="25"/>
              </a:spcBef>
              <a:spcAft>
                <a:spcPts val="0"/>
              </a:spcAft>
              <a:buNone/>
            </a:pPr>
            <a:endParaRPr lang="en-US" altLang="zh-CN" dirty="0" smtClean="0"/>
          </a:p>
          <a:p>
            <a:pPr marL="0" lvl="2" indent="0" algn="just">
              <a:lnSpc>
                <a:spcPct val="150000"/>
              </a:lnSpc>
              <a:spcBef>
                <a:spcPts val="25"/>
              </a:spcBef>
              <a:spcAft>
                <a:spcPts val="0"/>
              </a:spcAft>
              <a:buNone/>
            </a:pPr>
            <a:r>
              <a:rPr lang="zh-CN" altLang="en-US" dirty="0" smtClean="0"/>
              <a:t>如果</a:t>
            </a:r>
            <a:r>
              <a:rPr lang="zh-CN" altLang="en-US" dirty="0"/>
              <a:t>所有这些条件都</a:t>
            </a:r>
            <a:r>
              <a:rPr lang="zh-CN" altLang="en-US" dirty="0" smtClean="0"/>
              <a:t>存在，那么</a:t>
            </a:r>
            <a:r>
              <a:rPr lang="zh-CN" altLang="en-US" dirty="0"/>
              <a:t>基于市场价格的转移定价系统就能够实现目标一致的</a:t>
            </a:r>
            <a:r>
              <a:rPr lang="zh-CN" altLang="en-US" dirty="0" smtClean="0"/>
              <a:t>决策，而</a:t>
            </a:r>
            <a:r>
              <a:rPr lang="zh-CN" altLang="en-US" dirty="0"/>
              <a:t>无需中心管理</a:t>
            </a:r>
            <a:r>
              <a:rPr lang="zh-CN" altLang="en-US" dirty="0" smtClean="0"/>
              <a:t>。</a:t>
            </a:r>
            <a:endParaRPr lang="zh-CN" altLang="en-US"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13</a:t>
            </a:fld>
            <a:endParaRPr lang="zh-CN" altLang="en-US" dirty="0"/>
          </a:p>
        </p:txBody>
      </p:sp>
    </p:spTree>
  </p:cSld>
  <p:clrMapOvr>
    <a:masterClrMapping/>
  </p:clrMapOvr>
  <p:transitio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828802"/>
            <a:ext cx="10972800" cy="4193058"/>
          </a:xfrm>
        </p:spPr>
        <p:txBody>
          <a:bodyPr>
            <a:normAutofit/>
          </a:bodyPr>
          <a:lstStyle/>
          <a:p>
            <a:pPr>
              <a:lnSpc>
                <a:spcPct val="150000"/>
              </a:lnSpc>
              <a:spcBef>
                <a:spcPts val="1200"/>
              </a:spcBef>
              <a:spcAft>
                <a:spcPts val="600"/>
              </a:spcAft>
            </a:pPr>
            <a:r>
              <a:rPr lang="zh-CN" altLang="en-US" dirty="0"/>
              <a:t>对采购的约束</a:t>
            </a:r>
            <a:endParaRPr lang="en-US" altLang="zh-CN" dirty="0"/>
          </a:p>
          <a:p>
            <a:pPr marL="471170" lvl="1" indent="0" algn="just">
              <a:lnSpc>
                <a:spcPct val="150000"/>
              </a:lnSpc>
              <a:spcBef>
                <a:spcPts val="25"/>
              </a:spcBef>
              <a:spcAft>
                <a:spcPts val="0"/>
              </a:spcAft>
              <a:buNone/>
            </a:pPr>
            <a:r>
              <a:rPr lang="zh-CN" altLang="en-US" sz="2400" dirty="0" smtClean="0"/>
              <a:t>理想</a:t>
            </a:r>
            <a:r>
              <a:rPr lang="zh-CN" altLang="en-US" sz="2400" dirty="0"/>
              <a:t>状况</a:t>
            </a:r>
            <a:r>
              <a:rPr lang="zh-CN" altLang="en-US" sz="2400" dirty="0" smtClean="0"/>
              <a:t>下，采购</a:t>
            </a:r>
            <a:r>
              <a:rPr lang="zh-CN" altLang="en-US" sz="2400" dirty="0"/>
              <a:t>经理应该能自由制定采购决策。</a:t>
            </a:r>
            <a:r>
              <a:rPr lang="zh-CN" altLang="en-US" sz="2400" dirty="0" smtClean="0"/>
              <a:t>同样，销售</a:t>
            </a:r>
            <a:r>
              <a:rPr lang="zh-CN" altLang="en-US" sz="2400" dirty="0"/>
              <a:t>经理也应该能在最有利的市场中自由销售产品。</a:t>
            </a:r>
            <a:r>
              <a:rPr lang="zh-CN" altLang="en-US" sz="2400" dirty="0" smtClean="0"/>
              <a:t>但是，在</a:t>
            </a:r>
            <a:r>
              <a:rPr lang="zh-CN" altLang="en-US" sz="2400" dirty="0"/>
              <a:t>现实生活</a:t>
            </a:r>
            <a:r>
              <a:rPr lang="zh-CN" altLang="en-US" sz="2400" dirty="0" smtClean="0"/>
              <a:t>中，采购</a:t>
            </a:r>
            <a:r>
              <a:rPr lang="zh-CN" altLang="en-US" sz="2400" dirty="0"/>
              <a:t>的自由可能不</a:t>
            </a:r>
            <a:r>
              <a:rPr lang="zh-CN" altLang="en-US" sz="2400" dirty="0" smtClean="0"/>
              <a:t>可行，即使可行，也</a:t>
            </a:r>
            <a:r>
              <a:rPr lang="zh-CN" altLang="en-US" sz="2400" dirty="0"/>
              <a:t>可能受公司政策的约束。</a:t>
            </a:r>
            <a:r>
              <a:rPr lang="zh-CN" altLang="en-US" sz="2400" dirty="0" smtClean="0"/>
              <a:t>现在，我们</a:t>
            </a:r>
            <a:r>
              <a:rPr lang="zh-CN" altLang="en-US" sz="2400" dirty="0"/>
              <a:t>就考虑利润中心经理无法自由制定采购决策的情况，以及施加采购约束对转移定价政策的意义。</a:t>
            </a:r>
          </a:p>
          <a:p>
            <a:pPr lvl="1" algn="just">
              <a:lnSpc>
                <a:spcPct val="150000"/>
              </a:lnSpc>
              <a:spcBef>
                <a:spcPts val="25"/>
              </a:spcBef>
              <a:spcAft>
                <a:spcPts val="0"/>
              </a:spcAft>
            </a:pPr>
            <a:endParaRPr lang="en-US" altLang="zh-CN"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14</a:t>
            </a:fld>
            <a:endParaRPr lang="zh-CN" altLang="en-US" dirty="0"/>
          </a:p>
        </p:txBody>
      </p:sp>
    </p:spTree>
  </p:cSld>
  <p:clrMapOvr>
    <a:masterClrMapping/>
  </p:clrMapOvr>
  <p:transition spd="med">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746421"/>
            <a:ext cx="10972800" cy="4753233"/>
          </a:xfrm>
        </p:spPr>
        <p:txBody>
          <a:bodyPr>
            <a:normAutofit fontScale="77500" lnSpcReduction="20000"/>
          </a:bodyPr>
          <a:lstStyle/>
          <a:p>
            <a:pPr>
              <a:lnSpc>
                <a:spcPts val="3600"/>
              </a:lnSpc>
              <a:spcBef>
                <a:spcPts val="600"/>
              </a:spcBef>
              <a:spcAft>
                <a:spcPts val="600"/>
              </a:spcAft>
            </a:pPr>
            <a:r>
              <a:rPr lang="zh-CN" altLang="en-US" dirty="0"/>
              <a:t>对采购的约束</a:t>
            </a:r>
            <a:endParaRPr lang="en-US" altLang="zh-CN" dirty="0"/>
          </a:p>
          <a:p>
            <a:pPr lvl="1" algn="just">
              <a:lnSpc>
                <a:spcPts val="3600"/>
              </a:lnSpc>
              <a:spcBef>
                <a:spcPts val="600"/>
              </a:spcBef>
              <a:spcAft>
                <a:spcPts val="600"/>
              </a:spcAft>
            </a:pPr>
            <a:r>
              <a:rPr lang="zh-CN" altLang="en-US" sz="3100" dirty="0"/>
              <a:t>有限</a:t>
            </a:r>
            <a:r>
              <a:rPr lang="zh-CN" altLang="en-US" sz="3100" dirty="0" smtClean="0"/>
              <a:t>市场</a:t>
            </a:r>
            <a:endParaRPr lang="en-US" altLang="zh-CN" sz="3100" dirty="0"/>
          </a:p>
          <a:p>
            <a:pPr marL="471170" lvl="1" indent="0" algn="just">
              <a:lnSpc>
                <a:spcPts val="3800"/>
              </a:lnSpc>
              <a:spcBef>
                <a:spcPts val="25"/>
              </a:spcBef>
              <a:spcAft>
                <a:spcPts val="0"/>
              </a:spcAft>
              <a:buNone/>
            </a:pPr>
            <a:r>
              <a:rPr lang="zh-CN" altLang="en-US" dirty="0" smtClean="0"/>
              <a:t>在</a:t>
            </a:r>
            <a:r>
              <a:rPr lang="zh-CN" altLang="en-US" dirty="0"/>
              <a:t>许多公司</a:t>
            </a:r>
            <a:r>
              <a:rPr lang="zh-CN" altLang="en-US" dirty="0" smtClean="0"/>
              <a:t>中，采购</a:t>
            </a:r>
            <a:r>
              <a:rPr lang="zh-CN" altLang="en-US" dirty="0"/>
              <a:t>或销售利润中心的市场是有限制的。原因有以下几个</a:t>
            </a:r>
            <a:r>
              <a:rPr lang="zh-CN" altLang="en-US" dirty="0" smtClean="0"/>
              <a:t>：</a:t>
            </a:r>
            <a:endParaRPr lang="en-US" altLang="zh-CN" dirty="0" smtClean="0"/>
          </a:p>
          <a:p>
            <a:pPr marL="471170" lvl="1" indent="0" algn="just">
              <a:lnSpc>
                <a:spcPts val="3800"/>
              </a:lnSpc>
              <a:spcBef>
                <a:spcPts val="25"/>
              </a:spcBef>
              <a:spcAft>
                <a:spcPts val="0"/>
              </a:spcAft>
              <a:buNone/>
            </a:pPr>
            <a:r>
              <a:rPr lang="zh-CN" altLang="en-US" dirty="0" smtClean="0"/>
              <a:t>首先，内部</a:t>
            </a:r>
            <a:r>
              <a:rPr lang="zh-CN" altLang="en-US" dirty="0"/>
              <a:t>生产能力的存在可能限制对外销售的拓展。如果一个行业内的大多数大型公司都是高度一体化</a:t>
            </a:r>
            <a:r>
              <a:rPr lang="zh-CN" altLang="en-US" dirty="0" smtClean="0"/>
              <a:t>的，如</a:t>
            </a:r>
            <a:r>
              <a:rPr lang="zh-CN" altLang="en-US" dirty="0"/>
              <a:t>纸浆和造纸</a:t>
            </a:r>
            <a:r>
              <a:rPr lang="zh-CN" altLang="en-US" dirty="0" smtClean="0"/>
              <a:t>行业，那么</a:t>
            </a:r>
            <a:r>
              <a:rPr lang="zh-CN" altLang="en-US" dirty="0"/>
              <a:t>中间产品往往没有</a:t>
            </a:r>
            <a:r>
              <a:rPr lang="zh-CN" altLang="en-US" dirty="0" smtClean="0"/>
              <a:t>独立的生产能力</a:t>
            </a:r>
            <a:r>
              <a:rPr lang="zh-CN" altLang="en-US" dirty="0"/>
              <a:t>。因此，这些厂商只能满足来自其他厂商的一定数量的需求。若内部生产能力太</a:t>
            </a:r>
            <a:r>
              <a:rPr lang="zh-CN" altLang="en-US" dirty="0" smtClean="0"/>
              <a:t>紧张，则</a:t>
            </a:r>
            <a:r>
              <a:rPr lang="zh-CN" altLang="en-US" dirty="0"/>
              <a:t>市场很快就会充斥对中间产品的需求。即使存在外部</a:t>
            </a:r>
            <a:r>
              <a:rPr lang="zh-CN" altLang="en-US" dirty="0" smtClean="0"/>
              <a:t>生产能力，一体化</a:t>
            </a:r>
            <a:r>
              <a:rPr lang="zh-CN" altLang="en-US" dirty="0"/>
              <a:t>公司也可能无法</a:t>
            </a:r>
            <a:r>
              <a:rPr lang="zh-CN" altLang="en-US" dirty="0" smtClean="0"/>
              <a:t>获得，除非</a:t>
            </a:r>
            <a:r>
              <a:rPr lang="zh-CN" altLang="en-US" dirty="0"/>
              <a:t>定期利用这种生产能力。如果一体化公司不定期采购</a:t>
            </a:r>
            <a:r>
              <a:rPr lang="zh-CN" altLang="en-US" dirty="0" smtClean="0"/>
              <a:t>产品，在</a:t>
            </a:r>
            <a:r>
              <a:rPr lang="zh-CN" altLang="en-US" dirty="0"/>
              <a:t>生产能力有</a:t>
            </a:r>
            <a:r>
              <a:rPr lang="zh-CN" altLang="en-US" dirty="0" smtClean="0"/>
              <a:t>限时，它</a:t>
            </a:r>
            <a:r>
              <a:rPr lang="zh-CN" altLang="en-US" dirty="0"/>
              <a:t>就可能在争取外部生产能力时遇到麻烦</a:t>
            </a:r>
            <a:r>
              <a:rPr lang="zh-CN" altLang="en-US" dirty="0" smtClean="0"/>
              <a:t>。</a:t>
            </a:r>
            <a:endParaRPr lang="en-US" altLang="zh-CN"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15</a:t>
            </a:fld>
            <a:endParaRPr lang="zh-CN" altLang="en-US" dirty="0"/>
          </a:p>
        </p:txBody>
      </p:sp>
    </p:spTree>
  </p:cSld>
  <p:clrMapOvr>
    <a:masterClrMapping/>
  </p:clrMapOvr>
  <p:transition spd="med">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762898"/>
            <a:ext cx="10972800" cy="4193060"/>
          </a:xfrm>
        </p:spPr>
        <p:txBody>
          <a:bodyPr>
            <a:normAutofit fontScale="92500" lnSpcReduction="10000"/>
          </a:bodyPr>
          <a:lstStyle/>
          <a:p>
            <a:pPr>
              <a:lnSpc>
                <a:spcPct val="150000"/>
              </a:lnSpc>
              <a:spcBef>
                <a:spcPts val="1200"/>
              </a:spcBef>
              <a:spcAft>
                <a:spcPts val="600"/>
              </a:spcAft>
            </a:pPr>
            <a:r>
              <a:rPr lang="zh-CN" altLang="en-US" dirty="0"/>
              <a:t>对采购的约束</a:t>
            </a:r>
            <a:endParaRPr lang="en-US" altLang="zh-CN" dirty="0"/>
          </a:p>
          <a:p>
            <a:pPr lvl="1" algn="just">
              <a:lnSpc>
                <a:spcPts val="3600"/>
              </a:lnSpc>
              <a:spcBef>
                <a:spcPts val="600"/>
              </a:spcBef>
              <a:spcAft>
                <a:spcPts val="0"/>
              </a:spcAft>
            </a:pPr>
            <a:r>
              <a:rPr lang="zh-CN" altLang="en-US" dirty="0"/>
              <a:t>有限</a:t>
            </a:r>
            <a:r>
              <a:rPr lang="zh-CN" altLang="en-US" dirty="0" smtClean="0"/>
              <a:t>市场</a:t>
            </a:r>
            <a:endParaRPr lang="en-US" altLang="zh-CN" dirty="0"/>
          </a:p>
          <a:p>
            <a:pPr marL="471170" lvl="1" indent="0" algn="just">
              <a:lnSpc>
                <a:spcPts val="3360"/>
              </a:lnSpc>
              <a:spcBef>
                <a:spcPts val="600"/>
              </a:spcBef>
              <a:spcAft>
                <a:spcPts val="0"/>
              </a:spcAft>
              <a:buNone/>
            </a:pPr>
            <a:r>
              <a:rPr lang="zh-CN" altLang="en-US" sz="2400" dirty="0" smtClean="0"/>
              <a:t>其次，如果公司是一项差异化产品的唯一生产厂商，那么就不存在外部渠道。</a:t>
            </a:r>
            <a:endParaRPr lang="en-US" altLang="zh-CN" sz="2400" dirty="0"/>
          </a:p>
          <a:p>
            <a:pPr marL="471170" lvl="1" indent="0" algn="just">
              <a:lnSpc>
                <a:spcPts val="3360"/>
              </a:lnSpc>
              <a:spcBef>
                <a:spcPts val="600"/>
              </a:spcBef>
              <a:spcAft>
                <a:spcPts val="0"/>
              </a:spcAft>
              <a:buNone/>
            </a:pPr>
            <a:endParaRPr lang="en-US" altLang="zh-CN" sz="2400" dirty="0" smtClean="0"/>
          </a:p>
          <a:p>
            <a:pPr marL="471170" lvl="1" indent="0" algn="just">
              <a:lnSpc>
                <a:spcPts val="3360"/>
              </a:lnSpc>
              <a:spcBef>
                <a:spcPts val="600"/>
              </a:spcBef>
              <a:spcAft>
                <a:spcPts val="0"/>
              </a:spcAft>
              <a:buNone/>
            </a:pPr>
            <a:r>
              <a:rPr lang="zh-CN" altLang="en-US" sz="2400" dirty="0" smtClean="0"/>
              <a:t>第三，如果</a:t>
            </a:r>
            <a:r>
              <a:rPr lang="zh-CN" altLang="en-US" sz="2400" dirty="0"/>
              <a:t>公司在厂房设备上投入了大量</a:t>
            </a:r>
            <a:r>
              <a:rPr lang="zh-CN" altLang="en-US" sz="2400" dirty="0" smtClean="0"/>
              <a:t>资金，那么</a:t>
            </a:r>
            <a:r>
              <a:rPr lang="zh-CN" altLang="en-US" sz="2400" dirty="0"/>
              <a:t>除非外部销售价格接近公司的变动</a:t>
            </a:r>
            <a:r>
              <a:rPr lang="zh-CN" altLang="en-US" sz="2400" dirty="0" smtClean="0"/>
              <a:t>成本，否则</a:t>
            </a:r>
            <a:r>
              <a:rPr lang="zh-CN" altLang="en-US" sz="2400" dirty="0"/>
              <a:t>它不可能从外部采购。为了现实的</a:t>
            </a:r>
            <a:r>
              <a:rPr lang="zh-CN" altLang="en-US" sz="2400" dirty="0" smtClean="0"/>
              <a:t>目的，所</a:t>
            </a:r>
            <a:r>
              <a:rPr lang="zh-CN" altLang="en-US" sz="2400" dirty="0"/>
              <a:t>生产的产品要受公司控制。一体化石油公司就是一个很好的例子。公司要求生产单元必须把原油送到炼油单元，即使生产单元能够在公开市场销售原油。</a:t>
            </a:r>
          </a:p>
          <a:p>
            <a:pPr marL="941070" lvl="2" indent="0" algn="just">
              <a:lnSpc>
                <a:spcPct val="150000"/>
              </a:lnSpc>
              <a:spcBef>
                <a:spcPts val="25"/>
              </a:spcBef>
              <a:spcAft>
                <a:spcPts val="0"/>
              </a:spcAft>
              <a:buNone/>
            </a:pPr>
            <a:endParaRPr lang="en-US" altLang="zh-CN" dirty="0"/>
          </a:p>
          <a:p>
            <a:pPr lvl="1" algn="just">
              <a:lnSpc>
                <a:spcPct val="150000"/>
              </a:lnSpc>
              <a:spcBef>
                <a:spcPts val="25"/>
              </a:spcBef>
              <a:spcAft>
                <a:spcPts val="0"/>
              </a:spcAft>
            </a:pPr>
            <a:endParaRPr lang="en-US" altLang="zh-CN"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16</a:t>
            </a:fld>
            <a:endParaRPr lang="zh-CN" altLang="en-US" dirty="0"/>
          </a:p>
        </p:txBody>
      </p:sp>
    </p:spTree>
  </p:cSld>
  <p:clrMapOvr>
    <a:masterClrMapping/>
  </p:clrMapOvr>
  <p:transition spd="med">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746421"/>
            <a:ext cx="10972800" cy="4876799"/>
          </a:xfrm>
        </p:spPr>
        <p:txBody>
          <a:bodyPr>
            <a:normAutofit/>
          </a:bodyPr>
          <a:lstStyle/>
          <a:p>
            <a:pPr>
              <a:lnSpc>
                <a:spcPct val="150000"/>
              </a:lnSpc>
              <a:spcBef>
                <a:spcPts val="600"/>
              </a:spcBef>
              <a:spcAft>
                <a:spcPts val="600"/>
              </a:spcAft>
            </a:pPr>
            <a:r>
              <a:rPr lang="zh-CN" altLang="en-US" dirty="0"/>
              <a:t>对采购的约束</a:t>
            </a:r>
            <a:endParaRPr lang="en-US" altLang="zh-CN" dirty="0"/>
          </a:p>
          <a:p>
            <a:pPr lvl="1" algn="just">
              <a:lnSpc>
                <a:spcPts val="3120"/>
              </a:lnSpc>
              <a:spcBef>
                <a:spcPts val="600"/>
              </a:spcBef>
              <a:spcAft>
                <a:spcPts val="0"/>
              </a:spcAft>
            </a:pPr>
            <a:r>
              <a:rPr lang="zh-CN" altLang="en-US" dirty="0"/>
              <a:t>有限</a:t>
            </a:r>
            <a:r>
              <a:rPr lang="zh-CN" altLang="en-US" dirty="0" smtClean="0"/>
              <a:t>市场</a:t>
            </a:r>
            <a:endParaRPr lang="en-US" altLang="zh-CN" dirty="0"/>
          </a:p>
          <a:p>
            <a:pPr marL="471170" lvl="1" indent="0" algn="just">
              <a:lnSpc>
                <a:spcPts val="3600"/>
              </a:lnSpc>
              <a:spcBef>
                <a:spcPts val="25"/>
              </a:spcBef>
              <a:spcAft>
                <a:spcPts val="0"/>
              </a:spcAft>
              <a:buNone/>
            </a:pPr>
            <a:r>
              <a:rPr lang="zh-CN" altLang="en-US" sz="2000" dirty="0" smtClean="0">
                <a:solidFill>
                  <a:srgbClr val="FF0000"/>
                </a:solidFill>
              </a:rPr>
              <a:t>即使</a:t>
            </a:r>
            <a:r>
              <a:rPr lang="zh-CN" altLang="en-US" sz="2000" dirty="0">
                <a:solidFill>
                  <a:srgbClr val="FF0000"/>
                </a:solidFill>
              </a:rPr>
              <a:t>在有限市场中，最能满足利润中心系统要求的转让价格也是竞争价格。</a:t>
            </a:r>
            <a:r>
              <a:rPr lang="zh-CN" altLang="en-US" sz="2000" dirty="0"/>
              <a:t>竞争价格反映各利润中心对公司利润总额</a:t>
            </a:r>
            <a:r>
              <a:rPr lang="zh-CN" altLang="en-US" sz="2000" dirty="0" smtClean="0"/>
              <a:t>的贡献。</a:t>
            </a:r>
            <a:endParaRPr lang="en-US" altLang="zh-CN" sz="2000" dirty="0" smtClean="0"/>
          </a:p>
          <a:p>
            <a:pPr marL="471170" lvl="1" indent="0" algn="just">
              <a:lnSpc>
                <a:spcPts val="3600"/>
              </a:lnSpc>
              <a:spcBef>
                <a:spcPts val="25"/>
              </a:spcBef>
              <a:spcAft>
                <a:spcPts val="0"/>
              </a:spcAft>
              <a:buNone/>
            </a:pPr>
            <a:r>
              <a:rPr lang="zh-CN" altLang="en-US" sz="2000" dirty="0" smtClean="0"/>
              <a:t>比如</a:t>
            </a:r>
            <a:r>
              <a:rPr lang="zh-CN" altLang="en-US" sz="2000" dirty="0"/>
              <a:t>一体化石油</a:t>
            </a:r>
            <a:r>
              <a:rPr lang="zh-CN" altLang="en-US" sz="2000" dirty="0" smtClean="0"/>
              <a:t>公司，把</a:t>
            </a:r>
            <a:r>
              <a:rPr lang="zh-CN" altLang="en-US" sz="2000" dirty="0"/>
              <a:t>炼油单元视同独立的</a:t>
            </a:r>
            <a:r>
              <a:rPr lang="zh-CN" altLang="en-US" sz="2000" dirty="0" smtClean="0"/>
              <a:t>企业，采用</a:t>
            </a:r>
            <a:r>
              <a:rPr lang="zh-CN" altLang="en-US" sz="2000" dirty="0"/>
              <a:t>原油市场价格就是评价炼油单元的最有效</a:t>
            </a:r>
            <a:r>
              <a:rPr lang="zh-CN" altLang="en-US" sz="2000" dirty="0" smtClean="0"/>
              <a:t>方式，如果</a:t>
            </a:r>
            <a:r>
              <a:rPr lang="zh-CN" altLang="en-US" sz="2000" dirty="0"/>
              <a:t>内部生产能力不能</a:t>
            </a:r>
            <a:r>
              <a:rPr lang="zh-CN" altLang="en-US" sz="2000" dirty="0" smtClean="0"/>
              <a:t>满足，公司</a:t>
            </a:r>
            <a:r>
              <a:rPr lang="zh-CN" altLang="en-US" sz="2000" dirty="0"/>
              <a:t>就会按竞争价格外购。竞争价格与内部成本之间的差异就是自制而不是外购所节约的成本。而且，竞争价格还反映利润中心较之竞争者经营得如何</a:t>
            </a:r>
            <a:r>
              <a:rPr lang="zh-CN" altLang="en-US" sz="2000" dirty="0" smtClean="0"/>
              <a:t>。</a:t>
            </a:r>
            <a:endParaRPr lang="en-US" altLang="zh-CN" sz="2000"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17</a:t>
            </a:fld>
            <a:endParaRPr lang="zh-CN" altLang="en-US" dirty="0"/>
          </a:p>
        </p:txBody>
      </p:sp>
    </p:spTree>
  </p:cSld>
  <p:clrMapOvr>
    <a:masterClrMapping/>
  </p:clrMapOvr>
  <p:transition spd="med">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746421"/>
            <a:ext cx="10972800" cy="4876799"/>
          </a:xfrm>
        </p:spPr>
        <p:txBody>
          <a:bodyPr>
            <a:normAutofit/>
          </a:bodyPr>
          <a:lstStyle/>
          <a:p>
            <a:pPr>
              <a:lnSpc>
                <a:spcPct val="150000"/>
              </a:lnSpc>
              <a:spcBef>
                <a:spcPts val="600"/>
              </a:spcBef>
              <a:spcAft>
                <a:spcPts val="600"/>
              </a:spcAft>
            </a:pPr>
            <a:r>
              <a:rPr lang="zh-CN" altLang="en-US" dirty="0"/>
              <a:t>对采购的约束</a:t>
            </a:r>
            <a:endParaRPr lang="en-US" altLang="zh-CN" dirty="0"/>
          </a:p>
          <a:p>
            <a:pPr lvl="1" algn="just">
              <a:lnSpc>
                <a:spcPts val="3120"/>
              </a:lnSpc>
              <a:spcBef>
                <a:spcPts val="600"/>
              </a:spcBef>
              <a:spcAft>
                <a:spcPts val="0"/>
              </a:spcAft>
            </a:pPr>
            <a:r>
              <a:rPr lang="zh-CN" altLang="en-US" dirty="0"/>
              <a:t>有限</a:t>
            </a:r>
            <a:r>
              <a:rPr lang="zh-CN" altLang="en-US" dirty="0" smtClean="0"/>
              <a:t>市场</a:t>
            </a:r>
            <a:endParaRPr lang="en-US" altLang="zh-CN" dirty="0"/>
          </a:p>
          <a:p>
            <a:pPr marL="0" indent="0">
              <a:buNone/>
            </a:pPr>
            <a:r>
              <a:rPr lang="zh-CN" altLang="en-US" sz="2000" dirty="0"/>
              <a:t>这段话的核心在于，尽管一体化公司内部存在中间产品的“指令性”转移（如采油必须给炼油），但在会计核算和业绩评价上，</a:t>
            </a:r>
            <a:r>
              <a:rPr lang="zh-CN" altLang="en-US" sz="2000" b="1" dirty="0"/>
              <a:t>使用市场价格作为内部转让价格，可以最客观地：</a:t>
            </a:r>
            <a:endParaRPr lang="zh-CN" altLang="en-US" sz="2000" dirty="0"/>
          </a:p>
          <a:p>
            <a:r>
              <a:rPr lang="zh-CN" altLang="en-US" sz="2000" b="1" dirty="0"/>
              <a:t>模拟市场环境</a:t>
            </a:r>
            <a:r>
              <a:rPr lang="zh-CN" altLang="en-US" sz="2000" dirty="0"/>
              <a:t>：让每个利润中心都感受到市场压力。</a:t>
            </a:r>
          </a:p>
          <a:p>
            <a:r>
              <a:rPr lang="zh-CN" altLang="en-US" sz="2000" b="1" dirty="0"/>
              <a:t>公平评价业绩</a:t>
            </a:r>
            <a:r>
              <a:rPr lang="zh-CN" altLang="en-US" sz="2000" dirty="0"/>
              <a:t>：准确衡量各部门对公司总利润的真实贡献。</a:t>
            </a:r>
          </a:p>
          <a:p>
            <a:r>
              <a:rPr lang="zh-CN" altLang="en-US" sz="2000" b="1" dirty="0"/>
              <a:t>支持决策制定</a:t>
            </a:r>
            <a:r>
              <a:rPr lang="zh-CN" altLang="en-US" sz="2000" dirty="0"/>
              <a:t>：例如，清晰地展示内部生产相比外部采购的成本优势。</a:t>
            </a:r>
          </a:p>
          <a:p>
            <a:r>
              <a:rPr lang="zh-CN" altLang="en-US" sz="2000" b="1" dirty="0"/>
              <a:t>提供外部参照</a:t>
            </a:r>
            <a:r>
              <a:rPr lang="zh-CN" altLang="en-US" sz="2000" dirty="0"/>
              <a:t>：了解自身各环节与外部竞争对手相比的效率水平</a:t>
            </a:r>
            <a:r>
              <a:rPr lang="zh-CN" altLang="en-US" sz="2000" dirty="0" smtClean="0"/>
              <a:t>。</a:t>
            </a:r>
            <a:endParaRPr lang="en-US" altLang="zh-CN" sz="2000" dirty="0" smtClean="0"/>
          </a:p>
          <a:p>
            <a:endParaRPr lang="zh-CN" altLang="en-US" sz="2000" dirty="0"/>
          </a:p>
          <a:p>
            <a:pPr marL="471170" lvl="1" indent="0" algn="just">
              <a:lnSpc>
                <a:spcPts val="3600"/>
              </a:lnSpc>
              <a:spcBef>
                <a:spcPts val="25"/>
              </a:spcBef>
              <a:spcAft>
                <a:spcPts val="0"/>
              </a:spcAft>
              <a:buNone/>
            </a:pPr>
            <a:r>
              <a:rPr lang="zh-CN" altLang="en-US" sz="2000" b="1" dirty="0" smtClean="0"/>
              <a:t>如果</a:t>
            </a:r>
            <a:r>
              <a:rPr lang="zh-CN" altLang="en-US" sz="2000" b="1" dirty="0"/>
              <a:t>公司未在外部市场采购或销售</a:t>
            </a:r>
            <a:r>
              <a:rPr lang="zh-CN" altLang="en-US" sz="2000" b="1" dirty="0" smtClean="0"/>
              <a:t>产品，那么</a:t>
            </a:r>
            <a:r>
              <a:rPr lang="zh-CN" altLang="en-US" sz="2000" b="1" dirty="0"/>
              <a:t>它将如何确定竞争价格呢</a:t>
            </a:r>
            <a:r>
              <a:rPr lang="zh-CN" altLang="en-US" sz="2000" b="1" dirty="0" smtClean="0"/>
              <a:t>？</a:t>
            </a:r>
            <a:endParaRPr lang="en-US" altLang="zh-CN" sz="2000" b="1"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18</a:t>
            </a:fld>
            <a:endParaRPr lang="zh-CN" altLang="en-US" dirty="0"/>
          </a:p>
        </p:txBody>
      </p:sp>
    </p:spTree>
    <p:extLst>
      <p:ext uri="{BB962C8B-B14F-4D97-AF65-F5344CB8AC3E}">
        <p14:creationId xmlns:p14="http://schemas.microsoft.com/office/powerpoint/2010/main" val="759938708"/>
      </p:ext>
    </p:extLst>
  </p:cSld>
  <p:clrMapOvr>
    <a:masterClrMapping/>
  </p:clrMapOvr>
  <p:transition spd="med">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779373"/>
            <a:ext cx="10972800" cy="4769707"/>
          </a:xfrm>
        </p:spPr>
        <p:txBody>
          <a:bodyPr>
            <a:normAutofit/>
          </a:bodyPr>
          <a:lstStyle/>
          <a:p>
            <a:pPr>
              <a:lnSpc>
                <a:spcPct val="150000"/>
              </a:lnSpc>
              <a:spcBef>
                <a:spcPts val="1200"/>
              </a:spcBef>
              <a:spcAft>
                <a:spcPts val="600"/>
              </a:spcAft>
            </a:pPr>
            <a:r>
              <a:rPr lang="zh-CN" altLang="en-US" sz="3800" dirty="0"/>
              <a:t>对采购的约束</a:t>
            </a:r>
            <a:endParaRPr lang="en-US" altLang="zh-CN" sz="3800" dirty="0"/>
          </a:p>
          <a:p>
            <a:pPr marL="471170" lvl="1" indent="0" algn="just">
              <a:lnSpc>
                <a:spcPts val="3300"/>
              </a:lnSpc>
              <a:spcBef>
                <a:spcPts val="600"/>
              </a:spcBef>
              <a:spcAft>
                <a:spcPts val="0"/>
              </a:spcAft>
              <a:buNone/>
            </a:pPr>
            <a:r>
              <a:rPr lang="en-US" altLang="zh-CN" sz="2400" dirty="0" smtClean="0"/>
              <a:t>1. </a:t>
            </a:r>
            <a:r>
              <a:rPr lang="zh-CN" altLang="en-US" sz="2400" dirty="0" smtClean="0"/>
              <a:t>如果</a:t>
            </a:r>
            <a:r>
              <a:rPr lang="zh-CN" altLang="en-US" sz="2400" dirty="0"/>
              <a:t>可以获得</a:t>
            </a:r>
            <a:r>
              <a:rPr lang="zh-CN" altLang="en-US" sz="2400" dirty="0" smtClean="0"/>
              <a:t>公开的市场价格，就</a:t>
            </a:r>
            <a:r>
              <a:rPr lang="zh-CN" altLang="en-US" sz="2400" dirty="0"/>
              <a:t>可以用来确定转让价格。</a:t>
            </a:r>
            <a:r>
              <a:rPr lang="zh-CN" altLang="en-US" sz="2400" dirty="0" smtClean="0"/>
              <a:t>但是，应该</a:t>
            </a:r>
            <a:r>
              <a:rPr lang="zh-CN" altLang="en-US" sz="2400" dirty="0"/>
              <a:t>存在市场上实际支付的</a:t>
            </a:r>
            <a:r>
              <a:rPr lang="zh-CN" altLang="en-US" sz="2400" dirty="0" smtClean="0"/>
              <a:t>价格，而且</a:t>
            </a:r>
            <a:r>
              <a:rPr lang="zh-CN" altLang="en-US" sz="2400" dirty="0"/>
              <a:t>外部市场存在的条件也应该与公司内部条件一致。</a:t>
            </a:r>
            <a:r>
              <a:rPr lang="zh-CN" altLang="en-US" sz="2400" dirty="0" smtClean="0"/>
              <a:t>例如：适用于</a:t>
            </a:r>
            <a:r>
              <a:rPr lang="zh-CN" altLang="en-US" sz="2400" dirty="0"/>
              <a:t>较小规模</a:t>
            </a:r>
            <a:r>
              <a:rPr lang="zh-CN" altLang="en-US" sz="2400" dirty="0" smtClean="0"/>
              <a:t>采购（如：</a:t>
            </a:r>
            <a:r>
              <a:rPr lang="en-US" altLang="zh-CN" sz="2400" dirty="0" smtClean="0"/>
              <a:t>“</a:t>
            </a:r>
            <a:r>
              <a:rPr lang="zh-CN" altLang="en-US" sz="2400" dirty="0"/>
              <a:t>现货”</a:t>
            </a:r>
            <a:r>
              <a:rPr lang="zh-CN" altLang="en-US" sz="2400" dirty="0" smtClean="0"/>
              <a:t>市场</a:t>
            </a:r>
            <a:r>
              <a:rPr lang="zh-CN" altLang="en-US" sz="2400" dirty="0"/>
              <a:t>）</a:t>
            </a:r>
            <a:r>
              <a:rPr lang="zh-CN" altLang="en-US" sz="2400" dirty="0" smtClean="0"/>
              <a:t>的</a:t>
            </a:r>
            <a:r>
              <a:rPr lang="zh-CN" altLang="en-US" sz="2400" dirty="0"/>
              <a:t>市场价格就</a:t>
            </a:r>
            <a:r>
              <a:rPr lang="zh-CN" altLang="en-US" sz="2400" dirty="0" smtClean="0"/>
              <a:t>不适合衡量</a:t>
            </a:r>
            <a:r>
              <a:rPr lang="zh-CN" altLang="en-US" sz="2400" dirty="0"/>
              <a:t>实质上的长期采购需求</a:t>
            </a:r>
            <a:r>
              <a:rPr lang="zh-CN" altLang="en-US" sz="2400" dirty="0" smtClean="0"/>
              <a:t>。</a:t>
            </a:r>
            <a:endParaRPr lang="en-US" altLang="zh-CN" sz="2400" dirty="0"/>
          </a:p>
          <a:p>
            <a:pPr marL="471170" lvl="1" indent="0" algn="just">
              <a:lnSpc>
                <a:spcPts val="3300"/>
              </a:lnSpc>
              <a:spcBef>
                <a:spcPts val="600"/>
              </a:spcBef>
              <a:spcAft>
                <a:spcPts val="0"/>
              </a:spcAft>
              <a:buNone/>
            </a:pPr>
            <a:r>
              <a:rPr lang="en-US" altLang="zh-CN" sz="2400" dirty="0" smtClean="0"/>
              <a:t>2. </a:t>
            </a:r>
            <a:r>
              <a:rPr lang="zh-CN" altLang="en-US" sz="2400" dirty="0" smtClean="0"/>
              <a:t>市场价格</a:t>
            </a:r>
            <a:r>
              <a:rPr lang="zh-CN" altLang="en-US" sz="2400" dirty="0"/>
              <a:t>可以根据招标获得。如果低价竞标人有适当的机会可以获得</a:t>
            </a:r>
            <a:r>
              <a:rPr lang="zh-CN" altLang="en-US" sz="2400" dirty="0" smtClean="0"/>
              <a:t>业务，一般</a:t>
            </a:r>
            <a:r>
              <a:rPr lang="zh-CN" altLang="en-US" sz="2400" dirty="0"/>
              <a:t>就可以采用这种方法。如果公司半数产品</a:t>
            </a:r>
            <a:r>
              <a:rPr lang="zh-CN" altLang="en-US" sz="2400" dirty="0" smtClean="0"/>
              <a:t>外购、半数</a:t>
            </a:r>
            <a:r>
              <a:rPr lang="zh-CN" altLang="en-US" sz="2400" dirty="0"/>
              <a:t>内</a:t>
            </a:r>
            <a:r>
              <a:rPr lang="zh-CN" altLang="en-US" sz="2400" dirty="0" smtClean="0"/>
              <a:t>购就</a:t>
            </a:r>
            <a:r>
              <a:rPr lang="zh-CN" altLang="en-US" sz="2400" dirty="0"/>
              <a:t>可以采用招标方式。公司可以对全部产品</a:t>
            </a:r>
            <a:r>
              <a:rPr lang="zh-CN" altLang="en-US" sz="2400" dirty="0" smtClean="0"/>
              <a:t>招标，但</a:t>
            </a:r>
            <a:r>
              <a:rPr lang="zh-CN" altLang="en-US" sz="2400" dirty="0"/>
              <a:t>选择半数留作对内采购。它之所以能够获得有效的</a:t>
            </a:r>
            <a:r>
              <a:rPr lang="zh-CN" altLang="en-US" sz="2400" dirty="0" smtClean="0"/>
              <a:t>报价，是</a:t>
            </a:r>
            <a:r>
              <a:rPr lang="zh-CN" altLang="en-US" sz="2400" dirty="0"/>
              <a:t>因为低价投标人希望获得部分业务</a:t>
            </a:r>
            <a:r>
              <a:rPr lang="zh-CN" altLang="en-US" sz="2400" dirty="0" smtClean="0"/>
              <a:t>。</a:t>
            </a:r>
            <a:endParaRPr lang="zh-CN" altLang="en-US" sz="2400"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19</a:t>
            </a:fld>
            <a:endParaRPr lang="zh-CN" altLang="en-US" dirty="0"/>
          </a:p>
        </p:txBody>
      </p:sp>
    </p:spTree>
  </p:cSld>
  <p:clrMapOvr>
    <a:masterClrMapping/>
  </p:clrMapOvr>
  <p:transition spd="med">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转移定价</a:t>
            </a:r>
            <a:endParaRPr lang="zh-CN" altLang="en-US" dirty="0"/>
          </a:p>
        </p:txBody>
      </p:sp>
      <p:sp>
        <p:nvSpPr>
          <p:cNvPr id="3" name="内容占位符 2"/>
          <p:cNvSpPr>
            <a:spLocks noGrp="1"/>
          </p:cNvSpPr>
          <p:nvPr>
            <p:ph idx="1"/>
          </p:nvPr>
        </p:nvSpPr>
        <p:spPr>
          <a:xfrm>
            <a:off x="651462" y="1762126"/>
            <a:ext cx="10737332" cy="4714874"/>
          </a:xfrm>
        </p:spPr>
        <p:txBody>
          <a:bodyPr/>
          <a:lstStyle/>
          <a:p>
            <a:pPr marL="0" indent="0">
              <a:lnSpc>
                <a:spcPts val="3200"/>
              </a:lnSpc>
              <a:spcBef>
                <a:spcPts val="1200"/>
              </a:spcBef>
              <a:buNone/>
            </a:pPr>
            <a:r>
              <a:rPr lang="zh-CN" altLang="en-US" sz="2400" dirty="0"/>
              <a:t>当前的组织思想是以分权制为导向的。运作分权制管理系统所面临的一个主要挑战是设计一种令人满意的方法，在有大量交易发生在公司内部，核算从一个利润中心到另一个利润中心的商品及劳务转让的办法。</a:t>
            </a:r>
            <a:endParaRPr lang="en-US" altLang="zh-CN" sz="2400" dirty="0"/>
          </a:p>
          <a:p>
            <a:pPr marL="0" indent="0">
              <a:lnSpc>
                <a:spcPts val="3200"/>
              </a:lnSpc>
              <a:spcBef>
                <a:spcPts val="1200"/>
              </a:spcBef>
              <a:buNone/>
            </a:pPr>
            <a:r>
              <a:rPr lang="zh-CN" altLang="en-US" sz="2400" dirty="0"/>
              <a:t>对财富</a:t>
            </a:r>
            <a:r>
              <a:rPr lang="en-US" altLang="zh-CN" sz="2400" dirty="0"/>
              <a:t>1000</a:t>
            </a:r>
            <a:r>
              <a:rPr lang="zh-CN" altLang="en-US" sz="2400" dirty="0"/>
              <a:t>公司进行调查发现，近</a:t>
            </a:r>
            <a:r>
              <a:rPr lang="en-US" altLang="zh-CN" sz="2400" dirty="0"/>
              <a:t>80%</a:t>
            </a:r>
            <a:r>
              <a:rPr lang="zh-CN" altLang="en-US" sz="2400" dirty="0"/>
              <a:t>的公司都在利润中心之间转让商品。</a:t>
            </a:r>
            <a:endParaRPr lang="en-US" altLang="zh-CN" sz="2400" dirty="0"/>
          </a:p>
          <a:p>
            <a:pPr marL="0" indent="0">
              <a:lnSpc>
                <a:spcPts val="3200"/>
              </a:lnSpc>
              <a:spcBef>
                <a:spcPts val="1200"/>
              </a:spcBef>
              <a:buNone/>
            </a:pPr>
            <a:endParaRPr lang="en-US" altLang="zh-CN" sz="2400" dirty="0"/>
          </a:p>
          <a:p>
            <a:pPr marL="0" indent="0">
              <a:lnSpc>
                <a:spcPts val="3200"/>
              </a:lnSpc>
              <a:spcBef>
                <a:spcPts val="1200"/>
              </a:spcBef>
              <a:buNone/>
            </a:pPr>
            <a:r>
              <a:rPr lang="zh-CN" altLang="en-US" sz="2400" dirty="0"/>
              <a:t>在本章将讨论确定利润中心之间交易的转让价格的各种方法，以及转让价格管理中的基本议价和仲裁制度。</a:t>
            </a:r>
            <a:endParaRPr lang="zh-CN" altLang="en-US" sz="2400"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2</a:t>
            </a:fld>
            <a:endParaRPr lang="zh-CN" altLang="en-US"/>
          </a:p>
        </p:txBody>
      </p:sp>
    </p:spTree>
  </p:cSld>
  <p:clrMapOvr>
    <a:masterClrMapping/>
  </p:clrMapOvr>
  <p:transition spd="med">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762897"/>
            <a:ext cx="11096368" cy="4662615"/>
          </a:xfrm>
        </p:spPr>
        <p:txBody>
          <a:bodyPr>
            <a:normAutofit/>
          </a:bodyPr>
          <a:lstStyle/>
          <a:p>
            <a:pPr>
              <a:lnSpc>
                <a:spcPts val="3500"/>
              </a:lnSpc>
              <a:spcBef>
                <a:spcPts val="600"/>
              </a:spcBef>
              <a:spcAft>
                <a:spcPts val="600"/>
              </a:spcAft>
            </a:pPr>
            <a:r>
              <a:rPr lang="zh-CN" altLang="en-US" sz="2400" dirty="0"/>
              <a:t>对采购的约束</a:t>
            </a:r>
            <a:endParaRPr lang="en-US" altLang="zh-CN" sz="2400" dirty="0"/>
          </a:p>
          <a:p>
            <a:pPr lvl="1" algn="just">
              <a:lnSpc>
                <a:spcPts val="3500"/>
              </a:lnSpc>
              <a:spcBef>
                <a:spcPts val="600"/>
              </a:spcBef>
              <a:spcAft>
                <a:spcPts val="0"/>
              </a:spcAft>
            </a:pPr>
            <a:r>
              <a:rPr lang="zh-CN" altLang="en-US" sz="2400" dirty="0"/>
              <a:t>有限</a:t>
            </a:r>
            <a:r>
              <a:rPr lang="zh-CN" altLang="en-US" sz="2400" dirty="0" smtClean="0"/>
              <a:t>市场</a:t>
            </a:r>
            <a:endParaRPr lang="en-US" altLang="zh-CN" sz="2400" dirty="0"/>
          </a:p>
          <a:p>
            <a:pPr marL="471170" lvl="1" indent="0" algn="just">
              <a:lnSpc>
                <a:spcPts val="3700"/>
              </a:lnSpc>
              <a:spcBef>
                <a:spcPts val="600"/>
              </a:spcBef>
              <a:spcAft>
                <a:spcPts val="0"/>
              </a:spcAft>
              <a:buNone/>
            </a:pPr>
            <a:r>
              <a:rPr lang="en-US" altLang="zh-CN" sz="2400" dirty="0" smtClean="0"/>
              <a:t>3. </a:t>
            </a:r>
            <a:r>
              <a:rPr lang="zh-CN" altLang="en-US" sz="2400" dirty="0" smtClean="0"/>
              <a:t>如果</a:t>
            </a:r>
            <a:r>
              <a:rPr lang="zh-CN" altLang="en-US" sz="2400" dirty="0"/>
              <a:t>生产利润中心向外部市场销售</a:t>
            </a:r>
            <a:r>
              <a:rPr lang="zh-CN" altLang="en-US" sz="2400" dirty="0" smtClean="0"/>
              <a:t>同样的产品，就</a:t>
            </a:r>
            <a:r>
              <a:rPr lang="zh-CN" altLang="en-US" sz="2400" dirty="0"/>
              <a:t>经常可以根据外部价格复制竞争价格。</a:t>
            </a:r>
            <a:r>
              <a:rPr lang="zh-CN" altLang="en-US" sz="2400" dirty="0" smtClean="0"/>
              <a:t>例如：如果</a:t>
            </a:r>
            <a:r>
              <a:rPr lang="zh-CN" altLang="en-US" sz="2400" dirty="0"/>
              <a:t>制造利润中心向外部市场销售的产品的标准成本利润率在正常情况下是</a:t>
            </a:r>
            <a:r>
              <a:rPr lang="en-US" altLang="zh-CN" sz="2400" dirty="0"/>
              <a:t>10</a:t>
            </a:r>
            <a:r>
              <a:rPr lang="en-US" altLang="zh-CN" sz="2400" dirty="0" smtClean="0"/>
              <a:t>%</a:t>
            </a:r>
            <a:r>
              <a:rPr lang="zh-CN" altLang="en-US" sz="2400" dirty="0" smtClean="0"/>
              <a:t>，那么</a:t>
            </a:r>
            <a:r>
              <a:rPr lang="zh-CN" altLang="en-US" sz="2400" dirty="0"/>
              <a:t>它就可以通过在自制产品的标准成本基础上加价</a:t>
            </a:r>
            <a:r>
              <a:rPr lang="en-US" altLang="zh-CN" sz="2400" dirty="0"/>
              <a:t>10%</a:t>
            </a:r>
            <a:r>
              <a:rPr lang="zh-CN" altLang="en-US" sz="2400" dirty="0"/>
              <a:t>确定竞争价格</a:t>
            </a:r>
            <a:r>
              <a:rPr lang="zh-CN" altLang="en-US" sz="2400" dirty="0" smtClean="0"/>
              <a:t>。</a:t>
            </a:r>
            <a:endParaRPr lang="en-US" altLang="zh-CN" sz="2400" dirty="0" smtClean="0"/>
          </a:p>
          <a:p>
            <a:pPr marL="471170" lvl="1" indent="0" algn="just">
              <a:lnSpc>
                <a:spcPts val="3700"/>
              </a:lnSpc>
              <a:spcBef>
                <a:spcPts val="600"/>
              </a:spcBef>
              <a:spcAft>
                <a:spcPts val="0"/>
              </a:spcAft>
              <a:buNone/>
            </a:pPr>
            <a:r>
              <a:rPr lang="en-US" altLang="zh-CN" sz="2400" dirty="0" smtClean="0"/>
              <a:t>4. </a:t>
            </a:r>
            <a:r>
              <a:rPr lang="zh-CN" altLang="en-US" sz="2400" dirty="0" smtClean="0"/>
              <a:t>如果</a:t>
            </a:r>
            <a:r>
              <a:rPr lang="zh-CN" altLang="en-US" sz="2400" dirty="0"/>
              <a:t>采购利润中心从外部市场采购</a:t>
            </a:r>
            <a:r>
              <a:rPr lang="zh-CN" altLang="en-US" sz="2400" dirty="0" smtClean="0"/>
              <a:t>同样的产品，那么</a:t>
            </a:r>
            <a:r>
              <a:rPr lang="zh-CN" altLang="en-US" sz="2400" dirty="0"/>
              <a:t>它就可以对自制产品复制竞争价格。具体方法</a:t>
            </a:r>
            <a:r>
              <a:rPr lang="zh-CN" altLang="en-US" sz="2400" dirty="0" smtClean="0"/>
              <a:t>是，计算</a:t>
            </a:r>
            <a:r>
              <a:rPr lang="zh-CN" altLang="en-US" sz="2400" dirty="0"/>
              <a:t>竞争产品和自制产品之间涉及设计差异和其他销售条件差异产生的成本</a:t>
            </a:r>
            <a:r>
              <a:rPr lang="zh-CN" altLang="en-US" sz="2400" dirty="0" smtClean="0"/>
              <a:t>。</a:t>
            </a:r>
            <a:endParaRPr lang="zh-CN" altLang="en-US" dirty="0"/>
          </a:p>
          <a:p>
            <a:pPr marL="941070" lvl="2" indent="0" algn="just">
              <a:lnSpc>
                <a:spcPct val="150000"/>
              </a:lnSpc>
              <a:spcBef>
                <a:spcPts val="25"/>
              </a:spcBef>
              <a:spcAft>
                <a:spcPts val="0"/>
              </a:spcAft>
              <a:buNone/>
            </a:pPr>
            <a:endParaRPr lang="en-US" altLang="zh-CN" dirty="0"/>
          </a:p>
          <a:p>
            <a:pPr lvl="1" algn="just">
              <a:lnSpc>
                <a:spcPct val="150000"/>
              </a:lnSpc>
              <a:spcBef>
                <a:spcPts val="25"/>
              </a:spcBef>
              <a:spcAft>
                <a:spcPts val="0"/>
              </a:spcAft>
            </a:pPr>
            <a:endParaRPr lang="en-US" altLang="zh-CN"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20</a:t>
            </a:fld>
            <a:endParaRPr lang="zh-CN" altLang="en-US" dirty="0"/>
          </a:p>
        </p:txBody>
      </p:sp>
    </p:spTree>
  </p:cSld>
  <p:clrMapOvr>
    <a:masterClrMapping/>
  </p:clrMapOvr>
  <p:transition spd="med">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746421"/>
            <a:ext cx="10972800" cy="4777947"/>
          </a:xfrm>
        </p:spPr>
        <p:txBody>
          <a:bodyPr>
            <a:normAutofit/>
          </a:bodyPr>
          <a:lstStyle/>
          <a:p>
            <a:pPr>
              <a:lnSpc>
                <a:spcPct val="150000"/>
              </a:lnSpc>
              <a:spcBef>
                <a:spcPts val="1200"/>
              </a:spcBef>
              <a:spcAft>
                <a:spcPts val="600"/>
              </a:spcAft>
            </a:pPr>
            <a:r>
              <a:rPr lang="zh-CN" altLang="en-US" dirty="0"/>
              <a:t>对采购的约束</a:t>
            </a:r>
            <a:endParaRPr lang="en-US" altLang="zh-CN" dirty="0"/>
          </a:p>
          <a:p>
            <a:pPr lvl="1" algn="just">
              <a:lnSpc>
                <a:spcPct val="150000"/>
              </a:lnSpc>
              <a:spcBef>
                <a:spcPts val="25"/>
              </a:spcBef>
              <a:spcAft>
                <a:spcPts val="0"/>
              </a:spcAft>
            </a:pPr>
            <a:r>
              <a:rPr lang="zh-CN" altLang="en-US" dirty="0"/>
              <a:t>工业生产能力的过剩或短缺</a:t>
            </a:r>
            <a:endParaRPr lang="en-US" altLang="zh-CN" dirty="0"/>
          </a:p>
          <a:p>
            <a:pPr marL="941070" lvl="2" indent="0" algn="just">
              <a:lnSpc>
                <a:spcPts val="3800"/>
              </a:lnSpc>
              <a:spcBef>
                <a:spcPts val="600"/>
              </a:spcBef>
              <a:spcAft>
                <a:spcPts val="0"/>
              </a:spcAft>
              <a:buNone/>
            </a:pPr>
            <a:r>
              <a:rPr lang="zh-CN" altLang="en-US" dirty="0"/>
              <a:t>假设销售利润中心无法向外部市场销售全部</a:t>
            </a:r>
            <a:r>
              <a:rPr lang="zh-CN" altLang="en-US" dirty="0" smtClean="0"/>
              <a:t>产品，也就是说，它</a:t>
            </a:r>
            <a:r>
              <a:rPr lang="zh-CN" altLang="en-US" dirty="0"/>
              <a:t>有</a:t>
            </a:r>
            <a:r>
              <a:rPr lang="zh-CN" altLang="en-US" dirty="0" smtClean="0"/>
              <a:t>过剩的生产能力</a:t>
            </a:r>
            <a:r>
              <a:rPr lang="zh-CN" altLang="en-US" dirty="0"/>
              <a:t>。在内部生产能力充裕的</a:t>
            </a:r>
            <a:r>
              <a:rPr lang="zh-CN" altLang="en-US" dirty="0" smtClean="0"/>
              <a:t>时候，如果</a:t>
            </a:r>
            <a:r>
              <a:rPr lang="zh-CN" altLang="en-US" dirty="0"/>
              <a:t>采购利润中心再从外部供应商</a:t>
            </a:r>
            <a:r>
              <a:rPr lang="zh-CN" altLang="en-US" dirty="0" smtClean="0"/>
              <a:t>采购，公司</a:t>
            </a:r>
            <a:r>
              <a:rPr lang="zh-CN" altLang="en-US" dirty="0"/>
              <a:t>就不可能实现利润最优化。</a:t>
            </a:r>
            <a:endParaRPr lang="en-US" altLang="zh-CN" dirty="0"/>
          </a:p>
          <a:p>
            <a:pPr marL="941070" lvl="2" indent="0" algn="just">
              <a:lnSpc>
                <a:spcPts val="3800"/>
              </a:lnSpc>
              <a:spcBef>
                <a:spcPts val="600"/>
              </a:spcBef>
              <a:spcAft>
                <a:spcPts val="0"/>
              </a:spcAft>
              <a:buNone/>
            </a:pPr>
            <a:endParaRPr lang="en-US" altLang="zh-CN"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21</a:t>
            </a:fld>
            <a:endParaRPr lang="zh-CN" altLang="en-US" dirty="0"/>
          </a:p>
        </p:txBody>
      </p:sp>
    </p:spTree>
  </p:cSld>
  <p:clrMapOvr>
    <a:masterClrMapping/>
  </p:clrMapOvr>
  <p:transition spd="med">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746421"/>
            <a:ext cx="10972800" cy="4777947"/>
          </a:xfrm>
        </p:spPr>
        <p:txBody>
          <a:bodyPr>
            <a:normAutofit/>
          </a:bodyPr>
          <a:lstStyle/>
          <a:p>
            <a:pPr>
              <a:lnSpc>
                <a:spcPct val="150000"/>
              </a:lnSpc>
              <a:spcBef>
                <a:spcPts val="1200"/>
              </a:spcBef>
              <a:spcAft>
                <a:spcPts val="600"/>
              </a:spcAft>
            </a:pPr>
            <a:r>
              <a:rPr lang="zh-CN" altLang="en-US" dirty="0"/>
              <a:t>对采购的约束</a:t>
            </a:r>
            <a:endParaRPr lang="en-US" altLang="zh-CN" dirty="0"/>
          </a:p>
          <a:p>
            <a:pPr lvl="1" algn="just">
              <a:lnSpc>
                <a:spcPct val="150000"/>
              </a:lnSpc>
              <a:spcBef>
                <a:spcPts val="25"/>
              </a:spcBef>
              <a:spcAft>
                <a:spcPts val="0"/>
              </a:spcAft>
            </a:pPr>
            <a:r>
              <a:rPr lang="zh-CN" altLang="en-US" dirty="0"/>
              <a:t>工业生产能力的过剩或短缺</a:t>
            </a:r>
            <a:endParaRPr lang="en-US" altLang="zh-CN" dirty="0"/>
          </a:p>
          <a:p>
            <a:pPr marL="941070" lvl="2" indent="0" algn="just">
              <a:lnSpc>
                <a:spcPts val="3800"/>
              </a:lnSpc>
              <a:spcBef>
                <a:spcPts val="600"/>
              </a:spcBef>
              <a:spcAft>
                <a:spcPts val="0"/>
              </a:spcAft>
              <a:buNone/>
            </a:pPr>
            <a:r>
              <a:rPr lang="zh-CN" altLang="en-US" dirty="0" smtClean="0"/>
              <a:t>假设</a:t>
            </a:r>
            <a:r>
              <a:rPr lang="zh-CN" altLang="en-US" dirty="0"/>
              <a:t>采购利润中心无法从外部市场获得所需</a:t>
            </a:r>
            <a:r>
              <a:rPr lang="zh-CN" altLang="en-US" dirty="0" smtClean="0"/>
              <a:t>产品，而</a:t>
            </a:r>
            <a:r>
              <a:rPr lang="zh-CN" altLang="en-US" dirty="0"/>
              <a:t>销售利润中心却对外销售。如果行业生产能力</a:t>
            </a:r>
            <a:r>
              <a:rPr lang="zh-CN" altLang="en-US" dirty="0" smtClean="0"/>
              <a:t>短缺，就</a:t>
            </a:r>
            <a:r>
              <a:rPr lang="zh-CN" altLang="en-US" dirty="0"/>
              <a:t>会发生此种情况。在这种情况</a:t>
            </a:r>
            <a:r>
              <a:rPr lang="zh-CN" altLang="en-US" dirty="0" smtClean="0"/>
              <a:t>下，采购</a:t>
            </a:r>
            <a:r>
              <a:rPr lang="zh-CN" altLang="en-US" dirty="0"/>
              <a:t>利润中心的产出就会受到约束，同样，公司利润也无法实现最优化</a:t>
            </a:r>
            <a:r>
              <a:rPr lang="zh-CN" altLang="en-US" dirty="0" smtClean="0"/>
              <a:t>。</a:t>
            </a:r>
            <a:endParaRPr lang="en-US" altLang="zh-CN"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22</a:t>
            </a:fld>
            <a:endParaRPr lang="zh-CN" altLang="en-US" dirty="0"/>
          </a:p>
        </p:txBody>
      </p:sp>
    </p:spTree>
    <p:extLst>
      <p:ext uri="{BB962C8B-B14F-4D97-AF65-F5344CB8AC3E}">
        <p14:creationId xmlns:p14="http://schemas.microsoft.com/office/powerpoint/2010/main" val="1779582264"/>
      </p:ext>
    </p:extLst>
  </p:cSld>
  <p:clrMapOvr>
    <a:masterClrMapping/>
  </p:clrMapOvr>
  <p:transition spd="med">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779635"/>
            <a:ext cx="11055178" cy="4415222"/>
          </a:xfrm>
        </p:spPr>
        <p:txBody>
          <a:bodyPr>
            <a:normAutofit/>
          </a:bodyPr>
          <a:lstStyle/>
          <a:p>
            <a:pPr>
              <a:lnSpc>
                <a:spcPct val="150000"/>
              </a:lnSpc>
              <a:spcBef>
                <a:spcPts val="1200"/>
              </a:spcBef>
              <a:spcAft>
                <a:spcPts val="600"/>
              </a:spcAft>
            </a:pPr>
            <a:r>
              <a:rPr lang="zh-CN" altLang="en-US" dirty="0"/>
              <a:t>对采购的约束</a:t>
            </a:r>
            <a:endParaRPr lang="en-US" altLang="zh-CN" dirty="0"/>
          </a:p>
          <a:p>
            <a:pPr lvl="1" algn="just">
              <a:lnSpc>
                <a:spcPct val="150000"/>
              </a:lnSpc>
              <a:spcBef>
                <a:spcPts val="25"/>
              </a:spcBef>
              <a:spcAft>
                <a:spcPts val="0"/>
              </a:spcAft>
            </a:pPr>
            <a:r>
              <a:rPr lang="zh-CN" altLang="en-US" dirty="0"/>
              <a:t>工业生产能力的过剩或短缺</a:t>
            </a:r>
            <a:endParaRPr lang="en-US" altLang="zh-CN" dirty="0"/>
          </a:p>
          <a:p>
            <a:pPr marL="941070" lvl="2" indent="0" algn="just">
              <a:lnSpc>
                <a:spcPct val="150000"/>
              </a:lnSpc>
              <a:spcBef>
                <a:spcPts val="25"/>
              </a:spcBef>
              <a:spcAft>
                <a:spcPts val="0"/>
              </a:spcAft>
              <a:buNone/>
            </a:pPr>
            <a:r>
              <a:rPr lang="zh-CN" altLang="en-US" dirty="0"/>
              <a:t>如果公司内部转让交易数量</a:t>
            </a:r>
            <a:r>
              <a:rPr lang="zh-CN" altLang="en-US" dirty="0" smtClean="0"/>
              <a:t>小，或者，这种</a:t>
            </a:r>
            <a:r>
              <a:rPr lang="zh-CN" altLang="en-US" dirty="0"/>
              <a:t>情况只是暂时</a:t>
            </a:r>
            <a:r>
              <a:rPr lang="zh-CN" altLang="en-US" dirty="0" smtClean="0"/>
              <a:t>的，许多</a:t>
            </a:r>
            <a:r>
              <a:rPr lang="zh-CN" altLang="en-US" dirty="0"/>
              <a:t>公司就会让卖方和买方自行解决彼此的关系，中心管理部门不会干预</a:t>
            </a:r>
            <a:r>
              <a:rPr lang="zh-CN" altLang="en-US" dirty="0" smtClean="0"/>
              <a:t>。</a:t>
            </a:r>
            <a:endParaRPr lang="en-US" altLang="zh-CN" dirty="0" smtClean="0"/>
          </a:p>
          <a:p>
            <a:pPr marL="941070" lvl="2" indent="0" algn="just">
              <a:lnSpc>
                <a:spcPct val="150000"/>
              </a:lnSpc>
              <a:spcBef>
                <a:spcPts val="25"/>
              </a:spcBef>
              <a:spcAft>
                <a:spcPts val="0"/>
              </a:spcAft>
              <a:buNone/>
            </a:pPr>
            <a:r>
              <a:rPr lang="zh-CN" altLang="en-US" dirty="0" smtClean="0"/>
              <a:t>即使</a:t>
            </a:r>
            <a:r>
              <a:rPr lang="zh-CN" altLang="en-US" dirty="0"/>
              <a:t>公司内部转让的数量</a:t>
            </a:r>
            <a:r>
              <a:rPr lang="zh-CN" altLang="en-US" dirty="0" smtClean="0"/>
              <a:t>巨大，有些</a:t>
            </a:r>
            <a:r>
              <a:rPr lang="zh-CN" altLang="en-US" dirty="0"/>
              <a:t>高级管理层仍然不会</a:t>
            </a:r>
            <a:r>
              <a:rPr lang="zh-CN" altLang="en-US" dirty="0" smtClean="0"/>
              <a:t>干预，其</a:t>
            </a:r>
            <a:r>
              <a:rPr lang="zh-CN" altLang="en-US" dirty="0"/>
              <a:t>理论依据</a:t>
            </a:r>
            <a:r>
              <a:rPr lang="zh-CN" altLang="en-US" dirty="0" smtClean="0"/>
              <a:t>是，保持</a:t>
            </a:r>
            <a:r>
              <a:rPr lang="zh-CN" altLang="en-US" dirty="0"/>
              <a:t>利润中心独立性所带来的利益可以抵消公司利润局部最优化所造成的损失。</a:t>
            </a:r>
            <a:endParaRPr lang="en-US" altLang="zh-CN"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23</a:t>
            </a:fld>
            <a:endParaRPr lang="zh-CN" altLang="en-US" dirty="0"/>
          </a:p>
        </p:txBody>
      </p:sp>
    </p:spTree>
  </p:cSld>
  <p:clrMapOvr>
    <a:masterClrMapping/>
  </p:clrMapOvr>
  <p:transition spd="med">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09600" y="541638"/>
            <a:ext cx="10972800" cy="1143000"/>
          </a:xfrm>
        </p:spPr>
        <p:txBody>
          <a:bodyPr/>
          <a:lstStyle/>
          <a:p>
            <a:r>
              <a:rPr lang="zh-CN" altLang="en-US" dirty="0"/>
              <a:t>转移定价方法</a:t>
            </a:r>
          </a:p>
        </p:txBody>
      </p:sp>
      <p:sp>
        <p:nvSpPr>
          <p:cNvPr id="3" name="内容占位符 2"/>
          <p:cNvSpPr>
            <a:spLocks noGrp="1"/>
          </p:cNvSpPr>
          <p:nvPr>
            <p:ph idx="1"/>
          </p:nvPr>
        </p:nvSpPr>
        <p:spPr>
          <a:xfrm>
            <a:off x="609600" y="1894964"/>
            <a:ext cx="10972800" cy="4406982"/>
          </a:xfrm>
        </p:spPr>
        <p:txBody>
          <a:bodyPr>
            <a:normAutofit/>
          </a:bodyPr>
          <a:lstStyle/>
          <a:p>
            <a:pPr>
              <a:lnSpc>
                <a:spcPts val="4000"/>
              </a:lnSpc>
              <a:spcBef>
                <a:spcPts val="1200"/>
              </a:spcBef>
              <a:spcAft>
                <a:spcPts val="1200"/>
              </a:spcAft>
            </a:pPr>
            <a:r>
              <a:rPr lang="zh-CN" altLang="en-US" dirty="0"/>
              <a:t>对采购的约束</a:t>
            </a:r>
            <a:endParaRPr lang="en-US" altLang="zh-CN" dirty="0"/>
          </a:p>
          <a:p>
            <a:pPr lvl="1" algn="just">
              <a:lnSpc>
                <a:spcPts val="4000"/>
              </a:lnSpc>
              <a:spcBef>
                <a:spcPts val="1200"/>
              </a:spcBef>
              <a:spcAft>
                <a:spcPts val="0"/>
              </a:spcAft>
            </a:pPr>
            <a:r>
              <a:rPr lang="zh-CN" altLang="en-US" dirty="0"/>
              <a:t>工业生产能力的过剩或</a:t>
            </a:r>
            <a:r>
              <a:rPr lang="zh-CN" altLang="en-US" dirty="0" smtClean="0"/>
              <a:t>短缺</a:t>
            </a:r>
            <a:endParaRPr lang="en-US" altLang="zh-CN" dirty="0"/>
          </a:p>
          <a:p>
            <a:pPr marL="471170" lvl="1" indent="0" algn="just">
              <a:lnSpc>
                <a:spcPct val="130000"/>
              </a:lnSpc>
              <a:spcBef>
                <a:spcPts val="600"/>
              </a:spcBef>
              <a:spcAft>
                <a:spcPts val="0"/>
              </a:spcAft>
              <a:buNone/>
            </a:pPr>
            <a:r>
              <a:rPr lang="zh-CN" altLang="en-US" sz="2400" dirty="0" smtClean="0"/>
              <a:t>有些</a:t>
            </a:r>
            <a:r>
              <a:rPr lang="zh-CN" altLang="en-US" sz="2400" dirty="0"/>
              <a:t>公司允许采购利润中心或销售利润中心对采购决策上诉至中心管理人员或管理委员会。</a:t>
            </a:r>
            <a:r>
              <a:rPr lang="zh-CN" altLang="en-US" sz="2400" dirty="0" smtClean="0"/>
              <a:t>例如：若</a:t>
            </a:r>
            <a:r>
              <a:rPr lang="zh-CN" altLang="en-US" sz="2400" dirty="0"/>
              <a:t>内部生产能力</a:t>
            </a:r>
            <a:r>
              <a:rPr lang="zh-CN" altLang="en-US" sz="2400" dirty="0" smtClean="0"/>
              <a:t>充裕，而</a:t>
            </a:r>
            <a:r>
              <a:rPr lang="zh-CN" altLang="en-US" sz="2400" dirty="0"/>
              <a:t>采购利润中心决策从外部采购</a:t>
            </a:r>
            <a:r>
              <a:rPr lang="zh-CN" altLang="en-US" sz="2400" dirty="0" smtClean="0"/>
              <a:t>产品，则</a:t>
            </a:r>
            <a:r>
              <a:rPr lang="zh-CN" altLang="en-US" sz="2400" dirty="0"/>
              <a:t>销售利润中心可以上诉。</a:t>
            </a:r>
            <a:r>
              <a:rPr lang="zh-CN" altLang="en-US" sz="2400" dirty="0" smtClean="0"/>
              <a:t>同样，采购</a:t>
            </a:r>
            <a:r>
              <a:rPr lang="zh-CN" altLang="en-US" sz="2400" dirty="0"/>
              <a:t>利润中心也可以对销售利润中心外销的决策提起上诉。然后一个负责人或</a:t>
            </a:r>
            <a:r>
              <a:rPr lang="zh-CN" altLang="en-US" sz="2400" dirty="0" smtClean="0"/>
              <a:t>小组（称为“仲裁委员会”</a:t>
            </a:r>
            <a:r>
              <a:rPr lang="zh-CN" altLang="en-US" sz="2400" dirty="0"/>
              <a:t>）</a:t>
            </a:r>
            <a:r>
              <a:rPr lang="zh-CN" altLang="en-US" sz="2400" dirty="0" smtClean="0"/>
              <a:t>就</a:t>
            </a:r>
            <a:r>
              <a:rPr lang="zh-CN" altLang="en-US" sz="2400" dirty="0"/>
              <a:t>会从公司最大利益出发制定采购决策。在每种情况</a:t>
            </a:r>
            <a:r>
              <a:rPr lang="zh-CN" altLang="en-US" sz="2400" dirty="0" smtClean="0"/>
              <a:t>下，转让</a:t>
            </a:r>
            <a:r>
              <a:rPr lang="zh-CN" altLang="en-US" sz="2400" dirty="0"/>
              <a:t>价格都是竞争价格。</a:t>
            </a:r>
            <a:r>
              <a:rPr lang="zh-CN" altLang="en-US" sz="2400" dirty="0" smtClean="0"/>
              <a:t>换句话说，利润</a:t>
            </a:r>
            <a:r>
              <a:rPr lang="zh-CN" altLang="en-US" sz="2400" dirty="0"/>
              <a:t>中心只是上诉采购决策。它必须按竞争价格接受产品。</a:t>
            </a:r>
            <a:endParaRPr lang="en-US" altLang="zh-CN" sz="2400"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24</a:t>
            </a:fld>
            <a:endParaRPr lang="zh-CN" altLang="en-US" dirty="0"/>
          </a:p>
        </p:txBody>
      </p:sp>
    </p:spTree>
  </p:cSld>
  <p:clrMapOvr>
    <a:masterClrMapping/>
  </p:clrMapOvr>
  <p:transition spd="med">
    <p:wipe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771135"/>
            <a:ext cx="10972800" cy="4419599"/>
          </a:xfrm>
        </p:spPr>
        <p:txBody>
          <a:bodyPr>
            <a:normAutofit/>
          </a:bodyPr>
          <a:lstStyle/>
          <a:p>
            <a:pPr>
              <a:lnSpc>
                <a:spcPts val="3840"/>
              </a:lnSpc>
              <a:spcBef>
                <a:spcPts val="1200"/>
              </a:spcBef>
              <a:spcAft>
                <a:spcPts val="600"/>
              </a:spcAft>
            </a:pPr>
            <a:r>
              <a:rPr lang="zh-CN" altLang="en-US" dirty="0"/>
              <a:t>对采购的约束</a:t>
            </a:r>
            <a:endParaRPr lang="en-US" altLang="zh-CN" dirty="0"/>
          </a:p>
          <a:p>
            <a:pPr lvl="1" algn="just">
              <a:lnSpc>
                <a:spcPct val="150000"/>
              </a:lnSpc>
              <a:spcBef>
                <a:spcPts val="25"/>
              </a:spcBef>
              <a:spcAft>
                <a:spcPts val="0"/>
              </a:spcAft>
            </a:pPr>
            <a:r>
              <a:rPr lang="zh-CN" altLang="en-US" dirty="0"/>
              <a:t>工业生产能力的过剩或短缺</a:t>
            </a:r>
            <a:endParaRPr lang="en-US" altLang="zh-CN" dirty="0"/>
          </a:p>
          <a:p>
            <a:pPr marL="941070" lvl="2" indent="0" algn="just">
              <a:lnSpc>
                <a:spcPct val="150000"/>
              </a:lnSpc>
              <a:spcBef>
                <a:spcPts val="25"/>
              </a:spcBef>
              <a:spcAft>
                <a:spcPts val="0"/>
              </a:spcAft>
              <a:buNone/>
            </a:pPr>
            <a:r>
              <a:rPr lang="zh-CN" altLang="en-US" dirty="0"/>
              <a:t>如果可以</a:t>
            </a:r>
            <a:r>
              <a:rPr lang="zh-CN" altLang="en-US" dirty="0" smtClean="0"/>
              <a:t>选择，有些</a:t>
            </a:r>
            <a:r>
              <a:rPr lang="zh-CN" altLang="en-US" dirty="0"/>
              <a:t>公司的采购利润中心更喜欢与外部渠道交易</a:t>
            </a:r>
            <a:r>
              <a:rPr lang="zh-CN" altLang="en-US" dirty="0" smtClean="0"/>
              <a:t>。</a:t>
            </a:r>
            <a:endParaRPr lang="en-US" altLang="zh-CN" dirty="0" smtClean="0"/>
          </a:p>
          <a:p>
            <a:pPr marL="941070" lvl="2" indent="0" algn="just">
              <a:lnSpc>
                <a:spcPct val="150000"/>
              </a:lnSpc>
              <a:spcBef>
                <a:spcPts val="25"/>
              </a:spcBef>
              <a:spcAft>
                <a:spcPts val="0"/>
              </a:spcAft>
              <a:buNone/>
            </a:pPr>
            <a:endParaRPr lang="zh-CN" altLang="en-US" dirty="0"/>
          </a:p>
          <a:p>
            <a:pPr marL="941070" lvl="2" indent="0" algn="just">
              <a:lnSpc>
                <a:spcPct val="150000"/>
              </a:lnSpc>
              <a:spcBef>
                <a:spcPts val="25"/>
              </a:spcBef>
              <a:spcAft>
                <a:spcPts val="0"/>
              </a:spcAft>
              <a:buNone/>
            </a:pPr>
            <a:endParaRPr lang="en-US" altLang="zh-CN" dirty="0"/>
          </a:p>
          <a:p>
            <a:pPr lvl="1" algn="just">
              <a:lnSpc>
                <a:spcPct val="150000"/>
              </a:lnSpc>
              <a:spcBef>
                <a:spcPts val="25"/>
              </a:spcBef>
              <a:spcAft>
                <a:spcPts val="0"/>
              </a:spcAft>
            </a:pPr>
            <a:endParaRPr lang="en-US" altLang="zh-CN"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25</a:t>
            </a:fld>
            <a:endParaRPr lang="zh-CN" altLang="en-US" dirty="0"/>
          </a:p>
        </p:txBody>
      </p:sp>
    </p:spTree>
  </p:cSld>
  <p:clrMapOvr>
    <a:masterClrMapping/>
  </p:clrMapOvr>
  <p:transition spd="med">
    <p:wipe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771135"/>
            <a:ext cx="10972800" cy="4419599"/>
          </a:xfrm>
        </p:spPr>
        <p:txBody>
          <a:bodyPr>
            <a:normAutofit lnSpcReduction="10000"/>
          </a:bodyPr>
          <a:lstStyle/>
          <a:p>
            <a:pPr>
              <a:lnSpc>
                <a:spcPts val="3840"/>
              </a:lnSpc>
              <a:spcBef>
                <a:spcPts val="1200"/>
              </a:spcBef>
              <a:spcAft>
                <a:spcPts val="600"/>
              </a:spcAft>
            </a:pPr>
            <a:r>
              <a:rPr lang="zh-CN" altLang="en-US" dirty="0"/>
              <a:t>对采购的约束</a:t>
            </a:r>
            <a:endParaRPr lang="en-US" altLang="zh-CN" dirty="0"/>
          </a:p>
          <a:p>
            <a:pPr lvl="1" algn="just">
              <a:lnSpc>
                <a:spcPct val="150000"/>
              </a:lnSpc>
              <a:spcBef>
                <a:spcPts val="25"/>
              </a:spcBef>
              <a:spcAft>
                <a:spcPts val="0"/>
              </a:spcAft>
            </a:pPr>
            <a:r>
              <a:rPr lang="zh-CN" altLang="en-US" dirty="0"/>
              <a:t>工业生产能力的过剩或短缺</a:t>
            </a:r>
            <a:endParaRPr lang="en-US" altLang="zh-CN" dirty="0"/>
          </a:p>
          <a:p>
            <a:pPr marL="941070" lvl="2" indent="0" algn="just">
              <a:lnSpc>
                <a:spcPct val="150000"/>
              </a:lnSpc>
              <a:spcBef>
                <a:spcPts val="25"/>
              </a:spcBef>
              <a:spcAft>
                <a:spcPts val="0"/>
              </a:spcAft>
              <a:buNone/>
            </a:pPr>
            <a:r>
              <a:rPr lang="zh-CN" altLang="en-US" dirty="0"/>
              <a:t>如果可以</a:t>
            </a:r>
            <a:r>
              <a:rPr lang="zh-CN" altLang="en-US" dirty="0" smtClean="0"/>
              <a:t>选择，有些</a:t>
            </a:r>
            <a:r>
              <a:rPr lang="zh-CN" altLang="en-US" dirty="0"/>
              <a:t>公司的采购利润中心更喜欢与外部渠道交易</a:t>
            </a:r>
            <a:r>
              <a:rPr lang="zh-CN" altLang="en-US" dirty="0" smtClean="0"/>
              <a:t>。</a:t>
            </a:r>
            <a:endParaRPr lang="en-US" altLang="zh-CN" dirty="0" smtClean="0"/>
          </a:p>
          <a:p>
            <a:pPr marL="941070" lvl="2" indent="0" algn="just">
              <a:lnSpc>
                <a:spcPct val="150000"/>
              </a:lnSpc>
              <a:spcBef>
                <a:spcPts val="25"/>
              </a:spcBef>
              <a:spcAft>
                <a:spcPts val="0"/>
              </a:spcAft>
              <a:buNone/>
            </a:pPr>
            <a:r>
              <a:rPr lang="zh-CN" altLang="en-US" dirty="0" smtClean="0"/>
              <a:t>原因</a:t>
            </a:r>
            <a:r>
              <a:rPr lang="zh-CN" altLang="en-US" dirty="0"/>
              <a:t>之一是外部渠道能提供更优良的</a:t>
            </a:r>
            <a:r>
              <a:rPr lang="zh-CN" altLang="en-US" dirty="0" smtClean="0"/>
              <a:t>服务理念。</a:t>
            </a:r>
            <a:endParaRPr lang="en-US" altLang="zh-CN" dirty="0" smtClean="0"/>
          </a:p>
          <a:p>
            <a:pPr marL="941070" lvl="2" indent="0" algn="just">
              <a:lnSpc>
                <a:spcPct val="150000"/>
              </a:lnSpc>
              <a:spcBef>
                <a:spcPts val="25"/>
              </a:spcBef>
              <a:spcAft>
                <a:spcPts val="0"/>
              </a:spcAft>
              <a:buNone/>
            </a:pPr>
            <a:r>
              <a:rPr lang="zh-CN" altLang="en-US" dirty="0" smtClean="0"/>
              <a:t>还有</a:t>
            </a:r>
            <a:r>
              <a:rPr lang="zh-CN" altLang="en-US" dirty="0"/>
              <a:t>一个原因是分权制公司中有时存在内部竞争</a:t>
            </a:r>
            <a:r>
              <a:rPr lang="zh-CN" altLang="en-US" dirty="0" smtClean="0"/>
              <a:t>。</a:t>
            </a:r>
            <a:endParaRPr lang="en-US" altLang="zh-CN" dirty="0" smtClean="0"/>
          </a:p>
          <a:p>
            <a:pPr marL="941070" lvl="2" indent="0" algn="just">
              <a:lnSpc>
                <a:spcPct val="150000"/>
              </a:lnSpc>
              <a:spcBef>
                <a:spcPts val="25"/>
              </a:spcBef>
              <a:spcAft>
                <a:spcPts val="0"/>
              </a:spcAft>
              <a:buNone/>
            </a:pPr>
            <a:r>
              <a:rPr lang="zh-CN" altLang="en-US" dirty="0" smtClean="0"/>
              <a:t>无论</a:t>
            </a:r>
            <a:r>
              <a:rPr lang="zh-CN" altLang="en-US" dirty="0"/>
              <a:t>出于什么</a:t>
            </a:r>
            <a:r>
              <a:rPr lang="zh-CN" altLang="en-US" dirty="0" smtClean="0"/>
              <a:t>原因，管理</a:t>
            </a:r>
            <a:r>
              <a:rPr lang="zh-CN" altLang="en-US" dirty="0"/>
              <a:t>层都应该了解转让价格议定中有时会</a:t>
            </a:r>
            <a:r>
              <a:rPr lang="zh-CN" altLang="en-US" dirty="0" smtClean="0"/>
              <a:t>产生强烈</a:t>
            </a:r>
            <a:r>
              <a:rPr lang="zh-CN" altLang="en-US" dirty="0"/>
              <a:t>的政治色彩。人们无法保证在生产能力过剩的情况下利润中心会自愿从内部渠道采购。</a:t>
            </a:r>
          </a:p>
          <a:p>
            <a:pPr marL="941070" lvl="2" indent="0" algn="just">
              <a:lnSpc>
                <a:spcPct val="150000"/>
              </a:lnSpc>
              <a:spcBef>
                <a:spcPts val="25"/>
              </a:spcBef>
              <a:spcAft>
                <a:spcPts val="0"/>
              </a:spcAft>
              <a:buNone/>
            </a:pPr>
            <a:endParaRPr lang="zh-CN" altLang="en-US" dirty="0"/>
          </a:p>
          <a:p>
            <a:pPr marL="941070" lvl="2" indent="0" algn="just">
              <a:lnSpc>
                <a:spcPct val="150000"/>
              </a:lnSpc>
              <a:spcBef>
                <a:spcPts val="25"/>
              </a:spcBef>
              <a:spcAft>
                <a:spcPts val="0"/>
              </a:spcAft>
              <a:buNone/>
            </a:pPr>
            <a:endParaRPr lang="en-US" altLang="zh-CN" dirty="0"/>
          </a:p>
          <a:p>
            <a:pPr lvl="1" algn="just">
              <a:lnSpc>
                <a:spcPct val="150000"/>
              </a:lnSpc>
              <a:spcBef>
                <a:spcPts val="25"/>
              </a:spcBef>
              <a:spcAft>
                <a:spcPts val="0"/>
              </a:spcAft>
            </a:pPr>
            <a:endParaRPr lang="en-US" altLang="zh-CN"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26</a:t>
            </a:fld>
            <a:endParaRPr lang="zh-CN" altLang="en-US" dirty="0"/>
          </a:p>
        </p:txBody>
      </p:sp>
    </p:spTree>
    <p:extLst>
      <p:ext uri="{BB962C8B-B14F-4D97-AF65-F5344CB8AC3E}">
        <p14:creationId xmlns:p14="http://schemas.microsoft.com/office/powerpoint/2010/main" val="461751199"/>
      </p:ext>
    </p:extLst>
  </p:cSld>
  <p:clrMapOvr>
    <a:masterClrMapping/>
  </p:clrMapOvr>
  <p:transition spd="med">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754660"/>
            <a:ext cx="10972800" cy="4621426"/>
          </a:xfrm>
        </p:spPr>
        <p:txBody>
          <a:bodyPr>
            <a:normAutofit/>
          </a:bodyPr>
          <a:lstStyle/>
          <a:p>
            <a:pPr>
              <a:lnSpc>
                <a:spcPct val="150000"/>
              </a:lnSpc>
              <a:spcBef>
                <a:spcPts val="1200"/>
              </a:spcBef>
              <a:spcAft>
                <a:spcPts val="600"/>
              </a:spcAft>
            </a:pPr>
            <a:r>
              <a:rPr lang="zh-CN" altLang="en-US" dirty="0"/>
              <a:t>对采购的约束</a:t>
            </a:r>
            <a:endParaRPr lang="en-US" altLang="zh-CN" dirty="0"/>
          </a:p>
          <a:p>
            <a:pPr lvl="1" algn="just">
              <a:lnSpc>
                <a:spcPct val="150000"/>
              </a:lnSpc>
              <a:spcBef>
                <a:spcPts val="25"/>
              </a:spcBef>
              <a:spcAft>
                <a:spcPts val="0"/>
              </a:spcAft>
            </a:pPr>
            <a:r>
              <a:rPr lang="zh-CN" altLang="en-US" dirty="0"/>
              <a:t>工业生产能力的过剩或短缺</a:t>
            </a:r>
            <a:endParaRPr lang="en-US" altLang="zh-CN" dirty="0"/>
          </a:p>
          <a:p>
            <a:pPr marL="941070" lvl="2" indent="0" algn="just">
              <a:lnSpc>
                <a:spcPct val="150000"/>
              </a:lnSpc>
              <a:spcBef>
                <a:spcPts val="25"/>
              </a:spcBef>
              <a:spcAft>
                <a:spcPts val="0"/>
              </a:spcAft>
              <a:buNone/>
            </a:pPr>
            <a:r>
              <a:rPr lang="zh-CN" altLang="en-US" dirty="0"/>
              <a:t>即使采购受到</a:t>
            </a:r>
            <a:r>
              <a:rPr lang="zh-CN" altLang="en-US" dirty="0" smtClean="0"/>
              <a:t>约束，市场价格</a:t>
            </a:r>
            <a:r>
              <a:rPr lang="zh-CN" altLang="en-US" dirty="0"/>
              <a:t>也是最优的转让价格。如果市场价格</a:t>
            </a:r>
            <a:r>
              <a:rPr lang="zh-CN" altLang="en-US" dirty="0" smtClean="0"/>
              <a:t>存在，或者</a:t>
            </a:r>
            <a:r>
              <a:rPr lang="zh-CN" altLang="en-US" dirty="0"/>
              <a:t>可以</a:t>
            </a:r>
            <a:r>
              <a:rPr lang="zh-CN" altLang="en-US" dirty="0" smtClean="0"/>
              <a:t>估计，就</a:t>
            </a:r>
            <a:r>
              <a:rPr lang="zh-CN" altLang="en-US" dirty="0"/>
              <a:t>采用它</a:t>
            </a:r>
            <a:r>
              <a:rPr lang="zh-CN" altLang="en-US" dirty="0" smtClean="0"/>
              <a:t>。</a:t>
            </a:r>
            <a:endParaRPr lang="en-US" altLang="zh-CN" dirty="0" smtClean="0"/>
          </a:p>
          <a:p>
            <a:pPr marL="941070" lvl="2" indent="0" algn="just">
              <a:lnSpc>
                <a:spcPct val="150000"/>
              </a:lnSpc>
              <a:spcBef>
                <a:spcPts val="25"/>
              </a:spcBef>
              <a:spcAft>
                <a:spcPts val="0"/>
              </a:spcAft>
              <a:buNone/>
            </a:pPr>
            <a:r>
              <a:rPr lang="zh-CN" altLang="en-US" dirty="0" smtClean="0"/>
              <a:t>但如果</a:t>
            </a:r>
            <a:r>
              <a:rPr lang="zh-CN" altLang="en-US" dirty="0"/>
              <a:t>无法估计有效的竞争</a:t>
            </a:r>
            <a:r>
              <a:rPr lang="zh-CN" altLang="en-US" dirty="0" smtClean="0"/>
              <a:t>价格，就</a:t>
            </a:r>
            <a:r>
              <a:rPr lang="zh-CN" altLang="en-US" dirty="0"/>
              <a:t>可以选择制定基于成本的转让价格。</a:t>
            </a:r>
            <a:endParaRPr lang="en-US" altLang="zh-CN" dirty="0"/>
          </a:p>
          <a:p>
            <a:pPr marL="941070" lvl="2" indent="0" algn="just">
              <a:lnSpc>
                <a:spcPct val="150000"/>
              </a:lnSpc>
              <a:spcBef>
                <a:spcPts val="25"/>
              </a:spcBef>
              <a:spcAft>
                <a:spcPts val="0"/>
              </a:spcAft>
              <a:buNone/>
            </a:pPr>
            <a:r>
              <a:rPr lang="zh-CN" altLang="en-US" dirty="0"/>
              <a:t>为了确定转让</a:t>
            </a:r>
            <a:r>
              <a:rPr lang="zh-CN" altLang="en-US" dirty="0" smtClean="0"/>
              <a:t>价格，公司</a:t>
            </a:r>
            <a:r>
              <a:rPr lang="zh-CN" altLang="en-US" dirty="0"/>
              <a:t>一般会剔除广告费用和财务费用等在内部交易中不会发生的费用。</a:t>
            </a:r>
          </a:p>
          <a:p>
            <a:pPr marL="941070" lvl="2" indent="0" algn="just">
              <a:lnSpc>
                <a:spcPct val="150000"/>
              </a:lnSpc>
              <a:spcBef>
                <a:spcPts val="25"/>
              </a:spcBef>
              <a:spcAft>
                <a:spcPts val="0"/>
              </a:spcAft>
              <a:buNone/>
            </a:pPr>
            <a:endParaRPr lang="zh-CN" altLang="en-US" dirty="0"/>
          </a:p>
          <a:p>
            <a:pPr marL="941070" lvl="2" indent="0" algn="just">
              <a:lnSpc>
                <a:spcPct val="150000"/>
              </a:lnSpc>
              <a:spcBef>
                <a:spcPts val="25"/>
              </a:spcBef>
              <a:spcAft>
                <a:spcPts val="0"/>
              </a:spcAft>
              <a:buNone/>
            </a:pPr>
            <a:endParaRPr lang="zh-CN" altLang="en-US" dirty="0"/>
          </a:p>
          <a:p>
            <a:pPr marL="941070" lvl="2" indent="0" algn="just">
              <a:lnSpc>
                <a:spcPct val="150000"/>
              </a:lnSpc>
              <a:spcBef>
                <a:spcPts val="25"/>
              </a:spcBef>
              <a:spcAft>
                <a:spcPts val="0"/>
              </a:spcAft>
              <a:buNone/>
            </a:pPr>
            <a:endParaRPr lang="en-US" altLang="zh-CN" dirty="0"/>
          </a:p>
          <a:p>
            <a:pPr lvl="1" algn="just">
              <a:lnSpc>
                <a:spcPct val="150000"/>
              </a:lnSpc>
              <a:spcBef>
                <a:spcPts val="25"/>
              </a:spcBef>
              <a:spcAft>
                <a:spcPts val="0"/>
              </a:spcAft>
            </a:pPr>
            <a:endParaRPr lang="en-US" altLang="zh-CN"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27</a:t>
            </a:fld>
            <a:endParaRPr lang="zh-CN" altLang="en-US" dirty="0"/>
          </a:p>
        </p:txBody>
      </p:sp>
    </p:spTree>
  </p:cSld>
  <p:clrMapOvr>
    <a:masterClrMapping/>
  </p:clrMapOvr>
  <p:transition spd="med">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828801"/>
            <a:ext cx="10972800" cy="4258961"/>
          </a:xfrm>
        </p:spPr>
        <p:txBody>
          <a:bodyPr>
            <a:normAutofit/>
          </a:bodyPr>
          <a:lstStyle/>
          <a:p>
            <a:pPr>
              <a:lnSpc>
                <a:spcPct val="150000"/>
              </a:lnSpc>
            </a:pPr>
            <a:r>
              <a:rPr lang="zh-CN" altLang="zh-CN" dirty="0"/>
              <a:t>基于成本的转让价格</a:t>
            </a:r>
          </a:p>
          <a:p>
            <a:pPr marL="471170" lvl="1" indent="0" algn="just">
              <a:lnSpc>
                <a:spcPct val="150000"/>
              </a:lnSpc>
              <a:spcBef>
                <a:spcPts val="25"/>
              </a:spcBef>
              <a:spcAft>
                <a:spcPts val="0"/>
              </a:spcAft>
              <a:buNone/>
            </a:pPr>
            <a:r>
              <a:rPr lang="zh-CN" altLang="en-US" sz="2400" dirty="0"/>
              <a:t>如果竞争价格无法</a:t>
            </a:r>
            <a:r>
              <a:rPr lang="zh-CN" altLang="en-US" sz="2400" dirty="0" smtClean="0"/>
              <a:t>获得，那么</a:t>
            </a:r>
            <a:r>
              <a:rPr lang="zh-CN" altLang="en-US" sz="2400" dirty="0"/>
              <a:t>转让价格就可以根据成本加利润来</a:t>
            </a:r>
            <a:r>
              <a:rPr lang="zh-CN" altLang="en-US" sz="2400" dirty="0" smtClean="0"/>
              <a:t>确定，尽管</a:t>
            </a:r>
            <a:r>
              <a:rPr lang="zh-CN" altLang="en-US" sz="2400" dirty="0"/>
              <a:t>这种转让价格计算</a:t>
            </a:r>
            <a:r>
              <a:rPr lang="zh-CN" altLang="en-US" sz="2400" dirty="0" smtClean="0"/>
              <a:t>复杂，结果</a:t>
            </a:r>
            <a:r>
              <a:rPr lang="zh-CN" altLang="en-US" sz="2400" dirty="0"/>
              <a:t>也不如基于市场的价格那么令人满意。在基于成本的转让价格系统中必须制定两项</a:t>
            </a:r>
            <a:r>
              <a:rPr lang="zh-CN" altLang="en-US" sz="2400" dirty="0" smtClean="0"/>
              <a:t>决策：</a:t>
            </a:r>
            <a:endParaRPr lang="en-US" altLang="zh-CN" sz="2400" dirty="0" smtClean="0"/>
          </a:p>
          <a:p>
            <a:pPr marL="471170" lvl="1" indent="0" algn="just">
              <a:lnSpc>
                <a:spcPct val="150000"/>
              </a:lnSpc>
              <a:spcBef>
                <a:spcPts val="25"/>
              </a:spcBef>
              <a:spcAft>
                <a:spcPts val="0"/>
              </a:spcAft>
              <a:buNone/>
            </a:pPr>
            <a:r>
              <a:rPr lang="zh-CN" altLang="en-US" sz="2400" dirty="0" smtClean="0"/>
              <a:t>（</a:t>
            </a:r>
            <a:r>
              <a:rPr lang="en-US" altLang="zh-CN" sz="2400" dirty="0" smtClean="0"/>
              <a:t>1</a:t>
            </a:r>
            <a:r>
              <a:rPr lang="zh-CN" altLang="en-US" sz="2400" dirty="0" smtClean="0"/>
              <a:t>）如何</a:t>
            </a:r>
            <a:r>
              <a:rPr lang="zh-CN" altLang="en-US" sz="2400" dirty="0"/>
              <a:t>定义</a:t>
            </a:r>
            <a:r>
              <a:rPr lang="zh-CN" altLang="en-US" sz="2400" dirty="0" smtClean="0"/>
              <a:t>成本；</a:t>
            </a:r>
            <a:endParaRPr lang="en-US" altLang="zh-CN" sz="2400" dirty="0" smtClean="0"/>
          </a:p>
          <a:p>
            <a:pPr marL="471170" lvl="1" indent="0" algn="just">
              <a:lnSpc>
                <a:spcPct val="150000"/>
              </a:lnSpc>
              <a:spcBef>
                <a:spcPts val="25"/>
              </a:spcBef>
              <a:spcAft>
                <a:spcPts val="0"/>
              </a:spcAft>
              <a:buNone/>
            </a:pPr>
            <a:r>
              <a:rPr lang="zh-CN" altLang="en-US" sz="2400" dirty="0" smtClean="0"/>
              <a:t>（</a:t>
            </a:r>
            <a:r>
              <a:rPr lang="en-US" altLang="zh-CN" sz="2400" dirty="0" smtClean="0"/>
              <a:t>2</a:t>
            </a:r>
            <a:r>
              <a:rPr lang="zh-CN" altLang="en-US" sz="2400" dirty="0" smtClean="0"/>
              <a:t>）如何</a:t>
            </a:r>
            <a:r>
              <a:rPr lang="zh-CN" altLang="en-US" sz="2400" dirty="0"/>
              <a:t>计算利润加价</a:t>
            </a:r>
            <a:r>
              <a:rPr lang="zh-CN" altLang="en-US" sz="2400" dirty="0" smtClean="0"/>
              <a:t>。</a:t>
            </a:r>
            <a:endParaRPr lang="zh-CN" altLang="en-US" dirty="0"/>
          </a:p>
          <a:p>
            <a:pPr marL="941070" lvl="2" indent="0" algn="just">
              <a:lnSpc>
                <a:spcPct val="150000"/>
              </a:lnSpc>
              <a:spcBef>
                <a:spcPts val="25"/>
              </a:spcBef>
              <a:spcAft>
                <a:spcPts val="0"/>
              </a:spcAft>
              <a:buNone/>
            </a:pPr>
            <a:endParaRPr lang="zh-CN" altLang="en-US" dirty="0"/>
          </a:p>
          <a:p>
            <a:pPr marL="941070" lvl="2" indent="0" algn="just">
              <a:lnSpc>
                <a:spcPct val="150000"/>
              </a:lnSpc>
              <a:spcBef>
                <a:spcPts val="25"/>
              </a:spcBef>
              <a:spcAft>
                <a:spcPts val="0"/>
              </a:spcAft>
              <a:buNone/>
            </a:pPr>
            <a:endParaRPr lang="en-US" altLang="zh-CN" dirty="0"/>
          </a:p>
          <a:p>
            <a:pPr lvl="1" algn="just">
              <a:lnSpc>
                <a:spcPct val="150000"/>
              </a:lnSpc>
              <a:spcBef>
                <a:spcPts val="25"/>
              </a:spcBef>
              <a:spcAft>
                <a:spcPts val="0"/>
              </a:spcAft>
            </a:pPr>
            <a:endParaRPr lang="en-US" altLang="zh-CN"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28</a:t>
            </a:fld>
            <a:endParaRPr lang="zh-CN" altLang="en-US" dirty="0"/>
          </a:p>
        </p:txBody>
      </p:sp>
    </p:spTree>
  </p:cSld>
  <p:clrMapOvr>
    <a:masterClrMapping/>
  </p:clrMapOvr>
  <p:transition spd="med">
    <p:wipe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771136"/>
            <a:ext cx="10972800" cy="4613188"/>
          </a:xfrm>
        </p:spPr>
        <p:txBody>
          <a:bodyPr>
            <a:normAutofit/>
          </a:bodyPr>
          <a:lstStyle/>
          <a:p>
            <a:pPr>
              <a:lnSpc>
                <a:spcPct val="150000"/>
              </a:lnSpc>
            </a:pPr>
            <a:r>
              <a:rPr lang="zh-CN" altLang="zh-CN" sz="3000" dirty="0"/>
              <a:t>基于成本的转让价格</a:t>
            </a:r>
            <a:endParaRPr lang="en-US" altLang="zh-CN" sz="3000" dirty="0"/>
          </a:p>
          <a:p>
            <a:pPr lvl="1">
              <a:lnSpc>
                <a:spcPts val="3600"/>
              </a:lnSpc>
            </a:pPr>
            <a:r>
              <a:rPr lang="zh-CN" altLang="en-US" dirty="0"/>
              <a:t>成本基础</a:t>
            </a:r>
            <a:endParaRPr lang="en-US" altLang="zh-CN" dirty="0"/>
          </a:p>
          <a:p>
            <a:pPr marL="941070" lvl="2" indent="0">
              <a:lnSpc>
                <a:spcPts val="3600"/>
              </a:lnSpc>
              <a:buNone/>
            </a:pPr>
            <a:r>
              <a:rPr lang="zh-CN" altLang="en-US" dirty="0"/>
              <a:t>一般的成本基础是标准成本。</a:t>
            </a:r>
            <a:r>
              <a:rPr lang="zh-CN" altLang="en-US" dirty="0">
                <a:solidFill>
                  <a:srgbClr val="FF0000"/>
                </a:solidFill>
              </a:rPr>
              <a:t>不应该使用</a:t>
            </a:r>
            <a:r>
              <a:rPr lang="zh-CN" altLang="en-US" dirty="0" smtClean="0">
                <a:solidFill>
                  <a:srgbClr val="FF0000"/>
                </a:solidFill>
              </a:rPr>
              <a:t>实际成本，因为</a:t>
            </a:r>
            <a:r>
              <a:rPr lang="zh-CN" altLang="en-US" dirty="0">
                <a:solidFill>
                  <a:srgbClr val="FF0000"/>
                </a:solidFill>
              </a:rPr>
              <a:t>生产的低效率会转嫁给采购利润中心。</a:t>
            </a:r>
            <a:r>
              <a:rPr lang="zh-CN" altLang="en-US" dirty="0"/>
              <a:t>如果使用标准</a:t>
            </a:r>
            <a:r>
              <a:rPr lang="zh-CN" altLang="en-US" dirty="0" smtClean="0"/>
              <a:t>成本，就</a:t>
            </a:r>
            <a:r>
              <a:rPr lang="zh-CN" altLang="en-US" dirty="0"/>
              <a:t>需要激励人们制定严格的</a:t>
            </a:r>
            <a:r>
              <a:rPr lang="zh-CN" altLang="en-US" dirty="0" smtClean="0"/>
              <a:t>标准，并</a:t>
            </a:r>
            <a:r>
              <a:rPr lang="zh-CN" altLang="en-US" dirty="0"/>
              <a:t>不断提高标准。</a:t>
            </a:r>
            <a:endParaRPr lang="en-US" altLang="zh-CN" dirty="0"/>
          </a:p>
          <a:p>
            <a:pPr marL="941070" lvl="2" indent="0">
              <a:lnSpc>
                <a:spcPct val="150000"/>
              </a:lnSpc>
              <a:buNone/>
            </a:pPr>
            <a:endParaRPr lang="zh-CN" altLang="en-US" dirty="0"/>
          </a:p>
          <a:p>
            <a:pPr marL="471170" lvl="1" indent="0">
              <a:lnSpc>
                <a:spcPct val="150000"/>
              </a:lnSpc>
              <a:buNone/>
            </a:pPr>
            <a:endParaRPr lang="zh-CN" altLang="en-US" dirty="0"/>
          </a:p>
          <a:p>
            <a:pPr marL="941070" lvl="2" indent="0" algn="just">
              <a:lnSpc>
                <a:spcPct val="150000"/>
              </a:lnSpc>
              <a:spcBef>
                <a:spcPts val="25"/>
              </a:spcBef>
              <a:spcAft>
                <a:spcPts val="0"/>
              </a:spcAft>
              <a:buNone/>
            </a:pPr>
            <a:endParaRPr lang="en-US" altLang="zh-CN" dirty="0"/>
          </a:p>
          <a:p>
            <a:pPr lvl="1" algn="just">
              <a:lnSpc>
                <a:spcPct val="150000"/>
              </a:lnSpc>
              <a:spcBef>
                <a:spcPts val="25"/>
              </a:spcBef>
              <a:spcAft>
                <a:spcPts val="0"/>
              </a:spcAft>
            </a:pPr>
            <a:endParaRPr lang="en-US" altLang="zh-CN"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29</a:t>
            </a:fld>
            <a:endParaRPr lang="zh-CN" altLang="en-US" dirty="0"/>
          </a:p>
        </p:txBody>
      </p:sp>
    </p:spTree>
  </p:cSld>
  <p:clrMapOvr>
    <a:masterClrMapping/>
  </p:clrMapOvr>
  <p:transitio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转让价格的</a:t>
            </a:r>
            <a:r>
              <a:rPr lang="zh-CN" altLang="en-US" dirty="0"/>
              <a:t>目标</a:t>
            </a:r>
          </a:p>
        </p:txBody>
      </p:sp>
      <p:sp>
        <p:nvSpPr>
          <p:cNvPr id="3" name="内容占位符 2"/>
          <p:cNvSpPr>
            <a:spLocks noGrp="1"/>
          </p:cNvSpPr>
          <p:nvPr>
            <p:ph idx="1"/>
          </p:nvPr>
        </p:nvSpPr>
        <p:spPr>
          <a:xfrm>
            <a:off x="651462" y="1762126"/>
            <a:ext cx="10737332" cy="4714874"/>
          </a:xfrm>
        </p:spPr>
        <p:txBody>
          <a:bodyPr/>
          <a:lstStyle/>
          <a:p>
            <a:pPr marL="0" indent="0">
              <a:lnSpc>
                <a:spcPts val="3200"/>
              </a:lnSpc>
              <a:spcBef>
                <a:spcPts val="1200"/>
              </a:spcBef>
              <a:buNone/>
            </a:pPr>
            <a:r>
              <a:rPr lang="zh-CN" altLang="en-US" sz="2400" dirty="0"/>
              <a:t>如果两个或多个利润中心共同负责产品开发、制造和</a:t>
            </a:r>
            <a:r>
              <a:rPr lang="zh-CN" altLang="en-US" sz="2400" dirty="0" smtClean="0"/>
              <a:t>营销，那么</a:t>
            </a:r>
            <a:r>
              <a:rPr lang="zh-CN" altLang="en-US" sz="2400" dirty="0"/>
              <a:t>在产品最终销售</a:t>
            </a:r>
            <a:r>
              <a:rPr lang="zh-CN" altLang="en-US" sz="2400" dirty="0" smtClean="0"/>
              <a:t>后，每个</a:t>
            </a:r>
            <a:r>
              <a:rPr lang="zh-CN" altLang="en-US" sz="2400" dirty="0"/>
              <a:t>利润中心都应该分享所创造的收入。转移定价就是分配这项销售收入的机制</a:t>
            </a:r>
            <a:r>
              <a:rPr lang="zh-CN" altLang="en-US" sz="2400" dirty="0" smtClean="0"/>
              <a:t>。</a:t>
            </a:r>
            <a:endParaRPr lang="en-US" altLang="zh-CN" sz="2400" dirty="0" smtClean="0"/>
          </a:p>
          <a:p>
            <a:pPr marL="0" indent="0">
              <a:lnSpc>
                <a:spcPts val="3200"/>
              </a:lnSpc>
              <a:spcBef>
                <a:spcPts val="1200"/>
              </a:spcBef>
              <a:buNone/>
            </a:pPr>
            <a:r>
              <a:rPr lang="zh-CN" altLang="en-US" sz="2400" dirty="0"/>
              <a:t>在设计转让价格时，应力求实现下列目标：</a:t>
            </a:r>
          </a:p>
          <a:p>
            <a:pPr>
              <a:lnSpc>
                <a:spcPts val="3200"/>
              </a:lnSpc>
              <a:spcBef>
                <a:spcPts val="1200"/>
              </a:spcBef>
              <a:buFont typeface="Wingdings" panose="05000000000000000000" pitchFamily="2" charset="2"/>
              <a:buChar char="l"/>
            </a:pPr>
            <a:r>
              <a:rPr lang="zh-CN" altLang="en-US" sz="2400" dirty="0"/>
              <a:t>它应该为各经营单元提供相关信息，满足制定公司成本与收入最优权衡的需要。</a:t>
            </a:r>
          </a:p>
          <a:p>
            <a:pPr>
              <a:lnSpc>
                <a:spcPts val="3200"/>
              </a:lnSpc>
              <a:spcBef>
                <a:spcPts val="1200"/>
              </a:spcBef>
              <a:buFont typeface="Wingdings" panose="05000000000000000000" pitchFamily="2" charset="2"/>
              <a:buChar char="l"/>
            </a:pPr>
            <a:r>
              <a:rPr lang="zh-CN" altLang="en-US" sz="2400" dirty="0"/>
              <a:t>它应该鼓励促进目标一致的决策，即：在设计系统时，应该确保决策既能提高经营单元利润，也能提高公司利润。（境外</a:t>
            </a:r>
            <a:r>
              <a:rPr lang="en-US" altLang="zh-CN" sz="2400" dirty="0"/>
              <a:t>TP</a:t>
            </a:r>
            <a:r>
              <a:rPr lang="zh-CN" altLang="en-US" sz="2400" dirty="0"/>
              <a:t>）</a:t>
            </a:r>
          </a:p>
          <a:p>
            <a:pPr>
              <a:lnSpc>
                <a:spcPts val="3200"/>
              </a:lnSpc>
              <a:spcBef>
                <a:spcPts val="1200"/>
              </a:spcBef>
              <a:buFont typeface="Wingdings" panose="05000000000000000000" pitchFamily="2" charset="2"/>
              <a:buChar char="l"/>
            </a:pPr>
            <a:r>
              <a:rPr lang="zh-CN" altLang="en-US" sz="2400" dirty="0"/>
              <a:t>它应该有助于评价各经营单元的经济业绩。</a:t>
            </a:r>
          </a:p>
          <a:p>
            <a:pPr>
              <a:lnSpc>
                <a:spcPts val="3200"/>
              </a:lnSpc>
              <a:spcBef>
                <a:spcPts val="1200"/>
              </a:spcBef>
              <a:buFont typeface="Wingdings" panose="05000000000000000000" pitchFamily="2" charset="2"/>
              <a:buChar char="l"/>
            </a:pPr>
            <a:r>
              <a:rPr lang="zh-CN" altLang="en-US" sz="2400" dirty="0"/>
              <a:t>系统应该简单明了，易于管理。</a:t>
            </a:r>
            <a:endParaRPr lang="zh-CN" altLang="en-US" sz="2400"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3</a:t>
            </a:fld>
            <a:endParaRPr lang="zh-CN" altLang="en-US"/>
          </a:p>
        </p:txBody>
      </p:sp>
    </p:spTree>
    <p:extLst>
      <p:ext uri="{BB962C8B-B14F-4D97-AF65-F5344CB8AC3E}">
        <p14:creationId xmlns:p14="http://schemas.microsoft.com/office/powerpoint/2010/main" val="2410311985"/>
      </p:ext>
    </p:extLst>
  </p:cSld>
  <p:clrMapOvr>
    <a:masterClrMapping/>
  </p:clrMapOvr>
  <p:transition spd="med">
    <p:wipe dir="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771136"/>
            <a:ext cx="10972800" cy="4613188"/>
          </a:xfrm>
        </p:spPr>
        <p:txBody>
          <a:bodyPr>
            <a:normAutofit/>
          </a:bodyPr>
          <a:lstStyle/>
          <a:p>
            <a:pPr>
              <a:lnSpc>
                <a:spcPct val="150000"/>
              </a:lnSpc>
            </a:pPr>
            <a:r>
              <a:rPr lang="zh-CN" altLang="zh-CN" sz="3000" dirty="0"/>
              <a:t>基于成本的转让价格</a:t>
            </a:r>
            <a:endParaRPr lang="en-US" altLang="zh-CN" sz="3000" dirty="0"/>
          </a:p>
          <a:p>
            <a:pPr lvl="1">
              <a:lnSpc>
                <a:spcPts val="3600"/>
              </a:lnSpc>
            </a:pPr>
            <a:r>
              <a:rPr lang="zh-CN" altLang="en-US" dirty="0" smtClean="0"/>
              <a:t>利润加价</a:t>
            </a:r>
            <a:endParaRPr lang="en-US" altLang="zh-CN" dirty="0" smtClean="0"/>
          </a:p>
          <a:p>
            <a:pPr marL="941070" lvl="2" indent="0">
              <a:lnSpc>
                <a:spcPts val="3600"/>
              </a:lnSpc>
              <a:buNone/>
            </a:pPr>
            <a:r>
              <a:rPr lang="zh-CN" altLang="en-US" dirty="0" smtClean="0"/>
              <a:t>在计算利润加价时，也需要制定两项决策：</a:t>
            </a:r>
            <a:endParaRPr lang="en-US" altLang="zh-CN" dirty="0" smtClean="0"/>
          </a:p>
          <a:p>
            <a:pPr marL="941070" lvl="2" indent="0">
              <a:lnSpc>
                <a:spcPts val="3600"/>
              </a:lnSpc>
              <a:buNone/>
            </a:pPr>
            <a:r>
              <a:rPr lang="zh-CN" altLang="en-US" dirty="0" smtClean="0"/>
              <a:t>（</a:t>
            </a:r>
            <a:r>
              <a:rPr lang="en-US" altLang="zh-CN" dirty="0" smtClean="0"/>
              <a:t>1</a:t>
            </a:r>
            <a:r>
              <a:rPr lang="zh-CN" altLang="en-US" dirty="0" smtClean="0"/>
              <a:t>）利润加价应建立在什么基础上；</a:t>
            </a:r>
            <a:endParaRPr lang="en-US" altLang="zh-CN" dirty="0" smtClean="0"/>
          </a:p>
          <a:p>
            <a:pPr marL="941070" lvl="2" indent="0">
              <a:lnSpc>
                <a:spcPts val="3600"/>
              </a:lnSpc>
              <a:buNone/>
            </a:pPr>
            <a:r>
              <a:rPr lang="zh-CN" altLang="en-US" dirty="0" smtClean="0"/>
              <a:t>（</a:t>
            </a:r>
            <a:r>
              <a:rPr lang="en-US" altLang="zh-CN" dirty="0" smtClean="0"/>
              <a:t>2</a:t>
            </a:r>
            <a:r>
              <a:rPr lang="zh-CN" altLang="en-US" dirty="0" smtClean="0"/>
              <a:t>）允许的利润水平。</a:t>
            </a:r>
          </a:p>
          <a:p>
            <a:pPr marL="941070" lvl="2" indent="0">
              <a:lnSpc>
                <a:spcPct val="150000"/>
              </a:lnSpc>
              <a:buNone/>
            </a:pPr>
            <a:endParaRPr lang="zh-CN" altLang="en-US" dirty="0"/>
          </a:p>
          <a:p>
            <a:pPr marL="471170" lvl="1" indent="0">
              <a:lnSpc>
                <a:spcPct val="150000"/>
              </a:lnSpc>
              <a:buNone/>
            </a:pPr>
            <a:endParaRPr lang="zh-CN" altLang="en-US" dirty="0"/>
          </a:p>
          <a:p>
            <a:pPr marL="941070" lvl="2" indent="0" algn="just">
              <a:lnSpc>
                <a:spcPct val="150000"/>
              </a:lnSpc>
              <a:spcBef>
                <a:spcPts val="25"/>
              </a:spcBef>
              <a:spcAft>
                <a:spcPts val="0"/>
              </a:spcAft>
              <a:buNone/>
            </a:pPr>
            <a:endParaRPr lang="en-US" altLang="zh-CN" dirty="0"/>
          </a:p>
          <a:p>
            <a:pPr lvl="1" algn="just">
              <a:lnSpc>
                <a:spcPct val="150000"/>
              </a:lnSpc>
              <a:spcBef>
                <a:spcPts val="25"/>
              </a:spcBef>
              <a:spcAft>
                <a:spcPts val="0"/>
              </a:spcAft>
            </a:pPr>
            <a:endParaRPr lang="en-US" altLang="zh-CN"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30</a:t>
            </a:fld>
            <a:endParaRPr lang="zh-CN" altLang="en-US" dirty="0"/>
          </a:p>
        </p:txBody>
      </p:sp>
    </p:spTree>
    <p:extLst>
      <p:ext uri="{BB962C8B-B14F-4D97-AF65-F5344CB8AC3E}">
        <p14:creationId xmlns:p14="http://schemas.microsoft.com/office/powerpoint/2010/main" val="4172797492"/>
      </p:ext>
    </p:extLst>
  </p:cSld>
  <p:clrMapOvr>
    <a:masterClrMapping/>
  </p:clrMapOvr>
  <p:transition spd="med">
    <p:wipe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733552"/>
            <a:ext cx="10972800" cy="4724914"/>
          </a:xfrm>
        </p:spPr>
        <p:txBody>
          <a:bodyPr>
            <a:normAutofit/>
          </a:bodyPr>
          <a:lstStyle/>
          <a:p>
            <a:pPr>
              <a:lnSpc>
                <a:spcPct val="150000"/>
              </a:lnSpc>
              <a:spcBef>
                <a:spcPts val="1800"/>
              </a:spcBef>
            </a:pPr>
            <a:r>
              <a:rPr lang="zh-CN" altLang="zh-CN" dirty="0"/>
              <a:t>基于成本的转让价格</a:t>
            </a:r>
            <a:endParaRPr lang="en-US" altLang="zh-CN" dirty="0"/>
          </a:p>
          <a:p>
            <a:pPr lvl="1">
              <a:lnSpc>
                <a:spcPts val="4000"/>
              </a:lnSpc>
              <a:spcBef>
                <a:spcPts val="1200"/>
              </a:spcBef>
            </a:pPr>
            <a:r>
              <a:rPr lang="zh-CN" altLang="en-US" dirty="0" smtClean="0"/>
              <a:t>利润加价</a:t>
            </a:r>
            <a:endParaRPr lang="en-US" altLang="zh-CN" dirty="0"/>
          </a:p>
          <a:p>
            <a:pPr marL="471170" lvl="1" indent="0">
              <a:lnSpc>
                <a:spcPts val="3800"/>
              </a:lnSpc>
              <a:spcBef>
                <a:spcPts val="1200"/>
              </a:spcBef>
              <a:buNone/>
            </a:pPr>
            <a:r>
              <a:rPr lang="zh-CN" altLang="en-US" sz="2400" dirty="0" smtClean="0"/>
              <a:t>最</a:t>
            </a:r>
            <a:r>
              <a:rPr lang="zh-CN" altLang="en-US" sz="2400" dirty="0"/>
              <a:t>简单、最广泛采用的基础是成本百分比</a:t>
            </a:r>
            <a:r>
              <a:rPr lang="zh-CN" altLang="en-US" sz="2400" dirty="0" smtClean="0"/>
              <a:t>。但是</a:t>
            </a:r>
            <a:r>
              <a:rPr lang="zh-CN" altLang="en-US" sz="2400" dirty="0"/>
              <a:t>，如果采用这个基础，就不必考虑所需资本</a:t>
            </a:r>
            <a:r>
              <a:rPr lang="zh-CN" altLang="en-US" sz="2400" dirty="0" smtClean="0"/>
              <a:t>。</a:t>
            </a:r>
            <a:endParaRPr lang="en-US" altLang="zh-CN" sz="2400" dirty="0" smtClean="0"/>
          </a:p>
          <a:p>
            <a:pPr marL="471170" lvl="1" indent="0">
              <a:lnSpc>
                <a:spcPts val="3800"/>
              </a:lnSpc>
              <a:spcBef>
                <a:spcPts val="1200"/>
              </a:spcBef>
              <a:buNone/>
            </a:pPr>
            <a:r>
              <a:rPr lang="zh-CN" altLang="en-US" sz="2400" dirty="0" smtClean="0"/>
              <a:t>从</a:t>
            </a:r>
            <a:r>
              <a:rPr lang="zh-CN" altLang="en-US" sz="2400" dirty="0"/>
              <a:t>概念上讲，一个更好的基础是投资百分比。但是，计算适于一项产品的投资会</a:t>
            </a:r>
            <a:r>
              <a:rPr lang="zh-CN" altLang="zh-CN" sz="2400" dirty="0"/>
              <a:t>产生</a:t>
            </a:r>
            <a:r>
              <a:rPr lang="zh-CN" altLang="zh-CN" sz="2400" dirty="0" smtClean="0"/>
              <a:t>重大</a:t>
            </a:r>
            <a:r>
              <a:rPr lang="zh-CN" altLang="en-US" sz="2400" dirty="0" smtClean="0"/>
              <a:t>的</a:t>
            </a:r>
            <a:r>
              <a:rPr lang="zh-CN" altLang="zh-CN" sz="2400" dirty="0" smtClean="0"/>
              <a:t>操作</a:t>
            </a:r>
            <a:r>
              <a:rPr lang="zh-CN" altLang="zh-CN" sz="2400" dirty="0"/>
              <a:t>问题</a:t>
            </a:r>
            <a:r>
              <a:rPr lang="zh-CN" altLang="en-US" sz="2400" dirty="0" smtClean="0"/>
              <a:t>。如果采用固定资产的历史成本，那么即使采用新设备设计用来降低价格，但实际上会增加成本，因为旧资产价值被低估了。</a:t>
            </a:r>
            <a:endParaRPr lang="en-US" altLang="zh-CN" sz="2400" dirty="0" smtClean="0"/>
          </a:p>
        </p:txBody>
      </p:sp>
      <p:sp>
        <p:nvSpPr>
          <p:cNvPr id="5" name="灯片编号占位符 4"/>
          <p:cNvSpPr>
            <a:spLocks noGrp="1"/>
          </p:cNvSpPr>
          <p:nvPr>
            <p:ph type="sldNum" sz="quarter" idx="12"/>
          </p:nvPr>
        </p:nvSpPr>
        <p:spPr/>
        <p:txBody>
          <a:bodyPr/>
          <a:lstStyle/>
          <a:p>
            <a:fld id="{2AAAF325-9816-4587-8C3C-38D34CD990DC}" type="slidenum">
              <a:rPr lang="zh-CN" altLang="en-US" smtClean="0"/>
              <a:t>31</a:t>
            </a:fld>
            <a:endParaRPr lang="zh-CN" altLang="en-US" dirty="0"/>
          </a:p>
        </p:txBody>
      </p:sp>
    </p:spTree>
  </p:cSld>
  <p:clrMapOvr>
    <a:masterClrMapping/>
  </p:clrMapOvr>
  <p:transition spd="med">
    <p:wipe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733552"/>
            <a:ext cx="10972800" cy="4724914"/>
          </a:xfrm>
        </p:spPr>
        <p:txBody>
          <a:bodyPr>
            <a:normAutofit/>
          </a:bodyPr>
          <a:lstStyle/>
          <a:p>
            <a:pPr>
              <a:lnSpc>
                <a:spcPct val="150000"/>
              </a:lnSpc>
              <a:spcBef>
                <a:spcPts val="1800"/>
              </a:spcBef>
            </a:pPr>
            <a:r>
              <a:rPr lang="zh-CN" altLang="zh-CN" dirty="0"/>
              <a:t>基于成本的转让价格</a:t>
            </a:r>
            <a:endParaRPr lang="en-US" altLang="zh-CN" dirty="0"/>
          </a:p>
          <a:p>
            <a:pPr lvl="1">
              <a:lnSpc>
                <a:spcPts val="3600"/>
              </a:lnSpc>
            </a:pPr>
            <a:r>
              <a:rPr lang="zh-CN" altLang="en-US" dirty="0"/>
              <a:t>利润加价</a:t>
            </a:r>
            <a:endParaRPr lang="en-US" altLang="zh-CN" dirty="0"/>
          </a:p>
          <a:p>
            <a:pPr marL="471170" lvl="1" indent="0">
              <a:lnSpc>
                <a:spcPts val="3800"/>
              </a:lnSpc>
              <a:spcBef>
                <a:spcPts val="1200"/>
              </a:spcBef>
              <a:buNone/>
            </a:pPr>
            <a:r>
              <a:rPr lang="zh-CN" altLang="en-US" sz="2400" dirty="0" smtClean="0"/>
              <a:t>利润</a:t>
            </a:r>
            <a:r>
              <a:rPr lang="zh-CN" altLang="en-US" sz="2400" dirty="0"/>
              <a:t>加成的第二个问题是利润数量。高级管理层对利润中心的财务业绩的看法会受它所创造的利润影响。</a:t>
            </a:r>
            <a:r>
              <a:rPr lang="zh-CN" altLang="en-US" sz="2400" dirty="0" smtClean="0"/>
              <a:t>因此，利润</a:t>
            </a:r>
            <a:r>
              <a:rPr lang="zh-CN" altLang="en-US" sz="2400" dirty="0"/>
              <a:t>加成应该尽可能接近经营单元被视同独立公司向外部客户销售时所实现的投资报酬率。</a:t>
            </a:r>
          </a:p>
        </p:txBody>
      </p:sp>
      <p:sp>
        <p:nvSpPr>
          <p:cNvPr id="5" name="灯片编号占位符 4"/>
          <p:cNvSpPr>
            <a:spLocks noGrp="1"/>
          </p:cNvSpPr>
          <p:nvPr>
            <p:ph type="sldNum" sz="quarter" idx="12"/>
          </p:nvPr>
        </p:nvSpPr>
        <p:spPr/>
        <p:txBody>
          <a:bodyPr/>
          <a:lstStyle/>
          <a:p>
            <a:fld id="{2AAAF325-9816-4587-8C3C-38D34CD990DC}" type="slidenum">
              <a:rPr lang="zh-CN" altLang="en-US" smtClean="0"/>
              <a:t>32</a:t>
            </a:fld>
            <a:endParaRPr lang="zh-CN" altLang="en-US" dirty="0"/>
          </a:p>
        </p:txBody>
      </p:sp>
    </p:spTree>
    <p:extLst>
      <p:ext uri="{BB962C8B-B14F-4D97-AF65-F5344CB8AC3E}">
        <p14:creationId xmlns:p14="http://schemas.microsoft.com/office/powerpoint/2010/main" val="4189919939"/>
      </p:ext>
    </p:extLst>
  </p:cSld>
  <p:clrMapOvr>
    <a:masterClrMapping/>
  </p:clrMapOvr>
  <p:transition spd="med">
    <p:wipe dir="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828802"/>
            <a:ext cx="10972800" cy="4238624"/>
          </a:xfrm>
        </p:spPr>
        <p:txBody>
          <a:bodyPr>
            <a:normAutofit/>
          </a:bodyPr>
          <a:lstStyle/>
          <a:p>
            <a:pPr>
              <a:lnSpc>
                <a:spcPct val="150000"/>
              </a:lnSpc>
            </a:pPr>
            <a:r>
              <a:rPr lang="zh-CN" altLang="zh-CN" dirty="0"/>
              <a:t>上游固定成本和利润</a:t>
            </a:r>
            <a:endParaRPr lang="en-US" altLang="zh-CN" dirty="0"/>
          </a:p>
          <a:p>
            <a:pPr marL="471170" lvl="1" indent="0">
              <a:lnSpc>
                <a:spcPct val="150000"/>
              </a:lnSpc>
              <a:buNone/>
            </a:pPr>
            <a:r>
              <a:rPr lang="zh-CN" altLang="en-US" sz="2400" dirty="0"/>
              <a:t>在一体化公司</a:t>
            </a:r>
            <a:r>
              <a:rPr lang="zh-CN" altLang="en-US" sz="2400" dirty="0" smtClean="0"/>
              <a:t>中，转移</a:t>
            </a:r>
            <a:r>
              <a:rPr lang="zh-CN" altLang="en-US" sz="2400" dirty="0"/>
              <a:t>定价会产生重大问题。最终向外部客户销售产品的利润中心甚至可能不知道包含在内部采购价格中的上游固定成本和利润。即使终端利润中心知道这些成本和</a:t>
            </a:r>
            <a:r>
              <a:rPr lang="zh-CN" altLang="en-US" sz="2400" dirty="0" smtClean="0"/>
              <a:t>利润，它</a:t>
            </a:r>
            <a:r>
              <a:rPr lang="zh-CN" altLang="en-US" sz="2400" dirty="0"/>
              <a:t>也可能不愿降低自身利润而谋求</a:t>
            </a:r>
            <a:r>
              <a:rPr lang="zh-CN" altLang="en-US" sz="2400" dirty="0" smtClean="0"/>
              <a:t>公司的利润</a:t>
            </a:r>
            <a:r>
              <a:rPr lang="zh-CN" altLang="en-US" sz="2400" dirty="0"/>
              <a:t>最大化。</a:t>
            </a:r>
          </a:p>
        </p:txBody>
      </p:sp>
      <p:sp>
        <p:nvSpPr>
          <p:cNvPr id="5" name="灯片编号占位符 4"/>
          <p:cNvSpPr>
            <a:spLocks noGrp="1"/>
          </p:cNvSpPr>
          <p:nvPr>
            <p:ph type="sldNum" sz="quarter" idx="12"/>
          </p:nvPr>
        </p:nvSpPr>
        <p:spPr/>
        <p:txBody>
          <a:bodyPr/>
          <a:lstStyle/>
          <a:p>
            <a:fld id="{2AAAF325-9816-4587-8C3C-38D34CD990DC}" type="slidenum">
              <a:rPr lang="zh-CN" altLang="en-US" smtClean="0"/>
              <a:t>33</a:t>
            </a:fld>
            <a:endParaRPr lang="zh-CN" altLang="en-US" dirty="0"/>
          </a:p>
        </p:txBody>
      </p:sp>
    </p:spTree>
  </p:cSld>
  <p:clrMapOvr>
    <a:masterClrMapping/>
  </p:clrMapOvr>
  <p:transition spd="med">
    <p:wipe dir="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828802"/>
            <a:ext cx="10972800" cy="4481382"/>
          </a:xfrm>
        </p:spPr>
        <p:txBody>
          <a:bodyPr>
            <a:normAutofit/>
          </a:bodyPr>
          <a:lstStyle/>
          <a:p>
            <a:pPr>
              <a:lnSpc>
                <a:spcPts val="4000"/>
              </a:lnSpc>
              <a:spcBef>
                <a:spcPts val="1200"/>
              </a:spcBef>
              <a:spcAft>
                <a:spcPts val="600"/>
              </a:spcAft>
            </a:pPr>
            <a:r>
              <a:rPr lang="zh-CN" altLang="zh-CN" dirty="0"/>
              <a:t>上游固定成本和利润</a:t>
            </a:r>
            <a:endParaRPr lang="en-US" altLang="zh-CN" dirty="0"/>
          </a:p>
          <a:p>
            <a:pPr lvl="1">
              <a:lnSpc>
                <a:spcPts val="4000"/>
              </a:lnSpc>
              <a:spcBef>
                <a:spcPts val="1200"/>
              </a:spcBef>
              <a:spcAft>
                <a:spcPts val="600"/>
              </a:spcAft>
            </a:pPr>
            <a:r>
              <a:rPr lang="zh-CN" altLang="zh-CN" dirty="0"/>
              <a:t>经</a:t>
            </a:r>
            <a:r>
              <a:rPr lang="zh-CN" altLang="en-US" dirty="0"/>
              <a:t>营</a:t>
            </a:r>
            <a:r>
              <a:rPr lang="zh-CN" altLang="zh-CN" dirty="0"/>
              <a:t>单元</a:t>
            </a:r>
            <a:r>
              <a:rPr lang="zh-CN" altLang="en-US" dirty="0"/>
              <a:t>之间</a:t>
            </a:r>
            <a:r>
              <a:rPr lang="zh-CN" altLang="zh-CN" dirty="0"/>
              <a:t>的协议</a:t>
            </a:r>
            <a:endParaRPr lang="en-US" altLang="zh-CN" dirty="0"/>
          </a:p>
          <a:p>
            <a:pPr marL="941070" lvl="2" indent="0" algn="just">
              <a:lnSpc>
                <a:spcPts val="3840"/>
              </a:lnSpc>
              <a:buNone/>
            </a:pPr>
            <a:r>
              <a:rPr lang="zh-CN" altLang="en-US" sz="2600" dirty="0"/>
              <a:t>有些公司建立了一种正式</a:t>
            </a:r>
            <a:r>
              <a:rPr lang="zh-CN" altLang="en-US" sz="2600" dirty="0" smtClean="0"/>
              <a:t>机制，藉此，来自</a:t>
            </a:r>
            <a:r>
              <a:rPr lang="zh-CN" altLang="en-US" sz="2600" dirty="0"/>
              <a:t>采购和销售单元的代表可以定期召开</a:t>
            </a:r>
            <a:r>
              <a:rPr lang="zh-CN" altLang="en-US" sz="2600" dirty="0" smtClean="0"/>
              <a:t>会议，决定对外的销售价格，并</a:t>
            </a:r>
            <a:r>
              <a:rPr lang="zh-CN" altLang="en-US" sz="2600" dirty="0"/>
              <a:t>决定具有大量上游固定成本和利润的产品的利润分享问题。只有审查过程仅限于大量业务至少涉及一个利润中心</a:t>
            </a:r>
            <a:r>
              <a:rPr lang="zh-CN" altLang="en-US" sz="2600" dirty="0" smtClean="0"/>
              <a:t>时，这种</a:t>
            </a:r>
            <a:r>
              <a:rPr lang="zh-CN" altLang="en-US" sz="2600" dirty="0"/>
              <a:t>机制才发挥作用。</a:t>
            </a:r>
            <a:r>
              <a:rPr lang="zh-CN" altLang="en-US" sz="2600" dirty="0" smtClean="0"/>
              <a:t>否则，这些</a:t>
            </a:r>
            <a:r>
              <a:rPr lang="zh-CN" altLang="en-US" sz="2600" dirty="0"/>
              <a:t>议价的价值就抵不上所付出的辛劳。</a:t>
            </a:r>
          </a:p>
          <a:p>
            <a:pPr lvl="1">
              <a:lnSpc>
                <a:spcPct val="150000"/>
              </a:lnSpc>
            </a:pPr>
            <a:endParaRPr lang="en-US" altLang="zh-CN"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34</a:t>
            </a:fld>
            <a:endParaRPr lang="zh-CN" altLang="en-US" dirty="0"/>
          </a:p>
        </p:txBody>
      </p:sp>
    </p:spTree>
  </p:cSld>
  <p:clrMapOvr>
    <a:masterClrMapping/>
  </p:clrMapOvr>
  <p:transition spd="med">
    <p:wipe dir="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779374"/>
            <a:ext cx="11063416" cy="4238624"/>
          </a:xfrm>
        </p:spPr>
        <p:txBody>
          <a:bodyPr>
            <a:normAutofit/>
          </a:bodyPr>
          <a:lstStyle/>
          <a:p>
            <a:pPr>
              <a:lnSpc>
                <a:spcPct val="150000"/>
              </a:lnSpc>
            </a:pPr>
            <a:r>
              <a:rPr lang="zh-CN" altLang="zh-CN" dirty="0"/>
              <a:t>上游固定成本和利润</a:t>
            </a:r>
            <a:endParaRPr lang="en-US" altLang="zh-CN" dirty="0"/>
          </a:p>
          <a:p>
            <a:pPr lvl="1">
              <a:lnSpc>
                <a:spcPct val="150000"/>
              </a:lnSpc>
            </a:pPr>
            <a:r>
              <a:rPr lang="zh-CN" altLang="zh-CN" dirty="0"/>
              <a:t>两步定价法</a:t>
            </a:r>
            <a:endParaRPr lang="en-US" altLang="zh-CN" dirty="0"/>
          </a:p>
          <a:p>
            <a:pPr marL="941070" lvl="2" indent="0">
              <a:lnSpc>
                <a:spcPct val="150000"/>
              </a:lnSpc>
              <a:buNone/>
            </a:pPr>
            <a:r>
              <a:rPr lang="zh-CN" altLang="en-US" dirty="0"/>
              <a:t>处理这个问题的另一种方法是确定一个包含两种费用的转让价格</a:t>
            </a:r>
            <a:r>
              <a:rPr lang="zh-CN" altLang="en-US" dirty="0" smtClean="0"/>
              <a:t>。</a:t>
            </a:r>
            <a:endParaRPr lang="en-US" altLang="zh-CN" dirty="0" smtClean="0"/>
          </a:p>
          <a:p>
            <a:pPr marL="941070" lvl="2" indent="0">
              <a:lnSpc>
                <a:spcPct val="150000"/>
              </a:lnSpc>
              <a:buNone/>
            </a:pPr>
            <a:r>
              <a:rPr lang="zh-CN" altLang="en-US" dirty="0" smtClean="0"/>
              <a:t>首先，对于</a:t>
            </a:r>
            <a:r>
              <a:rPr lang="zh-CN" altLang="en-US" dirty="0"/>
              <a:t>所售的每件</a:t>
            </a:r>
            <a:r>
              <a:rPr lang="zh-CN" altLang="en-US" dirty="0" smtClean="0"/>
              <a:t>产品，收取</a:t>
            </a:r>
            <a:r>
              <a:rPr lang="zh-CN" altLang="en-US" dirty="0"/>
              <a:t>等于产品标准变动成本的费用</a:t>
            </a:r>
            <a:r>
              <a:rPr lang="zh-CN" altLang="en-US" dirty="0" smtClean="0"/>
              <a:t>。</a:t>
            </a:r>
            <a:endParaRPr lang="en-US" altLang="zh-CN" dirty="0" smtClean="0"/>
          </a:p>
          <a:p>
            <a:pPr marL="941070" lvl="2" indent="0">
              <a:lnSpc>
                <a:spcPct val="150000"/>
              </a:lnSpc>
              <a:buNone/>
            </a:pPr>
            <a:r>
              <a:rPr lang="zh-CN" altLang="en-US" dirty="0" smtClean="0"/>
              <a:t>其次，收取</a:t>
            </a:r>
            <a:r>
              <a:rPr lang="zh-CN" altLang="en-US" dirty="0"/>
              <a:t>与采购单元预留设备相关的固定成本相等的期间费用。这两项要素中的一个或者两个应该包含利润边际。</a:t>
            </a:r>
          </a:p>
          <a:p>
            <a:pPr lvl="1">
              <a:lnSpc>
                <a:spcPct val="150000"/>
              </a:lnSpc>
            </a:pPr>
            <a:endParaRPr lang="en-US" altLang="zh-CN"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35</a:t>
            </a:fld>
            <a:endParaRPr lang="zh-CN" altLang="en-US" dirty="0"/>
          </a:p>
        </p:txBody>
      </p:sp>
    </p:spTree>
  </p:cSld>
  <p:clrMapOvr>
    <a:masterClrMapping/>
  </p:clrMapOvr>
  <p:transition spd="med">
    <p:wipe dir="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828802"/>
            <a:ext cx="10972800" cy="4238624"/>
          </a:xfrm>
        </p:spPr>
        <p:txBody>
          <a:bodyPr>
            <a:normAutofit/>
          </a:bodyPr>
          <a:lstStyle/>
          <a:p>
            <a:pPr>
              <a:lnSpc>
                <a:spcPct val="150000"/>
              </a:lnSpc>
            </a:pPr>
            <a:r>
              <a:rPr lang="zh-CN" altLang="zh-CN" dirty="0"/>
              <a:t>上游固定成本和利润</a:t>
            </a:r>
            <a:endParaRPr lang="en-US" altLang="zh-CN" dirty="0"/>
          </a:p>
          <a:p>
            <a:pPr lvl="1">
              <a:lnSpc>
                <a:spcPct val="150000"/>
              </a:lnSpc>
            </a:pPr>
            <a:endParaRPr lang="en-US" altLang="zh-CN"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36</a:t>
            </a:fld>
            <a:endParaRPr lang="zh-CN" altLang="en-US" dirty="0"/>
          </a:p>
        </p:txBody>
      </p:sp>
      <p:graphicFrame>
        <p:nvGraphicFramePr>
          <p:cNvPr id="6" name="表格 5"/>
          <p:cNvGraphicFramePr/>
          <p:nvPr>
            <p:custDataLst>
              <p:tags r:id="rId1"/>
            </p:custDataLst>
            <p:extLst>
              <p:ext uri="{D42A27DB-BD31-4B8C-83A1-F6EECF244321}">
                <p14:modId xmlns:p14="http://schemas.microsoft.com/office/powerpoint/2010/main" val="337616797"/>
              </p:ext>
            </p:extLst>
          </p:nvPr>
        </p:nvGraphicFramePr>
        <p:xfrm>
          <a:off x="5099050" y="2196465"/>
          <a:ext cx="6195026" cy="3291840"/>
        </p:xfrm>
        <a:graphic>
          <a:graphicData uri="http://schemas.openxmlformats.org/drawingml/2006/table">
            <a:tbl>
              <a:tblPr firstRow="1" bandRow="1">
                <a:tableStyleId>{5940675A-B579-460E-94D1-54222C63F5DA}</a:tableStyleId>
              </a:tblPr>
              <a:tblGrid>
                <a:gridCol w="4250842">
                  <a:extLst>
                    <a:ext uri="{9D8B030D-6E8A-4147-A177-3AD203B41FA5}">
                      <a16:colId xmlns:a16="http://schemas.microsoft.com/office/drawing/2014/main" val="20000"/>
                    </a:ext>
                  </a:extLst>
                </a:gridCol>
                <a:gridCol w="1944184">
                  <a:extLst>
                    <a:ext uri="{9D8B030D-6E8A-4147-A177-3AD203B41FA5}">
                      <a16:colId xmlns:a16="http://schemas.microsoft.com/office/drawing/2014/main" val="20001"/>
                    </a:ext>
                  </a:extLst>
                </a:gridCol>
              </a:tblGrid>
              <a:tr h="231775">
                <a:tc>
                  <a:txBody>
                    <a:bodyPr/>
                    <a:lstStyle/>
                    <a:p>
                      <a:pPr indent="0">
                        <a:buNone/>
                      </a:pPr>
                      <a:r>
                        <a:rPr lang="en-US" sz="1800" b="1" dirty="0">
                          <a:latin typeface="+mn-lt"/>
                          <a:ea typeface="宋体" panose="02010600030101010101" pitchFamily="2" charset="-122"/>
                          <a:cs typeface="宋体" panose="02010600030101010101" pitchFamily="2" charset="-122"/>
                        </a:rPr>
                        <a:t>经营单元X（制造商）</a:t>
                      </a:r>
                      <a:endParaRPr lang="en-US" altLang="en-US" sz="1800" b="1" dirty="0">
                        <a:latin typeface="+mn-lt"/>
                        <a:ea typeface="宋体" panose="02010600030101010101" pitchFamily="2" charset="-122"/>
                        <a:cs typeface="宋体" panose="02010600030101010101" pitchFamily="2" charset="-122"/>
                      </a:endParaRPr>
                    </a:p>
                  </a:txBody>
                  <a:tcPr marL="68580" marR="68580" marT="0" marB="0">
                    <a:lnL>
                      <a:noFill/>
                    </a:lnL>
                    <a:lnR>
                      <a:noFill/>
                    </a:lnR>
                    <a:lnT w="12700" cap="flat" cmpd="sng">
                      <a:solidFill>
                        <a:srgbClr val="080000"/>
                      </a:solidFill>
                      <a:prstDash val="solid"/>
                      <a:headEnd type="none" w="med" len="med"/>
                      <a:tailEnd type="none" w="med" len="med"/>
                    </a:lnT>
                    <a:lnB cap="flat">
                      <a:noFill/>
                    </a:lnB>
                    <a:lnTlToBr>
                      <a:noFill/>
                    </a:lnTlToBr>
                    <a:lnBlToTr>
                      <a:noFill/>
                    </a:lnBlToTr>
                    <a:noFill/>
                  </a:tcPr>
                </a:tc>
                <a:tc>
                  <a:txBody>
                    <a:bodyPr/>
                    <a:lstStyle/>
                    <a:p>
                      <a:pPr indent="0" algn="ctr">
                        <a:buNone/>
                      </a:pPr>
                      <a:r>
                        <a:rPr lang="en-US" sz="1800" b="1" dirty="0">
                          <a:latin typeface="+mn-lt"/>
                          <a:ea typeface="宋体" panose="02010600030101010101" pitchFamily="2" charset="-122"/>
                          <a:cs typeface="宋体" panose="02010600030101010101" pitchFamily="2" charset="-122"/>
                        </a:rPr>
                        <a:t>      </a:t>
                      </a:r>
                      <a:r>
                        <a:rPr lang="en-US" sz="1800" b="1" dirty="0" smtClean="0">
                          <a:latin typeface="+mn-lt"/>
                          <a:ea typeface="宋体" panose="02010600030101010101" pitchFamily="2" charset="-122"/>
                          <a:cs typeface="宋体" panose="02010600030101010101" pitchFamily="2" charset="-122"/>
                        </a:rPr>
                        <a:t>            </a:t>
                      </a:r>
                      <a:r>
                        <a:rPr lang="en-US" sz="1800" b="1" dirty="0" err="1">
                          <a:latin typeface="+mn-lt"/>
                          <a:ea typeface="宋体" panose="02010600030101010101" pitchFamily="2" charset="-122"/>
                          <a:cs typeface="宋体" panose="02010600030101010101" pitchFamily="2" charset="-122"/>
                        </a:rPr>
                        <a:t>产品A</a:t>
                      </a:r>
                      <a:endParaRPr lang="en-US" altLang="en-US" sz="1800" b="1" dirty="0">
                        <a:latin typeface="+mn-lt"/>
                        <a:ea typeface="宋体" panose="02010600030101010101" pitchFamily="2" charset="-122"/>
                        <a:cs typeface="宋体" panose="02010600030101010101" pitchFamily="2" charset="-122"/>
                      </a:endParaRPr>
                    </a:p>
                  </a:txBody>
                  <a:tcPr marL="68580" marR="68580" marT="0" marB="0">
                    <a:lnL>
                      <a:noFill/>
                    </a:lnL>
                    <a:lnR cap="flat">
                      <a:noFill/>
                    </a:lnR>
                    <a:lnT w="12700" cap="flat" cmpd="sng">
                      <a:solidFill>
                        <a:srgbClr val="080000"/>
                      </a:solidFill>
                      <a:prstDash val="solid"/>
                      <a:headEnd type="none" w="med" len="med"/>
                      <a:tailEnd type="none" w="med" len="med"/>
                    </a:lnT>
                    <a:lnB cap="flat">
                      <a:noFill/>
                    </a:lnB>
                    <a:lnTlToBr>
                      <a:noFill/>
                    </a:lnTlToBr>
                    <a:lnBlToTr>
                      <a:noFill/>
                    </a:lnBlToTr>
                    <a:noFill/>
                  </a:tcPr>
                </a:tc>
                <a:extLst>
                  <a:ext uri="{0D108BD9-81ED-4DB2-BD59-A6C34878D82A}">
                    <a16:rowId xmlns:a16="http://schemas.microsoft.com/office/drawing/2014/main" val="10000"/>
                  </a:ext>
                </a:extLst>
              </a:tr>
              <a:tr h="231775">
                <a:tc>
                  <a:txBody>
                    <a:bodyPr/>
                    <a:lstStyle/>
                    <a:p>
                      <a:pPr indent="0">
                        <a:buNone/>
                      </a:pPr>
                      <a:r>
                        <a:rPr lang="en-US" sz="1800" b="0" dirty="0" err="1">
                          <a:latin typeface="+mn-lt"/>
                          <a:ea typeface="宋体" panose="02010600030101010101" pitchFamily="2" charset="-122"/>
                          <a:cs typeface="宋体" panose="02010600030101010101" pitchFamily="2" charset="-122"/>
                        </a:rPr>
                        <a:t>预期对经营单元Y的月度销售</a:t>
                      </a:r>
                      <a:endParaRPr lang="en-US" altLang="en-US" sz="1800" b="0" dirty="0">
                        <a:latin typeface="+mn-lt"/>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r">
                        <a:buNone/>
                      </a:pPr>
                      <a:r>
                        <a:rPr lang="en-US" sz="1800" b="0">
                          <a:latin typeface="+mn-lt"/>
                          <a:ea typeface="宋体" panose="02010600030101010101" pitchFamily="2" charset="-122"/>
                          <a:cs typeface="宋体" panose="02010600030101010101" pitchFamily="2" charset="-122"/>
                        </a:rPr>
                        <a:t>5000单位</a:t>
                      </a:r>
                      <a:endParaRPr lang="en-US" altLang="en-US" sz="1800" b="0">
                        <a:latin typeface="+mn-lt"/>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1"/>
                  </a:ext>
                </a:extLst>
              </a:tr>
              <a:tr h="231775">
                <a:tc>
                  <a:txBody>
                    <a:bodyPr/>
                    <a:lstStyle/>
                    <a:p>
                      <a:pPr indent="0">
                        <a:buNone/>
                      </a:pPr>
                      <a:r>
                        <a:rPr lang="en-US" sz="1800" b="0" dirty="0" err="1">
                          <a:latin typeface="+mn-lt"/>
                          <a:ea typeface="宋体" panose="02010600030101010101" pitchFamily="2" charset="-122"/>
                          <a:cs typeface="宋体" panose="02010600030101010101" pitchFamily="2" charset="-122"/>
                        </a:rPr>
                        <a:t>单位变动成本</a:t>
                      </a:r>
                      <a:endParaRPr lang="en-US" altLang="en-US" sz="1800" b="0" dirty="0">
                        <a:latin typeface="+mn-lt"/>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r">
                        <a:buNone/>
                      </a:pPr>
                      <a:r>
                        <a:rPr lang="en-US" sz="1800" b="0">
                          <a:latin typeface="+mn-lt"/>
                          <a:ea typeface="宋体" panose="02010600030101010101" pitchFamily="2" charset="-122"/>
                          <a:cs typeface="宋体" panose="02010600030101010101" pitchFamily="2" charset="-122"/>
                        </a:rPr>
                        <a:t>$5</a:t>
                      </a:r>
                      <a:endParaRPr lang="en-US" altLang="en-US" sz="1800" b="0">
                        <a:latin typeface="+mn-lt"/>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2"/>
                  </a:ext>
                </a:extLst>
              </a:tr>
              <a:tr h="231775">
                <a:tc>
                  <a:txBody>
                    <a:bodyPr/>
                    <a:lstStyle/>
                    <a:p>
                      <a:pPr indent="0">
                        <a:buNone/>
                      </a:pPr>
                      <a:r>
                        <a:rPr lang="en-US" sz="1800" b="0" dirty="0" err="1">
                          <a:latin typeface="+mn-lt"/>
                          <a:ea typeface="宋体" panose="02010600030101010101" pitchFamily="2" charset="-122"/>
                          <a:cs typeface="宋体" panose="02010600030101010101" pitchFamily="2" charset="-122"/>
                        </a:rPr>
                        <a:t>向产品分配的月度固定成本</a:t>
                      </a:r>
                      <a:endParaRPr lang="en-US" altLang="en-US" sz="1800" b="0" dirty="0">
                        <a:latin typeface="+mn-lt"/>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r">
                        <a:buNone/>
                      </a:pPr>
                      <a:r>
                        <a:rPr lang="en-US" sz="1800" b="0">
                          <a:latin typeface="+mn-lt"/>
                          <a:ea typeface="宋体" panose="02010600030101010101" pitchFamily="2" charset="-122"/>
                          <a:cs typeface="宋体" panose="02010600030101010101" pitchFamily="2" charset="-122"/>
                        </a:rPr>
                        <a:t>20000</a:t>
                      </a:r>
                      <a:endParaRPr lang="en-US" altLang="en-US" sz="1800" b="0">
                        <a:latin typeface="+mn-lt"/>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3"/>
                  </a:ext>
                </a:extLst>
              </a:tr>
              <a:tr h="231775">
                <a:tc>
                  <a:txBody>
                    <a:bodyPr/>
                    <a:lstStyle/>
                    <a:p>
                      <a:pPr indent="0">
                        <a:buNone/>
                      </a:pPr>
                      <a:r>
                        <a:rPr lang="en-US" sz="1800" b="0" dirty="0" err="1">
                          <a:latin typeface="+mn-lt"/>
                          <a:ea typeface="宋体" panose="02010600030101010101" pitchFamily="2" charset="-122"/>
                          <a:cs typeface="宋体" panose="02010600030101010101" pitchFamily="2" charset="-122"/>
                        </a:rPr>
                        <a:t>营运资本和设备投资</a:t>
                      </a:r>
                      <a:endParaRPr lang="en-US" altLang="en-US" sz="1800" b="0" dirty="0">
                        <a:latin typeface="+mn-lt"/>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r">
                        <a:buNone/>
                      </a:pPr>
                      <a:r>
                        <a:rPr lang="en-US" sz="1800" b="0">
                          <a:latin typeface="+mn-lt"/>
                          <a:ea typeface="宋体" panose="02010600030101010101" pitchFamily="2" charset="-122"/>
                          <a:cs typeface="宋体" panose="02010600030101010101" pitchFamily="2" charset="-122"/>
                        </a:rPr>
                        <a:t>1200000</a:t>
                      </a:r>
                      <a:endParaRPr lang="en-US" altLang="en-US" sz="1800" b="0">
                        <a:latin typeface="+mn-lt"/>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4"/>
                  </a:ext>
                </a:extLst>
              </a:tr>
              <a:tr h="231775">
                <a:tc>
                  <a:txBody>
                    <a:bodyPr/>
                    <a:lstStyle/>
                    <a:p>
                      <a:pPr indent="0">
                        <a:buNone/>
                      </a:pPr>
                      <a:r>
                        <a:rPr lang="en-US" sz="1800" b="0" dirty="0" err="1">
                          <a:latin typeface="+mn-lt"/>
                          <a:ea typeface="宋体" panose="02010600030101010101" pitchFamily="2" charset="-122"/>
                          <a:cs typeface="宋体" panose="02010600030101010101" pitchFamily="2" charset="-122"/>
                        </a:rPr>
                        <a:t>竞争性年投资报酬率</a:t>
                      </a:r>
                      <a:endParaRPr lang="en-US" altLang="en-US" sz="1800" b="0" dirty="0">
                        <a:latin typeface="+mn-lt"/>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r">
                        <a:buNone/>
                      </a:pPr>
                      <a:r>
                        <a:rPr lang="en-US" sz="1800" b="0">
                          <a:latin typeface="+mn-lt"/>
                          <a:ea typeface="宋体" panose="02010600030101010101" pitchFamily="2" charset="-122"/>
                          <a:cs typeface="宋体" panose="02010600030101010101" pitchFamily="2" charset="-122"/>
                        </a:rPr>
                        <a:t>10%</a:t>
                      </a:r>
                      <a:endParaRPr lang="en-US" altLang="en-US" sz="1800" b="0">
                        <a:latin typeface="+mn-lt"/>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5"/>
                  </a:ext>
                </a:extLst>
              </a:tr>
              <a:tr h="231775">
                <a:tc gridSpan="2">
                  <a:txBody>
                    <a:bodyPr/>
                    <a:lstStyle/>
                    <a:p>
                      <a:pPr indent="0">
                        <a:buNone/>
                      </a:pPr>
                      <a:r>
                        <a:rPr lang="en-US" sz="1800" b="0" dirty="0" err="1">
                          <a:latin typeface="+mn-lt"/>
                          <a:ea typeface="宋体" panose="02010600030101010101" pitchFamily="2" charset="-122"/>
                          <a:cs typeface="宋体" panose="02010600030101010101" pitchFamily="2" charset="-122"/>
                        </a:rPr>
                        <a:t>把产品A转让给经营单元Y的一种方式是按单价，计算如下</a:t>
                      </a:r>
                      <a:r>
                        <a:rPr lang="en-US" sz="1800" b="0" dirty="0">
                          <a:latin typeface="+mn-lt"/>
                          <a:ea typeface="宋体" panose="02010600030101010101" pitchFamily="2" charset="-122"/>
                          <a:cs typeface="宋体" panose="02010600030101010101" pitchFamily="2" charset="-122"/>
                        </a:rPr>
                        <a:t>：</a:t>
                      </a:r>
                      <a:endParaRPr lang="en-US" altLang="en-US" sz="1800" b="0" dirty="0">
                        <a:latin typeface="+mn-lt"/>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tc hMerge="1">
                  <a:txBody>
                    <a:bodyPr/>
                    <a:lstStyle/>
                    <a:p>
                      <a:endParaRPr lang="zh-CN"/>
                    </a:p>
                  </a:txBody>
                  <a:tcPr>
                    <a:lnR cap="flat">
                      <a:noFill/>
                    </a:lnR>
                    <a:lnT cap="flat">
                      <a:noFill/>
                    </a:lnT>
                    <a:lnB cap="flat">
                      <a:noFill/>
                    </a:lnB>
                  </a:tcPr>
                </a:tc>
                <a:extLst>
                  <a:ext uri="{0D108BD9-81ED-4DB2-BD59-A6C34878D82A}">
                    <a16:rowId xmlns:a16="http://schemas.microsoft.com/office/drawing/2014/main" val="10006"/>
                  </a:ext>
                </a:extLst>
              </a:tr>
              <a:tr h="231775">
                <a:tc>
                  <a:txBody>
                    <a:bodyPr/>
                    <a:lstStyle/>
                    <a:p>
                      <a:pPr indent="0">
                        <a:buNone/>
                      </a:pPr>
                      <a:r>
                        <a:rPr lang="en-US" sz="1800" b="0" dirty="0">
                          <a:latin typeface="+mn-lt"/>
                          <a:cs typeface="Calibri" panose="020F0502020204030204" charset="0"/>
                        </a:rPr>
                        <a:t> </a:t>
                      </a:r>
                      <a:r>
                        <a:rPr lang="en-US" sz="1800" b="0" dirty="0" smtClean="0">
                          <a:latin typeface="+mn-lt"/>
                          <a:cs typeface="Calibri" panose="020F0502020204030204" charset="0"/>
                        </a:rPr>
                        <a:t>  </a:t>
                      </a:r>
                      <a:endParaRPr lang="en-US" altLang="en-US" sz="1800" b="0" dirty="0">
                        <a:latin typeface="+mn-lt"/>
                        <a:ea typeface="Calibri" panose="020F0502020204030204" charset="0"/>
                        <a:cs typeface="Calibri" panose="020F0502020204030204" charset="0"/>
                      </a:endParaRPr>
                    </a:p>
                  </a:txBody>
                  <a:tcPr marL="68580" marR="68580" marT="0" marB="0">
                    <a:lnL>
                      <a:noFill/>
                    </a:lnL>
                    <a:lnR>
                      <a:noFill/>
                    </a:lnR>
                    <a:lnT cap="flat">
                      <a:noFill/>
                    </a:lnT>
                    <a:lnB cap="flat">
                      <a:noFill/>
                    </a:lnB>
                    <a:lnTlToBr>
                      <a:noFill/>
                    </a:lnTlToBr>
                    <a:lnBlToTr>
                      <a:noFill/>
                    </a:lnBlToTr>
                    <a:noFill/>
                  </a:tcPr>
                </a:tc>
                <a:tc>
                  <a:txBody>
                    <a:bodyPr/>
                    <a:lstStyle/>
                    <a:p>
                      <a:pPr indent="0">
                        <a:buNone/>
                      </a:pPr>
                      <a:r>
                        <a:rPr lang="en-US" sz="1800" b="1">
                          <a:latin typeface="+mn-lt"/>
                          <a:ea typeface="宋体" panose="02010600030101010101" pitchFamily="2" charset="-122"/>
                          <a:cs typeface="宋体" panose="02010600030101010101" pitchFamily="2" charset="-122"/>
                        </a:rPr>
                        <a:t>产品A转让价格</a:t>
                      </a:r>
                      <a:endParaRPr lang="en-US" altLang="en-US" sz="1800" b="1">
                        <a:latin typeface="+mn-lt"/>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7"/>
                  </a:ext>
                </a:extLst>
              </a:tr>
              <a:tr h="231775">
                <a:tc>
                  <a:txBody>
                    <a:bodyPr/>
                    <a:lstStyle/>
                    <a:p>
                      <a:pPr indent="0">
                        <a:buNone/>
                      </a:pPr>
                      <a:r>
                        <a:rPr lang="en-US" sz="1800" b="0" dirty="0" err="1">
                          <a:latin typeface="+mn-lt"/>
                          <a:ea typeface="宋体" panose="02010600030101010101" pitchFamily="2" charset="-122"/>
                          <a:cs typeface="宋体" panose="02010600030101010101" pitchFamily="2" charset="-122"/>
                        </a:rPr>
                        <a:t>单位变动成本</a:t>
                      </a:r>
                      <a:endParaRPr lang="en-US" altLang="en-US" sz="1800" b="0" dirty="0">
                        <a:latin typeface="+mn-lt"/>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r">
                        <a:buNone/>
                      </a:pPr>
                      <a:r>
                        <a:rPr lang="en-US" sz="1800" b="0">
                          <a:latin typeface="+mn-lt"/>
                          <a:ea typeface="宋体" panose="02010600030101010101" pitchFamily="2" charset="-122"/>
                          <a:cs typeface="宋体" panose="02010600030101010101" pitchFamily="2" charset="-122"/>
                        </a:rPr>
                        <a:t>$5</a:t>
                      </a:r>
                      <a:endParaRPr lang="en-US" altLang="en-US" sz="1800" b="0">
                        <a:latin typeface="+mn-lt"/>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8"/>
                  </a:ext>
                </a:extLst>
              </a:tr>
              <a:tr h="231775">
                <a:tc>
                  <a:txBody>
                    <a:bodyPr/>
                    <a:lstStyle/>
                    <a:p>
                      <a:pPr indent="0">
                        <a:buNone/>
                      </a:pPr>
                      <a:r>
                        <a:rPr lang="en-US" sz="1800" b="0" dirty="0" err="1">
                          <a:latin typeface="+mn-lt"/>
                          <a:ea typeface="宋体" panose="02010600030101010101" pitchFamily="2" charset="-122"/>
                          <a:cs typeface="宋体" panose="02010600030101010101" pitchFamily="2" charset="-122"/>
                        </a:rPr>
                        <a:t>加：单位固定成本</a:t>
                      </a:r>
                      <a:endParaRPr lang="en-US" altLang="en-US" sz="1800" b="0" dirty="0">
                        <a:latin typeface="+mn-lt"/>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r">
                        <a:buNone/>
                      </a:pPr>
                      <a:r>
                        <a:rPr lang="en-US" sz="1800" b="0" dirty="0">
                          <a:latin typeface="+mn-lt"/>
                          <a:ea typeface="宋体" panose="02010600030101010101" pitchFamily="2" charset="-122"/>
                          <a:cs typeface="宋体" panose="02010600030101010101" pitchFamily="2" charset="-122"/>
                        </a:rPr>
                        <a:t>4</a:t>
                      </a:r>
                      <a:endParaRPr lang="en-US" altLang="en-US" sz="1800" b="0" dirty="0">
                        <a:latin typeface="+mn-lt"/>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9"/>
                  </a:ext>
                </a:extLst>
              </a:tr>
              <a:tr h="231775">
                <a:tc>
                  <a:txBody>
                    <a:bodyPr/>
                    <a:lstStyle/>
                    <a:p>
                      <a:pPr indent="0">
                        <a:buNone/>
                      </a:pPr>
                      <a:r>
                        <a:rPr lang="en-US" sz="1800" b="0">
                          <a:latin typeface="+mn-lt"/>
                          <a:ea typeface="宋体" panose="02010600030101010101" pitchFamily="2" charset="-122"/>
                          <a:cs typeface="宋体" panose="02010600030101010101" pitchFamily="2" charset="-122"/>
                        </a:rPr>
                        <a:t>加：单位利润*</a:t>
                      </a:r>
                      <a:endParaRPr lang="en-US" altLang="en-US" sz="1800" b="0">
                        <a:latin typeface="+mn-lt"/>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r">
                        <a:buNone/>
                      </a:pPr>
                      <a:r>
                        <a:rPr lang="en-US" sz="1800" b="0" dirty="0">
                          <a:latin typeface="+mn-lt"/>
                          <a:ea typeface="宋体" panose="02010600030101010101" pitchFamily="2" charset="-122"/>
                          <a:cs typeface="宋体" panose="02010600030101010101" pitchFamily="2" charset="-122"/>
                        </a:rPr>
                        <a:t>2</a:t>
                      </a:r>
                      <a:endParaRPr lang="en-US" altLang="en-US" sz="1800" b="0" dirty="0">
                        <a:latin typeface="+mn-lt"/>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10"/>
                  </a:ext>
                </a:extLst>
              </a:tr>
              <a:tr h="231775">
                <a:tc>
                  <a:txBody>
                    <a:bodyPr/>
                    <a:lstStyle/>
                    <a:p>
                      <a:pPr indent="0">
                        <a:buNone/>
                      </a:pPr>
                      <a:r>
                        <a:rPr lang="en-US" sz="1800" b="0" dirty="0" err="1">
                          <a:latin typeface="+mn-lt"/>
                          <a:ea typeface="宋体" panose="02010600030101010101" pitchFamily="2" charset="-122"/>
                          <a:cs typeface="宋体" panose="02010600030101010101" pitchFamily="2" charset="-122"/>
                        </a:rPr>
                        <a:t>单位转让价格</a:t>
                      </a:r>
                      <a:endParaRPr lang="en-US" altLang="en-US" sz="1800" b="0" dirty="0">
                        <a:latin typeface="+mn-lt"/>
                        <a:ea typeface="宋体" panose="02010600030101010101" pitchFamily="2" charset="-122"/>
                        <a:cs typeface="宋体" panose="02010600030101010101" pitchFamily="2" charset="-122"/>
                      </a:endParaRPr>
                    </a:p>
                  </a:txBody>
                  <a:tcPr marL="68580" marR="68580" marT="0" marB="0">
                    <a:lnL>
                      <a:noFill/>
                    </a:lnL>
                    <a:lnR>
                      <a:noFill/>
                    </a:lnR>
                    <a:lnT cap="flat">
                      <a:noFill/>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r">
                        <a:buNone/>
                      </a:pPr>
                      <a:r>
                        <a:rPr lang="en-US" sz="1800" b="0" dirty="0">
                          <a:latin typeface="+mn-lt"/>
                          <a:ea typeface="宋体" panose="02010600030101010101" pitchFamily="2" charset="-122"/>
                          <a:cs typeface="宋体" panose="02010600030101010101" pitchFamily="2" charset="-122"/>
                        </a:rPr>
                        <a:t>$11</a:t>
                      </a:r>
                      <a:endParaRPr lang="en-US" altLang="en-US" sz="1800" b="0" dirty="0">
                        <a:latin typeface="+mn-lt"/>
                        <a:ea typeface="宋体" panose="02010600030101010101" pitchFamily="2" charset="-122"/>
                        <a:cs typeface="宋体" panose="02010600030101010101" pitchFamily="2" charset="-122"/>
                      </a:endParaRPr>
                    </a:p>
                  </a:txBody>
                  <a:tcPr marL="68580" marR="68580" marT="0" marB="0">
                    <a:lnL>
                      <a:noFill/>
                    </a:lnL>
                    <a:lnR cap="flat">
                      <a:noFill/>
                    </a:lnR>
                    <a:lnT cap="flat">
                      <a:noFill/>
                    </a:lnT>
                    <a:lnB w="12700" cap="flat" cmpd="sng">
                      <a:solidFill>
                        <a:srgbClr val="08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bl>
          </a:graphicData>
        </a:graphic>
      </p:graphicFrame>
    </p:spTree>
  </p:cSld>
  <p:clrMapOvr>
    <a:masterClrMapping/>
  </p:clrMapOvr>
  <p:transition spd="med">
    <p:wipe dir="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795850"/>
            <a:ext cx="10972800" cy="4238624"/>
          </a:xfrm>
        </p:spPr>
        <p:txBody>
          <a:bodyPr>
            <a:normAutofit/>
          </a:bodyPr>
          <a:lstStyle/>
          <a:p>
            <a:pPr>
              <a:lnSpc>
                <a:spcPct val="150000"/>
              </a:lnSpc>
            </a:pPr>
            <a:r>
              <a:rPr lang="zh-CN" altLang="zh-CN" dirty="0"/>
              <a:t>上游固定成本和利润</a:t>
            </a:r>
            <a:endParaRPr lang="en-US" altLang="zh-CN" dirty="0"/>
          </a:p>
          <a:p>
            <a:pPr lvl="1">
              <a:lnSpc>
                <a:spcPct val="150000"/>
              </a:lnSpc>
            </a:pPr>
            <a:r>
              <a:rPr lang="zh-CN" altLang="zh-CN" dirty="0"/>
              <a:t>两步定价法</a:t>
            </a:r>
            <a:endParaRPr lang="en-US" altLang="zh-CN" dirty="0"/>
          </a:p>
          <a:p>
            <a:pPr marL="941070" lvl="2" indent="0" algn="just">
              <a:lnSpc>
                <a:spcPct val="150000"/>
              </a:lnSpc>
              <a:buNone/>
            </a:pPr>
            <a:r>
              <a:rPr lang="zh-CN" altLang="en-US" dirty="0"/>
              <a:t>两步定价法纠正了这个</a:t>
            </a:r>
            <a:r>
              <a:rPr lang="zh-CN" altLang="en-US" dirty="0" smtClean="0"/>
              <a:t>问题，它</a:t>
            </a:r>
            <a:r>
              <a:rPr lang="zh-CN" altLang="en-US" dirty="0"/>
              <a:t>基于每单位转让变动</a:t>
            </a:r>
            <a:r>
              <a:rPr lang="zh-CN" altLang="en-US" dirty="0" smtClean="0"/>
              <a:t>成本，而</a:t>
            </a:r>
            <a:r>
              <a:rPr lang="zh-CN" altLang="en-US" dirty="0"/>
              <a:t>固定成本和利润则是一次全部转让。依照这种</a:t>
            </a:r>
            <a:r>
              <a:rPr lang="zh-CN" altLang="en-US" dirty="0" smtClean="0"/>
              <a:t>方法，经营</a:t>
            </a:r>
            <a:r>
              <a:rPr lang="zh-CN" altLang="en-US" dirty="0"/>
              <a:t>单元</a:t>
            </a:r>
            <a:r>
              <a:rPr lang="en-US" altLang="zh-CN" dirty="0"/>
              <a:t>Y</a:t>
            </a:r>
            <a:r>
              <a:rPr lang="zh-CN" altLang="en-US" dirty="0"/>
              <a:t>采购产品</a:t>
            </a:r>
            <a:r>
              <a:rPr lang="en-US" altLang="zh-CN" dirty="0"/>
              <a:t>A</a:t>
            </a:r>
            <a:r>
              <a:rPr lang="zh-CN" altLang="en-US" dirty="0"/>
              <a:t>的转让价格就是每单位</a:t>
            </a:r>
            <a:r>
              <a:rPr lang="en-US" altLang="zh-CN" dirty="0"/>
              <a:t>5</a:t>
            </a:r>
            <a:r>
              <a:rPr lang="zh-CN" altLang="en-US" dirty="0" smtClean="0"/>
              <a:t>美元，外加</a:t>
            </a:r>
            <a:r>
              <a:rPr lang="zh-CN" altLang="en-US" dirty="0"/>
              <a:t>月度固定成本</a:t>
            </a:r>
            <a:r>
              <a:rPr lang="en-US" altLang="zh-CN" dirty="0"/>
              <a:t>2</a:t>
            </a:r>
            <a:r>
              <a:rPr lang="zh-CN" altLang="en-US" dirty="0"/>
              <a:t>万</a:t>
            </a:r>
            <a:r>
              <a:rPr lang="zh-CN" altLang="en-US" dirty="0" smtClean="0"/>
              <a:t>美元，再</a:t>
            </a:r>
            <a:r>
              <a:rPr lang="zh-CN" altLang="en-US" dirty="0"/>
              <a:t>加上月度利润</a:t>
            </a:r>
            <a:r>
              <a:rPr lang="en-US" altLang="zh-CN" dirty="0"/>
              <a:t>1</a:t>
            </a:r>
            <a:r>
              <a:rPr lang="zh-CN" altLang="en-US" dirty="0"/>
              <a:t>万美元。</a:t>
            </a:r>
          </a:p>
          <a:p>
            <a:pPr lvl="1">
              <a:lnSpc>
                <a:spcPct val="150000"/>
              </a:lnSpc>
            </a:pPr>
            <a:endParaRPr lang="en-US" altLang="zh-CN"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37</a:t>
            </a:fld>
            <a:endParaRPr lang="zh-CN" altLang="en-US" dirty="0"/>
          </a:p>
        </p:txBody>
      </p:sp>
    </p:spTree>
  </p:cSld>
  <p:clrMapOvr>
    <a:masterClrMapping/>
  </p:clrMapOvr>
  <p:transition spd="med">
    <p:wipe dir="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746422"/>
            <a:ext cx="10972800" cy="4876798"/>
          </a:xfrm>
        </p:spPr>
        <p:txBody>
          <a:bodyPr>
            <a:normAutofit fontScale="85000" lnSpcReduction="20000"/>
          </a:bodyPr>
          <a:lstStyle/>
          <a:p>
            <a:pPr>
              <a:lnSpc>
                <a:spcPct val="140000"/>
              </a:lnSpc>
            </a:pPr>
            <a:r>
              <a:rPr lang="zh-CN" altLang="zh-CN" dirty="0"/>
              <a:t>上游固定成本和利润</a:t>
            </a:r>
            <a:endParaRPr lang="en-US" altLang="zh-CN" dirty="0"/>
          </a:p>
          <a:p>
            <a:pPr lvl="1">
              <a:lnSpc>
                <a:spcPct val="140000"/>
              </a:lnSpc>
            </a:pPr>
            <a:r>
              <a:rPr lang="zh-CN" altLang="zh-CN" dirty="0"/>
              <a:t>两步定价法</a:t>
            </a:r>
            <a:endParaRPr lang="en-US" altLang="zh-CN" dirty="0"/>
          </a:p>
          <a:p>
            <a:pPr marL="941070" lvl="2" indent="0" algn="just">
              <a:lnSpc>
                <a:spcPct val="150000"/>
              </a:lnSpc>
              <a:buNone/>
            </a:pPr>
            <a:r>
              <a:rPr lang="zh-CN" altLang="en-US" dirty="0"/>
              <a:t>如果在</a:t>
            </a:r>
            <a:r>
              <a:rPr lang="zh-CN" altLang="en-US" dirty="0" smtClean="0"/>
              <a:t>一个月内，产品</a:t>
            </a:r>
            <a:r>
              <a:rPr lang="en-US" altLang="zh-CN" dirty="0"/>
              <a:t>A</a:t>
            </a:r>
            <a:r>
              <a:rPr lang="zh-CN" altLang="en-US" dirty="0"/>
              <a:t>的转让达到了预期的</a:t>
            </a:r>
            <a:r>
              <a:rPr lang="en-US" altLang="zh-CN" dirty="0"/>
              <a:t>5000</a:t>
            </a:r>
            <a:r>
              <a:rPr lang="zh-CN" altLang="en-US" dirty="0" smtClean="0"/>
              <a:t>单位，那么</a:t>
            </a:r>
            <a:r>
              <a:rPr lang="zh-CN" altLang="en-US" dirty="0"/>
              <a:t>依照两步定价法，经营单元</a:t>
            </a:r>
            <a:r>
              <a:rPr lang="en-US" altLang="zh-CN" dirty="0"/>
              <a:t>Y</a:t>
            </a:r>
            <a:r>
              <a:rPr lang="zh-CN" altLang="en-US" dirty="0"/>
              <a:t>就要支付变动成本</a:t>
            </a:r>
            <a:r>
              <a:rPr lang="en-US" altLang="zh-CN" dirty="0"/>
              <a:t>25000</a:t>
            </a:r>
            <a:r>
              <a:rPr lang="zh-CN" altLang="en-US" dirty="0" smtClean="0"/>
              <a:t>美元（</a:t>
            </a:r>
            <a:r>
              <a:rPr lang="en-US" altLang="zh-CN" dirty="0" smtClean="0"/>
              <a:t>500</a:t>
            </a:r>
            <a:r>
              <a:rPr lang="zh-CN" altLang="en-US" dirty="0"/>
              <a:t>单位</a:t>
            </a:r>
            <a:r>
              <a:rPr lang="en-US" altLang="zh-CN" dirty="0"/>
              <a:t>×5</a:t>
            </a:r>
            <a:r>
              <a:rPr lang="zh-CN" altLang="en-US" dirty="0"/>
              <a:t>美元</a:t>
            </a:r>
            <a:r>
              <a:rPr lang="zh-CN" altLang="en-US" dirty="0" smtClean="0"/>
              <a:t>单位），再</a:t>
            </a:r>
            <a:r>
              <a:rPr lang="zh-CN" altLang="en-US" dirty="0"/>
              <a:t>加上固定成本和利润</a:t>
            </a:r>
            <a:r>
              <a:rPr lang="en-US" altLang="zh-CN" dirty="0"/>
              <a:t>3</a:t>
            </a:r>
            <a:r>
              <a:rPr lang="zh-CN" altLang="en-US" dirty="0"/>
              <a:t>万美元</a:t>
            </a:r>
            <a:r>
              <a:rPr lang="en-US" altLang="zh-CN" dirty="0"/>
              <a:t>—</a:t>
            </a:r>
            <a:r>
              <a:rPr lang="zh-CN" altLang="en-US" dirty="0"/>
              <a:t>总计</a:t>
            </a:r>
            <a:r>
              <a:rPr lang="en-US" altLang="zh-CN" dirty="0"/>
              <a:t>5.5</a:t>
            </a:r>
            <a:r>
              <a:rPr lang="zh-CN" altLang="en-US" dirty="0"/>
              <a:t>万美元。如果转让价格是每单位</a:t>
            </a:r>
            <a:r>
              <a:rPr lang="en-US" altLang="zh-CN" dirty="0"/>
              <a:t>11</a:t>
            </a:r>
            <a:r>
              <a:rPr lang="zh-CN" altLang="en-US" dirty="0" smtClean="0"/>
              <a:t>美元，它</a:t>
            </a:r>
            <a:r>
              <a:rPr lang="zh-CN" altLang="en-US" dirty="0"/>
              <a:t>也会向经营单元</a:t>
            </a:r>
            <a:r>
              <a:rPr lang="en-US" altLang="zh-CN" dirty="0"/>
              <a:t>X</a:t>
            </a:r>
            <a:r>
              <a:rPr lang="zh-CN" altLang="en-US" dirty="0"/>
              <a:t>支付同等的</a:t>
            </a:r>
            <a:r>
              <a:rPr lang="zh-CN" altLang="en-US" dirty="0" smtClean="0"/>
              <a:t>金额（</a:t>
            </a:r>
            <a:r>
              <a:rPr lang="en-US" altLang="zh-CN" dirty="0" smtClean="0"/>
              <a:t>5000×11</a:t>
            </a:r>
            <a:r>
              <a:rPr lang="zh-CN" altLang="en-US" dirty="0"/>
              <a:t>美元</a:t>
            </a:r>
            <a:r>
              <a:rPr lang="en-US" altLang="zh-CN" dirty="0"/>
              <a:t>=5.5</a:t>
            </a:r>
            <a:r>
              <a:rPr lang="zh-CN" altLang="en-US" dirty="0"/>
              <a:t>万</a:t>
            </a:r>
            <a:r>
              <a:rPr lang="zh-CN" altLang="en-US" dirty="0" smtClean="0"/>
              <a:t>美元</a:t>
            </a:r>
            <a:r>
              <a:rPr lang="zh-CN" altLang="en-US" dirty="0"/>
              <a:t>）</a:t>
            </a:r>
            <a:r>
              <a:rPr lang="zh-CN" altLang="en-US" dirty="0" smtClean="0"/>
              <a:t>。</a:t>
            </a:r>
            <a:endParaRPr lang="en-US" altLang="zh-CN" dirty="0" smtClean="0"/>
          </a:p>
          <a:p>
            <a:pPr marL="941070" lvl="2" indent="0" algn="just">
              <a:lnSpc>
                <a:spcPct val="150000"/>
              </a:lnSpc>
              <a:buNone/>
            </a:pPr>
            <a:r>
              <a:rPr lang="zh-CN" altLang="en-US" dirty="0" smtClean="0"/>
              <a:t>如果</a:t>
            </a:r>
            <a:r>
              <a:rPr lang="zh-CN" altLang="en-US" dirty="0"/>
              <a:t>下一个月转让数量少了</a:t>
            </a:r>
            <a:r>
              <a:rPr lang="en-US" altLang="zh-CN" dirty="0"/>
              <a:t>—</a:t>
            </a:r>
            <a:r>
              <a:rPr lang="zh-CN" altLang="en-US" dirty="0"/>
              <a:t>假设为</a:t>
            </a:r>
            <a:r>
              <a:rPr lang="en-US" altLang="zh-CN" dirty="0"/>
              <a:t>4000</a:t>
            </a:r>
            <a:r>
              <a:rPr lang="zh-CN" altLang="en-US" dirty="0" smtClean="0"/>
              <a:t>单位，那么</a:t>
            </a:r>
            <a:r>
              <a:rPr lang="zh-CN" altLang="en-US" dirty="0"/>
              <a:t>依照两步定价</a:t>
            </a:r>
            <a:r>
              <a:rPr lang="zh-CN" altLang="en-US" dirty="0" smtClean="0"/>
              <a:t>法，经营</a:t>
            </a:r>
            <a:r>
              <a:rPr lang="zh-CN" altLang="en-US" dirty="0"/>
              <a:t>单元</a:t>
            </a:r>
            <a:r>
              <a:rPr lang="en-US" altLang="zh-CN" dirty="0"/>
              <a:t>Y</a:t>
            </a:r>
            <a:r>
              <a:rPr lang="zh-CN" altLang="en-US" dirty="0"/>
              <a:t>就要支付</a:t>
            </a:r>
            <a:r>
              <a:rPr lang="en-US" altLang="zh-CN" dirty="0"/>
              <a:t>5</a:t>
            </a:r>
            <a:r>
              <a:rPr lang="zh-CN" altLang="en-US" dirty="0"/>
              <a:t>万美元</a:t>
            </a:r>
            <a:r>
              <a:rPr lang="en-US" altLang="zh-CN" dirty="0"/>
              <a:t>[(4000×5</a:t>
            </a:r>
            <a:r>
              <a:rPr lang="zh-CN" altLang="en-US" dirty="0"/>
              <a:t>美元</a:t>
            </a:r>
            <a:r>
              <a:rPr lang="en-US" altLang="zh-CN" dirty="0"/>
              <a:t>)+3</a:t>
            </a:r>
            <a:r>
              <a:rPr lang="zh-CN" altLang="en-US" dirty="0"/>
              <a:t>万美元</a:t>
            </a:r>
            <a:r>
              <a:rPr lang="en-US" altLang="zh-CN" dirty="0" smtClean="0"/>
              <a:t>]</a:t>
            </a:r>
            <a:r>
              <a:rPr lang="zh-CN" altLang="en-US" dirty="0" smtClean="0"/>
              <a:t>，而</a:t>
            </a:r>
            <a:r>
              <a:rPr lang="zh-CN" altLang="en-US" dirty="0"/>
              <a:t>若转让价格为每件</a:t>
            </a:r>
            <a:r>
              <a:rPr lang="en-US" altLang="zh-CN" dirty="0"/>
              <a:t>11</a:t>
            </a:r>
            <a:r>
              <a:rPr lang="zh-CN" altLang="en-US" dirty="0" smtClean="0"/>
              <a:t>美元，则</a:t>
            </a:r>
            <a:r>
              <a:rPr lang="zh-CN" altLang="en-US" dirty="0"/>
              <a:t>它会支付</a:t>
            </a:r>
            <a:r>
              <a:rPr lang="en-US" altLang="zh-CN" dirty="0"/>
              <a:t>4.4</a:t>
            </a:r>
            <a:r>
              <a:rPr lang="zh-CN" altLang="en-US" dirty="0"/>
              <a:t>万</a:t>
            </a:r>
            <a:r>
              <a:rPr lang="zh-CN" altLang="en-US" dirty="0" smtClean="0"/>
              <a:t>美元（</a:t>
            </a:r>
            <a:r>
              <a:rPr lang="en-US" altLang="zh-CN" dirty="0" smtClean="0"/>
              <a:t>4000×11</a:t>
            </a:r>
            <a:r>
              <a:rPr lang="zh-CN" altLang="en-US" dirty="0" smtClean="0"/>
              <a:t>美元</a:t>
            </a:r>
            <a:r>
              <a:rPr lang="zh-CN" altLang="en-US" dirty="0"/>
              <a:t>）</a:t>
            </a:r>
            <a:r>
              <a:rPr lang="zh-CN" altLang="en-US" dirty="0" smtClean="0"/>
              <a:t>。</a:t>
            </a:r>
            <a:r>
              <a:rPr lang="zh-CN" altLang="en-US" dirty="0"/>
              <a:t>差异所反映的就是未使用经营单元</a:t>
            </a:r>
            <a:r>
              <a:rPr lang="en-US" altLang="zh-CN" dirty="0"/>
              <a:t>X</a:t>
            </a:r>
            <a:r>
              <a:rPr lang="zh-CN" altLang="en-US" dirty="0"/>
              <a:t>预留的生产能力而受到的惩罚。</a:t>
            </a:r>
            <a:r>
              <a:rPr lang="zh-CN" altLang="en-US" dirty="0" smtClean="0"/>
              <a:t>相反，如果</a:t>
            </a:r>
            <a:r>
              <a:rPr lang="zh-CN" altLang="en-US" dirty="0"/>
              <a:t>一个月的转让数量多于</a:t>
            </a:r>
            <a:r>
              <a:rPr lang="en-US" altLang="zh-CN" dirty="0"/>
              <a:t>5000</a:t>
            </a:r>
            <a:r>
              <a:rPr lang="zh-CN" altLang="en-US" dirty="0" smtClean="0"/>
              <a:t>单位，那么，依照</a:t>
            </a:r>
            <a:r>
              <a:rPr lang="zh-CN" altLang="en-US" dirty="0"/>
              <a:t>两步定价</a:t>
            </a:r>
            <a:r>
              <a:rPr lang="zh-CN" altLang="en-US" dirty="0" smtClean="0"/>
              <a:t>法，经营</a:t>
            </a:r>
            <a:r>
              <a:rPr lang="zh-CN" altLang="en-US" dirty="0"/>
              <a:t>单元</a:t>
            </a:r>
            <a:r>
              <a:rPr lang="en-US" altLang="zh-CN" dirty="0"/>
              <a:t>Y</a:t>
            </a:r>
            <a:r>
              <a:rPr lang="zh-CN" altLang="en-US" dirty="0"/>
              <a:t>支付的就少。它反映了经营单元</a:t>
            </a:r>
            <a:r>
              <a:rPr lang="en-US" altLang="zh-CN" dirty="0"/>
              <a:t>X</a:t>
            </a:r>
            <a:r>
              <a:rPr lang="zh-CN" altLang="en-US" dirty="0"/>
              <a:t>的</a:t>
            </a:r>
            <a:r>
              <a:rPr lang="zh-CN" altLang="en-US" dirty="0" smtClean="0"/>
              <a:t>节约，因为</a:t>
            </a:r>
            <a:r>
              <a:rPr lang="zh-CN" altLang="en-US" dirty="0"/>
              <a:t>它可以在不发生额外固定成本的情况下提高产量。</a:t>
            </a:r>
          </a:p>
          <a:p>
            <a:pPr lvl="1">
              <a:lnSpc>
                <a:spcPct val="150000"/>
              </a:lnSpc>
            </a:pPr>
            <a:endParaRPr lang="en-US" altLang="zh-CN"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38</a:t>
            </a:fld>
            <a:endParaRPr lang="zh-CN" altLang="en-US" dirty="0"/>
          </a:p>
        </p:txBody>
      </p:sp>
    </p:spTree>
  </p:cSld>
  <p:clrMapOvr>
    <a:masterClrMapping/>
  </p:clrMapOvr>
  <p:transition spd="med">
    <p:wipe dir="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828802"/>
            <a:ext cx="10972800" cy="4238624"/>
          </a:xfrm>
        </p:spPr>
        <p:txBody>
          <a:bodyPr>
            <a:normAutofit/>
          </a:bodyPr>
          <a:lstStyle/>
          <a:p>
            <a:pPr>
              <a:lnSpc>
                <a:spcPts val="4000"/>
              </a:lnSpc>
              <a:spcBef>
                <a:spcPts val="1200"/>
              </a:spcBef>
            </a:pPr>
            <a:r>
              <a:rPr lang="zh-CN" altLang="zh-CN" dirty="0"/>
              <a:t>上游固定成本和利润</a:t>
            </a:r>
            <a:endParaRPr lang="en-US" altLang="zh-CN" dirty="0"/>
          </a:p>
          <a:p>
            <a:pPr lvl="1">
              <a:lnSpc>
                <a:spcPts val="4000"/>
              </a:lnSpc>
              <a:spcBef>
                <a:spcPts val="1200"/>
              </a:spcBef>
            </a:pPr>
            <a:r>
              <a:rPr lang="zh-CN" altLang="zh-CN" dirty="0"/>
              <a:t>两步定价法</a:t>
            </a:r>
            <a:endParaRPr lang="en-US" altLang="zh-CN" dirty="0"/>
          </a:p>
          <a:p>
            <a:pPr marL="941070" lvl="2" indent="0">
              <a:lnSpc>
                <a:spcPct val="150000"/>
              </a:lnSpc>
              <a:buNone/>
            </a:pPr>
            <a:r>
              <a:rPr lang="zh-CN" altLang="en-US" dirty="0"/>
              <a:t>依照两步定价</a:t>
            </a:r>
            <a:r>
              <a:rPr lang="zh-CN" altLang="en-US" dirty="0" smtClean="0"/>
              <a:t>法，产品</a:t>
            </a:r>
            <a:r>
              <a:rPr lang="en-US" altLang="zh-CN" dirty="0"/>
              <a:t>A</a:t>
            </a:r>
            <a:r>
              <a:rPr lang="zh-CN" altLang="en-US" dirty="0"/>
              <a:t>的公司变动成本与经营单元</a:t>
            </a:r>
            <a:r>
              <a:rPr lang="en-US" altLang="zh-CN" dirty="0"/>
              <a:t>Y</a:t>
            </a:r>
            <a:r>
              <a:rPr lang="zh-CN" altLang="en-US" dirty="0"/>
              <a:t>的变动成本</a:t>
            </a:r>
            <a:r>
              <a:rPr lang="zh-CN" altLang="en-US" dirty="0" smtClean="0"/>
              <a:t>相同，经营</a:t>
            </a:r>
            <a:r>
              <a:rPr lang="zh-CN" altLang="en-US" dirty="0"/>
              <a:t>单元</a:t>
            </a:r>
            <a:r>
              <a:rPr lang="en-US" altLang="zh-CN" dirty="0"/>
              <a:t>Y</a:t>
            </a:r>
            <a:r>
              <a:rPr lang="zh-CN" altLang="en-US" dirty="0"/>
              <a:t>会制定正确的短期营销决策。经营单元</a:t>
            </a:r>
            <a:r>
              <a:rPr lang="en-US" altLang="zh-CN" dirty="0"/>
              <a:t>Y</a:t>
            </a:r>
            <a:r>
              <a:rPr lang="zh-CN" altLang="en-US" dirty="0"/>
              <a:t>也拥有关于产品</a:t>
            </a:r>
            <a:r>
              <a:rPr lang="en-US" altLang="zh-CN" dirty="0"/>
              <a:t>A</a:t>
            </a:r>
            <a:r>
              <a:rPr lang="zh-CN" altLang="en-US" dirty="0"/>
              <a:t>的上游固定成本和利润的</a:t>
            </a:r>
            <a:r>
              <a:rPr lang="zh-CN" altLang="en-US" dirty="0" smtClean="0"/>
              <a:t>信息，它</a:t>
            </a:r>
            <a:r>
              <a:rPr lang="zh-CN" altLang="en-US" dirty="0"/>
              <a:t>可以把这些数据用于长期决策。</a:t>
            </a:r>
          </a:p>
        </p:txBody>
      </p:sp>
      <p:sp>
        <p:nvSpPr>
          <p:cNvPr id="5" name="灯片编号占位符 4"/>
          <p:cNvSpPr>
            <a:spLocks noGrp="1"/>
          </p:cNvSpPr>
          <p:nvPr>
            <p:ph type="sldNum" sz="quarter" idx="12"/>
          </p:nvPr>
        </p:nvSpPr>
        <p:spPr/>
        <p:txBody>
          <a:bodyPr/>
          <a:lstStyle/>
          <a:p>
            <a:fld id="{2AAAF325-9816-4587-8C3C-38D34CD990DC}" type="slidenum">
              <a:rPr lang="zh-CN" altLang="en-US" smtClean="0"/>
              <a:t>39</a:t>
            </a:fld>
            <a:endParaRPr lang="zh-CN" altLang="en-US" dirty="0"/>
          </a:p>
        </p:txBody>
      </p:sp>
    </p:spTree>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828801"/>
            <a:ext cx="10972800" cy="4714874"/>
          </a:xfrm>
        </p:spPr>
        <p:txBody>
          <a:bodyPr/>
          <a:lstStyle/>
          <a:p>
            <a:pPr marL="0" indent="0">
              <a:lnSpc>
                <a:spcPct val="150000"/>
              </a:lnSpc>
              <a:buNone/>
            </a:pPr>
            <a:r>
              <a:rPr lang="zh-CN" altLang="en-US" sz="2400" dirty="0" smtClean="0"/>
              <a:t>转让价格：核算责任中心之间任何商品及劳务转让的金额（广义定义）</a:t>
            </a:r>
            <a:endParaRPr lang="en-US" altLang="zh-CN" sz="2400" dirty="0" smtClean="0"/>
          </a:p>
          <a:p>
            <a:pPr marL="0" indent="0">
              <a:lnSpc>
                <a:spcPct val="150000"/>
              </a:lnSpc>
              <a:buNone/>
            </a:pPr>
            <a:r>
              <a:rPr lang="zh-CN" altLang="en-US" sz="2400" dirty="0" smtClean="0"/>
              <a:t>转让价格：交易</a:t>
            </a:r>
            <a:r>
              <a:rPr lang="zh-CN" altLang="en-US" sz="2400" dirty="0"/>
              <a:t>双方至少一方是利润中心的商品或劳务的转让交易中确定的</a:t>
            </a:r>
            <a:r>
              <a:rPr lang="zh-CN" altLang="en-US" sz="2400" dirty="0" smtClean="0"/>
              <a:t>价值</a:t>
            </a:r>
            <a:r>
              <a:rPr lang="zh-CN" altLang="en-US" sz="2400" dirty="0" smtClean="0"/>
              <a:t>（狭义定义）</a:t>
            </a:r>
            <a:r>
              <a:rPr lang="zh-CN" altLang="en-US" sz="2400" dirty="0" smtClean="0"/>
              <a:t>。这种</a:t>
            </a:r>
            <a:r>
              <a:rPr lang="zh-CN" altLang="en-US" sz="2400" dirty="0"/>
              <a:t>价格一般包括一项利润</a:t>
            </a:r>
            <a:r>
              <a:rPr lang="zh-CN" altLang="en-US" sz="2400" dirty="0" smtClean="0"/>
              <a:t>要素，因为</a:t>
            </a:r>
            <a:r>
              <a:rPr lang="zh-CN" altLang="en-US" sz="2400" dirty="0"/>
              <a:t>一个独立的公司通常不会按成本或低于成本的价格向另一个独立的公司转让商品或劳务</a:t>
            </a:r>
            <a:r>
              <a:rPr lang="zh-CN" altLang="en-US" sz="2400" dirty="0" smtClean="0"/>
              <a:t>。</a:t>
            </a:r>
            <a:endParaRPr lang="en-US" altLang="zh-CN" sz="2400" dirty="0" smtClean="0"/>
          </a:p>
          <a:p>
            <a:pPr marL="0" indent="0">
              <a:lnSpc>
                <a:spcPct val="150000"/>
              </a:lnSpc>
              <a:buNone/>
            </a:pPr>
            <a:r>
              <a:rPr lang="zh-CN" altLang="en-US" sz="2400" dirty="0" smtClean="0"/>
              <a:t>因此</a:t>
            </a:r>
            <a:r>
              <a:rPr lang="zh-CN" altLang="en-US" sz="2400" dirty="0"/>
              <a:t>，排除了成本核算制度中的成本分配机制。这种成本不包括利润要素。这里所说的</a:t>
            </a:r>
            <a:r>
              <a:rPr lang="zh-CN" altLang="en-US" sz="2400" dirty="0" smtClean="0"/>
              <a:t>价格，与</a:t>
            </a:r>
            <a:r>
              <a:rPr lang="zh-CN" altLang="en-US" sz="2400" dirty="0"/>
              <a:t>独立公司之间的交易中所使用的价格含义相同。</a:t>
            </a:r>
          </a:p>
        </p:txBody>
      </p:sp>
      <p:sp>
        <p:nvSpPr>
          <p:cNvPr id="5" name="灯片编号占位符 4"/>
          <p:cNvSpPr>
            <a:spLocks noGrp="1"/>
          </p:cNvSpPr>
          <p:nvPr>
            <p:ph type="sldNum" sz="quarter" idx="12"/>
          </p:nvPr>
        </p:nvSpPr>
        <p:spPr/>
        <p:txBody>
          <a:bodyPr/>
          <a:lstStyle/>
          <a:p>
            <a:fld id="{2AAAF325-9816-4587-8C3C-38D34CD990DC}" type="slidenum">
              <a:rPr lang="zh-CN" altLang="en-US" smtClean="0"/>
              <a:t>4</a:t>
            </a:fld>
            <a:endParaRPr lang="zh-CN" altLang="en-US"/>
          </a:p>
        </p:txBody>
      </p:sp>
    </p:spTree>
  </p:cSld>
  <p:clrMapOvr>
    <a:masterClrMapping/>
  </p:clrMapOvr>
  <p:transition spd="med">
    <p:wipe dir="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828802"/>
            <a:ext cx="10972800" cy="4238624"/>
          </a:xfrm>
        </p:spPr>
        <p:txBody>
          <a:bodyPr>
            <a:normAutofit/>
          </a:bodyPr>
          <a:lstStyle/>
          <a:p>
            <a:pPr>
              <a:lnSpc>
                <a:spcPct val="150000"/>
              </a:lnSpc>
            </a:pPr>
            <a:r>
              <a:rPr lang="zh-CN" altLang="zh-CN" dirty="0"/>
              <a:t>上游固定成本和利润</a:t>
            </a:r>
            <a:endParaRPr lang="en-US" altLang="zh-CN" dirty="0"/>
          </a:p>
          <a:p>
            <a:pPr lvl="1">
              <a:lnSpc>
                <a:spcPct val="150000"/>
              </a:lnSpc>
            </a:pPr>
            <a:r>
              <a:rPr lang="zh-CN" altLang="zh-CN" dirty="0"/>
              <a:t>两步定价法</a:t>
            </a:r>
            <a:endParaRPr lang="en-US" altLang="zh-CN" dirty="0"/>
          </a:p>
          <a:p>
            <a:pPr marL="941070" lvl="2" indent="0">
              <a:lnSpc>
                <a:spcPct val="150000"/>
              </a:lnSpc>
              <a:buNone/>
            </a:pPr>
            <a:r>
              <a:rPr lang="zh-CN" altLang="en-US" dirty="0"/>
              <a:t>在两步定价法</a:t>
            </a:r>
            <a:r>
              <a:rPr lang="zh-CN" altLang="en-US" dirty="0" smtClean="0"/>
              <a:t>中，固定</a:t>
            </a:r>
            <a:r>
              <a:rPr lang="zh-CN" altLang="en-US" dirty="0"/>
              <a:t>成本计算基于为生产向经营单元</a:t>
            </a:r>
            <a:r>
              <a:rPr lang="en-US" altLang="zh-CN" dirty="0"/>
              <a:t>Y</a:t>
            </a:r>
            <a:r>
              <a:rPr lang="zh-CN" altLang="en-US" dirty="0"/>
              <a:t>销售的产品</a:t>
            </a:r>
            <a:r>
              <a:rPr lang="en-US" altLang="zh-CN" dirty="0"/>
              <a:t>A</a:t>
            </a:r>
            <a:r>
              <a:rPr lang="zh-CN" altLang="en-US" dirty="0"/>
              <a:t>而预留的生产能力。这项生产能力所反映的投资应分配给产品</a:t>
            </a:r>
            <a:r>
              <a:rPr lang="en-US" altLang="zh-CN" dirty="0"/>
              <a:t>A</a:t>
            </a:r>
            <a:r>
              <a:rPr lang="zh-CN" altLang="en-US" dirty="0"/>
              <a:t>。应计算经营单元</a:t>
            </a:r>
            <a:r>
              <a:rPr lang="en-US" altLang="zh-CN" dirty="0"/>
              <a:t>X</a:t>
            </a:r>
            <a:r>
              <a:rPr lang="zh-CN" altLang="en-US" dirty="0"/>
              <a:t>在竞争</a:t>
            </a:r>
            <a:r>
              <a:rPr lang="zh-CN" altLang="en-US" dirty="0" smtClean="0"/>
              <a:t>产品（如果可能，可</a:t>
            </a:r>
            <a:r>
              <a:rPr lang="zh-CN" altLang="en-US" dirty="0"/>
              <a:t>比的竞争</a:t>
            </a:r>
            <a:r>
              <a:rPr lang="zh-CN" altLang="en-US" dirty="0" smtClean="0"/>
              <a:t>产品</a:t>
            </a:r>
            <a:r>
              <a:rPr lang="zh-CN" altLang="en-US" dirty="0"/>
              <a:t>）</a:t>
            </a:r>
            <a:r>
              <a:rPr lang="zh-CN" altLang="en-US" dirty="0" smtClean="0"/>
              <a:t>中</a:t>
            </a:r>
            <a:r>
              <a:rPr lang="zh-CN" altLang="en-US" dirty="0"/>
              <a:t>获得的投资报酬</a:t>
            </a:r>
            <a:r>
              <a:rPr lang="zh-CN" altLang="en-US" dirty="0" smtClean="0"/>
              <a:t>率，并</a:t>
            </a:r>
            <a:r>
              <a:rPr lang="zh-CN" altLang="en-US" dirty="0"/>
              <a:t>乘以分给产品</a:t>
            </a:r>
            <a:r>
              <a:rPr lang="en-US" altLang="zh-CN" dirty="0"/>
              <a:t>A</a:t>
            </a:r>
            <a:r>
              <a:rPr lang="zh-CN" altLang="en-US" dirty="0"/>
              <a:t>的投资。</a:t>
            </a:r>
          </a:p>
        </p:txBody>
      </p:sp>
      <p:sp>
        <p:nvSpPr>
          <p:cNvPr id="5" name="灯片编号占位符 4"/>
          <p:cNvSpPr>
            <a:spLocks noGrp="1"/>
          </p:cNvSpPr>
          <p:nvPr>
            <p:ph type="sldNum" sz="quarter" idx="12"/>
          </p:nvPr>
        </p:nvSpPr>
        <p:spPr/>
        <p:txBody>
          <a:bodyPr/>
          <a:lstStyle/>
          <a:p>
            <a:fld id="{2AAAF325-9816-4587-8C3C-38D34CD990DC}" type="slidenum">
              <a:rPr lang="zh-CN" altLang="en-US" smtClean="0"/>
              <a:t>40</a:t>
            </a:fld>
            <a:endParaRPr lang="zh-CN" altLang="en-US" dirty="0"/>
          </a:p>
        </p:txBody>
      </p:sp>
    </p:spTree>
  </p:cSld>
  <p:clrMapOvr>
    <a:masterClrMapping/>
  </p:clrMapOvr>
  <p:transition spd="med">
    <p:wipe dir="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828802"/>
            <a:ext cx="10972800" cy="4238624"/>
          </a:xfrm>
        </p:spPr>
        <p:txBody>
          <a:bodyPr>
            <a:normAutofit/>
          </a:bodyPr>
          <a:lstStyle/>
          <a:p>
            <a:pPr>
              <a:lnSpc>
                <a:spcPct val="150000"/>
              </a:lnSpc>
            </a:pPr>
            <a:r>
              <a:rPr lang="zh-CN" altLang="zh-CN" dirty="0"/>
              <a:t>上游固定成本和利润</a:t>
            </a:r>
            <a:endParaRPr lang="en-US" altLang="zh-CN" dirty="0"/>
          </a:p>
          <a:p>
            <a:pPr lvl="1">
              <a:lnSpc>
                <a:spcPct val="150000"/>
              </a:lnSpc>
            </a:pPr>
            <a:r>
              <a:rPr lang="zh-CN" altLang="zh-CN" dirty="0"/>
              <a:t>两步定价法</a:t>
            </a:r>
            <a:endParaRPr lang="en-US" altLang="zh-CN" dirty="0"/>
          </a:p>
          <a:p>
            <a:pPr marL="941070" lvl="2" indent="0">
              <a:lnSpc>
                <a:spcPct val="150000"/>
              </a:lnSpc>
              <a:buNone/>
            </a:pPr>
            <a:r>
              <a:rPr lang="zh-CN" altLang="en-US" dirty="0"/>
              <a:t>在有些情况</a:t>
            </a:r>
            <a:r>
              <a:rPr lang="zh-CN" altLang="en-US" dirty="0" smtClean="0"/>
              <a:t>下，更</a:t>
            </a:r>
            <a:r>
              <a:rPr lang="zh-CN" altLang="en-US" dirty="0"/>
              <a:t>适于把投资划分为变动部分和固定部分。然后，根据变动资产投资报酬率计算出成本加成，并加到每件产品的标准变动成本上。</a:t>
            </a:r>
            <a:endParaRPr lang="en-US" altLang="zh-CN" dirty="0"/>
          </a:p>
          <a:p>
            <a:pPr marL="941070" lvl="2" indent="0">
              <a:lnSpc>
                <a:spcPct val="150000"/>
              </a:lnSpc>
              <a:buNone/>
            </a:pPr>
            <a:r>
              <a:rPr lang="zh-CN" altLang="en-US" dirty="0"/>
              <a:t>以下是采用两步定价法时所需要考虑的几点：</a:t>
            </a:r>
            <a:endParaRPr lang="en-US" altLang="zh-CN"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41</a:t>
            </a:fld>
            <a:endParaRPr lang="zh-CN" altLang="en-US" dirty="0"/>
          </a:p>
        </p:txBody>
      </p:sp>
    </p:spTree>
  </p:cSld>
  <p:clrMapOvr>
    <a:masterClrMapping/>
  </p:clrMapOvr>
  <p:transition spd="med">
    <p:wipe dir="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752602"/>
            <a:ext cx="10972800" cy="4845906"/>
          </a:xfrm>
        </p:spPr>
        <p:txBody>
          <a:bodyPr>
            <a:normAutofit/>
          </a:bodyPr>
          <a:lstStyle/>
          <a:p>
            <a:pPr>
              <a:lnSpc>
                <a:spcPct val="150000"/>
              </a:lnSpc>
              <a:spcBef>
                <a:spcPts val="1200"/>
              </a:spcBef>
            </a:pPr>
            <a:r>
              <a:rPr lang="zh-CN" altLang="zh-CN" dirty="0"/>
              <a:t>上游固定成本和利润</a:t>
            </a:r>
            <a:endParaRPr lang="en-US" altLang="zh-CN" dirty="0"/>
          </a:p>
          <a:p>
            <a:pPr lvl="1">
              <a:lnSpc>
                <a:spcPts val="3240"/>
              </a:lnSpc>
            </a:pPr>
            <a:r>
              <a:rPr lang="zh-CN" altLang="en-US" dirty="0"/>
              <a:t>两步定价法</a:t>
            </a:r>
            <a:endParaRPr lang="en-US" altLang="zh-CN" dirty="0"/>
          </a:p>
          <a:p>
            <a:pPr marL="1283970" lvl="2" indent="-342900">
              <a:lnSpc>
                <a:spcPct val="120000"/>
              </a:lnSpc>
              <a:buFont typeface="Wingdings" panose="05000000000000000000" pitchFamily="2" charset="2"/>
              <a:buChar char="l"/>
            </a:pPr>
            <a:r>
              <a:rPr lang="zh-CN" altLang="en-US" dirty="0"/>
              <a:t>按月计收的固定成本和利润应该定期</a:t>
            </a:r>
            <a:r>
              <a:rPr lang="zh-CN" altLang="en-US" dirty="0" smtClean="0"/>
              <a:t>商议，并</a:t>
            </a:r>
            <a:r>
              <a:rPr lang="zh-CN" altLang="en-US" dirty="0"/>
              <a:t>取决于采购单元的预留生产能力。</a:t>
            </a:r>
            <a:endParaRPr lang="en-US" altLang="zh-CN" dirty="0"/>
          </a:p>
          <a:p>
            <a:pPr marL="1283970" lvl="2" indent="-342900">
              <a:lnSpc>
                <a:spcPct val="120000"/>
              </a:lnSpc>
              <a:buFont typeface="Wingdings" panose="05000000000000000000" pitchFamily="2" charset="2"/>
              <a:buChar char="l"/>
            </a:pPr>
            <a:r>
              <a:rPr lang="zh-CN" altLang="en-US" dirty="0"/>
              <a:t>人们会质疑成本和投资分配的准确性。在有些情况</a:t>
            </a:r>
            <a:r>
              <a:rPr lang="zh-CN" altLang="en-US" dirty="0" smtClean="0"/>
              <a:t>下，向</a:t>
            </a:r>
            <a:r>
              <a:rPr lang="zh-CN" altLang="en-US" dirty="0"/>
              <a:t>单个产品分配成本和资产并不难。无论在什么情况</a:t>
            </a:r>
            <a:r>
              <a:rPr lang="zh-CN" altLang="en-US" dirty="0" smtClean="0"/>
              <a:t>下，近似</a:t>
            </a:r>
            <a:r>
              <a:rPr lang="zh-CN" altLang="en-US" dirty="0"/>
              <a:t>准确就足够了。主要问题通常不是分配</a:t>
            </a:r>
            <a:r>
              <a:rPr lang="zh-CN" altLang="en-US" dirty="0" smtClean="0"/>
              <a:t>技巧，而是</a:t>
            </a:r>
            <a:r>
              <a:rPr lang="zh-CN" altLang="en-US" dirty="0"/>
              <a:t>决定为各项产品预留多少生产能力。</a:t>
            </a:r>
            <a:r>
              <a:rPr lang="zh-CN" altLang="en-US" dirty="0" smtClean="0"/>
              <a:t>而且，如果</a:t>
            </a:r>
            <a:r>
              <a:rPr lang="zh-CN" altLang="en-US" dirty="0"/>
              <a:t>生产能力预留给向同一经营单元销售的一组</a:t>
            </a:r>
            <a:r>
              <a:rPr lang="zh-CN" altLang="en-US" dirty="0" smtClean="0"/>
              <a:t>产品，就</a:t>
            </a:r>
            <a:r>
              <a:rPr lang="zh-CN" altLang="en-US" dirty="0"/>
              <a:t>无需向组内的各项产品分配固定成本和投资</a:t>
            </a:r>
            <a:r>
              <a:rPr lang="zh-CN" altLang="en-US" dirty="0" smtClean="0"/>
              <a:t>。</a:t>
            </a:r>
            <a:endParaRPr lang="en-US" altLang="zh-CN"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42</a:t>
            </a:fld>
            <a:endParaRPr lang="zh-CN" altLang="en-US" dirty="0"/>
          </a:p>
        </p:txBody>
      </p:sp>
    </p:spTree>
  </p:cSld>
  <p:clrMapOvr>
    <a:masterClrMapping/>
  </p:clrMapOvr>
  <p:transition spd="med">
    <p:wipe dir="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752602"/>
            <a:ext cx="10972800" cy="4747052"/>
          </a:xfrm>
        </p:spPr>
        <p:txBody>
          <a:bodyPr>
            <a:normAutofit/>
          </a:bodyPr>
          <a:lstStyle/>
          <a:p>
            <a:pPr>
              <a:lnSpc>
                <a:spcPct val="150000"/>
              </a:lnSpc>
            </a:pPr>
            <a:r>
              <a:rPr lang="zh-CN" altLang="zh-CN" dirty="0"/>
              <a:t>上游固定成本和利润</a:t>
            </a:r>
            <a:endParaRPr lang="en-US" altLang="zh-CN" dirty="0"/>
          </a:p>
          <a:p>
            <a:pPr lvl="1">
              <a:lnSpc>
                <a:spcPct val="150000"/>
              </a:lnSpc>
            </a:pPr>
            <a:r>
              <a:rPr lang="zh-CN" altLang="en-US" dirty="0"/>
              <a:t>两步定价法</a:t>
            </a:r>
            <a:endParaRPr lang="en-US" altLang="zh-CN" dirty="0"/>
          </a:p>
          <a:p>
            <a:pPr marL="1283970" lvl="2" indent="-342900">
              <a:lnSpc>
                <a:spcPts val="3000"/>
              </a:lnSpc>
              <a:spcBef>
                <a:spcPts val="1200"/>
              </a:spcBef>
              <a:buFont typeface="Wingdings" panose="05000000000000000000" pitchFamily="2" charset="2"/>
              <a:buChar char="l"/>
            </a:pPr>
            <a:r>
              <a:rPr lang="zh-CN" altLang="en-US" dirty="0" smtClean="0"/>
              <a:t>依照</a:t>
            </a:r>
            <a:r>
              <a:rPr lang="zh-CN" altLang="en-US" dirty="0"/>
              <a:t>这种定价</a:t>
            </a:r>
            <a:r>
              <a:rPr lang="zh-CN" altLang="en-US" dirty="0" smtClean="0"/>
              <a:t>制度，制造</a:t>
            </a:r>
            <a:r>
              <a:rPr lang="zh-CN" altLang="en-US" dirty="0"/>
              <a:t>单元的利润业绩不受终端经营</a:t>
            </a:r>
            <a:r>
              <a:rPr lang="zh-CN" altLang="en-US" dirty="0" smtClean="0"/>
              <a:t>单元销量</a:t>
            </a:r>
            <a:r>
              <a:rPr lang="zh-CN" altLang="en-US" dirty="0"/>
              <a:t>的影响。这样就解决了其他经营单元的营销工作影响了纯粹制造单元的利润业绩时所产生的问题。</a:t>
            </a:r>
            <a:endParaRPr lang="en-US" altLang="zh-CN" dirty="0"/>
          </a:p>
          <a:p>
            <a:pPr marL="1283970" lvl="2" indent="-342900">
              <a:lnSpc>
                <a:spcPts val="3000"/>
              </a:lnSpc>
              <a:spcBef>
                <a:spcPts val="1200"/>
              </a:spcBef>
              <a:buFont typeface="Wingdings" panose="05000000000000000000" pitchFamily="2" charset="2"/>
              <a:buChar char="l"/>
            </a:pPr>
            <a:r>
              <a:rPr lang="zh-CN" altLang="en-US" dirty="0"/>
              <a:t>制造单元和公司之间存在利益冲突。如果生产能力</a:t>
            </a:r>
            <a:r>
              <a:rPr lang="zh-CN" altLang="en-US" dirty="0" smtClean="0"/>
              <a:t>有限，并且</a:t>
            </a:r>
            <a:r>
              <a:rPr lang="zh-CN" altLang="en-US" dirty="0"/>
              <a:t>对外销售</a:t>
            </a:r>
            <a:r>
              <a:rPr lang="zh-CN" altLang="en-US" dirty="0" smtClean="0"/>
              <a:t>有利，制造</a:t>
            </a:r>
            <a:r>
              <a:rPr lang="zh-CN" altLang="en-US" dirty="0"/>
              <a:t>单元就可能利用生产能力生产对外销售的</a:t>
            </a:r>
            <a:r>
              <a:rPr lang="zh-CN" altLang="en-US" dirty="0" smtClean="0"/>
              <a:t>零部件，并</a:t>
            </a:r>
            <a:r>
              <a:rPr lang="zh-CN" altLang="en-US" dirty="0"/>
              <a:t>以此来增加利润</a:t>
            </a:r>
            <a:r>
              <a:rPr lang="zh-CN" altLang="en-US" dirty="0" smtClean="0"/>
              <a:t>。</a:t>
            </a:r>
            <a:endParaRPr lang="en-US" altLang="zh-CN"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43</a:t>
            </a:fld>
            <a:endParaRPr lang="zh-CN" altLang="en-US" dirty="0"/>
          </a:p>
        </p:txBody>
      </p:sp>
    </p:spTree>
    <p:extLst>
      <p:ext uri="{BB962C8B-B14F-4D97-AF65-F5344CB8AC3E}">
        <p14:creationId xmlns:p14="http://schemas.microsoft.com/office/powerpoint/2010/main" val="3454249295"/>
      </p:ext>
    </p:extLst>
  </p:cSld>
  <p:clrMapOvr>
    <a:masterClrMapping/>
  </p:clrMapOvr>
  <p:transition spd="med">
    <p:wipe dir="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779374"/>
            <a:ext cx="10972800" cy="4238624"/>
          </a:xfrm>
        </p:spPr>
        <p:txBody>
          <a:bodyPr>
            <a:normAutofit lnSpcReduction="10000"/>
          </a:bodyPr>
          <a:lstStyle/>
          <a:p>
            <a:pPr>
              <a:lnSpc>
                <a:spcPct val="150000"/>
              </a:lnSpc>
            </a:pPr>
            <a:r>
              <a:rPr lang="zh-CN" altLang="zh-CN" dirty="0"/>
              <a:t>上游固定成本和利润</a:t>
            </a:r>
            <a:endParaRPr lang="en-US" altLang="zh-CN" dirty="0"/>
          </a:p>
          <a:p>
            <a:pPr lvl="1">
              <a:lnSpc>
                <a:spcPct val="150000"/>
              </a:lnSpc>
            </a:pPr>
            <a:r>
              <a:rPr lang="zh-CN" altLang="en-US" dirty="0"/>
              <a:t>利润分享</a:t>
            </a:r>
            <a:endParaRPr lang="en-US" altLang="zh-CN" dirty="0"/>
          </a:p>
          <a:p>
            <a:pPr marL="941070" lvl="2" indent="0">
              <a:lnSpc>
                <a:spcPct val="150000"/>
              </a:lnSpc>
              <a:buNone/>
            </a:pPr>
            <a:r>
              <a:rPr lang="zh-CN" altLang="en-US" dirty="0"/>
              <a:t>利润分享</a:t>
            </a:r>
            <a:r>
              <a:rPr lang="zh-CN" altLang="en-US" dirty="0" smtClean="0"/>
              <a:t>制度，以</a:t>
            </a:r>
            <a:r>
              <a:rPr lang="zh-CN" altLang="en-US" dirty="0"/>
              <a:t>确保经营单元和公司之间的利益一致。这种制度的具体运作如下：</a:t>
            </a:r>
            <a:endParaRPr lang="en-US" altLang="zh-CN" dirty="0"/>
          </a:p>
          <a:p>
            <a:pPr marL="941070" lvl="2" indent="0">
              <a:lnSpc>
                <a:spcPct val="150000"/>
              </a:lnSpc>
              <a:buNone/>
            </a:pPr>
            <a:r>
              <a:rPr lang="en-US" altLang="zh-CN" dirty="0"/>
              <a:t>1</a:t>
            </a:r>
            <a:r>
              <a:rPr lang="en-US" altLang="zh-CN" dirty="0" smtClean="0"/>
              <a:t>. </a:t>
            </a:r>
            <a:r>
              <a:rPr lang="zh-CN" altLang="en-US" dirty="0" smtClean="0"/>
              <a:t>产品</a:t>
            </a:r>
            <a:r>
              <a:rPr lang="zh-CN" altLang="en-US" dirty="0"/>
              <a:t>按标准变动成本转让给营销单元。</a:t>
            </a:r>
          </a:p>
          <a:p>
            <a:pPr marL="941070" lvl="2" indent="0">
              <a:lnSpc>
                <a:spcPct val="150000"/>
              </a:lnSpc>
              <a:buNone/>
            </a:pPr>
            <a:r>
              <a:rPr lang="en-US" altLang="zh-CN" dirty="0"/>
              <a:t>2</a:t>
            </a:r>
            <a:r>
              <a:rPr lang="en-US" altLang="zh-CN" dirty="0" smtClean="0"/>
              <a:t>. </a:t>
            </a:r>
            <a:r>
              <a:rPr lang="zh-CN" altLang="en-US" dirty="0" smtClean="0"/>
              <a:t>在</a:t>
            </a:r>
            <a:r>
              <a:rPr lang="zh-CN" altLang="en-US" dirty="0"/>
              <a:t>产品销售</a:t>
            </a:r>
            <a:r>
              <a:rPr lang="zh-CN" altLang="en-US" dirty="0" smtClean="0"/>
              <a:t>后，各</a:t>
            </a:r>
            <a:r>
              <a:rPr lang="zh-CN" altLang="en-US" dirty="0"/>
              <a:t>经营单元分享所获得的</a:t>
            </a:r>
            <a:r>
              <a:rPr lang="zh-CN" altLang="en-US" dirty="0" smtClean="0"/>
              <a:t>贡献，即</a:t>
            </a:r>
            <a:r>
              <a:rPr lang="zh-CN" altLang="en-US" dirty="0"/>
              <a:t>售价减去变动制造成本和营销成本。</a:t>
            </a:r>
          </a:p>
          <a:p>
            <a:pPr marL="941070" lvl="2" indent="0">
              <a:lnSpc>
                <a:spcPct val="150000"/>
              </a:lnSpc>
              <a:buNone/>
            </a:pPr>
            <a:endParaRPr lang="zh-CN" altLang="en-US" dirty="0"/>
          </a:p>
          <a:p>
            <a:pPr lvl="1">
              <a:lnSpc>
                <a:spcPct val="150000"/>
              </a:lnSpc>
            </a:pPr>
            <a:endParaRPr lang="en-US" altLang="zh-CN"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44</a:t>
            </a:fld>
            <a:endParaRPr lang="zh-CN" altLang="en-US" dirty="0"/>
          </a:p>
        </p:txBody>
      </p:sp>
    </p:spTree>
  </p:cSld>
  <p:clrMapOvr>
    <a:masterClrMapping/>
  </p:clrMapOvr>
  <p:transition spd="med">
    <p:wipe dir="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17838" y="1771135"/>
            <a:ext cx="10972800" cy="4619623"/>
          </a:xfrm>
        </p:spPr>
        <p:txBody>
          <a:bodyPr>
            <a:normAutofit/>
          </a:bodyPr>
          <a:lstStyle/>
          <a:p>
            <a:pPr>
              <a:lnSpc>
                <a:spcPct val="150000"/>
              </a:lnSpc>
            </a:pPr>
            <a:r>
              <a:rPr lang="zh-CN" altLang="zh-CN" dirty="0"/>
              <a:t>上游固定成本和利润</a:t>
            </a:r>
            <a:endParaRPr lang="en-US" altLang="zh-CN" dirty="0"/>
          </a:p>
          <a:p>
            <a:pPr lvl="1">
              <a:lnSpc>
                <a:spcPct val="150000"/>
              </a:lnSpc>
            </a:pPr>
            <a:r>
              <a:rPr lang="zh-CN" altLang="en-US" dirty="0"/>
              <a:t>利润分享</a:t>
            </a:r>
            <a:endParaRPr lang="en-US" altLang="zh-CN" dirty="0"/>
          </a:p>
          <a:p>
            <a:pPr marL="941070" lvl="2" indent="0" algn="just">
              <a:lnSpc>
                <a:spcPct val="150000"/>
              </a:lnSpc>
              <a:buNone/>
            </a:pPr>
            <a:r>
              <a:rPr lang="zh-CN" altLang="en-US" dirty="0"/>
              <a:t>实施这样一种利润分享制度会产生许多实践问题</a:t>
            </a:r>
            <a:r>
              <a:rPr lang="zh-CN" altLang="en-US" dirty="0" smtClean="0"/>
              <a:t>。</a:t>
            </a:r>
            <a:endParaRPr lang="en-US" altLang="zh-CN" dirty="0" smtClean="0"/>
          </a:p>
          <a:p>
            <a:pPr lvl="1">
              <a:lnSpc>
                <a:spcPct val="150000"/>
              </a:lnSpc>
            </a:pPr>
            <a:endParaRPr lang="en-US" altLang="zh-CN"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45</a:t>
            </a:fld>
            <a:endParaRPr lang="zh-CN" altLang="en-US" dirty="0"/>
          </a:p>
        </p:txBody>
      </p:sp>
    </p:spTree>
  </p:cSld>
  <p:clrMapOvr>
    <a:masterClrMapping/>
  </p:clrMapOvr>
  <p:transition spd="med">
    <p:wipe dir="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17838" y="1771135"/>
            <a:ext cx="10972800" cy="4619623"/>
          </a:xfrm>
        </p:spPr>
        <p:txBody>
          <a:bodyPr>
            <a:normAutofit fontScale="85000" lnSpcReduction="10000"/>
          </a:bodyPr>
          <a:lstStyle/>
          <a:p>
            <a:pPr>
              <a:lnSpc>
                <a:spcPct val="150000"/>
              </a:lnSpc>
            </a:pPr>
            <a:r>
              <a:rPr lang="zh-CN" altLang="zh-CN" dirty="0"/>
              <a:t>上游固定成本和利润</a:t>
            </a:r>
            <a:endParaRPr lang="en-US" altLang="zh-CN" dirty="0"/>
          </a:p>
          <a:p>
            <a:pPr lvl="1">
              <a:lnSpc>
                <a:spcPct val="150000"/>
              </a:lnSpc>
            </a:pPr>
            <a:r>
              <a:rPr lang="zh-CN" altLang="en-US" dirty="0"/>
              <a:t>利润分享</a:t>
            </a:r>
            <a:endParaRPr lang="en-US" altLang="zh-CN" dirty="0"/>
          </a:p>
          <a:p>
            <a:pPr marL="941070" lvl="2" indent="0" algn="just">
              <a:lnSpc>
                <a:spcPct val="150000"/>
              </a:lnSpc>
              <a:buNone/>
            </a:pPr>
            <a:r>
              <a:rPr lang="zh-CN" altLang="en-US" dirty="0"/>
              <a:t>实施这样一种利润分享制度会产生许多实践问题</a:t>
            </a:r>
            <a:r>
              <a:rPr lang="zh-CN" altLang="en-US" dirty="0" smtClean="0"/>
              <a:t>。</a:t>
            </a:r>
            <a:endParaRPr lang="en-US" altLang="zh-CN" dirty="0" smtClean="0"/>
          </a:p>
          <a:p>
            <a:pPr marL="941070" lvl="2" indent="0" algn="just">
              <a:lnSpc>
                <a:spcPct val="150000"/>
              </a:lnSpc>
              <a:buNone/>
            </a:pPr>
            <a:r>
              <a:rPr lang="zh-CN" altLang="en-US" dirty="0" smtClean="0"/>
              <a:t>首先，人们</a:t>
            </a:r>
            <a:r>
              <a:rPr lang="zh-CN" altLang="en-US" dirty="0"/>
              <a:t>会对在两个利润中心之间分配贡献的方式争论</a:t>
            </a:r>
            <a:r>
              <a:rPr lang="zh-CN" altLang="en-US" dirty="0" smtClean="0"/>
              <a:t>不一，高级</a:t>
            </a:r>
            <a:r>
              <a:rPr lang="zh-CN" altLang="en-US" dirty="0"/>
              <a:t>管理层可能不得不介入以解决这些争议。这种方法成本</a:t>
            </a:r>
            <a:r>
              <a:rPr lang="zh-CN" altLang="en-US" dirty="0" smtClean="0"/>
              <a:t>高，耗时长，并</a:t>
            </a:r>
            <a:r>
              <a:rPr lang="zh-CN" altLang="en-US" dirty="0"/>
              <a:t>违背分权制的</a:t>
            </a:r>
            <a:r>
              <a:rPr lang="zh-CN" altLang="en-US" dirty="0" smtClean="0"/>
              <a:t>基本原理，即</a:t>
            </a:r>
            <a:r>
              <a:rPr lang="zh-CN" altLang="en-US" dirty="0"/>
              <a:t>经营单元管理者</a:t>
            </a:r>
            <a:r>
              <a:rPr lang="zh-CN" altLang="en-US" dirty="0" smtClean="0"/>
              <a:t>自治。</a:t>
            </a:r>
            <a:endParaRPr lang="en-US" altLang="zh-CN" dirty="0" smtClean="0"/>
          </a:p>
          <a:p>
            <a:pPr marL="941070" lvl="2" indent="0" algn="just">
              <a:lnSpc>
                <a:spcPct val="150000"/>
              </a:lnSpc>
              <a:buNone/>
            </a:pPr>
            <a:r>
              <a:rPr lang="zh-CN" altLang="en-US" dirty="0" smtClean="0"/>
              <a:t>其次，人为地</a:t>
            </a:r>
            <a:r>
              <a:rPr lang="zh-CN" altLang="en-US" dirty="0"/>
              <a:t>在各经营单元之间分配利润无法提供关于各</a:t>
            </a:r>
            <a:r>
              <a:rPr lang="zh-CN" altLang="en-US" dirty="0" smtClean="0"/>
              <a:t>单元盈利</a:t>
            </a:r>
            <a:r>
              <a:rPr lang="zh-CN" altLang="en-US" dirty="0"/>
              <a:t>能力的有效信息</a:t>
            </a:r>
            <a:r>
              <a:rPr lang="zh-CN" altLang="en-US" dirty="0" smtClean="0"/>
              <a:t>。</a:t>
            </a:r>
            <a:endParaRPr lang="en-US" altLang="zh-CN" dirty="0" smtClean="0"/>
          </a:p>
          <a:p>
            <a:pPr marL="941070" lvl="2" indent="0" algn="just">
              <a:lnSpc>
                <a:spcPct val="150000"/>
              </a:lnSpc>
              <a:buNone/>
            </a:pPr>
            <a:r>
              <a:rPr lang="zh-CN" altLang="en-US" dirty="0" smtClean="0"/>
              <a:t>第三，因为</a:t>
            </a:r>
            <a:r>
              <a:rPr lang="zh-CN" altLang="en-US" dirty="0"/>
              <a:t>直到销售完成之后才分配</a:t>
            </a:r>
            <a:r>
              <a:rPr lang="zh-CN" altLang="en-US" dirty="0" smtClean="0"/>
              <a:t>贡献，所以</a:t>
            </a:r>
            <a:r>
              <a:rPr lang="zh-CN" altLang="en-US" dirty="0"/>
              <a:t>制造单元的贡献取决于营销</a:t>
            </a:r>
            <a:r>
              <a:rPr lang="zh-CN" altLang="en-US" dirty="0" smtClean="0"/>
              <a:t>单元的销售能力，以及</a:t>
            </a:r>
            <a:r>
              <a:rPr lang="zh-CN" altLang="en-US" dirty="0"/>
              <a:t>实际销售价格。制造单元或许认为这种形势有些不公平。</a:t>
            </a:r>
          </a:p>
          <a:p>
            <a:pPr marL="941070" lvl="2" indent="0">
              <a:lnSpc>
                <a:spcPct val="150000"/>
              </a:lnSpc>
              <a:buNone/>
            </a:pPr>
            <a:endParaRPr lang="zh-CN" altLang="en-US" dirty="0"/>
          </a:p>
          <a:p>
            <a:pPr lvl="1">
              <a:lnSpc>
                <a:spcPct val="150000"/>
              </a:lnSpc>
            </a:pPr>
            <a:endParaRPr lang="en-US" altLang="zh-CN"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46</a:t>
            </a:fld>
            <a:endParaRPr lang="zh-CN" altLang="en-US" dirty="0"/>
          </a:p>
        </p:txBody>
      </p:sp>
    </p:spTree>
    <p:extLst>
      <p:ext uri="{BB962C8B-B14F-4D97-AF65-F5344CB8AC3E}">
        <p14:creationId xmlns:p14="http://schemas.microsoft.com/office/powerpoint/2010/main" val="3806565312"/>
      </p:ext>
    </p:extLst>
  </p:cSld>
  <p:clrMapOvr>
    <a:masterClrMapping/>
  </p:clrMapOvr>
  <p:transition spd="med">
    <p:wipe dir="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828802"/>
            <a:ext cx="10972800" cy="4238624"/>
          </a:xfrm>
        </p:spPr>
        <p:txBody>
          <a:bodyPr>
            <a:normAutofit/>
          </a:bodyPr>
          <a:lstStyle/>
          <a:p>
            <a:pPr>
              <a:lnSpc>
                <a:spcPct val="150000"/>
              </a:lnSpc>
            </a:pPr>
            <a:r>
              <a:rPr lang="zh-CN" altLang="zh-CN" dirty="0"/>
              <a:t>上游固定成本和利润</a:t>
            </a:r>
            <a:endParaRPr lang="en-US" altLang="zh-CN" dirty="0"/>
          </a:p>
          <a:p>
            <a:pPr lvl="1">
              <a:lnSpc>
                <a:spcPct val="150000"/>
              </a:lnSpc>
            </a:pPr>
            <a:r>
              <a:rPr lang="zh-CN" altLang="en-US" dirty="0"/>
              <a:t>两组价格</a:t>
            </a:r>
            <a:endParaRPr lang="en-US" altLang="zh-CN" dirty="0"/>
          </a:p>
          <a:p>
            <a:pPr marL="941070" lvl="2" indent="0">
              <a:lnSpc>
                <a:spcPct val="150000"/>
              </a:lnSpc>
              <a:buNone/>
            </a:pPr>
            <a:r>
              <a:rPr lang="zh-CN" altLang="en-US" dirty="0"/>
              <a:t>依照这种</a:t>
            </a:r>
            <a:r>
              <a:rPr lang="zh-CN" altLang="en-US" dirty="0" smtClean="0"/>
              <a:t>方法，制造</a:t>
            </a:r>
            <a:r>
              <a:rPr lang="zh-CN" altLang="en-US" dirty="0"/>
              <a:t>单元的收入以对外销售价格</a:t>
            </a:r>
            <a:r>
              <a:rPr lang="zh-CN" altLang="en-US" dirty="0" smtClean="0"/>
              <a:t>计，而采购</a:t>
            </a:r>
            <a:r>
              <a:rPr lang="zh-CN" altLang="en-US" dirty="0"/>
              <a:t>单元则以标准成本</a:t>
            </a:r>
            <a:r>
              <a:rPr lang="zh-CN" altLang="en-US" dirty="0" smtClean="0"/>
              <a:t>计。差额</a:t>
            </a:r>
            <a:r>
              <a:rPr lang="zh-CN" altLang="en-US" dirty="0"/>
              <a:t>计入总部账户、在经营单元报表合并</a:t>
            </a:r>
            <a:r>
              <a:rPr lang="zh-CN" altLang="en-US" dirty="0" smtClean="0"/>
              <a:t>后，再</a:t>
            </a:r>
            <a:r>
              <a:rPr lang="zh-CN" altLang="en-US" dirty="0"/>
              <a:t>销账。若采购单元和销售单元之间经常存在无法由任何其他方法解决的</a:t>
            </a:r>
            <a:r>
              <a:rPr lang="zh-CN" altLang="en-US" dirty="0" smtClean="0"/>
              <a:t>冲突，则</a:t>
            </a:r>
            <a:r>
              <a:rPr lang="zh-CN" altLang="en-US" dirty="0"/>
              <a:t>有时会采用这种转移定价方法。依照这种</a:t>
            </a:r>
            <a:r>
              <a:rPr lang="zh-CN" altLang="en-US" dirty="0" smtClean="0"/>
              <a:t>方法，采购</a:t>
            </a:r>
            <a:r>
              <a:rPr lang="zh-CN" altLang="en-US" dirty="0"/>
              <a:t>和销售单元均会受益。</a:t>
            </a:r>
          </a:p>
          <a:p>
            <a:pPr marL="941070" lvl="2" indent="0">
              <a:lnSpc>
                <a:spcPct val="150000"/>
              </a:lnSpc>
              <a:buNone/>
            </a:pPr>
            <a:endParaRPr lang="zh-CN" altLang="en-US" dirty="0"/>
          </a:p>
          <a:p>
            <a:pPr lvl="1">
              <a:lnSpc>
                <a:spcPct val="150000"/>
              </a:lnSpc>
            </a:pPr>
            <a:endParaRPr lang="en-US" altLang="zh-CN"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47</a:t>
            </a:fld>
            <a:endParaRPr lang="zh-CN" altLang="en-US" dirty="0"/>
          </a:p>
        </p:txBody>
      </p:sp>
    </p:spTree>
  </p:cSld>
  <p:clrMapOvr>
    <a:masterClrMapping/>
  </p:clrMapOvr>
  <p:transition spd="med">
    <p:wipe dir="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729946"/>
            <a:ext cx="10972800" cy="4876798"/>
          </a:xfrm>
        </p:spPr>
        <p:txBody>
          <a:bodyPr>
            <a:normAutofit fontScale="62500" lnSpcReduction="20000"/>
          </a:bodyPr>
          <a:lstStyle/>
          <a:p>
            <a:pPr>
              <a:lnSpc>
                <a:spcPct val="150000"/>
              </a:lnSpc>
            </a:pPr>
            <a:r>
              <a:rPr lang="zh-CN" altLang="zh-CN" dirty="0"/>
              <a:t>上游固定成本和利润</a:t>
            </a:r>
            <a:endParaRPr lang="en-US" altLang="zh-CN" dirty="0"/>
          </a:p>
          <a:p>
            <a:pPr lvl="1">
              <a:lnSpc>
                <a:spcPct val="150000"/>
              </a:lnSpc>
            </a:pPr>
            <a:r>
              <a:rPr lang="zh-CN" altLang="en-US" dirty="0"/>
              <a:t>两组价格</a:t>
            </a:r>
            <a:endParaRPr lang="en-US" altLang="zh-CN" dirty="0"/>
          </a:p>
          <a:p>
            <a:pPr marL="941070" lvl="2" indent="0">
              <a:lnSpc>
                <a:spcPct val="150000"/>
              </a:lnSpc>
              <a:buNone/>
            </a:pPr>
            <a:r>
              <a:rPr lang="zh-CN" altLang="en-US" dirty="0"/>
              <a:t>两组价格制度存在几个不利之处</a:t>
            </a:r>
            <a:r>
              <a:rPr lang="zh-CN" altLang="en-US" dirty="0" smtClean="0"/>
              <a:t>。</a:t>
            </a:r>
            <a:endParaRPr lang="en-US" altLang="zh-CN" dirty="0" smtClean="0"/>
          </a:p>
          <a:p>
            <a:pPr marL="941070" lvl="2" indent="0">
              <a:lnSpc>
                <a:spcPct val="150000"/>
              </a:lnSpc>
              <a:buNone/>
            </a:pPr>
            <a:r>
              <a:rPr lang="zh-CN" altLang="en-US" dirty="0" smtClean="0"/>
              <a:t>首先，经营</a:t>
            </a:r>
            <a:r>
              <a:rPr lang="zh-CN" altLang="en-US" dirty="0"/>
              <a:t>单元的利润总额高于公司总体利润</a:t>
            </a:r>
            <a:r>
              <a:rPr lang="zh-CN" altLang="en-US" dirty="0" smtClean="0"/>
              <a:t>。</a:t>
            </a:r>
            <a:endParaRPr lang="en-US" altLang="zh-CN" dirty="0" smtClean="0"/>
          </a:p>
          <a:p>
            <a:pPr marL="941070" lvl="2" indent="0">
              <a:lnSpc>
                <a:spcPct val="150000"/>
              </a:lnSpc>
              <a:buNone/>
            </a:pPr>
            <a:r>
              <a:rPr lang="zh-CN" altLang="en-US" dirty="0" smtClean="0"/>
              <a:t>其次，这种</a:t>
            </a:r>
            <a:r>
              <a:rPr lang="zh-CN" altLang="en-US" dirty="0"/>
              <a:t>制度产生了一种虚幻的</a:t>
            </a:r>
            <a:r>
              <a:rPr lang="zh-CN" altLang="en-US" dirty="0" smtClean="0"/>
              <a:t>感觉，即</a:t>
            </a:r>
            <a:r>
              <a:rPr lang="zh-CN" altLang="en-US" dirty="0"/>
              <a:t>认为经营单元在赚钱，</a:t>
            </a:r>
            <a:r>
              <a:rPr lang="zh-CN" altLang="en-US" dirty="0" smtClean="0"/>
              <a:t>但是，事实上，公司</a:t>
            </a:r>
            <a:r>
              <a:rPr lang="zh-CN" altLang="en-US" dirty="0"/>
              <a:t>总体上可能在</a:t>
            </a:r>
            <a:r>
              <a:rPr lang="zh-CN" altLang="en-US" dirty="0" smtClean="0"/>
              <a:t>赔钱，因为</a:t>
            </a:r>
            <a:r>
              <a:rPr lang="zh-CN" altLang="en-US" dirty="0"/>
              <a:t>有借记公司总部的费用</a:t>
            </a:r>
            <a:r>
              <a:rPr lang="zh-CN" altLang="en-US" dirty="0" smtClean="0"/>
              <a:t>。</a:t>
            </a:r>
            <a:endParaRPr lang="en-US" altLang="zh-CN" dirty="0" smtClean="0"/>
          </a:p>
          <a:p>
            <a:pPr marL="941070" lvl="2" indent="0">
              <a:lnSpc>
                <a:spcPct val="150000"/>
              </a:lnSpc>
              <a:buNone/>
            </a:pPr>
            <a:r>
              <a:rPr lang="zh-CN" altLang="en-US" dirty="0" smtClean="0"/>
              <a:t>第三，这种</a:t>
            </a:r>
            <a:r>
              <a:rPr lang="zh-CN" altLang="en-US" dirty="0"/>
              <a:t>制度可能激励经营单元更多地关注内部</a:t>
            </a:r>
            <a:r>
              <a:rPr lang="zh-CN" altLang="en-US" dirty="0" smtClean="0"/>
              <a:t>转让，因为</a:t>
            </a:r>
            <a:r>
              <a:rPr lang="zh-CN" altLang="en-US" dirty="0"/>
              <a:t>虽然牺牲了对外</a:t>
            </a:r>
            <a:r>
              <a:rPr lang="zh-CN" altLang="en-US" dirty="0" smtClean="0"/>
              <a:t>销售，但</a:t>
            </a:r>
            <a:r>
              <a:rPr lang="zh-CN" altLang="en-US" dirty="0"/>
              <a:t>可以确保丰厚的加价</a:t>
            </a:r>
            <a:r>
              <a:rPr lang="zh-CN" altLang="en-US" dirty="0" smtClean="0"/>
              <a:t>。</a:t>
            </a:r>
            <a:endParaRPr lang="en-US" altLang="zh-CN" dirty="0" smtClean="0"/>
          </a:p>
          <a:p>
            <a:pPr marL="941070" lvl="2" indent="0">
              <a:lnSpc>
                <a:spcPct val="150000"/>
              </a:lnSpc>
              <a:buNone/>
            </a:pPr>
            <a:r>
              <a:rPr lang="zh-CN" altLang="en-US" dirty="0" smtClean="0"/>
              <a:t>第四，若</a:t>
            </a:r>
            <a:r>
              <a:rPr lang="zh-CN" altLang="en-US" dirty="0"/>
              <a:t>每次发生转让</a:t>
            </a:r>
            <a:r>
              <a:rPr lang="zh-CN" altLang="en-US" dirty="0" smtClean="0"/>
              <a:t>交易，就</a:t>
            </a:r>
            <a:r>
              <a:rPr lang="zh-CN" altLang="en-US" dirty="0"/>
              <a:t>首先借记总部</a:t>
            </a:r>
            <a:r>
              <a:rPr lang="zh-CN" altLang="en-US" dirty="0" smtClean="0"/>
              <a:t>账户，然后</a:t>
            </a:r>
            <a:r>
              <a:rPr lang="zh-CN" altLang="en-US" dirty="0"/>
              <a:t>在经营单元的报表合并后再销账，则会增加记账负担</a:t>
            </a:r>
            <a:r>
              <a:rPr lang="zh-CN" altLang="en-US" dirty="0" smtClean="0"/>
              <a:t>。</a:t>
            </a:r>
            <a:endParaRPr lang="en-US" altLang="zh-CN" dirty="0" smtClean="0"/>
          </a:p>
          <a:p>
            <a:pPr marL="941070" lvl="2" indent="0">
              <a:lnSpc>
                <a:spcPct val="150000"/>
              </a:lnSpc>
              <a:buNone/>
            </a:pPr>
            <a:r>
              <a:rPr lang="zh-CN" altLang="en-US" dirty="0" smtClean="0"/>
              <a:t>最后，依照</a:t>
            </a:r>
            <a:r>
              <a:rPr lang="zh-CN" altLang="en-US" dirty="0"/>
              <a:t>这种制度，经营单元之间的冲突会</a:t>
            </a:r>
            <a:r>
              <a:rPr lang="zh-CN" altLang="en-US" dirty="0" smtClean="0"/>
              <a:t>缓和，这</a:t>
            </a:r>
            <a:r>
              <a:rPr lang="zh-CN" altLang="en-US" dirty="0"/>
              <a:t>一事实可能会被视作一项缺点。</a:t>
            </a:r>
            <a:r>
              <a:rPr lang="zh-CN" altLang="en-US" dirty="0" smtClean="0"/>
              <a:t>有时，转让</a:t>
            </a:r>
            <a:r>
              <a:rPr lang="zh-CN" altLang="en-US" dirty="0"/>
              <a:t>价格上的冲突要么反映了组织结构上的</a:t>
            </a:r>
            <a:r>
              <a:rPr lang="zh-CN" altLang="en-US" dirty="0" smtClean="0"/>
              <a:t>问题，要么</a:t>
            </a:r>
            <a:r>
              <a:rPr lang="zh-CN" altLang="en-US" dirty="0"/>
              <a:t>反映了其他管理系统上的问题。依照两组价格</a:t>
            </a:r>
            <a:r>
              <a:rPr lang="zh-CN" altLang="en-US" dirty="0" smtClean="0"/>
              <a:t>方法，这些</a:t>
            </a:r>
            <a:r>
              <a:rPr lang="zh-CN" altLang="en-US" dirty="0"/>
              <a:t>冲突会被</a:t>
            </a:r>
            <a:r>
              <a:rPr lang="zh-CN" altLang="en-US" dirty="0" smtClean="0"/>
              <a:t>化解，因此，不会</a:t>
            </a:r>
            <a:r>
              <a:rPr lang="zh-CN" altLang="en-US" dirty="0"/>
              <a:t>向高级管理层警示这些问题。</a:t>
            </a:r>
          </a:p>
          <a:p>
            <a:pPr marL="941070" lvl="2" indent="0">
              <a:lnSpc>
                <a:spcPct val="150000"/>
              </a:lnSpc>
              <a:buNone/>
            </a:pPr>
            <a:endParaRPr lang="zh-CN" altLang="en-US" dirty="0"/>
          </a:p>
          <a:p>
            <a:pPr lvl="1">
              <a:lnSpc>
                <a:spcPct val="150000"/>
              </a:lnSpc>
            </a:pPr>
            <a:endParaRPr lang="en-US" altLang="zh-CN"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48</a:t>
            </a:fld>
            <a:endParaRPr lang="zh-CN" altLang="en-US" dirty="0"/>
          </a:p>
        </p:txBody>
      </p:sp>
    </p:spTree>
  </p:cSld>
  <p:clrMapOvr>
    <a:masterClrMapping/>
  </p:clrMapOvr>
  <p:transition spd="med">
    <p:wipe dir="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为公司服务定价</a:t>
            </a:r>
          </a:p>
        </p:txBody>
      </p:sp>
      <p:sp>
        <p:nvSpPr>
          <p:cNvPr id="3" name="内容占位符 2"/>
          <p:cNvSpPr>
            <a:spLocks noGrp="1"/>
          </p:cNvSpPr>
          <p:nvPr>
            <p:ph idx="1"/>
          </p:nvPr>
        </p:nvSpPr>
        <p:spPr>
          <a:xfrm>
            <a:off x="650790" y="1795849"/>
            <a:ext cx="10972800" cy="4302125"/>
          </a:xfrm>
        </p:spPr>
        <p:txBody>
          <a:bodyPr>
            <a:normAutofit/>
          </a:bodyPr>
          <a:lstStyle/>
          <a:p>
            <a:pPr marL="0" indent="0">
              <a:lnSpc>
                <a:spcPts val="3800"/>
              </a:lnSpc>
              <a:spcBef>
                <a:spcPts val="1200"/>
              </a:spcBef>
              <a:buNone/>
            </a:pPr>
            <a:r>
              <a:rPr lang="zh-CN" altLang="en-US" sz="2400" dirty="0"/>
              <a:t>这节将介绍如何就公司管理部门所提供的服务向经营单元计费，排除了经营单元无法控制的中心服务部门的成本。</a:t>
            </a:r>
            <a:r>
              <a:rPr lang="zh-CN" altLang="en-US" sz="2400" dirty="0">
                <a:solidFill>
                  <a:srgbClr val="FF0000"/>
                </a:solidFill>
              </a:rPr>
              <a:t>如果这些成本完全</a:t>
            </a:r>
            <a:r>
              <a:rPr lang="zh-CN" altLang="en-US" sz="2400" dirty="0" smtClean="0">
                <a:solidFill>
                  <a:srgbClr val="FF0000"/>
                </a:solidFill>
              </a:rPr>
              <a:t>计费，就要</a:t>
            </a:r>
            <a:r>
              <a:rPr lang="zh-CN" altLang="en-US" sz="2400" dirty="0">
                <a:solidFill>
                  <a:srgbClr val="FF0000"/>
                </a:solidFill>
              </a:rPr>
              <a:t>进行</a:t>
            </a:r>
            <a:r>
              <a:rPr lang="zh-CN" altLang="en-US" sz="2400" dirty="0" smtClean="0">
                <a:solidFill>
                  <a:srgbClr val="FF0000"/>
                </a:solidFill>
              </a:rPr>
              <a:t>分配，而且</a:t>
            </a:r>
            <a:r>
              <a:rPr lang="zh-CN" altLang="en-US" sz="2400" dirty="0">
                <a:solidFill>
                  <a:srgbClr val="FF0000"/>
                </a:solidFill>
              </a:rPr>
              <a:t>分配不包含利润要素。分配不是转让价格。</a:t>
            </a:r>
          </a:p>
          <a:p>
            <a:pPr marL="0" indent="0">
              <a:lnSpc>
                <a:spcPts val="3800"/>
              </a:lnSpc>
              <a:spcBef>
                <a:spcPts val="1200"/>
              </a:spcBef>
              <a:buNone/>
            </a:pPr>
            <a:r>
              <a:rPr lang="zh-CN" altLang="en-US" sz="2400" dirty="0"/>
              <a:t>有两种转让类型：</a:t>
            </a:r>
          </a:p>
          <a:p>
            <a:pPr marL="0" indent="0">
              <a:lnSpc>
                <a:spcPts val="3800"/>
              </a:lnSpc>
              <a:spcBef>
                <a:spcPts val="1200"/>
              </a:spcBef>
              <a:buNone/>
            </a:pPr>
            <a:r>
              <a:rPr lang="en-US" altLang="zh-CN" sz="2400" dirty="0"/>
              <a:t>1</a:t>
            </a:r>
            <a:r>
              <a:rPr lang="en-US" altLang="zh-CN" sz="2400" dirty="0" smtClean="0"/>
              <a:t>. </a:t>
            </a:r>
            <a:r>
              <a:rPr lang="zh-CN" altLang="en-US" sz="2400" dirty="0" smtClean="0"/>
              <a:t>接受</a:t>
            </a:r>
            <a:r>
              <a:rPr lang="zh-CN" altLang="en-US" sz="2400" dirty="0"/>
              <a:t>服务的单元必须</a:t>
            </a:r>
            <a:r>
              <a:rPr lang="zh-CN" altLang="en-US" sz="2400" dirty="0" smtClean="0"/>
              <a:t>接受，但</a:t>
            </a:r>
            <a:r>
              <a:rPr lang="zh-CN" altLang="en-US" sz="2400" dirty="0"/>
              <a:t>至少可以部分控制使用中心服务的数量。</a:t>
            </a:r>
          </a:p>
          <a:p>
            <a:pPr marL="0" indent="0">
              <a:lnSpc>
                <a:spcPts val="3800"/>
              </a:lnSpc>
              <a:spcBef>
                <a:spcPts val="1200"/>
              </a:spcBef>
              <a:buNone/>
            </a:pPr>
            <a:r>
              <a:rPr lang="en-US" altLang="zh-CN" sz="2400" dirty="0"/>
              <a:t>2</a:t>
            </a:r>
            <a:r>
              <a:rPr lang="en-US" altLang="zh-CN" sz="2400" dirty="0" smtClean="0"/>
              <a:t>. </a:t>
            </a:r>
            <a:r>
              <a:rPr lang="zh-CN" altLang="en-US" sz="2400" dirty="0" smtClean="0"/>
              <a:t>经营</a:t>
            </a:r>
            <a:r>
              <a:rPr lang="zh-CN" altLang="en-US" sz="2400" dirty="0"/>
              <a:t>单元可以决定是否使用中心服务。</a:t>
            </a:r>
          </a:p>
          <a:p>
            <a:pPr marL="0" indent="0">
              <a:lnSpc>
                <a:spcPct val="150000"/>
              </a:lnSpc>
              <a:spcBef>
                <a:spcPts val="1200"/>
              </a:spcBef>
              <a:buNone/>
            </a:pPr>
            <a:endParaRPr lang="en-US" altLang="zh-CN" sz="3200"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49</a:t>
            </a:fld>
            <a:endParaRPr lang="zh-CN" altLang="en-US"/>
          </a:p>
        </p:txBody>
      </p:sp>
    </p:spTree>
    <p:extLst>
      <p:ext uri="{BB962C8B-B14F-4D97-AF65-F5344CB8AC3E}">
        <p14:creationId xmlns:p14="http://schemas.microsoft.com/office/powerpoint/2010/main" val="2163140222"/>
      </p:ext>
    </p:extLst>
  </p:cSld>
  <p:clrMapOvr>
    <a:masterClrMapping/>
  </p:clrMapOvr>
  <p:transitio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738183"/>
            <a:ext cx="10972800" cy="4510217"/>
          </a:xfrm>
        </p:spPr>
        <p:txBody>
          <a:bodyPr>
            <a:normAutofit/>
          </a:bodyPr>
          <a:lstStyle/>
          <a:p>
            <a:pPr algn="just">
              <a:lnSpc>
                <a:spcPct val="160000"/>
              </a:lnSpc>
              <a:spcAft>
                <a:spcPts val="0"/>
              </a:spcAft>
            </a:pPr>
            <a:r>
              <a:rPr lang="zh-CN" altLang="en-US" sz="3500" dirty="0"/>
              <a:t>基本原则</a:t>
            </a:r>
            <a:endParaRPr lang="en-US" altLang="zh-CN" sz="3500" dirty="0"/>
          </a:p>
          <a:p>
            <a:pPr marL="438150" lvl="1" indent="0" algn="just">
              <a:lnSpc>
                <a:spcPts val="3600"/>
              </a:lnSpc>
              <a:buNone/>
            </a:pPr>
            <a:r>
              <a:rPr lang="zh-CN" altLang="zh-CN" sz="2400" dirty="0"/>
              <a:t>转移定价问题实际上</a:t>
            </a:r>
            <a:r>
              <a:rPr lang="zh-CN" altLang="zh-CN" sz="2400" dirty="0" smtClean="0"/>
              <a:t>就是</a:t>
            </a:r>
            <a:r>
              <a:rPr lang="zh-CN" altLang="en-US" sz="2400" dirty="0" smtClean="0"/>
              <a:t>，</a:t>
            </a:r>
            <a:r>
              <a:rPr lang="zh-CN" altLang="zh-CN" sz="2400" dirty="0" smtClean="0"/>
              <a:t>在</a:t>
            </a:r>
            <a:r>
              <a:rPr lang="zh-CN" altLang="zh-CN" sz="2400" dirty="0"/>
              <a:t>适当考虑</a:t>
            </a:r>
            <a:r>
              <a:rPr lang="zh-CN" altLang="zh-CN" sz="2400" dirty="0">
                <a:solidFill>
                  <a:srgbClr val="0070C0"/>
                </a:solidFill>
              </a:rPr>
              <a:t>内部交易</a:t>
            </a:r>
            <a:r>
              <a:rPr lang="zh-CN" altLang="zh-CN" sz="2400" dirty="0"/>
              <a:t>特有的因素</a:t>
            </a:r>
            <a:r>
              <a:rPr lang="zh-CN" altLang="zh-CN" sz="2400" dirty="0" smtClean="0"/>
              <a:t>后</a:t>
            </a:r>
            <a:r>
              <a:rPr lang="zh-CN" altLang="en-US" sz="2400" dirty="0" smtClean="0"/>
              <a:t>，</a:t>
            </a:r>
            <a:r>
              <a:rPr lang="zh-CN" altLang="zh-CN" sz="2400" dirty="0" smtClean="0"/>
              <a:t>对</a:t>
            </a:r>
            <a:r>
              <a:rPr lang="zh-CN" altLang="zh-CN" sz="2400" dirty="0"/>
              <a:t>一般的定价问题略作调整</a:t>
            </a:r>
            <a:r>
              <a:rPr lang="zh-CN" altLang="zh-CN" sz="2400" dirty="0" smtClean="0"/>
              <a:t>。</a:t>
            </a:r>
            <a:endParaRPr lang="en-US" altLang="zh-CN" sz="2400" dirty="0" smtClean="0"/>
          </a:p>
          <a:p>
            <a:pPr marL="438150" lvl="1" indent="0" algn="just">
              <a:lnSpc>
                <a:spcPts val="3600"/>
              </a:lnSpc>
              <a:buNone/>
            </a:pPr>
            <a:r>
              <a:rPr lang="zh-CN" altLang="zh-CN" sz="2400" dirty="0" smtClean="0"/>
              <a:t>基本原则是</a:t>
            </a:r>
            <a:r>
              <a:rPr lang="zh-CN" altLang="en-US" sz="2400" dirty="0" smtClean="0"/>
              <a:t>：</a:t>
            </a:r>
            <a:r>
              <a:rPr lang="zh-CN" altLang="zh-CN" sz="2400" dirty="0" smtClean="0"/>
              <a:t>转让</a:t>
            </a:r>
            <a:r>
              <a:rPr lang="zh-CN" altLang="zh-CN" sz="2400" dirty="0"/>
              <a:t>价格应该视同向外部客户销售或从外部供应商采购所收取的价格</a:t>
            </a:r>
            <a:r>
              <a:rPr lang="zh-CN" altLang="zh-CN" sz="2400" dirty="0" smtClean="0"/>
              <a:t>。</a:t>
            </a:r>
            <a:endParaRPr lang="en-US" altLang="zh-CN" sz="2400" dirty="0" smtClean="0"/>
          </a:p>
          <a:p>
            <a:pPr marL="438150" lvl="1" indent="0" algn="just">
              <a:lnSpc>
                <a:spcPts val="3600"/>
              </a:lnSpc>
              <a:buNone/>
            </a:pPr>
            <a:r>
              <a:rPr lang="zh-CN" altLang="zh-CN" sz="2400" dirty="0" smtClean="0"/>
              <a:t>由于</a:t>
            </a:r>
            <a:r>
              <a:rPr lang="zh-CN" altLang="zh-CN" sz="2400" dirty="0"/>
              <a:t>在文献</a:t>
            </a:r>
            <a:r>
              <a:rPr lang="zh-CN" altLang="zh-CN" sz="2400" dirty="0" smtClean="0"/>
              <a:t>中</a:t>
            </a:r>
            <a:r>
              <a:rPr lang="zh-CN" altLang="en-US" sz="2400" dirty="0" smtClean="0"/>
              <a:t>，</a:t>
            </a:r>
            <a:r>
              <a:rPr lang="zh-CN" altLang="zh-CN" sz="2400" dirty="0" smtClean="0"/>
              <a:t>关于</a:t>
            </a:r>
            <a:r>
              <a:rPr lang="zh-CN" altLang="zh-CN" sz="2400" dirty="0"/>
              <a:t>如何确定外部销售价格存在很大</a:t>
            </a:r>
            <a:r>
              <a:rPr lang="zh-CN" altLang="zh-CN" sz="2400" dirty="0" smtClean="0"/>
              <a:t>分歧</a:t>
            </a:r>
            <a:r>
              <a:rPr lang="zh-CN" altLang="en-US" sz="2400" dirty="0" smtClean="0"/>
              <a:t>，</a:t>
            </a:r>
            <a:r>
              <a:rPr lang="zh-CN" altLang="zh-CN" sz="2400" dirty="0" smtClean="0"/>
              <a:t>因此</a:t>
            </a:r>
            <a:r>
              <a:rPr lang="zh-CN" altLang="zh-CN" sz="2400" dirty="0"/>
              <a:t>这项原则的应用也被复杂化了。经典经济学文献</a:t>
            </a:r>
            <a:r>
              <a:rPr lang="zh-CN" altLang="zh-CN" sz="2400" dirty="0" smtClean="0"/>
              <a:t>认为</a:t>
            </a:r>
            <a:r>
              <a:rPr lang="zh-CN" altLang="en-US" sz="2400" dirty="0" smtClean="0"/>
              <a:t>，</a:t>
            </a:r>
            <a:r>
              <a:rPr lang="zh-CN" altLang="zh-CN" sz="2400" dirty="0" smtClean="0"/>
              <a:t>销售</a:t>
            </a:r>
            <a:r>
              <a:rPr lang="zh-CN" altLang="zh-CN" sz="2400" dirty="0"/>
              <a:t>价格应该等于</a:t>
            </a:r>
            <a:r>
              <a:rPr lang="zh-CN" altLang="zh-CN" sz="2400" dirty="0" smtClean="0"/>
              <a:t>边际成本</a:t>
            </a:r>
            <a:r>
              <a:rPr lang="zh-CN" altLang="en-US" sz="2400" dirty="0" smtClean="0"/>
              <a:t>，</a:t>
            </a:r>
            <a:r>
              <a:rPr lang="zh-CN" altLang="zh-CN" sz="2400" dirty="0" smtClean="0"/>
              <a:t>有些</a:t>
            </a:r>
            <a:r>
              <a:rPr lang="zh-CN" altLang="en-US" sz="2400" dirty="0" smtClean="0"/>
              <a:t>学者</a:t>
            </a:r>
            <a:r>
              <a:rPr lang="zh-CN" altLang="zh-CN" sz="2400" dirty="0" smtClean="0"/>
              <a:t>支持</a:t>
            </a:r>
            <a:r>
              <a:rPr lang="zh-CN" altLang="zh-CN" sz="2400" dirty="0"/>
              <a:t>基于边际成本的转让价格</a:t>
            </a:r>
            <a:r>
              <a:rPr lang="zh-CN" altLang="zh-CN" sz="2400" dirty="0" smtClean="0"/>
              <a:t>。</a:t>
            </a:r>
            <a:r>
              <a:rPr lang="zh-CN" altLang="en-US" sz="2400" dirty="0" smtClean="0"/>
              <a:t>但这是不现实的。</a:t>
            </a:r>
            <a:endParaRPr lang="en-US" altLang="zh-CN" sz="2400"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5</a:t>
            </a:fld>
            <a:endParaRPr lang="zh-CN" altLang="en-US"/>
          </a:p>
        </p:txBody>
      </p:sp>
    </p:spTree>
  </p:cSld>
  <p:clrMapOvr>
    <a:masterClrMapping/>
  </p:clrMapOvr>
  <p:transition spd="med">
    <p:wipe dir="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为公司服务定价</a:t>
            </a:r>
          </a:p>
        </p:txBody>
      </p:sp>
      <p:sp>
        <p:nvSpPr>
          <p:cNvPr id="3" name="内容占位符 2"/>
          <p:cNvSpPr>
            <a:spLocks noGrp="1"/>
          </p:cNvSpPr>
          <p:nvPr>
            <p:ph idx="1"/>
          </p:nvPr>
        </p:nvSpPr>
        <p:spPr>
          <a:xfrm>
            <a:off x="609600" y="1771135"/>
            <a:ext cx="11063416" cy="4563761"/>
          </a:xfrm>
        </p:spPr>
        <p:txBody>
          <a:bodyPr>
            <a:normAutofit fontScale="85000" lnSpcReduction="10000"/>
          </a:bodyPr>
          <a:lstStyle/>
          <a:p>
            <a:pPr>
              <a:lnSpc>
                <a:spcPct val="150000"/>
              </a:lnSpc>
              <a:spcBef>
                <a:spcPts val="1200"/>
              </a:spcBef>
            </a:pPr>
            <a:r>
              <a:rPr lang="zh-CN" altLang="zh-CN" sz="3800" dirty="0"/>
              <a:t>控制服务数量</a:t>
            </a:r>
          </a:p>
          <a:p>
            <a:pPr marL="438150" lvl="1" indent="0">
              <a:lnSpc>
                <a:spcPts val="3000"/>
              </a:lnSpc>
              <a:spcBef>
                <a:spcPts val="1200"/>
              </a:spcBef>
              <a:buNone/>
            </a:pPr>
            <a:r>
              <a:rPr lang="zh-CN" altLang="en-US" dirty="0"/>
              <a:t>公司可能要求经营单元使用公司辅助人员的</a:t>
            </a:r>
            <a:r>
              <a:rPr lang="zh-CN" altLang="en-US" dirty="0" smtClean="0"/>
              <a:t>服务，如：信息技术</a:t>
            </a:r>
            <a:r>
              <a:rPr lang="zh-CN" altLang="en-US" dirty="0"/>
              <a:t>和研发。在这些情况</a:t>
            </a:r>
            <a:r>
              <a:rPr lang="zh-CN" altLang="en-US" dirty="0" smtClean="0"/>
              <a:t>下，经营</a:t>
            </a:r>
            <a:r>
              <a:rPr lang="zh-CN" altLang="en-US" dirty="0"/>
              <a:t>单元经理无法控制完成这些活动的</a:t>
            </a:r>
            <a:r>
              <a:rPr lang="zh-CN" altLang="en-US" dirty="0" smtClean="0"/>
              <a:t>效率，但是</a:t>
            </a:r>
            <a:r>
              <a:rPr lang="zh-CN" altLang="en-US" dirty="0"/>
              <a:t>可以控制接受服务的数量。关于这些服务有三种流派的思想。</a:t>
            </a:r>
          </a:p>
          <a:p>
            <a:pPr marL="438150" lvl="1" indent="0">
              <a:lnSpc>
                <a:spcPts val="3000"/>
              </a:lnSpc>
              <a:spcBef>
                <a:spcPts val="1200"/>
              </a:spcBef>
              <a:buNone/>
            </a:pPr>
            <a:r>
              <a:rPr lang="zh-CN" altLang="en-US" dirty="0"/>
              <a:t>一种流派的思想</a:t>
            </a:r>
            <a:r>
              <a:rPr lang="zh-CN" altLang="en-US" dirty="0" smtClean="0"/>
              <a:t>认为，经营</a:t>
            </a:r>
            <a:r>
              <a:rPr lang="zh-CN" altLang="en-US" dirty="0"/>
              <a:t>单元应该为可以自由裁量使用的服务支付标准变动成本。如果它所支付的低于标准变动</a:t>
            </a:r>
            <a:r>
              <a:rPr lang="zh-CN" altLang="en-US" dirty="0" smtClean="0"/>
              <a:t>成本，就</a:t>
            </a:r>
            <a:r>
              <a:rPr lang="zh-CN" altLang="en-US" dirty="0"/>
              <a:t>会激励它使用比经济上的合理范围更多的服务。</a:t>
            </a:r>
          </a:p>
          <a:p>
            <a:pPr marL="438150" lvl="1" indent="0">
              <a:lnSpc>
                <a:spcPts val="3000"/>
              </a:lnSpc>
              <a:spcBef>
                <a:spcPts val="1200"/>
              </a:spcBef>
              <a:buNone/>
            </a:pPr>
            <a:r>
              <a:rPr lang="zh-CN" altLang="en-US" dirty="0" smtClean="0"/>
              <a:t>另一方面，如果</a:t>
            </a:r>
            <a:r>
              <a:rPr lang="zh-CN" altLang="en-US" dirty="0"/>
              <a:t>要求经营单元经理支付高于变动成本的</a:t>
            </a:r>
            <a:r>
              <a:rPr lang="zh-CN" altLang="en-US" dirty="0" smtClean="0"/>
              <a:t>价格，他们</a:t>
            </a:r>
            <a:r>
              <a:rPr lang="zh-CN" altLang="en-US" dirty="0"/>
              <a:t>可能就不会选择使用某些</a:t>
            </a:r>
            <a:r>
              <a:rPr lang="zh-CN" altLang="en-US" dirty="0" smtClean="0"/>
              <a:t>服务，即使</a:t>
            </a:r>
            <a:r>
              <a:rPr lang="zh-CN" altLang="en-US" dirty="0"/>
              <a:t>高级管理层从公司的角度出发认为值得使用</a:t>
            </a:r>
            <a:r>
              <a:rPr lang="zh-CN" altLang="en-US" dirty="0" smtClean="0"/>
              <a:t>。</a:t>
            </a:r>
            <a:endParaRPr lang="zh-CN" altLang="en-US"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50</a:t>
            </a:fld>
            <a:endParaRPr lang="zh-CN" altLang="en-US"/>
          </a:p>
        </p:txBody>
      </p:sp>
    </p:spTree>
    <p:extLst>
      <p:ext uri="{BB962C8B-B14F-4D97-AF65-F5344CB8AC3E}">
        <p14:creationId xmlns:p14="http://schemas.microsoft.com/office/powerpoint/2010/main" val="1026291265"/>
      </p:ext>
    </p:extLst>
  </p:cSld>
  <p:clrMapOvr>
    <a:masterClrMapping/>
  </p:clrMapOvr>
  <p:transition spd="med">
    <p:wipe dir="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为公司服务定价</a:t>
            </a:r>
          </a:p>
        </p:txBody>
      </p:sp>
      <p:sp>
        <p:nvSpPr>
          <p:cNvPr id="3" name="内容占位符 2"/>
          <p:cNvSpPr>
            <a:spLocks noGrp="1"/>
          </p:cNvSpPr>
          <p:nvPr>
            <p:ph idx="1"/>
          </p:nvPr>
        </p:nvSpPr>
        <p:spPr>
          <a:xfrm>
            <a:off x="609600" y="1762897"/>
            <a:ext cx="10972800" cy="4876799"/>
          </a:xfrm>
        </p:spPr>
        <p:txBody>
          <a:bodyPr>
            <a:normAutofit/>
          </a:bodyPr>
          <a:lstStyle/>
          <a:p>
            <a:pPr>
              <a:lnSpc>
                <a:spcPct val="120000"/>
              </a:lnSpc>
              <a:spcBef>
                <a:spcPts val="600"/>
              </a:spcBef>
            </a:pPr>
            <a:r>
              <a:rPr lang="zh-CN" altLang="zh-CN" sz="3900" dirty="0"/>
              <a:t>控制服务数量</a:t>
            </a:r>
          </a:p>
          <a:p>
            <a:pPr marL="438150" lvl="1" indent="0">
              <a:lnSpc>
                <a:spcPts val="3000"/>
              </a:lnSpc>
              <a:spcBef>
                <a:spcPts val="1200"/>
              </a:spcBef>
              <a:buNone/>
            </a:pPr>
            <a:r>
              <a:rPr lang="zh-CN" altLang="en-US" sz="2400" dirty="0"/>
              <a:t>第二种思想流派支持等于标准变动成本加标准固定成本的适当份额的</a:t>
            </a:r>
            <a:r>
              <a:rPr lang="zh-CN" altLang="en-US" sz="2400" dirty="0" smtClean="0"/>
              <a:t>价格，即</a:t>
            </a:r>
            <a:r>
              <a:rPr lang="zh-CN" altLang="en-US" sz="2400" dirty="0"/>
              <a:t>完全成本。支持者</a:t>
            </a:r>
            <a:r>
              <a:rPr lang="zh-CN" altLang="en-US" sz="2400" dirty="0" smtClean="0"/>
              <a:t>认为，如果</a:t>
            </a:r>
            <a:r>
              <a:rPr lang="zh-CN" altLang="en-US" sz="2400" dirty="0"/>
              <a:t>经营单元认为服务不值这么多</a:t>
            </a:r>
            <a:r>
              <a:rPr lang="zh-CN" altLang="en-US" sz="2400" dirty="0" smtClean="0"/>
              <a:t>钱，那么</a:t>
            </a:r>
            <a:r>
              <a:rPr lang="zh-CN" altLang="en-US" sz="2400" dirty="0"/>
              <a:t>一定是存在</a:t>
            </a:r>
            <a:r>
              <a:rPr lang="zh-CN" altLang="en-US" sz="2400" dirty="0" smtClean="0"/>
              <a:t>问题，要么</a:t>
            </a:r>
            <a:r>
              <a:rPr lang="zh-CN" altLang="en-US" sz="2400" dirty="0"/>
              <a:t>是服务单元的质量</a:t>
            </a:r>
            <a:r>
              <a:rPr lang="zh-CN" altLang="en-US" sz="2400" dirty="0" smtClean="0"/>
              <a:t>问题，要么</a:t>
            </a:r>
            <a:r>
              <a:rPr lang="zh-CN" altLang="en-US" sz="2400" dirty="0"/>
              <a:t>是效率问题。完全成本反映了公司的长期</a:t>
            </a:r>
            <a:r>
              <a:rPr lang="zh-CN" altLang="en-US" sz="2400" dirty="0" smtClean="0"/>
              <a:t>成本，这</a:t>
            </a:r>
            <a:r>
              <a:rPr lang="zh-CN" altLang="en-US" sz="2400" dirty="0"/>
              <a:t>是应该支付的金额。</a:t>
            </a:r>
          </a:p>
          <a:p>
            <a:pPr marL="438150" lvl="1" indent="0">
              <a:lnSpc>
                <a:spcPts val="3000"/>
              </a:lnSpc>
              <a:spcBef>
                <a:spcPts val="1200"/>
              </a:spcBef>
              <a:buNone/>
            </a:pPr>
            <a:r>
              <a:rPr lang="zh-CN" altLang="en-US" sz="2400" dirty="0"/>
              <a:t>第三种思想流派支持相当于</a:t>
            </a:r>
            <a:r>
              <a:rPr lang="zh-CN" altLang="en-US" sz="2400" dirty="0" smtClean="0"/>
              <a:t>市场价格，或者</a:t>
            </a:r>
            <a:r>
              <a:rPr lang="zh-CN" altLang="en-US" sz="2400" dirty="0"/>
              <a:t>相当于标准完全成本加利润边际的价格。如果能够找到</a:t>
            </a:r>
            <a:r>
              <a:rPr lang="zh-CN" altLang="en-US" sz="2400" dirty="0" smtClean="0"/>
              <a:t>市场价格，就</a:t>
            </a:r>
            <a:r>
              <a:rPr lang="zh-CN" altLang="en-US" sz="2400" dirty="0"/>
              <a:t>采用</a:t>
            </a:r>
            <a:r>
              <a:rPr lang="zh-CN" altLang="en-US" sz="2400" dirty="0" smtClean="0"/>
              <a:t>市场价格（如：计算机</a:t>
            </a:r>
            <a:r>
              <a:rPr lang="zh-CN" altLang="en-US" sz="2400" dirty="0"/>
              <a:t>服务部计收的</a:t>
            </a:r>
            <a:r>
              <a:rPr lang="zh-CN" altLang="en-US" sz="2400" dirty="0" smtClean="0"/>
              <a:t>成本）；如果找不到，价格</a:t>
            </a:r>
            <a:r>
              <a:rPr lang="zh-CN" altLang="en-US" sz="2400" dirty="0"/>
              <a:t>就采用完全成本加上投资报酬。这种立场背后的原理</a:t>
            </a:r>
            <a:r>
              <a:rPr lang="zh-CN" altLang="en-US" sz="2400" dirty="0" smtClean="0"/>
              <a:t>是，服务</a:t>
            </a:r>
            <a:r>
              <a:rPr lang="zh-CN" altLang="en-US" sz="2400" dirty="0"/>
              <a:t>单元运用的资本应该获得一定的</a:t>
            </a:r>
            <a:r>
              <a:rPr lang="zh-CN" altLang="en-US" sz="2400" dirty="0" smtClean="0"/>
              <a:t>回报，正如</a:t>
            </a:r>
            <a:r>
              <a:rPr lang="zh-CN" altLang="en-US" sz="2400" dirty="0"/>
              <a:t>制造单元运用的资本一样。</a:t>
            </a:r>
          </a:p>
          <a:p>
            <a:pPr>
              <a:lnSpc>
                <a:spcPct val="150000"/>
              </a:lnSpc>
              <a:spcBef>
                <a:spcPts val="1200"/>
              </a:spcBef>
            </a:pPr>
            <a:endParaRPr lang="en-US" altLang="zh-CN" sz="3200"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51</a:t>
            </a:fld>
            <a:endParaRPr lang="zh-CN" altLang="en-US"/>
          </a:p>
        </p:txBody>
      </p:sp>
    </p:spTree>
    <p:extLst>
      <p:ext uri="{BB962C8B-B14F-4D97-AF65-F5344CB8AC3E}">
        <p14:creationId xmlns:p14="http://schemas.microsoft.com/office/powerpoint/2010/main" val="2863253421"/>
      </p:ext>
    </p:extLst>
  </p:cSld>
  <p:clrMapOvr>
    <a:masterClrMapping/>
  </p:clrMapOvr>
  <p:transition spd="med">
    <p:wipe dir="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为公司服务定价</a:t>
            </a:r>
          </a:p>
        </p:txBody>
      </p:sp>
      <p:sp>
        <p:nvSpPr>
          <p:cNvPr id="3" name="内容占位符 2"/>
          <p:cNvSpPr>
            <a:spLocks noGrp="1"/>
          </p:cNvSpPr>
          <p:nvPr>
            <p:ph idx="1"/>
          </p:nvPr>
        </p:nvSpPr>
        <p:spPr>
          <a:xfrm>
            <a:off x="609600" y="1762897"/>
            <a:ext cx="10972800" cy="4876799"/>
          </a:xfrm>
        </p:spPr>
        <p:txBody>
          <a:bodyPr>
            <a:normAutofit/>
          </a:bodyPr>
          <a:lstStyle/>
          <a:p>
            <a:pPr>
              <a:lnSpc>
                <a:spcPct val="120000"/>
              </a:lnSpc>
              <a:spcBef>
                <a:spcPts val="600"/>
              </a:spcBef>
            </a:pPr>
            <a:r>
              <a:rPr lang="zh-CN" altLang="en-US" sz="3900" dirty="0" smtClean="0"/>
              <a:t>选择性使用服务</a:t>
            </a:r>
            <a:endParaRPr lang="en-US" altLang="zh-CN" sz="3900" dirty="0" smtClean="0"/>
          </a:p>
          <a:p>
            <a:pPr marL="447675" indent="0">
              <a:lnSpc>
                <a:spcPct val="120000"/>
              </a:lnSpc>
              <a:spcBef>
                <a:spcPts val="600"/>
              </a:spcBef>
              <a:buNone/>
            </a:pPr>
            <a:r>
              <a:rPr lang="zh-CN" altLang="en-US" sz="2400" dirty="0" smtClean="0"/>
              <a:t>在某些情况下，管理层可以允许经营单元选择是否使用中心服务单元。</a:t>
            </a:r>
            <a:endParaRPr lang="zh-CN" altLang="en-US" sz="2400" dirty="0"/>
          </a:p>
          <a:p>
            <a:pPr marL="438150" lvl="1" indent="0">
              <a:lnSpc>
                <a:spcPts val="3000"/>
              </a:lnSpc>
              <a:spcBef>
                <a:spcPts val="1200"/>
              </a:spcBef>
              <a:buNone/>
            </a:pPr>
            <a:r>
              <a:rPr lang="zh-CN" altLang="en-US" sz="2400" dirty="0" smtClean="0"/>
              <a:t>经营单元可以从外部采购服务，自行开发服务潜力，或者选择根本不使用服务。这类安排适用于诸如信息技术、内部咨询顾问及维修工作之类的活动。</a:t>
            </a:r>
            <a:endParaRPr lang="en-US" altLang="zh-CN" sz="2400" dirty="0" smtClean="0"/>
          </a:p>
          <a:p>
            <a:pPr marL="438150" lvl="1" indent="0">
              <a:lnSpc>
                <a:spcPts val="3000"/>
              </a:lnSpc>
              <a:spcBef>
                <a:spcPts val="1200"/>
              </a:spcBef>
              <a:buNone/>
            </a:pPr>
            <a:endParaRPr lang="en-US" altLang="zh-CN" sz="2400" dirty="0"/>
          </a:p>
          <a:p>
            <a:pPr marL="438150" lvl="1" indent="0">
              <a:lnSpc>
                <a:spcPts val="3000"/>
              </a:lnSpc>
              <a:spcBef>
                <a:spcPts val="1200"/>
              </a:spcBef>
              <a:buNone/>
            </a:pPr>
            <a:r>
              <a:rPr lang="zh-CN" altLang="en-US" sz="2400" dirty="0" smtClean="0"/>
              <a:t>在这种情况下，经营单元经理既控制中心服务的数量，又控制其效率。在这种条件下，这些中心单元就是利润中心。</a:t>
            </a:r>
            <a:endParaRPr lang="en-US" altLang="zh-CN" sz="3200"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52</a:t>
            </a:fld>
            <a:endParaRPr lang="zh-CN" altLang="en-US"/>
          </a:p>
        </p:txBody>
      </p:sp>
    </p:spTree>
    <p:extLst>
      <p:ext uri="{BB962C8B-B14F-4D97-AF65-F5344CB8AC3E}">
        <p14:creationId xmlns:p14="http://schemas.microsoft.com/office/powerpoint/2010/main" val="2819522648"/>
      </p:ext>
    </p:extLst>
  </p:cSld>
  <p:clrMapOvr>
    <a:masterClrMapping/>
  </p:clrMapOvr>
  <p:transition spd="med">
    <p:wipe dir="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转让价格的管理</a:t>
            </a:r>
          </a:p>
        </p:txBody>
      </p:sp>
      <p:sp>
        <p:nvSpPr>
          <p:cNvPr id="3" name="内容占位符 2"/>
          <p:cNvSpPr>
            <a:spLocks noGrp="1"/>
          </p:cNvSpPr>
          <p:nvPr>
            <p:ph idx="1"/>
          </p:nvPr>
        </p:nvSpPr>
        <p:spPr>
          <a:xfrm>
            <a:off x="609600" y="1655803"/>
            <a:ext cx="10972800" cy="4876799"/>
          </a:xfrm>
        </p:spPr>
        <p:txBody>
          <a:bodyPr>
            <a:normAutofit fontScale="62500" lnSpcReduction="20000"/>
          </a:bodyPr>
          <a:lstStyle/>
          <a:p>
            <a:pPr>
              <a:lnSpc>
                <a:spcPct val="170000"/>
              </a:lnSpc>
              <a:spcBef>
                <a:spcPts val="1200"/>
              </a:spcBef>
            </a:pPr>
            <a:r>
              <a:rPr lang="zh-CN" altLang="en-US" sz="3000" dirty="0"/>
              <a:t>议价</a:t>
            </a:r>
            <a:endParaRPr lang="zh-CN" altLang="zh-CN" sz="3000" dirty="0"/>
          </a:p>
          <a:p>
            <a:pPr marL="438150" lvl="1" indent="0">
              <a:lnSpc>
                <a:spcPts val="3600"/>
              </a:lnSpc>
              <a:spcBef>
                <a:spcPts val="1200"/>
              </a:spcBef>
              <a:buNone/>
            </a:pPr>
            <a:r>
              <a:rPr lang="zh-CN" altLang="en-US" sz="2900" dirty="0"/>
              <a:t>在大多数公司中各经营单元都彼此议定转让价格。也就是说，转让价格不是由中心管理部门制定的。</a:t>
            </a:r>
            <a:r>
              <a:rPr lang="zh-CN" altLang="en-US" sz="2900" dirty="0" smtClean="0"/>
              <a:t>对此，或许</a:t>
            </a:r>
            <a:r>
              <a:rPr lang="zh-CN" altLang="en-US" sz="2900" dirty="0"/>
              <a:t>最重要的原因</a:t>
            </a:r>
            <a:r>
              <a:rPr lang="zh-CN" altLang="en-US" sz="2900" dirty="0" smtClean="0"/>
              <a:t>就是，人们</a:t>
            </a:r>
            <a:r>
              <a:rPr lang="zh-CN" altLang="en-US" sz="2900" dirty="0"/>
              <a:t>认为制定销售价格以及商定令人满意的采购价格是直线管理</a:t>
            </a:r>
            <a:r>
              <a:rPr lang="zh-CN" altLang="en-US" sz="2900" dirty="0" smtClean="0"/>
              <a:t>人员基本</a:t>
            </a:r>
            <a:r>
              <a:rPr lang="zh-CN" altLang="en-US" sz="2900" dirty="0"/>
              <a:t>职能之一</a:t>
            </a:r>
            <a:r>
              <a:rPr lang="zh-CN" altLang="en-US" sz="2900" dirty="0" smtClean="0"/>
              <a:t>。</a:t>
            </a:r>
            <a:endParaRPr lang="en-US" altLang="zh-CN" sz="2900" dirty="0" smtClean="0"/>
          </a:p>
          <a:p>
            <a:pPr marL="438150" lvl="1" indent="0">
              <a:lnSpc>
                <a:spcPts val="3600"/>
              </a:lnSpc>
              <a:spcBef>
                <a:spcPts val="1200"/>
              </a:spcBef>
              <a:buNone/>
            </a:pPr>
            <a:r>
              <a:rPr lang="zh-CN" altLang="en-US" sz="2900" dirty="0" smtClean="0"/>
              <a:t>如果</a:t>
            </a:r>
            <a:r>
              <a:rPr lang="zh-CN" altLang="en-US" sz="2900" dirty="0"/>
              <a:t>总部控制</a:t>
            </a:r>
            <a:r>
              <a:rPr lang="zh-CN" altLang="en-US" sz="2900" dirty="0" smtClean="0"/>
              <a:t>定价，就</a:t>
            </a:r>
            <a:r>
              <a:rPr lang="zh-CN" altLang="en-US" sz="2900" dirty="0"/>
              <a:t>会降低直线管理人员影响</a:t>
            </a:r>
            <a:r>
              <a:rPr lang="zh-CN" altLang="en-US" sz="2900" dirty="0" smtClean="0"/>
              <a:t>盈利的</a:t>
            </a:r>
            <a:r>
              <a:rPr lang="zh-CN" altLang="en-US" sz="2900" dirty="0"/>
              <a:t>能力</a:t>
            </a:r>
            <a:r>
              <a:rPr lang="zh-CN" altLang="en-US" sz="2900" dirty="0" smtClean="0"/>
              <a:t>。</a:t>
            </a:r>
            <a:endParaRPr lang="en-US" altLang="zh-CN" sz="2900" dirty="0" smtClean="0"/>
          </a:p>
          <a:p>
            <a:pPr marL="438150" lvl="1" indent="0">
              <a:lnSpc>
                <a:spcPts val="3600"/>
              </a:lnSpc>
              <a:spcBef>
                <a:spcPts val="1200"/>
              </a:spcBef>
              <a:buNone/>
            </a:pPr>
            <a:r>
              <a:rPr lang="zh-CN" altLang="en-US" sz="2900" dirty="0" smtClean="0"/>
              <a:t>此外，许多</a:t>
            </a:r>
            <a:r>
              <a:rPr lang="zh-CN" altLang="en-US" sz="2900" dirty="0"/>
              <a:t>转让价格都要求一定程度的主观判断。</a:t>
            </a:r>
            <a:r>
              <a:rPr lang="zh-CN" altLang="en-US" sz="2900" dirty="0" smtClean="0"/>
              <a:t>因此，议定</a:t>
            </a:r>
            <a:r>
              <a:rPr lang="zh-CN" altLang="en-US" sz="2900" dirty="0"/>
              <a:t>的转让价格经常是买方和卖方之间达成的一种妥协。如果总部制定转让</a:t>
            </a:r>
            <a:r>
              <a:rPr lang="zh-CN" altLang="en-US" sz="2900" dirty="0" smtClean="0"/>
              <a:t>价格，经营</a:t>
            </a:r>
            <a:r>
              <a:rPr lang="zh-CN" altLang="en-US" sz="2900" dirty="0"/>
              <a:t>单元管理者会认为利润低是由于转让价格的主观臆断</a:t>
            </a:r>
            <a:r>
              <a:rPr lang="zh-CN" altLang="en-US" sz="2900" dirty="0" smtClean="0"/>
              <a:t>。</a:t>
            </a:r>
            <a:endParaRPr lang="en-US" altLang="zh-CN" sz="2900" dirty="0" smtClean="0"/>
          </a:p>
          <a:p>
            <a:pPr marL="438150" lvl="1" indent="0">
              <a:lnSpc>
                <a:spcPts val="3600"/>
              </a:lnSpc>
              <a:spcBef>
                <a:spcPts val="1200"/>
              </a:spcBef>
              <a:buNone/>
            </a:pPr>
            <a:r>
              <a:rPr lang="zh-CN" altLang="en-US" sz="2900" dirty="0" smtClean="0"/>
              <a:t>让</a:t>
            </a:r>
            <a:r>
              <a:rPr lang="zh-CN" altLang="en-US" sz="2900" dirty="0"/>
              <a:t>经营单元议定价格的另一个原因</a:t>
            </a:r>
            <a:r>
              <a:rPr lang="zh-CN" altLang="en-US" sz="2900" dirty="0" smtClean="0"/>
              <a:t>是，他们</a:t>
            </a:r>
            <a:r>
              <a:rPr lang="zh-CN" altLang="en-US" sz="2900" dirty="0"/>
              <a:t>通常拥有关于市场和成本的最优</a:t>
            </a:r>
            <a:r>
              <a:rPr lang="zh-CN" altLang="en-US" sz="2900" dirty="0" smtClean="0"/>
              <a:t>信息，因此，最</a:t>
            </a:r>
            <a:r>
              <a:rPr lang="zh-CN" altLang="en-US" sz="2900" dirty="0"/>
              <a:t>有可能达到合理的价格。</a:t>
            </a:r>
          </a:p>
          <a:p>
            <a:pPr>
              <a:lnSpc>
                <a:spcPct val="150000"/>
              </a:lnSpc>
              <a:spcBef>
                <a:spcPts val="1200"/>
              </a:spcBef>
            </a:pPr>
            <a:endParaRPr lang="en-US" altLang="zh-CN" sz="3200"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53</a:t>
            </a:fld>
            <a:endParaRPr lang="zh-CN" altLang="en-US"/>
          </a:p>
        </p:txBody>
      </p:sp>
    </p:spTree>
    <p:extLst>
      <p:ext uri="{BB962C8B-B14F-4D97-AF65-F5344CB8AC3E}">
        <p14:creationId xmlns:p14="http://schemas.microsoft.com/office/powerpoint/2010/main" val="2349182891"/>
      </p:ext>
    </p:extLst>
  </p:cSld>
  <p:clrMapOvr>
    <a:masterClrMapping/>
  </p:clrMapOvr>
  <p:transition spd="med">
    <p:wipe dir="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转让价格的管理</a:t>
            </a:r>
          </a:p>
        </p:txBody>
      </p:sp>
      <p:sp>
        <p:nvSpPr>
          <p:cNvPr id="3" name="内容占位符 2"/>
          <p:cNvSpPr>
            <a:spLocks noGrp="1"/>
          </p:cNvSpPr>
          <p:nvPr>
            <p:ph idx="1"/>
          </p:nvPr>
        </p:nvSpPr>
        <p:spPr>
          <a:xfrm>
            <a:off x="609600" y="1729946"/>
            <a:ext cx="10972800" cy="4703803"/>
          </a:xfrm>
        </p:spPr>
        <p:txBody>
          <a:bodyPr>
            <a:normAutofit/>
          </a:bodyPr>
          <a:lstStyle/>
          <a:p>
            <a:pPr>
              <a:lnSpc>
                <a:spcPct val="170000"/>
              </a:lnSpc>
              <a:spcBef>
                <a:spcPts val="1200"/>
              </a:spcBef>
            </a:pPr>
            <a:r>
              <a:rPr lang="zh-CN" altLang="en-US" sz="2800" dirty="0"/>
              <a:t>议价</a:t>
            </a:r>
            <a:endParaRPr lang="zh-CN" altLang="zh-CN" sz="2800" dirty="0"/>
          </a:p>
          <a:p>
            <a:pPr marL="438150" lvl="1" indent="0" algn="just">
              <a:lnSpc>
                <a:spcPts val="3500"/>
              </a:lnSpc>
              <a:spcBef>
                <a:spcPts val="1200"/>
              </a:spcBef>
              <a:buNone/>
            </a:pPr>
            <a:r>
              <a:rPr lang="zh-CN" altLang="en-US" sz="2400" b="1" dirty="0"/>
              <a:t>实例：</a:t>
            </a:r>
            <a:r>
              <a:rPr lang="zh-CN" altLang="en-US" sz="2400" dirty="0"/>
              <a:t>经营单元</a:t>
            </a:r>
            <a:r>
              <a:rPr lang="en-US" altLang="zh-CN" sz="2400" dirty="0"/>
              <a:t>A</a:t>
            </a:r>
            <a:r>
              <a:rPr lang="zh-CN" altLang="en-US" sz="2400" dirty="0"/>
              <a:t>有机会以每单位</a:t>
            </a:r>
            <a:r>
              <a:rPr lang="en-US" altLang="zh-CN" sz="2400" dirty="0"/>
              <a:t>100</a:t>
            </a:r>
            <a:r>
              <a:rPr lang="zh-CN" altLang="en-US" sz="2400" dirty="0"/>
              <a:t>美元的价格向外部公司大批供应一项产品。本产品的原材料由经营单元</a:t>
            </a:r>
            <a:r>
              <a:rPr lang="en-US" altLang="zh-CN" sz="2400" dirty="0"/>
              <a:t>B</a:t>
            </a:r>
            <a:r>
              <a:rPr lang="zh-CN" altLang="en-US" sz="2400" dirty="0"/>
              <a:t>供应。经营单元</a:t>
            </a:r>
            <a:r>
              <a:rPr lang="en-US" altLang="zh-CN" sz="2400" dirty="0"/>
              <a:t>B</a:t>
            </a:r>
            <a:r>
              <a:rPr lang="zh-CN" altLang="en-US" sz="2400" dirty="0"/>
              <a:t>对这种原材料的正常转让价格是每单位</a:t>
            </a:r>
            <a:r>
              <a:rPr lang="en-US" altLang="zh-CN" sz="2400" dirty="0"/>
              <a:t>35</a:t>
            </a:r>
            <a:r>
              <a:rPr lang="zh-CN" altLang="en-US" sz="2400" dirty="0" smtClean="0"/>
              <a:t>美元，其中</a:t>
            </a:r>
            <a:r>
              <a:rPr lang="en-US" altLang="zh-CN" sz="2400" dirty="0"/>
              <a:t>10</a:t>
            </a:r>
            <a:r>
              <a:rPr lang="zh-CN" altLang="en-US" sz="2400" dirty="0"/>
              <a:t>美元为变动成本。经营单元</a:t>
            </a:r>
            <a:r>
              <a:rPr lang="en-US" altLang="zh-CN" sz="2400" dirty="0"/>
              <a:t>A</a:t>
            </a:r>
            <a:r>
              <a:rPr lang="zh-CN" altLang="en-US" sz="2400" dirty="0"/>
              <a:t>的加工</a:t>
            </a:r>
            <a:r>
              <a:rPr lang="zh-CN" altLang="en-US" sz="2400" dirty="0" smtClean="0"/>
              <a:t>成本（除</a:t>
            </a:r>
            <a:r>
              <a:rPr lang="zh-CN" altLang="en-US" sz="2400" dirty="0"/>
              <a:t>原材料</a:t>
            </a:r>
            <a:r>
              <a:rPr lang="zh-CN" altLang="en-US" sz="2400" dirty="0" smtClean="0"/>
              <a:t>外）加</a:t>
            </a:r>
            <a:r>
              <a:rPr lang="zh-CN" altLang="en-US" sz="2400" dirty="0"/>
              <a:t>正常利润是</a:t>
            </a:r>
            <a:r>
              <a:rPr lang="en-US" altLang="zh-CN" sz="2400" dirty="0"/>
              <a:t>85</a:t>
            </a:r>
            <a:r>
              <a:rPr lang="zh-CN" altLang="en-US" sz="2400" dirty="0" smtClean="0"/>
              <a:t>美元，其中</a:t>
            </a:r>
            <a:r>
              <a:rPr lang="en-US" altLang="zh-CN" sz="2400" dirty="0"/>
              <a:t>50</a:t>
            </a:r>
            <a:r>
              <a:rPr lang="zh-CN" altLang="en-US" sz="2400" dirty="0"/>
              <a:t>美元是变动成本。</a:t>
            </a:r>
            <a:r>
              <a:rPr lang="zh-CN" altLang="en-US" sz="2400" dirty="0" smtClean="0"/>
              <a:t>因此，经营</a:t>
            </a:r>
            <a:r>
              <a:rPr lang="zh-CN" altLang="en-US" sz="2400" dirty="0"/>
              <a:t>单元</a:t>
            </a:r>
            <a:r>
              <a:rPr lang="en-US" altLang="zh-CN" sz="2400" dirty="0"/>
              <a:t>A</a:t>
            </a:r>
            <a:r>
              <a:rPr lang="zh-CN" altLang="en-US" sz="2400" dirty="0"/>
              <a:t>的总成本加正常利润是</a:t>
            </a:r>
            <a:r>
              <a:rPr lang="en-US" altLang="zh-CN" sz="2400" dirty="0"/>
              <a:t>120</a:t>
            </a:r>
            <a:r>
              <a:rPr lang="zh-CN" altLang="en-US" sz="2400" dirty="0"/>
              <a:t>美元。按照这个</a:t>
            </a:r>
            <a:r>
              <a:rPr lang="zh-CN" altLang="en-US" sz="2400" dirty="0" smtClean="0"/>
              <a:t>数额，</a:t>
            </a:r>
            <a:r>
              <a:rPr lang="en-US" altLang="zh-CN" sz="2400" dirty="0" smtClean="0"/>
              <a:t>100</a:t>
            </a:r>
            <a:r>
              <a:rPr lang="zh-CN" altLang="en-US" sz="2400" dirty="0"/>
              <a:t>美元的销售价格不具有吸引力。对于整个公司</a:t>
            </a:r>
            <a:r>
              <a:rPr lang="zh-CN" altLang="en-US" sz="2400" dirty="0" smtClean="0"/>
              <a:t>而言，拒绝</a:t>
            </a:r>
            <a:r>
              <a:rPr lang="zh-CN" altLang="en-US" sz="2400" dirty="0"/>
              <a:t>合同就会造成功能</a:t>
            </a:r>
            <a:r>
              <a:rPr lang="zh-CN" altLang="en-US" sz="2400" dirty="0" smtClean="0"/>
              <a:t>紊乱，因为</a:t>
            </a:r>
            <a:r>
              <a:rPr lang="zh-CN" altLang="en-US" sz="2400" dirty="0"/>
              <a:t>经营单元都有闲置生产能力。</a:t>
            </a:r>
            <a:r>
              <a:rPr lang="zh-CN" altLang="en-US" sz="2400" dirty="0" smtClean="0"/>
              <a:t>因此，两</a:t>
            </a:r>
            <a:r>
              <a:rPr lang="zh-CN" altLang="en-US" sz="2400" dirty="0"/>
              <a:t>个经营单元应该对原材料议定较低的</a:t>
            </a:r>
            <a:r>
              <a:rPr lang="zh-CN" altLang="en-US" sz="2400" dirty="0" smtClean="0"/>
              <a:t>价格，以便</a:t>
            </a:r>
            <a:r>
              <a:rPr lang="zh-CN" altLang="en-US" sz="2400" dirty="0"/>
              <a:t>两个经营单元都能为利润做贡献。</a:t>
            </a:r>
          </a:p>
          <a:p>
            <a:pPr>
              <a:lnSpc>
                <a:spcPct val="150000"/>
              </a:lnSpc>
              <a:spcBef>
                <a:spcPts val="1200"/>
              </a:spcBef>
            </a:pPr>
            <a:endParaRPr lang="en-US" altLang="zh-CN" sz="3200"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54</a:t>
            </a:fld>
            <a:endParaRPr lang="zh-CN" altLang="en-US"/>
          </a:p>
        </p:txBody>
      </p:sp>
    </p:spTree>
    <p:extLst>
      <p:ext uri="{BB962C8B-B14F-4D97-AF65-F5344CB8AC3E}">
        <p14:creationId xmlns:p14="http://schemas.microsoft.com/office/powerpoint/2010/main" val="1651823605"/>
      </p:ext>
    </p:extLst>
  </p:cSld>
  <p:clrMapOvr>
    <a:masterClrMapping/>
  </p:clrMapOvr>
  <p:transition spd="med">
    <p:wipe dir="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转让价格的管理</a:t>
            </a:r>
          </a:p>
        </p:txBody>
      </p:sp>
      <p:sp>
        <p:nvSpPr>
          <p:cNvPr id="3" name="内容占位符 2"/>
          <p:cNvSpPr>
            <a:spLocks noGrp="1"/>
          </p:cNvSpPr>
          <p:nvPr>
            <p:ph idx="1"/>
          </p:nvPr>
        </p:nvSpPr>
        <p:spPr>
          <a:xfrm>
            <a:off x="609600" y="1828801"/>
            <a:ext cx="10972800" cy="3385749"/>
          </a:xfrm>
        </p:spPr>
        <p:txBody>
          <a:bodyPr>
            <a:normAutofit fontScale="40000" lnSpcReduction="20000"/>
          </a:bodyPr>
          <a:lstStyle/>
          <a:p>
            <a:pPr>
              <a:lnSpc>
                <a:spcPct val="170000"/>
              </a:lnSpc>
              <a:spcBef>
                <a:spcPts val="1200"/>
              </a:spcBef>
            </a:pPr>
            <a:r>
              <a:rPr lang="zh-CN" altLang="en-US" sz="5100" dirty="0"/>
              <a:t>议价</a:t>
            </a:r>
            <a:endParaRPr lang="zh-CN" altLang="zh-CN" sz="5100" dirty="0"/>
          </a:p>
          <a:p>
            <a:pPr marL="438150" lvl="1" indent="0" algn="just">
              <a:lnSpc>
                <a:spcPct val="170000"/>
              </a:lnSpc>
              <a:spcBef>
                <a:spcPts val="1200"/>
              </a:spcBef>
              <a:buNone/>
            </a:pPr>
            <a:r>
              <a:rPr lang="zh-CN" altLang="en-US" sz="4200" dirty="0" smtClean="0"/>
              <a:t>经营单元必须了解转让价格议价的基本规则。在个别公司中，总部告知经营单元，他们可以自由选择彼此交易，或与他们认为合适的外部企业交易，但唯一的条件是如果条件相当，业务就必须留在内部。如果这样做，而且也有外部渠道和外部市场，就不再进一步要求行政管理程序。如果经营单元无法就价格达成一致，很简单，价格就由外部市场制定，他们就可以从外部采购或向外部销售。但是，在许多公司公司，都要求经营单元彼此交易。如果在议定过程中，他们不以与竞争者做生意来要挟，那么总部管理人员就需要制定一套规则，指导公司内部产品的定价和采购。</a:t>
            </a:r>
            <a:endParaRPr lang="en-US" altLang="zh-CN" sz="3200"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55</a:t>
            </a:fld>
            <a:endParaRPr lang="zh-CN" altLang="en-US"/>
          </a:p>
        </p:txBody>
      </p:sp>
    </p:spTree>
    <p:extLst>
      <p:ext uri="{BB962C8B-B14F-4D97-AF65-F5344CB8AC3E}">
        <p14:creationId xmlns:p14="http://schemas.microsoft.com/office/powerpoint/2010/main" val="4050889647"/>
      </p:ext>
    </p:extLst>
  </p:cSld>
  <p:clrMapOvr>
    <a:masterClrMapping/>
  </p:clrMapOvr>
  <p:transition spd="med">
    <p:wipe dir="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zh-CN" altLang="en-US" dirty="0" smtClean="0"/>
              <a:t>直线管理者不应该花费大量不必要时间议定转让价格，所以这些规则应该具体，以防止议价技巧成为转让价格的重要因素。若没有这样的规则，最顽固的经理就会赢得最有利的价格。</a:t>
            </a:r>
            <a:endParaRPr lang="zh-CN" altLang="en-US" dirty="0"/>
          </a:p>
        </p:txBody>
      </p:sp>
      <p:sp>
        <p:nvSpPr>
          <p:cNvPr id="4" name="灯片编号占位符 3"/>
          <p:cNvSpPr>
            <a:spLocks noGrp="1"/>
          </p:cNvSpPr>
          <p:nvPr>
            <p:ph type="sldNum" sz="quarter" idx="12"/>
          </p:nvPr>
        </p:nvSpPr>
        <p:spPr/>
        <p:txBody>
          <a:bodyPr/>
          <a:lstStyle/>
          <a:p>
            <a:fld id="{2AAAF325-9816-4587-8C3C-38D34CD990DC}" type="slidenum">
              <a:rPr lang="zh-CN" altLang="en-US" smtClean="0"/>
              <a:t>56</a:t>
            </a:fld>
            <a:endParaRPr lang="zh-CN" altLang="en-US"/>
          </a:p>
        </p:txBody>
      </p:sp>
    </p:spTree>
    <p:extLst>
      <p:ext uri="{BB962C8B-B14F-4D97-AF65-F5344CB8AC3E}">
        <p14:creationId xmlns:p14="http://schemas.microsoft.com/office/powerpoint/2010/main" val="2508941010"/>
      </p:ext>
    </p:extLst>
  </p:cSld>
  <p:clrMapOvr>
    <a:masterClrMapping/>
  </p:clrMapOvr>
  <p:transition spd="med">
    <p:wipe dir="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转让价格的管理</a:t>
            </a:r>
          </a:p>
        </p:txBody>
      </p:sp>
      <p:sp>
        <p:nvSpPr>
          <p:cNvPr id="3" name="内容占位符 2"/>
          <p:cNvSpPr>
            <a:spLocks noGrp="1"/>
          </p:cNvSpPr>
          <p:nvPr>
            <p:ph idx="1"/>
          </p:nvPr>
        </p:nvSpPr>
        <p:spPr>
          <a:xfrm>
            <a:off x="609600" y="1795848"/>
            <a:ext cx="11063416" cy="4539049"/>
          </a:xfrm>
        </p:spPr>
        <p:txBody>
          <a:bodyPr>
            <a:normAutofit fontScale="55000" lnSpcReduction="20000"/>
          </a:bodyPr>
          <a:lstStyle/>
          <a:p>
            <a:pPr>
              <a:lnSpc>
                <a:spcPct val="170000"/>
              </a:lnSpc>
            </a:pPr>
            <a:r>
              <a:rPr lang="zh-CN" altLang="en-US" sz="7000" dirty="0"/>
              <a:t>仲裁与冲突解决</a:t>
            </a:r>
            <a:endParaRPr lang="en-US" altLang="zh-CN" sz="7000" dirty="0"/>
          </a:p>
          <a:p>
            <a:pPr marL="438150" lvl="1" indent="0" algn="just">
              <a:lnSpc>
                <a:spcPts val="3000"/>
              </a:lnSpc>
              <a:spcBef>
                <a:spcPts val="600"/>
              </a:spcBef>
              <a:buNone/>
            </a:pPr>
            <a:r>
              <a:rPr lang="zh-CN" altLang="en-US" sz="4400" dirty="0"/>
              <a:t>无论定价规则多么</a:t>
            </a:r>
            <a:r>
              <a:rPr lang="zh-CN" altLang="en-US" sz="4400" dirty="0" smtClean="0"/>
              <a:t>具体，总会</a:t>
            </a:r>
            <a:r>
              <a:rPr lang="zh-CN" altLang="en-US" sz="4400" dirty="0"/>
              <a:t>有经营单元无法就价格达成一致的情况存在。出于这个</a:t>
            </a:r>
            <a:r>
              <a:rPr lang="zh-CN" altLang="en-US" sz="4400" dirty="0" smtClean="0"/>
              <a:t>原因，应该</a:t>
            </a:r>
            <a:r>
              <a:rPr lang="zh-CN" altLang="en-US" sz="4400" dirty="0"/>
              <a:t>建立一种转让价格争议仲裁程序。转让价格仲裁的正式程度存在显著不同。在一个</a:t>
            </a:r>
            <a:r>
              <a:rPr lang="zh-CN" altLang="en-US" sz="4400" dirty="0" smtClean="0"/>
              <a:t>极端，仲裁</a:t>
            </a:r>
            <a:r>
              <a:rPr lang="zh-CN" altLang="en-US" sz="4400" dirty="0"/>
              <a:t>争议的职责指派给一位</a:t>
            </a:r>
            <a:r>
              <a:rPr lang="zh-CN" altLang="en-US" sz="4400" dirty="0" smtClean="0"/>
              <a:t>执行官</a:t>
            </a:r>
            <a:r>
              <a:rPr lang="zh-CN" altLang="en-US" sz="4400" dirty="0"/>
              <a:t>（</a:t>
            </a:r>
            <a:r>
              <a:rPr lang="zh-CN" altLang="en-US" sz="4400" dirty="0" smtClean="0"/>
              <a:t>例如，财务</a:t>
            </a:r>
            <a:r>
              <a:rPr lang="zh-CN" altLang="en-US" sz="4400" dirty="0"/>
              <a:t>副总裁或执行</a:t>
            </a:r>
            <a:r>
              <a:rPr lang="zh-CN" altLang="en-US" sz="4400" dirty="0" smtClean="0"/>
              <a:t>副总裁），他们</a:t>
            </a:r>
            <a:r>
              <a:rPr lang="zh-CN" altLang="en-US" sz="4400" dirty="0"/>
              <a:t>与所涉及的经营单元经理</a:t>
            </a:r>
            <a:r>
              <a:rPr lang="zh-CN" altLang="en-US" sz="4400" dirty="0" smtClean="0"/>
              <a:t>交涉，然后</a:t>
            </a:r>
            <a:r>
              <a:rPr lang="zh-CN" altLang="en-US" sz="4400" dirty="0"/>
              <a:t>口头宣布价格。另一个极端是建立一个委员会。通常委员会具有三项</a:t>
            </a:r>
            <a:r>
              <a:rPr lang="zh-CN" altLang="en-US" sz="4400" dirty="0" smtClean="0"/>
              <a:t>职责</a:t>
            </a:r>
            <a:r>
              <a:rPr lang="zh-CN" altLang="en-US" sz="4400" dirty="0" smtClean="0">
                <a:sym typeface="Wingdings" panose="05000000000000000000" pitchFamily="2" charset="2"/>
              </a:rPr>
              <a:t>：（</a:t>
            </a:r>
            <a:r>
              <a:rPr lang="en-US" altLang="zh-CN" sz="4400" dirty="0" smtClean="0">
                <a:sym typeface="Wingdings" panose="05000000000000000000" pitchFamily="2" charset="2"/>
              </a:rPr>
              <a:t>1</a:t>
            </a:r>
            <a:r>
              <a:rPr lang="zh-CN" altLang="en-US" sz="4400" dirty="0" smtClean="0">
                <a:sym typeface="Wingdings" panose="05000000000000000000" pitchFamily="2" charset="2"/>
              </a:rPr>
              <a:t>）</a:t>
            </a:r>
            <a:r>
              <a:rPr lang="zh-CN" altLang="en-US" sz="4400" dirty="0" smtClean="0"/>
              <a:t>解决</a:t>
            </a:r>
            <a:r>
              <a:rPr lang="zh-CN" altLang="en-US" sz="4400" dirty="0"/>
              <a:t>转让价格</a:t>
            </a:r>
            <a:r>
              <a:rPr lang="zh-CN" altLang="en-US" sz="4400" dirty="0" smtClean="0"/>
              <a:t>争议；（</a:t>
            </a:r>
            <a:r>
              <a:rPr lang="en-US" altLang="zh-CN" sz="4400" dirty="0" smtClean="0"/>
              <a:t>2</a:t>
            </a:r>
            <a:r>
              <a:rPr lang="zh-CN" altLang="en-US" sz="4400" dirty="0" smtClean="0"/>
              <a:t>）审查</a:t>
            </a:r>
            <a:r>
              <a:rPr lang="zh-CN" altLang="en-US" sz="4400" dirty="0"/>
              <a:t>采购</a:t>
            </a:r>
            <a:r>
              <a:rPr lang="zh-CN" altLang="en-US" sz="4400" dirty="0" smtClean="0"/>
              <a:t>变动；（</a:t>
            </a:r>
            <a:r>
              <a:rPr lang="en-US" altLang="zh-CN" sz="4400" dirty="0" smtClean="0"/>
              <a:t>3</a:t>
            </a:r>
            <a:r>
              <a:rPr lang="zh-CN" altLang="en-US" sz="4400" dirty="0" smtClean="0"/>
              <a:t>）必要</a:t>
            </a:r>
            <a:r>
              <a:rPr lang="zh-CN" altLang="en-US" sz="4400" dirty="0"/>
              <a:t>时更改转让价格规则。所采取的程序的正式程度取决于潜在转让价格争议的范围和类型。在任何一种情况</a:t>
            </a:r>
            <a:r>
              <a:rPr lang="zh-CN" altLang="en-US" sz="4400" dirty="0" smtClean="0"/>
              <a:t>下，转让</a:t>
            </a:r>
            <a:r>
              <a:rPr lang="zh-CN" altLang="en-US" sz="4400" dirty="0"/>
              <a:t>价格仲裁都应该是总部高层管理者或高层管理者团队的</a:t>
            </a:r>
            <a:r>
              <a:rPr lang="zh-CN" altLang="en-US" sz="4400" dirty="0" smtClean="0"/>
              <a:t>职责，因为</a:t>
            </a:r>
            <a:r>
              <a:rPr lang="zh-CN" altLang="en-US" sz="4400" dirty="0"/>
              <a:t>仲裁决策会对经营单元利润产生重要影响。</a:t>
            </a:r>
            <a:endParaRPr lang="en-US" altLang="zh-CN" sz="4400"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57</a:t>
            </a:fld>
            <a:endParaRPr lang="zh-CN" altLang="en-US"/>
          </a:p>
        </p:txBody>
      </p:sp>
    </p:spTree>
    <p:extLst>
      <p:ext uri="{BB962C8B-B14F-4D97-AF65-F5344CB8AC3E}">
        <p14:creationId xmlns:p14="http://schemas.microsoft.com/office/powerpoint/2010/main" val="1838627355"/>
      </p:ext>
    </p:extLst>
  </p:cSld>
  <p:clrMapOvr>
    <a:masterClrMapping/>
  </p:clrMapOvr>
  <p:transition spd="med">
    <p:wipe dir="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转让价格的管理</a:t>
            </a:r>
          </a:p>
        </p:txBody>
      </p:sp>
      <p:sp>
        <p:nvSpPr>
          <p:cNvPr id="3" name="内容占位符 2"/>
          <p:cNvSpPr>
            <a:spLocks noGrp="1"/>
          </p:cNvSpPr>
          <p:nvPr>
            <p:ph idx="1"/>
          </p:nvPr>
        </p:nvSpPr>
        <p:spPr>
          <a:xfrm>
            <a:off x="609600" y="1828801"/>
            <a:ext cx="10972800" cy="3581400"/>
          </a:xfrm>
        </p:spPr>
        <p:txBody>
          <a:bodyPr>
            <a:normAutofit fontScale="47500" lnSpcReduction="20000"/>
          </a:bodyPr>
          <a:lstStyle/>
          <a:p>
            <a:pPr>
              <a:lnSpc>
                <a:spcPct val="170000"/>
              </a:lnSpc>
            </a:pPr>
            <a:r>
              <a:rPr lang="zh-CN" altLang="en-US" sz="6700" dirty="0"/>
              <a:t>仲裁与冲突解决</a:t>
            </a:r>
            <a:endParaRPr lang="en-US" altLang="zh-CN" sz="6700" dirty="0"/>
          </a:p>
          <a:p>
            <a:pPr marL="438150" lvl="1" indent="0">
              <a:lnSpc>
                <a:spcPct val="170000"/>
              </a:lnSpc>
              <a:spcBef>
                <a:spcPts val="1200"/>
              </a:spcBef>
              <a:buNone/>
            </a:pPr>
            <a:r>
              <a:rPr lang="zh-CN" altLang="en-US" sz="5100" dirty="0"/>
              <a:t>提交仲裁的争议不宜太</a:t>
            </a:r>
            <a:r>
              <a:rPr lang="zh-CN" altLang="en-US" sz="5100" dirty="0" smtClean="0"/>
              <a:t>多，这</a:t>
            </a:r>
            <a:r>
              <a:rPr lang="zh-CN" altLang="en-US" sz="5100" dirty="0"/>
              <a:t>一点很重要。如果大量争议都提交</a:t>
            </a:r>
            <a:r>
              <a:rPr lang="zh-CN" altLang="en-US" sz="5100" dirty="0" smtClean="0"/>
              <a:t>仲裁，就</a:t>
            </a:r>
            <a:r>
              <a:rPr lang="zh-CN" altLang="en-US" sz="5100" dirty="0"/>
              <a:t>表明转让价格规则不够</a:t>
            </a:r>
            <a:r>
              <a:rPr lang="zh-CN" altLang="en-US" sz="5100" dirty="0" smtClean="0"/>
              <a:t>具体，或者</a:t>
            </a:r>
            <a:r>
              <a:rPr lang="zh-CN" altLang="en-US" sz="5100" dirty="0"/>
              <a:t>难以</a:t>
            </a:r>
            <a:r>
              <a:rPr lang="zh-CN" altLang="en-US" sz="5100" dirty="0" smtClean="0"/>
              <a:t>应用，也</a:t>
            </a:r>
            <a:r>
              <a:rPr lang="zh-CN" altLang="en-US" sz="5100" dirty="0"/>
              <a:t>可能表明经营单元组织不符合逻辑。</a:t>
            </a:r>
            <a:r>
              <a:rPr lang="zh-CN" altLang="en-US" sz="5100" dirty="0" smtClean="0"/>
              <a:t>简而言之，这</a:t>
            </a:r>
            <a:r>
              <a:rPr lang="zh-CN" altLang="en-US" sz="5100" dirty="0"/>
              <a:t>是存在问题的征兆。不仅仲裁要耗费直线管理者和总部管理层大量</a:t>
            </a:r>
            <a:r>
              <a:rPr lang="zh-CN" altLang="en-US" sz="5100" dirty="0" smtClean="0"/>
              <a:t>时间，而且</a:t>
            </a:r>
            <a:r>
              <a:rPr lang="zh-CN" altLang="en-US" sz="5100" dirty="0"/>
              <a:t>仲裁价格也经常令买方和卖方都不满意。</a:t>
            </a:r>
          </a:p>
        </p:txBody>
      </p:sp>
      <p:sp>
        <p:nvSpPr>
          <p:cNvPr id="5" name="灯片编号占位符 4"/>
          <p:cNvSpPr>
            <a:spLocks noGrp="1"/>
          </p:cNvSpPr>
          <p:nvPr>
            <p:ph type="sldNum" sz="quarter" idx="12"/>
          </p:nvPr>
        </p:nvSpPr>
        <p:spPr/>
        <p:txBody>
          <a:bodyPr/>
          <a:lstStyle/>
          <a:p>
            <a:fld id="{2AAAF325-9816-4587-8C3C-38D34CD990DC}" type="slidenum">
              <a:rPr lang="zh-CN" altLang="en-US" smtClean="0"/>
              <a:t>58</a:t>
            </a:fld>
            <a:endParaRPr lang="zh-CN" altLang="en-US"/>
          </a:p>
        </p:txBody>
      </p:sp>
    </p:spTree>
    <p:extLst>
      <p:ext uri="{BB962C8B-B14F-4D97-AF65-F5344CB8AC3E}">
        <p14:creationId xmlns:p14="http://schemas.microsoft.com/office/powerpoint/2010/main" val="677087218"/>
      </p:ext>
    </p:extLst>
  </p:cSld>
  <p:clrMapOvr>
    <a:masterClrMapping/>
  </p:clrMapOvr>
  <p:transition spd="med">
    <p:wipe dir="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转让价格的管理</a:t>
            </a:r>
          </a:p>
        </p:txBody>
      </p:sp>
      <p:sp>
        <p:nvSpPr>
          <p:cNvPr id="3" name="内容占位符 2"/>
          <p:cNvSpPr>
            <a:spLocks noGrp="1"/>
          </p:cNvSpPr>
          <p:nvPr>
            <p:ph idx="1"/>
          </p:nvPr>
        </p:nvSpPr>
        <p:spPr>
          <a:xfrm>
            <a:off x="609600" y="1828801"/>
            <a:ext cx="10972800" cy="3581400"/>
          </a:xfrm>
        </p:spPr>
        <p:txBody>
          <a:bodyPr>
            <a:noAutofit/>
          </a:bodyPr>
          <a:lstStyle/>
          <a:p>
            <a:pPr>
              <a:lnSpc>
                <a:spcPct val="170000"/>
              </a:lnSpc>
            </a:pPr>
            <a:r>
              <a:rPr lang="zh-CN" altLang="en-US" sz="4000" dirty="0"/>
              <a:t>仲裁与冲突解决</a:t>
            </a:r>
            <a:endParaRPr lang="en-US" altLang="zh-CN" sz="4000" dirty="0"/>
          </a:p>
          <a:p>
            <a:pPr marL="438150" lvl="1" indent="0">
              <a:lnSpc>
                <a:spcPct val="170000"/>
              </a:lnSpc>
              <a:spcBef>
                <a:spcPts val="1200"/>
              </a:spcBef>
              <a:buNone/>
            </a:pPr>
            <a:r>
              <a:rPr lang="zh-CN" altLang="en-US" dirty="0" smtClean="0"/>
              <a:t>采用冲突解决过程的方式：强制型、协调型、议价型、解决问题型。</a:t>
            </a:r>
            <a:endParaRPr lang="zh-CN" altLang="en-US"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59</a:t>
            </a:fld>
            <a:endParaRPr lang="zh-CN" altLang="en-US"/>
          </a:p>
        </p:txBody>
      </p:sp>
    </p:spTree>
    <p:extLst>
      <p:ext uri="{BB962C8B-B14F-4D97-AF65-F5344CB8AC3E}">
        <p14:creationId xmlns:p14="http://schemas.microsoft.com/office/powerpoint/2010/main" val="847891743"/>
      </p:ext>
    </p:extLst>
  </p:cSld>
  <p:clrMapOvr>
    <a:masterClrMapping/>
  </p:clrMapOvr>
  <p:transition spd="med">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738183"/>
            <a:ext cx="10972800" cy="4510217"/>
          </a:xfrm>
        </p:spPr>
        <p:txBody>
          <a:bodyPr>
            <a:normAutofit/>
          </a:bodyPr>
          <a:lstStyle/>
          <a:p>
            <a:pPr algn="just">
              <a:lnSpc>
                <a:spcPct val="160000"/>
              </a:lnSpc>
              <a:spcAft>
                <a:spcPts val="0"/>
              </a:spcAft>
            </a:pPr>
            <a:r>
              <a:rPr lang="zh-CN" altLang="en-US" sz="3500" dirty="0"/>
              <a:t>基本原则</a:t>
            </a:r>
            <a:endParaRPr lang="en-US" altLang="zh-CN" sz="3500" dirty="0"/>
          </a:p>
          <a:p>
            <a:pPr marL="438150" lvl="1" indent="0" algn="just">
              <a:lnSpc>
                <a:spcPts val="3600"/>
              </a:lnSpc>
              <a:buNone/>
            </a:pPr>
            <a:r>
              <a:rPr lang="zh-CN" altLang="en-US" sz="2400" dirty="0" smtClean="0"/>
              <a:t>若公司的利润中心彼此之间购销产品，则必须定期为各产品制定两项决策：</a:t>
            </a:r>
            <a:endParaRPr lang="en-US" altLang="zh-CN" sz="2400" dirty="0"/>
          </a:p>
          <a:p>
            <a:pPr marL="438150" lvl="1" indent="0" algn="just">
              <a:lnSpc>
                <a:spcPts val="3600"/>
              </a:lnSpc>
              <a:buNone/>
            </a:pPr>
            <a:r>
              <a:rPr lang="en-US" altLang="zh-CN" sz="2400" dirty="0" smtClean="0"/>
              <a:t>1</a:t>
            </a:r>
            <a:r>
              <a:rPr lang="zh-CN" altLang="en-US" sz="2400" dirty="0" smtClean="0"/>
              <a:t>、公司应该在内部生产产品，还是应该向外部供应商采购？采购决策</a:t>
            </a:r>
            <a:endParaRPr lang="en-US" altLang="zh-CN" sz="2400" dirty="0" smtClean="0"/>
          </a:p>
          <a:p>
            <a:pPr marL="438150" lvl="1" indent="0" algn="just">
              <a:lnSpc>
                <a:spcPts val="3600"/>
              </a:lnSpc>
              <a:buNone/>
            </a:pPr>
            <a:r>
              <a:rPr lang="en-US" altLang="zh-CN" sz="2400" dirty="0" smtClean="0"/>
              <a:t>2</a:t>
            </a:r>
            <a:r>
              <a:rPr lang="zh-CN" altLang="en-US" sz="2400" dirty="0" smtClean="0"/>
              <a:t>、如果在内部生产，产品应该按什么价格在利润中心之间进行转移？转让价格决策</a:t>
            </a:r>
            <a:endParaRPr lang="en-US" altLang="zh-CN" sz="2400" dirty="0" smtClean="0"/>
          </a:p>
        </p:txBody>
      </p:sp>
      <p:sp>
        <p:nvSpPr>
          <p:cNvPr id="5" name="灯片编号占位符 4"/>
          <p:cNvSpPr>
            <a:spLocks noGrp="1"/>
          </p:cNvSpPr>
          <p:nvPr>
            <p:ph type="sldNum" sz="quarter" idx="12"/>
          </p:nvPr>
        </p:nvSpPr>
        <p:spPr/>
        <p:txBody>
          <a:bodyPr/>
          <a:lstStyle/>
          <a:p>
            <a:fld id="{2AAAF325-9816-4587-8C3C-38D34CD990DC}" type="slidenum">
              <a:rPr lang="zh-CN" altLang="en-US" smtClean="0"/>
              <a:t>6</a:t>
            </a:fld>
            <a:endParaRPr lang="zh-CN" altLang="en-US"/>
          </a:p>
        </p:txBody>
      </p:sp>
    </p:spTree>
    <p:extLst>
      <p:ext uri="{BB962C8B-B14F-4D97-AF65-F5344CB8AC3E}">
        <p14:creationId xmlns:p14="http://schemas.microsoft.com/office/powerpoint/2010/main" val="164822726"/>
      </p:ext>
    </p:extLst>
  </p:cSld>
  <p:clrMapOvr>
    <a:masterClrMapping/>
  </p:clrMapOvr>
  <p:transition spd="med">
    <p:wipe dir="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本章小结</a:t>
            </a:r>
            <a:endParaRPr lang="zh-CN" altLang="en-US" dirty="0"/>
          </a:p>
        </p:txBody>
      </p:sp>
      <p:sp>
        <p:nvSpPr>
          <p:cNvPr id="3" name="内容占位符 2"/>
          <p:cNvSpPr>
            <a:spLocks noGrp="1"/>
          </p:cNvSpPr>
          <p:nvPr>
            <p:ph idx="1"/>
          </p:nvPr>
        </p:nvSpPr>
        <p:spPr>
          <a:xfrm>
            <a:off x="609600" y="1828801"/>
            <a:ext cx="10972800" cy="3581400"/>
          </a:xfrm>
        </p:spPr>
        <p:txBody>
          <a:bodyPr>
            <a:noAutofit/>
          </a:bodyPr>
          <a:lstStyle/>
          <a:p>
            <a:pPr>
              <a:lnSpc>
                <a:spcPct val="170000"/>
              </a:lnSpc>
            </a:pPr>
            <a:r>
              <a:rPr lang="zh-CN" altLang="en-US" sz="2000" dirty="0" smtClean="0"/>
              <a:t>权利分配取决于分配利润责任的能力。</a:t>
            </a:r>
            <a:endParaRPr lang="en-US" altLang="zh-CN" sz="2000" dirty="0" smtClean="0"/>
          </a:p>
          <a:p>
            <a:pPr>
              <a:lnSpc>
                <a:spcPct val="170000"/>
              </a:lnSpc>
            </a:pPr>
            <a:r>
              <a:rPr lang="zh-CN" altLang="en-US" sz="2000" dirty="0" smtClean="0"/>
              <a:t>公司各部门分担产品开发、制造和营销职责，如果要向这些部门分配利润责任，就必须建立转让价格系统。</a:t>
            </a:r>
            <a:endParaRPr lang="en-US" altLang="zh-CN" sz="2000" dirty="0" smtClean="0"/>
          </a:p>
          <a:p>
            <a:pPr>
              <a:lnSpc>
                <a:spcPct val="170000"/>
              </a:lnSpc>
            </a:pPr>
            <a:r>
              <a:rPr lang="zh-CN" altLang="en-US" sz="2000" dirty="0" smtClean="0"/>
              <a:t>设计转让价格系统时涉及两项决策：采购决策、转让价格决策</a:t>
            </a:r>
            <a:endParaRPr lang="en-US" altLang="zh-CN" sz="2000" dirty="0" smtClean="0"/>
          </a:p>
          <a:p>
            <a:pPr>
              <a:lnSpc>
                <a:spcPct val="170000"/>
              </a:lnSpc>
            </a:pPr>
            <a:r>
              <a:rPr lang="zh-CN" altLang="en-US" sz="2000" dirty="0" smtClean="0"/>
              <a:t>转让价格应该近似于正常外部市场价格，并调整公司内部转让中不发生的成本</a:t>
            </a:r>
            <a:endParaRPr lang="en-US" altLang="zh-CN" sz="2000" dirty="0" smtClean="0"/>
          </a:p>
          <a:p>
            <a:pPr>
              <a:lnSpc>
                <a:spcPct val="170000"/>
              </a:lnSpc>
            </a:pPr>
            <a:r>
              <a:rPr lang="zh-CN" altLang="en-US" sz="2000" smtClean="0"/>
              <a:t>如果没有竞争价格，就可以根据成本加利润制定转让价格。基本的转让价格可以按照标准成本加利润边际来制定，或通过两步定价系统制定。</a:t>
            </a:r>
            <a:endParaRPr lang="en-US" altLang="zh-CN" sz="2000" dirty="0" smtClean="0"/>
          </a:p>
          <a:p>
            <a:pPr>
              <a:lnSpc>
                <a:spcPct val="170000"/>
              </a:lnSpc>
            </a:pPr>
            <a:endParaRPr lang="zh-CN" altLang="en-US"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60</a:t>
            </a:fld>
            <a:endParaRPr lang="zh-CN" altLang="en-US"/>
          </a:p>
        </p:txBody>
      </p:sp>
    </p:spTree>
    <p:extLst>
      <p:ext uri="{BB962C8B-B14F-4D97-AF65-F5344CB8AC3E}">
        <p14:creationId xmlns:p14="http://schemas.microsoft.com/office/powerpoint/2010/main" val="1201713751"/>
      </p:ext>
    </p:extLst>
  </p:cSld>
  <p:clrMapOvr>
    <a:masterClrMapping/>
  </p:clrMapOvr>
  <p:transition spd="med">
    <p:wipe dir="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09600" y="686780"/>
            <a:ext cx="10972800" cy="989619"/>
          </a:xfrm>
        </p:spPr>
        <p:txBody>
          <a:bodyPr/>
          <a:lstStyle/>
          <a:p>
            <a:pPr algn="just"/>
            <a:r>
              <a:rPr lang="zh-CN" altLang="en-US" sz="2000" dirty="0" smtClean="0"/>
              <a:t>公司</a:t>
            </a:r>
            <a:r>
              <a:rPr lang="en-US" altLang="zh-CN" sz="2000" dirty="0"/>
              <a:t>A</a:t>
            </a:r>
            <a:r>
              <a:rPr lang="zh-CN" altLang="en-US" sz="2000" dirty="0"/>
              <a:t>事业部制造产品</a:t>
            </a:r>
            <a:r>
              <a:rPr lang="en-US" altLang="zh-CN" sz="2000" dirty="0"/>
              <a:t>X</a:t>
            </a:r>
            <a:r>
              <a:rPr lang="zh-CN" altLang="en-US" sz="2000" dirty="0"/>
              <a:t>，销售给</a:t>
            </a:r>
            <a:r>
              <a:rPr lang="en-US" altLang="zh-CN" sz="2000" dirty="0"/>
              <a:t>B</a:t>
            </a:r>
            <a:r>
              <a:rPr lang="zh-CN" altLang="en-US" sz="2000" dirty="0"/>
              <a:t>事业部作为产品</a:t>
            </a:r>
            <a:r>
              <a:rPr lang="en-US" altLang="zh-CN" sz="2000" dirty="0"/>
              <a:t>Y</a:t>
            </a:r>
            <a:r>
              <a:rPr lang="zh-CN" altLang="en-US" sz="2000" dirty="0"/>
              <a:t>的零部件。产品</a:t>
            </a:r>
            <a:r>
              <a:rPr lang="en-US" altLang="zh-CN" sz="2000" dirty="0"/>
              <a:t>Y</a:t>
            </a:r>
            <a:r>
              <a:rPr lang="zh-CN" altLang="en-US" sz="2000" dirty="0"/>
              <a:t>销售给</a:t>
            </a:r>
            <a:r>
              <a:rPr lang="en-US" altLang="zh-CN" sz="2000" dirty="0"/>
              <a:t>C</a:t>
            </a:r>
            <a:r>
              <a:rPr lang="zh-CN" altLang="en-US" sz="2000" dirty="0"/>
              <a:t>事业部，用作产品</a:t>
            </a:r>
            <a:r>
              <a:rPr lang="en-US" altLang="zh-CN" sz="2000" dirty="0"/>
              <a:t>Z</a:t>
            </a:r>
            <a:r>
              <a:rPr lang="zh-CN" altLang="en-US" sz="2000" dirty="0"/>
              <a:t>的零部件。产品</a:t>
            </a:r>
            <a:r>
              <a:rPr lang="en-US" altLang="zh-CN" sz="2000" dirty="0"/>
              <a:t>Z</a:t>
            </a:r>
            <a:r>
              <a:rPr lang="zh-CN" altLang="en-US" sz="2000" dirty="0"/>
              <a:t>销售给公司外部客户。</a:t>
            </a:r>
          </a:p>
        </p:txBody>
      </p:sp>
      <p:sp>
        <p:nvSpPr>
          <p:cNvPr id="3" name="内容占位符 2"/>
          <p:cNvSpPr>
            <a:spLocks noGrp="1"/>
          </p:cNvSpPr>
          <p:nvPr>
            <p:ph idx="1"/>
          </p:nvPr>
        </p:nvSpPr>
        <p:spPr>
          <a:xfrm>
            <a:off x="707712" y="4770841"/>
            <a:ext cx="10972800" cy="2087159"/>
          </a:xfrm>
        </p:spPr>
        <p:txBody>
          <a:bodyPr>
            <a:noAutofit/>
          </a:bodyPr>
          <a:lstStyle/>
          <a:p>
            <a:pPr marL="457200" indent="-457200">
              <a:spcBef>
                <a:spcPts val="0"/>
              </a:spcBef>
              <a:buAutoNum type="arabicPeriod"/>
            </a:pPr>
            <a:r>
              <a:rPr lang="zh-CN" altLang="en-US" sz="2000" dirty="0" smtClean="0"/>
              <a:t>如果产品按标准</a:t>
            </a:r>
            <a:r>
              <a:rPr lang="zh-CN" altLang="en-US" sz="2000" dirty="0" smtClean="0"/>
              <a:t>成本外加</a:t>
            </a:r>
            <a:r>
              <a:rPr lang="en-US" altLang="zh-CN" sz="2000" dirty="0" smtClean="0"/>
              <a:t>10</a:t>
            </a:r>
            <a:r>
              <a:rPr lang="en-US" altLang="zh-CN" sz="2000" dirty="0" smtClean="0"/>
              <a:t>%</a:t>
            </a:r>
            <a:r>
              <a:rPr lang="zh-CN" altLang="en-US" sz="2000" dirty="0" smtClean="0"/>
              <a:t>的基于存货和固定资产的回报率在各事业部之间转让，请根据以上信息计算产品</a:t>
            </a:r>
            <a:r>
              <a:rPr lang="en-US" altLang="zh-CN" sz="2000" dirty="0" smtClean="0"/>
              <a:t>X</a:t>
            </a:r>
            <a:r>
              <a:rPr lang="zh-CN" altLang="en-US" sz="2000" dirty="0" smtClean="0"/>
              <a:t>和产品</a:t>
            </a:r>
            <a:r>
              <a:rPr lang="en-US" altLang="zh-CN" sz="2000" dirty="0" smtClean="0"/>
              <a:t>Y</a:t>
            </a:r>
            <a:r>
              <a:rPr lang="zh-CN" altLang="en-US" sz="2000" dirty="0" smtClean="0"/>
              <a:t>的转让价格，以及产品</a:t>
            </a:r>
            <a:r>
              <a:rPr lang="en-US" altLang="zh-CN" sz="2000" dirty="0" smtClean="0"/>
              <a:t>Z</a:t>
            </a:r>
            <a:r>
              <a:rPr lang="zh-CN" altLang="en-US" sz="2000" dirty="0" smtClean="0"/>
              <a:t>的标准成本。</a:t>
            </a:r>
            <a:endParaRPr lang="en-US" altLang="zh-CN" sz="2000" dirty="0" smtClean="0"/>
          </a:p>
          <a:p>
            <a:pPr marL="457200" indent="-457200">
              <a:spcBef>
                <a:spcPts val="0"/>
              </a:spcBef>
              <a:buAutoNum type="arabicPeriod"/>
            </a:pPr>
            <a:endParaRPr lang="en-US" altLang="zh-CN" sz="2000" dirty="0" smtClean="0"/>
          </a:p>
          <a:p>
            <a:pPr marL="457200" indent="-457200">
              <a:spcBef>
                <a:spcPts val="0"/>
              </a:spcBef>
              <a:buAutoNum type="arabicPeriod"/>
            </a:pPr>
            <a:r>
              <a:rPr lang="zh-CN" altLang="en-US" sz="2000" dirty="0" smtClean="0"/>
              <a:t>产品按单位标准变动成本加月度固定费用在各事业部之间转让。月度固定费用等于分配给产品的固定成本加上基于可分配给产品的存货和固定资产的平均余额的</a:t>
            </a:r>
            <a:r>
              <a:rPr lang="en-US" altLang="zh-CN" sz="2000" dirty="0" smtClean="0"/>
              <a:t>10%</a:t>
            </a:r>
            <a:r>
              <a:rPr lang="zh-CN" altLang="en-US" sz="2000" dirty="0" smtClean="0"/>
              <a:t>的报酬率。请计算产品</a:t>
            </a:r>
            <a:r>
              <a:rPr lang="en-US" altLang="zh-CN" sz="2000" dirty="0" smtClean="0"/>
              <a:t>X</a:t>
            </a:r>
            <a:r>
              <a:rPr lang="zh-CN" altLang="en-US" sz="2000" dirty="0" smtClean="0"/>
              <a:t>和产品</a:t>
            </a:r>
            <a:r>
              <a:rPr lang="en-US" altLang="zh-CN" sz="2000" dirty="0" smtClean="0"/>
              <a:t>Y</a:t>
            </a:r>
            <a:r>
              <a:rPr lang="zh-CN" altLang="en-US" sz="2000" dirty="0" smtClean="0"/>
              <a:t>的转让价格，以及产品</a:t>
            </a:r>
            <a:r>
              <a:rPr lang="en-US" altLang="zh-CN" sz="2000" dirty="0" smtClean="0"/>
              <a:t>Y</a:t>
            </a:r>
            <a:r>
              <a:rPr lang="zh-CN" altLang="en-US" sz="2000" dirty="0" smtClean="0"/>
              <a:t>和产品</a:t>
            </a:r>
            <a:r>
              <a:rPr lang="en-US" altLang="zh-CN" sz="2000" dirty="0" smtClean="0"/>
              <a:t>Z</a:t>
            </a:r>
            <a:r>
              <a:rPr lang="zh-CN" altLang="en-US" sz="2000" dirty="0" smtClean="0"/>
              <a:t>的单位标准成本。</a:t>
            </a:r>
            <a:endParaRPr lang="zh-CN" altLang="en-US" sz="2000"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61</a:t>
            </a:fld>
            <a:endParaRPr lang="zh-CN" altLang="en-US"/>
          </a:p>
        </p:txBody>
      </p:sp>
      <p:graphicFrame>
        <p:nvGraphicFramePr>
          <p:cNvPr id="6" name="表格 5"/>
          <p:cNvGraphicFramePr>
            <a:graphicFrameLocks noGrp="1"/>
          </p:cNvGraphicFramePr>
          <p:nvPr>
            <p:extLst/>
          </p:nvPr>
        </p:nvGraphicFramePr>
        <p:xfrm>
          <a:off x="2130112" y="1771240"/>
          <a:ext cx="8128000" cy="296672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4016263816"/>
                    </a:ext>
                  </a:extLst>
                </a:gridCol>
                <a:gridCol w="2032000">
                  <a:extLst>
                    <a:ext uri="{9D8B030D-6E8A-4147-A177-3AD203B41FA5}">
                      <a16:colId xmlns:a16="http://schemas.microsoft.com/office/drawing/2014/main" val="1847767477"/>
                    </a:ext>
                  </a:extLst>
                </a:gridCol>
                <a:gridCol w="2032000">
                  <a:extLst>
                    <a:ext uri="{9D8B030D-6E8A-4147-A177-3AD203B41FA5}">
                      <a16:colId xmlns:a16="http://schemas.microsoft.com/office/drawing/2014/main" val="3423389972"/>
                    </a:ext>
                  </a:extLst>
                </a:gridCol>
                <a:gridCol w="2032000">
                  <a:extLst>
                    <a:ext uri="{9D8B030D-6E8A-4147-A177-3AD203B41FA5}">
                      <a16:colId xmlns:a16="http://schemas.microsoft.com/office/drawing/2014/main" val="3052572110"/>
                    </a:ext>
                  </a:extLst>
                </a:gridCol>
              </a:tblGrid>
              <a:tr h="370840">
                <a:tc>
                  <a:txBody>
                    <a:bodyPr/>
                    <a:lstStyle/>
                    <a:p>
                      <a:r>
                        <a:rPr lang="zh-CN" altLang="en-US" dirty="0" smtClean="0"/>
                        <a:t>单位标准成本</a:t>
                      </a:r>
                      <a:endParaRPr lang="zh-CN" altLang="en-US" dirty="0"/>
                    </a:p>
                  </a:txBody>
                  <a:tcPr/>
                </a:tc>
                <a:tc>
                  <a:txBody>
                    <a:bodyPr/>
                    <a:lstStyle/>
                    <a:p>
                      <a:pPr algn="ctr"/>
                      <a:r>
                        <a:rPr lang="zh-CN" altLang="en-US" dirty="0" smtClean="0"/>
                        <a:t>产品</a:t>
                      </a:r>
                      <a:r>
                        <a:rPr lang="en-US" altLang="zh-CN" dirty="0" smtClean="0"/>
                        <a:t>X</a:t>
                      </a:r>
                      <a:endParaRPr lang="zh-CN" altLang="en-US" dirty="0"/>
                    </a:p>
                  </a:txBody>
                  <a:tcPr/>
                </a:tc>
                <a:tc>
                  <a:txBody>
                    <a:bodyPr/>
                    <a:lstStyle/>
                    <a:p>
                      <a:pPr algn="ctr"/>
                      <a:r>
                        <a:rPr lang="zh-CN" altLang="en-US" dirty="0" smtClean="0"/>
                        <a:t>产品</a:t>
                      </a:r>
                      <a:r>
                        <a:rPr lang="en-US" altLang="zh-CN" dirty="0" smtClean="0"/>
                        <a:t>Y</a:t>
                      </a:r>
                      <a:endParaRPr lang="zh-CN" altLang="en-US" dirty="0"/>
                    </a:p>
                  </a:txBody>
                  <a:tcPr/>
                </a:tc>
                <a:tc>
                  <a:txBody>
                    <a:bodyPr/>
                    <a:lstStyle/>
                    <a:p>
                      <a:pPr algn="ctr"/>
                      <a:r>
                        <a:rPr lang="zh-CN" altLang="en-US" dirty="0" smtClean="0"/>
                        <a:t>产品</a:t>
                      </a:r>
                      <a:r>
                        <a:rPr lang="en-US" altLang="zh-CN" dirty="0" smtClean="0"/>
                        <a:t>Z</a:t>
                      </a:r>
                      <a:endParaRPr lang="zh-CN" altLang="en-US" dirty="0"/>
                    </a:p>
                  </a:txBody>
                  <a:tcPr/>
                </a:tc>
                <a:extLst>
                  <a:ext uri="{0D108BD9-81ED-4DB2-BD59-A6C34878D82A}">
                    <a16:rowId xmlns:a16="http://schemas.microsoft.com/office/drawing/2014/main" val="3122146464"/>
                  </a:ext>
                </a:extLst>
              </a:tr>
              <a:tr h="370840">
                <a:tc>
                  <a:txBody>
                    <a:bodyPr/>
                    <a:lstStyle/>
                    <a:p>
                      <a:r>
                        <a:rPr lang="zh-CN" altLang="en-US" dirty="0" smtClean="0"/>
                        <a:t>外购材料</a:t>
                      </a:r>
                      <a:endParaRPr lang="zh-CN" altLang="en-US" dirty="0"/>
                    </a:p>
                  </a:txBody>
                  <a:tcPr/>
                </a:tc>
                <a:tc>
                  <a:txBody>
                    <a:bodyPr/>
                    <a:lstStyle/>
                    <a:p>
                      <a:pPr algn="ctr"/>
                      <a:r>
                        <a:rPr lang="en-US" altLang="zh-CN" dirty="0" smtClean="0"/>
                        <a:t>$2.00</a:t>
                      </a:r>
                      <a:endParaRPr lang="zh-CN" alt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dirty="0" smtClean="0"/>
                        <a:t>$3.00</a:t>
                      </a:r>
                      <a:endParaRPr lang="zh-CN" altLang="en-US"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dirty="0" smtClean="0"/>
                        <a:t>$1.00</a:t>
                      </a:r>
                      <a:endParaRPr lang="zh-CN" altLang="en-US" dirty="0"/>
                    </a:p>
                  </a:txBody>
                  <a:tcPr/>
                </a:tc>
                <a:extLst>
                  <a:ext uri="{0D108BD9-81ED-4DB2-BD59-A6C34878D82A}">
                    <a16:rowId xmlns:a16="http://schemas.microsoft.com/office/drawing/2014/main" val="3844182147"/>
                  </a:ext>
                </a:extLst>
              </a:tr>
              <a:tr h="370840">
                <a:tc>
                  <a:txBody>
                    <a:bodyPr/>
                    <a:lstStyle/>
                    <a:p>
                      <a:r>
                        <a:rPr lang="zh-CN" altLang="en-US" dirty="0" smtClean="0"/>
                        <a:t>直接人工</a:t>
                      </a:r>
                      <a:endParaRPr lang="zh-CN" altLang="en-US" dirty="0"/>
                    </a:p>
                  </a:txBody>
                  <a:tcPr/>
                </a:tc>
                <a:tc>
                  <a:txBody>
                    <a:bodyPr/>
                    <a:lstStyle/>
                    <a:p>
                      <a:pPr algn="ctr"/>
                      <a:r>
                        <a:rPr lang="en-US" altLang="zh-CN" dirty="0" smtClean="0"/>
                        <a:t>1.00</a:t>
                      </a:r>
                      <a:endParaRPr lang="zh-CN" altLang="en-US" dirty="0"/>
                    </a:p>
                  </a:txBody>
                  <a:tcPr/>
                </a:tc>
                <a:tc>
                  <a:txBody>
                    <a:bodyPr/>
                    <a:lstStyle/>
                    <a:p>
                      <a:pPr algn="ctr"/>
                      <a:r>
                        <a:rPr lang="en-US" altLang="zh-CN" dirty="0" smtClean="0"/>
                        <a:t>1.00</a:t>
                      </a:r>
                      <a:endParaRPr lang="zh-CN" altLang="en-US" dirty="0"/>
                    </a:p>
                  </a:txBody>
                  <a:tcPr/>
                </a:tc>
                <a:tc>
                  <a:txBody>
                    <a:bodyPr/>
                    <a:lstStyle/>
                    <a:p>
                      <a:pPr algn="ctr"/>
                      <a:r>
                        <a:rPr lang="en-US" altLang="zh-CN" dirty="0" smtClean="0"/>
                        <a:t>2.00</a:t>
                      </a:r>
                      <a:endParaRPr lang="zh-CN" altLang="en-US" dirty="0"/>
                    </a:p>
                  </a:txBody>
                  <a:tcPr/>
                </a:tc>
                <a:extLst>
                  <a:ext uri="{0D108BD9-81ED-4DB2-BD59-A6C34878D82A}">
                    <a16:rowId xmlns:a16="http://schemas.microsoft.com/office/drawing/2014/main" val="3494029139"/>
                  </a:ext>
                </a:extLst>
              </a:tr>
              <a:tr h="370840">
                <a:tc>
                  <a:txBody>
                    <a:bodyPr/>
                    <a:lstStyle/>
                    <a:p>
                      <a:r>
                        <a:rPr lang="zh-CN" altLang="en-US" dirty="0" smtClean="0"/>
                        <a:t>变动管理费用</a:t>
                      </a:r>
                      <a:endParaRPr lang="zh-CN" altLang="en-US" dirty="0"/>
                    </a:p>
                  </a:txBody>
                  <a:tcPr/>
                </a:tc>
                <a:tc>
                  <a:txBody>
                    <a:bodyPr/>
                    <a:lstStyle/>
                    <a:p>
                      <a:pPr algn="ctr"/>
                      <a:r>
                        <a:rPr lang="en-US" altLang="zh-CN" dirty="0" smtClean="0"/>
                        <a:t>1.00</a:t>
                      </a:r>
                      <a:endParaRPr lang="zh-CN" altLang="en-US" dirty="0"/>
                    </a:p>
                  </a:txBody>
                  <a:tcPr/>
                </a:tc>
                <a:tc>
                  <a:txBody>
                    <a:bodyPr/>
                    <a:lstStyle/>
                    <a:p>
                      <a:pPr algn="ctr"/>
                      <a:r>
                        <a:rPr lang="en-US" altLang="zh-CN" dirty="0" smtClean="0"/>
                        <a:t>1.00</a:t>
                      </a:r>
                      <a:endParaRPr lang="zh-CN" altLang="en-US" dirty="0"/>
                    </a:p>
                  </a:txBody>
                  <a:tcPr/>
                </a:tc>
                <a:tc>
                  <a:txBody>
                    <a:bodyPr/>
                    <a:lstStyle/>
                    <a:p>
                      <a:pPr algn="ctr"/>
                      <a:r>
                        <a:rPr lang="en-US" altLang="zh-CN" dirty="0" smtClean="0"/>
                        <a:t>2.00</a:t>
                      </a:r>
                      <a:endParaRPr lang="zh-CN" altLang="en-US" dirty="0"/>
                    </a:p>
                  </a:txBody>
                  <a:tcPr/>
                </a:tc>
                <a:extLst>
                  <a:ext uri="{0D108BD9-81ED-4DB2-BD59-A6C34878D82A}">
                    <a16:rowId xmlns:a16="http://schemas.microsoft.com/office/drawing/2014/main" val="2015354304"/>
                  </a:ext>
                </a:extLst>
              </a:tr>
              <a:tr h="370840">
                <a:tc>
                  <a:txBody>
                    <a:bodyPr/>
                    <a:lstStyle/>
                    <a:p>
                      <a:r>
                        <a:rPr lang="zh-CN" altLang="en-US" dirty="0" smtClean="0"/>
                        <a:t>单位固定管理费用</a:t>
                      </a:r>
                      <a:endParaRPr lang="zh-CN" altLang="en-US" dirty="0"/>
                    </a:p>
                  </a:txBody>
                  <a:tcPr/>
                </a:tc>
                <a:tc>
                  <a:txBody>
                    <a:bodyPr/>
                    <a:lstStyle/>
                    <a:p>
                      <a:pPr algn="ctr"/>
                      <a:r>
                        <a:rPr lang="en-US" altLang="zh-CN" dirty="0" smtClean="0"/>
                        <a:t>3.00</a:t>
                      </a:r>
                      <a:endParaRPr lang="zh-CN" altLang="en-US" dirty="0"/>
                    </a:p>
                  </a:txBody>
                  <a:tcPr/>
                </a:tc>
                <a:tc>
                  <a:txBody>
                    <a:bodyPr/>
                    <a:lstStyle/>
                    <a:p>
                      <a:pPr algn="ctr"/>
                      <a:r>
                        <a:rPr lang="en-US" altLang="zh-CN" dirty="0" smtClean="0"/>
                        <a:t>4.00</a:t>
                      </a:r>
                      <a:endParaRPr lang="zh-CN" altLang="en-US" dirty="0"/>
                    </a:p>
                  </a:txBody>
                  <a:tcPr/>
                </a:tc>
                <a:tc>
                  <a:txBody>
                    <a:bodyPr/>
                    <a:lstStyle/>
                    <a:p>
                      <a:pPr algn="ctr"/>
                      <a:r>
                        <a:rPr lang="en-US" altLang="zh-CN" dirty="0" smtClean="0"/>
                        <a:t>1.00</a:t>
                      </a:r>
                      <a:endParaRPr lang="zh-CN" altLang="en-US" dirty="0"/>
                    </a:p>
                  </a:txBody>
                  <a:tcPr/>
                </a:tc>
                <a:extLst>
                  <a:ext uri="{0D108BD9-81ED-4DB2-BD59-A6C34878D82A}">
                    <a16:rowId xmlns:a16="http://schemas.microsoft.com/office/drawing/2014/main" val="2086937420"/>
                  </a:ext>
                </a:extLst>
              </a:tr>
              <a:tr h="370840">
                <a:tc>
                  <a:txBody>
                    <a:bodyPr/>
                    <a:lstStyle/>
                    <a:p>
                      <a:r>
                        <a:rPr lang="zh-CN" altLang="en-US" dirty="0" smtClean="0"/>
                        <a:t>标准产量</a:t>
                      </a:r>
                      <a:endParaRPr lang="zh-CN" altLang="en-US" dirty="0"/>
                    </a:p>
                  </a:txBody>
                  <a:tcPr/>
                </a:tc>
                <a:tc>
                  <a:txBody>
                    <a:bodyPr/>
                    <a:lstStyle/>
                    <a:p>
                      <a:pPr algn="ctr"/>
                      <a:r>
                        <a:rPr lang="en-US" altLang="zh-CN" dirty="0" smtClean="0"/>
                        <a:t>10000</a:t>
                      </a:r>
                      <a:endParaRPr lang="zh-CN" altLang="en-US" dirty="0"/>
                    </a:p>
                  </a:txBody>
                  <a:tcPr/>
                </a:tc>
                <a:tc>
                  <a:txBody>
                    <a:bodyPr/>
                    <a:lstStyle/>
                    <a:p>
                      <a:pPr algn="ctr"/>
                      <a:r>
                        <a:rPr lang="en-US" altLang="zh-CN" dirty="0" smtClean="0"/>
                        <a:t>10000</a:t>
                      </a:r>
                      <a:endParaRPr lang="zh-CN" altLang="en-US" dirty="0"/>
                    </a:p>
                  </a:txBody>
                  <a:tcPr/>
                </a:tc>
                <a:tc>
                  <a:txBody>
                    <a:bodyPr/>
                    <a:lstStyle/>
                    <a:p>
                      <a:pPr algn="ctr"/>
                      <a:r>
                        <a:rPr lang="en-US" altLang="zh-CN" dirty="0" smtClean="0"/>
                        <a:t>10000</a:t>
                      </a:r>
                      <a:endParaRPr lang="zh-CN" altLang="en-US" dirty="0"/>
                    </a:p>
                  </a:txBody>
                  <a:tcPr/>
                </a:tc>
                <a:extLst>
                  <a:ext uri="{0D108BD9-81ED-4DB2-BD59-A6C34878D82A}">
                    <a16:rowId xmlns:a16="http://schemas.microsoft.com/office/drawing/2014/main" val="445813473"/>
                  </a:ext>
                </a:extLst>
              </a:tr>
              <a:tr h="370840">
                <a:tc>
                  <a:txBody>
                    <a:bodyPr/>
                    <a:lstStyle/>
                    <a:p>
                      <a:r>
                        <a:rPr lang="zh-CN" altLang="en-US" dirty="0" smtClean="0"/>
                        <a:t>存货（平均水平）</a:t>
                      </a:r>
                      <a:endParaRPr lang="zh-CN" altLang="en-US" dirty="0"/>
                    </a:p>
                  </a:txBody>
                  <a:tcPr/>
                </a:tc>
                <a:tc>
                  <a:txBody>
                    <a:bodyPr/>
                    <a:lstStyle/>
                    <a:p>
                      <a:pPr algn="ctr"/>
                      <a:r>
                        <a:rPr lang="en-US" altLang="zh-CN" dirty="0" smtClean="0"/>
                        <a:t>$70000</a:t>
                      </a:r>
                      <a:endParaRPr lang="zh-CN" altLang="en-US" dirty="0"/>
                    </a:p>
                  </a:txBody>
                  <a:tcPr/>
                </a:tc>
                <a:tc>
                  <a:txBody>
                    <a:bodyPr/>
                    <a:lstStyle/>
                    <a:p>
                      <a:pPr algn="ctr"/>
                      <a:r>
                        <a:rPr lang="en-US" altLang="zh-CN" dirty="0" smtClean="0"/>
                        <a:t>$15000</a:t>
                      </a:r>
                      <a:endParaRPr lang="zh-CN" altLang="en-US" dirty="0"/>
                    </a:p>
                  </a:txBody>
                  <a:tcPr/>
                </a:tc>
                <a:tc>
                  <a:txBody>
                    <a:bodyPr/>
                    <a:lstStyle/>
                    <a:p>
                      <a:pPr algn="ctr"/>
                      <a:r>
                        <a:rPr lang="en-US" altLang="zh-CN" dirty="0" smtClean="0"/>
                        <a:t>$30000</a:t>
                      </a:r>
                      <a:endParaRPr lang="zh-CN" altLang="en-US" dirty="0"/>
                    </a:p>
                  </a:txBody>
                  <a:tcPr/>
                </a:tc>
                <a:extLst>
                  <a:ext uri="{0D108BD9-81ED-4DB2-BD59-A6C34878D82A}">
                    <a16:rowId xmlns:a16="http://schemas.microsoft.com/office/drawing/2014/main" val="3207110642"/>
                  </a:ext>
                </a:extLst>
              </a:tr>
              <a:tr h="370840">
                <a:tc>
                  <a:txBody>
                    <a:bodyPr/>
                    <a:lstStyle/>
                    <a:p>
                      <a:r>
                        <a:rPr lang="zh-CN" altLang="en-US" dirty="0" smtClean="0"/>
                        <a:t>固定资产（净值）</a:t>
                      </a:r>
                      <a:endParaRPr lang="zh-CN" altLang="en-US" dirty="0"/>
                    </a:p>
                  </a:txBody>
                  <a:tcPr/>
                </a:tc>
                <a:tc>
                  <a:txBody>
                    <a:bodyPr/>
                    <a:lstStyle/>
                    <a:p>
                      <a:pPr algn="ctr"/>
                      <a:r>
                        <a:rPr lang="en-US" altLang="zh-CN" dirty="0" smtClean="0"/>
                        <a:t>30000</a:t>
                      </a:r>
                      <a:endParaRPr lang="zh-CN" altLang="en-US" dirty="0"/>
                    </a:p>
                  </a:txBody>
                  <a:tcPr/>
                </a:tc>
                <a:tc>
                  <a:txBody>
                    <a:bodyPr/>
                    <a:lstStyle/>
                    <a:p>
                      <a:pPr algn="ctr"/>
                      <a:r>
                        <a:rPr lang="en-US" altLang="zh-CN" dirty="0" smtClean="0"/>
                        <a:t>45000</a:t>
                      </a:r>
                      <a:endParaRPr lang="zh-CN" altLang="en-US" dirty="0"/>
                    </a:p>
                  </a:txBody>
                  <a:tcPr/>
                </a:tc>
                <a:tc>
                  <a:txBody>
                    <a:bodyPr/>
                    <a:lstStyle/>
                    <a:p>
                      <a:pPr algn="ctr"/>
                      <a:r>
                        <a:rPr lang="en-US" altLang="zh-CN" dirty="0" smtClean="0"/>
                        <a:t>16000</a:t>
                      </a:r>
                      <a:endParaRPr lang="zh-CN" altLang="en-US" dirty="0"/>
                    </a:p>
                  </a:txBody>
                  <a:tcPr/>
                </a:tc>
                <a:extLst>
                  <a:ext uri="{0D108BD9-81ED-4DB2-BD59-A6C34878D82A}">
                    <a16:rowId xmlns:a16="http://schemas.microsoft.com/office/drawing/2014/main" val="113009003"/>
                  </a:ext>
                </a:extLst>
              </a:tr>
            </a:tbl>
          </a:graphicData>
        </a:graphic>
      </p:graphicFrame>
    </p:spTree>
    <p:extLst>
      <p:ext uri="{BB962C8B-B14F-4D97-AF65-F5344CB8AC3E}">
        <p14:creationId xmlns:p14="http://schemas.microsoft.com/office/powerpoint/2010/main" val="3618785605"/>
      </p:ext>
    </p:extLst>
  </p:cSld>
  <p:clrMapOvr>
    <a:masterClrMapping/>
  </p:clrMapOvr>
  <p:transitio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705232"/>
            <a:ext cx="10972800" cy="4662618"/>
          </a:xfrm>
        </p:spPr>
        <p:txBody>
          <a:bodyPr>
            <a:normAutofit/>
          </a:bodyPr>
          <a:lstStyle/>
          <a:p>
            <a:pPr algn="just">
              <a:lnSpc>
                <a:spcPct val="160000"/>
              </a:lnSpc>
              <a:spcAft>
                <a:spcPts val="0"/>
              </a:spcAft>
            </a:pPr>
            <a:r>
              <a:rPr lang="zh-CN" altLang="en-US" dirty="0"/>
              <a:t>基本原则</a:t>
            </a:r>
            <a:endParaRPr lang="en-US" altLang="zh-CN" dirty="0"/>
          </a:p>
          <a:p>
            <a:pPr marL="438150" lvl="1" indent="0" algn="just">
              <a:lnSpc>
                <a:spcPts val="3000"/>
              </a:lnSpc>
              <a:buNone/>
            </a:pPr>
            <a:r>
              <a:rPr lang="zh-CN" altLang="en-US" sz="2400" b="1" dirty="0"/>
              <a:t>实例：</a:t>
            </a:r>
            <a:r>
              <a:rPr lang="en-US" altLang="zh-CN" sz="2400" dirty="0"/>
              <a:t>CSX</a:t>
            </a:r>
            <a:r>
              <a:rPr lang="zh-CN" altLang="en-US" sz="2400" dirty="0"/>
              <a:t>公司是最大的铁路控股</a:t>
            </a:r>
            <a:r>
              <a:rPr lang="zh-CN" altLang="en-US" sz="2400" dirty="0" smtClean="0"/>
              <a:t>公司，拥有</a:t>
            </a:r>
            <a:r>
              <a:rPr lang="zh-CN" altLang="en-US" sz="2400" dirty="0"/>
              <a:t>铁路和航运线路。</a:t>
            </a:r>
            <a:r>
              <a:rPr lang="en-US" altLang="zh-CN" sz="2400" dirty="0"/>
              <a:t>CSX</a:t>
            </a:r>
            <a:r>
              <a:rPr lang="zh-CN" altLang="en-US" sz="2400" dirty="0"/>
              <a:t>公司三分之二以上的收入来自铁路。</a:t>
            </a:r>
            <a:r>
              <a:rPr lang="en-US" altLang="zh-CN" sz="2400" dirty="0"/>
              <a:t>CSX</a:t>
            </a:r>
            <a:r>
              <a:rPr lang="zh-CN" altLang="en-US" sz="2400" dirty="0"/>
              <a:t>把铁路运营分为三个利润</a:t>
            </a:r>
            <a:r>
              <a:rPr lang="zh-CN" altLang="en-US" sz="2400" dirty="0" smtClean="0"/>
              <a:t>中心</a:t>
            </a:r>
            <a:r>
              <a:rPr lang="en-US" altLang="zh-CN" sz="2400" dirty="0" smtClean="0"/>
              <a:t>——</a:t>
            </a:r>
            <a:r>
              <a:rPr lang="zh-CN" altLang="en-US" sz="2400" dirty="0" smtClean="0"/>
              <a:t>设备</a:t>
            </a:r>
            <a:r>
              <a:rPr lang="en-US" altLang="zh-CN" sz="2400" dirty="0"/>
              <a:t>(</a:t>
            </a:r>
            <a:r>
              <a:rPr lang="zh-CN" altLang="en-US" sz="2400" dirty="0"/>
              <a:t>货运车厢</a:t>
            </a:r>
            <a:r>
              <a:rPr lang="en-US" altLang="zh-CN" sz="2400" dirty="0"/>
              <a:t>)</a:t>
            </a:r>
            <a:r>
              <a:rPr lang="zh-CN" altLang="en-US" sz="2400" dirty="0"/>
              <a:t>、铁路运输</a:t>
            </a:r>
            <a:r>
              <a:rPr lang="en-US" altLang="zh-CN" sz="2400" dirty="0"/>
              <a:t>(</a:t>
            </a:r>
            <a:r>
              <a:rPr lang="zh-CN" altLang="en-US" sz="2400" dirty="0"/>
              <a:t>火车运营、货场、路轨及机车维修</a:t>
            </a:r>
            <a:r>
              <a:rPr lang="en-US" altLang="zh-CN" sz="2400" dirty="0"/>
              <a:t>)</a:t>
            </a:r>
            <a:r>
              <a:rPr lang="zh-CN" altLang="en-US" sz="2400" dirty="0"/>
              <a:t>、配送服务</a:t>
            </a:r>
            <a:r>
              <a:rPr lang="en-US" altLang="zh-CN" sz="2400" dirty="0"/>
              <a:t>(</a:t>
            </a:r>
            <a:r>
              <a:rPr lang="zh-CN" altLang="en-US" sz="2400" dirty="0"/>
              <a:t>营销</a:t>
            </a:r>
            <a:r>
              <a:rPr lang="en-US" altLang="zh-CN" sz="2400" dirty="0"/>
              <a:t>)</a:t>
            </a:r>
            <a:r>
              <a:rPr lang="zh-CN" altLang="en-US" sz="2400" dirty="0"/>
              <a:t>。利润中心之间的转让价格均采用公允市场价格。重组背后的逻辑在于把权力中心从运营部门转换到营销部门。运营部门按惯例一直管理铁路。如果</a:t>
            </a:r>
            <a:r>
              <a:rPr lang="zh-CN" altLang="en-US" sz="2400" dirty="0" smtClean="0"/>
              <a:t>从</a:t>
            </a:r>
            <a:r>
              <a:rPr lang="en-US" altLang="zh-CN" sz="2400" dirty="0" smtClean="0"/>
              <a:t>X</a:t>
            </a:r>
            <a:r>
              <a:rPr lang="zh-CN" altLang="en-US" sz="2400" dirty="0" smtClean="0"/>
              <a:t>到</a:t>
            </a:r>
            <a:r>
              <a:rPr lang="en-US" altLang="zh-CN" sz="2400" dirty="0" smtClean="0"/>
              <a:t>Y</a:t>
            </a:r>
            <a:r>
              <a:rPr lang="zh-CN" altLang="en-US" sz="2400" dirty="0"/>
              <a:t>最有效的运输方式是卡车或</a:t>
            </a:r>
            <a:r>
              <a:rPr lang="zh-CN" altLang="en-US" sz="2400" dirty="0" smtClean="0"/>
              <a:t>驳船，那么</a:t>
            </a:r>
            <a:r>
              <a:rPr lang="zh-CN" altLang="en-US" sz="2400" dirty="0"/>
              <a:t>就用卡车或驳船</a:t>
            </a:r>
            <a:r>
              <a:rPr lang="zh-CN" altLang="en-US" sz="2400" dirty="0" smtClean="0"/>
              <a:t>运输，即使</a:t>
            </a:r>
            <a:r>
              <a:rPr lang="zh-CN" altLang="en-US" sz="2400" dirty="0"/>
              <a:t>以前一直由铁路运输。</a:t>
            </a:r>
            <a:r>
              <a:rPr lang="zh-CN" altLang="en-US" sz="2400" dirty="0" smtClean="0"/>
              <a:t>事实上，因为</a:t>
            </a:r>
            <a:r>
              <a:rPr lang="zh-CN" altLang="en-US" sz="2400" dirty="0"/>
              <a:t>建立了利润中心和转移定价</a:t>
            </a:r>
            <a:r>
              <a:rPr lang="zh-CN" altLang="en-US" sz="2400" dirty="0" smtClean="0"/>
              <a:t>系统，新</a:t>
            </a:r>
            <a:r>
              <a:rPr lang="zh-CN" altLang="en-US" sz="2400" dirty="0"/>
              <a:t>的物流都跑到</a:t>
            </a:r>
            <a:r>
              <a:rPr lang="en-US" altLang="zh-CN" sz="2400" dirty="0"/>
              <a:t>CSX</a:t>
            </a:r>
            <a:r>
              <a:rPr lang="zh-CN" altLang="en-US" sz="2400" dirty="0"/>
              <a:t>所拥有的航线以外去了</a:t>
            </a:r>
            <a:r>
              <a:rPr lang="zh-CN" altLang="en-US" sz="2400" dirty="0" smtClean="0"/>
              <a:t>。</a:t>
            </a:r>
            <a:endParaRPr lang="en-US" altLang="zh-CN" sz="2400"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7</a:t>
            </a:fld>
            <a:endParaRPr lang="zh-CN" altLang="en-US" dirty="0"/>
          </a:p>
        </p:txBody>
      </p:sp>
    </p:spTree>
  </p:cSld>
  <p:clrMapOvr>
    <a:masterClrMapping/>
  </p:clrMapOvr>
  <p:transitio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705232"/>
            <a:ext cx="10972800" cy="4662618"/>
          </a:xfrm>
        </p:spPr>
        <p:txBody>
          <a:bodyPr>
            <a:normAutofit/>
          </a:bodyPr>
          <a:lstStyle/>
          <a:p>
            <a:pPr algn="just">
              <a:lnSpc>
                <a:spcPct val="160000"/>
              </a:lnSpc>
              <a:spcAft>
                <a:spcPts val="0"/>
              </a:spcAft>
            </a:pPr>
            <a:r>
              <a:rPr lang="zh-CN" altLang="en-US" dirty="0"/>
              <a:t>基本原则</a:t>
            </a:r>
            <a:endParaRPr lang="en-US" altLang="zh-CN" dirty="0"/>
          </a:p>
          <a:p>
            <a:pPr marL="438150" lvl="1" indent="0" algn="just">
              <a:lnSpc>
                <a:spcPts val="3000"/>
              </a:lnSpc>
              <a:buNone/>
            </a:pPr>
            <a:r>
              <a:rPr lang="zh-CN" altLang="en-US" sz="2400" dirty="0" smtClean="0"/>
              <a:t>转让</a:t>
            </a:r>
            <a:r>
              <a:rPr lang="zh-CN" altLang="en-US" sz="2400" dirty="0"/>
              <a:t>价格系统可以很</a:t>
            </a:r>
            <a:r>
              <a:rPr lang="zh-CN" altLang="en-US" sz="2400" dirty="0" smtClean="0"/>
              <a:t>简单，也</a:t>
            </a:r>
            <a:r>
              <a:rPr lang="zh-CN" altLang="en-US" sz="2400" dirty="0"/>
              <a:t>可以极其</a:t>
            </a:r>
            <a:r>
              <a:rPr lang="zh-CN" altLang="en-US" sz="2400" dirty="0" smtClean="0"/>
              <a:t>复杂</a:t>
            </a:r>
            <a:r>
              <a:rPr lang="zh-CN" altLang="en-US" sz="2400" dirty="0"/>
              <a:t>，</a:t>
            </a:r>
            <a:r>
              <a:rPr lang="zh-CN" altLang="en-US" sz="2400" dirty="0" smtClean="0"/>
              <a:t>它</a:t>
            </a:r>
            <a:r>
              <a:rPr lang="zh-CN" altLang="en-US" sz="2400" dirty="0"/>
              <a:t>取决于企业的性质</a:t>
            </a:r>
            <a:r>
              <a:rPr lang="zh-CN" altLang="en-US" sz="2400" dirty="0" smtClean="0"/>
              <a:t>。</a:t>
            </a:r>
            <a:endParaRPr lang="zh-CN" altLang="en-US" sz="2400"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8</a:t>
            </a:fld>
            <a:endParaRPr lang="zh-CN" altLang="en-US" dirty="0"/>
          </a:p>
        </p:txBody>
      </p:sp>
    </p:spTree>
    <p:extLst>
      <p:ext uri="{BB962C8B-B14F-4D97-AF65-F5344CB8AC3E}">
        <p14:creationId xmlns:p14="http://schemas.microsoft.com/office/powerpoint/2010/main" val="3597619344"/>
      </p:ext>
    </p:extLst>
  </p:cSld>
  <p:clrMapOvr>
    <a:masterClrMapping/>
  </p:clrMapOvr>
  <p:transitio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转移定价方法</a:t>
            </a:r>
          </a:p>
        </p:txBody>
      </p:sp>
      <p:sp>
        <p:nvSpPr>
          <p:cNvPr id="3" name="内容占位符 2"/>
          <p:cNvSpPr>
            <a:spLocks noGrp="1"/>
          </p:cNvSpPr>
          <p:nvPr>
            <p:ph idx="1"/>
          </p:nvPr>
        </p:nvSpPr>
        <p:spPr>
          <a:xfrm>
            <a:off x="609600" y="1828802"/>
            <a:ext cx="10972800" cy="4094204"/>
          </a:xfrm>
        </p:spPr>
        <p:txBody>
          <a:bodyPr>
            <a:normAutofit fontScale="85000" lnSpcReduction="10000"/>
          </a:bodyPr>
          <a:lstStyle/>
          <a:p>
            <a:pPr algn="just">
              <a:lnSpc>
                <a:spcPct val="160000"/>
              </a:lnSpc>
              <a:spcAft>
                <a:spcPts val="0"/>
              </a:spcAft>
            </a:pPr>
            <a:r>
              <a:rPr lang="zh-CN" altLang="en-US" dirty="0"/>
              <a:t>理想状况</a:t>
            </a:r>
            <a:endParaRPr lang="en-US" altLang="zh-CN" dirty="0"/>
          </a:p>
          <a:p>
            <a:pPr marL="438150" lvl="1" indent="0">
              <a:lnSpc>
                <a:spcPct val="150000"/>
              </a:lnSpc>
              <a:buNone/>
            </a:pPr>
            <a:r>
              <a:rPr lang="zh-CN" altLang="zh-CN" dirty="0" smtClean="0"/>
              <a:t>如果下列条件全部存在</a:t>
            </a:r>
            <a:r>
              <a:rPr lang="zh-CN" altLang="en-US" dirty="0" smtClean="0"/>
              <a:t>，</a:t>
            </a:r>
            <a:r>
              <a:rPr lang="zh-CN" altLang="zh-CN" dirty="0" smtClean="0"/>
              <a:t>那么基于市场价格的转让价格就能实现目标一致</a:t>
            </a:r>
            <a:r>
              <a:rPr lang="zh-CN" altLang="en-US" dirty="0" smtClean="0"/>
              <a:t>性。</a:t>
            </a:r>
            <a:endParaRPr lang="en-US" altLang="zh-CN" dirty="0" smtClean="0"/>
          </a:p>
          <a:p>
            <a:pPr lvl="1" algn="just">
              <a:lnSpc>
                <a:spcPct val="150000"/>
              </a:lnSpc>
              <a:spcBef>
                <a:spcPts val="25"/>
              </a:spcBef>
              <a:spcAft>
                <a:spcPts val="0"/>
              </a:spcAft>
            </a:pPr>
            <a:r>
              <a:rPr lang="zh-CN" altLang="en-US" dirty="0"/>
              <a:t>称职的人员</a:t>
            </a:r>
            <a:endParaRPr lang="en-US" altLang="zh-CN" dirty="0"/>
          </a:p>
          <a:p>
            <a:pPr marL="941070" lvl="2" indent="0" algn="just">
              <a:lnSpc>
                <a:spcPct val="150000"/>
              </a:lnSpc>
              <a:spcBef>
                <a:spcPts val="25"/>
              </a:spcBef>
              <a:spcAft>
                <a:spcPts val="0"/>
              </a:spcAft>
              <a:buNone/>
            </a:pPr>
            <a:r>
              <a:rPr lang="zh-CN" altLang="en-US" dirty="0"/>
              <a:t>在理想状况下，管理者应该既关注本责任中心的长期业绩，又关注短期业绩。参与转让价格议定和仲裁的人员也必须称职。</a:t>
            </a:r>
          </a:p>
          <a:p>
            <a:pPr lvl="1" algn="just">
              <a:lnSpc>
                <a:spcPct val="150000"/>
              </a:lnSpc>
              <a:spcBef>
                <a:spcPts val="25"/>
              </a:spcBef>
              <a:spcAft>
                <a:spcPts val="0"/>
              </a:spcAft>
            </a:pPr>
            <a:r>
              <a:rPr lang="zh-CN" altLang="zh-CN" dirty="0"/>
              <a:t>良好的氛围</a:t>
            </a:r>
          </a:p>
          <a:p>
            <a:pPr marL="941070" lvl="2" indent="0" algn="just">
              <a:lnSpc>
                <a:spcPct val="150000"/>
              </a:lnSpc>
              <a:spcBef>
                <a:spcPts val="25"/>
              </a:spcBef>
              <a:spcAft>
                <a:spcPts val="0"/>
              </a:spcAft>
              <a:buNone/>
            </a:pPr>
            <a:r>
              <a:rPr lang="zh-CN" altLang="en-US" dirty="0"/>
              <a:t>管理者必须把损益表中所反映的</a:t>
            </a:r>
            <a:r>
              <a:rPr lang="zh-CN" altLang="en-US" dirty="0">
                <a:solidFill>
                  <a:srgbClr val="0070C0"/>
                </a:solidFill>
              </a:rPr>
              <a:t>盈利能力视作业绩评价的一个重要目标和重大因素</a:t>
            </a:r>
            <a:r>
              <a:rPr lang="zh-CN" altLang="en-US" dirty="0"/>
              <a:t>。他们应该认为转让价格是公正的。</a:t>
            </a:r>
          </a:p>
          <a:p>
            <a:pPr marL="438150" lvl="1" indent="0">
              <a:lnSpc>
                <a:spcPct val="150000"/>
              </a:lnSpc>
              <a:buNone/>
            </a:pPr>
            <a:endParaRPr lang="zh-CN" altLang="zh-CN" dirty="0"/>
          </a:p>
        </p:txBody>
      </p:sp>
      <p:sp>
        <p:nvSpPr>
          <p:cNvPr id="5" name="灯片编号占位符 4"/>
          <p:cNvSpPr>
            <a:spLocks noGrp="1"/>
          </p:cNvSpPr>
          <p:nvPr>
            <p:ph type="sldNum" sz="quarter" idx="12"/>
          </p:nvPr>
        </p:nvSpPr>
        <p:spPr/>
        <p:txBody>
          <a:bodyPr/>
          <a:lstStyle/>
          <a:p>
            <a:fld id="{2AAAF325-9816-4587-8C3C-38D34CD990DC}" type="slidenum">
              <a:rPr lang="zh-CN" altLang="en-US" smtClean="0"/>
              <a:t>9</a:t>
            </a:fld>
            <a:endParaRPr lang="zh-CN" altLang="en-US" dirty="0"/>
          </a:p>
        </p:txBody>
      </p:sp>
    </p:spTree>
  </p:cSld>
  <p:clrMapOvr>
    <a:masterClrMapping/>
  </p:clrMapOvr>
  <p:transition spd="med">
    <p:wipe dir="r"/>
  </p:transition>
</p:sld>
</file>

<file path=ppt/tags/tag1.xml><?xml version="1.0" encoding="utf-8"?>
<p:tagLst xmlns:a="http://schemas.openxmlformats.org/drawingml/2006/main" xmlns:r="http://schemas.openxmlformats.org/officeDocument/2006/relationships" xmlns:p="http://schemas.openxmlformats.org/presentationml/2006/main">
  <p:tag name="KSO_WM_UNIT_TABLE_BEAUTIFY" val="smartTable{b18e5a2c-b53b-4bc8-b5ea-ba54ff534988}"/>
</p:tagLst>
</file>

<file path=ppt/theme/theme1.xml><?xml version="1.0" encoding="utf-8"?>
<a:theme xmlns:a="http://schemas.openxmlformats.org/drawingml/2006/main" name="主题1">
  <a:themeElements>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Quadrant">
      <a:majorFont>
        <a:latin typeface="Times New Roman"/>
        <a:ea typeface="宋体"/>
        <a:cs typeface=""/>
      </a:majorFont>
      <a:minorFont>
        <a:latin typeface="Times New Roman"/>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99"/>
        </a:solidFill>
        <a:ln w="9525" cap="flat" cmpd="sng" algn="ctr">
          <a:noFill/>
          <a:prstDash val="solid"/>
          <a:round/>
          <a:headEnd type="none" w="med" len="med"/>
          <a:tailEnd type="none" w="med" len="med"/>
        </a:ln>
      </a:spPr>
      <a:bodyPr vert="horz" wrap="square" lIns="91440" tIns="45720" rIns="91440" bIns="45720" numCol="1" anchor="t" anchorCtr="0" compatLnSpc="1"/>
      <a:lstStyle>
        <a:defPPr marL="469900" marR="0" indent="-469900" algn="l" defTabSz="914400" rtl="0" eaLnBrk="1" fontAlgn="base" latinLnBrk="0" hangingPunct="1">
          <a:lnSpc>
            <a:spcPct val="100000"/>
          </a:lnSpc>
          <a:spcBef>
            <a:spcPct val="20000"/>
          </a:spcBef>
          <a:spcAft>
            <a:spcPct val="0"/>
          </a:spcAft>
          <a:buClr>
            <a:schemeClr val="bg2"/>
          </a:buClr>
          <a:buSzPct val="70000"/>
          <a:buFont typeface="Wingdings" panose="05000000000000000000" pitchFamily="2" charset="2"/>
          <a:buNone/>
          <a:defRPr kumimoji="0" lang="zh-CN" altLang="en-US" sz="1800" b="0" i="0" u="none" strike="noStrike" cap="none" normalizeH="0" baseline="0" smtClean="0">
            <a:ln>
              <a:noFill/>
            </a:ln>
            <a:solidFill>
              <a:schemeClr val="tx1"/>
            </a:solidFill>
            <a:effectLst/>
            <a:latin typeface="Times New Roman" panose="02020603050405020304" pitchFamily="18" charset="0"/>
            <a:ea typeface="楷体_GB2312" pitchFamily="49" charset="-122"/>
          </a:defRPr>
        </a:defPPr>
      </a:lstStyle>
    </a:spDef>
    <a:lnDef>
      <a:spPr bwMode="auto">
        <a:xfrm>
          <a:off x="0" y="0"/>
          <a:ext cx="1" cy="1"/>
        </a:xfrm>
        <a:custGeom>
          <a:avLst/>
          <a:gdLst/>
          <a:ahLst/>
          <a:cxnLst/>
          <a:rect l="0" t="0" r="0" b="0"/>
          <a:pathLst/>
        </a:custGeom>
        <a:solidFill>
          <a:srgbClr val="FFFF99"/>
        </a:solidFill>
        <a:ln w="9525" cap="flat" cmpd="sng" algn="ctr">
          <a:noFill/>
          <a:prstDash val="solid"/>
          <a:round/>
          <a:headEnd type="none" w="med" len="med"/>
          <a:tailEnd type="none" w="med" len="med"/>
        </a:ln>
      </a:spPr>
      <a:bodyPr vert="horz" wrap="square" lIns="91440" tIns="45720" rIns="91440" bIns="45720" numCol="1" anchor="t" anchorCtr="0" compatLnSpc="1"/>
      <a:lstStyle>
        <a:defPPr marL="469900" marR="0" indent="-469900" algn="l" defTabSz="914400" rtl="0" eaLnBrk="1" fontAlgn="base" latinLnBrk="0" hangingPunct="1">
          <a:lnSpc>
            <a:spcPct val="100000"/>
          </a:lnSpc>
          <a:spcBef>
            <a:spcPct val="20000"/>
          </a:spcBef>
          <a:spcAft>
            <a:spcPct val="0"/>
          </a:spcAft>
          <a:buClr>
            <a:schemeClr val="bg2"/>
          </a:buClr>
          <a:buSzPct val="70000"/>
          <a:buFont typeface="Wingdings" panose="05000000000000000000" pitchFamily="2" charset="2"/>
          <a:buNone/>
          <a:defRPr kumimoji="0" lang="zh-CN" altLang="en-US" sz="1800" b="0" i="0" u="none" strike="noStrike" cap="none" normalizeH="0" baseline="0" smtClean="0">
            <a:ln>
              <a:noFill/>
            </a:ln>
            <a:solidFill>
              <a:schemeClr val="tx1"/>
            </a:solidFill>
            <a:effectLst/>
            <a:latin typeface="Times New Roman" panose="02020603050405020304" pitchFamily="18" charset="0"/>
            <a:ea typeface="楷体_GB2312" pitchFamily="49" charset="-122"/>
          </a:defRPr>
        </a:defPPr>
      </a:lstStyle>
    </a:lnDef>
  </a:objectDefaults>
  <a:extraClrSchemeLst>
    <a:extraClrScheme>
      <a:clrScheme name="Quadrant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Quadrant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Quadrant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Quadrant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Quadrant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Quadrant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Quadrant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主题1</Template>
  <TotalTime>2707</TotalTime>
  <Words>6164</Words>
  <Application>Microsoft Office PowerPoint</Application>
  <PresentationFormat>宽屏</PresentationFormat>
  <Paragraphs>418</Paragraphs>
  <Slides>61</Slides>
  <Notes>5</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61</vt:i4>
      </vt:variant>
    </vt:vector>
  </HeadingPairs>
  <TitlesOfParts>
    <vt:vector size="69" baseType="lpstr">
      <vt:lpstr>等线</vt:lpstr>
      <vt:lpstr>楷体_GB2312</vt:lpstr>
      <vt:lpstr>宋体</vt:lpstr>
      <vt:lpstr>Arial</vt:lpstr>
      <vt:lpstr>Calibri</vt:lpstr>
      <vt:lpstr>Times New Roman</vt:lpstr>
      <vt:lpstr>Wingdings</vt:lpstr>
      <vt:lpstr>主题1</vt:lpstr>
      <vt:lpstr>6、转移定价</vt:lpstr>
      <vt:lpstr>转移定价</vt:lpstr>
      <vt:lpstr>转让价格的目标</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转移定价方法</vt:lpstr>
      <vt:lpstr>为公司服务定价</vt:lpstr>
      <vt:lpstr>为公司服务定价</vt:lpstr>
      <vt:lpstr>为公司服务定价</vt:lpstr>
      <vt:lpstr>为公司服务定价</vt:lpstr>
      <vt:lpstr>转让价格的管理</vt:lpstr>
      <vt:lpstr>转让价格的管理</vt:lpstr>
      <vt:lpstr>转让价格的管理</vt:lpstr>
      <vt:lpstr>PowerPoint 演示文稿</vt:lpstr>
      <vt:lpstr>转让价格的管理</vt:lpstr>
      <vt:lpstr>转让价格的管理</vt:lpstr>
      <vt:lpstr>转让价格的管理</vt:lpstr>
      <vt:lpstr>本章小结</vt:lpstr>
      <vt:lpstr>公司A事业部制造产品X，销售给B事业部作为产品Y的零部件。产品Y销售给C事业部，用作产品Z的零部件。产品Z销售给公司外部客户。</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6、转移定价</dc:title>
  <dc:creator>eve</dc:creator>
  <cp:lastModifiedBy>MH</cp:lastModifiedBy>
  <cp:revision>331</cp:revision>
  <dcterms:created xsi:type="dcterms:W3CDTF">2017-07-25T08:14:00Z</dcterms:created>
  <dcterms:modified xsi:type="dcterms:W3CDTF">2025-05-14T06:50:06Z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2052-11.1.0.9208</vt:lpwstr>
  </property>
</Properties>
</file>