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83"/>
  </p:notesMasterIdLst>
  <p:sldIdLst>
    <p:sldId id="256" r:id="rId2"/>
    <p:sldId id="465" r:id="rId3"/>
    <p:sldId id="257" r:id="rId4"/>
    <p:sldId id="469" r:id="rId5"/>
    <p:sldId id="388" r:id="rId6"/>
    <p:sldId id="279" r:id="rId7"/>
    <p:sldId id="389" r:id="rId8"/>
    <p:sldId id="390" r:id="rId9"/>
    <p:sldId id="391" r:id="rId10"/>
    <p:sldId id="392" r:id="rId11"/>
    <p:sldId id="466" r:id="rId12"/>
    <p:sldId id="393" r:id="rId13"/>
    <p:sldId id="394" r:id="rId14"/>
    <p:sldId id="395" r:id="rId15"/>
    <p:sldId id="396" r:id="rId16"/>
    <p:sldId id="397" r:id="rId17"/>
    <p:sldId id="398" r:id="rId18"/>
    <p:sldId id="399" r:id="rId19"/>
    <p:sldId id="400" r:id="rId20"/>
    <p:sldId id="401" r:id="rId21"/>
    <p:sldId id="402" r:id="rId22"/>
    <p:sldId id="403" r:id="rId23"/>
    <p:sldId id="404" r:id="rId24"/>
    <p:sldId id="405" r:id="rId25"/>
    <p:sldId id="406" r:id="rId26"/>
    <p:sldId id="407" r:id="rId27"/>
    <p:sldId id="408" r:id="rId28"/>
    <p:sldId id="409" r:id="rId29"/>
    <p:sldId id="410" r:id="rId30"/>
    <p:sldId id="411" r:id="rId31"/>
    <p:sldId id="412" r:id="rId32"/>
    <p:sldId id="413" r:id="rId33"/>
    <p:sldId id="414" r:id="rId34"/>
    <p:sldId id="415" r:id="rId35"/>
    <p:sldId id="416" r:id="rId36"/>
    <p:sldId id="468" r:id="rId37"/>
    <p:sldId id="417" r:id="rId38"/>
    <p:sldId id="418" r:id="rId39"/>
    <p:sldId id="419" r:id="rId40"/>
    <p:sldId id="420" r:id="rId41"/>
    <p:sldId id="421" r:id="rId42"/>
    <p:sldId id="422" r:id="rId43"/>
    <p:sldId id="423" r:id="rId44"/>
    <p:sldId id="424" r:id="rId45"/>
    <p:sldId id="425" r:id="rId46"/>
    <p:sldId id="426" r:id="rId47"/>
    <p:sldId id="427" r:id="rId48"/>
    <p:sldId id="428" r:id="rId49"/>
    <p:sldId id="429" r:id="rId50"/>
    <p:sldId id="430" r:id="rId51"/>
    <p:sldId id="431" r:id="rId52"/>
    <p:sldId id="432" r:id="rId53"/>
    <p:sldId id="433" r:id="rId54"/>
    <p:sldId id="434" r:id="rId55"/>
    <p:sldId id="435" r:id="rId56"/>
    <p:sldId id="436" r:id="rId57"/>
    <p:sldId id="438" r:id="rId58"/>
    <p:sldId id="440" r:id="rId59"/>
    <p:sldId id="442" r:id="rId60"/>
    <p:sldId id="443" r:id="rId61"/>
    <p:sldId id="444" r:id="rId62"/>
    <p:sldId id="445" r:id="rId63"/>
    <p:sldId id="446" r:id="rId64"/>
    <p:sldId id="447" r:id="rId65"/>
    <p:sldId id="448" r:id="rId66"/>
    <p:sldId id="449" r:id="rId67"/>
    <p:sldId id="450" r:id="rId68"/>
    <p:sldId id="451" r:id="rId69"/>
    <p:sldId id="452" r:id="rId70"/>
    <p:sldId id="453" r:id="rId71"/>
    <p:sldId id="454" r:id="rId72"/>
    <p:sldId id="456" r:id="rId73"/>
    <p:sldId id="455" r:id="rId74"/>
    <p:sldId id="457" r:id="rId75"/>
    <p:sldId id="458" r:id="rId76"/>
    <p:sldId id="459" r:id="rId77"/>
    <p:sldId id="460" r:id="rId78"/>
    <p:sldId id="461" r:id="rId79"/>
    <p:sldId id="462" r:id="rId80"/>
    <p:sldId id="463" r:id="rId81"/>
    <p:sldId id="464" r:id="rId82"/>
  </p:sldIdLst>
  <p:sldSz cx="12192000" cy="6858000"/>
  <p:notesSz cx="6858000" cy="9144000"/>
  <p:defaultTextStyle>
    <a:defPPr>
      <a:defRPr lang="zh-CN"/>
    </a:defPPr>
    <a:lvl1pPr algn="l" rtl="0" fontAlgn="base">
      <a:spcBef>
        <a:spcPct val="20000"/>
      </a:spcBef>
      <a:spcAft>
        <a:spcPct val="0"/>
      </a:spcAft>
      <a:buClr>
        <a:schemeClr val="bg2"/>
      </a:buClr>
      <a:buSzPct val="70000"/>
      <a:buFont typeface="Wingdings" panose="05000000000000000000" pitchFamily="2" charset="2"/>
      <a:defRPr kern="1200">
        <a:solidFill>
          <a:schemeClr val="tx1"/>
        </a:solidFill>
        <a:latin typeface="Times New Roman" panose="02020603050405020304" pitchFamily="18" charset="0"/>
        <a:ea typeface="楷体_GB2312" pitchFamily="49" charset="-122"/>
        <a:cs typeface="+mn-cs"/>
      </a:defRPr>
    </a:lvl1pPr>
    <a:lvl2pPr marL="457200" algn="l" rtl="0" fontAlgn="base">
      <a:spcBef>
        <a:spcPct val="20000"/>
      </a:spcBef>
      <a:spcAft>
        <a:spcPct val="0"/>
      </a:spcAft>
      <a:buClr>
        <a:schemeClr val="bg2"/>
      </a:buClr>
      <a:buSzPct val="70000"/>
      <a:buFont typeface="Wingdings" panose="05000000000000000000" pitchFamily="2" charset="2"/>
      <a:defRPr kern="1200">
        <a:solidFill>
          <a:schemeClr val="tx1"/>
        </a:solidFill>
        <a:latin typeface="Times New Roman" panose="02020603050405020304" pitchFamily="18" charset="0"/>
        <a:ea typeface="楷体_GB2312" pitchFamily="49" charset="-122"/>
        <a:cs typeface="+mn-cs"/>
      </a:defRPr>
    </a:lvl2pPr>
    <a:lvl3pPr marL="914400" algn="l" rtl="0" fontAlgn="base">
      <a:spcBef>
        <a:spcPct val="20000"/>
      </a:spcBef>
      <a:spcAft>
        <a:spcPct val="0"/>
      </a:spcAft>
      <a:buClr>
        <a:schemeClr val="bg2"/>
      </a:buClr>
      <a:buSzPct val="70000"/>
      <a:buFont typeface="Wingdings" panose="05000000000000000000" pitchFamily="2" charset="2"/>
      <a:defRPr kern="1200">
        <a:solidFill>
          <a:schemeClr val="tx1"/>
        </a:solidFill>
        <a:latin typeface="Times New Roman" panose="02020603050405020304" pitchFamily="18" charset="0"/>
        <a:ea typeface="楷体_GB2312" pitchFamily="49" charset="-122"/>
        <a:cs typeface="+mn-cs"/>
      </a:defRPr>
    </a:lvl3pPr>
    <a:lvl4pPr marL="1371600" algn="l" rtl="0" fontAlgn="base">
      <a:spcBef>
        <a:spcPct val="20000"/>
      </a:spcBef>
      <a:spcAft>
        <a:spcPct val="0"/>
      </a:spcAft>
      <a:buClr>
        <a:schemeClr val="bg2"/>
      </a:buClr>
      <a:buSzPct val="70000"/>
      <a:buFont typeface="Wingdings" panose="05000000000000000000" pitchFamily="2" charset="2"/>
      <a:defRPr kern="1200">
        <a:solidFill>
          <a:schemeClr val="tx1"/>
        </a:solidFill>
        <a:latin typeface="Times New Roman" panose="02020603050405020304" pitchFamily="18" charset="0"/>
        <a:ea typeface="楷体_GB2312" pitchFamily="49" charset="-122"/>
        <a:cs typeface="+mn-cs"/>
      </a:defRPr>
    </a:lvl4pPr>
    <a:lvl5pPr marL="1828800" algn="l" rtl="0" fontAlgn="base">
      <a:spcBef>
        <a:spcPct val="20000"/>
      </a:spcBef>
      <a:spcAft>
        <a:spcPct val="0"/>
      </a:spcAft>
      <a:buClr>
        <a:schemeClr val="bg2"/>
      </a:buClr>
      <a:buSzPct val="70000"/>
      <a:buFont typeface="Wingdings" panose="05000000000000000000" pitchFamily="2" charset="2"/>
      <a:defRPr kern="1200">
        <a:solidFill>
          <a:schemeClr val="tx1"/>
        </a:solidFill>
        <a:latin typeface="Times New Roman" panose="02020603050405020304" pitchFamily="18" charset="0"/>
        <a:ea typeface="楷体_GB2312" pitchFamily="49" charset="-122"/>
        <a:cs typeface="+mn-cs"/>
      </a:defRPr>
    </a:lvl5pPr>
    <a:lvl6pPr marL="2286000" algn="l" defTabSz="914400" rtl="0" eaLnBrk="1" latinLnBrk="0" hangingPunct="1">
      <a:defRPr kern="1200">
        <a:solidFill>
          <a:schemeClr val="tx1"/>
        </a:solidFill>
        <a:latin typeface="Times New Roman" panose="02020603050405020304" pitchFamily="18" charset="0"/>
        <a:ea typeface="楷体_GB2312" pitchFamily="49" charset="-122"/>
        <a:cs typeface="+mn-cs"/>
      </a:defRPr>
    </a:lvl6pPr>
    <a:lvl7pPr marL="2743200" algn="l" defTabSz="914400" rtl="0" eaLnBrk="1" latinLnBrk="0" hangingPunct="1">
      <a:defRPr kern="1200">
        <a:solidFill>
          <a:schemeClr val="tx1"/>
        </a:solidFill>
        <a:latin typeface="Times New Roman" panose="02020603050405020304" pitchFamily="18" charset="0"/>
        <a:ea typeface="楷体_GB2312" pitchFamily="49" charset="-122"/>
        <a:cs typeface="+mn-cs"/>
      </a:defRPr>
    </a:lvl7pPr>
    <a:lvl8pPr marL="3200400" algn="l" defTabSz="914400" rtl="0" eaLnBrk="1" latinLnBrk="0" hangingPunct="1">
      <a:defRPr kern="1200">
        <a:solidFill>
          <a:schemeClr val="tx1"/>
        </a:solidFill>
        <a:latin typeface="Times New Roman" panose="02020603050405020304" pitchFamily="18" charset="0"/>
        <a:ea typeface="楷体_GB2312" pitchFamily="49" charset="-122"/>
        <a:cs typeface="+mn-cs"/>
      </a:defRPr>
    </a:lvl8pPr>
    <a:lvl9pPr marL="3657600" algn="l" defTabSz="914400" rtl="0" eaLnBrk="1" latinLnBrk="0" hangingPunct="1">
      <a:defRPr kern="1200">
        <a:solidFill>
          <a:schemeClr val="tx1"/>
        </a:solidFill>
        <a:latin typeface="Times New Roman" panose="02020603050405020304" pitchFamily="18" charset="0"/>
        <a:ea typeface="楷体_GB2312" pitchFamily="49" charset="-122"/>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162" d="100"/>
          <a:sy n="162" d="100"/>
        </p:scale>
        <p:origin x="10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46A4D3-327B-4102-AD62-794CC7F4C968}" type="datetimeFigureOut">
              <a:rPr lang="zh-CN" altLang="en-US" smtClean="0"/>
              <a:t>2025/5/28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252A29-3770-42A0-9C22-DF11E97EB167}" type="slidenum">
              <a:rPr lang="zh-CN" altLang="en-US" smtClean="0"/>
              <a:t>‹#›</a:t>
            </a:fld>
            <a:endParaRPr lang="zh-CN" altLang="en-US"/>
          </a:p>
        </p:txBody>
      </p:sp>
    </p:spTree>
    <p:extLst>
      <p:ext uri="{BB962C8B-B14F-4D97-AF65-F5344CB8AC3E}">
        <p14:creationId xmlns:p14="http://schemas.microsoft.com/office/powerpoint/2010/main" val="3898857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Rectangle 2"/>
          <p:cNvSpPr>
            <a:spLocks noChangeArrowheads="1"/>
          </p:cNvSpPr>
          <p:nvPr/>
        </p:nvSpPr>
        <p:spPr bwMode="auto">
          <a:xfrm>
            <a:off x="508000" y="990600"/>
            <a:ext cx="101600" cy="5105400"/>
          </a:xfrm>
          <a:prstGeom prst="rect">
            <a:avLst/>
          </a:prstGeom>
          <a:solidFill>
            <a:schemeClr val="bg2"/>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grpSp>
        <p:nvGrpSpPr>
          <p:cNvPr id="5" name="Group 8"/>
          <p:cNvGrpSpPr/>
          <p:nvPr/>
        </p:nvGrpSpPr>
        <p:grpSpPr bwMode="auto">
          <a:xfrm>
            <a:off x="508001" y="304800"/>
            <a:ext cx="11188700" cy="5791200"/>
            <a:chOff x="240" y="192"/>
            <a:chExt cx="5286" cy="3648"/>
          </a:xfrm>
        </p:grpSpPr>
        <p:sp>
          <p:nvSpPr>
            <p:cNvPr id="6"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ln>
          </p:spPr>
          <p:txBody>
            <a:bodyPr rot="10800000"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7"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8"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ln>
          </p:spPr>
          <p:txBody>
            <a:bodyPr rot="10800000"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9"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10" name="Line 13"/>
            <p:cNvSpPr>
              <a:spLocks noChangeShapeType="1"/>
            </p:cNvSpPr>
            <p:nvPr/>
          </p:nvSpPr>
          <p:spPr bwMode="auto">
            <a:xfrm flipH="1">
              <a:off x="480" y="2256"/>
              <a:ext cx="4848"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sz="2400"/>
            </a:p>
          </p:txBody>
        </p:sp>
        <p:sp>
          <p:nvSpPr>
            <p:cNvPr id="11" name="Rectangle 14"/>
            <p:cNvSpPr>
              <a:spLocks noChangeArrowheads="1"/>
            </p:cNvSpPr>
            <p:nvPr/>
          </p:nvSpPr>
          <p:spPr bwMode="auto">
            <a:xfrm>
              <a:off x="240" y="192"/>
              <a:ext cx="5286" cy="3648"/>
            </a:xfrm>
            <a:prstGeom prst="rect">
              <a:avLst/>
            </a:prstGeom>
            <a:noFill/>
            <a:ln w="12700">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grpSp>
      <p:sp>
        <p:nvSpPr>
          <p:cNvPr id="6147" name="Rectangle 3"/>
          <p:cNvSpPr>
            <a:spLocks noGrp="1" noChangeArrowheads="1"/>
          </p:cNvSpPr>
          <p:nvPr>
            <p:ph type="ctrTitle"/>
          </p:nvPr>
        </p:nvSpPr>
        <p:spPr>
          <a:xfrm>
            <a:off x="1016000" y="1371600"/>
            <a:ext cx="10261600" cy="2057400"/>
          </a:xfrm>
        </p:spPr>
        <p:txBody>
          <a:bodyPr/>
          <a:lstStyle>
            <a:lvl1pPr>
              <a:defRPr sz="5400"/>
            </a:lvl1pPr>
          </a:lstStyle>
          <a:p>
            <a:r>
              <a:rPr lang="zh-CN" altLang="en-US"/>
              <a:t>单击此处编辑母版标题样式</a:t>
            </a:r>
          </a:p>
        </p:txBody>
      </p:sp>
      <p:sp>
        <p:nvSpPr>
          <p:cNvPr id="6148" name="Rectangle 4"/>
          <p:cNvSpPr>
            <a:spLocks noGrp="1" noChangeArrowheads="1"/>
          </p:cNvSpPr>
          <p:nvPr>
            <p:ph type="subTitle" idx="1"/>
          </p:nvPr>
        </p:nvSpPr>
        <p:spPr>
          <a:xfrm>
            <a:off x="1016000" y="3765550"/>
            <a:ext cx="10261600" cy="2057400"/>
          </a:xfrm>
        </p:spPr>
        <p:txBody>
          <a:bodyPr/>
          <a:lstStyle>
            <a:lvl1pPr marL="0" indent="0">
              <a:buFont typeface="Wingdings" panose="05000000000000000000" pitchFamily="2" charset="2"/>
              <a:buNone/>
              <a:defRPr sz="2800">
                <a:latin typeface="Arial" panose="020B0604020202020204" pitchFamily="34" charset="0"/>
              </a:defRPr>
            </a:lvl1pPr>
          </a:lstStyle>
          <a:p>
            <a:r>
              <a:rPr lang="zh-CN" altLang="en-US"/>
              <a:t>单击此处编辑母版副标题样式</a:t>
            </a:r>
          </a:p>
        </p:txBody>
      </p:sp>
      <p:sp>
        <p:nvSpPr>
          <p:cNvPr id="12" name="Rectangle 5"/>
          <p:cNvSpPr>
            <a:spLocks noGrp="1" noChangeArrowheads="1"/>
          </p:cNvSpPr>
          <p:nvPr>
            <p:ph type="dt" sz="half" idx="10"/>
          </p:nvPr>
        </p:nvSpPr>
        <p:spPr>
          <a:xfrm>
            <a:off x="609600" y="6248400"/>
            <a:ext cx="2844800" cy="457200"/>
          </a:xfrm>
        </p:spPr>
        <p:txBody>
          <a:bodyPr/>
          <a:lstStyle>
            <a:lvl1pPr>
              <a:defRPr/>
            </a:lvl1pPr>
          </a:lstStyle>
          <a:p>
            <a:pPr>
              <a:defRPr/>
            </a:pPr>
            <a:fld id="{5948AF91-3420-480F-8D05-62929AB6C42D}" type="datetime1">
              <a:rPr lang="zh-CN" altLang="en-US"/>
              <a:t>2025/5/28</a:t>
            </a:fld>
            <a:endParaRPr lang="en-US" altLang="zh-CN"/>
          </a:p>
        </p:txBody>
      </p:sp>
      <p:sp>
        <p:nvSpPr>
          <p:cNvPr id="13" name="Rectangle 6"/>
          <p:cNvSpPr>
            <a:spLocks noGrp="1" noChangeArrowheads="1"/>
          </p:cNvSpPr>
          <p:nvPr>
            <p:ph type="ftr" sz="quarter" idx="11"/>
          </p:nvPr>
        </p:nvSpPr>
        <p:spPr/>
        <p:txBody>
          <a:bodyPr/>
          <a:lstStyle>
            <a:lvl1pPr>
              <a:defRPr/>
            </a:lvl1pPr>
          </a:lstStyle>
          <a:p>
            <a:endParaRPr lang="zh-CN" altLang="en-US"/>
          </a:p>
        </p:txBody>
      </p:sp>
      <p:sp>
        <p:nvSpPr>
          <p:cNvPr id="14" name="Rectangle 7"/>
          <p:cNvSpPr>
            <a:spLocks noGrp="1" noChangeArrowheads="1"/>
          </p:cNvSpPr>
          <p:nvPr>
            <p:ph type="sldNum" sz="quarter" idx="12"/>
          </p:nvPr>
        </p:nvSpPr>
        <p:spPr>
          <a:xfrm>
            <a:off x="8737600" y="6248400"/>
            <a:ext cx="2844800" cy="457200"/>
          </a:xfrm>
        </p:spPr>
        <p:txBody>
          <a:bodyPr/>
          <a:lstStyle>
            <a:lvl1pPr>
              <a:defRPr b="1"/>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Rectangle 4"/>
          <p:cNvSpPr>
            <a:spLocks noGrp="1" noChangeArrowheads="1"/>
          </p:cNvSpPr>
          <p:nvPr>
            <p:ph type="dt" sz="half" idx="10"/>
          </p:nvPr>
        </p:nvSpPr>
        <p:spPr/>
        <p:txBody>
          <a:bodyPr/>
          <a:lstStyle>
            <a:lvl1pPr>
              <a:defRPr/>
            </a:lvl1pPr>
          </a:lstStyle>
          <a:p>
            <a:pPr>
              <a:defRPr/>
            </a:pPr>
            <a:fld id="{7631C909-DF8C-45CC-959B-32EC68359543}" type="datetime1">
              <a:rPr lang="zh-CN" altLang="en-US"/>
              <a:t>2025/5/28</a:t>
            </a:fld>
            <a:endParaRPr lang="en-US" altLang="zh-CN"/>
          </a:p>
        </p:txBody>
      </p:sp>
      <p:sp>
        <p:nvSpPr>
          <p:cNvPr id="5" name="Rectangle 5"/>
          <p:cNvSpPr>
            <a:spLocks noGrp="1" noChangeArrowheads="1"/>
          </p:cNvSpPr>
          <p:nvPr>
            <p:ph type="ftr" sz="quarter" idx="11"/>
          </p:nvPr>
        </p:nvSpPr>
        <p:spPr/>
        <p:txBody>
          <a:bodyPr/>
          <a:lstStyle>
            <a:lvl1pPr>
              <a:defRPr/>
            </a:lvl1pPr>
          </a:lstStyle>
          <a:p>
            <a:endParaRPr lang="zh-CN" altLang="en-US"/>
          </a:p>
        </p:txBody>
      </p:sp>
      <p:sp>
        <p:nvSpPr>
          <p:cNvPr id="6"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533401"/>
            <a:ext cx="2743200" cy="5597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533401"/>
            <a:ext cx="8026400" cy="5597525"/>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Rectangle 4"/>
          <p:cNvSpPr>
            <a:spLocks noGrp="1" noChangeArrowheads="1"/>
          </p:cNvSpPr>
          <p:nvPr>
            <p:ph type="dt" sz="half" idx="10"/>
          </p:nvPr>
        </p:nvSpPr>
        <p:spPr/>
        <p:txBody>
          <a:bodyPr/>
          <a:lstStyle>
            <a:lvl1pPr>
              <a:defRPr/>
            </a:lvl1pPr>
          </a:lstStyle>
          <a:p>
            <a:pPr>
              <a:defRPr/>
            </a:pPr>
            <a:fld id="{E5389F0E-A60A-428C-AB5A-EA3152CDFB22}" type="datetime1">
              <a:rPr lang="zh-CN" altLang="en-US"/>
              <a:t>2025/5/28</a:t>
            </a:fld>
            <a:endParaRPr lang="en-US" altLang="zh-CN"/>
          </a:p>
        </p:txBody>
      </p:sp>
      <p:sp>
        <p:nvSpPr>
          <p:cNvPr id="5" name="Rectangle 5"/>
          <p:cNvSpPr>
            <a:spLocks noGrp="1" noChangeArrowheads="1"/>
          </p:cNvSpPr>
          <p:nvPr>
            <p:ph type="ftr" sz="quarter" idx="11"/>
          </p:nvPr>
        </p:nvSpPr>
        <p:spPr/>
        <p:txBody>
          <a:bodyPr/>
          <a:lstStyle>
            <a:lvl1pPr>
              <a:defRPr/>
            </a:lvl1pPr>
          </a:lstStyle>
          <a:p>
            <a:endParaRPr lang="zh-CN" altLang="en-US"/>
          </a:p>
        </p:txBody>
      </p:sp>
      <p:sp>
        <p:nvSpPr>
          <p:cNvPr id="6"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hf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09600" y="533401"/>
            <a:ext cx="10972800" cy="559752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3" name="Rectangle 4"/>
          <p:cNvSpPr>
            <a:spLocks noGrp="1" noChangeArrowheads="1"/>
          </p:cNvSpPr>
          <p:nvPr>
            <p:ph type="dt" sz="half" idx="10"/>
          </p:nvPr>
        </p:nvSpPr>
        <p:spPr/>
        <p:txBody>
          <a:bodyPr/>
          <a:lstStyle>
            <a:lvl1pPr>
              <a:defRPr/>
            </a:lvl1pPr>
          </a:lstStyle>
          <a:p>
            <a:pPr>
              <a:defRPr/>
            </a:pPr>
            <a:fld id="{02B00647-327C-4592-884A-22A80C60A18B}" type="datetime1">
              <a:rPr lang="zh-CN" altLang="en-US"/>
              <a:t>2025/5/28</a:t>
            </a:fld>
            <a:endParaRPr lang="en-US" altLang="zh-CN"/>
          </a:p>
        </p:txBody>
      </p:sp>
      <p:sp>
        <p:nvSpPr>
          <p:cNvPr id="4" name="Rectangle 5"/>
          <p:cNvSpPr>
            <a:spLocks noGrp="1" noChangeArrowheads="1"/>
          </p:cNvSpPr>
          <p:nvPr>
            <p:ph type="ftr" sz="quarter" idx="11"/>
          </p:nvPr>
        </p:nvSpPr>
        <p:spPr/>
        <p:txBody>
          <a:bodyPr/>
          <a:lstStyle>
            <a:lvl1pPr>
              <a:defRPr/>
            </a:lvl1pPr>
          </a:lstStyle>
          <a:p>
            <a:endParaRPr lang="zh-CN" altLang="en-US"/>
          </a:p>
        </p:txBody>
      </p:sp>
      <p:sp>
        <p:nvSpPr>
          <p:cNvPr id="5"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hf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609600" y="533400"/>
            <a:ext cx="10972800" cy="1143000"/>
          </a:xfrm>
        </p:spPr>
        <p:txBody>
          <a:bodyPr/>
          <a:lstStyle/>
          <a:p>
            <a:r>
              <a:rPr lang="zh-CN" altLang="en-US"/>
              <a:t>单击此处编辑母版标题样式</a:t>
            </a:r>
          </a:p>
        </p:txBody>
      </p:sp>
      <p:sp>
        <p:nvSpPr>
          <p:cNvPr id="3" name="文本占位符 2"/>
          <p:cNvSpPr>
            <a:spLocks noGrp="1"/>
          </p:cNvSpPr>
          <p:nvPr>
            <p:ph type="body" sz="half" idx="1"/>
          </p:nvPr>
        </p:nvSpPr>
        <p:spPr>
          <a:xfrm>
            <a:off x="609600" y="1828801"/>
            <a:ext cx="5384800" cy="430212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97600" y="1828801"/>
            <a:ext cx="5384800" cy="430212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Rectangle 4"/>
          <p:cNvSpPr>
            <a:spLocks noGrp="1" noChangeArrowheads="1"/>
          </p:cNvSpPr>
          <p:nvPr>
            <p:ph type="dt" sz="half" idx="10"/>
          </p:nvPr>
        </p:nvSpPr>
        <p:spPr/>
        <p:txBody>
          <a:bodyPr/>
          <a:lstStyle>
            <a:lvl1pPr>
              <a:defRPr/>
            </a:lvl1pPr>
          </a:lstStyle>
          <a:p>
            <a:pPr>
              <a:defRPr/>
            </a:pPr>
            <a:fld id="{9D2002F5-47B3-44AA-9A53-EDF7EEA52BA2}" type="datetime1">
              <a:rPr lang="zh-CN" altLang="en-US"/>
              <a:t>2025/5/28</a:t>
            </a:fld>
            <a:endParaRPr lang="en-US" altLang="zh-CN"/>
          </a:p>
        </p:txBody>
      </p:sp>
      <p:sp>
        <p:nvSpPr>
          <p:cNvPr id="6" name="Rectangle 5"/>
          <p:cNvSpPr>
            <a:spLocks noGrp="1" noChangeArrowheads="1"/>
          </p:cNvSpPr>
          <p:nvPr>
            <p:ph type="ftr" sz="quarter" idx="11"/>
          </p:nvPr>
        </p:nvSpPr>
        <p:spPr/>
        <p:txBody>
          <a:bodyPr/>
          <a:lstStyle>
            <a:lvl1pPr>
              <a:defRPr/>
            </a:lvl1pPr>
          </a:lstStyle>
          <a:p>
            <a:endParaRPr lang="zh-CN" altLang="en-US"/>
          </a:p>
        </p:txBody>
      </p:sp>
      <p:sp>
        <p:nvSpPr>
          <p:cNvPr id="7"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Rectangle 4"/>
          <p:cNvSpPr>
            <a:spLocks noGrp="1" noChangeArrowheads="1"/>
          </p:cNvSpPr>
          <p:nvPr>
            <p:ph type="dt" sz="half" idx="10"/>
          </p:nvPr>
        </p:nvSpPr>
        <p:spPr/>
        <p:txBody>
          <a:bodyPr/>
          <a:lstStyle>
            <a:lvl1pPr>
              <a:defRPr/>
            </a:lvl1pPr>
          </a:lstStyle>
          <a:p>
            <a:pPr>
              <a:defRPr/>
            </a:pPr>
            <a:fld id="{792A08B7-08E8-4B23-9451-E41FAA6F2F0C}" type="datetime1">
              <a:rPr lang="zh-CN" altLang="en-US"/>
              <a:t>2025/5/28</a:t>
            </a:fld>
            <a:endParaRPr lang="en-US" altLang="zh-CN"/>
          </a:p>
        </p:txBody>
      </p:sp>
      <p:sp>
        <p:nvSpPr>
          <p:cNvPr id="5" name="Rectangle 5"/>
          <p:cNvSpPr>
            <a:spLocks noGrp="1" noChangeArrowheads="1"/>
          </p:cNvSpPr>
          <p:nvPr>
            <p:ph type="ftr" sz="quarter" idx="11"/>
          </p:nvPr>
        </p:nvSpPr>
        <p:spPr/>
        <p:txBody>
          <a:bodyPr/>
          <a:lstStyle>
            <a:lvl1pPr>
              <a:defRPr/>
            </a:lvl1pPr>
          </a:lstStyle>
          <a:p>
            <a:endParaRPr lang="zh-CN" altLang="en-US"/>
          </a:p>
        </p:txBody>
      </p:sp>
      <p:sp>
        <p:nvSpPr>
          <p:cNvPr id="6"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Rectangle 4"/>
          <p:cNvSpPr>
            <a:spLocks noGrp="1" noChangeArrowheads="1"/>
          </p:cNvSpPr>
          <p:nvPr>
            <p:ph type="dt" sz="half" idx="10"/>
          </p:nvPr>
        </p:nvSpPr>
        <p:spPr/>
        <p:txBody>
          <a:bodyPr/>
          <a:lstStyle>
            <a:lvl1pPr>
              <a:defRPr/>
            </a:lvl1pPr>
          </a:lstStyle>
          <a:p>
            <a:pPr>
              <a:defRPr/>
            </a:pPr>
            <a:fld id="{D9A4BF6E-4366-4999-8366-490BA44B535F}" type="datetime1">
              <a:rPr lang="zh-CN" altLang="en-US"/>
              <a:t>2025/5/28</a:t>
            </a:fld>
            <a:endParaRPr lang="en-US" altLang="zh-CN"/>
          </a:p>
        </p:txBody>
      </p:sp>
      <p:sp>
        <p:nvSpPr>
          <p:cNvPr id="5" name="Rectangle 5"/>
          <p:cNvSpPr>
            <a:spLocks noGrp="1" noChangeArrowheads="1"/>
          </p:cNvSpPr>
          <p:nvPr>
            <p:ph type="ftr" sz="quarter" idx="11"/>
          </p:nvPr>
        </p:nvSpPr>
        <p:spPr/>
        <p:txBody>
          <a:bodyPr/>
          <a:lstStyle>
            <a:lvl1pPr>
              <a:defRPr/>
            </a:lvl1pPr>
          </a:lstStyle>
          <a:p>
            <a:endParaRPr lang="zh-CN" altLang="en-US"/>
          </a:p>
        </p:txBody>
      </p:sp>
      <p:sp>
        <p:nvSpPr>
          <p:cNvPr id="6"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600" y="1828801"/>
            <a:ext cx="53848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97600" y="1828801"/>
            <a:ext cx="53848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Rectangle 4"/>
          <p:cNvSpPr>
            <a:spLocks noGrp="1" noChangeArrowheads="1"/>
          </p:cNvSpPr>
          <p:nvPr>
            <p:ph type="dt" sz="half" idx="10"/>
          </p:nvPr>
        </p:nvSpPr>
        <p:spPr/>
        <p:txBody>
          <a:bodyPr/>
          <a:lstStyle>
            <a:lvl1pPr>
              <a:defRPr/>
            </a:lvl1pPr>
          </a:lstStyle>
          <a:p>
            <a:pPr>
              <a:defRPr/>
            </a:pPr>
            <a:fld id="{256BEC26-7760-44B5-AE5D-211814EE447C}" type="datetime1">
              <a:rPr lang="zh-CN" altLang="en-US"/>
              <a:t>2025/5/28</a:t>
            </a:fld>
            <a:endParaRPr lang="en-US" altLang="zh-CN"/>
          </a:p>
        </p:txBody>
      </p:sp>
      <p:sp>
        <p:nvSpPr>
          <p:cNvPr id="6" name="Rectangle 5"/>
          <p:cNvSpPr>
            <a:spLocks noGrp="1" noChangeArrowheads="1"/>
          </p:cNvSpPr>
          <p:nvPr>
            <p:ph type="ftr" sz="quarter" idx="11"/>
          </p:nvPr>
        </p:nvSpPr>
        <p:spPr/>
        <p:txBody>
          <a:bodyPr/>
          <a:lstStyle>
            <a:lvl1pPr>
              <a:defRPr/>
            </a:lvl1pPr>
          </a:lstStyle>
          <a:p>
            <a:endParaRPr lang="zh-CN" altLang="en-US"/>
          </a:p>
        </p:txBody>
      </p:sp>
      <p:sp>
        <p:nvSpPr>
          <p:cNvPr id="7"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Rectangle 4"/>
          <p:cNvSpPr>
            <a:spLocks noGrp="1" noChangeArrowheads="1"/>
          </p:cNvSpPr>
          <p:nvPr>
            <p:ph type="dt" sz="half" idx="10"/>
          </p:nvPr>
        </p:nvSpPr>
        <p:spPr/>
        <p:txBody>
          <a:bodyPr/>
          <a:lstStyle>
            <a:lvl1pPr>
              <a:defRPr/>
            </a:lvl1pPr>
          </a:lstStyle>
          <a:p>
            <a:pPr>
              <a:defRPr/>
            </a:pPr>
            <a:fld id="{245B3561-3C80-48CB-93DA-A5E98112E595}" type="datetime1">
              <a:rPr lang="zh-CN" altLang="en-US"/>
              <a:t>2025/5/28</a:t>
            </a:fld>
            <a:endParaRPr lang="en-US" altLang="zh-CN"/>
          </a:p>
        </p:txBody>
      </p:sp>
      <p:sp>
        <p:nvSpPr>
          <p:cNvPr id="8" name="Rectangle 5"/>
          <p:cNvSpPr>
            <a:spLocks noGrp="1" noChangeArrowheads="1"/>
          </p:cNvSpPr>
          <p:nvPr>
            <p:ph type="ftr" sz="quarter" idx="11"/>
          </p:nvPr>
        </p:nvSpPr>
        <p:spPr/>
        <p:txBody>
          <a:bodyPr/>
          <a:lstStyle>
            <a:lvl1pPr>
              <a:defRPr/>
            </a:lvl1pPr>
          </a:lstStyle>
          <a:p>
            <a:endParaRPr lang="zh-CN" altLang="en-US"/>
          </a:p>
        </p:txBody>
      </p:sp>
      <p:sp>
        <p:nvSpPr>
          <p:cNvPr id="9"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4"/>
          <p:cNvSpPr>
            <a:spLocks noGrp="1" noChangeArrowheads="1"/>
          </p:cNvSpPr>
          <p:nvPr>
            <p:ph type="dt" sz="half" idx="10"/>
          </p:nvPr>
        </p:nvSpPr>
        <p:spPr/>
        <p:txBody>
          <a:bodyPr/>
          <a:lstStyle>
            <a:lvl1pPr>
              <a:defRPr/>
            </a:lvl1pPr>
          </a:lstStyle>
          <a:p>
            <a:pPr>
              <a:defRPr/>
            </a:pPr>
            <a:fld id="{CB20EC03-C922-43EC-962A-247CC19703D1}" type="datetime1">
              <a:rPr lang="zh-CN" altLang="en-US"/>
              <a:t>2025/5/28</a:t>
            </a:fld>
            <a:endParaRPr lang="en-US" altLang="zh-CN"/>
          </a:p>
        </p:txBody>
      </p:sp>
      <p:sp>
        <p:nvSpPr>
          <p:cNvPr id="4" name="Rectangle 5"/>
          <p:cNvSpPr>
            <a:spLocks noGrp="1" noChangeArrowheads="1"/>
          </p:cNvSpPr>
          <p:nvPr>
            <p:ph type="ftr" sz="quarter" idx="11"/>
          </p:nvPr>
        </p:nvSpPr>
        <p:spPr/>
        <p:txBody>
          <a:bodyPr/>
          <a:lstStyle>
            <a:lvl1pPr>
              <a:defRPr/>
            </a:lvl1pPr>
          </a:lstStyle>
          <a:p>
            <a:endParaRPr lang="zh-CN" altLang="en-US"/>
          </a:p>
        </p:txBody>
      </p:sp>
      <p:sp>
        <p:nvSpPr>
          <p:cNvPr id="5"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fld id="{583CE9DD-3562-4D56-925D-C067BA9FD3CF}" type="datetime1">
              <a:rPr lang="zh-CN" altLang="en-US"/>
              <a:t>2025/5/28</a:t>
            </a:fld>
            <a:endParaRPr lang="en-US" altLang="zh-CN"/>
          </a:p>
        </p:txBody>
      </p:sp>
      <p:sp>
        <p:nvSpPr>
          <p:cNvPr id="3" name="Rectangle 5"/>
          <p:cNvSpPr>
            <a:spLocks noGrp="1" noChangeArrowheads="1"/>
          </p:cNvSpPr>
          <p:nvPr>
            <p:ph type="ftr" sz="quarter" idx="11"/>
          </p:nvPr>
        </p:nvSpPr>
        <p:spPr/>
        <p:txBody>
          <a:bodyPr/>
          <a:lstStyle>
            <a:lvl1pPr>
              <a:defRPr/>
            </a:lvl1pPr>
          </a:lstStyle>
          <a:p>
            <a:endParaRPr lang="zh-CN" altLang="en-US"/>
          </a:p>
        </p:txBody>
      </p:sp>
      <p:sp>
        <p:nvSpPr>
          <p:cNvPr id="4"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4"/>
          <p:cNvSpPr>
            <a:spLocks noGrp="1" noChangeArrowheads="1"/>
          </p:cNvSpPr>
          <p:nvPr>
            <p:ph type="dt" sz="half" idx="10"/>
          </p:nvPr>
        </p:nvSpPr>
        <p:spPr/>
        <p:txBody>
          <a:bodyPr/>
          <a:lstStyle>
            <a:lvl1pPr>
              <a:defRPr/>
            </a:lvl1pPr>
          </a:lstStyle>
          <a:p>
            <a:pPr>
              <a:defRPr/>
            </a:pPr>
            <a:fld id="{05AB3DAA-1532-4B9D-A74B-991A18712AFE}" type="datetime1">
              <a:rPr lang="zh-CN" altLang="en-US"/>
              <a:t>2025/5/28</a:t>
            </a:fld>
            <a:endParaRPr lang="en-US" altLang="zh-CN"/>
          </a:p>
        </p:txBody>
      </p:sp>
      <p:sp>
        <p:nvSpPr>
          <p:cNvPr id="6" name="Rectangle 5"/>
          <p:cNvSpPr>
            <a:spLocks noGrp="1" noChangeArrowheads="1"/>
          </p:cNvSpPr>
          <p:nvPr>
            <p:ph type="ftr" sz="quarter" idx="11"/>
          </p:nvPr>
        </p:nvSpPr>
        <p:spPr/>
        <p:txBody>
          <a:bodyPr/>
          <a:lstStyle>
            <a:lvl1pPr>
              <a:defRPr/>
            </a:lvl1pPr>
          </a:lstStyle>
          <a:p>
            <a:endParaRPr lang="zh-CN" altLang="en-US"/>
          </a:p>
        </p:txBody>
      </p:sp>
      <p:sp>
        <p:nvSpPr>
          <p:cNvPr id="7"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4"/>
          <p:cNvSpPr>
            <a:spLocks noGrp="1" noChangeArrowheads="1"/>
          </p:cNvSpPr>
          <p:nvPr>
            <p:ph type="dt" sz="half" idx="10"/>
          </p:nvPr>
        </p:nvSpPr>
        <p:spPr/>
        <p:txBody>
          <a:bodyPr/>
          <a:lstStyle>
            <a:lvl1pPr>
              <a:defRPr/>
            </a:lvl1pPr>
          </a:lstStyle>
          <a:p>
            <a:pPr>
              <a:defRPr/>
            </a:pPr>
            <a:fld id="{7318A26E-803C-49BF-BE92-7714592A418D}" type="datetime1">
              <a:rPr lang="zh-CN" altLang="en-US"/>
              <a:t>2025/5/28</a:t>
            </a:fld>
            <a:endParaRPr lang="en-US" altLang="zh-CN"/>
          </a:p>
        </p:txBody>
      </p:sp>
      <p:sp>
        <p:nvSpPr>
          <p:cNvPr id="6" name="Rectangle 5"/>
          <p:cNvSpPr>
            <a:spLocks noGrp="1" noChangeArrowheads="1"/>
          </p:cNvSpPr>
          <p:nvPr>
            <p:ph type="ftr" sz="quarter" idx="11"/>
          </p:nvPr>
        </p:nvSpPr>
        <p:spPr/>
        <p:txBody>
          <a:bodyPr/>
          <a:lstStyle>
            <a:lvl1pPr>
              <a:defRPr/>
            </a:lvl1pPr>
          </a:lstStyle>
          <a:p>
            <a:endParaRPr lang="zh-CN" altLang="en-US"/>
          </a:p>
        </p:txBody>
      </p:sp>
      <p:sp>
        <p:nvSpPr>
          <p:cNvPr id="7"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53340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lstStyle/>
          <a:p>
            <a:pPr lvl="0"/>
            <a:r>
              <a:rPr lang="zh-CN" altLang="en-US"/>
              <a:t>单击此处编辑母版标题样式</a:t>
            </a:r>
          </a:p>
        </p:txBody>
      </p:sp>
      <p:sp>
        <p:nvSpPr>
          <p:cNvPr id="1027" name="Rectangle 3"/>
          <p:cNvSpPr>
            <a:spLocks noGrp="1" noChangeArrowheads="1"/>
          </p:cNvSpPr>
          <p:nvPr>
            <p:ph type="body" idx="1"/>
          </p:nvPr>
        </p:nvSpPr>
        <p:spPr bwMode="auto">
          <a:xfrm>
            <a:off x="609600" y="1828801"/>
            <a:ext cx="10972800" cy="430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124" name="Rectangle 4"/>
          <p:cNvSpPr>
            <a:spLocks noGrp="1" noChangeArrowheads="1"/>
          </p:cNvSpPr>
          <p:nvPr>
            <p:ph type="dt" sz="half" idx="2"/>
          </p:nvPr>
        </p:nvSpPr>
        <p:spPr bwMode="auto">
          <a:xfrm>
            <a:off x="609600" y="6248400"/>
            <a:ext cx="2235200" cy="457200"/>
          </a:xfrm>
          <a:prstGeom prst="rect">
            <a:avLst/>
          </a:prstGeom>
          <a:noFill/>
          <a:ln w="9525">
            <a:noFill/>
            <a:miter lim="800000"/>
          </a:ln>
          <a:effectLst/>
        </p:spPr>
        <p:txBody>
          <a:bodyPr vert="horz" wrap="square" lIns="91440" tIns="45720" rIns="91440" bIns="45720" numCol="1" anchor="t" anchorCtr="0" compatLnSpc="1"/>
          <a:lstStyle>
            <a:lvl1pPr>
              <a:spcBef>
                <a:spcPct val="0"/>
              </a:spcBef>
              <a:buClrTx/>
              <a:buSzTx/>
              <a:buFontTx/>
              <a:buNone/>
              <a:defRPr sz="1000">
                <a:latin typeface="Arial" panose="020B0604020202020204" pitchFamily="34" charset="0"/>
                <a:ea typeface="+mn-ea"/>
              </a:defRPr>
            </a:lvl1pPr>
          </a:lstStyle>
          <a:p>
            <a:pPr>
              <a:defRPr/>
            </a:pPr>
            <a:fld id="{50FB7226-60FC-48CC-9FF5-66D1EAE896CA}" type="datetime1">
              <a:rPr lang="zh-CN" altLang="en-US"/>
              <a:t>2025/5/28</a:t>
            </a:fld>
            <a:endParaRPr lang="en-US" altLang="zh-CN"/>
          </a:p>
        </p:txBody>
      </p:sp>
      <p:sp>
        <p:nvSpPr>
          <p:cNvPr id="5125" name="Rectangle 5"/>
          <p:cNvSpPr>
            <a:spLocks noGrp="1" noChangeArrowheads="1"/>
          </p:cNvSpPr>
          <p:nvPr>
            <p:ph type="ftr" sz="quarter" idx="3"/>
          </p:nvPr>
        </p:nvSpPr>
        <p:spPr bwMode="auto">
          <a:xfrm>
            <a:off x="4165600" y="6248400"/>
            <a:ext cx="3860800" cy="457200"/>
          </a:xfrm>
          <a:prstGeom prst="rect">
            <a:avLst/>
          </a:prstGeom>
          <a:noFill/>
          <a:ln w="9525">
            <a:noFill/>
            <a:miter lim="800000"/>
          </a:ln>
          <a:effectLst/>
        </p:spPr>
        <p:txBody>
          <a:bodyPr vert="horz" wrap="square" lIns="91440" tIns="45720" rIns="91440" bIns="45720" numCol="1" anchor="t" anchorCtr="0" compatLnSpc="1"/>
          <a:lstStyle>
            <a:lvl1pPr algn="ctr">
              <a:spcBef>
                <a:spcPct val="0"/>
              </a:spcBef>
              <a:buClrTx/>
              <a:buSzTx/>
              <a:buFontTx/>
              <a:buNone/>
              <a:defRPr sz="1000">
                <a:latin typeface="Arial" panose="020B0604020202020204" pitchFamily="34" charset="0"/>
                <a:ea typeface="+mn-ea"/>
              </a:defRPr>
            </a:lvl1pPr>
          </a:lstStyle>
          <a:p>
            <a:endParaRPr lang="zh-CN" altLang="en-US"/>
          </a:p>
        </p:txBody>
      </p:sp>
      <p:sp>
        <p:nvSpPr>
          <p:cNvPr id="5126" name="Rectangle 6"/>
          <p:cNvSpPr>
            <a:spLocks noGrp="1" noChangeArrowheads="1"/>
          </p:cNvSpPr>
          <p:nvPr>
            <p:ph type="sldNum" sz="quarter" idx="4"/>
          </p:nvPr>
        </p:nvSpPr>
        <p:spPr bwMode="auto">
          <a:xfrm>
            <a:off x="9042400" y="6248400"/>
            <a:ext cx="2540000" cy="457200"/>
          </a:xfrm>
          <a:prstGeom prst="rect">
            <a:avLst/>
          </a:prstGeom>
          <a:noFill/>
          <a:ln w="9525">
            <a:noFill/>
            <a:miter lim="800000"/>
          </a:ln>
          <a:effectLst/>
        </p:spPr>
        <p:txBody>
          <a:bodyPr vert="horz" wrap="square" lIns="91440" tIns="45720" rIns="91440" bIns="45720" numCol="1" anchor="t" anchorCtr="0" compatLnSpc="1"/>
          <a:lstStyle>
            <a:lvl1pPr algn="r">
              <a:spcBef>
                <a:spcPct val="0"/>
              </a:spcBef>
              <a:buClrTx/>
              <a:buSzTx/>
              <a:buFontTx/>
              <a:buNone/>
              <a:defRPr sz="1000">
                <a:latin typeface="Arial" panose="020B0604020202020204" pitchFamily="34" charset="0"/>
                <a:ea typeface="宋体" panose="02010600030101010101" pitchFamily="2" charset="-122"/>
              </a:defRPr>
            </a:lvl1pPr>
          </a:lstStyle>
          <a:p>
            <a:fld id="{2AAAF325-9816-4587-8C3C-38D34CD990DC}" type="slidenum">
              <a:rPr lang="zh-CN" altLang="en-US" smtClean="0"/>
              <a:t>‹#›</a:t>
            </a:fld>
            <a:endParaRPr lang="zh-CN" altLang="en-US"/>
          </a:p>
        </p:txBody>
      </p:sp>
      <p:grpSp>
        <p:nvGrpSpPr>
          <p:cNvPr id="1031" name="Group 7"/>
          <p:cNvGrpSpPr/>
          <p:nvPr/>
        </p:nvGrpSpPr>
        <p:grpSpPr bwMode="auto">
          <a:xfrm>
            <a:off x="372533" y="152400"/>
            <a:ext cx="11582400" cy="1600200"/>
            <a:chOff x="176" y="96"/>
            <a:chExt cx="5472" cy="1008"/>
          </a:xfrm>
        </p:grpSpPr>
        <p:sp>
          <p:nvSpPr>
            <p:cNvPr id="1032" name="Line 8"/>
            <p:cNvSpPr>
              <a:spLocks noChangeShapeType="1"/>
            </p:cNvSpPr>
            <p:nvPr/>
          </p:nvSpPr>
          <p:spPr bwMode="auto">
            <a:xfrm flipH="1">
              <a:off x="288" y="1104"/>
              <a:ext cx="5232"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sz="2400"/>
            </a:p>
          </p:txBody>
        </p:sp>
        <p:sp>
          <p:nvSpPr>
            <p:cNvPr id="1033"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1034"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1035"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1036"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ransition spd="med">
    <p:wipe dir="r"/>
  </p:transition>
  <p:hf hdr="0" ftr="0"/>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2pPr>
      <a:lvl3pPr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3pPr>
      <a:lvl4pPr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4pPr>
      <a:lvl5pPr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5pPr>
      <a:lvl6pPr marL="457200"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6pPr>
      <a:lvl7pPr marL="914400"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7pPr>
      <a:lvl8pPr marL="1371600"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8pPr>
      <a:lvl9pPr marL="1828800"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9pPr>
    </p:titleStyle>
    <p:bodyStyle>
      <a:lvl1pPr marL="469900" indent="-469900" algn="l" rtl="0" eaLnBrk="1" fontAlgn="base" hangingPunct="1">
        <a:spcBef>
          <a:spcPct val="20000"/>
        </a:spcBef>
        <a:spcAft>
          <a:spcPct val="0"/>
        </a:spcAft>
        <a:buClr>
          <a:schemeClr val="bg2"/>
        </a:buClr>
        <a:buSzPct val="70000"/>
        <a:buFont typeface="Wingdings" panose="05000000000000000000" pitchFamily="2" charset="2"/>
        <a:buChar char="o"/>
        <a:defRPr sz="3200">
          <a:solidFill>
            <a:schemeClr val="tx1"/>
          </a:solidFill>
          <a:latin typeface="+mn-lt"/>
          <a:ea typeface="+mn-ea"/>
          <a:cs typeface="+mn-cs"/>
        </a:defRPr>
      </a:lvl1pPr>
      <a:lvl2pPr marL="908050" indent="-436880" algn="l" rtl="0" eaLnBrk="1" fontAlgn="base" hangingPunct="1">
        <a:spcBef>
          <a:spcPct val="20000"/>
        </a:spcBef>
        <a:spcAft>
          <a:spcPct val="0"/>
        </a:spcAft>
        <a:buClr>
          <a:schemeClr val="accent2"/>
        </a:buClr>
        <a:buSzPct val="75000"/>
        <a:buFont typeface="Wingdings" panose="05000000000000000000" pitchFamily="2" charset="2"/>
        <a:buChar char="n"/>
        <a:defRPr sz="2800">
          <a:solidFill>
            <a:schemeClr val="tx1"/>
          </a:solidFill>
          <a:latin typeface="+mn-lt"/>
          <a:ea typeface="+mn-ea"/>
        </a:defRPr>
      </a:lvl2pPr>
      <a:lvl3pPr marL="1377950" indent="-468630" algn="l" rtl="0" eaLnBrk="1" fontAlgn="base" hangingPunct="1">
        <a:spcBef>
          <a:spcPct val="20000"/>
        </a:spcBef>
        <a:spcAft>
          <a:spcPct val="0"/>
        </a:spcAft>
        <a:buClr>
          <a:schemeClr val="bg2"/>
        </a:buClr>
        <a:buSzPct val="65000"/>
        <a:buFont typeface="Wingdings" panose="05000000000000000000" pitchFamily="2" charset="2"/>
        <a:buChar char="o"/>
        <a:defRPr sz="2400">
          <a:solidFill>
            <a:schemeClr val="tx1"/>
          </a:solidFill>
          <a:latin typeface="+mn-lt"/>
          <a:ea typeface="+mn-ea"/>
        </a:defRPr>
      </a:lvl3pPr>
      <a:lvl4pPr marL="1827530" indent="-438150" algn="l" rtl="0" eaLnBrk="1" fontAlgn="base" hangingPunct="1">
        <a:spcBef>
          <a:spcPct val="20000"/>
        </a:spcBef>
        <a:spcAft>
          <a:spcPct val="0"/>
        </a:spcAft>
        <a:buClr>
          <a:schemeClr val="accent2"/>
        </a:buClr>
        <a:buSzPct val="75000"/>
        <a:buFont typeface="Wingdings" panose="05000000000000000000" pitchFamily="2" charset="2"/>
        <a:buChar char="n"/>
        <a:defRPr sz="2000">
          <a:solidFill>
            <a:schemeClr val="tx1"/>
          </a:solidFill>
          <a:latin typeface="+mn-lt"/>
          <a:ea typeface="+mn-ea"/>
        </a:defRPr>
      </a:lvl4pPr>
      <a:lvl5pPr marL="2297430" indent="-468630" algn="l" rtl="0" eaLnBrk="1" fontAlgn="base" hangingPunct="1">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ea typeface="+mn-ea"/>
        </a:defRPr>
      </a:lvl5pPr>
      <a:lvl6pPr marL="2754630" indent="-468630" algn="l" rtl="0" eaLnBrk="1" fontAlgn="base" hangingPunct="1">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ea typeface="+mn-ea"/>
        </a:defRPr>
      </a:lvl6pPr>
      <a:lvl7pPr marL="3211830" indent="-468630" algn="l" rtl="0" eaLnBrk="1" fontAlgn="base" hangingPunct="1">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ea typeface="+mn-ea"/>
        </a:defRPr>
      </a:lvl7pPr>
      <a:lvl8pPr marL="3669030" indent="-468630" algn="l" rtl="0" eaLnBrk="1" fontAlgn="base" hangingPunct="1">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ea typeface="+mn-ea"/>
        </a:defRPr>
      </a:lvl8pPr>
      <a:lvl9pPr marL="4126230" indent="-468630" algn="l" rtl="0" eaLnBrk="1" fontAlgn="base" hangingPunct="1">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dirty="0"/>
              <a:t>12</a:t>
            </a:r>
            <a:r>
              <a:rPr lang="zh-CN" altLang="en-US" dirty="0"/>
              <a:t>、管理者薪酬</a:t>
            </a:r>
          </a:p>
        </p:txBody>
      </p:sp>
      <p:sp>
        <p:nvSpPr>
          <p:cNvPr id="3" name="副标题 2"/>
          <p:cNvSpPr>
            <a:spLocks noGrp="1"/>
          </p:cNvSpPr>
          <p:nvPr>
            <p:ph type="subTitle" idx="1"/>
          </p:nvPr>
        </p:nvSpPr>
        <p:spPr>
          <a:xfrm>
            <a:off x="1524000" y="4025900"/>
            <a:ext cx="9144000" cy="1231900"/>
          </a:xfrm>
        </p:spPr>
        <p:txBody>
          <a:bodyPr>
            <a:normAutofit/>
          </a:bodyPr>
          <a:lstStyle/>
          <a:p>
            <a:r>
              <a:rPr lang="en-US" altLang="zh-CN" sz="3200" dirty="0"/>
              <a:t>《</a:t>
            </a:r>
            <a:r>
              <a:rPr lang="zh-CN" altLang="en-US" sz="3200" dirty="0"/>
              <a:t>管理控制系统</a:t>
            </a:r>
            <a:r>
              <a:rPr lang="en-US" altLang="zh-CN" sz="3200" dirty="0"/>
              <a:t>》</a:t>
            </a:r>
            <a:endParaRPr lang="zh-CN" altLang="en-US" sz="3200" dirty="0"/>
          </a:p>
        </p:txBody>
      </p:sp>
    </p:spTree>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738183"/>
            <a:ext cx="10972800" cy="4714874"/>
          </a:xfrm>
        </p:spPr>
        <p:txBody>
          <a:bodyPr/>
          <a:lstStyle/>
          <a:p>
            <a:pPr algn="just">
              <a:lnSpc>
                <a:spcPct val="150000"/>
              </a:lnSpc>
              <a:spcBef>
                <a:spcPts val="600"/>
              </a:spcBef>
              <a:spcAft>
                <a:spcPts val="0"/>
              </a:spcAft>
            </a:pPr>
            <a:r>
              <a:rPr lang="zh-CN" altLang="zh-CN" dirty="0"/>
              <a:t>短期激励计划</a:t>
            </a:r>
            <a:endParaRPr lang="en-US" altLang="zh-CN" dirty="0"/>
          </a:p>
          <a:p>
            <a:pPr marL="941070" lvl="2" indent="0" algn="just">
              <a:lnSpc>
                <a:spcPct val="140000"/>
              </a:lnSpc>
              <a:spcBef>
                <a:spcPts val="600"/>
              </a:spcBef>
              <a:spcAft>
                <a:spcPts val="0"/>
              </a:spcAft>
              <a:buNone/>
            </a:pPr>
            <a:r>
              <a:rPr lang="zh-CN" altLang="en-US" sz="2200" dirty="0"/>
              <a:t>确定奖金池的方法有几种。</a:t>
            </a:r>
          </a:p>
          <a:p>
            <a:pPr marL="941070" lvl="2" indent="0" algn="just">
              <a:lnSpc>
                <a:spcPct val="140000"/>
              </a:lnSpc>
              <a:spcBef>
                <a:spcPts val="600"/>
              </a:spcBef>
              <a:spcAft>
                <a:spcPts val="0"/>
              </a:spcAft>
              <a:buNone/>
            </a:pPr>
            <a:r>
              <a:rPr lang="zh-CN" altLang="en-US" sz="2200" dirty="0"/>
              <a:t>最简单的方法就是使奖金等于利润的一定比例。例如</a:t>
            </a:r>
            <a:r>
              <a:rPr lang="en-US" altLang="zh-CN" sz="2200" dirty="0"/>
              <a:t>,</a:t>
            </a:r>
            <a:r>
              <a:rPr lang="zh-CN" altLang="en-US" sz="2200" dirty="0"/>
              <a:t>如果平均盈利年度利润为</a:t>
            </a:r>
            <a:r>
              <a:rPr lang="en-US" altLang="zh-CN" sz="2200" dirty="0"/>
              <a:t>5000</a:t>
            </a:r>
            <a:r>
              <a:rPr lang="zh-CN" altLang="en-US" sz="2200" dirty="0"/>
              <a:t>万</a:t>
            </a:r>
            <a:r>
              <a:rPr lang="zh-CN" altLang="en-US" sz="2200" dirty="0" smtClean="0"/>
              <a:t>美元，并且</a:t>
            </a:r>
            <a:r>
              <a:rPr lang="zh-CN" altLang="en-US" sz="2200" dirty="0"/>
              <a:t>要使高层管理者薪酬包具有</a:t>
            </a:r>
            <a:r>
              <a:rPr lang="zh-CN" altLang="en-US" sz="2200" dirty="0" smtClean="0"/>
              <a:t>吸引力，需要</a:t>
            </a:r>
            <a:r>
              <a:rPr lang="en-US" altLang="zh-CN" sz="2200" dirty="0"/>
              <a:t>100</a:t>
            </a:r>
            <a:r>
              <a:rPr lang="zh-CN" altLang="en-US" sz="2200" dirty="0"/>
              <a:t>万美元的奖励</a:t>
            </a:r>
            <a:r>
              <a:rPr lang="zh-CN" altLang="en-US" sz="2200" dirty="0" smtClean="0"/>
              <a:t>基金，那么</a:t>
            </a:r>
            <a:r>
              <a:rPr lang="zh-CN" altLang="en-US" sz="2200" dirty="0"/>
              <a:t>奖金公式就可以定为按净收益的</a:t>
            </a:r>
            <a:r>
              <a:rPr lang="en-US" altLang="zh-CN" sz="2200" dirty="0"/>
              <a:t>2%</a:t>
            </a:r>
            <a:r>
              <a:rPr lang="zh-CN" altLang="en-US" sz="2200" dirty="0"/>
              <a:t>支付奖金。</a:t>
            </a:r>
          </a:p>
          <a:p>
            <a:pPr marL="941070" lvl="2" indent="0" algn="just">
              <a:lnSpc>
                <a:spcPct val="140000"/>
              </a:lnSpc>
              <a:spcBef>
                <a:spcPts val="600"/>
              </a:spcBef>
              <a:spcAft>
                <a:spcPts val="0"/>
              </a:spcAft>
              <a:buNone/>
            </a:pPr>
            <a:r>
              <a:rPr lang="zh-CN" altLang="en-US" sz="2200" dirty="0"/>
              <a:t>许多公司不喜欢采用这种</a:t>
            </a:r>
            <a:r>
              <a:rPr lang="zh-CN" altLang="en-US" sz="2200" dirty="0" smtClean="0"/>
              <a:t>方法</a:t>
            </a:r>
            <a:endParaRPr lang="zh-CN" altLang="en-US" sz="2400" dirty="0"/>
          </a:p>
          <a:p>
            <a:pPr marL="0" indent="0">
              <a:lnSpc>
                <a:spcPct val="150000"/>
              </a:lnSpc>
              <a:spcBef>
                <a:spcPts val="600"/>
              </a:spcBef>
              <a:buNone/>
            </a:pPr>
            <a:endParaRPr lang="zh-CN" altLang="en-US" sz="20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10</a:t>
            </a:fld>
            <a:endParaRPr lang="zh-CN" altLang="en-US" dirty="0"/>
          </a:p>
        </p:txBody>
      </p:sp>
    </p:spTree>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738183"/>
            <a:ext cx="10972800" cy="4714874"/>
          </a:xfrm>
        </p:spPr>
        <p:txBody>
          <a:bodyPr/>
          <a:lstStyle/>
          <a:p>
            <a:pPr algn="just">
              <a:lnSpc>
                <a:spcPct val="150000"/>
              </a:lnSpc>
              <a:spcBef>
                <a:spcPts val="600"/>
              </a:spcBef>
              <a:spcAft>
                <a:spcPts val="0"/>
              </a:spcAft>
            </a:pPr>
            <a:r>
              <a:rPr lang="zh-CN" altLang="zh-CN" dirty="0"/>
              <a:t>短期激励计划</a:t>
            </a:r>
            <a:endParaRPr lang="en-US" altLang="zh-CN" dirty="0"/>
          </a:p>
          <a:p>
            <a:pPr marL="941070" lvl="2" indent="0" algn="just">
              <a:lnSpc>
                <a:spcPct val="140000"/>
              </a:lnSpc>
              <a:spcBef>
                <a:spcPts val="600"/>
              </a:spcBef>
              <a:spcAft>
                <a:spcPts val="0"/>
              </a:spcAft>
              <a:buNone/>
            </a:pPr>
            <a:r>
              <a:rPr lang="zh-CN" altLang="en-US" sz="2200" dirty="0"/>
              <a:t>确定奖金池的方法有几种。</a:t>
            </a:r>
          </a:p>
          <a:p>
            <a:pPr marL="941070" lvl="2" indent="0" algn="just">
              <a:lnSpc>
                <a:spcPct val="140000"/>
              </a:lnSpc>
              <a:spcBef>
                <a:spcPts val="600"/>
              </a:spcBef>
              <a:spcAft>
                <a:spcPts val="0"/>
              </a:spcAft>
              <a:buNone/>
            </a:pPr>
            <a:r>
              <a:rPr lang="zh-CN" altLang="en-US" sz="2200" dirty="0"/>
              <a:t>最简单的方法就是使奖金等于利润的一定比例。例如</a:t>
            </a:r>
            <a:r>
              <a:rPr lang="en-US" altLang="zh-CN" sz="2200" dirty="0"/>
              <a:t>,</a:t>
            </a:r>
            <a:r>
              <a:rPr lang="zh-CN" altLang="en-US" sz="2200" dirty="0"/>
              <a:t>如果平均盈利年度利润为</a:t>
            </a:r>
            <a:r>
              <a:rPr lang="en-US" altLang="zh-CN" sz="2200" dirty="0"/>
              <a:t>5000</a:t>
            </a:r>
            <a:r>
              <a:rPr lang="zh-CN" altLang="en-US" sz="2200" dirty="0"/>
              <a:t>万</a:t>
            </a:r>
            <a:r>
              <a:rPr lang="zh-CN" altLang="en-US" sz="2200" dirty="0" smtClean="0"/>
              <a:t>美元，并且</a:t>
            </a:r>
            <a:r>
              <a:rPr lang="zh-CN" altLang="en-US" sz="2200" dirty="0"/>
              <a:t>要使高层管理者薪酬包具有</a:t>
            </a:r>
            <a:r>
              <a:rPr lang="zh-CN" altLang="en-US" sz="2200" dirty="0" smtClean="0"/>
              <a:t>吸引力，需要</a:t>
            </a:r>
            <a:r>
              <a:rPr lang="en-US" altLang="zh-CN" sz="2200" dirty="0"/>
              <a:t>100</a:t>
            </a:r>
            <a:r>
              <a:rPr lang="zh-CN" altLang="en-US" sz="2200" dirty="0"/>
              <a:t>万美元的奖励</a:t>
            </a:r>
            <a:r>
              <a:rPr lang="zh-CN" altLang="en-US" sz="2200" dirty="0" smtClean="0"/>
              <a:t>基金，那么</a:t>
            </a:r>
            <a:r>
              <a:rPr lang="zh-CN" altLang="en-US" sz="2200" dirty="0"/>
              <a:t>奖金公式就可以定为按净收益的</a:t>
            </a:r>
            <a:r>
              <a:rPr lang="en-US" altLang="zh-CN" sz="2200" dirty="0"/>
              <a:t>2%</a:t>
            </a:r>
            <a:r>
              <a:rPr lang="zh-CN" altLang="en-US" sz="2200" dirty="0"/>
              <a:t>支付奖金。</a:t>
            </a:r>
          </a:p>
          <a:p>
            <a:pPr marL="941070" lvl="2" indent="0" algn="just">
              <a:lnSpc>
                <a:spcPct val="140000"/>
              </a:lnSpc>
              <a:spcBef>
                <a:spcPts val="600"/>
              </a:spcBef>
              <a:spcAft>
                <a:spcPts val="0"/>
              </a:spcAft>
              <a:buNone/>
            </a:pPr>
            <a:r>
              <a:rPr lang="zh-CN" altLang="en-US" sz="2200" dirty="0"/>
              <a:t>许多公司不喜欢采用这种</a:t>
            </a:r>
            <a:r>
              <a:rPr lang="zh-CN" altLang="en-US" sz="2200" dirty="0" smtClean="0"/>
              <a:t>方法，因为</a:t>
            </a:r>
            <a:r>
              <a:rPr lang="zh-CN" altLang="en-US" sz="2200" dirty="0"/>
              <a:t>它</a:t>
            </a:r>
            <a:r>
              <a:rPr lang="zh-CN" altLang="en-US" sz="2200" dirty="0" smtClean="0"/>
              <a:t>意味着，即使</a:t>
            </a:r>
            <a:r>
              <a:rPr lang="zh-CN" altLang="en-US" sz="2200" dirty="0"/>
              <a:t>盈利能力</a:t>
            </a:r>
            <a:r>
              <a:rPr lang="zh-CN" altLang="en-US" sz="2200" dirty="0" smtClean="0"/>
              <a:t>差，也</a:t>
            </a:r>
            <a:r>
              <a:rPr lang="zh-CN" altLang="en-US" sz="2200" dirty="0"/>
              <a:t>要支付奖金。</a:t>
            </a:r>
            <a:r>
              <a:rPr lang="zh-CN" altLang="en-US" sz="2200" dirty="0" smtClean="0"/>
              <a:t>而且，它</a:t>
            </a:r>
            <a:r>
              <a:rPr lang="zh-CN" altLang="en-US" sz="2200" dirty="0"/>
              <a:t>未能反映追加的投资。</a:t>
            </a:r>
            <a:r>
              <a:rPr lang="zh-CN" altLang="en-US" sz="2200" dirty="0" smtClean="0"/>
              <a:t>因而，利润</a:t>
            </a:r>
            <a:r>
              <a:rPr lang="zh-CN" altLang="en-US" sz="2200" dirty="0"/>
              <a:t>以及奖金都会因新增投资而提高</a:t>
            </a:r>
            <a:r>
              <a:rPr lang="en-US" altLang="zh-CN" sz="2200" dirty="0"/>
              <a:t>,</a:t>
            </a:r>
            <a:r>
              <a:rPr lang="zh-CN" altLang="en-US" sz="2200" dirty="0"/>
              <a:t>即使公司的业绩未变</a:t>
            </a:r>
            <a:r>
              <a:rPr lang="en-US" altLang="zh-CN" sz="2200" dirty="0"/>
              <a:t>,</a:t>
            </a:r>
            <a:r>
              <a:rPr lang="zh-CN" altLang="en-US" sz="2200" dirty="0"/>
              <a:t>甚至下降了。</a:t>
            </a:r>
            <a:r>
              <a:rPr lang="zh-CN" altLang="en-US" sz="2200" dirty="0" smtClean="0"/>
              <a:t>因此，许多</a:t>
            </a:r>
            <a:r>
              <a:rPr lang="zh-CN" altLang="en-US" sz="2200" dirty="0"/>
              <a:t>公司采用的公式都是只有在实现了规定的资本收益率之后才支付奖金。要做到这</a:t>
            </a:r>
            <a:r>
              <a:rPr lang="zh-CN" altLang="en-US" sz="2200" dirty="0" smtClean="0"/>
              <a:t>一点，有</a:t>
            </a:r>
            <a:r>
              <a:rPr lang="zh-CN" altLang="en-US" sz="2200" dirty="0"/>
              <a:t>几种方法。</a:t>
            </a:r>
          </a:p>
          <a:p>
            <a:pPr lvl="1" algn="just">
              <a:lnSpc>
                <a:spcPct val="150000"/>
              </a:lnSpc>
              <a:spcBef>
                <a:spcPts val="600"/>
              </a:spcBef>
              <a:spcAft>
                <a:spcPts val="0"/>
              </a:spcAft>
            </a:pPr>
            <a:endParaRPr lang="zh-CN" altLang="en-US" sz="2400" dirty="0"/>
          </a:p>
          <a:p>
            <a:pPr marL="0" indent="0">
              <a:lnSpc>
                <a:spcPct val="150000"/>
              </a:lnSpc>
              <a:spcBef>
                <a:spcPts val="600"/>
              </a:spcBef>
              <a:buNone/>
            </a:pPr>
            <a:endParaRPr lang="zh-CN" altLang="en-US" sz="20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11</a:t>
            </a:fld>
            <a:endParaRPr lang="zh-CN" altLang="en-US" dirty="0"/>
          </a:p>
        </p:txBody>
      </p:sp>
    </p:spTree>
    <p:extLst>
      <p:ext uri="{BB962C8B-B14F-4D97-AF65-F5344CB8AC3E}">
        <p14:creationId xmlns:p14="http://schemas.microsoft.com/office/powerpoint/2010/main" val="2137718707"/>
      </p:ext>
    </p:extLst>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746421"/>
            <a:ext cx="10972800" cy="4714874"/>
          </a:xfrm>
        </p:spPr>
        <p:txBody>
          <a:bodyPr/>
          <a:lstStyle/>
          <a:p>
            <a:pPr algn="just">
              <a:lnSpc>
                <a:spcPct val="150000"/>
              </a:lnSpc>
              <a:spcBef>
                <a:spcPts val="600"/>
              </a:spcBef>
              <a:spcAft>
                <a:spcPts val="0"/>
              </a:spcAft>
            </a:pPr>
            <a:r>
              <a:rPr lang="zh-CN" altLang="zh-CN" dirty="0"/>
              <a:t>短期激励计划</a:t>
            </a:r>
            <a:endParaRPr lang="en-US" altLang="zh-CN" dirty="0"/>
          </a:p>
          <a:p>
            <a:pPr marL="941070" lvl="2" indent="0" algn="just">
              <a:lnSpc>
                <a:spcPct val="150000"/>
              </a:lnSpc>
              <a:spcBef>
                <a:spcPts val="600"/>
              </a:spcBef>
              <a:spcAft>
                <a:spcPts val="0"/>
              </a:spcAft>
              <a:buNone/>
            </a:pPr>
            <a:r>
              <a:rPr lang="zh-CN" altLang="en-US" sz="2200" dirty="0"/>
              <a:t>一种方法是在实现了预先设定的每股收益水平之后</a:t>
            </a:r>
            <a:r>
              <a:rPr lang="en-US" altLang="zh-CN" sz="2200" dirty="0"/>
              <a:t>,</a:t>
            </a:r>
            <a:r>
              <a:rPr lang="zh-CN" altLang="en-US" sz="2200" dirty="0"/>
              <a:t>把奖金建立在每股收益的一定百分比的基础上。我们还采用前面的例子</a:t>
            </a:r>
            <a:r>
              <a:rPr lang="en-US" altLang="zh-CN" sz="2200" dirty="0"/>
              <a:t>,</a:t>
            </a:r>
            <a:r>
              <a:rPr lang="zh-CN" altLang="en-US" sz="2200" dirty="0"/>
              <a:t>假设下列情况：</a:t>
            </a:r>
          </a:p>
          <a:p>
            <a:pPr marL="941070" lvl="2" indent="0" algn="just">
              <a:lnSpc>
                <a:spcPct val="150000"/>
              </a:lnSpc>
              <a:spcBef>
                <a:spcPts val="600"/>
              </a:spcBef>
              <a:spcAft>
                <a:spcPts val="0"/>
              </a:spcAft>
              <a:buNone/>
            </a:pPr>
            <a:r>
              <a:rPr lang="en-US" altLang="zh-CN" sz="2200" dirty="0"/>
              <a:t>1.</a:t>
            </a:r>
            <a:r>
              <a:rPr lang="zh-CN" altLang="en-US" sz="2200" dirty="0"/>
              <a:t>估计令人满意的盈利能力水平</a:t>
            </a:r>
            <a:r>
              <a:rPr lang="en-US" altLang="zh-CN" sz="2200" dirty="0"/>
              <a:t>:5000</a:t>
            </a:r>
            <a:r>
              <a:rPr lang="zh-CN" altLang="en-US" sz="2200" dirty="0"/>
              <a:t>万美元。</a:t>
            </a:r>
          </a:p>
          <a:p>
            <a:pPr marL="941070" lvl="2" indent="0" algn="just">
              <a:lnSpc>
                <a:spcPct val="150000"/>
              </a:lnSpc>
              <a:spcBef>
                <a:spcPts val="600"/>
              </a:spcBef>
              <a:spcAft>
                <a:spcPts val="0"/>
              </a:spcAft>
              <a:buNone/>
            </a:pPr>
            <a:r>
              <a:rPr lang="en-US" altLang="zh-CN" sz="2200" dirty="0"/>
              <a:t>2.</a:t>
            </a:r>
            <a:r>
              <a:rPr lang="zh-CN" altLang="en-US" sz="2200" dirty="0"/>
              <a:t>超过盈利能力水平之后</a:t>
            </a:r>
            <a:r>
              <a:rPr lang="en-US" altLang="zh-CN" sz="2200" dirty="0"/>
              <a:t>,</a:t>
            </a:r>
            <a:r>
              <a:rPr lang="zh-CN" altLang="en-US" sz="2200" dirty="0"/>
              <a:t>预期的奖金额</a:t>
            </a:r>
            <a:r>
              <a:rPr lang="en-US" altLang="zh-CN" sz="2200" dirty="0"/>
              <a:t>:100</a:t>
            </a:r>
            <a:r>
              <a:rPr lang="zh-CN" altLang="en-US" sz="2200" dirty="0"/>
              <a:t>万美元。</a:t>
            </a:r>
            <a:endParaRPr lang="en-US" altLang="zh-CN" sz="2200" dirty="0"/>
          </a:p>
          <a:p>
            <a:pPr marL="941070" lvl="2" indent="0" algn="just">
              <a:lnSpc>
                <a:spcPct val="150000"/>
              </a:lnSpc>
              <a:spcBef>
                <a:spcPts val="600"/>
              </a:spcBef>
              <a:spcAft>
                <a:spcPts val="0"/>
              </a:spcAft>
              <a:buNone/>
            </a:pPr>
            <a:r>
              <a:rPr lang="en-US" altLang="zh-CN" sz="2200" dirty="0"/>
              <a:t>3.</a:t>
            </a:r>
            <a:r>
              <a:rPr lang="zh-CN" altLang="en-US" sz="2200" dirty="0"/>
              <a:t>发行在外的普通股数量</a:t>
            </a:r>
            <a:r>
              <a:rPr lang="en-US" altLang="zh-CN" sz="2200" dirty="0"/>
              <a:t>:1000</a:t>
            </a:r>
            <a:r>
              <a:rPr lang="zh-CN" altLang="en-US" sz="2200" dirty="0"/>
              <a:t>万。</a:t>
            </a:r>
          </a:p>
          <a:p>
            <a:pPr marL="941070" lvl="2" indent="0" algn="just">
              <a:lnSpc>
                <a:spcPct val="150000"/>
              </a:lnSpc>
              <a:spcBef>
                <a:spcPts val="600"/>
              </a:spcBef>
              <a:spcAft>
                <a:spcPts val="0"/>
              </a:spcAft>
              <a:buNone/>
            </a:pPr>
            <a:r>
              <a:rPr lang="en-US" altLang="zh-CN" sz="2200" dirty="0"/>
              <a:t>4.</a:t>
            </a:r>
            <a:r>
              <a:rPr lang="zh-CN" altLang="en-US" sz="2200" dirty="0"/>
              <a:t>发放奖金前的最低每股收益</a:t>
            </a:r>
            <a:r>
              <a:rPr lang="en-US" altLang="zh-CN" sz="2200" dirty="0"/>
              <a:t>:2.50</a:t>
            </a:r>
            <a:r>
              <a:rPr lang="zh-CN" altLang="en-US" sz="2200" dirty="0"/>
              <a:t>美元。</a:t>
            </a:r>
          </a:p>
          <a:p>
            <a:pPr marL="941070" lvl="2" indent="0" algn="just">
              <a:lnSpc>
                <a:spcPct val="150000"/>
              </a:lnSpc>
              <a:spcBef>
                <a:spcPts val="600"/>
              </a:spcBef>
              <a:spcAft>
                <a:spcPts val="0"/>
              </a:spcAft>
              <a:buNone/>
            </a:pPr>
            <a:r>
              <a:rPr lang="en-US" altLang="zh-CN" sz="2200" dirty="0"/>
              <a:t>5.</a:t>
            </a:r>
            <a:r>
              <a:rPr lang="zh-CN" altLang="en-US" sz="2200" dirty="0"/>
              <a:t>奖金公式</a:t>
            </a:r>
            <a:r>
              <a:rPr lang="en-US" altLang="zh-CN" sz="2200" dirty="0"/>
              <a:t>:</a:t>
            </a:r>
            <a:r>
              <a:rPr lang="zh-CN" altLang="en-US" sz="2200" dirty="0"/>
              <a:t>在减去每股收益</a:t>
            </a:r>
            <a:r>
              <a:rPr lang="en-US" altLang="zh-CN" sz="2200" dirty="0" smtClean="0"/>
              <a:t>2</a:t>
            </a:r>
            <a:r>
              <a:rPr lang="en-US" altLang="zh-CN" sz="2200" dirty="0"/>
              <a:t>.</a:t>
            </a:r>
            <a:r>
              <a:rPr lang="en-US" altLang="zh-CN" sz="2200" dirty="0" smtClean="0"/>
              <a:t>50</a:t>
            </a:r>
            <a:r>
              <a:rPr lang="zh-CN" altLang="en-US" sz="2200" dirty="0"/>
              <a:t>美元之后</a:t>
            </a:r>
            <a:r>
              <a:rPr lang="en-US" altLang="zh-CN" sz="2200" dirty="0"/>
              <a:t>,</a:t>
            </a:r>
            <a:r>
              <a:rPr lang="zh-CN" altLang="en-US" sz="2200" dirty="0"/>
              <a:t>利润的</a:t>
            </a:r>
            <a:r>
              <a:rPr lang="en-US" altLang="zh-CN" sz="2200" dirty="0"/>
              <a:t>4%</a:t>
            </a:r>
            <a:r>
              <a:rPr lang="zh-CN" altLang="en-US" sz="2200" dirty="0"/>
              <a:t>。</a:t>
            </a:r>
            <a:endParaRPr lang="en-US" altLang="zh-CN" sz="2200" dirty="0"/>
          </a:p>
          <a:p>
            <a:pPr lvl="1" algn="just">
              <a:lnSpc>
                <a:spcPct val="150000"/>
              </a:lnSpc>
              <a:spcBef>
                <a:spcPts val="600"/>
              </a:spcBef>
              <a:spcAft>
                <a:spcPts val="0"/>
              </a:spcAft>
            </a:pPr>
            <a:endParaRPr lang="en-US" altLang="zh-CN" sz="2200"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12</a:t>
            </a:fld>
            <a:endParaRPr lang="zh-CN" altLang="en-US" dirty="0"/>
          </a:p>
        </p:txBody>
      </p:sp>
    </p:spTree>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754659"/>
            <a:ext cx="11582400" cy="4714874"/>
          </a:xfrm>
        </p:spPr>
        <p:txBody>
          <a:bodyPr/>
          <a:lstStyle/>
          <a:p>
            <a:pPr algn="just">
              <a:lnSpc>
                <a:spcPct val="150000"/>
              </a:lnSpc>
              <a:spcBef>
                <a:spcPts val="600"/>
              </a:spcBef>
              <a:spcAft>
                <a:spcPts val="0"/>
              </a:spcAft>
            </a:pPr>
            <a:r>
              <a:rPr lang="zh-CN" altLang="zh-CN" dirty="0"/>
              <a:t>短期激励计划</a:t>
            </a:r>
            <a:endParaRPr lang="en-US" altLang="zh-CN" dirty="0"/>
          </a:p>
          <a:p>
            <a:pPr marL="941070" lvl="2" indent="0" algn="just">
              <a:lnSpc>
                <a:spcPts val="2800"/>
              </a:lnSpc>
              <a:spcBef>
                <a:spcPts val="600"/>
              </a:spcBef>
              <a:spcAft>
                <a:spcPts val="0"/>
              </a:spcAft>
              <a:buNone/>
            </a:pPr>
            <a:r>
              <a:rPr lang="zh-CN" altLang="en-US" sz="2000" dirty="0" smtClean="0"/>
              <a:t>但是，这种</a:t>
            </a:r>
            <a:r>
              <a:rPr lang="zh-CN" altLang="en-US" sz="2000" dirty="0"/>
              <a:t>方法未考虑因留存收益再投资而造成的投资增加。解决方案是每年按留存收益年增长额的一定百分比提高最低每股收益。在上面的例子</a:t>
            </a:r>
            <a:r>
              <a:rPr lang="zh-CN" altLang="en-US" sz="2000" dirty="0" smtClean="0"/>
              <a:t>中，假设</a:t>
            </a:r>
            <a:r>
              <a:rPr lang="zh-CN" altLang="en-US" sz="2000" dirty="0"/>
              <a:t>本年估计发放奖金前的利润为</a:t>
            </a:r>
            <a:r>
              <a:rPr lang="en-US" altLang="zh-CN" sz="2000" dirty="0"/>
              <a:t>5000</a:t>
            </a:r>
            <a:r>
              <a:rPr lang="zh-CN" altLang="en-US" sz="2000" dirty="0"/>
              <a:t>万</a:t>
            </a:r>
            <a:r>
              <a:rPr lang="zh-CN" altLang="en-US" sz="2000" dirty="0" smtClean="0"/>
              <a:t>美元，股利</a:t>
            </a:r>
            <a:r>
              <a:rPr lang="zh-CN" altLang="en-US" sz="2000" dirty="0"/>
              <a:t>为</a:t>
            </a:r>
            <a:r>
              <a:rPr lang="en-US" altLang="zh-CN" sz="2000" dirty="0"/>
              <a:t>3000</a:t>
            </a:r>
            <a:r>
              <a:rPr lang="zh-CN" altLang="en-US" sz="2000" dirty="0"/>
              <a:t>万美元。激励薪酬计划就可以</a:t>
            </a:r>
            <a:r>
              <a:rPr lang="zh-CN" altLang="en-US" sz="2000" dirty="0" smtClean="0"/>
              <a:t>规定，在</a:t>
            </a:r>
            <a:r>
              <a:rPr lang="zh-CN" altLang="en-US" sz="2000" dirty="0"/>
              <a:t>发放任何新增奖金之前的追加投资收益率必须实现</a:t>
            </a:r>
            <a:r>
              <a:rPr lang="en-US" altLang="zh-CN" sz="2000" dirty="0"/>
              <a:t>6%</a:t>
            </a:r>
            <a:r>
              <a:rPr lang="zh-CN" altLang="en-US" sz="2000" dirty="0"/>
              <a:t>。</a:t>
            </a:r>
            <a:r>
              <a:rPr lang="zh-CN" altLang="en-US" sz="2000" dirty="0" smtClean="0"/>
              <a:t>因此，来</a:t>
            </a:r>
            <a:r>
              <a:rPr lang="zh-CN" altLang="en-US" sz="2000" dirty="0"/>
              <a:t>年的最低每股收益</a:t>
            </a:r>
            <a:r>
              <a:rPr lang="en-US" altLang="zh-CN" sz="2000" dirty="0"/>
              <a:t>2.50</a:t>
            </a:r>
            <a:r>
              <a:rPr lang="zh-CN" altLang="en-US" sz="2000" dirty="0"/>
              <a:t>美元就必须按下列方式予以调整：</a:t>
            </a:r>
          </a:p>
          <a:p>
            <a:pPr marL="941070" lvl="2" indent="0" algn="just">
              <a:lnSpc>
                <a:spcPts val="2800"/>
              </a:lnSpc>
              <a:spcBef>
                <a:spcPts val="600"/>
              </a:spcBef>
              <a:spcAft>
                <a:spcPts val="0"/>
              </a:spcAft>
              <a:buNone/>
            </a:pPr>
            <a:r>
              <a:rPr lang="zh-CN" altLang="en-US" sz="2000" dirty="0"/>
              <a:t>留存收益的增加：</a:t>
            </a:r>
            <a:r>
              <a:rPr lang="en-US" altLang="zh-CN" sz="2000" dirty="0"/>
              <a:t>$50000000(</a:t>
            </a:r>
            <a:r>
              <a:rPr lang="zh-CN" altLang="en-US" sz="2000" dirty="0"/>
              <a:t>利润</a:t>
            </a:r>
            <a:r>
              <a:rPr lang="en-US" altLang="zh-CN" sz="2000" dirty="0"/>
              <a:t>)-$500000(</a:t>
            </a:r>
            <a:r>
              <a:rPr lang="zh-CN" altLang="en-US" sz="2000" dirty="0"/>
              <a:t>税后奖金</a:t>
            </a:r>
            <a:r>
              <a:rPr lang="en-US" altLang="zh-CN" sz="2000" dirty="0"/>
              <a:t>)-$30000000(</a:t>
            </a:r>
            <a:r>
              <a:rPr lang="zh-CN" altLang="en-US" sz="2000" dirty="0"/>
              <a:t>股利</a:t>
            </a:r>
            <a:r>
              <a:rPr lang="en-US" altLang="zh-CN" sz="2000" dirty="0"/>
              <a:t>)=$19500000</a:t>
            </a:r>
          </a:p>
          <a:p>
            <a:pPr marL="941070" lvl="2" indent="0" algn="just">
              <a:lnSpc>
                <a:spcPts val="2800"/>
              </a:lnSpc>
              <a:spcBef>
                <a:spcPts val="600"/>
              </a:spcBef>
              <a:spcAft>
                <a:spcPts val="0"/>
              </a:spcAft>
              <a:buNone/>
            </a:pPr>
            <a:r>
              <a:rPr lang="zh-CN" altLang="en-US" sz="2000" dirty="0"/>
              <a:t>发放奖金前所要求的收益的增加：总额</a:t>
            </a:r>
            <a:r>
              <a:rPr lang="en-US" altLang="zh-CN" sz="2000" dirty="0"/>
              <a:t>=$19500000×0.06=$1170000</a:t>
            </a:r>
            <a:r>
              <a:rPr lang="zh-CN" altLang="en-US" sz="2000" dirty="0"/>
              <a:t>，每股</a:t>
            </a:r>
            <a:r>
              <a:rPr lang="en-US" altLang="zh-CN" sz="2000" dirty="0"/>
              <a:t>=$1170000÷10000000=$0.117</a:t>
            </a:r>
          </a:p>
          <a:p>
            <a:pPr marL="941070" lvl="2" indent="0" algn="just">
              <a:lnSpc>
                <a:spcPts val="2800"/>
              </a:lnSpc>
              <a:spcBef>
                <a:spcPts val="600"/>
              </a:spcBef>
              <a:spcAft>
                <a:spcPts val="0"/>
              </a:spcAft>
              <a:buNone/>
            </a:pPr>
            <a:r>
              <a:rPr lang="zh-CN" altLang="en-US" sz="2000" dirty="0"/>
              <a:t>调整后的最低每股收益：</a:t>
            </a:r>
            <a:r>
              <a:rPr lang="en-US" altLang="zh-CN" sz="2000" dirty="0"/>
              <a:t>$2.50+$0.12=$2.62</a:t>
            </a:r>
          </a:p>
          <a:p>
            <a:pPr lvl="1" algn="just">
              <a:lnSpc>
                <a:spcPct val="150000"/>
              </a:lnSpc>
              <a:spcBef>
                <a:spcPts val="600"/>
              </a:spcBef>
              <a:spcAft>
                <a:spcPts val="0"/>
              </a:spcAft>
            </a:pPr>
            <a:endParaRPr lang="en-US" altLang="zh-CN" sz="2200"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13</a:t>
            </a:fld>
            <a:endParaRPr lang="zh-CN" altLang="en-US" dirty="0"/>
          </a:p>
        </p:txBody>
      </p:sp>
    </p:spTree>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828801"/>
            <a:ext cx="11363325" cy="4714874"/>
          </a:xfrm>
        </p:spPr>
        <p:txBody>
          <a:bodyPr/>
          <a:lstStyle/>
          <a:p>
            <a:pPr algn="just">
              <a:lnSpc>
                <a:spcPct val="150000"/>
              </a:lnSpc>
              <a:spcBef>
                <a:spcPts val="600"/>
              </a:spcBef>
              <a:spcAft>
                <a:spcPts val="0"/>
              </a:spcAft>
            </a:pPr>
            <a:r>
              <a:rPr lang="zh-CN" altLang="zh-CN" dirty="0"/>
              <a:t>短期激励计划</a:t>
            </a:r>
            <a:endParaRPr lang="en-US" altLang="zh-CN" dirty="0"/>
          </a:p>
          <a:p>
            <a:pPr marL="941070" lvl="2" indent="0" algn="just">
              <a:lnSpc>
                <a:spcPts val="3200"/>
              </a:lnSpc>
              <a:spcBef>
                <a:spcPts val="600"/>
              </a:spcBef>
              <a:spcAft>
                <a:spcPts val="0"/>
              </a:spcAft>
              <a:buNone/>
            </a:pPr>
            <a:r>
              <a:rPr lang="zh-CN" altLang="en-US" sz="2200" dirty="0" smtClean="0"/>
              <a:t>另</a:t>
            </a:r>
            <a:r>
              <a:rPr lang="zh-CN" altLang="en-US" sz="2200" dirty="0"/>
              <a:t>一种把利润与所占用的资本联系起来的方法是把资本定义为股东权益加长期负债。奖金等于息税前收益的一定</a:t>
            </a:r>
            <a:r>
              <a:rPr lang="zh-CN" altLang="en-US" sz="2200" dirty="0" smtClean="0"/>
              <a:t>百分比，减去</a:t>
            </a:r>
            <a:r>
              <a:rPr lang="zh-CN" altLang="en-US" sz="2200" dirty="0"/>
              <a:t>按股东权益加长期负债之总和计收的资本成本</a:t>
            </a:r>
            <a:r>
              <a:rPr lang="en-US" altLang="zh-CN" sz="2200" dirty="0"/>
              <a:t>(</a:t>
            </a:r>
            <a:r>
              <a:rPr lang="zh-CN" altLang="en-US" sz="2200" dirty="0"/>
              <a:t>这类似于经济增加值概念</a:t>
            </a:r>
            <a:r>
              <a:rPr lang="en-US" altLang="zh-CN" sz="2200" dirty="0"/>
              <a:t>)</a:t>
            </a:r>
            <a:r>
              <a:rPr lang="zh-CN" altLang="en-US" sz="2200" dirty="0"/>
              <a:t>。公司之所以采用这种</a:t>
            </a:r>
            <a:r>
              <a:rPr lang="zh-CN" altLang="en-US" sz="2200" dirty="0" smtClean="0"/>
              <a:t>方法，理由</a:t>
            </a:r>
            <a:r>
              <a:rPr lang="zh-CN" altLang="en-US" sz="2200" dirty="0"/>
              <a:t>是管理业绩应该基于有效运用公司资产获得</a:t>
            </a:r>
            <a:r>
              <a:rPr lang="zh-CN" altLang="en-US" sz="2200" dirty="0" smtClean="0"/>
              <a:t>盈利，而且</a:t>
            </a:r>
            <a:r>
              <a:rPr lang="zh-CN" altLang="en-US" sz="2200" dirty="0"/>
              <a:t>还因为财务</a:t>
            </a:r>
            <a:r>
              <a:rPr lang="zh-CN" altLang="en-US" sz="2200" dirty="0" smtClean="0"/>
              <a:t>政策，而</a:t>
            </a:r>
            <a:r>
              <a:rPr lang="zh-CN" altLang="en-US" sz="2200" dirty="0"/>
              <a:t>不是经营管理</a:t>
            </a:r>
            <a:r>
              <a:rPr lang="zh-CN" altLang="en-US" sz="2200" dirty="0" smtClean="0"/>
              <a:t>者，决定</a:t>
            </a:r>
            <a:r>
              <a:rPr lang="zh-CN" altLang="en-US" sz="2200" dirty="0"/>
              <a:t>长期负债占总资本的</a:t>
            </a:r>
            <a:r>
              <a:rPr lang="zh-CN" altLang="en-US" sz="2200" dirty="0" smtClean="0"/>
              <a:t>比例，这个</a:t>
            </a:r>
            <a:r>
              <a:rPr lang="zh-CN" altLang="en-US" sz="2200" dirty="0"/>
              <a:t>比例不应该影响人们对经营业绩的判断。</a:t>
            </a:r>
          </a:p>
          <a:p>
            <a:pPr lvl="1" algn="just">
              <a:lnSpc>
                <a:spcPct val="150000"/>
              </a:lnSpc>
              <a:spcBef>
                <a:spcPts val="600"/>
              </a:spcBef>
              <a:spcAft>
                <a:spcPts val="0"/>
              </a:spcAft>
            </a:pPr>
            <a:endParaRPr lang="en-US" altLang="zh-CN" sz="2200"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14</a:t>
            </a:fld>
            <a:endParaRPr lang="zh-CN" altLang="en-US" dirty="0"/>
          </a:p>
        </p:txBody>
      </p:sp>
    </p:spTree>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828801"/>
            <a:ext cx="11363325" cy="4714874"/>
          </a:xfrm>
        </p:spPr>
        <p:txBody>
          <a:bodyPr/>
          <a:lstStyle/>
          <a:p>
            <a:pPr algn="just">
              <a:lnSpc>
                <a:spcPct val="150000"/>
              </a:lnSpc>
              <a:spcBef>
                <a:spcPts val="600"/>
              </a:spcBef>
              <a:spcAft>
                <a:spcPts val="0"/>
              </a:spcAft>
            </a:pPr>
            <a:r>
              <a:rPr lang="zh-CN" altLang="zh-CN" dirty="0"/>
              <a:t>短期激励计划</a:t>
            </a:r>
            <a:endParaRPr lang="en-US" altLang="zh-CN" dirty="0"/>
          </a:p>
          <a:p>
            <a:pPr marL="941070" lvl="2" indent="0" algn="just">
              <a:lnSpc>
                <a:spcPts val="3200"/>
              </a:lnSpc>
              <a:spcBef>
                <a:spcPts val="600"/>
              </a:spcBef>
              <a:spcAft>
                <a:spcPts val="0"/>
              </a:spcAft>
              <a:buNone/>
            </a:pPr>
            <a:r>
              <a:rPr lang="zh-CN" altLang="en-US" sz="2200" dirty="0" smtClean="0"/>
              <a:t>个别</a:t>
            </a:r>
            <a:r>
              <a:rPr lang="zh-CN" altLang="en-US" sz="2200" dirty="0"/>
              <a:t>公司把奖金建立在盈利能力较上年提高的基础上。紧随业绩差年份之后的业绩平平的年份会得到</a:t>
            </a:r>
            <a:r>
              <a:rPr lang="zh-CN" altLang="en-US" sz="2200" dirty="0" smtClean="0"/>
              <a:t>奖励，但是，紧</a:t>
            </a:r>
            <a:r>
              <a:rPr lang="zh-CN" altLang="en-US" sz="2200" dirty="0"/>
              <a:t>随业绩极好的年份之后的业绩好的年份却得不到奖励。如果把奖金建立在本年较过去多年移动平均利润的提高</a:t>
            </a:r>
            <a:r>
              <a:rPr lang="zh-CN" altLang="en-US" sz="2200" dirty="0" smtClean="0"/>
              <a:t>上，那么</a:t>
            </a:r>
            <a:r>
              <a:rPr lang="zh-CN" altLang="en-US" sz="2200" dirty="0"/>
              <a:t>这个问题就可以部分地得到纠正。</a:t>
            </a:r>
          </a:p>
          <a:p>
            <a:pPr lvl="1" algn="just">
              <a:lnSpc>
                <a:spcPct val="150000"/>
              </a:lnSpc>
              <a:spcBef>
                <a:spcPts val="600"/>
              </a:spcBef>
              <a:spcAft>
                <a:spcPts val="0"/>
              </a:spcAft>
            </a:pPr>
            <a:endParaRPr lang="en-US" altLang="zh-CN" sz="2200"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15</a:t>
            </a:fld>
            <a:endParaRPr lang="zh-CN" altLang="en-US" dirty="0"/>
          </a:p>
        </p:txBody>
      </p:sp>
    </p:spTree>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828801"/>
            <a:ext cx="11363325" cy="4714874"/>
          </a:xfrm>
        </p:spPr>
        <p:txBody>
          <a:bodyPr/>
          <a:lstStyle/>
          <a:p>
            <a:pPr algn="just">
              <a:lnSpc>
                <a:spcPct val="150000"/>
              </a:lnSpc>
              <a:spcBef>
                <a:spcPts val="600"/>
              </a:spcBef>
              <a:spcAft>
                <a:spcPts val="0"/>
              </a:spcAft>
            </a:pPr>
            <a:r>
              <a:rPr lang="zh-CN" altLang="zh-CN" dirty="0"/>
              <a:t>短期激励计划</a:t>
            </a:r>
            <a:endParaRPr lang="en-US" altLang="zh-CN" dirty="0"/>
          </a:p>
          <a:p>
            <a:pPr marL="941070" lvl="2" indent="0" algn="just">
              <a:lnSpc>
                <a:spcPts val="3200"/>
              </a:lnSpc>
              <a:spcBef>
                <a:spcPts val="600"/>
              </a:spcBef>
              <a:spcAft>
                <a:spcPts val="0"/>
              </a:spcAft>
              <a:buNone/>
            </a:pPr>
            <a:r>
              <a:rPr lang="zh-CN" altLang="en-US" sz="2200" dirty="0"/>
              <a:t>有些公司把奖金建立在本公司相对于本行业的盈利能力的基础之上。但是</a:t>
            </a:r>
            <a:r>
              <a:rPr lang="en-US" altLang="zh-CN" sz="2200" dirty="0"/>
              <a:t>,</a:t>
            </a:r>
            <a:r>
              <a:rPr lang="zh-CN" altLang="en-US" sz="2200" dirty="0"/>
              <a:t>获得行业比较数据可能</a:t>
            </a:r>
            <a:r>
              <a:rPr lang="zh-CN" altLang="en-US" sz="2200" dirty="0" smtClean="0"/>
              <a:t>很难，因为</a:t>
            </a:r>
            <a:r>
              <a:rPr lang="zh-CN" altLang="en-US" sz="2200" dirty="0"/>
              <a:t>各公司的产品组合</a:t>
            </a:r>
            <a:r>
              <a:rPr lang="zh-CN" altLang="en-US" sz="2200" dirty="0" smtClean="0"/>
              <a:t>不同，所</a:t>
            </a:r>
            <a:r>
              <a:rPr lang="zh-CN" altLang="en-US" sz="2200" dirty="0"/>
              <a:t>采用的会计制度也不同。这种方法还会造成业绩平平的年份奖金</a:t>
            </a:r>
            <a:r>
              <a:rPr lang="zh-CN" altLang="en-US" sz="2200" dirty="0" smtClean="0"/>
              <a:t>高，因为</a:t>
            </a:r>
            <a:r>
              <a:rPr lang="zh-CN" altLang="en-US" sz="2200" dirty="0"/>
              <a:t>一个或多个竞争者业绩差。</a:t>
            </a:r>
            <a:endParaRPr lang="en-US" altLang="zh-CN" sz="2200"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16</a:t>
            </a:fld>
            <a:endParaRPr lang="zh-CN" altLang="en-US" dirty="0"/>
          </a:p>
        </p:txBody>
      </p:sp>
    </p:spTree>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754659"/>
            <a:ext cx="10972800" cy="4714874"/>
          </a:xfrm>
        </p:spPr>
        <p:txBody>
          <a:bodyPr/>
          <a:lstStyle/>
          <a:p>
            <a:pPr algn="just">
              <a:lnSpc>
                <a:spcPts val="3840"/>
              </a:lnSpc>
              <a:spcBef>
                <a:spcPts val="600"/>
              </a:spcBef>
              <a:spcAft>
                <a:spcPts val="0"/>
              </a:spcAft>
            </a:pPr>
            <a:r>
              <a:rPr lang="zh-CN" altLang="zh-CN" dirty="0"/>
              <a:t>短期激励计划</a:t>
            </a:r>
            <a:endParaRPr lang="en-US" altLang="zh-CN" dirty="0"/>
          </a:p>
          <a:p>
            <a:pPr lvl="1" algn="just">
              <a:lnSpc>
                <a:spcPts val="3840"/>
              </a:lnSpc>
              <a:spcBef>
                <a:spcPts val="600"/>
              </a:spcBef>
              <a:spcAft>
                <a:spcPts val="0"/>
              </a:spcAft>
            </a:pPr>
            <a:r>
              <a:rPr lang="zh-CN" altLang="en-US" dirty="0"/>
              <a:t>转期</a:t>
            </a:r>
            <a:endParaRPr lang="en-US" altLang="zh-CN" dirty="0"/>
          </a:p>
          <a:p>
            <a:pPr marL="941070" lvl="2" indent="0" algn="just">
              <a:lnSpc>
                <a:spcPts val="2800"/>
              </a:lnSpc>
              <a:spcBef>
                <a:spcPts val="600"/>
              </a:spcBef>
              <a:spcAft>
                <a:spcPts val="0"/>
              </a:spcAft>
              <a:buNone/>
            </a:pPr>
            <a:r>
              <a:rPr lang="zh-CN" altLang="en-US" sz="2200" dirty="0"/>
              <a:t>激励薪酬计划可能不会把奖金池全部发放完</a:t>
            </a:r>
            <a:r>
              <a:rPr lang="en-US" altLang="zh-CN" sz="2200" dirty="0"/>
              <a:t>,</a:t>
            </a:r>
            <a:r>
              <a:rPr lang="zh-CN" altLang="en-US" sz="2200" dirty="0"/>
              <a:t>而是根据公式确定的数额把一部分转期下年。</a:t>
            </a:r>
            <a:r>
              <a:rPr lang="zh-CN" altLang="en-US" sz="2200" dirty="0" smtClean="0"/>
              <a:t>每年，董事会</a:t>
            </a:r>
            <a:r>
              <a:rPr lang="zh-CN" altLang="en-US" sz="2200" dirty="0"/>
              <a:t>的一个委员会都会决定再转期</a:t>
            </a:r>
            <a:r>
              <a:rPr lang="zh-CN" altLang="en-US" sz="2200" dirty="0" smtClean="0"/>
              <a:t>多少，或者</a:t>
            </a:r>
            <a:r>
              <a:rPr lang="zh-CN" altLang="en-US" sz="2200" dirty="0"/>
              <a:t>如果奖金太</a:t>
            </a:r>
            <a:r>
              <a:rPr lang="zh-CN" altLang="en-US" sz="2200" dirty="0" smtClean="0"/>
              <a:t>低，就</a:t>
            </a:r>
            <a:r>
              <a:rPr lang="zh-CN" altLang="en-US" sz="2200" dirty="0"/>
              <a:t>决定使用多少累计转期额</a:t>
            </a:r>
            <a:r>
              <a:rPr lang="zh-CN" altLang="en-US" sz="2200" dirty="0" smtClean="0"/>
              <a:t>。</a:t>
            </a:r>
            <a:endParaRPr lang="en-US" altLang="zh-CN" sz="2200" dirty="0" smtClean="0"/>
          </a:p>
          <a:p>
            <a:pPr marL="941070" lvl="2" indent="0" algn="just">
              <a:lnSpc>
                <a:spcPts val="2800"/>
              </a:lnSpc>
              <a:spcBef>
                <a:spcPts val="600"/>
              </a:spcBef>
              <a:spcAft>
                <a:spcPts val="0"/>
              </a:spcAft>
              <a:buNone/>
            </a:pPr>
            <a:r>
              <a:rPr lang="zh-CN" altLang="en-US" sz="2200" dirty="0" smtClean="0"/>
              <a:t>这种</a:t>
            </a:r>
            <a:r>
              <a:rPr lang="zh-CN" altLang="en-US" sz="2200" dirty="0"/>
              <a:t>方法具有两种优势</a:t>
            </a:r>
            <a:r>
              <a:rPr lang="en-US" altLang="zh-CN" sz="2200" dirty="0"/>
              <a:t>:(1)</a:t>
            </a:r>
            <a:r>
              <a:rPr lang="zh-CN" altLang="en-US" sz="2200" dirty="0"/>
              <a:t>它更灵活。奖金发放不是通过公式自动确定</a:t>
            </a:r>
            <a:r>
              <a:rPr lang="zh-CN" altLang="en-US" sz="2200" dirty="0" smtClean="0"/>
              <a:t>的，董事会</a:t>
            </a:r>
            <a:r>
              <a:rPr lang="zh-CN" altLang="en-US" sz="2200" dirty="0"/>
              <a:t>可以运用自己的判断。</a:t>
            </a:r>
            <a:r>
              <a:rPr lang="en-US" altLang="zh-CN" sz="2200" dirty="0"/>
              <a:t>(2)</a:t>
            </a:r>
            <a:r>
              <a:rPr lang="zh-CN" altLang="en-US" sz="2200" dirty="0"/>
              <a:t>若奖金发放严格基于每年按公式计算的</a:t>
            </a:r>
            <a:r>
              <a:rPr lang="zh-CN" altLang="en-US" sz="2200" dirty="0" smtClean="0"/>
              <a:t>数额，则</a:t>
            </a:r>
            <a:r>
              <a:rPr lang="zh-CN" altLang="en-US" sz="2200" dirty="0"/>
              <a:t>会发生</a:t>
            </a:r>
            <a:r>
              <a:rPr lang="zh-CN" altLang="en-US" sz="2200" dirty="0" smtClean="0"/>
              <a:t>波动，它</a:t>
            </a:r>
            <a:r>
              <a:rPr lang="zh-CN" altLang="en-US" sz="2200" dirty="0"/>
              <a:t>能够降低波动幅度。</a:t>
            </a:r>
            <a:r>
              <a:rPr lang="zh-CN" altLang="en-US" sz="2200" dirty="0" smtClean="0"/>
              <a:t>因此，在</a:t>
            </a:r>
            <a:r>
              <a:rPr lang="zh-CN" altLang="en-US" sz="2200" dirty="0"/>
              <a:t>一个极好的</a:t>
            </a:r>
            <a:r>
              <a:rPr lang="zh-CN" altLang="en-US" sz="2200" dirty="0" smtClean="0"/>
              <a:t>年份，委员会</a:t>
            </a:r>
            <a:r>
              <a:rPr lang="zh-CN" altLang="en-US" sz="2200" dirty="0"/>
              <a:t>可能会决定只发放部分奖金。</a:t>
            </a:r>
            <a:r>
              <a:rPr lang="zh-CN" altLang="en-US" sz="2200" dirty="0" smtClean="0"/>
              <a:t>相反，在</a:t>
            </a:r>
            <a:r>
              <a:rPr lang="zh-CN" altLang="en-US" sz="2200" dirty="0"/>
              <a:t>一个相对较差的</a:t>
            </a:r>
            <a:r>
              <a:rPr lang="zh-CN" altLang="en-US" sz="2200" dirty="0" smtClean="0"/>
              <a:t>年份，委员会</a:t>
            </a:r>
            <a:r>
              <a:rPr lang="zh-CN" altLang="en-US" sz="2200" dirty="0"/>
              <a:t>可能决定使用转期</a:t>
            </a:r>
            <a:r>
              <a:rPr lang="zh-CN" altLang="en-US" sz="2200" dirty="0" smtClean="0"/>
              <a:t>额，从而</a:t>
            </a:r>
            <a:r>
              <a:rPr lang="zh-CN" altLang="en-US" sz="2200" dirty="0"/>
              <a:t>使发放的奖金超过了与本年业绩相符的合理数额</a:t>
            </a:r>
            <a:r>
              <a:rPr lang="zh-CN" altLang="en-US" sz="2200" dirty="0" smtClean="0"/>
              <a:t>。</a:t>
            </a:r>
            <a:endParaRPr lang="zh-CN" altLang="en-US" sz="2200" dirty="0"/>
          </a:p>
          <a:p>
            <a:pPr marL="941070" lvl="2" indent="0" algn="just">
              <a:lnSpc>
                <a:spcPct val="150000"/>
              </a:lnSpc>
              <a:spcBef>
                <a:spcPts val="600"/>
              </a:spcBef>
              <a:spcAft>
                <a:spcPts val="0"/>
              </a:spcAft>
              <a:buNone/>
            </a:pPr>
            <a:endParaRPr lang="zh-CN" altLang="en-US" dirty="0"/>
          </a:p>
          <a:p>
            <a:pPr lvl="1" algn="just">
              <a:lnSpc>
                <a:spcPct val="150000"/>
              </a:lnSpc>
              <a:spcBef>
                <a:spcPts val="600"/>
              </a:spcBef>
              <a:spcAft>
                <a:spcPts val="0"/>
              </a:spcAft>
            </a:pPr>
            <a:endParaRPr lang="en-US" altLang="zh-CN" dirty="0"/>
          </a:p>
          <a:p>
            <a:pPr lvl="1" algn="just">
              <a:lnSpc>
                <a:spcPct val="150000"/>
              </a:lnSpc>
              <a:spcBef>
                <a:spcPts val="600"/>
              </a:spcBef>
              <a:spcAft>
                <a:spcPts val="0"/>
              </a:spcAft>
            </a:pPr>
            <a:endParaRPr lang="zh-CN" altLang="en-US"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17</a:t>
            </a:fld>
            <a:endParaRPr lang="zh-CN" altLang="en-US" dirty="0"/>
          </a:p>
        </p:txBody>
      </p:sp>
    </p:spTree>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828801"/>
            <a:ext cx="10972800" cy="4714874"/>
          </a:xfrm>
        </p:spPr>
        <p:txBody>
          <a:bodyPr/>
          <a:lstStyle/>
          <a:p>
            <a:pPr algn="just">
              <a:lnSpc>
                <a:spcPct val="150000"/>
              </a:lnSpc>
              <a:spcBef>
                <a:spcPts val="600"/>
              </a:spcBef>
              <a:spcAft>
                <a:spcPts val="0"/>
              </a:spcAft>
            </a:pPr>
            <a:r>
              <a:rPr lang="zh-CN" altLang="zh-CN" dirty="0"/>
              <a:t>短期激励计划</a:t>
            </a:r>
            <a:endParaRPr lang="en-US" altLang="zh-CN" dirty="0"/>
          </a:p>
          <a:p>
            <a:pPr lvl="1" algn="just">
              <a:lnSpc>
                <a:spcPct val="150000"/>
              </a:lnSpc>
              <a:spcBef>
                <a:spcPts val="600"/>
              </a:spcBef>
              <a:spcAft>
                <a:spcPts val="0"/>
              </a:spcAft>
            </a:pPr>
            <a:r>
              <a:rPr lang="zh-CN" altLang="en-US" dirty="0"/>
              <a:t>递延</a:t>
            </a:r>
            <a:r>
              <a:rPr lang="zh-CN" altLang="zh-CN" dirty="0"/>
              <a:t>薪酬</a:t>
            </a:r>
            <a:endParaRPr lang="en-US" altLang="zh-CN" dirty="0"/>
          </a:p>
          <a:p>
            <a:pPr marL="941070" lvl="2" indent="0" algn="just">
              <a:lnSpc>
                <a:spcPts val="3400"/>
              </a:lnSpc>
              <a:spcBef>
                <a:spcPts val="600"/>
              </a:spcBef>
              <a:spcAft>
                <a:spcPts val="0"/>
              </a:spcAft>
              <a:buNone/>
            </a:pPr>
            <a:r>
              <a:rPr lang="zh-CN" altLang="en-US" dirty="0"/>
              <a:t>尽管奖金额按年度</a:t>
            </a:r>
            <a:r>
              <a:rPr lang="zh-CN" altLang="en-US" dirty="0" smtClean="0"/>
              <a:t>计算，但是</a:t>
            </a:r>
            <a:r>
              <a:rPr lang="en-US" altLang="zh-CN" dirty="0"/>
              <a:t>,</a:t>
            </a:r>
            <a:r>
              <a:rPr lang="zh-CN" altLang="en-US" dirty="0"/>
              <a:t>奖金可能分散发放</a:t>
            </a:r>
            <a:r>
              <a:rPr lang="en-US" altLang="zh-CN" dirty="0"/>
              <a:t>,</a:t>
            </a:r>
            <a:r>
              <a:rPr lang="zh-CN" altLang="en-US" dirty="0"/>
              <a:t>通常跨期</a:t>
            </a:r>
            <a:r>
              <a:rPr lang="en-US" altLang="zh-CN" dirty="0"/>
              <a:t>5</a:t>
            </a:r>
            <a:r>
              <a:rPr lang="zh-CN" altLang="en-US" dirty="0"/>
              <a:t>年。依照这种系统，高层管理者每年只能获得其应得奖金的五分之一。其余五分之四将在未来</a:t>
            </a:r>
            <a:r>
              <a:rPr lang="en-US" altLang="zh-CN" dirty="0"/>
              <a:t>4</a:t>
            </a:r>
            <a:r>
              <a:rPr lang="zh-CN" altLang="en-US" dirty="0"/>
              <a:t>年内等额发放。</a:t>
            </a:r>
            <a:r>
              <a:rPr lang="zh-CN" altLang="en-US" dirty="0" smtClean="0"/>
              <a:t>因此，管理</a:t>
            </a:r>
            <a:r>
              <a:rPr lang="zh-CN" altLang="en-US" dirty="0"/>
              <a:t>者在这种激励薪酬计划下工作了</a:t>
            </a:r>
            <a:r>
              <a:rPr lang="en-US" altLang="zh-CN" dirty="0"/>
              <a:t>5</a:t>
            </a:r>
            <a:r>
              <a:rPr lang="zh-CN" altLang="en-US" dirty="0"/>
              <a:t>年</a:t>
            </a:r>
            <a:r>
              <a:rPr lang="zh-CN" altLang="en-US" dirty="0" smtClean="0"/>
              <a:t>之后，奖金</a:t>
            </a:r>
            <a:r>
              <a:rPr lang="zh-CN" altLang="en-US" dirty="0"/>
              <a:t>就包含本年奖金的五分之一，外加前</a:t>
            </a:r>
            <a:r>
              <a:rPr lang="en-US" altLang="zh-CN" dirty="0"/>
              <a:t>4</a:t>
            </a:r>
            <a:r>
              <a:rPr lang="zh-CN" altLang="en-US" dirty="0"/>
              <a:t>年每次奖金的五分之一。在有些公司</a:t>
            </a:r>
            <a:r>
              <a:rPr lang="en-US" altLang="zh-CN" dirty="0"/>
              <a:t>,</a:t>
            </a:r>
            <a:r>
              <a:rPr lang="zh-CN" altLang="en-US" dirty="0"/>
              <a:t>递延的期间是</a:t>
            </a:r>
            <a:r>
              <a:rPr lang="en-US" altLang="zh-CN" dirty="0"/>
              <a:t>3</a:t>
            </a:r>
            <a:r>
              <a:rPr lang="zh-CN" altLang="en-US" dirty="0"/>
              <a:t>年。这种递延支付的方法具有下列优势：</a:t>
            </a:r>
          </a:p>
          <a:p>
            <a:pPr marL="941070" lvl="2" indent="0" algn="just">
              <a:lnSpc>
                <a:spcPct val="150000"/>
              </a:lnSpc>
              <a:spcBef>
                <a:spcPts val="600"/>
              </a:spcBef>
              <a:spcAft>
                <a:spcPts val="0"/>
              </a:spcAft>
              <a:buNone/>
            </a:pPr>
            <a:endParaRPr lang="zh-CN" altLang="en-US" dirty="0"/>
          </a:p>
          <a:p>
            <a:pPr lvl="1" algn="just">
              <a:lnSpc>
                <a:spcPct val="150000"/>
              </a:lnSpc>
              <a:spcBef>
                <a:spcPts val="600"/>
              </a:spcBef>
              <a:spcAft>
                <a:spcPts val="0"/>
              </a:spcAft>
            </a:pPr>
            <a:endParaRPr lang="en-US" altLang="zh-CN" dirty="0"/>
          </a:p>
          <a:p>
            <a:pPr lvl="1" algn="just">
              <a:lnSpc>
                <a:spcPct val="150000"/>
              </a:lnSpc>
              <a:spcBef>
                <a:spcPts val="600"/>
              </a:spcBef>
              <a:spcAft>
                <a:spcPts val="0"/>
              </a:spcAft>
            </a:pPr>
            <a:endParaRPr lang="zh-CN" altLang="en-US"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18</a:t>
            </a:fld>
            <a:endParaRPr lang="zh-CN" altLang="en-US"/>
          </a:p>
        </p:txBody>
      </p:sp>
    </p:spTree>
  </p:cSld>
  <p:clrMapOvr>
    <a:masterClrMapping/>
  </p:clrMapOvr>
  <p:transitio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590550" y="1676400"/>
            <a:ext cx="10972800" cy="4714874"/>
          </a:xfrm>
        </p:spPr>
        <p:txBody>
          <a:bodyPr/>
          <a:lstStyle/>
          <a:p>
            <a:pPr algn="just">
              <a:lnSpc>
                <a:spcPct val="150000"/>
              </a:lnSpc>
              <a:spcBef>
                <a:spcPts val="600"/>
              </a:spcBef>
              <a:spcAft>
                <a:spcPts val="0"/>
              </a:spcAft>
            </a:pPr>
            <a:r>
              <a:rPr lang="zh-CN" altLang="zh-CN" dirty="0"/>
              <a:t>短期激励计划</a:t>
            </a:r>
            <a:endParaRPr lang="en-US" altLang="zh-CN" dirty="0"/>
          </a:p>
          <a:p>
            <a:pPr lvl="1" algn="just">
              <a:lnSpc>
                <a:spcPct val="150000"/>
              </a:lnSpc>
              <a:spcBef>
                <a:spcPts val="600"/>
              </a:spcBef>
              <a:spcAft>
                <a:spcPts val="0"/>
              </a:spcAft>
            </a:pPr>
            <a:r>
              <a:rPr lang="zh-CN" altLang="en-US" dirty="0"/>
              <a:t>递延</a:t>
            </a:r>
            <a:r>
              <a:rPr lang="zh-CN" altLang="zh-CN" dirty="0"/>
              <a:t>薪酬</a:t>
            </a:r>
            <a:endParaRPr lang="en-US" altLang="zh-CN" dirty="0"/>
          </a:p>
          <a:p>
            <a:pPr marL="1283970" lvl="2" indent="-342900" algn="just">
              <a:lnSpc>
                <a:spcPct val="150000"/>
              </a:lnSpc>
              <a:spcBef>
                <a:spcPts val="600"/>
              </a:spcBef>
              <a:spcAft>
                <a:spcPts val="0"/>
              </a:spcAft>
              <a:buFont typeface="Wingdings" panose="05000000000000000000" pitchFamily="2" charset="2"/>
              <a:buChar char="l"/>
            </a:pPr>
            <a:r>
              <a:rPr lang="zh-CN" altLang="en-US" sz="2200" dirty="0"/>
              <a:t>管理者能够合理估计来年的现金收入。</a:t>
            </a:r>
          </a:p>
          <a:p>
            <a:pPr marL="1283970" lvl="2" indent="-342900" algn="just">
              <a:lnSpc>
                <a:spcPct val="150000"/>
              </a:lnSpc>
              <a:spcBef>
                <a:spcPts val="600"/>
              </a:spcBef>
              <a:spcAft>
                <a:spcPts val="0"/>
              </a:spcAft>
              <a:buFont typeface="Wingdings" panose="05000000000000000000" pitchFamily="2" charset="2"/>
              <a:buChar char="l"/>
            </a:pPr>
            <a:r>
              <a:rPr lang="zh-CN" altLang="en-US" sz="2200" dirty="0"/>
              <a:t>递延支付可以对管理者收到的现金起到平滑作用</a:t>
            </a:r>
            <a:r>
              <a:rPr lang="en-US" altLang="zh-CN" sz="2200" dirty="0"/>
              <a:t>,</a:t>
            </a:r>
            <a:r>
              <a:rPr lang="zh-CN" altLang="en-US" sz="2200" dirty="0"/>
              <a:t>因为在现金支付时</a:t>
            </a:r>
            <a:r>
              <a:rPr lang="en-US" altLang="zh-CN" sz="2200" dirty="0"/>
              <a:t>,</a:t>
            </a:r>
            <a:r>
              <a:rPr lang="zh-CN" altLang="en-US" sz="2200" dirty="0"/>
              <a:t>平均了利润周期波动的影响。</a:t>
            </a:r>
          </a:p>
          <a:p>
            <a:pPr marL="1283970" lvl="2" indent="-342900" algn="just">
              <a:lnSpc>
                <a:spcPct val="150000"/>
              </a:lnSpc>
              <a:spcBef>
                <a:spcPts val="600"/>
              </a:spcBef>
              <a:spcAft>
                <a:spcPts val="0"/>
              </a:spcAft>
              <a:buFont typeface="Wingdings" panose="05000000000000000000" pitchFamily="2" charset="2"/>
              <a:buChar char="l"/>
            </a:pPr>
            <a:r>
              <a:rPr lang="zh-CN" altLang="en-US" sz="2200" dirty="0"/>
              <a:t>退休的管理者还会在未来几年内继续收到奖金。这不仅增加了退休收入</a:t>
            </a:r>
            <a:r>
              <a:rPr lang="en-US" altLang="zh-CN" sz="2200" dirty="0"/>
              <a:t>,</a:t>
            </a:r>
            <a:r>
              <a:rPr lang="zh-CN" altLang="en-US" sz="2200" dirty="0"/>
              <a:t>而且通常还会提供税收优势</a:t>
            </a:r>
            <a:r>
              <a:rPr lang="en-US" altLang="zh-CN" sz="2200" dirty="0"/>
              <a:t>,</a:t>
            </a:r>
            <a:r>
              <a:rPr lang="zh-CN" altLang="en-US" sz="2200" dirty="0"/>
              <a:t>因为退休后的所得税税率可能低于工作期间的</a:t>
            </a:r>
            <a:r>
              <a:rPr lang="zh-CN" altLang="en-US" sz="2200" dirty="0" smtClean="0"/>
              <a:t>。</a:t>
            </a:r>
            <a:endParaRPr lang="en-US" altLang="zh-CN" sz="2200" dirty="0" smtClean="0"/>
          </a:p>
          <a:p>
            <a:pPr marL="1283970" lvl="2" indent="-342900" algn="just">
              <a:lnSpc>
                <a:spcPct val="150000"/>
              </a:lnSpc>
              <a:spcBef>
                <a:spcPts val="600"/>
              </a:spcBef>
              <a:spcAft>
                <a:spcPts val="0"/>
              </a:spcAft>
              <a:buFont typeface="Wingdings" panose="05000000000000000000" pitchFamily="2" charset="2"/>
              <a:buChar char="l"/>
            </a:pPr>
            <a:r>
              <a:rPr lang="zh-CN" altLang="en-US" sz="2200" dirty="0" smtClean="0"/>
              <a:t>递</a:t>
            </a:r>
            <a:r>
              <a:rPr lang="zh-CN" altLang="en-US" sz="2200" dirty="0"/>
              <a:t>延时间框架鼓励决策者从长计议。</a:t>
            </a:r>
          </a:p>
          <a:p>
            <a:pPr marL="941070" lvl="2" indent="0" algn="just">
              <a:lnSpc>
                <a:spcPct val="150000"/>
              </a:lnSpc>
              <a:spcBef>
                <a:spcPts val="600"/>
              </a:spcBef>
              <a:spcAft>
                <a:spcPts val="0"/>
              </a:spcAft>
              <a:buNone/>
            </a:pPr>
            <a:endParaRPr lang="zh-CN" altLang="en-US" dirty="0"/>
          </a:p>
          <a:p>
            <a:pPr lvl="1" algn="just">
              <a:lnSpc>
                <a:spcPct val="150000"/>
              </a:lnSpc>
              <a:spcBef>
                <a:spcPts val="600"/>
              </a:spcBef>
              <a:spcAft>
                <a:spcPts val="0"/>
              </a:spcAft>
            </a:pPr>
            <a:endParaRPr lang="en-US" altLang="zh-CN" dirty="0"/>
          </a:p>
          <a:p>
            <a:pPr lvl="1" algn="just">
              <a:lnSpc>
                <a:spcPct val="150000"/>
              </a:lnSpc>
              <a:spcBef>
                <a:spcPts val="600"/>
              </a:spcBef>
              <a:spcAft>
                <a:spcPts val="0"/>
              </a:spcAft>
            </a:pPr>
            <a:endParaRPr lang="zh-CN" altLang="en-US"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19</a:t>
            </a:fld>
            <a:endParaRPr lang="zh-CN" altLang="en-US"/>
          </a:p>
        </p:txBody>
      </p:sp>
    </p:spTree>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a:xfrm>
            <a:off x="609600" y="1762897"/>
            <a:ext cx="10972800" cy="4714874"/>
          </a:xfrm>
        </p:spPr>
        <p:txBody>
          <a:bodyPr/>
          <a:lstStyle/>
          <a:p>
            <a:pPr>
              <a:lnSpc>
                <a:spcPct val="150000"/>
              </a:lnSpc>
              <a:spcBef>
                <a:spcPts val="600"/>
              </a:spcBef>
              <a:buFont typeface="Wingdings" panose="05000000000000000000" pitchFamily="2" charset="2"/>
              <a:buChar char="l"/>
            </a:pPr>
            <a:r>
              <a:rPr lang="zh-CN" altLang="en-US" sz="2400" dirty="0" smtClean="0"/>
              <a:t>管理控制系统的一个重要职责就是激励组织成员实现组织目标。</a:t>
            </a:r>
            <a:endParaRPr lang="en-US" altLang="zh-CN" sz="2400" dirty="0"/>
          </a:p>
          <a:p>
            <a:pPr>
              <a:lnSpc>
                <a:spcPct val="150000"/>
              </a:lnSpc>
              <a:spcBef>
                <a:spcPts val="600"/>
              </a:spcBef>
              <a:buFont typeface="Wingdings" panose="05000000000000000000" pitchFamily="2" charset="2"/>
              <a:buChar char="l"/>
            </a:pPr>
            <a:r>
              <a:rPr lang="zh-CN" altLang="en-US" sz="2400" dirty="0" smtClean="0"/>
              <a:t>本章将聚焦于激励</a:t>
            </a:r>
            <a:r>
              <a:rPr lang="zh-CN" altLang="en-US" sz="2400" dirty="0" smtClean="0"/>
              <a:t>机制和薪酬系统及其在影响员工追求目标一致的行为上的作用</a:t>
            </a:r>
            <a:r>
              <a:rPr lang="zh-CN" altLang="en-US" sz="2400" dirty="0" smtClean="0"/>
              <a:t>。</a:t>
            </a:r>
            <a:endParaRPr lang="en-US" altLang="zh-CN" sz="2400" dirty="0"/>
          </a:p>
          <a:p>
            <a:pPr>
              <a:lnSpc>
                <a:spcPct val="150000"/>
              </a:lnSpc>
              <a:spcBef>
                <a:spcPts val="600"/>
              </a:spcBef>
              <a:buFont typeface="Wingdings" panose="05000000000000000000" pitchFamily="2" charset="2"/>
              <a:buChar char="l"/>
            </a:pPr>
            <a:r>
              <a:rPr lang="zh-CN" altLang="en-US" sz="2400" dirty="0" smtClean="0"/>
              <a:t>首先，我们将讨论关于组织激励的研究成果。然后，我们将介绍激励薪酬计划的性质，并区分短期计划和长期计划。接下来，我们将介绍如何在公司层面和经营层面确定管理层的薪酬。最后，我们将介绍代理理论</a:t>
            </a:r>
            <a:r>
              <a:rPr lang="en-US" altLang="zh-CN" sz="2400" dirty="0" smtClean="0"/>
              <a:t>——</a:t>
            </a:r>
            <a:r>
              <a:rPr lang="zh-CN" altLang="en-US" sz="2400" dirty="0" smtClean="0"/>
              <a:t>决定最优激励薪酬计划的方法。</a:t>
            </a:r>
            <a:endParaRPr lang="zh-CN" altLang="en-US" sz="2400" dirty="0"/>
          </a:p>
          <a:p>
            <a:pPr>
              <a:lnSpc>
                <a:spcPct val="150000"/>
              </a:lnSpc>
              <a:buFont typeface="Wingdings" panose="05000000000000000000" pitchFamily="2" charset="2"/>
              <a:buChar char="l"/>
            </a:pPr>
            <a:endParaRPr lang="zh-CN" altLang="en-US" sz="20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2</a:t>
            </a:fld>
            <a:endParaRPr lang="zh-CN" altLang="en-US"/>
          </a:p>
        </p:txBody>
      </p:sp>
    </p:spTree>
    <p:extLst>
      <p:ext uri="{BB962C8B-B14F-4D97-AF65-F5344CB8AC3E}">
        <p14:creationId xmlns:p14="http://schemas.microsoft.com/office/powerpoint/2010/main" val="1922514576"/>
      </p:ext>
    </p:extLst>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828801"/>
            <a:ext cx="10972800" cy="4714874"/>
          </a:xfrm>
        </p:spPr>
        <p:txBody>
          <a:bodyPr/>
          <a:lstStyle/>
          <a:p>
            <a:pPr algn="just">
              <a:lnSpc>
                <a:spcPct val="150000"/>
              </a:lnSpc>
              <a:spcBef>
                <a:spcPts val="600"/>
              </a:spcBef>
              <a:spcAft>
                <a:spcPts val="0"/>
              </a:spcAft>
            </a:pPr>
            <a:r>
              <a:rPr lang="zh-CN" altLang="zh-CN" dirty="0"/>
              <a:t>短期激励计划</a:t>
            </a:r>
            <a:endParaRPr lang="en-US" altLang="zh-CN" dirty="0"/>
          </a:p>
          <a:p>
            <a:pPr lvl="1" algn="just">
              <a:lnSpc>
                <a:spcPct val="150000"/>
              </a:lnSpc>
              <a:spcBef>
                <a:spcPts val="600"/>
              </a:spcBef>
              <a:spcAft>
                <a:spcPts val="0"/>
              </a:spcAft>
            </a:pPr>
            <a:r>
              <a:rPr lang="zh-CN" altLang="en-US" dirty="0"/>
              <a:t>递延</a:t>
            </a:r>
            <a:r>
              <a:rPr lang="zh-CN" altLang="zh-CN" dirty="0"/>
              <a:t>薪酬</a:t>
            </a:r>
            <a:endParaRPr lang="en-US" altLang="zh-CN" dirty="0"/>
          </a:p>
          <a:p>
            <a:pPr marL="941070" lvl="2" indent="0" algn="just">
              <a:lnSpc>
                <a:spcPts val="3300"/>
              </a:lnSpc>
              <a:spcBef>
                <a:spcPts val="600"/>
              </a:spcBef>
              <a:spcAft>
                <a:spcPts val="0"/>
              </a:spcAft>
              <a:buNone/>
            </a:pPr>
            <a:r>
              <a:rPr lang="zh-CN" altLang="en-US" dirty="0"/>
              <a:t>递延奖金的一个劣势在于，高层管理者无法在应得奖金的年份获得递延奖金。因为一年的奖金发放与当年的业绩</a:t>
            </a:r>
            <a:r>
              <a:rPr lang="zh-CN" altLang="en-US" dirty="0" smtClean="0"/>
              <a:t>无关，他们</a:t>
            </a:r>
            <a:r>
              <a:rPr lang="zh-CN" altLang="en-US" dirty="0"/>
              <a:t>的激励作用就会下降。</a:t>
            </a:r>
          </a:p>
          <a:p>
            <a:pPr marL="941070" lvl="2" indent="0" algn="just">
              <a:lnSpc>
                <a:spcPts val="3300"/>
              </a:lnSpc>
              <a:spcBef>
                <a:spcPts val="600"/>
              </a:spcBef>
              <a:spcAft>
                <a:spcPts val="0"/>
              </a:spcAft>
              <a:buNone/>
            </a:pPr>
            <a:r>
              <a:rPr lang="zh-CN" altLang="en-US" dirty="0"/>
              <a:t>若奖金支付被递</a:t>
            </a:r>
            <a:r>
              <a:rPr lang="zh-CN" altLang="en-US" dirty="0" smtClean="0"/>
              <a:t>延，那么</a:t>
            </a:r>
            <a:r>
              <a:rPr lang="zh-CN" altLang="en-US" dirty="0"/>
              <a:t>递延的奖金可能</a:t>
            </a:r>
            <a:r>
              <a:rPr lang="zh-CN" altLang="en-US" dirty="0" smtClean="0"/>
              <a:t>发放，也</a:t>
            </a:r>
            <a:r>
              <a:rPr lang="zh-CN" altLang="en-US" dirty="0"/>
              <a:t>可能不会发放。在有些情况</a:t>
            </a:r>
            <a:r>
              <a:rPr lang="zh-CN" altLang="en-US" dirty="0" smtClean="0"/>
              <a:t>下，如果</a:t>
            </a:r>
            <a:r>
              <a:rPr lang="zh-CN" altLang="en-US" dirty="0"/>
              <a:t>管理者在发放奖金之前离开了</a:t>
            </a:r>
            <a:r>
              <a:rPr lang="zh-CN" altLang="en-US" dirty="0" smtClean="0"/>
              <a:t>公司，就</a:t>
            </a:r>
            <a:r>
              <a:rPr lang="zh-CN" altLang="en-US" dirty="0"/>
              <a:t>不会获得递延奖金。这种安排被称为“金手铐”</a:t>
            </a:r>
            <a:r>
              <a:rPr lang="en-US" altLang="zh-CN" dirty="0"/>
              <a:t>(golden handcuff</a:t>
            </a:r>
            <a:r>
              <a:rPr lang="en-US" altLang="zh-CN" dirty="0" smtClean="0"/>
              <a:t>)</a:t>
            </a:r>
            <a:r>
              <a:rPr lang="zh-CN" altLang="en-US" dirty="0" smtClean="0"/>
              <a:t>，因为</a:t>
            </a:r>
            <a:r>
              <a:rPr lang="zh-CN" altLang="en-US" dirty="0"/>
              <a:t>它对管理者离开组织起到了抑制作用。</a:t>
            </a:r>
          </a:p>
          <a:p>
            <a:pPr lvl="1" algn="just">
              <a:lnSpc>
                <a:spcPct val="150000"/>
              </a:lnSpc>
              <a:spcBef>
                <a:spcPts val="600"/>
              </a:spcBef>
              <a:spcAft>
                <a:spcPts val="0"/>
              </a:spcAft>
            </a:pPr>
            <a:endParaRPr lang="en-US" altLang="zh-CN" dirty="0"/>
          </a:p>
          <a:p>
            <a:pPr lvl="1" algn="just">
              <a:lnSpc>
                <a:spcPct val="150000"/>
              </a:lnSpc>
              <a:spcBef>
                <a:spcPts val="600"/>
              </a:spcBef>
              <a:spcAft>
                <a:spcPts val="0"/>
              </a:spcAft>
            </a:pPr>
            <a:endParaRPr lang="zh-CN" altLang="en-US"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20</a:t>
            </a:fld>
            <a:endParaRPr lang="zh-CN" altLang="en-US"/>
          </a:p>
        </p:txBody>
      </p:sp>
    </p:spTree>
  </p:cSld>
  <p:clrMapOvr>
    <a:masterClrMapping/>
  </p:clrMapOvr>
  <p:transitio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828801"/>
            <a:ext cx="10972800" cy="4714874"/>
          </a:xfrm>
        </p:spPr>
        <p:txBody>
          <a:bodyPr/>
          <a:lstStyle/>
          <a:p>
            <a:pPr algn="just">
              <a:lnSpc>
                <a:spcPct val="150000"/>
              </a:lnSpc>
              <a:spcBef>
                <a:spcPts val="600"/>
              </a:spcBef>
              <a:spcAft>
                <a:spcPts val="0"/>
              </a:spcAft>
            </a:pPr>
            <a:r>
              <a:rPr lang="zh-CN" altLang="en-US" dirty="0"/>
              <a:t>长</a:t>
            </a:r>
            <a:r>
              <a:rPr lang="zh-CN" altLang="zh-CN" dirty="0"/>
              <a:t>期激励计划</a:t>
            </a:r>
            <a:endParaRPr lang="en-US" altLang="zh-CN" dirty="0"/>
          </a:p>
          <a:p>
            <a:pPr marL="471170" lvl="1" indent="0" algn="just">
              <a:lnSpc>
                <a:spcPct val="150000"/>
              </a:lnSpc>
              <a:spcBef>
                <a:spcPts val="600"/>
              </a:spcBef>
              <a:spcAft>
                <a:spcPts val="0"/>
              </a:spcAft>
              <a:buNone/>
            </a:pPr>
            <a:r>
              <a:rPr lang="zh-CN" altLang="en-US" sz="2400" dirty="0"/>
              <a:t>许多激励计划的基本前提是公司普通股价值的增长反映了公司的长期业绩。这种计划有几种类型。他们的使用率受所得税法的变动、会计处理的变更、股票市场的状况以及各种其他因素的影响。</a:t>
            </a:r>
            <a:r>
              <a:rPr lang="zh-CN" altLang="en-US" sz="2400" dirty="0" smtClean="0"/>
              <a:t>因此，不同</a:t>
            </a:r>
            <a:r>
              <a:rPr lang="zh-CN" altLang="en-US" sz="2400" dirty="0"/>
              <a:t>的计划会在不同的时期流行。</a:t>
            </a:r>
          </a:p>
          <a:p>
            <a:pPr marL="471170" lvl="1" indent="0" algn="just">
              <a:lnSpc>
                <a:spcPct val="150000"/>
              </a:lnSpc>
              <a:spcBef>
                <a:spcPts val="600"/>
              </a:spcBef>
              <a:spcAft>
                <a:spcPts val="0"/>
              </a:spcAft>
              <a:buNone/>
            </a:pPr>
            <a:endParaRPr lang="en-US" altLang="zh-CN" dirty="0"/>
          </a:p>
          <a:p>
            <a:pPr lvl="1" algn="just">
              <a:lnSpc>
                <a:spcPct val="150000"/>
              </a:lnSpc>
              <a:spcBef>
                <a:spcPts val="600"/>
              </a:spcBef>
              <a:spcAft>
                <a:spcPts val="0"/>
              </a:spcAft>
            </a:pPr>
            <a:endParaRPr lang="zh-CN" altLang="en-US"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21</a:t>
            </a:fld>
            <a:endParaRPr lang="zh-CN" altLang="en-US"/>
          </a:p>
        </p:txBody>
      </p:sp>
    </p:spTree>
  </p:cSld>
  <p:clrMapOvr>
    <a:masterClrMapping/>
  </p:clrMapOvr>
  <p:transitio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828801"/>
            <a:ext cx="10972800" cy="4714874"/>
          </a:xfrm>
        </p:spPr>
        <p:txBody>
          <a:bodyPr/>
          <a:lstStyle/>
          <a:p>
            <a:pPr algn="just">
              <a:lnSpc>
                <a:spcPct val="150000"/>
              </a:lnSpc>
              <a:spcBef>
                <a:spcPts val="600"/>
              </a:spcBef>
              <a:spcAft>
                <a:spcPts val="0"/>
              </a:spcAft>
            </a:pPr>
            <a:r>
              <a:rPr lang="zh-CN" altLang="en-US" dirty="0"/>
              <a:t>长</a:t>
            </a:r>
            <a:r>
              <a:rPr lang="zh-CN" altLang="zh-CN" dirty="0"/>
              <a:t>期激励计划</a:t>
            </a:r>
            <a:endParaRPr lang="en-US" altLang="zh-CN" dirty="0"/>
          </a:p>
          <a:p>
            <a:pPr lvl="1" algn="just">
              <a:lnSpc>
                <a:spcPct val="150000"/>
              </a:lnSpc>
              <a:spcBef>
                <a:spcPts val="600"/>
              </a:spcBef>
              <a:spcAft>
                <a:spcPts val="0"/>
              </a:spcAft>
            </a:pPr>
            <a:r>
              <a:rPr lang="zh-CN" altLang="en-US" dirty="0"/>
              <a:t>股票期权</a:t>
            </a:r>
            <a:endParaRPr lang="en-US" altLang="zh-CN" dirty="0"/>
          </a:p>
          <a:p>
            <a:pPr marL="909320" lvl="2" indent="0" algn="just">
              <a:lnSpc>
                <a:spcPct val="150000"/>
              </a:lnSpc>
              <a:spcBef>
                <a:spcPts val="600"/>
              </a:spcBef>
              <a:spcAft>
                <a:spcPts val="0"/>
              </a:spcAft>
              <a:buNone/>
            </a:pPr>
            <a:r>
              <a:rPr lang="zh-CN" altLang="en-US" dirty="0"/>
              <a:t>股票期权是在未来某个时日</a:t>
            </a:r>
            <a:r>
              <a:rPr lang="en-US" altLang="zh-CN" dirty="0"/>
              <a:t>(</a:t>
            </a:r>
            <a:r>
              <a:rPr lang="zh-CN" altLang="en-US" dirty="0"/>
              <a:t>行权日</a:t>
            </a:r>
            <a:r>
              <a:rPr lang="en-US" altLang="zh-CN" dirty="0"/>
              <a:t>)</a:t>
            </a:r>
            <a:r>
              <a:rPr lang="zh-CN" altLang="en-US" dirty="0"/>
              <a:t>或某个时日</a:t>
            </a:r>
            <a:r>
              <a:rPr lang="zh-CN" altLang="en-US" dirty="0" smtClean="0"/>
              <a:t>之后，按</a:t>
            </a:r>
            <a:r>
              <a:rPr lang="zh-CN" altLang="en-US" dirty="0"/>
              <a:t>授予股票期权时商定的价格</a:t>
            </a:r>
            <a:r>
              <a:rPr lang="en-US" altLang="zh-CN" dirty="0"/>
              <a:t>(</a:t>
            </a:r>
            <a:r>
              <a:rPr lang="zh-CN" altLang="en-US" dirty="0"/>
              <a:t>通常为现行</a:t>
            </a:r>
            <a:r>
              <a:rPr lang="zh-CN" altLang="en-US" dirty="0" smtClean="0"/>
              <a:t>市场价格，或者</a:t>
            </a:r>
            <a:r>
              <a:rPr lang="zh-CN" altLang="en-US" dirty="0"/>
              <a:t>现行市场价格的</a:t>
            </a:r>
            <a:r>
              <a:rPr lang="en-US" altLang="zh-CN" dirty="0"/>
              <a:t>95%)</a:t>
            </a:r>
            <a:r>
              <a:rPr lang="zh-CN" altLang="en-US" dirty="0"/>
              <a:t>购买一定数量股份的权利。股票期权计划的主要激励作用</a:t>
            </a:r>
            <a:r>
              <a:rPr lang="zh-CN" altLang="en-US" dirty="0" smtClean="0"/>
              <a:t>是，他们</a:t>
            </a:r>
            <a:r>
              <a:rPr lang="zh-CN" altLang="en-US" dirty="0"/>
              <a:t>引导管理者不仅注重公司短期</a:t>
            </a:r>
            <a:r>
              <a:rPr lang="zh-CN" altLang="en-US" dirty="0" smtClean="0"/>
              <a:t>业绩，而且</a:t>
            </a:r>
            <a:r>
              <a:rPr lang="zh-CN" altLang="en-US" dirty="0"/>
              <a:t>要注重长期业绩。</a:t>
            </a:r>
          </a:p>
          <a:p>
            <a:pPr lvl="2" algn="just">
              <a:lnSpc>
                <a:spcPct val="150000"/>
              </a:lnSpc>
              <a:spcBef>
                <a:spcPts val="600"/>
              </a:spcBef>
              <a:spcAft>
                <a:spcPts val="0"/>
              </a:spcAft>
            </a:pPr>
            <a:endParaRPr lang="en-US" altLang="zh-CN" dirty="0"/>
          </a:p>
          <a:p>
            <a:pPr lvl="1" algn="just">
              <a:lnSpc>
                <a:spcPct val="150000"/>
              </a:lnSpc>
              <a:spcBef>
                <a:spcPts val="600"/>
              </a:spcBef>
              <a:spcAft>
                <a:spcPts val="0"/>
              </a:spcAft>
            </a:pPr>
            <a:endParaRPr lang="zh-CN" altLang="en-US"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22</a:t>
            </a:fld>
            <a:endParaRPr lang="zh-CN" altLang="en-US"/>
          </a:p>
        </p:txBody>
      </p:sp>
    </p:spTree>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729945"/>
            <a:ext cx="10972800" cy="4714874"/>
          </a:xfrm>
        </p:spPr>
        <p:txBody>
          <a:bodyPr/>
          <a:lstStyle/>
          <a:p>
            <a:pPr algn="just">
              <a:lnSpc>
                <a:spcPct val="150000"/>
              </a:lnSpc>
              <a:spcBef>
                <a:spcPts val="600"/>
              </a:spcBef>
              <a:spcAft>
                <a:spcPts val="0"/>
              </a:spcAft>
            </a:pPr>
            <a:r>
              <a:rPr lang="zh-CN" altLang="en-US" dirty="0"/>
              <a:t>长</a:t>
            </a:r>
            <a:r>
              <a:rPr lang="zh-CN" altLang="zh-CN" dirty="0"/>
              <a:t>期激励计划</a:t>
            </a:r>
            <a:endParaRPr lang="en-US" altLang="zh-CN" dirty="0"/>
          </a:p>
          <a:p>
            <a:pPr marL="909320" lvl="2" indent="0" algn="just">
              <a:lnSpc>
                <a:spcPts val="3000"/>
              </a:lnSpc>
              <a:spcBef>
                <a:spcPts val="600"/>
              </a:spcBef>
              <a:spcAft>
                <a:spcPts val="0"/>
              </a:spcAft>
              <a:buNone/>
            </a:pPr>
            <a:r>
              <a:rPr lang="zh-CN" altLang="en-US" sz="1800" b="1" dirty="0"/>
              <a:t>实例：</a:t>
            </a:r>
            <a:r>
              <a:rPr lang="zh-CN" altLang="en-US" sz="1800" dirty="0"/>
              <a:t>文蒂公司对居高不下的人员周转率而感到棘手</a:t>
            </a:r>
            <a:r>
              <a:rPr lang="en-US" altLang="zh-CN" sz="1800" dirty="0"/>
              <a:t>——</a:t>
            </a:r>
            <a:r>
              <a:rPr lang="zh-CN" altLang="en-US" sz="1800" dirty="0"/>
              <a:t>全员年周转率为</a:t>
            </a:r>
            <a:r>
              <a:rPr lang="en-US" altLang="zh-CN" sz="1800" dirty="0"/>
              <a:t>30%</a:t>
            </a:r>
            <a:r>
              <a:rPr lang="zh-CN" altLang="en-US" sz="1800" dirty="0"/>
              <a:t>。在引进了主要管理者股票期权计划之后</a:t>
            </a:r>
            <a:r>
              <a:rPr lang="en-US" altLang="zh-CN" sz="1800" dirty="0"/>
              <a:t>,</a:t>
            </a:r>
            <a:r>
              <a:rPr lang="zh-CN" altLang="en-US" sz="1800" dirty="0"/>
              <a:t>文蒂公司的这群人的周转率下降了</a:t>
            </a:r>
            <a:r>
              <a:rPr lang="en-US" altLang="zh-CN" sz="1800" dirty="0"/>
              <a:t>,</a:t>
            </a:r>
            <a:r>
              <a:rPr lang="zh-CN" altLang="en-US" sz="1800" dirty="0"/>
              <a:t>继而辅助管理人员的周转率也从</a:t>
            </a:r>
            <a:r>
              <a:rPr lang="en-US" altLang="zh-CN" sz="1800" dirty="0"/>
              <a:t>60%</a:t>
            </a:r>
            <a:r>
              <a:rPr lang="zh-CN" altLang="en-US" sz="1800" dirty="0"/>
              <a:t>降至了</a:t>
            </a:r>
            <a:r>
              <a:rPr lang="en-US" altLang="zh-CN" sz="1800" dirty="0"/>
              <a:t>38%</a:t>
            </a:r>
            <a:r>
              <a:rPr lang="zh-CN" altLang="en-US" sz="1800" dirty="0"/>
              <a:t>。这对全员周转率的下降每年大约贡献</a:t>
            </a:r>
            <a:r>
              <a:rPr lang="en-US" altLang="zh-CN" sz="1800" dirty="0"/>
              <a:t>150%</a:t>
            </a:r>
            <a:r>
              <a:rPr lang="zh-CN" altLang="en-US" sz="1800" dirty="0"/>
              <a:t>。</a:t>
            </a:r>
          </a:p>
          <a:p>
            <a:pPr marL="909320" lvl="2" indent="0" algn="just">
              <a:lnSpc>
                <a:spcPts val="3000"/>
              </a:lnSpc>
              <a:spcBef>
                <a:spcPts val="600"/>
              </a:spcBef>
              <a:spcAft>
                <a:spcPts val="0"/>
              </a:spcAft>
              <a:buNone/>
            </a:pPr>
            <a:r>
              <a:rPr lang="zh-CN" altLang="en-US" sz="1800" dirty="0"/>
              <a:t>星巴克公司的</a:t>
            </a:r>
            <a:r>
              <a:rPr lang="en-US" altLang="zh-CN" sz="1800" dirty="0"/>
              <a:t>CEO</a:t>
            </a:r>
            <a:r>
              <a:rPr lang="zh-CN" altLang="en-US" sz="1800" dirty="0"/>
              <a:t>霍华德</a:t>
            </a:r>
            <a:r>
              <a:rPr lang="en-US" altLang="zh-CN" sz="1800" dirty="0"/>
              <a:t>·</a:t>
            </a:r>
            <a:r>
              <a:rPr lang="zh-CN" altLang="en-US" sz="1800" dirty="0"/>
              <a:t>舒尔茨认为</a:t>
            </a:r>
            <a:r>
              <a:rPr lang="en-US" altLang="zh-CN" sz="1800" dirty="0"/>
              <a:t>,</a:t>
            </a:r>
            <a:r>
              <a:rPr lang="zh-CN" altLang="en-US" sz="1800" dirty="0"/>
              <a:t>公司对员工的行为会反映在员工与客户交流的方式上</a:t>
            </a:r>
            <a:r>
              <a:rPr lang="en-US" altLang="zh-CN" sz="1800" dirty="0"/>
              <a:t>,</a:t>
            </a:r>
            <a:r>
              <a:rPr lang="zh-CN" altLang="en-US" sz="1800" dirty="0"/>
              <a:t>从而会决定星巴克的成败。公司为每位员工都提供股票期权</a:t>
            </a:r>
            <a:r>
              <a:rPr lang="en-US" altLang="zh-CN" sz="1800" dirty="0"/>
              <a:t>,</a:t>
            </a:r>
            <a:r>
              <a:rPr lang="zh-CN" altLang="en-US" sz="1800" dirty="0"/>
              <a:t>因此</a:t>
            </a:r>
            <a:r>
              <a:rPr lang="en-US" altLang="zh-CN" sz="1800" dirty="0"/>
              <a:t>,</a:t>
            </a:r>
            <a:r>
              <a:rPr lang="zh-CN" altLang="en-US" sz="1800" dirty="0"/>
              <a:t>在所有食品饮料公司中</a:t>
            </a:r>
            <a:r>
              <a:rPr lang="en-US" altLang="zh-CN" sz="1800" dirty="0"/>
              <a:t>,</a:t>
            </a:r>
            <a:r>
              <a:rPr lang="zh-CN" altLang="en-US" sz="1800" dirty="0"/>
              <a:t>星巴克的人员周转率最低。</a:t>
            </a:r>
            <a:endParaRPr lang="en-US" altLang="zh-CN" sz="1800" dirty="0"/>
          </a:p>
          <a:p>
            <a:pPr marL="909320" lvl="2" indent="0" algn="just">
              <a:lnSpc>
                <a:spcPts val="3000"/>
              </a:lnSpc>
              <a:spcBef>
                <a:spcPts val="600"/>
              </a:spcBef>
              <a:spcAft>
                <a:spcPts val="0"/>
              </a:spcAft>
              <a:buNone/>
            </a:pPr>
            <a:r>
              <a:rPr lang="zh-CN" altLang="en-US" sz="1800" dirty="0"/>
              <a:t>为了使管理者的利益与股东利益协调一致</a:t>
            </a:r>
            <a:r>
              <a:rPr lang="en-US" altLang="zh-CN" sz="1800" dirty="0"/>
              <a:t>,2004</a:t>
            </a:r>
            <a:r>
              <a:rPr lang="zh-CN" altLang="en-US" sz="1800" dirty="0"/>
              <a:t>年</a:t>
            </a:r>
            <a:r>
              <a:rPr lang="en-US" altLang="zh-CN" sz="1800" dirty="0"/>
              <a:t>,1BM</a:t>
            </a:r>
            <a:r>
              <a:rPr lang="zh-CN" altLang="en-US" sz="1800" dirty="0"/>
              <a:t>公司向</a:t>
            </a:r>
            <a:r>
              <a:rPr lang="en-US" altLang="zh-CN" sz="1800" dirty="0"/>
              <a:t>5000</a:t>
            </a:r>
            <a:r>
              <a:rPr lang="zh-CN" altLang="en-US" sz="1800" dirty="0"/>
              <a:t>名高层管理者宣布了新的股票期权计划。依照这项计划</a:t>
            </a:r>
            <a:r>
              <a:rPr lang="en-US" altLang="zh-CN" sz="1800" dirty="0"/>
              <a:t>,</a:t>
            </a:r>
            <a:r>
              <a:rPr lang="zh-CN" altLang="en-US" sz="1800" dirty="0"/>
              <a:t>如果</a:t>
            </a:r>
            <a:r>
              <a:rPr lang="en-US" altLang="zh-CN" sz="1800" dirty="0"/>
              <a:t>IBM</a:t>
            </a:r>
            <a:r>
              <a:rPr lang="zh-CN" altLang="en-US" sz="1800" dirty="0"/>
              <a:t>公司的股票上涨</a:t>
            </a:r>
            <a:r>
              <a:rPr lang="en-US" altLang="zh-CN" sz="1800" dirty="0"/>
              <a:t>20%,</a:t>
            </a:r>
            <a:r>
              <a:rPr lang="zh-CN" altLang="en-US" sz="1800" dirty="0"/>
              <a:t>毫无疑问</a:t>
            </a:r>
            <a:r>
              <a:rPr lang="en-US" altLang="zh-CN" sz="1800" dirty="0"/>
              <a:t>,</a:t>
            </a:r>
            <a:r>
              <a:rPr lang="zh-CN" altLang="en-US" sz="1800" dirty="0"/>
              <a:t>股东会获得全部</a:t>
            </a:r>
            <a:r>
              <a:rPr lang="en-US" altLang="zh-CN" sz="1800" dirty="0"/>
              <a:t>20%</a:t>
            </a:r>
            <a:r>
              <a:rPr lang="zh-CN" altLang="en-US" sz="1800" dirty="0"/>
              <a:t>的溢价</a:t>
            </a:r>
            <a:r>
              <a:rPr lang="en-US" altLang="zh-CN" sz="1800" dirty="0"/>
              <a:t>,</a:t>
            </a:r>
            <a:r>
              <a:rPr lang="zh-CN" altLang="en-US" sz="1800" dirty="0"/>
              <a:t>但是高层管理者也会获得</a:t>
            </a:r>
            <a:r>
              <a:rPr lang="en-US" altLang="zh-CN" sz="1800" dirty="0"/>
              <a:t>10%</a:t>
            </a:r>
            <a:r>
              <a:rPr lang="zh-CN" altLang="en-US" sz="1800" dirty="0"/>
              <a:t>的溢价。</a:t>
            </a:r>
          </a:p>
          <a:p>
            <a:pPr lvl="2" algn="just">
              <a:lnSpc>
                <a:spcPct val="150000"/>
              </a:lnSpc>
              <a:spcBef>
                <a:spcPts val="600"/>
              </a:spcBef>
              <a:spcAft>
                <a:spcPts val="0"/>
              </a:spcAft>
            </a:pPr>
            <a:endParaRPr lang="en-US" altLang="zh-CN" dirty="0"/>
          </a:p>
          <a:p>
            <a:pPr lvl="1" algn="just">
              <a:lnSpc>
                <a:spcPct val="150000"/>
              </a:lnSpc>
              <a:spcBef>
                <a:spcPts val="600"/>
              </a:spcBef>
              <a:spcAft>
                <a:spcPts val="0"/>
              </a:spcAft>
            </a:pPr>
            <a:endParaRPr lang="zh-CN" altLang="en-US"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23</a:t>
            </a:fld>
            <a:endParaRPr lang="zh-CN" altLang="en-US"/>
          </a:p>
        </p:txBody>
      </p:sp>
    </p:spTree>
  </p:cSld>
  <p:clrMapOvr>
    <a:masterClrMapping/>
  </p:clrMapOvr>
  <p:transitio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828801"/>
            <a:ext cx="10972800" cy="4714874"/>
          </a:xfrm>
        </p:spPr>
        <p:txBody>
          <a:bodyPr/>
          <a:lstStyle/>
          <a:p>
            <a:pPr algn="just">
              <a:lnSpc>
                <a:spcPct val="150000"/>
              </a:lnSpc>
              <a:spcBef>
                <a:spcPts val="600"/>
              </a:spcBef>
              <a:spcAft>
                <a:spcPts val="0"/>
              </a:spcAft>
            </a:pPr>
            <a:r>
              <a:rPr lang="zh-CN" altLang="en-US" dirty="0"/>
              <a:t>长</a:t>
            </a:r>
            <a:r>
              <a:rPr lang="zh-CN" altLang="zh-CN" dirty="0"/>
              <a:t>期激励计划</a:t>
            </a:r>
            <a:endParaRPr lang="en-US" altLang="zh-CN" dirty="0"/>
          </a:p>
          <a:p>
            <a:pPr lvl="1" algn="just">
              <a:lnSpc>
                <a:spcPct val="150000"/>
              </a:lnSpc>
              <a:spcBef>
                <a:spcPts val="600"/>
              </a:spcBef>
              <a:spcAft>
                <a:spcPts val="0"/>
              </a:spcAft>
            </a:pPr>
            <a:r>
              <a:rPr lang="zh-CN" altLang="en-US" dirty="0"/>
              <a:t>股票期权</a:t>
            </a:r>
            <a:endParaRPr lang="en-US" altLang="zh-CN" dirty="0"/>
          </a:p>
          <a:p>
            <a:pPr marL="909320" lvl="2" indent="0" algn="just">
              <a:lnSpc>
                <a:spcPct val="150000"/>
              </a:lnSpc>
              <a:spcBef>
                <a:spcPts val="600"/>
              </a:spcBef>
              <a:spcAft>
                <a:spcPts val="0"/>
              </a:spcAft>
              <a:buNone/>
            </a:pPr>
            <a:r>
              <a:rPr lang="zh-CN" altLang="en-US" dirty="0"/>
              <a:t>如果管理者后来卖出股票的价格超过了买入</a:t>
            </a:r>
            <a:r>
              <a:rPr lang="zh-CN" altLang="en-US" dirty="0" smtClean="0"/>
              <a:t>价格，那么</a:t>
            </a:r>
            <a:r>
              <a:rPr lang="zh-CN" altLang="en-US" dirty="0"/>
              <a:t>管理者就获利。许多股票期权都是限制性股票。在买入后的规定期限内不允许管理者卖出股票。</a:t>
            </a:r>
          </a:p>
          <a:p>
            <a:pPr lvl="2" algn="just">
              <a:lnSpc>
                <a:spcPct val="150000"/>
              </a:lnSpc>
              <a:spcBef>
                <a:spcPts val="600"/>
              </a:spcBef>
              <a:spcAft>
                <a:spcPts val="0"/>
              </a:spcAft>
            </a:pPr>
            <a:endParaRPr lang="en-US" altLang="zh-CN" dirty="0"/>
          </a:p>
          <a:p>
            <a:pPr lvl="1" algn="just">
              <a:lnSpc>
                <a:spcPct val="150000"/>
              </a:lnSpc>
              <a:spcBef>
                <a:spcPts val="600"/>
              </a:spcBef>
              <a:spcAft>
                <a:spcPts val="0"/>
              </a:spcAft>
            </a:pPr>
            <a:endParaRPr lang="zh-CN" altLang="en-US"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24</a:t>
            </a:fld>
            <a:endParaRPr lang="zh-CN" altLang="en-US"/>
          </a:p>
        </p:txBody>
      </p:sp>
    </p:spTree>
  </p:cSld>
  <p:clrMapOvr>
    <a:masterClrMapping/>
  </p:clrMapOvr>
  <p:transition spd="med">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762897"/>
            <a:ext cx="10972800" cy="4714874"/>
          </a:xfrm>
        </p:spPr>
        <p:txBody>
          <a:bodyPr/>
          <a:lstStyle/>
          <a:p>
            <a:pPr algn="just">
              <a:lnSpc>
                <a:spcPct val="150000"/>
              </a:lnSpc>
              <a:spcBef>
                <a:spcPts val="1200"/>
              </a:spcBef>
              <a:spcAft>
                <a:spcPts val="0"/>
              </a:spcAft>
            </a:pPr>
            <a:r>
              <a:rPr lang="zh-CN" altLang="en-US" dirty="0"/>
              <a:t>长</a:t>
            </a:r>
            <a:r>
              <a:rPr lang="zh-CN" altLang="zh-CN" dirty="0"/>
              <a:t>期激励计划</a:t>
            </a:r>
            <a:endParaRPr lang="en-US" altLang="zh-CN" dirty="0"/>
          </a:p>
          <a:p>
            <a:pPr marL="909320" lvl="2" indent="0" algn="just">
              <a:lnSpc>
                <a:spcPts val="3200"/>
              </a:lnSpc>
              <a:spcBef>
                <a:spcPts val="600"/>
              </a:spcBef>
              <a:spcAft>
                <a:spcPts val="0"/>
              </a:spcAft>
              <a:buNone/>
            </a:pPr>
            <a:r>
              <a:rPr lang="zh-CN" altLang="en-US" b="1" dirty="0"/>
              <a:t>实例：</a:t>
            </a:r>
            <a:r>
              <a:rPr lang="zh-CN" altLang="en-US" dirty="0"/>
              <a:t>从历史上看</a:t>
            </a:r>
            <a:r>
              <a:rPr lang="en-US" altLang="zh-CN" dirty="0"/>
              <a:t>,</a:t>
            </a:r>
            <a:r>
              <a:rPr lang="zh-CN" altLang="en-US" dirty="0"/>
              <a:t>无论是在初创</a:t>
            </a:r>
            <a:r>
              <a:rPr lang="zh-CN" altLang="en-US" dirty="0" smtClean="0"/>
              <a:t>企业，还是</a:t>
            </a:r>
            <a:r>
              <a:rPr lang="zh-CN" altLang="en-US" dirty="0"/>
              <a:t>在历史悠久的</a:t>
            </a:r>
            <a:r>
              <a:rPr lang="zh-CN" altLang="en-US" dirty="0" smtClean="0"/>
              <a:t>企业，特别是</a:t>
            </a:r>
            <a:r>
              <a:rPr lang="zh-CN" altLang="en-US" dirty="0"/>
              <a:t>在科技</a:t>
            </a:r>
            <a:r>
              <a:rPr lang="zh-CN" altLang="en-US" dirty="0" smtClean="0"/>
              <a:t>领域，股</a:t>
            </a:r>
            <a:r>
              <a:rPr lang="zh-CN" altLang="en-US" dirty="0"/>
              <a:t>票</a:t>
            </a:r>
            <a:r>
              <a:rPr lang="zh-CN" altLang="en-US" dirty="0" smtClean="0"/>
              <a:t>期权</a:t>
            </a:r>
            <a:r>
              <a:rPr lang="zh-CN" altLang="en-US" dirty="0"/>
              <a:t>一直是奖励员工的流行形式。微软、思科、亚马逊、易趣就是在薪酬中采用股票期权的一些公司。原因有多</a:t>
            </a:r>
            <a:r>
              <a:rPr lang="zh-CN" altLang="en-US" dirty="0" smtClean="0"/>
              <a:t>个</a:t>
            </a:r>
            <a:r>
              <a:rPr lang="en-US" altLang="zh-CN" dirty="0" smtClean="0"/>
              <a:t>:</a:t>
            </a:r>
          </a:p>
          <a:p>
            <a:pPr marL="909320" lvl="2" indent="0" algn="just">
              <a:lnSpc>
                <a:spcPts val="3200"/>
              </a:lnSpc>
              <a:spcBef>
                <a:spcPts val="600"/>
              </a:spcBef>
              <a:spcAft>
                <a:spcPts val="0"/>
              </a:spcAft>
              <a:buNone/>
            </a:pPr>
            <a:r>
              <a:rPr lang="zh-CN" altLang="en-US" dirty="0" smtClean="0"/>
              <a:t>首先，股票</a:t>
            </a:r>
            <a:r>
              <a:rPr lang="zh-CN" altLang="en-US" dirty="0"/>
              <a:t>期权及其优势往往会为公司吸引优秀</a:t>
            </a:r>
            <a:r>
              <a:rPr lang="zh-CN" altLang="en-US" dirty="0" smtClean="0"/>
              <a:t>人才，而</a:t>
            </a:r>
            <a:r>
              <a:rPr lang="zh-CN" altLang="en-US" dirty="0"/>
              <a:t>科技公司正是依赖人力资本的优秀才干而成功的。</a:t>
            </a:r>
            <a:r>
              <a:rPr lang="zh-CN" altLang="en-US" dirty="0" smtClean="0"/>
              <a:t>其次，只有</a:t>
            </a:r>
            <a:r>
              <a:rPr lang="zh-CN" altLang="en-US" dirty="0"/>
              <a:t>员工能从中</a:t>
            </a:r>
            <a:r>
              <a:rPr lang="zh-CN" altLang="en-US" dirty="0" smtClean="0"/>
              <a:t>获利，他们</a:t>
            </a:r>
            <a:r>
              <a:rPr lang="zh-CN" altLang="en-US" dirty="0"/>
              <a:t>才会自愿提出创意。</a:t>
            </a:r>
            <a:r>
              <a:rPr lang="zh-CN" altLang="en-US" dirty="0" smtClean="0"/>
              <a:t>第三，由于</a:t>
            </a:r>
            <a:r>
              <a:rPr lang="zh-CN" altLang="en-US" dirty="0"/>
              <a:t>股票期权</a:t>
            </a:r>
            <a:r>
              <a:rPr lang="zh-CN" altLang="en-US" dirty="0" smtClean="0"/>
              <a:t>计划，公司</a:t>
            </a:r>
            <a:r>
              <a:rPr lang="zh-CN" altLang="en-US" dirty="0"/>
              <a:t>可以降低员工的工资和奖金。</a:t>
            </a:r>
            <a:r>
              <a:rPr lang="zh-CN" altLang="en-US" dirty="0" smtClean="0"/>
              <a:t>第四，至此，股票</a:t>
            </a:r>
            <a:r>
              <a:rPr lang="zh-CN" altLang="en-US" dirty="0"/>
              <a:t>期权的价值尚未降低净收益。</a:t>
            </a:r>
            <a:r>
              <a:rPr lang="zh-CN" altLang="en-US" dirty="0" smtClean="0"/>
              <a:t>最后，股票</a:t>
            </a:r>
            <a:r>
              <a:rPr lang="zh-CN" altLang="en-US" dirty="0"/>
              <a:t>期权旨在鼓励员工树立长远眼光。</a:t>
            </a:r>
          </a:p>
          <a:p>
            <a:pPr marL="909320" lvl="2" indent="0" algn="just">
              <a:lnSpc>
                <a:spcPct val="150000"/>
              </a:lnSpc>
              <a:spcBef>
                <a:spcPts val="600"/>
              </a:spcBef>
              <a:spcAft>
                <a:spcPts val="0"/>
              </a:spcAft>
              <a:buNone/>
            </a:pPr>
            <a:endParaRPr lang="en-US" altLang="zh-CN" dirty="0"/>
          </a:p>
          <a:p>
            <a:pPr lvl="1" algn="just">
              <a:lnSpc>
                <a:spcPct val="150000"/>
              </a:lnSpc>
              <a:spcBef>
                <a:spcPts val="600"/>
              </a:spcBef>
              <a:spcAft>
                <a:spcPts val="0"/>
              </a:spcAft>
            </a:pPr>
            <a:endParaRPr lang="zh-CN" altLang="en-US"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25</a:t>
            </a:fld>
            <a:endParaRPr lang="zh-CN" altLang="en-US"/>
          </a:p>
        </p:txBody>
      </p:sp>
    </p:spTree>
  </p:cSld>
  <p:clrMapOvr>
    <a:masterClrMapping/>
  </p:clrMapOvr>
  <p:transitio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754659"/>
            <a:ext cx="10972800" cy="4419599"/>
          </a:xfrm>
        </p:spPr>
        <p:txBody>
          <a:bodyPr/>
          <a:lstStyle/>
          <a:p>
            <a:pPr algn="just">
              <a:lnSpc>
                <a:spcPct val="150000"/>
              </a:lnSpc>
              <a:spcBef>
                <a:spcPts val="600"/>
              </a:spcBef>
              <a:spcAft>
                <a:spcPts val="0"/>
              </a:spcAft>
            </a:pPr>
            <a:r>
              <a:rPr lang="zh-CN" altLang="en-US" dirty="0"/>
              <a:t>长</a:t>
            </a:r>
            <a:r>
              <a:rPr lang="zh-CN" altLang="zh-CN" dirty="0"/>
              <a:t>期激励计划</a:t>
            </a:r>
            <a:endParaRPr lang="en-US" altLang="zh-CN" dirty="0"/>
          </a:p>
          <a:p>
            <a:pPr marL="909320" lvl="2" indent="0" algn="just">
              <a:lnSpc>
                <a:spcPct val="150000"/>
              </a:lnSpc>
              <a:spcBef>
                <a:spcPts val="600"/>
              </a:spcBef>
              <a:spcAft>
                <a:spcPts val="0"/>
              </a:spcAft>
              <a:buNone/>
            </a:pPr>
            <a:r>
              <a:rPr lang="zh-CN" altLang="en-US" b="1" dirty="0"/>
              <a:t>实例：</a:t>
            </a:r>
            <a:r>
              <a:rPr lang="en-US" altLang="zh-CN" dirty="0"/>
              <a:t>2002</a:t>
            </a:r>
            <a:r>
              <a:rPr lang="zh-CN" altLang="en-US" dirty="0"/>
              <a:t>年</a:t>
            </a:r>
            <a:r>
              <a:rPr lang="en-US" altLang="zh-CN" dirty="0"/>
              <a:t>,</a:t>
            </a:r>
            <a:r>
              <a:rPr lang="zh-CN" altLang="en-US" dirty="0"/>
              <a:t>在发生了几起会计丑闻之后</a:t>
            </a:r>
            <a:r>
              <a:rPr lang="en-US" altLang="zh-CN" dirty="0"/>
              <a:t>,</a:t>
            </a:r>
            <a:r>
              <a:rPr lang="zh-CN" altLang="en-US" dirty="0"/>
              <a:t>要求把股票期权计作费用的呼声越来越高。这样就可以让投资者更完整、更准确地了解公司的财务业绩。支持把股票期权计作费用的人包括沃伦</a:t>
            </a:r>
            <a:r>
              <a:rPr lang="en-US" altLang="zh-CN" dirty="0"/>
              <a:t>·</a:t>
            </a:r>
            <a:r>
              <a:rPr lang="zh-CN" altLang="en-US" dirty="0"/>
              <a:t>巴菲特、阿兰</a:t>
            </a:r>
            <a:r>
              <a:rPr lang="en-US" altLang="zh-CN" dirty="0"/>
              <a:t>·</a:t>
            </a:r>
            <a:r>
              <a:rPr lang="zh-CN" altLang="en-US" dirty="0"/>
              <a:t>格林斯潘以及财务会计准则委员会</a:t>
            </a:r>
            <a:r>
              <a:rPr lang="en-US" altLang="zh-CN" dirty="0"/>
              <a:t>(FASB)</a:t>
            </a:r>
            <a:r>
              <a:rPr lang="zh-CN" altLang="en-US" dirty="0"/>
              <a:t>。泰科、 </a:t>
            </a:r>
            <a:r>
              <a:rPr lang="en-US" altLang="zh-CN" dirty="0"/>
              <a:t>Global Crossing</a:t>
            </a:r>
            <a:r>
              <a:rPr lang="zh-CN" altLang="en-US" dirty="0"/>
              <a:t>、世通、安然等公司的破产</a:t>
            </a:r>
            <a:r>
              <a:rPr lang="en-US" altLang="zh-CN" dirty="0"/>
              <a:t>,</a:t>
            </a:r>
            <a:r>
              <a:rPr lang="zh-CN" altLang="en-US" dirty="0"/>
              <a:t>促使改革的呼声高涨</a:t>
            </a:r>
            <a:r>
              <a:rPr lang="en-US" altLang="zh-CN" dirty="0"/>
              <a:t>,</a:t>
            </a:r>
            <a:r>
              <a:rPr lang="zh-CN" altLang="en-US" dirty="0"/>
              <a:t>而恰恰是在这些公司中</a:t>
            </a:r>
            <a:r>
              <a:rPr lang="en-US" altLang="zh-CN" dirty="0"/>
              <a:t>,</a:t>
            </a:r>
            <a:r>
              <a:rPr lang="zh-CN" altLang="en-US" dirty="0"/>
              <a:t>员工薪酬与股票期权密切联系</a:t>
            </a:r>
            <a:r>
              <a:rPr lang="en-US" altLang="zh-CN" dirty="0"/>
              <a:t>,</a:t>
            </a:r>
            <a:r>
              <a:rPr lang="zh-CN" altLang="en-US" dirty="0"/>
              <a:t>从而造成操纵财务数字以提高短期股价。</a:t>
            </a:r>
          </a:p>
          <a:p>
            <a:pPr lvl="2" algn="just">
              <a:lnSpc>
                <a:spcPct val="150000"/>
              </a:lnSpc>
              <a:spcBef>
                <a:spcPts val="600"/>
              </a:spcBef>
              <a:spcAft>
                <a:spcPts val="0"/>
              </a:spcAft>
            </a:pPr>
            <a:endParaRPr lang="en-US" altLang="zh-CN" dirty="0"/>
          </a:p>
          <a:p>
            <a:pPr lvl="1" algn="just">
              <a:lnSpc>
                <a:spcPct val="150000"/>
              </a:lnSpc>
              <a:spcBef>
                <a:spcPts val="600"/>
              </a:spcBef>
              <a:spcAft>
                <a:spcPts val="0"/>
              </a:spcAft>
            </a:pPr>
            <a:endParaRPr lang="zh-CN" altLang="en-US"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26</a:t>
            </a:fld>
            <a:endParaRPr lang="zh-CN" altLang="en-US"/>
          </a:p>
        </p:txBody>
      </p:sp>
    </p:spTree>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771135"/>
            <a:ext cx="10972800" cy="4714874"/>
          </a:xfrm>
        </p:spPr>
        <p:txBody>
          <a:bodyPr/>
          <a:lstStyle/>
          <a:p>
            <a:pPr algn="just">
              <a:lnSpc>
                <a:spcPts val="3600"/>
              </a:lnSpc>
              <a:spcBef>
                <a:spcPts val="1200"/>
              </a:spcBef>
              <a:spcAft>
                <a:spcPts val="600"/>
              </a:spcAft>
            </a:pPr>
            <a:r>
              <a:rPr lang="zh-CN" altLang="en-US" dirty="0"/>
              <a:t>长</a:t>
            </a:r>
            <a:r>
              <a:rPr lang="zh-CN" altLang="zh-CN" dirty="0"/>
              <a:t>期激励计划</a:t>
            </a:r>
            <a:endParaRPr lang="en-US" altLang="zh-CN" dirty="0"/>
          </a:p>
          <a:p>
            <a:pPr lvl="1" algn="just">
              <a:lnSpc>
                <a:spcPts val="3600"/>
              </a:lnSpc>
              <a:spcBef>
                <a:spcPts val="600"/>
              </a:spcBef>
              <a:spcAft>
                <a:spcPts val="0"/>
              </a:spcAft>
            </a:pPr>
            <a:r>
              <a:rPr lang="zh-CN" altLang="en-US" dirty="0"/>
              <a:t>影子股票</a:t>
            </a:r>
            <a:endParaRPr lang="en-US" altLang="zh-CN" dirty="0"/>
          </a:p>
          <a:p>
            <a:pPr marL="909320" lvl="2" indent="0" algn="just">
              <a:lnSpc>
                <a:spcPct val="150000"/>
              </a:lnSpc>
              <a:spcBef>
                <a:spcPts val="600"/>
              </a:spcBef>
              <a:spcAft>
                <a:spcPts val="0"/>
              </a:spcAft>
              <a:buNone/>
            </a:pPr>
            <a:r>
              <a:rPr lang="zh-CN" altLang="en-US" dirty="0"/>
              <a:t>影子股票</a:t>
            </a:r>
            <a:r>
              <a:rPr lang="en-US" altLang="zh-CN" dirty="0"/>
              <a:t>(phantom stock)</a:t>
            </a:r>
            <a:r>
              <a:rPr lang="zh-CN" altLang="en-US" dirty="0"/>
              <a:t>计划奖励管理者大量仅用于记帐目的的股票。在一定期间的期末</a:t>
            </a:r>
            <a:r>
              <a:rPr lang="en-US" altLang="zh-CN" dirty="0"/>
              <a:t>,</a:t>
            </a:r>
            <a:r>
              <a:rPr lang="zh-CN" altLang="en-US" dirty="0"/>
              <a:t>比如说</a:t>
            </a:r>
            <a:r>
              <a:rPr lang="en-US" altLang="zh-CN" dirty="0"/>
              <a:t>5</a:t>
            </a:r>
            <a:r>
              <a:rPr lang="zh-CN" altLang="en-US" dirty="0" smtClean="0"/>
              <a:t>年，高层</a:t>
            </a:r>
            <a:r>
              <a:rPr lang="zh-CN" altLang="en-US" dirty="0"/>
              <a:t>管理者就有权获得相当于股票市值自奖励之日起的升值数额。这种奖励可能是现金</a:t>
            </a:r>
            <a:r>
              <a:rPr lang="en-US" altLang="zh-CN" dirty="0"/>
              <a:t>,</a:t>
            </a:r>
            <a:r>
              <a:rPr lang="zh-CN" altLang="en-US" dirty="0"/>
              <a:t>也可能是</a:t>
            </a:r>
            <a:r>
              <a:rPr lang="zh-CN" altLang="en-US" dirty="0" smtClean="0"/>
              <a:t>股份，或</a:t>
            </a:r>
            <a:r>
              <a:rPr lang="zh-CN" altLang="en-US" dirty="0"/>
              <a:t>二者兼而有之。与股票期权</a:t>
            </a:r>
            <a:r>
              <a:rPr lang="zh-CN" altLang="en-US" dirty="0" smtClean="0"/>
              <a:t>不同，影子</a:t>
            </a:r>
            <a:r>
              <a:rPr lang="zh-CN" altLang="en-US" dirty="0"/>
              <a:t>股票计划没有交易成本。有些股票期权计划要求管理者在买入后持有一段时间。这就涉及市场价格下跌的</a:t>
            </a:r>
            <a:r>
              <a:rPr lang="zh-CN" altLang="en-US" dirty="0" smtClean="0"/>
              <a:t>风险，以及</a:t>
            </a:r>
            <a:r>
              <a:rPr lang="zh-CN" altLang="en-US" dirty="0"/>
              <a:t>持有股票的利息成本。在影子股票计划中则不会发生这种风险和这些成本。</a:t>
            </a:r>
          </a:p>
          <a:p>
            <a:pPr lvl="2" algn="just">
              <a:lnSpc>
                <a:spcPct val="150000"/>
              </a:lnSpc>
              <a:spcBef>
                <a:spcPts val="600"/>
              </a:spcBef>
              <a:spcAft>
                <a:spcPts val="0"/>
              </a:spcAft>
            </a:pPr>
            <a:endParaRPr lang="en-US" altLang="zh-CN" dirty="0"/>
          </a:p>
          <a:p>
            <a:pPr lvl="1" algn="just">
              <a:lnSpc>
                <a:spcPct val="150000"/>
              </a:lnSpc>
              <a:spcBef>
                <a:spcPts val="600"/>
              </a:spcBef>
              <a:spcAft>
                <a:spcPts val="0"/>
              </a:spcAft>
            </a:pPr>
            <a:endParaRPr lang="zh-CN" altLang="en-US"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27</a:t>
            </a:fld>
            <a:endParaRPr lang="zh-CN" altLang="en-US" dirty="0"/>
          </a:p>
        </p:txBody>
      </p:sp>
    </p:spTree>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828801"/>
            <a:ext cx="10972800" cy="4714874"/>
          </a:xfrm>
        </p:spPr>
        <p:txBody>
          <a:bodyPr/>
          <a:lstStyle/>
          <a:p>
            <a:pPr algn="just">
              <a:lnSpc>
                <a:spcPct val="150000"/>
              </a:lnSpc>
              <a:spcBef>
                <a:spcPts val="600"/>
              </a:spcBef>
              <a:spcAft>
                <a:spcPts val="0"/>
              </a:spcAft>
            </a:pPr>
            <a:r>
              <a:rPr lang="zh-CN" altLang="en-US" dirty="0"/>
              <a:t>长</a:t>
            </a:r>
            <a:r>
              <a:rPr lang="zh-CN" altLang="zh-CN" dirty="0"/>
              <a:t>期激励计划</a:t>
            </a:r>
            <a:endParaRPr lang="en-US" altLang="zh-CN" dirty="0"/>
          </a:p>
          <a:p>
            <a:pPr lvl="1" algn="just">
              <a:lnSpc>
                <a:spcPct val="150000"/>
              </a:lnSpc>
              <a:spcBef>
                <a:spcPts val="600"/>
              </a:spcBef>
              <a:spcAft>
                <a:spcPts val="0"/>
              </a:spcAft>
            </a:pPr>
            <a:r>
              <a:rPr lang="zh-CN" altLang="en-US" dirty="0"/>
              <a:t>股票升值权</a:t>
            </a:r>
            <a:endParaRPr lang="en-US" altLang="zh-CN" dirty="0"/>
          </a:p>
          <a:p>
            <a:pPr marL="909320" lvl="2" indent="0" algn="just">
              <a:lnSpc>
                <a:spcPct val="150000"/>
              </a:lnSpc>
              <a:spcBef>
                <a:spcPts val="600"/>
              </a:spcBef>
              <a:spcAft>
                <a:spcPts val="0"/>
              </a:spcAft>
              <a:buNone/>
            </a:pPr>
            <a:r>
              <a:rPr lang="zh-CN" altLang="en-US" dirty="0"/>
              <a:t>股票升值权</a:t>
            </a:r>
            <a:r>
              <a:rPr lang="en-US" altLang="zh-CN" dirty="0"/>
              <a:t>(stock appreciation right)</a:t>
            </a:r>
            <a:r>
              <a:rPr lang="zh-CN" altLang="en-US" dirty="0"/>
              <a:t>是根据股票从奖励之时起到未来一定时日由于股票价值增加而获得现金的权利。股票升值权和影子股票同属于递延现金奖金</a:t>
            </a:r>
            <a:r>
              <a:rPr lang="en-US" altLang="zh-CN" dirty="0"/>
              <a:t>,</a:t>
            </a:r>
            <a:r>
              <a:rPr lang="zh-CN" altLang="en-US" dirty="0"/>
              <a:t>奖金数额是公司股票价格的函数。这两种激励薪酬计划都具有股票期权计划的优势。与现行的现金奖金相比</a:t>
            </a:r>
            <a:r>
              <a:rPr lang="en-US" altLang="zh-CN" dirty="0"/>
              <a:t>,</a:t>
            </a:r>
            <a:r>
              <a:rPr lang="zh-CN" altLang="en-US" dirty="0"/>
              <a:t>他们对最终的奖金额具有双向不确定性。</a:t>
            </a:r>
          </a:p>
          <a:p>
            <a:pPr lvl="2" algn="just">
              <a:lnSpc>
                <a:spcPct val="150000"/>
              </a:lnSpc>
              <a:spcBef>
                <a:spcPts val="600"/>
              </a:spcBef>
              <a:spcAft>
                <a:spcPts val="0"/>
              </a:spcAft>
            </a:pPr>
            <a:endParaRPr lang="en-US" altLang="zh-CN" dirty="0"/>
          </a:p>
          <a:p>
            <a:pPr lvl="1" algn="just">
              <a:lnSpc>
                <a:spcPct val="150000"/>
              </a:lnSpc>
              <a:spcBef>
                <a:spcPts val="600"/>
              </a:spcBef>
              <a:spcAft>
                <a:spcPts val="0"/>
              </a:spcAft>
            </a:pPr>
            <a:endParaRPr lang="zh-CN" altLang="en-US"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28</a:t>
            </a:fld>
            <a:endParaRPr lang="zh-CN" altLang="en-US" dirty="0"/>
          </a:p>
        </p:txBody>
      </p:sp>
    </p:spTree>
  </p:cSld>
  <p:clrMapOvr>
    <a:masterClrMapping/>
  </p:clrMapOvr>
  <p:transitio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720420"/>
            <a:ext cx="10972800" cy="4714874"/>
          </a:xfrm>
        </p:spPr>
        <p:txBody>
          <a:bodyPr/>
          <a:lstStyle/>
          <a:p>
            <a:pPr algn="just">
              <a:lnSpc>
                <a:spcPts val="3840"/>
              </a:lnSpc>
              <a:spcBef>
                <a:spcPts val="600"/>
              </a:spcBef>
              <a:spcAft>
                <a:spcPts val="600"/>
              </a:spcAft>
            </a:pPr>
            <a:r>
              <a:rPr lang="zh-CN" altLang="en-US" dirty="0"/>
              <a:t>长</a:t>
            </a:r>
            <a:r>
              <a:rPr lang="zh-CN" altLang="zh-CN" dirty="0"/>
              <a:t>期激励计划</a:t>
            </a:r>
            <a:endParaRPr lang="en-US" altLang="zh-CN" dirty="0"/>
          </a:p>
          <a:p>
            <a:pPr lvl="1" algn="just">
              <a:lnSpc>
                <a:spcPts val="3840"/>
              </a:lnSpc>
              <a:spcBef>
                <a:spcPts val="600"/>
              </a:spcBef>
              <a:spcAft>
                <a:spcPts val="600"/>
              </a:spcAft>
            </a:pPr>
            <a:r>
              <a:rPr lang="zh-CN" altLang="zh-CN" dirty="0" smtClean="0"/>
              <a:t>绩</a:t>
            </a:r>
            <a:r>
              <a:rPr lang="zh-CN" altLang="en-US" dirty="0"/>
              <a:t>效</a:t>
            </a:r>
            <a:r>
              <a:rPr lang="zh-CN" altLang="zh-CN" dirty="0" smtClean="0"/>
              <a:t>股</a:t>
            </a:r>
            <a:r>
              <a:rPr lang="zh-CN" altLang="en-US" dirty="0" smtClean="0"/>
              <a:t>（会计业绩）</a:t>
            </a:r>
            <a:endParaRPr lang="en-US" altLang="zh-CN" dirty="0"/>
          </a:p>
          <a:p>
            <a:pPr marL="909320" lvl="2" indent="0" algn="just">
              <a:lnSpc>
                <a:spcPts val="3200"/>
              </a:lnSpc>
              <a:spcBef>
                <a:spcPts val="600"/>
              </a:spcBef>
              <a:spcAft>
                <a:spcPts val="0"/>
              </a:spcAft>
              <a:buNone/>
            </a:pPr>
            <a:r>
              <a:rPr lang="zh-CN" altLang="en-US" sz="2200" dirty="0"/>
              <a:t>绩效股计划是在实现了特定的长期目标</a:t>
            </a:r>
            <a:r>
              <a:rPr lang="zh-CN" altLang="en-US" sz="2200" dirty="0" smtClean="0"/>
              <a:t>之后，奖励</a:t>
            </a:r>
            <a:r>
              <a:rPr lang="zh-CN" altLang="en-US" sz="2200" dirty="0"/>
              <a:t>管理者规定数量的股份。</a:t>
            </a:r>
            <a:r>
              <a:rPr lang="zh-CN" altLang="en-US" sz="2200" dirty="0" smtClean="0"/>
              <a:t>通常，目标</a:t>
            </a:r>
            <a:r>
              <a:rPr lang="zh-CN" altLang="en-US" sz="2200" dirty="0"/>
              <a:t>是为了在</a:t>
            </a:r>
            <a:r>
              <a:rPr lang="en-US" altLang="zh-CN" sz="2200" dirty="0"/>
              <a:t>3~5</a:t>
            </a:r>
            <a:r>
              <a:rPr lang="zh-CN" altLang="en-US" sz="2200" dirty="0"/>
              <a:t>年期间使每股收益实现一定比例的增长。</a:t>
            </a:r>
            <a:r>
              <a:rPr lang="zh-CN" altLang="en-US" sz="2200" dirty="0" smtClean="0"/>
              <a:t>因此，他们</a:t>
            </a:r>
            <a:r>
              <a:rPr lang="zh-CN" altLang="en-US" sz="2200" dirty="0"/>
              <a:t>不受股票价格的影响。这项计划优于股票期权计划和影子价格计划的地方</a:t>
            </a:r>
            <a:r>
              <a:rPr lang="zh-CN" altLang="en-US" sz="2200" dirty="0" smtClean="0"/>
              <a:t>在于，奖励</a:t>
            </a:r>
            <a:r>
              <a:rPr lang="zh-CN" altLang="en-US" sz="2200" dirty="0"/>
              <a:t>是基于管理者可以控制的</a:t>
            </a:r>
            <a:r>
              <a:rPr lang="zh-CN" altLang="en-US" sz="2200" dirty="0" smtClean="0"/>
              <a:t>业绩，至少</a:t>
            </a:r>
            <a:r>
              <a:rPr lang="zh-CN" altLang="en-US" sz="2200" dirty="0"/>
              <a:t>可以部分控制。此外</a:t>
            </a:r>
            <a:r>
              <a:rPr lang="en-US" altLang="zh-CN" sz="2200" dirty="0"/>
              <a:t>,</a:t>
            </a:r>
            <a:r>
              <a:rPr lang="zh-CN" altLang="en-US" sz="2200" dirty="0"/>
              <a:t>奖励不取决于股票价格的</a:t>
            </a:r>
            <a:r>
              <a:rPr lang="zh-CN" altLang="en-US" sz="2200" dirty="0" smtClean="0"/>
              <a:t>上涨，尽管</a:t>
            </a:r>
            <a:r>
              <a:rPr lang="zh-CN" altLang="en-US" sz="2200" dirty="0"/>
              <a:t>收益的增长可能造成股票价格的上涨。由于这项计划把奖金建立在业绩的会计评价</a:t>
            </a:r>
            <a:r>
              <a:rPr lang="zh-CN" altLang="en-US" sz="2200" dirty="0" smtClean="0"/>
              <a:t>上，所以</a:t>
            </a:r>
            <a:r>
              <a:rPr lang="zh-CN" altLang="en-US" sz="2200" dirty="0"/>
              <a:t>也具有一定的局限。在有些情况</a:t>
            </a:r>
            <a:r>
              <a:rPr lang="zh-CN" altLang="en-US" sz="2200" dirty="0" smtClean="0"/>
              <a:t>下，公司</a:t>
            </a:r>
            <a:r>
              <a:rPr lang="zh-CN" altLang="en-US" sz="2200" dirty="0"/>
              <a:t>高层管理者所采取的提高每股收益的行动可能不会对公司的经济价值做出贡献。</a:t>
            </a:r>
          </a:p>
          <a:p>
            <a:pPr lvl="2" algn="just">
              <a:lnSpc>
                <a:spcPct val="150000"/>
              </a:lnSpc>
              <a:spcBef>
                <a:spcPts val="600"/>
              </a:spcBef>
              <a:spcAft>
                <a:spcPts val="0"/>
              </a:spcAft>
            </a:pPr>
            <a:endParaRPr lang="en-US" altLang="zh-CN" sz="2200" dirty="0"/>
          </a:p>
          <a:p>
            <a:pPr lvl="1" algn="just">
              <a:lnSpc>
                <a:spcPct val="150000"/>
              </a:lnSpc>
              <a:spcBef>
                <a:spcPts val="600"/>
              </a:spcBef>
              <a:spcAft>
                <a:spcPts val="0"/>
              </a:spcAft>
            </a:pPr>
            <a:endParaRPr lang="zh-CN" altLang="en-US" sz="2200"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29</a:t>
            </a:fld>
            <a:endParaRPr lang="zh-CN" altLang="en-US" dirty="0"/>
          </a:p>
        </p:txBody>
      </p:sp>
    </p:spTree>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关于组织激励的研究成果</a:t>
            </a:r>
          </a:p>
        </p:txBody>
      </p:sp>
      <p:sp>
        <p:nvSpPr>
          <p:cNvPr id="3" name="内容占位符 2"/>
          <p:cNvSpPr>
            <a:spLocks noGrp="1"/>
          </p:cNvSpPr>
          <p:nvPr>
            <p:ph idx="1"/>
          </p:nvPr>
        </p:nvSpPr>
        <p:spPr>
          <a:xfrm>
            <a:off x="609599" y="1762897"/>
            <a:ext cx="11081377" cy="4714874"/>
          </a:xfrm>
        </p:spPr>
        <p:txBody>
          <a:bodyPr/>
          <a:lstStyle/>
          <a:p>
            <a:pPr>
              <a:lnSpc>
                <a:spcPct val="150000"/>
              </a:lnSpc>
              <a:spcBef>
                <a:spcPts val="600"/>
              </a:spcBef>
              <a:buFont typeface="Wingdings" panose="05000000000000000000" pitchFamily="2" charset="2"/>
              <a:buChar char="l"/>
            </a:pPr>
            <a:r>
              <a:rPr lang="zh-CN" altLang="en-US" sz="2400" dirty="0" smtClean="0"/>
              <a:t>激励人们按照促进组织目标实现的方式行为的关键，在于组织激励与个人目标之间的联系方式。</a:t>
            </a:r>
            <a:endParaRPr lang="en-US" altLang="zh-CN" sz="2400" dirty="0"/>
          </a:p>
          <a:p>
            <a:pPr>
              <a:lnSpc>
                <a:spcPct val="150000"/>
              </a:lnSpc>
              <a:spcBef>
                <a:spcPts val="600"/>
              </a:spcBef>
              <a:buFont typeface="Wingdings" panose="05000000000000000000" pitchFamily="2" charset="2"/>
              <a:buChar char="l"/>
            </a:pPr>
            <a:r>
              <a:rPr lang="zh-CN" altLang="en-US" sz="2400" dirty="0" smtClean="0"/>
              <a:t>人们既受正面激励的影响，也受负面激励的影响。</a:t>
            </a:r>
            <a:endParaRPr lang="en-US" altLang="zh-CN" sz="2400" dirty="0" smtClean="0"/>
          </a:p>
          <a:p>
            <a:pPr>
              <a:lnSpc>
                <a:spcPct val="150000"/>
              </a:lnSpc>
              <a:spcBef>
                <a:spcPts val="600"/>
              </a:spcBef>
              <a:buFont typeface="Wingdings" panose="05000000000000000000" pitchFamily="2" charset="2"/>
              <a:buChar char="l"/>
            </a:pPr>
            <a:r>
              <a:rPr lang="zh-CN" altLang="en-US" sz="2400" dirty="0" smtClean="0"/>
              <a:t>正面激励的结果是更大满足个人的需求，负面激励</a:t>
            </a:r>
            <a:r>
              <a:rPr lang="zh-CN" altLang="en-US" sz="2400" dirty="0" smtClean="0"/>
              <a:t>的结果是</a:t>
            </a:r>
            <a:r>
              <a:rPr lang="zh-CN" altLang="en-US" sz="2400" dirty="0" smtClean="0"/>
              <a:t>更少的去满足个人需求</a:t>
            </a:r>
            <a:r>
              <a:rPr lang="zh-CN" altLang="en-US" sz="2400" dirty="0" smtClean="0"/>
              <a:t>。</a:t>
            </a:r>
            <a:endParaRPr lang="en-US" altLang="zh-CN" sz="2400" dirty="0" smtClean="0"/>
          </a:p>
          <a:p>
            <a:pPr>
              <a:lnSpc>
                <a:spcPct val="150000"/>
              </a:lnSpc>
              <a:spcBef>
                <a:spcPts val="600"/>
              </a:spcBef>
              <a:buFont typeface="Wingdings" panose="05000000000000000000" pitchFamily="2" charset="2"/>
              <a:buChar char="l"/>
            </a:pPr>
            <a:r>
              <a:rPr lang="zh-CN" altLang="en-US" sz="2400" dirty="0" smtClean="0"/>
              <a:t>关于激励的研究往往支持下列观点：</a:t>
            </a:r>
            <a:endParaRPr lang="zh-CN" altLang="en-US" sz="2400" dirty="0"/>
          </a:p>
          <a:p>
            <a:pPr>
              <a:lnSpc>
                <a:spcPct val="150000"/>
              </a:lnSpc>
              <a:buFont typeface="Wingdings" panose="05000000000000000000" pitchFamily="2" charset="2"/>
              <a:buChar char="l"/>
            </a:pPr>
            <a:endParaRPr lang="zh-CN" altLang="en-US" sz="20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3</a:t>
            </a:fld>
            <a:endParaRPr lang="zh-CN" altLang="en-US"/>
          </a:p>
        </p:txBody>
      </p:sp>
    </p:spTree>
  </p:cSld>
  <p:clrMapOvr>
    <a:masterClrMapping/>
  </p:clrMapOvr>
  <p:transitio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对公司高层管理者的激励</a:t>
            </a:r>
          </a:p>
        </p:txBody>
      </p:sp>
      <p:sp>
        <p:nvSpPr>
          <p:cNvPr id="3" name="内容占位符 2"/>
          <p:cNvSpPr>
            <a:spLocks noGrp="1"/>
          </p:cNvSpPr>
          <p:nvPr>
            <p:ph idx="1"/>
          </p:nvPr>
        </p:nvSpPr>
        <p:spPr>
          <a:xfrm>
            <a:off x="609600" y="1828801"/>
            <a:ext cx="10972800" cy="4714874"/>
          </a:xfrm>
        </p:spPr>
        <p:txBody>
          <a:bodyPr/>
          <a:lstStyle/>
          <a:p>
            <a:pPr marL="0" indent="0">
              <a:lnSpc>
                <a:spcPct val="150000"/>
              </a:lnSpc>
              <a:buNone/>
            </a:pPr>
            <a:r>
              <a:rPr lang="zh-CN" altLang="en-US" sz="2400" dirty="0"/>
              <a:t>除了首席执行官之外，每个公司高层管理者都在部分程度上负责公司的总体业绩。业绩好就奖励</a:t>
            </a:r>
            <a:r>
              <a:rPr lang="en-US" altLang="zh-CN" sz="2400" dirty="0"/>
              <a:t>,</a:t>
            </a:r>
            <a:r>
              <a:rPr lang="zh-CN" altLang="en-US" sz="2400" dirty="0"/>
              <a:t>会激励这些公司高层管理者</a:t>
            </a:r>
            <a:r>
              <a:rPr lang="en-US" altLang="zh-CN" sz="2400" dirty="0"/>
              <a:t>,</a:t>
            </a:r>
            <a:r>
              <a:rPr lang="zh-CN" altLang="en-US" sz="2400" dirty="0"/>
              <a:t>而且高层管理者也有权获得奖励。但是</a:t>
            </a:r>
            <a:r>
              <a:rPr lang="en-US" altLang="zh-CN" sz="2400" dirty="0"/>
              <a:t>,</a:t>
            </a:r>
            <a:r>
              <a:rPr lang="zh-CN" altLang="en-US" sz="2400" dirty="0"/>
              <a:t>每个高层管理者所创造的业绩中</a:t>
            </a:r>
            <a:r>
              <a:rPr lang="en-US" altLang="zh-CN" sz="2400" dirty="0"/>
              <a:t>,</a:t>
            </a:r>
            <a:r>
              <a:rPr lang="zh-CN" altLang="en-US" sz="2400" dirty="0"/>
              <a:t>总有一部分无法计量。例如</a:t>
            </a:r>
            <a:r>
              <a:rPr lang="en-US" altLang="zh-CN" sz="2400" dirty="0"/>
              <a:t>,</a:t>
            </a:r>
            <a:r>
              <a:rPr lang="zh-CN" altLang="en-US" sz="2400" dirty="0"/>
              <a:t>人们如何计量首席财务官</a:t>
            </a:r>
            <a:r>
              <a:rPr lang="en-US" altLang="zh-CN" sz="2400" dirty="0"/>
              <a:t>,</a:t>
            </a:r>
            <a:r>
              <a:rPr lang="zh-CN" altLang="en-US" sz="2400" dirty="0"/>
              <a:t>或人力资源副总裁</a:t>
            </a:r>
            <a:r>
              <a:rPr lang="en-US" altLang="zh-CN" sz="2400" dirty="0"/>
              <a:t>,</a:t>
            </a:r>
            <a:r>
              <a:rPr lang="zh-CN" altLang="en-US" sz="2400" dirty="0"/>
              <a:t>或总法律顾问对利润的贡献呢</a:t>
            </a:r>
            <a:r>
              <a:rPr lang="en-US" altLang="zh-CN" sz="2400" dirty="0"/>
              <a:t>?</a:t>
            </a:r>
          </a:p>
          <a:p>
            <a:pPr marL="0" indent="0">
              <a:lnSpc>
                <a:spcPct val="150000"/>
              </a:lnSpc>
              <a:buNone/>
            </a:pPr>
            <a:r>
              <a:rPr lang="zh-CN" altLang="en-US" sz="2400" dirty="0"/>
              <a:t>为了促进激励</a:t>
            </a:r>
            <a:r>
              <a:rPr lang="en-US" altLang="zh-CN" sz="2400" dirty="0"/>
              <a:t>,</a:t>
            </a:r>
            <a:r>
              <a:rPr lang="zh-CN" altLang="en-US" sz="2400" dirty="0"/>
              <a:t>首席执行官</a:t>
            </a:r>
            <a:r>
              <a:rPr lang="en-US" altLang="zh-CN" sz="2400" dirty="0"/>
              <a:t>(</a:t>
            </a:r>
            <a:r>
              <a:rPr lang="zh-CN" altLang="en-US" sz="2400" dirty="0"/>
              <a:t>负责向董事会的薪酬委员会推荐奖励计划</a:t>
            </a:r>
            <a:r>
              <a:rPr lang="en-US" altLang="zh-CN" sz="2400" dirty="0"/>
              <a:t>)</a:t>
            </a:r>
            <a:r>
              <a:rPr lang="zh-CN" altLang="en-US" sz="2400" dirty="0"/>
              <a:t>通常把奖励建立在对每个人的业绩计量上。这些评价具有主观性。有些公司采用目标管理系统</a:t>
            </a:r>
            <a:r>
              <a:rPr lang="en-US" altLang="zh-CN" sz="2400" dirty="0"/>
              <a:t>(MBO),</a:t>
            </a:r>
            <a:r>
              <a:rPr lang="zh-CN" altLang="en-US" sz="2400" dirty="0"/>
              <a:t>在年初商定具体目标</a:t>
            </a:r>
            <a:r>
              <a:rPr lang="en-US" altLang="zh-CN" sz="2400" dirty="0"/>
              <a:t>,</a:t>
            </a:r>
            <a:r>
              <a:rPr lang="zh-CN" altLang="en-US" sz="2400" dirty="0"/>
              <a:t>并由首席执行官评价是否实现了。</a:t>
            </a:r>
          </a:p>
          <a:p>
            <a:pPr marL="0" indent="0">
              <a:lnSpc>
                <a:spcPct val="150000"/>
              </a:lnSpc>
              <a:buNone/>
            </a:pPr>
            <a:endParaRPr lang="zh-CN" altLang="en-US" sz="24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30</a:t>
            </a:fld>
            <a:endParaRPr lang="zh-CN" altLang="en-US"/>
          </a:p>
        </p:txBody>
      </p:sp>
    </p:spTree>
  </p:cSld>
  <p:clrMapOvr>
    <a:masterClrMapping/>
  </p:clrMapOvr>
  <p:transitio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对公司高层管理者的激励</a:t>
            </a:r>
          </a:p>
        </p:txBody>
      </p:sp>
      <p:sp>
        <p:nvSpPr>
          <p:cNvPr id="3" name="内容占位符 2"/>
          <p:cNvSpPr>
            <a:spLocks noGrp="1"/>
          </p:cNvSpPr>
          <p:nvPr>
            <p:ph idx="1"/>
          </p:nvPr>
        </p:nvSpPr>
        <p:spPr>
          <a:xfrm>
            <a:off x="609600" y="1828801"/>
            <a:ext cx="10972800" cy="4714874"/>
          </a:xfrm>
        </p:spPr>
        <p:txBody>
          <a:bodyPr/>
          <a:lstStyle/>
          <a:p>
            <a:pPr algn="just">
              <a:lnSpc>
                <a:spcPct val="150000"/>
              </a:lnSpc>
              <a:spcBef>
                <a:spcPts val="600"/>
              </a:spcBef>
              <a:spcAft>
                <a:spcPts val="0"/>
              </a:spcAft>
            </a:pPr>
            <a:r>
              <a:rPr lang="en-US" altLang="zh-CN" dirty="0"/>
              <a:t>CEO</a:t>
            </a:r>
            <a:r>
              <a:rPr lang="zh-CN" altLang="en-US" dirty="0"/>
              <a:t>薪酬</a:t>
            </a:r>
            <a:endParaRPr lang="en-US" altLang="zh-CN" dirty="0"/>
          </a:p>
          <a:p>
            <a:pPr marL="439420" lvl="1" indent="0" algn="just">
              <a:lnSpc>
                <a:spcPct val="150000"/>
              </a:lnSpc>
              <a:spcBef>
                <a:spcPts val="600"/>
              </a:spcBef>
              <a:spcAft>
                <a:spcPts val="0"/>
              </a:spcAft>
              <a:buNone/>
            </a:pPr>
            <a:r>
              <a:rPr lang="zh-CN" altLang="en-US" sz="2000" dirty="0"/>
              <a:t>首席执行官的薪酬过高吗？为了确保董事会按照符合股东利益的方式行动</a:t>
            </a:r>
            <a:r>
              <a:rPr lang="en-US" altLang="zh-CN" sz="2000" dirty="0"/>
              <a:t>,</a:t>
            </a:r>
            <a:r>
              <a:rPr lang="zh-CN" altLang="en-US" sz="2000" dirty="0"/>
              <a:t>而不是以</a:t>
            </a:r>
            <a:r>
              <a:rPr lang="en-US" altLang="zh-CN" sz="2000" dirty="0"/>
              <a:t>CEO</a:t>
            </a:r>
            <a:r>
              <a:rPr lang="zh-CN" altLang="en-US" sz="2000" dirty="0"/>
              <a:t>的意志为转移</a:t>
            </a:r>
            <a:r>
              <a:rPr lang="en-US" altLang="zh-CN" sz="2000" dirty="0"/>
              <a:t>,</a:t>
            </a:r>
            <a:r>
              <a:rPr lang="zh-CN" altLang="en-US" sz="2000" dirty="0"/>
              <a:t>提出了几项建议</a:t>
            </a:r>
            <a:r>
              <a:rPr lang="en-US" altLang="zh-CN" sz="2000" dirty="0" smtClean="0"/>
              <a:t>:</a:t>
            </a:r>
          </a:p>
          <a:p>
            <a:pPr marL="439420" lvl="1" indent="0" algn="just">
              <a:lnSpc>
                <a:spcPct val="150000"/>
              </a:lnSpc>
              <a:spcBef>
                <a:spcPts val="600"/>
              </a:spcBef>
              <a:spcAft>
                <a:spcPts val="0"/>
              </a:spcAft>
              <a:buNone/>
            </a:pPr>
            <a:r>
              <a:rPr lang="en-US" altLang="zh-CN" sz="2000" dirty="0" smtClean="0"/>
              <a:t>(</a:t>
            </a:r>
            <a:r>
              <a:rPr lang="en-US" altLang="zh-CN" sz="2000" dirty="0"/>
              <a:t>1)</a:t>
            </a:r>
            <a:r>
              <a:rPr lang="zh-CN" altLang="en-US" sz="2000" dirty="0"/>
              <a:t>禁止董事在任期内出售股票</a:t>
            </a:r>
            <a:r>
              <a:rPr lang="en-US" altLang="zh-CN" sz="2000" dirty="0"/>
              <a:t>,</a:t>
            </a:r>
            <a:r>
              <a:rPr lang="zh-CN" altLang="en-US" sz="2000" dirty="0"/>
              <a:t>以鼓励他们监督</a:t>
            </a:r>
            <a:r>
              <a:rPr lang="en-US" altLang="zh-CN" sz="2000" dirty="0"/>
              <a:t>CEO,</a:t>
            </a:r>
            <a:r>
              <a:rPr lang="zh-CN" altLang="en-US" sz="2000" dirty="0"/>
              <a:t>而</a:t>
            </a:r>
            <a:r>
              <a:rPr lang="zh-CN" altLang="en-US" sz="2000" dirty="0" smtClean="0"/>
              <a:t>不用担心会</a:t>
            </a:r>
            <a:r>
              <a:rPr lang="zh-CN" altLang="en-US" sz="2000" dirty="0"/>
              <a:t>对短期股价产生负面影响</a:t>
            </a:r>
            <a:r>
              <a:rPr lang="zh-CN" altLang="en-US" sz="2000" dirty="0" smtClean="0"/>
              <a:t>。</a:t>
            </a:r>
            <a:endParaRPr lang="en-US" altLang="zh-CN" sz="2000" dirty="0" smtClean="0"/>
          </a:p>
          <a:p>
            <a:pPr marL="439420" lvl="1" indent="0" algn="just">
              <a:lnSpc>
                <a:spcPct val="150000"/>
              </a:lnSpc>
              <a:spcBef>
                <a:spcPts val="600"/>
              </a:spcBef>
              <a:spcAft>
                <a:spcPts val="0"/>
              </a:spcAft>
              <a:buNone/>
            </a:pPr>
            <a:r>
              <a:rPr lang="en-US" altLang="zh-CN" sz="2000" dirty="0" smtClean="0"/>
              <a:t>(</a:t>
            </a:r>
            <a:r>
              <a:rPr lang="en-US" altLang="zh-CN" sz="2000" dirty="0"/>
              <a:t>2)</a:t>
            </a:r>
            <a:r>
              <a:rPr lang="zh-CN" altLang="en-US" sz="2000" dirty="0"/>
              <a:t>为董事任期设定法定限制</a:t>
            </a:r>
            <a:r>
              <a:rPr lang="en-US" altLang="zh-CN" sz="2000" dirty="0"/>
              <a:t>,</a:t>
            </a:r>
            <a:r>
              <a:rPr lang="zh-CN" altLang="en-US" sz="2000" dirty="0"/>
              <a:t>以避免董事在管理中建立牢固的地位</a:t>
            </a:r>
            <a:r>
              <a:rPr lang="zh-CN" altLang="en-US" sz="2000" dirty="0" smtClean="0"/>
              <a:t>。</a:t>
            </a:r>
            <a:endParaRPr lang="en-US" altLang="zh-CN" sz="2000" dirty="0" smtClean="0"/>
          </a:p>
          <a:p>
            <a:pPr marL="439420" lvl="1" indent="0" algn="just">
              <a:lnSpc>
                <a:spcPct val="150000"/>
              </a:lnSpc>
              <a:spcBef>
                <a:spcPts val="600"/>
              </a:spcBef>
              <a:spcAft>
                <a:spcPts val="0"/>
              </a:spcAft>
              <a:buNone/>
            </a:pPr>
            <a:r>
              <a:rPr lang="en-US" altLang="zh-CN" sz="2000" dirty="0" smtClean="0"/>
              <a:t>(</a:t>
            </a:r>
            <a:r>
              <a:rPr lang="en-US" altLang="zh-CN" sz="2000" dirty="0"/>
              <a:t>3)</a:t>
            </a:r>
            <a:r>
              <a:rPr lang="zh-CN" altLang="en-US" sz="2000" dirty="0"/>
              <a:t>每年对董事进行评价</a:t>
            </a:r>
            <a:r>
              <a:rPr lang="zh-CN" altLang="en-US" sz="2000" dirty="0" smtClean="0"/>
              <a:t>。</a:t>
            </a:r>
            <a:endParaRPr lang="en-US" altLang="zh-CN" sz="2000" dirty="0" smtClean="0"/>
          </a:p>
          <a:p>
            <a:pPr marL="439420" lvl="1" indent="0" algn="just">
              <a:lnSpc>
                <a:spcPct val="150000"/>
              </a:lnSpc>
              <a:spcBef>
                <a:spcPts val="600"/>
              </a:spcBef>
              <a:spcAft>
                <a:spcPts val="0"/>
              </a:spcAft>
              <a:buNone/>
            </a:pPr>
            <a:r>
              <a:rPr lang="en-US" altLang="zh-CN" sz="2000" dirty="0" smtClean="0"/>
              <a:t>(</a:t>
            </a:r>
            <a:r>
              <a:rPr lang="en-US" altLang="zh-CN" sz="2000" dirty="0"/>
              <a:t>4)</a:t>
            </a:r>
            <a:r>
              <a:rPr lang="zh-CN" altLang="en-US" sz="2000" dirty="0"/>
              <a:t>避免让公司的</a:t>
            </a:r>
            <a:r>
              <a:rPr lang="en-US" altLang="zh-CN" sz="2000" dirty="0"/>
              <a:t>CEO</a:t>
            </a:r>
            <a:r>
              <a:rPr lang="zh-CN" altLang="en-US" sz="2000" dirty="0"/>
              <a:t>兼任董事长。</a:t>
            </a:r>
          </a:p>
          <a:p>
            <a:pPr marL="439420" lvl="1" indent="0" algn="just">
              <a:lnSpc>
                <a:spcPct val="150000"/>
              </a:lnSpc>
              <a:spcBef>
                <a:spcPts val="600"/>
              </a:spcBef>
              <a:spcAft>
                <a:spcPts val="0"/>
              </a:spcAft>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31</a:t>
            </a:fld>
            <a:endParaRPr lang="zh-CN" altLang="en-US" dirty="0"/>
          </a:p>
        </p:txBody>
      </p:sp>
    </p:spTree>
  </p:cSld>
  <p:clrMapOvr>
    <a:masterClrMapping/>
  </p:clrMapOvr>
  <p:transitio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对公司高层管理者的激励</a:t>
            </a:r>
          </a:p>
        </p:txBody>
      </p:sp>
      <p:sp>
        <p:nvSpPr>
          <p:cNvPr id="3" name="内容占位符 2"/>
          <p:cNvSpPr>
            <a:spLocks noGrp="1"/>
          </p:cNvSpPr>
          <p:nvPr>
            <p:ph idx="1"/>
          </p:nvPr>
        </p:nvSpPr>
        <p:spPr>
          <a:xfrm>
            <a:off x="609600" y="1828801"/>
            <a:ext cx="10972800" cy="4714874"/>
          </a:xfrm>
        </p:spPr>
        <p:txBody>
          <a:bodyPr/>
          <a:lstStyle/>
          <a:p>
            <a:pPr algn="just">
              <a:lnSpc>
                <a:spcPct val="150000"/>
              </a:lnSpc>
              <a:spcBef>
                <a:spcPts val="600"/>
              </a:spcBef>
              <a:spcAft>
                <a:spcPts val="0"/>
              </a:spcAft>
            </a:pPr>
            <a:r>
              <a:rPr lang="en-US" altLang="zh-CN" dirty="0"/>
              <a:t>CEO</a:t>
            </a:r>
            <a:r>
              <a:rPr lang="zh-CN" altLang="en-US" dirty="0"/>
              <a:t>薪酬</a:t>
            </a:r>
            <a:endParaRPr lang="en-US" altLang="zh-CN" dirty="0"/>
          </a:p>
          <a:p>
            <a:pPr marL="439420" lvl="1" indent="0" algn="just">
              <a:lnSpc>
                <a:spcPct val="150000"/>
              </a:lnSpc>
              <a:spcBef>
                <a:spcPts val="600"/>
              </a:spcBef>
              <a:spcAft>
                <a:spcPts val="0"/>
              </a:spcAft>
              <a:buNone/>
            </a:pPr>
            <a:r>
              <a:rPr lang="zh-CN" altLang="en-US" sz="2400" dirty="0"/>
              <a:t>另一个获得了巨大动力的领域是迫使公司把股票期权按费用核算。依照现行</a:t>
            </a:r>
            <a:r>
              <a:rPr lang="zh-CN" altLang="en-US" sz="2400" dirty="0" smtClean="0"/>
              <a:t>法规，公司</a:t>
            </a:r>
            <a:r>
              <a:rPr lang="zh-CN" altLang="en-US" sz="2400" dirty="0"/>
              <a:t>并非必须按费用核算股票期权。人们认为诸如世通和安然之类的公司的破产与过多的股票期权有关。高层管理者为了提高短期收益和股价从而兑现自己的股票</a:t>
            </a:r>
            <a:r>
              <a:rPr lang="zh-CN" altLang="en-US" sz="2400" dirty="0" smtClean="0"/>
              <a:t>期权，便</a:t>
            </a:r>
            <a:r>
              <a:rPr lang="zh-CN" altLang="en-US" sz="2400" dirty="0"/>
              <a:t>借助令人质疑的会计核算</a:t>
            </a:r>
            <a:r>
              <a:rPr lang="zh-CN" altLang="en-US" sz="2400" dirty="0" smtClean="0"/>
              <a:t>方法，并</a:t>
            </a:r>
            <a:r>
              <a:rPr lang="zh-CN" altLang="en-US" sz="2400" dirty="0"/>
              <a:t>大肆进行不经济的收购。</a:t>
            </a:r>
          </a:p>
          <a:p>
            <a:pPr marL="439420" lvl="1" indent="0" algn="just">
              <a:lnSpc>
                <a:spcPct val="150000"/>
              </a:lnSpc>
              <a:spcBef>
                <a:spcPts val="600"/>
              </a:spcBef>
              <a:spcAft>
                <a:spcPts val="0"/>
              </a:spcAft>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32</a:t>
            </a:fld>
            <a:endParaRPr lang="zh-CN" altLang="en-US" dirty="0"/>
          </a:p>
        </p:txBody>
      </p:sp>
    </p:spTree>
  </p:cSld>
  <p:clrMapOvr>
    <a:masterClrMapping/>
  </p:clrMapOvr>
  <p:transition spd="med">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对公司高层管理者的激励</a:t>
            </a:r>
          </a:p>
        </p:txBody>
      </p:sp>
      <p:sp>
        <p:nvSpPr>
          <p:cNvPr id="3" name="内容占位符 2"/>
          <p:cNvSpPr>
            <a:spLocks noGrp="1"/>
          </p:cNvSpPr>
          <p:nvPr>
            <p:ph idx="1"/>
          </p:nvPr>
        </p:nvSpPr>
        <p:spPr>
          <a:xfrm>
            <a:off x="609600" y="1779373"/>
            <a:ext cx="10972800" cy="4714874"/>
          </a:xfrm>
        </p:spPr>
        <p:txBody>
          <a:bodyPr/>
          <a:lstStyle/>
          <a:p>
            <a:pPr algn="just">
              <a:lnSpc>
                <a:spcPct val="150000"/>
              </a:lnSpc>
              <a:spcBef>
                <a:spcPts val="600"/>
              </a:spcBef>
              <a:spcAft>
                <a:spcPts val="0"/>
              </a:spcAft>
            </a:pPr>
            <a:r>
              <a:rPr lang="en-US" altLang="zh-CN" dirty="0"/>
              <a:t>CEO</a:t>
            </a:r>
            <a:r>
              <a:rPr lang="zh-CN" altLang="en-US" dirty="0"/>
              <a:t>薪酬</a:t>
            </a:r>
            <a:endParaRPr lang="en-US" altLang="zh-CN" dirty="0"/>
          </a:p>
          <a:p>
            <a:pPr marL="439420" lvl="1" indent="0" algn="just">
              <a:lnSpc>
                <a:spcPts val="3400"/>
              </a:lnSpc>
              <a:spcBef>
                <a:spcPts val="600"/>
              </a:spcBef>
              <a:spcAft>
                <a:spcPts val="0"/>
              </a:spcAft>
              <a:buNone/>
            </a:pPr>
            <a:r>
              <a:rPr lang="zh-CN" altLang="en-US" sz="2400" dirty="0"/>
              <a:t>以下是支持在股票期权发放给最高管理层的年度按费用核算的观点</a:t>
            </a:r>
            <a:r>
              <a:rPr lang="zh-CN" altLang="en-US" sz="2400" dirty="0" smtClean="0"/>
              <a:t>。</a:t>
            </a:r>
            <a:endParaRPr lang="en-US" altLang="zh-CN" sz="2400" dirty="0" smtClean="0"/>
          </a:p>
          <a:p>
            <a:pPr marL="439420" lvl="1" indent="0" algn="just">
              <a:lnSpc>
                <a:spcPts val="3400"/>
              </a:lnSpc>
              <a:spcBef>
                <a:spcPts val="600"/>
              </a:spcBef>
              <a:spcAft>
                <a:spcPts val="0"/>
              </a:spcAft>
              <a:buNone/>
            </a:pPr>
            <a:r>
              <a:rPr lang="zh-CN" altLang="en-US" sz="2400" dirty="0" smtClean="0"/>
              <a:t>首先，</a:t>
            </a:r>
            <a:r>
              <a:rPr lang="en-US" altLang="zh-CN" sz="2400" dirty="0" smtClean="0"/>
              <a:t>CEO</a:t>
            </a:r>
            <a:r>
              <a:rPr lang="zh-CN" altLang="en-US" sz="2400" dirty="0"/>
              <a:t>和最高管理层大约</a:t>
            </a:r>
            <a:r>
              <a:rPr lang="en-US" altLang="zh-CN" sz="2400" dirty="0"/>
              <a:t>75%</a:t>
            </a:r>
            <a:r>
              <a:rPr lang="zh-CN" altLang="en-US" sz="2400" dirty="0"/>
              <a:t>的薪酬都是股票期权。他们应该计入费用</a:t>
            </a:r>
            <a:r>
              <a:rPr lang="en-US" altLang="zh-CN" sz="2400" dirty="0"/>
              <a:t>,</a:t>
            </a:r>
            <a:r>
              <a:rPr lang="zh-CN" altLang="en-US" sz="2400" dirty="0"/>
              <a:t>就像其余</a:t>
            </a:r>
            <a:r>
              <a:rPr lang="en-US" altLang="zh-CN" sz="2400" dirty="0"/>
              <a:t>25%</a:t>
            </a:r>
            <a:r>
              <a:rPr lang="zh-CN" altLang="en-US" sz="2400" dirty="0"/>
              <a:t>的核算方式一样</a:t>
            </a:r>
            <a:r>
              <a:rPr lang="zh-CN" altLang="en-US" sz="2400" dirty="0" smtClean="0"/>
              <a:t>。</a:t>
            </a:r>
            <a:endParaRPr lang="en-US" altLang="zh-CN" sz="2400" dirty="0" smtClean="0"/>
          </a:p>
          <a:p>
            <a:pPr marL="439420" lvl="1" indent="0" algn="just">
              <a:lnSpc>
                <a:spcPts val="3400"/>
              </a:lnSpc>
              <a:spcBef>
                <a:spcPts val="600"/>
              </a:spcBef>
              <a:spcAft>
                <a:spcPts val="0"/>
              </a:spcAft>
              <a:buNone/>
            </a:pPr>
            <a:r>
              <a:rPr lang="zh-CN" altLang="en-US" sz="2400" dirty="0" smtClean="0"/>
              <a:t>其次，把</a:t>
            </a:r>
            <a:r>
              <a:rPr lang="zh-CN" altLang="en-US" sz="2400" dirty="0"/>
              <a:t>股票期权视作费用就能更准确地反映收益</a:t>
            </a:r>
            <a:r>
              <a:rPr lang="en-US" altLang="zh-CN" sz="2400" dirty="0"/>
              <a:t>,</a:t>
            </a:r>
            <a:r>
              <a:rPr lang="zh-CN" altLang="en-US" sz="2400" dirty="0"/>
              <a:t>因此也能更有利于恢复投资者信心。</a:t>
            </a:r>
            <a:r>
              <a:rPr lang="zh-CN" altLang="en-US" sz="2400" dirty="0" smtClean="0"/>
              <a:t>例如，如果</a:t>
            </a:r>
            <a:r>
              <a:rPr lang="zh-CN" altLang="en-US" sz="2400" dirty="0"/>
              <a:t>把股票期权计入费用</a:t>
            </a:r>
            <a:r>
              <a:rPr lang="en-US" altLang="zh-CN" sz="2400" dirty="0"/>
              <a:t>,</a:t>
            </a:r>
            <a:r>
              <a:rPr lang="zh-CN" altLang="en-US" sz="2400" dirty="0"/>
              <a:t>那么英特尔公司</a:t>
            </a:r>
            <a:r>
              <a:rPr lang="en-US" altLang="zh-CN" sz="2400" dirty="0"/>
              <a:t>2001</a:t>
            </a:r>
            <a:r>
              <a:rPr lang="zh-CN" altLang="en-US" sz="2400" dirty="0"/>
              <a:t>年的每股收益就只有</a:t>
            </a:r>
            <a:r>
              <a:rPr lang="en-US" altLang="zh-CN" sz="2400" dirty="0"/>
              <a:t>4</a:t>
            </a:r>
            <a:r>
              <a:rPr lang="zh-CN" altLang="en-US" sz="2400" dirty="0" smtClean="0"/>
              <a:t>美分，比</a:t>
            </a:r>
            <a:r>
              <a:rPr lang="zh-CN" altLang="en-US" sz="2400" dirty="0"/>
              <a:t>报告数字低</a:t>
            </a:r>
            <a:r>
              <a:rPr lang="en-US" altLang="zh-CN" sz="2400" dirty="0"/>
              <a:t>80%</a:t>
            </a:r>
            <a:r>
              <a:rPr lang="zh-CN" altLang="en-US" sz="2400" dirty="0" smtClean="0"/>
              <a:t>。</a:t>
            </a:r>
            <a:endParaRPr lang="en-US" altLang="zh-CN" sz="2400" dirty="0" smtClean="0"/>
          </a:p>
          <a:p>
            <a:pPr marL="439420" lvl="1" indent="0" algn="just">
              <a:lnSpc>
                <a:spcPts val="3400"/>
              </a:lnSpc>
              <a:spcBef>
                <a:spcPts val="600"/>
              </a:spcBef>
              <a:spcAft>
                <a:spcPts val="0"/>
              </a:spcAft>
              <a:buNone/>
            </a:pPr>
            <a:r>
              <a:rPr lang="zh-CN" altLang="en-US" sz="2400" dirty="0" smtClean="0"/>
              <a:t>第三，依照</a:t>
            </a:r>
            <a:r>
              <a:rPr lang="zh-CN" altLang="en-US" sz="2400" dirty="0"/>
              <a:t>现行的会计准则</a:t>
            </a:r>
            <a:r>
              <a:rPr lang="en-US" altLang="zh-CN" sz="2400" dirty="0"/>
              <a:t>,</a:t>
            </a:r>
            <a:r>
              <a:rPr lang="zh-CN" altLang="en-US" sz="2400" dirty="0"/>
              <a:t>公司就会觉得股票期权是免费</a:t>
            </a:r>
            <a:r>
              <a:rPr lang="zh-CN" altLang="en-US" sz="2400" dirty="0" smtClean="0"/>
              <a:t>的，因此</a:t>
            </a:r>
            <a:r>
              <a:rPr lang="zh-CN" altLang="en-US" sz="2400" dirty="0"/>
              <a:t>就过多地向</a:t>
            </a:r>
            <a:r>
              <a:rPr lang="en-US" altLang="zh-CN" sz="2400" dirty="0"/>
              <a:t>CEO</a:t>
            </a:r>
            <a:r>
              <a:rPr lang="zh-CN" altLang="en-US" sz="2400" dirty="0"/>
              <a:t>发放股票期权。</a:t>
            </a:r>
            <a:r>
              <a:rPr lang="zh-CN" altLang="en-US" sz="2400" dirty="0" smtClean="0"/>
              <a:t>但是，股票</a:t>
            </a:r>
            <a:r>
              <a:rPr lang="zh-CN" altLang="en-US" sz="2400" dirty="0"/>
              <a:t>期权会稀释股份</a:t>
            </a:r>
            <a:r>
              <a:rPr lang="en-US" altLang="zh-CN" sz="2400" dirty="0"/>
              <a:t>,</a:t>
            </a:r>
            <a:r>
              <a:rPr lang="zh-CN" altLang="en-US" sz="2400" dirty="0"/>
              <a:t>具有真正的成本。</a:t>
            </a:r>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33</a:t>
            </a:fld>
            <a:endParaRPr lang="zh-CN" altLang="en-US" dirty="0"/>
          </a:p>
        </p:txBody>
      </p:sp>
    </p:spTree>
  </p:cSld>
  <p:clrMapOvr>
    <a:masterClrMapping/>
  </p:clrMapOvr>
  <p:transition spd="med">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对公司高层管理者的激励</a:t>
            </a:r>
          </a:p>
        </p:txBody>
      </p:sp>
      <p:sp>
        <p:nvSpPr>
          <p:cNvPr id="3" name="内容占位符 2"/>
          <p:cNvSpPr>
            <a:spLocks noGrp="1"/>
          </p:cNvSpPr>
          <p:nvPr>
            <p:ph idx="1"/>
          </p:nvPr>
        </p:nvSpPr>
        <p:spPr>
          <a:xfrm>
            <a:off x="609600" y="1713469"/>
            <a:ext cx="10972800" cy="4714874"/>
          </a:xfrm>
        </p:spPr>
        <p:txBody>
          <a:bodyPr/>
          <a:lstStyle/>
          <a:p>
            <a:pPr algn="just">
              <a:lnSpc>
                <a:spcPct val="150000"/>
              </a:lnSpc>
              <a:spcBef>
                <a:spcPts val="600"/>
              </a:spcBef>
              <a:spcAft>
                <a:spcPts val="0"/>
              </a:spcAft>
            </a:pPr>
            <a:r>
              <a:rPr lang="en-US" altLang="zh-CN" dirty="0"/>
              <a:t>CEO</a:t>
            </a:r>
            <a:r>
              <a:rPr lang="zh-CN" altLang="en-US" dirty="0"/>
              <a:t>薪酬</a:t>
            </a:r>
            <a:endParaRPr lang="en-US" altLang="zh-CN" dirty="0"/>
          </a:p>
          <a:p>
            <a:pPr marL="439420" lvl="1" indent="0" algn="just">
              <a:lnSpc>
                <a:spcPct val="150000"/>
              </a:lnSpc>
              <a:spcBef>
                <a:spcPts val="600"/>
              </a:spcBef>
              <a:spcAft>
                <a:spcPts val="0"/>
              </a:spcAft>
              <a:buNone/>
            </a:pPr>
            <a:r>
              <a:rPr lang="zh-CN" altLang="en-US" sz="2400" dirty="0" smtClean="0"/>
              <a:t>第四，把</a:t>
            </a:r>
            <a:r>
              <a:rPr lang="zh-CN" altLang="en-US" sz="2400" dirty="0"/>
              <a:t>股票期权视作费用能防止最高管理层玩弄会计游戏</a:t>
            </a:r>
            <a:r>
              <a:rPr lang="en-US" altLang="zh-CN" sz="2400" dirty="0"/>
              <a:t>——</a:t>
            </a:r>
            <a:r>
              <a:rPr lang="zh-CN" altLang="en-US" sz="2400" dirty="0"/>
              <a:t>为了兑现股票期权而极力提高短期股票价格</a:t>
            </a:r>
            <a:r>
              <a:rPr lang="zh-CN" altLang="en-US" sz="2400" dirty="0" smtClean="0"/>
              <a:t>。</a:t>
            </a:r>
            <a:endParaRPr lang="en-US" altLang="zh-CN" sz="2400" dirty="0" smtClean="0"/>
          </a:p>
          <a:p>
            <a:pPr marL="439420" lvl="1" indent="0" algn="just">
              <a:lnSpc>
                <a:spcPct val="150000"/>
              </a:lnSpc>
              <a:spcBef>
                <a:spcPts val="600"/>
              </a:spcBef>
              <a:spcAft>
                <a:spcPts val="0"/>
              </a:spcAft>
              <a:buNone/>
            </a:pPr>
            <a:r>
              <a:rPr lang="zh-CN" altLang="en-US" sz="2400" dirty="0" smtClean="0"/>
              <a:t>最后，目前</a:t>
            </a:r>
            <a:r>
              <a:rPr lang="zh-CN" altLang="en-US" sz="2400" dirty="0"/>
              <a:t>存在双重</a:t>
            </a:r>
            <a:r>
              <a:rPr lang="zh-CN" altLang="en-US" sz="2400" dirty="0" smtClean="0"/>
              <a:t>标准，因为</a:t>
            </a:r>
            <a:r>
              <a:rPr lang="zh-CN" altLang="en-US" sz="2400" dirty="0"/>
              <a:t>在缴纳所得税时，公司可以把股票期权的发行价格与行权价格之间的差额计入</a:t>
            </a:r>
            <a:r>
              <a:rPr lang="zh-CN" altLang="en-US" sz="2400" dirty="0" smtClean="0"/>
              <a:t>费用，但</a:t>
            </a:r>
            <a:r>
              <a:rPr lang="zh-CN" altLang="en-US" sz="2400" dirty="0"/>
              <a:t>在财务报告中则不允许。</a:t>
            </a:r>
            <a:r>
              <a:rPr lang="zh-CN" altLang="en-US" sz="2400" dirty="0" smtClean="0"/>
              <a:t>例如，由于</a:t>
            </a:r>
            <a:r>
              <a:rPr lang="en-US" altLang="zh-CN" sz="2400" dirty="0"/>
              <a:t>2000</a:t>
            </a:r>
            <a:r>
              <a:rPr lang="zh-CN" altLang="en-US" sz="2400" dirty="0"/>
              <a:t>年把股票期权计入了</a:t>
            </a:r>
            <a:r>
              <a:rPr lang="zh-CN" altLang="en-US" sz="2400" dirty="0" smtClean="0"/>
              <a:t>费用，微软公司</a:t>
            </a:r>
            <a:r>
              <a:rPr lang="zh-CN" altLang="en-US" sz="2400" dirty="0"/>
              <a:t>的应税所得降低了</a:t>
            </a:r>
            <a:r>
              <a:rPr lang="en-US" altLang="zh-CN" sz="2400" dirty="0"/>
              <a:t>20</a:t>
            </a:r>
            <a:r>
              <a:rPr lang="zh-CN" altLang="en-US" sz="2400" dirty="0"/>
              <a:t>亿</a:t>
            </a:r>
            <a:r>
              <a:rPr lang="zh-CN" altLang="en-US" sz="2400" dirty="0" smtClean="0"/>
              <a:t>美元，但是</a:t>
            </a:r>
            <a:r>
              <a:rPr lang="zh-CN" altLang="en-US" sz="2400" dirty="0"/>
              <a:t>在向股东提交的净收益报告中并不包含这项费用。</a:t>
            </a:r>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34</a:t>
            </a:fld>
            <a:endParaRPr lang="zh-CN" altLang="en-US" dirty="0"/>
          </a:p>
        </p:txBody>
      </p:sp>
    </p:spTree>
  </p:cSld>
  <p:clrMapOvr>
    <a:masterClrMapping/>
  </p:clrMapOvr>
  <p:transitio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对公司高层管理者的激励</a:t>
            </a:r>
          </a:p>
        </p:txBody>
      </p:sp>
      <p:sp>
        <p:nvSpPr>
          <p:cNvPr id="3" name="内容占位符 2"/>
          <p:cNvSpPr>
            <a:spLocks noGrp="1"/>
          </p:cNvSpPr>
          <p:nvPr>
            <p:ph idx="1"/>
          </p:nvPr>
        </p:nvSpPr>
        <p:spPr>
          <a:xfrm>
            <a:off x="609600" y="1604963"/>
            <a:ext cx="11134726" cy="4714874"/>
          </a:xfrm>
        </p:spPr>
        <p:txBody>
          <a:bodyPr/>
          <a:lstStyle/>
          <a:p>
            <a:pPr algn="just">
              <a:lnSpc>
                <a:spcPct val="150000"/>
              </a:lnSpc>
              <a:spcBef>
                <a:spcPts val="600"/>
              </a:spcBef>
              <a:spcAft>
                <a:spcPts val="0"/>
              </a:spcAft>
            </a:pPr>
            <a:r>
              <a:rPr lang="en-US" altLang="zh-CN" dirty="0"/>
              <a:t>CEO</a:t>
            </a:r>
            <a:r>
              <a:rPr lang="zh-CN" altLang="en-US" dirty="0"/>
              <a:t>薪酬</a:t>
            </a:r>
            <a:endParaRPr lang="en-US" altLang="zh-CN" dirty="0"/>
          </a:p>
          <a:p>
            <a:pPr marL="439420" lvl="1" indent="0" algn="just">
              <a:lnSpc>
                <a:spcPts val="3200"/>
              </a:lnSpc>
              <a:spcBef>
                <a:spcPts val="600"/>
              </a:spcBef>
              <a:spcAft>
                <a:spcPts val="0"/>
              </a:spcAft>
              <a:buNone/>
            </a:pPr>
            <a:r>
              <a:rPr lang="zh-CN" altLang="en-US" sz="2400" dirty="0"/>
              <a:t>以下是反对把股票期权计入费用的观点</a:t>
            </a:r>
            <a:r>
              <a:rPr lang="zh-CN" altLang="en-US" sz="2400" dirty="0" smtClean="0"/>
              <a:t>。</a:t>
            </a:r>
            <a:endParaRPr lang="en-US" altLang="zh-CN" sz="2400" dirty="0" smtClean="0"/>
          </a:p>
          <a:p>
            <a:pPr marL="439420" lvl="1" indent="0" algn="just">
              <a:lnSpc>
                <a:spcPts val="3200"/>
              </a:lnSpc>
              <a:spcBef>
                <a:spcPts val="600"/>
              </a:spcBef>
              <a:spcAft>
                <a:spcPts val="0"/>
              </a:spcAft>
              <a:buNone/>
            </a:pPr>
            <a:r>
              <a:rPr lang="zh-CN" altLang="en-US" sz="2400" dirty="0" smtClean="0"/>
              <a:t>首先</a:t>
            </a:r>
            <a:r>
              <a:rPr lang="en-US" altLang="zh-CN" sz="2400" dirty="0"/>
              <a:t>,</a:t>
            </a:r>
            <a:r>
              <a:rPr lang="zh-CN" altLang="en-US" sz="2400" dirty="0"/>
              <a:t>与工资不同</a:t>
            </a:r>
            <a:r>
              <a:rPr lang="en-US" altLang="zh-CN" sz="2400" dirty="0"/>
              <a:t>,</a:t>
            </a:r>
            <a:r>
              <a:rPr lang="zh-CN" altLang="en-US" sz="2400" dirty="0"/>
              <a:t>股票期权不涉及现金支出。</a:t>
            </a:r>
            <a:r>
              <a:rPr lang="zh-CN" altLang="en-US" sz="2400" dirty="0" smtClean="0"/>
              <a:t>因此，把</a:t>
            </a:r>
            <a:r>
              <a:rPr lang="zh-CN" altLang="en-US" sz="2400" dirty="0"/>
              <a:t>他们记作费用会对收益造成不当的削弱</a:t>
            </a:r>
            <a:r>
              <a:rPr lang="zh-CN" altLang="en-US" sz="2400" dirty="0" smtClean="0"/>
              <a:t>。</a:t>
            </a:r>
            <a:endParaRPr lang="en-US" altLang="zh-CN" sz="2400" dirty="0" smtClean="0"/>
          </a:p>
          <a:p>
            <a:pPr marL="439420" lvl="1" indent="0" algn="just">
              <a:lnSpc>
                <a:spcPts val="3200"/>
              </a:lnSpc>
              <a:spcBef>
                <a:spcPts val="600"/>
              </a:spcBef>
              <a:spcAft>
                <a:spcPts val="0"/>
              </a:spcAft>
              <a:buNone/>
            </a:pPr>
            <a:r>
              <a:rPr lang="zh-CN" altLang="en-US" sz="2400" dirty="0" smtClean="0"/>
              <a:t>其次</a:t>
            </a:r>
            <a:r>
              <a:rPr lang="en-US" altLang="zh-CN" sz="2400" dirty="0"/>
              <a:t>,</a:t>
            </a:r>
            <a:r>
              <a:rPr lang="zh-CN" altLang="en-US" sz="2400" dirty="0"/>
              <a:t>对股票期权的定价困难重重。它涉及各种假设和估计。</a:t>
            </a:r>
            <a:r>
              <a:rPr lang="zh-CN" altLang="en-US" sz="2400" dirty="0" smtClean="0"/>
              <a:t>因此，得出</a:t>
            </a:r>
            <a:r>
              <a:rPr lang="zh-CN" altLang="en-US" sz="2400" dirty="0"/>
              <a:t>的结果易于受到操纵</a:t>
            </a:r>
            <a:r>
              <a:rPr lang="zh-CN" altLang="en-US" sz="2400" dirty="0" smtClean="0"/>
              <a:t>。</a:t>
            </a:r>
            <a:endParaRPr lang="en-US" altLang="zh-CN" sz="2400" dirty="0" smtClean="0"/>
          </a:p>
          <a:p>
            <a:pPr marL="439420" lvl="1" indent="0" algn="just">
              <a:lnSpc>
                <a:spcPts val="3200"/>
              </a:lnSpc>
              <a:spcBef>
                <a:spcPts val="600"/>
              </a:spcBef>
              <a:spcAft>
                <a:spcPts val="0"/>
              </a:spcAft>
              <a:buNone/>
            </a:pPr>
            <a:r>
              <a:rPr lang="zh-CN" altLang="en-US" sz="2400" dirty="0" smtClean="0"/>
              <a:t>第三</a:t>
            </a:r>
            <a:r>
              <a:rPr lang="en-US" altLang="zh-CN" sz="2400" dirty="0"/>
              <a:t>,</a:t>
            </a:r>
            <a:r>
              <a:rPr lang="zh-CN" altLang="en-US" sz="2400" dirty="0"/>
              <a:t>把股票期权视作费用会减少</a:t>
            </a:r>
            <a:r>
              <a:rPr lang="zh-CN" altLang="en-US" sz="2400" dirty="0" smtClean="0"/>
              <a:t>收益，降低</a:t>
            </a:r>
            <a:r>
              <a:rPr lang="zh-CN" altLang="en-US" sz="2400" dirty="0"/>
              <a:t>股票价格。为了防止</a:t>
            </a:r>
            <a:r>
              <a:rPr lang="zh-CN" altLang="en-US" sz="2400" dirty="0" smtClean="0"/>
              <a:t>这些，公司</a:t>
            </a:r>
            <a:r>
              <a:rPr lang="zh-CN" altLang="en-US" sz="2400" dirty="0"/>
              <a:t>就会减少股票期权的发行。这违背了员工持股的概念</a:t>
            </a:r>
            <a:r>
              <a:rPr lang="en-US" altLang="zh-CN" sz="2400" dirty="0"/>
              <a:t>,</a:t>
            </a:r>
            <a:r>
              <a:rPr lang="zh-CN" altLang="en-US" sz="2400" dirty="0"/>
              <a:t>会减损参与激励效应</a:t>
            </a:r>
            <a:r>
              <a:rPr lang="zh-CN" altLang="en-US" sz="2400" dirty="0" smtClean="0"/>
              <a:t>。</a:t>
            </a:r>
            <a:endParaRPr lang="en-US" altLang="zh-CN" sz="2400" dirty="0" smtClean="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35</a:t>
            </a:fld>
            <a:endParaRPr lang="zh-CN" altLang="en-US" dirty="0"/>
          </a:p>
        </p:txBody>
      </p:sp>
    </p:spTree>
  </p:cSld>
  <p:clrMapOvr>
    <a:masterClrMapping/>
  </p:clrMapOvr>
  <p:transitio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对公司高层管理者的激励</a:t>
            </a:r>
          </a:p>
        </p:txBody>
      </p:sp>
      <p:sp>
        <p:nvSpPr>
          <p:cNvPr id="3" name="内容占位符 2"/>
          <p:cNvSpPr>
            <a:spLocks noGrp="1"/>
          </p:cNvSpPr>
          <p:nvPr>
            <p:ph idx="1"/>
          </p:nvPr>
        </p:nvSpPr>
        <p:spPr>
          <a:xfrm>
            <a:off x="609600" y="1604963"/>
            <a:ext cx="11134726" cy="4714874"/>
          </a:xfrm>
        </p:spPr>
        <p:txBody>
          <a:bodyPr/>
          <a:lstStyle/>
          <a:p>
            <a:pPr algn="just">
              <a:lnSpc>
                <a:spcPct val="150000"/>
              </a:lnSpc>
              <a:spcBef>
                <a:spcPts val="600"/>
              </a:spcBef>
              <a:spcAft>
                <a:spcPts val="0"/>
              </a:spcAft>
            </a:pPr>
            <a:r>
              <a:rPr lang="en-US" altLang="zh-CN" dirty="0"/>
              <a:t>CEO</a:t>
            </a:r>
            <a:r>
              <a:rPr lang="zh-CN" altLang="en-US" dirty="0"/>
              <a:t>薪酬</a:t>
            </a:r>
            <a:endParaRPr lang="en-US" altLang="zh-CN" dirty="0"/>
          </a:p>
          <a:p>
            <a:pPr marL="439420" lvl="1" indent="0" algn="just">
              <a:lnSpc>
                <a:spcPts val="3200"/>
              </a:lnSpc>
              <a:spcBef>
                <a:spcPts val="600"/>
              </a:spcBef>
              <a:spcAft>
                <a:spcPts val="0"/>
              </a:spcAft>
              <a:buNone/>
            </a:pPr>
            <a:r>
              <a:rPr lang="zh-CN" altLang="en-US" sz="2400" dirty="0"/>
              <a:t>以下是反对把股票期权计入费用的观点</a:t>
            </a:r>
            <a:r>
              <a:rPr lang="zh-CN" altLang="en-US" sz="2400" dirty="0" smtClean="0"/>
              <a:t>。</a:t>
            </a:r>
            <a:endParaRPr lang="en-US" altLang="zh-CN" sz="2400" dirty="0" smtClean="0"/>
          </a:p>
          <a:p>
            <a:pPr marL="439420" lvl="1" indent="0" algn="just">
              <a:lnSpc>
                <a:spcPts val="3200"/>
              </a:lnSpc>
              <a:spcBef>
                <a:spcPts val="600"/>
              </a:spcBef>
              <a:spcAft>
                <a:spcPts val="0"/>
              </a:spcAft>
              <a:buNone/>
            </a:pPr>
            <a:r>
              <a:rPr lang="zh-CN" altLang="en-US" sz="2400" dirty="0" smtClean="0"/>
              <a:t>第四，现金</a:t>
            </a:r>
            <a:r>
              <a:rPr lang="zh-CN" altLang="en-US" sz="2400" dirty="0"/>
              <a:t>紧张的初创</a:t>
            </a:r>
            <a:r>
              <a:rPr lang="zh-CN" altLang="en-US" sz="2400" dirty="0" smtClean="0"/>
              <a:t>公司，尤其</a:t>
            </a:r>
            <a:r>
              <a:rPr lang="zh-CN" altLang="en-US" sz="2400" dirty="0"/>
              <a:t>是硅谷的</a:t>
            </a:r>
            <a:r>
              <a:rPr lang="zh-CN" altLang="en-US" sz="2400" dirty="0" smtClean="0"/>
              <a:t>公司，多</a:t>
            </a:r>
            <a:r>
              <a:rPr lang="zh-CN" altLang="en-US" sz="2400" dirty="0"/>
              <a:t>采用股票期权吸引人才。只要股票期权按费用核算会抑制公司发行股票</a:t>
            </a:r>
            <a:r>
              <a:rPr lang="zh-CN" altLang="en-US" sz="2400" dirty="0" smtClean="0"/>
              <a:t>期权，就</a:t>
            </a:r>
            <a:r>
              <a:rPr lang="zh-CN" altLang="en-US" sz="2400" dirty="0"/>
              <a:t>会严重破坏技术领域的创新精神</a:t>
            </a:r>
            <a:r>
              <a:rPr lang="zh-CN" altLang="en-US" sz="2400" dirty="0" smtClean="0"/>
              <a:t>。</a:t>
            </a:r>
            <a:endParaRPr lang="en-US" altLang="zh-CN" sz="2400" dirty="0" smtClean="0"/>
          </a:p>
          <a:p>
            <a:pPr marL="439420" lvl="1" indent="0" algn="just">
              <a:lnSpc>
                <a:spcPts val="3200"/>
              </a:lnSpc>
              <a:spcBef>
                <a:spcPts val="600"/>
              </a:spcBef>
              <a:spcAft>
                <a:spcPts val="0"/>
              </a:spcAft>
              <a:buNone/>
            </a:pPr>
            <a:r>
              <a:rPr lang="zh-CN" altLang="en-US" sz="2400" dirty="0" smtClean="0"/>
              <a:t>最后，股票</a:t>
            </a:r>
            <a:r>
              <a:rPr lang="zh-CN" altLang="en-US" sz="2400" dirty="0"/>
              <a:t>期权披露在资产负债表的附注</a:t>
            </a:r>
            <a:r>
              <a:rPr lang="zh-CN" altLang="en-US" sz="2400" dirty="0" smtClean="0"/>
              <a:t>部分，股票</a:t>
            </a:r>
            <a:r>
              <a:rPr lang="zh-CN" altLang="en-US" sz="2400" dirty="0"/>
              <a:t>期权的核算不是使安然和世通公司破产的罪魁祸首。</a:t>
            </a:r>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36</a:t>
            </a:fld>
            <a:endParaRPr lang="zh-CN" altLang="en-US" dirty="0"/>
          </a:p>
        </p:txBody>
      </p:sp>
    </p:spTree>
    <p:extLst>
      <p:ext uri="{BB962C8B-B14F-4D97-AF65-F5344CB8AC3E}">
        <p14:creationId xmlns:p14="http://schemas.microsoft.com/office/powerpoint/2010/main" val="1669087655"/>
      </p:ext>
    </p:extLst>
  </p:cSld>
  <p:clrMapOvr>
    <a:masterClrMapping/>
  </p:clrMapOvr>
  <p:transitio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771135"/>
            <a:ext cx="10972800" cy="4714874"/>
          </a:xfrm>
        </p:spPr>
        <p:txBody>
          <a:bodyPr/>
          <a:lstStyle/>
          <a:p>
            <a:pPr marL="0" indent="0">
              <a:lnSpc>
                <a:spcPct val="150000"/>
              </a:lnSpc>
              <a:buNone/>
            </a:pPr>
            <a:r>
              <a:rPr lang="zh-CN" altLang="en-US" sz="2400" dirty="0"/>
              <a:t>在为经营单元经理制定激励薪酬包时存在各种各样的选择。</a:t>
            </a:r>
            <a:endParaRPr lang="en-US" altLang="zh-CN" sz="2400" dirty="0"/>
          </a:p>
          <a:p>
            <a:pPr lvl="0" algn="just">
              <a:lnSpc>
                <a:spcPct val="150000"/>
              </a:lnSpc>
              <a:spcBef>
                <a:spcPts val="600"/>
              </a:spcBef>
              <a:spcAft>
                <a:spcPts val="0"/>
              </a:spcAft>
              <a:buClr>
                <a:srgbClr val="660000"/>
              </a:buClr>
            </a:pPr>
            <a:r>
              <a:rPr lang="zh-CN" altLang="en-US" dirty="0">
                <a:solidFill>
                  <a:srgbClr val="000000"/>
                </a:solidFill>
              </a:rPr>
              <a:t>激励类型</a:t>
            </a:r>
            <a:endParaRPr lang="en-US" altLang="zh-CN" dirty="0">
              <a:solidFill>
                <a:srgbClr val="000000"/>
              </a:solidFill>
            </a:endParaRPr>
          </a:p>
          <a:p>
            <a:pPr marL="438150" lvl="1" indent="0" algn="just">
              <a:lnSpc>
                <a:spcPct val="150000"/>
              </a:lnSpc>
              <a:spcBef>
                <a:spcPts val="600"/>
              </a:spcBef>
              <a:spcAft>
                <a:spcPts val="0"/>
              </a:spcAft>
              <a:buClr>
                <a:srgbClr val="660000"/>
              </a:buClr>
              <a:buNone/>
            </a:pPr>
            <a:r>
              <a:rPr lang="zh-CN" altLang="en-US" sz="2400" dirty="0">
                <a:solidFill>
                  <a:srgbClr val="000000"/>
                </a:solidFill>
              </a:rPr>
              <a:t>有些激励是财务性的</a:t>
            </a:r>
            <a:r>
              <a:rPr lang="en-US" altLang="zh-CN" sz="2400" dirty="0">
                <a:solidFill>
                  <a:srgbClr val="000000"/>
                </a:solidFill>
              </a:rPr>
              <a:t>,</a:t>
            </a:r>
            <a:r>
              <a:rPr lang="zh-CN" altLang="en-US" sz="2400" dirty="0">
                <a:solidFill>
                  <a:srgbClr val="000000"/>
                </a:solidFill>
              </a:rPr>
              <a:t>其他则是心理性和社会性的。财务激励包括涨工资、奖金、福利和津贴</a:t>
            </a:r>
            <a:r>
              <a:rPr lang="en-US" altLang="zh-CN" sz="2400" dirty="0">
                <a:solidFill>
                  <a:srgbClr val="000000"/>
                </a:solidFill>
              </a:rPr>
              <a:t>(</a:t>
            </a:r>
            <a:r>
              <a:rPr lang="zh-CN" altLang="en-US" sz="2400" dirty="0">
                <a:solidFill>
                  <a:srgbClr val="000000"/>
                </a:solidFill>
              </a:rPr>
              <a:t>汽车、度假旅行、俱乐部会员资格等</a:t>
            </a:r>
            <a:r>
              <a:rPr lang="en-US" altLang="zh-CN" sz="2400" dirty="0">
                <a:solidFill>
                  <a:srgbClr val="000000"/>
                </a:solidFill>
              </a:rPr>
              <a:t>)</a:t>
            </a:r>
            <a:r>
              <a:rPr lang="zh-CN" altLang="en-US" sz="2400" dirty="0">
                <a:solidFill>
                  <a:srgbClr val="000000"/>
                </a:solidFill>
              </a:rPr>
              <a:t>。心理性和社会性的激励包括晋升机会、增加责任、增强自治、安排更好的工作地点</a:t>
            </a:r>
            <a:r>
              <a:rPr lang="en-US" altLang="zh-CN" sz="2400" dirty="0">
                <a:solidFill>
                  <a:srgbClr val="000000"/>
                </a:solidFill>
              </a:rPr>
              <a:t>,</a:t>
            </a:r>
            <a:r>
              <a:rPr lang="zh-CN" altLang="en-US" sz="2400" dirty="0">
                <a:solidFill>
                  <a:srgbClr val="000000"/>
                </a:solidFill>
              </a:rPr>
              <a:t>以及成就认可</a:t>
            </a:r>
            <a:r>
              <a:rPr lang="en-US" altLang="zh-CN" sz="2400" dirty="0">
                <a:solidFill>
                  <a:srgbClr val="000000"/>
                </a:solidFill>
              </a:rPr>
              <a:t>(</a:t>
            </a:r>
            <a:r>
              <a:rPr lang="zh-CN" altLang="en-US" sz="2400" dirty="0">
                <a:solidFill>
                  <a:srgbClr val="000000"/>
                </a:solidFill>
              </a:rPr>
              <a:t>奖杯、参与经理人发展培训等等</a:t>
            </a:r>
            <a:r>
              <a:rPr lang="en-US" altLang="zh-CN" sz="2400" dirty="0">
                <a:solidFill>
                  <a:srgbClr val="000000"/>
                </a:solidFill>
              </a:rPr>
              <a:t>)</a:t>
            </a:r>
            <a:r>
              <a:rPr lang="zh-CN" altLang="en-US" sz="2400" dirty="0">
                <a:solidFill>
                  <a:srgbClr val="000000"/>
                </a:solidFill>
              </a:rPr>
              <a:t>。</a:t>
            </a:r>
          </a:p>
          <a:p>
            <a:pPr lvl="0" algn="just">
              <a:lnSpc>
                <a:spcPct val="150000"/>
              </a:lnSpc>
              <a:spcBef>
                <a:spcPts val="600"/>
              </a:spcBef>
              <a:spcAft>
                <a:spcPts val="0"/>
              </a:spcAft>
              <a:buClr>
                <a:srgbClr val="660000"/>
              </a:buClr>
            </a:pPr>
            <a:endParaRPr lang="en-US" altLang="zh-CN" dirty="0">
              <a:solidFill>
                <a:srgbClr val="000000"/>
              </a:solidFill>
            </a:endParaRPr>
          </a:p>
          <a:p>
            <a:pPr marL="0" indent="0">
              <a:lnSpc>
                <a:spcPct val="150000"/>
              </a:lnSpc>
              <a:buNone/>
            </a:pPr>
            <a:endParaRPr lang="en-US" altLang="zh-CN" sz="24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37</a:t>
            </a:fld>
            <a:endParaRPr lang="zh-CN" altLang="en-US"/>
          </a:p>
        </p:txBody>
      </p:sp>
    </p:spTree>
  </p:cSld>
  <p:clrMapOvr>
    <a:masterClrMapping/>
  </p:clrMapOvr>
  <p:transitio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82880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激励类型</a:t>
            </a:r>
            <a:endParaRPr lang="en-US" altLang="zh-CN" dirty="0">
              <a:solidFill>
                <a:srgbClr val="000000"/>
              </a:solidFill>
            </a:endParaRPr>
          </a:p>
          <a:p>
            <a:pPr lvl="0" algn="just">
              <a:lnSpc>
                <a:spcPct val="150000"/>
              </a:lnSpc>
              <a:spcBef>
                <a:spcPts val="600"/>
              </a:spcBef>
              <a:spcAft>
                <a:spcPts val="0"/>
              </a:spcAft>
              <a:buClr>
                <a:srgbClr val="660000"/>
              </a:buClr>
            </a:pPr>
            <a:endParaRPr lang="en-US" altLang="zh-CN" dirty="0">
              <a:solidFill>
                <a:srgbClr val="000000"/>
              </a:solidFill>
            </a:endParaRPr>
          </a:p>
          <a:p>
            <a:pPr marL="0" indent="0">
              <a:lnSpc>
                <a:spcPct val="150000"/>
              </a:lnSpc>
              <a:buNone/>
            </a:pPr>
            <a:endParaRPr lang="en-US" altLang="zh-CN" sz="24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38</a:t>
            </a:fld>
            <a:endParaRPr lang="zh-CN" altLang="en-US"/>
          </a:p>
        </p:txBody>
      </p:sp>
      <p:graphicFrame>
        <p:nvGraphicFramePr>
          <p:cNvPr id="6" name="表格 5"/>
          <p:cNvGraphicFramePr/>
          <p:nvPr>
            <p:custDataLst>
              <p:tags r:id="rId1"/>
            </p:custDataLst>
          </p:nvPr>
        </p:nvGraphicFramePr>
        <p:xfrm>
          <a:off x="3949065" y="1847088"/>
          <a:ext cx="3736340" cy="4701540"/>
        </p:xfrm>
        <a:graphic>
          <a:graphicData uri="http://schemas.openxmlformats.org/drawingml/2006/table">
            <a:tbl>
              <a:tblPr firstRow="1" bandRow="1">
                <a:tableStyleId>{5940675A-B579-460E-94D1-54222C63F5DA}</a:tableStyleId>
              </a:tblPr>
              <a:tblGrid>
                <a:gridCol w="1706880">
                  <a:extLst>
                    <a:ext uri="{9D8B030D-6E8A-4147-A177-3AD203B41FA5}">
                      <a16:colId xmlns:a16="http://schemas.microsoft.com/office/drawing/2014/main" val="20000"/>
                    </a:ext>
                  </a:extLst>
                </a:gridCol>
                <a:gridCol w="2029460">
                  <a:extLst>
                    <a:ext uri="{9D8B030D-6E8A-4147-A177-3AD203B41FA5}">
                      <a16:colId xmlns:a16="http://schemas.microsoft.com/office/drawing/2014/main" val="20001"/>
                    </a:ext>
                  </a:extLst>
                </a:gridCol>
              </a:tblGrid>
              <a:tr h="172720">
                <a:tc>
                  <a:txBody>
                    <a:bodyPr/>
                    <a:lstStyle/>
                    <a:p>
                      <a:pPr indent="0">
                        <a:buNone/>
                      </a:pPr>
                      <a:r>
                        <a:rPr lang="en-US" sz="1000" b="1">
                          <a:latin typeface="宋体" panose="02010600030101010101" pitchFamily="2" charset="-122"/>
                          <a:ea typeface="宋体" panose="02010600030101010101" pitchFamily="2" charset="-122"/>
                          <a:cs typeface="宋体" panose="02010600030101010101" pitchFamily="2" charset="-122"/>
                        </a:rPr>
                        <a:t>A.激励类型</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w="12700" cap="flat" cmpd="sng">
                      <a:solidFill>
                        <a:srgbClr val="080000"/>
                      </a:solidFill>
                      <a:prstDash val="solid"/>
                      <a:headEnd type="none" w="med" len="med"/>
                      <a:tailEnd type="none" w="med" len="med"/>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2.期间</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w="12700" cap="flat" cmpd="sng">
                      <a:solidFill>
                        <a:srgbClr val="080000"/>
                      </a:solidFill>
                      <a:prstDash val="soli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0"/>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1.财务奖励</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a.年度财务业绩</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1"/>
                  </a:ext>
                </a:extLst>
              </a:tr>
              <a:tr h="162560">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a.工资上涨</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b.多年财务业绩</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2"/>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b.奖金</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3.非财务指标</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3"/>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c.福利</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a.销售增长率</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4"/>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d.津贴</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b.市场份额</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5"/>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2.心理性和社会性奖励</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c.客户满意度</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6"/>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a.晋升机会</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d.质量</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7"/>
                  </a:ext>
                </a:extLst>
              </a:tr>
              <a:tr h="162560">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b.增加责任</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e.新产品开发</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8"/>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c.增强自治</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f.人员开发</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9"/>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d.安排更好的工作地点</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g.社会责任</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10"/>
                  </a:ext>
                </a:extLst>
              </a:tr>
              <a:tr h="129540">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e.成就认可</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4.为财务和非财务指标设定相应的权数</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11"/>
                  </a:ext>
                </a:extLst>
              </a:tr>
              <a:tr h="161925">
                <a:tc>
                  <a:txBody>
                    <a:bodyPr/>
                    <a:lstStyle/>
                    <a:p>
                      <a:pPr indent="0">
                        <a:buNone/>
                      </a:pPr>
                      <a:r>
                        <a:rPr lang="en-US" sz="1000" b="1">
                          <a:latin typeface="宋体" panose="02010600030101010101" pitchFamily="2" charset="-122"/>
                          <a:ea typeface="宋体" panose="02010600030101010101" pitchFamily="2" charset="-122"/>
                          <a:cs typeface="宋体" panose="02010600030101010101" pitchFamily="2" charset="-122"/>
                        </a:rPr>
                        <a:t>B.奖金相对于工资的大小</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5.比较杠杆</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12"/>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1.上临界点</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a.利润预算</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13"/>
                  </a:ext>
                </a:extLst>
              </a:tr>
              <a:tr h="162560">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2.下临界点</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b.过去的业绩</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14"/>
                  </a:ext>
                </a:extLst>
              </a:tr>
              <a:tr h="161925">
                <a:tc>
                  <a:txBody>
                    <a:bodyPr/>
                    <a:lstStyle/>
                    <a:p>
                      <a:pPr indent="0">
                        <a:buNone/>
                      </a:pPr>
                      <a:r>
                        <a:rPr lang="en-US" sz="1000" b="1">
                          <a:latin typeface="宋体" panose="02010600030101010101" pitchFamily="2" charset="-122"/>
                          <a:ea typeface="宋体" panose="02010600030101010101" pitchFamily="2" charset="-122"/>
                          <a:cs typeface="宋体" panose="02010600030101010101" pitchFamily="2" charset="-122"/>
                        </a:rPr>
                        <a:t>C.奖金基于</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c.竞争者的业绩</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15"/>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1.经营单元利润</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1">
                          <a:latin typeface="宋体" panose="02010600030101010101" pitchFamily="2" charset="-122"/>
                          <a:ea typeface="宋体" panose="02010600030101010101" pitchFamily="2" charset="-122"/>
                          <a:cs typeface="宋体" panose="02010600030101010101" pitchFamily="2" charset="-122"/>
                        </a:rPr>
                        <a:t>E.奖金决定方法</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16"/>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2.公司利润</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1.基于公式</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17"/>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3.二者的结合</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2.主观决定</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18"/>
                  </a:ext>
                </a:extLst>
              </a:tr>
              <a:tr h="162560">
                <a:tc>
                  <a:txBody>
                    <a:bodyPr/>
                    <a:lstStyle/>
                    <a:p>
                      <a:pPr indent="0">
                        <a:buNone/>
                      </a:pPr>
                      <a:r>
                        <a:rPr lang="en-US" sz="1000" b="1">
                          <a:latin typeface="宋体" panose="02010600030101010101" pitchFamily="2" charset="-122"/>
                          <a:ea typeface="宋体" panose="02010600030101010101" pitchFamily="2" charset="-122"/>
                          <a:cs typeface="宋体" panose="02010600030101010101" pitchFamily="2" charset="-122"/>
                        </a:rPr>
                        <a:t>D.业绩指标</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3.二者结合</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19"/>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1.财务指标</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1">
                          <a:latin typeface="宋体" panose="02010600030101010101" pitchFamily="2" charset="-122"/>
                          <a:ea typeface="宋体" panose="02010600030101010101" pitchFamily="2" charset="-122"/>
                          <a:cs typeface="宋体" panose="02010600030101010101" pitchFamily="2" charset="-122"/>
                        </a:rPr>
                        <a:t>F.奖金支付形式</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20"/>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a.边际贡献</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1.现金</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21"/>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b.经营单元直接利润</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2.股票</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22"/>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c.经营单元可控利润</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3.股票期权</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23"/>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d.税前收益</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4.影子股票</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24"/>
                  </a:ext>
                </a:extLst>
              </a:tr>
              <a:tr h="162560">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e.净收益</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5.绩效股</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25"/>
                  </a:ext>
                </a:extLst>
              </a:tr>
              <a:tr h="161925">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f.投资报酬率</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000" b="0">
                          <a:latin typeface="Calibri" panose="020F0502020204030204" charset="0"/>
                          <a:cs typeface="Calibri" panose="020F0502020204030204" charset="0"/>
                        </a:rPr>
                        <a:t> </a:t>
                      </a:r>
                      <a:endParaRPr lang="en-US" altLang="en-US" sz="1000" b="0">
                        <a:latin typeface="Calibri" panose="020F0502020204030204" charset="0"/>
                        <a:ea typeface="Calibri" panose="020F0502020204030204" charset="0"/>
                        <a:cs typeface="Calibri" panose="020F0502020204030204" charset="0"/>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26"/>
                  </a:ext>
                </a:extLst>
              </a:tr>
              <a:tr h="172720">
                <a:tc>
                  <a:txBody>
                    <a:bodyPr/>
                    <a:lstStyle/>
                    <a:p>
                      <a:pPr indent="0">
                        <a:buNone/>
                      </a:pPr>
                      <a:r>
                        <a:rPr lang="en-US" sz="1000" b="0">
                          <a:latin typeface="宋体" panose="02010600030101010101" pitchFamily="2" charset="-122"/>
                          <a:ea typeface="宋体" panose="02010600030101010101" pitchFamily="2" charset="-122"/>
                          <a:cs typeface="宋体" panose="02010600030101010101" pitchFamily="2" charset="-122"/>
                        </a:rPr>
                        <a:t>g.经济增加值</a:t>
                      </a:r>
                      <a:endParaRPr lang="en-US" altLang="en-US" sz="10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endParaRPr lang="en-US" altLang="en-US" sz="1000" b="0">
                        <a:latin typeface="Calibri" panose="020F0502020204030204" charset="0"/>
                        <a:ea typeface="Calibri" panose="020F0502020204030204" charset="0"/>
                        <a:cs typeface="Calibri" panose="020F0502020204030204" charset="0"/>
                      </a:endParaRPr>
                    </a:p>
                  </a:txBody>
                  <a:tcPr marL="68580" marR="68580" marT="0" marB="0">
                    <a:lnL>
                      <a:noFill/>
                    </a:lnL>
                    <a:lnR cap="flat">
                      <a:noFill/>
                    </a:lnR>
                    <a:lnT cap="flat">
                      <a:noFill/>
                    </a:lnT>
                    <a:lnB w="12700" cap="flat" cmpd="sng">
                      <a:solidFill>
                        <a:srgbClr val="08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27"/>
                  </a:ext>
                </a:extLst>
              </a:tr>
            </a:tbl>
          </a:graphicData>
        </a:graphic>
      </p:graphicFrame>
    </p:spTree>
  </p:cSld>
  <p:clrMapOvr>
    <a:masterClrMapping/>
  </p:clrMapOvr>
  <p:transitio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82880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激励类型</a:t>
            </a:r>
            <a:endParaRPr lang="en-US" altLang="zh-CN" dirty="0">
              <a:solidFill>
                <a:srgbClr val="000000"/>
              </a:solidFill>
            </a:endParaRPr>
          </a:p>
          <a:p>
            <a:pPr marL="438150" lvl="1" indent="0">
              <a:lnSpc>
                <a:spcPct val="150000"/>
              </a:lnSpc>
              <a:spcBef>
                <a:spcPts val="600"/>
              </a:spcBef>
              <a:spcAft>
                <a:spcPts val="0"/>
              </a:spcAft>
              <a:buClr>
                <a:srgbClr val="660000"/>
              </a:buClr>
              <a:buNone/>
            </a:pPr>
            <a:r>
              <a:rPr lang="zh-CN" altLang="en-US" sz="2000" b="1" dirty="0">
                <a:solidFill>
                  <a:srgbClr val="000000"/>
                </a:solidFill>
              </a:rPr>
              <a:t>实例：</a:t>
            </a:r>
            <a:r>
              <a:rPr lang="zh-CN" altLang="en-US" sz="2000" dirty="0">
                <a:solidFill>
                  <a:srgbClr val="000000"/>
                </a:solidFill>
              </a:rPr>
              <a:t>在玫琳凯化妆品公司</a:t>
            </a:r>
            <a:r>
              <a:rPr lang="en-US" altLang="zh-CN" sz="2000" dirty="0">
                <a:solidFill>
                  <a:srgbClr val="000000"/>
                </a:solidFill>
              </a:rPr>
              <a:t>,</a:t>
            </a:r>
            <a:r>
              <a:rPr lang="zh-CN" altLang="en-US" sz="2000" dirty="0">
                <a:solidFill>
                  <a:srgbClr val="000000"/>
                </a:solidFill>
              </a:rPr>
              <a:t>除了根据自身领导的销售队伍所创造的销售收入取得酬金之外</a:t>
            </a:r>
            <a:r>
              <a:rPr lang="en-US" altLang="zh-CN" sz="2000" dirty="0">
                <a:solidFill>
                  <a:srgbClr val="000000"/>
                </a:solidFill>
              </a:rPr>
              <a:t>,</a:t>
            </a:r>
            <a:r>
              <a:rPr lang="zh-CN" altLang="en-US" sz="2000" dirty="0">
                <a:solidFill>
                  <a:srgbClr val="000000"/>
                </a:solidFill>
              </a:rPr>
              <a:t>各主管还会在奖励庆典上收到</a:t>
            </a:r>
            <a:r>
              <a:rPr lang="en-US" altLang="zh-CN" sz="2000" dirty="0">
                <a:solidFill>
                  <a:srgbClr val="000000"/>
                </a:solidFill>
              </a:rPr>
              <a:t>12</a:t>
            </a:r>
            <a:r>
              <a:rPr lang="zh-CN" altLang="en-US" sz="2000" dirty="0">
                <a:solidFill>
                  <a:srgbClr val="000000"/>
                </a:solidFill>
              </a:rPr>
              <a:t>支粉玫瑰</a:t>
            </a:r>
            <a:r>
              <a:rPr lang="en-US" altLang="zh-CN" sz="2000" dirty="0">
                <a:solidFill>
                  <a:srgbClr val="000000"/>
                </a:solidFill>
              </a:rPr>
              <a:t>,1</a:t>
            </a:r>
            <a:r>
              <a:rPr lang="zh-CN" altLang="en-US" sz="2000" dirty="0">
                <a:solidFill>
                  <a:srgbClr val="000000"/>
                </a:solidFill>
              </a:rPr>
              <a:t>块匾</a:t>
            </a:r>
            <a:r>
              <a:rPr lang="en-US" altLang="zh-CN" sz="2000" dirty="0">
                <a:solidFill>
                  <a:srgbClr val="000000"/>
                </a:solidFill>
              </a:rPr>
              <a:t>,</a:t>
            </a:r>
            <a:r>
              <a:rPr lang="zh-CN" altLang="en-US" sz="2000" dirty="0">
                <a:solidFill>
                  <a:srgbClr val="000000"/>
                </a:solidFill>
              </a:rPr>
              <a:t>以及</a:t>
            </a:r>
            <a:r>
              <a:rPr lang="en-US" altLang="zh-CN" sz="2000" dirty="0">
                <a:solidFill>
                  <a:srgbClr val="000000"/>
                </a:solidFill>
              </a:rPr>
              <a:t>1</a:t>
            </a:r>
            <a:r>
              <a:rPr lang="zh-CN" altLang="en-US" sz="2000" dirty="0">
                <a:solidFill>
                  <a:srgbClr val="000000"/>
                </a:solidFill>
              </a:rPr>
              <a:t>套定制的服装。如果主管保持了一定的</a:t>
            </a:r>
            <a:r>
              <a:rPr lang="zh-CN" altLang="en-US" sz="2000" dirty="0" smtClean="0">
                <a:solidFill>
                  <a:srgbClr val="000000"/>
                </a:solidFill>
              </a:rPr>
              <a:t>业绩，就</a:t>
            </a:r>
            <a:r>
              <a:rPr lang="zh-CN" altLang="en-US" sz="2000" dirty="0">
                <a:solidFill>
                  <a:srgbClr val="000000"/>
                </a:solidFill>
              </a:rPr>
              <a:t>可以享用两年豪华别克或凯迪拉克。</a:t>
            </a:r>
          </a:p>
          <a:p>
            <a:pPr marL="438150" lvl="1" indent="0" algn="just">
              <a:lnSpc>
                <a:spcPct val="150000"/>
              </a:lnSpc>
              <a:spcBef>
                <a:spcPts val="600"/>
              </a:spcBef>
              <a:spcAft>
                <a:spcPts val="0"/>
              </a:spcAft>
              <a:buClr>
                <a:srgbClr val="660000"/>
              </a:buClr>
              <a:buNone/>
            </a:pPr>
            <a:r>
              <a:rPr lang="zh-CN" altLang="en-US" sz="2000" dirty="0">
                <a:solidFill>
                  <a:srgbClr val="000000"/>
                </a:solidFill>
              </a:rPr>
              <a:t>在印度的业务流程外包业</a:t>
            </a:r>
            <a:r>
              <a:rPr lang="en-US" altLang="zh-CN" sz="2000" dirty="0">
                <a:solidFill>
                  <a:srgbClr val="000000"/>
                </a:solidFill>
              </a:rPr>
              <a:t>(BPO)</a:t>
            </a:r>
            <a:r>
              <a:rPr lang="zh-CN" altLang="en-US" sz="2000" dirty="0" smtClean="0">
                <a:solidFill>
                  <a:srgbClr val="000000"/>
                </a:solidFill>
              </a:rPr>
              <a:t>中，由于</a:t>
            </a:r>
            <a:r>
              <a:rPr lang="en-US" altLang="zh-CN" sz="2000" dirty="0">
                <a:solidFill>
                  <a:srgbClr val="000000"/>
                </a:solidFill>
              </a:rPr>
              <a:t>IT</a:t>
            </a:r>
            <a:r>
              <a:rPr lang="zh-CN" altLang="en-US" sz="2000" dirty="0">
                <a:solidFill>
                  <a:srgbClr val="000000"/>
                </a:solidFill>
              </a:rPr>
              <a:t>人才的急</a:t>
            </a:r>
            <a:r>
              <a:rPr lang="zh-CN" altLang="en-US" sz="2000" dirty="0" smtClean="0">
                <a:solidFill>
                  <a:srgbClr val="000000"/>
                </a:solidFill>
              </a:rPr>
              <a:t>缺，员工</a:t>
            </a:r>
            <a:r>
              <a:rPr lang="zh-CN" altLang="en-US" sz="2000" dirty="0">
                <a:solidFill>
                  <a:srgbClr val="000000"/>
                </a:solidFill>
              </a:rPr>
              <a:t>周转率一般约为</a:t>
            </a:r>
            <a:r>
              <a:rPr lang="en-US" altLang="zh-CN" sz="2000" dirty="0">
                <a:solidFill>
                  <a:srgbClr val="000000"/>
                </a:solidFill>
              </a:rPr>
              <a:t>75%</a:t>
            </a:r>
            <a:r>
              <a:rPr lang="zh-CN" altLang="en-US" sz="2000" dirty="0">
                <a:solidFill>
                  <a:srgbClr val="000000"/>
                </a:solidFill>
              </a:rPr>
              <a:t>。</a:t>
            </a:r>
            <a:r>
              <a:rPr lang="en-US" altLang="zh-CN" sz="2000" dirty="0">
                <a:solidFill>
                  <a:srgbClr val="000000"/>
                </a:solidFill>
              </a:rPr>
              <a:t>IBM</a:t>
            </a:r>
            <a:r>
              <a:rPr lang="zh-CN" altLang="en-US" sz="2000" dirty="0">
                <a:solidFill>
                  <a:srgbClr val="000000"/>
                </a:solidFill>
              </a:rPr>
              <a:t>在印度的业务流程外包的合作商</a:t>
            </a:r>
            <a:r>
              <a:rPr lang="en-US" altLang="zh-CN" sz="2000" dirty="0" err="1">
                <a:solidFill>
                  <a:srgbClr val="000000"/>
                </a:solidFill>
              </a:rPr>
              <a:t>Daksh</a:t>
            </a:r>
            <a:r>
              <a:rPr lang="zh-CN" altLang="en-US" sz="2000" dirty="0" smtClean="0">
                <a:solidFill>
                  <a:srgbClr val="000000"/>
                </a:solidFill>
              </a:rPr>
              <a:t>公司，</a:t>
            </a:r>
            <a:r>
              <a:rPr lang="zh-CN" altLang="en-US" sz="2000" b="1" dirty="0" smtClean="0">
                <a:solidFill>
                  <a:srgbClr val="000000"/>
                </a:solidFill>
              </a:rPr>
              <a:t>通过</a:t>
            </a:r>
            <a:r>
              <a:rPr lang="zh-CN" altLang="en-US" sz="2000" b="1" dirty="0">
                <a:solidFill>
                  <a:srgbClr val="000000"/>
                </a:solidFill>
              </a:rPr>
              <a:t>创新的激励</a:t>
            </a:r>
            <a:r>
              <a:rPr lang="zh-CN" altLang="en-US" sz="2000" b="1" dirty="0" smtClean="0">
                <a:solidFill>
                  <a:srgbClr val="000000"/>
                </a:solidFill>
              </a:rPr>
              <a:t>计划，设法</a:t>
            </a:r>
            <a:r>
              <a:rPr lang="zh-CN" altLang="en-US" sz="2000" b="1" dirty="0">
                <a:solidFill>
                  <a:srgbClr val="000000"/>
                </a:solidFill>
              </a:rPr>
              <a:t>把后台运作的员工的周转率降低到了</a:t>
            </a:r>
            <a:r>
              <a:rPr lang="en-US" altLang="zh-CN" sz="2000" b="1" dirty="0">
                <a:solidFill>
                  <a:srgbClr val="000000"/>
                </a:solidFill>
              </a:rPr>
              <a:t>20%</a:t>
            </a:r>
            <a:r>
              <a:rPr lang="zh-CN" altLang="en-US" sz="2000" b="1" dirty="0">
                <a:solidFill>
                  <a:srgbClr val="000000"/>
                </a:solidFill>
              </a:rPr>
              <a:t>。</a:t>
            </a:r>
            <a:r>
              <a:rPr lang="zh-CN" altLang="en-US" sz="2000" dirty="0">
                <a:solidFill>
                  <a:srgbClr val="000000"/>
                </a:solidFill>
              </a:rPr>
              <a:t>若一名员工涨了</a:t>
            </a:r>
            <a:r>
              <a:rPr lang="zh-CN" altLang="en-US" sz="2000" dirty="0" smtClean="0">
                <a:solidFill>
                  <a:srgbClr val="000000"/>
                </a:solidFill>
              </a:rPr>
              <a:t>工资，或者</a:t>
            </a:r>
            <a:r>
              <a:rPr lang="zh-CN" altLang="en-US" sz="2000" dirty="0">
                <a:solidFill>
                  <a:srgbClr val="000000"/>
                </a:solidFill>
              </a:rPr>
              <a:t>得了</a:t>
            </a:r>
            <a:r>
              <a:rPr lang="zh-CN" altLang="en-US" sz="2000" dirty="0" smtClean="0">
                <a:solidFill>
                  <a:srgbClr val="000000"/>
                </a:solidFill>
              </a:rPr>
              <a:t>奖金，或者</a:t>
            </a:r>
            <a:r>
              <a:rPr lang="zh-CN" altLang="en-US" sz="2000" dirty="0">
                <a:solidFill>
                  <a:srgbClr val="000000"/>
                </a:solidFill>
              </a:rPr>
              <a:t>晋升</a:t>
            </a:r>
            <a:r>
              <a:rPr lang="zh-CN" altLang="en-US" sz="2000" dirty="0" smtClean="0">
                <a:solidFill>
                  <a:srgbClr val="000000"/>
                </a:solidFill>
              </a:rPr>
              <a:t>了，员工</a:t>
            </a:r>
            <a:r>
              <a:rPr lang="zh-CN" altLang="en-US" sz="2000" dirty="0">
                <a:solidFill>
                  <a:srgbClr val="000000"/>
                </a:solidFill>
              </a:rPr>
              <a:t>的父母就会被邀请到公司共同</a:t>
            </a:r>
            <a:r>
              <a:rPr lang="zh-CN" altLang="en-US" sz="2000" dirty="0" smtClean="0">
                <a:solidFill>
                  <a:srgbClr val="000000"/>
                </a:solidFill>
              </a:rPr>
              <a:t>庆祝，从而</a:t>
            </a:r>
            <a:r>
              <a:rPr lang="zh-CN" altLang="en-US" sz="2000" dirty="0">
                <a:solidFill>
                  <a:srgbClr val="000000"/>
                </a:solidFill>
              </a:rPr>
              <a:t>培养了对 </a:t>
            </a:r>
            <a:r>
              <a:rPr lang="en-US" altLang="zh-CN" sz="2000" dirty="0">
                <a:solidFill>
                  <a:srgbClr val="000000"/>
                </a:solidFill>
              </a:rPr>
              <a:t>Daksh</a:t>
            </a:r>
            <a:r>
              <a:rPr lang="zh-CN" altLang="en-US" sz="2000" dirty="0">
                <a:solidFill>
                  <a:srgbClr val="000000"/>
                </a:solidFill>
              </a:rPr>
              <a:t>公司更深的忠诚度。</a:t>
            </a:r>
          </a:p>
          <a:p>
            <a:pPr marL="438150" lvl="1" indent="0" algn="just">
              <a:lnSpc>
                <a:spcPct val="150000"/>
              </a:lnSpc>
              <a:spcBef>
                <a:spcPts val="600"/>
              </a:spcBef>
              <a:spcAft>
                <a:spcPts val="0"/>
              </a:spcAft>
              <a:buClr>
                <a:srgbClr val="660000"/>
              </a:buClr>
              <a:buNone/>
            </a:pPr>
            <a:endParaRPr lang="en-US" altLang="zh-CN" dirty="0">
              <a:solidFill>
                <a:srgbClr val="000000"/>
              </a:solidFill>
            </a:endParaRPr>
          </a:p>
          <a:p>
            <a:pPr marL="0" indent="0">
              <a:lnSpc>
                <a:spcPct val="150000"/>
              </a:lnSpc>
              <a:buNone/>
            </a:pPr>
            <a:endParaRPr lang="en-US" altLang="zh-CN" sz="24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39</a:t>
            </a:fld>
            <a:endParaRPr lang="zh-CN" altLang="en-US"/>
          </a:p>
        </p:txBody>
      </p:sp>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关于组织激励的研究成果</a:t>
            </a:r>
          </a:p>
        </p:txBody>
      </p:sp>
      <p:sp>
        <p:nvSpPr>
          <p:cNvPr id="3" name="内容占位符 2"/>
          <p:cNvSpPr>
            <a:spLocks noGrp="1"/>
          </p:cNvSpPr>
          <p:nvPr>
            <p:ph idx="1"/>
          </p:nvPr>
        </p:nvSpPr>
        <p:spPr>
          <a:xfrm>
            <a:off x="609599" y="1762897"/>
            <a:ext cx="11081377" cy="4714874"/>
          </a:xfrm>
        </p:spPr>
        <p:txBody>
          <a:bodyPr/>
          <a:lstStyle/>
          <a:p>
            <a:pPr>
              <a:lnSpc>
                <a:spcPct val="150000"/>
              </a:lnSpc>
              <a:spcBef>
                <a:spcPts val="600"/>
              </a:spcBef>
              <a:buFont typeface="Wingdings" panose="05000000000000000000" pitchFamily="2" charset="2"/>
              <a:buChar char="l"/>
            </a:pPr>
            <a:r>
              <a:rPr lang="zh-CN" altLang="en-US" sz="2400" dirty="0" smtClean="0"/>
              <a:t>对</a:t>
            </a:r>
            <a:r>
              <a:rPr lang="zh-CN" altLang="en-US" sz="2400" dirty="0"/>
              <a:t>奖励的预期往往比对惩罚的恐惧更强烈地激励个人</a:t>
            </a:r>
            <a:r>
              <a:rPr lang="en-US" altLang="zh-CN" sz="2400" dirty="0"/>
              <a:t>,</a:t>
            </a:r>
            <a:r>
              <a:rPr lang="zh-CN" altLang="en-US" sz="2400" dirty="0"/>
              <a:t>由此表明</a:t>
            </a:r>
            <a:r>
              <a:rPr lang="en-US" altLang="zh-CN" sz="2400" dirty="0"/>
              <a:t>,</a:t>
            </a:r>
            <a:r>
              <a:rPr lang="zh-CN" altLang="en-US" sz="2400" dirty="0"/>
              <a:t>管理控制系统应该是奖励导向型。</a:t>
            </a:r>
            <a:endParaRPr lang="en-US" altLang="zh-CN" sz="2400" dirty="0"/>
          </a:p>
          <a:p>
            <a:pPr>
              <a:lnSpc>
                <a:spcPct val="150000"/>
              </a:lnSpc>
              <a:spcBef>
                <a:spcPts val="600"/>
              </a:spcBef>
              <a:buFont typeface="Wingdings" panose="05000000000000000000" pitchFamily="2" charset="2"/>
              <a:buChar char="l"/>
            </a:pPr>
            <a:r>
              <a:rPr lang="zh-CN" altLang="en-US" sz="2400" dirty="0"/>
              <a:t>个人奖励是相对的、依具体情况而定的。金钱报酬是满足个人需求的一种重要手段。但是</a:t>
            </a:r>
            <a:r>
              <a:rPr lang="en-US" altLang="zh-CN" sz="2400" dirty="0"/>
              <a:t>,</a:t>
            </a:r>
            <a:r>
              <a:rPr lang="zh-CN" altLang="en-US" sz="2400" dirty="0"/>
              <a:t>在超过了一定的满足水平之后</a:t>
            </a:r>
            <a:r>
              <a:rPr lang="en-US" altLang="zh-CN" sz="2400" dirty="0"/>
              <a:t>,</a:t>
            </a:r>
            <a:r>
              <a:rPr lang="zh-CN" altLang="en-US" sz="2400" dirty="0"/>
              <a:t>薪酬的数量未必像非金钱奖励那样重要。</a:t>
            </a:r>
          </a:p>
          <a:p>
            <a:pPr>
              <a:lnSpc>
                <a:spcPct val="150000"/>
              </a:lnSpc>
              <a:spcBef>
                <a:spcPts val="600"/>
              </a:spcBef>
              <a:buFont typeface="Wingdings" panose="05000000000000000000" pitchFamily="2" charset="2"/>
              <a:buChar char="l"/>
            </a:pPr>
            <a:r>
              <a:rPr lang="zh-CN" altLang="en-US" sz="2400" dirty="0"/>
              <a:t>如果高级管理层通过自己的行动表示管理控制系统至关重要</a:t>
            </a:r>
            <a:r>
              <a:rPr lang="en-US" altLang="zh-CN" sz="2400" dirty="0"/>
              <a:t>,</a:t>
            </a:r>
            <a:r>
              <a:rPr lang="zh-CN" altLang="en-US" sz="2400" dirty="0"/>
              <a:t>那么经营管理者也会认为它至关重要</a:t>
            </a:r>
            <a:r>
              <a:rPr lang="en-US" altLang="zh-CN" sz="2400" dirty="0"/>
              <a:t>;</a:t>
            </a:r>
            <a:r>
              <a:rPr lang="zh-CN" altLang="en-US" sz="2400" dirty="0"/>
              <a:t>如果高级管理层不重视管理控制系统</a:t>
            </a:r>
            <a:r>
              <a:rPr lang="en-US" altLang="zh-CN" sz="2400" dirty="0"/>
              <a:t>,</a:t>
            </a:r>
            <a:r>
              <a:rPr lang="zh-CN" altLang="en-US" sz="2400" dirty="0"/>
              <a:t>那么经营管理者也会上行下效。</a:t>
            </a:r>
            <a:endParaRPr lang="en-US" altLang="zh-CN" sz="2400" dirty="0"/>
          </a:p>
          <a:p>
            <a:pPr>
              <a:lnSpc>
                <a:spcPct val="150000"/>
              </a:lnSpc>
              <a:buFont typeface="Wingdings" panose="05000000000000000000" pitchFamily="2" charset="2"/>
              <a:buChar char="l"/>
            </a:pPr>
            <a:endParaRPr lang="zh-CN" altLang="en-US" sz="20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4</a:t>
            </a:fld>
            <a:endParaRPr lang="zh-CN" altLang="en-US"/>
          </a:p>
        </p:txBody>
      </p:sp>
    </p:spTree>
    <p:extLst>
      <p:ext uri="{BB962C8B-B14F-4D97-AF65-F5344CB8AC3E}">
        <p14:creationId xmlns:p14="http://schemas.microsoft.com/office/powerpoint/2010/main" val="2040817522"/>
      </p:ext>
    </p:extLst>
  </p:cSld>
  <p:clrMapOvr>
    <a:masterClrMapping/>
  </p:clrMapOvr>
  <p:transitio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74642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奖金相对于工资的大小</a:t>
            </a:r>
            <a:endParaRPr lang="en-US" altLang="zh-CN" dirty="0">
              <a:solidFill>
                <a:srgbClr val="000000"/>
              </a:solidFill>
            </a:endParaRPr>
          </a:p>
          <a:p>
            <a:pPr marL="438150" lvl="1" indent="0" algn="just">
              <a:lnSpc>
                <a:spcPts val="3200"/>
              </a:lnSpc>
              <a:spcBef>
                <a:spcPts val="600"/>
              </a:spcBef>
              <a:spcAft>
                <a:spcPts val="0"/>
              </a:spcAft>
              <a:buClr>
                <a:srgbClr val="660000"/>
              </a:buClr>
              <a:buNone/>
            </a:pPr>
            <a:r>
              <a:rPr lang="zh-CN" altLang="zh-CN" sz="2400" dirty="0"/>
              <a:t>关于如何组合经理总薪酬中的固定奖励</a:t>
            </a:r>
            <a:r>
              <a:rPr lang="en-US" altLang="zh-CN" sz="2400" dirty="0"/>
              <a:t>(</a:t>
            </a:r>
            <a:r>
              <a:rPr lang="zh-CN" altLang="zh-CN" sz="2400" dirty="0"/>
              <a:t>工资和福利</a:t>
            </a:r>
            <a:r>
              <a:rPr lang="en-US" altLang="zh-CN" sz="2400" dirty="0"/>
              <a:t>)</a:t>
            </a:r>
            <a:r>
              <a:rPr lang="zh-CN" altLang="zh-CN" sz="2400" dirty="0"/>
              <a:t>和变动奖励</a:t>
            </a:r>
            <a:r>
              <a:rPr lang="en-US" altLang="zh-CN" sz="2400" dirty="0"/>
              <a:t>(</a:t>
            </a:r>
            <a:r>
              <a:rPr lang="zh-CN" altLang="zh-CN" sz="2400" dirty="0"/>
              <a:t>激励奖金</a:t>
            </a:r>
            <a:r>
              <a:rPr lang="en-US" altLang="zh-CN" sz="2400" dirty="0"/>
              <a:t>)</a:t>
            </a:r>
            <a:r>
              <a:rPr lang="zh-CN" altLang="zh-CN" sz="2400" dirty="0"/>
              <a:t>的思</a:t>
            </a:r>
            <a:r>
              <a:rPr lang="zh-CN" altLang="en-US" sz="2400" dirty="0"/>
              <a:t>想有两个流派。一种思想流派</a:t>
            </a:r>
            <a:r>
              <a:rPr lang="zh-CN" altLang="en-US" sz="2400" dirty="0" smtClean="0"/>
              <a:t>声称，我们</a:t>
            </a:r>
            <a:r>
              <a:rPr lang="zh-CN" altLang="en-US" sz="2400" dirty="0"/>
              <a:t>聘用优秀的</a:t>
            </a:r>
            <a:r>
              <a:rPr lang="zh-CN" altLang="en-US" sz="2400" dirty="0" smtClean="0"/>
              <a:t>人才，支付</a:t>
            </a:r>
            <a:r>
              <a:rPr lang="zh-CN" altLang="en-US" sz="2400" dirty="0"/>
              <a:t>丰厚的</a:t>
            </a:r>
            <a:r>
              <a:rPr lang="zh-CN" altLang="en-US" sz="2400" dirty="0" smtClean="0"/>
              <a:t>报酬，然后</a:t>
            </a:r>
            <a:r>
              <a:rPr lang="zh-CN" altLang="en-US" sz="2400" dirty="0"/>
              <a:t>期望卓越的业绩</a:t>
            </a:r>
            <a:r>
              <a:rPr lang="en-US" altLang="zh-CN" sz="2400" dirty="0"/>
              <a:t>(</a:t>
            </a:r>
            <a:r>
              <a:rPr lang="zh-CN" altLang="en-US" sz="2400" dirty="0"/>
              <a:t>参见图表</a:t>
            </a:r>
            <a:r>
              <a:rPr lang="en-US" altLang="zh-CN" sz="2400" dirty="0"/>
              <a:t>12.2)</a:t>
            </a:r>
            <a:r>
              <a:rPr lang="zh-CN" altLang="en-US" sz="2400" dirty="0"/>
              <a:t>。信奉这种思想的公司强调</a:t>
            </a:r>
            <a:r>
              <a:rPr lang="zh-CN" altLang="en-US" sz="2400" dirty="0" smtClean="0"/>
              <a:t>工资，而</a:t>
            </a:r>
            <a:r>
              <a:rPr lang="zh-CN" altLang="en-US" sz="2400" dirty="0"/>
              <a:t>不是激励奖金。我们称之为固定薪酬制度。薪酬不与业绩</a:t>
            </a:r>
            <a:r>
              <a:rPr lang="zh-CN" altLang="en-US" sz="2400" dirty="0" smtClean="0"/>
              <a:t>挂钩，因此</a:t>
            </a:r>
            <a:r>
              <a:rPr lang="zh-CN" altLang="en-US" sz="2400" dirty="0"/>
              <a:t>不会有风险。这就引发了一个</a:t>
            </a:r>
            <a:r>
              <a:rPr lang="zh-CN" altLang="en-US" sz="2400" dirty="0" smtClean="0"/>
              <a:t>问题，如果</a:t>
            </a:r>
            <a:r>
              <a:rPr lang="zh-CN" altLang="en-US" sz="2400" dirty="0"/>
              <a:t>经理业绩</a:t>
            </a:r>
            <a:r>
              <a:rPr lang="zh-CN" altLang="en-US" sz="2400" dirty="0" smtClean="0"/>
              <a:t>差，又</a:t>
            </a:r>
            <a:r>
              <a:rPr lang="zh-CN" altLang="en-US" sz="2400" dirty="0"/>
              <a:t>会发生什么呢</a:t>
            </a:r>
            <a:r>
              <a:rPr lang="en-US" altLang="zh-CN" sz="2400" dirty="0"/>
              <a:t>?</a:t>
            </a:r>
            <a:r>
              <a:rPr lang="zh-CN" altLang="en-US" sz="2400" dirty="0" smtClean="0"/>
              <a:t>但是，在</a:t>
            </a:r>
            <a:r>
              <a:rPr lang="zh-CN" altLang="en-US" sz="2400" dirty="0"/>
              <a:t>有些情况</a:t>
            </a:r>
            <a:r>
              <a:rPr lang="zh-CN" altLang="en-US" sz="2400" dirty="0" smtClean="0"/>
              <a:t>下，固定</a:t>
            </a:r>
            <a:r>
              <a:rPr lang="zh-CN" altLang="en-US" sz="2400" dirty="0"/>
              <a:t>薪酬制度也有</a:t>
            </a:r>
            <a:r>
              <a:rPr lang="zh-CN" altLang="en-US" sz="2400" dirty="0" smtClean="0"/>
              <a:t>优点，如</a:t>
            </a:r>
            <a:r>
              <a:rPr lang="zh-CN" altLang="en-US" sz="2400" dirty="0"/>
              <a:t>下例所示：</a:t>
            </a:r>
          </a:p>
          <a:p>
            <a:pPr marL="438150" lvl="1" indent="0" algn="just">
              <a:lnSpc>
                <a:spcPct val="150000"/>
              </a:lnSpc>
              <a:spcBef>
                <a:spcPts val="600"/>
              </a:spcBef>
              <a:spcAft>
                <a:spcPts val="0"/>
              </a:spcAft>
              <a:buClr>
                <a:srgbClr val="660000"/>
              </a:buClr>
              <a:buNone/>
            </a:pPr>
            <a:endParaRPr lang="zh-CN" altLang="en-US" dirty="0"/>
          </a:p>
          <a:p>
            <a:pPr marL="438150" lvl="1" indent="0" algn="just">
              <a:lnSpc>
                <a:spcPct val="150000"/>
              </a:lnSpc>
              <a:spcBef>
                <a:spcPts val="600"/>
              </a:spcBef>
              <a:spcAft>
                <a:spcPts val="0"/>
              </a:spcAft>
              <a:buClr>
                <a:srgbClr val="660000"/>
              </a:buClr>
              <a:buNone/>
            </a:pPr>
            <a:endParaRPr lang="zh-CN" altLang="zh-CN" dirty="0"/>
          </a:p>
          <a:p>
            <a:pPr marL="438150" lvl="1" indent="0" algn="just">
              <a:lnSpc>
                <a:spcPct val="150000"/>
              </a:lnSpc>
              <a:spcBef>
                <a:spcPts val="600"/>
              </a:spcBef>
              <a:spcAft>
                <a:spcPts val="0"/>
              </a:spcAft>
              <a:buClr>
                <a:srgbClr val="660000"/>
              </a:buClr>
              <a:buNone/>
            </a:pPr>
            <a:endParaRPr lang="en-US" altLang="zh-CN" dirty="0">
              <a:solidFill>
                <a:srgbClr val="000000"/>
              </a:solidFill>
            </a:endParaRPr>
          </a:p>
          <a:p>
            <a:pPr marL="0" indent="0">
              <a:lnSpc>
                <a:spcPct val="150000"/>
              </a:lnSpc>
              <a:buNone/>
            </a:pPr>
            <a:endParaRPr lang="en-US" altLang="zh-CN" sz="24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40</a:t>
            </a:fld>
            <a:endParaRPr lang="zh-CN" altLang="en-US"/>
          </a:p>
        </p:txBody>
      </p:sp>
    </p:spTree>
  </p:cSld>
  <p:clrMapOvr>
    <a:masterClrMapping/>
  </p:clrMapOvr>
  <p:transition spd="med">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779373"/>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奖金相对于工资的大小</a:t>
            </a:r>
            <a:endParaRPr lang="en-US" altLang="zh-CN" dirty="0">
              <a:solidFill>
                <a:srgbClr val="000000"/>
              </a:solidFill>
            </a:endParaRPr>
          </a:p>
          <a:p>
            <a:pPr marL="438150" lvl="1" indent="0" algn="just">
              <a:lnSpc>
                <a:spcPct val="150000"/>
              </a:lnSpc>
              <a:spcBef>
                <a:spcPts val="600"/>
              </a:spcBef>
              <a:spcAft>
                <a:spcPts val="0"/>
              </a:spcAft>
              <a:buClr>
                <a:srgbClr val="660000"/>
              </a:buClr>
              <a:buNone/>
            </a:pPr>
            <a:r>
              <a:rPr lang="zh-CN" altLang="en-US" sz="2400" dirty="0"/>
              <a:t>图表</a:t>
            </a:r>
            <a:r>
              <a:rPr lang="en-US" altLang="zh-CN" sz="2400" dirty="0"/>
              <a:t>12.2 </a:t>
            </a:r>
          </a:p>
          <a:p>
            <a:pPr marL="438150" lvl="1" indent="0" algn="just">
              <a:lnSpc>
                <a:spcPct val="150000"/>
              </a:lnSpc>
              <a:spcBef>
                <a:spcPts val="600"/>
              </a:spcBef>
              <a:spcAft>
                <a:spcPts val="0"/>
              </a:spcAft>
              <a:buClr>
                <a:srgbClr val="660000"/>
              </a:buClr>
              <a:buNone/>
            </a:pPr>
            <a:r>
              <a:rPr lang="zh-CN" altLang="en-US" sz="2400" dirty="0"/>
              <a:t>激励薪酬的两种思想</a:t>
            </a:r>
            <a:endParaRPr lang="zh-CN" altLang="zh-CN" sz="2400" dirty="0"/>
          </a:p>
          <a:p>
            <a:pPr marL="438150" lvl="1" indent="0" algn="just">
              <a:lnSpc>
                <a:spcPct val="150000"/>
              </a:lnSpc>
              <a:spcBef>
                <a:spcPts val="600"/>
              </a:spcBef>
              <a:spcAft>
                <a:spcPts val="0"/>
              </a:spcAft>
              <a:buClr>
                <a:srgbClr val="660000"/>
              </a:buClr>
              <a:buNone/>
            </a:pPr>
            <a:endParaRPr lang="en-US" altLang="zh-CN" dirty="0">
              <a:solidFill>
                <a:srgbClr val="000000"/>
              </a:solidFill>
            </a:endParaRPr>
          </a:p>
          <a:p>
            <a:pPr marL="0" indent="0">
              <a:lnSpc>
                <a:spcPct val="150000"/>
              </a:lnSpc>
              <a:buNone/>
            </a:pPr>
            <a:endParaRPr lang="en-US" altLang="zh-CN" sz="24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41</a:t>
            </a:fld>
            <a:endParaRPr lang="zh-CN" altLang="en-US"/>
          </a:p>
        </p:txBody>
      </p:sp>
      <p:grpSp>
        <p:nvGrpSpPr>
          <p:cNvPr id="115" name="组合 115"/>
          <p:cNvGrpSpPr/>
          <p:nvPr/>
        </p:nvGrpSpPr>
        <p:grpSpPr>
          <a:xfrm>
            <a:off x="5774055" y="2161858"/>
            <a:ext cx="2849880" cy="1917065"/>
            <a:chOff x="5652" y="92427"/>
            <a:chExt cx="4488" cy="3019"/>
          </a:xfrm>
        </p:grpSpPr>
        <p:sp>
          <p:nvSpPr>
            <p:cNvPr id="106" name="文本框 106"/>
            <p:cNvSpPr txBox="1"/>
            <p:nvPr/>
          </p:nvSpPr>
          <p:spPr>
            <a:xfrm>
              <a:off x="5652" y="93018"/>
              <a:ext cx="4489" cy="2429"/>
            </a:xfrm>
            <a:prstGeom prst="rect">
              <a:avLst/>
            </a:prstGeom>
            <a:solidFill>
              <a:schemeClr val="lt1"/>
            </a:solidFill>
            <a:ln w="6350">
              <a:solidFill>
                <a:prstClr val="black"/>
              </a:solidFill>
            </a:ln>
          </p:spPr>
          <p:style>
            <a:lnRef idx="0">
              <a:schemeClr val="accent1"/>
            </a:lnRef>
            <a:fillRef idx="0">
              <a:schemeClr val="accen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noAutofit/>
            </a:bodyPr>
            <a:lstStyle/>
            <a:p>
              <a:pPr algn="just"/>
              <a:r>
                <a:rPr lang="en-US" altLang="zh-CN" sz="1050" kern="100">
                  <a:latin typeface="Calibri" panose="020F0502020204030204"/>
                  <a:ea typeface="宋体" panose="02010600030101010101" pitchFamily="2" charset="-122"/>
                  <a:cs typeface="Times New Roman" panose="02020603050405020304"/>
                  <a:sym typeface="Times New Roman" panose="02020603050405020304"/>
                </a:rPr>
                <a:t> </a:t>
              </a:r>
            </a:p>
          </p:txBody>
        </p:sp>
        <p:sp>
          <p:nvSpPr>
            <p:cNvPr id="108" name="文本框 108"/>
            <p:cNvSpPr txBox="1"/>
            <p:nvPr/>
          </p:nvSpPr>
          <p:spPr>
            <a:xfrm>
              <a:off x="6501" y="93118"/>
              <a:ext cx="2580" cy="420"/>
            </a:xfrm>
            <a:prstGeom prst="rect">
              <a:avLst/>
            </a:prstGeom>
            <a:solidFill>
              <a:schemeClr val="lt1"/>
            </a:solidFill>
            <a:ln w="6350">
              <a:solidFill>
                <a:schemeClr val="bg1"/>
              </a:solidFill>
            </a:ln>
          </p:spPr>
          <p:style>
            <a:lnRef idx="0">
              <a:schemeClr val="accent1"/>
            </a:lnRef>
            <a:fillRef idx="0">
              <a:schemeClr val="accen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noAutofit/>
            </a:bodyPr>
            <a:lstStyle/>
            <a:p>
              <a:pPr algn="ctr"/>
              <a:r>
                <a:rPr lang="en-US" altLang="zh-CN" sz="1050" b="1" kern="100">
                  <a:latin typeface="Calibri" panose="020F0502020204030204"/>
                  <a:ea typeface="宋体" panose="02010600030101010101" pitchFamily="2" charset="-122"/>
                  <a:cs typeface="Times New Roman" panose="02020603050405020304"/>
                  <a:sym typeface="Times New Roman" panose="02020603050405020304"/>
                </a:rPr>
                <a:t>聘用优秀人才</a:t>
              </a:r>
            </a:p>
            <a:p>
              <a:pPr algn="just"/>
              <a:r>
                <a:rPr lang="en-US" altLang="zh-CN" sz="1050" kern="100">
                  <a:latin typeface="Calibri" panose="020F0502020204030204"/>
                  <a:ea typeface="宋体" panose="02010600030101010101" pitchFamily="2" charset="-122"/>
                  <a:cs typeface="Times New Roman" panose="02020603050405020304"/>
                  <a:sym typeface="Times New Roman" panose="02020603050405020304"/>
                </a:rPr>
                <a:t> </a:t>
              </a:r>
            </a:p>
          </p:txBody>
        </p:sp>
        <p:cxnSp>
          <p:nvCxnSpPr>
            <p:cNvPr id="109" name="直接箭头连接符 109"/>
            <p:cNvCxnSpPr>
              <a:stCxn id="108" idx="2"/>
            </p:cNvCxnSpPr>
            <p:nvPr/>
          </p:nvCxnSpPr>
          <p:spPr>
            <a:xfrm>
              <a:off x="7791" y="93538"/>
              <a:ext cx="10" cy="42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0" name="文本框 110"/>
            <p:cNvSpPr txBox="1"/>
            <p:nvPr/>
          </p:nvSpPr>
          <p:spPr>
            <a:xfrm>
              <a:off x="6521" y="93957"/>
              <a:ext cx="2570" cy="458"/>
            </a:xfrm>
            <a:prstGeom prst="rect">
              <a:avLst/>
            </a:prstGeom>
            <a:solidFill>
              <a:schemeClr val="lt1"/>
            </a:solidFill>
            <a:ln w="6350">
              <a:solidFill>
                <a:schemeClr val="bg1"/>
              </a:solidFill>
            </a:ln>
          </p:spPr>
          <p:style>
            <a:lnRef idx="0">
              <a:schemeClr val="accent1"/>
            </a:lnRef>
            <a:fillRef idx="0">
              <a:schemeClr val="accen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noAutofit/>
            </a:bodyPr>
            <a:lstStyle/>
            <a:p>
              <a:pPr algn="ctr"/>
              <a:r>
                <a:rPr lang="en-US" altLang="zh-CN" sz="1050" b="1" kern="100">
                  <a:latin typeface="Calibri" panose="020F0502020204030204"/>
                  <a:ea typeface="宋体" panose="02010600030101010101" pitchFamily="2" charset="-122"/>
                  <a:cs typeface="Times New Roman" panose="02020603050405020304"/>
                  <a:sym typeface="Times New Roman" panose="02020603050405020304"/>
                </a:rPr>
                <a:t>支付丰厚报酬</a:t>
              </a:r>
            </a:p>
          </p:txBody>
        </p:sp>
        <p:cxnSp>
          <p:nvCxnSpPr>
            <p:cNvPr id="111" name="直接箭头连接符 111"/>
            <p:cNvCxnSpPr>
              <a:stCxn id="110" idx="2"/>
            </p:cNvCxnSpPr>
            <p:nvPr/>
          </p:nvCxnSpPr>
          <p:spPr>
            <a:xfrm flipH="1">
              <a:off x="7801" y="94415"/>
              <a:ext cx="5" cy="42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2" name="文本框 112"/>
            <p:cNvSpPr txBox="1"/>
            <p:nvPr/>
          </p:nvSpPr>
          <p:spPr>
            <a:xfrm>
              <a:off x="6011" y="94835"/>
              <a:ext cx="3629" cy="410"/>
            </a:xfrm>
            <a:prstGeom prst="rect">
              <a:avLst/>
            </a:prstGeom>
            <a:solidFill>
              <a:schemeClr val="lt1"/>
            </a:solidFill>
            <a:ln w="6350">
              <a:solidFill>
                <a:schemeClr val="bg1"/>
              </a:solidFill>
            </a:ln>
          </p:spPr>
          <p:style>
            <a:lnRef idx="0">
              <a:schemeClr val="accent1"/>
            </a:lnRef>
            <a:fillRef idx="0">
              <a:schemeClr val="accen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noAutofit/>
            </a:bodyPr>
            <a:lstStyle/>
            <a:p>
              <a:pPr algn="ctr"/>
              <a:r>
                <a:rPr lang="en-US" altLang="zh-CN" sz="1050" b="1" kern="100">
                  <a:latin typeface="Calibri" panose="020F0502020204030204"/>
                  <a:ea typeface="宋体" panose="02010600030101010101" pitchFamily="2" charset="-122"/>
                  <a:cs typeface="Times New Roman" panose="02020603050405020304"/>
                  <a:sym typeface="Times New Roman" panose="02020603050405020304"/>
                </a:rPr>
                <a:t>期望卓越业绩</a:t>
              </a:r>
              <a:endParaRPr lang="en-US" altLang="zh-CN" sz="1050" kern="100">
                <a:latin typeface="Calibri" panose="020F0502020204030204"/>
                <a:ea typeface="宋体" panose="02010600030101010101" pitchFamily="2" charset="-122"/>
                <a:cs typeface="Times New Roman" panose="02020603050405020304"/>
                <a:sym typeface="Times New Roman" panose="02020603050405020304"/>
              </a:endParaRPr>
            </a:p>
          </p:txBody>
        </p:sp>
        <p:sp>
          <p:nvSpPr>
            <p:cNvPr id="113" name="文本框 113"/>
            <p:cNvSpPr txBox="1"/>
            <p:nvPr/>
          </p:nvSpPr>
          <p:spPr>
            <a:xfrm>
              <a:off x="6681" y="92427"/>
              <a:ext cx="2420" cy="400"/>
            </a:xfrm>
            <a:prstGeom prst="rect">
              <a:avLst/>
            </a:prstGeom>
            <a:solidFill>
              <a:schemeClr val="lt1"/>
            </a:solidFill>
            <a:ln w="6350">
              <a:solidFill>
                <a:schemeClr val="bg1"/>
              </a:solidFill>
            </a:ln>
          </p:spPr>
          <p:style>
            <a:lnRef idx="0">
              <a:schemeClr val="accent1"/>
            </a:lnRef>
            <a:fillRef idx="0">
              <a:schemeClr val="accen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noAutofit/>
            </a:bodyPr>
            <a:lstStyle/>
            <a:p>
              <a:pPr algn="ctr"/>
              <a:r>
                <a:rPr lang="en-US" altLang="zh-CN" sz="1050" b="1" kern="100">
                  <a:latin typeface="Calibri" panose="020F0502020204030204"/>
                  <a:ea typeface="宋体" panose="02010600030101010101" pitchFamily="2" charset="-122"/>
                  <a:cs typeface="Times New Roman" panose="02020603050405020304"/>
                  <a:sym typeface="Times New Roman" panose="02020603050405020304"/>
                </a:rPr>
                <a:t>固定薪酬制度</a:t>
              </a:r>
            </a:p>
          </p:txBody>
        </p:sp>
        <p:cxnSp>
          <p:nvCxnSpPr>
            <p:cNvPr id="114" name="直接箭头连接符 114"/>
            <p:cNvCxnSpPr>
              <a:stCxn id="113" idx="2"/>
              <a:endCxn id="106" idx="0"/>
            </p:cNvCxnSpPr>
            <p:nvPr/>
          </p:nvCxnSpPr>
          <p:spPr>
            <a:xfrm>
              <a:off x="7891" y="92827"/>
              <a:ext cx="6" cy="191"/>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grpSp>
      <p:grpSp>
        <p:nvGrpSpPr>
          <p:cNvPr id="116" name="组合 116"/>
          <p:cNvGrpSpPr/>
          <p:nvPr/>
        </p:nvGrpSpPr>
        <p:grpSpPr>
          <a:xfrm>
            <a:off x="5834380" y="4465638"/>
            <a:ext cx="2849880" cy="1917065"/>
            <a:chOff x="5652" y="92427"/>
            <a:chExt cx="4488" cy="3019"/>
          </a:xfrm>
        </p:grpSpPr>
        <p:sp>
          <p:nvSpPr>
            <p:cNvPr id="117" name="文本框 106"/>
            <p:cNvSpPr txBox="1"/>
            <p:nvPr/>
          </p:nvSpPr>
          <p:spPr>
            <a:xfrm>
              <a:off x="5652" y="93018"/>
              <a:ext cx="4489" cy="2429"/>
            </a:xfrm>
            <a:prstGeom prst="rect">
              <a:avLst/>
            </a:prstGeom>
            <a:solidFill>
              <a:schemeClr val="lt1"/>
            </a:solidFill>
            <a:ln w="6350">
              <a:solidFill>
                <a:prstClr val="black"/>
              </a:solidFill>
            </a:ln>
          </p:spPr>
          <p:style>
            <a:lnRef idx="0">
              <a:schemeClr val="accent1"/>
            </a:lnRef>
            <a:fillRef idx="0">
              <a:schemeClr val="accen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noAutofit/>
            </a:bodyPr>
            <a:lstStyle/>
            <a:p>
              <a:pPr algn="just"/>
              <a:r>
                <a:rPr lang="en-US" altLang="zh-CN" sz="1050" kern="100">
                  <a:latin typeface="Calibri" panose="020F0502020204030204"/>
                  <a:ea typeface="宋体" panose="02010600030101010101" pitchFamily="2" charset="-122"/>
                  <a:cs typeface="Times New Roman" panose="02020603050405020304"/>
                  <a:sym typeface="Times New Roman" panose="02020603050405020304"/>
                </a:rPr>
                <a:t> </a:t>
              </a:r>
            </a:p>
          </p:txBody>
        </p:sp>
        <p:sp>
          <p:nvSpPr>
            <p:cNvPr id="118" name="文本框 108"/>
            <p:cNvSpPr txBox="1"/>
            <p:nvPr/>
          </p:nvSpPr>
          <p:spPr>
            <a:xfrm>
              <a:off x="6501" y="93118"/>
              <a:ext cx="2580" cy="420"/>
            </a:xfrm>
            <a:prstGeom prst="rect">
              <a:avLst/>
            </a:prstGeom>
            <a:solidFill>
              <a:schemeClr val="lt1"/>
            </a:solidFill>
            <a:ln w="6350">
              <a:solidFill>
                <a:schemeClr val="bg1"/>
              </a:solidFill>
            </a:ln>
          </p:spPr>
          <p:style>
            <a:lnRef idx="0">
              <a:schemeClr val="accent1"/>
            </a:lnRef>
            <a:fillRef idx="0">
              <a:schemeClr val="accen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noAutofit/>
            </a:bodyPr>
            <a:lstStyle/>
            <a:p>
              <a:pPr algn="ctr"/>
              <a:r>
                <a:rPr lang="en-US" altLang="zh-CN" sz="1050" b="1" kern="100">
                  <a:latin typeface="Calibri" panose="020F0502020204030204"/>
                  <a:ea typeface="宋体" panose="02010600030101010101" pitchFamily="2" charset="-122"/>
                  <a:cs typeface="Times New Roman" panose="02020603050405020304"/>
                  <a:sym typeface="Times New Roman" panose="02020603050405020304"/>
                </a:rPr>
                <a:t>聘用优秀人才</a:t>
              </a:r>
            </a:p>
            <a:p>
              <a:pPr algn="just"/>
              <a:r>
                <a:rPr lang="en-US" altLang="zh-CN" sz="1050" kern="100">
                  <a:latin typeface="Calibri" panose="020F0502020204030204"/>
                  <a:ea typeface="宋体" panose="02010600030101010101" pitchFamily="2" charset="-122"/>
                  <a:cs typeface="Times New Roman" panose="02020603050405020304"/>
                  <a:sym typeface="Times New Roman" panose="02020603050405020304"/>
                </a:rPr>
                <a:t> </a:t>
              </a:r>
            </a:p>
          </p:txBody>
        </p:sp>
        <p:cxnSp>
          <p:nvCxnSpPr>
            <p:cNvPr id="119" name="直接箭头连接符 109"/>
            <p:cNvCxnSpPr/>
            <p:nvPr/>
          </p:nvCxnSpPr>
          <p:spPr>
            <a:xfrm>
              <a:off x="7791" y="93538"/>
              <a:ext cx="10" cy="42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0" name="文本框 110"/>
            <p:cNvSpPr txBox="1"/>
            <p:nvPr/>
          </p:nvSpPr>
          <p:spPr>
            <a:xfrm>
              <a:off x="6521" y="93957"/>
              <a:ext cx="2570" cy="458"/>
            </a:xfrm>
            <a:prstGeom prst="rect">
              <a:avLst/>
            </a:prstGeom>
            <a:solidFill>
              <a:schemeClr val="lt1"/>
            </a:solidFill>
            <a:ln w="6350">
              <a:solidFill>
                <a:schemeClr val="bg1"/>
              </a:solidFill>
            </a:ln>
          </p:spPr>
          <p:style>
            <a:lnRef idx="0">
              <a:schemeClr val="accent1"/>
            </a:lnRef>
            <a:fillRef idx="0">
              <a:schemeClr val="accen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noAutofit/>
            </a:bodyPr>
            <a:lstStyle/>
            <a:p>
              <a:pPr algn="ctr"/>
              <a:r>
                <a:rPr lang="en-US" altLang="zh-CN" sz="1050" b="1" kern="100">
                  <a:latin typeface="Calibri" panose="020F0502020204030204"/>
                  <a:ea typeface="宋体" panose="02010600030101010101" pitchFamily="2" charset="-122"/>
                  <a:cs typeface="Times New Roman" panose="02020603050405020304"/>
                  <a:sym typeface="Times New Roman" panose="02020603050405020304"/>
                </a:rPr>
                <a:t>期望卓越业绩</a:t>
              </a:r>
            </a:p>
          </p:txBody>
        </p:sp>
        <p:cxnSp>
          <p:nvCxnSpPr>
            <p:cNvPr id="121" name="直接箭头连接符 111"/>
            <p:cNvCxnSpPr/>
            <p:nvPr/>
          </p:nvCxnSpPr>
          <p:spPr>
            <a:xfrm flipH="1">
              <a:off x="7801" y="94415"/>
              <a:ext cx="5" cy="42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2" name="文本框 112"/>
            <p:cNvSpPr txBox="1"/>
            <p:nvPr/>
          </p:nvSpPr>
          <p:spPr>
            <a:xfrm>
              <a:off x="6011" y="94835"/>
              <a:ext cx="3629" cy="410"/>
            </a:xfrm>
            <a:prstGeom prst="rect">
              <a:avLst/>
            </a:prstGeom>
            <a:solidFill>
              <a:schemeClr val="lt1"/>
            </a:solidFill>
            <a:ln w="6350">
              <a:solidFill>
                <a:schemeClr val="bg1"/>
              </a:solidFill>
            </a:ln>
          </p:spPr>
          <p:style>
            <a:lnRef idx="0">
              <a:schemeClr val="accent1"/>
            </a:lnRef>
            <a:fillRef idx="0">
              <a:schemeClr val="accen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noAutofit/>
            </a:bodyPr>
            <a:lstStyle/>
            <a:p>
              <a:pPr algn="ctr"/>
              <a:r>
                <a:rPr lang="en-US" altLang="zh-CN" sz="1050" b="1" kern="100">
                  <a:latin typeface="Calibri" panose="020F0502020204030204"/>
                  <a:ea typeface="宋体" panose="02010600030101010101" pitchFamily="2" charset="-122"/>
                  <a:cs typeface="Times New Roman" panose="02020603050405020304"/>
                  <a:sym typeface="Times New Roman" panose="02020603050405020304"/>
                </a:rPr>
                <a:t>如果业绩真的卓越就支付丰厚报酬</a:t>
              </a:r>
              <a:endParaRPr lang="en-US" altLang="zh-CN" sz="1050" kern="100">
                <a:latin typeface="Calibri" panose="020F0502020204030204"/>
                <a:ea typeface="宋体" panose="02010600030101010101" pitchFamily="2" charset="-122"/>
                <a:cs typeface="Times New Roman" panose="02020603050405020304"/>
                <a:sym typeface="Times New Roman" panose="02020603050405020304"/>
              </a:endParaRPr>
            </a:p>
          </p:txBody>
        </p:sp>
        <p:sp>
          <p:nvSpPr>
            <p:cNvPr id="123" name="文本框 113"/>
            <p:cNvSpPr txBox="1"/>
            <p:nvPr/>
          </p:nvSpPr>
          <p:spPr>
            <a:xfrm>
              <a:off x="6681" y="92427"/>
              <a:ext cx="2420" cy="400"/>
            </a:xfrm>
            <a:prstGeom prst="rect">
              <a:avLst/>
            </a:prstGeom>
            <a:solidFill>
              <a:schemeClr val="lt1"/>
            </a:solidFill>
            <a:ln w="6350">
              <a:solidFill>
                <a:schemeClr val="bg1"/>
              </a:solidFill>
            </a:ln>
          </p:spPr>
          <p:style>
            <a:lnRef idx="0">
              <a:schemeClr val="accent1"/>
            </a:lnRef>
            <a:fillRef idx="0">
              <a:schemeClr val="accen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noAutofit/>
            </a:bodyPr>
            <a:lstStyle/>
            <a:p>
              <a:pPr algn="ctr"/>
              <a:r>
                <a:rPr lang="en-US" altLang="zh-CN" sz="1050" b="1" kern="100">
                  <a:latin typeface="Calibri" panose="020F0502020204030204"/>
                  <a:ea typeface="宋体" panose="02010600030101010101" pitchFamily="2" charset="-122"/>
                  <a:cs typeface="Times New Roman" panose="02020603050405020304"/>
                  <a:sym typeface="Times New Roman" panose="02020603050405020304"/>
                </a:rPr>
                <a:t>基于业绩的薪酬制度</a:t>
              </a:r>
            </a:p>
          </p:txBody>
        </p:sp>
        <p:cxnSp>
          <p:nvCxnSpPr>
            <p:cNvPr id="124" name="直接箭头连接符 114"/>
            <p:cNvCxnSpPr/>
            <p:nvPr/>
          </p:nvCxnSpPr>
          <p:spPr>
            <a:xfrm>
              <a:off x="7891" y="92827"/>
              <a:ext cx="6" cy="191"/>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82880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奖金相对于工资的大小</a:t>
            </a:r>
            <a:endParaRPr lang="en-US" altLang="zh-CN" dirty="0">
              <a:solidFill>
                <a:srgbClr val="000000"/>
              </a:solidFill>
            </a:endParaRPr>
          </a:p>
          <a:p>
            <a:pPr marL="471170" lvl="1" indent="0" algn="just">
              <a:lnSpc>
                <a:spcPct val="150000"/>
              </a:lnSpc>
              <a:spcBef>
                <a:spcPts val="600"/>
              </a:spcBef>
              <a:spcAft>
                <a:spcPts val="0"/>
              </a:spcAft>
              <a:buClr>
                <a:srgbClr val="660000"/>
              </a:buClr>
              <a:buNone/>
            </a:pPr>
            <a:r>
              <a:rPr lang="zh-CN" altLang="en-US" sz="2000" b="1" dirty="0">
                <a:solidFill>
                  <a:srgbClr val="000000"/>
                </a:solidFill>
              </a:rPr>
              <a:t>实例：</a:t>
            </a:r>
            <a:r>
              <a:rPr lang="zh-CN" altLang="en-US" sz="2000" dirty="0">
                <a:solidFill>
                  <a:srgbClr val="000000"/>
                </a:solidFill>
              </a:rPr>
              <a:t>嘉信理财就是率先采用经纪折扣概念的券商。与传统的经纪商不同</a:t>
            </a:r>
            <a:r>
              <a:rPr lang="en-US" altLang="zh-CN" sz="2000" dirty="0">
                <a:solidFill>
                  <a:srgbClr val="000000"/>
                </a:solidFill>
              </a:rPr>
              <a:t>,</a:t>
            </a:r>
            <a:r>
              <a:rPr lang="zh-CN" altLang="en-US" sz="2000" dirty="0">
                <a:solidFill>
                  <a:srgbClr val="000000"/>
                </a:solidFill>
              </a:rPr>
              <a:t>嘉信的经纪人发固定工资</a:t>
            </a:r>
            <a:r>
              <a:rPr lang="en-US" altLang="zh-CN" sz="2000" dirty="0">
                <a:solidFill>
                  <a:srgbClr val="000000"/>
                </a:solidFill>
              </a:rPr>
              <a:t>,</a:t>
            </a:r>
            <a:r>
              <a:rPr lang="zh-CN" altLang="en-US" sz="2000" dirty="0">
                <a:solidFill>
                  <a:srgbClr val="000000"/>
                </a:solidFill>
              </a:rPr>
              <a:t>而不是销售佣金。若经纪人在佣金制度下工作</a:t>
            </a:r>
            <a:r>
              <a:rPr lang="en-US" altLang="zh-CN" sz="2000" dirty="0">
                <a:solidFill>
                  <a:srgbClr val="000000"/>
                </a:solidFill>
              </a:rPr>
              <a:t>,</a:t>
            </a:r>
            <a:r>
              <a:rPr lang="zh-CN" altLang="en-US" sz="2000" dirty="0">
                <a:solidFill>
                  <a:srgbClr val="000000"/>
                </a:solidFill>
              </a:rPr>
              <a:t>就会受到激励</a:t>
            </a:r>
            <a:r>
              <a:rPr lang="en-US" altLang="zh-CN" sz="2000" dirty="0">
                <a:solidFill>
                  <a:srgbClr val="000000"/>
                </a:solidFill>
              </a:rPr>
              <a:t>,</a:t>
            </a:r>
            <a:r>
              <a:rPr lang="zh-CN" altLang="en-US" sz="2000" dirty="0">
                <a:solidFill>
                  <a:srgbClr val="000000"/>
                </a:solidFill>
              </a:rPr>
              <a:t>为了挣更多的佣金</a:t>
            </a:r>
            <a:r>
              <a:rPr lang="en-US" altLang="zh-CN" sz="2000" dirty="0">
                <a:solidFill>
                  <a:srgbClr val="000000"/>
                </a:solidFill>
              </a:rPr>
              <a:t>,</a:t>
            </a:r>
            <a:r>
              <a:rPr lang="zh-CN" altLang="en-US" sz="2000" dirty="0">
                <a:solidFill>
                  <a:srgbClr val="000000"/>
                </a:solidFill>
              </a:rPr>
              <a:t>而最大化交易。因此</a:t>
            </a:r>
            <a:r>
              <a:rPr lang="en-US" altLang="zh-CN" sz="2000" dirty="0">
                <a:solidFill>
                  <a:srgbClr val="000000"/>
                </a:solidFill>
              </a:rPr>
              <a:t>,</a:t>
            </a:r>
            <a:r>
              <a:rPr lang="zh-CN" altLang="en-US" sz="2000" dirty="0">
                <a:solidFill>
                  <a:srgbClr val="000000"/>
                </a:solidFill>
              </a:rPr>
              <a:t>赚取佣金的销售人员未必会从客户的最大利益出发采取行动。嘉信的经纪人是为工资工作</a:t>
            </a:r>
            <a:r>
              <a:rPr lang="en-US" altLang="zh-CN" sz="2000" dirty="0">
                <a:solidFill>
                  <a:srgbClr val="000000"/>
                </a:solidFill>
              </a:rPr>
              <a:t>,</a:t>
            </a:r>
            <a:r>
              <a:rPr lang="zh-CN" altLang="en-US" sz="2000" dirty="0">
                <a:solidFill>
                  <a:srgbClr val="000000"/>
                </a:solidFill>
              </a:rPr>
              <a:t>而不是为佣金工作</a:t>
            </a:r>
            <a:r>
              <a:rPr lang="en-US" altLang="zh-CN" sz="2000" dirty="0">
                <a:solidFill>
                  <a:srgbClr val="000000"/>
                </a:solidFill>
              </a:rPr>
              <a:t>,</a:t>
            </a:r>
            <a:r>
              <a:rPr lang="zh-CN" altLang="en-US" sz="2000" dirty="0">
                <a:solidFill>
                  <a:srgbClr val="000000"/>
                </a:solidFill>
              </a:rPr>
              <a:t>所以一般不会急于求成地劝说客户</a:t>
            </a:r>
            <a:r>
              <a:rPr lang="en-US" altLang="zh-CN" sz="2000" dirty="0">
                <a:solidFill>
                  <a:srgbClr val="000000"/>
                </a:solidFill>
              </a:rPr>
              <a:t>,</a:t>
            </a:r>
            <a:r>
              <a:rPr lang="zh-CN" altLang="en-US" sz="2000" dirty="0">
                <a:solidFill>
                  <a:srgbClr val="000000"/>
                </a:solidFill>
              </a:rPr>
              <a:t>而是会从客户的长远最大利益出发采取行动。卓越的客户服务是嘉信的业绩之所以在行业内遥遥领先的原因之一。</a:t>
            </a:r>
            <a:endParaRPr lang="zh-CN" altLang="en-US" sz="2000" dirty="0"/>
          </a:p>
          <a:p>
            <a:pPr marL="438150" lvl="1" indent="0" algn="just">
              <a:lnSpc>
                <a:spcPct val="150000"/>
              </a:lnSpc>
              <a:spcBef>
                <a:spcPts val="600"/>
              </a:spcBef>
              <a:spcAft>
                <a:spcPts val="0"/>
              </a:spcAft>
              <a:buClr>
                <a:srgbClr val="660000"/>
              </a:buClr>
              <a:buNone/>
            </a:pPr>
            <a:endParaRPr lang="zh-CN" altLang="zh-CN" sz="2400" dirty="0"/>
          </a:p>
          <a:p>
            <a:pPr marL="438150" lvl="1" indent="0" algn="just">
              <a:lnSpc>
                <a:spcPct val="150000"/>
              </a:lnSpc>
              <a:spcBef>
                <a:spcPts val="600"/>
              </a:spcBef>
              <a:spcAft>
                <a:spcPts val="0"/>
              </a:spcAft>
              <a:buClr>
                <a:srgbClr val="660000"/>
              </a:buClr>
              <a:buNone/>
            </a:pPr>
            <a:endParaRPr lang="en-US" altLang="zh-CN" dirty="0">
              <a:solidFill>
                <a:srgbClr val="000000"/>
              </a:solidFill>
            </a:endParaRPr>
          </a:p>
          <a:p>
            <a:pPr marL="0" indent="0">
              <a:lnSpc>
                <a:spcPct val="150000"/>
              </a:lnSpc>
              <a:buNone/>
            </a:pPr>
            <a:endParaRPr lang="en-US" altLang="zh-CN" sz="24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42</a:t>
            </a:fld>
            <a:endParaRPr lang="zh-CN" altLang="en-US"/>
          </a:p>
        </p:txBody>
      </p:sp>
    </p:spTree>
  </p:cSld>
  <p:clrMapOvr>
    <a:masterClrMapping/>
  </p:clrMapOvr>
  <p:transition spd="med">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82880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奖金相对于工资的大小</a:t>
            </a:r>
            <a:endParaRPr lang="en-US" altLang="zh-CN" dirty="0">
              <a:solidFill>
                <a:srgbClr val="000000"/>
              </a:solidFill>
            </a:endParaRPr>
          </a:p>
          <a:p>
            <a:pPr marL="471170" lvl="1" indent="0" algn="just">
              <a:lnSpc>
                <a:spcPct val="150000"/>
              </a:lnSpc>
              <a:spcBef>
                <a:spcPts val="600"/>
              </a:spcBef>
              <a:spcAft>
                <a:spcPts val="0"/>
              </a:spcAft>
              <a:buClr>
                <a:srgbClr val="660000"/>
              </a:buClr>
              <a:buNone/>
            </a:pPr>
            <a:r>
              <a:rPr lang="zh-CN" altLang="en-US" sz="2400" dirty="0">
                <a:solidFill>
                  <a:srgbClr val="000000"/>
                </a:solidFill>
              </a:rPr>
              <a:t>另一种思想流派</a:t>
            </a:r>
            <a:r>
              <a:rPr lang="zh-CN" altLang="en-US" sz="2400" dirty="0" smtClean="0">
                <a:solidFill>
                  <a:srgbClr val="000000"/>
                </a:solidFill>
              </a:rPr>
              <a:t>认为，我们</a:t>
            </a:r>
            <a:r>
              <a:rPr lang="zh-CN" altLang="en-US" sz="2400" dirty="0">
                <a:solidFill>
                  <a:srgbClr val="000000"/>
                </a:solidFill>
              </a:rPr>
              <a:t>聘用了优秀的</a:t>
            </a:r>
            <a:r>
              <a:rPr lang="zh-CN" altLang="en-US" sz="2400" dirty="0" smtClean="0">
                <a:solidFill>
                  <a:srgbClr val="000000"/>
                </a:solidFill>
              </a:rPr>
              <a:t>人才，期望</a:t>
            </a:r>
            <a:r>
              <a:rPr lang="zh-CN" altLang="en-US" sz="2400" dirty="0">
                <a:solidFill>
                  <a:srgbClr val="000000"/>
                </a:solidFill>
              </a:rPr>
              <a:t>优秀的</a:t>
            </a:r>
            <a:r>
              <a:rPr lang="zh-CN" altLang="en-US" sz="2400" dirty="0" smtClean="0">
                <a:solidFill>
                  <a:srgbClr val="000000"/>
                </a:solidFill>
              </a:rPr>
              <a:t>业绩，如果</a:t>
            </a:r>
            <a:r>
              <a:rPr lang="zh-CN" altLang="en-US" sz="2400" dirty="0">
                <a:solidFill>
                  <a:srgbClr val="000000"/>
                </a:solidFill>
              </a:rPr>
              <a:t>业绩真的</a:t>
            </a:r>
            <a:r>
              <a:rPr lang="zh-CN" altLang="en-US" sz="2400" dirty="0" smtClean="0">
                <a:solidFill>
                  <a:srgbClr val="000000"/>
                </a:solidFill>
              </a:rPr>
              <a:t>很好，就</a:t>
            </a:r>
            <a:r>
              <a:rPr lang="zh-CN" altLang="en-US" sz="2400" dirty="0">
                <a:solidFill>
                  <a:srgbClr val="000000"/>
                </a:solidFill>
              </a:rPr>
              <a:t>支付丰厚的</a:t>
            </a:r>
            <a:r>
              <a:rPr lang="zh-CN" altLang="en-US" sz="2400" dirty="0" smtClean="0">
                <a:solidFill>
                  <a:srgbClr val="000000"/>
                </a:solidFill>
              </a:rPr>
              <a:t>报酬。</a:t>
            </a:r>
            <a:r>
              <a:rPr lang="zh-CN" altLang="en-US" sz="2400" dirty="0">
                <a:solidFill>
                  <a:srgbClr val="000000"/>
                </a:solidFill>
              </a:rPr>
              <a:t>信奉这种哲学的公司实行基于业绩的薪酬制度。他们强调激励</a:t>
            </a:r>
            <a:r>
              <a:rPr lang="zh-CN" altLang="en-US" sz="2400" dirty="0" smtClean="0">
                <a:solidFill>
                  <a:srgbClr val="000000"/>
                </a:solidFill>
              </a:rPr>
              <a:t>奖金，而</a:t>
            </a:r>
            <a:r>
              <a:rPr lang="zh-CN" altLang="en-US" sz="2400" dirty="0">
                <a:solidFill>
                  <a:srgbClr val="000000"/>
                </a:solidFill>
              </a:rPr>
              <a:t>不是工资。</a:t>
            </a:r>
          </a:p>
          <a:p>
            <a:pPr marL="438150" lvl="1" indent="0" algn="just">
              <a:lnSpc>
                <a:spcPct val="150000"/>
              </a:lnSpc>
              <a:spcBef>
                <a:spcPts val="600"/>
              </a:spcBef>
              <a:spcAft>
                <a:spcPts val="0"/>
              </a:spcAft>
              <a:buClr>
                <a:srgbClr val="660000"/>
              </a:buClr>
              <a:buNone/>
            </a:pPr>
            <a:endParaRPr lang="zh-CN" altLang="zh-CN" sz="2400" dirty="0"/>
          </a:p>
          <a:p>
            <a:pPr marL="438150" lvl="1" indent="0" algn="just">
              <a:lnSpc>
                <a:spcPct val="150000"/>
              </a:lnSpc>
              <a:spcBef>
                <a:spcPts val="600"/>
              </a:spcBef>
              <a:spcAft>
                <a:spcPts val="0"/>
              </a:spcAft>
              <a:buClr>
                <a:srgbClr val="660000"/>
              </a:buClr>
              <a:buNone/>
            </a:pPr>
            <a:endParaRPr lang="en-US" altLang="zh-CN" dirty="0">
              <a:solidFill>
                <a:srgbClr val="000000"/>
              </a:solidFill>
            </a:endParaRPr>
          </a:p>
          <a:p>
            <a:pPr marL="0" indent="0">
              <a:lnSpc>
                <a:spcPct val="150000"/>
              </a:lnSpc>
              <a:buNone/>
            </a:pPr>
            <a:endParaRPr lang="en-US" altLang="zh-CN" sz="24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43</a:t>
            </a:fld>
            <a:endParaRPr lang="zh-CN" altLang="en-US"/>
          </a:p>
        </p:txBody>
      </p:sp>
    </p:spTree>
  </p:cSld>
  <p:clrMapOvr>
    <a:masterClrMapping/>
  </p:clrMapOvr>
  <p:transitio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82880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奖金相对于工资的大小</a:t>
            </a:r>
            <a:endParaRPr lang="en-US" altLang="zh-CN" dirty="0">
              <a:solidFill>
                <a:srgbClr val="000000"/>
              </a:solidFill>
            </a:endParaRPr>
          </a:p>
          <a:p>
            <a:pPr marL="471170" lvl="1" indent="0" algn="just">
              <a:lnSpc>
                <a:spcPct val="150000"/>
              </a:lnSpc>
              <a:spcBef>
                <a:spcPts val="600"/>
              </a:spcBef>
              <a:spcAft>
                <a:spcPts val="0"/>
              </a:spcAft>
              <a:buClr>
                <a:srgbClr val="660000"/>
              </a:buClr>
              <a:buNone/>
            </a:pPr>
            <a:r>
              <a:rPr lang="zh-CN" altLang="en-US" sz="2400" dirty="0">
                <a:solidFill>
                  <a:srgbClr val="000000"/>
                </a:solidFill>
              </a:rPr>
              <a:t>这两种思想的基本区别</a:t>
            </a:r>
            <a:r>
              <a:rPr lang="zh-CN" altLang="en-US" sz="2400" dirty="0" smtClean="0">
                <a:solidFill>
                  <a:srgbClr val="000000"/>
                </a:solidFill>
              </a:rPr>
              <a:t>在于，依照</a:t>
            </a:r>
            <a:r>
              <a:rPr lang="zh-CN" altLang="en-US" sz="2400" dirty="0">
                <a:solidFill>
                  <a:srgbClr val="000000"/>
                </a:solidFill>
              </a:rPr>
              <a:t>固定薪酬</a:t>
            </a:r>
            <a:r>
              <a:rPr lang="zh-CN" altLang="en-US" sz="2400" dirty="0" smtClean="0">
                <a:solidFill>
                  <a:srgbClr val="000000"/>
                </a:solidFill>
              </a:rPr>
              <a:t>制度，薪</a:t>
            </a:r>
            <a:r>
              <a:rPr lang="zh-CN" altLang="en-US" sz="2400" dirty="0">
                <a:solidFill>
                  <a:srgbClr val="000000"/>
                </a:solidFill>
              </a:rPr>
              <a:t>酬</a:t>
            </a:r>
            <a:r>
              <a:rPr lang="zh-CN" altLang="en-US" sz="2400" dirty="0" smtClean="0">
                <a:solidFill>
                  <a:srgbClr val="000000"/>
                </a:solidFill>
              </a:rPr>
              <a:t>优先，业绩</a:t>
            </a:r>
            <a:r>
              <a:rPr lang="zh-CN" altLang="en-US" sz="2400" dirty="0">
                <a:solidFill>
                  <a:srgbClr val="000000"/>
                </a:solidFill>
              </a:rPr>
              <a:t>居其次。相反</a:t>
            </a:r>
            <a:r>
              <a:rPr lang="en-US" altLang="zh-CN" sz="2400" dirty="0">
                <a:solidFill>
                  <a:srgbClr val="000000"/>
                </a:solidFill>
              </a:rPr>
              <a:t>,</a:t>
            </a:r>
            <a:r>
              <a:rPr lang="zh-CN" altLang="en-US" sz="2400" dirty="0">
                <a:solidFill>
                  <a:srgbClr val="000000"/>
                </a:solidFill>
              </a:rPr>
              <a:t>依照基于业绩的薪酬</a:t>
            </a:r>
            <a:r>
              <a:rPr lang="zh-CN" altLang="en-US" sz="2400" dirty="0" smtClean="0">
                <a:solidFill>
                  <a:srgbClr val="000000"/>
                </a:solidFill>
              </a:rPr>
              <a:t>制度，业绩优先，薪</a:t>
            </a:r>
            <a:r>
              <a:rPr lang="zh-CN" altLang="en-US" sz="2400" dirty="0">
                <a:solidFill>
                  <a:srgbClr val="000000"/>
                </a:solidFill>
              </a:rPr>
              <a:t>酬居其次。这两种思想对经理具有不同的激励意义。因为工资是有保证的</a:t>
            </a:r>
            <a:r>
              <a:rPr lang="zh-CN" altLang="en-US" sz="2400" dirty="0" smtClean="0">
                <a:solidFill>
                  <a:srgbClr val="000000"/>
                </a:solidFill>
              </a:rPr>
              <a:t>收入，强调</a:t>
            </a:r>
            <a:r>
              <a:rPr lang="zh-CN" altLang="en-US" sz="2400" dirty="0">
                <a:solidFill>
                  <a:srgbClr val="000000"/>
                </a:solidFill>
              </a:rPr>
              <a:t>工资就会鼓励保守主义和自满情绪。而</a:t>
            </a:r>
            <a:r>
              <a:rPr lang="zh-CN" altLang="en-US" sz="2400" dirty="0" smtClean="0">
                <a:solidFill>
                  <a:srgbClr val="000000"/>
                </a:solidFill>
              </a:rPr>
              <a:t>另一方面，强调</a:t>
            </a:r>
            <a:r>
              <a:rPr lang="zh-CN" altLang="en-US" sz="2400" dirty="0">
                <a:solidFill>
                  <a:srgbClr val="000000"/>
                </a:solidFill>
              </a:rPr>
              <a:t>激励奖金则往往会激励经理尽最大努力。出于这种</a:t>
            </a:r>
            <a:r>
              <a:rPr lang="zh-CN" altLang="en-US" sz="2400" dirty="0" smtClean="0">
                <a:solidFill>
                  <a:srgbClr val="000000"/>
                </a:solidFill>
              </a:rPr>
              <a:t>理由，许多</a:t>
            </a:r>
            <a:r>
              <a:rPr lang="zh-CN" altLang="en-US" sz="2400" dirty="0">
                <a:solidFill>
                  <a:srgbClr val="000000"/>
                </a:solidFill>
              </a:rPr>
              <a:t>公司都采用激励奖金激励经营单元经理。</a:t>
            </a:r>
          </a:p>
          <a:p>
            <a:pPr marL="438150" lvl="1" indent="0" algn="just">
              <a:lnSpc>
                <a:spcPct val="150000"/>
              </a:lnSpc>
              <a:spcBef>
                <a:spcPts val="600"/>
              </a:spcBef>
              <a:spcAft>
                <a:spcPts val="0"/>
              </a:spcAft>
              <a:buClr>
                <a:srgbClr val="660000"/>
              </a:buClr>
              <a:buNone/>
            </a:pPr>
            <a:endParaRPr lang="zh-CN" altLang="zh-CN" sz="2400" dirty="0"/>
          </a:p>
          <a:p>
            <a:pPr marL="438150" lvl="1" indent="0" algn="just">
              <a:lnSpc>
                <a:spcPct val="150000"/>
              </a:lnSpc>
              <a:spcBef>
                <a:spcPts val="600"/>
              </a:spcBef>
              <a:spcAft>
                <a:spcPts val="0"/>
              </a:spcAft>
              <a:buClr>
                <a:srgbClr val="660000"/>
              </a:buClr>
              <a:buNone/>
            </a:pPr>
            <a:endParaRPr lang="en-US" altLang="zh-CN" dirty="0">
              <a:solidFill>
                <a:srgbClr val="000000"/>
              </a:solidFill>
            </a:endParaRPr>
          </a:p>
          <a:p>
            <a:pPr marL="0" indent="0">
              <a:lnSpc>
                <a:spcPct val="150000"/>
              </a:lnSpc>
              <a:buNone/>
            </a:pPr>
            <a:endParaRPr lang="en-US" altLang="zh-CN" sz="24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44</a:t>
            </a:fld>
            <a:endParaRPr lang="zh-CN" altLang="en-US"/>
          </a:p>
        </p:txBody>
      </p:sp>
    </p:spTree>
  </p:cSld>
  <p:clrMapOvr>
    <a:masterClrMapping/>
  </p:clrMapOvr>
  <p:transitio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676400"/>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奖金相对于工资的大小</a:t>
            </a:r>
            <a:endParaRPr lang="en-US" altLang="zh-CN" dirty="0">
              <a:solidFill>
                <a:srgbClr val="000000"/>
              </a:solidFill>
            </a:endParaRPr>
          </a:p>
          <a:p>
            <a:pPr lvl="1" algn="just">
              <a:lnSpc>
                <a:spcPts val="3360"/>
              </a:lnSpc>
              <a:spcBef>
                <a:spcPts val="0"/>
              </a:spcBef>
              <a:spcAft>
                <a:spcPts val="0"/>
              </a:spcAft>
              <a:buClr>
                <a:srgbClr val="999966"/>
              </a:buClr>
            </a:pPr>
            <a:r>
              <a:rPr lang="zh-CN" altLang="en-US" dirty="0">
                <a:solidFill>
                  <a:srgbClr val="000000"/>
                </a:solidFill>
              </a:rPr>
              <a:t>临界水平</a:t>
            </a:r>
            <a:endParaRPr lang="en-US" altLang="zh-CN" dirty="0">
              <a:solidFill>
                <a:srgbClr val="000000"/>
              </a:solidFill>
            </a:endParaRPr>
          </a:p>
          <a:p>
            <a:pPr marL="941070" lvl="2" indent="0" algn="just">
              <a:lnSpc>
                <a:spcPct val="150000"/>
              </a:lnSpc>
              <a:spcBef>
                <a:spcPts val="0"/>
              </a:spcBef>
              <a:spcAft>
                <a:spcPts val="0"/>
              </a:spcAft>
              <a:buClr>
                <a:srgbClr val="999966"/>
              </a:buClr>
              <a:buNone/>
            </a:pPr>
            <a:r>
              <a:rPr lang="zh-CN" altLang="en-US" sz="2200" dirty="0">
                <a:solidFill>
                  <a:srgbClr val="000000"/>
                </a:solidFill>
              </a:rPr>
              <a:t>奖金计划可能具有上临界水平和下临界水平</a:t>
            </a:r>
            <a:r>
              <a:rPr lang="en-US" altLang="zh-CN" sz="2200" dirty="0">
                <a:solidFill>
                  <a:srgbClr val="000000"/>
                </a:solidFill>
              </a:rPr>
              <a:t>,</a:t>
            </a:r>
            <a:r>
              <a:rPr lang="zh-CN" altLang="en-US" sz="2200" dirty="0">
                <a:solidFill>
                  <a:srgbClr val="000000"/>
                </a:solidFill>
              </a:rPr>
              <a:t>或者说上限或下限。上临界水平是指获得最高奖金应实现的业绩水平。下临界水平是指低于它就不发放奖金的业绩水平。两个临界水平都会产生不利的副作用。若经营单元经理意识到已经实现了最高奖金</a:t>
            </a:r>
            <a:r>
              <a:rPr lang="en-US" altLang="zh-CN" sz="2200" dirty="0">
                <a:solidFill>
                  <a:srgbClr val="000000"/>
                </a:solidFill>
              </a:rPr>
              <a:t>,</a:t>
            </a:r>
            <a:r>
              <a:rPr lang="zh-CN" altLang="en-US" sz="2200" dirty="0">
                <a:solidFill>
                  <a:srgbClr val="000000"/>
                </a:solidFill>
              </a:rPr>
              <a:t>或者根本不可能发放奖金</a:t>
            </a:r>
            <a:r>
              <a:rPr lang="en-US" altLang="zh-CN" sz="2200" dirty="0">
                <a:solidFill>
                  <a:srgbClr val="000000"/>
                </a:solidFill>
              </a:rPr>
              <a:t>,</a:t>
            </a:r>
            <a:r>
              <a:rPr lang="zh-CN" altLang="en-US" sz="2200" dirty="0">
                <a:solidFill>
                  <a:srgbClr val="000000"/>
                </a:solidFill>
              </a:rPr>
              <a:t>则奖金制度就会与公司目标背道而驰。经理不会尽力使本期的利润最优化</a:t>
            </a:r>
            <a:r>
              <a:rPr lang="en-US" altLang="zh-CN" sz="2200" dirty="0">
                <a:solidFill>
                  <a:srgbClr val="000000"/>
                </a:solidFill>
              </a:rPr>
              <a:t>,</a:t>
            </a:r>
            <a:r>
              <a:rPr lang="zh-CN" altLang="en-US" sz="2200" dirty="0">
                <a:solidFill>
                  <a:srgbClr val="000000"/>
                </a:solidFill>
              </a:rPr>
              <a:t>而是会受到激励</a:t>
            </a:r>
            <a:r>
              <a:rPr lang="en-US" altLang="zh-CN" sz="2200" dirty="0">
                <a:solidFill>
                  <a:srgbClr val="000000"/>
                </a:solidFill>
              </a:rPr>
              <a:t>,</a:t>
            </a:r>
            <a:r>
              <a:rPr lang="zh-CN" altLang="en-US" sz="2200" dirty="0">
                <a:solidFill>
                  <a:srgbClr val="000000"/>
                </a:solidFill>
              </a:rPr>
              <a:t>降低一年的盈利能力</a:t>
            </a:r>
            <a:r>
              <a:rPr lang="en-US" altLang="zh-CN" sz="2200" dirty="0">
                <a:solidFill>
                  <a:srgbClr val="000000"/>
                </a:solidFill>
              </a:rPr>
              <a:t>(</a:t>
            </a:r>
            <a:r>
              <a:rPr lang="zh-CN" altLang="en-US" sz="2200" dirty="0">
                <a:solidFill>
                  <a:srgbClr val="000000"/>
                </a:solidFill>
              </a:rPr>
              <a:t>通过超支酌量性成本</a:t>
            </a:r>
            <a:r>
              <a:rPr lang="en-US" altLang="zh-CN" sz="2200" dirty="0">
                <a:solidFill>
                  <a:srgbClr val="000000"/>
                </a:solidFill>
              </a:rPr>
              <a:t>,</a:t>
            </a:r>
            <a:r>
              <a:rPr lang="zh-CN" altLang="en-US" sz="2200" dirty="0">
                <a:solidFill>
                  <a:srgbClr val="000000"/>
                </a:solidFill>
              </a:rPr>
              <a:t>如广告费或研发支出</a:t>
            </a:r>
            <a:r>
              <a:rPr lang="en-US" altLang="zh-CN" sz="2200" dirty="0">
                <a:solidFill>
                  <a:srgbClr val="000000"/>
                </a:solidFill>
              </a:rPr>
              <a:t>),</a:t>
            </a:r>
            <a:r>
              <a:rPr lang="zh-CN" altLang="en-US" sz="2200" dirty="0">
                <a:solidFill>
                  <a:srgbClr val="000000"/>
                </a:solidFill>
              </a:rPr>
              <a:t>以便创造机会</a:t>
            </a:r>
            <a:r>
              <a:rPr lang="en-US" altLang="zh-CN" sz="2200" dirty="0">
                <a:solidFill>
                  <a:srgbClr val="000000"/>
                </a:solidFill>
              </a:rPr>
              <a:t>,</a:t>
            </a:r>
            <a:r>
              <a:rPr lang="zh-CN" altLang="en-US" sz="2200" dirty="0">
                <a:solidFill>
                  <a:srgbClr val="000000"/>
                </a:solidFill>
              </a:rPr>
              <a:t>在下一年获得高额奖金。尽管这只会影响费用的入账时间</a:t>
            </a:r>
            <a:r>
              <a:rPr lang="en-US" altLang="zh-CN" sz="2200" dirty="0">
                <a:solidFill>
                  <a:srgbClr val="000000"/>
                </a:solidFill>
              </a:rPr>
              <a:t>,</a:t>
            </a:r>
            <a:r>
              <a:rPr lang="zh-CN" altLang="en-US" sz="2200" dirty="0">
                <a:solidFill>
                  <a:srgbClr val="000000"/>
                </a:solidFill>
              </a:rPr>
              <a:t>但是这种行为通常是人们所不希望发生的。</a:t>
            </a:r>
          </a:p>
          <a:p>
            <a:pPr marL="941070" lvl="2" indent="0" algn="just">
              <a:lnSpc>
                <a:spcPct val="150000"/>
              </a:lnSpc>
              <a:spcBef>
                <a:spcPts val="0"/>
              </a:spcBef>
              <a:spcAft>
                <a:spcPts val="0"/>
              </a:spcAft>
              <a:buClr>
                <a:srgbClr val="999966"/>
              </a:buClr>
              <a:buNone/>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45</a:t>
            </a:fld>
            <a:endParaRPr lang="zh-CN" altLang="en-US"/>
          </a:p>
        </p:txBody>
      </p:sp>
    </p:spTree>
  </p:cSld>
  <p:clrMapOvr>
    <a:masterClrMapping/>
  </p:clrMapOvr>
  <p:transition spd="med">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82880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奖金相对于工资的大小</a:t>
            </a:r>
            <a:endParaRPr lang="en-US" altLang="zh-CN" dirty="0">
              <a:solidFill>
                <a:srgbClr val="000000"/>
              </a:solidFill>
            </a:endParaRPr>
          </a:p>
          <a:p>
            <a:pPr lvl="1" algn="just">
              <a:lnSpc>
                <a:spcPct val="150000"/>
              </a:lnSpc>
              <a:spcBef>
                <a:spcPts val="0"/>
              </a:spcBef>
              <a:spcAft>
                <a:spcPts val="0"/>
              </a:spcAft>
              <a:buClr>
                <a:srgbClr val="999966"/>
              </a:buClr>
            </a:pPr>
            <a:r>
              <a:rPr lang="zh-CN" altLang="en-US" dirty="0">
                <a:solidFill>
                  <a:srgbClr val="000000"/>
                </a:solidFill>
              </a:rPr>
              <a:t>临界水平</a:t>
            </a:r>
            <a:endParaRPr lang="en-US" altLang="zh-CN" dirty="0">
              <a:solidFill>
                <a:srgbClr val="000000"/>
              </a:solidFill>
            </a:endParaRPr>
          </a:p>
          <a:p>
            <a:pPr marL="941070" lvl="2" indent="0" algn="just">
              <a:lnSpc>
                <a:spcPct val="150000"/>
              </a:lnSpc>
              <a:spcBef>
                <a:spcPts val="0"/>
              </a:spcBef>
              <a:spcAft>
                <a:spcPts val="0"/>
              </a:spcAft>
              <a:buClr>
                <a:srgbClr val="999966"/>
              </a:buClr>
              <a:buNone/>
            </a:pPr>
            <a:r>
              <a:rPr lang="zh-CN" altLang="en-US" dirty="0">
                <a:solidFill>
                  <a:srgbClr val="000000"/>
                </a:solidFill>
              </a:rPr>
              <a:t>消除这种不正常行为的方法之一就是把冗余或不足转期下年</a:t>
            </a:r>
            <a:r>
              <a:rPr lang="en-US" altLang="zh-CN" dirty="0">
                <a:solidFill>
                  <a:srgbClr val="000000"/>
                </a:solidFill>
              </a:rPr>
              <a:t>,</a:t>
            </a:r>
            <a:r>
              <a:rPr lang="zh-CN" altLang="en-US" dirty="0">
                <a:solidFill>
                  <a:srgbClr val="000000"/>
                </a:solidFill>
              </a:rPr>
              <a:t>即</a:t>
            </a:r>
            <a:r>
              <a:rPr lang="en-US" altLang="zh-CN" dirty="0">
                <a:solidFill>
                  <a:srgbClr val="000000"/>
                </a:solidFill>
              </a:rPr>
              <a:t>:</a:t>
            </a:r>
            <a:r>
              <a:rPr lang="zh-CN" altLang="en-US" dirty="0">
                <a:solidFill>
                  <a:srgbClr val="000000"/>
                </a:solidFill>
              </a:rPr>
              <a:t>某个年度应发放的奖金等于当年应得的奖金加上上年的冗余</a:t>
            </a:r>
            <a:r>
              <a:rPr lang="en-US" altLang="zh-CN" dirty="0">
                <a:solidFill>
                  <a:srgbClr val="000000"/>
                </a:solidFill>
              </a:rPr>
              <a:t>,</a:t>
            </a:r>
            <a:r>
              <a:rPr lang="zh-CN" altLang="en-US" dirty="0">
                <a:solidFill>
                  <a:srgbClr val="000000"/>
                </a:solidFill>
              </a:rPr>
              <a:t>或者减去上年的不足。</a:t>
            </a:r>
          </a:p>
          <a:p>
            <a:pPr marL="941070" lvl="2" indent="0" algn="just">
              <a:lnSpc>
                <a:spcPct val="150000"/>
              </a:lnSpc>
              <a:spcBef>
                <a:spcPts val="0"/>
              </a:spcBef>
              <a:spcAft>
                <a:spcPts val="0"/>
              </a:spcAft>
              <a:buClr>
                <a:srgbClr val="999966"/>
              </a:buClr>
              <a:buNone/>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46</a:t>
            </a:fld>
            <a:endParaRPr lang="zh-CN" altLang="en-US"/>
          </a:p>
        </p:txBody>
      </p:sp>
    </p:spTree>
  </p:cSld>
  <p:clrMapOvr>
    <a:masterClrMapping/>
  </p:clrMapOvr>
  <p:transitio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82880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奖金基础</a:t>
            </a:r>
            <a:endParaRPr lang="en-US" altLang="zh-CN" dirty="0">
              <a:solidFill>
                <a:srgbClr val="000000"/>
              </a:solidFill>
            </a:endParaRPr>
          </a:p>
          <a:p>
            <a:pPr marL="471170" lvl="1" indent="0" algn="just">
              <a:lnSpc>
                <a:spcPct val="150000"/>
              </a:lnSpc>
              <a:spcBef>
                <a:spcPts val="600"/>
              </a:spcBef>
              <a:spcAft>
                <a:spcPts val="0"/>
              </a:spcAft>
              <a:buClr>
                <a:srgbClr val="660000"/>
              </a:buClr>
              <a:buNone/>
            </a:pPr>
            <a:r>
              <a:rPr lang="zh-CN" altLang="en-US" sz="2400" dirty="0">
                <a:solidFill>
                  <a:srgbClr val="000000"/>
                </a:solidFill>
              </a:rPr>
              <a:t>经营单元经理的激励奖金可以只基于公司利润总额</a:t>
            </a:r>
            <a:r>
              <a:rPr lang="en-US" altLang="zh-CN" sz="2400" dirty="0">
                <a:solidFill>
                  <a:srgbClr val="000000"/>
                </a:solidFill>
              </a:rPr>
              <a:t>,</a:t>
            </a:r>
            <a:r>
              <a:rPr lang="zh-CN" altLang="en-US" sz="2400" dirty="0">
                <a:solidFill>
                  <a:srgbClr val="000000"/>
                </a:solidFill>
              </a:rPr>
              <a:t>或者经营单元的利润</a:t>
            </a:r>
            <a:r>
              <a:rPr lang="en-US" altLang="zh-CN" sz="2400" dirty="0">
                <a:solidFill>
                  <a:srgbClr val="000000"/>
                </a:solidFill>
              </a:rPr>
              <a:t>,</a:t>
            </a:r>
            <a:r>
              <a:rPr lang="zh-CN" altLang="en-US" sz="2400" dirty="0">
                <a:solidFill>
                  <a:srgbClr val="000000"/>
                </a:solidFill>
              </a:rPr>
              <a:t>或者二者相结合。认为应该把奖金与经营单元业绩挂钩的一种观点是</a:t>
            </a:r>
            <a:r>
              <a:rPr lang="en-US" altLang="zh-CN" sz="2400" dirty="0">
                <a:solidFill>
                  <a:srgbClr val="000000"/>
                </a:solidFill>
              </a:rPr>
              <a:t>,</a:t>
            </a:r>
            <a:r>
              <a:rPr lang="zh-CN" altLang="en-US" sz="2400" dirty="0">
                <a:solidFill>
                  <a:srgbClr val="000000"/>
                </a:solidFill>
              </a:rPr>
              <a:t>较之其他经营单元的业绩</a:t>
            </a:r>
            <a:r>
              <a:rPr lang="en-US" altLang="zh-CN" sz="2400" dirty="0">
                <a:solidFill>
                  <a:srgbClr val="000000"/>
                </a:solidFill>
              </a:rPr>
              <a:t>,</a:t>
            </a:r>
            <a:r>
              <a:rPr lang="zh-CN" altLang="en-US" sz="2400" dirty="0">
                <a:solidFill>
                  <a:srgbClr val="000000"/>
                </a:solidFill>
              </a:rPr>
              <a:t>经理的决策和行动会对本经营单元的业绩产生更直接的影响。但是</a:t>
            </a:r>
            <a:r>
              <a:rPr lang="en-US" altLang="zh-CN" sz="2400" dirty="0">
                <a:solidFill>
                  <a:srgbClr val="000000"/>
                </a:solidFill>
              </a:rPr>
              <a:t>,</a:t>
            </a:r>
            <a:r>
              <a:rPr lang="zh-CN" altLang="en-US" sz="2400" dirty="0">
                <a:solidFill>
                  <a:srgbClr val="000000"/>
                </a:solidFill>
              </a:rPr>
              <a:t>这种方法会严重损害经营单元之间的合作。</a:t>
            </a:r>
          </a:p>
          <a:p>
            <a:pPr marL="471170" lvl="1" indent="0" algn="just">
              <a:lnSpc>
                <a:spcPct val="150000"/>
              </a:lnSpc>
              <a:spcBef>
                <a:spcPts val="600"/>
              </a:spcBef>
              <a:spcAft>
                <a:spcPts val="0"/>
              </a:spcAft>
              <a:buClr>
                <a:srgbClr val="660000"/>
              </a:buClr>
              <a:buNone/>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47</a:t>
            </a:fld>
            <a:endParaRPr lang="zh-CN" altLang="en-US"/>
          </a:p>
        </p:txBody>
      </p:sp>
    </p:spTree>
  </p:cSld>
  <p:clrMapOvr>
    <a:masterClrMapping/>
  </p:clrMapOvr>
  <p:transition spd="med">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82880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奖金基础</a:t>
            </a:r>
            <a:endParaRPr lang="en-US" altLang="zh-CN" dirty="0">
              <a:solidFill>
                <a:srgbClr val="000000"/>
              </a:solidFill>
            </a:endParaRPr>
          </a:p>
          <a:p>
            <a:pPr marL="471170" lvl="1" indent="0" algn="just">
              <a:lnSpc>
                <a:spcPct val="150000"/>
              </a:lnSpc>
              <a:spcBef>
                <a:spcPts val="600"/>
              </a:spcBef>
              <a:spcAft>
                <a:spcPts val="0"/>
              </a:spcAft>
              <a:buClr>
                <a:srgbClr val="660000"/>
              </a:buClr>
              <a:buNone/>
            </a:pPr>
            <a:r>
              <a:rPr lang="zh-CN" altLang="en-US" sz="2200" b="1" dirty="0">
                <a:solidFill>
                  <a:srgbClr val="000000"/>
                </a:solidFill>
              </a:rPr>
              <a:t>实例：</a:t>
            </a:r>
            <a:r>
              <a:rPr lang="zh-CN" altLang="en-US" sz="2200" dirty="0">
                <a:solidFill>
                  <a:srgbClr val="000000"/>
                </a:solidFill>
              </a:rPr>
              <a:t>昆腾公司建立了一个被称为“敢死队”的团队</a:t>
            </a:r>
            <a:r>
              <a:rPr lang="en-US" altLang="zh-CN" sz="2200" dirty="0">
                <a:solidFill>
                  <a:srgbClr val="000000"/>
                </a:solidFill>
              </a:rPr>
              <a:t>,</a:t>
            </a:r>
            <a:r>
              <a:rPr lang="zh-CN" altLang="en-US" sz="2200" dirty="0">
                <a:solidFill>
                  <a:srgbClr val="000000"/>
                </a:solidFill>
              </a:rPr>
              <a:t>要求在</a:t>
            </a:r>
            <a:r>
              <a:rPr lang="en-US" altLang="zh-CN" sz="2200" dirty="0">
                <a:solidFill>
                  <a:srgbClr val="000000"/>
                </a:solidFill>
              </a:rPr>
              <a:t>14</a:t>
            </a:r>
            <a:r>
              <a:rPr lang="zh-CN" altLang="en-US" sz="2200" dirty="0">
                <a:solidFill>
                  <a:srgbClr val="000000"/>
                </a:solidFill>
              </a:rPr>
              <a:t>个月内设计、制造并销售</a:t>
            </a:r>
            <a:r>
              <a:rPr lang="en-US" altLang="zh-CN" sz="2200" dirty="0">
                <a:solidFill>
                  <a:srgbClr val="000000"/>
                </a:solidFill>
              </a:rPr>
              <a:t>2.5</a:t>
            </a:r>
            <a:r>
              <a:rPr lang="zh-CN" altLang="en-US" sz="2200" dirty="0">
                <a:solidFill>
                  <a:srgbClr val="000000"/>
                </a:solidFill>
              </a:rPr>
              <a:t>英寸磁盘驱动器</a:t>
            </a:r>
            <a:r>
              <a:rPr lang="en-US" altLang="zh-CN" sz="2200" dirty="0">
                <a:solidFill>
                  <a:srgbClr val="000000"/>
                </a:solidFill>
              </a:rPr>
              <a:t>(</a:t>
            </a:r>
            <a:r>
              <a:rPr lang="zh-CN" altLang="en-US" sz="2200" dirty="0">
                <a:solidFill>
                  <a:srgbClr val="000000"/>
                </a:solidFill>
              </a:rPr>
              <a:t>当时公司制造</a:t>
            </a:r>
            <a:r>
              <a:rPr lang="en-US" altLang="zh-CN" sz="2200" dirty="0">
                <a:solidFill>
                  <a:srgbClr val="000000"/>
                </a:solidFill>
              </a:rPr>
              <a:t>3.5</a:t>
            </a:r>
            <a:r>
              <a:rPr lang="zh-CN" altLang="en-US" sz="2200" dirty="0">
                <a:solidFill>
                  <a:srgbClr val="000000"/>
                </a:solidFill>
              </a:rPr>
              <a:t>英寸磁盘驱动器</a:t>
            </a:r>
            <a:r>
              <a:rPr lang="en-US" altLang="zh-CN" sz="2200" dirty="0">
                <a:solidFill>
                  <a:srgbClr val="000000"/>
                </a:solidFill>
              </a:rPr>
              <a:t>)</a:t>
            </a:r>
            <a:r>
              <a:rPr lang="zh-CN" altLang="en-US" sz="2200" dirty="0" smtClean="0">
                <a:solidFill>
                  <a:srgbClr val="000000"/>
                </a:solidFill>
              </a:rPr>
              <a:t>。过去</a:t>
            </a:r>
            <a:r>
              <a:rPr lang="en-US" altLang="zh-CN" sz="2200" dirty="0">
                <a:solidFill>
                  <a:srgbClr val="000000"/>
                </a:solidFill>
              </a:rPr>
              <a:t>,</a:t>
            </a:r>
            <a:r>
              <a:rPr lang="zh-CN" altLang="en-US" sz="2200" dirty="0">
                <a:solidFill>
                  <a:srgbClr val="000000"/>
                </a:solidFill>
              </a:rPr>
              <a:t>公司的此类新产品需要花费</a:t>
            </a:r>
            <a:r>
              <a:rPr lang="en-US" altLang="zh-CN" sz="2200" dirty="0">
                <a:solidFill>
                  <a:srgbClr val="000000"/>
                </a:solidFill>
              </a:rPr>
              <a:t>24</a:t>
            </a:r>
            <a:r>
              <a:rPr lang="zh-CN" altLang="en-US" sz="2200" dirty="0">
                <a:solidFill>
                  <a:srgbClr val="000000"/>
                </a:solidFill>
              </a:rPr>
              <a:t>个月</a:t>
            </a:r>
            <a:r>
              <a:rPr lang="zh-CN" altLang="en-US" sz="2200" dirty="0" smtClean="0">
                <a:solidFill>
                  <a:srgbClr val="000000"/>
                </a:solidFill>
              </a:rPr>
              <a:t>。</a:t>
            </a:r>
            <a:r>
              <a:rPr lang="en-US" altLang="zh-CN" sz="2200" dirty="0" smtClean="0">
                <a:solidFill>
                  <a:srgbClr val="000000"/>
                </a:solidFill>
              </a:rPr>
              <a:t>“</a:t>
            </a:r>
            <a:r>
              <a:rPr lang="zh-CN" altLang="en-US" sz="2200" dirty="0">
                <a:solidFill>
                  <a:srgbClr val="000000"/>
                </a:solidFill>
              </a:rPr>
              <a:t>敢死队”是一个跨职能的团队</a:t>
            </a:r>
            <a:r>
              <a:rPr lang="en-US" altLang="zh-CN" sz="2200" dirty="0">
                <a:solidFill>
                  <a:srgbClr val="000000"/>
                </a:solidFill>
              </a:rPr>
              <a:t>,</a:t>
            </a:r>
            <a:r>
              <a:rPr lang="zh-CN" altLang="en-US" sz="2200" dirty="0">
                <a:solidFill>
                  <a:srgbClr val="000000"/>
                </a:solidFill>
              </a:rPr>
              <a:t>由工程设计、制造、营销、财务和人力资源的人员组成。“敢死队”没有为各职能制定业绩指标</a:t>
            </a:r>
            <a:r>
              <a:rPr lang="en-US" altLang="zh-CN" sz="2200" dirty="0">
                <a:solidFill>
                  <a:srgbClr val="000000"/>
                </a:solidFill>
              </a:rPr>
              <a:t>,</a:t>
            </a:r>
            <a:r>
              <a:rPr lang="zh-CN" altLang="en-US" sz="2200" dirty="0">
                <a:solidFill>
                  <a:srgbClr val="000000"/>
                </a:solidFill>
              </a:rPr>
              <a:t>而是建立了基于团队的业绩指标</a:t>
            </a:r>
            <a:r>
              <a:rPr lang="en-US" altLang="zh-CN" sz="2200" dirty="0">
                <a:solidFill>
                  <a:srgbClr val="000000"/>
                </a:solidFill>
              </a:rPr>
              <a:t>,</a:t>
            </a:r>
            <a:r>
              <a:rPr lang="zh-CN" altLang="en-US" sz="2200" dirty="0">
                <a:solidFill>
                  <a:srgbClr val="000000"/>
                </a:solidFill>
              </a:rPr>
              <a:t>他们有助于团队按时推出新产品。</a:t>
            </a:r>
          </a:p>
          <a:p>
            <a:pPr marL="471170" lvl="1" indent="0" algn="just">
              <a:lnSpc>
                <a:spcPct val="150000"/>
              </a:lnSpc>
              <a:spcBef>
                <a:spcPts val="600"/>
              </a:spcBef>
              <a:spcAft>
                <a:spcPts val="0"/>
              </a:spcAft>
              <a:buClr>
                <a:srgbClr val="660000"/>
              </a:buClr>
              <a:buNone/>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48</a:t>
            </a:fld>
            <a:endParaRPr lang="zh-CN" altLang="en-US"/>
          </a:p>
        </p:txBody>
      </p:sp>
    </p:spTree>
  </p:cSld>
  <p:clrMapOvr>
    <a:masterClrMapping/>
  </p:clrMapOvr>
  <p:transition spd="med">
    <p:wipe dir="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762897"/>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奖金基础</a:t>
            </a:r>
            <a:endParaRPr lang="en-US" altLang="zh-CN" dirty="0">
              <a:solidFill>
                <a:srgbClr val="000000"/>
              </a:solidFill>
            </a:endParaRPr>
          </a:p>
          <a:p>
            <a:pPr marL="471170" lvl="1" indent="0" algn="just">
              <a:lnSpc>
                <a:spcPts val="3200"/>
              </a:lnSpc>
              <a:spcBef>
                <a:spcPts val="600"/>
              </a:spcBef>
              <a:spcAft>
                <a:spcPts val="0"/>
              </a:spcAft>
              <a:buClr>
                <a:srgbClr val="660000"/>
              </a:buClr>
              <a:buNone/>
            </a:pPr>
            <a:r>
              <a:rPr lang="zh-CN" altLang="en-US" sz="2400" dirty="0">
                <a:solidFill>
                  <a:srgbClr val="000000"/>
                </a:solidFill>
              </a:rPr>
              <a:t>在一个单一经营的公司中</a:t>
            </a:r>
            <a:r>
              <a:rPr lang="en-US" altLang="zh-CN" sz="2400" dirty="0">
                <a:solidFill>
                  <a:srgbClr val="000000"/>
                </a:solidFill>
              </a:rPr>
              <a:t>,</a:t>
            </a:r>
            <a:r>
              <a:rPr lang="zh-CN" altLang="en-US" sz="2400" dirty="0">
                <a:solidFill>
                  <a:srgbClr val="000000"/>
                </a:solidFill>
              </a:rPr>
              <a:t>若经营单元彼此高度</a:t>
            </a:r>
            <a:r>
              <a:rPr lang="zh-CN" altLang="en-US" sz="2400" dirty="0" smtClean="0">
                <a:solidFill>
                  <a:srgbClr val="000000"/>
                </a:solidFill>
              </a:rPr>
              <a:t>依赖，则</a:t>
            </a:r>
            <a:r>
              <a:rPr lang="zh-CN" altLang="en-US" sz="2400" dirty="0">
                <a:solidFill>
                  <a:srgbClr val="000000"/>
                </a:solidFill>
              </a:rPr>
              <a:t>经理的薪酬就应该主要与公司业绩</a:t>
            </a:r>
            <a:r>
              <a:rPr lang="zh-CN" altLang="en-US" sz="2400" dirty="0" smtClean="0">
                <a:solidFill>
                  <a:srgbClr val="000000"/>
                </a:solidFill>
              </a:rPr>
              <a:t>挂钩，因为</a:t>
            </a:r>
            <a:r>
              <a:rPr lang="zh-CN" altLang="en-US" sz="2400" dirty="0">
                <a:solidFill>
                  <a:srgbClr val="000000"/>
                </a:solidFill>
              </a:rPr>
              <a:t>经营单元之间的合作至关重要。</a:t>
            </a:r>
            <a:r>
              <a:rPr lang="zh-CN" altLang="en-US" sz="2400" dirty="0" smtClean="0">
                <a:solidFill>
                  <a:srgbClr val="000000"/>
                </a:solidFill>
              </a:rPr>
              <a:t>另一方面，在</a:t>
            </a:r>
            <a:r>
              <a:rPr lang="zh-CN" altLang="en-US" sz="2400" dirty="0">
                <a:solidFill>
                  <a:srgbClr val="000000"/>
                </a:solidFill>
              </a:rPr>
              <a:t>一个大型联合企业</a:t>
            </a:r>
            <a:r>
              <a:rPr lang="zh-CN" altLang="en-US" sz="2400" dirty="0" smtClean="0">
                <a:solidFill>
                  <a:srgbClr val="000000"/>
                </a:solidFill>
              </a:rPr>
              <a:t>中，经营</a:t>
            </a:r>
            <a:r>
              <a:rPr lang="zh-CN" altLang="en-US" sz="2400" dirty="0">
                <a:solidFill>
                  <a:srgbClr val="000000"/>
                </a:solidFill>
              </a:rPr>
              <a:t>单元通常都自治。在这种背景</a:t>
            </a:r>
            <a:r>
              <a:rPr lang="zh-CN" altLang="en-US" sz="2400" dirty="0" smtClean="0">
                <a:solidFill>
                  <a:srgbClr val="000000"/>
                </a:solidFill>
              </a:rPr>
              <a:t>下，如果</a:t>
            </a:r>
            <a:r>
              <a:rPr lang="zh-CN" altLang="en-US" sz="2400" dirty="0">
                <a:solidFill>
                  <a:srgbClr val="000000"/>
                </a:solidFill>
              </a:rPr>
              <a:t>经营单元经理的奖金主要基于公司</a:t>
            </a:r>
            <a:r>
              <a:rPr lang="zh-CN" altLang="en-US" sz="2400" dirty="0" smtClean="0">
                <a:solidFill>
                  <a:srgbClr val="000000"/>
                </a:solidFill>
              </a:rPr>
              <a:t>利润，就</a:t>
            </a:r>
            <a:r>
              <a:rPr lang="zh-CN" altLang="en-US" sz="2400" dirty="0">
                <a:solidFill>
                  <a:srgbClr val="000000"/>
                </a:solidFill>
              </a:rPr>
              <a:t>会</a:t>
            </a:r>
            <a:r>
              <a:rPr lang="zh-CN" altLang="en-US" sz="2400" dirty="0" smtClean="0">
                <a:solidFill>
                  <a:srgbClr val="000000"/>
                </a:solidFill>
              </a:rPr>
              <a:t>适得其反，降低</a:t>
            </a:r>
            <a:r>
              <a:rPr lang="zh-CN" altLang="en-US" sz="2400" dirty="0">
                <a:solidFill>
                  <a:srgbClr val="000000"/>
                </a:solidFill>
              </a:rPr>
              <a:t>了劳动生产率。</a:t>
            </a:r>
            <a:r>
              <a:rPr lang="zh-CN" altLang="en-US" sz="2400" dirty="0" smtClean="0">
                <a:solidFill>
                  <a:srgbClr val="000000"/>
                </a:solidFill>
              </a:rPr>
              <a:t>同时，还</a:t>
            </a:r>
            <a:r>
              <a:rPr lang="zh-CN" altLang="en-US" sz="2400" dirty="0">
                <a:solidFill>
                  <a:srgbClr val="000000"/>
                </a:solidFill>
              </a:rPr>
              <a:t>会削弱业绩与奖励之间的联系。这种制度也会产生“搭便车”问题。有些经理可能无所事事</a:t>
            </a:r>
            <a:r>
              <a:rPr lang="en-US" altLang="zh-CN" sz="2400" dirty="0">
                <a:solidFill>
                  <a:srgbClr val="000000"/>
                </a:solidFill>
              </a:rPr>
              <a:t>,</a:t>
            </a:r>
            <a:r>
              <a:rPr lang="zh-CN" altLang="en-US" sz="2400" dirty="0">
                <a:solidFill>
                  <a:srgbClr val="000000"/>
                </a:solidFill>
              </a:rPr>
              <a:t>但仍能因其他更兢兢业业的经理的努力而获得奖金。换句话说</a:t>
            </a:r>
            <a:r>
              <a:rPr lang="en-US" altLang="zh-CN" sz="2400" dirty="0">
                <a:solidFill>
                  <a:srgbClr val="000000"/>
                </a:solidFill>
              </a:rPr>
              <a:t>,</a:t>
            </a:r>
            <a:r>
              <a:rPr lang="zh-CN" altLang="en-US" sz="2400" dirty="0">
                <a:solidFill>
                  <a:srgbClr val="000000"/>
                </a:solidFill>
              </a:rPr>
              <a:t>若公司某年的利润低</a:t>
            </a:r>
            <a:r>
              <a:rPr lang="en-US" altLang="zh-CN" sz="2400" dirty="0">
                <a:solidFill>
                  <a:srgbClr val="000000"/>
                </a:solidFill>
              </a:rPr>
              <a:t>,</a:t>
            </a:r>
            <a:r>
              <a:rPr lang="zh-CN" altLang="en-US" sz="2400" dirty="0">
                <a:solidFill>
                  <a:srgbClr val="000000"/>
                </a:solidFill>
              </a:rPr>
              <a:t>业绩突出的经营单元就得不到应有的奖励。</a:t>
            </a:r>
            <a:r>
              <a:rPr lang="zh-CN" altLang="en-US" sz="2400" dirty="0" smtClean="0">
                <a:solidFill>
                  <a:srgbClr val="000000"/>
                </a:solidFill>
              </a:rPr>
              <a:t>因此，在</a:t>
            </a:r>
            <a:r>
              <a:rPr lang="zh-CN" altLang="en-US" sz="2400" dirty="0">
                <a:solidFill>
                  <a:srgbClr val="000000"/>
                </a:solidFill>
              </a:rPr>
              <a:t>一个大型联合企业</a:t>
            </a:r>
            <a:r>
              <a:rPr lang="zh-CN" altLang="en-US" sz="2400" dirty="0" smtClean="0">
                <a:solidFill>
                  <a:srgbClr val="000000"/>
                </a:solidFill>
              </a:rPr>
              <a:t>中，最好</a:t>
            </a:r>
            <a:r>
              <a:rPr lang="zh-CN" altLang="en-US" sz="2400" dirty="0">
                <a:solidFill>
                  <a:srgbClr val="000000"/>
                </a:solidFill>
              </a:rPr>
              <a:t>基于经营单元的业绩奖励经营单元经理</a:t>
            </a:r>
            <a:r>
              <a:rPr lang="en-US" altLang="zh-CN" sz="2400" dirty="0">
                <a:solidFill>
                  <a:srgbClr val="000000"/>
                </a:solidFill>
              </a:rPr>
              <a:t>,</a:t>
            </a:r>
            <a:r>
              <a:rPr lang="zh-CN" altLang="en-US" sz="2400" dirty="0">
                <a:solidFill>
                  <a:srgbClr val="000000"/>
                </a:solidFill>
              </a:rPr>
              <a:t>从而可以培养企业家精神。</a:t>
            </a:r>
          </a:p>
          <a:p>
            <a:pPr marL="471170" lvl="1" indent="0" algn="just">
              <a:lnSpc>
                <a:spcPct val="130000"/>
              </a:lnSpc>
              <a:spcBef>
                <a:spcPts val="600"/>
              </a:spcBef>
              <a:spcAft>
                <a:spcPts val="0"/>
              </a:spcAft>
              <a:buClr>
                <a:srgbClr val="660000"/>
              </a:buClr>
              <a:buNone/>
            </a:pPr>
            <a:endParaRPr lang="en-US" altLang="zh-CN" dirty="0">
              <a:solidFill>
                <a:srgbClr val="000000"/>
              </a:solidFill>
            </a:endParaRPr>
          </a:p>
          <a:p>
            <a:pPr marL="941070" lvl="2" indent="0" algn="just">
              <a:lnSpc>
                <a:spcPct val="130000"/>
              </a:lnSpc>
              <a:spcBef>
                <a:spcPts val="600"/>
              </a:spcBef>
              <a:spcAft>
                <a:spcPts val="0"/>
              </a:spcAft>
              <a:buClr>
                <a:srgbClr val="660000"/>
              </a:buClr>
              <a:buNone/>
            </a:pPr>
            <a:endParaRPr lang="zh-CN" altLang="zh-CN" sz="2000" dirty="0"/>
          </a:p>
          <a:p>
            <a:pPr marL="908050" lvl="2" indent="0" algn="just">
              <a:lnSpc>
                <a:spcPct val="130000"/>
              </a:lnSpc>
              <a:spcBef>
                <a:spcPts val="600"/>
              </a:spcBef>
              <a:spcAft>
                <a:spcPts val="0"/>
              </a:spcAft>
              <a:buClr>
                <a:srgbClr val="660000"/>
              </a:buClr>
              <a:buNone/>
            </a:pPr>
            <a:endParaRPr lang="en-US" altLang="zh-CN" dirty="0">
              <a:solidFill>
                <a:srgbClr val="000000"/>
              </a:solidFill>
            </a:endParaRPr>
          </a:p>
          <a:p>
            <a:pPr marL="438150" lvl="1" indent="0">
              <a:lnSpc>
                <a:spcPct val="13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49</a:t>
            </a:fld>
            <a:endParaRPr lang="zh-CN" altLang="en-US"/>
          </a:p>
        </p:txBody>
      </p:sp>
    </p:spTree>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关于组织激励的研究成果</a:t>
            </a:r>
          </a:p>
        </p:txBody>
      </p:sp>
      <p:sp>
        <p:nvSpPr>
          <p:cNvPr id="3" name="内容占位符 2"/>
          <p:cNvSpPr>
            <a:spLocks noGrp="1"/>
          </p:cNvSpPr>
          <p:nvPr>
            <p:ph idx="1"/>
          </p:nvPr>
        </p:nvSpPr>
        <p:spPr>
          <a:xfrm>
            <a:off x="609600" y="1828801"/>
            <a:ext cx="10972800" cy="4714874"/>
          </a:xfrm>
        </p:spPr>
        <p:txBody>
          <a:bodyPr/>
          <a:lstStyle/>
          <a:p>
            <a:pPr>
              <a:lnSpc>
                <a:spcPct val="150000"/>
              </a:lnSpc>
              <a:buFont typeface="Wingdings" panose="05000000000000000000" pitchFamily="2" charset="2"/>
              <a:buChar char="l"/>
            </a:pPr>
            <a:r>
              <a:rPr lang="zh-CN" altLang="en-US" sz="2000" dirty="0"/>
              <a:t>若个人收到了关于自身业绩的报告或者反馈</a:t>
            </a:r>
            <a:r>
              <a:rPr lang="en-US" altLang="zh-CN" sz="2000" dirty="0"/>
              <a:t>,</a:t>
            </a:r>
            <a:r>
              <a:rPr lang="zh-CN" altLang="en-US" sz="2000" dirty="0"/>
              <a:t>则会受到高度的激励。若没有这种反馈，个人不可能产生成就感或自我实现感</a:t>
            </a:r>
            <a:r>
              <a:rPr lang="en-US" altLang="zh-CN" sz="2000" dirty="0"/>
              <a:t>,</a:t>
            </a:r>
            <a:r>
              <a:rPr lang="zh-CN" altLang="en-US" sz="2000" dirty="0"/>
              <a:t>也不可能想出如何改变自身行为</a:t>
            </a:r>
            <a:r>
              <a:rPr lang="en-US" altLang="zh-CN" sz="2000" dirty="0"/>
              <a:t>,</a:t>
            </a:r>
            <a:r>
              <a:rPr lang="zh-CN" altLang="en-US" sz="2000" dirty="0"/>
              <a:t>以实现目标。</a:t>
            </a:r>
          </a:p>
          <a:p>
            <a:pPr>
              <a:lnSpc>
                <a:spcPct val="150000"/>
              </a:lnSpc>
              <a:buFont typeface="Wingdings" panose="05000000000000000000" pitchFamily="2" charset="2"/>
              <a:buChar char="l"/>
            </a:pPr>
            <a:r>
              <a:rPr lang="zh-CN" altLang="en-US" sz="2000" dirty="0"/>
              <a:t>随着行动与反馈之间的间隔时间的延迟</a:t>
            </a:r>
            <a:r>
              <a:rPr lang="en-US" altLang="zh-CN" sz="2000" dirty="0"/>
              <a:t>,</a:t>
            </a:r>
            <a:r>
              <a:rPr lang="zh-CN" altLang="en-US" sz="2000" dirty="0"/>
              <a:t>激励效果会越来越差。在组织的基层</a:t>
            </a:r>
            <a:r>
              <a:rPr lang="en-US" altLang="zh-CN" sz="2000" dirty="0"/>
              <a:t>,</a:t>
            </a:r>
            <a:r>
              <a:rPr lang="zh-CN" altLang="en-US" sz="2000" dirty="0"/>
              <a:t>最优的频率可能只是几个小时</a:t>
            </a:r>
            <a:r>
              <a:rPr lang="en-US" altLang="zh-CN" sz="2000" dirty="0"/>
              <a:t>;</a:t>
            </a:r>
            <a:r>
              <a:rPr lang="zh-CN" altLang="en-US" sz="2000" dirty="0"/>
              <a:t>对于高级管理层而言</a:t>
            </a:r>
            <a:r>
              <a:rPr lang="en-US" altLang="zh-CN" sz="2000" dirty="0"/>
              <a:t>,</a:t>
            </a:r>
            <a:r>
              <a:rPr lang="zh-CN" altLang="en-US" sz="2000" dirty="0"/>
              <a:t>可能是几个月。</a:t>
            </a:r>
          </a:p>
          <a:p>
            <a:pPr>
              <a:lnSpc>
                <a:spcPct val="150000"/>
              </a:lnSpc>
              <a:buFont typeface="Wingdings" panose="05000000000000000000" pitchFamily="2" charset="2"/>
              <a:buChar char="l"/>
            </a:pPr>
            <a:r>
              <a:rPr lang="zh-CN" altLang="en-US" sz="2000" dirty="0"/>
              <a:t>若个人认为激励难以企及</a:t>
            </a:r>
            <a:r>
              <a:rPr lang="en-US" altLang="zh-CN" sz="2000" dirty="0"/>
              <a:t>,</a:t>
            </a:r>
            <a:r>
              <a:rPr lang="zh-CN" altLang="en-US" sz="2000" dirty="0"/>
              <a:t>或者太容易获得</a:t>
            </a:r>
            <a:r>
              <a:rPr lang="en-US" altLang="zh-CN" sz="2000" dirty="0"/>
              <a:t>,</a:t>
            </a:r>
            <a:r>
              <a:rPr lang="zh-CN" altLang="en-US" sz="2000" dirty="0"/>
              <a:t>激励效果最差。若需要付出一定努力才能实现目标</a:t>
            </a:r>
            <a:r>
              <a:rPr lang="en-US" altLang="zh-CN" sz="2000" dirty="0"/>
              <a:t>,</a:t>
            </a:r>
            <a:r>
              <a:rPr lang="zh-CN" altLang="en-US" sz="2000" dirty="0"/>
              <a:t>而且若个人认为目标的实现关乎个人需求</a:t>
            </a:r>
            <a:r>
              <a:rPr lang="en-US" altLang="zh-CN" sz="2000" dirty="0"/>
              <a:t>,</a:t>
            </a:r>
            <a:r>
              <a:rPr lang="zh-CN" altLang="en-US" sz="2000" dirty="0"/>
              <a:t>则激励效果最强。</a:t>
            </a:r>
          </a:p>
          <a:p>
            <a:pPr>
              <a:lnSpc>
                <a:spcPct val="150000"/>
              </a:lnSpc>
              <a:buFont typeface="Wingdings" panose="05000000000000000000" pitchFamily="2" charset="2"/>
              <a:buChar char="l"/>
            </a:pPr>
            <a:r>
              <a:rPr lang="zh-CN" altLang="en-US" sz="2000" dirty="0"/>
              <a:t>若管理者与上级共同制定预算</a:t>
            </a:r>
            <a:r>
              <a:rPr lang="en-US" altLang="zh-CN" sz="2000" dirty="0"/>
              <a:t>,</a:t>
            </a:r>
            <a:r>
              <a:rPr lang="zh-CN" altLang="en-US" sz="2000" dirty="0"/>
              <a:t>则预算或者其他目标报告所提供的激励最强。只有管理者认为公平</a:t>
            </a:r>
            <a:r>
              <a:rPr lang="en-US" altLang="zh-CN" sz="2000" dirty="0"/>
              <a:t>,</a:t>
            </a:r>
            <a:r>
              <a:rPr lang="zh-CN" altLang="en-US" sz="2000" dirty="0"/>
              <a:t>且承诺要实现目标时</a:t>
            </a:r>
            <a:r>
              <a:rPr lang="en-US" altLang="zh-CN" sz="2000" dirty="0"/>
              <a:t>,</a:t>
            </a:r>
            <a:r>
              <a:rPr lang="zh-CN" altLang="en-US" sz="2000" dirty="0"/>
              <a:t>目标或标准才有可能提供强烈的激励。若承诺是一种公开记录</a:t>
            </a:r>
            <a:r>
              <a:rPr lang="en-US" altLang="zh-CN" sz="2000" dirty="0"/>
              <a:t>,</a:t>
            </a:r>
            <a:r>
              <a:rPr lang="zh-CN" altLang="en-US" sz="2000" dirty="0"/>
              <a:t>即管理者明确表示预算可以实现</a:t>
            </a:r>
            <a:r>
              <a:rPr lang="en-US" altLang="zh-CN" sz="2000" dirty="0"/>
              <a:t>,</a:t>
            </a:r>
            <a:r>
              <a:rPr lang="zh-CN" altLang="en-US" sz="2000" dirty="0"/>
              <a:t>则承诺的效果最大。</a:t>
            </a:r>
          </a:p>
          <a:p>
            <a:pPr>
              <a:lnSpc>
                <a:spcPct val="150000"/>
              </a:lnSpc>
              <a:buFont typeface="Wingdings" panose="05000000000000000000" pitchFamily="2" charset="2"/>
              <a:buChar char="l"/>
            </a:pPr>
            <a:endParaRPr lang="zh-CN" altLang="en-US" sz="20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5</a:t>
            </a:fld>
            <a:endParaRPr lang="zh-CN" altLang="en-US"/>
          </a:p>
        </p:txBody>
      </p:sp>
    </p:spTree>
  </p:cSld>
  <p:clrMapOvr>
    <a:masterClrMapping/>
  </p:clrMapOvr>
  <p:transitio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74642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奖金基础</a:t>
            </a:r>
            <a:endParaRPr lang="en-US" altLang="zh-CN" dirty="0">
              <a:solidFill>
                <a:srgbClr val="000000"/>
              </a:solidFill>
            </a:endParaRPr>
          </a:p>
          <a:p>
            <a:pPr marL="471170" lvl="1" indent="0" algn="just">
              <a:lnSpc>
                <a:spcPct val="150000"/>
              </a:lnSpc>
              <a:spcBef>
                <a:spcPts val="600"/>
              </a:spcBef>
              <a:spcAft>
                <a:spcPts val="0"/>
              </a:spcAft>
              <a:buClr>
                <a:srgbClr val="660000"/>
              </a:buClr>
              <a:buNone/>
            </a:pPr>
            <a:r>
              <a:rPr lang="zh-CN" altLang="en-US" sz="2400" dirty="0">
                <a:solidFill>
                  <a:srgbClr val="000000"/>
                </a:solidFill>
              </a:rPr>
              <a:t>对于相关多元化</a:t>
            </a:r>
            <a:r>
              <a:rPr lang="zh-CN" altLang="en-US" sz="2400" dirty="0" smtClean="0">
                <a:solidFill>
                  <a:srgbClr val="000000"/>
                </a:solidFill>
              </a:rPr>
              <a:t>公司，经营</a:t>
            </a:r>
            <a:r>
              <a:rPr lang="zh-CN" altLang="en-US" sz="2400" dirty="0">
                <a:solidFill>
                  <a:srgbClr val="000000"/>
                </a:solidFill>
              </a:rPr>
              <a:t>单元经理的奖金最好部分基于经营单元</a:t>
            </a:r>
            <a:r>
              <a:rPr lang="zh-CN" altLang="en-US" sz="2400" dirty="0" smtClean="0">
                <a:solidFill>
                  <a:srgbClr val="000000"/>
                </a:solidFill>
              </a:rPr>
              <a:t>利润，部分</a:t>
            </a:r>
            <a:r>
              <a:rPr lang="zh-CN" altLang="en-US" sz="2400" dirty="0">
                <a:solidFill>
                  <a:srgbClr val="000000"/>
                </a:solidFill>
              </a:rPr>
              <a:t>基于公司</a:t>
            </a:r>
            <a:r>
              <a:rPr lang="zh-CN" altLang="en-US" sz="2400" dirty="0" smtClean="0">
                <a:solidFill>
                  <a:srgbClr val="000000"/>
                </a:solidFill>
              </a:rPr>
              <a:t>利润，以</a:t>
            </a:r>
            <a:r>
              <a:rPr lang="zh-CN" altLang="en-US" sz="2400" dirty="0">
                <a:solidFill>
                  <a:srgbClr val="000000"/>
                </a:solidFill>
              </a:rPr>
              <a:t>提供正确的激励组合。</a:t>
            </a:r>
            <a:r>
              <a:rPr lang="zh-CN" altLang="en-US" sz="2400" dirty="0" smtClean="0">
                <a:solidFill>
                  <a:srgbClr val="000000"/>
                </a:solidFill>
              </a:rPr>
              <a:t>也就是说，使</a:t>
            </a:r>
            <a:r>
              <a:rPr lang="zh-CN" altLang="en-US" sz="2400" dirty="0">
                <a:solidFill>
                  <a:srgbClr val="000000"/>
                </a:solidFill>
              </a:rPr>
              <a:t>经营单元的业绩</a:t>
            </a:r>
            <a:r>
              <a:rPr lang="zh-CN" altLang="en-US" sz="2400" dirty="0" smtClean="0">
                <a:solidFill>
                  <a:srgbClr val="000000"/>
                </a:solidFill>
              </a:rPr>
              <a:t>最优化，同时</a:t>
            </a:r>
            <a:r>
              <a:rPr lang="zh-CN" altLang="en-US" sz="2400" dirty="0">
                <a:solidFill>
                  <a:srgbClr val="000000"/>
                </a:solidFill>
              </a:rPr>
              <a:t>与其他经营单元</a:t>
            </a:r>
            <a:r>
              <a:rPr lang="zh-CN" altLang="en-US" sz="2400" dirty="0" smtClean="0">
                <a:solidFill>
                  <a:srgbClr val="000000"/>
                </a:solidFill>
              </a:rPr>
              <a:t>合作，使</a:t>
            </a:r>
            <a:r>
              <a:rPr lang="zh-CN" altLang="en-US" sz="2400" dirty="0">
                <a:solidFill>
                  <a:srgbClr val="000000"/>
                </a:solidFill>
              </a:rPr>
              <a:t>公司业绩最优化。</a:t>
            </a:r>
          </a:p>
          <a:p>
            <a:pPr marL="471170" lvl="1" indent="0" algn="just">
              <a:lnSpc>
                <a:spcPct val="150000"/>
              </a:lnSpc>
              <a:spcBef>
                <a:spcPts val="600"/>
              </a:spcBef>
              <a:spcAft>
                <a:spcPts val="0"/>
              </a:spcAft>
              <a:buClr>
                <a:srgbClr val="660000"/>
              </a:buClr>
              <a:buNone/>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50</a:t>
            </a:fld>
            <a:endParaRPr lang="zh-CN" altLang="en-US"/>
          </a:p>
        </p:txBody>
      </p:sp>
    </p:spTree>
  </p:cSld>
  <p:clrMapOvr>
    <a:masterClrMapping/>
  </p:clrMapOvr>
  <p:transition spd="med">
    <p:wipe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70523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绩效指标</a:t>
            </a:r>
            <a:endParaRPr lang="en-US" altLang="zh-CN" dirty="0">
              <a:solidFill>
                <a:srgbClr val="000000"/>
              </a:solidFill>
            </a:endParaRPr>
          </a:p>
          <a:p>
            <a:pPr lvl="1" algn="just">
              <a:lnSpc>
                <a:spcPct val="150000"/>
              </a:lnSpc>
              <a:spcBef>
                <a:spcPts val="0"/>
              </a:spcBef>
              <a:spcAft>
                <a:spcPts val="0"/>
              </a:spcAft>
              <a:buClr>
                <a:srgbClr val="999966"/>
              </a:buClr>
            </a:pPr>
            <a:r>
              <a:rPr lang="zh-CN" altLang="en-US" dirty="0">
                <a:solidFill>
                  <a:srgbClr val="000000"/>
                </a:solidFill>
              </a:rPr>
              <a:t>财务指标</a:t>
            </a:r>
            <a:endParaRPr lang="en-US" altLang="zh-CN" dirty="0">
              <a:solidFill>
                <a:srgbClr val="000000"/>
              </a:solidFill>
            </a:endParaRPr>
          </a:p>
          <a:p>
            <a:pPr marL="941070" lvl="2" indent="0" algn="just">
              <a:lnSpc>
                <a:spcPct val="150000"/>
              </a:lnSpc>
              <a:spcBef>
                <a:spcPts val="0"/>
              </a:spcBef>
              <a:spcAft>
                <a:spcPts val="0"/>
              </a:spcAft>
              <a:buClr>
                <a:srgbClr val="999966"/>
              </a:buClr>
              <a:buNone/>
            </a:pPr>
            <a:r>
              <a:rPr lang="zh-CN" altLang="en-US" dirty="0">
                <a:solidFill>
                  <a:srgbClr val="000000"/>
                </a:solidFill>
              </a:rPr>
              <a:t>如果经营单元是一个利润中心</a:t>
            </a:r>
            <a:r>
              <a:rPr lang="en-US" altLang="zh-CN" dirty="0">
                <a:solidFill>
                  <a:srgbClr val="000000"/>
                </a:solidFill>
              </a:rPr>
              <a:t>,</a:t>
            </a:r>
            <a:r>
              <a:rPr lang="zh-CN" altLang="en-US" dirty="0">
                <a:solidFill>
                  <a:srgbClr val="000000"/>
                </a:solidFill>
              </a:rPr>
              <a:t>那么选择财务指标时</a:t>
            </a:r>
            <a:r>
              <a:rPr lang="en-US" altLang="zh-CN" dirty="0">
                <a:solidFill>
                  <a:srgbClr val="000000"/>
                </a:solidFill>
              </a:rPr>
              <a:t>,</a:t>
            </a:r>
            <a:r>
              <a:rPr lang="zh-CN" altLang="en-US" dirty="0">
                <a:solidFill>
                  <a:srgbClr val="000000"/>
                </a:solidFill>
              </a:rPr>
              <a:t>就可以包括边际贡献、经营单元直接利润、经营单元可控利润、税前收益以及净收益。如果经营单元是一个投资中心，就应该制定三个领域的决策</a:t>
            </a:r>
            <a:r>
              <a:rPr lang="en-US" altLang="zh-CN" dirty="0">
                <a:solidFill>
                  <a:srgbClr val="000000"/>
                </a:solidFill>
              </a:rPr>
              <a:t>:(1)</a:t>
            </a:r>
            <a:r>
              <a:rPr lang="zh-CN" altLang="en-US" dirty="0">
                <a:solidFill>
                  <a:srgbClr val="000000"/>
                </a:solidFill>
              </a:rPr>
              <a:t>定义利润</a:t>
            </a:r>
            <a:r>
              <a:rPr lang="en-US" altLang="zh-CN" dirty="0">
                <a:solidFill>
                  <a:srgbClr val="000000"/>
                </a:solidFill>
              </a:rPr>
              <a:t>;(2)</a:t>
            </a:r>
            <a:r>
              <a:rPr lang="zh-CN" altLang="en-US" dirty="0">
                <a:solidFill>
                  <a:srgbClr val="000000"/>
                </a:solidFill>
              </a:rPr>
              <a:t>定义投资</a:t>
            </a:r>
            <a:r>
              <a:rPr lang="en-US" altLang="zh-CN" dirty="0">
                <a:solidFill>
                  <a:srgbClr val="000000"/>
                </a:solidFill>
              </a:rPr>
              <a:t>;(3)</a:t>
            </a:r>
            <a:r>
              <a:rPr lang="zh-CN" altLang="en-US" dirty="0">
                <a:solidFill>
                  <a:srgbClr val="000000"/>
                </a:solidFill>
              </a:rPr>
              <a:t>在投资报酬率与经济增加值之间做出选择。</a:t>
            </a:r>
          </a:p>
          <a:p>
            <a:pPr marL="941070" lvl="2" indent="0" algn="just">
              <a:lnSpc>
                <a:spcPct val="150000"/>
              </a:lnSpc>
              <a:spcBef>
                <a:spcPts val="0"/>
              </a:spcBef>
              <a:spcAft>
                <a:spcPts val="0"/>
              </a:spcAft>
              <a:buClr>
                <a:srgbClr val="999966"/>
              </a:buClr>
              <a:buNone/>
            </a:pPr>
            <a:endParaRPr lang="en-US" altLang="zh-CN" dirty="0">
              <a:solidFill>
                <a:srgbClr val="000000"/>
              </a:solidFill>
            </a:endParaRPr>
          </a:p>
          <a:p>
            <a:pPr lvl="1" algn="just">
              <a:lnSpc>
                <a:spcPct val="150000"/>
              </a:lnSpc>
              <a:spcBef>
                <a:spcPts val="600"/>
              </a:spcBef>
              <a:spcAft>
                <a:spcPts val="0"/>
              </a:spcAft>
              <a:buClr>
                <a:srgbClr val="660000"/>
              </a:buClr>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51</a:t>
            </a:fld>
            <a:endParaRPr lang="zh-CN" altLang="en-US"/>
          </a:p>
        </p:txBody>
      </p:sp>
    </p:spTree>
  </p:cSld>
  <p:clrMapOvr>
    <a:masterClrMapping/>
  </p:clrMapOvr>
  <p:transition spd="med">
    <p:wipe dir="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74642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绩效指标</a:t>
            </a:r>
            <a:endParaRPr lang="en-US" altLang="zh-CN" dirty="0">
              <a:solidFill>
                <a:srgbClr val="000000"/>
              </a:solidFill>
            </a:endParaRPr>
          </a:p>
          <a:p>
            <a:pPr lvl="1" algn="just">
              <a:lnSpc>
                <a:spcPct val="150000"/>
              </a:lnSpc>
              <a:spcBef>
                <a:spcPts val="0"/>
              </a:spcBef>
              <a:spcAft>
                <a:spcPts val="0"/>
              </a:spcAft>
              <a:buClr>
                <a:srgbClr val="999966"/>
              </a:buClr>
            </a:pPr>
            <a:r>
              <a:rPr lang="zh-CN" altLang="en-US" dirty="0">
                <a:solidFill>
                  <a:srgbClr val="000000"/>
                </a:solidFill>
              </a:rPr>
              <a:t>不可控因素的调整</a:t>
            </a:r>
            <a:endParaRPr lang="en-US" altLang="zh-CN" dirty="0">
              <a:solidFill>
                <a:srgbClr val="000000"/>
              </a:solidFill>
            </a:endParaRPr>
          </a:p>
          <a:p>
            <a:pPr marL="941070" lvl="2" indent="0" algn="just">
              <a:lnSpc>
                <a:spcPct val="150000"/>
              </a:lnSpc>
              <a:spcBef>
                <a:spcPts val="0"/>
              </a:spcBef>
              <a:spcAft>
                <a:spcPts val="0"/>
              </a:spcAft>
              <a:buClr>
                <a:srgbClr val="999966"/>
              </a:buClr>
              <a:buNone/>
            </a:pPr>
            <a:r>
              <a:rPr lang="zh-CN" altLang="en-US" dirty="0">
                <a:solidFill>
                  <a:srgbClr val="000000"/>
                </a:solidFill>
              </a:rPr>
              <a:t>除了选择财务指标外</a:t>
            </a:r>
            <a:r>
              <a:rPr lang="en-US" altLang="zh-CN" dirty="0">
                <a:solidFill>
                  <a:srgbClr val="000000"/>
                </a:solidFill>
              </a:rPr>
              <a:t>,</a:t>
            </a:r>
            <a:r>
              <a:rPr lang="zh-CN" altLang="en-US" dirty="0">
                <a:solidFill>
                  <a:srgbClr val="000000"/>
                </a:solidFill>
              </a:rPr>
              <a:t>公司还必须决定如何调整不可控因素。一般而言</a:t>
            </a:r>
            <a:r>
              <a:rPr lang="en-US" altLang="zh-CN" dirty="0">
                <a:solidFill>
                  <a:srgbClr val="000000"/>
                </a:solidFill>
              </a:rPr>
              <a:t>,</a:t>
            </a:r>
            <a:r>
              <a:rPr lang="zh-CN" altLang="en-US" dirty="0">
                <a:solidFill>
                  <a:srgbClr val="000000"/>
                </a:solidFill>
              </a:rPr>
              <a:t>他们要调整两类影响。一种调整是剔除经营单元层面以上的管理者制定决策所造成的费用。</a:t>
            </a:r>
            <a:endParaRPr lang="en-US" altLang="zh-CN" dirty="0">
              <a:solidFill>
                <a:srgbClr val="000000"/>
              </a:solidFill>
            </a:endParaRPr>
          </a:p>
          <a:p>
            <a:pPr marL="941070" lvl="2" indent="0" algn="just">
              <a:lnSpc>
                <a:spcPct val="150000"/>
              </a:lnSpc>
              <a:spcBef>
                <a:spcPts val="0"/>
              </a:spcBef>
              <a:spcAft>
                <a:spcPts val="0"/>
              </a:spcAft>
              <a:buClr>
                <a:srgbClr val="999966"/>
              </a:buClr>
              <a:buNone/>
            </a:pPr>
            <a:r>
              <a:rPr lang="zh-CN" altLang="en-US" sz="2000" b="1" dirty="0">
                <a:solidFill>
                  <a:srgbClr val="000000"/>
                </a:solidFill>
              </a:rPr>
              <a:t>实例：</a:t>
            </a:r>
            <a:r>
              <a:rPr lang="zh-CN" altLang="en-US" sz="2000" dirty="0">
                <a:solidFill>
                  <a:srgbClr val="000000"/>
                </a:solidFill>
              </a:rPr>
              <a:t>一家重要的家用电器公司报告称</a:t>
            </a:r>
            <a:r>
              <a:rPr lang="en-US" altLang="zh-CN" sz="2000" dirty="0">
                <a:solidFill>
                  <a:srgbClr val="000000"/>
                </a:solidFill>
              </a:rPr>
              <a:t>:“</a:t>
            </a:r>
            <a:r>
              <a:rPr lang="zh-CN" altLang="en-US" sz="2000" dirty="0">
                <a:solidFill>
                  <a:srgbClr val="000000"/>
                </a:solidFill>
              </a:rPr>
              <a:t>几年前</a:t>
            </a:r>
            <a:r>
              <a:rPr lang="en-US" altLang="zh-CN" sz="2000" dirty="0">
                <a:solidFill>
                  <a:srgbClr val="000000"/>
                </a:solidFill>
              </a:rPr>
              <a:t>,</a:t>
            </a:r>
            <a:r>
              <a:rPr lang="zh-CN" altLang="en-US" sz="2000" dirty="0">
                <a:solidFill>
                  <a:srgbClr val="000000"/>
                </a:solidFill>
              </a:rPr>
              <a:t>我们决定关闭德国的一家工厂</a:t>
            </a:r>
            <a:r>
              <a:rPr lang="en-US" altLang="zh-CN" sz="2000" dirty="0">
                <a:solidFill>
                  <a:srgbClr val="000000"/>
                </a:solidFill>
              </a:rPr>
              <a:t>,</a:t>
            </a:r>
            <a:r>
              <a:rPr lang="zh-CN" altLang="en-US" sz="2000" dirty="0">
                <a:solidFill>
                  <a:srgbClr val="000000"/>
                </a:solidFill>
              </a:rPr>
              <a:t>它的生产能力只有</a:t>
            </a:r>
            <a:r>
              <a:rPr lang="en-US" altLang="zh-CN" sz="2000" dirty="0">
                <a:solidFill>
                  <a:srgbClr val="000000"/>
                </a:solidFill>
              </a:rPr>
              <a:t>30%</a:t>
            </a:r>
            <a:r>
              <a:rPr lang="zh-CN" altLang="en-US" sz="2000" dirty="0">
                <a:solidFill>
                  <a:srgbClr val="000000"/>
                </a:solidFill>
              </a:rPr>
              <a:t>。费用在公司层面扣除。这并不是德国经理的决策</a:t>
            </a:r>
            <a:r>
              <a:rPr lang="en-US" altLang="zh-CN" sz="2000" dirty="0">
                <a:solidFill>
                  <a:srgbClr val="000000"/>
                </a:solidFill>
              </a:rPr>
              <a:t>,</a:t>
            </a:r>
            <a:r>
              <a:rPr lang="zh-CN" altLang="en-US" sz="2000" dirty="0">
                <a:solidFill>
                  <a:srgbClr val="000000"/>
                </a:solidFill>
              </a:rPr>
              <a:t>所以我们不能惩罚他。</a:t>
            </a:r>
            <a:r>
              <a:rPr lang="zh-CN" altLang="en-US" sz="2000" dirty="0" smtClean="0">
                <a:solidFill>
                  <a:srgbClr val="000000"/>
                </a:solidFill>
              </a:rPr>
              <a:t>”</a:t>
            </a:r>
            <a:endParaRPr lang="zh-CN" altLang="en-US" dirty="0">
              <a:solidFill>
                <a:srgbClr val="000000"/>
              </a:solidFill>
            </a:endParaRPr>
          </a:p>
          <a:p>
            <a:pPr marL="941070" lvl="2" indent="0" algn="just">
              <a:lnSpc>
                <a:spcPct val="150000"/>
              </a:lnSpc>
              <a:spcBef>
                <a:spcPts val="0"/>
              </a:spcBef>
              <a:spcAft>
                <a:spcPts val="0"/>
              </a:spcAft>
              <a:buClr>
                <a:srgbClr val="999966"/>
              </a:buClr>
              <a:buNone/>
            </a:pPr>
            <a:endParaRPr lang="en-US" altLang="zh-CN" dirty="0">
              <a:solidFill>
                <a:srgbClr val="000000"/>
              </a:solidFill>
            </a:endParaRPr>
          </a:p>
          <a:p>
            <a:pPr lvl="1" algn="just">
              <a:lnSpc>
                <a:spcPct val="150000"/>
              </a:lnSpc>
              <a:spcBef>
                <a:spcPts val="600"/>
              </a:spcBef>
              <a:spcAft>
                <a:spcPts val="0"/>
              </a:spcAft>
              <a:buClr>
                <a:srgbClr val="660000"/>
              </a:buClr>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52</a:t>
            </a:fld>
            <a:endParaRPr lang="zh-CN" altLang="en-US"/>
          </a:p>
        </p:txBody>
      </p:sp>
    </p:spTree>
  </p:cSld>
  <p:clrMapOvr>
    <a:masterClrMapping/>
  </p:clrMapOvr>
  <p:transition spd="med">
    <p:wipe dir="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771135"/>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绩效指标</a:t>
            </a:r>
            <a:endParaRPr lang="en-US" altLang="zh-CN" dirty="0">
              <a:solidFill>
                <a:srgbClr val="000000"/>
              </a:solidFill>
            </a:endParaRPr>
          </a:p>
          <a:p>
            <a:pPr lvl="1" algn="just">
              <a:lnSpc>
                <a:spcPct val="150000"/>
              </a:lnSpc>
              <a:spcBef>
                <a:spcPts val="0"/>
              </a:spcBef>
              <a:spcAft>
                <a:spcPts val="0"/>
              </a:spcAft>
              <a:buClr>
                <a:srgbClr val="999966"/>
              </a:buClr>
            </a:pPr>
            <a:r>
              <a:rPr lang="zh-CN" altLang="en-US" dirty="0">
                <a:solidFill>
                  <a:srgbClr val="000000"/>
                </a:solidFill>
              </a:rPr>
              <a:t>不可控因素的调整</a:t>
            </a:r>
            <a:endParaRPr lang="en-US" altLang="zh-CN" dirty="0">
              <a:solidFill>
                <a:srgbClr val="000000"/>
              </a:solidFill>
            </a:endParaRPr>
          </a:p>
          <a:p>
            <a:pPr marL="941070" lvl="2" indent="0" algn="just">
              <a:lnSpc>
                <a:spcPct val="150000"/>
              </a:lnSpc>
              <a:spcBef>
                <a:spcPts val="0"/>
              </a:spcBef>
              <a:spcAft>
                <a:spcPts val="0"/>
              </a:spcAft>
              <a:buClr>
                <a:srgbClr val="999966"/>
              </a:buClr>
              <a:buNone/>
            </a:pPr>
            <a:r>
              <a:rPr lang="zh-CN" altLang="en-US" dirty="0">
                <a:solidFill>
                  <a:srgbClr val="000000"/>
                </a:solidFill>
              </a:rPr>
              <a:t>另一项调整是消除“不可抗力”</a:t>
            </a:r>
            <a:r>
              <a:rPr lang="en-US" altLang="zh-CN" dirty="0">
                <a:solidFill>
                  <a:srgbClr val="000000"/>
                </a:solidFill>
              </a:rPr>
              <a:t>(</a:t>
            </a:r>
            <a:r>
              <a:rPr lang="zh-CN" altLang="en-US" dirty="0">
                <a:solidFill>
                  <a:srgbClr val="000000"/>
                </a:solidFill>
              </a:rPr>
              <a:t>火灾、地震、洪灾</a:t>
            </a:r>
            <a:r>
              <a:rPr lang="en-US" altLang="zh-CN" dirty="0">
                <a:solidFill>
                  <a:srgbClr val="000000"/>
                </a:solidFill>
              </a:rPr>
              <a:t>)</a:t>
            </a:r>
            <a:r>
              <a:rPr lang="zh-CN" altLang="en-US" dirty="0">
                <a:solidFill>
                  <a:srgbClr val="000000"/>
                </a:solidFill>
              </a:rPr>
              <a:t>造成的损失</a:t>
            </a:r>
            <a:r>
              <a:rPr lang="en-US" altLang="zh-CN" dirty="0">
                <a:solidFill>
                  <a:srgbClr val="000000"/>
                </a:solidFill>
              </a:rPr>
              <a:t>,</a:t>
            </a:r>
            <a:r>
              <a:rPr lang="zh-CN" altLang="en-US" dirty="0">
                <a:solidFill>
                  <a:srgbClr val="000000"/>
                </a:solidFill>
              </a:rPr>
              <a:t>以及非经理过失造成损失的影响</a:t>
            </a:r>
          </a:p>
          <a:p>
            <a:pPr marL="941070" lvl="2" indent="0" algn="just">
              <a:lnSpc>
                <a:spcPct val="150000"/>
              </a:lnSpc>
              <a:spcBef>
                <a:spcPts val="0"/>
              </a:spcBef>
              <a:spcAft>
                <a:spcPts val="0"/>
              </a:spcAft>
              <a:buClr>
                <a:srgbClr val="999966"/>
              </a:buClr>
              <a:buNone/>
            </a:pPr>
            <a:r>
              <a:rPr lang="zh-CN" altLang="en-US" sz="2000" b="1" dirty="0">
                <a:solidFill>
                  <a:srgbClr val="000000"/>
                </a:solidFill>
              </a:rPr>
              <a:t>实例：</a:t>
            </a:r>
            <a:r>
              <a:rPr lang="zh-CN" altLang="en-US" sz="2000" dirty="0">
                <a:solidFill>
                  <a:srgbClr val="000000"/>
                </a:solidFill>
              </a:rPr>
              <a:t>在问及如果仓库发生火灾</a:t>
            </a:r>
            <a:r>
              <a:rPr lang="en-US" altLang="zh-CN" sz="2000" dirty="0">
                <a:solidFill>
                  <a:srgbClr val="000000"/>
                </a:solidFill>
              </a:rPr>
              <a:t>,</a:t>
            </a:r>
            <a:r>
              <a:rPr lang="zh-CN" altLang="en-US" sz="2000" dirty="0">
                <a:solidFill>
                  <a:srgbClr val="000000"/>
                </a:solidFill>
              </a:rPr>
              <a:t>他是否予以调整时</a:t>
            </a:r>
            <a:r>
              <a:rPr lang="en-US" altLang="zh-CN" sz="2000" dirty="0">
                <a:solidFill>
                  <a:srgbClr val="000000"/>
                </a:solidFill>
              </a:rPr>
              <a:t>,</a:t>
            </a:r>
            <a:r>
              <a:rPr lang="zh-CN" altLang="en-US" sz="2000" dirty="0">
                <a:solidFill>
                  <a:srgbClr val="000000"/>
                </a:solidFill>
              </a:rPr>
              <a:t>一家分销公司的高层管理者所做的下列评论很典型</a:t>
            </a:r>
            <a:r>
              <a:rPr lang="en-US" altLang="zh-CN" sz="2000" dirty="0">
                <a:solidFill>
                  <a:srgbClr val="000000"/>
                </a:solidFill>
              </a:rPr>
              <a:t>:“</a:t>
            </a:r>
            <a:r>
              <a:rPr lang="zh-CN" altLang="en-US" sz="2000" dirty="0">
                <a:solidFill>
                  <a:srgbClr val="000000"/>
                </a:solidFill>
              </a:rPr>
              <a:t>我会首先假设这是无法预见的。然后</a:t>
            </a:r>
            <a:r>
              <a:rPr lang="en-US" altLang="zh-CN" sz="2000" dirty="0">
                <a:solidFill>
                  <a:srgbClr val="000000"/>
                </a:solidFill>
              </a:rPr>
              <a:t>,</a:t>
            </a:r>
            <a:r>
              <a:rPr lang="zh-CN" altLang="en-US" sz="2000" dirty="0">
                <a:solidFill>
                  <a:srgbClr val="000000"/>
                </a:solidFill>
              </a:rPr>
              <a:t>我会查看原因。火灾是安全事故造成的，还是对安全的懈息心理造成的</a:t>
            </a:r>
            <a:r>
              <a:rPr lang="en-US" altLang="zh-CN" sz="2000" dirty="0">
                <a:solidFill>
                  <a:srgbClr val="000000"/>
                </a:solidFill>
              </a:rPr>
              <a:t>?</a:t>
            </a:r>
            <a:r>
              <a:rPr lang="zh-CN" altLang="en-US" sz="2000" dirty="0">
                <a:solidFill>
                  <a:srgbClr val="000000"/>
                </a:solidFill>
              </a:rPr>
              <a:t>如果火灾不是经理所能控制的</a:t>
            </a:r>
            <a:r>
              <a:rPr lang="en-US" altLang="zh-CN" sz="2000" dirty="0">
                <a:solidFill>
                  <a:srgbClr val="000000"/>
                </a:solidFill>
              </a:rPr>
              <a:t>,</a:t>
            </a:r>
            <a:r>
              <a:rPr lang="zh-CN" altLang="en-US" sz="2000" dirty="0">
                <a:solidFill>
                  <a:srgbClr val="000000"/>
                </a:solidFill>
              </a:rPr>
              <a:t>我就会予以调整。”</a:t>
            </a:r>
          </a:p>
          <a:p>
            <a:pPr marL="941070" lvl="2" indent="0" algn="just">
              <a:lnSpc>
                <a:spcPct val="150000"/>
              </a:lnSpc>
              <a:spcBef>
                <a:spcPts val="0"/>
              </a:spcBef>
              <a:spcAft>
                <a:spcPts val="0"/>
              </a:spcAft>
              <a:buClr>
                <a:srgbClr val="999966"/>
              </a:buClr>
              <a:buNone/>
            </a:pPr>
            <a:endParaRPr lang="zh-CN" altLang="en-US" dirty="0">
              <a:solidFill>
                <a:srgbClr val="000000"/>
              </a:solidFill>
            </a:endParaRPr>
          </a:p>
          <a:p>
            <a:pPr marL="941070" lvl="2" indent="0" algn="just">
              <a:lnSpc>
                <a:spcPct val="150000"/>
              </a:lnSpc>
              <a:spcBef>
                <a:spcPts val="0"/>
              </a:spcBef>
              <a:spcAft>
                <a:spcPts val="0"/>
              </a:spcAft>
              <a:buClr>
                <a:srgbClr val="999966"/>
              </a:buClr>
              <a:buNone/>
            </a:pPr>
            <a:endParaRPr lang="en-US" altLang="zh-CN" dirty="0">
              <a:solidFill>
                <a:srgbClr val="000000"/>
              </a:solidFill>
            </a:endParaRPr>
          </a:p>
          <a:p>
            <a:pPr lvl="1" algn="just">
              <a:lnSpc>
                <a:spcPct val="150000"/>
              </a:lnSpc>
              <a:spcBef>
                <a:spcPts val="600"/>
              </a:spcBef>
              <a:spcAft>
                <a:spcPts val="0"/>
              </a:spcAft>
              <a:buClr>
                <a:srgbClr val="660000"/>
              </a:buClr>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53</a:t>
            </a:fld>
            <a:endParaRPr lang="zh-CN" altLang="en-US"/>
          </a:p>
        </p:txBody>
      </p:sp>
    </p:spTree>
  </p:cSld>
  <p:clrMapOvr>
    <a:masterClrMapping/>
  </p:clrMapOvr>
  <p:transitio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762897"/>
            <a:ext cx="10972800" cy="4714874"/>
          </a:xfrm>
        </p:spPr>
        <p:txBody>
          <a:bodyPr/>
          <a:lstStyle/>
          <a:p>
            <a:pPr lvl="0" algn="just">
              <a:lnSpc>
                <a:spcPts val="3500"/>
              </a:lnSpc>
              <a:spcBef>
                <a:spcPts val="600"/>
              </a:spcBef>
              <a:spcAft>
                <a:spcPts val="0"/>
              </a:spcAft>
              <a:buClr>
                <a:srgbClr val="660000"/>
              </a:buClr>
            </a:pPr>
            <a:r>
              <a:rPr lang="zh-CN" altLang="en-US" dirty="0">
                <a:solidFill>
                  <a:srgbClr val="000000"/>
                </a:solidFill>
              </a:rPr>
              <a:t>绩效指标</a:t>
            </a:r>
            <a:endParaRPr lang="en-US" altLang="zh-CN" dirty="0">
              <a:solidFill>
                <a:srgbClr val="000000"/>
              </a:solidFill>
            </a:endParaRPr>
          </a:p>
          <a:p>
            <a:pPr lvl="1" algn="just">
              <a:lnSpc>
                <a:spcPts val="3500"/>
              </a:lnSpc>
              <a:spcBef>
                <a:spcPts val="600"/>
              </a:spcBef>
              <a:spcAft>
                <a:spcPts val="0"/>
              </a:spcAft>
              <a:buClr>
                <a:srgbClr val="999966"/>
              </a:buClr>
            </a:pPr>
            <a:r>
              <a:rPr lang="zh-CN" altLang="en-US" dirty="0">
                <a:solidFill>
                  <a:srgbClr val="000000"/>
                </a:solidFill>
              </a:rPr>
              <a:t>短期财务目标的优缺点</a:t>
            </a:r>
            <a:endParaRPr lang="en-US" altLang="zh-CN" dirty="0">
              <a:solidFill>
                <a:srgbClr val="000000"/>
              </a:solidFill>
            </a:endParaRPr>
          </a:p>
          <a:p>
            <a:pPr marL="941070" lvl="2" indent="0" algn="just">
              <a:lnSpc>
                <a:spcPct val="130000"/>
              </a:lnSpc>
              <a:spcBef>
                <a:spcPts val="0"/>
              </a:spcBef>
              <a:spcAft>
                <a:spcPts val="0"/>
              </a:spcAft>
              <a:buClr>
                <a:srgbClr val="999966"/>
              </a:buClr>
              <a:buNone/>
            </a:pPr>
            <a:r>
              <a:rPr lang="zh-CN" altLang="en-US" dirty="0">
                <a:solidFill>
                  <a:srgbClr val="000000"/>
                </a:solidFill>
              </a:rPr>
              <a:t>把经营单元经理的奖金与实现年度财务目标挂起钩来是个不错的主意。它促使经理为了实现财务目标而寻求不同的方式经营现有业务</a:t>
            </a:r>
            <a:r>
              <a:rPr lang="en-US" altLang="zh-CN" dirty="0">
                <a:solidFill>
                  <a:srgbClr val="000000"/>
                </a:solidFill>
              </a:rPr>
              <a:t>,</a:t>
            </a:r>
            <a:r>
              <a:rPr lang="zh-CN" altLang="en-US" dirty="0">
                <a:solidFill>
                  <a:srgbClr val="000000"/>
                </a:solidFill>
              </a:rPr>
              <a:t>并且发起新的活动。</a:t>
            </a:r>
          </a:p>
          <a:p>
            <a:pPr marL="941070" lvl="2" indent="0" algn="just">
              <a:lnSpc>
                <a:spcPct val="130000"/>
              </a:lnSpc>
              <a:spcBef>
                <a:spcPts val="0"/>
              </a:spcBef>
              <a:spcAft>
                <a:spcPts val="0"/>
              </a:spcAft>
              <a:buClr>
                <a:srgbClr val="999966"/>
              </a:buClr>
              <a:buNone/>
            </a:pPr>
            <a:r>
              <a:rPr lang="zh-CN" altLang="en-US" dirty="0">
                <a:solidFill>
                  <a:srgbClr val="000000"/>
                </a:solidFill>
              </a:rPr>
              <a:t>但是</a:t>
            </a:r>
            <a:r>
              <a:rPr lang="en-US" altLang="zh-CN" dirty="0">
                <a:solidFill>
                  <a:srgbClr val="000000"/>
                </a:solidFill>
              </a:rPr>
              <a:t>,</a:t>
            </a:r>
            <a:r>
              <a:rPr lang="zh-CN" altLang="en-US" dirty="0">
                <a:solidFill>
                  <a:srgbClr val="000000"/>
                </a:solidFill>
              </a:rPr>
              <a:t>只依赖财务指标会导致几种负面影响。首先</a:t>
            </a:r>
            <a:r>
              <a:rPr lang="en-US" altLang="zh-CN" dirty="0">
                <a:solidFill>
                  <a:srgbClr val="000000"/>
                </a:solidFill>
              </a:rPr>
              <a:t>,</a:t>
            </a:r>
            <a:r>
              <a:rPr lang="zh-CN" altLang="en-US" dirty="0">
                <a:solidFill>
                  <a:srgbClr val="000000"/>
                </a:solidFill>
              </a:rPr>
              <a:t>它会鼓励不符合公司长远利益的短期行为</a:t>
            </a:r>
            <a:r>
              <a:rPr lang="en-US" altLang="zh-CN" dirty="0">
                <a:solidFill>
                  <a:srgbClr val="000000"/>
                </a:solidFill>
              </a:rPr>
              <a:t>(</a:t>
            </a:r>
            <a:r>
              <a:rPr lang="zh-CN" altLang="en-US" dirty="0">
                <a:solidFill>
                  <a:srgbClr val="000000"/>
                </a:solidFill>
              </a:rPr>
              <a:t>如</a:t>
            </a:r>
            <a:r>
              <a:rPr lang="en-US" altLang="zh-CN" dirty="0">
                <a:solidFill>
                  <a:srgbClr val="000000"/>
                </a:solidFill>
              </a:rPr>
              <a:t>:</a:t>
            </a:r>
            <a:r>
              <a:rPr lang="zh-CN" altLang="en-US" dirty="0">
                <a:solidFill>
                  <a:srgbClr val="000000"/>
                </a:solidFill>
              </a:rPr>
              <a:t>设备维修不到位</a:t>
            </a:r>
            <a:r>
              <a:rPr lang="en-US" altLang="zh-CN" dirty="0">
                <a:solidFill>
                  <a:srgbClr val="000000"/>
                </a:solidFill>
              </a:rPr>
              <a:t>)</a:t>
            </a:r>
            <a:r>
              <a:rPr lang="zh-CN" altLang="en-US" dirty="0">
                <a:solidFill>
                  <a:srgbClr val="000000"/>
                </a:solidFill>
              </a:rPr>
              <a:t>。其次</a:t>
            </a:r>
            <a:r>
              <a:rPr lang="en-US" altLang="zh-CN" dirty="0">
                <a:solidFill>
                  <a:srgbClr val="000000"/>
                </a:solidFill>
              </a:rPr>
              <a:t>,</a:t>
            </a:r>
            <a:r>
              <a:rPr lang="zh-CN" altLang="en-US" dirty="0">
                <a:solidFill>
                  <a:srgbClr val="000000"/>
                </a:solidFill>
              </a:rPr>
              <a:t>经理可能不会从事颇具前景但损害短期财务结果的长期投资。第三</a:t>
            </a:r>
            <a:r>
              <a:rPr lang="en-US" altLang="zh-CN" dirty="0">
                <a:solidFill>
                  <a:srgbClr val="000000"/>
                </a:solidFill>
              </a:rPr>
              <a:t>,</a:t>
            </a:r>
            <a:r>
              <a:rPr lang="zh-CN" altLang="en-US" dirty="0">
                <a:solidFill>
                  <a:srgbClr val="000000"/>
                </a:solidFill>
              </a:rPr>
              <a:t>可能会激励经理操纵数据</a:t>
            </a:r>
            <a:r>
              <a:rPr lang="en-US" altLang="zh-CN" dirty="0">
                <a:solidFill>
                  <a:srgbClr val="000000"/>
                </a:solidFill>
              </a:rPr>
              <a:t>,</a:t>
            </a:r>
            <a:r>
              <a:rPr lang="zh-CN" altLang="en-US" dirty="0">
                <a:solidFill>
                  <a:srgbClr val="000000"/>
                </a:solidFill>
              </a:rPr>
              <a:t>以实现当期目标。</a:t>
            </a:r>
          </a:p>
          <a:p>
            <a:pPr marL="941070" lvl="2" indent="0" algn="just">
              <a:lnSpc>
                <a:spcPct val="150000"/>
              </a:lnSpc>
              <a:spcBef>
                <a:spcPts val="0"/>
              </a:spcBef>
              <a:spcAft>
                <a:spcPts val="0"/>
              </a:spcAft>
              <a:buClr>
                <a:srgbClr val="999966"/>
              </a:buClr>
              <a:buNone/>
            </a:pPr>
            <a:endParaRPr lang="zh-CN" altLang="en-US" dirty="0">
              <a:solidFill>
                <a:srgbClr val="000000"/>
              </a:solidFill>
            </a:endParaRPr>
          </a:p>
          <a:p>
            <a:pPr marL="941070" lvl="2" indent="0" algn="just">
              <a:lnSpc>
                <a:spcPct val="150000"/>
              </a:lnSpc>
              <a:spcBef>
                <a:spcPts val="0"/>
              </a:spcBef>
              <a:spcAft>
                <a:spcPts val="0"/>
              </a:spcAft>
              <a:buClr>
                <a:srgbClr val="999966"/>
              </a:buClr>
              <a:buNone/>
            </a:pPr>
            <a:endParaRPr lang="en-US" altLang="zh-CN" dirty="0">
              <a:solidFill>
                <a:srgbClr val="000000"/>
              </a:solidFill>
            </a:endParaRPr>
          </a:p>
          <a:p>
            <a:pPr lvl="1" algn="just">
              <a:lnSpc>
                <a:spcPct val="150000"/>
              </a:lnSpc>
              <a:spcBef>
                <a:spcPts val="600"/>
              </a:spcBef>
              <a:spcAft>
                <a:spcPts val="0"/>
              </a:spcAft>
              <a:buClr>
                <a:srgbClr val="660000"/>
              </a:buClr>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54</a:t>
            </a:fld>
            <a:endParaRPr lang="zh-CN" altLang="en-US"/>
          </a:p>
        </p:txBody>
      </p:sp>
    </p:spTree>
  </p:cSld>
  <p:clrMapOvr>
    <a:masterClrMapping/>
  </p:clrMapOvr>
  <p:transition spd="med">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82880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绩效指标</a:t>
            </a:r>
            <a:endParaRPr lang="en-US" altLang="zh-CN" dirty="0">
              <a:solidFill>
                <a:srgbClr val="000000"/>
              </a:solidFill>
            </a:endParaRPr>
          </a:p>
          <a:p>
            <a:pPr lvl="1" algn="just">
              <a:lnSpc>
                <a:spcPct val="150000"/>
              </a:lnSpc>
              <a:spcBef>
                <a:spcPts val="0"/>
              </a:spcBef>
              <a:spcAft>
                <a:spcPts val="0"/>
              </a:spcAft>
              <a:buClr>
                <a:srgbClr val="999966"/>
              </a:buClr>
            </a:pPr>
            <a:r>
              <a:rPr lang="zh-CN" altLang="en-US" dirty="0">
                <a:solidFill>
                  <a:srgbClr val="000000"/>
                </a:solidFill>
              </a:rPr>
              <a:t>短期财务目标的优缺点</a:t>
            </a:r>
            <a:endParaRPr lang="en-US" altLang="zh-CN" dirty="0">
              <a:solidFill>
                <a:srgbClr val="000000"/>
              </a:solidFill>
            </a:endParaRPr>
          </a:p>
          <a:p>
            <a:pPr marL="941070" lvl="2" indent="0" algn="just">
              <a:lnSpc>
                <a:spcPct val="150000"/>
              </a:lnSpc>
              <a:spcBef>
                <a:spcPts val="0"/>
              </a:spcBef>
              <a:spcAft>
                <a:spcPts val="0"/>
              </a:spcAft>
              <a:buClr>
                <a:srgbClr val="999966"/>
              </a:buClr>
              <a:buNone/>
            </a:pPr>
            <a:r>
              <a:rPr lang="zh-CN" altLang="en-US" sz="2200" b="1" dirty="0">
                <a:solidFill>
                  <a:srgbClr val="000000"/>
                </a:solidFill>
              </a:rPr>
              <a:t>实例：</a:t>
            </a:r>
            <a:r>
              <a:rPr lang="zh-CN" altLang="en-US" sz="2200" dirty="0">
                <a:solidFill>
                  <a:srgbClr val="000000"/>
                </a:solidFill>
              </a:rPr>
              <a:t>美国旭日升公司是一家生产医疗产品的公司</a:t>
            </a:r>
            <a:r>
              <a:rPr lang="en-US" altLang="zh-CN" sz="2200" dirty="0">
                <a:solidFill>
                  <a:srgbClr val="000000"/>
                </a:solidFill>
              </a:rPr>
              <a:t>,</a:t>
            </a:r>
            <a:r>
              <a:rPr lang="zh-CN" altLang="en-US" sz="2200" dirty="0">
                <a:solidFill>
                  <a:srgbClr val="000000"/>
                </a:solidFill>
              </a:rPr>
              <a:t>它的经营采用分权制</a:t>
            </a:r>
            <a:r>
              <a:rPr lang="en-US" altLang="zh-CN" sz="2200" dirty="0">
                <a:solidFill>
                  <a:srgbClr val="000000"/>
                </a:solidFill>
              </a:rPr>
              <a:t>,</a:t>
            </a:r>
            <a:r>
              <a:rPr lang="zh-CN" altLang="en-US" sz="2200" dirty="0">
                <a:solidFill>
                  <a:srgbClr val="000000"/>
                </a:solidFill>
              </a:rPr>
              <a:t>并把分部经理的奖金与本分部的利润挂钩。如果一个分部未创造合理的利润</a:t>
            </a:r>
            <a:r>
              <a:rPr lang="en-US" altLang="zh-CN" sz="2200" dirty="0">
                <a:solidFill>
                  <a:srgbClr val="000000"/>
                </a:solidFill>
              </a:rPr>
              <a:t>,</a:t>
            </a:r>
            <a:r>
              <a:rPr lang="zh-CN" altLang="en-US" sz="2200" dirty="0">
                <a:solidFill>
                  <a:srgbClr val="000000"/>
                </a:solidFill>
              </a:rPr>
              <a:t>即使整个公司盈利了</a:t>
            </a:r>
            <a:r>
              <a:rPr lang="en-US" altLang="zh-CN" sz="2200" dirty="0">
                <a:solidFill>
                  <a:srgbClr val="000000"/>
                </a:solidFill>
              </a:rPr>
              <a:t>,</a:t>
            </a:r>
            <a:r>
              <a:rPr lang="zh-CN" altLang="en-US" sz="2200" dirty="0">
                <a:solidFill>
                  <a:srgbClr val="000000"/>
                </a:solidFill>
              </a:rPr>
              <a:t>它的总经理也不能获得奖金。</a:t>
            </a:r>
            <a:r>
              <a:rPr lang="en-US" altLang="zh-CN" sz="2200" dirty="0">
                <a:solidFill>
                  <a:srgbClr val="000000"/>
                </a:solidFill>
              </a:rPr>
              <a:t>1996</a:t>
            </a:r>
            <a:r>
              <a:rPr lang="zh-CN" altLang="en-US" sz="2200" dirty="0">
                <a:solidFill>
                  <a:srgbClr val="000000"/>
                </a:solidFill>
              </a:rPr>
              <a:t>年</a:t>
            </a:r>
            <a:r>
              <a:rPr lang="en-US" altLang="zh-CN" sz="2200" dirty="0">
                <a:solidFill>
                  <a:srgbClr val="000000"/>
                </a:solidFill>
              </a:rPr>
              <a:t>1</a:t>
            </a:r>
            <a:r>
              <a:rPr lang="zh-CN" altLang="en-US" sz="2200" dirty="0">
                <a:solidFill>
                  <a:srgbClr val="000000"/>
                </a:solidFill>
              </a:rPr>
              <a:t>月</a:t>
            </a:r>
            <a:r>
              <a:rPr lang="en-US" altLang="zh-CN" sz="2200" dirty="0">
                <a:solidFill>
                  <a:srgbClr val="000000"/>
                </a:solidFill>
              </a:rPr>
              <a:t>4</a:t>
            </a:r>
            <a:r>
              <a:rPr lang="zh-CN" altLang="en-US" sz="2200" dirty="0">
                <a:solidFill>
                  <a:srgbClr val="000000"/>
                </a:solidFill>
              </a:rPr>
              <a:t>日</a:t>
            </a:r>
            <a:r>
              <a:rPr lang="en-US" altLang="zh-CN" sz="2200" dirty="0">
                <a:solidFill>
                  <a:srgbClr val="000000"/>
                </a:solidFill>
              </a:rPr>
              <a:t>,</a:t>
            </a:r>
            <a:r>
              <a:rPr lang="zh-CN" altLang="en-US" sz="2200" dirty="0">
                <a:solidFill>
                  <a:srgbClr val="000000"/>
                </a:solidFill>
              </a:rPr>
              <a:t>旭日升公司的董事披露</a:t>
            </a:r>
            <a:r>
              <a:rPr lang="en-US" altLang="zh-CN" sz="2200" dirty="0">
                <a:solidFill>
                  <a:srgbClr val="000000"/>
                </a:solidFill>
              </a:rPr>
              <a:t>,</a:t>
            </a:r>
            <a:r>
              <a:rPr lang="zh-CN" altLang="en-US" sz="2200" dirty="0">
                <a:solidFill>
                  <a:srgbClr val="000000"/>
                </a:solidFill>
              </a:rPr>
              <a:t>公司的一个分部</a:t>
            </a:r>
            <a:r>
              <a:rPr lang="en-US" altLang="zh-CN" sz="2200" dirty="0">
                <a:solidFill>
                  <a:srgbClr val="000000"/>
                </a:solidFill>
              </a:rPr>
              <a:t>—</a:t>
            </a:r>
            <a:r>
              <a:rPr lang="zh-CN" altLang="en-US" sz="2200" dirty="0">
                <a:solidFill>
                  <a:srgbClr val="000000"/>
                </a:solidFill>
              </a:rPr>
              <a:t>旭日升生物医疗分部</a:t>
            </a:r>
            <a:r>
              <a:rPr lang="en-US" altLang="zh-CN" sz="2200" dirty="0">
                <a:solidFill>
                  <a:srgbClr val="000000"/>
                </a:solidFill>
              </a:rPr>
              <a:t>,</a:t>
            </a:r>
            <a:r>
              <a:rPr lang="zh-CN" altLang="en-US" sz="2200" dirty="0">
                <a:solidFill>
                  <a:srgbClr val="000000"/>
                </a:solidFill>
              </a:rPr>
              <a:t>伪造会计记录</a:t>
            </a:r>
            <a:r>
              <a:rPr lang="en-US" altLang="zh-CN" sz="2200" dirty="0">
                <a:solidFill>
                  <a:srgbClr val="000000"/>
                </a:solidFill>
              </a:rPr>
              <a:t>,</a:t>
            </a:r>
            <a:r>
              <a:rPr lang="zh-CN" altLang="en-US" sz="2200" dirty="0">
                <a:solidFill>
                  <a:srgbClr val="000000"/>
                </a:solidFill>
              </a:rPr>
              <a:t>虚增利润。有人认为生物医疗分部之所以伪造账簿记录</a:t>
            </a:r>
            <a:r>
              <a:rPr lang="en-US" altLang="zh-CN" sz="2200" dirty="0">
                <a:solidFill>
                  <a:srgbClr val="000000"/>
                </a:solidFill>
              </a:rPr>
              <a:t>,</a:t>
            </a:r>
            <a:r>
              <a:rPr lang="zh-CN" altLang="en-US" sz="2200" dirty="0">
                <a:solidFill>
                  <a:srgbClr val="000000"/>
                </a:solidFill>
              </a:rPr>
              <a:t>奖金制度难逃其责。</a:t>
            </a:r>
          </a:p>
          <a:p>
            <a:pPr marL="941070" lvl="2" indent="0" algn="just">
              <a:lnSpc>
                <a:spcPct val="150000"/>
              </a:lnSpc>
              <a:spcBef>
                <a:spcPts val="0"/>
              </a:spcBef>
              <a:spcAft>
                <a:spcPts val="0"/>
              </a:spcAft>
              <a:buClr>
                <a:srgbClr val="999966"/>
              </a:buClr>
              <a:buNone/>
            </a:pPr>
            <a:endParaRPr lang="zh-CN" altLang="en-US" sz="2000" dirty="0">
              <a:solidFill>
                <a:srgbClr val="000000"/>
              </a:solidFill>
            </a:endParaRPr>
          </a:p>
          <a:p>
            <a:pPr marL="941070" lvl="2" indent="0" algn="just">
              <a:lnSpc>
                <a:spcPct val="150000"/>
              </a:lnSpc>
              <a:spcBef>
                <a:spcPts val="0"/>
              </a:spcBef>
              <a:spcAft>
                <a:spcPts val="0"/>
              </a:spcAft>
              <a:buClr>
                <a:srgbClr val="999966"/>
              </a:buClr>
              <a:buNone/>
            </a:pPr>
            <a:endParaRPr lang="en-US" altLang="zh-CN" dirty="0">
              <a:solidFill>
                <a:srgbClr val="000000"/>
              </a:solidFill>
            </a:endParaRPr>
          </a:p>
          <a:p>
            <a:pPr lvl="1" algn="just">
              <a:lnSpc>
                <a:spcPct val="150000"/>
              </a:lnSpc>
              <a:spcBef>
                <a:spcPts val="600"/>
              </a:spcBef>
              <a:spcAft>
                <a:spcPts val="0"/>
              </a:spcAft>
              <a:buClr>
                <a:srgbClr val="660000"/>
              </a:buClr>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55</a:t>
            </a:fld>
            <a:endParaRPr lang="zh-CN" altLang="en-US"/>
          </a:p>
        </p:txBody>
      </p:sp>
    </p:spTree>
  </p:cSld>
  <p:clrMapOvr>
    <a:masterClrMapping/>
  </p:clrMapOvr>
  <p:transition spd="med">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639328"/>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绩效指标</a:t>
            </a:r>
            <a:endParaRPr lang="en-US" altLang="zh-CN" dirty="0">
              <a:solidFill>
                <a:srgbClr val="000000"/>
              </a:solidFill>
            </a:endParaRPr>
          </a:p>
          <a:p>
            <a:pPr lvl="1" algn="just">
              <a:lnSpc>
                <a:spcPct val="150000"/>
              </a:lnSpc>
              <a:spcBef>
                <a:spcPts val="0"/>
              </a:spcBef>
              <a:spcAft>
                <a:spcPts val="0"/>
              </a:spcAft>
              <a:buClr>
                <a:srgbClr val="999966"/>
              </a:buClr>
            </a:pPr>
            <a:r>
              <a:rPr lang="zh-CN" altLang="en-US" dirty="0">
                <a:solidFill>
                  <a:srgbClr val="000000"/>
                </a:solidFill>
              </a:rPr>
              <a:t>克服短期倾向的机制</a:t>
            </a:r>
            <a:endParaRPr lang="en-US" altLang="zh-CN" dirty="0">
              <a:solidFill>
                <a:srgbClr val="000000"/>
              </a:solidFill>
            </a:endParaRPr>
          </a:p>
          <a:p>
            <a:pPr marL="941070" lvl="2" indent="0" algn="just">
              <a:lnSpc>
                <a:spcPct val="130000"/>
              </a:lnSpc>
              <a:spcBef>
                <a:spcPts val="0"/>
              </a:spcBef>
              <a:spcAft>
                <a:spcPts val="0"/>
              </a:spcAft>
              <a:buClr>
                <a:srgbClr val="999966"/>
              </a:buClr>
              <a:buNone/>
            </a:pPr>
            <a:r>
              <a:rPr lang="zh-CN" altLang="en-US" sz="2200" dirty="0">
                <a:solidFill>
                  <a:srgbClr val="000000"/>
                </a:solidFill>
              </a:rPr>
              <a:t>具有补充激励机制的补充财务指标可以克服年度财务指标的短期导向。例如</a:t>
            </a:r>
            <a:r>
              <a:rPr lang="en-US" altLang="zh-CN" sz="2200" dirty="0">
                <a:solidFill>
                  <a:srgbClr val="000000"/>
                </a:solidFill>
              </a:rPr>
              <a:t>,</a:t>
            </a:r>
            <a:r>
              <a:rPr lang="zh-CN" altLang="en-US" sz="2200" dirty="0">
                <a:solidFill>
                  <a:srgbClr val="000000"/>
                </a:solidFill>
              </a:rPr>
              <a:t>公司可能把经理的部分奖金建立在多年业绩</a:t>
            </a:r>
            <a:r>
              <a:rPr lang="en-US" altLang="zh-CN" sz="2200" dirty="0">
                <a:solidFill>
                  <a:srgbClr val="000000"/>
                </a:solidFill>
              </a:rPr>
              <a:t>(</a:t>
            </a:r>
            <a:r>
              <a:rPr lang="zh-CN" altLang="en-US" sz="2200" dirty="0">
                <a:solidFill>
                  <a:srgbClr val="000000"/>
                </a:solidFill>
              </a:rPr>
              <a:t>即</a:t>
            </a:r>
            <a:r>
              <a:rPr lang="en-US" altLang="zh-CN" sz="2200" dirty="0">
                <a:solidFill>
                  <a:srgbClr val="000000"/>
                </a:solidFill>
              </a:rPr>
              <a:t>3</a:t>
            </a:r>
            <a:r>
              <a:rPr lang="zh-CN" altLang="en-US" sz="2200" dirty="0">
                <a:solidFill>
                  <a:srgbClr val="000000"/>
                </a:solidFill>
              </a:rPr>
              <a:t>年或</a:t>
            </a:r>
            <a:r>
              <a:rPr lang="en-US" altLang="zh-CN" sz="2200" dirty="0">
                <a:solidFill>
                  <a:srgbClr val="000000"/>
                </a:solidFill>
              </a:rPr>
              <a:t>5</a:t>
            </a:r>
            <a:r>
              <a:rPr lang="zh-CN" altLang="en-US" sz="2200" dirty="0">
                <a:solidFill>
                  <a:srgbClr val="000000"/>
                </a:solidFill>
              </a:rPr>
              <a:t>年的业绩</a:t>
            </a:r>
            <a:r>
              <a:rPr lang="en-US" altLang="zh-CN" sz="2200" dirty="0">
                <a:solidFill>
                  <a:srgbClr val="000000"/>
                </a:solidFill>
              </a:rPr>
              <a:t>)</a:t>
            </a:r>
            <a:r>
              <a:rPr lang="zh-CN" altLang="en-US" sz="2200" dirty="0">
                <a:solidFill>
                  <a:srgbClr val="000000"/>
                </a:solidFill>
              </a:rPr>
              <a:t>的基础之上。尽管这对于拓展经理的时间跨度具有明显的</a:t>
            </a:r>
            <a:r>
              <a:rPr lang="zh-CN" altLang="en-US" sz="2200" dirty="0" smtClean="0">
                <a:solidFill>
                  <a:srgbClr val="000000"/>
                </a:solidFill>
              </a:rPr>
              <a:t>优势，但是，也</a:t>
            </a:r>
            <a:r>
              <a:rPr lang="zh-CN" altLang="en-US" sz="2200" dirty="0">
                <a:solidFill>
                  <a:srgbClr val="000000"/>
                </a:solidFill>
              </a:rPr>
              <a:t>有一些缺点。</a:t>
            </a:r>
            <a:r>
              <a:rPr lang="zh-CN" altLang="en-US" sz="2200" dirty="0" smtClean="0">
                <a:solidFill>
                  <a:srgbClr val="000000"/>
                </a:solidFill>
              </a:rPr>
              <a:t>首先，在</a:t>
            </a:r>
            <a:r>
              <a:rPr lang="zh-CN" altLang="en-US" sz="2200" dirty="0">
                <a:solidFill>
                  <a:srgbClr val="000000"/>
                </a:solidFill>
              </a:rPr>
              <a:t>多年奖励计划</a:t>
            </a:r>
            <a:r>
              <a:rPr lang="zh-CN" altLang="en-US" sz="2200" dirty="0" smtClean="0">
                <a:solidFill>
                  <a:srgbClr val="000000"/>
                </a:solidFill>
              </a:rPr>
              <a:t>中，经理</a:t>
            </a:r>
            <a:r>
              <a:rPr lang="zh-CN" altLang="en-US" sz="2200" dirty="0">
                <a:solidFill>
                  <a:srgbClr val="000000"/>
                </a:solidFill>
              </a:rPr>
              <a:t>难以明辨自身努力与奖励之间的</a:t>
            </a:r>
            <a:r>
              <a:rPr lang="zh-CN" altLang="en-US" sz="2200" dirty="0" smtClean="0">
                <a:solidFill>
                  <a:srgbClr val="000000"/>
                </a:solidFill>
              </a:rPr>
              <a:t>联系，因而</a:t>
            </a:r>
            <a:r>
              <a:rPr lang="zh-CN" altLang="en-US" sz="2200" dirty="0">
                <a:solidFill>
                  <a:srgbClr val="000000"/>
                </a:solidFill>
              </a:rPr>
              <a:t>就削弱了这种奖励的激励效应。</a:t>
            </a:r>
            <a:r>
              <a:rPr lang="zh-CN" altLang="en-US" sz="2200" dirty="0" smtClean="0">
                <a:solidFill>
                  <a:srgbClr val="000000"/>
                </a:solidFill>
              </a:rPr>
              <a:t>其次，如果</a:t>
            </a:r>
            <a:r>
              <a:rPr lang="zh-CN" altLang="en-US" sz="2200" dirty="0">
                <a:solidFill>
                  <a:srgbClr val="000000"/>
                </a:solidFill>
              </a:rPr>
              <a:t>在所跨的多年期间</a:t>
            </a:r>
            <a:r>
              <a:rPr lang="zh-CN" altLang="en-US" sz="2200" dirty="0" smtClean="0">
                <a:solidFill>
                  <a:srgbClr val="000000"/>
                </a:solidFill>
              </a:rPr>
              <a:t>内，经理</a:t>
            </a:r>
            <a:r>
              <a:rPr lang="zh-CN" altLang="en-US" sz="2200" dirty="0">
                <a:solidFill>
                  <a:srgbClr val="000000"/>
                </a:solidFill>
              </a:rPr>
              <a:t>退休</a:t>
            </a:r>
            <a:r>
              <a:rPr lang="zh-CN" altLang="en-US" sz="2200" dirty="0" smtClean="0">
                <a:solidFill>
                  <a:srgbClr val="000000"/>
                </a:solidFill>
              </a:rPr>
              <a:t>了，或者</a:t>
            </a:r>
            <a:r>
              <a:rPr lang="zh-CN" altLang="en-US" sz="2200" dirty="0">
                <a:solidFill>
                  <a:srgbClr val="000000"/>
                </a:solidFill>
              </a:rPr>
              <a:t>调任</a:t>
            </a:r>
            <a:r>
              <a:rPr lang="zh-CN" altLang="en-US" sz="2200" dirty="0" smtClean="0">
                <a:solidFill>
                  <a:srgbClr val="000000"/>
                </a:solidFill>
              </a:rPr>
              <a:t>了，实施</a:t>
            </a:r>
            <a:r>
              <a:rPr lang="zh-CN" altLang="en-US" sz="2200" dirty="0">
                <a:solidFill>
                  <a:srgbClr val="000000"/>
                </a:solidFill>
              </a:rPr>
              <a:t>这种奖励计划就变得更加复杂。</a:t>
            </a:r>
            <a:r>
              <a:rPr lang="zh-CN" altLang="en-US" sz="2200" dirty="0" smtClean="0">
                <a:solidFill>
                  <a:srgbClr val="000000"/>
                </a:solidFill>
              </a:rPr>
              <a:t>第三，超出</a:t>
            </a:r>
            <a:r>
              <a:rPr lang="zh-CN" altLang="en-US" sz="2200" dirty="0">
                <a:solidFill>
                  <a:srgbClr val="000000"/>
                </a:solidFill>
              </a:rPr>
              <a:t>了经理控制范围之外的因素更有可能影响长期目标的实现。</a:t>
            </a:r>
          </a:p>
          <a:p>
            <a:pPr marL="941070" lvl="2" indent="0" algn="just">
              <a:lnSpc>
                <a:spcPct val="150000"/>
              </a:lnSpc>
              <a:spcBef>
                <a:spcPts val="0"/>
              </a:spcBef>
              <a:spcAft>
                <a:spcPts val="0"/>
              </a:spcAft>
              <a:buClr>
                <a:srgbClr val="999966"/>
              </a:buClr>
              <a:buNone/>
            </a:pPr>
            <a:endParaRPr lang="zh-CN" altLang="en-US" dirty="0">
              <a:solidFill>
                <a:srgbClr val="000000"/>
              </a:solidFill>
            </a:endParaRPr>
          </a:p>
          <a:p>
            <a:pPr marL="941070" lvl="2" indent="0" algn="just">
              <a:lnSpc>
                <a:spcPct val="150000"/>
              </a:lnSpc>
              <a:spcBef>
                <a:spcPts val="0"/>
              </a:spcBef>
              <a:spcAft>
                <a:spcPts val="0"/>
              </a:spcAft>
              <a:buClr>
                <a:srgbClr val="999966"/>
              </a:buClr>
              <a:buNone/>
            </a:pPr>
            <a:endParaRPr lang="en-US" altLang="zh-CN" dirty="0">
              <a:solidFill>
                <a:srgbClr val="000000"/>
              </a:solidFill>
            </a:endParaRPr>
          </a:p>
          <a:p>
            <a:pPr lvl="1" algn="just">
              <a:lnSpc>
                <a:spcPct val="150000"/>
              </a:lnSpc>
              <a:spcBef>
                <a:spcPts val="600"/>
              </a:spcBef>
              <a:spcAft>
                <a:spcPts val="0"/>
              </a:spcAft>
              <a:buClr>
                <a:srgbClr val="660000"/>
              </a:buClr>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56</a:t>
            </a:fld>
            <a:endParaRPr lang="zh-CN" altLang="en-US"/>
          </a:p>
        </p:txBody>
      </p:sp>
    </p:spTree>
  </p:cSld>
  <p:clrMapOvr>
    <a:masterClrMapping/>
  </p:clrMapOvr>
  <p:transition spd="med">
    <p:wipe dir="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70523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绩效指标</a:t>
            </a:r>
            <a:endParaRPr lang="en-US" altLang="zh-CN" dirty="0">
              <a:solidFill>
                <a:srgbClr val="000000"/>
              </a:solidFill>
            </a:endParaRPr>
          </a:p>
          <a:p>
            <a:pPr lvl="1" algn="just">
              <a:lnSpc>
                <a:spcPct val="150000"/>
              </a:lnSpc>
              <a:spcBef>
                <a:spcPts val="0"/>
              </a:spcBef>
              <a:spcAft>
                <a:spcPts val="0"/>
              </a:spcAft>
              <a:buClr>
                <a:srgbClr val="999966"/>
              </a:buClr>
            </a:pPr>
            <a:r>
              <a:rPr lang="zh-CN" altLang="en-US" dirty="0">
                <a:solidFill>
                  <a:srgbClr val="000000"/>
                </a:solidFill>
              </a:rPr>
              <a:t>克服短期倾向的机制</a:t>
            </a:r>
            <a:endParaRPr lang="en-US" altLang="zh-CN" dirty="0">
              <a:solidFill>
                <a:srgbClr val="000000"/>
              </a:solidFill>
            </a:endParaRPr>
          </a:p>
          <a:p>
            <a:pPr marL="941070" lvl="2" indent="0" algn="just">
              <a:lnSpc>
                <a:spcPct val="150000"/>
              </a:lnSpc>
              <a:spcBef>
                <a:spcPts val="0"/>
              </a:spcBef>
              <a:spcAft>
                <a:spcPts val="0"/>
              </a:spcAft>
              <a:buClr>
                <a:srgbClr val="999966"/>
              </a:buClr>
              <a:buNone/>
            </a:pPr>
            <a:r>
              <a:rPr lang="zh-CN" altLang="en-US" sz="2200" dirty="0">
                <a:solidFill>
                  <a:srgbClr val="000000"/>
                </a:solidFill>
              </a:rPr>
              <a:t>纠正财务指标内在不足的另一种方法</a:t>
            </a:r>
            <a:r>
              <a:rPr lang="zh-CN" altLang="en-US" sz="2200" dirty="0" smtClean="0">
                <a:solidFill>
                  <a:srgbClr val="000000"/>
                </a:solidFill>
              </a:rPr>
              <a:t>是，建立</a:t>
            </a:r>
            <a:r>
              <a:rPr lang="zh-CN" altLang="en-US" sz="2200" dirty="0">
                <a:solidFill>
                  <a:srgbClr val="000000"/>
                </a:solidFill>
              </a:rPr>
              <a:t>包含一个或多个非财务指标的平衡计分</a:t>
            </a:r>
            <a:r>
              <a:rPr lang="zh-CN" altLang="en-US" sz="2200" dirty="0" smtClean="0">
                <a:solidFill>
                  <a:srgbClr val="000000"/>
                </a:solidFill>
              </a:rPr>
              <a:t>卡，如</a:t>
            </a:r>
            <a:r>
              <a:rPr lang="zh-CN" altLang="en-US" sz="2200" dirty="0">
                <a:solidFill>
                  <a:srgbClr val="000000"/>
                </a:solidFill>
              </a:rPr>
              <a:t>销售增长率、市场份额、客户满意度、产品质量、新产品开发、人员</a:t>
            </a:r>
            <a:r>
              <a:rPr lang="zh-CN" altLang="en-US" sz="2200" dirty="0" smtClean="0">
                <a:solidFill>
                  <a:srgbClr val="000000"/>
                </a:solidFill>
              </a:rPr>
              <a:t>开发，以及</a:t>
            </a:r>
            <a:r>
              <a:rPr lang="zh-CN" altLang="en-US" sz="2200" dirty="0">
                <a:solidFill>
                  <a:srgbClr val="000000"/>
                </a:solidFill>
              </a:rPr>
              <a:t>社会责任等。其中每项因素都会影响长期利润。高级管理层可以按预期设计经营单元经理的长期与短期利润</a:t>
            </a:r>
            <a:r>
              <a:rPr lang="zh-CN" altLang="en-US" sz="2200" dirty="0" smtClean="0">
                <a:solidFill>
                  <a:srgbClr val="000000"/>
                </a:solidFill>
              </a:rPr>
              <a:t>导向，并</a:t>
            </a:r>
            <a:r>
              <a:rPr lang="zh-CN" altLang="en-US" sz="2200" dirty="0">
                <a:solidFill>
                  <a:srgbClr val="000000"/>
                </a:solidFill>
              </a:rPr>
              <a:t>通过有选择性地挑拣财务和非财务</a:t>
            </a:r>
            <a:r>
              <a:rPr lang="zh-CN" altLang="en-US" sz="2200" dirty="0" smtClean="0">
                <a:solidFill>
                  <a:srgbClr val="000000"/>
                </a:solidFill>
              </a:rPr>
              <a:t>指标，然后</a:t>
            </a:r>
            <a:r>
              <a:rPr lang="zh-CN" altLang="en-US" sz="2200" dirty="0">
                <a:solidFill>
                  <a:srgbClr val="000000"/>
                </a:solidFill>
              </a:rPr>
              <a:t>设定各项指标的权数</a:t>
            </a:r>
            <a:r>
              <a:rPr lang="en-US" altLang="zh-CN" sz="2200" dirty="0">
                <a:solidFill>
                  <a:srgbClr val="000000"/>
                </a:solidFill>
              </a:rPr>
              <a:t>,</a:t>
            </a:r>
            <a:r>
              <a:rPr lang="zh-CN" altLang="en-US" sz="2200" dirty="0">
                <a:solidFill>
                  <a:srgbClr val="000000"/>
                </a:solidFill>
              </a:rPr>
              <a:t>来涵盖财务指标所未能反映的因素。</a:t>
            </a:r>
          </a:p>
          <a:p>
            <a:pPr marL="941070" lvl="2" indent="0" algn="just">
              <a:lnSpc>
                <a:spcPct val="150000"/>
              </a:lnSpc>
              <a:spcBef>
                <a:spcPts val="0"/>
              </a:spcBef>
              <a:spcAft>
                <a:spcPts val="0"/>
              </a:spcAft>
              <a:buClr>
                <a:srgbClr val="999966"/>
              </a:buClr>
              <a:buNone/>
            </a:pPr>
            <a:endParaRPr lang="zh-CN" altLang="en-US" dirty="0">
              <a:solidFill>
                <a:srgbClr val="000000"/>
              </a:solidFill>
            </a:endParaRPr>
          </a:p>
          <a:p>
            <a:pPr marL="941070" lvl="2" indent="0" algn="just">
              <a:lnSpc>
                <a:spcPct val="150000"/>
              </a:lnSpc>
              <a:spcBef>
                <a:spcPts val="0"/>
              </a:spcBef>
              <a:spcAft>
                <a:spcPts val="0"/>
              </a:spcAft>
              <a:buClr>
                <a:srgbClr val="999966"/>
              </a:buClr>
              <a:buNone/>
            </a:pPr>
            <a:endParaRPr lang="en-US" altLang="zh-CN" dirty="0">
              <a:solidFill>
                <a:srgbClr val="000000"/>
              </a:solidFill>
            </a:endParaRPr>
          </a:p>
          <a:p>
            <a:pPr lvl="1" algn="just">
              <a:lnSpc>
                <a:spcPct val="150000"/>
              </a:lnSpc>
              <a:spcBef>
                <a:spcPts val="600"/>
              </a:spcBef>
              <a:spcAft>
                <a:spcPts val="0"/>
              </a:spcAft>
              <a:buClr>
                <a:srgbClr val="660000"/>
              </a:buClr>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57</a:t>
            </a:fld>
            <a:endParaRPr lang="zh-CN" altLang="en-US"/>
          </a:p>
        </p:txBody>
      </p:sp>
    </p:spTree>
  </p:cSld>
  <p:clrMapOvr>
    <a:masterClrMapping/>
  </p:clrMapOvr>
  <p:transition spd="med">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82880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绩效指标</a:t>
            </a:r>
            <a:endParaRPr lang="en-US" altLang="zh-CN" dirty="0">
              <a:solidFill>
                <a:srgbClr val="000000"/>
              </a:solidFill>
            </a:endParaRPr>
          </a:p>
          <a:p>
            <a:pPr lvl="1" algn="just">
              <a:lnSpc>
                <a:spcPct val="150000"/>
              </a:lnSpc>
              <a:spcBef>
                <a:spcPts val="0"/>
              </a:spcBef>
              <a:spcAft>
                <a:spcPts val="0"/>
              </a:spcAft>
              <a:buClr>
                <a:srgbClr val="999966"/>
              </a:buClr>
            </a:pPr>
            <a:r>
              <a:rPr lang="zh-CN" altLang="en-US" dirty="0">
                <a:solidFill>
                  <a:srgbClr val="000000"/>
                </a:solidFill>
              </a:rPr>
              <a:t>克服短期倾向的机制</a:t>
            </a:r>
            <a:endParaRPr lang="en-US" altLang="zh-CN" dirty="0">
              <a:solidFill>
                <a:srgbClr val="000000"/>
              </a:solidFill>
            </a:endParaRPr>
          </a:p>
          <a:p>
            <a:pPr marL="941070" lvl="2" indent="0" algn="just">
              <a:lnSpc>
                <a:spcPct val="150000"/>
              </a:lnSpc>
              <a:spcBef>
                <a:spcPts val="0"/>
              </a:spcBef>
              <a:spcAft>
                <a:spcPts val="0"/>
              </a:spcAft>
              <a:buClr>
                <a:srgbClr val="999966"/>
              </a:buClr>
              <a:buNone/>
            </a:pPr>
            <a:r>
              <a:rPr lang="zh-CN" altLang="en-US" dirty="0">
                <a:solidFill>
                  <a:srgbClr val="000000"/>
                </a:solidFill>
              </a:rPr>
              <a:t>纠正短期倾向的另一种机制是把经营单元经理的部分奖金建立在长期激励计划的基础</a:t>
            </a:r>
            <a:r>
              <a:rPr lang="zh-CN" altLang="en-US" dirty="0" smtClean="0">
                <a:solidFill>
                  <a:srgbClr val="000000"/>
                </a:solidFill>
              </a:rPr>
              <a:t>之上，如</a:t>
            </a:r>
            <a:r>
              <a:rPr lang="zh-CN" altLang="en-US" dirty="0">
                <a:solidFill>
                  <a:srgbClr val="000000"/>
                </a:solidFill>
              </a:rPr>
              <a:t>股票期权、影子股票、绩效股。这些计划可以使经营单元经理聚焦于</a:t>
            </a:r>
            <a:r>
              <a:rPr lang="en-US" altLang="zh-CN" dirty="0">
                <a:solidFill>
                  <a:srgbClr val="000000"/>
                </a:solidFill>
              </a:rPr>
              <a:t>:(1)</a:t>
            </a:r>
            <a:r>
              <a:rPr lang="zh-CN" altLang="en-US" dirty="0">
                <a:solidFill>
                  <a:srgbClr val="000000"/>
                </a:solidFill>
              </a:rPr>
              <a:t>公司整体业绩；</a:t>
            </a:r>
            <a:r>
              <a:rPr lang="en-US" altLang="zh-CN" dirty="0">
                <a:solidFill>
                  <a:srgbClr val="000000"/>
                </a:solidFill>
              </a:rPr>
              <a:t>(2)</a:t>
            </a:r>
            <a:r>
              <a:rPr lang="zh-CN" altLang="en-US" dirty="0">
                <a:solidFill>
                  <a:srgbClr val="000000"/>
                </a:solidFill>
              </a:rPr>
              <a:t>长期业绩。</a:t>
            </a:r>
          </a:p>
          <a:p>
            <a:pPr marL="941070" lvl="2" indent="0" algn="just">
              <a:lnSpc>
                <a:spcPct val="150000"/>
              </a:lnSpc>
              <a:spcBef>
                <a:spcPts val="0"/>
              </a:spcBef>
              <a:spcAft>
                <a:spcPts val="0"/>
              </a:spcAft>
              <a:buClr>
                <a:srgbClr val="999966"/>
              </a:buClr>
              <a:buNone/>
            </a:pPr>
            <a:endParaRPr lang="zh-CN" altLang="en-US" dirty="0">
              <a:solidFill>
                <a:srgbClr val="000000"/>
              </a:solidFill>
            </a:endParaRPr>
          </a:p>
          <a:p>
            <a:pPr marL="941070" lvl="2" indent="0" algn="just">
              <a:lnSpc>
                <a:spcPct val="150000"/>
              </a:lnSpc>
              <a:spcBef>
                <a:spcPts val="0"/>
              </a:spcBef>
              <a:spcAft>
                <a:spcPts val="0"/>
              </a:spcAft>
              <a:buClr>
                <a:srgbClr val="999966"/>
              </a:buClr>
              <a:buNone/>
            </a:pPr>
            <a:endParaRPr lang="en-US" altLang="zh-CN" dirty="0">
              <a:solidFill>
                <a:srgbClr val="000000"/>
              </a:solidFill>
            </a:endParaRPr>
          </a:p>
          <a:p>
            <a:pPr lvl="1" algn="just">
              <a:lnSpc>
                <a:spcPct val="150000"/>
              </a:lnSpc>
              <a:spcBef>
                <a:spcPts val="600"/>
              </a:spcBef>
              <a:spcAft>
                <a:spcPts val="0"/>
              </a:spcAft>
              <a:buClr>
                <a:srgbClr val="660000"/>
              </a:buClr>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58</a:t>
            </a:fld>
            <a:endParaRPr lang="zh-CN" altLang="en-US"/>
          </a:p>
        </p:txBody>
      </p:sp>
    </p:spTree>
  </p:cSld>
  <p:clrMapOvr>
    <a:masterClrMapping/>
  </p:clrMapOvr>
  <p:transition spd="med">
    <p:wipe dir="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82880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绩效指标</a:t>
            </a:r>
            <a:endParaRPr lang="en-US" altLang="zh-CN" dirty="0">
              <a:solidFill>
                <a:srgbClr val="000000"/>
              </a:solidFill>
            </a:endParaRPr>
          </a:p>
          <a:p>
            <a:pPr lvl="1" algn="just">
              <a:lnSpc>
                <a:spcPct val="150000"/>
              </a:lnSpc>
              <a:spcBef>
                <a:spcPts val="0"/>
              </a:spcBef>
              <a:spcAft>
                <a:spcPts val="0"/>
              </a:spcAft>
              <a:buClr>
                <a:srgbClr val="999966"/>
              </a:buClr>
            </a:pPr>
            <a:r>
              <a:rPr lang="zh-CN" altLang="zh-CN" dirty="0"/>
              <a:t>制定比较标杆</a:t>
            </a:r>
            <a:endParaRPr lang="en-US" altLang="zh-CN" dirty="0">
              <a:solidFill>
                <a:srgbClr val="000000"/>
              </a:solidFill>
            </a:endParaRPr>
          </a:p>
          <a:p>
            <a:pPr marL="941070" lvl="2" indent="0" algn="just">
              <a:lnSpc>
                <a:spcPct val="150000"/>
              </a:lnSpc>
              <a:spcBef>
                <a:spcPts val="0"/>
              </a:spcBef>
              <a:spcAft>
                <a:spcPts val="0"/>
              </a:spcAft>
              <a:buClr>
                <a:srgbClr val="999966"/>
              </a:buClr>
              <a:buNone/>
            </a:pPr>
            <a:r>
              <a:rPr lang="zh-CN" altLang="en-US" dirty="0">
                <a:solidFill>
                  <a:srgbClr val="000000"/>
                </a:solidFill>
              </a:rPr>
              <a:t>经营单元经理的业绩可以通过比较实际结果与利润预算、过去的业绩或者竞争者的业绩来评估。一般的做法是根据利润预算评价经营单元经理。</a:t>
            </a:r>
          </a:p>
          <a:p>
            <a:pPr marL="941070" lvl="2" indent="0" algn="just">
              <a:lnSpc>
                <a:spcPct val="150000"/>
              </a:lnSpc>
              <a:spcBef>
                <a:spcPts val="0"/>
              </a:spcBef>
              <a:spcAft>
                <a:spcPts val="0"/>
              </a:spcAft>
              <a:buClr>
                <a:srgbClr val="999966"/>
              </a:buClr>
              <a:buNone/>
            </a:pPr>
            <a:r>
              <a:rPr lang="zh-CN" altLang="en-US" dirty="0">
                <a:solidFill>
                  <a:srgbClr val="000000"/>
                </a:solidFill>
              </a:rPr>
              <a:t>在采用利润预算作为激励工具</a:t>
            </a:r>
            <a:r>
              <a:rPr lang="zh-CN" altLang="en-US" dirty="0" smtClean="0">
                <a:solidFill>
                  <a:srgbClr val="000000"/>
                </a:solidFill>
              </a:rPr>
              <a:t>时，下列</a:t>
            </a:r>
            <a:r>
              <a:rPr lang="zh-CN" altLang="en-US" dirty="0">
                <a:solidFill>
                  <a:srgbClr val="000000"/>
                </a:solidFill>
              </a:rPr>
              <a:t>因素是要考虑的重要</a:t>
            </a:r>
            <a:r>
              <a:rPr lang="zh-CN" altLang="en-US" dirty="0" smtClean="0">
                <a:solidFill>
                  <a:srgbClr val="000000"/>
                </a:solidFill>
              </a:rPr>
              <a:t>因素：</a:t>
            </a:r>
            <a:r>
              <a:rPr lang="en-US" altLang="zh-CN" dirty="0" smtClean="0">
                <a:solidFill>
                  <a:srgbClr val="000000"/>
                </a:solidFill>
              </a:rPr>
              <a:t>(</a:t>
            </a:r>
            <a:r>
              <a:rPr lang="en-US" altLang="zh-CN" dirty="0">
                <a:solidFill>
                  <a:srgbClr val="000000"/>
                </a:solidFill>
              </a:rPr>
              <a:t>1)</a:t>
            </a:r>
            <a:r>
              <a:rPr lang="zh-CN" altLang="en-US" dirty="0">
                <a:solidFill>
                  <a:srgbClr val="000000"/>
                </a:solidFill>
              </a:rPr>
              <a:t>经营单元经理参与编制利润</a:t>
            </a:r>
            <a:r>
              <a:rPr lang="zh-CN" altLang="en-US" dirty="0" smtClean="0">
                <a:solidFill>
                  <a:srgbClr val="000000"/>
                </a:solidFill>
              </a:rPr>
              <a:t>预算；</a:t>
            </a:r>
            <a:r>
              <a:rPr lang="en-US" altLang="zh-CN" dirty="0" smtClean="0">
                <a:solidFill>
                  <a:srgbClr val="000000"/>
                </a:solidFill>
              </a:rPr>
              <a:t>(</a:t>
            </a:r>
            <a:r>
              <a:rPr lang="en-US" altLang="zh-CN" dirty="0">
                <a:solidFill>
                  <a:srgbClr val="000000"/>
                </a:solidFill>
              </a:rPr>
              <a:t>2)</a:t>
            </a:r>
            <a:r>
              <a:rPr lang="zh-CN" altLang="en-US" dirty="0">
                <a:solidFill>
                  <a:srgbClr val="000000"/>
                </a:solidFill>
              </a:rPr>
              <a:t>预算具有</a:t>
            </a:r>
            <a:r>
              <a:rPr lang="zh-CN" altLang="en-US" dirty="0" smtClean="0">
                <a:solidFill>
                  <a:srgbClr val="000000"/>
                </a:solidFill>
              </a:rPr>
              <a:t>挑战，但</a:t>
            </a:r>
            <a:r>
              <a:rPr lang="zh-CN" altLang="en-US" dirty="0">
                <a:solidFill>
                  <a:srgbClr val="000000"/>
                </a:solidFill>
              </a:rPr>
              <a:t>也能实现。</a:t>
            </a:r>
          </a:p>
          <a:p>
            <a:pPr marL="941070" lvl="2" indent="0" algn="just">
              <a:lnSpc>
                <a:spcPct val="150000"/>
              </a:lnSpc>
              <a:spcBef>
                <a:spcPts val="0"/>
              </a:spcBef>
              <a:spcAft>
                <a:spcPts val="0"/>
              </a:spcAft>
              <a:buClr>
                <a:srgbClr val="999966"/>
              </a:buClr>
              <a:buNone/>
            </a:pPr>
            <a:endParaRPr lang="zh-CN" altLang="en-US" dirty="0">
              <a:solidFill>
                <a:srgbClr val="000000"/>
              </a:solidFill>
            </a:endParaRPr>
          </a:p>
          <a:p>
            <a:pPr marL="941070" lvl="2" indent="0" algn="just">
              <a:lnSpc>
                <a:spcPct val="150000"/>
              </a:lnSpc>
              <a:spcBef>
                <a:spcPts val="0"/>
              </a:spcBef>
              <a:spcAft>
                <a:spcPts val="0"/>
              </a:spcAft>
              <a:buClr>
                <a:srgbClr val="999966"/>
              </a:buClr>
              <a:buNone/>
            </a:pPr>
            <a:endParaRPr lang="en-US" altLang="zh-CN" dirty="0">
              <a:solidFill>
                <a:srgbClr val="000000"/>
              </a:solidFill>
            </a:endParaRPr>
          </a:p>
          <a:p>
            <a:pPr lvl="1" algn="just">
              <a:lnSpc>
                <a:spcPct val="150000"/>
              </a:lnSpc>
              <a:spcBef>
                <a:spcPts val="600"/>
              </a:spcBef>
              <a:spcAft>
                <a:spcPts val="0"/>
              </a:spcAft>
              <a:buClr>
                <a:srgbClr val="660000"/>
              </a:buClr>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59</a:t>
            </a:fld>
            <a:endParaRPr lang="zh-CN" altLang="en-US"/>
          </a:p>
        </p:txBody>
      </p:sp>
    </p:spTree>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828801"/>
            <a:ext cx="10972800" cy="4714874"/>
          </a:xfrm>
        </p:spPr>
        <p:txBody>
          <a:bodyPr/>
          <a:lstStyle/>
          <a:p>
            <a:pPr marL="0" indent="0">
              <a:lnSpc>
                <a:spcPct val="150000"/>
              </a:lnSpc>
              <a:buNone/>
            </a:pPr>
            <a:r>
              <a:rPr lang="zh-CN" altLang="en-US" sz="2400" dirty="0"/>
              <a:t>一位管理者的总薪酬包由三项要素构成</a:t>
            </a:r>
            <a:r>
              <a:rPr lang="en-US" altLang="zh-CN" sz="2400" dirty="0"/>
              <a:t>:(1)</a:t>
            </a:r>
            <a:r>
              <a:rPr lang="zh-CN" altLang="en-US" sz="2400" dirty="0"/>
              <a:t>工资</a:t>
            </a:r>
            <a:r>
              <a:rPr lang="en-US" altLang="zh-CN" sz="2400" dirty="0"/>
              <a:t>;(2)</a:t>
            </a:r>
            <a:r>
              <a:rPr lang="zh-CN" altLang="en-US" sz="2400" dirty="0"/>
              <a:t>福利</a:t>
            </a:r>
            <a:r>
              <a:rPr lang="en-US" altLang="zh-CN" sz="2400" dirty="0"/>
              <a:t>;(3)</a:t>
            </a:r>
            <a:r>
              <a:rPr lang="zh-CN" altLang="en-US" sz="2400" dirty="0"/>
              <a:t>激励薪酬。大公司的管理者一般比小公司的管理者的薪酬</a:t>
            </a:r>
            <a:r>
              <a:rPr lang="zh-CN" altLang="en-US" sz="2400" dirty="0" smtClean="0"/>
              <a:t>高，同</a:t>
            </a:r>
            <a:r>
              <a:rPr lang="zh-CN" altLang="en-US" sz="2400" dirty="0"/>
              <a:t>一个行业的公司往往在薪酬上彼此竞争。在其他方面</a:t>
            </a:r>
            <a:r>
              <a:rPr lang="en-US" altLang="zh-CN" sz="2400" dirty="0"/>
              <a:t>,</a:t>
            </a:r>
            <a:r>
              <a:rPr lang="zh-CN" altLang="en-US" sz="2400" dirty="0"/>
              <a:t>管理层薪酬很少有既定的标准。</a:t>
            </a:r>
          </a:p>
          <a:p>
            <a:pPr marL="0" indent="0">
              <a:lnSpc>
                <a:spcPct val="150000"/>
              </a:lnSpc>
              <a:buNone/>
            </a:pPr>
            <a:r>
              <a:rPr lang="zh-CN" altLang="en-US" sz="2400" dirty="0"/>
              <a:t>三项要素是相互依赖</a:t>
            </a:r>
            <a:r>
              <a:rPr lang="zh-CN" altLang="en-US" sz="2400" dirty="0" smtClean="0"/>
              <a:t>的，但是第三</a:t>
            </a:r>
            <a:r>
              <a:rPr lang="zh-CN" altLang="en-US" sz="2400" dirty="0"/>
              <a:t>项要素与管理控制职能联系最大。</a:t>
            </a:r>
            <a:endParaRPr lang="en-US" altLang="zh-CN" sz="2400" dirty="0"/>
          </a:p>
          <a:p>
            <a:pPr marL="0" indent="0">
              <a:lnSpc>
                <a:spcPct val="150000"/>
              </a:lnSpc>
              <a:buNone/>
            </a:pPr>
            <a:r>
              <a:rPr lang="zh-CN" altLang="en-US" sz="2400" dirty="0"/>
              <a:t>对</a:t>
            </a:r>
            <a:r>
              <a:rPr lang="en-US" altLang="zh-CN" sz="2400" dirty="0"/>
              <a:t>1981~1985</a:t>
            </a:r>
            <a:r>
              <a:rPr lang="zh-CN" altLang="en-US" sz="2400" dirty="0"/>
              <a:t>年</a:t>
            </a:r>
            <a:r>
              <a:rPr lang="en-US" altLang="zh-CN" sz="2400" dirty="0"/>
              <a:t>14000</a:t>
            </a:r>
            <a:r>
              <a:rPr lang="zh-CN" altLang="en-US" sz="2400" dirty="0"/>
              <a:t>名经理收到的工资及奖金的一项研究发现</a:t>
            </a:r>
            <a:r>
              <a:rPr lang="en-US" altLang="zh-CN" sz="2400" dirty="0"/>
              <a:t>(219</a:t>
            </a:r>
            <a:r>
              <a:rPr lang="zh-CN" altLang="en-US" sz="2400" dirty="0"/>
              <a:t>个组织的</a:t>
            </a:r>
            <a:r>
              <a:rPr lang="en-US" altLang="zh-CN" sz="2400" dirty="0"/>
              <a:t>70284</a:t>
            </a:r>
            <a:r>
              <a:rPr lang="zh-CN" altLang="en-US" sz="2400" dirty="0"/>
              <a:t>个观察值</a:t>
            </a:r>
            <a:r>
              <a:rPr lang="en-US" altLang="zh-CN" sz="2400" dirty="0"/>
              <a:t>):</a:t>
            </a:r>
            <a:r>
              <a:rPr lang="zh-CN" altLang="en-US" sz="2400" dirty="0"/>
              <a:t>平均而言</a:t>
            </a:r>
            <a:r>
              <a:rPr lang="en-US" altLang="zh-CN" sz="2400" dirty="0"/>
              <a:t>,</a:t>
            </a:r>
            <a:r>
              <a:rPr lang="zh-CN" altLang="en-US" sz="2400" dirty="0"/>
              <a:t>奖金为基本工资的</a:t>
            </a:r>
            <a:r>
              <a:rPr lang="en-US" altLang="zh-CN" sz="2400" dirty="0"/>
              <a:t>20%,</a:t>
            </a:r>
            <a:r>
              <a:rPr lang="zh-CN" altLang="en-US" sz="2400" dirty="0"/>
              <a:t>但是各组织存在显著差别</a:t>
            </a:r>
            <a:r>
              <a:rPr lang="en-US" altLang="zh-CN" sz="2400" dirty="0"/>
              <a:t>,</a:t>
            </a:r>
            <a:r>
              <a:rPr lang="zh-CN" altLang="en-US" sz="2400" dirty="0"/>
              <a:t>即使是同一个行业的组织也是这样。</a:t>
            </a:r>
            <a:r>
              <a:rPr lang="zh-CN" altLang="en-US" sz="2400" dirty="0">
                <a:solidFill>
                  <a:srgbClr val="FF0000"/>
                </a:solidFill>
              </a:rPr>
              <a:t>奖金所占比例的差异大于基本工资的差异。奖金比率高的组织往往比其他组织的财务业绩更好</a:t>
            </a:r>
            <a:r>
              <a:rPr lang="zh-CN" altLang="en-US" sz="2400" dirty="0"/>
              <a:t>。</a:t>
            </a:r>
          </a:p>
          <a:p>
            <a:pPr marL="0" indent="0">
              <a:lnSpc>
                <a:spcPct val="150000"/>
              </a:lnSpc>
              <a:buNone/>
            </a:pPr>
            <a:endParaRPr lang="zh-CN" altLang="en-US" sz="24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6</a:t>
            </a:fld>
            <a:endParaRPr lang="zh-CN" altLang="en-US"/>
          </a:p>
        </p:txBody>
      </p:sp>
    </p:spTree>
  </p:cSld>
  <p:clrMapOvr>
    <a:masterClrMapping/>
  </p:clrMapOvr>
  <p:transition spd="med">
    <p:wipe dir="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82880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奖金</a:t>
            </a:r>
            <a:r>
              <a:rPr lang="zh-CN" altLang="en-US" dirty="0"/>
              <a:t>决定方法</a:t>
            </a:r>
            <a:endParaRPr lang="en-US" altLang="zh-CN" dirty="0">
              <a:solidFill>
                <a:srgbClr val="000000"/>
              </a:solidFill>
            </a:endParaRPr>
          </a:p>
          <a:p>
            <a:pPr marL="471170" lvl="1" indent="0">
              <a:lnSpc>
                <a:spcPct val="150000"/>
              </a:lnSpc>
              <a:spcBef>
                <a:spcPts val="0"/>
              </a:spcBef>
              <a:spcAft>
                <a:spcPts val="0"/>
              </a:spcAft>
              <a:buClr>
                <a:srgbClr val="999966"/>
              </a:buClr>
              <a:buNone/>
            </a:pPr>
            <a:r>
              <a:rPr lang="zh-CN" altLang="en-US" sz="2400" dirty="0">
                <a:solidFill>
                  <a:srgbClr val="000000"/>
                </a:solidFill>
              </a:rPr>
              <a:t>经营单元经理的奖金可以采用严格的公式来</a:t>
            </a:r>
            <a:r>
              <a:rPr lang="zh-CN" altLang="en-US" sz="2400" dirty="0" smtClean="0">
                <a:solidFill>
                  <a:srgbClr val="000000"/>
                </a:solidFill>
              </a:rPr>
              <a:t>决定，如</a:t>
            </a:r>
            <a:r>
              <a:rPr lang="en-US" altLang="zh-CN" sz="2400" dirty="0">
                <a:solidFill>
                  <a:srgbClr val="000000"/>
                </a:solidFill>
              </a:rPr>
              <a:t>:</a:t>
            </a:r>
            <a:r>
              <a:rPr lang="zh-CN" altLang="en-US" sz="2400" dirty="0">
                <a:solidFill>
                  <a:srgbClr val="000000"/>
                </a:solidFill>
              </a:rPr>
              <a:t>经营单元经营利润的一定</a:t>
            </a:r>
            <a:r>
              <a:rPr lang="zh-CN" altLang="en-US" sz="2400" dirty="0" smtClean="0">
                <a:solidFill>
                  <a:srgbClr val="000000"/>
                </a:solidFill>
              </a:rPr>
              <a:t>百分比，或者</a:t>
            </a:r>
            <a:r>
              <a:rPr lang="zh-CN" altLang="en-US" sz="2400" dirty="0">
                <a:solidFill>
                  <a:srgbClr val="000000"/>
                </a:solidFill>
              </a:rPr>
              <a:t>纯粹的上级的主观</a:t>
            </a:r>
            <a:r>
              <a:rPr lang="zh-CN" altLang="en-US" sz="2400" dirty="0" smtClean="0">
                <a:solidFill>
                  <a:srgbClr val="000000"/>
                </a:solidFill>
              </a:rPr>
              <a:t>评估，或者</a:t>
            </a:r>
            <a:r>
              <a:rPr lang="zh-CN" altLang="en-US" sz="2400" dirty="0">
                <a:solidFill>
                  <a:srgbClr val="000000"/>
                </a:solidFill>
              </a:rPr>
              <a:t>二者相结合。</a:t>
            </a:r>
          </a:p>
          <a:p>
            <a:pPr marL="941070" lvl="2" indent="0" algn="just">
              <a:lnSpc>
                <a:spcPct val="150000"/>
              </a:lnSpc>
              <a:spcBef>
                <a:spcPts val="0"/>
              </a:spcBef>
              <a:spcAft>
                <a:spcPts val="0"/>
              </a:spcAft>
              <a:buClr>
                <a:srgbClr val="999966"/>
              </a:buClr>
              <a:buNone/>
            </a:pPr>
            <a:endParaRPr lang="en-US" altLang="zh-CN" dirty="0">
              <a:solidFill>
                <a:srgbClr val="000000"/>
              </a:solidFill>
            </a:endParaRPr>
          </a:p>
          <a:p>
            <a:pPr lvl="1" algn="just">
              <a:lnSpc>
                <a:spcPct val="150000"/>
              </a:lnSpc>
              <a:spcBef>
                <a:spcPts val="600"/>
              </a:spcBef>
              <a:spcAft>
                <a:spcPts val="0"/>
              </a:spcAft>
              <a:buClr>
                <a:srgbClr val="660000"/>
              </a:buClr>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60</a:t>
            </a:fld>
            <a:endParaRPr lang="zh-CN" altLang="en-US"/>
          </a:p>
        </p:txBody>
      </p:sp>
    </p:spTree>
  </p:cSld>
  <p:clrMapOvr>
    <a:masterClrMapping/>
  </p:clrMapOvr>
  <p:transition spd="med">
    <p:wipe dir="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82880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奖金</a:t>
            </a:r>
            <a:r>
              <a:rPr lang="zh-CN" altLang="en-US" dirty="0"/>
              <a:t>决定方法</a:t>
            </a:r>
            <a:endParaRPr lang="en-US" altLang="zh-CN" dirty="0">
              <a:solidFill>
                <a:srgbClr val="000000"/>
              </a:solidFill>
            </a:endParaRPr>
          </a:p>
          <a:p>
            <a:pPr marL="471170" lvl="1" indent="0">
              <a:lnSpc>
                <a:spcPct val="150000"/>
              </a:lnSpc>
              <a:spcBef>
                <a:spcPts val="0"/>
              </a:spcBef>
              <a:spcAft>
                <a:spcPts val="0"/>
              </a:spcAft>
              <a:buClr>
                <a:srgbClr val="999966"/>
              </a:buClr>
              <a:buNone/>
            </a:pPr>
            <a:r>
              <a:rPr lang="zh-CN" altLang="en-US" sz="2200" b="1" dirty="0">
                <a:solidFill>
                  <a:srgbClr val="000000"/>
                </a:solidFill>
              </a:rPr>
              <a:t>实例：</a:t>
            </a:r>
            <a:r>
              <a:rPr lang="zh-CN" altLang="en-US" sz="2200" dirty="0">
                <a:solidFill>
                  <a:srgbClr val="000000"/>
                </a:solidFill>
              </a:rPr>
              <a:t>在</a:t>
            </a:r>
            <a:r>
              <a:rPr lang="en-US" altLang="zh-CN" sz="2200" dirty="0">
                <a:solidFill>
                  <a:srgbClr val="000000"/>
                </a:solidFill>
              </a:rPr>
              <a:t>1992</a:t>
            </a:r>
            <a:r>
              <a:rPr lang="zh-CN" altLang="en-US" sz="2200" dirty="0" smtClean="0">
                <a:solidFill>
                  <a:srgbClr val="000000"/>
                </a:solidFill>
              </a:rPr>
              <a:t>年，福姆</a:t>
            </a:r>
            <a:r>
              <a:rPr lang="zh-CN" altLang="en-US" sz="2200" dirty="0">
                <a:solidFill>
                  <a:srgbClr val="000000"/>
                </a:solidFill>
              </a:rPr>
              <a:t>派克公司的员工尽管工作努力</a:t>
            </a:r>
            <a:r>
              <a:rPr lang="en-US" altLang="zh-CN" sz="2200" dirty="0">
                <a:solidFill>
                  <a:srgbClr val="000000"/>
                </a:solidFill>
              </a:rPr>
              <a:t>,</a:t>
            </a:r>
            <a:r>
              <a:rPr lang="zh-CN" altLang="en-US" sz="2200" dirty="0">
                <a:solidFill>
                  <a:srgbClr val="000000"/>
                </a:solidFill>
              </a:rPr>
              <a:t>但仍未拿到奖金</a:t>
            </a:r>
            <a:r>
              <a:rPr lang="en-US" altLang="zh-CN" sz="2200" dirty="0">
                <a:solidFill>
                  <a:srgbClr val="000000"/>
                </a:solidFill>
              </a:rPr>
              <a:t>,</a:t>
            </a:r>
            <a:r>
              <a:rPr lang="zh-CN" altLang="en-US" sz="2200" dirty="0">
                <a:solidFill>
                  <a:srgbClr val="000000"/>
                </a:solidFill>
              </a:rPr>
              <a:t>因为公司没有创造利润。员工不明白为什么没得到</a:t>
            </a:r>
            <a:r>
              <a:rPr lang="zh-CN" altLang="en-US" sz="2200" dirty="0" smtClean="0">
                <a:solidFill>
                  <a:srgbClr val="000000"/>
                </a:solidFill>
              </a:rPr>
              <a:t>奖金，因为</a:t>
            </a:r>
            <a:r>
              <a:rPr lang="zh-CN" altLang="en-US" sz="2200" dirty="0">
                <a:solidFill>
                  <a:srgbClr val="000000"/>
                </a:solidFill>
              </a:rPr>
              <a:t>奖金是严格基于一位沉默寡言的</a:t>
            </a:r>
            <a:r>
              <a:rPr lang="en-US" altLang="zh-CN" sz="2200" dirty="0">
                <a:solidFill>
                  <a:srgbClr val="000000"/>
                </a:solidFill>
              </a:rPr>
              <a:t>CEO</a:t>
            </a:r>
            <a:r>
              <a:rPr lang="zh-CN" altLang="en-US" sz="2200" dirty="0">
                <a:solidFill>
                  <a:srgbClr val="000000"/>
                </a:solidFill>
              </a:rPr>
              <a:t>的自由裁量的。这挫伤了员工的</a:t>
            </a:r>
            <a:r>
              <a:rPr lang="zh-CN" altLang="en-US" sz="2200" dirty="0" smtClean="0">
                <a:solidFill>
                  <a:srgbClr val="000000"/>
                </a:solidFill>
              </a:rPr>
              <a:t>积极性，并且</a:t>
            </a:r>
            <a:r>
              <a:rPr lang="zh-CN" altLang="en-US" sz="2200" dirty="0">
                <a:solidFill>
                  <a:srgbClr val="000000"/>
                </a:solidFill>
              </a:rPr>
              <a:t>产生了不信任。为了重拾奖金制度的</a:t>
            </a:r>
            <a:r>
              <a:rPr lang="zh-CN" altLang="en-US" sz="2200" dirty="0" smtClean="0">
                <a:solidFill>
                  <a:srgbClr val="000000"/>
                </a:solidFill>
              </a:rPr>
              <a:t>诱惑力，福姆</a:t>
            </a:r>
            <a:r>
              <a:rPr lang="zh-CN" altLang="en-US" sz="2200" dirty="0">
                <a:solidFill>
                  <a:srgbClr val="000000"/>
                </a:solidFill>
              </a:rPr>
              <a:t>派克公司的</a:t>
            </a:r>
            <a:r>
              <a:rPr lang="en-US" altLang="zh-CN" sz="2200" dirty="0">
                <a:solidFill>
                  <a:srgbClr val="000000"/>
                </a:solidFill>
              </a:rPr>
              <a:t>CEO</a:t>
            </a:r>
            <a:r>
              <a:rPr lang="zh-CN" altLang="en-US" sz="2200" dirty="0">
                <a:solidFill>
                  <a:srgbClr val="000000"/>
                </a:solidFill>
              </a:rPr>
              <a:t>威廉</a:t>
            </a:r>
            <a:r>
              <a:rPr lang="en-US" altLang="zh-CN" sz="2200" dirty="0">
                <a:solidFill>
                  <a:srgbClr val="000000"/>
                </a:solidFill>
              </a:rPr>
              <a:t>·</a:t>
            </a:r>
            <a:r>
              <a:rPr lang="zh-CN" altLang="en-US" sz="2200" dirty="0">
                <a:solidFill>
                  <a:srgbClr val="000000"/>
                </a:solidFill>
              </a:rPr>
              <a:t>杜夫在告示牌上公布了月度销售收入和</a:t>
            </a:r>
            <a:r>
              <a:rPr lang="zh-CN" altLang="en-US" sz="2200" dirty="0" smtClean="0">
                <a:solidFill>
                  <a:srgbClr val="000000"/>
                </a:solidFill>
              </a:rPr>
              <a:t>利润，以及</a:t>
            </a:r>
            <a:r>
              <a:rPr lang="zh-CN" altLang="en-US" sz="2200" dirty="0">
                <a:solidFill>
                  <a:srgbClr val="000000"/>
                </a:solidFill>
              </a:rPr>
              <a:t>本年累计数字。到</a:t>
            </a:r>
            <a:r>
              <a:rPr lang="en-US" altLang="zh-CN" sz="2200" dirty="0">
                <a:solidFill>
                  <a:srgbClr val="000000"/>
                </a:solidFill>
              </a:rPr>
              <a:t>1996</a:t>
            </a:r>
            <a:r>
              <a:rPr lang="zh-CN" altLang="en-US" sz="2200" dirty="0" smtClean="0">
                <a:solidFill>
                  <a:srgbClr val="000000"/>
                </a:solidFill>
              </a:rPr>
              <a:t>年，福姆</a:t>
            </a:r>
            <a:r>
              <a:rPr lang="zh-CN" altLang="en-US" sz="2200" dirty="0">
                <a:solidFill>
                  <a:srgbClr val="000000"/>
                </a:solidFill>
              </a:rPr>
              <a:t>派克公司的员工似乎越来越信任奖金制度了。</a:t>
            </a:r>
          </a:p>
          <a:p>
            <a:pPr marL="941070" lvl="2" indent="0" algn="just">
              <a:lnSpc>
                <a:spcPct val="150000"/>
              </a:lnSpc>
              <a:spcBef>
                <a:spcPts val="0"/>
              </a:spcBef>
              <a:spcAft>
                <a:spcPts val="0"/>
              </a:spcAft>
              <a:buClr>
                <a:srgbClr val="999966"/>
              </a:buClr>
              <a:buNone/>
            </a:pPr>
            <a:endParaRPr lang="en-US" altLang="zh-CN" dirty="0">
              <a:solidFill>
                <a:srgbClr val="000000"/>
              </a:solidFill>
            </a:endParaRPr>
          </a:p>
          <a:p>
            <a:pPr lvl="1" algn="just">
              <a:lnSpc>
                <a:spcPct val="150000"/>
              </a:lnSpc>
              <a:spcBef>
                <a:spcPts val="600"/>
              </a:spcBef>
              <a:spcAft>
                <a:spcPts val="0"/>
              </a:spcAft>
              <a:buClr>
                <a:srgbClr val="660000"/>
              </a:buClr>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61</a:t>
            </a:fld>
            <a:endParaRPr lang="zh-CN" altLang="en-US"/>
          </a:p>
        </p:txBody>
      </p:sp>
    </p:spTree>
  </p:cSld>
  <p:clrMapOvr>
    <a:masterClrMapping/>
  </p:clrMapOvr>
  <p:transition spd="med">
    <p:wipe dir="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762897"/>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奖金</a:t>
            </a:r>
            <a:r>
              <a:rPr lang="zh-CN" altLang="en-US" dirty="0"/>
              <a:t>决定方法</a:t>
            </a:r>
            <a:endParaRPr lang="en-US" altLang="zh-CN" dirty="0">
              <a:solidFill>
                <a:srgbClr val="000000"/>
              </a:solidFill>
            </a:endParaRPr>
          </a:p>
          <a:p>
            <a:pPr marL="471170" lvl="1" indent="0">
              <a:lnSpc>
                <a:spcPts val="3400"/>
              </a:lnSpc>
              <a:spcBef>
                <a:spcPts val="600"/>
              </a:spcBef>
              <a:spcAft>
                <a:spcPts val="0"/>
              </a:spcAft>
              <a:buClr>
                <a:srgbClr val="999966"/>
              </a:buClr>
              <a:buNone/>
            </a:pPr>
            <a:r>
              <a:rPr lang="zh-CN" altLang="en-US" sz="2400" dirty="0">
                <a:solidFill>
                  <a:srgbClr val="000000"/>
                </a:solidFill>
              </a:rPr>
              <a:t>仅仅依赖客观公式具有一些明显的优点</a:t>
            </a:r>
            <a:r>
              <a:rPr lang="en-US" altLang="zh-CN" sz="2400" dirty="0">
                <a:solidFill>
                  <a:srgbClr val="000000"/>
                </a:solidFill>
              </a:rPr>
              <a:t>:</a:t>
            </a:r>
            <a:r>
              <a:rPr lang="zh-CN" altLang="en-US" sz="2400" dirty="0">
                <a:solidFill>
                  <a:srgbClr val="000000"/>
                </a:solidFill>
              </a:rPr>
              <a:t>奖励制度可以精确地</a:t>
            </a:r>
            <a:r>
              <a:rPr lang="zh-CN" altLang="en-US" sz="2400" dirty="0" smtClean="0">
                <a:solidFill>
                  <a:srgbClr val="000000"/>
                </a:solidFill>
              </a:rPr>
              <a:t>制定，对于</a:t>
            </a:r>
            <a:r>
              <a:rPr lang="zh-CN" altLang="en-US" sz="2400" dirty="0">
                <a:solidFill>
                  <a:srgbClr val="000000"/>
                </a:solidFill>
              </a:rPr>
              <a:t>业绩标准没有丝毫不确定性或模糊性</a:t>
            </a:r>
            <a:r>
              <a:rPr lang="en-US" altLang="zh-CN" sz="2400" dirty="0">
                <a:solidFill>
                  <a:srgbClr val="000000"/>
                </a:solidFill>
              </a:rPr>
              <a:t>,</a:t>
            </a:r>
            <a:r>
              <a:rPr lang="zh-CN" altLang="en-US" sz="2400" dirty="0">
                <a:solidFill>
                  <a:srgbClr val="000000"/>
                </a:solidFill>
              </a:rPr>
              <a:t>上级无法在评价下属经理的业绩时施加偏见或偏好。</a:t>
            </a:r>
            <a:r>
              <a:rPr lang="zh-CN" altLang="en-US" sz="2400" dirty="0" smtClean="0">
                <a:solidFill>
                  <a:srgbClr val="000000"/>
                </a:solidFill>
              </a:rPr>
              <a:t>但是，一</a:t>
            </a:r>
            <a:r>
              <a:rPr lang="zh-CN" altLang="en-US" sz="2400" dirty="0">
                <a:solidFill>
                  <a:srgbClr val="000000"/>
                </a:solidFill>
              </a:rPr>
              <a:t>个显著的缺点是客观公式可能会促使经理忽略了本经营单元在一些重要但无法量化的因素方面的业绩</a:t>
            </a:r>
            <a:r>
              <a:rPr lang="en-US" altLang="zh-CN" sz="2400" dirty="0">
                <a:solidFill>
                  <a:srgbClr val="000000"/>
                </a:solidFill>
              </a:rPr>
              <a:t>(</a:t>
            </a:r>
            <a:r>
              <a:rPr lang="zh-CN" altLang="en-US" sz="2400" dirty="0">
                <a:solidFill>
                  <a:srgbClr val="000000"/>
                </a:solidFill>
              </a:rPr>
              <a:t>如</a:t>
            </a:r>
            <a:r>
              <a:rPr lang="en-US" altLang="zh-CN" sz="2400" dirty="0">
                <a:solidFill>
                  <a:srgbClr val="000000"/>
                </a:solidFill>
              </a:rPr>
              <a:t>:</a:t>
            </a:r>
            <a:r>
              <a:rPr lang="zh-CN" altLang="en-US" sz="2400" dirty="0">
                <a:solidFill>
                  <a:srgbClr val="000000"/>
                </a:solidFill>
              </a:rPr>
              <a:t>研发、人力资源管理</a:t>
            </a:r>
            <a:r>
              <a:rPr lang="en-US" altLang="zh-CN" sz="2400" dirty="0">
                <a:solidFill>
                  <a:srgbClr val="000000"/>
                </a:solidFill>
              </a:rPr>
              <a:t>)</a:t>
            </a:r>
            <a:r>
              <a:rPr lang="zh-CN" altLang="en-US" sz="2400" dirty="0">
                <a:solidFill>
                  <a:srgbClr val="000000"/>
                </a:solidFill>
              </a:rPr>
              <a:t>。因此</a:t>
            </a:r>
            <a:r>
              <a:rPr lang="en-US" altLang="zh-CN" sz="2400" dirty="0">
                <a:solidFill>
                  <a:srgbClr val="000000"/>
                </a:solidFill>
              </a:rPr>
              <a:t>,</a:t>
            </a:r>
            <a:r>
              <a:rPr lang="zh-CN" altLang="en-US" sz="2400" dirty="0">
                <a:solidFill>
                  <a:srgbClr val="000000"/>
                </a:solidFill>
              </a:rPr>
              <a:t>大多数经营单元在决定奖金时适当地增加些主观性是可行</a:t>
            </a:r>
            <a:r>
              <a:rPr lang="zh-CN" altLang="en-US" sz="2400" dirty="0" smtClean="0">
                <a:solidFill>
                  <a:srgbClr val="000000"/>
                </a:solidFill>
              </a:rPr>
              <a:t>的，尤其</a:t>
            </a:r>
            <a:r>
              <a:rPr lang="zh-CN" altLang="en-US" sz="2400" dirty="0">
                <a:solidFill>
                  <a:srgbClr val="000000"/>
                </a:solidFill>
              </a:rPr>
              <a:t>是在经理对经营单元业绩的控制水平低的情况。在这种情况下，反映经营单元业绩的数量指标就不是反映经理业绩的有效指标。这类情况很可能在下列时候发生</a:t>
            </a:r>
            <a:r>
              <a:rPr lang="en-US" altLang="zh-CN" sz="2400" dirty="0">
                <a:solidFill>
                  <a:srgbClr val="000000"/>
                </a:solidFill>
              </a:rPr>
              <a:t>:</a:t>
            </a:r>
          </a:p>
          <a:p>
            <a:pPr marL="941070" lvl="2" indent="0" algn="just">
              <a:lnSpc>
                <a:spcPct val="150000"/>
              </a:lnSpc>
              <a:spcBef>
                <a:spcPts val="0"/>
              </a:spcBef>
              <a:spcAft>
                <a:spcPts val="0"/>
              </a:spcAft>
              <a:buClr>
                <a:srgbClr val="999966"/>
              </a:buClr>
              <a:buNone/>
            </a:pPr>
            <a:endParaRPr lang="en-US" altLang="zh-CN" dirty="0">
              <a:solidFill>
                <a:srgbClr val="000000"/>
              </a:solidFill>
            </a:endParaRPr>
          </a:p>
          <a:p>
            <a:pPr lvl="1" algn="just">
              <a:lnSpc>
                <a:spcPct val="150000"/>
              </a:lnSpc>
              <a:spcBef>
                <a:spcPts val="600"/>
              </a:spcBef>
              <a:spcAft>
                <a:spcPts val="0"/>
              </a:spcAft>
              <a:buClr>
                <a:srgbClr val="660000"/>
              </a:buClr>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62</a:t>
            </a:fld>
            <a:endParaRPr lang="zh-CN" altLang="en-US"/>
          </a:p>
        </p:txBody>
      </p:sp>
    </p:spTree>
  </p:cSld>
  <p:clrMapOvr>
    <a:masterClrMapping/>
  </p:clrMapOvr>
  <p:transition spd="med">
    <p:wipe dir="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对</a:t>
            </a:r>
            <a:r>
              <a:rPr lang="zh-CN" altLang="en-US" dirty="0"/>
              <a:t>经营单元经理</a:t>
            </a:r>
            <a:r>
              <a:rPr lang="zh-CN" altLang="zh-CN" dirty="0"/>
              <a:t>的激励</a:t>
            </a:r>
          </a:p>
        </p:txBody>
      </p:sp>
      <p:sp>
        <p:nvSpPr>
          <p:cNvPr id="3" name="内容占位符 2"/>
          <p:cNvSpPr>
            <a:spLocks noGrp="1"/>
          </p:cNvSpPr>
          <p:nvPr>
            <p:ph idx="1"/>
          </p:nvPr>
        </p:nvSpPr>
        <p:spPr>
          <a:xfrm>
            <a:off x="609600" y="182880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奖金</a:t>
            </a:r>
            <a:r>
              <a:rPr lang="zh-CN" altLang="en-US" dirty="0"/>
              <a:t>决定方法</a:t>
            </a:r>
            <a:endParaRPr lang="en-US" altLang="zh-CN" dirty="0">
              <a:solidFill>
                <a:srgbClr val="000000"/>
              </a:solidFill>
            </a:endParaRPr>
          </a:p>
          <a:p>
            <a:pPr lvl="1">
              <a:lnSpc>
                <a:spcPct val="150000"/>
              </a:lnSpc>
              <a:spcBef>
                <a:spcPts val="0"/>
              </a:spcBef>
              <a:spcAft>
                <a:spcPts val="0"/>
              </a:spcAft>
              <a:buClr>
                <a:srgbClr val="999966"/>
              </a:buClr>
              <a:buFont typeface="Wingdings" panose="05000000000000000000" pitchFamily="2" charset="2"/>
              <a:buChar char="l"/>
            </a:pPr>
            <a:r>
              <a:rPr lang="zh-CN" altLang="en-US" sz="2400" dirty="0">
                <a:solidFill>
                  <a:srgbClr val="000000"/>
                </a:solidFill>
              </a:rPr>
              <a:t>经营单元经理继承了前任所造成的问题。</a:t>
            </a:r>
          </a:p>
          <a:p>
            <a:pPr lvl="1">
              <a:lnSpc>
                <a:spcPct val="150000"/>
              </a:lnSpc>
              <a:spcBef>
                <a:spcPts val="0"/>
              </a:spcBef>
              <a:spcAft>
                <a:spcPts val="0"/>
              </a:spcAft>
              <a:buClr>
                <a:srgbClr val="999966"/>
              </a:buClr>
              <a:buFont typeface="Wingdings" panose="05000000000000000000" pitchFamily="2" charset="2"/>
              <a:buChar char="l"/>
            </a:pPr>
            <a:r>
              <a:rPr lang="zh-CN" altLang="en-US" sz="2400" dirty="0">
                <a:solidFill>
                  <a:srgbClr val="000000"/>
                </a:solidFill>
              </a:rPr>
              <a:t>各经营单元彼此高度</a:t>
            </a:r>
            <a:r>
              <a:rPr lang="zh-CN" altLang="en-US" sz="2400" dirty="0" smtClean="0">
                <a:solidFill>
                  <a:srgbClr val="000000"/>
                </a:solidFill>
              </a:rPr>
              <a:t>依赖，因此，它</a:t>
            </a:r>
            <a:r>
              <a:rPr lang="zh-CN" altLang="en-US" sz="2400" dirty="0">
                <a:solidFill>
                  <a:srgbClr val="000000"/>
                </a:solidFill>
              </a:rPr>
              <a:t>的业绩受外部个人的决策和行为的影响。</a:t>
            </a:r>
          </a:p>
          <a:p>
            <a:pPr lvl="1">
              <a:lnSpc>
                <a:spcPct val="150000"/>
              </a:lnSpc>
              <a:spcBef>
                <a:spcPts val="0"/>
              </a:spcBef>
              <a:spcAft>
                <a:spcPts val="0"/>
              </a:spcAft>
              <a:buClr>
                <a:srgbClr val="999966"/>
              </a:buClr>
              <a:buFont typeface="Wingdings" panose="05000000000000000000" pitchFamily="2" charset="2"/>
              <a:buChar char="l"/>
            </a:pPr>
            <a:r>
              <a:rPr lang="zh-CN" altLang="en-US" sz="2400" dirty="0">
                <a:solidFill>
                  <a:srgbClr val="000000"/>
                </a:solidFill>
              </a:rPr>
              <a:t>战略要求更多地关注长远问题</a:t>
            </a:r>
            <a:r>
              <a:rPr lang="en-US" altLang="zh-CN" sz="2400" dirty="0">
                <a:solidFill>
                  <a:srgbClr val="000000"/>
                </a:solidFill>
              </a:rPr>
              <a:t>(</a:t>
            </a:r>
            <a:r>
              <a:rPr lang="zh-CN" altLang="en-US" sz="2400" dirty="0">
                <a:solidFill>
                  <a:srgbClr val="000000"/>
                </a:solidFill>
              </a:rPr>
              <a:t>尤其是在经营单元积极扩大市场</a:t>
            </a:r>
            <a:r>
              <a:rPr lang="zh-CN" altLang="en-US" sz="2400" dirty="0" smtClean="0">
                <a:solidFill>
                  <a:srgbClr val="000000"/>
                </a:solidFill>
              </a:rPr>
              <a:t>份额，或者</a:t>
            </a:r>
            <a:r>
              <a:rPr lang="zh-CN" altLang="en-US" sz="2400" dirty="0">
                <a:solidFill>
                  <a:srgbClr val="000000"/>
                </a:solidFill>
              </a:rPr>
              <a:t>经营单元处于飞速发展的行业的情况下</a:t>
            </a:r>
            <a:r>
              <a:rPr lang="en-US" altLang="zh-CN" sz="2400" dirty="0">
                <a:solidFill>
                  <a:srgbClr val="000000"/>
                </a:solidFill>
              </a:rPr>
              <a:t>)</a:t>
            </a:r>
            <a:r>
              <a:rPr lang="zh-CN" altLang="en-US" sz="2400" dirty="0">
                <a:solidFill>
                  <a:srgbClr val="000000"/>
                </a:solidFill>
              </a:rPr>
              <a:t>。</a:t>
            </a:r>
          </a:p>
          <a:p>
            <a:pPr lvl="1" algn="just">
              <a:lnSpc>
                <a:spcPct val="150000"/>
              </a:lnSpc>
              <a:spcBef>
                <a:spcPts val="600"/>
              </a:spcBef>
              <a:spcAft>
                <a:spcPts val="0"/>
              </a:spcAft>
              <a:buClr>
                <a:srgbClr val="660000"/>
              </a:buClr>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63</a:t>
            </a:fld>
            <a:endParaRPr lang="zh-CN" altLang="en-US"/>
          </a:p>
        </p:txBody>
      </p:sp>
    </p:spTree>
  </p:cSld>
  <p:clrMapOvr>
    <a:masterClrMapping/>
  </p:clrMapOvr>
  <p:transition spd="med">
    <p:wipe dir="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609600" y="1828801"/>
            <a:ext cx="10972800" cy="4714874"/>
          </a:xfrm>
        </p:spPr>
        <p:txBody>
          <a:bodyPr/>
          <a:lstStyle/>
          <a:p>
            <a:pPr marL="33020" indent="0" algn="just">
              <a:lnSpc>
                <a:spcPct val="150000"/>
              </a:lnSpc>
              <a:spcBef>
                <a:spcPts val="600"/>
              </a:spcBef>
              <a:spcAft>
                <a:spcPts val="0"/>
              </a:spcAft>
              <a:buClr>
                <a:srgbClr val="660000"/>
              </a:buClr>
              <a:buNone/>
            </a:pPr>
            <a:r>
              <a:rPr lang="zh-CN" altLang="en-US" sz="2400" dirty="0">
                <a:solidFill>
                  <a:srgbClr val="000000"/>
                </a:solidFill>
              </a:rPr>
              <a:t>代理理论</a:t>
            </a:r>
            <a:r>
              <a:rPr lang="en-US" altLang="zh-CN" sz="2400" dirty="0">
                <a:solidFill>
                  <a:srgbClr val="000000"/>
                </a:solidFill>
              </a:rPr>
              <a:t>(agency theory)</a:t>
            </a:r>
            <a:r>
              <a:rPr lang="zh-CN" altLang="en-US" sz="2400" dirty="0">
                <a:solidFill>
                  <a:srgbClr val="000000"/>
                </a:solidFill>
              </a:rPr>
              <a:t>探究如何建立契约和激励以促使个人达到组织的目标一致。它试图描述在设计激励契约时应考虑的主要因素。代理理论中所称的激励契约与我们在本章中所讨论的激励薪酬安排相同。代理理论试图用数学模型表述这些关系。</a:t>
            </a:r>
          </a:p>
          <a:p>
            <a:pPr lvl="1" algn="just">
              <a:lnSpc>
                <a:spcPct val="150000"/>
              </a:lnSpc>
              <a:spcBef>
                <a:spcPts val="600"/>
              </a:spcBef>
              <a:spcAft>
                <a:spcPts val="0"/>
              </a:spcAft>
              <a:buClr>
                <a:srgbClr val="660000"/>
              </a:buClr>
            </a:pPr>
            <a:endParaRPr lang="en-US" altLang="zh-CN" dirty="0">
              <a:solidFill>
                <a:srgbClr val="000000"/>
              </a:solidFill>
            </a:endParaRPr>
          </a:p>
          <a:p>
            <a:pPr marL="941070" lvl="2" indent="0" algn="just">
              <a:lnSpc>
                <a:spcPct val="150000"/>
              </a:lnSpc>
              <a:spcBef>
                <a:spcPts val="600"/>
              </a:spcBef>
              <a:spcAft>
                <a:spcPts val="0"/>
              </a:spcAft>
              <a:buClr>
                <a:srgbClr val="660000"/>
              </a:buClr>
              <a:buNone/>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64</a:t>
            </a:fld>
            <a:endParaRPr lang="zh-CN" altLang="en-US"/>
          </a:p>
        </p:txBody>
      </p:sp>
    </p:spTree>
  </p:cSld>
  <p:clrMapOvr>
    <a:masterClrMapping/>
  </p:clrMapOvr>
  <p:transition spd="med">
    <p:wipe dir="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609600" y="182880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概念</a:t>
            </a:r>
            <a:endParaRPr lang="en-US" altLang="zh-CN" dirty="0">
              <a:solidFill>
                <a:srgbClr val="000000"/>
              </a:solidFill>
            </a:endParaRPr>
          </a:p>
          <a:p>
            <a:pPr marL="438150" lvl="1" indent="0" algn="just">
              <a:lnSpc>
                <a:spcPts val="3400"/>
              </a:lnSpc>
              <a:spcBef>
                <a:spcPts val="600"/>
              </a:spcBef>
              <a:spcAft>
                <a:spcPts val="0"/>
              </a:spcAft>
              <a:buClr>
                <a:srgbClr val="660000"/>
              </a:buClr>
              <a:buNone/>
            </a:pPr>
            <a:r>
              <a:rPr lang="zh-CN" altLang="en-US" sz="2400" dirty="0"/>
              <a:t>只要一方</a:t>
            </a:r>
            <a:r>
              <a:rPr lang="en-US" altLang="zh-CN" sz="2400" dirty="0"/>
              <a:t>(</a:t>
            </a:r>
            <a:r>
              <a:rPr lang="zh-CN" altLang="en-US" sz="2400" dirty="0"/>
              <a:t>委托人</a:t>
            </a:r>
            <a:r>
              <a:rPr lang="en-US" altLang="zh-CN" sz="2400" dirty="0"/>
              <a:t>)</a:t>
            </a:r>
            <a:r>
              <a:rPr lang="zh-CN" altLang="en-US" sz="2400" dirty="0"/>
              <a:t>聘用另一方</a:t>
            </a:r>
            <a:r>
              <a:rPr lang="en-US" altLang="zh-CN" sz="2400" dirty="0"/>
              <a:t>(</a:t>
            </a:r>
            <a:r>
              <a:rPr lang="zh-CN" altLang="en-US" sz="2400" dirty="0"/>
              <a:t>代理人</a:t>
            </a:r>
            <a:r>
              <a:rPr lang="en-US" altLang="zh-CN" sz="2400" dirty="0"/>
              <a:t>)</a:t>
            </a:r>
            <a:r>
              <a:rPr lang="zh-CN" altLang="en-US" sz="2400" dirty="0"/>
              <a:t>提供某种</a:t>
            </a:r>
            <a:r>
              <a:rPr lang="zh-CN" altLang="en-US" sz="2400" dirty="0" smtClean="0"/>
              <a:t>服务，并且</a:t>
            </a:r>
            <a:r>
              <a:rPr lang="zh-CN" altLang="en-US" sz="2400" dirty="0"/>
              <a:t>为了提供这种服务</a:t>
            </a:r>
            <a:r>
              <a:rPr lang="zh-CN" altLang="en-US" sz="2400" dirty="0" smtClean="0"/>
              <a:t>而授予</a:t>
            </a:r>
            <a:r>
              <a:rPr lang="zh-CN" altLang="en-US" sz="2400" dirty="0"/>
              <a:t>代理人决策</a:t>
            </a:r>
            <a:r>
              <a:rPr lang="zh-CN" altLang="en-US" sz="2400" dirty="0" smtClean="0"/>
              <a:t>权，代理</a:t>
            </a:r>
            <a:r>
              <a:rPr lang="zh-CN" altLang="en-US" sz="2400" dirty="0"/>
              <a:t>关系就存在。在公司</a:t>
            </a:r>
            <a:r>
              <a:rPr lang="zh-CN" altLang="en-US" sz="2400" dirty="0" smtClean="0"/>
              <a:t>中，股东</a:t>
            </a:r>
            <a:r>
              <a:rPr lang="zh-CN" altLang="en-US" sz="2400" dirty="0"/>
              <a:t>是委托人</a:t>
            </a:r>
            <a:r>
              <a:rPr lang="en-US" altLang="zh-CN" sz="2400" dirty="0"/>
              <a:t>,</a:t>
            </a:r>
            <a:r>
              <a:rPr lang="zh-CN" altLang="en-US" sz="2400" dirty="0"/>
              <a:t>首席执行官是股东的代理人。股东聘用</a:t>
            </a:r>
            <a:r>
              <a:rPr lang="zh-CN" altLang="en-US" sz="2400" dirty="0" smtClean="0"/>
              <a:t>首席执行官，并</a:t>
            </a:r>
            <a:r>
              <a:rPr lang="zh-CN" altLang="en-US" sz="2400" dirty="0"/>
              <a:t>期望他或她的行为从股东的利益出发。在较低的</a:t>
            </a:r>
            <a:r>
              <a:rPr lang="zh-CN" altLang="en-US" sz="2400" dirty="0" smtClean="0"/>
              <a:t>层级，首席执行官</a:t>
            </a:r>
            <a:r>
              <a:rPr lang="zh-CN" altLang="en-US" sz="2400" dirty="0"/>
              <a:t>就是</a:t>
            </a:r>
            <a:r>
              <a:rPr lang="zh-CN" altLang="en-US" sz="2400" dirty="0" smtClean="0"/>
              <a:t>委托人，而</a:t>
            </a:r>
            <a:r>
              <a:rPr lang="zh-CN" altLang="en-US" sz="2400" dirty="0"/>
              <a:t>经营单元经理则为代理人。挑战就成了如何激励</a:t>
            </a:r>
            <a:r>
              <a:rPr lang="zh-CN" altLang="en-US" sz="2400" dirty="0" smtClean="0"/>
              <a:t>代理人，以便</a:t>
            </a:r>
            <a:r>
              <a:rPr lang="zh-CN" altLang="en-US" sz="2400" dirty="0"/>
              <a:t>使他们像自己是所有者一样有效率。</a:t>
            </a:r>
          </a:p>
          <a:p>
            <a:pPr marL="438150" lvl="1" indent="0" algn="just">
              <a:lnSpc>
                <a:spcPts val="3400"/>
              </a:lnSpc>
              <a:spcBef>
                <a:spcPts val="600"/>
              </a:spcBef>
              <a:spcAft>
                <a:spcPts val="0"/>
              </a:spcAft>
              <a:buClr>
                <a:srgbClr val="660000"/>
              </a:buClr>
              <a:buNone/>
            </a:pPr>
            <a:r>
              <a:rPr lang="zh-CN" altLang="en-US" sz="2400" dirty="0"/>
              <a:t>代理理论的一个关键要素就是委托人和代理人具有不同的偏好或目标。激励契约可以降低偏好上的分歧。</a:t>
            </a:r>
          </a:p>
          <a:p>
            <a:pPr lvl="0" algn="just">
              <a:lnSpc>
                <a:spcPct val="150000"/>
              </a:lnSpc>
              <a:spcBef>
                <a:spcPts val="600"/>
              </a:spcBef>
              <a:spcAft>
                <a:spcPts val="0"/>
              </a:spcAft>
              <a:buClr>
                <a:srgbClr val="660000"/>
              </a:buClr>
            </a:pPr>
            <a:endParaRPr lang="zh-CN" altLang="zh-CN" sz="20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65</a:t>
            </a:fld>
            <a:endParaRPr lang="zh-CN" altLang="en-US"/>
          </a:p>
        </p:txBody>
      </p:sp>
    </p:spTree>
  </p:cSld>
  <p:clrMapOvr>
    <a:masterClrMapping/>
  </p:clrMapOvr>
  <p:transition spd="med">
    <p:wipe dir="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609600" y="174642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概念</a:t>
            </a:r>
            <a:endParaRPr lang="en-US" altLang="zh-CN" dirty="0">
              <a:solidFill>
                <a:srgbClr val="000000"/>
              </a:solidFill>
            </a:endParaRPr>
          </a:p>
          <a:p>
            <a:pPr lvl="1" algn="just">
              <a:lnSpc>
                <a:spcPct val="150000"/>
              </a:lnSpc>
              <a:spcBef>
                <a:spcPts val="0"/>
              </a:spcBef>
              <a:spcAft>
                <a:spcPts val="0"/>
              </a:spcAft>
              <a:buClr>
                <a:srgbClr val="999966"/>
              </a:buClr>
            </a:pPr>
            <a:r>
              <a:rPr lang="zh-CN" altLang="zh-CN" dirty="0"/>
              <a:t>委托人和代理人的目标分歧</a:t>
            </a:r>
            <a:endParaRPr lang="en-US" altLang="zh-CN" dirty="0"/>
          </a:p>
          <a:p>
            <a:pPr marL="941070" lvl="2" indent="0" algn="just">
              <a:lnSpc>
                <a:spcPts val="3400"/>
              </a:lnSpc>
              <a:spcBef>
                <a:spcPts val="0"/>
              </a:spcBef>
              <a:spcAft>
                <a:spcPts val="0"/>
              </a:spcAft>
              <a:buClr>
                <a:srgbClr val="999966"/>
              </a:buClr>
              <a:buNone/>
            </a:pPr>
            <a:r>
              <a:rPr lang="zh-CN" altLang="en-US" sz="2200" dirty="0"/>
              <a:t>代理理论假设所有个体的行为都从自身利益出发。假设代理人不仅可以从财务薪酬中获得</a:t>
            </a:r>
            <a:r>
              <a:rPr lang="zh-CN" altLang="en-US" sz="2200" dirty="0" smtClean="0"/>
              <a:t>满足，而且</a:t>
            </a:r>
            <a:r>
              <a:rPr lang="zh-CN" altLang="en-US" sz="2200" dirty="0"/>
              <a:t>能从代理关系所带来的额外利益中获得满足。</a:t>
            </a:r>
            <a:r>
              <a:rPr lang="zh-CN" altLang="en-US" sz="2200" dirty="0" smtClean="0"/>
              <a:t>比如：大量</a:t>
            </a:r>
            <a:r>
              <a:rPr lang="zh-CN" altLang="en-US" sz="2200" dirty="0"/>
              <a:t>的休闲</a:t>
            </a:r>
            <a:r>
              <a:rPr lang="zh-CN" altLang="en-US" sz="2200" dirty="0" smtClean="0"/>
              <a:t>时间；舒适</a:t>
            </a:r>
            <a:r>
              <a:rPr lang="zh-CN" altLang="en-US" sz="2200" dirty="0"/>
              <a:t>的</a:t>
            </a:r>
            <a:r>
              <a:rPr lang="zh-CN" altLang="en-US" sz="2200" dirty="0" smtClean="0"/>
              <a:t>工作环境；乡村</a:t>
            </a:r>
            <a:r>
              <a:rPr lang="zh-CN" altLang="en-US" sz="2200" dirty="0"/>
              <a:t>俱乐部会员</a:t>
            </a:r>
            <a:r>
              <a:rPr lang="zh-CN" altLang="en-US" sz="2200" dirty="0" smtClean="0"/>
              <a:t>资格；以及</a:t>
            </a:r>
            <a:r>
              <a:rPr lang="zh-CN" altLang="en-US" sz="2200" dirty="0"/>
              <a:t>灵活的工作时间。</a:t>
            </a:r>
            <a:r>
              <a:rPr lang="zh-CN" altLang="en-US" sz="2200" dirty="0" smtClean="0"/>
              <a:t>例如，有些</a:t>
            </a:r>
            <a:r>
              <a:rPr lang="zh-CN" altLang="en-US" sz="2200" dirty="0"/>
              <a:t>代理人可能喜欢</a:t>
            </a:r>
            <a:r>
              <a:rPr lang="zh-CN" altLang="en-US" sz="2200" dirty="0" smtClean="0"/>
              <a:t>休闲，而</a:t>
            </a:r>
            <a:r>
              <a:rPr lang="zh-CN" altLang="en-US" sz="2200" dirty="0"/>
              <a:t>不是勤奋工作。休闲被假设为勤奋的对立面。管理者的勤奋会增加公司的价值而休闲则不会。代理人对休闲而不是勤奋的偏好就被称为“厌恶工作”。故意不付出努力则被称为“逃避工作”。</a:t>
            </a:r>
          </a:p>
          <a:p>
            <a:pPr lvl="1" algn="just">
              <a:lnSpc>
                <a:spcPct val="150000"/>
              </a:lnSpc>
              <a:spcBef>
                <a:spcPts val="0"/>
              </a:spcBef>
              <a:spcAft>
                <a:spcPts val="0"/>
              </a:spcAft>
              <a:buClr>
                <a:srgbClr val="999966"/>
              </a:buClr>
            </a:pPr>
            <a:endParaRPr lang="zh-CN" altLang="zh-CN" dirty="0"/>
          </a:p>
          <a:p>
            <a:pPr lvl="1" algn="just">
              <a:lnSpc>
                <a:spcPct val="150000"/>
              </a:lnSpc>
              <a:spcBef>
                <a:spcPts val="0"/>
              </a:spcBef>
              <a:spcAft>
                <a:spcPts val="0"/>
              </a:spcAft>
              <a:buClr>
                <a:srgbClr val="999966"/>
              </a:buClr>
            </a:pPr>
            <a:endParaRPr lang="en-US" altLang="zh-CN" dirty="0">
              <a:solidFill>
                <a:srgbClr val="000000"/>
              </a:solidFill>
            </a:endParaRPr>
          </a:p>
          <a:p>
            <a:pPr lvl="0" algn="just">
              <a:lnSpc>
                <a:spcPct val="150000"/>
              </a:lnSpc>
              <a:spcBef>
                <a:spcPts val="600"/>
              </a:spcBef>
              <a:spcAft>
                <a:spcPts val="0"/>
              </a:spcAft>
              <a:buClr>
                <a:srgbClr val="660000"/>
              </a:buClr>
            </a:pPr>
            <a:endParaRPr lang="en-US" altLang="zh-CN" dirty="0">
              <a:solidFill>
                <a:srgbClr val="000000"/>
              </a:solidFill>
            </a:endParaRPr>
          </a:p>
          <a:p>
            <a:pPr marL="471170" lvl="1" indent="0" algn="just">
              <a:lnSpc>
                <a:spcPct val="150000"/>
              </a:lnSpc>
              <a:spcBef>
                <a:spcPts val="600"/>
              </a:spcBef>
              <a:spcAft>
                <a:spcPts val="0"/>
              </a:spcAft>
              <a:buClr>
                <a:srgbClr val="660000"/>
              </a:buClr>
              <a:buNone/>
            </a:pPr>
            <a:endParaRPr lang="zh-CN" altLang="zh-CN" sz="16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66</a:t>
            </a:fld>
            <a:endParaRPr lang="zh-CN" altLang="en-US"/>
          </a:p>
        </p:txBody>
      </p:sp>
    </p:spTree>
  </p:cSld>
  <p:clrMapOvr>
    <a:masterClrMapping/>
  </p:clrMapOvr>
  <p:transition spd="med">
    <p:wipe dir="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609600" y="182880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概念</a:t>
            </a:r>
            <a:endParaRPr lang="en-US" altLang="zh-CN" dirty="0">
              <a:solidFill>
                <a:srgbClr val="000000"/>
              </a:solidFill>
            </a:endParaRPr>
          </a:p>
          <a:p>
            <a:pPr lvl="1" algn="just">
              <a:lnSpc>
                <a:spcPct val="150000"/>
              </a:lnSpc>
              <a:spcBef>
                <a:spcPts val="0"/>
              </a:spcBef>
              <a:spcAft>
                <a:spcPts val="0"/>
              </a:spcAft>
              <a:buClr>
                <a:srgbClr val="999966"/>
              </a:buClr>
            </a:pPr>
            <a:r>
              <a:rPr lang="zh-CN" altLang="zh-CN" dirty="0"/>
              <a:t>委托人和代理人的目标分歧</a:t>
            </a:r>
            <a:endParaRPr lang="en-US" altLang="zh-CN" dirty="0"/>
          </a:p>
          <a:p>
            <a:pPr marL="941070" lvl="2" indent="0" algn="just">
              <a:lnSpc>
                <a:spcPts val="3200"/>
              </a:lnSpc>
              <a:spcBef>
                <a:spcPts val="0"/>
              </a:spcBef>
              <a:spcAft>
                <a:spcPts val="0"/>
              </a:spcAft>
              <a:buClr>
                <a:srgbClr val="999966"/>
              </a:buClr>
              <a:buNone/>
            </a:pPr>
            <a:r>
              <a:rPr lang="zh-CN" altLang="en-US" sz="2200" dirty="0" smtClean="0"/>
              <a:t>另一方面，假设</a:t>
            </a:r>
            <a:r>
              <a:rPr lang="zh-CN" altLang="en-US" sz="2200" dirty="0"/>
              <a:t>委托人</a:t>
            </a:r>
            <a:r>
              <a:rPr lang="en-US" altLang="zh-CN" sz="2200" dirty="0"/>
              <a:t>(</a:t>
            </a:r>
            <a:r>
              <a:rPr lang="zh-CN" altLang="en-US" sz="2200" dirty="0"/>
              <a:t>即股东</a:t>
            </a:r>
            <a:r>
              <a:rPr lang="en-US" altLang="zh-CN" sz="2200" dirty="0"/>
              <a:t>)</a:t>
            </a:r>
            <a:r>
              <a:rPr lang="zh-CN" altLang="en-US" sz="2200" dirty="0"/>
              <a:t>只关心自己在公司的投资所取得的财务回报。</a:t>
            </a:r>
            <a:endParaRPr lang="en-US" altLang="zh-CN" sz="2200" dirty="0"/>
          </a:p>
          <a:p>
            <a:pPr marL="941070" lvl="2" indent="0" algn="just">
              <a:lnSpc>
                <a:spcPts val="3200"/>
              </a:lnSpc>
              <a:spcBef>
                <a:spcPts val="0"/>
              </a:spcBef>
              <a:spcAft>
                <a:spcPts val="0"/>
              </a:spcAft>
              <a:buClr>
                <a:srgbClr val="999966"/>
              </a:buClr>
              <a:buNone/>
            </a:pPr>
            <a:r>
              <a:rPr lang="zh-CN" altLang="en-US" sz="2200" dirty="0"/>
              <a:t>代理人和委托人在风险偏好方面也存在分歧。代理理论假设管理者偏好更多的财富，</a:t>
            </a:r>
            <a:r>
              <a:rPr lang="zh-CN" altLang="en-US" sz="2200" dirty="0" smtClean="0"/>
              <a:t>但是，随着</a:t>
            </a:r>
            <a:r>
              <a:rPr lang="zh-CN" altLang="en-US" sz="2200" dirty="0"/>
              <a:t>更多财富的</a:t>
            </a:r>
            <a:r>
              <a:rPr lang="zh-CN" altLang="en-US" sz="2200" dirty="0" smtClean="0"/>
              <a:t>积累，边际效用，或者</a:t>
            </a:r>
            <a:r>
              <a:rPr lang="zh-CN" altLang="en-US" sz="2200" dirty="0"/>
              <a:t>说</a:t>
            </a:r>
            <a:r>
              <a:rPr lang="zh-CN" altLang="en-US" sz="2200" dirty="0" smtClean="0"/>
              <a:t>满足感，就</a:t>
            </a:r>
            <a:r>
              <a:rPr lang="zh-CN" altLang="en-US" sz="2200" dirty="0"/>
              <a:t>会递减。</a:t>
            </a:r>
            <a:r>
              <a:rPr lang="zh-CN" altLang="en-US" sz="2200" dirty="0" smtClean="0"/>
              <a:t>一般而言，代理人</a:t>
            </a:r>
            <a:r>
              <a:rPr lang="zh-CN" altLang="en-US" sz="2200" dirty="0"/>
              <a:t>的财富大多与公司的财富密切联系在一起。这种财富既包括金钱上的</a:t>
            </a:r>
            <a:r>
              <a:rPr lang="zh-CN" altLang="en-US" sz="2200" dirty="0" smtClean="0"/>
              <a:t>财富，又</a:t>
            </a:r>
            <a:r>
              <a:rPr lang="zh-CN" altLang="en-US" sz="2200" dirty="0"/>
              <a:t>包括人力资本</a:t>
            </a:r>
            <a:r>
              <a:rPr lang="zh-CN" altLang="en-US" sz="2200" dirty="0" smtClean="0"/>
              <a:t>。</a:t>
            </a:r>
            <a:endParaRPr lang="en-US" altLang="zh-CN" sz="2200" dirty="0" smtClean="0"/>
          </a:p>
          <a:p>
            <a:pPr marL="941070" lvl="2" indent="0" algn="just">
              <a:lnSpc>
                <a:spcPts val="3200"/>
              </a:lnSpc>
              <a:spcBef>
                <a:spcPts val="0"/>
              </a:spcBef>
              <a:spcAft>
                <a:spcPts val="0"/>
              </a:spcAft>
              <a:buClr>
                <a:srgbClr val="999966"/>
              </a:buClr>
              <a:buNone/>
            </a:pPr>
            <a:r>
              <a:rPr lang="zh-CN" altLang="en-US" sz="2200" dirty="0" smtClean="0"/>
              <a:t>人力</a:t>
            </a:r>
            <a:r>
              <a:rPr lang="zh-CN" altLang="en-US" sz="2200" dirty="0"/>
              <a:t>资本</a:t>
            </a:r>
            <a:r>
              <a:rPr lang="en-US" altLang="zh-CN" sz="2200" dirty="0"/>
              <a:t>—</a:t>
            </a:r>
            <a:r>
              <a:rPr lang="zh-CN" altLang="en-US" sz="2200" dirty="0"/>
              <a:t>市场认为管理者所具有的</a:t>
            </a:r>
            <a:r>
              <a:rPr lang="zh-CN" altLang="en-US" sz="2200" dirty="0" smtClean="0"/>
              <a:t>价值，受</a:t>
            </a:r>
            <a:r>
              <a:rPr lang="zh-CN" altLang="en-US" sz="2200" dirty="0"/>
              <a:t>公司业绩的影响。由于财富的边际效用</a:t>
            </a:r>
            <a:r>
              <a:rPr lang="zh-CN" altLang="en-US" sz="2200" dirty="0" smtClean="0"/>
              <a:t>递减，代理人</a:t>
            </a:r>
            <a:r>
              <a:rPr lang="zh-CN" altLang="en-US" sz="2200" dirty="0"/>
              <a:t>的大部分资本取决于</a:t>
            </a:r>
            <a:r>
              <a:rPr lang="zh-CN" altLang="en-US" sz="2200" dirty="0" smtClean="0"/>
              <a:t>公司，所以</a:t>
            </a:r>
            <a:r>
              <a:rPr lang="zh-CN" altLang="en-US" sz="2200" dirty="0"/>
              <a:t>假设代理人厌恶</a:t>
            </a:r>
            <a:r>
              <a:rPr lang="zh-CN" altLang="en-US" sz="2200" dirty="0" smtClean="0"/>
              <a:t>风险。</a:t>
            </a:r>
            <a:endParaRPr lang="zh-CN" altLang="en-US" sz="2200" dirty="0"/>
          </a:p>
          <a:p>
            <a:pPr marL="941070" lvl="2" indent="0" algn="just">
              <a:lnSpc>
                <a:spcPct val="150000"/>
              </a:lnSpc>
              <a:spcBef>
                <a:spcPts val="0"/>
              </a:spcBef>
              <a:spcAft>
                <a:spcPts val="0"/>
              </a:spcAft>
              <a:buClr>
                <a:srgbClr val="999966"/>
              </a:buClr>
              <a:buNone/>
            </a:pPr>
            <a:endParaRPr lang="zh-CN" altLang="zh-CN" dirty="0"/>
          </a:p>
          <a:p>
            <a:pPr lvl="1" algn="just">
              <a:lnSpc>
                <a:spcPct val="150000"/>
              </a:lnSpc>
              <a:spcBef>
                <a:spcPts val="0"/>
              </a:spcBef>
              <a:spcAft>
                <a:spcPts val="0"/>
              </a:spcAft>
              <a:buClr>
                <a:srgbClr val="999966"/>
              </a:buClr>
            </a:pPr>
            <a:endParaRPr lang="en-US" altLang="zh-CN" dirty="0">
              <a:solidFill>
                <a:srgbClr val="000000"/>
              </a:solidFill>
            </a:endParaRPr>
          </a:p>
          <a:p>
            <a:pPr lvl="0" algn="just">
              <a:lnSpc>
                <a:spcPct val="150000"/>
              </a:lnSpc>
              <a:spcBef>
                <a:spcPts val="600"/>
              </a:spcBef>
              <a:spcAft>
                <a:spcPts val="0"/>
              </a:spcAft>
              <a:buClr>
                <a:srgbClr val="660000"/>
              </a:buClr>
            </a:pPr>
            <a:endParaRPr lang="en-US" altLang="zh-CN" dirty="0">
              <a:solidFill>
                <a:srgbClr val="000000"/>
              </a:solidFill>
            </a:endParaRPr>
          </a:p>
          <a:p>
            <a:pPr marL="471170" lvl="1" indent="0" algn="just">
              <a:lnSpc>
                <a:spcPct val="150000"/>
              </a:lnSpc>
              <a:spcBef>
                <a:spcPts val="600"/>
              </a:spcBef>
              <a:spcAft>
                <a:spcPts val="0"/>
              </a:spcAft>
              <a:buClr>
                <a:srgbClr val="660000"/>
              </a:buClr>
              <a:buNone/>
            </a:pPr>
            <a:endParaRPr lang="zh-CN" altLang="zh-CN" sz="16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67</a:t>
            </a:fld>
            <a:endParaRPr lang="zh-CN" altLang="en-US"/>
          </a:p>
        </p:txBody>
      </p:sp>
    </p:spTree>
  </p:cSld>
  <p:clrMapOvr>
    <a:masterClrMapping/>
  </p:clrMapOvr>
  <p:transition spd="med">
    <p:wipe dir="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609600" y="1713469"/>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概念</a:t>
            </a:r>
            <a:endParaRPr lang="en-US" altLang="zh-CN" dirty="0">
              <a:solidFill>
                <a:srgbClr val="000000"/>
              </a:solidFill>
            </a:endParaRPr>
          </a:p>
          <a:p>
            <a:pPr lvl="1" algn="just">
              <a:lnSpc>
                <a:spcPct val="150000"/>
              </a:lnSpc>
              <a:spcBef>
                <a:spcPts val="0"/>
              </a:spcBef>
              <a:spcAft>
                <a:spcPts val="0"/>
              </a:spcAft>
              <a:buClr>
                <a:srgbClr val="999966"/>
              </a:buClr>
            </a:pPr>
            <a:r>
              <a:rPr lang="zh-CN" altLang="zh-CN" dirty="0"/>
              <a:t>委托人和代理人的目标分歧</a:t>
            </a:r>
            <a:endParaRPr lang="en-US" altLang="zh-CN" dirty="0"/>
          </a:p>
          <a:p>
            <a:pPr marL="941070" lvl="2" indent="0" algn="just">
              <a:lnSpc>
                <a:spcPct val="150000"/>
              </a:lnSpc>
              <a:spcBef>
                <a:spcPts val="0"/>
              </a:spcBef>
              <a:spcAft>
                <a:spcPts val="0"/>
              </a:spcAft>
              <a:buClr>
                <a:srgbClr val="999966"/>
              </a:buClr>
              <a:buNone/>
            </a:pPr>
            <a:r>
              <a:rPr lang="zh-CN" altLang="en-US" sz="2200" dirty="0" smtClean="0"/>
              <a:t>另一方面，公司</a:t>
            </a:r>
            <a:r>
              <a:rPr lang="zh-CN" altLang="en-US" sz="2200" dirty="0"/>
              <a:t>股票由许多所有者</a:t>
            </a:r>
            <a:r>
              <a:rPr lang="zh-CN" altLang="en-US" sz="2200" dirty="0" smtClean="0"/>
              <a:t>持有，他们</a:t>
            </a:r>
            <a:r>
              <a:rPr lang="zh-CN" altLang="en-US" sz="2200" dirty="0"/>
              <a:t>可以通过分散财富持有多个公司的股票来降低风险。</a:t>
            </a:r>
            <a:r>
              <a:rPr lang="zh-CN" altLang="en-US" sz="2200" dirty="0" smtClean="0"/>
              <a:t>因此，所有者</a:t>
            </a:r>
            <a:r>
              <a:rPr lang="zh-CN" altLang="en-US" sz="2200" dirty="0"/>
              <a:t>只关心投资的</a:t>
            </a:r>
            <a:r>
              <a:rPr lang="zh-CN" altLang="en-US" sz="2200" dirty="0" smtClean="0"/>
              <a:t>期望值，是</a:t>
            </a:r>
            <a:r>
              <a:rPr lang="zh-CN" altLang="en-US" sz="2200" dirty="0"/>
              <a:t>风险中性的。管理者则无法轻易地分散</a:t>
            </a:r>
            <a:r>
              <a:rPr lang="zh-CN" altLang="en-US" sz="2200" dirty="0" smtClean="0"/>
              <a:t>风险，这</a:t>
            </a:r>
            <a:r>
              <a:rPr lang="zh-CN" altLang="en-US" sz="2200" dirty="0"/>
              <a:t>也正是他们厌恶风险的原因。</a:t>
            </a:r>
          </a:p>
          <a:p>
            <a:pPr marL="941070" lvl="2" indent="0" algn="just">
              <a:lnSpc>
                <a:spcPct val="150000"/>
              </a:lnSpc>
              <a:spcBef>
                <a:spcPts val="0"/>
              </a:spcBef>
              <a:spcAft>
                <a:spcPts val="0"/>
              </a:spcAft>
              <a:buClr>
                <a:srgbClr val="999966"/>
              </a:buClr>
              <a:buNone/>
            </a:pPr>
            <a:endParaRPr lang="zh-CN" altLang="zh-CN" dirty="0"/>
          </a:p>
          <a:p>
            <a:pPr lvl="1" algn="just">
              <a:lnSpc>
                <a:spcPct val="150000"/>
              </a:lnSpc>
              <a:spcBef>
                <a:spcPts val="0"/>
              </a:spcBef>
              <a:spcAft>
                <a:spcPts val="0"/>
              </a:spcAft>
              <a:buClr>
                <a:srgbClr val="999966"/>
              </a:buClr>
            </a:pPr>
            <a:endParaRPr lang="en-US" altLang="zh-CN" dirty="0">
              <a:solidFill>
                <a:srgbClr val="000000"/>
              </a:solidFill>
            </a:endParaRPr>
          </a:p>
          <a:p>
            <a:pPr lvl="0" algn="just">
              <a:lnSpc>
                <a:spcPct val="150000"/>
              </a:lnSpc>
              <a:spcBef>
                <a:spcPts val="600"/>
              </a:spcBef>
              <a:spcAft>
                <a:spcPts val="0"/>
              </a:spcAft>
              <a:buClr>
                <a:srgbClr val="660000"/>
              </a:buClr>
            </a:pPr>
            <a:endParaRPr lang="en-US" altLang="zh-CN" dirty="0">
              <a:solidFill>
                <a:srgbClr val="000000"/>
              </a:solidFill>
            </a:endParaRPr>
          </a:p>
          <a:p>
            <a:pPr marL="471170" lvl="1" indent="0" algn="just">
              <a:lnSpc>
                <a:spcPct val="150000"/>
              </a:lnSpc>
              <a:spcBef>
                <a:spcPts val="600"/>
              </a:spcBef>
              <a:spcAft>
                <a:spcPts val="0"/>
              </a:spcAft>
              <a:buClr>
                <a:srgbClr val="660000"/>
              </a:buClr>
              <a:buNone/>
            </a:pPr>
            <a:endParaRPr lang="zh-CN" altLang="zh-CN" sz="16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68</a:t>
            </a:fld>
            <a:endParaRPr lang="zh-CN" altLang="en-US"/>
          </a:p>
        </p:txBody>
      </p:sp>
    </p:spTree>
  </p:cSld>
  <p:clrMapOvr>
    <a:masterClrMapping/>
  </p:clrMapOvr>
  <p:transition spd="med">
    <p:wipe dir="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609600" y="1762897"/>
            <a:ext cx="10972800" cy="4028303"/>
          </a:xfrm>
        </p:spPr>
        <p:txBody>
          <a:bodyPr/>
          <a:lstStyle/>
          <a:p>
            <a:pPr lvl="0" algn="just">
              <a:lnSpc>
                <a:spcPct val="150000"/>
              </a:lnSpc>
              <a:spcBef>
                <a:spcPts val="600"/>
              </a:spcBef>
              <a:spcAft>
                <a:spcPts val="0"/>
              </a:spcAft>
              <a:buClr>
                <a:srgbClr val="660000"/>
              </a:buClr>
            </a:pPr>
            <a:r>
              <a:rPr lang="zh-CN" altLang="en-US" dirty="0">
                <a:solidFill>
                  <a:srgbClr val="000000"/>
                </a:solidFill>
              </a:rPr>
              <a:t>概念</a:t>
            </a:r>
            <a:endParaRPr lang="en-US" altLang="zh-CN" dirty="0">
              <a:solidFill>
                <a:srgbClr val="000000"/>
              </a:solidFill>
            </a:endParaRPr>
          </a:p>
          <a:p>
            <a:pPr lvl="1" algn="just">
              <a:lnSpc>
                <a:spcPct val="150000"/>
              </a:lnSpc>
              <a:spcBef>
                <a:spcPts val="0"/>
              </a:spcBef>
              <a:spcAft>
                <a:spcPts val="0"/>
              </a:spcAft>
              <a:buClr>
                <a:srgbClr val="999966"/>
              </a:buClr>
            </a:pPr>
            <a:r>
              <a:rPr lang="zh-CN" altLang="en-US" dirty="0"/>
              <a:t>代理人行为的不可观察性</a:t>
            </a:r>
            <a:endParaRPr lang="en-US" altLang="zh-CN" dirty="0"/>
          </a:p>
          <a:p>
            <a:pPr marL="941070" lvl="2" indent="0" algn="just">
              <a:lnSpc>
                <a:spcPct val="150000"/>
              </a:lnSpc>
              <a:spcBef>
                <a:spcPts val="0"/>
              </a:spcBef>
              <a:spcAft>
                <a:spcPts val="0"/>
              </a:spcAft>
              <a:buClr>
                <a:srgbClr val="999966"/>
              </a:buClr>
              <a:buNone/>
            </a:pPr>
            <a:r>
              <a:rPr lang="zh-CN" altLang="en-US" dirty="0"/>
              <a:t>只要委托人无法轻易地监控代理人的</a:t>
            </a:r>
            <a:r>
              <a:rPr lang="zh-CN" altLang="en-US" dirty="0" smtClean="0"/>
              <a:t>行为，就</a:t>
            </a:r>
            <a:r>
              <a:rPr lang="zh-CN" altLang="en-US" dirty="0"/>
              <a:t>会产生薪酬和津贴方面的不同偏好。股东无法监控</a:t>
            </a:r>
            <a:r>
              <a:rPr lang="en-US" altLang="zh-CN" dirty="0"/>
              <a:t>CEO</a:t>
            </a:r>
            <a:r>
              <a:rPr lang="zh-CN" altLang="en-US" dirty="0"/>
              <a:t>的日常</a:t>
            </a:r>
            <a:r>
              <a:rPr lang="zh-CN" altLang="en-US" dirty="0" smtClean="0"/>
              <a:t>行动，以</a:t>
            </a:r>
            <a:r>
              <a:rPr lang="zh-CN" altLang="en-US" dirty="0"/>
              <a:t>确保他或她的工作符合股东的最利益。</a:t>
            </a:r>
            <a:r>
              <a:rPr lang="zh-CN" altLang="en-US" dirty="0" smtClean="0"/>
              <a:t>同样，</a:t>
            </a:r>
            <a:r>
              <a:rPr lang="en-US" altLang="zh-CN" dirty="0" smtClean="0"/>
              <a:t>CEO</a:t>
            </a:r>
            <a:r>
              <a:rPr lang="zh-CN" altLang="en-US" dirty="0"/>
              <a:t>也无法监控经营单元经理的日常活动。</a:t>
            </a:r>
          </a:p>
          <a:p>
            <a:pPr marL="941070" lvl="2" indent="0" algn="just">
              <a:lnSpc>
                <a:spcPct val="150000"/>
              </a:lnSpc>
              <a:spcBef>
                <a:spcPts val="0"/>
              </a:spcBef>
              <a:spcAft>
                <a:spcPts val="0"/>
              </a:spcAft>
              <a:buClr>
                <a:srgbClr val="999966"/>
              </a:buClr>
              <a:buNone/>
            </a:pPr>
            <a:endParaRPr lang="zh-CN" altLang="zh-CN" dirty="0"/>
          </a:p>
          <a:p>
            <a:pPr lvl="1" algn="just">
              <a:lnSpc>
                <a:spcPct val="150000"/>
              </a:lnSpc>
              <a:spcBef>
                <a:spcPts val="0"/>
              </a:spcBef>
              <a:spcAft>
                <a:spcPts val="0"/>
              </a:spcAft>
              <a:buClr>
                <a:srgbClr val="999966"/>
              </a:buClr>
            </a:pPr>
            <a:endParaRPr lang="en-US" altLang="zh-CN" dirty="0">
              <a:solidFill>
                <a:srgbClr val="000000"/>
              </a:solidFill>
            </a:endParaRPr>
          </a:p>
          <a:p>
            <a:pPr lvl="0" algn="just">
              <a:lnSpc>
                <a:spcPct val="150000"/>
              </a:lnSpc>
              <a:spcBef>
                <a:spcPts val="600"/>
              </a:spcBef>
              <a:spcAft>
                <a:spcPts val="0"/>
              </a:spcAft>
              <a:buClr>
                <a:srgbClr val="660000"/>
              </a:buClr>
            </a:pPr>
            <a:endParaRPr lang="en-US" altLang="zh-CN" dirty="0">
              <a:solidFill>
                <a:srgbClr val="000000"/>
              </a:solidFill>
            </a:endParaRPr>
          </a:p>
          <a:p>
            <a:pPr marL="471170" lvl="1" indent="0" algn="just">
              <a:lnSpc>
                <a:spcPct val="150000"/>
              </a:lnSpc>
              <a:spcBef>
                <a:spcPts val="600"/>
              </a:spcBef>
              <a:spcAft>
                <a:spcPts val="0"/>
              </a:spcAft>
              <a:buClr>
                <a:srgbClr val="660000"/>
              </a:buClr>
              <a:buNone/>
            </a:pPr>
            <a:endParaRPr lang="zh-CN" altLang="zh-CN" sz="16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69</a:t>
            </a:fld>
            <a:endParaRPr lang="zh-CN" altLang="en-US"/>
          </a:p>
        </p:txBody>
      </p:sp>
    </p:spTree>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828801"/>
            <a:ext cx="10972800" cy="4714874"/>
          </a:xfrm>
        </p:spPr>
        <p:txBody>
          <a:bodyPr/>
          <a:lstStyle/>
          <a:p>
            <a:pPr marL="0" indent="0">
              <a:lnSpc>
                <a:spcPct val="150000"/>
              </a:lnSpc>
              <a:buNone/>
            </a:pPr>
            <a:r>
              <a:rPr lang="zh-CN" altLang="en-US" sz="2400" dirty="0"/>
              <a:t>大多数公司法和证券法都要求股东批准激励薪酬计划</a:t>
            </a:r>
            <a:r>
              <a:rPr lang="en-US" altLang="zh-CN" sz="2400" dirty="0"/>
              <a:t>,</a:t>
            </a:r>
            <a:r>
              <a:rPr lang="zh-CN" altLang="en-US" sz="2400" dirty="0"/>
              <a:t>以及对现行计划的修订</a:t>
            </a:r>
            <a:r>
              <a:rPr lang="en-US" altLang="zh-CN" sz="2400" dirty="0"/>
              <a:t>(</a:t>
            </a:r>
            <a:r>
              <a:rPr lang="zh-CN" altLang="en-US" sz="2400" dirty="0"/>
              <a:t>相比之下</a:t>
            </a:r>
            <a:r>
              <a:rPr lang="en-US" altLang="zh-CN" sz="2400" dirty="0"/>
              <a:t>,</a:t>
            </a:r>
            <a:r>
              <a:rPr lang="zh-CN" altLang="en-US" sz="2400" dirty="0"/>
              <a:t>股东并不批准工资</a:t>
            </a:r>
            <a:r>
              <a:rPr lang="en-US" altLang="zh-CN" sz="2400" dirty="0"/>
              <a:t>,</a:t>
            </a:r>
            <a:r>
              <a:rPr lang="zh-CN" altLang="en-US" sz="2400" dirty="0"/>
              <a:t>除了</a:t>
            </a:r>
            <a:r>
              <a:rPr lang="en-US" altLang="zh-CN" sz="2400" dirty="0"/>
              <a:t>5</a:t>
            </a:r>
            <a:r>
              <a:rPr lang="zh-CN" altLang="en-US" sz="2400" dirty="0"/>
              <a:t>位薪酬最高的高层管理者和所有高层管理者及董事的薪酬总和之外</a:t>
            </a:r>
            <a:r>
              <a:rPr lang="en-US" altLang="zh-CN" sz="2400" dirty="0"/>
              <a:t>,</a:t>
            </a:r>
            <a:r>
              <a:rPr lang="zh-CN" altLang="en-US" sz="2400" dirty="0"/>
              <a:t>年度代理人声明也不提供任何关于薪酬的信息</a:t>
            </a:r>
            <a:r>
              <a:rPr lang="en-US" altLang="zh-CN" sz="2400" dirty="0"/>
              <a:t>)</a:t>
            </a:r>
            <a:r>
              <a:rPr lang="zh-CN" altLang="en-US" sz="2400" dirty="0"/>
              <a:t>。法规规定</a:t>
            </a:r>
            <a:r>
              <a:rPr lang="en-US" altLang="zh-CN" sz="2400" dirty="0"/>
              <a:t>,</a:t>
            </a:r>
            <a:r>
              <a:rPr lang="zh-CN" altLang="en-US" sz="2400" dirty="0"/>
              <a:t>在年度大会投票之前</a:t>
            </a:r>
            <a:r>
              <a:rPr lang="en-US" altLang="zh-CN" sz="2400" dirty="0"/>
              <a:t>,</a:t>
            </a:r>
            <a:r>
              <a:rPr lang="zh-CN" altLang="en-US" sz="2400" dirty="0"/>
              <a:t>激励薪酬计划必须先由董事会批准。在把计划提交董事会之前</a:t>
            </a:r>
            <a:r>
              <a:rPr lang="en-US" altLang="zh-CN" sz="2400" dirty="0"/>
              <a:t>,</a:t>
            </a:r>
            <a:r>
              <a:rPr lang="zh-CN" altLang="en-US" sz="2400" dirty="0"/>
              <a:t>高级管理层经常聘请外部顾问予以协助</a:t>
            </a:r>
            <a:r>
              <a:rPr lang="en-US" altLang="zh-CN" sz="2400" dirty="0"/>
              <a:t>,</a:t>
            </a:r>
            <a:r>
              <a:rPr lang="zh-CN" altLang="en-US" sz="2400" dirty="0"/>
              <a:t>以确保它是最适宜组织的计划。董事会的薪酬委员会通常广泛参与讨论所建议的计划。</a:t>
            </a:r>
          </a:p>
          <a:p>
            <a:pPr marL="0" indent="0">
              <a:lnSpc>
                <a:spcPct val="150000"/>
              </a:lnSpc>
              <a:buNone/>
            </a:pPr>
            <a:endParaRPr lang="zh-CN" altLang="en-US" sz="24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7</a:t>
            </a:fld>
            <a:endParaRPr lang="zh-CN" altLang="en-US"/>
          </a:p>
        </p:txBody>
      </p:sp>
    </p:spTree>
  </p:cSld>
  <p:clrMapOvr>
    <a:masterClrMapping/>
  </p:clrMapOvr>
  <p:transition spd="med">
    <p:wipe dir="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609600" y="174642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概念</a:t>
            </a:r>
            <a:endParaRPr lang="en-US" altLang="zh-CN" dirty="0">
              <a:solidFill>
                <a:srgbClr val="000000"/>
              </a:solidFill>
            </a:endParaRPr>
          </a:p>
          <a:p>
            <a:pPr lvl="1" algn="just">
              <a:lnSpc>
                <a:spcPts val="3600"/>
              </a:lnSpc>
              <a:spcBef>
                <a:spcPts val="0"/>
              </a:spcBef>
              <a:spcAft>
                <a:spcPts val="0"/>
              </a:spcAft>
              <a:buClr>
                <a:srgbClr val="999966"/>
              </a:buClr>
            </a:pPr>
            <a:r>
              <a:rPr lang="zh-CN" altLang="en-US" dirty="0"/>
              <a:t>代理人行为的不可观察性</a:t>
            </a:r>
            <a:endParaRPr lang="en-US" altLang="zh-CN" dirty="0"/>
          </a:p>
          <a:p>
            <a:pPr marL="941070" lvl="2" indent="0" algn="just">
              <a:lnSpc>
                <a:spcPts val="3800"/>
              </a:lnSpc>
              <a:spcBef>
                <a:spcPts val="0"/>
              </a:spcBef>
              <a:spcAft>
                <a:spcPts val="0"/>
              </a:spcAft>
              <a:buClr>
                <a:srgbClr val="999966"/>
              </a:buClr>
              <a:buNone/>
            </a:pPr>
            <a:r>
              <a:rPr lang="zh-CN" altLang="en-US" dirty="0"/>
              <a:t>因为委托人对代理人的行为具有不充分</a:t>
            </a:r>
            <a:r>
              <a:rPr lang="zh-CN" altLang="en-US" dirty="0" smtClean="0"/>
              <a:t>信息，所以</a:t>
            </a:r>
            <a:r>
              <a:rPr lang="zh-CN" altLang="en-US" dirty="0"/>
              <a:t>委托人永远都不能肯定代理人的工作对公司的实际经营结果做出了怎样的贡献。这种情况被称为信息不对称。这些不对称呈现为几种形式。若没有</a:t>
            </a:r>
            <a:r>
              <a:rPr lang="zh-CN" altLang="en-US" dirty="0" smtClean="0"/>
              <a:t>监控，则</a:t>
            </a:r>
            <a:r>
              <a:rPr lang="zh-CN" altLang="en-US" dirty="0"/>
              <a:t>只有代理人知道他或她是否在为委托人的最大利益而工作。</a:t>
            </a:r>
            <a:r>
              <a:rPr lang="zh-CN" altLang="en-US" dirty="0" smtClean="0"/>
              <a:t>而且，代理人</a:t>
            </a:r>
            <a:r>
              <a:rPr lang="zh-CN" altLang="en-US" dirty="0"/>
              <a:t>可能比委托人更了解工作任务。代理人可能拥有的这种额外信息称为“私人信息”。</a:t>
            </a:r>
          </a:p>
          <a:p>
            <a:pPr marL="941070" lvl="2" indent="0" algn="just">
              <a:lnSpc>
                <a:spcPct val="150000"/>
              </a:lnSpc>
              <a:spcBef>
                <a:spcPts val="0"/>
              </a:spcBef>
              <a:spcAft>
                <a:spcPts val="0"/>
              </a:spcAft>
              <a:buClr>
                <a:srgbClr val="999966"/>
              </a:buClr>
              <a:buNone/>
            </a:pPr>
            <a:endParaRPr lang="zh-CN" altLang="zh-CN" dirty="0"/>
          </a:p>
          <a:p>
            <a:pPr lvl="1" algn="just">
              <a:lnSpc>
                <a:spcPct val="150000"/>
              </a:lnSpc>
              <a:spcBef>
                <a:spcPts val="0"/>
              </a:spcBef>
              <a:spcAft>
                <a:spcPts val="0"/>
              </a:spcAft>
              <a:buClr>
                <a:srgbClr val="999966"/>
              </a:buClr>
            </a:pPr>
            <a:endParaRPr lang="en-US" altLang="zh-CN" dirty="0">
              <a:solidFill>
                <a:srgbClr val="000000"/>
              </a:solidFill>
            </a:endParaRPr>
          </a:p>
          <a:p>
            <a:pPr lvl="0" algn="just">
              <a:lnSpc>
                <a:spcPct val="150000"/>
              </a:lnSpc>
              <a:spcBef>
                <a:spcPts val="600"/>
              </a:spcBef>
              <a:spcAft>
                <a:spcPts val="0"/>
              </a:spcAft>
              <a:buClr>
                <a:srgbClr val="660000"/>
              </a:buClr>
            </a:pPr>
            <a:endParaRPr lang="en-US" altLang="zh-CN" dirty="0">
              <a:solidFill>
                <a:srgbClr val="000000"/>
              </a:solidFill>
            </a:endParaRPr>
          </a:p>
          <a:p>
            <a:pPr marL="471170" lvl="1" indent="0" algn="just">
              <a:lnSpc>
                <a:spcPct val="150000"/>
              </a:lnSpc>
              <a:spcBef>
                <a:spcPts val="600"/>
              </a:spcBef>
              <a:spcAft>
                <a:spcPts val="0"/>
              </a:spcAft>
              <a:buClr>
                <a:srgbClr val="660000"/>
              </a:buClr>
              <a:buNone/>
            </a:pPr>
            <a:endParaRPr lang="zh-CN" altLang="zh-CN" sz="16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70</a:t>
            </a:fld>
            <a:endParaRPr lang="zh-CN" altLang="en-US"/>
          </a:p>
        </p:txBody>
      </p:sp>
    </p:spTree>
  </p:cSld>
  <p:clrMapOvr>
    <a:masterClrMapping/>
  </p:clrMapOvr>
  <p:transition spd="med">
    <p:wipe dir="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609600" y="1762897"/>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概念</a:t>
            </a:r>
            <a:endParaRPr lang="en-US" altLang="zh-CN" dirty="0">
              <a:solidFill>
                <a:srgbClr val="000000"/>
              </a:solidFill>
            </a:endParaRPr>
          </a:p>
          <a:p>
            <a:pPr lvl="1" algn="just">
              <a:lnSpc>
                <a:spcPct val="150000"/>
              </a:lnSpc>
              <a:spcBef>
                <a:spcPts val="0"/>
              </a:spcBef>
              <a:spcAft>
                <a:spcPts val="0"/>
              </a:spcAft>
              <a:buClr>
                <a:srgbClr val="999966"/>
              </a:buClr>
            </a:pPr>
            <a:r>
              <a:rPr lang="zh-CN" altLang="en-US" dirty="0"/>
              <a:t>代理人行为的不可观察性</a:t>
            </a:r>
            <a:endParaRPr lang="en-US" altLang="zh-CN" dirty="0"/>
          </a:p>
          <a:p>
            <a:pPr marL="941070" lvl="2" indent="0" algn="just">
              <a:lnSpc>
                <a:spcPct val="150000"/>
              </a:lnSpc>
              <a:spcBef>
                <a:spcPts val="0"/>
              </a:spcBef>
              <a:spcAft>
                <a:spcPts val="0"/>
              </a:spcAft>
              <a:buClr>
                <a:srgbClr val="999966"/>
              </a:buClr>
              <a:buNone/>
            </a:pPr>
            <a:r>
              <a:rPr lang="zh-CN" altLang="en-US" dirty="0"/>
              <a:t>委托人和代理人之间偏好的</a:t>
            </a:r>
            <a:r>
              <a:rPr lang="zh-CN" altLang="en-US" dirty="0" smtClean="0"/>
              <a:t>不同，以及</a:t>
            </a:r>
            <a:r>
              <a:rPr lang="zh-CN" altLang="en-US" dirty="0"/>
              <a:t>代理人的私人</a:t>
            </a:r>
            <a:r>
              <a:rPr lang="zh-CN" altLang="en-US" dirty="0" smtClean="0"/>
              <a:t>信息，可能</a:t>
            </a:r>
            <a:r>
              <a:rPr lang="zh-CN" altLang="en-US" dirty="0"/>
              <a:t>导致代理人向委托人传递误导信息。这种误导的一般性质被称为</a:t>
            </a:r>
            <a:r>
              <a:rPr lang="zh-CN" altLang="en-US" dirty="0" smtClean="0"/>
              <a:t>“道德风险”，即</a:t>
            </a:r>
            <a:r>
              <a:rPr lang="zh-CN" altLang="en-US" dirty="0"/>
              <a:t>由于管理控制系统的性质的</a:t>
            </a:r>
            <a:r>
              <a:rPr lang="zh-CN" altLang="en-US" dirty="0" smtClean="0"/>
              <a:t>激励，被</a:t>
            </a:r>
            <a:r>
              <a:rPr lang="zh-CN" altLang="en-US" dirty="0"/>
              <a:t>控代理人提供误导的私人信息。</a:t>
            </a:r>
          </a:p>
          <a:p>
            <a:pPr marL="941070" lvl="2" indent="0" algn="just">
              <a:lnSpc>
                <a:spcPct val="150000"/>
              </a:lnSpc>
              <a:spcBef>
                <a:spcPts val="0"/>
              </a:spcBef>
              <a:spcAft>
                <a:spcPts val="0"/>
              </a:spcAft>
              <a:buClr>
                <a:srgbClr val="999966"/>
              </a:buClr>
              <a:buNone/>
            </a:pPr>
            <a:endParaRPr lang="zh-CN" altLang="zh-CN" dirty="0"/>
          </a:p>
          <a:p>
            <a:pPr lvl="1" algn="just">
              <a:lnSpc>
                <a:spcPct val="150000"/>
              </a:lnSpc>
              <a:spcBef>
                <a:spcPts val="0"/>
              </a:spcBef>
              <a:spcAft>
                <a:spcPts val="0"/>
              </a:spcAft>
              <a:buClr>
                <a:srgbClr val="999966"/>
              </a:buClr>
            </a:pPr>
            <a:endParaRPr lang="en-US" altLang="zh-CN" dirty="0">
              <a:solidFill>
                <a:srgbClr val="000000"/>
              </a:solidFill>
            </a:endParaRPr>
          </a:p>
          <a:p>
            <a:pPr lvl="0" algn="just">
              <a:lnSpc>
                <a:spcPct val="150000"/>
              </a:lnSpc>
              <a:spcBef>
                <a:spcPts val="600"/>
              </a:spcBef>
              <a:spcAft>
                <a:spcPts val="0"/>
              </a:spcAft>
              <a:buClr>
                <a:srgbClr val="660000"/>
              </a:buClr>
            </a:pPr>
            <a:endParaRPr lang="en-US" altLang="zh-CN" dirty="0">
              <a:solidFill>
                <a:srgbClr val="000000"/>
              </a:solidFill>
            </a:endParaRPr>
          </a:p>
          <a:p>
            <a:pPr marL="471170" lvl="1" indent="0" algn="just">
              <a:lnSpc>
                <a:spcPct val="150000"/>
              </a:lnSpc>
              <a:spcBef>
                <a:spcPts val="600"/>
              </a:spcBef>
              <a:spcAft>
                <a:spcPts val="0"/>
              </a:spcAft>
              <a:buClr>
                <a:srgbClr val="660000"/>
              </a:buClr>
              <a:buNone/>
            </a:pPr>
            <a:endParaRPr lang="zh-CN" altLang="zh-CN" sz="16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71</a:t>
            </a:fld>
            <a:endParaRPr lang="zh-CN" altLang="en-US"/>
          </a:p>
        </p:txBody>
      </p:sp>
    </p:spTree>
  </p:cSld>
  <p:clrMapOvr>
    <a:masterClrMapping/>
  </p:clrMapOvr>
  <p:transition spd="med">
    <p:wipe dir="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609600" y="1754659"/>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控制机制</a:t>
            </a:r>
            <a:endParaRPr lang="en-US" altLang="zh-CN" dirty="0">
              <a:solidFill>
                <a:srgbClr val="000000"/>
              </a:solidFill>
            </a:endParaRPr>
          </a:p>
          <a:p>
            <a:pPr marL="438150" lvl="1" indent="0" algn="just">
              <a:lnSpc>
                <a:spcPct val="150000"/>
              </a:lnSpc>
              <a:spcBef>
                <a:spcPts val="600"/>
              </a:spcBef>
              <a:spcAft>
                <a:spcPts val="0"/>
              </a:spcAft>
              <a:buClr>
                <a:srgbClr val="660000"/>
              </a:buClr>
              <a:buNone/>
            </a:pPr>
            <a:r>
              <a:rPr lang="zh-CN" altLang="en-US" dirty="0">
                <a:solidFill>
                  <a:srgbClr val="000000"/>
                </a:solidFill>
              </a:rPr>
              <a:t>代理理论学家</a:t>
            </a:r>
            <a:r>
              <a:rPr lang="zh-CN" altLang="en-US" dirty="0" smtClean="0">
                <a:solidFill>
                  <a:srgbClr val="000000"/>
                </a:solidFill>
              </a:rPr>
              <a:t>认为，解决</a:t>
            </a:r>
            <a:r>
              <a:rPr lang="zh-CN" altLang="en-US" dirty="0">
                <a:solidFill>
                  <a:srgbClr val="000000"/>
                </a:solidFill>
              </a:rPr>
              <a:t>目标分歧和信息不对称的方法主要有</a:t>
            </a:r>
            <a:r>
              <a:rPr lang="zh-CN" altLang="en-US" dirty="0" smtClean="0">
                <a:solidFill>
                  <a:srgbClr val="000000"/>
                </a:solidFill>
              </a:rPr>
              <a:t>两种：监控</a:t>
            </a:r>
            <a:r>
              <a:rPr lang="zh-CN" altLang="en-US" dirty="0">
                <a:solidFill>
                  <a:srgbClr val="000000"/>
                </a:solidFill>
              </a:rPr>
              <a:t>和激励。</a:t>
            </a:r>
            <a:endParaRPr lang="en-US" altLang="zh-CN" dirty="0">
              <a:solidFill>
                <a:srgbClr val="000000"/>
              </a:solidFill>
            </a:endParaRPr>
          </a:p>
          <a:p>
            <a:pPr marL="941070" lvl="2" indent="0" algn="just">
              <a:lnSpc>
                <a:spcPct val="150000"/>
              </a:lnSpc>
              <a:spcBef>
                <a:spcPts val="0"/>
              </a:spcBef>
              <a:spcAft>
                <a:spcPts val="0"/>
              </a:spcAft>
              <a:buClr>
                <a:srgbClr val="999966"/>
              </a:buClr>
              <a:buNone/>
            </a:pPr>
            <a:endParaRPr lang="zh-CN" altLang="zh-CN" sz="2800" dirty="0"/>
          </a:p>
          <a:p>
            <a:pPr lvl="1" algn="just">
              <a:lnSpc>
                <a:spcPct val="150000"/>
              </a:lnSpc>
              <a:spcBef>
                <a:spcPts val="0"/>
              </a:spcBef>
              <a:spcAft>
                <a:spcPts val="0"/>
              </a:spcAft>
              <a:buClr>
                <a:srgbClr val="999966"/>
              </a:buClr>
            </a:pPr>
            <a:endParaRPr lang="en-US" altLang="zh-CN" dirty="0">
              <a:solidFill>
                <a:srgbClr val="000000"/>
              </a:solidFill>
            </a:endParaRPr>
          </a:p>
          <a:p>
            <a:pPr lvl="0" algn="just">
              <a:lnSpc>
                <a:spcPct val="150000"/>
              </a:lnSpc>
              <a:spcBef>
                <a:spcPts val="600"/>
              </a:spcBef>
              <a:spcAft>
                <a:spcPts val="0"/>
              </a:spcAft>
              <a:buClr>
                <a:srgbClr val="660000"/>
              </a:buClr>
            </a:pPr>
            <a:endParaRPr lang="en-US" altLang="zh-CN" dirty="0">
              <a:solidFill>
                <a:srgbClr val="000000"/>
              </a:solidFill>
            </a:endParaRPr>
          </a:p>
          <a:p>
            <a:pPr marL="471170" lvl="1" indent="0" algn="just">
              <a:lnSpc>
                <a:spcPct val="150000"/>
              </a:lnSpc>
              <a:spcBef>
                <a:spcPts val="600"/>
              </a:spcBef>
              <a:spcAft>
                <a:spcPts val="0"/>
              </a:spcAft>
              <a:buClr>
                <a:srgbClr val="660000"/>
              </a:buClr>
              <a:buNone/>
            </a:pPr>
            <a:endParaRPr lang="zh-CN" altLang="zh-CN" sz="16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72</a:t>
            </a:fld>
            <a:endParaRPr lang="zh-CN" altLang="en-US"/>
          </a:p>
        </p:txBody>
      </p:sp>
    </p:spTree>
  </p:cSld>
  <p:clrMapOvr>
    <a:masterClrMapping/>
  </p:clrMapOvr>
  <p:transition spd="med">
    <p:wipe dir="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609600" y="1754659"/>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控制机制</a:t>
            </a:r>
            <a:endParaRPr lang="en-US" altLang="zh-CN" dirty="0">
              <a:solidFill>
                <a:srgbClr val="000000"/>
              </a:solidFill>
            </a:endParaRPr>
          </a:p>
          <a:p>
            <a:pPr lvl="1" algn="just">
              <a:lnSpc>
                <a:spcPct val="150000"/>
              </a:lnSpc>
              <a:spcBef>
                <a:spcPts val="0"/>
              </a:spcBef>
              <a:spcAft>
                <a:spcPts val="0"/>
              </a:spcAft>
              <a:buClr>
                <a:srgbClr val="999966"/>
              </a:buClr>
            </a:pPr>
            <a:r>
              <a:rPr lang="zh-CN" altLang="en-US" dirty="0"/>
              <a:t>监控</a:t>
            </a:r>
            <a:endParaRPr lang="en-US" altLang="zh-CN" dirty="0"/>
          </a:p>
          <a:p>
            <a:pPr marL="941070" lvl="2" indent="0" algn="just">
              <a:lnSpc>
                <a:spcPct val="150000"/>
              </a:lnSpc>
              <a:spcBef>
                <a:spcPts val="0"/>
              </a:spcBef>
              <a:spcAft>
                <a:spcPts val="0"/>
              </a:spcAft>
              <a:buClr>
                <a:srgbClr val="999966"/>
              </a:buClr>
              <a:buNone/>
            </a:pPr>
            <a:r>
              <a:rPr lang="zh-CN" altLang="en-US" dirty="0"/>
              <a:t>委托人可以设计管理控制系统监控代理人的</a:t>
            </a:r>
            <a:r>
              <a:rPr lang="zh-CN" altLang="en-US" dirty="0" smtClean="0"/>
              <a:t>行为，限制</a:t>
            </a:r>
            <a:r>
              <a:rPr lang="zh-CN" altLang="en-US" dirty="0"/>
              <a:t>牺牲委托人的利益而增加代理人的福利的那些行为。审计财务报表就是一个监控系统的例子。财务报告是为了报告公司业绩而编制</a:t>
            </a:r>
            <a:r>
              <a:rPr lang="zh-CN" altLang="en-US" dirty="0" smtClean="0"/>
              <a:t>的，经</a:t>
            </a:r>
            <a:r>
              <a:rPr lang="zh-CN" altLang="en-US" dirty="0"/>
              <a:t>第三方</a:t>
            </a:r>
            <a:r>
              <a:rPr lang="zh-CN" altLang="en-US" dirty="0" smtClean="0"/>
              <a:t>审计，然后</a:t>
            </a:r>
            <a:r>
              <a:rPr lang="zh-CN" altLang="en-US" dirty="0"/>
              <a:t>报送所有者。</a:t>
            </a:r>
          </a:p>
          <a:p>
            <a:pPr marL="941070" lvl="2" indent="0" algn="just">
              <a:lnSpc>
                <a:spcPct val="150000"/>
              </a:lnSpc>
              <a:spcBef>
                <a:spcPts val="0"/>
              </a:spcBef>
              <a:spcAft>
                <a:spcPts val="0"/>
              </a:spcAft>
              <a:buClr>
                <a:srgbClr val="999966"/>
              </a:buClr>
              <a:buNone/>
            </a:pPr>
            <a:endParaRPr lang="zh-CN" altLang="zh-CN" dirty="0"/>
          </a:p>
          <a:p>
            <a:pPr lvl="1" algn="just">
              <a:lnSpc>
                <a:spcPct val="150000"/>
              </a:lnSpc>
              <a:spcBef>
                <a:spcPts val="0"/>
              </a:spcBef>
              <a:spcAft>
                <a:spcPts val="0"/>
              </a:spcAft>
              <a:buClr>
                <a:srgbClr val="999966"/>
              </a:buClr>
            </a:pPr>
            <a:endParaRPr lang="en-US" altLang="zh-CN" dirty="0">
              <a:solidFill>
                <a:srgbClr val="000000"/>
              </a:solidFill>
            </a:endParaRPr>
          </a:p>
          <a:p>
            <a:pPr lvl="0" algn="just">
              <a:lnSpc>
                <a:spcPct val="150000"/>
              </a:lnSpc>
              <a:spcBef>
                <a:spcPts val="600"/>
              </a:spcBef>
              <a:spcAft>
                <a:spcPts val="0"/>
              </a:spcAft>
              <a:buClr>
                <a:srgbClr val="660000"/>
              </a:buClr>
            </a:pPr>
            <a:endParaRPr lang="en-US" altLang="zh-CN" dirty="0">
              <a:solidFill>
                <a:srgbClr val="000000"/>
              </a:solidFill>
            </a:endParaRPr>
          </a:p>
          <a:p>
            <a:pPr marL="471170" lvl="1" indent="0" algn="just">
              <a:lnSpc>
                <a:spcPct val="150000"/>
              </a:lnSpc>
              <a:spcBef>
                <a:spcPts val="600"/>
              </a:spcBef>
              <a:spcAft>
                <a:spcPts val="0"/>
              </a:spcAft>
              <a:buClr>
                <a:srgbClr val="660000"/>
              </a:buClr>
              <a:buNone/>
            </a:pPr>
            <a:endParaRPr lang="zh-CN" altLang="zh-CN" sz="16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73</a:t>
            </a:fld>
            <a:endParaRPr lang="zh-CN" altLang="en-US"/>
          </a:p>
        </p:txBody>
      </p:sp>
    </p:spTree>
  </p:cSld>
  <p:clrMapOvr>
    <a:masterClrMapping/>
  </p:clrMapOvr>
  <p:transition spd="med">
    <p:wipe dir="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609600" y="1688755"/>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控制机制</a:t>
            </a:r>
            <a:endParaRPr lang="en-US" altLang="zh-CN" dirty="0">
              <a:solidFill>
                <a:srgbClr val="000000"/>
              </a:solidFill>
            </a:endParaRPr>
          </a:p>
          <a:p>
            <a:pPr lvl="1" algn="just">
              <a:lnSpc>
                <a:spcPct val="150000"/>
              </a:lnSpc>
              <a:spcBef>
                <a:spcPts val="0"/>
              </a:spcBef>
              <a:spcAft>
                <a:spcPts val="0"/>
              </a:spcAft>
              <a:buClr>
                <a:srgbClr val="999966"/>
              </a:buClr>
            </a:pPr>
            <a:r>
              <a:rPr lang="zh-CN" altLang="en-US" dirty="0"/>
              <a:t>监控</a:t>
            </a:r>
            <a:endParaRPr lang="en-US" altLang="zh-CN" dirty="0"/>
          </a:p>
          <a:p>
            <a:pPr marL="941070" lvl="2" indent="0" algn="just">
              <a:lnSpc>
                <a:spcPct val="150000"/>
              </a:lnSpc>
              <a:spcBef>
                <a:spcPts val="0"/>
              </a:spcBef>
              <a:spcAft>
                <a:spcPts val="0"/>
              </a:spcAft>
              <a:buClr>
                <a:srgbClr val="999966"/>
              </a:buClr>
              <a:buNone/>
            </a:pPr>
            <a:r>
              <a:rPr lang="zh-CN" altLang="en-US" dirty="0"/>
              <a:t>代理理论试图解释为什么不同的代理关系涉及不同的监控水平。</a:t>
            </a:r>
            <a:r>
              <a:rPr lang="zh-CN" altLang="en-US" dirty="0" smtClean="0"/>
              <a:t>例如，如果</a:t>
            </a:r>
            <a:r>
              <a:rPr lang="zh-CN" altLang="en-US" dirty="0"/>
              <a:t>代理人的任务界定</a:t>
            </a:r>
            <a:r>
              <a:rPr lang="zh-CN" altLang="en-US" dirty="0" smtClean="0"/>
              <a:t>明确，用于</a:t>
            </a:r>
            <a:r>
              <a:rPr lang="zh-CN" altLang="en-US" dirty="0"/>
              <a:t>监控的信息或“信号”准确</a:t>
            </a:r>
            <a:r>
              <a:rPr lang="en-US" altLang="zh-CN" dirty="0"/>
              <a:t>,</a:t>
            </a:r>
            <a:r>
              <a:rPr lang="zh-CN" altLang="en-US" dirty="0"/>
              <a:t>那么监控就更有效。如果任务界定不</a:t>
            </a:r>
            <a:r>
              <a:rPr lang="zh-CN" altLang="en-US" dirty="0" smtClean="0"/>
              <a:t>明确，或者</a:t>
            </a:r>
            <a:r>
              <a:rPr lang="zh-CN" altLang="en-US" dirty="0"/>
              <a:t>不易于</a:t>
            </a:r>
            <a:r>
              <a:rPr lang="zh-CN" altLang="en-US" dirty="0" smtClean="0"/>
              <a:t>监控，那么</a:t>
            </a:r>
            <a:r>
              <a:rPr lang="zh-CN" altLang="en-US" dirty="0"/>
              <a:t>签订激励契约就成为一种更有吸引力的控制工具。监控和激励并不是互斥的。在大多数</a:t>
            </a:r>
            <a:r>
              <a:rPr lang="zh-CN" altLang="en-US" dirty="0" smtClean="0"/>
              <a:t>公司，</a:t>
            </a:r>
            <a:r>
              <a:rPr lang="en-US" altLang="zh-CN" dirty="0" smtClean="0"/>
              <a:t>CEO</a:t>
            </a:r>
            <a:r>
              <a:rPr lang="zh-CN" altLang="en-US" dirty="0"/>
              <a:t>在签订激励契约</a:t>
            </a:r>
            <a:r>
              <a:rPr lang="zh-CN" altLang="en-US" dirty="0" smtClean="0"/>
              <a:t>时，同时</a:t>
            </a:r>
            <a:r>
              <a:rPr lang="zh-CN" altLang="en-US" dirty="0"/>
              <a:t>还签订以审计财务报表作为监控工具。</a:t>
            </a:r>
            <a:endParaRPr lang="zh-CN" altLang="zh-CN" dirty="0"/>
          </a:p>
          <a:p>
            <a:pPr lvl="1" algn="just">
              <a:lnSpc>
                <a:spcPct val="150000"/>
              </a:lnSpc>
              <a:spcBef>
                <a:spcPts val="0"/>
              </a:spcBef>
              <a:spcAft>
                <a:spcPts val="0"/>
              </a:spcAft>
              <a:buClr>
                <a:srgbClr val="999966"/>
              </a:buClr>
            </a:pPr>
            <a:endParaRPr lang="en-US" altLang="zh-CN" dirty="0">
              <a:solidFill>
                <a:srgbClr val="000000"/>
              </a:solidFill>
            </a:endParaRPr>
          </a:p>
          <a:p>
            <a:pPr lvl="0" algn="just">
              <a:lnSpc>
                <a:spcPct val="150000"/>
              </a:lnSpc>
              <a:spcBef>
                <a:spcPts val="600"/>
              </a:spcBef>
              <a:spcAft>
                <a:spcPts val="0"/>
              </a:spcAft>
              <a:buClr>
                <a:srgbClr val="660000"/>
              </a:buClr>
            </a:pPr>
            <a:endParaRPr lang="en-US" altLang="zh-CN" dirty="0">
              <a:solidFill>
                <a:srgbClr val="000000"/>
              </a:solidFill>
            </a:endParaRPr>
          </a:p>
          <a:p>
            <a:pPr marL="471170" lvl="1" indent="0" algn="just">
              <a:lnSpc>
                <a:spcPct val="150000"/>
              </a:lnSpc>
              <a:spcBef>
                <a:spcPts val="600"/>
              </a:spcBef>
              <a:spcAft>
                <a:spcPts val="0"/>
              </a:spcAft>
              <a:buClr>
                <a:srgbClr val="660000"/>
              </a:buClr>
              <a:buNone/>
            </a:pPr>
            <a:endParaRPr lang="zh-CN" altLang="zh-CN" sz="16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74</a:t>
            </a:fld>
            <a:endParaRPr lang="zh-CN" altLang="en-US"/>
          </a:p>
        </p:txBody>
      </p:sp>
    </p:spTree>
  </p:cSld>
  <p:clrMapOvr>
    <a:masterClrMapping/>
  </p:clrMapOvr>
  <p:transition spd="med">
    <p:wipe dir="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609600" y="1729945"/>
            <a:ext cx="10972800" cy="4714874"/>
          </a:xfrm>
        </p:spPr>
        <p:txBody>
          <a:bodyPr/>
          <a:lstStyle/>
          <a:p>
            <a:pPr lvl="0" algn="just">
              <a:lnSpc>
                <a:spcPts val="4000"/>
              </a:lnSpc>
              <a:spcBef>
                <a:spcPts val="600"/>
              </a:spcBef>
              <a:spcAft>
                <a:spcPts val="0"/>
              </a:spcAft>
              <a:buClr>
                <a:srgbClr val="660000"/>
              </a:buClr>
            </a:pPr>
            <a:r>
              <a:rPr lang="zh-CN" altLang="en-US" dirty="0">
                <a:solidFill>
                  <a:srgbClr val="000000"/>
                </a:solidFill>
              </a:rPr>
              <a:t>控制机制</a:t>
            </a:r>
            <a:endParaRPr lang="en-US" altLang="zh-CN" dirty="0">
              <a:solidFill>
                <a:srgbClr val="000000"/>
              </a:solidFill>
            </a:endParaRPr>
          </a:p>
          <a:p>
            <a:pPr lvl="1" algn="just">
              <a:lnSpc>
                <a:spcPts val="4000"/>
              </a:lnSpc>
              <a:spcBef>
                <a:spcPts val="600"/>
              </a:spcBef>
              <a:spcAft>
                <a:spcPts val="0"/>
              </a:spcAft>
              <a:buClr>
                <a:srgbClr val="999966"/>
              </a:buClr>
            </a:pPr>
            <a:r>
              <a:rPr lang="zh-CN" altLang="en-US" dirty="0"/>
              <a:t>激励契约</a:t>
            </a:r>
            <a:endParaRPr lang="en-US" altLang="zh-CN" dirty="0"/>
          </a:p>
          <a:p>
            <a:pPr marL="941070" lvl="2" indent="0" algn="just">
              <a:lnSpc>
                <a:spcPct val="150000"/>
              </a:lnSpc>
              <a:spcBef>
                <a:spcPts val="0"/>
              </a:spcBef>
              <a:spcAft>
                <a:spcPts val="0"/>
              </a:spcAft>
              <a:buClr>
                <a:srgbClr val="999966"/>
              </a:buClr>
              <a:buNone/>
            </a:pPr>
            <a:r>
              <a:rPr lang="zh-CN" altLang="en-US" dirty="0"/>
              <a:t>委托人可能会通过签订适当的激励契约尽力限制有分歧的偏好。代理人的奖励越依赖业绩</a:t>
            </a:r>
            <a:r>
              <a:rPr lang="zh-CN" altLang="en-US" dirty="0" smtClean="0"/>
              <a:t>指标，代理人</a:t>
            </a:r>
            <a:r>
              <a:rPr lang="zh-CN" altLang="en-US" dirty="0"/>
              <a:t>提高指标的激励就越大。</a:t>
            </a:r>
            <a:r>
              <a:rPr lang="zh-CN" altLang="en-US" dirty="0" smtClean="0"/>
              <a:t>因此，委托人</a:t>
            </a:r>
            <a:r>
              <a:rPr lang="zh-CN" altLang="en-US" dirty="0"/>
              <a:t>应该定义业绩</a:t>
            </a:r>
            <a:r>
              <a:rPr lang="zh-CN" altLang="en-US" dirty="0" smtClean="0"/>
              <a:t>指标，以便</a:t>
            </a:r>
            <a:r>
              <a:rPr lang="zh-CN" altLang="en-US" dirty="0"/>
              <a:t>增进他或她的利益。实现它的能力被称为“目标一致”。若与代理人签订的契约能够激励代理人为委托人的最大利益而</a:t>
            </a:r>
            <a:r>
              <a:rPr lang="zh-CN" altLang="en-US" dirty="0" smtClean="0"/>
              <a:t>工作，则</a:t>
            </a:r>
            <a:r>
              <a:rPr lang="zh-CN" altLang="en-US" dirty="0"/>
              <a:t>契约就被认为符合目标一致原则。</a:t>
            </a:r>
          </a:p>
          <a:p>
            <a:pPr lvl="1" algn="just">
              <a:lnSpc>
                <a:spcPct val="150000"/>
              </a:lnSpc>
              <a:spcBef>
                <a:spcPts val="0"/>
              </a:spcBef>
              <a:spcAft>
                <a:spcPts val="0"/>
              </a:spcAft>
              <a:buClr>
                <a:srgbClr val="999966"/>
              </a:buClr>
            </a:pPr>
            <a:endParaRPr lang="en-US" altLang="zh-CN" dirty="0">
              <a:solidFill>
                <a:srgbClr val="000000"/>
              </a:solidFill>
            </a:endParaRPr>
          </a:p>
          <a:p>
            <a:pPr lvl="0" algn="just">
              <a:lnSpc>
                <a:spcPct val="150000"/>
              </a:lnSpc>
              <a:spcBef>
                <a:spcPts val="600"/>
              </a:spcBef>
              <a:spcAft>
                <a:spcPts val="0"/>
              </a:spcAft>
              <a:buClr>
                <a:srgbClr val="660000"/>
              </a:buClr>
            </a:pPr>
            <a:endParaRPr lang="en-US" altLang="zh-CN" dirty="0">
              <a:solidFill>
                <a:srgbClr val="000000"/>
              </a:solidFill>
            </a:endParaRPr>
          </a:p>
          <a:p>
            <a:pPr marL="471170" lvl="1" indent="0" algn="just">
              <a:lnSpc>
                <a:spcPct val="150000"/>
              </a:lnSpc>
              <a:spcBef>
                <a:spcPts val="600"/>
              </a:spcBef>
              <a:spcAft>
                <a:spcPts val="0"/>
              </a:spcAft>
              <a:buClr>
                <a:srgbClr val="660000"/>
              </a:buClr>
              <a:buNone/>
            </a:pPr>
            <a:endParaRPr lang="zh-CN" altLang="zh-CN" sz="16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75</a:t>
            </a:fld>
            <a:endParaRPr lang="zh-CN" altLang="en-US"/>
          </a:p>
        </p:txBody>
      </p:sp>
    </p:spTree>
  </p:cSld>
  <p:clrMapOvr>
    <a:masterClrMapping/>
  </p:clrMapOvr>
  <p:transition spd="med">
    <p:wipe dir="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609600" y="1713469"/>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控制机制</a:t>
            </a:r>
            <a:endParaRPr lang="en-US" altLang="zh-CN" dirty="0">
              <a:solidFill>
                <a:srgbClr val="000000"/>
              </a:solidFill>
            </a:endParaRPr>
          </a:p>
          <a:p>
            <a:pPr lvl="1" algn="just">
              <a:lnSpc>
                <a:spcPct val="150000"/>
              </a:lnSpc>
              <a:spcBef>
                <a:spcPts val="0"/>
              </a:spcBef>
              <a:spcAft>
                <a:spcPts val="0"/>
              </a:spcAft>
              <a:buClr>
                <a:srgbClr val="999966"/>
              </a:buClr>
            </a:pPr>
            <a:r>
              <a:rPr lang="zh-CN" altLang="en-US" dirty="0"/>
              <a:t>激励契约</a:t>
            </a:r>
            <a:endParaRPr lang="en-US" altLang="zh-CN" dirty="0"/>
          </a:p>
          <a:p>
            <a:pPr marL="941070" lvl="2" indent="0" algn="just">
              <a:lnSpc>
                <a:spcPts val="3600"/>
              </a:lnSpc>
              <a:spcBef>
                <a:spcPts val="0"/>
              </a:spcBef>
              <a:spcAft>
                <a:spcPts val="0"/>
              </a:spcAft>
              <a:buClr>
                <a:srgbClr val="999966"/>
              </a:buClr>
              <a:buNone/>
            </a:pPr>
            <a:r>
              <a:rPr lang="zh-CN" altLang="en-US" dirty="0"/>
              <a:t>若薪酬计划不包含激励</a:t>
            </a:r>
            <a:r>
              <a:rPr lang="zh-CN" altLang="en-US" dirty="0" smtClean="0"/>
              <a:t>契约，则</a:t>
            </a:r>
            <a:r>
              <a:rPr lang="zh-CN" altLang="en-US" dirty="0"/>
              <a:t>会产生严重的代理问题。</a:t>
            </a:r>
            <a:r>
              <a:rPr lang="zh-CN" altLang="en-US" dirty="0" smtClean="0"/>
              <a:t>例如，如果</a:t>
            </a:r>
            <a:r>
              <a:rPr lang="zh-CN" altLang="en-US" dirty="0"/>
              <a:t>向</a:t>
            </a:r>
            <a:r>
              <a:rPr lang="en-US" altLang="zh-CN" dirty="0"/>
              <a:t>CEO</a:t>
            </a:r>
            <a:r>
              <a:rPr lang="zh-CN" altLang="en-US" dirty="0"/>
              <a:t>支付固定</a:t>
            </a:r>
            <a:r>
              <a:rPr lang="zh-CN" altLang="en-US" dirty="0" smtClean="0"/>
              <a:t>工资，可能</a:t>
            </a:r>
            <a:r>
              <a:rPr lang="zh-CN" altLang="en-US" dirty="0"/>
              <a:t>就不会像薪酬既包含工资又包含奖金那样激励他们兢兢业业地工作。后者激励</a:t>
            </a:r>
            <a:r>
              <a:rPr lang="en-US" altLang="zh-CN" dirty="0"/>
              <a:t>CEO</a:t>
            </a:r>
            <a:r>
              <a:rPr lang="zh-CN" altLang="en-US" dirty="0"/>
              <a:t>更加努力地</a:t>
            </a:r>
            <a:r>
              <a:rPr lang="zh-CN" altLang="en-US" dirty="0" smtClean="0"/>
              <a:t>工作，以</a:t>
            </a:r>
            <a:r>
              <a:rPr lang="zh-CN" altLang="en-US" dirty="0"/>
              <a:t>增加</a:t>
            </a:r>
            <a:r>
              <a:rPr lang="zh-CN" altLang="en-US" dirty="0" smtClean="0"/>
              <a:t>利润，增加</a:t>
            </a:r>
            <a:r>
              <a:rPr lang="zh-CN" altLang="en-US" dirty="0"/>
              <a:t>自身的薪</a:t>
            </a:r>
            <a:r>
              <a:rPr lang="zh-CN" altLang="en-US" dirty="0" smtClean="0"/>
              <a:t>酬，同时</a:t>
            </a:r>
            <a:r>
              <a:rPr lang="zh-CN" altLang="en-US" dirty="0"/>
              <a:t>也使委托人受益。</a:t>
            </a:r>
            <a:r>
              <a:rPr lang="zh-CN" altLang="en-US" dirty="0" smtClean="0"/>
              <a:t>因此，契约</a:t>
            </a:r>
            <a:r>
              <a:rPr lang="zh-CN" altLang="en-US" dirty="0"/>
              <a:t>中会包含激励</a:t>
            </a:r>
            <a:r>
              <a:rPr lang="zh-CN" altLang="en-US" dirty="0" smtClean="0"/>
              <a:t>要素，以</a:t>
            </a:r>
            <a:r>
              <a:rPr lang="zh-CN" altLang="en-US" dirty="0"/>
              <a:t>协调双方的</a:t>
            </a:r>
            <a:r>
              <a:rPr lang="zh-CN" altLang="en-US" dirty="0" smtClean="0"/>
              <a:t>利益，即</a:t>
            </a:r>
            <a:r>
              <a:rPr lang="zh-CN" altLang="en-US" dirty="0"/>
              <a:t>委托人签订的契约允许管理层分享公司价值增值带来的财富。</a:t>
            </a:r>
          </a:p>
          <a:p>
            <a:pPr lvl="1" algn="just">
              <a:lnSpc>
                <a:spcPct val="150000"/>
              </a:lnSpc>
              <a:spcBef>
                <a:spcPts val="0"/>
              </a:spcBef>
              <a:spcAft>
                <a:spcPts val="0"/>
              </a:spcAft>
              <a:buClr>
                <a:srgbClr val="999966"/>
              </a:buClr>
            </a:pPr>
            <a:endParaRPr lang="en-US" altLang="zh-CN" dirty="0">
              <a:solidFill>
                <a:srgbClr val="000000"/>
              </a:solidFill>
            </a:endParaRPr>
          </a:p>
          <a:p>
            <a:pPr lvl="0" algn="just">
              <a:lnSpc>
                <a:spcPct val="150000"/>
              </a:lnSpc>
              <a:spcBef>
                <a:spcPts val="600"/>
              </a:spcBef>
              <a:spcAft>
                <a:spcPts val="0"/>
              </a:spcAft>
              <a:buClr>
                <a:srgbClr val="660000"/>
              </a:buClr>
            </a:pPr>
            <a:endParaRPr lang="en-US" altLang="zh-CN" dirty="0">
              <a:solidFill>
                <a:srgbClr val="000000"/>
              </a:solidFill>
            </a:endParaRPr>
          </a:p>
          <a:p>
            <a:pPr marL="471170" lvl="1" indent="0" algn="just">
              <a:lnSpc>
                <a:spcPct val="150000"/>
              </a:lnSpc>
              <a:spcBef>
                <a:spcPts val="600"/>
              </a:spcBef>
              <a:spcAft>
                <a:spcPts val="0"/>
              </a:spcAft>
              <a:buClr>
                <a:srgbClr val="660000"/>
              </a:buClr>
              <a:buNone/>
            </a:pPr>
            <a:endParaRPr lang="zh-CN" altLang="zh-CN" sz="16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76</a:t>
            </a:fld>
            <a:endParaRPr lang="zh-CN" altLang="en-US"/>
          </a:p>
        </p:txBody>
      </p:sp>
    </p:spTree>
  </p:cSld>
  <p:clrMapOvr>
    <a:masterClrMapping/>
  </p:clrMapOvr>
  <p:transition spd="med">
    <p:wipe dir="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609600" y="1680517"/>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控制机制</a:t>
            </a:r>
            <a:endParaRPr lang="en-US" altLang="zh-CN" dirty="0">
              <a:solidFill>
                <a:srgbClr val="000000"/>
              </a:solidFill>
            </a:endParaRPr>
          </a:p>
          <a:p>
            <a:pPr lvl="1" algn="just">
              <a:lnSpc>
                <a:spcPct val="150000"/>
              </a:lnSpc>
              <a:spcBef>
                <a:spcPts val="0"/>
              </a:spcBef>
              <a:spcAft>
                <a:spcPts val="0"/>
              </a:spcAft>
              <a:buClr>
                <a:srgbClr val="999966"/>
              </a:buClr>
            </a:pPr>
            <a:r>
              <a:rPr lang="zh-CN" altLang="en-US" dirty="0"/>
              <a:t>激励契约</a:t>
            </a:r>
            <a:endParaRPr lang="en-US" altLang="zh-CN" dirty="0"/>
          </a:p>
          <a:p>
            <a:pPr marL="941070" lvl="2" indent="0" algn="just">
              <a:lnSpc>
                <a:spcPts val="3300"/>
              </a:lnSpc>
              <a:spcBef>
                <a:spcPts val="0"/>
              </a:spcBef>
              <a:spcAft>
                <a:spcPts val="0"/>
              </a:spcAft>
              <a:buClr>
                <a:srgbClr val="999966"/>
              </a:buClr>
              <a:buNone/>
            </a:pPr>
            <a:r>
              <a:rPr lang="zh-CN" altLang="en-US" b="1" dirty="0"/>
              <a:t>实例：</a:t>
            </a:r>
            <a:r>
              <a:rPr lang="zh-CN" altLang="en-US" dirty="0"/>
              <a:t>为了防止</a:t>
            </a:r>
            <a:r>
              <a:rPr lang="en-US" altLang="zh-CN" dirty="0"/>
              <a:t>CEO</a:t>
            </a:r>
            <a:r>
              <a:rPr lang="zh-CN" altLang="en-US" dirty="0"/>
              <a:t>的风险厌恶</a:t>
            </a:r>
            <a:r>
              <a:rPr lang="en-US" altLang="zh-CN" dirty="0"/>
              <a:t>,</a:t>
            </a:r>
            <a:r>
              <a:rPr lang="zh-CN" altLang="en-US" dirty="0"/>
              <a:t>美国哥伦比亚广播公司在</a:t>
            </a:r>
            <a:r>
              <a:rPr lang="en-US" altLang="zh-CN" dirty="0"/>
              <a:t>CEO</a:t>
            </a:r>
            <a:r>
              <a:rPr lang="zh-CN" altLang="en-US" dirty="0"/>
              <a:t>莱斯</a:t>
            </a:r>
            <a:r>
              <a:rPr lang="en-US" altLang="zh-CN" dirty="0"/>
              <a:t>·</a:t>
            </a:r>
            <a:r>
              <a:rPr lang="zh-CN" altLang="en-US" dirty="0"/>
              <a:t>穆维斯的合同中包含了一条保护性</a:t>
            </a:r>
            <a:r>
              <a:rPr lang="zh-CN" altLang="en-US" dirty="0" smtClean="0"/>
              <a:t>条款，规定</a:t>
            </a:r>
            <a:r>
              <a:rPr lang="zh-CN" altLang="en-US" dirty="0"/>
              <a:t>如果哥伦比亚广播公司被卖给另一个</a:t>
            </a:r>
            <a:r>
              <a:rPr lang="zh-CN" altLang="en-US" dirty="0" smtClean="0"/>
              <a:t>公司，就</a:t>
            </a:r>
            <a:r>
              <a:rPr lang="zh-CN" altLang="en-US" dirty="0"/>
              <a:t>支付给他</a:t>
            </a:r>
            <a:r>
              <a:rPr lang="en-US" altLang="zh-CN" dirty="0"/>
              <a:t>500</a:t>
            </a:r>
            <a:r>
              <a:rPr lang="zh-CN" altLang="en-US" dirty="0"/>
              <a:t>万美元。在穆维斯到哥伦比亚广播公司</a:t>
            </a:r>
            <a:r>
              <a:rPr lang="zh-CN" altLang="en-US" dirty="0" smtClean="0"/>
              <a:t>几个月后，西</a:t>
            </a:r>
            <a:r>
              <a:rPr lang="zh-CN" altLang="en-US" dirty="0"/>
              <a:t>屋国际就收购了</a:t>
            </a:r>
            <a:r>
              <a:rPr lang="zh-CN" altLang="en-US" dirty="0" smtClean="0"/>
              <a:t>哥伦比亚广播公司，合同</a:t>
            </a:r>
            <a:r>
              <a:rPr lang="zh-CN" altLang="en-US" dirty="0"/>
              <a:t>中的这一条款也就生效兑现了。</a:t>
            </a:r>
          </a:p>
          <a:p>
            <a:pPr lvl="1" algn="just">
              <a:lnSpc>
                <a:spcPct val="150000"/>
              </a:lnSpc>
              <a:spcBef>
                <a:spcPts val="0"/>
              </a:spcBef>
              <a:spcAft>
                <a:spcPts val="0"/>
              </a:spcAft>
              <a:buClr>
                <a:srgbClr val="999966"/>
              </a:buClr>
            </a:pPr>
            <a:endParaRPr lang="en-US" altLang="zh-CN" dirty="0">
              <a:solidFill>
                <a:srgbClr val="000000"/>
              </a:solidFill>
            </a:endParaRPr>
          </a:p>
          <a:p>
            <a:pPr lvl="0" algn="just">
              <a:lnSpc>
                <a:spcPct val="150000"/>
              </a:lnSpc>
              <a:spcBef>
                <a:spcPts val="600"/>
              </a:spcBef>
              <a:spcAft>
                <a:spcPts val="0"/>
              </a:spcAft>
              <a:buClr>
                <a:srgbClr val="660000"/>
              </a:buClr>
            </a:pPr>
            <a:endParaRPr lang="en-US" altLang="zh-CN" dirty="0">
              <a:solidFill>
                <a:srgbClr val="000000"/>
              </a:solidFill>
            </a:endParaRPr>
          </a:p>
          <a:p>
            <a:pPr marL="471170" lvl="1" indent="0" algn="just">
              <a:lnSpc>
                <a:spcPct val="150000"/>
              </a:lnSpc>
              <a:spcBef>
                <a:spcPts val="600"/>
              </a:spcBef>
              <a:spcAft>
                <a:spcPts val="0"/>
              </a:spcAft>
              <a:buClr>
                <a:srgbClr val="660000"/>
              </a:buClr>
              <a:buNone/>
            </a:pPr>
            <a:endParaRPr lang="zh-CN" altLang="zh-CN" sz="16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77</a:t>
            </a:fld>
            <a:endParaRPr lang="zh-CN" altLang="en-US"/>
          </a:p>
        </p:txBody>
      </p:sp>
    </p:spTree>
  </p:cSld>
  <p:clrMapOvr>
    <a:masterClrMapping/>
  </p:clrMapOvr>
  <p:transition spd="med">
    <p:wipe dir="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609600" y="1762897"/>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控制机制</a:t>
            </a:r>
            <a:endParaRPr lang="en-US" altLang="zh-CN" dirty="0">
              <a:solidFill>
                <a:srgbClr val="000000"/>
              </a:solidFill>
            </a:endParaRPr>
          </a:p>
          <a:p>
            <a:pPr lvl="1" algn="just">
              <a:lnSpc>
                <a:spcPct val="150000"/>
              </a:lnSpc>
              <a:spcBef>
                <a:spcPts val="0"/>
              </a:spcBef>
              <a:spcAft>
                <a:spcPts val="0"/>
              </a:spcAft>
              <a:buClr>
                <a:srgbClr val="999966"/>
              </a:buClr>
            </a:pPr>
            <a:r>
              <a:rPr lang="zh-CN" altLang="en-US" dirty="0"/>
              <a:t>激励契约</a:t>
            </a:r>
            <a:endParaRPr lang="en-US" altLang="zh-CN" dirty="0"/>
          </a:p>
          <a:p>
            <a:pPr marL="941070" lvl="2" indent="0" algn="just">
              <a:lnSpc>
                <a:spcPts val="3500"/>
              </a:lnSpc>
              <a:spcBef>
                <a:spcPts val="600"/>
              </a:spcBef>
              <a:spcAft>
                <a:spcPts val="0"/>
              </a:spcAft>
              <a:buClr>
                <a:srgbClr val="999966"/>
              </a:buClr>
              <a:buNone/>
            </a:pPr>
            <a:r>
              <a:rPr lang="zh-CN" altLang="en-US" dirty="0"/>
              <a:t>委托人面临的挑战是明辨与代理人努力和公司价值相关联的信号。代理人的</a:t>
            </a:r>
            <a:r>
              <a:rPr lang="zh-CN" altLang="en-US" dirty="0" smtClean="0"/>
              <a:t>努力，连同</a:t>
            </a:r>
            <a:r>
              <a:rPr lang="zh-CN" altLang="en-US" dirty="0"/>
              <a:t>外部因素</a:t>
            </a:r>
            <a:r>
              <a:rPr lang="en-US" altLang="zh-CN" dirty="0"/>
              <a:t>(</a:t>
            </a:r>
            <a:r>
              <a:rPr lang="zh-CN" altLang="en-US" dirty="0"/>
              <a:t>如</a:t>
            </a:r>
            <a:r>
              <a:rPr lang="en-US" altLang="zh-CN" dirty="0"/>
              <a:t>:</a:t>
            </a:r>
            <a:r>
              <a:rPr lang="zh-CN" altLang="en-US" dirty="0"/>
              <a:t>总体经济状况、自然灾害</a:t>
            </a:r>
            <a:r>
              <a:rPr lang="en-US" altLang="zh-CN" dirty="0" smtClean="0"/>
              <a:t>)</a:t>
            </a:r>
            <a:r>
              <a:rPr lang="zh-CN" altLang="en-US" dirty="0" smtClean="0"/>
              <a:t>，共同</a:t>
            </a:r>
            <a:r>
              <a:rPr lang="zh-CN" altLang="en-US" dirty="0"/>
              <a:t>决定业绩。结果指标越准确地反映管理者的</a:t>
            </a:r>
            <a:r>
              <a:rPr lang="zh-CN" altLang="en-US" dirty="0" smtClean="0"/>
              <a:t>努力，指标</a:t>
            </a:r>
            <a:r>
              <a:rPr lang="zh-CN" altLang="en-US" dirty="0"/>
              <a:t>在激励契约中的价值就越大。如果业绩指标不与代理人的努力密切相关，代理人就没有受到激励来增加他或她的努力。</a:t>
            </a:r>
          </a:p>
          <a:p>
            <a:pPr lvl="1" algn="just">
              <a:lnSpc>
                <a:spcPct val="150000"/>
              </a:lnSpc>
              <a:spcBef>
                <a:spcPts val="0"/>
              </a:spcBef>
              <a:spcAft>
                <a:spcPts val="0"/>
              </a:spcAft>
              <a:buClr>
                <a:srgbClr val="999966"/>
              </a:buClr>
            </a:pPr>
            <a:endParaRPr lang="en-US" altLang="zh-CN" dirty="0">
              <a:solidFill>
                <a:srgbClr val="000000"/>
              </a:solidFill>
            </a:endParaRPr>
          </a:p>
          <a:p>
            <a:pPr lvl="0" algn="just">
              <a:lnSpc>
                <a:spcPct val="150000"/>
              </a:lnSpc>
              <a:spcBef>
                <a:spcPts val="600"/>
              </a:spcBef>
              <a:spcAft>
                <a:spcPts val="0"/>
              </a:spcAft>
              <a:buClr>
                <a:srgbClr val="660000"/>
              </a:buClr>
            </a:pPr>
            <a:endParaRPr lang="en-US" altLang="zh-CN" dirty="0">
              <a:solidFill>
                <a:srgbClr val="000000"/>
              </a:solidFill>
            </a:endParaRPr>
          </a:p>
          <a:p>
            <a:pPr marL="471170" lvl="1" indent="0" algn="just">
              <a:lnSpc>
                <a:spcPct val="150000"/>
              </a:lnSpc>
              <a:spcBef>
                <a:spcPts val="600"/>
              </a:spcBef>
              <a:spcAft>
                <a:spcPts val="0"/>
              </a:spcAft>
              <a:buClr>
                <a:srgbClr val="660000"/>
              </a:buClr>
              <a:buNone/>
            </a:pPr>
            <a:endParaRPr lang="zh-CN" altLang="zh-CN" sz="16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78</a:t>
            </a:fld>
            <a:endParaRPr lang="zh-CN" altLang="en-US"/>
          </a:p>
        </p:txBody>
      </p:sp>
    </p:spTree>
  </p:cSld>
  <p:clrMapOvr>
    <a:masterClrMapping/>
  </p:clrMapOvr>
  <p:transition spd="med">
    <p:wipe dir="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609600" y="1828801"/>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控制机制</a:t>
            </a:r>
            <a:endParaRPr lang="en-US" altLang="zh-CN" dirty="0">
              <a:solidFill>
                <a:srgbClr val="000000"/>
              </a:solidFill>
            </a:endParaRPr>
          </a:p>
          <a:p>
            <a:pPr lvl="1" algn="just">
              <a:lnSpc>
                <a:spcPct val="150000"/>
              </a:lnSpc>
              <a:spcBef>
                <a:spcPts val="0"/>
              </a:spcBef>
              <a:spcAft>
                <a:spcPts val="0"/>
              </a:spcAft>
              <a:buClr>
                <a:srgbClr val="999966"/>
              </a:buClr>
            </a:pPr>
            <a:r>
              <a:rPr lang="zh-CN" altLang="en-US" dirty="0"/>
              <a:t>激励契约</a:t>
            </a:r>
            <a:endParaRPr lang="en-US" altLang="zh-CN" dirty="0"/>
          </a:p>
          <a:p>
            <a:pPr marL="941070" lvl="2" indent="0" algn="just">
              <a:lnSpc>
                <a:spcPct val="150000"/>
              </a:lnSpc>
              <a:spcBef>
                <a:spcPts val="0"/>
              </a:spcBef>
              <a:spcAft>
                <a:spcPts val="0"/>
              </a:spcAft>
              <a:buClr>
                <a:srgbClr val="999966"/>
              </a:buClr>
              <a:buNone/>
            </a:pPr>
            <a:r>
              <a:rPr lang="zh-CN" altLang="en-US" dirty="0"/>
              <a:t>没有一种激励安排能保证完全的目标一致。原因在于双方的风险偏好不同、信息不对称以及不同的监控成本。这些差异导致了额外的成本。即使有效的激励</a:t>
            </a:r>
            <a:r>
              <a:rPr lang="zh-CN" altLang="en-US" dirty="0" smtClean="0"/>
              <a:t>协调系统，也</a:t>
            </a:r>
            <a:r>
              <a:rPr lang="zh-CN" altLang="en-US" dirty="0"/>
              <a:t>会造成偏好的某种分歧。我们称之为“残余损失”。激励薪酬成本、监控成本和残余损失之和称为“代理成本”</a:t>
            </a:r>
            <a:r>
              <a:rPr lang="en-US" altLang="zh-CN" dirty="0"/>
              <a:t>(agency cost)</a:t>
            </a:r>
            <a:r>
              <a:rPr lang="zh-CN" altLang="en-US" dirty="0"/>
              <a:t>。</a:t>
            </a:r>
            <a:endParaRPr lang="en-US" altLang="zh-CN" dirty="0"/>
          </a:p>
          <a:p>
            <a:pPr lvl="1" algn="just">
              <a:lnSpc>
                <a:spcPct val="150000"/>
              </a:lnSpc>
              <a:spcBef>
                <a:spcPts val="0"/>
              </a:spcBef>
              <a:spcAft>
                <a:spcPts val="0"/>
              </a:spcAft>
              <a:buClr>
                <a:srgbClr val="999966"/>
              </a:buClr>
            </a:pPr>
            <a:endParaRPr lang="en-US" altLang="zh-CN" dirty="0">
              <a:solidFill>
                <a:srgbClr val="000000"/>
              </a:solidFill>
            </a:endParaRPr>
          </a:p>
          <a:p>
            <a:pPr lvl="0" algn="just">
              <a:lnSpc>
                <a:spcPct val="150000"/>
              </a:lnSpc>
              <a:spcBef>
                <a:spcPts val="600"/>
              </a:spcBef>
              <a:spcAft>
                <a:spcPts val="0"/>
              </a:spcAft>
              <a:buClr>
                <a:srgbClr val="660000"/>
              </a:buClr>
            </a:pPr>
            <a:endParaRPr lang="en-US" altLang="zh-CN" dirty="0">
              <a:solidFill>
                <a:srgbClr val="000000"/>
              </a:solidFill>
            </a:endParaRPr>
          </a:p>
          <a:p>
            <a:pPr marL="471170" lvl="1" indent="0" algn="just">
              <a:lnSpc>
                <a:spcPct val="150000"/>
              </a:lnSpc>
              <a:spcBef>
                <a:spcPts val="600"/>
              </a:spcBef>
              <a:spcAft>
                <a:spcPts val="0"/>
              </a:spcAft>
              <a:buClr>
                <a:srgbClr val="660000"/>
              </a:buClr>
              <a:buNone/>
            </a:pPr>
            <a:endParaRPr lang="zh-CN" altLang="zh-CN" sz="16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79</a:t>
            </a:fld>
            <a:endParaRPr lang="zh-CN" altLang="en-US"/>
          </a:p>
        </p:txBody>
      </p:sp>
    </p:spTree>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828801"/>
            <a:ext cx="10972800" cy="4714874"/>
          </a:xfrm>
        </p:spPr>
        <p:txBody>
          <a:bodyPr/>
          <a:lstStyle/>
          <a:p>
            <a:pPr marL="0" indent="0">
              <a:lnSpc>
                <a:spcPct val="150000"/>
              </a:lnSpc>
              <a:buNone/>
            </a:pPr>
            <a:r>
              <a:rPr lang="zh-CN" altLang="en-US" sz="2400" dirty="0"/>
              <a:t>激励薪酬计划可以划分为短期计划和长期计划。短期激励计划基于本年的业绩</a:t>
            </a:r>
            <a:r>
              <a:rPr lang="en-US" altLang="zh-CN" sz="2400" dirty="0"/>
              <a:t>;</a:t>
            </a:r>
            <a:r>
              <a:rPr lang="zh-CN" altLang="en-US" sz="2400" dirty="0"/>
              <a:t>长期激励计划则把薪酬与长期成就挂钩</a:t>
            </a:r>
            <a:r>
              <a:rPr lang="en-US" altLang="zh-CN" sz="2400" dirty="0"/>
              <a:t>,</a:t>
            </a:r>
            <a:r>
              <a:rPr lang="zh-CN" altLang="en-US" sz="2400" dirty="0"/>
              <a:t>与公司普通股的价格联系起来。管理者可以根据两种计划获得奖金</a:t>
            </a:r>
            <a:r>
              <a:rPr lang="zh-CN" altLang="en-US" sz="2400" dirty="0" smtClean="0"/>
              <a:t>。</a:t>
            </a:r>
            <a:endParaRPr lang="en-US" altLang="zh-CN" sz="2400" dirty="0" smtClean="0"/>
          </a:p>
          <a:p>
            <a:pPr marL="0" indent="0">
              <a:lnSpc>
                <a:spcPct val="150000"/>
              </a:lnSpc>
              <a:buNone/>
            </a:pPr>
            <a:r>
              <a:rPr lang="zh-CN" altLang="en-US" sz="2400" dirty="0" smtClean="0"/>
              <a:t>短期计划</a:t>
            </a:r>
            <a:r>
              <a:rPr lang="zh-CN" altLang="en-US" sz="2400" dirty="0"/>
              <a:t>的奖金通常以现金</a:t>
            </a:r>
            <a:r>
              <a:rPr lang="zh-CN" altLang="en-US" sz="2400" dirty="0" smtClean="0"/>
              <a:t>支付；</a:t>
            </a:r>
            <a:endParaRPr lang="en-US" altLang="zh-CN" sz="2400" dirty="0" smtClean="0"/>
          </a:p>
          <a:p>
            <a:pPr marL="0" indent="0">
              <a:lnSpc>
                <a:spcPct val="150000"/>
              </a:lnSpc>
              <a:buNone/>
            </a:pPr>
            <a:r>
              <a:rPr lang="zh-CN" altLang="en-US" sz="2400" dirty="0" smtClean="0"/>
              <a:t>长期</a:t>
            </a:r>
            <a:r>
              <a:rPr lang="zh-CN" altLang="en-US" sz="2400" dirty="0"/>
              <a:t>计划的奖金则通常是公司普通股的</a:t>
            </a:r>
            <a:r>
              <a:rPr lang="zh-CN" altLang="en-US" sz="2400" dirty="0" smtClean="0"/>
              <a:t>期权</a:t>
            </a:r>
            <a:endParaRPr lang="zh-CN" altLang="en-US" sz="2400" dirty="0"/>
          </a:p>
          <a:p>
            <a:pPr marL="0" indent="0">
              <a:lnSpc>
                <a:spcPct val="150000"/>
              </a:lnSpc>
              <a:buNone/>
            </a:pPr>
            <a:endParaRPr lang="zh-CN" altLang="en-US" sz="24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8</a:t>
            </a:fld>
            <a:endParaRPr lang="zh-CN" altLang="en-US"/>
          </a:p>
        </p:txBody>
      </p:sp>
    </p:spTree>
  </p:cSld>
  <p:clrMapOvr>
    <a:masterClrMapping/>
  </p:clrMapOvr>
  <p:transition spd="med">
    <p:wipe dir="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609600" y="1721707"/>
            <a:ext cx="10972800" cy="4714874"/>
          </a:xfrm>
        </p:spPr>
        <p:txBody>
          <a:bodyPr/>
          <a:lstStyle/>
          <a:p>
            <a:pPr lvl="0" algn="just">
              <a:lnSpc>
                <a:spcPct val="150000"/>
              </a:lnSpc>
              <a:spcBef>
                <a:spcPts val="600"/>
              </a:spcBef>
              <a:spcAft>
                <a:spcPts val="0"/>
              </a:spcAft>
              <a:buClr>
                <a:srgbClr val="660000"/>
              </a:buClr>
            </a:pPr>
            <a:r>
              <a:rPr lang="zh-CN" altLang="en-US" dirty="0">
                <a:solidFill>
                  <a:srgbClr val="000000"/>
                </a:solidFill>
              </a:rPr>
              <a:t>控制机制</a:t>
            </a:r>
            <a:endParaRPr lang="en-US" altLang="zh-CN" dirty="0">
              <a:solidFill>
                <a:srgbClr val="000000"/>
              </a:solidFill>
            </a:endParaRPr>
          </a:p>
          <a:p>
            <a:pPr lvl="1" algn="just">
              <a:lnSpc>
                <a:spcPct val="150000"/>
              </a:lnSpc>
              <a:spcBef>
                <a:spcPts val="0"/>
              </a:spcBef>
              <a:spcAft>
                <a:spcPts val="0"/>
              </a:spcAft>
              <a:buClr>
                <a:srgbClr val="999966"/>
              </a:buClr>
            </a:pPr>
            <a:r>
              <a:rPr lang="en-US" altLang="zh-CN" dirty="0"/>
              <a:t>CEO</a:t>
            </a:r>
            <a:r>
              <a:rPr lang="zh-CN" altLang="en-US" dirty="0"/>
              <a:t>薪酬与持股计划</a:t>
            </a:r>
            <a:endParaRPr lang="en-US" altLang="zh-CN" dirty="0"/>
          </a:p>
          <a:p>
            <a:pPr marL="941070" lvl="2" indent="0" algn="just">
              <a:lnSpc>
                <a:spcPts val="3600"/>
              </a:lnSpc>
              <a:spcBef>
                <a:spcPts val="0"/>
              </a:spcBef>
              <a:spcAft>
                <a:spcPts val="0"/>
              </a:spcAft>
              <a:buClr>
                <a:srgbClr val="999966"/>
              </a:buClr>
              <a:buNone/>
            </a:pPr>
            <a:r>
              <a:rPr lang="zh-CN" altLang="en-US" dirty="0"/>
              <a:t>持股奖金计划的第二个问题是代理人的努力与股价变化之间缺乏直接的因果关系。股票价格受代理人所能控制的范围之外的因素的影响</a:t>
            </a:r>
            <a:r>
              <a:rPr lang="en-US" altLang="zh-CN" dirty="0"/>
              <a:t>(</a:t>
            </a:r>
            <a:r>
              <a:rPr lang="zh-CN" altLang="en-US" dirty="0"/>
              <a:t>如</a:t>
            </a:r>
            <a:r>
              <a:rPr lang="en-US" altLang="zh-CN" dirty="0"/>
              <a:t>:</a:t>
            </a:r>
            <a:r>
              <a:rPr lang="zh-CN" altLang="en-US" dirty="0"/>
              <a:t>总体经济状况、政府干预</a:t>
            </a:r>
            <a:r>
              <a:rPr lang="en-US" altLang="zh-CN" dirty="0"/>
              <a:t>)</a:t>
            </a:r>
            <a:r>
              <a:rPr lang="zh-CN" altLang="en-US" dirty="0"/>
              <a:t>。如果这些因素导致股票价格</a:t>
            </a:r>
            <a:r>
              <a:rPr lang="zh-CN" altLang="en-US" dirty="0" smtClean="0"/>
              <a:t>上涨，那么</a:t>
            </a:r>
            <a:r>
              <a:rPr lang="zh-CN" altLang="en-US" dirty="0"/>
              <a:t>代理人不付出任何努力就会获得更多的</a:t>
            </a:r>
            <a:r>
              <a:rPr lang="zh-CN" altLang="en-US" dirty="0" smtClean="0"/>
              <a:t>报酬，但</a:t>
            </a:r>
            <a:r>
              <a:rPr lang="zh-CN" altLang="en-US" dirty="0"/>
              <a:t>牺牲了所有者的利益。</a:t>
            </a:r>
            <a:r>
              <a:rPr lang="zh-CN" altLang="en-US" dirty="0" smtClean="0"/>
              <a:t>另一方面，即使</a:t>
            </a:r>
            <a:r>
              <a:rPr lang="zh-CN" altLang="en-US" dirty="0"/>
              <a:t>代理人</a:t>
            </a:r>
            <a:r>
              <a:rPr lang="zh-CN" altLang="en-US" dirty="0" smtClean="0"/>
              <a:t>勤勤恳恳，股票</a:t>
            </a:r>
            <a:r>
              <a:rPr lang="zh-CN" altLang="en-US" dirty="0"/>
              <a:t>价格也可能下跌。</a:t>
            </a:r>
          </a:p>
          <a:p>
            <a:pPr lvl="1" algn="just">
              <a:lnSpc>
                <a:spcPct val="150000"/>
              </a:lnSpc>
              <a:spcBef>
                <a:spcPts val="0"/>
              </a:spcBef>
              <a:spcAft>
                <a:spcPts val="0"/>
              </a:spcAft>
              <a:buClr>
                <a:srgbClr val="999966"/>
              </a:buClr>
            </a:pPr>
            <a:endParaRPr lang="en-US" altLang="zh-CN" dirty="0">
              <a:solidFill>
                <a:srgbClr val="000000"/>
              </a:solidFill>
            </a:endParaRPr>
          </a:p>
          <a:p>
            <a:pPr lvl="0" algn="just">
              <a:lnSpc>
                <a:spcPct val="150000"/>
              </a:lnSpc>
              <a:spcBef>
                <a:spcPts val="600"/>
              </a:spcBef>
              <a:spcAft>
                <a:spcPts val="0"/>
              </a:spcAft>
              <a:buClr>
                <a:srgbClr val="660000"/>
              </a:buClr>
            </a:pPr>
            <a:endParaRPr lang="en-US" altLang="zh-CN" dirty="0">
              <a:solidFill>
                <a:srgbClr val="000000"/>
              </a:solidFill>
            </a:endParaRPr>
          </a:p>
          <a:p>
            <a:pPr marL="471170" lvl="1" indent="0" algn="just">
              <a:lnSpc>
                <a:spcPct val="150000"/>
              </a:lnSpc>
              <a:spcBef>
                <a:spcPts val="600"/>
              </a:spcBef>
              <a:spcAft>
                <a:spcPts val="0"/>
              </a:spcAft>
              <a:buClr>
                <a:srgbClr val="660000"/>
              </a:buClr>
              <a:buNone/>
            </a:pPr>
            <a:endParaRPr lang="zh-CN" altLang="zh-CN" sz="16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80</a:t>
            </a:fld>
            <a:endParaRPr lang="zh-CN" altLang="en-US"/>
          </a:p>
        </p:txBody>
      </p:sp>
    </p:spTree>
  </p:cSld>
  <p:clrMapOvr>
    <a:masterClrMapping/>
  </p:clrMapOvr>
  <p:transition spd="med">
    <p:wipe dir="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代理理论</a:t>
            </a:r>
            <a:endParaRPr lang="zh-CN" altLang="zh-CN" dirty="0"/>
          </a:p>
        </p:txBody>
      </p:sp>
      <p:sp>
        <p:nvSpPr>
          <p:cNvPr id="3" name="内容占位符 2"/>
          <p:cNvSpPr>
            <a:spLocks noGrp="1"/>
          </p:cNvSpPr>
          <p:nvPr>
            <p:ph idx="1"/>
          </p:nvPr>
        </p:nvSpPr>
        <p:spPr>
          <a:xfrm>
            <a:off x="723900" y="1676399"/>
            <a:ext cx="10972800" cy="4880919"/>
          </a:xfrm>
        </p:spPr>
        <p:txBody>
          <a:bodyPr/>
          <a:lstStyle/>
          <a:p>
            <a:pPr lvl="0" algn="just">
              <a:lnSpc>
                <a:spcPct val="150000"/>
              </a:lnSpc>
              <a:spcBef>
                <a:spcPts val="600"/>
              </a:spcBef>
              <a:spcAft>
                <a:spcPts val="0"/>
              </a:spcAft>
              <a:buClr>
                <a:srgbClr val="660000"/>
              </a:buClr>
            </a:pPr>
            <a:r>
              <a:rPr lang="zh-CN" altLang="en-US" dirty="0">
                <a:solidFill>
                  <a:srgbClr val="000000"/>
                </a:solidFill>
              </a:rPr>
              <a:t>控制机制</a:t>
            </a:r>
            <a:endParaRPr lang="en-US" altLang="zh-CN" dirty="0">
              <a:solidFill>
                <a:srgbClr val="000000"/>
              </a:solidFill>
            </a:endParaRPr>
          </a:p>
          <a:p>
            <a:pPr lvl="1" algn="just">
              <a:lnSpc>
                <a:spcPct val="150000"/>
              </a:lnSpc>
              <a:spcBef>
                <a:spcPts val="0"/>
              </a:spcBef>
              <a:spcAft>
                <a:spcPts val="0"/>
              </a:spcAft>
              <a:buClr>
                <a:srgbClr val="999966"/>
              </a:buClr>
            </a:pPr>
            <a:r>
              <a:rPr lang="zh-CN" altLang="en-US" dirty="0"/>
              <a:t>经营单元经理和基于会计的激励</a:t>
            </a:r>
            <a:endParaRPr lang="en-US" altLang="zh-CN" dirty="0"/>
          </a:p>
          <a:p>
            <a:pPr marL="941070" lvl="2" indent="0" algn="just">
              <a:lnSpc>
                <a:spcPts val="3000"/>
              </a:lnSpc>
              <a:spcBef>
                <a:spcPts val="0"/>
              </a:spcBef>
              <a:spcAft>
                <a:spcPts val="0"/>
              </a:spcAft>
              <a:buClr>
                <a:srgbClr val="999966"/>
              </a:buClr>
              <a:buNone/>
            </a:pPr>
            <a:r>
              <a:rPr lang="zh-CN" altLang="en-US" sz="2000" dirty="0"/>
              <a:t>经营单元经理的努力和股票价格之间的关系比</a:t>
            </a:r>
            <a:r>
              <a:rPr lang="en-US" altLang="zh-CN" sz="2000" dirty="0"/>
              <a:t>CEO</a:t>
            </a:r>
            <a:r>
              <a:rPr lang="zh-CN" altLang="en-US" sz="2000" dirty="0"/>
              <a:t>的努力与股票价格之间的关系更疏远。人们很难区分各经营单元对公司股票价格上涨所做的贡献。出于这个</a:t>
            </a:r>
            <a:r>
              <a:rPr lang="zh-CN" altLang="en-US" sz="2000" dirty="0" smtClean="0"/>
              <a:t>原因，公司</a:t>
            </a:r>
            <a:r>
              <a:rPr lang="zh-CN" altLang="en-US" sz="2000" dirty="0"/>
              <a:t>可能把经营单元经理的奖金建立在经营单元净收益的基础之上。但是</a:t>
            </a:r>
            <a:r>
              <a:rPr lang="en-US" altLang="zh-CN" sz="2000" dirty="0"/>
              <a:t>,</a:t>
            </a:r>
            <a:r>
              <a:rPr lang="zh-CN" altLang="en-US" sz="2000" dirty="0"/>
              <a:t>这种激励契约仍然具有代理</a:t>
            </a:r>
            <a:r>
              <a:rPr lang="zh-CN" altLang="en-US" sz="2000" dirty="0" smtClean="0"/>
              <a:t>成本，类似于</a:t>
            </a:r>
            <a:r>
              <a:rPr lang="zh-CN" altLang="en-US" sz="2000" dirty="0"/>
              <a:t>我们在</a:t>
            </a:r>
            <a:r>
              <a:rPr lang="en-US" altLang="zh-CN" sz="2000" dirty="0"/>
              <a:t>CEO</a:t>
            </a:r>
            <a:r>
              <a:rPr lang="zh-CN" altLang="en-US" sz="2000" dirty="0"/>
              <a:t>持股计划中所讨论的那些。</a:t>
            </a:r>
            <a:r>
              <a:rPr lang="zh-CN" altLang="en-US" sz="2000" dirty="0" smtClean="0"/>
              <a:t>例如，产品</a:t>
            </a:r>
            <a:r>
              <a:rPr lang="zh-CN" altLang="en-US" sz="2000" dirty="0"/>
              <a:t>的市场需求可能会由于新的替代产品的出现而</a:t>
            </a:r>
            <a:r>
              <a:rPr lang="zh-CN" altLang="en-US" sz="2000" dirty="0" smtClean="0"/>
              <a:t>下降，但是，管理</a:t>
            </a:r>
            <a:r>
              <a:rPr lang="zh-CN" altLang="en-US" sz="2000" dirty="0"/>
              <a:t>者可能在新的、较小的市场范围内仍表现良好。</a:t>
            </a:r>
            <a:r>
              <a:rPr lang="zh-CN" altLang="en-US" sz="2000" dirty="0" smtClean="0"/>
              <a:t>然而，如果</a:t>
            </a:r>
            <a:r>
              <a:rPr lang="zh-CN" altLang="en-US" sz="2000" dirty="0"/>
              <a:t>奖金严格基于</a:t>
            </a:r>
            <a:r>
              <a:rPr lang="zh-CN" altLang="en-US" sz="2000" dirty="0" smtClean="0"/>
              <a:t>净收益，代理人</a:t>
            </a:r>
            <a:r>
              <a:rPr lang="zh-CN" altLang="en-US" sz="2000" dirty="0"/>
              <a:t>薪酬就会减少。</a:t>
            </a:r>
            <a:r>
              <a:rPr lang="zh-CN" altLang="en-US" sz="2000" dirty="0" smtClean="0"/>
              <a:t>此外，代理人</a:t>
            </a:r>
            <a:r>
              <a:rPr lang="zh-CN" altLang="en-US" sz="2000" dirty="0"/>
              <a:t>可能会通过会计操纵虚增</a:t>
            </a:r>
            <a:r>
              <a:rPr lang="zh-CN" altLang="en-US" sz="2000" dirty="0" smtClean="0"/>
              <a:t>净收益，但</a:t>
            </a:r>
            <a:r>
              <a:rPr lang="zh-CN" altLang="en-US" sz="2000" dirty="0"/>
              <a:t>实际上并不影响公司价值。</a:t>
            </a:r>
            <a:r>
              <a:rPr lang="zh-CN" altLang="en-US" sz="2000" dirty="0" smtClean="0"/>
              <a:t>例如，出售</a:t>
            </a:r>
            <a:r>
              <a:rPr lang="zh-CN" altLang="en-US" sz="2000" dirty="0"/>
              <a:t>市场价值超过账面价值的固定资产。虽然基于经营单元净收益的契约比固定工资代理成本</a:t>
            </a:r>
            <a:r>
              <a:rPr lang="zh-CN" altLang="en-US" sz="2000" dirty="0" smtClean="0"/>
              <a:t>低，但是</a:t>
            </a:r>
            <a:r>
              <a:rPr lang="zh-CN" altLang="en-US" sz="2000" dirty="0"/>
              <a:t>这些成本也不会完全为零。</a:t>
            </a:r>
          </a:p>
          <a:p>
            <a:pPr lvl="1" algn="just">
              <a:lnSpc>
                <a:spcPct val="150000"/>
              </a:lnSpc>
              <a:spcBef>
                <a:spcPts val="0"/>
              </a:spcBef>
              <a:spcAft>
                <a:spcPts val="0"/>
              </a:spcAft>
              <a:buClr>
                <a:srgbClr val="999966"/>
              </a:buClr>
            </a:pPr>
            <a:endParaRPr lang="en-US" altLang="zh-CN" dirty="0">
              <a:solidFill>
                <a:srgbClr val="000000"/>
              </a:solidFill>
            </a:endParaRPr>
          </a:p>
          <a:p>
            <a:pPr lvl="0" algn="just">
              <a:lnSpc>
                <a:spcPct val="150000"/>
              </a:lnSpc>
              <a:spcBef>
                <a:spcPts val="600"/>
              </a:spcBef>
              <a:spcAft>
                <a:spcPts val="0"/>
              </a:spcAft>
              <a:buClr>
                <a:srgbClr val="660000"/>
              </a:buClr>
            </a:pPr>
            <a:endParaRPr lang="en-US" altLang="zh-CN" dirty="0">
              <a:solidFill>
                <a:srgbClr val="000000"/>
              </a:solidFill>
            </a:endParaRPr>
          </a:p>
          <a:p>
            <a:pPr marL="471170" lvl="1" indent="0" algn="just">
              <a:lnSpc>
                <a:spcPct val="150000"/>
              </a:lnSpc>
              <a:spcBef>
                <a:spcPts val="600"/>
              </a:spcBef>
              <a:spcAft>
                <a:spcPts val="0"/>
              </a:spcAft>
              <a:buClr>
                <a:srgbClr val="660000"/>
              </a:buClr>
              <a:buNone/>
            </a:pPr>
            <a:endParaRPr lang="zh-CN" altLang="zh-CN" sz="1600" dirty="0"/>
          </a:p>
          <a:p>
            <a:pPr marL="908050" lvl="2" indent="0" algn="just">
              <a:lnSpc>
                <a:spcPct val="150000"/>
              </a:lnSpc>
              <a:spcBef>
                <a:spcPts val="600"/>
              </a:spcBef>
              <a:spcAft>
                <a:spcPts val="0"/>
              </a:spcAft>
              <a:buClr>
                <a:srgbClr val="660000"/>
              </a:buClr>
              <a:buNone/>
            </a:pPr>
            <a:endParaRPr lang="en-US" altLang="zh-CN" dirty="0">
              <a:solidFill>
                <a:srgbClr val="000000"/>
              </a:solidFill>
            </a:endParaRPr>
          </a:p>
          <a:p>
            <a:pPr marL="438150" lvl="1" indent="0">
              <a:lnSpc>
                <a:spcPct val="150000"/>
              </a:lnSpc>
              <a:buNone/>
            </a:pPr>
            <a:endParaRPr lang="en-US" altLang="zh-CN" sz="2000" dirty="0"/>
          </a:p>
          <a:p>
            <a:pPr marL="0" indent="0">
              <a:lnSpc>
                <a:spcPct val="150000"/>
              </a:lnSpc>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81</a:t>
            </a:fld>
            <a:endParaRPr lang="zh-CN" altLang="en-US"/>
          </a:p>
        </p:txBody>
      </p:sp>
    </p:spTree>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激励薪酬计划的特点</a:t>
            </a:r>
          </a:p>
        </p:txBody>
      </p:sp>
      <p:sp>
        <p:nvSpPr>
          <p:cNvPr id="3" name="内容占位符 2"/>
          <p:cNvSpPr>
            <a:spLocks noGrp="1"/>
          </p:cNvSpPr>
          <p:nvPr>
            <p:ph idx="1"/>
          </p:nvPr>
        </p:nvSpPr>
        <p:spPr>
          <a:xfrm>
            <a:off x="609600" y="1828801"/>
            <a:ext cx="10972800" cy="4714874"/>
          </a:xfrm>
        </p:spPr>
        <p:txBody>
          <a:bodyPr/>
          <a:lstStyle/>
          <a:p>
            <a:pPr algn="just">
              <a:lnSpc>
                <a:spcPct val="150000"/>
              </a:lnSpc>
              <a:spcBef>
                <a:spcPts val="600"/>
              </a:spcBef>
              <a:spcAft>
                <a:spcPts val="0"/>
              </a:spcAft>
            </a:pPr>
            <a:r>
              <a:rPr lang="zh-CN" altLang="zh-CN" dirty="0"/>
              <a:t>短期激励计划</a:t>
            </a:r>
            <a:endParaRPr lang="en-US" altLang="zh-CN" dirty="0"/>
          </a:p>
          <a:p>
            <a:pPr lvl="1" algn="just">
              <a:lnSpc>
                <a:spcPct val="150000"/>
              </a:lnSpc>
              <a:spcBef>
                <a:spcPts val="600"/>
              </a:spcBef>
              <a:spcAft>
                <a:spcPts val="0"/>
              </a:spcAft>
            </a:pPr>
            <a:r>
              <a:rPr lang="zh-CN" altLang="en-US" dirty="0"/>
              <a:t>总奖金池</a:t>
            </a:r>
            <a:endParaRPr lang="en-US" altLang="zh-CN" dirty="0"/>
          </a:p>
          <a:p>
            <a:pPr marL="941070" lvl="2" indent="0" algn="just">
              <a:lnSpc>
                <a:spcPct val="150000"/>
              </a:lnSpc>
              <a:spcBef>
                <a:spcPts val="600"/>
              </a:spcBef>
              <a:spcAft>
                <a:spcPts val="0"/>
              </a:spcAft>
              <a:buNone/>
            </a:pPr>
            <a:r>
              <a:rPr lang="zh-CN" altLang="en-US" dirty="0"/>
              <a:t>在一年中可以向符合条件的员工发放的奖金总额称为“奖金池”。在短期激励计划中，股东要投票决定计算奖金池的公式。这个公式通常涉及公司本年的总体盈利能力。在决定奖金池的规模</a:t>
            </a:r>
            <a:r>
              <a:rPr lang="zh-CN" altLang="en-US" dirty="0" smtClean="0"/>
              <a:t>时，最</a:t>
            </a:r>
            <a:r>
              <a:rPr lang="zh-CN" altLang="en-US" dirty="0"/>
              <a:t>重要的问题是确保向高层管理者支付的总薪酬要具有竞争力。</a:t>
            </a:r>
          </a:p>
          <a:p>
            <a:pPr lvl="1" algn="just">
              <a:lnSpc>
                <a:spcPct val="150000"/>
              </a:lnSpc>
              <a:spcBef>
                <a:spcPts val="600"/>
              </a:spcBef>
              <a:spcAft>
                <a:spcPts val="0"/>
              </a:spcAft>
            </a:pPr>
            <a:endParaRPr lang="en-US" altLang="zh-CN" dirty="0"/>
          </a:p>
          <a:p>
            <a:pPr lvl="1" algn="just">
              <a:lnSpc>
                <a:spcPct val="150000"/>
              </a:lnSpc>
              <a:spcBef>
                <a:spcPts val="600"/>
              </a:spcBef>
              <a:spcAft>
                <a:spcPts val="0"/>
              </a:spcAft>
            </a:pPr>
            <a:endParaRPr lang="zh-CN" altLang="en-US" dirty="0"/>
          </a:p>
          <a:p>
            <a:pPr marL="0" indent="0">
              <a:lnSpc>
                <a:spcPct val="150000"/>
              </a:lnSpc>
              <a:spcBef>
                <a:spcPts val="600"/>
              </a:spcBef>
              <a:buNone/>
            </a:pPr>
            <a:endParaRPr lang="zh-CN" altLang="en-US" sz="2400" dirty="0"/>
          </a:p>
        </p:txBody>
      </p:sp>
      <p:sp>
        <p:nvSpPr>
          <p:cNvPr id="4" name="日期占位符 3"/>
          <p:cNvSpPr>
            <a:spLocks noGrp="1"/>
          </p:cNvSpPr>
          <p:nvPr>
            <p:ph type="dt" sz="half" idx="10"/>
          </p:nvPr>
        </p:nvSpPr>
        <p:spPr>
          <a:xfrm rot="5400000">
            <a:off x="11201400" y="1790700"/>
            <a:ext cx="990600" cy="304800"/>
          </a:xfrm>
          <a:prstGeom prst="rect">
            <a:avLst/>
          </a:prstGeom>
        </p:spPr>
        <p:txBody>
          <a:bodyPr/>
          <a:lstStyle/>
          <a:p>
            <a:fld id="{3B814166-E4CC-4C9F-AEC9-235263F2A960}" type="datetime1">
              <a:rPr lang="zh-CN" altLang="en-US" smtClean="0"/>
              <a:t>2025/5/28</a:t>
            </a:fld>
            <a:endParaRPr lang="zh-CN" altLang="en-US"/>
          </a:p>
        </p:txBody>
      </p:sp>
      <p:sp>
        <p:nvSpPr>
          <p:cNvPr id="5" name="灯片编号占位符 4"/>
          <p:cNvSpPr>
            <a:spLocks noGrp="1"/>
          </p:cNvSpPr>
          <p:nvPr>
            <p:ph type="sldNum" sz="quarter" idx="12"/>
          </p:nvPr>
        </p:nvSpPr>
        <p:spPr/>
        <p:txBody>
          <a:bodyPr/>
          <a:lstStyle/>
          <a:p>
            <a:fld id="{2AAAF325-9816-4587-8C3C-38D34CD990DC}" type="slidenum">
              <a:rPr lang="zh-CN" altLang="en-US" smtClean="0"/>
              <a:t>9</a:t>
            </a:fld>
            <a:endParaRPr lang="zh-CN" altLang="en-US"/>
          </a:p>
        </p:txBody>
      </p:sp>
    </p:spTree>
  </p:cSld>
  <p:clrMapOvr>
    <a:masterClrMapping/>
  </p:clrMapOvr>
  <p:transition spd="med">
    <p:wipe dir="r"/>
  </p:transition>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bb7b3b9d-14a0-463e-b3b8-2a2a05ed9ff9}"/>
</p:tagLst>
</file>

<file path=ppt/theme/theme1.xml><?xml version="1.0" encoding="utf-8"?>
<a:theme xmlns:a="http://schemas.openxmlformats.org/drawingml/2006/main" name="主题1">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Times New Roman"/>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spPr>
      <a:bodyPr vert="horz" wrap="square" lIns="91440" tIns="45720" rIns="91440" bIns="45720" numCol="1" anchor="t" anchorCtr="0" compatLnSpc="1"/>
      <a:lstStyle>
        <a:defPPr marL="469900" marR="0" indent="-469900" algn="l" defTabSz="914400" rtl="0" eaLnBrk="1" fontAlgn="base" latinLnBrk="0" hangingPunct="1">
          <a:lnSpc>
            <a:spcPct val="100000"/>
          </a:lnSpc>
          <a:spcBef>
            <a:spcPct val="20000"/>
          </a:spcBef>
          <a:spcAft>
            <a:spcPct val="0"/>
          </a:spcAft>
          <a:buClr>
            <a:schemeClr val="bg2"/>
          </a:buClr>
          <a:buSzPct val="70000"/>
          <a:buFont typeface="Wingdings" panose="05000000000000000000" pitchFamily="2" charset="2"/>
          <a:buNone/>
          <a:defRPr kumimoji="0" lang="zh-CN" altLang="en-US" sz="1800" b="0" i="0" u="none" strike="noStrike" cap="none" normalizeH="0" baseline="0" smtClean="0">
            <a:ln>
              <a:noFill/>
            </a:ln>
            <a:solidFill>
              <a:schemeClr val="tx1"/>
            </a:solidFill>
            <a:effectLst/>
            <a:latin typeface="Times New Roman" panose="02020603050405020304" pitchFamily="18" charset="0"/>
            <a:ea typeface="楷体_GB2312" pitchFamily="49" charset="-122"/>
          </a:defRPr>
        </a:defPPr>
      </a:lstStyle>
    </a:spDef>
    <a:ln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spPr>
      <a:bodyPr vert="horz" wrap="square" lIns="91440" tIns="45720" rIns="91440" bIns="45720" numCol="1" anchor="t" anchorCtr="0" compatLnSpc="1"/>
      <a:lstStyle>
        <a:defPPr marL="469900" marR="0" indent="-469900" algn="l" defTabSz="914400" rtl="0" eaLnBrk="1" fontAlgn="base" latinLnBrk="0" hangingPunct="1">
          <a:lnSpc>
            <a:spcPct val="100000"/>
          </a:lnSpc>
          <a:spcBef>
            <a:spcPct val="20000"/>
          </a:spcBef>
          <a:spcAft>
            <a:spcPct val="0"/>
          </a:spcAft>
          <a:buClr>
            <a:schemeClr val="bg2"/>
          </a:buClr>
          <a:buSzPct val="70000"/>
          <a:buFont typeface="Wingdings" panose="05000000000000000000" pitchFamily="2" charset="2"/>
          <a:buNone/>
          <a:defRPr kumimoji="0" lang="zh-CN" altLang="en-US" sz="1800" b="0" i="0" u="none" strike="noStrike" cap="none" normalizeH="0" baseline="0" smtClean="0">
            <a:ln>
              <a:noFill/>
            </a:ln>
            <a:solidFill>
              <a:schemeClr val="tx1"/>
            </a:solidFill>
            <a:effectLst/>
            <a:latin typeface="Times New Roman" panose="02020603050405020304" pitchFamily="18" charset="0"/>
            <a:ea typeface="楷体_GB2312" pitchFamily="49" charset="-122"/>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主题1</Template>
  <TotalTime>466</TotalTime>
  <Words>8960</Words>
  <Application>Microsoft Office PowerPoint</Application>
  <PresentationFormat>宽屏</PresentationFormat>
  <Paragraphs>737</Paragraphs>
  <Slides>81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81</vt:i4>
      </vt:variant>
    </vt:vector>
  </HeadingPairs>
  <TitlesOfParts>
    <vt:vector size="89" baseType="lpstr">
      <vt:lpstr>等线</vt:lpstr>
      <vt:lpstr>楷体_GB2312</vt:lpstr>
      <vt:lpstr>宋体</vt:lpstr>
      <vt:lpstr>Arial</vt:lpstr>
      <vt:lpstr>Calibri</vt:lpstr>
      <vt:lpstr>Times New Roman</vt:lpstr>
      <vt:lpstr>Wingdings</vt:lpstr>
      <vt:lpstr>主题1</vt:lpstr>
      <vt:lpstr>12、管理者薪酬</vt:lpstr>
      <vt:lpstr>PowerPoint 演示文稿</vt:lpstr>
      <vt:lpstr>关于组织激励的研究成果</vt:lpstr>
      <vt:lpstr>关于组织激励的研究成果</vt:lpstr>
      <vt:lpstr>关于组织激励的研究成果</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激励薪酬计划的特点</vt:lpstr>
      <vt:lpstr>对公司高层管理者的激励</vt:lpstr>
      <vt:lpstr>对公司高层管理者的激励</vt:lpstr>
      <vt:lpstr>对公司高层管理者的激励</vt:lpstr>
      <vt:lpstr>对公司高层管理者的激励</vt:lpstr>
      <vt:lpstr>对公司高层管理者的激励</vt:lpstr>
      <vt:lpstr>对公司高层管理者的激励</vt:lpstr>
      <vt:lpstr>对公司高层管理者的激励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对经营单元经理的激励</vt:lpstr>
      <vt:lpstr>代理理论</vt:lpstr>
      <vt:lpstr>代理理论</vt:lpstr>
      <vt:lpstr>代理理论</vt:lpstr>
      <vt:lpstr>代理理论</vt:lpstr>
      <vt:lpstr>代理理论</vt:lpstr>
      <vt:lpstr>代理理论</vt:lpstr>
      <vt:lpstr>代理理论</vt:lpstr>
      <vt:lpstr>代理理论</vt:lpstr>
      <vt:lpstr>代理理论</vt:lpstr>
      <vt:lpstr>代理理论</vt:lpstr>
      <vt:lpstr>代理理论</vt:lpstr>
      <vt:lpstr>代理理论</vt:lpstr>
      <vt:lpstr>代理理论</vt:lpstr>
      <vt:lpstr>代理理论</vt:lpstr>
      <vt:lpstr>代理理论</vt:lpstr>
      <vt:lpstr>代理理论</vt:lpstr>
      <vt:lpstr>代理理论</vt:lpstr>
      <vt:lpstr>代理理论</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6、转移定价</dc:title>
  <dc:creator>eve</dc:creator>
  <cp:lastModifiedBy>MH</cp:lastModifiedBy>
  <cp:revision>271</cp:revision>
  <dcterms:created xsi:type="dcterms:W3CDTF">2017-07-25T08:14:00Z</dcterms:created>
  <dcterms:modified xsi:type="dcterms:W3CDTF">2025-05-28T05:32:19Z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2052-11.1.0.9208</vt:lpwstr>
  </property>
</Properties>
</file>