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64" r:id="rId3"/>
    <p:sldId id="257" r:id="rId4"/>
    <p:sldId id="265" r:id="rId5"/>
    <p:sldId id="266" r:id="rId6"/>
    <p:sldId id="258" r:id="rId7"/>
    <p:sldId id="267" r:id="rId8"/>
    <p:sldId id="268" r:id="rId9"/>
    <p:sldId id="269" r:id="rId10"/>
    <p:sldId id="271" r:id="rId11"/>
    <p:sldId id="272" r:id="rId12"/>
    <p:sldId id="273" r:id="rId13"/>
    <p:sldId id="274" r:id="rId14"/>
    <p:sldId id="275" r:id="rId15"/>
    <p:sldId id="289" r:id="rId16"/>
    <p:sldId id="259" r:id="rId17"/>
    <p:sldId id="287" r:id="rId18"/>
    <p:sldId id="276" r:id="rId19"/>
    <p:sldId id="277" r:id="rId20"/>
    <p:sldId id="288" r:id="rId21"/>
    <p:sldId id="260" r:id="rId22"/>
    <p:sldId id="280" r:id="rId23"/>
    <p:sldId id="281" r:id="rId24"/>
    <p:sldId id="282" r:id="rId25"/>
    <p:sldId id="278" r:id="rId26"/>
    <p:sldId id="279" r:id="rId27"/>
    <p:sldId id="283" r:id="rId28"/>
    <p:sldId id="284" r:id="rId29"/>
    <p:sldId id="285" r:id="rId30"/>
    <p:sldId id="286" r:id="rId31"/>
  </p:sldIdLst>
  <p:sldSz cx="12192000" cy="6858000"/>
  <p:notesSz cx="6858000" cy="9144000"/>
  <p:defaultTextStyle>
    <a:defPPr>
      <a:defRPr lang="zh-CN"/>
    </a:defPPr>
    <a:lvl1pPr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1pPr>
    <a:lvl2pPr marL="4572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2pPr>
    <a:lvl3pPr marL="9144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3pPr>
    <a:lvl4pPr marL="13716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4pPr>
    <a:lvl5pPr marL="18288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5pPr>
    <a:lvl6pPr marL="22860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6pPr>
    <a:lvl7pPr marL="27432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7pPr>
    <a:lvl8pPr marL="32004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8pPr>
    <a:lvl9pPr marL="36576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62" d="100"/>
          <a:sy n="162" d="100"/>
        </p:scale>
        <p:origin x="1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00145-EF8C-4C20-B9B9-4F442CD9C53A}" type="datetimeFigureOut">
              <a:rPr lang="zh-CN" altLang="en-US" smtClean="0"/>
              <a:t>2025/2/23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D0288-A17E-4A45-A1C2-9CFA623C1872}" type="slidenum">
              <a:rPr lang="zh-CN" altLang="en-US" smtClean="0"/>
              <a:t>‹#›</a:t>
            </a:fld>
            <a:endParaRPr lang="zh-CN" altLang="en-US"/>
          </a:p>
        </p:txBody>
      </p:sp>
    </p:spTree>
    <p:extLst>
      <p:ext uri="{BB962C8B-B14F-4D97-AF65-F5344CB8AC3E}">
        <p14:creationId xmlns:p14="http://schemas.microsoft.com/office/powerpoint/2010/main" val="268822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5D0288-A17E-4A45-A1C2-9CFA623C1872}" type="slidenum">
              <a:rPr lang="zh-CN" altLang="en-US" smtClean="0"/>
              <a:t>10</a:t>
            </a:fld>
            <a:endParaRPr lang="zh-CN" altLang="en-US"/>
          </a:p>
        </p:txBody>
      </p:sp>
    </p:spTree>
    <p:extLst>
      <p:ext uri="{BB962C8B-B14F-4D97-AF65-F5344CB8AC3E}">
        <p14:creationId xmlns:p14="http://schemas.microsoft.com/office/powerpoint/2010/main" val="9597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模板标题">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E43FC7-5A15-4321-8B19-D16146BD071E}"/>
              </a:ext>
            </a:extLst>
          </p:cNvPr>
          <p:cNvSpPr>
            <a:spLocks noChangeArrowheads="1"/>
          </p:cNvSpPr>
          <p:nvPr/>
        </p:nvSpPr>
        <p:spPr bwMode="auto">
          <a:xfrm>
            <a:off x="508000" y="990600"/>
            <a:ext cx="1016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nvGrpSpPr>
          <p:cNvPr id="5" name="Group 8">
            <a:extLst>
              <a:ext uri="{FF2B5EF4-FFF2-40B4-BE49-F238E27FC236}">
                <a16:creationId xmlns:a16="http://schemas.microsoft.com/office/drawing/2014/main" id="{4906B444-F765-48AE-9B8C-37A70C196996}"/>
              </a:ext>
            </a:extLst>
          </p:cNvPr>
          <p:cNvGrpSpPr>
            <a:grpSpLocks/>
          </p:cNvGrpSpPr>
          <p:nvPr/>
        </p:nvGrpSpPr>
        <p:grpSpPr bwMode="auto">
          <a:xfrm>
            <a:off x="508002" y="304800"/>
            <a:ext cx="11188700" cy="5791200"/>
            <a:chOff x="240" y="192"/>
            <a:chExt cx="5286" cy="3648"/>
          </a:xfrm>
        </p:grpSpPr>
        <p:sp>
          <p:nvSpPr>
            <p:cNvPr id="6" name="Rectangle 9">
              <a:extLst>
                <a:ext uri="{FF2B5EF4-FFF2-40B4-BE49-F238E27FC236}">
                  <a16:creationId xmlns:a16="http://schemas.microsoft.com/office/drawing/2014/main" id="{302A69A7-CA26-40CB-A81D-2E11576C4358}"/>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7" name="Rectangle 10">
              <a:extLst>
                <a:ext uri="{FF2B5EF4-FFF2-40B4-BE49-F238E27FC236}">
                  <a16:creationId xmlns:a16="http://schemas.microsoft.com/office/drawing/2014/main" id="{2D9B546B-9E83-498B-9703-738BDAD38A10}"/>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8" name="Rectangle 11">
              <a:extLst>
                <a:ext uri="{FF2B5EF4-FFF2-40B4-BE49-F238E27FC236}">
                  <a16:creationId xmlns:a16="http://schemas.microsoft.com/office/drawing/2014/main" id="{FA841152-555F-404D-A5AD-38F0837B0D03}"/>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9" name="Rectangle 12">
              <a:extLst>
                <a:ext uri="{FF2B5EF4-FFF2-40B4-BE49-F238E27FC236}">
                  <a16:creationId xmlns:a16="http://schemas.microsoft.com/office/drawing/2014/main" id="{51A7B791-1202-4CB8-93DF-044EDD472C69}"/>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 name="Line 13">
              <a:extLst>
                <a:ext uri="{FF2B5EF4-FFF2-40B4-BE49-F238E27FC236}">
                  <a16:creationId xmlns:a16="http://schemas.microsoft.com/office/drawing/2014/main" id="{FC577E53-43D1-4AFB-8304-4F460732D919}"/>
                </a:ext>
              </a:extLst>
            </p:cNvPr>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1" name="Rectangle 14">
              <a:extLst>
                <a:ext uri="{FF2B5EF4-FFF2-40B4-BE49-F238E27FC236}">
                  <a16:creationId xmlns:a16="http://schemas.microsoft.com/office/drawing/2014/main" id="{EC20BB7C-EF98-4023-89BE-BF30601D240C}"/>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
        <p:nvSpPr>
          <p:cNvPr id="6147" name="Rectangle 3"/>
          <p:cNvSpPr>
            <a:spLocks noGrp="1" noChangeArrowheads="1"/>
          </p:cNvSpPr>
          <p:nvPr>
            <p:ph type="ctrTitle"/>
          </p:nvPr>
        </p:nvSpPr>
        <p:spPr>
          <a:xfrm>
            <a:off x="1016000" y="1371600"/>
            <a:ext cx="10261600" cy="2057400"/>
          </a:xfrm>
        </p:spPr>
        <p:txBody>
          <a:bodyPr/>
          <a:lstStyle>
            <a:lvl1pPr>
              <a:defRPr sz="5400"/>
            </a:lvl1pPr>
          </a:lstStyle>
          <a:p>
            <a:r>
              <a:rPr lang="zh-CN" altLang="en-US"/>
              <a:t>单击此处编辑母版标题样式</a:t>
            </a:r>
          </a:p>
        </p:txBody>
      </p:sp>
      <p:sp>
        <p:nvSpPr>
          <p:cNvPr id="6148" name="Rectangle 4"/>
          <p:cNvSpPr>
            <a:spLocks noGrp="1" noChangeArrowheads="1"/>
          </p:cNvSpPr>
          <p:nvPr>
            <p:ph type="subTitle" idx="1"/>
          </p:nvPr>
        </p:nvSpPr>
        <p:spPr>
          <a:xfrm>
            <a:off x="1016000" y="3765550"/>
            <a:ext cx="10261600" cy="2057400"/>
          </a:xfrm>
        </p:spPr>
        <p:txBody>
          <a:bodyPr/>
          <a:lstStyle>
            <a:lvl1pPr marL="0" indent="0">
              <a:buFont typeface="Wingdings" pitchFamily="2" charset="2"/>
              <a:buNone/>
              <a:defRPr sz="2800">
                <a:latin typeface="Arial" pitchFamily="34" charset="0"/>
              </a:defRPr>
            </a:lvl1pPr>
          </a:lstStyle>
          <a:p>
            <a:r>
              <a:rPr lang="zh-CN" altLang="en-US"/>
              <a:t>单击此处编辑母版副标题样式</a:t>
            </a:r>
          </a:p>
        </p:txBody>
      </p:sp>
      <p:sp>
        <p:nvSpPr>
          <p:cNvPr id="12" name="Rectangle 5">
            <a:extLst>
              <a:ext uri="{FF2B5EF4-FFF2-40B4-BE49-F238E27FC236}">
                <a16:creationId xmlns:a16="http://schemas.microsoft.com/office/drawing/2014/main" id="{E99CFF5A-E31D-4D48-BCC8-78B468A5428C}"/>
              </a:ext>
            </a:extLst>
          </p:cNvPr>
          <p:cNvSpPr>
            <a:spLocks noGrp="1" noChangeArrowheads="1"/>
          </p:cNvSpPr>
          <p:nvPr>
            <p:ph type="dt" sz="half" idx="10"/>
          </p:nvPr>
        </p:nvSpPr>
        <p:spPr>
          <a:xfrm>
            <a:off x="609600" y="6248400"/>
            <a:ext cx="2844800" cy="457200"/>
          </a:xfrm>
        </p:spPr>
        <p:txBody>
          <a:bodyPr/>
          <a:lstStyle>
            <a:lvl1pPr>
              <a:defRPr/>
            </a:lvl1pPr>
          </a:lstStyle>
          <a:p>
            <a:fld id="{2708B3A0-8B91-4678-8731-4951A5C85A64}" type="datetime1">
              <a:rPr lang="zh-CN" altLang="en-US" smtClean="0"/>
              <a:t>2025/2/23</a:t>
            </a:fld>
            <a:endParaRPr lang="zh-CN" altLang="en-US"/>
          </a:p>
        </p:txBody>
      </p:sp>
      <p:sp>
        <p:nvSpPr>
          <p:cNvPr id="13" name="Rectangle 6">
            <a:extLst>
              <a:ext uri="{FF2B5EF4-FFF2-40B4-BE49-F238E27FC236}">
                <a16:creationId xmlns:a16="http://schemas.microsoft.com/office/drawing/2014/main" id="{F54E665D-98EC-442C-B190-1E08D2F95B89}"/>
              </a:ext>
            </a:extLst>
          </p:cNvPr>
          <p:cNvSpPr>
            <a:spLocks noGrp="1" noChangeArrowheads="1"/>
          </p:cNvSpPr>
          <p:nvPr>
            <p:ph type="ftr" sz="quarter" idx="11"/>
          </p:nvPr>
        </p:nvSpPr>
        <p:spPr/>
        <p:txBody>
          <a:bodyPr/>
          <a:lstStyle>
            <a:lvl1pPr>
              <a:defRPr/>
            </a:lvl1pPr>
          </a:lstStyle>
          <a:p>
            <a:endParaRPr lang="zh-CN" altLang="en-US" dirty="0"/>
          </a:p>
        </p:txBody>
      </p:sp>
      <p:sp>
        <p:nvSpPr>
          <p:cNvPr id="14" name="Rectangle 7">
            <a:extLst>
              <a:ext uri="{FF2B5EF4-FFF2-40B4-BE49-F238E27FC236}">
                <a16:creationId xmlns:a16="http://schemas.microsoft.com/office/drawing/2014/main" id="{AE74985A-4F26-461B-B717-9734D033652C}"/>
              </a:ext>
            </a:extLst>
          </p:cNvPr>
          <p:cNvSpPr>
            <a:spLocks noGrp="1" noChangeArrowheads="1"/>
          </p:cNvSpPr>
          <p:nvPr>
            <p:ph type="sldNum" sz="quarter" idx="12"/>
          </p:nvPr>
        </p:nvSpPr>
        <p:spPr>
          <a:xfrm>
            <a:off x="8737600" y="6248400"/>
            <a:ext cx="2844800" cy="457200"/>
          </a:xfrm>
        </p:spPr>
        <p:txBody>
          <a:bodyPr/>
          <a:lstStyle>
            <a:lvl1pPr>
              <a:defRPr b="1"/>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563781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3A22C61-ABBF-42C5-A658-E996548E276F}"/>
              </a:ext>
            </a:extLst>
          </p:cNvPr>
          <p:cNvSpPr>
            <a:spLocks noGrp="1" noChangeArrowheads="1"/>
          </p:cNvSpPr>
          <p:nvPr>
            <p:ph type="dt" sz="half" idx="10"/>
          </p:nvPr>
        </p:nvSpPr>
        <p:spPr>
          <a:ln/>
        </p:spPr>
        <p:txBody>
          <a:bodyPr/>
          <a:lstStyle>
            <a:lvl1pPr>
              <a:defRPr/>
            </a:lvl1pPr>
          </a:lstStyle>
          <a:p>
            <a:fld id="{9E182C07-77F3-4F87-BB85-425812B4E2F2}" type="datetime1">
              <a:rPr lang="zh-CN" altLang="en-US" smtClean="0"/>
              <a:t>2025/2/23</a:t>
            </a:fld>
            <a:endParaRPr lang="zh-CN" altLang="en-US"/>
          </a:p>
        </p:txBody>
      </p:sp>
      <p:sp>
        <p:nvSpPr>
          <p:cNvPr id="5" name="Rectangle 5">
            <a:extLst>
              <a:ext uri="{FF2B5EF4-FFF2-40B4-BE49-F238E27FC236}">
                <a16:creationId xmlns:a16="http://schemas.microsoft.com/office/drawing/2014/main" id="{43126DC0-4D96-4BE1-8286-0F36EACBE1DB}"/>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C4B309B-D34A-4A12-9A13-8095F0395C73}"/>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01623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33403"/>
            <a:ext cx="2743200" cy="5597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533403"/>
            <a:ext cx="8026400" cy="5597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297BF814-E962-42B8-AF13-29AB0F8AA0D5}"/>
              </a:ext>
            </a:extLst>
          </p:cNvPr>
          <p:cNvSpPr>
            <a:spLocks noGrp="1" noChangeArrowheads="1"/>
          </p:cNvSpPr>
          <p:nvPr>
            <p:ph type="dt" sz="half" idx="10"/>
          </p:nvPr>
        </p:nvSpPr>
        <p:spPr>
          <a:ln/>
        </p:spPr>
        <p:txBody>
          <a:bodyPr/>
          <a:lstStyle>
            <a:lvl1pPr>
              <a:defRPr/>
            </a:lvl1pPr>
          </a:lstStyle>
          <a:p>
            <a:fld id="{E19BA085-85FB-4808-B073-C9EB8A66D247}" type="datetime1">
              <a:rPr lang="zh-CN" altLang="en-US" smtClean="0"/>
              <a:t>2025/2/23</a:t>
            </a:fld>
            <a:endParaRPr lang="zh-CN" altLang="en-US"/>
          </a:p>
        </p:txBody>
      </p:sp>
      <p:sp>
        <p:nvSpPr>
          <p:cNvPr id="5" name="Rectangle 5">
            <a:extLst>
              <a:ext uri="{FF2B5EF4-FFF2-40B4-BE49-F238E27FC236}">
                <a16:creationId xmlns:a16="http://schemas.microsoft.com/office/drawing/2014/main" id="{E7787A91-8317-4A69-9DA5-7B2BB92EBEBF}"/>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779A6833-DDA1-4F39-B09B-6F5E2207F4B3}"/>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4786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533403"/>
            <a:ext cx="10972800" cy="5597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86F17731-8568-4755-9F05-F57C6FFE76B1}"/>
              </a:ext>
            </a:extLst>
          </p:cNvPr>
          <p:cNvSpPr>
            <a:spLocks noGrp="1" noChangeArrowheads="1"/>
          </p:cNvSpPr>
          <p:nvPr>
            <p:ph type="dt" sz="half" idx="10"/>
          </p:nvPr>
        </p:nvSpPr>
        <p:spPr>
          <a:ln/>
        </p:spPr>
        <p:txBody>
          <a:bodyPr/>
          <a:lstStyle>
            <a:lvl1pPr>
              <a:defRPr/>
            </a:lvl1pPr>
          </a:lstStyle>
          <a:p>
            <a:fld id="{7C48CFE7-A06F-45C4-98D5-3F002913648E}" type="datetime1">
              <a:rPr lang="zh-CN" altLang="en-US" smtClean="0"/>
              <a:t>2025/2/23</a:t>
            </a:fld>
            <a:endParaRPr lang="zh-CN" altLang="en-US"/>
          </a:p>
        </p:txBody>
      </p:sp>
      <p:sp>
        <p:nvSpPr>
          <p:cNvPr id="4" name="Rectangle 5">
            <a:extLst>
              <a:ext uri="{FF2B5EF4-FFF2-40B4-BE49-F238E27FC236}">
                <a16:creationId xmlns:a16="http://schemas.microsoft.com/office/drawing/2014/main" id="{17725BB8-577E-40A4-96E0-68CE6B25DDEA}"/>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3092E898-A97E-45AE-A594-BB18D48AF986}"/>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67961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263CBF91-3948-466C-8AA0-1B8717CB98FB}"/>
              </a:ext>
            </a:extLst>
          </p:cNvPr>
          <p:cNvSpPr>
            <a:spLocks noGrp="1" noChangeArrowheads="1"/>
          </p:cNvSpPr>
          <p:nvPr>
            <p:ph type="dt" sz="half" idx="10"/>
          </p:nvPr>
        </p:nvSpPr>
        <p:spPr>
          <a:ln/>
        </p:spPr>
        <p:txBody>
          <a:bodyPr/>
          <a:lstStyle>
            <a:lvl1pPr>
              <a:defRPr/>
            </a:lvl1pPr>
          </a:lstStyle>
          <a:p>
            <a:fld id="{D36FABBD-7B84-453D-8186-3D29F6D552EE}" type="datetime1">
              <a:rPr lang="zh-CN" altLang="en-US" smtClean="0"/>
              <a:t>2025/2/23</a:t>
            </a:fld>
            <a:endParaRPr lang="zh-CN" altLang="en-US"/>
          </a:p>
        </p:txBody>
      </p:sp>
      <p:sp>
        <p:nvSpPr>
          <p:cNvPr id="6" name="Rectangle 5">
            <a:extLst>
              <a:ext uri="{FF2B5EF4-FFF2-40B4-BE49-F238E27FC236}">
                <a16:creationId xmlns:a16="http://schemas.microsoft.com/office/drawing/2014/main" id="{72836568-75F7-41CF-9141-046095FF94A2}"/>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E842EA3-A0C8-4FF0-B0A8-AAB6823F7221}"/>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09723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4977246-55B7-4700-A7C0-7472CEE90909}"/>
              </a:ext>
            </a:extLst>
          </p:cNvPr>
          <p:cNvSpPr>
            <a:spLocks noGrp="1" noChangeArrowheads="1"/>
          </p:cNvSpPr>
          <p:nvPr>
            <p:ph type="dt" sz="half" idx="10"/>
          </p:nvPr>
        </p:nvSpPr>
        <p:spPr>
          <a:ln/>
        </p:spPr>
        <p:txBody>
          <a:bodyPr/>
          <a:lstStyle>
            <a:lvl1pPr>
              <a:defRPr/>
            </a:lvl1pPr>
          </a:lstStyle>
          <a:p>
            <a:fld id="{13303C21-D6C5-485F-B78A-3AA49DC63DEA}" type="datetime1">
              <a:rPr lang="zh-CN" altLang="en-US" smtClean="0"/>
              <a:t>2025/2/23</a:t>
            </a:fld>
            <a:endParaRPr lang="zh-CN" altLang="en-US"/>
          </a:p>
        </p:txBody>
      </p:sp>
      <p:sp>
        <p:nvSpPr>
          <p:cNvPr id="5" name="Rectangle 5">
            <a:extLst>
              <a:ext uri="{FF2B5EF4-FFF2-40B4-BE49-F238E27FC236}">
                <a16:creationId xmlns:a16="http://schemas.microsoft.com/office/drawing/2014/main" id="{920C6316-B6D1-4E31-B42A-DF11059C74C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861205B8-548E-44D6-9E66-09044F3D3591}"/>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19622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编辑母版文本样式</a:t>
            </a:r>
          </a:p>
        </p:txBody>
      </p:sp>
      <p:sp>
        <p:nvSpPr>
          <p:cNvPr id="4" name="Rectangle 4">
            <a:extLst>
              <a:ext uri="{FF2B5EF4-FFF2-40B4-BE49-F238E27FC236}">
                <a16:creationId xmlns:a16="http://schemas.microsoft.com/office/drawing/2014/main" id="{4BC1ABC7-FEF2-4036-BADA-2F80D22E9B4B}"/>
              </a:ext>
            </a:extLst>
          </p:cNvPr>
          <p:cNvSpPr>
            <a:spLocks noGrp="1" noChangeArrowheads="1"/>
          </p:cNvSpPr>
          <p:nvPr>
            <p:ph type="dt" sz="half" idx="10"/>
          </p:nvPr>
        </p:nvSpPr>
        <p:spPr>
          <a:ln/>
        </p:spPr>
        <p:txBody>
          <a:bodyPr/>
          <a:lstStyle>
            <a:lvl1pPr>
              <a:defRPr/>
            </a:lvl1pPr>
          </a:lstStyle>
          <a:p>
            <a:fld id="{7E0AE348-3F9C-4758-BC85-681893CDD64B}" type="datetime1">
              <a:rPr lang="zh-CN" altLang="en-US" smtClean="0"/>
              <a:t>2025/2/23</a:t>
            </a:fld>
            <a:endParaRPr lang="zh-CN" altLang="en-US"/>
          </a:p>
        </p:txBody>
      </p:sp>
      <p:sp>
        <p:nvSpPr>
          <p:cNvPr id="5" name="Rectangle 5">
            <a:extLst>
              <a:ext uri="{FF2B5EF4-FFF2-40B4-BE49-F238E27FC236}">
                <a16:creationId xmlns:a16="http://schemas.microsoft.com/office/drawing/2014/main" id="{4F0CA675-A3D2-4D12-B1AF-15BC7B81ABF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110FAC9-9EFE-47B8-8E3E-A22B1C855D8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74878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7CEEE79C-B741-42FA-B491-7CC834BAD538}"/>
              </a:ext>
            </a:extLst>
          </p:cNvPr>
          <p:cNvSpPr>
            <a:spLocks noGrp="1" noChangeArrowheads="1"/>
          </p:cNvSpPr>
          <p:nvPr>
            <p:ph type="dt" sz="half" idx="10"/>
          </p:nvPr>
        </p:nvSpPr>
        <p:spPr>
          <a:ln/>
        </p:spPr>
        <p:txBody>
          <a:bodyPr/>
          <a:lstStyle>
            <a:lvl1pPr>
              <a:defRPr/>
            </a:lvl1pPr>
          </a:lstStyle>
          <a:p>
            <a:fld id="{B473477E-8298-4C69-9B9A-A0C554AC026A}" type="datetime1">
              <a:rPr lang="zh-CN" altLang="en-US" smtClean="0"/>
              <a:t>2025/2/23</a:t>
            </a:fld>
            <a:endParaRPr lang="zh-CN" altLang="en-US"/>
          </a:p>
        </p:txBody>
      </p:sp>
      <p:sp>
        <p:nvSpPr>
          <p:cNvPr id="6" name="Rectangle 5">
            <a:extLst>
              <a:ext uri="{FF2B5EF4-FFF2-40B4-BE49-F238E27FC236}">
                <a16:creationId xmlns:a16="http://schemas.microsoft.com/office/drawing/2014/main" id="{982B6D67-E153-45C7-9482-ADA2002DCFAF}"/>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397F17F7-58BF-4E36-8F14-91791EB0127E}"/>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125902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F67337FF-DB63-4C5E-96DD-3A0766B43343}"/>
              </a:ext>
            </a:extLst>
          </p:cNvPr>
          <p:cNvSpPr>
            <a:spLocks noGrp="1" noChangeArrowheads="1"/>
          </p:cNvSpPr>
          <p:nvPr>
            <p:ph type="dt" sz="half" idx="10"/>
          </p:nvPr>
        </p:nvSpPr>
        <p:spPr>
          <a:ln/>
        </p:spPr>
        <p:txBody>
          <a:bodyPr/>
          <a:lstStyle>
            <a:lvl1pPr>
              <a:defRPr/>
            </a:lvl1pPr>
          </a:lstStyle>
          <a:p>
            <a:fld id="{D85A303C-AF4D-4D7F-B20D-D4A2BD67A5CA}" type="datetime1">
              <a:rPr lang="zh-CN" altLang="en-US" smtClean="0"/>
              <a:t>2025/2/23</a:t>
            </a:fld>
            <a:endParaRPr lang="zh-CN" altLang="en-US"/>
          </a:p>
        </p:txBody>
      </p:sp>
      <p:sp>
        <p:nvSpPr>
          <p:cNvPr id="8" name="Rectangle 5">
            <a:extLst>
              <a:ext uri="{FF2B5EF4-FFF2-40B4-BE49-F238E27FC236}">
                <a16:creationId xmlns:a16="http://schemas.microsoft.com/office/drawing/2014/main" id="{94684FB5-420C-454B-B1E5-C09CD90B98EC}"/>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4B6475FD-5774-40E3-BBBC-8265E585B014}"/>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97432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133CACA1-F417-40CC-AD37-1F7CFF0C323D}"/>
              </a:ext>
            </a:extLst>
          </p:cNvPr>
          <p:cNvSpPr>
            <a:spLocks noGrp="1" noChangeArrowheads="1"/>
          </p:cNvSpPr>
          <p:nvPr>
            <p:ph type="dt" sz="half" idx="10"/>
          </p:nvPr>
        </p:nvSpPr>
        <p:spPr>
          <a:ln/>
        </p:spPr>
        <p:txBody>
          <a:bodyPr/>
          <a:lstStyle>
            <a:lvl1pPr>
              <a:defRPr/>
            </a:lvl1pPr>
          </a:lstStyle>
          <a:p>
            <a:fld id="{F9DD5E8D-DCE4-408D-9590-4BC1CAEA411F}" type="datetime1">
              <a:rPr lang="zh-CN" altLang="en-US" smtClean="0"/>
              <a:t>2025/2/23</a:t>
            </a:fld>
            <a:endParaRPr lang="zh-CN" altLang="en-US"/>
          </a:p>
        </p:txBody>
      </p:sp>
      <p:sp>
        <p:nvSpPr>
          <p:cNvPr id="4" name="Rectangle 5">
            <a:extLst>
              <a:ext uri="{FF2B5EF4-FFF2-40B4-BE49-F238E27FC236}">
                <a16:creationId xmlns:a16="http://schemas.microsoft.com/office/drawing/2014/main" id="{3917A661-6208-4DE7-A053-5D6C454B008B}"/>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F2F4603F-815A-4DAC-A6A6-129855D5726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25296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9DC296-B318-41E2-AB3D-7B351B8BB377}"/>
              </a:ext>
            </a:extLst>
          </p:cNvPr>
          <p:cNvSpPr>
            <a:spLocks noGrp="1" noChangeArrowheads="1"/>
          </p:cNvSpPr>
          <p:nvPr>
            <p:ph type="dt" sz="half" idx="10"/>
          </p:nvPr>
        </p:nvSpPr>
        <p:spPr>
          <a:ln/>
        </p:spPr>
        <p:txBody>
          <a:bodyPr/>
          <a:lstStyle>
            <a:lvl1pPr>
              <a:defRPr/>
            </a:lvl1pPr>
          </a:lstStyle>
          <a:p>
            <a:fld id="{3214E9B3-4CBE-43D1-B7E9-5B40F484E6AA}" type="datetime1">
              <a:rPr lang="zh-CN" altLang="en-US" smtClean="0"/>
              <a:t>2025/2/23</a:t>
            </a:fld>
            <a:endParaRPr lang="zh-CN" altLang="en-US"/>
          </a:p>
        </p:txBody>
      </p:sp>
      <p:sp>
        <p:nvSpPr>
          <p:cNvPr id="3" name="Rectangle 5">
            <a:extLst>
              <a:ext uri="{FF2B5EF4-FFF2-40B4-BE49-F238E27FC236}">
                <a16:creationId xmlns:a16="http://schemas.microsoft.com/office/drawing/2014/main" id="{8CF094DC-B798-46A3-81E1-FF867BE3A54B}"/>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3222D992-8E5D-4E74-BBDB-9C6798940034}"/>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57845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47D68969-94BC-4331-ABFE-9E1EAFA6F405}"/>
              </a:ext>
            </a:extLst>
          </p:cNvPr>
          <p:cNvSpPr>
            <a:spLocks noGrp="1" noChangeArrowheads="1"/>
          </p:cNvSpPr>
          <p:nvPr>
            <p:ph type="dt" sz="half" idx="10"/>
          </p:nvPr>
        </p:nvSpPr>
        <p:spPr>
          <a:ln/>
        </p:spPr>
        <p:txBody>
          <a:bodyPr/>
          <a:lstStyle>
            <a:lvl1pPr>
              <a:defRPr/>
            </a:lvl1pPr>
          </a:lstStyle>
          <a:p>
            <a:fld id="{BA2EB549-3C7D-472D-B686-F5504DB1B0B8}" type="datetime1">
              <a:rPr lang="zh-CN" altLang="en-US" smtClean="0"/>
              <a:t>2025/2/23</a:t>
            </a:fld>
            <a:endParaRPr lang="zh-CN" altLang="en-US"/>
          </a:p>
        </p:txBody>
      </p:sp>
      <p:sp>
        <p:nvSpPr>
          <p:cNvPr id="6" name="Rectangle 5">
            <a:extLst>
              <a:ext uri="{FF2B5EF4-FFF2-40B4-BE49-F238E27FC236}">
                <a16:creationId xmlns:a16="http://schemas.microsoft.com/office/drawing/2014/main" id="{C2AFA20E-0224-4FB8-83D8-5EF680ED0EA3}"/>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863C3884-50B5-4933-88F3-E07D5411A39E}"/>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71469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8C4C6431-3FDD-4642-92C7-78D113C643DD}"/>
              </a:ext>
            </a:extLst>
          </p:cNvPr>
          <p:cNvSpPr>
            <a:spLocks noGrp="1" noChangeArrowheads="1"/>
          </p:cNvSpPr>
          <p:nvPr>
            <p:ph type="dt" sz="half" idx="10"/>
          </p:nvPr>
        </p:nvSpPr>
        <p:spPr>
          <a:ln/>
        </p:spPr>
        <p:txBody>
          <a:bodyPr/>
          <a:lstStyle>
            <a:lvl1pPr>
              <a:defRPr/>
            </a:lvl1pPr>
          </a:lstStyle>
          <a:p>
            <a:fld id="{B4C5F876-2E25-458D-920E-94F000963CAD}" type="datetime1">
              <a:rPr lang="zh-CN" altLang="en-US" smtClean="0"/>
              <a:t>2025/2/23</a:t>
            </a:fld>
            <a:endParaRPr lang="zh-CN" altLang="en-US"/>
          </a:p>
        </p:txBody>
      </p:sp>
      <p:sp>
        <p:nvSpPr>
          <p:cNvPr id="6" name="Rectangle 5">
            <a:extLst>
              <a:ext uri="{FF2B5EF4-FFF2-40B4-BE49-F238E27FC236}">
                <a16:creationId xmlns:a16="http://schemas.microsoft.com/office/drawing/2014/main" id="{E6BFCFEC-388E-4DBD-A6D9-8AB182956B9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F0489F16-68FC-4DD8-A7EE-3DFDEE6FE27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72678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1854BC-6D2A-48FC-85B9-DA0E0EC22AD0}"/>
              </a:ext>
            </a:extLst>
          </p:cNvPr>
          <p:cNvSpPr>
            <a:spLocks noGrp="1" noChangeArrowheads="1"/>
          </p:cNvSpPr>
          <p:nvPr>
            <p:ph type="title"/>
          </p:nvPr>
        </p:nvSpPr>
        <p:spPr bwMode="auto">
          <a:xfrm>
            <a:off x="609600" y="533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7" name="Rectangle 3">
            <a:extLst>
              <a:ext uri="{FF2B5EF4-FFF2-40B4-BE49-F238E27FC236}">
                <a16:creationId xmlns:a16="http://schemas.microsoft.com/office/drawing/2014/main" id="{87510D97-4BA3-4D1E-995C-5F81724ACFE4}"/>
              </a:ext>
            </a:extLst>
          </p:cNvPr>
          <p:cNvSpPr>
            <a:spLocks noGrp="1" noChangeArrowheads="1"/>
          </p:cNvSpPr>
          <p:nvPr>
            <p:ph type="body" idx="1"/>
          </p:nvPr>
        </p:nvSpPr>
        <p:spPr bwMode="auto">
          <a:xfrm>
            <a:off x="609600" y="1828801"/>
            <a:ext cx="10972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124" name="Rectangle 4">
            <a:extLst>
              <a:ext uri="{FF2B5EF4-FFF2-40B4-BE49-F238E27FC236}">
                <a16:creationId xmlns:a16="http://schemas.microsoft.com/office/drawing/2014/main" id="{0EF3834F-AE31-4A21-913F-F4C1031220D2}"/>
              </a:ext>
            </a:extLst>
          </p:cNvPr>
          <p:cNvSpPr>
            <a:spLocks noGrp="1" noChangeArrowheads="1"/>
          </p:cNvSpPr>
          <p:nvPr>
            <p:ph type="dt" sz="half" idx="2"/>
          </p:nvPr>
        </p:nvSpPr>
        <p:spPr bwMode="auto">
          <a:xfrm>
            <a:off x="609600" y="6248400"/>
            <a:ext cx="223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atin typeface="Arial" pitchFamily="34" charset="0"/>
                <a:ea typeface="+mn-ea"/>
              </a:defRPr>
            </a:lvl1pPr>
          </a:lstStyle>
          <a:p>
            <a:fld id="{A44E0F99-9F9E-4CFE-9F20-695508053E56}" type="datetime1">
              <a:rPr lang="zh-CN" altLang="en-US" smtClean="0"/>
              <a:t>2025/2/23</a:t>
            </a:fld>
            <a:endParaRPr lang="zh-CN" altLang="en-US"/>
          </a:p>
        </p:txBody>
      </p:sp>
      <p:sp>
        <p:nvSpPr>
          <p:cNvPr id="5125" name="Rectangle 5">
            <a:extLst>
              <a:ext uri="{FF2B5EF4-FFF2-40B4-BE49-F238E27FC236}">
                <a16:creationId xmlns:a16="http://schemas.microsoft.com/office/drawing/2014/main" id="{BF272F02-0C4E-4C38-8CE5-E41B6A83C23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atin typeface="Arial" pitchFamily="34" charset="0"/>
                <a:ea typeface="+mn-ea"/>
              </a:defRPr>
            </a:lvl1pPr>
          </a:lstStyle>
          <a:p>
            <a:endParaRPr lang="zh-CN" altLang="en-US"/>
          </a:p>
        </p:txBody>
      </p:sp>
      <p:sp>
        <p:nvSpPr>
          <p:cNvPr id="5126" name="Rectangle 6">
            <a:extLst>
              <a:ext uri="{FF2B5EF4-FFF2-40B4-BE49-F238E27FC236}">
                <a16:creationId xmlns:a16="http://schemas.microsoft.com/office/drawing/2014/main" id="{A2C83041-1206-47AE-B836-35DDE9F51334}"/>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atin typeface="Arial" panose="020B0604020202020204" pitchFamily="34" charset="0"/>
                <a:ea typeface="宋体" panose="02010600030101010101" pitchFamily="2" charset="-122"/>
              </a:defRPr>
            </a:lvl1pPr>
          </a:lstStyle>
          <a:p>
            <a:fld id="{9C1E3057-D927-41FC-A7AD-8AC0C589921B}" type="slidenum">
              <a:rPr lang="zh-CN" altLang="en-US" smtClean="0"/>
              <a:t>‹#›</a:t>
            </a:fld>
            <a:endParaRPr lang="zh-CN" altLang="en-US"/>
          </a:p>
        </p:txBody>
      </p:sp>
      <p:grpSp>
        <p:nvGrpSpPr>
          <p:cNvPr id="1031" name="Group 7">
            <a:extLst>
              <a:ext uri="{FF2B5EF4-FFF2-40B4-BE49-F238E27FC236}">
                <a16:creationId xmlns:a16="http://schemas.microsoft.com/office/drawing/2014/main" id="{3B401540-380B-470D-8678-A4115757C9B8}"/>
              </a:ext>
            </a:extLst>
          </p:cNvPr>
          <p:cNvGrpSpPr>
            <a:grpSpLocks/>
          </p:cNvGrpSpPr>
          <p:nvPr/>
        </p:nvGrpSpPr>
        <p:grpSpPr bwMode="auto">
          <a:xfrm>
            <a:off x="372533" y="152400"/>
            <a:ext cx="11582400" cy="1600200"/>
            <a:chOff x="176" y="96"/>
            <a:chExt cx="5472" cy="1008"/>
          </a:xfrm>
        </p:grpSpPr>
        <p:sp>
          <p:nvSpPr>
            <p:cNvPr id="1032" name="Line 8">
              <a:extLst>
                <a:ext uri="{FF2B5EF4-FFF2-40B4-BE49-F238E27FC236}">
                  <a16:creationId xmlns:a16="http://schemas.microsoft.com/office/drawing/2014/main" id="{EC41C3E3-BFCF-49D6-9FBA-B91D05E22B24}"/>
                </a:ext>
              </a:extLst>
            </p:cNvPr>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033" name="Rectangle 9">
              <a:extLst>
                <a:ext uri="{FF2B5EF4-FFF2-40B4-BE49-F238E27FC236}">
                  <a16:creationId xmlns:a16="http://schemas.microsoft.com/office/drawing/2014/main" id="{32409AF8-5E09-4D7F-93AA-83C7BE518E53}"/>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4" name="Rectangle 10">
              <a:extLst>
                <a:ext uri="{FF2B5EF4-FFF2-40B4-BE49-F238E27FC236}">
                  <a16:creationId xmlns:a16="http://schemas.microsoft.com/office/drawing/2014/main" id="{76C660AD-FDCD-4ACA-85CF-B60ECAB50390}"/>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5" name="Rectangle 11">
              <a:extLst>
                <a:ext uri="{FF2B5EF4-FFF2-40B4-BE49-F238E27FC236}">
                  <a16:creationId xmlns:a16="http://schemas.microsoft.com/office/drawing/2014/main" id="{F33D6893-4605-48E0-8D1C-4DC92C331143}"/>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6" name="Rectangle 12">
              <a:extLst>
                <a:ext uri="{FF2B5EF4-FFF2-40B4-BE49-F238E27FC236}">
                  <a16:creationId xmlns:a16="http://schemas.microsoft.com/office/drawing/2014/main" id="{906EC861-DBDF-43F2-A885-AF9D1DA32078}"/>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Tree>
    <p:extLst>
      <p:ext uri="{BB962C8B-B14F-4D97-AF65-F5344CB8AC3E}">
        <p14:creationId xmlns:p14="http://schemas.microsoft.com/office/powerpoint/2010/main" val="1040503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chemeClr val="tx2"/>
          </a:solidFill>
          <a:latin typeface="宋体" panose="02010600030101010101" pitchFamily="2" charset="-122"/>
          <a:ea typeface="+mj-ea"/>
          <a:cs typeface="+mj-cs"/>
        </a:defRPr>
      </a:lvl1pPr>
      <a:lvl2pPr algn="l" rtl="0" eaLnBrk="1" fontAlgn="base" hangingPunct="1">
        <a:spcBef>
          <a:spcPct val="0"/>
        </a:spcBef>
        <a:spcAft>
          <a:spcPct val="0"/>
        </a:spcAft>
        <a:defRPr sz="4400">
          <a:solidFill>
            <a:schemeClr val="tx2"/>
          </a:solidFill>
          <a:latin typeface="Times New Roman" pitchFamily="18" charset="0"/>
          <a:ea typeface="宋体" pitchFamily="2" charset="-122"/>
        </a:defRPr>
      </a:lvl2pPr>
      <a:lvl3pPr algn="l" rtl="0" eaLnBrk="1" fontAlgn="base" hangingPunct="1">
        <a:spcBef>
          <a:spcPct val="0"/>
        </a:spcBef>
        <a:spcAft>
          <a:spcPct val="0"/>
        </a:spcAft>
        <a:defRPr sz="4400">
          <a:solidFill>
            <a:schemeClr val="tx2"/>
          </a:solidFill>
          <a:latin typeface="Times New Roman" pitchFamily="18" charset="0"/>
          <a:ea typeface="宋体" pitchFamily="2" charset="-122"/>
        </a:defRPr>
      </a:lvl3pPr>
      <a:lvl4pPr algn="l" rtl="0" eaLnBrk="1" fontAlgn="base" hangingPunct="1">
        <a:spcBef>
          <a:spcPct val="0"/>
        </a:spcBef>
        <a:spcAft>
          <a:spcPct val="0"/>
        </a:spcAft>
        <a:defRPr sz="4400">
          <a:solidFill>
            <a:schemeClr val="tx2"/>
          </a:solidFill>
          <a:latin typeface="Times New Roman" pitchFamily="18" charset="0"/>
          <a:ea typeface="宋体" pitchFamily="2" charset="-122"/>
        </a:defRPr>
      </a:lvl4pPr>
      <a:lvl5pPr algn="l" rtl="0" eaLnBrk="1" fontAlgn="base" hangingPunct="1">
        <a:spcBef>
          <a:spcPct val="0"/>
        </a:spcBef>
        <a:spcAft>
          <a:spcPct val="0"/>
        </a:spcAft>
        <a:defRPr sz="4400">
          <a:solidFill>
            <a:schemeClr val="tx2"/>
          </a:solidFill>
          <a:latin typeface="Times New Roman" pitchFamily="18" charset="0"/>
          <a:ea typeface="宋体" pitchFamily="2" charset="-122"/>
        </a:defRPr>
      </a:lvl5pPr>
      <a:lvl6pPr marL="457189" algn="l" rtl="0" eaLnBrk="1" fontAlgn="base" hangingPunct="1">
        <a:spcBef>
          <a:spcPct val="0"/>
        </a:spcBef>
        <a:spcAft>
          <a:spcPct val="0"/>
        </a:spcAft>
        <a:defRPr sz="4400">
          <a:solidFill>
            <a:schemeClr val="tx2"/>
          </a:solidFill>
          <a:latin typeface="Times New Roman" pitchFamily="18" charset="0"/>
          <a:ea typeface="宋体" pitchFamily="2" charset="-122"/>
        </a:defRPr>
      </a:lvl6pPr>
      <a:lvl7pPr marL="914377" algn="l" rtl="0" eaLnBrk="1" fontAlgn="base" hangingPunct="1">
        <a:spcBef>
          <a:spcPct val="0"/>
        </a:spcBef>
        <a:spcAft>
          <a:spcPct val="0"/>
        </a:spcAft>
        <a:defRPr sz="4400">
          <a:solidFill>
            <a:schemeClr val="tx2"/>
          </a:solidFill>
          <a:latin typeface="Times New Roman" pitchFamily="18" charset="0"/>
          <a:ea typeface="宋体" pitchFamily="2" charset="-122"/>
        </a:defRPr>
      </a:lvl7pPr>
      <a:lvl8pPr marL="1371566" algn="l" rtl="0" eaLnBrk="1" fontAlgn="base" hangingPunct="1">
        <a:spcBef>
          <a:spcPct val="0"/>
        </a:spcBef>
        <a:spcAft>
          <a:spcPct val="0"/>
        </a:spcAft>
        <a:defRPr sz="4400">
          <a:solidFill>
            <a:schemeClr val="tx2"/>
          </a:solidFill>
          <a:latin typeface="Times New Roman" pitchFamily="18" charset="0"/>
          <a:ea typeface="宋体" pitchFamily="2" charset="-122"/>
        </a:defRPr>
      </a:lvl8pPr>
      <a:lvl9pPr marL="1828754" algn="l" rtl="0" eaLnBrk="1" fontAlgn="base" hangingPunct="1">
        <a:spcBef>
          <a:spcPct val="0"/>
        </a:spcBef>
        <a:spcAft>
          <a:spcPct val="0"/>
        </a:spcAft>
        <a:defRPr sz="4400">
          <a:solidFill>
            <a:schemeClr val="tx2"/>
          </a:solidFill>
          <a:latin typeface="Times New Roman" pitchFamily="18" charset="0"/>
          <a:ea typeface="宋体" pitchFamily="2" charset="-122"/>
        </a:defRPr>
      </a:lvl9pPr>
    </p:titleStyle>
    <p:bodyStyle>
      <a:lvl1pPr marL="469888" indent="-469888" algn="l" rtl="0" eaLnBrk="1" fontAlgn="base" hangingPunct="1">
        <a:spcBef>
          <a:spcPct val="20000"/>
        </a:spcBef>
        <a:spcAft>
          <a:spcPct val="0"/>
        </a:spcAft>
        <a:buClr>
          <a:schemeClr val="bg2"/>
        </a:buClr>
        <a:buSzPct val="70000"/>
        <a:buFont typeface="Wingdings" panose="05000000000000000000" pitchFamily="2" charset="2"/>
        <a:buChar char="o"/>
        <a:defRPr sz="3200">
          <a:solidFill>
            <a:schemeClr val="tx1"/>
          </a:solidFill>
          <a:latin typeface="宋体" panose="02010600030101010101" pitchFamily="2" charset="-122"/>
          <a:ea typeface="+mn-ea"/>
          <a:cs typeface="+mn-cs"/>
        </a:defRPr>
      </a:lvl1pPr>
      <a:lvl2pPr marL="908028" indent="-436552" algn="l" rtl="0" eaLnBrk="1" fontAlgn="base" hangingPunct="1">
        <a:spcBef>
          <a:spcPct val="20000"/>
        </a:spcBef>
        <a:spcAft>
          <a:spcPct val="0"/>
        </a:spcAft>
        <a:buClr>
          <a:schemeClr val="accent2"/>
        </a:buClr>
        <a:buSzPct val="75000"/>
        <a:buFont typeface="Wingdings" panose="05000000000000000000" pitchFamily="2" charset="2"/>
        <a:buChar char="n"/>
        <a:defRPr sz="2800">
          <a:solidFill>
            <a:schemeClr val="tx1"/>
          </a:solidFill>
          <a:latin typeface="宋体" panose="02010600030101010101" pitchFamily="2" charset="-122"/>
          <a:ea typeface="+mn-ea"/>
        </a:defRPr>
      </a:lvl2pPr>
      <a:lvl3pPr marL="1377916" indent="-468302" algn="l" rtl="0" eaLnBrk="1" fontAlgn="base" hangingPunct="1">
        <a:spcBef>
          <a:spcPct val="20000"/>
        </a:spcBef>
        <a:spcAft>
          <a:spcPct val="0"/>
        </a:spcAft>
        <a:buClr>
          <a:schemeClr val="bg2"/>
        </a:buClr>
        <a:buSzPct val="65000"/>
        <a:buFont typeface="Wingdings" panose="05000000000000000000" pitchFamily="2" charset="2"/>
        <a:buChar char="o"/>
        <a:defRPr sz="2400">
          <a:solidFill>
            <a:schemeClr val="tx1"/>
          </a:solidFill>
          <a:latin typeface="宋体" panose="02010600030101010101" pitchFamily="2" charset="-122"/>
          <a:ea typeface="+mn-ea"/>
        </a:defRPr>
      </a:lvl3pPr>
      <a:lvl4pPr marL="1827168" indent="-438140" algn="l" rtl="0" eaLnBrk="1" fontAlgn="base" hangingPunct="1">
        <a:spcBef>
          <a:spcPct val="20000"/>
        </a:spcBef>
        <a:spcAft>
          <a:spcPct val="0"/>
        </a:spcAft>
        <a:buClr>
          <a:schemeClr val="accent2"/>
        </a:buClr>
        <a:buSzPct val="75000"/>
        <a:buFont typeface="Wingdings" panose="05000000000000000000" pitchFamily="2" charset="2"/>
        <a:buChar char="n"/>
        <a:defRPr sz="2000">
          <a:solidFill>
            <a:schemeClr val="tx1"/>
          </a:solidFill>
          <a:latin typeface="宋体" panose="02010600030101010101" pitchFamily="2" charset="-122"/>
          <a:ea typeface="+mn-ea"/>
        </a:defRPr>
      </a:lvl4pPr>
      <a:lvl5pPr marL="2297056" indent="-468302" algn="l" rtl="0" eaLnBrk="1" fontAlgn="base" hangingPunct="1">
        <a:spcBef>
          <a:spcPct val="20000"/>
        </a:spcBef>
        <a:spcAft>
          <a:spcPct val="0"/>
        </a:spcAft>
        <a:buClr>
          <a:schemeClr val="accent1"/>
        </a:buClr>
        <a:buSzPct val="50000"/>
        <a:buFont typeface="Wingdings" panose="05000000000000000000" pitchFamily="2" charset="2"/>
        <a:buChar char="o"/>
        <a:defRPr sz="2000">
          <a:solidFill>
            <a:schemeClr val="tx1"/>
          </a:solidFill>
          <a:latin typeface="宋体" panose="02010600030101010101" pitchFamily="2" charset="-122"/>
          <a:ea typeface="+mn-ea"/>
        </a:defRPr>
      </a:lvl5pPr>
      <a:lvl6pPr marL="2754244"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6pPr>
      <a:lvl7pPr marL="3211433"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7pPr>
      <a:lvl8pPr marL="3668622"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8pPr>
      <a:lvl9pPr marL="4125810"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35DBF-1EC8-4E01-A3C7-F175AED8376F}"/>
              </a:ext>
            </a:extLst>
          </p:cNvPr>
          <p:cNvSpPr>
            <a:spLocks noGrp="1"/>
          </p:cNvSpPr>
          <p:nvPr>
            <p:ph type="ctrTitle"/>
          </p:nvPr>
        </p:nvSpPr>
        <p:spPr/>
        <p:txBody>
          <a:bodyPr/>
          <a:lstStyle/>
          <a:p>
            <a:r>
              <a:rPr lang="en-US" altLang="zh-CN" dirty="0" smtClean="0"/>
              <a:t>1</a:t>
            </a:r>
            <a:r>
              <a:rPr lang="zh-CN" altLang="en-US" dirty="0" smtClean="0"/>
              <a:t>、</a:t>
            </a:r>
            <a:r>
              <a:rPr lang="zh-CN" altLang="en-US" dirty="0"/>
              <a:t>管理控制系统的性质</a:t>
            </a:r>
          </a:p>
        </p:txBody>
      </p:sp>
      <p:sp>
        <p:nvSpPr>
          <p:cNvPr id="3" name="副标题 2">
            <a:extLst>
              <a:ext uri="{FF2B5EF4-FFF2-40B4-BE49-F238E27FC236}">
                <a16:creationId xmlns:a16="http://schemas.microsoft.com/office/drawing/2014/main" id="{7161F23C-E9C9-4919-8837-B90B1A5754AC}"/>
              </a:ext>
            </a:extLst>
          </p:cNvPr>
          <p:cNvSpPr>
            <a:spLocks noGrp="1"/>
          </p:cNvSpPr>
          <p:nvPr>
            <p:ph type="subTitle" idx="1"/>
          </p:nvPr>
        </p:nvSpPr>
        <p:spPr>
          <a:xfrm>
            <a:off x="1524000" y="3937000"/>
            <a:ext cx="9144000" cy="1320800"/>
          </a:xfrm>
        </p:spPr>
        <p:txBody>
          <a:bodyPr>
            <a:normAutofit/>
          </a:bodyPr>
          <a:lstStyle/>
          <a:p>
            <a:r>
              <a:rPr lang="en-US" altLang="zh-CN" sz="3200" dirty="0"/>
              <a:t>《</a:t>
            </a:r>
            <a:r>
              <a:rPr lang="zh-CN" altLang="en-US" sz="3200" dirty="0"/>
              <a:t>管理控制系统</a:t>
            </a:r>
            <a:r>
              <a:rPr lang="en-US" altLang="zh-CN" sz="3200" dirty="0"/>
              <a:t>》</a:t>
            </a:r>
            <a:endParaRPr lang="zh-CN" altLang="en-US" sz="3200" dirty="0"/>
          </a:p>
        </p:txBody>
      </p:sp>
    </p:spTree>
    <p:extLst>
      <p:ext uri="{BB962C8B-B14F-4D97-AF65-F5344CB8AC3E}">
        <p14:creationId xmlns:p14="http://schemas.microsoft.com/office/powerpoint/2010/main" val="174359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30210"/>
            <a:ext cx="10972800" cy="4588475"/>
          </a:xfrm>
        </p:spPr>
        <p:txBody>
          <a:bodyPr>
            <a:normAutofit/>
          </a:bodyPr>
          <a:lstStyle/>
          <a:p>
            <a:pPr>
              <a:lnSpc>
                <a:spcPct val="120000"/>
              </a:lnSpc>
              <a:spcBef>
                <a:spcPct val="30000"/>
              </a:spcBef>
            </a:pPr>
            <a:r>
              <a:rPr lang="zh-CN" altLang="en-US" dirty="0">
                <a:ea typeface="楷体_GB2312" pitchFamily="49" charset="-122"/>
              </a:rPr>
              <a:t>管理控制</a:t>
            </a:r>
          </a:p>
          <a:p>
            <a:pPr lvl="1">
              <a:lnSpc>
                <a:spcPct val="110000"/>
              </a:lnSpc>
              <a:spcBef>
                <a:spcPct val="10000"/>
              </a:spcBef>
            </a:pPr>
            <a:r>
              <a:rPr lang="zh-CN" altLang="en-US" dirty="0">
                <a:ea typeface="楷体_GB2312" pitchFamily="49" charset="-122"/>
              </a:rPr>
              <a:t>管理者通过影响组织的其他成员来实施组织战略的过程。</a:t>
            </a:r>
          </a:p>
        </p:txBody>
      </p:sp>
      <p:sp>
        <p:nvSpPr>
          <p:cNvPr id="4" name="日期占位符 3"/>
          <p:cNvSpPr>
            <a:spLocks noGrp="1"/>
          </p:cNvSpPr>
          <p:nvPr>
            <p:ph type="dt" sz="half" idx="10"/>
          </p:nvPr>
        </p:nvSpPr>
        <p:spPr/>
        <p:txBody>
          <a:bodyPr/>
          <a:lstStyle/>
          <a:p>
            <a:fld id="{8F788A2B-14C0-461D-8A24-FF37ADC72B01}"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10</a:t>
            </a:fld>
            <a:endParaRPr lang="zh-CN" altLang="en-US"/>
          </a:p>
        </p:txBody>
      </p:sp>
      <p:grpSp>
        <p:nvGrpSpPr>
          <p:cNvPr id="6" name="组合 48"/>
          <p:cNvGrpSpPr>
            <a:grpSpLocks/>
          </p:cNvGrpSpPr>
          <p:nvPr/>
        </p:nvGrpSpPr>
        <p:grpSpPr bwMode="auto">
          <a:xfrm>
            <a:off x="3937231" y="3101976"/>
            <a:ext cx="5638978" cy="3148185"/>
            <a:chOff x="7857" y="10879"/>
            <a:chExt cx="5926" cy="3578"/>
          </a:xfrm>
        </p:grpSpPr>
        <p:sp>
          <p:nvSpPr>
            <p:cNvPr id="7" name="文本框 28"/>
            <p:cNvSpPr txBox="1"/>
            <p:nvPr/>
          </p:nvSpPr>
          <p:spPr>
            <a:xfrm>
              <a:off x="7857" y="10883"/>
              <a:ext cx="1408" cy="49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b="1" kern="100" noProof="1">
                  <a:latin typeface="Calibri" panose="020F0502020204030204"/>
                  <a:cs typeface="Times New Roman" panose="02020603050405020304"/>
                  <a:sym typeface="Times New Roman" panose="02020603050405020304"/>
                </a:rPr>
                <a:t>活  动</a:t>
              </a:r>
            </a:p>
          </p:txBody>
        </p:sp>
        <p:sp>
          <p:nvSpPr>
            <p:cNvPr id="8" name="文本框 29"/>
            <p:cNvSpPr txBox="1"/>
            <p:nvPr/>
          </p:nvSpPr>
          <p:spPr>
            <a:xfrm>
              <a:off x="7879" y="11868"/>
              <a:ext cx="1408" cy="491"/>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kern="100" noProof="1">
                  <a:latin typeface="Calibri" panose="020F0502020204030204"/>
                  <a:cs typeface="Times New Roman" panose="02020603050405020304"/>
                  <a:sym typeface="Times New Roman" panose="02020603050405020304"/>
                </a:rPr>
                <a:t>战略制定</a:t>
              </a:r>
            </a:p>
          </p:txBody>
        </p:sp>
        <p:sp>
          <p:nvSpPr>
            <p:cNvPr id="9" name="文本框 30"/>
            <p:cNvSpPr txBox="1"/>
            <p:nvPr/>
          </p:nvSpPr>
          <p:spPr>
            <a:xfrm>
              <a:off x="7905" y="13964"/>
              <a:ext cx="1408" cy="49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kern="100" noProof="1">
                  <a:latin typeface="Calibri" panose="020F0502020204030204"/>
                  <a:cs typeface="Times New Roman" panose="02020603050405020304"/>
                  <a:sym typeface="Times New Roman" panose="02020603050405020304"/>
                </a:rPr>
                <a:t>任务控制</a:t>
              </a:r>
            </a:p>
          </p:txBody>
        </p:sp>
        <p:sp>
          <p:nvSpPr>
            <p:cNvPr id="10" name="文本框 31"/>
            <p:cNvSpPr txBox="1"/>
            <p:nvPr/>
          </p:nvSpPr>
          <p:spPr>
            <a:xfrm>
              <a:off x="7893" y="12898"/>
              <a:ext cx="1408" cy="491"/>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kern="100" noProof="1">
                  <a:latin typeface="Calibri" panose="020F0502020204030204"/>
                  <a:cs typeface="Times New Roman" panose="02020603050405020304"/>
                  <a:sym typeface="Times New Roman" panose="02020603050405020304"/>
                </a:rPr>
                <a:t>管理控制</a:t>
              </a:r>
            </a:p>
          </p:txBody>
        </p:sp>
        <p:sp>
          <p:nvSpPr>
            <p:cNvPr id="11" name="文本框 35"/>
            <p:cNvSpPr txBox="1"/>
            <p:nvPr/>
          </p:nvSpPr>
          <p:spPr>
            <a:xfrm>
              <a:off x="10404" y="10879"/>
              <a:ext cx="2545" cy="49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a:lstStyle/>
            <a:p>
              <a:pPr algn="just" eaLnBrk="1" hangingPunct="1">
                <a:defRPr/>
              </a:pPr>
              <a:r>
                <a:rPr lang="en-US" altLang="zh-CN" sz="1600" b="1" kern="100" noProof="1">
                  <a:latin typeface="Calibri" panose="020F0502020204030204"/>
                  <a:cs typeface="Times New Roman" panose="02020603050405020304"/>
                  <a:sym typeface="Times New Roman" panose="02020603050405020304"/>
                </a:rPr>
                <a:t>最终产物的性质</a:t>
              </a:r>
            </a:p>
          </p:txBody>
        </p:sp>
        <p:sp>
          <p:nvSpPr>
            <p:cNvPr id="12" name="文本框 36"/>
            <p:cNvSpPr txBox="1"/>
            <p:nvPr/>
          </p:nvSpPr>
          <p:spPr>
            <a:xfrm>
              <a:off x="10432" y="11870"/>
              <a:ext cx="2545" cy="49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a:lstStyle/>
            <a:p>
              <a:pPr algn="just" eaLnBrk="1" hangingPunct="1">
                <a:defRPr/>
              </a:pPr>
              <a:r>
                <a:rPr lang="en-US" altLang="zh-CN" sz="1600" kern="100" noProof="1">
                  <a:latin typeface="Calibri" panose="020F0502020204030204"/>
                  <a:cs typeface="Times New Roman" panose="02020603050405020304"/>
                  <a:sym typeface="Times New Roman" panose="02020603050405020304"/>
                </a:rPr>
                <a:t>目标、战略和政策</a:t>
              </a:r>
            </a:p>
          </p:txBody>
        </p:sp>
        <p:sp>
          <p:nvSpPr>
            <p:cNvPr id="13" name="文本框 37"/>
            <p:cNvSpPr txBox="1"/>
            <p:nvPr/>
          </p:nvSpPr>
          <p:spPr>
            <a:xfrm>
              <a:off x="10498" y="12921"/>
              <a:ext cx="2545" cy="49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a:lstStyle/>
            <a:p>
              <a:pPr algn="just" eaLnBrk="1" hangingPunct="1">
                <a:defRPr/>
              </a:pPr>
              <a:r>
                <a:rPr lang="en-US" altLang="zh-CN" sz="1600" kern="100" noProof="1">
                  <a:latin typeface="Calibri" panose="020F0502020204030204"/>
                  <a:cs typeface="Times New Roman" panose="02020603050405020304"/>
                  <a:sym typeface="Times New Roman" panose="02020603050405020304"/>
                </a:rPr>
                <a:t>战略的实施</a:t>
              </a:r>
            </a:p>
          </p:txBody>
        </p:sp>
        <p:sp>
          <p:nvSpPr>
            <p:cNvPr id="14" name="文本框 38"/>
            <p:cNvSpPr txBox="1"/>
            <p:nvPr/>
          </p:nvSpPr>
          <p:spPr>
            <a:xfrm>
              <a:off x="10488" y="13962"/>
              <a:ext cx="3295" cy="49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a:lstStyle/>
            <a:p>
              <a:pPr algn="just" eaLnBrk="1" hangingPunct="1">
                <a:defRPr/>
              </a:pPr>
              <a:r>
                <a:rPr lang="en-US" altLang="zh-CN" sz="1600" kern="100" noProof="1">
                  <a:latin typeface="Calibri" panose="020F0502020204030204"/>
                  <a:cs typeface="Times New Roman" panose="02020603050405020304"/>
                  <a:sym typeface="Times New Roman" panose="02020603050405020304"/>
                </a:rPr>
                <a:t>重效率、重效益地执行各项任务</a:t>
              </a:r>
            </a:p>
          </p:txBody>
        </p:sp>
        <p:cxnSp>
          <p:nvCxnSpPr>
            <p:cNvPr id="16" name="直接箭头连接符 40"/>
            <p:cNvCxnSpPr>
              <a:stCxn id="8" idx="2"/>
              <a:endCxn id="10" idx="0"/>
            </p:cNvCxnSpPr>
            <p:nvPr/>
          </p:nvCxnSpPr>
          <p:spPr>
            <a:xfrm>
              <a:off x="8583" y="12358"/>
              <a:ext cx="16" cy="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41"/>
            <p:cNvCxnSpPr>
              <a:stCxn id="10" idx="2"/>
              <a:endCxn id="9" idx="0"/>
            </p:cNvCxnSpPr>
            <p:nvPr/>
          </p:nvCxnSpPr>
          <p:spPr>
            <a:xfrm>
              <a:off x="8599" y="13389"/>
              <a:ext cx="12" cy="576"/>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8" name="直接箭头连接符 42"/>
            <p:cNvCxnSpPr>
              <a:stCxn id="8" idx="3"/>
              <a:endCxn id="12" idx="1"/>
            </p:cNvCxnSpPr>
            <p:nvPr/>
          </p:nvCxnSpPr>
          <p:spPr>
            <a:xfrm>
              <a:off x="9287" y="12113"/>
              <a:ext cx="1145" cy="2"/>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9" name="直接箭头连接符 43"/>
            <p:cNvCxnSpPr>
              <a:stCxn id="10" idx="3"/>
              <a:endCxn id="13" idx="1"/>
            </p:cNvCxnSpPr>
            <p:nvPr/>
          </p:nvCxnSpPr>
          <p:spPr>
            <a:xfrm>
              <a:off x="9301" y="13143"/>
              <a:ext cx="1197" cy="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44"/>
            <p:cNvCxnSpPr>
              <a:stCxn id="9" idx="3"/>
              <a:endCxn id="14" idx="1"/>
            </p:cNvCxnSpPr>
            <p:nvPr/>
          </p:nvCxnSpPr>
          <p:spPr>
            <a:xfrm flipV="1">
              <a:off x="9313" y="14208"/>
              <a:ext cx="1175" cy="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45"/>
            <p:cNvCxnSpPr>
              <a:stCxn id="11" idx="2"/>
              <a:endCxn id="12" idx="0"/>
            </p:cNvCxnSpPr>
            <p:nvPr/>
          </p:nvCxnSpPr>
          <p:spPr>
            <a:xfrm>
              <a:off x="11679" y="11370"/>
              <a:ext cx="26" cy="50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grpSp>
      <p:sp>
        <p:nvSpPr>
          <p:cNvPr id="22" name="文本框 1"/>
          <p:cNvSpPr txBox="1">
            <a:spLocks noChangeArrowheads="1"/>
          </p:cNvSpPr>
          <p:nvPr/>
        </p:nvSpPr>
        <p:spPr bwMode="auto">
          <a:xfrm>
            <a:off x="1261138" y="5094007"/>
            <a:ext cx="23103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t>图表1.2 </a:t>
            </a:r>
          </a:p>
          <a:p>
            <a:pPr eaLnBrk="1" hangingPunct="1">
              <a:spcBef>
                <a:spcPct val="0"/>
              </a:spcBef>
              <a:buFontTx/>
              <a:buNone/>
            </a:pPr>
            <a:r>
              <a:rPr lang="zh-CN" altLang="en-US" sz="1800" dirty="0"/>
              <a:t>计划和控制职能之间的一般关系</a:t>
            </a:r>
          </a:p>
        </p:txBody>
      </p:sp>
    </p:spTree>
    <p:extLst>
      <p:ext uri="{BB962C8B-B14F-4D97-AF65-F5344CB8AC3E}">
        <p14:creationId xmlns:p14="http://schemas.microsoft.com/office/powerpoint/2010/main" val="165881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79373"/>
            <a:ext cx="10972800" cy="4857749"/>
          </a:xfrm>
        </p:spPr>
        <p:txBody>
          <a:bodyPr>
            <a:noAutofit/>
          </a:bodyPr>
          <a:lstStyle/>
          <a:p>
            <a:pPr>
              <a:lnSpc>
                <a:spcPct val="120000"/>
              </a:lnSpc>
              <a:spcBef>
                <a:spcPct val="30000"/>
              </a:spcBef>
            </a:pPr>
            <a:r>
              <a:rPr lang="zh-CN" altLang="en-US" dirty="0">
                <a:ea typeface="楷体_GB2312" pitchFamily="49" charset="-122"/>
              </a:rPr>
              <a:t>管理控制活动</a:t>
            </a:r>
          </a:p>
          <a:p>
            <a:pPr lvl="1">
              <a:lnSpc>
                <a:spcPct val="120000"/>
              </a:lnSpc>
              <a:spcBef>
                <a:spcPct val="30000"/>
              </a:spcBef>
            </a:pPr>
            <a:r>
              <a:rPr lang="zh-CN" altLang="en-US" dirty="0">
                <a:ea typeface="楷体_GB2312" pitchFamily="49" charset="-122"/>
              </a:rPr>
              <a:t>计划组织应该做什么</a:t>
            </a:r>
          </a:p>
          <a:p>
            <a:pPr lvl="1">
              <a:lnSpc>
                <a:spcPct val="120000"/>
              </a:lnSpc>
              <a:spcBef>
                <a:spcPct val="30000"/>
              </a:spcBef>
            </a:pPr>
            <a:r>
              <a:rPr lang="zh-CN" altLang="en-US" dirty="0">
                <a:ea typeface="楷体_GB2312" pitchFamily="49" charset="-122"/>
              </a:rPr>
              <a:t>协调组织各个部分的活动</a:t>
            </a:r>
          </a:p>
          <a:p>
            <a:pPr lvl="1">
              <a:lnSpc>
                <a:spcPct val="120000"/>
              </a:lnSpc>
              <a:spcBef>
                <a:spcPct val="30000"/>
              </a:spcBef>
            </a:pPr>
            <a:r>
              <a:rPr lang="zh-CN" altLang="en-US" dirty="0">
                <a:ea typeface="楷体_GB2312" pitchFamily="49" charset="-122"/>
              </a:rPr>
              <a:t>交流信息</a:t>
            </a:r>
          </a:p>
          <a:p>
            <a:pPr lvl="1">
              <a:lnSpc>
                <a:spcPct val="120000"/>
              </a:lnSpc>
              <a:spcBef>
                <a:spcPct val="30000"/>
              </a:spcBef>
            </a:pPr>
            <a:r>
              <a:rPr lang="zh-CN" altLang="en-US" dirty="0">
                <a:ea typeface="楷体_GB2312" pitchFamily="49" charset="-122"/>
              </a:rPr>
              <a:t>评估信息</a:t>
            </a:r>
          </a:p>
          <a:p>
            <a:pPr lvl="1">
              <a:lnSpc>
                <a:spcPct val="120000"/>
              </a:lnSpc>
              <a:spcBef>
                <a:spcPct val="30000"/>
              </a:spcBef>
            </a:pPr>
            <a:r>
              <a:rPr lang="zh-CN" altLang="en-US" dirty="0">
                <a:ea typeface="楷体_GB2312" pitchFamily="49" charset="-122"/>
              </a:rPr>
              <a:t>决定应该采取的必要行动</a:t>
            </a:r>
          </a:p>
          <a:p>
            <a:pPr lvl="1">
              <a:lnSpc>
                <a:spcPct val="120000"/>
              </a:lnSpc>
              <a:spcBef>
                <a:spcPct val="30000"/>
              </a:spcBef>
            </a:pPr>
            <a:r>
              <a:rPr lang="zh-CN" altLang="en-US" dirty="0">
                <a:ea typeface="楷体_GB2312" pitchFamily="49" charset="-122"/>
              </a:rPr>
              <a:t>影响人们改变行为</a:t>
            </a:r>
          </a:p>
        </p:txBody>
      </p:sp>
      <p:sp>
        <p:nvSpPr>
          <p:cNvPr id="4" name="日期占位符 3"/>
          <p:cNvSpPr>
            <a:spLocks noGrp="1"/>
          </p:cNvSpPr>
          <p:nvPr>
            <p:ph type="dt" sz="half" idx="10"/>
          </p:nvPr>
        </p:nvSpPr>
        <p:spPr/>
        <p:txBody>
          <a:bodyPr/>
          <a:lstStyle/>
          <a:p>
            <a:fld id="{4AEE9F5D-C207-4AD8-951D-F113893F0831}"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11</a:t>
            </a:fld>
            <a:endParaRPr lang="zh-CN" altLang="en-US"/>
          </a:p>
        </p:txBody>
      </p:sp>
    </p:spTree>
    <p:extLst>
      <p:ext uri="{BB962C8B-B14F-4D97-AF65-F5344CB8AC3E}">
        <p14:creationId xmlns:p14="http://schemas.microsoft.com/office/powerpoint/2010/main" val="231919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95849"/>
            <a:ext cx="10972800" cy="4419599"/>
          </a:xfrm>
        </p:spPr>
        <p:txBody>
          <a:bodyPr>
            <a:normAutofit/>
          </a:bodyPr>
          <a:lstStyle/>
          <a:p>
            <a:pPr>
              <a:lnSpc>
                <a:spcPct val="130000"/>
              </a:lnSpc>
              <a:spcBef>
                <a:spcPct val="30000"/>
              </a:spcBef>
            </a:pPr>
            <a:r>
              <a:rPr lang="zh-CN" altLang="en-US" dirty="0">
                <a:ea typeface="楷体_GB2312" pitchFamily="49" charset="-122"/>
              </a:rPr>
              <a:t>管理控制活动</a:t>
            </a:r>
          </a:p>
          <a:p>
            <a:pPr lvl="1">
              <a:lnSpc>
                <a:spcPct val="120000"/>
              </a:lnSpc>
              <a:spcBef>
                <a:spcPct val="35000"/>
              </a:spcBef>
            </a:pPr>
            <a:r>
              <a:rPr lang="zh-CN" altLang="en-US" dirty="0">
                <a:ea typeface="楷体_GB2312" pitchFamily="49" charset="-122"/>
              </a:rPr>
              <a:t>管理控制未必要求所有行为都符合先前确定的计划，比如预算。</a:t>
            </a:r>
          </a:p>
          <a:p>
            <a:pPr lvl="1">
              <a:lnSpc>
                <a:spcPct val="120000"/>
              </a:lnSpc>
              <a:spcBef>
                <a:spcPct val="35000"/>
              </a:spcBef>
            </a:pPr>
            <a:r>
              <a:rPr lang="zh-CN" altLang="en-US" dirty="0">
                <a:ea typeface="楷体_GB2312" pitchFamily="49" charset="-122"/>
              </a:rPr>
              <a:t>符合预算未必是好事，而偏离预算也未必是坏事。</a:t>
            </a:r>
          </a:p>
        </p:txBody>
      </p:sp>
      <p:sp>
        <p:nvSpPr>
          <p:cNvPr id="4" name="日期占位符 3"/>
          <p:cNvSpPr>
            <a:spLocks noGrp="1"/>
          </p:cNvSpPr>
          <p:nvPr>
            <p:ph type="dt" sz="half" idx="10"/>
          </p:nvPr>
        </p:nvSpPr>
        <p:spPr/>
        <p:txBody>
          <a:bodyPr/>
          <a:lstStyle/>
          <a:p>
            <a:fld id="{A7AACEA9-57C5-4B5E-ADBA-509E0C482800}"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12</a:t>
            </a:fld>
            <a:endParaRPr lang="zh-CN" altLang="en-US"/>
          </a:p>
        </p:txBody>
      </p:sp>
    </p:spTree>
    <p:extLst>
      <p:ext uri="{BB962C8B-B14F-4D97-AF65-F5344CB8AC3E}">
        <p14:creationId xmlns:p14="http://schemas.microsoft.com/office/powerpoint/2010/main" val="336195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828801"/>
            <a:ext cx="10972800" cy="4857749"/>
          </a:xfrm>
        </p:spPr>
        <p:txBody>
          <a:bodyPr>
            <a:normAutofit/>
          </a:bodyPr>
          <a:lstStyle/>
          <a:p>
            <a:pPr>
              <a:lnSpc>
                <a:spcPct val="150000"/>
              </a:lnSpc>
            </a:pPr>
            <a:r>
              <a:rPr lang="zh-CN" altLang="en-US" dirty="0">
                <a:ea typeface="仿宋_GB2312" pitchFamily="49" charset="-122"/>
              </a:rPr>
              <a:t>目标一致</a:t>
            </a:r>
          </a:p>
          <a:p>
            <a:pPr lvl="1" algn="just">
              <a:lnSpc>
                <a:spcPts val="4400"/>
              </a:lnSpc>
              <a:spcBef>
                <a:spcPct val="30000"/>
              </a:spcBef>
            </a:pPr>
            <a:r>
              <a:rPr lang="zh-CN" altLang="en-US" dirty="0">
                <a:ea typeface="仿宋_GB2312" pitchFamily="49" charset="-122"/>
              </a:rPr>
              <a:t>尽管管理控制过程是系统性的，但是它绝不是机械的，它涉及人与人之间的</a:t>
            </a:r>
            <a:r>
              <a:rPr lang="zh-CN" altLang="en-US" dirty="0" smtClean="0">
                <a:ea typeface="仿宋_GB2312" pitchFamily="49" charset="-122"/>
              </a:rPr>
              <a:t>相互作用</a:t>
            </a:r>
            <a:endParaRPr lang="en-US" altLang="zh-CN" dirty="0" smtClean="0">
              <a:ea typeface="仿宋_GB2312" pitchFamily="49" charset="-122"/>
            </a:endParaRPr>
          </a:p>
          <a:p>
            <a:pPr lvl="1" algn="just">
              <a:lnSpc>
                <a:spcPts val="4400"/>
              </a:lnSpc>
              <a:spcBef>
                <a:spcPct val="30000"/>
              </a:spcBef>
            </a:pPr>
            <a:r>
              <a:rPr lang="zh-CN" altLang="en-US" dirty="0">
                <a:ea typeface="仿宋_GB2312" pitchFamily="49" charset="-122"/>
              </a:rPr>
              <a:t>管理</a:t>
            </a:r>
            <a:r>
              <a:rPr lang="zh-CN" altLang="en-US" dirty="0" smtClean="0">
                <a:ea typeface="仿宋_GB2312" pitchFamily="49" charset="-122"/>
              </a:rPr>
              <a:t>者不仅有组织目标，还拥有个人目标（委托代理理论）</a:t>
            </a:r>
            <a:endParaRPr lang="zh-CN" altLang="en-US" dirty="0">
              <a:ea typeface="仿宋_GB2312" pitchFamily="49" charset="-122"/>
            </a:endParaRPr>
          </a:p>
          <a:p>
            <a:pPr lvl="1" algn="just">
              <a:lnSpc>
                <a:spcPts val="4400"/>
              </a:lnSpc>
              <a:spcBef>
                <a:spcPct val="30000"/>
              </a:spcBef>
            </a:pPr>
            <a:r>
              <a:rPr lang="zh-CN" altLang="en-US" dirty="0">
                <a:ea typeface="仿宋_GB2312" pitchFamily="49" charset="-122"/>
              </a:rPr>
              <a:t>目标一致意味着组织的各个成员目标应尽可能地与组织目标保持</a:t>
            </a:r>
            <a:r>
              <a:rPr lang="zh-CN" altLang="en-US" dirty="0" smtClean="0">
                <a:ea typeface="仿宋_GB2312" pitchFamily="49" charset="-122"/>
              </a:rPr>
              <a:t>一致（控制的核心问题）</a:t>
            </a:r>
            <a:endParaRPr lang="zh-CN" altLang="en-US" dirty="0">
              <a:ea typeface="仿宋_GB2312" pitchFamily="49" charset="-122"/>
            </a:endParaRPr>
          </a:p>
        </p:txBody>
      </p:sp>
      <p:sp>
        <p:nvSpPr>
          <p:cNvPr id="4" name="日期占位符 3"/>
          <p:cNvSpPr>
            <a:spLocks noGrp="1"/>
          </p:cNvSpPr>
          <p:nvPr>
            <p:ph type="dt" sz="half" idx="10"/>
          </p:nvPr>
        </p:nvSpPr>
        <p:spPr/>
        <p:txBody>
          <a:bodyPr/>
          <a:lstStyle/>
          <a:p>
            <a:fld id="{2605E3E4-AAE7-4536-A56D-900560D58BC6}"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13</a:t>
            </a:fld>
            <a:endParaRPr lang="zh-CN" altLang="en-US"/>
          </a:p>
        </p:txBody>
      </p:sp>
    </p:spTree>
    <p:extLst>
      <p:ext uri="{BB962C8B-B14F-4D97-AF65-F5344CB8AC3E}">
        <p14:creationId xmlns:p14="http://schemas.microsoft.com/office/powerpoint/2010/main" val="11707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54659"/>
            <a:ext cx="10972800" cy="4857749"/>
          </a:xfrm>
        </p:spPr>
        <p:txBody>
          <a:bodyPr>
            <a:normAutofit/>
          </a:bodyPr>
          <a:lstStyle/>
          <a:p>
            <a:pPr>
              <a:lnSpc>
                <a:spcPct val="150000"/>
              </a:lnSpc>
            </a:pPr>
            <a:r>
              <a:rPr lang="zh-CN" altLang="en-US" dirty="0"/>
              <a:t>实施战略的工具</a:t>
            </a:r>
          </a:p>
          <a:p>
            <a:pPr lvl="1" algn="just">
              <a:lnSpc>
                <a:spcPct val="130000"/>
              </a:lnSpc>
            </a:pPr>
            <a:r>
              <a:rPr lang="zh-CN" altLang="en-US" dirty="0">
                <a:ea typeface="楷体_GB2312" pitchFamily="49" charset="-122"/>
              </a:rPr>
              <a:t>管理控制关注的核心是战略执行</a:t>
            </a:r>
          </a:p>
          <a:p>
            <a:pPr lvl="1" algn="just">
              <a:lnSpc>
                <a:spcPct val="130000"/>
              </a:lnSpc>
              <a:buFont typeface="Wingdings" panose="05000000000000000000" pitchFamily="2" charset="2"/>
              <a:buChar char="Ø"/>
            </a:pPr>
            <a:r>
              <a:rPr lang="zh-CN" altLang="en-US" dirty="0">
                <a:ea typeface="楷体_GB2312" pitchFamily="49" charset="-122"/>
              </a:rPr>
              <a:t>沃尔玛的</a:t>
            </a:r>
            <a:r>
              <a:rPr lang="zh-CN" altLang="en-US" dirty="0" smtClean="0">
                <a:ea typeface="楷体_GB2312" pitchFamily="49" charset="-122"/>
              </a:rPr>
              <a:t>实例 （如何进行管理控制？）</a:t>
            </a:r>
            <a:endParaRPr lang="zh-CN" altLang="en-US" dirty="0">
              <a:ea typeface="楷体_GB2312" pitchFamily="49" charset="-122"/>
            </a:endParaRPr>
          </a:p>
        </p:txBody>
      </p:sp>
      <p:sp>
        <p:nvSpPr>
          <p:cNvPr id="4" name="日期占位符 3"/>
          <p:cNvSpPr>
            <a:spLocks noGrp="1"/>
          </p:cNvSpPr>
          <p:nvPr>
            <p:ph type="dt" sz="half" idx="10"/>
          </p:nvPr>
        </p:nvSpPr>
        <p:spPr/>
        <p:txBody>
          <a:bodyPr/>
          <a:lstStyle/>
          <a:p>
            <a:fld id="{A73C7B79-C830-4B56-AC7E-4227627B321E}"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14</a:t>
            </a:fld>
            <a:endParaRPr lang="zh-CN" altLang="en-US"/>
          </a:p>
        </p:txBody>
      </p:sp>
    </p:spTree>
    <p:extLst>
      <p:ext uri="{BB962C8B-B14F-4D97-AF65-F5344CB8AC3E}">
        <p14:creationId xmlns:p14="http://schemas.microsoft.com/office/powerpoint/2010/main" val="2564459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54659"/>
            <a:ext cx="10972800" cy="4857749"/>
          </a:xfrm>
        </p:spPr>
        <p:txBody>
          <a:bodyPr>
            <a:normAutofit/>
          </a:bodyPr>
          <a:lstStyle/>
          <a:p>
            <a:pPr>
              <a:lnSpc>
                <a:spcPct val="150000"/>
              </a:lnSpc>
            </a:pPr>
            <a:r>
              <a:rPr lang="zh-CN" altLang="en-US" dirty="0"/>
              <a:t>实施战略的</a:t>
            </a:r>
            <a:r>
              <a:rPr lang="zh-CN" altLang="en-US" dirty="0" smtClean="0"/>
              <a:t>工具</a:t>
            </a:r>
            <a:endParaRPr lang="en-US" altLang="zh-CN" dirty="0" smtClean="0"/>
          </a:p>
          <a:p>
            <a:pPr>
              <a:lnSpc>
                <a:spcPct val="150000"/>
              </a:lnSpc>
            </a:pPr>
            <a:endParaRPr lang="zh-CN" altLang="en-US" dirty="0"/>
          </a:p>
        </p:txBody>
      </p:sp>
      <p:sp>
        <p:nvSpPr>
          <p:cNvPr id="4" name="日期占位符 3"/>
          <p:cNvSpPr>
            <a:spLocks noGrp="1"/>
          </p:cNvSpPr>
          <p:nvPr>
            <p:ph type="dt" sz="half" idx="10"/>
          </p:nvPr>
        </p:nvSpPr>
        <p:spPr/>
        <p:txBody>
          <a:bodyPr/>
          <a:lstStyle/>
          <a:p>
            <a:fld id="{A73C7B79-C830-4B56-AC7E-4227627B321E}"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15</a:t>
            </a:fld>
            <a:endParaRPr lang="zh-CN" altLang="en-US"/>
          </a:p>
        </p:txBody>
      </p:sp>
      <p:pic>
        <p:nvPicPr>
          <p:cNvPr id="6" name="图片 5"/>
          <p:cNvPicPr>
            <a:picLocks noChangeAspect="1"/>
          </p:cNvPicPr>
          <p:nvPr/>
        </p:nvPicPr>
        <p:blipFill>
          <a:blip r:embed="rId2"/>
          <a:stretch>
            <a:fillRect/>
          </a:stretch>
        </p:blipFill>
        <p:spPr>
          <a:xfrm>
            <a:off x="519196" y="2552498"/>
            <a:ext cx="11525842" cy="3924502"/>
          </a:xfrm>
          <a:prstGeom prst="rect">
            <a:avLst/>
          </a:prstGeom>
        </p:spPr>
      </p:pic>
    </p:spTree>
    <p:extLst>
      <p:ext uri="{BB962C8B-B14F-4D97-AF65-F5344CB8AC3E}">
        <p14:creationId xmlns:p14="http://schemas.microsoft.com/office/powerpoint/2010/main" val="413857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a:lnSpc>
                <a:spcPct val="150000"/>
              </a:lnSpc>
            </a:pPr>
            <a:r>
              <a:rPr lang="zh-CN" altLang="en-US" dirty="0"/>
              <a:t>实施战略的工具</a:t>
            </a:r>
          </a:p>
          <a:p>
            <a:pPr lvl="1">
              <a:lnSpc>
                <a:spcPct val="130000"/>
              </a:lnSpc>
            </a:pPr>
            <a:r>
              <a:rPr lang="zh-CN" altLang="en-US" dirty="0">
                <a:ea typeface="楷体_GB2312" pitchFamily="49" charset="-122"/>
              </a:rPr>
              <a:t>战略还可以通过组织结构、人力资源管理和特定企业文化来实施</a:t>
            </a:r>
          </a:p>
          <a:p>
            <a:pPr marL="1262063" lvl="1" indent="-185738">
              <a:lnSpc>
                <a:spcPct val="130000"/>
              </a:lnSpc>
              <a:buFont typeface="Arial" panose="020B0604020202020204" pitchFamily="34" charset="0"/>
              <a:buChar char="•"/>
            </a:pPr>
            <a:r>
              <a:rPr lang="zh-CN" altLang="en-US" dirty="0">
                <a:ea typeface="楷体_GB2312" pitchFamily="49" charset="-122"/>
              </a:rPr>
              <a:t>组织</a:t>
            </a:r>
            <a:r>
              <a:rPr lang="zh-CN" altLang="en-US" dirty="0" smtClean="0">
                <a:ea typeface="楷体_GB2312" pitchFamily="49" charset="-122"/>
              </a:rPr>
              <a:t>结构 </a:t>
            </a:r>
            <a:r>
              <a:rPr lang="zh-CN" altLang="en-US" sz="2400" dirty="0" smtClean="0">
                <a:ea typeface="楷体_GB2312" pitchFamily="49" charset="-122"/>
              </a:rPr>
              <a:t>（对影响组织内部决策的职能、报告关系及职责划分的明确）</a:t>
            </a:r>
            <a:endParaRPr lang="zh-CN" altLang="en-US" sz="2400" dirty="0">
              <a:ea typeface="楷体_GB2312" pitchFamily="49" charset="-122"/>
            </a:endParaRPr>
          </a:p>
          <a:p>
            <a:pPr marL="1262063" lvl="1" indent="-185738">
              <a:lnSpc>
                <a:spcPct val="130000"/>
              </a:lnSpc>
              <a:buFont typeface="Arial" panose="020B0604020202020204" pitchFamily="34" charset="0"/>
              <a:buChar char="•"/>
            </a:pPr>
            <a:r>
              <a:rPr lang="zh-CN" altLang="en-US" dirty="0">
                <a:ea typeface="楷体_GB2312" pitchFamily="49" charset="-122"/>
              </a:rPr>
              <a:t>人力资源</a:t>
            </a:r>
            <a:r>
              <a:rPr lang="zh-CN" altLang="en-US" dirty="0" smtClean="0">
                <a:ea typeface="楷体_GB2312" pitchFamily="49" charset="-122"/>
              </a:rPr>
              <a:t>管理 </a:t>
            </a:r>
            <a:r>
              <a:rPr lang="zh-CN" altLang="en-US" sz="2400" dirty="0" smtClean="0">
                <a:ea typeface="楷体_GB2312" pitchFamily="49" charset="-122"/>
              </a:rPr>
              <a:t>（知识和技能）</a:t>
            </a:r>
            <a:endParaRPr lang="zh-CN" altLang="en-US" sz="3200" dirty="0">
              <a:ea typeface="楷体_GB2312" pitchFamily="49" charset="-122"/>
            </a:endParaRPr>
          </a:p>
          <a:p>
            <a:pPr marL="1262063" lvl="1" indent="-185738">
              <a:lnSpc>
                <a:spcPct val="130000"/>
              </a:lnSpc>
              <a:buFont typeface="Arial" panose="020B0604020202020204" pitchFamily="34" charset="0"/>
              <a:buChar char="•"/>
            </a:pPr>
            <a:r>
              <a:rPr lang="zh-CN" altLang="en-US" dirty="0">
                <a:ea typeface="楷体_GB2312" pitchFamily="49" charset="-122"/>
              </a:rPr>
              <a:t>企业</a:t>
            </a:r>
            <a:r>
              <a:rPr lang="zh-CN" altLang="en-US" dirty="0" smtClean="0">
                <a:ea typeface="楷体_GB2312" pitchFamily="49" charset="-122"/>
              </a:rPr>
              <a:t>文化 </a:t>
            </a:r>
            <a:r>
              <a:rPr lang="zh-CN" altLang="en-US" sz="2400" dirty="0" smtClean="0">
                <a:ea typeface="楷体_GB2312" pitchFamily="49" charset="-122"/>
              </a:rPr>
              <a:t>（共同信仰、态度和规范）</a:t>
            </a:r>
            <a:endParaRPr lang="zh-CN" altLang="en-US" sz="2400" dirty="0">
              <a:ea typeface="楷体_GB2312" pitchFamily="49" charset="-122"/>
            </a:endParaRPr>
          </a:p>
          <a:p>
            <a:pPr lvl="1">
              <a:lnSpc>
                <a:spcPct val="150000"/>
              </a:lnSpc>
              <a:spcBef>
                <a:spcPts val="600"/>
              </a:spcBef>
              <a:buFont typeface="Wingdings" panose="05000000000000000000" pitchFamily="2" charset="2"/>
              <a:buChar char="p"/>
            </a:pPr>
            <a:endParaRPr lang="en-US" altLang="zh-CN" dirty="0">
              <a:latin typeface="宋体" panose="02010600030101010101" pitchFamily="2" charset="-122"/>
              <a:ea typeface="宋体" panose="02010600030101010101" pitchFamily="2" charset="-122"/>
            </a:endParaRPr>
          </a:p>
          <a:p>
            <a:pPr marL="471476" lvl="1" indent="0">
              <a:buNone/>
            </a:pPr>
            <a:endParaRPr lang="zh-CN" altLang="en-US" dirty="0"/>
          </a:p>
        </p:txBody>
      </p:sp>
      <p:sp>
        <p:nvSpPr>
          <p:cNvPr id="4" name="日期占位符 3"/>
          <p:cNvSpPr>
            <a:spLocks noGrp="1"/>
          </p:cNvSpPr>
          <p:nvPr>
            <p:ph type="dt" sz="half" idx="10"/>
          </p:nvPr>
        </p:nvSpPr>
        <p:spPr/>
        <p:txBody>
          <a:bodyPr/>
          <a:lstStyle/>
          <a:p>
            <a:fld id="{AF9904B4-0E9D-475B-96E8-CB8002A469F0}"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16</a:t>
            </a:fld>
            <a:endParaRPr lang="zh-CN" altLang="en-US"/>
          </a:p>
        </p:txBody>
      </p:sp>
    </p:spTree>
    <p:extLst>
      <p:ext uri="{BB962C8B-B14F-4D97-AF65-F5344CB8AC3E}">
        <p14:creationId xmlns:p14="http://schemas.microsoft.com/office/powerpoint/2010/main" val="2822463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F9904B4-0E9D-475B-96E8-CB8002A469F0}"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17</a:t>
            </a:fld>
            <a:endParaRPr lang="zh-CN" altLang="en-US"/>
          </a:p>
        </p:txBody>
      </p:sp>
      <p:pic>
        <p:nvPicPr>
          <p:cNvPr id="8" name="图片 7"/>
          <p:cNvPicPr>
            <a:picLocks noChangeAspect="1"/>
          </p:cNvPicPr>
          <p:nvPr/>
        </p:nvPicPr>
        <p:blipFill>
          <a:blip r:embed="rId2"/>
          <a:stretch>
            <a:fillRect/>
          </a:stretch>
        </p:blipFill>
        <p:spPr>
          <a:xfrm>
            <a:off x="8213902" y="64099"/>
            <a:ext cx="4030424" cy="6641501"/>
          </a:xfrm>
          <a:prstGeom prst="rect">
            <a:avLst/>
          </a:prstGeom>
        </p:spPr>
      </p:pic>
      <p:pic>
        <p:nvPicPr>
          <p:cNvPr id="9" name="图片 8"/>
          <p:cNvPicPr>
            <a:picLocks noChangeAspect="1"/>
          </p:cNvPicPr>
          <p:nvPr/>
        </p:nvPicPr>
        <p:blipFill>
          <a:blip r:embed="rId3"/>
          <a:stretch>
            <a:fillRect/>
          </a:stretch>
        </p:blipFill>
        <p:spPr>
          <a:xfrm>
            <a:off x="0" y="64099"/>
            <a:ext cx="4002953" cy="6384122"/>
          </a:xfrm>
          <a:prstGeom prst="rect">
            <a:avLst/>
          </a:prstGeom>
        </p:spPr>
      </p:pic>
      <p:pic>
        <p:nvPicPr>
          <p:cNvPr id="10" name="内容占位符 9"/>
          <p:cNvPicPr>
            <a:picLocks noGrp="1" noChangeAspect="1"/>
          </p:cNvPicPr>
          <p:nvPr>
            <p:ph idx="1"/>
          </p:nvPr>
        </p:nvPicPr>
        <p:blipFill>
          <a:blip r:embed="rId4"/>
          <a:stretch>
            <a:fillRect/>
          </a:stretch>
        </p:blipFill>
        <p:spPr>
          <a:xfrm>
            <a:off x="3718173" y="-43169"/>
            <a:ext cx="4749573" cy="6793901"/>
          </a:xfrm>
          <a:prstGeom prst="rect">
            <a:avLst/>
          </a:prstGeom>
        </p:spPr>
      </p:pic>
    </p:spTree>
    <p:extLst>
      <p:ext uri="{BB962C8B-B14F-4D97-AF65-F5344CB8AC3E}">
        <p14:creationId xmlns:p14="http://schemas.microsoft.com/office/powerpoint/2010/main" val="623524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lvl="1">
              <a:buFont typeface="Wingdings" panose="05000000000000000000" pitchFamily="2" charset="2"/>
              <a:buChar char="p"/>
            </a:pPr>
            <a:endParaRPr lang="zh-CN" altLang="en-US" dirty="0"/>
          </a:p>
        </p:txBody>
      </p:sp>
      <p:sp>
        <p:nvSpPr>
          <p:cNvPr id="4" name="日期占位符 3"/>
          <p:cNvSpPr>
            <a:spLocks noGrp="1"/>
          </p:cNvSpPr>
          <p:nvPr>
            <p:ph type="dt" sz="half" idx="10"/>
          </p:nvPr>
        </p:nvSpPr>
        <p:spPr/>
        <p:txBody>
          <a:bodyPr/>
          <a:lstStyle/>
          <a:p>
            <a:fld id="{ADF06FB6-D898-42E7-B5EA-D3062E780255}"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18</a:t>
            </a:fld>
            <a:endParaRPr lang="zh-CN" altLang="en-US"/>
          </a:p>
        </p:txBody>
      </p:sp>
      <p:grpSp>
        <p:nvGrpSpPr>
          <p:cNvPr id="6" name="组合 68"/>
          <p:cNvGrpSpPr>
            <a:grpSpLocks/>
          </p:cNvGrpSpPr>
          <p:nvPr/>
        </p:nvGrpSpPr>
        <p:grpSpPr bwMode="auto">
          <a:xfrm>
            <a:off x="2566988" y="2482073"/>
            <a:ext cx="6769100" cy="3074988"/>
            <a:chOff x="5872" y="19158"/>
            <a:chExt cx="7495" cy="2922"/>
          </a:xfrm>
        </p:grpSpPr>
        <p:sp>
          <p:nvSpPr>
            <p:cNvPr id="7" name="文本框 50"/>
            <p:cNvSpPr txBox="1"/>
            <p:nvPr/>
          </p:nvSpPr>
          <p:spPr>
            <a:xfrm>
              <a:off x="8915" y="19915"/>
              <a:ext cx="1186" cy="48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kern="100" noProof="1">
                  <a:latin typeface="Calibri" panose="020F0502020204030204"/>
                  <a:cs typeface="Times New Roman" panose="02020603050405020304"/>
                  <a:sym typeface="Times New Roman" panose="02020603050405020304"/>
                </a:rPr>
                <a:t>管理控制</a:t>
              </a:r>
            </a:p>
          </p:txBody>
        </p:sp>
        <p:sp>
          <p:nvSpPr>
            <p:cNvPr id="8" name="文本框 51"/>
            <p:cNvSpPr txBox="1"/>
            <p:nvPr/>
          </p:nvSpPr>
          <p:spPr>
            <a:xfrm>
              <a:off x="10168" y="20654"/>
              <a:ext cx="1585" cy="4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kern="100" noProof="1">
                  <a:latin typeface="Calibri" panose="020F0502020204030204"/>
                  <a:cs typeface="Times New Roman" panose="02020603050405020304"/>
                  <a:sym typeface="Times New Roman" panose="02020603050405020304"/>
                </a:rPr>
                <a:t>人力资源管理</a:t>
              </a:r>
            </a:p>
          </p:txBody>
        </p:sp>
        <p:sp>
          <p:nvSpPr>
            <p:cNvPr id="9" name="文本框 52"/>
            <p:cNvSpPr txBox="1"/>
            <p:nvPr/>
          </p:nvSpPr>
          <p:spPr>
            <a:xfrm>
              <a:off x="7586" y="20653"/>
              <a:ext cx="1236"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kern="100" noProof="1">
                  <a:latin typeface="Calibri" panose="020F0502020204030204"/>
                  <a:cs typeface="Times New Roman" panose="02020603050405020304"/>
                  <a:sym typeface="Times New Roman" panose="02020603050405020304"/>
                </a:rPr>
                <a:t>组织结构</a:t>
              </a:r>
            </a:p>
          </p:txBody>
        </p:sp>
        <p:sp>
          <p:nvSpPr>
            <p:cNvPr id="10" name="文本框 53"/>
            <p:cNvSpPr txBox="1"/>
            <p:nvPr/>
          </p:nvSpPr>
          <p:spPr>
            <a:xfrm>
              <a:off x="8950" y="21348"/>
              <a:ext cx="1169" cy="4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kern="100" noProof="1">
                  <a:latin typeface="Calibri" panose="020F0502020204030204"/>
                  <a:cs typeface="Times New Roman" panose="02020603050405020304"/>
                  <a:sym typeface="Times New Roman" panose="02020603050405020304"/>
                </a:rPr>
                <a:t>文 化</a:t>
              </a:r>
            </a:p>
          </p:txBody>
        </p:sp>
        <p:cxnSp>
          <p:nvCxnSpPr>
            <p:cNvPr id="11" name="直接箭头连接符 54"/>
            <p:cNvCxnSpPr>
              <a:stCxn id="7" idx="1"/>
              <a:endCxn id="9" idx="0"/>
            </p:cNvCxnSpPr>
            <p:nvPr/>
          </p:nvCxnSpPr>
          <p:spPr>
            <a:xfrm flipH="1">
              <a:off x="8205" y="20160"/>
              <a:ext cx="710" cy="49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2" name="直接箭头连接符 55"/>
            <p:cNvCxnSpPr>
              <a:stCxn id="9" idx="2"/>
              <a:endCxn id="10" idx="1"/>
            </p:cNvCxnSpPr>
            <p:nvPr/>
          </p:nvCxnSpPr>
          <p:spPr>
            <a:xfrm>
              <a:off x="8205" y="21140"/>
              <a:ext cx="745" cy="45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56"/>
            <p:cNvCxnSpPr>
              <a:stCxn id="7" idx="3"/>
              <a:endCxn id="8" idx="0"/>
            </p:cNvCxnSpPr>
            <p:nvPr/>
          </p:nvCxnSpPr>
          <p:spPr>
            <a:xfrm>
              <a:off x="10101" y="20160"/>
              <a:ext cx="860" cy="49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57"/>
            <p:cNvCxnSpPr>
              <a:stCxn id="9" idx="3"/>
              <a:endCxn id="8" idx="1"/>
            </p:cNvCxnSpPr>
            <p:nvPr/>
          </p:nvCxnSpPr>
          <p:spPr>
            <a:xfrm>
              <a:off x="8821" y="20897"/>
              <a:ext cx="1345" cy="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58"/>
            <p:cNvCxnSpPr>
              <a:stCxn id="7" idx="2"/>
              <a:endCxn id="10" idx="0"/>
            </p:cNvCxnSpPr>
            <p:nvPr/>
          </p:nvCxnSpPr>
          <p:spPr>
            <a:xfrm>
              <a:off x="9507" y="20403"/>
              <a:ext cx="26" cy="94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59"/>
            <p:cNvCxnSpPr>
              <a:stCxn id="8" idx="2"/>
              <a:endCxn id="10" idx="3"/>
            </p:cNvCxnSpPr>
            <p:nvPr/>
          </p:nvCxnSpPr>
          <p:spPr>
            <a:xfrm flipH="1">
              <a:off x="10119" y="21143"/>
              <a:ext cx="842" cy="4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文本框 60"/>
            <p:cNvSpPr txBox="1"/>
            <p:nvPr/>
          </p:nvSpPr>
          <p:spPr>
            <a:xfrm>
              <a:off x="7129" y="19158"/>
              <a:ext cx="5001" cy="45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2000" b="1" kern="100" noProof="1">
                  <a:latin typeface="Calibri" panose="020F0502020204030204"/>
                  <a:cs typeface="Times New Roman" panose="02020603050405020304"/>
                  <a:sym typeface="Times New Roman" panose="02020603050405020304"/>
                </a:rPr>
                <a:t>实 施 机 制</a:t>
              </a:r>
            </a:p>
          </p:txBody>
        </p:sp>
        <p:cxnSp>
          <p:nvCxnSpPr>
            <p:cNvPr id="18" name="直接连接符 61"/>
            <p:cNvCxnSpPr>
              <a:stCxn id="8" idx="2"/>
              <a:endCxn id="10" idx="3"/>
            </p:cNvCxnSpPr>
            <p:nvPr/>
          </p:nvCxnSpPr>
          <p:spPr>
            <a:xfrm>
              <a:off x="7129" y="19597"/>
              <a:ext cx="14" cy="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62"/>
            <p:cNvCxnSpPr>
              <a:stCxn id="8" idx="2"/>
              <a:endCxn id="10" idx="3"/>
            </p:cNvCxnSpPr>
            <p:nvPr/>
          </p:nvCxnSpPr>
          <p:spPr>
            <a:xfrm>
              <a:off x="12114" y="19608"/>
              <a:ext cx="12" cy="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63"/>
            <p:cNvCxnSpPr>
              <a:stCxn id="8" idx="2"/>
              <a:endCxn id="10" idx="3"/>
            </p:cNvCxnSpPr>
            <p:nvPr/>
          </p:nvCxnSpPr>
          <p:spPr>
            <a:xfrm>
              <a:off x="7115" y="22041"/>
              <a:ext cx="5001" cy="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64"/>
            <p:cNvSpPr txBox="1"/>
            <p:nvPr/>
          </p:nvSpPr>
          <p:spPr>
            <a:xfrm>
              <a:off x="5872" y="20642"/>
              <a:ext cx="744" cy="47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kern="100" noProof="1">
                  <a:latin typeface="Calibri" panose="020F0502020204030204"/>
                  <a:cs typeface="Times New Roman" panose="02020603050405020304"/>
                  <a:sym typeface="Times New Roman" panose="02020603050405020304"/>
                </a:rPr>
                <a:t>战略</a:t>
              </a:r>
            </a:p>
          </p:txBody>
        </p:sp>
        <p:sp>
          <p:nvSpPr>
            <p:cNvPr id="22" name="文本框 65"/>
            <p:cNvSpPr txBox="1"/>
            <p:nvPr/>
          </p:nvSpPr>
          <p:spPr>
            <a:xfrm>
              <a:off x="12625" y="20680"/>
              <a:ext cx="742" cy="47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kern="100" noProof="1">
                  <a:latin typeface="Calibri" panose="020F0502020204030204"/>
                  <a:cs typeface="Times New Roman" panose="02020603050405020304"/>
                  <a:sym typeface="Times New Roman" panose="02020603050405020304"/>
                </a:rPr>
                <a:t>业绩</a:t>
              </a:r>
            </a:p>
          </p:txBody>
        </p:sp>
        <p:cxnSp>
          <p:nvCxnSpPr>
            <p:cNvPr id="23" name="直接箭头连接符 66"/>
            <p:cNvCxnSpPr>
              <a:stCxn id="21" idx="3"/>
              <a:endCxn id="10" idx="3"/>
            </p:cNvCxnSpPr>
            <p:nvPr/>
          </p:nvCxnSpPr>
          <p:spPr>
            <a:xfrm flipV="1">
              <a:off x="6616" y="20870"/>
              <a:ext cx="501" cy="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67"/>
            <p:cNvCxnSpPr>
              <a:stCxn id="21" idx="3"/>
              <a:endCxn id="10" idx="3"/>
            </p:cNvCxnSpPr>
            <p:nvPr/>
          </p:nvCxnSpPr>
          <p:spPr>
            <a:xfrm>
              <a:off x="12131" y="20914"/>
              <a:ext cx="483" cy="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本框 1"/>
          <p:cNvSpPr txBox="1">
            <a:spLocks noChangeArrowheads="1"/>
          </p:cNvSpPr>
          <p:nvPr/>
        </p:nvSpPr>
        <p:spPr bwMode="auto">
          <a:xfrm>
            <a:off x="4203669" y="5715451"/>
            <a:ext cx="4011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dirty="0">
                <a:latin typeface="Times New Roman" panose="02020603050405020304" pitchFamily="18" charset="0"/>
                <a:cs typeface="Times New Roman" panose="02020603050405020304" pitchFamily="18" charset="0"/>
              </a:rPr>
              <a:t>图表1.3 战略实施框架</a:t>
            </a:r>
          </a:p>
        </p:txBody>
      </p:sp>
    </p:spTree>
    <p:extLst>
      <p:ext uri="{BB962C8B-B14F-4D97-AF65-F5344CB8AC3E}">
        <p14:creationId xmlns:p14="http://schemas.microsoft.com/office/powerpoint/2010/main" val="3318896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a:xfrm>
            <a:off x="609600" y="1771135"/>
            <a:ext cx="10972800" cy="4302125"/>
          </a:xfrm>
        </p:spPr>
        <p:txBody>
          <a:bodyPr/>
          <a:lstStyle/>
          <a:p>
            <a:pPr>
              <a:lnSpc>
                <a:spcPct val="130000"/>
              </a:lnSpc>
              <a:spcBef>
                <a:spcPct val="30000"/>
              </a:spcBef>
            </a:pPr>
            <a:r>
              <a:rPr lang="zh-CN" altLang="en-US" dirty="0"/>
              <a:t>财务和非财务并重</a:t>
            </a:r>
          </a:p>
          <a:p>
            <a:pPr lvl="1">
              <a:lnSpc>
                <a:spcPct val="130000"/>
              </a:lnSpc>
              <a:spcBef>
                <a:spcPct val="30000"/>
              </a:spcBef>
            </a:pPr>
            <a:r>
              <a:rPr lang="zh-CN" altLang="en-US" dirty="0">
                <a:ea typeface="楷体_GB2312" pitchFamily="49" charset="-122"/>
              </a:rPr>
              <a:t>管理控制系统既包含财务业绩指标，也包含非财务业绩指标。</a:t>
            </a:r>
          </a:p>
          <a:p>
            <a:pPr>
              <a:lnSpc>
                <a:spcPct val="130000"/>
              </a:lnSpc>
              <a:spcBef>
                <a:spcPct val="30000"/>
              </a:spcBef>
            </a:pPr>
            <a:r>
              <a:rPr lang="zh-CN" altLang="en-US" dirty="0"/>
              <a:t>帮助制定新战略</a:t>
            </a:r>
          </a:p>
          <a:p>
            <a:pPr lvl="1">
              <a:lnSpc>
                <a:spcPct val="130000"/>
              </a:lnSpc>
              <a:spcBef>
                <a:spcPct val="30000"/>
              </a:spcBef>
            </a:pPr>
            <a:r>
              <a:rPr lang="zh-CN" altLang="en-US" dirty="0">
                <a:ea typeface="楷体_GB2312" pitchFamily="49" charset="-122"/>
              </a:rPr>
              <a:t>交互</a:t>
            </a:r>
            <a:r>
              <a:rPr lang="zh-CN" altLang="en-US" dirty="0" smtClean="0">
                <a:ea typeface="楷体_GB2312" pitchFamily="49" charset="-122"/>
              </a:rPr>
              <a:t>控制，管理控制系统不可分割的组成部分</a:t>
            </a:r>
            <a:endParaRPr lang="zh-CN" altLang="en-US" dirty="0">
              <a:ea typeface="楷体_GB2312" pitchFamily="49" charset="-122"/>
            </a:endParaRPr>
          </a:p>
        </p:txBody>
      </p:sp>
      <p:sp>
        <p:nvSpPr>
          <p:cNvPr id="4" name="日期占位符 3"/>
          <p:cNvSpPr>
            <a:spLocks noGrp="1"/>
          </p:cNvSpPr>
          <p:nvPr>
            <p:ph type="dt" sz="half" idx="10"/>
          </p:nvPr>
        </p:nvSpPr>
        <p:spPr/>
        <p:txBody>
          <a:bodyPr/>
          <a:lstStyle/>
          <a:p>
            <a:fld id="{7A3D567F-EDE3-4890-97D4-12AFB2B0AD86}"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19</a:t>
            </a:fld>
            <a:endParaRPr lang="zh-CN" altLang="en-US"/>
          </a:p>
        </p:txBody>
      </p:sp>
    </p:spTree>
    <p:extLst>
      <p:ext uri="{BB962C8B-B14F-4D97-AF65-F5344CB8AC3E}">
        <p14:creationId xmlns:p14="http://schemas.microsoft.com/office/powerpoint/2010/main" val="1508104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06203BE-2ACF-4104-8E6A-85B69DF25123}"/>
              </a:ext>
            </a:extLst>
          </p:cNvPr>
          <p:cNvSpPr>
            <a:spLocks noGrp="1"/>
          </p:cNvSpPr>
          <p:nvPr>
            <p:ph idx="1"/>
          </p:nvPr>
        </p:nvSpPr>
        <p:spPr/>
        <p:txBody>
          <a:bodyPr/>
          <a:lstStyle/>
          <a:p>
            <a:pPr>
              <a:lnSpc>
                <a:spcPts val="4000"/>
              </a:lnSpc>
            </a:pPr>
            <a:r>
              <a:rPr lang="zh-CN" altLang="en-US" sz="2400" dirty="0" smtClean="0">
                <a:latin typeface="Times New Roman" panose="02020603050405020304" pitchFamily="18" charset="0"/>
                <a:cs typeface="Times New Roman" panose="02020603050405020304" pitchFamily="18" charset="0"/>
              </a:rPr>
              <a:t>公司高层管理者设计和实施用于计划和控制公司业绩的管理系统方面的知识、见解和分析技巧</a:t>
            </a:r>
            <a:endParaRPr lang="en-US" altLang="zh-CN" sz="2400" dirty="0" smtClean="0">
              <a:latin typeface="Times New Roman" panose="02020603050405020304" pitchFamily="18" charset="0"/>
              <a:cs typeface="Times New Roman" panose="02020603050405020304" pitchFamily="18" charset="0"/>
            </a:endParaRPr>
          </a:p>
          <a:p>
            <a:pPr>
              <a:lnSpc>
                <a:spcPts val="4000"/>
              </a:lnSpc>
            </a:pPr>
            <a:r>
              <a:rPr lang="zh-CN" altLang="en-US" sz="2400" dirty="0" smtClean="0">
                <a:latin typeface="Times New Roman" panose="02020603050405020304" pitchFamily="18" charset="0"/>
                <a:cs typeface="Times New Roman" panose="02020603050405020304" pitchFamily="18" charset="0"/>
              </a:rPr>
              <a:t>管理控制</a:t>
            </a:r>
            <a:r>
              <a:rPr lang="zh-CN" altLang="en-US" sz="2400" dirty="0">
                <a:latin typeface="Times New Roman" panose="02020603050405020304" pitchFamily="18" charset="0"/>
                <a:cs typeface="Times New Roman" panose="02020603050405020304" pitchFamily="18" charset="0"/>
              </a:rPr>
              <a:t>是任何实行分权的组织所必备</a:t>
            </a:r>
            <a:r>
              <a:rPr lang="zh-CN" altLang="en-US" sz="2400" dirty="0" smtClean="0">
                <a:latin typeface="Times New Roman" panose="02020603050405020304" pitchFamily="18" charset="0"/>
                <a:cs typeface="Times New Roman" panose="02020603050405020304" pitchFamily="18" charset="0"/>
              </a:rPr>
              <a:t>的</a:t>
            </a:r>
            <a:endParaRPr lang="en-US" altLang="zh-CN" sz="2400" dirty="0">
              <a:latin typeface="Times New Roman" panose="02020603050405020304" pitchFamily="18" charset="0"/>
              <a:cs typeface="Times New Roman" panose="02020603050405020304" pitchFamily="18" charset="0"/>
            </a:endParaRPr>
          </a:p>
          <a:p>
            <a:pPr>
              <a:lnSpc>
                <a:spcPts val="4000"/>
              </a:lnSpc>
            </a:pPr>
            <a:r>
              <a:rPr lang="zh-CN" altLang="en-US" sz="2400" dirty="0">
                <a:latin typeface="Times New Roman" panose="02020603050405020304" pitchFamily="18" charset="0"/>
                <a:cs typeface="Times New Roman" panose="02020603050405020304" pitchFamily="18" charset="0"/>
              </a:rPr>
              <a:t>管理控制必须符合公司</a:t>
            </a:r>
            <a:r>
              <a:rPr lang="zh-CN" altLang="en-US" sz="2400" dirty="0" smtClean="0">
                <a:latin typeface="Times New Roman" panose="02020603050405020304" pitchFamily="18" charset="0"/>
                <a:cs typeface="Times New Roman" panose="02020603050405020304" pitchFamily="18" charset="0"/>
              </a:rPr>
              <a:t>战略</a:t>
            </a:r>
            <a:endParaRPr lang="en-US" altLang="zh-CN" sz="2400" dirty="0">
              <a:latin typeface="Times New Roman" panose="02020603050405020304" pitchFamily="18" charset="0"/>
              <a:cs typeface="Times New Roman" panose="02020603050405020304" pitchFamily="18" charset="0"/>
            </a:endParaRPr>
          </a:p>
          <a:p>
            <a:pPr>
              <a:lnSpc>
                <a:spcPts val="4000"/>
              </a:lnSpc>
            </a:pPr>
            <a:r>
              <a:rPr lang="zh-CN" altLang="en-US" sz="2400" dirty="0" smtClean="0">
                <a:latin typeface="Times New Roman" panose="02020603050405020304" pitchFamily="18" charset="0"/>
                <a:cs typeface="Times New Roman" panose="02020603050405020304" pitchFamily="18" charset="0"/>
              </a:rPr>
              <a:t>环境</a:t>
            </a:r>
            <a:r>
              <a:rPr lang="zh-CN" altLang="en-US" sz="2400" dirty="0">
                <a:latin typeface="Times New Roman" panose="02020603050405020304" pitchFamily="18" charset="0"/>
                <a:cs typeface="Times New Roman" panose="02020603050405020304" pitchFamily="18" charset="0"/>
              </a:rPr>
              <a:t>可</a:t>
            </a:r>
            <a:r>
              <a:rPr lang="zh-CN" altLang="en-US" sz="2400" dirty="0" smtClean="0">
                <a:latin typeface="Times New Roman" panose="02020603050405020304" pitchFamily="18" charset="0"/>
                <a:cs typeface="Times New Roman" panose="02020603050405020304" pitchFamily="18" charset="0"/>
              </a:rPr>
              <a:t>预测时首先</a:t>
            </a:r>
            <a:r>
              <a:rPr lang="zh-CN" altLang="en-US" sz="2400" dirty="0">
                <a:latin typeface="Times New Roman" panose="02020603050405020304" pitchFamily="18" charset="0"/>
                <a:cs typeface="Times New Roman" panose="02020603050405020304" pitchFamily="18" charset="0"/>
              </a:rPr>
              <a:t>制定战略，再设计管理系统执行</a:t>
            </a:r>
            <a:r>
              <a:rPr lang="zh-CN" altLang="en-US" sz="2400" dirty="0" smtClean="0">
                <a:latin typeface="Times New Roman" panose="02020603050405020304" pitchFamily="18" charset="0"/>
                <a:cs typeface="Times New Roman" panose="02020603050405020304" pitchFamily="18" charset="0"/>
              </a:rPr>
              <a:t>战略</a:t>
            </a:r>
            <a:endParaRPr lang="en-US" altLang="zh-CN" sz="2400" dirty="0">
              <a:latin typeface="Times New Roman" panose="02020603050405020304" pitchFamily="18" charset="0"/>
              <a:cs typeface="Times New Roman" panose="02020603050405020304" pitchFamily="18" charset="0"/>
            </a:endParaRPr>
          </a:p>
          <a:p>
            <a:pPr>
              <a:lnSpc>
                <a:spcPts val="4000"/>
              </a:lnSpc>
            </a:pPr>
            <a:r>
              <a:rPr lang="zh-CN" altLang="en-US" sz="2400" dirty="0" smtClean="0">
                <a:latin typeface="Times New Roman" panose="02020603050405020304" pitchFamily="18" charset="0"/>
                <a:cs typeface="Times New Roman" panose="02020603050405020304" pitchFamily="18" charset="0"/>
              </a:rPr>
              <a:t>变化莫测环境</a:t>
            </a:r>
            <a:r>
              <a:rPr lang="zh-CN" altLang="en-US" sz="2400" dirty="0">
                <a:latin typeface="Times New Roman" panose="02020603050405020304" pitchFamily="18" charset="0"/>
                <a:cs typeface="Times New Roman" panose="02020603050405020304" pitchFamily="18" charset="0"/>
              </a:rPr>
              <a:t>中，战略在尝试中通过非计划的过程形成，并受到</a:t>
            </a:r>
            <a:r>
              <a:rPr lang="en-US" altLang="zh-CN" sz="2400" dirty="0">
                <a:latin typeface="Times New Roman" panose="02020603050405020304" pitchFamily="18" charset="0"/>
                <a:cs typeface="Times New Roman" panose="02020603050405020304" pitchFamily="18" charset="0"/>
              </a:rPr>
              <a:t>MCS</a:t>
            </a:r>
            <a:r>
              <a:rPr lang="zh-CN" altLang="en-US" sz="2400" dirty="0">
                <a:latin typeface="Times New Roman" panose="02020603050405020304" pitchFamily="18" charset="0"/>
                <a:cs typeface="Times New Roman" panose="02020603050405020304" pitchFamily="18" charset="0"/>
              </a:rPr>
              <a:t>的</a:t>
            </a:r>
            <a:r>
              <a:rPr lang="zh-CN" altLang="en-US" sz="2400" dirty="0" smtClean="0">
                <a:latin typeface="Times New Roman" panose="02020603050405020304" pitchFamily="18" charset="0"/>
                <a:cs typeface="Times New Roman" panose="02020603050405020304" pitchFamily="18" charset="0"/>
              </a:rPr>
              <a:t>影响</a:t>
            </a:r>
            <a:endParaRPr lang="en-US" altLang="zh-CN" sz="2400" dirty="0">
              <a:latin typeface="Times New Roman" panose="02020603050405020304" pitchFamily="18" charset="0"/>
              <a:cs typeface="Times New Roman" panose="02020603050405020304" pitchFamily="18" charset="0"/>
            </a:endParaRPr>
          </a:p>
        </p:txBody>
      </p:sp>
      <p:sp>
        <p:nvSpPr>
          <p:cNvPr id="2" name="日期占位符 1"/>
          <p:cNvSpPr>
            <a:spLocks noGrp="1"/>
          </p:cNvSpPr>
          <p:nvPr>
            <p:ph type="dt" sz="half" idx="10"/>
          </p:nvPr>
        </p:nvSpPr>
        <p:spPr/>
        <p:txBody>
          <a:bodyPr/>
          <a:lstStyle/>
          <a:p>
            <a:fld id="{E308814C-03F2-4E11-9754-357A1288338E}" type="datetime1">
              <a:rPr lang="zh-CN" altLang="en-US" smtClean="0"/>
              <a:t>2025/2/23</a:t>
            </a:fld>
            <a:endParaRPr lang="zh-CN" altLang="en-US" dirty="0"/>
          </a:p>
        </p:txBody>
      </p:sp>
      <p:sp>
        <p:nvSpPr>
          <p:cNvPr id="4" name="灯片编号占位符 3"/>
          <p:cNvSpPr>
            <a:spLocks noGrp="1"/>
          </p:cNvSpPr>
          <p:nvPr>
            <p:ph type="sldNum" sz="quarter" idx="12"/>
          </p:nvPr>
        </p:nvSpPr>
        <p:spPr/>
        <p:txBody>
          <a:bodyPr/>
          <a:lstStyle/>
          <a:p>
            <a:fld id="{9C1E3057-D927-41FC-A7AD-8AC0C589921B}" type="slidenum">
              <a:rPr lang="zh-CN" altLang="en-US" smtClean="0"/>
              <a:t>2</a:t>
            </a:fld>
            <a:endParaRPr lang="zh-CN" altLang="en-US"/>
          </a:p>
        </p:txBody>
      </p:sp>
      <p:sp>
        <p:nvSpPr>
          <p:cNvPr id="5" name="矩形 4"/>
          <p:cNvSpPr/>
          <p:nvPr/>
        </p:nvSpPr>
        <p:spPr>
          <a:xfrm>
            <a:off x="492244" y="882541"/>
            <a:ext cx="5262979" cy="769441"/>
          </a:xfrm>
          <a:prstGeom prst="rect">
            <a:avLst/>
          </a:prstGeom>
        </p:spPr>
        <p:txBody>
          <a:bodyPr wrap="none">
            <a:spAutoFit/>
          </a:bodyPr>
          <a:lstStyle/>
          <a:p>
            <a:r>
              <a:rPr lang="zh-CN" altLang="en-US" sz="4400" dirty="0"/>
              <a:t>管理控制系统的性质</a:t>
            </a:r>
          </a:p>
        </p:txBody>
      </p:sp>
    </p:spTree>
    <p:extLst>
      <p:ext uri="{BB962C8B-B14F-4D97-AF65-F5344CB8AC3E}">
        <p14:creationId xmlns:p14="http://schemas.microsoft.com/office/powerpoint/2010/main" val="266153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管理控制的边界</a:t>
            </a:r>
          </a:p>
        </p:txBody>
      </p:sp>
      <p:sp>
        <p:nvSpPr>
          <p:cNvPr id="4" name="日期占位符 3"/>
          <p:cNvSpPr>
            <a:spLocks noGrp="1"/>
          </p:cNvSpPr>
          <p:nvPr>
            <p:ph type="dt" sz="half" idx="10"/>
          </p:nvPr>
        </p:nvSpPr>
        <p:spPr/>
        <p:txBody>
          <a:bodyPr/>
          <a:lstStyle/>
          <a:p>
            <a:fld id="{7A3D567F-EDE3-4890-97D4-12AFB2B0AD86}"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20</a:t>
            </a:fld>
            <a:endParaRPr lang="zh-CN" altLang="en-US"/>
          </a:p>
        </p:txBody>
      </p:sp>
      <p:pic>
        <p:nvPicPr>
          <p:cNvPr id="6" name="图片 5"/>
          <p:cNvPicPr>
            <a:picLocks noChangeAspect="1"/>
          </p:cNvPicPr>
          <p:nvPr/>
        </p:nvPicPr>
        <p:blipFill>
          <a:blip r:embed="rId2"/>
          <a:stretch>
            <a:fillRect/>
          </a:stretch>
        </p:blipFill>
        <p:spPr>
          <a:xfrm>
            <a:off x="2805991" y="1860293"/>
            <a:ext cx="9269029" cy="4997707"/>
          </a:xfrm>
          <a:prstGeom prst="rect">
            <a:avLst/>
          </a:prstGeom>
        </p:spPr>
      </p:pic>
      <p:pic>
        <p:nvPicPr>
          <p:cNvPr id="7" name="图片 6"/>
          <p:cNvPicPr>
            <a:picLocks noChangeAspect="1"/>
          </p:cNvPicPr>
          <p:nvPr/>
        </p:nvPicPr>
        <p:blipFill>
          <a:blip r:embed="rId3"/>
          <a:stretch>
            <a:fillRect/>
          </a:stretch>
        </p:blipFill>
        <p:spPr>
          <a:xfrm>
            <a:off x="138018" y="103989"/>
            <a:ext cx="5195328" cy="1728735"/>
          </a:xfrm>
          <a:prstGeom prst="rect">
            <a:avLst/>
          </a:prstGeom>
        </p:spPr>
      </p:pic>
    </p:spTree>
    <p:extLst>
      <p:ext uri="{BB962C8B-B14F-4D97-AF65-F5344CB8AC3E}">
        <p14:creationId xmlns:p14="http://schemas.microsoft.com/office/powerpoint/2010/main" val="3683835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管理控制的边界</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pPr>
              <a:lnSpc>
                <a:spcPct val="130000"/>
              </a:lnSpc>
            </a:pPr>
            <a:r>
              <a:rPr lang="zh-CN" altLang="en-US" dirty="0"/>
              <a:t>战略制定</a:t>
            </a:r>
          </a:p>
          <a:p>
            <a:pPr lvl="1">
              <a:lnSpc>
                <a:spcPct val="130000"/>
              </a:lnSpc>
            </a:pPr>
            <a:r>
              <a:rPr lang="zh-CN" altLang="en-US" dirty="0"/>
              <a:t>确立组织目标及实现目标的战略过程；</a:t>
            </a:r>
          </a:p>
          <a:p>
            <a:pPr lvl="1">
              <a:lnSpc>
                <a:spcPct val="130000"/>
              </a:lnSpc>
            </a:pPr>
            <a:r>
              <a:rPr lang="zh-CN" altLang="en-US" dirty="0"/>
              <a:t>战略目标是永恒的；</a:t>
            </a:r>
          </a:p>
          <a:p>
            <a:pPr lvl="1">
              <a:lnSpc>
                <a:spcPct val="130000"/>
              </a:lnSpc>
            </a:pPr>
            <a:r>
              <a:rPr lang="zh-CN" altLang="en-US" dirty="0"/>
              <a:t>战略是宏大的、重要的计划；</a:t>
            </a:r>
          </a:p>
          <a:p>
            <a:pPr lvl="1">
              <a:lnSpc>
                <a:spcPct val="130000"/>
              </a:lnSpc>
            </a:pPr>
            <a:r>
              <a:rPr lang="zh-CN" altLang="en-US" dirty="0" smtClean="0"/>
              <a:t>洞察</a:t>
            </a:r>
            <a:r>
              <a:rPr lang="zh-CN" altLang="en-US" dirty="0"/>
              <a:t>到威胁和机会后</a:t>
            </a:r>
            <a:r>
              <a:rPr lang="zh-CN" altLang="en-US" dirty="0" smtClean="0"/>
              <a:t>，需要</a:t>
            </a:r>
            <a:r>
              <a:rPr lang="zh-CN" altLang="en-US" dirty="0"/>
              <a:t>制定战略。</a:t>
            </a:r>
          </a:p>
          <a:p>
            <a:endParaRPr lang="en-US" altLang="zh-CN" dirty="0"/>
          </a:p>
          <a:p>
            <a:endParaRPr lang="zh-CN" altLang="en-US" dirty="0"/>
          </a:p>
        </p:txBody>
      </p:sp>
      <p:sp>
        <p:nvSpPr>
          <p:cNvPr id="4" name="日期占位符 3"/>
          <p:cNvSpPr>
            <a:spLocks noGrp="1"/>
          </p:cNvSpPr>
          <p:nvPr>
            <p:ph type="dt" sz="half" idx="10"/>
          </p:nvPr>
        </p:nvSpPr>
        <p:spPr/>
        <p:txBody>
          <a:bodyPr/>
          <a:lstStyle/>
          <a:p>
            <a:fld id="{6016B19A-2EA0-4D1B-BF19-29D5C1ECBFBF}" type="datetime1">
              <a:rPr lang="zh-CN" altLang="en-US" smtClean="0"/>
              <a:t>2025/2/23</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21</a:t>
            </a:fld>
            <a:endParaRPr lang="zh-CN" altLang="en-US"/>
          </a:p>
        </p:txBody>
      </p:sp>
    </p:spTree>
    <p:extLst>
      <p:ext uri="{BB962C8B-B14F-4D97-AF65-F5344CB8AC3E}">
        <p14:creationId xmlns:p14="http://schemas.microsoft.com/office/powerpoint/2010/main" val="411081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管理控制的边界</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800" dirty="0"/>
              <a:t>针对威胁或者机会而制定的战略可以在任何时间、由组织的任何部门产生。</a:t>
            </a:r>
          </a:p>
          <a:p>
            <a:r>
              <a:rPr lang="zh-CN" altLang="en-US" sz="2800" dirty="0"/>
              <a:t>战略制定的全部职责不能指派给一个人或一个组织单位。</a:t>
            </a:r>
          </a:p>
          <a:p>
            <a:endParaRPr lang="zh-CN" altLang="en-US" dirty="0"/>
          </a:p>
        </p:txBody>
      </p:sp>
      <p:sp>
        <p:nvSpPr>
          <p:cNvPr id="5" name="日期占位符 4"/>
          <p:cNvSpPr>
            <a:spLocks noGrp="1"/>
          </p:cNvSpPr>
          <p:nvPr>
            <p:ph type="dt" sz="half" idx="10"/>
          </p:nvPr>
        </p:nvSpPr>
        <p:spPr/>
        <p:txBody>
          <a:bodyPr/>
          <a:lstStyle/>
          <a:p>
            <a:fld id="{391A2A13-D3C8-4819-B710-0901A8EC3A4A}" type="datetime1">
              <a:rPr lang="zh-CN" altLang="en-US" smtClean="0"/>
              <a:t>2025/2/23</a:t>
            </a:fld>
            <a:endParaRPr lang="zh-CN" altLang="en-US"/>
          </a:p>
        </p:txBody>
      </p:sp>
      <p:sp>
        <p:nvSpPr>
          <p:cNvPr id="6" name="灯片编号占位符 5"/>
          <p:cNvSpPr>
            <a:spLocks noGrp="1"/>
          </p:cNvSpPr>
          <p:nvPr>
            <p:ph type="sldNum" sz="quarter" idx="12"/>
          </p:nvPr>
        </p:nvSpPr>
        <p:spPr/>
        <p:txBody>
          <a:bodyPr/>
          <a:lstStyle/>
          <a:p>
            <a:fld id="{9C1E3057-D927-41FC-A7AD-8AC0C589921B}" type="slidenum">
              <a:rPr lang="zh-CN" altLang="en-US" smtClean="0"/>
              <a:t>22</a:t>
            </a:fld>
            <a:endParaRPr lang="zh-CN" altLang="en-US"/>
          </a:p>
        </p:txBody>
      </p:sp>
    </p:spTree>
    <p:extLst>
      <p:ext uri="{BB962C8B-B14F-4D97-AF65-F5344CB8AC3E}">
        <p14:creationId xmlns:p14="http://schemas.microsoft.com/office/powerpoint/2010/main" val="144686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管理控制的边界</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pPr>
              <a:lnSpc>
                <a:spcPct val="130000"/>
              </a:lnSpc>
              <a:spcBef>
                <a:spcPts val="600"/>
              </a:spcBef>
              <a:spcAft>
                <a:spcPts val="600"/>
              </a:spcAft>
            </a:pPr>
            <a:r>
              <a:rPr lang="zh-CN" altLang="en-US" dirty="0"/>
              <a:t>战略制定和管理控制之间的区别</a:t>
            </a:r>
          </a:p>
          <a:p>
            <a:pPr lvl="1">
              <a:lnSpc>
                <a:spcPct val="120000"/>
              </a:lnSpc>
              <a:spcBef>
                <a:spcPts val="600"/>
              </a:spcBef>
              <a:spcAft>
                <a:spcPts val="600"/>
              </a:spcAft>
            </a:pPr>
            <a:r>
              <a:rPr lang="zh-CN" altLang="en-US" dirty="0">
                <a:ea typeface="楷体_GB2312" pitchFamily="49" charset="-122"/>
              </a:rPr>
              <a:t>战略制定是确定新战略的过程；管理控制</a:t>
            </a:r>
            <a:r>
              <a:rPr lang="zh-CN" altLang="en-US" dirty="0" smtClean="0">
                <a:ea typeface="楷体_GB2312" pitchFamily="49" charset="-122"/>
              </a:rPr>
              <a:t>是实施战略</a:t>
            </a:r>
            <a:r>
              <a:rPr lang="zh-CN" altLang="en-US" dirty="0">
                <a:ea typeface="楷体_GB2312" pitchFamily="49" charset="-122"/>
              </a:rPr>
              <a:t>的过程；</a:t>
            </a:r>
          </a:p>
          <a:p>
            <a:pPr lvl="1">
              <a:lnSpc>
                <a:spcPct val="120000"/>
              </a:lnSpc>
              <a:spcBef>
                <a:spcPts val="600"/>
              </a:spcBef>
              <a:spcAft>
                <a:spcPts val="600"/>
              </a:spcAft>
            </a:pPr>
            <a:r>
              <a:rPr lang="zh-CN" altLang="en-US" dirty="0" smtClean="0">
                <a:ea typeface="楷体_GB2312" pitchFamily="49" charset="-122"/>
              </a:rPr>
              <a:t>战略是非系统性的；</a:t>
            </a:r>
            <a:endParaRPr lang="en-US" altLang="zh-CN" dirty="0" smtClean="0">
              <a:ea typeface="楷体_GB2312" pitchFamily="49" charset="-122"/>
            </a:endParaRPr>
          </a:p>
          <a:p>
            <a:pPr lvl="1">
              <a:lnSpc>
                <a:spcPct val="120000"/>
              </a:lnSpc>
              <a:spcBef>
                <a:spcPts val="600"/>
              </a:spcBef>
              <a:spcAft>
                <a:spcPts val="600"/>
              </a:spcAft>
            </a:pPr>
            <a:r>
              <a:rPr lang="zh-CN" altLang="en-US" dirty="0" smtClean="0">
                <a:ea typeface="楷体_GB2312" pitchFamily="49" charset="-122"/>
              </a:rPr>
              <a:t>战略</a:t>
            </a:r>
            <a:r>
              <a:rPr lang="zh-CN" altLang="en-US" dirty="0">
                <a:ea typeface="楷体_GB2312" pitchFamily="49" charset="-122"/>
              </a:rPr>
              <a:t>的性质不同，战略分析也各异；</a:t>
            </a:r>
          </a:p>
          <a:p>
            <a:pPr lvl="1">
              <a:lnSpc>
                <a:spcPct val="120000"/>
              </a:lnSpc>
              <a:spcBef>
                <a:spcPts val="600"/>
              </a:spcBef>
              <a:spcAft>
                <a:spcPts val="600"/>
              </a:spcAft>
            </a:pPr>
            <a:r>
              <a:rPr lang="zh-CN" altLang="en-US" dirty="0">
                <a:ea typeface="楷体_GB2312" pitchFamily="49" charset="-122"/>
              </a:rPr>
              <a:t>参与分析的主体存在差异。</a:t>
            </a:r>
          </a:p>
          <a:p>
            <a:endParaRPr lang="zh-CN" altLang="en-US" dirty="0"/>
          </a:p>
        </p:txBody>
      </p:sp>
      <p:sp>
        <p:nvSpPr>
          <p:cNvPr id="4" name="日期占位符 3"/>
          <p:cNvSpPr>
            <a:spLocks noGrp="1"/>
          </p:cNvSpPr>
          <p:nvPr>
            <p:ph type="dt" sz="half" idx="10"/>
          </p:nvPr>
        </p:nvSpPr>
        <p:spPr/>
        <p:txBody>
          <a:bodyPr/>
          <a:lstStyle/>
          <a:p>
            <a:fld id="{9B4C146E-274E-42AE-80D3-A06A624F0CA0}" type="datetime1">
              <a:rPr lang="zh-CN" altLang="en-US" smtClean="0"/>
              <a:t>2025/2/23</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23</a:t>
            </a:fld>
            <a:endParaRPr lang="zh-CN" altLang="en-US"/>
          </a:p>
        </p:txBody>
      </p:sp>
    </p:spTree>
    <p:extLst>
      <p:ext uri="{BB962C8B-B14F-4D97-AF65-F5344CB8AC3E}">
        <p14:creationId xmlns:p14="http://schemas.microsoft.com/office/powerpoint/2010/main" val="2459714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管理控制的边界</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pPr>
              <a:lnSpc>
                <a:spcPct val="130000"/>
              </a:lnSpc>
              <a:spcBef>
                <a:spcPct val="30000"/>
              </a:spcBef>
            </a:pPr>
            <a:r>
              <a:rPr lang="zh-CN" altLang="en-US" dirty="0"/>
              <a:t>任务控制</a:t>
            </a:r>
          </a:p>
          <a:p>
            <a:pPr lvl="1">
              <a:lnSpc>
                <a:spcPct val="120000"/>
              </a:lnSpc>
              <a:spcBef>
                <a:spcPct val="30000"/>
              </a:spcBef>
            </a:pPr>
            <a:r>
              <a:rPr lang="zh-CN" altLang="en-US" dirty="0"/>
              <a:t>既保证效率又保证效益的完成规定任务的过程；</a:t>
            </a:r>
          </a:p>
          <a:p>
            <a:pPr lvl="1">
              <a:lnSpc>
                <a:spcPct val="120000"/>
              </a:lnSpc>
              <a:spcBef>
                <a:spcPct val="30000"/>
              </a:spcBef>
            </a:pPr>
            <a:r>
              <a:rPr lang="zh-CN" altLang="en-US" dirty="0"/>
              <a:t>任务控制是业务导向型</a:t>
            </a:r>
            <a:r>
              <a:rPr lang="zh-CN" altLang="en-US" dirty="0" smtClean="0"/>
              <a:t>的（监督）；</a:t>
            </a:r>
            <a:endParaRPr lang="zh-CN" altLang="en-US" dirty="0"/>
          </a:p>
          <a:p>
            <a:pPr lvl="1">
              <a:lnSpc>
                <a:spcPct val="120000"/>
              </a:lnSpc>
              <a:spcBef>
                <a:spcPct val="30000"/>
              </a:spcBef>
            </a:pPr>
            <a:r>
              <a:rPr lang="zh-CN" altLang="en-US" dirty="0"/>
              <a:t>任务控制活动是科学性的；</a:t>
            </a:r>
          </a:p>
          <a:p>
            <a:pPr lvl="1">
              <a:lnSpc>
                <a:spcPct val="120000"/>
              </a:lnSpc>
              <a:spcBef>
                <a:spcPct val="30000"/>
              </a:spcBef>
            </a:pPr>
            <a:r>
              <a:rPr lang="zh-CN" altLang="en-US" dirty="0"/>
              <a:t>组织内大多数信息是任务控制信息。</a:t>
            </a:r>
          </a:p>
          <a:p>
            <a:endParaRPr lang="zh-CN" altLang="en-US" dirty="0"/>
          </a:p>
        </p:txBody>
      </p:sp>
      <p:sp>
        <p:nvSpPr>
          <p:cNvPr id="4" name="日期占位符 3"/>
          <p:cNvSpPr>
            <a:spLocks noGrp="1"/>
          </p:cNvSpPr>
          <p:nvPr>
            <p:ph type="dt" sz="half" idx="10"/>
          </p:nvPr>
        </p:nvSpPr>
        <p:spPr/>
        <p:txBody>
          <a:bodyPr/>
          <a:lstStyle/>
          <a:p>
            <a:fld id="{6B1C7801-0377-4332-81DF-A348135792BF}" type="datetime1">
              <a:rPr lang="zh-CN" altLang="en-US" smtClean="0"/>
              <a:t>2025/2/23</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24</a:t>
            </a:fld>
            <a:endParaRPr lang="zh-CN" altLang="en-US"/>
          </a:p>
        </p:txBody>
      </p:sp>
    </p:spTree>
    <p:extLst>
      <p:ext uri="{BB962C8B-B14F-4D97-AF65-F5344CB8AC3E}">
        <p14:creationId xmlns:p14="http://schemas.microsoft.com/office/powerpoint/2010/main" val="398218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spcBef>
                <a:spcPct val="30000"/>
              </a:spcBef>
            </a:pPr>
            <a:r>
              <a:rPr lang="zh-CN" altLang="en-US" dirty="0">
                <a:ea typeface="楷体_GB2312" pitchFamily="49" charset="-122"/>
              </a:rPr>
              <a:t>任务控制和管理控制之间的区别</a:t>
            </a:r>
          </a:p>
          <a:p>
            <a:pPr lvl="1" algn="just">
              <a:lnSpc>
                <a:spcPts val="4200"/>
              </a:lnSpc>
            </a:pPr>
            <a:r>
              <a:rPr lang="zh-CN" altLang="en-US" dirty="0">
                <a:ea typeface="楷体_GB2312" pitchFamily="49" charset="-122"/>
              </a:rPr>
              <a:t>管理控制不是科学，它涉及管理者的行为，这是无法用公式表述的；</a:t>
            </a:r>
          </a:p>
          <a:p>
            <a:pPr lvl="1" algn="just">
              <a:lnSpc>
                <a:spcPts val="4200"/>
              </a:lnSpc>
            </a:pPr>
            <a:r>
              <a:rPr lang="zh-CN" altLang="en-US" dirty="0">
                <a:ea typeface="楷体_GB2312" pitchFamily="49" charset="-122"/>
              </a:rPr>
              <a:t>管理控制中的管理者相互影响、相互配合；</a:t>
            </a:r>
          </a:p>
          <a:p>
            <a:pPr lvl="1" algn="just">
              <a:lnSpc>
                <a:spcPts val="4200"/>
              </a:lnSpc>
            </a:pPr>
            <a:r>
              <a:rPr lang="zh-CN" altLang="en-US" dirty="0">
                <a:ea typeface="楷体_GB2312" pitchFamily="49" charset="-122"/>
              </a:rPr>
              <a:t>管理控制中关注的焦点是组织的各个单位。</a:t>
            </a:r>
          </a:p>
          <a:p>
            <a:pPr lvl="1" algn="just">
              <a:lnSpc>
                <a:spcPts val="4200"/>
              </a:lnSpc>
            </a:pPr>
            <a:r>
              <a:rPr lang="zh-CN" altLang="en-US" dirty="0">
                <a:ea typeface="楷体_GB2312" pitchFamily="49" charset="-122"/>
              </a:rPr>
              <a:t>管理控制关注在战略的总体约束下，决定要做什么的管理者的一般性活动。</a:t>
            </a:r>
          </a:p>
          <a:p>
            <a:endParaRPr lang="zh-CN" altLang="en-US" dirty="0"/>
          </a:p>
        </p:txBody>
      </p:sp>
      <p:sp>
        <p:nvSpPr>
          <p:cNvPr id="4" name="日期占位符 3"/>
          <p:cNvSpPr>
            <a:spLocks noGrp="1"/>
          </p:cNvSpPr>
          <p:nvPr>
            <p:ph type="dt" sz="half" idx="10"/>
          </p:nvPr>
        </p:nvSpPr>
        <p:spPr/>
        <p:txBody>
          <a:bodyPr/>
          <a:lstStyle/>
          <a:p>
            <a:fld id="{B85E2A76-8AF5-4BAE-9AEF-427D94391C62}"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25</a:t>
            </a:fld>
            <a:endParaRPr lang="zh-CN" altLang="en-US" dirty="0"/>
          </a:p>
        </p:txBody>
      </p:sp>
    </p:spTree>
    <p:extLst>
      <p:ext uri="{BB962C8B-B14F-4D97-AF65-F5344CB8AC3E}">
        <p14:creationId xmlns:p14="http://schemas.microsoft.com/office/powerpoint/2010/main" val="3546311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管理控制、任务控制与战略制定</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29945"/>
            <a:ext cx="10972800" cy="4302125"/>
          </a:xfrm>
        </p:spPr>
        <p:txBody>
          <a:bodyPr/>
          <a:lstStyle/>
          <a:p>
            <a:pPr>
              <a:lnSpc>
                <a:spcPct val="150000"/>
              </a:lnSpc>
              <a:spcBef>
                <a:spcPts val="1200"/>
              </a:spcBef>
            </a:pPr>
            <a:endParaRPr lang="zh-CN" altLang="en-US" sz="2400" dirty="0"/>
          </a:p>
        </p:txBody>
      </p:sp>
      <p:sp>
        <p:nvSpPr>
          <p:cNvPr id="4" name="日期占位符 3"/>
          <p:cNvSpPr>
            <a:spLocks noGrp="1"/>
          </p:cNvSpPr>
          <p:nvPr>
            <p:ph type="dt" sz="half" idx="10"/>
          </p:nvPr>
        </p:nvSpPr>
        <p:spPr/>
        <p:txBody>
          <a:bodyPr/>
          <a:lstStyle/>
          <a:p>
            <a:fld id="{69149F1A-DA27-4FC6-8114-B60A332A22E3}"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26</a:t>
            </a:fld>
            <a:endParaRPr lang="zh-CN" altLang="en-US"/>
          </a:p>
        </p:txBody>
      </p:sp>
      <p:graphicFrame>
        <p:nvGraphicFramePr>
          <p:cNvPr id="6" name="表格 5"/>
          <p:cNvGraphicFramePr/>
          <p:nvPr>
            <p:custDataLst>
              <p:tags r:id="rId1"/>
            </p:custDataLst>
            <p:extLst>
              <p:ext uri="{D42A27DB-BD31-4B8C-83A1-F6EECF244321}">
                <p14:modId xmlns:p14="http://schemas.microsoft.com/office/powerpoint/2010/main" val="3029020282"/>
              </p:ext>
            </p:extLst>
          </p:nvPr>
        </p:nvGraphicFramePr>
        <p:xfrm>
          <a:off x="1681333" y="2728527"/>
          <a:ext cx="8880719" cy="1961656"/>
        </p:xfrm>
        <a:graphic>
          <a:graphicData uri="http://schemas.openxmlformats.org/drawingml/2006/table">
            <a:tbl>
              <a:tblPr firstRow="1" bandRow="1">
                <a:tableStyleId>{5940675A-B579-460E-94D1-54222C63F5DA}</a:tableStyleId>
              </a:tblPr>
              <a:tblGrid>
                <a:gridCol w="2958663">
                  <a:extLst>
                    <a:ext uri="{9D8B030D-6E8A-4147-A177-3AD203B41FA5}">
                      <a16:colId xmlns:a16="http://schemas.microsoft.com/office/drawing/2014/main" val="20000"/>
                    </a:ext>
                  </a:extLst>
                </a:gridCol>
                <a:gridCol w="2959339">
                  <a:extLst>
                    <a:ext uri="{9D8B030D-6E8A-4147-A177-3AD203B41FA5}">
                      <a16:colId xmlns:a16="http://schemas.microsoft.com/office/drawing/2014/main" val="20001"/>
                    </a:ext>
                  </a:extLst>
                </a:gridCol>
                <a:gridCol w="2962717">
                  <a:extLst>
                    <a:ext uri="{9D8B030D-6E8A-4147-A177-3AD203B41FA5}">
                      <a16:colId xmlns:a16="http://schemas.microsoft.com/office/drawing/2014/main" val="20002"/>
                    </a:ext>
                  </a:extLst>
                </a:gridCol>
              </a:tblGrid>
              <a:tr h="245207">
                <a:tc>
                  <a:txBody>
                    <a:bodyPr/>
                    <a:lstStyle/>
                    <a:p>
                      <a:pPr indent="0">
                        <a:buNone/>
                      </a:pPr>
                      <a:r>
                        <a:rPr lang="en-US" sz="1600" b="1">
                          <a:latin typeface="宋体" panose="02010600030101010101" pitchFamily="2" charset="-122"/>
                          <a:ea typeface="宋体" panose="02010600030101010101" pitchFamily="2" charset="-122"/>
                          <a:cs typeface="宋体" panose="02010600030101010101" pitchFamily="2" charset="-122"/>
                        </a:rPr>
                        <a:t>战略制定</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宋体" panose="02010600030101010101" pitchFamily="2" charset="-122"/>
                          <a:ea typeface="宋体" panose="02010600030101010101" pitchFamily="2" charset="-122"/>
                          <a:cs typeface="宋体" panose="02010600030101010101" pitchFamily="2" charset="-122"/>
                        </a:rPr>
                        <a:t>管理控制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宋体" panose="02010600030101010101" pitchFamily="2" charset="-122"/>
                          <a:ea typeface="宋体" panose="02010600030101010101" pitchFamily="2" charset="-122"/>
                          <a:cs typeface="宋体" panose="02010600030101010101" pitchFamily="2" charset="-122"/>
                        </a:rPr>
                        <a:t>任务控制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5207">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收购非关联企业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引入新产品或新品牌</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协调订货记录</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245207">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进入新行业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扩建工厂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安排生产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245207">
                <a:tc>
                  <a:txBody>
                    <a:bodyPr/>
                    <a:lstStyle/>
                    <a:p>
                      <a:pPr indent="0">
                        <a:buNone/>
                      </a:pPr>
                      <a:r>
                        <a:rPr lang="en-US" sz="1600" b="0" dirty="0" err="1">
                          <a:latin typeface="宋体" panose="02010600030101010101" pitchFamily="2" charset="-122"/>
                          <a:ea typeface="宋体" panose="02010600030101010101" pitchFamily="2" charset="-122"/>
                          <a:cs typeface="宋体" panose="02010600030101010101" pitchFamily="2" charset="-122"/>
                        </a:rPr>
                        <a:t>增添直接邮寄销售</a:t>
                      </a:r>
                      <a:endParaRPr lang="en-US" altLang="en-US" sz="1600" b="0" dirty="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决定广告预算</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预定电视广告</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245207">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改变财务杠杆比率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发行新债</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管理现金流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245207">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采用反歧视政策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实施少数族群招聘计划</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保存人事档案</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245207">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规划存货检测政策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决定存货水平</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cap="flat">
                      <a:noFill/>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再订购一件物品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245207">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决定研究的规模和方向</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控制研发组织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dirty="0" err="1">
                          <a:latin typeface="宋体" panose="02010600030101010101" pitchFamily="2" charset="-122"/>
                          <a:ea typeface="宋体" panose="02010600030101010101" pitchFamily="2" charset="-122"/>
                          <a:cs typeface="宋体" panose="02010600030101010101" pitchFamily="2" charset="-122"/>
                        </a:rPr>
                        <a:t>从事单个研究项目</a:t>
                      </a:r>
                      <a:endParaRPr lang="en-US" altLang="en-US" sz="1600" b="0" dirty="0">
                        <a:latin typeface="宋体" panose="02010600030101010101" pitchFamily="2" charset="-122"/>
                        <a:ea typeface="宋体" panose="02010600030101010101" pitchFamily="2" charset="-122"/>
                        <a:cs typeface="宋体" panose="02010600030101010101" pitchFamily="2" charset="-122"/>
                      </a:endParaRPr>
                    </a:p>
                  </a:txBody>
                  <a:tcPr marL="68585" marR="68585" marT="0" marB="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文本框 2"/>
          <p:cNvSpPr txBox="1">
            <a:spLocks noChangeArrowheads="1"/>
          </p:cNvSpPr>
          <p:nvPr/>
        </p:nvSpPr>
        <p:spPr bwMode="auto">
          <a:xfrm>
            <a:off x="4136025" y="5176976"/>
            <a:ext cx="4138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t>图表1.5 计划和控制职能的决策举例</a:t>
            </a:r>
          </a:p>
        </p:txBody>
      </p:sp>
    </p:spTree>
    <p:extLst>
      <p:ext uri="{BB962C8B-B14F-4D97-AF65-F5344CB8AC3E}">
        <p14:creationId xmlns:p14="http://schemas.microsoft.com/office/powerpoint/2010/main" val="1629545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互联网对管理控制的影响</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gn="just">
              <a:lnSpc>
                <a:spcPct val="120000"/>
              </a:lnSpc>
              <a:spcBef>
                <a:spcPct val="30000"/>
              </a:spcBef>
            </a:pPr>
            <a:r>
              <a:rPr lang="zh-CN" altLang="en-US" dirty="0">
                <a:ea typeface="楷体_GB2312" pitchFamily="49" charset="-122"/>
              </a:rPr>
              <a:t>互联网对商务领域产生了巨大的影响；</a:t>
            </a:r>
          </a:p>
          <a:p>
            <a:pPr algn="just">
              <a:lnSpc>
                <a:spcPct val="120000"/>
              </a:lnSpc>
              <a:spcBef>
                <a:spcPct val="30000"/>
              </a:spcBef>
            </a:pPr>
            <a:r>
              <a:rPr lang="zh-CN" altLang="en-US" dirty="0">
                <a:ea typeface="楷体_GB2312" pitchFamily="49" charset="-122"/>
              </a:rPr>
              <a:t>互联网提供了处理信息更加便捷、准确的基础设施；</a:t>
            </a:r>
          </a:p>
          <a:p>
            <a:pPr algn="just">
              <a:lnSpc>
                <a:spcPct val="120000"/>
              </a:lnSpc>
              <a:spcBef>
                <a:spcPct val="30000"/>
              </a:spcBef>
            </a:pPr>
            <a:r>
              <a:rPr lang="zh-CN" altLang="en-US" dirty="0">
                <a:ea typeface="楷体_GB2312" pitchFamily="49" charset="-122"/>
              </a:rPr>
              <a:t>互联网无法替代管理控制的基本过程。</a:t>
            </a:r>
          </a:p>
        </p:txBody>
      </p:sp>
      <p:sp>
        <p:nvSpPr>
          <p:cNvPr id="4" name="日期占位符 3"/>
          <p:cNvSpPr>
            <a:spLocks noGrp="1"/>
          </p:cNvSpPr>
          <p:nvPr>
            <p:ph type="dt" sz="half" idx="10"/>
          </p:nvPr>
        </p:nvSpPr>
        <p:spPr/>
        <p:txBody>
          <a:bodyPr/>
          <a:lstStyle/>
          <a:p>
            <a:fld id="{8563A0A7-46C5-4286-AB54-9EE30AB23783}"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27</a:t>
            </a:fld>
            <a:endParaRPr lang="zh-CN" altLang="en-US"/>
          </a:p>
        </p:txBody>
      </p:sp>
    </p:spTree>
    <p:extLst>
      <p:ext uri="{BB962C8B-B14F-4D97-AF65-F5344CB8AC3E}">
        <p14:creationId xmlns:p14="http://schemas.microsoft.com/office/powerpoint/2010/main" val="2898758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互联网对管理控制的影响</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a:lnSpc>
                <a:spcPct val="150000"/>
              </a:lnSpc>
              <a:spcAft>
                <a:spcPts val="600"/>
              </a:spcAft>
            </a:pPr>
            <a:r>
              <a:rPr lang="zh-CN" altLang="en-US" dirty="0"/>
              <a:t>管理控制系统的主观判断：</a:t>
            </a:r>
          </a:p>
          <a:p>
            <a:pPr lvl="1">
              <a:lnSpc>
                <a:spcPct val="110000"/>
              </a:lnSpc>
            </a:pPr>
            <a:r>
              <a:rPr lang="zh-CN" altLang="en-US" dirty="0">
                <a:ea typeface="楷体_GB2312" pitchFamily="49" charset="-122"/>
              </a:rPr>
              <a:t>理解驱动个人行为的各种目标的相对重要性；</a:t>
            </a:r>
          </a:p>
          <a:p>
            <a:pPr lvl="1">
              <a:lnSpc>
                <a:spcPct val="110000"/>
              </a:lnSpc>
            </a:pPr>
            <a:r>
              <a:rPr lang="zh-CN" altLang="en-US" dirty="0">
                <a:ea typeface="楷体_GB2312" pitchFamily="49" charset="-122"/>
              </a:rPr>
              <a:t>协调各种个人目标和组织目标；</a:t>
            </a:r>
          </a:p>
          <a:p>
            <a:pPr lvl="1">
              <a:lnSpc>
                <a:spcPct val="110000"/>
              </a:lnSpc>
            </a:pPr>
            <a:r>
              <a:rPr lang="zh-CN" altLang="en-US" dirty="0">
                <a:ea typeface="楷体_GB2312" pitchFamily="49" charset="-122"/>
              </a:rPr>
              <a:t>制定评价业务单元、职能区和各个部门的目标；</a:t>
            </a:r>
          </a:p>
          <a:p>
            <a:pPr lvl="1">
              <a:lnSpc>
                <a:spcPct val="110000"/>
              </a:lnSpc>
            </a:pPr>
            <a:r>
              <a:rPr lang="zh-CN" altLang="en-US" dirty="0">
                <a:ea typeface="楷体_GB2312" pitchFamily="49" charset="-122"/>
              </a:rPr>
              <a:t>在组织上下贯彻战略和具体执行目标；</a:t>
            </a:r>
          </a:p>
          <a:p>
            <a:pPr lvl="1">
              <a:lnSpc>
                <a:spcPct val="110000"/>
              </a:lnSpc>
            </a:pPr>
            <a:r>
              <a:rPr lang="zh-CN" altLang="en-US" dirty="0">
                <a:ea typeface="楷体_GB2312" pitchFamily="49" charset="-122"/>
              </a:rPr>
              <a:t>确定评估个人对战略目标的贡献时所应评价的关键变量等等。</a:t>
            </a:r>
          </a:p>
        </p:txBody>
      </p:sp>
      <p:sp>
        <p:nvSpPr>
          <p:cNvPr id="4" name="日期占位符 3"/>
          <p:cNvSpPr>
            <a:spLocks noGrp="1"/>
          </p:cNvSpPr>
          <p:nvPr>
            <p:ph type="dt" sz="half" idx="10"/>
          </p:nvPr>
        </p:nvSpPr>
        <p:spPr/>
        <p:txBody>
          <a:bodyPr/>
          <a:lstStyle/>
          <a:p>
            <a:fld id="{98DE03A3-E727-4B9C-9B3D-0C9C3F009D10}"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28</a:t>
            </a:fld>
            <a:endParaRPr lang="zh-CN" altLang="en-US"/>
          </a:p>
        </p:txBody>
      </p:sp>
    </p:spTree>
    <p:extLst>
      <p:ext uri="{BB962C8B-B14F-4D97-AF65-F5344CB8AC3E}">
        <p14:creationId xmlns:p14="http://schemas.microsoft.com/office/powerpoint/2010/main" val="61760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lvl="1">
              <a:lnSpc>
                <a:spcPct val="110000"/>
              </a:lnSpc>
            </a:pPr>
            <a:r>
              <a:rPr lang="zh-CN" altLang="en-US" dirty="0" smtClean="0">
                <a:ea typeface="楷体_GB2312" pitchFamily="49" charset="-122"/>
              </a:rPr>
              <a:t>系统是指完成一项活动或一系列活动的规定方法</a:t>
            </a:r>
            <a:endParaRPr lang="zh-CN" altLang="en-US" dirty="0">
              <a:ea typeface="楷体_GB2312" pitchFamily="49" charset="-122"/>
            </a:endParaRPr>
          </a:p>
          <a:p>
            <a:pPr lvl="1">
              <a:lnSpc>
                <a:spcPct val="110000"/>
              </a:lnSpc>
            </a:pPr>
            <a:r>
              <a:rPr lang="zh-CN" altLang="en-US" dirty="0" smtClean="0">
                <a:ea typeface="楷体_GB2312" pitchFamily="49" charset="-122"/>
              </a:rPr>
              <a:t>管理者用来控制组织各项活动的系统称为管理控制系统；</a:t>
            </a:r>
            <a:endParaRPr lang="zh-CN" altLang="en-US" dirty="0">
              <a:ea typeface="楷体_GB2312" pitchFamily="49" charset="-122"/>
            </a:endParaRPr>
          </a:p>
          <a:p>
            <a:pPr lvl="1">
              <a:lnSpc>
                <a:spcPct val="110000"/>
              </a:lnSpc>
            </a:pPr>
            <a:r>
              <a:rPr lang="zh-CN" altLang="en-US" dirty="0" smtClean="0">
                <a:ea typeface="楷体_GB2312" pitchFamily="49" charset="-122"/>
              </a:rPr>
              <a:t>管理控制、战略制定、任务控制。</a:t>
            </a:r>
            <a:endParaRPr lang="zh-CN" altLang="en-US" dirty="0">
              <a:ea typeface="楷体_GB2312" pitchFamily="49" charset="-122"/>
            </a:endParaRPr>
          </a:p>
        </p:txBody>
      </p:sp>
      <p:sp>
        <p:nvSpPr>
          <p:cNvPr id="4" name="日期占位符 3"/>
          <p:cNvSpPr>
            <a:spLocks noGrp="1"/>
          </p:cNvSpPr>
          <p:nvPr>
            <p:ph type="dt" sz="half" idx="10"/>
          </p:nvPr>
        </p:nvSpPr>
        <p:spPr/>
        <p:txBody>
          <a:bodyPr/>
          <a:lstStyle/>
          <a:p>
            <a:fld id="{98DE03A3-E727-4B9C-9B3D-0C9C3F009D10}"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29</a:t>
            </a:fld>
            <a:endParaRPr lang="zh-CN" altLang="en-US"/>
          </a:p>
        </p:txBody>
      </p:sp>
    </p:spTree>
    <p:extLst>
      <p:ext uri="{BB962C8B-B14F-4D97-AF65-F5344CB8AC3E}">
        <p14:creationId xmlns:p14="http://schemas.microsoft.com/office/powerpoint/2010/main" val="410677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管理控制系统的性质</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a:bodyPr>
          <a:lstStyle/>
          <a:p>
            <a:pPr algn="just">
              <a:lnSpc>
                <a:spcPts val="4000"/>
              </a:lnSpc>
              <a:spcBef>
                <a:spcPts val="1200"/>
              </a:spcBef>
            </a:pPr>
            <a:r>
              <a:rPr lang="zh-CN" altLang="en-US" sz="2400" dirty="0"/>
              <a:t>安然、世通的破产部分原因在于管理控制的失效，公司高管的薪酬与股票期权过于紧密地联系在一起，诱使管理层操纵财务数字，虚抬短期</a:t>
            </a:r>
            <a:r>
              <a:rPr lang="zh-CN" altLang="en-US" sz="2400" dirty="0" smtClean="0"/>
              <a:t>股价</a:t>
            </a:r>
            <a:endParaRPr lang="zh-CN" altLang="en-US" sz="2400" dirty="0"/>
          </a:p>
          <a:p>
            <a:pPr algn="just">
              <a:lnSpc>
                <a:spcPts val="4000"/>
              </a:lnSpc>
              <a:spcBef>
                <a:spcPts val="1200"/>
              </a:spcBef>
            </a:pPr>
            <a:r>
              <a:rPr lang="zh-CN" altLang="en-US" sz="2400" dirty="0"/>
              <a:t>沃尔玛、思科、西南航空等公司长期成功不仅在于卓越的战略，更是因为设计了各种激励员工有效执行战略的系统和</a:t>
            </a:r>
            <a:r>
              <a:rPr lang="zh-CN" altLang="en-US" sz="2400" dirty="0" smtClean="0"/>
              <a:t>流程</a:t>
            </a:r>
            <a:endParaRPr lang="zh-CN" altLang="en-US" sz="2400" dirty="0"/>
          </a:p>
          <a:p>
            <a:pPr algn="just">
              <a:lnSpc>
                <a:spcPts val="4000"/>
              </a:lnSpc>
              <a:spcBef>
                <a:spcPts val="1200"/>
              </a:spcBef>
            </a:pPr>
            <a:r>
              <a:rPr lang="zh-CN" altLang="en-US" sz="2400" dirty="0"/>
              <a:t>了解什么是控制、管理和</a:t>
            </a:r>
            <a:r>
              <a:rPr lang="zh-CN" altLang="en-US" sz="2400" dirty="0" smtClean="0"/>
              <a:t>系统</a:t>
            </a:r>
            <a:endParaRPr lang="en-US" altLang="zh-CN" sz="2400" dirty="0" smtClean="0"/>
          </a:p>
          <a:p>
            <a:pPr algn="just">
              <a:lnSpc>
                <a:spcPts val="4000"/>
              </a:lnSpc>
              <a:spcBef>
                <a:spcPts val="1200"/>
              </a:spcBef>
            </a:pPr>
            <a:r>
              <a:rPr lang="zh-CN" altLang="en-US" sz="2400" dirty="0" smtClean="0"/>
              <a:t>区分管理控制职能与战略制定和任务控制</a:t>
            </a:r>
            <a:endParaRPr lang="zh-CN" altLang="en-US" sz="2400" dirty="0"/>
          </a:p>
          <a:p>
            <a:pPr>
              <a:lnSpc>
                <a:spcPct val="150000"/>
              </a:lnSpc>
              <a:spcBef>
                <a:spcPts val="1200"/>
              </a:spcBef>
            </a:pP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1255FB65-9AE0-405E-B120-B255526094BE}"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a:t>
            </a:fld>
            <a:endParaRPr lang="zh-CN" altLang="en-US"/>
          </a:p>
        </p:txBody>
      </p:sp>
    </p:spTree>
    <p:extLst>
      <p:ext uri="{BB962C8B-B14F-4D97-AF65-F5344CB8AC3E}">
        <p14:creationId xmlns:p14="http://schemas.microsoft.com/office/powerpoint/2010/main" val="1621121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案例分析</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lvl="1">
              <a:lnSpc>
                <a:spcPct val="110000"/>
              </a:lnSpc>
            </a:pPr>
            <a:r>
              <a:rPr lang="zh-CN" altLang="en-US" dirty="0" smtClean="0">
                <a:ea typeface="楷体_GB2312" pitchFamily="49" charset="-122"/>
              </a:rPr>
              <a:t>钮科公司</a:t>
            </a:r>
            <a:endParaRPr lang="zh-CN" altLang="en-US" dirty="0">
              <a:ea typeface="楷体_GB2312" pitchFamily="49" charset="-122"/>
            </a:endParaRPr>
          </a:p>
        </p:txBody>
      </p:sp>
      <p:sp>
        <p:nvSpPr>
          <p:cNvPr id="4" name="日期占位符 3"/>
          <p:cNvSpPr>
            <a:spLocks noGrp="1"/>
          </p:cNvSpPr>
          <p:nvPr>
            <p:ph type="dt" sz="half" idx="10"/>
          </p:nvPr>
        </p:nvSpPr>
        <p:spPr/>
        <p:txBody>
          <a:bodyPr/>
          <a:lstStyle/>
          <a:p>
            <a:fld id="{98DE03A3-E727-4B9C-9B3D-0C9C3F009D10}"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30</a:t>
            </a:fld>
            <a:endParaRPr lang="zh-CN" altLang="en-US"/>
          </a:p>
        </p:txBody>
      </p:sp>
    </p:spTree>
    <p:extLst>
      <p:ext uri="{BB962C8B-B14F-4D97-AF65-F5344CB8AC3E}">
        <p14:creationId xmlns:p14="http://schemas.microsoft.com/office/powerpoint/2010/main" val="5021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基本概念</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fontScale="92500" lnSpcReduction="10000"/>
          </a:bodyPr>
          <a:lstStyle/>
          <a:p>
            <a:pPr>
              <a:lnSpc>
                <a:spcPct val="120000"/>
              </a:lnSpc>
              <a:spcBef>
                <a:spcPts val="1200"/>
              </a:spcBef>
            </a:pPr>
            <a:r>
              <a:rPr lang="zh-CN" altLang="en-US" dirty="0">
                <a:ea typeface="楷体_GB2312" pitchFamily="49" charset="-122"/>
              </a:rPr>
              <a:t>控制</a:t>
            </a:r>
          </a:p>
          <a:p>
            <a:pPr lvl="1">
              <a:spcBef>
                <a:spcPts val="1200"/>
              </a:spcBef>
            </a:pPr>
            <a:r>
              <a:rPr lang="zh-CN" altLang="en-US" dirty="0"/>
              <a:t>组织必须予以控制</a:t>
            </a:r>
            <a:r>
              <a:rPr lang="zh-CN" altLang="en-US" dirty="0" smtClean="0"/>
              <a:t>，配备各种装置确保</a:t>
            </a:r>
            <a:r>
              <a:rPr lang="zh-CN" altLang="en-US" dirty="0"/>
              <a:t>战略意图得以</a:t>
            </a:r>
            <a:r>
              <a:rPr lang="zh-CN" altLang="en-US" dirty="0" smtClean="0"/>
              <a:t>实现</a:t>
            </a:r>
            <a:endParaRPr lang="zh-CN" altLang="en-US" dirty="0"/>
          </a:p>
          <a:p>
            <a:pPr>
              <a:lnSpc>
                <a:spcPct val="120000"/>
              </a:lnSpc>
              <a:spcBef>
                <a:spcPts val="1200"/>
              </a:spcBef>
            </a:pPr>
            <a:r>
              <a:rPr lang="zh-CN" altLang="en-US" dirty="0">
                <a:ea typeface="楷体_GB2312" pitchFamily="49" charset="-122"/>
              </a:rPr>
              <a:t>控制系统的要素</a:t>
            </a:r>
          </a:p>
          <a:p>
            <a:pPr lvl="1">
              <a:spcBef>
                <a:spcPts val="1200"/>
              </a:spcBef>
            </a:pPr>
            <a:r>
              <a:rPr lang="zh-CN" altLang="en-US" dirty="0"/>
              <a:t>探测器</a:t>
            </a:r>
          </a:p>
          <a:p>
            <a:pPr lvl="1">
              <a:spcBef>
                <a:spcPts val="1200"/>
              </a:spcBef>
            </a:pPr>
            <a:r>
              <a:rPr lang="zh-CN" altLang="en-US" dirty="0"/>
              <a:t>鉴定器</a:t>
            </a:r>
          </a:p>
          <a:p>
            <a:pPr lvl="1">
              <a:spcBef>
                <a:spcPts val="1200"/>
              </a:spcBef>
            </a:pPr>
            <a:r>
              <a:rPr lang="zh-CN" altLang="en-US" dirty="0"/>
              <a:t>效应器</a:t>
            </a:r>
          </a:p>
          <a:p>
            <a:pPr lvl="1">
              <a:spcBef>
                <a:spcPts val="1200"/>
              </a:spcBef>
            </a:pPr>
            <a:r>
              <a:rPr lang="zh-CN" altLang="en-US" dirty="0"/>
              <a:t>通讯网络</a:t>
            </a:r>
          </a:p>
          <a:p>
            <a:pPr marL="0" indent="457200">
              <a:lnSpc>
                <a:spcPct val="150000"/>
              </a:lnSpc>
              <a:spcBef>
                <a:spcPts val="1200"/>
              </a:spcBef>
              <a:buNone/>
            </a:pPr>
            <a:r>
              <a:rPr lang="zh-CN" altLang="en-US" sz="2400" dirty="0" smtClean="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a:p>
            <a:pPr>
              <a:lnSpc>
                <a:spcPct val="150000"/>
              </a:lnSpc>
              <a:spcBef>
                <a:spcPts val="1200"/>
              </a:spcBef>
            </a:pP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2E4CCF30-942E-4D7E-B854-13FB23F50968}"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a:t>
            </a:fld>
            <a:endParaRPr lang="zh-CN" altLang="en-US"/>
          </a:p>
        </p:txBody>
      </p:sp>
    </p:spTree>
    <p:extLst>
      <p:ext uri="{BB962C8B-B14F-4D97-AF65-F5344CB8AC3E}">
        <p14:creationId xmlns:p14="http://schemas.microsoft.com/office/powerpoint/2010/main" val="32459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基本概念</a:t>
            </a:r>
          </a:p>
        </p:txBody>
      </p:sp>
      <p:sp>
        <p:nvSpPr>
          <p:cNvPr id="4" name="日期占位符 3"/>
          <p:cNvSpPr>
            <a:spLocks noGrp="1"/>
          </p:cNvSpPr>
          <p:nvPr>
            <p:ph type="dt" sz="half" idx="10"/>
          </p:nvPr>
        </p:nvSpPr>
        <p:spPr/>
        <p:txBody>
          <a:bodyPr/>
          <a:lstStyle/>
          <a:p>
            <a:fld id="{9277CF87-9967-4F2F-A937-B4BB4B67DC01}"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a:t>
            </a:fld>
            <a:endParaRPr lang="zh-CN" altLang="en-US"/>
          </a:p>
        </p:txBody>
      </p:sp>
      <p:sp>
        <p:nvSpPr>
          <p:cNvPr id="7" name="文本框 24"/>
          <p:cNvSpPr txBox="1">
            <a:spLocks noChangeArrowheads="1"/>
          </p:cNvSpPr>
          <p:nvPr/>
        </p:nvSpPr>
        <p:spPr bwMode="auto">
          <a:xfrm>
            <a:off x="4809846" y="5637052"/>
            <a:ext cx="286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t>图表1.1 控制过程的要素</a:t>
            </a:r>
          </a:p>
        </p:txBody>
      </p:sp>
      <p:grpSp>
        <p:nvGrpSpPr>
          <p:cNvPr id="8" name="组合 27"/>
          <p:cNvGrpSpPr>
            <a:grpSpLocks/>
          </p:cNvGrpSpPr>
          <p:nvPr/>
        </p:nvGrpSpPr>
        <p:grpSpPr bwMode="auto">
          <a:xfrm>
            <a:off x="2957514" y="2457451"/>
            <a:ext cx="6015037" cy="2747963"/>
            <a:chOff x="4963" y="6979"/>
            <a:chExt cx="6907" cy="2431"/>
          </a:xfrm>
        </p:grpSpPr>
        <p:sp>
          <p:nvSpPr>
            <p:cNvPr id="9" name="文本框 1"/>
            <p:cNvSpPr txBox="1"/>
            <p:nvPr/>
          </p:nvSpPr>
          <p:spPr>
            <a:xfrm>
              <a:off x="7644" y="7129"/>
              <a:ext cx="1382" cy="4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b="1" kern="100" noProof="1">
                  <a:latin typeface="Calibri" panose="020F0502020204030204"/>
                  <a:cs typeface="Times New Roman" panose="02020603050405020304"/>
                  <a:sym typeface="Times New Roman" panose="02020603050405020304"/>
                </a:rPr>
                <a:t>控制装置</a:t>
              </a:r>
            </a:p>
          </p:txBody>
        </p:sp>
        <p:sp>
          <p:nvSpPr>
            <p:cNvPr id="10" name="文本框 2"/>
            <p:cNvSpPr txBox="1"/>
            <p:nvPr/>
          </p:nvSpPr>
          <p:spPr>
            <a:xfrm>
              <a:off x="7672" y="8928"/>
              <a:ext cx="1407" cy="48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b="1" kern="100" noProof="1">
                  <a:latin typeface="Calibri" panose="020F0502020204030204"/>
                  <a:cs typeface="Times New Roman" panose="02020603050405020304"/>
                  <a:sym typeface="Times New Roman" panose="02020603050405020304"/>
                </a:rPr>
                <a:t>受控实体</a:t>
              </a:r>
            </a:p>
          </p:txBody>
        </p:sp>
        <p:cxnSp>
          <p:nvCxnSpPr>
            <p:cNvPr id="11" name="直接箭头连接符 3"/>
            <p:cNvCxnSpPr/>
            <p:nvPr/>
          </p:nvCxnSpPr>
          <p:spPr>
            <a:xfrm flipV="1">
              <a:off x="7964" y="7619"/>
              <a:ext cx="0" cy="13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4"/>
            <p:cNvCxnSpPr/>
            <p:nvPr/>
          </p:nvCxnSpPr>
          <p:spPr>
            <a:xfrm>
              <a:off x="8709" y="7628"/>
              <a:ext cx="0" cy="13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5"/>
            <p:cNvSpPr txBox="1"/>
            <p:nvPr/>
          </p:nvSpPr>
          <p:spPr>
            <a:xfrm>
              <a:off x="4963" y="7903"/>
              <a:ext cx="1901" cy="77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b="1" kern="100" noProof="1">
                  <a:latin typeface="Calibri" panose="020F0502020204030204"/>
                  <a:cs typeface="Times New Roman" panose="02020603050405020304"/>
                  <a:sym typeface="Times New Roman" panose="02020603050405020304"/>
                </a:rPr>
                <a:t>1.探测器</a:t>
              </a:r>
            </a:p>
            <a:p>
              <a:pPr indent="133350" algn="ctr" eaLnBrk="1" hangingPunct="1">
                <a:defRPr/>
              </a:pPr>
              <a:r>
                <a:rPr lang="en-US" altLang="zh-CN" sz="1600" kern="100" noProof="1">
                  <a:latin typeface="Calibri" panose="020F0502020204030204"/>
                  <a:cs typeface="Times New Roman" panose="02020603050405020304"/>
                  <a:sym typeface="Times New Roman" panose="02020603050405020304"/>
                </a:rPr>
                <a:t>实际状态信息</a:t>
              </a:r>
            </a:p>
          </p:txBody>
        </p:sp>
        <p:cxnSp>
          <p:nvCxnSpPr>
            <p:cNvPr id="14" name="直接箭头连接符 6"/>
            <p:cNvCxnSpPr>
              <a:stCxn id="13" idx="3"/>
            </p:cNvCxnSpPr>
            <p:nvPr/>
          </p:nvCxnSpPr>
          <p:spPr>
            <a:xfrm flipV="1">
              <a:off x="6864" y="8284"/>
              <a:ext cx="1099" cy="7"/>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5" name="文本框 7"/>
            <p:cNvSpPr txBox="1"/>
            <p:nvPr/>
          </p:nvSpPr>
          <p:spPr>
            <a:xfrm>
              <a:off x="9856" y="7924"/>
              <a:ext cx="2014" cy="77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b="1" kern="100" noProof="1">
                  <a:latin typeface="Calibri" panose="020F0502020204030204"/>
                  <a:cs typeface="Times New Roman" panose="02020603050405020304"/>
                  <a:sym typeface="Times New Roman" panose="02020603050405020304"/>
                </a:rPr>
                <a:t>3.效应器</a:t>
              </a:r>
            </a:p>
            <a:p>
              <a:pPr indent="133350" algn="ctr" eaLnBrk="1" hangingPunct="1">
                <a:defRPr/>
              </a:pPr>
              <a:r>
                <a:rPr lang="en-US" altLang="zh-CN" sz="1600" kern="100" noProof="1">
                  <a:latin typeface="Calibri" panose="020F0502020204030204"/>
                  <a:cs typeface="Times New Roman" panose="02020603050405020304"/>
                  <a:sym typeface="Times New Roman" panose="02020603050405020304"/>
                </a:rPr>
                <a:t>必要时改变行为</a:t>
              </a:r>
            </a:p>
          </p:txBody>
        </p:sp>
        <p:cxnSp>
          <p:nvCxnSpPr>
            <p:cNvPr id="16" name="直接箭头连接符 8"/>
            <p:cNvCxnSpPr>
              <a:stCxn id="15" idx="1"/>
            </p:cNvCxnSpPr>
            <p:nvPr/>
          </p:nvCxnSpPr>
          <p:spPr>
            <a:xfrm flipH="1" flipV="1">
              <a:off x="8709" y="8302"/>
              <a:ext cx="1147" cy="8"/>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7" name="文本框 9"/>
            <p:cNvSpPr txBox="1"/>
            <p:nvPr/>
          </p:nvSpPr>
          <p:spPr>
            <a:xfrm>
              <a:off x="9867" y="6979"/>
              <a:ext cx="2002" cy="77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a:lstStyle/>
            <a:p>
              <a:pPr algn="ctr" eaLnBrk="1" hangingPunct="1">
                <a:defRPr/>
              </a:pPr>
              <a:r>
                <a:rPr lang="en-US" altLang="zh-CN" sz="1600" b="1" kern="100" noProof="1">
                  <a:latin typeface="Calibri" panose="020F0502020204030204"/>
                  <a:cs typeface="Times New Roman" panose="02020603050405020304"/>
                  <a:sym typeface="Times New Roman" panose="02020603050405020304"/>
                </a:rPr>
                <a:t>2.鉴定器</a:t>
              </a:r>
            </a:p>
            <a:p>
              <a:pPr indent="133350" algn="ctr" eaLnBrk="1" hangingPunct="1">
                <a:defRPr/>
              </a:pPr>
              <a:r>
                <a:rPr lang="en-US" altLang="zh-CN" sz="1600" kern="100" noProof="1">
                  <a:latin typeface="Calibri" panose="020F0502020204030204"/>
                  <a:cs typeface="Times New Roman" panose="02020603050405020304"/>
                  <a:sym typeface="Times New Roman" panose="02020603050405020304"/>
                </a:rPr>
                <a:t>与标准对比</a:t>
              </a:r>
            </a:p>
          </p:txBody>
        </p:sp>
        <p:cxnSp>
          <p:nvCxnSpPr>
            <p:cNvPr id="18" name="直接箭头连接符 10"/>
            <p:cNvCxnSpPr>
              <a:stCxn id="17" idx="1"/>
              <a:endCxn id="9" idx="3"/>
            </p:cNvCxnSpPr>
            <p:nvPr/>
          </p:nvCxnSpPr>
          <p:spPr>
            <a:xfrm flipH="1">
              <a:off x="9026" y="7365"/>
              <a:ext cx="840" cy="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2611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基本概念</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13470"/>
            <a:ext cx="10972800" cy="4600575"/>
          </a:xfrm>
        </p:spPr>
        <p:txBody>
          <a:bodyPr>
            <a:normAutofit/>
          </a:bodyPr>
          <a:lstStyle/>
          <a:p>
            <a:pPr>
              <a:lnSpc>
                <a:spcPct val="140000"/>
              </a:lnSpc>
            </a:pPr>
            <a:r>
              <a:rPr lang="zh-CN" altLang="en-US" sz="3600" dirty="0">
                <a:ea typeface="楷体_GB2312" pitchFamily="49" charset="-122"/>
              </a:rPr>
              <a:t>管理</a:t>
            </a:r>
          </a:p>
          <a:p>
            <a:pPr lvl="1" algn="just">
              <a:lnSpc>
                <a:spcPct val="140000"/>
              </a:lnSpc>
              <a:spcBef>
                <a:spcPts val="1200"/>
              </a:spcBef>
            </a:pPr>
            <a:r>
              <a:rPr lang="zh-CN" altLang="en-US" dirty="0">
                <a:ea typeface="楷体_GB2312" pitchFamily="49" charset="-122"/>
              </a:rPr>
              <a:t>组织是由一群为了实现某个共同目标而一起工作的人组成</a:t>
            </a:r>
            <a:r>
              <a:rPr lang="zh-CN" altLang="en-US" dirty="0" smtClean="0">
                <a:ea typeface="楷体_GB2312" pitchFamily="49" charset="-122"/>
              </a:rPr>
              <a:t>的，由</a:t>
            </a:r>
            <a:r>
              <a:rPr lang="zh-CN" altLang="en-US" dirty="0">
                <a:ea typeface="楷体_GB2312" pitchFamily="49" charset="-122"/>
              </a:rPr>
              <a:t>不同等级的管理者领导。</a:t>
            </a:r>
          </a:p>
          <a:p>
            <a:pPr lvl="1" algn="just">
              <a:lnSpc>
                <a:spcPct val="140000"/>
              </a:lnSpc>
              <a:spcBef>
                <a:spcPts val="1200"/>
              </a:spcBef>
            </a:pPr>
            <a:r>
              <a:rPr lang="zh-CN" altLang="en-US" dirty="0">
                <a:ea typeface="楷体_GB2312" pitchFamily="49" charset="-122"/>
              </a:rPr>
              <a:t>管理控制过程就是各级管理者确保其所监管的人员实施其目标战略的过程。</a:t>
            </a:r>
          </a:p>
          <a:p>
            <a:pPr marL="0" indent="0">
              <a:lnSpc>
                <a:spcPct val="150000"/>
              </a:lnSpc>
              <a:spcBef>
                <a:spcPts val="1200"/>
              </a:spcBef>
              <a:buNone/>
            </a:pPr>
            <a:endParaRPr lang="en-US" altLang="zh-CN" sz="1800" dirty="0"/>
          </a:p>
        </p:txBody>
      </p:sp>
      <p:sp>
        <p:nvSpPr>
          <p:cNvPr id="4" name="日期占位符 3"/>
          <p:cNvSpPr>
            <a:spLocks noGrp="1"/>
          </p:cNvSpPr>
          <p:nvPr>
            <p:ph type="dt" sz="half" idx="10"/>
          </p:nvPr>
        </p:nvSpPr>
        <p:spPr/>
        <p:txBody>
          <a:bodyPr/>
          <a:lstStyle/>
          <a:p>
            <a:fld id="{E49791AC-969F-4121-878D-20F2A2464DCD}"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6</a:t>
            </a:fld>
            <a:endParaRPr lang="zh-CN" altLang="en-US"/>
          </a:p>
        </p:txBody>
      </p:sp>
    </p:spTree>
    <p:extLst>
      <p:ext uri="{BB962C8B-B14F-4D97-AF65-F5344CB8AC3E}">
        <p14:creationId xmlns:p14="http://schemas.microsoft.com/office/powerpoint/2010/main" val="75872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基本概念</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a:bodyPr>
          <a:lstStyle/>
          <a:p>
            <a:pPr>
              <a:lnSpc>
                <a:spcPts val="4600"/>
              </a:lnSpc>
            </a:pPr>
            <a:r>
              <a:rPr lang="zh-CN" altLang="en-US" dirty="0">
                <a:ea typeface="楷体_GB2312" pitchFamily="49" charset="-122"/>
              </a:rPr>
              <a:t>管理控制系统与简单控制过程的显著差异：</a:t>
            </a:r>
          </a:p>
          <a:p>
            <a:pPr lvl="1">
              <a:lnSpc>
                <a:spcPct val="120000"/>
              </a:lnSpc>
            </a:pPr>
            <a:r>
              <a:rPr lang="zh-CN" altLang="en-US" dirty="0">
                <a:ea typeface="楷体_GB2312" pitchFamily="49" charset="-122"/>
              </a:rPr>
              <a:t>标准不是事先设定的；</a:t>
            </a:r>
          </a:p>
          <a:p>
            <a:pPr lvl="1">
              <a:lnSpc>
                <a:spcPct val="120000"/>
              </a:lnSpc>
            </a:pPr>
            <a:r>
              <a:rPr lang="zh-CN" altLang="en-US" dirty="0">
                <a:ea typeface="楷体_GB2312" pitchFamily="49" charset="-122"/>
              </a:rPr>
              <a:t>管理控制不是自动的；</a:t>
            </a:r>
          </a:p>
          <a:p>
            <a:pPr lvl="1">
              <a:lnSpc>
                <a:spcPct val="120000"/>
              </a:lnSpc>
            </a:pPr>
            <a:r>
              <a:rPr lang="zh-CN" altLang="en-US" dirty="0">
                <a:ea typeface="楷体_GB2312" pitchFamily="49" charset="-122"/>
              </a:rPr>
              <a:t>管理控制要求人与人之间的协调；</a:t>
            </a:r>
          </a:p>
          <a:p>
            <a:pPr lvl="1">
              <a:lnSpc>
                <a:spcPct val="120000"/>
              </a:lnSpc>
            </a:pPr>
            <a:r>
              <a:rPr lang="zh-CN" altLang="en-US" dirty="0">
                <a:ea typeface="楷体_GB2312" pitchFamily="49" charset="-122"/>
              </a:rPr>
              <a:t>觉察到采取行动的需要与确定取得预期结果所要求的行动之间的联系可能不明确；</a:t>
            </a:r>
          </a:p>
          <a:p>
            <a:pPr lvl="1">
              <a:lnSpc>
                <a:spcPct val="120000"/>
              </a:lnSpc>
            </a:pPr>
            <a:r>
              <a:rPr lang="zh-CN" altLang="en-US" dirty="0">
                <a:ea typeface="楷体_GB2312" pitchFamily="49" charset="-122"/>
              </a:rPr>
              <a:t>许多管理控制都是自控的。</a:t>
            </a:r>
            <a:endParaRPr lang="zh-CN" altLang="en-US" dirty="0"/>
          </a:p>
        </p:txBody>
      </p:sp>
      <p:sp>
        <p:nvSpPr>
          <p:cNvPr id="4" name="日期占位符 3"/>
          <p:cNvSpPr>
            <a:spLocks noGrp="1"/>
          </p:cNvSpPr>
          <p:nvPr>
            <p:ph type="dt" sz="half" idx="10"/>
          </p:nvPr>
        </p:nvSpPr>
        <p:spPr/>
        <p:txBody>
          <a:bodyPr/>
          <a:lstStyle/>
          <a:p>
            <a:fld id="{A7827C0A-AF5D-4CE7-8C9C-A8E842A86919}"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7</a:t>
            </a:fld>
            <a:endParaRPr lang="zh-CN" altLang="en-US"/>
          </a:p>
        </p:txBody>
      </p:sp>
    </p:spTree>
    <p:extLst>
      <p:ext uri="{BB962C8B-B14F-4D97-AF65-F5344CB8AC3E}">
        <p14:creationId xmlns:p14="http://schemas.microsoft.com/office/powerpoint/2010/main" val="297899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基本概念</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fontScale="77500" lnSpcReduction="20000"/>
          </a:bodyPr>
          <a:lstStyle/>
          <a:p>
            <a:pPr>
              <a:lnSpc>
                <a:spcPct val="150000"/>
              </a:lnSpc>
              <a:spcBef>
                <a:spcPct val="40000"/>
              </a:spcBef>
            </a:pPr>
            <a:r>
              <a:rPr lang="zh-CN" altLang="en-US" dirty="0">
                <a:ea typeface="楷体_GB2312" pitchFamily="49" charset="-122"/>
              </a:rPr>
              <a:t>系统</a:t>
            </a:r>
          </a:p>
          <a:p>
            <a:pPr lvl="1">
              <a:lnSpc>
                <a:spcPts val="4400"/>
              </a:lnSpc>
              <a:spcBef>
                <a:spcPct val="30000"/>
              </a:spcBef>
            </a:pPr>
            <a:r>
              <a:rPr lang="zh-CN" altLang="en-US" dirty="0">
                <a:ea typeface="楷体_GB2312" pitchFamily="49" charset="-122"/>
              </a:rPr>
              <a:t>系统是指完成一项活动或一系列活动的规定方法，通常是重复性的方法</a:t>
            </a:r>
            <a:r>
              <a:rPr lang="zh-CN" altLang="en-US" dirty="0" smtClean="0">
                <a:ea typeface="楷体_GB2312" pitchFamily="49" charset="-122"/>
              </a:rPr>
              <a:t>。</a:t>
            </a:r>
            <a:endParaRPr lang="en-US" altLang="zh-CN" dirty="0" smtClean="0">
              <a:ea typeface="楷体_GB2312" pitchFamily="49" charset="-122"/>
            </a:endParaRPr>
          </a:p>
          <a:p>
            <a:pPr lvl="1">
              <a:lnSpc>
                <a:spcPts val="4400"/>
              </a:lnSpc>
              <a:spcBef>
                <a:spcPct val="30000"/>
              </a:spcBef>
            </a:pPr>
            <a:r>
              <a:rPr lang="zh-CN" altLang="en-US" dirty="0" smtClean="0">
                <a:ea typeface="楷体_GB2312" pitchFamily="49" charset="-122"/>
              </a:rPr>
              <a:t>系统的特点是一系列旨在实现特定的目的或多或少具有规律性、协调性和重复性的步骤。</a:t>
            </a:r>
            <a:endParaRPr lang="zh-CN" altLang="en-US" dirty="0">
              <a:ea typeface="楷体_GB2312" pitchFamily="49" charset="-122"/>
            </a:endParaRPr>
          </a:p>
          <a:p>
            <a:pPr lvl="1">
              <a:lnSpc>
                <a:spcPts val="4400"/>
              </a:lnSpc>
              <a:spcBef>
                <a:spcPct val="30000"/>
              </a:spcBef>
            </a:pPr>
            <a:r>
              <a:rPr lang="zh-CN" altLang="en-US" dirty="0">
                <a:ea typeface="楷体_GB2312" pitchFamily="49" charset="-122"/>
              </a:rPr>
              <a:t>许多管理行为都不是系统性的</a:t>
            </a:r>
            <a:r>
              <a:rPr lang="zh-CN" altLang="en-US" dirty="0" smtClean="0">
                <a:ea typeface="楷体_GB2312" pitchFamily="49" charset="-122"/>
              </a:rPr>
              <a:t>，需要运用自己的判断决定采取什么行动最佳。</a:t>
            </a:r>
            <a:endParaRPr lang="en-US" altLang="zh-CN" dirty="0" smtClean="0">
              <a:ea typeface="楷体_GB2312" pitchFamily="49" charset="-122"/>
            </a:endParaRPr>
          </a:p>
          <a:p>
            <a:pPr lvl="1">
              <a:lnSpc>
                <a:spcPts val="4400"/>
              </a:lnSpc>
              <a:spcBef>
                <a:spcPct val="30000"/>
              </a:spcBef>
            </a:pPr>
            <a:r>
              <a:rPr lang="zh-CN" altLang="en-US" dirty="0" smtClean="0">
                <a:ea typeface="楷体_GB2312" pitchFamily="49" charset="-122"/>
              </a:rPr>
              <a:t>如果</a:t>
            </a:r>
            <a:r>
              <a:rPr lang="zh-CN" altLang="en-US" dirty="0">
                <a:ea typeface="楷体_GB2312" pitchFamily="49" charset="-122"/>
              </a:rPr>
              <a:t>所有系统都能确保在所有情况下采取正确行动，就不需要人来管理了。</a:t>
            </a:r>
          </a:p>
          <a:p>
            <a:pPr>
              <a:lnSpc>
                <a:spcPct val="150000"/>
              </a:lnSpc>
              <a:spcBef>
                <a:spcPts val="1200"/>
              </a:spcBef>
            </a:pPr>
            <a:endParaRPr lang="zh-CN" altLang="en-US" dirty="0">
              <a:latin typeface="+mn-ea"/>
            </a:endParaRPr>
          </a:p>
        </p:txBody>
      </p:sp>
      <p:sp>
        <p:nvSpPr>
          <p:cNvPr id="4" name="日期占位符 3"/>
          <p:cNvSpPr>
            <a:spLocks noGrp="1"/>
          </p:cNvSpPr>
          <p:nvPr>
            <p:ph type="dt" sz="half" idx="10"/>
          </p:nvPr>
        </p:nvSpPr>
        <p:spPr/>
        <p:txBody>
          <a:bodyPr/>
          <a:lstStyle/>
          <a:p>
            <a:fld id="{D6CC872B-AFB6-42FB-923B-B3351C6927A9}"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8</a:t>
            </a:fld>
            <a:endParaRPr lang="zh-CN" altLang="en-US"/>
          </a:p>
        </p:txBody>
      </p:sp>
    </p:spTree>
    <p:extLst>
      <p:ext uri="{BB962C8B-B14F-4D97-AF65-F5344CB8AC3E}">
        <p14:creationId xmlns:p14="http://schemas.microsoft.com/office/powerpoint/2010/main" val="2860977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管理控制的边界</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46421"/>
            <a:ext cx="10972800" cy="4302125"/>
          </a:xfrm>
        </p:spPr>
        <p:txBody>
          <a:bodyPr>
            <a:normAutofit lnSpcReduction="10000"/>
          </a:bodyPr>
          <a:lstStyle/>
          <a:p>
            <a:pPr marL="469888" lvl="1" indent="-469888" algn="just">
              <a:lnSpc>
                <a:spcPct val="120000"/>
              </a:lnSpc>
              <a:spcBef>
                <a:spcPct val="30000"/>
              </a:spcBef>
              <a:buClr>
                <a:schemeClr val="bg2"/>
              </a:buClr>
              <a:buSzPct val="70000"/>
              <a:buFont typeface="Wingdings" panose="05000000000000000000" pitchFamily="2" charset="2"/>
              <a:buChar char="o"/>
            </a:pPr>
            <a:r>
              <a:rPr lang="zh-CN" altLang="en-US" dirty="0" smtClean="0">
                <a:ea typeface="楷体_GB2312" pitchFamily="49" charset="-122"/>
              </a:rPr>
              <a:t>管理控制与战略制定、任务控制相区分，在以下方面管理控制介于战略制定和任务</a:t>
            </a:r>
            <a:r>
              <a:rPr lang="zh-CN" altLang="en-US" dirty="0">
                <a:ea typeface="楷体_GB2312" pitchFamily="49" charset="-122"/>
              </a:rPr>
              <a:t>控制之间（战略制定、管理控制、任务控制</a:t>
            </a:r>
            <a:r>
              <a:rPr lang="zh-CN" altLang="en-US" dirty="0" smtClean="0">
                <a:ea typeface="楷体_GB2312" pitchFamily="49" charset="-122"/>
              </a:rPr>
              <a:t>）</a:t>
            </a:r>
          </a:p>
          <a:p>
            <a:pPr lvl="1" algn="just">
              <a:lnSpc>
                <a:spcPct val="120000"/>
              </a:lnSpc>
              <a:spcBef>
                <a:spcPct val="30000"/>
              </a:spcBef>
            </a:pPr>
            <a:r>
              <a:rPr lang="zh-CN" altLang="en-US" dirty="0" smtClean="0">
                <a:ea typeface="楷体_GB2312" pitchFamily="49" charset="-122"/>
              </a:rPr>
              <a:t>系统性</a:t>
            </a:r>
          </a:p>
          <a:p>
            <a:pPr lvl="1" algn="just">
              <a:lnSpc>
                <a:spcPct val="120000"/>
              </a:lnSpc>
              <a:spcBef>
                <a:spcPct val="30000"/>
              </a:spcBef>
            </a:pPr>
            <a:r>
              <a:rPr lang="zh-CN" altLang="en-US" dirty="0" smtClean="0">
                <a:ea typeface="楷体_GB2312" pitchFamily="49" charset="-122"/>
              </a:rPr>
              <a:t>期间</a:t>
            </a:r>
          </a:p>
          <a:p>
            <a:pPr lvl="1" algn="just">
              <a:lnSpc>
                <a:spcPct val="120000"/>
              </a:lnSpc>
              <a:spcBef>
                <a:spcPct val="30000"/>
              </a:spcBef>
            </a:pPr>
            <a:r>
              <a:rPr lang="zh-CN" altLang="en-US" dirty="0" smtClean="0">
                <a:ea typeface="楷体_GB2312" pitchFamily="49" charset="-122"/>
              </a:rPr>
              <a:t>预期准确性</a:t>
            </a:r>
            <a:endParaRPr lang="en-US" altLang="zh-CN" dirty="0" smtClean="0">
              <a:ea typeface="楷体_GB2312" pitchFamily="49" charset="-122"/>
            </a:endParaRPr>
          </a:p>
          <a:p>
            <a:pPr marL="471476" lvl="1" indent="0" algn="just">
              <a:lnSpc>
                <a:spcPct val="120000"/>
              </a:lnSpc>
              <a:spcBef>
                <a:spcPct val="30000"/>
              </a:spcBef>
              <a:buNone/>
            </a:pPr>
            <a:endParaRPr lang="en-US" altLang="zh-CN" dirty="0" smtClean="0">
              <a:ea typeface="楷体_GB2312" pitchFamily="49" charset="-122"/>
            </a:endParaRPr>
          </a:p>
          <a:p>
            <a:pPr marL="469888" lvl="1" indent="-469888" algn="just">
              <a:lnSpc>
                <a:spcPct val="120000"/>
              </a:lnSpc>
              <a:spcBef>
                <a:spcPct val="30000"/>
              </a:spcBef>
              <a:buClr>
                <a:schemeClr val="bg2"/>
              </a:buClr>
              <a:buSzPct val="70000"/>
              <a:buFont typeface="Wingdings" panose="05000000000000000000" pitchFamily="2" charset="2"/>
              <a:buChar char="o"/>
            </a:pPr>
            <a:r>
              <a:rPr lang="zh-CN" altLang="en-US" dirty="0">
                <a:ea typeface="楷体_GB2312" pitchFamily="49" charset="-122"/>
              </a:rPr>
              <a:t>既涉及计划又涉及控制，但活动类型不同，侧重点各异</a:t>
            </a:r>
          </a:p>
        </p:txBody>
      </p:sp>
      <p:sp>
        <p:nvSpPr>
          <p:cNvPr id="4" name="日期占位符 3"/>
          <p:cNvSpPr>
            <a:spLocks noGrp="1"/>
          </p:cNvSpPr>
          <p:nvPr>
            <p:ph type="dt" sz="half" idx="10"/>
          </p:nvPr>
        </p:nvSpPr>
        <p:spPr/>
        <p:txBody>
          <a:bodyPr/>
          <a:lstStyle/>
          <a:p>
            <a:fld id="{7BC29C3E-2FD6-4A4E-9C34-51998F94786D}" type="datetime1">
              <a:rPr lang="zh-CN" altLang="en-US" smtClean="0"/>
              <a:t>2025/2/23</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9</a:t>
            </a:fld>
            <a:endParaRPr lang="zh-CN" altLang="en-US"/>
          </a:p>
        </p:txBody>
      </p:sp>
    </p:spTree>
    <p:extLst>
      <p:ext uri="{BB962C8B-B14F-4D97-AF65-F5344CB8AC3E}">
        <p14:creationId xmlns:p14="http://schemas.microsoft.com/office/powerpoint/2010/main" val="25070652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e8031f7-0c81-456d-ad20-3f841ff4475e}"/>
</p:tagLst>
</file>

<file path=ppt/theme/theme1.xml><?xml version="1.0" encoding="utf-8"?>
<a:theme xmlns:a="http://schemas.openxmlformats.org/drawingml/2006/main" name="主题1">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FE9C6452-6D0D-4A66-A5D1-8A074E9C76E3}" vid="{7E900346-8F08-413D-BFC1-1A42EBADBD0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上财</Template>
  <TotalTime>1551</TotalTime>
  <Words>1273</Words>
  <Application>Microsoft Office PowerPoint</Application>
  <PresentationFormat>宽屏</PresentationFormat>
  <Paragraphs>242</Paragraphs>
  <Slides>30</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仿宋_GB2312</vt:lpstr>
      <vt:lpstr>楷体_GB2312</vt:lpstr>
      <vt:lpstr>宋体</vt:lpstr>
      <vt:lpstr>Arial</vt:lpstr>
      <vt:lpstr>Calibri</vt:lpstr>
      <vt:lpstr>Times New Roman</vt:lpstr>
      <vt:lpstr>Wingdings</vt:lpstr>
      <vt:lpstr>主题1</vt:lpstr>
      <vt:lpstr>1、管理控制系统的性质</vt:lpstr>
      <vt:lpstr>PowerPoint 演示文稿</vt:lpstr>
      <vt:lpstr>管理控制系统的性质</vt:lpstr>
      <vt:lpstr>基本概念</vt:lpstr>
      <vt:lpstr>基本概念</vt:lpstr>
      <vt:lpstr>基本概念</vt:lpstr>
      <vt:lpstr>基本概念</vt:lpstr>
      <vt:lpstr>基本概念</vt:lpstr>
      <vt:lpstr>管理控制的边界</vt:lpstr>
      <vt:lpstr>管理控制的边界</vt:lpstr>
      <vt:lpstr>管理控制的边界</vt:lpstr>
      <vt:lpstr>管理控制的边界</vt:lpstr>
      <vt:lpstr>管理控制的边界</vt:lpstr>
      <vt:lpstr>管理控制的边界</vt:lpstr>
      <vt:lpstr>管理控制的边界</vt:lpstr>
      <vt:lpstr>管理控制的边界</vt:lpstr>
      <vt:lpstr>PowerPoint 演示文稿</vt:lpstr>
      <vt:lpstr>管理控制的边界</vt:lpstr>
      <vt:lpstr>管理控制的边界</vt:lpstr>
      <vt:lpstr>管理控制的边界</vt:lpstr>
      <vt:lpstr>管理控制的边界</vt:lpstr>
      <vt:lpstr>管理控制的边界</vt:lpstr>
      <vt:lpstr>管理控制的边界</vt:lpstr>
      <vt:lpstr>管理控制的边界</vt:lpstr>
      <vt:lpstr>管理控制的边界</vt:lpstr>
      <vt:lpstr>管理控制、任务控制与战略制定</vt:lpstr>
      <vt:lpstr>互联网对管理控制的影响</vt:lpstr>
      <vt:lpstr>互联网对管理控制的影响</vt:lpstr>
      <vt:lpstr>小结</vt:lpstr>
      <vt:lpstr>案例分析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3、组织行为</dc:title>
  <dc:creator>eve</dc:creator>
  <cp:lastModifiedBy>MH</cp:lastModifiedBy>
  <cp:revision>112</cp:revision>
  <dcterms:created xsi:type="dcterms:W3CDTF">2017-07-25T07:38:29Z</dcterms:created>
  <dcterms:modified xsi:type="dcterms:W3CDTF">2025-02-23T04:10:33Z</dcterms:modified>
</cp:coreProperties>
</file>