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256" r:id="rId2"/>
    <p:sldId id="264" r:id="rId3"/>
    <p:sldId id="265" r:id="rId4"/>
    <p:sldId id="257" r:id="rId5"/>
    <p:sldId id="266" r:id="rId6"/>
    <p:sldId id="295" r:id="rId7"/>
    <p:sldId id="258" r:id="rId8"/>
    <p:sldId id="267" r:id="rId9"/>
    <p:sldId id="296" r:id="rId10"/>
    <p:sldId id="297" r:id="rId11"/>
    <p:sldId id="268" r:id="rId12"/>
    <p:sldId id="269" r:id="rId13"/>
    <p:sldId id="300" r:id="rId14"/>
    <p:sldId id="271" r:id="rId15"/>
    <p:sldId id="272" r:id="rId16"/>
    <p:sldId id="273" r:id="rId17"/>
    <p:sldId id="274" r:id="rId18"/>
    <p:sldId id="259" r:id="rId19"/>
    <p:sldId id="275" r:id="rId20"/>
    <p:sldId id="276" r:id="rId21"/>
    <p:sldId id="277" r:id="rId22"/>
    <p:sldId id="260" r:id="rId23"/>
    <p:sldId id="261" r:id="rId24"/>
    <p:sldId id="280" r:id="rId25"/>
    <p:sldId id="281" r:id="rId26"/>
    <p:sldId id="298" r:id="rId27"/>
    <p:sldId id="282" r:id="rId28"/>
    <p:sldId id="278" r:id="rId29"/>
    <p:sldId id="279" r:id="rId30"/>
    <p:sldId id="284" r:id="rId31"/>
    <p:sldId id="301" r:id="rId32"/>
    <p:sldId id="292" r:id="rId33"/>
    <p:sldId id="285" r:id="rId34"/>
    <p:sldId id="302" r:id="rId35"/>
    <p:sldId id="293" r:id="rId36"/>
    <p:sldId id="286" r:id="rId37"/>
    <p:sldId id="287" r:id="rId38"/>
    <p:sldId id="288" r:id="rId39"/>
    <p:sldId id="303" r:id="rId40"/>
    <p:sldId id="289" r:id="rId41"/>
    <p:sldId id="299" r:id="rId42"/>
    <p:sldId id="304" r:id="rId43"/>
    <p:sldId id="290" r:id="rId44"/>
    <p:sldId id="294" r:id="rId45"/>
    <p:sldId id="305" r:id="rId46"/>
    <p:sldId id="283" r:id="rId47"/>
  </p:sldIdLst>
  <p:sldSz cx="12192000" cy="6858000"/>
  <p:notesSz cx="6858000" cy="9144000"/>
  <p:defaultTextStyle>
    <a:defPPr>
      <a:defRPr lang="zh-CN"/>
    </a:defPPr>
    <a:lvl1pPr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1pPr>
    <a:lvl2pPr marL="4572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2pPr>
    <a:lvl3pPr marL="9144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3pPr>
    <a:lvl4pPr marL="13716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4pPr>
    <a:lvl5pPr marL="18288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62" d="100"/>
          <a:sy n="162" d="100"/>
        </p:scale>
        <p:origin x="1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00145-EF8C-4C20-B9B9-4F442CD9C53A}" type="datetimeFigureOut">
              <a:rPr lang="zh-CN" altLang="en-US" smtClean="0"/>
              <a:t>2025/3/12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D0288-A17E-4A45-A1C2-9CFA623C1872}" type="slidenum">
              <a:rPr lang="zh-CN" altLang="en-US" smtClean="0"/>
              <a:t>‹#›</a:t>
            </a:fld>
            <a:endParaRPr lang="zh-CN" altLang="en-US"/>
          </a:p>
        </p:txBody>
      </p:sp>
    </p:spTree>
    <p:extLst>
      <p:ext uri="{BB962C8B-B14F-4D97-AF65-F5344CB8AC3E}">
        <p14:creationId xmlns:p14="http://schemas.microsoft.com/office/powerpoint/2010/main" val="268822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5D0288-A17E-4A45-A1C2-9CFA623C1872}" type="slidenum">
              <a:rPr lang="zh-CN" altLang="en-US" smtClean="0"/>
              <a:t>14</a:t>
            </a:fld>
            <a:endParaRPr lang="zh-CN" altLang="en-US"/>
          </a:p>
        </p:txBody>
      </p:sp>
    </p:spTree>
    <p:extLst>
      <p:ext uri="{BB962C8B-B14F-4D97-AF65-F5344CB8AC3E}">
        <p14:creationId xmlns:p14="http://schemas.microsoft.com/office/powerpoint/2010/main" val="9597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E43FC7-5A15-4321-8B19-D16146BD071E}"/>
              </a:ext>
            </a:extLst>
          </p:cNvPr>
          <p:cNvSpPr>
            <a:spLocks noChangeArrowheads="1"/>
          </p:cNvSpPr>
          <p:nvPr/>
        </p:nvSpPr>
        <p:spPr bwMode="auto">
          <a:xfrm>
            <a:off x="508000" y="990600"/>
            <a:ext cx="1016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nvGrpSpPr>
          <p:cNvPr id="5" name="Group 8">
            <a:extLst>
              <a:ext uri="{FF2B5EF4-FFF2-40B4-BE49-F238E27FC236}">
                <a16:creationId xmlns:a16="http://schemas.microsoft.com/office/drawing/2014/main" id="{4906B444-F765-48AE-9B8C-37A70C196996}"/>
              </a:ext>
            </a:extLst>
          </p:cNvPr>
          <p:cNvGrpSpPr>
            <a:grpSpLocks/>
          </p:cNvGrpSpPr>
          <p:nvPr/>
        </p:nvGrpSpPr>
        <p:grpSpPr bwMode="auto">
          <a:xfrm>
            <a:off x="508002" y="304800"/>
            <a:ext cx="11188700" cy="5791200"/>
            <a:chOff x="240" y="192"/>
            <a:chExt cx="5286" cy="3648"/>
          </a:xfrm>
        </p:grpSpPr>
        <p:sp>
          <p:nvSpPr>
            <p:cNvPr id="6" name="Rectangle 9">
              <a:extLst>
                <a:ext uri="{FF2B5EF4-FFF2-40B4-BE49-F238E27FC236}">
                  <a16:creationId xmlns:a16="http://schemas.microsoft.com/office/drawing/2014/main" id="{302A69A7-CA26-40CB-A81D-2E11576C4358}"/>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7" name="Rectangle 10">
              <a:extLst>
                <a:ext uri="{FF2B5EF4-FFF2-40B4-BE49-F238E27FC236}">
                  <a16:creationId xmlns:a16="http://schemas.microsoft.com/office/drawing/2014/main" id="{2D9B546B-9E83-498B-9703-738BDAD38A10}"/>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8" name="Rectangle 11">
              <a:extLst>
                <a:ext uri="{FF2B5EF4-FFF2-40B4-BE49-F238E27FC236}">
                  <a16:creationId xmlns:a16="http://schemas.microsoft.com/office/drawing/2014/main" id="{FA841152-555F-404D-A5AD-38F0837B0D03}"/>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9" name="Rectangle 12">
              <a:extLst>
                <a:ext uri="{FF2B5EF4-FFF2-40B4-BE49-F238E27FC236}">
                  <a16:creationId xmlns:a16="http://schemas.microsoft.com/office/drawing/2014/main" id="{51A7B791-1202-4CB8-93DF-044EDD472C69}"/>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 name="Line 13">
              <a:extLst>
                <a:ext uri="{FF2B5EF4-FFF2-40B4-BE49-F238E27FC236}">
                  <a16:creationId xmlns:a16="http://schemas.microsoft.com/office/drawing/2014/main" id="{FC577E53-43D1-4AFB-8304-4F460732D919}"/>
                </a:ext>
              </a:extLst>
            </p:cNvPr>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1" name="Rectangle 14">
              <a:extLst>
                <a:ext uri="{FF2B5EF4-FFF2-40B4-BE49-F238E27FC236}">
                  <a16:creationId xmlns:a16="http://schemas.microsoft.com/office/drawing/2014/main" id="{EC20BB7C-EF98-4023-89BE-BF30601D240C}"/>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
        <p:nvSpPr>
          <p:cNvPr id="6147" name="Rectangle 3"/>
          <p:cNvSpPr>
            <a:spLocks noGrp="1" noChangeArrowheads="1"/>
          </p:cNvSpPr>
          <p:nvPr>
            <p:ph type="ctrTitle"/>
          </p:nvPr>
        </p:nvSpPr>
        <p:spPr>
          <a:xfrm>
            <a:off x="1016000" y="1371600"/>
            <a:ext cx="10261600" cy="2057400"/>
          </a:xfrm>
        </p:spPr>
        <p:txBody>
          <a:bodyPr/>
          <a:lstStyle>
            <a:lvl1pPr>
              <a:defRPr sz="5400"/>
            </a:lvl1pPr>
          </a:lstStyle>
          <a:p>
            <a:r>
              <a:rPr lang="zh-CN" altLang="en-US"/>
              <a:t>单击此处编辑母版标题样式</a:t>
            </a:r>
          </a:p>
        </p:txBody>
      </p:sp>
      <p:sp>
        <p:nvSpPr>
          <p:cNvPr id="6148" name="Rectangle 4"/>
          <p:cNvSpPr>
            <a:spLocks noGrp="1" noChangeArrowheads="1"/>
          </p:cNvSpPr>
          <p:nvPr>
            <p:ph type="subTitle" idx="1"/>
          </p:nvPr>
        </p:nvSpPr>
        <p:spPr>
          <a:xfrm>
            <a:off x="1016000" y="3765550"/>
            <a:ext cx="10261600" cy="2057400"/>
          </a:xfrm>
        </p:spPr>
        <p:txBody>
          <a:bodyPr/>
          <a:lstStyle>
            <a:lvl1pPr marL="0" indent="0">
              <a:buFont typeface="Wingdings" pitchFamily="2" charset="2"/>
              <a:buNone/>
              <a:defRPr sz="2800">
                <a:latin typeface="Arial" pitchFamily="34" charset="0"/>
              </a:defRPr>
            </a:lvl1pPr>
          </a:lstStyle>
          <a:p>
            <a:r>
              <a:rPr lang="zh-CN" altLang="en-US"/>
              <a:t>单击此处编辑母版副标题样式</a:t>
            </a:r>
          </a:p>
        </p:txBody>
      </p:sp>
      <p:sp>
        <p:nvSpPr>
          <p:cNvPr id="12" name="Rectangle 5">
            <a:extLst>
              <a:ext uri="{FF2B5EF4-FFF2-40B4-BE49-F238E27FC236}">
                <a16:creationId xmlns:a16="http://schemas.microsoft.com/office/drawing/2014/main" id="{E99CFF5A-E31D-4D48-BCC8-78B468A5428C}"/>
              </a:ext>
            </a:extLst>
          </p:cNvPr>
          <p:cNvSpPr>
            <a:spLocks noGrp="1" noChangeArrowheads="1"/>
          </p:cNvSpPr>
          <p:nvPr>
            <p:ph type="dt" sz="half" idx="10"/>
          </p:nvPr>
        </p:nvSpPr>
        <p:spPr>
          <a:xfrm>
            <a:off x="609600" y="6248400"/>
            <a:ext cx="2844800" cy="457200"/>
          </a:xfrm>
        </p:spPr>
        <p:txBody>
          <a:bodyPr/>
          <a:lstStyle>
            <a:lvl1pPr>
              <a:defRPr/>
            </a:lvl1pPr>
          </a:lstStyle>
          <a:p>
            <a:fld id="{2708B3A0-8B91-4678-8731-4951A5C85A64}" type="datetime1">
              <a:rPr lang="zh-CN" altLang="en-US" smtClean="0"/>
              <a:t>2025/3/12</a:t>
            </a:fld>
            <a:endParaRPr lang="zh-CN" altLang="en-US"/>
          </a:p>
        </p:txBody>
      </p:sp>
      <p:sp>
        <p:nvSpPr>
          <p:cNvPr id="13" name="Rectangle 6">
            <a:extLst>
              <a:ext uri="{FF2B5EF4-FFF2-40B4-BE49-F238E27FC236}">
                <a16:creationId xmlns:a16="http://schemas.microsoft.com/office/drawing/2014/main" id="{F54E665D-98EC-442C-B190-1E08D2F95B89}"/>
              </a:ext>
            </a:extLst>
          </p:cNvPr>
          <p:cNvSpPr>
            <a:spLocks noGrp="1" noChangeArrowheads="1"/>
          </p:cNvSpPr>
          <p:nvPr>
            <p:ph type="ftr" sz="quarter" idx="11"/>
          </p:nvPr>
        </p:nvSpPr>
        <p:spPr/>
        <p:txBody>
          <a:bodyPr/>
          <a:lstStyle>
            <a:lvl1pPr>
              <a:defRPr/>
            </a:lvl1pPr>
          </a:lstStyle>
          <a:p>
            <a:endParaRPr lang="zh-CN" altLang="en-US"/>
          </a:p>
        </p:txBody>
      </p:sp>
      <p:sp>
        <p:nvSpPr>
          <p:cNvPr id="14" name="Rectangle 7">
            <a:extLst>
              <a:ext uri="{FF2B5EF4-FFF2-40B4-BE49-F238E27FC236}">
                <a16:creationId xmlns:a16="http://schemas.microsoft.com/office/drawing/2014/main" id="{AE74985A-4F26-461B-B717-9734D033652C}"/>
              </a:ext>
            </a:extLst>
          </p:cNvPr>
          <p:cNvSpPr>
            <a:spLocks noGrp="1" noChangeArrowheads="1"/>
          </p:cNvSpPr>
          <p:nvPr>
            <p:ph type="sldNum" sz="quarter" idx="12"/>
          </p:nvPr>
        </p:nvSpPr>
        <p:spPr>
          <a:xfrm>
            <a:off x="8737600" y="6248400"/>
            <a:ext cx="2844800" cy="457200"/>
          </a:xfrm>
        </p:spPr>
        <p:txBody>
          <a:bodyPr/>
          <a:lstStyle>
            <a:lvl1pPr>
              <a:defRPr b="1"/>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5637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3A22C61-ABBF-42C5-A658-E996548E276F}"/>
              </a:ext>
            </a:extLst>
          </p:cNvPr>
          <p:cNvSpPr>
            <a:spLocks noGrp="1" noChangeArrowheads="1"/>
          </p:cNvSpPr>
          <p:nvPr>
            <p:ph type="dt" sz="half" idx="10"/>
          </p:nvPr>
        </p:nvSpPr>
        <p:spPr>
          <a:ln/>
        </p:spPr>
        <p:txBody>
          <a:bodyPr/>
          <a:lstStyle>
            <a:lvl1pPr>
              <a:defRPr/>
            </a:lvl1pPr>
          </a:lstStyle>
          <a:p>
            <a:fld id="{9E182C07-77F3-4F87-BB85-425812B4E2F2}" type="datetime1">
              <a:rPr lang="zh-CN" altLang="en-US" smtClean="0"/>
              <a:t>2025/3/12</a:t>
            </a:fld>
            <a:endParaRPr lang="zh-CN" altLang="en-US"/>
          </a:p>
        </p:txBody>
      </p:sp>
      <p:sp>
        <p:nvSpPr>
          <p:cNvPr id="5" name="Rectangle 5">
            <a:extLst>
              <a:ext uri="{FF2B5EF4-FFF2-40B4-BE49-F238E27FC236}">
                <a16:creationId xmlns:a16="http://schemas.microsoft.com/office/drawing/2014/main" id="{43126DC0-4D96-4BE1-8286-0F36EACBE1DB}"/>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C4B309B-D34A-4A12-9A13-8095F0395C7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01623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33403"/>
            <a:ext cx="2743200" cy="5597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33403"/>
            <a:ext cx="8026400" cy="5597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297BF814-E962-42B8-AF13-29AB0F8AA0D5}"/>
              </a:ext>
            </a:extLst>
          </p:cNvPr>
          <p:cNvSpPr>
            <a:spLocks noGrp="1" noChangeArrowheads="1"/>
          </p:cNvSpPr>
          <p:nvPr>
            <p:ph type="dt" sz="half" idx="10"/>
          </p:nvPr>
        </p:nvSpPr>
        <p:spPr>
          <a:ln/>
        </p:spPr>
        <p:txBody>
          <a:bodyPr/>
          <a:lstStyle>
            <a:lvl1pPr>
              <a:defRPr/>
            </a:lvl1pPr>
          </a:lstStyle>
          <a:p>
            <a:fld id="{E19BA085-85FB-4808-B073-C9EB8A66D247}" type="datetime1">
              <a:rPr lang="zh-CN" altLang="en-US" smtClean="0"/>
              <a:t>2025/3/12</a:t>
            </a:fld>
            <a:endParaRPr lang="zh-CN" altLang="en-US"/>
          </a:p>
        </p:txBody>
      </p:sp>
      <p:sp>
        <p:nvSpPr>
          <p:cNvPr id="5" name="Rectangle 5">
            <a:extLst>
              <a:ext uri="{FF2B5EF4-FFF2-40B4-BE49-F238E27FC236}">
                <a16:creationId xmlns:a16="http://schemas.microsoft.com/office/drawing/2014/main" id="{E7787A91-8317-4A69-9DA5-7B2BB92EBEBF}"/>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779A6833-DDA1-4F39-B09B-6F5E2207F4B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4786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533403"/>
            <a:ext cx="10972800" cy="5597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86F17731-8568-4755-9F05-F57C6FFE76B1}"/>
              </a:ext>
            </a:extLst>
          </p:cNvPr>
          <p:cNvSpPr>
            <a:spLocks noGrp="1" noChangeArrowheads="1"/>
          </p:cNvSpPr>
          <p:nvPr>
            <p:ph type="dt" sz="half" idx="10"/>
          </p:nvPr>
        </p:nvSpPr>
        <p:spPr>
          <a:ln/>
        </p:spPr>
        <p:txBody>
          <a:bodyPr/>
          <a:lstStyle>
            <a:lvl1pPr>
              <a:defRPr/>
            </a:lvl1pPr>
          </a:lstStyle>
          <a:p>
            <a:fld id="{7C48CFE7-A06F-45C4-98D5-3F002913648E}" type="datetime1">
              <a:rPr lang="zh-CN" altLang="en-US" smtClean="0"/>
              <a:t>2025/3/12</a:t>
            </a:fld>
            <a:endParaRPr lang="zh-CN" altLang="en-US"/>
          </a:p>
        </p:txBody>
      </p:sp>
      <p:sp>
        <p:nvSpPr>
          <p:cNvPr id="4" name="Rectangle 5">
            <a:extLst>
              <a:ext uri="{FF2B5EF4-FFF2-40B4-BE49-F238E27FC236}">
                <a16:creationId xmlns:a16="http://schemas.microsoft.com/office/drawing/2014/main" id="{17725BB8-577E-40A4-96E0-68CE6B25DDEA}"/>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3092E898-A97E-45AE-A594-BB18D48AF986}"/>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67961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63CBF91-3948-466C-8AA0-1B8717CB98FB}"/>
              </a:ext>
            </a:extLst>
          </p:cNvPr>
          <p:cNvSpPr>
            <a:spLocks noGrp="1" noChangeArrowheads="1"/>
          </p:cNvSpPr>
          <p:nvPr>
            <p:ph type="dt" sz="half" idx="10"/>
          </p:nvPr>
        </p:nvSpPr>
        <p:spPr>
          <a:ln/>
        </p:spPr>
        <p:txBody>
          <a:bodyPr/>
          <a:lstStyle>
            <a:lvl1pPr>
              <a:defRPr/>
            </a:lvl1pPr>
          </a:lstStyle>
          <a:p>
            <a:fld id="{D36FABBD-7B84-453D-8186-3D29F6D552EE}" type="datetime1">
              <a:rPr lang="zh-CN" altLang="en-US" smtClean="0"/>
              <a:t>2025/3/12</a:t>
            </a:fld>
            <a:endParaRPr lang="zh-CN" altLang="en-US"/>
          </a:p>
        </p:txBody>
      </p:sp>
      <p:sp>
        <p:nvSpPr>
          <p:cNvPr id="6" name="Rectangle 5">
            <a:extLst>
              <a:ext uri="{FF2B5EF4-FFF2-40B4-BE49-F238E27FC236}">
                <a16:creationId xmlns:a16="http://schemas.microsoft.com/office/drawing/2014/main" id="{72836568-75F7-41CF-9141-046095FF94A2}"/>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E842EA3-A0C8-4FF0-B0A8-AAB6823F722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09723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4977246-55B7-4700-A7C0-7472CEE90909}"/>
              </a:ext>
            </a:extLst>
          </p:cNvPr>
          <p:cNvSpPr>
            <a:spLocks noGrp="1" noChangeArrowheads="1"/>
          </p:cNvSpPr>
          <p:nvPr>
            <p:ph type="dt" sz="half" idx="10"/>
          </p:nvPr>
        </p:nvSpPr>
        <p:spPr>
          <a:ln/>
        </p:spPr>
        <p:txBody>
          <a:bodyPr/>
          <a:lstStyle>
            <a:lvl1pPr>
              <a:defRPr/>
            </a:lvl1pPr>
          </a:lstStyle>
          <a:p>
            <a:fld id="{13303C21-D6C5-485F-B78A-3AA49DC63DEA}" type="datetime1">
              <a:rPr lang="zh-CN" altLang="en-US" smtClean="0"/>
              <a:t>2025/3/12</a:t>
            </a:fld>
            <a:endParaRPr lang="zh-CN" altLang="en-US"/>
          </a:p>
        </p:txBody>
      </p:sp>
      <p:sp>
        <p:nvSpPr>
          <p:cNvPr id="5" name="Rectangle 5">
            <a:extLst>
              <a:ext uri="{FF2B5EF4-FFF2-40B4-BE49-F238E27FC236}">
                <a16:creationId xmlns:a16="http://schemas.microsoft.com/office/drawing/2014/main" id="{920C6316-B6D1-4E31-B42A-DF11059C74C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861205B8-548E-44D6-9E66-09044F3D359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9622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编辑母版文本样式</a:t>
            </a:r>
          </a:p>
        </p:txBody>
      </p:sp>
      <p:sp>
        <p:nvSpPr>
          <p:cNvPr id="4" name="Rectangle 4">
            <a:extLst>
              <a:ext uri="{FF2B5EF4-FFF2-40B4-BE49-F238E27FC236}">
                <a16:creationId xmlns:a16="http://schemas.microsoft.com/office/drawing/2014/main" id="{4BC1ABC7-FEF2-4036-BADA-2F80D22E9B4B}"/>
              </a:ext>
            </a:extLst>
          </p:cNvPr>
          <p:cNvSpPr>
            <a:spLocks noGrp="1" noChangeArrowheads="1"/>
          </p:cNvSpPr>
          <p:nvPr>
            <p:ph type="dt" sz="half" idx="10"/>
          </p:nvPr>
        </p:nvSpPr>
        <p:spPr>
          <a:ln/>
        </p:spPr>
        <p:txBody>
          <a:bodyPr/>
          <a:lstStyle>
            <a:lvl1pPr>
              <a:defRPr/>
            </a:lvl1pPr>
          </a:lstStyle>
          <a:p>
            <a:fld id="{7E0AE348-3F9C-4758-BC85-681893CDD64B}" type="datetime1">
              <a:rPr lang="zh-CN" altLang="en-US" smtClean="0"/>
              <a:t>2025/3/12</a:t>
            </a:fld>
            <a:endParaRPr lang="zh-CN" altLang="en-US"/>
          </a:p>
        </p:txBody>
      </p:sp>
      <p:sp>
        <p:nvSpPr>
          <p:cNvPr id="5" name="Rectangle 5">
            <a:extLst>
              <a:ext uri="{FF2B5EF4-FFF2-40B4-BE49-F238E27FC236}">
                <a16:creationId xmlns:a16="http://schemas.microsoft.com/office/drawing/2014/main" id="{4F0CA675-A3D2-4D12-B1AF-15BC7B81ABF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110FAC9-9EFE-47B8-8E3E-A22B1C855D8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74878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7CEEE79C-B741-42FA-B491-7CC834BAD538}"/>
              </a:ext>
            </a:extLst>
          </p:cNvPr>
          <p:cNvSpPr>
            <a:spLocks noGrp="1" noChangeArrowheads="1"/>
          </p:cNvSpPr>
          <p:nvPr>
            <p:ph type="dt" sz="half" idx="10"/>
          </p:nvPr>
        </p:nvSpPr>
        <p:spPr>
          <a:ln/>
        </p:spPr>
        <p:txBody>
          <a:bodyPr/>
          <a:lstStyle>
            <a:lvl1pPr>
              <a:defRPr/>
            </a:lvl1pPr>
          </a:lstStyle>
          <a:p>
            <a:fld id="{B473477E-8298-4C69-9B9A-A0C554AC026A}" type="datetime1">
              <a:rPr lang="zh-CN" altLang="en-US" smtClean="0"/>
              <a:t>2025/3/12</a:t>
            </a:fld>
            <a:endParaRPr lang="zh-CN" altLang="en-US"/>
          </a:p>
        </p:txBody>
      </p:sp>
      <p:sp>
        <p:nvSpPr>
          <p:cNvPr id="6" name="Rectangle 5">
            <a:extLst>
              <a:ext uri="{FF2B5EF4-FFF2-40B4-BE49-F238E27FC236}">
                <a16:creationId xmlns:a16="http://schemas.microsoft.com/office/drawing/2014/main" id="{982B6D67-E153-45C7-9482-ADA2002DCFAF}"/>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397F17F7-58BF-4E36-8F14-91791EB0127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2590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F67337FF-DB63-4C5E-96DD-3A0766B43343}"/>
              </a:ext>
            </a:extLst>
          </p:cNvPr>
          <p:cNvSpPr>
            <a:spLocks noGrp="1" noChangeArrowheads="1"/>
          </p:cNvSpPr>
          <p:nvPr>
            <p:ph type="dt" sz="half" idx="10"/>
          </p:nvPr>
        </p:nvSpPr>
        <p:spPr>
          <a:ln/>
        </p:spPr>
        <p:txBody>
          <a:bodyPr/>
          <a:lstStyle>
            <a:lvl1pPr>
              <a:defRPr/>
            </a:lvl1pPr>
          </a:lstStyle>
          <a:p>
            <a:fld id="{D85A303C-AF4D-4D7F-B20D-D4A2BD67A5CA}" type="datetime1">
              <a:rPr lang="zh-CN" altLang="en-US" smtClean="0"/>
              <a:t>2025/3/12</a:t>
            </a:fld>
            <a:endParaRPr lang="zh-CN" altLang="en-US"/>
          </a:p>
        </p:txBody>
      </p:sp>
      <p:sp>
        <p:nvSpPr>
          <p:cNvPr id="8" name="Rectangle 5">
            <a:extLst>
              <a:ext uri="{FF2B5EF4-FFF2-40B4-BE49-F238E27FC236}">
                <a16:creationId xmlns:a16="http://schemas.microsoft.com/office/drawing/2014/main" id="{94684FB5-420C-454B-B1E5-C09CD90B98EC}"/>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4B6475FD-5774-40E3-BBBC-8265E585B01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9743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33CACA1-F417-40CC-AD37-1F7CFF0C323D}"/>
              </a:ext>
            </a:extLst>
          </p:cNvPr>
          <p:cNvSpPr>
            <a:spLocks noGrp="1" noChangeArrowheads="1"/>
          </p:cNvSpPr>
          <p:nvPr>
            <p:ph type="dt" sz="half" idx="10"/>
          </p:nvPr>
        </p:nvSpPr>
        <p:spPr>
          <a:ln/>
        </p:spPr>
        <p:txBody>
          <a:bodyPr/>
          <a:lstStyle>
            <a:lvl1pPr>
              <a:defRPr/>
            </a:lvl1pPr>
          </a:lstStyle>
          <a:p>
            <a:fld id="{F9DD5E8D-DCE4-408D-9590-4BC1CAEA411F}" type="datetime1">
              <a:rPr lang="zh-CN" altLang="en-US" smtClean="0"/>
              <a:t>2025/3/12</a:t>
            </a:fld>
            <a:endParaRPr lang="zh-CN" altLang="en-US"/>
          </a:p>
        </p:txBody>
      </p:sp>
      <p:sp>
        <p:nvSpPr>
          <p:cNvPr id="4" name="Rectangle 5">
            <a:extLst>
              <a:ext uri="{FF2B5EF4-FFF2-40B4-BE49-F238E27FC236}">
                <a16:creationId xmlns:a16="http://schemas.microsoft.com/office/drawing/2014/main" id="{3917A661-6208-4DE7-A053-5D6C454B008B}"/>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F2F4603F-815A-4DAC-A6A6-129855D5726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25296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9DC296-B318-41E2-AB3D-7B351B8BB377}"/>
              </a:ext>
            </a:extLst>
          </p:cNvPr>
          <p:cNvSpPr>
            <a:spLocks noGrp="1" noChangeArrowheads="1"/>
          </p:cNvSpPr>
          <p:nvPr>
            <p:ph type="dt" sz="half" idx="10"/>
          </p:nvPr>
        </p:nvSpPr>
        <p:spPr>
          <a:ln/>
        </p:spPr>
        <p:txBody>
          <a:bodyPr/>
          <a:lstStyle>
            <a:lvl1pPr>
              <a:defRPr/>
            </a:lvl1pPr>
          </a:lstStyle>
          <a:p>
            <a:fld id="{3214E9B3-4CBE-43D1-B7E9-5B40F484E6AA}" type="datetime1">
              <a:rPr lang="zh-CN" altLang="en-US" smtClean="0"/>
              <a:t>2025/3/12</a:t>
            </a:fld>
            <a:endParaRPr lang="zh-CN" altLang="en-US"/>
          </a:p>
        </p:txBody>
      </p:sp>
      <p:sp>
        <p:nvSpPr>
          <p:cNvPr id="3" name="Rectangle 5">
            <a:extLst>
              <a:ext uri="{FF2B5EF4-FFF2-40B4-BE49-F238E27FC236}">
                <a16:creationId xmlns:a16="http://schemas.microsoft.com/office/drawing/2014/main" id="{8CF094DC-B798-46A3-81E1-FF867BE3A54B}"/>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3222D992-8E5D-4E74-BBDB-9C679894003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57845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47D68969-94BC-4331-ABFE-9E1EAFA6F405}"/>
              </a:ext>
            </a:extLst>
          </p:cNvPr>
          <p:cNvSpPr>
            <a:spLocks noGrp="1" noChangeArrowheads="1"/>
          </p:cNvSpPr>
          <p:nvPr>
            <p:ph type="dt" sz="half" idx="10"/>
          </p:nvPr>
        </p:nvSpPr>
        <p:spPr>
          <a:ln/>
        </p:spPr>
        <p:txBody>
          <a:bodyPr/>
          <a:lstStyle>
            <a:lvl1pPr>
              <a:defRPr/>
            </a:lvl1pPr>
          </a:lstStyle>
          <a:p>
            <a:fld id="{BA2EB549-3C7D-472D-B686-F5504DB1B0B8}" type="datetime1">
              <a:rPr lang="zh-CN" altLang="en-US" smtClean="0"/>
              <a:t>2025/3/12</a:t>
            </a:fld>
            <a:endParaRPr lang="zh-CN" altLang="en-US"/>
          </a:p>
        </p:txBody>
      </p:sp>
      <p:sp>
        <p:nvSpPr>
          <p:cNvPr id="6" name="Rectangle 5">
            <a:extLst>
              <a:ext uri="{FF2B5EF4-FFF2-40B4-BE49-F238E27FC236}">
                <a16:creationId xmlns:a16="http://schemas.microsoft.com/office/drawing/2014/main" id="{C2AFA20E-0224-4FB8-83D8-5EF680ED0EA3}"/>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863C3884-50B5-4933-88F3-E07D5411A39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71469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8C4C6431-3FDD-4642-92C7-78D113C643DD}"/>
              </a:ext>
            </a:extLst>
          </p:cNvPr>
          <p:cNvSpPr>
            <a:spLocks noGrp="1" noChangeArrowheads="1"/>
          </p:cNvSpPr>
          <p:nvPr>
            <p:ph type="dt" sz="half" idx="10"/>
          </p:nvPr>
        </p:nvSpPr>
        <p:spPr>
          <a:ln/>
        </p:spPr>
        <p:txBody>
          <a:bodyPr/>
          <a:lstStyle>
            <a:lvl1pPr>
              <a:defRPr/>
            </a:lvl1pPr>
          </a:lstStyle>
          <a:p>
            <a:fld id="{B4C5F876-2E25-458D-920E-94F000963CAD}" type="datetime1">
              <a:rPr lang="zh-CN" altLang="en-US" smtClean="0"/>
              <a:t>2025/3/12</a:t>
            </a:fld>
            <a:endParaRPr lang="zh-CN" altLang="en-US"/>
          </a:p>
        </p:txBody>
      </p:sp>
      <p:sp>
        <p:nvSpPr>
          <p:cNvPr id="6" name="Rectangle 5">
            <a:extLst>
              <a:ext uri="{FF2B5EF4-FFF2-40B4-BE49-F238E27FC236}">
                <a16:creationId xmlns:a16="http://schemas.microsoft.com/office/drawing/2014/main" id="{E6BFCFEC-388E-4DBD-A6D9-8AB182956B9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F0489F16-68FC-4DD8-A7EE-3DFDEE6FE27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7267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1854BC-6D2A-48FC-85B9-DA0E0EC22AD0}"/>
              </a:ext>
            </a:extLst>
          </p:cNvPr>
          <p:cNvSpPr>
            <a:spLocks noGrp="1" noChangeArrowheads="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a:extLst>
              <a:ext uri="{FF2B5EF4-FFF2-40B4-BE49-F238E27FC236}">
                <a16:creationId xmlns:a16="http://schemas.microsoft.com/office/drawing/2014/main" id="{87510D97-4BA3-4D1E-995C-5F81724ACFE4}"/>
              </a:ext>
            </a:extLst>
          </p:cNvPr>
          <p:cNvSpPr>
            <a:spLocks noGrp="1" noChangeArrowheads="1"/>
          </p:cNvSpPr>
          <p:nvPr>
            <p:ph type="body" idx="1"/>
          </p:nvPr>
        </p:nvSpPr>
        <p:spPr bwMode="auto">
          <a:xfrm>
            <a:off x="609600" y="1828801"/>
            <a:ext cx="10972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124" name="Rectangle 4">
            <a:extLst>
              <a:ext uri="{FF2B5EF4-FFF2-40B4-BE49-F238E27FC236}">
                <a16:creationId xmlns:a16="http://schemas.microsoft.com/office/drawing/2014/main" id="{0EF3834F-AE31-4A21-913F-F4C1031220D2}"/>
              </a:ext>
            </a:extLst>
          </p:cNvPr>
          <p:cNvSpPr>
            <a:spLocks noGrp="1" noChangeArrowheads="1"/>
          </p:cNvSpPr>
          <p:nvPr>
            <p:ph type="dt" sz="half" idx="2"/>
          </p:nvPr>
        </p:nvSpPr>
        <p:spPr bwMode="auto">
          <a:xfrm>
            <a:off x="609600" y="6248400"/>
            <a:ext cx="223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atin typeface="Arial" pitchFamily="34" charset="0"/>
                <a:ea typeface="+mn-ea"/>
              </a:defRPr>
            </a:lvl1pPr>
          </a:lstStyle>
          <a:p>
            <a:fld id="{A44E0F99-9F9E-4CFE-9F20-695508053E56}" type="datetime1">
              <a:rPr lang="zh-CN" altLang="en-US" smtClean="0"/>
              <a:t>2025/3/12</a:t>
            </a:fld>
            <a:endParaRPr lang="zh-CN" altLang="en-US"/>
          </a:p>
        </p:txBody>
      </p:sp>
      <p:sp>
        <p:nvSpPr>
          <p:cNvPr id="5125" name="Rectangle 5">
            <a:extLst>
              <a:ext uri="{FF2B5EF4-FFF2-40B4-BE49-F238E27FC236}">
                <a16:creationId xmlns:a16="http://schemas.microsoft.com/office/drawing/2014/main" id="{BF272F02-0C4E-4C38-8CE5-E41B6A83C23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atin typeface="Arial" pitchFamily="34" charset="0"/>
                <a:ea typeface="+mn-ea"/>
              </a:defRPr>
            </a:lvl1pPr>
          </a:lstStyle>
          <a:p>
            <a:endParaRPr lang="zh-CN" altLang="en-US"/>
          </a:p>
        </p:txBody>
      </p:sp>
      <p:sp>
        <p:nvSpPr>
          <p:cNvPr id="5126" name="Rectangle 6">
            <a:extLst>
              <a:ext uri="{FF2B5EF4-FFF2-40B4-BE49-F238E27FC236}">
                <a16:creationId xmlns:a16="http://schemas.microsoft.com/office/drawing/2014/main" id="{A2C83041-1206-47AE-B836-35DDE9F51334}"/>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atin typeface="Arial" panose="020B0604020202020204" pitchFamily="34" charset="0"/>
                <a:ea typeface="宋体" panose="02010600030101010101" pitchFamily="2" charset="-122"/>
              </a:defRPr>
            </a:lvl1pPr>
          </a:lstStyle>
          <a:p>
            <a:fld id="{9C1E3057-D927-41FC-A7AD-8AC0C589921B}" type="slidenum">
              <a:rPr lang="zh-CN" altLang="en-US" smtClean="0"/>
              <a:t>‹#›</a:t>
            </a:fld>
            <a:endParaRPr lang="zh-CN" altLang="en-US"/>
          </a:p>
        </p:txBody>
      </p:sp>
      <p:grpSp>
        <p:nvGrpSpPr>
          <p:cNvPr id="1031" name="Group 7">
            <a:extLst>
              <a:ext uri="{FF2B5EF4-FFF2-40B4-BE49-F238E27FC236}">
                <a16:creationId xmlns:a16="http://schemas.microsoft.com/office/drawing/2014/main" id="{3B401540-380B-470D-8678-A4115757C9B8}"/>
              </a:ext>
            </a:extLst>
          </p:cNvPr>
          <p:cNvGrpSpPr>
            <a:grpSpLocks/>
          </p:cNvGrpSpPr>
          <p:nvPr/>
        </p:nvGrpSpPr>
        <p:grpSpPr bwMode="auto">
          <a:xfrm>
            <a:off x="372533" y="152400"/>
            <a:ext cx="11582400" cy="1600200"/>
            <a:chOff x="176" y="96"/>
            <a:chExt cx="5472" cy="1008"/>
          </a:xfrm>
        </p:grpSpPr>
        <p:sp>
          <p:nvSpPr>
            <p:cNvPr id="1032" name="Line 8">
              <a:extLst>
                <a:ext uri="{FF2B5EF4-FFF2-40B4-BE49-F238E27FC236}">
                  <a16:creationId xmlns:a16="http://schemas.microsoft.com/office/drawing/2014/main" id="{EC41C3E3-BFCF-49D6-9FBA-B91D05E22B24}"/>
                </a:ext>
              </a:extLst>
            </p:cNvPr>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033" name="Rectangle 9">
              <a:extLst>
                <a:ext uri="{FF2B5EF4-FFF2-40B4-BE49-F238E27FC236}">
                  <a16:creationId xmlns:a16="http://schemas.microsoft.com/office/drawing/2014/main" id="{32409AF8-5E09-4D7F-93AA-83C7BE518E53}"/>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4" name="Rectangle 10">
              <a:extLst>
                <a:ext uri="{FF2B5EF4-FFF2-40B4-BE49-F238E27FC236}">
                  <a16:creationId xmlns:a16="http://schemas.microsoft.com/office/drawing/2014/main" id="{76C660AD-FDCD-4ACA-85CF-B60ECAB50390}"/>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5" name="Rectangle 11">
              <a:extLst>
                <a:ext uri="{FF2B5EF4-FFF2-40B4-BE49-F238E27FC236}">
                  <a16:creationId xmlns:a16="http://schemas.microsoft.com/office/drawing/2014/main" id="{F33D6893-4605-48E0-8D1C-4DC92C331143}"/>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6" name="Rectangle 12">
              <a:extLst>
                <a:ext uri="{FF2B5EF4-FFF2-40B4-BE49-F238E27FC236}">
                  <a16:creationId xmlns:a16="http://schemas.microsoft.com/office/drawing/2014/main" id="{906EC861-DBDF-43F2-A885-AF9D1DA32078}"/>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Tree>
    <p:extLst>
      <p:ext uri="{BB962C8B-B14F-4D97-AF65-F5344CB8AC3E}">
        <p14:creationId xmlns:p14="http://schemas.microsoft.com/office/powerpoint/2010/main" val="1040503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rtl="0" eaLnBrk="1" fontAlgn="base" hangingPunct="1">
        <a:spcBef>
          <a:spcPct val="0"/>
        </a:spcBef>
        <a:spcAft>
          <a:spcPct val="0"/>
        </a:spcAft>
        <a:defRPr sz="4400">
          <a:solidFill>
            <a:schemeClr val="tx2"/>
          </a:solidFill>
          <a:latin typeface="宋体" panose="02010600030101010101" pitchFamily="2" charset="-122"/>
          <a:ea typeface="+mj-ea"/>
          <a:cs typeface="+mj-cs"/>
        </a:defRPr>
      </a:lvl1pPr>
      <a:lvl2pPr algn="l" rtl="0" eaLnBrk="1" fontAlgn="base" hangingPunct="1">
        <a:spcBef>
          <a:spcPct val="0"/>
        </a:spcBef>
        <a:spcAft>
          <a:spcPct val="0"/>
        </a:spcAft>
        <a:defRPr sz="4400">
          <a:solidFill>
            <a:schemeClr val="tx2"/>
          </a:solidFill>
          <a:latin typeface="Times New Roman" pitchFamily="18" charset="0"/>
          <a:ea typeface="宋体" pitchFamily="2" charset="-122"/>
        </a:defRPr>
      </a:lvl2pPr>
      <a:lvl3pPr algn="l" rtl="0" eaLnBrk="1" fontAlgn="base" hangingPunct="1">
        <a:spcBef>
          <a:spcPct val="0"/>
        </a:spcBef>
        <a:spcAft>
          <a:spcPct val="0"/>
        </a:spcAft>
        <a:defRPr sz="4400">
          <a:solidFill>
            <a:schemeClr val="tx2"/>
          </a:solidFill>
          <a:latin typeface="Times New Roman" pitchFamily="18" charset="0"/>
          <a:ea typeface="宋体" pitchFamily="2" charset="-122"/>
        </a:defRPr>
      </a:lvl3pPr>
      <a:lvl4pPr algn="l" rtl="0" eaLnBrk="1" fontAlgn="base" hangingPunct="1">
        <a:spcBef>
          <a:spcPct val="0"/>
        </a:spcBef>
        <a:spcAft>
          <a:spcPct val="0"/>
        </a:spcAft>
        <a:defRPr sz="4400">
          <a:solidFill>
            <a:schemeClr val="tx2"/>
          </a:solidFill>
          <a:latin typeface="Times New Roman" pitchFamily="18" charset="0"/>
          <a:ea typeface="宋体" pitchFamily="2" charset="-122"/>
        </a:defRPr>
      </a:lvl4pPr>
      <a:lvl5pPr algn="l" rtl="0" eaLnBrk="1" fontAlgn="base" hangingPunct="1">
        <a:spcBef>
          <a:spcPct val="0"/>
        </a:spcBef>
        <a:spcAft>
          <a:spcPct val="0"/>
        </a:spcAft>
        <a:defRPr sz="4400">
          <a:solidFill>
            <a:schemeClr val="tx2"/>
          </a:solidFill>
          <a:latin typeface="Times New Roman" pitchFamily="18" charset="0"/>
          <a:ea typeface="宋体" pitchFamily="2" charset="-122"/>
        </a:defRPr>
      </a:lvl5pPr>
      <a:lvl6pPr marL="457189" algn="l" rtl="0" eaLnBrk="1" fontAlgn="base" hangingPunct="1">
        <a:spcBef>
          <a:spcPct val="0"/>
        </a:spcBef>
        <a:spcAft>
          <a:spcPct val="0"/>
        </a:spcAft>
        <a:defRPr sz="4400">
          <a:solidFill>
            <a:schemeClr val="tx2"/>
          </a:solidFill>
          <a:latin typeface="Times New Roman" pitchFamily="18" charset="0"/>
          <a:ea typeface="宋体" pitchFamily="2" charset="-122"/>
        </a:defRPr>
      </a:lvl6pPr>
      <a:lvl7pPr marL="914377" algn="l" rtl="0" eaLnBrk="1" fontAlgn="base" hangingPunct="1">
        <a:spcBef>
          <a:spcPct val="0"/>
        </a:spcBef>
        <a:spcAft>
          <a:spcPct val="0"/>
        </a:spcAft>
        <a:defRPr sz="4400">
          <a:solidFill>
            <a:schemeClr val="tx2"/>
          </a:solidFill>
          <a:latin typeface="Times New Roman" pitchFamily="18" charset="0"/>
          <a:ea typeface="宋体" pitchFamily="2" charset="-122"/>
        </a:defRPr>
      </a:lvl7pPr>
      <a:lvl8pPr marL="1371566" algn="l" rtl="0" eaLnBrk="1" fontAlgn="base" hangingPunct="1">
        <a:spcBef>
          <a:spcPct val="0"/>
        </a:spcBef>
        <a:spcAft>
          <a:spcPct val="0"/>
        </a:spcAft>
        <a:defRPr sz="4400">
          <a:solidFill>
            <a:schemeClr val="tx2"/>
          </a:solidFill>
          <a:latin typeface="Times New Roman" pitchFamily="18" charset="0"/>
          <a:ea typeface="宋体" pitchFamily="2" charset="-122"/>
        </a:defRPr>
      </a:lvl8pPr>
      <a:lvl9pPr marL="1828754" algn="l" rtl="0" eaLnBrk="1" fontAlgn="base" hangingPunct="1">
        <a:spcBef>
          <a:spcPct val="0"/>
        </a:spcBef>
        <a:spcAft>
          <a:spcPct val="0"/>
        </a:spcAft>
        <a:defRPr sz="4400">
          <a:solidFill>
            <a:schemeClr val="tx2"/>
          </a:solidFill>
          <a:latin typeface="Times New Roman" pitchFamily="18" charset="0"/>
          <a:ea typeface="宋体" pitchFamily="2" charset="-122"/>
        </a:defRPr>
      </a:lvl9pPr>
    </p:titleStyle>
    <p:bodyStyle>
      <a:lvl1pPr marL="469888" indent="-469888"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28" indent="-436552"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16" indent="-468302"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168" indent="-43814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056" indent="-468302"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244"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433"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622"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810"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35DBF-1EC8-4E01-A3C7-F175AED8376F}"/>
              </a:ext>
            </a:extLst>
          </p:cNvPr>
          <p:cNvSpPr>
            <a:spLocks noGrp="1"/>
          </p:cNvSpPr>
          <p:nvPr>
            <p:ph type="ctrTitle"/>
          </p:nvPr>
        </p:nvSpPr>
        <p:spPr/>
        <p:txBody>
          <a:bodyPr/>
          <a:lstStyle/>
          <a:p>
            <a:r>
              <a:rPr lang="en-US" altLang="zh-CN" dirty="0"/>
              <a:t>2</a:t>
            </a:r>
            <a:r>
              <a:rPr lang="zh-CN" altLang="en-US" dirty="0"/>
              <a:t>、理解战略</a:t>
            </a:r>
          </a:p>
        </p:txBody>
      </p:sp>
      <p:sp>
        <p:nvSpPr>
          <p:cNvPr id="3" name="副标题 2">
            <a:extLst>
              <a:ext uri="{FF2B5EF4-FFF2-40B4-BE49-F238E27FC236}">
                <a16:creationId xmlns:a16="http://schemas.microsoft.com/office/drawing/2014/main" id="{7161F23C-E9C9-4919-8837-B90B1A5754AC}"/>
              </a:ext>
            </a:extLst>
          </p:cNvPr>
          <p:cNvSpPr>
            <a:spLocks noGrp="1"/>
          </p:cNvSpPr>
          <p:nvPr>
            <p:ph type="subTitle" idx="1"/>
          </p:nvPr>
        </p:nvSpPr>
        <p:spPr>
          <a:xfrm>
            <a:off x="1524000" y="3937000"/>
            <a:ext cx="9144000" cy="1320800"/>
          </a:xfrm>
        </p:spPr>
        <p:txBody>
          <a:bodyPr>
            <a:normAutofit/>
          </a:bodyPr>
          <a:lstStyle/>
          <a:p>
            <a:r>
              <a:rPr lang="en-US" altLang="zh-CN" sz="3200" dirty="0"/>
              <a:t>《</a:t>
            </a:r>
            <a:r>
              <a:rPr lang="zh-CN" altLang="en-US" sz="3200" dirty="0"/>
              <a:t>管理控制系统</a:t>
            </a:r>
            <a:r>
              <a:rPr lang="en-US" altLang="zh-CN" sz="3200" dirty="0"/>
              <a:t>》</a:t>
            </a:r>
            <a:endParaRPr lang="zh-CN" altLang="en-US" sz="3200" dirty="0"/>
          </a:p>
        </p:txBody>
      </p:sp>
    </p:spTree>
    <p:extLst>
      <p:ext uri="{BB962C8B-B14F-4D97-AF65-F5344CB8AC3E}">
        <p14:creationId xmlns:p14="http://schemas.microsoft.com/office/powerpoint/2010/main" val="174359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股东价值最大化</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a:bodyPr>
          <a:lstStyle/>
          <a:p>
            <a:pPr>
              <a:lnSpc>
                <a:spcPct val="150000"/>
              </a:lnSpc>
              <a:spcBef>
                <a:spcPts val="1200"/>
              </a:spcBef>
            </a:pPr>
            <a:r>
              <a:rPr lang="zh-CN" altLang="en-US" dirty="0" smtClean="0">
                <a:solidFill>
                  <a:srgbClr val="FF0000"/>
                </a:solidFill>
                <a:latin typeface="+mn-ea"/>
              </a:rPr>
              <a:t>利润不能弥补资本成本，那么它绝对没有尽到义务</a:t>
            </a:r>
            <a:endParaRPr lang="zh-CN" altLang="en-US" dirty="0" smtClean="0">
              <a:latin typeface="+mn-ea"/>
            </a:endParaRPr>
          </a:p>
          <a:p>
            <a:pPr marL="536575" indent="268288">
              <a:lnSpc>
                <a:spcPct val="150000"/>
              </a:lnSpc>
              <a:spcBef>
                <a:spcPts val="1200"/>
              </a:spcBef>
              <a:buNone/>
            </a:pPr>
            <a:endParaRPr lang="zh-CN" altLang="en-US" dirty="0">
              <a:latin typeface="+mn-ea"/>
            </a:endParaRPr>
          </a:p>
        </p:txBody>
      </p:sp>
      <p:sp>
        <p:nvSpPr>
          <p:cNvPr id="4" name="日期占位符 3"/>
          <p:cNvSpPr>
            <a:spLocks noGrp="1"/>
          </p:cNvSpPr>
          <p:nvPr>
            <p:ph type="dt" sz="half" idx="10"/>
          </p:nvPr>
        </p:nvSpPr>
        <p:spPr/>
        <p:txBody>
          <a:bodyPr/>
          <a:lstStyle/>
          <a:p>
            <a:fld id="{A7827C0A-AF5D-4CE7-8C9C-A8E842A86919}"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10</a:t>
            </a:fld>
            <a:endParaRPr lang="zh-CN" altLang="en-US"/>
          </a:p>
        </p:txBody>
      </p:sp>
      <p:pic>
        <p:nvPicPr>
          <p:cNvPr id="6" name="图片 5"/>
          <p:cNvPicPr>
            <a:picLocks noChangeAspect="1"/>
          </p:cNvPicPr>
          <p:nvPr/>
        </p:nvPicPr>
        <p:blipFill>
          <a:blip r:embed="rId2"/>
          <a:stretch>
            <a:fillRect/>
          </a:stretch>
        </p:blipFill>
        <p:spPr>
          <a:xfrm>
            <a:off x="74565" y="2619192"/>
            <a:ext cx="6021436" cy="2675726"/>
          </a:xfrm>
          <a:prstGeom prst="rect">
            <a:avLst/>
          </a:prstGeom>
        </p:spPr>
      </p:pic>
      <p:pic>
        <p:nvPicPr>
          <p:cNvPr id="7" name="图片 6"/>
          <p:cNvPicPr>
            <a:picLocks noChangeAspect="1"/>
          </p:cNvPicPr>
          <p:nvPr/>
        </p:nvPicPr>
        <p:blipFill>
          <a:blip r:embed="rId3"/>
          <a:stretch>
            <a:fillRect/>
          </a:stretch>
        </p:blipFill>
        <p:spPr>
          <a:xfrm>
            <a:off x="6437429" y="2503091"/>
            <a:ext cx="5341196" cy="2791827"/>
          </a:xfrm>
          <a:prstGeom prst="rect">
            <a:avLst/>
          </a:prstGeom>
        </p:spPr>
      </p:pic>
      <p:pic>
        <p:nvPicPr>
          <p:cNvPr id="8" name="图片 7"/>
          <p:cNvPicPr>
            <a:picLocks noChangeAspect="1"/>
          </p:cNvPicPr>
          <p:nvPr/>
        </p:nvPicPr>
        <p:blipFill>
          <a:blip r:embed="rId4"/>
          <a:stretch>
            <a:fillRect/>
          </a:stretch>
        </p:blipFill>
        <p:spPr>
          <a:xfrm>
            <a:off x="2617906" y="5308740"/>
            <a:ext cx="6956187" cy="1513928"/>
          </a:xfrm>
          <a:prstGeom prst="rect">
            <a:avLst/>
          </a:prstGeom>
        </p:spPr>
      </p:pic>
    </p:spTree>
    <p:extLst>
      <p:ext uri="{BB962C8B-B14F-4D97-AF65-F5344CB8AC3E}">
        <p14:creationId xmlns:p14="http://schemas.microsoft.com/office/powerpoint/2010/main" val="47870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a:xfrm>
            <a:off x="554657" y="152727"/>
            <a:ext cx="10972800" cy="1143000"/>
          </a:xfrm>
        </p:spPr>
        <p:txBody>
          <a:bodyPr/>
          <a:lstStyle/>
          <a:p>
            <a:r>
              <a:rPr lang="zh-CN" altLang="en-US" dirty="0"/>
              <a:t>风险</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64121"/>
            <a:ext cx="10972800" cy="4302125"/>
          </a:xfrm>
        </p:spPr>
        <p:txBody>
          <a:bodyPr>
            <a:normAutofit/>
          </a:bodyPr>
          <a:lstStyle/>
          <a:p>
            <a:pPr>
              <a:lnSpc>
                <a:spcPct val="150000"/>
              </a:lnSpc>
              <a:spcBef>
                <a:spcPts val="1200"/>
              </a:spcBef>
            </a:pPr>
            <a:r>
              <a:rPr lang="zh-CN" altLang="en-US" dirty="0">
                <a:latin typeface="+mn-ea"/>
              </a:rPr>
              <a:t>一个组织对盈利能力的追求受</a:t>
            </a:r>
            <a:r>
              <a:rPr lang="zh-CN" altLang="en-US" b="1" dirty="0">
                <a:latin typeface="+mn-ea"/>
              </a:rPr>
              <a:t>管理层承担风险意愿的</a:t>
            </a:r>
            <a:r>
              <a:rPr lang="zh-CN" altLang="en-US" b="1" dirty="0" smtClean="0">
                <a:latin typeface="+mn-ea"/>
              </a:rPr>
              <a:t>影响</a:t>
            </a:r>
            <a:endParaRPr lang="zh-CN" altLang="en-US" b="1" dirty="0">
              <a:latin typeface="+mn-ea"/>
            </a:endParaRPr>
          </a:p>
          <a:p>
            <a:pPr>
              <a:lnSpc>
                <a:spcPct val="150000"/>
              </a:lnSpc>
              <a:spcBef>
                <a:spcPts val="1200"/>
              </a:spcBef>
            </a:pPr>
            <a:r>
              <a:rPr lang="zh-CN" altLang="en-US" dirty="0">
                <a:latin typeface="+mn-ea"/>
              </a:rPr>
              <a:t>好处是高风险高收益；坏处是失败的可能性增加</a:t>
            </a:r>
          </a:p>
          <a:p>
            <a:pPr>
              <a:lnSpc>
                <a:spcPct val="150000"/>
              </a:lnSpc>
              <a:spcBef>
                <a:spcPts val="1200"/>
              </a:spcBef>
            </a:pPr>
            <a:r>
              <a:rPr lang="zh-CN" altLang="en-US" dirty="0">
                <a:latin typeface="+mn-ea"/>
              </a:rPr>
              <a:t>管理者的风险偏好不同，但有一个</a:t>
            </a:r>
            <a:r>
              <a:rPr lang="zh-CN" altLang="en-US" dirty="0" smtClean="0">
                <a:latin typeface="+mn-ea"/>
              </a:rPr>
              <a:t>上限</a:t>
            </a:r>
            <a:endParaRPr lang="zh-CN" altLang="en-US" dirty="0">
              <a:latin typeface="+mn-ea"/>
            </a:endParaRPr>
          </a:p>
          <a:p>
            <a:pPr>
              <a:lnSpc>
                <a:spcPct val="150000"/>
              </a:lnSpc>
              <a:spcBef>
                <a:spcPts val="1200"/>
              </a:spcBef>
            </a:pPr>
            <a:r>
              <a:rPr lang="zh-CN" altLang="en-US" dirty="0">
                <a:latin typeface="+mn-ea"/>
              </a:rPr>
              <a:t>有些组织明确表示管理者的主要职责就是资产保值，而把盈利能力视作次要</a:t>
            </a:r>
            <a:r>
              <a:rPr lang="zh-CN" altLang="en-US" dirty="0" smtClean="0">
                <a:latin typeface="+mn-ea"/>
              </a:rPr>
              <a:t>目标</a:t>
            </a:r>
            <a:endParaRPr lang="zh-CN" altLang="en-US" dirty="0">
              <a:latin typeface="+mn-ea"/>
            </a:endParaRPr>
          </a:p>
          <a:p>
            <a:pPr>
              <a:lnSpc>
                <a:spcPct val="150000"/>
              </a:lnSpc>
              <a:spcBef>
                <a:spcPts val="1200"/>
              </a:spcBef>
            </a:pPr>
            <a:endParaRPr lang="zh-CN" altLang="en-US" dirty="0">
              <a:latin typeface="+mn-ea"/>
            </a:endParaRPr>
          </a:p>
        </p:txBody>
      </p:sp>
      <p:sp>
        <p:nvSpPr>
          <p:cNvPr id="4" name="日期占位符 3"/>
          <p:cNvSpPr>
            <a:spLocks noGrp="1"/>
          </p:cNvSpPr>
          <p:nvPr>
            <p:ph type="dt" sz="half" idx="10"/>
          </p:nvPr>
        </p:nvSpPr>
        <p:spPr/>
        <p:txBody>
          <a:bodyPr/>
          <a:lstStyle/>
          <a:p>
            <a:fld id="{D6CC872B-AFB6-42FB-923B-B3351C6927A9}"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11</a:t>
            </a:fld>
            <a:endParaRPr lang="zh-CN" altLang="en-US"/>
          </a:p>
        </p:txBody>
      </p:sp>
    </p:spTree>
    <p:extLst>
      <p:ext uri="{BB962C8B-B14F-4D97-AF65-F5344CB8AC3E}">
        <p14:creationId xmlns:p14="http://schemas.microsoft.com/office/powerpoint/2010/main" val="286097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各方利益相关者方法</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46421"/>
            <a:ext cx="10972800" cy="4302125"/>
          </a:xfrm>
        </p:spPr>
        <p:txBody>
          <a:bodyPr>
            <a:normAutofit fontScale="92500"/>
          </a:bodyPr>
          <a:lstStyle/>
          <a:p>
            <a:r>
              <a:rPr lang="zh-CN" altLang="en-US" dirty="0"/>
              <a:t>一个组织要参与三个市场：资本市场、产品市场和要素市场</a:t>
            </a:r>
            <a:endParaRPr lang="en-US" altLang="zh-CN" dirty="0"/>
          </a:p>
          <a:p>
            <a:endParaRPr lang="en-US" altLang="zh-CN" dirty="0"/>
          </a:p>
          <a:p>
            <a:r>
              <a:rPr lang="zh-CN" altLang="en-US" dirty="0"/>
              <a:t>对应利益相关者：</a:t>
            </a:r>
            <a:endParaRPr lang="en-US" altLang="zh-CN" dirty="0"/>
          </a:p>
          <a:p>
            <a:endParaRPr lang="en-US" altLang="zh-CN" dirty="0"/>
          </a:p>
          <a:p>
            <a:endParaRPr lang="en-US" altLang="zh-CN" dirty="0"/>
          </a:p>
          <a:p>
            <a:r>
              <a:rPr lang="zh-CN" altLang="en-US" dirty="0"/>
              <a:t>公司对各方利益相关者</a:t>
            </a:r>
            <a:r>
              <a:rPr lang="en-US" altLang="zh-CN" dirty="0"/>
              <a:t>——</a:t>
            </a:r>
            <a:r>
              <a:rPr lang="zh-CN" altLang="en-US" dirty="0"/>
              <a:t>股东、客户、员工、供应商及社区</a:t>
            </a:r>
            <a:endParaRPr lang="en-US" altLang="zh-CN" dirty="0"/>
          </a:p>
          <a:p>
            <a:pPr marL="0" indent="0">
              <a:buNone/>
            </a:pPr>
            <a:r>
              <a:rPr lang="en-US" altLang="zh-CN" dirty="0"/>
              <a:t>  ——</a:t>
            </a:r>
            <a:r>
              <a:rPr lang="zh-CN" altLang="en-US" dirty="0"/>
              <a:t>全都负有责任</a:t>
            </a:r>
            <a:endParaRPr lang="en-US" altLang="zh-CN" dirty="0"/>
          </a:p>
        </p:txBody>
      </p:sp>
      <p:sp>
        <p:nvSpPr>
          <p:cNvPr id="4" name="日期占位符 3"/>
          <p:cNvSpPr>
            <a:spLocks noGrp="1"/>
          </p:cNvSpPr>
          <p:nvPr>
            <p:ph type="dt" sz="half" idx="10"/>
          </p:nvPr>
        </p:nvSpPr>
        <p:spPr/>
        <p:txBody>
          <a:bodyPr/>
          <a:lstStyle/>
          <a:p>
            <a:fld id="{7BC29C3E-2FD6-4A4E-9C34-51998F94786D}"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12</a:t>
            </a:fld>
            <a:endParaRPr lang="zh-CN" altLang="en-US"/>
          </a:p>
        </p:txBody>
      </p:sp>
      <p:sp>
        <p:nvSpPr>
          <p:cNvPr id="6" name="文本框 5">
            <a:extLst>
              <a:ext uri="{FF2B5EF4-FFF2-40B4-BE49-F238E27FC236}">
                <a16:creationId xmlns:a16="http://schemas.microsoft.com/office/drawing/2014/main" id="{D431E6D6-0219-4CA5-8F87-057B1BD173CF}"/>
              </a:ext>
            </a:extLst>
          </p:cNvPr>
          <p:cNvSpPr txBox="1"/>
          <p:nvPr/>
        </p:nvSpPr>
        <p:spPr>
          <a:xfrm>
            <a:off x="5572722" y="2873631"/>
            <a:ext cx="902811" cy="523220"/>
          </a:xfrm>
          <a:prstGeom prst="rect">
            <a:avLst/>
          </a:prstGeom>
          <a:noFill/>
        </p:spPr>
        <p:txBody>
          <a:bodyPr wrap="none" rtlCol="0">
            <a:spAutoFit/>
          </a:bodyPr>
          <a:lstStyle/>
          <a:p>
            <a:r>
              <a:rPr lang="zh-CN" altLang="en-US" sz="2800" dirty="0"/>
              <a:t>股东</a:t>
            </a:r>
          </a:p>
        </p:txBody>
      </p:sp>
      <p:sp>
        <p:nvSpPr>
          <p:cNvPr id="7" name="文本框 6">
            <a:extLst>
              <a:ext uri="{FF2B5EF4-FFF2-40B4-BE49-F238E27FC236}">
                <a16:creationId xmlns:a16="http://schemas.microsoft.com/office/drawing/2014/main" id="{5E7D1740-81BF-462F-BD32-CC0E583C6606}"/>
              </a:ext>
            </a:extLst>
          </p:cNvPr>
          <p:cNvSpPr txBox="1"/>
          <p:nvPr/>
        </p:nvSpPr>
        <p:spPr>
          <a:xfrm>
            <a:off x="7663298" y="2873441"/>
            <a:ext cx="902811" cy="523220"/>
          </a:xfrm>
          <a:prstGeom prst="rect">
            <a:avLst/>
          </a:prstGeom>
          <a:noFill/>
        </p:spPr>
        <p:txBody>
          <a:bodyPr wrap="none" rtlCol="0">
            <a:spAutoFit/>
          </a:bodyPr>
          <a:lstStyle/>
          <a:p>
            <a:r>
              <a:rPr lang="zh-CN" altLang="en-US" sz="2800" dirty="0"/>
              <a:t>客户</a:t>
            </a:r>
          </a:p>
        </p:txBody>
      </p:sp>
      <p:sp>
        <p:nvSpPr>
          <p:cNvPr id="8" name="文本框 7">
            <a:extLst>
              <a:ext uri="{FF2B5EF4-FFF2-40B4-BE49-F238E27FC236}">
                <a16:creationId xmlns:a16="http://schemas.microsoft.com/office/drawing/2014/main" id="{2F15A952-D8D4-4EC8-8835-1678519675F2}"/>
              </a:ext>
            </a:extLst>
          </p:cNvPr>
          <p:cNvSpPr txBox="1"/>
          <p:nvPr/>
        </p:nvSpPr>
        <p:spPr>
          <a:xfrm>
            <a:off x="9373061" y="2711614"/>
            <a:ext cx="2139077" cy="954107"/>
          </a:xfrm>
          <a:prstGeom prst="rect">
            <a:avLst/>
          </a:prstGeom>
          <a:noFill/>
        </p:spPr>
        <p:txBody>
          <a:bodyPr wrap="square" rtlCol="0">
            <a:spAutoFit/>
          </a:bodyPr>
          <a:lstStyle/>
          <a:p>
            <a:r>
              <a:rPr lang="zh-CN" altLang="en-US" sz="2800" dirty="0"/>
              <a:t>员工、供应</a:t>
            </a:r>
            <a:r>
              <a:rPr lang="zh-CN" altLang="en-US" sz="2800" dirty="0" smtClean="0"/>
              <a:t>商、</a:t>
            </a:r>
            <a:r>
              <a:rPr lang="zh-CN" altLang="en-US" sz="2800" dirty="0"/>
              <a:t>社区</a:t>
            </a:r>
          </a:p>
        </p:txBody>
      </p:sp>
      <p:cxnSp>
        <p:nvCxnSpPr>
          <p:cNvPr id="9" name="直接箭头连接符 8">
            <a:extLst>
              <a:ext uri="{FF2B5EF4-FFF2-40B4-BE49-F238E27FC236}">
                <a16:creationId xmlns:a16="http://schemas.microsoft.com/office/drawing/2014/main" id="{7394FB56-0C0B-4F55-B2AF-987A5D9ED437}"/>
              </a:ext>
            </a:extLst>
          </p:cNvPr>
          <p:cNvCxnSpPr/>
          <p:nvPr/>
        </p:nvCxnSpPr>
        <p:spPr>
          <a:xfrm>
            <a:off x="6095999" y="2311685"/>
            <a:ext cx="0" cy="42047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CEDEC583-C28D-4E68-AED2-ACF6E19ACE8A}"/>
              </a:ext>
            </a:extLst>
          </p:cNvPr>
          <p:cNvCxnSpPr/>
          <p:nvPr/>
        </p:nvCxnSpPr>
        <p:spPr>
          <a:xfrm>
            <a:off x="7974458" y="2291137"/>
            <a:ext cx="0" cy="4410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80651D1-2EDB-4AEA-A88A-9C2061EF8794}"/>
              </a:ext>
            </a:extLst>
          </p:cNvPr>
          <p:cNvCxnSpPr/>
          <p:nvPr/>
        </p:nvCxnSpPr>
        <p:spPr>
          <a:xfrm>
            <a:off x="10128641" y="2291137"/>
            <a:ext cx="0" cy="43151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7394FB56-0C0B-4F55-B2AF-987A5D9ED437}"/>
              </a:ext>
            </a:extLst>
          </p:cNvPr>
          <p:cNvCxnSpPr/>
          <p:nvPr/>
        </p:nvCxnSpPr>
        <p:spPr>
          <a:xfrm>
            <a:off x="6872389" y="2291137"/>
            <a:ext cx="0" cy="42047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431E6D6-0219-4CA5-8F87-057B1BD173CF}"/>
              </a:ext>
            </a:extLst>
          </p:cNvPr>
          <p:cNvSpPr txBox="1"/>
          <p:nvPr/>
        </p:nvSpPr>
        <p:spPr>
          <a:xfrm>
            <a:off x="6401414" y="2873631"/>
            <a:ext cx="1261884" cy="523220"/>
          </a:xfrm>
          <a:prstGeom prst="rect">
            <a:avLst/>
          </a:prstGeom>
          <a:noFill/>
        </p:spPr>
        <p:txBody>
          <a:bodyPr wrap="none" rtlCol="0">
            <a:spAutoFit/>
          </a:bodyPr>
          <a:lstStyle/>
          <a:p>
            <a:r>
              <a:rPr lang="zh-CN" altLang="en-US" sz="2800" dirty="0" smtClean="0"/>
              <a:t>债权人</a:t>
            </a:r>
            <a:endParaRPr lang="zh-CN" altLang="en-US" sz="2800" dirty="0"/>
          </a:p>
        </p:txBody>
      </p:sp>
    </p:spTree>
    <p:extLst>
      <p:ext uri="{BB962C8B-B14F-4D97-AF65-F5344CB8AC3E}">
        <p14:creationId xmlns:p14="http://schemas.microsoft.com/office/powerpoint/2010/main" val="250706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实例：</a:t>
            </a:r>
            <a:r>
              <a:rPr lang="en-US" altLang="zh-CN" dirty="0" smtClean="0"/>
              <a:t>2005</a:t>
            </a:r>
            <a:r>
              <a:rPr lang="zh-CN" altLang="en-US" dirty="0" smtClean="0"/>
              <a:t>年，总部位于台湾的宏基集团是世界最大计算机公司之一，年销售收入近</a:t>
            </a:r>
            <a:r>
              <a:rPr lang="en-US" altLang="zh-CN" dirty="0" smtClean="0"/>
              <a:t>70</a:t>
            </a:r>
            <a:r>
              <a:rPr lang="zh-CN" altLang="en-US" dirty="0" smtClean="0"/>
              <a:t>亿美元，占全球</a:t>
            </a:r>
            <a:r>
              <a:rPr lang="en-US" altLang="zh-CN" dirty="0" smtClean="0"/>
              <a:t>PC</a:t>
            </a:r>
            <a:r>
              <a:rPr lang="zh-CN" altLang="en-US" dirty="0" smtClean="0"/>
              <a:t>市场份额的</a:t>
            </a:r>
            <a:r>
              <a:rPr lang="en-US" altLang="zh-CN" dirty="0" smtClean="0"/>
              <a:t>4%</a:t>
            </a:r>
            <a:r>
              <a:rPr lang="zh-CN" altLang="en-US" dirty="0" smtClean="0"/>
              <a:t>。公司采用了各方利益相关者方法，为满足多个利益群体的需要而管理内部经营。公司创始人说：客户是第一位的，员工是第二位的，股东是第三位的。我甚至认为公司的银行、供应商及生意伙伴都是我们的利益相关者。</a:t>
            </a:r>
            <a:endParaRPr lang="zh-CN" altLang="en-US" dirty="0"/>
          </a:p>
        </p:txBody>
      </p:sp>
      <p:sp>
        <p:nvSpPr>
          <p:cNvPr id="4" name="日期占位符 3"/>
          <p:cNvSpPr>
            <a:spLocks noGrp="1"/>
          </p:cNvSpPr>
          <p:nvPr>
            <p:ph type="dt" sz="half" idx="10"/>
          </p:nvPr>
        </p:nvSpPr>
        <p:spPr/>
        <p:txBody>
          <a:bodyPr/>
          <a:lstStyle/>
          <a:p>
            <a:fld id="{13303C21-D6C5-485F-B78A-3AA49DC63DEA}"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13</a:t>
            </a:fld>
            <a:endParaRPr lang="zh-CN" altLang="en-US"/>
          </a:p>
        </p:txBody>
      </p:sp>
    </p:spTree>
    <p:extLst>
      <p:ext uri="{BB962C8B-B14F-4D97-AF65-F5344CB8AC3E}">
        <p14:creationId xmlns:p14="http://schemas.microsoft.com/office/powerpoint/2010/main" val="377090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战略概念</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26076" y="1754659"/>
            <a:ext cx="10972800" cy="4588475"/>
          </a:xfrm>
        </p:spPr>
        <p:txBody>
          <a:bodyPr>
            <a:normAutofit/>
          </a:bodyPr>
          <a:lstStyle/>
          <a:p>
            <a:pPr>
              <a:lnSpc>
                <a:spcPct val="150000"/>
              </a:lnSpc>
              <a:spcBef>
                <a:spcPts val="1200"/>
              </a:spcBef>
            </a:pPr>
            <a:r>
              <a:rPr lang="zh-CN" altLang="en-US" dirty="0" smtClean="0">
                <a:ea typeface="宋体" panose="02010600030101010101" pitchFamily="2" charset="-122"/>
              </a:rPr>
              <a:t>战略描绘组织实现目标的总体行动方向</a:t>
            </a:r>
            <a:endParaRPr lang="en-US" altLang="zh-CN" dirty="0" smtClean="0">
              <a:ea typeface="宋体" panose="02010600030101010101" pitchFamily="2" charset="-122"/>
            </a:endParaRPr>
          </a:p>
          <a:p>
            <a:pPr>
              <a:lnSpc>
                <a:spcPct val="150000"/>
              </a:lnSpc>
              <a:spcBef>
                <a:spcPts val="1200"/>
              </a:spcBef>
            </a:pPr>
            <a:r>
              <a:rPr lang="zh-CN" altLang="en-US" dirty="0" smtClean="0">
                <a:ea typeface="宋体" panose="02010600030101010101" pitchFamily="2" charset="-122"/>
              </a:rPr>
              <a:t>战略制定：公司把核心竞争力与行业机会有机结合（</a:t>
            </a:r>
            <a:r>
              <a:rPr lang="zh-CN" altLang="en-US" dirty="0">
                <a:ea typeface="宋体" panose="02010600030101010101" pitchFamily="2" charset="-122"/>
              </a:rPr>
              <a:t>图表</a:t>
            </a:r>
            <a:r>
              <a:rPr lang="en-US" altLang="zh-CN" dirty="0">
                <a:ea typeface="宋体" panose="02010600030101010101" pitchFamily="2" charset="-122"/>
              </a:rPr>
              <a:t>2.1</a:t>
            </a:r>
            <a:r>
              <a:rPr lang="zh-CN" altLang="en-US" dirty="0" smtClean="0">
                <a:ea typeface="宋体" panose="02010600030101010101" pitchFamily="2" charset="-122"/>
              </a:rPr>
              <a:t>）来制定战略</a:t>
            </a:r>
            <a:endParaRPr lang="en-US" altLang="zh-CN" dirty="0">
              <a:ea typeface="宋体" panose="02010600030101010101" pitchFamily="2" charset="-122"/>
            </a:endParaRPr>
          </a:p>
          <a:p>
            <a:pPr>
              <a:lnSpc>
                <a:spcPct val="150000"/>
              </a:lnSpc>
              <a:spcBef>
                <a:spcPts val="1200"/>
              </a:spcBef>
            </a:pPr>
            <a:r>
              <a:rPr lang="zh-CN" altLang="en-US" dirty="0">
                <a:ea typeface="宋体" panose="02010600030101010101" pitchFamily="2" charset="-122"/>
              </a:rPr>
              <a:t>战略的两个层面（图表</a:t>
            </a:r>
            <a:r>
              <a:rPr lang="en-US" altLang="zh-CN" dirty="0">
                <a:ea typeface="宋体" panose="02010600030101010101" pitchFamily="2" charset="-122"/>
              </a:rPr>
              <a:t>2.2</a:t>
            </a:r>
            <a:r>
              <a:rPr lang="zh-CN" altLang="en-US" dirty="0">
                <a:ea typeface="宋体" panose="02010600030101010101" pitchFamily="2" charset="-122"/>
              </a:rPr>
              <a:t>）</a:t>
            </a:r>
          </a:p>
        </p:txBody>
      </p:sp>
      <p:sp>
        <p:nvSpPr>
          <p:cNvPr id="4" name="日期占位符 3"/>
          <p:cNvSpPr>
            <a:spLocks noGrp="1"/>
          </p:cNvSpPr>
          <p:nvPr>
            <p:ph type="dt" sz="half" idx="10"/>
          </p:nvPr>
        </p:nvSpPr>
        <p:spPr/>
        <p:txBody>
          <a:bodyPr/>
          <a:lstStyle/>
          <a:p>
            <a:fld id="{8F788A2B-14C0-461D-8A24-FF37ADC72B01}"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14</a:t>
            </a:fld>
            <a:endParaRPr lang="zh-CN" altLang="en-US"/>
          </a:p>
        </p:txBody>
      </p:sp>
    </p:spTree>
    <p:extLst>
      <p:ext uri="{BB962C8B-B14F-4D97-AF65-F5344CB8AC3E}">
        <p14:creationId xmlns:p14="http://schemas.microsoft.com/office/powerpoint/2010/main" val="165881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战略制定</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79373"/>
            <a:ext cx="10972800" cy="4857749"/>
          </a:xfrm>
        </p:spPr>
        <p:txBody>
          <a:bodyPr>
            <a:noAutofit/>
          </a:bodyPr>
          <a:lstStyle/>
          <a:p>
            <a:pPr marL="0" indent="0">
              <a:lnSpc>
                <a:spcPts val="2600"/>
              </a:lnSpc>
              <a:spcBef>
                <a:spcPts val="1200"/>
              </a:spcBef>
              <a:buNone/>
            </a:pPr>
            <a:r>
              <a:rPr lang="zh-CN" altLang="en-US" sz="2000" dirty="0" smtClean="0">
                <a:latin typeface="+mn-lt"/>
              </a:rPr>
              <a:t>肯尼斯</a:t>
            </a:r>
            <a:r>
              <a:rPr lang="en-US" altLang="zh-CN" sz="2000" dirty="0" smtClean="0">
                <a:latin typeface="+mn-lt"/>
              </a:rPr>
              <a:t>.</a:t>
            </a:r>
            <a:r>
              <a:rPr lang="zh-CN" altLang="en-US" sz="2000" dirty="0" smtClean="0">
                <a:latin typeface="+mn-lt"/>
              </a:rPr>
              <a:t>安德鲁提出了这个框架，基于此，战略制定</a:t>
            </a:r>
            <a:endParaRPr lang="en-US" altLang="zh-CN" sz="2000" dirty="0" smtClean="0">
              <a:latin typeface="+mn-lt"/>
            </a:endParaRPr>
          </a:p>
          <a:p>
            <a:pPr marL="0" indent="0">
              <a:lnSpc>
                <a:spcPts val="2600"/>
              </a:lnSpc>
              <a:spcBef>
                <a:spcPts val="1200"/>
              </a:spcBef>
              <a:buNone/>
            </a:pPr>
            <a:r>
              <a:rPr lang="zh-CN" altLang="en-US" sz="2000" dirty="0" smtClean="0">
                <a:latin typeface="+mn-lt"/>
              </a:rPr>
              <a:t>是公司管理层根据外部环境呈现的机会和威胁来评</a:t>
            </a:r>
            <a:endParaRPr lang="en-US" altLang="zh-CN" sz="2000" dirty="0" smtClean="0">
              <a:latin typeface="+mn-lt"/>
            </a:endParaRPr>
          </a:p>
          <a:p>
            <a:pPr marL="0" indent="0">
              <a:lnSpc>
                <a:spcPts val="2600"/>
              </a:lnSpc>
              <a:spcBef>
                <a:spcPts val="1200"/>
              </a:spcBef>
              <a:buNone/>
            </a:pPr>
            <a:r>
              <a:rPr lang="zh-CN" altLang="en-US" sz="2000" dirty="0" smtClean="0">
                <a:latin typeface="+mn-lt"/>
              </a:rPr>
              <a:t>估公司优势和劣势，继而决定适合于外部环境机会</a:t>
            </a:r>
            <a:endParaRPr lang="en-US" altLang="zh-CN" sz="2000" dirty="0" smtClean="0">
              <a:latin typeface="+mn-lt"/>
            </a:endParaRPr>
          </a:p>
          <a:p>
            <a:pPr marL="0" indent="0">
              <a:lnSpc>
                <a:spcPts val="2600"/>
              </a:lnSpc>
              <a:spcBef>
                <a:spcPts val="1200"/>
              </a:spcBef>
              <a:buNone/>
            </a:pPr>
            <a:r>
              <a:rPr lang="zh-CN" altLang="en-US" sz="2000" dirty="0" smtClean="0">
                <a:latin typeface="+mn-lt"/>
              </a:rPr>
              <a:t>的公司核心竞争力战略的过程。</a:t>
            </a:r>
            <a:endParaRPr lang="zh-CN" altLang="en-US" sz="2000" dirty="0">
              <a:latin typeface="+mn-lt"/>
            </a:endParaRPr>
          </a:p>
        </p:txBody>
      </p:sp>
      <p:sp>
        <p:nvSpPr>
          <p:cNvPr id="4" name="日期占位符 3"/>
          <p:cNvSpPr>
            <a:spLocks noGrp="1"/>
          </p:cNvSpPr>
          <p:nvPr>
            <p:ph type="dt" sz="half" idx="10"/>
          </p:nvPr>
        </p:nvSpPr>
        <p:spPr/>
        <p:txBody>
          <a:bodyPr/>
          <a:lstStyle/>
          <a:p>
            <a:fld id="{4AEE9F5D-C207-4AD8-951D-F113893F0831}"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15</a:t>
            </a:fld>
            <a:endParaRPr lang="zh-CN" altLang="en-US"/>
          </a:p>
        </p:txBody>
      </p:sp>
      <p:pic>
        <p:nvPicPr>
          <p:cNvPr id="6" name="内容占位符 4">
            <a:extLst>
              <a:ext uri="{FF2B5EF4-FFF2-40B4-BE49-F238E27FC236}">
                <a16:creationId xmlns:a16="http://schemas.microsoft.com/office/drawing/2014/main" id="{768BD7F3-680F-46B0-BC41-D48E84A417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rot="16200000">
            <a:off x="6915734" y="1153008"/>
            <a:ext cx="4569034" cy="572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19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战略的两个层面</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95849"/>
            <a:ext cx="10972800" cy="4419599"/>
          </a:xfrm>
        </p:spPr>
        <p:txBody>
          <a:bodyPr>
            <a:normAutofit/>
          </a:bodyPr>
          <a:lstStyle/>
          <a:p>
            <a:r>
              <a:rPr lang="zh-CN" altLang="en-US" sz="2400" dirty="0"/>
              <a:t>战略分为两个层面：</a:t>
            </a:r>
            <a:endParaRPr lang="en-US" altLang="zh-CN" sz="2400" dirty="0"/>
          </a:p>
          <a:p>
            <a:pPr marL="0" indent="0">
              <a:buNone/>
            </a:pPr>
            <a:r>
              <a:rPr lang="zh-CN" altLang="en-US" sz="2400" dirty="0"/>
              <a:t>  整个组织的战略</a:t>
            </a:r>
            <a:endParaRPr lang="en-US" altLang="zh-CN" sz="2400" dirty="0"/>
          </a:p>
          <a:p>
            <a:pPr marL="0" indent="0">
              <a:buNone/>
            </a:pPr>
            <a:r>
              <a:rPr lang="en-US" altLang="zh-CN" sz="2400" dirty="0"/>
              <a:t>  </a:t>
            </a:r>
            <a:r>
              <a:rPr lang="zh-CN" altLang="en-US" sz="2400" dirty="0"/>
              <a:t>组织内部各经营单元的战略</a:t>
            </a:r>
            <a:endParaRPr lang="en-US" altLang="zh-CN" sz="2400" dirty="0"/>
          </a:p>
          <a:p>
            <a:endParaRPr lang="en-US" altLang="zh-CN" sz="2400" dirty="0"/>
          </a:p>
          <a:p>
            <a:r>
              <a:rPr lang="zh-CN" altLang="en-US" sz="2400" dirty="0"/>
              <a:t>各经营单元的战略与公司层面的战略必须保持一致</a:t>
            </a:r>
            <a:endParaRPr lang="en-US" altLang="zh-CN" sz="2400" dirty="0"/>
          </a:p>
        </p:txBody>
      </p:sp>
      <p:sp>
        <p:nvSpPr>
          <p:cNvPr id="4" name="日期占位符 3"/>
          <p:cNvSpPr>
            <a:spLocks noGrp="1"/>
          </p:cNvSpPr>
          <p:nvPr>
            <p:ph type="dt" sz="half" idx="10"/>
          </p:nvPr>
        </p:nvSpPr>
        <p:spPr/>
        <p:txBody>
          <a:bodyPr/>
          <a:lstStyle/>
          <a:p>
            <a:fld id="{A7AACEA9-57C5-4B5E-ADBA-509E0C482800}"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16</a:t>
            </a:fld>
            <a:endParaRPr lang="zh-CN" altLang="en-US"/>
          </a:p>
        </p:txBody>
      </p:sp>
    </p:spTree>
    <p:extLst>
      <p:ext uri="{BB962C8B-B14F-4D97-AF65-F5344CB8AC3E}">
        <p14:creationId xmlns:p14="http://schemas.microsoft.com/office/powerpoint/2010/main" val="336195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战略的两个层面</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28801"/>
            <a:ext cx="10972800" cy="4857749"/>
          </a:xfrm>
        </p:spPr>
        <p:txBody>
          <a:bodyPr>
            <a:normAutofit/>
          </a:bodyPr>
          <a:lstStyle/>
          <a:p>
            <a:pPr>
              <a:lnSpc>
                <a:spcPct val="150000"/>
              </a:lnSpc>
              <a:spcBef>
                <a:spcPts val="1200"/>
              </a:spcBef>
            </a:pPr>
            <a:endParaRPr lang="zh-CN" altLang="en-US" sz="3200" dirty="0">
              <a:latin typeface="+mn-ea"/>
            </a:endParaRPr>
          </a:p>
        </p:txBody>
      </p:sp>
      <p:sp>
        <p:nvSpPr>
          <p:cNvPr id="4" name="日期占位符 3"/>
          <p:cNvSpPr>
            <a:spLocks noGrp="1"/>
          </p:cNvSpPr>
          <p:nvPr>
            <p:ph type="dt" sz="half" idx="10"/>
          </p:nvPr>
        </p:nvSpPr>
        <p:spPr/>
        <p:txBody>
          <a:bodyPr/>
          <a:lstStyle/>
          <a:p>
            <a:fld id="{2605E3E4-AAE7-4536-A56D-900560D58BC6}"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17</a:t>
            </a:fld>
            <a:endParaRPr lang="zh-CN" altLang="en-US"/>
          </a:p>
        </p:txBody>
      </p:sp>
      <p:pic>
        <p:nvPicPr>
          <p:cNvPr id="6" name="内容占位符 4">
            <a:extLst>
              <a:ext uri="{FF2B5EF4-FFF2-40B4-BE49-F238E27FC236}">
                <a16:creationId xmlns:a16="http://schemas.microsoft.com/office/drawing/2014/main" id="{83F748EA-577F-4D4E-AB03-52002C500251}"/>
              </a:ext>
            </a:extLst>
          </p:cNvPr>
          <p:cNvPicPr>
            <a:picLocks noChangeAspect="1"/>
          </p:cNvPicPr>
          <p:nvPr/>
        </p:nvPicPr>
        <p:blipFill rotWithShape="1">
          <a:blip r:embed="rId2">
            <a:extLst>
              <a:ext uri="{28A0092B-C50C-407E-A947-70E740481C1C}">
                <a14:useLocalDpi xmlns:a14="http://schemas.microsoft.com/office/drawing/2010/main" val="0"/>
              </a:ext>
            </a:extLst>
          </a:blip>
          <a:srcRect l="2262"/>
          <a:stretch/>
        </p:blipFill>
        <p:spPr bwMode="auto">
          <a:xfrm rot="16200000">
            <a:off x="3796662" y="-1071895"/>
            <a:ext cx="2966930" cy="926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7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公司层面的战略</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ct val="100000"/>
              </a:lnSpc>
            </a:pPr>
            <a:r>
              <a:rPr lang="zh-CN" altLang="en-US" dirty="0" smtClean="0"/>
              <a:t>公司战略与进入正确的行业有关。因此，公司战略更多关注在哪个行业竞争，而不是怎样在一个行业内竞争。公司层面主要问题是：</a:t>
            </a:r>
            <a:endParaRPr lang="en-US" altLang="zh-CN" dirty="0" smtClean="0"/>
          </a:p>
          <a:p>
            <a:pPr marL="898525" indent="-360363">
              <a:lnSpc>
                <a:spcPct val="100000"/>
              </a:lnSpc>
              <a:buFont typeface="Wingdings" panose="05000000000000000000" pitchFamily="2" charset="2"/>
              <a:buChar char="u"/>
            </a:pPr>
            <a:r>
              <a:rPr lang="zh-CN" altLang="en-US" sz="2800" dirty="0" smtClean="0"/>
              <a:t>界定</a:t>
            </a:r>
            <a:r>
              <a:rPr lang="zh-CN" altLang="en-US" sz="2800" dirty="0"/>
              <a:t>公司将参与的业务</a:t>
            </a:r>
            <a:endParaRPr lang="en-US" altLang="zh-CN" sz="2800" dirty="0"/>
          </a:p>
          <a:p>
            <a:pPr marL="898525" indent="-360363">
              <a:lnSpc>
                <a:spcPct val="100000"/>
              </a:lnSpc>
              <a:buFont typeface="Wingdings" panose="05000000000000000000" pitchFamily="2" charset="2"/>
              <a:buChar char="u"/>
            </a:pPr>
            <a:r>
              <a:rPr lang="zh-CN" altLang="en-US" sz="2800" dirty="0"/>
              <a:t>在这些业务间配置</a:t>
            </a:r>
            <a:r>
              <a:rPr lang="zh-CN" altLang="en-US" sz="2800" dirty="0" smtClean="0"/>
              <a:t>资源（内部资本市场）</a:t>
            </a:r>
            <a:endParaRPr lang="en-US" altLang="zh-CN" sz="2800" dirty="0"/>
          </a:p>
          <a:p>
            <a:pPr marL="898525" indent="-360363">
              <a:lnSpc>
                <a:spcPct val="100000"/>
              </a:lnSpc>
              <a:buFont typeface="Wingdings" panose="05000000000000000000" pitchFamily="2" charset="2"/>
              <a:buChar char="u"/>
            </a:pPr>
            <a:r>
              <a:rPr lang="zh-CN" altLang="en-US" sz="2800" dirty="0"/>
              <a:t>公司范围的战略分析就是决定要增加的业务、要保留的业务、要加强的业务、要削弱的业务以及要剥离的业务</a:t>
            </a:r>
          </a:p>
          <a:p>
            <a:pPr lvl="1">
              <a:lnSpc>
                <a:spcPct val="150000"/>
              </a:lnSpc>
              <a:spcBef>
                <a:spcPts val="600"/>
              </a:spcBef>
              <a:buFont typeface="Wingdings" panose="05000000000000000000" pitchFamily="2" charset="2"/>
              <a:buChar char="p"/>
            </a:pPr>
            <a:endParaRPr lang="en-US" altLang="zh-CN" dirty="0">
              <a:latin typeface="宋体" panose="02010600030101010101" pitchFamily="2" charset="-122"/>
              <a:ea typeface="宋体" panose="02010600030101010101" pitchFamily="2" charset="-122"/>
            </a:endParaRPr>
          </a:p>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F9904B4-0E9D-475B-96E8-CB8002A469F0}"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18</a:t>
            </a:fld>
            <a:endParaRPr lang="zh-CN" altLang="en-US"/>
          </a:p>
        </p:txBody>
      </p:sp>
    </p:spTree>
    <p:extLst>
      <p:ext uri="{BB962C8B-B14F-4D97-AF65-F5344CB8AC3E}">
        <p14:creationId xmlns:p14="http://schemas.microsoft.com/office/powerpoint/2010/main" val="2822463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公司层面的战略</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54659"/>
            <a:ext cx="10972800" cy="4857749"/>
          </a:xfrm>
        </p:spPr>
        <p:txBody>
          <a:bodyPr>
            <a:normAutofit/>
          </a:bodyPr>
          <a:lstStyle/>
          <a:p>
            <a:r>
              <a:rPr lang="zh-CN" altLang="en-US" dirty="0"/>
              <a:t>单一经营公司</a:t>
            </a:r>
            <a:endParaRPr lang="en-US" altLang="zh-CN" dirty="0"/>
          </a:p>
          <a:p>
            <a:r>
              <a:rPr lang="zh-CN" altLang="en-US" dirty="0"/>
              <a:t>非相关多元化公司</a:t>
            </a:r>
            <a:endParaRPr lang="en-US" altLang="zh-CN" dirty="0"/>
          </a:p>
          <a:p>
            <a:r>
              <a:rPr lang="zh-CN" altLang="en-US" dirty="0"/>
              <a:t>相关多元化公司</a:t>
            </a:r>
            <a:endParaRPr lang="en-US" altLang="zh-CN" dirty="0"/>
          </a:p>
          <a:p>
            <a:r>
              <a:rPr lang="zh-CN" altLang="en-US" dirty="0"/>
              <a:t>核心竞争力与公司多元化</a:t>
            </a:r>
            <a:endParaRPr lang="en-US" altLang="zh-CN" dirty="0"/>
          </a:p>
          <a:p>
            <a:r>
              <a:rPr lang="zh-CN" altLang="en-US" dirty="0"/>
              <a:t>管理控制系统设计的意义</a:t>
            </a:r>
          </a:p>
        </p:txBody>
      </p:sp>
      <p:sp>
        <p:nvSpPr>
          <p:cNvPr id="4" name="日期占位符 3"/>
          <p:cNvSpPr>
            <a:spLocks noGrp="1"/>
          </p:cNvSpPr>
          <p:nvPr>
            <p:ph type="dt" sz="half" idx="10"/>
          </p:nvPr>
        </p:nvSpPr>
        <p:spPr/>
        <p:txBody>
          <a:bodyPr/>
          <a:lstStyle/>
          <a:p>
            <a:fld id="{A73C7B79-C830-4B56-AC7E-4227627B321E}"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19</a:t>
            </a:fld>
            <a:endParaRPr lang="zh-CN" altLang="en-US"/>
          </a:p>
        </p:txBody>
      </p:sp>
    </p:spTree>
    <p:extLst>
      <p:ext uri="{BB962C8B-B14F-4D97-AF65-F5344CB8AC3E}">
        <p14:creationId xmlns:p14="http://schemas.microsoft.com/office/powerpoint/2010/main" val="256445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6203BE-2ACF-4104-8E6A-85B69DF25123}"/>
              </a:ext>
            </a:extLst>
          </p:cNvPr>
          <p:cNvSpPr>
            <a:spLocks noGrp="1"/>
          </p:cNvSpPr>
          <p:nvPr>
            <p:ph idx="1"/>
          </p:nvPr>
        </p:nvSpPr>
        <p:spPr/>
        <p:txBody>
          <a:bodyPr/>
          <a:lstStyle/>
          <a:p>
            <a:pPr>
              <a:lnSpc>
                <a:spcPct val="150000"/>
              </a:lnSpc>
              <a:spcAft>
                <a:spcPts val="600"/>
              </a:spcAft>
            </a:pPr>
            <a:r>
              <a:rPr lang="zh-CN" altLang="en-US" sz="2400" dirty="0"/>
              <a:t>管理控制应符合战略要求</a:t>
            </a:r>
            <a:endParaRPr lang="en-US" altLang="zh-CN" sz="2400" dirty="0"/>
          </a:p>
          <a:p>
            <a:pPr>
              <a:lnSpc>
                <a:spcPct val="150000"/>
              </a:lnSpc>
              <a:spcAft>
                <a:spcPts val="600"/>
              </a:spcAft>
            </a:pPr>
            <a:r>
              <a:rPr lang="zh-CN" altLang="en-US" sz="2400" dirty="0"/>
              <a:t>战略是实现组织目标的计划</a:t>
            </a:r>
            <a:endParaRPr lang="en-US" altLang="zh-CN" sz="2400" dirty="0"/>
          </a:p>
          <a:p>
            <a:pPr>
              <a:lnSpc>
                <a:spcPct val="150000"/>
              </a:lnSpc>
              <a:spcAft>
                <a:spcPts val="600"/>
              </a:spcAft>
            </a:pPr>
            <a:r>
              <a:rPr lang="zh-CN" altLang="en-US" sz="2400" dirty="0"/>
              <a:t>两个层面：公司层面和经营单元层面</a:t>
            </a:r>
          </a:p>
        </p:txBody>
      </p:sp>
      <p:sp>
        <p:nvSpPr>
          <p:cNvPr id="2" name="日期占位符 1"/>
          <p:cNvSpPr>
            <a:spLocks noGrp="1"/>
          </p:cNvSpPr>
          <p:nvPr>
            <p:ph type="dt" sz="half" idx="10"/>
          </p:nvPr>
        </p:nvSpPr>
        <p:spPr/>
        <p:txBody>
          <a:bodyPr/>
          <a:lstStyle/>
          <a:p>
            <a:fld id="{E308814C-03F2-4E11-9754-357A1288338E}" type="datetime1">
              <a:rPr lang="zh-CN" altLang="en-US" smtClean="0"/>
              <a:t>2025/3/12</a:t>
            </a:fld>
            <a:endParaRPr lang="zh-CN" altLang="en-US"/>
          </a:p>
        </p:txBody>
      </p:sp>
      <p:sp>
        <p:nvSpPr>
          <p:cNvPr id="4" name="灯片编号占位符 3"/>
          <p:cNvSpPr>
            <a:spLocks noGrp="1"/>
          </p:cNvSpPr>
          <p:nvPr>
            <p:ph type="sldNum" sz="quarter" idx="12"/>
          </p:nvPr>
        </p:nvSpPr>
        <p:spPr/>
        <p:txBody>
          <a:bodyPr/>
          <a:lstStyle/>
          <a:p>
            <a:fld id="{9C1E3057-D927-41FC-A7AD-8AC0C589921B}" type="slidenum">
              <a:rPr lang="zh-CN" altLang="en-US" smtClean="0"/>
              <a:t>2</a:t>
            </a:fld>
            <a:endParaRPr lang="zh-CN" altLang="en-US"/>
          </a:p>
        </p:txBody>
      </p:sp>
      <p:sp>
        <p:nvSpPr>
          <p:cNvPr id="5" name="矩形 4"/>
          <p:cNvSpPr/>
          <p:nvPr/>
        </p:nvSpPr>
        <p:spPr>
          <a:xfrm>
            <a:off x="697441" y="899543"/>
            <a:ext cx="2441694" cy="769441"/>
          </a:xfrm>
          <a:prstGeom prst="rect">
            <a:avLst/>
          </a:prstGeom>
        </p:spPr>
        <p:txBody>
          <a:bodyPr wrap="none">
            <a:spAutoFit/>
          </a:bodyPr>
          <a:lstStyle/>
          <a:p>
            <a:r>
              <a:rPr lang="zh-CN" altLang="en-US" sz="4400" dirty="0"/>
              <a:t>理解战略</a:t>
            </a:r>
          </a:p>
        </p:txBody>
      </p:sp>
    </p:spTree>
    <p:extLst>
      <p:ext uri="{BB962C8B-B14F-4D97-AF65-F5344CB8AC3E}">
        <p14:creationId xmlns:p14="http://schemas.microsoft.com/office/powerpoint/2010/main" val="266153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公司层面的战略</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ts val="4000"/>
              </a:lnSpc>
              <a:spcBef>
                <a:spcPts val="600"/>
              </a:spcBef>
              <a:spcAft>
                <a:spcPts val="600"/>
              </a:spcAft>
            </a:pPr>
            <a:r>
              <a:rPr lang="zh-CN" altLang="en-US" dirty="0"/>
              <a:t>公司可划分为三类：</a:t>
            </a:r>
            <a:endParaRPr lang="en-US" altLang="zh-CN" dirty="0"/>
          </a:p>
          <a:p>
            <a:pPr lvl="1">
              <a:lnSpc>
                <a:spcPts val="4000"/>
              </a:lnSpc>
              <a:spcBef>
                <a:spcPts val="600"/>
              </a:spcBef>
              <a:spcAft>
                <a:spcPts val="600"/>
              </a:spcAft>
              <a:buFont typeface="Wingdings" panose="05000000000000000000" pitchFamily="2" charset="2"/>
              <a:buChar char="Ø"/>
            </a:pPr>
            <a:r>
              <a:rPr lang="zh-CN" altLang="en-US" dirty="0"/>
              <a:t>单一经营公司：只在一个行业经营</a:t>
            </a:r>
            <a:endParaRPr lang="en-US" altLang="zh-CN" dirty="0"/>
          </a:p>
          <a:p>
            <a:pPr lvl="1">
              <a:lnSpc>
                <a:spcPts val="4000"/>
              </a:lnSpc>
              <a:spcBef>
                <a:spcPts val="600"/>
              </a:spcBef>
              <a:spcAft>
                <a:spcPts val="600"/>
              </a:spcAft>
              <a:buFont typeface="Wingdings" panose="05000000000000000000" pitchFamily="2" charset="2"/>
              <a:buChar char="Ø"/>
            </a:pPr>
            <a:r>
              <a:rPr lang="zh-CN" altLang="en-US" dirty="0"/>
              <a:t>相关多元化公司：在彼此相关联的多个行业经营，并从核心</a:t>
            </a:r>
            <a:r>
              <a:rPr lang="zh-CN" altLang="en-US" dirty="0" smtClean="0"/>
              <a:t>竞争力</a:t>
            </a:r>
            <a:r>
              <a:rPr lang="zh-CN" altLang="en-US" dirty="0"/>
              <a:t>中</a:t>
            </a:r>
            <a:r>
              <a:rPr lang="zh-CN" altLang="en-US" dirty="0" smtClean="0"/>
              <a:t>受益、分享共同资源</a:t>
            </a:r>
            <a:endParaRPr lang="en-US" altLang="zh-CN" dirty="0"/>
          </a:p>
          <a:p>
            <a:pPr lvl="1">
              <a:lnSpc>
                <a:spcPts val="4000"/>
              </a:lnSpc>
              <a:spcBef>
                <a:spcPts val="600"/>
              </a:spcBef>
              <a:spcAft>
                <a:spcPts val="600"/>
              </a:spcAft>
              <a:buFont typeface="Wingdings" panose="05000000000000000000" pitchFamily="2" charset="2"/>
              <a:buChar char="Ø"/>
            </a:pPr>
            <a:r>
              <a:rPr lang="zh-CN" altLang="en-US" dirty="0"/>
              <a:t>非相关多元化公司：在彼此无关联的行业经营</a:t>
            </a:r>
            <a:endParaRPr lang="en-US" altLang="zh-CN" dirty="0"/>
          </a:p>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DF06FB6-D898-42E7-B5EA-D3062E780255}"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20</a:t>
            </a:fld>
            <a:endParaRPr lang="zh-CN" altLang="en-US"/>
          </a:p>
        </p:txBody>
      </p:sp>
    </p:spTree>
    <p:extLst>
      <p:ext uri="{BB962C8B-B14F-4D97-AF65-F5344CB8AC3E}">
        <p14:creationId xmlns:p14="http://schemas.microsoft.com/office/powerpoint/2010/main" val="331889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公司层面的战略</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a:xfrm>
            <a:off x="609600" y="1771135"/>
            <a:ext cx="10972800" cy="4302125"/>
          </a:xfrm>
        </p:spPr>
        <p:txBody>
          <a:bodyPr/>
          <a:lstStyle/>
          <a:p>
            <a:r>
              <a:rPr lang="zh-CN" altLang="en-US" dirty="0"/>
              <a:t>在公司层面上，各种战略之间最显著的差异在于不同公司所采用的多元化程度和类型</a:t>
            </a:r>
            <a:endParaRPr lang="en-US" altLang="zh-CN" dirty="0"/>
          </a:p>
          <a:p>
            <a:endParaRPr lang="en-US" altLang="zh-CN" dirty="0"/>
          </a:p>
        </p:txBody>
      </p:sp>
      <p:sp>
        <p:nvSpPr>
          <p:cNvPr id="4" name="日期占位符 3"/>
          <p:cNvSpPr>
            <a:spLocks noGrp="1"/>
          </p:cNvSpPr>
          <p:nvPr>
            <p:ph type="dt" sz="half" idx="10"/>
          </p:nvPr>
        </p:nvSpPr>
        <p:spPr/>
        <p:txBody>
          <a:bodyPr/>
          <a:lstStyle/>
          <a:p>
            <a:fld id="{7A3D567F-EDE3-4890-97D4-12AFB2B0AD86}"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21</a:t>
            </a:fld>
            <a:endParaRPr lang="zh-CN" altLang="en-US"/>
          </a:p>
        </p:txBody>
      </p:sp>
      <p:pic>
        <p:nvPicPr>
          <p:cNvPr id="6" name="图片 5">
            <a:extLst>
              <a:ext uri="{FF2B5EF4-FFF2-40B4-BE49-F238E27FC236}">
                <a16:creationId xmlns:a16="http://schemas.microsoft.com/office/drawing/2014/main" id="{F86D318B-2E21-47CE-B028-647723D21C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a:off x="3887142" y="2547894"/>
            <a:ext cx="3544304" cy="4402057"/>
          </a:xfrm>
          <a:prstGeom prst="rect">
            <a:avLst/>
          </a:prstGeom>
        </p:spPr>
      </p:pic>
    </p:spTree>
    <p:extLst>
      <p:ext uri="{BB962C8B-B14F-4D97-AF65-F5344CB8AC3E}">
        <p14:creationId xmlns:p14="http://schemas.microsoft.com/office/powerpoint/2010/main" val="150810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570034" y="495300"/>
            <a:ext cx="10972800" cy="1143000"/>
          </a:xfrm>
        </p:spPr>
        <p:txBody>
          <a:bodyPr/>
          <a:lstStyle/>
          <a:p>
            <a:r>
              <a:rPr lang="zh-CN" altLang="en-US" dirty="0"/>
              <a:t>单一经营的公司</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a:t>利用核心竞争力追求在本行业内的增长</a:t>
            </a:r>
          </a:p>
          <a:p>
            <a:endParaRPr lang="en-US" altLang="zh-CN" dirty="0"/>
          </a:p>
          <a:p>
            <a:r>
              <a:rPr lang="zh-CN" altLang="en-US" sz="2400" dirty="0" smtClean="0"/>
              <a:t>优势和劣势？</a:t>
            </a:r>
            <a:endParaRPr lang="zh-CN" altLang="en-US" sz="2400" dirty="0"/>
          </a:p>
        </p:txBody>
      </p:sp>
      <p:sp>
        <p:nvSpPr>
          <p:cNvPr id="4" name="日期占位符 3"/>
          <p:cNvSpPr>
            <a:spLocks noGrp="1"/>
          </p:cNvSpPr>
          <p:nvPr>
            <p:ph type="dt" sz="half" idx="10"/>
          </p:nvPr>
        </p:nvSpPr>
        <p:spPr/>
        <p:txBody>
          <a:bodyPr/>
          <a:lstStyle/>
          <a:p>
            <a:fld id="{6016B19A-2EA0-4D1B-BF19-29D5C1ECBFBF}" type="datetime1">
              <a:rPr lang="zh-CN" altLang="en-US" smtClean="0"/>
              <a:t>2025/3/12</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22</a:t>
            </a:fld>
            <a:endParaRPr lang="zh-CN" altLang="en-US"/>
          </a:p>
        </p:txBody>
      </p:sp>
    </p:spTree>
    <p:extLst>
      <p:ext uri="{BB962C8B-B14F-4D97-AF65-F5344CB8AC3E}">
        <p14:creationId xmlns:p14="http://schemas.microsoft.com/office/powerpoint/2010/main" val="41108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a:xfrm>
            <a:off x="609600" y="458834"/>
            <a:ext cx="10972800" cy="1143000"/>
          </a:xfrm>
        </p:spPr>
        <p:txBody>
          <a:bodyPr/>
          <a:lstStyle/>
          <a:p>
            <a:r>
              <a:rPr lang="zh-CN" altLang="en-US" dirty="0"/>
              <a:t>非相关多元化的公司</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371475" y="1952626"/>
            <a:ext cx="10972800" cy="4302125"/>
          </a:xfrm>
        </p:spPr>
        <p:txBody>
          <a:bodyPr/>
          <a:lstStyle/>
          <a:p>
            <a:pPr>
              <a:lnSpc>
                <a:spcPct val="150000"/>
              </a:lnSpc>
            </a:pPr>
            <a:r>
              <a:rPr lang="zh-CN" altLang="en-US" dirty="0" smtClean="0"/>
              <a:t>在多个不同行业经营</a:t>
            </a:r>
            <a:endParaRPr lang="en-US" altLang="zh-CN" dirty="0" smtClean="0"/>
          </a:p>
          <a:p>
            <a:pPr>
              <a:lnSpc>
                <a:spcPct val="150000"/>
              </a:lnSpc>
            </a:pPr>
            <a:r>
              <a:rPr lang="zh-CN" altLang="en-US" dirty="0" smtClean="0"/>
              <a:t>关联</a:t>
            </a:r>
            <a:r>
              <a:rPr lang="zh-CN" altLang="en-US" dirty="0"/>
              <a:t>程度指多个经营单元之间的联系的性质，这里指各类业务的经营协同作用，他们基于共同的核心竞争力，分享共同的资源</a:t>
            </a:r>
            <a:r>
              <a:rPr lang="zh-CN" altLang="en-US" dirty="0" smtClean="0"/>
              <a:t>。</a:t>
            </a:r>
            <a:endParaRPr lang="en-US" altLang="zh-CN" dirty="0" smtClean="0"/>
          </a:p>
          <a:p>
            <a:pPr>
              <a:lnSpc>
                <a:spcPct val="150000"/>
              </a:lnSpc>
            </a:pPr>
            <a:r>
              <a:rPr lang="zh-CN" altLang="en-US" dirty="0" smtClean="0"/>
              <a:t>除了财务交易外，公司各经营单元之间毫无共同之</a:t>
            </a:r>
            <a:r>
              <a:rPr lang="zh-CN" altLang="en-US" dirty="0" smtClean="0"/>
              <a:t>处，类似是企业集团</a:t>
            </a:r>
            <a:endParaRPr lang="en-US" altLang="zh-CN" dirty="0" smtClean="0"/>
          </a:p>
          <a:p>
            <a:pPr marL="0" indent="0">
              <a:lnSpc>
                <a:spcPct val="150000"/>
              </a:lnSpc>
              <a:buNone/>
            </a:pPr>
            <a:endParaRPr lang="en-US" altLang="zh-CN" dirty="0" smtClean="0"/>
          </a:p>
        </p:txBody>
      </p:sp>
      <p:sp>
        <p:nvSpPr>
          <p:cNvPr id="4" name="日期占位符 3"/>
          <p:cNvSpPr>
            <a:spLocks noGrp="1"/>
          </p:cNvSpPr>
          <p:nvPr>
            <p:ph type="dt" sz="half" idx="10"/>
          </p:nvPr>
        </p:nvSpPr>
        <p:spPr/>
        <p:txBody>
          <a:bodyPr/>
          <a:lstStyle/>
          <a:p>
            <a:fld id="{3A749F0A-0C77-4E81-9351-31A61E1ECF35}"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23</a:t>
            </a:fld>
            <a:endParaRPr lang="zh-CN" altLang="en-US"/>
          </a:p>
        </p:txBody>
      </p:sp>
    </p:spTree>
    <p:extLst>
      <p:ext uri="{BB962C8B-B14F-4D97-AF65-F5344CB8AC3E}">
        <p14:creationId xmlns:p14="http://schemas.microsoft.com/office/powerpoint/2010/main" val="353916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相关多元化公司</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smtClean="0"/>
              <a:t>在</a:t>
            </a:r>
            <a:r>
              <a:rPr lang="zh-CN" altLang="en-US" sz="2400" dirty="0"/>
              <a:t>多个行业经营，且各项业务通过经营协同作用彼此关联的公司。</a:t>
            </a:r>
            <a:endParaRPr lang="en-US" altLang="zh-CN" sz="2400" dirty="0"/>
          </a:p>
          <a:p>
            <a:r>
              <a:rPr lang="zh-CN" altLang="en-US" sz="2400" dirty="0"/>
              <a:t>经营协同作用包含两类经营单元之间的联系：</a:t>
            </a:r>
            <a:endParaRPr lang="en-US" altLang="zh-CN" sz="2400" dirty="0"/>
          </a:p>
          <a:p>
            <a:pPr marL="0" indent="0">
              <a:buNone/>
            </a:pPr>
            <a:r>
              <a:rPr lang="en-US" altLang="zh-CN" sz="2400" dirty="0"/>
              <a:t>   </a:t>
            </a:r>
            <a:r>
              <a:rPr lang="zh-CN" altLang="en-US" sz="2400" dirty="0"/>
              <a:t>分享共同资源的能力</a:t>
            </a:r>
            <a:endParaRPr lang="en-US" altLang="zh-CN" sz="2400" dirty="0"/>
          </a:p>
          <a:p>
            <a:pPr marL="0" indent="0">
              <a:buNone/>
            </a:pPr>
            <a:r>
              <a:rPr lang="en-US" altLang="zh-CN" sz="2400" dirty="0"/>
              <a:t>   </a:t>
            </a:r>
            <a:r>
              <a:rPr lang="zh-CN" altLang="en-US" sz="2400" dirty="0"/>
              <a:t>分享核心竞争力的</a:t>
            </a:r>
            <a:r>
              <a:rPr lang="zh-CN" altLang="en-US" sz="2400" dirty="0" smtClean="0"/>
              <a:t>能力</a:t>
            </a:r>
            <a:endParaRPr lang="en-US" altLang="zh-CN" sz="2400" dirty="0" smtClean="0"/>
          </a:p>
          <a:p>
            <a:pPr marL="0" indent="0">
              <a:buNone/>
            </a:pPr>
            <a:endParaRPr lang="en-US" altLang="zh-CN" sz="2400" dirty="0"/>
          </a:p>
          <a:p>
            <a:r>
              <a:rPr lang="zh-CN" altLang="en-US" sz="2400" dirty="0"/>
              <a:t>相关多元化公司创造经营协同作用的一种方式是两个或多个经营单元分享资源</a:t>
            </a:r>
            <a:endParaRPr lang="en-US" altLang="zh-CN" sz="2400" dirty="0"/>
          </a:p>
          <a:p>
            <a:r>
              <a:rPr lang="zh-CN" altLang="en-US" sz="2400" dirty="0"/>
              <a:t>资源分享有助于公司获得规模经济和范围经济所带来的好处</a:t>
            </a:r>
          </a:p>
          <a:p>
            <a:endParaRPr lang="zh-CN" altLang="en-US" dirty="0"/>
          </a:p>
        </p:txBody>
      </p:sp>
      <p:sp>
        <p:nvSpPr>
          <p:cNvPr id="5" name="日期占位符 4"/>
          <p:cNvSpPr>
            <a:spLocks noGrp="1"/>
          </p:cNvSpPr>
          <p:nvPr>
            <p:ph type="dt" sz="half" idx="10"/>
          </p:nvPr>
        </p:nvSpPr>
        <p:spPr/>
        <p:txBody>
          <a:bodyPr/>
          <a:lstStyle/>
          <a:p>
            <a:fld id="{391A2A13-D3C8-4819-B710-0901A8EC3A4A}" type="datetime1">
              <a:rPr lang="zh-CN" altLang="en-US" smtClean="0"/>
              <a:t>2025/3/12</a:t>
            </a:fld>
            <a:endParaRPr lang="zh-CN" altLang="en-US"/>
          </a:p>
        </p:txBody>
      </p:sp>
      <p:sp>
        <p:nvSpPr>
          <p:cNvPr id="6" name="灯片编号占位符 5"/>
          <p:cNvSpPr>
            <a:spLocks noGrp="1"/>
          </p:cNvSpPr>
          <p:nvPr>
            <p:ph type="sldNum" sz="quarter" idx="12"/>
          </p:nvPr>
        </p:nvSpPr>
        <p:spPr/>
        <p:txBody>
          <a:bodyPr/>
          <a:lstStyle/>
          <a:p>
            <a:fld id="{9C1E3057-D927-41FC-A7AD-8AC0C589921B}" type="slidenum">
              <a:rPr lang="zh-CN" altLang="en-US" smtClean="0"/>
              <a:t>24</a:t>
            </a:fld>
            <a:endParaRPr lang="zh-CN" altLang="en-US"/>
          </a:p>
        </p:txBody>
      </p:sp>
    </p:spTree>
    <p:extLst>
      <p:ext uri="{BB962C8B-B14F-4D97-AF65-F5344CB8AC3E}">
        <p14:creationId xmlns:p14="http://schemas.microsoft.com/office/powerpoint/2010/main" val="14468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相关多元化公司</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a:t>相关多元化公司的另一个主要特点是他们拥有可以使许多经营单元受益的核心竞争力</a:t>
            </a:r>
            <a:r>
              <a:rPr lang="zh-CN" altLang="en-US" sz="2400" dirty="0" smtClean="0"/>
              <a:t>，利用一个单元创造的核心竞争力，多元化</a:t>
            </a:r>
            <a:r>
              <a:rPr lang="zh-CN" altLang="en-US" sz="2400" dirty="0"/>
              <a:t>进入其他行业，从而实现增长</a:t>
            </a:r>
            <a:r>
              <a:rPr lang="zh-CN" altLang="en-US" sz="2400" dirty="0" smtClean="0"/>
              <a:t>。</a:t>
            </a:r>
            <a:endParaRPr lang="en-US" altLang="zh-CN" sz="2400" dirty="0"/>
          </a:p>
          <a:p>
            <a:r>
              <a:rPr lang="zh-CN" altLang="en-US" sz="2400" dirty="0"/>
              <a:t>相关多元化公司一般通过研发实现内部</a:t>
            </a:r>
            <a:r>
              <a:rPr lang="zh-CN" altLang="en-US" sz="2400" dirty="0" smtClean="0"/>
              <a:t>增长</a:t>
            </a:r>
            <a:endParaRPr lang="en-US" altLang="zh-CN" sz="2400" dirty="0" smtClean="0"/>
          </a:p>
          <a:p>
            <a:endParaRPr lang="en-US" altLang="zh-CN" sz="2400" dirty="0"/>
          </a:p>
          <a:p>
            <a:r>
              <a:rPr lang="zh-CN" altLang="en-US" sz="2400" dirty="0"/>
              <a:t>相关多元化公司总部的职责是双重的：</a:t>
            </a:r>
            <a:endParaRPr lang="en-US" altLang="zh-CN" sz="2400" dirty="0"/>
          </a:p>
          <a:p>
            <a:pPr marL="0" indent="0">
              <a:buNone/>
            </a:pPr>
            <a:r>
              <a:rPr lang="en-US" altLang="zh-CN" sz="2400" dirty="0"/>
              <a:t>   </a:t>
            </a:r>
            <a:r>
              <a:rPr lang="zh-CN" altLang="en-US" sz="2400" dirty="0"/>
              <a:t>类似企业集团，相关多元化公司的</a:t>
            </a:r>
            <a:r>
              <a:rPr lang="en-US" altLang="zh-CN" sz="2400" dirty="0"/>
              <a:t>CEO</a:t>
            </a:r>
            <a:r>
              <a:rPr lang="zh-CN" altLang="en-US" sz="2400" dirty="0"/>
              <a:t>必须制定各经营单元之间的资源分配决策</a:t>
            </a:r>
            <a:endParaRPr lang="en-US" altLang="zh-CN" sz="2400" dirty="0"/>
          </a:p>
          <a:p>
            <a:pPr marL="0" indent="0">
              <a:buNone/>
            </a:pPr>
            <a:r>
              <a:rPr lang="en-US" altLang="zh-CN" sz="2400" dirty="0"/>
              <a:t>   </a:t>
            </a:r>
            <a:r>
              <a:rPr lang="zh-CN" altLang="en-US" sz="2400" dirty="0"/>
              <a:t>与企业集团不同的是，相关多元化公司的</a:t>
            </a:r>
            <a:r>
              <a:rPr lang="en-US" altLang="zh-CN" sz="2400" dirty="0"/>
              <a:t>CEO</a:t>
            </a:r>
            <a:r>
              <a:rPr lang="zh-CN" altLang="en-US" sz="2400" dirty="0"/>
              <a:t>还必须明确、发展、深化并利用</a:t>
            </a:r>
            <a:r>
              <a:rPr lang="zh-CN" altLang="en-US" sz="2400" dirty="0">
                <a:solidFill>
                  <a:schemeClr val="bg2">
                    <a:lumMod val="40000"/>
                    <a:lumOff val="60000"/>
                  </a:schemeClr>
                </a:solidFill>
              </a:rPr>
              <a:t>公司范围的核心竞争力</a:t>
            </a:r>
            <a:r>
              <a:rPr lang="zh-CN" altLang="en-US" sz="2400" dirty="0"/>
              <a:t>，使多个经营</a:t>
            </a:r>
            <a:r>
              <a:rPr lang="zh-CN" altLang="en-US" sz="2400" dirty="0" smtClean="0"/>
              <a:t>单元受益 </a:t>
            </a:r>
            <a:endParaRPr lang="zh-CN" altLang="en-US" sz="2400" dirty="0"/>
          </a:p>
          <a:p>
            <a:endParaRPr lang="zh-CN" altLang="en-US" dirty="0"/>
          </a:p>
        </p:txBody>
      </p:sp>
      <p:sp>
        <p:nvSpPr>
          <p:cNvPr id="4" name="日期占位符 3"/>
          <p:cNvSpPr>
            <a:spLocks noGrp="1"/>
          </p:cNvSpPr>
          <p:nvPr>
            <p:ph type="dt" sz="half" idx="10"/>
          </p:nvPr>
        </p:nvSpPr>
        <p:spPr/>
        <p:txBody>
          <a:bodyPr/>
          <a:lstStyle/>
          <a:p>
            <a:fld id="{9B4C146E-274E-42AE-80D3-A06A624F0CA0}" type="datetime1">
              <a:rPr lang="zh-CN" altLang="en-US" smtClean="0"/>
              <a:t>2025/3/12</a:t>
            </a:fld>
            <a:endParaRPr lang="zh-CN" altLang="en-US" dirty="0"/>
          </a:p>
        </p:txBody>
      </p:sp>
      <p:sp>
        <p:nvSpPr>
          <p:cNvPr id="7" name="灯片编号占位符 6"/>
          <p:cNvSpPr>
            <a:spLocks noGrp="1"/>
          </p:cNvSpPr>
          <p:nvPr>
            <p:ph type="sldNum" sz="quarter" idx="12"/>
          </p:nvPr>
        </p:nvSpPr>
        <p:spPr/>
        <p:txBody>
          <a:bodyPr/>
          <a:lstStyle/>
          <a:p>
            <a:fld id="{9C1E3057-D927-41FC-A7AD-8AC0C589921B}" type="slidenum">
              <a:rPr lang="zh-CN" altLang="en-US" smtClean="0"/>
              <a:t>25</a:t>
            </a:fld>
            <a:endParaRPr lang="zh-CN" altLang="en-US"/>
          </a:p>
        </p:txBody>
      </p:sp>
    </p:spTree>
    <p:extLst>
      <p:ext uri="{BB962C8B-B14F-4D97-AF65-F5344CB8AC3E}">
        <p14:creationId xmlns:p14="http://schemas.microsoft.com/office/powerpoint/2010/main" val="245971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相关多元化公司</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en-US" altLang="zh-CN" sz="2000" dirty="0"/>
              <a:t>2019</a:t>
            </a:r>
            <a:r>
              <a:rPr lang="zh-CN" altLang="en-US" sz="2000" dirty="0"/>
              <a:t>年</a:t>
            </a:r>
            <a:r>
              <a:rPr lang="en-US" altLang="zh-CN" sz="2000" dirty="0"/>
              <a:t>5</a:t>
            </a:r>
            <a:r>
              <a:rPr lang="zh-CN" altLang="en-US" sz="2000" dirty="0"/>
              <a:t>月起，美国针对华为先后进行了三轮</a:t>
            </a:r>
            <a:r>
              <a:rPr lang="zh-CN" altLang="en-US" sz="2000" b="1" i="1" dirty="0"/>
              <a:t>无端制裁</a:t>
            </a:r>
            <a:r>
              <a:rPr lang="zh-CN" altLang="en-US" sz="2000" dirty="0"/>
              <a:t>，造成了华为的“缺芯”危机，使得华为手机的市场占有率从全球第一下降到第六位，全球市场占有率仅为</a:t>
            </a:r>
            <a:r>
              <a:rPr lang="en-US" altLang="zh-CN" sz="2000" dirty="0"/>
              <a:t>4%</a:t>
            </a:r>
            <a:r>
              <a:rPr lang="zh-CN" altLang="en-US" sz="2000" dirty="0"/>
              <a:t>，</a:t>
            </a:r>
            <a:r>
              <a:rPr lang="en-US" altLang="zh-CN" sz="2000" dirty="0"/>
              <a:t>2020</a:t>
            </a:r>
            <a:r>
              <a:rPr lang="zh-CN" altLang="en-US" sz="2000" dirty="0"/>
              <a:t>年</a:t>
            </a:r>
            <a:r>
              <a:rPr lang="en-US" altLang="zh-CN" sz="2000" dirty="0"/>
              <a:t>11</a:t>
            </a:r>
            <a:r>
              <a:rPr lang="zh-CN" altLang="en-US" sz="2000" dirty="0"/>
              <a:t>月，华为投资控股有限公司无奈整体出售了</a:t>
            </a:r>
            <a:r>
              <a:rPr lang="zh-CN" altLang="en-US" sz="2000" b="1" dirty="0"/>
              <a:t>荣耀</a:t>
            </a:r>
            <a:r>
              <a:rPr lang="zh-CN" altLang="en-US" sz="2000" dirty="0"/>
              <a:t>业务资产。交割之后，华为不再占有荣耀公司的股份，也不再参与荣耀的管理工作，与荣耀公司彻底“划清界限”，分别成为完全独立的企业。在如此恶劣的外部政治环境和市场环境之下，华为不得不转战其他行业开拓新的市场，以应对因美国制裁导致的不利局面。最终，华为</a:t>
            </a:r>
            <a:r>
              <a:rPr lang="zh-CN" altLang="en-US" sz="2000" dirty="0" smtClean="0"/>
              <a:t>选择涉足</a:t>
            </a:r>
            <a:r>
              <a:rPr lang="zh-CN" altLang="en-US" sz="2000" dirty="0"/>
              <a:t>新能源汽车行业。</a:t>
            </a:r>
          </a:p>
          <a:p>
            <a:r>
              <a:rPr lang="zh-CN" altLang="en-US" sz="2000" dirty="0"/>
              <a:t/>
            </a:r>
            <a:br>
              <a:rPr lang="zh-CN" altLang="en-US" sz="2000" dirty="0"/>
            </a:br>
            <a:r>
              <a:rPr lang="zh-CN" altLang="en-US" sz="2000" b="1" u="sng" dirty="0" smtClean="0"/>
              <a:t>华为</a:t>
            </a:r>
            <a:r>
              <a:rPr lang="zh-CN" altLang="en-US" sz="2000" dirty="0"/>
              <a:t>作为我国的标杆性高科技企业，科研投入十分巨大，专业水平也居于世界领先地位，在同行业中极具核心竞争力。电池的续航问题和充电问题一直是困扰新能源汽车行业发展的主要原因。华为作为全球领先的手机制作商，其手机的续航和快充技术在全球范围内处于绝对的领先水平，这为其制造新能源汽车电池提供了相关的技术支持。自从</a:t>
            </a:r>
            <a:r>
              <a:rPr lang="en-US" altLang="zh-CN" sz="2000" dirty="0"/>
              <a:t>2012</a:t>
            </a:r>
            <a:r>
              <a:rPr lang="zh-CN" altLang="en-US" sz="2000" dirty="0"/>
              <a:t>年华为成立了诺亚方舟实验室，华为便开始规划建立自有操作系统，鸿蒙系统的研发取得了极大的成功，华为的鸿蒙系统成为其进入新能源汽车行业的核心竞争力。此外，我国民众对华为有着民族自豪感，这使得它具有较高的品牌价值，为其进一步打开市场奠定了坚实基础。</a:t>
            </a:r>
          </a:p>
          <a:p>
            <a:endParaRPr lang="zh-CN" altLang="en-US" dirty="0"/>
          </a:p>
        </p:txBody>
      </p:sp>
      <p:sp>
        <p:nvSpPr>
          <p:cNvPr id="4" name="日期占位符 3"/>
          <p:cNvSpPr>
            <a:spLocks noGrp="1"/>
          </p:cNvSpPr>
          <p:nvPr>
            <p:ph type="dt" sz="half" idx="10"/>
          </p:nvPr>
        </p:nvSpPr>
        <p:spPr/>
        <p:txBody>
          <a:bodyPr/>
          <a:lstStyle/>
          <a:p>
            <a:fld id="{9B4C146E-274E-42AE-80D3-A06A624F0CA0}" type="datetime1">
              <a:rPr lang="zh-CN" altLang="en-US" smtClean="0"/>
              <a:t>2025/3/12</a:t>
            </a:fld>
            <a:endParaRPr lang="zh-CN" altLang="en-US" dirty="0"/>
          </a:p>
        </p:txBody>
      </p:sp>
      <p:sp>
        <p:nvSpPr>
          <p:cNvPr id="7" name="灯片编号占位符 6"/>
          <p:cNvSpPr>
            <a:spLocks noGrp="1"/>
          </p:cNvSpPr>
          <p:nvPr>
            <p:ph type="sldNum" sz="quarter" idx="12"/>
          </p:nvPr>
        </p:nvSpPr>
        <p:spPr/>
        <p:txBody>
          <a:bodyPr/>
          <a:lstStyle/>
          <a:p>
            <a:fld id="{9C1E3057-D927-41FC-A7AD-8AC0C589921B}" type="slidenum">
              <a:rPr lang="zh-CN" altLang="en-US" smtClean="0"/>
              <a:t>26</a:t>
            </a:fld>
            <a:endParaRPr lang="zh-CN" altLang="en-US"/>
          </a:p>
        </p:txBody>
      </p:sp>
    </p:spTree>
    <p:extLst>
      <p:ext uri="{BB962C8B-B14F-4D97-AF65-F5344CB8AC3E}">
        <p14:creationId xmlns:p14="http://schemas.microsoft.com/office/powerpoint/2010/main" val="320079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核心竞争力与公司多元化</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pPr algn="just">
              <a:lnSpc>
                <a:spcPct val="100000"/>
              </a:lnSpc>
              <a:spcBef>
                <a:spcPts val="600"/>
              </a:spcBef>
            </a:pPr>
            <a:r>
              <a:rPr lang="zh-CN" altLang="en-US" dirty="0" smtClean="0"/>
              <a:t>研究表明：相关</a:t>
            </a:r>
            <a:r>
              <a:rPr lang="zh-CN" altLang="en-US" dirty="0"/>
              <a:t>多元化公司经营的最好，单一化公司次之，非相关多元化公司从长期来看则经营不善</a:t>
            </a:r>
            <a:r>
              <a:rPr lang="zh-CN" altLang="en-US" dirty="0" smtClean="0"/>
              <a:t>。</a:t>
            </a:r>
            <a:endParaRPr lang="en-US" altLang="zh-CN" dirty="0"/>
          </a:p>
          <a:p>
            <a:pPr lvl="1" algn="just">
              <a:spcBef>
                <a:spcPts val="600"/>
              </a:spcBef>
              <a:buFont typeface="Wingdings" panose="05000000000000000000" pitchFamily="2" charset="2"/>
              <a:buChar char="Ø"/>
            </a:pPr>
            <a:r>
              <a:rPr lang="zh-CN" altLang="en-US" dirty="0"/>
              <a:t>相关多元化公司总部有能力把一个经营单元的核心竞争力转化为另一个经营单元的核心竞争力。</a:t>
            </a:r>
            <a:endParaRPr lang="en-US" altLang="zh-CN" dirty="0"/>
          </a:p>
          <a:p>
            <a:pPr lvl="1" algn="just">
              <a:spcBef>
                <a:spcPts val="600"/>
              </a:spcBef>
              <a:buFont typeface="Wingdings" panose="05000000000000000000" pitchFamily="2" charset="2"/>
              <a:buChar char="Ø"/>
            </a:pPr>
            <a:r>
              <a:rPr lang="zh-CN" altLang="en-US" dirty="0"/>
              <a:t>核心竞争力是指公司所擅长的、能显著增加客户价值的能力</a:t>
            </a:r>
            <a:endParaRPr lang="en-US" altLang="zh-CN" dirty="0"/>
          </a:p>
          <a:p>
            <a:pPr lvl="1" algn="just">
              <a:spcBef>
                <a:spcPts val="600"/>
              </a:spcBef>
              <a:buFont typeface="Wingdings" panose="05000000000000000000" pitchFamily="2" charset="2"/>
              <a:buChar char="Ø"/>
            </a:pPr>
            <a:r>
              <a:rPr lang="zh-CN" altLang="en-US" dirty="0"/>
              <a:t>相关多元化经营公司可以利用各经营单元之间的经营协同作用</a:t>
            </a:r>
            <a:endParaRPr lang="en-US" altLang="zh-CN" dirty="0"/>
          </a:p>
          <a:p>
            <a:pPr lvl="1" algn="just">
              <a:spcBef>
                <a:spcPts val="600"/>
              </a:spcBef>
              <a:buFont typeface="Wingdings" panose="05000000000000000000" pitchFamily="2" charset="2"/>
              <a:buChar char="Ø"/>
            </a:pPr>
            <a:r>
              <a:rPr lang="zh-CN" altLang="en-US" dirty="0"/>
              <a:t>而非相关多元化公司则不拥有经营协同作用</a:t>
            </a:r>
          </a:p>
          <a:p>
            <a:endParaRPr lang="zh-CN" altLang="en-US" dirty="0"/>
          </a:p>
        </p:txBody>
      </p:sp>
      <p:sp>
        <p:nvSpPr>
          <p:cNvPr id="4" name="日期占位符 3"/>
          <p:cNvSpPr>
            <a:spLocks noGrp="1"/>
          </p:cNvSpPr>
          <p:nvPr>
            <p:ph type="dt" sz="half" idx="10"/>
          </p:nvPr>
        </p:nvSpPr>
        <p:spPr/>
        <p:txBody>
          <a:bodyPr/>
          <a:lstStyle/>
          <a:p>
            <a:fld id="{6B1C7801-0377-4332-81DF-A348135792BF}" type="datetime1">
              <a:rPr lang="zh-CN" altLang="en-US" smtClean="0"/>
              <a:t>2025/3/12</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27</a:t>
            </a:fld>
            <a:endParaRPr lang="zh-CN" altLang="en-US"/>
          </a:p>
        </p:txBody>
      </p:sp>
    </p:spTree>
    <p:extLst>
      <p:ext uri="{BB962C8B-B14F-4D97-AF65-F5344CB8AC3E}">
        <p14:creationId xmlns:p14="http://schemas.microsoft.com/office/powerpoint/2010/main" val="3982185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管理控制系统设计的意义</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pPr>
            <a:r>
              <a:rPr lang="zh-CN" altLang="en-US" dirty="0"/>
              <a:t>公司追求的多元化战略不同，计划和控制要求也就迥异。</a:t>
            </a:r>
            <a:endParaRPr lang="en-US" altLang="zh-CN" dirty="0"/>
          </a:p>
          <a:p>
            <a:pPr>
              <a:lnSpc>
                <a:spcPct val="150000"/>
              </a:lnSpc>
            </a:pPr>
            <a:r>
              <a:rPr lang="zh-CN" altLang="en-US" dirty="0"/>
              <a:t>因此管理控制系统设计者的主要问题是：管理控制结构和形式应该如何不同？</a:t>
            </a:r>
          </a:p>
          <a:p>
            <a:endParaRPr lang="zh-CN" altLang="en-US" dirty="0"/>
          </a:p>
        </p:txBody>
      </p:sp>
      <p:sp>
        <p:nvSpPr>
          <p:cNvPr id="4" name="日期占位符 3"/>
          <p:cNvSpPr>
            <a:spLocks noGrp="1"/>
          </p:cNvSpPr>
          <p:nvPr>
            <p:ph type="dt" sz="half" idx="10"/>
          </p:nvPr>
        </p:nvSpPr>
        <p:spPr/>
        <p:txBody>
          <a:bodyPr/>
          <a:lstStyle/>
          <a:p>
            <a:fld id="{B85E2A76-8AF5-4BAE-9AEF-427D94391C62}"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28</a:t>
            </a:fld>
            <a:endParaRPr lang="zh-CN" altLang="en-US"/>
          </a:p>
        </p:txBody>
      </p:sp>
    </p:spTree>
    <p:extLst>
      <p:ext uri="{BB962C8B-B14F-4D97-AF65-F5344CB8AC3E}">
        <p14:creationId xmlns:p14="http://schemas.microsoft.com/office/powerpoint/2010/main" val="354631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管理控制系统设计的意义</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29945"/>
            <a:ext cx="10972800" cy="4302125"/>
          </a:xfrm>
        </p:spPr>
        <p:txBody>
          <a:bodyPr/>
          <a:lstStyle/>
          <a:p>
            <a:pPr>
              <a:lnSpc>
                <a:spcPct val="150000"/>
              </a:lnSpc>
              <a:spcBef>
                <a:spcPts val="1200"/>
              </a:spcBef>
            </a:pPr>
            <a:endParaRPr lang="zh-CN" altLang="en-US" sz="2400" dirty="0"/>
          </a:p>
        </p:txBody>
      </p:sp>
      <p:sp>
        <p:nvSpPr>
          <p:cNvPr id="4" name="日期占位符 3"/>
          <p:cNvSpPr>
            <a:spLocks noGrp="1"/>
          </p:cNvSpPr>
          <p:nvPr>
            <p:ph type="dt" sz="half" idx="10"/>
          </p:nvPr>
        </p:nvSpPr>
        <p:spPr/>
        <p:txBody>
          <a:bodyPr/>
          <a:lstStyle/>
          <a:p>
            <a:fld id="{69149F1A-DA27-4FC6-8114-B60A332A22E3}"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29</a:t>
            </a:fld>
            <a:endParaRPr lang="zh-CN" altLang="en-US"/>
          </a:p>
        </p:txBody>
      </p:sp>
      <p:pic>
        <p:nvPicPr>
          <p:cNvPr id="6" name="内容占位符 10">
            <a:extLst>
              <a:ext uri="{FF2B5EF4-FFF2-40B4-BE49-F238E27FC236}">
                <a16:creationId xmlns:a16="http://schemas.microsoft.com/office/drawing/2014/main" id="{482D8D20-0A7B-422E-AC76-6359C9F0900C}"/>
              </a:ext>
            </a:extLst>
          </p:cNvPr>
          <p:cNvPicPr>
            <a:picLocks noChangeAspect="1"/>
          </p:cNvPicPr>
          <p:nvPr/>
        </p:nvPicPr>
        <p:blipFill rotWithShape="1">
          <a:blip r:embed="rId2">
            <a:extLst>
              <a:ext uri="{28A0092B-C50C-407E-A947-70E740481C1C}">
                <a14:useLocalDpi xmlns:a14="http://schemas.microsoft.com/office/drawing/2010/main" val="0"/>
              </a:ext>
            </a:extLst>
          </a:blip>
          <a:srcRect t="2867" b="1684"/>
          <a:stretch/>
        </p:blipFill>
        <p:spPr bwMode="auto">
          <a:xfrm>
            <a:off x="3068515" y="1764188"/>
            <a:ext cx="5863081" cy="489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4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组织目标</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marL="0" indent="457200">
              <a:lnSpc>
                <a:spcPct val="150000"/>
              </a:lnSpc>
              <a:spcBef>
                <a:spcPts val="1200"/>
              </a:spcBef>
              <a:buNone/>
            </a:pPr>
            <a:r>
              <a:rPr lang="zh-CN" altLang="en-US" sz="2400" dirty="0">
                <a:ea typeface="宋体" panose="02010600030101010101" pitchFamily="2" charset="-122"/>
              </a:rPr>
              <a:t>公司目标由</a:t>
            </a:r>
            <a:r>
              <a:rPr lang="en-US" altLang="zh-CN" sz="2400" dirty="0">
                <a:ea typeface="宋体" panose="02010600030101010101" pitchFamily="2" charset="-122"/>
              </a:rPr>
              <a:t>CEO</a:t>
            </a:r>
            <a:r>
              <a:rPr lang="zh-CN" altLang="en-US" sz="2400" dirty="0">
                <a:ea typeface="宋体" panose="02010600030101010101" pitchFamily="2" charset="-122"/>
              </a:rPr>
              <a:t>参考其他高级管理层的意见决定，通常还需经董事会批准</a:t>
            </a: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2E4CCF30-942E-4D7E-B854-13FB23F50968}"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a:t>
            </a:fld>
            <a:endParaRPr lang="zh-CN" altLang="en-US"/>
          </a:p>
        </p:txBody>
      </p:sp>
    </p:spTree>
    <p:extLst>
      <p:ext uri="{BB962C8B-B14F-4D97-AF65-F5344CB8AC3E}">
        <p14:creationId xmlns:p14="http://schemas.microsoft.com/office/powerpoint/2010/main" val="32459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经营单元层面的战略</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00000"/>
              </a:lnSpc>
              <a:spcBef>
                <a:spcPts val="600"/>
              </a:spcBef>
              <a:spcAft>
                <a:spcPts val="600"/>
              </a:spcAft>
            </a:pPr>
            <a:r>
              <a:rPr lang="zh-CN" altLang="en-US" dirty="0"/>
              <a:t>多元化公司之间的竞争并非发生在公司间，而是发生在一个公司中的经营单元和与另一个公司中的经营单元</a:t>
            </a:r>
            <a:r>
              <a:rPr lang="zh-CN" altLang="en-US" dirty="0" smtClean="0"/>
              <a:t>之间。</a:t>
            </a:r>
            <a:endParaRPr lang="en-US" altLang="zh-CN" dirty="0"/>
          </a:p>
          <a:p>
            <a:pPr>
              <a:lnSpc>
                <a:spcPct val="100000"/>
              </a:lnSpc>
              <a:spcBef>
                <a:spcPts val="600"/>
              </a:spcBef>
              <a:spcAft>
                <a:spcPts val="600"/>
              </a:spcAft>
            </a:pPr>
            <a:r>
              <a:rPr lang="zh-CN" altLang="en-US" dirty="0"/>
              <a:t>经营单元战略解决的</a:t>
            </a:r>
            <a:r>
              <a:rPr lang="zh-CN" altLang="en-US" dirty="0" smtClean="0"/>
              <a:t>是：怎样</a:t>
            </a:r>
            <a:r>
              <a:rPr lang="zh-CN" altLang="en-US" dirty="0"/>
              <a:t>创造和保持在公司选择进入的各行业的竞争优势。</a:t>
            </a:r>
            <a:endParaRPr lang="en-US" altLang="zh-CN" dirty="0"/>
          </a:p>
          <a:p>
            <a:pPr>
              <a:lnSpc>
                <a:spcPct val="100000"/>
              </a:lnSpc>
              <a:spcBef>
                <a:spcPts val="600"/>
              </a:spcBef>
              <a:spcAft>
                <a:spcPts val="600"/>
              </a:spcAft>
            </a:pPr>
            <a:r>
              <a:rPr lang="zh-CN" altLang="en-US" dirty="0"/>
              <a:t>经营单元战略取决于两个因素：</a:t>
            </a:r>
            <a:endParaRPr lang="en-US" altLang="zh-CN" dirty="0"/>
          </a:p>
          <a:p>
            <a:pPr lvl="1">
              <a:spcBef>
                <a:spcPts val="600"/>
              </a:spcBef>
              <a:spcAft>
                <a:spcPts val="600"/>
              </a:spcAft>
              <a:buFont typeface="Wingdings" panose="05000000000000000000" pitchFamily="2" charset="2"/>
              <a:buChar char="Ø"/>
            </a:pPr>
            <a:r>
              <a:rPr lang="zh-CN" altLang="en-US" dirty="0"/>
              <a:t>经营宗旨或使命</a:t>
            </a:r>
            <a:endParaRPr lang="en-US" altLang="zh-CN" dirty="0"/>
          </a:p>
          <a:p>
            <a:pPr lvl="1">
              <a:spcBef>
                <a:spcPts val="600"/>
              </a:spcBef>
              <a:spcAft>
                <a:spcPts val="600"/>
              </a:spcAft>
              <a:buFont typeface="Wingdings" panose="05000000000000000000" pitchFamily="2" charset="2"/>
              <a:buChar char="Ø"/>
            </a:pPr>
            <a:r>
              <a:rPr lang="zh-CN" altLang="en-US" dirty="0"/>
              <a:t>竞争优势</a:t>
            </a:r>
            <a:endParaRPr lang="en-US" altLang="zh-CN" dirty="0"/>
          </a:p>
        </p:txBody>
      </p:sp>
      <p:sp>
        <p:nvSpPr>
          <p:cNvPr id="4" name="日期占位符 3"/>
          <p:cNvSpPr>
            <a:spLocks noGrp="1"/>
          </p:cNvSpPr>
          <p:nvPr>
            <p:ph type="dt" sz="half" idx="10"/>
          </p:nvPr>
        </p:nvSpPr>
        <p:spPr/>
        <p:txBody>
          <a:bodyPr/>
          <a:lstStyle/>
          <a:p>
            <a:fld id="{98DE03A3-E727-4B9C-9B3D-0C9C3F009D10}"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30</a:t>
            </a:fld>
            <a:endParaRPr lang="zh-CN" altLang="en-US"/>
          </a:p>
        </p:txBody>
      </p:sp>
    </p:spTree>
    <p:extLst>
      <p:ext uri="{BB962C8B-B14F-4D97-AF65-F5344CB8AC3E}">
        <p14:creationId xmlns:p14="http://schemas.microsoft.com/office/powerpoint/2010/main" val="6176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经营单元的经营宗旨</a:t>
            </a:r>
          </a:p>
        </p:txBody>
      </p:sp>
      <p:sp>
        <p:nvSpPr>
          <p:cNvPr id="3" name="内容占位符 2"/>
          <p:cNvSpPr>
            <a:spLocks noGrp="1"/>
          </p:cNvSpPr>
          <p:nvPr>
            <p:ph idx="1"/>
          </p:nvPr>
        </p:nvSpPr>
        <p:spPr/>
        <p:txBody>
          <a:bodyPr/>
          <a:lstStyle/>
          <a:p>
            <a:r>
              <a:rPr lang="zh-CN" altLang="en-US" dirty="0" smtClean="0"/>
              <a:t>在多元化经营的公司中，高级管理层的重要任务就是有效配置资源，即用一些经营单元创造的利润为另一些经营单元提供融资。</a:t>
            </a:r>
            <a:endParaRPr lang="en-US" altLang="zh-CN" dirty="0" smtClean="0"/>
          </a:p>
          <a:p>
            <a:endParaRPr lang="en-US" altLang="zh-CN" dirty="0"/>
          </a:p>
          <a:p>
            <a:r>
              <a:rPr lang="zh-CN" altLang="en-US" dirty="0" smtClean="0"/>
              <a:t>目前有几种计划模型，帮助多元化经营的公司层面的管理层有效分配资源。提供了相同的经营宗旨。</a:t>
            </a:r>
            <a:endParaRPr lang="zh-CN" altLang="en-US" dirty="0"/>
          </a:p>
        </p:txBody>
      </p:sp>
      <p:sp>
        <p:nvSpPr>
          <p:cNvPr id="4" name="日期占位符 3"/>
          <p:cNvSpPr>
            <a:spLocks noGrp="1"/>
          </p:cNvSpPr>
          <p:nvPr>
            <p:ph type="dt" sz="half" idx="10"/>
          </p:nvPr>
        </p:nvSpPr>
        <p:spPr/>
        <p:txBody>
          <a:bodyPr/>
          <a:lstStyle/>
          <a:p>
            <a:fld id="{13303C21-D6C5-485F-B78A-3AA49DC63DEA}"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31</a:t>
            </a:fld>
            <a:endParaRPr lang="zh-CN" altLang="en-US"/>
          </a:p>
        </p:txBody>
      </p:sp>
    </p:spTree>
    <p:extLst>
      <p:ext uri="{BB962C8B-B14F-4D97-AF65-F5344CB8AC3E}">
        <p14:creationId xmlns:p14="http://schemas.microsoft.com/office/powerpoint/2010/main" val="112219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经营单元层面的战略</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ts val="1200"/>
              </a:spcBef>
            </a:pPr>
            <a:r>
              <a:rPr lang="zh-CN" altLang="en-US" sz="3600" dirty="0"/>
              <a:t>经营单元的经营宗旨</a:t>
            </a:r>
            <a:endParaRPr lang="en-US" altLang="zh-CN" sz="3600" dirty="0"/>
          </a:p>
          <a:p>
            <a:pPr lvl="1">
              <a:lnSpc>
                <a:spcPct val="150000"/>
              </a:lnSpc>
              <a:spcBef>
                <a:spcPts val="1200"/>
              </a:spcBef>
              <a:buFont typeface="Wingdings" panose="05000000000000000000" pitchFamily="2" charset="2"/>
              <a:buChar char="p"/>
            </a:pPr>
            <a:r>
              <a:rPr lang="zh-CN" altLang="en-US" dirty="0"/>
              <a:t>拓展</a:t>
            </a:r>
            <a:endParaRPr lang="en-US" altLang="zh-CN" dirty="0"/>
          </a:p>
          <a:p>
            <a:pPr lvl="1">
              <a:lnSpc>
                <a:spcPct val="150000"/>
              </a:lnSpc>
              <a:spcBef>
                <a:spcPts val="1200"/>
              </a:spcBef>
              <a:buFont typeface="Wingdings" panose="05000000000000000000" pitchFamily="2" charset="2"/>
              <a:buChar char="p"/>
            </a:pPr>
            <a:r>
              <a:rPr lang="zh-CN" altLang="en-US" dirty="0"/>
              <a:t>维持</a:t>
            </a:r>
            <a:endParaRPr lang="en-US" altLang="zh-CN" dirty="0"/>
          </a:p>
          <a:p>
            <a:pPr lvl="1">
              <a:lnSpc>
                <a:spcPct val="150000"/>
              </a:lnSpc>
              <a:spcBef>
                <a:spcPts val="1200"/>
              </a:spcBef>
              <a:buFont typeface="Wingdings" panose="05000000000000000000" pitchFamily="2" charset="2"/>
              <a:buChar char="p"/>
            </a:pPr>
            <a:r>
              <a:rPr lang="zh-CN" altLang="en-US" dirty="0"/>
              <a:t>收获</a:t>
            </a:r>
            <a:endParaRPr lang="en-US" altLang="zh-CN" dirty="0"/>
          </a:p>
          <a:p>
            <a:pPr lvl="1">
              <a:lnSpc>
                <a:spcPct val="150000"/>
              </a:lnSpc>
              <a:spcBef>
                <a:spcPts val="1200"/>
              </a:spcBef>
              <a:buFont typeface="Wingdings" panose="05000000000000000000" pitchFamily="2" charset="2"/>
              <a:buChar char="p"/>
            </a:pPr>
            <a:r>
              <a:rPr lang="zh-CN" altLang="en-US" dirty="0"/>
              <a:t>剥离</a:t>
            </a:r>
            <a:endParaRPr lang="en-US" altLang="zh-CN" dirty="0"/>
          </a:p>
        </p:txBody>
      </p:sp>
      <p:sp>
        <p:nvSpPr>
          <p:cNvPr id="4" name="日期占位符 3"/>
          <p:cNvSpPr>
            <a:spLocks noGrp="1"/>
          </p:cNvSpPr>
          <p:nvPr>
            <p:ph type="dt" sz="half" idx="10"/>
          </p:nvPr>
        </p:nvSpPr>
        <p:spPr/>
        <p:txBody>
          <a:bodyPr/>
          <a:lstStyle/>
          <a:p>
            <a:fld id="{8563A0A7-46C5-4286-AB54-9EE30AB23783}"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32</a:t>
            </a:fld>
            <a:endParaRPr lang="zh-CN" altLang="en-US"/>
          </a:p>
        </p:txBody>
      </p:sp>
    </p:spTree>
    <p:extLst>
      <p:ext uri="{BB962C8B-B14F-4D97-AF65-F5344CB8AC3E}">
        <p14:creationId xmlns:p14="http://schemas.microsoft.com/office/powerpoint/2010/main" val="385136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经营单元的经营宗旨</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21707"/>
            <a:ext cx="10972800" cy="4302125"/>
          </a:xfrm>
        </p:spPr>
        <p:txBody>
          <a:bodyPr/>
          <a:lstStyle/>
          <a:p>
            <a:r>
              <a:rPr lang="zh-CN" altLang="en-US" sz="2800" dirty="0"/>
              <a:t>拓展</a:t>
            </a:r>
            <a:r>
              <a:rPr lang="en-US" altLang="zh-CN" sz="2800" dirty="0"/>
              <a:t>——</a:t>
            </a:r>
            <a:r>
              <a:rPr lang="zh-CN" altLang="en-US" sz="2800" dirty="0"/>
              <a:t>表明了增长市场份额的目标，甚至不惜以牺牲短期收益和现金流为代价</a:t>
            </a:r>
            <a:endParaRPr lang="en-US" altLang="zh-CN" sz="2800" dirty="0"/>
          </a:p>
          <a:p>
            <a:r>
              <a:rPr lang="zh-CN" altLang="en-US" sz="2800" dirty="0"/>
              <a:t>维持</a:t>
            </a:r>
            <a:r>
              <a:rPr lang="en-US" altLang="zh-CN" sz="2800" dirty="0"/>
              <a:t>——</a:t>
            </a:r>
            <a:r>
              <a:rPr lang="zh-CN" altLang="en-US" sz="2800" dirty="0"/>
              <a:t>适合保护经营单元的市场份额和竞争地位（如：</a:t>
            </a:r>
            <a:r>
              <a:rPr lang="en-US" altLang="zh-CN" sz="2800" dirty="0"/>
              <a:t>IBM</a:t>
            </a:r>
            <a:r>
              <a:rPr lang="zh-CN" altLang="en-US" sz="2800" dirty="0"/>
              <a:t>的大型计算机）</a:t>
            </a:r>
            <a:endParaRPr lang="en-US" altLang="zh-CN" sz="2800" dirty="0"/>
          </a:p>
          <a:p>
            <a:r>
              <a:rPr lang="zh-CN" altLang="en-US" sz="2800" dirty="0"/>
              <a:t>收获</a:t>
            </a:r>
            <a:r>
              <a:rPr lang="en-US" altLang="zh-CN" sz="2800" dirty="0"/>
              <a:t>——</a:t>
            </a:r>
            <a:r>
              <a:rPr lang="zh-CN" altLang="en-US" sz="2800" dirty="0"/>
              <a:t>目标是最大化短期收益和现金流，甚至牺牲市场份额</a:t>
            </a:r>
            <a:endParaRPr lang="en-US" altLang="zh-CN" sz="2800" dirty="0"/>
          </a:p>
          <a:p>
            <a:r>
              <a:rPr lang="zh-CN" altLang="en-US" sz="2800" dirty="0"/>
              <a:t>剥离</a:t>
            </a:r>
            <a:r>
              <a:rPr lang="en-US" altLang="zh-CN" sz="2800" dirty="0"/>
              <a:t>——</a:t>
            </a:r>
            <a:r>
              <a:rPr lang="zh-CN" altLang="en-US" sz="2800" dirty="0"/>
              <a:t>表示决定退出一个行业，可以通过缓慢的清算过程。也可以直接出售</a:t>
            </a:r>
          </a:p>
        </p:txBody>
      </p:sp>
      <p:sp>
        <p:nvSpPr>
          <p:cNvPr id="4" name="日期占位符 3"/>
          <p:cNvSpPr>
            <a:spLocks noGrp="1"/>
          </p:cNvSpPr>
          <p:nvPr>
            <p:ph type="dt" sz="half" idx="10"/>
          </p:nvPr>
        </p:nvSpPr>
        <p:spPr/>
        <p:txBody>
          <a:bodyPr/>
          <a:lstStyle/>
          <a:p>
            <a:fld id="{1AE1AA8F-33EA-44C2-9511-4B7DF77DBA78}"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33</a:t>
            </a:fld>
            <a:endParaRPr lang="zh-CN" altLang="en-US"/>
          </a:p>
        </p:txBody>
      </p:sp>
    </p:spTree>
    <p:extLst>
      <p:ext uri="{BB962C8B-B14F-4D97-AF65-F5344CB8AC3E}">
        <p14:creationId xmlns:p14="http://schemas.microsoft.com/office/powerpoint/2010/main" val="1442955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经营单元的经营宗旨</a:t>
            </a:r>
          </a:p>
        </p:txBody>
      </p:sp>
      <p:sp>
        <p:nvSpPr>
          <p:cNvPr id="3" name="内容占位符 2"/>
          <p:cNvSpPr>
            <a:spLocks noGrp="1"/>
          </p:cNvSpPr>
          <p:nvPr>
            <p:ph idx="1"/>
          </p:nvPr>
        </p:nvSpPr>
        <p:spPr/>
        <p:txBody>
          <a:bodyPr/>
          <a:lstStyle/>
          <a:p>
            <a:r>
              <a:rPr lang="zh-CN" altLang="en-US" dirty="0" smtClean="0"/>
              <a:t>在波士顿顾问集团（</a:t>
            </a:r>
            <a:r>
              <a:rPr lang="en-US" altLang="zh-CN" dirty="0" smtClean="0"/>
              <a:t>BCG</a:t>
            </a:r>
            <a:r>
              <a:rPr lang="zh-CN" altLang="en-US" dirty="0" smtClean="0"/>
              <a:t>）模型中，每个经营单元都可以放在四类</a:t>
            </a:r>
            <a:r>
              <a:rPr lang="en-US" altLang="zh-CN" dirty="0" smtClean="0"/>
              <a:t>——</a:t>
            </a:r>
            <a:r>
              <a:rPr lang="zh-CN" altLang="en-US" dirty="0" smtClean="0"/>
              <a:t>问号、明星、现金牛、狗中的一个。</a:t>
            </a:r>
            <a:endParaRPr lang="en-US" altLang="zh-CN" dirty="0" smtClean="0"/>
          </a:p>
          <a:p>
            <a:r>
              <a:rPr lang="zh-CN" altLang="en-US" dirty="0" smtClean="0"/>
              <a:t>矩阵的一个轴表示行业增长率、另一个轴表示相对市场份额。</a:t>
            </a:r>
            <a:endParaRPr lang="en-US" altLang="zh-CN" dirty="0" smtClean="0"/>
          </a:p>
          <a:p>
            <a:r>
              <a:rPr lang="zh-CN" altLang="en-US" dirty="0" smtClean="0"/>
              <a:t>行业增长率反映行业相对吸引力</a:t>
            </a:r>
            <a:endParaRPr lang="en-US" altLang="zh-CN" dirty="0" smtClean="0"/>
          </a:p>
          <a:p>
            <a:r>
              <a:rPr lang="zh-CN" altLang="en-US" dirty="0" smtClean="0"/>
              <a:t>市场份额表示在该行业中所处的相对竞争地位</a:t>
            </a:r>
            <a:endParaRPr lang="zh-CN" altLang="en-US" dirty="0"/>
          </a:p>
        </p:txBody>
      </p:sp>
      <p:sp>
        <p:nvSpPr>
          <p:cNvPr id="4" name="日期占位符 3"/>
          <p:cNvSpPr>
            <a:spLocks noGrp="1"/>
          </p:cNvSpPr>
          <p:nvPr>
            <p:ph type="dt" sz="half" idx="10"/>
          </p:nvPr>
        </p:nvSpPr>
        <p:spPr/>
        <p:txBody>
          <a:bodyPr/>
          <a:lstStyle/>
          <a:p>
            <a:fld id="{13303C21-D6C5-485F-B78A-3AA49DC63DEA}"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34</a:t>
            </a:fld>
            <a:endParaRPr lang="zh-CN" altLang="en-US"/>
          </a:p>
        </p:txBody>
      </p:sp>
    </p:spTree>
    <p:extLst>
      <p:ext uri="{BB962C8B-B14F-4D97-AF65-F5344CB8AC3E}">
        <p14:creationId xmlns:p14="http://schemas.microsoft.com/office/powerpoint/2010/main" val="127091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经营单元的经营宗旨</a:t>
            </a:r>
          </a:p>
        </p:txBody>
      </p:sp>
      <p:sp>
        <p:nvSpPr>
          <p:cNvPr id="4" name="日期占位符 3"/>
          <p:cNvSpPr>
            <a:spLocks noGrp="1"/>
          </p:cNvSpPr>
          <p:nvPr>
            <p:ph type="dt" sz="half" idx="10"/>
          </p:nvPr>
        </p:nvSpPr>
        <p:spPr/>
        <p:txBody>
          <a:bodyPr/>
          <a:lstStyle/>
          <a:p>
            <a:fld id="{1AE1AA8F-33EA-44C2-9511-4B7DF77DBA78}"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35</a:t>
            </a:fld>
            <a:endParaRPr lang="zh-CN" altLang="en-US"/>
          </a:p>
        </p:txBody>
      </p:sp>
      <p:sp>
        <p:nvSpPr>
          <p:cNvPr id="6" name="文本框 5"/>
          <p:cNvSpPr txBox="1"/>
          <p:nvPr/>
        </p:nvSpPr>
        <p:spPr>
          <a:xfrm>
            <a:off x="2753824" y="2477498"/>
            <a:ext cx="6462347" cy="2879481"/>
          </a:xfrm>
          <a:prstGeom prst="rect">
            <a:avLst/>
          </a:prstGeom>
          <a:noFill/>
          <a:ln>
            <a:solidFill>
              <a:schemeClr val="bg1">
                <a:lumMod val="65000"/>
              </a:schemeClr>
            </a:solidFill>
          </a:ln>
        </p:spPr>
        <p:txBody>
          <a:bodyPr wrap="square" rtlCol="0">
            <a:spAutoFit/>
          </a:bodyPr>
          <a:lstStyle/>
          <a:p>
            <a:endParaRPr lang="zh-CN" altLang="en-US" dirty="0"/>
          </a:p>
        </p:txBody>
      </p:sp>
      <p:sp>
        <p:nvSpPr>
          <p:cNvPr id="7" name="文本框 6"/>
          <p:cNvSpPr txBox="1"/>
          <p:nvPr/>
        </p:nvSpPr>
        <p:spPr>
          <a:xfrm>
            <a:off x="2009043" y="3165230"/>
            <a:ext cx="417634" cy="1477328"/>
          </a:xfrm>
          <a:prstGeom prst="rect">
            <a:avLst/>
          </a:prstGeom>
          <a:noFill/>
        </p:spPr>
        <p:txBody>
          <a:bodyPr wrap="square" rtlCol="0">
            <a:spAutoFit/>
          </a:bodyPr>
          <a:lstStyle/>
          <a:p>
            <a:r>
              <a:rPr lang="zh-CN" altLang="en-US" dirty="0" smtClean="0"/>
              <a:t>市场增长率</a:t>
            </a:r>
            <a:endParaRPr lang="zh-CN" altLang="en-US" dirty="0"/>
          </a:p>
        </p:txBody>
      </p:sp>
      <p:sp>
        <p:nvSpPr>
          <p:cNvPr id="8" name="文本框 7"/>
          <p:cNvSpPr txBox="1"/>
          <p:nvPr/>
        </p:nvSpPr>
        <p:spPr>
          <a:xfrm>
            <a:off x="9513278" y="3362235"/>
            <a:ext cx="417634" cy="1200329"/>
          </a:xfrm>
          <a:prstGeom prst="rect">
            <a:avLst/>
          </a:prstGeom>
          <a:noFill/>
        </p:spPr>
        <p:txBody>
          <a:bodyPr wrap="square" rtlCol="0">
            <a:spAutoFit/>
          </a:bodyPr>
          <a:lstStyle/>
          <a:p>
            <a:r>
              <a:rPr lang="zh-CN" altLang="en-US" dirty="0" smtClean="0"/>
              <a:t>现金使用</a:t>
            </a:r>
            <a:endParaRPr lang="zh-CN" altLang="en-US" dirty="0"/>
          </a:p>
        </p:txBody>
      </p:sp>
      <p:sp>
        <p:nvSpPr>
          <p:cNvPr id="9" name="文本框 8"/>
          <p:cNvSpPr txBox="1"/>
          <p:nvPr/>
        </p:nvSpPr>
        <p:spPr>
          <a:xfrm>
            <a:off x="5027736" y="5541645"/>
            <a:ext cx="1707172" cy="369332"/>
          </a:xfrm>
          <a:prstGeom prst="rect">
            <a:avLst/>
          </a:prstGeom>
          <a:noFill/>
        </p:spPr>
        <p:txBody>
          <a:bodyPr wrap="square" rtlCol="0">
            <a:spAutoFit/>
          </a:bodyPr>
          <a:lstStyle/>
          <a:p>
            <a:r>
              <a:rPr lang="zh-CN" altLang="en-US" dirty="0" smtClean="0"/>
              <a:t>相对市场份额</a:t>
            </a:r>
            <a:endParaRPr lang="zh-CN" altLang="en-US" dirty="0"/>
          </a:p>
        </p:txBody>
      </p:sp>
      <p:sp>
        <p:nvSpPr>
          <p:cNvPr id="10" name="文本框 9"/>
          <p:cNvSpPr txBox="1"/>
          <p:nvPr/>
        </p:nvSpPr>
        <p:spPr>
          <a:xfrm>
            <a:off x="5190394" y="2076834"/>
            <a:ext cx="1179633" cy="369332"/>
          </a:xfrm>
          <a:prstGeom prst="rect">
            <a:avLst/>
          </a:prstGeom>
          <a:noFill/>
        </p:spPr>
        <p:txBody>
          <a:bodyPr wrap="square" rtlCol="0">
            <a:spAutoFit/>
          </a:bodyPr>
          <a:lstStyle/>
          <a:p>
            <a:r>
              <a:rPr lang="zh-CN" altLang="en-US" dirty="0" smtClean="0"/>
              <a:t>现金来源</a:t>
            </a:r>
            <a:endParaRPr lang="zh-CN" altLang="en-US" dirty="0"/>
          </a:p>
        </p:txBody>
      </p:sp>
      <p:sp>
        <p:nvSpPr>
          <p:cNvPr id="11" name="文本框 10"/>
          <p:cNvSpPr txBox="1"/>
          <p:nvPr/>
        </p:nvSpPr>
        <p:spPr>
          <a:xfrm>
            <a:off x="2321170" y="2388521"/>
            <a:ext cx="417634" cy="369332"/>
          </a:xfrm>
          <a:prstGeom prst="rect">
            <a:avLst/>
          </a:prstGeom>
          <a:noFill/>
        </p:spPr>
        <p:txBody>
          <a:bodyPr wrap="square" rtlCol="0">
            <a:spAutoFit/>
          </a:bodyPr>
          <a:lstStyle/>
          <a:p>
            <a:r>
              <a:rPr lang="zh-CN" altLang="en-US" dirty="0" smtClean="0"/>
              <a:t>高</a:t>
            </a:r>
            <a:endParaRPr lang="zh-CN" altLang="en-US" dirty="0"/>
          </a:p>
        </p:txBody>
      </p:sp>
      <p:sp>
        <p:nvSpPr>
          <p:cNvPr id="12" name="文本框 11"/>
          <p:cNvSpPr txBox="1"/>
          <p:nvPr/>
        </p:nvSpPr>
        <p:spPr>
          <a:xfrm>
            <a:off x="2217860" y="5218179"/>
            <a:ext cx="417634" cy="369332"/>
          </a:xfrm>
          <a:prstGeom prst="rect">
            <a:avLst/>
          </a:prstGeom>
          <a:noFill/>
        </p:spPr>
        <p:txBody>
          <a:bodyPr wrap="square" rtlCol="0">
            <a:spAutoFit/>
          </a:bodyPr>
          <a:lstStyle/>
          <a:p>
            <a:r>
              <a:rPr lang="zh-CN" altLang="en-US" dirty="0" smtClean="0"/>
              <a:t>低</a:t>
            </a:r>
            <a:endParaRPr lang="zh-CN" altLang="en-US" dirty="0"/>
          </a:p>
        </p:txBody>
      </p:sp>
      <p:sp>
        <p:nvSpPr>
          <p:cNvPr id="13" name="文本框 12"/>
          <p:cNvSpPr txBox="1"/>
          <p:nvPr/>
        </p:nvSpPr>
        <p:spPr>
          <a:xfrm>
            <a:off x="9016025" y="2143422"/>
            <a:ext cx="417634" cy="369332"/>
          </a:xfrm>
          <a:prstGeom prst="rect">
            <a:avLst/>
          </a:prstGeom>
          <a:noFill/>
        </p:spPr>
        <p:txBody>
          <a:bodyPr wrap="square" rtlCol="0">
            <a:spAutoFit/>
          </a:bodyPr>
          <a:lstStyle/>
          <a:p>
            <a:r>
              <a:rPr lang="zh-CN" altLang="en-US" dirty="0" smtClean="0"/>
              <a:t>低</a:t>
            </a:r>
            <a:endParaRPr lang="zh-CN" altLang="en-US" dirty="0"/>
          </a:p>
        </p:txBody>
      </p:sp>
      <p:sp>
        <p:nvSpPr>
          <p:cNvPr id="14" name="文本框 13"/>
          <p:cNvSpPr txBox="1"/>
          <p:nvPr/>
        </p:nvSpPr>
        <p:spPr>
          <a:xfrm>
            <a:off x="9148398" y="5064314"/>
            <a:ext cx="417634" cy="369332"/>
          </a:xfrm>
          <a:prstGeom prst="rect">
            <a:avLst/>
          </a:prstGeom>
          <a:noFill/>
        </p:spPr>
        <p:txBody>
          <a:bodyPr wrap="square" rtlCol="0">
            <a:spAutoFit/>
          </a:bodyPr>
          <a:lstStyle/>
          <a:p>
            <a:r>
              <a:rPr lang="zh-CN" altLang="en-US" dirty="0" smtClean="0"/>
              <a:t>低</a:t>
            </a:r>
            <a:endParaRPr lang="zh-CN" altLang="en-US" dirty="0"/>
          </a:p>
        </p:txBody>
      </p:sp>
      <p:sp>
        <p:nvSpPr>
          <p:cNvPr id="15" name="文本框 14"/>
          <p:cNvSpPr txBox="1"/>
          <p:nvPr/>
        </p:nvSpPr>
        <p:spPr>
          <a:xfrm>
            <a:off x="9148398" y="5356979"/>
            <a:ext cx="417634" cy="369332"/>
          </a:xfrm>
          <a:prstGeom prst="rect">
            <a:avLst/>
          </a:prstGeom>
          <a:noFill/>
        </p:spPr>
        <p:txBody>
          <a:bodyPr wrap="square" rtlCol="0">
            <a:spAutoFit/>
          </a:bodyPr>
          <a:lstStyle/>
          <a:p>
            <a:r>
              <a:rPr lang="zh-CN" altLang="en-US" dirty="0" smtClean="0"/>
              <a:t>低</a:t>
            </a:r>
            <a:endParaRPr lang="zh-CN" altLang="en-US" dirty="0"/>
          </a:p>
        </p:txBody>
      </p:sp>
      <p:sp>
        <p:nvSpPr>
          <p:cNvPr id="16" name="文本框 15"/>
          <p:cNvSpPr txBox="1"/>
          <p:nvPr/>
        </p:nvSpPr>
        <p:spPr>
          <a:xfrm>
            <a:off x="9108832" y="2429025"/>
            <a:ext cx="417634" cy="369332"/>
          </a:xfrm>
          <a:prstGeom prst="rect">
            <a:avLst/>
          </a:prstGeom>
          <a:noFill/>
        </p:spPr>
        <p:txBody>
          <a:bodyPr wrap="square" rtlCol="0">
            <a:spAutoFit/>
          </a:bodyPr>
          <a:lstStyle/>
          <a:p>
            <a:r>
              <a:rPr lang="zh-CN" altLang="en-US" dirty="0" smtClean="0"/>
              <a:t>高</a:t>
            </a:r>
            <a:endParaRPr lang="zh-CN" altLang="en-US" dirty="0"/>
          </a:p>
        </p:txBody>
      </p:sp>
      <p:sp>
        <p:nvSpPr>
          <p:cNvPr id="17" name="文本框 16"/>
          <p:cNvSpPr txBox="1"/>
          <p:nvPr/>
        </p:nvSpPr>
        <p:spPr>
          <a:xfrm>
            <a:off x="2553434" y="2102011"/>
            <a:ext cx="417634" cy="369332"/>
          </a:xfrm>
          <a:prstGeom prst="rect">
            <a:avLst/>
          </a:prstGeom>
          <a:noFill/>
        </p:spPr>
        <p:txBody>
          <a:bodyPr wrap="square" rtlCol="0">
            <a:spAutoFit/>
          </a:bodyPr>
          <a:lstStyle/>
          <a:p>
            <a:r>
              <a:rPr lang="zh-CN" altLang="en-US" dirty="0" smtClean="0"/>
              <a:t>高</a:t>
            </a:r>
            <a:endParaRPr lang="zh-CN" altLang="en-US" dirty="0"/>
          </a:p>
        </p:txBody>
      </p:sp>
      <p:sp>
        <p:nvSpPr>
          <p:cNvPr id="18" name="文本框 17"/>
          <p:cNvSpPr txBox="1"/>
          <p:nvPr/>
        </p:nvSpPr>
        <p:spPr>
          <a:xfrm>
            <a:off x="2483094" y="5433646"/>
            <a:ext cx="417634" cy="369332"/>
          </a:xfrm>
          <a:prstGeom prst="rect">
            <a:avLst/>
          </a:prstGeom>
          <a:noFill/>
        </p:spPr>
        <p:txBody>
          <a:bodyPr wrap="square" rtlCol="0">
            <a:spAutoFit/>
          </a:bodyPr>
          <a:lstStyle/>
          <a:p>
            <a:r>
              <a:rPr lang="zh-CN" altLang="en-US" dirty="0" smtClean="0"/>
              <a:t>高</a:t>
            </a:r>
            <a:endParaRPr lang="zh-CN" altLang="en-US" dirty="0"/>
          </a:p>
        </p:txBody>
      </p:sp>
      <p:cxnSp>
        <p:nvCxnSpPr>
          <p:cNvPr id="20" name="直接连接符 19"/>
          <p:cNvCxnSpPr/>
          <p:nvPr/>
        </p:nvCxnSpPr>
        <p:spPr bwMode="auto">
          <a:xfrm>
            <a:off x="2762495" y="3962399"/>
            <a:ext cx="6462347" cy="0"/>
          </a:xfrm>
          <a:prstGeom prst="line">
            <a:avLst/>
          </a:prstGeom>
          <a:solidFill>
            <a:srgbClr val="FFFF99"/>
          </a:solidFill>
          <a:ln w="9525" cap="flat" cmpd="sng" algn="ctr">
            <a:solidFill>
              <a:schemeClr val="tx1"/>
            </a:solidFill>
            <a:prstDash val="solid"/>
            <a:round/>
            <a:headEnd type="none" w="med" len="med"/>
            <a:tailEnd type="none" w="med" len="med"/>
          </a:ln>
          <a:effectLst/>
        </p:spPr>
      </p:cxnSp>
      <p:cxnSp>
        <p:nvCxnSpPr>
          <p:cNvPr id="21" name="直接连接符 20"/>
          <p:cNvCxnSpPr>
            <a:stCxn id="6" idx="0"/>
            <a:endCxn id="6" idx="2"/>
          </p:cNvCxnSpPr>
          <p:nvPr/>
        </p:nvCxnSpPr>
        <p:spPr bwMode="auto">
          <a:xfrm>
            <a:off x="5984998" y="2477498"/>
            <a:ext cx="0" cy="2879481"/>
          </a:xfrm>
          <a:prstGeom prst="line">
            <a:avLst/>
          </a:prstGeom>
          <a:solidFill>
            <a:srgbClr val="FFFF99"/>
          </a:solidFill>
          <a:ln w="9525" cap="flat" cmpd="sng" algn="ctr">
            <a:solidFill>
              <a:schemeClr val="tx1"/>
            </a:solidFill>
            <a:prstDash val="solid"/>
            <a:round/>
            <a:headEnd type="none" w="med" len="med"/>
            <a:tailEnd type="none" w="med" len="med"/>
          </a:ln>
          <a:effectLst/>
        </p:spPr>
      </p:cxnSp>
      <p:sp>
        <p:nvSpPr>
          <p:cNvPr id="26" name="文本框 25"/>
          <p:cNvSpPr txBox="1"/>
          <p:nvPr/>
        </p:nvSpPr>
        <p:spPr>
          <a:xfrm>
            <a:off x="3864770" y="2840442"/>
            <a:ext cx="834717" cy="646331"/>
          </a:xfrm>
          <a:prstGeom prst="rect">
            <a:avLst/>
          </a:prstGeom>
          <a:noFill/>
        </p:spPr>
        <p:txBody>
          <a:bodyPr wrap="square" rtlCol="0">
            <a:spAutoFit/>
          </a:bodyPr>
          <a:lstStyle/>
          <a:p>
            <a:r>
              <a:rPr lang="zh-CN" altLang="en-US" dirty="0" smtClean="0"/>
              <a:t>明星</a:t>
            </a:r>
            <a:r>
              <a:rPr lang="zh-CN" altLang="en-US" b="1" dirty="0" smtClean="0"/>
              <a:t>维持</a:t>
            </a:r>
            <a:endParaRPr lang="zh-CN" altLang="en-US" b="1" dirty="0"/>
          </a:p>
        </p:txBody>
      </p:sp>
      <p:sp>
        <p:nvSpPr>
          <p:cNvPr id="27" name="文本框 26"/>
          <p:cNvSpPr txBox="1"/>
          <p:nvPr/>
        </p:nvSpPr>
        <p:spPr>
          <a:xfrm>
            <a:off x="7196413" y="2915519"/>
            <a:ext cx="834717" cy="646331"/>
          </a:xfrm>
          <a:prstGeom prst="rect">
            <a:avLst/>
          </a:prstGeom>
          <a:noFill/>
        </p:spPr>
        <p:txBody>
          <a:bodyPr wrap="square" rtlCol="0">
            <a:spAutoFit/>
          </a:bodyPr>
          <a:lstStyle/>
          <a:p>
            <a:r>
              <a:rPr lang="zh-CN" altLang="en-US" dirty="0" smtClean="0"/>
              <a:t>问号</a:t>
            </a:r>
            <a:r>
              <a:rPr lang="zh-CN" altLang="en-US" b="1" dirty="0" smtClean="0"/>
              <a:t>拓展</a:t>
            </a:r>
            <a:endParaRPr lang="zh-CN" altLang="en-US" b="1" dirty="0"/>
          </a:p>
        </p:txBody>
      </p:sp>
      <p:sp>
        <p:nvSpPr>
          <p:cNvPr id="28" name="文本框 27"/>
          <p:cNvSpPr txBox="1"/>
          <p:nvPr/>
        </p:nvSpPr>
        <p:spPr>
          <a:xfrm>
            <a:off x="3898474" y="4239398"/>
            <a:ext cx="972464" cy="701731"/>
          </a:xfrm>
          <a:prstGeom prst="rect">
            <a:avLst/>
          </a:prstGeom>
          <a:noFill/>
        </p:spPr>
        <p:txBody>
          <a:bodyPr wrap="square" rtlCol="0">
            <a:spAutoFit/>
          </a:bodyPr>
          <a:lstStyle/>
          <a:p>
            <a:r>
              <a:rPr lang="zh-CN" altLang="en-US" dirty="0"/>
              <a:t>现金</a:t>
            </a:r>
            <a:r>
              <a:rPr lang="zh-CN" altLang="en-US" dirty="0" smtClean="0"/>
              <a:t>牛</a:t>
            </a:r>
            <a:endParaRPr lang="en-US" altLang="zh-CN" dirty="0" smtClean="0"/>
          </a:p>
          <a:p>
            <a:r>
              <a:rPr lang="zh-CN" altLang="en-US" b="1" dirty="0" smtClean="0"/>
              <a:t>收获</a:t>
            </a:r>
            <a:endParaRPr lang="zh-CN" altLang="en-US" b="1" dirty="0"/>
          </a:p>
        </p:txBody>
      </p:sp>
      <p:sp>
        <p:nvSpPr>
          <p:cNvPr id="29" name="文本框 28"/>
          <p:cNvSpPr txBox="1"/>
          <p:nvPr/>
        </p:nvSpPr>
        <p:spPr>
          <a:xfrm>
            <a:off x="7329762" y="4239397"/>
            <a:ext cx="834717" cy="701731"/>
          </a:xfrm>
          <a:prstGeom prst="rect">
            <a:avLst/>
          </a:prstGeom>
          <a:noFill/>
        </p:spPr>
        <p:txBody>
          <a:bodyPr wrap="square" rtlCol="0">
            <a:spAutoFit/>
          </a:bodyPr>
          <a:lstStyle/>
          <a:p>
            <a:r>
              <a:rPr lang="zh-CN" altLang="en-US" dirty="0" smtClean="0"/>
              <a:t>狗</a:t>
            </a:r>
            <a:endParaRPr lang="en-US" altLang="zh-CN" dirty="0" smtClean="0"/>
          </a:p>
          <a:p>
            <a:r>
              <a:rPr lang="zh-CN" altLang="en-US" b="1" dirty="0" smtClean="0"/>
              <a:t>剥离</a:t>
            </a:r>
            <a:endParaRPr lang="zh-CN" altLang="en-US" b="1" dirty="0"/>
          </a:p>
        </p:txBody>
      </p:sp>
    </p:spTree>
    <p:extLst>
      <p:ext uri="{BB962C8B-B14F-4D97-AF65-F5344CB8AC3E}">
        <p14:creationId xmlns:p14="http://schemas.microsoft.com/office/powerpoint/2010/main" val="363545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经营单元的经营宗旨</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28801"/>
            <a:ext cx="10972800" cy="4419599"/>
          </a:xfrm>
        </p:spPr>
        <p:txBody>
          <a:bodyPr>
            <a:normAutofit/>
          </a:bodyPr>
          <a:lstStyle/>
          <a:p>
            <a:r>
              <a:rPr lang="zh-CN" altLang="en-US" sz="2400" dirty="0" smtClean="0"/>
              <a:t>市场份额单列为一个战略变量，是因为强调</a:t>
            </a:r>
            <a:r>
              <a:rPr lang="zh-CN" altLang="en-US" sz="2400" dirty="0" smtClean="0">
                <a:solidFill>
                  <a:schemeClr val="bg2">
                    <a:lumMod val="40000"/>
                    <a:lumOff val="60000"/>
                  </a:schemeClr>
                </a:solidFill>
              </a:rPr>
              <a:t>经验曲线。</a:t>
            </a:r>
            <a:endParaRPr lang="en-US" altLang="zh-CN" sz="2400" dirty="0" smtClean="0">
              <a:solidFill>
                <a:schemeClr val="bg2">
                  <a:lumMod val="40000"/>
                  <a:lumOff val="60000"/>
                </a:schemeClr>
              </a:solidFill>
            </a:endParaRPr>
          </a:p>
          <a:p>
            <a:r>
              <a:rPr lang="zh-CN" altLang="en-US" sz="2400" dirty="0" smtClean="0"/>
              <a:t>依照</a:t>
            </a:r>
            <a:r>
              <a:rPr lang="en-US" altLang="zh-CN" sz="2400" dirty="0" err="1"/>
              <a:t>BCG</a:t>
            </a:r>
            <a:r>
              <a:rPr lang="zh-CN" altLang="en-US" sz="2400" dirty="0"/>
              <a:t>的理论，单位成本会随产量的增加（积累经验）而下降</a:t>
            </a:r>
            <a:r>
              <a:rPr lang="zh-CN" altLang="en-US" sz="2400" dirty="0" smtClean="0"/>
              <a:t>。市场份额领先者可以累积生产经验，从而降低生产成本。</a:t>
            </a:r>
            <a:endParaRPr lang="en-US" altLang="zh-CN" sz="2400" dirty="0" smtClean="0"/>
          </a:p>
          <a:p>
            <a:endParaRPr lang="en-US" altLang="zh-CN" sz="2400" dirty="0"/>
          </a:p>
          <a:p>
            <a:r>
              <a:rPr lang="zh-CN" altLang="en-US" sz="2400" dirty="0"/>
              <a:t>尽管经验曲线是一个强有力的分析工具，但它也存在局限性：</a:t>
            </a:r>
            <a:endParaRPr lang="en-US" altLang="zh-CN" sz="2400" dirty="0"/>
          </a:p>
          <a:p>
            <a:pPr marL="0" indent="0">
              <a:buNone/>
            </a:pPr>
            <a:r>
              <a:rPr lang="en-US" altLang="zh-CN" sz="2400" dirty="0"/>
              <a:t>   </a:t>
            </a:r>
            <a:endParaRPr lang="zh-CN" altLang="en-US" sz="2400" dirty="0"/>
          </a:p>
        </p:txBody>
      </p:sp>
      <p:sp>
        <p:nvSpPr>
          <p:cNvPr id="4" name="日期占位符 3"/>
          <p:cNvSpPr>
            <a:spLocks noGrp="1"/>
          </p:cNvSpPr>
          <p:nvPr>
            <p:ph type="dt" sz="half" idx="10"/>
          </p:nvPr>
        </p:nvSpPr>
        <p:spPr/>
        <p:txBody>
          <a:bodyPr/>
          <a:lstStyle/>
          <a:p>
            <a:fld id="{90C1EE2B-4F6B-4BD4-A47E-CFDF8D6140B7}"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36</a:t>
            </a:fld>
            <a:endParaRPr lang="zh-CN" altLang="en-US"/>
          </a:p>
        </p:txBody>
      </p:sp>
    </p:spTree>
    <p:extLst>
      <p:ext uri="{BB962C8B-B14F-4D97-AF65-F5344CB8AC3E}">
        <p14:creationId xmlns:p14="http://schemas.microsoft.com/office/powerpoint/2010/main" val="3160006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经营单元的经营宗旨</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62897"/>
            <a:ext cx="10972800" cy="4302125"/>
          </a:xfrm>
        </p:spPr>
        <p:txBody>
          <a:bodyPr/>
          <a:lstStyle/>
          <a:p>
            <a:pPr marL="0" indent="0" algn="just">
              <a:buNone/>
            </a:pPr>
            <a:r>
              <a:rPr lang="en-US" altLang="zh-CN" sz="2400" dirty="0"/>
              <a:t> </a:t>
            </a:r>
            <a:r>
              <a:rPr lang="en-US" altLang="zh-CN" sz="2400" dirty="0" smtClean="0"/>
              <a:t>  </a:t>
            </a:r>
            <a:r>
              <a:rPr lang="en-US" altLang="zh-CN" sz="2400" dirty="0"/>
              <a:t>1</a:t>
            </a:r>
            <a:r>
              <a:rPr lang="en-US" altLang="zh-CN" sz="2400" dirty="0" smtClean="0"/>
              <a:t>.</a:t>
            </a:r>
            <a:r>
              <a:rPr lang="zh-CN" altLang="en-US" sz="2400" dirty="0" smtClean="0"/>
              <a:t>适用于</a:t>
            </a:r>
            <a:r>
              <a:rPr lang="zh-CN" altLang="en-US" sz="2400" dirty="0"/>
              <a:t>竞争基础建立在价格之上的非差异化产品。对于这些产品而言，低成本、高市场份额是成功的关键，但产品的独特性有时会使低市场份额的公司获得高利润。</a:t>
            </a:r>
            <a:endParaRPr lang="en-US" altLang="zh-CN" sz="2400" dirty="0"/>
          </a:p>
          <a:p>
            <a:pPr marL="0" indent="0">
              <a:buNone/>
            </a:pPr>
            <a:r>
              <a:rPr lang="en-US" altLang="zh-CN" sz="2400" dirty="0"/>
              <a:t>   2.</a:t>
            </a:r>
            <a:r>
              <a:rPr lang="zh-CN" altLang="en-US" sz="2400" dirty="0"/>
              <a:t>在有些情况下，工艺技术的改进会对单位成本的降低产生更大的影响，远远超过对累计产量本身的影响。</a:t>
            </a:r>
            <a:endParaRPr lang="en-US" altLang="zh-CN" sz="2400" dirty="0"/>
          </a:p>
          <a:p>
            <a:pPr marL="0" indent="0">
              <a:buNone/>
            </a:pPr>
            <a:r>
              <a:rPr lang="en-US" altLang="zh-CN" sz="2400" dirty="0"/>
              <a:t>   3.</a:t>
            </a:r>
            <a:r>
              <a:rPr lang="zh-CN" altLang="en-US" sz="2400" dirty="0"/>
              <a:t>过度追求通过标准产品的累计生产来降低成本，会导致市场灵活性的丧失</a:t>
            </a:r>
          </a:p>
          <a:p>
            <a:pPr marL="0" indent="0">
              <a:buNone/>
            </a:pPr>
            <a:r>
              <a:rPr lang="en-US" altLang="zh-CN" sz="2400" dirty="0" smtClean="0"/>
              <a:t>   4</a:t>
            </a:r>
            <a:r>
              <a:rPr lang="en-US" altLang="zh-CN" sz="2400" dirty="0"/>
              <a:t>.</a:t>
            </a:r>
            <a:r>
              <a:rPr lang="zh-CN" altLang="en-US" sz="2400" dirty="0"/>
              <a:t>如果行业内出现新技术，那么恪守经验曲线概念会造成严重劣势</a:t>
            </a:r>
            <a:endParaRPr lang="en-US" altLang="zh-CN" sz="2400" dirty="0"/>
          </a:p>
          <a:p>
            <a:pPr marL="0" indent="0">
              <a:buNone/>
            </a:pPr>
            <a:r>
              <a:rPr lang="en-US" altLang="zh-CN" sz="2400" dirty="0"/>
              <a:t>   5.</a:t>
            </a:r>
            <a:r>
              <a:rPr lang="zh-CN" altLang="en-US" sz="2400" dirty="0"/>
              <a:t>影响成本行为的动因除了经验还包括规模、范围、技术及复杂性。公司必须认真考虑发挥作用的相关成本动因，以赢得低成本地位。</a:t>
            </a:r>
          </a:p>
        </p:txBody>
      </p:sp>
      <p:sp>
        <p:nvSpPr>
          <p:cNvPr id="4" name="日期占位符 3"/>
          <p:cNvSpPr>
            <a:spLocks noGrp="1"/>
          </p:cNvSpPr>
          <p:nvPr>
            <p:ph type="dt" sz="half" idx="10"/>
          </p:nvPr>
        </p:nvSpPr>
        <p:spPr/>
        <p:txBody>
          <a:bodyPr/>
          <a:lstStyle/>
          <a:p>
            <a:fld id="{574D855A-C7B5-4969-A8EA-3342C8D46FB7}"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37</a:t>
            </a:fld>
            <a:endParaRPr lang="zh-CN" altLang="en-US"/>
          </a:p>
        </p:txBody>
      </p:sp>
    </p:spTree>
    <p:extLst>
      <p:ext uri="{BB962C8B-B14F-4D97-AF65-F5344CB8AC3E}">
        <p14:creationId xmlns:p14="http://schemas.microsoft.com/office/powerpoint/2010/main" val="2255288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经营单元层面的战略</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marL="457200" lvl="1" indent="-457200">
              <a:lnSpc>
                <a:spcPct val="150000"/>
              </a:lnSpc>
              <a:spcBef>
                <a:spcPts val="1200"/>
              </a:spcBef>
            </a:pPr>
            <a:r>
              <a:rPr lang="zh-CN" altLang="en-US" sz="3600" dirty="0"/>
              <a:t>经营单元的竞争</a:t>
            </a:r>
            <a:r>
              <a:rPr lang="zh-CN" altLang="en-US" sz="3600" dirty="0" smtClean="0"/>
              <a:t>优势</a:t>
            </a:r>
            <a:endParaRPr lang="en-US" altLang="zh-CN" sz="3600" dirty="0"/>
          </a:p>
          <a:p>
            <a:pPr marL="457200" lvl="2" indent="0">
              <a:lnSpc>
                <a:spcPct val="150000"/>
              </a:lnSpc>
              <a:spcBef>
                <a:spcPts val="1200"/>
              </a:spcBef>
              <a:buNone/>
            </a:pPr>
            <a:r>
              <a:rPr lang="zh-CN" altLang="en-US" dirty="0" smtClean="0"/>
              <a:t>经营单元所处行业的产业结构是什么？经营单元应该怎样利用产业结构？经验单元的竞争优势应该建立在什么基础之上？</a:t>
            </a:r>
            <a:endParaRPr lang="en-US" altLang="zh-CN" dirty="0" smtClean="0"/>
          </a:p>
          <a:p>
            <a:pPr marL="914400" lvl="2" indent="-457200">
              <a:lnSpc>
                <a:spcPct val="150000"/>
              </a:lnSpc>
              <a:spcBef>
                <a:spcPts val="1200"/>
              </a:spcBef>
              <a:buFont typeface="Wingdings" panose="05000000000000000000" pitchFamily="2" charset="2"/>
              <a:buChar char="p"/>
            </a:pPr>
            <a:r>
              <a:rPr lang="zh-CN" altLang="en-US" sz="3200" dirty="0" smtClean="0"/>
              <a:t>行业</a:t>
            </a:r>
            <a:r>
              <a:rPr lang="zh-CN" altLang="en-US" sz="3200" dirty="0"/>
              <a:t>分析</a:t>
            </a:r>
            <a:endParaRPr lang="en-US" altLang="zh-CN" sz="3200" dirty="0"/>
          </a:p>
          <a:p>
            <a:pPr marL="914400" lvl="2" indent="-457200">
              <a:lnSpc>
                <a:spcPct val="150000"/>
              </a:lnSpc>
              <a:spcBef>
                <a:spcPts val="1200"/>
              </a:spcBef>
              <a:buFont typeface="Wingdings" panose="05000000000000000000" pitchFamily="2" charset="2"/>
              <a:buChar char="p"/>
            </a:pPr>
            <a:r>
              <a:rPr lang="zh-CN" altLang="en-US" sz="3200" dirty="0" smtClean="0"/>
              <a:t>价值链分析</a:t>
            </a:r>
            <a:endParaRPr lang="en-US" altLang="zh-CN" sz="3200" dirty="0"/>
          </a:p>
        </p:txBody>
      </p:sp>
      <p:sp>
        <p:nvSpPr>
          <p:cNvPr id="4" name="日期占位符 3"/>
          <p:cNvSpPr>
            <a:spLocks noGrp="1"/>
          </p:cNvSpPr>
          <p:nvPr>
            <p:ph type="dt" sz="half" idx="10"/>
          </p:nvPr>
        </p:nvSpPr>
        <p:spPr/>
        <p:txBody>
          <a:bodyPr/>
          <a:lstStyle/>
          <a:p>
            <a:fld id="{512CDEB8-DA3C-4D2D-982A-4A03860E191C}"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38</a:t>
            </a:fld>
            <a:endParaRPr lang="zh-CN" altLang="en-US"/>
          </a:p>
        </p:txBody>
      </p:sp>
    </p:spTree>
    <p:extLst>
      <p:ext uri="{BB962C8B-B14F-4D97-AF65-F5344CB8AC3E}">
        <p14:creationId xmlns:p14="http://schemas.microsoft.com/office/powerpoint/2010/main" val="418556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行业分析</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marL="0" indent="0">
              <a:buNone/>
            </a:pPr>
            <a:r>
              <a:rPr lang="zh-CN" altLang="en-US" dirty="0" smtClean="0"/>
              <a:t>行业条件对公司业绩有重大影响</a:t>
            </a:r>
            <a:endParaRPr lang="en-US" altLang="zh-CN" dirty="0" smtClean="0"/>
          </a:p>
        </p:txBody>
      </p:sp>
      <p:sp>
        <p:nvSpPr>
          <p:cNvPr id="4" name="日期占位符 3"/>
          <p:cNvSpPr>
            <a:spLocks noGrp="1"/>
          </p:cNvSpPr>
          <p:nvPr>
            <p:ph type="dt" sz="half" idx="10"/>
          </p:nvPr>
        </p:nvSpPr>
        <p:spPr/>
        <p:txBody>
          <a:bodyPr/>
          <a:lstStyle/>
          <a:p>
            <a:fld id="{FFDA877B-E2D0-4DD9-9941-C73079E4DCF7}" type="datetime1">
              <a:rPr lang="zh-CN" altLang="en-US" smtClean="0"/>
              <a:t>2025/3/12</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39</a:t>
            </a:fld>
            <a:endParaRPr lang="zh-CN" altLang="en-US"/>
          </a:p>
        </p:txBody>
      </p:sp>
    </p:spTree>
    <p:extLst>
      <p:ext uri="{BB962C8B-B14F-4D97-AF65-F5344CB8AC3E}">
        <p14:creationId xmlns:p14="http://schemas.microsoft.com/office/powerpoint/2010/main" val="233270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组织目标</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a:lnSpc>
                <a:spcPct val="100000"/>
              </a:lnSpc>
            </a:pPr>
            <a:r>
              <a:rPr lang="zh-CN" altLang="en-US" sz="2400" dirty="0"/>
              <a:t>盈利能力</a:t>
            </a:r>
            <a:endParaRPr lang="en-US" altLang="zh-CN" sz="2400" dirty="0"/>
          </a:p>
          <a:p>
            <a:pPr>
              <a:lnSpc>
                <a:spcPct val="100000"/>
              </a:lnSpc>
            </a:pPr>
            <a:r>
              <a:rPr lang="zh-CN" altLang="en-US" sz="2400" dirty="0"/>
              <a:t>股东价值最大化</a:t>
            </a:r>
            <a:endParaRPr lang="en-US" altLang="zh-CN" sz="2400" dirty="0"/>
          </a:p>
          <a:p>
            <a:pPr>
              <a:lnSpc>
                <a:spcPct val="100000"/>
              </a:lnSpc>
            </a:pPr>
            <a:r>
              <a:rPr lang="zh-CN" altLang="en-US" sz="2400" dirty="0"/>
              <a:t>风险</a:t>
            </a:r>
            <a:endParaRPr lang="en-US" altLang="zh-CN" sz="2400" dirty="0"/>
          </a:p>
          <a:p>
            <a:pPr>
              <a:lnSpc>
                <a:spcPct val="100000"/>
              </a:lnSpc>
            </a:pPr>
            <a:r>
              <a:rPr lang="zh-CN" altLang="en-US" sz="2400" dirty="0"/>
              <a:t>各方利益相关者方法</a:t>
            </a:r>
          </a:p>
          <a:p>
            <a:pPr>
              <a:lnSpc>
                <a:spcPct val="150000"/>
              </a:lnSpc>
              <a:spcBef>
                <a:spcPts val="1200"/>
              </a:spcBef>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1255FB65-9AE0-405E-B120-B255526094BE}"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a:t>
            </a:fld>
            <a:endParaRPr lang="zh-CN" altLang="en-US"/>
          </a:p>
        </p:txBody>
      </p:sp>
    </p:spTree>
    <p:extLst>
      <p:ext uri="{BB962C8B-B14F-4D97-AF65-F5344CB8AC3E}">
        <p14:creationId xmlns:p14="http://schemas.microsoft.com/office/powerpoint/2010/main" val="1621121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行业分析</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marL="0" indent="0">
              <a:buNone/>
            </a:pPr>
            <a:r>
              <a:rPr lang="zh-CN" altLang="en-US" dirty="0" smtClean="0"/>
              <a:t>行业条件对公司业绩有重大影响</a:t>
            </a:r>
            <a:endParaRPr lang="en-US" altLang="zh-CN" dirty="0" smtClean="0"/>
          </a:p>
          <a:p>
            <a:r>
              <a:rPr lang="zh-CN" altLang="en-US" dirty="0" smtClean="0"/>
              <a:t>现存</a:t>
            </a:r>
            <a:r>
              <a:rPr lang="zh-CN" altLang="en-US" dirty="0" smtClean="0"/>
              <a:t>竞争者之间的竞争激烈程度</a:t>
            </a:r>
            <a:endParaRPr lang="en-US" altLang="zh-CN" dirty="0" smtClean="0"/>
          </a:p>
          <a:p>
            <a:r>
              <a:rPr lang="zh-CN" altLang="en-US" dirty="0" smtClean="0"/>
              <a:t>客户议价能力</a:t>
            </a:r>
            <a:endParaRPr lang="en-US" altLang="zh-CN" dirty="0"/>
          </a:p>
          <a:p>
            <a:r>
              <a:rPr lang="zh-CN" altLang="en-US" dirty="0" smtClean="0"/>
              <a:t>供应商议价能力</a:t>
            </a:r>
            <a:endParaRPr lang="en-US" altLang="zh-CN" dirty="0" smtClean="0"/>
          </a:p>
          <a:p>
            <a:r>
              <a:rPr lang="zh-CN" altLang="en-US" dirty="0" smtClean="0"/>
              <a:t>替代</a:t>
            </a:r>
            <a:r>
              <a:rPr lang="zh-CN" altLang="en-US" dirty="0" smtClean="0"/>
              <a:t>性的威胁</a:t>
            </a:r>
            <a:endParaRPr lang="en-US" altLang="zh-CN" dirty="0" smtClean="0"/>
          </a:p>
          <a:p>
            <a:r>
              <a:rPr lang="zh-CN" altLang="en-US" dirty="0" smtClean="0"/>
              <a:t>新进入者的威胁</a:t>
            </a:r>
            <a:endParaRPr lang="zh-CN" altLang="en-US" dirty="0"/>
          </a:p>
        </p:txBody>
      </p:sp>
      <p:sp>
        <p:nvSpPr>
          <p:cNvPr id="4" name="日期占位符 3"/>
          <p:cNvSpPr>
            <a:spLocks noGrp="1"/>
          </p:cNvSpPr>
          <p:nvPr>
            <p:ph type="dt" sz="half" idx="10"/>
          </p:nvPr>
        </p:nvSpPr>
        <p:spPr/>
        <p:txBody>
          <a:bodyPr/>
          <a:lstStyle/>
          <a:p>
            <a:fld id="{FFDA877B-E2D0-4DD9-9941-C73079E4DCF7}" type="datetime1">
              <a:rPr lang="zh-CN" altLang="en-US" smtClean="0"/>
              <a:t>2025/3/12</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40</a:t>
            </a:fld>
            <a:endParaRPr lang="zh-CN" altLang="en-US"/>
          </a:p>
        </p:txBody>
      </p:sp>
    </p:spTree>
    <p:extLst>
      <p:ext uri="{BB962C8B-B14F-4D97-AF65-F5344CB8AC3E}">
        <p14:creationId xmlns:p14="http://schemas.microsoft.com/office/powerpoint/2010/main" val="1827626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行业分析</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r>
              <a:rPr lang="zh-CN" altLang="en-US" dirty="0" smtClean="0"/>
              <a:t>这五种作用力</a:t>
            </a:r>
            <a:r>
              <a:rPr lang="zh-CN" altLang="en-US" dirty="0" smtClean="0"/>
              <a:t>越强，一个行业的盈利能力越弱</a:t>
            </a:r>
            <a:endParaRPr lang="en-US" altLang="zh-CN" dirty="0" smtClean="0"/>
          </a:p>
          <a:p>
            <a:r>
              <a:rPr lang="zh-CN" altLang="en-US" dirty="0" smtClean="0"/>
              <a:t>不同经营单元面临的战略问题不同，这取决于五种作用力的相对强度</a:t>
            </a:r>
            <a:endParaRPr lang="en-US" altLang="zh-CN" dirty="0" smtClean="0"/>
          </a:p>
          <a:p>
            <a:r>
              <a:rPr lang="zh-CN" altLang="en-US" dirty="0" smtClean="0"/>
              <a:t>理解每种作用力的性质有助于公司制定有效战略</a:t>
            </a:r>
            <a:endParaRPr lang="en-US" altLang="zh-CN" dirty="0" smtClean="0"/>
          </a:p>
        </p:txBody>
      </p:sp>
      <p:sp>
        <p:nvSpPr>
          <p:cNvPr id="4" name="日期占位符 3"/>
          <p:cNvSpPr>
            <a:spLocks noGrp="1"/>
          </p:cNvSpPr>
          <p:nvPr>
            <p:ph type="dt" sz="half" idx="10"/>
          </p:nvPr>
        </p:nvSpPr>
        <p:spPr/>
        <p:txBody>
          <a:bodyPr/>
          <a:lstStyle/>
          <a:p>
            <a:fld id="{FFDA877B-E2D0-4DD9-9941-C73079E4DCF7}" type="datetime1">
              <a:rPr lang="zh-CN" altLang="en-US" smtClean="0"/>
              <a:t>2025/3/12</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41</a:t>
            </a:fld>
            <a:endParaRPr lang="zh-CN" altLang="en-US"/>
          </a:p>
        </p:txBody>
      </p:sp>
    </p:spTree>
    <p:extLst>
      <p:ext uri="{BB962C8B-B14F-4D97-AF65-F5344CB8AC3E}">
        <p14:creationId xmlns:p14="http://schemas.microsoft.com/office/powerpoint/2010/main" val="242915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行业分析</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515412" y="1946275"/>
            <a:ext cx="10972800" cy="4302125"/>
          </a:xfrm>
        </p:spPr>
        <p:txBody>
          <a:bodyPr/>
          <a:lstStyle/>
          <a:p>
            <a:r>
              <a:rPr lang="zh-CN" altLang="en-US" dirty="0" smtClean="0"/>
              <a:t>理论基础</a:t>
            </a:r>
            <a:endParaRPr lang="en-US" altLang="zh-CN" dirty="0" smtClean="0"/>
          </a:p>
          <a:p>
            <a:pPr marL="995362" indent="-457200">
              <a:buFont typeface="Arial" panose="020B0604020202020204" pitchFamily="34" charset="0"/>
              <a:buChar char="•"/>
            </a:pPr>
            <a:r>
              <a:rPr lang="zh-CN" altLang="en-US" sz="2400" dirty="0" smtClean="0"/>
              <a:t>产业组织理论：结构</a:t>
            </a:r>
            <a:r>
              <a:rPr lang="en-US" altLang="zh-CN" sz="2400" dirty="0" smtClean="0"/>
              <a:t>-</a:t>
            </a:r>
            <a:r>
              <a:rPr lang="zh-CN" altLang="en-US" sz="2400" dirty="0" smtClean="0"/>
              <a:t>行为</a:t>
            </a:r>
            <a:r>
              <a:rPr lang="en-US" altLang="zh-CN" sz="2400" dirty="0" smtClean="0"/>
              <a:t>-</a:t>
            </a:r>
            <a:r>
              <a:rPr lang="zh-CN" altLang="en-US" sz="2400" dirty="0" smtClean="0"/>
              <a:t>绩效</a:t>
            </a:r>
            <a:endParaRPr lang="en-US" altLang="zh-CN" sz="2400" dirty="0" smtClean="0"/>
          </a:p>
          <a:p>
            <a:pPr marL="995362" indent="-457200">
              <a:buFont typeface="Arial" panose="020B0604020202020204" pitchFamily="34" charset="0"/>
              <a:buChar char="•"/>
            </a:pPr>
            <a:r>
              <a:rPr lang="zh-CN" altLang="en-US" sz="2400" dirty="0"/>
              <a:t>行业生命周期理论：行业经历导入期、成长期</a:t>
            </a:r>
            <a:r>
              <a:rPr lang="zh-CN" altLang="en-US" sz="2400" dirty="0" smtClean="0"/>
              <a:t>、</a:t>
            </a:r>
            <a:endParaRPr lang="en-US" altLang="zh-CN" sz="2400" dirty="0" smtClean="0"/>
          </a:p>
          <a:p>
            <a:pPr marL="538162" indent="0">
              <a:buNone/>
            </a:pPr>
            <a:r>
              <a:rPr lang="zh-CN" altLang="en-US" sz="2400" dirty="0" smtClean="0"/>
              <a:t>   成熟期</a:t>
            </a:r>
            <a:r>
              <a:rPr lang="zh-CN" altLang="en-US" sz="2400" dirty="0"/>
              <a:t>和衰退期的发展</a:t>
            </a:r>
            <a:r>
              <a:rPr lang="zh-CN" altLang="en-US" sz="2400" dirty="0" smtClean="0"/>
              <a:t>过程</a:t>
            </a:r>
            <a:endParaRPr lang="en-US" altLang="zh-CN" sz="2400" dirty="0" smtClean="0"/>
          </a:p>
          <a:p>
            <a:pPr marL="995362" indent="-457200">
              <a:buFont typeface="Arial" panose="020B0604020202020204" pitchFamily="34" charset="0"/>
              <a:buChar char="•"/>
            </a:pPr>
            <a:r>
              <a:rPr lang="zh-CN" altLang="en-US" sz="2400" dirty="0"/>
              <a:t>制度基础理论：行业条件嵌入于更广泛的</a:t>
            </a:r>
            <a:r>
              <a:rPr lang="zh-CN" altLang="en-US" sz="2400" dirty="0" smtClean="0"/>
              <a:t>制度</a:t>
            </a:r>
            <a:endParaRPr lang="en-US" altLang="zh-CN" sz="2400" dirty="0" smtClean="0"/>
          </a:p>
          <a:p>
            <a:pPr marL="538162" indent="0">
              <a:buNone/>
            </a:pPr>
            <a:r>
              <a:rPr lang="zh-CN" altLang="en-US" sz="2400" dirty="0" smtClean="0"/>
              <a:t>   环境中，如政府规制、法律制度等</a:t>
            </a:r>
            <a:endParaRPr lang="en-US" altLang="zh-CN" sz="2400" dirty="0" smtClean="0"/>
          </a:p>
        </p:txBody>
      </p:sp>
      <p:sp>
        <p:nvSpPr>
          <p:cNvPr id="4" name="日期占位符 3"/>
          <p:cNvSpPr>
            <a:spLocks noGrp="1"/>
          </p:cNvSpPr>
          <p:nvPr>
            <p:ph type="dt" sz="half" idx="10"/>
          </p:nvPr>
        </p:nvSpPr>
        <p:spPr/>
        <p:txBody>
          <a:bodyPr/>
          <a:lstStyle/>
          <a:p>
            <a:fld id="{FFDA877B-E2D0-4DD9-9941-C73079E4DCF7}" type="datetime1">
              <a:rPr lang="zh-CN" altLang="en-US" smtClean="0"/>
              <a:t>2025/3/12</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42</a:t>
            </a:fld>
            <a:endParaRPr lang="zh-CN" altLang="en-US"/>
          </a:p>
        </p:txBody>
      </p:sp>
      <p:pic>
        <p:nvPicPr>
          <p:cNvPr id="6" name="图片 5"/>
          <p:cNvPicPr>
            <a:picLocks noChangeAspect="1"/>
          </p:cNvPicPr>
          <p:nvPr/>
        </p:nvPicPr>
        <p:blipFill>
          <a:blip r:embed="rId2"/>
          <a:stretch>
            <a:fillRect/>
          </a:stretch>
        </p:blipFill>
        <p:spPr>
          <a:xfrm>
            <a:off x="8191278" y="2036537"/>
            <a:ext cx="3861417" cy="4426795"/>
          </a:xfrm>
          <a:prstGeom prst="rect">
            <a:avLst/>
          </a:prstGeom>
        </p:spPr>
      </p:pic>
    </p:spTree>
    <p:extLst>
      <p:ext uri="{BB962C8B-B14F-4D97-AF65-F5344CB8AC3E}">
        <p14:creationId xmlns:p14="http://schemas.microsoft.com/office/powerpoint/2010/main" val="4073496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基本竞争优势</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71135"/>
            <a:ext cx="10972800" cy="4302125"/>
          </a:xfrm>
        </p:spPr>
        <p:txBody>
          <a:bodyPr/>
          <a:lstStyle/>
          <a:p>
            <a:pPr>
              <a:lnSpc>
                <a:spcPct val="150000"/>
              </a:lnSpc>
              <a:spcBef>
                <a:spcPts val="1200"/>
              </a:spcBef>
            </a:pPr>
            <a:r>
              <a:rPr lang="zh-CN" altLang="en-US" dirty="0" smtClean="0"/>
              <a:t>经营单元可以采用两种方式打造可持续的竞争优势：</a:t>
            </a:r>
            <a:endParaRPr lang="en-US" altLang="zh-CN" dirty="0" smtClean="0"/>
          </a:p>
          <a:p>
            <a:pPr>
              <a:lnSpc>
                <a:spcPct val="150000"/>
              </a:lnSpc>
              <a:spcBef>
                <a:spcPts val="1200"/>
              </a:spcBef>
            </a:pPr>
            <a:r>
              <a:rPr lang="zh-CN" altLang="en-US" dirty="0" smtClean="0"/>
              <a:t>低成本（成本领先）</a:t>
            </a:r>
            <a:endParaRPr lang="en-US" altLang="zh-CN" dirty="0" smtClean="0"/>
          </a:p>
          <a:p>
            <a:pPr>
              <a:lnSpc>
                <a:spcPct val="150000"/>
              </a:lnSpc>
              <a:spcBef>
                <a:spcPts val="1200"/>
              </a:spcBef>
            </a:pPr>
            <a:r>
              <a:rPr lang="zh-CN" altLang="en-US" dirty="0">
                <a:latin typeface="宋体" panose="02010600030101010101" pitchFamily="2" charset="-122"/>
                <a:ea typeface="宋体" panose="02010600030101010101" pitchFamily="2" charset="-122"/>
              </a:rPr>
              <a:t>差异</a:t>
            </a:r>
            <a:r>
              <a:rPr lang="zh-CN" altLang="en-US" dirty="0" smtClean="0">
                <a:latin typeface="宋体" panose="02010600030101010101" pitchFamily="2" charset="-122"/>
                <a:ea typeface="宋体" panose="02010600030101010101" pitchFamily="2" charset="-122"/>
              </a:rPr>
              <a:t>化（产品创新）</a:t>
            </a:r>
            <a:endParaRPr lang="en-US" altLang="zh-CN"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A2B367BE-4B34-47A3-98ED-CCBCC90054B7}"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43</a:t>
            </a:fld>
            <a:endParaRPr lang="zh-CN" altLang="en-US"/>
          </a:p>
        </p:txBody>
      </p:sp>
      <p:pic>
        <p:nvPicPr>
          <p:cNvPr id="6" name="图片 5">
            <a:extLst>
              <a:ext uri="{FF2B5EF4-FFF2-40B4-BE49-F238E27FC236}">
                <a16:creationId xmlns:a16="http://schemas.microsoft.com/office/drawing/2014/main" id="{381C90E4-C4A3-4446-B0A5-D1B6AF638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53" y="2692769"/>
            <a:ext cx="6883863" cy="3925511"/>
          </a:xfrm>
          <a:prstGeom prst="rect">
            <a:avLst/>
          </a:prstGeom>
        </p:spPr>
      </p:pic>
    </p:spTree>
    <p:extLst>
      <p:ext uri="{BB962C8B-B14F-4D97-AF65-F5344CB8AC3E}">
        <p14:creationId xmlns:p14="http://schemas.microsoft.com/office/powerpoint/2010/main" val="31175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基本竞争优势</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r>
              <a:rPr lang="zh-CN" altLang="en-US" dirty="0" smtClean="0"/>
              <a:t>价值链分析</a:t>
            </a:r>
            <a:endParaRPr lang="en-US" altLang="zh-CN" dirty="0" smtClean="0"/>
          </a:p>
          <a:p>
            <a:pPr marL="0" indent="0">
              <a:spcBef>
                <a:spcPts val="1200"/>
              </a:spcBef>
              <a:buNone/>
            </a:pPr>
            <a:r>
              <a:rPr lang="en-US" altLang="zh-CN" sz="2400" dirty="0"/>
              <a:t> </a:t>
            </a:r>
            <a:r>
              <a:rPr lang="en-US" altLang="zh-CN" sz="2400" dirty="0" smtClean="0"/>
              <a:t> </a:t>
            </a:r>
            <a:r>
              <a:rPr lang="zh-CN" altLang="en-US" sz="2400" dirty="0" smtClean="0"/>
              <a:t>价值链将公司分解为不同的战略活动，涉及产品的一系列活动，从获取原材料开始，以向客户提供售后服务结束。</a:t>
            </a:r>
            <a:endParaRPr lang="en-US" altLang="zh-CN" sz="2400" dirty="0" smtClean="0"/>
          </a:p>
          <a:p>
            <a:pPr marL="0" indent="0">
              <a:spcBef>
                <a:spcPts val="1200"/>
              </a:spcBef>
              <a:buNone/>
            </a:pPr>
            <a:r>
              <a:rPr lang="en-US" altLang="zh-CN" sz="2400" dirty="0"/>
              <a:t> </a:t>
            </a:r>
            <a:r>
              <a:rPr lang="en-US" altLang="zh-CN" sz="2400" dirty="0" smtClean="0"/>
              <a:t> </a:t>
            </a:r>
            <a:r>
              <a:rPr lang="zh-CN" altLang="en-US" sz="2400" dirty="0" smtClean="0"/>
              <a:t>价值链分析力图确定在公司哪些经营活动中可以提高客户价值、降低成本。。</a:t>
            </a:r>
            <a:endParaRPr lang="en-US" altLang="zh-CN" sz="2400" dirty="0" smtClean="0"/>
          </a:p>
          <a:p>
            <a:pPr marL="0" indent="0">
              <a:spcBef>
                <a:spcPts val="1200"/>
              </a:spcBef>
              <a:buNone/>
            </a:pPr>
            <a:r>
              <a:rPr lang="en-US" altLang="zh-CN" sz="2400" dirty="0"/>
              <a:t> </a:t>
            </a:r>
            <a:r>
              <a:rPr lang="en-US" altLang="zh-CN" sz="2400" dirty="0" smtClean="0"/>
              <a:t> </a:t>
            </a:r>
            <a:r>
              <a:rPr lang="zh-CN" altLang="en-US" sz="2400" dirty="0" smtClean="0"/>
              <a:t>价值链可以帮助公司理解整个价值传递系统，而不仅仅是它所参与的部分</a:t>
            </a:r>
            <a:endParaRPr lang="en-US" altLang="zh-CN" sz="2400" dirty="0" smtClean="0"/>
          </a:p>
          <a:p>
            <a:pPr marL="0" indent="0">
              <a:spcBef>
                <a:spcPts val="1200"/>
              </a:spcBef>
              <a:buNone/>
            </a:pPr>
            <a:endParaRPr lang="en-US" altLang="zh-CN" sz="2400" dirty="0"/>
          </a:p>
        </p:txBody>
      </p:sp>
      <p:sp>
        <p:nvSpPr>
          <p:cNvPr id="4" name="日期占位符 3"/>
          <p:cNvSpPr>
            <a:spLocks noGrp="1"/>
          </p:cNvSpPr>
          <p:nvPr>
            <p:ph type="dt" sz="half" idx="10"/>
          </p:nvPr>
        </p:nvSpPr>
        <p:spPr/>
        <p:txBody>
          <a:bodyPr/>
          <a:lstStyle/>
          <a:p>
            <a:fld id="{2EFB5050-A7F8-4EA4-B9D9-2C4D4D6CCCA0}"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44</a:t>
            </a:fld>
            <a:endParaRPr lang="zh-CN" altLang="en-US"/>
          </a:p>
        </p:txBody>
      </p:sp>
      <p:pic>
        <p:nvPicPr>
          <p:cNvPr id="6" name="图片 5">
            <a:extLst>
              <a:ext uri="{FF2B5EF4-FFF2-40B4-BE49-F238E27FC236}">
                <a16:creationId xmlns:a16="http://schemas.microsoft.com/office/drawing/2014/main" id="{23691B5A-11DF-489F-B7C4-CFF98D15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008" y="4155296"/>
            <a:ext cx="6617123" cy="2408164"/>
          </a:xfrm>
          <a:prstGeom prst="rect">
            <a:avLst/>
          </a:prstGeom>
        </p:spPr>
      </p:pic>
    </p:spTree>
    <p:extLst>
      <p:ext uri="{BB962C8B-B14F-4D97-AF65-F5344CB8AC3E}">
        <p14:creationId xmlns:p14="http://schemas.microsoft.com/office/powerpoint/2010/main" val="1056509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75304"/>
            <a:ext cx="10972800" cy="4302125"/>
          </a:xfrm>
        </p:spPr>
        <p:txBody>
          <a:bodyPr/>
          <a:lstStyle/>
          <a:p>
            <a:pPr marL="0" indent="0">
              <a:buNone/>
            </a:pPr>
            <a:r>
              <a:rPr lang="en-US" altLang="zh-CN" dirty="0"/>
              <a:t># </a:t>
            </a:r>
            <a:r>
              <a:rPr lang="zh-CN" altLang="en-US" dirty="0"/>
              <a:t>艾诺瓦设计集团：差异化战略下的管理控制</a:t>
            </a:r>
          </a:p>
          <a:p>
            <a:pPr marL="0" indent="0">
              <a:buNone/>
            </a:pPr>
            <a:endParaRPr lang="zh-CN" altLang="en-US" sz="1800" dirty="0"/>
          </a:p>
          <a:p>
            <a:pPr marL="0" indent="0">
              <a:buNone/>
            </a:pPr>
            <a:r>
              <a:rPr lang="zh-CN" altLang="en-US" sz="1800" dirty="0"/>
              <a:t>艾诺瓦设计集团成立于</a:t>
            </a:r>
            <a:r>
              <a:rPr lang="en-US" altLang="zh-CN" sz="1800" dirty="0"/>
              <a:t>2009</a:t>
            </a:r>
            <a:r>
              <a:rPr lang="zh-CN" altLang="en-US" sz="1800" dirty="0"/>
              <a:t>年，专注于高端定制家具设计与制造，年营收</a:t>
            </a:r>
            <a:r>
              <a:rPr lang="en-US" altLang="zh-CN" sz="1800" dirty="0"/>
              <a:t>6</a:t>
            </a:r>
            <a:r>
              <a:rPr lang="zh-CN" altLang="en-US" sz="1800" dirty="0"/>
              <a:t>亿元，在行业内选择差异化战略路线，通过设计创新、工艺卓越和个性化客户体验实现高溢价。然而，公司初期沿用了传统管理控制系统，主要基于销售额、毛利率和成本指标，这与差异化战略产生了严重冲突。设计师被迫在创新上妥协以控制成本，工匠为达到效率标准而牺牲工艺品质，销售团队过度承诺导致客户期望与实际交付不符。</a:t>
            </a:r>
            <a:r>
              <a:rPr lang="en-US" altLang="zh-CN" sz="1800" dirty="0"/>
              <a:t>2016</a:t>
            </a:r>
            <a:r>
              <a:rPr lang="zh-CN" altLang="en-US" sz="1800" dirty="0"/>
              <a:t>年，创始人刘敏意识到</a:t>
            </a:r>
            <a:r>
              <a:rPr lang="en-US" altLang="zh-CN" sz="1800" dirty="0"/>
              <a:t>"</a:t>
            </a:r>
            <a:r>
              <a:rPr lang="zh-CN" altLang="en-US" sz="1800" dirty="0"/>
              <a:t>不能用成本领先企业的管理方法来运营差异化战略企业</a:t>
            </a:r>
            <a:r>
              <a:rPr lang="en-US" altLang="zh-CN" sz="1800" dirty="0"/>
              <a:t>"</a:t>
            </a:r>
            <a:r>
              <a:rPr lang="zh-CN" altLang="en-US" sz="1800" dirty="0"/>
              <a:t>，因此启动了管理控制系统重构</a:t>
            </a:r>
            <a:r>
              <a:rPr lang="zh-CN" altLang="en-US" sz="1800" dirty="0" smtClean="0"/>
              <a:t>。</a:t>
            </a:r>
            <a:endParaRPr lang="en-US" altLang="zh-CN" sz="1800" dirty="0" smtClean="0"/>
          </a:p>
          <a:p>
            <a:pPr marL="0" indent="0">
              <a:buNone/>
            </a:pPr>
            <a:endParaRPr lang="zh-CN" altLang="en-US" sz="1800" dirty="0"/>
          </a:p>
          <a:p>
            <a:pPr marL="0" indent="0">
              <a:buNone/>
            </a:pPr>
            <a:r>
              <a:rPr lang="zh-CN" altLang="en-US" sz="1800" dirty="0"/>
              <a:t>新的管理控制系统包括四个关键变革：建立了包含创新、品质、客户和财务四个维度的多元评估框架，不同部门有差异化权重配置；将预算分为基础运营、创新发展和战略机动三</a:t>
            </a:r>
            <a:r>
              <a:rPr lang="zh-CN" altLang="en-US" sz="1800" dirty="0" smtClean="0"/>
              <a:t>层</a:t>
            </a:r>
            <a:r>
              <a:rPr lang="en-US" altLang="zh-CN" sz="1800" dirty="0"/>
              <a:t>(</a:t>
            </a:r>
            <a:r>
              <a:rPr lang="zh-CN" altLang="en-US" sz="1800" dirty="0"/>
              <a:t>基础运营</a:t>
            </a:r>
            <a:r>
              <a:rPr lang="en-US" altLang="zh-CN" sz="1800" dirty="0"/>
              <a:t>60%</a:t>
            </a:r>
            <a:r>
              <a:rPr lang="zh-CN" altLang="en-US" sz="1800" dirty="0"/>
              <a:t>、创新发展</a:t>
            </a:r>
            <a:r>
              <a:rPr lang="en-US" altLang="zh-CN" sz="1800" dirty="0"/>
              <a:t>30%</a:t>
            </a:r>
            <a:r>
              <a:rPr lang="zh-CN" altLang="en-US" sz="1800" dirty="0"/>
              <a:t>、战略机动</a:t>
            </a:r>
            <a:r>
              <a:rPr lang="en-US" altLang="zh-CN" sz="1800" dirty="0"/>
              <a:t>10%)</a:t>
            </a:r>
            <a:r>
              <a:rPr lang="zh-CN" altLang="en-US" sz="1800" dirty="0" smtClean="0"/>
              <a:t>，</a:t>
            </a:r>
            <a:r>
              <a:rPr lang="zh-CN" altLang="en-US" sz="1800" dirty="0"/>
              <a:t>创新预算采用滚动审批机制；</a:t>
            </a:r>
            <a:r>
              <a:rPr lang="zh-CN" altLang="en-US" sz="1800" dirty="0" smtClean="0"/>
              <a:t>通过</a:t>
            </a:r>
            <a:r>
              <a:rPr lang="en-US" altLang="zh-CN" sz="1800" dirty="0" smtClean="0"/>
              <a:t>“</a:t>
            </a:r>
            <a:r>
              <a:rPr lang="zh-CN" altLang="en-US" sz="1800" dirty="0" smtClean="0"/>
              <a:t>艺术</a:t>
            </a:r>
            <a:r>
              <a:rPr lang="zh-CN" altLang="en-US" sz="1800" dirty="0"/>
              <a:t>与</a:t>
            </a:r>
            <a:r>
              <a:rPr lang="zh-CN" altLang="en-US" sz="1800" dirty="0" smtClean="0"/>
              <a:t>工艺</a:t>
            </a:r>
            <a:r>
              <a:rPr lang="en-US" altLang="zh-CN" sz="1800" dirty="0" smtClean="0"/>
              <a:t>”</a:t>
            </a:r>
            <a:r>
              <a:rPr lang="zh-CN" altLang="en-US" sz="1800" dirty="0" smtClean="0"/>
              <a:t>研讨会、</a:t>
            </a:r>
            <a:r>
              <a:rPr lang="en-US" altLang="zh-CN" sz="1800" dirty="0" smtClean="0"/>
              <a:t>“</a:t>
            </a:r>
            <a:r>
              <a:rPr lang="zh-CN" altLang="en-US" sz="1800" dirty="0" smtClean="0"/>
              <a:t>大师工作室</a:t>
            </a:r>
            <a:r>
              <a:rPr lang="en-US" altLang="zh-CN" sz="1800" dirty="0" smtClean="0"/>
              <a:t>”</a:t>
            </a:r>
            <a:r>
              <a:rPr lang="zh-CN" altLang="en-US" sz="1800" dirty="0" smtClean="0"/>
              <a:t>制度</a:t>
            </a:r>
            <a:r>
              <a:rPr lang="zh-CN" altLang="en-US" sz="1800" dirty="0"/>
              <a:t>等塑造支持创新和卓越工艺的组织文化；将客户直接纳入控制</a:t>
            </a:r>
            <a:r>
              <a:rPr lang="zh-CN" altLang="en-US" sz="1800" dirty="0" smtClean="0"/>
              <a:t>循环。</a:t>
            </a:r>
            <a:endParaRPr lang="en-US" altLang="zh-CN" sz="1800" dirty="0"/>
          </a:p>
          <a:p>
            <a:pPr marL="0" indent="0" algn="just">
              <a:buNone/>
            </a:pPr>
            <a:r>
              <a:rPr lang="zh-CN" altLang="en-US" sz="1800" dirty="0" smtClean="0"/>
              <a:t>三年后</a:t>
            </a:r>
            <a:r>
              <a:rPr lang="zh-CN" altLang="en-US" sz="1800" dirty="0"/>
              <a:t>，公司品牌溢价提升</a:t>
            </a:r>
            <a:r>
              <a:rPr lang="en-US" altLang="zh-CN" sz="1800" dirty="0"/>
              <a:t>28%</a:t>
            </a:r>
            <a:r>
              <a:rPr lang="zh-CN" altLang="en-US" sz="1800" dirty="0"/>
              <a:t>，设计专利增加三倍，客户满意度从</a:t>
            </a:r>
            <a:r>
              <a:rPr lang="en-US" altLang="zh-CN" sz="1800" dirty="0"/>
              <a:t>82%</a:t>
            </a:r>
            <a:r>
              <a:rPr lang="zh-CN" altLang="en-US" sz="1800" dirty="0"/>
              <a:t>提升至</a:t>
            </a:r>
            <a:r>
              <a:rPr lang="en-US" altLang="zh-CN" sz="1800" dirty="0"/>
              <a:t>94%</a:t>
            </a:r>
            <a:r>
              <a:rPr lang="zh-CN" altLang="en-US" sz="1800" dirty="0"/>
              <a:t>，员工保留率提高</a:t>
            </a:r>
            <a:r>
              <a:rPr lang="en-US" altLang="zh-CN" sz="1800" dirty="0"/>
              <a:t>35%</a:t>
            </a:r>
            <a:r>
              <a:rPr lang="zh-CN" altLang="en-US" sz="1800" dirty="0"/>
              <a:t>，年均增长率达</a:t>
            </a:r>
            <a:r>
              <a:rPr lang="en-US" altLang="zh-CN" sz="1800" dirty="0"/>
              <a:t>22%</a:t>
            </a:r>
            <a:r>
              <a:rPr lang="zh-CN" altLang="en-US" sz="1800" dirty="0"/>
              <a:t>。刘敏总结经验：</a:t>
            </a:r>
            <a:r>
              <a:rPr lang="en-US" altLang="zh-CN" sz="1800" dirty="0"/>
              <a:t>"</a:t>
            </a:r>
            <a:r>
              <a:rPr lang="zh-CN" altLang="en-US" sz="1800" dirty="0"/>
              <a:t>差异化企业不能只关注</a:t>
            </a:r>
            <a:r>
              <a:rPr lang="en-US" altLang="zh-CN" sz="1800" dirty="0"/>
              <a:t>'</a:t>
            </a:r>
            <a:r>
              <a:rPr lang="zh-CN" altLang="en-US" sz="1800" dirty="0"/>
              <a:t>多少</a:t>
            </a:r>
            <a:r>
              <a:rPr lang="en-US" altLang="zh-CN" sz="1800" dirty="0"/>
              <a:t>'</a:t>
            </a:r>
            <a:r>
              <a:rPr lang="zh-CN" altLang="en-US" sz="1800" dirty="0"/>
              <a:t>和</a:t>
            </a:r>
            <a:r>
              <a:rPr lang="en-US" altLang="zh-CN" sz="1800" dirty="0"/>
              <a:t>'</a:t>
            </a:r>
            <a:r>
              <a:rPr lang="zh-CN" altLang="en-US" sz="1800" dirty="0"/>
              <a:t>多快</a:t>
            </a:r>
            <a:r>
              <a:rPr lang="en-US" altLang="zh-CN" sz="1800" dirty="0"/>
              <a:t>'</a:t>
            </a:r>
            <a:r>
              <a:rPr lang="zh-CN" altLang="en-US" sz="1800" dirty="0"/>
              <a:t>，而要更关注</a:t>
            </a:r>
            <a:r>
              <a:rPr lang="en-US" altLang="zh-CN" sz="1800" dirty="0"/>
              <a:t>'</a:t>
            </a:r>
            <a:r>
              <a:rPr lang="zh-CN" altLang="en-US" sz="1800" dirty="0"/>
              <a:t>多好</a:t>
            </a:r>
            <a:r>
              <a:rPr lang="en-US" altLang="zh-CN" sz="1800" dirty="0"/>
              <a:t>'</a:t>
            </a:r>
            <a:r>
              <a:rPr lang="zh-CN" altLang="en-US" sz="1800" dirty="0"/>
              <a:t>和</a:t>
            </a:r>
            <a:r>
              <a:rPr lang="en-US" altLang="zh-CN" sz="1800" dirty="0"/>
              <a:t>'</a:t>
            </a:r>
            <a:r>
              <a:rPr lang="zh-CN" altLang="en-US" sz="1800" dirty="0"/>
              <a:t>多独特</a:t>
            </a:r>
            <a:r>
              <a:rPr lang="en-US" altLang="zh-CN" sz="1800" dirty="0"/>
              <a:t>'</a:t>
            </a:r>
            <a:r>
              <a:rPr lang="zh-CN" altLang="en-US" sz="1800" dirty="0"/>
              <a:t>，控制系统应引导支持差异化价值创造，而非阻碍它。</a:t>
            </a:r>
            <a:r>
              <a:rPr lang="en-US" altLang="zh-CN" sz="1800" dirty="0"/>
              <a:t>"</a:t>
            </a:r>
          </a:p>
          <a:p>
            <a:pPr marL="0" indent="0">
              <a:buNone/>
            </a:pPr>
            <a:endParaRPr lang="zh-CN" altLang="en-US" sz="1800" dirty="0"/>
          </a:p>
        </p:txBody>
      </p:sp>
      <p:sp>
        <p:nvSpPr>
          <p:cNvPr id="4" name="日期占位符 3"/>
          <p:cNvSpPr>
            <a:spLocks noGrp="1"/>
          </p:cNvSpPr>
          <p:nvPr>
            <p:ph type="dt" sz="half" idx="10"/>
          </p:nvPr>
        </p:nvSpPr>
        <p:spPr/>
        <p:txBody>
          <a:bodyPr/>
          <a:lstStyle/>
          <a:p>
            <a:fld id="{13303C21-D6C5-485F-B78A-3AA49DC63DEA}"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45</a:t>
            </a:fld>
            <a:endParaRPr lang="zh-CN" altLang="en-US"/>
          </a:p>
        </p:txBody>
      </p:sp>
    </p:spTree>
    <p:extLst>
      <p:ext uri="{BB962C8B-B14F-4D97-AF65-F5344CB8AC3E}">
        <p14:creationId xmlns:p14="http://schemas.microsoft.com/office/powerpoint/2010/main" val="969104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本章小结</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ts val="1200"/>
              </a:spcBef>
            </a:pPr>
            <a:r>
              <a:rPr lang="zh-CN" altLang="en-US" sz="2800" dirty="0" smtClean="0"/>
              <a:t>组织目标，如盈利能力</a:t>
            </a:r>
            <a:endParaRPr lang="en-US" altLang="zh-CN" sz="2800" dirty="0" smtClean="0"/>
          </a:p>
          <a:p>
            <a:pPr>
              <a:lnSpc>
                <a:spcPct val="150000"/>
              </a:lnSpc>
              <a:spcBef>
                <a:spcPts val="1200"/>
              </a:spcBef>
            </a:pPr>
            <a:r>
              <a:rPr lang="zh-CN" altLang="en-US" sz="2800" dirty="0" smtClean="0"/>
              <a:t>多元化公司的战略制定：公司层面和经营单元层面</a:t>
            </a:r>
            <a:endParaRPr lang="en-US" altLang="zh-CN" sz="2800" dirty="0" smtClean="0"/>
          </a:p>
          <a:p>
            <a:pPr>
              <a:lnSpc>
                <a:spcPct val="150000"/>
              </a:lnSpc>
              <a:spcBef>
                <a:spcPts val="1200"/>
              </a:spcBef>
            </a:pPr>
            <a:r>
              <a:rPr lang="zh-CN" altLang="en-US" sz="2800" dirty="0" smtClean="0"/>
              <a:t>公司层面：从事哪个行业</a:t>
            </a:r>
            <a:endParaRPr lang="en-US" altLang="zh-CN" sz="2800" dirty="0" smtClean="0"/>
          </a:p>
          <a:p>
            <a:pPr>
              <a:lnSpc>
                <a:spcPct val="150000"/>
              </a:lnSpc>
              <a:spcBef>
                <a:spcPts val="1200"/>
              </a:spcBef>
            </a:pPr>
            <a:r>
              <a:rPr lang="zh-CN" altLang="en-US" sz="2800" dirty="0" smtClean="0"/>
              <a:t>经营单元层面：经营宗旨、竞争优势是什么？</a:t>
            </a:r>
            <a:endParaRPr lang="en-US" altLang="zh-CN" sz="2800" dirty="0" smtClean="0"/>
          </a:p>
          <a:p>
            <a:pPr>
              <a:lnSpc>
                <a:spcPct val="150000"/>
              </a:lnSpc>
              <a:spcBef>
                <a:spcPts val="1200"/>
              </a:spcBef>
            </a:pPr>
            <a:r>
              <a:rPr lang="zh-CN" altLang="en-US" sz="2800" dirty="0" smtClean="0"/>
              <a:t>经营单元战略制定工具：经营组合矩阵、产业结构分析、价值链分析</a:t>
            </a:r>
            <a:endParaRPr lang="en-US" altLang="zh-CN" sz="2800" dirty="0" smtClean="0"/>
          </a:p>
        </p:txBody>
      </p:sp>
      <p:sp>
        <p:nvSpPr>
          <p:cNvPr id="4" name="日期占位符 3"/>
          <p:cNvSpPr>
            <a:spLocks noGrp="1"/>
          </p:cNvSpPr>
          <p:nvPr>
            <p:ph type="dt" sz="half" idx="10"/>
          </p:nvPr>
        </p:nvSpPr>
        <p:spPr/>
        <p:txBody>
          <a:bodyPr/>
          <a:lstStyle/>
          <a:p>
            <a:fld id="{8563A0A7-46C5-4286-AB54-9EE30AB23783}"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46</a:t>
            </a:fld>
            <a:endParaRPr lang="zh-CN" altLang="en-US"/>
          </a:p>
        </p:txBody>
      </p:sp>
    </p:spTree>
    <p:extLst>
      <p:ext uri="{BB962C8B-B14F-4D97-AF65-F5344CB8AC3E}">
        <p14:creationId xmlns:p14="http://schemas.microsoft.com/office/powerpoint/2010/main" val="289875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盈利</a:t>
            </a:r>
            <a:r>
              <a:rPr lang="zh-CN" altLang="en-US" dirty="0" smtClean="0"/>
              <a:t>能力</a:t>
            </a:r>
            <a:endParaRPr lang="zh-CN" altLang="en-US" dirty="0"/>
          </a:p>
        </p:txBody>
      </p:sp>
      <p:sp>
        <p:nvSpPr>
          <p:cNvPr id="4" name="日期占位符 3"/>
          <p:cNvSpPr>
            <a:spLocks noGrp="1"/>
          </p:cNvSpPr>
          <p:nvPr>
            <p:ph type="dt" sz="half" idx="10"/>
          </p:nvPr>
        </p:nvSpPr>
        <p:spPr/>
        <p:txBody>
          <a:bodyPr/>
          <a:lstStyle/>
          <a:p>
            <a:fld id="{9277CF87-9967-4F2F-A937-B4BB4B67DC01}"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a:t>
            </a:fld>
            <a:endParaRPr lang="zh-CN" altLang="en-US"/>
          </a:p>
        </p:txBody>
      </p:sp>
      <mc:AlternateContent xmlns:mc="http://schemas.openxmlformats.org/markup-compatibility/2006">
        <mc:Choice xmlns:a14="http://schemas.microsoft.com/office/drawing/2010/main" Requires="a14">
          <p:sp>
            <p:nvSpPr>
              <p:cNvPr id="7" name="内容占位符 2">
                <a:extLst>
                  <a:ext uri="{FF2B5EF4-FFF2-40B4-BE49-F238E27FC236}">
                    <a16:creationId xmlns:a16="http://schemas.microsoft.com/office/drawing/2014/main" id="{19D61A2E-BF8F-4059-A713-008E13DA2667}"/>
                  </a:ext>
                </a:extLst>
              </p:cNvPr>
              <p:cNvSpPr>
                <a:spLocks noGrp="1"/>
              </p:cNvSpPr>
              <p:nvPr>
                <p:ph idx="1"/>
              </p:nvPr>
            </p:nvSpPr>
            <p:spPr>
              <a:xfrm>
                <a:off x="838200" y="1825625"/>
                <a:ext cx="10515600" cy="4441825"/>
              </a:xfrm>
            </p:spPr>
            <p:txBody>
              <a:bodyPr>
                <a:normAutofit fontScale="92500" lnSpcReduction="10000"/>
              </a:bodyPr>
              <a:lstStyle/>
              <a:p>
                <a:r>
                  <a:rPr lang="zh-CN" altLang="en-US" dirty="0"/>
                  <a:t>等式：</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zh-CN" altLang="en-US" i="1">
                            <a:latin typeface="Cambria Math" panose="02040503050406030204" pitchFamily="18" charset="0"/>
                          </a:rPr>
                          <m:t>收入</m:t>
                        </m:r>
                        <m:r>
                          <a:rPr lang="en-US" altLang="zh-CN" i="1" smtClean="0">
                            <a:latin typeface="Cambria Math" panose="02040503050406030204" pitchFamily="18" charset="0"/>
                          </a:rPr>
                          <m:t>−</m:t>
                        </m:r>
                        <m:r>
                          <a:rPr lang="zh-CN" altLang="en-US" i="1">
                            <a:latin typeface="Cambria Math" panose="02040503050406030204" pitchFamily="18" charset="0"/>
                          </a:rPr>
                          <m:t>费用</m:t>
                        </m:r>
                      </m:num>
                      <m:den>
                        <m:r>
                          <a:rPr lang="zh-CN" altLang="en-US" i="1">
                            <a:latin typeface="Cambria Math" panose="02040503050406030204" pitchFamily="18" charset="0"/>
                          </a:rPr>
                          <m:t>收入</m:t>
                        </m:r>
                      </m:den>
                    </m:f>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收入</m:t>
                        </m:r>
                      </m:num>
                      <m:den>
                        <m:r>
                          <a:rPr lang="zh-CN" altLang="en-US" i="1">
                            <a:latin typeface="Cambria Math" panose="02040503050406030204" pitchFamily="18" charset="0"/>
                            <a:ea typeface="Cambria Math" panose="02040503050406030204" pitchFamily="18" charset="0"/>
                          </a:rPr>
                          <m:t>投资</m:t>
                        </m:r>
                      </m:den>
                    </m:f>
                    <m:r>
                      <a:rPr lang="en-US" altLang="zh-CN"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投资报酬率</m:t>
                    </m:r>
                  </m:oMath>
                </a14:m>
                <a:endParaRPr lang="en-US" altLang="zh-CN" dirty="0"/>
              </a:p>
              <a:p>
                <a:pPr marL="0" indent="0">
                  <a:buNone/>
                </a:pPr>
                <a:endParaRPr lang="en-US" altLang="zh-CN" dirty="0"/>
              </a:p>
              <a:p>
                <a:pPr marL="0" indent="0">
                  <a:buNone/>
                </a:pPr>
                <a:endParaRPr lang="en-US" altLang="zh-CN" dirty="0"/>
              </a:p>
              <a:p>
                <a:r>
                  <a:rPr lang="zh-CN" altLang="en-US" dirty="0"/>
                  <a:t>两个要素：</a:t>
                </a:r>
                <a:endParaRPr lang="en-US" altLang="zh-CN" dirty="0"/>
              </a:p>
              <a:p>
                <a:endParaRPr lang="en-US" altLang="zh-CN" dirty="0"/>
              </a:p>
              <a:p>
                <a:pPr algn="just">
                  <a:lnSpc>
                    <a:spcPts val="3500"/>
                  </a:lnSpc>
                </a:pPr>
                <a:r>
                  <a:rPr lang="zh-CN" altLang="en-US" dirty="0"/>
                  <a:t>此处“投资”指股东的投资，由股票发行收入和留存收益构成</a:t>
                </a:r>
                <a:endParaRPr lang="en-US" altLang="zh-CN" dirty="0"/>
              </a:p>
              <a:p>
                <a:pPr>
                  <a:lnSpc>
                    <a:spcPts val="3500"/>
                  </a:lnSpc>
                </a:pPr>
                <a:r>
                  <a:rPr lang="zh-CN" altLang="en-US" dirty="0"/>
                  <a:t>管理者需适当平衡债务性融资和权益性融资</a:t>
                </a:r>
                <a:endParaRPr lang="en-US" altLang="zh-CN" dirty="0"/>
              </a:p>
              <a:p>
                <a:endParaRPr lang="en-US" altLang="zh-CN" dirty="0"/>
              </a:p>
              <a:p>
                <a:endParaRPr lang="en-US" altLang="zh-CN" dirty="0"/>
              </a:p>
              <a:p>
                <a:endParaRPr lang="en-US" altLang="zh-CN" dirty="0"/>
              </a:p>
              <a:p>
                <a:pPr marL="0" indent="0">
                  <a:buNone/>
                </a:pPr>
                <a:endParaRPr lang="zh-CN" altLang="en-US" dirty="0"/>
              </a:p>
            </p:txBody>
          </p:sp>
        </mc:Choice>
        <mc:Fallback>
          <p:sp>
            <p:nvSpPr>
              <p:cNvPr id="7" name="内容占位符 2">
                <a:extLst>
                  <a:ext uri="{FF2B5EF4-FFF2-40B4-BE49-F238E27FC236}">
                    <a16:creationId xmlns:a16="http://schemas.microsoft.com/office/drawing/2014/main" id="{19D61A2E-BF8F-4059-A713-008E13DA2667}"/>
                  </a:ext>
                </a:extLst>
              </p:cNvPr>
              <p:cNvSpPr>
                <a:spLocks noGrp="1" noRot="1" noChangeAspect="1" noMove="1" noResize="1" noEditPoints="1" noAdjustHandles="1" noChangeArrowheads="1" noChangeShapeType="1" noTextEdit="1"/>
              </p:cNvSpPr>
              <p:nvPr>
                <p:ph idx="1"/>
              </p:nvPr>
            </p:nvSpPr>
            <p:spPr>
              <a:xfrm>
                <a:off x="838200" y="1825625"/>
                <a:ext cx="10515600" cy="4441825"/>
              </a:xfrm>
              <a:blipFill>
                <a:blip r:embed="rId2"/>
                <a:stretch>
                  <a:fillRect l="-580" r="-1333" b="-3429"/>
                </a:stretch>
              </a:blipFill>
            </p:spPr>
            <p:txBody>
              <a:bodyPr/>
              <a:lstStyle/>
              <a:p>
                <a:r>
                  <a:rPr lang="zh-CN" altLang="en-US">
                    <a:noFill/>
                  </a:rPr>
                  <a:t> </a:t>
                </a:r>
              </a:p>
            </p:txBody>
          </p:sp>
        </mc:Fallback>
      </mc:AlternateContent>
      <p:cxnSp>
        <p:nvCxnSpPr>
          <p:cNvPr id="8" name="直接箭头连接符 7">
            <a:extLst>
              <a:ext uri="{FF2B5EF4-FFF2-40B4-BE49-F238E27FC236}">
                <a16:creationId xmlns:a16="http://schemas.microsoft.com/office/drawing/2014/main" id="{2258FA92-2F62-44A6-B1B6-647B7DB9F26C}"/>
              </a:ext>
            </a:extLst>
          </p:cNvPr>
          <p:cNvCxnSpPr>
            <a:cxnSpLocks/>
          </p:cNvCxnSpPr>
          <p:nvPr/>
        </p:nvCxnSpPr>
        <p:spPr>
          <a:xfrm>
            <a:off x="5301343" y="2771379"/>
            <a:ext cx="0" cy="58954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670F761E-902A-403A-961C-4BC1032AC5F2}"/>
              </a:ext>
            </a:extLst>
          </p:cNvPr>
          <p:cNvCxnSpPr>
            <a:cxnSpLocks/>
          </p:cNvCxnSpPr>
          <p:nvPr/>
        </p:nvCxnSpPr>
        <p:spPr>
          <a:xfrm>
            <a:off x="6941411" y="2763141"/>
            <a:ext cx="0" cy="58954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198A1C70-421A-4F05-A529-8CB13A8A5E9A}"/>
              </a:ext>
            </a:extLst>
          </p:cNvPr>
          <p:cNvSpPr txBox="1"/>
          <p:nvPr/>
        </p:nvSpPr>
        <p:spPr>
          <a:xfrm>
            <a:off x="4474768" y="3480771"/>
            <a:ext cx="1620957" cy="523220"/>
          </a:xfrm>
          <a:prstGeom prst="rect">
            <a:avLst/>
          </a:prstGeom>
          <a:noFill/>
        </p:spPr>
        <p:txBody>
          <a:bodyPr wrap="none" rtlCol="0">
            <a:spAutoFit/>
          </a:bodyPr>
          <a:lstStyle/>
          <a:p>
            <a:r>
              <a:rPr lang="zh-CN" altLang="en-US" sz="2800" dirty="0"/>
              <a:t>利润边际</a:t>
            </a:r>
          </a:p>
        </p:txBody>
      </p:sp>
      <p:sp>
        <p:nvSpPr>
          <p:cNvPr id="11" name="文本框 10">
            <a:extLst>
              <a:ext uri="{FF2B5EF4-FFF2-40B4-BE49-F238E27FC236}">
                <a16:creationId xmlns:a16="http://schemas.microsoft.com/office/drawing/2014/main" id="{EC959DFE-E84C-4002-A6FD-24A5A3431E39}"/>
              </a:ext>
            </a:extLst>
          </p:cNvPr>
          <p:cNvSpPr txBox="1"/>
          <p:nvPr/>
        </p:nvSpPr>
        <p:spPr>
          <a:xfrm>
            <a:off x="6018447" y="3480953"/>
            <a:ext cx="1980029" cy="523220"/>
          </a:xfrm>
          <a:prstGeom prst="rect">
            <a:avLst/>
          </a:prstGeom>
          <a:noFill/>
        </p:spPr>
        <p:txBody>
          <a:bodyPr wrap="none" rtlCol="0">
            <a:spAutoFit/>
          </a:bodyPr>
          <a:lstStyle/>
          <a:p>
            <a:r>
              <a:rPr lang="zh-CN" altLang="en-US" sz="2800" dirty="0"/>
              <a:t>投资周转率</a:t>
            </a:r>
          </a:p>
        </p:txBody>
      </p:sp>
    </p:spTree>
    <p:extLst>
      <p:ext uri="{BB962C8B-B14F-4D97-AF65-F5344CB8AC3E}">
        <p14:creationId xmlns:p14="http://schemas.microsoft.com/office/powerpoint/2010/main" val="122611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盈利</a:t>
            </a:r>
            <a:r>
              <a:rPr lang="zh-CN" altLang="en-US" dirty="0" smtClean="0"/>
              <a:t>能力</a:t>
            </a:r>
            <a:endParaRPr lang="zh-CN" altLang="en-US" dirty="0"/>
          </a:p>
        </p:txBody>
      </p:sp>
      <p:sp>
        <p:nvSpPr>
          <p:cNvPr id="4" name="日期占位符 3"/>
          <p:cNvSpPr>
            <a:spLocks noGrp="1"/>
          </p:cNvSpPr>
          <p:nvPr>
            <p:ph type="dt" sz="half" idx="10"/>
          </p:nvPr>
        </p:nvSpPr>
        <p:spPr/>
        <p:txBody>
          <a:bodyPr/>
          <a:lstStyle/>
          <a:p>
            <a:fld id="{9277CF87-9967-4F2F-A937-B4BB4B67DC01}"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6</a:t>
            </a:fld>
            <a:endParaRPr lang="zh-CN" altLang="en-US"/>
          </a:p>
        </p:txBody>
      </p:sp>
      <p:sp>
        <p:nvSpPr>
          <p:cNvPr id="7" name="内容占位符 2">
            <a:extLst>
              <a:ext uri="{FF2B5EF4-FFF2-40B4-BE49-F238E27FC236}">
                <a16:creationId xmlns:a16="http://schemas.microsoft.com/office/drawing/2014/main" id="{19D61A2E-BF8F-4059-A713-008E13DA2667}"/>
              </a:ext>
            </a:extLst>
          </p:cNvPr>
          <p:cNvSpPr>
            <a:spLocks noGrp="1"/>
          </p:cNvSpPr>
          <p:nvPr>
            <p:ph idx="1"/>
          </p:nvPr>
        </p:nvSpPr>
        <p:spPr>
          <a:xfrm>
            <a:off x="838200" y="1825625"/>
            <a:ext cx="10515600" cy="4441825"/>
          </a:xfrm>
        </p:spPr>
        <p:txBody>
          <a:bodyPr>
            <a:normAutofit/>
          </a:bodyPr>
          <a:lstStyle/>
          <a:p>
            <a:pPr>
              <a:lnSpc>
                <a:spcPts val="3500"/>
              </a:lnSpc>
            </a:pPr>
            <a:r>
              <a:rPr lang="zh-CN" altLang="en-US" dirty="0" smtClean="0"/>
              <a:t>“十四五”</a:t>
            </a:r>
            <a:r>
              <a:rPr lang="zh-CN" altLang="en-US" dirty="0"/>
              <a:t>规划时期提高直接融资比重的</a:t>
            </a:r>
            <a:r>
              <a:rPr lang="zh-CN" altLang="en-US" dirty="0" smtClean="0"/>
              <a:t>要求</a:t>
            </a:r>
            <a:endParaRPr lang="en-US" altLang="zh-CN" dirty="0" smtClean="0"/>
          </a:p>
          <a:p>
            <a:pPr>
              <a:lnSpc>
                <a:spcPts val="3500"/>
              </a:lnSpc>
            </a:pPr>
            <a:r>
              <a:rPr lang="zh-CN" altLang="en-US" dirty="0" smtClean="0"/>
              <a:t>直接融资 </a:t>
            </a:r>
            <a:r>
              <a:rPr lang="en-US" altLang="zh-CN" dirty="0"/>
              <a:t>vs </a:t>
            </a:r>
            <a:r>
              <a:rPr lang="zh-CN" altLang="en-US" dirty="0"/>
              <a:t>间接融资</a:t>
            </a:r>
            <a:r>
              <a:rPr lang="zh-CN" altLang="en-US" dirty="0" smtClean="0"/>
              <a:t>？和管理控制有何关联？</a:t>
            </a:r>
            <a:endParaRPr lang="en-US" altLang="zh-CN" dirty="0"/>
          </a:p>
          <a:p>
            <a:pPr>
              <a:lnSpc>
                <a:spcPts val="3500"/>
              </a:lnSpc>
            </a:pPr>
            <a:endParaRPr lang="en-US" altLang="zh-CN" dirty="0" smtClean="0"/>
          </a:p>
          <a:p>
            <a:endParaRPr lang="en-US" altLang="zh-CN" dirty="0"/>
          </a:p>
          <a:p>
            <a:pPr marL="0" indent="0">
              <a:buNone/>
            </a:pPr>
            <a:endParaRPr lang="zh-CN" altLang="en-US" dirty="0"/>
          </a:p>
        </p:txBody>
      </p:sp>
    </p:spTree>
    <p:extLst>
      <p:ext uri="{BB962C8B-B14F-4D97-AF65-F5344CB8AC3E}">
        <p14:creationId xmlns:p14="http://schemas.microsoft.com/office/powerpoint/2010/main" val="56048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盈利能力</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a:bodyPr>
          <a:lstStyle/>
          <a:p>
            <a:pPr>
              <a:lnSpc>
                <a:spcPct val="150000"/>
              </a:lnSpc>
              <a:spcBef>
                <a:spcPts val="1200"/>
              </a:spcBef>
            </a:pPr>
            <a:r>
              <a:rPr lang="zh-CN" altLang="en-US" dirty="0"/>
              <a:t>盈利能力指</a:t>
            </a:r>
            <a:r>
              <a:rPr lang="zh-CN" altLang="en-US" dirty="0">
                <a:solidFill>
                  <a:srgbClr val="FF0000"/>
                </a:solidFill>
              </a:rPr>
              <a:t>长期利润</a:t>
            </a:r>
            <a:r>
              <a:rPr lang="zh-CN" altLang="en-US" dirty="0"/>
              <a:t>，而非当季或当年的利润</a:t>
            </a:r>
          </a:p>
          <a:p>
            <a:pPr>
              <a:lnSpc>
                <a:spcPct val="150000"/>
              </a:lnSpc>
              <a:spcBef>
                <a:spcPts val="1200"/>
              </a:spcBef>
            </a:pPr>
            <a:r>
              <a:rPr lang="zh-CN" altLang="en-US" dirty="0"/>
              <a:t>有些</a:t>
            </a:r>
            <a:r>
              <a:rPr lang="en-US" altLang="zh-CN" dirty="0"/>
              <a:t>CEO</a:t>
            </a:r>
            <a:r>
              <a:rPr lang="zh-CN" altLang="en-US" dirty="0"/>
              <a:t>只强调盈利能力等式的</a:t>
            </a:r>
            <a:r>
              <a:rPr lang="zh-CN" altLang="en-US" dirty="0" smtClean="0"/>
              <a:t>一部分（做大，商业帝国）</a:t>
            </a:r>
            <a:endParaRPr lang="zh-CN" altLang="en-US" dirty="0"/>
          </a:p>
          <a:p>
            <a:pPr>
              <a:lnSpc>
                <a:spcPct val="150000"/>
              </a:lnSpc>
              <a:spcBef>
                <a:spcPts val="1200"/>
              </a:spcBef>
            </a:pPr>
            <a:r>
              <a:rPr lang="zh-CN" altLang="en-US" dirty="0"/>
              <a:t>有些</a:t>
            </a:r>
            <a:r>
              <a:rPr lang="en-US" altLang="zh-CN" dirty="0"/>
              <a:t>CEO</a:t>
            </a:r>
            <a:r>
              <a:rPr lang="zh-CN" altLang="en-US" dirty="0"/>
              <a:t>只聚焦在利润、货币金额或是相对销售收入的</a:t>
            </a:r>
            <a:r>
              <a:rPr lang="zh-CN" altLang="en-US" dirty="0" smtClean="0"/>
              <a:t>百分比，忽略了投资额</a:t>
            </a:r>
            <a:endParaRPr lang="zh-CN" altLang="en-US" dirty="0"/>
          </a:p>
        </p:txBody>
      </p:sp>
      <p:sp>
        <p:nvSpPr>
          <p:cNvPr id="4" name="日期占位符 3"/>
          <p:cNvSpPr>
            <a:spLocks noGrp="1"/>
          </p:cNvSpPr>
          <p:nvPr>
            <p:ph type="dt" sz="half" idx="10"/>
          </p:nvPr>
        </p:nvSpPr>
        <p:spPr/>
        <p:txBody>
          <a:bodyPr/>
          <a:lstStyle/>
          <a:p>
            <a:fld id="{E49791AC-969F-4121-878D-20F2A2464DCD}" type="datetime1">
              <a:rPr lang="zh-CN" altLang="en-US" smtClean="0"/>
              <a:t>2025/3/12</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7</a:t>
            </a:fld>
            <a:endParaRPr lang="zh-CN" altLang="en-US"/>
          </a:p>
        </p:txBody>
      </p:sp>
    </p:spTree>
    <p:extLst>
      <p:ext uri="{BB962C8B-B14F-4D97-AF65-F5344CB8AC3E}">
        <p14:creationId xmlns:p14="http://schemas.microsoft.com/office/powerpoint/2010/main" val="7587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股东价值最大化</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fontScale="85000" lnSpcReduction="20000"/>
          </a:bodyPr>
          <a:lstStyle/>
          <a:p>
            <a:pPr>
              <a:lnSpc>
                <a:spcPct val="150000"/>
              </a:lnSpc>
              <a:spcBef>
                <a:spcPts val="1200"/>
              </a:spcBef>
            </a:pPr>
            <a:r>
              <a:rPr lang="zh-CN" altLang="en-US" dirty="0">
                <a:latin typeface="+mn-ea"/>
              </a:rPr>
              <a:t>股东价值概念是指营利性组织的目标应为股东价值</a:t>
            </a:r>
            <a:r>
              <a:rPr lang="zh-CN" altLang="en-US" dirty="0" smtClean="0">
                <a:latin typeface="+mn-ea"/>
              </a:rPr>
              <a:t>最大化，通常以股票价格最大化为标准。</a:t>
            </a:r>
            <a:endParaRPr lang="zh-CN" altLang="en-US" dirty="0">
              <a:latin typeface="+mn-ea"/>
            </a:endParaRPr>
          </a:p>
          <a:p>
            <a:pPr>
              <a:lnSpc>
                <a:spcPct val="150000"/>
              </a:lnSpc>
              <a:spcBef>
                <a:spcPts val="1200"/>
              </a:spcBef>
            </a:pPr>
            <a:r>
              <a:rPr lang="zh-CN" altLang="en-US" dirty="0">
                <a:latin typeface="+mn-ea"/>
              </a:rPr>
              <a:t>实现</a:t>
            </a:r>
            <a:r>
              <a:rPr lang="zh-CN" altLang="en-US" dirty="0">
                <a:solidFill>
                  <a:schemeClr val="bg2">
                    <a:lumMod val="40000"/>
                    <a:lumOff val="60000"/>
                  </a:schemeClr>
                </a:solidFill>
                <a:latin typeface="+mn-ea"/>
              </a:rPr>
              <a:t>令人满意的</a:t>
            </a:r>
            <a:r>
              <a:rPr lang="zh-CN" altLang="en-US" dirty="0">
                <a:latin typeface="+mn-ea"/>
              </a:rPr>
              <a:t>利润能更好的表述公司目标，因为</a:t>
            </a:r>
            <a:r>
              <a:rPr lang="zh-CN" altLang="en-US" dirty="0" smtClean="0">
                <a:latin typeface="+mn-ea"/>
              </a:rPr>
              <a:t>：</a:t>
            </a:r>
          </a:p>
          <a:p>
            <a:pPr marL="536575" indent="268288">
              <a:lnSpc>
                <a:spcPct val="150000"/>
              </a:lnSpc>
              <a:spcBef>
                <a:spcPts val="1200"/>
              </a:spcBef>
              <a:buNone/>
            </a:pPr>
            <a:r>
              <a:rPr lang="zh-CN" altLang="en-US" dirty="0" smtClean="0">
                <a:latin typeface="+mn-ea"/>
              </a:rPr>
              <a:t>“最大化”意味着存在公司能获得最大利润的方式，但事实并非如此，因为管理层很少能明确所有选择及其对盈利能力的影响。</a:t>
            </a:r>
          </a:p>
          <a:p>
            <a:pPr marL="536575" indent="268288">
              <a:lnSpc>
                <a:spcPct val="150000"/>
              </a:lnSpc>
              <a:spcBef>
                <a:spcPts val="1200"/>
              </a:spcBef>
              <a:buNone/>
            </a:pPr>
            <a:r>
              <a:rPr lang="zh-CN" altLang="en-US" dirty="0" smtClean="0">
                <a:latin typeface="+mn-ea"/>
              </a:rPr>
              <a:t>股东</a:t>
            </a:r>
            <a:r>
              <a:rPr lang="zh-CN" altLang="en-US" dirty="0">
                <a:latin typeface="+mn-ea"/>
              </a:rPr>
              <a:t>价值最大化可以作为主要目标，但对于大多数组织而言，它绝非是唯一目标。</a:t>
            </a:r>
          </a:p>
        </p:txBody>
      </p:sp>
      <p:sp>
        <p:nvSpPr>
          <p:cNvPr id="4" name="日期占位符 3"/>
          <p:cNvSpPr>
            <a:spLocks noGrp="1"/>
          </p:cNvSpPr>
          <p:nvPr>
            <p:ph type="dt" sz="half" idx="10"/>
          </p:nvPr>
        </p:nvSpPr>
        <p:spPr/>
        <p:txBody>
          <a:bodyPr/>
          <a:lstStyle/>
          <a:p>
            <a:fld id="{A7827C0A-AF5D-4CE7-8C9C-A8E842A86919}"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8</a:t>
            </a:fld>
            <a:endParaRPr lang="zh-CN" altLang="en-US"/>
          </a:p>
        </p:txBody>
      </p:sp>
    </p:spTree>
    <p:extLst>
      <p:ext uri="{BB962C8B-B14F-4D97-AF65-F5344CB8AC3E}">
        <p14:creationId xmlns:p14="http://schemas.microsoft.com/office/powerpoint/2010/main" val="297899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盈利能力</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a:bodyPr>
          <a:lstStyle/>
          <a:p>
            <a:pPr>
              <a:lnSpc>
                <a:spcPct val="150000"/>
              </a:lnSpc>
              <a:spcBef>
                <a:spcPts val="1200"/>
              </a:spcBef>
            </a:pPr>
            <a:r>
              <a:rPr lang="zh-CN" altLang="en-US" dirty="0" smtClean="0"/>
              <a:t>盈利能力目标的</a:t>
            </a:r>
            <a:r>
              <a:rPr lang="zh-CN" altLang="en-US" dirty="0" smtClean="0"/>
              <a:t>局限性和不足？</a:t>
            </a:r>
            <a:endParaRPr lang="zh-CN" altLang="en-US" dirty="0"/>
          </a:p>
        </p:txBody>
      </p:sp>
      <p:sp>
        <p:nvSpPr>
          <p:cNvPr id="4" name="日期占位符 3"/>
          <p:cNvSpPr>
            <a:spLocks noGrp="1"/>
          </p:cNvSpPr>
          <p:nvPr>
            <p:ph type="dt" sz="half" idx="10"/>
          </p:nvPr>
        </p:nvSpPr>
        <p:spPr/>
        <p:txBody>
          <a:bodyPr/>
          <a:lstStyle/>
          <a:p>
            <a:fld id="{E49791AC-969F-4121-878D-20F2A2464DCD}" type="datetime1">
              <a:rPr lang="zh-CN" altLang="en-US" smtClean="0"/>
              <a:t>2025/3/12</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9</a:t>
            </a:fld>
            <a:endParaRPr lang="zh-CN" altLang="en-US"/>
          </a:p>
        </p:txBody>
      </p:sp>
    </p:spTree>
    <p:extLst>
      <p:ext uri="{BB962C8B-B14F-4D97-AF65-F5344CB8AC3E}">
        <p14:creationId xmlns:p14="http://schemas.microsoft.com/office/powerpoint/2010/main" val="39372390"/>
      </p:ext>
    </p:extLst>
  </p:cSld>
  <p:clrMapOvr>
    <a:masterClrMapping/>
  </p:clrMapOvr>
</p:sld>
</file>

<file path=ppt/theme/theme1.xml><?xml version="1.0" encoding="utf-8"?>
<a:theme xmlns:a="http://schemas.openxmlformats.org/drawingml/2006/main" name="主题1">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FE9C6452-6D0D-4A66-A5D1-8A074E9C76E3}" vid="{7E900346-8F08-413D-BFC1-1A42EBADBD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上财</Template>
  <TotalTime>1603</TotalTime>
  <Words>2661</Words>
  <Application>Microsoft Office PowerPoint</Application>
  <PresentationFormat>宽屏</PresentationFormat>
  <Paragraphs>324</Paragraphs>
  <Slides>46</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楷体_GB2312</vt:lpstr>
      <vt:lpstr>宋体</vt:lpstr>
      <vt:lpstr>Arial</vt:lpstr>
      <vt:lpstr>Calibri</vt:lpstr>
      <vt:lpstr>Cambria Math</vt:lpstr>
      <vt:lpstr>Times New Roman</vt:lpstr>
      <vt:lpstr>Wingdings</vt:lpstr>
      <vt:lpstr>主题1</vt:lpstr>
      <vt:lpstr>2、理解战略</vt:lpstr>
      <vt:lpstr>PowerPoint 演示文稿</vt:lpstr>
      <vt:lpstr>组织目标</vt:lpstr>
      <vt:lpstr>组织目标</vt:lpstr>
      <vt:lpstr>盈利能力</vt:lpstr>
      <vt:lpstr>盈利能力</vt:lpstr>
      <vt:lpstr>盈利能力</vt:lpstr>
      <vt:lpstr>股东价值最大化</vt:lpstr>
      <vt:lpstr>盈利能力</vt:lpstr>
      <vt:lpstr>股东价值最大化</vt:lpstr>
      <vt:lpstr>风险</vt:lpstr>
      <vt:lpstr>各方利益相关者方法</vt:lpstr>
      <vt:lpstr>PowerPoint 演示文稿</vt:lpstr>
      <vt:lpstr>战略概念</vt:lpstr>
      <vt:lpstr>战略制定</vt:lpstr>
      <vt:lpstr>战略的两个层面</vt:lpstr>
      <vt:lpstr>战略的两个层面</vt:lpstr>
      <vt:lpstr>公司层面的战略</vt:lpstr>
      <vt:lpstr>公司层面的战略</vt:lpstr>
      <vt:lpstr>公司层面的战略</vt:lpstr>
      <vt:lpstr>公司层面的战略</vt:lpstr>
      <vt:lpstr>单一经营的公司</vt:lpstr>
      <vt:lpstr>非相关多元化的公司</vt:lpstr>
      <vt:lpstr>相关多元化公司</vt:lpstr>
      <vt:lpstr>相关多元化公司</vt:lpstr>
      <vt:lpstr>相关多元化公司</vt:lpstr>
      <vt:lpstr>核心竞争力与公司多元化</vt:lpstr>
      <vt:lpstr>管理控制系统设计的意义</vt:lpstr>
      <vt:lpstr>管理控制系统设计的意义</vt:lpstr>
      <vt:lpstr>经营单元层面的战略</vt:lpstr>
      <vt:lpstr>经营单元的经营宗旨</vt:lpstr>
      <vt:lpstr>经营单元层面的战略</vt:lpstr>
      <vt:lpstr>经营单元的经营宗旨</vt:lpstr>
      <vt:lpstr>经营单元的经营宗旨</vt:lpstr>
      <vt:lpstr>经营单元的经营宗旨</vt:lpstr>
      <vt:lpstr>经营单元的经营宗旨</vt:lpstr>
      <vt:lpstr>经营单元的经营宗旨</vt:lpstr>
      <vt:lpstr>经营单元层面的战略</vt:lpstr>
      <vt:lpstr>行业分析</vt:lpstr>
      <vt:lpstr>行业分析</vt:lpstr>
      <vt:lpstr>行业分析</vt:lpstr>
      <vt:lpstr>行业分析</vt:lpstr>
      <vt:lpstr>基本竞争优势</vt:lpstr>
      <vt:lpstr>基本竞争优势</vt:lpstr>
      <vt:lpstr>PowerPoint 演示文稿</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3、组织行为</dc:title>
  <dc:creator>eve</dc:creator>
  <cp:lastModifiedBy>MH</cp:lastModifiedBy>
  <cp:revision>121</cp:revision>
  <dcterms:created xsi:type="dcterms:W3CDTF">2017-07-25T07:38:29Z</dcterms:created>
  <dcterms:modified xsi:type="dcterms:W3CDTF">2025-03-12T03:05:47Z</dcterms:modified>
</cp:coreProperties>
</file>