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9"/>
  </p:notesMasterIdLst>
  <p:sldIdLst>
    <p:sldId id="256" r:id="rId2"/>
    <p:sldId id="264" r:id="rId3"/>
    <p:sldId id="257" r:id="rId4"/>
    <p:sldId id="265" r:id="rId5"/>
    <p:sldId id="266" r:id="rId6"/>
    <p:sldId id="258" r:id="rId7"/>
    <p:sldId id="302" r:id="rId8"/>
    <p:sldId id="303" r:id="rId9"/>
    <p:sldId id="309" r:id="rId10"/>
    <p:sldId id="267" r:id="rId11"/>
    <p:sldId id="268" r:id="rId12"/>
    <p:sldId id="317" r:id="rId13"/>
    <p:sldId id="318" r:id="rId14"/>
    <p:sldId id="310" r:id="rId15"/>
    <p:sldId id="269" r:id="rId16"/>
    <p:sldId id="271" r:id="rId17"/>
    <p:sldId id="320" r:id="rId18"/>
    <p:sldId id="321" r:id="rId19"/>
    <p:sldId id="322" r:id="rId20"/>
    <p:sldId id="274" r:id="rId21"/>
    <p:sldId id="313" r:id="rId22"/>
    <p:sldId id="314" r:id="rId23"/>
    <p:sldId id="275" r:id="rId24"/>
    <p:sldId id="305" r:id="rId25"/>
    <p:sldId id="272" r:id="rId26"/>
    <p:sldId id="276" r:id="rId27"/>
    <p:sldId id="259" r:id="rId28"/>
    <p:sldId id="306" r:id="rId29"/>
    <p:sldId id="315" r:id="rId30"/>
    <p:sldId id="277" r:id="rId31"/>
    <p:sldId id="260" r:id="rId32"/>
    <p:sldId id="261" r:id="rId33"/>
    <p:sldId id="280" r:id="rId34"/>
    <p:sldId id="279" r:id="rId35"/>
    <p:sldId id="283" r:id="rId36"/>
    <p:sldId id="284" r:id="rId37"/>
    <p:sldId id="285" r:id="rId38"/>
    <p:sldId id="286" r:id="rId39"/>
    <p:sldId id="281" r:id="rId40"/>
    <p:sldId id="287" r:id="rId41"/>
    <p:sldId id="288" r:id="rId42"/>
    <p:sldId id="289" r:id="rId43"/>
    <p:sldId id="290" r:id="rId44"/>
    <p:sldId id="291" r:id="rId45"/>
    <p:sldId id="292" r:id="rId46"/>
    <p:sldId id="293" r:id="rId47"/>
    <p:sldId id="262" r:id="rId48"/>
    <p:sldId id="263" r:id="rId49"/>
    <p:sldId id="297" r:id="rId50"/>
    <p:sldId id="319" r:id="rId51"/>
    <p:sldId id="296" r:id="rId52"/>
    <p:sldId id="299" r:id="rId53"/>
    <p:sldId id="316" r:id="rId54"/>
    <p:sldId id="298" r:id="rId55"/>
    <p:sldId id="300" r:id="rId56"/>
    <p:sldId id="301" r:id="rId57"/>
    <p:sldId id="307" r:id="rId58"/>
  </p:sldIdLst>
  <p:sldSz cx="12192000" cy="6858000"/>
  <p:notesSz cx="6858000" cy="9144000"/>
  <p:defaultTextStyle>
    <a:defPPr>
      <a:defRPr lang="zh-CN"/>
    </a:defPPr>
    <a:lvl1pPr algn="l" rtl="0" fontAlgn="base">
      <a:spcBef>
        <a:spcPct val="20000"/>
      </a:spcBef>
      <a:spcAft>
        <a:spcPct val="0"/>
      </a:spcAft>
      <a:buClr>
        <a:schemeClr val="bg2"/>
      </a:buClr>
      <a:buSzPct val="70000"/>
      <a:buFont typeface="Wingdings" panose="05000000000000000000" pitchFamily="2" charset="2"/>
      <a:defRPr kern="1200">
        <a:solidFill>
          <a:schemeClr val="tx1"/>
        </a:solidFill>
        <a:latin typeface="Times New Roman" panose="02020603050405020304" pitchFamily="18" charset="0"/>
        <a:ea typeface="楷体_GB2312" pitchFamily="49" charset="-122"/>
        <a:cs typeface="+mn-cs"/>
      </a:defRPr>
    </a:lvl1pPr>
    <a:lvl2pPr marL="457200" algn="l" rtl="0" fontAlgn="base">
      <a:spcBef>
        <a:spcPct val="20000"/>
      </a:spcBef>
      <a:spcAft>
        <a:spcPct val="0"/>
      </a:spcAft>
      <a:buClr>
        <a:schemeClr val="bg2"/>
      </a:buClr>
      <a:buSzPct val="70000"/>
      <a:buFont typeface="Wingdings" panose="05000000000000000000" pitchFamily="2" charset="2"/>
      <a:defRPr kern="1200">
        <a:solidFill>
          <a:schemeClr val="tx1"/>
        </a:solidFill>
        <a:latin typeface="Times New Roman" panose="02020603050405020304" pitchFamily="18" charset="0"/>
        <a:ea typeface="楷体_GB2312" pitchFamily="49" charset="-122"/>
        <a:cs typeface="+mn-cs"/>
      </a:defRPr>
    </a:lvl2pPr>
    <a:lvl3pPr marL="914400" algn="l" rtl="0" fontAlgn="base">
      <a:spcBef>
        <a:spcPct val="20000"/>
      </a:spcBef>
      <a:spcAft>
        <a:spcPct val="0"/>
      </a:spcAft>
      <a:buClr>
        <a:schemeClr val="bg2"/>
      </a:buClr>
      <a:buSzPct val="70000"/>
      <a:buFont typeface="Wingdings" panose="05000000000000000000" pitchFamily="2" charset="2"/>
      <a:defRPr kern="1200">
        <a:solidFill>
          <a:schemeClr val="tx1"/>
        </a:solidFill>
        <a:latin typeface="Times New Roman" panose="02020603050405020304" pitchFamily="18" charset="0"/>
        <a:ea typeface="楷体_GB2312" pitchFamily="49" charset="-122"/>
        <a:cs typeface="+mn-cs"/>
      </a:defRPr>
    </a:lvl3pPr>
    <a:lvl4pPr marL="1371600" algn="l" rtl="0" fontAlgn="base">
      <a:spcBef>
        <a:spcPct val="20000"/>
      </a:spcBef>
      <a:spcAft>
        <a:spcPct val="0"/>
      </a:spcAft>
      <a:buClr>
        <a:schemeClr val="bg2"/>
      </a:buClr>
      <a:buSzPct val="70000"/>
      <a:buFont typeface="Wingdings" panose="05000000000000000000" pitchFamily="2" charset="2"/>
      <a:defRPr kern="1200">
        <a:solidFill>
          <a:schemeClr val="tx1"/>
        </a:solidFill>
        <a:latin typeface="Times New Roman" panose="02020603050405020304" pitchFamily="18" charset="0"/>
        <a:ea typeface="楷体_GB2312" pitchFamily="49" charset="-122"/>
        <a:cs typeface="+mn-cs"/>
      </a:defRPr>
    </a:lvl4pPr>
    <a:lvl5pPr marL="1828800" algn="l" rtl="0" fontAlgn="base">
      <a:spcBef>
        <a:spcPct val="20000"/>
      </a:spcBef>
      <a:spcAft>
        <a:spcPct val="0"/>
      </a:spcAft>
      <a:buClr>
        <a:schemeClr val="bg2"/>
      </a:buClr>
      <a:buSzPct val="70000"/>
      <a:buFont typeface="Wingdings" panose="05000000000000000000" pitchFamily="2" charset="2"/>
      <a:defRPr kern="1200">
        <a:solidFill>
          <a:schemeClr val="tx1"/>
        </a:solidFill>
        <a:latin typeface="Times New Roman" panose="02020603050405020304" pitchFamily="18" charset="0"/>
        <a:ea typeface="楷体_GB2312" pitchFamily="49" charset="-122"/>
        <a:cs typeface="+mn-cs"/>
      </a:defRPr>
    </a:lvl5pPr>
    <a:lvl6pPr marL="2286000" algn="l" defTabSz="914400" rtl="0" eaLnBrk="1" latinLnBrk="0" hangingPunct="1">
      <a:defRPr kern="1200">
        <a:solidFill>
          <a:schemeClr val="tx1"/>
        </a:solidFill>
        <a:latin typeface="Times New Roman" panose="02020603050405020304" pitchFamily="18" charset="0"/>
        <a:ea typeface="楷体_GB2312" pitchFamily="49" charset="-122"/>
        <a:cs typeface="+mn-cs"/>
      </a:defRPr>
    </a:lvl6pPr>
    <a:lvl7pPr marL="2743200" algn="l" defTabSz="914400" rtl="0" eaLnBrk="1" latinLnBrk="0" hangingPunct="1">
      <a:defRPr kern="1200">
        <a:solidFill>
          <a:schemeClr val="tx1"/>
        </a:solidFill>
        <a:latin typeface="Times New Roman" panose="02020603050405020304" pitchFamily="18" charset="0"/>
        <a:ea typeface="楷体_GB2312" pitchFamily="49" charset="-122"/>
        <a:cs typeface="+mn-cs"/>
      </a:defRPr>
    </a:lvl7pPr>
    <a:lvl8pPr marL="3200400" algn="l" defTabSz="914400" rtl="0" eaLnBrk="1" latinLnBrk="0" hangingPunct="1">
      <a:defRPr kern="1200">
        <a:solidFill>
          <a:schemeClr val="tx1"/>
        </a:solidFill>
        <a:latin typeface="Times New Roman" panose="02020603050405020304" pitchFamily="18" charset="0"/>
        <a:ea typeface="楷体_GB2312" pitchFamily="49" charset="-122"/>
        <a:cs typeface="+mn-cs"/>
      </a:defRPr>
    </a:lvl8pPr>
    <a:lvl9pPr marL="3657600" algn="l" defTabSz="914400" rtl="0" eaLnBrk="1" latinLnBrk="0" hangingPunct="1">
      <a:defRPr kern="1200">
        <a:solidFill>
          <a:schemeClr val="tx1"/>
        </a:solidFill>
        <a:latin typeface="Times New Roman" panose="02020603050405020304" pitchFamily="18" charset="0"/>
        <a:ea typeface="楷体_GB2312" pitchFamily="49" charset="-122"/>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162" d="100"/>
          <a:sy n="162" d="100"/>
        </p:scale>
        <p:origin x="10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E00145-EF8C-4C20-B9B9-4F442CD9C53A}" type="datetimeFigureOut">
              <a:rPr lang="zh-CN" altLang="en-US" smtClean="0"/>
              <a:t>2025/3/26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5D0288-A17E-4A45-A1C2-9CFA623C1872}" type="slidenum">
              <a:rPr lang="zh-CN" altLang="en-US" smtClean="0"/>
              <a:t>‹#›</a:t>
            </a:fld>
            <a:endParaRPr lang="zh-CN" altLang="en-US"/>
          </a:p>
        </p:txBody>
      </p:sp>
    </p:spTree>
    <p:extLst>
      <p:ext uri="{BB962C8B-B14F-4D97-AF65-F5344CB8AC3E}">
        <p14:creationId xmlns:p14="http://schemas.microsoft.com/office/powerpoint/2010/main" val="2688229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5D0288-A17E-4A45-A1C2-9CFA623C1872}" type="slidenum">
              <a:rPr lang="zh-CN" altLang="en-US" smtClean="0"/>
              <a:t>16</a:t>
            </a:fld>
            <a:endParaRPr lang="zh-CN" altLang="en-US"/>
          </a:p>
        </p:txBody>
      </p:sp>
    </p:spTree>
    <p:extLst>
      <p:ext uri="{BB962C8B-B14F-4D97-AF65-F5344CB8AC3E}">
        <p14:creationId xmlns:p14="http://schemas.microsoft.com/office/powerpoint/2010/main" val="959740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8E43FC7-5A15-4321-8B19-D16146BD071E}"/>
              </a:ext>
            </a:extLst>
          </p:cNvPr>
          <p:cNvSpPr>
            <a:spLocks noChangeArrowheads="1"/>
          </p:cNvSpPr>
          <p:nvPr/>
        </p:nvSpPr>
        <p:spPr bwMode="auto">
          <a:xfrm>
            <a:off x="508000" y="990600"/>
            <a:ext cx="101600" cy="5105400"/>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imes New Roman" pitchFamily="18" charset="0"/>
                <a:ea typeface="楷体_GB2312" pitchFamily="49" charset="-122"/>
              </a:defRPr>
            </a:lvl1pPr>
            <a:lvl2pPr marL="742950" indent="-285750" eaLnBrk="0" hangingPunct="0">
              <a:defRPr>
                <a:solidFill>
                  <a:schemeClr val="tx1"/>
                </a:solidFill>
                <a:latin typeface="Times New Roman" pitchFamily="18" charset="0"/>
                <a:ea typeface="楷体_GB2312" pitchFamily="49" charset="-122"/>
              </a:defRPr>
            </a:lvl2pPr>
            <a:lvl3pPr marL="1143000" indent="-228600" eaLnBrk="0" hangingPunct="0">
              <a:defRPr>
                <a:solidFill>
                  <a:schemeClr val="tx1"/>
                </a:solidFill>
                <a:latin typeface="Times New Roman" pitchFamily="18" charset="0"/>
                <a:ea typeface="楷体_GB2312" pitchFamily="49" charset="-122"/>
              </a:defRPr>
            </a:lvl3pPr>
            <a:lvl4pPr marL="1600200" indent="-228600" eaLnBrk="0" hangingPunct="0">
              <a:defRPr>
                <a:solidFill>
                  <a:schemeClr val="tx1"/>
                </a:solidFill>
                <a:latin typeface="Times New Roman" pitchFamily="18" charset="0"/>
                <a:ea typeface="楷体_GB2312" pitchFamily="49" charset="-122"/>
              </a:defRPr>
            </a:lvl4pPr>
            <a:lvl5pPr marL="2057400" indent="-228600" eaLnBrk="0" hangingPunct="0">
              <a:defRPr>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9pPr>
          </a:lstStyle>
          <a:p>
            <a:pPr algn="ctr" eaLnBrk="1" hangingPunct="1">
              <a:spcBef>
                <a:spcPct val="0"/>
              </a:spcBef>
              <a:buClrTx/>
              <a:buSzTx/>
              <a:buFontTx/>
              <a:buNone/>
              <a:defRPr/>
            </a:pPr>
            <a:endParaRPr lang="zh-CN" altLang="zh-CN" sz="2400" dirty="0">
              <a:latin typeface="宋体" panose="02010600030101010101" pitchFamily="2" charset="-122"/>
              <a:ea typeface="宋体" pitchFamily="2" charset="-122"/>
            </a:endParaRPr>
          </a:p>
        </p:txBody>
      </p:sp>
      <p:grpSp>
        <p:nvGrpSpPr>
          <p:cNvPr id="5" name="Group 8">
            <a:extLst>
              <a:ext uri="{FF2B5EF4-FFF2-40B4-BE49-F238E27FC236}">
                <a16:creationId xmlns:a16="http://schemas.microsoft.com/office/drawing/2014/main" id="{4906B444-F765-48AE-9B8C-37A70C196996}"/>
              </a:ext>
            </a:extLst>
          </p:cNvPr>
          <p:cNvGrpSpPr>
            <a:grpSpLocks/>
          </p:cNvGrpSpPr>
          <p:nvPr/>
        </p:nvGrpSpPr>
        <p:grpSpPr bwMode="auto">
          <a:xfrm>
            <a:off x="508002" y="304800"/>
            <a:ext cx="11188700" cy="5791200"/>
            <a:chOff x="240" y="192"/>
            <a:chExt cx="5286" cy="3648"/>
          </a:xfrm>
        </p:grpSpPr>
        <p:sp>
          <p:nvSpPr>
            <p:cNvPr id="6" name="Rectangle 9">
              <a:extLst>
                <a:ext uri="{FF2B5EF4-FFF2-40B4-BE49-F238E27FC236}">
                  <a16:creationId xmlns:a16="http://schemas.microsoft.com/office/drawing/2014/main" id="{302A69A7-CA26-40CB-A81D-2E11576C4358}"/>
                </a:ext>
              </a:extLst>
            </p:cNvPr>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p:spPr>
          <p:txBody>
            <a:bodyPr rot="10800000" wrap="none" anchor="ctr"/>
            <a:lstStyle>
              <a:lvl1pPr eaLnBrk="0" hangingPunct="0">
                <a:defRPr>
                  <a:solidFill>
                    <a:schemeClr val="tx1"/>
                  </a:solidFill>
                  <a:latin typeface="Times New Roman" pitchFamily="18" charset="0"/>
                  <a:ea typeface="楷体_GB2312" pitchFamily="49" charset="-122"/>
                </a:defRPr>
              </a:lvl1pPr>
              <a:lvl2pPr marL="742950" indent="-285750" eaLnBrk="0" hangingPunct="0">
                <a:defRPr>
                  <a:solidFill>
                    <a:schemeClr val="tx1"/>
                  </a:solidFill>
                  <a:latin typeface="Times New Roman" pitchFamily="18" charset="0"/>
                  <a:ea typeface="楷体_GB2312" pitchFamily="49" charset="-122"/>
                </a:defRPr>
              </a:lvl2pPr>
              <a:lvl3pPr marL="1143000" indent="-228600" eaLnBrk="0" hangingPunct="0">
                <a:defRPr>
                  <a:solidFill>
                    <a:schemeClr val="tx1"/>
                  </a:solidFill>
                  <a:latin typeface="Times New Roman" pitchFamily="18" charset="0"/>
                  <a:ea typeface="楷体_GB2312" pitchFamily="49" charset="-122"/>
                </a:defRPr>
              </a:lvl3pPr>
              <a:lvl4pPr marL="1600200" indent="-228600" eaLnBrk="0" hangingPunct="0">
                <a:defRPr>
                  <a:solidFill>
                    <a:schemeClr val="tx1"/>
                  </a:solidFill>
                  <a:latin typeface="Times New Roman" pitchFamily="18" charset="0"/>
                  <a:ea typeface="楷体_GB2312" pitchFamily="49" charset="-122"/>
                </a:defRPr>
              </a:lvl4pPr>
              <a:lvl5pPr marL="2057400" indent="-228600" eaLnBrk="0" hangingPunct="0">
                <a:defRPr>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9pPr>
            </a:lstStyle>
            <a:p>
              <a:pPr algn="ctr" eaLnBrk="1" hangingPunct="1">
                <a:spcBef>
                  <a:spcPct val="0"/>
                </a:spcBef>
                <a:buClrTx/>
                <a:buSzTx/>
                <a:buFontTx/>
                <a:buNone/>
                <a:defRPr/>
              </a:pPr>
              <a:endParaRPr lang="zh-CN" altLang="zh-CN" sz="2400" dirty="0">
                <a:latin typeface="宋体" panose="02010600030101010101" pitchFamily="2" charset="-122"/>
                <a:ea typeface="宋体" pitchFamily="2" charset="-122"/>
              </a:endParaRPr>
            </a:p>
          </p:txBody>
        </p:sp>
        <p:sp>
          <p:nvSpPr>
            <p:cNvPr id="7" name="Rectangle 10">
              <a:extLst>
                <a:ext uri="{FF2B5EF4-FFF2-40B4-BE49-F238E27FC236}">
                  <a16:creationId xmlns:a16="http://schemas.microsoft.com/office/drawing/2014/main" id="{2D9B546B-9E83-498B-9703-738BDAD38A10}"/>
                </a:ext>
              </a:extLst>
            </p:cNvPr>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p:spPr>
          <p:txBody>
            <a:bodyPr wrap="none" anchor="ctr"/>
            <a:lstStyle>
              <a:lvl1pPr eaLnBrk="0" hangingPunct="0">
                <a:defRPr>
                  <a:solidFill>
                    <a:schemeClr val="tx1"/>
                  </a:solidFill>
                  <a:latin typeface="Times New Roman" pitchFamily="18" charset="0"/>
                  <a:ea typeface="楷体_GB2312" pitchFamily="49" charset="-122"/>
                </a:defRPr>
              </a:lvl1pPr>
              <a:lvl2pPr marL="742950" indent="-285750" eaLnBrk="0" hangingPunct="0">
                <a:defRPr>
                  <a:solidFill>
                    <a:schemeClr val="tx1"/>
                  </a:solidFill>
                  <a:latin typeface="Times New Roman" pitchFamily="18" charset="0"/>
                  <a:ea typeface="楷体_GB2312" pitchFamily="49" charset="-122"/>
                </a:defRPr>
              </a:lvl2pPr>
              <a:lvl3pPr marL="1143000" indent="-228600" eaLnBrk="0" hangingPunct="0">
                <a:defRPr>
                  <a:solidFill>
                    <a:schemeClr val="tx1"/>
                  </a:solidFill>
                  <a:latin typeface="Times New Roman" pitchFamily="18" charset="0"/>
                  <a:ea typeface="楷体_GB2312" pitchFamily="49" charset="-122"/>
                </a:defRPr>
              </a:lvl3pPr>
              <a:lvl4pPr marL="1600200" indent="-228600" eaLnBrk="0" hangingPunct="0">
                <a:defRPr>
                  <a:solidFill>
                    <a:schemeClr val="tx1"/>
                  </a:solidFill>
                  <a:latin typeface="Times New Roman" pitchFamily="18" charset="0"/>
                  <a:ea typeface="楷体_GB2312" pitchFamily="49" charset="-122"/>
                </a:defRPr>
              </a:lvl4pPr>
              <a:lvl5pPr marL="2057400" indent="-228600" eaLnBrk="0" hangingPunct="0">
                <a:defRPr>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9pPr>
            </a:lstStyle>
            <a:p>
              <a:pPr algn="ctr" eaLnBrk="1" hangingPunct="1">
                <a:spcBef>
                  <a:spcPct val="0"/>
                </a:spcBef>
                <a:buClrTx/>
                <a:buSzTx/>
                <a:buFontTx/>
                <a:buNone/>
                <a:defRPr/>
              </a:pPr>
              <a:endParaRPr lang="zh-CN" altLang="zh-CN" sz="2400" dirty="0">
                <a:latin typeface="宋体" panose="02010600030101010101" pitchFamily="2" charset="-122"/>
                <a:ea typeface="宋体" pitchFamily="2" charset="-122"/>
              </a:endParaRPr>
            </a:p>
          </p:txBody>
        </p:sp>
        <p:sp>
          <p:nvSpPr>
            <p:cNvPr id="8" name="Rectangle 11">
              <a:extLst>
                <a:ext uri="{FF2B5EF4-FFF2-40B4-BE49-F238E27FC236}">
                  <a16:creationId xmlns:a16="http://schemas.microsoft.com/office/drawing/2014/main" id="{FA841152-555F-404D-A5AD-38F0837B0D03}"/>
                </a:ext>
              </a:extLst>
            </p:cNvPr>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p:spPr>
          <p:txBody>
            <a:bodyPr rot="10800000" wrap="none" anchor="ctr"/>
            <a:lstStyle>
              <a:lvl1pPr eaLnBrk="0" hangingPunct="0">
                <a:defRPr>
                  <a:solidFill>
                    <a:schemeClr val="tx1"/>
                  </a:solidFill>
                  <a:latin typeface="Times New Roman" pitchFamily="18" charset="0"/>
                  <a:ea typeface="楷体_GB2312" pitchFamily="49" charset="-122"/>
                </a:defRPr>
              </a:lvl1pPr>
              <a:lvl2pPr marL="742950" indent="-285750" eaLnBrk="0" hangingPunct="0">
                <a:defRPr>
                  <a:solidFill>
                    <a:schemeClr val="tx1"/>
                  </a:solidFill>
                  <a:latin typeface="Times New Roman" pitchFamily="18" charset="0"/>
                  <a:ea typeface="楷体_GB2312" pitchFamily="49" charset="-122"/>
                </a:defRPr>
              </a:lvl2pPr>
              <a:lvl3pPr marL="1143000" indent="-228600" eaLnBrk="0" hangingPunct="0">
                <a:defRPr>
                  <a:solidFill>
                    <a:schemeClr val="tx1"/>
                  </a:solidFill>
                  <a:latin typeface="Times New Roman" pitchFamily="18" charset="0"/>
                  <a:ea typeface="楷体_GB2312" pitchFamily="49" charset="-122"/>
                </a:defRPr>
              </a:lvl3pPr>
              <a:lvl4pPr marL="1600200" indent="-228600" eaLnBrk="0" hangingPunct="0">
                <a:defRPr>
                  <a:solidFill>
                    <a:schemeClr val="tx1"/>
                  </a:solidFill>
                  <a:latin typeface="Times New Roman" pitchFamily="18" charset="0"/>
                  <a:ea typeface="楷体_GB2312" pitchFamily="49" charset="-122"/>
                </a:defRPr>
              </a:lvl4pPr>
              <a:lvl5pPr marL="2057400" indent="-228600" eaLnBrk="0" hangingPunct="0">
                <a:defRPr>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9pPr>
            </a:lstStyle>
            <a:p>
              <a:pPr algn="ctr" eaLnBrk="1" hangingPunct="1">
                <a:spcBef>
                  <a:spcPct val="0"/>
                </a:spcBef>
                <a:buClrTx/>
                <a:buSzTx/>
                <a:buFontTx/>
                <a:buNone/>
                <a:defRPr/>
              </a:pPr>
              <a:endParaRPr lang="zh-CN" altLang="zh-CN" sz="2400" dirty="0">
                <a:latin typeface="宋体" panose="02010600030101010101" pitchFamily="2" charset="-122"/>
                <a:ea typeface="宋体" pitchFamily="2" charset="-122"/>
              </a:endParaRPr>
            </a:p>
          </p:txBody>
        </p:sp>
        <p:sp>
          <p:nvSpPr>
            <p:cNvPr id="9" name="Rectangle 12">
              <a:extLst>
                <a:ext uri="{FF2B5EF4-FFF2-40B4-BE49-F238E27FC236}">
                  <a16:creationId xmlns:a16="http://schemas.microsoft.com/office/drawing/2014/main" id="{51A7B791-1202-4CB8-93DF-044EDD472C69}"/>
                </a:ext>
              </a:extLst>
            </p:cNvPr>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p:spPr>
          <p:txBody>
            <a:bodyPr wrap="none" anchor="ctr"/>
            <a:lstStyle>
              <a:lvl1pPr eaLnBrk="0" hangingPunct="0">
                <a:defRPr>
                  <a:solidFill>
                    <a:schemeClr val="tx1"/>
                  </a:solidFill>
                  <a:latin typeface="Times New Roman" pitchFamily="18" charset="0"/>
                  <a:ea typeface="楷体_GB2312" pitchFamily="49" charset="-122"/>
                </a:defRPr>
              </a:lvl1pPr>
              <a:lvl2pPr marL="742950" indent="-285750" eaLnBrk="0" hangingPunct="0">
                <a:defRPr>
                  <a:solidFill>
                    <a:schemeClr val="tx1"/>
                  </a:solidFill>
                  <a:latin typeface="Times New Roman" pitchFamily="18" charset="0"/>
                  <a:ea typeface="楷体_GB2312" pitchFamily="49" charset="-122"/>
                </a:defRPr>
              </a:lvl2pPr>
              <a:lvl3pPr marL="1143000" indent="-228600" eaLnBrk="0" hangingPunct="0">
                <a:defRPr>
                  <a:solidFill>
                    <a:schemeClr val="tx1"/>
                  </a:solidFill>
                  <a:latin typeface="Times New Roman" pitchFamily="18" charset="0"/>
                  <a:ea typeface="楷体_GB2312" pitchFamily="49" charset="-122"/>
                </a:defRPr>
              </a:lvl3pPr>
              <a:lvl4pPr marL="1600200" indent="-228600" eaLnBrk="0" hangingPunct="0">
                <a:defRPr>
                  <a:solidFill>
                    <a:schemeClr val="tx1"/>
                  </a:solidFill>
                  <a:latin typeface="Times New Roman" pitchFamily="18" charset="0"/>
                  <a:ea typeface="楷体_GB2312" pitchFamily="49" charset="-122"/>
                </a:defRPr>
              </a:lvl4pPr>
              <a:lvl5pPr marL="2057400" indent="-228600" eaLnBrk="0" hangingPunct="0">
                <a:defRPr>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9pPr>
            </a:lstStyle>
            <a:p>
              <a:pPr algn="ctr" eaLnBrk="1" hangingPunct="1">
                <a:spcBef>
                  <a:spcPct val="0"/>
                </a:spcBef>
                <a:buClrTx/>
                <a:buSzTx/>
                <a:buFontTx/>
                <a:buNone/>
                <a:defRPr/>
              </a:pPr>
              <a:endParaRPr lang="zh-CN" altLang="zh-CN" sz="2400" dirty="0">
                <a:latin typeface="宋体" panose="02010600030101010101" pitchFamily="2" charset="-122"/>
                <a:ea typeface="宋体" pitchFamily="2" charset="-122"/>
              </a:endParaRPr>
            </a:p>
          </p:txBody>
        </p:sp>
        <p:sp>
          <p:nvSpPr>
            <p:cNvPr id="10" name="Line 13">
              <a:extLst>
                <a:ext uri="{FF2B5EF4-FFF2-40B4-BE49-F238E27FC236}">
                  <a16:creationId xmlns:a16="http://schemas.microsoft.com/office/drawing/2014/main" id="{FC577E53-43D1-4AFB-8304-4F460732D919}"/>
                </a:ext>
              </a:extLst>
            </p:cNvPr>
            <p:cNvSpPr>
              <a:spLocks noChangeShapeType="1"/>
            </p:cNvSpPr>
            <p:nvPr/>
          </p:nvSpPr>
          <p:spPr bwMode="auto">
            <a:xfrm flipH="1">
              <a:off x="480" y="2256"/>
              <a:ext cx="48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800" dirty="0">
                <a:latin typeface="宋体" panose="02010600030101010101" pitchFamily="2" charset="-122"/>
              </a:endParaRPr>
            </a:p>
          </p:txBody>
        </p:sp>
        <p:sp>
          <p:nvSpPr>
            <p:cNvPr id="11" name="Rectangle 14">
              <a:extLst>
                <a:ext uri="{FF2B5EF4-FFF2-40B4-BE49-F238E27FC236}">
                  <a16:creationId xmlns:a16="http://schemas.microsoft.com/office/drawing/2014/main" id="{EC20BB7C-EF98-4023-89BE-BF30601D240C}"/>
                </a:ext>
              </a:extLst>
            </p:cNvPr>
            <p:cNvSpPr>
              <a:spLocks noChangeArrowheads="1"/>
            </p:cNvSpPr>
            <p:nvPr/>
          </p:nvSpPr>
          <p:spPr bwMode="auto">
            <a:xfrm>
              <a:off x="240" y="192"/>
              <a:ext cx="5286" cy="364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itchFamily="18" charset="0"/>
                  <a:ea typeface="楷体_GB2312" pitchFamily="49" charset="-122"/>
                </a:defRPr>
              </a:lvl1pPr>
              <a:lvl2pPr marL="742950" indent="-285750" eaLnBrk="0" hangingPunct="0">
                <a:defRPr>
                  <a:solidFill>
                    <a:schemeClr val="tx1"/>
                  </a:solidFill>
                  <a:latin typeface="Times New Roman" pitchFamily="18" charset="0"/>
                  <a:ea typeface="楷体_GB2312" pitchFamily="49" charset="-122"/>
                </a:defRPr>
              </a:lvl2pPr>
              <a:lvl3pPr marL="1143000" indent="-228600" eaLnBrk="0" hangingPunct="0">
                <a:defRPr>
                  <a:solidFill>
                    <a:schemeClr val="tx1"/>
                  </a:solidFill>
                  <a:latin typeface="Times New Roman" pitchFamily="18" charset="0"/>
                  <a:ea typeface="楷体_GB2312" pitchFamily="49" charset="-122"/>
                </a:defRPr>
              </a:lvl3pPr>
              <a:lvl4pPr marL="1600200" indent="-228600" eaLnBrk="0" hangingPunct="0">
                <a:defRPr>
                  <a:solidFill>
                    <a:schemeClr val="tx1"/>
                  </a:solidFill>
                  <a:latin typeface="Times New Roman" pitchFamily="18" charset="0"/>
                  <a:ea typeface="楷体_GB2312" pitchFamily="49" charset="-122"/>
                </a:defRPr>
              </a:lvl4pPr>
              <a:lvl5pPr marL="2057400" indent="-228600" eaLnBrk="0" hangingPunct="0">
                <a:defRPr>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9pPr>
            </a:lstStyle>
            <a:p>
              <a:pPr algn="ctr" eaLnBrk="1" hangingPunct="1">
                <a:spcBef>
                  <a:spcPct val="0"/>
                </a:spcBef>
                <a:buClrTx/>
                <a:buSzTx/>
                <a:buFontTx/>
                <a:buNone/>
                <a:defRPr/>
              </a:pPr>
              <a:endParaRPr lang="zh-CN" altLang="zh-CN" sz="2400" dirty="0">
                <a:latin typeface="宋体" panose="02010600030101010101" pitchFamily="2" charset="-122"/>
                <a:ea typeface="宋体" pitchFamily="2" charset="-122"/>
              </a:endParaRPr>
            </a:p>
          </p:txBody>
        </p:sp>
      </p:grpSp>
      <p:sp>
        <p:nvSpPr>
          <p:cNvPr id="6147" name="Rectangle 3"/>
          <p:cNvSpPr>
            <a:spLocks noGrp="1" noChangeArrowheads="1"/>
          </p:cNvSpPr>
          <p:nvPr>
            <p:ph type="ctrTitle"/>
          </p:nvPr>
        </p:nvSpPr>
        <p:spPr>
          <a:xfrm>
            <a:off x="1016000" y="1371600"/>
            <a:ext cx="10261600" cy="2057400"/>
          </a:xfrm>
        </p:spPr>
        <p:txBody>
          <a:bodyPr/>
          <a:lstStyle>
            <a:lvl1pPr>
              <a:defRPr sz="5400"/>
            </a:lvl1pPr>
          </a:lstStyle>
          <a:p>
            <a:r>
              <a:rPr lang="zh-CN" altLang="en-US"/>
              <a:t>单击此处编辑母版标题样式</a:t>
            </a:r>
          </a:p>
        </p:txBody>
      </p:sp>
      <p:sp>
        <p:nvSpPr>
          <p:cNvPr id="6148" name="Rectangle 4"/>
          <p:cNvSpPr>
            <a:spLocks noGrp="1" noChangeArrowheads="1"/>
          </p:cNvSpPr>
          <p:nvPr>
            <p:ph type="subTitle" idx="1"/>
          </p:nvPr>
        </p:nvSpPr>
        <p:spPr>
          <a:xfrm>
            <a:off x="1016000" y="3765550"/>
            <a:ext cx="10261600" cy="2057400"/>
          </a:xfrm>
        </p:spPr>
        <p:txBody>
          <a:bodyPr/>
          <a:lstStyle>
            <a:lvl1pPr marL="0" indent="0">
              <a:buFont typeface="Wingdings" pitchFamily="2" charset="2"/>
              <a:buNone/>
              <a:defRPr sz="2800">
                <a:latin typeface="Arial" pitchFamily="34" charset="0"/>
              </a:defRPr>
            </a:lvl1pPr>
          </a:lstStyle>
          <a:p>
            <a:r>
              <a:rPr lang="zh-CN" altLang="en-US"/>
              <a:t>单击此处编辑母版副标题样式</a:t>
            </a:r>
          </a:p>
        </p:txBody>
      </p:sp>
      <p:sp>
        <p:nvSpPr>
          <p:cNvPr id="12" name="Rectangle 5">
            <a:extLst>
              <a:ext uri="{FF2B5EF4-FFF2-40B4-BE49-F238E27FC236}">
                <a16:creationId xmlns:a16="http://schemas.microsoft.com/office/drawing/2014/main" id="{E99CFF5A-E31D-4D48-BCC8-78B468A5428C}"/>
              </a:ext>
            </a:extLst>
          </p:cNvPr>
          <p:cNvSpPr>
            <a:spLocks noGrp="1" noChangeArrowheads="1"/>
          </p:cNvSpPr>
          <p:nvPr>
            <p:ph type="dt" sz="half" idx="10"/>
          </p:nvPr>
        </p:nvSpPr>
        <p:spPr>
          <a:xfrm>
            <a:off x="609600" y="6248400"/>
            <a:ext cx="2844800" cy="457200"/>
          </a:xfrm>
        </p:spPr>
        <p:txBody>
          <a:bodyPr/>
          <a:lstStyle>
            <a:lvl1pPr>
              <a:defRPr/>
            </a:lvl1pPr>
          </a:lstStyle>
          <a:p>
            <a:fld id="{2708B3A0-8B91-4678-8731-4951A5C85A64}" type="datetime1">
              <a:rPr lang="zh-CN" altLang="en-US" smtClean="0"/>
              <a:t>2025/3/26</a:t>
            </a:fld>
            <a:endParaRPr lang="zh-CN" altLang="en-US"/>
          </a:p>
        </p:txBody>
      </p:sp>
      <p:sp>
        <p:nvSpPr>
          <p:cNvPr id="13" name="Rectangle 6">
            <a:extLst>
              <a:ext uri="{FF2B5EF4-FFF2-40B4-BE49-F238E27FC236}">
                <a16:creationId xmlns:a16="http://schemas.microsoft.com/office/drawing/2014/main" id="{F54E665D-98EC-442C-B190-1E08D2F95B89}"/>
              </a:ext>
            </a:extLst>
          </p:cNvPr>
          <p:cNvSpPr>
            <a:spLocks noGrp="1" noChangeArrowheads="1"/>
          </p:cNvSpPr>
          <p:nvPr>
            <p:ph type="ftr" sz="quarter" idx="11"/>
          </p:nvPr>
        </p:nvSpPr>
        <p:spPr/>
        <p:txBody>
          <a:bodyPr/>
          <a:lstStyle>
            <a:lvl1pPr>
              <a:defRPr/>
            </a:lvl1pPr>
          </a:lstStyle>
          <a:p>
            <a:endParaRPr lang="zh-CN" altLang="en-US"/>
          </a:p>
        </p:txBody>
      </p:sp>
      <p:sp>
        <p:nvSpPr>
          <p:cNvPr id="14" name="Rectangle 7">
            <a:extLst>
              <a:ext uri="{FF2B5EF4-FFF2-40B4-BE49-F238E27FC236}">
                <a16:creationId xmlns:a16="http://schemas.microsoft.com/office/drawing/2014/main" id="{AE74985A-4F26-461B-B717-9734D033652C}"/>
              </a:ext>
            </a:extLst>
          </p:cNvPr>
          <p:cNvSpPr>
            <a:spLocks noGrp="1" noChangeArrowheads="1"/>
          </p:cNvSpPr>
          <p:nvPr>
            <p:ph type="sldNum" sz="quarter" idx="12"/>
          </p:nvPr>
        </p:nvSpPr>
        <p:spPr>
          <a:xfrm>
            <a:off x="8737600" y="6248400"/>
            <a:ext cx="2844800" cy="457200"/>
          </a:xfrm>
        </p:spPr>
        <p:txBody>
          <a:bodyPr/>
          <a:lstStyle>
            <a:lvl1pPr>
              <a:defRPr b="1"/>
            </a:lvl1pPr>
          </a:lstStyle>
          <a:p>
            <a:fld id="{9C1E3057-D927-41FC-A7AD-8AC0C589921B}" type="slidenum">
              <a:rPr lang="zh-CN" altLang="en-US" smtClean="0"/>
              <a:t>‹#›</a:t>
            </a:fld>
            <a:endParaRPr lang="zh-CN" altLang="en-US"/>
          </a:p>
        </p:txBody>
      </p:sp>
    </p:spTree>
    <p:extLst>
      <p:ext uri="{BB962C8B-B14F-4D97-AF65-F5344CB8AC3E}">
        <p14:creationId xmlns:p14="http://schemas.microsoft.com/office/powerpoint/2010/main" val="2563781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33A22C61-ABBF-42C5-A658-E996548E276F}"/>
              </a:ext>
            </a:extLst>
          </p:cNvPr>
          <p:cNvSpPr>
            <a:spLocks noGrp="1" noChangeArrowheads="1"/>
          </p:cNvSpPr>
          <p:nvPr>
            <p:ph type="dt" sz="half" idx="10"/>
          </p:nvPr>
        </p:nvSpPr>
        <p:spPr>
          <a:ln/>
        </p:spPr>
        <p:txBody>
          <a:bodyPr/>
          <a:lstStyle>
            <a:lvl1pPr>
              <a:defRPr/>
            </a:lvl1pPr>
          </a:lstStyle>
          <a:p>
            <a:fld id="{9E182C07-77F3-4F87-BB85-425812B4E2F2}" type="datetime1">
              <a:rPr lang="zh-CN" altLang="en-US" smtClean="0"/>
              <a:t>2025/3/26</a:t>
            </a:fld>
            <a:endParaRPr lang="zh-CN" altLang="en-US"/>
          </a:p>
        </p:txBody>
      </p:sp>
      <p:sp>
        <p:nvSpPr>
          <p:cNvPr id="5" name="Rectangle 5">
            <a:extLst>
              <a:ext uri="{FF2B5EF4-FFF2-40B4-BE49-F238E27FC236}">
                <a16:creationId xmlns:a16="http://schemas.microsoft.com/office/drawing/2014/main" id="{43126DC0-4D96-4BE1-8286-0F36EACBE1DB}"/>
              </a:ext>
            </a:extLst>
          </p:cNvPr>
          <p:cNvSpPr>
            <a:spLocks noGrp="1" noChangeArrowheads="1"/>
          </p:cNvSpPr>
          <p:nvPr>
            <p:ph type="ftr" sz="quarter" idx="11"/>
          </p:nvPr>
        </p:nvSpPr>
        <p:spPr>
          <a:ln/>
        </p:spPr>
        <p:txBody>
          <a:bodyPr/>
          <a:lstStyle>
            <a:lvl1pPr>
              <a:defRPr/>
            </a:lvl1pPr>
          </a:lstStyle>
          <a:p>
            <a:endParaRPr lang="zh-CN" altLang="en-US"/>
          </a:p>
        </p:txBody>
      </p:sp>
      <p:sp>
        <p:nvSpPr>
          <p:cNvPr id="6" name="Rectangle 6">
            <a:extLst>
              <a:ext uri="{FF2B5EF4-FFF2-40B4-BE49-F238E27FC236}">
                <a16:creationId xmlns:a16="http://schemas.microsoft.com/office/drawing/2014/main" id="{6C4B309B-D34A-4A12-9A13-8095F0395C73}"/>
              </a:ext>
            </a:extLst>
          </p:cNvPr>
          <p:cNvSpPr>
            <a:spLocks noGrp="1" noChangeArrowheads="1"/>
          </p:cNvSpPr>
          <p:nvPr>
            <p:ph type="sldNum" sz="quarter" idx="12"/>
          </p:nvPr>
        </p:nvSpPr>
        <p:spPr>
          <a:ln/>
        </p:spPr>
        <p:txBody>
          <a:bodyPr/>
          <a:lstStyle>
            <a:lvl1pPr>
              <a:defRPr/>
            </a:lvl1pPr>
          </a:lstStyle>
          <a:p>
            <a:fld id="{9C1E3057-D927-41FC-A7AD-8AC0C589921B}" type="slidenum">
              <a:rPr lang="zh-CN" altLang="en-US" smtClean="0"/>
              <a:t>‹#›</a:t>
            </a:fld>
            <a:endParaRPr lang="zh-CN" altLang="en-US"/>
          </a:p>
        </p:txBody>
      </p:sp>
    </p:spTree>
    <p:extLst>
      <p:ext uri="{BB962C8B-B14F-4D97-AF65-F5344CB8AC3E}">
        <p14:creationId xmlns:p14="http://schemas.microsoft.com/office/powerpoint/2010/main" val="3016238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533403"/>
            <a:ext cx="2743200" cy="5597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533403"/>
            <a:ext cx="8026400" cy="5597525"/>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297BF814-E962-42B8-AF13-29AB0F8AA0D5}"/>
              </a:ext>
            </a:extLst>
          </p:cNvPr>
          <p:cNvSpPr>
            <a:spLocks noGrp="1" noChangeArrowheads="1"/>
          </p:cNvSpPr>
          <p:nvPr>
            <p:ph type="dt" sz="half" idx="10"/>
          </p:nvPr>
        </p:nvSpPr>
        <p:spPr>
          <a:ln/>
        </p:spPr>
        <p:txBody>
          <a:bodyPr/>
          <a:lstStyle>
            <a:lvl1pPr>
              <a:defRPr/>
            </a:lvl1pPr>
          </a:lstStyle>
          <a:p>
            <a:fld id="{E19BA085-85FB-4808-B073-C9EB8A66D247}" type="datetime1">
              <a:rPr lang="zh-CN" altLang="en-US" smtClean="0"/>
              <a:t>2025/3/26</a:t>
            </a:fld>
            <a:endParaRPr lang="zh-CN" altLang="en-US"/>
          </a:p>
        </p:txBody>
      </p:sp>
      <p:sp>
        <p:nvSpPr>
          <p:cNvPr id="5" name="Rectangle 5">
            <a:extLst>
              <a:ext uri="{FF2B5EF4-FFF2-40B4-BE49-F238E27FC236}">
                <a16:creationId xmlns:a16="http://schemas.microsoft.com/office/drawing/2014/main" id="{E7787A91-8317-4A69-9DA5-7B2BB92EBEBF}"/>
              </a:ext>
            </a:extLst>
          </p:cNvPr>
          <p:cNvSpPr>
            <a:spLocks noGrp="1" noChangeArrowheads="1"/>
          </p:cNvSpPr>
          <p:nvPr>
            <p:ph type="ftr" sz="quarter" idx="11"/>
          </p:nvPr>
        </p:nvSpPr>
        <p:spPr>
          <a:ln/>
        </p:spPr>
        <p:txBody>
          <a:bodyPr/>
          <a:lstStyle>
            <a:lvl1pPr>
              <a:defRPr/>
            </a:lvl1pPr>
          </a:lstStyle>
          <a:p>
            <a:endParaRPr lang="zh-CN" altLang="en-US"/>
          </a:p>
        </p:txBody>
      </p:sp>
      <p:sp>
        <p:nvSpPr>
          <p:cNvPr id="6" name="Rectangle 6">
            <a:extLst>
              <a:ext uri="{FF2B5EF4-FFF2-40B4-BE49-F238E27FC236}">
                <a16:creationId xmlns:a16="http://schemas.microsoft.com/office/drawing/2014/main" id="{779A6833-DDA1-4F39-B09B-6F5E2207F4B3}"/>
              </a:ext>
            </a:extLst>
          </p:cNvPr>
          <p:cNvSpPr>
            <a:spLocks noGrp="1" noChangeArrowheads="1"/>
          </p:cNvSpPr>
          <p:nvPr>
            <p:ph type="sldNum" sz="quarter" idx="12"/>
          </p:nvPr>
        </p:nvSpPr>
        <p:spPr>
          <a:ln/>
        </p:spPr>
        <p:txBody>
          <a:bodyPr/>
          <a:lstStyle>
            <a:lvl1pPr>
              <a:defRPr/>
            </a:lvl1pPr>
          </a:lstStyle>
          <a:p>
            <a:fld id="{9C1E3057-D927-41FC-A7AD-8AC0C589921B}" type="slidenum">
              <a:rPr lang="zh-CN" altLang="en-US" smtClean="0"/>
              <a:t>‹#›</a:t>
            </a:fld>
            <a:endParaRPr lang="zh-CN" altLang="en-US"/>
          </a:p>
        </p:txBody>
      </p:sp>
    </p:spTree>
    <p:extLst>
      <p:ext uri="{BB962C8B-B14F-4D97-AF65-F5344CB8AC3E}">
        <p14:creationId xmlns:p14="http://schemas.microsoft.com/office/powerpoint/2010/main" val="3478661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533403"/>
            <a:ext cx="10972800" cy="55975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a:extLst>
              <a:ext uri="{FF2B5EF4-FFF2-40B4-BE49-F238E27FC236}">
                <a16:creationId xmlns:a16="http://schemas.microsoft.com/office/drawing/2014/main" id="{86F17731-8568-4755-9F05-F57C6FFE76B1}"/>
              </a:ext>
            </a:extLst>
          </p:cNvPr>
          <p:cNvSpPr>
            <a:spLocks noGrp="1" noChangeArrowheads="1"/>
          </p:cNvSpPr>
          <p:nvPr>
            <p:ph type="dt" sz="half" idx="10"/>
          </p:nvPr>
        </p:nvSpPr>
        <p:spPr>
          <a:ln/>
        </p:spPr>
        <p:txBody>
          <a:bodyPr/>
          <a:lstStyle>
            <a:lvl1pPr>
              <a:defRPr/>
            </a:lvl1pPr>
          </a:lstStyle>
          <a:p>
            <a:fld id="{7C48CFE7-A06F-45C4-98D5-3F002913648E}" type="datetime1">
              <a:rPr lang="zh-CN" altLang="en-US" smtClean="0"/>
              <a:t>2025/3/26</a:t>
            </a:fld>
            <a:endParaRPr lang="zh-CN" altLang="en-US"/>
          </a:p>
        </p:txBody>
      </p:sp>
      <p:sp>
        <p:nvSpPr>
          <p:cNvPr id="4" name="Rectangle 5">
            <a:extLst>
              <a:ext uri="{FF2B5EF4-FFF2-40B4-BE49-F238E27FC236}">
                <a16:creationId xmlns:a16="http://schemas.microsoft.com/office/drawing/2014/main" id="{17725BB8-577E-40A4-96E0-68CE6B25DDEA}"/>
              </a:ext>
            </a:extLst>
          </p:cNvPr>
          <p:cNvSpPr>
            <a:spLocks noGrp="1" noChangeArrowheads="1"/>
          </p:cNvSpPr>
          <p:nvPr>
            <p:ph type="ftr" sz="quarter" idx="11"/>
          </p:nvPr>
        </p:nvSpPr>
        <p:spPr>
          <a:ln/>
        </p:spPr>
        <p:txBody>
          <a:bodyPr/>
          <a:lstStyle>
            <a:lvl1pPr>
              <a:defRPr/>
            </a:lvl1pPr>
          </a:lstStyle>
          <a:p>
            <a:endParaRPr lang="zh-CN" altLang="en-US"/>
          </a:p>
        </p:txBody>
      </p:sp>
      <p:sp>
        <p:nvSpPr>
          <p:cNvPr id="5" name="Rectangle 6">
            <a:extLst>
              <a:ext uri="{FF2B5EF4-FFF2-40B4-BE49-F238E27FC236}">
                <a16:creationId xmlns:a16="http://schemas.microsoft.com/office/drawing/2014/main" id="{3092E898-A97E-45AE-A594-BB18D48AF986}"/>
              </a:ext>
            </a:extLst>
          </p:cNvPr>
          <p:cNvSpPr>
            <a:spLocks noGrp="1" noChangeArrowheads="1"/>
          </p:cNvSpPr>
          <p:nvPr>
            <p:ph type="sldNum" sz="quarter" idx="12"/>
          </p:nvPr>
        </p:nvSpPr>
        <p:spPr>
          <a:ln/>
        </p:spPr>
        <p:txBody>
          <a:bodyPr/>
          <a:lstStyle>
            <a:lvl1pPr>
              <a:defRPr/>
            </a:lvl1pPr>
          </a:lstStyle>
          <a:p>
            <a:fld id="{9C1E3057-D927-41FC-A7AD-8AC0C589921B}" type="slidenum">
              <a:rPr lang="zh-CN" altLang="en-US" smtClean="0"/>
              <a:t>‹#›</a:t>
            </a:fld>
            <a:endParaRPr lang="zh-CN" altLang="en-US"/>
          </a:p>
        </p:txBody>
      </p:sp>
    </p:spTree>
    <p:extLst>
      <p:ext uri="{BB962C8B-B14F-4D97-AF65-F5344CB8AC3E}">
        <p14:creationId xmlns:p14="http://schemas.microsoft.com/office/powerpoint/2010/main" val="3679614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533400"/>
            <a:ext cx="109728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609600" y="1828801"/>
            <a:ext cx="5384800" cy="43021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828801"/>
            <a:ext cx="5384800" cy="43021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a:extLst>
              <a:ext uri="{FF2B5EF4-FFF2-40B4-BE49-F238E27FC236}">
                <a16:creationId xmlns:a16="http://schemas.microsoft.com/office/drawing/2014/main" id="{263CBF91-3948-466C-8AA0-1B8717CB98FB}"/>
              </a:ext>
            </a:extLst>
          </p:cNvPr>
          <p:cNvSpPr>
            <a:spLocks noGrp="1" noChangeArrowheads="1"/>
          </p:cNvSpPr>
          <p:nvPr>
            <p:ph type="dt" sz="half" idx="10"/>
          </p:nvPr>
        </p:nvSpPr>
        <p:spPr>
          <a:ln/>
        </p:spPr>
        <p:txBody>
          <a:bodyPr/>
          <a:lstStyle>
            <a:lvl1pPr>
              <a:defRPr/>
            </a:lvl1pPr>
          </a:lstStyle>
          <a:p>
            <a:fld id="{D36FABBD-7B84-453D-8186-3D29F6D552EE}" type="datetime1">
              <a:rPr lang="zh-CN" altLang="en-US" smtClean="0"/>
              <a:t>2025/3/26</a:t>
            </a:fld>
            <a:endParaRPr lang="zh-CN" altLang="en-US"/>
          </a:p>
        </p:txBody>
      </p:sp>
      <p:sp>
        <p:nvSpPr>
          <p:cNvPr id="6" name="Rectangle 5">
            <a:extLst>
              <a:ext uri="{FF2B5EF4-FFF2-40B4-BE49-F238E27FC236}">
                <a16:creationId xmlns:a16="http://schemas.microsoft.com/office/drawing/2014/main" id="{72836568-75F7-41CF-9141-046095FF94A2}"/>
              </a:ext>
            </a:extLst>
          </p:cNvPr>
          <p:cNvSpPr>
            <a:spLocks noGrp="1" noChangeArrowheads="1"/>
          </p:cNvSpPr>
          <p:nvPr>
            <p:ph type="ftr" sz="quarter" idx="11"/>
          </p:nvPr>
        </p:nvSpPr>
        <p:spPr>
          <a:ln/>
        </p:spPr>
        <p:txBody>
          <a:bodyPr/>
          <a:lstStyle>
            <a:lvl1pPr>
              <a:defRPr/>
            </a:lvl1pPr>
          </a:lstStyle>
          <a:p>
            <a:endParaRPr lang="zh-CN" altLang="en-US"/>
          </a:p>
        </p:txBody>
      </p:sp>
      <p:sp>
        <p:nvSpPr>
          <p:cNvPr id="7" name="Rectangle 6">
            <a:extLst>
              <a:ext uri="{FF2B5EF4-FFF2-40B4-BE49-F238E27FC236}">
                <a16:creationId xmlns:a16="http://schemas.microsoft.com/office/drawing/2014/main" id="{5E842EA3-A0C8-4FF0-B0A8-AAB6823F7221}"/>
              </a:ext>
            </a:extLst>
          </p:cNvPr>
          <p:cNvSpPr>
            <a:spLocks noGrp="1" noChangeArrowheads="1"/>
          </p:cNvSpPr>
          <p:nvPr>
            <p:ph type="sldNum" sz="quarter" idx="12"/>
          </p:nvPr>
        </p:nvSpPr>
        <p:spPr>
          <a:ln/>
        </p:spPr>
        <p:txBody>
          <a:bodyPr/>
          <a:lstStyle>
            <a:lvl1pPr>
              <a:defRPr/>
            </a:lvl1pPr>
          </a:lstStyle>
          <a:p>
            <a:fld id="{9C1E3057-D927-41FC-A7AD-8AC0C589921B}" type="slidenum">
              <a:rPr lang="zh-CN" altLang="en-US" smtClean="0"/>
              <a:t>‹#›</a:t>
            </a:fld>
            <a:endParaRPr lang="zh-CN" altLang="en-US"/>
          </a:p>
        </p:txBody>
      </p:sp>
    </p:spTree>
    <p:extLst>
      <p:ext uri="{BB962C8B-B14F-4D97-AF65-F5344CB8AC3E}">
        <p14:creationId xmlns:p14="http://schemas.microsoft.com/office/powerpoint/2010/main" val="2097235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14977246-55B7-4700-A7C0-7472CEE90909}"/>
              </a:ext>
            </a:extLst>
          </p:cNvPr>
          <p:cNvSpPr>
            <a:spLocks noGrp="1" noChangeArrowheads="1"/>
          </p:cNvSpPr>
          <p:nvPr>
            <p:ph type="dt" sz="half" idx="10"/>
          </p:nvPr>
        </p:nvSpPr>
        <p:spPr>
          <a:ln/>
        </p:spPr>
        <p:txBody>
          <a:bodyPr/>
          <a:lstStyle>
            <a:lvl1pPr>
              <a:defRPr/>
            </a:lvl1pPr>
          </a:lstStyle>
          <a:p>
            <a:fld id="{13303C21-D6C5-485F-B78A-3AA49DC63DEA}" type="datetime1">
              <a:rPr lang="zh-CN" altLang="en-US" smtClean="0"/>
              <a:t>2025/3/26</a:t>
            </a:fld>
            <a:endParaRPr lang="zh-CN" altLang="en-US"/>
          </a:p>
        </p:txBody>
      </p:sp>
      <p:sp>
        <p:nvSpPr>
          <p:cNvPr id="5" name="Rectangle 5">
            <a:extLst>
              <a:ext uri="{FF2B5EF4-FFF2-40B4-BE49-F238E27FC236}">
                <a16:creationId xmlns:a16="http://schemas.microsoft.com/office/drawing/2014/main" id="{920C6316-B6D1-4E31-B42A-DF11059C74C3}"/>
              </a:ext>
            </a:extLst>
          </p:cNvPr>
          <p:cNvSpPr>
            <a:spLocks noGrp="1" noChangeArrowheads="1"/>
          </p:cNvSpPr>
          <p:nvPr>
            <p:ph type="ftr" sz="quarter" idx="11"/>
          </p:nvPr>
        </p:nvSpPr>
        <p:spPr>
          <a:ln/>
        </p:spPr>
        <p:txBody>
          <a:bodyPr/>
          <a:lstStyle>
            <a:lvl1pPr>
              <a:defRPr/>
            </a:lvl1pPr>
          </a:lstStyle>
          <a:p>
            <a:endParaRPr lang="zh-CN" altLang="en-US"/>
          </a:p>
        </p:txBody>
      </p:sp>
      <p:sp>
        <p:nvSpPr>
          <p:cNvPr id="6" name="Rectangle 6">
            <a:extLst>
              <a:ext uri="{FF2B5EF4-FFF2-40B4-BE49-F238E27FC236}">
                <a16:creationId xmlns:a16="http://schemas.microsoft.com/office/drawing/2014/main" id="{861205B8-548E-44D6-9E66-09044F3D3591}"/>
              </a:ext>
            </a:extLst>
          </p:cNvPr>
          <p:cNvSpPr>
            <a:spLocks noGrp="1" noChangeArrowheads="1"/>
          </p:cNvSpPr>
          <p:nvPr>
            <p:ph type="sldNum" sz="quarter" idx="12"/>
          </p:nvPr>
        </p:nvSpPr>
        <p:spPr>
          <a:ln/>
        </p:spPr>
        <p:txBody>
          <a:bodyPr/>
          <a:lstStyle>
            <a:lvl1pPr>
              <a:defRPr/>
            </a:lvl1pPr>
          </a:lstStyle>
          <a:p>
            <a:fld id="{9C1E3057-D927-41FC-A7AD-8AC0C589921B}" type="slidenum">
              <a:rPr lang="zh-CN" altLang="en-US" smtClean="0"/>
              <a:t>‹#›</a:t>
            </a:fld>
            <a:endParaRPr lang="zh-CN" altLang="en-US"/>
          </a:p>
        </p:txBody>
      </p:sp>
    </p:spTree>
    <p:extLst>
      <p:ext uri="{BB962C8B-B14F-4D97-AF65-F5344CB8AC3E}">
        <p14:creationId xmlns:p14="http://schemas.microsoft.com/office/powerpoint/2010/main" val="196222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zh-CN" altLang="en-US"/>
              <a:t>编辑母版文本样式</a:t>
            </a:r>
          </a:p>
        </p:txBody>
      </p:sp>
      <p:sp>
        <p:nvSpPr>
          <p:cNvPr id="4" name="Rectangle 4">
            <a:extLst>
              <a:ext uri="{FF2B5EF4-FFF2-40B4-BE49-F238E27FC236}">
                <a16:creationId xmlns:a16="http://schemas.microsoft.com/office/drawing/2014/main" id="{4BC1ABC7-FEF2-4036-BADA-2F80D22E9B4B}"/>
              </a:ext>
            </a:extLst>
          </p:cNvPr>
          <p:cNvSpPr>
            <a:spLocks noGrp="1" noChangeArrowheads="1"/>
          </p:cNvSpPr>
          <p:nvPr>
            <p:ph type="dt" sz="half" idx="10"/>
          </p:nvPr>
        </p:nvSpPr>
        <p:spPr>
          <a:ln/>
        </p:spPr>
        <p:txBody>
          <a:bodyPr/>
          <a:lstStyle>
            <a:lvl1pPr>
              <a:defRPr/>
            </a:lvl1pPr>
          </a:lstStyle>
          <a:p>
            <a:fld id="{7E0AE348-3F9C-4758-BC85-681893CDD64B}" type="datetime1">
              <a:rPr lang="zh-CN" altLang="en-US" smtClean="0"/>
              <a:t>2025/3/26</a:t>
            </a:fld>
            <a:endParaRPr lang="zh-CN" altLang="en-US"/>
          </a:p>
        </p:txBody>
      </p:sp>
      <p:sp>
        <p:nvSpPr>
          <p:cNvPr id="5" name="Rectangle 5">
            <a:extLst>
              <a:ext uri="{FF2B5EF4-FFF2-40B4-BE49-F238E27FC236}">
                <a16:creationId xmlns:a16="http://schemas.microsoft.com/office/drawing/2014/main" id="{4F0CA675-A3D2-4D12-B1AF-15BC7B81ABFE}"/>
              </a:ext>
            </a:extLst>
          </p:cNvPr>
          <p:cNvSpPr>
            <a:spLocks noGrp="1" noChangeArrowheads="1"/>
          </p:cNvSpPr>
          <p:nvPr>
            <p:ph type="ftr" sz="quarter" idx="11"/>
          </p:nvPr>
        </p:nvSpPr>
        <p:spPr>
          <a:ln/>
        </p:spPr>
        <p:txBody>
          <a:bodyPr/>
          <a:lstStyle>
            <a:lvl1pPr>
              <a:defRPr/>
            </a:lvl1pPr>
          </a:lstStyle>
          <a:p>
            <a:endParaRPr lang="zh-CN" altLang="en-US"/>
          </a:p>
        </p:txBody>
      </p:sp>
      <p:sp>
        <p:nvSpPr>
          <p:cNvPr id="6" name="Rectangle 6">
            <a:extLst>
              <a:ext uri="{FF2B5EF4-FFF2-40B4-BE49-F238E27FC236}">
                <a16:creationId xmlns:a16="http://schemas.microsoft.com/office/drawing/2014/main" id="{6110FAC9-9EFE-47B8-8E3E-A22B1C855D8A}"/>
              </a:ext>
            </a:extLst>
          </p:cNvPr>
          <p:cNvSpPr>
            <a:spLocks noGrp="1" noChangeArrowheads="1"/>
          </p:cNvSpPr>
          <p:nvPr>
            <p:ph type="sldNum" sz="quarter" idx="12"/>
          </p:nvPr>
        </p:nvSpPr>
        <p:spPr>
          <a:ln/>
        </p:spPr>
        <p:txBody>
          <a:bodyPr/>
          <a:lstStyle>
            <a:lvl1pPr>
              <a:defRPr/>
            </a:lvl1pPr>
          </a:lstStyle>
          <a:p>
            <a:fld id="{9C1E3057-D927-41FC-A7AD-8AC0C589921B}" type="slidenum">
              <a:rPr lang="zh-CN" altLang="en-US" smtClean="0"/>
              <a:t>‹#›</a:t>
            </a:fld>
            <a:endParaRPr lang="zh-CN" altLang="en-US"/>
          </a:p>
        </p:txBody>
      </p:sp>
    </p:spTree>
    <p:extLst>
      <p:ext uri="{BB962C8B-B14F-4D97-AF65-F5344CB8AC3E}">
        <p14:creationId xmlns:p14="http://schemas.microsoft.com/office/powerpoint/2010/main" val="3748786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828801"/>
            <a:ext cx="53848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828801"/>
            <a:ext cx="53848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a:extLst>
              <a:ext uri="{FF2B5EF4-FFF2-40B4-BE49-F238E27FC236}">
                <a16:creationId xmlns:a16="http://schemas.microsoft.com/office/drawing/2014/main" id="{7CEEE79C-B741-42FA-B491-7CC834BAD538}"/>
              </a:ext>
            </a:extLst>
          </p:cNvPr>
          <p:cNvSpPr>
            <a:spLocks noGrp="1" noChangeArrowheads="1"/>
          </p:cNvSpPr>
          <p:nvPr>
            <p:ph type="dt" sz="half" idx="10"/>
          </p:nvPr>
        </p:nvSpPr>
        <p:spPr>
          <a:ln/>
        </p:spPr>
        <p:txBody>
          <a:bodyPr/>
          <a:lstStyle>
            <a:lvl1pPr>
              <a:defRPr/>
            </a:lvl1pPr>
          </a:lstStyle>
          <a:p>
            <a:fld id="{B473477E-8298-4C69-9B9A-A0C554AC026A}" type="datetime1">
              <a:rPr lang="zh-CN" altLang="en-US" smtClean="0"/>
              <a:t>2025/3/26</a:t>
            </a:fld>
            <a:endParaRPr lang="zh-CN" altLang="en-US"/>
          </a:p>
        </p:txBody>
      </p:sp>
      <p:sp>
        <p:nvSpPr>
          <p:cNvPr id="6" name="Rectangle 5">
            <a:extLst>
              <a:ext uri="{FF2B5EF4-FFF2-40B4-BE49-F238E27FC236}">
                <a16:creationId xmlns:a16="http://schemas.microsoft.com/office/drawing/2014/main" id="{982B6D67-E153-45C7-9482-ADA2002DCFAF}"/>
              </a:ext>
            </a:extLst>
          </p:cNvPr>
          <p:cNvSpPr>
            <a:spLocks noGrp="1" noChangeArrowheads="1"/>
          </p:cNvSpPr>
          <p:nvPr>
            <p:ph type="ftr" sz="quarter" idx="11"/>
          </p:nvPr>
        </p:nvSpPr>
        <p:spPr>
          <a:ln/>
        </p:spPr>
        <p:txBody>
          <a:bodyPr/>
          <a:lstStyle>
            <a:lvl1pPr>
              <a:defRPr/>
            </a:lvl1pPr>
          </a:lstStyle>
          <a:p>
            <a:endParaRPr lang="zh-CN" altLang="en-US"/>
          </a:p>
        </p:txBody>
      </p:sp>
      <p:sp>
        <p:nvSpPr>
          <p:cNvPr id="7" name="Rectangle 6">
            <a:extLst>
              <a:ext uri="{FF2B5EF4-FFF2-40B4-BE49-F238E27FC236}">
                <a16:creationId xmlns:a16="http://schemas.microsoft.com/office/drawing/2014/main" id="{397F17F7-58BF-4E36-8F14-91791EB0127E}"/>
              </a:ext>
            </a:extLst>
          </p:cNvPr>
          <p:cNvSpPr>
            <a:spLocks noGrp="1" noChangeArrowheads="1"/>
          </p:cNvSpPr>
          <p:nvPr>
            <p:ph type="sldNum" sz="quarter" idx="12"/>
          </p:nvPr>
        </p:nvSpPr>
        <p:spPr>
          <a:ln/>
        </p:spPr>
        <p:txBody>
          <a:bodyPr/>
          <a:lstStyle>
            <a:lvl1pPr>
              <a:defRPr/>
            </a:lvl1pPr>
          </a:lstStyle>
          <a:p>
            <a:fld id="{9C1E3057-D927-41FC-A7AD-8AC0C589921B}" type="slidenum">
              <a:rPr lang="zh-CN" altLang="en-US" smtClean="0"/>
              <a:t>‹#›</a:t>
            </a:fld>
            <a:endParaRPr lang="zh-CN" altLang="en-US"/>
          </a:p>
        </p:txBody>
      </p:sp>
    </p:spTree>
    <p:extLst>
      <p:ext uri="{BB962C8B-B14F-4D97-AF65-F5344CB8AC3E}">
        <p14:creationId xmlns:p14="http://schemas.microsoft.com/office/powerpoint/2010/main" val="1259027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a:extLst>
              <a:ext uri="{FF2B5EF4-FFF2-40B4-BE49-F238E27FC236}">
                <a16:creationId xmlns:a16="http://schemas.microsoft.com/office/drawing/2014/main" id="{F67337FF-DB63-4C5E-96DD-3A0766B43343}"/>
              </a:ext>
            </a:extLst>
          </p:cNvPr>
          <p:cNvSpPr>
            <a:spLocks noGrp="1" noChangeArrowheads="1"/>
          </p:cNvSpPr>
          <p:nvPr>
            <p:ph type="dt" sz="half" idx="10"/>
          </p:nvPr>
        </p:nvSpPr>
        <p:spPr>
          <a:ln/>
        </p:spPr>
        <p:txBody>
          <a:bodyPr/>
          <a:lstStyle>
            <a:lvl1pPr>
              <a:defRPr/>
            </a:lvl1pPr>
          </a:lstStyle>
          <a:p>
            <a:fld id="{D85A303C-AF4D-4D7F-B20D-D4A2BD67A5CA}" type="datetime1">
              <a:rPr lang="zh-CN" altLang="en-US" smtClean="0"/>
              <a:t>2025/3/26</a:t>
            </a:fld>
            <a:endParaRPr lang="zh-CN" altLang="en-US"/>
          </a:p>
        </p:txBody>
      </p:sp>
      <p:sp>
        <p:nvSpPr>
          <p:cNvPr id="8" name="Rectangle 5">
            <a:extLst>
              <a:ext uri="{FF2B5EF4-FFF2-40B4-BE49-F238E27FC236}">
                <a16:creationId xmlns:a16="http://schemas.microsoft.com/office/drawing/2014/main" id="{94684FB5-420C-454B-B1E5-C09CD90B98EC}"/>
              </a:ext>
            </a:extLst>
          </p:cNvPr>
          <p:cNvSpPr>
            <a:spLocks noGrp="1" noChangeArrowheads="1"/>
          </p:cNvSpPr>
          <p:nvPr>
            <p:ph type="ftr" sz="quarter" idx="11"/>
          </p:nvPr>
        </p:nvSpPr>
        <p:spPr>
          <a:ln/>
        </p:spPr>
        <p:txBody>
          <a:bodyPr/>
          <a:lstStyle>
            <a:lvl1pPr>
              <a:defRPr/>
            </a:lvl1pPr>
          </a:lstStyle>
          <a:p>
            <a:endParaRPr lang="zh-CN" altLang="en-US"/>
          </a:p>
        </p:txBody>
      </p:sp>
      <p:sp>
        <p:nvSpPr>
          <p:cNvPr id="9" name="Rectangle 6">
            <a:extLst>
              <a:ext uri="{FF2B5EF4-FFF2-40B4-BE49-F238E27FC236}">
                <a16:creationId xmlns:a16="http://schemas.microsoft.com/office/drawing/2014/main" id="{4B6475FD-5774-40E3-BBBC-8265E585B014}"/>
              </a:ext>
            </a:extLst>
          </p:cNvPr>
          <p:cNvSpPr>
            <a:spLocks noGrp="1" noChangeArrowheads="1"/>
          </p:cNvSpPr>
          <p:nvPr>
            <p:ph type="sldNum" sz="quarter" idx="12"/>
          </p:nvPr>
        </p:nvSpPr>
        <p:spPr>
          <a:ln/>
        </p:spPr>
        <p:txBody>
          <a:bodyPr/>
          <a:lstStyle>
            <a:lvl1pPr>
              <a:defRPr/>
            </a:lvl1pPr>
          </a:lstStyle>
          <a:p>
            <a:fld id="{9C1E3057-D927-41FC-A7AD-8AC0C589921B}" type="slidenum">
              <a:rPr lang="zh-CN" altLang="en-US" smtClean="0"/>
              <a:t>‹#›</a:t>
            </a:fld>
            <a:endParaRPr lang="zh-CN" altLang="en-US"/>
          </a:p>
        </p:txBody>
      </p:sp>
    </p:spTree>
    <p:extLst>
      <p:ext uri="{BB962C8B-B14F-4D97-AF65-F5344CB8AC3E}">
        <p14:creationId xmlns:p14="http://schemas.microsoft.com/office/powerpoint/2010/main" val="974324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a:extLst>
              <a:ext uri="{FF2B5EF4-FFF2-40B4-BE49-F238E27FC236}">
                <a16:creationId xmlns:a16="http://schemas.microsoft.com/office/drawing/2014/main" id="{133CACA1-F417-40CC-AD37-1F7CFF0C323D}"/>
              </a:ext>
            </a:extLst>
          </p:cNvPr>
          <p:cNvSpPr>
            <a:spLocks noGrp="1" noChangeArrowheads="1"/>
          </p:cNvSpPr>
          <p:nvPr>
            <p:ph type="dt" sz="half" idx="10"/>
          </p:nvPr>
        </p:nvSpPr>
        <p:spPr>
          <a:ln/>
        </p:spPr>
        <p:txBody>
          <a:bodyPr/>
          <a:lstStyle>
            <a:lvl1pPr>
              <a:defRPr/>
            </a:lvl1pPr>
          </a:lstStyle>
          <a:p>
            <a:fld id="{F9DD5E8D-DCE4-408D-9590-4BC1CAEA411F}" type="datetime1">
              <a:rPr lang="zh-CN" altLang="en-US" smtClean="0"/>
              <a:t>2025/3/26</a:t>
            </a:fld>
            <a:endParaRPr lang="zh-CN" altLang="en-US"/>
          </a:p>
        </p:txBody>
      </p:sp>
      <p:sp>
        <p:nvSpPr>
          <p:cNvPr id="4" name="Rectangle 5">
            <a:extLst>
              <a:ext uri="{FF2B5EF4-FFF2-40B4-BE49-F238E27FC236}">
                <a16:creationId xmlns:a16="http://schemas.microsoft.com/office/drawing/2014/main" id="{3917A661-6208-4DE7-A053-5D6C454B008B}"/>
              </a:ext>
            </a:extLst>
          </p:cNvPr>
          <p:cNvSpPr>
            <a:spLocks noGrp="1" noChangeArrowheads="1"/>
          </p:cNvSpPr>
          <p:nvPr>
            <p:ph type="ftr" sz="quarter" idx="11"/>
          </p:nvPr>
        </p:nvSpPr>
        <p:spPr>
          <a:ln/>
        </p:spPr>
        <p:txBody>
          <a:bodyPr/>
          <a:lstStyle>
            <a:lvl1pPr>
              <a:defRPr/>
            </a:lvl1pPr>
          </a:lstStyle>
          <a:p>
            <a:endParaRPr lang="zh-CN" altLang="en-US"/>
          </a:p>
        </p:txBody>
      </p:sp>
      <p:sp>
        <p:nvSpPr>
          <p:cNvPr id="5" name="Rectangle 6">
            <a:extLst>
              <a:ext uri="{FF2B5EF4-FFF2-40B4-BE49-F238E27FC236}">
                <a16:creationId xmlns:a16="http://schemas.microsoft.com/office/drawing/2014/main" id="{F2F4603F-815A-4DAC-A6A6-129855D5726A}"/>
              </a:ext>
            </a:extLst>
          </p:cNvPr>
          <p:cNvSpPr>
            <a:spLocks noGrp="1" noChangeArrowheads="1"/>
          </p:cNvSpPr>
          <p:nvPr>
            <p:ph type="sldNum" sz="quarter" idx="12"/>
          </p:nvPr>
        </p:nvSpPr>
        <p:spPr>
          <a:ln/>
        </p:spPr>
        <p:txBody>
          <a:bodyPr/>
          <a:lstStyle>
            <a:lvl1pPr>
              <a:defRPr/>
            </a:lvl1pPr>
          </a:lstStyle>
          <a:p>
            <a:fld id="{9C1E3057-D927-41FC-A7AD-8AC0C589921B}" type="slidenum">
              <a:rPr lang="zh-CN" altLang="en-US" smtClean="0"/>
              <a:t>‹#›</a:t>
            </a:fld>
            <a:endParaRPr lang="zh-CN" altLang="en-US"/>
          </a:p>
        </p:txBody>
      </p:sp>
    </p:spTree>
    <p:extLst>
      <p:ext uri="{BB962C8B-B14F-4D97-AF65-F5344CB8AC3E}">
        <p14:creationId xmlns:p14="http://schemas.microsoft.com/office/powerpoint/2010/main" val="2252966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79DC296-B318-41E2-AB3D-7B351B8BB377}"/>
              </a:ext>
            </a:extLst>
          </p:cNvPr>
          <p:cNvSpPr>
            <a:spLocks noGrp="1" noChangeArrowheads="1"/>
          </p:cNvSpPr>
          <p:nvPr>
            <p:ph type="dt" sz="half" idx="10"/>
          </p:nvPr>
        </p:nvSpPr>
        <p:spPr>
          <a:ln/>
        </p:spPr>
        <p:txBody>
          <a:bodyPr/>
          <a:lstStyle>
            <a:lvl1pPr>
              <a:defRPr/>
            </a:lvl1pPr>
          </a:lstStyle>
          <a:p>
            <a:fld id="{3214E9B3-4CBE-43D1-B7E9-5B40F484E6AA}" type="datetime1">
              <a:rPr lang="zh-CN" altLang="en-US" smtClean="0"/>
              <a:t>2025/3/26</a:t>
            </a:fld>
            <a:endParaRPr lang="zh-CN" altLang="en-US"/>
          </a:p>
        </p:txBody>
      </p:sp>
      <p:sp>
        <p:nvSpPr>
          <p:cNvPr id="3" name="Rectangle 5">
            <a:extLst>
              <a:ext uri="{FF2B5EF4-FFF2-40B4-BE49-F238E27FC236}">
                <a16:creationId xmlns:a16="http://schemas.microsoft.com/office/drawing/2014/main" id="{8CF094DC-B798-46A3-81E1-FF867BE3A54B}"/>
              </a:ext>
            </a:extLst>
          </p:cNvPr>
          <p:cNvSpPr>
            <a:spLocks noGrp="1" noChangeArrowheads="1"/>
          </p:cNvSpPr>
          <p:nvPr>
            <p:ph type="ftr" sz="quarter" idx="11"/>
          </p:nvPr>
        </p:nvSpPr>
        <p:spPr>
          <a:ln/>
        </p:spPr>
        <p:txBody>
          <a:bodyPr/>
          <a:lstStyle>
            <a:lvl1pPr>
              <a:defRPr/>
            </a:lvl1pPr>
          </a:lstStyle>
          <a:p>
            <a:endParaRPr lang="zh-CN" altLang="en-US"/>
          </a:p>
        </p:txBody>
      </p:sp>
      <p:sp>
        <p:nvSpPr>
          <p:cNvPr id="4" name="Rectangle 6">
            <a:extLst>
              <a:ext uri="{FF2B5EF4-FFF2-40B4-BE49-F238E27FC236}">
                <a16:creationId xmlns:a16="http://schemas.microsoft.com/office/drawing/2014/main" id="{3222D992-8E5D-4E74-BBDB-9C6798940034}"/>
              </a:ext>
            </a:extLst>
          </p:cNvPr>
          <p:cNvSpPr>
            <a:spLocks noGrp="1" noChangeArrowheads="1"/>
          </p:cNvSpPr>
          <p:nvPr>
            <p:ph type="sldNum" sz="quarter" idx="12"/>
          </p:nvPr>
        </p:nvSpPr>
        <p:spPr>
          <a:ln/>
        </p:spPr>
        <p:txBody>
          <a:bodyPr/>
          <a:lstStyle>
            <a:lvl1pPr>
              <a:defRPr/>
            </a:lvl1pPr>
          </a:lstStyle>
          <a:p>
            <a:fld id="{9C1E3057-D927-41FC-A7AD-8AC0C589921B}" type="slidenum">
              <a:rPr lang="zh-CN" altLang="en-US" smtClean="0"/>
              <a:t>‹#›</a:t>
            </a:fld>
            <a:endParaRPr lang="zh-CN" altLang="en-US"/>
          </a:p>
        </p:txBody>
      </p:sp>
    </p:spTree>
    <p:extLst>
      <p:ext uri="{BB962C8B-B14F-4D97-AF65-F5344CB8AC3E}">
        <p14:creationId xmlns:p14="http://schemas.microsoft.com/office/powerpoint/2010/main" val="3578454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zh-CN" altLang="en-US"/>
              <a:t>编辑母版文本样式</a:t>
            </a:r>
          </a:p>
        </p:txBody>
      </p:sp>
      <p:sp>
        <p:nvSpPr>
          <p:cNvPr id="5" name="Rectangle 4">
            <a:extLst>
              <a:ext uri="{FF2B5EF4-FFF2-40B4-BE49-F238E27FC236}">
                <a16:creationId xmlns:a16="http://schemas.microsoft.com/office/drawing/2014/main" id="{47D68969-94BC-4331-ABFE-9E1EAFA6F405}"/>
              </a:ext>
            </a:extLst>
          </p:cNvPr>
          <p:cNvSpPr>
            <a:spLocks noGrp="1" noChangeArrowheads="1"/>
          </p:cNvSpPr>
          <p:nvPr>
            <p:ph type="dt" sz="half" idx="10"/>
          </p:nvPr>
        </p:nvSpPr>
        <p:spPr>
          <a:ln/>
        </p:spPr>
        <p:txBody>
          <a:bodyPr/>
          <a:lstStyle>
            <a:lvl1pPr>
              <a:defRPr/>
            </a:lvl1pPr>
          </a:lstStyle>
          <a:p>
            <a:fld id="{BA2EB549-3C7D-472D-B686-F5504DB1B0B8}" type="datetime1">
              <a:rPr lang="zh-CN" altLang="en-US" smtClean="0"/>
              <a:t>2025/3/26</a:t>
            </a:fld>
            <a:endParaRPr lang="zh-CN" altLang="en-US"/>
          </a:p>
        </p:txBody>
      </p:sp>
      <p:sp>
        <p:nvSpPr>
          <p:cNvPr id="6" name="Rectangle 5">
            <a:extLst>
              <a:ext uri="{FF2B5EF4-FFF2-40B4-BE49-F238E27FC236}">
                <a16:creationId xmlns:a16="http://schemas.microsoft.com/office/drawing/2014/main" id="{C2AFA20E-0224-4FB8-83D8-5EF680ED0EA3}"/>
              </a:ext>
            </a:extLst>
          </p:cNvPr>
          <p:cNvSpPr>
            <a:spLocks noGrp="1" noChangeArrowheads="1"/>
          </p:cNvSpPr>
          <p:nvPr>
            <p:ph type="ftr" sz="quarter" idx="11"/>
          </p:nvPr>
        </p:nvSpPr>
        <p:spPr>
          <a:ln/>
        </p:spPr>
        <p:txBody>
          <a:bodyPr/>
          <a:lstStyle>
            <a:lvl1pPr>
              <a:defRPr/>
            </a:lvl1pPr>
          </a:lstStyle>
          <a:p>
            <a:endParaRPr lang="zh-CN" altLang="en-US"/>
          </a:p>
        </p:txBody>
      </p:sp>
      <p:sp>
        <p:nvSpPr>
          <p:cNvPr id="7" name="Rectangle 6">
            <a:extLst>
              <a:ext uri="{FF2B5EF4-FFF2-40B4-BE49-F238E27FC236}">
                <a16:creationId xmlns:a16="http://schemas.microsoft.com/office/drawing/2014/main" id="{863C3884-50B5-4933-88F3-E07D5411A39E}"/>
              </a:ext>
            </a:extLst>
          </p:cNvPr>
          <p:cNvSpPr>
            <a:spLocks noGrp="1" noChangeArrowheads="1"/>
          </p:cNvSpPr>
          <p:nvPr>
            <p:ph type="sldNum" sz="quarter" idx="12"/>
          </p:nvPr>
        </p:nvSpPr>
        <p:spPr>
          <a:ln/>
        </p:spPr>
        <p:txBody>
          <a:bodyPr/>
          <a:lstStyle>
            <a:lvl1pPr>
              <a:defRPr/>
            </a:lvl1pPr>
          </a:lstStyle>
          <a:p>
            <a:fld id="{9C1E3057-D927-41FC-A7AD-8AC0C589921B}" type="slidenum">
              <a:rPr lang="zh-CN" altLang="en-US" smtClean="0"/>
              <a:t>‹#›</a:t>
            </a:fld>
            <a:endParaRPr lang="zh-CN" altLang="en-US"/>
          </a:p>
        </p:txBody>
      </p:sp>
    </p:spTree>
    <p:extLst>
      <p:ext uri="{BB962C8B-B14F-4D97-AF65-F5344CB8AC3E}">
        <p14:creationId xmlns:p14="http://schemas.microsoft.com/office/powerpoint/2010/main" val="2714697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zh-CN" altLang="en-US"/>
              <a:t>编辑母版文本样式</a:t>
            </a:r>
          </a:p>
        </p:txBody>
      </p:sp>
      <p:sp>
        <p:nvSpPr>
          <p:cNvPr id="5" name="Rectangle 4">
            <a:extLst>
              <a:ext uri="{FF2B5EF4-FFF2-40B4-BE49-F238E27FC236}">
                <a16:creationId xmlns:a16="http://schemas.microsoft.com/office/drawing/2014/main" id="{8C4C6431-3FDD-4642-92C7-78D113C643DD}"/>
              </a:ext>
            </a:extLst>
          </p:cNvPr>
          <p:cNvSpPr>
            <a:spLocks noGrp="1" noChangeArrowheads="1"/>
          </p:cNvSpPr>
          <p:nvPr>
            <p:ph type="dt" sz="half" idx="10"/>
          </p:nvPr>
        </p:nvSpPr>
        <p:spPr>
          <a:ln/>
        </p:spPr>
        <p:txBody>
          <a:bodyPr/>
          <a:lstStyle>
            <a:lvl1pPr>
              <a:defRPr/>
            </a:lvl1pPr>
          </a:lstStyle>
          <a:p>
            <a:fld id="{B4C5F876-2E25-458D-920E-94F000963CAD}" type="datetime1">
              <a:rPr lang="zh-CN" altLang="en-US" smtClean="0"/>
              <a:t>2025/3/26</a:t>
            </a:fld>
            <a:endParaRPr lang="zh-CN" altLang="en-US"/>
          </a:p>
        </p:txBody>
      </p:sp>
      <p:sp>
        <p:nvSpPr>
          <p:cNvPr id="6" name="Rectangle 5">
            <a:extLst>
              <a:ext uri="{FF2B5EF4-FFF2-40B4-BE49-F238E27FC236}">
                <a16:creationId xmlns:a16="http://schemas.microsoft.com/office/drawing/2014/main" id="{E6BFCFEC-388E-4DBD-A6D9-8AB182956B9C}"/>
              </a:ext>
            </a:extLst>
          </p:cNvPr>
          <p:cNvSpPr>
            <a:spLocks noGrp="1" noChangeArrowheads="1"/>
          </p:cNvSpPr>
          <p:nvPr>
            <p:ph type="ftr" sz="quarter" idx="11"/>
          </p:nvPr>
        </p:nvSpPr>
        <p:spPr>
          <a:ln/>
        </p:spPr>
        <p:txBody>
          <a:bodyPr/>
          <a:lstStyle>
            <a:lvl1pPr>
              <a:defRPr/>
            </a:lvl1pPr>
          </a:lstStyle>
          <a:p>
            <a:endParaRPr lang="zh-CN" altLang="en-US"/>
          </a:p>
        </p:txBody>
      </p:sp>
      <p:sp>
        <p:nvSpPr>
          <p:cNvPr id="7" name="Rectangle 6">
            <a:extLst>
              <a:ext uri="{FF2B5EF4-FFF2-40B4-BE49-F238E27FC236}">
                <a16:creationId xmlns:a16="http://schemas.microsoft.com/office/drawing/2014/main" id="{F0489F16-68FC-4DD8-A7EE-3DFDEE6FE27A}"/>
              </a:ext>
            </a:extLst>
          </p:cNvPr>
          <p:cNvSpPr>
            <a:spLocks noGrp="1" noChangeArrowheads="1"/>
          </p:cNvSpPr>
          <p:nvPr>
            <p:ph type="sldNum" sz="quarter" idx="12"/>
          </p:nvPr>
        </p:nvSpPr>
        <p:spPr>
          <a:ln/>
        </p:spPr>
        <p:txBody>
          <a:bodyPr/>
          <a:lstStyle>
            <a:lvl1pPr>
              <a:defRPr/>
            </a:lvl1pPr>
          </a:lstStyle>
          <a:p>
            <a:fld id="{9C1E3057-D927-41FC-A7AD-8AC0C589921B}" type="slidenum">
              <a:rPr lang="zh-CN" altLang="en-US" smtClean="0"/>
              <a:t>‹#›</a:t>
            </a:fld>
            <a:endParaRPr lang="zh-CN" altLang="en-US"/>
          </a:p>
        </p:txBody>
      </p:sp>
    </p:spTree>
    <p:extLst>
      <p:ext uri="{BB962C8B-B14F-4D97-AF65-F5344CB8AC3E}">
        <p14:creationId xmlns:p14="http://schemas.microsoft.com/office/powerpoint/2010/main" val="726783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D1854BC-6D2A-48FC-85B9-DA0E0EC22AD0}"/>
              </a:ext>
            </a:extLst>
          </p:cNvPr>
          <p:cNvSpPr>
            <a:spLocks noGrp="1" noChangeArrowheads="1"/>
          </p:cNvSpPr>
          <p:nvPr>
            <p:ph type="title"/>
          </p:nvPr>
        </p:nvSpPr>
        <p:spPr bwMode="auto">
          <a:xfrm>
            <a:off x="609600" y="5334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dirty="0"/>
              <a:t>单击此处编辑母版标题样式</a:t>
            </a:r>
          </a:p>
        </p:txBody>
      </p:sp>
      <p:sp>
        <p:nvSpPr>
          <p:cNvPr id="1027" name="Rectangle 3">
            <a:extLst>
              <a:ext uri="{FF2B5EF4-FFF2-40B4-BE49-F238E27FC236}">
                <a16:creationId xmlns:a16="http://schemas.microsoft.com/office/drawing/2014/main" id="{87510D97-4BA3-4D1E-995C-5F81724ACFE4}"/>
              </a:ext>
            </a:extLst>
          </p:cNvPr>
          <p:cNvSpPr>
            <a:spLocks noGrp="1" noChangeArrowheads="1"/>
          </p:cNvSpPr>
          <p:nvPr>
            <p:ph type="body" idx="1"/>
          </p:nvPr>
        </p:nvSpPr>
        <p:spPr bwMode="auto">
          <a:xfrm>
            <a:off x="609600" y="1828801"/>
            <a:ext cx="109728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124" name="Rectangle 4">
            <a:extLst>
              <a:ext uri="{FF2B5EF4-FFF2-40B4-BE49-F238E27FC236}">
                <a16:creationId xmlns:a16="http://schemas.microsoft.com/office/drawing/2014/main" id="{0EF3834F-AE31-4A21-913F-F4C1031220D2}"/>
              </a:ext>
            </a:extLst>
          </p:cNvPr>
          <p:cNvSpPr>
            <a:spLocks noGrp="1" noChangeArrowheads="1"/>
          </p:cNvSpPr>
          <p:nvPr>
            <p:ph type="dt" sz="half" idx="2"/>
          </p:nvPr>
        </p:nvSpPr>
        <p:spPr bwMode="auto">
          <a:xfrm>
            <a:off x="609600" y="6248400"/>
            <a:ext cx="2235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a:latin typeface="Arial" pitchFamily="34" charset="0"/>
                <a:ea typeface="+mn-ea"/>
              </a:defRPr>
            </a:lvl1pPr>
          </a:lstStyle>
          <a:p>
            <a:fld id="{A44E0F99-9F9E-4CFE-9F20-695508053E56}" type="datetime1">
              <a:rPr lang="zh-CN" altLang="en-US" smtClean="0"/>
              <a:t>2025/3/26</a:t>
            </a:fld>
            <a:endParaRPr lang="zh-CN" altLang="en-US"/>
          </a:p>
        </p:txBody>
      </p:sp>
      <p:sp>
        <p:nvSpPr>
          <p:cNvPr id="5125" name="Rectangle 5">
            <a:extLst>
              <a:ext uri="{FF2B5EF4-FFF2-40B4-BE49-F238E27FC236}">
                <a16:creationId xmlns:a16="http://schemas.microsoft.com/office/drawing/2014/main" id="{BF272F02-0C4E-4C38-8CE5-E41B6A83C233}"/>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a:latin typeface="Arial" pitchFamily="34" charset="0"/>
                <a:ea typeface="+mn-ea"/>
              </a:defRPr>
            </a:lvl1pPr>
          </a:lstStyle>
          <a:p>
            <a:endParaRPr lang="zh-CN" altLang="en-US"/>
          </a:p>
        </p:txBody>
      </p:sp>
      <p:sp>
        <p:nvSpPr>
          <p:cNvPr id="5126" name="Rectangle 6">
            <a:extLst>
              <a:ext uri="{FF2B5EF4-FFF2-40B4-BE49-F238E27FC236}">
                <a16:creationId xmlns:a16="http://schemas.microsoft.com/office/drawing/2014/main" id="{A2C83041-1206-47AE-B836-35DDE9F51334}"/>
              </a:ext>
            </a:extLst>
          </p:cNvPr>
          <p:cNvSpPr>
            <a:spLocks noGrp="1" noChangeArrowheads="1"/>
          </p:cNvSpPr>
          <p:nvPr>
            <p:ph type="sldNum" sz="quarter" idx="4"/>
          </p:nvPr>
        </p:nvSpPr>
        <p:spPr bwMode="auto">
          <a:xfrm>
            <a:off x="9042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a:latin typeface="Arial" panose="020B0604020202020204" pitchFamily="34" charset="0"/>
                <a:ea typeface="宋体" panose="02010600030101010101" pitchFamily="2" charset="-122"/>
              </a:defRPr>
            </a:lvl1pPr>
          </a:lstStyle>
          <a:p>
            <a:fld id="{9C1E3057-D927-41FC-A7AD-8AC0C589921B}" type="slidenum">
              <a:rPr lang="zh-CN" altLang="en-US" smtClean="0"/>
              <a:t>‹#›</a:t>
            </a:fld>
            <a:endParaRPr lang="zh-CN" altLang="en-US"/>
          </a:p>
        </p:txBody>
      </p:sp>
      <p:grpSp>
        <p:nvGrpSpPr>
          <p:cNvPr id="1031" name="Group 7">
            <a:extLst>
              <a:ext uri="{FF2B5EF4-FFF2-40B4-BE49-F238E27FC236}">
                <a16:creationId xmlns:a16="http://schemas.microsoft.com/office/drawing/2014/main" id="{3B401540-380B-470D-8678-A4115757C9B8}"/>
              </a:ext>
            </a:extLst>
          </p:cNvPr>
          <p:cNvGrpSpPr>
            <a:grpSpLocks/>
          </p:cNvGrpSpPr>
          <p:nvPr/>
        </p:nvGrpSpPr>
        <p:grpSpPr bwMode="auto">
          <a:xfrm>
            <a:off x="372533" y="152400"/>
            <a:ext cx="11582400" cy="1600200"/>
            <a:chOff x="176" y="96"/>
            <a:chExt cx="5472" cy="1008"/>
          </a:xfrm>
        </p:grpSpPr>
        <p:sp>
          <p:nvSpPr>
            <p:cNvPr id="1032" name="Line 8">
              <a:extLst>
                <a:ext uri="{FF2B5EF4-FFF2-40B4-BE49-F238E27FC236}">
                  <a16:creationId xmlns:a16="http://schemas.microsoft.com/office/drawing/2014/main" id="{EC41C3E3-BFCF-49D6-9FBA-B91D05E22B24}"/>
                </a:ext>
              </a:extLst>
            </p:cNvPr>
            <p:cNvSpPr>
              <a:spLocks noChangeShapeType="1"/>
            </p:cNvSpPr>
            <p:nvPr/>
          </p:nvSpPr>
          <p:spPr bwMode="auto">
            <a:xfrm flipH="1">
              <a:off x="288" y="1104"/>
              <a:ext cx="52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800" dirty="0">
                <a:latin typeface="宋体" panose="02010600030101010101" pitchFamily="2" charset="-122"/>
              </a:endParaRPr>
            </a:p>
          </p:txBody>
        </p:sp>
        <p:sp>
          <p:nvSpPr>
            <p:cNvPr id="1033" name="Rectangle 9">
              <a:extLst>
                <a:ext uri="{FF2B5EF4-FFF2-40B4-BE49-F238E27FC236}">
                  <a16:creationId xmlns:a16="http://schemas.microsoft.com/office/drawing/2014/main" id="{32409AF8-5E09-4D7F-93AA-83C7BE518E53}"/>
                </a:ext>
              </a:extLst>
            </p:cNvPr>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p:spPr>
          <p:txBody>
            <a:bodyPr wrap="none" anchor="ctr"/>
            <a:lstStyle>
              <a:lvl1pPr eaLnBrk="0" hangingPunct="0">
                <a:defRPr>
                  <a:solidFill>
                    <a:schemeClr val="tx1"/>
                  </a:solidFill>
                  <a:latin typeface="Times New Roman" pitchFamily="18" charset="0"/>
                  <a:ea typeface="楷体_GB2312" pitchFamily="49" charset="-122"/>
                </a:defRPr>
              </a:lvl1pPr>
              <a:lvl2pPr marL="742950" indent="-285750" eaLnBrk="0" hangingPunct="0">
                <a:defRPr>
                  <a:solidFill>
                    <a:schemeClr val="tx1"/>
                  </a:solidFill>
                  <a:latin typeface="Times New Roman" pitchFamily="18" charset="0"/>
                  <a:ea typeface="楷体_GB2312" pitchFamily="49" charset="-122"/>
                </a:defRPr>
              </a:lvl2pPr>
              <a:lvl3pPr marL="1143000" indent="-228600" eaLnBrk="0" hangingPunct="0">
                <a:defRPr>
                  <a:solidFill>
                    <a:schemeClr val="tx1"/>
                  </a:solidFill>
                  <a:latin typeface="Times New Roman" pitchFamily="18" charset="0"/>
                  <a:ea typeface="楷体_GB2312" pitchFamily="49" charset="-122"/>
                </a:defRPr>
              </a:lvl3pPr>
              <a:lvl4pPr marL="1600200" indent="-228600" eaLnBrk="0" hangingPunct="0">
                <a:defRPr>
                  <a:solidFill>
                    <a:schemeClr val="tx1"/>
                  </a:solidFill>
                  <a:latin typeface="Times New Roman" pitchFamily="18" charset="0"/>
                  <a:ea typeface="楷体_GB2312" pitchFamily="49" charset="-122"/>
                </a:defRPr>
              </a:lvl4pPr>
              <a:lvl5pPr marL="2057400" indent="-228600" eaLnBrk="0" hangingPunct="0">
                <a:defRPr>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9pPr>
            </a:lstStyle>
            <a:p>
              <a:pPr algn="ctr" eaLnBrk="1" hangingPunct="1">
                <a:spcBef>
                  <a:spcPct val="0"/>
                </a:spcBef>
                <a:buClrTx/>
                <a:buSzTx/>
                <a:buFontTx/>
                <a:buNone/>
                <a:defRPr/>
              </a:pPr>
              <a:endParaRPr lang="zh-CN" altLang="zh-CN" sz="2400" dirty="0">
                <a:latin typeface="宋体" panose="02010600030101010101" pitchFamily="2" charset="-122"/>
                <a:ea typeface="宋体" pitchFamily="2" charset="-122"/>
              </a:endParaRPr>
            </a:p>
          </p:txBody>
        </p:sp>
        <p:sp>
          <p:nvSpPr>
            <p:cNvPr id="1034" name="Rectangle 10">
              <a:extLst>
                <a:ext uri="{FF2B5EF4-FFF2-40B4-BE49-F238E27FC236}">
                  <a16:creationId xmlns:a16="http://schemas.microsoft.com/office/drawing/2014/main" id="{76C660AD-FDCD-4ACA-85CF-B60ECAB50390}"/>
                </a:ext>
              </a:extLst>
            </p:cNvPr>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p:spPr>
          <p:txBody>
            <a:bodyPr wrap="none" anchor="ctr"/>
            <a:lstStyle>
              <a:lvl1pPr eaLnBrk="0" hangingPunct="0">
                <a:defRPr>
                  <a:solidFill>
                    <a:schemeClr val="tx1"/>
                  </a:solidFill>
                  <a:latin typeface="Times New Roman" pitchFamily="18" charset="0"/>
                  <a:ea typeface="楷体_GB2312" pitchFamily="49" charset="-122"/>
                </a:defRPr>
              </a:lvl1pPr>
              <a:lvl2pPr marL="742950" indent="-285750" eaLnBrk="0" hangingPunct="0">
                <a:defRPr>
                  <a:solidFill>
                    <a:schemeClr val="tx1"/>
                  </a:solidFill>
                  <a:latin typeface="Times New Roman" pitchFamily="18" charset="0"/>
                  <a:ea typeface="楷体_GB2312" pitchFamily="49" charset="-122"/>
                </a:defRPr>
              </a:lvl2pPr>
              <a:lvl3pPr marL="1143000" indent="-228600" eaLnBrk="0" hangingPunct="0">
                <a:defRPr>
                  <a:solidFill>
                    <a:schemeClr val="tx1"/>
                  </a:solidFill>
                  <a:latin typeface="Times New Roman" pitchFamily="18" charset="0"/>
                  <a:ea typeface="楷体_GB2312" pitchFamily="49" charset="-122"/>
                </a:defRPr>
              </a:lvl3pPr>
              <a:lvl4pPr marL="1600200" indent="-228600" eaLnBrk="0" hangingPunct="0">
                <a:defRPr>
                  <a:solidFill>
                    <a:schemeClr val="tx1"/>
                  </a:solidFill>
                  <a:latin typeface="Times New Roman" pitchFamily="18" charset="0"/>
                  <a:ea typeface="楷体_GB2312" pitchFamily="49" charset="-122"/>
                </a:defRPr>
              </a:lvl4pPr>
              <a:lvl5pPr marL="2057400" indent="-228600" eaLnBrk="0" hangingPunct="0">
                <a:defRPr>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9pPr>
            </a:lstStyle>
            <a:p>
              <a:pPr algn="ctr" eaLnBrk="1" hangingPunct="1">
                <a:spcBef>
                  <a:spcPct val="0"/>
                </a:spcBef>
                <a:buClrTx/>
                <a:buSzTx/>
                <a:buFontTx/>
                <a:buNone/>
                <a:defRPr/>
              </a:pPr>
              <a:endParaRPr lang="zh-CN" altLang="zh-CN" sz="2400" dirty="0">
                <a:latin typeface="宋体" panose="02010600030101010101" pitchFamily="2" charset="-122"/>
                <a:ea typeface="宋体" pitchFamily="2" charset="-122"/>
              </a:endParaRPr>
            </a:p>
          </p:txBody>
        </p:sp>
        <p:sp>
          <p:nvSpPr>
            <p:cNvPr id="1035" name="Rectangle 11">
              <a:extLst>
                <a:ext uri="{FF2B5EF4-FFF2-40B4-BE49-F238E27FC236}">
                  <a16:creationId xmlns:a16="http://schemas.microsoft.com/office/drawing/2014/main" id="{F33D6893-4605-48E0-8D1C-4DC92C331143}"/>
                </a:ext>
              </a:extLst>
            </p:cNvPr>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p:spPr>
          <p:txBody>
            <a:bodyPr wrap="none" anchor="ctr"/>
            <a:lstStyle>
              <a:lvl1pPr eaLnBrk="0" hangingPunct="0">
                <a:defRPr>
                  <a:solidFill>
                    <a:schemeClr val="tx1"/>
                  </a:solidFill>
                  <a:latin typeface="Times New Roman" pitchFamily="18" charset="0"/>
                  <a:ea typeface="楷体_GB2312" pitchFamily="49" charset="-122"/>
                </a:defRPr>
              </a:lvl1pPr>
              <a:lvl2pPr marL="742950" indent="-285750" eaLnBrk="0" hangingPunct="0">
                <a:defRPr>
                  <a:solidFill>
                    <a:schemeClr val="tx1"/>
                  </a:solidFill>
                  <a:latin typeface="Times New Roman" pitchFamily="18" charset="0"/>
                  <a:ea typeface="楷体_GB2312" pitchFamily="49" charset="-122"/>
                </a:defRPr>
              </a:lvl2pPr>
              <a:lvl3pPr marL="1143000" indent="-228600" eaLnBrk="0" hangingPunct="0">
                <a:defRPr>
                  <a:solidFill>
                    <a:schemeClr val="tx1"/>
                  </a:solidFill>
                  <a:latin typeface="Times New Roman" pitchFamily="18" charset="0"/>
                  <a:ea typeface="楷体_GB2312" pitchFamily="49" charset="-122"/>
                </a:defRPr>
              </a:lvl3pPr>
              <a:lvl4pPr marL="1600200" indent="-228600" eaLnBrk="0" hangingPunct="0">
                <a:defRPr>
                  <a:solidFill>
                    <a:schemeClr val="tx1"/>
                  </a:solidFill>
                  <a:latin typeface="Times New Roman" pitchFamily="18" charset="0"/>
                  <a:ea typeface="楷体_GB2312" pitchFamily="49" charset="-122"/>
                </a:defRPr>
              </a:lvl4pPr>
              <a:lvl5pPr marL="2057400" indent="-228600" eaLnBrk="0" hangingPunct="0">
                <a:defRPr>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9pPr>
            </a:lstStyle>
            <a:p>
              <a:pPr algn="ctr" eaLnBrk="1" hangingPunct="1">
                <a:spcBef>
                  <a:spcPct val="0"/>
                </a:spcBef>
                <a:buClrTx/>
                <a:buSzTx/>
                <a:buFontTx/>
                <a:buNone/>
                <a:defRPr/>
              </a:pPr>
              <a:endParaRPr lang="zh-CN" altLang="zh-CN" sz="2400" dirty="0">
                <a:latin typeface="宋体" panose="02010600030101010101" pitchFamily="2" charset="-122"/>
                <a:ea typeface="宋体" pitchFamily="2" charset="-122"/>
              </a:endParaRPr>
            </a:p>
          </p:txBody>
        </p:sp>
        <p:sp>
          <p:nvSpPr>
            <p:cNvPr id="1036" name="Rectangle 12">
              <a:extLst>
                <a:ext uri="{FF2B5EF4-FFF2-40B4-BE49-F238E27FC236}">
                  <a16:creationId xmlns:a16="http://schemas.microsoft.com/office/drawing/2014/main" id="{906EC861-DBDF-43F2-A885-AF9D1DA32078}"/>
                </a:ext>
              </a:extLst>
            </p:cNvPr>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p:spPr>
          <p:txBody>
            <a:bodyPr wrap="none" anchor="ctr"/>
            <a:lstStyle>
              <a:lvl1pPr eaLnBrk="0" hangingPunct="0">
                <a:defRPr>
                  <a:solidFill>
                    <a:schemeClr val="tx1"/>
                  </a:solidFill>
                  <a:latin typeface="Times New Roman" pitchFamily="18" charset="0"/>
                  <a:ea typeface="楷体_GB2312" pitchFamily="49" charset="-122"/>
                </a:defRPr>
              </a:lvl1pPr>
              <a:lvl2pPr marL="742950" indent="-285750" eaLnBrk="0" hangingPunct="0">
                <a:defRPr>
                  <a:solidFill>
                    <a:schemeClr val="tx1"/>
                  </a:solidFill>
                  <a:latin typeface="Times New Roman" pitchFamily="18" charset="0"/>
                  <a:ea typeface="楷体_GB2312" pitchFamily="49" charset="-122"/>
                </a:defRPr>
              </a:lvl2pPr>
              <a:lvl3pPr marL="1143000" indent="-228600" eaLnBrk="0" hangingPunct="0">
                <a:defRPr>
                  <a:solidFill>
                    <a:schemeClr val="tx1"/>
                  </a:solidFill>
                  <a:latin typeface="Times New Roman" pitchFamily="18" charset="0"/>
                  <a:ea typeface="楷体_GB2312" pitchFamily="49" charset="-122"/>
                </a:defRPr>
              </a:lvl3pPr>
              <a:lvl4pPr marL="1600200" indent="-228600" eaLnBrk="0" hangingPunct="0">
                <a:defRPr>
                  <a:solidFill>
                    <a:schemeClr val="tx1"/>
                  </a:solidFill>
                  <a:latin typeface="Times New Roman" pitchFamily="18" charset="0"/>
                  <a:ea typeface="楷体_GB2312" pitchFamily="49" charset="-122"/>
                </a:defRPr>
              </a:lvl4pPr>
              <a:lvl5pPr marL="2057400" indent="-228600" eaLnBrk="0" hangingPunct="0">
                <a:defRPr>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bg2"/>
                </a:buClr>
                <a:buSzPct val="70000"/>
                <a:buFont typeface="Wingdings" pitchFamily="2" charset="2"/>
                <a:defRPr>
                  <a:solidFill>
                    <a:schemeClr val="tx1"/>
                  </a:solidFill>
                  <a:latin typeface="Times New Roman" pitchFamily="18" charset="0"/>
                  <a:ea typeface="楷体_GB2312" pitchFamily="49" charset="-122"/>
                </a:defRPr>
              </a:lvl9pPr>
            </a:lstStyle>
            <a:p>
              <a:pPr algn="ctr" eaLnBrk="1" hangingPunct="1">
                <a:spcBef>
                  <a:spcPct val="0"/>
                </a:spcBef>
                <a:buClrTx/>
                <a:buSzTx/>
                <a:buFontTx/>
                <a:buNone/>
                <a:defRPr/>
              </a:pPr>
              <a:endParaRPr lang="zh-CN" altLang="zh-CN" sz="2400" dirty="0">
                <a:latin typeface="宋体" panose="02010600030101010101" pitchFamily="2" charset="-122"/>
                <a:ea typeface="宋体" pitchFamily="2" charset="-122"/>
              </a:endParaRPr>
            </a:p>
          </p:txBody>
        </p:sp>
      </p:grpSp>
    </p:spTree>
    <p:extLst>
      <p:ext uri="{BB962C8B-B14F-4D97-AF65-F5344CB8AC3E}">
        <p14:creationId xmlns:p14="http://schemas.microsoft.com/office/powerpoint/2010/main" val="10405039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p:txStyles>
    <p:titleStyle>
      <a:lvl1pPr algn="l" rtl="0" eaLnBrk="1" fontAlgn="base" hangingPunct="1">
        <a:spcBef>
          <a:spcPct val="0"/>
        </a:spcBef>
        <a:spcAft>
          <a:spcPct val="0"/>
        </a:spcAft>
        <a:defRPr sz="4400">
          <a:solidFill>
            <a:schemeClr val="tx2"/>
          </a:solidFill>
          <a:latin typeface="宋体" panose="02010600030101010101" pitchFamily="2" charset="-122"/>
          <a:ea typeface="+mj-ea"/>
          <a:cs typeface="+mj-cs"/>
        </a:defRPr>
      </a:lvl1pPr>
      <a:lvl2pPr algn="l" rtl="0" eaLnBrk="1" fontAlgn="base" hangingPunct="1">
        <a:spcBef>
          <a:spcPct val="0"/>
        </a:spcBef>
        <a:spcAft>
          <a:spcPct val="0"/>
        </a:spcAft>
        <a:defRPr sz="4400">
          <a:solidFill>
            <a:schemeClr val="tx2"/>
          </a:solidFill>
          <a:latin typeface="Times New Roman" pitchFamily="18" charset="0"/>
          <a:ea typeface="宋体" pitchFamily="2" charset="-122"/>
        </a:defRPr>
      </a:lvl2pPr>
      <a:lvl3pPr algn="l" rtl="0" eaLnBrk="1" fontAlgn="base" hangingPunct="1">
        <a:spcBef>
          <a:spcPct val="0"/>
        </a:spcBef>
        <a:spcAft>
          <a:spcPct val="0"/>
        </a:spcAft>
        <a:defRPr sz="4400">
          <a:solidFill>
            <a:schemeClr val="tx2"/>
          </a:solidFill>
          <a:latin typeface="Times New Roman" pitchFamily="18" charset="0"/>
          <a:ea typeface="宋体" pitchFamily="2" charset="-122"/>
        </a:defRPr>
      </a:lvl3pPr>
      <a:lvl4pPr algn="l" rtl="0" eaLnBrk="1" fontAlgn="base" hangingPunct="1">
        <a:spcBef>
          <a:spcPct val="0"/>
        </a:spcBef>
        <a:spcAft>
          <a:spcPct val="0"/>
        </a:spcAft>
        <a:defRPr sz="4400">
          <a:solidFill>
            <a:schemeClr val="tx2"/>
          </a:solidFill>
          <a:latin typeface="Times New Roman" pitchFamily="18" charset="0"/>
          <a:ea typeface="宋体" pitchFamily="2" charset="-122"/>
        </a:defRPr>
      </a:lvl4pPr>
      <a:lvl5pPr algn="l" rtl="0" eaLnBrk="1" fontAlgn="base" hangingPunct="1">
        <a:spcBef>
          <a:spcPct val="0"/>
        </a:spcBef>
        <a:spcAft>
          <a:spcPct val="0"/>
        </a:spcAft>
        <a:defRPr sz="4400">
          <a:solidFill>
            <a:schemeClr val="tx2"/>
          </a:solidFill>
          <a:latin typeface="Times New Roman" pitchFamily="18" charset="0"/>
          <a:ea typeface="宋体" pitchFamily="2" charset="-122"/>
        </a:defRPr>
      </a:lvl5pPr>
      <a:lvl6pPr marL="457189" algn="l" rtl="0" eaLnBrk="1" fontAlgn="base" hangingPunct="1">
        <a:spcBef>
          <a:spcPct val="0"/>
        </a:spcBef>
        <a:spcAft>
          <a:spcPct val="0"/>
        </a:spcAft>
        <a:defRPr sz="4400">
          <a:solidFill>
            <a:schemeClr val="tx2"/>
          </a:solidFill>
          <a:latin typeface="Times New Roman" pitchFamily="18" charset="0"/>
          <a:ea typeface="宋体" pitchFamily="2" charset="-122"/>
        </a:defRPr>
      </a:lvl6pPr>
      <a:lvl7pPr marL="914377" algn="l" rtl="0" eaLnBrk="1" fontAlgn="base" hangingPunct="1">
        <a:spcBef>
          <a:spcPct val="0"/>
        </a:spcBef>
        <a:spcAft>
          <a:spcPct val="0"/>
        </a:spcAft>
        <a:defRPr sz="4400">
          <a:solidFill>
            <a:schemeClr val="tx2"/>
          </a:solidFill>
          <a:latin typeface="Times New Roman" pitchFamily="18" charset="0"/>
          <a:ea typeface="宋体" pitchFamily="2" charset="-122"/>
        </a:defRPr>
      </a:lvl7pPr>
      <a:lvl8pPr marL="1371566" algn="l" rtl="0" eaLnBrk="1" fontAlgn="base" hangingPunct="1">
        <a:spcBef>
          <a:spcPct val="0"/>
        </a:spcBef>
        <a:spcAft>
          <a:spcPct val="0"/>
        </a:spcAft>
        <a:defRPr sz="4400">
          <a:solidFill>
            <a:schemeClr val="tx2"/>
          </a:solidFill>
          <a:latin typeface="Times New Roman" pitchFamily="18" charset="0"/>
          <a:ea typeface="宋体" pitchFamily="2" charset="-122"/>
        </a:defRPr>
      </a:lvl8pPr>
      <a:lvl9pPr marL="1828754" algn="l" rtl="0" eaLnBrk="1" fontAlgn="base" hangingPunct="1">
        <a:spcBef>
          <a:spcPct val="0"/>
        </a:spcBef>
        <a:spcAft>
          <a:spcPct val="0"/>
        </a:spcAft>
        <a:defRPr sz="4400">
          <a:solidFill>
            <a:schemeClr val="tx2"/>
          </a:solidFill>
          <a:latin typeface="Times New Roman" pitchFamily="18" charset="0"/>
          <a:ea typeface="宋体" pitchFamily="2" charset="-122"/>
        </a:defRPr>
      </a:lvl9pPr>
    </p:titleStyle>
    <p:bodyStyle>
      <a:lvl1pPr marL="469888" indent="-469888" algn="l" rtl="0" eaLnBrk="1" fontAlgn="base" hangingPunct="1">
        <a:spcBef>
          <a:spcPct val="20000"/>
        </a:spcBef>
        <a:spcAft>
          <a:spcPct val="0"/>
        </a:spcAft>
        <a:buClr>
          <a:schemeClr val="bg2"/>
        </a:buClr>
        <a:buSzPct val="70000"/>
        <a:buFont typeface="Wingdings" panose="05000000000000000000" pitchFamily="2" charset="2"/>
        <a:buChar char="o"/>
        <a:defRPr sz="3200">
          <a:solidFill>
            <a:schemeClr val="tx1"/>
          </a:solidFill>
          <a:latin typeface="宋体" panose="02010600030101010101" pitchFamily="2" charset="-122"/>
          <a:ea typeface="+mn-ea"/>
          <a:cs typeface="+mn-cs"/>
        </a:defRPr>
      </a:lvl1pPr>
      <a:lvl2pPr marL="908028" indent="-436552" algn="l" rtl="0" eaLnBrk="1" fontAlgn="base" hangingPunct="1">
        <a:spcBef>
          <a:spcPct val="20000"/>
        </a:spcBef>
        <a:spcAft>
          <a:spcPct val="0"/>
        </a:spcAft>
        <a:buClr>
          <a:schemeClr val="accent2"/>
        </a:buClr>
        <a:buSzPct val="75000"/>
        <a:buFont typeface="Wingdings" panose="05000000000000000000" pitchFamily="2" charset="2"/>
        <a:buChar char="n"/>
        <a:defRPr sz="2800">
          <a:solidFill>
            <a:schemeClr val="tx1"/>
          </a:solidFill>
          <a:latin typeface="宋体" panose="02010600030101010101" pitchFamily="2" charset="-122"/>
          <a:ea typeface="+mn-ea"/>
        </a:defRPr>
      </a:lvl2pPr>
      <a:lvl3pPr marL="1377916" indent="-468302" algn="l" rtl="0" eaLnBrk="1" fontAlgn="base" hangingPunct="1">
        <a:spcBef>
          <a:spcPct val="20000"/>
        </a:spcBef>
        <a:spcAft>
          <a:spcPct val="0"/>
        </a:spcAft>
        <a:buClr>
          <a:schemeClr val="bg2"/>
        </a:buClr>
        <a:buSzPct val="65000"/>
        <a:buFont typeface="Wingdings" panose="05000000000000000000" pitchFamily="2" charset="2"/>
        <a:buChar char="o"/>
        <a:defRPr sz="2400">
          <a:solidFill>
            <a:schemeClr val="tx1"/>
          </a:solidFill>
          <a:latin typeface="宋体" panose="02010600030101010101" pitchFamily="2" charset="-122"/>
          <a:ea typeface="+mn-ea"/>
        </a:defRPr>
      </a:lvl3pPr>
      <a:lvl4pPr marL="1827168" indent="-438140" algn="l" rtl="0" eaLnBrk="1" fontAlgn="base" hangingPunct="1">
        <a:spcBef>
          <a:spcPct val="20000"/>
        </a:spcBef>
        <a:spcAft>
          <a:spcPct val="0"/>
        </a:spcAft>
        <a:buClr>
          <a:schemeClr val="accent2"/>
        </a:buClr>
        <a:buSzPct val="75000"/>
        <a:buFont typeface="Wingdings" panose="05000000000000000000" pitchFamily="2" charset="2"/>
        <a:buChar char="n"/>
        <a:defRPr sz="2000">
          <a:solidFill>
            <a:schemeClr val="tx1"/>
          </a:solidFill>
          <a:latin typeface="宋体" panose="02010600030101010101" pitchFamily="2" charset="-122"/>
          <a:ea typeface="+mn-ea"/>
        </a:defRPr>
      </a:lvl4pPr>
      <a:lvl5pPr marL="2297056" indent="-468302" algn="l" rtl="0" eaLnBrk="1" fontAlgn="base" hangingPunct="1">
        <a:spcBef>
          <a:spcPct val="20000"/>
        </a:spcBef>
        <a:spcAft>
          <a:spcPct val="0"/>
        </a:spcAft>
        <a:buClr>
          <a:schemeClr val="accent1"/>
        </a:buClr>
        <a:buSzPct val="50000"/>
        <a:buFont typeface="Wingdings" panose="05000000000000000000" pitchFamily="2" charset="2"/>
        <a:buChar char="o"/>
        <a:defRPr sz="2000">
          <a:solidFill>
            <a:schemeClr val="tx1"/>
          </a:solidFill>
          <a:latin typeface="宋体" panose="02010600030101010101" pitchFamily="2" charset="-122"/>
          <a:ea typeface="+mn-ea"/>
        </a:defRPr>
      </a:lvl5pPr>
      <a:lvl6pPr marL="2754244" indent="-468302"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ea typeface="+mn-ea"/>
        </a:defRPr>
      </a:lvl6pPr>
      <a:lvl7pPr marL="3211433" indent="-468302"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ea typeface="+mn-ea"/>
        </a:defRPr>
      </a:lvl7pPr>
      <a:lvl8pPr marL="3668622" indent="-468302"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ea typeface="+mn-ea"/>
        </a:defRPr>
      </a:lvl8pPr>
      <a:lvl9pPr marL="4125810" indent="-468302"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ea typeface="+mn-ea"/>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B35DBF-1EC8-4E01-A3C7-F175AED8376F}"/>
              </a:ext>
            </a:extLst>
          </p:cNvPr>
          <p:cNvSpPr>
            <a:spLocks noGrp="1"/>
          </p:cNvSpPr>
          <p:nvPr>
            <p:ph type="ctrTitle"/>
          </p:nvPr>
        </p:nvSpPr>
        <p:spPr/>
        <p:txBody>
          <a:bodyPr/>
          <a:lstStyle/>
          <a:p>
            <a:r>
              <a:rPr lang="en-US" altLang="zh-CN" dirty="0"/>
              <a:t>3</a:t>
            </a:r>
            <a:r>
              <a:rPr lang="zh-CN" altLang="en-US" dirty="0"/>
              <a:t>、组织行为</a:t>
            </a:r>
          </a:p>
        </p:txBody>
      </p:sp>
      <p:sp>
        <p:nvSpPr>
          <p:cNvPr id="3" name="副标题 2">
            <a:extLst>
              <a:ext uri="{FF2B5EF4-FFF2-40B4-BE49-F238E27FC236}">
                <a16:creationId xmlns:a16="http://schemas.microsoft.com/office/drawing/2014/main" id="{7161F23C-E9C9-4919-8837-B90B1A5754AC}"/>
              </a:ext>
            </a:extLst>
          </p:cNvPr>
          <p:cNvSpPr>
            <a:spLocks noGrp="1"/>
          </p:cNvSpPr>
          <p:nvPr>
            <p:ph type="subTitle" idx="1"/>
          </p:nvPr>
        </p:nvSpPr>
        <p:spPr>
          <a:xfrm>
            <a:off x="1524000" y="3937000"/>
            <a:ext cx="9144000" cy="1320800"/>
          </a:xfrm>
        </p:spPr>
        <p:txBody>
          <a:bodyPr>
            <a:normAutofit/>
          </a:bodyPr>
          <a:lstStyle/>
          <a:p>
            <a:r>
              <a:rPr lang="en-US" altLang="zh-CN" sz="3200" dirty="0"/>
              <a:t>《</a:t>
            </a:r>
            <a:r>
              <a:rPr lang="zh-CN" altLang="en-US" sz="3200" dirty="0"/>
              <a:t>管理控制系统</a:t>
            </a:r>
            <a:r>
              <a:rPr lang="en-US" altLang="zh-CN" sz="3200" dirty="0"/>
              <a:t>》</a:t>
            </a:r>
            <a:endParaRPr lang="zh-CN" altLang="en-US" sz="3200" dirty="0"/>
          </a:p>
        </p:txBody>
      </p:sp>
    </p:spTree>
    <p:extLst>
      <p:ext uri="{BB962C8B-B14F-4D97-AF65-F5344CB8AC3E}">
        <p14:creationId xmlns:p14="http://schemas.microsoft.com/office/powerpoint/2010/main" val="1743593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影响目标一致的非正式因素</a:t>
            </a:r>
          </a:p>
        </p:txBody>
      </p:sp>
      <p:sp>
        <p:nvSpPr>
          <p:cNvPr id="3" name="内容占位符 2">
            <a:extLst>
              <a:ext uri="{FF2B5EF4-FFF2-40B4-BE49-F238E27FC236}">
                <a16:creationId xmlns:a16="http://schemas.microsoft.com/office/drawing/2014/main" id="{DBC6D735-81FC-4251-95C3-EDC100753B8C}"/>
              </a:ext>
            </a:extLst>
          </p:cNvPr>
          <p:cNvSpPr>
            <a:spLocks noGrp="1"/>
          </p:cNvSpPr>
          <p:nvPr>
            <p:ph idx="1"/>
          </p:nvPr>
        </p:nvSpPr>
        <p:spPr/>
        <p:txBody>
          <a:bodyPr>
            <a:normAutofit/>
          </a:bodyPr>
          <a:lstStyle/>
          <a:p>
            <a:pPr>
              <a:lnSpc>
                <a:spcPct val="150000"/>
              </a:lnSpc>
              <a:spcBef>
                <a:spcPts val="1200"/>
              </a:spcBef>
            </a:pPr>
            <a:r>
              <a:rPr lang="zh-CN" altLang="en-US" dirty="0">
                <a:latin typeface="+mn-ea"/>
              </a:rPr>
              <a:t>内部因素</a:t>
            </a:r>
            <a:endParaRPr lang="en-US" altLang="zh-CN" dirty="0">
              <a:latin typeface="+mn-ea"/>
            </a:endParaRPr>
          </a:p>
          <a:p>
            <a:pPr lvl="1">
              <a:lnSpc>
                <a:spcPct val="150000"/>
              </a:lnSpc>
              <a:spcBef>
                <a:spcPts val="1200"/>
              </a:spcBef>
            </a:pPr>
            <a:r>
              <a:rPr lang="zh-CN" altLang="en-US" dirty="0">
                <a:latin typeface="+mn-ea"/>
              </a:rPr>
              <a:t>企业文化</a:t>
            </a:r>
            <a:endParaRPr lang="en-US" altLang="zh-CN" dirty="0">
              <a:latin typeface="+mn-ea"/>
            </a:endParaRPr>
          </a:p>
          <a:p>
            <a:pPr lvl="1">
              <a:lnSpc>
                <a:spcPct val="150000"/>
              </a:lnSpc>
              <a:spcBef>
                <a:spcPts val="1200"/>
              </a:spcBef>
            </a:pPr>
            <a:r>
              <a:rPr lang="zh-CN" altLang="en-US" dirty="0">
                <a:latin typeface="+mn-ea"/>
              </a:rPr>
              <a:t>管理风格</a:t>
            </a:r>
            <a:endParaRPr lang="en-US" altLang="zh-CN" dirty="0">
              <a:latin typeface="+mn-ea"/>
            </a:endParaRPr>
          </a:p>
          <a:p>
            <a:pPr lvl="1">
              <a:lnSpc>
                <a:spcPct val="150000"/>
              </a:lnSpc>
              <a:spcBef>
                <a:spcPts val="1200"/>
              </a:spcBef>
            </a:pPr>
            <a:r>
              <a:rPr lang="zh-CN" altLang="en-US" dirty="0">
                <a:latin typeface="+mn-ea"/>
              </a:rPr>
              <a:t>非正式组织</a:t>
            </a:r>
            <a:endParaRPr lang="en-US" altLang="zh-CN" dirty="0">
              <a:latin typeface="+mn-ea"/>
            </a:endParaRPr>
          </a:p>
          <a:p>
            <a:pPr lvl="1">
              <a:lnSpc>
                <a:spcPct val="150000"/>
              </a:lnSpc>
              <a:spcBef>
                <a:spcPts val="1200"/>
              </a:spcBef>
            </a:pPr>
            <a:r>
              <a:rPr lang="zh-CN" altLang="en-US" dirty="0">
                <a:latin typeface="+mn-ea"/>
              </a:rPr>
              <a:t>认识和沟通</a:t>
            </a:r>
          </a:p>
        </p:txBody>
      </p:sp>
      <p:sp>
        <p:nvSpPr>
          <p:cNvPr id="4" name="日期占位符 3"/>
          <p:cNvSpPr>
            <a:spLocks noGrp="1"/>
          </p:cNvSpPr>
          <p:nvPr>
            <p:ph type="dt" sz="half" idx="10"/>
          </p:nvPr>
        </p:nvSpPr>
        <p:spPr/>
        <p:txBody>
          <a:bodyPr/>
          <a:lstStyle/>
          <a:p>
            <a:fld id="{A7827C0A-AF5D-4CE7-8C9C-A8E842A86919}" type="datetime1">
              <a:rPr lang="zh-CN" altLang="en-US" smtClean="0"/>
              <a:t>2025/3/26</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10</a:t>
            </a:fld>
            <a:endParaRPr lang="zh-CN" altLang="en-US"/>
          </a:p>
        </p:txBody>
      </p:sp>
    </p:spTree>
    <p:extLst>
      <p:ext uri="{BB962C8B-B14F-4D97-AF65-F5344CB8AC3E}">
        <p14:creationId xmlns:p14="http://schemas.microsoft.com/office/powerpoint/2010/main" val="2978996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影响目标一致的非正式因素</a:t>
            </a:r>
          </a:p>
        </p:txBody>
      </p:sp>
      <p:sp>
        <p:nvSpPr>
          <p:cNvPr id="3" name="内容占位符 2">
            <a:extLst>
              <a:ext uri="{FF2B5EF4-FFF2-40B4-BE49-F238E27FC236}">
                <a16:creationId xmlns:a16="http://schemas.microsoft.com/office/drawing/2014/main" id="{DBC6D735-81FC-4251-95C3-EDC100753B8C}"/>
              </a:ext>
            </a:extLst>
          </p:cNvPr>
          <p:cNvSpPr>
            <a:spLocks noGrp="1"/>
          </p:cNvSpPr>
          <p:nvPr>
            <p:ph idx="1"/>
          </p:nvPr>
        </p:nvSpPr>
        <p:spPr/>
        <p:txBody>
          <a:bodyPr>
            <a:normAutofit fontScale="92500"/>
          </a:bodyPr>
          <a:lstStyle/>
          <a:p>
            <a:pPr>
              <a:lnSpc>
                <a:spcPct val="150000"/>
              </a:lnSpc>
              <a:spcBef>
                <a:spcPts val="1200"/>
              </a:spcBef>
            </a:pPr>
            <a:r>
              <a:rPr lang="zh-CN" altLang="en-US" dirty="0">
                <a:latin typeface="+mn-ea"/>
              </a:rPr>
              <a:t>企业文化</a:t>
            </a:r>
            <a:endParaRPr lang="en-US" altLang="zh-CN" dirty="0">
              <a:latin typeface="+mn-ea"/>
            </a:endParaRPr>
          </a:p>
          <a:p>
            <a:pPr indent="0">
              <a:lnSpc>
                <a:spcPct val="150000"/>
              </a:lnSpc>
              <a:spcBef>
                <a:spcPts val="1200"/>
              </a:spcBef>
              <a:buNone/>
            </a:pPr>
            <a:r>
              <a:rPr lang="zh-CN" altLang="en-US" sz="2400" dirty="0">
                <a:latin typeface="+mn-ea"/>
              </a:rPr>
              <a:t>最重要的内部因素是组织自身的文化</a:t>
            </a:r>
            <a:r>
              <a:rPr lang="en-US" altLang="zh-CN" sz="2400" dirty="0">
                <a:latin typeface="+mn-ea"/>
              </a:rPr>
              <a:t>——</a:t>
            </a:r>
            <a:r>
              <a:rPr lang="zh-CN" altLang="en-US" sz="2400" dirty="0">
                <a:latin typeface="+mn-ea"/>
              </a:rPr>
              <a:t>共同的信仰、共同的价值观、行为规范、以及组织上下隐形接受的或明确宣扬的各种设想</a:t>
            </a:r>
            <a:r>
              <a:rPr lang="zh-CN" altLang="en-US" sz="2400" dirty="0" smtClean="0">
                <a:latin typeface="+mn-ea"/>
              </a:rPr>
              <a:t>。</a:t>
            </a:r>
            <a:endParaRPr lang="en-US" altLang="zh-CN" sz="2400" dirty="0" smtClean="0">
              <a:latin typeface="+mn-ea"/>
            </a:endParaRPr>
          </a:p>
          <a:p>
            <a:pPr indent="0">
              <a:lnSpc>
                <a:spcPct val="150000"/>
              </a:lnSpc>
              <a:spcBef>
                <a:spcPts val="1200"/>
              </a:spcBef>
              <a:buNone/>
            </a:pPr>
            <a:r>
              <a:rPr lang="zh-CN" altLang="en-US" sz="2400" dirty="0" smtClean="0">
                <a:latin typeface="+mn-ea"/>
              </a:rPr>
              <a:t>文化</a:t>
            </a:r>
            <a:r>
              <a:rPr lang="zh-CN" altLang="en-US" sz="2400" dirty="0">
                <a:latin typeface="+mn-ea"/>
              </a:rPr>
              <a:t>规范极其重要，因为他们解释了为什么两个组织，即使拥有相同的正式管理控制系统，也可能在实际控制中出现差异</a:t>
            </a:r>
            <a:r>
              <a:rPr lang="zh-CN" altLang="en-US" sz="2400" dirty="0" smtClean="0">
                <a:latin typeface="+mn-ea"/>
              </a:rPr>
              <a:t>。</a:t>
            </a:r>
            <a:endParaRPr lang="en-US" altLang="zh-CN" sz="2400" dirty="0" smtClean="0">
              <a:latin typeface="+mn-ea"/>
            </a:endParaRPr>
          </a:p>
          <a:p>
            <a:pPr indent="0">
              <a:lnSpc>
                <a:spcPct val="150000"/>
              </a:lnSpc>
              <a:spcBef>
                <a:spcPts val="1200"/>
              </a:spcBef>
              <a:buNone/>
            </a:pPr>
            <a:r>
              <a:rPr lang="zh-CN" altLang="en-US" sz="2400" dirty="0">
                <a:latin typeface="+mn-ea"/>
              </a:rPr>
              <a:t>真正有效的企业文化不仅在日常运营中发挥作用，更在危机和挑战时刻展现其真正</a:t>
            </a:r>
            <a:r>
              <a:rPr lang="zh-CN" altLang="en-US" sz="2400" dirty="0" smtClean="0">
                <a:latin typeface="+mn-ea"/>
              </a:rPr>
              <a:t>价值。</a:t>
            </a:r>
            <a:endParaRPr lang="en-US" altLang="zh-CN" sz="2400" dirty="0">
              <a:latin typeface="+mn-ea"/>
            </a:endParaRPr>
          </a:p>
          <a:p>
            <a:pPr>
              <a:lnSpc>
                <a:spcPct val="150000"/>
              </a:lnSpc>
              <a:spcBef>
                <a:spcPts val="1200"/>
              </a:spcBef>
            </a:pPr>
            <a:endParaRPr lang="zh-CN" altLang="en-US" dirty="0">
              <a:latin typeface="+mn-ea"/>
            </a:endParaRPr>
          </a:p>
        </p:txBody>
      </p:sp>
      <p:sp>
        <p:nvSpPr>
          <p:cNvPr id="4" name="日期占位符 3"/>
          <p:cNvSpPr>
            <a:spLocks noGrp="1"/>
          </p:cNvSpPr>
          <p:nvPr>
            <p:ph type="dt" sz="half" idx="10"/>
          </p:nvPr>
        </p:nvSpPr>
        <p:spPr/>
        <p:txBody>
          <a:bodyPr/>
          <a:lstStyle/>
          <a:p>
            <a:fld id="{D6CC872B-AFB6-42FB-923B-B3351C6927A9}" type="datetime1">
              <a:rPr lang="zh-CN" altLang="en-US" smtClean="0"/>
              <a:t>2025/3/26</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11</a:t>
            </a:fld>
            <a:endParaRPr lang="zh-CN" altLang="en-US"/>
          </a:p>
        </p:txBody>
      </p:sp>
    </p:spTree>
    <p:extLst>
      <p:ext uri="{BB962C8B-B14F-4D97-AF65-F5344CB8AC3E}">
        <p14:creationId xmlns:p14="http://schemas.microsoft.com/office/powerpoint/2010/main" val="2860977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影响目标一致的非正式因素</a:t>
            </a:r>
          </a:p>
        </p:txBody>
      </p:sp>
      <p:sp>
        <p:nvSpPr>
          <p:cNvPr id="3" name="内容占位符 2">
            <a:extLst>
              <a:ext uri="{FF2B5EF4-FFF2-40B4-BE49-F238E27FC236}">
                <a16:creationId xmlns:a16="http://schemas.microsoft.com/office/drawing/2014/main" id="{DBC6D735-81FC-4251-95C3-EDC100753B8C}"/>
              </a:ext>
            </a:extLst>
          </p:cNvPr>
          <p:cNvSpPr>
            <a:spLocks noGrp="1"/>
          </p:cNvSpPr>
          <p:nvPr>
            <p:ph idx="1"/>
          </p:nvPr>
        </p:nvSpPr>
        <p:spPr/>
        <p:txBody>
          <a:bodyPr>
            <a:normAutofit fontScale="62500" lnSpcReduction="20000"/>
          </a:bodyPr>
          <a:lstStyle/>
          <a:p>
            <a:pPr>
              <a:lnSpc>
                <a:spcPct val="150000"/>
              </a:lnSpc>
              <a:spcBef>
                <a:spcPts val="1200"/>
              </a:spcBef>
            </a:pPr>
            <a:r>
              <a:rPr lang="zh-CN" altLang="en-US" sz="4500" dirty="0">
                <a:latin typeface="+mn-ea"/>
              </a:rPr>
              <a:t>企业文化</a:t>
            </a:r>
            <a:endParaRPr lang="en-US" altLang="zh-CN" sz="4500" dirty="0">
              <a:latin typeface="+mn-ea"/>
            </a:endParaRPr>
          </a:p>
          <a:p>
            <a:pPr indent="0" algn="just">
              <a:lnSpc>
                <a:spcPct val="150000"/>
              </a:lnSpc>
              <a:spcBef>
                <a:spcPts val="1200"/>
              </a:spcBef>
              <a:buNone/>
            </a:pPr>
            <a:r>
              <a:rPr lang="zh-CN" altLang="en-US" dirty="0" smtClean="0">
                <a:latin typeface="+mn-ea"/>
              </a:rPr>
              <a:t>案例：强</a:t>
            </a:r>
            <a:r>
              <a:rPr lang="zh-CN" altLang="en-US" dirty="0">
                <a:latin typeface="+mn-ea"/>
              </a:rPr>
              <a:t>生拥有浓厚的企业</a:t>
            </a:r>
            <a:r>
              <a:rPr lang="zh-CN" altLang="en-US" dirty="0" smtClean="0">
                <a:latin typeface="+mn-ea"/>
              </a:rPr>
              <a:t>文化。</a:t>
            </a:r>
            <a:r>
              <a:rPr lang="zh-CN" altLang="en-US" dirty="0">
                <a:latin typeface="+mn-ea"/>
              </a:rPr>
              <a:t>如果不考虑公司信条对员工行为的影响，人们就无法充分理解强生的正式管理控制系统的作用。</a:t>
            </a:r>
            <a:r>
              <a:rPr lang="en-US" altLang="zh-CN" dirty="0">
                <a:latin typeface="+mn-ea"/>
              </a:rPr>
              <a:t>1982</a:t>
            </a:r>
            <a:r>
              <a:rPr lang="zh-CN" altLang="en-US" dirty="0">
                <a:latin typeface="+mn-ea"/>
              </a:rPr>
              <a:t>年</a:t>
            </a:r>
            <a:r>
              <a:rPr lang="zh-CN" altLang="en-US" dirty="0" smtClean="0">
                <a:latin typeface="+mn-ea"/>
              </a:rPr>
              <a:t>的</a:t>
            </a:r>
            <a:r>
              <a:rPr lang="en-US" altLang="zh-CN" dirty="0" smtClean="0">
                <a:latin typeface="+mn-ea"/>
              </a:rPr>
              <a:t>“</a:t>
            </a:r>
            <a:r>
              <a:rPr lang="zh-CN" altLang="en-US" dirty="0" smtClean="0">
                <a:latin typeface="+mn-ea"/>
              </a:rPr>
              <a:t>泰</a:t>
            </a:r>
            <a:r>
              <a:rPr lang="zh-CN" altLang="en-US" dirty="0">
                <a:latin typeface="+mn-ea"/>
              </a:rPr>
              <a:t>诺</a:t>
            </a:r>
            <a:r>
              <a:rPr lang="zh-CN" altLang="en-US" dirty="0" smtClean="0">
                <a:latin typeface="+mn-ea"/>
              </a:rPr>
              <a:t>危机</a:t>
            </a:r>
            <a:r>
              <a:rPr lang="en-US" altLang="zh-CN" dirty="0" smtClean="0">
                <a:latin typeface="+mn-ea"/>
              </a:rPr>
              <a:t>”</a:t>
            </a:r>
            <a:r>
              <a:rPr lang="zh-CN" altLang="en-US" dirty="0" smtClean="0">
                <a:latin typeface="+mn-ea"/>
              </a:rPr>
              <a:t>就是</a:t>
            </a:r>
            <a:r>
              <a:rPr lang="zh-CN" altLang="en-US" dirty="0">
                <a:latin typeface="+mn-ea"/>
              </a:rPr>
              <a:t>一个很好的例证。</a:t>
            </a:r>
            <a:r>
              <a:rPr lang="en-US" altLang="zh-CN" dirty="0">
                <a:latin typeface="+mn-ea"/>
              </a:rPr>
              <a:t>7</a:t>
            </a:r>
            <a:r>
              <a:rPr lang="zh-CN" altLang="en-US" dirty="0">
                <a:latin typeface="+mn-ea"/>
              </a:rPr>
              <a:t>人在服用了含有氰化物的泰诺胶囊后，中毒身亡。</a:t>
            </a:r>
            <a:r>
              <a:rPr lang="zh-CN" altLang="en-US" dirty="0" smtClean="0">
                <a:latin typeface="+mn-ea"/>
              </a:rPr>
              <a:t>尽</a:t>
            </a:r>
            <a:r>
              <a:rPr lang="zh-CN" altLang="en-US" dirty="0"/>
              <a:t>管有毒胶囊是在芝加哥出售的，而且是在强生公司外做的手脚，责任人也不是强生的</a:t>
            </a:r>
            <a:r>
              <a:rPr lang="zh-CN" altLang="en-US" dirty="0" smtClean="0"/>
              <a:t>员工，但强</a:t>
            </a:r>
            <a:r>
              <a:rPr lang="zh-CN" altLang="en-US" dirty="0"/>
              <a:t>生还是召回了美国市场上的所有泰诺胶囊。公司还发起了大规模的宣传活动，让医务人员和公众了解公司为防止未来发生类似事件而采取的一系列措施。为了应对</a:t>
            </a:r>
            <a:r>
              <a:rPr lang="en-US" altLang="zh-CN" dirty="0"/>
              <a:t>"</a:t>
            </a:r>
            <a:r>
              <a:rPr lang="zh-CN" altLang="en-US" dirty="0"/>
              <a:t>泰诺危机</a:t>
            </a:r>
            <a:r>
              <a:rPr lang="en-US" altLang="zh-CN" dirty="0"/>
              <a:t>"</a:t>
            </a:r>
            <a:r>
              <a:rPr lang="zh-CN" altLang="en-US" dirty="0"/>
              <a:t>，强生共耗费了</a:t>
            </a:r>
            <a:r>
              <a:rPr lang="en-US" altLang="zh-CN" dirty="0"/>
              <a:t>1</a:t>
            </a:r>
            <a:r>
              <a:rPr lang="zh-CN" altLang="en-US" dirty="0"/>
              <a:t>亿多美元。公司员工认为他们在危机期间所采取的行动源于他们对公司信条的强烈信仰，无论会对短期利润产生怎样的潜在负面影响，它都强调公司对公众的责任。</a:t>
            </a:r>
            <a:endParaRPr lang="zh-CN" altLang="en-US" dirty="0">
              <a:latin typeface="+mn-ea"/>
            </a:endParaRPr>
          </a:p>
        </p:txBody>
      </p:sp>
      <p:sp>
        <p:nvSpPr>
          <p:cNvPr id="4" name="日期占位符 3"/>
          <p:cNvSpPr>
            <a:spLocks noGrp="1"/>
          </p:cNvSpPr>
          <p:nvPr>
            <p:ph type="dt" sz="half" idx="10"/>
          </p:nvPr>
        </p:nvSpPr>
        <p:spPr/>
        <p:txBody>
          <a:bodyPr/>
          <a:lstStyle/>
          <a:p>
            <a:fld id="{D6CC872B-AFB6-42FB-923B-B3351C6927A9}" type="datetime1">
              <a:rPr lang="zh-CN" altLang="en-US" smtClean="0"/>
              <a:t>2025/3/26</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12</a:t>
            </a:fld>
            <a:endParaRPr lang="zh-CN" altLang="en-US"/>
          </a:p>
        </p:txBody>
      </p:sp>
    </p:spTree>
    <p:extLst>
      <p:ext uri="{BB962C8B-B14F-4D97-AF65-F5344CB8AC3E}">
        <p14:creationId xmlns:p14="http://schemas.microsoft.com/office/powerpoint/2010/main" val="2000989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影响目标一致的非正式因素</a:t>
            </a:r>
          </a:p>
        </p:txBody>
      </p:sp>
      <p:sp>
        <p:nvSpPr>
          <p:cNvPr id="3" name="内容占位符 2">
            <a:extLst>
              <a:ext uri="{FF2B5EF4-FFF2-40B4-BE49-F238E27FC236}">
                <a16:creationId xmlns:a16="http://schemas.microsoft.com/office/drawing/2014/main" id="{DBC6D735-81FC-4251-95C3-EDC100753B8C}"/>
              </a:ext>
            </a:extLst>
          </p:cNvPr>
          <p:cNvSpPr>
            <a:spLocks noGrp="1"/>
          </p:cNvSpPr>
          <p:nvPr>
            <p:ph idx="1"/>
          </p:nvPr>
        </p:nvSpPr>
        <p:spPr/>
        <p:txBody>
          <a:bodyPr>
            <a:normAutofit fontScale="62500" lnSpcReduction="20000"/>
          </a:bodyPr>
          <a:lstStyle/>
          <a:p>
            <a:pPr>
              <a:lnSpc>
                <a:spcPct val="150000"/>
              </a:lnSpc>
              <a:spcBef>
                <a:spcPts val="1200"/>
              </a:spcBef>
            </a:pPr>
            <a:r>
              <a:rPr lang="zh-CN" altLang="en-US" sz="4500" dirty="0">
                <a:latin typeface="+mn-ea"/>
              </a:rPr>
              <a:t>企业文化</a:t>
            </a:r>
            <a:endParaRPr lang="en-US" altLang="zh-CN" sz="4500" dirty="0">
              <a:latin typeface="+mn-ea"/>
            </a:endParaRPr>
          </a:p>
          <a:p>
            <a:pPr indent="0" algn="just">
              <a:lnSpc>
                <a:spcPct val="150000"/>
              </a:lnSpc>
              <a:spcBef>
                <a:spcPts val="1200"/>
              </a:spcBef>
              <a:buNone/>
            </a:pPr>
            <a:r>
              <a:rPr lang="zh-CN" altLang="en-US" dirty="0" smtClean="0">
                <a:latin typeface="+mn-ea"/>
              </a:rPr>
              <a:t>案例：华为的绝境</a:t>
            </a:r>
            <a:r>
              <a:rPr lang="zh-CN" altLang="en-US" dirty="0" smtClean="0">
                <a:latin typeface="+mn-ea"/>
              </a:rPr>
              <a:t>重生</a:t>
            </a:r>
            <a:endParaRPr lang="en-US" altLang="zh-CN" dirty="0" smtClean="0">
              <a:latin typeface="+mn-ea"/>
            </a:endParaRPr>
          </a:p>
          <a:p>
            <a:pPr indent="0" algn="just">
              <a:lnSpc>
                <a:spcPct val="150000"/>
              </a:lnSpc>
              <a:spcBef>
                <a:spcPts val="1200"/>
              </a:spcBef>
              <a:buNone/>
            </a:pPr>
            <a:r>
              <a:rPr lang="zh-CN" altLang="en-US" dirty="0">
                <a:latin typeface="+mn-ea"/>
              </a:rPr>
              <a:t>思考</a:t>
            </a:r>
            <a:r>
              <a:rPr lang="zh-CN" altLang="en-US" dirty="0" smtClean="0">
                <a:latin typeface="+mn-ea"/>
              </a:rPr>
              <a:t>：</a:t>
            </a:r>
            <a:endParaRPr lang="en-US" altLang="zh-CN" dirty="0" smtClean="0">
              <a:latin typeface="+mn-ea"/>
            </a:endParaRPr>
          </a:p>
          <a:p>
            <a:pPr indent="0" algn="just">
              <a:lnSpc>
                <a:spcPct val="150000"/>
              </a:lnSpc>
              <a:spcBef>
                <a:spcPts val="1200"/>
              </a:spcBef>
              <a:buNone/>
            </a:pPr>
            <a:r>
              <a:rPr lang="en-US" altLang="zh-CN" sz="3000" dirty="0" smtClean="0">
                <a:latin typeface="+mn-ea"/>
              </a:rPr>
              <a:t>1. </a:t>
            </a:r>
            <a:r>
              <a:rPr lang="zh-CN" altLang="en-US" sz="3000" dirty="0" smtClean="0">
                <a:latin typeface="+mn-ea"/>
              </a:rPr>
              <a:t>华</a:t>
            </a:r>
            <a:r>
              <a:rPr lang="zh-CN" altLang="en-US" sz="3000" dirty="0">
                <a:latin typeface="+mn-ea"/>
              </a:rPr>
              <a:t>为在</a:t>
            </a:r>
            <a:r>
              <a:rPr lang="en-US" altLang="zh-CN" sz="3000" dirty="0">
                <a:latin typeface="+mn-ea"/>
              </a:rPr>
              <a:t>2012</a:t>
            </a:r>
            <a:r>
              <a:rPr lang="zh-CN" altLang="en-US" sz="3000" dirty="0">
                <a:latin typeface="+mn-ea"/>
              </a:rPr>
              <a:t>年就启动</a:t>
            </a:r>
            <a:r>
              <a:rPr lang="en-US" altLang="zh-CN" sz="3000" dirty="0">
                <a:latin typeface="+mn-ea"/>
              </a:rPr>
              <a:t>"</a:t>
            </a:r>
            <a:r>
              <a:rPr lang="zh-CN" altLang="en-US" sz="3000" dirty="0">
                <a:latin typeface="+mn-ea"/>
              </a:rPr>
              <a:t>备胎计划</a:t>
            </a:r>
            <a:r>
              <a:rPr lang="en-US" altLang="zh-CN" sz="3000" dirty="0">
                <a:latin typeface="+mn-ea"/>
              </a:rPr>
              <a:t>"</a:t>
            </a:r>
            <a:r>
              <a:rPr lang="zh-CN" altLang="en-US" sz="3000" dirty="0">
                <a:latin typeface="+mn-ea"/>
              </a:rPr>
              <a:t>，每年投入</a:t>
            </a:r>
            <a:r>
              <a:rPr lang="en-US" altLang="zh-CN" sz="3000" dirty="0">
                <a:latin typeface="+mn-ea"/>
              </a:rPr>
              <a:t>200</a:t>
            </a:r>
            <a:r>
              <a:rPr lang="zh-CN" altLang="en-US" sz="3000" dirty="0">
                <a:latin typeface="+mn-ea"/>
              </a:rPr>
              <a:t>亿元研发可能用不上的替代技术。这种预见性投入如何体现企业文化对管理控制系统的影响？企业如何平衡短期财务表现与长期风险应对</a:t>
            </a:r>
            <a:r>
              <a:rPr lang="zh-CN" altLang="en-US" sz="3000" dirty="0" smtClean="0">
                <a:latin typeface="+mn-ea"/>
              </a:rPr>
              <a:t>？</a:t>
            </a:r>
            <a:endParaRPr lang="en-US" altLang="zh-CN" sz="3000" dirty="0" smtClean="0">
              <a:latin typeface="+mn-ea"/>
            </a:endParaRPr>
          </a:p>
          <a:p>
            <a:pPr indent="0" algn="just">
              <a:lnSpc>
                <a:spcPct val="150000"/>
              </a:lnSpc>
              <a:spcBef>
                <a:spcPts val="1200"/>
              </a:spcBef>
              <a:buNone/>
            </a:pPr>
            <a:r>
              <a:rPr lang="en-US" altLang="zh-CN" sz="3000" dirty="0" smtClean="0">
                <a:latin typeface="+mn-ea"/>
              </a:rPr>
              <a:t>2.</a:t>
            </a:r>
            <a:r>
              <a:rPr lang="zh-CN" altLang="en-US" dirty="0"/>
              <a:t>面对技术封锁，华为迅速调整战略，发展数字能源、云服务等新业务。企业文化如何影响组织的战略适应性？组织如何在保持文化连续性的同时实现业务转型？</a:t>
            </a:r>
            <a:endParaRPr lang="zh-CN" altLang="en-US" sz="3000" dirty="0">
              <a:latin typeface="+mn-ea"/>
            </a:endParaRPr>
          </a:p>
        </p:txBody>
      </p:sp>
      <p:sp>
        <p:nvSpPr>
          <p:cNvPr id="4" name="日期占位符 3"/>
          <p:cNvSpPr>
            <a:spLocks noGrp="1"/>
          </p:cNvSpPr>
          <p:nvPr>
            <p:ph type="dt" sz="half" idx="10"/>
          </p:nvPr>
        </p:nvSpPr>
        <p:spPr/>
        <p:txBody>
          <a:bodyPr/>
          <a:lstStyle/>
          <a:p>
            <a:fld id="{D6CC872B-AFB6-42FB-923B-B3351C6927A9}" type="datetime1">
              <a:rPr lang="zh-CN" altLang="en-US" smtClean="0"/>
              <a:t>2025/3/26</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13</a:t>
            </a:fld>
            <a:endParaRPr lang="zh-CN" altLang="en-US" dirty="0"/>
          </a:p>
        </p:txBody>
      </p:sp>
      <p:pic>
        <p:nvPicPr>
          <p:cNvPr id="7" name="文字转语音-27359084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653174" y="5927726"/>
            <a:ext cx="406400" cy="406400"/>
          </a:xfrm>
          <a:prstGeom prst="rect">
            <a:avLst/>
          </a:prstGeom>
        </p:spPr>
      </p:pic>
    </p:spTree>
    <p:extLst>
      <p:ext uri="{BB962C8B-B14F-4D97-AF65-F5344CB8AC3E}">
        <p14:creationId xmlns:p14="http://schemas.microsoft.com/office/powerpoint/2010/main" val="26253016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4148"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影响目标一致的非正式因素</a:t>
            </a:r>
          </a:p>
        </p:txBody>
      </p:sp>
      <p:sp>
        <p:nvSpPr>
          <p:cNvPr id="4" name="日期占位符 3"/>
          <p:cNvSpPr>
            <a:spLocks noGrp="1"/>
          </p:cNvSpPr>
          <p:nvPr>
            <p:ph type="dt" sz="half" idx="10"/>
          </p:nvPr>
        </p:nvSpPr>
        <p:spPr/>
        <p:txBody>
          <a:bodyPr/>
          <a:lstStyle/>
          <a:p>
            <a:fld id="{D6CC872B-AFB6-42FB-923B-B3351C6927A9}" type="datetime1">
              <a:rPr lang="zh-CN" altLang="en-US" smtClean="0"/>
              <a:t>2025/3/26</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14</a:t>
            </a:fld>
            <a:endParaRPr lang="zh-CN" altLang="en-US"/>
          </a:p>
        </p:txBody>
      </p:sp>
      <p:sp>
        <p:nvSpPr>
          <p:cNvPr id="6" name="内容占位符 5"/>
          <p:cNvSpPr>
            <a:spLocks noGrp="1"/>
          </p:cNvSpPr>
          <p:nvPr>
            <p:ph idx="1"/>
          </p:nvPr>
        </p:nvSpPr>
        <p:spPr/>
        <p:txBody>
          <a:bodyPr/>
          <a:lstStyle/>
          <a:p>
            <a:endParaRPr lang="zh-CN" altLang="en-US"/>
          </a:p>
        </p:txBody>
      </p:sp>
      <p:pic>
        <p:nvPicPr>
          <p:cNvPr id="7" name="图片 6"/>
          <p:cNvPicPr>
            <a:picLocks noChangeAspect="1"/>
          </p:cNvPicPr>
          <p:nvPr/>
        </p:nvPicPr>
        <p:blipFill>
          <a:blip r:embed="rId2"/>
          <a:stretch>
            <a:fillRect/>
          </a:stretch>
        </p:blipFill>
        <p:spPr>
          <a:xfrm>
            <a:off x="499148" y="544686"/>
            <a:ext cx="5868556" cy="6093069"/>
          </a:xfrm>
          <a:prstGeom prst="rect">
            <a:avLst/>
          </a:prstGeom>
        </p:spPr>
      </p:pic>
      <p:pic>
        <p:nvPicPr>
          <p:cNvPr id="8" name="图片 7"/>
          <p:cNvPicPr>
            <a:picLocks noChangeAspect="1"/>
          </p:cNvPicPr>
          <p:nvPr/>
        </p:nvPicPr>
        <p:blipFill>
          <a:blip r:embed="rId3"/>
          <a:stretch>
            <a:fillRect/>
          </a:stretch>
        </p:blipFill>
        <p:spPr>
          <a:xfrm>
            <a:off x="6367704" y="533400"/>
            <a:ext cx="5538236" cy="5986881"/>
          </a:xfrm>
          <a:prstGeom prst="rect">
            <a:avLst/>
          </a:prstGeom>
        </p:spPr>
      </p:pic>
    </p:spTree>
    <p:extLst>
      <p:ext uri="{BB962C8B-B14F-4D97-AF65-F5344CB8AC3E}">
        <p14:creationId xmlns:p14="http://schemas.microsoft.com/office/powerpoint/2010/main" val="2096124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影响目标一致的非正式因素</a:t>
            </a:r>
          </a:p>
        </p:txBody>
      </p:sp>
      <p:sp>
        <p:nvSpPr>
          <p:cNvPr id="3" name="内容占位符 2">
            <a:extLst>
              <a:ext uri="{FF2B5EF4-FFF2-40B4-BE49-F238E27FC236}">
                <a16:creationId xmlns:a16="http://schemas.microsoft.com/office/drawing/2014/main" id="{DBC6D735-81FC-4251-95C3-EDC100753B8C}"/>
              </a:ext>
            </a:extLst>
          </p:cNvPr>
          <p:cNvSpPr>
            <a:spLocks noGrp="1"/>
          </p:cNvSpPr>
          <p:nvPr>
            <p:ph idx="1"/>
          </p:nvPr>
        </p:nvSpPr>
        <p:spPr>
          <a:xfrm>
            <a:off x="609600" y="1746421"/>
            <a:ext cx="10972800" cy="4302125"/>
          </a:xfrm>
        </p:spPr>
        <p:txBody>
          <a:bodyPr>
            <a:normAutofit fontScale="92500"/>
          </a:bodyPr>
          <a:lstStyle/>
          <a:p>
            <a:pPr>
              <a:lnSpc>
                <a:spcPct val="150000"/>
              </a:lnSpc>
              <a:spcBef>
                <a:spcPts val="1200"/>
              </a:spcBef>
            </a:pPr>
            <a:r>
              <a:rPr lang="zh-CN" altLang="en-US" dirty="0">
                <a:latin typeface="+mn-ea"/>
              </a:rPr>
              <a:t>企业文化</a:t>
            </a:r>
            <a:endParaRPr lang="en-US" altLang="zh-CN" dirty="0">
              <a:latin typeface="+mn-ea"/>
            </a:endParaRPr>
          </a:p>
          <a:p>
            <a:pPr indent="0" algn="just">
              <a:lnSpc>
                <a:spcPct val="150000"/>
              </a:lnSpc>
              <a:spcBef>
                <a:spcPts val="1200"/>
              </a:spcBef>
              <a:buNone/>
            </a:pPr>
            <a:r>
              <a:rPr lang="zh-CN" altLang="en-US" sz="2400" dirty="0">
                <a:latin typeface="+mn-ea"/>
              </a:rPr>
              <a:t>一个公司的组织文化通常多年</a:t>
            </a:r>
            <a:r>
              <a:rPr lang="zh-CN" altLang="en-US" sz="2400" dirty="0" smtClean="0">
                <a:latin typeface="+mn-ea"/>
              </a:rPr>
              <a:t>不变，有些</a:t>
            </a:r>
            <a:r>
              <a:rPr lang="zh-CN" altLang="en-US" sz="2400" dirty="0">
                <a:latin typeface="+mn-ea"/>
              </a:rPr>
              <a:t>实践变成了</a:t>
            </a:r>
            <a:r>
              <a:rPr lang="zh-CN" altLang="en-US" sz="2400" dirty="0" smtClean="0">
                <a:latin typeface="+mn-ea"/>
              </a:rPr>
              <a:t>惯例并自动</a:t>
            </a:r>
            <a:r>
              <a:rPr lang="zh-CN" altLang="en-US" sz="2400" dirty="0">
                <a:latin typeface="+mn-ea"/>
              </a:rPr>
              <a:t>传承</a:t>
            </a:r>
            <a:r>
              <a:rPr lang="zh-CN" altLang="en-US" sz="2400" dirty="0" smtClean="0">
                <a:latin typeface="+mn-ea"/>
              </a:rPr>
              <a:t>下去</a:t>
            </a:r>
            <a:r>
              <a:rPr lang="zh-CN" altLang="en-US" sz="2400" dirty="0" smtClean="0">
                <a:latin typeface="+mn-ea"/>
              </a:rPr>
              <a:t>。</a:t>
            </a:r>
            <a:endParaRPr lang="en-US" altLang="zh-CN" sz="2400" dirty="0" smtClean="0">
              <a:latin typeface="+mn-ea"/>
            </a:endParaRPr>
          </a:p>
          <a:p>
            <a:pPr marL="984250" indent="-355600" algn="just">
              <a:lnSpc>
                <a:spcPct val="150000"/>
              </a:lnSpc>
              <a:spcBef>
                <a:spcPts val="1200"/>
              </a:spcBef>
              <a:buFont typeface="Wingdings" panose="05000000000000000000" pitchFamily="2" charset="2"/>
              <a:buChar char="ü"/>
            </a:pPr>
            <a:r>
              <a:rPr lang="zh-CN" altLang="en-US" sz="2400" dirty="0">
                <a:latin typeface="+mn-ea"/>
              </a:rPr>
              <a:t>迪士尼：创意、讲故事、家庭娱乐</a:t>
            </a:r>
            <a:r>
              <a:rPr lang="zh-CN" altLang="en-US" sz="2400" dirty="0" smtClean="0">
                <a:latin typeface="+mn-ea"/>
              </a:rPr>
              <a:t>、魔法体验</a:t>
            </a:r>
            <a:endParaRPr lang="en-US" altLang="zh-CN" sz="2400" dirty="0" smtClean="0">
              <a:latin typeface="+mn-ea"/>
            </a:endParaRPr>
          </a:p>
          <a:p>
            <a:pPr indent="0" algn="just">
              <a:lnSpc>
                <a:spcPct val="150000"/>
              </a:lnSpc>
              <a:spcBef>
                <a:spcPts val="1200"/>
              </a:spcBef>
              <a:buNone/>
            </a:pPr>
            <a:r>
              <a:rPr lang="ja-JP" altLang="en-US" sz="2400" dirty="0" smtClean="0">
                <a:latin typeface="+mn-ea"/>
              </a:rPr>
              <a:t>组织</a:t>
            </a:r>
            <a:r>
              <a:rPr lang="ja-JP" altLang="en-US" sz="2400" dirty="0">
                <a:latin typeface="+mn-ea"/>
              </a:rPr>
              <a:t>文化还受</a:t>
            </a:r>
            <a:r>
              <a:rPr lang="en-US" altLang="ja-JP" sz="2400" dirty="0">
                <a:latin typeface="+mn-lt"/>
              </a:rPr>
              <a:t>CEO</a:t>
            </a:r>
            <a:r>
              <a:rPr lang="ja-JP" altLang="en-US" sz="2400" dirty="0">
                <a:latin typeface="+mn-lt"/>
              </a:rPr>
              <a:t>、</a:t>
            </a:r>
            <a:r>
              <a:rPr lang="ja-JP" altLang="en-US" sz="2400" dirty="0">
                <a:latin typeface="+mn-ea"/>
              </a:rPr>
              <a:t>低层管理者的个性和政策的强烈影</a:t>
            </a:r>
            <a:r>
              <a:rPr lang="zh-CN" altLang="en-US" sz="2400" dirty="0" smtClean="0">
                <a:latin typeface="+mn-ea"/>
              </a:rPr>
              <a:t>响。低层级管理者的个性和政策仅影响他们能控制的领域</a:t>
            </a:r>
            <a:r>
              <a:rPr lang="zh-CN" altLang="en-US" sz="2400" dirty="0" smtClean="0">
                <a:latin typeface="+mn-ea"/>
              </a:rPr>
              <a:t>。</a:t>
            </a:r>
            <a:endParaRPr lang="en-US" altLang="zh-CN" sz="2400" dirty="0" smtClean="0">
              <a:latin typeface="+mn-ea"/>
            </a:endParaRPr>
          </a:p>
          <a:p>
            <a:pPr marL="984250" indent="-355600" algn="just">
              <a:lnSpc>
                <a:spcPct val="150000"/>
              </a:lnSpc>
              <a:spcBef>
                <a:spcPts val="1200"/>
              </a:spcBef>
              <a:buFont typeface="Wingdings" panose="05000000000000000000" pitchFamily="2" charset="2"/>
              <a:buChar char="ü"/>
            </a:pPr>
            <a:r>
              <a:rPr lang="zh-CN" altLang="en-US" sz="2400" dirty="0">
                <a:latin typeface="+mn-ea"/>
              </a:rPr>
              <a:t>通用电气：杰克韦尔奇重塑了</a:t>
            </a:r>
            <a:r>
              <a:rPr lang="zh-CN" altLang="en-US" sz="2400" dirty="0">
                <a:latin typeface="+mn-ea"/>
              </a:rPr>
              <a:t>文化，倡导开放、诚实的沟通风格、推动持续</a:t>
            </a:r>
            <a:r>
              <a:rPr lang="zh-CN" altLang="en-US" sz="2400" dirty="0" smtClean="0">
                <a:latin typeface="+mn-ea"/>
              </a:rPr>
              <a:t>学习</a:t>
            </a:r>
            <a:endParaRPr lang="en-US" altLang="ja-JP" sz="2400" dirty="0">
              <a:latin typeface="+mn-ea"/>
            </a:endParaRPr>
          </a:p>
        </p:txBody>
      </p:sp>
      <p:sp>
        <p:nvSpPr>
          <p:cNvPr id="4" name="日期占位符 3"/>
          <p:cNvSpPr>
            <a:spLocks noGrp="1"/>
          </p:cNvSpPr>
          <p:nvPr>
            <p:ph type="dt" sz="half" idx="10"/>
          </p:nvPr>
        </p:nvSpPr>
        <p:spPr/>
        <p:txBody>
          <a:bodyPr/>
          <a:lstStyle/>
          <a:p>
            <a:fld id="{7BC29C3E-2FD6-4A4E-9C34-51998F94786D}" type="datetime1">
              <a:rPr lang="zh-CN" altLang="en-US" smtClean="0"/>
              <a:t>2025/3/26</a:t>
            </a:fld>
            <a:endParaRPr lang="zh-CN" altLang="en-US" dirty="0"/>
          </a:p>
        </p:txBody>
      </p:sp>
      <p:sp>
        <p:nvSpPr>
          <p:cNvPr id="5" name="灯片编号占位符 4"/>
          <p:cNvSpPr>
            <a:spLocks noGrp="1"/>
          </p:cNvSpPr>
          <p:nvPr>
            <p:ph type="sldNum" sz="quarter" idx="12"/>
          </p:nvPr>
        </p:nvSpPr>
        <p:spPr/>
        <p:txBody>
          <a:bodyPr/>
          <a:lstStyle/>
          <a:p>
            <a:fld id="{9C1E3057-D927-41FC-A7AD-8AC0C589921B}" type="slidenum">
              <a:rPr lang="zh-CN" altLang="en-US" smtClean="0"/>
              <a:t>15</a:t>
            </a:fld>
            <a:endParaRPr lang="zh-CN" altLang="en-US"/>
          </a:p>
        </p:txBody>
      </p:sp>
    </p:spTree>
    <p:extLst>
      <p:ext uri="{BB962C8B-B14F-4D97-AF65-F5344CB8AC3E}">
        <p14:creationId xmlns:p14="http://schemas.microsoft.com/office/powerpoint/2010/main" val="2507065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影响目标一致的非正式因素</a:t>
            </a:r>
          </a:p>
        </p:txBody>
      </p:sp>
      <p:sp>
        <p:nvSpPr>
          <p:cNvPr id="3" name="内容占位符 2">
            <a:extLst>
              <a:ext uri="{FF2B5EF4-FFF2-40B4-BE49-F238E27FC236}">
                <a16:creationId xmlns:a16="http://schemas.microsoft.com/office/drawing/2014/main" id="{DBC6D735-81FC-4251-95C3-EDC100753B8C}"/>
              </a:ext>
            </a:extLst>
          </p:cNvPr>
          <p:cNvSpPr>
            <a:spLocks noGrp="1"/>
          </p:cNvSpPr>
          <p:nvPr>
            <p:ph idx="1"/>
          </p:nvPr>
        </p:nvSpPr>
        <p:spPr>
          <a:xfrm>
            <a:off x="626076" y="1754659"/>
            <a:ext cx="10972800" cy="4588475"/>
          </a:xfrm>
        </p:spPr>
        <p:txBody>
          <a:bodyPr>
            <a:normAutofit/>
          </a:bodyPr>
          <a:lstStyle/>
          <a:p>
            <a:pPr>
              <a:lnSpc>
                <a:spcPct val="150000"/>
              </a:lnSpc>
              <a:spcBef>
                <a:spcPts val="1200"/>
              </a:spcBef>
            </a:pPr>
            <a:r>
              <a:rPr lang="zh-CN" altLang="en-US" dirty="0">
                <a:latin typeface="+mn-ea"/>
              </a:rPr>
              <a:t>管理风格</a:t>
            </a:r>
          </a:p>
          <a:p>
            <a:pPr marL="438140" lvl="1" indent="0" algn="just">
              <a:lnSpc>
                <a:spcPct val="150000"/>
              </a:lnSpc>
              <a:spcBef>
                <a:spcPts val="1200"/>
              </a:spcBef>
              <a:buNone/>
            </a:pPr>
            <a:r>
              <a:rPr lang="zh-CN" altLang="en-US" sz="2400" dirty="0">
                <a:latin typeface="+mn-lt"/>
              </a:rPr>
              <a:t>对管理控制影响最大的内部因素可能就是管理</a:t>
            </a:r>
            <a:r>
              <a:rPr lang="zh-CN" altLang="en-US" sz="2400" dirty="0" smtClean="0">
                <a:latin typeface="+mn-lt"/>
              </a:rPr>
              <a:t>风格。</a:t>
            </a:r>
            <a:endParaRPr lang="en-US" altLang="zh-CN" sz="2400" dirty="0" smtClean="0">
              <a:latin typeface="+mn-lt"/>
            </a:endParaRPr>
          </a:p>
          <a:p>
            <a:pPr marL="438140" lvl="1" indent="0" algn="just">
              <a:lnSpc>
                <a:spcPct val="150000"/>
              </a:lnSpc>
              <a:spcBef>
                <a:spcPts val="1200"/>
              </a:spcBef>
              <a:buNone/>
            </a:pPr>
            <a:r>
              <a:rPr lang="zh-CN" altLang="en-US" sz="2400" dirty="0" smtClean="0">
                <a:latin typeface="+mn-lt"/>
              </a:rPr>
              <a:t>下属</a:t>
            </a:r>
            <a:r>
              <a:rPr lang="zh-CN" altLang="en-US" sz="2400" dirty="0">
                <a:latin typeface="+mn-lt"/>
              </a:rPr>
              <a:t>的态度反映了他们眼</a:t>
            </a:r>
            <a:r>
              <a:rPr lang="zh-CN" altLang="en-US" sz="2400" dirty="0" smtClean="0">
                <a:latin typeface="+mn-lt"/>
              </a:rPr>
              <a:t>中上级</a:t>
            </a:r>
            <a:r>
              <a:rPr lang="zh-CN" altLang="en-US" sz="2400" dirty="0">
                <a:latin typeface="+mn-lt"/>
              </a:rPr>
              <a:t>的态度，而他们的上级的态度最终要源于</a:t>
            </a:r>
            <a:r>
              <a:rPr lang="en-US" altLang="zh-CN" sz="2400" dirty="0">
                <a:latin typeface="+mn-lt"/>
              </a:rPr>
              <a:t>CEO</a:t>
            </a:r>
            <a:r>
              <a:rPr lang="zh-CN" altLang="en-US" sz="2400" dirty="0">
                <a:latin typeface="+mn-lt"/>
              </a:rPr>
              <a:t>的</a:t>
            </a:r>
            <a:r>
              <a:rPr lang="zh-CN" altLang="en-US" sz="2400" dirty="0" smtClean="0">
                <a:latin typeface="+mn-lt"/>
              </a:rPr>
              <a:t>态度。</a:t>
            </a:r>
            <a:endParaRPr lang="en-US" altLang="zh-CN" sz="2400" dirty="0" smtClean="0">
              <a:latin typeface="+mn-lt"/>
            </a:endParaRPr>
          </a:p>
          <a:p>
            <a:pPr marL="438140" lvl="1" indent="0" algn="just">
              <a:lnSpc>
                <a:spcPct val="150000"/>
              </a:lnSpc>
              <a:spcBef>
                <a:spcPts val="1200"/>
              </a:spcBef>
              <a:buNone/>
            </a:pPr>
            <a:r>
              <a:rPr lang="zh-CN" altLang="en-US" sz="2400" dirty="0" smtClean="0">
                <a:latin typeface="+mn-lt"/>
              </a:rPr>
              <a:t>管理</a:t>
            </a:r>
            <a:r>
              <a:rPr lang="zh-CN" altLang="en-US" sz="2400" dirty="0">
                <a:latin typeface="+mn-lt"/>
              </a:rPr>
              <a:t>者</a:t>
            </a:r>
            <a:r>
              <a:rPr lang="zh-CN" altLang="en-US" sz="2400" dirty="0" smtClean="0">
                <a:latin typeface="+mn-lt"/>
              </a:rPr>
              <a:t>风格迥异，有些</a:t>
            </a:r>
            <a:r>
              <a:rPr lang="zh-CN" altLang="en-US" sz="2400" dirty="0">
                <a:latin typeface="+mn-lt"/>
              </a:rPr>
              <a:t>具有魅力、个性张扬；</a:t>
            </a:r>
            <a:r>
              <a:rPr lang="zh-CN" altLang="en-US" sz="2400" dirty="0" smtClean="0">
                <a:latin typeface="+mn-lt"/>
              </a:rPr>
              <a:t>有些沉稳</a:t>
            </a:r>
            <a:r>
              <a:rPr lang="zh-CN" altLang="en-US" sz="2400" dirty="0">
                <a:latin typeface="+mn-lt"/>
              </a:rPr>
              <a:t>；有些花大量时间视察并与人交谈（“巡视管理”）；有些则更多地倚重书面</a:t>
            </a:r>
            <a:r>
              <a:rPr lang="zh-CN" altLang="en-US" sz="2400" dirty="0" smtClean="0">
                <a:latin typeface="+mn-lt"/>
              </a:rPr>
              <a:t>报告</a:t>
            </a:r>
            <a:endParaRPr lang="zh-CN" altLang="en-US" sz="3200" dirty="0">
              <a:latin typeface="+mn-lt"/>
            </a:endParaRPr>
          </a:p>
        </p:txBody>
      </p:sp>
      <p:sp>
        <p:nvSpPr>
          <p:cNvPr id="4" name="日期占位符 3"/>
          <p:cNvSpPr>
            <a:spLocks noGrp="1"/>
          </p:cNvSpPr>
          <p:nvPr>
            <p:ph type="dt" sz="half" idx="10"/>
          </p:nvPr>
        </p:nvSpPr>
        <p:spPr/>
        <p:txBody>
          <a:bodyPr/>
          <a:lstStyle/>
          <a:p>
            <a:fld id="{8F788A2B-14C0-461D-8A24-FF37ADC72B01}" type="datetime1">
              <a:rPr lang="zh-CN" altLang="en-US" smtClean="0"/>
              <a:t>2025/3/26</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16</a:t>
            </a:fld>
            <a:endParaRPr lang="zh-CN" altLang="en-US"/>
          </a:p>
        </p:txBody>
      </p:sp>
    </p:spTree>
    <p:extLst>
      <p:ext uri="{BB962C8B-B14F-4D97-AF65-F5344CB8AC3E}">
        <p14:creationId xmlns:p14="http://schemas.microsoft.com/office/powerpoint/2010/main" val="16588101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影响目标一致的非正式因素</a:t>
            </a:r>
          </a:p>
        </p:txBody>
      </p:sp>
      <p:sp>
        <p:nvSpPr>
          <p:cNvPr id="3" name="内容占位符 2">
            <a:extLst>
              <a:ext uri="{FF2B5EF4-FFF2-40B4-BE49-F238E27FC236}">
                <a16:creationId xmlns:a16="http://schemas.microsoft.com/office/drawing/2014/main" id="{DBC6D735-81FC-4251-95C3-EDC100753B8C}"/>
              </a:ext>
            </a:extLst>
          </p:cNvPr>
          <p:cNvSpPr>
            <a:spLocks noGrp="1"/>
          </p:cNvSpPr>
          <p:nvPr>
            <p:ph idx="1"/>
          </p:nvPr>
        </p:nvSpPr>
        <p:spPr>
          <a:xfrm>
            <a:off x="609600" y="1779373"/>
            <a:ext cx="10972800" cy="4857749"/>
          </a:xfrm>
        </p:spPr>
        <p:txBody>
          <a:bodyPr>
            <a:noAutofit/>
          </a:bodyPr>
          <a:lstStyle/>
          <a:p>
            <a:pPr marL="0" indent="0" algn="just">
              <a:lnSpc>
                <a:spcPct val="150000"/>
              </a:lnSpc>
              <a:spcBef>
                <a:spcPts val="1200"/>
              </a:spcBef>
              <a:buNone/>
            </a:pPr>
            <a:r>
              <a:rPr lang="zh-CN" altLang="en-US" sz="2800" b="1" dirty="0">
                <a:latin typeface="+mn-lt"/>
              </a:rPr>
              <a:t>实例：</a:t>
            </a:r>
            <a:r>
              <a:rPr lang="zh-CN" altLang="en-US" sz="2800" dirty="0">
                <a:latin typeface="+mn-lt"/>
              </a:rPr>
              <a:t>在</a:t>
            </a:r>
            <a:r>
              <a:rPr lang="en-US" altLang="zh-CN" sz="2800" dirty="0">
                <a:latin typeface="+mn-lt"/>
              </a:rPr>
              <a:t>20</a:t>
            </a:r>
            <a:r>
              <a:rPr lang="zh-CN" altLang="en-US" sz="2800" dirty="0">
                <a:latin typeface="+mn-lt"/>
              </a:rPr>
              <a:t>世纪</a:t>
            </a:r>
            <a:r>
              <a:rPr lang="en-US" altLang="zh-CN" sz="2800" dirty="0">
                <a:latin typeface="+mn-lt"/>
              </a:rPr>
              <a:t>70</a:t>
            </a:r>
            <a:r>
              <a:rPr lang="zh-CN" altLang="en-US" sz="2800" dirty="0">
                <a:latin typeface="+mn-lt"/>
              </a:rPr>
              <a:t>年代初，当瑞金纳德</a:t>
            </a:r>
            <a:r>
              <a:rPr lang="en-US" altLang="zh-CN" sz="2800" dirty="0">
                <a:latin typeface="+mn-lt"/>
              </a:rPr>
              <a:t>·</a:t>
            </a:r>
            <a:r>
              <a:rPr lang="zh-CN" altLang="en-US" sz="2800" dirty="0">
                <a:latin typeface="+mn-lt"/>
              </a:rPr>
              <a:t>琼斯被任命为通用电气的</a:t>
            </a:r>
            <a:r>
              <a:rPr lang="en-US" altLang="zh-CN" sz="2800" dirty="0">
                <a:latin typeface="+mn-lt"/>
              </a:rPr>
              <a:t>CEO</a:t>
            </a:r>
            <a:r>
              <a:rPr lang="zh-CN" altLang="en-US" sz="2800" dirty="0">
                <a:latin typeface="+mn-lt"/>
              </a:rPr>
              <a:t>时，通用电气已是一个大型多元化经营的公司，在多个成熟市场都经营得很好。但是，公司也的确存在问题：限价丑闻使几位高层管理者锒铛入狱；在主机计算机市场遭遇惨败，随后退出。琼斯的管理风格非常适合整饬公司，严明纪律。琼斯中规中矩，威严，优雅，睿智，既愿意授权，也有能力授权。他制定了正式的战略计划，并率先在大公司中建立了战略计划单元</a:t>
            </a:r>
            <a:r>
              <a:rPr lang="zh-CN" altLang="en-US" sz="2800" dirty="0" smtClean="0">
                <a:latin typeface="+mn-lt"/>
              </a:rPr>
              <a:t>。</a:t>
            </a:r>
            <a:endParaRPr lang="en-US" altLang="zh-CN" sz="2800" dirty="0">
              <a:latin typeface="+mn-lt"/>
            </a:endParaRPr>
          </a:p>
        </p:txBody>
      </p:sp>
      <p:sp>
        <p:nvSpPr>
          <p:cNvPr id="4" name="日期占位符 3"/>
          <p:cNvSpPr>
            <a:spLocks noGrp="1"/>
          </p:cNvSpPr>
          <p:nvPr>
            <p:ph type="dt" sz="half" idx="10"/>
          </p:nvPr>
        </p:nvSpPr>
        <p:spPr/>
        <p:txBody>
          <a:bodyPr/>
          <a:lstStyle/>
          <a:p>
            <a:fld id="{4AEE9F5D-C207-4AD8-951D-F113893F0831}" type="datetime1">
              <a:rPr lang="zh-CN" altLang="en-US" smtClean="0"/>
              <a:t>2025/3/26</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17</a:t>
            </a:fld>
            <a:endParaRPr lang="zh-CN" altLang="en-US"/>
          </a:p>
        </p:txBody>
      </p:sp>
    </p:spTree>
    <p:extLst>
      <p:ext uri="{BB962C8B-B14F-4D97-AF65-F5344CB8AC3E}">
        <p14:creationId xmlns:p14="http://schemas.microsoft.com/office/powerpoint/2010/main" val="2479663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影响目标一致的非正式因素</a:t>
            </a:r>
          </a:p>
        </p:txBody>
      </p:sp>
      <p:sp>
        <p:nvSpPr>
          <p:cNvPr id="3" name="内容占位符 2">
            <a:extLst>
              <a:ext uri="{FF2B5EF4-FFF2-40B4-BE49-F238E27FC236}">
                <a16:creationId xmlns:a16="http://schemas.microsoft.com/office/drawing/2014/main" id="{DBC6D735-81FC-4251-95C3-EDC100753B8C}"/>
              </a:ext>
            </a:extLst>
          </p:cNvPr>
          <p:cNvSpPr>
            <a:spLocks noGrp="1"/>
          </p:cNvSpPr>
          <p:nvPr>
            <p:ph idx="1"/>
          </p:nvPr>
        </p:nvSpPr>
        <p:spPr>
          <a:xfrm>
            <a:off x="549519" y="1676400"/>
            <a:ext cx="11032881" cy="4821510"/>
          </a:xfrm>
        </p:spPr>
        <p:txBody>
          <a:bodyPr>
            <a:noAutofit/>
          </a:bodyPr>
          <a:lstStyle/>
          <a:p>
            <a:pPr marL="0" indent="457200" algn="just">
              <a:lnSpc>
                <a:spcPct val="150000"/>
              </a:lnSpc>
              <a:spcBef>
                <a:spcPts val="1200"/>
              </a:spcBef>
              <a:buNone/>
            </a:pPr>
            <a:r>
              <a:rPr lang="zh-CN" altLang="en-US" sz="2400" dirty="0" smtClean="0">
                <a:latin typeface="+mn-lt"/>
              </a:rPr>
              <a:t>琼</a:t>
            </a:r>
            <a:r>
              <a:rPr lang="zh-CN" altLang="en-US" sz="2400" dirty="0">
                <a:latin typeface="+mn-lt"/>
              </a:rPr>
              <a:t>斯于</a:t>
            </a:r>
            <a:r>
              <a:rPr lang="en-US" altLang="zh-CN" sz="2400" dirty="0">
                <a:latin typeface="+mn-lt"/>
              </a:rPr>
              <a:t>1980</a:t>
            </a:r>
            <a:r>
              <a:rPr lang="zh-CN" altLang="en-US" sz="2400" dirty="0">
                <a:latin typeface="+mn-lt"/>
              </a:rPr>
              <a:t>年退休时，通用电气的董事会经过深思熟虑，选择了杰克</a:t>
            </a:r>
            <a:r>
              <a:rPr lang="en-US" altLang="zh-CN" sz="2400" dirty="0">
                <a:latin typeface="+mn-lt"/>
              </a:rPr>
              <a:t>·</a:t>
            </a:r>
            <a:r>
              <a:rPr lang="zh-CN" altLang="en-US" sz="2400" dirty="0">
                <a:latin typeface="+mn-lt"/>
              </a:rPr>
              <a:t>韦尔奇接任</a:t>
            </a:r>
            <a:r>
              <a:rPr lang="en-US" altLang="zh-CN" sz="2400" dirty="0">
                <a:latin typeface="+mn-lt"/>
              </a:rPr>
              <a:t>CEO</a:t>
            </a:r>
            <a:r>
              <a:rPr lang="zh-CN" altLang="en-US" sz="2400" dirty="0">
                <a:latin typeface="+mn-lt"/>
              </a:rPr>
              <a:t>。他是一个管理风格理异的人。韦尔奇是一个个性张扬、性格急躁、处事随意的企业家。这些品质恰恰适合八九十年代那个增长的时代。韦尔奇在</a:t>
            </a:r>
            <a:r>
              <a:rPr lang="en-US" altLang="zh-CN" sz="2400" dirty="0">
                <a:latin typeface="+mn-lt"/>
              </a:rPr>
              <a:t>1981-1999</a:t>
            </a:r>
            <a:r>
              <a:rPr lang="zh-CN" altLang="en-US" sz="2400" dirty="0">
                <a:latin typeface="+mn-lt"/>
              </a:rPr>
              <a:t>年之间所采取的行动</a:t>
            </a:r>
            <a:r>
              <a:rPr lang="en-US" altLang="zh-CN" sz="2400" dirty="0">
                <a:latin typeface="+mn-lt"/>
              </a:rPr>
              <a:t>——</a:t>
            </a:r>
            <a:r>
              <a:rPr lang="zh-CN" altLang="en-US" sz="2400" dirty="0">
                <a:latin typeface="+mn-lt"/>
              </a:rPr>
              <a:t>巨额收购，从制造转型为服务、在欧洲和亚洲的全球化、实施测试和六西格玛等质量管理概念、将互联网整合进通用电气的各项业务</a:t>
            </a:r>
            <a:r>
              <a:rPr lang="en-US" altLang="zh-CN" sz="2400" dirty="0">
                <a:latin typeface="+mn-lt"/>
              </a:rPr>
              <a:t>——</a:t>
            </a:r>
            <a:r>
              <a:rPr lang="zh-CN" altLang="en-US" sz="2400" dirty="0">
                <a:latin typeface="+mn-lt"/>
              </a:rPr>
              <a:t>使通用电气</a:t>
            </a:r>
            <a:r>
              <a:rPr lang="zh-CN" altLang="en-US" sz="2400" dirty="0" smtClean="0">
                <a:latin typeface="+mn-lt"/>
              </a:rPr>
              <a:t>步入稳步</a:t>
            </a:r>
            <a:r>
              <a:rPr lang="zh-CN" altLang="en-US" sz="2400" dirty="0">
                <a:latin typeface="+mn-lt"/>
              </a:rPr>
              <a:t>增长的轨道。在</a:t>
            </a:r>
            <a:r>
              <a:rPr lang="zh-CN" altLang="en-US" sz="2400" dirty="0" smtClean="0">
                <a:latin typeface="+mn-lt"/>
              </a:rPr>
              <a:t>这期间</a:t>
            </a:r>
            <a:r>
              <a:rPr lang="zh-CN" altLang="en-US" sz="2400" dirty="0">
                <a:latin typeface="+mn-lt"/>
              </a:rPr>
              <a:t>，通用电气的销售收入翻</a:t>
            </a:r>
            <a:r>
              <a:rPr lang="ja-JP" altLang="en-US" sz="2400" dirty="0">
                <a:latin typeface="+mn-lt"/>
              </a:rPr>
              <a:t>了</a:t>
            </a:r>
            <a:r>
              <a:rPr lang="en-US" altLang="ja-JP" sz="2400" dirty="0">
                <a:latin typeface="+mn-lt"/>
              </a:rPr>
              <a:t>4</a:t>
            </a:r>
            <a:r>
              <a:rPr lang="ja-JP" altLang="en-US" sz="2400" dirty="0">
                <a:latin typeface="+mn-lt"/>
              </a:rPr>
              <a:t>倍，从</a:t>
            </a:r>
            <a:r>
              <a:rPr lang="en-US" altLang="ja-JP" sz="2400" dirty="0">
                <a:latin typeface="+mn-lt"/>
              </a:rPr>
              <a:t>1981</a:t>
            </a:r>
            <a:r>
              <a:rPr lang="ja-JP" altLang="en-US" sz="2400" dirty="0">
                <a:latin typeface="+mn-lt"/>
              </a:rPr>
              <a:t>年的</a:t>
            </a:r>
            <a:r>
              <a:rPr lang="en-US" altLang="ja-JP" sz="2400" dirty="0">
                <a:latin typeface="+mn-lt"/>
              </a:rPr>
              <a:t>270</a:t>
            </a:r>
            <a:r>
              <a:rPr lang="ja-JP" altLang="en-US" sz="2400" dirty="0">
                <a:latin typeface="+mn-lt"/>
              </a:rPr>
              <a:t>亿美元增至</a:t>
            </a:r>
            <a:r>
              <a:rPr lang="en-US" altLang="ja-JP" sz="2400" dirty="0">
                <a:latin typeface="+mn-lt"/>
              </a:rPr>
              <a:t>1998</a:t>
            </a:r>
            <a:r>
              <a:rPr lang="ja-JP" altLang="en-US" sz="2400" dirty="0">
                <a:latin typeface="+mn-lt"/>
              </a:rPr>
              <a:t>年的</a:t>
            </a:r>
            <a:r>
              <a:rPr lang="en-US" altLang="ja-JP" sz="2400" dirty="0">
                <a:latin typeface="+mn-lt"/>
              </a:rPr>
              <a:t>1010</a:t>
            </a:r>
            <a:r>
              <a:rPr lang="ja-JP" altLang="en-US" sz="2400" dirty="0">
                <a:latin typeface="+mn-lt"/>
              </a:rPr>
              <a:t>亿美元，利润</a:t>
            </a:r>
            <a:r>
              <a:rPr lang="zh-CN" altLang="en-US" sz="2400" dirty="0">
                <a:latin typeface="+mn-lt"/>
              </a:rPr>
              <a:t>翻</a:t>
            </a:r>
            <a:r>
              <a:rPr lang="ja-JP" altLang="en-US" sz="2400" dirty="0">
                <a:latin typeface="+mn-lt"/>
              </a:rPr>
              <a:t>了</a:t>
            </a:r>
            <a:r>
              <a:rPr lang="en-US" altLang="ja-JP" sz="2400" dirty="0">
                <a:latin typeface="+mn-lt"/>
              </a:rPr>
              <a:t>6</a:t>
            </a:r>
            <a:r>
              <a:rPr lang="ja-JP" altLang="en-US" sz="2400" dirty="0">
                <a:latin typeface="+mn-lt"/>
              </a:rPr>
              <a:t>倍，从</a:t>
            </a:r>
            <a:r>
              <a:rPr lang="en-US" altLang="ja-JP" sz="2400" dirty="0">
                <a:latin typeface="+mn-lt"/>
              </a:rPr>
              <a:t>1981</a:t>
            </a:r>
            <a:r>
              <a:rPr lang="ja-JP" altLang="en-US" sz="2400" dirty="0">
                <a:latin typeface="+mn-lt"/>
              </a:rPr>
              <a:t>年的</a:t>
            </a:r>
            <a:r>
              <a:rPr lang="en-US" altLang="ja-JP" sz="2400" dirty="0">
                <a:latin typeface="+mn-lt"/>
              </a:rPr>
              <a:t>16</a:t>
            </a:r>
            <a:r>
              <a:rPr lang="ja-JP" altLang="en-US" sz="2400" dirty="0">
                <a:latin typeface="+mn-lt"/>
              </a:rPr>
              <a:t>亿美元增至</a:t>
            </a:r>
            <a:r>
              <a:rPr lang="en-US" altLang="ja-JP" sz="2400" dirty="0">
                <a:latin typeface="+mn-lt"/>
              </a:rPr>
              <a:t>1988</a:t>
            </a:r>
            <a:r>
              <a:rPr lang="ja-JP" altLang="en-US" sz="2400" dirty="0">
                <a:latin typeface="+mn-lt"/>
              </a:rPr>
              <a:t>年的</a:t>
            </a:r>
            <a:r>
              <a:rPr lang="en-US" altLang="ja-JP" sz="2400" dirty="0">
                <a:latin typeface="+mn-lt"/>
              </a:rPr>
              <a:t>92</a:t>
            </a:r>
            <a:r>
              <a:rPr lang="ja-JP" altLang="en-US" sz="2400" dirty="0">
                <a:latin typeface="+mn-lt"/>
              </a:rPr>
              <a:t>亿美元。通用电气的股价上了</a:t>
            </a:r>
            <a:r>
              <a:rPr lang="en-US" altLang="ja-JP" sz="2400" dirty="0">
                <a:latin typeface="+mn-lt"/>
              </a:rPr>
              <a:t>3100</a:t>
            </a:r>
            <a:r>
              <a:rPr lang="ja-JP" altLang="en-US" sz="2400" dirty="0">
                <a:latin typeface="+mn-lt"/>
              </a:rPr>
              <a:t>％，从</a:t>
            </a:r>
            <a:r>
              <a:rPr lang="en-US" altLang="ja-JP" sz="2400" dirty="0">
                <a:latin typeface="+mn-lt"/>
              </a:rPr>
              <a:t>1981</a:t>
            </a:r>
            <a:r>
              <a:rPr lang="ja-JP" altLang="en-US" sz="2400" dirty="0">
                <a:latin typeface="+mn-lt"/>
              </a:rPr>
              <a:t>年</a:t>
            </a:r>
            <a:r>
              <a:rPr lang="en-US" altLang="ja-JP" sz="2400" dirty="0">
                <a:latin typeface="+mn-lt"/>
              </a:rPr>
              <a:t>3</a:t>
            </a:r>
            <a:r>
              <a:rPr lang="ja-JP" altLang="en-US" sz="2400" dirty="0">
                <a:latin typeface="+mn-lt"/>
              </a:rPr>
              <a:t>月的</a:t>
            </a:r>
            <a:r>
              <a:rPr lang="en-US" altLang="ja-JP" sz="2400" dirty="0" smtClean="0">
                <a:latin typeface="+mn-lt"/>
              </a:rPr>
              <a:t>4.2</a:t>
            </a:r>
            <a:r>
              <a:rPr lang="ja-JP" altLang="en-US" sz="2400" dirty="0">
                <a:latin typeface="+mn-lt"/>
              </a:rPr>
              <a:t>美元升</a:t>
            </a:r>
            <a:r>
              <a:rPr lang="zh-CN" altLang="en-US" sz="2400" dirty="0">
                <a:latin typeface="+mn-lt"/>
              </a:rPr>
              <a:t>至</a:t>
            </a:r>
            <a:r>
              <a:rPr lang="ja-JP" altLang="en-US" sz="2400" dirty="0">
                <a:latin typeface="+mn-lt"/>
              </a:rPr>
              <a:t>了</a:t>
            </a:r>
            <a:r>
              <a:rPr lang="en-US" altLang="ja-JP" sz="2400" dirty="0">
                <a:latin typeface="+mn-lt"/>
              </a:rPr>
              <a:t>1999</a:t>
            </a:r>
            <a:r>
              <a:rPr lang="ja-JP" altLang="en-US" sz="2400" dirty="0">
                <a:latin typeface="+mn-lt"/>
              </a:rPr>
              <a:t>年</a:t>
            </a:r>
            <a:r>
              <a:rPr lang="en-US" altLang="ja-JP" sz="2400" dirty="0">
                <a:latin typeface="+mn-lt"/>
              </a:rPr>
              <a:t>11</a:t>
            </a:r>
            <a:r>
              <a:rPr lang="ja-JP" altLang="en-US" sz="2400" dirty="0">
                <a:latin typeface="+mn-lt"/>
              </a:rPr>
              <a:t>月的</a:t>
            </a:r>
            <a:r>
              <a:rPr lang="en-US" altLang="ja-JP" sz="2400" dirty="0">
                <a:latin typeface="+mn-lt"/>
              </a:rPr>
              <a:t>133.75</a:t>
            </a:r>
            <a:r>
              <a:rPr lang="ja-JP" altLang="en-US" sz="2400" dirty="0">
                <a:latin typeface="+mn-lt"/>
              </a:rPr>
              <a:t>美元</a:t>
            </a:r>
            <a:r>
              <a:rPr lang="en-US" altLang="zh-CN" sz="2400" dirty="0">
                <a:latin typeface="+mn-lt"/>
              </a:rPr>
              <a:t>——</a:t>
            </a:r>
            <a:r>
              <a:rPr lang="ja-JP" altLang="en-US" sz="2400" dirty="0">
                <a:latin typeface="+mn-lt"/>
              </a:rPr>
              <a:t>是同期标准普尔</a:t>
            </a:r>
            <a:r>
              <a:rPr lang="en-US" altLang="ja-JP" sz="2400" dirty="0">
                <a:latin typeface="+mn-lt"/>
              </a:rPr>
              <a:t>500</a:t>
            </a:r>
            <a:r>
              <a:rPr lang="ja-JP" altLang="en-US" sz="2400" dirty="0">
                <a:latin typeface="+mn-lt"/>
              </a:rPr>
              <a:t>指数增长的</a:t>
            </a:r>
            <a:r>
              <a:rPr lang="en-US" altLang="ja-JP" sz="2400" dirty="0">
                <a:latin typeface="+mn-lt"/>
              </a:rPr>
              <a:t>3</a:t>
            </a:r>
            <a:r>
              <a:rPr lang="ja-JP" altLang="en-US" sz="2400" dirty="0">
                <a:latin typeface="+mn-lt"/>
              </a:rPr>
              <a:t>倍。</a:t>
            </a:r>
            <a:endParaRPr lang="zh-CN" altLang="en-US" sz="2400" dirty="0">
              <a:latin typeface="+mn-lt"/>
            </a:endParaRPr>
          </a:p>
        </p:txBody>
      </p:sp>
      <p:sp>
        <p:nvSpPr>
          <p:cNvPr id="4" name="日期占位符 3"/>
          <p:cNvSpPr>
            <a:spLocks noGrp="1"/>
          </p:cNvSpPr>
          <p:nvPr>
            <p:ph type="dt" sz="half" idx="10"/>
          </p:nvPr>
        </p:nvSpPr>
        <p:spPr/>
        <p:txBody>
          <a:bodyPr/>
          <a:lstStyle/>
          <a:p>
            <a:fld id="{4AEE9F5D-C207-4AD8-951D-F113893F0831}" type="datetime1">
              <a:rPr lang="zh-CN" altLang="en-US" smtClean="0"/>
              <a:t>2025/3/26</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18</a:t>
            </a:fld>
            <a:endParaRPr lang="zh-CN" altLang="en-US"/>
          </a:p>
        </p:txBody>
      </p:sp>
    </p:spTree>
    <p:extLst>
      <p:ext uri="{BB962C8B-B14F-4D97-AF65-F5344CB8AC3E}">
        <p14:creationId xmlns:p14="http://schemas.microsoft.com/office/powerpoint/2010/main" val="9397056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影响目标一致的非正式因素</a:t>
            </a:r>
          </a:p>
        </p:txBody>
      </p:sp>
      <p:sp>
        <p:nvSpPr>
          <p:cNvPr id="3" name="内容占位符 2">
            <a:extLst>
              <a:ext uri="{FF2B5EF4-FFF2-40B4-BE49-F238E27FC236}">
                <a16:creationId xmlns:a16="http://schemas.microsoft.com/office/drawing/2014/main" id="{DBC6D735-81FC-4251-95C3-EDC100753B8C}"/>
              </a:ext>
            </a:extLst>
          </p:cNvPr>
          <p:cNvSpPr>
            <a:spLocks noGrp="1"/>
          </p:cNvSpPr>
          <p:nvPr>
            <p:ph idx="1"/>
          </p:nvPr>
        </p:nvSpPr>
        <p:spPr>
          <a:xfrm>
            <a:off x="609600" y="1795849"/>
            <a:ext cx="10972800" cy="4419599"/>
          </a:xfrm>
        </p:spPr>
        <p:txBody>
          <a:bodyPr>
            <a:normAutofit lnSpcReduction="10000"/>
          </a:bodyPr>
          <a:lstStyle/>
          <a:p>
            <a:pPr marL="0" indent="457200" algn="just">
              <a:lnSpc>
                <a:spcPct val="150000"/>
              </a:lnSpc>
              <a:spcBef>
                <a:spcPts val="1200"/>
              </a:spcBef>
              <a:buNone/>
            </a:pPr>
            <a:r>
              <a:rPr lang="en-US" altLang="ja-JP" sz="2400" dirty="0">
                <a:latin typeface="+mn-lt"/>
              </a:rPr>
              <a:t>2001</a:t>
            </a:r>
            <a:r>
              <a:rPr lang="ja-JP" altLang="en-US" sz="2400" dirty="0">
                <a:latin typeface="+mn-lt"/>
              </a:rPr>
              <a:t>年，杰克</a:t>
            </a:r>
            <a:r>
              <a:rPr lang="en-US" altLang="ja-JP" sz="2400" dirty="0">
                <a:latin typeface="+mn-lt"/>
              </a:rPr>
              <a:t>·</a:t>
            </a:r>
            <a:r>
              <a:rPr lang="zh-CN" altLang="en-US" sz="2400" dirty="0">
                <a:latin typeface="+mn-lt"/>
              </a:rPr>
              <a:t>韦</a:t>
            </a:r>
            <a:r>
              <a:rPr lang="ja-JP" altLang="en-US" sz="2400" dirty="0">
                <a:latin typeface="+mn-lt"/>
              </a:rPr>
              <a:t>尔奇在执</a:t>
            </a:r>
            <a:r>
              <a:rPr lang="zh-CN" altLang="en-US" sz="2400" dirty="0">
                <a:latin typeface="+mn-lt"/>
              </a:rPr>
              <a:t>掌</a:t>
            </a:r>
            <a:r>
              <a:rPr lang="ja-JP" altLang="en-US" sz="2400" dirty="0">
                <a:latin typeface="+mn-lt"/>
              </a:rPr>
              <a:t>通用电气</a:t>
            </a:r>
            <a:r>
              <a:rPr lang="en-US" altLang="ja-JP" sz="2400" dirty="0">
                <a:latin typeface="+mn-lt"/>
              </a:rPr>
              <a:t>20</a:t>
            </a:r>
            <a:r>
              <a:rPr lang="ja-JP" altLang="en-US" sz="2400" dirty="0">
                <a:latin typeface="+mn-lt"/>
              </a:rPr>
              <a:t>年之后，光荣</a:t>
            </a:r>
            <a:r>
              <a:rPr lang="zh-CN" altLang="en-US" sz="2400" dirty="0">
                <a:latin typeface="+mn-lt"/>
              </a:rPr>
              <a:t>退休</a:t>
            </a:r>
            <a:r>
              <a:rPr lang="ja-JP" altLang="en-US" sz="2400" dirty="0">
                <a:latin typeface="+mn-lt"/>
              </a:rPr>
              <a:t>了。杰夫・伊梅尔特当选新任董事长</a:t>
            </a:r>
            <a:r>
              <a:rPr lang="zh-CN" altLang="en-US" sz="2400" dirty="0">
                <a:latin typeface="+mn-lt"/>
              </a:rPr>
              <a:t>兼</a:t>
            </a:r>
            <a:r>
              <a:rPr lang="en-US" altLang="ja-JP" sz="2400" dirty="0">
                <a:latin typeface="+mn-lt"/>
              </a:rPr>
              <a:t>CEO</a:t>
            </a:r>
            <a:r>
              <a:rPr lang="ja-JP" altLang="en-US" sz="2400" dirty="0">
                <a:latin typeface="+mn-lt"/>
              </a:rPr>
              <a:t>。人们认为伊梅尔特是一位自信、友善、</a:t>
            </a:r>
            <a:r>
              <a:rPr lang="zh-CN" altLang="en-US" sz="2400" dirty="0">
                <a:latin typeface="+mn-lt"/>
              </a:rPr>
              <a:t>颇受</a:t>
            </a:r>
            <a:r>
              <a:rPr lang="ja-JP" altLang="en-US" sz="2400" dirty="0">
                <a:latin typeface="+mn-lt"/>
              </a:rPr>
              <a:t>欢迎的领导，</a:t>
            </a:r>
            <a:r>
              <a:rPr lang="zh-CN" altLang="en-US" sz="2400" dirty="0">
                <a:latin typeface="+mn-lt"/>
              </a:rPr>
              <a:t>曾</a:t>
            </a:r>
            <a:r>
              <a:rPr lang="ja-JP" altLang="en-US" sz="2400" dirty="0">
                <a:latin typeface="+mn-lt"/>
              </a:rPr>
              <a:t>从事过通用电气的多个业务。如果说</a:t>
            </a:r>
            <a:r>
              <a:rPr lang="zh-CN" altLang="en-US" sz="2400" dirty="0">
                <a:latin typeface="+mn-lt"/>
              </a:rPr>
              <a:t>韦</a:t>
            </a:r>
            <a:r>
              <a:rPr lang="ja-JP" altLang="en-US" sz="2400" dirty="0">
                <a:latin typeface="+mn-lt"/>
              </a:rPr>
              <a:t>尔奇在通用电气内令人</a:t>
            </a:r>
            <a:r>
              <a:rPr lang="zh-CN" altLang="en-US" sz="2400" dirty="0">
                <a:latin typeface="+mn-lt"/>
              </a:rPr>
              <a:t>敬畏</a:t>
            </a:r>
            <a:r>
              <a:rPr lang="ja-JP" altLang="en-US" sz="2400" dirty="0">
                <a:latin typeface="+mn-lt"/>
              </a:rPr>
              <a:t>，那么伊梅尔特则是受人</a:t>
            </a:r>
            <a:r>
              <a:rPr lang="zh-CN" altLang="en-US" sz="2400" dirty="0">
                <a:latin typeface="+mn-lt"/>
              </a:rPr>
              <a:t>尊崇</a:t>
            </a:r>
            <a:r>
              <a:rPr lang="ja-JP" altLang="en-US" sz="2400" dirty="0">
                <a:latin typeface="+mn-lt"/>
              </a:rPr>
              <a:t>的。伊梅尔特计划利用通用电气的技术、以客户为中心的经营思想、业务多元化，以及管理多样性来进一步提高这个世界上最有价值的公司</a:t>
            </a:r>
            <a:r>
              <a:rPr lang="zh-CN" altLang="en-US" sz="2400" dirty="0">
                <a:latin typeface="+mn-lt"/>
              </a:rPr>
              <a:t>。</a:t>
            </a:r>
            <a:endParaRPr lang="en-US" altLang="zh-CN" sz="2400" dirty="0">
              <a:latin typeface="+mn-lt"/>
            </a:endParaRPr>
          </a:p>
          <a:p>
            <a:pPr marL="0" indent="457200" algn="just">
              <a:lnSpc>
                <a:spcPct val="150000"/>
              </a:lnSpc>
              <a:spcBef>
                <a:spcPts val="1200"/>
              </a:spcBef>
              <a:buNone/>
            </a:pPr>
            <a:r>
              <a:rPr lang="ja-JP" altLang="en-US" sz="2400" dirty="0">
                <a:latin typeface="+mn-lt"/>
              </a:rPr>
              <a:t>通用电气不负盛名，能不断造就光彩夺目的经营管理者，他们的管理风格</a:t>
            </a:r>
            <a:r>
              <a:rPr lang="zh-CN" altLang="en-US" sz="2400" dirty="0">
                <a:latin typeface="+mn-lt"/>
              </a:rPr>
              <a:t>迥异</a:t>
            </a:r>
            <a:r>
              <a:rPr lang="ja-JP" altLang="en-US" sz="2400" dirty="0">
                <a:latin typeface="+mn-lt"/>
              </a:rPr>
              <a:t>，但却都能成功地领导企业。</a:t>
            </a:r>
            <a:endParaRPr lang="zh-CN" altLang="en-US" sz="2400" dirty="0">
              <a:latin typeface="+mn-lt"/>
            </a:endParaRPr>
          </a:p>
        </p:txBody>
      </p:sp>
      <p:sp>
        <p:nvSpPr>
          <p:cNvPr id="4" name="日期占位符 3"/>
          <p:cNvSpPr>
            <a:spLocks noGrp="1"/>
          </p:cNvSpPr>
          <p:nvPr>
            <p:ph type="dt" sz="half" idx="10"/>
          </p:nvPr>
        </p:nvSpPr>
        <p:spPr/>
        <p:txBody>
          <a:bodyPr/>
          <a:lstStyle/>
          <a:p>
            <a:fld id="{A7AACEA9-57C5-4B5E-ADBA-509E0C482800}" type="datetime1">
              <a:rPr lang="zh-CN" altLang="en-US" smtClean="0"/>
              <a:t>2025/3/26</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19</a:t>
            </a:fld>
            <a:endParaRPr lang="zh-CN" altLang="en-US"/>
          </a:p>
        </p:txBody>
      </p:sp>
    </p:spTree>
    <p:extLst>
      <p:ext uri="{BB962C8B-B14F-4D97-AF65-F5344CB8AC3E}">
        <p14:creationId xmlns:p14="http://schemas.microsoft.com/office/powerpoint/2010/main" val="3192514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706203BE-2ACF-4104-8E6A-85B69DF25123}"/>
              </a:ext>
            </a:extLst>
          </p:cNvPr>
          <p:cNvSpPr>
            <a:spLocks noGrp="1"/>
          </p:cNvSpPr>
          <p:nvPr>
            <p:ph idx="1"/>
          </p:nvPr>
        </p:nvSpPr>
        <p:spPr>
          <a:xfrm>
            <a:off x="697523" y="1946275"/>
            <a:ext cx="10972800" cy="4302125"/>
          </a:xfrm>
        </p:spPr>
        <p:txBody>
          <a:bodyPr/>
          <a:lstStyle/>
          <a:p>
            <a:pPr marL="0" indent="457200">
              <a:lnSpc>
                <a:spcPct val="150000"/>
              </a:lnSpc>
              <a:buNone/>
            </a:pPr>
            <a:r>
              <a:rPr lang="zh-CN" altLang="en-US" sz="2400" dirty="0">
                <a:latin typeface="+mn-ea"/>
              </a:rPr>
              <a:t>管理控制系统影响人们的行为。优秀的管理控制系统以</a:t>
            </a:r>
            <a:r>
              <a:rPr lang="zh-CN" altLang="en-US" sz="2400" b="1" dirty="0">
                <a:solidFill>
                  <a:srgbClr val="0070C0"/>
                </a:solidFill>
                <a:latin typeface="+mn-ea"/>
              </a:rPr>
              <a:t>目标一致</a:t>
            </a:r>
            <a:r>
              <a:rPr lang="zh-CN" altLang="en-US" sz="2400" dirty="0">
                <a:latin typeface="+mn-ea"/>
              </a:rPr>
              <a:t>的方式影响行为，即：他们确保为实现个人目标而采取的个人行为也有助于实现组织目标</a:t>
            </a:r>
            <a:r>
              <a:rPr lang="zh-CN" altLang="en-US" sz="2400" dirty="0" smtClean="0">
                <a:latin typeface="+mn-ea"/>
              </a:rPr>
              <a:t>。</a:t>
            </a:r>
            <a:endParaRPr lang="en-US" altLang="zh-CN" sz="2400" dirty="0" smtClean="0">
              <a:latin typeface="+mn-ea"/>
            </a:endParaRPr>
          </a:p>
          <a:p>
            <a:pPr marL="0" indent="457200">
              <a:lnSpc>
                <a:spcPct val="150000"/>
              </a:lnSpc>
              <a:buNone/>
            </a:pPr>
            <a:r>
              <a:rPr lang="zh-CN" altLang="en-US" sz="2400" dirty="0" smtClean="0">
                <a:latin typeface="+mn-ea"/>
              </a:rPr>
              <a:t>目标一致既受非正式行为（文化等）的影响，又受正式系统（规章制度、法律制度等）的影响。如国企履行战略使命评价制度的建设。</a:t>
            </a:r>
            <a:endParaRPr lang="en-US" altLang="zh-CN" sz="2400" dirty="0">
              <a:latin typeface="+mn-ea"/>
            </a:endParaRPr>
          </a:p>
          <a:p>
            <a:pPr marL="0" indent="457200">
              <a:lnSpc>
                <a:spcPct val="150000"/>
              </a:lnSpc>
              <a:buNone/>
            </a:pPr>
            <a:r>
              <a:rPr lang="zh-CN" altLang="en-US" sz="2400" dirty="0">
                <a:latin typeface="+mn-ea"/>
              </a:rPr>
              <a:t>在各种类型的组织中，人们采用不同的组织结构实施战略</a:t>
            </a:r>
            <a:r>
              <a:rPr lang="zh-CN" altLang="en-US" sz="2400" dirty="0" smtClean="0">
                <a:latin typeface="+mn-ea"/>
              </a:rPr>
              <a:t>。</a:t>
            </a:r>
            <a:endParaRPr lang="en-US" altLang="zh-CN" sz="2400" dirty="0" smtClean="0">
              <a:latin typeface="+mn-ea"/>
            </a:endParaRPr>
          </a:p>
          <a:p>
            <a:pPr marL="0" indent="457200">
              <a:lnSpc>
                <a:spcPct val="150000"/>
              </a:lnSpc>
              <a:buNone/>
            </a:pPr>
            <a:r>
              <a:rPr lang="zh-CN" altLang="en-US" sz="2400" dirty="0" smtClean="0">
                <a:solidFill>
                  <a:srgbClr val="0070C0"/>
                </a:solidFill>
                <a:latin typeface="+mn-ea"/>
              </a:rPr>
              <a:t>有效</a:t>
            </a:r>
            <a:r>
              <a:rPr lang="zh-CN" altLang="en-US" sz="2400" dirty="0">
                <a:solidFill>
                  <a:srgbClr val="0070C0"/>
                </a:solidFill>
                <a:latin typeface="+mn-ea"/>
              </a:rPr>
              <a:t>的管理控制系统的设计应该适合特定的组织结构。</a:t>
            </a:r>
          </a:p>
        </p:txBody>
      </p:sp>
      <p:sp>
        <p:nvSpPr>
          <p:cNvPr id="2" name="日期占位符 1"/>
          <p:cNvSpPr>
            <a:spLocks noGrp="1"/>
          </p:cNvSpPr>
          <p:nvPr>
            <p:ph type="dt" sz="half" idx="10"/>
          </p:nvPr>
        </p:nvSpPr>
        <p:spPr/>
        <p:txBody>
          <a:bodyPr/>
          <a:lstStyle/>
          <a:p>
            <a:fld id="{E308814C-03F2-4E11-9754-357A1288338E}" type="datetime1">
              <a:rPr lang="zh-CN" altLang="en-US" smtClean="0"/>
              <a:t>2025/3/26</a:t>
            </a:fld>
            <a:endParaRPr lang="zh-CN" altLang="en-US" dirty="0"/>
          </a:p>
        </p:txBody>
      </p:sp>
      <p:sp>
        <p:nvSpPr>
          <p:cNvPr id="4" name="灯片编号占位符 3"/>
          <p:cNvSpPr>
            <a:spLocks noGrp="1"/>
          </p:cNvSpPr>
          <p:nvPr>
            <p:ph type="sldNum" sz="quarter" idx="12"/>
          </p:nvPr>
        </p:nvSpPr>
        <p:spPr/>
        <p:txBody>
          <a:bodyPr/>
          <a:lstStyle/>
          <a:p>
            <a:fld id="{9C1E3057-D927-41FC-A7AD-8AC0C589921B}" type="slidenum">
              <a:rPr lang="zh-CN" altLang="en-US" smtClean="0"/>
              <a:t>2</a:t>
            </a:fld>
            <a:endParaRPr lang="zh-CN" altLang="en-US"/>
          </a:p>
        </p:txBody>
      </p:sp>
    </p:spTree>
    <p:extLst>
      <p:ext uri="{BB962C8B-B14F-4D97-AF65-F5344CB8AC3E}">
        <p14:creationId xmlns:p14="http://schemas.microsoft.com/office/powerpoint/2010/main" val="26615306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影响目标一致的非正式因素</a:t>
            </a:r>
          </a:p>
        </p:txBody>
      </p:sp>
      <p:sp>
        <p:nvSpPr>
          <p:cNvPr id="3" name="内容占位符 2">
            <a:extLst>
              <a:ext uri="{FF2B5EF4-FFF2-40B4-BE49-F238E27FC236}">
                <a16:creationId xmlns:a16="http://schemas.microsoft.com/office/drawing/2014/main" id="{DBC6D735-81FC-4251-95C3-EDC100753B8C}"/>
              </a:ext>
            </a:extLst>
          </p:cNvPr>
          <p:cNvSpPr>
            <a:spLocks noGrp="1"/>
          </p:cNvSpPr>
          <p:nvPr>
            <p:ph idx="1"/>
          </p:nvPr>
        </p:nvSpPr>
        <p:spPr>
          <a:xfrm>
            <a:off x="609600" y="1828801"/>
            <a:ext cx="10972800" cy="4857749"/>
          </a:xfrm>
        </p:spPr>
        <p:txBody>
          <a:bodyPr>
            <a:normAutofit/>
          </a:bodyPr>
          <a:lstStyle/>
          <a:p>
            <a:pPr>
              <a:lnSpc>
                <a:spcPct val="150000"/>
              </a:lnSpc>
              <a:spcBef>
                <a:spcPts val="1200"/>
              </a:spcBef>
            </a:pPr>
            <a:r>
              <a:rPr lang="zh-CN" altLang="en-US" dirty="0">
                <a:latin typeface="+mn-ea"/>
              </a:rPr>
              <a:t>非正式组织</a:t>
            </a:r>
            <a:endParaRPr lang="en-US" altLang="zh-CN" dirty="0">
              <a:latin typeface="+mn-ea"/>
            </a:endParaRPr>
          </a:p>
          <a:p>
            <a:pPr marL="438140" lvl="1" indent="0">
              <a:lnSpc>
                <a:spcPct val="150000"/>
              </a:lnSpc>
              <a:spcBef>
                <a:spcPts val="1200"/>
              </a:spcBef>
              <a:buNone/>
            </a:pPr>
            <a:r>
              <a:rPr lang="zh-CN" altLang="en-US" sz="2400" dirty="0">
                <a:latin typeface="+mn-ea"/>
              </a:rPr>
              <a:t>组织结构图的各条线所描绘的是每个管理者的正式组织关系，即正式的权力和职责</a:t>
            </a:r>
            <a:r>
              <a:rPr lang="zh-CN" altLang="en-US" sz="2400" dirty="0" smtClean="0">
                <a:latin typeface="+mn-ea"/>
              </a:rPr>
              <a:t>。</a:t>
            </a:r>
            <a:endParaRPr lang="en-US" altLang="zh-CN" sz="2400" dirty="0" smtClean="0">
              <a:latin typeface="+mn-ea"/>
            </a:endParaRPr>
          </a:p>
          <a:p>
            <a:pPr marL="438140" lvl="1" indent="0">
              <a:lnSpc>
                <a:spcPct val="150000"/>
              </a:lnSpc>
              <a:spcBef>
                <a:spcPts val="1200"/>
              </a:spcBef>
              <a:buNone/>
            </a:pPr>
            <a:r>
              <a:rPr lang="zh-CN" altLang="en-US" sz="2400" dirty="0" smtClean="0">
                <a:latin typeface="+mn-ea"/>
              </a:rPr>
              <a:t>如果</a:t>
            </a:r>
            <a:r>
              <a:rPr lang="zh-CN" altLang="en-US" sz="2400" dirty="0">
                <a:latin typeface="+mn-ea"/>
              </a:rPr>
              <a:t>认识不到构成非正式组织的各种关系的</a:t>
            </a:r>
            <a:r>
              <a:rPr lang="zh-CN" altLang="en-US" sz="2400" dirty="0" smtClean="0">
                <a:latin typeface="+mn-ea"/>
              </a:rPr>
              <a:t>重要性（关系型</a:t>
            </a:r>
            <a:r>
              <a:rPr lang="zh-CN" altLang="en-US" sz="2400" dirty="0" smtClean="0">
                <a:latin typeface="+mn-ea"/>
              </a:rPr>
              <a:t>社会），</a:t>
            </a:r>
            <a:r>
              <a:rPr lang="zh-CN" altLang="en-US" sz="2400" dirty="0">
                <a:latin typeface="+mn-ea"/>
              </a:rPr>
              <a:t>就无法了解管理控制过程的本质。</a:t>
            </a:r>
            <a:endParaRPr lang="zh-CN" altLang="en-US" sz="3200" dirty="0">
              <a:latin typeface="+mn-ea"/>
            </a:endParaRPr>
          </a:p>
        </p:txBody>
      </p:sp>
      <p:sp>
        <p:nvSpPr>
          <p:cNvPr id="4" name="日期占位符 3"/>
          <p:cNvSpPr>
            <a:spLocks noGrp="1"/>
          </p:cNvSpPr>
          <p:nvPr>
            <p:ph type="dt" sz="half" idx="10"/>
          </p:nvPr>
        </p:nvSpPr>
        <p:spPr/>
        <p:txBody>
          <a:bodyPr/>
          <a:lstStyle/>
          <a:p>
            <a:fld id="{2605E3E4-AAE7-4536-A56D-900560D58BC6}" type="datetime1">
              <a:rPr lang="zh-CN" altLang="en-US" smtClean="0"/>
              <a:t>2025/3/26</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20</a:t>
            </a:fld>
            <a:endParaRPr lang="zh-CN" altLang="en-US"/>
          </a:p>
        </p:txBody>
      </p:sp>
    </p:spTree>
    <p:extLst>
      <p:ext uri="{BB962C8B-B14F-4D97-AF65-F5344CB8AC3E}">
        <p14:creationId xmlns:p14="http://schemas.microsoft.com/office/powerpoint/2010/main" val="117075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影响目标一致的非正式因素</a:t>
            </a:r>
          </a:p>
        </p:txBody>
      </p:sp>
      <p:sp>
        <p:nvSpPr>
          <p:cNvPr id="4" name="日期占位符 3"/>
          <p:cNvSpPr>
            <a:spLocks noGrp="1"/>
          </p:cNvSpPr>
          <p:nvPr>
            <p:ph type="dt" sz="half" idx="10"/>
          </p:nvPr>
        </p:nvSpPr>
        <p:spPr/>
        <p:txBody>
          <a:bodyPr/>
          <a:lstStyle/>
          <a:p>
            <a:fld id="{2605E3E4-AAE7-4536-A56D-900560D58BC6}" type="datetime1">
              <a:rPr lang="zh-CN" altLang="en-US" smtClean="0"/>
              <a:t>2025/3/26</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21</a:t>
            </a:fld>
            <a:endParaRPr lang="zh-CN" altLang="en-US"/>
          </a:p>
        </p:txBody>
      </p:sp>
      <p:sp>
        <p:nvSpPr>
          <p:cNvPr id="6" name="内容占位符 5"/>
          <p:cNvSpPr>
            <a:spLocks noGrp="1"/>
          </p:cNvSpPr>
          <p:nvPr>
            <p:ph idx="1"/>
          </p:nvPr>
        </p:nvSpPr>
        <p:spPr/>
        <p:txBody>
          <a:bodyPr/>
          <a:lstStyle/>
          <a:p>
            <a:endParaRPr lang="zh-CN" altLang="en-US"/>
          </a:p>
        </p:txBody>
      </p:sp>
      <p:grpSp>
        <p:nvGrpSpPr>
          <p:cNvPr id="7" name="组合 6">
            <a:extLst>
              <a:ext uri="{FF2B5EF4-FFF2-40B4-BE49-F238E27FC236}">
                <a16:creationId xmlns:a16="http://schemas.microsoft.com/office/drawing/2014/main" id="{A85A533A-B97B-41F9-A02D-3B063F35BB1F}"/>
              </a:ext>
            </a:extLst>
          </p:cNvPr>
          <p:cNvGrpSpPr/>
          <p:nvPr/>
        </p:nvGrpSpPr>
        <p:grpSpPr>
          <a:xfrm>
            <a:off x="581087" y="1828801"/>
            <a:ext cx="8953614" cy="3971925"/>
            <a:chOff x="2767013" y="2352674"/>
            <a:chExt cx="8953614" cy="3971925"/>
          </a:xfrm>
        </p:grpSpPr>
        <p:pic>
          <p:nvPicPr>
            <p:cNvPr id="8" name="图片 7">
              <a:extLst>
                <a:ext uri="{FF2B5EF4-FFF2-40B4-BE49-F238E27FC236}">
                  <a16:creationId xmlns:a16="http://schemas.microsoft.com/office/drawing/2014/main" id="{5CED5DAE-EB8A-4124-884D-5DB42AF63E3C}"/>
                </a:ext>
              </a:extLst>
            </p:cNvPr>
            <p:cNvPicPr>
              <a:picLocks noChangeAspect="1"/>
            </p:cNvPicPr>
            <p:nvPr/>
          </p:nvPicPr>
          <p:blipFill>
            <a:blip r:embed="rId2"/>
            <a:stretch>
              <a:fillRect/>
            </a:stretch>
          </p:blipFill>
          <p:spPr>
            <a:xfrm>
              <a:off x="2767013" y="2419350"/>
              <a:ext cx="8953614" cy="3905249"/>
            </a:xfrm>
            <a:prstGeom prst="rect">
              <a:avLst/>
            </a:prstGeom>
          </p:spPr>
        </p:pic>
        <p:sp>
          <p:nvSpPr>
            <p:cNvPr id="9" name="矩形 8">
              <a:extLst>
                <a:ext uri="{FF2B5EF4-FFF2-40B4-BE49-F238E27FC236}">
                  <a16:creationId xmlns:a16="http://schemas.microsoft.com/office/drawing/2014/main" id="{FAD08A61-E530-4F08-92DB-DB9708BB0C04}"/>
                </a:ext>
              </a:extLst>
            </p:cNvPr>
            <p:cNvSpPr/>
            <p:nvPr/>
          </p:nvSpPr>
          <p:spPr bwMode="auto">
            <a:xfrm>
              <a:off x="6477000" y="2352674"/>
              <a:ext cx="1971675" cy="3524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469900" marR="0" indent="-46990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zh-CN" altLang="en-US" sz="1400" i="0" u="none" strike="noStrike" cap="none" normalizeH="0" baseline="0" dirty="0">
                  <a:ln>
                    <a:noFill/>
                  </a:ln>
                  <a:solidFill>
                    <a:schemeClr val="tx1"/>
                  </a:solidFill>
                  <a:effectLst/>
                  <a:latin typeface="+mn-ea"/>
                  <a:ea typeface="+mn-ea"/>
                </a:rPr>
                <a:t>职能式组织结构</a:t>
              </a:r>
            </a:p>
          </p:txBody>
        </p:sp>
        <p:sp>
          <p:nvSpPr>
            <p:cNvPr id="10" name="矩形 9">
              <a:extLst>
                <a:ext uri="{FF2B5EF4-FFF2-40B4-BE49-F238E27FC236}">
                  <a16:creationId xmlns:a16="http://schemas.microsoft.com/office/drawing/2014/main" id="{01EDB1F2-2C62-4A47-93CF-032C2D7A1E36}"/>
                </a:ext>
              </a:extLst>
            </p:cNvPr>
            <p:cNvSpPr/>
            <p:nvPr/>
          </p:nvSpPr>
          <p:spPr bwMode="auto">
            <a:xfrm>
              <a:off x="7462837" y="3279775"/>
              <a:ext cx="571500" cy="25717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469900" marR="0" indent="-46990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lang="zh-CN" altLang="en-US" sz="1400" dirty="0">
                  <a:latin typeface="+mn-ea"/>
                  <a:ea typeface="+mn-ea"/>
                </a:rPr>
                <a:t>职员</a:t>
              </a:r>
              <a:endParaRPr kumimoji="0" lang="zh-CN" altLang="en-US" sz="1400" b="0" i="0" u="none" strike="noStrike" cap="none" normalizeH="0" baseline="0" dirty="0">
                <a:ln>
                  <a:noFill/>
                </a:ln>
                <a:solidFill>
                  <a:schemeClr val="tx1"/>
                </a:solidFill>
                <a:effectLst/>
                <a:latin typeface="+mn-ea"/>
                <a:ea typeface="+mn-ea"/>
              </a:endParaRPr>
            </a:p>
          </p:txBody>
        </p:sp>
        <p:sp>
          <p:nvSpPr>
            <p:cNvPr id="11" name="矩形 10">
              <a:extLst>
                <a:ext uri="{FF2B5EF4-FFF2-40B4-BE49-F238E27FC236}">
                  <a16:creationId xmlns:a16="http://schemas.microsoft.com/office/drawing/2014/main" id="{D3C0C53C-A6A1-4AC5-B4A2-50C8D50C29AF}"/>
                </a:ext>
              </a:extLst>
            </p:cNvPr>
            <p:cNvSpPr/>
            <p:nvPr/>
          </p:nvSpPr>
          <p:spPr bwMode="auto">
            <a:xfrm>
              <a:off x="8710611" y="4114797"/>
              <a:ext cx="957263" cy="27622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469900" marR="0" indent="-46990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lang="zh-CN" altLang="en-US" sz="1400" dirty="0">
                  <a:latin typeface="+mn-ea"/>
                  <a:ea typeface="+mn-ea"/>
                </a:rPr>
                <a:t>营销经理</a:t>
              </a:r>
              <a:endParaRPr kumimoji="0" lang="zh-CN" altLang="en-US" sz="1400" b="0" i="0" u="none" strike="noStrike" cap="none" normalizeH="0" baseline="0" dirty="0">
                <a:ln>
                  <a:noFill/>
                </a:ln>
                <a:solidFill>
                  <a:schemeClr val="tx1"/>
                </a:solidFill>
                <a:effectLst/>
                <a:latin typeface="+mn-ea"/>
                <a:ea typeface="+mn-ea"/>
              </a:endParaRPr>
            </a:p>
          </p:txBody>
        </p:sp>
        <p:sp>
          <p:nvSpPr>
            <p:cNvPr id="12" name="矩形 11">
              <a:extLst>
                <a:ext uri="{FF2B5EF4-FFF2-40B4-BE49-F238E27FC236}">
                  <a16:creationId xmlns:a16="http://schemas.microsoft.com/office/drawing/2014/main" id="{0AE3B27F-D551-4908-A821-420CE24EC64D}"/>
                </a:ext>
              </a:extLst>
            </p:cNvPr>
            <p:cNvSpPr/>
            <p:nvPr/>
          </p:nvSpPr>
          <p:spPr bwMode="auto">
            <a:xfrm>
              <a:off x="5495925" y="4679950"/>
              <a:ext cx="571500" cy="25717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469900" marR="0" indent="-46990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lang="zh-CN" altLang="en-US" sz="1400" dirty="0">
                  <a:latin typeface="+mn-ea"/>
                  <a:ea typeface="+mn-ea"/>
                </a:rPr>
                <a:t>职员</a:t>
              </a:r>
              <a:endParaRPr kumimoji="0" lang="zh-CN" altLang="en-US" sz="1400" b="0" i="0" u="none" strike="noStrike" cap="none" normalizeH="0" baseline="0" dirty="0">
                <a:ln>
                  <a:noFill/>
                </a:ln>
                <a:solidFill>
                  <a:schemeClr val="tx1"/>
                </a:solidFill>
                <a:effectLst/>
                <a:latin typeface="+mn-ea"/>
                <a:ea typeface="+mn-ea"/>
              </a:endParaRPr>
            </a:p>
          </p:txBody>
        </p:sp>
        <p:sp>
          <p:nvSpPr>
            <p:cNvPr id="13" name="矩形 12">
              <a:extLst>
                <a:ext uri="{FF2B5EF4-FFF2-40B4-BE49-F238E27FC236}">
                  <a16:creationId xmlns:a16="http://schemas.microsoft.com/office/drawing/2014/main" id="{35773B81-2BC7-47A8-9CDC-B6A9EF3BB4C0}"/>
                </a:ext>
              </a:extLst>
            </p:cNvPr>
            <p:cNvSpPr/>
            <p:nvPr/>
          </p:nvSpPr>
          <p:spPr bwMode="auto">
            <a:xfrm>
              <a:off x="9482137" y="4702177"/>
              <a:ext cx="571500" cy="25717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469900" marR="0" indent="-46990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lang="zh-CN" altLang="en-US" sz="1400" dirty="0">
                  <a:latin typeface="+mn-ea"/>
                  <a:ea typeface="+mn-ea"/>
                </a:rPr>
                <a:t>职员</a:t>
              </a:r>
              <a:endParaRPr kumimoji="0" lang="zh-CN" altLang="en-US" sz="1400" b="0" i="0" u="none" strike="noStrike" cap="none" normalizeH="0" baseline="0" dirty="0">
                <a:ln>
                  <a:noFill/>
                </a:ln>
                <a:solidFill>
                  <a:schemeClr val="tx1"/>
                </a:solidFill>
                <a:effectLst/>
                <a:latin typeface="+mn-ea"/>
                <a:ea typeface="+mn-ea"/>
              </a:endParaRPr>
            </a:p>
          </p:txBody>
        </p:sp>
        <p:sp>
          <p:nvSpPr>
            <p:cNvPr id="14" name="矩形 13">
              <a:extLst>
                <a:ext uri="{FF2B5EF4-FFF2-40B4-BE49-F238E27FC236}">
                  <a16:creationId xmlns:a16="http://schemas.microsoft.com/office/drawing/2014/main" id="{AE756BED-C316-4F4D-8888-C789224C6A41}"/>
                </a:ext>
              </a:extLst>
            </p:cNvPr>
            <p:cNvSpPr/>
            <p:nvPr/>
          </p:nvSpPr>
          <p:spPr bwMode="auto">
            <a:xfrm>
              <a:off x="4781549" y="4095746"/>
              <a:ext cx="957263" cy="27622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469900" marR="0" indent="-46990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lang="zh-CN" altLang="en-US" sz="1400" dirty="0">
                  <a:latin typeface="+mn-ea"/>
                  <a:ea typeface="+mn-ea"/>
                </a:rPr>
                <a:t>制造经理</a:t>
              </a:r>
              <a:endParaRPr kumimoji="0" lang="zh-CN" altLang="en-US" sz="1400" b="0" i="0" u="none" strike="noStrike" cap="none" normalizeH="0" baseline="0" dirty="0">
                <a:ln>
                  <a:noFill/>
                </a:ln>
                <a:solidFill>
                  <a:schemeClr val="tx1"/>
                </a:solidFill>
                <a:effectLst/>
                <a:latin typeface="+mn-ea"/>
                <a:ea typeface="+mn-ea"/>
              </a:endParaRPr>
            </a:p>
          </p:txBody>
        </p:sp>
        <p:sp>
          <p:nvSpPr>
            <p:cNvPr id="15" name="矩形 14">
              <a:extLst>
                <a:ext uri="{FF2B5EF4-FFF2-40B4-BE49-F238E27FC236}">
                  <a16:creationId xmlns:a16="http://schemas.microsoft.com/office/drawing/2014/main" id="{E83D7544-8922-4C9E-A7A6-BA3AF05E8044}"/>
                </a:ext>
              </a:extLst>
            </p:cNvPr>
            <p:cNvSpPr/>
            <p:nvPr/>
          </p:nvSpPr>
          <p:spPr bwMode="auto">
            <a:xfrm>
              <a:off x="6705599" y="2789235"/>
              <a:ext cx="1228726" cy="25717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469900" marR="0" indent="-46990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lang="zh-CN" altLang="en-US" sz="1400" dirty="0">
                  <a:latin typeface="+mn-ea"/>
                  <a:ea typeface="+mn-ea"/>
                </a:rPr>
                <a:t>首席执行官</a:t>
              </a:r>
              <a:endParaRPr kumimoji="0" lang="zh-CN" altLang="en-US" sz="1400" b="0" i="0" u="none" strike="noStrike" cap="none" normalizeH="0" baseline="0" dirty="0">
                <a:ln>
                  <a:noFill/>
                </a:ln>
                <a:solidFill>
                  <a:schemeClr val="tx1"/>
                </a:solidFill>
                <a:effectLst/>
                <a:latin typeface="+mn-ea"/>
                <a:ea typeface="+mn-ea"/>
              </a:endParaRPr>
            </a:p>
          </p:txBody>
        </p:sp>
        <p:sp>
          <p:nvSpPr>
            <p:cNvPr id="16" name="矩形 15">
              <a:extLst>
                <a:ext uri="{FF2B5EF4-FFF2-40B4-BE49-F238E27FC236}">
                  <a16:creationId xmlns:a16="http://schemas.microsoft.com/office/drawing/2014/main" id="{D3EF4759-6B58-448B-92AE-97D3D3A99BBD}"/>
                </a:ext>
              </a:extLst>
            </p:cNvPr>
            <p:cNvSpPr/>
            <p:nvPr/>
          </p:nvSpPr>
          <p:spPr bwMode="auto">
            <a:xfrm>
              <a:off x="3581400" y="5450280"/>
              <a:ext cx="828676" cy="48022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469900" marR="0" indent="-46990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lang="zh-CN" altLang="en-US" sz="1400" dirty="0">
                  <a:latin typeface="+mn-ea"/>
                  <a:ea typeface="+mn-ea"/>
                </a:rPr>
                <a:t>经理</a:t>
              </a:r>
              <a:endParaRPr lang="en-US" altLang="zh-CN" sz="1400" dirty="0">
                <a:latin typeface="+mn-ea"/>
                <a:ea typeface="+mn-ea"/>
              </a:endParaRPr>
            </a:p>
            <a:p>
              <a:pPr marL="469900" marR="0" indent="-46990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zh-CN" altLang="en-US" sz="1400" b="0" i="0" u="none" strike="noStrike" cap="none" normalizeH="0" baseline="0" dirty="0">
                  <a:ln>
                    <a:noFill/>
                  </a:ln>
                  <a:solidFill>
                    <a:schemeClr val="tx1"/>
                  </a:solidFill>
                  <a:effectLst/>
                  <a:latin typeface="+mn-ea"/>
                  <a:ea typeface="+mn-ea"/>
                </a:rPr>
                <a:t>工厂</a:t>
              </a:r>
              <a:r>
                <a:rPr kumimoji="0" lang="en-US" altLang="zh-CN" sz="1400" b="0" i="0" u="none" strike="noStrike" cap="none" normalizeH="0" baseline="0" dirty="0">
                  <a:ln>
                    <a:noFill/>
                  </a:ln>
                  <a:solidFill>
                    <a:schemeClr val="tx1"/>
                  </a:solidFill>
                  <a:effectLst/>
                  <a:latin typeface="+mn-ea"/>
                  <a:ea typeface="+mn-ea"/>
                </a:rPr>
                <a:t>1</a:t>
              </a:r>
              <a:endParaRPr kumimoji="0" lang="zh-CN" altLang="en-US" sz="1400" b="0" i="0" u="none" strike="noStrike" cap="none" normalizeH="0" baseline="0" dirty="0">
                <a:ln>
                  <a:noFill/>
                </a:ln>
                <a:solidFill>
                  <a:schemeClr val="tx1"/>
                </a:solidFill>
                <a:effectLst/>
                <a:latin typeface="+mn-ea"/>
                <a:ea typeface="+mn-ea"/>
              </a:endParaRPr>
            </a:p>
          </p:txBody>
        </p:sp>
        <p:sp>
          <p:nvSpPr>
            <p:cNvPr id="17" name="矩形 16">
              <a:extLst>
                <a:ext uri="{FF2B5EF4-FFF2-40B4-BE49-F238E27FC236}">
                  <a16:creationId xmlns:a16="http://schemas.microsoft.com/office/drawing/2014/main" id="{22BB754B-F0B1-4705-AC75-F4D678740F25}"/>
                </a:ext>
              </a:extLst>
            </p:cNvPr>
            <p:cNvSpPr/>
            <p:nvPr/>
          </p:nvSpPr>
          <p:spPr bwMode="auto">
            <a:xfrm>
              <a:off x="4781549" y="5439965"/>
              <a:ext cx="828676" cy="48022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469900" marR="0" indent="-46990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lang="zh-CN" altLang="en-US" sz="1400" dirty="0">
                  <a:latin typeface="+mn-ea"/>
                  <a:ea typeface="+mn-ea"/>
                </a:rPr>
                <a:t>经理</a:t>
              </a:r>
              <a:endParaRPr lang="en-US" altLang="zh-CN" sz="1400" dirty="0">
                <a:latin typeface="+mn-ea"/>
                <a:ea typeface="+mn-ea"/>
              </a:endParaRPr>
            </a:p>
            <a:p>
              <a:pPr marL="469900" marR="0" indent="-46990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zh-CN" altLang="en-US" sz="1400" b="0" i="0" u="none" strike="noStrike" cap="none" normalizeH="0" baseline="0" dirty="0">
                  <a:ln>
                    <a:noFill/>
                  </a:ln>
                  <a:solidFill>
                    <a:schemeClr val="tx1"/>
                  </a:solidFill>
                  <a:effectLst/>
                  <a:latin typeface="+mn-ea"/>
                  <a:ea typeface="+mn-ea"/>
                </a:rPr>
                <a:t>工厂</a:t>
              </a:r>
              <a:r>
                <a:rPr lang="en-US" altLang="zh-CN" sz="1400" dirty="0">
                  <a:latin typeface="+mn-ea"/>
                  <a:ea typeface="+mn-ea"/>
                </a:rPr>
                <a:t>2</a:t>
              </a:r>
              <a:endParaRPr kumimoji="0" lang="zh-CN" altLang="en-US" sz="1400" b="0" i="0" u="none" strike="noStrike" cap="none" normalizeH="0" baseline="0" dirty="0">
                <a:ln>
                  <a:noFill/>
                </a:ln>
                <a:solidFill>
                  <a:schemeClr val="tx1"/>
                </a:solidFill>
                <a:effectLst/>
                <a:latin typeface="+mn-ea"/>
                <a:ea typeface="+mn-ea"/>
              </a:endParaRPr>
            </a:p>
          </p:txBody>
        </p:sp>
        <p:sp>
          <p:nvSpPr>
            <p:cNvPr id="18" name="矩形 17">
              <a:extLst>
                <a:ext uri="{FF2B5EF4-FFF2-40B4-BE49-F238E27FC236}">
                  <a16:creationId xmlns:a16="http://schemas.microsoft.com/office/drawing/2014/main" id="{DF4DDC43-64CC-47E9-9E38-0F1A846FAB16}"/>
                </a:ext>
              </a:extLst>
            </p:cNvPr>
            <p:cNvSpPr/>
            <p:nvPr/>
          </p:nvSpPr>
          <p:spPr bwMode="auto">
            <a:xfrm>
              <a:off x="6057900" y="5450280"/>
              <a:ext cx="828676" cy="48022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469900" marR="0" indent="-46990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lang="zh-CN" altLang="en-US" sz="1400" dirty="0">
                  <a:latin typeface="+mn-ea"/>
                  <a:ea typeface="+mn-ea"/>
                </a:rPr>
                <a:t>经理</a:t>
              </a:r>
              <a:endParaRPr lang="en-US" altLang="zh-CN" sz="1400" dirty="0">
                <a:latin typeface="+mn-ea"/>
                <a:ea typeface="+mn-ea"/>
              </a:endParaRPr>
            </a:p>
            <a:p>
              <a:pPr marL="469900" marR="0" indent="-46990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zh-CN" altLang="en-US" sz="1400" b="0" i="0" u="none" strike="noStrike" cap="none" normalizeH="0" baseline="0" dirty="0">
                  <a:ln>
                    <a:noFill/>
                  </a:ln>
                  <a:solidFill>
                    <a:schemeClr val="tx1"/>
                  </a:solidFill>
                  <a:effectLst/>
                  <a:latin typeface="+mn-ea"/>
                  <a:ea typeface="+mn-ea"/>
                </a:rPr>
                <a:t>工厂</a:t>
              </a:r>
              <a:r>
                <a:rPr lang="en-US" altLang="zh-CN" sz="1400" dirty="0">
                  <a:latin typeface="+mn-ea"/>
                  <a:ea typeface="+mn-ea"/>
                </a:rPr>
                <a:t>3</a:t>
              </a:r>
              <a:endParaRPr kumimoji="0" lang="zh-CN" altLang="en-US" sz="1400" b="0" i="0" u="none" strike="noStrike" cap="none" normalizeH="0" baseline="0" dirty="0">
                <a:ln>
                  <a:noFill/>
                </a:ln>
                <a:solidFill>
                  <a:schemeClr val="tx1"/>
                </a:solidFill>
                <a:effectLst/>
                <a:latin typeface="+mn-ea"/>
                <a:ea typeface="+mn-ea"/>
              </a:endParaRPr>
            </a:p>
          </p:txBody>
        </p:sp>
        <p:sp>
          <p:nvSpPr>
            <p:cNvPr id="19" name="矩形 18">
              <a:extLst>
                <a:ext uri="{FF2B5EF4-FFF2-40B4-BE49-F238E27FC236}">
                  <a16:creationId xmlns:a16="http://schemas.microsoft.com/office/drawing/2014/main" id="{A6906717-1BCF-431F-A070-35E122826333}"/>
                </a:ext>
              </a:extLst>
            </p:cNvPr>
            <p:cNvSpPr/>
            <p:nvPr/>
          </p:nvSpPr>
          <p:spPr bwMode="auto">
            <a:xfrm>
              <a:off x="7510462" y="5462981"/>
              <a:ext cx="828676" cy="48022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469900" marR="0" indent="-46990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lang="zh-CN" altLang="en-US" sz="1400" dirty="0">
                  <a:latin typeface="+mn-ea"/>
                  <a:ea typeface="+mn-ea"/>
                </a:rPr>
                <a:t>经理</a:t>
              </a:r>
              <a:endParaRPr lang="en-US" altLang="zh-CN" sz="1400" dirty="0">
                <a:latin typeface="+mn-ea"/>
                <a:ea typeface="+mn-ea"/>
              </a:endParaRPr>
            </a:p>
            <a:p>
              <a:pPr marL="469900" marR="0" indent="-46990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zh-CN" altLang="en-US" sz="1400" b="0" i="0" u="none" strike="noStrike" cap="none" normalizeH="0" baseline="0" dirty="0">
                  <a:ln>
                    <a:noFill/>
                  </a:ln>
                  <a:solidFill>
                    <a:schemeClr val="tx1"/>
                  </a:solidFill>
                  <a:effectLst/>
                  <a:latin typeface="+mn-ea"/>
                  <a:ea typeface="+mn-ea"/>
                </a:rPr>
                <a:t>地区</a:t>
              </a:r>
              <a:r>
                <a:rPr kumimoji="0" lang="en-US" altLang="zh-CN" sz="1400" b="0" i="0" u="none" strike="noStrike" cap="none" normalizeH="0" baseline="0" dirty="0">
                  <a:ln>
                    <a:noFill/>
                  </a:ln>
                  <a:solidFill>
                    <a:schemeClr val="tx1"/>
                  </a:solidFill>
                  <a:effectLst/>
                  <a:latin typeface="+mn-ea"/>
                  <a:ea typeface="+mn-ea"/>
                </a:rPr>
                <a:t>1</a:t>
              </a:r>
              <a:endParaRPr kumimoji="0" lang="zh-CN" altLang="en-US" sz="1400" b="0" i="0" u="none" strike="noStrike" cap="none" normalizeH="0" baseline="0" dirty="0">
                <a:ln>
                  <a:noFill/>
                </a:ln>
                <a:solidFill>
                  <a:schemeClr val="tx1"/>
                </a:solidFill>
                <a:effectLst/>
                <a:latin typeface="+mn-ea"/>
                <a:ea typeface="+mn-ea"/>
              </a:endParaRPr>
            </a:p>
          </p:txBody>
        </p:sp>
        <p:sp>
          <p:nvSpPr>
            <p:cNvPr id="20" name="矩形 19">
              <a:extLst>
                <a:ext uri="{FF2B5EF4-FFF2-40B4-BE49-F238E27FC236}">
                  <a16:creationId xmlns:a16="http://schemas.microsoft.com/office/drawing/2014/main" id="{B91A3930-A1FD-4CFA-AE98-DBAC7F0495B3}"/>
                </a:ext>
              </a:extLst>
            </p:cNvPr>
            <p:cNvSpPr/>
            <p:nvPr/>
          </p:nvSpPr>
          <p:spPr bwMode="auto">
            <a:xfrm>
              <a:off x="8774904" y="5462981"/>
              <a:ext cx="828676" cy="48022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469900" marR="0" indent="-46990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lang="zh-CN" altLang="en-US" sz="1400" dirty="0">
                  <a:latin typeface="+mn-ea"/>
                  <a:ea typeface="+mn-ea"/>
                </a:rPr>
                <a:t>经理</a:t>
              </a:r>
              <a:endParaRPr lang="en-US" altLang="zh-CN" sz="1400" dirty="0">
                <a:latin typeface="+mn-ea"/>
                <a:ea typeface="+mn-ea"/>
              </a:endParaRPr>
            </a:p>
            <a:p>
              <a:pPr marL="469900" marR="0" indent="-46990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zh-CN" altLang="en-US" sz="1400" b="0" i="0" u="none" strike="noStrike" cap="none" normalizeH="0" baseline="0" dirty="0">
                  <a:ln>
                    <a:noFill/>
                  </a:ln>
                  <a:solidFill>
                    <a:schemeClr val="tx1"/>
                  </a:solidFill>
                  <a:effectLst/>
                  <a:latin typeface="+mn-ea"/>
                  <a:ea typeface="+mn-ea"/>
                </a:rPr>
                <a:t>地区</a:t>
              </a:r>
              <a:r>
                <a:rPr kumimoji="0" lang="en-US" altLang="zh-CN" sz="1400" b="0" i="0" u="none" strike="noStrike" cap="none" normalizeH="0" baseline="0" dirty="0">
                  <a:ln>
                    <a:noFill/>
                  </a:ln>
                  <a:solidFill>
                    <a:schemeClr val="tx1"/>
                  </a:solidFill>
                  <a:effectLst/>
                  <a:latin typeface="+mn-ea"/>
                  <a:ea typeface="+mn-ea"/>
                </a:rPr>
                <a:t>2</a:t>
              </a:r>
              <a:endParaRPr kumimoji="0" lang="zh-CN" altLang="en-US" sz="1400" b="0" i="0" u="none" strike="noStrike" cap="none" normalizeH="0" baseline="0" dirty="0">
                <a:ln>
                  <a:noFill/>
                </a:ln>
                <a:solidFill>
                  <a:schemeClr val="tx1"/>
                </a:solidFill>
                <a:effectLst/>
                <a:latin typeface="+mn-ea"/>
                <a:ea typeface="+mn-ea"/>
              </a:endParaRPr>
            </a:p>
          </p:txBody>
        </p:sp>
        <p:sp>
          <p:nvSpPr>
            <p:cNvPr id="21" name="矩形 20">
              <a:extLst>
                <a:ext uri="{FF2B5EF4-FFF2-40B4-BE49-F238E27FC236}">
                  <a16:creationId xmlns:a16="http://schemas.microsoft.com/office/drawing/2014/main" id="{D9C70C06-BEC4-4189-8DAF-5C78210BCCD9}"/>
                </a:ext>
              </a:extLst>
            </p:cNvPr>
            <p:cNvSpPr/>
            <p:nvPr/>
          </p:nvSpPr>
          <p:spPr bwMode="auto">
            <a:xfrm>
              <a:off x="10020300" y="5475682"/>
              <a:ext cx="828676" cy="48022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469900" marR="0" indent="-46990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lang="zh-CN" altLang="en-US" sz="1400" dirty="0">
                  <a:latin typeface="+mn-ea"/>
                  <a:ea typeface="+mn-ea"/>
                </a:rPr>
                <a:t>经理</a:t>
              </a:r>
              <a:endParaRPr lang="en-US" altLang="zh-CN" sz="1400" dirty="0">
                <a:latin typeface="+mn-ea"/>
                <a:ea typeface="+mn-ea"/>
              </a:endParaRPr>
            </a:p>
            <a:p>
              <a:pPr marL="469900" marR="0" indent="-46990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zh-CN" altLang="en-US" sz="1400" b="0" i="0" u="none" strike="noStrike" cap="none" normalizeH="0" baseline="0" dirty="0">
                  <a:ln>
                    <a:noFill/>
                  </a:ln>
                  <a:solidFill>
                    <a:schemeClr val="tx1"/>
                  </a:solidFill>
                  <a:effectLst/>
                  <a:latin typeface="+mn-ea"/>
                  <a:ea typeface="+mn-ea"/>
                </a:rPr>
                <a:t>地区</a:t>
              </a:r>
              <a:r>
                <a:rPr kumimoji="0" lang="en-US" altLang="zh-CN" sz="1400" b="0" i="0" u="none" strike="noStrike" cap="none" normalizeH="0" baseline="0" dirty="0">
                  <a:ln>
                    <a:noFill/>
                  </a:ln>
                  <a:solidFill>
                    <a:schemeClr val="tx1"/>
                  </a:solidFill>
                  <a:effectLst/>
                  <a:latin typeface="+mn-ea"/>
                  <a:ea typeface="+mn-ea"/>
                </a:rPr>
                <a:t>3</a:t>
              </a:r>
              <a:endParaRPr kumimoji="0" lang="zh-CN" altLang="en-US" sz="1400" b="0" i="0" u="none" strike="noStrike" cap="none" normalizeH="0" baseline="0" dirty="0">
                <a:ln>
                  <a:noFill/>
                </a:ln>
                <a:solidFill>
                  <a:schemeClr val="tx1"/>
                </a:solidFill>
                <a:effectLst/>
                <a:latin typeface="+mn-ea"/>
                <a:ea typeface="+mn-ea"/>
              </a:endParaRPr>
            </a:p>
          </p:txBody>
        </p:sp>
      </p:grpSp>
    </p:spTree>
    <p:extLst>
      <p:ext uri="{BB962C8B-B14F-4D97-AF65-F5344CB8AC3E}">
        <p14:creationId xmlns:p14="http://schemas.microsoft.com/office/powerpoint/2010/main" val="19804965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影响目标一致的非正式因素</a:t>
            </a:r>
          </a:p>
        </p:txBody>
      </p:sp>
      <p:sp>
        <p:nvSpPr>
          <p:cNvPr id="4" name="日期占位符 3"/>
          <p:cNvSpPr>
            <a:spLocks noGrp="1"/>
          </p:cNvSpPr>
          <p:nvPr>
            <p:ph type="dt" sz="half" idx="10"/>
          </p:nvPr>
        </p:nvSpPr>
        <p:spPr/>
        <p:txBody>
          <a:bodyPr/>
          <a:lstStyle/>
          <a:p>
            <a:fld id="{2605E3E4-AAE7-4536-A56D-900560D58BC6}" type="datetime1">
              <a:rPr lang="zh-CN" altLang="en-US" smtClean="0"/>
              <a:t>2025/3/26</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22</a:t>
            </a:fld>
            <a:endParaRPr lang="zh-CN" altLang="en-US"/>
          </a:p>
        </p:txBody>
      </p:sp>
      <p:sp>
        <p:nvSpPr>
          <p:cNvPr id="6" name="内容占位符 5"/>
          <p:cNvSpPr>
            <a:spLocks noGrp="1"/>
          </p:cNvSpPr>
          <p:nvPr>
            <p:ph idx="1"/>
          </p:nvPr>
        </p:nvSpPr>
        <p:spPr/>
        <p:txBody>
          <a:bodyPr/>
          <a:lstStyle/>
          <a:p>
            <a:endParaRPr lang="zh-CN" altLang="en-US" dirty="0"/>
          </a:p>
        </p:txBody>
      </p:sp>
      <p:pic>
        <p:nvPicPr>
          <p:cNvPr id="3" name="图片 2"/>
          <p:cNvPicPr>
            <a:picLocks noChangeAspect="1"/>
          </p:cNvPicPr>
          <p:nvPr/>
        </p:nvPicPr>
        <p:blipFill>
          <a:blip r:embed="rId2"/>
          <a:stretch>
            <a:fillRect/>
          </a:stretch>
        </p:blipFill>
        <p:spPr>
          <a:xfrm>
            <a:off x="2225009" y="1793481"/>
            <a:ext cx="6495150" cy="5027238"/>
          </a:xfrm>
          <a:prstGeom prst="rect">
            <a:avLst/>
          </a:prstGeom>
        </p:spPr>
      </p:pic>
    </p:spTree>
    <p:extLst>
      <p:ext uri="{BB962C8B-B14F-4D97-AF65-F5344CB8AC3E}">
        <p14:creationId xmlns:p14="http://schemas.microsoft.com/office/powerpoint/2010/main" val="14017365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影响目标一致的非正式因素</a:t>
            </a:r>
          </a:p>
        </p:txBody>
      </p:sp>
      <p:sp>
        <p:nvSpPr>
          <p:cNvPr id="3" name="内容占位符 2">
            <a:extLst>
              <a:ext uri="{FF2B5EF4-FFF2-40B4-BE49-F238E27FC236}">
                <a16:creationId xmlns:a16="http://schemas.microsoft.com/office/drawing/2014/main" id="{DBC6D735-81FC-4251-95C3-EDC100753B8C}"/>
              </a:ext>
            </a:extLst>
          </p:cNvPr>
          <p:cNvSpPr>
            <a:spLocks noGrp="1"/>
          </p:cNvSpPr>
          <p:nvPr>
            <p:ph idx="1"/>
          </p:nvPr>
        </p:nvSpPr>
        <p:spPr>
          <a:xfrm>
            <a:off x="609600" y="1754659"/>
            <a:ext cx="5580147" cy="4857749"/>
          </a:xfrm>
        </p:spPr>
        <p:txBody>
          <a:bodyPr>
            <a:normAutofit/>
          </a:bodyPr>
          <a:lstStyle/>
          <a:p>
            <a:pPr>
              <a:lnSpc>
                <a:spcPct val="150000"/>
              </a:lnSpc>
              <a:spcBef>
                <a:spcPts val="1200"/>
              </a:spcBef>
            </a:pPr>
            <a:r>
              <a:rPr lang="zh-CN" altLang="en-US" dirty="0">
                <a:latin typeface="+mn-ea"/>
              </a:rPr>
              <a:t>认识和</a:t>
            </a:r>
            <a:r>
              <a:rPr lang="zh-CN" altLang="en-US" dirty="0" smtClean="0">
                <a:latin typeface="+mn-ea"/>
              </a:rPr>
              <a:t>沟通</a:t>
            </a:r>
            <a:endParaRPr lang="en-US" altLang="zh-CN" dirty="0">
              <a:latin typeface="+mn-ea"/>
            </a:endParaRPr>
          </a:p>
          <a:p>
            <a:pPr marL="0" indent="0">
              <a:lnSpc>
                <a:spcPct val="150000"/>
              </a:lnSpc>
              <a:spcBef>
                <a:spcPts val="1200"/>
              </a:spcBef>
              <a:buNone/>
            </a:pPr>
            <a:r>
              <a:rPr lang="zh-CN" altLang="en-US" sz="2400" dirty="0" smtClean="0">
                <a:latin typeface="+mn-ea"/>
              </a:rPr>
              <a:t>在朝</a:t>
            </a:r>
            <a:r>
              <a:rPr lang="zh-CN" altLang="en-US" sz="2400" dirty="0">
                <a:latin typeface="+mn-ea"/>
              </a:rPr>
              <a:t>组织目标努力的过程中，经营管理者必须了解组织目标是什么，他们应该采取什么行动实现组织目标</a:t>
            </a:r>
            <a:r>
              <a:rPr lang="zh-CN" altLang="en-US" sz="2400" dirty="0" smtClean="0">
                <a:latin typeface="+mn-ea"/>
              </a:rPr>
              <a:t>。</a:t>
            </a:r>
            <a:endParaRPr lang="en-US" altLang="zh-CN" sz="2400" dirty="0" smtClean="0">
              <a:latin typeface="+mn-ea"/>
            </a:endParaRPr>
          </a:p>
          <a:p>
            <a:pPr marL="0" indent="0">
              <a:lnSpc>
                <a:spcPct val="150000"/>
              </a:lnSpc>
              <a:spcBef>
                <a:spcPts val="1200"/>
              </a:spcBef>
              <a:buNone/>
            </a:pPr>
            <a:r>
              <a:rPr lang="zh-CN" altLang="en-US" sz="2400" dirty="0" smtClean="0">
                <a:latin typeface="+mn-ea"/>
              </a:rPr>
              <a:t>管理</a:t>
            </a:r>
            <a:r>
              <a:rPr lang="zh-CN" altLang="en-US" sz="2400" dirty="0">
                <a:latin typeface="+mn-ea"/>
              </a:rPr>
              <a:t>者可以通过各种道获得这些信息，既有正式的（如预算及其他官方文件），又有非正式的（如闲聊）</a:t>
            </a:r>
            <a:r>
              <a:rPr lang="zh-CN" altLang="en-US" sz="2400" dirty="0" smtClean="0">
                <a:latin typeface="+mn-ea"/>
              </a:rPr>
              <a:t>。</a:t>
            </a:r>
            <a:endParaRPr lang="zh-CN" altLang="en-US" sz="3200" dirty="0">
              <a:latin typeface="+mn-ea"/>
            </a:endParaRPr>
          </a:p>
        </p:txBody>
      </p:sp>
      <p:sp>
        <p:nvSpPr>
          <p:cNvPr id="4" name="日期占位符 3"/>
          <p:cNvSpPr>
            <a:spLocks noGrp="1"/>
          </p:cNvSpPr>
          <p:nvPr>
            <p:ph type="dt" sz="half" idx="10"/>
          </p:nvPr>
        </p:nvSpPr>
        <p:spPr/>
        <p:txBody>
          <a:bodyPr/>
          <a:lstStyle/>
          <a:p>
            <a:fld id="{A73C7B79-C830-4B56-AC7E-4227627B321E}" type="datetime1">
              <a:rPr lang="zh-CN" altLang="en-US" smtClean="0"/>
              <a:t>2025/3/26</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23</a:t>
            </a:fld>
            <a:endParaRPr lang="zh-CN" altLang="en-US"/>
          </a:p>
        </p:txBody>
      </p:sp>
      <p:pic>
        <p:nvPicPr>
          <p:cNvPr id="6" name="图片 5"/>
          <p:cNvPicPr>
            <a:picLocks noChangeAspect="1"/>
          </p:cNvPicPr>
          <p:nvPr/>
        </p:nvPicPr>
        <p:blipFill>
          <a:blip r:embed="rId2"/>
          <a:stretch>
            <a:fillRect/>
          </a:stretch>
        </p:blipFill>
        <p:spPr>
          <a:xfrm>
            <a:off x="6118169" y="2220974"/>
            <a:ext cx="5848461" cy="3482851"/>
          </a:xfrm>
          <a:prstGeom prst="rect">
            <a:avLst/>
          </a:prstGeom>
        </p:spPr>
      </p:pic>
    </p:spTree>
    <p:extLst>
      <p:ext uri="{BB962C8B-B14F-4D97-AF65-F5344CB8AC3E}">
        <p14:creationId xmlns:p14="http://schemas.microsoft.com/office/powerpoint/2010/main" val="25644595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影响目标一致的非正式因素</a:t>
            </a:r>
          </a:p>
        </p:txBody>
      </p:sp>
      <p:sp>
        <p:nvSpPr>
          <p:cNvPr id="3" name="内容占位符 2">
            <a:extLst>
              <a:ext uri="{FF2B5EF4-FFF2-40B4-BE49-F238E27FC236}">
                <a16:creationId xmlns:a16="http://schemas.microsoft.com/office/drawing/2014/main" id="{DBC6D735-81FC-4251-95C3-EDC100753B8C}"/>
              </a:ext>
            </a:extLst>
          </p:cNvPr>
          <p:cNvSpPr>
            <a:spLocks noGrp="1"/>
          </p:cNvSpPr>
          <p:nvPr>
            <p:ph idx="1"/>
          </p:nvPr>
        </p:nvSpPr>
        <p:spPr>
          <a:xfrm>
            <a:off x="609600" y="1754659"/>
            <a:ext cx="10972800" cy="4857749"/>
          </a:xfrm>
        </p:spPr>
        <p:txBody>
          <a:bodyPr>
            <a:normAutofit/>
          </a:bodyPr>
          <a:lstStyle/>
          <a:p>
            <a:pPr>
              <a:lnSpc>
                <a:spcPct val="150000"/>
              </a:lnSpc>
              <a:spcBef>
                <a:spcPts val="1200"/>
              </a:spcBef>
            </a:pPr>
            <a:r>
              <a:rPr lang="zh-CN" altLang="en-US" dirty="0">
                <a:latin typeface="+mn-ea"/>
              </a:rPr>
              <a:t>认识和沟通</a:t>
            </a:r>
            <a:endParaRPr lang="en-US" altLang="zh-CN" dirty="0">
              <a:latin typeface="+mn-ea"/>
            </a:endParaRPr>
          </a:p>
          <a:p>
            <a:pPr marL="438140" lvl="1" indent="457200">
              <a:lnSpc>
                <a:spcPct val="150000"/>
              </a:lnSpc>
              <a:spcBef>
                <a:spcPts val="1200"/>
              </a:spcBef>
              <a:buNone/>
            </a:pPr>
            <a:r>
              <a:rPr lang="zh-CN" altLang="en-US" sz="2400" dirty="0" smtClean="0">
                <a:latin typeface="+mn-ea"/>
              </a:rPr>
              <a:t>从</a:t>
            </a:r>
            <a:r>
              <a:rPr lang="zh-CN" altLang="en-US" sz="2400" dirty="0">
                <a:latin typeface="+mn-ea"/>
              </a:rPr>
              <a:t>各种来源获得的信息可能彼此冲突，也可能会得到不同的解释</a:t>
            </a:r>
            <a:r>
              <a:rPr lang="zh-CN" altLang="en-US" sz="2400" dirty="0" smtClean="0">
                <a:latin typeface="+mn-ea"/>
              </a:rPr>
              <a:t>。</a:t>
            </a:r>
            <a:endParaRPr lang="en-US" altLang="zh-CN" sz="2400" dirty="0" smtClean="0">
              <a:latin typeface="+mn-ea"/>
            </a:endParaRPr>
          </a:p>
          <a:p>
            <a:pPr marL="438140" lvl="1" indent="457200">
              <a:lnSpc>
                <a:spcPct val="150000"/>
              </a:lnSpc>
              <a:spcBef>
                <a:spcPts val="1200"/>
              </a:spcBef>
              <a:buNone/>
            </a:pPr>
            <a:r>
              <a:rPr lang="zh-CN" altLang="en-US" sz="2400" dirty="0" smtClean="0">
                <a:latin typeface="+mn-ea"/>
              </a:rPr>
              <a:t>例如</a:t>
            </a:r>
            <a:r>
              <a:rPr lang="zh-CN" altLang="en-US" sz="2400" dirty="0">
                <a:latin typeface="+mn-ea"/>
              </a:rPr>
              <a:t>，预算机制给人造成的印象是，管理者应该把目标定位在本年度的最高利润，但是高级管理层实际上并不希望他们紧缩维修或员工培训费用，因为这样做尽管能增加</a:t>
            </a:r>
            <a:r>
              <a:rPr lang="zh-CN" altLang="en-US" sz="2400" dirty="0" smtClean="0">
                <a:latin typeface="+mn-ea"/>
              </a:rPr>
              <a:t>本期的利润</a:t>
            </a:r>
            <a:r>
              <a:rPr lang="zh-CN" altLang="en-US" sz="2400" dirty="0">
                <a:latin typeface="+mn-ea"/>
              </a:rPr>
              <a:t>，但却可能降低未来的盈利能力。</a:t>
            </a:r>
            <a:endParaRPr lang="zh-CN" altLang="en-US" sz="3200" dirty="0">
              <a:latin typeface="+mn-ea"/>
            </a:endParaRPr>
          </a:p>
        </p:txBody>
      </p:sp>
      <p:sp>
        <p:nvSpPr>
          <p:cNvPr id="4" name="日期占位符 3"/>
          <p:cNvSpPr>
            <a:spLocks noGrp="1"/>
          </p:cNvSpPr>
          <p:nvPr>
            <p:ph type="dt" sz="half" idx="10"/>
          </p:nvPr>
        </p:nvSpPr>
        <p:spPr/>
        <p:txBody>
          <a:bodyPr/>
          <a:lstStyle/>
          <a:p>
            <a:fld id="{A73C7B79-C830-4B56-AC7E-4227627B321E}" type="datetime1">
              <a:rPr lang="zh-CN" altLang="en-US" smtClean="0"/>
              <a:t>2025/3/26</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24</a:t>
            </a:fld>
            <a:endParaRPr lang="zh-CN" altLang="en-US"/>
          </a:p>
        </p:txBody>
      </p:sp>
    </p:spTree>
    <p:extLst>
      <p:ext uri="{BB962C8B-B14F-4D97-AF65-F5344CB8AC3E}">
        <p14:creationId xmlns:p14="http://schemas.microsoft.com/office/powerpoint/2010/main" val="2707066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影响目标一致的非正式因素</a:t>
            </a:r>
          </a:p>
        </p:txBody>
      </p:sp>
      <p:sp>
        <p:nvSpPr>
          <p:cNvPr id="3" name="内容占位符 2">
            <a:extLst>
              <a:ext uri="{FF2B5EF4-FFF2-40B4-BE49-F238E27FC236}">
                <a16:creationId xmlns:a16="http://schemas.microsoft.com/office/drawing/2014/main" id="{DBC6D735-81FC-4251-95C3-EDC100753B8C}"/>
              </a:ext>
            </a:extLst>
          </p:cNvPr>
          <p:cNvSpPr>
            <a:spLocks noGrp="1"/>
          </p:cNvSpPr>
          <p:nvPr>
            <p:ph idx="1"/>
          </p:nvPr>
        </p:nvSpPr>
        <p:spPr>
          <a:xfrm>
            <a:off x="996812" y="1779373"/>
            <a:ext cx="10012615" cy="4857749"/>
          </a:xfrm>
        </p:spPr>
        <p:txBody>
          <a:bodyPr>
            <a:noAutofit/>
          </a:bodyPr>
          <a:lstStyle/>
          <a:p>
            <a:pPr marL="0" indent="0" algn="ctr">
              <a:lnSpc>
                <a:spcPct val="150000"/>
              </a:lnSpc>
              <a:spcBef>
                <a:spcPts val="1200"/>
              </a:spcBef>
              <a:buNone/>
            </a:pPr>
            <a:r>
              <a:rPr lang="zh-CN" altLang="en-US" sz="2000" b="1" dirty="0" smtClean="0">
                <a:latin typeface="+mn-lt"/>
              </a:rPr>
              <a:t>实例：</a:t>
            </a:r>
            <a:r>
              <a:rPr lang="zh-CN" altLang="en-US" sz="2000" b="1" dirty="0" smtClean="0">
                <a:latin typeface="+mn-lt"/>
              </a:rPr>
              <a:t>股价</a:t>
            </a:r>
            <a:r>
              <a:rPr lang="zh-CN" altLang="en-US" sz="2000" b="1" dirty="0">
                <a:latin typeface="+mn-lt"/>
              </a:rPr>
              <a:t>腰斩、车辆被砸：特斯拉危机后马斯克的豪赌与</a:t>
            </a:r>
            <a:r>
              <a:rPr lang="zh-CN" altLang="en-US" sz="2000" b="1" dirty="0" smtClean="0">
                <a:latin typeface="+mn-lt"/>
              </a:rPr>
              <a:t>代价</a:t>
            </a:r>
            <a:endParaRPr lang="en-US" altLang="zh-CN" sz="2000" b="1" dirty="0" smtClean="0">
              <a:latin typeface="+mn-lt"/>
            </a:endParaRPr>
          </a:p>
          <a:p>
            <a:pPr marL="0" indent="0" algn="just">
              <a:lnSpc>
                <a:spcPct val="150000"/>
              </a:lnSpc>
              <a:spcBef>
                <a:spcPts val="1200"/>
              </a:spcBef>
              <a:buNone/>
            </a:pPr>
            <a:r>
              <a:rPr lang="zh-CN" altLang="en-US" sz="1800" dirty="0" smtClean="0">
                <a:latin typeface="+mn-lt"/>
              </a:rPr>
              <a:t>思考：</a:t>
            </a:r>
            <a:endParaRPr lang="en-US" altLang="zh-CN" sz="1800" dirty="0" smtClean="0">
              <a:latin typeface="+mn-lt"/>
            </a:endParaRPr>
          </a:p>
          <a:p>
            <a:pPr marL="342900" indent="-342900" algn="just">
              <a:lnSpc>
                <a:spcPct val="150000"/>
              </a:lnSpc>
              <a:spcBef>
                <a:spcPts val="1200"/>
              </a:spcBef>
              <a:buAutoNum type="arabicPeriod"/>
            </a:pPr>
            <a:r>
              <a:rPr lang="zh-CN" altLang="en-US" sz="1800" dirty="0" smtClean="0">
                <a:latin typeface="+mn-lt"/>
              </a:rPr>
              <a:t>马斯克</a:t>
            </a:r>
            <a:r>
              <a:rPr lang="zh-CN" altLang="en-US" sz="1800" dirty="0">
                <a:latin typeface="+mn-lt"/>
              </a:rPr>
              <a:t>参加政治活动的个人目标是什么？是否和企业组织目标一致</a:t>
            </a:r>
            <a:r>
              <a:rPr lang="zh-CN" altLang="en-US" sz="1800" dirty="0" smtClean="0">
                <a:latin typeface="+mn-lt"/>
              </a:rPr>
              <a:t>？</a:t>
            </a:r>
            <a:endParaRPr lang="en-US" altLang="zh-CN" sz="1800" dirty="0" smtClean="0">
              <a:latin typeface="+mn-lt"/>
            </a:endParaRPr>
          </a:p>
          <a:p>
            <a:pPr marL="342900" indent="-342900" algn="just">
              <a:lnSpc>
                <a:spcPct val="150000"/>
              </a:lnSpc>
              <a:spcBef>
                <a:spcPts val="1200"/>
              </a:spcBef>
              <a:buAutoNum type="arabicPeriod"/>
            </a:pPr>
            <a:r>
              <a:rPr lang="zh-CN" altLang="en-US" sz="1800" dirty="0">
                <a:latin typeface="+mn-lt"/>
              </a:rPr>
              <a:t>马斯克的</a:t>
            </a:r>
            <a:r>
              <a:rPr lang="en-US" altLang="zh-CN" sz="1800" dirty="0">
                <a:latin typeface="+mn-lt"/>
              </a:rPr>
              <a:t>"</a:t>
            </a:r>
            <a:r>
              <a:rPr lang="zh-CN" altLang="en-US" sz="1800" dirty="0">
                <a:latin typeface="+mn-lt"/>
              </a:rPr>
              <a:t>政治豪赌</a:t>
            </a:r>
            <a:r>
              <a:rPr lang="en-US" altLang="zh-CN" sz="1800" dirty="0">
                <a:latin typeface="+mn-lt"/>
              </a:rPr>
              <a:t>"</a:t>
            </a:r>
            <a:r>
              <a:rPr lang="zh-CN" altLang="en-US" sz="1800" dirty="0">
                <a:latin typeface="+mn-lt"/>
              </a:rPr>
              <a:t>以及相关言论带来了显著的品牌危机，这反映了企业治理结构中存在什么问题</a:t>
            </a:r>
            <a:r>
              <a:rPr lang="zh-CN" altLang="en-US" sz="1800" dirty="0" smtClean="0">
                <a:latin typeface="+mn-lt"/>
              </a:rPr>
              <a:t>？董事会</a:t>
            </a:r>
            <a:r>
              <a:rPr lang="zh-CN" altLang="en-US" sz="1800" dirty="0">
                <a:latin typeface="+mn-lt"/>
              </a:rPr>
              <a:t>应在何种情况下对</a:t>
            </a:r>
            <a:r>
              <a:rPr lang="en-US" altLang="zh-CN" sz="1800" dirty="0">
                <a:latin typeface="+mn-lt"/>
              </a:rPr>
              <a:t>CEO</a:t>
            </a:r>
            <a:r>
              <a:rPr lang="zh-CN" altLang="en-US" sz="1800" dirty="0">
                <a:latin typeface="+mn-lt"/>
              </a:rPr>
              <a:t>的个人行为进行干预？如何设计有效的制衡机制</a:t>
            </a:r>
            <a:r>
              <a:rPr lang="zh-CN" altLang="en-US" sz="1800" dirty="0" smtClean="0">
                <a:latin typeface="+mn-lt"/>
              </a:rPr>
              <a:t>？</a:t>
            </a:r>
            <a:endParaRPr lang="en-US" altLang="zh-CN" sz="1800" dirty="0" smtClean="0">
              <a:latin typeface="+mn-lt"/>
            </a:endParaRPr>
          </a:p>
          <a:p>
            <a:pPr marL="342900" indent="-342900" algn="just">
              <a:lnSpc>
                <a:spcPct val="150000"/>
              </a:lnSpc>
              <a:spcBef>
                <a:spcPts val="1200"/>
              </a:spcBef>
              <a:buAutoNum type="arabicPeriod"/>
            </a:pPr>
            <a:r>
              <a:rPr lang="zh-CN" altLang="en-US" sz="1800" dirty="0">
                <a:latin typeface="+mn-lt"/>
              </a:rPr>
              <a:t>若需减少马斯克个人决策对特斯拉的过度影响，应如何重构企业的管理控制体系？</a:t>
            </a:r>
            <a:endParaRPr lang="en-US" altLang="zh-CN" sz="1800" dirty="0">
              <a:latin typeface="+mn-lt"/>
            </a:endParaRPr>
          </a:p>
        </p:txBody>
      </p:sp>
      <p:sp>
        <p:nvSpPr>
          <p:cNvPr id="4" name="日期占位符 3"/>
          <p:cNvSpPr>
            <a:spLocks noGrp="1"/>
          </p:cNvSpPr>
          <p:nvPr>
            <p:ph type="dt" sz="half" idx="10"/>
          </p:nvPr>
        </p:nvSpPr>
        <p:spPr/>
        <p:txBody>
          <a:bodyPr/>
          <a:lstStyle/>
          <a:p>
            <a:fld id="{4AEE9F5D-C207-4AD8-951D-F113893F0831}" type="datetime1">
              <a:rPr lang="zh-CN" altLang="en-US" smtClean="0"/>
              <a:t>2025/3/26</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25</a:t>
            </a:fld>
            <a:endParaRPr lang="zh-CN" altLang="en-US"/>
          </a:p>
        </p:txBody>
      </p:sp>
      <p:pic>
        <p:nvPicPr>
          <p:cNvPr id="7" name="文字转语音-27268979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312400" y="6173072"/>
            <a:ext cx="406400" cy="406400"/>
          </a:xfrm>
          <a:prstGeom prst="rect">
            <a:avLst/>
          </a:prstGeom>
        </p:spPr>
      </p:pic>
    </p:spTree>
    <p:extLst>
      <p:ext uri="{BB962C8B-B14F-4D97-AF65-F5344CB8AC3E}">
        <p14:creationId xmlns:p14="http://schemas.microsoft.com/office/powerpoint/2010/main" val="23191988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87702"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479C94-8B91-41A1-880D-9AD969BE8A3D}"/>
              </a:ext>
            </a:extLst>
          </p:cNvPr>
          <p:cNvSpPr>
            <a:spLocks noGrp="1"/>
          </p:cNvSpPr>
          <p:nvPr>
            <p:ph type="title"/>
          </p:nvPr>
        </p:nvSpPr>
        <p:spPr/>
        <p:txBody>
          <a:bodyPr/>
          <a:lstStyle/>
          <a:p>
            <a:r>
              <a:rPr lang="zh-CN" altLang="en-US" dirty="0"/>
              <a:t>正式管理控制系统</a:t>
            </a:r>
          </a:p>
        </p:txBody>
      </p:sp>
      <p:sp>
        <p:nvSpPr>
          <p:cNvPr id="3" name="内容占位符 2">
            <a:extLst>
              <a:ext uri="{FF2B5EF4-FFF2-40B4-BE49-F238E27FC236}">
                <a16:creationId xmlns:a16="http://schemas.microsoft.com/office/drawing/2014/main" id="{D771F740-7891-43B2-8541-15F8B6C61AB3}"/>
              </a:ext>
            </a:extLst>
          </p:cNvPr>
          <p:cNvSpPr>
            <a:spLocks noGrp="1"/>
          </p:cNvSpPr>
          <p:nvPr>
            <p:ph idx="1"/>
          </p:nvPr>
        </p:nvSpPr>
        <p:spPr/>
        <p:txBody>
          <a:bodyPr/>
          <a:lstStyle/>
          <a:p>
            <a:pPr>
              <a:lnSpc>
                <a:spcPct val="150000"/>
              </a:lnSpc>
              <a:spcBef>
                <a:spcPts val="600"/>
              </a:spcBef>
              <a:buFont typeface="Wingdings" panose="05000000000000000000" pitchFamily="2" charset="2"/>
              <a:buChar char="p"/>
            </a:pPr>
            <a:r>
              <a:rPr lang="zh-CN" altLang="en-US" dirty="0">
                <a:latin typeface="宋体" panose="02010600030101010101" pitchFamily="2" charset="-122"/>
                <a:ea typeface="宋体" panose="02010600030101010101" pitchFamily="2" charset="-122"/>
              </a:rPr>
              <a:t>规章制度</a:t>
            </a:r>
            <a:endParaRPr lang="en-US" altLang="zh-CN" dirty="0">
              <a:latin typeface="宋体" panose="02010600030101010101" pitchFamily="2" charset="-122"/>
              <a:ea typeface="宋体" panose="02010600030101010101" pitchFamily="2" charset="-122"/>
            </a:endParaRPr>
          </a:p>
          <a:p>
            <a:pPr marL="0" indent="457200">
              <a:lnSpc>
                <a:spcPct val="150000"/>
              </a:lnSpc>
              <a:spcBef>
                <a:spcPts val="600"/>
              </a:spcBef>
              <a:buNone/>
            </a:pPr>
            <a:r>
              <a:rPr lang="zh-CN" altLang="en-US" sz="2400" dirty="0" smtClean="0">
                <a:latin typeface="宋体" panose="02010600030101010101" pitchFamily="2" charset="-122"/>
                <a:ea typeface="宋体" panose="02010600030101010101" pitchFamily="2" charset="-122"/>
              </a:rPr>
              <a:t> 我们</a:t>
            </a:r>
            <a:r>
              <a:rPr lang="zh-CN" altLang="en-US" sz="2400" dirty="0">
                <a:latin typeface="宋体" panose="02010600030101010101" pitchFamily="2" charset="-122"/>
                <a:ea typeface="宋体" panose="02010600030101010101" pitchFamily="2" charset="-122"/>
              </a:rPr>
              <a:t>用“规章制度”这个词代指所有类型的正式指令和控制，包括长期有效的规定、岗位职责、标准操作程序、工作手册、道德守则。</a:t>
            </a:r>
            <a:endParaRPr lang="en-US" altLang="zh-CN" sz="2400" dirty="0">
              <a:latin typeface="宋体" panose="02010600030101010101" pitchFamily="2" charset="-122"/>
              <a:ea typeface="宋体" panose="02010600030101010101" pitchFamily="2" charset="-122"/>
            </a:endParaRPr>
          </a:p>
          <a:p>
            <a:pPr marL="0" indent="457200">
              <a:lnSpc>
                <a:spcPct val="150000"/>
              </a:lnSpc>
              <a:spcBef>
                <a:spcPts val="600"/>
              </a:spcBef>
              <a:buNone/>
            </a:pPr>
            <a:r>
              <a:rPr lang="zh-CN" altLang="en-US" sz="2400" dirty="0" smtClean="0">
                <a:latin typeface="宋体" panose="02010600030101010101" pitchFamily="2" charset="-122"/>
                <a:ea typeface="宋体" panose="02010600030101010101" pitchFamily="2" charset="-122"/>
              </a:rPr>
              <a:t> 有些</a:t>
            </a:r>
            <a:r>
              <a:rPr lang="zh-CN" altLang="en-US" sz="2400" dirty="0">
                <a:latin typeface="宋体" panose="02010600030101010101" pitchFamily="2" charset="-122"/>
                <a:ea typeface="宋体" panose="02010600030101010101" pitchFamily="2" charset="-122"/>
              </a:rPr>
              <a:t>规章制度是指南。</a:t>
            </a:r>
            <a:endParaRPr lang="en-US" altLang="zh-CN" sz="2400" dirty="0">
              <a:latin typeface="宋体" panose="02010600030101010101" pitchFamily="2" charset="-122"/>
              <a:ea typeface="宋体" panose="02010600030101010101" pitchFamily="2" charset="-122"/>
            </a:endParaRPr>
          </a:p>
          <a:p>
            <a:pPr marL="0" indent="457200">
              <a:lnSpc>
                <a:spcPct val="150000"/>
              </a:lnSpc>
              <a:spcBef>
                <a:spcPts val="600"/>
              </a:spcBef>
              <a:buNone/>
            </a:pPr>
            <a:r>
              <a:rPr lang="zh-CN" altLang="en-US" sz="2400" dirty="0" smtClean="0">
                <a:latin typeface="宋体" panose="02010600030101010101" pitchFamily="2" charset="-122"/>
                <a:ea typeface="宋体" panose="02010600030101010101" pitchFamily="2" charset="-122"/>
              </a:rPr>
              <a:t> 有时</a:t>
            </a:r>
            <a:r>
              <a:rPr lang="zh-CN" altLang="en-US" sz="2400" dirty="0">
                <a:latin typeface="宋体" panose="02010600030101010101" pitchFamily="2" charset="-122"/>
                <a:ea typeface="宋体" panose="02010600030101010101" pitchFamily="2" charset="-122"/>
              </a:rPr>
              <a:t>规章制度正面要求应该采取什么行动，有些规章制度则是禁止违背道德、非法或其他不希望发生的行为，还有一些规章制度在任何情况下都不应该违反。</a:t>
            </a:r>
            <a:endParaRPr lang="en-US" altLang="zh-CN" sz="2400" dirty="0">
              <a:latin typeface="宋体" panose="02010600030101010101" pitchFamily="2" charset="-122"/>
              <a:ea typeface="宋体" panose="02010600030101010101" pitchFamily="2" charset="-122"/>
            </a:endParaRPr>
          </a:p>
          <a:p>
            <a:pPr lvl="1">
              <a:buFont typeface="Wingdings" panose="05000000000000000000" pitchFamily="2" charset="2"/>
              <a:buChar char="p"/>
            </a:pPr>
            <a:endParaRPr lang="zh-CN" altLang="en-US" dirty="0"/>
          </a:p>
        </p:txBody>
      </p:sp>
      <p:sp>
        <p:nvSpPr>
          <p:cNvPr id="4" name="日期占位符 3"/>
          <p:cNvSpPr>
            <a:spLocks noGrp="1"/>
          </p:cNvSpPr>
          <p:nvPr>
            <p:ph type="dt" sz="half" idx="10"/>
          </p:nvPr>
        </p:nvSpPr>
        <p:spPr/>
        <p:txBody>
          <a:bodyPr/>
          <a:lstStyle/>
          <a:p>
            <a:fld id="{ADF06FB6-D898-42E7-B5EA-D3062E780255}" type="datetime1">
              <a:rPr lang="zh-CN" altLang="en-US" smtClean="0"/>
              <a:t>2025/3/26</a:t>
            </a:fld>
            <a:endParaRPr lang="zh-CN" altLang="en-US" dirty="0"/>
          </a:p>
        </p:txBody>
      </p:sp>
      <p:sp>
        <p:nvSpPr>
          <p:cNvPr id="5" name="灯片编号占位符 4"/>
          <p:cNvSpPr>
            <a:spLocks noGrp="1"/>
          </p:cNvSpPr>
          <p:nvPr>
            <p:ph type="sldNum" sz="quarter" idx="12"/>
          </p:nvPr>
        </p:nvSpPr>
        <p:spPr/>
        <p:txBody>
          <a:bodyPr/>
          <a:lstStyle/>
          <a:p>
            <a:fld id="{9C1E3057-D927-41FC-A7AD-8AC0C589921B}" type="slidenum">
              <a:rPr lang="zh-CN" altLang="en-US" smtClean="0"/>
              <a:t>26</a:t>
            </a:fld>
            <a:endParaRPr lang="zh-CN" altLang="en-US"/>
          </a:p>
        </p:txBody>
      </p:sp>
    </p:spTree>
    <p:extLst>
      <p:ext uri="{BB962C8B-B14F-4D97-AF65-F5344CB8AC3E}">
        <p14:creationId xmlns:p14="http://schemas.microsoft.com/office/powerpoint/2010/main" val="33188966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479C94-8B91-41A1-880D-9AD969BE8A3D}"/>
              </a:ext>
            </a:extLst>
          </p:cNvPr>
          <p:cNvSpPr>
            <a:spLocks noGrp="1"/>
          </p:cNvSpPr>
          <p:nvPr>
            <p:ph type="title"/>
          </p:nvPr>
        </p:nvSpPr>
        <p:spPr/>
        <p:txBody>
          <a:bodyPr/>
          <a:lstStyle/>
          <a:p>
            <a:r>
              <a:rPr lang="zh-CN" altLang="en-US" dirty="0"/>
              <a:t>正式管理控制系统</a:t>
            </a:r>
          </a:p>
        </p:txBody>
      </p:sp>
      <p:sp>
        <p:nvSpPr>
          <p:cNvPr id="3" name="内容占位符 2">
            <a:extLst>
              <a:ext uri="{FF2B5EF4-FFF2-40B4-BE49-F238E27FC236}">
                <a16:creationId xmlns:a16="http://schemas.microsoft.com/office/drawing/2014/main" id="{D771F740-7891-43B2-8541-15F8B6C61AB3}"/>
              </a:ext>
            </a:extLst>
          </p:cNvPr>
          <p:cNvSpPr>
            <a:spLocks noGrp="1"/>
          </p:cNvSpPr>
          <p:nvPr>
            <p:ph idx="1"/>
          </p:nvPr>
        </p:nvSpPr>
        <p:spPr/>
        <p:txBody>
          <a:bodyPr/>
          <a:lstStyle/>
          <a:p>
            <a:pPr>
              <a:lnSpc>
                <a:spcPct val="150000"/>
              </a:lnSpc>
              <a:spcBef>
                <a:spcPts val="600"/>
              </a:spcBef>
              <a:buFont typeface="Wingdings" panose="05000000000000000000" pitchFamily="2" charset="2"/>
              <a:buChar char="p"/>
            </a:pPr>
            <a:r>
              <a:rPr lang="zh-CN" altLang="en-US" dirty="0" smtClean="0">
                <a:latin typeface="宋体" panose="02010600030101010101" pitchFamily="2" charset="-122"/>
                <a:ea typeface="宋体" panose="02010600030101010101" pitchFamily="2" charset="-122"/>
              </a:rPr>
              <a:t>规章制度类型</a:t>
            </a:r>
            <a:endParaRPr lang="en-US" altLang="zh-CN" dirty="0">
              <a:latin typeface="宋体" panose="02010600030101010101" pitchFamily="2" charset="-122"/>
              <a:ea typeface="宋体" panose="02010600030101010101" pitchFamily="2" charset="-122"/>
            </a:endParaRPr>
          </a:p>
          <a:p>
            <a:pPr lvl="1">
              <a:lnSpc>
                <a:spcPct val="150000"/>
              </a:lnSpc>
              <a:spcBef>
                <a:spcPts val="600"/>
              </a:spcBef>
              <a:buFont typeface="Wingdings" panose="05000000000000000000" pitchFamily="2" charset="2"/>
              <a:buChar char="p"/>
            </a:pPr>
            <a:r>
              <a:rPr lang="zh-CN" altLang="en-US" dirty="0">
                <a:latin typeface="宋体" panose="02010600030101010101" pitchFamily="2" charset="-122"/>
                <a:ea typeface="宋体" panose="02010600030101010101" pitchFamily="2" charset="-122"/>
              </a:rPr>
              <a:t>物理</a:t>
            </a:r>
            <a:r>
              <a:rPr lang="zh-CN" altLang="en-US" dirty="0" smtClean="0">
                <a:latin typeface="宋体" panose="02010600030101010101" pitchFamily="2" charset="-122"/>
                <a:ea typeface="宋体" panose="02010600030101010101" pitchFamily="2" charset="-122"/>
              </a:rPr>
              <a:t>控制（保安、金库、计算机密码）</a:t>
            </a:r>
            <a:endParaRPr lang="en-US" altLang="zh-CN" dirty="0">
              <a:latin typeface="宋体" panose="02010600030101010101" pitchFamily="2" charset="-122"/>
              <a:ea typeface="宋体" panose="02010600030101010101" pitchFamily="2" charset="-122"/>
            </a:endParaRPr>
          </a:p>
          <a:p>
            <a:pPr lvl="1">
              <a:lnSpc>
                <a:spcPct val="150000"/>
              </a:lnSpc>
              <a:spcBef>
                <a:spcPts val="600"/>
              </a:spcBef>
              <a:buFont typeface="Wingdings" panose="05000000000000000000" pitchFamily="2" charset="2"/>
              <a:buChar char="p"/>
            </a:pPr>
            <a:r>
              <a:rPr lang="zh-CN" altLang="en-US" dirty="0" smtClean="0">
                <a:latin typeface="宋体" panose="02010600030101010101" pitchFamily="2" charset="-122"/>
                <a:ea typeface="宋体" panose="02010600030101010101" pitchFamily="2" charset="-122"/>
              </a:rPr>
              <a:t>工作手册（股权激励手册、公司章程）</a:t>
            </a:r>
            <a:endParaRPr lang="en-US" altLang="zh-CN" dirty="0">
              <a:latin typeface="宋体" panose="02010600030101010101" pitchFamily="2" charset="-122"/>
              <a:ea typeface="宋体" panose="02010600030101010101" pitchFamily="2" charset="-122"/>
            </a:endParaRPr>
          </a:p>
          <a:p>
            <a:pPr lvl="1">
              <a:lnSpc>
                <a:spcPct val="150000"/>
              </a:lnSpc>
              <a:spcBef>
                <a:spcPts val="600"/>
              </a:spcBef>
              <a:buFont typeface="Wingdings" panose="05000000000000000000" pitchFamily="2" charset="2"/>
              <a:buChar char="p"/>
            </a:pPr>
            <a:r>
              <a:rPr lang="zh-CN" altLang="en-US" dirty="0" smtClean="0">
                <a:latin typeface="宋体" panose="02010600030101010101" pitchFamily="2" charset="-122"/>
                <a:ea typeface="宋体" panose="02010600030101010101" pitchFamily="2" charset="-122"/>
              </a:rPr>
              <a:t>系统安全（确保系统内流动的信息准确无误，区块链）</a:t>
            </a:r>
            <a:endParaRPr lang="en-US" altLang="zh-CN" dirty="0">
              <a:latin typeface="宋体" panose="02010600030101010101" pitchFamily="2" charset="-122"/>
              <a:ea typeface="宋体" panose="02010600030101010101" pitchFamily="2" charset="-122"/>
            </a:endParaRPr>
          </a:p>
          <a:p>
            <a:pPr lvl="1">
              <a:lnSpc>
                <a:spcPct val="150000"/>
              </a:lnSpc>
              <a:spcBef>
                <a:spcPts val="600"/>
              </a:spcBef>
              <a:buFont typeface="Wingdings" panose="05000000000000000000" pitchFamily="2" charset="2"/>
              <a:buChar char="p"/>
            </a:pPr>
            <a:r>
              <a:rPr lang="zh-CN" altLang="en-US" dirty="0">
                <a:latin typeface="宋体" panose="02010600030101010101" pitchFamily="2" charset="-122"/>
                <a:ea typeface="宋体" panose="02010600030101010101" pitchFamily="2" charset="-122"/>
              </a:rPr>
              <a:t>任务控制系统</a:t>
            </a:r>
            <a:endParaRPr lang="en-US" altLang="zh-CN" dirty="0">
              <a:latin typeface="宋体" panose="02010600030101010101" pitchFamily="2" charset="-122"/>
              <a:ea typeface="宋体" panose="02010600030101010101" pitchFamily="2" charset="-122"/>
            </a:endParaRPr>
          </a:p>
          <a:p>
            <a:pPr lvl="1">
              <a:lnSpc>
                <a:spcPct val="150000"/>
              </a:lnSpc>
              <a:spcBef>
                <a:spcPts val="600"/>
              </a:spcBef>
              <a:buFont typeface="Wingdings" panose="05000000000000000000" pitchFamily="2" charset="2"/>
              <a:buChar char="p"/>
            </a:pPr>
            <a:endParaRPr lang="en-US" altLang="zh-CN" dirty="0">
              <a:latin typeface="宋体" panose="02010600030101010101" pitchFamily="2" charset="-122"/>
              <a:ea typeface="宋体" panose="02010600030101010101" pitchFamily="2" charset="-122"/>
            </a:endParaRPr>
          </a:p>
          <a:p>
            <a:pPr lvl="1">
              <a:buFont typeface="Wingdings" panose="05000000000000000000" pitchFamily="2" charset="2"/>
              <a:buChar char="p"/>
            </a:pPr>
            <a:endParaRPr lang="zh-CN" altLang="en-US" dirty="0"/>
          </a:p>
        </p:txBody>
      </p:sp>
      <p:sp>
        <p:nvSpPr>
          <p:cNvPr id="4" name="日期占位符 3"/>
          <p:cNvSpPr>
            <a:spLocks noGrp="1"/>
          </p:cNvSpPr>
          <p:nvPr>
            <p:ph type="dt" sz="half" idx="10"/>
          </p:nvPr>
        </p:nvSpPr>
        <p:spPr/>
        <p:txBody>
          <a:bodyPr/>
          <a:lstStyle/>
          <a:p>
            <a:fld id="{AF9904B4-0E9D-475B-96E8-CB8002A469F0}" type="datetime1">
              <a:rPr lang="zh-CN" altLang="en-US" smtClean="0"/>
              <a:t>2025/3/26</a:t>
            </a:fld>
            <a:endParaRPr lang="zh-CN" altLang="en-US" dirty="0"/>
          </a:p>
        </p:txBody>
      </p:sp>
      <p:sp>
        <p:nvSpPr>
          <p:cNvPr id="5" name="灯片编号占位符 4"/>
          <p:cNvSpPr>
            <a:spLocks noGrp="1"/>
          </p:cNvSpPr>
          <p:nvPr>
            <p:ph type="sldNum" sz="quarter" idx="12"/>
          </p:nvPr>
        </p:nvSpPr>
        <p:spPr/>
        <p:txBody>
          <a:bodyPr/>
          <a:lstStyle/>
          <a:p>
            <a:fld id="{9C1E3057-D927-41FC-A7AD-8AC0C589921B}" type="slidenum">
              <a:rPr lang="zh-CN" altLang="en-US" smtClean="0"/>
              <a:t>27</a:t>
            </a:fld>
            <a:endParaRPr lang="zh-CN" altLang="en-US"/>
          </a:p>
        </p:txBody>
      </p:sp>
    </p:spTree>
    <p:extLst>
      <p:ext uri="{BB962C8B-B14F-4D97-AF65-F5344CB8AC3E}">
        <p14:creationId xmlns:p14="http://schemas.microsoft.com/office/powerpoint/2010/main" val="28224630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479C94-8B91-41A1-880D-9AD969BE8A3D}"/>
              </a:ext>
            </a:extLst>
          </p:cNvPr>
          <p:cNvSpPr>
            <a:spLocks noGrp="1"/>
          </p:cNvSpPr>
          <p:nvPr>
            <p:ph type="title"/>
          </p:nvPr>
        </p:nvSpPr>
        <p:spPr/>
        <p:txBody>
          <a:bodyPr/>
          <a:lstStyle/>
          <a:p>
            <a:r>
              <a:rPr lang="zh-CN" altLang="en-US" dirty="0"/>
              <a:t>正式管理控制系统</a:t>
            </a:r>
          </a:p>
        </p:txBody>
      </p:sp>
      <p:sp>
        <p:nvSpPr>
          <p:cNvPr id="3" name="内容占位符 2">
            <a:extLst>
              <a:ext uri="{FF2B5EF4-FFF2-40B4-BE49-F238E27FC236}">
                <a16:creationId xmlns:a16="http://schemas.microsoft.com/office/drawing/2014/main" id="{D771F740-7891-43B2-8541-15F8B6C61AB3}"/>
              </a:ext>
            </a:extLst>
          </p:cNvPr>
          <p:cNvSpPr>
            <a:spLocks noGrp="1"/>
          </p:cNvSpPr>
          <p:nvPr>
            <p:ph idx="1"/>
          </p:nvPr>
        </p:nvSpPr>
        <p:spPr/>
        <p:txBody>
          <a:bodyPr/>
          <a:lstStyle/>
          <a:p>
            <a:pPr>
              <a:lnSpc>
                <a:spcPct val="150000"/>
              </a:lnSpc>
              <a:spcBef>
                <a:spcPts val="600"/>
              </a:spcBef>
              <a:buFont typeface="Wingdings" panose="05000000000000000000" pitchFamily="2" charset="2"/>
              <a:buChar char="p"/>
            </a:pPr>
            <a:r>
              <a:rPr lang="zh-CN" altLang="en-US" dirty="0">
                <a:latin typeface="宋体" panose="02010600030101010101" pitchFamily="2" charset="-122"/>
                <a:ea typeface="宋体" panose="02010600030101010101" pitchFamily="2" charset="-122"/>
              </a:rPr>
              <a:t>规章制度</a:t>
            </a:r>
            <a:endParaRPr lang="en-US" altLang="zh-CN" dirty="0">
              <a:latin typeface="宋体" panose="02010600030101010101" pitchFamily="2" charset="-122"/>
              <a:ea typeface="宋体" panose="02010600030101010101" pitchFamily="2" charset="-122"/>
            </a:endParaRPr>
          </a:p>
          <a:p>
            <a:pPr lvl="1">
              <a:buFont typeface="Wingdings" panose="05000000000000000000" pitchFamily="2" charset="2"/>
              <a:buChar char="p"/>
            </a:pPr>
            <a:endParaRPr lang="zh-CN" altLang="en-US" dirty="0"/>
          </a:p>
        </p:txBody>
      </p:sp>
      <p:sp>
        <p:nvSpPr>
          <p:cNvPr id="4" name="日期占位符 3"/>
          <p:cNvSpPr>
            <a:spLocks noGrp="1"/>
          </p:cNvSpPr>
          <p:nvPr>
            <p:ph type="dt" sz="half" idx="10"/>
          </p:nvPr>
        </p:nvSpPr>
        <p:spPr/>
        <p:txBody>
          <a:bodyPr/>
          <a:lstStyle/>
          <a:p>
            <a:fld id="{ADF06FB6-D898-42E7-B5EA-D3062E780255}" type="datetime1">
              <a:rPr lang="zh-CN" altLang="en-US" smtClean="0"/>
              <a:t>2025/3/26</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28</a:t>
            </a:fld>
            <a:endParaRPr lang="zh-CN" altLang="en-US"/>
          </a:p>
        </p:txBody>
      </p:sp>
      <p:pic>
        <p:nvPicPr>
          <p:cNvPr id="6" name="图片 5"/>
          <p:cNvPicPr>
            <a:picLocks noChangeAspect="1"/>
          </p:cNvPicPr>
          <p:nvPr/>
        </p:nvPicPr>
        <p:blipFill>
          <a:blip r:embed="rId2"/>
          <a:stretch>
            <a:fillRect/>
          </a:stretch>
        </p:blipFill>
        <p:spPr>
          <a:xfrm>
            <a:off x="2168116" y="2609651"/>
            <a:ext cx="8452284" cy="3867349"/>
          </a:xfrm>
          <a:prstGeom prst="rect">
            <a:avLst/>
          </a:prstGeom>
        </p:spPr>
      </p:pic>
    </p:spTree>
    <p:extLst>
      <p:ext uri="{BB962C8B-B14F-4D97-AF65-F5344CB8AC3E}">
        <p14:creationId xmlns:p14="http://schemas.microsoft.com/office/powerpoint/2010/main" val="13762257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479C94-8B91-41A1-880D-9AD969BE8A3D}"/>
              </a:ext>
            </a:extLst>
          </p:cNvPr>
          <p:cNvSpPr>
            <a:spLocks noGrp="1"/>
          </p:cNvSpPr>
          <p:nvPr>
            <p:ph type="title"/>
          </p:nvPr>
        </p:nvSpPr>
        <p:spPr/>
        <p:txBody>
          <a:bodyPr/>
          <a:lstStyle/>
          <a:p>
            <a:r>
              <a:rPr lang="zh-CN" altLang="en-US" dirty="0"/>
              <a:t>正式管理控制系统</a:t>
            </a:r>
          </a:p>
        </p:txBody>
      </p:sp>
      <p:sp>
        <p:nvSpPr>
          <p:cNvPr id="4" name="日期占位符 3"/>
          <p:cNvSpPr>
            <a:spLocks noGrp="1"/>
          </p:cNvSpPr>
          <p:nvPr>
            <p:ph type="dt" sz="half" idx="10"/>
          </p:nvPr>
        </p:nvSpPr>
        <p:spPr/>
        <p:txBody>
          <a:bodyPr/>
          <a:lstStyle/>
          <a:p>
            <a:fld id="{ADF06FB6-D898-42E7-B5EA-D3062E780255}" type="datetime1">
              <a:rPr lang="zh-CN" altLang="en-US" smtClean="0"/>
              <a:t>2025/3/26</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29</a:t>
            </a:fld>
            <a:endParaRPr lang="zh-CN" altLang="en-US"/>
          </a:p>
        </p:txBody>
      </p:sp>
      <p:pic>
        <p:nvPicPr>
          <p:cNvPr id="9" name="内容占位符 8"/>
          <p:cNvPicPr>
            <a:picLocks noGrp="1" noChangeAspect="1"/>
          </p:cNvPicPr>
          <p:nvPr>
            <p:ph idx="1"/>
          </p:nvPr>
        </p:nvPicPr>
        <p:blipFill>
          <a:blip r:embed="rId2"/>
          <a:stretch>
            <a:fillRect/>
          </a:stretch>
        </p:blipFill>
        <p:spPr>
          <a:xfrm>
            <a:off x="609600" y="4737243"/>
            <a:ext cx="6794849" cy="1295467"/>
          </a:xfrm>
          <a:prstGeom prst="rect">
            <a:avLst/>
          </a:prstGeom>
        </p:spPr>
      </p:pic>
      <p:pic>
        <p:nvPicPr>
          <p:cNvPr id="8" name="图片 7"/>
          <p:cNvPicPr>
            <a:picLocks noChangeAspect="1"/>
          </p:cNvPicPr>
          <p:nvPr/>
        </p:nvPicPr>
        <p:blipFill>
          <a:blip r:embed="rId3"/>
          <a:stretch>
            <a:fillRect/>
          </a:stretch>
        </p:blipFill>
        <p:spPr>
          <a:xfrm>
            <a:off x="228599" y="1793874"/>
            <a:ext cx="7480684" cy="2825895"/>
          </a:xfrm>
          <a:prstGeom prst="rect">
            <a:avLst/>
          </a:prstGeom>
        </p:spPr>
      </p:pic>
    </p:spTree>
    <p:extLst>
      <p:ext uri="{BB962C8B-B14F-4D97-AF65-F5344CB8AC3E}">
        <p14:creationId xmlns:p14="http://schemas.microsoft.com/office/powerpoint/2010/main" val="600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目标一致</a:t>
            </a:r>
          </a:p>
        </p:txBody>
      </p:sp>
      <p:sp>
        <p:nvSpPr>
          <p:cNvPr id="3" name="内容占位符 2">
            <a:extLst>
              <a:ext uri="{FF2B5EF4-FFF2-40B4-BE49-F238E27FC236}">
                <a16:creationId xmlns:a16="http://schemas.microsoft.com/office/drawing/2014/main" id="{DBC6D735-81FC-4251-95C3-EDC100753B8C}"/>
              </a:ext>
            </a:extLst>
          </p:cNvPr>
          <p:cNvSpPr>
            <a:spLocks noGrp="1"/>
          </p:cNvSpPr>
          <p:nvPr>
            <p:ph idx="1"/>
          </p:nvPr>
        </p:nvSpPr>
        <p:spPr>
          <a:xfrm>
            <a:off x="838200" y="1825626"/>
            <a:ext cx="10515600" cy="4441825"/>
          </a:xfrm>
        </p:spPr>
        <p:txBody>
          <a:bodyPr>
            <a:normAutofit/>
          </a:bodyPr>
          <a:lstStyle/>
          <a:p>
            <a:pPr marL="0" indent="0" algn="just">
              <a:lnSpc>
                <a:spcPct val="150000"/>
              </a:lnSpc>
              <a:spcBef>
                <a:spcPts val="1200"/>
              </a:spcBef>
              <a:buNone/>
            </a:pPr>
            <a:r>
              <a:rPr lang="zh-CN" altLang="en-US" sz="2400" dirty="0">
                <a:latin typeface="宋体" panose="02010600030101010101" pitchFamily="2" charset="-122"/>
                <a:ea typeface="宋体" panose="02010600030101010101" pitchFamily="2" charset="-122"/>
              </a:rPr>
              <a:t>高层管理层希望组织实现组织目标。但是，组织的各个成员又都有自身的个人目标，而且这些目标未必与组织目标一致</a:t>
            </a:r>
            <a:r>
              <a:rPr lang="zh-CN" altLang="en-US" sz="2400" dirty="0" smtClean="0">
                <a:latin typeface="宋体" panose="02010600030101010101" pitchFamily="2" charset="-122"/>
                <a:ea typeface="宋体" panose="02010600030101010101" pitchFamily="2" charset="-122"/>
              </a:rPr>
              <a:t>。</a:t>
            </a:r>
            <a:endParaRPr lang="en-US" altLang="zh-CN" sz="2400" dirty="0" smtClean="0">
              <a:latin typeface="宋体" panose="02010600030101010101" pitchFamily="2" charset="-122"/>
              <a:ea typeface="宋体" panose="02010600030101010101" pitchFamily="2" charset="-122"/>
            </a:endParaRPr>
          </a:p>
          <a:p>
            <a:pPr marL="0" indent="0" algn="just">
              <a:lnSpc>
                <a:spcPct val="150000"/>
              </a:lnSpc>
              <a:spcBef>
                <a:spcPts val="1200"/>
              </a:spcBef>
              <a:buNone/>
            </a:pPr>
            <a:r>
              <a:rPr lang="zh-CN" altLang="en-US" sz="2400" dirty="0" smtClean="0">
                <a:latin typeface="宋体" panose="02010600030101010101" pitchFamily="2" charset="-122"/>
                <a:ea typeface="宋体" panose="02010600030101010101" pitchFamily="2" charset="-122"/>
              </a:rPr>
              <a:t>管理控制</a:t>
            </a:r>
            <a:r>
              <a:rPr lang="zh-CN" altLang="en-US" sz="2400" dirty="0">
                <a:latin typeface="宋体" panose="02010600030101010101" pitchFamily="2" charset="-122"/>
                <a:ea typeface="宋体" panose="02010600030101010101" pitchFamily="2" charset="-122"/>
              </a:rPr>
              <a:t>系统的中心目的就是尽可能保证高水平的所谓“目标一致”</a:t>
            </a:r>
            <a:r>
              <a:rPr lang="zh-CN" altLang="en-US" sz="2400" dirty="0" smtClean="0">
                <a:latin typeface="宋体" panose="02010600030101010101" pitchFamily="2" charset="-122"/>
                <a:ea typeface="宋体" panose="02010600030101010101" pitchFamily="2" charset="-122"/>
              </a:rPr>
              <a:t>。</a:t>
            </a:r>
            <a:endParaRPr lang="en-US" altLang="zh-CN" sz="2400" dirty="0" smtClean="0">
              <a:latin typeface="宋体" panose="02010600030101010101" pitchFamily="2" charset="-122"/>
              <a:ea typeface="宋体" panose="02010600030101010101" pitchFamily="2" charset="-122"/>
            </a:endParaRPr>
          </a:p>
          <a:p>
            <a:pPr marL="0" indent="0" algn="just">
              <a:lnSpc>
                <a:spcPct val="150000"/>
              </a:lnSpc>
              <a:spcBef>
                <a:spcPts val="1200"/>
              </a:spcBef>
              <a:buNone/>
            </a:pPr>
            <a:r>
              <a:rPr lang="zh-CN" altLang="en-US" sz="2400" dirty="0" smtClean="0">
                <a:latin typeface="宋体" panose="02010600030101010101" pitchFamily="2" charset="-122"/>
                <a:ea typeface="宋体" panose="02010600030101010101" pitchFamily="2" charset="-122"/>
              </a:rPr>
              <a:t>目标</a:t>
            </a:r>
            <a:r>
              <a:rPr lang="zh-CN" altLang="en-US" sz="2400" dirty="0">
                <a:latin typeface="宋体" panose="02010600030101010101" pitchFamily="2" charset="-122"/>
                <a:ea typeface="宋体" panose="02010600030101010101" pitchFamily="2" charset="-122"/>
              </a:rPr>
              <a:t>一致是指人们从个人利益出发所采取的行为也符合组织的最大利益。 </a:t>
            </a:r>
            <a:endParaRPr lang="en-US" altLang="zh-CN" sz="2400" dirty="0">
              <a:latin typeface="宋体" panose="02010600030101010101" pitchFamily="2" charset="-122"/>
              <a:ea typeface="宋体" panose="02010600030101010101" pitchFamily="2" charset="-122"/>
            </a:endParaRPr>
          </a:p>
          <a:p>
            <a:pPr>
              <a:lnSpc>
                <a:spcPct val="150000"/>
              </a:lnSpc>
              <a:spcBef>
                <a:spcPts val="1200"/>
              </a:spcBef>
            </a:pPr>
            <a:endParaRPr lang="zh-CN" altLang="en-US" sz="2400" dirty="0">
              <a:latin typeface="宋体" panose="02010600030101010101" pitchFamily="2" charset="-122"/>
              <a:ea typeface="宋体" panose="02010600030101010101" pitchFamily="2" charset="-122"/>
            </a:endParaRPr>
          </a:p>
        </p:txBody>
      </p:sp>
      <p:sp>
        <p:nvSpPr>
          <p:cNvPr id="4" name="日期占位符 3"/>
          <p:cNvSpPr>
            <a:spLocks noGrp="1"/>
          </p:cNvSpPr>
          <p:nvPr>
            <p:ph type="dt" sz="half" idx="10"/>
          </p:nvPr>
        </p:nvSpPr>
        <p:spPr/>
        <p:txBody>
          <a:bodyPr/>
          <a:lstStyle/>
          <a:p>
            <a:fld id="{1255FB65-9AE0-405E-B120-B255526094BE}" type="datetime1">
              <a:rPr lang="zh-CN" altLang="en-US" smtClean="0"/>
              <a:t>2025/3/26</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3</a:t>
            </a:fld>
            <a:endParaRPr lang="zh-CN" altLang="en-US"/>
          </a:p>
        </p:txBody>
      </p:sp>
    </p:spTree>
    <p:extLst>
      <p:ext uri="{BB962C8B-B14F-4D97-AF65-F5344CB8AC3E}">
        <p14:creationId xmlns:p14="http://schemas.microsoft.com/office/powerpoint/2010/main" val="16211211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479C94-8B91-41A1-880D-9AD969BE8A3D}"/>
              </a:ext>
            </a:extLst>
          </p:cNvPr>
          <p:cNvSpPr>
            <a:spLocks noGrp="1"/>
          </p:cNvSpPr>
          <p:nvPr>
            <p:ph type="title"/>
          </p:nvPr>
        </p:nvSpPr>
        <p:spPr/>
        <p:txBody>
          <a:bodyPr/>
          <a:lstStyle/>
          <a:p>
            <a:r>
              <a:rPr lang="zh-CN" altLang="en-US" dirty="0"/>
              <a:t>正式管理控制系统</a:t>
            </a:r>
          </a:p>
        </p:txBody>
      </p:sp>
      <p:sp>
        <p:nvSpPr>
          <p:cNvPr id="3" name="内容占位符 2">
            <a:extLst>
              <a:ext uri="{FF2B5EF4-FFF2-40B4-BE49-F238E27FC236}">
                <a16:creationId xmlns:a16="http://schemas.microsoft.com/office/drawing/2014/main" id="{D771F740-7891-43B2-8541-15F8B6C61AB3}"/>
              </a:ext>
            </a:extLst>
          </p:cNvPr>
          <p:cNvSpPr>
            <a:spLocks noGrp="1"/>
          </p:cNvSpPr>
          <p:nvPr>
            <p:ph idx="1"/>
          </p:nvPr>
        </p:nvSpPr>
        <p:spPr>
          <a:xfrm>
            <a:off x="609600" y="1771135"/>
            <a:ext cx="10972800" cy="4302125"/>
          </a:xfrm>
        </p:spPr>
        <p:txBody>
          <a:bodyPr/>
          <a:lstStyle/>
          <a:p>
            <a:pPr>
              <a:lnSpc>
                <a:spcPct val="150000"/>
              </a:lnSpc>
              <a:spcBef>
                <a:spcPts val="600"/>
              </a:spcBef>
              <a:buFont typeface="Wingdings" panose="05000000000000000000" pitchFamily="2" charset="2"/>
              <a:buChar char="p"/>
            </a:pPr>
            <a:r>
              <a:rPr lang="zh-CN" altLang="en-US" dirty="0"/>
              <a:t>正式管理控制过程</a:t>
            </a:r>
            <a:endParaRPr lang="en-US" altLang="zh-CN" dirty="0"/>
          </a:p>
          <a:p>
            <a:pPr marL="471476" lvl="1" indent="0">
              <a:lnSpc>
                <a:spcPct val="150000"/>
              </a:lnSpc>
              <a:buNone/>
            </a:pPr>
            <a:r>
              <a:rPr lang="zh-CN" altLang="en-US" sz="2400" dirty="0"/>
              <a:t>战略计划实施组织的目标和战略。人们利用所有信息制定战略计划。战略计划又被转化为年度预算，年度预算关注的是各个责任中心的计划收入和费用。责任中心也受规章制度及其他正式信息的指导。他们执行指派给他们的经营活动，然后评价并报告其结果。在比较实际结果和预算结果之后，确定业绩是否令人满意。如果是，责任中心获得的反馈就是表扬或其他奖励。如果不是，反馈就会要求责任中心采取纠正行动，有时也可能修订计划。</a:t>
            </a:r>
          </a:p>
        </p:txBody>
      </p:sp>
      <p:sp>
        <p:nvSpPr>
          <p:cNvPr id="4" name="日期占位符 3"/>
          <p:cNvSpPr>
            <a:spLocks noGrp="1"/>
          </p:cNvSpPr>
          <p:nvPr>
            <p:ph type="dt" sz="half" idx="10"/>
          </p:nvPr>
        </p:nvSpPr>
        <p:spPr/>
        <p:txBody>
          <a:bodyPr/>
          <a:lstStyle/>
          <a:p>
            <a:fld id="{7A3D567F-EDE3-4890-97D4-12AFB2B0AD86}" type="datetime1">
              <a:rPr lang="zh-CN" altLang="en-US" smtClean="0"/>
              <a:t>2025/3/26</a:t>
            </a:fld>
            <a:endParaRPr lang="zh-CN" altLang="en-US" dirty="0"/>
          </a:p>
        </p:txBody>
      </p:sp>
      <p:sp>
        <p:nvSpPr>
          <p:cNvPr id="5" name="灯片编号占位符 4"/>
          <p:cNvSpPr>
            <a:spLocks noGrp="1"/>
          </p:cNvSpPr>
          <p:nvPr>
            <p:ph type="sldNum" sz="quarter" idx="12"/>
          </p:nvPr>
        </p:nvSpPr>
        <p:spPr/>
        <p:txBody>
          <a:bodyPr/>
          <a:lstStyle/>
          <a:p>
            <a:fld id="{9C1E3057-D927-41FC-A7AD-8AC0C589921B}" type="slidenum">
              <a:rPr lang="zh-CN" altLang="en-US" smtClean="0"/>
              <a:t>30</a:t>
            </a:fld>
            <a:endParaRPr lang="zh-CN" altLang="en-US"/>
          </a:p>
        </p:txBody>
      </p:sp>
    </p:spTree>
    <p:extLst>
      <p:ext uri="{BB962C8B-B14F-4D97-AF65-F5344CB8AC3E}">
        <p14:creationId xmlns:p14="http://schemas.microsoft.com/office/powerpoint/2010/main" val="15081044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1FE10C-F7FF-40D6-90D9-180C980BBEDF}"/>
              </a:ext>
            </a:extLst>
          </p:cNvPr>
          <p:cNvSpPr>
            <a:spLocks noGrp="1"/>
          </p:cNvSpPr>
          <p:nvPr>
            <p:ph type="title"/>
          </p:nvPr>
        </p:nvSpPr>
        <p:spPr>
          <a:xfrm>
            <a:off x="609600" y="533400"/>
            <a:ext cx="10972800" cy="1143000"/>
          </a:xfrm>
        </p:spPr>
        <p:txBody>
          <a:bodyPr/>
          <a:lstStyle/>
          <a:p>
            <a:r>
              <a:rPr lang="zh-CN" altLang="en-US" dirty="0"/>
              <a:t>正式管理控制系统</a:t>
            </a:r>
          </a:p>
        </p:txBody>
      </p:sp>
      <p:sp>
        <p:nvSpPr>
          <p:cNvPr id="3" name="内容占位符 2">
            <a:extLst>
              <a:ext uri="{FF2B5EF4-FFF2-40B4-BE49-F238E27FC236}">
                <a16:creationId xmlns:a16="http://schemas.microsoft.com/office/drawing/2014/main" id="{F9951550-7EFC-4E17-B06B-18FEE434FF0D}"/>
              </a:ext>
            </a:extLst>
          </p:cNvPr>
          <p:cNvSpPr>
            <a:spLocks noGrp="1"/>
          </p:cNvSpPr>
          <p:nvPr>
            <p:ph idx="1"/>
          </p:nvPr>
        </p:nvSpPr>
        <p:spPr/>
        <p:txBody>
          <a:bodyPr/>
          <a:lstStyle/>
          <a:p>
            <a:r>
              <a:rPr lang="zh-CN" altLang="en-US" sz="2400" dirty="0"/>
              <a:t>图表</a:t>
            </a:r>
            <a:r>
              <a:rPr lang="en-US" altLang="zh-CN" sz="2400" dirty="0"/>
              <a:t>3.1</a:t>
            </a:r>
          </a:p>
          <a:p>
            <a:pPr marL="0" indent="0">
              <a:buNone/>
            </a:pPr>
            <a:r>
              <a:rPr lang="zh-CN" altLang="en-US" sz="2400" dirty="0"/>
              <a:t>   正式管理控制过程</a:t>
            </a:r>
            <a:endParaRPr lang="en-US" altLang="zh-CN" sz="2400" dirty="0"/>
          </a:p>
          <a:p>
            <a:endParaRPr lang="en-US" altLang="zh-CN" dirty="0"/>
          </a:p>
          <a:p>
            <a:endParaRPr lang="zh-CN" altLang="en-US" dirty="0"/>
          </a:p>
        </p:txBody>
      </p:sp>
      <p:sp>
        <p:nvSpPr>
          <p:cNvPr id="4" name="日期占位符 3"/>
          <p:cNvSpPr>
            <a:spLocks noGrp="1"/>
          </p:cNvSpPr>
          <p:nvPr>
            <p:ph type="dt" sz="half" idx="10"/>
          </p:nvPr>
        </p:nvSpPr>
        <p:spPr/>
        <p:txBody>
          <a:bodyPr/>
          <a:lstStyle/>
          <a:p>
            <a:fld id="{6016B19A-2EA0-4D1B-BF19-29D5C1ECBFBF}" type="datetime1">
              <a:rPr lang="zh-CN" altLang="en-US" smtClean="0"/>
              <a:t>2025/3/26</a:t>
            </a:fld>
            <a:endParaRPr lang="zh-CN" altLang="en-US"/>
          </a:p>
        </p:txBody>
      </p:sp>
      <p:sp>
        <p:nvSpPr>
          <p:cNvPr id="7" name="灯片编号占位符 6"/>
          <p:cNvSpPr>
            <a:spLocks noGrp="1"/>
          </p:cNvSpPr>
          <p:nvPr>
            <p:ph type="sldNum" sz="quarter" idx="12"/>
          </p:nvPr>
        </p:nvSpPr>
        <p:spPr/>
        <p:txBody>
          <a:bodyPr/>
          <a:lstStyle/>
          <a:p>
            <a:fld id="{9C1E3057-D927-41FC-A7AD-8AC0C589921B}" type="slidenum">
              <a:rPr lang="zh-CN" altLang="en-US" smtClean="0"/>
              <a:t>31</a:t>
            </a:fld>
            <a:endParaRPr lang="zh-CN" altLang="en-US"/>
          </a:p>
        </p:txBody>
      </p:sp>
      <p:pic>
        <p:nvPicPr>
          <p:cNvPr id="19" name="图片 18"/>
          <p:cNvPicPr>
            <a:picLocks noChangeAspect="1"/>
          </p:cNvPicPr>
          <p:nvPr/>
        </p:nvPicPr>
        <p:blipFill>
          <a:blip r:embed="rId2"/>
          <a:stretch>
            <a:fillRect/>
          </a:stretch>
        </p:blipFill>
        <p:spPr>
          <a:xfrm>
            <a:off x="4250195" y="1797405"/>
            <a:ext cx="6990778" cy="4999766"/>
          </a:xfrm>
          <a:prstGeom prst="rect">
            <a:avLst/>
          </a:prstGeom>
        </p:spPr>
      </p:pic>
    </p:spTree>
    <p:extLst>
      <p:ext uri="{BB962C8B-B14F-4D97-AF65-F5344CB8AC3E}">
        <p14:creationId xmlns:p14="http://schemas.microsoft.com/office/powerpoint/2010/main" val="4110813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F8E739-3F05-4B2A-AE59-1C4F347D7BF8}"/>
              </a:ext>
            </a:extLst>
          </p:cNvPr>
          <p:cNvSpPr>
            <a:spLocks noGrp="1"/>
          </p:cNvSpPr>
          <p:nvPr>
            <p:ph type="title"/>
          </p:nvPr>
        </p:nvSpPr>
        <p:spPr/>
        <p:txBody>
          <a:bodyPr/>
          <a:lstStyle/>
          <a:p>
            <a:r>
              <a:rPr lang="zh-CN" altLang="en-US" dirty="0"/>
              <a:t>组织类型</a:t>
            </a:r>
          </a:p>
        </p:txBody>
      </p:sp>
      <p:sp>
        <p:nvSpPr>
          <p:cNvPr id="3" name="内容占位符 2">
            <a:extLst>
              <a:ext uri="{FF2B5EF4-FFF2-40B4-BE49-F238E27FC236}">
                <a16:creationId xmlns:a16="http://schemas.microsoft.com/office/drawing/2014/main" id="{BD1249B1-6BD0-448F-97AF-BF276B071803}"/>
              </a:ext>
            </a:extLst>
          </p:cNvPr>
          <p:cNvSpPr>
            <a:spLocks noGrp="1"/>
          </p:cNvSpPr>
          <p:nvPr>
            <p:ph idx="1"/>
          </p:nvPr>
        </p:nvSpPr>
        <p:spPr>
          <a:xfrm>
            <a:off x="371475" y="1952626"/>
            <a:ext cx="10972800" cy="4302125"/>
          </a:xfrm>
        </p:spPr>
        <p:txBody>
          <a:bodyPr/>
          <a:lstStyle/>
          <a:p>
            <a:pPr marL="438140" lvl="1" indent="0">
              <a:lnSpc>
                <a:spcPct val="150000"/>
              </a:lnSpc>
              <a:buNone/>
            </a:pPr>
            <a:r>
              <a:rPr lang="zh-CN" altLang="en-US" sz="2400" dirty="0"/>
              <a:t>公司战略对其组织结构具有重大影响。反过来，组织结构的类型也会影响组织管理控制系统的设计</a:t>
            </a:r>
            <a:r>
              <a:rPr lang="zh-CN" altLang="en-US" sz="2400" dirty="0" smtClean="0"/>
              <a:t>。组织</a:t>
            </a:r>
            <a:r>
              <a:rPr lang="zh-CN" altLang="en-US" sz="2400" dirty="0"/>
              <a:t>结构可以划分为三大类：</a:t>
            </a:r>
            <a:endParaRPr lang="en-US" altLang="zh-CN" sz="2400" dirty="0"/>
          </a:p>
          <a:p>
            <a:pPr marL="438140" lvl="1" indent="0">
              <a:lnSpc>
                <a:spcPct val="150000"/>
              </a:lnSpc>
              <a:buNone/>
            </a:pPr>
            <a:r>
              <a:rPr lang="en-US" altLang="zh-CN" sz="2400" dirty="0"/>
              <a:t>1</a:t>
            </a:r>
            <a:r>
              <a:rPr lang="zh-CN" altLang="en-US" sz="2400" dirty="0"/>
              <a:t>．职能式结构：每个管理者分别负责一定的职能，如生产或营销。</a:t>
            </a:r>
            <a:endParaRPr lang="en-US" altLang="zh-CN" sz="2400" dirty="0"/>
          </a:p>
          <a:p>
            <a:pPr marL="438140" lvl="1" indent="0">
              <a:lnSpc>
                <a:spcPct val="150000"/>
              </a:lnSpc>
              <a:buNone/>
            </a:pPr>
            <a:r>
              <a:rPr lang="en-US" altLang="zh-CN" sz="2400" dirty="0"/>
              <a:t>2</a:t>
            </a:r>
            <a:r>
              <a:rPr lang="zh-CN" altLang="en-US" sz="2400" dirty="0"/>
              <a:t>．经营单元式结构：经营单元的管理者负责本单元的大多数经营活动，经营单元视同公司的半独立部分。</a:t>
            </a:r>
            <a:endParaRPr lang="en-US" altLang="zh-CN" sz="2400" dirty="0"/>
          </a:p>
          <a:p>
            <a:pPr marL="438140" lvl="1" indent="0">
              <a:lnSpc>
                <a:spcPct val="150000"/>
              </a:lnSpc>
              <a:buNone/>
            </a:pPr>
            <a:r>
              <a:rPr lang="en-US" altLang="zh-CN" sz="2400" dirty="0"/>
              <a:t>3</a:t>
            </a:r>
            <a:r>
              <a:rPr lang="zh-CN" altLang="en-US" sz="2400" dirty="0"/>
              <a:t>．矩阵式结构：职能单元具有双重职责。</a:t>
            </a:r>
          </a:p>
        </p:txBody>
      </p:sp>
      <p:sp>
        <p:nvSpPr>
          <p:cNvPr id="4" name="日期占位符 3"/>
          <p:cNvSpPr>
            <a:spLocks noGrp="1"/>
          </p:cNvSpPr>
          <p:nvPr>
            <p:ph type="dt" sz="half" idx="10"/>
          </p:nvPr>
        </p:nvSpPr>
        <p:spPr/>
        <p:txBody>
          <a:bodyPr/>
          <a:lstStyle/>
          <a:p>
            <a:fld id="{3A749F0A-0C77-4E81-9351-31A61E1ECF35}" type="datetime1">
              <a:rPr lang="zh-CN" altLang="en-US" smtClean="0"/>
              <a:t>2025/3/26</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32</a:t>
            </a:fld>
            <a:endParaRPr lang="zh-CN" altLang="en-US"/>
          </a:p>
        </p:txBody>
      </p:sp>
    </p:spTree>
    <p:extLst>
      <p:ext uri="{BB962C8B-B14F-4D97-AF65-F5344CB8AC3E}">
        <p14:creationId xmlns:p14="http://schemas.microsoft.com/office/powerpoint/2010/main" val="35391645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1FE10C-F7FF-40D6-90D9-180C980BBEDF}"/>
              </a:ext>
            </a:extLst>
          </p:cNvPr>
          <p:cNvSpPr>
            <a:spLocks noGrp="1"/>
          </p:cNvSpPr>
          <p:nvPr>
            <p:ph type="title"/>
          </p:nvPr>
        </p:nvSpPr>
        <p:spPr>
          <a:xfrm>
            <a:off x="609600" y="533400"/>
            <a:ext cx="10972800" cy="1143000"/>
          </a:xfrm>
        </p:spPr>
        <p:txBody>
          <a:bodyPr/>
          <a:lstStyle/>
          <a:p>
            <a:r>
              <a:rPr lang="zh-CN" altLang="en-US" dirty="0"/>
              <a:t>组织类型</a:t>
            </a:r>
          </a:p>
        </p:txBody>
      </p:sp>
      <p:sp>
        <p:nvSpPr>
          <p:cNvPr id="3" name="内容占位符 2">
            <a:extLst>
              <a:ext uri="{FF2B5EF4-FFF2-40B4-BE49-F238E27FC236}">
                <a16:creationId xmlns:a16="http://schemas.microsoft.com/office/drawing/2014/main" id="{F9951550-7EFC-4E17-B06B-18FEE434FF0D}"/>
              </a:ext>
            </a:extLst>
          </p:cNvPr>
          <p:cNvSpPr>
            <a:spLocks noGrp="1"/>
          </p:cNvSpPr>
          <p:nvPr>
            <p:ph idx="1"/>
          </p:nvPr>
        </p:nvSpPr>
        <p:spPr/>
        <p:txBody>
          <a:bodyPr/>
          <a:lstStyle/>
          <a:p>
            <a:r>
              <a:rPr lang="zh-CN" altLang="en-US" sz="2400" dirty="0"/>
              <a:t>图表</a:t>
            </a:r>
            <a:r>
              <a:rPr lang="en-US" altLang="zh-CN" sz="2400" dirty="0"/>
              <a:t>3.2</a:t>
            </a:r>
          </a:p>
          <a:p>
            <a:pPr marL="0" indent="0">
              <a:buNone/>
            </a:pPr>
            <a:r>
              <a:rPr lang="zh-CN" altLang="en-US" sz="2400" dirty="0"/>
              <a:t>   组织类型</a:t>
            </a:r>
            <a:endParaRPr lang="en-US" altLang="zh-CN" dirty="0"/>
          </a:p>
          <a:p>
            <a:endParaRPr lang="zh-CN" altLang="en-US" dirty="0"/>
          </a:p>
        </p:txBody>
      </p:sp>
      <p:grpSp>
        <p:nvGrpSpPr>
          <p:cNvPr id="34" name="组合 33">
            <a:extLst>
              <a:ext uri="{FF2B5EF4-FFF2-40B4-BE49-F238E27FC236}">
                <a16:creationId xmlns:a16="http://schemas.microsoft.com/office/drawing/2014/main" id="{A85A533A-B97B-41F9-A02D-3B063F35BB1F}"/>
              </a:ext>
            </a:extLst>
          </p:cNvPr>
          <p:cNvGrpSpPr/>
          <p:nvPr/>
        </p:nvGrpSpPr>
        <p:grpSpPr>
          <a:xfrm>
            <a:off x="2767013" y="2352674"/>
            <a:ext cx="8953614" cy="3971925"/>
            <a:chOff x="2767013" y="2352674"/>
            <a:chExt cx="8953614" cy="3971925"/>
          </a:xfrm>
        </p:grpSpPr>
        <p:pic>
          <p:nvPicPr>
            <p:cNvPr id="4" name="图片 3">
              <a:extLst>
                <a:ext uri="{FF2B5EF4-FFF2-40B4-BE49-F238E27FC236}">
                  <a16:creationId xmlns:a16="http://schemas.microsoft.com/office/drawing/2014/main" id="{5CED5DAE-EB8A-4124-884D-5DB42AF63E3C}"/>
                </a:ext>
              </a:extLst>
            </p:cNvPr>
            <p:cNvPicPr>
              <a:picLocks noChangeAspect="1"/>
            </p:cNvPicPr>
            <p:nvPr/>
          </p:nvPicPr>
          <p:blipFill>
            <a:blip r:embed="rId2"/>
            <a:stretch>
              <a:fillRect/>
            </a:stretch>
          </p:blipFill>
          <p:spPr>
            <a:xfrm>
              <a:off x="2767013" y="2419350"/>
              <a:ext cx="8953614" cy="3905249"/>
            </a:xfrm>
            <a:prstGeom prst="rect">
              <a:avLst/>
            </a:prstGeom>
          </p:spPr>
        </p:pic>
        <p:sp>
          <p:nvSpPr>
            <p:cNvPr id="7" name="矩形 6">
              <a:extLst>
                <a:ext uri="{FF2B5EF4-FFF2-40B4-BE49-F238E27FC236}">
                  <a16:creationId xmlns:a16="http://schemas.microsoft.com/office/drawing/2014/main" id="{FAD08A61-E530-4F08-92DB-DB9708BB0C04}"/>
                </a:ext>
              </a:extLst>
            </p:cNvPr>
            <p:cNvSpPr/>
            <p:nvPr/>
          </p:nvSpPr>
          <p:spPr bwMode="auto">
            <a:xfrm>
              <a:off x="6477000" y="2352674"/>
              <a:ext cx="1971675" cy="3524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469900" marR="0" indent="-46990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zh-CN" altLang="en-US" sz="1400" i="0" u="none" strike="noStrike" cap="none" normalizeH="0" baseline="0" dirty="0">
                  <a:ln>
                    <a:noFill/>
                  </a:ln>
                  <a:solidFill>
                    <a:schemeClr val="tx1"/>
                  </a:solidFill>
                  <a:effectLst/>
                  <a:latin typeface="+mn-ea"/>
                  <a:ea typeface="+mn-ea"/>
                </a:rPr>
                <a:t>职能式组织结构</a:t>
              </a:r>
            </a:p>
          </p:txBody>
        </p:sp>
        <p:sp>
          <p:nvSpPr>
            <p:cNvPr id="19" name="矩形 18">
              <a:extLst>
                <a:ext uri="{FF2B5EF4-FFF2-40B4-BE49-F238E27FC236}">
                  <a16:creationId xmlns:a16="http://schemas.microsoft.com/office/drawing/2014/main" id="{01EDB1F2-2C62-4A47-93CF-032C2D7A1E36}"/>
                </a:ext>
              </a:extLst>
            </p:cNvPr>
            <p:cNvSpPr/>
            <p:nvPr/>
          </p:nvSpPr>
          <p:spPr bwMode="auto">
            <a:xfrm>
              <a:off x="7462837" y="3279775"/>
              <a:ext cx="571500" cy="25717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469900" marR="0" indent="-46990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lang="zh-CN" altLang="en-US" sz="1400" dirty="0">
                  <a:latin typeface="+mn-ea"/>
                  <a:ea typeface="+mn-ea"/>
                </a:rPr>
                <a:t>职员</a:t>
              </a:r>
              <a:endParaRPr kumimoji="0" lang="zh-CN" altLang="en-US" sz="1400" b="0" i="0" u="none" strike="noStrike" cap="none" normalizeH="0" baseline="0" dirty="0">
                <a:ln>
                  <a:noFill/>
                </a:ln>
                <a:solidFill>
                  <a:schemeClr val="tx1"/>
                </a:solidFill>
                <a:effectLst/>
                <a:latin typeface="+mn-ea"/>
                <a:ea typeface="+mn-ea"/>
              </a:endParaRPr>
            </a:p>
          </p:txBody>
        </p:sp>
        <p:sp>
          <p:nvSpPr>
            <p:cNvPr id="21" name="矩形 20">
              <a:extLst>
                <a:ext uri="{FF2B5EF4-FFF2-40B4-BE49-F238E27FC236}">
                  <a16:creationId xmlns:a16="http://schemas.microsoft.com/office/drawing/2014/main" id="{D3C0C53C-A6A1-4AC5-B4A2-50C8D50C29AF}"/>
                </a:ext>
              </a:extLst>
            </p:cNvPr>
            <p:cNvSpPr/>
            <p:nvPr/>
          </p:nvSpPr>
          <p:spPr bwMode="auto">
            <a:xfrm>
              <a:off x="8710611" y="4114797"/>
              <a:ext cx="957263" cy="27622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469900" marR="0" indent="-46990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lang="zh-CN" altLang="en-US" sz="1400" dirty="0">
                  <a:latin typeface="+mn-ea"/>
                  <a:ea typeface="+mn-ea"/>
                </a:rPr>
                <a:t>营销经理</a:t>
              </a:r>
              <a:endParaRPr kumimoji="0" lang="zh-CN" altLang="en-US" sz="1400" b="0" i="0" u="none" strike="noStrike" cap="none" normalizeH="0" baseline="0" dirty="0">
                <a:ln>
                  <a:noFill/>
                </a:ln>
                <a:solidFill>
                  <a:schemeClr val="tx1"/>
                </a:solidFill>
                <a:effectLst/>
                <a:latin typeface="+mn-ea"/>
                <a:ea typeface="+mn-ea"/>
              </a:endParaRPr>
            </a:p>
          </p:txBody>
        </p:sp>
        <p:sp>
          <p:nvSpPr>
            <p:cNvPr id="22" name="矩形 21">
              <a:extLst>
                <a:ext uri="{FF2B5EF4-FFF2-40B4-BE49-F238E27FC236}">
                  <a16:creationId xmlns:a16="http://schemas.microsoft.com/office/drawing/2014/main" id="{0AE3B27F-D551-4908-A821-420CE24EC64D}"/>
                </a:ext>
              </a:extLst>
            </p:cNvPr>
            <p:cNvSpPr/>
            <p:nvPr/>
          </p:nvSpPr>
          <p:spPr bwMode="auto">
            <a:xfrm>
              <a:off x="5495925" y="4679950"/>
              <a:ext cx="571500" cy="25717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469900" marR="0" indent="-46990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lang="zh-CN" altLang="en-US" sz="1400" dirty="0">
                  <a:latin typeface="+mn-ea"/>
                  <a:ea typeface="+mn-ea"/>
                </a:rPr>
                <a:t>职员</a:t>
              </a:r>
              <a:endParaRPr kumimoji="0" lang="zh-CN" altLang="en-US" sz="1400" b="0" i="0" u="none" strike="noStrike" cap="none" normalizeH="0" baseline="0" dirty="0">
                <a:ln>
                  <a:noFill/>
                </a:ln>
                <a:solidFill>
                  <a:schemeClr val="tx1"/>
                </a:solidFill>
                <a:effectLst/>
                <a:latin typeface="+mn-ea"/>
                <a:ea typeface="+mn-ea"/>
              </a:endParaRPr>
            </a:p>
          </p:txBody>
        </p:sp>
        <p:sp>
          <p:nvSpPr>
            <p:cNvPr id="23" name="矩形 22">
              <a:extLst>
                <a:ext uri="{FF2B5EF4-FFF2-40B4-BE49-F238E27FC236}">
                  <a16:creationId xmlns:a16="http://schemas.microsoft.com/office/drawing/2014/main" id="{35773B81-2BC7-47A8-9CDC-B6A9EF3BB4C0}"/>
                </a:ext>
              </a:extLst>
            </p:cNvPr>
            <p:cNvSpPr/>
            <p:nvPr/>
          </p:nvSpPr>
          <p:spPr bwMode="auto">
            <a:xfrm>
              <a:off x="9482137" y="4702177"/>
              <a:ext cx="571500" cy="25717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469900" marR="0" indent="-46990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lang="zh-CN" altLang="en-US" sz="1400" dirty="0">
                  <a:latin typeface="+mn-ea"/>
                  <a:ea typeface="+mn-ea"/>
                </a:rPr>
                <a:t>职员</a:t>
              </a:r>
              <a:endParaRPr kumimoji="0" lang="zh-CN" altLang="en-US" sz="1400" b="0" i="0" u="none" strike="noStrike" cap="none" normalizeH="0" baseline="0" dirty="0">
                <a:ln>
                  <a:noFill/>
                </a:ln>
                <a:solidFill>
                  <a:schemeClr val="tx1"/>
                </a:solidFill>
                <a:effectLst/>
                <a:latin typeface="+mn-ea"/>
                <a:ea typeface="+mn-ea"/>
              </a:endParaRPr>
            </a:p>
          </p:txBody>
        </p:sp>
        <p:sp>
          <p:nvSpPr>
            <p:cNvPr id="24" name="矩形 23">
              <a:extLst>
                <a:ext uri="{FF2B5EF4-FFF2-40B4-BE49-F238E27FC236}">
                  <a16:creationId xmlns:a16="http://schemas.microsoft.com/office/drawing/2014/main" id="{AE756BED-C316-4F4D-8888-C789224C6A41}"/>
                </a:ext>
              </a:extLst>
            </p:cNvPr>
            <p:cNvSpPr/>
            <p:nvPr/>
          </p:nvSpPr>
          <p:spPr bwMode="auto">
            <a:xfrm>
              <a:off x="4781549" y="4095746"/>
              <a:ext cx="957263" cy="27622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469900" marR="0" indent="-46990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lang="zh-CN" altLang="en-US" sz="1400" dirty="0">
                  <a:latin typeface="+mn-ea"/>
                  <a:ea typeface="+mn-ea"/>
                </a:rPr>
                <a:t>制造经理</a:t>
              </a:r>
              <a:endParaRPr kumimoji="0" lang="zh-CN" altLang="en-US" sz="1400" b="0" i="0" u="none" strike="noStrike" cap="none" normalizeH="0" baseline="0" dirty="0">
                <a:ln>
                  <a:noFill/>
                </a:ln>
                <a:solidFill>
                  <a:schemeClr val="tx1"/>
                </a:solidFill>
                <a:effectLst/>
                <a:latin typeface="+mn-ea"/>
                <a:ea typeface="+mn-ea"/>
              </a:endParaRPr>
            </a:p>
          </p:txBody>
        </p:sp>
        <p:sp>
          <p:nvSpPr>
            <p:cNvPr id="25" name="矩形 24">
              <a:extLst>
                <a:ext uri="{FF2B5EF4-FFF2-40B4-BE49-F238E27FC236}">
                  <a16:creationId xmlns:a16="http://schemas.microsoft.com/office/drawing/2014/main" id="{E83D7544-8922-4C9E-A7A6-BA3AF05E8044}"/>
                </a:ext>
              </a:extLst>
            </p:cNvPr>
            <p:cNvSpPr/>
            <p:nvPr/>
          </p:nvSpPr>
          <p:spPr bwMode="auto">
            <a:xfrm>
              <a:off x="6705599" y="2789235"/>
              <a:ext cx="1228726" cy="25717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469900" marR="0" indent="-46990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lang="zh-CN" altLang="en-US" sz="1400" dirty="0">
                  <a:latin typeface="+mn-ea"/>
                  <a:ea typeface="+mn-ea"/>
                </a:rPr>
                <a:t>首席执行官</a:t>
              </a:r>
              <a:endParaRPr kumimoji="0" lang="zh-CN" altLang="en-US" sz="1400" b="0" i="0" u="none" strike="noStrike" cap="none" normalizeH="0" baseline="0" dirty="0">
                <a:ln>
                  <a:noFill/>
                </a:ln>
                <a:solidFill>
                  <a:schemeClr val="tx1"/>
                </a:solidFill>
                <a:effectLst/>
                <a:latin typeface="+mn-ea"/>
                <a:ea typeface="+mn-ea"/>
              </a:endParaRPr>
            </a:p>
          </p:txBody>
        </p:sp>
        <p:sp>
          <p:nvSpPr>
            <p:cNvPr id="26" name="矩形 25">
              <a:extLst>
                <a:ext uri="{FF2B5EF4-FFF2-40B4-BE49-F238E27FC236}">
                  <a16:creationId xmlns:a16="http://schemas.microsoft.com/office/drawing/2014/main" id="{D3EF4759-6B58-448B-92AE-97D3D3A99BBD}"/>
                </a:ext>
              </a:extLst>
            </p:cNvPr>
            <p:cNvSpPr/>
            <p:nvPr/>
          </p:nvSpPr>
          <p:spPr bwMode="auto">
            <a:xfrm>
              <a:off x="3581400" y="5450280"/>
              <a:ext cx="828676" cy="48022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469900" marR="0" indent="-46990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lang="zh-CN" altLang="en-US" sz="1400" dirty="0">
                  <a:latin typeface="+mn-ea"/>
                  <a:ea typeface="+mn-ea"/>
                </a:rPr>
                <a:t>经理</a:t>
              </a:r>
              <a:endParaRPr lang="en-US" altLang="zh-CN" sz="1400" dirty="0">
                <a:latin typeface="+mn-ea"/>
                <a:ea typeface="+mn-ea"/>
              </a:endParaRPr>
            </a:p>
            <a:p>
              <a:pPr marL="469900" marR="0" indent="-46990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zh-CN" altLang="en-US" sz="1400" b="0" i="0" u="none" strike="noStrike" cap="none" normalizeH="0" baseline="0" dirty="0">
                  <a:ln>
                    <a:noFill/>
                  </a:ln>
                  <a:solidFill>
                    <a:schemeClr val="tx1"/>
                  </a:solidFill>
                  <a:effectLst/>
                  <a:latin typeface="+mn-ea"/>
                  <a:ea typeface="+mn-ea"/>
                </a:rPr>
                <a:t>工厂</a:t>
              </a:r>
              <a:r>
                <a:rPr kumimoji="0" lang="en-US" altLang="zh-CN" sz="1400" b="0" i="0" u="none" strike="noStrike" cap="none" normalizeH="0" baseline="0" dirty="0">
                  <a:ln>
                    <a:noFill/>
                  </a:ln>
                  <a:solidFill>
                    <a:schemeClr val="tx1"/>
                  </a:solidFill>
                  <a:effectLst/>
                  <a:latin typeface="+mn-ea"/>
                  <a:ea typeface="+mn-ea"/>
                </a:rPr>
                <a:t>1</a:t>
              </a:r>
              <a:endParaRPr kumimoji="0" lang="zh-CN" altLang="en-US" sz="1400" b="0" i="0" u="none" strike="noStrike" cap="none" normalizeH="0" baseline="0" dirty="0">
                <a:ln>
                  <a:noFill/>
                </a:ln>
                <a:solidFill>
                  <a:schemeClr val="tx1"/>
                </a:solidFill>
                <a:effectLst/>
                <a:latin typeface="+mn-ea"/>
                <a:ea typeface="+mn-ea"/>
              </a:endParaRPr>
            </a:p>
          </p:txBody>
        </p:sp>
        <p:sp>
          <p:nvSpPr>
            <p:cNvPr id="27" name="矩形 26">
              <a:extLst>
                <a:ext uri="{FF2B5EF4-FFF2-40B4-BE49-F238E27FC236}">
                  <a16:creationId xmlns:a16="http://schemas.microsoft.com/office/drawing/2014/main" id="{22BB754B-F0B1-4705-AC75-F4D678740F25}"/>
                </a:ext>
              </a:extLst>
            </p:cNvPr>
            <p:cNvSpPr/>
            <p:nvPr/>
          </p:nvSpPr>
          <p:spPr bwMode="auto">
            <a:xfrm>
              <a:off x="4781549" y="5439965"/>
              <a:ext cx="828676" cy="48022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469900" marR="0" indent="-46990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lang="zh-CN" altLang="en-US" sz="1400" dirty="0">
                  <a:latin typeface="+mn-ea"/>
                  <a:ea typeface="+mn-ea"/>
                </a:rPr>
                <a:t>经理</a:t>
              </a:r>
              <a:endParaRPr lang="en-US" altLang="zh-CN" sz="1400" dirty="0">
                <a:latin typeface="+mn-ea"/>
                <a:ea typeface="+mn-ea"/>
              </a:endParaRPr>
            </a:p>
            <a:p>
              <a:pPr marL="469900" marR="0" indent="-46990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zh-CN" altLang="en-US" sz="1400" b="0" i="0" u="none" strike="noStrike" cap="none" normalizeH="0" baseline="0" dirty="0">
                  <a:ln>
                    <a:noFill/>
                  </a:ln>
                  <a:solidFill>
                    <a:schemeClr val="tx1"/>
                  </a:solidFill>
                  <a:effectLst/>
                  <a:latin typeface="+mn-ea"/>
                  <a:ea typeface="+mn-ea"/>
                </a:rPr>
                <a:t>工厂</a:t>
              </a:r>
              <a:r>
                <a:rPr lang="en-US" altLang="zh-CN" sz="1400" dirty="0">
                  <a:latin typeface="+mn-ea"/>
                  <a:ea typeface="+mn-ea"/>
                </a:rPr>
                <a:t>2</a:t>
              </a:r>
              <a:endParaRPr kumimoji="0" lang="zh-CN" altLang="en-US" sz="1400" b="0" i="0" u="none" strike="noStrike" cap="none" normalizeH="0" baseline="0" dirty="0">
                <a:ln>
                  <a:noFill/>
                </a:ln>
                <a:solidFill>
                  <a:schemeClr val="tx1"/>
                </a:solidFill>
                <a:effectLst/>
                <a:latin typeface="+mn-ea"/>
                <a:ea typeface="+mn-ea"/>
              </a:endParaRPr>
            </a:p>
          </p:txBody>
        </p:sp>
        <p:sp>
          <p:nvSpPr>
            <p:cNvPr id="28" name="矩形 27">
              <a:extLst>
                <a:ext uri="{FF2B5EF4-FFF2-40B4-BE49-F238E27FC236}">
                  <a16:creationId xmlns:a16="http://schemas.microsoft.com/office/drawing/2014/main" id="{DF4DDC43-64CC-47E9-9E38-0F1A846FAB16}"/>
                </a:ext>
              </a:extLst>
            </p:cNvPr>
            <p:cNvSpPr/>
            <p:nvPr/>
          </p:nvSpPr>
          <p:spPr bwMode="auto">
            <a:xfrm>
              <a:off x="6057900" y="5450280"/>
              <a:ext cx="828676" cy="48022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469900" marR="0" indent="-46990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lang="zh-CN" altLang="en-US" sz="1400" dirty="0">
                  <a:latin typeface="+mn-ea"/>
                  <a:ea typeface="+mn-ea"/>
                </a:rPr>
                <a:t>经理</a:t>
              </a:r>
              <a:endParaRPr lang="en-US" altLang="zh-CN" sz="1400" dirty="0">
                <a:latin typeface="+mn-ea"/>
                <a:ea typeface="+mn-ea"/>
              </a:endParaRPr>
            </a:p>
            <a:p>
              <a:pPr marL="469900" marR="0" indent="-46990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zh-CN" altLang="en-US" sz="1400" b="0" i="0" u="none" strike="noStrike" cap="none" normalizeH="0" baseline="0" dirty="0">
                  <a:ln>
                    <a:noFill/>
                  </a:ln>
                  <a:solidFill>
                    <a:schemeClr val="tx1"/>
                  </a:solidFill>
                  <a:effectLst/>
                  <a:latin typeface="+mn-ea"/>
                  <a:ea typeface="+mn-ea"/>
                </a:rPr>
                <a:t>工厂</a:t>
              </a:r>
              <a:r>
                <a:rPr lang="en-US" altLang="zh-CN" sz="1400" dirty="0">
                  <a:latin typeface="+mn-ea"/>
                  <a:ea typeface="+mn-ea"/>
                </a:rPr>
                <a:t>3</a:t>
              </a:r>
              <a:endParaRPr kumimoji="0" lang="zh-CN" altLang="en-US" sz="1400" b="0" i="0" u="none" strike="noStrike" cap="none" normalizeH="0" baseline="0" dirty="0">
                <a:ln>
                  <a:noFill/>
                </a:ln>
                <a:solidFill>
                  <a:schemeClr val="tx1"/>
                </a:solidFill>
                <a:effectLst/>
                <a:latin typeface="+mn-ea"/>
                <a:ea typeface="+mn-ea"/>
              </a:endParaRPr>
            </a:p>
          </p:txBody>
        </p:sp>
        <p:sp>
          <p:nvSpPr>
            <p:cNvPr id="29" name="矩形 28">
              <a:extLst>
                <a:ext uri="{FF2B5EF4-FFF2-40B4-BE49-F238E27FC236}">
                  <a16:creationId xmlns:a16="http://schemas.microsoft.com/office/drawing/2014/main" id="{A6906717-1BCF-431F-A070-35E122826333}"/>
                </a:ext>
              </a:extLst>
            </p:cNvPr>
            <p:cNvSpPr/>
            <p:nvPr/>
          </p:nvSpPr>
          <p:spPr bwMode="auto">
            <a:xfrm>
              <a:off x="7510462" y="5462981"/>
              <a:ext cx="828676" cy="48022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469900" marR="0" indent="-46990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lang="zh-CN" altLang="en-US" sz="1400" dirty="0">
                  <a:latin typeface="+mn-ea"/>
                  <a:ea typeface="+mn-ea"/>
                </a:rPr>
                <a:t>经理</a:t>
              </a:r>
              <a:endParaRPr lang="en-US" altLang="zh-CN" sz="1400" dirty="0">
                <a:latin typeface="+mn-ea"/>
                <a:ea typeface="+mn-ea"/>
              </a:endParaRPr>
            </a:p>
            <a:p>
              <a:pPr marL="469900" marR="0" indent="-46990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zh-CN" altLang="en-US" sz="1400" b="0" i="0" u="none" strike="noStrike" cap="none" normalizeH="0" baseline="0" dirty="0">
                  <a:ln>
                    <a:noFill/>
                  </a:ln>
                  <a:solidFill>
                    <a:schemeClr val="tx1"/>
                  </a:solidFill>
                  <a:effectLst/>
                  <a:latin typeface="+mn-ea"/>
                  <a:ea typeface="+mn-ea"/>
                </a:rPr>
                <a:t>地区</a:t>
              </a:r>
              <a:r>
                <a:rPr kumimoji="0" lang="en-US" altLang="zh-CN" sz="1400" b="0" i="0" u="none" strike="noStrike" cap="none" normalizeH="0" baseline="0" dirty="0">
                  <a:ln>
                    <a:noFill/>
                  </a:ln>
                  <a:solidFill>
                    <a:schemeClr val="tx1"/>
                  </a:solidFill>
                  <a:effectLst/>
                  <a:latin typeface="+mn-ea"/>
                  <a:ea typeface="+mn-ea"/>
                </a:rPr>
                <a:t>1</a:t>
              </a:r>
              <a:endParaRPr kumimoji="0" lang="zh-CN" altLang="en-US" sz="1400" b="0" i="0" u="none" strike="noStrike" cap="none" normalizeH="0" baseline="0" dirty="0">
                <a:ln>
                  <a:noFill/>
                </a:ln>
                <a:solidFill>
                  <a:schemeClr val="tx1"/>
                </a:solidFill>
                <a:effectLst/>
                <a:latin typeface="+mn-ea"/>
                <a:ea typeface="+mn-ea"/>
              </a:endParaRPr>
            </a:p>
          </p:txBody>
        </p:sp>
        <p:sp>
          <p:nvSpPr>
            <p:cNvPr id="30" name="矩形 29">
              <a:extLst>
                <a:ext uri="{FF2B5EF4-FFF2-40B4-BE49-F238E27FC236}">
                  <a16:creationId xmlns:a16="http://schemas.microsoft.com/office/drawing/2014/main" id="{B91A3930-A1FD-4CFA-AE98-DBAC7F0495B3}"/>
                </a:ext>
              </a:extLst>
            </p:cNvPr>
            <p:cNvSpPr/>
            <p:nvPr/>
          </p:nvSpPr>
          <p:spPr bwMode="auto">
            <a:xfrm>
              <a:off x="8774904" y="5462981"/>
              <a:ext cx="828676" cy="48022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469900" marR="0" indent="-46990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lang="zh-CN" altLang="en-US" sz="1400" dirty="0">
                  <a:latin typeface="+mn-ea"/>
                  <a:ea typeface="+mn-ea"/>
                </a:rPr>
                <a:t>经理</a:t>
              </a:r>
              <a:endParaRPr lang="en-US" altLang="zh-CN" sz="1400" dirty="0">
                <a:latin typeface="+mn-ea"/>
                <a:ea typeface="+mn-ea"/>
              </a:endParaRPr>
            </a:p>
            <a:p>
              <a:pPr marL="469900" marR="0" indent="-46990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zh-CN" altLang="en-US" sz="1400" b="0" i="0" u="none" strike="noStrike" cap="none" normalizeH="0" baseline="0" dirty="0">
                  <a:ln>
                    <a:noFill/>
                  </a:ln>
                  <a:solidFill>
                    <a:schemeClr val="tx1"/>
                  </a:solidFill>
                  <a:effectLst/>
                  <a:latin typeface="+mn-ea"/>
                  <a:ea typeface="+mn-ea"/>
                </a:rPr>
                <a:t>地区</a:t>
              </a:r>
              <a:r>
                <a:rPr kumimoji="0" lang="en-US" altLang="zh-CN" sz="1400" b="0" i="0" u="none" strike="noStrike" cap="none" normalizeH="0" baseline="0" dirty="0">
                  <a:ln>
                    <a:noFill/>
                  </a:ln>
                  <a:solidFill>
                    <a:schemeClr val="tx1"/>
                  </a:solidFill>
                  <a:effectLst/>
                  <a:latin typeface="+mn-ea"/>
                  <a:ea typeface="+mn-ea"/>
                </a:rPr>
                <a:t>2</a:t>
              </a:r>
              <a:endParaRPr kumimoji="0" lang="zh-CN" altLang="en-US" sz="1400" b="0" i="0" u="none" strike="noStrike" cap="none" normalizeH="0" baseline="0" dirty="0">
                <a:ln>
                  <a:noFill/>
                </a:ln>
                <a:solidFill>
                  <a:schemeClr val="tx1"/>
                </a:solidFill>
                <a:effectLst/>
                <a:latin typeface="+mn-ea"/>
                <a:ea typeface="+mn-ea"/>
              </a:endParaRPr>
            </a:p>
          </p:txBody>
        </p:sp>
        <p:sp>
          <p:nvSpPr>
            <p:cNvPr id="31" name="矩形 30">
              <a:extLst>
                <a:ext uri="{FF2B5EF4-FFF2-40B4-BE49-F238E27FC236}">
                  <a16:creationId xmlns:a16="http://schemas.microsoft.com/office/drawing/2014/main" id="{D9C70C06-BEC4-4189-8DAF-5C78210BCCD9}"/>
                </a:ext>
              </a:extLst>
            </p:cNvPr>
            <p:cNvSpPr/>
            <p:nvPr/>
          </p:nvSpPr>
          <p:spPr bwMode="auto">
            <a:xfrm>
              <a:off x="10020300" y="5475682"/>
              <a:ext cx="828676" cy="48022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469900" marR="0" indent="-46990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lang="zh-CN" altLang="en-US" sz="1400" dirty="0">
                  <a:latin typeface="+mn-ea"/>
                  <a:ea typeface="+mn-ea"/>
                </a:rPr>
                <a:t>经理</a:t>
              </a:r>
              <a:endParaRPr lang="en-US" altLang="zh-CN" sz="1400" dirty="0">
                <a:latin typeface="+mn-ea"/>
                <a:ea typeface="+mn-ea"/>
              </a:endParaRPr>
            </a:p>
            <a:p>
              <a:pPr marL="469900" marR="0" indent="-46990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zh-CN" altLang="en-US" sz="1400" b="0" i="0" u="none" strike="noStrike" cap="none" normalizeH="0" baseline="0" dirty="0">
                  <a:ln>
                    <a:noFill/>
                  </a:ln>
                  <a:solidFill>
                    <a:schemeClr val="tx1"/>
                  </a:solidFill>
                  <a:effectLst/>
                  <a:latin typeface="+mn-ea"/>
                  <a:ea typeface="+mn-ea"/>
                </a:rPr>
                <a:t>地区</a:t>
              </a:r>
              <a:r>
                <a:rPr kumimoji="0" lang="en-US" altLang="zh-CN" sz="1400" b="0" i="0" u="none" strike="noStrike" cap="none" normalizeH="0" baseline="0" dirty="0">
                  <a:ln>
                    <a:noFill/>
                  </a:ln>
                  <a:solidFill>
                    <a:schemeClr val="tx1"/>
                  </a:solidFill>
                  <a:effectLst/>
                  <a:latin typeface="+mn-ea"/>
                  <a:ea typeface="+mn-ea"/>
                </a:rPr>
                <a:t>3</a:t>
              </a:r>
              <a:endParaRPr kumimoji="0" lang="zh-CN" altLang="en-US" sz="1400" b="0" i="0" u="none" strike="noStrike" cap="none" normalizeH="0" baseline="0" dirty="0">
                <a:ln>
                  <a:noFill/>
                </a:ln>
                <a:solidFill>
                  <a:schemeClr val="tx1"/>
                </a:solidFill>
                <a:effectLst/>
                <a:latin typeface="+mn-ea"/>
                <a:ea typeface="+mn-ea"/>
              </a:endParaRPr>
            </a:p>
          </p:txBody>
        </p:sp>
      </p:grpSp>
      <p:sp>
        <p:nvSpPr>
          <p:cNvPr id="5" name="日期占位符 4"/>
          <p:cNvSpPr>
            <a:spLocks noGrp="1"/>
          </p:cNvSpPr>
          <p:nvPr>
            <p:ph type="dt" sz="half" idx="10"/>
          </p:nvPr>
        </p:nvSpPr>
        <p:spPr/>
        <p:txBody>
          <a:bodyPr/>
          <a:lstStyle/>
          <a:p>
            <a:fld id="{391A2A13-D3C8-4819-B710-0901A8EC3A4A}" type="datetime1">
              <a:rPr lang="zh-CN" altLang="en-US" smtClean="0"/>
              <a:t>2025/3/26</a:t>
            </a:fld>
            <a:endParaRPr lang="zh-CN" altLang="en-US"/>
          </a:p>
        </p:txBody>
      </p:sp>
      <p:sp>
        <p:nvSpPr>
          <p:cNvPr id="6" name="灯片编号占位符 5"/>
          <p:cNvSpPr>
            <a:spLocks noGrp="1"/>
          </p:cNvSpPr>
          <p:nvPr>
            <p:ph type="sldNum" sz="quarter" idx="12"/>
          </p:nvPr>
        </p:nvSpPr>
        <p:spPr/>
        <p:txBody>
          <a:bodyPr/>
          <a:lstStyle/>
          <a:p>
            <a:fld id="{9C1E3057-D927-41FC-A7AD-8AC0C589921B}" type="slidenum">
              <a:rPr lang="zh-CN" altLang="en-US" smtClean="0"/>
              <a:t>33</a:t>
            </a:fld>
            <a:endParaRPr lang="zh-CN" altLang="en-US"/>
          </a:p>
        </p:txBody>
      </p:sp>
    </p:spTree>
    <p:extLst>
      <p:ext uri="{BB962C8B-B14F-4D97-AF65-F5344CB8AC3E}">
        <p14:creationId xmlns:p14="http://schemas.microsoft.com/office/powerpoint/2010/main" val="1446862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F8E739-3F05-4B2A-AE59-1C4F347D7BF8}"/>
              </a:ext>
            </a:extLst>
          </p:cNvPr>
          <p:cNvSpPr>
            <a:spLocks noGrp="1"/>
          </p:cNvSpPr>
          <p:nvPr>
            <p:ph type="title"/>
          </p:nvPr>
        </p:nvSpPr>
        <p:spPr/>
        <p:txBody>
          <a:bodyPr/>
          <a:lstStyle/>
          <a:p>
            <a:r>
              <a:rPr lang="zh-CN" altLang="en-US" dirty="0"/>
              <a:t>组织类型</a:t>
            </a:r>
          </a:p>
        </p:txBody>
      </p:sp>
      <p:sp>
        <p:nvSpPr>
          <p:cNvPr id="3" name="内容占位符 2">
            <a:extLst>
              <a:ext uri="{FF2B5EF4-FFF2-40B4-BE49-F238E27FC236}">
                <a16:creationId xmlns:a16="http://schemas.microsoft.com/office/drawing/2014/main" id="{BD1249B1-6BD0-448F-97AF-BF276B071803}"/>
              </a:ext>
            </a:extLst>
          </p:cNvPr>
          <p:cNvSpPr>
            <a:spLocks noGrp="1"/>
          </p:cNvSpPr>
          <p:nvPr>
            <p:ph idx="1"/>
          </p:nvPr>
        </p:nvSpPr>
        <p:spPr>
          <a:xfrm>
            <a:off x="609600" y="1729945"/>
            <a:ext cx="10972800" cy="4302125"/>
          </a:xfrm>
        </p:spPr>
        <p:txBody>
          <a:bodyPr/>
          <a:lstStyle/>
          <a:p>
            <a:pPr>
              <a:lnSpc>
                <a:spcPct val="150000"/>
              </a:lnSpc>
              <a:spcBef>
                <a:spcPts val="1200"/>
              </a:spcBef>
            </a:pPr>
            <a:r>
              <a:rPr lang="zh-CN" altLang="en-US" dirty="0">
                <a:latin typeface="宋体" panose="02010600030101010101" pitchFamily="2" charset="-122"/>
                <a:ea typeface="宋体" panose="02010600030101010101" pitchFamily="2" charset="-122"/>
              </a:rPr>
              <a:t>职能式组织结构</a:t>
            </a:r>
            <a:endParaRPr lang="en-US" altLang="zh-CN" dirty="0">
              <a:latin typeface="宋体" panose="02010600030101010101" pitchFamily="2" charset="-122"/>
              <a:ea typeface="宋体" panose="02010600030101010101" pitchFamily="2" charset="-122"/>
            </a:endParaRPr>
          </a:p>
          <a:p>
            <a:pPr marL="438140" lvl="1" indent="0">
              <a:lnSpc>
                <a:spcPts val="3600"/>
              </a:lnSpc>
              <a:spcBef>
                <a:spcPts val="1200"/>
              </a:spcBef>
              <a:buNone/>
            </a:pPr>
            <a:r>
              <a:rPr lang="zh-CN" altLang="en-US" sz="2400" dirty="0"/>
              <a:t>职能式组织结构基于这样一种观念，即：具备专项知识的管理者应该负责制定专项职能</a:t>
            </a:r>
            <a:r>
              <a:rPr lang="ja-JP" altLang="en-US" sz="2400" dirty="0"/>
              <a:t>的相关决</a:t>
            </a:r>
            <a:r>
              <a:rPr lang="zh-CN" altLang="en-US" sz="2400" dirty="0"/>
              <a:t>策，而</a:t>
            </a:r>
            <a:r>
              <a:rPr lang="ja-JP" altLang="en-US" sz="2400" dirty="0"/>
              <a:t>不是</a:t>
            </a:r>
            <a:r>
              <a:rPr lang="zh-CN" altLang="en-US" sz="2400" dirty="0"/>
              <a:t>缺乏专项</a:t>
            </a:r>
            <a:r>
              <a:rPr lang="ja-JP" altLang="en-US" sz="2400" dirty="0"/>
              <a:t>知识的通用</a:t>
            </a:r>
            <a:r>
              <a:rPr lang="zh-CN" altLang="en-US" sz="2400" dirty="0"/>
              <a:t>管理</a:t>
            </a:r>
            <a:r>
              <a:rPr lang="ja-JP" altLang="en-US" sz="2400" dirty="0"/>
              <a:t>者</a:t>
            </a:r>
            <a:r>
              <a:rPr lang="zh-CN" altLang="en-US" sz="2400" dirty="0"/>
              <a:t>制定</a:t>
            </a:r>
            <a:r>
              <a:rPr lang="ja-JP" altLang="en-US" sz="2400" dirty="0" smtClean="0"/>
              <a:t>。</a:t>
            </a:r>
            <a:endParaRPr lang="en-US" altLang="ja-JP" sz="2400" dirty="0" smtClean="0"/>
          </a:p>
          <a:p>
            <a:pPr marL="438140" lvl="1" indent="0">
              <a:lnSpc>
                <a:spcPts val="3600"/>
              </a:lnSpc>
              <a:spcBef>
                <a:spcPts val="1200"/>
              </a:spcBef>
              <a:buNone/>
            </a:pPr>
            <a:r>
              <a:rPr lang="zh-CN" altLang="en-US" sz="2400" dirty="0" smtClean="0"/>
              <a:t>优势：？</a:t>
            </a:r>
            <a:endParaRPr lang="en-US" altLang="ja-JP" sz="2400" dirty="0" smtClean="0"/>
          </a:p>
        </p:txBody>
      </p:sp>
      <p:sp>
        <p:nvSpPr>
          <p:cNvPr id="4" name="日期占位符 3"/>
          <p:cNvSpPr>
            <a:spLocks noGrp="1"/>
          </p:cNvSpPr>
          <p:nvPr>
            <p:ph type="dt" sz="half" idx="10"/>
          </p:nvPr>
        </p:nvSpPr>
        <p:spPr/>
        <p:txBody>
          <a:bodyPr/>
          <a:lstStyle/>
          <a:p>
            <a:fld id="{69149F1A-DA27-4FC6-8114-B60A332A22E3}" type="datetime1">
              <a:rPr lang="zh-CN" altLang="en-US" smtClean="0"/>
              <a:t>2025/3/26</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34</a:t>
            </a:fld>
            <a:endParaRPr lang="zh-CN" altLang="en-US"/>
          </a:p>
        </p:txBody>
      </p:sp>
    </p:spTree>
    <p:extLst>
      <p:ext uri="{BB962C8B-B14F-4D97-AF65-F5344CB8AC3E}">
        <p14:creationId xmlns:p14="http://schemas.microsoft.com/office/powerpoint/2010/main" val="16295457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F8E739-3F05-4B2A-AE59-1C4F347D7BF8}"/>
              </a:ext>
            </a:extLst>
          </p:cNvPr>
          <p:cNvSpPr>
            <a:spLocks noGrp="1"/>
          </p:cNvSpPr>
          <p:nvPr>
            <p:ph type="title"/>
          </p:nvPr>
        </p:nvSpPr>
        <p:spPr/>
        <p:txBody>
          <a:bodyPr/>
          <a:lstStyle/>
          <a:p>
            <a:r>
              <a:rPr lang="zh-CN" altLang="en-US" dirty="0"/>
              <a:t>组织类型</a:t>
            </a:r>
          </a:p>
        </p:txBody>
      </p:sp>
      <p:sp>
        <p:nvSpPr>
          <p:cNvPr id="3" name="内容占位符 2">
            <a:extLst>
              <a:ext uri="{FF2B5EF4-FFF2-40B4-BE49-F238E27FC236}">
                <a16:creationId xmlns:a16="http://schemas.microsoft.com/office/drawing/2014/main" id="{BD1249B1-6BD0-448F-97AF-BF276B071803}"/>
              </a:ext>
            </a:extLst>
          </p:cNvPr>
          <p:cNvSpPr>
            <a:spLocks noGrp="1"/>
          </p:cNvSpPr>
          <p:nvPr>
            <p:ph idx="1"/>
          </p:nvPr>
        </p:nvSpPr>
        <p:spPr/>
        <p:txBody>
          <a:bodyPr/>
          <a:lstStyle/>
          <a:p>
            <a:pPr>
              <a:lnSpc>
                <a:spcPct val="150000"/>
              </a:lnSpc>
              <a:spcBef>
                <a:spcPts val="1200"/>
              </a:spcBef>
            </a:pPr>
            <a:r>
              <a:rPr lang="zh-CN" altLang="en-US" dirty="0">
                <a:latin typeface="宋体" panose="02010600030101010101" pitchFamily="2" charset="-122"/>
                <a:ea typeface="宋体" panose="02010600030101010101" pitchFamily="2" charset="-122"/>
              </a:rPr>
              <a:t>职能式组织结构</a:t>
            </a:r>
            <a:endParaRPr lang="en-US" altLang="zh-CN" dirty="0">
              <a:latin typeface="宋体" panose="02010600030101010101" pitchFamily="2" charset="-122"/>
              <a:ea typeface="宋体" panose="02010600030101010101" pitchFamily="2" charset="-122"/>
            </a:endParaRPr>
          </a:p>
          <a:p>
            <a:pPr marL="438140" lvl="1" indent="0">
              <a:lnSpc>
                <a:spcPct val="150000"/>
              </a:lnSpc>
              <a:buNone/>
            </a:pPr>
            <a:r>
              <a:rPr lang="zh-CN" altLang="en-US" sz="2400" dirty="0"/>
              <a:t>职能式组织结构也存在几种</a:t>
            </a:r>
            <a:r>
              <a:rPr lang="zh-CN" altLang="en-US" sz="2400" dirty="0" smtClean="0"/>
              <a:t>劣势：</a:t>
            </a:r>
            <a:endParaRPr lang="en-US" altLang="zh-CN" sz="2400" dirty="0" smtClean="0"/>
          </a:p>
          <a:p>
            <a:pPr marL="438140" lvl="1" indent="0">
              <a:lnSpc>
                <a:spcPct val="150000"/>
              </a:lnSpc>
              <a:buNone/>
            </a:pPr>
            <a:r>
              <a:rPr lang="zh-CN" altLang="en-US" sz="2400" dirty="0" smtClean="0"/>
              <a:t>首先，在</a:t>
            </a:r>
            <a:r>
              <a:rPr lang="zh-CN" altLang="en-US" sz="2400" dirty="0"/>
              <a:t>职能式组织中，没有明确的方式确定各职能管理者（如：营销经理和生产经理）的管理效率，因为各项职能共同为组织的最后产出做出了贡献。因此，无法评价各项职能做出了多大贡献</a:t>
            </a:r>
            <a:r>
              <a:rPr lang="zh-CN" altLang="en-US" sz="2400" dirty="0" smtClean="0"/>
              <a:t>。</a:t>
            </a:r>
            <a:endParaRPr lang="en-US" altLang="zh-CN" sz="2400" dirty="0"/>
          </a:p>
        </p:txBody>
      </p:sp>
      <p:sp>
        <p:nvSpPr>
          <p:cNvPr id="4" name="日期占位符 3"/>
          <p:cNvSpPr>
            <a:spLocks noGrp="1"/>
          </p:cNvSpPr>
          <p:nvPr>
            <p:ph type="dt" sz="half" idx="10"/>
          </p:nvPr>
        </p:nvSpPr>
        <p:spPr/>
        <p:txBody>
          <a:bodyPr/>
          <a:lstStyle/>
          <a:p>
            <a:fld id="{8563A0A7-46C5-4286-AB54-9EE30AB23783}" type="datetime1">
              <a:rPr lang="zh-CN" altLang="en-US" smtClean="0"/>
              <a:t>2025/3/26</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35</a:t>
            </a:fld>
            <a:endParaRPr lang="zh-CN" altLang="en-US"/>
          </a:p>
        </p:txBody>
      </p:sp>
    </p:spTree>
    <p:extLst>
      <p:ext uri="{BB962C8B-B14F-4D97-AF65-F5344CB8AC3E}">
        <p14:creationId xmlns:p14="http://schemas.microsoft.com/office/powerpoint/2010/main" val="28987581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F8E739-3F05-4B2A-AE59-1C4F347D7BF8}"/>
              </a:ext>
            </a:extLst>
          </p:cNvPr>
          <p:cNvSpPr>
            <a:spLocks noGrp="1"/>
          </p:cNvSpPr>
          <p:nvPr>
            <p:ph type="title"/>
          </p:nvPr>
        </p:nvSpPr>
        <p:spPr/>
        <p:txBody>
          <a:bodyPr/>
          <a:lstStyle/>
          <a:p>
            <a:r>
              <a:rPr lang="zh-CN" altLang="en-US" dirty="0"/>
              <a:t>组织类型</a:t>
            </a:r>
          </a:p>
        </p:txBody>
      </p:sp>
      <p:sp>
        <p:nvSpPr>
          <p:cNvPr id="3" name="内容占位符 2">
            <a:extLst>
              <a:ext uri="{FF2B5EF4-FFF2-40B4-BE49-F238E27FC236}">
                <a16:creationId xmlns:a16="http://schemas.microsoft.com/office/drawing/2014/main" id="{BD1249B1-6BD0-448F-97AF-BF276B071803}"/>
              </a:ext>
            </a:extLst>
          </p:cNvPr>
          <p:cNvSpPr>
            <a:spLocks noGrp="1"/>
          </p:cNvSpPr>
          <p:nvPr>
            <p:ph idx="1"/>
          </p:nvPr>
        </p:nvSpPr>
        <p:spPr>
          <a:xfrm>
            <a:off x="609600" y="1676400"/>
            <a:ext cx="10972800" cy="4572000"/>
          </a:xfrm>
        </p:spPr>
        <p:txBody>
          <a:bodyPr/>
          <a:lstStyle/>
          <a:p>
            <a:pPr>
              <a:lnSpc>
                <a:spcPct val="150000"/>
              </a:lnSpc>
              <a:spcBef>
                <a:spcPts val="1200"/>
              </a:spcBef>
              <a:spcAft>
                <a:spcPts val="600"/>
              </a:spcAft>
            </a:pPr>
            <a:r>
              <a:rPr lang="zh-CN" altLang="en-US" dirty="0">
                <a:latin typeface="宋体" panose="02010600030101010101" pitchFamily="2" charset="-122"/>
                <a:ea typeface="宋体" panose="02010600030101010101" pitchFamily="2" charset="-122"/>
              </a:rPr>
              <a:t>职能式组织结构</a:t>
            </a:r>
            <a:endParaRPr lang="en-US" altLang="zh-CN" dirty="0">
              <a:latin typeface="宋体" panose="02010600030101010101" pitchFamily="2" charset="-122"/>
              <a:ea typeface="宋体" panose="02010600030101010101" pitchFamily="2" charset="-122"/>
            </a:endParaRPr>
          </a:p>
          <a:p>
            <a:pPr marL="438140" lvl="1" indent="0">
              <a:lnSpc>
                <a:spcPts val="3400"/>
              </a:lnSpc>
              <a:spcBef>
                <a:spcPts val="1200"/>
              </a:spcBef>
              <a:buNone/>
            </a:pPr>
            <a:r>
              <a:rPr lang="zh-CN" altLang="en-US" sz="2400" dirty="0"/>
              <a:t>其次，如果在一个组织中，一项职能的管理者要向同一职能的上级管理者报告，而上级管理者又要向同一职能的更高层的管理者报告，那么，即使争议起源于组织极低的层级，不同职能部门的管理者之间的争议也只有在最高层才能得到解决</a:t>
            </a:r>
            <a:r>
              <a:rPr lang="zh-CN" altLang="en-US" sz="2400" dirty="0" smtClean="0"/>
              <a:t>。</a:t>
            </a:r>
            <a:endParaRPr lang="zh-CN" altLang="en-US" sz="2400" dirty="0"/>
          </a:p>
        </p:txBody>
      </p:sp>
      <p:sp>
        <p:nvSpPr>
          <p:cNvPr id="4" name="日期占位符 3"/>
          <p:cNvSpPr>
            <a:spLocks noGrp="1"/>
          </p:cNvSpPr>
          <p:nvPr>
            <p:ph type="dt" sz="half" idx="10"/>
          </p:nvPr>
        </p:nvSpPr>
        <p:spPr/>
        <p:txBody>
          <a:bodyPr/>
          <a:lstStyle/>
          <a:p>
            <a:fld id="{98DE03A3-E727-4B9C-9B3D-0C9C3F009D10}" type="datetime1">
              <a:rPr lang="zh-CN" altLang="en-US" smtClean="0"/>
              <a:t>2025/3/26</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36</a:t>
            </a:fld>
            <a:endParaRPr lang="zh-CN" altLang="en-US"/>
          </a:p>
        </p:txBody>
      </p:sp>
    </p:spTree>
    <p:extLst>
      <p:ext uri="{BB962C8B-B14F-4D97-AF65-F5344CB8AC3E}">
        <p14:creationId xmlns:p14="http://schemas.microsoft.com/office/powerpoint/2010/main" val="617604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F8E739-3F05-4B2A-AE59-1C4F347D7BF8}"/>
              </a:ext>
            </a:extLst>
          </p:cNvPr>
          <p:cNvSpPr>
            <a:spLocks noGrp="1"/>
          </p:cNvSpPr>
          <p:nvPr>
            <p:ph type="title"/>
          </p:nvPr>
        </p:nvSpPr>
        <p:spPr/>
        <p:txBody>
          <a:bodyPr/>
          <a:lstStyle/>
          <a:p>
            <a:r>
              <a:rPr lang="zh-CN" altLang="en-US" dirty="0"/>
              <a:t>组织类型</a:t>
            </a:r>
          </a:p>
        </p:txBody>
      </p:sp>
      <p:sp>
        <p:nvSpPr>
          <p:cNvPr id="3" name="内容占位符 2">
            <a:extLst>
              <a:ext uri="{FF2B5EF4-FFF2-40B4-BE49-F238E27FC236}">
                <a16:creationId xmlns:a16="http://schemas.microsoft.com/office/drawing/2014/main" id="{BD1249B1-6BD0-448F-97AF-BF276B071803}"/>
              </a:ext>
            </a:extLst>
          </p:cNvPr>
          <p:cNvSpPr>
            <a:spLocks noGrp="1"/>
          </p:cNvSpPr>
          <p:nvPr>
            <p:ph idx="1"/>
          </p:nvPr>
        </p:nvSpPr>
        <p:spPr>
          <a:xfrm>
            <a:off x="609600" y="1721707"/>
            <a:ext cx="10972800" cy="4302125"/>
          </a:xfrm>
        </p:spPr>
        <p:txBody>
          <a:bodyPr/>
          <a:lstStyle/>
          <a:p>
            <a:pPr>
              <a:lnSpc>
                <a:spcPct val="150000"/>
              </a:lnSpc>
              <a:spcBef>
                <a:spcPts val="1200"/>
              </a:spcBef>
            </a:pPr>
            <a:r>
              <a:rPr lang="zh-CN" altLang="en-US" dirty="0">
                <a:latin typeface="宋体" panose="02010600030101010101" pitchFamily="2" charset="-122"/>
                <a:ea typeface="宋体" panose="02010600030101010101" pitchFamily="2" charset="-122"/>
              </a:rPr>
              <a:t>职能式组织结构</a:t>
            </a:r>
            <a:endParaRPr lang="en-US" altLang="zh-CN" dirty="0">
              <a:latin typeface="宋体" panose="02010600030101010101" pitchFamily="2" charset="-122"/>
              <a:ea typeface="宋体" panose="02010600030101010101" pitchFamily="2" charset="-122"/>
            </a:endParaRPr>
          </a:p>
          <a:p>
            <a:pPr marL="438140" lvl="1" indent="0">
              <a:lnSpc>
                <a:spcPct val="150000"/>
              </a:lnSpc>
              <a:buNone/>
            </a:pPr>
            <a:r>
              <a:rPr lang="zh-CN" altLang="en-US" sz="2400" dirty="0"/>
              <a:t>第三，对于拥有多元化产品和市场的公司来说，职能式组织结构不足以满足</a:t>
            </a:r>
            <a:r>
              <a:rPr lang="zh-CN" altLang="en-US" sz="2400" dirty="0" smtClean="0"/>
              <a:t>需要。</a:t>
            </a:r>
            <a:endParaRPr lang="en-US" altLang="zh-CN" sz="2400" dirty="0"/>
          </a:p>
          <a:p>
            <a:pPr marL="438140" lvl="1" indent="0">
              <a:lnSpc>
                <a:spcPct val="150000"/>
              </a:lnSpc>
              <a:buNone/>
            </a:pPr>
            <a:r>
              <a:rPr lang="zh-CN" altLang="en-US" sz="2400" dirty="0"/>
              <a:t>最后，职能式组织往往会使各职能部门“画地为牢”，从而阻止了在某些领域的跨职能协作，如新产品开发</a:t>
            </a:r>
            <a:r>
              <a:rPr lang="zh-CN" altLang="en-US" sz="2400" dirty="0" smtClean="0"/>
              <a:t>。</a:t>
            </a:r>
            <a:endParaRPr lang="zh-CN" altLang="en-US" sz="2400" dirty="0"/>
          </a:p>
        </p:txBody>
      </p:sp>
      <p:sp>
        <p:nvSpPr>
          <p:cNvPr id="4" name="日期占位符 3"/>
          <p:cNvSpPr>
            <a:spLocks noGrp="1"/>
          </p:cNvSpPr>
          <p:nvPr>
            <p:ph type="dt" sz="half" idx="10"/>
          </p:nvPr>
        </p:nvSpPr>
        <p:spPr/>
        <p:txBody>
          <a:bodyPr/>
          <a:lstStyle/>
          <a:p>
            <a:fld id="{1AE1AA8F-33EA-44C2-9511-4B7DF77DBA78}" type="datetime1">
              <a:rPr lang="zh-CN" altLang="en-US" smtClean="0"/>
              <a:t>2025/3/26</a:t>
            </a:fld>
            <a:endParaRPr lang="zh-CN" altLang="en-US" dirty="0"/>
          </a:p>
        </p:txBody>
      </p:sp>
      <p:sp>
        <p:nvSpPr>
          <p:cNvPr id="5" name="灯片编号占位符 4"/>
          <p:cNvSpPr>
            <a:spLocks noGrp="1"/>
          </p:cNvSpPr>
          <p:nvPr>
            <p:ph type="sldNum" sz="quarter" idx="12"/>
          </p:nvPr>
        </p:nvSpPr>
        <p:spPr/>
        <p:txBody>
          <a:bodyPr/>
          <a:lstStyle/>
          <a:p>
            <a:fld id="{9C1E3057-D927-41FC-A7AD-8AC0C589921B}" type="slidenum">
              <a:rPr lang="zh-CN" altLang="en-US" smtClean="0"/>
              <a:t>37</a:t>
            </a:fld>
            <a:endParaRPr lang="zh-CN" altLang="en-US"/>
          </a:p>
        </p:txBody>
      </p:sp>
    </p:spTree>
    <p:extLst>
      <p:ext uri="{BB962C8B-B14F-4D97-AF65-F5344CB8AC3E}">
        <p14:creationId xmlns:p14="http://schemas.microsoft.com/office/powerpoint/2010/main" val="14429555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组织类型</a:t>
            </a:r>
          </a:p>
        </p:txBody>
      </p:sp>
      <p:sp>
        <p:nvSpPr>
          <p:cNvPr id="3" name="内容占位符 2">
            <a:extLst>
              <a:ext uri="{FF2B5EF4-FFF2-40B4-BE49-F238E27FC236}">
                <a16:creationId xmlns:a16="http://schemas.microsoft.com/office/drawing/2014/main" id="{DBC6D735-81FC-4251-95C3-EDC100753B8C}"/>
              </a:ext>
            </a:extLst>
          </p:cNvPr>
          <p:cNvSpPr>
            <a:spLocks noGrp="1"/>
          </p:cNvSpPr>
          <p:nvPr>
            <p:ph idx="1"/>
          </p:nvPr>
        </p:nvSpPr>
        <p:spPr>
          <a:xfrm>
            <a:off x="609600" y="1828801"/>
            <a:ext cx="10972800" cy="4419599"/>
          </a:xfrm>
        </p:spPr>
        <p:txBody>
          <a:bodyPr>
            <a:normAutofit/>
          </a:bodyPr>
          <a:lstStyle/>
          <a:p>
            <a:pPr marL="0" indent="0">
              <a:lnSpc>
                <a:spcPts val="3200"/>
              </a:lnSpc>
              <a:spcBef>
                <a:spcPts val="1200"/>
              </a:spcBef>
              <a:buNone/>
            </a:pPr>
            <a:r>
              <a:rPr lang="zh-CN" altLang="en-US" sz="2400" b="1" dirty="0">
                <a:latin typeface="+mn-ea"/>
              </a:rPr>
              <a:t>实例：</a:t>
            </a:r>
            <a:r>
              <a:rPr lang="zh-CN" altLang="en-US" sz="2400" dirty="0">
                <a:latin typeface="+mn-ea"/>
              </a:rPr>
              <a:t>在波音公司，</a:t>
            </a:r>
            <a:r>
              <a:rPr lang="zh-CN" altLang="en-US" sz="2400" dirty="0" smtClean="0">
                <a:latin typeface="+mn-ea"/>
              </a:rPr>
              <a:t>设计</a:t>
            </a:r>
            <a:r>
              <a:rPr lang="zh-CN" altLang="en-US" sz="2400" dirty="0">
                <a:latin typeface="+mn-ea"/>
              </a:rPr>
              <a:t>师</a:t>
            </a:r>
            <a:r>
              <a:rPr lang="zh-CN" altLang="en-US" sz="2400" dirty="0" smtClean="0">
                <a:latin typeface="+mn-ea"/>
              </a:rPr>
              <a:t>曾经</a:t>
            </a:r>
            <a:r>
              <a:rPr lang="zh-CN" altLang="en-US" sz="2400" dirty="0">
                <a:latin typeface="+mn-ea"/>
              </a:rPr>
              <a:t>一度独立于真正建造飞机的生产和操作人员工作。设计师会说：“给你设计图，现在，去造吧。”因此，波音的生产人员所接到的设计都造价过高，难以建造</a:t>
            </a:r>
            <a:r>
              <a:rPr lang="zh-CN" altLang="en-US" sz="2400" dirty="0" smtClean="0">
                <a:latin typeface="+mn-ea"/>
              </a:rPr>
              <a:t>。</a:t>
            </a:r>
            <a:endParaRPr lang="en-US" altLang="zh-CN" sz="2400" dirty="0" smtClean="0">
              <a:latin typeface="+mn-ea"/>
            </a:endParaRPr>
          </a:p>
          <a:p>
            <a:pPr marL="0" indent="0">
              <a:lnSpc>
                <a:spcPts val="3200"/>
              </a:lnSpc>
              <a:spcBef>
                <a:spcPts val="1200"/>
              </a:spcBef>
              <a:buNone/>
            </a:pPr>
            <a:r>
              <a:rPr lang="zh-CN" altLang="en-US" sz="2400" dirty="0" smtClean="0">
                <a:latin typeface="+mn-ea"/>
              </a:rPr>
              <a:t>葛兰素</a:t>
            </a:r>
            <a:r>
              <a:rPr lang="zh-CN" altLang="en-US" sz="2400" dirty="0">
                <a:latin typeface="+mn-ea"/>
              </a:rPr>
              <a:t>威康公司是世界最大的药品经销商，它觉得公司的科学家缺乏商业意识。因此，公司</a:t>
            </a:r>
            <a:r>
              <a:rPr lang="zh-CN" altLang="en-US" sz="2400" dirty="0" smtClean="0">
                <a:latin typeface="+mn-ea"/>
              </a:rPr>
              <a:t>就转型</a:t>
            </a:r>
            <a:r>
              <a:rPr lang="zh-CN" altLang="en-US" sz="2400" dirty="0">
                <a:latin typeface="+mn-ea"/>
              </a:rPr>
              <a:t>为“医疗战略团队”式的组织结构，“医疗战略团队”由科学家和经营管理者构成，旨在使公司经营的“两翼”更紧密地结合起来。</a:t>
            </a:r>
          </a:p>
        </p:txBody>
      </p:sp>
      <p:sp>
        <p:nvSpPr>
          <p:cNvPr id="4" name="日期占位符 3"/>
          <p:cNvSpPr>
            <a:spLocks noGrp="1"/>
          </p:cNvSpPr>
          <p:nvPr>
            <p:ph type="dt" sz="half" idx="10"/>
          </p:nvPr>
        </p:nvSpPr>
        <p:spPr/>
        <p:txBody>
          <a:bodyPr/>
          <a:lstStyle/>
          <a:p>
            <a:fld id="{90C1EE2B-4F6B-4BD4-A47E-CFDF8D6140B7}" type="datetime1">
              <a:rPr lang="zh-CN" altLang="en-US" smtClean="0"/>
              <a:t>2025/3/26</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38</a:t>
            </a:fld>
            <a:endParaRPr lang="zh-CN" altLang="en-US"/>
          </a:p>
        </p:txBody>
      </p:sp>
    </p:spTree>
    <p:extLst>
      <p:ext uri="{BB962C8B-B14F-4D97-AF65-F5344CB8AC3E}">
        <p14:creationId xmlns:p14="http://schemas.microsoft.com/office/powerpoint/2010/main" val="31600069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1FE10C-F7FF-40D6-90D9-180C980BBEDF}"/>
              </a:ext>
            </a:extLst>
          </p:cNvPr>
          <p:cNvSpPr>
            <a:spLocks noGrp="1"/>
          </p:cNvSpPr>
          <p:nvPr>
            <p:ph type="title"/>
          </p:nvPr>
        </p:nvSpPr>
        <p:spPr>
          <a:xfrm>
            <a:off x="609600" y="533400"/>
            <a:ext cx="10972800" cy="1143000"/>
          </a:xfrm>
        </p:spPr>
        <p:txBody>
          <a:bodyPr/>
          <a:lstStyle/>
          <a:p>
            <a:r>
              <a:rPr lang="zh-CN" altLang="en-US" dirty="0"/>
              <a:t>组织类型</a:t>
            </a:r>
          </a:p>
        </p:txBody>
      </p:sp>
      <p:sp>
        <p:nvSpPr>
          <p:cNvPr id="3" name="内容占位符 2">
            <a:extLst>
              <a:ext uri="{FF2B5EF4-FFF2-40B4-BE49-F238E27FC236}">
                <a16:creationId xmlns:a16="http://schemas.microsoft.com/office/drawing/2014/main" id="{F9951550-7EFC-4E17-B06B-18FEE434FF0D}"/>
              </a:ext>
            </a:extLst>
          </p:cNvPr>
          <p:cNvSpPr>
            <a:spLocks noGrp="1"/>
          </p:cNvSpPr>
          <p:nvPr>
            <p:ph idx="1"/>
          </p:nvPr>
        </p:nvSpPr>
        <p:spPr/>
        <p:txBody>
          <a:bodyPr/>
          <a:lstStyle/>
          <a:p>
            <a:r>
              <a:rPr lang="zh-CN" altLang="en-US" sz="2400" dirty="0"/>
              <a:t>图表</a:t>
            </a:r>
            <a:r>
              <a:rPr lang="en-US" altLang="zh-CN" sz="2400" dirty="0"/>
              <a:t>3.2</a:t>
            </a:r>
          </a:p>
          <a:p>
            <a:pPr marL="0" indent="0">
              <a:buNone/>
            </a:pPr>
            <a:r>
              <a:rPr lang="zh-CN" altLang="en-US" sz="2400" dirty="0"/>
              <a:t>   组织类型</a:t>
            </a:r>
            <a:endParaRPr lang="en-US" altLang="zh-CN" dirty="0"/>
          </a:p>
          <a:p>
            <a:endParaRPr lang="zh-CN" altLang="en-US" dirty="0"/>
          </a:p>
        </p:txBody>
      </p:sp>
      <p:grpSp>
        <p:nvGrpSpPr>
          <p:cNvPr id="6" name="组合 5">
            <a:extLst>
              <a:ext uri="{FF2B5EF4-FFF2-40B4-BE49-F238E27FC236}">
                <a16:creationId xmlns:a16="http://schemas.microsoft.com/office/drawing/2014/main" id="{E046F597-6FC1-47D8-8E8B-09FB9F7C6406}"/>
              </a:ext>
            </a:extLst>
          </p:cNvPr>
          <p:cNvGrpSpPr/>
          <p:nvPr/>
        </p:nvGrpSpPr>
        <p:grpSpPr>
          <a:xfrm>
            <a:off x="2466975" y="1926879"/>
            <a:ext cx="9115425" cy="4257675"/>
            <a:chOff x="2466975" y="2066925"/>
            <a:chExt cx="9115425" cy="4257675"/>
          </a:xfrm>
        </p:grpSpPr>
        <p:pic>
          <p:nvPicPr>
            <p:cNvPr id="5" name="图片 4">
              <a:extLst>
                <a:ext uri="{FF2B5EF4-FFF2-40B4-BE49-F238E27FC236}">
                  <a16:creationId xmlns:a16="http://schemas.microsoft.com/office/drawing/2014/main" id="{4A7EF78E-9AB2-4621-8FBF-183AE29ED3F2}"/>
                </a:ext>
              </a:extLst>
            </p:cNvPr>
            <p:cNvPicPr>
              <a:picLocks noChangeAspect="1"/>
            </p:cNvPicPr>
            <p:nvPr/>
          </p:nvPicPr>
          <p:blipFill>
            <a:blip r:embed="rId2"/>
            <a:stretch>
              <a:fillRect/>
            </a:stretch>
          </p:blipFill>
          <p:spPr>
            <a:xfrm>
              <a:off x="2466975" y="2066925"/>
              <a:ext cx="9115425" cy="4257675"/>
            </a:xfrm>
            <a:prstGeom prst="rect">
              <a:avLst/>
            </a:prstGeom>
          </p:spPr>
        </p:pic>
        <p:sp>
          <p:nvSpPr>
            <p:cNvPr id="20" name="矩形 19">
              <a:extLst>
                <a:ext uri="{FF2B5EF4-FFF2-40B4-BE49-F238E27FC236}">
                  <a16:creationId xmlns:a16="http://schemas.microsoft.com/office/drawing/2014/main" id="{46608D9A-845E-48D5-9404-25C38F6AD49A}"/>
                </a:ext>
              </a:extLst>
            </p:cNvPr>
            <p:cNvSpPr/>
            <p:nvPr/>
          </p:nvSpPr>
          <p:spPr bwMode="auto">
            <a:xfrm>
              <a:off x="6096000" y="2276474"/>
              <a:ext cx="1971675" cy="3524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469900" marR="0" indent="-46990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zh-CN" altLang="en-US" sz="1400" i="0" u="none" strike="noStrike" cap="none" normalizeH="0" baseline="0" dirty="0">
                  <a:ln>
                    <a:noFill/>
                  </a:ln>
                  <a:solidFill>
                    <a:schemeClr val="tx1"/>
                  </a:solidFill>
                  <a:effectLst/>
                  <a:latin typeface="+mn-ea"/>
                  <a:ea typeface="+mn-ea"/>
                </a:rPr>
                <a:t>经营单元式组织结构</a:t>
              </a:r>
            </a:p>
          </p:txBody>
        </p:sp>
        <p:sp>
          <p:nvSpPr>
            <p:cNvPr id="33" name="矩形 32">
              <a:extLst>
                <a:ext uri="{FF2B5EF4-FFF2-40B4-BE49-F238E27FC236}">
                  <a16:creationId xmlns:a16="http://schemas.microsoft.com/office/drawing/2014/main" id="{4C8C3BE7-2CDB-4A54-AB39-7EE3F7F9C965}"/>
                </a:ext>
              </a:extLst>
            </p:cNvPr>
            <p:cNvSpPr/>
            <p:nvPr/>
          </p:nvSpPr>
          <p:spPr bwMode="auto">
            <a:xfrm>
              <a:off x="6353174" y="2828923"/>
              <a:ext cx="1228726" cy="25717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469900" marR="0" indent="-46990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lang="zh-CN" altLang="en-US" sz="1400" dirty="0">
                  <a:latin typeface="+mn-ea"/>
                  <a:ea typeface="+mn-ea"/>
                </a:rPr>
                <a:t>首席执行官</a:t>
              </a:r>
              <a:endParaRPr kumimoji="0" lang="zh-CN" altLang="en-US" sz="1400" b="0" i="0" u="none" strike="noStrike" cap="none" normalizeH="0" baseline="0" dirty="0">
                <a:ln>
                  <a:noFill/>
                </a:ln>
                <a:solidFill>
                  <a:schemeClr val="tx1"/>
                </a:solidFill>
                <a:effectLst/>
                <a:latin typeface="+mn-ea"/>
                <a:ea typeface="+mn-ea"/>
              </a:endParaRPr>
            </a:p>
          </p:txBody>
        </p:sp>
        <p:sp>
          <p:nvSpPr>
            <p:cNvPr id="34" name="矩形 33">
              <a:extLst>
                <a:ext uri="{FF2B5EF4-FFF2-40B4-BE49-F238E27FC236}">
                  <a16:creationId xmlns:a16="http://schemas.microsoft.com/office/drawing/2014/main" id="{71B18576-BBF1-4BFC-B493-F65B55AA807F}"/>
                </a:ext>
              </a:extLst>
            </p:cNvPr>
            <p:cNvSpPr/>
            <p:nvPr/>
          </p:nvSpPr>
          <p:spPr bwMode="auto">
            <a:xfrm>
              <a:off x="7253287" y="3298825"/>
              <a:ext cx="571500" cy="25717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469900" marR="0" indent="-46990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lang="zh-CN" altLang="en-US" sz="1400" dirty="0">
                  <a:latin typeface="+mn-ea"/>
                  <a:ea typeface="+mn-ea"/>
                </a:rPr>
                <a:t>职员</a:t>
              </a:r>
              <a:endParaRPr kumimoji="0" lang="zh-CN" altLang="en-US" sz="1400" b="0" i="0" u="none" strike="noStrike" cap="none" normalizeH="0" baseline="0" dirty="0">
                <a:ln>
                  <a:noFill/>
                </a:ln>
                <a:solidFill>
                  <a:schemeClr val="tx1"/>
                </a:solidFill>
                <a:effectLst/>
                <a:latin typeface="+mn-ea"/>
                <a:ea typeface="+mn-ea"/>
              </a:endParaRPr>
            </a:p>
          </p:txBody>
        </p:sp>
        <p:sp>
          <p:nvSpPr>
            <p:cNvPr id="35" name="矩形 34">
              <a:extLst>
                <a:ext uri="{FF2B5EF4-FFF2-40B4-BE49-F238E27FC236}">
                  <a16:creationId xmlns:a16="http://schemas.microsoft.com/office/drawing/2014/main" id="{2923A74A-2D3E-4A7F-849F-9FBB89BD5756}"/>
                </a:ext>
              </a:extLst>
            </p:cNvPr>
            <p:cNvSpPr/>
            <p:nvPr/>
          </p:nvSpPr>
          <p:spPr bwMode="auto">
            <a:xfrm>
              <a:off x="3105149" y="4114797"/>
              <a:ext cx="1362076" cy="39052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469900" marR="0" indent="-46990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lang="en-US" altLang="zh-CN" sz="1400" dirty="0">
                <a:latin typeface="+mn-ea"/>
                <a:ea typeface="+mn-ea"/>
              </a:endParaRPr>
            </a:p>
            <a:p>
              <a:pPr marL="469900" marR="0" indent="-46990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lang="zh-CN" altLang="en-US" sz="1400" dirty="0">
                  <a:latin typeface="+mn-ea"/>
                  <a:ea typeface="+mn-ea"/>
                </a:rPr>
                <a:t>经理</a:t>
              </a:r>
              <a:endParaRPr lang="en-US" altLang="zh-CN" sz="1400" dirty="0">
                <a:latin typeface="+mn-ea"/>
                <a:ea typeface="+mn-ea"/>
              </a:endParaRPr>
            </a:p>
            <a:p>
              <a:pPr marL="469900" marR="0" indent="-46990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zh-CN" altLang="en-US" sz="1400" b="0" i="0" u="none" strike="noStrike" cap="none" normalizeH="0" baseline="0" dirty="0">
                  <a:ln>
                    <a:noFill/>
                  </a:ln>
                  <a:solidFill>
                    <a:schemeClr val="tx1"/>
                  </a:solidFill>
                  <a:effectLst/>
                  <a:latin typeface="+mn-ea"/>
                  <a:ea typeface="+mn-ea"/>
                </a:rPr>
                <a:t>经营单元</a:t>
              </a:r>
              <a:r>
                <a:rPr kumimoji="0" lang="en-US" altLang="zh-CN" sz="1400" b="0" i="0" u="none" strike="noStrike" cap="none" normalizeH="0" baseline="0" dirty="0">
                  <a:ln>
                    <a:noFill/>
                  </a:ln>
                  <a:solidFill>
                    <a:schemeClr val="tx1"/>
                  </a:solidFill>
                  <a:effectLst/>
                  <a:latin typeface="+mn-ea"/>
                  <a:ea typeface="+mn-ea"/>
                </a:rPr>
                <a:t>X</a:t>
              </a:r>
              <a:endParaRPr kumimoji="0" lang="zh-CN" altLang="en-US" sz="1400" b="0" i="0" u="none" strike="noStrike" cap="none" normalizeH="0" baseline="0" dirty="0">
                <a:ln>
                  <a:noFill/>
                </a:ln>
                <a:solidFill>
                  <a:schemeClr val="tx1"/>
                </a:solidFill>
                <a:effectLst/>
                <a:latin typeface="+mn-ea"/>
                <a:ea typeface="+mn-ea"/>
              </a:endParaRPr>
            </a:p>
          </p:txBody>
        </p:sp>
        <p:sp>
          <p:nvSpPr>
            <p:cNvPr id="36" name="矩形 35">
              <a:extLst>
                <a:ext uri="{FF2B5EF4-FFF2-40B4-BE49-F238E27FC236}">
                  <a16:creationId xmlns:a16="http://schemas.microsoft.com/office/drawing/2014/main" id="{C3F648FC-04C4-48E4-AB71-3B46B749D813}"/>
                </a:ext>
              </a:extLst>
            </p:cNvPr>
            <p:cNvSpPr/>
            <p:nvPr/>
          </p:nvSpPr>
          <p:spPr bwMode="auto">
            <a:xfrm>
              <a:off x="6219824" y="4133846"/>
              <a:ext cx="1362076" cy="39052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469900" marR="0" indent="-46990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lang="en-US" altLang="zh-CN" sz="1400" dirty="0">
                <a:latin typeface="+mn-ea"/>
                <a:ea typeface="+mn-ea"/>
              </a:endParaRPr>
            </a:p>
            <a:p>
              <a:pPr marL="469900" marR="0" indent="-46990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lang="zh-CN" altLang="en-US" sz="1400" dirty="0">
                  <a:latin typeface="+mn-ea"/>
                  <a:ea typeface="+mn-ea"/>
                </a:rPr>
                <a:t>经理</a:t>
              </a:r>
              <a:endParaRPr lang="en-US" altLang="zh-CN" sz="1400" dirty="0">
                <a:latin typeface="+mn-ea"/>
                <a:ea typeface="+mn-ea"/>
              </a:endParaRPr>
            </a:p>
            <a:p>
              <a:pPr marL="469900" marR="0" indent="-46990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zh-CN" altLang="en-US" sz="1400" b="0" i="0" u="none" strike="noStrike" cap="none" normalizeH="0" baseline="0" dirty="0">
                  <a:ln>
                    <a:noFill/>
                  </a:ln>
                  <a:solidFill>
                    <a:schemeClr val="tx1"/>
                  </a:solidFill>
                  <a:effectLst/>
                  <a:latin typeface="+mn-ea"/>
                  <a:ea typeface="+mn-ea"/>
                </a:rPr>
                <a:t>经营单元</a:t>
              </a:r>
              <a:r>
                <a:rPr kumimoji="0" lang="en-US" altLang="zh-CN" sz="1400" b="0" i="0" u="none" strike="noStrike" cap="none" normalizeH="0" baseline="0" dirty="0">
                  <a:ln>
                    <a:noFill/>
                  </a:ln>
                  <a:solidFill>
                    <a:schemeClr val="tx1"/>
                  </a:solidFill>
                  <a:effectLst/>
                  <a:latin typeface="+mn-ea"/>
                  <a:ea typeface="+mn-ea"/>
                </a:rPr>
                <a:t>Y</a:t>
              </a:r>
              <a:endParaRPr kumimoji="0" lang="zh-CN" altLang="en-US" sz="1400" b="0" i="0" u="none" strike="noStrike" cap="none" normalizeH="0" baseline="0" dirty="0">
                <a:ln>
                  <a:noFill/>
                </a:ln>
                <a:solidFill>
                  <a:schemeClr val="tx1"/>
                </a:solidFill>
                <a:effectLst/>
                <a:latin typeface="+mn-ea"/>
                <a:ea typeface="+mn-ea"/>
              </a:endParaRPr>
            </a:p>
          </p:txBody>
        </p:sp>
        <p:sp>
          <p:nvSpPr>
            <p:cNvPr id="37" name="矩形 36">
              <a:extLst>
                <a:ext uri="{FF2B5EF4-FFF2-40B4-BE49-F238E27FC236}">
                  <a16:creationId xmlns:a16="http://schemas.microsoft.com/office/drawing/2014/main" id="{0481D51B-7ACE-4D10-AD25-AACE198EA012}"/>
                </a:ext>
              </a:extLst>
            </p:cNvPr>
            <p:cNvSpPr/>
            <p:nvPr/>
          </p:nvSpPr>
          <p:spPr bwMode="auto">
            <a:xfrm>
              <a:off x="9296399" y="4133846"/>
              <a:ext cx="1362076" cy="39052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469900" marR="0" indent="-46990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lang="en-US" altLang="zh-CN" sz="1400" dirty="0">
                <a:latin typeface="+mn-ea"/>
                <a:ea typeface="+mn-ea"/>
              </a:endParaRPr>
            </a:p>
            <a:p>
              <a:pPr marL="469900" marR="0" indent="-46990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lang="zh-CN" altLang="en-US" sz="1400" dirty="0">
                  <a:latin typeface="+mn-ea"/>
                  <a:ea typeface="+mn-ea"/>
                </a:rPr>
                <a:t>经理</a:t>
              </a:r>
              <a:endParaRPr lang="en-US" altLang="zh-CN" sz="1400" dirty="0">
                <a:latin typeface="+mn-ea"/>
                <a:ea typeface="+mn-ea"/>
              </a:endParaRPr>
            </a:p>
            <a:p>
              <a:pPr marL="469900" marR="0" indent="-46990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zh-CN" altLang="en-US" sz="1400" b="0" i="0" u="none" strike="noStrike" cap="none" normalizeH="0" baseline="0" dirty="0">
                  <a:ln>
                    <a:noFill/>
                  </a:ln>
                  <a:solidFill>
                    <a:schemeClr val="tx1"/>
                  </a:solidFill>
                  <a:effectLst/>
                  <a:latin typeface="+mn-ea"/>
                  <a:ea typeface="+mn-ea"/>
                </a:rPr>
                <a:t>经营单元</a:t>
              </a:r>
              <a:r>
                <a:rPr kumimoji="0" lang="en-US" altLang="zh-CN" sz="1400" b="0" i="0" u="none" strike="noStrike" cap="none" normalizeH="0" baseline="0" dirty="0">
                  <a:ln>
                    <a:noFill/>
                  </a:ln>
                  <a:solidFill>
                    <a:schemeClr val="tx1"/>
                  </a:solidFill>
                  <a:effectLst/>
                  <a:latin typeface="+mn-ea"/>
                  <a:ea typeface="+mn-ea"/>
                </a:rPr>
                <a:t>Z</a:t>
              </a:r>
              <a:endParaRPr kumimoji="0" lang="zh-CN" altLang="en-US" sz="1400" b="0" i="0" u="none" strike="noStrike" cap="none" normalizeH="0" baseline="0" dirty="0">
                <a:ln>
                  <a:noFill/>
                </a:ln>
                <a:solidFill>
                  <a:schemeClr val="tx1"/>
                </a:solidFill>
                <a:effectLst/>
                <a:latin typeface="+mn-ea"/>
                <a:ea typeface="+mn-ea"/>
              </a:endParaRPr>
            </a:p>
          </p:txBody>
        </p:sp>
        <p:sp>
          <p:nvSpPr>
            <p:cNvPr id="39" name="矩形 38">
              <a:extLst>
                <a:ext uri="{FF2B5EF4-FFF2-40B4-BE49-F238E27FC236}">
                  <a16:creationId xmlns:a16="http://schemas.microsoft.com/office/drawing/2014/main" id="{62F9CA4F-EB15-4B5C-BB1D-E44ADEF09DE8}"/>
                </a:ext>
              </a:extLst>
            </p:cNvPr>
            <p:cNvSpPr/>
            <p:nvPr/>
          </p:nvSpPr>
          <p:spPr bwMode="auto">
            <a:xfrm>
              <a:off x="7248524" y="4752968"/>
              <a:ext cx="571500" cy="25717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469900" marR="0" indent="-46990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lang="zh-CN" altLang="en-US" sz="1400" dirty="0">
                  <a:latin typeface="+mn-ea"/>
                  <a:ea typeface="+mn-ea"/>
                </a:rPr>
                <a:t>职员</a:t>
              </a:r>
              <a:endParaRPr kumimoji="0" lang="zh-CN" altLang="en-US" sz="1400" b="0" i="0" u="none" strike="noStrike" cap="none" normalizeH="0" baseline="0" dirty="0">
                <a:ln>
                  <a:noFill/>
                </a:ln>
                <a:solidFill>
                  <a:schemeClr val="tx1"/>
                </a:solidFill>
                <a:effectLst/>
                <a:latin typeface="+mn-ea"/>
                <a:ea typeface="+mn-ea"/>
              </a:endParaRPr>
            </a:p>
          </p:txBody>
        </p:sp>
        <p:sp>
          <p:nvSpPr>
            <p:cNvPr id="40" name="矩形 39">
              <a:extLst>
                <a:ext uri="{FF2B5EF4-FFF2-40B4-BE49-F238E27FC236}">
                  <a16:creationId xmlns:a16="http://schemas.microsoft.com/office/drawing/2014/main" id="{3D11F7A7-9126-4C6B-8D2C-D6A1A3F67C21}"/>
                </a:ext>
              </a:extLst>
            </p:cNvPr>
            <p:cNvSpPr/>
            <p:nvPr/>
          </p:nvSpPr>
          <p:spPr bwMode="auto">
            <a:xfrm>
              <a:off x="10267949" y="4752968"/>
              <a:ext cx="571500" cy="25717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469900" marR="0" indent="-46990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lang="zh-CN" altLang="en-US" sz="1400" dirty="0">
                  <a:latin typeface="+mn-ea"/>
                  <a:ea typeface="+mn-ea"/>
                </a:rPr>
                <a:t>职员</a:t>
              </a:r>
              <a:endParaRPr kumimoji="0" lang="zh-CN" altLang="en-US" sz="1400" b="0" i="0" u="none" strike="noStrike" cap="none" normalizeH="0" baseline="0" dirty="0">
                <a:ln>
                  <a:noFill/>
                </a:ln>
                <a:solidFill>
                  <a:schemeClr val="tx1"/>
                </a:solidFill>
                <a:effectLst/>
                <a:latin typeface="+mn-ea"/>
                <a:ea typeface="+mn-ea"/>
              </a:endParaRPr>
            </a:p>
          </p:txBody>
        </p:sp>
        <p:sp>
          <p:nvSpPr>
            <p:cNvPr id="41" name="矩形 40">
              <a:extLst>
                <a:ext uri="{FF2B5EF4-FFF2-40B4-BE49-F238E27FC236}">
                  <a16:creationId xmlns:a16="http://schemas.microsoft.com/office/drawing/2014/main" id="{7AFEF030-3B90-48B9-81C0-19C522728FE6}"/>
                </a:ext>
              </a:extLst>
            </p:cNvPr>
            <p:cNvSpPr/>
            <p:nvPr/>
          </p:nvSpPr>
          <p:spPr bwMode="auto">
            <a:xfrm>
              <a:off x="4105274" y="4729149"/>
              <a:ext cx="571500" cy="25717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469900" marR="0" indent="-46990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lang="zh-CN" altLang="en-US" sz="1400" dirty="0">
                  <a:latin typeface="+mn-ea"/>
                  <a:ea typeface="+mn-ea"/>
                </a:rPr>
                <a:t>职员</a:t>
              </a:r>
              <a:endParaRPr kumimoji="0" lang="zh-CN" altLang="en-US" sz="1400" b="0" i="0" u="none" strike="noStrike" cap="none" normalizeH="0" baseline="0" dirty="0">
                <a:ln>
                  <a:noFill/>
                </a:ln>
                <a:solidFill>
                  <a:schemeClr val="tx1"/>
                </a:solidFill>
                <a:effectLst/>
                <a:latin typeface="+mn-ea"/>
                <a:ea typeface="+mn-ea"/>
              </a:endParaRPr>
            </a:p>
          </p:txBody>
        </p:sp>
        <p:sp>
          <p:nvSpPr>
            <p:cNvPr id="42" name="矩形 41">
              <a:extLst>
                <a:ext uri="{FF2B5EF4-FFF2-40B4-BE49-F238E27FC236}">
                  <a16:creationId xmlns:a16="http://schemas.microsoft.com/office/drawing/2014/main" id="{BB039907-F012-4B22-86B3-7630B8358BC1}"/>
                </a:ext>
              </a:extLst>
            </p:cNvPr>
            <p:cNvSpPr/>
            <p:nvPr/>
          </p:nvSpPr>
          <p:spPr bwMode="auto">
            <a:xfrm>
              <a:off x="2743200" y="5534021"/>
              <a:ext cx="904875" cy="30480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469900" marR="0" indent="-46990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lang="zh-CN" altLang="en-US" sz="1400" dirty="0">
                  <a:latin typeface="+mn-ea"/>
                  <a:ea typeface="+mn-ea"/>
                </a:rPr>
                <a:t>制造经理</a:t>
              </a:r>
              <a:endParaRPr kumimoji="0" lang="zh-CN" altLang="en-US" sz="1400" b="0" i="0" u="none" strike="noStrike" cap="none" normalizeH="0" baseline="0" dirty="0">
                <a:ln>
                  <a:noFill/>
                </a:ln>
                <a:solidFill>
                  <a:schemeClr val="tx1"/>
                </a:solidFill>
                <a:effectLst/>
                <a:latin typeface="+mn-ea"/>
                <a:ea typeface="+mn-ea"/>
              </a:endParaRPr>
            </a:p>
          </p:txBody>
        </p:sp>
        <p:sp>
          <p:nvSpPr>
            <p:cNvPr id="43" name="矩形 42">
              <a:extLst>
                <a:ext uri="{FF2B5EF4-FFF2-40B4-BE49-F238E27FC236}">
                  <a16:creationId xmlns:a16="http://schemas.microsoft.com/office/drawing/2014/main" id="{C7DEA1B1-8B9E-40E7-BDFF-98A2400F1B28}"/>
                </a:ext>
              </a:extLst>
            </p:cNvPr>
            <p:cNvSpPr/>
            <p:nvPr/>
          </p:nvSpPr>
          <p:spPr bwMode="auto">
            <a:xfrm>
              <a:off x="3938586" y="5534020"/>
              <a:ext cx="904875" cy="30480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469900" marR="0" indent="-46990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lang="zh-CN" altLang="en-US" sz="1400" dirty="0">
                  <a:latin typeface="+mn-ea"/>
                  <a:ea typeface="+mn-ea"/>
                </a:rPr>
                <a:t>营销经理</a:t>
              </a:r>
              <a:endParaRPr kumimoji="0" lang="zh-CN" altLang="en-US" sz="1400" b="0" i="0" u="none" strike="noStrike" cap="none" normalizeH="0" baseline="0" dirty="0">
                <a:ln>
                  <a:noFill/>
                </a:ln>
                <a:solidFill>
                  <a:schemeClr val="tx1"/>
                </a:solidFill>
                <a:effectLst/>
                <a:latin typeface="+mn-ea"/>
                <a:ea typeface="+mn-ea"/>
              </a:endParaRPr>
            </a:p>
          </p:txBody>
        </p:sp>
        <p:sp>
          <p:nvSpPr>
            <p:cNvPr id="44" name="矩形 43">
              <a:extLst>
                <a:ext uri="{FF2B5EF4-FFF2-40B4-BE49-F238E27FC236}">
                  <a16:creationId xmlns:a16="http://schemas.microsoft.com/office/drawing/2014/main" id="{EF876DF6-5E7D-4841-8201-9D93B72B8966}"/>
                </a:ext>
              </a:extLst>
            </p:cNvPr>
            <p:cNvSpPr/>
            <p:nvPr/>
          </p:nvSpPr>
          <p:spPr bwMode="auto">
            <a:xfrm>
              <a:off x="5853111" y="5572120"/>
              <a:ext cx="904875" cy="30480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469900" marR="0" indent="-46990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lang="zh-CN" altLang="en-US" sz="1400" dirty="0">
                  <a:latin typeface="+mn-ea"/>
                  <a:ea typeface="+mn-ea"/>
                </a:rPr>
                <a:t>制造经理</a:t>
              </a:r>
              <a:endParaRPr kumimoji="0" lang="zh-CN" altLang="en-US" sz="1400" b="0" i="0" u="none" strike="noStrike" cap="none" normalizeH="0" baseline="0" dirty="0">
                <a:ln>
                  <a:noFill/>
                </a:ln>
                <a:solidFill>
                  <a:schemeClr val="tx1"/>
                </a:solidFill>
                <a:effectLst/>
                <a:latin typeface="+mn-ea"/>
                <a:ea typeface="+mn-ea"/>
              </a:endParaRPr>
            </a:p>
          </p:txBody>
        </p:sp>
        <p:sp>
          <p:nvSpPr>
            <p:cNvPr id="45" name="矩形 44">
              <a:extLst>
                <a:ext uri="{FF2B5EF4-FFF2-40B4-BE49-F238E27FC236}">
                  <a16:creationId xmlns:a16="http://schemas.microsoft.com/office/drawing/2014/main" id="{BB7336FB-BE89-4831-B7DF-746BE817594F}"/>
                </a:ext>
              </a:extLst>
            </p:cNvPr>
            <p:cNvSpPr/>
            <p:nvPr/>
          </p:nvSpPr>
          <p:spPr bwMode="auto">
            <a:xfrm>
              <a:off x="8963022" y="5572120"/>
              <a:ext cx="904875" cy="30480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469900" marR="0" indent="-46990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lang="zh-CN" altLang="en-US" sz="1400" dirty="0">
                  <a:latin typeface="+mn-ea"/>
                  <a:ea typeface="+mn-ea"/>
                </a:rPr>
                <a:t>制造经理</a:t>
              </a:r>
              <a:endParaRPr kumimoji="0" lang="zh-CN" altLang="en-US" sz="1400" b="0" i="0" u="none" strike="noStrike" cap="none" normalizeH="0" baseline="0" dirty="0">
                <a:ln>
                  <a:noFill/>
                </a:ln>
                <a:solidFill>
                  <a:schemeClr val="tx1"/>
                </a:solidFill>
                <a:effectLst/>
                <a:latin typeface="+mn-ea"/>
                <a:ea typeface="+mn-ea"/>
              </a:endParaRPr>
            </a:p>
          </p:txBody>
        </p:sp>
        <p:sp>
          <p:nvSpPr>
            <p:cNvPr id="46" name="矩形 45">
              <a:extLst>
                <a:ext uri="{FF2B5EF4-FFF2-40B4-BE49-F238E27FC236}">
                  <a16:creationId xmlns:a16="http://schemas.microsoft.com/office/drawing/2014/main" id="{294A550F-3A17-4B6E-B429-61161ED597FD}"/>
                </a:ext>
              </a:extLst>
            </p:cNvPr>
            <p:cNvSpPr/>
            <p:nvPr/>
          </p:nvSpPr>
          <p:spPr bwMode="auto">
            <a:xfrm>
              <a:off x="7024687" y="5572120"/>
              <a:ext cx="904875" cy="30480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469900" marR="0" indent="-46990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lang="zh-CN" altLang="en-US" sz="1400" dirty="0">
                  <a:latin typeface="+mn-ea"/>
                  <a:ea typeface="+mn-ea"/>
                </a:rPr>
                <a:t>营销经理</a:t>
              </a:r>
              <a:endParaRPr kumimoji="0" lang="zh-CN" altLang="en-US" sz="1400" b="0" i="0" u="none" strike="noStrike" cap="none" normalizeH="0" baseline="0" dirty="0">
                <a:ln>
                  <a:noFill/>
                </a:ln>
                <a:solidFill>
                  <a:schemeClr val="tx1"/>
                </a:solidFill>
                <a:effectLst/>
                <a:latin typeface="+mn-ea"/>
                <a:ea typeface="+mn-ea"/>
              </a:endParaRPr>
            </a:p>
          </p:txBody>
        </p:sp>
        <p:sp>
          <p:nvSpPr>
            <p:cNvPr id="47" name="矩形 46">
              <a:extLst>
                <a:ext uri="{FF2B5EF4-FFF2-40B4-BE49-F238E27FC236}">
                  <a16:creationId xmlns:a16="http://schemas.microsoft.com/office/drawing/2014/main" id="{969066D9-9C1E-4CC6-A022-2764DD1A1841}"/>
                </a:ext>
              </a:extLst>
            </p:cNvPr>
            <p:cNvSpPr/>
            <p:nvPr/>
          </p:nvSpPr>
          <p:spPr bwMode="auto">
            <a:xfrm>
              <a:off x="10144122" y="5572120"/>
              <a:ext cx="904875" cy="30480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469900" marR="0" indent="-46990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lang="zh-CN" altLang="en-US" sz="1400" dirty="0">
                  <a:latin typeface="+mn-ea"/>
                  <a:ea typeface="+mn-ea"/>
                </a:rPr>
                <a:t>营销经理</a:t>
              </a:r>
              <a:endParaRPr kumimoji="0" lang="zh-CN" altLang="en-US" sz="1400" b="0" i="0" u="none" strike="noStrike" cap="none" normalizeH="0" baseline="0" dirty="0">
                <a:ln>
                  <a:noFill/>
                </a:ln>
                <a:solidFill>
                  <a:schemeClr val="tx1"/>
                </a:solidFill>
                <a:effectLst/>
                <a:latin typeface="+mn-ea"/>
                <a:ea typeface="+mn-ea"/>
              </a:endParaRPr>
            </a:p>
          </p:txBody>
        </p:sp>
      </p:grpSp>
      <p:sp>
        <p:nvSpPr>
          <p:cNvPr id="4" name="日期占位符 3"/>
          <p:cNvSpPr>
            <a:spLocks noGrp="1"/>
          </p:cNvSpPr>
          <p:nvPr>
            <p:ph type="dt" sz="half" idx="10"/>
          </p:nvPr>
        </p:nvSpPr>
        <p:spPr/>
        <p:txBody>
          <a:bodyPr/>
          <a:lstStyle/>
          <a:p>
            <a:fld id="{9B4C146E-274E-42AE-80D3-A06A624F0CA0}" type="datetime1">
              <a:rPr lang="zh-CN" altLang="en-US" smtClean="0"/>
              <a:t>2025/3/26</a:t>
            </a:fld>
            <a:endParaRPr lang="zh-CN" altLang="en-US"/>
          </a:p>
        </p:txBody>
      </p:sp>
      <p:sp>
        <p:nvSpPr>
          <p:cNvPr id="7" name="灯片编号占位符 6"/>
          <p:cNvSpPr>
            <a:spLocks noGrp="1"/>
          </p:cNvSpPr>
          <p:nvPr>
            <p:ph type="sldNum" sz="quarter" idx="12"/>
          </p:nvPr>
        </p:nvSpPr>
        <p:spPr/>
        <p:txBody>
          <a:bodyPr/>
          <a:lstStyle/>
          <a:p>
            <a:fld id="{9C1E3057-D927-41FC-A7AD-8AC0C589921B}" type="slidenum">
              <a:rPr lang="zh-CN" altLang="en-US" smtClean="0"/>
              <a:t>39</a:t>
            </a:fld>
            <a:endParaRPr lang="zh-CN" altLang="en-US"/>
          </a:p>
        </p:txBody>
      </p:sp>
    </p:spTree>
    <p:extLst>
      <p:ext uri="{BB962C8B-B14F-4D97-AF65-F5344CB8AC3E}">
        <p14:creationId xmlns:p14="http://schemas.microsoft.com/office/powerpoint/2010/main" val="2459714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目标一致</a:t>
            </a:r>
          </a:p>
        </p:txBody>
      </p:sp>
      <p:sp>
        <p:nvSpPr>
          <p:cNvPr id="3" name="内容占位符 2">
            <a:extLst>
              <a:ext uri="{FF2B5EF4-FFF2-40B4-BE49-F238E27FC236}">
                <a16:creationId xmlns:a16="http://schemas.microsoft.com/office/drawing/2014/main" id="{DBC6D735-81FC-4251-95C3-EDC100753B8C}"/>
              </a:ext>
            </a:extLst>
          </p:cNvPr>
          <p:cNvSpPr>
            <a:spLocks noGrp="1"/>
          </p:cNvSpPr>
          <p:nvPr>
            <p:ph idx="1"/>
          </p:nvPr>
        </p:nvSpPr>
        <p:spPr>
          <a:xfrm>
            <a:off x="838200" y="1825626"/>
            <a:ext cx="10515600" cy="4441825"/>
          </a:xfrm>
        </p:spPr>
        <p:txBody>
          <a:bodyPr>
            <a:normAutofit/>
          </a:bodyPr>
          <a:lstStyle/>
          <a:p>
            <a:pPr marL="0" indent="457200">
              <a:lnSpc>
                <a:spcPct val="150000"/>
              </a:lnSpc>
              <a:spcBef>
                <a:spcPts val="1200"/>
              </a:spcBef>
              <a:buNone/>
            </a:pPr>
            <a:r>
              <a:rPr lang="zh-CN" altLang="en-US" sz="2400" dirty="0">
                <a:latin typeface="宋体" panose="02010600030101010101" pitchFamily="2" charset="-122"/>
                <a:ea typeface="宋体" panose="02010600030101010101" pitchFamily="2" charset="-122"/>
              </a:rPr>
              <a:t>个人目标与组织目标的完全一致并不存在</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个人参与者通常希望获得的薪酬越多越好，而组织则认为工资只能上涨到不对利润产生负面影响的水平。</a:t>
            </a:r>
            <a:endParaRPr lang="en-US" altLang="zh-CN" sz="2400" dirty="0">
              <a:latin typeface="宋体" panose="02010600030101010101" pitchFamily="2" charset="-122"/>
              <a:ea typeface="宋体" panose="02010600030101010101" pitchFamily="2" charset="-122"/>
            </a:endParaRPr>
          </a:p>
          <a:p>
            <a:pPr marL="0" indent="457200">
              <a:lnSpc>
                <a:spcPct val="150000"/>
              </a:lnSpc>
              <a:spcBef>
                <a:spcPts val="1200"/>
              </a:spcBef>
              <a:buNone/>
            </a:pPr>
            <a:r>
              <a:rPr lang="zh-CN" altLang="en-US" sz="2400" dirty="0">
                <a:solidFill>
                  <a:srgbClr val="0070C0"/>
                </a:solidFill>
                <a:latin typeface="宋体" panose="02010600030101010101" pitchFamily="2" charset="-122"/>
                <a:ea typeface="宋体" panose="02010600030101010101" pitchFamily="2" charset="-122"/>
              </a:rPr>
              <a:t>一个完善的控制系统至少不应该鼓励个人采取违背组织最大利益的行为。</a:t>
            </a:r>
            <a:r>
              <a:rPr lang="zh-CN" altLang="en-US" sz="2400" dirty="0">
                <a:latin typeface="宋体" panose="02010600030101010101" pitchFamily="2" charset="-122"/>
                <a:ea typeface="宋体" panose="02010600030101010101" pitchFamily="2" charset="-122"/>
              </a:rPr>
              <a:t>例如，如果系统强调降低成本，管理者就以牺牲质量来降低成本，或者通过不适当地增加其他单元成本的方式来降低本单元的成本，管理者虽然也受到了激励，但是方向却错了。 </a:t>
            </a:r>
            <a:endParaRPr lang="en-US" altLang="zh-CN" sz="2400" dirty="0">
              <a:latin typeface="宋体" panose="02010600030101010101" pitchFamily="2" charset="-122"/>
              <a:ea typeface="宋体" panose="02010600030101010101" pitchFamily="2" charset="-122"/>
            </a:endParaRPr>
          </a:p>
          <a:p>
            <a:pPr>
              <a:lnSpc>
                <a:spcPct val="150000"/>
              </a:lnSpc>
              <a:spcBef>
                <a:spcPts val="1200"/>
              </a:spcBef>
            </a:pPr>
            <a:endParaRPr lang="zh-CN" altLang="en-US" sz="2400" dirty="0">
              <a:latin typeface="宋体" panose="02010600030101010101" pitchFamily="2" charset="-122"/>
              <a:ea typeface="宋体" panose="02010600030101010101" pitchFamily="2" charset="-122"/>
            </a:endParaRPr>
          </a:p>
        </p:txBody>
      </p:sp>
      <p:sp>
        <p:nvSpPr>
          <p:cNvPr id="4" name="日期占位符 3"/>
          <p:cNvSpPr>
            <a:spLocks noGrp="1"/>
          </p:cNvSpPr>
          <p:nvPr>
            <p:ph type="dt" sz="half" idx="10"/>
          </p:nvPr>
        </p:nvSpPr>
        <p:spPr/>
        <p:txBody>
          <a:bodyPr/>
          <a:lstStyle/>
          <a:p>
            <a:fld id="{2E4CCF30-942E-4D7E-B854-13FB23F50968}" type="datetime1">
              <a:rPr lang="zh-CN" altLang="en-US" smtClean="0"/>
              <a:t>2025/3/26</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4</a:t>
            </a:fld>
            <a:endParaRPr lang="zh-CN" altLang="en-US"/>
          </a:p>
        </p:txBody>
      </p:sp>
    </p:spTree>
    <p:extLst>
      <p:ext uri="{BB962C8B-B14F-4D97-AF65-F5344CB8AC3E}">
        <p14:creationId xmlns:p14="http://schemas.microsoft.com/office/powerpoint/2010/main" val="3245932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F8E739-3F05-4B2A-AE59-1C4F347D7BF8}"/>
              </a:ext>
            </a:extLst>
          </p:cNvPr>
          <p:cNvSpPr>
            <a:spLocks noGrp="1"/>
          </p:cNvSpPr>
          <p:nvPr>
            <p:ph type="title"/>
          </p:nvPr>
        </p:nvSpPr>
        <p:spPr/>
        <p:txBody>
          <a:bodyPr/>
          <a:lstStyle/>
          <a:p>
            <a:r>
              <a:rPr lang="zh-CN" altLang="en-US" dirty="0"/>
              <a:t>组织类型</a:t>
            </a:r>
          </a:p>
        </p:txBody>
      </p:sp>
      <p:sp>
        <p:nvSpPr>
          <p:cNvPr id="3" name="内容占位符 2">
            <a:extLst>
              <a:ext uri="{FF2B5EF4-FFF2-40B4-BE49-F238E27FC236}">
                <a16:creationId xmlns:a16="http://schemas.microsoft.com/office/drawing/2014/main" id="{BD1249B1-6BD0-448F-97AF-BF276B071803}"/>
              </a:ext>
            </a:extLst>
          </p:cNvPr>
          <p:cNvSpPr>
            <a:spLocks noGrp="1"/>
          </p:cNvSpPr>
          <p:nvPr>
            <p:ph idx="1"/>
          </p:nvPr>
        </p:nvSpPr>
        <p:spPr>
          <a:xfrm>
            <a:off x="609600" y="1762897"/>
            <a:ext cx="10972800" cy="4302125"/>
          </a:xfrm>
        </p:spPr>
        <p:txBody>
          <a:bodyPr/>
          <a:lstStyle/>
          <a:p>
            <a:pPr>
              <a:lnSpc>
                <a:spcPct val="150000"/>
              </a:lnSpc>
              <a:spcBef>
                <a:spcPts val="1200"/>
              </a:spcBef>
            </a:pPr>
            <a:r>
              <a:rPr lang="zh-CN" altLang="en-US" dirty="0">
                <a:latin typeface="宋体" panose="02010600030101010101" pitchFamily="2" charset="-122"/>
                <a:ea typeface="宋体" panose="02010600030101010101" pitchFamily="2" charset="-122"/>
              </a:rPr>
              <a:t>经营单元式组织结构</a:t>
            </a:r>
            <a:endParaRPr lang="en-US" altLang="zh-CN" dirty="0">
              <a:latin typeface="宋体" panose="02010600030101010101" pitchFamily="2" charset="-122"/>
              <a:ea typeface="宋体" panose="02010600030101010101" pitchFamily="2" charset="-122"/>
            </a:endParaRPr>
          </a:p>
          <a:p>
            <a:pPr marL="438140" lvl="1" indent="0" algn="just">
              <a:lnSpc>
                <a:spcPct val="150000"/>
              </a:lnSpc>
              <a:buNone/>
            </a:pPr>
            <a:r>
              <a:rPr lang="zh-CN" altLang="en-US" sz="2400" dirty="0" smtClean="0"/>
              <a:t>经营</a:t>
            </a:r>
            <a:r>
              <a:rPr lang="zh-CN" altLang="en-US" sz="2400" dirty="0"/>
              <a:t>单元，又称事业部，负责一个产品线的生产和营销所涉及的全部职能。经营单元的管理者把本单元视同为一个独立的</a:t>
            </a:r>
            <a:r>
              <a:rPr lang="zh-CN" altLang="en-US" sz="2400" dirty="0" smtClean="0"/>
              <a:t>公司，负责计划和协调不同职能之间的工作。</a:t>
            </a:r>
            <a:endParaRPr lang="en-US" altLang="zh-CN" sz="2400" dirty="0"/>
          </a:p>
          <a:p>
            <a:pPr marL="438140" lvl="1" indent="0">
              <a:lnSpc>
                <a:spcPct val="150000"/>
              </a:lnSpc>
              <a:buNone/>
            </a:pPr>
            <a:r>
              <a:rPr lang="zh-CN" altLang="en-US" sz="2000" b="1" dirty="0">
                <a:latin typeface="+mn-ea"/>
              </a:rPr>
              <a:t>实例：</a:t>
            </a:r>
            <a:r>
              <a:rPr lang="zh-CN" altLang="en-US" sz="2000" dirty="0">
                <a:latin typeface="+mn-ea"/>
              </a:rPr>
              <a:t>纳贝斯克公司的各经营单元利用不同的分销系统销售不同的产品。例如，它的饼干单元利用自已的车队和销售人员直接将产品送至零售商的货架</a:t>
            </a:r>
            <a:r>
              <a:rPr lang="en-US" altLang="zh-CN" sz="2000" dirty="0">
                <a:latin typeface="+mn-ea"/>
              </a:rPr>
              <a:t>——</a:t>
            </a:r>
            <a:r>
              <a:rPr lang="zh-CN" altLang="en-US" sz="2000" dirty="0">
                <a:latin typeface="+mn-ea"/>
              </a:rPr>
              <a:t>虽然这种方法成本高，但是管理者认为它是合理的，因为它改善了客户关系，加强了对商店存货和销售的控制。</a:t>
            </a:r>
          </a:p>
          <a:p>
            <a:pPr marL="438140" lvl="1" indent="0">
              <a:lnSpc>
                <a:spcPct val="150000"/>
              </a:lnSpc>
              <a:buNone/>
            </a:pPr>
            <a:endParaRPr lang="zh-CN" altLang="en-US" sz="2400" dirty="0"/>
          </a:p>
        </p:txBody>
      </p:sp>
      <p:sp>
        <p:nvSpPr>
          <p:cNvPr id="4" name="日期占位符 3"/>
          <p:cNvSpPr>
            <a:spLocks noGrp="1"/>
          </p:cNvSpPr>
          <p:nvPr>
            <p:ph type="dt" sz="half" idx="10"/>
          </p:nvPr>
        </p:nvSpPr>
        <p:spPr/>
        <p:txBody>
          <a:bodyPr/>
          <a:lstStyle/>
          <a:p>
            <a:fld id="{574D855A-C7B5-4969-A8EA-3342C8D46FB7}" type="datetime1">
              <a:rPr lang="zh-CN" altLang="en-US" smtClean="0"/>
              <a:t>2025/3/26</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40</a:t>
            </a:fld>
            <a:endParaRPr lang="zh-CN" altLang="en-US"/>
          </a:p>
        </p:txBody>
      </p:sp>
    </p:spTree>
    <p:extLst>
      <p:ext uri="{BB962C8B-B14F-4D97-AF65-F5344CB8AC3E}">
        <p14:creationId xmlns:p14="http://schemas.microsoft.com/office/powerpoint/2010/main" val="22552881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F8E739-3F05-4B2A-AE59-1C4F347D7BF8}"/>
              </a:ext>
            </a:extLst>
          </p:cNvPr>
          <p:cNvSpPr>
            <a:spLocks noGrp="1"/>
          </p:cNvSpPr>
          <p:nvPr>
            <p:ph type="title"/>
          </p:nvPr>
        </p:nvSpPr>
        <p:spPr/>
        <p:txBody>
          <a:bodyPr/>
          <a:lstStyle/>
          <a:p>
            <a:r>
              <a:rPr lang="zh-CN" altLang="en-US" dirty="0"/>
              <a:t>组织类型</a:t>
            </a:r>
          </a:p>
        </p:txBody>
      </p:sp>
      <p:sp>
        <p:nvSpPr>
          <p:cNvPr id="3" name="内容占位符 2">
            <a:extLst>
              <a:ext uri="{FF2B5EF4-FFF2-40B4-BE49-F238E27FC236}">
                <a16:creationId xmlns:a16="http://schemas.microsoft.com/office/drawing/2014/main" id="{BD1249B1-6BD0-448F-97AF-BF276B071803}"/>
              </a:ext>
            </a:extLst>
          </p:cNvPr>
          <p:cNvSpPr>
            <a:spLocks noGrp="1"/>
          </p:cNvSpPr>
          <p:nvPr>
            <p:ph idx="1"/>
          </p:nvPr>
        </p:nvSpPr>
        <p:spPr/>
        <p:txBody>
          <a:bodyPr/>
          <a:lstStyle/>
          <a:p>
            <a:pPr>
              <a:lnSpc>
                <a:spcPct val="150000"/>
              </a:lnSpc>
              <a:spcBef>
                <a:spcPts val="1200"/>
              </a:spcBef>
            </a:pPr>
            <a:r>
              <a:rPr lang="zh-CN" altLang="en-US" dirty="0">
                <a:latin typeface="宋体" panose="02010600030101010101" pitchFamily="2" charset="-122"/>
                <a:ea typeface="宋体" panose="02010600030101010101" pitchFamily="2" charset="-122"/>
              </a:rPr>
              <a:t>经营单元式组织结构</a:t>
            </a:r>
            <a:endParaRPr lang="en-US" altLang="zh-CN" dirty="0">
              <a:latin typeface="宋体" panose="02010600030101010101" pitchFamily="2" charset="-122"/>
              <a:ea typeface="宋体" panose="02010600030101010101" pitchFamily="2" charset="-122"/>
            </a:endParaRPr>
          </a:p>
          <a:p>
            <a:pPr marL="438140" lvl="1" indent="0" algn="just">
              <a:buNone/>
            </a:pPr>
            <a:r>
              <a:rPr lang="zh-CN" altLang="en-US" sz="2400" dirty="0"/>
              <a:t>尽管经营单元的管理者可以对本单元行使广泛的职权，但是总部仍保留一些关键权力</a:t>
            </a:r>
            <a:r>
              <a:rPr lang="zh-CN" altLang="en-US" sz="2400" dirty="0" smtClean="0"/>
              <a:t>。</a:t>
            </a:r>
            <a:endParaRPr lang="en-US" altLang="zh-CN" sz="2400" dirty="0" smtClean="0"/>
          </a:p>
          <a:p>
            <a:pPr marL="438140" lvl="1" indent="0" algn="just">
              <a:buNone/>
            </a:pPr>
            <a:r>
              <a:rPr lang="zh-CN" altLang="en-US" sz="2400" dirty="0" smtClean="0"/>
              <a:t>总部</a:t>
            </a:r>
            <a:r>
              <a:rPr lang="zh-CN" altLang="en-US" sz="2400" dirty="0"/>
              <a:t>要负责为整个公司融资，负责向各经营单元分配资金，实现资金的最合理运用</a:t>
            </a:r>
            <a:r>
              <a:rPr lang="zh-CN" altLang="en-US" sz="2400" dirty="0" smtClean="0"/>
              <a:t>。</a:t>
            </a:r>
            <a:endParaRPr lang="en-US" altLang="zh-CN" sz="2400" dirty="0" smtClean="0"/>
          </a:p>
          <a:p>
            <a:pPr marL="438140" lvl="1" indent="0" algn="just">
              <a:buNone/>
            </a:pPr>
            <a:r>
              <a:rPr lang="zh-CN" altLang="en-US" sz="2400" dirty="0" smtClean="0"/>
              <a:t>总部</a:t>
            </a:r>
            <a:r>
              <a:rPr lang="zh-CN" altLang="en-US" sz="2400" dirty="0"/>
              <a:t>还负责批准预算、评价经营单元管理者的业绩、制定薪酬，如有必要，也可以解聘他们</a:t>
            </a:r>
            <a:r>
              <a:rPr lang="zh-CN" altLang="en-US" sz="2400" dirty="0" smtClean="0"/>
              <a:t>。</a:t>
            </a:r>
            <a:endParaRPr lang="en-US" altLang="zh-CN" sz="2400" dirty="0" smtClean="0"/>
          </a:p>
          <a:p>
            <a:pPr marL="438140" lvl="1" indent="0" algn="just">
              <a:buNone/>
            </a:pPr>
            <a:r>
              <a:rPr lang="zh-CN" altLang="en-US" sz="2400" dirty="0" smtClean="0"/>
              <a:t>总部还负责规定各经营单元的授权，允许生产的产品线和销售的经营地域。</a:t>
            </a:r>
            <a:r>
              <a:rPr lang="zh-CN" altLang="en-US" sz="2400" dirty="0" smtClean="0">
                <a:latin typeface="+mj-lt"/>
              </a:rPr>
              <a:t>例如，苹果的</a:t>
            </a:r>
            <a:r>
              <a:rPr lang="en-US" altLang="zh-CN" sz="2400" dirty="0" err="1" smtClean="0">
                <a:latin typeface="+mj-lt"/>
              </a:rPr>
              <a:t>Iphone</a:t>
            </a:r>
            <a:r>
              <a:rPr lang="zh-CN" altLang="en-US" sz="2400" dirty="0" smtClean="0">
                <a:latin typeface="+mj-lt"/>
              </a:rPr>
              <a:t>和</a:t>
            </a:r>
            <a:r>
              <a:rPr lang="en-US" altLang="zh-CN" sz="2400" dirty="0" err="1" smtClean="0">
                <a:latin typeface="+mj-lt"/>
              </a:rPr>
              <a:t>Ipad</a:t>
            </a:r>
            <a:r>
              <a:rPr lang="en-US" altLang="zh-CN" sz="2400" dirty="0" smtClean="0">
                <a:latin typeface="+mj-lt"/>
              </a:rPr>
              <a:t>.</a:t>
            </a:r>
            <a:endParaRPr lang="zh-CN" altLang="en-US" sz="2400" dirty="0">
              <a:latin typeface="+mj-lt"/>
            </a:endParaRPr>
          </a:p>
        </p:txBody>
      </p:sp>
      <p:sp>
        <p:nvSpPr>
          <p:cNvPr id="4" name="日期占位符 3"/>
          <p:cNvSpPr>
            <a:spLocks noGrp="1"/>
          </p:cNvSpPr>
          <p:nvPr>
            <p:ph type="dt" sz="half" idx="10"/>
          </p:nvPr>
        </p:nvSpPr>
        <p:spPr/>
        <p:txBody>
          <a:bodyPr/>
          <a:lstStyle/>
          <a:p>
            <a:fld id="{512CDEB8-DA3C-4D2D-982A-4A03860E191C}" type="datetime1">
              <a:rPr lang="zh-CN" altLang="en-US" smtClean="0"/>
              <a:t>2025/3/26</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41</a:t>
            </a:fld>
            <a:endParaRPr lang="zh-CN" altLang="en-US"/>
          </a:p>
        </p:txBody>
      </p:sp>
    </p:spTree>
    <p:extLst>
      <p:ext uri="{BB962C8B-B14F-4D97-AF65-F5344CB8AC3E}">
        <p14:creationId xmlns:p14="http://schemas.microsoft.com/office/powerpoint/2010/main" val="41855612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F8E739-3F05-4B2A-AE59-1C4F347D7BF8}"/>
              </a:ext>
            </a:extLst>
          </p:cNvPr>
          <p:cNvSpPr>
            <a:spLocks noGrp="1"/>
          </p:cNvSpPr>
          <p:nvPr>
            <p:ph type="title"/>
          </p:nvPr>
        </p:nvSpPr>
        <p:spPr/>
        <p:txBody>
          <a:bodyPr/>
          <a:lstStyle/>
          <a:p>
            <a:r>
              <a:rPr lang="zh-CN" altLang="en-US" dirty="0"/>
              <a:t>组织类型</a:t>
            </a:r>
          </a:p>
        </p:txBody>
      </p:sp>
      <p:sp>
        <p:nvSpPr>
          <p:cNvPr id="3" name="内容占位符 2">
            <a:extLst>
              <a:ext uri="{FF2B5EF4-FFF2-40B4-BE49-F238E27FC236}">
                <a16:creationId xmlns:a16="http://schemas.microsoft.com/office/drawing/2014/main" id="{BD1249B1-6BD0-448F-97AF-BF276B071803}"/>
              </a:ext>
            </a:extLst>
          </p:cNvPr>
          <p:cNvSpPr>
            <a:spLocks noGrp="1"/>
          </p:cNvSpPr>
          <p:nvPr>
            <p:ph idx="1"/>
          </p:nvPr>
        </p:nvSpPr>
        <p:spPr/>
        <p:txBody>
          <a:bodyPr/>
          <a:lstStyle/>
          <a:p>
            <a:pPr>
              <a:lnSpc>
                <a:spcPct val="150000"/>
              </a:lnSpc>
              <a:spcBef>
                <a:spcPts val="1200"/>
              </a:spcBef>
            </a:pPr>
            <a:r>
              <a:rPr lang="zh-CN" altLang="en-US" dirty="0">
                <a:latin typeface="宋体" panose="02010600030101010101" pitchFamily="2" charset="-122"/>
                <a:ea typeface="宋体" panose="02010600030101010101" pitchFamily="2" charset="-122"/>
              </a:rPr>
              <a:t>经营单元式组织结构</a:t>
            </a:r>
            <a:endParaRPr lang="en-US" altLang="zh-CN" dirty="0">
              <a:latin typeface="宋体" panose="02010600030101010101" pitchFamily="2" charset="-122"/>
              <a:ea typeface="宋体" panose="02010600030101010101" pitchFamily="2" charset="-122"/>
            </a:endParaRPr>
          </a:p>
          <a:p>
            <a:pPr marL="438140" lvl="1" indent="0" algn="just">
              <a:lnSpc>
                <a:spcPct val="150000"/>
              </a:lnSpc>
              <a:buNone/>
            </a:pPr>
            <a:r>
              <a:rPr lang="zh-CN" altLang="en-US" sz="2400" dirty="0"/>
              <a:t>总部还制定整个公司的</a:t>
            </a:r>
            <a:r>
              <a:rPr lang="zh-CN" altLang="en-US" sz="2400" dirty="0" smtClean="0"/>
              <a:t>政策：总部</a:t>
            </a:r>
            <a:r>
              <a:rPr lang="zh-CN" altLang="en-US" sz="2400" dirty="0"/>
              <a:t>可以协助经营单元从事生产和营销活动，还可以在一些专业领域提供帮助，如人力资源、法律事务、公共关系、管理控制和财务事宜。这些总部职能至关重要，若没有他们，经营单元不可能作为独立的公司正常运营。</a:t>
            </a:r>
            <a:endParaRPr lang="en-US" altLang="zh-CN" sz="2400" dirty="0"/>
          </a:p>
        </p:txBody>
      </p:sp>
      <p:sp>
        <p:nvSpPr>
          <p:cNvPr id="4" name="日期占位符 3"/>
          <p:cNvSpPr>
            <a:spLocks noGrp="1"/>
          </p:cNvSpPr>
          <p:nvPr>
            <p:ph type="dt" sz="half" idx="10"/>
          </p:nvPr>
        </p:nvSpPr>
        <p:spPr/>
        <p:txBody>
          <a:bodyPr/>
          <a:lstStyle/>
          <a:p>
            <a:fld id="{FFDA877B-E2D0-4DD9-9941-C73079E4DCF7}" type="datetime1">
              <a:rPr lang="zh-CN" altLang="en-US" smtClean="0"/>
              <a:t>2025/3/26</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42</a:t>
            </a:fld>
            <a:endParaRPr lang="zh-CN" altLang="en-US"/>
          </a:p>
        </p:txBody>
      </p:sp>
    </p:spTree>
    <p:extLst>
      <p:ext uri="{BB962C8B-B14F-4D97-AF65-F5344CB8AC3E}">
        <p14:creationId xmlns:p14="http://schemas.microsoft.com/office/powerpoint/2010/main" val="18276268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F8E739-3F05-4B2A-AE59-1C4F347D7BF8}"/>
              </a:ext>
            </a:extLst>
          </p:cNvPr>
          <p:cNvSpPr>
            <a:spLocks noGrp="1"/>
          </p:cNvSpPr>
          <p:nvPr>
            <p:ph type="title"/>
          </p:nvPr>
        </p:nvSpPr>
        <p:spPr/>
        <p:txBody>
          <a:bodyPr/>
          <a:lstStyle/>
          <a:p>
            <a:r>
              <a:rPr lang="zh-CN" altLang="en-US" dirty="0"/>
              <a:t>组织类型</a:t>
            </a:r>
          </a:p>
        </p:txBody>
      </p:sp>
      <p:sp>
        <p:nvSpPr>
          <p:cNvPr id="3" name="内容占位符 2">
            <a:extLst>
              <a:ext uri="{FF2B5EF4-FFF2-40B4-BE49-F238E27FC236}">
                <a16:creationId xmlns:a16="http://schemas.microsoft.com/office/drawing/2014/main" id="{BD1249B1-6BD0-448F-97AF-BF276B071803}"/>
              </a:ext>
            </a:extLst>
          </p:cNvPr>
          <p:cNvSpPr>
            <a:spLocks noGrp="1"/>
          </p:cNvSpPr>
          <p:nvPr>
            <p:ph idx="1"/>
          </p:nvPr>
        </p:nvSpPr>
        <p:spPr>
          <a:xfrm>
            <a:off x="609600" y="1771135"/>
            <a:ext cx="10972800" cy="4302125"/>
          </a:xfrm>
        </p:spPr>
        <p:txBody>
          <a:bodyPr/>
          <a:lstStyle/>
          <a:p>
            <a:pPr>
              <a:lnSpc>
                <a:spcPct val="150000"/>
              </a:lnSpc>
              <a:spcBef>
                <a:spcPts val="1200"/>
              </a:spcBef>
            </a:pPr>
            <a:r>
              <a:rPr lang="zh-CN" altLang="en-US" dirty="0">
                <a:latin typeface="宋体" panose="02010600030101010101" pitchFamily="2" charset="-122"/>
                <a:ea typeface="宋体" panose="02010600030101010101" pitchFamily="2" charset="-122"/>
              </a:rPr>
              <a:t>经营单元式组织结构</a:t>
            </a:r>
            <a:endParaRPr lang="en-US" altLang="zh-CN" dirty="0">
              <a:latin typeface="宋体" panose="02010600030101010101" pitchFamily="2" charset="-122"/>
              <a:ea typeface="宋体" panose="02010600030101010101" pitchFamily="2" charset="-122"/>
            </a:endParaRPr>
          </a:p>
          <a:p>
            <a:pPr marL="438140" lvl="1" indent="0">
              <a:lnSpc>
                <a:spcPct val="150000"/>
              </a:lnSpc>
              <a:buNone/>
            </a:pPr>
            <a:r>
              <a:rPr lang="zh-CN" altLang="en-US" sz="2400" b="1" dirty="0">
                <a:latin typeface="+mn-lt"/>
              </a:rPr>
              <a:t>经营单元式组织结构的</a:t>
            </a:r>
            <a:r>
              <a:rPr lang="zh-CN" altLang="en-US" sz="2400" b="1" dirty="0" smtClean="0">
                <a:latin typeface="+mn-lt"/>
              </a:rPr>
              <a:t>优势：</a:t>
            </a:r>
            <a:r>
              <a:rPr lang="zh-CN" altLang="en-US" sz="2400" dirty="0" smtClean="0">
                <a:latin typeface="+mn-lt"/>
              </a:rPr>
              <a:t>它</a:t>
            </a:r>
            <a:r>
              <a:rPr lang="zh-CN" altLang="en-US" sz="2400" dirty="0">
                <a:latin typeface="+mn-lt"/>
              </a:rPr>
              <a:t>提供了一般管理培训</a:t>
            </a:r>
            <a:r>
              <a:rPr lang="zh-CN" altLang="en-US" sz="2400" dirty="0" smtClean="0">
                <a:latin typeface="+mn-lt"/>
              </a:rPr>
              <a:t>基础，经营</a:t>
            </a:r>
            <a:r>
              <a:rPr lang="zh-CN" altLang="en-US" sz="2400" dirty="0">
                <a:latin typeface="+mn-lt"/>
              </a:rPr>
              <a:t>单元的管理者应该表现出独立公司的</a:t>
            </a:r>
            <a:r>
              <a:rPr lang="en-US" altLang="zh-CN" sz="2400" dirty="0">
                <a:latin typeface="+mn-lt"/>
              </a:rPr>
              <a:t>CEO</a:t>
            </a:r>
            <a:r>
              <a:rPr lang="zh-CN" altLang="en-US" sz="2400" dirty="0">
                <a:latin typeface="+mn-lt"/>
              </a:rPr>
              <a:t>所具备的同样的企业家精神。</a:t>
            </a:r>
            <a:endParaRPr lang="en-US" altLang="zh-CN" sz="2400" dirty="0">
              <a:latin typeface="+mn-lt"/>
            </a:endParaRPr>
          </a:p>
          <a:p>
            <a:pPr marL="438140" lvl="1" indent="0">
              <a:lnSpc>
                <a:spcPct val="150000"/>
              </a:lnSpc>
              <a:buNone/>
            </a:pPr>
            <a:r>
              <a:rPr lang="zh-CN" altLang="en-US" sz="2400" dirty="0" smtClean="0">
                <a:latin typeface="+mn-lt"/>
              </a:rPr>
              <a:t>另</a:t>
            </a:r>
            <a:r>
              <a:rPr lang="zh-CN" altLang="en-US" sz="2400" dirty="0">
                <a:latin typeface="+mn-lt"/>
              </a:rPr>
              <a:t>一个</a:t>
            </a:r>
            <a:r>
              <a:rPr lang="zh-CN" altLang="en-US" sz="2400" dirty="0" smtClean="0">
                <a:latin typeface="+mn-lt"/>
              </a:rPr>
              <a:t>优势：经营</a:t>
            </a:r>
            <a:r>
              <a:rPr lang="zh-CN" altLang="en-US" sz="2400" dirty="0">
                <a:latin typeface="+mn-lt"/>
              </a:rPr>
              <a:t>单元的</a:t>
            </a:r>
            <a:r>
              <a:rPr lang="zh-CN" altLang="en-US" sz="2400" b="1" dirty="0">
                <a:latin typeface="+mn-lt"/>
              </a:rPr>
              <a:t>管理者能比总部制定更合理的生产和营销决策</a:t>
            </a:r>
            <a:r>
              <a:rPr lang="zh-CN" altLang="en-US" sz="2400" dirty="0">
                <a:latin typeface="+mn-lt"/>
              </a:rPr>
              <a:t>，经营单元作为一个整体可以更迅速地应对新的威胁和机会，因为经营单元比总部接近产品市场。</a:t>
            </a:r>
          </a:p>
        </p:txBody>
      </p:sp>
      <p:sp>
        <p:nvSpPr>
          <p:cNvPr id="4" name="日期占位符 3"/>
          <p:cNvSpPr>
            <a:spLocks noGrp="1"/>
          </p:cNvSpPr>
          <p:nvPr>
            <p:ph type="dt" sz="half" idx="10"/>
          </p:nvPr>
        </p:nvSpPr>
        <p:spPr/>
        <p:txBody>
          <a:bodyPr/>
          <a:lstStyle/>
          <a:p>
            <a:fld id="{A2B367BE-4B34-47A3-98ED-CCBCC90054B7}" type="datetime1">
              <a:rPr lang="zh-CN" altLang="en-US" smtClean="0"/>
              <a:t>2025/3/26</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43</a:t>
            </a:fld>
            <a:endParaRPr lang="zh-CN" altLang="en-US"/>
          </a:p>
        </p:txBody>
      </p:sp>
    </p:spTree>
    <p:extLst>
      <p:ext uri="{BB962C8B-B14F-4D97-AF65-F5344CB8AC3E}">
        <p14:creationId xmlns:p14="http://schemas.microsoft.com/office/powerpoint/2010/main" val="311759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F8E739-3F05-4B2A-AE59-1C4F347D7BF8}"/>
              </a:ext>
            </a:extLst>
          </p:cNvPr>
          <p:cNvSpPr>
            <a:spLocks noGrp="1"/>
          </p:cNvSpPr>
          <p:nvPr>
            <p:ph type="title"/>
          </p:nvPr>
        </p:nvSpPr>
        <p:spPr/>
        <p:txBody>
          <a:bodyPr/>
          <a:lstStyle/>
          <a:p>
            <a:r>
              <a:rPr lang="zh-CN" altLang="en-US" dirty="0"/>
              <a:t>组织类型</a:t>
            </a:r>
          </a:p>
        </p:txBody>
      </p:sp>
      <p:sp>
        <p:nvSpPr>
          <p:cNvPr id="3" name="内容占位符 2">
            <a:extLst>
              <a:ext uri="{FF2B5EF4-FFF2-40B4-BE49-F238E27FC236}">
                <a16:creationId xmlns:a16="http://schemas.microsoft.com/office/drawing/2014/main" id="{BD1249B1-6BD0-448F-97AF-BF276B071803}"/>
              </a:ext>
            </a:extLst>
          </p:cNvPr>
          <p:cNvSpPr>
            <a:spLocks noGrp="1"/>
          </p:cNvSpPr>
          <p:nvPr>
            <p:ph idx="1"/>
          </p:nvPr>
        </p:nvSpPr>
        <p:spPr>
          <a:xfrm>
            <a:off x="609600" y="1676400"/>
            <a:ext cx="10972800" cy="4572000"/>
          </a:xfrm>
        </p:spPr>
        <p:txBody>
          <a:bodyPr/>
          <a:lstStyle/>
          <a:p>
            <a:pPr>
              <a:lnSpc>
                <a:spcPct val="150000"/>
              </a:lnSpc>
              <a:spcBef>
                <a:spcPts val="1200"/>
              </a:spcBef>
            </a:pPr>
            <a:r>
              <a:rPr lang="zh-CN" altLang="en-US" dirty="0">
                <a:latin typeface="宋体" panose="02010600030101010101" pitchFamily="2" charset="-122"/>
                <a:ea typeface="宋体" panose="02010600030101010101" pitchFamily="2" charset="-122"/>
              </a:rPr>
              <a:t>经营单元式组织结构</a:t>
            </a:r>
            <a:endParaRPr lang="en-US" altLang="zh-CN" dirty="0">
              <a:latin typeface="宋体" panose="02010600030101010101" pitchFamily="2" charset="-122"/>
              <a:ea typeface="宋体" panose="02010600030101010101" pitchFamily="2" charset="-122"/>
            </a:endParaRPr>
          </a:p>
          <a:p>
            <a:pPr marL="438140" lvl="1" indent="0">
              <a:lnSpc>
                <a:spcPts val="3600"/>
              </a:lnSpc>
              <a:spcBef>
                <a:spcPts val="0"/>
              </a:spcBef>
              <a:buNone/>
            </a:pPr>
            <a:r>
              <a:rPr lang="zh-CN" altLang="en-US" sz="2400" dirty="0"/>
              <a:t>与上述优势相抵的是明显的</a:t>
            </a:r>
            <a:r>
              <a:rPr lang="zh-CN" altLang="en-US" sz="2400" dirty="0" smtClean="0"/>
              <a:t>劣势：各</a:t>
            </a:r>
            <a:r>
              <a:rPr lang="zh-CN" altLang="en-US" sz="2400" dirty="0"/>
              <a:t>经营单元的人员可能会</a:t>
            </a:r>
            <a:r>
              <a:rPr lang="zh-CN" altLang="en-US" sz="2400" b="1" dirty="0"/>
              <a:t>重复职能式组织结构中应由总部做的一些工作</a:t>
            </a:r>
            <a:r>
              <a:rPr lang="zh-CN" altLang="en-US" sz="2400" dirty="0" smtClean="0"/>
              <a:t>。在某些职能领域技术娴熟的专才供不应求，各经营单元可能无法吸引优秀人才。</a:t>
            </a:r>
            <a:endParaRPr lang="en-US" altLang="zh-CN" sz="2400" dirty="0" smtClean="0"/>
          </a:p>
        </p:txBody>
      </p:sp>
      <p:sp>
        <p:nvSpPr>
          <p:cNvPr id="4" name="日期占位符 3"/>
          <p:cNvSpPr>
            <a:spLocks noGrp="1"/>
          </p:cNvSpPr>
          <p:nvPr>
            <p:ph type="dt" sz="half" idx="10"/>
          </p:nvPr>
        </p:nvSpPr>
        <p:spPr/>
        <p:txBody>
          <a:bodyPr/>
          <a:lstStyle/>
          <a:p>
            <a:fld id="{2EFB5050-A7F8-4EA4-B9D9-2C4D4D6CCCA0}" type="datetime1">
              <a:rPr lang="zh-CN" altLang="en-US" smtClean="0"/>
              <a:t>2025/3/26</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44</a:t>
            </a:fld>
            <a:endParaRPr lang="zh-CN" altLang="en-US"/>
          </a:p>
        </p:txBody>
      </p:sp>
    </p:spTree>
    <p:extLst>
      <p:ext uri="{BB962C8B-B14F-4D97-AF65-F5344CB8AC3E}">
        <p14:creationId xmlns:p14="http://schemas.microsoft.com/office/powerpoint/2010/main" val="39817044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F8E739-3F05-4B2A-AE59-1C4F347D7BF8}"/>
              </a:ext>
            </a:extLst>
          </p:cNvPr>
          <p:cNvSpPr>
            <a:spLocks noGrp="1"/>
          </p:cNvSpPr>
          <p:nvPr>
            <p:ph type="title"/>
          </p:nvPr>
        </p:nvSpPr>
        <p:spPr/>
        <p:txBody>
          <a:bodyPr/>
          <a:lstStyle/>
          <a:p>
            <a:r>
              <a:rPr lang="zh-CN" altLang="en-US" dirty="0"/>
              <a:t>组织类型</a:t>
            </a:r>
          </a:p>
        </p:txBody>
      </p:sp>
      <p:sp>
        <p:nvSpPr>
          <p:cNvPr id="8" name="内容占位符 2">
            <a:extLst>
              <a:ext uri="{FF2B5EF4-FFF2-40B4-BE49-F238E27FC236}">
                <a16:creationId xmlns:a16="http://schemas.microsoft.com/office/drawing/2014/main" id="{54239F3B-D400-45E0-B696-7BE955C0EBC4}"/>
              </a:ext>
            </a:extLst>
          </p:cNvPr>
          <p:cNvSpPr>
            <a:spLocks noGrp="1"/>
          </p:cNvSpPr>
          <p:nvPr>
            <p:ph idx="1"/>
          </p:nvPr>
        </p:nvSpPr>
        <p:spPr>
          <a:xfrm>
            <a:off x="609600" y="1828802"/>
            <a:ext cx="10972800" cy="4020064"/>
          </a:xfrm>
        </p:spPr>
        <p:txBody>
          <a:bodyPr>
            <a:normAutofit/>
          </a:bodyPr>
          <a:lstStyle/>
          <a:p>
            <a:pPr marL="0" indent="0">
              <a:lnSpc>
                <a:spcPct val="150000"/>
              </a:lnSpc>
              <a:spcBef>
                <a:spcPts val="1200"/>
              </a:spcBef>
              <a:buNone/>
            </a:pPr>
            <a:r>
              <a:rPr lang="zh-CN" altLang="en-US" sz="2400" b="1" dirty="0">
                <a:latin typeface="+mn-lt"/>
              </a:rPr>
              <a:t>实例：</a:t>
            </a:r>
            <a:r>
              <a:rPr lang="zh-CN" altLang="en-US" sz="2400" dirty="0">
                <a:latin typeface="+mn-lt"/>
              </a:rPr>
              <a:t>在波音的商用飞机集团，飞机的设计和建造按窄机身（波音</a:t>
            </a:r>
            <a:r>
              <a:rPr lang="en-US" altLang="zh-CN" sz="2400" dirty="0">
                <a:latin typeface="+mn-lt"/>
              </a:rPr>
              <a:t>737</a:t>
            </a:r>
            <a:r>
              <a:rPr lang="zh-CN" altLang="en-US" sz="2400" dirty="0">
                <a:latin typeface="+mn-lt"/>
              </a:rPr>
              <a:t>和</a:t>
            </a:r>
            <a:r>
              <a:rPr lang="en-US" altLang="zh-CN" sz="2400" dirty="0">
                <a:latin typeface="+mn-lt"/>
              </a:rPr>
              <a:t>757</a:t>
            </a:r>
            <a:r>
              <a:rPr lang="zh-CN" altLang="en-US" sz="2400" dirty="0">
                <a:latin typeface="+mn-lt"/>
              </a:rPr>
              <a:t>）和宽机身（波</a:t>
            </a:r>
            <a:r>
              <a:rPr lang="en-US" altLang="zh-CN" sz="2400" dirty="0">
                <a:latin typeface="+mn-lt"/>
              </a:rPr>
              <a:t>747</a:t>
            </a:r>
            <a:r>
              <a:rPr lang="zh-CN" altLang="en-US" sz="2400" dirty="0">
                <a:latin typeface="+mn-lt"/>
              </a:rPr>
              <a:t>、</a:t>
            </a:r>
            <a:r>
              <a:rPr lang="en-US" altLang="zh-CN" sz="2400" dirty="0">
                <a:latin typeface="+mn-lt"/>
              </a:rPr>
              <a:t>767</a:t>
            </a:r>
            <a:r>
              <a:rPr lang="zh-CN" altLang="en-US" sz="2400" dirty="0">
                <a:latin typeface="+mn-lt"/>
              </a:rPr>
              <a:t>和</a:t>
            </a:r>
            <a:r>
              <a:rPr lang="en-US" altLang="zh-CN" sz="2400" dirty="0">
                <a:latin typeface="+mn-lt"/>
              </a:rPr>
              <a:t>77</a:t>
            </a:r>
            <a:r>
              <a:rPr lang="zh-CN" altLang="en-US" sz="2400" dirty="0">
                <a:latin typeface="+mn-lt"/>
              </a:rPr>
              <a:t>）划分为不同产品线。但是，制造主要构件需要计算机控制的大型机床，由于造价太高，各产品线无法重复购置。因此，公司组建了中央制造单元，所有要求一定规模和技术的制造活动都交给它，由各产品线共享</a:t>
            </a:r>
            <a:r>
              <a:rPr lang="zh-CN" altLang="en-US" sz="2400" dirty="0" smtClean="0">
                <a:latin typeface="+mn-lt"/>
              </a:rPr>
              <a:t>。</a:t>
            </a:r>
            <a:endParaRPr lang="zh-CN" altLang="en-US" sz="2400" dirty="0">
              <a:latin typeface="+mn-lt"/>
            </a:endParaRPr>
          </a:p>
        </p:txBody>
      </p:sp>
      <p:sp>
        <p:nvSpPr>
          <p:cNvPr id="3" name="日期占位符 2"/>
          <p:cNvSpPr>
            <a:spLocks noGrp="1"/>
          </p:cNvSpPr>
          <p:nvPr>
            <p:ph type="dt" sz="half" idx="10"/>
          </p:nvPr>
        </p:nvSpPr>
        <p:spPr/>
        <p:txBody>
          <a:bodyPr/>
          <a:lstStyle/>
          <a:p>
            <a:fld id="{623F54F3-7032-472C-8F2F-D5BBF94B673A}" type="datetime1">
              <a:rPr lang="zh-CN" altLang="en-US" smtClean="0"/>
              <a:t>2025/3/26</a:t>
            </a:fld>
            <a:endParaRPr lang="zh-CN" altLang="en-US"/>
          </a:p>
        </p:txBody>
      </p:sp>
      <p:sp>
        <p:nvSpPr>
          <p:cNvPr id="4" name="灯片编号占位符 3"/>
          <p:cNvSpPr>
            <a:spLocks noGrp="1"/>
          </p:cNvSpPr>
          <p:nvPr>
            <p:ph type="sldNum" sz="quarter" idx="12"/>
          </p:nvPr>
        </p:nvSpPr>
        <p:spPr/>
        <p:txBody>
          <a:bodyPr/>
          <a:lstStyle/>
          <a:p>
            <a:fld id="{9C1E3057-D927-41FC-A7AD-8AC0C589921B}" type="slidenum">
              <a:rPr lang="zh-CN" altLang="en-US" smtClean="0"/>
              <a:t>45</a:t>
            </a:fld>
            <a:endParaRPr lang="zh-CN" altLang="en-US"/>
          </a:p>
        </p:txBody>
      </p:sp>
    </p:spTree>
    <p:extLst>
      <p:ext uri="{BB962C8B-B14F-4D97-AF65-F5344CB8AC3E}">
        <p14:creationId xmlns:p14="http://schemas.microsoft.com/office/powerpoint/2010/main" val="33712455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F8E739-3F05-4B2A-AE59-1C4F347D7BF8}"/>
              </a:ext>
            </a:extLst>
          </p:cNvPr>
          <p:cNvSpPr>
            <a:spLocks noGrp="1"/>
          </p:cNvSpPr>
          <p:nvPr>
            <p:ph type="title"/>
          </p:nvPr>
        </p:nvSpPr>
        <p:spPr/>
        <p:txBody>
          <a:bodyPr/>
          <a:lstStyle/>
          <a:p>
            <a:r>
              <a:rPr lang="zh-CN" altLang="en-US" dirty="0"/>
              <a:t>组织类型</a:t>
            </a:r>
          </a:p>
        </p:txBody>
      </p:sp>
      <p:sp>
        <p:nvSpPr>
          <p:cNvPr id="3" name="内容占位符 2">
            <a:extLst>
              <a:ext uri="{FF2B5EF4-FFF2-40B4-BE49-F238E27FC236}">
                <a16:creationId xmlns:a16="http://schemas.microsoft.com/office/drawing/2014/main" id="{BD1249B1-6BD0-448F-97AF-BF276B071803}"/>
              </a:ext>
            </a:extLst>
          </p:cNvPr>
          <p:cNvSpPr>
            <a:spLocks noGrp="1"/>
          </p:cNvSpPr>
          <p:nvPr>
            <p:ph idx="1"/>
          </p:nvPr>
        </p:nvSpPr>
        <p:spPr>
          <a:xfrm>
            <a:off x="609600" y="1676400"/>
            <a:ext cx="10972800" cy="5210174"/>
          </a:xfrm>
        </p:spPr>
        <p:txBody>
          <a:bodyPr/>
          <a:lstStyle/>
          <a:p>
            <a:pPr>
              <a:lnSpc>
                <a:spcPct val="150000"/>
              </a:lnSpc>
              <a:spcBef>
                <a:spcPts val="1200"/>
              </a:spcBef>
            </a:pPr>
            <a:r>
              <a:rPr lang="zh-CN" altLang="en-US" dirty="0">
                <a:latin typeface="宋体" panose="02010600030101010101" pitchFamily="2" charset="-122"/>
                <a:ea typeface="宋体" panose="02010600030101010101" pitchFamily="2" charset="-122"/>
              </a:rPr>
              <a:t>经营单元式组织结构</a:t>
            </a:r>
          </a:p>
          <a:p>
            <a:pPr marL="438140" lvl="1" indent="0">
              <a:lnSpc>
                <a:spcPct val="150000"/>
              </a:lnSpc>
              <a:spcBef>
                <a:spcPts val="0"/>
              </a:spcBef>
              <a:buNone/>
            </a:pPr>
            <a:r>
              <a:rPr lang="zh-CN" altLang="en-US" sz="2400" dirty="0"/>
              <a:t>经营单</a:t>
            </a:r>
            <a:r>
              <a:rPr lang="ja-JP" altLang="en-US" sz="2400" dirty="0"/>
              <a:t>元式</a:t>
            </a:r>
            <a:r>
              <a:rPr lang="zh-CN" altLang="en-US" sz="2400" dirty="0"/>
              <a:t>组织</a:t>
            </a:r>
            <a:r>
              <a:rPr lang="ja-JP" altLang="en-US" sz="2400" dirty="0"/>
              <a:t>结构的另一个</a:t>
            </a:r>
            <a:r>
              <a:rPr lang="zh-CN" altLang="en-US" sz="2400" dirty="0"/>
              <a:t>劣势</a:t>
            </a:r>
            <a:r>
              <a:rPr lang="ja-JP" altLang="en-US" sz="2400" dirty="0"/>
              <a:t>在于</a:t>
            </a:r>
            <a:r>
              <a:rPr lang="zh-CN" altLang="en-US" sz="2400" dirty="0"/>
              <a:t>，经营</a:t>
            </a:r>
            <a:r>
              <a:rPr lang="ja-JP" altLang="en-US" sz="2400" dirty="0"/>
              <a:t>単元式组织结构中各</a:t>
            </a:r>
            <a:r>
              <a:rPr lang="zh-CN" altLang="en-US" sz="2400" dirty="0"/>
              <a:t>经营单</a:t>
            </a:r>
            <a:r>
              <a:rPr lang="ja-JP" altLang="en-US" sz="2400" dirty="0"/>
              <a:t>元之</a:t>
            </a:r>
            <a:r>
              <a:rPr lang="zh-CN" altLang="en-US" sz="2400" dirty="0"/>
              <a:t>间</a:t>
            </a:r>
            <a:r>
              <a:rPr lang="ja-JP" altLang="en-US" sz="2400" dirty="0"/>
              <a:t>的</a:t>
            </a:r>
            <a:r>
              <a:rPr lang="zh-CN" altLang="en-US" sz="2400" dirty="0"/>
              <a:t>争议替</a:t>
            </a:r>
            <a:r>
              <a:rPr lang="ja-JP" altLang="en-US" sz="2400" dirty="0"/>
              <a:t>代了</a:t>
            </a:r>
            <a:r>
              <a:rPr lang="zh-CN" altLang="en-US" sz="2400" dirty="0"/>
              <a:t>职</a:t>
            </a:r>
            <a:r>
              <a:rPr lang="ja-JP" altLang="en-US" sz="2400" dirty="0"/>
              <a:t>能式组织结构中</a:t>
            </a:r>
            <a:r>
              <a:rPr lang="zh-CN" altLang="en-US" sz="2400" dirty="0"/>
              <a:t>职</a:t>
            </a:r>
            <a:r>
              <a:rPr lang="ja-JP" altLang="en-US" sz="2400" dirty="0"/>
              <a:t>能性专</a:t>
            </a:r>
            <a:r>
              <a:rPr lang="zh-CN" altLang="en-US" sz="2400" dirty="0"/>
              <a:t>才</a:t>
            </a:r>
            <a:r>
              <a:rPr lang="ja-JP" altLang="en-US" sz="2400" dirty="0"/>
              <a:t>之间的争议。争议可能是一个经营单元侵犯了另</a:t>
            </a:r>
            <a:r>
              <a:rPr lang="zh-CN" altLang="en-US" sz="2400" dirty="0"/>
              <a:t>一</a:t>
            </a:r>
            <a:r>
              <a:rPr lang="ja-JP" altLang="en-US" sz="2400" dirty="0"/>
              <a:t>个经营单元的“授权”。经营单元的人员与总部人员之间也可能发生争议。</a:t>
            </a:r>
            <a:endParaRPr lang="zh-CN" altLang="en-US" sz="2400" dirty="0"/>
          </a:p>
        </p:txBody>
      </p:sp>
      <p:sp>
        <p:nvSpPr>
          <p:cNvPr id="4" name="日期占位符 3"/>
          <p:cNvSpPr>
            <a:spLocks noGrp="1"/>
          </p:cNvSpPr>
          <p:nvPr>
            <p:ph type="dt" sz="half" idx="10"/>
          </p:nvPr>
        </p:nvSpPr>
        <p:spPr/>
        <p:txBody>
          <a:bodyPr/>
          <a:lstStyle/>
          <a:p>
            <a:fld id="{BCB34D31-C215-464F-90C1-90F7CBB5A57B}" type="datetime1">
              <a:rPr lang="zh-CN" altLang="en-US" smtClean="0"/>
              <a:t>2025/3/26</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46</a:t>
            </a:fld>
            <a:endParaRPr lang="zh-CN" altLang="en-US"/>
          </a:p>
        </p:txBody>
      </p:sp>
    </p:spTree>
    <p:extLst>
      <p:ext uri="{BB962C8B-B14F-4D97-AF65-F5344CB8AC3E}">
        <p14:creationId xmlns:p14="http://schemas.microsoft.com/office/powerpoint/2010/main" val="32992261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0795AF-0CDF-4FFF-BBDA-005078C6DFDF}"/>
              </a:ext>
            </a:extLst>
          </p:cNvPr>
          <p:cNvSpPr>
            <a:spLocks noGrp="1"/>
          </p:cNvSpPr>
          <p:nvPr>
            <p:ph type="title"/>
          </p:nvPr>
        </p:nvSpPr>
        <p:spPr/>
        <p:txBody>
          <a:bodyPr/>
          <a:lstStyle/>
          <a:p>
            <a:r>
              <a:rPr lang="zh-CN" altLang="en-US" dirty="0"/>
              <a:t>系统设计的意义</a:t>
            </a:r>
          </a:p>
        </p:txBody>
      </p:sp>
      <p:sp>
        <p:nvSpPr>
          <p:cNvPr id="3" name="内容占位符 2">
            <a:extLst>
              <a:ext uri="{FF2B5EF4-FFF2-40B4-BE49-F238E27FC236}">
                <a16:creationId xmlns:a16="http://schemas.microsoft.com/office/drawing/2014/main" id="{7BAB8A36-47BA-4E4B-9D8D-73D885E5226F}"/>
              </a:ext>
            </a:extLst>
          </p:cNvPr>
          <p:cNvSpPr>
            <a:spLocks noGrp="1"/>
          </p:cNvSpPr>
          <p:nvPr>
            <p:ph idx="1"/>
          </p:nvPr>
        </p:nvSpPr>
        <p:spPr>
          <a:xfrm>
            <a:off x="409575" y="1905001"/>
            <a:ext cx="10972800" cy="4302125"/>
          </a:xfrm>
        </p:spPr>
        <p:txBody>
          <a:bodyPr/>
          <a:lstStyle/>
          <a:p>
            <a:pPr marL="438140" lvl="1" indent="0">
              <a:lnSpc>
                <a:spcPct val="150000"/>
              </a:lnSpc>
              <a:buNone/>
            </a:pPr>
            <a:r>
              <a:rPr lang="zh-CN" altLang="en-US" sz="2400" dirty="0"/>
              <a:t>如果协调管理控制是唯一的标准，那么只要可行，公司就会组织成不同的经营单元。因为在经营单元式组织结构中，每个经营单元的管理者都要负责本单元产品线的盈利能力，负责计划、协调、控制影响盈利能力的各项因素</a:t>
            </a:r>
            <a:r>
              <a:rPr lang="zh-CN" altLang="en-US" sz="2400" dirty="0" smtClean="0"/>
              <a:t>。</a:t>
            </a:r>
            <a:endParaRPr lang="en-US" altLang="zh-CN" sz="2400" dirty="0" smtClean="0"/>
          </a:p>
          <a:p>
            <a:pPr marL="438140" lvl="1" indent="0">
              <a:lnSpc>
                <a:spcPct val="150000"/>
              </a:lnSpc>
              <a:buNone/>
            </a:pPr>
            <a:r>
              <a:rPr lang="zh-CN" altLang="en-US" sz="2400" dirty="0" smtClean="0"/>
              <a:t>但是管理控制</a:t>
            </a:r>
            <a:r>
              <a:rPr lang="zh-CN" altLang="en-US" sz="2400" dirty="0"/>
              <a:t>不是唯一的</a:t>
            </a:r>
            <a:r>
              <a:rPr lang="zh-CN" altLang="en-US" sz="2400" dirty="0" smtClean="0"/>
              <a:t>标准：职能</a:t>
            </a:r>
            <a:r>
              <a:rPr lang="zh-CN" altLang="en-US" sz="2400" dirty="0"/>
              <a:t>式组织结构可能效率更高，因为大型的职能部门提供了规模经济所带来的好处</a:t>
            </a:r>
            <a:r>
              <a:rPr lang="zh-CN" altLang="en-US" sz="2400" dirty="0" smtClean="0"/>
              <a:t>。</a:t>
            </a:r>
            <a:endParaRPr lang="en-US" altLang="zh-CN" sz="2400" dirty="0" smtClean="0"/>
          </a:p>
          <a:p>
            <a:pPr marL="438140" lvl="1" indent="0">
              <a:lnSpc>
                <a:spcPct val="150000"/>
              </a:lnSpc>
              <a:buNone/>
            </a:pPr>
            <a:r>
              <a:rPr lang="zh-CN" altLang="en-US" sz="2400" dirty="0" smtClean="0"/>
              <a:t>此外</a:t>
            </a:r>
            <a:r>
              <a:rPr lang="zh-CN" altLang="en-US" sz="2400" dirty="0"/>
              <a:t>，经营单元式组织结构要求管理者具备比管理特定职能部门的专才更广的知识，而这种类型的优秀管理者不易找到。</a:t>
            </a:r>
            <a:endParaRPr lang="en-US" altLang="zh-CN" sz="2400" dirty="0"/>
          </a:p>
        </p:txBody>
      </p:sp>
      <p:sp>
        <p:nvSpPr>
          <p:cNvPr id="4" name="日期占位符 3"/>
          <p:cNvSpPr>
            <a:spLocks noGrp="1"/>
          </p:cNvSpPr>
          <p:nvPr>
            <p:ph type="dt" sz="half" idx="10"/>
          </p:nvPr>
        </p:nvSpPr>
        <p:spPr/>
        <p:txBody>
          <a:bodyPr/>
          <a:lstStyle/>
          <a:p>
            <a:fld id="{5213D55A-0BF3-4E96-B309-7D7468D8164F}" type="datetime1">
              <a:rPr lang="zh-CN" altLang="en-US" smtClean="0"/>
              <a:t>2025/3/26</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47</a:t>
            </a:fld>
            <a:endParaRPr lang="zh-CN" altLang="en-US"/>
          </a:p>
        </p:txBody>
      </p:sp>
    </p:spTree>
    <p:extLst>
      <p:ext uri="{BB962C8B-B14F-4D97-AF65-F5344CB8AC3E}">
        <p14:creationId xmlns:p14="http://schemas.microsoft.com/office/powerpoint/2010/main" val="2441058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2341B3-6D4F-4EEA-AB15-66099C1AB984}"/>
              </a:ext>
            </a:extLst>
          </p:cNvPr>
          <p:cNvSpPr>
            <a:spLocks noGrp="1"/>
          </p:cNvSpPr>
          <p:nvPr>
            <p:ph type="title"/>
          </p:nvPr>
        </p:nvSpPr>
        <p:spPr/>
        <p:txBody>
          <a:bodyPr/>
          <a:lstStyle/>
          <a:p>
            <a:r>
              <a:rPr lang="zh-CN" altLang="en-US" dirty="0"/>
              <a:t>财务总监的职能</a:t>
            </a:r>
          </a:p>
        </p:txBody>
      </p:sp>
      <p:sp>
        <p:nvSpPr>
          <p:cNvPr id="4" name="内容占位符 2">
            <a:extLst>
              <a:ext uri="{FF2B5EF4-FFF2-40B4-BE49-F238E27FC236}">
                <a16:creationId xmlns:a16="http://schemas.microsoft.com/office/drawing/2014/main" id="{CAAD9B61-6488-4398-930A-B015146EF935}"/>
              </a:ext>
            </a:extLst>
          </p:cNvPr>
          <p:cNvSpPr>
            <a:spLocks noGrp="1"/>
          </p:cNvSpPr>
          <p:nvPr>
            <p:ph idx="1"/>
          </p:nvPr>
        </p:nvSpPr>
        <p:spPr>
          <a:xfrm>
            <a:off x="667265" y="1828801"/>
            <a:ext cx="10715110" cy="4378326"/>
          </a:xfrm>
        </p:spPr>
        <p:txBody>
          <a:bodyPr/>
          <a:lstStyle/>
          <a:p>
            <a:pPr marL="0" indent="457200">
              <a:lnSpc>
                <a:spcPts val="3600"/>
              </a:lnSpc>
              <a:spcBef>
                <a:spcPts val="1200"/>
              </a:spcBef>
              <a:buNone/>
            </a:pPr>
            <a:r>
              <a:rPr lang="zh-CN" altLang="en-US" sz="2400" dirty="0">
                <a:latin typeface="+mn-lt"/>
              </a:rPr>
              <a:t>我们把负责设计和运作管理控制系统的人称为财务总监。实际上，在许多组织中，这个职位的称谓是首席财务官（</a:t>
            </a:r>
            <a:r>
              <a:rPr lang="en-US" altLang="zh-CN" sz="2400" dirty="0">
                <a:latin typeface="+mn-lt"/>
              </a:rPr>
              <a:t>CFO</a:t>
            </a:r>
            <a:r>
              <a:rPr lang="zh-CN" altLang="en-US" sz="2400" dirty="0">
                <a:latin typeface="+mn-lt"/>
              </a:rPr>
              <a:t>）。</a:t>
            </a:r>
            <a:endParaRPr lang="en-US" altLang="zh-CN" sz="2400" dirty="0">
              <a:latin typeface="+mn-lt"/>
            </a:endParaRPr>
          </a:p>
          <a:p>
            <a:pPr marL="0" indent="457200">
              <a:lnSpc>
                <a:spcPts val="3600"/>
              </a:lnSpc>
              <a:spcBef>
                <a:spcPts val="1200"/>
              </a:spcBef>
              <a:buNone/>
            </a:pPr>
            <a:r>
              <a:rPr lang="zh-CN" altLang="en-US" sz="2400" dirty="0">
                <a:latin typeface="+mn-lt"/>
              </a:rPr>
              <a:t>财务总监通常履行下列职能：</a:t>
            </a:r>
            <a:endParaRPr lang="en-US" altLang="zh-CN" sz="2400" dirty="0">
              <a:latin typeface="+mn-lt"/>
            </a:endParaRPr>
          </a:p>
          <a:p>
            <a:pPr marL="781040" lvl="1" indent="-342900">
              <a:lnSpc>
                <a:spcPts val="3600"/>
              </a:lnSpc>
              <a:spcBef>
                <a:spcPts val="1200"/>
              </a:spcBef>
            </a:pPr>
            <a:r>
              <a:rPr lang="zh-CN" altLang="en-US" sz="2400" dirty="0">
                <a:latin typeface="+mn-lt"/>
              </a:rPr>
              <a:t>设计和运作信息和管理控制</a:t>
            </a:r>
            <a:r>
              <a:rPr lang="zh-CN" altLang="en-US" sz="2400" dirty="0" smtClean="0">
                <a:latin typeface="+mn-lt"/>
              </a:rPr>
              <a:t>系统；</a:t>
            </a:r>
            <a:endParaRPr lang="en-US" altLang="zh-CN" sz="2400" dirty="0">
              <a:latin typeface="+mn-lt"/>
            </a:endParaRPr>
          </a:p>
          <a:p>
            <a:pPr marL="781040" lvl="1" indent="-342900">
              <a:lnSpc>
                <a:spcPts val="3600"/>
              </a:lnSpc>
              <a:spcBef>
                <a:spcPts val="1200"/>
              </a:spcBef>
            </a:pPr>
            <a:r>
              <a:rPr lang="zh-CN" altLang="en-US" sz="2400" dirty="0">
                <a:latin typeface="+mn-lt"/>
              </a:rPr>
              <a:t>为股东及其他外部第三方编制财务报表和财务报告（包括纳税中报</a:t>
            </a:r>
            <a:r>
              <a:rPr lang="zh-CN" altLang="en-US" sz="2400" dirty="0" smtClean="0">
                <a:latin typeface="+mn-lt"/>
              </a:rPr>
              <a:t>）；</a:t>
            </a:r>
            <a:endParaRPr lang="en-US" altLang="zh-CN" sz="2400" dirty="0">
              <a:latin typeface="+mn-lt"/>
            </a:endParaRPr>
          </a:p>
          <a:p>
            <a:pPr marL="781040" lvl="1" indent="-342900">
              <a:lnSpc>
                <a:spcPts val="3600"/>
              </a:lnSpc>
              <a:spcBef>
                <a:spcPts val="1200"/>
              </a:spcBef>
            </a:pPr>
            <a:r>
              <a:rPr lang="zh-CN" altLang="en-US" sz="2400" dirty="0">
                <a:latin typeface="+mn-lt"/>
              </a:rPr>
              <a:t>为管理者编制和分析业绩报告，并解释这些报告；分析公司各部门的项目和预算建议，并把他们合并为总体年度预算。</a:t>
            </a:r>
            <a:endParaRPr lang="en-US" altLang="zh-CN" sz="2400" dirty="0">
              <a:latin typeface="+mn-lt"/>
            </a:endParaRPr>
          </a:p>
        </p:txBody>
      </p:sp>
      <p:sp>
        <p:nvSpPr>
          <p:cNvPr id="3" name="日期占位符 2"/>
          <p:cNvSpPr>
            <a:spLocks noGrp="1"/>
          </p:cNvSpPr>
          <p:nvPr>
            <p:ph type="dt" sz="half" idx="10"/>
          </p:nvPr>
        </p:nvSpPr>
        <p:spPr/>
        <p:txBody>
          <a:bodyPr/>
          <a:lstStyle/>
          <a:p>
            <a:fld id="{EB835F61-1BBA-4F1A-8350-E83CB1E20291}" type="datetime1">
              <a:rPr lang="zh-CN" altLang="en-US" smtClean="0"/>
              <a:t>2025/3/26</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48</a:t>
            </a:fld>
            <a:endParaRPr lang="zh-CN" altLang="en-US"/>
          </a:p>
        </p:txBody>
      </p:sp>
    </p:spTree>
    <p:extLst>
      <p:ext uri="{BB962C8B-B14F-4D97-AF65-F5344CB8AC3E}">
        <p14:creationId xmlns:p14="http://schemas.microsoft.com/office/powerpoint/2010/main" val="35581124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2341B3-6D4F-4EEA-AB15-66099C1AB984}"/>
              </a:ext>
            </a:extLst>
          </p:cNvPr>
          <p:cNvSpPr>
            <a:spLocks noGrp="1"/>
          </p:cNvSpPr>
          <p:nvPr>
            <p:ph type="title"/>
          </p:nvPr>
        </p:nvSpPr>
        <p:spPr/>
        <p:txBody>
          <a:bodyPr/>
          <a:lstStyle/>
          <a:p>
            <a:r>
              <a:rPr lang="zh-CN" altLang="en-US" dirty="0"/>
              <a:t>财务总监的职能</a:t>
            </a:r>
          </a:p>
        </p:txBody>
      </p:sp>
      <p:sp>
        <p:nvSpPr>
          <p:cNvPr id="4" name="内容占位符 2">
            <a:extLst>
              <a:ext uri="{FF2B5EF4-FFF2-40B4-BE49-F238E27FC236}">
                <a16:creationId xmlns:a16="http://schemas.microsoft.com/office/drawing/2014/main" id="{CAAD9B61-6488-4398-930A-B015146EF935}"/>
              </a:ext>
            </a:extLst>
          </p:cNvPr>
          <p:cNvSpPr>
            <a:spLocks noGrp="1"/>
          </p:cNvSpPr>
          <p:nvPr>
            <p:ph idx="1"/>
          </p:nvPr>
        </p:nvSpPr>
        <p:spPr>
          <a:xfrm>
            <a:off x="409575" y="1905001"/>
            <a:ext cx="10972800" cy="4302125"/>
          </a:xfrm>
        </p:spPr>
        <p:txBody>
          <a:bodyPr/>
          <a:lstStyle/>
          <a:p>
            <a:pPr marL="781040" lvl="1" indent="-342900">
              <a:lnSpc>
                <a:spcPct val="150000"/>
              </a:lnSpc>
            </a:pPr>
            <a:r>
              <a:rPr lang="zh-CN" altLang="en-US" sz="2400" dirty="0">
                <a:latin typeface="+mn-lt"/>
              </a:rPr>
              <a:t>监管内部审计和会计控制程序，确保信息的真实性；制定充分的安全措施，防止盗窃、欺诈；执行经营审计。</a:t>
            </a:r>
            <a:endParaRPr lang="en-US" altLang="zh-CN" sz="2400" dirty="0">
              <a:latin typeface="+mn-lt"/>
            </a:endParaRPr>
          </a:p>
          <a:p>
            <a:pPr marL="781040" lvl="1" indent="-342900">
              <a:lnSpc>
                <a:spcPct val="150000"/>
              </a:lnSpc>
            </a:pPr>
            <a:r>
              <a:rPr lang="zh-CN" altLang="en-US" sz="2400" dirty="0">
                <a:latin typeface="+mn-lt"/>
              </a:rPr>
              <a:t>培养财务总监机构的人员；参与管理层财务总监职能方面的培训。</a:t>
            </a:r>
            <a:endParaRPr lang="en-US" altLang="zh-CN" sz="2400" dirty="0">
              <a:latin typeface="+mn-lt"/>
            </a:endParaRPr>
          </a:p>
          <a:p>
            <a:pPr marL="438140" lvl="1" indent="457200">
              <a:lnSpc>
                <a:spcPct val="150000"/>
              </a:lnSpc>
              <a:buNone/>
            </a:pPr>
            <a:r>
              <a:rPr lang="zh-CN" altLang="en-US" sz="2400" dirty="0">
                <a:latin typeface="+mn-lt"/>
              </a:rPr>
              <a:t>在计算机发明之前，财务总监通常负责处理管理控制系统所要求的信息。而今，公司一般都设置首席信息官（</a:t>
            </a:r>
            <a:r>
              <a:rPr lang="en-US" altLang="zh-CN" sz="2400" dirty="0">
                <a:latin typeface="+mn-lt"/>
              </a:rPr>
              <a:t>CIO</a:t>
            </a:r>
            <a:r>
              <a:rPr lang="zh-CN" altLang="en-US" sz="2400" dirty="0">
                <a:latin typeface="+mn-lt"/>
              </a:rPr>
              <a:t>）履行这项职责。在有些公司，首席信息官要向首席财务官报告，而在其他公司中，首席信息官则直接向高级管理层报告。</a:t>
            </a:r>
            <a:endParaRPr lang="en-US" altLang="zh-CN" sz="2400" dirty="0">
              <a:latin typeface="+mn-lt"/>
            </a:endParaRPr>
          </a:p>
        </p:txBody>
      </p:sp>
      <p:sp>
        <p:nvSpPr>
          <p:cNvPr id="3" name="日期占位符 2"/>
          <p:cNvSpPr>
            <a:spLocks noGrp="1"/>
          </p:cNvSpPr>
          <p:nvPr>
            <p:ph type="dt" sz="half" idx="10"/>
          </p:nvPr>
        </p:nvSpPr>
        <p:spPr/>
        <p:txBody>
          <a:bodyPr/>
          <a:lstStyle/>
          <a:p>
            <a:fld id="{3F2A2CAC-DA08-4B50-BB86-ECF0816CDD8D}" type="datetime1">
              <a:rPr lang="zh-CN" altLang="en-US" smtClean="0"/>
              <a:t>2025/3/26</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49</a:t>
            </a:fld>
            <a:endParaRPr lang="zh-CN" altLang="en-US"/>
          </a:p>
        </p:txBody>
      </p:sp>
    </p:spTree>
    <p:extLst>
      <p:ext uri="{BB962C8B-B14F-4D97-AF65-F5344CB8AC3E}">
        <p14:creationId xmlns:p14="http://schemas.microsoft.com/office/powerpoint/2010/main" val="3884859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目标一致</a:t>
            </a:r>
          </a:p>
        </p:txBody>
      </p:sp>
      <p:sp>
        <p:nvSpPr>
          <p:cNvPr id="3" name="内容占位符 2">
            <a:extLst>
              <a:ext uri="{FF2B5EF4-FFF2-40B4-BE49-F238E27FC236}">
                <a16:creationId xmlns:a16="http://schemas.microsoft.com/office/drawing/2014/main" id="{DBC6D735-81FC-4251-95C3-EDC100753B8C}"/>
              </a:ext>
            </a:extLst>
          </p:cNvPr>
          <p:cNvSpPr>
            <a:spLocks noGrp="1"/>
          </p:cNvSpPr>
          <p:nvPr>
            <p:ph idx="1"/>
          </p:nvPr>
        </p:nvSpPr>
        <p:spPr>
          <a:xfrm>
            <a:off x="838200" y="1825626"/>
            <a:ext cx="10515600" cy="4441825"/>
          </a:xfrm>
        </p:spPr>
        <p:txBody>
          <a:bodyPr>
            <a:normAutofit/>
          </a:bodyPr>
          <a:lstStyle/>
          <a:p>
            <a:pPr marL="0" indent="0">
              <a:lnSpc>
                <a:spcPct val="150000"/>
              </a:lnSpc>
              <a:spcBef>
                <a:spcPts val="1200"/>
              </a:spcBef>
              <a:buNone/>
            </a:pPr>
            <a:r>
              <a:rPr lang="zh-CN" altLang="en-US" sz="2400" dirty="0">
                <a:latin typeface="宋体" panose="02010600030101010101" pitchFamily="2" charset="-122"/>
                <a:ea typeface="宋体" panose="02010600030101010101" pitchFamily="2" charset="-122"/>
              </a:rPr>
              <a:t>在评估管理控制实践中有两个重要问题： </a:t>
            </a:r>
            <a:endParaRPr lang="en-US" altLang="zh-CN" sz="2400" dirty="0">
              <a:latin typeface="宋体" panose="02010600030101010101" pitchFamily="2" charset="-122"/>
              <a:ea typeface="宋体" panose="02010600030101010101" pitchFamily="2" charset="-122"/>
            </a:endParaRPr>
          </a:p>
          <a:p>
            <a:pPr marL="0" indent="0">
              <a:lnSpc>
                <a:spcPct val="150000"/>
              </a:lnSpc>
              <a:spcBef>
                <a:spcPts val="1200"/>
              </a:spcBef>
              <a:buNone/>
            </a:pPr>
            <a:r>
              <a:rPr lang="en-US" altLang="zh-CN" sz="2400" dirty="0">
                <a:latin typeface="宋体" panose="02010600030101010101" pitchFamily="2" charset="-122"/>
                <a:ea typeface="宋体" panose="02010600030101010101" pitchFamily="2" charset="-122"/>
              </a:rPr>
              <a:t>1. </a:t>
            </a:r>
            <a:r>
              <a:rPr lang="zh-CN" altLang="en-US" sz="2400" dirty="0">
                <a:latin typeface="宋体" panose="02010600030101010101" pitchFamily="2" charset="-122"/>
                <a:ea typeface="宋体" panose="02010600030101010101" pitchFamily="2" charset="-122"/>
              </a:rPr>
              <a:t>是何种行为引发人为自己的利益而行事？ </a:t>
            </a:r>
            <a:endParaRPr lang="en-US" altLang="zh-CN" sz="2400" dirty="0">
              <a:latin typeface="宋体" panose="02010600030101010101" pitchFamily="2" charset="-122"/>
              <a:ea typeface="宋体" panose="02010600030101010101" pitchFamily="2" charset="-122"/>
            </a:endParaRPr>
          </a:p>
          <a:p>
            <a:pPr marL="0" indent="0">
              <a:lnSpc>
                <a:spcPct val="150000"/>
              </a:lnSpc>
              <a:spcBef>
                <a:spcPts val="1200"/>
              </a:spcBef>
              <a:buNone/>
            </a:pPr>
            <a:r>
              <a:rPr lang="en-US" altLang="zh-CN" sz="2400" dirty="0">
                <a:latin typeface="宋体" panose="02010600030101010101" pitchFamily="2" charset="-122"/>
                <a:ea typeface="宋体" panose="02010600030101010101" pitchFamily="2" charset="-122"/>
              </a:rPr>
              <a:t>2. </a:t>
            </a:r>
            <a:r>
              <a:rPr lang="zh-CN" altLang="en-US" sz="2400" dirty="0">
                <a:latin typeface="宋体" panose="02010600030101010101" pitchFamily="2" charset="-122"/>
                <a:ea typeface="宋体" panose="02010600030101010101" pitchFamily="2" charset="-122"/>
              </a:rPr>
              <a:t>这些行动是否符合组织</a:t>
            </a:r>
            <a:r>
              <a:rPr lang="zh-CN" altLang="en-US" sz="2400" dirty="0" smtClean="0">
                <a:latin typeface="宋体" panose="02010600030101010101" pitchFamily="2" charset="-122"/>
                <a:ea typeface="宋体" panose="02010600030101010101" pitchFamily="2" charset="-122"/>
              </a:rPr>
              <a:t>的最大利益？</a:t>
            </a:r>
            <a:endParaRPr lang="zh-CN" altLang="en-US" sz="2400" dirty="0">
              <a:latin typeface="宋体" panose="02010600030101010101" pitchFamily="2" charset="-122"/>
              <a:ea typeface="宋体" panose="02010600030101010101" pitchFamily="2" charset="-122"/>
            </a:endParaRPr>
          </a:p>
        </p:txBody>
      </p:sp>
      <p:sp>
        <p:nvSpPr>
          <p:cNvPr id="4" name="日期占位符 3"/>
          <p:cNvSpPr>
            <a:spLocks noGrp="1"/>
          </p:cNvSpPr>
          <p:nvPr>
            <p:ph type="dt" sz="half" idx="10"/>
          </p:nvPr>
        </p:nvSpPr>
        <p:spPr/>
        <p:txBody>
          <a:bodyPr/>
          <a:lstStyle/>
          <a:p>
            <a:fld id="{9277CF87-9967-4F2F-A937-B4BB4B67DC01}" type="datetime1">
              <a:rPr lang="zh-CN" altLang="en-US" smtClean="0"/>
              <a:t>2025/3/26</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5</a:t>
            </a:fld>
            <a:endParaRPr lang="zh-CN" altLang="en-US"/>
          </a:p>
        </p:txBody>
      </p:sp>
    </p:spTree>
    <p:extLst>
      <p:ext uri="{BB962C8B-B14F-4D97-AF65-F5344CB8AC3E}">
        <p14:creationId xmlns:p14="http://schemas.microsoft.com/office/powerpoint/2010/main" val="12261187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2341B3-6D4F-4EEA-AB15-66099C1AB984}"/>
              </a:ext>
            </a:extLst>
          </p:cNvPr>
          <p:cNvSpPr>
            <a:spLocks noGrp="1"/>
          </p:cNvSpPr>
          <p:nvPr>
            <p:ph type="title"/>
          </p:nvPr>
        </p:nvSpPr>
        <p:spPr>
          <a:xfrm>
            <a:off x="451339" y="142142"/>
            <a:ext cx="10972800" cy="1143000"/>
          </a:xfrm>
        </p:spPr>
        <p:txBody>
          <a:bodyPr/>
          <a:lstStyle/>
          <a:p>
            <a:r>
              <a:rPr lang="zh-CN" altLang="en-US" dirty="0"/>
              <a:t>财务总监的职能</a:t>
            </a:r>
          </a:p>
        </p:txBody>
      </p:sp>
      <p:sp>
        <p:nvSpPr>
          <p:cNvPr id="3" name="日期占位符 2"/>
          <p:cNvSpPr>
            <a:spLocks noGrp="1"/>
          </p:cNvSpPr>
          <p:nvPr>
            <p:ph type="dt" sz="half" idx="10"/>
          </p:nvPr>
        </p:nvSpPr>
        <p:spPr/>
        <p:txBody>
          <a:bodyPr/>
          <a:lstStyle/>
          <a:p>
            <a:fld id="{3F2A2CAC-DA08-4B50-BB86-ECF0816CDD8D}" type="datetime1">
              <a:rPr lang="zh-CN" altLang="en-US" smtClean="0"/>
              <a:t>2025/3/26</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50</a:t>
            </a:fld>
            <a:endParaRPr lang="zh-CN" altLang="en-US"/>
          </a:p>
        </p:txBody>
      </p:sp>
      <p:pic>
        <p:nvPicPr>
          <p:cNvPr id="7" name="图片 6"/>
          <p:cNvPicPr>
            <a:picLocks noChangeAspect="1"/>
          </p:cNvPicPr>
          <p:nvPr/>
        </p:nvPicPr>
        <p:blipFill>
          <a:blip r:embed="rId2"/>
          <a:stretch>
            <a:fillRect/>
          </a:stretch>
        </p:blipFill>
        <p:spPr>
          <a:xfrm>
            <a:off x="57152" y="1420691"/>
            <a:ext cx="4167554" cy="4827709"/>
          </a:xfrm>
          <a:prstGeom prst="rect">
            <a:avLst/>
          </a:prstGeom>
        </p:spPr>
      </p:pic>
      <p:pic>
        <p:nvPicPr>
          <p:cNvPr id="8" name="内容占位符 7"/>
          <p:cNvPicPr>
            <a:picLocks noGrp="1" noChangeAspect="1"/>
          </p:cNvPicPr>
          <p:nvPr>
            <p:ph idx="1"/>
          </p:nvPr>
        </p:nvPicPr>
        <p:blipFill>
          <a:blip r:embed="rId3"/>
          <a:stretch>
            <a:fillRect/>
          </a:stretch>
        </p:blipFill>
        <p:spPr>
          <a:xfrm>
            <a:off x="4079875" y="1449635"/>
            <a:ext cx="3969483" cy="4914536"/>
          </a:xfrm>
          <a:prstGeom prst="rect">
            <a:avLst/>
          </a:prstGeom>
        </p:spPr>
      </p:pic>
      <p:pic>
        <p:nvPicPr>
          <p:cNvPr id="9" name="图片 8"/>
          <p:cNvPicPr>
            <a:picLocks noChangeAspect="1"/>
          </p:cNvPicPr>
          <p:nvPr/>
        </p:nvPicPr>
        <p:blipFill>
          <a:blip r:embed="rId4"/>
          <a:stretch>
            <a:fillRect/>
          </a:stretch>
        </p:blipFill>
        <p:spPr>
          <a:xfrm>
            <a:off x="7987811" y="1343030"/>
            <a:ext cx="4097215" cy="5021141"/>
          </a:xfrm>
          <a:prstGeom prst="rect">
            <a:avLst/>
          </a:prstGeom>
        </p:spPr>
      </p:pic>
    </p:spTree>
    <p:extLst>
      <p:ext uri="{BB962C8B-B14F-4D97-AF65-F5344CB8AC3E}">
        <p14:creationId xmlns:p14="http://schemas.microsoft.com/office/powerpoint/2010/main" val="42143450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2341B3-6D4F-4EEA-AB15-66099C1AB984}"/>
              </a:ext>
            </a:extLst>
          </p:cNvPr>
          <p:cNvSpPr>
            <a:spLocks noGrp="1"/>
          </p:cNvSpPr>
          <p:nvPr>
            <p:ph type="title"/>
          </p:nvPr>
        </p:nvSpPr>
        <p:spPr/>
        <p:txBody>
          <a:bodyPr/>
          <a:lstStyle/>
          <a:p>
            <a:r>
              <a:rPr lang="zh-CN" altLang="en-US" dirty="0"/>
              <a:t>财务总监的职能</a:t>
            </a:r>
          </a:p>
        </p:txBody>
      </p:sp>
      <p:sp>
        <p:nvSpPr>
          <p:cNvPr id="3" name="内容占位符 2">
            <a:extLst>
              <a:ext uri="{FF2B5EF4-FFF2-40B4-BE49-F238E27FC236}">
                <a16:creationId xmlns:a16="http://schemas.microsoft.com/office/drawing/2014/main" id="{FB867CD6-3070-4A6D-BA65-AA2A42B3AEB0}"/>
              </a:ext>
            </a:extLst>
          </p:cNvPr>
          <p:cNvSpPr>
            <a:spLocks noGrp="1"/>
          </p:cNvSpPr>
          <p:nvPr>
            <p:ph idx="1"/>
          </p:nvPr>
        </p:nvSpPr>
        <p:spPr/>
        <p:txBody>
          <a:bodyPr/>
          <a:lstStyle/>
          <a:p>
            <a:pPr>
              <a:lnSpc>
                <a:spcPct val="150000"/>
              </a:lnSpc>
              <a:spcBef>
                <a:spcPts val="1200"/>
              </a:spcBef>
            </a:pPr>
            <a:r>
              <a:rPr lang="zh-CN" altLang="en-US" dirty="0">
                <a:latin typeface="宋体" panose="02010600030101010101" pitchFamily="2" charset="-122"/>
                <a:ea typeface="宋体" panose="02010600030101010101" pitchFamily="2" charset="-122"/>
              </a:rPr>
              <a:t>与直线集权型组织的关系</a:t>
            </a:r>
            <a:endParaRPr lang="en-US" altLang="zh-CN" dirty="0">
              <a:latin typeface="宋体" panose="02010600030101010101" pitchFamily="2" charset="-122"/>
              <a:ea typeface="宋体" panose="02010600030101010101" pitchFamily="2" charset="-122"/>
            </a:endParaRPr>
          </a:p>
          <a:p>
            <a:pPr>
              <a:lnSpc>
                <a:spcPct val="150000"/>
              </a:lnSpc>
              <a:spcBef>
                <a:spcPts val="1200"/>
              </a:spcBef>
            </a:pPr>
            <a:r>
              <a:rPr lang="zh-CN" altLang="en-US" dirty="0">
                <a:latin typeface="宋体" panose="02010600030101010101" pitchFamily="2" charset="-122"/>
                <a:ea typeface="宋体" panose="02010600030101010101" pitchFamily="2" charset="-122"/>
              </a:rPr>
              <a:t>经营单元财务总监</a:t>
            </a:r>
            <a:endParaRPr lang="en-US" altLang="zh-CN" dirty="0">
              <a:latin typeface="宋体" panose="02010600030101010101" pitchFamily="2" charset="-122"/>
              <a:ea typeface="宋体" panose="02010600030101010101" pitchFamily="2" charset="-122"/>
            </a:endParaRPr>
          </a:p>
          <a:p>
            <a:endParaRPr lang="zh-CN" altLang="en-US" dirty="0"/>
          </a:p>
        </p:txBody>
      </p:sp>
      <p:sp>
        <p:nvSpPr>
          <p:cNvPr id="4" name="日期占位符 3"/>
          <p:cNvSpPr>
            <a:spLocks noGrp="1"/>
          </p:cNvSpPr>
          <p:nvPr>
            <p:ph type="dt" sz="half" idx="10"/>
          </p:nvPr>
        </p:nvSpPr>
        <p:spPr/>
        <p:txBody>
          <a:bodyPr/>
          <a:lstStyle/>
          <a:p>
            <a:fld id="{D0C40E22-4CDA-4DE0-ADC0-42A018C995FC}" type="datetime1">
              <a:rPr lang="zh-CN" altLang="en-US" smtClean="0"/>
              <a:t>2025/3/26</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51</a:t>
            </a:fld>
            <a:endParaRPr lang="zh-CN" altLang="en-US"/>
          </a:p>
        </p:txBody>
      </p:sp>
    </p:spTree>
    <p:extLst>
      <p:ext uri="{BB962C8B-B14F-4D97-AF65-F5344CB8AC3E}">
        <p14:creationId xmlns:p14="http://schemas.microsoft.com/office/powerpoint/2010/main" val="6993111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F8E739-3F05-4B2A-AE59-1C4F347D7BF8}"/>
              </a:ext>
            </a:extLst>
          </p:cNvPr>
          <p:cNvSpPr>
            <a:spLocks noGrp="1"/>
          </p:cNvSpPr>
          <p:nvPr>
            <p:ph type="title"/>
          </p:nvPr>
        </p:nvSpPr>
        <p:spPr/>
        <p:txBody>
          <a:bodyPr/>
          <a:lstStyle/>
          <a:p>
            <a:r>
              <a:rPr lang="zh-CN" altLang="en-US" dirty="0"/>
              <a:t>财务总监的职能</a:t>
            </a:r>
          </a:p>
        </p:txBody>
      </p:sp>
      <p:sp>
        <p:nvSpPr>
          <p:cNvPr id="3" name="内容占位符 2">
            <a:extLst>
              <a:ext uri="{FF2B5EF4-FFF2-40B4-BE49-F238E27FC236}">
                <a16:creationId xmlns:a16="http://schemas.microsoft.com/office/drawing/2014/main" id="{BD1249B1-6BD0-448F-97AF-BF276B071803}"/>
              </a:ext>
            </a:extLst>
          </p:cNvPr>
          <p:cNvSpPr>
            <a:spLocks noGrp="1"/>
          </p:cNvSpPr>
          <p:nvPr>
            <p:ph idx="1"/>
          </p:nvPr>
        </p:nvSpPr>
        <p:spPr>
          <a:xfrm>
            <a:off x="609600" y="1676400"/>
            <a:ext cx="10972800" cy="5210174"/>
          </a:xfrm>
        </p:spPr>
        <p:txBody>
          <a:bodyPr/>
          <a:lstStyle/>
          <a:p>
            <a:pPr>
              <a:lnSpc>
                <a:spcPct val="150000"/>
              </a:lnSpc>
              <a:spcBef>
                <a:spcPts val="1200"/>
              </a:spcBef>
            </a:pPr>
            <a:r>
              <a:rPr lang="zh-CN" altLang="en-US" dirty="0" smtClean="0">
                <a:latin typeface="宋体" panose="02010600030101010101" pitchFamily="2" charset="-122"/>
                <a:ea typeface="宋体" panose="02010600030101010101" pitchFamily="2" charset="-122"/>
              </a:rPr>
              <a:t>与直线集权型组织的关系</a:t>
            </a:r>
            <a:endParaRPr lang="en-US" altLang="zh-CN" dirty="0">
              <a:latin typeface="宋体" panose="02010600030101010101" pitchFamily="2" charset="-122"/>
              <a:ea typeface="宋体" panose="02010600030101010101" pitchFamily="2" charset="-122"/>
            </a:endParaRPr>
          </a:p>
          <a:p>
            <a:pPr marL="438140" lvl="1" indent="0">
              <a:lnSpc>
                <a:spcPct val="150000"/>
              </a:lnSpc>
              <a:spcBef>
                <a:spcPts val="0"/>
              </a:spcBef>
              <a:buNone/>
            </a:pPr>
            <a:r>
              <a:rPr lang="zh-CN" altLang="en-US" sz="2400" dirty="0" smtClean="0"/>
              <a:t>财务总监职能是一个辅助职能。财务总监通常负责设计和运作收集和报告信息的系统，而这类信息的使用则是直线管理层的职责。</a:t>
            </a:r>
            <a:endParaRPr lang="en-US" altLang="zh-CN" sz="2400" dirty="0"/>
          </a:p>
        </p:txBody>
      </p:sp>
      <p:sp>
        <p:nvSpPr>
          <p:cNvPr id="4" name="日期占位符 3"/>
          <p:cNvSpPr>
            <a:spLocks noGrp="1"/>
          </p:cNvSpPr>
          <p:nvPr>
            <p:ph type="dt" sz="half" idx="10"/>
          </p:nvPr>
        </p:nvSpPr>
        <p:spPr/>
        <p:txBody>
          <a:bodyPr/>
          <a:lstStyle/>
          <a:p>
            <a:fld id="{5BD941F2-5307-4013-9D35-99A7B9473A50}" type="datetime1">
              <a:rPr lang="zh-CN" altLang="en-US" smtClean="0"/>
              <a:t>2025/3/26</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52</a:t>
            </a:fld>
            <a:endParaRPr lang="zh-CN" altLang="en-US"/>
          </a:p>
        </p:txBody>
      </p:sp>
    </p:spTree>
    <p:extLst>
      <p:ext uri="{BB962C8B-B14F-4D97-AF65-F5344CB8AC3E}">
        <p14:creationId xmlns:p14="http://schemas.microsoft.com/office/powerpoint/2010/main" val="14322012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F8E739-3F05-4B2A-AE59-1C4F347D7BF8}"/>
              </a:ext>
            </a:extLst>
          </p:cNvPr>
          <p:cNvSpPr>
            <a:spLocks noGrp="1"/>
          </p:cNvSpPr>
          <p:nvPr>
            <p:ph type="title"/>
          </p:nvPr>
        </p:nvSpPr>
        <p:spPr/>
        <p:txBody>
          <a:bodyPr/>
          <a:lstStyle/>
          <a:p>
            <a:r>
              <a:rPr lang="zh-CN" altLang="en-US" dirty="0"/>
              <a:t>财务总监的职能</a:t>
            </a:r>
          </a:p>
        </p:txBody>
      </p:sp>
      <p:sp>
        <p:nvSpPr>
          <p:cNvPr id="3" name="内容占位符 2">
            <a:extLst>
              <a:ext uri="{FF2B5EF4-FFF2-40B4-BE49-F238E27FC236}">
                <a16:creationId xmlns:a16="http://schemas.microsoft.com/office/drawing/2014/main" id="{BD1249B1-6BD0-448F-97AF-BF276B071803}"/>
              </a:ext>
            </a:extLst>
          </p:cNvPr>
          <p:cNvSpPr>
            <a:spLocks noGrp="1"/>
          </p:cNvSpPr>
          <p:nvPr>
            <p:ph idx="1"/>
          </p:nvPr>
        </p:nvSpPr>
        <p:spPr>
          <a:xfrm>
            <a:off x="609600" y="1676400"/>
            <a:ext cx="10972800" cy="5210174"/>
          </a:xfrm>
        </p:spPr>
        <p:txBody>
          <a:bodyPr/>
          <a:lstStyle/>
          <a:p>
            <a:pPr>
              <a:lnSpc>
                <a:spcPct val="150000"/>
              </a:lnSpc>
              <a:spcBef>
                <a:spcPts val="1200"/>
              </a:spcBef>
            </a:pPr>
            <a:r>
              <a:rPr lang="zh-CN" altLang="en-US" dirty="0">
                <a:latin typeface="宋体" panose="02010600030101010101" pitchFamily="2" charset="-122"/>
                <a:ea typeface="宋体" panose="02010600030101010101" pitchFamily="2" charset="-122"/>
              </a:rPr>
              <a:t>经营单元财务总监</a:t>
            </a:r>
            <a:endParaRPr lang="en-US" altLang="zh-CN" dirty="0">
              <a:latin typeface="宋体" panose="02010600030101010101" pitchFamily="2" charset="-122"/>
              <a:ea typeface="宋体" panose="02010600030101010101" pitchFamily="2" charset="-122"/>
            </a:endParaRPr>
          </a:p>
          <a:p>
            <a:pPr marL="438140" lvl="1" indent="0">
              <a:lnSpc>
                <a:spcPct val="150000"/>
              </a:lnSpc>
              <a:spcBef>
                <a:spcPts val="0"/>
              </a:spcBef>
              <a:buNone/>
            </a:pPr>
            <a:r>
              <a:rPr lang="zh-CN" altLang="en-US" sz="2400" dirty="0"/>
              <a:t>经营单元的财务总监也不可避免地具有相互抵触的忠诚。一方面，他们要效忠公司的财务总监，因为他负责整个管理控制系统的运作。另一方面，他们还要效忠本单元的管理层，因为必须协助管理者。</a:t>
            </a:r>
            <a:endParaRPr lang="en-US" altLang="zh-CN" sz="2400" dirty="0"/>
          </a:p>
        </p:txBody>
      </p:sp>
      <p:sp>
        <p:nvSpPr>
          <p:cNvPr id="4" name="日期占位符 3"/>
          <p:cNvSpPr>
            <a:spLocks noGrp="1"/>
          </p:cNvSpPr>
          <p:nvPr>
            <p:ph type="dt" sz="half" idx="10"/>
          </p:nvPr>
        </p:nvSpPr>
        <p:spPr/>
        <p:txBody>
          <a:bodyPr/>
          <a:lstStyle/>
          <a:p>
            <a:fld id="{5BD941F2-5307-4013-9D35-99A7B9473A50}" type="datetime1">
              <a:rPr lang="zh-CN" altLang="en-US" smtClean="0"/>
              <a:t>2025/3/26</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53</a:t>
            </a:fld>
            <a:endParaRPr lang="zh-CN" altLang="en-US"/>
          </a:p>
        </p:txBody>
      </p:sp>
    </p:spTree>
    <p:extLst>
      <p:ext uri="{BB962C8B-B14F-4D97-AF65-F5344CB8AC3E}">
        <p14:creationId xmlns:p14="http://schemas.microsoft.com/office/powerpoint/2010/main" val="40057390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1FE10C-F7FF-40D6-90D9-180C980BBEDF}"/>
              </a:ext>
            </a:extLst>
          </p:cNvPr>
          <p:cNvSpPr>
            <a:spLocks noGrp="1"/>
          </p:cNvSpPr>
          <p:nvPr>
            <p:ph type="title"/>
          </p:nvPr>
        </p:nvSpPr>
        <p:spPr>
          <a:xfrm>
            <a:off x="609600" y="533400"/>
            <a:ext cx="10972800" cy="1143000"/>
          </a:xfrm>
        </p:spPr>
        <p:txBody>
          <a:bodyPr/>
          <a:lstStyle/>
          <a:p>
            <a:r>
              <a:rPr lang="zh-CN" altLang="en-US" dirty="0"/>
              <a:t>财务总监的职能</a:t>
            </a:r>
          </a:p>
        </p:txBody>
      </p:sp>
      <p:sp>
        <p:nvSpPr>
          <p:cNvPr id="3" name="内容占位符 2">
            <a:extLst>
              <a:ext uri="{FF2B5EF4-FFF2-40B4-BE49-F238E27FC236}">
                <a16:creationId xmlns:a16="http://schemas.microsoft.com/office/drawing/2014/main" id="{F9951550-7EFC-4E17-B06B-18FEE434FF0D}"/>
              </a:ext>
            </a:extLst>
          </p:cNvPr>
          <p:cNvSpPr>
            <a:spLocks noGrp="1"/>
          </p:cNvSpPr>
          <p:nvPr>
            <p:ph idx="1"/>
          </p:nvPr>
        </p:nvSpPr>
        <p:spPr>
          <a:xfrm>
            <a:off x="502508" y="2022475"/>
            <a:ext cx="10584592" cy="4302125"/>
          </a:xfrm>
        </p:spPr>
        <p:txBody>
          <a:bodyPr/>
          <a:lstStyle/>
          <a:p>
            <a:r>
              <a:rPr lang="zh-CN" altLang="en-US" sz="2400" dirty="0"/>
              <a:t>图表</a:t>
            </a:r>
            <a:r>
              <a:rPr lang="en-US" altLang="zh-CN" sz="2400" dirty="0"/>
              <a:t>3.3</a:t>
            </a:r>
          </a:p>
          <a:p>
            <a:pPr marL="0" indent="0">
              <a:buNone/>
            </a:pPr>
            <a:r>
              <a:rPr lang="zh-CN" altLang="en-US" sz="2400" dirty="0"/>
              <a:t>   两种财务总监关系</a:t>
            </a:r>
            <a:endParaRPr lang="zh-CN" altLang="en-US" dirty="0"/>
          </a:p>
        </p:txBody>
      </p:sp>
      <p:grpSp>
        <p:nvGrpSpPr>
          <p:cNvPr id="8" name="组合 7">
            <a:extLst>
              <a:ext uri="{FF2B5EF4-FFF2-40B4-BE49-F238E27FC236}">
                <a16:creationId xmlns:a16="http://schemas.microsoft.com/office/drawing/2014/main" id="{750005A0-038D-4E41-8FF1-11B416D34462}"/>
              </a:ext>
            </a:extLst>
          </p:cNvPr>
          <p:cNvGrpSpPr/>
          <p:nvPr/>
        </p:nvGrpSpPr>
        <p:grpSpPr>
          <a:xfrm>
            <a:off x="3209925" y="1882776"/>
            <a:ext cx="8759653" cy="4248150"/>
            <a:chOff x="3209925" y="1882776"/>
            <a:chExt cx="8982075" cy="4248150"/>
          </a:xfrm>
        </p:grpSpPr>
        <p:pic>
          <p:nvPicPr>
            <p:cNvPr id="4" name="图片 3">
              <a:extLst>
                <a:ext uri="{FF2B5EF4-FFF2-40B4-BE49-F238E27FC236}">
                  <a16:creationId xmlns:a16="http://schemas.microsoft.com/office/drawing/2014/main" id="{10B97907-8B4C-455F-9680-65E4B8544E7C}"/>
                </a:ext>
              </a:extLst>
            </p:cNvPr>
            <p:cNvPicPr>
              <a:picLocks noChangeAspect="1"/>
            </p:cNvPicPr>
            <p:nvPr/>
          </p:nvPicPr>
          <p:blipFill>
            <a:blip r:embed="rId2"/>
            <a:stretch>
              <a:fillRect/>
            </a:stretch>
          </p:blipFill>
          <p:spPr>
            <a:xfrm>
              <a:off x="3209925" y="1882776"/>
              <a:ext cx="8982075" cy="4248150"/>
            </a:xfrm>
            <a:prstGeom prst="rect">
              <a:avLst/>
            </a:prstGeom>
          </p:spPr>
        </p:pic>
        <p:sp>
          <p:nvSpPr>
            <p:cNvPr id="7" name="矩形 6">
              <a:extLst>
                <a:ext uri="{FF2B5EF4-FFF2-40B4-BE49-F238E27FC236}">
                  <a16:creationId xmlns:a16="http://schemas.microsoft.com/office/drawing/2014/main" id="{5F8AE7F4-A909-465F-B49C-84F7E54F115E}"/>
                </a:ext>
              </a:extLst>
            </p:cNvPr>
            <p:cNvSpPr/>
            <p:nvPr/>
          </p:nvSpPr>
          <p:spPr bwMode="auto">
            <a:xfrm>
              <a:off x="3800475" y="2400300"/>
              <a:ext cx="1400175" cy="4667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69900" marR="0" indent="-46990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zh-CN" altLang="en-US" sz="1400" b="0" i="0" u="none" strike="noStrike" cap="none" normalizeH="0" baseline="0" dirty="0">
                  <a:ln>
                    <a:noFill/>
                  </a:ln>
                  <a:solidFill>
                    <a:schemeClr val="tx1"/>
                  </a:solidFill>
                  <a:effectLst/>
                  <a:latin typeface="宋体" panose="02010600030101010101" pitchFamily="2" charset="-122"/>
                  <a:ea typeface="楷体_GB2312" pitchFamily="49" charset="-122"/>
                </a:rPr>
                <a:t>公司</a:t>
              </a:r>
              <a:endParaRPr kumimoji="0" lang="en-US" altLang="zh-CN" sz="1400" b="0" i="0" u="none" strike="noStrike" cap="none" normalizeH="0" baseline="0" dirty="0">
                <a:ln>
                  <a:noFill/>
                </a:ln>
                <a:solidFill>
                  <a:schemeClr val="tx1"/>
                </a:solidFill>
                <a:effectLst/>
                <a:latin typeface="宋体" panose="02010600030101010101" pitchFamily="2" charset="-122"/>
                <a:ea typeface="楷体_GB2312" pitchFamily="49" charset="-122"/>
              </a:endParaRPr>
            </a:p>
            <a:p>
              <a:pPr marL="469900" marR="0" indent="-46990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lang="zh-CN" altLang="en-US" sz="1400" dirty="0">
                  <a:latin typeface="宋体" panose="02010600030101010101" pitchFamily="2" charset="-122"/>
                </a:rPr>
                <a:t>财务总监</a:t>
              </a:r>
              <a:endParaRPr kumimoji="0" lang="zh-CN" altLang="en-US" sz="1400" b="0" i="0" u="none" strike="noStrike" cap="none" normalizeH="0" baseline="0" dirty="0">
                <a:ln>
                  <a:noFill/>
                </a:ln>
                <a:solidFill>
                  <a:schemeClr val="tx1"/>
                </a:solidFill>
                <a:effectLst/>
                <a:latin typeface="宋体" panose="02010600030101010101" pitchFamily="2" charset="-122"/>
                <a:ea typeface="楷体_GB2312" pitchFamily="49" charset="-122"/>
              </a:endParaRPr>
            </a:p>
          </p:txBody>
        </p:sp>
        <p:sp>
          <p:nvSpPr>
            <p:cNvPr id="17" name="矩形 16">
              <a:extLst>
                <a:ext uri="{FF2B5EF4-FFF2-40B4-BE49-F238E27FC236}">
                  <a16:creationId xmlns:a16="http://schemas.microsoft.com/office/drawing/2014/main" id="{90696FCF-5AAB-4C3A-9E8A-B0412A379131}"/>
                </a:ext>
              </a:extLst>
            </p:cNvPr>
            <p:cNvSpPr/>
            <p:nvPr/>
          </p:nvSpPr>
          <p:spPr bwMode="auto">
            <a:xfrm>
              <a:off x="8320088" y="2405062"/>
              <a:ext cx="1400175" cy="4667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69900" marR="0" indent="-46990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zh-CN" altLang="en-US" sz="1400" b="0" i="0" u="none" strike="noStrike" cap="none" normalizeH="0" baseline="0" dirty="0">
                  <a:ln>
                    <a:noFill/>
                  </a:ln>
                  <a:solidFill>
                    <a:schemeClr val="tx1"/>
                  </a:solidFill>
                  <a:effectLst/>
                  <a:latin typeface="宋体" panose="02010600030101010101" pitchFamily="2" charset="-122"/>
                  <a:ea typeface="楷体_GB2312" pitchFamily="49" charset="-122"/>
                </a:rPr>
                <a:t>公司</a:t>
              </a:r>
              <a:endParaRPr kumimoji="0" lang="en-US" altLang="zh-CN" sz="1400" b="0" i="0" u="none" strike="noStrike" cap="none" normalizeH="0" baseline="0" dirty="0">
                <a:ln>
                  <a:noFill/>
                </a:ln>
                <a:solidFill>
                  <a:schemeClr val="tx1"/>
                </a:solidFill>
                <a:effectLst/>
                <a:latin typeface="宋体" panose="02010600030101010101" pitchFamily="2" charset="-122"/>
                <a:ea typeface="楷体_GB2312" pitchFamily="49" charset="-122"/>
              </a:endParaRPr>
            </a:p>
            <a:p>
              <a:pPr marL="469900" marR="0" indent="-46990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lang="zh-CN" altLang="en-US" sz="1400" dirty="0">
                  <a:latin typeface="宋体" panose="02010600030101010101" pitchFamily="2" charset="-122"/>
                </a:rPr>
                <a:t>财务总监</a:t>
              </a:r>
              <a:endParaRPr kumimoji="0" lang="zh-CN" altLang="en-US" sz="1400" b="0" i="0" u="none" strike="noStrike" cap="none" normalizeH="0" baseline="0" dirty="0">
                <a:ln>
                  <a:noFill/>
                </a:ln>
                <a:solidFill>
                  <a:schemeClr val="tx1"/>
                </a:solidFill>
                <a:effectLst/>
                <a:latin typeface="宋体" panose="02010600030101010101" pitchFamily="2" charset="-122"/>
                <a:ea typeface="楷体_GB2312" pitchFamily="49" charset="-122"/>
              </a:endParaRPr>
            </a:p>
          </p:txBody>
        </p:sp>
        <p:sp>
          <p:nvSpPr>
            <p:cNvPr id="18" name="矩形 17">
              <a:extLst>
                <a:ext uri="{FF2B5EF4-FFF2-40B4-BE49-F238E27FC236}">
                  <a16:creationId xmlns:a16="http://schemas.microsoft.com/office/drawing/2014/main" id="{1982F1B8-6B18-4F42-B6EF-9EA9B18D8271}"/>
                </a:ext>
              </a:extLst>
            </p:cNvPr>
            <p:cNvSpPr/>
            <p:nvPr/>
          </p:nvSpPr>
          <p:spPr bwMode="auto">
            <a:xfrm>
              <a:off x="5600700" y="3602038"/>
              <a:ext cx="1400175" cy="4667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69900" marR="0" indent="-46990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zh-CN" altLang="en-US" sz="1400" b="0" i="0" u="none" strike="noStrike" cap="none" normalizeH="0" baseline="0" dirty="0">
                  <a:ln>
                    <a:noFill/>
                  </a:ln>
                  <a:solidFill>
                    <a:schemeClr val="tx1"/>
                  </a:solidFill>
                  <a:effectLst/>
                  <a:latin typeface="宋体" panose="02010600030101010101" pitchFamily="2" charset="-122"/>
                  <a:ea typeface="楷体_GB2312" pitchFamily="49" charset="-122"/>
                </a:rPr>
                <a:t>经营单元</a:t>
              </a:r>
              <a:endParaRPr kumimoji="0" lang="en-US" altLang="zh-CN" sz="1400" b="0" i="0" u="none" strike="noStrike" cap="none" normalizeH="0" baseline="0" dirty="0">
                <a:ln>
                  <a:noFill/>
                </a:ln>
                <a:solidFill>
                  <a:schemeClr val="tx1"/>
                </a:solidFill>
                <a:effectLst/>
                <a:latin typeface="宋体" panose="02010600030101010101" pitchFamily="2" charset="-122"/>
                <a:ea typeface="楷体_GB2312" pitchFamily="49" charset="-122"/>
              </a:endParaRPr>
            </a:p>
            <a:p>
              <a:pPr marL="469900" marR="0" indent="-46990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lang="zh-CN" altLang="en-US" sz="1400" dirty="0">
                  <a:latin typeface="宋体" panose="02010600030101010101" pitchFamily="2" charset="-122"/>
                </a:rPr>
                <a:t>管理者</a:t>
              </a:r>
              <a:endParaRPr kumimoji="0" lang="zh-CN" altLang="en-US" sz="1400" b="0" i="0" u="none" strike="noStrike" cap="none" normalizeH="0" baseline="0" dirty="0">
                <a:ln>
                  <a:noFill/>
                </a:ln>
                <a:solidFill>
                  <a:schemeClr val="tx1"/>
                </a:solidFill>
                <a:effectLst/>
                <a:latin typeface="宋体" panose="02010600030101010101" pitchFamily="2" charset="-122"/>
                <a:ea typeface="楷体_GB2312" pitchFamily="49" charset="-122"/>
              </a:endParaRPr>
            </a:p>
          </p:txBody>
        </p:sp>
        <p:sp>
          <p:nvSpPr>
            <p:cNvPr id="19" name="矩形 18">
              <a:extLst>
                <a:ext uri="{FF2B5EF4-FFF2-40B4-BE49-F238E27FC236}">
                  <a16:creationId xmlns:a16="http://schemas.microsoft.com/office/drawing/2014/main" id="{04DD145C-1BDB-4D55-9AF8-F06BBA0CD136}"/>
                </a:ext>
              </a:extLst>
            </p:cNvPr>
            <p:cNvSpPr/>
            <p:nvPr/>
          </p:nvSpPr>
          <p:spPr bwMode="auto">
            <a:xfrm>
              <a:off x="10063163" y="3602038"/>
              <a:ext cx="1400175" cy="4667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69900" marR="0" indent="-46990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zh-CN" altLang="en-US" sz="1400" b="0" i="0" u="none" strike="noStrike" cap="none" normalizeH="0" baseline="0" dirty="0">
                  <a:ln>
                    <a:noFill/>
                  </a:ln>
                  <a:solidFill>
                    <a:schemeClr val="tx1"/>
                  </a:solidFill>
                  <a:effectLst/>
                  <a:latin typeface="宋体" panose="02010600030101010101" pitchFamily="2" charset="-122"/>
                  <a:ea typeface="楷体_GB2312" pitchFamily="49" charset="-122"/>
                </a:rPr>
                <a:t>经营单元</a:t>
              </a:r>
              <a:endParaRPr kumimoji="0" lang="en-US" altLang="zh-CN" sz="1400" b="0" i="0" u="none" strike="noStrike" cap="none" normalizeH="0" baseline="0" dirty="0">
                <a:ln>
                  <a:noFill/>
                </a:ln>
                <a:solidFill>
                  <a:schemeClr val="tx1"/>
                </a:solidFill>
                <a:effectLst/>
                <a:latin typeface="宋体" panose="02010600030101010101" pitchFamily="2" charset="-122"/>
                <a:ea typeface="楷体_GB2312" pitchFamily="49" charset="-122"/>
              </a:endParaRPr>
            </a:p>
            <a:p>
              <a:pPr marL="469900" marR="0" indent="-46990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lang="zh-CN" altLang="en-US" sz="1400" dirty="0">
                  <a:latin typeface="宋体" panose="02010600030101010101" pitchFamily="2" charset="-122"/>
                </a:rPr>
                <a:t>管理者</a:t>
              </a:r>
              <a:endParaRPr kumimoji="0" lang="zh-CN" altLang="en-US" sz="1400" b="0" i="0" u="none" strike="noStrike" cap="none" normalizeH="0" baseline="0" dirty="0">
                <a:ln>
                  <a:noFill/>
                </a:ln>
                <a:solidFill>
                  <a:schemeClr val="tx1"/>
                </a:solidFill>
                <a:effectLst/>
                <a:latin typeface="宋体" panose="02010600030101010101" pitchFamily="2" charset="-122"/>
                <a:ea typeface="楷体_GB2312" pitchFamily="49" charset="-122"/>
              </a:endParaRPr>
            </a:p>
          </p:txBody>
        </p:sp>
        <p:sp>
          <p:nvSpPr>
            <p:cNvPr id="20" name="矩形 19">
              <a:extLst>
                <a:ext uri="{FF2B5EF4-FFF2-40B4-BE49-F238E27FC236}">
                  <a16:creationId xmlns:a16="http://schemas.microsoft.com/office/drawing/2014/main" id="{B56EC01A-9C72-4040-BFA6-64D0482A63EB}"/>
                </a:ext>
              </a:extLst>
            </p:cNvPr>
            <p:cNvSpPr/>
            <p:nvPr/>
          </p:nvSpPr>
          <p:spPr bwMode="auto">
            <a:xfrm>
              <a:off x="3800475" y="5268913"/>
              <a:ext cx="1400175" cy="4667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69900" marR="0" indent="-46990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zh-CN" altLang="en-US" sz="1400" b="0" i="0" u="none" strike="noStrike" cap="none" normalizeH="0" baseline="0" dirty="0">
                  <a:ln>
                    <a:noFill/>
                  </a:ln>
                  <a:solidFill>
                    <a:schemeClr val="tx1"/>
                  </a:solidFill>
                  <a:effectLst/>
                  <a:latin typeface="宋体" panose="02010600030101010101" pitchFamily="2" charset="-122"/>
                  <a:ea typeface="楷体_GB2312" pitchFamily="49" charset="-122"/>
                </a:rPr>
                <a:t>经营单元</a:t>
              </a:r>
              <a:endParaRPr kumimoji="0" lang="en-US" altLang="zh-CN" sz="1400" b="0" i="0" u="none" strike="noStrike" cap="none" normalizeH="0" baseline="0" dirty="0">
                <a:ln>
                  <a:noFill/>
                </a:ln>
                <a:solidFill>
                  <a:schemeClr val="tx1"/>
                </a:solidFill>
                <a:effectLst/>
                <a:latin typeface="宋体" panose="02010600030101010101" pitchFamily="2" charset="-122"/>
                <a:ea typeface="楷体_GB2312" pitchFamily="49" charset="-122"/>
              </a:endParaRPr>
            </a:p>
            <a:p>
              <a:pPr marL="469900" marR="0" indent="-46990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lang="zh-CN" altLang="en-US" sz="1400" dirty="0">
                  <a:latin typeface="宋体" panose="02010600030101010101" pitchFamily="2" charset="-122"/>
                </a:rPr>
                <a:t>财务总监</a:t>
              </a:r>
              <a:endParaRPr kumimoji="0" lang="zh-CN" altLang="en-US" sz="1400" b="0" i="0" u="none" strike="noStrike" cap="none" normalizeH="0" baseline="0" dirty="0">
                <a:ln>
                  <a:noFill/>
                </a:ln>
                <a:solidFill>
                  <a:schemeClr val="tx1"/>
                </a:solidFill>
                <a:effectLst/>
                <a:latin typeface="宋体" panose="02010600030101010101" pitchFamily="2" charset="-122"/>
                <a:ea typeface="楷体_GB2312" pitchFamily="49" charset="-122"/>
              </a:endParaRPr>
            </a:p>
          </p:txBody>
        </p:sp>
        <p:sp>
          <p:nvSpPr>
            <p:cNvPr id="22" name="矩形 21">
              <a:extLst>
                <a:ext uri="{FF2B5EF4-FFF2-40B4-BE49-F238E27FC236}">
                  <a16:creationId xmlns:a16="http://schemas.microsoft.com/office/drawing/2014/main" id="{3C6D9257-42AD-4FDA-B277-600A2520B874}"/>
                </a:ext>
              </a:extLst>
            </p:cNvPr>
            <p:cNvSpPr/>
            <p:nvPr/>
          </p:nvSpPr>
          <p:spPr bwMode="auto">
            <a:xfrm>
              <a:off x="8320088" y="5268913"/>
              <a:ext cx="1400175" cy="4667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69900" marR="0" indent="-46990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zh-CN" altLang="en-US" sz="1400" b="0" i="0" u="none" strike="noStrike" cap="none" normalizeH="0" baseline="0" dirty="0">
                  <a:ln>
                    <a:noFill/>
                  </a:ln>
                  <a:solidFill>
                    <a:schemeClr val="tx1"/>
                  </a:solidFill>
                  <a:effectLst/>
                  <a:latin typeface="宋体" panose="02010600030101010101" pitchFamily="2" charset="-122"/>
                  <a:ea typeface="楷体_GB2312" pitchFamily="49" charset="-122"/>
                </a:rPr>
                <a:t>经营单元</a:t>
              </a:r>
              <a:endParaRPr kumimoji="0" lang="en-US" altLang="zh-CN" sz="1400" b="0" i="0" u="none" strike="noStrike" cap="none" normalizeH="0" baseline="0" dirty="0">
                <a:ln>
                  <a:noFill/>
                </a:ln>
                <a:solidFill>
                  <a:schemeClr val="tx1"/>
                </a:solidFill>
                <a:effectLst/>
                <a:latin typeface="宋体" panose="02010600030101010101" pitchFamily="2" charset="-122"/>
                <a:ea typeface="楷体_GB2312" pitchFamily="49" charset="-122"/>
              </a:endParaRPr>
            </a:p>
            <a:p>
              <a:pPr marL="469900" marR="0" indent="-46990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lang="zh-CN" altLang="en-US" sz="1400" dirty="0">
                  <a:latin typeface="宋体" panose="02010600030101010101" pitchFamily="2" charset="-122"/>
                </a:rPr>
                <a:t>财务总监</a:t>
              </a:r>
              <a:endParaRPr kumimoji="0" lang="zh-CN" altLang="en-US" sz="1400" b="0" i="0" u="none" strike="noStrike" cap="none" normalizeH="0" baseline="0" dirty="0">
                <a:ln>
                  <a:noFill/>
                </a:ln>
                <a:solidFill>
                  <a:schemeClr val="tx1"/>
                </a:solidFill>
                <a:effectLst/>
                <a:latin typeface="宋体" panose="02010600030101010101" pitchFamily="2" charset="-122"/>
                <a:ea typeface="楷体_GB2312" pitchFamily="49" charset="-122"/>
              </a:endParaRPr>
            </a:p>
          </p:txBody>
        </p:sp>
        <p:sp>
          <p:nvSpPr>
            <p:cNvPr id="23" name="矩形 22">
              <a:extLst>
                <a:ext uri="{FF2B5EF4-FFF2-40B4-BE49-F238E27FC236}">
                  <a16:creationId xmlns:a16="http://schemas.microsoft.com/office/drawing/2014/main" id="{534667BD-2D86-4370-B4DB-A8C90A0D7FD3}"/>
                </a:ext>
              </a:extLst>
            </p:cNvPr>
            <p:cNvSpPr/>
            <p:nvPr/>
          </p:nvSpPr>
          <p:spPr bwMode="auto">
            <a:xfrm>
              <a:off x="3724276" y="1998663"/>
              <a:ext cx="1600200" cy="2317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69900" marR="0" indent="-46990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zh-CN" altLang="en-US" sz="1400" b="0" i="0" u="none" strike="noStrike" cap="none" normalizeH="0" baseline="0" dirty="0">
                  <a:ln>
                    <a:noFill/>
                  </a:ln>
                  <a:solidFill>
                    <a:schemeClr val="tx1"/>
                  </a:solidFill>
                  <a:effectLst/>
                  <a:latin typeface="宋体" panose="02010600030101010101" pitchFamily="2" charset="-122"/>
                  <a:ea typeface="楷体_GB2312" pitchFamily="49" charset="-122"/>
                </a:rPr>
                <a:t>虚线</a:t>
              </a:r>
              <a:endParaRPr kumimoji="0" lang="en-US" altLang="zh-CN" sz="1400" b="0" i="0" u="none" strike="noStrike" cap="none" normalizeH="0" baseline="0" dirty="0">
                <a:ln>
                  <a:noFill/>
                </a:ln>
                <a:solidFill>
                  <a:schemeClr val="tx1"/>
                </a:solidFill>
                <a:effectLst/>
                <a:latin typeface="宋体" panose="02010600030101010101" pitchFamily="2" charset="-122"/>
                <a:ea typeface="楷体_GB2312" pitchFamily="49" charset="-122"/>
              </a:endParaRPr>
            </a:p>
          </p:txBody>
        </p:sp>
        <p:sp>
          <p:nvSpPr>
            <p:cNvPr id="24" name="矩形 23">
              <a:extLst>
                <a:ext uri="{FF2B5EF4-FFF2-40B4-BE49-F238E27FC236}">
                  <a16:creationId xmlns:a16="http://schemas.microsoft.com/office/drawing/2014/main" id="{F86C1D79-2CBD-440D-9BA1-9C2D52BA66FD}"/>
                </a:ext>
              </a:extLst>
            </p:cNvPr>
            <p:cNvSpPr/>
            <p:nvPr/>
          </p:nvSpPr>
          <p:spPr bwMode="auto">
            <a:xfrm>
              <a:off x="8220075" y="2032000"/>
              <a:ext cx="1600200" cy="2317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69900" marR="0" indent="-46990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zh-CN" altLang="en-US" sz="1400" b="0" i="0" u="none" strike="noStrike" cap="none" normalizeH="0" baseline="0" dirty="0">
                  <a:ln>
                    <a:noFill/>
                  </a:ln>
                  <a:solidFill>
                    <a:schemeClr val="tx1"/>
                  </a:solidFill>
                  <a:effectLst/>
                  <a:latin typeface="宋体" panose="02010600030101010101" pitchFamily="2" charset="-122"/>
                  <a:ea typeface="楷体_GB2312" pitchFamily="49" charset="-122"/>
                </a:rPr>
                <a:t>实线</a:t>
              </a:r>
              <a:endParaRPr kumimoji="0" lang="en-US" altLang="zh-CN" sz="1400" b="0" i="0" u="none" strike="noStrike" cap="none" normalizeH="0" baseline="0" dirty="0">
                <a:ln>
                  <a:noFill/>
                </a:ln>
                <a:solidFill>
                  <a:schemeClr val="tx1"/>
                </a:solidFill>
                <a:effectLst/>
                <a:latin typeface="宋体" panose="02010600030101010101" pitchFamily="2" charset="-122"/>
                <a:ea typeface="楷体_GB2312" pitchFamily="49" charset="-122"/>
              </a:endParaRPr>
            </a:p>
          </p:txBody>
        </p:sp>
      </p:grpSp>
      <p:sp>
        <p:nvSpPr>
          <p:cNvPr id="5" name="日期占位符 4"/>
          <p:cNvSpPr>
            <a:spLocks noGrp="1"/>
          </p:cNvSpPr>
          <p:nvPr>
            <p:ph type="dt" sz="half" idx="10"/>
          </p:nvPr>
        </p:nvSpPr>
        <p:spPr/>
        <p:txBody>
          <a:bodyPr/>
          <a:lstStyle/>
          <a:p>
            <a:fld id="{0E8334CA-F2A2-4003-8D1B-8897E99A5260}" type="datetime1">
              <a:rPr lang="zh-CN" altLang="en-US" smtClean="0"/>
              <a:t>2025/3/26</a:t>
            </a:fld>
            <a:endParaRPr lang="zh-CN" altLang="en-US"/>
          </a:p>
        </p:txBody>
      </p:sp>
      <p:sp>
        <p:nvSpPr>
          <p:cNvPr id="6" name="灯片编号占位符 5"/>
          <p:cNvSpPr>
            <a:spLocks noGrp="1"/>
          </p:cNvSpPr>
          <p:nvPr>
            <p:ph type="sldNum" sz="quarter" idx="12"/>
          </p:nvPr>
        </p:nvSpPr>
        <p:spPr/>
        <p:txBody>
          <a:bodyPr/>
          <a:lstStyle/>
          <a:p>
            <a:fld id="{9C1E3057-D927-41FC-A7AD-8AC0C589921B}" type="slidenum">
              <a:rPr lang="zh-CN" altLang="en-US" smtClean="0"/>
              <a:t>54</a:t>
            </a:fld>
            <a:endParaRPr lang="zh-CN" altLang="en-US"/>
          </a:p>
        </p:txBody>
      </p:sp>
    </p:spTree>
    <p:extLst>
      <p:ext uri="{BB962C8B-B14F-4D97-AF65-F5344CB8AC3E}">
        <p14:creationId xmlns:p14="http://schemas.microsoft.com/office/powerpoint/2010/main" val="32736307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F8E739-3F05-4B2A-AE59-1C4F347D7BF8}"/>
              </a:ext>
            </a:extLst>
          </p:cNvPr>
          <p:cNvSpPr>
            <a:spLocks noGrp="1"/>
          </p:cNvSpPr>
          <p:nvPr>
            <p:ph type="title"/>
          </p:nvPr>
        </p:nvSpPr>
        <p:spPr/>
        <p:txBody>
          <a:bodyPr/>
          <a:lstStyle/>
          <a:p>
            <a:r>
              <a:rPr lang="zh-CN" altLang="en-US" dirty="0"/>
              <a:t>财务总监的职能</a:t>
            </a:r>
          </a:p>
        </p:txBody>
      </p:sp>
      <p:sp>
        <p:nvSpPr>
          <p:cNvPr id="3" name="内容占位符 2">
            <a:extLst>
              <a:ext uri="{FF2B5EF4-FFF2-40B4-BE49-F238E27FC236}">
                <a16:creationId xmlns:a16="http://schemas.microsoft.com/office/drawing/2014/main" id="{BD1249B1-6BD0-448F-97AF-BF276B071803}"/>
              </a:ext>
            </a:extLst>
          </p:cNvPr>
          <p:cNvSpPr>
            <a:spLocks noGrp="1"/>
          </p:cNvSpPr>
          <p:nvPr>
            <p:ph idx="1"/>
          </p:nvPr>
        </p:nvSpPr>
        <p:spPr>
          <a:xfrm>
            <a:off x="609600" y="1775256"/>
            <a:ext cx="10972800" cy="4452551"/>
          </a:xfrm>
        </p:spPr>
        <p:txBody>
          <a:bodyPr/>
          <a:lstStyle/>
          <a:p>
            <a:pPr>
              <a:lnSpc>
                <a:spcPct val="150000"/>
              </a:lnSpc>
              <a:spcBef>
                <a:spcPts val="1200"/>
              </a:spcBef>
            </a:pPr>
            <a:r>
              <a:rPr lang="zh-CN" altLang="en-US" dirty="0">
                <a:latin typeface="宋体" panose="02010600030101010101" pitchFamily="2" charset="-122"/>
                <a:ea typeface="宋体" panose="02010600030101010101" pitchFamily="2" charset="-122"/>
              </a:rPr>
              <a:t>经营单元财务总监</a:t>
            </a:r>
            <a:endParaRPr lang="en-US" altLang="zh-CN" dirty="0">
              <a:latin typeface="宋体" panose="02010600030101010101" pitchFamily="2" charset="-122"/>
              <a:ea typeface="宋体" panose="02010600030101010101" pitchFamily="2" charset="-122"/>
            </a:endParaRPr>
          </a:p>
          <a:p>
            <a:pPr marL="438140" lvl="1" indent="457200">
              <a:lnSpc>
                <a:spcPts val="3500"/>
              </a:lnSpc>
              <a:spcBef>
                <a:spcPts val="1200"/>
              </a:spcBef>
              <a:buNone/>
            </a:pPr>
            <a:r>
              <a:rPr lang="en-US" altLang="zh-CN" sz="2400" dirty="0" smtClean="0"/>
              <a:t>A</a:t>
            </a:r>
            <a:r>
              <a:rPr lang="zh-CN" altLang="en-US" sz="2400" dirty="0" smtClean="0"/>
              <a:t>：经营</a:t>
            </a:r>
            <a:r>
              <a:rPr lang="zh-CN" altLang="en-US" sz="2400" dirty="0"/>
              <a:t>单元的财务总监要向经营单元的管理者报告，与公司财务总监有所谓的虚线报告关系。这里，经营单元的总经理是财务总监的直接领导，拥有决定本经营单元的财务总监的聘用、培训、调动、薪酬、晋升及解雇的最终权力</a:t>
            </a:r>
            <a:r>
              <a:rPr lang="zh-CN" altLang="en-US" sz="2400" dirty="0" smtClean="0"/>
              <a:t>。</a:t>
            </a:r>
            <a:endParaRPr lang="en-US" altLang="zh-CN" sz="2400" dirty="0" smtClean="0"/>
          </a:p>
          <a:p>
            <a:pPr marL="438140" lvl="1" indent="457200">
              <a:lnSpc>
                <a:spcPts val="3500"/>
              </a:lnSpc>
              <a:spcBef>
                <a:spcPts val="1200"/>
              </a:spcBef>
              <a:buNone/>
            </a:pPr>
            <a:r>
              <a:rPr lang="en-US" altLang="zh-CN" sz="2400" dirty="0" smtClean="0"/>
              <a:t>B</a:t>
            </a:r>
            <a:r>
              <a:rPr lang="zh-CN" altLang="en-US" sz="2400" dirty="0" smtClean="0"/>
              <a:t>：经营</a:t>
            </a:r>
            <a:r>
              <a:rPr lang="zh-CN" altLang="en-US" sz="2400" dirty="0"/>
              <a:t>单元的财务总监直接向公司财务总监报告，即公司财务总监是他们的老板。</a:t>
            </a:r>
            <a:endParaRPr lang="en-US" altLang="zh-CN" sz="2400" dirty="0"/>
          </a:p>
        </p:txBody>
      </p:sp>
      <p:sp>
        <p:nvSpPr>
          <p:cNvPr id="4" name="日期占位符 3"/>
          <p:cNvSpPr>
            <a:spLocks noGrp="1"/>
          </p:cNvSpPr>
          <p:nvPr>
            <p:ph type="dt" sz="half" idx="10"/>
          </p:nvPr>
        </p:nvSpPr>
        <p:spPr/>
        <p:txBody>
          <a:bodyPr/>
          <a:lstStyle/>
          <a:p>
            <a:fld id="{9469F1EE-6C8E-4AA9-A964-1CBF65ED5C36}" type="datetime1">
              <a:rPr lang="zh-CN" altLang="en-US" smtClean="0"/>
              <a:t>2025/3/26</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55</a:t>
            </a:fld>
            <a:endParaRPr lang="zh-CN" altLang="en-US"/>
          </a:p>
        </p:txBody>
      </p:sp>
    </p:spTree>
    <p:extLst>
      <p:ext uri="{BB962C8B-B14F-4D97-AF65-F5344CB8AC3E}">
        <p14:creationId xmlns:p14="http://schemas.microsoft.com/office/powerpoint/2010/main" val="2063623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F8E739-3F05-4B2A-AE59-1C4F347D7BF8}"/>
              </a:ext>
            </a:extLst>
          </p:cNvPr>
          <p:cNvSpPr>
            <a:spLocks noGrp="1"/>
          </p:cNvSpPr>
          <p:nvPr>
            <p:ph type="title"/>
          </p:nvPr>
        </p:nvSpPr>
        <p:spPr/>
        <p:txBody>
          <a:bodyPr/>
          <a:lstStyle/>
          <a:p>
            <a:r>
              <a:rPr lang="zh-CN" altLang="en-US" dirty="0"/>
              <a:t>财务总监的职能</a:t>
            </a:r>
          </a:p>
        </p:txBody>
      </p:sp>
      <p:sp>
        <p:nvSpPr>
          <p:cNvPr id="3" name="内容占位符 2">
            <a:extLst>
              <a:ext uri="{FF2B5EF4-FFF2-40B4-BE49-F238E27FC236}">
                <a16:creationId xmlns:a16="http://schemas.microsoft.com/office/drawing/2014/main" id="{BD1249B1-6BD0-448F-97AF-BF276B071803}"/>
              </a:ext>
            </a:extLst>
          </p:cNvPr>
          <p:cNvSpPr>
            <a:spLocks noGrp="1"/>
          </p:cNvSpPr>
          <p:nvPr>
            <p:ph idx="1"/>
          </p:nvPr>
        </p:nvSpPr>
        <p:spPr>
          <a:xfrm>
            <a:off x="609600" y="1676400"/>
            <a:ext cx="10972800" cy="4572000"/>
          </a:xfrm>
        </p:spPr>
        <p:txBody>
          <a:bodyPr/>
          <a:lstStyle/>
          <a:p>
            <a:pPr>
              <a:lnSpc>
                <a:spcPct val="150000"/>
              </a:lnSpc>
              <a:spcBef>
                <a:spcPts val="1200"/>
              </a:spcBef>
              <a:spcAft>
                <a:spcPts val="600"/>
              </a:spcAft>
            </a:pPr>
            <a:r>
              <a:rPr lang="zh-CN" altLang="en-US" dirty="0">
                <a:latin typeface="宋体" panose="02010600030101010101" pitchFamily="2" charset="-122"/>
                <a:ea typeface="宋体" panose="02010600030101010101" pitchFamily="2" charset="-122"/>
              </a:rPr>
              <a:t>经营单元财务总监</a:t>
            </a:r>
            <a:endParaRPr lang="en-US" altLang="zh-CN" dirty="0">
              <a:latin typeface="宋体" panose="02010600030101010101" pitchFamily="2" charset="-122"/>
              <a:ea typeface="宋体" panose="02010600030101010101" pitchFamily="2" charset="-122"/>
            </a:endParaRPr>
          </a:p>
          <a:p>
            <a:pPr marL="438140" lvl="1" indent="457200">
              <a:lnSpc>
                <a:spcPts val="3600"/>
              </a:lnSpc>
              <a:spcBef>
                <a:spcPts val="600"/>
              </a:spcBef>
              <a:buNone/>
            </a:pPr>
            <a:r>
              <a:rPr lang="zh-CN" altLang="en-US" sz="2400" dirty="0" smtClean="0"/>
              <a:t>如果</a:t>
            </a:r>
            <a:r>
              <a:rPr lang="zh-CN" altLang="en-US" sz="2400" dirty="0"/>
              <a:t>经营单元的财务总监主要为经营单元的管理者工作，他或她就有可能不会向高级管理层完全客观地报告经营单元的预算和业绩</a:t>
            </a:r>
            <a:r>
              <a:rPr lang="zh-CN" altLang="en-US" sz="2400" dirty="0" smtClean="0"/>
              <a:t>。</a:t>
            </a:r>
            <a:endParaRPr lang="en-US" altLang="zh-CN" sz="2400" dirty="0" smtClean="0"/>
          </a:p>
          <a:p>
            <a:pPr marL="438140" lvl="1" indent="457200">
              <a:lnSpc>
                <a:spcPts val="3600"/>
              </a:lnSpc>
              <a:spcBef>
                <a:spcPts val="600"/>
              </a:spcBef>
              <a:buNone/>
            </a:pPr>
            <a:r>
              <a:rPr lang="zh-CN" altLang="en-US" sz="2400" dirty="0" smtClean="0"/>
              <a:t>如果</a:t>
            </a:r>
            <a:r>
              <a:rPr lang="zh-CN" altLang="en-US" sz="2400" dirty="0"/>
              <a:t>经营单元的财务总监主要为公司财务总监工作，经营单元的管理者就可能把他或她视作“总部来的间谍”，而不是当作可信赖的助手。</a:t>
            </a:r>
            <a:endParaRPr lang="en-US" altLang="zh-CN" sz="2400" dirty="0"/>
          </a:p>
          <a:p>
            <a:pPr marL="438140" lvl="1" indent="457200">
              <a:lnSpc>
                <a:spcPts val="3600"/>
              </a:lnSpc>
              <a:spcBef>
                <a:spcPts val="600"/>
              </a:spcBef>
              <a:buNone/>
            </a:pPr>
            <a:r>
              <a:rPr lang="zh-CN" altLang="en-US" sz="2400" dirty="0"/>
              <a:t>无论报告关系怎样，人们都不希望财务总监不忠，甚或参与传送令人误解的信息，或隐匿不利信息。财务总监职务的内在道德责任不容许这些行为。</a:t>
            </a:r>
            <a:endParaRPr lang="en-US" altLang="zh-CN" sz="2400" dirty="0"/>
          </a:p>
        </p:txBody>
      </p:sp>
      <p:sp>
        <p:nvSpPr>
          <p:cNvPr id="4" name="日期占位符 3"/>
          <p:cNvSpPr>
            <a:spLocks noGrp="1"/>
          </p:cNvSpPr>
          <p:nvPr>
            <p:ph type="dt" sz="half" idx="10"/>
          </p:nvPr>
        </p:nvSpPr>
        <p:spPr/>
        <p:txBody>
          <a:bodyPr/>
          <a:lstStyle/>
          <a:p>
            <a:fld id="{C3AE2229-7BF9-4D6C-B848-7EE470E33581}" type="datetime1">
              <a:rPr lang="zh-CN" altLang="en-US" smtClean="0"/>
              <a:t>2025/3/26</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56</a:t>
            </a:fld>
            <a:endParaRPr lang="zh-CN" altLang="en-US"/>
          </a:p>
        </p:txBody>
      </p:sp>
    </p:spTree>
    <p:extLst>
      <p:ext uri="{BB962C8B-B14F-4D97-AF65-F5344CB8AC3E}">
        <p14:creationId xmlns:p14="http://schemas.microsoft.com/office/powerpoint/2010/main" val="15434810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F8E739-3F05-4B2A-AE59-1C4F347D7BF8}"/>
              </a:ext>
            </a:extLst>
          </p:cNvPr>
          <p:cNvSpPr>
            <a:spLocks noGrp="1"/>
          </p:cNvSpPr>
          <p:nvPr>
            <p:ph type="title"/>
          </p:nvPr>
        </p:nvSpPr>
        <p:spPr/>
        <p:txBody>
          <a:bodyPr/>
          <a:lstStyle/>
          <a:p>
            <a:r>
              <a:rPr lang="zh-CN" altLang="en-US" dirty="0" smtClean="0"/>
              <a:t>本章小结</a:t>
            </a:r>
            <a:endParaRPr lang="zh-CN" altLang="en-US" dirty="0"/>
          </a:p>
        </p:txBody>
      </p:sp>
      <p:sp>
        <p:nvSpPr>
          <p:cNvPr id="3" name="内容占位符 2">
            <a:extLst>
              <a:ext uri="{FF2B5EF4-FFF2-40B4-BE49-F238E27FC236}">
                <a16:creationId xmlns:a16="http://schemas.microsoft.com/office/drawing/2014/main" id="{BD1249B1-6BD0-448F-97AF-BF276B071803}"/>
              </a:ext>
            </a:extLst>
          </p:cNvPr>
          <p:cNvSpPr>
            <a:spLocks noGrp="1"/>
          </p:cNvSpPr>
          <p:nvPr>
            <p:ph idx="1"/>
          </p:nvPr>
        </p:nvSpPr>
        <p:spPr>
          <a:xfrm>
            <a:off x="609600" y="1676400"/>
            <a:ext cx="10972800" cy="4572000"/>
          </a:xfrm>
        </p:spPr>
        <p:txBody>
          <a:bodyPr/>
          <a:lstStyle/>
          <a:p>
            <a:pPr>
              <a:lnSpc>
                <a:spcPct val="150000"/>
              </a:lnSpc>
              <a:spcBef>
                <a:spcPts val="1200"/>
              </a:spcBef>
              <a:spcAft>
                <a:spcPts val="600"/>
              </a:spcAft>
            </a:pPr>
            <a:r>
              <a:rPr lang="zh-CN" altLang="en-US" sz="2400" dirty="0" smtClean="0">
                <a:ea typeface="宋体" panose="02010600030101010101" pitchFamily="2" charset="-122"/>
              </a:rPr>
              <a:t>管理控制的中心目的就是确保目标一致</a:t>
            </a:r>
            <a:endParaRPr lang="en-US" altLang="zh-CN" sz="2400" dirty="0" smtClean="0">
              <a:ea typeface="宋体" panose="02010600030101010101" pitchFamily="2" charset="-122"/>
            </a:endParaRPr>
          </a:p>
          <a:p>
            <a:pPr>
              <a:lnSpc>
                <a:spcPct val="150000"/>
              </a:lnSpc>
              <a:spcBef>
                <a:spcPts val="1200"/>
              </a:spcBef>
              <a:spcAft>
                <a:spcPts val="600"/>
              </a:spcAft>
            </a:pPr>
            <a:r>
              <a:rPr lang="zh-CN" altLang="en-US" sz="2400" dirty="0" smtClean="0">
                <a:ea typeface="宋体" panose="02010600030101010101" pitchFamily="2" charset="-122"/>
              </a:rPr>
              <a:t>非正式因素对实现组织目标具有重要影响，其中最重要的因素是企业文化。</a:t>
            </a:r>
            <a:endParaRPr lang="en-US" altLang="zh-CN" sz="2400" dirty="0" smtClean="0">
              <a:ea typeface="宋体" panose="02010600030101010101" pitchFamily="2" charset="-122"/>
            </a:endParaRPr>
          </a:p>
          <a:p>
            <a:pPr>
              <a:lnSpc>
                <a:spcPct val="150000"/>
              </a:lnSpc>
              <a:spcBef>
                <a:spcPts val="1200"/>
              </a:spcBef>
              <a:spcAft>
                <a:spcPts val="600"/>
              </a:spcAft>
            </a:pPr>
            <a:r>
              <a:rPr lang="zh-CN" altLang="en-US" sz="2400" dirty="0" smtClean="0"/>
              <a:t>正式因素：规章制度、工作方针、工作规程</a:t>
            </a:r>
            <a:endParaRPr lang="en-US" altLang="zh-CN" sz="2400" dirty="0" smtClean="0"/>
          </a:p>
          <a:p>
            <a:pPr>
              <a:lnSpc>
                <a:spcPct val="150000"/>
              </a:lnSpc>
              <a:spcBef>
                <a:spcPts val="1200"/>
              </a:spcBef>
              <a:spcAft>
                <a:spcPts val="600"/>
              </a:spcAft>
            </a:pPr>
            <a:r>
              <a:rPr lang="zh-CN" altLang="en-US" sz="2400" dirty="0" smtClean="0"/>
              <a:t>三种基本组织结构：职能式、经营单元式、矩阵式</a:t>
            </a:r>
            <a:endParaRPr lang="en-US" altLang="zh-CN" sz="2400" dirty="0" smtClean="0"/>
          </a:p>
          <a:p>
            <a:pPr>
              <a:lnSpc>
                <a:spcPct val="150000"/>
              </a:lnSpc>
              <a:spcBef>
                <a:spcPts val="1200"/>
              </a:spcBef>
              <a:spcAft>
                <a:spcPts val="600"/>
              </a:spcAft>
            </a:pPr>
            <a:r>
              <a:rPr lang="zh-CN" altLang="en-US" sz="2400" dirty="0" smtClean="0"/>
              <a:t>财务总监负责设计和运作管理控制系统</a:t>
            </a:r>
            <a:endParaRPr lang="en-US" altLang="zh-CN" sz="2400" dirty="0"/>
          </a:p>
        </p:txBody>
      </p:sp>
      <p:sp>
        <p:nvSpPr>
          <p:cNvPr id="4" name="日期占位符 3"/>
          <p:cNvSpPr>
            <a:spLocks noGrp="1"/>
          </p:cNvSpPr>
          <p:nvPr>
            <p:ph type="dt" sz="half" idx="10"/>
          </p:nvPr>
        </p:nvSpPr>
        <p:spPr/>
        <p:txBody>
          <a:bodyPr/>
          <a:lstStyle/>
          <a:p>
            <a:fld id="{C3AE2229-7BF9-4D6C-B848-7EE470E33581}" type="datetime1">
              <a:rPr lang="zh-CN" altLang="en-US" smtClean="0"/>
              <a:t>2025/3/26</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57</a:t>
            </a:fld>
            <a:endParaRPr lang="zh-CN" altLang="en-US"/>
          </a:p>
        </p:txBody>
      </p:sp>
    </p:spTree>
    <p:extLst>
      <p:ext uri="{BB962C8B-B14F-4D97-AF65-F5344CB8AC3E}">
        <p14:creationId xmlns:p14="http://schemas.microsoft.com/office/powerpoint/2010/main" val="3739852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影响目标一致</a:t>
            </a:r>
            <a:r>
              <a:rPr lang="zh-CN" altLang="en-US" dirty="0" smtClean="0"/>
              <a:t>的因素</a:t>
            </a:r>
            <a:endParaRPr lang="zh-CN" altLang="en-US" dirty="0"/>
          </a:p>
        </p:txBody>
      </p:sp>
      <p:sp>
        <p:nvSpPr>
          <p:cNvPr id="3" name="内容占位符 2">
            <a:extLst>
              <a:ext uri="{FF2B5EF4-FFF2-40B4-BE49-F238E27FC236}">
                <a16:creationId xmlns:a16="http://schemas.microsoft.com/office/drawing/2014/main" id="{DBC6D735-81FC-4251-95C3-EDC100753B8C}"/>
              </a:ext>
            </a:extLst>
          </p:cNvPr>
          <p:cNvSpPr>
            <a:spLocks noGrp="1"/>
          </p:cNvSpPr>
          <p:nvPr>
            <p:ph idx="1"/>
          </p:nvPr>
        </p:nvSpPr>
        <p:spPr>
          <a:xfrm>
            <a:off x="609600" y="1713470"/>
            <a:ext cx="10972800" cy="4600575"/>
          </a:xfrm>
        </p:spPr>
        <p:txBody>
          <a:bodyPr>
            <a:normAutofit/>
          </a:bodyPr>
          <a:lstStyle/>
          <a:p>
            <a:pPr marL="0" indent="457189">
              <a:lnSpc>
                <a:spcPct val="150000"/>
              </a:lnSpc>
              <a:spcBef>
                <a:spcPts val="1200"/>
              </a:spcBef>
              <a:buNone/>
            </a:pPr>
            <a:r>
              <a:rPr lang="zh-CN" altLang="en-US" sz="2800" dirty="0" smtClean="0"/>
              <a:t>正式管理控制系统</a:t>
            </a:r>
            <a:r>
              <a:rPr lang="en-US" altLang="zh-CN" sz="2800" dirty="0" smtClean="0"/>
              <a:t>——</a:t>
            </a:r>
            <a:r>
              <a:rPr lang="zh-CN" altLang="en-US" sz="2800" dirty="0" smtClean="0"/>
              <a:t>战略计划、预算、报告；</a:t>
            </a:r>
            <a:endParaRPr lang="en-US" altLang="zh-CN" sz="2800" dirty="0" smtClean="0"/>
          </a:p>
          <a:p>
            <a:pPr marL="0" indent="457189">
              <a:lnSpc>
                <a:spcPct val="150000"/>
              </a:lnSpc>
              <a:spcBef>
                <a:spcPts val="1200"/>
              </a:spcBef>
              <a:buNone/>
            </a:pPr>
            <a:r>
              <a:rPr lang="zh-CN" altLang="en-US" sz="2800" dirty="0" smtClean="0"/>
              <a:t>非正式过程</a:t>
            </a:r>
            <a:r>
              <a:rPr lang="en-US" altLang="zh-CN" sz="2800" dirty="0" smtClean="0"/>
              <a:t>——</a:t>
            </a:r>
            <a:r>
              <a:rPr lang="zh-CN" altLang="en-US" sz="2800" dirty="0" smtClean="0"/>
              <a:t>职业道德、管理风格、企业文化；</a:t>
            </a:r>
            <a:endParaRPr lang="en-US" altLang="zh-CN" sz="2800" dirty="0" smtClean="0"/>
          </a:p>
          <a:p>
            <a:pPr marL="0" indent="457189">
              <a:lnSpc>
                <a:spcPct val="150000"/>
              </a:lnSpc>
              <a:spcBef>
                <a:spcPts val="1200"/>
              </a:spcBef>
              <a:buNone/>
            </a:pPr>
            <a:r>
              <a:rPr lang="zh-CN" altLang="en-US" sz="2800" dirty="0" smtClean="0"/>
              <a:t>正式机制与非正式机制保持一致。</a:t>
            </a:r>
            <a:endParaRPr lang="en-US" altLang="zh-CN" sz="2800" dirty="0"/>
          </a:p>
        </p:txBody>
      </p:sp>
      <p:sp>
        <p:nvSpPr>
          <p:cNvPr id="4" name="日期占位符 3"/>
          <p:cNvSpPr>
            <a:spLocks noGrp="1"/>
          </p:cNvSpPr>
          <p:nvPr>
            <p:ph type="dt" sz="half" idx="10"/>
          </p:nvPr>
        </p:nvSpPr>
        <p:spPr/>
        <p:txBody>
          <a:bodyPr/>
          <a:lstStyle/>
          <a:p>
            <a:fld id="{E49791AC-969F-4121-878D-20F2A2464DCD}" type="datetime1">
              <a:rPr lang="zh-CN" altLang="en-US" smtClean="0"/>
              <a:t>2025/3/26</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6</a:t>
            </a:fld>
            <a:endParaRPr lang="zh-CN" altLang="en-US"/>
          </a:p>
        </p:txBody>
      </p:sp>
    </p:spTree>
    <p:extLst>
      <p:ext uri="{BB962C8B-B14F-4D97-AF65-F5344CB8AC3E}">
        <p14:creationId xmlns:p14="http://schemas.microsoft.com/office/powerpoint/2010/main" val="758726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影响目标一致的非正式因素</a:t>
            </a:r>
          </a:p>
        </p:txBody>
      </p:sp>
      <p:sp>
        <p:nvSpPr>
          <p:cNvPr id="3" name="内容占位符 2">
            <a:extLst>
              <a:ext uri="{FF2B5EF4-FFF2-40B4-BE49-F238E27FC236}">
                <a16:creationId xmlns:a16="http://schemas.microsoft.com/office/drawing/2014/main" id="{DBC6D735-81FC-4251-95C3-EDC100753B8C}"/>
              </a:ext>
            </a:extLst>
          </p:cNvPr>
          <p:cNvSpPr>
            <a:spLocks noGrp="1"/>
          </p:cNvSpPr>
          <p:nvPr>
            <p:ph idx="1"/>
          </p:nvPr>
        </p:nvSpPr>
        <p:spPr>
          <a:xfrm>
            <a:off x="609600" y="1713470"/>
            <a:ext cx="10972800" cy="4600575"/>
          </a:xfrm>
        </p:spPr>
        <p:txBody>
          <a:bodyPr>
            <a:normAutofit/>
          </a:bodyPr>
          <a:lstStyle/>
          <a:p>
            <a:pPr>
              <a:lnSpc>
                <a:spcPct val="150000"/>
              </a:lnSpc>
              <a:spcBef>
                <a:spcPts val="1200"/>
              </a:spcBef>
            </a:pPr>
            <a:r>
              <a:rPr lang="zh-CN" altLang="en-US" dirty="0"/>
              <a:t>外部因素</a:t>
            </a:r>
            <a:endParaRPr lang="en-US" altLang="zh-CN" dirty="0"/>
          </a:p>
          <a:p>
            <a:pPr marL="0" indent="457189" algn="just">
              <a:lnSpc>
                <a:spcPct val="150000"/>
              </a:lnSpc>
              <a:spcBef>
                <a:spcPts val="1200"/>
              </a:spcBef>
              <a:buNone/>
            </a:pPr>
            <a:r>
              <a:rPr lang="zh-CN" altLang="en-US" sz="2400" dirty="0"/>
              <a:t>外部因素指组织所处的社会中存在的理想的行为规范，这些行为规范包括职业道德，它体现在员工对组织的忠诚度、勤勉、精神，以及出色完成工作的自豪感上</a:t>
            </a:r>
            <a:r>
              <a:rPr lang="zh-CN" altLang="en-US" sz="2400" dirty="0" smtClean="0"/>
              <a:t>。</a:t>
            </a:r>
            <a:endParaRPr lang="en-US" altLang="zh-CN" sz="2400" dirty="0" smtClean="0"/>
          </a:p>
          <a:p>
            <a:pPr marL="0" indent="457189">
              <a:lnSpc>
                <a:spcPct val="150000"/>
              </a:lnSpc>
              <a:spcBef>
                <a:spcPts val="1200"/>
              </a:spcBef>
              <a:buNone/>
            </a:pPr>
            <a:r>
              <a:rPr lang="zh-CN" altLang="en-US" sz="2400" dirty="0" smtClean="0"/>
              <a:t>有些</a:t>
            </a:r>
            <a:r>
              <a:rPr lang="zh-CN" altLang="en-US" sz="2400" dirty="0"/>
              <a:t>态度是</a:t>
            </a:r>
            <a:r>
              <a:rPr lang="zh-CN" altLang="en-US" sz="2400" dirty="0" smtClean="0"/>
              <a:t>地方性的</a:t>
            </a:r>
            <a:r>
              <a:rPr lang="zh-CN" altLang="en-US" sz="2400" dirty="0"/>
              <a:t>：</a:t>
            </a:r>
            <a:r>
              <a:rPr lang="zh-CN" altLang="en-US" sz="2400" dirty="0" smtClean="0"/>
              <a:t>组织从事经营的城市或地区所特有（</a:t>
            </a:r>
            <a:r>
              <a:rPr lang="zh-CN" altLang="en-US" sz="2400" dirty="0" smtClean="0">
                <a:solidFill>
                  <a:srgbClr val="0070C0"/>
                </a:solidFill>
              </a:rPr>
              <a:t>人口红利</a:t>
            </a:r>
            <a:r>
              <a:rPr lang="zh-CN" altLang="en-US" sz="2400" dirty="0" smtClean="0"/>
              <a:t>）。</a:t>
            </a:r>
            <a:endParaRPr lang="en-US" altLang="zh-CN" sz="2400" dirty="0" smtClean="0"/>
          </a:p>
          <a:p>
            <a:pPr marL="0" indent="457189">
              <a:lnSpc>
                <a:spcPct val="150000"/>
              </a:lnSpc>
              <a:spcBef>
                <a:spcPts val="1200"/>
              </a:spcBef>
              <a:buNone/>
            </a:pPr>
            <a:r>
              <a:rPr lang="zh-CN" altLang="en-US" sz="2400" dirty="0" smtClean="0"/>
              <a:t>其他</a:t>
            </a:r>
            <a:r>
              <a:rPr lang="zh-CN" altLang="en-US" sz="2400" dirty="0"/>
              <a:t>态度和行为规范都是行业特定</a:t>
            </a:r>
            <a:r>
              <a:rPr lang="zh-CN" altLang="en-US" sz="2400" dirty="0" smtClean="0"/>
              <a:t>的。</a:t>
            </a:r>
            <a:endParaRPr lang="en-US" altLang="zh-CN" sz="2400" dirty="0"/>
          </a:p>
          <a:p>
            <a:pPr marL="0" indent="0">
              <a:lnSpc>
                <a:spcPct val="150000"/>
              </a:lnSpc>
              <a:spcBef>
                <a:spcPts val="1200"/>
              </a:spcBef>
              <a:buNone/>
            </a:pPr>
            <a:endParaRPr lang="en-US" altLang="zh-CN" sz="1800" dirty="0"/>
          </a:p>
        </p:txBody>
      </p:sp>
      <p:sp>
        <p:nvSpPr>
          <p:cNvPr id="4" name="日期占位符 3"/>
          <p:cNvSpPr>
            <a:spLocks noGrp="1"/>
          </p:cNvSpPr>
          <p:nvPr>
            <p:ph type="dt" sz="half" idx="10"/>
          </p:nvPr>
        </p:nvSpPr>
        <p:spPr/>
        <p:txBody>
          <a:bodyPr/>
          <a:lstStyle/>
          <a:p>
            <a:fld id="{E49791AC-969F-4121-878D-20F2A2464DCD}" type="datetime1">
              <a:rPr lang="zh-CN" altLang="en-US" smtClean="0"/>
              <a:t>2025/3/26</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7</a:t>
            </a:fld>
            <a:endParaRPr lang="zh-CN" altLang="en-US"/>
          </a:p>
        </p:txBody>
      </p:sp>
    </p:spTree>
    <p:extLst>
      <p:ext uri="{BB962C8B-B14F-4D97-AF65-F5344CB8AC3E}">
        <p14:creationId xmlns:p14="http://schemas.microsoft.com/office/powerpoint/2010/main" val="3374205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影响目标一致的非正式因素</a:t>
            </a:r>
          </a:p>
        </p:txBody>
      </p:sp>
      <p:sp>
        <p:nvSpPr>
          <p:cNvPr id="3" name="内容占位符 2">
            <a:extLst>
              <a:ext uri="{FF2B5EF4-FFF2-40B4-BE49-F238E27FC236}">
                <a16:creationId xmlns:a16="http://schemas.microsoft.com/office/drawing/2014/main" id="{DBC6D735-81FC-4251-95C3-EDC100753B8C}"/>
              </a:ext>
            </a:extLst>
          </p:cNvPr>
          <p:cNvSpPr>
            <a:spLocks noGrp="1"/>
          </p:cNvSpPr>
          <p:nvPr>
            <p:ph idx="1"/>
          </p:nvPr>
        </p:nvSpPr>
        <p:spPr>
          <a:xfrm>
            <a:off x="609600" y="1713470"/>
            <a:ext cx="10972800" cy="4600575"/>
          </a:xfrm>
        </p:spPr>
        <p:txBody>
          <a:bodyPr>
            <a:normAutofit lnSpcReduction="10000"/>
          </a:bodyPr>
          <a:lstStyle/>
          <a:p>
            <a:pPr>
              <a:lnSpc>
                <a:spcPct val="150000"/>
              </a:lnSpc>
              <a:spcBef>
                <a:spcPts val="1200"/>
              </a:spcBef>
            </a:pPr>
            <a:r>
              <a:rPr lang="zh-CN" altLang="en-US" dirty="0"/>
              <a:t>外部因素</a:t>
            </a:r>
            <a:endParaRPr lang="en-US" altLang="zh-CN" dirty="0"/>
          </a:p>
          <a:p>
            <a:pPr marL="0" indent="0">
              <a:lnSpc>
                <a:spcPct val="150000"/>
              </a:lnSpc>
              <a:spcBef>
                <a:spcPts val="1200"/>
              </a:spcBef>
              <a:buNone/>
            </a:pPr>
            <a:r>
              <a:rPr lang="zh-CN" altLang="en-US" sz="2000" b="1" dirty="0" smtClean="0"/>
              <a:t>实例</a:t>
            </a:r>
            <a:r>
              <a:rPr lang="zh-CN" altLang="en-US" sz="2000" b="1" dirty="0"/>
              <a:t>：</a:t>
            </a:r>
            <a:r>
              <a:rPr lang="zh-CN" altLang="en-US" sz="2000" dirty="0"/>
              <a:t>硅谷</a:t>
            </a:r>
            <a:r>
              <a:rPr lang="en-US" altLang="zh-CN" sz="2000" dirty="0"/>
              <a:t>——</a:t>
            </a:r>
            <a:r>
              <a:rPr lang="zh-CN" altLang="en-US" sz="2000" dirty="0"/>
              <a:t>加州北部一块约</a:t>
            </a:r>
            <a:r>
              <a:rPr lang="en-US" altLang="zh-CN" sz="2000" dirty="0"/>
              <a:t>30</a:t>
            </a:r>
            <a:r>
              <a:rPr lang="zh-CN" altLang="en-US" sz="2000" dirty="0"/>
              <a:t>英里长、</a:t>
            </a:r>
            <a:r>
              <a:rPr lang="en-US" altLang="zh-CN" sz="2000" dirty="0"/>
              <a:t>10</a:t>
            </a:r>
            <a:r>
              <a:rPr lang="zh-CN" altLang="en-US" sz="2000" dirty="0"/>
              <a:t>英里宽的地区，是美国经济中创业和财富的重要源泉之一。硅谷吸引了大批具备某些共同特点的人才：企业家精神、勤奋工作的热情、雄心勃勃以及偏好非正式工作环境。在过去的</a:t>
            </a:r>
            <a:r>
              <a:rPr lang="en-US" altLang="zh-CN" sz="2000" dirty="0"/>
              <a:t>50</a:t>
            </a:r>
            <a:r>
              <a:rPr lang="zh-CN" altLang="en-US" sz="2000" dirty="0"/>
              <a:t>年中，硅谷创造了诸如惠普、微软、苹果电脑、太阳微系统、甲骨文、思科系统、英特尔之类的公司。即使在经历了最近的产业周期之后，传统公司和网络幸存者仍然维持着硅谷作为技术创新中心的声誉</a:t>
            </a:r>
            <a:r>
              <a:rPr lang="zh-CN" altLang="en-US" sz="2000" dirty="0" smtClean="0"/>
              <a:t>。</a:t>
            </a:r>
            <a:endParaRPr lang="en-US" altLang="zh-CN" sz="2000" dirty="0" smtClean="0"/>
          </a:p>
          <a:p>
            <a:pPr marL="0" indent="0">
              <a:lnSpc>
                <a:spcPct val="150000"/>
              </a:lnSpc>
              <a:spcBef>
                <a:spcPts val="1200"/>
              </a:spcBef>
              <a:buNone/>
            </a:pPr>
            <a:r>
              <a:rPr lang="zh-CN" altLang="en-US" sz="2800" b="1" dirty="0"/>
              <a:t>中国：</a:t>
            </a:r>
            <a:r>
              <a:rPr lang="zh-CN" altLang="en-US" sz="2800" dirty="0"/>
              <a:t>国家</a:t>
            </a:r>
            <a:r>
              <a:rPr lang="zh-CN" altLang="en-US" sz="2800" dirty="0" smtClean="0"/>
              <a:t>高新技术产业开发区、国家自主创新示范区（弹性工作制度、创新文化建设）</a:t>
            </a:r>
            <a:endParaRPr lang="en-US" altLang="zh-CN" sz="2800" dirty="0"/>
          </a:p>
        </p:txBody>
      </p:sp>
      <p:sp>
        <p:nvSpPr>
          <p:cNvPr id="4" name="日期占位符 3"/>
          <p:cNvSpPr>
            <a:spLocks noGrp="1"/>
          </p:cNvSpPr>
          <p:nvPr>
            <p:ph type="dt" sz="half" idx="10"/>
          </p:nvPr>
        </p:nvSpPr>
        <p:spPr/>
        <p:txBody>
          <a:bodyPr/>
          <a:lstStyle/>
          <a:p>
            <a:fld id="{E49791AC-969F-4121-878D-20F2A2464DCD}" type="datetime1">
              <a:rPr lang="zh-CN" altLang="en-US" smtClean="0"/>
              <a:t>2025/3/26</a:t>
            </a:fld>
            <a:endParaRPr lang="zh-CN" altLang="en-US" dirty="0"/>
          </a:p>
        </p:txBody>
      </p:sp>
      <p:sp>
        <p:nvSpPr>
          <p:cNvPr id="5" name="灯片编号占位符 4"/>
          <p:cNvSpPr>
            <a:spLocks noGrp="1"/>
          </p:cNvSpPr>
          <p:nvPr>
            <p:ph type="sldNum" sz="quarter" idx="12"/>
          </p:nvPr>
        </p:nvSpPr>
        <p:spPr/>
        <p:txBody>
          <a:bodyPr/>
          <a:lstStyle/>
          <a:p>
            <a:fld id="{9C1E3057-D927-41FC-A7AD-8AC0C589921B}" type="slidenum">
              <a:rPr lang="zh-CN" altLang="en-US" smtClean="0"/>
              <a:t>8</a:t>
            </a:fld>
            <a:endParaRPr lang="zh-CN" altLang="en-US"/>
          </a:p>
        </p:txBody>
      </p:sp>
    </p:spTree>
    <p:extLst>
      <p:ext uri="{BB962C8B-B14F-4D97-AF65-F5344CB8AC3E}">
        <p14:creationId xmlns:p14="http://schemas.microsoft.com/office/powerpoint/2010/main" val="1573142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FCC35-1FE8-4527-9447-59A28161190F}"/>
              </a:ext>
            </a:extLst>
          </p:cNvPr>
          <p:cNvSpPr>
            <a:spLocks noGrp="1"/>
          </p:cNvSpPr>
          <p:nvPr>
            <p:ph type="title"/>
          </p:nvPr>
        </p:nvSpPr>
        <p:spPr/>
        <p:txBody>
          <a:bodyPr/>
          <a:lstStyle/>
          <a:p>
            <a:r>
              <a:rPr lang="zh-CN" altLang="en-US" dirty="0"/>
              <a:t>影响目标一致的非正式因素</a:t>
            </a:r>
          </a:p>
        </p:txBody>
      </p:sp>
      <p:sp>
        <p:nvSpPr>
          <p:cNvPr id="4" name="日期占位符 3"/>
          <p:cNvSpPr>
            <a:spLocks noGrp="1"/>
          </p:cNvSpPr>
          <p:nvPr>
            <p:ph type="dt" sz="half" idx="10"/>
          </p:nvPr>
        </p:nvSpPr>
        <p:spPr/>
        <p:txBody>
          <a:bodyPr/>
          <a:lstStyle/>
          <a:p>
            <a:fld id="{E49791AC-969F-4121-878D-20F2A2464DCD}" type="datetime1">
              <a:rPr lang="zh-CN" altLang="en-US" smtClean="0"/>
              <a:t>2025/3/26</a:t>
            </a:fld>
            <a:endParaRPr lang="zh-CN" altLang="en-US"/>
          </a:p>
        </p:txBody>
      </p:sp>
      <p:sp>
        <p:nvSpPr>
          <p:cNvPr id="5" name="灯片编号占位符 4"/>
          <p:cNvSpPr>
            <a:spLocks noGrp="1"/>
          </p:cNvSpPr>
          <p:nvPr>
            <p:ph type="sldNum" sz="quarter" idx="12"/>
          </p:nvPr>
        </p:nvSpPr>
        <p:spPr/>
        <p:txBody>
          <a:bodyPr/>
          <a:lstStyle/>
          <a:p>
            <a:fld id="{9C1E3057-D927-41FC-A7AD-8AC0C589921B}" type="slidenum">
              <a:rPr lang="zh-CN" altLang="en-US" smtClean="0"/>
              <a:t>9</a:t>
            </a:fld>
            <a:endParaRPr lang="zh-CN" altLang="en-US"/>
          </a:p>
        </p:txBody>
      </p:sp>
      <p:sp>
        <p:nvSpPr>
          <p:cNvPr id="6" name="内容占位符 5"/>
          <p:cNvSpPr>
            <a:spLocks noGrp="1"/>
          </p:cNvSpPr>
          <p:nvPr>
            <p:ph idx="1"/>
          </p:nvPr>
        </p:nvSpPr>
        <p:spPr/>
        <p:txBody>
          <a:bodyPr/>
          <a:lstStyle/>
          <a:p>
            <a:pPr marL="0" indent="0">
              <a:buNone/>
            </a:pPr>
            <a:r>
              <a:rPr lang="zh-CN" altLang="en-US" sz="2800" dirty="0"/>
              <a:t>餐饮业和食品制造加工业作为直接关系到公众健康安全的重要行业，需要遵守一系列严格的法规和规范。以下是两个行业必须遵守的主要</a:t>
            </a:r>
            <a:r>
              <a:rPr lang="zh-CN" altLang="en-US" sz="2800" dirty="0" smtClean="0"/>
              <a:t>法规</a:t>
            </a:r>
            <a:r>
              <a:rPr lang="zh-CN" altLang="en-US" sz="2800" dirty="0"/>
              <a:t>、标准和规范</a:t>
            </a:r>
            <a:r>
              <a:rPr lang="zh-CN" altLang="en-US" sz="2800" dirty="0" smtClean="0"/>
              <a:t>。</a:t>
            </a:r>
            <a:endParaRPr lang="en-US" altLang="zh-CN" sz="2800" dirty="0" smtClean="0"/>
          </a:p>
          <a:p>
            <a:pPr marL="1076325" indent="-360363">
              <a:buFont typeface="Wingdings" panose="05000000000000000000" pitchFamily="2" charset="2"/>
              <a:buChar char="u"/>
            </a:pPr>
            <a:r>
              <a:rPr lang="en-US" altLang="zh-CN" sz="2400" b="1" dirty="0"/>
              <a:t>《</a:t>
            </a:r>
            <a:r>
              <a:rPr lang="zh-CN" altLang="en-US" sz="2400" b="1" dirty="0"/>
              <a:t>中华人民共和国食品安全法</a:t>
            </a:r>
            <a:r>
              <a:rPr lang="en-US" altLang="zh-CN" sz="2400" b="1" dirty="0"/>
              <a:t>》</a:t>
            </a:r>
            <a:r>
              <a:rPr lang="zh-CN" altLang="en-US" sz="2400" b="1" dirty="0"/>
              <a:t>及其实施条例</a:t>
            </a:r>
            <a:r>
              <a:rPr lang="zh-CN" altLang="en-US" sz="2400" dirty="0"/>
              <a:t>：食品安全领域的基本法，规定了食品生产经营全过程的安全</a:t>
            </a:r>
            <a:r>
              <a:rPr lang="zh-CN" altLang="en-US" sz="2400" dirty="0" smtClean="0"/>
              <a:t>要求（杨铭宇黄焖鸡）</a:t>
            </a:r>
            <a:endParaRPr lang="zh-CN" altLang="en-US" sz="2400" dirty="0"/>
          </a:p>
          <a:p>
            <a:pPr marL="1076325" indent="-360363">
              <a:buFont typeface="Wingdings" panose="05000000000000000000" pitchFamily="2" charset="2"/>
              <a:buChar char="u"/>
            </a:pPr>
            <a:r>
              <a:rPr lang="zh-CN" altLang="en-US" sz="2400" dirty="0"/>
              <a:t>行政许可</a:t>
            </a:r>
            <a:r>
              <a:rPr lang="zh-CN" altLang="en-US" sz="2400" dirty="0" smtClean="0"/>
              <a:t>要求</a:t>
            </a:r>
            <a:r>
              <a:rPr lang="en-US" altLang="zh-CN" sz="2400" dirty="0" smtClean="0"/>
              <a:t>——</a:t>
            </a:r>
            <a:r>
              <a:rPr lang="zh-CN" altLang="en-US" sz="2400" dirty="0" smtClean="0"/>
              <a:t>健康证（华莱士）</a:t>
            </a:r>
            <a:endParaRPr lang="en-US" altLang="zh-CN" sz="2400" dirty="0" smtClean="0"/>
          </a:p>
          <a:p>
            <a:pPr marL="1076325" indent="-360363">
              <a:buFont typeface="Wingdings" panose="05000000000000000000" pitchFamily="2" charset="2"/>
              <a:buChar char="u"/>
            </a:pPr>
            <a:r>
              <a:rPr lang="zh-CN" altLang="en-US" sz="2400" dirty="0"/>
              <a:t>餐饮业专项</a:t>
            </a:r>
            <a:r>
              <a:rPr lang="zh-CN" altLang="en-US" sz="2400" dirty="0" smtClean="0"/>
              <a:t>规范</a:t>
            </a:r>
            <a:r>
              <a:rPr lang="en-US" altLang="zh-CN" sz="2400" dirty="0" smtClean="0"/>
              <a:t>——</a:t>
            </a:r>
            <a:r>
              <a:rPr lang="zh-CN" altLang="en-US" sz="2400" dirty="0" smtClean="0"/>
              <a:t>卫生</a:t>
            </a:r>
            <a:r>
              <a:rPr lang="zh-CN" altLang="en-US" sz="2400" dirty="0"/>
              <a:t>管理</a:t>
            </a:r>
            <a:r>
              <a:rPr lang="zh-CN" altLang="en-US" sz="2400" dirty="0" smtClean="0"/>
              <a:t>规范（沪上阿姨）</a:t>
            </a:r>
            <a:endParaRPr lang="zh-CN" altLang="en-US" sz="2400" dirty="0"/>
          </a:p>
        </p:txBody>
      </p:sp>
    </p:spTree>
    <p:extLst>
      <p:ext uri="{BB962C8B-B14F-4D97-AF65-F5344CB8AC3E}">
        <p14:creationId xmlns:p14="http://schemas.microsoft.com/office/powerpoint/2010/main" val="4044756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主题1">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69900" marR="0" indent="-46990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defRPr kumimoji="0" lang="zh-CN" altLang="en-US" sz="1800" b="0" i="0" u="none" strike="noStrike" cap="none" normalizeH="0" baseline="0" smtClean="0">
            <a:ln>
              <a:noFill/>
            </a:ln>
            <a:solidFill>
              <a:schemeClr val="tx1"/>
            </a:solidFill>
            <a:effectLst/>
            <a:latin typeface="Times New Roman" pitchFamily="18" charset="0"/>
            <a:ea typeface="楷体_GB2312" pitchFamily="49" charset="-122"/>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69900" marR="0" indent="-46990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defRPr kumimoji="0" lang="zh-CN" altLang="en-US" sz="1800" b="0" i="0" u="none" strike="noStrike" cap="none" normalizeH="0" baseline="0" smtClean="0">
            <a:ln>
              <a:noFill/>
            </a:ln>
            <a:solidFill>
              <a:schemeClr val="tx1"/>
            </a:solidFill>
            <a:effectLst/>
            <a:latin typeface="Times New Roman" pitchFamily="18" charset="0"/>
            <a:ea typeface="楷体_GB2312" pitchFamily="49" charset="-122"/>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主题1" id="{FE9C6452-6D0D-4A66-A5D1-8A074E9C76E3}" vid="{7E900346-8F08-413D-BFC1-1A42EBADBD03}"/>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上财</Template>
  <TotalTime>2380</TotalTime>
  <Words>4409</Words>
  <Application>Microsoft Office PowerPoint</Application>
  <PresentationFormat>宽屏</PresentationFormat>
  <Paragraphs>396</Paragraphs>
  <Slides>57</Slides>
  <Notes>1</Notes>
  <HiddenSlides>0</HiddenSlides>
  <MMClips>2</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57</vt:i4>
      </vt:variant>
    </vt:vector>
  </HeadingPairs>
  <TitlesOfParts>
    <vt:vector size="64" baseType="lpstr">
      <vt:lpstr>楷体_GB2312</vt:lpstr>
      <vt:lpstr>宋体</vt:lpstr>
      <vt:lpstr>Arial</vt:lpstr>
      <vt:lpstr>Calibri</vt:lpstr>
      <vt:lpstr>Times New Roman</vt:lpstr>
      <vt:lpstr>Wingdings</vt:lpstr>
      <vt:lpstr>主题1</vt:lpstr>
      <vt:lpstr>3、组织行为</vt:lpstr>
      <vt:lpstr>PowerPoint 演示文稿</vt:lpstr>
      <vt:lpstr>目标一致</vt:lpstr>
      <vt:lpstr>目标一致</vt:lpstr>
      <vt:lpstr>目标一致</vt:lpstr>
      <vt:lpstr>影响目标一致的因素</vt:lpstr>
      <vt:lpstr>影响目标一致的非正式因素</vt:lpstr>
      <vt:lpstr>影响目标一致的非正式因素</vt:lpstr>
      <vt:lpstr>影响目标一致的非正式因素</vt:lpstr>
      <vt:lpstr>影响目标一致的非正式因素</vt:lpstr>
      <vt:lpstr>影响目标一致的非正式因素</vt:lpstr>
      <vt:lpstr>影响目标一致的非正式因素</vt:lpstr>
      <vt:lpstr>影响目标一致的非正式因素</vt:lpstr>
      <vt:lpstr>影响目标一致的非正式因素</vt:lpstr>
      <vt:lpstr>影响目标一致的非正式因素</vt:lpstr>
      <vt:lpstr>影响目标一致的非正式因素</vt:lpstr>
      <vt:lpstr>影响目标一致的非正式因素</vt:lpstr>
      <vt:lpstr>影响目标一致的非正式因素</vt:lpstr>
      <vt:lpstr>影响目标一致的非正式因素</vt:lpstr>
      <vt:lpstr>影响目标一致的非正式因素</vt:lpstr>
      <vt:lpstr>影响目标一致的非正式因素</vt:lpstr>
      <vt:lpstr>影响目标一致的非正式因素</vt:lpstr>
      <vt:lpstr>影响目标一致的非正式因素</vt:lpstr>
      <vt:lpstr>影响目标一致的非正式因素</vt:lpstr>
      <vt:lpstr>影响目标一致的非正式因素</vt:lpstr>
      <vt:lpstr>正式管理控制系统</vt:lpstr>
      <vt:lpstr>正式管理控制系统</vt:lpstr>
      <vt:lpstr>正式管理控制系统</vt:lpstr>
      <vt:lpstr>正式管理控制系统</vt:lpstr>
      <vt:lpstr>正式管理控制系统</vt:lpstr>
      <vt:lpstr>正式管理控制系统</vt:lpstr>
      <vt:lpstr>组织类型</vt:lpstr>
      <vt:lpstr>组织类型</vt:lpstr>
      <vt:lpstr>组织类型</vt:lpstr>
      <vt:lpstr>组织类型</vt:lpstr>
      <vt:lpstr>组织类型</vt:lpstr>
      <vt:lpstr>组织类型</vt:lpstr>
      <vt:lpstr>组织类型</vt:lpstr>
      <vt:lpstr>组织类型</vt:lpstr>
      <vt:lpstr>组织类型</vt:lpstr>
      <vt:lpstr>组织类型</vt:lpstr>
      <vt:lpstr>组织类型</vt:lpstr>
      <vt:lpstr>组织类型</vt:lpstr>
      <vt:lpstr>组织类型</vt:lpstr>
      <vt:lpstr>组织类型</vt:lpstr>
      <vt:lpstr>组织类型</vt:lpstr>
      <vt:lpstr>系统设计的意义</vt:lpstr>
      <vt:lpstr>财务总监的职能</vt:lpstr>
      <vt:lpstr>财务总监的职能</vt:lpstr>
      <vt:lpstr>财务总监的职能</vt:lpstr>
      <vt:lpstr>财务总监的职能</vt:lpstr>
      <vt:lpstr>财务总监的职能</vt:lpstr>
      <vt:lpstr>财务总监的职能</vt:lpstr>
      <vt:lpstr>财务总监的职能</vt:lpstr>
      <vt:lpstr>财务总监的职能</vt:lpstr>
      <vt:lpstr>财务总监的职能</vt:lpstr>
      <vt:lpstr>本章小结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3、组织行为</dc:title>
  <dc:creator>eve</dc:creator>
  <cp:lastModifiedBy>MH</cp:lastModifiedBy>
  <cp:revision>134</cp:revision>
  <dcterms:created xsi:type="dcterms:W3CDTF">2017-07-25T07:38:29Z</dcterms:created>
  <dcterms:modified xsi:type="dcterms:W3CDTF">2025-03-26T06:26:07Z</dcterms:modified>
</cp:coreProperties>
</file>