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68" r:id="rId4"/>
    <p:sldId id="269" r:id="rId5"/>
    <p:sldId id="270" r:id="rId6"/>
    <p:sldId id="271" r:id="rId7"/>
    <p:sldId id="272" r:id="rId8"/>
    <p:sldId id="259" r:id="rId9"/>
    <p:sldId id="260" r:id="rId10"/>
    <p:sldId id="261" r:id="rId11"/>
    <p:sldId id="297" r:id="rId12"/>
    <p:sldId id="262" r:id="rId13"/>
    <p:sldId id="273" r:id="rId14"/>
    <p:sldId id="274" r:id="rId15"/>
    <p:sldId id="276" r:id="rId16"/>
    <p:sldId id="292" r:id="rId17"/>
    <p:sldId id="293" r:id="rId18"/>
    <p:sldId id="294" r:id="rId19"/>
    <p:sldId id="263" r:id="rId20"/>
    <p:sldId id="264" r:id="rId21"/>
    <p:sldId id="265" r:id="rId22"/>
    <p:sldId id="266" r:id="rId23"/>
    <p:sldId id="267" r:id="rId24"/>
    <p:sldId id="288" r:id="rId25"/>
    <p:sldId id="295" r:id="rId26"/>
    <p:sldId id="291" r:id="rId27"/>
    <p:sldId id="290" r:id="rId28"/>
    <p:sldId id="282" r:id="rId29"/>
    <p:sldId id="283" r:id="rId30"/>
    <p:sldId id="284" r:id="rId31"/>
    <p:sldId id="300" r:id="rId32"/>
    <p:sldId id="301" r:id="rId33"/>
    <p:sldId id="298" r:id="rId34"/>
    <p:sldId id="299" r:id="rId35"/>
    <p:sldId id="302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89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2:43:51.9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78,'0'-2,"0"0,1-1,-1 1,1 0,0 0,0 0,0 0,0 0,0 0,0 0,0 0,0 0,1 1,-1-1,1 0,0 1,-1-1,1 1,0-1,0 1,0 0,0 0,0 0,0 0,0 0,0 1,3-2,8-2,1 1,-1 0,18-1,-26 3,163-12,205 10,-203 5,3969 0,-4102-2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3:02.8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0,'6'0,"21"0,36 0,51 0,49 0,53 0,44 0,28 0,9 0,-29 0,-53 0,-51 0,-47 0,-38 0,-31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3:03.9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76,'0'-6,"0"-8,6-3,8 3,27 3,31 4,34 3,36 2,36 1,27 1,14 1,1 0,-19-1,-30 1,-33-1,-39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3:04.7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1,'18'0,"26"0,28 0,41 0,37 0,30 0,28 0,22 0,2 0,-13 0,-26 0,-26 0,-37 0,-39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3:07.8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1,'173'0,"1079"22,-770 6,1231 34,-1661-63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3:08.8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0,'18'0,"32"0,43 0,43 0,42 0,34 0,24 0,2 0,-7 0,-14 0,-30 0,-41 0,-46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3:09.7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0,'6'0,"21"0,36 0,45 0,47 0,34 0,28 0,33 0,35 0,26 0,8 0,-31 0,-52 0,-61 0,-59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3:11.2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15,'0'-6,"18"-2,25 12,36 12,42 16,43 8,37-2,33-2,21-7,-3-2,-6-6,-34-6,-46-6,-45-4,-44-3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9:16.3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1243 0,'565'33,"-183"-5,632-15,-755-14,-3361 1,3085 1,0 2,0-1,0 2,1 0,0 1,-24 11,-51 14,63-24,-74 20,102-26,0 0,1 0,-1 0,0 0,0 0,0 0,0 0,0 1,1-1,-1 0,0 0,0 0,0 0,0 0,0 1,0-1,0 0,1 0,-1 0,0 0,0 1,0-1,0 0,0 0,0 0,0 1,0-1,0 0,0 0,0 0,0 1,0-1,0 0,0 0,0 0,-1 0,1 1,0-1,0 0,0 0,0 0,0 0,0 1,0-1,-1 0,1 0,0 0,28 3,120 0,1-7,277-43,-303 33,204 4,45-4,-314 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9:24.9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0 729,'32'-11,"-7"1,183-20,-86 15,0 5,181 10,-141 2,3007 0,-3105-6,0-1,-1-4,0-2,85-27,-146 37,0 1,1-1,-1 0,0 0,1 0,-1 0,0 0,0 0,0-1,0 1,3-3,-7-6,-20-2,-188-52,79 28,-511-144,-16 52,318 77,-466-40,-239 88,503 7,501-4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9:26.5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1 293,'0'3,"0"-1,1 1,-1 0,1-1,-1 0,1 1,0-1,0 1,0-1,0 0,1 0,-1 0,1 1,-1-1,1-1,0 1,0 0,-1 0,1-1,1 1,-1-1,0 1,0-1,0 0,4 1,7 3,-1 0,1-1,23 3,-25-5,488 53,-374-46,1264 38,-479-28,-791-13,148 0,-261-6,-1 0,0-1,0 1,0-1,0-1,0 1,0-1,0 1,0-1,0-1,4-2,-7 4,-1-1,0 1,1 0,-1-1,0 1,0-1,0 0,0 1,0-1,0 0,0 0,-1 1,1-1,-1 0,1 0,-1 0,0 0,0 0,1 0,-1 0,-1 1,1-1,0 0,0 0,-1 0,1 0,-1 0,1 0,-1 1,0-1,0 0,-2-2,-3-8,-2 1,1 1,-1-1,-1 1,0 1,0 0,-1 0,0 0,0 1,-1 1,-23-12,-5-1,0 3,-60-19,-76-10,-301-41,81 20,330 54,-1 3,0 3,0 3,0 3,-80 8,-584 85,669-83,3-1,0 3,-82 25,117-28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2:43:54.9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0,'3511'0,"-3447"0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1T14:08:39.76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1T14:08:42.57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1T14:30:41.87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1,'429'19,"146"25,-289-26,656-1,-622-19,3805 2,-4102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1T14:30:44.00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2441 99,'195'-1,"497"11,600 7,-871-19,331 2,-2091-41,-52-31,372 63,629 11,-1243-2,1613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1T14:30:34.22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27,'1'-1,"-1"0,0 0,1 1,-1-1,0 0,1 0,-1 1,1-1,-1 0,1 1,-1-1,1 0,-1 1,1-1,0 1,-1-1,1 1,0-1,-1 1,1 0,0-1,0 1,0 0,-1-1,1 1,0 0,0 0,1 0,31-4,-26 4,409-8,-270 9,4387 0,-4512-1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1T14:30:36.20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24,'3997'0,"-3362"-14,-257 5,-358 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8:00.6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5 146,'1'0,"-1"0,0 0,1 0,-1-1,1 1,-1 0,1 0,-1-1,0 1,1 0,-1-1,0 1,1 0,-1-1,0 1,1 0,-1-1,0 1,0-1,0 1,1-1,-1 1,0-1,0 1,0 0,0-1,0 1,0-1,0 1,0-1,0 1,0-1,0 1,0-1,0 1,0-1,0 1,-1-1,1 1,0 0,0-1,-1 1,1-1,0 1,0 0,-1-1,1 1,0-1,-1 1,1 0,-1 0,1-1,0 1,-1 0,1 0,-1-1,1 1,-1 0,1 0,-1 0,1 0,0 0,-1 0,1 0,-1 0,1 0,-1 0,0 0,13-4,-1 1,1 1,0-1,0 2,0 0,0 0,17 2,8-1,1467-4,-783 8,402-4,-1253-5,-1-5,-212-45,232 37,-1 5,0 5,-124 7,-865 2,575-2,490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8:02.7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637 1,'112'0,"643"5,-8 32,-111-6,-296-32,-3358 1,2986 1,0 1,0 1,0 1,-49 14,149-9,666-8,-350-3,-339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8:06.3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0,'4186'0,"-4171"0,39 1,-52-1,0 1,0-1,0 0,0 0,0 1,0-1,0 1,0 0,0 0,0-1,-1 1,1 0,0 0,-1 1,1-1,-1 0,1 1,-1-1,1 0,1 4,-3-4,1 0,-1 0,0 0,0 0,0 0,0 0,0 0,0-1,0 1,0 0,0 0,-1 0,1 0,0 0,0 0,-1 0,1 0,-1-1,1 1,-1 0,1 0,-1 0,1-1,-1 1,0 0,1-1,-1 1,0-1,-1 2,-29 15,-3-7,-1-2,1-1,-1-1,0-2,-61 0,49-3,-620 5,163-6,376 9,1 7,-179 43,44-6,108-32,0-6,-164-6,277-7,2 1,-53 12,-3 1,61-10,4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1T14:30:55.90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99,'2463'0,"-2290"-13,-20 1,118 11,153-8,273-6,-604 15,-49-2,47-7,20-3,-20 10,89-6,312-8,-404 17,-60-1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2:43:35.8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1 259,'0'-3,"0"0,0 0,1 1,-1-1,1 0,0 1,-1-1,1 1,0-1,1 1,-1-1,0 1,1-1,0 1,-1 0,1 0,0 0,0 0,0 0,0 0,0 1,0-1,1 1,-1 0,1-1,-1 1,1 0,-1 0,1 0,3 0,10-2,1 0,-1 1,0 1,19 0,-9 1,837-4,-465 7,-384-3,1664-21,-514 6,-1005 15,499-50,-511 33,59-22,-142 24,111-11,-144 25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4:26.0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519 590,'145'1,"194"-4,-254-2,163-30,-164 21,-63 12,1-1,-1-1,1-1,-1-1,-1-1,35-15,-53 21,0 0,0 0,0 0,0 0,0 0,0-1,0 1,0-1,0 1,-1-1,1 0,-1 0,1 0,-1 0,0 0,1 0,-1 0,0 0,0 0,-1 0,1-1,0 1,-1 0,0-1,1 1,-1 0,0-1,0 1,0-1,0 1,-1 0,1-1,-1 1,1 0,-1 0,0-1,0 1,-1-3,-4-2,1 0,-1-1,0 2,0-1,-1 1,0 0,0 1,0-1,-10-4,-22-12,-1 2,-80-28,-96-15,160 48,-429-104,378 100,-1 4,-176-1,278 15,0 1,0 1,0-1,0 1,1 0,-1 0,0 1,0-1,1 1,-9 5,11-5,1 0,-1 0,1 0,0 1,0-1,0 1,0 0,1-1,-1 1,1 0,-1 0,1 0,0 0,0 0,0 0,1 0,-1 0,1 0,-1 1,1-1,1 3,4 129,0-51,-4-52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4:27.3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0 183,'119'0,"984"-27,-228-69,-831 85,-45 11,1 0,0 0,0 0,0 0,0 0,-1 0,1 0,0 0,0 0,0 0,-1 0,1 0,0 0,0 0,0 0,-1 0,1 0,0 0,0 0,0 0,-1 0,1 0,0 0,0 0,0-1,0 1,-1 0,1 0,0 0,0 0,0 0,0-1,0 1,-1 0,1 0,0 0,0 0,0-1,0 1,0 0,0 0,0 0,0-1,0 1,0 0,0 0,0 0,0-1,0 1,0 0,0 0,0 0,0-1,0 1,0 0,0 0,0 0,0 0,0-1,1 1,-1 0,0 0,0 0,0 0,0-1,0 1,1 0,-74-7,-396 7,-295-17,668 6,-1 5,-142 9,210 3,6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4:28.3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190 297,'33'-2,"0"-2,0-1,48-14,35-6,31 12,212 7,-283 7,-58-2,0 0,0-1,-1 0,35-10,-44 9,0 1,0-1,0-1,0 0,0 0,-1 0,0-1,0 0,0 0,0-1,-1 0,6-7,-11 12,0 0,0 0,-1-1,1 1,0 0,0-1,-1 1,1 0,-1-1,1 1,-1-1,0 1,0-1,1 1,-1-1,0 1,0-1,-1 1,1-1,0 1,0-1,-1 1,1-1,-1-1,-1 1,0-1,0 0,0 1,0-1,0 1,0 0,-1-1,1 1,-1 0,-5-3,-5-2,-1 1,-1 0,-24-7,-10 0,-1 3,0 2,-62-2,-156 7,182 4,-453 4,506-5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4:29.4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0 162,'0'-6,"6"-8,21-2,29 1,26-2,15 2,11 3,-1-3,-6 2,-14 3,-16 2,-14 4,-3 2,-6 1,2-5,-8-2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4:30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 1,'-6'6,"-2"9,-6 1,-1 4,15-1,20-4,25-4,29-4,27-4,15-2,6-1,-6 0,-10-1,-22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4:31.0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0,'6'0,"27"0,44 6,47 2,39 0,16-2,-9-1,-29-3,-30 0,-30-2,-27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4:31.9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 52,'-6'6,"10"2,17 0,29-2,25-1,43-2,32-2,28-7,8-8,-9-2,-29 1,-32 4,-31-3,-29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4:33.1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40,'0'-7,"6"-1,21 0,30 2,37 1,26 2,19 2,-4 0,-11 1,-21 0,-22 1,-18-1,-20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4:33.9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1,'12'6,"29"2,32 0,35-2,42-2,26-1,8-2,-3 0,-13-1,-29 0,-33-1,-27 1,-28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4:34.7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1,'6'0,"20"6,25 2,34 0,34-1,39-3,37-1,16-1,-11-2,-19 0,-29 0,-40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3:57.7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1 366,'1714'0,"-1497"-7,-183 3,1-1,-1-2,-1-1,42-15,-38 9,-23 10,-1-1,1-1,-1 0,15-9,-23 12,-1-1,1 0,-1 0,0 0,0-1,0 1,-1-1,1 0,-1 0,-1 0,1 0,0 0,-1-1,1-5,0 4,-1 0,-1 0,1 0,-1 0,0 0,-1 0,0 0,0 0,-2-13,1 16,0 1,0 0,0 0,0 0,-1 0,1 0,-1 0,0 0,0 1,0-1,-1 0,1 1,0 0,-1 0,0 0,1 0,-1 0,0 0,0 0,0 1,0 0,-6-2,-31-9,-1 1,0 3,0 1,-56-1,-173 8,122 3,-1153-3,1270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4:01.1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855 588,'2108'0,"-2100"0,0 0,0-1,-1 0,1 0,0-1,-1 0,1 0,12-6,-19 7,1 0,-1 0,1 0,-1 0,0 0,1 0,-1 0,0-1,0 1,0 0,0-1,0 1,0-1,0 1,0-1,-1 1,1-1,0-2,-1 2,0-1,0 1,0-1,0 1,0-1,-1 1,0-1,1 1,-1-1,0 1,0 0,0-1,0 1,-1 0,1 0,-3-3,-2-3,-1 0,-1 0,1 0,-1 1,-1 1,1-1,-1 1,-19-10,-9-1,-40-13,52 21,-648-182,303 97,311 77,-143-35,167 46,1 1,-1 1,-68 3,-147 3,155-5,-149 16,151 5,0 4,-100 38,-34 8,222-67,-7 2,0 0,0 1,0 0,0 1,-18 10,28-14,0 0,1 1,-1-1,1 0,0 0,-1 1,1-1,0 1,0 0,0-1,0 1,0 0,0-1,0 1,1 0,-1 0,0 3,1-2,0 0,0-1,1 1,-1 0,1 0,0-1,0 1,0 0,0-1,0 1,0-1,1 0,-1 1,1-1,3 4,3 4,0-1,1 0,0-1,0 0,1-1,0 0,0 0,0-1,1 0,0-1,0 0,1-1,17 5,7-3,0 0,0-3,45-1,687-3,-306-2,-57 6,448-7,-507-32,19 0,374 36,-303 2,-388-2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4:08.3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1056 399,'0'0,"0"-1,1 0,-1 0,0 0,1 1,-1-1,1 0,-1 1,0-1,1 0,0 1,-1-1,1 0,-1 1,1-1,0 1,-1-1,1 1,0-1,0 1,-1 0,1-1,0 1,0 0,-1 0,3-1,28-4,-26 4,315-16,-147 12,1196-28,9 34,-521 2,-850-3,0-1,0 1,0-2,1 1,-1-1,0 0,11-4,-17 5,1 1,-1-1,1 0,-1 0,0 0,1 1,-1-1,0 0,0-1,0 1,0 0,0 0,0 0,0-1,0 1,0 0,-1-1,1 1,0-1,-1 1,1 0,-1-1,0 0,1 1,-1-1,0 1,0-1,0 1,0-1,0 1,-1-1,1 0,0 1,-1-1,1 1,-1 0,1-1,-1 1,0-1,1 1,-1 0,-2-3,-1-1,0 0,0 0,-1 0,1 1,-1-1,0 1,0 1,0-1,-1 1,1-1,-1 2,-9-5,-10-1,-45-10,61 16,-474-77,271 50,-43 0,181 14,52 9,1 2,-24-2,-466 4,323 20,-39 1,-259-21,-179 4,455 16,-72 1,-328 16,149-2,160-27,242-7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1T14:07:17.71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0 631,'74'-1,"-1"4,121 19,312 46,6-41,643-21,-644-9,856 3,-1338-1,1-1,0-2,30-7,86-29,-112 30,-30 9,0-1,0 1,0 0,0-1,0 0,0 0,0 0,-1-1,1 1,-1-1,1 0,-1 0,5-6,-6 5,0 0,0 0,0-1,0 0,-1 1,1-1,-1 0,-1 1,1-1,-1 0,0-9,0 6,-1 1,1 0,-2 0,1 0,-1 1,0-1,-1 0,1 1,-1-1,-1 1,1 0,-1 0,-7-10,5 9,0 1,-1-1,0 1,1 1,-2-1,1 1,-1 0,0 1,0-1,-14-4,-1 1,-287-87,60 25,-173-36,296 86,-247-43,239 41,-211-8,-138 28,241 4,126-2,-33-2,-229 27,21 3,-2-29,134-1,213 3,1 0,-1 1,1 0,-1 1,1 0,0 1,1 0,-1 1,1 0,-18 12,-5 6,-58 51,79-63,-4 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3:00.9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76,'215'1,"243"-4,-326-4,190-35,-216 28,-1 4,208 9,-145 4,-114-3,-9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1T13:13:01.9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0,'0'1,"0"0,0 0,1 0,-1-1,0 1,1 0,-1 0,1-1,-1 1,1 0,-1-1,1 1,-1 0,1-1,0 1,-1-1,1 1,0-1,-1 1,1-1,0 0,0 1,-1-1,1 0,0 0,2 1,28 4,-26-4,127 10,138-7,-153-4,1468-1,-1559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7E256-AD27-4EA3-B84E-A80DCCBDF727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BCCC2-3CBB-4A29-91BC-46F64F5ED6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0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AD5BF-AFC1-4724-9D98-00646017AF08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67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4151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7FB8-CB10-4884-9630-ACD8A1B17AE9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A84D-0674-4C4A-BD86-19F428920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7FB8-CB10-4884-9630-ACD8A1B17AE9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A84D-0674-4C4A-BD86-19F428920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7FB8-CB10-4884-9630-ACD8A1B17AE9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A84D-0674-4C4A-BD86-19F428920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7FB8-CB10-4884-9630-ACD8A1B17AE9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A84D-0674-4C4A-BD86-19F428920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7FB8-CB10-4884-9630-ACD8A1B17AE9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A84D-0674-4C4A-BD86-19F428920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7FB8-CB10-4884-9630-ACD8A1B17AE9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A84D-0674-4C4A-BD86-19F428920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7FB8-CB10-4884-9630-ACD8A1B17AE9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A84D-0674-4C4A-BD86-19F428920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7FB8-CB10-4884-9630-ACD8A1B17AE9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A84D-0674-4C4A-BD86-19F428920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7FB8-CB10-4884-9630-ACD8A1B17AE9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A84D-0674-4C4A-BD86-19F428920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7FB8-CB10-4884-9630-ACD8A1B17AE9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A84D-0674-4C4A-BD86-19F428920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7FB8-CB10-4884-9630-ACD8A1B17AE9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A84D-0674-4C4A-BD86-19F428920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C7FB8-CB10-4884-9630-ACD8A1B17AE9}" type="datetimeFigureOut">
              <a:rPr lang="zh-CN" altLang="en-US" smtClean="0"/>
              <a:pPr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FA84D-0674-4C4A-BD86-19F428920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customXml" Target="../ink/ink6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13.png"/><Relationship Id="rId5" Type="http://schemas.openxmlformats.org/officeDocument/2006/relationships/customXml" Target="../ink/ink5.xml"/><Relationship Id="rId10" Type="http://schemas.openxmlformats.org/officeDocument/2006/relationships/customXml" Target="../ink/ink7.xml"/><Relationship Id="rId4" Type="http://schemas.openxmlformats.org/officeDocument/2006/relationships/image" Target="../media/image51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customXml" Target="../ink/ink13.xml"/><Relationship Id="rId18" Type="http://schemas.openxmlformats.org/officeDocument/2006/relationships/image" Target="../media/image63.png"/><Relationship Id="rId21" Type="http://schemas.openxmlformats.org/officeDocument/2006/relationships/image" Target="../media/image15.png"/><Relationship Id="rId7" Type="http://schemas.openxmlformats.org/officeDocument/2006/relationships/customXml" Target="../ink/ink10.xml"/><Relationship Id="rId12" Type="http://schemas.openxmlformats.org/officeDocument/2006/relationships/image" Target="../media/image60.png"/><Relationship Id="rId17" Type="http://schemas.openxmlformats.org/officeDocument/2006/relationships/customXml" Target="../ink/ink15.xml"/><Relationship Id="rId2" Type="http://schemas.openxmlformats.org/officeDocument/2006/relationships/customXml" Target="../ink/ink8.xml"/><Relationship Id="rId16" Type="http://schemas.openxmlformats.org/officeDocument/2006/relationships/image" Target="../media/image62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59.png"/><Relationship Id="rId19" Type="http://schemas.openxmlformats.org/officeDocument/2006/relationships/customXml" Target="../ink/ink16.xml"/><Relationship Id="rId4" Type="http://schemas.openxmlformats.org/officeDocument/2006/relationships/image" Target="../media/image56.png"/><Relationship Id="rId9" Type="http://schemas.openxmlformats.org/officeDocument/2006/relationships/customXml" Target="../ink/ink11.xml"/><Relationship Id="rId1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22.xml"/><Relationship Id="rId7" Type="http://schemas.openxmlformats.org/officeDocument/2006/relationships/customXml" Target="../ink/ink19.xml"/><Relationship Id="rId12" Type="http://schemas.openxmlformats.org/officeDocument/2006/relationships/image" Target="../media/image18.png"/><Relationship Id="rId2" Type="http://schemas.openxmlformats.org/officeDocument/2006/relationships/customXml" Target="../ink/ink17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customXml" Target="../ink/ink20.xml"/><Relationship Id="rId1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25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customXml" Target="../ink/ink28.xml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4.png"/><Relationship Id="rId5" Type="http://schemas.openxmlformats.org/officeDocument/2006/relationships/customXml" Target="../ink/ink27.xml"/><Relationship Id="rId10" Type="http://schemas.openxmlformats.org/officeDocument/2006/relationships/customXml" Target="../ink/ink29.xml"/><Relationship Id="rId4" Type="http://schemas.openxmlformats.org/officeDocument/2006/relationships/image" Target="../media/image35.png"/><Relationship Id="rId9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ustomXml" Target="../ink/ink35.xml"/><Relationship Id="rId18" Type="http://schemas.openxmlformats.org/officeDocument/2006/relationships/image" Target="../media/image46.png"/><Relationship Id="rId21" Type="http://schemas.openxmlformats.org/officeDocument/2006/relationships/customXml" Target="../ink/ink39.xml"/><Relationship Id="rId7" Type="http://schemas.openxmlformats.org/officeDocument/2006/relationships/customXml" Target="../ink/ink32.xml"/><Relationship Id="rId12" Type="http://schemas.openxmlformats.org/officeDocument/2006/relationships/image" Target="../media/image43.png"/><Relationship Id="rId17" Type="http://schemas.openxmlformats.org/officeDocument/2006/relationships/customXml" Target="../ink/ink37.xml"/><Relationship Id="rId2" Type="http://schemas.openxmlformats.org/officeDocument/2006/relationships/customXml" Target="../ink/ink30.xml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23" Type="http://schemas.openxmlformats.org/officeDocument/2006/relationships/image" Target="../media/image38.png"/><Relationship Id="rId10" Type="http://schemas.openxmlformats.org/officeDocument/2006/relationships/image" Target="../media/image42.png"/><Relationship Id="rId19" Type="http://schemas.openxmlformats.org/officeDocument/2006/relationships/customXml" Target="../ink/ink38.xml"/><Relationship Id="rId4" Type="http://schemas.openxmlformats.org/officeDocument/2006/relationships/image" Target="../media/image39.png"/><Relationship Id="rId9" Type="http://schemas.openxmlformats.org/officeDocument/2006/relationships/customXml" Target="../ink/ink33.xml"/><Relationship Id="rId14" Type="http://schemas.openxmlformats.org/officeDocument/2006/relationships/image" Target="../media/image44.png"/><Relationship Id="rId22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362200"/>
            <a:ext cx="7772400" cy="593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基金理财的多彩世界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(7)</a:t>
            </a:r>
            <a:br>
              <a:rPr lang="en-US" altLang="zh-CN" b="1" dirty="0">
                <a:latin typeface="微软雅黑" pitchFamily="34" charset="-122"/>
                <a:ea typeface="微软雅黑" pitchFamily="34" charset="-122"/>
              </a:rPr>
            </a:b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1942"/>
            <a:ext cx="6400800" cy="1928826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李曜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（上海财经大学金融学院）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400" dirty="0">
                <a:latin typeface="+mn-ea"/>
              </a:rPr>
              <a:t>上证</a:t>
            </a:r>
            <a:r>
              <a:rPr lang="en-US" altLang="zh-CN" sz="4400" dirty="0">
                <a:latin typeface="+mn-ea"/>
              </a:rPr>
              <a:t>50ETF——</a:t>
            </a:r>
            <a:r>
              <a:rPr lang="zh-CN" altLang="en-US" sz="4400" dirty="0">
                <a:latin typeface="+mn-ea"/>
              </a:rPr>
              <a:t>第一只</a:t>
            </a:r>
            <a:r>
              <a:rPr lang="en-US" altLang="zh-CN" sz="4400" dirty="0">
                <a:latin typeface="+mn-ea"/>
              </a:rPr>
              <a:t>ETF</a:t>
            </a:r>
            <a:r>
              <a:rPr lang="en-US" altLang="zh-CN" dirty="0">
                <a:latin typeface="+mn-ea"/>
                <a:ea typeface="+mn-ea"/>
              </a:rPr>
              <a:t> </a:t>
            </a:r>
          </a:p>
        </p:txBody>
      </p:sp>
      <p:sp>
        <p:nvSpPr>
          <p:cNvPr id="365571" name="Rectangle 1027"/>
          <p:cNvSpPr>
            <a:spLocks noGrp="1" noChangeArrowheads="1"/>
          </p:cNvSpPr>
          <p:nvPr>
            <p:ph idx="1"/>
          </p:nvPr>
        </p:nvSpPr>
        <p:spPr>
          <a:xfrm>
            <a:off x="215106" y="1714377"/>
            <a:ext cx="8713787" cy="482453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latin typeface="+mn-ea"/>
              </a:rPr>
              <a:t>     </a:t>
            </a:r>
            <a:r>
              <a:rPr lang="zh-CN" altLang="en-US" sz="2400" dirty="0">
                <a:latin typeface="+mn-ea"/>
              </a:rPr>
              <a:t>自</a:t>
            </a:r>
            <a:r>
              <a:rPr lang="en-US" altLang="zh-CN" sz="2400" dirty="0">
                <a:latin typeface="+mn-ea"/>
              </a:rPr>
              <a:t>2004</a:t>
            </a:r>
            <a:r>
              <a:rPr lang="zh-CN" altLang="en-US" sz="2400" dirty="0">
                <a:latin typeface="+mn-ea"/>
              </a:rPr>
              <a:t>年</a:t>
            </a:r>
            <a:r>
              <a:rPr lang="en-US" altLang="zh-CN" sz="2400" dirty="0">
                <a:latin typeface="+mn-ea"/>
              </a:rPr>
              <a:t>12</a:t>
            </a:r>
            <a:r>
              <a:rPr lang="zh-CN" altLang="en-US" sz="2400" dirty="0">
                <a:latin typeface="+mn-ea"/>
              </a:rPr>
              <a:t>月</a:t>
            </a:r>
            <a:r>
              <a:rPr lang="en-US" altLang="zh-CN" sz="2400" dirty="0">
                <a:latin typeface="+mn-ea"/>
              </a:rPr>
              <a:t>30</a:t>
            </a:r>
            <a:r>
              <a:rPr lang="zh-CN" altLang="en-US" sz="2400" dirty="0">
                <a:latin typeface="+mn-ea"/>
              </a:rPr>
              <a:t>日设立、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2005</a:t>
            </a: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23</a:t>
            </a: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日上市</a:t>
            </a:r>
            <a:r>
              <a:rPr lang="zh-CN" altLang="en-US" sz="2400" dirty="0">
                <a:latin typeface="+mn-ea"/>
              </a:rPr>
              <a:t>以来，上证</a:t>
            </a:r>
            <a:r>
              <a:rPr lang="en-US" altLang="zh-CN" sz="2400" dirty="0">
                <a:latin typeface="+mn-ea"/>
              </a:rPr>
              <a:t>50ETF</a:t>
            </a:r>
            <a:r>
              <a:rPr lang="zh-CN" altLang="en-US" sz="2400" dirty="0">
                <a:latin typeface="+mn-ea"/>
              </a:rPr>
              <a:t>取得了巨大的成功。截至</a:t>
            </a:r>
            <a:r>
              <a:rPr lang="en-US" altLang="zh-CN" sz="2400" dirty="0">
                <a:latin typeface="+mn-ea"/>
              </a:rPr>
              <a:t>2005</a:t>
            </a:r>
            <a:r>
              <a:rPr lang="zh-CN" altLang="en-US" sz="2400" dirty="0">
                <a:latin typeface="+mn-ea"/>
              </a:rPr>
              <a:t>年</a:t>
            </a:r>
            <a:r>
              <a:rPr lang="en-US" altLang="zh-CN" sz="2400" dirty="0">
                <a:latin typeface="+mn-ea"/>
              </a:rPr>
              <a:t>7</a:t>
            </a:r>
            <a:r>
              <a:rPr lang="zh-CN" altLang="en-US" sz="2400" dirty="0">
                <a:latin typeface="+mn-ea"/>
              </a:rPr>
              <a:t>月</a:t>
            </a:r>
            <a:r>
              <a:rPr lang="en-US" altLang="zh-CN" sz="2400" dirty="0">
                <a:latin typeface="+mn-ea"/>
              </a:rPr>
              <a:t>26</a:t>
            </a:r>
            <a:r>
              <a:rPr lang="zh-CN" altLang="en-US" sz="2400" dirty="0">
                <a:latin typeface="+mn-ea"/>
              </a:rPr>
              <a:t>日，上证</a:t>
            </a:r>
            <a:r>
              <a:rPr lang="en-US" altLang="zh-CN" sz="2400" dirty="0">
                <a:latin typeface="+mn-ea"/>
              </a:rPr>
              <a:t>50ETF</a:t>
            </a:r>
            <a:r>
              <a:rPr lang="zh-CN" altLang="en-US" sz="2400" dirty="0">
                <a:latin typeface="+mn-ea"/>
              </a:rPr>
              <a:t>规模已突破百亿大关，基金份额总数达到</a:t>
            </a:r>
            <a:r>
              <a:rPr lang="en-US" altLang="zh-CN" sz="2400" dirty="0">
                <a:latin typeface="+mn-ea"/>
              </a:rPr>
              <a:t>100.13</a:t>
            </a:r>
            <a:r>
              <a:rPr lang="zh-CN" altLang="en-US" sz="2400" dirty="0">
                <a:latin typeface="+mn-ea"/>
              </a:rPr>
              <a:t>亿份，与此同时，上证</a:t>
            </a:r>
            <a:r>
              <a:rPr lang="en-US" altLang="zh-CN" sz="2400" dirty="0">
                <a:latin typeface="+mn-ea"/>
              </a:rPr>
              <a:t>50ETF</a:t>
            </a:r>
            <a:r>
              <a:rPr lang="zh-CN" altLang="en-US" sz="2400" dirty="0">
                <a:latin typeface="+mn-ea"/>
              </a:rPr>
              <a:t>交易活跃性、折溢价水平和跟踪误差等核心指标均达到了国际一流水平，自</a:t>
            </a:r>
            <a:r>
              <a:rPr lang="en-US" altLang="zh-CN" sz="2400" dirty="0">
                <a:latin typeface="+mn-ea"/>
              </a:rPr>
              <a:t>2005</a:t>
            </a:r>
            <a:r>
              <a:rPr lang="zh-CN" altLang="en-US" sz="2400" dirty="0">
                <a:latin typeface="+mn-ea"/>
              </a:rPr>
              <a:t>年</a:t>
            </a:r>
            <a:r>
              <a:rPr lang="en-US" altLang="zh-CN" sz="2400" dirty="0">
                <a:latin typeface="+mn-ea"/>
              </a:rPr>
              <a:t>2</a:t>
            </a:r>
            <a:r>
              <a:rPr lang="zh-CN" altLang="en-US" sz="2400" dirty="0">
                <a:latin typeface="+mn-ea"/>
              </a:rPr>
              <a:t>月</a:t>
            </a:r>
            <a:r>
              <a:rPr lang="en-US" altLang="zh-CN" sz="2400" dirty="0">
                <a:latin typeface="+mn-ea"/>
              </a:rPr>
              <a:t>23</a:t>
            </a:r>
            <a:r>
              <a:rPr lang="zh-CN" altLang="en-US" sz="2400" dirty="0">
                <a:latin typeface="+mn-ea"/>
              </a:rPr>
              <a:t>日上市以来至</a:t>
            </a:r>
            <a:r>
              <a:rPr lang="en-US" altLang="zh-CN" sz="2400" dirty="0">
                <a:latin typeface="+mn-ea"/>
              </a:rPr>
              <a:t>2005</a:t>
            </a:r>
            <a:r>
              <a:rPr lang="zh-CN" altLang="en-US" sz="2400" dirty="0">
                <a:latin typeface="+mn-ea"/>
              </a:rPr>
              <a:t>年</a:t>
            </a:r>
            <a:r>
              <a:rPr lang="en-US" altLang="zh-CN" sz="2400" dirty="0">
                <a:latin typeface="+mn-ea"/>
              </a:rPr>
              <a:t>9</a:t>
            </a:r>
            <a:r>
              <a:rPr lang="zh-CN" altLang="en-US" sz="2400" dirty="0">
                <a:latin typeface="+mn-ea"/>
              </a:rPr>
              <a:t>月</a:t>
            </a:r>
            <a:r>
              <a:rPr lang="en-US" altLang="zh-CN" sz="2400" dirty="0">
                <a:latin typeface="+mn-ea"/>
              </a:rPr>
              <a:t>8</a:t>
            </a:r>
            <a:r>
              <a:rPr lang="zh-CN" altLang="en-US" sz="2400" dirty="0">
                <a:latin typeface="+mn-ea"/>
              </a:rPr>
              <a:t>日期间，折溢价率绝对值为</a:t>
            </a:r>
            <a:r>
              <a:rPr lang="en-US" altLang="zh-CN" sz="2400" dirty="0">
                <a:latin typeface="+mn-ea"/>
              </a:rPr>
              <a:t>0.27%</a:t>
            </a:r>
            <a:r>
              <a:rPr lang="zh-CN" altLang="en-US" sz="2400" dirty="0">
                <a:latin typeface="+mn-ea"/>
              </a:rPr>
              <a:t>，跟踪误差为</a:t>
            </a:r>
            <a:r>
              <a:rPr lang="en-US" altLang="zh-CN" sz="2400" dirty="0">
                <a:latin typeface="+mn-ea"/>
              </a:rPr>
              <a:t>0.12%</a:t>
            </a:r>
            <a:r>
              <a:rPr lang="zh-CN" altLang="en-US" sz="2400" dirty="0">
                <a:latin typeface="+mn-ea"/>
              </a:rPr>
              <a:t>。从流动性来看，上证</a:t>
            </a:r>
            <a:r>
              <a:rPr lang="en-US" altLang="zh-CN" sz="2400" dirty="0">
                <a:latin typeface="+mn-ea"/>
              </a:rPr>
              <a:t>50ETF</a:t>
            </a:r>
            <a:r>
              <a:rPr lang="zh-CN" altLang="en-US" sz="2400" dirty="0">
                <a:latin typeface="+mn-ea"/>
              </a:rPr>
              <a:t>该期间的日均成交金额为</a:t>
            </a:r>
            <a:r>
              <a:rPr lang="en-US" altLang="zh-CN" sz="2400" dirty="0">
                <a:latin typeface="+mn-ea"/>
              </a:rPr>
              <a:t>2.28</a:t>
            </a:r>
            <a:r>
              <a:rPr lang="zh-CN" altLang="en-US" sz="2400" dirty="0">
                <a:latin typeface="+mn-ea"/>
              </a:rPr>
              <a:t>亿，日均换手率为</a:t>
            </a:r>
            <a:r>
              <a:rPr lang="en-US" altLang="zh-CN" sz="2400" dirty="0">
                <a:latin typeface="+mn-ea"/>
              </a:rPr>
              <a:t>3.86%</a:t>
            </a:r>
            <a:r>
              <a:rPr lang="zh-CN" altLang="en-US" sz="2400" dirty="0">
                <a:latin typeface="+mn-ea"/>
              </a:rPr>
              <a:t>。 </a:t>
            </a:r>
            <a:endParaRPr lang="en-US" sz="280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5482D-C551-4341-8FF6-A7C99E0B4C83}" type="slidenum">
              <a:rPr lang="en-US" altLang="zh-CN" smtClean="0">
                <a:latin typeface="+mn-ea"/>
              </a:rPr>
              <a:pPr>
                <a:defRPr/>
              </a:pPr>
              <a:t>10</a:t>
            </a:fld>
            <a:endParaRPr lang="en-US" altLang="zh-CN" dirty="0"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3FAEF8-68FD-AD3D-7951-DF578EBE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0F81028-A051-E4FA-CC6C-20A6F6A8E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995" y="0"/>
            <a:ext cx="4873027" cy="6165304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939B540-B1AB-E10B-8C19-EBD5EACA2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589781"/>
            <a:ext cx="4368971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6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24862" cy="57606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sz="3200" dirty="0">
                <a:latin typeface="+mn-ea"/>
                <a:ea typeface="+mn-ea"/>
              </a:rPr>
              <a:t>三、我国目前的</a:t>
            </a:r>
            <a:r>
              <a:rPr lang="en-US" altLang="zh-CN" sz="3200" dirty="0">
                <a:latin typeface="+mn-ea"/>
                <a:ea typeface="+mn-ea"/>
              </a:rPr>
              <a:t>ETF</a:t>
            </a:r>
            <a:r>
              <a:rPr lang="zh-CN" altLang="en-US" sz="3200" dirty="0">
                <a:latin typeface="+mn-ea"/>
                <a:ea typeface="+mn-ea"/>
              </a:rPr>
              <a:t>产品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764704"/>
            <a:ext cx="8713663" cy="595677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zh-CN" sz="2600" dirty="0">
                <a:latin typeface="+mn-ea"/>
              </a:rPr>
              <a:t>1</a:t>
            </a:r>
            <a:r>
              <a:rPr lang="zh-CN" altLang="en-US" sz="2600" dirty="0">
                <a:latin typeface="+mn-ea"/>
              </a:rPr>
              <a:t>、</a:t>
            </a:r>
            <a:r>
              <a:rPr lang="zh-CN" altLang="en-US" sz="2600" dirty="0">
                <a:solidFill>
                  <a:srgbClr val="FF3300"/>
                </a:solidFill>
                <a:latin typeface="+mn-ea"/>
              </a:rPr>
              <a:t>华夏上证</a:t>
            </a:r>
            <a:r>
              <a:rPr lang="en-US" altLang="zh-CN" sz="2600" dirty="0">
                <a:solidFill>
                  <a:srgbClr val="FF3300"/>
                </a:solidFill>
                <a:latin typeface="+mn-ea"/>
              </a:rPr>
              <a:t>50ETF</a:t>
            </a:r>
            <a:r>
              <a:rPr lang="en-US" altLang="zh-CN" sz="2600" dirty="0">
                <a:latin typeface="+mn-ea"/>
              </a:rPr>
              <a:t>, </a:t>
            </a:r>
            <a:r>
              <a:rPr lang="zh-CN" altLang="en-US" sz="2600" dirty="0">
                <a:latin typeface="+mn-ea"/>
              </a:rPr>
              <a:t>第一只</a:t>
            </a:r>
            <a:r>
              <a:rPr lang="en-US" altLang="zh-CN" sz="2600" dirty="0">
                <a:latin typeface="+mn-ea"/>
              </a:rPr>
              <a:t>ETF</a:t>
            </a:r>
            <a:r>
              <a:rPr lang="zh-CN" altLang="en-US" sz="2600" dirty="0">
                <a:latin typeface="+mn-ea"/>
              </a:rPr>
              <a:t>产品，基金规模、一、二级市场成交量大，有历史记录，中线投资还是短线套利都十分活跃。（</a:t>
            </a:r>
            <a:r>
              <a:rPr lang="en-US" altLang="zh-CN" sz="2600" dirty="0">
                <a:latin typeface="+mn-ea"/>
              </a:rPr>
              <a:t>2005/2/23</a:t>
            </a:r>
            <a:r>
              <a:rPr lang="zh-CN" altLang="en-US" sz="2600" dirty="0">
                <a:latin typeface="+mn-ea"/>
              </a:rPr>
              <a:t>）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600" dirty="0">
                <a:latin typeface="+mn-ea"/>
              </a:rPr>
              <a:t>2</a:t>
            </a:r>
            <a:r>
              <a:rPr lang="zh-CN" altLang="en-US" sz="2600" dirty="0">
                <a:latin typeface="+mn-ea"/>
              </a:rPr>
              <a:t>、</a:t>
            </a:r>
            <a:r>
              <a:rPr lang="zh-CN" altLang="en-US" sz="2600" dirty="0">
                <a:solidFill>
                  <a:srgbClr val="FF3300"/>
                </a:solidFill>
                <a:latin typeface="+mn-ea"/>
              </a:rPr>
              <a:t>易方达深证</a:t>
            </a:r>
            <a:r>
              <a:rPr lang="en-US" altLang="zh-CN" sz="2600" dirty="0">
                <a:solidFill>
                  <a:srgbClr val="FF3300"/>
                </a:solidFill>
                <a:latin typeface="+mn-ea"/>
              </a:rPr>
              <a:t>100ETF</a:t>
            </a:r>
            <a:r>
              <a:rPr lang="en-US" altLang="zh-CN" sz="2600" dirty="0">
                <a:latin typeface="+mn-ea"/>
              </a:rPr>
              <a:t>,</a:t>
            </a:r>
            <a:r>
              <a:rPr lang="zh-CN" altLang="en-US" sz="2600" dirty="0">
                <a:latin typeface="+mn-ea"/>
              </a:rPr>
              <a:t>深证</a:t>
            </a:r>
            <a:r>
              <a:rPr lang="en-US" altLang="zh-CN" sz="2600" dirty="0">
                <a:latin typeface="+mn-ea"/>
              </a:rPr>
              <a:t>100</a:t>
            </a:r>
            <a:r>
              <a:rPr lang="zh-CN" altLang="en-US" sz="2600" dirty="0">
                <a:latin typeface="+mn-ea"/>
              </a:rPr>
              <a:t>指数至少包括</a:t>
            </a:r>
            <a:r>
              <a:rPr lang="en-US" altLang="zh-CN" sz="2600" dirty="0">
                <a:latin typeface="+mn-ea"/>
              </a:rPr>
              <a:t>10</a:t>
            </a:r>
            <a:r>
              <a:rPr lang="zh-CN" altLang="en-US" sz="2600" dirty="0">
                <a:latin typeface="+mn-ea"/>
              </a:rPr>
              <a:t>只中小板上市公司，成长性更高。（</a:t>
            </a:r>
            <a:r>
              <a:rPr lang="en-US" altLang="zh-CN" sz="2600" dirty="0">
                <a:latin typeface="+mn-ea"/>
              </a:rPr>
              <a:t>2006/4/24</a:t>
            </a:r>
            <a:r>
              <a:rPr lang="zh-CN" altLang="en-US" sz="2600" dirty="0">
                <a:latin typeface="+mn-ea"/>
              </a:rPr>
              <a:t>）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600" dirty="0">
                <a:latin typeface="+mn-ea"/>
              </a:rPr>
              <a:t>3</a:t>
            </a:r>
            <a:r>
              <a:rPr lang="zh-CN" altLang="en-US" sz="2600" dirty="0">
                <a:latin typeface="+mn-ea"/>
              </a:rPr>
              <a:t>、</a:t>
            </a:r>
            <a:r>
              <a:rPr lang="zh-CN" altLang="en-US" sz="2600" dirty="0">
                <a:solidFill>
                  <a:srgbClr val="FF3300"/>
                </a:solidFill>
                <a:latin typeface="+mn-ea"/>
              </a:rPr>
              <a:t>华安上证</a:t>
            </a:r>
            <a:r>
              <a:rPr lang="en-US" altLang="zh-CN" sz="2600" dirty="0">
                <a:solidFill>
                  <a:srgbClr val="FF3300"/>
                </a:solidFill>
                <a:latin typeface="+mn-ea"/>
              </a:rPr>
              <a:t>180ETF</a:t>
            </a:r>
            <a:r>
              <a:rPr lang="zh-CN" altLang="en-US" sz="2600" dirty="0">
                <a:latin typeface="+mn-ea"/>
              </a:rPr>
              <a:t>，可以对个股、行业配置进行选择。剔除成交活跃低的股票。（</a:t>
            </a:r>
            <a:r>
              <a:rPr lang="en-US" altLang="zh-CN" sz="2600" dirty="0">
                <a:latin typeface="+mn-ea"/>
              </a:rPr>
              <a:t>2006/5/18</a:t>
            </a:r>
            <a:r>
              <a:rPr lang="zh-CN" altLang="en-US" sz="2600" dirty="0">
                <a:latin typeface="+mn-ea"/>
              </a:rPr>
              <a:t>）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600" dirty="0">
                <a:latin typeface="+mn-ea"/>
              </a:rPr>
              <a:t>4</a:t>
            </a:r>
            <a:r>
              <a:rPr lang="zh-CN" altLang="en-US" sz="2600" dirty="0">
                <a:latin typeface="+mn-ea"/>
              </a:rPr>
              <a:t>、</a:t>
            </a:r>
            <a:r>
              <a:rPr lang="zh-CN" altLang="en-US" sz="2600" dirty="0">
                <a:solidFill>
                  <a:srgbClr val="FF3300"/>
                </a:solidFill>
                <a:latin typeface="+mn-ea"/>
              </a:rPr>
              <a:t>友邦华泰上证红利</a:t>
            </a:r>
            <a:r>
              <a:rPr lang="en-US" altLang="zh-CN" sz="2600" dirty="0">
                <a:solidFill>
                  <a:srgbClr val="FF3300"/>
                </a:solidFill>
                <a:latin typeface="+mn-ea"/>
              </a:rPr>
              <a:t>ETF</a:t>
            </a:r>
            <a:r>
              <a:rPr lang="zh-CN" altLang="en-US" sz="2600" dirty="0">
                <a:latin typeface="+mn-ea"/>
              </a:rPr>
              <a:t>，跟踪股票</a:t>
            </a:r>
            <a:r>
              <a:rPr lang="en-US" altLang="zh-CN" sz="2600" dirty="0">
                <a:latin typeface="+mn-ea"/>
              </a:rPr>
              <a:t>50</a:t>
            </a:r>
            <a:r>
              <a:rPr lang="zh-CN" altLang="en-US" sz="2600" dirty="0">
                <a:latin typeface="+mn-ea"/>
              </a:rPr>
              <a:t>只，分红可以给投资者带来收益。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600" dirty="0">
                <a:latin typeface="+mn-ea"/>
              </a:rPr>
              <a:t>5</a:t>
            </a:r>
            <a:r>
              <a:rPr lang="zh-CN" altLang="en-US" sz="2600" dirty="0">
                <a:latin typeface="+mn-ea"/>
              </a:rPr>
              <a:t>、</a:t>
            </a:r>
            <a:r>
              <a:rPr lang="zh-CN" altLang="en-US" sz="2600" dirty="0">
                <a:solidFill>
                  <a:srgbClr val="FF3300"/>
                </a:solidFill>
                <a:latin typeface="+mn-ea"/>
              </a:rPr>
              <a:t>华夏中小板</a:t>
            </a:r>
            <a:r>
              <a:rPr lang="en-US" altLang="zh-CN" sz="2600" dirty="0">
                <a:solidFill>
                  <a:srgbClr val="FF3300"/>
                </a:solidFill>
                <a:latin typeface="+mn-ea"/>
              </a:rPr>
              <a:t>ETF</a:t>
            </a:r>
            <a:r>
              <a:rPr lang="zh-CN" altLang="en-US" sz="2600" dirty="0">
                <a:latin typeface="+mn-ea"/>
              </a:rPr>
              <a:t>，指数波动大，中小板公司股价波动大、成长性强，适合波段操作。早期的六个</a:t>
            </a:r>
            <a:r>
              <a:rPr lang="en-US" altLang="zh-CN" sz="2600" dirty="0">
                <a:latin typeface="+mn-ea"/>
              </a:rPr>
              <a:t>ETF</a:t>
            </a:r>
            <a:r>
              <a:rPr lang="zh-CN" altLang="en-US" sz="2600" dirty="0">
                <a:latin typeface="+mn-ea"/>
              </a:rPr>
              <a:t>中，波动性最大。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600" dirty="0">
                <a:latin typeface="+mn-ea"/>
              </a:rPr>
              <a:t>……</a:t>
            </a:r>
          </a:p>
          <a:p>
            <a:pPr>
              <a:lnSpc>
                <a:spcPct val="140000"/>
              </a:lnSpc>
            </a:pPr>
            <a:r>
              <a:rPr lang="en-US" altLang="zh-CN" sz="2600" dirty="0">
                <a:latin typeface="+mn-ea"/>
              </a:rPr>
              <a:t>2009-6</a:t>
            </a:r>
            <a:r>
              <a:rPr lang="zh-CN" altLang="en-US" sz="2600" dirty="0">
                <a:latin typeface="+mn-ea"/>
              </a:rPr>
              <a:t>，</a:t>
            </a:r>
            <a:r>
              <a:rPr lang="en-US" altLang="zh-CN" sz="2600" dirty="0">
                <a:latin typeface="+mn-ea"/>
              </a:rPr>
              <a:t>ETF</a:t>
            </a:r>
            <a:r>
              <a:rPr lang="zh-CN" altLang="en-US" sz="2600" dirty="0">
                <a:latin typeface="+mn-ea"/>
              </a:rPr>
              <a:t>基金的链接产品</a:t>
            </a:r>
            <a:r>
              <a:rPr lang="en-US" altLang="zh-CN" sz="2600" dirty="0">
                <a:latin typeface="+mn-ea"/>
              </a:rPr>
              <a:t>——</a:t>
            </a:r>
            <a:r>
              <a:rPr lang="zh-CN" altLang="en-US" sz="2600" dirty="0">
                <a:latin typeface="+mn-ea"/>
              </a:rPr>
              <a:t>华安上证</a:t>
            </a:r>
            <a:r>
              <a:rPr lang="en-US" altLang="zh-CN" sz="2600" dirty="0">
                <a:latin typeface="+mn-ea"/>
              </a:rPr>
              <a:t>180ETF</a:t>
            </a:r>
            <a:r>
              <a:rPr lang="zh-CN" altLang="en-US" sz="2600" dirty="0">
                <a:latin typeface="+mn-ea"/>
              </a:rPr>
              <a:t>在银行渠道发售</a:t>
            </a:r>
            <a:endParaRPr lang="en-US" altLang="zh-CN" sz="2600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600" dirty="0">
                <a:latin typeface="+mn-ea"/>
              </a:rPr>
              <a:t>之后的做法，如交银</a:t>
            </a:r>
            <a:r>
              <a:rPr lang="en-US" altLang="zh-CN" sz="2600" dirty="0">
                <a:latin typeface="+mn-ea"/>
              </a:rPr>
              <a:t>180 </a:t>
            </a:r>
            <a:r>
              <a:rPr lang="zh-CN" altLang="en-US" sz="2600" dirty="0">
                <a:latin typeface="+mn-ea"/>
              </a:rPr>
              <a:t>治理</a:t>
            </a:r>
            <a:r>
              <a:rPr lang="en-US" altLang="zh-CN" sz="2600" dirty="0">
                <a:latin typeface="+mn-ea"/>
              </a:rPr>
              <a:t>ETF</a:t>
            </a:r>
            <a:r>
              <a:rPr lang="zh-CN" altLang="en-US" sz="2600" dirty="0">
                <a:latin typeface="+mn-ea"/>
              </a:rPr>
              <a:t>、南方深成</a:t>
            </a:r>
            <a:r>
              <a:rPr lang="en-US" altLang="zh-CN" sz="2600" dirty="0">
                <a:latin typeface="+mn-ea"/>
              </a:rPr>
              <a:t>ETF</a:t>
            </a:r>
            <a:r>
              <a:rPr lang="zh-CN" altLang="en-US" sz="2600" dirty="0">
                <a:latin typeface="+mn-ea"/>
              </a:rPr>
              <a:t>、博时超大盘</a:t>
            </a:r>
            <a:r>
              <a:rPr lang="en-US" altLang="zh-CN" sz="2600" dirty="0">
                <a:latin typeface="+mn-ea"/>
              </a:rPr>
              <a:t>ETF </a:t>
            </a:r>
            <a:r>
              <a:rPr lang="zh-CN" altLang="en-US" sz="2600" dirty="0">
                <a:latin typeface="+mn-ea"/>
              </a:rPr>
              <a:t>等。</a:t>
            </a:r>
            <a:r>
              <a:rPr lang="zh-CN" altLang="en-US" sz="2600" b="1" dirty="0">
                <a:solidFill>
                  <a:schemeClr val="tx2"/>
                </a:solidFill>
                <a:latin typeface="+mn-ea"/>
              </a:rPr>
              <a:t>，</a:t>
            </a:r>
            <a:r>
              <a:rPr lang="en-US" altLang="zh-CN" sz="2600" b="1" dirty="0">
                <a:solidFill>
                  <a:schemeClr val="tx2"/>
                </a:solidFill>
                <a:latin typeface="+mn-ea"/>
              </a:rPr>
              <a:t>ETF </a:t>
            </a:r>
            <a:r>
              <a:rPr lang="zh-CN" altLang="en-US" sz="2600" b="1" dirty="0">
                <a:solidFill>
                  <a:schemeClr val="tx2"/>
                </a:solidFill>
                <a:latin typeface="+mn-ea"/>
              </a:rPr>
              <a:t>大多采取与联接基金同时发行</a:t>
            </a:r>
            <a:endParaRPr lang="en-US" altLang="zh-CN" sz="2600" dirty="0">
              <a:latin typeface="+mn-ea"/>
            </a:endParaRPr>
          </a:p>
          <a:p>
            <a:endParaRPr lang="en-US" altLang="zh-CN" sz="2600" dirty="0">
              <a:latin typeface="+mn-ea"/>
            </a:endParaRPr>
          </a:p>
          <a:p>
            <a:r>
              <a:rPr lang="en-US" altLang="zh-CN" sz="2600" dirty="0">
                <a:latin typeface="+mn-ea"/>
              </a:rPr>
              <a:t>2012</a:t>
            </a:r>
            <a:r>
              <a:rPr lang="zh-CN" altLang="en-US" sz="2600" dirty="0">
                <a:latin typeface="+mn-ea"/>
              </a:rPr>
              <a:t>年</a:t>
            </a:r>
            <a:r>
              <a:rPr lang="en-US" altLang="zh-CN" sz="2600" dirty="0">
                <a:latin typeface="+mn-ea"/>
              </a:rPr>
              <a:t>10</a:t>
            </a:r>
            <a:r>
              <a:rPr lang="zh-CN" altLang="en-US" sz="2600" dirty="0">
                <a:latin typeface="+mn-ea"/>
              </a:rPr>
              <a:t>月</a:t>
            </a:r>
            <a:r>
              <a:rPr lang="en-US" altLang="zh-CN" sz="2600" dirty="0">
                <a:latin typeface="+mn-ea"/>
              </a:rPr>
              <a:t>22</a:t>
            </a:r>
            <a:r>
              <a:rPr lang="zh-CN" altLang="en-US" sz="2600" dirty="0">
                <a:latin typeface="+mn-ea"/>
              </a:rPr>
              <a:t>日，首批两只</a:t>
            </a:r>
            <a:r>
              <a:rPr lang="zh-CN" altLang="en-US" sz="2600" b="1" dirty="0">
                <a:solidFill>
                  <a:srgbClr val="000099"/>
                </a:solidFill>
                <a:latin typeface="+mn-ea"/>
              </a:rPr>
              <a:t>港股</a:t>
            </a:r>
            <a:r>
              <a:rPr lang="en-US" altLang="zh-CN" sz="2600" b="1" dirty="0">
                <a:solidFill>
                  <a:srgbClr val="000099"/>
                </a:solidFill>
                <a:latin typeface="+mn-ea"/>
              </a:rPr>
              <a:t>ETF</a:t>
            </a:r>
            <a:r>
              <a:rPr lang="zh-CN" altLang="en-US" sz="2600" dirty="0">
                <a:latin typeface="+mn-ea"/>
              </a:rPr>
              <a:t>华夏恒生</a:t>
            </a:r>
            <a:r>
              <a:rPr lang="en-US" altLang="zh-CN" sz="2600" dirty="0">
                <a:latin typeface="+mn-ea"/>
              </a:rPr>
              <a:t>ETF</a:t>
            </a:r>
            <a:r>
              <a:rPr lang="zh-CN" altLang="en-US" sz="2600" dirty="0">
                <a:latin typeface="+mn-ea"/>
              </a:rPr>
              <a:t>和易方达恒生国企</a:t>
            </a:r>
            <a:r>
              <a:rPr lang="en-US" altLang="zh-CN" sz="2600" dirty="0">
                <a:latin typeface="+mn-ea"/>
              </a:rPr>
              <a:t>ETF</a:t>
            </a:r>
            <a:r>
              <a:rPr lang="zh-CN" altLang="en-US" sz="2600" dirty="0">
                <a:latin typeface="+mn-ea"/>
              </a:rPr>
              <a:t>分别在深沪交易所正式挂牌上市交易，上市规模分别为</a:t>
            </a:r>
            <a:r>
              <a:rPr lang="en-US" altLang="zh-CN" sz="2600" dirty="0">
                <a:latin typeface="+mn-ea"/>
              </a:rPr>
              <a:t>36.08</a:t>
            </a:r>
            <a:r>
              <a:rPr lang="zh-CN" altLang="en-US" sz="2600" dirty="0">
                <a:latin typeface="+mn-ea"/>
              </a:rPr>
              <a:t>亿份和</a:t>
            </a:r>
            <a:r>
              <a:rPr lang="en-US" altLang="zh-CN" sz="2600" dirty="0">
                <a:latin typeface="+mn-ea"/>
              </a:rPr>
              <a:t>20.48</a:t>
            </a:r>
            <a:r>
              <a:rPr lang="zh-CN" altLang="en-US" sz="2600" dirty="0">
                <a:latin typeface="+mn-ea"/>
              </a:rPr>
              <a:t>亿份</a:t>
            </a:r>
            <a:r>
              <a:rPr lang="en-US" altLang="zh-CN" sz="2600" dirty="0">
                <a:latin typeface="+mn-ea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zh-CN" sz="240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5482D-C551-4341-8FF6-A7C99E0B4C83}" type="slidenum">
              <a:rPr lang="en-US" altLang="zh-CN" smtClean="0">
                <a:latin typeface="+mn-ea"/>
              </a:rPr>
              <a:pPr>
                <a:defRPr/>
              </a:pPr>
              <a:t>12</a:t>
            </a:fld>
            <a:endParaRPr lang="en-US" altLang="zh-CN" dirty="0">
              <a:latin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E6A386-26E7-D146-BCAE-A7D36F5C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C52F78-DC93-C200-9788-FDA152F4F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71D739AA-FD1B-FCBB-BE53-6C4D1728E5FF}"/>
                  </a:ext>
                </a:extLst>
              </p14:cNvPr>
              <p14:cNvContentPartPr/>
              <p14:nvPr/>
            </p14:nvContentPartPr>
            <p14:xfrm>
              <a:off x="1710463" y="4190966"/>
              <a:ext cx="1801800" cy="2808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71D739AA-FD1B-FCBB-BE53-6C4D1728E5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6823" y="4083326"/>
                <a:ext cx="19094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248D865E-1702-C5A3-5A03-B9DD2D9C80BC}"/>
                  </a:ext>
                </a:extLst>
              </p14:cNvPr>
              <p14:cNvContentPartPr/>
              <p14:nvPr/>
            </p14:nvContentPartPr>
            <p14:xfrm>
              <a:off x="482863" y="4584806"/>
              <a:ext cx="1287360" cy="36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248D865E-1702-C5A3-5A03-B9DD2D9C80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863" y="4476806"/>
                <a:ext cx="1395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1811EB1-EA35-65E5-94DA-E964E1E16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2" y="188640"/>
            <a:ext cx="8988354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0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BDEAD-743A-7A9E-942C-EA6E4323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4744D3-6661-71B3-1FEC-66D565FC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EE9E3FFC-0271-C700-9A6D-FC5CA9082015}"/>
                  </a:ext>
                </a:extLst>
              </p14:cNvPr>
              <p14:cNvContentPartPr/>
              <p14:nvPr/>
            </p14:nvContentPartPr>
            <p14:xfrm>
              <a:off x="4832743" y="5458526"/>
              <a:ext cx="2064960" cy="9324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EE9E3FFC-0271-C700-9A6D-FC5CA90820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9103" y="5350886"/>
                <a:ext cx="2172600" cy="3088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40AAD34-8323-45EC-C4E2-A7F7AAEDD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624"/>
            <a:ext cx="9144000" cy="65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98FD5-18DF-0CFA-AC6A-D20D62A2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EB640C-23C9-2F11-1F73-177C34444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8E0F5D7-DF76-6522-0AFC-BF9D543E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4638"/>
            <a:ext cx="9036496" cy="6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9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9E8E3D-90A3-AEB7-2D8A-B7043E0C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393583-8633-9DCF-3295-47C53370C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B397A3-97F8-963B-F7D0-204DBEE6B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4638"/>
            <a:ext cx="8640959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45CB98-5791-FD88-3C71-2699B060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517F32-973D-0A0F-F7E9-3CEB80D8E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BF34D3-B675-5951-E60A-DB393248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9"/>
            <a:ext cx="9144000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0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529C3-6D84-5F4A-C320-C0A17D60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13F942-22AE-4B86-5411-5D1EBF8BA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82175E-618E-1274-958D-9D5C417E7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41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>
                <a:solidFill>
                  <a:schemeClr val="tx1"/>
                </a:solidFill>
                <a:latin typeface="+mn-ea"/>
                <a:ea typeface="+mn-ea"/>
              </a:rPr>
              <a:t>QDII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7638"/>
            <a:ext cx="8712646" cy="467836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zh-CN" dirty="0">
                <a:latin typeface="+mn-ea"/>
              </a:rPr>
              <a:t>《</a:t>
            </a:r>
            <a:r>
              <a:rPr lang="zh-CN" altLang="en-US" dirty="0">
                <a:latin typeface="+mn-ea"/>
              </a:rPr>
              <a:t>合格境内机构投资者境外证券投资管理试行办法</a:t>
            </a:r>
            <a:r>
              <a:rPr lang="en-US" altLang="zh-CN" dirty="0">
                <a:latin typeface="+mn-ea"/>
              </a:rPr>
              <a:t>》 </a:t>
            </a:r>
            <a:r>
              <a:rPr lang="zh-CN" altLang="en-US" dirty="0">
                <a:latin typeface="+mn-ea"/>
              </a:rPr>
              <a:t>（</a:t>
            </a:r>
            <a:r>
              <a:rPr lang="en-US" altLang="zh-CN" dirty="0">
                <a:latin typeface="+mn-ea"/>
              </a:rPr>
              <a:t>2007-6-18</a:t>
            </a:r>
            <a:r>
              <a:rPr lang="zh-CN" altLang="en-US" dirty="0">
                <a:latin typeface="+mn-ea"/>
              </a:rPr>
              <a:t>）</a:t>
            </a:r>
            <a:endParaRPr lang="en-US" altLang="zh-CN" dirty="0">
              <a:latin typeface="+mn-ea"/>
            </a:endParaRPr>
          </a:p>
          <a:p>
            <a:pPr eaLnBrk="1" hangingPunct="1"/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据中国</a:t>
            </a:r>
            <a:r>
              <a:rPr lang="zh-CN" altLang="zh-CN" dirty="0">
                <a:latin typeface="+mn-ea"/>
              </a:rPr>
              <a:t>基金业协会数据显示，截至</a:t>
            </a:r>
            <a:r>
              <a:rPr lang="en-US" altLang="zh-CN" dirty="0">
                <a:latin typeface="+mn-ea"/>
              </a:rPr>
              <a:t>2024</a:t>
            </a:r>
            <a:r>
              <a:rPr lang="zh-CN" altLang="en-US" dirty="0">
                <a:latin typeface="+mn-ea"/>
              </a:rPr>
              <a:t>年</a:t>
            </a:r>
            <a:r>
              <a:rPr lang="en-US" altLang="zh-CN" dirty="0">
                <a:latin typeface="+mn-ea"/>
              </a:rPr>
              <a:t>9</a:t>
            </a:r>
            <a:r>
              <a:rPr lang="zh-CN" altLang="zh-CN" dirty="0">
                <a:latin typeface="+mn-ea"/>
              </a:rPr>
              <a:t>月末，</a:t>
            </a:r>
            <a:r>
              <a:rPr lang="en-US" altLang="zh-CN" dirty="0">
                <a:latin typeface="+mn-ea"/>
              </a:rPr>
              <a:t>QDII</a:t>
            </a:r>
            <a:r>
              <a:rPr lang="zh-CN" altLang="zh-CN" dirty="0">
                <a:latin typeface="+mn-ea"/>
              </a:rPr>
              <a:t>基金共有</a:t>
            </a:r>
            <a:r>
              <a:rPr lang="en-US" altLang="zh-CN" dirty="0">
                <a:latin typeface="+mn-ea"/>
              </a:rPr>
              <a:t>305</a:t>
            </a:r>
            <a:r>
              <a:rPr lang="zh-CN" altLang="zh-CN" dirty="0">
                <a:latin typeface="+mn-ea"/>
              </a:rPr>
              <a:t>只，整体</a:t>
            </a:r>
            <a:r>
              <a:rPr lang="zh-CN" altLang="en-US" dirty="0">
                <a:latin typeface="+mn-ea"/>
              </a:rPr>
              <a:t>资产净值</a:t>
            </a:r>
            <a:r>
              <a:rPr lang="zh-CN" altLang="zh-CN" dirty="0">
                <a:latin typeface="+mn-ea"/>
              </a:rPr>
              <a:t>规模达</a:t>
            </a:r>
            <a:r>
              <a:rPr lang="en-US" altLang="zh-CN" dirty="0">
                <a:latin typeface="+mn-ea"/>
              </a:rPr>
              <a:t>5944.57</a:t>
            </a:r>
            <a:r>
              <a:rPr lang="zh-CN" altLang="zh-CN" dirty="0">
                <a:latin typeface="+mn-ea"/>
              </a:rPr>
              <a:t>亿元</a:t>
            </a:r>
            <a:r>
              <a:rPr lang="zh-CN" altLang="en-US" dirty="0">
                <a:latin typeface="+mn-ea"/>
              </a:rPr>
              <a:t>。</a:t>
            </a:r>
            <a:endParaRPr lang="en-US" altLang="zh-CN" dirty="0">
              <a:latin typeface="+mn-ea"/>
            </a:endParaRPr>
          </a:p>
          <a:p>
            <a:pPr eaLnBrk="1" hangingPunct="1"/>
            <a:endParaRPr lang="en-US" altLang="zh-CN" dirty="0">
              <a:latin typeface="+mn-ea"/>
            </a:endParaRPr>
          </a:p>
          <a:p>
            <a:pPr eaLnBrk="1" hangingPunct="1"/>
            <a:endParaRPr lang="zh-CN" altLang="en-US" sz="2400" dirty="0">
              <a:latin typeface="+mn-ea"/>
            </a:endParaRPr>
          </a:p>
          <a:p>
            <a:pPr eaLnBrk="1" hangingPunct="1"/>
            <a:r>
              <a:rPr lang="zh-CN" altLang="en-US" dirty="0">
                <a:latin typeface="+mn-ea"/>
              </a:rPr>
              <a:t>基金管理公司</a:t>
            </a:r>
            <a:r>
              <a:rPr lang="en-US" altLang="zh-CN" dirty="0">
                <a:latin typeface="+mn-ea"/>
              </a:rPr>
              <a:t>——</a:t>
            </a:r>
            <a:r>
              <a:rPr lang="zh-CN" altLang="en-US" dirty="0">
                <a:latin typeface="+mn-ea"/>
              </a:rPr>
              <a:t>作为</a:t>
            </a:r>
            <a:r>
              <a:rPr lang="en-US" altLang="zh-CN" dirty="0">
                <a:latin typeface="+mn-ea"/>
              </a:rPr>
              <a:t>QDII</a:t>
            </a:r>
            <a:r>
              <a:rPr lang="zh-CN" altLang="en-US" dirty="0">
                <a:latin typeface="+mn-ea"/>
              </a:rPr>
              <a:t>的资格要求 ：</a:t>
            </a:r>
            <a:r>
              <a:rPr lang="zh-CN" altLang="en-US" sz="2400" dirty="0">
                <a:latin typeface="+mn-ea"/>
              </a:rPr>
              <a:t>基金管理公司的净资产应不少于</a:t>
            </a:r>
            <a:r>
              <a:rPr lang="en-US" altLang="zh-CN" sz="2400" dirty="0">
                <a:latin typeface="+mn-ea"/>
              </a:rPr>
              <a:t>2</a:t>
            </a:r>
            <a:r>
              <a:rPr lang="zh-CN" altLang="en-US" sz="2400" dirty="0">
                <a:latin typeface="+mn-ea"/>
              </a:rPr>
              <a:t>亿元人民币、经营基金管理业务达</a:t>
            </a:r>
            <a:r>
              <a:rPr lang="en-US" altLang="zh-CN" sz="2400" dirty="0">
                <a:latin typeface="+mn-ea"/>
              </a:rPr>
              <a:t>2</a:t>
            </a:r>
            <a:r>
              <a:rPr lang="zh-CN" altLang="en-US" sz="2400" dirty="0">
                <a:latin typeface="+mn-ea"/>
              </a:rPr>
              <a:t>年以上，且在最近一个季度（末）资产管理规模不少于</a:t>
            </a:r>
            <a:r>
              <a:rPr lang="en-US" altLang="zh-CN" sz="2400" dirty="0">
                <a:latin typeface="+mn-ea"/>
              </a:rPr>
              <a:t>200</a:t>
            </a:r>
            <a:r>
              <a:rPr lang="zh-CN" altLang="en-US" sz="2400" dirty="0">
                <a:latin typeface="+mn-ea"/>
              </a:rPr>
              <a:t>亿元人民币或等值外汇资产。</a:t>
            </a:r>
          </a:p>
          <a:p>
            <a:pPr eaLnBrk="1" hangingPunct="1"/>
            <a:r>
              <a:rPr lang="zh-CN" altLang="en-US" dirty="0">
                <a:latin typeface="+mn-ea"/>
              </a:rPr>
              <a:t>境外投资顾问 </a:t>
            </a:r>
          </a:p>
          <a:p>
            <a:pPr eaLnBrk="1" hangingPunct="1"/>
            <a:r>
              <a:rPr lang="zh-CN" altLang="en-US" dirty="0">
                <a:latin typeface="+mn-ea"/>
              </a:rPr>
              <a:t>基金托管人 （境内、境外）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5482D-C551-4341-8FF6-A7C99E0B4C83}" type="slidenum">
              <a:rPr lang="en-US" altLang="zh-CN" smtClean="0">
                <a:latin typeface="+mn-ea"/>
              </a:rPr>
              <a:pPr>
                <a:defRPr/>
              </a:pPr>
              <a:t>19</a:t>
            </a:fld>
            <a:endParaRPr lang="en-US" altLang="zh-CN" dirty="0"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</a:rPr>
              <a:t>交易所交易基金（</a:t>
            </a:r>
            <a:r>
              <a:rPr lang="en-US" altLang="zh-CN" b="1" dirty="0">
                <a:solidFill>
                  <a:schemeClr val="tx1"/>
                </a:solidFill>
                <a:latin typeface="+mn-ea"/>
                <a:ea typeface="+mn-ea"/>
              </a:rPr>
              <a:t>ETF</a:t>
            </a: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</a:rPr>
              <a:t>） 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534400" cy="4491038"/>
          </a:xfrm>
        </p:spPr>
        <p:txBody>
          <a:bodyPr>
            <a:normAutofit lnSpcReduction="10000"/>
          </a:bodyPr>
          <a:lstStyle/>
          <a:p>
            <a:pPr marL="609600" indent="-609600" eaLnBrk="1" hangingPunct="1"/>
            <a:endParaRPr lang="en-US" altLang="zh-CN" dirty="0">
              <a:latin typeface="+mn-ea"/>
            </a:endParaRPr>
          </a:p>
          <a:p>
            <a:pPr marL="609600" indent="-609600" eaLnBrk="1" hangingPunct="1"/>
            <a:r>
              <a:rPr lang="en-US" altLang="zh-CN" dirty="0">
                <a:latin typeface="+mn-ea"/>
              </a:rPr>
              <a:t>Exchange Traded Fund</a:t>
            </a:r>
          </a:p>
          <a:p>
            <a:pPr marL="1009650" lvl="1" indent="-609600"/>
            <a:r>
              <a:rPr lang="zh-CN" altLang="en-US" dirty="0">
                <a:latin typeface="+mn-ea"/>
              </a:rPr>
              <a:t>“交易所上市型开放式指数基金”</a:t>
            </a:r>
            <a:endParaRPr lang="en-US" altLang="zh-CN" dirty="0">
              <a:latin typeface="+mn-ea"/>
            </a:endParaRPr>
          </a:p>
          <a:p>
            <a:pPr marL="609600" indent="-609600" eaLnBrk="1" hangingPunct="1"/>
            <a:r>
              <a:rPr lang="en-US" altLang="zh-CN" dirty="0">
                <a:latin typeface="+mn-ea"/>
              </a:rPr>
              <a:t>ETF</a:t>
            </a:r>
            <a:r>
              <a:rPr lang="zh-CN" altLang="en-US" dirty="0">
                <a:latin typeface="+mn-ea"/>
              </a:rPr>
              <a:t>基金的特征</a:t>
            </a:r>
          </a:p>
          <a:p>
            <a:pPr marL="609600" indent="-609600" eaLnBrk="1" hangingPunct="1"/>
            <a:r>
              <a:rPr lang="en-US" altLang="zh-CN" dirty="0">
                <a:latin typeface="+mn-ea"/>
              </a:rPr>
              <a:t>ETF</a:t>
            </a:r>
            <a:r>
              <a:rPr lang="zh-CN" altLang="en-US" dirty="0">
                <a:latin typeface="+mn-ea"/>
              </a:rPr>
              <a:t>基金的运作机制</a:t>
            </a:r>
          </a:p>
          <a:p>
            <a:pPr marL="609600" indent="-609600" eaLnBrk="1" hangingPunct="1"/>
            <a:endParaRPr lang="zh-CN" altLang="en-US" dirty="0">
              <a:latin typeface="+mn-ea"/>
            </a:endParaRPr>
          </a:p>
          <a:p>
            <a:pPr marL="609600" indent="-609600" eaLnBrk="1" hangingPunct="1"/>
            <a:r>
              <a:rPr lang="en-US" altLang="zh-CN" dirty="0">
                <a:latin typeface="+mn-ea"/>
              </a:rPr>
              <a:t>ETF</a:t>
            </a:r>
            <a:r>
              <a:rPr lang="zh-CN" altLang="en-US" dirty="0">
                <a:latin typeface="+mn-ea"/>
              </a:rPr>
              <a:t>基金的优势在哪里？</a:t>
            </a:r>
          </a:p>
          <a:p>
            <a:pPr marL="1009650" lvl="1" indent="-609600"/>
            <a:r>
              <a:rPr lang="en-US" altLang="zh-CN" i="1" dirty="0">
                <a:latin typeface="+mn-ea"/>
              </a:rPr>
              <a:t>2005</a:t>
            </a:r>
            <a:r>
              <a:rPr lang="zh-CN" altLang="en-US" i="1" dirty="0">
                <a:latin typeface="+mn-ea"/>
              </a:rPr>
              <a:t>年自出现以来，</a:t>
            </a:r>
            <a:r>
              <a:rPr lang="en-US" altLang="zh-CN" i="1" dirty="0">
                <a:latin typeface="+mn-ea"/>
              </a:rPr>
              <a:t>ETF</a:t>
            </a:r>
            <a:r>
              <a:rPr lang="zh-CN" altLang="en-US" i="1" dirty="0">
                <a:latin typeface="+mn-ea"/>
              </a:rPr>
              <a:t>份额逆市上涨，原因？</a:t>
            </a:r>
          </a:p>
          <a:p>
            <a:pPr marL="609600" indent="-609600" eaLnBrk="1" hangingPunct="1"/>
            <a:endParaRPr lang="zh-CN" altLang="en-US" i="1" dirty="0">
              <a:latin typeface="+mn-ea"/>
            </a:endParaRPr>
          </a:p>
          <a:p>
            <a:pPr marL="609600" indent="-609600" algn="just" eaLnBrk="1" hangingPunct="1">
              <a:buFont typeface="Wingdings" pitchFamily="2" charset="2"/>
              <a:buNone/>
            </a:pPr>
            <a:endParaRPr lang="zh-CN" altLang="en-US" dirty="0">
              <a:latin typeface="+mn-ea"/>
            </a:endParaRPr>
          </a:p>
          <a:p>
            <a:pPr marL="609600" indent="-609600" algn="just" eaLnBrk="1" hangingPunct="1"/>
            <a:endParaRPr lang="en-US" altLang="zh-CN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5482D-C551-4341-8FF6-A7C99E0B4C83}" type="slidenum">
              <a:rPr lang="en-US" altLang="zh-CN" smtClean="0">
                <a:latin typeface="+mn-ea"/>
              </a:rPr>
              <a:pPr>
                <a:defRPr/>
              </a:pPr>
              <a:t>2</a:t>
            </a:fld>
            <a:endParaRPr lang="en-US" altLang="zh-CN" dirty="0">
              <a:latin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latin typeface="+mn-ea"/>
                <a:ea typeface="+mn-ea"/>
              </a:rPr>
              <a:t> 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332656"/>
            <a:ext cx="8640960" cy="612068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+mn-ea"/>
              </a:rPr>
              <a:t>2007-7</a:t>
            </a:r>
            <a:r>
              <a:rPr lang="zh-CN" altLang="en-US" dirty="0">
                <a:latin typeface="+mn-ea"/>
              </a:rPr>
              <a:t>，南方、华夏获准设立</a:t>
            </a:r>
            <a:r>
              <a:rPr lang="en-US" altLang="zh-CN" dirty="0">
                <a:latin typeface="+mn-ea"/>
              </a:rPr>
              <a:t>QDII</a:t>
            </a:r>
            <a:r>
              <a:rPr lang="zh-CN" altLang="en-US" dirty="0">
                <a:latin typeface="+mn-ea"/>
              </a:rPr>
              <a:t>基金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latin typeface="+mn-ea"/>
              </a:rPr>
              <a:t>股票型）</a:t>
            </a:r>
          </a:p>
          <a:p>
            <a:pPr eaLnBrk="1" hangingPunct="1">
              <a:lnSpc>
                <a:spcPct val="130000"/>
              </a:lnSpc>
            </a:pPr>
            <a:endParaRPr lang="zh-CN" altLang="en-US" dirty="0">
              <a:latin typeface="+mn-ea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u="sng" dirty="0">
                <a:latin typeface="+mn-ea"/>
              </a:rPr>
              <a:t>链接：南方基金公司的</a:t>
            </a:r>
            <a:r>
              <a:rPr lang="en-US" altLang="zh-CN" u="sng" dirty="0">
                <a:latin typeface="+mn-ea"/>
              </a:rPr>
              <a:t>QDII</a:t>
            </a:r>
            <a:r>
              <a:rPr lang="zh-CN" altLang="en-US" u="sng" dirty="0">
                <a:latin typeface="+mn-ea"/>
              </a:rPr>
              <a:t>资料（</a:t>
            </a:r>
            <a:r>
              <a:rPr lang="en-US" altLang="zh-CN" u="sng" dirty="0">
                <a:latin typeface="+mn-ea"/>
              </a:rPr>
              <a:t>2007/9</a:t>
            </a:r>
            <a:r>
              <a:rPr lang="zh-CN" altLang="en-US" u="sng" dirty="0">
                <a:latin typeface="+mn-ea"/>
              </a:rPr>
              <a:t>）</a:t>
            </a:r>
            <a:endParaRPr lang="en-US" altLang="zh-CN" u="sng" dirty="0">
              <a:latin typeface="+mn-ea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u="sng" dirty="0">
              <a:latin typeface="+mn-ea"/>
            </a:endParaRPr>
          </a:p>
          <a:p>
            <a:pPr lvl="1">
              <a:lnSpc>
                <a:spcPct val="130000"/>
              </a:lnSpc>
            </a:pPr>
            <a:r>
              <a:rPr lang="en-US" altLang="zh-CN" dirty="0">
                <a:latin typeface="+mn-ea"/>
              </a:rPr>
              <a:t>2007</a:t>
            </a:r>
            <a:r>
              <a:rPr lang="zh-CN" altLang="en-US" dirty="0">
                <a:latin typeface="+mn-ea"/>
              </a:rPr>
              <a:t>年</a:t>
            </a:r>
            <a:r>
              <a:rPr lang="en-US" altLang="zh-CN" dirty="0">
                <a:latin typeface="+mn-ea"/>
              </a:rPr>
              <a:t>9</a:t>
            </a:r>
            <a:r>
              <a:rPr lang="zh-CN" altLang="en-US" dirty="0">
                <a:latin typeface="+mn-ea"/>
              </a:rPr>
              <a:t>月</a:t>
            </a:r>
            <a:r>
              <a:rPr lang="en-US" altLang="zh-CN" dirty="0">
                <a:latin typeface="+mn-ea"/>
              </a:rPr>
              <a:t>12</a:t>
            </a:r>
            <a:r>
              <a:rPr lang="zh-CN" altLang="en-US" dirty="0">
                <a:latin typeface="+mn-ea"/>
              </a:rPr>
              <a:t>日，南方全球精选</a:t>
            </a:r>
            <a:r>
              <a:rPr lang="en-US" altLang="zh-CN" dirty="0">
                <a:latin typeface="+mn-ea"/>
              </a:rPr>
              <a:t>QDII</a:t>
            </a:r>
            <a:r>
              <a:rPr lang="zh-CN" altLang="en-US" dirty="0">
                <a:latin typeface="+mn-ea"/>
              </a:rPr>
              <a:t>基金发行首日便引来</a:t>
            </a:r>
            <a:r>
              <a:rPr lang="en-US" altLang="zh-CN" dirty="0">
                <a:latin typeface="+mn-ea"/>
              </a:rPr>
              <a:t>500</a:t>
            </a:r>
            <a:r>
              <a:rPr lang="zh-CN" altLang="en-US" dirty="0">
                <a:latin typeface="+mn-ea"/>
              </a:rPr>
              <a:t>亿元认购资金，超过</a:t>
            </a:r>
            <a:r>
              <a:rPr lang="en-US" altLang="zh-CN" dirty="0">
                <a:latin typeface="+mn-ea"/>
              </a:rPr>
              <a:t>300</a:t>
            </a:r>
            <a:r>
              <a:rPr lang="zh-CN" altLang="en-US" dirty="0">
                <a:latin typeface="+mn-ea"/>
              </a:rPr>
              <a:t>亿元的最终核批额度，配售比例为</a:t>
            </a:r>
            <a:r>
              <a:rPr lang="en-US" altLang="zh-CN" dirty="0">
                <a:latin typeface="+mn-ea"/>
              </a:rPr>
              <a:t>62%</a:t>
            </a:r>
            <a:r>
              <a:rPr lang="zh-CN" altLang="en-US" dirty="0">
                <a:latin typeface="+mn-ea"/>
              </a:rPr>
              <a:t>。其他</a:t>
            </a:r>
            <a:r>
              <a:rPr lang="en-US" altLang="zh-CN" dirty="0">
                <a:latin typeface="+mn-ea"/>
              </a:rPr>
              <a:t>QDII</a:t>
            </a:r>
            <a:r>
              <a:rPr lang="zh-CN" altLang="en-US" dirty="0">
                <a:latin typeface="+mn-ea"/>
              </a:rPr>
              <a:t>均获得类似的超额认购。四只</a:t>
            </a:r>
            <a:r>
              <a:rPr lang="en-US" altLang="zh-CN" dirty="0">
                <a:latin typeface="+mn-ea"/>
              </a:rPr>
              <a:t>QDII</a:t>
            </a:r>
            <a:r>
              <a:rPr lang="zh-CN" altLang="en-US" dirty="0">
                <a:latin typeface="+mn-ea"/>
              </a:rPr>
              <a:t>基金的股票投资比例在</a:t>
            </a:r>
            <a:r>
              <a:rPr lang="en-US" altLang="zh-CN" dirty="0">
                <a:latin typeface="+mn-ea"/>
              </a:rPr>
              <a:t>60%-100%</a:t>
            </a:r>
            <a:r>
              <a:rPr lang="zh-CN" altLang="en-US" dirty="0">
                <a:latin typeface="+mn-ea"/>
              </a:rPr>
              <a:t>，其他的投资额度将用于投资债券、现金及其他短期金融工具，均为股票型基金。 </a:t>
            </a:r>
          </a:p>
          <a:p>
            <a:pPr eaLnBrk="1" hangingPunct="1"/>
            <a:endParaRPr lang="zh-CN" altLang="en-US" u="sng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5482D-C551-4341-8FF6-A7C99E0B4C83}" type="slidenum">
              <a:rPr lang="en-US" altLang="zh-CN" smtClean="0">
                <a:latin typeface="+mn-ea"/>
              </a:rPr>
              <a:pPr>
                <a:defRPr/>
              </a:pPr>
              <a:t>20</a:t>
            </a:fld>
            <a:endParaRPr lang="en-US" altLang="zh-CN" dirty="0">
              <a:latin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918450" cy="792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3200" dirty="0">
                <a:latin typeface="+mn-ea"/>
                <a:ea typeface="+mn-ea"/>
              </a:rPr>
              <a:t>ＱＤＩＩ的回顾与思考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568952" cy="5472608"/>
          </a:xfrm>
        </p:spPr>
        <p:txBody>
          <a:bodyPr>
            <a:normAutofit/>
          </a:bodyPr>
          <a:lstStyle/>
          <a:p>
            <a:pPr lvl="1">
              <a:lnSpc>
                <a:spcPct val="95000"/>
              </a:lnSpc>
            </a:pPr>
            <a:r>
              <a:rPr lang="en-US" altLang="zh-CN" sz="2400" dirty="0">
                <a:latin typeface="+mn-ea"/>
              </a:rPr>
              <a:t>2007</a:t>
            </a:r>
            <a:r>
              <a:rPr lang="zh-CN" altLang="en-US" sz="2400" dirty="0">
                <a:latin typeface="+mn-ea"/>
              </a:rPr>
              <a:t>年</a:t>
            </a:r>
            <a:r>
              <a:rPr lang="en-US" altLang="zh-CN" sz="2400" dirty="0">
                <a:latin typeface="+mn-ea"/>
              </a:rPr>
              <a:t>10</a:t>
            </a:r>
            <a:r>
              <a:rPr lang="zh-CN" altLang="en-US" sz="2400" dirty="0">
                <a:latin typeface="+mn-ea"/>
              </a:rPr>
              <a:t>月</a:t>
            </a:r>
            <a:r>
              <a:rPr lang="en-US" altLang="zh-CN" sz="2400" dirty="0">
                <a:latin typeface="+mn-ea"/>
              </a:rPr>
              <a:t>9</a:t>
            </a:r>
            <a:r>
              <a:rPr lang="zh-CN" altLang="en-US" sz="2400" dirty="0">
                <a:latin typeface="+mn-ea"/>
              </a:rPr>
              <a:t>日下午一点，供职于北京一家</a:t>
            </a:r>
            <a:r>
              <a:rPr lang="en-US" altLang="zh-CN" sz="2400" dirty="0">
                <a:latin typeface="+mn-ea"/>
              </a:rPr>
              <a:t>IT</a:t>
            </a:r>
            <a:r>
              <a:rPr lang="zh-CN" altLang="en-US" sz="2400" dirty="0">
                <a:latin typeface="+mn-ea"/>
              </a:rPr>
              <a:t>企业的姜先生走进华夏银行某分行。他的目标非常明确，购买投资于香港市场的</a:t>
            </a:r>
            <a:r>
              <a:rPr lang="en-US" altLang="zh-CN" sz="2400" dirty="0">
                <a:latin typeface="+mn-ea"/>
              </a:rPr>
              <a:t>QDII</a:t>
            </a:r>
            <a:r>
              <a:rPr lang="zh-CN" altLang="en-US" sz="2400" dirty="0">
                <a:latin typeface="+mn-ea"/>
              </a:rPr>
              <a:t>基金 。</a:t>
            </a:r>
            <a:r>
              <a:rPr lang="zh-CN" altLang="en-US" sz="2400" b="1" dirty="0">
                <a:solidFill>
                  <a:srgbClr val="000099"/>
                </a:solidFill>
                <a:latin typeface="+mn-ea"/>
              </a:rPr>
              <a:t>（嘉实海外）</a:t>
            </a:r>
            <a:r>
              <a:rPr lang="zh-CN" altLang="en-US" sz="2400" dirty="0">
                <a:latin typeface="+mn-ea"/>
              </a:rPr>
              <a:t>“就算没有</a:t>
            </a:r>
            <a:r>
              <a:rPr lang="en-US" altLang="zh-CN" sz="2400" dirty="0">
                <a:latin typeface="+mn-ea"/>
              </a:rPr>
              <a:t>QDII</a:t>
            </a:r>
            <a:r>
              <a:rPr lang="zh-CN" altLang="en-US" sz="2400" dirty="0">
                <a:latin typeface="+mn-ea"/>
              </a:rPr>
              <a:t>，那个时候我也会找渠道去投资港股”，姜先生说，</a:t>
            </a:r>
            <a:r>
              <a:rPr lang="zh-CN" altLang="en-US" sz="2400" dirty="0">
                <a:highlight>
                  <a:srgbClr val="FFFF00"/>
                </a:highlight>
                <a:latin typeface="+mn-ea"/>
              </a:rPr>
              <a:t>“</a:t>
            </a:r>
            <a:r>
              <a:rPr lang="en-US" altLang="zh-CN" sz="2400" dirty="0">
                <a:highlight>
                  <a:srgbClr val="FFFF00"/>
                </a:highlight>
                <a:latin typeface="+mn-ea"/>
              </a:rPr>
              <a:t>A</a:t>
            </a:r>
            <a:r>
              <a:rPr lang="zh-CN" altLang="en-US" sz="2400" dirty="0">
                <a:highlight>
                  <a:srgbClr val="FFFF00"/>
                </a:highlight>
                <a:latin typeface="+mn-ea"/>
              </a:rPr>
              <a:t>股太贵，风险太大了</a:t>
            </a:r>
            <a:r>
              <a:rPr lang="zh-CN" altLang="en-US" sz="2400" dirty="0">
                <a:latin typeface="+mn-ea"/>
              </a:rPr>
              <a:t>”。当时的</a:t>
            </a:r>
            <a:r>
              <a:rPr lang="en-US" altLang="zh-CN" sz="2400" dirty="0">
                <a:latin typeface="+mn-ea"/>
              </a:rPr>
              <a:t>A</a:t>
            </a:r>
            <a:r>
              <a:rPr lang="zh-CN" altLang="en-US" sz="2400" dirty="0">
                <a:latin typeface="+mn-ea"/>
              </a:rPr>
              <a:t>股市场已站上</a:t>
            </a:r>
            <a:r>
              <a:rPr lang="en-US" altLang="zh-CN" sz="2400" dirty="0">
                <a:latin typeface="+mn-ea"/>
              </a:rPr>
              <a:t>5000</a:t>
            </a:r>
            <a:r>
              <a:rPr lang="zh-CN" altLang="en-US" sz="2400" dirty="0">
                <a:latin typeface="+mn-ea"/>
              </a:rPr>
              <a:t>点，平均市盈率超过</a:t>
            </a:r>
            <a:r>
              <a:rPr lang="en-US" altLang="zh-CN" sz="2400" dirty="0">
                <a:latin typeface="+mn-ea"/>
              </a:rPr>
              <a:t>40</a:t>
            </a:r>
            <a:r>
              <a:rPr lang="zh-CN" altLang="en-US" sz="2400" dirty="0">
                <a:latin typeface="+mn-ea"/>
              </a:rPr>
              <a:t>倍。 </a:t>
            </a:r>
          </a:p>
          <a:p>
            <a:pPr lvl="1">
              <a:lnSpc>
                <a:spcPct val="95000"/>
              </a:lnSpc>
            </a:pPr>
            <a:r>
              <a:rPr lang="zh-CN" altLang="en-US" sz="2400" dirty="0">
                <a:latin typeface="+mn-ea"/>
              </a:rPr>
              <a:t>此时，银行里已经排满了等候买基金的人，姜先生很快得知排在自己前后的人都抱着类似的想法。 </a:t>
            </a:r>
          </a:p>
          <a:p>
            <a:pPr lvl="1">
              <a:lnSpc>
                <a:spcPct val="95000"/>
              </a:lnSpc>
            </a:pPr>
            <a:r>
              <a:rPr lang="zh-CN" altLang="en-US" sz="2400" dirty="0">
                <a:latin typeface="+mn-ea"/>
              </a:rPr>
              <a:t>一个多小时过去了，仍旧没有买上基金的姜先生发现队伍开始躁动。大多数投资者都知道，一旦超过下午三点的销售截止时间，就买不上这只基金了。因为此前发行的两只</a:t>
            </a:r>
            <a:r>
              <a:rPr lang="en-US" altLang="zh-CN" sz="2400" dirty="0">
                <a:latin typeface="+mn-ea"/>
              </a:rPr>
              <a:t>QDII</a:t>
            </a:r>
            <a:r>
              <a:rPr lang="zh-CN" altLang="en-US" sz="2400" dirty="0">
                <a:latin typeface="+mn-ea"/>
              </a:rPr>
              <a:t>基金都在一日内完成了募集。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5482D-C551-4341-8FF6-A7C99E0B4C83}" type="slidenum">
              <a:rPr lang="en-US" altLang="zh-CN" smtClean="0">
                <a:latin typeface="+mn-ea"/>
              </a:rPr>
              <a:pPr>
                <a:defRPr/>
              </a:pPr>
              <a:t>21</a:t>
            </a:fld>
            <a:endParaRPr lang="en-US" altLang="zh-CN" dirty="0">
              <a:latin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latin typeface="+mn-ea"/>
                <a:ea typeface="+mn-ea"/>
              </a:rPr>
              <a:t> 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2656"/>
            <a:ext cx="8641655" cy="5812904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zh-CN" altLang="en-US" sz="2400" dirty="0">
                <a:latin typeface="+mn-ea"/>
              </a:rPr>
              <a:t>由于不满银行的效率，</a:t>
            </a:r>
            <a:r>
              <a:rPr lang="en-US" altLang="zh-CN" sz="2400" dirty="0">
                <a:latin typeface="+mn-ea"/>
              </a:rPr>
              <a:t>"</a:t>
            </a:r>
            <a:r>
              <a:rPr lang="zh-CN" altLang="en-US" sz="2400" dirty="0">
                <a:latin typeface="+mn-ea"/>
              </a:rPr>
              <a:t>愤怒</a:t>
            </a:r>
            <a:r>
              <a:rPr lang="en-US" altLang="zh-CN" sz="2400" dirty="0">
                <a:latin typeface="+mn-ea"/>
              </a:rPr>
              <a:t>"</a:t>
            </a:r>
            <a:r>
              <a:rPr lang="zh-CN" altLang="en-US" sz="2400" dirty="0">
                <a:latin typeface="+mn-ea"/>
              </a:rPr>
              <a:t>的情绪迅速蔓延开来。眼看基民同银行职员要发生冲突，该分行负责人果断地决定暂停其他业务，所有工作人员投入基金销售工作中。</a:t>
            </a:r>
            <a:r>
              <a:rPr lang="en-US" altLang="zh-CN" sz="2400" dirty="0">
                <a:latin typeface="+mn-ea"/>
              </a:rPr>
              <a:t>"</a:t>
            </a:r>
            <a:r>
              <a:rPr lang="zh-CN" altLang="en-US" sz="2400" dirty="0">
                <a:latin typeface="+mn-ea"/>
              </a:rPr>
              <a:t>终于在最后时刻买到了基金，当时觉得很幸运。</a:t>
            </a:r>
            <a:r>
              <a:rPr lang="en-US" altLang="zh-CN" sz="2400" dirty="0">
                <a:latin typeface="+mn-ea"/>
              </a:rPr>
              <a:t>" </a:t>
            </a:r>
          </a:p>
          <a:p>
            <a:pPr eaLnBrk="1" hangingPunct="1">
              <a:lnSpc>
                <a:spcPct val="105000"/>
              </a:lnSpc>
            </a:pP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05000"/>
              </a:lnSpc>
            </a:pPr>
            <a:r>
              <a:rPr lang="zh-CN" altLang="en-US" sz="2400" dirty="0">
                <a:latin typeface="+mn-ea"/>
              </a:rPr>
              <a:t>姜先生共动用了</a:t>
            </a:r>
            <a:r>
              <a:rPr lang="en-US" altLang="zh-CN" sz="2400" dirty="0">
                <a:latin typeface="+mn-ea"/>
              </a:rPr>
              <a:t>20</a:t>
            </a:r>
            <a:r>
              <a:rPr lang="zh-CN" altLang="en-US" sz="2400" dirty="0">
                <a:latin typeface="+mn-ea"/>
              </a:rPr>
              <a:t>万资金进行申购，由于配售比例低于</a:t>
            </a:r>
            <a:r>
              <a:rPr lang="en-US" altLang="zh-CN" sz="2400" dirty="0">
                <a:latin typeface="+mn-ea"/>
              </a:rPr>
              <a:t>50%</a:t>
            </a:r>
            <a:r>
              <a:rPr lang="zh-CN" altLang="en-US" sz="2400" dirty="0">
                <a:latin typeface="+mn-ea"/>
              </a:rPr>
              <a:t>，他实际购得不到十万份的基金份额。因所购基金数量不如自己的预期，姜先生感到 “很遗憾” 。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05000"/>
              </a:lnSpc>
            </a:pPr>
            <a:endParaRPr lang="zh-CN" altLang="en-US" sz="2400" dirty="0">
              <a:latin typeface="+mn-ea"/>
            </a:endParaRPr>
          </a:p>
          <a:p>
            <a:pPr eaLnBrk="1" hangingPunct="1">
              <a:lnSpc>
                <a:spcPct val="105000"/>
              </a:lnSpc>
            </a:pPr>
            <a:r>
              <a:rPr lang="en-US" altLang="zh-CN" sz="2400" dirty="0">
                <a:latin typeface="+mn-ea"/>
              </a:rPr>
              <a:t>10</a:t>
            </a:r>
            <a:r>
              <a:rPr lang="zh-CN" altLang="en-US" sz="2400" dirty="0">
                <a:latin typeface="+mn-ea"/>
              </a:rPr>
              <a:t>月</a:t>
            </a:r>
            <a:r>
              <a:rPr lang="en-US" altLang="zh-CN" sz="2400" dirty="0">
                <a:latin typeface="+mn-ea"/>
              </a:rPr>
              <a:t>15</a:t>
            </a:r>
            <a:r>
              <a:rPr lang="zh-CN" altLang="en-US" sz="2400" dirty="0">
                <a:latin typeface="+mn-ea"/>
              </a:rPr>
              <a:t>日上投摩根亚太优势基金发行，当日有效认购申请金额达到</a:t>
            </a:r>
            <a:r>
              <a:rPr lang="en-US" altLang="zh-CN" sz="2400" dirty="0">
                <a:latin typeface="+mn-ea"/>
              </a:rPr>
              <a:t>1162</a:t>
            </a:r>
            <a:r>
              <a:rPr lang="zh-CN" altLang="en-US" sz="2400" dirty="0">
                <a:latin typeface="+mn-ea"/>
              </a:rPr>
              <a:t>亿元，刷新了年度基金首发记录。这也是中国基金史上第一只认购金额突破</a:t>
            </a:r>
            <a:r>
              <a:rPr lang="en-US" altLang="zh-CN" sz="2400" dirty="0">
                <a:latin typeface="+mn-ea"/>
              </a:rPr>
              <a:t>1000</a:t>
            </a:r>
            <a:r>
              <a:rPr lang="zh-CN" altLang="en-US" sz="2400" dirty="0">
                <a:latin typeface="+mn-ea"/>
              </a:rPr>
              <a:t>亿元的新基金。与此同时，该基金此次募集有效认购总户数近</a:t>
            </a:r>
            <a:r>
              <a:rPr lang="en-US" altLang="zh-CN" sz="2400" dirty="0">
                <a:latin typeface="+mn-ea"/>
              </a:rPr>
              <a:t>200</a:t>
            </a:r>
            <a:r>
              <a:rPr lang="zh-CN" altLang="en-US" sz="2400" dirty="0">
                <a:latin typeface="+mn-ea"/>
              </a:rPr>
              <a:t>万户，创下开放式基金首发认购户数历史新高 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5482D-C551-4341-8FF6-A7C99E0B4C83}" type="slidenum">
              <a:rPr lang="en-US" altLang="zh-CN" smtClean="0">
                <a:latin typeface="+mn-ea"/>
              </a:rPr>
              <a:pPr>
                <a:defRPr/>
              </a:pPr>
              <a:t>22</a:t>
            </a:fld>
            <a:endParaRPr lang="en-US" altLang="zh-CN" dirty="0">
              <a:latin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latin typeface="+mn-ea"/>
                <a:ea typeface="+mn-ea"/>
              </a:rPr>
              <a:t> 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 dirty="0">
              <a:latin typeface="+mn-ea"/>
            </a:endParaRPr>
          </a:p>
          <a:p>
            <a:pPr eaLnBrk="1" hangingPunct="1"/>
            <a:r>
              <a:rPr lang="zh-CN" altLang="en-US" dirty="0">
                <a:latin typeface="+mn-ea"/>
              </a:rPr>
              <a:t>链接：</a:t>
            </a:r>
            <a:endParaRPr lang="en-US" altLang="zh-CN" dirty="0">
              <a:latin typeface="+mn-ea"/>
            </a:endParaRPr>
          </a:p>
          <a:p>
            <a:pPr lvl="1"/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、写在上投亚太优势基金一周年（</a:t>
            </a:r>
            <a:r>
              <a:rPr lang="en-US" altLang="zh-CN" dirty="0">
                <a:latin typeface="+mn-ea"/>
              </a:rPr>
              <a:t>2008-10-30</a:t>
            </a:r>
            <a:r>
              <a:rPr lang="zh-CN" altLang="en-US" dirty="0">
                <a:latin typeface="+mn-ea"/>
              </a:rPr>
              <a:t>，王鸿繽）</a:t>
            </a:r>
            <a:endParaRPr lang="en-US" altLang="zh-CN" dirty="0">
              <a:latin typeface="+mn-ea"/>
            </a:endParaRPr>
          </a:p>
          <a:p>
            <a:pPr eaLnBrk="1" hangingPunct="1"/>
            <a:endParaRPr lang="en-US" altLang="zh-CN" u="sng" dirty="0">
              <a:latin typeface="+mn-ea"/>
            </a:endParaRPr>
          </a:p>
          <a:p>
            <a:pPr lvl="1"/>
            <a:r>
              <a:rPr lang="en-US" altLang="zh-CN" u="sng" dirty="0">
                <a:latin typeface="+mn-ea"/>
              </a:rPr>
              <a:t>2</a:t>
            </a:r>
            <a:r>
              <a:rPr lang="zh-CN" altLang="en-US" u="sng" dirty="0">
                <a:latin typeface="+mn-ea"/>
              </a:rPr>
              <a:t>、</a:t>
            </a:r>
            <a:r>
              <a:rPr lang="en-US" altLang="zh-CN" u="sng" dirty="0">
                <a:latin typeface="+mn-ea"/>
              </a:rPr>
              <a:t>QDII</a:t>
            </a:r>
            <a:r>
              <a:rPr lang="zh-CN" altLang="en-US" u="sng" dirty="0">
                <a:latin typeface="+mn-ea"/>
              </a:rPr>
              <a:t>基金一览及选择</a:t>
            </a:r>
            <a:endParaRPr lang="en-US" altLang="zh-CN" u="sng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5482D-C551-4341-8FF6-A7C99E0B4C83}" type="slidenum">
              <a:rPr lang="en-US" altLang="zh-CN" smtClean="0">
                <a:latin typeface="+mn-ea"/>
              </a:rPr>
              <a:pPr>
                <a:defRPr/>
              </a:pPr>
              <a:t>23</a:t>
            </a:fld>
            <a:endParaRPr lang="en-US" altLang="zh-CN" dirty="0">
              <a:latin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E11034-7842-3B33-4E15-2B63D022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4883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几个</a:t>
            </a:r>
            <a:r>
              <a:rPr lang="en-US" altLang="zh-CN" dirty="0"/>
              <a:t>QDII</a:t>
            </a:r>
            <a:r>
              <a:rPr lang="zh-CN" altLang="en-US" dirty="0"/>
              <a:t>小例子：</a:t>
            </a:r>
            <a:br>
              <a:rPr lang="en-US" altLang="zh-CN" dirty="0"/>
            </a:br>
            <a:r>
              <a:rPr lang="en-US" altLang="zh-CN" dirty="0"/>
              <a:t>1</a:t>
            </a:r>
            <a:r>
              <a:rPr lang="zh-CN" altLang="en-US" dirty="0"/>
              <a:t>、美国</a:t>
            </a:r>
            <a:r>
              <a:rPr lang="en-US" altLang="zh-CN" dirty="0"/>
              <a:t>----</a:t>
            </a:r>
            <a:r>
              <a:rPr lang="zh-CN" altLang="en-US" dirty="0"/>
              <a:t>广发纳斯达克</a:t>
            </a:r>
            <a:r>
              <a:rPr lang="en-US" altLang="zh-CN" dirty="0"/>
              <a:t>100</a:t>
            </a:r>
            <a:r>
              <a:rPr lang="zh-CN" altLang="en-US" dirty="0"/>
              <a:t>指数</a:t>
            </a:r>
            <a:r>
              <a:rPr lang="en-US" altLang="zh-CN" dirty="0"/>
              <a:t>ETF</a:t>
            </a:r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821A6940-DF1E-819E-FD0A-A652C7DCB528}"/>
                  </a:ext>
                </a:extLst>
              </p14:cNvPr>
              <p14:cNvContentPartPr/>
              <p14:nvPr/>
            </p14:nvContentPartPr>
            <p14:xfrm>
              <a:off x="914143" y="5602526"/>
              <a:ext cx="837360" cy="13212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821A6940-DF1E-819E-FD0A-A652C7DCB5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503" y="5494886"/>
                <a:ext cx="9450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782CC0F6-B0E4-EE8D-9E29-75961F815C33}"/>
                  </a:ext>
                </a:extLst>
              </p14:cNvPr>
              <p14:cNvContentPartPr/>
              <p14:nvPr/>
            </p14:nvContentPartPr>
            <p14:xfrm>
              <a:off x="2004223" y="5170166"/>
              <a:ext cx="1723320" cy="21204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782CC0F6-B0E4-EE8D-9E29-75961F815C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0583" y="5062166"/>
                <a:ext cx="18309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0215ADC8-ABD9-615C-D4C4-1E1A47415BF8}"/>
                  </a:ext>
                </a:extLst>
              </p14:cNvPr>
              <p14:cNvContentPartPr/>
              <p14:nvPr/>
            </p14:nvContentPartPr>
            <p14:xfrm>
              <a:off x="5876743" y="3513446"/>
              <a:ext cx="1907280" cy="14400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0215ADC8-ABD9-615C-D4C4-1E1A47415B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2743" y="3405806"/>
                <a:ext cx="2014920" cy="3596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6FBDC0-51EF-BFBB-44DD-1BF21CFC9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F35084-20DA-F622-C35B-F30D83E8E7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475794"/>
            <a:ext cx="9144000" cy="52655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B83963A9-822D-FF1F-7F53-0DE449CD3207}"/>
                  </a:ext>
                </a:extLst>
              </p14:cNvPr>
              <p14:cNvContentPartPr/>
              <p14:nvPr/>
            </p14:nvContentPartPr>
            <p14:xfrm>
              <a:off x="1576286" y="5206714"/>
              <a:ext cx="1725840" cy="272160"/>
            </p14:xfrm>
          </p:contentPart>
        </mc:Choice>
        <mc:Fallback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B83963A9-822D-FF1F-7F53-0DE449CD32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4286" y="5063074"/>
                <a:ext cx="1869480" cy="5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325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3BC3E9-419A-8A6A-FB7A-40F2AD59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B812AC-AB96-1A8E-67A6-4BF9A4820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F8595B-CE91-1793-D6B5-728A054AA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5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02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BAC17-5AF2-7A7B-7B5D-EFBEF3A8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18D79C-D0A8-0797-58E1-2BDC4777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F444C93F-00A4-8D23-7379-4FDEF03EFBE3}"/>
                  </a:ext>
                </a:extLst>
              </p14:cNvPr>
              <p14:cNvContentPartPr/>
              <p14:nvPr/>
            </p14:nvContentPartPr>
            <p14:xfrm>
              <a:off x="1867423" y="2650526"/>
              <a:ext cx="690840" cy="2808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F444C93F-00A4-8D23-7379-4FDEF03EFB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3783" y="2542526"/>
                <a:ext cx="7984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5815F9A1-CF6D-5D0E-7543-ED2A2F5BEC20}"/>
                  </a:ext>
                </a:extLst>
              </p14:cNvPr>
              <p14:cNvContentPartPr/>
              <p14:nvPr/>
            </p14:nvContentPartPr>
            <p14:xfrm>
              <a:off x="1828543" y="3134726"/>
              <a:ext cx="786600" cy="1368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5815F9A1-CF6D-5D0E-7543-ED2A2F5BEC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4903" y="3026726"/>
                <a:ext cx="8942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AACFB80E-A4C9-AD8C-D7F6-576140ADF715}"/>
                  </a:ext>
                </a:extLst>
              </p14:cNvPr>
              <p14:cNvContentPartPr/>
              <p14:nvPr/>
            </p14:nvContentPartPr>
            <p14:xfrm>
              <a:off x="1919983" y="3474566"/>
              <a:ext cx="837000" cy="36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AACFB80E-A4C9-AD8C-D7F6-576140ADF7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65983" y="3366566"/>
                <a:ext cx="944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636DEFF2-FC23-97B8-332B-ED1FBB653636}"/>
                  </a:ext>
                </a:extLst>
              </p14:cNvPr>
              <p14:cNvContentPartPr/>
              <p14:nvPr/>
            </p14:nvContentPartPr>
            <p14:xfrm>
              <a:off x="1880383" y="3891086"/>
              <a:ext cx="652680" cy="2772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636DEFF2-FC23-97B8-332B-ED1FBB6536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6743" y="3783086"/>
                <a:ext cx="760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1BF1F5BD-B16E-B8A2-AE9A-9116FD0188A2}"/>
                  </a:ext>
                </a:extLst>
              </p14:cNvPr>
              <p14:cNvContentPartPr/>
              <p14:nvPr/>
            </p14:nvContentPartPr>
            <p14:xfrm>
              <a:off x="1880383" y="4179806"/>
              <a:ext cx="737280" cy="36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1BF1F5BD-B16E-B8A2-AE9A-9116FD0188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26743" y="4072166"/>
                <a:ext cx="844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EAE6B70E-63E3-04D7-0FBF-AECBAC804044}"/>
                  </a:ext>
                </a:extLst>
              </p14:cNvPr>
              <p14:cNvContentPartPr/>
              <p14:nvPr/>
            </p14:nvContentPartPr>
            <p14:xfrm>
              <a:off x="1266583" y="4924286"/>
              <a:ext cx="1322280" cy="40680"/>
            </p14:xfrm>
          </p:contentPart>
        </mc:Choice>
        <mc:Fallback xmlns=""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EAE6B70E-63E3-04D7-0FBF-AECBAC80404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12943" y="4816646"/>
                <a:ext cx="1429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0407AFC3-B458-B451-D604-FDDE0622F0C5}"/>
                  </a:ext>
                </a:extLst>
              </p14:cNvPr>
              <p14:cNvContentPartPr/>
              <p14:nvPr/>
            </p14:nvContentPartPr>
            <p14:xfrm>
              <a:off x="1946263" y="5315966"/>
              <a:ext cx="735480" cy="36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0407AFC3-B458-B451-D604-FDDE0622F0C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92263" y="5207966"/>
                <a:ext cx="843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CCC156AA-72DC-9DCA-6013-64E9E503B081}"/>
                  </a:ext>
                </a:extLst>
              </p14:cNvPr>
              <p14:cNvContentPartPr/>
              <p14:nvPr/>
            </p14:nvContentPartPr>
            <p14:xfrm>
              <a:off x="1815223" y="5655806"/>
              <a:ext cx="988560" cy="36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CCC156AA-72DC-9DCA-6013-64E9E503B08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61583" y="5547806"/>
                <a:ext cx="1096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C1173E2D-02F7-CA92-A1F6-9299218A7A83}"/>
                  </a:ext>
                </a:extLst>
              </p14:cNvPr>
              <p14:cNvContentPartPr/>
              <p14:nvPr/>
            </p14:nvContentPartPr>
            <p14:xfrm>
              <a:off x="1893703" y="6029486"/>
              <a:ext cx="788760" cy="99000"/>
            </p14:xfrm>
          </p:contentPart>
        </mc:Choice>
        <mc:Fallback xmlns=""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C1173E2D-02F7-CA92-A1F6-9299218A7A8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40063" y="5921846"/>
                <a:ext cx="896400" cy="3146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E5EAEABF-200E-E19A-6105-F87A87524DE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98120"/>
            <a:ext cx="914400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2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5642E-7CEC-B8D1-2A51-465CE2AE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013421-CA28-B7CF-D689-76868EDF9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688A33-2B54-CFBF-06A6-7BE174E0B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3"/>
            <a:ext cx="8856984" cy="57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17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6D3D28-10C6-D91E-88E6-ECDFF168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、印度</a:t>
            </a:r>
            <a:r>
              <a:rPr lang="en-US" altLang="zh-CN" dirty="0"/>
              <a:t>---</a:t>
            </a:r>
            <a:r>
              <a:rPr lang="zh-CN" altLang="en-US" dirty="0"/>
              <a:t>工银印度基金</a:t>
            </a:r>
            <a:r>
              <a:rPr lang="en-US" altLang="zh-CN" dirty="0"/>
              <a:t>QDII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9DCECF-9B34-9615-4C57-E4703A320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52E5096C-935C-5AF4-F34C-1CA0CE90B36A}"/>
                  </a:ext>
                </a:extLst>
              </p14:cNvPr>
              <p14:cNvContentPartPr/>
              <p14:nvPr/>
            </p14:nvContentPartPr>
            <p14:xfrm>
              <a:off x="6201463" y="3448286"/>
              <a:ext cx="1246680" cy="6624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52E5096C-935C-5AF4-F34C-1CA0CE90B3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7463" y="3340286"/>
                <a:ext cx="13543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CD8AB374-83B7-51FA-B6F3-425F1A0F11FB}"/>
                  </a:ext>
                </a:extLst>
              </p14:cNvPr>
              <p14:cNvContentPartPr/>
              <p14:nvPr/>
            </p14:nvContentPartPr>
            <p14:xfrm>
              <a:off x="2063623" y="5158286"/>
              <a:ext cx="1646640" cy="26280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CD8AB374-83B7-51FA-B6F3-425F1A0F11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9623" y="5050286"/>
                <a:ext cx="175428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181A3FA5-3DB1-0638-2A7C-2113F53416B3}"/>
                  </a:ext>
                </a:extLst>
              </p14:cNvPr>
              <p14:cNvContentPartPr/>
              <p14:nvPr/>
            </p14:nvContentPartPr>
            <p14:xfrm>
              <a:off x="508783" y="5602526"/>
              <a:ext cx="1265760" cy="18432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181A3FA5-3DB1-0638-2A7C-2113F53416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143" y="5494886"/>
                <a:ext cx="137340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75708A6C-79E2-8C33-850C-FB426AA5090D}"/>
                  </a:ext>
                </a:extLst>
              </p14:cNvPr>
              <p14:cNvContentPartPr/>
              <p14:nvPr/>
            </p14:nvContentPartPr>
            <p14:xfrm>
              <a:off x="2594726" y="4928794"/>
              <a:ext cx="360" cy="36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75708A6C-79E2-8C33-850C-FB426AA509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23086" y="4784794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3BAB9078-B68A-4804-DD55-FC94538522C9}"/>
                  </a:ext>
                </a:extLst>
              </p14:cNvPr>
              <p14:cNvContentPartPr/>
              <p14:nvPr/>
            </p14:nvContentPartPr>
            <p14:xfrm>
              <a:off x="1148966" y="3674554"/>
              <a:ext cx="360" cy="36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3BAB9078-B68A-4804-DD55-FC94538522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7326" y="3530914"/>
                <a:ext cx="144000" cy="288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C1519978-6949-31F8-F920-AB05C4D428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436914"/>
            <a:ext cx="9144000" cy="52324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444A5730-8DD4-8FDB-ABB0-16C00EC2947E}"/>
                  </a:ext>
                </a:extLst>
              </p14:cNvPr>
              <p14:cNvContentPartPr/>
              <p14:nvPr/>
            </p14:nvContentPartPr>
            <p14:xfrm>
              <a:off x="5895549" y="3039154"/>
              <a:ext cx="2412360" cy="35640"/>
            </p14:xfrm>
          </p:contentPart>
        </mc:Choice>
        <mc:Fallback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444A5730-8DD4-8FDB-ABB0-16C00EC294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23549" y="2895514"/>
                <a:ext cx="25560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ACEA45C0-CD8E-8406-9391-D784B6023118}"/>
                  </a:ext>
                </a:extLst>
              </p14:cNvPr>
              <p14:cNvContentPartPr/>
              <p14:nvPr/>
            </p14:nvContentPartPr>
            <p14:xfrm>
              <a:off x="5913909" y="2942674"/>
              <a:ext cx="2085480" cy="45360"/>
            </p14:xfrm>
          </p:contentPart>
        </mc:Choice>
        <mc:Fallback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ACEA45C0-CD8E-8406-9391-D784B60231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42269" y="2799034"/>
                <a:ext cx="2229120" cy="33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583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2D3FF-1631-C8B6-E98B-EDFC7706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C34793-FFB4-A397-AC37-3C209E2E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7A936C-1203-CA73-99EF-78D615F0A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2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99792" y="404664"/>
            <a:ext cx="38100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990000"/>
                </a:solidFill>
                <a:ea typeface="华文行楷" pitchFamily="2" charset="-122"/>
              </a:rPr>
              <a:t>一、</a:t>
            </a:r>
            <a:r>
              <a:rPr kumimoji="1" lang="en-US" altLang="zh-CN" sz="3200" b="1" dirty="0">
                <a:solidFill>
                  <a:srgbClr val="990000"/>
                </a:solidFill>
                <a:ea typeface="华文行楷" pitchFamily="2" charset="-122"/>
              </a:rPr>
              <a:t>ETF</a:t>
            </a:r>
            <a:r>
              <a:rPr kumimoji="1" lang="zh-CN" altLang="en-US" sz="3200" b="1" dirty="0">
                <a:solidFill>
                  <a:srgbClr val="990000"/>
                </a:solidFill>
                <a:ea typeface="华文行楷" pitchFamily="2" charset="-122"/>
              </a:rPr>
              <a:t>是什么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2776"/>
            <a:ext cx="8839200" cy="3285728"/>
          </a:xfrm>
          <a:noFill/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800" dirty="0">
                <a:latin typeface="+mn-ea"/>
              </a:rPr>
              <a:t>    ETF</a:t>
            </a:r>
            <a:r>
              <a:rPr lang="zh-CN" altLang="en-US" sz="2800" dirty="0">
                <a:latin typeface="+mn-ea"/>
              </a:rPr>
              <a:t>（ </a:t>
            </a:r>
            <a:r>
              <a:rPr lang="en-US" altLang="zh-CN" sz="2800" dirty="0">
                <a:latin typeface="+mn-ea"/>
              </a:rPr>
              <a:t>Exchange Traded Funds) </a:t>
            </a:r>
            <a:r>
              <a:rPr lang="zh-CN" altLang="en-US" sz="2800" dirty="0">
                <a:latin typeface="+mn-ea"/>
              </a:rPr>
              <a:t>即</a:t>
            </a:r>
            <a:r>
              <a:rPr lang="zh-CN" altLang="en-US" sz="2800" b="1" dirty="0">
                <a:solidFill>
                  <a:srgbClr val="FF3300"/>
                </a:solidFill>
                <a:latin typeface="+mn-ea"/>
              </a:rPr>
              <a:t>交易型开放式指数基金</a:t>
            </a:r>
            <a:r>
              <a:rPr lang="zh-CN" altLang="en-US" sz="2800" dirty="0">
                <a:latin typeface="+mn-ea"/>
              </a:rPr>
              <a:t>，是在证券交易所挂牌交易的指数基金，其交易价格、基金份额净值走势与所跟踪的指数基本一致。因此投资者买卖一只</a:t>
            </a:r>
            <a:r>
              <a:rPr lang="en-US" altLang="zh-CN" sz="2800" dirty="0">
                <a:latin typeface="+mn-ea"/>
              </a:rPr>
              <a:t>ETF</a:t>
            </a:r>
            <a:r>
              <a:rPr lang="zh-CN" altLang="en-US" sz="2800" dirty="0">
                <a:latin typeface="+mn-ea"/>
              </a:rPr>
              <a:t>，等同于买卖了它所跟踪的指数包含的多只股票，可取得与该指数基本一致的收益。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b="1" dirty="0">
                <a:latin typeface="+mn-ea"/>
              </a:rPr>
              <a:t>   </a:t>
            </a:r>
            <a:r>
              <a:rPr lang="en-US" altLang="zh-CN" b="1" dirty="0">
                <a:latin typeface="+mn-ea"/>
              </a:rPr>
              <a:t>ETF</a:t>
            </a:r>
            <a:r>
              <a:rPr lang="zh-CN" altLang="en-US" b="1" dirty="0">
                <a:latin typeface="+mn-ea"/>
              </a:rPr>
              <a:t>主要三大特点：</a:t>
            </a:r>
          </a:p>
        </p:txBody>
      </p:sp>
      <p:sp>
        <p:nvSpPr>
          <p:cNvPr id="819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87624" y="4725144"/>
            <a:ext cx="60960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kumimoji="1" lang="en-US" altLang="zh-CN" sz="2400" b="1" dirty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kumimoji="1" lang="zh-CN" altLang="en-US" sz="2400" b="1" dirty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指数基金：指数化投资管理策略 </a:t>
            </a:r>
          </a:p>
        </p:txBody>
      </p:sp>
      <p:sp>
        <p:nvSpPr>
          <p:cNvPr id="8197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87624" y="5949280"/>
            <a:ext cx="60960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kumimoji="1" lang="en-US" altLang="zh-CN" sz="2400" b="1" dirty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kumimoji="1" lang="zh-CN" altLang="en-US" sz="2400" b="1" dirty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交易型：可以在二级市场交易</a:t>
            </a:r>
          </a:p>
        </p:txBody>
      </p:sp>
      <p:sp>
        <p:nvSpPr>
          <p:cNvPr id="8198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59632" y="5301208"/>
            <a:ext cx="60960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kumimoji="1" lang="en-US" altLang="zh-CN" sz="2400" b="1" dirty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kumimoji="1" lang="zh-CN" altLang="en-US" sz="2400" b="1" dirty="0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开放式：可以申购赎回（证券实物）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C4378C-450F-57BB-2D72-9AD1C6F0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4AD52D-180D-BEB2-CC80-B461C46E7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29A911-67D6-D438-CDE2-E957BA3F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036496" cy="61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78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A62DA-3B15-6278-1D62-B7B55AFB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2’</a:t>
            </a:r>
            <a:r>
              <a:rPr lang="zh-CN" altLang="en-US" dirty="0"/>
              <a:t>换一只投资印度的</a:t>
            </a:r>
            <a:r>
              <a:rPr lang="en-US" altLang="zh-CN" dirty="0"/>
              <a:t>QDII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916228C-384D-A27D-8DB8-4FE8D4EF2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4785"/>
            <a:ext cx="9144000" cy="475252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3EDF6328-871F-9FB8-8E4F-5AEB6225A4BC}"/>
                  </a:ext>
                </a:extLst>
              </p14:cNvPr>
              <p14:cNvContentPartPr/>
              <p14:nvPr/>
            </p14:nvContentPartPr>
            <p14:xfrm>
              <a:off x="6400629" y="2907754"/>
              <a:ext cx="1863360" cy="10080"/>
            </p14:xfrm>
          </p:contentPart>
        </mc:Choice>
        <mc:Fallback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3EDF6328-871F-9FB8-8E4F-5AEB6225A4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8629" y="2763754"/>
                <a:ext cx="20070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A4B7019E-F645-A41C-DC54-2F931F27D9C1}"/>
                  </a:ext>
                </a:extLst>
              </p14:cNvPr>
              <p14:cNvContentPartPr/>
              <p14:nvPr/>
            </p14:nvContentPartPr>
            <p14:xfrm>
              <a:off x="6034869" y="2821354"/>
              <a:ext cx="1811160" cy="8640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A4B7019E-F645-A41C-DC54-2F931F27D9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2869" y="2677714"/>
                <a:ext cx="1954800" cy="2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588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A314E8-CF40-F9D5-1039-FE77F8EC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3AD2BF-9083-A4D1-94C5-DE2B4F5A5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95892C-1645-E0AD-CE37-0A587032C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59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0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08902-1091-7476-3E4B-D9EACB6A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9E9D3AC-81EF-07B7-D3E8-90C9CE3F7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649491"/>
          </a:xfrm>
        </p:spPr>
      </p:pic>
    </p:spTree>
    <p:extLst>
      <p:ext uri="{BB962C8B-B14F-4D97-AF65-F5344CB8AC3E}">
        <p14:creationId xmlns:p14="http://schemas.microsoft.com/office/powerpoint/2010/main" val="631871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D1BC4D-E420-68B0-CFBD-9CB7ABA6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28D7A1-584F-00CA-7F51-BF3794B41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9D1CFE-AC87-A46B-B864-58374B37C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589"/>
            <a:ext cx="9144000" cy="59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4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C6E2CF-B703-C5A6-E37A-39AFE31F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2FC60C-ABA4-2394-EF9A-B08FD7C8B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976CFA-EFE3-6275-717F-66C001441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61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81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3A11CD-CAE0-8041-9D2E-0603E2CD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、越南</a:t>
            </a:r>
            <a:r>
              <a:rPr lang="en-US" altLang="zh-CN" dirty="0"/>
              <a:t>—</a:t>
            </a:r>
            <a:r>
              <a:rPr lang="zh-CN" altLang="en-US" dirty="0"/>
              <a:t>天弘越南</a:t>
            </a:r>
            <a:r>
              <a:rPr lang="en-US" altLang="zh-CN" dirty="0"/>
              <a:t>QDII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B106B6-B30E-11E6-B407-252854723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F6ACEB90-F329-77E0-FC57-849D764A8719}"/>
                  </a:ext>
                </a:extLst>
              </p14:cNvPr>
              <p14:cNvContentPartPr/>
              <p14:nvPr/>
            </p14:nvContentPartPr>
            <p14:xfrm>
              <a:off x="415903" y="5655446"/>
              <a:ext cx="1259280" cy="5292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F6ACEB90-F329-77E0-FC57-849D764A87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903" y="5547806"/>
                <a:ext cx="13669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4CBFD3B8-A9FC-21B8-52E8-80333F8738CD}"/>
                  </a:ext>
                </a:extLst>
              </p14:cNvPr>
              <p14:cNvContentPartPr/>
              <p14:nvPr/>
            </p14:nvContentPartPr>
            <p14:xfrm>
              <a:off x="1834303" y="5303006"/>
              <a:ext cx="1161720" cy="3996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4CBFD3B8-A9FC-21B8-52E8-80333F873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0303" y="5195366"/>
                <a:ext cx="12693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66E1AD88-8BCE-CB0F-F20E-7D7AA816655F}"/>
                  </a:ext>
                </a:extLst>
              </p14:cNvPr>
              <p14:cNvContentPartPr/>
              <p14:nvPr/>
            </p14:nvContentPartPr>
            <p14:xfrm>
              <a:off x="5498743" y="3526766"/>
              <a:ext cx="1546560" cy="12348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66E1AD88-8BCE-CB0F-F20E-7D7AA81665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45103" y="3418766"/>
                <a:ext cx="1654200" cy="3391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D718DF5-4B5C-2E38-09CA-D5E1BFAA8D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15034"/>
            <a:ext cx="9144000" cy="52263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C3D158D7-6194-1DE9-073B-A85767E0A861}"/>
                  </a:ext>
                </a:extLst>
              </p14:cNvPr>
              <p14:cNvContentPartPr/>
              <p14:nvPr/>
            </p14:nvContentPartPr>
            <p14:xfrm>
              <a:off x="5817069" y="2986594"/>
              <a:ext cx="1943640" cy="35640"/>
            </p14:xfrm>
          </p:contentPart>
        </mc:Choice>
        <mc:Fallback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C3D158D7-6194-1DE9-073B-A85767E0A8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45069" y="2842594"/>
                <a:ext cx="2087280" cy="3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8609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7C8A03-05BE-CC71-4FB4-B06A0E8D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4B1B82-A008-664F-CADD-FFA44B0ED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6F39F65C-E9A9-ACB2-3E3B-A17986FC8B4A}"/>
                  </a:ext>
                </a:extLst>
              </p14:cNvPr>
              <p14:cNvContentPartPr/>
              <p14:nvPr/>
            </p14:nvContentPartPr>
            <p14:xfrm>
              <a:off x="5599543" y="1577006"/>
              <a:ext cx="590040" cy="21312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6F39F65C-E9A9-ACB2-3E3B-A17986FC8B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5543" y="1469006"/>
                <a:ext cx="69768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3D0F2EA3-C06C-D9B7-CF4C-F48CC05B4802}"/>
                  </a:ext>
                </a:extLst>
              </p14:cNvPr>
              <p14:cNvContentPartPr/>
              <p14:nvPr/>
            </p14:nvContentPartPr>
            <p14:xfrm>
              <a:off x="5708263" y="2167406"/>
              <a:ext cx="770760" cy="6624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3D0F2EA3-C06C-D9B7-CF4C-F48CC05B48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4263" y="2059406"/>
                <a:ext cx="8784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ACCD4BB0-E419-6348-058F-4E677E9BB9D4}"/>
                  </a:ext>
                </a:extLst>
              </p14:cNvPr>
              <p14:cNvContentPartPr/>
              <p14:nvPr/>
            </p14:nvContentPartPr>
            <p14:xfrm>
              <a:off x="5744263" y="2479526"/>
              <a:ext cx="468720" cy="10728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ACCD4BB0-E419-6348-058F-4E677E9BB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0263" y="2371526"/>
                <a:ext cx="5763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98EC7F9D-8B15-0EF1-88AA-B5BF2BCC8838}"/>
                  </a:ext>
                </a:extLst>
              </p14:cNvPr>
              <p14:cNvContentPartPr/>
              <p14:nvPr/>
            </p14:nvContentPartPr>
            <p14:xfrm>
              <a:off x="5734543" y="2880566"/>
              <a:ext cx="357840" cy="5868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98EC7F9D-8B15-0EF1-88AA-B5BF2BCC88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0543" y="2772566"/>
                <a:ext cx="4654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E442A695-F6D5-075F-A71B-99C3F3CA7BFA}"/>
                  </a:ext>
                </a:extLst>
              </p14:cNvPr>
              <p14:cNvContentPartPr/>
              <p14:nvPr/>
            </p14:nvContentPartPr>
            <p14:xfrm>
              <a:off x="5836423" y="3173606"/>
              <a:ext cx="282240" cy="4140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E442A695-F6D5-075F-A71B-99C3F3CA7B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82423" y="3065966"/>
                <a:ext cx="3898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5C58BC90-DDE5-9E0B-8C10-71D49706F718}"/>
                  </a:ext>
                </a:extLst>
              </p14:cNvPr>
              <p14:cNvContentPartPr/>
              <p14:nvPr/>
            </p14:nvContentPartPr>
            <p14:xfrm>
              <a:off x="5760463" y="3618206"/>
              <a:ext cx="410400" cy="13680"/>
            </p14:xfrm>
          </p:contentPart>
        </mc:Choice>
        <mc:Fallback xmlns=""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5C58BC90-DDE5-9E0B-8C10-71D49706F7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06823" y="3510206"/>
                <a:ext cx="5180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C3A7A7EB-D7CC-93CD-0DE4-4EE5EBD64DEC}"/>
                  </a:ext>
                </a:extLst>
              </p14:cNvPr>
              <p14:cNvContentPartPr/>
              <p14:nvPr/>
            </p14:nvContentPartPr>
            <p14:xfrm>
              <a:off x="5744983" y="3965246"/>
              <a:ext cx="491400" cy="3204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C3A7A7EB-D7CC-93CD-0DE4-4EE5EBD64DE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91343" y="3857606"/>
                <a:ext cx="599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F0B12BD7-56B4-6623-96A3-CC06D6BC0B37}"/>
                  </a:ext>
                </a:extLst>
              </p14:cNvPr>
              <p14:cNvContentPartPr/>
              <p14:nvPr/>
            </p14:nvContentPartPr>
            <p14:xfrm>
              <a:off x="5773423" y="4400846"/>
              <a:ext cx="357480" cy="1440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F0B12BD7-56B4-6623-96A3-CC06D6BC0B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9423" y="4293206"/>
                <a:ext cx="465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50A76733-2BE4-042D-39D6-25018006A077}"/>
                  </a:ext>
                </a:extLst>
              </p14:cNvPr>
              <p14:cNvContentPartPr/>
              <p14:nvPr/>
            </p14:nvContentPartPr>
            <p14:xfrm>
              <a:off x="5747143" y="4702166"/>
              <a:ext cx="529200" cy="13680"/>
            </p14:xfrm>
          </p:contentPart>
        </mc:Choice>
        <mc:Fallback xmlns=""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50A76733-2BE4-042D-39D6-25018006A07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93503" y="4594526"/>
                <a:ext cx="6368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4866E359-88AB-0109-1241-EF60F559B4CF}"/>
                  </a:ext>
                </a:extLst>
              </p14:cNvPr>
              <p14:cNvContentPartPr/>
              <p14:nvPr/>
            </p14:nvContentPartPr>
            <p14:xfrm>
              <a:off x="5760463" y="5080886"/>
              <a:ext cx="539280" cy="1440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4866E359-88AB-0109-1241-EF60F559B4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06823" y="4973246"/>
                <a:ext cx="646920" cy="2300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40B2229-0875-41EF-CFB9-7A2342F26CF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74638"/>
            <a:ext cx="9144000" cy="63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17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A246FA-DE32-6A3D-1D6C-9876C3F7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D4C03E-E3B0-EDC7-883D-3115E11B1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2F4293-02B8-0E63-7897-7AA0EFFB0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" y="2540999"/>
            <a:ext cx="9144000" cy="4317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88A407C-F44F-B2E0-0CC3-B6C640A67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8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148064" y="620688"/>
            <a:ext cx="36576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CC3300"/>
                </a:solidFill>
                <a:latin typeface="+mn-ea"/>
              </a:rPr>
              <a:t>特点一</a:t>
            </a:r>
            <a:r>
              <a:rPr kumimoji="1" lang="en-US" altLang="zh-CN" sz="2800" b="1" dirty="0">
                <a:solidFill>
                  <a:srgbClr val="CC3300"/>
                </a:solidFill>
                <a:latin typeface="+mn-ea"/>
              </a:rPr>
              <a:t>——</a:t>
            </a:r>
            <a:r>
              <a:rPr kumimoji="1" lang="zh-CN" altLang="en-US" sz="2800" b="1" dirty="0">
                <a:solidFill>
                  <a:srgbClr val="CC3300"/>
                </a:solidFill>
                <a:latin typeface="+mn-ea"/>
              </a:rPr>
              <a:t>指数基金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556792"/>
            <a:ext cx="7772400" cy="212144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zh-CN" altLang="en-US" dirty="0">
                <a:latin typeface="+mn-ea"/>
              </a:rPr>
              <a:t>完全复制指数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dirty="0">
                <a:latin typeface="+mn-ea"/>
              </a:rPr>
              <a:t>	        	费用低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dirty="0">
                <a:latin typeface="+mn-ea"/>
              </a:rPr>
              <a:t>			没有债券、流动性现金仓位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dirty="0">
                <a:latin typeface="+mn-ea"/>
              </a:rPr>
              <a:t>			实物申购赎回，减少冲击成本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352800" y="3962400"/>
            <a:ext cx="16002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47800" y="4800600"/>
            <a:ext cx="60198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130000"/>
              <a:buFont typeface="Wingdings" pitchFamily="2" charset="2"/>
              <a:buNone/>
            </a:pPr>
            <a:r>
              <a:rPr kumimoji="1" lang="zh-CN" altLang="en-US" sz="2800" b="1" dirty="0">
                <a:latin typeface="+mn-ea"/>
              </a:rPr>
              <a:t>跟踪误差小，完成指数投资的股票化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715000" y="762000"/>
            <a:ext cx="32004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CC3300"/>
                </a:solidFill>
                <a:latin typeface="+mn-ea"/>
              </a:rPr>
              <a:t>特点二</a:t>
            </a:r>
            <a:r>
              <a:rPr kumimoji="1" lang="en-US" altLang="zh-CN" sz="2800" b="1" dirty="0">
                <a:solidFill>
                  <a:srgbClr val="CC3300"/>
                </a:solidFill>
                <a:latin typeface="+mn-ea"/>
              </a:rPr>
              <a:t>——</a:t>
            </a:r>
            <a:r>
              <a:rPr kumimoji="1" lang="zh-CN" altLang="en-US" sz="2800" b="1" dirty="0">
                <a:solidFill>
                  <a:srgbClr val="CC3300"/>
                </a:solidFill>
                <a:latin typeface="+mn-ea"/>
              </a:rPr>
              <a:t>开放式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+mn-ea"/>
              </a:rPr>
              <a:t>“</a:t>
            </a:r>
            <a:r>
              <a:rPr lang="zh-CN" altLang="en-US" dirty="0">
                <a:latin typeface="+mn-ea"/>
              </a:rPr>
              <a:t>组合证券”申购赎回机制</a:t>
            </a:r>
            <a:r>
              <a:rPr lang="en-US" altLang="zh-CN" dirty="0">
                <a:latin typeface="+mn-ea"/>
              </a:rPr>
              <a:t>——</a:t>
            </a:r>
            <a:r>
              <a:rPr lang="zh-CN" altLang="en-US" b="1" dirty="0">
                <a:latin typeface="+mn-ea"/>
              </a:rPr>
              <a:t>一级市场</a:t>
            </a:r>
            <a:r>
              <a:rPr lang="zh-CN" altLang="en-US" dirty="0">
                <a:latin typeface="+mn-ea"/>
              </a:rPr>
              <a:t>：</a:t>
            </a:r>
          </a:p>
          <a:p>
            <a:pPr lvl="1" eaLnBrk="1" hangingPunct="1"/>
            <a:r>
              <a:rPr lang="en-US" altLang="zh-CN" dirty="0">
                <a:latin typeface="+mn-ea"/>
              </a:rPr>
              <a:t>ETF</a:t>
            </a:r>
            <a:r>
              <a:rPr lang="zh-CN" altLang="en-US" dirty="0">
                <a:latin typeface="+mn-ea"/>
              </a:rPr>
              <a:t>不接受现金申购赎回，以组合证券交换份额。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00163" y="3200400"/>
            <a:ext cx="5938837" cy="2822575"/>
            <a:chOff x="754" y="1642"/>
            <a:chExt cx="3680" cy="2021"/>
          </a:xfrm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3163" y="1920"/>
              <a:ext cx="126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TW" altLang="en-US" sz="1400">
                  <a:ea typeface="PMingLiU" pitchFamily="18" charset="-120"/>
                </a:rPr>
                <a:t> </a:t>
              </a: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742" y="2981"/>
              <a:ext cx="692" cy="551"/>
            </a:xfrm>
            <a:prstGeom prst="rect">
              <a:avLst/>
            </a:prstGeom>
            <a:solidFill>
              <a:srgbClr val="1C449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endParaRPr lang="zh-TW" altLang="en-US" sz="2000">
                <a:solidFill>
                  <a:srgbClr val="FFFFFF"/>
                </a:solidFill>
                <a:ea typeface="PMingLiU" pitchFamily="18" charset="-120"/>
              </a:endParaRPr>
            </a:p>
            <a:p>
              <a:pPr algn="ctr" eaLnBrk="0" hangingPunct="0"/>
              <a:r>
                <a:rPr lang="zh-TW" altLang="en-US" sz="2000">
                  <a:solidFill>
                    <a:srgbClr val="FFFFFF"/>
                  </a:solidFill>
                  <a:ea typeface="PMingLiU" pitchFamily="18" charset="-120"/>
                </a:rPr>
                <a:t>投資者</a:t>
              </a:r>
            </a:p>
            <a:p>
              <a:pPr algn="ctr" eaLnBrk="0" hangingPunct="0"/>
              <a:endParaRPr lang="en-US" altLang="zh-CN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3742" y="1804"/>
              <a:ext cx="692" cy="551"/>
            </a:xfrm>
            <a:prstGeom prst="rect">
              <a:avLst/>
            </a:prstGeom>
            <a:solidFill>
              <a:srgbClr val="1C449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/>
              <a:r>
                <a:rPr lang="en-US" altLang="zh-TW" sz="2000">
                  <a:solidFill>
                    <a:srgbClr val="FFFFFF"/>
                  </a:solidFill>
                  <a:latin typeface="Arial" charset="0"/>
                  <a:ea typeface="PMingLiU" pitchFamily="18" charset="-120"/>
                </a:rPr>
                <a:t>ETF</a:t>
              </a:r>
              <a:endParaRPr lang="en-US" altLang="zh-TW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754" y="1985"/>
              <a:ext cx="427" cy="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zh-TW" altLang="en-US" sz="2000" b="1">
                  <a:solidFill>
                    <a:srgbClr val="0099FF"/>
                  </a:solidFill>
                  <a:latin typeface="Arial" charset="0"/>
                  <a:ea typeface="PMingLiU" pitchFamily="18" charset="-120"/>
                </a:rPr>
                <a:t>申購</a:t>
              </a:r>
            </a:p>
            <a:p>
              <a:pPr algn="ctr" eaLnBrk="0" hangingPunct="0"/>
              <a:endParaRPr lang="en-US" altLang="zh-TW" sz="2000" b="1">
                <a:solidFill>
                  <a:srgbClr val="0099FF"/>
                </a:solidFill>
                <a:latin typeface="Arial" charset="0"/>
              </a:endParaRP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754" y="3163"/>
              <a:ext cx="427" cy="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zh-TW" altLang="en-US" sz="2000" b="1">
                  <a:solidFill>
                    <a:srgbClr val="0099FF"/>
                  </a:solidFill>
                  <a:latin typeface="Arial" charset="0"/>
                  <a:ea typeface="PMingLiU" pitchFamily="18" charset="-120"/>
                </a:rPr>
                <a:t>贖回</a:t>
              </a:r>
            </a:p>
            <a:p>
              <a:pPr algn="ctr" eaLnBrk="0" hangingPunct="0"/>
              <a:endParaRPr lang="en-US" altLang="zh-TW" sz="2000" b="1">
                <a:solidFill>
                  <a:srgbClr val="0099FF"/>
                </a:solidFill>
                <a:latin typeface="Arial" charset="0"/>
              </a:endParaRP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2669" y="1642"/>
              <a:ext cx="742" cy="4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zh-TW" altLang="en-US" sz="1600" b="1">
                  <a:solidFill>
                    <a:srgbClr val="000000"/>
                  </a:solidFill>
                  <a:latin typeface="Arial" charset="0"/>
                  <a:ea typeface="PMingLiU" pitchFamily="18" charset="-120"/>
                </a:rPr>
                <a:t>成分股組合</a:t>
              </a:r>
            </a:p>
            <a:p>
              <a:pPr algn="ctr" eaLnBrk="0" hangingPunct="0"/>
              <a:endParaRPr lang="en-US" altLang="zh-TW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2731" y="2170"/>
              <a:ext cx="616" cy="4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zh-TW" altLang="en-US" sz="1600" b="1">
                  <a:solidFill>
                    <a:srgbClr val="000000"/>
                  </a:solidFill>
                  <a:latin typeface="Arial" charset="0"/>
                  <a:ea typeface="PMingLiU" pitchFamily="18" charset="-120"/>
                </a:rPr>
                <a:t>基金單位</a:t>
              </a:r>
            </a:p>
            <a:p>
              <a:pPr algn="ctr" eaLnBrk="0" hangingPunct="0"/>
              <a:endParaRPr lang="en-US" altLang="zh-TW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2739" y="2751"/>
              <a:ext cx="616" cy="4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endParaRPr lang="en-US" altLang="zh-TW" sz="1600" b="1">
                <a:solidFill>
                  <a:srgbClr val="000000"/>
                </a:solidFill>
                <a:latin typeface="Arial" charset="0"/>
                <a:ea typeface="PMingLiU" pitchFamily="18" charset="-120"/>
              </a:endParaRPr>
            </a:p>
            <a:p>
              <a:pPr algn="ctr" eaLnBrk="0" hangingPunct="0"/>
              <a:r>
                <a:rPr lang="zh-TW" altLang="en-US" sz="1600" b="1">
                  <a:solidFill>
                    <a:srgbClr val="000000"/>
                  </a:solidFill>
                  <a:latin typeface="Arial" charset="0"/>
                  <a:ea typeface="PMingLiU" pitchFamily="18" charset="-120"/>
                </a:rPr>
                <a:t>基金單位</a:t>
              </a:r>
              <a:endParaRPr lang="zh-TW" altLang="en-US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2669" y="3374"/>
              <a:ext cx="742" cy="2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zh-TW" altLang="en-US" sz="1600" b="1">
                  <a:solidFill>
                    <a:srgbClr val="000000"/>
                  </a:solidFill>
                  <a:latin typeface="Arial" charset="0"/>
                  <a:ea typeface="PMingLiU" pitchFamily="18" charset="-120"/>
                </a:rPr>
                <a:t>成分股組合</a:t>
              </a:r>
              <a:endParaRPr lang="en-US" altLang="zh-TW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2356" y="1985"/>
              <a:ext cx="1367" cy="0"/>
            </a:xfrm>
            <a:prstGeom prst="line">
              <a:avLst/>
            </a:prstGeom>
            <a:noFill/>
            <a:ln w="12700">
              <a:solidFill>
                <a:srgbClr val="4369B0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 flipH="1">
              <a:off x="2356" y="2140"/>
              <a:ext cx="1367" cy="0"/>
            </a:xfrm>
            <a:prstGeom prst="line">
              <a:avLst/>
            </a:prstGeom>
            <a:noFill/>
            <a:ln w="12700">
              <a:solidFill>
                <a:srgbClr val="4369B0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1454" y="3074"/>
              <a:ext cx="12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altLang="zh-CN">
                <a:solidFill>
                  <a:srgbClr val="000000"/>
                </a:solidFill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H="1">
              <a:off x="2332" y="3152"/>
              <a:ext cx="1416" cy="0"/>
            </a:xfrm>
            <a:prstGeom prst="line">
              <a:avLst/>
            </a:prstGeom>
            <a:noFill/>
            <a:ln w="12700">
              <a:solidFill>
                <a:srgbClr val="4369B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2332" y="3346"/>
              <a:ext cx="1416" cy="0"/>
            </a:xfrm>
            <a:prstGeom prst="line">
              <a:avLst/>
            </a:prstGeom>
            <a:noFill/>
            <a:ln w="12700">
              <a:solidFill>
                <a:srgbClr val="4369B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1639" y="1804"/>
              <a:ext cx="691" cy="551"/>
            </a:xfrm>
            <a:prstGeom prst="rect">
              <a:avLst/>
            </a:prstGeom>
            <a:solidFill>
              <a:srgbClr val="1C449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endParaRPr lang="zh-TW" altLang="en-US" sz="2000">
                <a:solidFill>
                  <a:srgbClr val="FFFFFF"/>
                </a:solidFill>
                <a:ea typeface="PMingLiU" pitchFamily="18" charset="-120"/>
              </a:endParaRPr>
            </a:p>
            <a:p>
              <a:pPr algn="ctr" eaLnBrk="0" hangingPunct="0"/>
              <a:r>
                <a:rPr lang="zh-TW" altLang="en-US" sz="2000">
                  <a:solidFill>
                    <a:srgbClr val="FFFFFF"/>
                  </a:solidFill>
                  <a:ea typeface="PMingLiU" pitchFamily="18" charset="-120"/>
                </a:rPr>
                <a:t>投資者</a:t>
              </a:r>
            </a:p>
            <a:p>
              <a:pPr algn="ctr" eaLnBrk="0" hangingPunct="0"/>
              <a:endParaRPr lang="en-US" altLang="zh-CN" sz="2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1639" y="2981"/>
              <a:ext cx="691" cy="551"/>
            </a:xfrm>
            <a:prstGeom prst="rect">
              <a:avLst/>
            </a:prstGeom>
            <a:solidFill>
              <a:srgbClr val="1C449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algn="ctr" eaLnBrk="0" hangingPunct="0"/>
              <a:r>
                <a:rPr lang="en-US" altLang="zh-TW" sz="2000">
                  <a:solidFill>
                    <a:srgbClr val="FFFFFF"/>
                  </a:solidFill>
                  <a:latin typeface="Arial" charset="0"/>
                  <a:ea typeface="PMingLiU" pitchFamily="18" charset="-120"/>
                </a:rPr>
                <a:t>ETF</a:t>
              </a:r>
              <a:endParaRPr lang="en-US" altLang="zh-TW" sz="200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715000" y="762000"/>
            <a:ext cx="32004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CC3300"/>
                </a:solidFill>
                <a:latin typeface="+mn-ea"/>
              </a:rPr>
              <a:t>特点三</a:t>
            </a:r>
            <a:r>
              <a:rPr kumimoji="1" lang="en-US" altLang="zh-CN" sz="2800" b="1" dirty="0">
                <a:solidFill>
                  <a:srgbClr val="CC3300"/>
                </a:solidFill>
                <a:latin typeface="+mn-ea"/>
              </a:rPr>
              <a:t>——</a:t>
            </a:r>
            <a:r>
              <a:rPr kumimoji="1" lang="zh-CN" altLang="en-US" sz="2800" b="1" dirty="0">
                <a:solidFill>
                  <a:srgbClr val="CC3300"/>
                </a:solidFill>
                <a:latin typeface="+mn-ea"/>
              </a:rPr>
              <a:t>交易型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16832"/>
            <a:ext cx="7967663" cy="4082331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+mn-ea"/>
              </a:rPr>
              <a:t>可以在二级市场挂牌交易</a:t>
            </a:r>
            <a:r>
              <a:rPr lang="en-US" altLang="zh-CN" dirty="0">
                <a:latin typeface="+mn-ea"/>
              </a:rPr>
              <a:t>——</a:t>
            </a:r>
            <a:r>
              <a:rPr lang="zh-CN" altLang="en-US" b="1" dirty="0">
                <a:latin typeface="+mn-ea"/>
              </a:rPr>
              <a:t>二级市场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dirty="0">
                <a:latin typeface="+mn-ea"/>
              </a:rPr>
              <a:t>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dirty="0">
                <a:latin typeface="+mn-ea"/>
              </a:rPr>
              <a:t>        可以在二级市场像买卖股票一样进行交易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 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4664"/>
            <a:ext cx="8515672" cy="5691336"/>
          </a:xfrm>
          <a:noFill/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600" b="1" dirty="0">
                <a:latin typeface="+mn-ea"/>
              </a:rPr>
              <a:t>  </a:t>
            </a:r>
            <a:r>
              <a:rPr lang="zh-CN" altLang="en-US" sz="3600" b="1" dirty="0">
                <a:solidFill>
                  <a:srgbClr val="CC3300"/>
                </a:solidFill>
                <a:latin typeface="+mn-ea"/>
              </a:rPr>
              <a:t>特点四</a:t>
            </a:r>
            <a:r>
              <a:rPr lang="en-US" altLang="zh-CN" sz="3600" b="1" dirty="0">
                <a:solidFill>
                  <a:srgbClr val="CC3300"/>
                </a:solidFill>
                <a:latin typeface="+mn-ea"/>
              </a:rPr>
              <a:t>——</a:t>
            </a:r>
            <a:r>
              <a:rPr lang="zh-CN" altLang="en-US" sz="3600" b="1" dirty="0">
                <a:solidFill>
                  <a:srgbClr val="CC3300"/>
                </a:solidFill>
                <a:latin typeface="+mn-ea"/>
              </a:rPr>
              <a:t>价格紧贴价值</a:t>
            </a:r>
            <a:r>
              <a:rPr lang="zh-CN" altLang="en-US" sz="3600" b="1" dirty="0">
                <a:latin typeface="+mn-ea"/>
              </a:rPr>
              <a:t>  </a:t>
            </a:r>
          </a:p>
          <a:p>
            <a:pPr lvl="1" algn="r">
              <a:lnSpc>
                <a:spcPct val="90000"/>
              </a:lnSpc>
              <a:buNone/>
            </a:pPr>
            <a:r>
              <a:rPr lang="zh-CN" altLang="en-US" sz="3200" dirty="0">
                <a:latin typeface="+mn-ea"/>
              </a:rPr>
              <a:t>套利机制将</a:t>
            </a:r>
            <a:r>
              <a:rPr lang="en-US" altLang="zh-CN" sz="3200" dirty="0">
                <a:latin typeface="+mn-ea"/>
              </a:rPr>
              <a:t>ETFs</a:t>
            </a:r>
            <a:r>
              <a:rPr lang="zh-CN" altLang="en-US" sz="3200" dirty="0">
                <a:latin typeface="+mn-ea"/>
              </a:rPr>
              <a:t>的交易价格与净值紧密相连，不会出现大幅溢价折价</a:t>
            </a:r>
            <a:br>
              <a:rPr lang="zh-CN" altLang="en-US" sz="3200" b="1" dirty="0">
                <a:latin typeface="+mn-ea"/>
              </a:rPr>
            </a:br>
            <a:br>
              <a:rPr lang="zh-CN" altLang="en-US" sz="3200" b="1" dirty="0">
                <a:latin typeface="+mn-ea"/>
              </a:rPr>
            </a:br>
            <a:r>
              <a:rPr lang="zh-CN" altLang="en-US" sz="3200" b="1" dirty="0">
                <a:solidFill>
                  <a:srgbClr val="CC3300"/>
                </a:solidFill>
                <a:latin typeface="+mn-ea"/>
              </a:rPr>
              <a:t>特点五</a:t>
            </a:r>
            <a:r>
              <a:rPr lang="en-US" altLang="zh-CN" sz="3200" b="1" dirty="0">
                <a:solidFill>
                  <a:srgbClr val="CC3300"/>
                </a:solidFill>
                <a:latin typeface="+mn-ea"/>
              </a:rPr>
              <a:t>——</a:t>
            </a:r>
            <a:r>
              <a:rPr lang="zh-CN" altLang="en-US" sz="3200" b="1" dirty="0">
                <a:solidFill>
                  <a:srgbClr val="CC3300"/>
                </a:solidFill>
                <a:latin typeface="+mn-ea"/>
              </a:rPr>
              <a:t>高度透明</a:t>
            </a:r>
            <a:r>
              <a:rPr lang="zh-CN" altLang="en-US" sz="3200" b="1" dirty="0">
                <a:latin typeface="+mn-ea"/>
              </a:rPr>
              <a:t>   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zh-CN" sz="3200" dirty="0">
                <a:latin typeface="+mn-ea"/>
              </a:rPr>
              <a:t>ETFs</a:t>
            </a:r>
            <a:r>
              <a:rPr lang="zh-CN" altLang="en-US" sz="3200" dirty="0">
                <a:latin typeface="+mn-ea"/>
              </a:rPr>
              <a:t>通常为标准指数基金，其投资组合高度透明，并且在日内公布指导性净值。每</a:t>
            </a:r>
            <a:r>
              <a:rPr lang="en-US" altLang="zh-CN" sz="3200" dirty="0">
                <a:latin typeface="+mn-ea"/>
              </a:rPr>
              <a:t>15</a:t>
            </a:r>
            <a:r>
              <a:rPr lang="zh-CN" altLang="en-US" sz="3200" dirty="0">
                <a:latin typeface="+mn-ea"/>
              </a:rPr>
              <a:t>秒公布一次预估资产净值（</a:t>
            </a:r>
            <a:r>
              <a:rPr lang="en-US" altLang="zh-CN" sz="3200" dirty="0">
                <a:solidFill>
                  <a:srgbClr val="FF0000"/>
                </a:solidFill>
                <a:latin typeface="+mn-ea"/>
              </a:rPr>
              <a:t>IOPV</a:t>
            </a:r>
            <a:r>
              <a:rPr lang="zh-CN" altLang="en-US" sz="3200" dirty="0">
                <a:latin typeface="+mn-ea"/>
              </a:rPr>
              <a:t>，</a:t>
            </a:r>
            <a:r>
              <a:rPr lang="en-US" altLang="zh-CN" sz="3200" dirty="0">
                <a:latin typeface="+mn-ea"/>
              </a:rPr>
              <a:t>indicative optimized portfolio value</a:t>
            </a:r>
            <a:r>
              <a:rPr lang="zh-CN" altLang="en-US" sz="3200" dirty="0">
                <a:latin typeface="+mn-ea"/>
              </a:rPr>
              <a:t>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+mn-ea"/>
                <a:ea typeface="+mn-ea"/>
              </a:rPr>
              <a:t>  </a:t>
            </a:r>
          </a:p>
        </p:txBody>
      </p:sp>
      <p:sp useBgFill="1">
        <p:nvSpPr>
          <p:cNvPr id="3635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8424862" cy="475138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）</a:t>
            </a:r>
            <a:r>
              <a:rPr lang="en-US" altLang="zh-CN" sz="2800" dirty="0">
                <a:latin typeface="+mn-ea"/>
              </a:rPr>
              <a:t>ETF</a:t>
            </a:r>
            <a:r>
              <a:rPr lang="zh-CN" altLang="en-US" sz="2800" dirty="0">
                <a:latin typeface="+mn-ea"/>
              </a:rPr>
              <a:t>是一种产品创新，是一种可上市交易的新型指数基金；而</a:t>
            </a:r>
            <a:r>
              <a:rPr lang="en-US" altLang="zh-CN" sz="2800" dirty="0">
                <a:latin typeface="+mn-ea"/>
              </a:rPr>
              <a:t>LOF</a:t>
            </a:r>
            <a:r>
              <a:rPr lang="zh-CN" altLang="en-US" sz="2800" dirty="0">
                <a:latin typeface="+mn-ea"/>
              </a:rPr>
              <a:t>的新意则在于开放式基金交易方式的创新。</a:t>
            </a:r>
          </a:p>
          <a:p>
            <a:pPr algn="just" eaLnBrk="1" hangingPunct="1">
              <a:lnSpc>
                <a:spcPct val="120000"/>
              </a:lnSpc>
            </a:pPr>
            <a:endParaRPr lang="zh-CN" altLang="en-US" sz="2800" dirty="0">
              <a:latin typeface="+mn-ea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en-US" sz="2800" dirty="0">
                <a:latin typeface="+mn-ea"/>
              </a:rPr>
              <a:t>） </a:t>
            </a:r>
            <a:r>
              <a:rPr lang="en-US" altLang="zh-CN" sz="2800" dirty="0">
                <a:latin typeface="+mn-ea"/>
              </a:rPr>
              <a:t>ETF</a:t>
            </a:r>
            <a:r>
              <a:rPr lang="zh-CN" altLang="en-US" sz="2800" dirty="0">
                <a:latin typeface="+mn-ea"/>
              </a:rPr>
              <a:t>的一级市场是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以一篮子股票进行申购和赎回</a:t>
            </a:r>
            <a:r>
              <a:rPr lang="zh-CN" altLang="en-US" sz="2800" dirty="0">
                <a:latin typeface="+mn-ea"/>
              </a:rPr>
              <a:t>，而</a:t>
            </a:r>
            <a:r>
              <a:rPr lang="en-US" altLang="zh-CN" sz="2800" dirty="0">
                <a:latin typeface="+mn-ea"/>
              </a:rPr>
              <a:t>LOF</a:t>
            </a:r>
            <a:r>
              <a:rPr lang="zh-CN" altLang="en-US" sz="2800" dirty="0">
                <a:latin typeface="+mn-ea"/>
              </a:rPr>
              <a:t>在一级市场就像现在的开放式基金一样，实行现金的申购和赎回。</a:t>
            </a:r>
          </a:p>
          <a:p>
            <a:pPr algn="just" eaLnBrk="1" hangingPunct="1">
              <a:lnSpc>
                <a:spcPct val="120000"/>
              </a:lnSpc>
            </a:pPr>
            <a:endParaRPr lang="zh-CN" altLang="en-US" sz="2800" dirty="0">
              <a:latin typeface="+mn-ea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3</a:t>
            </a:r>
            <a:r>
              <a:rPr lang="zh-CN" altLang="en-US" sz="2800" dirty="0">
                <a:latin typeface="+mn-ea"/>
              </a:rPr>
              <a:t>） 虽然</a:t>
            </a:r>
            <a:r>
              <a:rPr lang="en-US" altLang="zh-CN" sz="2800" dirty="0">
                <a:latin typeface="+mn-ea"/>
              </a:rPr>
              <a:t>LOF</a:t>
            </a:r>
            <a:r>
              <a:rPr lang="zh-CN" altLang="en-US" sz="2800" dirty="0">
                <a:latin typeface="+mn-ea"/>
              </a:rPr>
              <a:t>与</a:t>
            </a:r>
            <a:r>
              <a:rPr lang="en-US" altLang="zh-CN" sz="2800" dirty="0">
                <a:latin typeface="+mn-ea"/>
              </a:rPr>
              <a:t>ETF</a:t>
            </a:r>
            <a:r>
              <a:rPr lang="zh-CN" altLang="en-US" sz="2800" dirty="0">
                <a:latin typeface="+mn-ea"/>
              </a:rPr>
              <a:t>都有套利机会，但套利机制并不相同。</a:t>
            </a:r>
            <a:endParaRPr lang="en-US" sz="280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5482D-C551-4341-8FF6-A7C99E0B4C83}" type="slidenum">
              <a:rPr lang="en-US" altLang="zh-CN" smtClean="0">
                <a:latin typeface="+mn-ea"/>
              </a:rPr>
              <a:pPr>
                <a:defRPr/>
              </a:pPr>
              <a:t>8</a:t>
            </a:fld>
            <a:endParaRPr lang="en-US" altLang="zh-CN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3265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+mn-ea"/>
              </a:rPr>
              <a:t>二、与</a:t>
            </a:r>
            <a:r>
              <a:rPr lang="en-US" altLang="zh-CN" sz="3600" dirty="0">
                <a:latin typeface="+mn-ea"/>
              </a:rPr>
              <a:t>LOF</a:t>
            </a:r>
            <a:r>
              <a:rPr lang="zh-CN" altLang="en-US" sz="3600" dirty="0">
                <a:latin typeface="+mn-ea"/>
              </a:rPr>
              <a:t>基金的比较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latin typeface="+mn-ea"/>
                <a:ea typeface="+mn-ea"/>
              </a:rPr>
              <a:t> 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678893" cy="6310335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4</a:t>
            </a:r>
            <a:r>
              <a:rPr lang="zh-CN" altLang="en-US" sz="2800" dirty="0">
                <a:latin typeface="+mn-ea"/>
              </a:rPr>
              <a:t>）</a:t>
            </a:r>
            <a:r>
              <a:rPr lang="zh-CN" altLang="en-US" sz="2800" dirty="0">
                <a:latin typeface="+mn-ea"/>
                <a:cs typeface="Times New Roman" pitchFamily="18" charset="0"/>
              </a:rPr>
              <a:t> </a:t>
            </a:r>
            <a:r>
              <a:rPr lang="zh-CN" altLang="en-US" sz="2800" dirty="0">
                <a:latin typeface="+mn-ea"/>
              </a:rPr>
              <a:t>所有投资者都可参加</a:t>
            </a:r>
            <a:r>
              <a:rPr lang="en-US" altLang="zh-CN" sz="2800" dirty="0">
                <a:latin typeface="+mn-ea"/>
              </a:rPr>
              <a:t>LOF</a:t>
            </a:r>
            <a:r>
              <a:rPr lang="zh-CN" altLang="en-US" sz="2800" dirty="0">
                <a:latin typeface="+mn-ea"/>
              </a:rPr>
              <a:t>的一二级市场套利，但</a:t>
            </a:r>
            <a:r>
              <a:rPr lang="en-US" altLang="zh-CN" sz="2800" dirty="0">
                <a:latin typeface="+mn-ea"/>
              </a:rPr>
              <a:t>ETF</a:t>
            </a:r>
            <a:r>
              <a:rPr lang="zh-CN" altLang="en-US" sz="2800" dirty="0">
                <a:latin typeface="+mn-ea"/>
              </a:rPr>
              <a:t>一级市场门槛很高，中小投资者基本上无法参与套利。</a:t>
            </a:r>
          </a:p>
          <a:p>
            <a:pPr eaLnBrk="1" hangingPunct="1">
              <a:lnSpc>
                <a:spcPct val="110000"/>
              </a:lnSpc>
            </a:pPr>
            <a:endParaRPr lang="zh-CN" altLang="en-US" sz="2800" dirty="0">
              <a:latin typeface="+mn-ea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5</a:t>
            </a:r>
            <a:r>
              <a:rPr lang="zh-CN" altLang="en-US" sz="2800" dirty="0">
                <a:latin typeface="+mn-ea"/>
              </a:rPr>
              <a:t>）</a:t>
            </a:r>
            <a:r>
              <a:rPr lang="en-US" altLang="zh-CN" sz="2800" dirty="0">
                <a:latin typeface="+mn-ea"/>
              </a:rPr>
              <a:t>ETF</a:t>
            </a:r>
            <a:r>
              <a:rPr lang="zh-CN" altLang="en-US" sz="2800" dirty="0">
                <a:latin typeface="+mn-ea"/>
              </a:rPr>
              <a:t>具有指数期货的现货特征，可以进行卖空交易，也可以用来进行套期保值或者进行套利交易，而且</a:t>
            </a:r>
            <a:r>
              <a:rPr lang="en-US" altLang="zh-CN" sz="2800" dirty="0">
                <a:latin typeface="+mn-ea"/>
              </a:rPr>
              <a:t>ETF</a:t>
            </a:r>
            <a:r>
              <a:rPr lang="zh-CN" altLang="en-US" sz="2800" dirty="0">
                <a:latin typeface="+mn-ea"/>
              </a:rPr>
              <a:t>一篮子股票申购赎回机制，还在于有助于提高股市的成交量。</a:t>
            </a:r>
          </a:p>
          <a:p>
            <a:pPr eaLnBrk="1" hangingPunct="1">
              <a:lnSpc>
                <a:spcPct val="110000"/>
              </a:lnSpc>
            </a:pPr>
            <a:endParaRPr lang="zh-CN" altLang="en-US" sz="2800" dirty="0">
              <a:latin typeface="+mn-ea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6</a:t>
            </a:r>
            <a:r>
              <a:rPr lang="zh-CN" altLang="en-US" sz="2800" dirty="0">
                <a:latin typeface="+mn-ea"/>
              </a:rPr>
              <a:t>）</a:t>
            </a:r>
            <a:r>
              <a:rPr lang="en-US" altLang="zh-CN" sz="2800" dirty="0">
                <a:latin typeface="+mn-ea"/>
              </a:rPr>
              <a:t>LOF</a:t>
            </a:r>
            <a:r>
              <a:rPr lang="zh-CN" altLang="en-US" sz="2800" dirty="0">
                <a:latin typeface="+mn-ea"/>
              </a:rPr>
              <a:t>存在一个</a:t>
            </a:r>
            <a:r>
              <a:rPr lang="en-US" altLang="zh-CN" sz="2800" dirty="0">
                <a:latin typeface="+mn-ea"/>
              </a:rPr>
              <a:t>ETF</a:t>
            </a:r>
            <a:r>
              <a:rPr lang="zh-CN" altLang="en-US" sz="2800" dirty="0">
                <a:latin typeface="+mn-ea"/>
              </a:rPr>
              <a:t>所不具备的优势</a:t>
            </a:r>
            <a:r>
              <a:rPr lang="en-US" altLang="zh-CN" sz="2800" dirty="0">
                <a:latin typeface="+mn-ea"/>
              </a:rPr>
              <a:t>——</a:t>
            </a:r>
            <a:r>
              <a:rPr lang="zh-CN" altLang="en-US" sz="2800" dirty="0">
                <a:latin typeface="+mn-ea"/>
              </a:rPr>
              <a:t>由于</a:t>
            </a:r>
            <a:r>
              <a:rPr lang="en-US" altLang="zh-CN" sz="2800" dirty="0">
                <a:latin typeface="+mn-ea"/>
              </a:rPr>
              <a:t>LOF</a:t>
            </a:r>
            <a:r>
              <a:rPr lang="zh-CN" altLang="en-US" sz="2800" dirty="0">
                <a:latin typeface="+mn-ea"/>
              </a:rPr>
              <a:t>提供的是一个平台，而不是单一的产品，任何基金都可以利用这一平台发行、交易。 </a:t>
            </a:r>
          </a:p>
          <a:p>
            <a:pPr eaLnBrk="1" hangingPunct="1">
              <a:lnSpc>
                <a:spcPct val="90000"/>
              </a:lnSpc>
            </a:pPr>
            <a:endParaRPr lang="zh-CN" altLang="en-US" sz="2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2800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5482D-C551-4341-8FF6-A7C99E0B4C83}" type="slidenum">
              <a:rPr lang="en-US" altLang="zh-CN" smtClean="0">
                <a:latin typeface="+mn-ea"/>
              </a:rPr>
              <a:pPr>
                <a:defRPr/>
              </a:pPr>
              <a:t>9</a:t>
            </a:fld>
            <a:endParaRPr lang="en-US" altLang="zh-CN" dirty="0">
              <a:latin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1613</Words>
  <Application>Microsoft Office PowerPoint</Application>
  <PresentationFormat>全屏显示(4:3)</PresentationFormat>
  <Paragraphs>128</Paragraphs>
  <Slides>38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PMingLiU</vt:lpstr>
      <vt:lpstr>黑体</vt:lpstr>
      <vt:lpstr>华文行楷</vt:lpstr>
      <vt:lpstr>宋体</vt:lpstr>
      <vt:lpstr>微软雅黑</vt:lpstr>
      <vt:lpstr>Arial</vt:lpstr>
      <vt:lpstr>Calibri</vt:lpstr>
      <vt:lpstr>Wingdings</vt:lpstr>
      <vt:lpstr>Office 主题</vt:lpstr>
      <vt:lpstr>基金理财的多彩世界 (7) </vt:lpstr>
      <vt:lpstr>交易所交易基金（ETF） </vt:lpstr>
      <vt:lpstr>PowerPoint 演示文稿</vt:lpstr>
      <vt:lpstr>PowerPoint 演示文稿</vt:lpstr>
      <vt:lpstr>PowerPoint 演示文稿</vt:lpstr>
      <vt:lpstr>PowerPoint 演示文稿</vt:lpstr>
      <vt:lpstr>   </vt:lpstr>
      <vt:lpstr>  </vt:lpstr>
      <vt:lpstr> </vt:lpstr>
      <vt:lpstr>上证50ETF——第一只ETF </vt:lpstr>
      <vt:lpstr>PowerPoint 演示文稿</vt:lpstr>
      <vt:lpstr>三、我国目前的ETF产品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QDII</vt:lpstr>
      <vt:lpstr> </vt:lpstr>
      <vt:lpstr>ＱＤＩＩ的回顾与思考</vt:lpstr>
      <vt:lpstr> </vt:lpstr>
      <vt:lpstr> </vt:lpstr>
      <vt:lpstr>几个QDII小例子： 1、美国----广发纳斯达克100指数ETF</vt:lpstr>
      <vt:lpstr>  </vt:lpstr>
      <vt:lpstr>PowerPoint 演示文稿</vt:lpstr>
      <vt:lpstr> </vt:lpstr>
      <vt:lpstr>2、印度---工银印度基金QDII</vt:lpstr>
      <vt:lpstr>PowerPoint 演示文稿</vt:lpstr>
      <vt:lpstr>PowerPoint 演示文稿</vt:lpstr>
      <vt:lpstr>2’换一只投资印度的QDII</vt:lpstr>
      <vt:lpstr>PowerPoint 演示文稿</vt:lpstr>
      <vt:lpstr>PowerPoint 演示文稿</vt:lpstr>
      <vt:lpstr>PowerPoint 演示文稿</vt:lpstr>
      <vt:lpstr>PowerPoint 演示文稿</vt:lpstr>
      <vt:lpstr>3、越南—天弘越南QDII</vt:lpstr>
      <vt:lpstr> </vt:lpstr>
      <vt:lpstr>PowerPoint 演示文稿</vt:lpstr>
    </vt:vector>
  </TitlesOfParts>
  <Company>上海财经大学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基金理财的多彩世界 (6-7)</dc:title>
  <dc:creator>liyao</dc:creator>
  <cp:lastModifiedBy>Yao Li</cp:lastModifiedBy>
  <cp:revision>22</cp:revision>
  <dcterms:created xsi:type="dcterms:W3CDTF">2016-10-25T08:47:04Z</dcterms:created>
  <dcterms:modified xsi:type="dcterms:W3CDTF">2025-04-01T14:34:05Z</dcterms:modified>
</cp:coreProperties>
</file>