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1" r:id="rId1"/>
  </p:sldMasterIdLst>
  <p:notesMasterIdLst>
    <p:notesMasterId r:id="rId29"/>
  </p:notesMasterIdLst>
  <p:handoutMasterIdLst>
    <p:handoutMasterId r:id="rId30"/>
  </p:handoutMasterIdLst>
  <p:sldIdLst>
    <p:sldId id="418" r:id="rId2"/>
    <p:sldId id="565" r:id="rId3"/>
    <p:sldId id="567" r:id="rId4"/>
    <p:sldId id="569" r:id="rId5"/>
    <p:sldId id="656" r:id="rId6"/>
    <p:sldId id="657" r:id="rId7"/>
    <p:sldId id="658" r:id="rId8"/>
    <p:sldId id="659" r:id="rId9"/>
    <p:sldId id="571" r:id="rId10"/>
    <p:sldId id="573" r:id="rId11"/>
    <p:sldId id="582" r:id="rId12"/>
    <p:sldId id="583" r:id="rId13"/>
    <p:sldId id="584" r:id="rId14"/>
    <p:sldId id="586" r:id="rId15"/>
    <p:sldId id="587" r:id="rId16"/>
    <p:sldId id="589" r:id="rId17"/>
    <p:sldId id="588" r:id="rId18"/>
    <p:sldId id="590" r:id="rId19"/>
    <p:sldId id="660" r:id="rId20"/>
    <p:sldId id="661" r:id="rId21"/>
    <p:sldId id="662" r:id="rId22"/>
    <p:sldId id="663" r:id="rId23"/>
    <p:sldId id="664" r:id="rId24"/>
    <p:sldId id="666" r:id="rId25"/>
    <p:sldId id="665" r:id="rId26"/>
    <p:sldId id="667" r:id="rId27"/>
    <p:sldId id="668" r:id="rId28"/>
  </p:sldIdLst>
  <p:sldSz cx="9144000" cy="6858000" type="screen4x3"/>
  <p:notesSz cx="9601200" cy="7315200"/>
  <p:defaultTextStyle>
    <a:defPPr>
      <a:defRPr lang="en-US"/>
    </a:defPPr>
    <a:lvl1pPr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5pPr>
    <a:lvl6pPr marL="2286000" algn="l" defTabSz="914400" rtl="0" eaLnBrk="1" latinLnBrk="0" hangingPunct="1">
      <a:defRPr b="1" kern="1200">
        <a:solidFill>
          <a:schemeClr val="tx1"/>
        </a:solidFill>
        <a:latin typeface="Tahoma" panose="020B0604030504040204" pitchFamily="34" charset="0"/>
        <a:ea typeface="+mn-ea"/>
        <a:cs typeface="+mn-cs"/>
      </a:defRPr>
    </a:lvl6pPr>
    <a:lvl7pPr marL="2743200" algn="l" defTabSz="914400" rtl="0" eaLnBrk="1" latinLnBrk="0" hangingPunct="1">
      <a:defRPr b="1" kern="1200">
        <a:solidFill>
          <a:schemeClr val="tx1"/>
        </a:solidFill>
        <a:latin typeface="Tahoma" panose="020B0604030504040204" pitchFamily="34" charset="0"/>
        <a:ea typeface="+mn-ea"/>
        <a:cs typeface="+mn-cs"/>
      </a:defRPr>
    </a:lvl7pPr>
    <a:lvl8pPr marL="3200400" algn="l" defTabSz="914400" rtl="0" eaLnBrk="1" latinLnBrk="0" hangingPunct="1">
      <a:defRPr b="1" kern="1200">
        <a:solidFill>
          <a:schemeClr val="tx1"/>
        </a:solidFill>
        <a:latin typeface="Tahoma" panose="020B0604030504040204" pitchFamily="34" charset="0"/>
        <a:ea typeface="+mn-ea"/>
        <a:cs typeface="+mn-cs"/>
      </a:defRPr>
    </a:lvl8pPr>
    <a:lvl9pPr marL="3657600" algn="l" defTabSz="914400" rtl="0" eaLnBrk="1" latinLnBrk="0" hangingPunct="1">
      <a:defRPr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39" autoAdjust="0"/>
    <p:restoredTop sz="95373" autoAdjust="0"/>
  </p:normalViewPr>
  <p:slideViewPr>
    <p:cSldViewPr>
      <p:cViewPr>
        <p:scale>
          <a:sx n="100" d="100"/>
          <a:sy n="100" d="100"/>
        </p:scale>
        <p:origin x="2418" y="121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notesViewPr>
    <p:cSldViewPr>
      <p:cViewPr>
        <p:scale>
          <a:sx n="100" d="100"/>
          <a:sy n="100" d="100"/>
        </p:scale>
        <p:origin x="3324" y="-53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7347" tIns="48673" rIns="97347" bIns="48673" numCol="1" anchor="t" anchorCtr="0" compatLnSpc="1">
            <a:prstTxWarp prst="textNoShape">
              <a:avLst/>
            </a:prstTxWarp>
          </a:bodyPr>
          <a:lstStyle>
            <a:lvl1pPr algn="l" defTabSz="973333" eaLnBrk="1" hangingPunct="1">
              <a:defRPr sz="1300" b="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5438180" y="0"/>
            <a:ext cx="4160937" cy="365276"/>
          </a:xfrm>
          <a:prstGeom prst="rect">
            <a:avLst/>
          </a:prstGeom>
          <a:noFill/>
          <a:ln w="9525">
            <a:noFill/>
            <a:miter lim="800000"/>
            <a:headEnd/>
            <a:tailEnd/>
          </a:ln>
          <a:effectLst/>
        </p:spPr>
        <p:txBody>
          <a:bodyPr vert="horz" wrap="square" lIns="97347" tIns="48673" rIns="97347" bIns="48673" numCol="1" anchor="t" anchorCtr="0" compatLnSpc="1">
            <a:prstTxWarp prst="textNoShape">
              <a:avLst/>
            </a:prstTxWarp>
          </a:bodyPr>
          <a:lstStyle>
            <a:lvl1pPr algn="r" defTabSz="973333" eaLnBrk="1" hangingPunct="1">
              <a:defRPr sz="1300" b="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6948715"/>
            <a:ext cx="4160937" cy="365276"/>
          </a:xfrm>
          <a:prstGeom prst="rect">
            <a:avLst/>
          </a:prstGeom>
          <a:noFill/>
          <a:ln w="9525">
            <a:noFill/>
            <a:miter lim="800000"/>
            <a:headEnd/>
            <a:tailEnd/>
          </a:ln>
          <a:effectLst/>
        </p:spPr>
        <p:txBody>
          <a:bodyPr vert="horz" wrap="square" lIns="97347" tIns="48673" rIns="97347" bIns="48673" numCol="1" anchor="b" anchorCtr="0" compatLnSpc="1">
            <a:prstTxWarp prst="textNoShape">
              <a:avLst/>
            </a:prstTxWarp>
          </a:bodyPr>
          <a:lstStyle>
            <a:lvl1pPr algn="l" defTabSz="973333" eaLnBrk="1" hangingPunct="1">
              <a:defRPr sz="1300" b="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5438180" y="6948715"/>
            <a:ext cx="4160937" cy="365276"/>
          </a:xfrm>
          <a:prstGeom prst="rect">
            <a:avLst/>
          </a:prstGeom>
          <a:noFill/>
          <a:ln w="9525">
            <a:noFill/>
            <a:miter lim="800000"/>
            <a:headEnd/>
            <a:tailEnd/>
          </a:ln>
          <a:effectLst/>
        </p:spPr>
        <p:txBody>
          <a:bodyPr vert="horz" wrap="square" lIns="97347" tIns="48673" rIns="97347" bIns="48673" numCol="1" anchor="b" anchorCtr="0" compatLnSpc="1">
            <a:prstTxWarp prst="textNoShape">
              <a:avLst/>
            </a:prstTxWarp>
          </a:bodyPr>
          <a:lstStyle>
            <a:lvl1pPr algn="r" defTabSz="973138" eaLnBrk="1" hangingPunct="1">
              <a:defRPr sz="1300" b="0" smtClean="0">
                <a:latin typeface="Arial" panose="020B0604020202020204" pitchFamily="34" charset="0"/>
              </a:defRPr>
            </a:lvl1pPr>
          </a:lstStyle>
          <a:p>
            <a:pPr>
              <a:defRPr/>
            </a:pPr>
            <a:fld id="{25FF86B8-3CD5-43CC-9DE2-3089235B31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7502" tIns="48751" rIns="97502" bIns="48751" numCol="1" anchor="t" anchorCtr="0" compatLnSpc="1">
            <a:prstTxWarp prst="textNoShape">
              <a:avLst/>
            </a:prstTxWarp>
          </a:bodyPr>
          <a:lstStyle>
            <a:lvl1pPr algn="l" eaLnBrk="1" hangingPunct="1">
              <a:defRPr sz="1300" b="0">
                <a:latin typeface="Arial" charset="0"/>
              </a:defRPr>
            </a:lvl1pPr>
          </a:lstStyle>
          <a:p>
            <a:pPr>
              <a:defRPr/>
            </a:pPr>
            <a:endParaRPr lang="en-US"/>
          </a:p>
        </p:txBody>
      </p:sp>
      <p:sp>
        <p:nvSpPr>
          <p:cNvPr id="47107" name="Rectangle 3"/>
          <p:cNvSpPr>
            <a:spLocks noGrp="1" noChangeArrowheads="1"/>
          </p:cNvSpPr>
          <p:nvPr>
            <p:ph type="dt" idx="1"/>
          </p:nvPr>
        </p:nvSpPr>
        <p:spPr bwMode="auto">
          <a:xfrm>
            <a:off x="5438180" y="0"/>
            <a:ext cx="4160937" cy="365276"/>
          </a:xfrm>
          <a:prstGeom prst="rect">
            <a:avLst/>
          </a:prstGeom>
          <a:noFill/>
          <a:ln w="9525">
            <a:noFill/>
            <a:miter lim="800000"/>
            <a:headEnd/>
            <a:tailEnd/>
          </a:ln>
          <a:effectLst/>
        </p:spPr>
        <p:txBody>
          <a:bodyPr vert="horz" wrap="square" lIns="97502" tIns="48751" rIns="97502" bIns="48751" numCol="1" anchor="t" anchorCtr="0" compatLnSpc="1">
            <a:prstTxWarp prst="textNoShape">
              <a:avLst/>
            </a:prstTxWarp>
          </a:bodyPr>
          <a:lstStyle>
            <a:lvl1pPr algn="r" eaLnBrk="1" hangingPunct="1">
              <a:defRPr sz="1300" b="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2973388" y="549275"/>
            <a:ext cx="3654425"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60538" y="3473753"/>
            <a:ext cx="7680127" cy="3292324"/>
          </a:xfrm>
          <a:prstGeom prst="rect">
            <a:avLst/>
          </a:prstGeom>
          <a:noFill/>
          <a:ln w="9525">
            <a:noFill/>
            <a:miter lim="800000"/>
            <a:headEnd/>
            <a:tailEnd/>
          </a:ln>
          <a:effectLst/>
        </p:spPr>
        <p:txBody>
          <a:bodyPr vert="horz" wrap="square" lIns="97502" tIns="48751" rIns="97502" bIns="487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6948715"/>
            <a:ext cx="4160937" cy="365276"/>
          </a:xfrm>
          <a:prstGeom prst="rect">
            <a:avLst/>
          </a:prstGeom>
          <a:noFill/>
          <a:ln w="9525">
            <a:noFill/>
            <a:miter lim="800000"/>
            <a:headEnd/>
            <a:tailEnd/>
          </a:ln>
          <a:effectLst/>
        </p:spPr>
        <p:txBody>
          <a:bodyPr vert="horz" wrap="square" lIns="97502" tIns="48751" rIns="97502" bIns="48751" numCol="1" anchor="b" anchorCtr="0" compatLnSpc="1">
            <a:prstTxWarp prst="textNoShape">
              <a:avLst/>
            </a:prstTxWarp>
          </a:bodyPr>
          <a:lstStyle>
            <a:lvl1pPr algn="l" eaLnBrk="1" hangingPunct="1">
              <a:defRPr sz="1300" b="0">
                <a:latin typeface="Arial" charset="0"/>
              </a:defRPr>
            </a:lvl1pPr>
          </a:lstStyle>
          <a:p>
            <a:pPr>
              <a:defRPr/>
            </a:pPr>
            <a:endParaRPr lang="en-US"/>
          </a:p>
        </p:txBody>
      </p:sp>
      <p:sp>
        <p:nvSpPr>
          <p:cNvPr id="47111" name="Rectangle 7"/>
          <p:cNvSpPr>
            <a:spLocks noGrp="1" noChangeArrowheads="1"/>
          </p:cNvSpPr>
          <p:nvPr>
            <p:ph type="sldNum" sz="quarter" idx="5"/>
          </p:nvPr>
        </p:nvSpPr>
        <p:spPr bwMode="auto">
          <a:xfrm>
            <a:off x="5438180" y="6948715"/>
            <a:ext cx="4160937" cy="365276"/>
          </a:xfrm>
          <a:prstGeom prst="rect">
            <a:avLst/>
          </a:prstGeom>
          <a:noFill/>
          <a:ln w="9525">
            <a:noFill/>
            <a:miter lim="800000"/>
            <a:headEnd/>
            <a:tailEnd/>
          </a:ln>
          <a:effectLst/>
        </p:spPr>
        <p:txBody>
          <a:bodyPr vert="horz" wrap="square" lIns="97502" tIns="48751" rIns="97502" bIns="48751" numCol="1" anchor="b" anchorCtr="0" compatLnSpc="1">
            <a:prstTxWarp prst="textNoShape">
              <a:avLst/>
            </a:prstTxWarp>
          </a:bodyPr>
          <a:lstStyle>
            <a:lvl1pPr algn="r" eaLnBrk="1" hangingPunct="1">
              <a:defRPr sz="1300" b="0" smtClean="0">
                <a:latin typeface="Arial" panose="020B0604020202020204" pitchFamily="34" charset="0"/>
              </a:defRPr>
            </a:lvl1pPr>
          </a:lstStyle>
          <a:p>
            <a:pPr>
              <a:defRPr/>
            </a:pPr>
            <a:fld id="{5E8231BE-C52F-491D-B6D1-D76DDAAB9A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13" name="Slide Number Placeholder 28"/>
          <p:cNvSpPr>
            <a:spLocks noGrp="1"/>
          </p:cNvSpPr>
          <p:nvPr>
            <p:ph type="sldNum" sz="quarter" idx="12"/>
          </p:nvPr>
        </p:nvSpPr>
        <p:spPr/>
        <p:txBody>
          <a:bodyPr/>
          <a:lstStyle>
            <a:lvl1pPr>
              <a:defRPr smtClean="0"/>
            </a:lvl1pPr>
          </a:lstStyle>
          <a:p>
            <a:pPr>
              <a:defRPr/>
            </a:pPr>
            <a:fld id="{F6EB2CCA-E555-45B0-8FCE-FD2B14274231}" type="slidenum">
              <a:rPr lang="en-US"/>
              <a:pPr>
                <a:defRPr/>
              </a:pPr>
              <a:t>‹#›</a:t>
            </a:fld>
            <a:endParaRPr lang="en-US"/>
          </a:p>
        </p:txBody>
      </p:sp>
    </p:spTree>
    <p:extLst>
      <p:ext uri="{BB962C8B-B14F-4D97-AF65-F5344CB8AC3E}">
        <p14:creationId xmlns:p14="http://schemas.microsoft.com/office/powerpoint/2010/main" val="38647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6" name="Slide Number Placeholder 22"/>
          <p:cNvSpPr>
            <a:spLocks noGrp="1"/>
          </p:cNvSpPr>
          <p:nvPr>
            <p:ph type="sldNum" sz="quarter" idx="12"/>
          </p:nvPr>
        </p:nvSpPr>
        <p:spPr/>
        <p:txBody>
          <a:bodyPr/>
          <a:lstStyle>
            <a:lvl1pPr>
              <a:defRPr/>
            </a:lvl1pPr>
          </a:lstStyle>
          <a:p>
            <a:pPr>
              <a:defRPr/>
            </a:pPr>
            <a:fld id="{F3FB3396-EDF5-4C7D-AE18-146BEEA45C17}" type="slidenum">
              <a:rPr lang="en-US"/>
              <a:pPr>
                <a:defRPr/>
              </a:pPr>
              <a:t>‹#›</a:t>
            </a:fld>
            <a:endParaRPr lang="en-US"/>
          </a:p>
        </p:txBody>
      </p:sp>
    </p:spTree>
    <p:extLst>
      <p:ext uri="{BB962C8B-B14F-4D97-AF65-F5344CB8AC3E}">
        <p14:creationId xmlns:p14="http://schemas.microsoft.com/office/powerpoint/2010/main" val="22714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8826"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flipV="1">
            <a:off x="130175" y="914400"/>
            <a:ext cx="9013825" cy="6191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52400" y="304800"/>
            <a:ext cx="8686800" cy="533401"/>
          </a:xfrm>
        </p:spPr>
        <p:txBody>
          <a:bodyPr>
            <a:noAutofit/>
          </a:bodyPr>
          <a:lstStyle>
            <a:lvl1pPr algn="l">
              <a:buNone/>
              <a:defRPr sz="2800" b="1" cap="none">
                <a:solidFill>
                  <a:srgbClr val="C00000"/>
                </a:solidFill>
                <a:latin typeface="DengXian" panose="02010600030101010101" pitchFamily="2" charset="-122"/>
                <a:ea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130175" y="1066800"/>
            <a:ext cx="8709025" cy="5638800"/>
          </a:xfrm>
        </p:spPr>
        <p:txBody>
          <a:bodyPr/>
          <a:lstStyle>
            <a:lvl1pPr marL="0" indent="0">
              <a:buNone/>
              <a:defRPr sz="2400">
                <a:solidFill>
                  <a:schemeClr val="tx1"/>
                </a:solidFill>
                <a:latin typeface="DengXian" panose="02010600030101010101" pitchFamily="2" charset="-122"/>
                <a:ea typeface="DengXian" panose="02010600030101010101" pitchFamily="2"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043D40F9-A68D-458A-B2AB-2BA0C0747795}"/>
              </a:ext>
            </a:extLst>
          </p:cNvPr>
          <p:cNvSpPr>
            <a:spLocks noGrp="1"/>
          </p:cNvSpPr>
          <p:nvPr>
            <p:ph type="ftr" sz="quarter" idx="11"/>
          </p:nvPr>
        </p:nvSpPr>
        <p:spPr>
          <a:xfrm>
            <a:off x="4209826" y="6248400"/>
            <a:ext cx="4953000" cy="457200"/>
          </a:xfrm>
        </p:spPr>
        <p:txBody>
          <a:bodyPr/>
          <a:lstStyle/>
          <a:p>
            <a:pPr>
              <a:defRPr/>
            </a:pPr>
            <a:r>
              <a:rPr lang="zh-CN" altLang="en-US"/>
              <a:t>版权所有</a:t>
            </a:r>
            <a:r>
              <a:rPr lang="en-US" altLang="zh-CN"/>
              <a:t>@</a:t>
            </a:r>
            <a:r>
              <a:rPr lang="zh-CN" altLang="en-US"/>
              <a:t>邱嘉平，使用需经授权</a:t>
            </a:r>
            <a:endParaRPr lang="en-US" dirty="0"/>
          </a:p>
        </p:txBody>
      </p:sp>
    </p:spTree>
    <p:extLst>
      <p:ext uri="{BB962C8B-B14F-4D97-AF65-F5344CB8AC3E}">
        <p14:creationId xmlns:p14="http://schemas.microsoft.com/office/powerpoint/2010/main" val="6042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7" name="Slide Number Placeholder 22"/>
          <p:cNvSpPr>
            <a:spLocks noGrp="1"/>
          </p:cNvSpPr>
          <p:nvPr>
            <p:ph type="sldNum" sz="quarter" idx="12"/>
          </p:nvPr>
        </p:nvSpPr>
        <p:spPr/>
        <p:txBody>
          <a:bodyPr/>
          <a:lstStyle>
            <a:lvl1pPr>
              <a:defRPr/>
            </a:lvl1pPr>
          </a:lstStyle>
          <a:p>
            <a:pPr>
              <a:defRPr/>
            </a:pPr>
            <a:fld id="{50C160A6-CBD2-4534-B5BF-031991377626}" type="slidenum">
              <a:rPr lang="en-US"/>
              <a:pPr>
                <a:defRPr/>
              </a:pPr>
              <a:t>‹#›</a:t>
            </a:fld>
            <a:endParaRPr lang="en-US"/>
          </a:p>
        </p:txBody>
      </p:sp>
    </p:spTree>
    <p:extLst>
      <p:ext uri="{BB962C8B-B14F-4D97-AF65-F5344CB8AC3E}">
        <p14:creationId xmlns:p14="http://schemas.microsoft.com/office/powerpoint/2010/main" val="47163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9" name="Slide Number Placeholder 22"/>
          <p:cNvSpPr>
            <a:spLocks noGrp="1"/>
          </p:cNvSpPr>
          <p:nvPr>
            <p:ph type="sldNum" sz="quarter" idx="12"/>
          </p:nvPr>
        </p:nvSpPr>
        <p:spPr/>
        <p:txBody>
          <a:bodyPr/>
          <a:lstStyle>
            <a:lvl1pPr>
              <a:defRPr/>
            </a:lvl1pPr>
          </a:lstStyle>
          <a:p>
            <a:pPr>
              <a:defRPr/>
            </a:pPr>
            <a:fld id="{6F8D3753-6E98-4DAF-B0A2-5681D322E2EC}" type="slidenum">
              <a:rPr lang="en-US"/>
              <a:pPr>
                <a:defRPr/>
              </a:pPr>
              <a:t>‹#›</a:t>
            </a:fld>
            <a:endParaRPr lang="en-US"/>
          </a:p>
        </p:txBody>
      </p:sp>
    </p:spTree>
    <p:extLst>
      <p:ext uri="{BB962C8B-B14F-4D97-AF65-F5344CB8AC3E}">
        <p14:creationId xmlns:p14="http://schemas.microsoft.com/office/powerpoint/2010/main" val="193092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5" name="Slide Number Placeholder 22"/>
          <p:cNvSpPr>
            <a:spLocks noGrp="1"/>
          </p:cNvSpPr>
          <p:nvPr>
            <p:ph type="sldNum" sz="quarter" idx="12"/>
          </p:nvPr>
        </p:nvSpPr>
        <p:spPr/>
        <p:txBody>
          <a:bodyPr/>
          <a:lstStyle>
            <a:lvl1pPr>
              <a:defRPr/>
            </a:lvl1pPr>
          </a:lstStyle>
          <a:p>
            <a:pPr>
              <a:defRPr/>
            </a:pPr>
            <a:fld id="{36AE55F2-7F28-430F-AC2D-ED34308ADC90}" type="slidenum">
              <a:rPr lang="en-US"/>
              <a:pPr>
                <a:defRPr/>
              </a:pPr>
              <a:t>‹#›</a:t>
            </a:fld>
            <a:endParaRPr lang="en-US"/>
          </a:p>
        </p:txBody>
      </p:sp>
    </p:spTree>
    <p:extLst>
      <p:ext uri="{BB962C8B-B14F-4D97-AF65-F5344CB8AC3E}">
        <p14:creationId xmlns:p14="http://schemas.microsoft.com/office/powerpoint/2010/main" val="336175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4" name="Slide Number Placeholder 22"/>
          <p:cNvSpPr>
            <a:spLocks noGrp="1"/>
          </p:cNvSpPr>
          <p:nvPr>
            <p:ph type="sldNum" sz="quarter" idx="12"/>
          </p:nvPr>
        </p:nvSpPr>
        <p:spPr/>
        <p:txBody>
          <a:bodyPr/>
          <a:lstStyle>
            <a:lvl1pPr>
              <a:defRPr/>
            </a:lvl1pPr>
          </a:lstStyle>
          <a:p>
            <a:pPr>
              <a:defRPr/>
            </a:pPr>
            <a:fld id="{5DEE90E2-96ED-477D-9C60-5F51BC06CF8C}" type="slidenum">
              <a:rPr lang="en-US"/>
              <a:pPr>
                <a:defRPr/>
              </a:pPr>
              <a:t>‹#›</a:t>
            </a:fld>
            <a:endParaRPr lang="en-US"/>
          </a:p>
        </p:txBody>
      </p:sp>
    </p:spTree>
    <p:extLst>
      <p:ext uri="{BB962C8B-B14F-4D97-AF65-F5344CB8AC3E}">
        <p14:creationId xmlns:p14="http://schemas.microsoft.com/office/powerpoint/2010/main" val="1660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DB66F61D-73AE-4755-ABD8-588617BE0F56}" type="slidenum">
              <a:rPr lang="en-US"/>
              <a:pPr>
                <a:defRPr/>
              </a:pPr>
              <a:t>‹#›</a:t>
            </a:fld>
            <a:endParaRPr lang="en-US"/>
          </a:p>
        </p:txBody>
      </p:sp>
    </p:spTree>
    <p:extLst>
      <p:ext uri="{BB962C8B-B14F-4D97-AF65-F5344CB8AC3E}">
        <p14:creationId xmlns:p14="http://schemas.microsoft.com/office/powerpoint/2010/main" val="181821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C88D3EBB-3FE1-456A-9A8A-F807367E5CDA}" type="slidenum">
              <a:rPr lang="en-US"/>
              <a:pPr>
                <a:defRPr/>
              </a:pPr>
              <a:t>‹#›</a:t>
            </a:fld>
            <a:endParaRPr lang="en-US"/>
          </a:p>
        </p:txBody>
      </p:sp>
    </p:spTree>
    <p:extLst>
      <p:ext uri="{BB962C8B-B14F-4D97-AF65-F5344CB8AC3E}">
        <p14:creationId xmlns:p14="http://schemas.microsoft.com/office/powerpoint/2010/main" val="217519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zh-CN" altLang="en-US"/>
              <a:t>版权所有</a:t>
            </a:r>
            <a:r>
              <a:rPr lang="en-US" altLang="zh-CN"/>
              <a:t>@</a:t>
            </a:r>
            <a:r>
              <a:rPr lang="zh-CN" altLang="en-US"/>
              <a:t>邱嘉平，使用需经授权</a:t>
            </a:r>
            <a:endParaRPr lang="en-US"/>
          </a:p>
        </p:txBody>
      </p:sp>
      <p:sp>
        <p:nvSpPr>
          <p:cNvPr id="6" name="Slide Number Placeholder 22"/>
          <p:cNvSpPr>
            <a:spLocks noGrp="1"/>
          </p:cNvSpPr>
          <p:nvPr>
            <p:ph type="sldNum" sz="quarter" idx="12"/>
          </p:nvPr>
        </p:nvSpPr>
        <p:spPr/>
        <p:txBody>
          <a:bodyPr/>
          <a:lstStyle>
            <a:lvl1pPr>
              <a:defRPr/>
            </a:lvl1pPr>
          </a:lstStyle>
          <a:p>
            <a:pPr>
              <a:defRPr/>
            </a:pPr>
            <a:fld id="{03E8F6A9-80D8-498F-8A61-61CAB7F65F58}" type="slidenum">
              <a:rPr lang="en-US"/>
              <a:pPr>
                <a:defRPr/>
              </a:pPr>
              <a:t>‹#›</a:t>
            </a:fld>
            <a:endParaRPr lang="en-US"/>
          </a:p>
        </p:txBody>
      </p:sp>
    </p:spTree>
    <p:extLst>
      <p:ext uri="{BB962C8B-B14F-4D97-AF65-F5344CB8AC3E}">
        <p14:creationId xmlns:p14="http://schemas.microsoft.com/office/powerpoint/2010/main" val="273881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algn="ctr" eaLnBrk="1" latinLnBrk="0" hangingPunct="1">
              <a:defRPr kumimoji="0" sz="1400">
                <a:solidFill>
                  <a:schemeClr val="tx2"/>
                </a:solidFill>
              </a:defRPr>
            </a:lvl1pPr>
          </a:lstStyle>
          <a:p>
            <a:pPr>
              <a:defRPr/>
            </a:pPr>
            <a:r>
              <a:rPr lang="zh-CN" altLang="en-US"/>
              <a:t>版权所有</a:t>
            </a:r>
            <a:r>
              <a:rPr lang="en-US" altLang="zh-CN"/>
              <a:t>@</a:t>
            </a:r>
            <a:r>
              <a:rPr lang="zh-CN" altLang="en-US"/>
              <a:t>邱嘉平，使用需经授权</a:t>
            </a: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EC9BEFE7-0F24-4E1B-B5F2-FFEE8A035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47" r:id="rId3"/>
    <p:sldLayoutId id="2147484348" r:id="rId4"/>
    <p:sldLayoutId id="2147484349" r:id="rId5"/>
    <p:sldLayoutId id="2147484350" r:id="rId6"/>
    <p:sldLayoutId id="2147484356" r:id="rId7"/>
    <p:sldLayoutId id="2147484357" r:id="rId8"/>
    <p:sldLayoutId id="2147484351" r:id="rId9"/>
    <p:sldLayoutId id="2147484352" r:id="rId10"/>
  </p:sldLayoutIdLst>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ctrTitle"/>
          </p:nvPr>
        </p:nvSpPr>
        <p:spPr>
          <a:xfrm>
            <a:off x="457200" y="1752600"/>
            <a:ext cx="8229600" cy="842963"/>
          </a:xfrm>
        </p:spPr>
        <p:txBody>
          <a:bodyPr/>
          <a:lstStyle/>
          <a:p>
            <a:pPr eaLnBrk="1" hangingPunct="1">
              <a:lnSpc>
                <a:spcPct val="150000"/>
              </a:lnSpc>
            </a:pPr>
            <a:r>
              <a:rPr lang="zh-CN" altLang="en-US" b="1" dirty="0">
                <a:latin typeface="DengXian" panose="02010600030101010101" pitchFamily="2" charset="-122"/>
                <a:ea typeface="DengXian" panose="02010600030101010101" pitchFamily="2" charset="-122"/>
                <a:cs typeface="Times New Roman" panose="02020603050405020304" pitchFamily="18" charset="0"/>
              </a:rPr>
              <a:t>经济数据与因果推断</a:t>
            </a:r>
            <a:br>
              <a:rPr lang="en-US" altLang="zh-CN" sz="3600" b="1" dirty="0">
                <a:latin typeface="DengXian" panose="02010600030101010101" pitchFamily="2" charset="-122"/>
                <a:ea typeface="DengXian" panose="02010600030101010101" pitchFamily="2" charset="-122"/>
                <a:cs typeface="Times New Roman" panose="02020603050405020304" pitchFamily="18" charset="0"/>
              </a:rPr>
            </a:br>
            <a:r>
              <a:rPr lang="zh-CN" altLang="en-US" sz="3200" b="1" dirty="0">
                <a:latin typeface="DengXian" panose="02010600030101010101" pitchFamily="2" charset="-122"/>
                <a:ea typeface="DengXian" panose="02010600030101010101" pitchFamily="2" charset="-122"/>
                <a:cs typeface="Times New Roman" panose="02020603050405020304" pitchFamily="18" charset="0"/>
              </a:rPr>
              <a:t>第</a:t>
            </a:r>
            <a:r>
              <a:rPr lang="en-US" altLang="zh-CN" sz="3200" b="1" dirty="0">
                <a:latin typeface="DengXian" panose="02010600030101010101" pitchFamily="2" charset="-122"/>
                <a:ea typeface="DengXian" panose="02010600030101010101" pitchFamily="2" charset="-122"/>
                <a:cs typeface="Times New Roman" panose="02020603050405020304" pitchFamily="18" charset="0"/>
              </a:rPr>
              <a:t>4</a:t>
            </a:r>
            <a:r>
              <a:rPr lang="zh-CN" altLang="en-US" sz="3200" b="1" dirty="0">
                <a:latin typeface="DengXian" panose="02010600030101010101" pitchFamily="2" charset="-122"/>
                <a:ea typeface="DengXian" panose="02010600030101010101" pitchFamily="2" charset="-122"/>
                <a:cs typeface="Times New Roman" panose="02020603050405020304" pitchFamily="18" charset="0"/>
              </a:rPr>
              <a:t>讲 工具变量法</a:t>
            </a:r>
            <a:endParaRPr altLang="en-US" sz="3600" b="1"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B1033411-0C35-4FC1-BE87-C6DDE27D4315}"/>
              </a:ext>
            </a:extLst>
          </p:cNvPr>
          <p:cNvSpPr txBox="1"/>
          <p:nvPr/>
        </p:nvSpPr>
        <p:spPr>
          <a:xfrm>
            <a:off x="3285257" y="3429000"/>
            <a:ext cx="2438488" cy="1153457"/>
          </a:xfrm>
          <a:prstGeom prst="rect">
            <a:avLst/>
          </a:prstGeom>
          <a:noFill/>
        </p:spPr>
        <p:txBody>
          <a:bodyPr wrap="none" rtlCol="0">
            <a:spAutoFit/>
          </a:bodyPr>
          <a:lstStyle/>
          <a:p>
            <a:pPr algn="ctr">
              <a:lnSpc>
                <a:spcPct val="150000"/>
              </a:lnSpc>
            </a:pPr>
            <a:r>
              <a:rPr lang="zh-CN" altLang="en-US" sz="2800" dirty="0">
                <a:latin typeface="DengXian" panose="02010600030101010101" pitchFamily="2" charset="-122"/>
                <a:ea typeface="DengXian" panose="02010600030101010101" pitchFamily="2" charset="-122"/>
              </a:rPr>
              <a:t>经济学院 黄枫</a:t>
            </a:r>
            <a:endParaRPr lang="en-US" altLang="zh-CN" sz="2800" dirty="0">
              <a:latin typeface="DengXian" panose="02010600030101010101" pitchFamily="2" charset="-122"/>
              <a:ea typeface="DengXian" panose="02010600030101010101" pitchFamily="2" charset="-122"/>
            </a:endParaRPr>
          </a:p>
          <a:p>
            <a:pPr algn="ctr">
              <a:lnSpc>
                <a:spcPct val="150000"/>
              </a:lnSpc>
            </a:pPr>
            <a:r>
              <a:rPr lang="en-US" altLang="zh-CN" sz="2000" b="0" dirty="0">
                <a:latin typeface="DengXian" panose="02010600030101010101" pitchFamily="2" charset="-122"/>
                <a:ea typeface="DengXian" panose="02010600030101010101" pitchFamily="2" charset="-122"/>
              </a:rPr>
              <a:t>2025</a:t>
            </a:r>
            <a:r>
              <a:rPr lang="zh-CN" altLang="en-US" sz="2000" b="0" dirty="0">
                <a:latin typeface="DengXian" panose="02010600030101010101" pitchFamily="2" charset="-122"/>
                <a:ea typeface="DengXian" panose="02010600030101010101" pitchFamily="2" charset="-122"/>
              </a:rPr>
              <a:t>年</a:t>
            </a:r>
            <a:r>
              <a:rPr lang="en-US" altLang="zh-CN" sz="2000" b="0" dirty="0">
                <a:latin typeface="DengXian" panose="02010600030101010101" pitchFamily="2" charset="-122"/>
                <a:ea typeface="DengXian" panose="02010600030101010101" pitchFamily="2" charset="-122"/>
              </a:rPr>
              <a:t>4</a:t>
            </a:r>
            <a:r>
              <a:rPr lang="zh-CN" altLang="en-US" sz="2000" b="0" dirty="0">
                <a:latin typeface="DengXian" panose="02010600030101010101" pitchFamily="2" charset="-122"/>
                <a:ea typeface="DengXian" panose="02010600030101010101" pitchFamily="2" charset="-122"/>
              </a:rPr>
              <a:t>月</a:t>
            </a:r>
            <a:r>
              <a:rPr lang="en-US" altLang="zh-CN" sz="2000" b="0" dirty="0">
                <a:latin typeface="DengXian" panose="02010600030101010101" pitchFamily="2" charset="-122"/>
                <a:ea typeface="DengXian" panose="02010600030101010101" pitchFamily="2" charset="-122"/>
              </a:rPr>
              <a:t>9</a:t>
            </a:r>
            <a:r>
              <a:rPr lang="zh-CN" altLang="en-US" sz="2000" b="0" dirty="0">
                <a:latin typeface="DengXian" panose="02010600030101010101" pitchFamily="2" charset="-122"/>
                <a:ea typeface="DengXian" panose="02010600030101010101" pitchFamily="2" charset="-122"/>
              </a:rPr>
              <a:t>日</a:t>
            </a:r>
            <a:endParaRPr lang="en-CA" sz="2000" b="0" dirty="0">
              <a:latin typeface="DengXian" panose="02010600030101010101" pitchFamily="2" charset="-122"/>
              <a:ea typeface="DengXian"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工具变量的要求</a:t>
            </a:r>
            <a:endParaRPr lang="en-CA"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76200" y="1143000"/>
                <a:ext cx="9067800" cy="5236029"/>
              </a:xfrm>
            </p:spPr>
            <p:txBody>
              <a:bodyPr/>
              <a:lstStyle/>
              <a:p>
                <a:pPr algn="just"/>
                <a:r>
                  <a:rPr lang="zh-CN" altLang="en-US" b="1" dirty="0">
                    <a:latin typeface="+mn-lt"/>
                  </a:rPr>
                  <a:t>一个能达到清理内生变量</a:t>
                </a:r>
                <a14:m>
                  <m:oMath xmlns:m="http://schemas.openxmlformats.org/officeDocument/2006/math">
                    <m:r>
                      <a:rPr lang="en-US" altLang="zh-CN" i="1">
                        <a:latin typeface="Cambria Math" panose="02040503050406030204" pitchFamily="18" charset="0"/>
                      </a:rPr>
                      <m:t>𝐷</m:t>
                    </m:r>
                  </m:oMath>
                </a14:m>
                <a:r>
                  <a:rPr lang="zh-CN" altLang="en-US" b="1" dirty="0">
                    <a:latin typeface="+mn-lt"/>
                  </a:rPr>
                  <a:t>的工具变量</a:t>
                </a:r>
                <a14:m>
                  <m:oMath xmlns:m="http://schemas.openxmlformats.org/officeDocument/2006/math">
                    <m:r>
                      <a:rPr lang="en-US" altLang="zh-CN" i="1" smtClean="0">
                        <a:latin typeface="Cambria Math" panose="02040503050406030204" pitchFamily="18" charset="0"/>
                      </a:rPr>
                      <m:t>𝑍</m:t>
                    </m:r>
                  </m:oMath>
                </a14:m>
                <a:r>
                  <a:rPr lang="zh-CN" altLang="en-US" b="1" dirty="0">
                    <a:latin typeface="+mn-lt"/>
                  </a:rPr>
                  <a:t>需要“有用”并且“干净”</a:t>
                </a:r>
                <a:r>
                  <a:rPr lang="zh-CN" altLang="en-US" dirty="0">
                    <a:latin typeface="+mn-lt"/>
                  </a:rPr>
                  <a:t>。</a:t>
                </a:r>
                <a:endParaRPr lang="en-CA" dirty="0">
                  <a:latin typeface="+mn-lt"/>
                </a:endParaRPr>
              </a:p>
              <a:p>
                <a:pPr algn="just"/>
                <a:endParaRPr lang="en-US" altLang="zh-CN" dirty="0">
                  <a:latin typeface="+mn-lt"/>
                </a:endParaRPr>
              </a:p>
              <a:p>
                <a:pPr marL="457200" indent="-457200" algn="just">
                  <a:buFont typeface="Arial" panose="020B0604020202020204" pitchFamily="34" charset="0"/>
                  <a:buChar char="•"/>
                </a:pPr>
                <a:r>
                  <a:rPr lang="zh-CN" altLang="en-US" dirty="0">
                    <a:latin typeface="+mn-lt"/>
                  </a:rPr>
                  <a:t>要清理出</a:t>
                </a:r>
                <a14:m>
                  <m:oMath xmlns:m="http://schemas.openxmlformats.org/officeDocument/2006/math">
                    <m:r>
                      <a:rPr lang="en-US" i="1">
                        <a:latin typeface="Cambria Math" panose="02040503050406030204" pitchFamily="18" charset="0"/>
                      </a:rPr>
                      <m:t>𝐷</m:t>
                    </m:r>
                  </m:oMath>
                </a14:m>
                <a:r>
                  <a:rPr lang="zh-CN" altLang="en-US" dirty="0">
                    <a:latin typeface="+mn-lt"/>
                  </a:rPr>
                  <a:t>好的部分，</a:t>
                </a:r>
                <a14:m>
                  <m:oMath xmlns:m="http://schemas.openxmlformats.org/officeDocument/2006/math">
                    <m:r>
                      <a:rPr lang="en-US" i="1">
                        <a:latin typeface="Cambria Math" panose="02040503050406030204" pitchFamily="18" charset="0"/>
                      </a:rPr>
                      <m:t>𝑍</m:t>
                    </m:r>
                  </m:oMath>
                </a14:m>
                <a:r>
                  <a:rPr lang="zh-CN" altLang="en-US" dirty="0">
                    <a:latin typeface="+mn-lt"/>
                  </a:rPr>
                  <a:t>本身必须是</a:t>
                </a:r>
                <a:r>
                  <a:rPr lang="zh-CN" altLang="en-US" b="1" dirty="0">
                    <a:latin typeface="+mn-lt"/>
                  </a:rPr>
                  <a:t>干净</a:t>
                </a:r>
                <a:r>
                  <a:rPr lang="zh-CN" altLang="en-US" dirty="0">
                    <a:latin typeface="+mn-lt"/>
                  </a:rPr>
                  <a:t>的，</a:t>
                </a:r>
                <a14:m>
                  <m:oMath xmlns:m="http://schemas.openxmlformats.org/officeDocument/2006/math">
                    <m:r>
                      <a:rPr lang="en-US" i="1">
                        <a:latin typeface="Cambria Math" panose="02040503050406030204" pitchFamily="18" charset="0"/>
                      </a:rPr>
                      <m:t>𝐶𝑜𝑣</m:t>
                    </m:r>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r>
                      <a:rPr lang="en-US" i="1">
                        <a:latin typeface="Cambria Math" panose="02040503050406030204" pitchFamily="18" charset="0"/>
                      </a:rPr>
                      <m:t>)=0</m:t>
                    </m:r>
                  </m:oMath>
                </a14:m>
                <a:r>
                  <a:rPr lang="zh-CN" altLang="en-US" dirty="0">
                    <a:latin typeface="+mn-lt"/>
                  </a:rPr>
                  <a:t>。我们称这个条件为</a:t>
                </a:r>
                <a:r>
                  <a:rPr lang="zh-CN" altLang="en-US" b="1" dirty="0">
                    <a:latin typeface="+mn-lt"/>
                  </a:rPr>
                  <a:t>“外生性”（</a:t>
                </a:r>
                <a:r>
                  <a:rPr lang="en-US" b="1" dirty="0" err="1">
                    <a:latin typeface="+mn-lt"/>
                  </a:rPr>
                  <a:t>Exogeneity</a:t>
                </a:r>
                <a:r>
                  <a:rPr lang="zh-CN" altLang="en-US" b="1" dirty="0">
                    <a:latin typeface="+mn-lt"/>
                  </a:rPr>
                  <a:t>）</a:t>
                </a:r>
                <a:endParaRPr lang="en-US" altLang="zh-CN" b="1" dirty="0">
                  <a:latin typeface="+mn-lt"/>
                </a:endParaRPr>
              </a:p>
              <a:p>
                <a:pPr marL="457200" indent="-457200" algn="just">
                  <a:buFont typeface="Arial" panose="020B0604020202020204" pitchFamily="34" charset="0"/>
                  <a:buChar char="•"/>
                </a:pPr>
                <a:endParaRPr lang="en-US" i="1" dirty="0">
                  <a:latin typeface="+mn-lt"/>
                </a:endParaRPr>
              </a:p>
              <a:p>
                <a:pPr marL="457200" indent="-457200" algn="just">
                  <a:buFont typeface="Arial" panose="020B0604020202020204" pitchFamily="34" charset="0"/>
                  <a:buChar char="•"/>
                </a:pPr>
                <a14:m>
                  <m:oMath xmlns:m="http://schemas.openxmlformats.org/officeDocument/2006/math">
                    <m:r>
                      <a:rPr lang="en-US" i="1">
                        <a:latin typeface="Cambria Math" panose="02040503050406030204" pitchFamily="18" charset="0"/>
                      </a:rPr>
                      <m:t>𝑍</m:t>
                    </m:r>
                  </m:oMath>
                </a14:m>
                <a:r>
                  <a:rPr lang="zh-CN" altLang="en-US" dirty="0">
                    <a:latin typeface="+mn-lt"/>
                  </a:rPr>
                  <a:t>能够清理内生变量</a:t>
                </a:r>
                <a14:m>
                  <m:oMath xmlns:m="http://schemas.openxmlformats.org/officeDocument/2006/math">
                    <m:r>
                      <a:rPr lang="en-US" i="1">
                        <a:latin typeface="Cambria Math" panose="02040503050406030204" pitchFamily="18" charset="0"/>
                      </a:rPr>
                      <m:t>𝐷</m:t>
                    </m:r>
                  </m:oMath>
                </a14:m>
                <a:r>
                  <a:rPr lang="zh-CN" altLang="en-US" dirty="0">
                    <a:latin typeface="+mn-lt"/>
                  </a:rPr>
                  <a:t>， </a:t>
                </a:r>
                <a14:m>
                  <m:oMath xmlns:m="http://schemas.openxmlformats.org/officeDocument/2006/math">
                    <m:r>
                      <a:rPr lang="en-US" i="1">
                        <a:latin typeface="Cambria Math" panose="02040503050406030204" pitchFamily="18" charset="0"/>
                      </a:rPr>
                      <m:t>𝑍</m:t>
                    </m:r>
                  </m:oMath>
                </a14:m>
                <a:r>
                  <a:rPr lang="zh-CN" altLang="en-US" dirty="0">
                    <a:latin typeface="+mn-lt"/>
                  </a:rPr>
                  <a:t>必须和</a:t>
                </a:r>
                <a14:m>
                  <m:oMath xmlns:m="http://schemas.openxmlformats.org/officeDocument/2006/math">
                    <m:r>
                      <a:rPr lang="en-US" i="1">
                        <a:latin typeface="Cambria Math" panose="02040503050406030204" pitchFamily="18" charset="0"/>
                      </a:rPr>
                      <m:t>𝐷</m:t>
                    </m:r>
                  </m:oMath>
                </a14:m>
                <a:r>
                  <a:rPr lang="zh-CN" altLang="en-US" dirty="0">
                    <a:latin typeface="+mn-lt"/>
                  </a:rPr>
                  <a:t>相关，即</a:t>
                </a:r>
                <a14:m>
                  <m:oMath xmlns:m="http://schemas.openxmlformats.org/officeDocument/2006/math">
                    <m:r>
                      <a:rPr lang="en-US" i="1">
                        <a:latin typeface="Cambria Math" panose="02040503050406030204" pitchFamily="18" charset="0"/>
                      </a:rPr>
                      <m:t>𝐶𝑜𝑣</m:t>
                    </m:r>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𝑖</m:t>
                        </m:r>
                      </m:sub>
                    </m:sSub>
                    <m:r>
                      <a:rPr lang="en-US" i="1">
                        <a:latin typeface="Cambria Math" panose="02040503050406030204" pitchFamily="18" charset="0"/>
                      </a:rPr>
                      <m:t>)≠0</m:t>
                    </m:r>
                  </m:oMath>
                </a14:m>
                <a:r>
                  <a:rPr lang="zh-CN" altLang="en-US" dirty="0">
                    <a:latin typeface="+mn-lt"/>
                  </a:rPr>
                  <a:t>，如果二者不相关，它的变化信息没法帮助我们分离出</a:t>
                </a:r>
                <a14:m>
                  <m:oMath xmlns:m="http://schemas.openxmlformats.org/officeDocument/2006/math">
                    <m:r>
                      <m:rPr>
                        <m:sty m:val="p"/>
                      </m:rPr>
                      <a:rPr lang="en-US">
                        <a:latin typeface="Cambria Math" panose="02040503050406030204" pitchFamily="18" charset="0"/>
                      </a:rPr>
                      <m:t>D</m:t>
                    </m:r>
                  </m:oMath>
                </a14:m>
                <a:r>
                  <a:rPr lang="en-US" dirty="0">
                    <a:latin typeface="+mn-lt"/>
                  </a:rPr>
                  <a:t> </a:t>
                </a:r>
                <a:r>
                  <a:rPr lang="zh-CN" altLang="en-US" dirty="0">
                    <a:latin typeface="+mn-lt"/>
                  </a:rPr>
                  <a:t>“好”的变化，</a:t>
                </a:r>
                <a14:m>
                  <m:oMath xmlns:m="http://schemas.openxmlformats.org/officeDocument/2006/math">
                    <m:r>
                      <a:rPr lang="en-US" i="1">
                        <a:latin typeface="Cambria Math" panose="02040503050406030204" pitchFamily="18" charset="0"/>
                      </a:rPr>
                      <m:t>𝑍</m:t>
                    </m:r>
                  </m:oMath>
                </a14:m>
                <a:r>
                  <a:rPr lang="zh-CN" altLang="en-US" dirty="0">
                    <a:latin typeface="+mn-lt"/>
                  </a:rPr>
                  <a:t>是“没用的”工具变量。我们称这个条件为</a:t>
                </a:r>
                <a:r>
                  <a:rPr lang="zh-CN" altLang="en-US" b="1" dirty="0">
                    <a:latin typeface="+mn-lt"/>
                  </a:rPr>
                  <a:t>“相关性”</a:t>
                </a:r>
                <a:endParaRPr lang="en-CA" b="1" dirty="0">
                  <a:latin typeface="+mn-lt"/>
                </a:endParaRPr>
              </a:p>
              <a:p>
                <a:pPr algn="just"/>
                <a:endParaRPr lang="en-CA" dirty="0">
                  <a:latin typeface="+mn-lt"/>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76200" y="1143000"/>
                <a:ext cx="9067800" cy="5236029"/>
              </a:xfrm>
              <a:blipFill>
                <a:blip r:embed="rId2"/>
                <a:stretch>
                  <a:fillRect l="-1076" t="-1166" r="-10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373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CA"/>
          </a:p>
        </p:txBody>
      </p:sp>
      <p:sp>
        <p:nvSpPr>
          <p:cNvPr id="3" name="Title 2"/>
          <p:cNvSpPr>
            <a:spLocks noGrp="1"/>
          </p:cNvSpPr>
          <p:nvPr>
            <p:ph type="ctrTitle"/>
          </p:nvPr>
        </p:nvSpPr>
        <p:spPr/>
        <p:txBody>
          <a:bodyPr/>
          <a:lstStyle/>
          <a:p>
            <a:pPr lvl="0"/>
            <a:r>
              <a:rPr lang="en-US" altLang="zh-CN" sz="3200" dirty="0">
                <a:latin typeface="DengXian" panose="02010600030101010101" pitchFamily="2" charset="-122"/>
                <a:ea typeface="DengXian" panose="02010600030101010101" pitchFamily="2" charset="-122"/>
              </a:rPr>
              <a:t>2. </a:t>
            </a:r>
            <a:r>
              <a:rPr lang="zh-CN" altLang="en-US" sz="3200" dirty="0">
                <a:latin typeface="DengXian" panose="02010600030101010101" pitchFamily="2" charset="-122"/>
                <a:ea typeface="DengXian" panose="02010600030101010101" pitchFamily="2" charset="-122"/>
              </a:rPr>
              <a:t>工具变量两阶段估计法</a:t>
            </a:r>
            <a:endParaRPr lang="en-CA" sz="32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62340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模型设置</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lgn="just"/>
                <a:r>
                  <a:rPr lang="zh-CN" altLang="en-US" dirty="0">
                    <a:latin typeface="+mn-lt"/>
                  </a:rPr>
                  <a:t>我们要估计的结果模型是：</a:t>
                </a:r>
                <a:endParaRPr lang="en-CA" dirty="0">
                  <a:latin typeface="+mn-lt"/>
                </a:endParaRPr>
              </a:p>
              <a:p>
                <a:pPr algn="just"/>
                <a:endParaRPr lang="en-CA" i="1" dirty="0">
                  <a:latin typeface="+mn-lt"/>
                </a:endParaRPr>
              </a:p>
              <a:p>
                <a:pPr algn="ct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r>
                  <a:rPr lang="en-US" dirty="0">
                    <a:latin typeface="+mn-lt"/>
                  </a:rPr>
                  <a:t>	</a:t>
                </a:r>
                <a:endParaRPr lang="en-CA" dirty="0">
                  <a:latin typeface="+mn-lt"/>
                </a:endParaRPr>
              </a:p>
              <a:p>
                <a:pPr algn="just"/>
                <a:endParaRPr lang="en-CA" altLang="zh-CN" dirty="0">
                  <a:latin typeface="+mn-lt"/>
                </a:endParaRPr>
              </a:p>
              <a:p>
                <a:pPr marL="342000" algn="just"/>
                <a:r>
                  <a:rPr lang="zh-CN" altLang="en-US" dirty="0">
                    <a:latin typeface="+mn-lt"/>
                  </a:rPr>
                  <a:t>其中</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是一个内生变量，</a:t>
                </a:r>
                <a14:m>
                  <m:oMath xmlns:m="http://schemas.openxmlformats.org/officeDocument/2006/math">
                    <m:r>
                      <m:rPr>
                        <m:sty m:val="p"/>
                      </m:rPr>
                      <a:rPr lang="en-US">
                        <a:latin typeface="Cambria Math" panose="02040503050406030204" pitchFamily="18" charset="0"/>
                      </a:rPr>
                      <m:t>Cov</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r>
                      <a:rPr lang="en-US" i="1">
                        <a:latin typeface="Cambria Math" panose="02040503050406030204" pitchFamily="18" charset="0"/>
                      </a:rPr>
                      <m:t>≠0</m:t>
                    </m:r>
                  </m:oMath>
                </a14:m>
                <a:r>
                  <a:rPr lang="zh-CN" altLang="en-US" dirty="0">
                    <a:latin typeface="+mn-lt"/>
                  </a:rPr>
                  <a:t>，</a:t>
                </a:r>
                <a:endParaRPr lang="en-CA" altLang="zh-CN" dirty="0">
                  <a:latin typeface="+mn-lt"/>
                </a:endParaRPr>
              </a:p>
              <a:p>
                <a:pPr algn="just"/>
                <a:endParaRPr lang="en-CA" i="1" dirty="0">
                  <a:latin typeface="+mn-lt"/>
                </a:endParaRPr>
              </a:p>
              <a:p>
                <a:pPr marL="342000" algn="just"/>
                <a14:m>
                  <m:oMath xmlns:m="http://schemas.openxmlformats.org/officeDocument/2006/math">
                    <m:sSub>
                      <m:sSubPr>
                        <m:ctrlPr>
                          <a:rPr lang="en-CA" i="1" smtClean="0">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𝑘𝑖</m:t>
                        </m:r>
                      </m:sub>
                    </m:sSub>
                  </m:oMath>
                </a14:m>
                <a:r>
                  <a:rPr lang="zh-CN" altLang="en-US" dirty="0">
                    <a:latin typeface="+mn-lt"/>
                  </a:rPr>
                  <a:t>是其他外生变量。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有一个工具变量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r>
                      <a:rPr lang="zh-CN" altLang="en-US" b="0" i="0" smtClean="0">
                        <a:latin typeface="Cambria Math" panose="02040503050406030204" pitchFamily="18" charset="0"/>
                      </a:rPr>
                      <m:t>。</m:t>
                    </m:r>
                  </m:oMath>
                </a14:m>
                <a:endParaRPr lang="en-CA" dirty="0">
                  <a:latin typeface="+mn-l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019" t="-15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3151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合理的工具变量需要满足的条件</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67640" y="1066800"/>
                <a:ext cx="8991600" cy="5638800"/>
              </a:xfrm>
            </p:spPr>
            <p:txBody>
              <a:bodyPr/>
              <a:lstStyle/>
              <a:p>
                <a:pPr marL="342900" indent="-342900">
                  <a:buFont typeface="Arial" panose="020B0604020202020204" pitchFamily="34" charset="0"/>
                  <a:buChar char="•"/>
                </a:pPr>
                <a:r>
                  <a:rPr lang="zh-CN" altLang="en-US" b="1" dirty="0">
                    <a:latin typeface="+mn-lt"/>
                  </a:rPr>
                  <a:t>外生性</a:t>
                </a:r>
                <a14:m>
                  <m:oMath xmlns:m="http://schemas.openxmlformats.org/officeDocument/2006/math">
                    <m:r>
                      <a:rPr lang="zh-CN" altLang="en-US" b="1" dirty="0">
                        <a:latin typeface="Cambria Math" panose="02040503050406030204" pitchFamily="18" charset="0"/>
                      </a:rPr>
                      <m:t>（</m:t>
                    </m:r>
                  </m:oMath>
                </a14:m>
                <a:r>
                  <a:rPr lang="zh-CN" altLang="en-US" b="1" dirty="0">
                    <a:latin typeface="+mn-lt"/>
                  </a:rPr>
                  <a:t>干净</a:t>
                </a:r>
                <a14:m>
                  <m:oMath xmlns:m="http://schemas.openxmlformats.org/officeDocument/2006/math">
                    <m:r>
                      <a:rPr lang="zh-CN" altLang="en-US" b="1" dirty="0">
                        <a:latin typeface="Cambria Math" panose="02040503050406030204" pitchFamily="18" charset="0"/>
                      </a:rPr>
                      <m:t>）</m:t>
                    </m:r>
                  </m:oMath>
                </a14:m>
                <a:r>
                  <a:rPr lang="zh-CN" altLang="en-US" dirty="0">
                    <a:latin typeface="+mn-lt"/>
                  </a:rPr>
                  <a:t>：</a:t>
                </a:r>
                <a14:m>
                  <m:oMath xmlns:m="http://schemas.openxmlformats.org/officeDocument/2006/math">
                    <m:r>
                      <a:rPr lang="zh-CN" altLang="en-US" i="1">
                        <a:latin typeface="Cambria Math" panose="02040503050406030204" pitchFamily="18" charset="0"/>
                      </a:rPr>
                      <m:t> </m:t>
                    </m:r>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和结果模型中的干扰项</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r>
                  <a:rPr lang="zh-CN" altLang="en-US" dirty="0">
                    <a:latin typeface="+mn-lt"/>
                  </a:rPr>
                  <a:t>不相关， </a:t>
                </a:r>
                <a14:m>
                  <m:oMath xmlns:m="http://schemas.openxmlformats.org/officeDocument/2006/math">
                    <m:r>
                      <a:rPr lang="en-US" i="1">
                        <a:latin typeface="Cambria Math" panose="02040503050406030204" pitchFamily="18" charset="0"/>
                      </a:rPr>
                      <m:t>𝐶𝑜𝑣</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r>
                      <a:rPr lang="en-US" i="1">
                        <a:latin typeface="Cambria Math" panose="02040503050406030204" pitchFamily="18" charset="0"/>
                      </a:rPr>
                      <m:t>=0</m:t>
                    </m:r>
                  </m:oMath>
                </a14:m>
                <a:r>
                  <a:rPr lang="zh-CN" altLang="en-US" b="1" dirty="0">
                    <a:latin typeface="+mn-lt"/>
                  </a:rPr>
                  <a:t>，即当控制了模型里所有解释变量（包括内生变量和其他外生变量变量）对</a:t>
                </a:r>
                <a14:m>
                  <m:oMath xmlns:m="http://schemas.openxmlformats.org/officeDocument/2006/math">
                    <m:sSub>
                      <m:sSubPr>
                        <m:ctrlPr>
                          <a:rPr lang="en-CA"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𝒊</m:t>
                        </m:r>
                      </m:sub>
                    </m:sSub>
                  </m:oMath>
                </a14:m>
                <a:r>
                  <a:rPr lang="zh-CN" altLang="en-US" b="1" dirty="0">
                    <a:latin typeface="+mn-lt"/>
                  </a:rPr>
                  <a:t>的作用后，</a:t>
                </a:r>
                <a14:m>
                  <m:oMath xmlns:m="http://schemas.openxmlformats.org/officeDocument/2006/math">
                    <m:sSub>
                      <m:sSubPr>
                        <m:ctrlPr>
                          <a:rPr lang="en-CA"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𝟏</m:t>
                        </m:r>
                        <m:r>
                          <a:rPr lang="en-US" b="1" i="1">
                            <a:latin typeface="Cambria Math" panose="02040503050406030204" pitchFamily="18" charset="0"/>
                          </a:rPr>
                          <m:t>𝒊</m:t>
                        </m:r>
                      </m:sub>
                    </m:sSub>
                  </m:oMath>
                </a14:m>
                <a:r>
                  <a:rPr lang="zh-CN" altLang="en-US" b="1" dirty="0">
                    <a:latin typeface="+mn-lt"/>
                  </a:rPr>
                  <a:t>对</a:t>
                </a:r>
                <a14:m>
                  <m:oMath xmlns:m="http://schemas.openxmlformats.org/officeDocument/2006/math">
                    <m:sSub>
                      <m:sSubPr>
                        <m:ctrlPr>
                          <a:rPr lang="en-CA"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𝒊</m:t>
                        </m:r>
                      </m:sub>
                    </m:sSub>
                  </m:oMath>
                </a14:m>
                <a:r>
                  <a:rPr lang="zh-CN" altLang="en-US" b="1" dirty="0">
                    <a:latin typeface="+mn-lt"/>
                  </a:rPr>
                  <a:t>没有作用</a:t>
                </a:r>
                <a:r>
                  <a:rPr lang="zh-CN" altLang="en-US" dirty="0">
                    <a:latin typeface="+mn-lt"/>
                  </a:rPr>
                  <a:t>。</a:t>
                </a:r>
                <a:endParaRPr lang="en-US" altLang="zh-CN" b="1" dirty="0">
                  <a:latin typeface="+mn-lt"/>
                </a:endParaRPr>
              </a:p>
              <a:p>
                <a:pPr algn="just"/>
                <a:endParaRPr lang="en-US" b="1" dirty="0">
                  <a:latin typeface="+mn-lt"/>
                </a:endParaRPr>
              </a:p>
              <a:p>
                <a:pPr marL="342900" indent="-342900" algn="just">
                  <a:buFont typeface="Arial" panose="020B0604020202020204" pitchFamily="34" charset="0"/>
                  <a:buChar char="•"/>
                </a:pPr>
                <a:r>
                  <a:rPr lang="zh-CN" altLang="en-US" b="1" dirty="0">
                    <a:latin typeface="+mn-lt"/>
                  </a:rPr>
                  <a:t>相关性（有用）</a:t>
                </a:r>
                <a:r>
                  <a:rPr lang="zh-CN" altLang="en-US" dirty="0">
                    <a:latin typeface="+mn-lt"/>
                  </a:rPr>
                  <a:t>：在内生变量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r>
                      <a:rPr lang="zh-CN" altLang="en-US">
                        <a:latin typeface="Cambria Math" panose="02040503050406030204" pitchFamily="18" charset="0"/>
                      </a:rPr>
                      <m:t>和</m:t>
                    </m:r>
                  </m:oMath>
                </a14:m>
                <a:r>
                  <a:rPr lang="zh-CN" altLang="en-US" dirty="0">
                    <a:latin typeface="+mn-lt"/>
                  </a:rPr>
                  <a:t>工具变量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和其它外生变量的回归关系中，</a:t>
                </a:r>
                <a:endParaRPr lang="en-CA" dirty="0">
                  <a:latin typeface="+mn-lt"/>
                </a:endParaRPr>
              </a:p>
              <a:p>
                <a:pPr algn="ct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1</m:t>
                        </m:r>
                      </m:sub>
                    </m:sSub>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oMath>
                </a14:m>
                <a:r>
                  <a:rPr lang="zh-CN" altLang="en-US" dirty="0">
                    <a:latin typeface="+mn-lt"/>
                  </a:rPr>
                  <a:t>，</a:t>
                </a:r>
                <a:endParaRPr lang="en-CA" dirty="0">
                  <a:latin typeface="+mn-lt"/>
                </a:endParaRPr>
              </a:p>
              <a:p>
                <a:pPr marL="342000" algn="just"/>
                <a:r>
                  <a:rPr lang="zh-CN" altLang="en-US" dirty="0">
                    <a:latin typeface="+mn-lt"/>
                  </a:rPr>
                  <a:t>工具变量的系数</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1</m:t>
                        </m:r>
                      </m:sub>
                    </m:sSub>
                    <m:r>
                      <a:rPr lang="en-US">
                        <a:latin typeface="Cambria Math" panose="02040503050406030204" pitchFamily="18" charset="0"/>
                      </a:rPr>
                      <m:t>≠0</m:t>
                    </m:r>
                  </m:oMath>
                </a14:m>
                <a:r>
                  <a:rPr lang="zh-CN" altLang="en-US" dirty="0">
                    <a:latin typeface="+mn-lt"/>
                  </a:rPr>
                  <a:t>。即当控制了模型里所有外生变量和</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的相关性后，</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和</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仍然存在相关性。具体而言，</a:t>
                </a:r>
                <a:endParaRPr lang="en-CA" dirty="0">
                  <a:latin typeface="+mn-lt"/>
                </a:endParaRPr>
              </a:p>
              <a:p>
                <a:endParaRPr lang="en-CA" dirty="0">
                  <a:latin typeface="+mn-l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67640" y="1066800"/>
                <a:ext cx="8991600" cy="5638800"/>
              </a:xfrm>
              <a:blipFill>
                <a:blip r:embed="rId2"/>
                <a:stretch>
                  <a:fillRect l="-564" t="-1577" r="-9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892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模型估计：一个内生变量和一个工具变量</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zh-CN" altLang="en-US" b="1" dirty="0"/>
                  <a:t>第一阶段</a:t>
                </a:r>
                <a:r>
                  <a:rPr lang="zh-CN" altLang="en-US" dirty="0"/>
                  <a:t>：将内生变量对工具变量和所有外生变量做回归</a:t>
                </a:r>
                <a:endParaRPr lang="en-CA" dirty="0"/>
              </a:p>
              <a:p>
                <a:endParaRPr lang="en-CA" i="1" dirty="0"/>
              </a:p>
              <a:p>
                <a:pPr/>
                <a14:m>
                  <m:oMathPara xmlns:m="http://schemas.openxmlformats.org/officeDocument/2006/math">
                    <m:oMathParaPr>
                      <m:jc m:val="centerGroup"/>
                    </m:oMathParaPr>
                    <m:oMath xmlns:m="http://schemas.openxmlformats.org/officeDocument/2006/math">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内生变量</m:t>
                              </m:r>
                            </m:e>
                          </m:eqArr>
                        </m:lim>
                      </m:limLow>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0</m:t>
                          </m:r>
                        </m:sub>
                      </m:sSub>
                      <m:r>
                        <a:rPr lang="en-US" i="1">
                          <a:latin typeface="Cambria Math" panose="02040503050406030204" pitchFamily="18" charset="0"/>
                        </a:rPr>
                        <m:t>+</m:t>
                      </m:r>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1</m:t>
                                  </m:r>
                                </m:sub>
                              </m:sSub>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工具变量</m:t>
                              </m:r>
                            </m:e>
                          </m:eqArr>
                        </m:lim>
                      </m:limLow>
                      <m:r>
                        <a:rPr lang="en-US" i="1">
                          <a:latin typeface="Cambria Math" panose="02040503050406030204" pitchFamily="18" charset="0"/>
                        </a:rPr>
                        <m:t>+</m:t>
                      </m:r>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𝑘𝑖</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所有的外生变量</m:t>
                              </m:r>
                            </m:e>
                          </m:eqArr>
                        </m:lim>
                      </m:limLow>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oMath>
                  </m:oMathPara>
                </a14:m>
                <a:endParaRPr lang="en-CA" dirty="0"/>
              </a:p>
              <a:p>
                <a:endParaRPr lang="en-CA" altLang="zh-CN" dirty="0"/>
              </a:p>
              <a:p>
                <a:r>
                  <a:rPr lang="zh-CN" altLang="en-US" dirty="0"/>
                  <a:t>用得到的估计系数</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m:t>
                        </m:r>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1</m:t>
                        </m:r>
                      </m:sub>
                    </m:sSub>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2</m:t>
                        </m:r>
                      </m:sub>
                    </m:sSub>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𝑖</m:t>
                        </m:r>
                      </m:sub>
                    </m:sSub>
                    <m:r>
                      <a:rPr lang="en-US" i="1">
                        <a:latin typeface="Cambria Math" panose="02040503050406030204" pitchFamily="18" charset="0"/>
                      </a:rPr>
                      <m:t>)</m:t>
                    </m:r>
                  </m:oMath>
                </a14:m>
                <a:r>
                  <a:rPr lang="zh-CN" altLang="en-US" dirty="0"/>
                  <a:t>计算内生变量的预测值：</a:t>
                </a:r>
                <a:endParaRPr lang="en-CA" dirty="0"/>
              </a:p>
              <a:p>
                <a:pPr algn="ctr"/>
                <a14:m>
                  <m:oMath xmlns:m="http://schemas.openxmlformats.org/officeDocument/2006/math">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1</m:t>
                        </m:r>
                      </m:sub>
                    </m:sSub>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𝑖</m:t>
                    </m:r>
                    <m:r>
                      <a:rPr lang="en-US" i="1">
                        <a:latin typeface="Cambria Math" panose="02040503050406030204" pitchFamily="18" charset="0"/>
                      </a:rPr>
                      <m:t>+…+</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𝛾</m:t>
                            </m:r>
                          </m:e>
                        </m:acc>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m:t>
                        </m:r>
                      </m:sub>
                    </m:sSub>
                  </m:oMath>
                </a14:m>
                <a:r>
                  <a:rPr lang="zh-CN" altLang="en-US" dirty="0"/>
                  <a:t>。</a:t>
                </a:r>
                <a:endParaRPr lang="en-CA" dirty="0"/>
              </a:p>
              <a:p>
                <a:r>
                  <a:rPr lang="zh-CN" altLang="en-US" dirty="0"/>
                  <a:t>这个预测值</a:t>
                </a:r>
                <a14:m>
                  <m:oMath xmlns:m="http://schemas.openxmlformats.org/officeDocument/2006/math">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t>不和</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r>
                  <a:rPr lang="zh-CN" altLang="en-US" dirty="0"/>
                  <a:t>相关，它是</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en-US" dirty="0"/>
                  <a:t> </a:t>
                </a:r>
                <a:r>
                  <a:rPr lang="zh-CN" altLang="en-US" dirty="0"/>
                  <a:t>中“好”的</a:t>
                </a:r>
                <a14:m>
                  <m:oMath xmlns:m="http://schemas.openxmlformats.org/officeDocument/2006/math">
                    <m:r>
                      <a:rPr lang="zh-CN" altLang="en-US">
                        <a:latin typeface="Cambria Math" panose="02040503050406030204" pitchFamily="18" charset="0"/>
                      </a:rPr>
                      <m:t>变化部分</m:t>
                    </m:r>
                  </m:oMath>
                </a14:m>
                <a:r>
                  <a:rPr lang="zh-CN" altLang="en-US" dirty="0"/>
                  <a:t>。</a:t>
                </a:r>
                <a:endParaRPr lang="en-CA" dirty="0"/>
              </a:p>
              <a:p>
                <a:endParaRPr lang="en-CA"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050" t="-865"/>
                </a:stretch>
              </a:blipFill>
            </p:spPr>
            <p:txBody>
              <a:bodyPr/>
              <a:lstStyle/>
              <a:p>
                <a:r>
                  <a:rPr lang="en-CA">
                    <a:noFill/>
                  </a:rPr>
                  <a:t> </a:t>
                </a:r>
              </a:p>
            </p:txBody>
          </p:sp>
        </mc:Fallback>
      </mc:AlternateContent>
    </p:spTree>
    <p:extLst>
      <p:ext uri="{BB962C8B-B14F-4D97-AF65-F5344CB8AC3E}">
        <p14:creationId xmlns:p14="http://schemas.microsoft.com/office/powerpoint/2010/main" val="252696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模型估计：一个内生变量和一个工具变量</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76200" y="1066800"/>
                <a:ext cx="9067800" cy="5638800"/>
              </a:xfrm>
            </p:spPr>
            <p:txBody>
              <a:bodyPr/>
              <a:lstStyle/>
              <a:p>
                <a:r>
                  <a:rPr lang="zh-CN" altLang="en-US" b="1" dirty="0">
                    <a:latin typeface="+mn-lt"/>
                  </a:rPr>
                  <a:t>第二阶段</a:t>
                </a:r>
                <a:r>
                  <a:rPr lang="zh-CN" altLang="en-US" dirty="0">
                    <a:latin typeface="+mn-lt"/>
                  </a:rPr>
                  <a:t>：将预测值</a:t>
                </a:r>
                <a14:m>
                  <m:oMath xmlns:m="http://schemas.openxmlformats.org/officeDocument/2006/math">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替代结果模型中的内生变量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并进行回归</a:t>
                </a:r>
                <a:endParaRPr lang="en-CA" dirty="0">
                  <a:latin typeface="+mn-lt"/>
                </a:endParaRPr>
              </a:p>
              <a:p>
                <a:endParaRPr lang="en-CA" i="1" dirty="0">
                  <a:latin typeface="+mn-lt"/>
                </a:endParaRPr>
              </a:p>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预测值</m:t>
                              </m:r>
                            </m:e>
                          </m:eqArr>
                        </m:lim>
                      </m:limLow>
                      <m:r>
                        <a:rPr lang="en-US" i="1">
                          <a:latin typeface="Cambria Math" panose="02040503050406030204" pitchFamily="18" charset="0"/>
                        </a:rPr>
                        <m:t>+</m:t>
                      </m:r>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所有的外生变量</m:t>
                              </m:r>
                            </m:e>
                          </m:eqArr>
                        </m:lim>
                      </m:limLow>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𝑖</m:t>
                          </m:r>
                        </m:sub>
                      </m:sSub>
                    </m:oMath>
                  </m:oMathPara>
                </a14:m>
                <a:endParaRPr lang="en-CA" dirty="0">
                  <a:latin typeface="+mn-lt"/>
                </a:endParaRPr>
              </a:p>
              <a:p>
                <a:endParaRPr lang="en-CA" altLang="zh-CN" dirty="0">
                  <a:latin typeface="+mn-lt"/>
                </a:endParaRPr>
              </a:p>
              <a:p>
                <a:r>
                  <a:rPr lang="zh-CN" altLang="en-US" dirty="0">
                    <a:latin typeface="+mn-lt"/>
                  </a:rPr>
                  <a:t>得到</a:t>
                </a:r>
                <a14:m>
                  <m:oMath xmlns:m="http://schemas.openxmlformats.org/officeDocument/2006/math">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的系数</a:t>
                </a:r>
                <a14:m>
                  <m:oMath xmlns:m="http://schemas.openxmlformats.org/officeDocument/2006/math">
                    <m:sSubSup>
                      <m:sSubSupPr>
                        <m:ctrlPr>
                          <a:rPr lang="en-CA" i="1">
                            <a:latin typeface="Cambria Math" panose="02040503050406030204" pitchFamily="18" charset="0"/>
                          </a:rPr>
                        </m:ctrlPr>
                      </m:sSubSupPr>
                      <m:e>
                        <m:acc>
                          <m:accPr>
                            <m:chr m:val="̂"/>
                            <m:ctrlPr>
                              <a:rPr lang="en-CA" i="1">
                                <a:latin typeface="Cambria Math" panose="02040503050406030204" pitchFamily="18" charset="0"/>
                              </a:rPr>
                            </m:ctrlPr>
                          </m:accPr>
                          <m:e>
                            <m:r>
                              <a:rPr lang="en-CA" i="1">
                                <a:latin typeface="Cambria Math" panose="02040503050406030204" pitchFamily="18" charset="0"/>
                              </a:rPr>
                              <m:t>𝛽</m:t>
                            </m:r>
                          </m:e>
                        </m:acc>
                      </m:e>
                      <m:sub>
                        <m:r>
                          <a:rPr lang="en-CA" i="1">
                            <a:latin typeface="Cambria Math" panose="02040503050406030204" pitchFamily="18" charset="0"/>
                          </a:rPr>
                          <m:t>1</m:t>
                        </m:r>
                      </m:sub>
                      <m:sup>
                        <m:r>
                          <a:rPr lang="en-CA" i="1">
                            <a:latin typeface="Cambria Math" panose="02040503050406030204" pitchFamily="18" charset="0"/>
                          </a:rPr>
                          <m:t>2</m:t>
                        </m:r>
                        <m:r>
                          <a:rPr lang="en-CA" i="1">
                            <a:latin typeface="Cambria Math" panose="02040503050406030204" pitchFamily="18" charset="0"/>
                          </a:rPr>
                          <m:t>𝑆𝐿𝑆</m:t>
                        </m:r>
                      </m:sup>
                    </m:sSubSup>
                  </m:oMath>
                </a14:m>
                <a:r>
                  <a:rPr lang="zh-CN" altLang="en-US" dirty="0">
                    <a:latin typeface="+mn-lt"/>
                  </a:rPr>
                  <a:t>称为样本两阶段最小二乘法（</a:t>
                </a:r>
                <a:r>
                  <a:rPr lang="en-US" dirty="0">
                    <a:latin typeface="+mn-lt"/>
                  </a:rPr>
                  <a:t>2SLS</a:t>
                </a:r>
                <a:r>
                  <a:rPr lang="zh-CN" altLang="en-US" dirty="0">
                    <a:latin typeface="+mn-lt"/>
                  </a:rPr>
                  <a:t>）系数。</a:t>
                </a:r>
                <a:endParaRPr lang="en-CA" altLang="zh-CN" dirty="0">
                  <a:latin typeface="+mn-lt"/>
                </a:endParaRPr>
              </a:p>
              <a:p>
                <a:endParaRPr lang="en-CA" altLang="zh-CN" dirty="0">
                  <a:latin typeface="+mn-lt"/>
                </a:endParaRPr>
              </a:p>
              <a:p>
                <a:r>
                  <a:rPr lang="zh-CN" altLang="en-US" dirty="0">
                    <a:latin typeface="+mn-lt"/>
                  </a:rPr>
                  <a:t>由于在第二阶段回归中只使用了</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en-US" dirty="0">
                    <a:latin typeface="+mn-lt"/>
                  </a:rPr>
                  <a:t> </a:t>
                </a:r>
                <a:r>
                  <a:rPr lang="zh-CN" altLang="en-US" dirty="0">
                    <a:latin typeface="+mn-lt"/>
                  </a:rPr>
                  <a:t>中和干扰项不相关的“好”的</a:t>
                </a:r>
                <a14:m>
                  <m:oMath xmlns:m="http://schemas.openxmlformats.org/officeDocument/2006/math">
                    <m:r>
                      <a:rPr lang="zh-CN" altLang="en-US">
                        <a:latin typeface="Cambria Math" panose="02040503050406030204" pitchFamily="18" charset="0"/>
                      </a:rPr>
                      <m:t>变化部分</m:t>
                    </m:r>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，因此得到的</a:t>
                </a:r>
                <a14:m>
                  <m:oMath xmlns:m="http://schemas.openxmlformats.org/officeDocument/2006/math">
                    <m:sSubSup>
                      <m:sSubSupPr>
                        <m:ctrlPr>
                          <a:rPr lang="en-CA" i="1">
                            <a:latin typeface="Cambria Math" panose="02040503050406030204" pitchFamily="18" charset="0"/>
                          </a:rPr>
                        </m:ctrlPr>
                      </m:sSubSupPr>
                      <m:e>
                        <m:acc>
                          <m:accPr>
                            <m:chr m:val="̂"/>
                            <m:ctrlPr>
                              <a:rPr lang="en-CA" i="1">
                                <a:latin typeface="Cambria Math" panose="02040503050406030204" pitchFamily="18" charset="0"/>
                              </a:rPr>
                            </m:ctrlPr>
                          </m:accPr>
                          <m:e>
                            <m:r>
                              <a:rPr lang="en-CA" i="1">
                                <a:latin typeface="Cambria Math" panose="02040503050406030204" pitchFamily="18" charset="0"/>
                              </a:rPr>
                              <m:t>𝛽</m:t>
                            </m:r>
                          </m:e>
                        </m:acc>
                      </m:e>
                      <m:sub>
                        <m:r>
                          <a:rPr lang="en-CA" i="1">
                            <a:latin typeface="Cambria Math" panose="02040503050406030204" pitchFamily="18" charset="0"/>
                          </a:rPr>
                          <m:t>1</m:t>
                        </m:r>
                      </m:sub>
                      <m:sup>
                        <m:r>
                          <a:rPr lang="en-CA" i="1">
                            <a:latin typeface="Cambria Math" panose="02040503050406030204" pitchFamily="18" charset="0"/>
                          </a:rPr>
                          <m:t>2</m:t>
                        </m:r>
                        <m:r>
                          <a:rPr lang="en-CA" i="1">
                            <a:latin typeface="Cambria Math" panose="02040503050406030204" pitchFamily="18" charset="0"/>
                          </a:rPr>
                          <m:t>𝑆𝐿𝑆</m:t>
                        </m:r>
                      </m:sup>
                    </m:sSubSup>
                  </m:oMath>
                </a14:m>
                <a:r>
                  <a:rPr lang="zh-CN" altLang="en-US" dirty="0">
                    <a:latin typeface="+mn-lt"/>
                  </a:rPr>
                  <a:t>是系数</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oMath>
                </a14:m>
                <a:r>
                  <a:rPr lang="zh-CN" altLang="en-US" dirty="0">
                    <a:latin typeface="+mn-lt"/>
                  </a:rPr>
                  <a:t>的一致估计量</a:t>
                </a:r>
                <a14:m>
                  <m:oMath xmlns:m="http://schemas.openxmlformats.org/officeDocument/2006/math">
                    <m:r>
                      <a:rPr lang="en-US" i="1">
                        <a:latin typeface="Cambria Math" panose="02040503050406030204" pitchFamily="18" charset="0"/>
                      </a:rPr>
                      <m:t>𝑝𝑙𝑖𝑚</m:t>
                    </m:r>
                    <m:sSubSup>
                      <m:sSubSupPr>
                        <m:ctrlPr>
                          <a:rPr lang="en-CA" i="1">
                            <a:latin typeface="Cambria Math" panose="02040503050406030204" pitchFamily="18" charset="0"/>
                          </a:rPr>
                        </m:ctrlPr>
                      </m:sSubSupPr>
                      <m:e>
                        <m:acc>
                          <m:accPr>
                            <m:chr m:val="̂"/>
                            <m:ctrlPr>
                              <a:rPr lang="en-CA"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1</m:t>
                        </m:r>
                      </m:sub>
                      <m:sup>
                        <m:r>
                          <a:rPr lang="en-US" i="1">
                            <a:latin typeface="Cambria Math" panose="02040503050406030204" pitchFamily="18" charset="0"/>
                          </a:rPr>
                          <m:t>2</m:t>
                        </m:r>
                        <m:r>
                          <a:rPr lang="en-US" i="1">
                            <a:latin typeface="Cambria Math" panose="02040503050406030204" pitchFamily="18" charset="0"/>
                          </a:rPr>
                          <m:t>𝐿𝑆</m:t>
                        </m:r>
                      </m:sup>
                    </m:sSubSup>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oMath>
                </a14:m>
                <a:r>
                  <a:rPr lang="zh-CN" altLang="en-US" b="1" dirty="0">
                    <a:latin typeface="+mn-lt"/>
                  </a:rPr>
                  <a:t>。</a:t>
                </a:r>
                <a:endParaRPr lang="en-CA" dirty="0">
                  <a:latin typeface="+mn-lt"/>
                </a:endParaRPr>
              </a:p>
              <a:p>
                <a:endParaRPr lang="en-CA" dirty="0">
                  <a:latin typeface="+mn-l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76200" y="1066800"/>
                <a:ext cx="9067800" cy="5638800"/>
              </a:xfrm>
              <a:blipFill>
                <a:blip r:embed="rId2"/>
                <a:stretch>
                  <a:fillRect l="-839" t="-15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809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模型估计：多个内生变量和多个工具变量</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30175" y="1066800"/>
                <a:ext cx="9013825" cy="5638800"/>
              </a:xfrm>
            </p:spPr>
            <p:txBody>
              <a:bodyPr/>
              <a:lstStyle/>
              <a:p>
                <a:r>
                  <a:rPr lang="en-CA" dirty="0">
                    <a:latin typeface="+mn-lt"/>
                  </a:rPr>
                  <a:t>2SLS</a:t>
                </a:r>
                <a:r>
                  <a:rPr lang="zh-CN" altLang="en-US" dirty="0">
                    <a:latin typeface="+mn-lt"/>
                  </a:rPr>
                  <a:t>可以很方便地处理有多个内生变量和多个工具变量的情况。</a:t>
                </a:r>
                <a:endParaRPr lang="en-CA" altLang="zh-CN" dirty="0">
                  <a:latin typeface="+mn-lt"/>
                </a:endParaRPr>
              </a:p>
              <a:p>
                <a:endParaRPr lang="en-CA" altLang="zh-CN" dirty="0">
                  <a:latin typeface="+mn-lt"/>
                </a:endParaRPr>
              </a:p>
              <a:p>
                <a:r>
                  <a:rPr lang="zh-CN" altLang="en-US" dirty="0">
                    <a:latin typeface="+mn-lt"/>
                  </a:rPr>
                  <a:t>假设我们要估计的模型是：</a:t>
                </a:r>
                <a:endParaRPr lang="en-CA" dirty="0">
                  <a:latin typeface="+mn-lt"/>
                </a:endParaRPr>
              </a:p>
              <a:p>
                <a:endParaRPr lang="en-CA" i="1" dirty="0">
                  <a:latin typeface="+mn-lt"/>
                </a:endParaRPr>
              </a:p>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3</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m:oMathPara>
                </a14:m>
                <a:endParaRPr lang="en-CA" dirty="0">
                  <a:latin typeface="+mn-lt"/>
                </a:endParaRPr>
              </a:p>
              <a:p>
                <a:endParaRPr lang="en-CA" dirty="0">
                  <a:latin typeface="+mn-lt"/>
                </a:endParaRPr>
              </a:p>
              <a:p>
                <a:endParaRPr lang="en-CA" dirty="0">
                  <a:latin typeface="+mn-lt"/>
                </a:endParaRPr>
              </a:p>
              <a:p>
                <a:r>
                  <a:rPr lang="zh-CN" altLang="en-US" dirty="0">
                    <a:latin typeface="+mn-lt"/>
                  </a:rPr>
                  <a:t>其中</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和</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r>
                          <a:rPr lang="en-US" i="1">
                            <a:latin typeface="Cambria Math" panose="02040503050406030204" pitchFamily="18" charset="0"/>
                          </a:rPr>
                          <m:t>𝑖</m:t>
                        </m:r>
                      </m:sub>
                    </m:sSub>
                  </m:oMath>
                </a14:m>
                <a:r>
                  <a:rPr lang="zh-CN" altLang="en-US" dirty="0">
                    <a:latin typeface="+mn-lt"/>
                  </a:rPr>
                  <a:t>是内生变量。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有个工具变量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r>
                          <a:rPr lang="en-US" i="1">
                            <a:latin typeface="Cambria Math" panose="02040503050406030204" pitchFamily="18" charset="0"/>
                          </a:rPr>
                          <m:t>𝑖</m:t>
                        </m:r>
                      </m:sub>
                    </m:sSub>
                  </m:oMath>
                </a14:m>
                <a:r>
                  <a:rPr lang="zh-CN" altLang="en-US" dirty="0">
                    <a:latin typeface="+mn-lt"/>
                  </a:rPr>
                  <a:t>，</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𝐷</m:t>
                        </m:r>
                      </m:e>
                      <m:sub>
                        <m:r>
                          <a:rPr lang="en-CA" b="0" i="1" smtClean="0">
                            <a:latin typeface="Cambria Math" panose="02040503050406030204" pitchFamily="18" charset="0"/>
                          </a:rPr>
                          <m:t>2</m:t>
                        </m:r>
                        <m:r>
                          <a:rPr lang="en-US" i="1">
                            <a:latin typeface="Cambria Math" panose="02040503050406030204" pitchFamily="18" charset="0"/>
                          </a:rPr>
                          <m:t>𝑖</m:t>
                        </m:r>
                      </m:sub>
                    </m:sSub>
                  </m:oMath>
                </a14:m>
                <a:r>
                  <a:rPr lang="zh-CN" altLang="en-US" dirty="0">
                    <a:latin typeface="+mn-lt"/>
                  </a:rPr>
                  <a:t>有两个工具变量</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2</m:t>
                        </m:r>
                        <m:r>
                          <a:rPr lang="en-US" i="1">
                            <a:latin typeface="Cambria Math" panose="02040503050406030204" pitchFamily="18" charset="0"/>
                          </a:rPr>
                          <m:t>𝑖</m:t>
                        </m:r>
                      </m:sub>
                    </m:sSub>
                    <m:sSub>
                      <m:sSubPr>
                        <m:ctrlPr>
                          <a:rPr lang="en-CA" i="1">
                            <a:latin typeface="Cambria Math" panose="02040503050406030204" pitchFamily="18" charset="0"/>
                          </a:rPr>
                        </m:ctrlPr>
                      </m:sSubPr>
                      <m:e>
                        <m:r>
                          <a:rPr lang="zh-CN" altLang="en-US">
                            <a:latin typeface="Cambria Math" panose="02040503050406030204" pitchFamily="18" charset="0"/>
                          </a:rPr>
                          <m:t>和</m:t>
                        </m:r>
                        <m:r>
                          <a:rPr lang="en-US" i="1">
                            <a:latin typeface="Cambria Math" panose="02040503050406030204" pitchFamily="18" charset="0"/>
                          </a:rPr>
                          <m:t>𝑍</m:t>
                        </m:r>
                      </m:e>
                      <m:sub>
                        <m:r>
                          <a:rPr lang="en-US" i="1">
                            <a:latin typeface="Cambria Math" panose="02040503050406030204" pitchFamily="18" charset="0"/>
                          </a:rPr>
                          <m:t>3</m:t>
                        </m:r>
                        <m:r>
                          <a:rPr lang="en-US" i="1">
                            <a:latin typeface="Cambria Math" panose="02040503050406030204" pitchFamily="18" charset="0"/>
                          </a:rPr>
                          <m:t>𝑖</m:t>
                        </m:r>
                      </m:sub>
                    </m:sSub>
                  </m:oMath>
                </a14:m>
                <a:r>
                  <a:rPr lang="zh-CN" altLang="en-US" dirty="0">
                    <a:latin typeface="+mn-lt"/>
                  </a:rPr>
                  <a:t>。</a:t>
                </a:r>
                <a:endParaRPr lang="en-CA" dirty="0">
                  <a:latin typeface="+mn-l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30175" y="1066800"/>
                <a:ext cx="9013825" cy="5638800"/>
              </a:xfrm>
              <a:blipFill>
                <a:blip r:embed="rId2"/>
                <a:stretch>
                  <a:fillRect l="-1014" t="-1622" r="-338"/>
                </a:stretch>
              </a:blipFill>
            </p:spPr>
            <p:txBody>
              <a:bodyPr/>
              <a:lstStyle/>
              <a:p>
                <a:r>
                  <a:rPr lang="en-CA">
                    <a:noFill/>
                  </a:rPr>
                  <a:t> </a:t>
                </a:r>
              </a:p>
            </p:txBody>
          </p:sp>
        </mc:Fallback>
      </mc:AlternateContent>
    </p:spTree>
    <p:extLst>
      <p:ext uri="{BB962C8B-B14F-4D97-AF65-F5344CB8AC3E}">
        <p14:creationId xmlns:p14="http://schemas.microsoft.com/office/powerpoint/2010/main" val="27508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模型估计</a:t>
            </a:r>
            <a:r>
              <a:rPr lang="en-CA" altLang="zh-CN" dirty="0"/>
              <a:t>:</a:t>
            </a:r>
            <a:r>
              <a:rPr lang="zh-CN" altLang="en-US" dirty="0"/>
              <a:t>多个内生变量和多个工具变量</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0" y="1066800"/>
                <a:ext cx="9220200" cy="5638800"/>
              </a:xfrm>
            </p:spPr>
            <p:txBody>
              <a:bodyPr/>
              <a:lstStyle/>
              <a:p>
                <a:r>
                  <a:rPr lang="zh-CN" altLang="en-US" sz="2400" b="1" dirty="0"/>
                  <a:t>第一阶段</a:t>
                </a:r>
                <a:r>
                  <a:rPr lang="zh-CN" altLang="en-US" sz="2400" dirty="0"/>
                  <a:t>：将每个内生变量单独对所有工具变量和所有其它外生变量做回归：</a:t>
                </a:r>
                <a:endParaRPr lang="en-US" altLang="zh-CN" sz="2400" dirty="0"/>
              </a:p>
              <a:p>
                <a:endParaRPr lang="en-US" altLang="zh-CN"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limLow>
                        <m:limLowPr>
                          <m:ctrlPr>
                            <a:rPr lang="en-CA" sz="2400" i="1">
                              <a:latin typeface="Cambria Math" panose="02040503050406030204" pitchFamily="18" charset="0"/>
                            </a:rPr>
                          </m:ctrlPr>
                        </m:limLowPr>
                        <m:e>
                          <m:groupChr>
                            <m:groupChrPr>
                              <m:chr m:val="⏟"/>
                              <m:ctrlPr>
                                <a:rPr lang="en-CA" sz="2400" i="1">
                                  <a:latin typeface="Cambria Math" panose="02040503050406030204" pitchFamily="18" charset="0"/>
                                </a:rPr>
                              </m:ctrlPr>
                            </m:groupChrPr>
                            <m:e>
                              <m:sSub>
                                <m:sSubPr>
                                  <m:ctrlPr>
                                    <a:rPr lang="en-CA"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r>
                                    <a:rPr lang="en-US" sz="2400" i="1">
                                      <a:latin typeface="Cambria Math" panose="02040503050406030204" pitchFamily="18" charset="0"/>
                                    </a:rPr>
                                    <m:t>𝑖</m:t>
                                  </m:r>
                                </m:sub>
                              </m:sSub>
                            </m:e>
                          </m:groupChr>
                        </m:e>
                        <m:lim>
                          <m:eqArr>
                            <m:eqArrPr>
                              <m:ctrlPr>
                                <a:rPr lang="zh-CN" altLang="en-US" sz="2400" i="1">
                                  <a:latin typeface="Cambria Math" panose="02040503050406030204" pitchFamily="18" charset="0"/>
                                </a:rPr>
                              </m:ctrlPr>
                            </m:eqArrPr>
                            <m:e/>
                            <m:e>
                              <m:r>
                                <a:rPr lang="zh-CN" altLang="en-US" sz="2400">
                                  <a:latin typeface="Cambria Math" panose="02040503050406030204" pitchFamily="18" charset="0"/>
                                </a:rPr>
                                <m:t>内生变量</m:t>
                              </m:r>
                            </m:e>
                          </m:eqArr>
                        </m:lim>
                      </m:limLow>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0</m:t>
                          </m:r>
                        </m:sub>
                      </m:sSub>
                      <m:r>
                        <a:rPr lang="en-US" sz="2400" i="1">
                          <a:latin typeface="Cambria Math" panose="02040503050406030204" pitchFamily="18" charset="0"/>
                        </a:rPr>
                        <m:t>+</m:t>
                      </m:r>
                      <m:limLow>
                        <m:limLowPr>
                          <m:ctrlPr>
                            <a:rPr lang="en-CA" sz="2400" i="1">
                              <a:latin typeface="Cambria Math" panose="02040503050406030204" pitchFamily="18" charset="0"/>
                            </a:rPr>
                          </m:ctrlPr>
                        </m:limLowPr>
                        <m:e>
                          <m:groupChr>
                            <m:groupChrPr>
                              <m:chr m:val="⏟"/>
                              <m:ctrlPr>
                                <a:rPr lang="en-CA" sz="2400" i="1">
                                  <a:latin typeface="Cambria Math" panose="02040503050406030204" pitchFamily="18" charset="0"/>
                                </a:rPr>
                              </m:ctrlPr>
                            </m:groupChrPr>
                            <m:e>
                              <m:sSub>
                                <m:sSubPr>
                                  <m:ctrlPr>
                                    <a:rPr lang="en-CA"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2</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2</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3</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3</m:t>
                                  </m:r>
                                  <m:r>
                                    <a:rPr lang="en-US" sz="2400" i="1">
                                      <a:latin typeface="Cambria Math" panose="02040503050406030204" pitchFamily="18" charset="0"/>
                                    </a:rPr>
                                    <m:t>𝑖</m:t>
                                  </m:r>
                                </m:sub>
                              </m:sSub>
                            </m:e>
                          </m:groupChr>
                        </m:e>
                        <m:lim>
                          <m:eqArr>
                            <m:eqArrPr>
                              <m:ctrlPr>
                                <a:rPr lang="zh-CN" altLang="en-US" sz="2400" i="1">
                                  <a:latin typeface="Cambria Math" panose="02040503050406030204" pitchFamily="18" charset="0"/>
                                </a:rPr>
                              </m:ctrlPr>
                            </m:eqArrPr>
                            <m:e/>
                            <m:e>
                              <m:r>
                                <a:rPr lang="zh-CN" altLang="en-US" sz="2400">
                                  <a:latin typeface="Cambria Math" panose="02040503050406030204" pitchFamily="18" charset="0"/>
                                </a:rPr>
                                <m:t>所有工具变量</m:t>
                              </m:r>
                            </m:e>
                          </m:eqArr>
                        </m:lim>
                      </m:limLow>
                      <m:r>
                        <a:rPr lang="en-US" sz="2400" i="1">
                          <a:latin typeface="Cambria Math" panose="02040503050406030204" pitchFamily="18" charset="0"/>
                        </a:rPr>
                        <m:t>+</m:t>
                      </m:r>
                      <m:limLow>
                        <m:limLowPr>
                          <m:ctrlPr>
                            <a:rPr lang="en-CA" sz="2400" i="1">
                              <a:latin typeface="Cambria Math" panose="02040503050406030204" pitchFamily="18" charset="0"/>
                            </a:rPr>
                          </m:ctrlPr>
                        </m:limLowPr>
                        <m:e>
                          <m:groupChr>
                            <m:groupChrPr>
                              <m:chr m:val="⏟"/>
                              <m:ctrlPr>
                                <a:rPr lang="en-CA" sz="2400" i="1">
                                  <a:latin typeface="Cambria Math" panose="02040503050406030204" pitchFamily="18" charset="0"/>
                                </a:rPr>
                              </m:ctrlPr>
                            </m:groupChrPr>
                            <m:e>
                              <m:sSub>
                                <m:sSubPr>
                                  <m:ctrlPr>
                                    <a:rPr lang="en-CA"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4</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𝛾</m:t>
                                  </m:r>
                                </m:e>
                                <m:sub>
                                  <m:r>
                                    <a:rPr lang="en-US" sz="2400" i="1">
                                      <a:latin typeface="Cambria Math" panose="02040503050406030204" pitchFamily="18" charset="0"/>
                                    </a:rPr>
                                    <m:t>𝑘</m:t>
                                  </m:r>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𝑘</m:t>
                                  </m:r>
                                </m:sub>
                              </m:sSub>
                            </m:e>
                          </m:groupChr>
                        </m:e>
                        <m:lim>
                          <m:eqArr>
                            <m:eqArrPr>
                              <m:ctrlPr>
                                <a:rPr lang="zh-CN" altLang="en-US" sz="2400" i="1">
                                  <a:latin typeface="Cambria Math" panose="02040503050406030204" pitchFamily="18" charset="0"/>
                                </a:rPr>
                              </m:ctrlPr>
                            </m:eqArrPr>
                            <m:e/>
                            <m:e>
                              <m:r>
                                <a:rPr lang="zh-CN" altLang="en-US" sz="2400">
                                  <a:latin typeface="Cambria Math" panose="02040503050406030204" pitchFamily="18" charset="0"/>
                                </a:rPr>
                                <m:t>所有其他外生变量</m:t>
                              </m:r>
                            </m:e>
                          </m:eqArr>
                        </m:lim>
                      </m:limLow>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r>
                            <a:rPr lang="en-US" sz="2400" i="1">
                              <a:latin typeface="Cambria Math" panose="02040503050406030204" pitchFamily="18" charset="0"/>
                            </a:rPr>
                            <m:t>𝑖</m:t>
                          </m:r>
                        </m:sub>
                      </m:sSub>
                    </m:oMath>
                  </m:oMathPara>
                </a14:m>
                <a:endParaRPr lang="en-CA" sz="2400" dirty="0"/>
              </a:p>
              <a:p>
                <a:endParaRPr lang="en-CA" sz="2400" dirty="0"/>
              </a:p>
              <a:p>
                <a:pPr/>
                <a14:m>
                  <m:oMathPara xmlns:m="http://schemas.openxmlformats.org/officeDocument/2006/math">
                    <m:oMathParaPr>
                      <m:jc m:val="centerGroup"/>
                    </m:oMathParaPr>
                    <m:oMath xmlns:m="http://schemas.openxmlformats.org/officeDocument/2006/math">
                      <m:limLow>
                        <m:limLowPr>
                          <m:ctrlPr>
                            <a:rPr lang="en-CA" sz="2400" i="1">
                              <a:latin typeface="Cambria Math" panose="02040503050406030204" pitchFamily="18" charset="0"/>
                            </a:rPr>
                          </m:ctrlPr>
                        </m:limLowPr>
                        <m:e>
                          <m:groupChr>
                            <m:groupChrPr>
                              <m:chr m:val="⏟"/>
                              <m:ctrlPr>
                                <a:rPr lang="en-CA" sz="2400" i="1">
                                  <a:latin typeface="Cambria Math" panose="02040503050406030204" pitchFamily="18" charset="0"/>
                                </a:rPr>
                              </m:ctrlPr>
                            </m:groupChrPr>
                            <m:e>
                              <m:sSub>
                                <m:sSubPr>
                                  <m:ctrlPr>
                                    <a:rPr lang="en-CA"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r>
                                    <a:rPr lang="en-US" sz="2400" i="1">
                                      <a:latin typeface="Cambria Math" panose="02040503050406030204" pitchFamily="18" charset="0"/>
                                    </a:rPr>
                                    <m:t>𝑖</m:t>
                                  </m:r>
                                </m:sub>
                              </m:sSub>
                            </m:e>
                          </m:groupChr>
                        </m:e>
                        <m:lim>
                          <m:eqArr>
                            <m:eqArrPr>
                              <m:ctrlPr>
                                <a:rPr lang="zh-CN" altLang="en-US" sz="2400" i="1">
                                  <a:latin typeface="Cambria Math" panose="02040503050406030204" pitchFamily="18" charset="0"/>
                                </a:rPr>
                              </m:ctrlPr>
                            </m:eqArrPr>
                            <m:e/>
                            <m:e>
                              <m:r>
                                <a:rPr lang="zh-CN" altLang="en-US" sz="2400">
                                  <a:latin typeface="Cambria Math" panose="02040503050406030204" pitchFamily="18" charset="0"/>
                                </a:rPr>
                                <m:t>内生变量</m:t>
                              </m:r>
                            </m:e>
                          </m:eqArr>
                        </m:lim>
                      </m:limLow>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0</m:t>
                          </m:r>
                        </m:sub>
                      </m:sSub>
                      <m:r>
                        <a:rPr lang="en-US" sz="2400" i="1">
                          <a:latin typeface="Cambria Math" panose="02040503050406030204" pitchFamily="18" charset="0"/>
                        </a:rPr>
                        <m:t>+</m:t>
                      </m:r>
                      <m:limLow>
                        <m:limLowPr>
                          <m:ctrlPr>
                            <a:rPr lang="en-CA" sz="2400" i="1">
                              <a:latin typeface="Cambria Math" panose="02040503050406030204" pitchFamily="18" charset="0"/>
                            </a:rPr>
                          </m:ctrlPr>
                        </m:limLowPr>
                        <m:e>
                          <m:groupChr>
                            <m:groupChrPr>
                              <m:chr m:val="⏟"/>
                              <m:ctrlPr>
                                <a:rPr lang="en-CA" sz="2400" i="1">
                                  <a:latin typeface="Cambria Math" panose="02040503050406030204" pitchFamily="18" charset="0"/>
                                </a:rPr>
                              </m:ctrlPr>
                            </m:groupChrPr>
                            <m:e>
                              <m:sSub>
                                <m:sSubPr>
                                  <m:ctrlPr>
                                    <a:rPr lang="en-CA"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2</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2</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3</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3</m:t>
                                  </m:r>
                                  <m:r>
                                    <a:rPr lang="en-US" sz="2400" i="1">
                                      <a:latin typeface="Cambria Math" panose="02040503050406030204" pitchFamily="18" charset="0"/>
                                    </a:rPr>
                                    <m:t>𝑖</m:t>
                                  </m:r>
                                </m:sub>
                              </m:sSub>
                            </m:e>
                          </m:groupChr>
                        </m:e>
                        <m:lim>
                          <m:eqArr>
                            <m:eqArrPr>
                              <m:ctrlPr>
                                <a:rPr lang="zh-CN" altLang="en-US" sz="2400" i="1">
                                  <a:latin typeface="Cambria Math" panose="02040503050406030204" pitchFamily="18" charset="0"/>
                                </a:rPr>
                              </m:ctrlPr>
                            </m:eqArrPr>
                            <m:e/>
                            <m:e>
                              <m:r>
                                <a:rPr lang="zh-CN" altLang="en-US" sz="2400">
                                  <a:latin typeface="Cambria Math" panose="02040503050406030204" pitchFamily="18" charset="0"/>
                                </a:rPr>
                                <m:t>所有的工具变量</m:t>
                              </m:r>
                            </m:e>
                          </m:eqArr>
                        </m:lim>
                      </m:limLow>
                      <m:r>
                        <a:rPr lang="en-US" sz="2400" i="1">
                          <a:latin typeface="Cambria Math" panose="02040503050406030204" pitchFamily="18" charset="0"/>
                        </a:rPr>
                        <m:t>+</m:t>
                      </m:r>
                      <m:limLow>
                        <m:limLowPr>
                          <m:ctrlPr>
                            <a:rPr lang="en-CA" sz="2400" i="1">
                              <a:latin typeface="Cambria Math" panose="02040503050406030204" pitchFamily="18" charset="0"/>
                            </a:rPr>
                          </m:ctrlPr>
                        </m:limLowPr>
                        <m:e>
                          <m:groupChr>
                            <m:groupChrPr>
                              <m:chr m:val="⏟"/>
                              <m:ctrlPr>
                                <a:rPr lang="en-CA" sz="2400" i="1">
                                  <a:latin typeface="Cambria Math" panose="02040503050406030204" pitchFamily="18" charset="0"/>
                                </a:rPr>
                              </m:ctrlPr>
                            </m:groupChrPr>
                            <m:e>
                              <m:sSub>
                                <m:sSubPr>
                                  <m:ctrlPr>
                                    <a:rPr lang="en-CA"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4</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𝑘</m:t>
                                  </m:r>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𝑘</m:t>
                                  </m:r>
                                </m:sub>
                              </m:sSub>
                            </m:e>
                          </m:groupChr>
                        </m:e>
                        <m:lim>
                          <m:eqArr>
                            <m:eqArrPr>
                              <m:ctrlPr>
                                <a:rPr lang="zh-CN" altLang="en-US" sz="2400" i="1">
                                  <a:latin typeface="Cambria Math" panose="02040503050406030204" pitchFamily="18" charset="0"/>
                                </a:rPr>
                              </m:ctrlPr>
                            </m:eqArrPr>
                            <m:e/>
                            <m:e>
                              <m:r>
                                <a:rPr lang="zh-CN" altLang="en-US" sz="2400">
                                  <a:latin typeface="Cambria Math" panose="02040503050406030204" pitchFamily="18" charset="0"/>
                                </a:rPr>
                                <m:t>所有其他外生变量</m:t>
                              </m:r>
                            </m:e>
                          </m:eqArr>
                        </m:lim>
                      </m:limLow>
                      <m:r>
                        <a:rPr lang="en-US" sz="2400" i="1">
                          <a:latin typeface="Cambria Math" panose="02040503050406030204" pitchFamily="18" charset="0"/>
                        </a:rPr>
                        <m:t>+</m:t>
                      </m:r>
                      <m:sSub>
                        <m:sSubPr>
                          <m:ctrlPr>
                            <a:rPr lang="en-CA"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2</m:t>
                          </m:r>
                          <m:r>
                            <a:rPr lang="en-US" sz="2400" i="1">
                              <a:latin typeface="Cambria Math" panose="02040503050406030204" pitchFamily="18" charset="0"/>
                            </a:rPr>
                            <m:t>𝑖</m:t>
                          </m:r>
                        </m:sub>
                      </m:sSub>
                    </m:oMath>
                  </m:oMathPara>
                </a14:m>
                <a:endParaRPr lang="en-US" altLang="zh-CN" sz="2400" dirty="0"/>
              </a:p>
              <a:p>
                <a:endParaRPr lang="en-CA" altLang="zh-CN" sz="2400" dirty="0"/>
              </a:p>
              <a:p>
                <a:r>
                  <a:rPr lang="zh-CN" altLang="en-US" sz="2400" dirty="0"/>
                  <a:t>用得到的系数计算每个内生变量的预测值：</a:t>
                </a:r>
                <a:endParaRPr lang="en-CA" sz="2400" i="1" dirty="0"/>
              </a:p>
              <a:p>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𝐷</m:t>
                              </m:r>
                            </m:e>
                          </m:acc>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𝛾</m:t>
                              </m:r>
                            </m:e>
                          </m:acc>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𝛾</m:t>
                              </m:r>
                            </m:e>
                          </m:acc>
                        </m:e>
                        <m:sub>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𝛾</m:t>
                              </m:r>
                            </m:e>
                          </m:acc>
                        </m:e>
                        <m:sub>
                          <m:r>
                            <a:rPr lang="en-US" sz="2400" i="1">
                              <a:latin typeface="Cambria Math" panose="02040503050406030204" pitchFamily="18" charset="0"/>
                            </a:rPr>
                            <m:t>2</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2</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𝛾</m:t>
                              </m:r>
                            </m:e>
                          </m:acc>
                        </m:e>
                        <m:sub>
                          <m:r>
                            <a:rPr lang="en-US" sz="2400" i="1">
                              <a:latin typeface="Cambria Math" panose="02040503050406030204" pitchFamily="18" charset="0"/>
                            </a:rPr>
                            <m:t>3</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3</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𝛾</m:t>
                              </m:r>
                            </m:e>
                          </m:acc>
                        </m:e>
                        <m:sub>
                          <m:r>
                            <a:rPr lang="en-US" sz="2400" i="1">
                              <a:latin typeface="Cambria Math" panose="02040503050406030204" pitchFamily="18" charset="0"/>
                            </a:rPr>
                            <m:t>4</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𝛾</m:t>
                              </m:r>
                            </m:e>
                          </m:acc>
                        </m:e>
                        <m:sub>
                          <m:r>
                            <a:rPr lang="en-US" sz="2400" i="1">
                              <a:latin typeface="Cambria Math" panose="02040503050406030204" pitchFamily="18" charset="0"/>
                            </a:rPr>
                            <m:t>𝑘</m:t>
                          </m:r>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𝑘𝑖</m:t>
                          </m:r>
                        </m:sub>
                      </m:sSub>
                    </m:oMath>
                  </m:oMathPara>
                </a14:m>
                <a:endParaRPr lang="en-CA" sz="2400" dirty="0"/>
              </a:p>
              <a:p>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𝐷</m:t>
                              </m:r>
                            </m:e>
                          </m:acc>
                        </m:e>
                        <m:sub>
                          <m:r>
                            <a:rPr lang="en-US" sz="2400" i="1">
                              <a:latin typeface="Cambria Math" panose="02040503050406030204" pitchFamily="18" charset="0"/>
                            </a:rPr>
                            <m:t>2</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𝜃</m:t>
                              </m:r>
                            </m:e>
                          </m:acc>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𝜃</m:t>
                              </m:r>
                            </m:e>
                          </m:acc>
                        </m:e>
                        <m:sub>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𝜃</m:t>
                              </m:r>
                            </m:e>
                          </m:acc>
                        </m:e>
                        <m:sub>
                          <m:r>
                            <a:rPr lang="en-US" sz="2400" i="1">
                              <a:latin typeface="Cambria Math" panose="02040503050406030204" pitchFamily="18" charset="0"/>
                            </a:rPr>
                            <m:t>2</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2</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𝜃</m:t>
                              </m:r>
                            </m:e>
                          </m:acc>
                        </m:e>
                        <m:sub>
                          <m:r>
                            <a:rPr lang="en-US" sz="2400" i="1">
                              <a:latin typeface="Cambria Math" panose="02040503050406030204" pitchFamily="18" charset="0"/>
                            </a:rPr>
                            <m:t>3</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3</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𝜃</m:t>
                              </m:r>
                            </m:e>
                          </m:acc>
                        </m:e>
                        <m:sub>
                          <m:r>
                            <a:rPr lang="en-US" sz="2400" i="1">
                              <a:latin typeface="Cambria Math" panose="02040503050406030204" pitchFamily="18" charset="0"/>
                            </a:rPr>
                            <m:t>4</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CA" sz="2400" i="1">
                              <a:latin typeface="Cambria Math" panose="02040503050406030204" pitchFamily="18" charset="0"/>
                            </a:rPr>
                          </m:ctrlPr>
                        </m:sSubPr>
                        <m:e>
                          <m:acc>
                            <m:accPr>
                              <m:chr m:val="̂"/>
                              <m:ctrlPr>
                                <a:rPr lang="en-CA" sz="2400" i="1">
                                  <a:latin typeface="Cambria Math" panose="02040503050406030204" pitchFamily="18" charset="0"/>
                                </a:rPr>
                              </m:ctrlPr>
                            </m:accPr>
                            <m:e>
                              <m:r>
                                <a:rPr lang="en-US" sz="2400" i="1">
                                  <a:latin typeface="Cambria Math" panose="02040503050406030204" pitchFamily="18" charset="0"/>
                                </a:rPr>
                                <m:t>𝜃</m:t>
                              </m:r>
                            </m:e>
                          </m:acc>
                        </m:e>
                        <m:sub>
                          <m:r>
                            <a:rPr lang="en-US" sz="2400" i="1">
                              <a:latin typeface="Cambria Math" panose="02040503050406030204" pitchFamily="18" charset="0"/>
                            </a:rPr>
                            <m:t>𝑘</m:t>
                          </m:r>
                          <m:r>
                            <a:rPr lang="en-US" sz="2400" i="1">
                              <a:latin typeface="Cambria Math" panose="02040503050406030204" pitchFamily="18" charset="0"/>
                            </a:rPr>
                            <m:t>+1</m:t>
                          </m:r>
                        </m:sub>
                      </m:sSub>
                      <m:sSub>
                        <m:sSubPr>
                          <m:ctrlPr>
                            <a:rPr lang="en-CA"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𝑘𝑖</m:t>
                          </m:r>
                        </m:sub>
                      </m:sSub>
                    </m:oMath>
                  </m:oMathPara>
                </a14:m>
                <a:endParaRPr lang="en-CA" sz="2400" dirty="0"/>
              </a:p>
              <a:p>
                <a:endParaRPr lang="en-CA" sz="2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0" y="1066800"/>
                <a:ext cx="9220200" cy="5638800"/>
              </a:xfrm>
              <a:blipFill>
                <a:blip r:embed="rId2"/>
                <a:stretch>
                  <a:fillRect l="-964" t="-9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494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模型估计</a:t>
            </a:r>
            <a:r>
              <a:rPr lang="en-CA" altLang="zh-CN" dirty="0"/>
              <a:t>:</a:t>
            </a:r>
            <a:r>
              <a:rPr lang="zh-CN" altLang="en-US" dirty="0"/>
              <a:t>多个内生变量和多个工具变量</a:t>
            </a:r>
            <a:endParaRPr lang="en-CA"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algn="just"/>
                <a:r>
                  <a:rPr lang="zh-CN" altLang="en-US" b="1" dirty="0">
                    <a:latin typeface="+mn-lt"/>
                  </a:rPr>
                  <a:t>第二阶段</a:t>
                </a:r>
                <a:r>
                  <a:rPr lang="zh-CN" altLang="en-US" dirty="0">
                    <a:latin typeface="+mn-lt"/>
                  </a:rPr>
                  <a:t>：用内生变量的预测值替代结果模型中的内生变量并进行回归</a:t>
                </a:r>
                <a:endParaRPr lang="en-CA" dirty="0">
                  <a:latin typeface="+mn-lt"/>
                </a:endParaRPr>
              </a:p>
              <a:p>
                <a:pPr algn="just"/>
                <a:endParaRPr lang="en-CA" i="1" dirty="0">
                  <a:latin typeface="+mn-lt"/>
                </a:endParaRPr>
              </a:p>
              <a:p>
                <a:pPr algn="just"/>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en-CA" i="1">
                                      <a:latin typeface="Cambria Math" panose="02040503050406030204" pitchFamily="18" charset="0"/>
                                    </a:rPr>
                                  </m:ctrlPr>
                                </m:sSubPr>
                                <m:e>
                                  <m:acc>
                                    <m:accPr>
                                      <m:chr m:val="̂"/>
                                      <m:ctrlPr>
                                        <a:rPr lang="en-CA" i="1">
                                          <a:latin typeface="Cambria Math" panose="02040503050406030204" pitchFamily="18" charset="0"/>
                                        </a:rPr>
                                      </m:ctrlPr>
                                    </m:accPr>
                                    <m:e>
                                      <m:r>
                                        <a:rPr lang="en-US" i="1">
                                          <a:latin typeface="Cambria Math" panose="02040503050406030204" pitchFamily="18" charset="0"/>
                                        </a:rPr>
                                        <m:t>𝐷</m:t>
                                      </m:r>
                                    </m:e>
                                  </m:acc>
                                </m:e>
                                <m:sub>
                                  <m:r>
                                    <a:rPr lang="en-US" i="1">
                                      <a:latin typeface="Cambria Math" panose="02040503050406030204" pitchFamily="18" charset="0"/>
                                    </a:rPr>
                                    <m:t>2</m:t>
                                  </m:r>
                                  <m:r>
                                    <a:rPr lang="en-US" i="1">
                                      <a:latin typeface="Cambria Math" panose="02040503050406030204" pitchFamily="18" charset="0"/>
                                    </a:rPr>
                                    <m:t>𝑖</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预测值</m:t>
                              </m:r>
                            </m:e>
                          </m:eqArr>
                        </m:lim>
                      </m:limLow>
                      <m:r>
                        <a:rPr lang="en-US" i="1">
                          <a:latin typeface="Cambria Math" panose="02040503050406030204" pitchFamily="18" charset="0"/>
                        </a:rPr>
                        <m:t>+</m:t>
                      </m:r>
                      <m:limLow>
                        <m:limLowPr>
                          <m:ctrlPr>
                            <a:rPr lang="en-CA" i="1">
                              <a:latin typeface="Cambria Math" panose="02040503050406030204" pitchFamily="18" charset="0"/>
                            </a:rPr>
                          </m:ctrlPr>
                        </m:limLowPr>
                        <m:e>
                          <m:groupChr>
                            <m:groupChrPr>
                              <m:chr m:val="⏟"/>
                              <m:ctrlPr>
                                <a:rPr lang="en-CA" i="1">
                                  <a:latin typeface="Cambria Math" panose="02040503050406030204" pitchFamily="18" charset="0"/>
                                </a:rPr>
                              </m:ctrlPr>
                            </m:groupChrPr>
                            <m:e>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3</m:t>
                                  </m:r>
                                  <m:r>
                                    <a:rPr lang="en-US" i="1">
                                      <a:latin typeface="Cambria Math" panose="02040503050406030204" pitchFamily="18" charset="0"/>
                                    </a:rPr>
                                    <m:t>𝑖</m:t>
                                  </m:r>
                                </m:sub>
                              </m:sSub>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𝑘</m:t>
                                  </m:r>
                                </m:sub>
                              </m:sSub>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𝑘𝑖</m:t>
                                  </m:r>
                                </m:sub>
                              </m:sSub>
                            </m:e>
                          </m:groupChr>
                        </m:e>
                        <m:lim>
                          <m:eqArr>
                            <m:eqArrPr>
                              <m:ctrlPr>
                                <a:rPr lang="zh-CN" altLang="en-US" i="1">
                                  <a:latin typeface="Cambria Math" panose="02040503050406030204" pitchFamily="18" charset="0"/>
                                </a:rPr>
                              </m:ctrlPr>
                            </m:eqArrPr>
                            <m:e/>
                            <m:e>
                              <m:r>
                                <a:rPr lang="zh-CN" altLang="en-US">
                                  <a:latin typeface="Cambria Math" panose="02040503050406030204" pitchFamily="18" charset="0"/>
                                </a:rPr>
                                <m:t>所有的外生变量</m:t>
                              </m:r>
                            </m:e>
                          </m:eqArr>
                        </m:lim>
                      </m:limLow>
                      <m:r>
                        <a:rPr lang="en-US" i="1">
                          <a:latin typeface="Cambria Math" panose="02040503050406030204" pitchFamily="18" charset="0"/>
                        </a:rPr>
                        <m:t>+</m:t>
                      </m:r>
                      <m:sSub>
                        <m:sSubPr>
                          <m:ctrlPr>
                            <a:rPr lang="en-CA"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𝑖</m:t>
                          </m:r>
                        </m:sub>
                      </m:sSub>
                    </m:oMath>
                  </m:oMathPara>
                </a14:m>
                <a:endParaRPr lang="en-CA" dirty="0">
                  <a:latin typeface="+mn-lt"/>
                </a:endParaRPr>
              </a:p>
              <a:p>
                <a:pPr algn="just"/>
                <a:endParaRPr lang="en-US" altLang="zh-CN" dirty="0">
                  <a:latin typeface="+mn-lt"/>
                </a:endParaRPr>
              </a:p>
              <a:p>
                <a:pPr algn="just"/>
                <a:r>
                  <a:rPr lang="zh-CN" altLang="en-US" dirty="0">
                    <a:latin typeface="+mn-lt"/>
                  </a:rPr>
                  <a:t>得到</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zh-CN" altLang="en-US" dirty="0">
                    <a:latin typeface="+mn-lt"/>
                  </a:rPr>
                  <a:t>和</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oMath>
                </a14:m>
                <a:r>
                  <a:rPr lang="zh-CN" altLang="en-US" dirty="0">
                    <a:latin typeface="+mn-lt"/>
                  </a:rPr>
                  <a:t>的</a:t>
                </a:r>
                <a:r>
                  <a:rPr lang="en-US" dirty="0">
                    <a:latin typeface="+mn-lt"/>
                  </a:rPr>
                  <a:t>2SLS</a:t>
                </a:r>
                <a:r>
                  <a:rPr lang="zh-CN" altLang="en-US" dirty="0">
                    <a:latin typeface="+mn-lt"/>
                  </a:rPr>
                  <a:t>估计系数</a:t>
                </a:r>
                <a14:m>
                  <m:oMath xmlns:m="http://schemas.openxmlformats.org/officeDocument/2006/math">
                    <m:sSubSup>
                      <m:sSubSupPr>
                        <m:ctrlPr>
                          <a:rPr lang="en-CA" i="1">
                            <a:latin typeface="Cambria Math" panose="02040503050406030204" pitchFamily="18" charset="0"/>
                          </a:rPr>
                        </m:ctrlPr>
                      </m:sSubSupPr>
                      <m:e>
                        <m:acc>
                          <m:accPr>
                            <m:chr m:val="̂"/>
                            <m:ctrlPr>
                              <a:rPr lang="en-CA"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1</m:t>
                        </m:r>
                      </m:sub>
                      <m:sup>
                        <m:r>
                          <a:rPr lang="en-US" i="1">
                            <a:latin typeface="Cambria Math" panose="02040503050406030204" pitchFamily="18" charset="0"/>
                          </a:rPr>
                          <m:t>2</m:t>
                        </m:r>
                        <m:r>
                          <a:rPr lang="en-US" i="1">
                            <a:latin typeface="Cambria Math" panose="02040503050406030204" pitchFamily="18" charset="0"/>
                          </a:rPr>
                          <m:t>𝑆𝐿𝑆</m:t>
                        </m:r>
                      </m:sup>
                    </m:sSubSup>
                  </m:oMath>
                </a14:m>
                <a:r>
                  <a:rPr lang="zh-CN" altLang="en-US" dirty="0">
                    <a:latin typeface="+mn-lt"/>
                  </a:rPr>
                  <a:t>和</a:t>
                </a:r>
                <a14:m>
                  <m:oMath xmlns:m="http://schemas.openxmlformats.org/officeDocument/2006/math">
                    <m:sSubSup>
                      <m:sSubSupPr>
                        <m:ctrlPr>
                          <a:rPr lang="en-CA" i="1">
                            <a:latin typeface="Cambria Math" panose="02040503050406030204" pitchFamily="18" charset="0"/>
                          </a:rPr>
                        </m:ctrlPr>
                      </m:sSubSupPr>
                      <m:e>
                        <m:acc>
                          <m:accPr>
                            <m:chr m:val="̂"/>
                            <m:ctrlPr>
                              <a:rPr lang="en-CA"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2</m:t>
                        </m:r>
                      </m:sub>
                      <m:sup>
                        <m:r>
                          <a:rPr lang="en-US" i="1">
                            <a:latin typeface="Cambria Math" panose="02040503050406030204" pitchFamily="18" charset="0"/>
                          </a:rPr>
                          <m:t>2</m:t>
                        </m:r>
                        <m:r>
                          <a:rPr lang="en-US" i="1">
                            <a:latin typeface="Cambria Math" panose="02040503050406030204" pitchFamily="18" charset="0"/>
                          </a:rPr>
                          <m:t>𝑆𝐿𝑆</m:t>
                        </m:r>
                      </m:sup>
                    </m:sSubSup>
                  </m:oMath>
                </a14:m>
                <a:r>
                  <a:rPr lang="zh-CN" altLang="en-US" dirty="0">
                    <a:latin typeface="+mn-lt"/>
                  </a:rPr>
                  <a:t>是</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oMath>
                </a14:m>
                <a:r>
                  <a:rPr lang="zh-CN" altLang="en-US" dirty="0">
                    <a:latin typeface="+mn-lt"/>
                  </a:rPr>
                  <a:t>和</a:t>
                </a:r>
                <a14:m>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oMath>
                </a14:m>
                <a:r>
                  <a:rPr lang="zh-CN" altLang="en-US" dirty="0">
                    <a:latin typeface="+mn-lt"/>
                  </a:rPr>
                  <a:t>的一致估计量。</a:t>
                </a:r>
                <a:endParaRPr lang="en-CA" dirty="0">
                  <a:latin typeface="+mn-lt"/>
                </a:endParaRPr>
              </a:p>
              <a:p>
                <a:pPr algn="just"/>
                <a:endParaRPr lang="en-CA" dirty="0">
                  <a:latin typeface="+mn-l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019" t="-901" r="-10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031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9FED5B-8BF2-CC43-E11D-83AE1CFFB9F7}"/>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BFF7E7D7-CB26-E417-90F1-7CCD3FD4E76E}"/>
              </a:ext>
            </a:extLst>
          </p:cNvPr>
          <p:cNvSpPr>
            <a:spLocks noGrp="1"/>
          </p:cNvSpPr>
          <p:nvPr>
            <p:ph type="body"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pic>
        <p:nvPicPr>
          <p:cNvPr id="5" name="图片 4">
            <a:extLst>
              <a:ext uri="{FF2B5EF4-FFF2-40B4-BE49-F238E27FC236}">
                <a16:creationId xmlns:a16="http://schemas.microsoft.com/office/drawing/2014/main" id="{84C3BEBE-D2F5-630C-C61A-C1636B6BCDF1}"/>
              </a:ext>
            </a:extLst>
          </p:cNvPr>
          <p:cNvPicPr>
            <a:picLocks noChangeAspect="1"/>
          </p:cNvPicPr>
          <p:nvPr/>
        </p:nvPicPr>
        <p:blipFill>
          <a:blip r:embed="rId2"/>
          <a:stretch>
            <a:fillRect/>
          </a:stretch>
        </p:blipFill>
        <p:spPr>
          <a:xfrm rot="5400000">
            <a:off x="1981199" y="-723900"/>
            <a:ext cx="5029200" cy="8610601"/>
          </a:xfrm>
          <a:prstGeom prst="rect">
            <a:avLst/>
          </a:prstGeom>
        </p:spPr>
      </p:pic>
    </p:spTree>
    <p:extLst>
      <p:ext uri="{BB962C8B-B14F-4D97-AF65-F5344CB8AC3E}">
        <p14:creationId xmlns:p14="http://schemas.microsoft.com/office/powerpoint/2010/main" val="250864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大纲</a:t>
            </a:r>
            <a:endParaRPr lang="en-CA" dirty="0"/>
          </a:p>
        </p:txBody>
      </p:sp>
      <p:sp>
        <p:nvSpPr>
          <p:cNvPr id="3" name="Text Placeholder 2"/>
          <p:cNvSpPr>
            <a:spLocks noGrp="1"/>
          </p:cNvSpPr>
          <p:nvPr>
            <p:ph type="body" idx="1"/>
          </p:nvPr>
        </p:nvSpPr>
        <p:spPr>
          <a:xfrm>
            <a:off x="228600" y="1066800"/>
            <a:ext cx="8229600" cy="5638800"/>
          </a:xfrm>
        </p:spPr>
        <p:txBody>
          <a:bodyPr/>
          <a:lstStyle/>
          <a:p>
            <a:pPr marL="514350" lvl="0" indent="-514350">
              <a:buFont typeface="+mj-lt"/>
              <a:buAutoNum type="arabicPeriod"/>
            </a:pPr>
            <a:r>
              <a:rPr lang="zh-CN" altLang="en-US" dirty="0"/>
              <a:t>工具变量估计法的直观理解</a:t>
            </a:r>
            <a:endParaRPr lang="en-CA" dirty="0"/>
          </a:p>
          <a:p>
            <a:pPr marL="514350" lvl="0" indent="-514350">
              <a:buFont typeface="+mj-lt"/>
              <a:buAutoNum type="arabicPeriod"/>
            </a:pPr>
            <a:r>
              <a:rPr lang="zh-CN" altLang="en-US" dirty="0"/>
              <a:t>工具变量两阶段估计法</a:t>
            </a:r>
            <a:endParaRPr lang="en-CA" dirty="0"/>
          </a:p>
          <a:p>
            <a:pPr marL="514350" lvl="0" indent="-514350">
              <a:buFont typeface="+mj-lt"/>
              <a:buAutoNum type="arabicPeriod"/>
            </a:pPr>
            <a:r>
              <a:rPr lang="zh-CN" altLang="en-US" dirty="0"/>
              <a:t>工具变量的来源</a:t>
            </a:r>
            <a:endParaRPr lang="en-CA" dirty="0"/>
          </a:p>
          <a:p>
            <a:endParaRPr lang="en-CA" dirty="0"/>
          </a:p>
        </p:txBody>
      </p:sp>
    </p:spTree>
    <p:extLst>
      <p:ext uri="{BB962C8B-B14F-4D97-AF65-F5344CB8AC3E}">
        <p14:creationId xmlns:p14="http://schemas.microsoft.com/office/powerpoint/2010/main" val="243327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38D2-7260-0D3A-C6F2-75A3BF6DDCF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26ABEE-244C-C230-0A05-87FA569C0254}"/>
              </a:ext>
            </a:extLst>
          </p:cNvPr>
          <p:cNvSpPr>
            <a:spLocks noGrp="1"/>
          </p:cNvSpPr>
          <p:nvPr>
            <p:ph type="title"/>
          </p:nvPr>
        </p:nvSpPr>
        <p:spPr/>
        <p:txBody>
          <a:bodyPr/>
          <a:lstStyle/>
          <a:p>
            <a:r>
              <a:rPr lang="zh-CN" altLang="en-US" dirty="0"/>
              <a:t>诺奖得主如何利用工具变量</a:t>
            </a:r>
          </a:p>
        </p:txBody>
      </p:sp>
      <p:sp>
        <p:nvSpPr>
          <p:cNvPr id="3" name="文本占位符 2">
            <a:extLst>
              <a:ext uri="{FF2B5EF4-FFF2-40B4-BE49-F238E27FC236}">
                <a16:creationId xmlns:a16="http://schemas.microsoft.com/office/drawing/2014/main" id="{9B2853E6-A9F3-CFA3-44C6-F906B44D266D}"/>
              </a:ext>
            </a:extLst>
          </p:cNvPr>
          <p:cNvSpPr>
            <a:spLocks noGrp="1"/>
          </p:cNvSpPr>
          <p:nvPr>
            <p:ph type="body" idx="1"/>
          </p:nvPr>
        </p:nvSpPr>
        <p:spPr/>
        <p:txBody>
          <a:bodyPr/>
          <a:lstStyle/>
          <a:p>
            <a:endParaRPr lang="zh-CN" altLang="en-US" dirty="0"/>
          </a:p>
        </p:txBody>
      </p:sp>
      <p:pic>
        <p:nvPicPr>
          <p:cNvPr id="4098" name="Picture 2" descr="2024年诺贝尔经济学奖揭晓！它们如何改变世界经济和人类行为？-新闻中心-温州网">
            <a:extLst>
              <a:ext uri="{FF2B5EF4-FFF2-40B4-BE49-F238E27FC236}">
                <a16:creationId xmlns:a16="http://schemas.microsoft.com/office/drawing/2014/main" id="{64F89A14-ECB7-F08C-BBEE-C3A5AE5FE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59180"/>
            <a:ext cx="569595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8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46C8E-C43F-FCB4-D654-2852803F967B}"/>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9066B7F4-2197-B8C3-08F2-3C25F62836C9}"/>
              </a:ext>
            </a:extLst>
          </p:cNvPr>
          <p:cNvSpPr>
            <a:spLocks noGrp="1"/>
          </p:cNvSpPr>
          <p:nvPr>
            <p:ph type="body" idx="1"/>
          </p:nvPr>
        </p:nvSpPr>
        <p:spPr>
          <a:xfrm>
            <a:off x="130175" y="1066800"/>
            <a:ext cx="4746625" cy="5638800"/>
          </a:xfrm>
        </p:spPr>
        <p:txBody>
          <a:bodyPr/>
          <a:lstStyle/>
          <a:p>
            <a:pPr marL="342900" indent="-342900">
              <a:buFont typeface="Wingdings" panose="05000000000000000000" pitchFamily="2" charset="2"/>
              <a:buChar char="l"/>
            </a:pPr>
            <a:r>
              <a:rPr lang="zh-CN" altLang="en-US" b="0" i="0" dirty="0">
                <a:effectLst/>
                <a:latin typeface="PingFang SC"/>
              </a:rPr>
              <a:t>为什么各国之间存在巨大的繁荣差异</a:t>
            </a:r>
            <a:r>
              <a:rPr lang="en-US" altLang="zh-CN" b="0" i="0" dirty="0">
                <a:effectLst/>
                <a:latin typeface="PingFang SC"/>
              </a:rPr>
              <a:t>?</a:t>
            </a:r>
          </a:p>
          <a:p>
            <a:pPr marL="342900" indent="-342900">
              <a:buFont typeface="Wingdings" panose="05000000000000000000" pitchFamily="2" charset="2"/>
              <a:buChar char="l"/>
            </a:pPr>
            <a:r>
              <a:rPr lang="zh-CN" altLang="en-US" b="0" i="0" dirty="0">
                <a:effectLst/>
                <a:latin typeface="PingFang SC"/>
              </a:rPr>
              <a:t>世界上最富有的</a:t>
            </a:r>
            <a:r>
              <a:rPr lang="en-US" altLang="zh-CN" b="0" i="0" dirty="0">
                <a:effectLst/>
                <a:latin typeface="PingFang SC"/>
              </a:rPr>
              <a:t>20%</a:t>
            </a:r>
            <a:r>
              <a:rPr lang="zh-CN" altLang="en-US" b="0" i="0" dirty="0">
                <a:effectLst/>
                <a:latin typeface="PingFang SC"/>
              </a:rPr>
              <a:t>的国家现在比最贫穷的</a:t>
            </a:r>
            <a:r>
              <a:rPr lang="en-US" altLang="zh-CN" b="0" i="0" dirty="0">
                <a:effectLst/>
                <a:latin typeface="PingFang SC"/>
              </a:rPr>
              <a:t>20%</a:t>
            </a:r>
            <a:r>
              <a:rPr lang="zh-CN" altLang="en-US" b="0" i="0" dirty="0">
                <a:effectLst/>
                <a:latin typeface="PingFang SC"/>
              </a:rPr>
              <a:t>的国家大约富裕</a:t>
            </a:r>
            <a:r>
              <a:rPr lang="en-US" altLang="zh-CN" b="0" i="0" dirty="0">
                <a:effectLst/>
                <a:latin typeface="PingFang SC"/>
              </a:rPr>
              <a:t>30</a:t>
            </a:r>
            <a:r>
              <a:rPr lang="zh-CN" altLang="en-US" b="0" i="0" dirty="0">
                <a:effectLst/>
                <a:latin typeface="PingFang SC"/>
              </a:rPr>
              <a:t>倍。</a:t>
            </a:r>
            <a:endParaRPr lang="en-US" altLang="zh-CN" b="0" i="0" dirty="0">
              <a:effectLst/>
              <a:latin typeface="PingFang SC"/>
            </a:endParaRPr>
          </a:p>
          <a:p>
            <a:pPr marL="342900" indent="-342900">
              <a:buFont typeface="Wingdings" panose="05000000000000000000" pitchFamily="2" charset="2"/>
              <a:buChar char="l"/>
            </a:pPr>
            <a:r>
              <a:rPr lang="zh-CN" altLang="en-US" b="0" i="0" dirty="0">
                <a:effectLst/>
                <a:latin typeface="PingFang SC"/>
              </a:rPr>
              <a:t>一个重要解释是社会制度持续存在的差异</a:t>
            </a:r>
            <a:endParaRPr lang="en-US" altLang="zh-CN" b="0" i="0" dirty="0">
              <a:effectLst/>
              <a:latin typeface="PingFang SC"/>
            </a:endParaRPr>
          </a:p>
          <a:p>
            <a:pPr marL="342900" indent="-342900">
              <a:buFont typeface="Wingdings" panose="05000000000000000000" pitchFamily="2" charset="2"/>
              <a:buChar char="l"/>
            </a:pPr>
            <a:r>
              <a:rPr lang="zh-CN" altLang="en-US" b="0" i="0" dirty="0">
                <a:effectLst/>
                <a:latin typeface="PingFang SC"/>
              </a:rPr>
              <a:t>富裕国家在许多方面不同于贫穷国家</a:t>
            </a:r>
            <a:r>
              <a:rPr lang="en-US" altLang="zh-CN" b="0" i="0" dirty="0">
                <a:effectLst/>
                <a:latin typeface="PingFang SC"/>
              </a:rPr>
              <a:t>——</a:t>
            </a:r>
            <a:r>
              <a:rPr lang="zh-CN" altLang="en-US" b="0" i="0" dirty="0">
                <a:effectLst/>
                <a:latin typeface="PingFang SC"/>
              </a:rPr>
              <a:t>不仅仅是制度。也许繁荣影响了一个社会的制度，而不是反过来。</a:t>
            </a:r>
            <a:endParaRPr lang="zh-CN" altLang="en-US" dirty="0"/>
          </a:p>
        </p:txBody>
      </p:sp>
      <p:pic>
        <p:nvPicPr>
          <p:cNvPr id="5124" name="Picture 4" descr="Chart showing GDP per capita">
            <a:extLst>
              <a:ext uri="{FF2B5EF4-FFF2-40B4-BE49-F238E27FC236}">
                <a16:creationId xmlns:a16="http://schemas.microsoft.com/office/drawing/2014/main" id="{1C567407-29AB-2D98-51BB-889F17E5F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752850"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6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4F0A-5F69-1049-D888-024006E05B71}"/>
              </a:ext>
            </a:extLst>
          </p:cNvPr>
          <p:cNvSpPr>
            <a:spLocks noGrp="1"/>
          </p:cNvSpPr>
          <p:nvPr>
            <p:ph type="title"/>
          </p:nvPr>
        </p:nvSpPr>
        <p:spPr/>
        <p:txBody>
          <a:bodyPr/>
          <a:lstStyle/>
          <a:p>
            <a:r>
              <a:rPr lang="zh-CN" altLang="en-US" dirty="0"/>
              <a:t>制度的工具变量：殖民者死亡率</a:t>
            </a:r>
          </a:p>
        </p:txBody>
      </p:sp>
      <p:sp>
        <p:nvSpPr>
          <p:cNvPr id="3" name="文本占位符 2">
            <a:extLst>
              <a:ext uri="{FF2B5EF4-FFF2-40B4-BE49-F238E27FC236}">
                <a16:creationId xmlns:a16="http://schemas.microsoft.com/office/drawing/2014/main" id="{A0E7DAB4-6966-1818-5FCB-0022BB79E7E5}"/>
              </a:ext>
            </a:extLst>
          </p:cNvPr>
          <p:cNvSpPr>
            <a:spLocks noGrp="1"/>
          </p:cNvSpPr>
          <p:nvPr>
            <p:ph type="body" idx="1"/>
          </p:nvPr>
        </p:nvSpPr>
        <p:spPr/>
        <p:txBody>
          <a:bodyPr/>
          <a:lstStyle/>
          <a:p>
            <a:endParaRPr lang="zh-CN" altLang="en-US" dirty="0"/>
          </a:p>
        </p:txBody>
      </p:sp>
      <p:pic>
        <p:nvPicPr>
          <p:cNvPr id="6" name="图片 5">
            <a:extLst>
              <a:ext uri="{FF2B5EF4-FFF2-40B4-BE49-F238E27FC236}">
                <a16:creationId xmlns:a16="http://schemas.microsoft.com/office/drawing/2014/main" id="{11F078D7-E32D-4539-EB90-49A4C7E6F744}"/>
              </a:ext>
            </a:extLst>
          </p:cNvPr>
          <p:cNvPicPr>
            <a:picLocks noChangeAspect="1"/>
          </p:cNvPicPr>
          <p:nvPr/>
        </p:nvPicPr>
        <p:blipFill>
          <a:blip r:embed="rId2"/>
          <a:stretch>
            <a:fillRect/>
          </a:stretch>
        </p:blipFill>
        <p:spPr>
          <a:xfrm>
            <a:off x="7620" y="2205134"/>
            <a:ext cx="4789082" cy="3362131"/>
          </a:xfrm>
          <a:prstGeom prst="rect">
            <a:avLst/>
          </a:prstGeom>
        </p:spPr>
      </p:pic>
      <p:pic>
        <p:nvPicPr>
          <p:cNvPr id="8" name="图片 7">
            <a:extLst>
              <a:ext uri="{FF2B5EF4-FFF2-40B4-BE49-F238E27FC236}">
                <a16:creationId xmlns:a16="http://schemas.microsoft.com/office/drawing/2014/main" id="{63B1A785-4EFD-277B-768C-A24730015D22}"/>
              </a:ext>
            </a:extLst>
          </p:cNvPr>
          <p:cNvPicPr>
            <a:picLocks noChangeAspect="1"/>
          </p:cNvPicPr>
          <p:nvPr/>
        </p:nvPicPr>
        <p:blipFill>
          <a:blip r:embed="rId3"/>
          <a:stretch>
            <a:fillRect/>
          </a:stretch>
        </p:blipFill>
        <p:spPr>
          <a:xfrm>
            <a:off x="4601633" y="1961295"/>
            <a:ext cx="4329642" cy="3074752"/>
          </a:xfrm>
          <a:prstGeom prst="rect">
            <a:avLst/>
          </a:prstGeom>
        </p:spPr>
      </p:pic>
    </p:spTree>
    <p:extLst>
      <p:ext uri="{BB962C8B-B14F-4D97-AF65-F5344CB8AC3E}">
        <p14:creationId xmlns:p14="http://schemas.microsoft.com/office/powerpoint/2010/main" val="28016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0975F9-428F-AF79-B458-4E4B7CABACAD}"/>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32F28926-348E-76D2-7CD1-8118A6FD7921}"/>
              </a:ext>
            </a:extLst>
          </p:cNvPr>
          <p:cNvSpPr>
            <a:spLocks noGrp="1"/>
          </p:cNvSpPr>
          <p:nvPr>
            <p:ph type="body" idx="1"/>
          </p:nvPr>
        </p:nvSpPr>
        <p:spPr/>
        <p:txBody>
          <a:bodyPr/>
          <a:lstStyle/>
          <a:p>
            <a:pPr algn="l" fontAlgn="base">
              <a:spcBef>
                <a:spcPts val="600"/>
              </a:spcBef>
              <a:spcAft>
                <a:spcPts val="600"/>
              </a:spcAft>
              <a:buNone/>
            </a:pPr>
            <a:r>
              <a:rPr lang="en-US" altLang="zh-CN" b="0" i="0" dirty="0">
                <a:effectLst/>
                <a:latin typeface="PingFang SC"/>
              </a:rPr>
              <a:t>Acemoglu</a:t>
            </a:r>
            <a:r>
              <a:rPr lang="zh-CN" altLang="en-US" b="0" i="0" dirty="0">
                <a:effectLst/>
                <a:latin typeface="PingFang SC"/>
              </a:rPr>
              <a:t>、</a:t>
            </a:r>
            <a:r>
              <a:rPr lang="en-US" altLang="zh-CN" b="0" i="0" dirty="0">
                <a:effectLst/>
                <a:latin typeface="PingFang SC"/>
              </a:rPr>
              <a:t>Johnson</a:t>
            </a:r>
            <a:r>
              <a:rPr lang="zh-CN" altLang="en-US" b="0" i="0" dirty="0">
                <a:effectLst/>
                <a:latin typeface="PingFang SC"/>
              </a:rPr>
              <a:t>和</a:t>
            </a:r>
            <a:r>
              <a:rPr lang="en-US" altLang="zh-CN" b="0" i="0" dirty="0">
                <a:effectLst/>
                <a:latin typeface="PingFang SC"/>
              </a:rPr>
              <a:t>Robinson</a:t>
            </a:r>
            <a:r>
              <a:rPr lang="zh-CN" altLang="en-US" b="0" i="0" dirty="0">
                <a:effectLst/>
                <a:latin typeface="PingFang SC"/>
              </a:rPr>
              <a:t>（</a:t>
            </a:r>
            <a:r>
              <a:rPr lang="en-US" altLang="zh-CN" b="0" i="0" dirty="0">
                <a:effectLst/>
                <a:latin typeface="PingFang SC"/>
              </a:rPr>
              <a:t>2001</a:t>
            </a:r>
            <a:r>
              <a:rPr lang="zh-CN" altLang="en-US" b="0" i="0" dirty="0">
                <a:effectLst/>
                <a:latin typeface="PingFang SC"/>
              </a:rPr>
              <a:t>年）提出的因果链</a:t>
            </a:r>
            <a:endParaRPr lang="en-US" altLang="zh-CN" b="0" i="0" dirty="0">
              <a:effectLst/>
              <a:latin typeface="PingFang SC"/>
            </a:endParaRPr>
          </a:p>
          <a:p>
            <a:pPr marL="342900" indent="-342900">
              <a:buFont typeface="Wingdings" panose="05000000000000000000" pitchFamily="2" charset="2"/>
              <a:buChar char="l"/>
            </a:pPr>
            <a:r>
              <a:rPr lang="zh-CN" altLang="en-US" b="0" i="0" dirty="0">
                <a:effectLst/>
                <a:latin typeface="PingFang SC"/>
              </a:rPr>
              <a:t>欧洲殖民者死亡率越低，欧洲定居者越多，如北美，他们建立促进长期经济增长的制度的可能性就越大。</a:t>
            </a:r>
            <a:endParaRPr lang="en-US" altLang="zh-CN" b="0" i="0" dirty="0">
              <a:effectLst/>
              <a:latin typeface="PingFang SC"/>
            </a:endParaRPr>
          </a:p>
          <a:p>
            <a:pPr marL="342900" indent="-342900">
              <a:buFont typeface="Wingdings" panose="05000000000000000000" pitchFamily="2" charset="2"/>
              <a:buChar char="l"/>
            </a:pPr>
            <a:r>
              <a:rPr lang="zh-CN" altLang="en-US" dirty="0">
                <a:latin typeface="PingFang SC"/>
              </a:rPr>
              <a:t>反之，</a:t>
            </a:r>
            <a:r>
              <a:rPr lang="zh-CN" altLang="en-US" b="0" i="0" dirty="0">
                <a:effectLst/>
                <a:latin typeface="PingFang SC"/>
              </a:rPr>
              <a:t>欧洲殖民者死亡率越高，欧洲定居者越少，如非洲，</a:t>
            </a:r>
            <a:r>
              <a:rPr lang="zh-CN" altLang="en-US" dirty="0">
                <a:latin typeface="PingFang SC"/>
              </a:rPr>
              <a:t>则建立“掠夺型”制度，不利于经济增长</a:t>
            </a:r>
            <a:endParaRPr lang="en-US" altLang="zh-CN" dirty="0">
              <a:latin typeface="PingFang SC"/>
            </a:endParaRPr>
          </a:p>
          <a:p>
            <a:pPr marL="342900" indent="-342900">
              <a:buFont typeface="Wingdings" panose="05000000000000000000" pitchFamily="2" charset="2"/>
              <a:buChar char="l"/>
            </a:pPr>
            <a:r>
              <a:rPr lang="zh-CN" altLang="en-US" dirty="0">
                <a:latin typeface="PingFang SC"/>
              </a:rPr>
              <a:t>这种制度差异具有持续性、路径依赖性</a:t>
            </a:r>
            <a:endParaRPr lang="zh-CN" altLang="en-US" dirty="0"/>
          </a:p>
          <a:p>
            <a:pPr algn="l" fontAlgn="base">
              <a:spcBef>
                <a:spcPts val="600"/>
              </a:spcBef>
              <a:spcAft>
                <a:spcPts val="600"/>
              </a:spcAft>
              <a:buNone/>
            </a:pPr>
            <a:endParaRPr lang="zh-CN" altLang="en-US" b="0" i="0" dirty="0">
              <a:effectLst/>
              <a:latin typeface="PingFang SC"/>
            </a:endParaRPr>
          </a:p>
          <a:p>
            <a:pPr algn="l" fontAlgn="base">
              <a:spcBef>
                <a:spcPts val="600"/>
              </a:spcBef>
              <a:spcAft>
                <a:spcPts val="1200"/>
              </a:spcAft>
              <a:buFont typeface="+mj-lt"/>
              <a:buAutoNum type="arabicPeriod"/>
            </a:pPr>
            <a:r>
              <a:rPr lang="zh-CN" altLang="en-US" b="0" i="0" dirty="0">
                <a:effectLst/>
                <a:latin typeface="PingFang SC"/>
              </a:rPr>
              <a:t>殖民时期的生存条件（定居者死亡率）</a:t>
            </a:r>
            <a:r>
              <a:rPr lang="zh-CN" altLang="en-US" b="0" i="0" dirty="0">
                <a:effectLst/>
                <a:latin typeface="KaTeX_Main"/>
              </a:rPr>
              <a:t>⇔</a:t>
            </a:r>
            <a:r>
              <a:rPr lang="zh-CN" altLang="en-US" b="0" i="0" dirty="0">
                <a:effectLst/>
                <a:latin typeface="PingFang SC"/>
              </a:rPr>
              <a:t> </a:t>
            </a:r>
            <a:r>
              <a:rPr lang="en-US" altLang="zh-CN" b="0" i="0" dirty="0">
                <a:effectLst/>
                <a:latin typeface="PingFang SC"/>
              </a:rPr>
              <a:t>2. </a:t>
            </a:r>
            <a:r>
              <a:rPr lang="zh-CN" altLang="en-US" b="0" i="0" dirty="0">
                <a:effectLst/>
                <a:latin typeface="PingFang SC"/>
              </a:rPr>
              <a:t>殖民时期欧洲殖民地规模 </a:t>
            </a:r>
            <a:r>
              <a:rPr lang="zh-CN" altLang="en-US" b="0" i="0" dirty="0">
                <a:effectLst/>
                <a:latin typeface="KaTeX_Main"/>
              </a:rPr>
              <a:t>⇔</a:t>
            </a:r>
            <a:r>
              <a:rPr lang="zh-CN" altLang="en-US" b="0" i="0" dirty="0">
                <a:effectLst/>
                <a:latin typeface="PingFang SC"/>
              </a:rPr>
              <a:t> </a:t>
            </a:r>
            <a:r>
              <a:rPr lang="en-US" altLang="zh-CN" b="0" i="0" dirty="0">
                <a:effectLst/>
                <a:latin typeface="PingFang SC"/>
              </a:rPr>
              <a:t>3. </a:t>
            </a:r>
            <a:r>
              <a:rPr lang="zh-CN" altLang="en-US" b="0" i="0" dirty="0">
                <a:effectLst/>
                <a:latin typeface="PingFang SC"/>
              </a:rPr>
              <a:t>殖民制度 </a:t>
            </a:r>
            <a:r>
              <a:rPr lang="zh-CN" altLang="en-US" b="0" i="0" dirty="0">
                <a:effectLst/>
                <a:latin typeface="KaTeX_Main"/>
              </a:rPr>
              <a:t>⇔</a:t>
            </a:r>
            <a:r>
              <a:rPr lang="zh-CN" altLang="en-US" b="0" i="0" dirty="0">
                <a:effectLst/>
                <a:latin typeface="PingFang SC"/>
              </a:rPr>
              <a:t> </a:t>
            </a:r>
            <a:r>
              <a:rPr lang="en-US" altLang="zh-CN" b="0" i="0" dirty="0">
                <a:effectLst/>
                <a:latin typeface="PingFang SC"/>
              </a:rPr>
              <a:t>4. </a:t>
            </a:r>
            <a:r>
              <a:rPr lang="zh-CN" altLang="en-US" b="0" i="0" dirty="0">
                <a:effectLst/>
                <a:latin typeface="PingFang SC"/>
              </a:rPr>
              <a:t>独立时的制度 </a:t>
            </a:r>
            <a:r>
              <a:rPr lang="en-US" altLang="zh-CN" b="0" i="0" dirty="0">
                <a:effectLst/>
                <a:latin typeface="PingFang SC"/>
              </a:rPr>
              <a:t>5. </a:t>
            </a:r>
            <a:r>
              <a:rPr lang="zh-CN" altLang="en-US" b="0" i="0" dirty="0">
                <a:effectLst/>
                <a:latin typeface="PingFang SC"/>
              </a:rPr>
              <a:t>当代机构 </a:t>
            </a:r>
            <a:r>
              <a:rPr lang="en-US" altLang="zh-CN" b="0" i="0" dirty="0">
                <a:effectLst/>
                <a:latin typeface="PingFang SC"/>
              </a:rPr>
              <a:t>6. </a:t>
            </a:r>
            <a:r>
              <a:rPr lang="zh-CN" altLang="en-US" b="0" i="0" dirty="0">
                <a:effectLst/>
                <a:latin typeface="PingFang SC"/>
              </a:rPr>
              <a:t>当代经济繁荣</a:t>
            </a:r>
          </a:p>
          <a:p>
            <a:endParaRPr lang="en-US" altLang="zh-CN" b="0" i="0" dirty="0">
              <a:effectLst/>
              <a:latin typeface="PingFang SC"/>
            </a:endParaRPr>
          </a:p>
        </p:txBody>
      </p:sp>
    </p:spTree>
    <p:extLst>
      <p:ext uri="{BB962C8B-B14F-4D97-AF65-F5344CB8AC3E}">
        <p14:creationId xmlns:p14="http://schemas.microsoft.com/office/powerpoint/2010/main" val="308627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8E5ED-669A-D2AE-A829-F96A0FB86A3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2D66A2B-FC2B-21A1-8672-002FB719EF34}"/>
              </a:ext>
            </a:extLst>
          </p:cNvPr>
          <p:cNvSpPr>
            <a:spLocks noGrp="1"/>
          </p:cNvSpPr>
          <p:nvPr>
            <p:ph type="subTitle" idx="1"/>
          </p:nvPr>
        </p:nvSpPr>
        <p:spPr/>
        <p:txBody>
          <a:bodyPr/>
          <a:lstStyle/>
          <a:p>
            <a:endParaRPr lang="en-CA"/>
          </a:p>
        </p:txBody>
      </p:sp>
      <p:sp>
        <p:nvSpPr>
          <p:cNvPr id="3" name="Title 2">
            <a:extLst>
              <a:ext uri="{FF2B5EF4-FFF2-40B4-BE49-F238E27FC236}">
                <a16:creationId xmlns:a16="http://schemas.microsoft.com/office/drawing/2014/main" id="{99EEFCF0-4C52-7DA0-275A-19EEBAF039D5}"/>
              </a:ext>
            </a:extLst>
          </p:cNvPr>
          <p:cNvSpPr>
            <a:spLocks noGrp="1"/>
          </p:cNvSpPr>
          <p:nvPr>
            <p:ph type="ctrTitle"/>
          </p:nvPr>
        </p:nvSpPr>
        <p:spPr/>
        <p:txBody>
          <a:bodyPr/>
          <a:lstStyle/>
          <a:p>
            <a:pPr lvl="0"/>
            <a:r>
              <a:rPr lang="en-US" altLang="zh-CN" sz="3200" dirty="0">
                <a:latin typeface="DengXian" panose="02010600030101010101" pitchFamily="2" charset="-122"/>
                <a:ea typeface="DengXian" panose="02010600030101010101" pitchFamily="2" charset="-122"/>
              </a:rPr>
              <a:t>3. </a:t>
            </a:r>
            <a:r>
              <a:rPr lang="zh-CN" altLang="en-US" sz="3200" dirty="0">
                <a:latin typeface="DengXian" panose="02010600030101010101" pitchFamily="2" charset="-122"/>
                <a:ea typeface="DengXian" panose="02010600030101010101" pitchFamily="2" charset="-122"/>
              </a:rPr>
              <a:t>工具变量的来源</a:t>
            </a:r>
            <a:endParaRPr lang="en-CA" sz="32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645812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A7385-D6C5-FDC2-4FF9-BFAA37BB6A9E}"/>
              </a:ext>
            </a:extLst>
          </p:cNvPr>
          <p:cNvSpPr>
            <a:spLocks noGrp="1"/>
          </p:cNvSpPr>
          <p:nvPr>
            <p:ph type="title"/>
          </p:nvPr>
        </p:nvSpPr>
        <p:spPr/>
        <p:txBody>
          <a:bodyPr/>
          <a:lstStyle/>
          <a:p>
            <a:r>
              <a:rPr lang="zh-CN" altLang="en-US" dirty="0"/>
              <a:t>历史工具变量</a:t>
            </a:r>
          </a:p>
        </p:txBody>
      </p:sp>
      <p:sp>
        <p:nvSpPr>
          <p:cNvPr id="3" name="文本占位符 2">
            <a:extLst>
              <a:ext uri="{FF2B5EF4-FFF2-40B4-BE49-F238E27FC236}">
                <a16:creationId xmlns:a16="http://schemas.microsoft.com/office/drawing/2014/main" id="{53341F8F-EF39-C75E-4E2F-D309E154E3E6}"/>
              </a:ext>
            </a:extLst>
          </p:cNvPr>
          <p:cNvSpPr>
            <a:spLocks noGrp="1"/>
          </p:cNvSpPr>
          <p:nvPr>
            <p:ph type="body" idx="1"/>
          </p:nvPr>
        </p:nvSpPr>
        <p:spPr/>
        <p:txBody>
          <a:bodyPr/>
          <a:lstStyle/>
          <a:p>
            <a:pPr marL="342900" indent="-342900">
              <a:buFont typeface="Wingdings" panose="05000000000000000000" pitchFamily="2" charset="2"/>
              <a:buChar char="l"/>
            </a:pPr>
            <a:r>
              <a:rPr lang="zh-CN" altLang="en-US" dirty="0"/>
              <a:t>历史会影响现代（相关性），但与当期扰动项不相关（外生性）</a:t>
            </a:r>
            <a:endParaRPr lang="en-US" altLang="zh-CN" dirty="0"/>
          </a:p>
          <a:p>
            <a:pPr marL="342900" indent="-342900">
              <a:buFont typeface="Wingdings" panose="05000000000000000000" pitchFamily="2" charset="2"/>
              <a:buChar char="l"/>
            </a:pPr>
            <a:r>
              <a:rPr lang="zh-CN" altLang="en-US" dirty="0"/>
              <a:t>董志强和魏下海（</a:t>
            </a:r>
            <a:r>
              <a:rPr lang="en-US" altLang="zh-CN" dirty="0"/>
              <a:t>2012</a:t>
            </a:r>
            <a:r>
              <a:rPr lang="zh-CN" altLang="en-US" dirty="0"/>
              <a:t>）选择了</a:t>
            </a:r>
            <a:r>
              <a:rPr lang="zh-CN" altLang="en-US" b="1" dirty="0"/>
              <a:t>各城市开埠通商的历史作为营商制度软环境的工具变量</a:t>
            </a:r>
            <a:r>
              <a:rPr lang="zh-CN" altLang="en-US" dirty="0"/>
              <a:t>。开埠通商历史越长，则开埠时间越早，受西方的影响就越早越深，而且从我国工商业发展的历史来看，开埠通商越早的城市其现代工商业也孕育得更早，很可能因为这层历史原因而具有更好的营商软环境。</a:t>
            </a:r>
            <a:endParaRPr lang="en-US" altLang="zh-CN" dirty="0"/>
          </a:p>
          <a:p>
            <a:pPr marL="342900" indent="-342900">
              <a:buFont typeface="Wingdings" panose="05000000000000000000" pitchFamily="2" charset="2"/>
              <a:buChar char="l"/>
            </a:pPr>
            <a:r>
              <a:rPr lang="en-US" altLang="zh-CN" dirty="0"/>
              <a:t>Glaeser and Lu</a:t>
            </a:r>
            <a:r>
              <a:rPr lang="zh-CN" altLang="en-US" dirty="0"/>
              <a:t>（</a:t>
            </a:r>
            <a:r>
              <a:rPr lang="en-US" altLang="zh-CN" dirty="0"/>
              <a:t>2018</a:t>
            </a:r>
            <a:r>
              <a:rPr lang="zh-CN" altLang="en-US" dirty="0"/>
              <a:t>）使用</a:t>
            </a:r>
            <a:r>
              <a:rPr lang="en-US" altLang="zh-CN" b="1" dirty="0"/>
              <a:t>1952</a:t>
            </a:r>
            <a:r>
              <a:rPr lang="zh-CN" altLang="en-US" b="1" dirty="0"/>
              <a:t>年高校搬迁数据作为城市人力资本的工具变量</a:t>
            </a:r>
            <a:r>
              <a:rPr lang="zh-CN" altLang="en-US" dirty="0"/>
              <a:t>，研究了人力资本外部性对工资的影响。想要找到一个会影响到每个城市初始起点的教育水平，但又不会直接影响到每一个人的收入的工具变量。联想到了</a:t>
            </a:r>
            <a:r>
              <a:rPr lang="en-US" altLang="zh-CN" dirty="0"/>
              <a:t>20</a:t>
            </a:r>
            <a:r>
              <a:rPr lang="zh-CN" altLang="en-US" dirty="0"/>
              <a:t>世纪</a:t>
            </a:r>
            <a:r>
              <a:rPr lang="en-US" altLang="zh-CN" dirty="0"/>
              <a:t>50</a:t>
            </a:r>
            <a:r>
              <a:rPr lang="zh-CN" altLang="en-US" dirty="0"/>
              <a:t>年代的“院系调整”运动。这场运动发生得快（集中在</a:t>
            </a:r>
            <a:r>
              <a:rPr lang="en-US" altLang="zh-CN" dirty="0"/>
              <a:t>1952</a:t>
            </a:r>
            <a:r>
              <a:rPr lang="zh-CN" altLang="en-US" dirty="0"/>
              <a:t>年），事先无法预期（工具变量的外生性），涉及面非常广，大批教学都发生了跨城市搬迁，对当下城市的人力资本水平产生了深远的影响（工具变量的相关性）。</a:t>
            </a:r>
          </a:p>
        </p:txBody>
      </p:sp>
    </p:spTree>
    <p:extLst>
      <p:ext uri="{BB962C8B-B14F-4D97-AF65-F5344CB8AC3E}">
        <p14:creationId xmlns:p14="http://schemas.microsoft.com/office/powerpoint/2010/main" val="72967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6B06D5-E16A-B792-BC7A-9ADB8CADAE92}"/>
              </a:ext>
            </a:extLst>
          </p:cNvPr>
          <p:cNvSpPr>
            <a:spLocks noGrp="1"/>
          </p:cNvSpPr>
          <p:nvPr>
            <p:ph type="title"/>
          </p:nvPr>
        </p:nvSpPr>
        <p:spPr/>
        <p:txBody>
          <a:bodyPr/>
          <a:lstStyle/>
          <a:p>
            <a:r>
              <a:rPr lang="zh-CN" altLang="en-US" dirty="0"/>
              <a:t>地理工具变量</a:t>
            </a:r>
          </a:p>
        </p:txBody>
      </p:sp>
      <p:sp>
        <p:nvSpPr>
          <p:cNvPr id="3" name="文本占位符 2">
            <a:extLst>
              <a:ext uri="{FF2B5EF4-FFF2-40B4-BE49-F238E27FC236}">
                <a16:creationId xmlns:a16="http://schemas.microsoft.com/office/drawing/2014/main" id="{23271B56-8A3E-A6B4-1078-2BBACB73ECA0}"/>
              </a:ext>
            </a:extLst>
          </p:cNvPr>
          <p:cNvSpPr>
            <a:spLocks noGrp="1"/>
          </p:cNvSpPr>
          <p:nvPr>
            <p:ph type="body" idx="1"/>
          </p:nvPr>
        </p:nvSpPr>
        <p:spPr/>
        <p:txBody>
          <a:bodyPr/>
          <a:lstStyle/>
          <a:p>
            <a:pPr marL="342900" indent="-342900">
              <a:buFont typeface="Arial" panose="020B0604020202020204" pitchFamily="34" charset="0"/>
              <a:buChar char="•"/>
            </a:pPr>
            <a:r>
              <a:rPr lang="en-US" altLang="zh-CN" dirty="0"/>
              <a:t>Chen et al.</a:t>
            </a:r>
            <a:r>
              <a:rPr lang="zh-CN" altLang="en-US" dirty="0"/>
              <a:t>（</a:t>
            </a:r>
            <a:r>
              <a:rPr lang="en-US" altLang="zh-CN" dirty="0"/>
              <a:t>2020</a:t>
            </a:r>
            <a:r>
              <a:rPr lang="zh-CN" altLang="en-US" dirty="0"/>
              <a:t>）研究明清科举教育对当代人力资本的长期影响</a:t>
            </a:r>
            <a:endParaRPr lang="en-US" altLang="zh-CN" dirty="0"/>
          </a:p>
          <a:p>
            <a:pPr marL="890588" lvl="1" indent="-342900">
              <a:buFont typeface="Arial" panose="020B0604020202020204" pitchFamily="34" charset="0"/>
              <a:buChar char="•"/>
            </a:pPr>
            <a:r>
              <a:rPr lang="zh-CN" altLang="en-US" sz="2400" dirty="0">
                <a:solidFill>
                  <a:schemeClr val="tx1"/>
                </a:solidFill>
              </a:rPr>
              <a:t>科举教育的工具变量：各州府到最近的松木和竹子产地的河流的距离</a:t>
            </a:r>
            <a:endParaRPr lang="en-US" altLang="zh-CN" sz="2400" dirty="0">
              <a:solidFill>
                <a:schemeClr val="tx1"/>
              </a:solidFill>
            </a:endParaRPr>
          </a:p>
          <a:p>
            <a:pPr marL="890588" lvl="1" indent="-342900">
              <a:buFont typeface="Arial" panose="020B0604020202020204" pitchFamily="34" charset="0"/>
              <a:buChar char="•"/>
            </a:pPr>
            <a:r>
              <a:rPr lang="zh-CN" altLang="en-US" sz="2400" dirty="0">
                <a:solidFill>
                  <a:schemeClr val="tx1"/>
                </a:solidFill>
              </a:rPr>
              <a:t>各州府在科举考试中的成功与印刷和获取考试书籍的便捷性密切相关，而主要印刷中心又位于松竹产地附近，印刷所需原材料主要通过水路运输</a:t>
            </a:r>
            <a:endParaRPr lang="en-US" altLang="zh-CN" sz="2400" dirty="0">
              <a:solidFill>
                <a:schemeClr val="tx1"/>
              </a:solidFill>
            </a:endParaRPr>
          </a:p>
          <a:p>
            <a:pPr marL="342900" indent="-342900">
              <a:buFont typeface="Arial" panose="020B0604020202020204" pitchFamily="34" charset="0"/>
              <a:buChar char="•"/>
            </a:pPr>
            <a:r>
              <a:rPr lang="en-US" altLang="zh-CN" dirty="0"/>
              <a:t>Huang et al.</a:t>
            </a:r>
            <a:r>
              <a:rPr lang="zh-CN" altLang="en-US" dirty="0"/>
              <a:t>（</a:t>
            </a:r>
            <a:r>
              <a:rPr lang="en-US" altLang="zh-CN" dirty="0"/>
              <a:t>2025</a:t>
            </a:r>
            <a:r>
              <a:rPr lang="zh-CN" altLang="en-US" dirty="0"/>
              <a:t>）研究宗族文化对当代女性劳动力市场表现的长期影响</a:t>
            </a:r>
            <a:endParaRPr lang="en-US" altLang="zh-CN" dirty="0"/>
          </a:p>
          <a:p>
            <a:pPr marL="890588" lvl="1" indent="-342900">
              <a:buFont typeface="Arial" panose="020B0604020202020204" pitchFamily="34" charset="0"/>
              <a:buChar char="•"/>
            </a:pPr>
            <a:r>
              <a:rPr lang="zh-CN" altLang="en-US" sz="2400" dirty="0">
                <a:solidFill>
                  <a:schemeClr val="tx1"/>
                </a:solidFill>
              </a:rPr>
              <a:t>宗族文化的工具变量：各地到朱熹四大书院的最短距离</a:t>
            </a:r>
            <a:endParaRPr lang="en-US" altLang="zh-CN" sz="2400" dirty="0">
              <a:solidFill>
                <a:schemeClr val="tx1"/>
              </a:solidFill>
            </a:endParaRPr>
          </a:p>
          <a:p>
            <a:pPr marL="890588" lvl="1" indent="-342900">
              <a:buFont typeface="Arial" panose="020B0604020202020204" pitchFamily="34" charset="0"/>
              <a:buChar char="•"/>
            </a:pPr>
            <a:r>
              <a:rPr lang="zh-CN" altLang="en-US" sz="2400" dirty="0">
                <a:solidFill>
                  <a:schemeClr val="tx1"/>
                </a:solidFill>
              </a:rPr>
              <a:t>朱熹（公元</a:t>
            </a:r>
            <a:r>
              <a:rPr lang="en-US" altLang="zh-CN" sz="2400" dirty="0">
                <a:solidFill>
                  <a:schemeClr val="tx1"/>
                </a:solidFill>
              </a:rPr>
              <a:t>1130-1200</a:t>
            </a:r>
            <a:r>
              <a:rPr lang="zh-CN" altLang="en-US" sz="2400" dirty="0">
                <a:solidFill>
                  <a:schemeClr val="tx1"/>
                </a:solidFill>
              </a:rPr>
              <a:t>年）通过鼓励各氏族建立祠堂，在基层传播儒家生活方式方面发挥了至关重要的作用</a:t>
            </a:r>
          </a:p>
        </p:txBody>
      </p:sp>
    </p:spTree>
    <p:extLst>
      <p:ext uri="{BB962C8B-B14F-4D97-AF65-F5344CB8AC3E}">
        <p14:creationId xmlns:p14="http://schemas.microsoft.com/office/powerpoint/2010/main" val="336893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77A92F-E0A0-2D46-6C72-2250AC44B1D4}"/>
              </a:ext>
            </a:extLst>
          </p:cNvPr>
          <p:cNvSpPr>
            <a:spLocks noGrp="1"/>
          </p:cNvSpPr>
          <p:nvPr>
            <p:ph type="title"/>
          </p:nvPr>
        </p:nvSpPr>
        <p:spPr/>
        <p:txBody>
          <a:bodyPr/>
          <a:lstStyle/>
          <a:p>
            <a:endParaRPr lang="zh-CN" altLang="en-US"/>
          </a:p>
        </p:txBody>
      </p:sp>
      <p:sp>
        <p:nvSpPr>
          <p:cNvPr id="5" name="Rectangle 1">
            <a:extLst>
              <a:ext uri="{FF2B5EF4-FFF2-40B4-BE49-F238E27FC236}">
                <a16:creationId xmlns:a16="http://schemas.microsoft.com/office/drawing/2014/main" id="{55095B5B-BE3F-BE9C-938F-BA5ADED7271B}"/>
              </a:ext>
            </a:extLst>
          </p:cNvPr>
          <p:cNvSpPr>
            <a:spLocks noGrp="1" noChangeArrowheads="1"/>
          </p:cNvSpPr>
          <p:nvPr>
            <p:ph type="body" idx="1"/>
          </p:nvPr>
        </p:nvSpPr>
        <p:spPr bwMode="auto">
          <a:xfrm>
            <a:off x="152400" y="2378102"/>
            <a:ext cx="8686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000000"/>
                </a:solidFill>
                <a:effectLst/>
                <a:latin typeface="Arial" panose="020B0604020202020204" pitchFamily="34" charset="0"/>
              </a:rPr>
              <a:t>参考</a:t>
            </a:r>
            <a:r>
              <a:rPr kumimoji="0" lang="zh-CN" altLang="en-US" sz="1400" b="1" i="0" u="none" strike="noStrike" cap="none" normalizeH="0" baseline="0" dirty="0">
                <a:ln>
                  <a:noFill/>
                </a:ln>
                <a:solidFill>
                  <a:srgbClr val="000000"/>
                </a:solidFill>
                <a:effectLst/>
                <a:latin typeface="Arial" panose="020B0604020202020204" pitchFamily="34" charset="0"/>
              </a:rPr>
              <a:t>文献</a:t>
            </a:r>
            <a:endParaRPr kumimoji="0" lang="zh-CN" altLang="zh-CN"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[1]Acemoglu, D., Johnson, S. and Robinson, J., 2001, “The Colonial Origins of Comparative Development: An Empirical Investigation”, American Economic Review, 91:1369-1401.</a:t>
            </a:r>
            <a:endPar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a:t>
            </a: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Angrist, Joshua D. and Alan B. Krueger. 1991. “Does Compulsory School Attendance Affect Schooling and Earnings?” The Quarterly Journal of Economics 106 (4):979–1014</a:t>
            </a:r>
          </a:p>
          <a:p>
            <a:pPr algn="just">
              <a:spcBef>
                <a:spcPct val="0"/>
              </a:spcBef>
              <a:buClrTx/>
              <a:buSzTx/>
            </a:pP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]Chen Ting , James Kai-sing Kung, Chicheng Ma.  Long Live Keju! The Persistent Effects of China’s Civil Examination System[J]. The Economic Journal,  2020,  130 (631) : 2030–2064.</a:t>
            </a:r>
            <a:endParaRPr kumimoji="0" lang="zh-CN"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a:t>
            </a: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]董志强,魏下海,汤灿晴.制度软环境与经济发展——基于30个大城市营商环境的经验研究[J].管理世界,2012(04):9-20.</a:t>
            </a:r>
            <a:endParaRPr kumimoji="0" lang="zh-CN"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a:t>
            </a: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]Glaeser E L , Lu M . Human-Capital Externalities in China[J]. NBER Working Papers, 2018.</a:t>
            </a:r>
            <a:endPar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zh-CN"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Huang, Feng, </a:t>
            </a:r>
            <a:r>
              <a:rPr kumimoji="0" lang="en-US" altLang="zh-CN"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Haichun</a:t>
            </a:r>
            <a:r>
              <a:rPr kumimoji="0" lang="en-US"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Ye, and Jing Zhang. Off the books, away from the market: Clan culture and female labor force participation. China Economic Review Volume 89, February 2025, 102312.</a:t>
            </a:r>
            <a:endParaRPr kumimoji="0" lang="zh-CN" altLang="zh-CN"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50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CA" dirty="0"/>
          </a:p>
        </p:txBody>
      </p:sp>
      <p:sp>
        <p:nvSpPr>
          <p:cNvPr id="3" name="Title 2"/>
          <p:cNvSpPr>
            <a:spLocks noGrp="1"/>
          </p:cNvSpPr>
          <p:nvPr>
            <p:ph type="ctrTitle"/>
          </p:nvPr>
        </p:nvSpPr>
        <p:spPr/>
        <p:txBody>
          <a:bodyPr/>
          <a:lstStyle/>
          <a:p>
            <a:pPr lvl="0"/>
            <a:r>
              <a:rPr lang="en-US" altLang="zh-CN" sz="3600" dirty="0">
                <a:latin typeface="DengXian" panose="02010600030101010101" pitchFamily="2" charset="-122"/>
                <a:ea typeface="DengXian" panose="02010600030101010101" pitchFamily="2" charset="-122"/>
              </a:rPr>
              <a:t>1. </a:t>
            </a:r>
            <a:r>
              <a:rPr lang="zh-CN" altLang="en-US" sz="3600" dirty="0">
                <a:latin typeface="DengXian" panose="02010600030101010101" pitchFamily="2" charset="-122"/>
                <a:ea typeface="DengXian" panose="02010600030101010101" pitchFamily="2" charset="-122"/>
              </a:rPr>
              <a:t>工具变量估计法的直观理解</a:t>
            </a:r>
            <a:endParaRPr lang="en-CA" sz="36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48866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思考</a:t>
            </a:r>
            <a:endParaRPr lang="en-CA" dirty="0"/>
          </a:p>
        </p:txBody>
      </p:sp>
      <p:sp>
        <p:nvSpPr>
          <p:cNvPr id="3" name="Text Placeholder 2"/>
          <p:cNvSpPr>
            <a:spLocks noGrp="1"/>
          </p:cNvSpPr>
          <p:nvPr>
            <p:ph type="body" idx="1"/>
          </p:nvPr>
        </p:nvSpPr>
        <p:spPr/>
        <p:txBody>
          <a:bodyPr/>
          <a:lstStyle/>
          <a:p>
            <a:pPr marL="457200" indent="-457200" algn="just">
              <a:buFont typeface="Arial" panose="020B0604020202020204" pitchFamily="34" charset="0"/>
              <a:buChar char="•"/>
            </a:pPr>
            <a:r>
              <a:rPr lang="zh-CN" altLang="en-US" dirty="0"/>
              <a:t>上财毕业生年薪颇高，这都是上财教育的功劳吗？</a:t>
            </a:r>
            <a:endParaRPr lang="en-US" altLang="zh-CN" dirty="0"/>
          </a:p>
          <a:p>
            <a:pPr marL="457200" indent="-457200" algn="just">
              <a:buFont typeface="Arial" panose="020B0604020202020204" pitchFamily="34" charset="0"/>
              <a:buChar char="•"/>
            </a:pPr>
            <a:r>
              <a:rPr lang="zh-CN" altLang="en-US" dirty="0"/>
              <a:t>教育的回报率到底是多少？</a:t>
            </a:r>
            <a:endParaRPr lang="en-US" altLang="zh-CN" dirty="0"/>
          </a:p>
          <a:p>
            <a:pPr marL="457200" indent="-457200" algn="just">
              <a:buFont typeface="Arial" panose="020B0604020202020204" pitchFamily="34" charset="0"/>
              <a:buChar char="•"/>
            </a:pPr>
            <a:endParaRPr lang="en-US" altLang="zh-CN" dirty="0"/>
          </a:p>
          <a:p>
            <a:pPr marL="457200" indent="-457200" algn="just">
              <a:buFont typeface="Arial" panose="020B0604020202020204" pitchFamily="34" charset="0"/>
              <a:buChar char="•"/>
            </a:pPr>
            <a:r>
              <a:rPr lang="zh-CN" altLang="en-US" dirty="0"/>
              <a:t>如果不读大学，你的年薪会少多少？</a:t>
            </a:r>
            <a:endParaRPr lang="en-US" altLang="zh-CN" dirty="0"/>
          </a:p>
          <a:p>
            <a:pPr marL="457200" indent="-457200" algn="just">
              <a:buFont typeface="Arial" panose="020B0604020202020204" pitchFamily="34" charset="0"/>
              <a:buChar char="•"/>
            </a:pPr>
            <a:r>
              <a:rPr lang="zh-CN" altLang="en-US" dirty="0"/>
              <a:t>如果不读上财，你的年薪会少多少？</a:t>
            </a:r>
            <a:endParaRPr lang="en-US" altLang="zh-CN" dirty="0"/>
          </a:p>
          <a:p>
            <a:pPr marL="457200" indent="-457200" algn="just">
              <a:buFont typeface="Arial" panose="020B0604020202020204" pitchFamily="34" charset="0"/>
              <a:buChar char="•"/>
            </a:pPr>
            <a:r>
              <a:rPr lang="zh-CN" altLang="en-US" dirty="0"/>
              <a:t>反事实的结果是不可观测的</a:t>
            </a:r>
            <a:endParaRPr lang="en-US" altLang="zh-CN" dirty="0"/>
          </a:p>
          <a:p>
            <a:pPr marL="457200" indent="-457200" algn="just">
              <a:buFont typeface="Arial" panose="020B0604020202020204" pitchFamily="34" charset="0"/>
              <a:buChar char="•"/>
            </a:pPr>
            <a:endParaRPr lang="en-US" altLang="zh-CN" dirty="0"/>
          </a:p>
          <a:p>
            <a:pPr marL="457200" indent="-457200" algn="just">
              <a:buFont typeface="Arial" panose="020B0604020202020204" pitchFamily="34" charset="0"/>
              <a:buChar char="•"/>
            </a:pPr>
            <a:r>
              <a:rPr lang="zh-CN" altLang="en-US" dirty="0"/>
              <a:t>黄金标准的随机实验可以做吗？</a:t>
            </a:r>
            <a:endParaRPr lang="en-US" altLang="zh-CN" dirty="0"/>
          </a:p>
          <a:p>
            <a:endParaRPr lang="en-CA" dirty="0"/>
          </a:p>
        </p:txBody>
      </p:sp>
    </p:spTree>
    <p:extLst>
      <p:ext uri="{BB962C8B-B14F-4D97-AF65-F5344CB8AC3E}">
        <p14:creationId xmlns:p14="http://schemas.microsoft.com/office/powerpoint/2010/main" val="27887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E33EF6-21AB-74C3-7429-63ED10038C22}"/>
              </a:ext>
            </a:extLst>
          </p:cNvPr>
          <p:cNvSpPr>
            <a:spLocks noGrp="1"/>
          </p:cNvSpPr>
          <p:nvPr>
            <p:ph type="title"/>
          </p:nvPr>
        </p:nvSpPr>
        <p:spPr/>
        <p:txBody>
          <a:bodyPr/>
          <a:lstStyle/>
          <a:p>
            <a:r>
              <a:rPr lang="zh-CN" altLang="en-US" dirty="0"/>
              <a:t>诺奖得主如何利用工具变量</a:t>
            </a:r>
          </a:p>
        </p:txBody>
      </p:sp>
      <p:sp>
        <p:nvSpPr>
          <p:cNvPr id="3" name="文本占位符 2">
            <a:extLst>
              <a:ext uri="{FF2B5EF4-FFF2-40B4-BE49-F238E27FC236}">
                <a16:creationId xmlns:a16="http://schemas.microsoft.com/office/drawing/2014/main" id="{7F2EA76F-1BAA-0926-476A-E136AE2F85C7}"/>
              </a:ext>
            </a:extLst>
          </p:cNvPr>
          <p:cNvSpPr>
            <a:spLocks noGrp="1"/>
          </p:cNvSpPr>
          <p:nvPr>
            <p:ph type="body" idx="1"/>
          </p:nvPr>
        </p:nvSpPr>
        <p:spPr/>
        <p:txBody>
          <a:bodyPr/>
          <a:lstStyle/>
          <a:p>
            <a:endParaRPr lang="zh-CN" altLang="en-US" dirty="0"/>
          </a:p>
        </p:txBody>
      </p:sp>
      <p:pic>
        <p:nvPicPr>
          <p:cNvPr id="1026" name="Picture 2">
            <a:extLst>
              <a:ext uri="{FF2B5EF4-FFF2-40B4-BE49-F238E27FC236}">
                <a16:creationId xmlns:a16="http://schemas.microsoft.com/office/drawing/2014/main" id="{C4EBF79D-39D8-9F46-0108-40777BF40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562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1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3C91B-4CC2-7764-541D-831AED1AAB81}"/>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D1239FBF-D3B8-93F7-ADD6-E32331166A5C}"/>
              </a:ext>
            </a:extLst>
          </p:cNvPr>
          <p:cNvSpPr>
            <a:spLocks noGrp="1"/>
          </p:cNvSpPr>
          <p:nvPr>
            <p:ph type="body"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sz="1800" dirty="0">
              <a:solidFill>
                <a:srgbClr val="060607"/>
              </a:solidFill>
              <a:latin typeface="-apple-system"/>
            </a:endParaRPr>
          </a:p>
          <a:p>
            <a:r>
              <a:rPr lang="zh-CN" altLang="en-US" sz="1800" dirty="0">
                <a:solidFill>
                  <a:srgbClr val="060607"/>
                </a:solidFill>
                <a:latin typeface="-apple-system"/>
              </a:rPr>
              <a:t>该图使用了</a:t>
            </a:r>
            <a:r>
              <a:rPr lang="en-US" altLang="zh-CN" sz="1800" dirty="0">
                <a:solidFill>
                  <a:srgbClr val="060607"/>
                </a:solidFill>
                <a:latin typeface="-apple-system"/>
              </a:rPr>
              <a:t>Angrist and Krueger (1991)</a:t>
            </a:r>
            <a:r>
              <a:rPr lang="zh-CN" altLang="en-US" sz="1800" dirty="0">
                <a:solidFill>
                  <a:srgbClr val="060607"/>
                </a:solidFill>
                <a:latin typeface="-apple-system"/>
              </a:rPr>
              <a:t>的数据。受过</a:t>
            </a:r>
            <a:r>
              <a:rPr lang="en-US" altLang="zh-CN" sz="1800" dirty="0">
                <a:solidFill>
                  <a:srgbClr val="060607"/>
                </a:solidFill>
                <a:latin typeface="-apple-system"/>
              </a:rPr>
              <a:t>12</a:t>
            </a:r>
            <a:r>
              <a:rPr lang="zh-CN" altLang="en-US" sz="1800" dirty="0">
                <a:solidFill>
                  <a:srgbClr val="060607"/>
                </a:solidFill>
                <a:latin typeface="-apple-system"/>
              </a:rPr>
              <a:t>年教育的人的收入比受过</a:t>
            </a:r>
            <a:r>
              <a:rPr lang="en-US" altLang="zh-CN" sz="1800" dirty="0">
                <a:solidFill>
                  <a:srgbClr val="060607"/>
                </a:solidFill>
                <a:latin typeface="-apple-system"/>
              </a:rPr>
              <a:t>11</a:t>
            </a:r>
            <a:r>
              <a:rPr lang="zh-CN" altLang="en-US" sz="1800" dirty="0">
                <a:solidFill>
                  <a:srgbClr val="060607"/>
                </a:solidFill>
                <a:latin typeface="-apple-system"/>
              </a:rPr>
              <a:t>年教育的人高出</a:t>
            </a:r>
            <a:r>
              <a:rPr lang="en-US" altLang="zh-CN" sz="1800" dirty="0">
                <a:solidFill>
                  <a:srgbClr val="060607"/>
                </a:solidFill>
                <a:latin typeface="-apple-system"/>
              </a:rPr>
              <a:t>12%</a:t>
            </a:r>
            <a:r>
              <a:rPr lang="zh-CN" altLang="en-US" sz="1800" dirty="0">
                <a:solidFill>
                  <a:srgbClr val="060607"/>
                </a:solidFill>
                <a:latin typeface="-apple-system"/>
              </a:rPr>
              <a:t>。受过</a:t>
            </a:r>
            <a:r>
              <a:rPr lang="en-US" altLang="zh-CN" sz="1800" dirty="0">
                <a:solidFill>
                  <a:srgbClr val="060607"/>
                </a:solidFill>
                <a:latin typeface="-apple-system"/>
              </a:rPr>
              <a:t>16</a:t>
            </a:r>
            <a:r>
              <a:rPr lang="zh-CN" altLang="en-US" sz="1800" dirty="0">
                <a:solidFill>
                  <a:srgbClr val="060607"/>
                </a:solidFill>
                <a:latin typeface="-apple-system"/>
              </a:rPr>
              <a:t>年教育的人的收入比受过</a:t>
            </a:r>
            <a:r>
              <a:rPr lang="en-US" altLang="zh-CN" sz="1800" dirty="0">
                <a:solidFill>
                  <a:srgbClr val="060607"/>
                </a:solidFill>
                <a:latin typeface="-apple-system"/>
              </a:rPr>
              <a:t>11</a:t>
            </a:r>
            <a:r>
              <a:rPr lang="zh-CN" altLang="en-US" sz="1800" dirty="0">
                <a:solidFill>
                  <a:srgbClr val="060607"/>
                </a:solidFill>
                <a:latin typeface="-apple-system"/>
              </a:rPr>
              <a:t>年教育的人高出</a:t>
            </a:r>
            <a:r>
              <a:rPr lang="en-US" altLang="zh-CN" sz="1800" dirty="0">
                <a:solidFill>
                  <a:srgbClr val="060607"/>
                </a:solidFill>
                <a:latin typeface="-apple-system"/>
              </a:rPr>
              <a:t>65%</a:t>
            </a:r>
            <a:r>
              <a:rPr lang="zh-CN" altLang="en-US" sz="1800" dirty="0">
                <a:solidFill>
                  <a:srgbClr val="060607"/>
                </a:solidFill>
                <a:latin typeface="-apple-system"/>
              </a:rPr>
              <a:t>。</a:t>
            </a:r>
            <a:endParaRPr lang="en-US" altLang="zh-CN" sz="18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https://www.nobelprize.org/prizes/economic-sciences/2021/popular-information/</a:t>
            </a:r>
            <a:endParaRPr lang="zh-CN" altLang="en-US" sz="1600" dirty="0">
              <a:latin typeface="Times New Roman" panose="02020603050405020304" pitchFamily="18" charset="0"/>
              <a:cs typeface="Times New Roman" panose="02020603050405020304" pitchFamily="18" charset="0"/>
            </a:endParaRPr>
          </a:p>
        </p:txBody>
      </p:sp>
      <p:pic>
        <p:nvPicPr>
          <p:cNvPr id="2050" name="Picture 2" descr="Association between education and income">
            <a:extLst>
              <a:ext uri="{FF2B5EF4-FFF2-40B4-BE49-F238E27FC236}">
                <a16:creationId xmlns:a16="http://schemas.microsoft.com/office/drawing/2014/main" id="{B1707D17-B00B-6BEA-84C1-7C4A11F80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162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87B4D-0102-ECB0-27B2-2CFC16F7DF0D}"/>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9567D776-8A5D-E28D-13D4-EE8D75B1F35F}"/>
              </a:ext>
            </a:extLst>
          </p:cNvPr>
          <p:cNvSpPr>
            <a:spLocks noGrp="1"/>
          </p:cNvSpPr>
          <p:nvPr>
            <p:ph type="body" idx="1"/>
          </p:nvPr>
        </p:nvSpPr>
        <p:spPr/>
        <p:txBody>
          <a:bodyPr/>
          <a:lstStyle/>
          <a:p>
            <a:r>
              <a:rPr lang="zh-CN" altLang="en-US" sz="2400" b="1" dirty="0"/>
              <a:t>义务教育法</a:t>
            </a:r>
            <a:endParaRPr lang="en-US" altLang="zh-CN" sz="2400" b="1" dirty="0"/>
          </a:p>
          <a:p>
            <a:r>
              <a:rPr lang="en-US" altLang="zh-CN" sz="2400" dirty="0"/>
              <a:t>    </a:t>
            </a:r>
            <a:r>
              <a:rPr lang="en-US" altLang="zh-CN" sz="2400" dirty="0" err="1"/>
              <a:t>在美国，</a:t>
            </a:r>
            <a:r>
              <a:rPr lang="en-US" altLang="zh-CN" sz="2400" b="1" dirty="0" err="1"/>
              <a:t>孩子在入学</a:t>
            </a:r>
            <a:r>
              <a:rPr lang="zh-CN" altLang="en-US" sz="2400" b="1" dirty="0"/>
              <a:t>当年年底前需</a:t>
            </a:r>
            <a:r>
              <a:rPr lang="en-US" altLang="zh-CN" sz="2400" b="1" dirty="0" err="1"/>
              <a:t>年满六岁</a:t>
            </a:r>
            <a:r>
              <a:rPr lang="zh-CN" altLang="en-US" sz="2400" dirty="0"/>
              <a:t>。</a:t>
            </a:r>
            <a:r>
              <a:rPr lang="en-US" altLang="zh-CN" sz="2400" dirty="0" err="1"/>
              <a:t>这意味着，在年初出生的人开始上学时要比在该年晚些时候出生的人年龄更大</a:t>
            </a:r>
            <a:r>
              <a:rPr lang="en-US" altLang="zh-CN" sz="2400" dirty="0"/>
              <a:t>。</a:t>
            </a:r>
          </a:p>
          <a:p>
            <a:pPr marL="0" indent="0">
              <a:buNone/>
            </a:pPr>
            <a:r>
              <a:rPr lang="en-US" altLang="zh-CN" sz="2400" dirty="0"/>
              <a:t>    </a:t>
            </a:r>
            <a:r>
              <a:rPr lang="en-US" altLang="zh-CN" sz="2400" dirty="0" err="1"/>
              <a:t>义务教育</a:t>
            </a:r>
            <a:r>
              <a:rPr lang="zh-CN" altLang="en-US" sz="2400" dirty="0"/>
              <a:t>法还规定学生必须</a:t>
            </a:r>
            <a:r>
              <a:rPr lang="zh-CN" altLang="en-US" sz="2400" b="1" dirty="0"/>
              <a:t>年满</a:t>
            </a:r>
            <a:r>
              <a:rPr lang="en-US" altLang="zh-CN" sz="2400" b="1" dirty="0"/>
              <a:t>16岁</a:t>
            </a:r>
            <a:r>
              <a:rPr lang="zh-CN" altLang="en-US" sz="2400" b="1" dirty="0"/>
              <a:t>才能离校（辍学）</a:t>
            </a:r>
            <a:r>
              <a:rPr lang="en-US" altLang="zh-CN" sz="2400" dirty="0"/>
              <a:t>，</a:t>
            </a:r>
            <a:r>
              <a:rPr lang="en-US" altLang="zh-CN" sz="2400" dirty="0" err="1"/>
              <a:t>则意味着</a:t>
            </a:r>
            <a:r>
              <a:rPr lang="zh-CN" altLang="en-US" sz="2400" dirty="0"/>
              <a:t>一季度出生的孩子，可以比四季度出生的孩子，最长少上近</a:t>
            </a:r>
            <a:r>
              <a:rPr lang="en-US" altLang="zh-CN" sz="2400" dirty="0"/>
              <a:t>1</a:t>
            </a:r>
            <a:r>
              <a:rPr lang="zh-CN" altLang="en-US" sz="2400" dirty="0"/>
              <a:t>年的学。</a:t>
            </a:r>
            <a:endParaRPr lang="en-US" altLang="zh-CN" sz="2400" dirty="0"/>
          </a:p>
          <a:p>
            <a:endParaRPr lang="zh-CN" altLang="en-US" dirty="0"/>
          </a:p>
        </p:txBody>
      </p:sp>
      <p:pic>
        <p:nvPicPr>
          <p:cNvPr id="6" name="图片 5">
            <a:extLst>
              <a:ext uri="{FF2B5EF4-FFF2-40B4-BE49-F238E27FC236}">
                <a16:creationId xmlns:a16="http://schemas.microsoft.com/office/drawing/2014/main" id="{78D0C421-4831-DB0F-BFE1-39DCD015DDEE}"/>
              </a:ext>
            </a:extLst>
          </p:cNvPr>
          <p:cNvPicPr>
            <a:picLocks noChangeAspect="1"/>
          </p:cNvPicPr>
          <p:nvPr/>
        </p:nvPicPr>
        <p:blipFill>
          <a:blip r:embed="rId2"/>
          <a:stretch>
            <a:fillRect/>
          </a:stretch>
        </p:blipFill>
        <p:spPr>
          <a:xfrm>
            <a:off x="486911" y="4028666"/>
            <a:ext cx="8047490" cy="1798820"/>
          </a:xfrm>
          <a:prstGeom prst="rect">
            <a:avLst/>
          </a:prstGeom>
        </p:spPr>
      </p:pic>
    </p:spTree>
    <p:extLst>
      <p:ext uri="{BB962C8B-B14F-4D97-AF65-F5344CB8AC3E}">
        <p14:creationId xmlns:p14="http://schemas.microsoft.com/office/powerpoint/2010/main" val="391366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EBE33F-9B7D-56A4-65E5-1806C33BE387}"/>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8795ECD7-7748-04A7-EA88-7566D5520858}"/>
              </a:ext>
            </a:extLst>
          </p:cNvPr>
          <p:cNvSpPr>
            <a:spLocks noGrp="1"/>
          </p:cNvSpPr>
          <p:nvPr>
            <p:ph type="body" idx="1"/>
          </p:nvPr>
        </p:nvSpPr>
        <p:spPr/>
        <p:txBody>
          <a:bodyPr/>
          <a:lstStyle/>
          <a:p>
            <a:endParaRPr lang="zh-CN" altLang="en-US"/>
          </a:p>
        </p:txBody>
      </p:sp>
      <p:pic>
        <p:nvPicPr>
          <p:cNvPr id="3074" name="Picture 2" descr="Years of education">
            <a:extLst>
              <a:ext uri="{FF2B5EF4-FFF2-40B4-BE49-F238E27FC236}">
                <a16:creationId xmlns:a16="http://schemas.microsoft.com/office/drawing/2014/main" id="{C49FA790-6A3A-E0FE-7D95-5BC34810F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 y="1066800"/>
            <a:ext cx="8486775"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2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533401"/>
          </a:xfrm>
        </p:spPr>
        <p:txBody>
          <a:bodyPr/>
          <a:lstStyle/>
          <a:p>
            <a:r>
              <a:rPr lang="zh-CN" altLang="en-US" dirty="0"/>
              <a:t>通过工具变量清理内生变量以解决内生性问题</a:t>
            </a:r>
            <a:endParaRPr lang="en-CA"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13360" y="1206137"/>
                <a:ext cx="8763000" cy="5638800"/>
              </a:xfrm>
            </p:spPr>
            <p:txBody>
              <a:bodyPr/>
              <a:lstStyle/>
              <a:p>
                <a:endParaRPr lang="en-US" altLang="zh-CN" dirty="0"/>
              </a:p>
              <a:p>
                <a:pPr marL="457200" indent="-457200">
                  <a:buFont typeface="Arial" panose="020B0604020202020204" pitchFamily="34" charset="0"/>
                  <a:buChar char="•"/>
                </a:pPr>
                <a:r>
                  <a:rPr lang="zh-CN" altLang="en-US" dirty="0"/>
                  <a:t>工具变量，顾名思义，不同于解释变量，它是帮助我们找到因果关系的工具。</a:t>
                </a:r>
                <a:endParaRPr lang="en-US" altLang="zh-CN" dirty="0"/>
              </a:p>
              <a:p>
                <a:endParaRPr lang="en-US" altLang="zh-CN" dirty="0"/>
              </a:p>
              <a:p>
                <a:pPr marL="457200" indent="-457200">
                  <a:buFont typeface="Arial" panose="020B0604020202020204" pitchFamily="34" charset="0"/>
                  <a:buChar char="•"/>
                </a:pPr>
                <a:r>
                  <a:rPr lang="zh-CN" altLang="en-US" dirty="0"/>
                  <a:t>工具变量方法解决内生性走的是另一条途径：它先“清理”掉内生处置变量中和干扰项相关的变化（“坏”的变化），再用和干扰项不相关的变化（“好”的变化）去估计对</a:t>
                </a:r>
                <a14:m>
                  <m:oMath xmlns:m="http://schemas.openxmlformats.org/officeDocument/2006/math">
                    <m:r>
                      <a:rPr lang="en-US" i="1">
                        <a:latin typeface="Cambria Math" panose="02040503050406030204" pitchFamily="18" charset="0"/>
                      </a:rPr>
                      <m:t>𝑌</m:t>
                    </m:r>
                  </m:oMath>
                </a14:m>
                <a:r>
                  <a:rPr lang="zh-CN" altLang="en-US" dirty="0"/>
                  <a:t>的作用。</a:t>
                </a:r>
                <a:endParaRPr lang="en-US" altLang="zh-CN"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zh-CN" altLang="en-US" dirty="0"/>
                  <a:t>工具变量</a:t>
                </a:r>
                <a:r>
                  <a:rPr lang="zh-CN" altLang="en-US" b="1" dirty="0"/>
                  <a:t>出生季度</a:t>
                </a:r>
                <a:r>
                  <a:rPr lang="zh-CN" altLang="en-US" dirty="0"/>
                  <a:t>与教育年限相关，但是与能力等影响教育的不可观测干扰项无关</a:t>
                </a:r>
                <a:endParaRPr lang="en-CA" dirty="0"/>
              </a:p>
              <a:p>
                <a:endParaRPr lang="en-US" altLang="zh-CN"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213360" y="1206137"/>
                <a:ext cx="8763000" cy="5638800"/>
              </a:xfrm>
              <a:blipFill>
                <a:blip r:embed="rId2"/>
                <a:stretch>
                  <a:fillRect l="-6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7755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33056</TotalTime>
  <Words>1840</Words>
  <Application>Microsoft Office PowerPoint</Application>
  <PresentationFormat>全屏显示(4:3)</PresentationFormat>
  <Paragraphs>144</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-apple-system</vt:lpstr>
      <vt:lpstr>KaTeX_Main</vt:lpstr>
      <vt:lpstr>PingFang SC</vt:lpstr>
      <vt:lpstr>DengXian</vt:lpstr>
      <vt:lpstr>Arial</vt:lpstr>
      <vt:lpstr>Cambria Math</vt:lpstr>
      <vt:lpstr>Franklin Gothic Book</vt:lpstr>
      <vt:lpstr>Perpetua</vt:lpstr>
      <vt:lpstr>Tahoma</vt:lpstr>
      <vt:lpstr>Times New Roman</vt:lpstr>
      <vt:lpstr>Wingdings</vt:lpstr>
      <vt:lpstr>Wingdings 2</vt:lpstr>
      <vt:lpstr>Theme1</vt:lpstr>
      <vt:lpstr>经济数据与因果推断 第4讲 工具变量法</vt:lpstr>
      <vt:lpstr>大纲</vt:lpstr>
      <vt:lpstr>1. 工具变量估计法的直观理解</vt:lpstr>
      <vt:lpstr>思考</vt:lpstr>
      <vt:lpstr>诺奖得主如何利用工具变量</vt:lpstr>
      <vt:lpstr>PowerPoint 演示文稿</vt:lpstr>
      <vt:lpstr>PowerPoint 演示文稿</vt:lpstr>
      <vt:lpstr>PowerPoint 演示文稿</vt:lpstr>
      <vt:lpstr>通过工具变量清理内生变量以解决内生性问题</vt:lpstr>
      <vt:lpstr>工具变量的要求</vt:lpstr>
      <vt:lpstr>2. 工具变量两阶段估计法</vt:lpstr>
      <vt:lpstr>模型设置</vt:lpstr>
      <vt:lpstr>合理的工具变量需要满足的条件</vt:lpstr>
      <vt:lpstr>模型估计：一个内生变量和一个工具变量</vt:lpstr>
      <vt:lpstr>模型估计：一个内生变量和一个工具变量</vt:lpstr>
      <vt:lpstr>模型估计：多个内生变量和多个工具变量</vt:lpstr>
      <vt:lpstr>模型估计:多个内生变量和多个工具变量</vt:lpstr>
      <vt:lpstr>模型估计:多个内生变量和多个工具变量</vt:lpstr>
      <vt:lpstr>PowerPoint 演示文稿</vt:lpstr>
      <vt:lpstr>诺奖得主如何利用工具变量</vt:lpstr>
      <vt:lpstr>PowerPoint 演示文稿</vt:lpstr>
      <vt:lpstr>制度的工具变量：殖民者死亡率</vt:lpstr>
      <vt:lpstr>PowerPoint 演示文稿</vt:lpstr>
      <vt:lpstr>3. 工具变量的来源</vt:lpstr>
      <vt:lpstr>历史工具变量</vt:lpstr>
      <vt:lpstr>地理工具变量</vt:lpstr>
      <vt:lpstr>PowerPoint 演示文稿</vt:lpstr>
    </vt:vector>
  </TitlesOfParts>
  <Company>University of the Witwatersrand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Structure Theory</dc:title>
  <dc:creator>Wits User</dc:creator>
  <cp:lastModifiedBy>Feng Huang</cp:lastModifiedBy>
  <cp:revision>1391</cp:revision>
  <cp:lastPrinted>2020-07-16T03:46:05Z</cp:lastPrinted>
  <dcterms:created xsi:type="dcterms:W3CDTF">2006-11-16T19:07:49Z</dcterms:created>
  <dcterms:modified xsi:type="dcterms:W3CDTF">2025-04-09T14:27:19Z</dcterms:modified>
</cp:coreProperties>
</file>