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1" r:id="rId1"/>
  </p:sldMasterIdLst>
  <p:notesMasterIdLst>
    <p:notesMasterId r:id="rId26"/>
  </p:notesMasterIdLst>
  <p:handoutMasterIdLst>
    <p:handoutMasterId r:id="rId27"/>
  </p:handoutMasterIdLst>
  <p:sldIdLst>
    <p:sldId id="418" r:id="rId2"/>
    <p:sldId id="565" r:id="rId3"/>
    <p:sldId id="569" r:id="rId4"/>
    <p:sldId id="656" r:id="rId5"/>
    <p:sldId id="657" r:id="rId6"/>
    <p:sldId id="669" r:id="rId7"/>
    <p:sldId id="721" r:id="rId8"/>
    <p:sldId id="343" r:id="rId9"/>
    <p:sldId id="349" r:id="rId10"/>
    <p:sldId id="350" r:id="rId11"/>
    <p:sldId id="723" r:id="rId12"/>
    <p:sldId id="720" r:id="rId13"/>
    <p:sldId id="722" r:id="rId14"/>
    <p:sldId id="658" r:id="rId15"/>
    <p:sldId id="363" r:id="rId16"/>
    <p:sldId id="374" r:id="rId17"/>
    <p:sldId id="333" r:id="rId18"/>
    <p:sldId id="334" r:id="rId19"/>
    <p:sldId id="345" r:id="rId20"/>
    <p:sldId id="346" r:id="rId21"/>
    <p:sldId id="347" r:id="rId22"/>
    <p:sldId id="582" r:id="rId23"/>
    <p:sldId id="281" r:id="rId24"/>
    <p:sldId id="341" r:id="rId25"/>
  </p:sldIdLst>
  <p:sldSz cx="9144000" cy="6858000" type="screen4x3"/>
  <p:notesSz cx="9601200" cy="7315200"/>
  <p:defaultTextStyle>
    <a:defPPr>
      <a:defRPr lang="en-US"/>
    </a:defPPr>
    <a:lvl1pPr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5pPr>
    <a:lvl6pPr marL="2286000" algn="l" defTabSz="914400" rtl="0" eaLnBrk="1" latinLnBrk="0" hangingPunct="1">
      <a:defRPr b="1" kern="1200">
        <a:solidFill>
          <a:schemeClr val="tx1"/>
        </a:solidFill>
        <a:latin typeface="Tahoma" panose="020B0604030504040204" pitchFamily="34" charset="0"/>
        <a:ea typeface="+mn-ea"/>
        <a:cs typeface="+mn-cs"/>
      </a:defRPr>
    </a:lvl6pPr>
    <a:lvl7pPr marL="2743200" algn="l" defTabSz="914400" rtl="0" eaLnBrk="1" latinLnBrk="0" hangingPunct="1">
      <a:defRPr b="1" kern="1200">
        <a:solidFill>
          <a:schemeClr val="tx1"/>
        </a:solidFill>
        <a:latin typeface="Tahoma" panose="020B0604030504040204" pitchFamily="34" charset="0"/>
        <a:ea typeface="+mn-ea"/>
        <a:cs typeface="+mn-cs"/>
      </a:defRPr>
    </a:lvl7pPr>
    <a:lvl8pPr marL="3200400" algn="l" defTabSz="914400" rtl="0" eaLnBrk="1" latinLnBrk="0" hangingPunct="1">
      <a:defRPr b="1" kern="1200">
        <a:solidFill>
          <a:schemeClr val="tx1"/>
        </a:solidFill>
        <a:latin typeface="Tahoma" panose="020B0604030504040204" pitchFamily="34" charset="0"/>
        <a:ea typeface="+mn-ea"/>
        <a:cs typeface="+mn-cs"/>
      </a:defRPr>
    </a:lvl8pPr>
    <a:lvl9pPr marL="3657600" algn="l" defTabSz="914400" rtl="0" eaLnBrk="1" latinLnBrk="0" hangingPunct="1">
      <a:defRPr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39" autoAdjust="0"/>
    <p:restoredTop sz="95373" autoAdjust="0"/>
  </p:normalViewPr>
  <p:slideViewPr>
    <p:cSldViewPr>
      <p:cViewPr varScale="1">
        <p:scale>
          <a:sx n="150" d="100"/>
          <a:sy n="150" d="100"/>
        </p:scale>
        <p:origin x="978" y="13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notesViewPr>
    <p:cSldViewPr>
      <p:cViewPr>
        <p:scale>
          <a:sx n="100" d="100"/>
          <a:sy n="100" d="100"/>
        </p:scale>
        <p:origin x="3324" y="-53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7347" tIns="48673" rIns="97347" bIns="48673" numCol="1" anchor="t" anchorCtr="0" compatLnSpc="1">
            <a:prstTxWarp prst="textNoShape">
              <a:avLst/>
            </a:prstTxWarp>
          </a:bodyPr>
          <a:lstStyle>
            <a:lvl1pPr algn="l" defTabSz="973333" eaLnBrk="1" hangingPunct="1">
              <a:defRPr sz="1300" b="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5438180" y="0"/>
            <a:ext cx="4160937" cy="365276"/>
          </a:xfrm>
          <a:prstGeom prst="rect">
            <a:avLst/>
          </a:prstGeom>
          <a:noFill/>
          <a:ln w="9525">
            <a:noFill/>
            <a:miter lim="800000"/>
            <a:headEnd/>
            <a:tailEnd/>
          </a:ln>
          <a:effectLst/>
        </p:spPr>
        <p:txBody>
          <a:bodyPr vert="horz" wrap="square" lIns="97347" tIns="48673" rIns="97347" bIns="48673" numCol="1" anchor="t" anchorCtr="0" compatLnSpc="1">
            <a:prstTxWarp prst="textNoShape">
              <a:avLst/>
            </a:prstTxWarp>
          </a:bodyPr>
          <a:lstStyle>
            <a:lvl1pPr algn="r" defTabSz="973333" eaLnBrk="1" hangingPunct="1">
              <a:defRPr sz="1300" b="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6948715"/>
            <a:ext cx="4160937" cy="365276"/>
          </a:xfrm>
          <a:prstGeom prst="rect">
            <a:avLst/>
          </a:prstGeom>
          <a:noFill/>
          <a:ln w="9525">
            <a:noFill/>
            <a:miter lim="800000"/>
            <a:headEnd/>
            <a:tailEnd/>
          </a:ln>
          <a:effectLst/>
        </p:spPr>
        <p:txBody>
          <a:bodyPr vert="horz" wrap="square" lIns="97347" tIns="48673" rIns="97347" bIns="48673" numCol="1" anchor="b" anchorCtr="0" compatLnSpc="1">
            <a:prstTxWarp prst="textNoShape">
              <a:avLst/>
            </a:prstTxWarp>
          </a:bodyPr>
          <a:lstStyle>
            <a:lvl1pPr algn="l" defTabSz="973333" eaLnBrk="1" hangingPunct="1">
              <a:defRPr sz="1300" b="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5438180" y="6948715"/>
            <a:ext cx="4160937" cy="365276"/>
          </a:xfrm>
          <a:prstGeom prst="rect">
            <a:avLst/>
          </a:prstGeom>
          <a:noFill/>
          <a:ln w="9525">
            <a:noFill/>
            <a:miter lim="800000"/>
            <a:headEnd/>
            <a:tailEnd/>
          </a:ln>
          <a:effectLst/>
        </p:spPr>
        <p:txBody>
          <a:bodyPr vert="horz" wrap="square" lIns="97347" tIns="48673" rIns="97347" bIns="48673" numCol="1" anchor="b" anchorCtr="0" compatLnSpc="1">
            <a:prstTxWarp prst="textNoShape">
              <a:avLst/>
            </a:prstTxWarp>
          </a:bodyPr>
          <a:lstStyle>
            <a:lvl1pPr algn="r" defTabSz="973138" eaLnBrk="1" hangingPunct="1">
              <a:defRPr sz="1300" b="0" smtClean="0">
                <a:latin typeface="Arial" panose="020B0604020202020204" pitchFamily="34" charset="0"/>
              </a:defRPr>
            </a:lvl1pPr>
          </a:lstStyle>
          <a:p>
            <a:pPr>
              <a:defRPr/>
            </a:pPr>
            <a:fld id="{25FF86B8-3CD5-43CC-9DE2-3089235B31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7502" tIns="48751" rIns="97502" bIns="48751" numCol="1" anchor="t" anchorCtr="0" compatLnSpc="1">
            <a:prstTxWarp prst="textNoShape">
              <a:avLst/>
            </a:prstTxWarp>
          </a:bodyPr>
          <a:lstStyle>
            <a:lvl1pPr algn="l" eaLnBrk="1" hangingPunct="1">
              <a:defRPr sz="1300" b="0">
                <a:latin typeface="Arial" charset="0"/>
              </a:defRPr>
            </a:lvl1pPr>
          </a:lstStyle>
          <a:p>
            <a:pPr>
              <a:defRPr/>
            </a:pPr>
            <a:endParaRPr lang="en-US"/>
          </a:p>
        </p:txBody>
      </p:sp>
      <p:sp>
        <p:nvSpPr>
          <p:cNvPr id="47107" name="Rectangle 3"/>
          <p:cNvSpPr>
            <a:spLocks noGrp="1" noChangeArrowheads="1"/>
          </p:cNvSpPr>
          <p:nvPr>
            <p:ph type="dt" idx="1"/>
          </p:nvPr>
        </p:nvSpPr>
        <p:spPr bwMode="auto">
          <a:xfrm>
            <a:off x="5438180" y="0"/>
            <a:ext cx="4160937" cy="365276"/>
          </a:xfrm>
          <a:prstGeom prst="rect">
            <a:avLst/>
          </a:prstGeom>
          <a:noFill/>
          <a:ln w="9525">
            <a:noFill/>
            <a:miter lim="800000"/>
            <a:headEnd/>
            <a:tailEnd/>
          </a:ln>
          <a:effectLst/>
        </p:spPr>
        <p:txBody>
          <a:bodyPr vert="horz" wrap="square" lIns="97502" tIns="48751" rIns="97502" bIns="48751" numCol="1" anchor="t" anchorCtr="0" compatLnSpc="1">
            <a:prstTxWarp prst="textNoShape">
              <a:avLst/>
            </a:prstTxWarp>
          </a:bodyPr>
          <a:lstStyle>
            <a:lvl1pPr algn="r" eaLnBrk="1" hangingPunct="1">
              <a:defRPr sz="1300" b="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2973388" y="549275"/>
            <a:ext cx="3654425" cy="2741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60538" y="3473753"/>
            <a:ext cx="7680127" cy="3292324"/>
          </a:xfrm>
          <a:prstGeom prst="rect">
            <a:avLst/>
          </a:prstGeom>
          <a:noFill/>
          <a:ln w="9525">
            <a:noFill/>
            <a:miter lim="800000"/>
            <a:headEnd/>
            <a:tailEnd/>
          </a:ln>
          <a:effectLst/>
        </p:spPr>
        <p:txBody>
          <a:bodyPr vert="horz" wrap="square" lIns="97502" tIns="48751" rIns="97502" bIns="487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6948715"/>
            <a:ext cx="4160937" cy="365276"/>
          </a:xfrm>
          <a:prstGeom prst="rect">
            <a:avLst/>
          </a:prstGeom>
          <a:noFill/>
          <a:ln w="9525">
            <a:noFill/>
            <a:miter lim="800000"/>
            <a:headEnd/>
            <a:tailEnd/>
          </a:ln>
          <a:effectLst/>
        </p:spPr>
        <p:txBody>
          <a:bodyPr vert="horz" wrap="square" lIns="97502" tIns="48751" rIns="97502" bIns="48751" numCol="1" anchor="b" anchorCtr="0" compatLnSpc="1">
            <a:prstTxWarp prst="textNoShape">
              <a:avLst/>
            </a:prstTxWarp>
          </a:bodyPr>
          <a:lstStyle>
            <a:lvl1pPr algn="l" eaLnBrk="1" hangingPunct="1">
              <a:defRPr sz="1300" b="0">
                <a:latin typeface="Arial" charset="0"/>
              </a:defRPr>
            </a:lvl1pPr>
          </a:lstStyle>
          <a:p>
            <a:pPr>
              <a:defRPr/>
            </a:pPr>
            <a:endParaRPr lang="en-US"/>
          </a:p>
        </p:txBody>
      </p:sp>
      <p:sp>
        <p:nvSpPr>
          <p:cNvPr id="47111" name="Rectangle 7"/>
          <p:cNvSpPr>
            <a:spLocks noGrp="1" noChangeArrowheads="1"/>
          </p:cNvSpPr>
          <p:nvPr>
            <p:ph type="sldNum" sz="quarter" idx="5"/>
          </p:nvPr>
        </p:nvSpPr>
        <p:spPr bwMode="auto">
          <a:xfrm>
            <a:off x="5438180" y="6948715"/>
            <a:ext cx="4160937" cy="365276"/>
          </a:xfrm>
          <a:prstGeom prst="rect">
            <a:avLst/>
          </a:prstGeom>
          <a:noFill/>
          <a:ln w="9525">
            <a:noFill/>
            <a:miter lim="800000"/>
            <a:headEnd/>
            <a:tailEnd/>
          </a:ln>
          <a:effectLst/>
        </p:spPr>
        <p:txBody>
          <a:bodyPr vert="horz" wrap="square" lIns="97502" tIns="48751" rIns="97502" bIns="48751" numCol="1" anchor="b" anchorCtr="0" compatLnSpc="1">
            <a:prstTxWarp prst="textNoShape">
              <a:avLst/>
            </a:prstTxWarp>
          </a:bodyPr>
          <a:lstStyle>
            <a:lvl1pPr algn="r" eaLnBrk="1" hangingPunct="1">
              <a:defRPr sz="1300" b="0" smtClean="0">
                <a:latin typeface="Arial" panose="020B0604020202020204" pitchFamily="34" charset="0"/>
              </a:defRPr>
            </a:lvl1pPr>
          </a:lstStyle>
          <a:p>
            <a:pPr>
              <a:defRPr/>
            </a:pPr>
            <a:fld id="{5E8231BE-C52F-491D-B6D1-D76DDAAB9A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E8231BE-C52F-491D-B6D1-D76DDAAB9A00}" type="slidenum">
              <a:rPr lang="en-US" smtClean="0"/>
              <a:pPr>
                <a:defRPr/>
              </a:pPr>
              <a:t>12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29891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夫妻店</a:t>
            </a:r>
          </a:p>
        </p:txBody>
      </p:sp>
      <p:sp>
        <p:nvSpPr>
          <p:cNvPr id="4" name="灯片编号占位符 3"/>
          <p:cNvSpPr>
            <a:spLocks noGrp="1"/>
          </p:cNvSpPr>
          <p:nvPr>
            <p:ph type="sldNum" sz="quarter" idx="10"/>
          </p:nvPr>
        </p:nvSpPr>
        <p:spPr/>
        <p:txBody>
          <a:bodyPr/>
          <a:lstStyle/>
          <a:p>
            <a:fld id="{2AD6C68C-FB1C-4E5A-8C79-2A20727817E9}" type="slidenum">
              <a:rPr lang="zh-CN" altLang="en-US" smtClean="0"/>
              <a:t>18</a:t>
            </a:fld>
            <a:endParaRPr lang="zh-CN" altLang="en-US"/>
          </a:p>
        </p:txBody>
      </p:sp>
    </p:spTree>
    <p:extLst>
      <p:ext uri="{BB962C8B-B14F-4D97-AF65-F5344CB8AC3E}">
        <p14:creationId xmlns:p14="http://schemas.microsoft.com/office/powerpoint/2010/main" val="70456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1991</a:t>
            </a:r>
            <a:r>
              <a:rPr lang="zh-CN" altLang="en-US" dirty="0"/>
              <a:t>年末，两州就业人数相似，之后三年宾州用工下降幅度超过新泽西，且在上调最低工资前已经出现；宾州不是好的控制组</a:t>
            </a:r>
          </a:p>
        </p:txBody>
      </p:sp>
      <p:sp>
        <p:nvSpPr>
          <p:cNvPr id="4" name="灯片编号占位符 3"/>
          <p:cNvSpPr>
            <a:spLocks noGrp="1"/>
          </p:cNvSpPr>
          <p:nvPr>
            <p:ph type="sldNum" sz="quarter" idx="10"/>
          </p:nvPr>
        </p:nvSpPr>
        <p:spPr/>
        <p:txBody>
          <a:bodyPr/>
          <a:lstStyle/>
          <a:p>
            <a:fld id="{2AD6C68C-FB1C-4E5A-8C79-2A20727817E9}" type="slidenum">
              <a:rPr lang="zh-CN" altLang="en-US" smtClean="0"/>
              <a:t>21</a:t>
            </a:fld>
            <a:endParaRPr lang="zh-CN" altLang="en-US"/>
          </a:p>
        </p:txBody>
      </p:sp>
    </p:spTree>
    <p:extLst>
      <p:ext uri="{BB962C8B-B14F-4D97-AF65-F5344CB8AC3E}">
        <p14:creationId xmlns:p14="http://schemas.microsoft.com/office/powerpoint/2010/main" val="138193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13" name="Slide Number Placeholder 28"/>
          <p:cNvSpPr>
            <a:spLocks noGrp="1"/>
          </p:cNvSpPr>
          <p:nvPr>
            <p:ph type="sldNum" sz="quarter" idx="12"/>
          </p:nvPr>
        </p:nvSpPr>
        <p:spPr/>
        <p:txBody>
          <a:bodyPr/>
          <a:lstStyle>
            <a:lvl1pPr>
              <a:defRPr smtClean="0"/>
            </a:lvl1pPr>
          </a:lstStyle>
          <a:p>
            <a:pPr>
              <a:defRPr/>
            </a:pPr>
            <a:fld id="{F6EB2CCA-E555-45B0-8FCE-FD2B14274231}" type="slidenum">
              <a:rPr lang="en-US"/>
              <a:pPr>
                <a:defRPr/>
              </a:pPr>
              <a:t>‹#›</a:t>
            </a:fld>
            <a:endParaRPr lang="en-US"/>
          </a:p>
        </p:txBody>
      </p:sp>
    </p:spTree>
    <p:extLst>
      <p:ext uri="{BB962C8B-B14F-4D97-AF65-F5344CB8AC3E}">
        <p14:creationId xmlns:p14="http://schemas.microsoft.com/office/powerpoint/2010/main" val="386477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6" name="Slide Number Placeholder 22"/>
          <p:cNvSpPr>
            <a:spLocks noGrp="1"/>
          </p:cNvSpPr>
          <p:nvPr>
            <p:ph type="sldNum" sz="quarter" idx="12"/>
          </p:nvPr>
        </p:nvSpPr>
        <p:spPr/>
        <p:txBody>
          <a:bodyPr/>
          <a:lstStyle>
            <a:lvl1pPr>
              <a:defRPr/>
            </a:lvl1pPr>
          </a:lstStyle>
          <a:p>
            <a:pPr>
              <a:defRPr/>
            </a:pPr>
            <a:fld id="{F3FB3396-EDF5-4C7D-AE18-146BEEA45C17}" type="slidenum">
              <a:rPr lang="en-US"/>
              <a:pPr>
                <a:defRPr/>
              </a:pPr>
              <a:t>‹#›</a:t>
            </a:fld>
            <a:endParaRPr lang="en-US"/>
          </a:p>
        </p:txBody>
      </p:sp>
    </p:spTree>
    <p:extLst>
      <p:ext uri="{BB962C8B-B14F-4D97-AF65-F5344CB8AC3E}">
        <p14:creationId xmlns:p14="http://schemas.microsoft.com/office/powerpoint/2010/main" val="22714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4CEFB75-5C53-43CD-AF1B-26A90BD9717D}" type="datetime1">
              <a:rPr lang="zh-CN" altLang="en-US" smtClean="0"/>
              <a:t>2025/4/16</a:t>
            </a:fld>
            <a:endParaRPr lang="zh-CN" altLang="en-US"/>
          </a:p>
        </p:txBody>
      </p:sp>
      <p:sp>
        <p:nvSpPr>
          <p:cNvPr id="5" name="Footer Placeholder 4"/>
          <p:cNvSpPr>
            <a:spLocks noGrp="1"/>
          </p:cNvSpPr>
          <p:nvPr>
            <p:ph type="ftr" sz="quarter" idx="11"/>
          </p:nvPr>
        </p:nvSpPr>
        <p:spPr/>
        <p:txBody>
          <a:bodyPr/>
          <a:lstStyle/>
          <a:p>
            <a:r>
              <a:rPr lang="en-US" altLang="zh-CN"/>
              <a:t>Lecture 3: Labor Demand</a:t>
            </a:r>
            <a:endParaRPr lang="zh-CN" altLang="en-US"/>
          </a:p>
        </p:txBody>
      </p:sp>
      <p:sp>
        <p:nvSpPr>
          <p:cNvPr id="6" name="Slide Number Placeholder 5"/>
          <p:cNvSpPr>
            <a:spLocks noGrp="1"/>
          </p:cNvSpPr>
          <p:nvPr>
            <p:ph type="sldNum" sz="quarter" idx="12"/>
          </p:nvPr>
        </p:nvSpPr>
        <p:spPr/>
        <p:txBody>
          <a:bodyPr/>
          <a:lstStyle/>
          <a:p>
            <a:fld id="{D49AA0DA-227A-4BAF-B264-964F46E5ED07}" type="slidenum">
              <a:rPr lang="zh-CN" altLang="en-US" smtClean="0"/>
              <a:t>‹#›</a:t>
            </a:fld>
            <a:endParaRPr lang="zh-CN" altLang="en-US"/>
          </a:p>
        </p:txBody>
      </p:sp>
    </p:spTree>
    <p:extLst>
      <p:ext uri="{BB962C8B-B14F-4D97-AF65-F5344CB8AC3E}">
        <p14:creationId xmlns:p14="http://schemas.microsoft.com/office/powerpoint/2010/main" val="360037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8826"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flipV="1">
            <a:off x="130175" y="914400"/>
            <a:ext cx="9013825" cy="6191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52400" y="304800"/>
            <a:ext cx="8686800" cy="533401"/>
          </a:xfrm>
        </p:spPr>
        <p:txBody>
          <a:bodyPr>
            <a:noAutofit/>
          </a:bodyPr>
          <a:lstStyle>
            <a:lvl1pPr algn="l">
              <a:buNone/>
              <a:defRPr sz="2800" b="1" cap="none">
                <a:solidFill>
                  <a:srgbClr val="C00000"/>
                </a:solidFill>
                <a:latin typeface="DengXian" panose="02010600030101010101" pitchFamily="2" charset="-122"/>
                <a:ea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130175" y="1066800"/>
            <a:ext cx="8709025" cy="5638800"/>
          </a:xfrm>
        </p:spPr>
        <p:txBody>
          <a:bodyPr/>
          <a:lstStyle>
            <a:lvl1pPr marL="0" indent="0">
              <a:buNone/>
              <a:defRPr sz="2400">
                <a:solidFill>
                  <a:schemeClr val="tx1"/>
                </a:solidFill>
                <a:latin typeface="DengXian" panose="02010600030101010101" pitchFamily="2" charset="-122"/>
                <a:ea typeface="DengXian" panose="02010600030101010101" pitchFamily="2"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043D40F9-A68D-458A-B2AB-2BA0C0747795}"/>
              </a:ext>
            </a:extLst>
          </p:cNvPr>
          <p:cNvSpPr>
            <a:spLocks noGrp="1"/>
          </p:cNvSpPr>
          <p:nvPr>
            <p:ph type="ftr" sz="quarter" idx="11"/>
          </p:nvPr>
        </p:nvSpPr>
        <p:spPr>
          <a:xfrm>
            <a:off x="4209826" y="6248400"/>
            <a:ext cx="4953000" cy="457200"/>
          </a:xfrm>
        </p:spPr>
        <p:txBody>
          <a:bodyPr/>
          <a:lstStyle/>
          <a:p>
            <a:pPr>
              <a:defRPr/>
            </a:pPr>
            <a:r>
              <a:rPr lang="zh-CN" altLang="en-US"/>
              <a:t>版权所有</a:t>
            </a:r>
            <a:r>
              <a:rPr lang="en-US" altLang="zh-CN"/>
              <a:t>@</a:t>
            </a:r>
            <a:r>
              <a:rPr lang="zh-CN" altLang="en-US"/>
              <a:t>邱嘉平，使用需经授权</a:t>
            </a:r>
            <a:endParaRPr lang="en-US" dirty="0"/>
          </a:p>
        </p:txBody>
      </p:sp>
    </p:spTree>
    <p:extLst>
      <p:ext uri="{BB962C8B-B14F-4D97-AF65-F5344CB8AC3E}">
        <p14:creationId xmlns:p14="http://schemas.microsoft.com/office/powerpoint/2010/main" val="6042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7" name="Slide Number Placeholder 22"/>
          <p:cNvSpPr>
            <a:spLocks noGrp="1"/>
          </p:cNvSpPr>
          <p:nvPr>
            <p:ph type="sldNum" sz="quarter" idx="12"/>
          </p:nvPr>
        </p:nvSpPr>
        <p:spPr/>
        <p:txBody>
          <a:bodyPr/>
          <a:lstStyle>
            <a:lvl1pPr>
              <a:defRPr/>
            </a:lvl1pPr>
          </a:lstStyle>
          <a:p>
            <a:pPr>
              <a:defRPr/>
            </a:pPr>
            <a:fld id="{50C160A6-CBD2-4534-B5BF-031991377626}" type="slidenum">
              <a:rPr lang="en-US"/>
              <a:pPr>
                <a:defRPr/>
              </a:pPr>
              <a:t>‹#›</a:t>
            </a:fld>
            <a:endParaRPr lang="en-US"/>
          </a:p>
        </p:txBody>
      </p:sp>
    </p:spTree>
    <p:extLst>
      <p:ext uri="{BB962C8B-B14F-4D97-AF65-F5344CB8AC3E}">
        <p14:creationId xmlns:p14="http://schemas.microsoft.com/office/powerpoint/2010/main" val="47163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9" name="Slide Number Placeholder 22"/>
          <p:cNvSpPr>
            <a:spLocks noGrp="1"/>
          </p:cNvSpPr>
          <p:nvPr>
            <p:ph type="sldNum" sz="quarter" idx="12"/>
          </p:nvPr>
        </p:nvSpPr>
        <p:spPr/>
        <p:txBody>
          <a:bodyPr/>
          <a:lstStyle>
            <a:lvl1pPr>
              <a:defRPr/>
            </a:lvl1pPr>
          </a:lstStyle>
          <a:p>
            <a:pPr>
              <a:defRPr/>
            </a:pPr>
            <a:fld id="{6F8D3753-6E98-4DAF-B0A2-5681D322E2EC}" type="slidenum">
              <a:rPr lang="en-US"/>
              <a:pPr>
                <a:defRPr/>
              </a:pPr>
              <a:t>‹#›</a:t>
            </a:fld>
            <a:endParaRPr lang="en-US"/>
          </a:p>
        </p:txBody>
      </p:sp>
    </p:spTree>
    <p:extLst>
      <p:ext uri="{BB962C8B-B14F-4D97-AF65-F5344CB8AC3E}">
        <p14:creationId xmlns:p14="http://schemas.microsoft.com/office/powerpoint/2010/main" val="193092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5" name="Slide Number Placeholder 22"/>
          <p:cNvSpPr>
            <a:spLocks noGrp="1"/>
          </p:cNvSpPr>
          <p:nvPr>
            <p:ph type="sldNum" sz="quarter" idx="12"/>
          </p:nvPr>
        </p:nvSpPr>
        <p:spPr/>
        <p:txBody>
          <a:bodyPr/>
          <a:lstStyle>
            <a:lvl1pPr>
              <a:defRPr/>
            </a:lvl1pPr>
          </a:lstStyle>
          <a:p>
            <a:pPr>
              <a:defRPr/>
            </a:pPr>
            <a:fld id="{36AE55F2-7F28-430F-AC2D-ED34308ADC90}" type="slidenum">
              <a:rPr lang="en-US"/>
              <a:pPr>
                <a:defRPr/>
              </a:pPr>
              <a:t>‹#›</a:t>
            </a:fld>
            <a:endParaRPr lang="en-US"/>
          </a:p>
        </p:txBody>
      </p:sp>
    </p:spTree>
    <p:extLst>
      <p:ext uri="{BB962C8B-B14F-4D97-AF65-F5344CB8AC3E}">
        <p14:creationId xmlns:p14="http://schemas.microsoft.com/office/powerpoint/2010/main" val="336175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4" name="Slide Number Placeholder 22"/>
          <p:cNvSpPr>
            <a:spLocks noGrp="1"/>
          </p:cNvSpPr>
          <p:nvPr>
            <p:ph type="sldNum" sz="quarter" idx="12"/>
          </p:nvPr>
        </p:nvSpPr>
        <p:spPr/>
        <p:txBody>
          <a:bodyPr/>
          <a:lstStyle>
            <a:lvl1pPr>
              <a:defRPr/>
            </a:lvl1pPr>
          </a:lstStyle>
          <a:p>
            <a:pPr>
              <a:defRPr/>
            </a:pPr>
            <a:fld id="{5DEE90E2-96ED-477D-9C60-5F51BC06CF8C}" type="slidenum">
              <a:rPr lang="en-US"/>
              <a:pPr>
                <a:defRPr/>
              </a:pPr>
              <a:t>‹#›</a:t>
            </a:fld>
            <a:endParaRPr lang="en-US"/>
          </a:p>
        </p:txBody>
      </p:sp>
    </p:spTree>
    <p:extLst>
      <p:ext uri="{BB962C8B-B14F-4D97-AF65-F5344CB8AC3E}">
        <p14:creationId xmlns:p14="http://schemas.microsoft.com/office/powerpoint/2010/main" val="1660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DB66F61D-73AE-4755-ABD8-588617BE0F56}" type="slidenum">
              <a:rPr lang="en-US"/>
              <a:pPr>
                <a:defRPr/>
              </a:pPr>
              <a:t>‹#›</a:t>
            </a:fld>
            <a:endParaRPr lang="en-US"/>
          </a:p>
        </p:txBody>
      </p:sp>
    </p:spTree>
    <p:extLst>
      <p:ext uri="{BB962C8B-B14F-4D97-AF65-F5344CB8AC3E}">
        <p14:creationId xmlns:p14="http://schemas.microsoft.com/office/powerpoint/2010/main" val="181821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smtClean="0"/>
            </a:lvl1pPr>
          </a:lstStyle>
          <a:p>
            <a:pPr>
              <a:defRPr/>
            </a:pPr>
            <a:fld id="{C88D3EBB-3FE1-456A-9A8A-F807367E5CDA}" type="slidenum">
              <a:rPr lang="en-US"/>
              <a:pPr>
                <a:defRPr/>
              </a:pPr>
              <a:t>‹#›</a:t>
            </a:fld>
            <a:endParaRPr lang="en-US"/>
          </a:p>
        </p:txBody>
      </p:sp>
    </p:spTree>
    <p:extLst>
      <p:ext uri="{BB962C8B-B14F-4D97-AF65-F5344CB8AC3E}">
        <p14:creationId xmlns:p14="http://schemas.microsoft.com/office/powerpoint/2010/main" val="217519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6" name="Slide Number Placeholder 22"/>
          <p:cNvSpPr>
            <a:spLocks noGrp="1"/>
          </p:cNvSpPr>
          <p:nvPr>
            <p:ph type="sldNum" sz="quarter" idx="12"/>
          </p:nvPr>
        </p:nvSpPr>
        <p:spPr/>
        <p:txBody>
          <a:bodyPr/>
          <a:lstStyle>
            <a:lvl1pPr>
              <a:defRPr/>
            </a:lvl1pPr>
          </a:lstStyle>
          <a:p>
            <a:pPr>
              <a:defRPr/>
            </a:pPr>
            <a:fld id="{03E8F6A9-80D8-498F-8A61-61CAB7F65F58}" type="slidenum">
              <a:rPr lang="en-US"/>
              <a:pPr>
                <a:defRPr/>
              </a:pPr>
              <a:t>‹#›</a:t>
            </a:fld>
            <a:endParaRPr lang="en-US"/>
          </a:p>
        </p:txBody>
      </p:sp>
    </p:spTree>
    <p:extLst>
      <p:ext uri="{BB962C8B-B14F-4D97-AF65-F5344CB8AC3E}">
        <p14:creationId xmlns:p14="http://schemas.microsoft.com/office/powerpoint/2010/main" val="273881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algn="ctr" eaLnBrk="1" latinLnBrk="0" hangingPunct="1">
              <a:defRPr kumimoji="0" sz="1400">
                <a:solidFill>
                  <a:schemeClr val="tx2"/>
                </a:solidFill>
              </a:defRPr>
            </a:lvl1pPr>
          </a:lstStyle>
          <a:p>
            <a:pPr>
              <a:defRPr/>
            </a:pPr>
            <a:r>
              <a:rPr lang="zh-CN" altLang="en-US"/>
              <a:t>版权所有</a:t>
            </a:r>
            <a:r>
              <a:rPr lang="en-US" altLang="zh-CN"/>
              <a:t>@</a:t>
            </a:r>
            <a:r>
              <a:rPr lang="zh-CN" altLang="en-US"/>
              <a:t>邱嘉平，使用需经授权</a:t>
            </a: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EC9BEFE7-0F24-4E1B-B5F2-FFEE8A035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47" r:id="rId3"/>
    <p:sldLayoutId id="2147484348" r:id="rId4"/>
    <p:sldLayoutId id="2147484349" r:id="rId5"/>
    <p:sldLayoutId id="2147484350" r:id="rId6"/>
    <p:sldLayoutId id="2147484356" r:id="rId7"/>
    <p:sldLayoutId id="2147484357" r:id="rId8"/>
    <p:sldLayoutId id="2147484351" r:id="rId9"/>
    <p:sldLayoutId id="2147484352" r:id="rId10"/>
    <p:sldLayoutId id="2147484358" r:id="rId11"/>
  </p:sldLayoutIdLst>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ctrTitle"/>
          </p:nvPr>
        </p:nvSpPr>
        <p:spPr>
          <a:xfrm>
            <a:off x="457200" y="1752600"/>
            <a:ext cx="8229600" cy="842963"/>
          </a:xfrm>
        </p:spPr>
        <p:txBody>
          <a:bodyPr/>
          <a:lstStyle/>
          <a:p>
            <a:pPr eaLnBrk="1" hangingPunct="1">
              <a:lnSpc>
                <a:spcPct val="150000"/>
              </a:lnSpc>
            </a:pPr>
            <a:r>
              <a:rPr lang="zh-CN" altLang="en-US" b="1" dirty="0">
                <a:latin typeface="DengXian" panose="02010600030101010101" pitchFamily="2" charset="-122"/>
                <a:ea typeface="DengXian" panose="02010600030101010101" pitchFamily="2" charset="-122"/>
                <a:cs typeface="Times New Roman" panose="02020603050405020304" pitchFamily="18" charset="0"/>
              </a:rPr>
              <a:t>经济数据与因果推断</a:t>
            </a:r>
            <a:br>
              <a:rPr lang="en-US" altLang="zh-CN" sz="3600" b="1" dirty="0">
                <a:latin typeface="DengXian" panose="02010600030101010101" pitchFamily="2" charset="-122"/>
                <a:ea typeface="DengXian" panose="02010600030101010101" pitchFamily="2" charset="-122"/>
                <a:cs typeface="Times New Roman" panose="02020603050405020304" pitchFamily="18" charset="0"/>
              </a:rPr>
            </a:br>
            <a:r>
              <a:rPr lang="zh-CN" altLang="en-US" sz="3200" b="1" dirty="0">
                <a:latin typeface="DengXian" panose="02010600030101010101" pitchFamily="2" charset="-122"/>
                <a:ea typeface="DengXian" panose="02010600030101010101" pitchFamily="2" charset="-122"/>
                <a:cs typeface="Times New Roman" panose="02020603050405020304" pitchFamily="18" charset="0"/>
              </a:rPr>
              <a:t>第</a:t>
            </a:r>
            <a:r>
              <a:rPr lang="en-US" altLang="zh-CN" sz="3200" b="1" dirty="0">
                <a:latin typeface="DengXian" panose="02010600030101010101" pitchFamily="2" charset="-122"/>
                <a:ea typeface="DengXian" panose="02010600030101010101" pitchFamily="2" charset="-122"/>
                <a:cs typeface="Times New Roman" panose="02020603050405020304" pitchFamily="18" charset="0"/>
              </a:rPr>
              <a:t>4</a:t>
            </a:r>
            <a:r>
              <a:rPr lang="zh-CN" altLang="en-US" sz="3200" b="1" dirty="0">
                <a:latin typeface="DengXian" panose="02010600030101010101" pitchFamily="2" charset="-122"/>
                <a:ea typeface="DengXian" panose="02010600030101010101" pitchFamily="2" charset="-122"/>
                <a:cs typeface="Times New Roman" panose="02020603050405020304" pitchFamily="18" charset="0"/>
              </a:rPr>
              <a:t>讲 双重差分</a:t>
            </a:r>
            <a:endParaRPr altLang="en-US" sz="3600" b="1"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B1033411-0C35-4FC1-BE87-C6DDE27D4315}"/>
              </a:ext>
            </a:extLst>
          </p:cNvPr>
          <p:cNvSpPr txBox="1"/>
          <p:nvPr/>
        </p:nvSpPr>
        <p:spPr>
          <a:xfrm>
            <a:off x="3285257" y="3429000"/>
            <a:ext cx="2438488" cy="1153457"/>
          </a:xfrm>
          <a:prstGeom prst="rect">
            <a:avLst/>
          </a:prstGeom>
          <a:noFill/>
        </p:spPr>
        <p:txBody>
          <a:bodyPr wrap="none" rtlCol="0">
            <a:spAutoFit/>
          </a:bodyPr>
          <a:lstStyle/>
          <a:p>
            <a:pPr algn="ctr">
              <a:lnSpc>
                <a:spcPct val="150000"/>
              </a:lnSpc>
            </a:pPr>
            <a:r>
              <a:rPr lang="zh-CN" altLang="en-US" sz="2800" dirty="0">
                <a:latin typeface="DengXian" panose="02010600030101010101" pitchFamily="2" charset="-122"/>
                <a:ea typeface="DengXian" panose="02010600030101010101" pitchFamily="2" charset="-122"/>
              </a:rPr>
              <a:t>经济学院 黄枫</a:t>
            </a:r>
            <a:endParaRPr lang="en-US" altLang="zh-CN" sz="2800" dirty="0">
              <a:latin typeface="DengXian" panose="02010600030101010101" pitchFamily="2" charset="-122"/>
              <a:ea typeface="DengXian" panose="02010600030101010101" pitchFamily="2" charset="-122"/>
            </a:endParaRPr>
          </a:p>
          <a:p>
            <a:pPr algn="ctr">
              <a:lnSpc>
                <a:spcPct val="150000"/>
              </a:lnSpc>
            </a:pPr>
            <a:r>
              <a:rPr lang="en-US" altLang="zh-CN" sz="2000" b="0" dirty="0">
                <a:latin typeface="DengXian" panose="02010600030101010101" pitchFamily="2" charset="-122"/>
                <a:ea typeface="DengXian" panose="02010600030101010101" pitchFamily="2" charset="-122"/>
              </a:rPr>
              <a:t>2025</a:t>
            </a:r>
            <a:r>
              <a:rPr lang="zh-CN" altLang="en-US" sz="2000" b="0" dirty="0">
                <a:latin typeface="DengXian" panose="02010600030101010101" pitchFamily="2" charset="-122"/>
                <a:ea typeface="DengXian" panose="02010600030101010101" pitchFamily="2" charset="-122"/>
              </a:rPr>
              <a:t>年</a:t>
            </a:r>
            <a:r>
              <a:rPr lang="en-US" altLang="zh-CN" sz="2000" b="0" dirty="0">
                <a:latin typeface="DengXian" panose="02010600030101010101" pitchFamily="2" charset="-122"/>
                <a:ea typeface="DengXian" panose="02010600030101010101" pitchFamily="2" charset="-122"/>
              </a:rPr>
              <a:t>4</a:t>
            </a:r>
            <a:r>
              <a:rPr lang="zh-CN" altLang="en-US" sz="2000" b="0" dirty="0">
                <a:latin typeface="DengXian" panose="02010600030101010101" pitchFamily="2" charset="-122"/>
                <a:ea typeface="DengXian" panose="02010600030101010101" pitchFamily="2" charset="-122"/>
              </a:rPr>
              <a:t>月</a:t>
            </a:r>
            <a:r>
              <a:rPr lang="en-US" altLang="zh-CN" sz="2000" b="0" dirty="0">
                <a:latin typeface="DengXian" panose="02010600030101010101" pitchFamily="2" charset="-122"/>
                <a:ea typeface="DengXian" panose="02010600030101010101" pitchFamily="2" charset="-122"/>
              </a:rPr>
              <a:t>17</a:t>
            </a:r>
            <a:r>
              <a:rPr lang="zh-CN" altLang="en-US" sz="2000" b="0" dirty="0">
                <a:latin typeface="DengXian" panose="02010600030101010101" pitchFamily="2" charset="-122"/>
                <a:ea typeface="DengXian" panose="02010600030101010101" pitchFamily="2" charset="-122"/>
              </a:rPr>
              <a:t>日</a:t>
            </a:r>
            <a:endParaRPr lang="en-CA" sz="2000" b="0" dirty="0">
              <a:latin typeface="DengXian" panose="02010600030101010101" pitchFamily="2" charset="-122"/>
              <a:ea typeface="DengXian"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03250" y="2205152"/>
            <a:ext cx="7543800" cy="3017520"/>
          </a:xfrm>
        </p:spPr>
        <p:txBody>
          <a:bodyPr>
            <a:normAutofit/>
          </a:bodyPr>
          <a:lstStyle/>
          <a:p>
            <a:r>
              <a:rPr lang="zh-CN" altLang="en-US" sz="1800" dirty="0"/>
              <a:t>单个企业雇佣决策不影响</a:t>
            </a:r>
            <a:endParaRPr lang="en-US" altLang="zh-CN" sz="1800" dirty="0"/>
          </a:p>
          <a:p>
            <a:pPr marL="0" indent="0">
              <a:buNone/>
            </a:pPr>
            <a:r>
              <a:rPr lang="zh-CN" altLang="en-US" sz="1800" dirty="0"/>
              <a:t>劳动市场工资水平（</a:t>
            </a:r>
            <a:r>
              <a:rPr lang="en-US" altLang="zh-CN" sz="1800" dirty="0"/>
              <a:t>S</a:t>
            </a:r>
            <a:r>
              <a:rPr lang="zh-CN" altLang="en-US" sz="1800" dirty="0"/>
              <a:t>水平）</a:t>
            </a:r>
            <a:endParaRPr lang="en-US" altLang="zh-CN" sz="1800" dirty="0"/>
          </a:p>
          <a:p>
            <a:r>
              <a:rPr lang="zh-CN" altLang="en-US" sz="1800" dirty="0"/>
              <a:t>给定市场工资水平，企业</a:t>
            </a:r>
            <a:endParaRPr lang="en-US" altLang="zh-CN" sz="1800" dirty="0"/>
          </a:p>
          <a:p>
            <a:pPr marL="0" indent="0">
              <a:buNone/>
            </a:pPr>
            <a:r>
              <a:rPr lang="zh-CN" altLang="en-US" sz="1800" dirty="0"/>
              <a:t>选择工资与劳动边际产值</a:t>
            </a:r>
            <a:endParaRPr lang="en-US" altLang="zh-CN" sz="1800" dirty="0"/>
          </a:p>
          <a:p>
            <a:pPr marL="0" indent="0">
              <a:buNone/>
            </a:pPr>
            <a:r>
              <a:rPr lang="zh-CN" altLang="en-US" sz="1800" dirty="0"/>
              <a:t>相等时的雇佣数量</a:t>
            </a:r>
            <a:r>
              <a:rPr lang="en-US" altLang="zh-CN" sz="1800" dirty="0"/>
              <a:t>q</a:t>
            </a:r>
            <a:r>
              <a:rPr lang="zh-CN" altLang="en-US" sz="1800" dirty="0"/>
              <a:t>*；</a:t>
            </a:r>
            <a:endParaRPr lang="en-US" altLang="zh-CN" sz="1800" dirty="0"/>
          </a:p>
          <a:p>
            <a:r>
              <a:rPr lang="en-US" altLang="zh-CN" sz="1800" dirty="0" err="1"/>
              <a:t>W</a:t>
            </a:r>
            <a:r>
              <a:rPr lang="en-US" altLang="zh-CN" sz="1200" dirty="0" err="1"/>
              <a:t>min</a:t>
            </a:r>
            <a:r>
              <a:rPr lang="zh-CN" altLang="en-US" sz="1800" dirty="0"/>
              <a:t>上调，雇佣数量减少至</a:t>
            </a:r>
            <a:r>
              <a:rPr lang="en-US" altLang="zh-CN" sz="1800" dirty="0" err="1"/>
              <a:t>q</a:t>
            </a:r>
            <a:r>
              <a:rPr lang="en-US" altLang="zh-CN" sz="1200" dirty="0" err="1"/>
              <a:t>min</a:t>
            </a:r>
            <a:endParaRPr lang="zh-CN" altLang="en-US" sz="1800" dirty="0"/>
          </a:p>
        </p:txBody>
      </p:sp>
      <p:sp>
        <p:nvSpPr>
          <p:cNvPr id="4" name="日期占位符 3"/>
          <p:cNvSpPr>
            <a:spLocks noGrp="1"/>
          </p:cNvSpPr>
          <p:nvPr>
            <p:ph type="dt" sz="half" idx="10"/>
          </p:nvPr>
        </p:nvSpPr>
        <p:spPr/>
        <p:txBody>
          <a:bodyPr/>
          <a:lstStyle/>
          <a:p>
            <a:fld id="{C4CEFB75-5C53-43CD-AF1B-26A90BD9717D}" type="datetime1">
              <a:rPr lang="zh-CN" altLang="en-US" smtClean="0"/>
              <a:t>2025/4/16</a:t>
            </a:fld>
            <a:endParaRPr lang="zh-CN" altLang="en-US"/>
          </a:p>
        </p:txBody>
      </p:sp>
      <p:sp>
        <p:nvSpPr>
          <p:cNvPr id="5" name="页脚占位符 4"/>
          <p:cNvSpPr>
            <a:spLocks noGrp="1"/>
          </p:cNvSpPr>
          <p:nvPr>
            <p:ph type="ftr" sz="quarter" idx="11"/>
          </p:nvPr>
        </p:nvSpPr>
        <p:spPr/>
        <p:txBody>
          <a:bodyPr/>
          <a:lstStyle/>
          <a:p>
            <a:r>
              <a:rPr lang="en-US" altLang="zh-CN"/>
              <a:t>Lecture 3: Labor Demand</a:t>
            </a:r>
            <a:endParaRPr lang="zh-CN" altLang="en-US"/>
          </a:p>
        </p:txBody>
      </p:sp>
      <p:sp>
        <p:nvSpPr>
          <p:cNvPr id="6" name="灯片编号占位符 5"/>
          <p:cNvSpPr>
            <a:spLocks noGrp="1"/>
          </p:cNvSpPr>
          <p:nvPr>
            <p:ph type="sldNum" sz="quarter" idx="12"/>
          </p:nvPr>
        </p:nvSpPr>
        <p:spPr/>
        <p:txBody>
          <a:bodyPr/>
          <a:lstStyle/>
          <a:p>
            <a:fld id="{D49AA0DA-227A-4BAF-B264-964F46E5ED07}" type="slidenum">
              <a:rPr lang="zh-CN" altLang="en-US" smtClean="0"/>
              <a:t>10</a:t>
            </a:fld>
            <a:endParaRPr lang="zh-CN" altLang="en-US"/>
          </a:p>
        </p:txBody>
      </p:sp>
      <p:pic>
        <p:nvPicPr>
          <p:cNvPr id="8" name="图片 7"/>
          <p:cNvPicPr>
            <a:picLocks noChangeAspect="1"/>
          </p:cNvPicPr>
          <p:nvPr/>
        </p:nvPicPr>
        <p:blipFill>
          <a:blip r:embed="rId2"/>
          <a:stretch>
            <a:fillRect/>
          </a:stretch>
        </p:blipFill>
        <p:spPr>
          <a:xfrm>
            <a:off x="4343400" y="1905000"/>
            <a:ext cx="4734008" cy="3617824"/>
          </a:xfrm>
          <a:prstGeom prst="rect">
            <a:avLst/>
          </a:prstGeom>
        </p:spPr>
      </p:pic>
    </p:spTree>
    <p:extLst>
      <p:ext uri="{BB962C8B-B14F-4D97-AF65-F5344CB8AC3E}">
        <p14:creationId xmlns:p14="http://schemas.microsoft.com/office/powerpoint/2010/main" val="118385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A0109-BCC0-C91B-7314-1DF62EB9B8A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752D2AD-47DC-B7BF-3E4C-02D933F7C9E1}"/>
              </a:ext>
            </a:extLst>
          </p:cNvPr>
          <p:cNvSpPr>
            <a:spLocks noGrp="1"/>
          </p:cNvSpPr>
          <p:nvPr>
            <p:ph type="subTitle" idx="1"/>
          </p:nvPr>
        </p:nvSpPr>
        <p:spPr/>
        <p:txBody>
          <a:bodyPr/>
          <a:lstStyle/>
          <a:p>
            <a:endParaRPr lang="en-CA"/>
          </a:p>
        </p:txBody>
      </p:sp>
      <p:sp>
        <p:nvSpPr>
          <p:cNvPr id="3" name="Title 2">
            <a:extLst>
              <a:ext uri="{FF2B5EF4-FFF2-40B4-BE49-F238E27FC236}">
                <a16:creationId xmlns:a16="http://schemas.microsoft.com/office/drawing/2014/main" id="{B4769BA6-E90D-2973-DDE4-044690F5A6E5}"/>
              </a:ext>
            </a:extLst>
          </p:cNvPr>
          <p:cNvSpPr>
            <a:spLocks noGrp="1"/>
          </p:cNvSpPr>
          <p:nvPr>
            <p:ph type="ctrTitle"/>
          </p:nvPr>
        </p:nvSpPr>
        <p:spPr/>
        <p:txBody>
          <a:bodyPr/>
          <a:lstStyle/>
          <a:p>
            <a:pPr lvl="0"/>
            <a:r>
              <a:rPr lang="zh-CN" altLang="en-US" sz="3200" dirty="0">
                <a:latin typeface="DengXian" panose="02010600030101010101" pitchFamily="2" charset="-122"/>
                <a:ea typeface="DengXian" panose="02010600030101010101" pitchFamily="2" charset="-122"/>
              </a:rPr>
              <a:t>双重差分法的直观理解</a:t>
            </a:r>
          </a:p>
        </p:txBody>
      </p:sp>
    </p:spTree>
    <p:extLst>
      <p:ext uri="{BB962C8B-B14F-4D97-AF65-F5344CB8AC3E}">
        <p14:creationId xmlns:p14="http://schemas.microsoft.com/office/powerpoint/2010/main" val="22238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400" dirty="0"/>
              <a:t>准实验：双重差分法</a:t>
            </a:r>
            <a:endParaRPr lang="en-CA" sz="2400" dirty="0"/>
          </a:p>
        </p:txBody>
      </p:sp>
      <p:sp>
        <p:nvSpPr>
          <p:cNvPr id="3" name="Text Placeholder 2"/>
          <p:cNvSpPr>
            <a:spLocks noGrp="1"/>
          </p:cNvSpPr>
          <p:nvPr>
            <p:ph type="body" idx="1"/>
          </p:nvPr>
        </p:nvSpPr>
        <p:spPr>
          <a:xfrm>
            <a:off x="1066800" y="6123800"/>
            <a:ext cx="8153400" cy="533400"/>
          </a:xfrm>
        </p:spPr>
        <p:txBody>
          <a:bodyPr/>
          <a:lstStyle/>
          <a:p>
            <a:r>
              <a:rPr lang="zh-CN" altLang="en-US" dirty="0"/>
              <a:t>双重差分</a:t>
            </a:r>
            <a:r>
              <a:rPr lang="en-CA" altLang="zh-CN" dirty="0"/>
              <a:t>=(T1-C1)-(T0-C0)</a:t>
            </a:r>
            <a:endParaRPr lang="en-CA" dirty="0"/>
          </a:p>
        </p:txBody>
      </p:sp>
      <p:sp>
        <p:nvSpPr>
          <p:cNvPr id="4" name="Line 4"/>
          <p:cNvSpPr>
            <a:spLocks noChangeShapeType="1"/>
          </p:cNvSpPr>
          <p:nvPr/>
        </p:nvSpPr>
        <p:spPr bwMode="auto">
          <a:xfrm>
            <a:off x="1371600" y="4953000"/>
            <a:ext cx="609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2400"/>
          </a:p>
        </p:txBody>
      </p:sp>
      <p:sp>
        <p:nvSpPr>
          <p:cNvPr id="5" name="Line 6"/>
          <p:cNvSpPr>
            <a:spLocks noChangeShapeType="1"/>
          </p:cNvSpPr>
          <p:nvPr/>
        </p:nvSpPr>
        <p:spPr bwMode="auto">
          <a:xfrm flipV="1">
            <a:off x="4015902" y="1447800"/>
            <a:ext cx="22698" cy="3505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2400"/>
          </a:p>
        </p:txBody>
      </p:sp>
      <p:sp>
        <p:nvSpPr>
          <p:cNvPr id="6" name="Text Box 7"/>
          <p:cNvSpPr txBox="1">
            <a:spLocks noChangeArrowheads="1"/>
          </p:cNvSpPr>
          <p:nvPr/>
        </p:nvSpPr>
        <p:spPr bwMode="auto">
          <a:xfrm>
            <a:off x="1736725" y="5218113"/>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zh-CN" altLang="en-US" sz="2400" dirty="0">
                <a:latin typeface="Arial" panose="020B0604020202020204" pitchFamily="34" charset="0"/>
              </a:rPr>
              <a:t>之前</a:t>
            </a:r>
            <a:endParaRPr lang="en-US" altLang="en-US" sz="2400" dirty="0">
              <a:latin typeface="Arial" panose="020B0604020202020204" pitchFamily="34" charset="0"/>
            </a:endParaRPr>
          </a:p>
        </p:txBody>
      </p:sp>
      <p:sp>
        <p:nvSpPr>
          <p:cNvPr id="7" name="Text Box 8"/>
          <p:cNvSpPr txBox="1">
            <a:spLocks noChangeArrowheads="1"/>
          </p:cNvSpPr>
          <p:nvPr/>
        </p:nvSpPr>
        <p:spPr bwMode="auto">
          <a:xfrm>
            <a:off x="5454650" y="5254625"/>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zh-CN" altLang="en-US" sz="2400" dirty="0">
                <a:latin typeface="Arial" panose="020B0604020202020204" pitchFamily="34" charset="0"/>
              </a:rPr>
              <a:t>之后</a:t>
            </a:r>
            <a:endParaRPr lang="en-US" altLang="en-US" sz="2400" dirty="0">
              <a:latin typeface="Arial" panose="020B0604020202020204" pitchFamily="34" charset="0"/>
            </a:endParaRPr>
          </a:p>
        </p:txBody>
      </p:sp>
      <p:sp>
        <p:nvSpPr>
          <p:cNvPr id="8" name="Line 9"/>
          <p:cNvSpPr>
            <a:spLocks noChangeShapeType="1"/>
          </p:cNvSpPr>
          <p:nvPr/>
        </p:nvSpPr>
        <p:spPr bwMode="auto">
          <a:xfrm flipV="1">
            <a:off x="2438400" y="3886200"/>
            <a:ext cx="3048000" cy="533400"/>
          </a:xfrm>
          <a:prstGeom prst="line">
            <a:avLst/>
          </a:prstGeom>
          <a:noFill/>
          <a:ln w="38100">
            <a:solidFill>
              <a:srgbClr val="339966"/>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en-CA" sz="2400"/>
          </a:p>
        </p:txBody>
      </p:sp>
      <p:sp>
        <p:nvSpPr>
          <p:cNvPr id="9" name="Line 11"/>
          <p:cNvSpPr>
            <a:spLocks noChangeShapeType="1"/>
          </p:cNvSpPr>
          <p:nvPr/>
        </p:nvSpPr>
        <p:spPr bwMode="auto">
          <a:xfrm flipV="1">
            <a:off x="2438400" y="1905000"/>
            <a:ext cx="2971800" cy="1524000"/>
          </a:xfrm>
          <a:prstGeom prst="line">
            <a:avLst/>
          </a:prstGeom>
          <a:noFill/>
          <a:ln w="38100">
            <a:solidFill>
              <a:srgbClr val="FF0000"/>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en-CA" sz="2400"/>
          </a:p>
        </p:txBody>
      </p:sp>
      <p:sp>
        <p:nvSpPr>
          <p:cNvPr id="10" name="Text Box 12"/>
          <p:cNvSpPr txBox="1">
            <a:spLocks noChangeArrowheads="1"/>
          </p:cNvSpPr>
          <p:nvPr/>
        </p:nvSpPr>
        <p:spPr bwMode="auto">
          <a:xfrm>
            <a:off x="2565845" y="2340644"/>
            <a:ext cx="1410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zh-CN" altLang="en-US" sz="2400" dirty="0">
                <a:latin typeface="Arial" panose="020B0604020202020204" pitchFamily="34" charset="0"/>
              </a:rPr>
              <a:t>实验组</a:t>
            </a:r>
            <a:endParaRPr lang="en-US" altLang="en-US" sz="2400" dirty="0">
              <a:latin typeface="Arial" panose="020B0604020202020204" pitchFamily="34" charset="0"/>
            </a:endParaRPr>
          </a:p>
        </p:txBody>
      </p:sp>
      <p:sp>
        <p:nvSpPr>
          <p:cNvPr id="11" name="Text Box 13"/>
          <p:cNvSpPr txBox="1">
            <a:spLocks noChangeArrowheads="1"/>
          </p:cNvSpPr>
          <p:nvPr/>
        </p:nvSpPr>
        <p:spPr bwMode="auto">
          <a:xfrm>
            <a:off x="2714873" y="3677700"/>
            <a:ext cx="1112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zh-CN" altLang="en-US" sz="2400" dirty="0">
                <a:latin typeface="Arial" panose="020B0604020202020204" pitchFamily="34" charset="0"/>
              </a:rPr>
              <a:t>控制组</a:t>
            </a:r>
            <a:endParaRPr lang="en-US" altLang="en-US" sz="2400" dirty="0">
              <a:latin typeface="Arial" panose="020B0604020202020204" pitchFamily="34" charset="0"/>
            </a:endParaRPr>
          </a:p>
        </p:txBody>
      </p:sp>
      <p:sp>
        <p:nvSpPr>
          <p:cNvPr id="12" name="Rectangle 16"/>
          <p:cNvSpPr>
            <a:spLocks noChangeArrowheads="1"/>
          </p:cNvSpPr>
          <p:nvPr/>
        </p:nvSpPr>
        <p:spPr bwMode="auto">
          <a:xfrm>
            <a:off x="5598424" y="1547336"/>
            <a:ext cx="630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400" dirty="0">
                <a:latin typeface="Times New Roman" panose="02020603050405020304" pitchFamily="18" charset="0"/>
                <a:cs typeface="Times New Roman" panose="02020603050405020304" pitchFamily="18" charset="0"/>
              </a:rPr>
              <a:t>T1</a:t>
            </a:r>
          </a:p>
        </p:txBody>
      </p:sp>
      <p:sp>
        <p:nvSpPr>
          <p:cNvPr id="15" name="Rectangle 17"/>
          <p:cNvSpPr>
            <a:spLocks noChangeArrowheads="1"/>
          </p:cNvSpPr>
          <p:nvPr/>
        </p:nvSpPr>
        <p:spPr bwMode="auto">
          <a:xfrm>
            <a:off x="5667696" y="3454267"/>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zh-CN" sz="2400" dirty="0">
                <a:latin typeface="Times New Roman" panose="02020603050405020304" pitchFamily="18" charset="0"/>
                <a:cs typeface="Times New Roman" panose="02020603050405020304" pitchFamily="18" charset="0"/>
              </a:rPr>
              <a:t>C1</a:t>
            </a:r>
            <a:endParaRPr lang="en-US" altLang="en-US" sz="2400" baseline="-25000" dirty="0">
              <a:latin typeface="Arial" panose="020B0604020202020204" pitchFamily="34" charset="0"/>
            </a:endParaRPr>
          </a:p>
        </p:txBody>
      </p:sp>
      <p:sp>
        <p:nvSpPr>
          <p:cNvPr id="16" name="Text Box 7"/>
          <p:cNvSpPr txBox="1">
            <a:spLocks noChangeArrowheads="1"/>
          </p:cNvSpPr>
          <p:nvPr/>
        </p:nvSpPr>
        <p:spPr bwMode="auto">
          <a:xfrm>
            <a:off x="2995430" y="5267469"/>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zh-CN" altLang="en-US" sz="2400" dirty="0">
                <a:latin typeface="Arial" panose="020B0604020202020204" pitchFamily="34" charset="0"/>
              </a:rPr>
              <a:t>事件发生时点</a:t>
            </a:r>
            <a:endParaRPr lang="en-US" altLang="en-US" sz="2400" dirty="0">
              <a:latin typeface="Arial" panose="020B0604020202020204" pitchFamily="34" charset="0"/>
            </a:endParaRPr>
          </a:p>
        </p:txBody>
      </p:sp>
      <p:sp>
        <p:nvSpPr>
          <p:cNvPr id="17" name="Rectangle 16"/>
          <p:cNvSpPr>
            <a:spLocks noChangeArrowheads="1"/>
          </p:cNvSpPr>
          <p:nvPr/>
        </p:nvSpPr>
        <p:spPr bwMode="auto">
          <a:xfrm>
            <a:off x="1736725" y="3272136"/>
            <a:ext cx="539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zh-CN" sz="2400" dirty="0">
                <a:latin typeface="Times New Roman" panose="02020603050405020304" pitchFamily="18" charset="0"/>
                <a:cs typeface="Times New Roman" panose="02020603050405020304" pitchFamily="18" charset="0"/>
              </a:rPr>
              <a:t>T0</a:t>
            </a:r>
            <a:endParaRPr lang="en-US" altLang="en-US" sz="2400" baseline="-25000" dirty="0">
              <a:latin typeface="Arial" panose="020B0604020202020204" pitchFamily="34" charset="0"/>
            </a:endParaRPr>
          </a:p>
        </p:txBody>
      </p:sp>
      <p:sp>
        <p:nvSpPr>
          <p:cNvPr id="19" name="Rectangle 18"/>
          <p:cNvSpPr>
            <a:spLocks noChangeArrowheads="1"/>
          </p:cNvSpPr>
          <p:nvPr/>
        </p:nvSpPr>
        <p:spPr bwMode="auto">
          <a:xfrm>
            <a:off x="1772923" y="4255049"/>
            <a:ext cx="731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zh-CN" sz="2400" dirty="0">
                <a:latin typeface="Times New Roman" panose="02020603050405020304" pitchFamily="18" charset="0"/>
                <a:cs typeface="Times New Roman" panose="02020603050405020304" pitchFamily="18" charset="0"/>
              </a:rPr>
              <a:t>C0</a:t>
            </a:r>
            <a:endParaRPr lang="en-US" altLang="en-US" sz="2400" baseline="-25000" dirty="0">
              <a:latin typeface="Arial" panose="020B0604020202020204" pitchFamily="34" charset="0"/>
            </a:endParaRPr>
          </a:p>
        </p:txBody>
      </p:sp>
      <p:sp>
        <p:nvSpPr>
          <p:cNvPr id="21" name="Left Brace 20"/>
          <p:cNvSpPr/>
          <p:nvPr/>
        </p:nvSpPr>
        <p:spPr>
          <a:xfrm>
            <a:off x="1371600" y="3615658"/>
            <a:ext cx="228600" cy="8504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TextBox 22"/>
          <p:cNvSpPr txBox="1"/>
          <p:nvPr/>
        </p:nvSpPr>
        <p:spPr>
          <a:xfrm>
            <a:off x="337310" y="3839068"/>
            <a:ext cx="873957" cy="369332"/>
          </a:xfrm>
          <a:prstGeom prst="rect">
            <a:avLst/>
          </a:prstGeom>
          <a:noFill/>
        </p:spPr>
        <p:txBody>
          <a:bodyPr wrap="none" rtlCol="0">
            <a:spAutoFit/>
          </a:bodyPr>
          <a:lstStyle/>
          <a:p>
            <a:r>
              <a:rPr lang="en-CA" dirty="0"/>
              <a:t>T0-C0</a:t>
            </a:r>
          </a:p>
        </p:txBody>
      </p:sp>
      <p:sp>
        <p:nvSpPr>
          <p:cNvPr id="24" name="TextBox 23"/>
          <p:cNvSpPr txBox="1"/>
          <p:nvPr/>
        </p:nvSpPr>
        <p:spPr>
          <a:xfrm>
            <a:off x="7889043" y="2655434"/>
            <a:ext cx="873957" cy="369332"/>
          </a:xfrm>
          <a:prstGeom prst="rect">
            <a:avLst/>
          </a:prstGeom>
          <a:noFill/>
        </p:spPr>
        <p:txBody>
          <a:bodyPr wrap="none" rtlCol="0">
            <a:spAutoFit/>
          </a:bodyPr>
          <a:lstStyle/>
          <a:p>
            <a:r>
              <a:rPr lang="en-CA" dirty="0"/>
              <a:t>T</a:t>
            </a:r>
            <a:r>
              <a:rPr lang="en-US" altLang="zh-CN" dirty="0"/>
              <a:t>1</a:t>
            </a:r>
            <a:r>
              <a:rPr lang="en-CA" dirty="0"/>
              <a:t>-C</a:t>
            </a:r>
            <a:r>
              <a:rPr lang="en-US" altLang="zh-CN" dirty="0"/>
              <a:t>1</a:t>
            </a:r>
            <a:endParaRPr lang="en-CA" dirty="0"/>
          </a:p>
        </p:txBody>
      </p:sp>
      <p:sp>
        <p:nvSpPr>
          <p:cNvPr id="25" name="Right Brace 24"/>
          <p:cNvSpPr/>
          <p:nvPr/>
        </p:nvSpPr>
        <p:spPr>
          <a:xfrm>
            <a:off x="5331722" y="1935736"/>
            <a:ext cx="817980" cy="10028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Line 9"/>
          <p:cNvSpPr>
            <a:spLocks noChangeShapeType="1"/>
          </p:cNvSpPr>
          <p:nvPr/>
        </p:nvSpPr>
        <p:spPr bwMode="auto">
          <a:xfrm flipV="1">
            <a:off x="2474194" y="2972805"/>
            <a:ext cx="2951608" cy="490430"/>
          </a:xfrm>
          <a:prstGeom prst="line">
            <a:avLst/>
          </a:prstGeom>
          <a:noFill/>
          <a:ln w="38100">
            <a:solidFill>
              <a:srgbClr val="339966"/>
            </a:solidFill>
            <a:prstDash val="dash"/>
            <a:round/>
            <a:headEnd type="oval" w="lg" len="lg"/>
            <a:tailEnd type="oval" w="lg" len="lg"/>
          </a:ln>
          <a:extLst>
            <a:ext uri="{909E8E84-426E-40DD-AFC4-6F175D3DCCD1}">
              <a14:hiddenFill xmlns:a14="http://schemas.microsoft.com/office/drawing/2010/main">
                <a:noFill/>
              </a14:hiddenFill>
            </a:ext>
          </a:extLst>
        </p:spPr>
        <p:txBody>
          <a:bodyPr/>
          <a:lstStyle/>
          <a:p>
            <a:endParaRPr lang="en-CA" sz="2400"/>
          </a:p>
        </p:txBody>
      </p:sp>
      <p:sp>
        <p:nvSpPr>
          <p:cNvPr id="27" name="Right Brace 26"/>
          <p:cNvSpPr/>
          <p:nvPr/>
        </p:nvSpPr>
        <p:spPr>
          <a:xfrm>
            <a:off x="6937753" y="1819168"/>
            <a:ext cx="817980" cy="20967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Rectangle 27"/>
          <p:cNvSpPr/>
          <p:nvPr/>
        </p:nvSpPr>
        <p:spPr>
          <a:xfrm>
            <a:off x="6023969" y="2122418"/>
            <a:ext cx="1443631" cy="646331"/>
          </a:xfrm>
          <a:prstGeom prst="rect">
            <a:avLst/>
          </a:prstGeom>
        </p:spPr>
        <p:txBody>
          <a:bodyPr wrap="square">
            <a:spAutoFit/>
          </a:bodyPr>
          <a:lstStyle/>
          <a:p>
            <a:r>
              <a:rPr lang="en-CA" altLang="zh-CN" dirty="0"/>
              <a:t>(T1-C1)-(T0-C0)</a:t>
            </a:r>
            <a:endParaRPr lang="en-CA" dirty="0"/>
          </a:p>
        </p:txBody>
      </p:sp>
    </p:spTree>
    <p:extLst>
      <p:ext uri="{BB962C8B-B14F-4D97-AF65-F5344CB8AC3E}">
        <p14:creationId xmlns:p14="http://schemas.microsoft.com/office/powerpoint/2010/main" val="42321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p:bldP spid="11" grpId="0"/>
      <p:bldP spid="12" grpId="0"/>
      <p:bldP spid="15" grpId="0"/>
      <p:bldP spid="17" grpId="0"/>
      <p:bldP spid="19" grpId="0"/>
      <p:bldP spid="21" grpId="0" animBg="1"/>
      <p:bldP spid="23" grpId="0"/>
      <p:bldP spid="24" grpId="0"/>
      <p:bldP spid="25" grpId="0" animBg="1"/>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02A31-276F-FDDD-8337-26AF48FB093A}"/>
              </a:ext>
            </a:extLst>
          </p:cNvPr>
          <p:cNvSpPr>
            <a:spLocks noGrp="1"/>
          </p:cNvSpPr>
          <p:nvPr>
            <p:ph type="title"/>
          </p:nvPr>
        </p:nvSpPr>
        <p:spPr/>
        <p:txBody>
          <a:bodyPr/>
          <a:lstStyle/>
          <a:p>
            <a:endParaRPr lang="zh-CN" altLang="en-US"/>
          </a:p>
        </p:txBody>
      </p:sp>
      <p:pic>
        <p:nvPicPr>
          <p:cNvPr id="5" name="图片 4">
            <a:extLst>
              <a:ext uri="{FF2B5EF4-FFF2-40B4-BE49-F238E27FC236}">
                <a16:creationId xmlns:a16="http://schemas.microsoft.com/office/drawing/2014/main" id="{96E4227F-63D8-A6B7-F943-438787008342}"/>
              </a:ext>
            </a:extLst>
          </p:cNvPr>
          <p:cNvPicPr>
            <a:picLocks noChangeAspect="1"/>
          </p:cNvPicPr>
          <p:nvPr/>
        </p:nvPicPr>
        <p:blipFill>
          <a:blip r:embed="rId2"/>
          <a:srcRect t="14286"/>
          <a:stretch/>
        </p:blipFill>
        <p:spPr>
          <a:xfrm>
            <a:off x="130175" y="1149350"/>
            <a:ext cx="8780587" cy="2286000"/>
          </a:xfrm>
          <a:prstGeom prst="rect">
            <a:avLst/>
          </a:prstGeom>
        </p:spPr>
      </p:pic>
      <mc:AlternateContent xmlns:mc="http://schemas.openxmlformats.org/markup-compatibility/2006">
        <mc:Choice xmlns:a14="http://schemas.microsoft.com/office/drawing/2010/main" Requires="a14">
          <p:sp>
            <p:nvSpPr>
              <p:cNvPr id="6" name="TextBox 4">
                <a:extLst>
                  <a:ext uri="{FF2B5EF4-FFF2-40B4-BE49-F238E27FC236}">
                    <a16:creationId xmlns:a16="http://schemas.microsoft.com/office/drawing/2014/main" id="{FE3DFDED-0D09-4FB7-A1AC-8D4EB5D5B0C0}"/>
                  </a:ext>
                </a:extLst>
              </p:cNvPr>
              <p:cNvSpPr txBox="1">
                <a:spLocks noGrp="1"/>
              </p:cNvSpPr>
              <p:nvPr>
                <p:ph type="body" idx="1"/>
              </p:nvPr>
            </p:nvSpPr>
            <p:spPr>
              <a:xfrm>
                <a:off x="152400" y="3657600"/>
                <a:ext cx="8709025" cy="563880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centerGroup"/>
                    </m:oMathParaPr>
                    <m:oMath xmlns:m="http://schemas.openxmlformats.org/officeDocument/2006/math">
                      <m:sSub>
                        <m:sSubPr>
                          <m:ctrlPr>
                            <a:rPr lang="en-CA" sz="1800" i="1" kern="100" smtClean="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𝑌</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𝑖𝑡</m:t>
                          </m:r>
                        </m:sub>
                      </m:sSub>
                      <m:r>
                        <a:rPr lang="en-CA" sz="18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0</m:t>
                          </m:r>
                        </m:sub>
                      </m:sSub>
                      <m:r>
                        <a:rPr lang="en-CA" sz="18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1</m:t>
                          </m:r>
                        </m:sub>
                      </m:sSub>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𝑇𝑟𝑒𝑎𝑡</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𝑖</m:t>
                          </m:r>
                        </m:sub>
                      </m:sSub>
                      <m:r>
                        <a:rPr lang="en-CA" sz="18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2</m:t>
                          </m:r>
                        </m:sub>
                      </m:sSub>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𝐴𝑓𝑡𝑒𝑟</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𝑡</m:t>
                          </m:r>
                        </m:sub>
                      </m:sSub>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m:t>
                          </m:r>
                          <m:r>
                            <a:rPr lang="en-CA" sz="1800" i="1">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3</m:t>
                          </m:r>
                        </m:sub>
                      </m:sSub>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𝑇𝑟𝑒𝑎𝑡</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𝑖</m:t>
                          </m:r>
                        </m:sub>
                      </m:sSub>
                      <m:r>
                        <a:rPr lang="en-CA" sz="18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𝐴𝑓𝑡𝑒𝑟</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𝑡</m:t>
                          </m:r>
                        </m:sub>
                      </m:sSub>
                      <m:r>
                        <a:rPr lang="en-CA" sz="18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A" sz="1800" i="1" kern="100">
                              <a:effectLst/>
                              <a:latin typeface="Cambria Math" panose="02040503050406030204" pitchFamily="18" charset="0"/>
                              <a:cs typeface="Times New Roman" panose="02020603050405020304" pitchFamily="18" charset="0"/>
                            </a:rPr>
                          </m:ctrlPr>
                        </m:sSubPr>
                        <m:e>
                          <m:r>
                            <a:rPr lang="en-CA" sz="1800" i="1">
                              <a:effectLst/>
                              <a:latin typeface="Cambria Math" panose="02040503050406030204" pitchFamily="18" charset="0"/>
                              <a:ea typeface="DengXian" panose="02010600030101010101" pitchFamily="2" charset="-122"/>
                              <a:cs typeface="Times New Roman" panose="02020603050405020304" pitchFamily="18" charset="0"/>
                            </a:rPr>
                            <m:t>𝑒</m:t>
                          </m:r>
                        </m:e>
                        <m:sub>
                          <m:r>
                            <a:rPr lang="en-CA" sz="1800" i="1">
                              <a:effectLst/>
                              <a:latin typeface="Cambria Math" panose="02040503050406030204" pitchFamily="18" charset="0"/>
                              <a:ea typeface="DengXian" panose="02010600030101010101" pitchFamily="2" charset="-122"/>
                              <a:cs typeface="Times New Roman" panose="02020603050405020304" pitchFamily="18" charset="0"/>
                            </a:rPr>
                            <m:t>𝑖𝑡</m:t>
                          </m:r>
                        </m:sub>
                      </m:sSub>
                    </m:oMath>
                  </m:oMathPara>
                </a14:m>
                <a:endParaRPr lang="en-CA" sz="1800" dirty="0"/>
              </a:p>
              <a:p>
                <a:pPr marL="285750" indent="-285750">
                  <a:lnSpc>
                    <a:spcPct val="150000"/>
                  </a:lnSpc>
                  <a:buFont typeface="Arial" panose="020B0604020202020204" pitchFamily="34" charset="0"/>
                  <a:buChar char="•"/>
                </a:pPr>
                <a:endParaRPr lang="en-CA" altLang="zh-CN" sz="18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p:sp>
            <p:nvSpPr>
              <p:cNvPr id="6" name="TextBox 4">
                <a:extLst>
                  <a:ext uri="{FF2B5EF4-FFF2-40B4-BE49-F238E27FC236}">
                    <a16:creationId xmlns:a16="http://schemas.microsoft.com/office/drawing/2014/main" id="{FE3DFDED-0D09-4FB7-A1AC-8D4EB5D5B0C0}"/>
                  </a:ext>
                </a:extLst>
              </p:cNvPr>
              <p:cNvSpPr txBox="1">
                <a:spLocks noGrp="1" noRot="1" noChangeAspect="1" noMove="1" noResize="1" noEditPoints="1" noAdjustHandles="1" noChangeArrowheads="1" noChangeShapeType="1" noTextEdit="1"/>
              </p:cNvSpPr>
              <p:nvPr>
                <p:ph type="body" idx="1"/>
              </p:nvPr>
            </p:nvSpPr>
            <p:spPr>
              <a:xfrm>
                <a:off x="152400" y="3657600"/>
                <a:ext cx="8709025" cy="5638800"/>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2947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87B4D-0102-ECB0-27B2-2CFC16F7DF0D}"/>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9567D776-8A5D-E28D-13D4-EE8D75B1F35F}"/>
              </a:ext>
            </a:extLst>
          </p:cNvPr>
          <p:cNvSpPr>
            <a:spLocks noGrp="1"/>
          </p:cNvSpPr>
          <p:nvPr>
            <p:ph type="body" idx="1"/>
          </p:nvPr>
        </p:nvSpPr>
        <p:spPr/>
        <p:txBody>
          <a:bodyPr/>
          <a:lstStyle/>
          <a:p>
            <a:pPr>
              <a:lnSpc>
                <a:spcPct val="150000"/>
              </a:lnSpc>
            </a:pPr>
            <a:r>
              <a:rPr lang="zh-CN" altLang="en-US" sz="2400" dirty="0"/>
              <a:t>最著名的当属对</a:t>
            </a:r>
            <a:r>
              <a:rPr lang="zh-CN" altLang="en-US" sz="2400" b="1" dirty="0"/>
              <a:t>新泽西州与宾夕法尼亚州最低工资的研究</a:t>
            </a:r>
            <a:r>
              <a:rPr lang="zh-CN" altLang="en-US" sz="2400" dirty="0"/>
              <a:t>。</a:t>
            </a:r>
            <a:endParaRPr lang="en-US" altLang="zh-CN" sz="2400" dirty="0"/>
          </a:p>
          <a:p>
            <a:pPr marL="342900" indent="-342900">
              <a:lnSpc>
                <a:spcPct val="150000"/>
              </a:lnSpc>
              <a:buFont typeface="Wingdings" panose="05000000000000000000" pitchFamily="2" charset="2"/>
              <a:buChar char="u"/>
            </a:pPr>
            <a:r>
              <a:rPr lang="en-US" altLang="zh-CN" sz="2400" dirty="0"/>
              <a:t>1992</a:t>
            </a:r>
            <a:r>
              <a:rPr lang="zh-CN" altLang="en-US" sz="2400" dirty="0"/>
              <a:t>年</a:t>
            </a:r>
            <a:r>
              <a:rPr lang="en-US" altLang="zh-CN" sz="2400" dirty="0"/>
              <a:t>4</a:t>
            </a:r>
            <a:r>
              <a:rPr lang="zh-CN" altLang="en-US" sz="2400" dirty="0"/>
              <a:t>月</a:t>
            </a:r>
            <a:r>
              <a:rPr lang="en-US" altLang="zh-CN" sz="2400" dirty="0"/>
              <a:t>1</a:t>
            </a:r>
            <a:r>
              <a:rPr lang="zh-CN" altLang="en-US" sz="2400" dirty="0"/>
              <a:t>日，新泽西州将最低时薪提高到</a:t>
            </a:r>
            <a:r>
              <a:rPr lang="en-US" altLang="zh-CN" sz="2400" dirty="0"/>
              <a:t>5.05</a:t>
            </a:r>
            <a:r>
              <a:rPr lang="zh-CN" altLang="en-US" sz="2400" dirty="0"/>
              <a:t>美元，是当时美国各州中最高的，而宾夕法尼亚作为其邻州并没有同时行动而是保持联邦法定的</a:t>
            </a:r>
            <a:r>
              <a:rPr lang="en-US" altLang="zh-CN" sz="2400" dirty="0"/>
              <a:t>4.25</a:t>
            </a:r>
            <a:r>
              <a:rPr lang="zh-CN" altLang="en-US" sz="2400" dirty="0"/>
              <a:t>美元的最低工资。</a:t>
            </a:r>
            <a:endParaRPr lang="en-US" altLang="zh-CN" sz="2400" dirty="0"/>
          </a:p>
          <a:p>
            <a:pPr marL="342900" indent="-342900">
              <a:lnSpc>
                <a:spcPct val="150000"/>
              </a:lnSpc>
              <a:buFont typeface="Wingdings" panose="05000000000000000000" pitchFamily="2" charset="2"/>
              <a:buChar char="u"/>
            </a:pPr>
            <a:r>
              <a:rPr lang="zh-CN" altLang="en-US" sz="2400" dirty="0"/>
              <a:t>新泽西州与宾夕法尼亚州的比对因此就如同一个“</a:t>
            </a:r>
            <a:r>
              <a:rPr lang="zh-CN" altLang="en-US" sz="2400" b="1" dirty="0"/>
              <a:t>自然实验</a:t>
            </a:r>
            <a:r>
              <a:rPr lang="zh-CN" altLang="en-US" sz="2400" dirty="0"/>
              <a:t>”，让我们可以评估</a:t>
            </a:r>
            <a:r>
              <a:rPr lang="zh-CN" altLang="en-US" sz="2400" b="1" dirty="0"/>
              <a:t>最低工资立法对就业</a:t>
            </a:r>
            <a:r>
              <a:rPr lang="zh-CN" altLang="en-US" sz="2400" dirty="0"/>
              <a:t>的影响。</a:t>
            </a:r>
            <a:endParaRPr lang="en-US" altLang="zh-CN" sz="2400" dirty="0"/>
          </a:p>
          <a:p>
            <a:pPr marL="342900" indent="-342900">
              <a:lnSpc>
                <a:spcPct val="150000"/>
              </a:lnSpc>
              <a:buFont typeface="Wingdings" panose="05000000000000000000" pitchFamily="2" charset="2"/>
              <a:buChar char="u"/>
            </a:pPr>
            <a:r>
              <a:rPr lang="zh-CN" altLang="en-US" sz="2400" dirty="0"/>
              <a:t>数据显示相对于宾夕法尼亚州一侧的快餐店，新泽西州一侧的快餐店的用工并没有下降。事实上，相对于宾夕法尼亚的用工，新泽西州的用工反而是增加了。</a:t>
            </a:r>
          </a:p>
          <a:p>
            <a:endParaRPr lang="zh-CN" altLang="en-US" dirty="0"/>
          </a:p>
        </p:txBody>
      </p:sp>
    </p:spTree>
    <p:extLst>
      <p:ext uri="{BB962C8B-B14F-4D97-AF65-F5344CB8AC3E}">
        <p14:creationId xmlns:p14="http://schemas.microsoft.com/office/powerpoint/2010/main" val="391366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55B3BE-38EF-4EC2-AC7F-3A9F3338A717}"/>
              </a:ext>
            </a:extLst>
          </p:cNvPr>
          <p:cNvSpPr>
            <a:spLocks noGrp="1"/>
          </p:cNvSpPr>
          <p:nvPr>
            <p:ph type="title"/>
          </p:nvPr>
        </p:nvSpPr>
        <p:spPr/>
        <p:txBody>
          <a:bodyPr/>
          <a:lstStyle/>
          <a:p>
            <a:r>
              <a:rPr lang="zh-CN" altLang="en-US" dirty="0"/>
              <a:t>为什么反直觉</a:t>
            </a:r>
            <a:r>
              <a:rPr lang="en-US" altLang="zh-CN" dirty="0"/>
              <a:t>?</a:t>
            </a:r>
            <a:endParaRPr lang="zh-CN" altLang="en-US" dirty="0"/>
          </a:p>
        </p:txBody>
      </p:sp>
      <p:sp>
        <p:nvSpPr>
          <p:cNvPr id="3" name="内容占位符 2">
            <a:extLst>
              <a:ext uri="{FF2B5EF4-FFF2-40B4-BE49-F238E27FC236}">
                <a16:creationId xmlns:a16="http://schemas.microsoft.com/office/drawing/2014/main" id="{1D58E2F7-F9E1-4674-B30E-186FB8EB6CAB}"/>
              </a:ext>
            </a:extLst>
          </p:cNvPr>
          <p:cNvSpPr>
            <a:spLocks noGrp="1"/>
          </p:cNvSpPr>
          <p:nvPr>
            <p:ph idx="1"/>
          </p:nvPr>
        </p:nvSpPr>
        <p:spPr/>
        <p:txBody>
          <a:bodyPr>
            <a:normAutofit/>
          </a:bodyPr>
          <a:lstStyle/>
          <a:p>
            <a:endParaRPr lang="en-US" altLang="zh-CN" dirty="0"/>
          </a:p>
          <a:p>
            <a:pPr>
              <a:buFont typeface="Wingdings" panose="05000000000000000000" pitchFamily="2" charset="2"/>
              <a:buChar char="l"/>
            </a:pPr>
            <a:r>
              <a:rPr lang="zh-CN" altLang="en-US" sz="1800" dirty="0"/>
              <a:t>数据收集的便利性显示相对于宾夕法尼亚州一侧的快餐店（控制组），新泽西州一侧的快餐店（实验组）的用工并没有下降。</a:t>
            </a:r>
            <a:endParaRPr lang="en-US" altLang="zh-CN" sz="1800" dirty="0"/>
          </a:p>
          <a:p>
            <a:pPr>
              <a:buFont typeface="Wingdings" panose="05000000000000000000" pitchFamily="2" charset="2"/>
              <a:buChar char="l"/>
            </a:pPr>
            <a:r>
              <a:rPr lang="zh-CN" altLang="en-US" sz="1800" dirty="0"/>
              <a:t>事实上，相对于宾夕法尼亚的用工，新泽西州的用工反而是增加了。</a:t>
            </a:r>
            <a:endParaRPr lang="en-US" altLang="zh-CN" sz="1800" dirty="0"/>
          </a:p>
          <a:p>
            <a:pPr>
              <a:buFont typeface="Wingdings" panose="05000000000000000000" pitchFamily="2" charset="2"/>
              <a:buChar char="l"/>
            </a:pPr>
            <a:r>
              <a:rPr lang="zh-CN" altLang="en-US" sz="1800" dirty="0"/>
              <a:t>为什么与分析最低工资的经济影响的传统思维不同？</a:t>
            </a:r>
            <a:endParaRPr lang="en-US" altLang="zh-CN" sz="1800" dirty="0"/>
          </a:p>
          <a:p>
            <a:pPr>
              <a:buFont typeface="Wingdings" panose="05000000000000000000" pitchFamily="2" charset="2"/>
              <a:buChar char="l"/>
            </a:pPr>
            <a:r>
              <a:rPr lang="zh-CN" altLang="en-US" sz="1800" dirty="0"/>
              <a:t>颠覆了经济学家和政治家的成见，对经济学研究方法和政策研究都产生巨大影响；</a:t>
            </a:r>
            <a:endParaRPr lang="en-US" altLang="zh-CN" sz="1800" dirty="0"/>
          </a:p>
          <a:p>
            <a:pPr>
              <a:buFont typeface="Wingdings" panose="05000000000000000000" pitchFamily="2" charset="2"/>
              <a:buChar char="l"/>
            </a:pPr>
            <a:r>
              <a:rPr lang="zh-CN" altLang="en-US" sz="1800" dirty="0"/>
              <a:t>“</a:t>
            </a:r>
            <a:r>
              <a:rPr lang="zh-CN" altLang="en-US" sz="1800" b="1" dirty="0"/>
              <a:t>自然实验可助我们回答社会的重大问题</a:t>
            </a:r>
            <a:r>
              <a:rPr lang="zh-CN" altLang="en-US" sz="1800" dirty="0"/>
              <a:t>”</a:t>
            </a:r>
            <a:endParaRPr lang="en-US" altLang="zh-CN" sz="1800" dirty="0"/>
          </a:p>
          <a:p>
            <a:pPr>
              <a:buFont typeface="Wingdings" panose="05000000000000000000" pitchFamily="2" charset="2"/>
              <a:buChar char="l"/>
            </a:pPr>
            <a:endParaRPr lang="en-US" altLang="zh-CN" sz="1800" dirty="0"/>
          </a:p>
          <a:p>
            <a:pPr marL="0" indent="0">
              <a:buNone/>
            </a:pPr>
            <a:endParaRPr lang="zh-CN" altLang="en-US" dirty="0"/>
          </a:p>
        </p:txBody>
      </p:sp>
      <p:sp>
        <p:nvSpPr>
          <p:cNvPr id="6" name="灯片编号占位符 5">
            <a:extLst>
              <a:ext uri="{FF2B5EF4-FFF2-40B4-BE49-F238E27FC236}">
                <a16:creationId xmlns:a16="http://schemas.microsoft.com/office/drawing/2014/main" id="{2F65DFE9-8988-4D35-8138-749DBFD6613C}"/>
              </a:ext>
            </a:extLst>
          </p:cNvPr>
          <p:cNvSpPr>
            <a:spLocks noGrp="1"/>
          </p:cNvSpPr>
          <p:nvPr>
            <p:ph type="sldNum" sz="quarter" idx="12"/>
          </p:nvPr>
        </p:nvSpPr>
        <p:spPr/>
        <p:txBody>
          <a:bodyPr/>
          <a:lstStyle/>
          <a:p>
            <a:fld id="{D49AA0DA-227A-4BAF-B264-964F46E5ED07}" type="slidenum">
              <a:rPr lang="zh-CN" altLang="en-US" smtClean="0"/>
              <a:t>15</a:t>
            </a:fld>
            <a:endParaRPr lang="zh-CN" altLang="en-US"/>
          </a:p>
        </p:txBody>
      </p:sp>
    </p:spTree>
    <p:extLst>
      <p:ext uri="{BB962C8B-B14F-4D97-AF65-F5344CB8AC3E}">
        <p14:creationId xmlns:p14="http://schemas.microsoft.com/office/powerpoint/2010/main" val="103585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FB45A-FA93-4973-AFC6-A7F1C957BF1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965EF42-BBD2-48E7-B8AB-2504A3C66038}"/>
              </a:ext>
            </a:extLst>
          </p:cNvPr>
          <p:cNvSpPr>
            <a:spLocks noGrp="1"/>
          </p:cNvSpPr>
          <p:nvPr>
            <p:ph idx="1"/>
          </p:nvPr>
        </p:nvSpPr>
        <p:spPr/>
        <p:txBody>
          <a:bodyPr/>
          <a:lstStyle/>
          <a:p>
            <a:endParaRPr lang="zh-CN" altLang="en-US" dirty="0"/>
          </a:p>
        </p:txBody>
      </p:sp>
      <p:sp>
        <p:nvSpPr>
          <p:cNvPr id="6" name="灯片编号占位符 5">
            <a:extLst>
              <a:ext uri="{FF2B5EF4-FFF2-40B4-BE49-F238E27FC236}">
                <a16:creationId xmlns:a16="http://schemas.microsoft.com/office/drawing/2014/main" id="{111F86F3-9ABA-4DF3-8E93-0BE9CAEB7C09}"/>
              </a:ext>
            </a:extLst>
          </p:cNvPr>
          <p:cNvSpPr>
            <a:spLocks noGrp="1"/>
          </p:cNvSpPr>
          <p:nvPr>
            <p:ph type="sldNum" sz="quarter" idx="12"/>
          </p:nvPr>
        </p:nvSpPr>
        <p:spPr/>
        <p:txBody>
          <a:bodyPr/>
          <a:lstStyle/>
          <a:p>
            <a:fld id="{D49AA0DA-227A-4BAF-B264-964F46E5ED07}" type="slidenum">
              <a:rPr lang="zh-CN" altLang="en-US" smtClean="0"/>
              <a:t>16</a:t>
            </a:fld>
            <a:endParaRPr lang="zh-CN" altLang="en-US"/>
          </a:p>
        </p:txBody>
      </p:sp>
      <p:pic>
        <p:nvPicPr>
          <p:cNvPr id="2050" name="Picture 2" descr="See the source image">
            <a:extLst>
              <a:ext uri="{FF2B5EF4-FFF2-40B4-BE49-F238E27FC236}">
                <a16:creationId xmlns:a16="http://schemas.microsoft.com/office/drawing/2014/main" id="{6CB7B7E5-B181-4F66-AD18-8DFC6CECE3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015" y="2235346"/>
            <a:ext cx="3891915" cy="30299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90096285-510B-401B-A7EE-2CA212544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1356704"/>
            <a:ext cx="4429125" cy="249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8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r>
              <a:rPr lang="zh-CN" altLang="en-US" sz="1800" dirty="0"/>
              <a:t>最低工资对就业的“真正”影响为负，但很小，不易识别。因此，</a:t>
            </a:r>
            <a:r>
              <a:rPr lang="zh-CN" altLang="en-US" sz="1800" b="1" dirty="0"/>
              <a:t>采样误差</a:t>
            </a:r>
            <a:r>
              <a:rPr lang="zh-CN" altLang="en-US" sz="1800" dirty="0"/>
              <a:t>使得研究者得到不是很小的正的影响，就是很小的负的影响。</a:t>
            </a:r>
            <a:endParaRPr lang="en-US" altLang="zh-CN" sz="1800" dirty="0"/>
          </a:p>
          <a:p>
            <a:r>
              <a:rPr lang="zh-CN" altLang="en-US" sz="1800" dirty="0"/>
              <a:t>新泽西</a:t>
            </a:r>
            <a:r>
              <a:rPr lang="en-US" altLang="zh-CN" sz="1800" dirty="0"/>
              <a:t>—</a:t>
            </a:r>
            <a:r>
              <a:rPr lang="zh-CN" altLang="en-US" sz="1800" dirty="0"/>
              <a:t>宾夕法尼亚研究中用的调查数据也被证明有很多</a:t>
            </a:r>
            <a:r>
              <a:rPr lang="zh-CN" altLang="en-US" sz="1800" b="1" dirty="0"/>
              <a:t>测量误差</a:t>
            </a:r>
            <a:r>
              <a:rPr lang="zh-CN" altLang="en-US" sz="1800" dirty="0"/>
              <a:t>，而这样的“噪音”导致对劳动力供给弹性的估计也很不准确。</a:t>
            </a:r>
            <a:endParaRPr lang="en-US" altLang="zh-CN" sz="1800" dirty="0"/>
          </a:p>
          <a:p>
            <a:r>
              <a:rPr lang="zh-CN" altLang="en-US" sz="1800" dirty="0"/>
              <a:t>事实上，如果用来自</a:t>
            </a:r>
            <a:r>
              <a:rPr lang="zh-CN" altLang="en-US" sz="1800" b="1" dirty="0"/>
              <a:t>餐馆管理系统的就业数据</a:t>
            </a:r>
            <a:r>
              <a:rPr lang="zh-CN" altLang="en-US" sz="1800" dirty="0"/>
              <a:t>复制这项研究，而不是用研究人员自己调查的数据，在新泽西</a:t>
            </a:r>
            <a:r>
              <a:rPr lang="en-US" altLang="zh-CN" sz="1800" dirty="0"/>
              <a:t>—</a:t>
            </a:r>
            <a:r>
              <a:rPr lang="zh-CN" altLang="en-US" sz="1800" dirty="0"/>
              <a:t>宾夕法尼亚这个实验中最低工资对就业的影响为负，且弹性系数的估计值也落在被大家认同的</a:t>
            </a:r>
            <a:r>
              <a:rPr lang="en-US" altLang="zh-CN" sz="1800" dirty="0"/>
              <a:t>-0.3</a:t>
            </a:r>
            <a:r>
              <a:rPr lang="zh-CN" altLang="en-US" sz="1800" dirty="0"/>
              <a:t>到</a:t>
            </a:r>
            <a:r>
              <a:rPr lang="en-US" altLang="zh-CN" sz="1800" dirty="0"/>
              <a:t>-0.1</a:t>
            </a:r>
            <a:r>
              <a:rPr lang="zh-CN" altLang="en-US" sz="1800" dirty="0"/>
              <a:t>之间。</a:t>
            </a:r>
          </a:p>
        </p:txBody>
      </p:sp>
      <p:sp>
        <p:nvSpPr>
          <p:cNvPr id="6" name="灯片编号占位符 5"/>
          <p:cNvSpPr>
            <a:spLocks noGrp="1"/>
          </p:cNvSpPr>
          <p:nvPr>
            <p:ph type="sldNum" sz="quarter" idx="12"/>
          </p:nvPr>
        </p:nvSpPr>
        <p:spPr/>
        <p:txBody>
          <a:bodyPr/>
          <a:lstStyle/>
          <a:p>
            <a:fld id="{D49AA0DA-227A-4BAF-B264-964F46E5ED07}" type="slidenum">
              <a:rPr lang="zh-CN" altLang="en-US" smtClean="0"/>
              <a:t>17</a:t>
            </a:fld>
            <a:endParaRPr lang="zh-CN" altLang="en-US"/>
          </a:p>
        </p:txBody>
      </p:sp>
    </p:spTree>
    <p:extLst>
      <p:ext uri="{BB962C8B-B14F-4D97-AF65-F5344CB8AC3E}">
        <p14:creationId xmlns:p14="http://schemas.microsoft.com/office/powerpoint/2010/main" val="233072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01290" y="1742181"/>
            <a:ext cx="7543800" cy="3749213"/>
          </a:xfrm>
        </p:spPr>
        <p:txBody>
          <a:bodyPr>
            <a:normAutofit/>
          </a:bodyPr>
          <a:lstStyle/>
          <a:p>
            <a:pPr>
              <a:buFont typeface="Wingdings" panose="05000000000000000000" pitchFamily="2" charset="2"/>
              <a:buChar char="l"/>
            </a:pPr>
            <a:r>
              <a:rPr lang="zh-CN" altLang="en-US" sz="1800" dirty="0"/>
              <a:t>从概念上讲，用特定的快餐店的就业趋势变化来衡量最低工资对就业的影响有可能过于</a:t>
            </a:r>
            <a:r>
              <a:rPr lang="zh-CN" altLang="en-US" sz="1800" b="1" dirty="0"/>
              <a:t>狭隘</a:t>
            </a:r>
            <a:r>
              <a:rPr lang="zh-CN" altLang="en-US" sz="1800" dirty="0"/>
              <a:t>且容易产生误导。</a:t>
            </a:r>
            <a:endParaRPr lang="en-US" altLang="zh-CN" sz="1800" dirty="0"/>
          </a:p>
          <a:p>
            <a:pPr>
              <a:buFont typeface="Wingdings" panose="05000000000000000000" pitchFamily="2" charset="2"/>
              <a:buChar char="l"/>
            </a:pPr>
            <a:r>
              <a:rPr lang="zh-CN" altLang="en-US" sz="1800" dirty="0"/>
              <a:t>因此，最低工资的提高可能不会导致现有店面用工减少，但可能会导致这些连锁店减少开新店（以及加速关闭效益不佳的店面）。</a:t>
            </a:r>
            <a:endParaRPr lang="en-US" altLang="zh-CN" sz="1800" dirty="0"/>
          </a:p>
          <a:p>
            <a:pPr>
              <a:buFont typeface="Wingdings" panose="05000000000000000000" pitchFamily="2" charset="2"/>
              <a:buChar char="l"/>
            </a:pPr>
            <a:r>
              <a:rPr lang="zh-CN" altLang="en-US" sz="1800" dirty="0"/>
              <a:t>此外，</a:t>
            </a:r>
            <a:r>
              <a:rPr lang="zh-CN" altLang="en-US" sz="1800" b="1" dirty="0"/>
              <a:t>规模经济</a:t>
            </a:r>
            <a:r>
              <a:rPr lang="zh-CN" altLang="en-US" sz="1800" dirty="0"/>
              <a:t>也可能导致最低工资对快餐店的影响被屏蔽了。如果规模经济对这个行业确实适用的话，最低工资上升将导致相对较小的、竞争力更弱的夫妻餐馆的减少，而快餐店甚至可能因为最低工资上升变得更加有利可图。</a:t>
            </a:r>
            <a:endParaRPr lang="en-US" altLang="zh-CN" sz="1800" dirty="0"/>
          </a:p>
          <a:p>
            <a:pPr>
              <a:buFont typeface="Wingdings" panose="05000000000000000000" pitchFamily="2" charset="2"/>
              <a:buChar char="l"/>
            </a:pPr>
            <a:r>
              <a:rPr lang="zh-CN" altLang="en-US" sz="1800" dirty="0"/>
              <a:t>厂商进行用工调整的时点选择可能不会与法规实施的时点正好一致，随着法定最低工资提高对用工成本的影响在经营决策中逐渐发挥作用，厂商可能会</a:t>
            </a:r>
            <a:r>
              <a:rPr lang="zh-CN" altLang="en-US" sz="1800" b="1" dirty="0"/>
              <a:t>逐步调整用工</a:t>
            </a:r>
            <a:r>
              <a:rPr lang="zh-CN" altLang="en-US" sz="1800" dirty="0"/>
              <a:t>。这些比较的时机很重要。</a:t>
            </a:r>
            <a:endParaRPr lang="en-US" altLang="zh-CN" sz="1800" dirty="0"/>
          </a:p>
          <a:p>
            <a:pPr>
              <a:buFont typeface="Wingdings" panose="05000000000000000000" pitchFamily="2" charset="2"/>
              <a:buChar char="l"/>
            </a:pPr>
            <a:r>
              <a:rPr lang="zh-CN" altLang="en-US" sz="1800" dirty="0"/>
              <a:t>最低工资对快餐店产品价格的影响，用工成本上涨，用餐价格上涨</a:t>
            </a:r>
            <a:endParaRPr lang="en-US" altLang="zh-CN" sz="1800" dirty="0"/>
          </a:p>
          <a:p>
            <a:pPr>
              <a:buFont typeface="Wingdings" panose="05000000000000000000" pitchFamily="2" charset="2"/>
              <a:buChar char="l"/>
            </a:pPr>
            <a:endParaRPr lang="en-US" altLang="zh-CN" sz="1800" dirty="0"/>
          </a:p>
          <a:p>
            <a:pPr marL="0" indent="0">
              <a:buNone/>
            </a:pPr>
            <a:endParaRPr lang="zh-CN" altLang="en-US" dirty="0"/>
          </a:p>
        </p:txBody>
      </p:sp>
      <p:sp>
        <p:nvSpPr>
          <p:cNvPr id="6" name="灯片编号占位符 5"/>
          <p:cNvSpPr>
            <a:spLocks noGrp="1"/>
          </p:cNvSpPr>
          <p:nvPr>
            <p:ph type="sldNum" sz="quarter" idx="12"/>
          </p:nvPr>
        </p:nvSpPr>
        <p:spPr/>
        <p:txBody>
          <a:bodyPr/>
          <a:lstStyle/>
          <a:p>
            <a:fld id="{D49AA0DA-227A-4BAF-B264-964F46E5ED07}" type="slidenum">
              <a:rPr lang="zh-CN" altLang="en-US" smtClean="0"/>
              <a:t>18</a:t>
            </a:fld>
            <a:endParaRPr lang="zh-CN" altLang="en-US"/>
          </a:p>
        </p:txBody>
      </p:sp>
    </p:spTree>
    <p:extLst>
      <p:ext uri="{BB962C8B-B14F-4D97-AF65-F5344CB8AC3E}">
        <p14:creationId xmlns:p14="http://schemas.microsoft.com/office/powerpoint/2010/main" val="177288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buFont typeface="Wingdings" panose="05000000000000000000" pitchFamily="2" charset="2"/>
              <a:buChar char="Ø"/>
            </a:pPr>
            <a:r>
              <a:rPr lang="zh-CN" altLang="en-US" sz="1800" dirty="0"/>
              <a:t>政策调整本身可能是内生的（繁荣的地区才上调最低工资）</a:t>
            </a:r>
            <a:endParaRPr lang="en-US" altLang="zh-CN" sz="1800" dirty="0"/>
          </a:p>
          <a:p>
            <a:pPr>
              <a:buFont typeface="Wingdings" panose="05000000000000000000" pitchFamily="2" charset="2"/>
              <a:buChar char="Ø"/>
            </a:pPr>
            <a:r>
              <a:rPr lang="zh-CN" altLang="en-US" sz="1800" dirty="0"/>
              <a:t>仅有两期数据，共同趋势假设无法直接检验</a:t>
            </a:r>
            <a:endParaRPr lang="en-US" altLang="zh-CN" sz="1800" dirty="0"/>
          </a:p>
          <a:p>
            <a:pPr>
              <a:buFont typeface="Wingdings" panose="05000000000000000000" pitchFamily="2" charset="2"/>
              <a:buChar char="Ø"/>
            </a:pPr>
            <a:r>
              <a:rPr lang="zh-CN" altLang="en-US" sz="1800" dirty="0"/>
              <a:t>应答率不同</a:t>
            </a:r>
            <a:endParaRPr lang="en-US" altLang="zh-CN" sz="1800" dirty="0"/>
          </a:p>
          <a:p>
            <a:pPr>
              <a:buFont typeface="Wingdings" panose="05000000000000000000" pitchFamily="2" charset="2"/>
              <a:buChar char="Ø"/>
            </a:pPr>
            <a:r>
              <a:rPr lang="zh-CN" altLang="en-US" sz="1800" dirty="0"/>
              <a:t>电话调查的测量误差</a:t>
            </a:r>
            <a:endParaRPr lang="en-US" altLang="zh-CN" sz="1800" dirty="0"/>
          </a:p>
          <a:p>
            <a:pPr>
              <a:buFont typeface="Wingdings" panose="05000000000000000000" pitchFamily="2" charset="2"/>
              <a:buChar char="Ø"/>
            </a:pPr>
            <a:r>
              <a:rPr lang="zh-CN" altLang="en-US" sz="1800" dirty="0"/>
              <a:t>不考虑餐馆进入和退出决策</a:t>
            </a:r>
            <a:endParaRPr lang="en-US" altLang="zh-CN" sz="1800" dirty="0"/>
          </a:p>
          <a:p>
            <a:pPr>
              <a:buFont typeface="Wingdings" panose="05000000000000000000" pitchFamily="2" charset="2"/>
              <a:buChar char="Ø"/>
            </a:pPr>
            <a:r>
              <a:rPr lang="zh-CN" altLang="en-US" sz="1800" dirty="0"/>
              <a:t>预期效应和滞后效应</a:t>
            </a:r>
            <a:endParaRPr lang="en-US" altLang="zh-CN" sz="1800" dirty="0"/>
          </a:p>
          <a:p>
            <a:pPr>
              <a:buFont typeface="Wingdings" panose="05000000000000000000" pitchFamily="2" charset="2"/>
              <a:buChar char="Ø"/>
            </a:pPr>
            <a:endParaRPr lang="en-US" altLang="zh-CN" sz="1800" dirty="0"/>
          </a:p>
          <a:p>
            <a:pPr>
              <a:buFont typeface="Wingdings" panose="05000000000000000000" pitchFamily="2" charset="2"/>
              <a:buChar char="Ø"/>
            </a:pPr>
            <a:endParaRPr lang="zh-CN" altLang="en-US" sz="1800" dirty="0"/>
          </a:p>
        </p:txBody>
      </p:sp>
      <p:sp>
        <p:nvSpPr>
          <p:cNvPr id="6" name="灯片编号占位符 5"/>
          <p:cNvSpPr>
            <a:spLocks noGrp="1"/>
          </p:cNvSpPr>
          <p:nvPr>
            <p:ph type="sldNum" sz="quarter" idx="12"/>
          </p:nvPr>
        </p:nvSpPr>
        <p:spPr/>
        <p:txBody>
          <a:bodyPr/>
          <a:lstStyle/>
          <a:p>
            <a:fld id="{D49AA0DA-227A-4BAF-B264-964F46E5ED07}" type="slidenum">
              <a:rPr lang="zh-CN" altLang="en-US" smtClean="0"/>
              <a:t>19</a:t>
            </a:fld>
            <a:endParaRPr lang="zh-CN" altLang="en-US"/>
          </a:p>
        </p:txBody>
      </p:sp>
    </p:spTree>
    <p:extLst>
      <p:ext uri="{BB962C8B-B14F-4D97-AF65-F5344CB8AC3E}">
        <p14:creationId xmlns:p14="http://schemas.microsoft.com/office/powerpoint/2010/main" val="23790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大纲</a:t>
            </a:r>
            <a:endParaRPr lang="en-CA" dirty="0"/>
          </a:p>
        </p:txBody>
      </p:sp>
      <p:sp>
        <p:nvSpPr>
          <p:cNvPr id="3" name="Text Placeholder 2"/>
          <p:cNvSpPr>
            <a:spLocks noGrp="1"/>
          </p:cNvSpPr>
          <p:nvPr>
            <p:ph type="body" idx="1"/>
          </p:nvPr>
        </p:nvSpPr>
        <p:spPr>
          <a:xfrm>
            <a:off x="228600" y="1066800"/>
            <a:ext cx="8229600" cy="5638800"/>
          </a:xfrm>
        </p:spPr>
        <p:txBody>
          <a:bodyPr/>
          <a:lstStyle/>
          <a:p>
            <a:endParaRPr lang="en-CA" altLang="zh-CN" dirty="0">
              <a:latin typeface="DengXian" panose="02010600030101010101" pitchFamily="2" charset="-122"/>
              <a:ea typeface="DengXian" panose="02010600030101010101" pitchFamily="2" charset="-122"/>
            </a:endParaRPr>
          </a:p>
          <a:p>
            <a:pPr marL="457200" indent="-457200">
              <a:buAutoNum type="arabicPeriod"/>
            </a:pPr>
            <a:r>
              <a:rPr lang="zh-CN" altLang="en-US" dirty="0">
                <a:latin typeface="DengXian" panose="02010600030101010101" pitchFamily="2" charset="-122"/>
                <a:ea typeface="DengXian" panose="02010600030101010101" pitchFamily="2" charset="-122"/>
              </a:rPr>
              <a:t>双重差分法的直观理解</a:t>
            </a:r>
            <a:endParaRPr lang="en-CA" altLang="zh-CN" dirty="0">
              <a:latin typeface="DengXian" panose="02010600030101010101" pitchFamily="2" charset="-122"/>
              <a:ea typeface="DengXian" panose="02010600030101010101" pitchFamily="2" charset="-122"/>
            </a:endParaRPr>
          </a:p>
          <a:p>
            <a:pPr marL="457200" indent="-457200">
              <a:buAutoNum type="arabicPeriod"/>
            </a:pPr>
            <a:endParaRPr lang="en-CA" altLang="zh-CN" dirty="0">
              <a:latin typeface="DengXian" panose="02010600030101010101" pitchFamily="2" charset="-122"/>
              <a:ea typeface="DengXian" panose="02010600030101010101" pitchFamily="2" charset="-122"/>
            </a:endParaRPr>
          </a:p>
          <a:p>
            <a:pPr marL="457200" indent="-457200">
              <a:buAutoNum type="arabicPeriod"/>
            </a:pPr>
            <a:r>
              <a:rPr lang="zh-CN" altLang="en-US" dirty="0">
                <a:latin typeface="DengXian" panose="02010600030101010101" pitchFamily="2" charset="-122"/>
                <a:ea typeface="DengXian" panose="02010600030101010101" pitchFamily="2" charset="-122"/>
              </a:rPr>
              <a:t>双重差分法的回归模型和运用实例</a:t>
            </a:r>
            <a:endParaRPr lang="en-CA" altLang="zh-CN" dirty="0">
              <a:latin typeface="DengXian" panose="02010600030101010101" pitchFamily="2" charset="-122"/>
              <a:ea typeface="DengXian" panose="02010600030101010101" pitchFamily="2" charset="-122"/>
            </a:endParaRPr>
          </a:p>
          <a:p>
            <a:endParaRPr lang="en-CA" dirty="0"/>
          </a:p>
        </p:txBody>
      </p:sp>
    </p:spTree>
    <p:extLst>
      <p:ext uri="{BB962C8B-B14F-4D97-AF65-F5344CB8AC3E}">
        <p14:creationId xmlns:p14="http://schemas.microsoft.com/office/powerpoint/2010/main" val="243327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buFont typeface="Wingdings" panose="05000000000000000000" pitchFamily="2" charset="2"/>
              <a:buChar char="l"/>
            </a:pPr>
            <a:r>
              <a:rPr lang="en-US" altLang="zh-CN" sz="1800" dirty="0" err="1"/>
              <a:t>Neumark</a:t>
            </a:r>
            <a:r>
              <a:rPr lang="en-US" altLang="zh-CN" sz="1800" dirty="0"/>
              <a:t> and </a:t>
            </a:r>
            <a:r>
              <a:rPr lang="en-US" altLang="zh-CN" sz="1800" dirty="0" err="1"/>
              <a:t>Wascher</a:t>
            </a:r>
            <a:r>
              <a:rPr lang="en-US" altLang="zh-CN" sz="1800" dirty="0"/>
              <a:t> </a:t>
            </a:r>
            <a:r>
              <a:rPr lang="zh-CN" altLang="en-US" sz="1800" dirty="0"/>
              <a:t>（</a:t>
            </a:r>
            <a:r>
              <a:rPr lang="en-US" altLang="zh-CN" sz="1800" dirty="0"/>
              <a:t>AER 2000</a:t>
            </a:r>
            <a:r>
              <a:rPr lang="zh-CN" altLang="en-US" sz="1800" dirty="0"/>
              <a:t>）采用不同数据研究发现，最低工资上调减少了用工量</a:t>
            </a:r>
            <a:endParaRPr lang="en-US" altLang="zh-CN" sz="1800" dirty="0"/>
          </a:p>
          <a:p>
            <a:pPr>
              <a:buFont typeface="Wingdings" panose="05000000000000000000" pitchFamily="2" charset="2"/>
              <a:buChar char="l"/>
            </a:pPr>
            <a:r>
              <a:rPr lang="en-US" altLang="zh-CN" sz="1800" dirty="0"/>
              <a:t>Card and Krueger</a:t>
            </a:r>
            <a:r>
              <a:rPr lang="zh-CN" altLang="en-US" sz="1800" dirty="0"/>
              <a:t>（</a:t>
            </a:r>
            <a:r>
              <a:rPr lang="en-US" altLang="zh-CN" sz="1800" dirty="0"/>
              <a:t>AER 2000</a:t>
            </a:r>
            <a:r>
              <a:rPr lang="zh-CN" altLang="en-US" sz="1800" dirty="0"/>
              <a:t>）回应，采用来自政府税收部门的两州快餐行业工薪税收的多期数据（</a:t>
            </a:r>
            <a:r>
              <a:rPr lang="en-US" altLang="zh-CN" sz="1800" dirty="0"/>
              <a:t>1991-1997</a:t>
            </a:r>
            <a:r>
              <a:rPr lang="zh-CN" altLang="en-US" sz="1800" dirty="0"/>
              <a:t>）</a:t>
            </a:r>
            <a:endParaRPr lang="en-US" altLang="zh-CN" sz="1800" dirty="0"/>
          </a:p>
          <a:p>
            <a:pPr>
              <a:buFont typeface="Wingdings" panose="05000000000000000000" pitchFamily="2" charset="2"/>
              <a:buChar char="l"/>
            </a:pPr>
            <a:endParaRPr lang="en-US" altLang="zh-CN" sz="1800" dirty="0"/>
          </a:p>
          <a:p>
            <a:pPr>
              <a:buFont typeface="Wingdings" panose="05000000000000000000" pitchFamily="2" charset="2"/>
              <a:buChar char="l"/>
            </a:pPr>
            <a:endParaRPr lang="en-US" altLang="zh-CN" dirty="0"/>
          </a:p>
          <a:p>
            <a:pPr>
              <a:buFont typeface="Wingdings" panose="05000000000000000000" pitchFamily="2" charset="2"/>
              <a:buChar char="l"/>
            </a:pPr>
            <a:endParaRPr lang="zh-CN" altLang="en-US" sz="1800" dirty="0"/>
          </a:p>
        </p:txBody>
      </p:sp>
      <p:sp>
        <p:nvSpPr>
          <p:cNvPr id="6" name="灯片编号占位符 5"/>
          <p:cNvSpPr>
            <a:spLocks noGrp="1"/>
          </p:cNvSpPr>
          <p:nvPr>
            <p:ph type="sldNum" sz="quarter" idx="12"/>
          </p:nvPr>
        </p:nvSpPr>
        <p:spPr/>
        <p:txBody>
          <a:bodyPr/>
          <a:lstStyle/>
          <a:p>
            <a:fld id="{D49AA0DA-227A-4BAF-B264-964F46E5ED07}" type="slidenum">
              <a:rPr lang="zh-CN" altLang="en-US" smtClean="0"/>
              <a:t>20</a:t>
            </a:fld>
            <a:endParaRPr lang="zh-CN" altLang="en-US"/>
          </a:p>
        </p:txBody>
      </p:sp>
    </p:spTree>
    <p:extLst>
      <p:ext uri="{BB962C8B-B14F-4D97-AF65-F5344CB8AC3E}">
        <p14:creationId xmlns:p14="http://schemas.microsoft.com/office/powerpoint/2010/main" val="161295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C4CEFB75-5C53-43CD-AF1B-26A90BD9717D}" type="datetime1">
              <a:rPr lang="zh-CN" altLang="en-US" smtClean="0"/>
              <a:t>2025/4/16</a:t>
            </a:fld>
            <a:endParaRPr lang="zh-CN" altLang="en-US"/>
          </a:p>
        </p:txBody>
      </p:sp>
      <p:sp>
        <p:nvSpPr>
          <p:cNvPr id="5" name="页脚占位符 4"/>
          <p:cNvSpPr>
            <a:spLocks noGrp="1"/>
          </p:cNvSpPr>
          <p:nvPr>
            <p:ph type="ftr" sz="quarter" idx="11"/>
          </p:nvPr>
        </p:nvSpPr>
        <p:spPr/>
        <p:txBody>
          <a:bodyPr/>
          <a:lstStyle/>
          <a:p>
            <a:r>
              <a:rPr lang="en-US" altLang="zh-CN"/>
              <a:t>Lecture 3: Labor Demand</a:t>
            </a:r>
            <a:endParaRPr lang="zh-CN" altLang="en-US"/>
          </a:p>
        </p:txBody>
      </p:sp>
      <p:sp>
        <p:nvSpPr>
          <p:cNvPr id="6" name="灯片编号占位符 5"/>
          <p:cNvSpPr>
            <a:spLocks noGrp="1"/>
          </p:cNvSpPr>
          <p:nvPr>
            <p:ph type="sldNum" sz="quarter" idx="12"/>
          </p:nvPr>
        </p:nvSpPr>
        <p:spPr/>
        <p:txBody>
          <a:bodyPr/>
          <a:lstStyle/>
          <a:p>
            <a:fld id="{D49AA0DA-227A-4BAF-B264-964F46E5ED07}" type="slidenum">
              <a:rPr lang="zh-CN" altLang="en-US" smtClean="0"/>
              <a:t>21</a:t>
            </a:fld>
            <a:endParaRPr lang="zh-CN" altLang="en-US"/>
          </a:p>
        </p:txBody>
      </p:sp>
      <p:pic>
        <p:nvPicPr>
          <p:cNvPr id="7" name="图片 6"/>
          <p:cNvPicPr>
            <a:picLocks noChangeAspect="1"/>
          </p:cNvPicPr>
          <p:nvPr/>
        </p:nvPicPr>
        <p:blipFill>
          <a:blip r:embed="rId3"/>
          <a:stretch>
            <a:fillRect/>
          </a:stretch>
        </p:blipFill>
        <p:spPr>
          <a:xfrm>
            <a:off x="822960" y="1622949"/>
            <a:ext cx="7543800" cy="3933186"/>
          </a:xfrm>
          <a:prstGeom prst="rect">
            <a:avLst/>
          </a:prstGeom>
        </p:spPr>
      </p:pic>
    </p:spTree>
    <p:extLst>
      <p:ext uri="{BB962C8B-B14F-4D97-AF65-F5344CB8AC3E}">
        <p14:creationId xmlns:p14="http://schemas.microsoft.com/office/powerpoint/2010/main" val="11907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CA"/>
          </a:p>
        </p:txBody>
      </p:sp>
      <p:sp>
        <p:nvSpPr>
          <p:cNvPr id="3" name="Title 2"/>
          <p:cNvSpPr>
            <a:spLocks noGrp="1"/>
          </p:cNvSpPr>
          <p:nvPr>
            <p:ph type="ctrTitle"/>
          </p:nvPr>
        </p:nvSpPr>
        <p:spPr/>
        <p:txBody>
          <a:bodyPr/>
          <a:lstStyle/>
          <a:p>
            <a:pPr lvl="0"/>
            <a:br>
              <a:rPr lang="en-US" altLang="zh-CN" sz="3200" dirty="0">
                <a:latin typeface="DengXian" panose="02010600030101010101" pitchFamily="2" charset="-122"/>
                <a:ea typeface="DengXian" panose="02010600030101010101" pitchFamily="2" charset="-122"/>
              </a:rPr>
            </a:br>
            <a:br>
              <a:rPr lang="en-US" altLang="zh-CN" sz="3200" dirty="0">
                <a:latin typeface="DengXian" panose="02010600030101010101" pitchFamily="2" charset="-122"/>
                <a:ea typeface="DengXian" panose="02010600030101010101" pitchFamily="2" charset="-122"/>
              </a:rPr>
            </a:br>
            <a:r>
              <a:rPr lang="en-US" altLang="zh-CN" sz="3200" dirty="0">
                <a:latin typeface="DengXian" panose="02010600030101010101" pitchFamily="2" charset="-122"/>
                <a:ea typeface="DengXian" panose="02010600030101010101" pitchFamily="2" charset="-122"/>
              </a:rPr>
              <a:t>2.</a:t>
            </a:r>
            <a:r>
              <a:rPr lang="zh-CN" altLang="en-US" sz="3200" dirty="0">
                <a:latin typeface="DengXian" panose="02010600030101010101" pitchFamily="2" charset="-122"/>
                <a:ea typeface="DengXian" panose="02010600030101010101" pitchFamily="2" charset="-122"/>
              </a:rPr>
              <a:t>双重差分法的回归模型和运用实例</a:t>
            </a:r>
            <a:br>
              <a:rPr lang="zh-CN" altLang="en-US" sz="3200" dirty="0">
                <a:latin typeface="DengXian" panose="02010600030101010101" pitchFamily="2" charset="-122"/>
                <a:ea typeface="DengXian" panose="02010600030101010101" pitchFamily="2" charset="-122"/>
              </a:rPr>
            </a:br>
            <a:br>
              <a:rPr lang="zh-CN" altLang="en-US" sz="3200" dirty="0">
                <a:latin typeface="DengXian" panose="02010600030101010101" pitchFamily="2" charset="-122"/>
                <a:ea typeface="DengXian" panose="02010600030101010101" pitchFamily="2" charset="-122"/>
              </a:rPr>
            </a:br>
            <a:endParaRPr lang="en-CA" sz="32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62340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C59D-C1C5-42C7-B0A3-5B7891AFE1F6}"/>
              </a:ext>
            </a:extLst>
          </p:cNvPr>
          <p:cNvSpPr>
            <a:spLocks noGrp="1"/>
          </p:cNvSpPr>
          <p:nvPr>
            <p:ph type="title"/>
          </p:nvPr>
        </p:nvSpPr>
        <p:spPr/>
        <p:txBody>
          <a:bodyPr/>
          <a:lstStyle/>
          <a:p>
            <a:r>
              <a:rPr lang="zh-CN" altLang="en-US" sz="1800" dirty="0">
                <a:latin typeface="Calibri" panose="020F0502020204030204" pitchFamily="34" charset="0"/>
                <a:cs typeface="Times New Roman" panose="02020603050405020304" pitchFamily="18" charset="0"/>
              </a:rPr>
              <a:t>双重差分法回归模型</a:t>
            </a:r>
            <a:endParaRPr lang="en-CA" sz="180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E247FB-6458-428B-B111-B7D26674D898}"/>
                  </a:ext>
                </a:extLst>
              </p:cNvPr>
              <p:cNvSpPr>
                <a:spLocks noGrp="1"/>
              </p:cNvSpPr>
              <p:nvPr>
                <p:ph type="body" idx="1"/>
              </p:nvPr>
            </p:nvSpPr>
            <p:spPr/>
            <p:txBody>
              <a:bodyPr/>
              <a:lstStyle/>
              <a:p>
                <a:pPr marL="214313" indent="-214313">
                  <a:lnSpc>
                    <a:spcPct val="150000"/>
                  </a:lnSpc>
                  <a:spcAft>
                    <a:spcPts val="0"/>
                  </a:spcAft>
                  <a:buFont typeface="Arial" panose="020B0604020202020204" pitchFamily="34" charset="0"/>
                  <a:buChar char="•"/>
                </a:pPr>
                <a:r>
                  <a:rPr lang="zh-CN" altLang="en-US" sz="1500" dirty="0">
                    <a:latin typeface="Calibri" panose="020F0502020204030204" pitchFamily="34" charset="0"/>
                    <a:cs typeface="Times New Roman" panose="02020603050405020304" pitchFamily="18" charset="0"/>
                  </a:rPr>
                  <a:t>基本的双重差分法模型的形式为：</a:t>
                </a:r>
                <a:endParaRPr lang="en-CA" sz="1500" dirty="0">
                  <a:latin typeface="Calibri" panose="020F0502020204030204" pitchFamily="34" charset="0"/>
                  <a:cs typeface="Times New Roman" panose="02020603050405020304" pitchFamily="18" charset="0"/>
                </a:endParaRPr>
              </a:p>
              <a:p>
                <a:pPr>
                  <a:lnSpc>
                    <a:spcPct val="150000"/>
                  </a:lnSpc>
                </a:pPr>
                <a:endParaRPr lang="en-CA" sz="1500" i="1" kern="100" dirty="0">
                  <a:latin typeface="Cambria Math" panose="020405030504060302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𝑌</m:t>
                          </m:r>
                        </m:e>
                        <m:sub>
                          <m:r>
                            <a:rPr lang="en-CA" sz="1500" i="1">
                              <a:latin typeface="Cambria Math" panose="02040503050406030204" pitchFamily="18" charset="0"/>
                              <a:cs typeface="Times New Roman" panose="02020603050405020304" pitchFamily="18" charset="0"/>
                            </a:rPr>
                            <m:t>𝑖𝑡</m:t>
                          </m:r>
                        </m:sub>
                      </m:sSub>
                      <m:r>
                        <a:rPr lang="en-CA" sz="1500" i="1">
                          <a:latin typeface="Cambria Math" panose="02040503050406030204" pitchFamily="18" charset="0"/>
                          <a:cs typeface="Times New Roman" panose="02020603050405020304" pitchFamily="18" charset="0"/>
                        </a:rPr>
                        <m:t>=</m:t>
                      </m:r>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𝛽</m:t>
                          </m:r>
                        </m:e>
                        <m:sub>
                          <m:r>
                            <a:rPr lang="en-CA" sz="1500" i="1">
                              <a:latin typeface="Cambria Math" panose="02040503050406030204" pitchFamily="18" charset="0"/>
                              <a:cs typeface="Times New Roman" panose="02020603050405020304" pitchFamily="18" charset="0"/>
                            </a:rPr>
                            <m:t>0</m:t>
                          </m:r>
                        </m:sub>
                      </m:sSub>
                      <m:r>
                        <a:rPr lang="en-CA" sz="1500" i="1">
                          <a:latin typeface="Cambria Math" panose="02040503050406030204" pitchFamily="18" charset="0"/>
                          <a:cs typeface="Times New Roman" panose="02020603050405020304" pitchFamily="18" charset="0"/>
                        </a:rPr>
                        <m:t>+</m:t>
                      </m:r>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𝛽</m:t>
                          </m:r>
                        </m:e>
                        <m:sub>
                          <m:r>
                            <a:rPr lang="en-CA" sz="1500" i="1">
                              <a:latin typeface="Cambria Math" panose="02040503050406030204" pitchFamily="18" charset="0"/>
                              <a:cs typeface="Times New Roman" panose="02020603050405020304" pitchFamily="18" charset="0"/>
                            </a:rPr>
                            <m:t>1</m:t>
                          </m:r>
                        </m:sub>
                      </m:sSub>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𝑇𝑟𝑒𝑎𝑡</m:t>
                          </m:r>
                        </m:e>
                        <m:sub>
                          <m:r>
                            <a:rPr lang="en-CA" sz="1500" i="1">
                              <a:latin typeface="Cambria Math" panose="02040503050406030204" pitchFamily="18" charset="0"/>
                              <a:cs typeface="Times New Roman" panose="02020603050405020304" pitchFamily="18" charset="0"/>
                            </a:rPr>
                            <m:t>𝑖</m:t>
                          </m:r>
                        </m:sub>
                      </m:sSub>
                      <m:r>
                        <a:rPr lang="en-CA" sz="1500" i="1">
                          <a:latin typeface="Cambria Math" panose="02040503050406030204" pitchFamily="18" charset="0"/>
                          <a:cs typeface="Times New Roman" panose="02020603050405020304" pitchFamily="18" charset="0"/>
                        </a:rPr>
                        <m:t>+</m:t>
                      </m:r>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𝛽</m:t>
                          </m:r>
                        </m:e>
                        <m:sub>
                          <m:r>
                            <a:rPr lang="en-CA" sz="1500" i="1">
                              <a:latin typeface="Cambria Math" panose="02040503050406030204" pitchFamily="18" charset="0"/>
                              <a:cs typeface="Times New Roman" panose="02020603050405020304" pitchFamily="18" charset="0"/>
                            </a:rPr>
                            <m:t>2</m:t>
                          </m:r>
                        </m:sub>
                      </m:sSub>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𝐴𝑓𝑡𝑒𝑟</m:t>
                          </m:r>
                        </m:e>
                        <m:sub>
                          <m:r>
                            <a:rPr lang="en-CA" sz="1500" i="1">
                              <a:latin typeface="Cambria Math" panose="02040503050406030204" pitchFamily="18" charset="0"/>
                              <a:cs typeface="Times New Roman" panose="02020603050405020304" pitchFamily="18" charset="0"/>
                            </a:rPr>
                            <m:t>𝑡</m:t>
                          </m:r>
                        </m:sub>
                      </m:sSub>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m:t>
                          </m:r>
                          <m:r>
                            <a:rPr lang="en-CA" sz="1500" i="1">
                              <a:latin typeface="Cambria Math" panose="02040503050406030204" pitchFamily="18" charset="0"/>
                              <a:cs typeface="Times New Roman" panose="02020603050405020304" pitchFamily="18" charset="0"/>
                            </a:rPr>
                            <m:t>𝛽</m:t>
                          </m:r>
                        </m:e>
                        <m:sub>
                          <m:r>
                            <a:rPr lang="en-CA" sz="1500" i="1">
                              <a:latin typeface="Cambria Math" panose="02040503050406030204" pitchFamily="18" charset="0"/>
                              <a:cs typeface="Times New Roman" panose="02020603050405020304" pitchFamily="18" charset="0"/>
                            </a:rPr>
                            <m:t>3</m:t>
                          </m:r>
                        </m:sub>
                      </m:sSub>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𝑇𝑟𝑒𝑎𝑡</m:t>
                          </m:r>
                        </m:e>
                        <m:sub>
                          <m:r>
                            <a:rPr lang="en-CA" sz="1500" i="1">
                              <a:latin typeface="Cambria Math" panose="02040503050406030204" pitchFamily="18" charset="0"/>
                              <a:cs typeface="Times New Roman" panose="02020603050405020304" pitchFamily="18" charset="0"/>
                            </a:rPr>
                            <m:t>𝑖</m:t>
                          </m:r>
                        </m:sub>
                      </m:sSub>
                      <m:r>
                        <a:rPr lang="en-CA" sz="1500" i="1">
                          <a:latin typeface="Cambria Math" panose="02040503050406030204" pitchFamily="18" charset="0"/>
                          <a:cs typeface="Times New Roman" panose="02020603050405020304" pitchFamily="18" charset="0"/>
                        </a:rPr>
                        <m:t>∗</m:t>
                      </m:r>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𝐴𝑓𝑡𝑒𝑟</m:t>
                          </m:r>
                        </m:e>
                        <m:sub>
                          <m:r>
                            <a:rPr lang="en-CA" sz="1500" i="1">
                              <a:latin typeface="Cambria Math" panose="02040503050406030204" pitchFamily="18" charset="0"/>
                              <a:cs typeface="Times New Roman" panose="02020603050405020304" pitchFamily="18" charset="0"/>
                            </a:rPr>
                            <m:t>𝑡</m:t>
                          </m:r>
                        </m:sub>
                      </m:sSub>
                      <m:r>
                        <a:rPr lang="en-CA" sz="1500" i="1">
                          <a:latin typeface="Cambria Math" panose="02040503050406030204" pitchFamily="18" charset="0"/>
                          <a:cs typeface="Times New Roman" panose="02020603050405020304" pitchFamily="18" charset="0"/>
                        </a:rPr>
                        <m:t>+</m:t>
                      </m:r>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𝑒</m:t>
                          </m:r>
                        </m:e>
                        <m:sub>
                          <m:r>
                            <a:rPr lang="en-CA" sz="1500" i="1">
                              <a:latin typeface="Cambria Math" panose="02040503050406030204" pitchFamily="18" charset="0"/>
                              <a:cs typeface="Times New Roman" panose="02020603050405020304" pitchFamily="18" charset="0"/>
                            </a:rPr>
                            <m:t>𝑖𝑡</m:t>
                          </m:r>
                        </m:sub>
                      </m:sSub>
                    </m:oMath>
                  </m:oMathPara>
                </a14:m>
                <a:endParaRPr lang="en-CA" sz="1500" dirty="0"/>
              </a:p>
              <a:p>
                <a:pPr marL="214313" indent="-214313">
                  <a:lnSpc>
                    <a:spcPct val="150000"/>
                  </a:lnSpc>
                  <a:buFont typeface="Arial" panose="020B0604020202020204" pitchFamily="34" charset="0"/>
                  <a:buChar char="•"/>
                </a:pPr>
                <a:endParaRPr lang="en-CA" altLang="zh-CN" sz="1500" dirty="0">
                  <a:latin typeface="Calibri" panose="020F0502020204030204" pitchFamily="34" charset="0"/>
                  <a:cs typeface="Times New Roman" panose="02020603050405020304" pitchFamily="18" charset="0"/>
                </a:endParaRPr>
              </a:p>
              <a:p>
                <a:pPr marL="257175" indent="-257175">
                  <a:lnSpc>
                    <a:spcPct val="150000"/>
                  </a:lnSpc>
                  <a:buFont typeface="Arial" panose="020B0604020202020204" pitchFamily="34" charset="0"/>
                  <a:buChar char="•"/>
                </a:pPr>
                <a:r>
                  <a:rPr lang="zh-CN" altLang="en-US" sz="1500" dirty="0">
                    <a:latin typeface="Calibri" panose="020F0502020204030204" pitchFamily="34" charset="0"/>
                    <a:cs typeface="Times New Roman" panose="02020603050405020304" pitchFamily="18" charset="0"/>
                  </a:rPr>
                  <a:t>其中</a:t>
                </a:r>
                <a14:m>
                  <m:oMath xmlns:m="http://schemas.openxmlformats.org/officeDocument/2006/math">
                    <m:r>
                      <a:rPr lang="en-CA" sz="1500" i="1">
                        <a:latin typeface="Cambria Math" panose="02040503050406030204" pitchFamily="18" charset="0"/>
                        <a:cs typeface="Times New Roman" panose="02020603050405020304" pitchFamily="18" charset="0"/>
                      </a:rPr>
                      <m:t>𝑖</m:t>
                    </m:r>
                  </m:oMath>
                </a14:m>
                <a:r>
                  <a:rPr lang="en-CA" sz="1500" dirty="0">
                    <a:cs typeface="Times New Roman" panose="02020603050405020304" pitchFamily="18" charset="0"/>
                  </a:rPr>
                  <a:t> </a:t>
                </a:r>
                <a:r>
                  <a:rPr lang="zh-CN" altLang="en-US" sz="1500" dirty="0">
                    <a:cs typeface="Times New Roman" panose="02020603050405020304" pitchFamily="18" charset="0"/>
                  </a:rPr>
                  <a:t>代表个体，</a:t>
                </a:r>
                <a14:m>
                  <m:oMath xmlns:m="http://schemas.openxmlformats.org/officeDocument/2006/math">
                    <m:r>
                      <a:rPr lang="en-CA" sz="1500" i="1">
                        <a:latin typeface="Cambria Math" panose="02040503050406030204" pitchFamily="18" charset="0"/>
                        <a:cs typeface="Times New Roman" panose="02020603050405020304" pitchFamily="18" charset="0"/>
                      </a:rPr>
                      <m:t>𝑡</m:t>
                    </m:r>
                  </m:oMath>
                </a14:m>
                <a:r>
                  <a:rPr lang="zh-CN" altLang="en-US" sz="1500" dirty="0">
                    <a:latin typeface="Calibri" panose="020F0502020204030204" pitchFamily="34" charset="0"/>
                    <a:cs typeface="Times New Roman" panose="02020603050405020304" pitchFamily="18" charset="0"/>
                  </a:rPr>
                  <a:t>代表时间。</a:t>
                </a:r>
                <a14:m>
                  <m:oMath xmlns:m="http://schemas.openxmlformats.org/officeDocument/2006/math">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𝑇𝑟𝑒𝑎𝑡</m:t>
                        </m:r>
                      </m:e>
                      <m:sub>
                        <m:r>
                          <a:rPr lang="en-CA" sz="1500" i="1">
                            <a:latin typeface="Cambria Math" panose="02040503050406030204" pitchFamily="18" charset="0"/>
                            <a:cs typeface="Times New Roman" panose="02020603050405020304" pitchFamily="18" charset="0"/>
                          </a:rPr>
                          <m:t>𝑖</m:t>
                        </m:r>
                      </m:sub>
                    </m:sSub>
                  </m:oMath>
                </a14:m>
                <a:r>
                  <a:rPr lang="zh-CN" altLang="en-US" sz="1500" dirty="0">
                    <a:latin typeface="Calibri" panose="020F0502020204030204" pitchFamily="34" charset="0"/>
                    <a:cs typeface="Times New Roman" panose="02020603050405020304" pitchFamily="18" charset="0"/>
                  </a:rPr>
                  <a:t>是分组虚拟变量，如果个体</a:t>
                </a:r>
                <a14:m>
                  <m:oMath xmlns:m="http://schemas.openxmlformats.org/officeDocument/2006/math">
                    <m:r>
                      <a:rPr lang="en-CA" sz="1500" i="1">
                        <a:latin typeface="Cambria Math" panose="02040503050406030204" pitchFamily="18" charset="0"/>
                        <a:cs typeface="Times New Roman" panose="02020603050405020304" pitchFamily="18" charset="0"/>
                      </a:rPr>
                      <m:t>𝑖</m:t>
                    </m:r>
                  </m:oMath>
                </a14:m>
                <a:r>
                  <a:rPr lang="zh-CN" altLang="en-US" sz="1500" dirty="0">
                    <a:latin typeface="Calibri" panose="020F0502020204030204" pitchFamily="34" charset="0"/>
                    <a:cs typeface="Times New Roman" panose="02020603050405020304" pitchFamily="18" charset="0"/>
                  </a:rPr>
                  <a:t>属于处置组则为</a:t>
                </a:r>
                <a:r>
                  <a:rPr lang="en-CA" sz="1500" dirty="0">
                    <a:cs typeface="Times New Roman" panose="02020603050405020304" pitchFamily="18" charset="0"/>
                  </a:rPr>
                  <a:t>1</a:t>
                </a:r>
                <a:r>
                  <a:rPr lang="zh-CN" altLang="en-US" sz="1500" dirty="0">
                    <a:cs typeface="Times New Roman" panose="02020603050405020304" pitchFamily="18" charset="0"/>
                  </a:rPr>
                  <a:t>，否则为</a:t>
                </a:r>
                <a:r>
                  <a:rPr lang="en-CA" sz="1500" dirty="0">
                    <a:cs typeface="Times New Roman" panose="02020603050405020304" pitchFamily="18" charset="0"/>
                  </a:rPr>
                  <a:t>0</a:t>
                </a:r>
                <a:r>
                  <a:rPr lang="zh-CN" altLang="en-US" sz="1500" dirty="0">
                    <a:cs typeface="Times New Roman" panose="02020603050405020304" pitchFamily="18" charset="0"/>
                  </a:rPr>
                  <a:t>。</a:t>
                </a:r>
                <a14:m>
                  <m:oMath xmlns:m="http://schemas.openxmlformats.org/officeDocument/2006/math">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𝐴𝑓𝑡𝑒𝑟</m:t>
                        </m:r>
                      </m:e>
                      <m:sub>
                        <m:r>
                          <a:rPr lang="en-CA" sz="1500" i="1">
                            <a:latin typeface="Cambria Math" panose="02040503050406030204" pitchFamily="18" charset="0"/>
                            <a:cs typeface="Times New Roman" panose="02020603050405020304" pitchFamily="18" charset="0"/>
                          </a:rPr>
                          <m:t>𝑡</m:t>
                        </m:r>
                      </m:sub>
                    </m:sSub>
                  </m:oMath>
                </a14:m>
                <a:r>
                  <a:rPr lang="zh-CN" altLang="en-US" sz="1500" dirty="0">
                    <a:latin typeface="Calibri" panose="020F0502020204030204" pitchFamily="34" charset="0"/>
                    <a:cs typeface="Times New Roman" panose="02020603050405020304" pitchFamily="18" charset="0"/>
                  </a:rPr>
                  <a:t>是分期虚拟变量，时间</a:t>
                </a:r>
                <a14:m>
                  <m:oMath xmlns:m="http://schemas.openxmlformats.org/officeDocument/2006/math">
                    <m:r>
                      <a:rPr lang="en-CA" sz="1500" i="1">
                        <a:latin typeface="Cambria Math" panose="02040503050406030204" pitchFamily="18" charset="0"/>
                        <a:cs typeface="Times New Roman" panose="02020603050405020304" pitchFamily="18" charset="0"/>
                      </a:rPr>
                      <m:t>𝑡</m:t>
                    </m:r>
                  </m:oMath>
                </a14:m>
                <a:r>
                  <a:rPr lang="zh-CN" altLang="en-US" sz="1500" dirty="0">
                    <a:latin typeface="Calibri" panose="020F0502020204030204" pitchFamily="34" charset="0"/>
                    <a:cs typeface="Times New Roman" panose="02020603050405020304" pitchFamily="18" charset="0"/>
                  </a:rPr>
                  <a:t>在处置事件发生后则为</a:t>
                </a:r>
                <a:r>
                  <a:rPr lang="en-CA" sz="1500" dirty="0">
                    <a:cs typeface="Times New Roman" panose="02020603050405020304" pitchFamily="18" charset="0"/>
                  </a:rPr>
                  <a:t>1</a:t>
                </a:r>
                <a:r>
                  <a:rPr lang="zh-CN" altLang="en-US" sz="1500" dirty="0">
                    <a:cs typeface="Times New Roman" panose="02020603050405020304" pitchFamily="18" charset="0"/>
                  </a:rPr>
                  <a:t>，否则为</a:t>
                </a:r>
                <a:r>
                  <a:rPr lang="en-CA" sz="1500" dirty="0">
                    <a:cs typeface="Times New Roman" panose="02020603050405020304" pitchFamily="18" charset="0"/>
                  </a:rPr>
                  <a:t>0</a:t>
                </a:r>
                <a:r>
                  <a:rPr lang="zh-CN" altLang="en-US" sz="1500" dirty="0">
                    <a:cs typeface="Times New Roman" panose="02020603050405020304" pitchFamily="18" charset="0"/>
                  </a:rPr>
                  <a:t>。处置事件为外生事件，意味着模型满足</a:t>
                </a:r>
                <a14:m>
                  <m:oMath xmlns:m="http://schemas.openxmlformats.org/officeDocument/2006/math">
                    <m:r>
                      <a:rPr lang="en-CA" sz="1500" i="1">
                        <a:latin typeface="Cambria Math" panose="02040503050406030204" pitchFamily="18" charset="0"/>
                        <a:cs typeface="Times New Roman" panose="02020603050405020304" pitchFamily="18" charset="0"/>
                      </a:rPr>
                      <m:t>𝐸</m:t>
                    </m:r>
                    <m:d>
                      <m:dPr>
                        <m:ctrlPr>
                          <a:rPr lang="en-CA" sz="1500" i="1" kern="100">
                            <a:latin typeface="Cambria Math" panose="02040503050406030204" pitchFamily="18" charset="0"/>
                            <a:cs typeface="Times New Roman" panose="02020603050405020304" pitchFamily="18" charset="0"/>
                          </a:rPr>
                        </m:ctrlPr>
                      </m:dPr>
                      <m:e>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𝑒</m:t>
                            </m:r>
                          </m:e>
                          <m:sub>
                            <m:r>
                              <a:rPr lang="en-CA" sz="1500" i="1">
                                <a:latin typeface="Cambria Math" panose="02040503050406030204" pitchFamily="18" charset="0"/>
                                <a:cs typeface="Times New Roman" panose="02020603050405020304" pitchFamily="18" charset="0"/>
                              </a:rPr>
                              <m:t>𝑖𝑡</m:t>
                            </m:r>
                          </m:sub>
                        </m:sSub>
                      </m:e>
                      <m:e>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𝑇𝑟𝑒𝑎𝑡</m:t>
                            </m:r>
                          </m:e>
                          <m:sub>
                            <m:r>
                              <a:rPr lang="en-CA" sz="1500" i="1">
                                <a:latin typeface="Cambria Math" panose="02040503050406030204" pitchFamily="18" charset="0"/>
                                <a:cs typeface="Times New Roman" panose="02020603050405020304" pitchFamily="18" charset="0"/>
                              </a:rPr>
                              <m:t>𝑖</m:t>
                            </m:r>
                          </m:sub>
                        </m:sSub>
                        <m:r>
                          <a:rPr lang="zh-CN" altLang="en-US" sz="1500" i="1">
                            <a:latin typeface="Cambria Math" panose="02040503050406030204" pitchFamily="18" charset="0"/>
                            <a:cs typeface="Times New Roman" panose="02020603050405020304" pitchFamily="18" charset="0"/>
                          </a:rPr>
                          <m:t>，</m:t>
                        </m:r>
                        <m:sSub>
                          <m:sSubPr>
                            <m:ctrlPr>
                              <a:rPr lang="en-CA" sz="1500" i="1" kern="100">
                                <a:latin typeface="Cambria Math" panose="02040503050406030204" pitchFamily="18" charset="0"/>
                                <a:cs typeface="Times New Roman" panose="02020603050405020304" pitchFamily="18" charset="0"/>
                              </a:rPr>
                            </m:ctrlPr>
                          </m:sSubPr>
                          <m:e>
                            <m:r>
                              <a:rPr lang="en-CA" sz="1500" i="1">
                                <a:latin typeface="Cambria Math" panose="02040503050406030204" pitchFamily="18" charset="0"/>
                                <a:cs typeface="Times New Roman" panose="02020603050405020304" pitchFamily="18" charset="0"/>
                              </a:rPr>
                              <m:t>𝐴𝑓𝑡𝑒𝑟</m:t>
                            </m:r>
                          </m:e>
                          <m:sub>
                            <m:r>
                              <a:rPr lang="en-CA" sz="1500" i="1">
                                <a:latin typeface="Cambria Math" panose="02040503050406030204" pitchFamily="18" charset="0"/>
                                <a:cs typeface="Times New Roman" panose="02020603050405020304" pitchFamily="18" charset="0"/>
                              </a:rPr>
                              <m:t>𝑡</m:t>
                            </m:r>
                          </m:sub>
                        </m:sSub>
                      </m:e>
                    </m:d>
                    <m:r>
                      <a:rPr lang="en-CA" sz="1500">
                        <a:latin typeface="Cambria Math" panose="02040503050406030204" pitchFamily="18" charset="0"/>
                        <a:cs typeface="Times New Roman" panose="02020603050405020304" pitchFamily="18" charset="0"/>
                      </a:rPr>
                      <m:t>=0</m:t>
                    </m:r>
                  </m:oMath>
                </a14:m>
                <a:r>
                  <a:rPr lang="zh-CN" altLang="en-US" sz="1500" dirty="0">
                    <a:latin typeface="Calibri" panose="020F0502020204030204" pitchFamily="34" charset="0"/>
                    <a:cs typeface="Times New Roman" panose="02020603050405020304" pitchFamily="18" charset="0"/>
                  </a:rPr>
                  <a:t>。</a:t>
                </a:r>
                <a:endParaRPr lang="en-CA" altLang="zh-CN" sz="1500" dirty="0">
                  <a:latin typeface="Calibri" panose="020F0502020204030204" pitchFamily="34" charset="0"/>
                  <a:cs typeface="Times New Roman" panose="02020603050405020304" pitchFamily="18" charset="0"/>
                </a:endParaRPr>
              </a:p>
              <a:p>
                <a:pPr marL="214313" indent="-214313">
                  <a:lnSpc>
                    <a:spcPct val="150000"/>
                  </a:lnSpc>
                  <a:buFont typeface="Arial" panose="020B0604020202020204" pitchFamily="34" charset="0"/>
                  <a:buChar char="•"/>
                </a:pPr>
                <a:endParaRPr lang="en-CA" sz="1500" dirty="0">
                  <a:latin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endParaRPr lang="en-CA" sz="1350" dirty="0">
                  <a:latin typeface="Calibri" panose="020F0502020204030204" pitchFamily="34" charset="0"/>
                  <a:cs typeface="Times New Roman" panose="02020603050405020304" pitchFamily="18" charset="0"/>
                </a:endParaRPr>
              </a:p>
              <a:p>
                <a:endParaRPr lang="en-CA" dirty="0"/>
              </a:p>
            </p:txBody>
          </p:sp>
        </mc:Choice>
        <mc:Fallback xmlns="">
          <p:sp>
            <p:nvSpPr>
              <p:cNvPr id="3" name="Text Placeholder 2">
                <a:extLst>
                  <a:ext uri="{FF2B5EF4-FFF2-40B4-BE49-F238E27FC236}">
                    <a16:creationId xmlns:a16="http://schemas.microsoft.com/office/drawing/2014/main" id="{F7E247FB-6458-428B-B111-B7D26674D898}"/>
                  </a:ext>
                </a:extLst>
              </p:cNvPr>
              <p:cNvSpPr>
                <a:spLocks noGrp="1" noRot="1" noChangeAspect="1" noMove="1" noResize="1" noEditPoints="1" noAdjustHandles="1" noChangeArrowheads="1" noChangeShapeType="1" noTextEdit="1"/>
              </p:cNvSpPr>
              <p:nvPr>
                <p:ph type="body" idx="1"/>
              </p:nvPr>
            </p:nvSpPr>
            <p:spPr>
              <a:blipFill>
                <a:blip r:embed="rId2"/>
                <a:stretch>
                  <a:fillRect l="-280" r="-2859"/>
                </a:stretch>
              </a:blipFill>
            </p:spPr>
            <p:txBody>
              <a:bodyPr/>
              <a:lstStyle/>
              <a:p>
                <a:r>
                  <a:rPr lang="en-CA">
                    <a:noFill/>
                  </a:rPr>
                  <a:t> </a:t>
                </a:r>
              </a:p>
            </p:txBody>
          </p:sp>
        </mc:Fallback>
      </mc:AlternateContent>
    </p:spTree>
    <p:extLst>
      <p:ext uri="{BB962C8B-B14F-4D97-AF65-F5344CB8AC3E}">
        <p14:creationId xmlns:p14="http://schemas.microsoft.com/office/powerpoint/2010/main" val="113384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STATA</a:t>
            </a:r>
            <a:r>
              <a:rPr lang="zh-CN" altLang="en-US" dirty="0"/>
              <a:t>操作</a:t>
            </a:r>
          </a:p>
        </p:txBody>
      </p:sp>
      <p:sp>
        <p:nvSpPr>
          <p:cNvPr id="3" name="内容占位符 2"/>
          <p:cNvSpPr>
            <a:spLocks noGrp="1"/>
          </p:cNvSpPr>
          <p:nvPr>
            <p:ph idx="1"/>
          </p:nvPr>
        </p:nvSpPr>
        <p:spPr/>
        <p:txBody>
          <a:bodyPr>
            <a:normAutofit/>
          </a:bodyPr>
          <a:lstStyle/>
          <a:p>
            <a:pPr marL="0" indent="0">
              <a:buNone/>
            </a:pPr>
            <a:r>
              <a:rPr lang="en-US" altLang="zh-CN" sz="1800" b="1" dirty="0" err="1"/>
              <a:t>ssc</a:t>
            </a:r>
            <a:r>
              <a:rPr lang="en-US" altLang="zh-CN" sz="1800" b="1" dirty="0"/>
              <a:t> install diff </a:t>
            </a:r>
          </a:p>
          <a:p>
            <a:pPr marL="0" indent="0">
              <a:buNone/>
            </a:pPr>
            <a:r>
              <a:rPr lang="en-US" altLang="zh-CN" sz="1800" b="1" dirty="0"/>
              <a:t>use "http://fmwww.bc.edu/</a:t>
            </a:r>
            <a:r>
              <a:rPr lang="en-US" altLang="zh-CN" sz="1800" b="1" dirty="0" err="1"/>
              <a:t>repec</a:t>
            </a:r>
            <a:r>
              <a:rPr lang="en-US" altLang="zh-CN" sz="1800" b="1" dirty="0"/>
              <a:t>/</a:t>
            </a:r>
            <a:r>
              <a:rPr lang="en-US" altLang="zh-CN" sz="1800" b="1" dirty="0" err="1"/>
              <a:t>bocode</a:t>
            </a:r>
            <a:r>
              <a:rPr lang="en-US" altLang="zh-CN" sz="1800" b="1" dirty="0"/>
              <a:t>/c/CardKrueger1994.dta"</a:t>
            </a:r>
          </a:p>
          <a:p>
            <a:pPr marL="0" indent="0">
              <a:buNone/>
            </a:pPr>
            <a:r>
              <a:rPr lang="en-US" altLang="zh-CN" sz="1800" b="1" dirty="0"/>
              <a:t>        </a:t>
            </a:r>
          </a:p>
          <a:p>
            <a:pPr marL="0" indent="0">
              <a:buNone/>
            </a:pPr>
            <a:r>
              <a:rPr lang="en-US" altLang="zh-CN" sz="1800" b="1" dirty="0"/>
              <a:t>gen did=t*treated</a:t>
            </a:r>
          </a:p>
          <a:p>
            <a:pPr marL="0" indent="0">
              <a:buNone/>
            </a:pPr>
            <a:r>
              <a:rPr lang="en-US" altLang="zh-CN" sz="1800" b="1" dirty="0"/>
              <a:t>reg </a:t>
            </a:r>
            <a:r>
              <a:rPr lang="en-US" altLang="zh-CN" sz="1800" b="1" dirty="0" err="1"/>
              <a:t>fte</a:t>
            </a:r>
            <a:r>
              <a:rPr lang="en-US" altLang="zh-CN" sz="1800" b="1" dirty="0"/>
              <a:t> t treat did</a:t>
            </a:r>
          </a:p>
          <a:p>
            <a:pPr marL="0" indent="0">
              <a:buNone/>
            </a:pPr>
            <a:r>
              <a:rPr lang="en-US" altLang="zh-CN" sz="1800" b="1" dirty="0"/>
              <a:t>reg </a:t>
            </a:r>
            <a:r>
              <a:rPr lang="en-US" altLang="zh-CN" sz="1800" b="1" dirty="0" err="1"/>
              <a:t>fte</a:t>
            </a:r>
            <a:r>
              <a:rPr lang="en-US" altLang="zh-CN" sz="1800" b="1" dirty="0"/>
              <a:t> treated##t bk </a:t>
            </a:r>
            <a:r>
              <a:rPr lang="en-US" altLang="zh-CN" sz="1800" b="1" dirty="0" err="1"/>
              <a:t>kfc</a:t>
            </a:r>
            <a:r>
              <a:rPr lang="en-US" altLang="zh-CN" sz="1800" b="1" dirty="0"/>
              <a:t> </a:t>
            </a:r>
            <a:r>
              <a:rPr lang="en-US" altLang="zh-CN" sz="1800" b="1" dirty="0" err="1"/>
              <a:t>roys</a:t>
            </a:r>
            <a:r>
              <a:rPr lang="en-US" altLang="zh-CN" sz="1800" b="1" dirty="0"/>
              <a:t>, robust</a:t>
            </a:r>
          </a:p>
          <a:p>
            <a:pPr>
              <a:buFont typeface="Wingdings" panose="05000000000000000000" pitchFamily="2" charset="2"/>
              <a:buChar char="l"/>
            </a:pPr>
            <a:endParaRPr lang="zh-CN" altLang="en-US" sz="1800" dirty="0"/>
          </a:p>
          <a:p>
            <a:endParaRPr lang="zh-CN" altLang="en-US" dirty="0"/>
          </a:p>
          <a:p>
            <a:endParaRPr lang="zh-CN" altLang="en-US" dirty="0"/>
          </a:p>
        </p:txBody>
      </p:sp>
      <p:sp>
        <p:nvSpPr>
          <p:cNvPr id="6" name="灯片编号占位符 5"/>
          <p:cNvSpPr>
            <a:spLocks noGrp="1"/>
          </p:cNvSpPr>
          <p:nvPr>
            <p:ph type="sldNum" sz="quarter" idx="12"/>
          </p:nvPr>
        </p:nvSpPr>
        <p:spPr/>
        <p:txBody>
          <a:bodyPr/>
          <a:lstStyle/>
          <a:p>
            <a:fld id="{D49AA0DA-227A-4BAF-B264-964F46E5ED07}" type="slidenum">
              <a:rPr lang="zh-CN" altLang="en-US" smtClean="0"/>
              <a:t>24</a:t>
            </a:fld>
            <a:endParaRPr lang="zh-CN" altLang="en-US"/>
          </a:p>
        </p:txBody>
      </p:sp>
    </p:spTree>
    <p:extLst>
      <p:ext uri="{BB962C8B-B14F-4D97-AF65-F5344CB8AC3E}">
        <p14:creationId xmlns:p14="http://schemas.microsoft.com/office/powerpoint/2010/main" val="146249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思考</a:t>
            </a:r>
            <a:endParaRPr lang="en-CA" dirty="0"/>
          </a:p>
        </p:txBody>
      </p:sp>
      <p:sp>
        <p:nvSpPr>
          <p:cNvPr id="3" name="Text Placeholder 2"/>
          <p:cNvSpPr>
            <a:spLocks noGrp="1"/>
          </p:cNvSpPr>
          <p:nvPr>
            <p:ph type="body" idx="1"/>
          </p:nvPr>
        </p:nvSpPr>
        <p:spPr/>
        <p:txBody>
          <a:bodyPr/>
          <a:lstStyle/>
          <a:p>
            <a:pPr marL="457200" indent="-457200" algn="just">
              <a:buFont typeface="Arial" panose="020B0604020202020204" pitchFamily="34" charset="0"/>
              <a:buChar char="•"/>
            </a:pPr>
            <a:r>
              <a:rPr lang="zh-CN" altLang="en-US" dirty="0"/>
              <a:t>工资上涨如何影响就业？</a:t>
            </a:r>
            <a:endParaRPr lang="en-US" altLang="zh-CN" dirty="0"/>
          </a:p>
          <a:p>
            <a:pPr marL="457200" indent="-457200" algn="just">
              <a:buFont typeface="Arial" panose="020B0604020202020204" pitchFamily="34" charset="0"/>
              <a:buChar char="•"/>
            </a:pPr>
            <a:r>
              <a:rPr lang="zh-CN" altLang="en-US" dirty="0"/>
              <a:t>雇主会增员、裁员还是维持不变？</a:t>
            </a:r>
            <a:endParaRPr lang="en-US" altLang="zh-CN" dirty="0"/>
          </a:p>
          <a:p>
            <a:pPr marL="457200" indent="-457200" algn="just">
              <a:buFont typeface="Arial" panose="020B0604020202020204" pitchFamily="34" charset="0"/>
              <a:buChar char="•"/>
            </a:pPr>
            <a:endParaRPr lang="en-US" altLang="zh-CN" dirty="0"/>
          </a:p>
          <a:p>
            <a:pPr marL="457200" indent="-457200" algn="just">
              <a:buFont typeface="Arial" panose="020B0604020202020204" pitchFamily="34" charset="0"/>
              <a:buChar char="•"/>
            </a:pPr>
            <a:endParaRPr lang="en-US" altLang="zh-CN" dirty="0"/>
          </a:p>
          <a:p>
            <a:pPr marL="457200" indent="-457200" algn="just">
              <a:buFont typeface="Arial" panose="020B0604020202020204" pitchFamily="34" charset="0"/>
              <a:buChar char="•"/>
            </a:pPr>
            <a:r>
              <a:rPr lang="zh-CN" altLang="en-US" dirty="0"/>
              <a:t>黄金标准的随机实验，你可以做吗？</a:t>
            </a:r>
            <a:endParaRPr lang="en-US" altLang="zh-CN" dirty="0"/>
          </a:p>
          <a:p>
            <a:endParaRPr lang="en-CA" dirty="0"/>
          </a:p>
        </p:txBody>
      </p:sp>
    </p:spTree>
    <p:extLst>
      <p:ext uri="{BB962C8B-B14F-4D97-AF65-F5344CB8AC3E}">
        <p14:creationId xmlns:p14="http://schemas.microsoft.com/office/powerpoint/2010/main" val="27887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E33EF6-21AB-74C3-7429-63ED10038C22}"/>
              </a:ext>
            </a:extLst>
          </p:cNvPr>
          <p:cNvSpPr>
            <a:spLocks noGrp="1"/>
          </p:cNvSpPr>
          <p:nvPr>
            <p:ph type="title"/>
          </p:nvPr>
        </p:nvSpPr>
        <p:spPr/>
        <p:txBody>
          <a:bodyPr/>
          <a:lstStyle/>
          <a:p>
            <a:r>
              <a:rPr lang="zh-CN" altLang="en-US" dirty="0"/>
              <a:t>诺奖得主如何利用自然实验</a:t>
            </a:r>
          </a:p>
        </p:txBody>
      </p:sp>
      <p:sp>
        <p:nvSpPr>
          <p:cNvPr id="3" name="文本占位符 2">
            <a:extLst>
              <a:ext uri="{FF2B5EF4-FFF2-40B4-BE49-F238E27FC236}">
                <a16:creationId xmlns:a16="http://schemas.microsoft.com/office/drawing/2014/main" id="{7F2EA76F-1BAA-0926-476A-E136AE2F85C7}"/>
              </a:ext>
            </a:extLst>
          </p:cNvPr>
          <p:cNvSpPr>
            <a:spLocks noGrp="1"/>
          </p:cNvSpPr>
          <p:nvPr>
            <p:ph type="body" idx="1"/>
          </p:nvPr>
        </p:nvSpPr>
        <p:spPr/>
        <p:txBody>
          <a:bodyPr/>
          <a:lstStyle/>
          <a:p>
            <a:r>
              <a:rPr lang="zh-CN" altLang="en-US" dirty="0"/>
              <a:t>利用非研究者设计的随机性，将人群分为了实验组和对照组，为研究者提供了揭示因果效应的机会</a:t>
            </a:r>
          </a:p>
        </p:txBody>
      </p:sp>
      <p:pic>
        <p:nvPicPr>
          <p:cNvPr id="1026" name="Picture 2">
            <a:extLst>
              <a:ext uri="{FF2B5EF4-FFF2-40B4-BE49-F238E27FC236}">
                <a16:creationId xmlns:a16="http://schemas.microsoft.com/office/drawing/2014/main" id="{C4EBF79D-39D8-9F46-0108-40777BF40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180" y="2133600"/>
            <a:ext cx="520941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1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3C91B-4CC2-7764-541D-831AED1AAB81}"/>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D1239FBF-D3B8-93F7-ADD6-E32331166A5C}"/>
              </a:ext>
            </a:extLst>
          </p:cNvPr>
          <p:cNvSpPr>
            <a:spLocks noGrp="1"/>
          </p:cNvSpPr>
          <p:nvPr>
            <p:ph type="body"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sz="1800" dirty="0">
              <a:solidFill>
                <a:srgbClr val="060607"/>
              </a:solidFill>
              <a:latin typeface="-apple-system"/>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https://www.nobelprize.org/prizes/economic-sciences/2021/popular-information/</a:t>
            </a:r>
            <a:endParaRPr lang="zh-CN" altLang="en-US" sz="1600" dirty="0">
              <a:latin typeface="Times New Roman" panose="02020603050405020304" pitchFamily="18" charset="0"/>
              <a:cs typeface="Times New Roman" panose="02020603050405020304" pitchFamily="18" charset="0"/>
            </a:endParaRPr>
          </a:p>
        </p:txBody>
      </p:sp>
      <p:pic>
        <p:nvPicPr>
          <p:cNvPr id="1026" name="Picture 2" descr="Effect of increasing the minimum wage">
            <a:extLst>
              <a:ext uri="{FF2B5EF4-FFF2-40B4-BE49-F238E27FC236}">
                <a16:creationId xmlns:a16="http://schemas.microsoft.com/office/drawing/2014/main" id="{1F455C49-F784-04CA-B691-C2E3551E0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9" y="990600"/>
            <a:ext cx="5715001" cy="543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0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44AA7C-9509-56C2-D7A9-7F8B563DD873}"/>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15B8F13B-1346-4925-E53E-F1D2AB644E6D}"/>
              </a:ext>
            </a:extLst>
          </p:cNvPr>
          <p:cNvSpPr>
            <a:spLocks noGrp="1"/>
          </p:cNvSpPr>
          <p:nvPr>
            <p:ph type="body" idx="1"/>
          </p:nvPr>
        </p:nvSpPr>
        <p:spPr/>
        <p:txBody>
          <a:bodyPr/>
          <a:lstStyle/>
          <a:p>
            <a:pPr>
              <a:buFont typeface="Wingdings" panose="05000000000000000000" pitchFamily="2" charset="2"/>
              <a:buChar char="l"/>
            </a:pPr>
            <a:r>
              <a:rPr lang="en-US" altLang="zh-CN" sz="2400" dirty="0"/>
              <a:t>Card and Krueger</a:t>
            </a:r>
            <a:r>
              <a:rPr lang="zh-CN" altLang="en-US" sz="2400" dirty="0"/>
              <a:t>收集了最低工资上调前后两个州快餐店的用工数据</a:t>
            </a:r>
            <a:endParaRPr lang="en-US" altLang="zh-CN" sz="2400" dirty="0"/>
          </a:p>
          <a:p>
            <a:pPr>
              <a:buFont typeface="Wingdings" panose="05000000000000000000" pitchFamily="2" charset="2"/>
              <a:buChar char="l"/>
            </a:pPr>
            <a:r>
              <a:rPr lang="zh-CN" altLang="en-US" sz="2400" dirty="0"/>
              <a:t>实验组（</a:t>
            </a:r>
            <a:r>
              <a:rPr lang="en-US" altLang="zh-CN" sz="2400" dirty="0"/>
              <a:t>Treat=1</a:t>
            </a:r>
            <a:r>
              <a:rPr lang="zh-CN" altLang="en-US" sz="2400" dirty="0"/>
              <a:t>）：新泽西州面积小，很可能与邻州受到相同不可观测因素影响</a:t>
            </a:r>
            <a:endParaRPr lang="en-US" altLang="zh-CN" sz="2400" dirty="0"/>
          </a:p>
          <a:p>
            <a:pPr>
              <a:buFont typeface="Wingdings" panose="05000000000000000000" pitchFamily="2" charset="2"/>
              <a:buChar char="l"/>
            </a:pPr>
            <a:r>
              <a:rPr lang="zh-CN" altLang="en-US" sz="2400" dirty="0"/>
              <a:t>控制组（</a:t>
            </a:r>
            <a:r>
              <a:rPr lang="en-US" altLang="zh-CN" sz="2400" dirty="0"/>
              <a:t>Treat=0</a:t>
            </a:r>
            <a:r>
              <a:rPr lang="zh-CN" altLang="en-US" sz="2400" dirty="0"/>
              <a:t>） ：宾夕法尼亚州是邻州，且最低工资此间没有变化</a:t>
            </a:r>
            <a:endParaRPr lang="en-US" altLang="zh-CN" sz="2400" dirty="0"/>
          </a:p>
          <a:p>
            <a:pPr>
              <a:buFont typeface="Wingdings" panose="05000000000000000000" pitchFamily="2" charset="2"/>
              <a:buChar char="l"/>
            </a:pPr>
            <a:r>
              <a:rPr lang="zh-CN" altLang="en-US" sz="2400" dirty="0"/>
              <a:t>调整前（</a:t>
            </a:r>
            <a:r>
              <a:rPr lang="en-US" altLang="zh-CN" sz="2400" dirty="0"/>
              <a:t>Post=0</a:t>
            </a:r>
            <a:r>
              <a:rPr lang="zh-CN" altLang="en-US" sz="2400" dirty="0"/>
              <a:t>）：</a:t>
            </a:r>
            <a:r>
              <a:rPr lang="en-US" altLang="zh-CN" sz="2400" dirty="0"/>
              <a:t>1992</a:t>
            </a:r>
            <a:r>
              <a:rPr lang="zh-CN" altLang="en-US" sz="2400" dirty="0"/>
              <a:t>年</a:t>
            </a:r>
            <a:r>
              <a:rPr lang="en-US" altLang="zh-CN" sz="2400" dirty="0"/>
              <a:t>2</a:t>
            </a:r>
            <a:r>
              <a:rPr lang="zh-CN" altLang="en-US" sz="2400" dirty="0"/>
              <a:t>、</a:t>
            </a:r>
            <a:r>
              <a:rPr lang="en-US" altLang="zh-CN" sz="2400" dirty="0"/>
              <a:t>3</a:t>
            </a:r>
            <a:r>
              <a:rPr lang="zh-CN" altLang="en-US" sz="2400" dirty="0"/>
              <a:t>月，新泽西</a:t>
            </a:r>
            <a:r>
              <a:rPr lang="en-US" altLang="zh-CN" sz="2400" dirty="0"/>
              <a:t>331</a:t>
            </a:r>
            <a:r>
              <a:rPr lang="zh-CN" altLang="en-US" sz="2400" dirty="0"/>
              <a:t>家（</a:t>
            </a:r>
            <a:r>
              <a:rPr lang="en-US" altLang="zh-CN" sz="2400" dirty="0"/>
              <a:t>91%</a:t>
            </a:r>
            <a:r>
              <a:rPr lang="zh-CN" altLang="en-US" sz="2400" dirty="0"/>
              <a:t>应答率），宾州</a:t>
            </a:r>
            <a:r>
              <a:rPr lang="en-US" altLang="zh-CN" sz="2400" dirty="0"/>
              <a:t>79</a:t>
            </a:r>
            <a:r>
              <a:rPr lang="zh-CN" altLang="en-US" sz="2400" dirty="0"/>
              <a:t>家 （</a:t>
            </a:r>
            <a:r>
              <a:rPr lang="en-US" altLang="zh-CN" sz="2400" dirty="0"/>
              <a:t>73%</a:t>
            </a:r>
            <a:r>
              <a:rPr lang="zh-CN" altLang="en-US" sz="2400" dirty="0"/>
              <a:t>）</a:t>
            </a:r>
            <a:endParaRPr lang="en-US" altLang="zh-CN" sz="2400" dirty="0"/>
          </a:p>
          <a:p>
            <a:pPr>
              <a:buFont typeface="Wingdings" panose="05000000000000000000" pitchFamily="2" charset="2"/>
              <a:buChar char="l"/>
            </a:pPr>
            <a:r>
              <a:rPr lang="zh-CN" altLang="en-US" sz="2400" dirty="0"/>
              <a:t>调整后（</a:t>
            </a:r>
            <a:r>
              <a:rPr lang="en-US" altLang="zh-CN" sz="2400" dirty="0"/>
              <a:t>Post=1</a:t>
            </a:r>
            <a:r>
              <a:rPr lang="zh-CN" altLang="en-US" sz="2400" dirty="0"/>
              <a:t>） ：</a:t>
            </a:r>
            <a:r>
              <a:rPr lang="en-US" altLang="zh-CN" sz="2400" dirty="0"/>
              <a:t>1992</a:t>
            </a:r>
            <a:r>
              <a:rPr lang="zh-CN" altLang="en-US" sz="2400" dirty="0"/>
              <a:t>年</a:t>
            </a:r>
            <a:r>
              <a:rPr lang="en-US" altLang="zh-CN" sz="2400" dirty="0"/>
              <a:t>11</a:t>
            </a:r>
            <a:r>
              <a:rPr lang="zh-CN" altLang="en-US" sz="2400" dirty="0"/>
              <a:t>、</a:t>
            </a:r>
            <a:r>
              <a:rPr lang="en-US" altLang="zh-CN" sz="2400" dirty="0"/>
              <a:t>12</a:t>
            </a:r>
            <a:r>
              <a:rPr lang="zh-CN" altLang="en-US" sz="2400" dirty="0"/>
              <a:t>月，新泽西</a:t>
            </a:r>
            <a:r>
              <a:rPr lang="en-US" altLang="zh-CN" sz="2400" dirty="0"/>
              <a:t>321</a:t>
            </a:r>
            <a:r>
              <a:rPr lang="zh-CN" altLang="en-US" sz="2400" dirty="0"/>
              <a:t>家（</a:t>
            </a:r>
            <a:r>
              <a:rPr lang="en-US" altLang="zh-CN" sz="2400" dirty="0"/>
              <a:t>5</a:t>
            </a:r>
            <a:r>
              <a:rPr lang="zh-CN" altLang="en-US" sz="2400" dirty="0"/>
              <a:t>家关闭，</a:t>
            </a:r>
            <a:r>
              <a:rPr lang="en-US" altLang="zh-CN" sz="2400" dirty="0"/>
              <a:t>1</a:t>
            </a:r>
            <a:r>
              <a:rPr lang="zh-CN" altLang="en-US" sz="2400" dirty="0"/>
              <a:t>家改制，</a:t>
            </a:r>
            <a:r>
              <a:rPr lang="en-US" altLang="zh-CN" sz="2400" dirty="0"/>
              <a:t>4</a:t>
            </a:r>
            <a:r>
              <a:rPr lang="zh-CN" altLang="en-US" sz="2400" dirty="0"/>
              <a:t>家临时停业）</a:t>
            </a:r>
            <a:endParaRPr lang="en-US" altLang="zh-CN" sz="2400" dirty="0"/>
          </a:p>
          <a:p>
            <a:endParaRPr lang="zh-CN" altLang="en-US" dirty="0"/>
          </a:p>
        </p:txBody>
      </p:sp>
      <p:sp>
        <p:nvSpPr>
          <p:cNvPr id="4" name="页脚占位符 3">
            <a:extLst>
              <a:ext uri="{FF2B5EF4-FFF2-40B4-BE49-F238E27FC236}">
                <a16:creationId xmlns:a16="http://schemas.microsoft.com/office/drawing/2014/main" id="{D4D5F661-F775-1AA0-7C6E-4059BDDDCEE4}"/>
              </a:ext>
            </a:extLst>
          </p:cNvPr>
          <p:cNvSpPr>
            <a:spLocks noGrp="1"/>
          </p:cNvSpPr>
          <p:nvPr>
            <p:ph type="ftr" sz="quarter" idx="11"/>
          </p:nvPr>
        </p:nvSpPr>
        <p:spPr/>
        <p:txBody>
          <a:bodyPr/>
          <a:lstStyle/>
          <a:p>
            <a:pPr>
              <a:defRPr/>
            </a:pPr>
            <a:r>
              <a:rPr lang="zh-CN" altLang="en-US"/>
              <a:t>版权所有</a:t>
            </a:r>
            <a:r>
              <a:rPr lang="en-US" altLang="zh-CN"/>
              <a:t>@</a:t>
            </a:r>
            <a:r>
              <a:rPr lang="zh-CN" altLang="en-US"/>
              <a:t>邱嘉平，使用需经授权</a:t>
            </a:r>
            <a:endParaRPr lang="en-US" dirty="0"/>
          </a:p>
        </p:txBody>
      </p:sp>
    </p:spTree>
    <p:extLst>
      <p:ext uri="{BB962C8B-B14F-4D97-AF65-F5344CB8AC3E}">
        <p14:creationId xmlns:p14="http://schemas.microsoft.com/office/powerpoint/2010/main" val="354607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2A450-96A0-5E97-20FD-3E236A0A3EA2}"/>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F89B42B7-8C69-5010-8553-2591BBBB6B43}"/>
              </a:ext>
            </a:extLst>
          </p:cNvPr>
          <p:cNvSpPr>
            <a:spLocks noGrp="1"/>
          </p:cNvSpPr>
          <p:nvPr>
            <p:ph type="body" idx="1"/>
          </p:nvPr>
        </p:nvSpPr>
        <p:spPr/>
        <p:txBody>
          <a:bodyPr/>
          <a:lstStyle/>
          <a:p>
            <a:r>
              <a:rPr lang="zh-CN" altLang="en-US" dirty="0"/>
              <a:t>为何选快餐店？</a:t>
            </a:r>
            <a:endParaRPr lang="en-US" altLang="zh-CN" dirty="0"/>
          </a:p>
          <a:p>
            <a:pPr>
              <a:buFont typeface="Wingdings" panose="05000000000000000000" pitchFamily="2" charset="2"/>
              <a:buChar char="l"/>
            </a:pPr>
            <a:r>
              <a:rPr lang="zh-CN" altLang="en-US" sz="2400" dirty="0"/>
              <a:t>低工资工人的最大雇主</a:t>
            </a:r>
            <a:endParaRPr lang="en-US" altLang="zh-CN" sz="2400" dirty="0"/>
          </a:p>
          <a:p>
            <a:pPr>
              <a:buFont typeface="Wingdings" panose="05000000000000000000" pitchFamily="2" charset="2"/>
              <a:buChar char="l"/>
            </a:pPr>
            <a:r>
              <a:rPr lang="zh-CN" altLang="en-US" sz="2400" dirty="0"/>
              <a:t>连锁店在不同州具有同质性，相同的工作要求和产品特征</a:t>
            </a:r>
            <a:endParaRPr lang="en-US" altLang="zh-CN" sz="2400" dirty="0"/>
          </a:p>
          <a:p>
            <a:pPr>
              <a:buFont typeface="Wingdings" panose="05000000000000000000" pitchFamily="2" charset="2"/>
              <a:buChar char="l"/>
            </a:pPr>
            <a:r>
              <a:rPr lang="zh-CN" altLang="en-US" sz="2400" dirty="0"/>
              <a:t>连锁店较严格遵守最低工资法</a:t>
            </a:r>
            <a:endParaRPr lang="en-US" altLang="zh-CN" sz="2400" dirty="0"/>
          </a:p>
          <a:p>
            <a:endParaRPr lang="zh-CN" altLang="en-US" dirty="0"/>
          </a:p>
        </p:txBody>
      </p:sp>
    </p:spTree>
    <p:extLst>
      <p:ext uri="{BB962C8B-B14F-4D97-AF65-F5344CB8AC3E}">
        <p14:creationId xmlns:p14="http://schemas.microsoft.com/office/powerpoint/2010/main" val="425843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理论预期</a:t>
            </a:r>
          </a:p>
        </p:txBody>
      </p:sp>
      <p:sp>
        <p:nvSpPr>
          <p:cNvPr id="3" name="内容占位符 2"/>
          <p:cNvSpPr>
            <a:spLocks noGrp="1"/>
          </p:cNvSpPr>
          <p:nvPr>
            <p:ph idx="1"/>
          </p:nvPr>
        </p:nvSpPr>
        <p:spPr>
          <a:xfrm>
            <a:off x="412750" y="1600200"/>
            <a:ext cx="7543800" cy="3098801"/>
          </a:xfrm>
        </p:spPr>
        <p:txBody>
          <a:bodyPr>
            <a:noAutofit/>
          </a:bodyPr>
          <a:lstStyle/>
          <a:p>
            <a:pPr marL="0" indent="0">
              <a:buNone/>
            </a:pPr>
            <a:r>
              <a:rPr lang="zh-CN" altLang="en-US" sz="1800" b="1" dirty="0"/>
              <a:t>劳动供给曲线：</a:t>
            </a:r>
            <a:endParaRPr lang="en-US" altLang="zh-CN" sz="1800" b="1" dirty="0"/>
          </a:p>
          <a:p>
            <a:r>
              <a:rPr lang="zh-CN" altLang="en-US" sz="1800" dirty="0"/>
              <a:t>给定工资水平 ，愿意</a:t>
            </a:r>
            <a:endParaRPr lang="en-US" altLang="zh-CN" sz="1800" dirty="0"/>
          </a:p>
          <a:p>
            <a:r>
              <a:rPr lang="zh-CN" altLang="en-US" sz="1800" dirty="0"/>
              <a:t>参与劳动的工人数量</a:t>
            </a:r>
            <a:endParaRPr lang="en-US" altLang="zh-CN" sz="1800" dirty="0"/>
          </a:p>
          <a:p>
            <a:pPr marL="0" indent="0">
              <a:buNone/>
            </a:pPr>
            <a:endParaRPr lang="en-US" altLang="zh-CN" sz="1800" b="1" dirty="0"/>
          </a:p>
          <a:p>
            <a:pPr marL="0" indent="0">
              <a:buNone/>
            </a:pPr>
            <a:r>
              <a:rPr lang="zh-CN" altLang="en-US" sz="1800" b="1" dirty="0"/>
              <a:t>劳动需求曲线：</a:t>
            </a:r>
            <a:endParaRPr lang="en-US" altLang="zh-CN" sz="1800" b="1" dirty="0"/>
          </a:p>
          <a:p>
            <a:r>
              <a:rPr lang="zh-CN" altLang="en-US" sz="1800" dirty="0"/>
              <a:t>给定工资水平 ，企业</a:t>
            </a:r>
            <a:endParaRPr lang="en-US" altLang="zh-CN" sz="1800" dirty="0"/>
          </a:p>
          <a:p>
            <a:r>
              <a:rPr lang="zh-CN" altLang="en-US" sz="1800" dirty="0"/>
              <a:t>愿意雇佣的工人数量</a:t>
            </a:r>
            <a:endParaRPr lang="en-US" altLang="zh-CN" sz="1800" dirty="0"/>
          </a:p>
          <a:p>
            <a:pPr marL="0" indent="0">
              <a:buNone/>
            </a:pPr>
            <a:endParaRPr lang="en-US" altLang="zh-CN" sz="1800" b="1" dirty="0"/>
          </a:p>
          <a:p>
            <a:pPr marL="0" indent="0">
              <a:buNone/>
            </a:pPr>
            <a:r>
              <a:rPr lang="zh-CN" altLang="en-US" sz="1800" b="1" dirty="0"/>
              <a:t>内生变量：</a:t>
            </a:r>
            <a:endParaRPr lang="en-US" altLang="zh-CN" sz="1800" b="1" dirty="0"/>
          </a:p>
          <a:p>
            <a:pPr marL="0" indent="0">
              <a:buNone/>
            </a:pPr>
            <a:r>
              <a:rPr lang="en-US" altLang="zh-CN" sz="1800" dirty="0"/>
              <a:t>  </a:t>
            </a:r>
            <a:r>
              <a:rPr lang="zh-CN" altLang="en-US" sz="1800" dirty="0"/>
              <a:t>模型本身决定</a:t>
            </a:r>
            <a:r>
              <a:rPr lang="en-US" altLang="zh-CN" sz="1800" dirty="0"/>
              <a:t>w</a:t>
            </a:r>
            <a:r>
              <a:rPr lang="zh-CN" altLang="en-US" sz="1800" dirty="0"/>
              <a:t>*，</a:t>
            </a:r>
            <a:r>
              <a:rPr lang="en-US" altLang="zh-CN" sz="1800" dirty="0"/>
              <a:t>Q</a:t>
            </a:r>
            <a:r>
              <a:rPr lang="zh-CN" altLang="en-US" sz="1800" dirty="0"/>
              <a:t>*</a:t>
            </a:r>
            <a:endParaRPr lang="en-US" altLang="zh-CN" sz="1800" dirty="0"/>
          </a:p>
          <a:p>
            <a:pPr marL="0" indent="0">
              <a:buNone/>
            </a:pPr>
            <a:r>
              <a:rPr lang="zh-CN" altLang="en-US" sz="1800" dirty="0"/>
              <a:t>  是结果而非原因</a:t>
            </a:r>
          </a:p>
        </p:txBody>
      </p:sp>
      <p:sp>
        <p:nvSpPr>
          <p:cNvPr id="6" name="灯片编号占位符 5"/>
          <p:cNvSpPr>
            <a:spLocks noGrp="1"/>
          </p:cNvSpPr>
          <p:nvPr>
            <p:ph type="sldNum" sz="quarter" idx="12"/>
          </p:nvPr>
        </p:nvSpPr>
        <p:spPr/>
        <p:txBody>
          <a:bodyPr/>
          <a:lstStyle/>
          <a:p>
            <a:fld id="{D49AA0DA-227A-4BAF-B264-964F46E5ED07}" type="slidenum">
              <a:rPr lang="zh-CN" altLang="en-US" smtClean="0"/>
              <a:t>8</a:t>
            </a:fld>
            <a:endParaRPr lang="zh-CN" altLang="en-US"/>
          </a:p>
        </p:txBody>
      </p:sp>
      <p:pic>
        <p:nvPicPr>
          <p:cNvPr id="7" name="图片 6"/>
          <p:cNvPicPr>
            <a:picLocks noChangeAspect="1"/>
          </p:cNvPicPr>
          <p:nvPr/>
        </p:nvPicPr>
        <p:blipFill>
          <a:blip r:embed="rId2"/>
          <a:stretch>
            <a:fillRect/>
          </a:stretch>
        </p:blipFill>
        <p:spPr>
          <a:xfrm>
            <a:off x="3429000" y="1828800"/>
            <a:ext cx="5639606" cy="3583955"/>
          </a:xfrm>
          <a:prstGeom prst="rect">
            <a:avLst/>
          </a:prstGeom>
        </p:spPr>
      </p:pic>
    </p:spTree>
    <p:extLst>
      <p:ext uri="{BB962C8B-B14F-4D97-AF65-F5344CB8AC3E}">
        <p14:creationId xmlns:p14="http://schemas.microsoft.com/office/powerpoint/2010/main" val="405773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endParaRPr lang="en-US" altLang="zh-CN" sz="1800" b="1" dirty="0"/>
          </a:p>
          <a:p>
            <a:pPr marL="0" indent="0">
              <a:buNone/>
            </a:pPr>
            <a:r>
              <a:rPr lang="zh-CN" altLang="en-US" sz="1800" b="1" dirty="0"/>
              <a:t>外生变量：</a:t>
            </a:r>
            <a:endParaRPr lang="en-US" altLang="zh-CN" sz="1800" b="1" dirty="0"/>
          </a:p>
          <a:p>
            <a:r>
              <a:rPr lang="zh-CN" altLang="en-US" sz="1800" dirty="0"/>
              <a:t>模型本身无法决定，</a:t>
            </a:r>
            <a:r>
              <a:rPr lang="en-US" altLang="zh-CN" sz="1800" dirty="0" err="1"/>
              <a:t>Wmin</a:t>
            </a:r>
            <a:endParaRPr lang="en-US" altLang="zh-CN" sz="1800" dirty="0"/>
          </a:p>
          <a:p>
            <a:r>
              <a:rPr lang="zh-CN" altLang="en-US" sz="1800" dirty="0"/>
              <a:t>是原因或驱动变量</a:t>
            </a:r>
            <a:endParaRPr lang="en-US" altLang="zh-CN" sz="1800" dirty="0"/>
          </a:p>
          <a:p>
            <a:endParaRPr lang="en-US" altLang="zh-CN" sz="1800" dirty="0"/>
          </a:p>
          <a:p>
            <a:pPr marL="0" indent="0">
              <a:buNone/>
            </a:pPr>
            <a:r>
              <a:rPr lang="zh-CN" altLang="en-US" sz="1800" b="1" dirty="0"/>
              <a:t>前提假设：</a:t>
            </a:r>
            <a:endParaRPr lang="en-US" altLang="zh-CN" sz="1800" b="1" dirty="0"/>
          </a:p>
          <a:p>
            <a:r>
              <a:rPr lang="zh-CN" altLang="en-US" sz="1800" dirty="0"/>
              <a:t>完全竞争市场</a:t>
            </a:r>
            <a:endParaRPr lang="en-US" altLang="zh-CN" sz="1800" dirty="0"/>
          </a:p>
          <a:p>
            <a:r>
              <a:rPr lang="zh-CN" altLang="en-US" sz="1800" dirty="0"/>
              <a:t>价格接受者</a:t>
            </a:r>
          </a:p>
        </p:txBody>
      </p:sp>
      <p:sp>
        <p:nvSpPr>
          <p:cNvPr id="6" name="灯片编号占位符 5"/>
          <p:cNvSpPr>
            <a:spLocks noGrp="1"/>
          </p:cNvSpPr>
          <p:nvPr>
            <p:ph type="sldNum" sz="quarter" idx="12"/>
          </p:nvPr>
        </p:nvSpPr>
        <p:spPr/>
        <p:txBody>
          <a:bodyPr/>
          <a:lstStyle/>
          <a:p>
            <a:fld id="{D49AA0DA-227A-4BAF-B264-964F46E5ED07}" type="slidenum">
              <a:rPr lang="zh-CN" altLang="en-US" smtClean="0"/>
              <a:t>9</a:t>
            </a:fld>
            <a:endParaRPr lang="zh-CN" altLang="en-US"/>
          </a:p>
        </p:txBody>
      </p:sp>
      <p:pic>
        <p:nvPicPr>
          <p:cNvPr id="7" name="图片 6"/>
          <p:cNvPicPr>
            <a:picLocks noChangeAspect="1"/>
          </p:cNvPicPr>
          <p:nvPr/>
        </p:nvPicPr>
        <p:blipFill>
          <a:blip r:embed="rId2"/>
          <a:stretch>
            <a:fillRect/>
          </a:stretch>
        </p:blipFill>
        <p:spPr>
          <a:xfrm>
            <a:off x="3271758" y="1457553"/>
            <a:ext cx="5095002" cy="4023027"/>
          </a:xfrm>
          <a:prstGeom prst="rect">
            <a:avLst/>
          </a:prstGeom>
        </p:spPr>
      </p:pic>
    </p:spTree>
    <p:extLst>
      <p:ext uri="{BB962C8B-B14F-4D97-AF65-F5344CB8AC3E}">
        <p14:creationId xmlns:p14="http://schemas.microsoft.com/office/powerpoint/2010/main" val="3044028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33210</TotalTime>
  <Words>1258</Words>
  <Application>Microsoft Office PowerPoint</Application>
  <PresentationFormat>全屏显示(4:3)</PresentationFormat>
  <Paragraphs>146</Paragraphs>
  <Slides>24</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-apple-system</vt:lpstr>
      <vt:lpstr>DengXian</vt:lpstr>
      <vt:lpstr>Arial</vt:lpstr>
      <vt:lpstr>Calibri</vt:lpstr>
      <vt:lpstr>Cambria Math</vt:lpstr>
      <vt:lpstr>Franklin Gothic Book</vt:lpstr>
      <vt:lpstr>Perpetua</vt:lpstr>
      <vt:lpstr>Tahoma</vt:lpstr>
      <vt:lpstr>Times New Roman</vt:lpstr>
      <vt:lpstr>Wingdings</vt:lpstr>
      <vt:lpstr>Wingdings 2</vt:lpstr>
      <vt:lpstr>Theme1</vt:lpstr>
      <vt:lpstr>经济数据与因果推断 第4讲 双重差分</vt:lpstr>
      <vt:lpstr>大纲</vt:lpstr>
      <vt:lpstr>思考</vt:lpstr>
      <vt:lpstr>诺奖得主如何利用自然实验</vt:lpstr>
      <vt:lpstr>PowerPoint 演示文稿</vt:lpstr>
      <vt:lpstr>PowerPoint 演示文稿</vt:lpstr>
      <vt:lpstr>PowerPoint 演示文稿</vt:lpstr>
      <vt:lpstr>理论预期</vt:lpstr>
      <vt:lpstr>PowerPoint 演示文稿</vt:lpstr>
      <vt:lpstr>PowerPoint 演示文稿</vt:lpstr>
      <vt:lpstr>双重差分法的直观理解</vt:lpstr>
      <vt:lpstr>准实验：双重差分法</vt:lpstr>
      <vt:lpstr>PowerPoint 演示文稿</vt:lpstr>
      <vt:lpstr>PowerPoint 演示文稿</vt:lpstr>
      <vt:lpstr>为什么反直觉?</vt:lpstr>
      <vt:lpstr>PowerPoint 演示文稿</vt:lpstr>
      <vt:lpstr>PowerPoint 演示文稿</vt:lpstr>
      <vt:lpstr>PowerPoint 演示文稿</vt:lpstr>
      <vt:lpstr>PowerPoint 演示文稿</vt:lpstr>
      <vt:lpstr>PowerPoint 演示文稿</vt:lpstr>
      <vt:lpstr>PowerPoint 演示文稿</vt:lpstr>
      <vt:lpstr>  2.双重差分法的回归模型和运用实例  </vt:lpstr>
      <vt:lpstr>双重差分法回归模型</vt:lpstr>
      <vt:lpstr>STATA操作</vt:lpstr>
    </vt:vector>
  </TitlesOfParts>
  <Company>University of the Witwatersrand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Structure Theory</dc:title>
  <dc:creator>Wits User</dc:creator>
  <cp:lastModifiedBy>Feng Huang</cp:lastModifiedBy>
  <cp:revision>1407</cp:revision>
  <cp:lastPrinted>2020-07-16T03:46:05Z</cp:lastPrinted>
  <dcterms:created xsi:type="dcterms:W3CDTF">2006-11-16T19:07:49Z</dcterms:created>
  <dcterms:modified xsi:type="dcterms:W3CDTF">2025-04-16T15:56:59Z</dcterms:modified>
</cp:coreProperties>
</file>