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handoutMasterIdLst>
    <p:handoutMasterId r:id="rId123"/>
  </p:handoutMasterIdLst>
  <p:sldIdLst>
    <p:sldId id="256" r:id="rId2"/>
    <p:sldId id="989" r:id="rId3"/>
    <p:sldId id="457" r:id="rId4"/>
    <p:sldId id="458" r:id="rId5"/>
    <p:sldId id="459" r:id="rId6"/>
    <p:sldId id="456" r:id="rId7"/>
    <p:sldId id="484" r:id="rId8"/>
    <p:sldId id="460" r:id="rId9"/>
    <p:sldId id="413" r:id="rId10"/>
    <p:sldId id="414" r:id="rId11"/>
    <p:sldId id="430" r:id="rId12"/>
    <p:sldId id="444" r:id="rId13"/>
    <p:sldId id="432" r:id="rId14"/>
    <p:sldId id="448" r:id="rId15"/>
    <p:sldId id="420" r:id="rId16"/>
    <p:sldId id="421" r:id="rId17"/>
    <p:sldId id="451" r:id="rId18"/>
    <p:sldId id="998" r:id="rId19"/>
    <p:sldId id="999" r:id="rId20"/>
    <p:sldId id="1000" r:id="rId21"/>
    <p:sldId id="1001" r:id="rId22"/>
    <p:sldId id="433" r:id="rId23"/>
    <p:sldId id="415" r:id="rId24"/>
    <p:sldId id="419" r:id="rId25"/>
    <p:sldId id="445" r:id="rId26"/>
    <p:sldId id="422" r:id="rId27"/>
    <p:sldId id="1002" r:id="rId28"/>
    <p:sldId id="464" r:id="rId29"/>
    <p:sldId id="471" r:id="rId30"/>
    <p:sldId id="472" r:id="rId31"/>
    <p:sldId id="466" r:id="rId32"/>
    <p:sldId id="468" r:id="rId33"/>
    <p:sldId id="469" r:id="rId34"/>
    <p:sldId id="470" r:id="rId35"/>
    <p:sldId id="465" r:id="rId36"/>
    <p:sldId id="467" r:id="rId37"/>
    <p:sldId id="1046" r:id="rId38"/>
    <p:sldId id="1048" r:id="rId39"/>
    <p:sldId id="1047" r:id="rId40"/>
    <p:sldId id="1049" r:id="rId41"/>
    <p:sldId id="1050" r:id="rId42"/>
    <p:sldId id="1052" r:id="rId43"/>
    <p:sldId id="1051" r:id="rId44"/>
    <p:sldId id="423" r:id="rId45"/>
    <p:sldId id="446" r:id="rId46"/>
    <p:sldId id="398" r:id="rId47"/>
    <p:sldId id="434" r:id="rId48"/>
    <p:sldId id="447" r:id="rId49"/>
    <p:sldId id="425" r:id="rId50"/>
    <p:sldId id="426" r:id="rId51"/>
    <p:sldId id="476" r:id="rId52"/>
    <p:sldId id="477" r:id="rId53"/>
    <p:sldId id="478" r:id="rId54"/>
    <p:sldId id="479" r:id="rId55"/>
    <p:sldId id="480" r:id="rId56"/>
    <p:sldId id="481" r:id="rId57"/>
    <p:sldId id="482" r:id="rId58"/>
    <p:sldId id="483" r:id="rId59"/>
    <p:sldId id="427" r:id="rId60"/>
    <p:sldId id="1003" r:id="rId61"/>
    <p:sldId id="1004" r:id="rId62"/>
    <p:sldId id="1005" r:id="rId63"/>
    <p:sldId id="1006" r:id="rId64"/>
    <p:sldId id="1007" r:id="rId65"/>
    <p:sldId id="1008" r:id="rId66"/>
    <p:sldId id="1009" r:id="rId67"/>
    <p:sldId id="1010" r:id="rId68"/>
    <p:sldId id="1011" r:id="rId69"/>
    <p:sldId id="1012" r:id="rId70"/>
    <p:sldId id="1013" r:id="rId71"/>
    <p:sldId id="1014" r:id="rId72"/>
    <p:sldId id="1015" r:id="rId73"/>
    <p:sldId id="1016" r:id="rId74"/>
    <p:sldId id="1017" r:id="rId75"/>
    <p:sldId id="1018" r:id="rId76"/>
    <p:sldId id="1019" r:id="rId77"/>
    <p:sldId id="1020" r:id="rId78"/>
    <p:sldId id="1021" r:id="rId79"/>
    <p:sldId id="1022" r:id="rId80"/>
    <p:sldId id="1023" r:id="rId81"/>
    <p:sldId id="1024" r:id="rId82"/>
    <p:sldId id="1025" r:id="rId83"/>
    <p:sldId id="1026" r:id="rId84"/>
    <p:sldId id="1027" r:id="rId85"/>
    <p:sldId id="1028" r:id="rId86"/>
    <p:sldId id="1029" r:id="rId87"/>
    <p:sldId id="1030" r:id="rId88"/>
    <p:sldId id="473" r:id="rId89"/>
    <p:sldId id="676" r:id="rId90"/>
    <p:sldId id="677" r:id="rId91"/>
    <p:sldId id="679" r:id="rId92"/>
    <p:sldId id="678" r:id="rId93"/>
    <p:sldId id="682" r:id="rId94"/>
    <p:sldId id="680" r:id="rId95"/>
    <p:sldId id="681" r:id="rId96"/>
    <p:sldId id="684" r:id="rId97"/>
    <p:sldId id="683" r:id="rId98"/>
    <p:sldId id="435" r:id="rId99"/>
    <p:sldId id="429" r:id="rId100"/>
    <p:sldId id="474" r:id="rId101"/>
    <p:sldId id="475" r:id="rId102"/>
    <p:sldId id="418" r:id="rId103"/>
    <p:sldId id="441" r:id="rId104"/>
    <p:sldId id="442" r:id="rId105"/>
    <p:sldId id="439" r:id="rId106"/>
    <p:sldId id="654" r:id="rId107"/>
    <p:sldId id="655" r:id="rId108"/>
    <p:sldId id="656" r:id="rId109"/>
    <p:sldId id="440" r:id="rId110"/>
    <p:sldId id="428" r:id="rId111"/>
    <p:sldId id="1031" r:id="rId112"/>
    <p:sldId id="1032" r:id="rId113"/>
    <p:sldId id="1033" r:id="rId114"/>
    <p:sldId id="1034" r:id="rId115"/>
    <p:sldId id="1035" r:id="rId116"/>
    <p:sldId id="1036" r:id="rId117"/>
    <p:sldId id="1037" r:id="rId118"/>
    <p:sldId id="1038" r:id="rId119"/>
    <p:sldId id="1039" r:id="rId120"/>
    <p:sldId id="450" r:id="rId121"/>
  </p:sldIdLst>
  <p:sldSz cx="12190413" cy="6859588"/>
  <p:notesSz cx="7099300" cy="10234613"/>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724" y="52"/>
      </p:cViewPr>
      <p:guideLst>
        <p:guide orient="horz" pos="2161"/>
        <p:guide pos="3840"/>
      </p:guideLst>
    </p:cSldViewPr>
  </p:slideViewPr>
  <p:notesTextViewPr>
    <p:cViewPr>
      <p:scale>
        <a:sx n="100" d="100"/>
        <a:sy n="100" d="100"/>
      </p:scale>
      <p:origin x="0" y="0"/>
    </p:cViewPr>
  </p:notesTextViewPr>
  <p:sorterViewPr>
    <p:cViewPr varScale="1">
      <p:scale>
        <a:sx n="100" d="100"/>
        <a:sy n="100" d="100"/>
      </p:scale>
      <p:origin x="0" y="-387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DCDDC835-ECCC-4C27-B22C-DFFAFC9CC4D7}" type="datetimeFigureOut">
              <a:rPr lang="zh-CN" altLang="en-US" smtClean="0"/>
              <a:pPr/>
              <a:t>2025/6/22</a:t>
            </a:fld>
            <a:endParaRPr lang="zh-CN" altLang="en-US"/>
          </a:p>
        </p:txBody>
      </p:sp>
      <p:sp>
        <p:nvSpPr>
          <p:cNvPr id="4" name="页脚占位符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8AD84B67-9AD5-4371-B1F9-357F20138B03}" type="slidenum">
              <a:rPr lang="zh-CN" altLang="en-US" smtClean="0"/>
              <a:pPr/>
              <a:t>‹#›</a:t>
            </a:fld>
            <a:endParaRPr lang="zh-CN" altLang="en-US"/>
          </a:p>
        </p:txBody>
      </p:sp>
    </p:spTree>
    <p:extLst>
      <p:ext uri="{BB962C8B-B14F-4D97-AF65-F5344CB8AC3E}">
        <p14:creationId xmlns:p14="http://schemas.microsoft.com/office/powerpoint/2010/main" val="1851281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9D21D16-CC98-4A82-A899-973BE1534D05}" type="datetimeFigureOut">
              <a:rPr lang="zh-CN" altLang="en-US" smtClean="0"/>
              <a:t>2025/6/22</a:t>
            </a:fld>
            <a:endParaRPr lang="zh-CN" altLang="en-US"/>
          </a:p>
        </p:txBody>
      </p:sp>
      <p:sp>
        <p:nvSpPr>
          <p:cNvPr id="4" name="幻灯片图像占位符 3"/>
          <p:cNvSpPr>
            <a:spLocks noGrp="1" noRot="1" noChangeAspect="1"/>
          </p:cNvSpPr>
          <p:nvPr>
            <p:ph type="sldImg" idx="2"/>
          </p:nvPr>
        </p:nvSpPr>
        <p:spPr>
          <a:xfrm>
            <a:off x="481013" y="1279525"/>
            <a:ext cx="6137275" cy="345440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2600B28-AAE9-4C5E-8BD5-FD213CF7AADA}" type="slidenum">
              <a:rPr lang="zh-CN" altLang="en-US" smtClean="0"/>
              <a:t>‹#›</a:t>
            </a:fld>
            <a:endParaRPr lang="zh-CN" altLang="en-US"/>
          </a:p>
        </p:txBody>
      </p:sp>
    </p:spTree>
    <p:extLst>
      <p:ext uri="{BB962C8B-B14F-4D97-AF65-F5344CB8AC3E}">
        <p14:creationId xmlns:p14="http://schemas.microsoft.com/office/powerpoint/2010/main" val="216038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600B28-AAE9-4C5E-8BD5-FD213CF7AADA}" type="slidenum">
              <a:rPr lang="zh-CN" altLang="en-US" smtClean="0"/>
              <a:t>100</a:t>
            </a:fld>
            <a:endParaRPr lang="zh-CN" altLang="en-US"/>
          </a:p>
        </p:txBody>
      </p:sp>
    </p:spTree>
    <p:extLst>
      <p:ext uri="{BB962C8B-B14F-4D97-AF65-F5344CB8AC3E}">
        <p14:creationId xmlns:p14="http://schemas.microsoft.com/office/powerpoint/2010/main" val="295006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2025/6/22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2025/6/22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2025/6/22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104306" tIns="52153" rIns="104306" bIns="52153" rtlCol="0" anchor="ctr"/>
          <a:lstStyle>
            <a:lvl1pPr algn="l">
              <a:defRPr sz="1400">
                <a:solidFill>
                  <a:schemeClr val="tx1">
                    <a:tint val="75000"/>
                  </a:schemeClr>
                </a:solidFill>
              </a:defRPr>
            </a:lvl1pPr>
          </a:lstStyle>
          <a:p>
            <a:fld id="{C9CB1C42-1154-4835-8469-74CEE61A2023}" type="datetimeFigureOut">
              <a:rPr lang="zh-CN" altLang="en-US" smtClean="0"/>
              <a:pPr/>
              <a:t>2025/6/22</a:t>
            </a:fld>
            <a:endParaRPr lang="zh-CN" altLang="en-US"/>
          </a:p>
        </p:txBody>
      </p:sp>
      <p:sp>
        <p:nvSpPr>
          <p:cNvPr id="5" name="页脚占位符 4"/>
          <p:cNvSpPr>
            <a:spLocks noGrp="1"/>
          </p:cNvSpPr>
          <p:nvPr>
            <p:ph type="ftr" sz="quarter" idx="3"/>
          </p:nvPr>
        </p:nvSpPr>
        <p:spPr>
          <a:xfrm>
            <a:off x="4165059" y="6357823"/>
            <a:ext cx="3860297" cy="365209"/>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3"/>
            <a:ext cx="2844430" cy="365209"/>
          </a:xfrm>
          <a:prstGeom prst="rect">
            <a:avLst/>
          </a:prstGeom>
        </p:spPr>
        <p:txBody>
          <a:bodyPr vert="horz" lIns="104306" tIns="52153" rIns="104306" bIns="52153" rtlCol="0" anchor="ctr"/>
          <a:lstStyle>
            <a:lvl1pPr algn="r">
              <a:defRPr sz="140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dministrator\Desktop\财大ppt模板\B10PPT模板（二）宽屏-08.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ctrTitle"/>
          </p:nvPr>
        </p:nvSpPr>
        <p:spPr>
          <a:xfrm>
            <a:off x="964555" y="2221449"/>
            <a:ext cx="10361851" cy="1749819"/>
          </a:xfrm>
        </p:spPr>
        <p:txBody>
          <a:bodyPr>
            <a:normAutofit/>
          </a:bodyPr>
          <a:lstStyle/>
          <a:p>
            <a:r>
              <a:rPr lang="zh-CN" altLang="en-US" sz="7200" b="1" dirty="0">
                <a:solidFill>
                  <a:srgbClr val="7C1D20"/>
                </a:solidFill>
                <a:latin typeface="华文楷体" panose="02010600040101010101" pitchFamily="2" charset="-122"/>
                <a:ea typeface="华文楷体" panose="02010600040101010101" pitchFamily="2" charset="-122"/>
              </a:rPr>
              <a:t>消费者权益保护法</a:t>
            </a:r>
          </a:p>
        </p:txBody>
      </p:sp>
      <p:sp>
        <p:nvSpPr>
          <p:cNvPr id="6" name="标题 1"/>
          <p:cNvSpPr txBox="1">
            <a:spLocks/>
          </p:cNvSpPr>
          <p:nvPr/>
        </p:nvSpPr>
        <p:spPr>
          <a:xfrm>
            <a:off x="964555" y="4653930"/>
            <a:ext cx="10361851" cy="648087"/>
          </a:xfrm>
          <a:prstGeom prst="rect">
            <a:avLst/>
          </a:prstGeom>
        </p:spPr>
        <p:txBody>
          <a:bodyPr vert="horz" lIns="104306" tIns="52153" rIns="104306" bIns="52153" rtlCol="0" anchor="ctr">
            <a:normAutofit/>
          </a:bodyPr>
          <a:lstStyle/>
          <a:p>
            <a:pPr marL="0" marR="0" lvl="0" indent="0" algn="ctr" defTabSz="1043056"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j-cs"/>
              </a:rPr>
              <a:t>上海财经大学法学院 何佳馨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场景一</a:t>
            </a:r>
            <a:endParaRPr lang="zh-CN" altLang="en-US" sz="4000" b="1" dirty="0">
              <a:solidFill>
                <a:srgbClr val="7C1D20"/>
              </a:solidFill>
              <a:latin typeface="+mn-ea"/>
              <a:ea typeface="+mn-ea"/>
            </a:endParaRPr>
          </a:p>
        </p:txBody>
      </p:sp>
      <p:sp>
        <p:nvSpPr>
          <p:cNvPr id="4" name="圆角矩形 3"/>
          <p:cNvSpPr/>
          <p:nvPr/>
        </p:nvSpPr>
        <p:spPr>
          <a:xfrm>
            <a:off x="2459175" y="3157998"/>
            <a:ext cx="2880320" cy="283620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802548" y="3157998"/>
            <a:ext cx="2880320" cy="283620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内容占位符 2"/>
          <p:cNvSpPr txBox="1">
            <a:spLocks/>
          </p:cNvSpPr>
          <p:nvPr/>
        </p:nvSpPr>
        <p:spPr>
          <a:xfrm>
            <a:off x="2782838" y="3429000"/>
            <a:ext cx="2412641" cy="2088232"/>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40000"/>
              </a:lnSpc>
              <a:spcBef>
                <a:spcPts val="0"/>
              </a:spcBef>
              <a:buNone/>
            </a:pPr>
            <a:r>
              <a:rPr lang="zh-CN" altLang="en-US" sz="3000" dirty="0">
                <a:latin typeface="+mn-ea"/>
                <a:cs typeface="+mj-cs"/>
              </a:rPr>
              <a:t>小王去超市买食品，去商场买衣服</a:t>
            </a:r>
            <a:endParaRPr lang="en-US" altLang="zh-CN" sz="3000" dirty="0">
              <a:latin typeface="+mn-ea"/>
              <a:cs typeface="+mj-cs"/>
            </a:endParaRPr>
          </a:p>
        </p:txBody>
      </p:sp>
      <p:sp>
        <p:nvSpPr>
          <p:cNvPr id="3" name="内容占位符 2"/>
          <p:cNvSpPr>
            <a:spLocks noGrp="1"/>
          </p:cNvSpPr>
          <p:nvPr>
            <p:ph idx="1"/>
          </p:nvPr>
        </p:nvSpPr>
        <p:spPr>
          <a:xfrm>
            <a:off x="7021887" y="3423969"/>
            <a:ext cx="2441641" cy="2304257"/>
          </a:xfrm>
        </p:spPr>
        <p:txBody>
          <a:bodyPr>
            <a:noAutofit/>
          </a:bodyPr>
          <a:lstStyle/>
          <a:p>
            <a:pPr marL="0" indent="0">
              <a:lnSpc>
                <a:spcPct val="140000"/>
              </a:lnSpc>
              <a:spcBef>
                <a:spcPts val="0"/>
              </a:spcBef>
              <a:buNone/>
            </a:pPr>
            <a:r>
              <a:rPr lang="zh-CN" altLang="en-US" sz="3000" dirty="0">
                <a:latin typeface="+mn-ea"/>
                <a:cs typeface="+mj-cs"/>
              </a:rPr>
              <a:t>小王去理发店理发，去美容院美容</a:t>
            </a:r>
            <a:endParaRPr lang="en-US" altLang="zh-CN" sz="3000" dirty="0">
              <a:latin typeface="+mn-ea"/>
              <a:cs typeface="+mj-cs"/>
            </a:endParaRPr>
          </a:p>
        </p:txBody>
      </p:sp>
      <p:sp>
        <p:nvSpPr>
          <p:cNvPr id="5" name="文本框 4"/>
          <p:cNvSpPr txBox="1"/>
          <p:nvPr/>
        </p:nvSpPr>
        <p:spPr>
          <a:xfrm>
            <a:off x="2926854" y="2127830"/>
            <a:ext cx="6192688" cy="646331"/>
          </a:xfrm>
          <a:prstGeom prst="rect">
            <a:avLst/>
          </a:prstGeom>
          <a:noFill/>
        </p:spPr>
        <p:txBody>
          <a:bodyPr wrap="square" rtlCol="0">
            <a:spAutoFit/>
          </a:bodyPr>
          <a:lstStyle/>
          <a:p>
            <a:r>
              <a:rPr lang="zh-CN" altLang="en-US" sz="3600" dirty="0"/>
              <a:t>消费者法律关系的</a:t>
            </a:r>
            <a:r>
              <a:rPr lang="zh-CN" altLang="en-US" sz="3600" b="1" dirty="0"/>
              <a:t>客体</a:t>
            </a:r>
            <a:r>
              <a:rPr lang="zh-CN" altLang="en-US" sz="3600" dirty="0"/>
              <a:t>是什么</a:t>
            </a:r>
          </a:p>
        </p:txBody>
      </p:sp>
    </p:spTree>
    <p:extLst>
      <p:ext uri="{BB962C8B-B14F-4D97-AF65-F5344CB8AC3E}">
        <p14:creationId xmlns:p14="http://schemas.microsoft.com/office/powerpoint/2010/main" val="150005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3" grpId="0" build="p"/>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3"/>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97546"/>
            <a:ext cx="8469646" cy="724564"/>
          </a:xfrm>
        </p:spPr>
        <p:txBody>
          <a:bodyPr>
            <a:noAutofit/>
          </a:bodyPr>
          <a:lstStyle/>
          <a:p>
            <a:r>
              <a:rPr lang="zh-CN" altLang="zh-CN" sz="4000" b="1" dirty="0">
                <a:solidFill>
                  <a:srgbClr val="7C1D20"/>
                </a:solidFill>
                <a:latin typeface="+mn-ea"/>
              </a:rPr>
              <a:t>重庆</a:t>
            </a:r>
            <a:r>
              <a:rPr lang="en-US" altLang="zh-CN" sz="4000" b="1" dirty="0">
                <a:solidFill>
                  <a:srgbClr val="7C1D20"/>
                </a:solidFill>
                <a:latin typeface="+mn-ea"/>
              </a:rPr>
              <a:t>360</a:t>
            </a:r>
            <a:r>
              <a:rPr lang="zh-CN" altLang="zh-CN" sz="4000" b="1" dirty="0">
                <a:solidFill>
                  <a:srgbClr val="7C1D20"/>
                </a:solidFill>
                <a:latin typeface="+mn-ea"/>
              </a:rPr>
              <a:t>万豪车案</a:t>
            </a:r>
            <a:endParaRPr lang="zh-CN" altLang="en-US" sz="4000" b="1" dirty="0">
              <a:solidFill>
                <a:srgbClr val="7C1D20"/>
              </a:solidFill>
              <a:latin typeface="+mn-ea"/>
            </a:endParaRPr>
          </a:p>
        </p:txBody>
      </p:sp>
      <p:sp>
        <p:nvSpPr>
          <p:cNvPr id="3" name="内容占位符 2"/>
          <p:cNvSpPr>
            <a:spLocks noGrp="1"/>
          </p:cNvSpPr>
          <p:nvPr>
            <p:ph idx="1"/>
          </p:nvPr>
        </p:nvSpPr>
        <p:spPr>
          <a:xfrm>
            <a:off x="838622" y="2277666"/>
            <a:ext cx="3402510" cy="3744416"/>
          </a:xfrm>
        </p:spPr>
        <p:txBody>
          <a:bodyPr>
            <a:noAutofit/>
          </a:bodyPr>
          <a:lstStyle/>
          <a:p>
            <a:pPr>
              <a:lnSpc>
                <a:spcPct val="140000"/>
              </a:lnSpc>
              <a:spcBef>
                <a:spcPts val="0"/>
              </a:spcBef>
            </a:pPr>
            <a:r>
              <a:rPr lang="zh-CN" altLang="en-US" sz="3000" dirty="0">
                <a:latin typeface="+mn-ea"/>
                <a:cs typeface="+mj-cs"/>
              </a:rPr>
              <a:t>中央电视台</a:t>
            </a:r>
            <a:r>
              <a:rPr lang="en-US" altLang="zh-CN" sz="3000" dirty="0">
                <a:latin typeface="+mn-ea"/>
                <a:cs typeface="+mj-cs"/>
              </a:rPr>
              <a:t>《</a:t>
            </a:r>
            <a:r>
              <a:rPr lang="zh-CN" altLang="en-US" sz="3000" dirty="0">
                <a:latin typeface="+mn-ea"/>
                <a:cs typeface="+mj-cs"/>
              </a:rPr>
              <a:t>经济与法</a:t>
            </a:r>
            <a:r>
              <a:rPr lang="en-US" altLang="zh-CN" sz="3000" dirty="0">
                <a:latin typeface="+mn-ea"/>
                <a:cs typeface="+mj-cs"/>
              </a:rPr>
              <a:t>》</a:t>
            </a:r>
            <a:r>
              <a:rPr lang="zh-CN" altLang="en-US" sz="3000" dirty="0">
                <a:latin typeface="+mn-ea"/>
                <a:cs typeface="+mj-cs"/>
              </a:rPr>
              <a:t>节目在</a:t>
            </a:r>
            <a:r>
              <a:rPr lang="en-US" altLang="zh-CN" sz="3000" dirty="0">
                <a:latin typeface="+mn-ea"/>
                <a:cs typeface="+mj-cs"/>
              </a:rPr>
              <a:t>2015</a:t>
            </a:r>
            <a:r>
              <a:rPr lang="zh-CN" altLang="en-US" sz="3000" dirty="0">
                <a:latin typeface="+mn-ea"/>
                <a:cs typeface="+mj-cs"/>
              </a:rPr>
              <a:t>年</a:t>
            </a:r>
            <a:r>
              <a:rPr lang="en-US" altLang="zh-CN" sz="3000" dirty="0">
                <a:latin typeface="+mn-ea"/>
                <a:cs typeface="+mj-cs"/>
              </a:rPr>
              <a:t>11</a:t>
            </a:r>
            <a:r>
              <a:rPr lang="zh-CN" altLang="en-US" sz="3000" dirty="0">
                <a:latin typeface="+mn-ea"/>
                <a:cs typeface="+mj-cs"/>
              </a:rPr>
              <a:t>月</a:t>
            </a:r>
            <a:r>
              <a:rPr lang="en-US" altLang="zh-CN" sz="3000" dirty="0">
                <a:latin typeface="+mn-ea"/>
                <a:cs typeface="+mj-cs"/>
              </a:rPr>
              <a:t>11</a:t>
            </a:r>
            <a:r>
              <a:rPr lang="zh-CN" altLang="en-US" sz="3000" dirty="0">
                <a:latin typeface="+mn-ea"/>
                <a:cs typeface="+mj-cs"/>
              </a:rPr>
              <a:t>日专门报道过该案</a:t>
            </a:r>
            <a:endParaRPr lang="en-US" altLang="zh-CN" sz="3000" dirty="0">
              <a:latin typeface="+mn-ea"/>
              <a:cs typeface="+mj-cs"/>
            </a:endParaRPr>
          </a:p>
          <a:p>
            <a:pPr>
              <a:lnSpc>
                <a:spcPct val="140000"/>
              </a:lnSpc>
              <a:spcBef>
                <a:spcPts val="0"/>
              </a:spcBef>
            </a:pPr>
            <a:endParaRPr lang="en-US" altLang="zh-CN" sz="3000" dirty="0">
              <a:latin typeface="+mn-ea"/>
              <a:cs typeface="+mj-cs"/>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3732" y="2277666"/>
            <a:ext cx="6704081" cy="4012055"/>
          </a:xfrm>
          <a:prstGeom prst="rect">
            <a:avLst/>
          </a:prstGeom>
        </p:spPr>
      </p:pic>
    </p:spTree>
    <p:extLst>
      <p:ext uri="{BB962C8B-B14F-4D97-AF65-F5344CB8AC3E}">
        <p14:creationId xmlns:p14="http://schemas.microsoft.com/office/powerpoint/2010/main" val="331240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97546"/>
            <a:ext cx="8469646" cy="724564"/>
          </a:xfrm>
        </p:spPr>
        <p:txBody>
          <a:bodyPr>
            <a:noAutofit/>
          </a:bodyPr>
          <a:lstStyle/>
          <a:p>
            <a:r>
              <a:rPr lang="zh-CN" altLang="zh-CN" sz="4000" b="1" dirty="0">
                <a:solidFill>
                  <a:srgbClr val="7C1D20"/>
                </a:solidFill>
                <a:latin typeface="+mn-ea"/>
              </a:rPr>
              <a:t>重庆</a:t>
            </a:r>
            <a:r>
              <a:rPr lang="en-US" altLang="zh-CN" sz="4000" b="1" dirty="0">
                <a:solidFill>
                  <a:srgbClr val="7C1D20"/>
                </a:solidFill>
                <a:latin typeface="+mn-ea"/>
              </a:rPr>
              <a:t>360</a:t>
            </a:r>
            <a:r>
              <a:rPr lang="zh-CN" altLang="zh-CN" sz="4000" b="1" dirty="0">
                <a:solidFill>
                  <a:srgbClr val="7C1D20"/>
                </a:solidFill>
                <a:latin typeface="+mn-ea"/>
              </a:rPr>
              <a:t>万豪车案</a:t>
            </a:r>
            <a:endParaRPr lang="zh-CN" altLang="en-US" sz="4000" b="1" dirty="0">
              <a:solidFill>
                <a:srgbClr val="7C1D20"/>
              </a:solidFill>
              <a:latin typeface="+mn-ea"/>
            </a:endParaRPr>
          </a:p>
        </p:txBody>
      </p:sp>
      <p:sp>
        <p:nvSpPr>
          <p:cNvPr id="3" name="内容占位符 2"/>
          <p:cNvSpPr>
            <a:spLocks noGrp="1"/>
          </p:cNvSpPr>
          <p:nvPr>
            <p:ph idx="1"/>
          </p:nvPr>
        </p:nvSpPr>
        <p:spPr>
          <a:xfrm>
            <a:off x="1270670" y="2350639"/>
            <a:ext cx="3161040" cy="3288544"/>
          </a:xfrm>
        </p:spPr>
        <p:txBody>
          <a:bodyPr>
            <a:noAutofit/>
          </a:bodyPr>
          <a:lstStyle/>
          <a:p>
            <a:pPr>
              <a:lnSpc>
                <a:spcPct val="140000"/>
              </a:lnSpc>
              <a:spcBef>
                <a:spcPts val="0"/>
              </a:spcBef>
            </a:pPr>
            <a:r>
              <a:rPr lang="zh-CN" altLang="en-US" sz="3000" dirty="0">
                <a:latin typeface="+mn-ea"/>
                <a:cs typeface="+mj-cs"/>
              </a:rPr>
              <a:t>国内第一起判处销售方承担惩罚性</a:t>
            </a:r>
            <a:r>
              <a:rPr lang="zh-CN" altLang="en-US" sz="3000">
                <a:latin typeface="+mn-ea"/>
                <a:cs typeface="+mj-cs"/>
              </a:rPr>
              <a:t>赔偿的二手豪</a:t>
            </a:r>
            <a:r>
              <a:rPr lang="zh-CN" altLang="en-US" sz="3000" dirty="0">
                <a:latin typeface="+mn-ea"/>
                <a:cs typeface="+mj-cs"/>
              </a:rPr>
              <a:t>车案</a:t>
            </a:r>
            <a:endParaRPr lang="en-US" altLang="zh-CN" sz="3000" dirty="0">
              <a:latin typeface="+mn-ea"/>
              <a:cs typeface="+mj-cs"/>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102" y="2350639"/>
            <a:ext cx="6303919" cy="3288544"/>
          </a:xfrm>
          <a:prstGeom prst="rect">
            <a:avLst/>
          </a:prstGeom>
        </p:spPr>
      </p:pic>
    </p:spTree>
    <p:extLst>
      <p:ext uri="{BB962C8B-B14F-4D97-AF65-F5344CB8AC3E}">
        <p14:creationId xmlns:p14="http://schemas.microsoft.com/office/powerpoint/2010/main" val="163048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场景五</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910630" y="2205658"/>
            <a:ext cx="10081120" cy="3960440"/>
          </a:xfrm>
        </p:spPr>
        <p:txBody>
          <a:bodyPr>
            <a:noAutofit/>
          </a:bodyPr>
          <a:lstStyle/>
          <a:p>
            <a:pPr>
              <a:lnSpc>
                <a:spcPct val="140000"/>
              </a:lnSpc>
              <a:spcBef>
                <a:spcPts val="0"/>
              </a:spcBef>
            </a:pPr>
            <a:r>
              <a:rPr lang="zh-CN" altLang="en-US" sz="3000" dirty="0">
                <a:latin typeface="+mn-ea"/>
                <a:cs typeface="+mj-cs"/>
              </a:rPr>
              <a:t>消费者是与经营者相对的一个概念</a:t>
            </a:r>
            <a:endParaRPr lang="en-US" altLang="zh-CN" sz="3000" dirty="0">
              <a:latin typeface="+mn-ea"/>
              <a:cs typeface="+mj-cs"/>
            </a:endParaRPr>
          </a:p>
          <a:p>
            <a:pPr>
              <a:lnSpc>
                <a:spcPct val="140000"/>
              </a:lnSpc>
              <a:spcBef>
                <a:spcPts val="0"/>
              </a:spcBef>
            </a:pPr>
            <a:r>
              <a:rPr lang="zh-CN" altLang="en-US" sz="3000" dirty="0">
                <a:latin typeface="+mn-ea"/>
                <a:cs typeface="+mj-cs"/>
              </a:rPr>
              <a:t>消费者</a:t>
            </a:r>
            <a:r>
              <a:rPr lang="en-US" altLang="zh-CN" sz="3000" dirty="0">
                <a:latin typeface="+mn-ea"/>
                <a:cs typeface="+mj-cs"/>
              </a:rPr>
              <a:t>——</a:t>
            </a:r>
            <a:r>
              <a:rPr lang="zh-CN" altLang="en-US" sz="3000" dirty="0">
                <a:latin typeface="+mn-ea"/>
                <a:cs typeface="+mj-cs"/>
              </a:rPr>
              <a:t>经营者（</a:t>
            </a:r>
            <a:r>
              <a:rPr lang="zh-CN" altLang="en-US" sz="3000" b="1" dirty="0">
                <a:latin typeface="+mn-ea"/>
                <a:cs typeface="+mj-cs"/>
              </a:rPr>
              <a:t>消法</a:t>
            </a:r>
            <a:r>
              <a:rPr lang="zh-CN" altLang="en-US" sz="3000" dirty="0">
                <a:latin typeface="+mn-ea"/>
                <a:cs typeface="+mj-cs"/>
              </a:rPr>
              <a:t>）</a:t>
            </a:r>
            <a:endParaRPr lang="en-US" altLang="zh-CN" sz="3000" dirty="0">
              <a:latin typeface="+mn-ea"/>
              <a:cs typeface="+mj-cs"/>
            </a:endParaRPr>
          </a:p>
          <a:p>
            <a:pPr>
              <a:lnSpc>
                <a:spcPct val="140000"/>
              </a:lnSpc>
              <a:spcBef>
                <a:spcPts val="0"/>
              </a:spcBef>
            </a:pPr>
            <a:r>
              <a:rPr lang="zh-CN" altLang="en-US" sz="3000" dirty="0">
                <a:latin typeface="+mn-ea"/>
                <a:cs typeface="+mj-cs"/>
              </a:rPr>
              <a:t>个人</a:t>
            </a:r>
            <a:r>
              <a:rPr lang="en-US" altLang="zh-CN" sz="3000" dirty="0">
                <a:latin typeface="+mn-ea"/>
                <a:cs typeface="+mj-cs"/>
              </a:rPr>
              <a:t>—</a:t>
            </a:r>
            <a:r>
              <a:rPr lang="zh-CN" altLang="en-US" sz="3000" dirty="0">
                <a:latin typeface="+mn-ea"/>
                <a:cs typeface="+mj-cs"/>
              </a:rPr>
              <a:t>个人（</a:t>
            </a:r>
            <a:r>
              <a:rPr lang="zh-CN" altLang="en-US" sz="3000" b="1" dirty="0">
                <a:latin typeface="+mn-ea"/>
                <a:cs typeface="+mj-cs"/>
              </a:rPr>
              <a:t>合同法</a:t>
            </a:r>
            <a:r>
              <a:rPr lang="zh-CN" altLang="en-US" sz="3000" dirty="0">
                <a:latin typeface="+mn-ea"/>
                <a:cs typeface="+mj-cs"/>
              </a:rPr>
              <a:t>）</a:t>
            </a:r>
            <a:endParaRPr lang="en-US" altLang="zh-CN" sz="3000" dirty="0">
              <a:latin typeface="+mn-ea"/>
              <a:cs typeface="+mj-cs"/>
            </a:endParaRPr>
          </a:p>
        </p:txBody>
      </p:sp>
    </p:spTree>
    <p:extLst>
      <p:ext uri="{BB962C8B-B14F-4D97-AF65-F5344CB8AC3E}">
        <p14:creationId xmlns:p14="http://schemas.microsoft.com/office/powerpoint/2010/main" val="139098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消法是弱势群体权益保护法</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630710" y="2205658"/>
            <a:ext cx="9419400" cy="3816424"/>
          </a:xfrm>
        </p:spPr>
        <p:txBody>
          <a:bodyPr>
            <a:noAutofit/>
          </a:bodyPr>
          <a:lstStyle/>
          <a:p>
            <a:pPr>
              <a:lnSpc>
                <a:spcPct val="140000"/>
              </a:lnSpc>
              <a:spcBef>
                <a:spcPts val="0"/>
              </a:spcBef>
            </a:pPr>
            <a:r>
              <a:rPr lang="zh-CN" altLang="en-US" sz="3000" dirty="0">
                <a:latin typeface="+mn-ea"/>
                <a:cs typeface="+mj-cs"/>
              </a:rPr>
              <a:t>和经营者比，消费者永远处于弱势地位</a:t>
            </a:r>
            <a:endParaRPr lang="en-US" altLang="zh-CN" sz="3000" dirty="0">
              <a:latin typeface="+mn-ea"/>
              <a:cs typeface="+mj-cs"/>
            </a:endParaRPr>
          </a:p>
          <a:p>
            <a:pPr>
              <a:lnSpc>
                <a:spcPct val="140000"/>
              </a:lnSpc>
              <a:spcBef>
                <a:spcPts val="0"/>
              </a:spcBef>
            </a:pPr>
            <a:r>
              <a:rPr lang="zh-CN" altLang="en-US" sz="3000" dirty="0">
                <a:latin typeface="+mn-ea"/>
                <a:cs typeface="+mj-cs"/>
              </a:rPr>
              <a:t>对消费者加权，对经营者限权</a:t>
            </a:r>
            <a:endParaRPr lang="en-US" altLang="zh-CN" sz="3000" dirty="0">
              <a:latin typeface="+mn-ea"/>
              <a:cs typeface="+mj-cs"/>
            </a:endParaRPr>
          </a:p>
        </p:txBody>
      </p:sp>
    </p:spTree>
    <p:extLst>
      <p:ext uri="{BB962C8B-B14F-4D97-AF65-F5344CB8AC3E}">
        <p14:creationId xmlns:p14="http://schemas.microsoft.com/office/powerpoint/2010/main" val="41219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场景六</a:t>
            </a:r>
            <a:endParaRPr lang="zh-CN" altLang="en-US" sz="4000" b="1" dirty="0">
              <a:solidFill>
                <a:srgbClr val="7C1D20"/>
              </a:solidFill>
              <a:latin typeface="+mn-ea"/>
              <a:ea typeface="+mn-ea"/>
            </a:endParaRPr>
          </a:p>
        </p:txBody>
      </p:sp>
      <p:sp>
        <p:nvSpPr>
          <p:cNvPr id="4" name="圆角矩形 3"/>
          <p:cNvSpPr/>
          <p:nvPr/>
        </p:nvSpPr>
        <p:spPr>
          <a:xfrm>
            <a:off x="1860384" y="3213770"/>
            <a:ext cx="3456384" cy="30927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527254" y="3213770"/>
            <a:ext cx="3672408" cy="30927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内容占位符 2"/>
          <p:cNvSpPr txBox="1">
            <a:spLocks/>
          </p:cNvSpPr>
          <p:nvPr/>
        </p:nvSpPr>
        <p:spPr>
          <a:xfrm>
            <a:off x="2110497" y="4005859"/>
            <a:ext cx="2943826" cy="1656184"/>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40000"/>
              </a:lnSpc>
              <a:spcBef>
                <a:spcPts val="0"/>
              </a:spcBef>
              <a:buNone/>
            </a:pPr>
            <a:r>
              <a:rPr lang="zh-CN" altLang="en-US" sz="3000" dirty="0">
                <a:latin typeface="+mn-ea"/>
                <a:cs typeface="+mj-cs"/>
              </a:rPr>
              <a:t>中秋节，小王去超市购买月饼吃</a:t>
            </a:r>
            <a:endParaRPr lang="en-US" altLang="zh-CN" sz="3000" dirty="0">
              <a:latin typeface="+mn-ea"/>
              <a:cs typeface="+mj-cs"/>
            </a:endParaRPr>
          </a:p>
        </p:txBody>
      </p:sp>
      <p:sp>
        <p:nvSpPr>
          <p:cNvPr id="3" name="内容占位符 2"/>
          <p:cNvSpPr>
            <a:spLocks noGrp="1"/>
          </p:cNvSpPr>
          <p:nvPr>
            <p:ph idx="1"/>
          </p:nvPr>
        </p:nvSpPr>
        <p:spPr>
          <a:xfrm>
            <a:off x="6555699" y="3413899"/>
            <a:ext cx="3643963" cy="2752199"/>
          </a:xfrm>
        </p:spPr>
        <p:txBody>
          <a:bodyPr>
            <a:noAutofit/>
          </a:bodyPr>
          <a:lstStyle/>
          <a:p>
            <a:pPr marL="0" indent="0">
              <a:lnSpc>
                <a:spcPct val="140000"/>
              </a:lnSpc>
              <a:spcBef>
                <a:spcPts val="0"/>
              </a:spcBef>
              <a:buNone/>
            </a:pPr>
            <a:r>
              <a:rPr lang="zh-CN" altLang="en-US" sz="3000" dirty="0">
                <a:latin typeface="+mn-ea"/>
                <a:cs typeface="+mj-cs"/>
              </a:rPr>
              <a:t>中秋节，上海财经大会工会工作人员去超市购买月饼作为财大员工中秋节的福利</a:t>
            </a:r>
            <a:endParaRPr lang="en-US" altLang="zh-CN" sz="3000" dirty="0">
              <a:latin typeface="+mn-ea"/>
              <a:cs typeface="+mj-cs"/>
            </a:endParaRPr>
          </a:p>
        </p:txBody>
      </p:sp>
      <p:sp>
        <p:nvSpPr>
          <p:cNvPr id="8" name="文本框 7"/>
          <p:cNvSpPr txBox="1"/>
          <p:nvPr/>
        </p:nvSpPr>
        <p:spPr>
          <a:xfrm>
            <a:off x="3181426" y="2127830"/>
            <a:ext cx="5362052" cy="646331"/>
          </a:xfrm>
          <a:prstGeom prst="rect">
            <a:avLst/>
          </a:prstGeom>
          <a:noFill/>
        </p:spPr>
        <p:txBody>
          <a:bodyPr wrap="square" rtlCol="0">
            <a:spAutoFit/>
          </a:bodyPr>
          <a:lstStyle/>
          <a:p>
            <a:pPr algn="ctr"/>
            <a:r>
              <a:rPr lang="zh-CN" altLang="en-US" sz="3600" b="1" dirty="0"/>
              <a:t>单位</a:t>
            </a:r>
            <a:r>
              <a:rPr lang="zh-CN" altLang="en-US" sz="3600" dirty="0"/>
              <a:t>是否可以成为消费者</a:t>
            </a:r>
          </a:p>
        </p:txBody>
      </p:sp>
    </p:spTree>
    <p:extLst>
      <p:ext uri="{BB962C8B-B14F-4D97-AF65-F5344CB8AC3E}">
        <p14:creationId xmlns:p14="http://schemas.microsoft.com/office/powerpoint/2010/main" val="217236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3" grpId="0" build="p"/>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场景六</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630710" y="2205658"/>
            <a:ext cx="9419400" cy="3816424"/>
          </a:xfrm>
        </p:spPr>
        <p:txBody>
          <a:bodyPr>
            <a:noAutofit/>
          </a:bodyPr>
          <a:lstStyle/>
          <a:p>
            <a:pPr>
              <a:lnSpc>
                <a:spcPct val="140000"/>
              </a:lnSpc>
              <a:spcBef>
                <a:spcPts val="0"/>
              </a:spcBef>
            </a:pPr>
            <a:r>
              <a:rPr lang="zh-CN" altLang="en-US" sz="3000" dirty="0">
                <a:latin typeface="+mn-ea"/>
                <a:cs typeface="+mj-cs"/>
              </a:rPr>
              <a:t>消费者是否仅限于自然人</a:t>
            </a:r>
            <a:endParaRPr lang="en-US" altLang="zh-CN" sz="3000" dirty="0">
              <a:latin typeface="+mn-ea"/>
              <a:cs typeface="+mj-cs"/>
            </a:endParaRPr>
          </a:p>
          <a:p>
            <a:pPr>
              <a:lnSpc>
                <a:spcPct val="140000"/>
              </a:lnSpc>
              <a:spcBef>
                <a:spcPts val="0"/>
              </a:spcBef>
            </a:pPr>
            <a:r>
              <a:rPr lang="zh-CN" altLang="en-US" sz="3000" dirty="0">
                <a:latin typeface="+mn-ea"/>
                <a:cs typeface="+mj-cs"/>
              </a:rPr>
              <a:t>国外：大多数都规定了消费者必须是自然人（个人）</a:t>
            </a:r>
            <a:endParaRPr lang="en-US" altLang="zh-CN" sz="3000" dirty="0">
              <a:latin typeface="+mn-ea"/>
              <a:cs typeface="+mj-cs"/>
            </a:endParaRPr>
          </a:p>
          <a:p>
            <a:pPr>
              <a:lnSpc>
                <a:spcPct val="140000"/>
              </a:lnSpc>
              <a:spcBef>
                <a:spcPts val="0"/>
              </a:spcBef>
            </a:pPr>
            <a:r>
              <a:rPr lang="zh-CN" altLang="en-US" sz="3000" dirty="0">
                <a:latin typeface="+mn-ea"/>
                <a:cs typeface="+mj-cs"/>
              </a:rPr>
              <a:t>我国：消法中没有明确规定，学者对此意见不一。</a:t>
            </a:r>
            <a:endParaRPr lang="en-US" altLang="zh-CN" sz="3000" dirty="0">
              <a:latin typeface="+mn-ea"/>
              <a:cs typeface="+mj-cs"/>
            </a:endParaRPr>
          </a:p>
        </p:txBody>
      </p:sp>
      <p:sp>
        <p:nvSpPr>
          <p:cNvPr id="5" name="五角星 4">
            <a:hlinkClick r:id="rId3" action="ppaction://hlinksldjump"/>
          </p:cNvPr>
          <p:cNvSpPr/>
          <p:nvPr/>
        </p:nvSpPr>
        <p:spPr>
          <a:xfrm>
            <a:off x="11045241" y="3068960"/>
            <a:ext cx="288032" cy="3600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角星 5">
            <a:hlinkClick r:id="rId4" action="ppaction://hlinksldjump"/>
          </p:cNvPr>
          <p:cNvSpPr/>
          <p:nvPr/>
        </p:nvSpPr>
        <p:spPr>
          <a:xfrm>
            <a:off x="10559702" y="3753830"/>
            <a:ext cx="278802" cy="3600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356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629594"/>
            <a:ext cx="10513168" cy="4608512"/>
          </a:xfrm>
        </p:spPr>
        <p:txBody>
          <a:bodyPr>
            <a:noAutofit/>
          </a:bodyPr>
          <a:lstStyle/>
          <a:p>
            <a:pPr marL="457200" indent="-457200">
              <a:defRPr/>
            </a:pPr>
            <a:r>
              <a:rPr lang="zh-CN" altLang="en-US" sz="3200" dirty="0"/>
              <a:t>消费者是为了</a:t>
            </a:r>
            <a:r>
              <a:rPr lang="zh-CN" altLang="en-US" sz="3200" b="1" dirty="0"/>
              <a:t>个人目的</a:t>
            </a:r>
            <a:r>
              <a:rPr lang="zh-CN" altLang="en-US" sz="3200" dirty="0"/>
              <a:t>购买或使用</a:t>
            </a:r>
            <a:r>
              <a:rPr lang="zh-CN" altLang="en-US" sz="3200" u="sng" dirty="0"/>
              <a:t>商品和服务</a:t>
            </a:r>
            <a:r>
              <a:rPr lang="zh-CN" altLang="en-US" sz="3200" dirty="0"/>
              <a:t>的</a:t>
            </a:r>
            <a:r>
              <a:rPr lang="zh-CN" altLang="en-US" sz="3200" b="1" dirty="0"/>
              <a:t>个体社会成员</a:t>
            </a:r>
            <a:r>
              <a:rPr lang="zh-CN" altLang="en-US" sz="3200" dirty="0"/>
              <a:t>。</a:t>
            </a:r>
            <a:endParaRPr lang="en-US" altLang="zh-CN" sz="3200" dirty="0"/>
          </a:p>
          <a:p>
            <a:pPr marL="0" indent="0">
              <a:buNone/>
              <a:defRPr/>
            </a:pPr>
            <a:r>
              <a:rPr lang="zh-CN" altLang="en-US" sz="3200" dirty="0"/>
              <a:t>（国际标准化组织）</a:t>
            </a:r>
          </a:p>
          <a:p>
            <a:pPr marL="457200" indent="-457200">
              <a:defRPr/>
            </a:pPr>
            <a:r>
              <a:rPr lang="zh-CN" altLang="en-US" sz="3200" dirty="0"/>
              <a:t>消费者是指基于</a:t>
            </a:r>
            <a:r>
              <a:rPr lang="zh-CN" altLang="en-US" sz="3200" b="1" dirty="0"/>
              <a:t>行业或职业之外的目的</a:t>
            </a:r>
            <a:r>
              <a:rPr lang="zh-CN" altLang="en-US" sz="3200" dirty="0"/>
              <a:t>而</a:t>
            </a:r>
            <a:r>
              <a:rPr lang="zh-CN" altLang="en-US" sz="3200" u="sng" dirty="0"/>
              <a:t>购买商品或接受服务</a:t>
            </a:r>
            <a:r>
              <a:rPr lang="zh-CN" altLang="en-US" sz="3200" dirty="0"/>
              <a:t>的</a:t>
            </a:r>
            <a:r>
              <a:rPr lang="zh-CN" altLang="en-US" sz="3200" b="1" dirty="0"/>
              <a:t>私人</a:t>
            </a:r>
            <a:endParaRPr lang="en-US" altLang="zh-CN" sz="3200" b="1" dirty="0"/>
          </a:p>
          <a:p>
            <a:pPr marL="0" indent="0">
              <a:buNone/>
              <a:defRPr/>
            </a:pPr>
            <a:r>
              <a:rPr lang="zh-CN" altLang="en-US" sz="3200" dirty="0"/>
              <a:t>（</a:t>
            </a:r>
            <a:r>
              <a:rPr lang="en-US" altLang="zh-CN" sz="3200" dirty="0"/>
              <a:t>《</a:t>
            </a:r>
            <a:r>
              <a:rPr lang="zh-CN" altLang="en-US" sz="3200" dirty="0"/>
              <a:t>关于合同义务的法律适用公约</a:t>
            </a:r>
            <a:r>
              <a:rPr lang="en-US" altLang="zh-CN" sz="3200" dirty="0"/>
              <a:t>》</a:t>
            </a:r>
            <a:r>
              <a:rPr lang="zh-CN" altLang="en-US" sz="3200" dirty="0"/>
              <a:t>）</a:t>
            </a:r>
          </a:p>
          <a:p>
            <a:pPr marL="457200" indent="-457200">
              <a:defRPr/>
            </a:pPr>
            <a:r>
              <a:rPr lang="zh-CN" altLang="en-US" sz="3200" dirty="0"/>
              <a:t>消费者是出于</a:t>
            </a:r>
            <a:r>
              <a:rPr lang="zh-CN" altLang="en-US" sz="3200" b="1" dirty="0"/>
              <a:t>非职业目的</a:t>
            </a:r>
            <a:r>
              <a:rPr lang="zh-CN" altLang="en-US" sz="3200" dirty="0"/>
              <a:t>的缔结合同的</a:t>
            </a:r>
            <a:r>
              <a:rPr lang="zh-CN" altLang="en-US" sz="3200" b="1" dirty="0"/>
              <a:t>自然人</a:t>
            </a:r>
            <a:endParaRPr lang="en-US" altLang="zh-CN" sz="3200" b="1" dirty="0"/>
          </a:p>
          <a:p>
            <a:pPr marL="0" indent="0">
              <a:buNone/>
              <a:defRPr/>
            </a:pPr>
            <a:r>
              <a:rPr lang="zh-CN" altLang="en-US" sz="3200" dirty="0"/>
              <a:t>（</a:t>
            </a:r>
            <a:r>
              <a:rPr lang="en-US" altLang="zh-CN" sz="3200" dirty="0"/>
              <a:t>《</a:t>
            </a:r>
            <a:r>
              <a:rPr lang="zh-CN" altLang="en-US" sz="3200" dirty="0"/>
              <a:t>不公平消费合同条款指令</a:t>
            </a:r>
            <a:r>
              <a:rPr lang="en-US" altLang="zh-CN" sz="3200" dirty="0"/>
              <a:t>》</a:t>
            </a:r>
            <a:r>
              <a:rPr lang="zh-CN" altLang="en-US" sz="3200" dirty="0"/>
              <a:t>）</a:t>
            </a:r>
          </a:p>
          <a:p>
            <a:pPr marL="457200" indent="-457200">
              <a:defRPr/>
            </a:pPr>
            <a:endParaRPr lang="zh-CN" altLang="en-US" sz="3200" dirty="0"/>
          </a:p>
        </p:txBody>
      </p:sp>
    </p:spTree>
    <p:extLst>
      <p:ext uri="{BB962C8B-B14F-4D97-AF65-F5344CB8AC3E}">
        <p14:creationId xmlns:p14="http://schemas.microsoft.com/office/powerpoint/2010/main" val="35254332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629594"/>
            <a:ext cx="10513168" cy="4608512"/>
          </a:xfrm>
        </p:spPr>
        <p:txBody>
          <a:bodyPr>
            <a:noAutofit/>
          </a:bodyPr>
          <a:lstStyle/>
          <a:p>
            <a:pPr marL="457200" indent="-457200">
              <a:defRPr/>
            </a:pPr>
            <a:r>
              <a:rPr lang="zh-CN" altLang="en-US" sz="3200" dirty="0"/>
              <a:t>消费者是基于</a:t>
            </a:r>
            <a:r>
              <a:rPr lang="zh-CN" altLang="en-US" sz="3200" b="1" dirty="0"/>
              <a:t>非行业或职业目的</a:t>
            </a:r>
            <a:r>
              <a:rPr lang="zh-CN" altLang="en-US" sz="3200" dirty="0"/>
              <a:t>而</a:t>
            </a:r>
            <a:r>
              <a:rPr lang="zh-CN" altLang="en-US" sz="3200" u="sng" dirty="0"/>
              <a:t>购买商品或接受服务</a:t>
            </a:r>
            <a:r>
              <a:rPr lang="zh-CN" altLang="en-US" sz="3200" dirty="0"/>
              <a:t>的</a:t>
            </a:r>
            <a:r>
              <a:rPr lang="zh-CN" altLang="en-US" sz="3200" b="1" dirty="0"/>
              <a:t>人</a:t>
            </a:r>
            <a:endParaRPr lang="en-US" altLang="zh-CN" sz="3200" b="1" dirty="0"/>
          </a:p>
          <a:p>
            <a:pPr marL="0" indent="0">
              <a:buNone/>
              <a:defRPr/>
            </a:pPr>
            <a:r>
              <a:rPr lang="zh-CN" altLang="en-US" sz="3200" dirty="0"/>
              <a:t>（</a:t>
            </a:r>
            <a:r>
              <a:rPr lang="en-US" altLang="zh-CN" sz="3200" dirty="0"/>
              <a:t>《</a:t>
            </a:r>
            <a:r>
              <a:rPr lang="zh-CN" altLang="en-US" sz="3200" dirty="0"/>
              <a:t>关于管辖的布鲁塞尔公约</a:t>
            </a:r>
            <a:r>
              <a:rPr lang="en-US" altLang="zh-CN" sz="3200" dirty="0"/>
              <a:t>》</a:t>
            </a:r>
            <a:r>
              <a:rPr lang="zh-CN" altLang="en-US" sz="3200" dirty="0"/>
              <a:t>）</a:t>
            </a:r>
          </a:p>
          <a:p>
            <a:pPr marL="457200" indent="-457200">
              <a:defRPr/>
            </a:pPr>
            <a:r>
              <a:rPr lang="zh-CN" altLang="en-US" sz="3200" dirty="0"/>
              <a:t>消费者是 指为了</a:t>
            </a:r>
            <a:r>
              <a:rPr lang="zh-CN" altLang="en-US" sz="3200" b="1" dirty="0"/>
              <a:t>行业、业务或职业以外的目的</a:t>
            </a:r>
            <a:r>
              <a:rPr lang="zh-CN" altLang="en-US" sz="3200" u="sng" dirty="0"/>
              <a:t>购买商品或接受服务</a:t>
            </a:r>
            <a:r>
              <a:rPr lang="zh-CN" altLang="en-US" sz="3200" dirty="0"/>
              <a:t>的</a:t>
            </a:r>
            <a:r>
              <a:rPr lang="zh-CN" altLang="en-US" sz="3200" b="1" dirty="0"/>
              <a:t>任何自然人</a:t>
            </a:r>
            <a:endParaRPr lang="en-US" altLang="zh-CN" sz="3200" b="1" dirty="0"/>
          </a:p>
          <a:p>
            <a:pPr marL="0" indent="0">
              <a:buNone/>
              <a:defRPr/>
            </a:pPr>
            <a:r>
              <a:rPr lang="zh-CN" altLang="en-US" sz="3200" dirty="0"/>
              <a:t>（</a:t>
            </a:r>
            <a:r>
              <a:rPr lang="en-US" altLang="zh-CN" sz="3200" dirty="0"/>
              <a:t>《</a:t>
            </a:r>
            <a:r>
              <a:rPr lang="zh-CN" altLang="en-US" sz="3200" dirty="0"/>
              <a:t>电子商务指令</a:t>
            </a:r>
            <a:r>
              <a:rPr lang="en-US" altLang="zh-CN" sz="3200" dirty="0"/>
              <a:t>》</a:t>
            </a:r>
            <a:r>
              <a:rPr lang="zh-CN" altLang="en-US" sz="3200" dirty="0"/>
              <a:t>）</a:t>
            </a:r>
          </a:p>
          <a:p>
            <a:pPr marL="457200" indent="-457200">
              <a:defRPr/>
            </a:pPr>
            <a:endParaRPr lang="zh-CN" altLang="en-US" sz="3200" dirty="0"/>
          </a:p>
        </p:txBody>
      </p:sp>
    </p:spTree>
    <p:extLst>
      <p:ext uri="{BB962C8B-B14F-4D97-AF65-F5344CB8AC3E}">
        <p14:creationId xmlns:p14="http://schemas.microsoft.com/office/powerpoint/2010/main" val="15575444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42678" y="1485578"/>
            <a:ext cx="10081120" cy="4464496"/>
          </a:xfrm>
        </p:spPr>
        <p:txBody>
          <a:bodyPr>
            <a:noAutofit/>
          </a:bodyPr>
          <a:lstStyle/>
          <a:p>
            <a:pPr marL="457200" indent="-457200">
              <a:defRPr/>
            </a:pPr>
            <a:r>
              <a:rPr lang="zh-CN" altLang="en-US" sz="3200" dirty="0"/>
              <a:t>消费者仅指</a:t>
            </a:r>
            <a:r>
              <a:rPr lang="zh-CN" altLang="en-US" sz="3200" b="1" dirty="0"/>
              <a:t>个人</a:t>
            </a:r>
            <a:r>
              <a:rPr lang="zh-CN" altLang="en-US" sz="3200" dirty="0"/>
              <a:t>（</a:t>
            </a:r>
            <a:r>
              <a:rPr lang="zh-CN" altLang="en-US" sz="3200" b="1" dirty="0"/>
              <a:t>从事经营或为经营而成为合同当事人的场合除外</a:t>
            </a:r>
            <a:r>
              <a:rPr lang="zh-CN" altLang="en-US" sz="3200" dirty="0"/>
              <a:t>）（日本）</a:t>
            </a:r>
          </a:p>
          <a:p>
            <a:pPr marL="457200" indent="-457200">
              <a:defRPr/>
            </a:pPr>
            <a:r>
              <a:rPr lang="zh-CN" altLang="en-US" sz="3200" dirty="0"/>
              <a:t>消费者是指</a:t>
            </a:r>
            <a:r>
              <a:rPr lang="zh-CN" altLang="en-US" sz="3200" b="1" dirty="0"/>
              <a:t>非因自己经营业务</a:t>
            </a:r>
            <a:r>
              <a:rPr lang="zh-CN" altLang="en-US" sz="3200" dirty="0"/>
              <a:t>而接受由供货商在日常营业中向他和要求为他</a:t>
            </a:r>
            <a:r>
              <a:rPr lang="zh-CN" altLang="en-US" sz="3200" u="sng" dirty="0"/>
              <a:t>提供商品或劳务</a:t>
            </a:r>
            <a:r>
              <a:rPr lang="zh-CN" altLang="en-US" sz="3200" dirty="0"/>
              <a:t>的</a:t>
            </a:r>
            <a:r>
              <a:rPr lang="zh-CN" altLang="en-US" sz="3200" b="1" dirty="0"/>
              <a:t>个人</a:t>
            </a:r>
            <a:r>
              <a:rPr lang="zh-CN" altLang="en-US" sz="3200" dirty="0"/>
              <a:t>（英国）</a:t>
            </a:r>
          </a:p>
          <a:p>
            <a:pPr marL="457200" indent="-457200">
              <a:defRPr/>
            </a:pPr>
            <a:r>
              <a:rPr lang="zh-CN" altLang="en-US" sz="3200" dirty="0"/>
              <a:t>消费者通常是出于</a:t>
            </a:r>
            <a:r>
              <a:rPr lang="zh-CN" altLang="en-US" sz="3200" b="1" dirty="0"/>
              <a:t>私人使用或消费目的</a:t>
            </a:r>
            <a:r>
              <a:rPr lang="zh-CN" altLang="en-US" sz="3200" dirty="0"/>
              <a:t>而</a:t>
            </a:r>
            <a:r>
              <a:rPr lang="zh-CN" altLang="en-US" sz="3200" u="sng" dirty="0"/>
              <a:t>购买商品或服务</a:t>
            </a:r>
            <a:r>
              <a:rPr lang="zh-CN" altLang="en-US" sz="3200" dirty="0"/>
              <a:t>的</a:t>
            </a:r>
            <a:r>
              <a:rPr lang="zh-CN" altLang="en-US" sz="3200" b="1" dirty="0"/>
              <a:t>人</a:t>
            </a:r>
            <a:r>
              <a:rPr lang="zh-CN" altLang="en-US" sz="3200" dirty="0"/>
              <a:t>（英国）</a:t>
            </a:r>
          </a:p>
          <a:p>
            <a:pPr marL="457200" indent="-457200">
              <a:defRPr/>
            </a:pPr>
            <a:r>
              <a:rPr lang="zh-CN" altLang="en-US" sz="3200" dirty="0"/>
              <a:t>以</a:t>
            </a:r>
            <a:r>
              <a:rPr lang="zh-CN" altLang="en-US" sz="3200" b="1" dirty="0"/>
              <a:t>消费为目的</a:t>
            </a:r>
            <a:r>
              <a:rPr lang="zh-CN" altLang="en-US" sz="3200" dirty="0"/>
              <a:t>而为交易，</a:t>
            </a:r>
            <a:r>
              <a:rPr lang="zh-CN" altLang="en-US" sz="3200" u="sng" dirty="0"/>
              <a:t>使用商品或接受服务</a:t>
            </a:r>
            <a:r>
              <a:rPr lang="zh-CN" altLang="en-US" sz="3200" b="1" dirty="0"/>
              <a:t>者</a:t>
            </a:r>
            <a:r>
              <a:rPr lang="zh-CN" altLang="en-US" sz="3200" dirty="0"/>
              <a:t>（台湾）</a:t>
            </a:r>
          </a:p>
          <a:p>
            <a:pPr marL="457200" indent="-457200">
              <a:defRPr/>
            </a:pPr>
            <a:endParaRPr lang="zh-CN" altLang="en-US" sz="3200" dirty="0"/>
          </a:p>
        </p:txBody>
      </p:sp>
      <p:sp>
        <p:nvSpPr>
          <p:cNvPr id="4" name="五角星 3">
            <a:hlinkClick r:id="rId3" action="ppaction://hlinksldjump"/>
          </p:cNvPr>
          <p:cNvSpPr/>
          <p:nvPr/>
        </p:nvSpPr>
        <p:spPr>
          <a:xfrm>
            <a:off x="11279782" y="5770054"/>
            <a:ext cx="288032" cy="3600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77197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7286" y="0"/>
            <a:ext cx="12188825" cy="6858000"/>
          </a:xfrm>
          <a:prstGeom prst="rect">
            <a:avLst/>
          </a:prstGeom>
          <a:noFill/>
        </p:spPr>
      </p:pic>
      <p:sp>
        <p:nvSpPr>
          <p:cNvPr id="2" name="标题 1"/>
          <p:cNvSpPr>
            <a:spLocks noGrp="1"/>
          </p:cNvSpPr>
          <p:nvPr>
            <p:ph type="title"/>
          </p:nvPr>
        </p:nvSpPr>
        <p:spPr>
          <a:xfrm>
            <a:off x="1860384" y="1232291"/>
            <a:ext cx="8469646" cy="724564"/>
          </a:xfrm>
        </p:spPr>
        <p:txBody>
          <a:bodyPr>
            <a:noAutofit/>
          </a:bodyPr>
          <a:lstStyle/>
          <a:p>
            <a:r>
              <a:rPr lang="zh-CN" altLang="en-US" sz="4000" b="1" dirty="0">
                <a:solidFill>
                  <a:srgbClr val="7C1D20"/>
                </a:solidFill>
                <a:latin typeface="+mn-ea"/>
              </a:rPr>
              <a:t>单位是否可以成为消费者</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27057" y="2885227"/>
            <a:ext cx="2434622" cy="2635541"/>
          </a:xfrm>
        </p:spPr>
        <p:txBody>
          <a:bodyPr>
            <a:noAutofit/>
          </a:bodyPr>
          <a:lstStyle/>
          <a:p>
            <a:pPr marL="0" indent="0">
              <a:lnSpc>
                <a:spcPct val="140000"/>
              </a:lnSpc>
              <a:spcBef>
                <a:spcPts val="0"/>
              </a:spcBef>
              <a:buNone/>
            </a:pPr>
            <a:r>
              <a:rPr lang="zh-CN" altLang="en-US" sz="3000" b="1" dirty="0">
                <a:latin typeface="+mn-ea"/>
                <a:cs typeface="+mj-cs"/>
              </a:rPr>
              <a:t>肯定说：</a:t>
            </a:r>
            <a:endParaRPr lang="en-US" altLang="zh-CN" sz="3000" b="1" dirty="0">
              <a:latin typeface="+mn-ea"/>
              <a:cs typeface="+mj-cs"/>
            </a:endParaRPr>
          </a:p>
          <a:p>
            <a:pPr>
              <a:lnSpc>
                <a:spcPct val="140000"/>
              </a:lnSpc>
              <a:spcBef>
                <a:spcPts val="0"/>
              </a:spcBef>
            </a:pPr>
            <a:endParaRPr lang="en-US" altLang="zh-CN" sz="3000" dirty="0">
              <a:latin typeface="+mn-ea"/>
              <a:cs typeface="+mj-cs"/>
            </a:endParaRPr>
          </a:p>
          <a:p>
            <a:pPr>
              <a:lnSpc>
                <a:spcPct val="140000"/>
              </a:lnSpc>
              <a:spcBef>
                <a:spcPts val="0"/>
              </a:spcBef>
            </a:pPr>
            <a:endParaRPr lang="en-US" altLang="zh-CN" sz="3000" dirty="0">
              <a:latin typeface="+mn-ea"/>
              <a:cs typeface="+mj-cs"/>
            </a:endParaRPr>
          </a:p>
          <a:p>
            <a:pPr marL="0" indent="0">
              <a:lnSpc>
                <a:spcPct val="140000"/>
              </a:lnSpc>
              <a:spcBef>
                <a:spcPts val="0"/>
              </a:spcBef>
              <a:buNone/>
            </a:pPr>
            <a:r>
              <a:rPr lang="zh-CN" altLang="en-US" sz="3000" b="1" dirty="0">
                <a:latin typeface="+mn-ea"/>
                <a:cs typeface="+mj-cs"/>
              </a:rPr>
              <a:t>否定说：</a:t>
            </a:r>
            <a:endParaRPr lang="en-US" altLang="zh-CN" sz="3000" b="1" dirty="0">
              <a:latin typeface="+mn-ea"/>
              <a:cs typeface="+mj-cs"/>
            </a:endParaRPr>
          </a:p>
        </p:txBody>
      </p:sp>
      <p:sp>
        <p:nvSpPr>
          <p:cNvPr id="5" name="内容占位符 2"/>
          <p:cNvSpPr txBox="1">
            <a:spLocks/>
          </p:cNvSpPr>
          <p:nvPr/>
        </p:nvSpPr>
        <p:spPr>
          <a:xfrm>
            <a:off x="2998862" y="2177818"/>
            <a:ext cx="8690437" cy="1966637"/>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514350" indent="-514350">
              <a:lnSpc>
                <a:spcPct val="140000"/>
              </a:lnSpc>
              <a:spcBef>
                <a:spcPts val="0"/>
              </a:spcBef>
              <a:buFont typeface="+mj-lt"/>
              <a:buAutoNum type="arabicPeriod"/>
            </a:pPr>
            <a:r>
              <a:rPr lang="zh-CN" altLang="en-US" sz="2800" dirty="0">
                <a:latin typeface="+mn-ea"/>
                <a:cs typeface="+mj-cs"/>
              </a:rPr>
              <a:t>地方性法规大多认可单位的消费者地位</a:t>
            </a:r>
            <a:endParaRPr lang="en-US" altLang="zh-CN" sz="2800" dirty="0">
              <a:latin typeface="+mn-ea"/>
              <a:cs typeface="+mj-cs"/>
            </a:endParaRPr>
          </a:p>
          <a:p>
            <a:pPr marL="514350" indent="-514350">
              <a:lnSpc>
                <a:spcPct val="140000"/>
              </a:lnSpc>
              <a:spcBef>
                <a:spcPts val="0"/>
              </a:spcBef>
              <a:buFont typeface="+mj-lt"/>
              <a:buAutoNum type="arabicPeriod"/>
            </a:pPr>
            <a:r>
              <a:rPr lang="zh-CN" altLang="en-US" sz="2800" b="1" dirty="0">
                <a:latin typeface="+mn-ea"/>
                <a:cs typeface="+mj-cs"/>
              </a:rPr>
              <a:t>虽然是单位购买，但真正使用商品的是自然人</a:t>
            </a:r>
            <a:endParaRPr lang="en-US" altLang="zh-CN" sz="2800" b="1" dirty="0">
              <a:latin typeface="+mn-ea"/>
              <a:cs typeface="+mj-cs"/>
            </a:endParaRPr>
          </a:p>
          <a:p>
            <a:pPr marL="514350" indent="-514350">
              <a:lnSpc>
                <a:spcPct val="140000"/>
              </a:lnSpc>
              <a:spcBef>
                <a:spcPts val="0"/>
              </a:spcBef>
              <a:buFont typeface="+mj-lt"/>
              <a:buAutoNum type="arabicPeriod"/>
            </a:pPr>
            <a:r>
              <a:rPr lang="zh-CN" altLang="en-US" sz="2800" b="1" dirty="0">
                <a:latin typeface="+mn-ea"/>
                <a:cs typeface="+mj-cs"/>
              </a:rPr>
              <a:t>单位作为消费者没有违背消法保护弱者的价值取向</a:t>
            </a:r>
            <a:endParaRPr lang="en-US" altLang="zh-CN" sz="2800" b="1" dirty="0">
              <a:latin typeface="+mn-ea"/>
              <a:cs typeface="+mj-cs"/>
            </a:endParaRPr>
          </a:p>
        </p:txBody>
      </p:sp>
      <p:sp>
        <p:nvSpPr>
          <p:cNvPr id="4" name="左大括号 3"/>
          <p:cNvSpPr/>
          <p:nvPr/>
        </p:nvSpPr>
        <p:spPr>
          <a:xfrm>
            <a:off x="2422798" y="2775189"/>
            <a:ext cx="360040" cy="1080120"/>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7" name="内容占位符 2"/>
          <p:cNvSpPr txBox="1">
            <a:spLocks/>
          </p:cNvSpPr>
          <p:nvPr/>
        </p:nvSpPr>
        <p:spPr>
          <a:xfrm>
            <a:off x="3574926" y="4532790"/>
            <a:ext cx="4557131" cy="1349093"/>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40000"/>
              </a:lnSpc>
              <a:spcBef>
                <a:spcPts val="0"/>
              </a:spcBef>
              <a:buNone/>
            </a:pPr>
            <a:endParaRPr lang="en-US" altLang="zh-CN" sz="3000" dirty="0">
              <a:latin typeface="+mn-ea"/>
              <a:cs typeface="+mj-cs"/>
            </a:endParaRPr>
          </a:p>
        </p:txBody>
      </p:sp>
      <p:sp>
        <p:nvSpPr>
          <p:cNvPr id="8" name="左大括号 7"/>
          <p:cNvSpPr/>
          <p:nvPr/>
        </p:nvSpPr>
        <p:spPr>
          <a:xfrm>
            <a:off x="2416182" y="4667277"/>
            <a:ext cx="360040" cy="1080120"/>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9" name="内容占位符 2"/>
          <p:cNvSpPr txBox="1">
            <a:spLocks/>
          </p:cNvSpPr>
          <p:nvPr/>
        </p:nvSpPr>
        <p:spPr>
          <a:xfrm>
            <a:off x="3120354" y="4303581"/>
            <a:ext cx="8690437" cy="1966637"/>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514350" indent="-514350">
              <a:lnSpc>
                <a:spcPct val="140000"/>
              </a:lnSpc>
              <a:spcBef>
                <a:spcPts val="0"/>
              </a:spcBef>
              <a:buFont typeface="+mj-lt"/>
              <a:buAutoNum type="arabicPeriod"/>
            </a:pPr>
            <a:r>
              <a:rPr lang="zh-CN" altLang="en-US" sz="2800" b="1" dirty="0">
                <a:latin typeface="+mn-ea"/>
                <a:cs typeface="+mj-cs"/>
              </a:rPr>
              <a:t>单位无法将消费活动进行到底，真正使用商品的还是自然人</a:t>
            </a:r>
            <a:endParaRPr lang="en-US" altLang="zh-CN" sz="2800" b="1" dirty="0">
              <a:latin typeface="+mn-ea"/>
              <a:cs typeface="+mj-cs"/>
            </a:endParaRPr>
          </a:p>
          <a:p>
            <a:pPr marL="514350" indent="-514350">
              <a:lnSpc>
                <a:spcPct val="140000"/>
              </a:lnSpc>
              <a:spcBef>
                <a:spcPts val="0"/>
              </a:spcBef>
              <a:buFont typeface="+mj-lt"/>
              <a:buAutoNum type="arabicPeriod"/>
            </a:pPr>
            <a:r>
              <a:rPr lang="zh-CN" altLang="en-US" sz="2800" b="1" dirty="0">
                <a:latin typeface="+mn-ea"/>
                <a:cs typeface="+mj-cs"/>
              </a:rPr>
              <a:t>单位不同于自然人，并不处于弱势地位</a:t>
            </a:r>
            <a:endParaRPr lang="en-US" altLang="zh-CN" sz="2800" b="1" dirty="0">
              <a:latin typeface="+mn-ea"/>
              <a:cs typeface="+mj-cs"/>
            </a:endParaRPr>
          </a:p>
        </p:txBody>
      </p:sp>
    </p:spTree>
    <p:extLst>
      <p:ext uri="{BB962C8B-B14F-4D97-AF65-F5344CB8AC3E}">
        <p14:creationId xmlns:p14="http://schemas.microsoft.com/office/powerpoint/2010/main" val="139658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nodePh="1">
                                  <p:stCondLst>
                                    <p:cond delay="0"/>
                                  </p:stCondLst>
                                  <p:endCondLst>
                                    <p:cond evt="begin" delay="0">
                                      <p:tn val="24"/>
                                    </p:cond>
                                  </p:end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场景一</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630710" y="2205658"/>
            <a:ext cx="9419400" cy="3816424"/>
          </a:xfrm>
        </p:spPr>
        <p:txBody>
          <a:bodyPr>
            <a:noAutofit/>
          </a:bodyPr>
          <a:lstStyle/>
          <a:p>
            <a:pPr>
              <a:lnSpc>
                <a:spcPct val="140000"/>
              </a:lnSpc>
              <a:spcBef>
                <a:spcPts val="0"/>
              </a:spcBef>
            </a:pPr>
            <a:r>
              <a:rPr lang="zh-CN" altLang="en-US" sz="3000" dirty="0">
                <a:latin typeface="+mn-ea"/>
                <a:cs typeface="+mj-cs"/>
              </a:rPr>
              <a:t>消费法律关系的客体，可以是</a:t>
            </a:r>
            <a:r>
              <a:rPr lang="zh-CN" altLang="en-US" sz="3000" b="1" dirty="0">
                <a:latin typeface="+mn-ea"/>
                <a:cs typeface="+mj-cs"/>
              </a:rPr>
              <a:t>商品</a:t>
            </a:r>
            <a:r>
              <a:rPr lang="zh-CN" altLang="en-US" sz="3000" dirty="0">
                <a:latin typeface="+mn-ea"/>
                <a:cs typeface="+mj-cs"/>
              </a:rPr>
              <a:t>，也可以是</a:t>
            </a:r>
            <a:r>
              <a:rPr lang="zh-CN" altLang="en-US" sz="3000" b="1" dirty="0">
                <a:latin typeface="+mn-ea"/>
                <a:cs typeface="+mj-cs"/>
              </a:rPr>
              <a:t>服务</a:t>
            </a:r>
            <a:endParaRPr lang="en-US" altLang="zh-CN" sz="3000" b="1" dirty="0">
              <a:latin typeface="+mn-ea"/>
              <a:cs typeface="+mj-cs"/>
            </a:endParaRPr>
          </a:p>
          <a:p>
            <a:pPr>
              <a:lnSpc>
                <a:spcPct val="140000"/>
              </a:lnSpc>
              <a:spcBef>
                <a:spcPts val="0"/>
              </a:spcBef>
            </a:pPr>
            <a:r>
              <a:rPr lang="zh-CN" altLang="en-US" sz="3000" dirty="0">
                <a:latin typeface="+mn-ea"/>
                <a:cs typeface="+mj-cs"/>
              </a:rPr>
              <a:t>购买、使用商品的是消费者</a:t>
            </a:r>
            <a:endParaRPr lang="en-US" altLang="zh-CN" sz="3000" dirty="0">
              <a:latin typeface="+mn-ea"/>
              <a:cs typeface="+mj-cs"/>
            </a:endParaRPr>
          </a:p>
          <a:p>
            <a:pPr>
              <a:lnSpc>
                <a:spcPct val="140000"/>
              </a:lnSpc>
              <a:spcBef>
                <a:spcPts val="0"/>
              </a:spcBef>
            </a:pPr>
            <a:r>
              <a:rPr lang="zh-CN" altLang="en-US" sz="3000" dirty="0">
                <a:latin typeface="+mn-ea"/>
                <a:cs typeface="+mj-cs"/>
              </a:rPr>
              <a:t>接受服务的，同样也是消费者</a:t>
            </a:r>
            <a:endParaRPr lang="en-US" altLang="zh-CN" sz="3000" dirty="0">
              <a:latin typeface="+mn-ea"/>
              <a:cs typeface="+mj-cs"/>
            </a:endParaRP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299839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消费者的概念</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910630" y="2205658"/>
            <a:ext cx="10081120" cy="3960440"/>
          </a:xfrm>
        </p:spPr>
        <p:txBody>
          <a:bodyPr>
            <a:noAutofit/>
          </a:bodyPr>
          <a:lstStyle/>
          <a:p>
            <a:pPr>
              <a:lnSpc>
                <a:spcPct val="140000"/>
              </a:lnSpc>
              <a:spcBef>
                <a:spcPts val="0"/>
              </a:spcBef>
            </a:pPr>
            <a:r>
              <a:rPr lang="zh-CN" altLang="en-US" sz="3000" dirty="0">
                <a:latin typeface="+mn-ea"/>
                <a:cs typeface="+mj-cs"/>
              </a:rPr>
              <a:t>消费者法律行为的客体</a:t>
            </a:r>
            <a:endParaRPr lang="en-US" altLang="zh-CN" sz="3000" dirty="0">
              <a:latin typeface="+mn-ea"/>
              <a:cs typeface="+mj-cs"/>
            </a:endParaRPr>
          </a:p>
          <a:p>
            <a:pPr>
              <a:lnSpc>
                <a:spcPct val="140000"/>
              </a:lnSpc>
              <a:spcBef>
                <a:spcPts val="0"/>
              </a:spcBef>
            </a:pPr>
            <a:r>
              <a:rPr lang="zh-CN" altLang="en-US" sz="3000" dirty="0">
                <a:latin typeface="+mn-ea"/>
                <a:cs typeface="+mj-cs"/>
              </a:rPr>
              <a:t>商品的价值</a:t>
            </a:r>
            <a:endParaRPr lang="en-US" altLang="zh-CN" sz="3000" dirty="0">
              <a:latin typeface="+mn-ea"/>
              <a:cs typeface="+mj-cs"/>
            </a:endParaRPr>
          </a:p>
          <a:p>
            <a:pPr>
              <a:lnSpc>
                <a:spcPct val="140000"/>
              </a:lnSpc>
              <a:spcBef>
                <a:spcPts val="0"/>
              </a:spcBef>
            </a:pPr>
            <a:r>
              <a:rPr lang="zh-CN" altLang="en-US" sz="3000" dirty="0">
                <a:latin typeface="+mn-ea"/>
                <a:cs typeface="+mj-cs"/>
              </a:rPr>
              <a:t>生活需要</a:t>
            </a:r>
            <a:r>
              <a:rPr lang="en-US" altLang="zh-CN" sz="3000" dirty="0">
                <a:latin typeface="+mn-ea"/>
                <a:cs typeface="+mj-cs"/>
              </a:rPr>
              <a:t>/</a:t>
            </a:r>
            <a:r>
              <a:rPr lang="zh-CN" altLang="en-US" sz="3000" dirty="0">
                <a:latin typeface="+mn-ea"/>
                <a:cs typeface="+mj-cs"/>
              </a:rPr>
              <a:t>生产经营</a:t>
            </a:r>
            <a:endParaRPr lang="en-US" altLang="zh-CN" sz="3000" dirty="0">
              <a:latin typeface="+mn-ea"/>
              <a:cs typeface="+mj-cs"/>
            </a:endParaRPr>
          </a:p>
          <a:p>
            <a:pPr>
              <a:lnSpc>
                <a:spcPct val="140000"/>
              </a:lnSpc>
              <a:spcBef>
                <a:spcPts val="0"/>
              </a:spcBef>
            </a:pPr>
            <a:r>
              <a:rPr lang="zh-CN" altLang="en-US" sz="3000" dirty="0">
                <a:latin typeface="+mn-ea"/>
                <a:cs typeface="+mj-cs"/>
              </a:rPr>
              <a:t>“知假买假”（食品、药品）</a:t>
            </a:r>
            <a:endParaRPr lang="en-US" altLang="zh-CN" sz="3000" dirty="0">
              <a:latin typeface="+mn-ea"/>
              <a:cs typeface="+mj-cs"/>
            </a:endParaRPr>
          </a:p>
          <a:p>
            <a:pPr>
              <a:lnSpc>
                <a:spcPct val="140000"/>
              </a:lnSpc>
              <a:spcBef>
                <a:spcPts val="0"/>
              </a:spcBef>
            </a:pPr>
            <a:r>
              <a:rPr lang="zh-CN" altLang="en-US" sz="3000" dirty="0">
                <a:latin typeface="+mn-ea"/>
                <a:cs typeface="+mj-cs"/>
              </a:rPr>
              <a:t>消费者</a:t>
            </a:r>
            <a:r>
              <a:rPr lang="en-US" altLang="zh-CN" sz="3000" dirty="0">
                <a:latin typeface="+mn-ea"/>
                <a:cs typeface="+mj-cs"/>
              </a:rPr>
              <a:t>——</a:t>
            </a:r>
            <a:r>
              <a:rPr lang="zh-CN" altLang="en-US" sz="3000" dirty="0">
                <a:latin typeface="+mn-ea"/>
                <a:cs typeface="+mj-cs"/>
              </a:rPr>
              <a:t>经营者</a:t>
            </a:r>
            <a:endParaRPr lang="en-US" altLang="zh-CN" sz="3000" dirty="0">
              <a:latin typeface="+mn-ea"/>
              <a:cs typeface="+mj-cs"/>
            </a:endParaRPr>
          </a:p>
          <a:p>
            <a:pPr>
              <a:lnSpc>
                <a:spcPct val="140000"/>
              </a:lnSpc>
              <a:spcBef>
                <a:spcPts val="0"/>
              </a:spcBef>
            </a:pPr>
            <a:r>
              <a:rPr lang="zh-CN" altLang="en-US" sz="3000" dirty="0">
                <a:latin typeface="+mn-ea"/>
                <a:cs typeface="+mj-cs"/>
              </a:rPr>
              <a:t>自然人</a:t>
            </a:r>
            <a:r>
              <a:rPr lang="en-US" altLang="zh-CN" sz="3000" dirty="0">
                <a:latin typeface="+mn-ea"/>
                <a:cs typeface="+mj-cs"/>
              </a:rPr>
              <a:t>/</a:t>
            </a:r>
            <a:r>
              <a:rPr lang="zh-CN" altLang="en-US" sz="3000" dirty="0">
                <a:latin typeface="+mn-ea"/>
                <a:cs typeface="+mj-cs"/>
              </a:rPr>
              <a:t>单位</a:t>
            </a:r>
            <a:endParaRPr lang="en-US" altLang="zh-CN" sz="3000" dirty="0">
              <a:latin typeface="+mn-ea"/>
              <a:cs typeface="+mj-cs"/>
            </a:endParaRPr>
          </a:p>
        </p:txBody>
      </p:sp>
    </p:spTree>
    <p:extLst>
      <p:ext uri="{BB962C8B-B14F-4D97-AF65-F5344CB8AC3E}">
        <p14:creationId xmlns:p14="http://schemas.microsoft.com/office/powerpoint/2010/main" val="39986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5086"/>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经营者的概念</a:t>
            </a:r>
          </a:p>
        </p:txBody>
      </p:sp>
      <p:sp>
        <p:nvSpPr>
          <p:cNvPr id="3" name="内容占位符 2"/>
          <p:cNvSpPr>
            <a:spLocks noGrp="1"/>
          </p:cNvSpPr>
          <p:nvPr>
            <p:ph idx="1"/>
          </p:nvPr>
        </p:nvSpPr>
        <p:spPr>
          <a:xfrm>
            <a:off x="2278782" y="2781722"/>
            <a:ext cx="8640960" cy="3456384"/>
          </a:xfrm>
        </p:spPr>
        <p:txBody>
          <a:bodyPr>
            <a:noAutofit/>
          </a:bodyPr>
          <a:lstStyle/>
          <a:p>
            <a:pPr marL="457200" indent="-457200">
              <a:defRPr/>
            </a:pPr>
            <a:r>
              <a:rPr lang="zh-CN" altLang="en-US" sz="3200" dirty="0"/>
              <a:t>与消费者相对应的是经营者。</a:t>
            </a:r>
            <a:endParaRPr lang="en-US" altLang="zh-CN" sz="3200" dirty="0"/>
          </a:p>
          <a:p>
            <a:pPr marL="457200" indent="-457200">
              <a:defRPr/>
            </a:pPr>
            <a:r>
              <a:rPr lang="en-US" altLang="zh-CN" sz="3200" dirty="0"/>
              <a:t>《</a:t>
            </a:r>
            <a:r>
              <a:rPr lang="zh-CN" altLang="en-US" sz="3200" dirty="0"/>
              <a:t>消费者权益保护法</a:t>
            </a:r>
            <a:r>
              <a:rPr lang="en-US" altLang="zh-CN" sz="3200" dirty="0"/>
              <a:t>》</a:t>
            </a:r>
            <a:r>
              <a:rPr lang="zh-CN" altLang="en-US" sz="3200" dirty="0"/>
              <a:t>第三条规定：</a:t>
            </a:r>
            <a:endParaRPr lang="en-US" altLang="zh-CN" sz="3200" dirty="0"/>
          </a:p>
          <a:p>
            <a:pPr marL="0" indent="0">
              <a:buNone/>
              <a:defRPr/>
            </a:pPr>
            <a:r>
              <a:rPr lang="en-US" altLang="zh-CN" sz="3200" dirty="0"/>
              <a:t>         </a:t>
            </a:r>
            <a:r>
              <a:rPr lang="zh-CN" altLang="zh-CN" sz="3200" dirty="0"/>
              <a:t>经营者为</a:t>
            </a:r>
            <a:r>
              <a:rPr lang="zh-CN" altLang="zh-CN" sz="3200" b="1" dirty="0"/>
              <a:t>消费者</a:t>
            </a:r>
            <a:r>
              <a:rPr lang="zh-CN" altLang="zh-CN" sz="3200" dirty="0"/>
              <a:t>提供其</a:t>
            </a:r>
            <a:r>
              <a:rPr lang="zh-CN" altLang="zh-CN" sz="3200" u="sng" dirty="0"/>
              <a:t>生产、销售的</a:t>
            </a:r>
            <a:r>
              <a:rPr lang="zh-CN" altLang="zh-CN" sz="3200" b="1" u="sng" dirty="0"/>
              <a:t>商品</a:t>
            </a:r>
            <a:r>
              <a:rPr lang="zh-CN" altLang="zh-CN" sz="3200" dirty="0"/>
              <a:t>或者</a:t>
            </a:r>
            <a:r>
              <a:rPr lang="zh-CN" altLang="zh-CN" sz="3200" u="sng" dirty="0"/>
              <a:t>提供</a:t>
            </a:r>
            <a:r>
              <a:rPr lang="zh-CN" altLang="zh-CN" sz="3200" b="1" u="sng" dirty="0"/>
              <a:t>服务</a:t>
            </a:r>
            <a:r>
              <a:rPr lang="zh-CN" altLang="zh-CN" sz="3200" dirty="0"/>
              <a:t>，应当遵守本法</a:t>
            </a:r>
            <a:r>
              <a:rPr lang="en-US" altLang="zh-CN" sz="3200" dirty="0"/>
              <a:t>;</a:t>
            </a:r>
            <a:r>
              <a:rPr lang="zh-CN" altLang="zh-CN" sz="3200" dirty="0"/>
              <a:t>本法未作规定的，应当遵守其他有关法律、法规。</a:t>
            </a:r>
            <a:endParaRPr lang="zh-CN" altLang="en-US"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7789806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629594"/>
            <a:ext cx="10862818" cy="4464496"/>
          </a:xfrm>
        </p:spPr>
        <p:txBody>
          <a:bodyPr>
            <a:noAutofit/>
          </a:bodyPr>
          <a:lstStyle/>
          <a:p>
            <a:pPr marL="457200" indent="-457200">
              <a:defRPr/>
            </a:pPr>
            <a:r>
              <a:rPr lang="en-US" altLang="zh-CN" sz="3200" dirty="0"/>
              <a:t>《</a:t>
            </a:r>
            <a:r>
              <a:rPr lang="zh-CN" altLang="en-US" sz="3200" dirty="0"/>
              <a:t>反不正当竞争法</a:t>
            </a:r>
            <a:r>
              <a:rPr lang="en-US" altLang="zh-CN" sz="3200" dirty="0"/>
              <a:t>》</a:t>
            </a:r>
            <a:r>
              <a:rPr lang="zh-CN" altLang="en-US" sz="3200" dirty="0"/>
              <a:t>第</a:t>
            </a:r>
            <a:r>
              <a:rPr lang="en-US" altLang="zh-CN" sz="3200" dirty="0"/>
              <a:t>2</a:t>
            </a:r>
            <a:r>
              <a:rPr lang="zh-CN" altLang="en-US" sz="3200" dirty="0"/>
              <a:t>条第</a:t>
            </a:r>
            <a:r>
              <a:rPr lang="en-US" altLang="zh-CN" sz="3200" dirty="0"/>
              <a:t>3</a:t>
            </a:r>
            <a:r>
              <a:rPr lang="zh-CN" altLang="en-US" sz="3200" dirty="0"/>
              <a:t>款规定：</a:t>
            </a:r>
            <a:endParaRPr lang="en-US" altLang="zh-CN" sz="3200" dirty="0"/>
          </a:p>
          <a:p>
            <a:pPr marL="0" indent="0">
              <a:buNone/>
              <a:defRPr/>
            </a:pPr>
            <a:r>
              <a:rPr lang="zh-CN" altLang="en-US" sz="3200" dirty="0"/>
              <a:t>“本法所称的</a:t>
            </a:r>
            <a:r>
              <a:rPr lang="zh-CN" altLang="en-US" sz="3200" b="1" dirty="0"/>
              <a:t>经营者</a:t>
            </a:r>
            <a:r>
              <a:rPr lang="zh-CN" altLang="en-US" sz="3200" dirty="0"/>
              <a:t>，是指从事商品生产、经营或者提供服务（以下所称商品包括服务）的自然人、法人和非法人组织。”</a:t>
            </a:r>
            <a:endParaRPr lang="en-US" altLang="zh-CN" sz="3200" dirty="0"/>
          </a:p>
          <a:p>
            <a:pPr marL="457200" indent="-457200">
              <a:defRPr/>
            </a:pPr>
            <a:r>
              <a:rPr lang="zh-CN" altLang="en-US" sz="3200" dirty="0"/>
              <a:t>从事商品生产、经营或者提供服务</a:t>
            </a:r>
            <a:endParaRPr lang="en-US" altLang="zh-CN" sz="3200" dirty="0"/>
          </a:p>
          <a:p>
            <a:pPr marL="457200" indent="-457200">
              <a:defRPr/>
            </a:pPr>
            <a:r>
              <a:rPr lang="zh-CN" altLang="en-US" sz="3200" dirty="0"/>
              <a:t>自然人、法人和非法人组织。</a:t>
            </a:r>
            <a:endParaRPr lang="en-US" altLang="zh-CN" sz="3200" dirty="0"/>
          </a:p>
          <a:p>
            <a:pPr marL="457200" indent="-457200">
              <a:defRPr/>
            </a:pPr>
            <a:r>
              <a:rPr lang="zh-CN" altLang="en-US" sz="3200" dirty="0"/>
              <a:t>（</a:t>
            </a:r>
            <a:r>
              <a:rPr lang="en-US" altLang="zh-CN" sz="3200" dirty="0"/>
              <a:t>《</a:t>
            </a:r>
            <a:r>
              <a:rPr lang="zh-CN" altLang="en-US" sz="3200" dirty="0"/>
              <a:t>反垄断法</a:t>
            </a:r>
            <a:r>
              <a:rPr lang="en-US" altLang="zh-CN" sz="3200" dirty="0"/>
              <a:t>》</a:t>
            </a:r>
            <a:r>
              <a:rPr lang="zh-CN" altLang="en-US" sz="3200" dirty="0"/>
              <a:t>第</a:t>
            </a:r>
            <a:r>
              <a:rPr lang="en-US" altLang="zh-CN" sz="3200" dirty="0"/>
              <a:t>15</a:t>
            </a:r>
            <a:r>
              <a:rPr lang="zh-CN" altLang="en-US" sz="3200" dirty="0"/>
              <a:t>条</a:t>
            </a:r>
            <a:r>
              <a:rPr lang="zh-CN" altLang="en-US" sz="3200"/>
              <a:t>第一款）</a:t>
            </a:r>
            <a:endParaRPr lang="zh-CN" altLang="en-US" sz="3200" dirty="0"/>
          </a:p>
        </p:txBody>
      </p:sp>
    </p:spTree>
    <p:extLst>
      <p:ext uri="{BB962C8B-B14F-4D97-AF65-F5344CB8AC3E}">
        <p14:creationId xmlns:p14="http://schemas.microsoft.com/office/powerpoint/2010/main" val="15958322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02718" y="2061642"/>
            <a:ext cx="9649072" cy="3312368"/>
          </a:xfrm>
        </p:spPr>
        <p:txBody>
          <a:bodyPr>
            <a:noAutofit/>
          </a:bodyPr>
          <a:lstStyle/>
          <a:p>
            <a:pPr marL="457200" indent="-457200">
              <a:defRPr/>
            </a:pPr>
            <a:r>
              <a:rPr lang="zh-CN" altLang="en-US" sz="2800" dirty="0"/>
              <a:t>如何定义“经营者”</a:t>
            </a:r>
            <a:endParaRPr lang="en-US" altLang="zh-CN" sz="2800" dirty="0"/>
          </a:p>
          <a:p>
            <a:pPr marL="514350" indent="-514350">
              <a:buFont typeface="+mj-lt"/>
              <a:buAutoNum type="arabicPeriod"/>
              <a:defRPr/>
            </a:pPr>
            <a:r>
              <a:rPr lang="zh-CN" altLang="en-US" sz="2800" dirty="0"/>
              <a:t>校门口摆摊的摊贩</a:t>
            </a:r>
            <a:endParaRPr lang="en-US" altLang="zh-CN" sz="2800" dirty="0"/>
          </a:p>
          <a:p>
            <a:pPr marL="514350" indent="-514350">
              <a:buFont typeface="+mj-lt"/>
              <a:buAutoNum type="arabicPeriod"/>
              <a:defRPr/>
            </a:pPr>
            <a:r>
              <a:rPr lang="zh-CN" altLang="en-US" sz="2800" dirty="0"/>
              <a:t>朋友圈出售自己烘培的蛋糕</a:t>
            </a:r>
            <a:endParaRPr lang="en-US" altLang="zh-CN" sz="2800" dirty="0"/>
          </a:p>
          <a:p>
            <a:pPr marL="514350" indent="-514350">
              <a:buFont typeface="+mj-lt"/>
              <a:buAutoNum type="arabicPeriod"/>
              <a:defRPr/>
            </a:pPr>
            <a:r>
              <a:rPr lang="zh-CN" altLang="en-US" sz="2800" dirty="0"/>
              <a:t>自媒体平台（小红书、抖音）直播中出售自制的月饼</a:t>
            </a:r>
            <a:endParaRPr lang="en-US" altLang="zh-CN" sz="2800" dirty="0"/>
          </a:p>
          <a:p>
            <a:pPr marL="514350" indent="-514350">
              <a:buFont typeface="+mj-lt"/>
              <a:buAutoNum type="arabicPeriod"/>
              <a:defRPr/>
            </a:pPr>
            <a:r>
              <a:rPr lang="zh-CN" altLang="en-US" sz="2800" dirty="0"/>
              <a:t>二手交易平台（咸鱼）出售商品</a:t>
            </a:r>
            <a:endParaRPr lang="en-US" altLang="zh-CN" sz="2800" dirty="0"/>
          </a:p>
          <a:p>
            <a:pPr marL="457200" indent="-457200">
              <a:defRPr/>
            </a:pPr>
            <a:endParaRPr lang="en-US" altLang="zh-CN" sz="2800" dirty="0"/>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606835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02718" y="2061642"/>
            <a:ext cx="9649072" cy="3312368"/>
          </a:xfrm>
        </p:spPr>
        <p:txBody>
          <a:bodyPr>
            <a:noAutofit/>
          </a:bodyPr>
          <a:lstStyle/>
          <a:p>
            <a:pPr marL="457200" indent="-457200">
              <a:defRPr/>
            </a:pPr>
            <a:r>
              <a:rPr lang="zh-CN" altLang="en-US" sz="2800" dirty="0"/>
              <a:t>个人？</a:t>
            </a:r>
            <a:endParaRPr lang="en-US" altLang="zh-CN" sz="2800" dirty="0"/>
          </a:p>
          <a:p>
            <a:pPr marL="457200" indent="-457200">
              <a:defRPr/>
            </a:pPr>
            <a:r>
              <a:rPr lang="zh-CN" altLang="en-US" sz="2800" dirty="0"/>
              <a:t>营利？</a:t>
            </a:r>
            <a:endParaRPr lang="en-US" altLang="zh-CN" sz="2800" dirty="0"/>
          </a:p>
          <a:p>
            <a:pPr marL="457200" indent="-457200">
              <a:defRPr/>
            </a:pPr>
            <a:r>
              <a:rPr lang="zh-CN" altLang="en-US" sz="2800" dirty="0"/>
              <a:t>视频案例：遭遇“泡水车”（今日说法 </a:t>
            </a:r>
            <a:r>
              <a:rPr lang="en-US" altLang="zh-CN" sz="2800" dirty="0"/>
              <a:t>20240303</a:t>
            </a:r>
            <a:r>
              <a:rPr lang="zh-CN" altLang="en-US" sz="2800" dirty="0"/>
              <a:t>）</a:t>
            </a:r>
            <a:endParaRPr lang="en-US" altLang="zh-CN" sz="2800" dirty="0"/>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5147914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2332" y="1588"/>
            <a:ext cx="12188825" cy="6858000"/>
          </a:xfrm>
          <a:prstGeom prst="rect">
            <a:avLst/>
          </a:prstGeom>
          <a:noFill/>
        </p:spPr>
      </p:pic>
      <p:sp>
        <p:nvSpPr>
          <p:cNvPr id="2" name="标题 1"/>
          <p:cNvSpPr>
            <a:spLocks noGrp="1"/>
          </p:cNvSpPr>
          <p:nvPr>
            <p:ph type="title"/>
          </p:nvPr>
        </p:nvSpPr>
        <p:spPr>
          <a:xfrm>
            <a:off x="2050139" y="1341562"/>
            <a:ext cx="8469646" cy="792088"/>
          </a:xfrm>
        </p:spPr>
        <p:txBody>
          <a:bodyPr>
            <a:noAutofit/>
          </a:bodyPr>
          <a:lstStyle/>
          <a:p>
            <a:r>
              <a:rPr lang="zh-CN" altLang="en-US" sz="4000" b="1" dirty="0">
                <a:solidFill>
                  <a:srgbClr val="7C1D20"/>
                </a:solidFill>
                <a:latin typeface="+mn-ea"/>
                <a:ea typeface="+mn-ea"/>
              </a:rPr>
              <a:t>西方国家对经营者的定义</a:t>
            </a:r>
          </a:p>
        </p:txBody>
      </p:sp>
      <p:sp>
        <p:nvSpPr>
          <p:cNvPr id="3" name="内容占位符 2"/>
          <p:cNvSpPr>
            <a:spLocks noGrp="1"/>
          </p:cNvSpPr>
          <p:nvPr>
            <p:ph idx="1"/>
          </p:nvPr>
        </p:nvSpPr>
        <p:spPr>
          <a:xfrm>
            <a:off x="1846734" y="2493690"/>
            <a:ext cx="9721080" cy="3816424"/>
          </a:xfrm>
        </p:spPr>
        <p:txBody>
          <a:bodyPr>
            <a:noAutofit/>
          </a:bodyPr>
          <a:lstStyle/>
          <a:p>
            <a:pPr marL="457200" indent="-457200">
              <a:defRPr/>
            </a:pPr>
            <a:r>
              <a:rPr lang="zh-CN" altLang="en-US" sz="3200" dirty="0"/>
              <a:t>制造商（</a:t>
            </a:r>
            <a:r>
              <a:rPr lang="en-US" altLang="zh-CN" sz="3200" dirty="0"/>
              <a:t>manufacturer</a:t>
            </a:r>
            <a:r>
              <a:rPr lang="zh-CN" altLang="en-US" sz="3200" dirty="0"/>
              <a:t>）：</a:t>
            </a:r>
            <a:endParaRPr lang="en-US" altLang="zh-CN" sz="3200" dirty="0"/>
          </a:p>
          <a:p>
            <a:pPr marL="0" indent="0">
              <a:buNone/>
              <a:defRPr/>
            </a:pPr>
            <a:r>
              <a:rPr lang="en-US" altLang="zh-CN" sz="3200" dirty="0"/>
              <a:t>     </a:t>
            </a:r>
            <a:r>
              <a:rPr lang="zh-CN" altLang="en-US" sz="3200" dirty="0"/>
              <a:t>经营装配、处理及制造消费者产品者</a:t>
            </a:r>
            <a:endParaRPr lang="en-US" altLang="zh-CN" sz="3200" dirty="0"/>
          </a:p>
          <a:p>
            <a:pPr marL="457200" indent="-457200">
              <a:defRPr/>
            </a:pPr>
            <a:r>
              <a:rPr lang="zh-CN" altLang="en-US" sz="3200" dirty="0"/>
              <a:t>零售商（</a:t>
            </a:r>
            <a:r>
              <a:rPr lang="en-US" altLang="zh-CN" sz="3200" dirty="0"/>
              <a:t>retail  seller</a:t>
            </a:r>
            <a:r>
              <a:rPr lang="zh-CN" altLang="en-US" sz="3200" dirty="0"/>
              <a:t>）：</a:t>
            </a:r>
            <a:endParaRPr lang="en-US" altLang="zh-CN" sz="3200" dirty="0"/>
          </a:p>
          <a:p>
            <a:pPr marL="0" indent="0">
              <a:buNone/>
              <a:defRPr/>
            </a:pPr>
            <a:r>
              <a:rPr lang="en-US" altLang="zh-CN" sz="3200" dirty="0"/>
              <a:t>     </a:t>
            </a:r>
            <a:r>
              <a:rPr lang="zh-CN" altLang="en-US" sz="3200" dirty="0"/>
              <a:t>一般商事交易过程，以通常所使用的买卖方法，出售消费所需产品的人。</a:t>
            </a:r>
            <a:endParaRPr lang="en-US" altLang="zh-CN" sz="3200" dirty="0"/>
          </a:p>
          <a:p>
            <a:pPr marL="457200" indent="-457200">
              <a:defRPr/>
            </a:pPr>
            <a:r>
              <a:rPr lang="zh-CN" altLang="en-US" sz="3200" dirty="0"/>
              <a:t>服务商 （</a:t>
            </a:r>
            <a:r>
              <a:rPr lang="en-US" altLang="zh-CN" sz="3200" dirty="0"/>
              <a:t>service</a:t>
            </a:r>
            <a:r>
              <a:rPr lang="zh-CN" altLang="en-US" sz="3200" dirty="0"/>
              <a:t>）：</a:t>
            </a:r>
            <a:r>
              <a:rPr lang="en-US" altLang="zh-CN" sz="3200" dirty="0"/>
              <a:t>   </a:t>
            </a:r>
            <a:r>
              <a:rPr lang="zh-CN" altLang="en-US" sz="3200" dirty="0"/>
              <a:t>即提供无形服务的经营者。</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8477971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2154" y="16205"/>
            <a:ext cx="12188825" cy="6858000"/>
          </a:xfrm>
          <a:prstGeom prst="rect">
            <a:avLst/>
          </a:prstGeom>
          <a:noFill/>
        </p:spPr>
      </p:pic>
      <p:sp>
        <p:nvSpPr>
          <p:cNvPr id="2" name="标题 1"/>
          <p:cNvSpPr>
            <a:spLocks noGrp="1"/>
          </p:cNvSpPr>
          <p:nvPr>
            <p:ph type="title"/>
          </p:nvPr>
        </p:nvSpPr>
        <p:spPr>
          <a:xfrm>
            <a:off x="2050139" y="1259751"/>
            <a:ext cx="8469646" cy="576064"/>
          </a:xfrm>
        </p:spPr>
        <p:txBody>
          <a:bodyPr>
            <a:noAutofit/>
          </a:bodyPr>
          <a:lstStyle/>
          <a:p>
            <a:r>
              <a:rPr lang="zh-CN" altLang="en-US" sz="4000" b="1" dirty="0">
                <a:solidFill>
                  <a:srgbClr val="7C1D20"/>
                </a:solidFill>
                <a:latin typeface="+mn-ea"/>
                <a:ea typeface="+mn-ea"/>
              </a:rPr>
              <a:t>台湾地区对经营者的界定</a:t>
            </a:r>
          </a:p>
        </p:txBody>
      </p:sp>
      <p:sp>
        <p:nvSpPr>
          <p:cNvPr id="3" name="内容占位符 2"/>
          <p:cNvSpPr>
            <a:spLocks noGrp="1"/>
          </p:cNvSpPr>
          <p:nvPr>
            <p:ph idx="1"/>
          </p:nvPr>
        </p:nvSpPr>
        <p:spPr>
          <a:xfrm>
            <a:off x="1198662" y="2133650"/>
            <a:ext cx="10657184" cy="4392488"/>
          </a:xfrm>
        </p:spPr>
        <p:txBody>
          <a:bodyPr>
            <a:noAutofit/>
          </a:bodyPr>
          <a:lstStyle/>
          <a:p>
            <a:pPr marL="457200" indent="-457200">
              <a:defRPr/>
            </a:pPr>
            <a:r>
              <a:rPr lang="zh-CN" altLang="en-US" sz="3200" dirty="0"/>
              <a:t>指以设计、生产、制造、输入、经销商品或提供服务为营业的人。</a:t>
            </a:r>
            <a:endParaRPr lang="en-US" altLang="zh-CN" sz="3200" dirty="0"/>
          </a:p>
          <a:p>
            <a:pPr marL="457200" indent="-457200">
              <a:defRPr/>
            </a:pPr>
            <a:r>
              <a:rPr lang="zh-CN" altLang="en-US" sz="3200" dirty="0"/>
              <a:t>经营者的责任可分为以下三类：</a:t>
            </a:r>
            <a:endParaRPr lang="en-US" altLang="zh-CN" sz="3200" dirty="0"/>
          </a:p>
          <a:p>
            <a:pPr marL="0" indent="0">
              <a:buNone/>
              <a:defRPr/>
            </a:pPr>
            <a:r>
              <a:rPr lang="en-US" altLang="zh-CN" sz="3200" dirty="0"/>
              <a:t>1</a:t>
            </a:r>
            <a:r>
              <a:rPr lang="zh-CN" altLang="en-US" sz="3200" dirty="0"/>
              <a:t>、从事设计、生产、制造商品或服务的经营者，应负无过错责任 </a:t>
            </a:r>
            <a:endParaRPr lang="en-US" altLang="zh-CN" sz="3200" dirty="0"/>
          </a:p>
          <a:p>
            <a:pPr marL="0" indent="0">
              <a:buNone/>
              <a:defRPr/>
            </a:pPr>
            <a:r>
              <a:rPr lang="en-US" altLang="zh-CN" sz="3200" dirty="0"/>
              <a:t>2</a:t>
            </a:r>
            <a:r>
              <a:rPr lang="zh-CN" altLang="en-US" sz="3200" dirty="0"/>
              <a:t>、从事经销商品或服务的经营者，应付中间责任</a:t>
            </a:r>
            <a:endParaRPr lang="en-US" altLang="zh-CN" sz="3200" dirty="0"/>
          </a:p>
          <a:p>
            <a:pPr marL="0" indent="0">
              <a:buNone/>
              <a:defRPr/>
            </a:pPr>
            <a:r>
              <a:rPr lang="en-US" altLang="zh-CN" sz="3200" dirty="0"/>
              <a:t>3</a:t>
            </a:r>
            <a:r>
              <a:rPr lang="zh-CN" altLang="en-US" sz="3200" dirty="0"/>
              <a:t>、从事经销但改装、分装或变更服务内容的经营者，应负无过错责任</a:t>
            </a:r>
            <a:endParaRPr lang="en-US" altLang="zh-CN" sz="3200" dirty="0"/>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5013876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经营者的市场准入</a:t>
            </a:r>
          </a:p>
        </p:txBody>
      </p:sp>
      <p:sp>
        <p:nvSpPr>
          <p:cNvPr id="3" name="内容占位符 2"/>
          <p:cNvSpPr>
            <a:spLocks noGrp="1"/>
          </p:cNvSpPr>
          <p:nvPr>
            <p:ph idx="1"/>
          </p:nvPr>
        </p:nvSpPr>
        <p:spPr>
          <a:xfrm>
            <a:off x="2182774" y="2637706"/>
            <a:ext cx="8124049" cy="3456384"/>
          </a:xfrm>
        </p:spPr>
        <p:txBody>
          <a:bodyPr>
            <a:noAutofit/>
          </a:bodyPr>
          <a:lstStyle/>
          <a:p>
            <a:pPr marL="457200" indent="-457200">
              <a:defRPr/>
            </a:pPr>
            <a:r>
              <a:rPr lang="zh-CN" altLang="en-US" sz="3200" dirty="0"/>
              <a:t>一般的市场准入制度</a:t>
            </a:r>
            <a:endParaRPr lang="en-US" altLang="zh-CN" sz="3200" dirty="0"/>
          </a:p>
          <a:p>
            <a:pPr marL="0" indent="0">
              <a:buNone/>
              <a:defRPr/>
            </a:pPr>
            <a:r>
              <a:rPr lang="en-US" altLang="zh-CN" sz="3200" dirty="0"/>
              <a:t>1</a:t>
            </a:r>
            <a:r>
              <a:rPr lang="zh-CN" altLang="en-US" sz="3200" dirty="0"/>
              <a:t>、一般主体都能以独立的身份和平等的条件取得主体资格，进入市场进行相关的市场活动 。</a:t>
            </a:r>
            <a:endParaRPr lang="en-US" altLang="zh-CN" sz="3200" dirty="0"/>
          </a:p>
          <a:p>
            <a:pPr marL="0" indent="0">
              <a:buNone/>
              <a:defRPr/>
            </a:pPr>
            <a:r>
              <a:rPr lang="en-US" altLang="zh-CN" sz="3200" dirty="0"/>
              <a:t>2</a:t>
            </a:r>
            <a:r>
              <a:rPr lang="zh-CN" altLang="en-US" sz="3200" dirty="0"/>
              <a:t>、对于一般主体准入的登记采取较为宽松的制度，政府干预相对较少</a:t>
            </a:r>
            <a:endParaRPr lang="en-US" altLang="zh-CN"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8418595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10630" y="1485578"/>
            <a:ext cx="10873208" cy="4752528"/>
          </a:xfrm>
        </p:spPr>
        <p:txBody>
          <a:bodyPr>
            <a:noAutofit/>
          </a:bodyPr>
          <a:lstStyle/>
          <a:p>
            <a:pPr marL="457200" indent="-457200">
              <a:defRPr/>
            </a:pPr>
            <a:r>
              <a:rPr lang="zh-CN" altLang="en-US" sz="3200" dirty="0"/>
              <a:t>特殊的市场准入制度</a:t>
            </a:r>
            <a:endParaRPr lang="en-US" altLang="zh-CN" sz="3200" dirty="0"/>
          </a:p>
          <a:p>
            <a:pPr marL="457200" indent="-457200">
              <a:defRPr/>
            </a:pPr>
            <a:r>
              <a:rPr lang="zh-CN" altLang="en-US" sz="3200" dirty="0"/>
              <a:t>所谓特殊行业，主要是指涉及国家利益或社会公共利益的行业 ，包括：</a:t>
            </a:r>
            <a:endParaRPr lang="en-US" altLang="zh-CN" sz="3200" dirty="0"/>
          </a:p>
          <a:p>
            <a:pPr marL="0" indent="0">
              <a:buNone/>
              <a:defRPr/>
            </a:pPr>
            <a:r>
              <a:rPr lang="en-US" altLang="zh-CN" sz="3200" dirty="0"/>
              <a:t>1</a:t>
            </a:r>
            <a:r>
              <a:rPr lang="zh-CN" altLang="en-US" sz="3200" dirty="0"/>
              <a:t>、药品生产 、食品生产经营企业</a:t>
            </a:r>
            <a:endParaRPr lang="en-US" altLang="zh-CN" sz="3200" dirty="0"/>
          </a:p>
          <a:p>
            <a:pPr marL="0" indent="0">
              <a:buNone/>
              <a:defRPr/>
            </a:pPr>
            <a:r>
              <a:rPr lang="en-US" altLang="zh-CN" sz="3200" dirty="0"/>
              <a:t>2</a:t>
            </a:r>
            <a:r>
              <a:rPr lang="zh-CN" altLang="en-US" sz="3200" dirty="0"/>
              <a:t>、公共安全和生命财产安全相关的危险品 生产企业</a:t>
            </a:r>
            <a:endParaRPr lang="en-US" altLang="zh-CN" sz="3200" dirty="0"/>
          </a:p>
          <a:p>
            <a:pPr marL="0" indent="0">
              <a:buNone/>
              <a:defRPr/>
            </a:pPr>
            <a:r>
              <a:rPr lang="en-US" altLang="zh-CN" sz="3200" dirty="0"/>
              <a:t>3</a:t>
            </a:r>
            <a:r>
              <a:rPr lang="zh-CN" altLang="en-US" sz="3200" dirty="0"/>
              <a:t>、国家经济宏观调控相关的金融业</a:t>
            </a:r>
            <a:endParaRPr lang="en-US" altLang="zh-CN" sz="3200" dirty="0"/>
          </a:p>
          <a:p>
            <a:pPr marL="0" indent="0">
              <a:buNone/>
              <a:defRPr/>
            </a:pPr>
            <a:r>
              <a:rPr lang="en-US" altLang="zh-CN" sz="3200" dirty="0"/>
              <a:t>4</a:t>
            </a:r>
            <a:r>
              <a:rPr lang="zh-CN" altLang="en-US" sz="3200" dirty="0"/>
              <a:t>、与有限资源开发利用相关的文物经营企业</a:t>
            </a:r>
            <a:endParaRPr lang="en-US" altLang="zh-CN" sz="3200" dirty="0"/>
          </a:p>
          <a:p>
            <a:pPr marL="0" indent="0">
              <a:buNone/>
              <a:defRPr/>
            </a:pPr>
            <a:r>
              <a:rPr lang="en-US" altLang="zh-CN" sz="3200" dirty="0"/>
              <a:t>5</a:t>
            </a:r>
            <a:r>
              <a:rPr lang="zh-CN" altLang="en-US" sz="3200" dirty="0"/>
              <a:t>、垄断行业</a:t>
            </a:r>
            <a:endParaRPr lang="en-US" altLang="zh-CN" sz="3200" dirty="0"/>
          </a:p>
        </p:txBody>
      </p:sp>
    </p:spTree>
    <p:extLst>
      <p:ext uri="{BB962C8B-B14F-4D97-AF65-F5344CB8AC3E}">
        <p14:creationId xmlns:p14="http://schemas.microsoft.com/office/powerpoint/2010/main" val="15675628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14686" y="1773610"/>
            <a:ext cx="10441160" cy="3960440"/>
          </a:xfrm>
        </p:spPr>
        <p:txBody>
          <a:bodyPr>
            <a:noAutofit/>
          </a:bodyPr>
          <a:lstStyle/>
          <a:p>
            <a:pPr marL="457200" indent="-457200">
              <a:defRPr/>
            </a:pPr>
            <a:r>
              <a:rPr lang="zh-CN" altLang="en-US" sz="3200" dirty="0"/>
              <a:t>特殊市场准入制度的特点 ：</a:t>
            </a:r>
            <a:endParaRPr lang="en-US" altLang="zh-CN" sz="3200" dirty="0"/>
          </a:p>
          <a:p>
            <a:pPr marL="0" indent="0">
              <a:buNone/>
              <a:defRPr/>
            </a:pPr>
            <a:r>
              <a:rPr lang="en-US" altLang="zh-CN" sz="3200" dirty="0"/>
              <a:t>1</a:t>
            </a:r>
            <a:r>
              <a:rPr lang="zh-CN" altLang="en-US" sz="3200" dirty="0"/>
              <a:t>、多为一些行业规范，专业性强，对立法技术要求较高</a:t>
            </a:r>
            <a:endParaRPr lang="en-US" altLang="zh-CN" sz="3200" dirty="0"/>
          </a:p>
          <a:p>
            <a:pPr marL="0" indent="0">
              <a:buNone/>
              <a:defRPr/>
            </a:pPr>
            <a:r>
              <a:rPr lang="en-US" altLang="zh-CN" sz="3200" dirty="0"/>
              <a:t>2</a:t>
            </a:r>
            <a:r>
              <a:rPr lang="zh-CN" altLang="en-US" sz="3200" dirty="0"/>
              <a:t>、国家逐步放宽对一些经济领域的管制，逐步加强对与公共安全和人们身体健康息息相关领域的监管</a:t>
            </a:r>
            <a:endParaRPr lang="en-US" altLang="zh-CN" sz="3200" dirty="0"/>
          </a:p>
          <a:p>
            <a:pPr marL="0" indent="0">
              <a:buNone/>
              <a:defRPr/>
            </a:pPr>
            <a:r>
              <a:rPr lang="en-US" altLang="zh-CN" sz="3200" dirty="0"/>
              <a:t>3</a:t>
            </a:r>
            <a:r>
              <a:rPr lang="zh-CN" altLang="en-US" sz="3200" dirty="0"/>
              <a:t>、有关特殊市场注入立法的范围相当广泛</a:t>
            </a:r>
          </a:p>
        </p:txBody>
      </p:sp>
    </p:spTree>
    <p:extLst>
      <p:ext uri="{BB962C8B-B14F-4D97-AF65-F5344CB8AC3E}">
        <p14:creationId xmlns:p14="http://schemas.microsoft.com/office/powerpoint/2010/main" val="414992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ext uri="{D42A27DB-BD31-4B8C-83A1-F6EECF244321}">
                <p14:modId xmlns:p14="http://schemas.microsoft.com/office/powerpoint/2010/main" val="2261594664"/>
              </p:ext>
            </p:extLst>
          </p:nvPr>
        </p:nvGraphicFramePr>
        <p:xfrm>
          <a:off x="478582" y="1341563"/>
          <a:ext cx="11521280" cy="4844751"/>
        </p:xfrm>
        <a:graphic>
          <a:graphicData uri="http://schemas.openxmlformats.org/drawingml/2006/table">
            <a:tbl>
              <a:tblPr firstRow="1" bandRow="1">
                <a:tableStyleId>{5940675A-B579-460E-94D1-54222C63F5DA}</a:tableStyleId>
              </a:tblPr>
              <a:tblGrid>
                <a:gridCol w="5632625">
                  <a:extLst>
                    <a:ext uri="{9D8B030D-6E8A-4147-A177-3AD203B41FA5}">
                      <a16:colId xmlns:a16="http://schemas.microsoft.com/office/drawing/2014/main" val="20000"/>
                    </a:ext>
                  </a:extLst>
                </a:gridCol>
                <a:gridCol w="5888655">
                  <a:extLst>
                    <a:ext uri="{9D8B030D-6E8A-4147-A177-3AD203B41FA5}">
                      <a16:colId xmlns:a16="http://schemas.microsoft.com/office/drawing/2014/main" val="20001"/>
                    </a:ext>
                  </a:extLst>
                </a:gridCol>
              </a:tblGrid>
              <a:tr h="519618">
                <a:tc>
                  <a:txBody>
                    <a:bodyPr/>
                    <a:lstStyle/>
                    <a:p>
                      <a:pPr algn="ctr"/>
                      <a:r>
                        <a:rPr lang="en-US" altLang="zh-CN" sz="3200" dirty="0">
                          <a:solidFill>
                            <a:schemeClr val="tx1"/>
                          </a:solidFill>
                          <a:latin typeface="+mn-ea"/>
                          <a:ea typeface="+mn-ea"/>
                        </a:rPr>
                        <a:t>1994</a:t>
                      </a:r>
                      <a:r>
                        <a:rPr lang="zh-CN" altLang="en-US" sz="3200" dirty="0">
                          <a:solidFill>
                            <a:schemeClr val="tx1"/>
                          </a:solidFill>
                          <a:latin typeface="+mn-ea"/>
                          <a:ea typeface="+mn-ea"/>
                        </a:rPr>
                        <a:t>年旧消法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3200" dirty="0">
                          <a:solidFill>
                            <a:srgbClr val="FF0000"/>
                          </a:solidFill>
                          <a:latin typeface="+mn-ea"/>
                          <a:ea typeface="+mn-ea"/>
                        </a:rPr>
                        <a:t>2014</a:t>
                      </a:r>
                      <a:r>
                        <a:rPr lang="zh-CN" altLang="en-US" sz="3200" dirty="0">
                          <a:solidFill>
                            <a:srgbClr val="FF0000"/>
                          </a:solidFill>
                          <a:latin typeface="+mn-ea"/>
                          <a:ea typeface="+mn-ea"/>
                        </a:rPr>
                        <a:t>年新消法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8630">
                <a:tc>
                  <a:txBody>
                    <a:bodyPr/>
                    <a:lstStyle/>
                    <a:p>
                      <a:pPr marL="0" algn="l" defTabSz="1043056" rtl="0" eaLnBrk="1" latinLnBrk="0" hangingPunct="1"/>
                      <a:r>
                        <a:rPr lang="zh-CN" altLang="en-US" sz="2600" kern="1200" dirty="0">
                          <a:solidFill>
                            <a:schemeClr val="tx1"/>
                          </a:solidFill>
                          <a:latin typeface="+mn-ea"/>
                          <a:ea typeface="+mn-ea"/>
                          <a:cs typeface="+mn-cs"/>
                        </a:rPr>
                        <a:t>第十九条</a:t>
                      </a:r>
                      <a:endParaRPr lang="en-US" altLang="zh-CN" sz="2600" kern="1200" dirty="0">
                        <a:solidFill>
                          <a:schemeClr val="tx1"/>
                        </a:solidFill>
                        <a:latin typeface="+mn-ea"/>
                        <a:ea typeface="+mn-ea"/>
                        <a:cs typeface="+mn-cs"/>
                      </a:endParaRPr>
                    </a:p>
                    <a:p>
                      <a:pPr marL="0" algn="l" defTabSz="1043056" rtl="0" eaLnBrk="1" latinLnBrk="0" hangingPunct="1"/>
                      <a:r>
                        <a:rPr lang="en-US" altLang="zh-CN" sz="2600" kern="1200" dirty="0">
                          <a:solidFill>
                            <a:schemeClr val="tx1"/>
                          </a:solidFill>
                          <a:latin typeface="+mn-ea"/>
                          <a:ea typeface="+mn-ea"/>
                          <a:cs typeface="+mn-cs"/>
                        </a:rPr>
                        <a:t>……</a:t>
                      </a:r>
                    </a:p>
                    <a:p>
                      <a:pPr marL="0" algn="l" defTabSz="1043056" rtl="0" eaLnBrk="1" latinLnBrk="0" hangingPunct="1"/>
                      <a:r>
                        <a:rPr lang="zh-CN" altLang="en-US" sz="2600" kern="1200" dirty="0">
                          <a:solidFill>
                            <a:schemeClr val="tx1"/>
                          </a:solidFill>
                          <a:latin typeface="+mn-ea"/>
                          <a:ea typeface="+mn-ea"/>
                          <a:cs typeface="+mn-cs"/>
                        </a:rPr>
                        <a:t>商店提供商品应当明码标价。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zh-CN" sz="2600" b="0" kern="1200" baseline="0" dirty="0">
                          <a:solidFill>
                            <a:schemeClr val="tx1"/>
                          </a:solidFill>
                          <a:latin typeface="+mn-ea"/>
                          <a:ea typeface="+mn-ea"/>
                          <a:cs typeface="+mn-cs"/>
                        </a:rPr>
                        <a:t>第二十条</a:t>
                      </a:r>
                      <a:endParaRPr lang="en-US" altLang="zh-CN" sz="2600" b="0" kern="1200" baseline="0" dirty="0">
                        <a:solidFill>
                          <a:schemeClr val="tx1"/>
                        </a:solidFill>
                        <a:latin typeface="+mn-ea"/>
                        <a:ea typeface="+mn-ea"/>
                        <a:cs typeface="+mn-cs"/>
                      </a:endParaRPr>
                    </a:p>
                    <a:p>
                      <a:pPr marL="0" algn="l" defTabSz="914400" rtl="0" eaLnBrk="1" latinLnBrk="0" hangingPunct="1"/>
                      <a:r>
                        <a:rPr lang="en-US" altLang="zh-CN" sz="2600" b="0" kern="1200" baseline="0" dirty="0">
                          <a:solidFill>
                            <a:schemeClr val="tx1"/>
                          </a:solidFill>
                          <a:latin typeface="+mn-ea"/>
                          <a:ea typeface="+mn-ea"/>
                          <a:cs typeface="+mn-cs"/>
                        </a:rPr>
                        <a:t>……</a:t>
                      </a:r>
                    </a:p>
                    <a:p>
                      <a:pPr marL="0" algn="l" defTabSz="914400" rtl="0" eaLnBrk="1" latinLnBrk="0" hangingPunct="1"/>
                      <a:r>
                        <a:rPr lang="zh-CN" altLang="zh-CN" sz="2600" kern="1200" dirty="0">
                          <a:solidFill>
                            <a:srgbClr val="FF0000"/>
                          </a:solidFill>
                          <a:latin typeface="+mn-ea"/>
                          <a:ea typeface="+mn-ea"/>
                          <a:cs typeface="+mn-cs"/>
                        </a:rPr>
                        <a:t>经营者</a:t>
                      </a:r>
                      <a:r>
                        <a:rPr lang="zh-CN" altLang="zh-CN" sz="2600" b="0" kern="1200" baseline="0" dirty="0">
                          <a:solidFill>
                            <a:schemeClr val="tx1"/>
                          </a:solidFill>
                          <a:latin typeface="+mn-ea"/>
                          <a:ea typeface="+mn-ea"/>
                          <a:cs typeface="+mn-cs"/>
                        </a:rPr>
                        <a:t>提供商品</a:t>
                      </a:r>
                      <a:r>
                        <a:rPr lang="zh-CN" altLang="zh-CN" sz="2600" b="0" kern="1200" baseline="0" dirty="0">
                          <a:solidFill>
                            <a:srgbClr val="FF0000"/>
                          </a:solidFill>
                          <a:latin typeface="+mn-ea"/>
                          <a:ea typeface="+mn-ea"/>
                          <a:cs typeface="+mn-cs"/>
                        </a:rPr>
                        <a:t>或者服务</a:t>
                      </a:r>
                      <a:r>
                        <a:rPr lang="zh-CN" altLang="zh-CN" sz="2600" b="0" kern="1200" baseline="0" dirty="0">
                          <a:solidFill>
                            <a:schemeClr val="tx1"/>
                          </a:solidFill>
                          <a:latin typeface="+mn-ea"/>
                          <a:ea typeface="+mn-ea"/>
                          <a:cs typeface="+mn-cs"/>
                        </a:rPr>
                        <a:t>应当明码标价。</a:t>
                      </a:r>
                      <a:endParaRPr lang="zh-CN" altLang="en-US" sz="2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09071">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zh-CN" altLang="en-US" sz="2600" kern="1200" dirty="0">
                          <a:solidFill>
                            <a:schemeClr val="tx1"/>
                          </a:solidFill>
                          <a:latin typeface="+mn-ea"/>
                          <a:ea typeface="+mn-ea"/>
                          <a:cs typeface="+mn-cs"/>
                        </a:rPr>
                        <a:t>第四十条 民事责任</a:t>
                      </a:r>
                      <a:endParaRPr lang="en-US" altLang="zh-CN" sz="2600" kern="1200" dirty="0">
                        <a:solidFill>
                          <a:schemeClr val="tx1"/>
                        </a:solidFill>
                        <a:latin typeface="+mn-ea"/>
                        <a:ea typeface="+mn-ea"/>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r>
                        <a:rPr lang="en-US" altLang="zh-CN" sz="2600" kern="1200" dirty="0">
                          <a:solidFill>
                            <a:schemeClr val="tx1"/>
                          </a:solidFill>
                          <a:latin typeface="+mn-ea"/>
                          <a:ea typeface="+mn-ea"/>
                          <a:cs typeface="+mn-cs"/>
                        </a:rPr>
                        <a:t>……</a:t>
                      </a:r>
                      <a:endParaRPr lang="zh-CN" altLang="en-US" sz="2600" kern="1200" dirty="0">
                        <a:solidFill>
                          <a:schemeClr val="tx1"/>
                        </a:solidFill>
                        <a:latin typeface="+mn-ea"/>
                        <a:ea typeface="+mn-ea"/>
                        <a:cs typeface="+mn-cs"/>
                      </a:endParaRPr>
                    </a:p>
                    <a:p>
                      <a:pPr marL="0" marR="0" indent="0" algn="l" defTabSz="1043056" rtl="0" eaLnBrk="1" fontAlgn="auto" latinLnBrk="0" hangingPunct="1">
                        <a:lnSpc>
                          <a:spcPct val="100000"/>
                        </a:lnSpc>
                        <a:spcBef>
                          <a:spcPts val="0"/>
                        </a:spcBef>
                        <a:spcAft>
                          <a:spcPts val="0"/>
                        </a:spcAft>
                        <a:buClrTx/>
                        <a:buSzTx/>
                        <a:buFontTx/>
                        <a:buNone/>
                        <a:tabLst/>
                        <a:defRPr/>
                      </a:pPr>
                      <a:r>
                        <a:rPr lang="zh-CN" altLang="en-US" sz="2600" kern="1200" dirty="0">
                          <a:solidFill>
                            <a:schemeClr val="tx1"/>
                          </a:solidFill>
                          <a:latin typeface="+mn-ea"/>
                          <a:ea typeface="+mn-ea"/>
                          <a:cs typeface="+mn-cs"/>
                        </a:rPr>
                        <a:t>（一）商品存在缺陷的；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43056" rtl="0" eaLnBrk="1" latinLnBrk="0" hangingPunct="1"/>
                      <a:r>
                        <a:rPr lang="zh-CN" altLang="zh-CN" sz="2600" kern="1200" dirty="0">
                          <a:solidFill>
                            <a:schemeClr val="tx1"/>
                          </a:solidFill>
                          <a:latin typeface="+mn-ea"/>
                          <a:ea typeface="+mn-ea"/>
                          <a:cs typeface="+mn-cs"/>
                        </a:rPr>
                        <a:t>第四十八条</a:t>
                      </a:r>
                      <a:r>
                        <a:rPr lang="en-US" altLang="zh-CN" sz="2600" kern="1200" dirty="0">
                          <a:solidFill>
                            <a:schemeClr val="tx1"/>
                          </a:solidFill>
                          <a:latin typeface="+mn-ea"/>
                          <a:ea typeface="+mn-ea"/>
                          <a:cs typeface="+mn-cs"/>
                        </a:rPr>
                        <a:t> </a:t>
                      </a:r>
                      <a:r>
                        <a:rPr lang="zh-CN" altLang="en-US" sz="2600" kern="1200" dirty="0">
                          <a:solidFill>
                            <a:schemeClr val="tx1"/>
                          </a:solidFill>
                          <a:latin typeface="+mn-ea"/>
                          <a:ea typeface="+mn-ea"/>
                          <a:cs typeface="+mn-cs"/>
                        </a:rPr>
                        <a:t>民事责任</a:t>
                      </a:r>
                      <a:endParaRPr lang="en-US" altLang="zh-CN" sz="2600" kern="1200" dirty="0">
                        <a:solidFill>
                          <a:schemeClr val="tx1"/>
                        </a:solidFill>
                        <a:latin typeface="+mn-ea"/>
                        <a:ea typeface="+mn-ea"/>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r>
                        <a:rPr lang="en-US" altLang="zh-CN" sz="2600" kern="1200" dirty="0">
                          <a:solidFill>
                            <a:schemeClr val="tx1"/>
                          </a:solidFill>
                          <a:latin typeface="+mn-ea"/>
                          <a:ea typeface="+mn-ea"/>
                          <a:cs typeface="+mn-cs"/>
                        </a:rPr>
                        <a:t>……</a:t>
                      </a:r>
                      <a:r>
                        <a:rPr lang="zh-CN" altLang="zh-CN" sz="2600" kern="1200" dirty="0">
                          <a:solidFill>
                            <a:schemeClr val="tx1"/>
                          </a:solidFill>
                          <a:latin typeface="+mn-ea"/>
                          <a:ea typeface="+mn-ea"/>
                          <a:cs typeface="+mn-cs"/>
                        </a:rPr>
                        <a:t> </a:t>
                      </a:r>
                      <a:endParaRPr lang="en-US" altLang="zh-CN" sz="2600" kern="1200" dirty="0">
                        <a:solidFill>
                          <a:schemeClr val="tx1"/>
                        </a:solidFill>
                        <a:latin typeface="+mn-ea"/>
                        <a:ea typeface="+mn-ea"/>
                        <a:cs typeface="+mn-cs"/>
                      </a:endParaRPr>
                    </a:p>
                    <a:p>
                      <a:pPr marL="0" algn="l" defTabSz="1043056" rtl="0" eaLnBrk="1" latinLnBrk="0" hangingPunct="1"/>
                      <a:r>
                        <a:rPr lang="en-US" altLang="zh-CN" sz="2600" kern="1200" dirty="0">
                          <a:solidFill>
                            <a:schemeClr val="tx1"/>
                          </a:solidFill>
                          <a:latin typeface="+mn-ea"/>
                          <a:ea typeface="+mn-ea"/>
                          <a:cs typeface="+mn-cs"/>
                        </a:rPr>
                        <a:t>(</a:t>
                      </a:r>
                      <a:r>
                        <a:rPr lang="zh-CN" altLang="zh-CN" sz="2600" kern="1200" dirty="0">
                          <a:solidFill>
                            <a:schemeClr val="tx1"/>
                          </a:solidFill>
                          <a:latin typeface="+mn-ea"/>
                          <a:ea typeface="+mn-ea"/>
                          <a:cs typeface="+mn-cs"/>
                        </a:rPr>
                        <a:t>一</a:t>
                      </a:r>
                      <a:r>
                        <a:rPr lang="en-US" altLang="zh-CN" sz="2600" kern="1200" dirty="0">
                          <a:solidFill>
                            <a:schemeClr val="tx1"/>
                          </a:solidFill>
                          <a:latin typeface="+mn-ea"/>
                          <a:ea typeface="+mn-ea"/>
                          <a:cs typeface="+mn-cs"/>
                        </a:rPr>
                        <a:t>)</a:t>
                      </a:r>
                      <a:r>
                        <a:rPr lang="zh-CN" altLang="zh-CN" sz="2600" kern="1200" dirty="0">
                          <a:solidFill>
                            <a:schemeClr val="tx1"/>
                          </a:solidFill>
                          <a:latin typeface="+mn-ea"/>
                          <a:ea typeface="+mn-ea"/>
                          <a:cs typeface="+mn-cs"/>
                        </a:rPr>
                        <a:t>商品</a:t>
                      </a:r>
                      <a:r>
                        <a:rPr lang="zh-CN" altLang="zh-CN" sz="2600" kern="1200" dirty="0">
                          <a:solidFill>
                            <a:srgbClr val="FF0000"/>
                          </a:solidFill>
                          <a:latin typeface="+mn-ea"/>
                          <a:ea typeface="+mn-ea"/>
                          <a:cs typeface="+mn-cs"/>
                        </a:rPr>
                        <a:t>或者服务</a:t>
                      </a:r>
                      <a:r>
                        <a:rPr lang="zh-CN" altLang="zh-CN" sz="2600" kern="1200" dirty="0">
                          <a:solidFill>
                            <a:schemeClr val="tx1"/>
                          </a:solidFill>
                          <a:latin typeface="+mn-ea"/>
                          <a:ea typeface="+mn-ea"/>
                          <a:cs typeface="+mn-cs"/>
                        </a:rPr>
                        <a:t>存在缺陷的</a:t>
                      </a:r>
                      <a:r>
                        <a:rPr lang="en-US" altLang="zh-CN" sz="2600" kern="1200" dirty="0">
                          <a:solidFill>
                            <a:schemeClr val="tx1"/>
                          </a:solidFill>
                          <a:latin typeface="+mn-ea"/>
                          <a:ea typeface="+mn-ea"/>
                          <a:cs typeface="+mn-cs"/>
                        </a:rPr>
                        <a:t>;</a:t>
                      </a:r>
                      <a:endParaRPr lang="zh-CN" altLang="en-US" sz="2600" kern="120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72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b="0" kern="1200" baseline="0" dirty="0">
                          <a:solidFill>
                            <a:schemeClr val="tx1"/>
                          </a:solidFill>
                          <a:latin typeface="+mn-ea"/>
                          <a:ea typeface="+mn-ea"/>
                          <a:cs typeface="+mn-cs"/>
                        </a:rPr>
                        <a:t>第五十条 行政责任</a:t>
                      </a:r>
                      <a:endParaRPr lang="en-US" altLang="zh-CN" sz="2600" b="0" kern="1200" baseline="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600" kern="1200" dirty="0">
                          <a:solidFill>
                            <a:schemeClr val="tx1"/>
                          </a:solidFill>
                          <a:latin typeface="+mn-ea"/>
                          <a:ea typeface="+mn-ea"/>
                          <a:cs typeface="+mn-cs"/>
                        </a:rPr>
                        <a:t>……</a:t>
                      </a:r>
                      <a:endParaRPr lang="zh-CN" altLang="en-US" sz="2600" kern="120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b="0" kern="1200" baseline="0" dirty="0">
                          <a:solidFill>
                            <a:schemeClr val="tx1"/>
                          </a:solidFill>
                          <a:latin typeface="+mn-ea"/>
                          <a:ea typeface="+mn-ea"/>
                          <a:cs typeface="+mn-cs"/>
                        </a:rPr>
                        <a:t>（一）生产、销售的商品不符合保障人身、财产安全要求的；</a:t>
                      </a:r>
                      <a:endParaRPr lang="zh-CN" altLang="en-US" sz="2600" b="0" kern="120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600" b="0" kern="1200" baseline="0" dirty="0">
                          <a:solidFill>
                            <a:schemeClr val="tx1"/>
                          </a:solidFill>
                          <a:latin typeface="+mn-ea"/>
                          <a:ea typeface="+mn-ea"/>
                          <a:cs typeface="+mn-cs"/>
                        </a:rPr>
                        <a:t>第五十六条</a:t>
                      </a:r>
                      <a:r>
                        <a:rPr lang="en-US" altLang="zh-CN" sz="2600" b="0" kern="1200" baseline="0" dirty="0">
                          <a:solidFill>
                            <a:schemeClr val="tx1"/>
                          </a:solidFill>
                          <a:latin typeface="+mn-ea"/>
                          <a:ea typeface="+mn-ea"/>
                          <a:cs typeface="+mn-cs"/>
                        </a:rPr>
                        <a:t> </a:t>
                      </a:r>
                      <a:r>
                        <a:rPr lang="zh-CN" altLang="en-US" sz="2600" b="0" kern="1200" baseline="0" dirty="0">
                          <a:solidFill>
                            <a:schemeClr val="tx1"/>
                          </a:solidFill>
                          <a:latin typeface="+mn-ea"/>
                          <a:ea typeface="+mn-ea"/>
                          <a:cs typeface="+mn-cs"/>
                        </a:rPr>
                        <a:t>行政责任</a:t>
                      </a:r>
                      <a:endParaRPr lang="en-US" altLang="zh-CN" sz="2600" b="0" kern="1200" baseline="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600" kern="1200" dirty="0">
                          <a:solidFill>
                            <a:schemeClr val="tx1"/>
                          </a:solidFill>
                          <a:latin typeface="+mn-ea"/>
                          <a:ea typeface="+mn-ea"/>
                          <a:cs typeface="+mn-cs"/>
                        </a:rPr>
                        <a:t>……</a:t>
                      </a:r>
                      <a:endParaRPr lang="zh-CN" altLang="en-US" sz="2600" kern="120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600" b="0" kern="1200" baseline="0" dirty="0">
                          <a:solidFill>
                            <a:schemeClr val="tx1"/>
                          </a:solidFill>
                          <a:latin typeface="+mn-ea"/>
                          <a:ea typeface="+mn-ea"/>
                          <a:cs typeface="+mn-cs"/>
                        </a:rPr>
                        <a:t>(</a:t>
                      </a:r>
                      <a:r>
                        <a:rPr lang="zh-CN" altLang="zh-CN" sz="2600" b="0" kern="1200" baseline="0" dirty="0">
                          <a:solidFill>
                            <a:schemeClr val="tx1"/>
                          </a:solidFill>
                          <a:latin typeface="+mn-ea"/>
                          <a:ea typeface="+mn-ea"/>
                          <a:cs typeface="+mn-cs"/>
                        </a:rPr>
                        <a:t>一</a:t>
                      </a:r>
                      <a:r>
                        <a:rPr lang="en-US" altLang="zh-CN" sz="2600" b="0" kern="1200" baseline="0" dirty="0">
                          <a:solidFill>
                            <a:schemeClr val="tx1"/>
                          </a:solidFill>
                          <a:latin typeface="+mn-ea"/>
                          <a:ea typeface="+mn-ea"/>
                          <a:cs typeface="+mn-cs"/>
                        </a:rPr>
                        <a:t>)</a:t>
                      </a:r>
                      <a:r>
                        <a:rPr lang="zh-CN" altLang="zh-CN" sz="2600" b="0" kern="1200" baseline="0" dirty="0">
                          <a:solidFill>
                            <a:schemeClr val="tx1"/>
                          </a:solidFill>
                          <a:latin typeface="+mn-ea"/>
                          <a:ea typeface="+mn-ea"/>
                          <a:cs typeface="+mn-cs"/>
                        </a:rPr>
                        <a:t>提供的商品</a:t>
                      </a:r>
                      <a:r>
                        <a:rPr lang="zh-CN" altLang="zh-CN" sz="2600" kern="1200" dirty="0">
                          <a:solidFill>
                            <a:srgbClr val="FF0000"/>
                          </a:solidFill>
                          <a:latin typeface="+mn-ea"/>
                          <a:ea typeface="+mn-ea"/>
                          <a:cs typeface="+mn-cs"/>
                        </a:rPr>
                        <a:t>或者服务</a:t>
                      </a:r>
                      <a:r>
                        <a:rPr lang="zh-CN" altLang="zh-CN" sz="2600" b="0" kern="1200" baseline="0" dirty="0">
                          <a:solidFill>
                            <a:schemeClr val="tx1"/>
                          </a:solidFill>
                          <a:latin typeface="+mn-ea"/>
                          <a:ea typeface="+mn-ea"/>
                          <a:cs typeface="+mn-cs"/>
                        </a:rPr>
                        <a:t>不符合保障人身、财产安全要求的</a:t>
                      </a:r>
                      <a:r>
                        <a:rPr lang="zh-CN" altLang="en-US" sz="2600" b="0" kern="1200" baseline="0" dirty="0">
                          <a:solidFill>
                            <a:schemeClr val="tx1"/>
                          </a:solidFill>
                          <a:latin typeface="+mn-ea"/>
                          <a:ea typeface="+mn-ea"/>
                          <a:cs typeface="+mn-cs"/>
                        </a:rPr>
                        <a:t>；</a:t>
                      </a:r>
                      <a:endParaRPr lang="zh-CN" altLang="en-US" sz="2600" b="0" kern="120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9070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strator\Desktop\财大ppt模板\B10PPT模板（二）宽屏-10.jpg"/>
          <p:cNvPicPr>
            <a:picLocks noChangeAspect="1" noChangeArrowheads="1"/>
          </p:cNvPicPr>
          <p:nvPr/>
        </p:nvPicPr>
        <p:blipFill>
          <a:blip r:embed="rId2"/>
          <a:srcRect/>
          <a:stretch>
            <a:fillRect/>
          </a:stretch>
        </p:blipFill>
        <p:spPr bwMode="auto">
          <a:xfrm>
            <a:off x="1587" y="0"/>
            <a:ext cx="12188826" cy="7050087"/>
          </a:xfrm>
          <a:prstGeom prst="rect">
            <a:avLst/>
          </a:prstGeom>
          <a:noFill/>
        </p:spPr>
      </p:pic>
      <p:sp>
        <p:nvSpPr>
          <p:cNvPr id="2" name="标题 1"/>
          <p:cNvSpPr>
            <a:spLocks noGrp="1"/>
          </p:cNvSpPr>
          <p:nvPr>
            <p:ph type="title"/>
          </p:nvPr>
        </p:nvSpPr>
        <p:spPr>
          <a:xfrm>
            <a:off x="557361" y="2587282"/>
            <a:ext cx="10971372" cy="1143265"/>
          </a:xfrm>
        </p:spPr>
        <p:txBody>
          <a:bodyPr>
            <a:normAutofit fontScale="90000"/>
          </a:bodyPr>
          <a:lstStyle/>
          <a:p>
            <a:r>
              <a:rPr lang="zh-CN" altLang="en-US" sz="7200"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609521" y="3624219"/>
            <a:ext cx="10971372" cy="648087"/>
          </a:xfrm>
        </p:spPr>
        <p:txBody>
          <a:bodyPr>
            <a:normAutofit lnSpcReduction="10000"/>
          </a:bodyPr>
          <a:lstStyle/>
          <a:p>
            <a:pPr algn="ctr">
              <a:buNone/>
            </a:pPr>
            <a:r>
              <a:rPr lang="en-US" altLang="zh-CN" dirty="0">
                <a:solidFill>
                  <a:srgbClr val="7C1D20"/>
                </a:solidFill>
                <a:latin typeface="微软雅黑" pitchFamily="34" charset="-122"/>
                <a:ea typeface="微软雅黑" pitchFamily="34" charset="-122"/>
              </a:rPr>
              <a:t>Thank You</a:t>
            </a:r>
            <a:endParaRPr lang="zh-CN" altLang="en-US" dirty="0">
              <a:solidFill>
                <a:srgbClr val="7C1D20"/>
              </a:solidFill>
              <a:latin typeface="微软雅黑" pitchFamily="34" charset="-122"/>
              <a:ea typeface="微软雅黑" pitchFamily="34" charset="-122"/>
            </a:endParaRPr>
          </a:p>
        </p:txBody>
      </p:sp>
    </p:spTree>
    <p:extLst>
      <p:ext uri="{BB962C8B-B14F-4D97-AF65-F5344CB8AC3E}">
        <p14:creationId xmlns:p14="http://schemas.microsoft.com/office/powerpoint/2010/main" val="281244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场景二</a:t>
            </a:r>
            <a:endParaRPr lang="zh-CN" altLang="en-US" sz="4000" b="1" dirty="0">
              <a:solidFill>
                <a:srgbClr val="7C1D20"/>
              </a:solidFill>
              <a:latin typeface="+mn-ea"/>
              <a:ea typeface="+mn-ea"/>
            </a:endParaRPr>
          </a:p>
        </p:txBody>
      </p:sp>
      <p:sp>
        <p:nvSpPr>
          <p:cNvPr id="4" name="圆角矩形 3"/>
          <p:cNvSpPr/>
          <p:nvPr/>
        </p:nvSpPr>
        <p:spPr>
          <a:xfrm>
            <a:off x="1342678" y="3244413"/>
            <a:ext cx="2660560" cy="30927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内容占位符 2"/>
          <p:cNvSpPr txBox="1">
            <a:spLocks/>
          </p:cNvSpPr>
          <p:nvPr/>
        </p:nvSpPr>
        <p:spPr>
          <a:xfrm>
            <a:off x="1548787" y="3962686"/>
            <a:ext cx="2314171" cy="1656184"/>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40000"/>
              </a:lnSpc>
              <a:spcBef>
                <a:spcPts val="0"/>
              </a:spcBef>
              <a:buNone/>
            </a:pPr>
            <a:r>
              <a:rPr lang="zh-CN" altLang="en-US" sz="3000" dirty="0">
                <a:latin typeface="+mn-ea"/>
                <a:cs typeface="+mj-cs"/>
              </a:rPr>
              <a:t>小王购买</a:t>
            </a:r>
            <a:r>
              <a:rPr lang="en-US" altLang="zh-CN" sz="3000" dirty="0">
                <a:latin typeface="+mn-ea"/>
                <a:cs typeface="+mj-cs"/>
              </a:rPr>
              <a:t>300</a:t>
            </a:r>
            <a:r>
              <a:rPr lang="zh-CN" altLang="en-US" sz="3000" dirty="0">
                <a:latin typeface="+mn-ea"/>
                <a:cs typeface="+mj-cs"/>
              </a:rPr>
              <a:t>元的衣服</a:t>
            </a:r>
            <a:endParaRPr lang="en-US" altLang="zh-CN" sz="3000" dirty="0">
              <a:latin typeface="+mn-ea"/>
              <a:cs typeface="+mj-cs"/>
            </a:endParaRPr>
          </a:p>
        </p:txBody>
      </p:sp>
      <p:sp>
        <p:nvSpPr>
          <p:cNvPr id="8" name="文本框 7"/>
          <p:cNvSpPr txBox="1"/>
          <p:nvPr/>
        </p:nvSpPr>
        <p:spPr>
          <a:xfrm>
            <a:off x="1860384" y="2127830"/>
            <a:ext cx="9028132" cy="646331"/>
          </a:xfrm>
          <a:prstGeom prst="rect">
            <a:avLst/>
          </a:prstGeom>
          <a:noFill/>
        </p:spPr>
        <p:txBody>
          <a:bodyPr wrap="square" rtlCol="0">
            <a:spAutoFit/>
          </a:bodyPr>
          <a:lstStyle/>
          <a:p>
            <a:pPr algn="ctr"/>
            <a:r>
              <a:rPr lang="zh-CN" altLang="en-US" sz="3600" dirty="0"/>
              <a:t>所购买商品的</a:t>
            </a:r>
            <a:r>
              <a:rPr lang="zh-CN" altLang="en-US" sz="3600" b="1" dirty="0"/>
              <a:t>价值</a:t>
            </a:r>
            <a:r>
              <a:rPr lang="zh-CN" altLang="en-US" sz="3600" dirty="0"/>
              <a:t>是否会影响消费者的身份</a:t>
            </a:r>
          </a:p>
        </p:txBody>
      </p:sp>
      <p:sp>
        <p:nvSpPr>
          <p:cNvPr id="13" name="圆角矩形 12"/>
          <p:cNvSpPr/>
          <p:nvPr/>
        </p:nvSpPr>
        <p:spPr>
          <a:xfrm>
            <a:off x="4764927" y="3244413"/>
            <a:ext cx="2660560" cy="30927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8227956" y="3244413"/>
            <a:ext cx="2660560" cy="30927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内容占位符 2"/>
          <p:cNvSpPr txBox="1">
            <a:spLocks/>
          </p:cNvSpPr>
          <p:nvPr/>
        </p:nvSpPr>
        <p:spPr>
          <a:xfrm>
            <a:off x="4938121" y="3941822"/>
            <a:ext cx="2314171" cy="1656184"/>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40000"/>
              </a:lnSpc>
              <a:spcBef>
                <a:spcPts val="0"/>
              </a:spcBef>
              <a:buNone/>
            </a:pPr>
            <a:r>
              <a:rPr lang="zh-CN" altLang="en-US" sz="3000" dirty="0">
                <a:latin typeface="+mn-ea"/>
                <a:cs typeface="+mj-cs"/>
              </a:rPr>
              <a:t>小王购买</a:t>
            </a:r>
            <a:r>
              <a:rPr lang="en-US" altLang="zh-CN" sz="3000" dirty="0">
                <a:latin typeface="+mn-ea"/>
                <a:cs typeface="+mj-cs"/>
              </a:rPr>
              <a:t>30</a:t>
            </a:r>
            <a:r>
              <a:rPr lang="zh-CN" altLang="en-US" sz="3000" dirty="0">
                <a:latin typeface="+mn-ea"/>
                <a:cs typeface="+mj-cs"/>
              </a:rPr>
              <a:t>万的私家车</a:t>
            </a:r>
            <a:endParaRPr lang="en-US" altLang="zh-CN" sz="3000" dirty="0">
              <a:latin typeface="+mn-ea"/>
              <a:cs typeface="+mj-cs"/>
            </a:endParaRPr>
          </a:p>
        </p:txBody>
      </p:sp>
      <p:sp>
        <p:nvSpPr>
          <p:cNvPr id="16" name="内容占位符 2"/>
          <p:cNvSpPr txBox="1">
            <a:spLocks/>
          </p:cNvSpPr>
          <p:nvPr/>
        </p:nvSpPr>
        <p:spPr>
          <a:xfrm>
            <a:off x="8401150" y="3920467"/>
            <a:ext cx="2314171" cy="1656184"/>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40000"/>
              </a:lnSpc>
              <a:spcBef>
                <a:spcPts val="0"/>
              </a:spcBef>
              <a:buNone/>
            </a:pPr>
            <a:r>
              <a:rPr lang="zh-CN" altLang="en-US" sz="3000" dirty="0">
                <a:latin typeface="+mn-ea"/>
                <a:cs typeface="+mj-cs"/>
              </a:rPr>
              <a:t>小王购买</a:t>
            </a:r>
            <a:r>
              <a:rPr lang="en-US" altLang="zh-CN" sz="3000" dirty="0">
                <a:latin typeface="+mn-ea"/>
                <a:cs typeface="+mj-cs"/>
              </a:rPr>
              <a:t>300</a:t>
            </a:r>
            <a:r>
              <a:rPr lang="zh-CN" altLang="en-US" sz="3000" dirty="0">
                <a:latin typeface="+mn-ea"/>
                <a:cs typeface="+mj-cs"/>
              </a:rPr>
              <a:t>万的商品房</a:t>
            </a:r>
            <a:endParaRPr lang="en-US" altLang="zh-CN" sz="3000" dirty="0">
              <a:latin typeface="+mn-ea"/>
              <a:cs typeface="+mj-cs"/>
            </a:endParaRPr>
          </a:p>
        </p:txBody>
      </p:sp>
    </p:spTree>
    <p:extLst>
      <p:ext uri="{BB962C8B-B14F-4D97-AF65-F5344CB8AC3E}">
        <p14:creationId xmlns:p14="http://schemas.microsoft.com/office/powerpoint/2010/main" val="358233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13" grpId="0" animBg="1"/>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485578"/>
            <a:ext cx="8469646" cy="724564"/>
          </a:xfrm>
        </p:spPr>
        <p:txBody>
          <a:bodyPr>
            <a:noAutofit/>
          </a:bodyPr>
          <a:lstStyle/>
          <a:p>
            <a:r>
              <a:rPr lang="zh-CN" altLang="en-US" sz="4000" b="1" dirty="0">
                <a:solidFill>
                  <a:srgbClr val="7C1D20"/>
                </a:solidFill>
                <a:latin typeface="+mn-ea"/>
              </a:rPr>
              <a:t>消法中的惩罚性赔偿制度</a:t>
            </a:r>
          </a:p>
        </p:txBody>
      </p:sp>
      <p:sp>
        <p:nvSpPr>
          <p:cNvPr id="3" name="内容占位符 2"/>
          <p:cNvSpPr>
            <a:spLocks noGrp="1"/>
          </p:cNvSpPr>
          <p:nvPr>
            <p:ph idx="1"/>
          </p:nvPr>
        </p:nvSpPr>
        <p:spPr>
          <a:xfrm>
            <a:off x="1990750" y="2846051"/>
            <a:ext cx="8496944" cy="2808312"/>
          </a:xfrm>
        </p:spPr>
        <p:txBody>
          <a:bodyPr>
            <a:noAutofit/>
          </a:bodyPr>
          <a:lstStyle/>
          <a:p>
            <a:pPr marL="457200" indent="-457200">
              <a:defRPr/>
            </a:pPr>
            <a:r>
              <a:rPr lang="en-US" altLang="zh-CN" sz="3200" dirty="0"/>
              <a:t>1994</a:t>
            </a:r>
            <a:r>
              <a:rPr lang="zh-CN" altLang="en-US" sz="3200" dirty="0"/>
              <a:t>年旧消法：退一赔一</a:t>
            </a:r>
            <a:endParaRPr lang="en-US" altLang="zh-CN" sz="3200" dirty="0"/>
          </a:p>
          <a:p>
            <a:pPr marL="457200" indent="-457200">
              <a:defRPr/>
            </a:pPr>
            <a:r>
              <a:rPr lang="en-US" altLang="zh-CN" sz="3200" dirty="0"/>
              <a:t>2014</a:t>
            </a:r>
            <a:r>
              <a:rPr lang="zh-CN" altLang="en-US" sz="3200" dirty="0"/>
              <a:t>年新消法：退一赔三</a:t>
            </a:r>
            <a:endParaRPr lang="en-US" altLang="zh-CN" sz="3200" dirty="0"/>
          </a:p>
          <a:p>
            <a:pPr marL="457200" indent="-457200">
              <a:defRPr/>
            </a:pPr>
            <a:r>
              <a:rPr lang="en-US" altLang="zh-CN" sz="3200" dirty="0"/>
              <a:t>2015</a:t>
            </a:r>
            <a:r>
              <a:rPr lang="zh-CN" altLang="en-US" sz="3200" dirty="0"/>
              <a:t>年食品安全法：退一赔十</a:t>
            </a: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10124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案例一 最高院</a:t>
            </a:r>
            <a:r>
              <a:rPr lang="en-US" altLang="zh-CN" sz="4000" b="1" dirty="0">
                <a:solidFill>
                  <a:srgbClr val="7C1D20"/>
                </a:solidFill>
                <a:latin typeface="+mn-ea"/>
              </a:rPr>
              <a:t>17</a:t>
            </a:r>
            <a:r>
              <a:rPr lang="zh-CN" altLang="en-US" sz="4000" b="1" dirty="0">
                <a:solidFill>
                  <a:srgbClr val="7C1D20"/>
                </a:solidFill>
                <a:latin typeface="+mn-ea"/>
              </a:rPr>
              <a:t>号指导案例</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910630" y="2205658"/>
            <a:ext cx="10297144" cy="3960440"/>
          </a:xfrm>
        </p:spPr>
        <p:txBody>
          <a:bodyPr>
            <a:noAutofit/>
          </a:bodyPr>
          <a:lstStyle/>
          <a:p>
            <a:pPr>
              <a:lnSpc>
                <a:spcPct val="140000"/>
              </a:lnSpc>
              <a:spcBef>
                <a:spcPts val="0"/>
              </a:spcBef>
            </a:pPr>
            <a:r>
              <a:rPr lang="en-US" altLang="zh-CN" sz="2800" dirty="0"/>
              <a:t>2007</a:t>
            </a:r>
            <a:r>
              <a:rPr lang="zh-CN" altLang="en-US" sz="2800" dirty="0"/>
              <a:t>年</a:t>
            </a:r>
            <a:r>
              <a:rPr lang="en-US" altLang="zh-CN" sz="2800" dirty="0"/>
              <a:t>2</a:t>
            </a:r>
            <a:r>
              <a:rPr lang="zh-CN" altLang="en-US" sz="2800" dirty="0"/>
              <a:t>月，原告张某从被告某汽车销售公司处购买雪佛兰轿车一辆，价格为</a:t>
            </a:r>
            <a:r>
              <a:rPr lang="en-US" altLang="zh-CN" sz="2800" dirty="0"/>
              <a:t>13.8</a:t>
            </a:r>
            <a:r>
              <a:rPr lang="zh-CN" altLang="en-US" sz="2800" dirty="0"/>
              <a:t>万元。</a:t>
            </a:r>
            <a:endParaRPr lang="en-US" altLang="zh-CN" sz="2800" dirty="0"/>
          </a:p>
          <a:p>
            <a:pPr>
              <a:lnSpc>
                <a:spcPct val="140000"/>
              </a:lnSpc>
              <a:spcBef>
                <a:spcPts val="0"/>
              </a:spcBef>
            </a:pPr>
            <a:r>
              <a:rPr lang="zh-CN" altLang="en-US" sz="2800" dirty="0"/>
              <a:t>后张某发现她买到的不是一辆新车，而是一辆维修过的有瑕疵的车，进而认为遭受到欺诈，请求法院适用当时的旧消法，判令被告承担惩罚性赔偿的责任。</a:t>
            </a:r>
            <a:endParaRPr lang="en-US" altLang="zh-CN" sz="2800" dirty="0"/>
          </a:p>
          <a:p>
            <a:pPr>
              <a:lnSpc>
                <a:spcPct val="140000"/>
              </a:lnSpc>
              <a:spcBef>
                <a:spcPts val="0"/>
              </a:spcBef>
            </a:pPr>
            <a:r>
              <a:rPr lang="zh-CN" altLang="en-US" sz="2800" b="1" dirty="0"/>
              <a:t>争议焦点：由于购买汽车的价款巨大，张某是否属于消费者</a:t>
            </a:r>
            <a:endParaRPr lang="en-US" altLang="zh-CN" sz="2800" b="1" dirty="0"/>
          </a:p>
        </p:txBody>
      </p:sp>
    </p:spTree>
    <p:extLst>
      <p:ext uri="{BB962C8B-B14F-4D97-AF65-F5344CB8AC3E}">
        <p14:creationId xmlns:p14="http://schemas.microsoft.com/office/powerpoint/2010/main" val="206090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案例一 最高院</a:t>
            </a:r>
            <a:r>
              <a:rPr lang="en-US" altLang="zh-CN" sz="4000" b="1" dirty="0">
                <a:solidFill>
                  <a:srgbClr val="7C1D20"/>
                </a:solidFill>
                <a:latin typeface="+mn-ea"/>
              </a:rPr>
              <a:t>17</a:t>
            </a:r>
            <a:r>
              <a:rPr lang="zh-CN" altLang="en-US" sz="4000" b="1" dirty="0">
                <a:solidFill>
                  <a:srgbClr val="7C1D20"/>
                </a:solidFill>
                <a:latin typeface="+mn-ea"/>
              </a:rPr>
              <a:t>号指导案例</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946635" y="2565698"/>
            <a:ext cx="10297144" cy="3168352"/>
          </a:xfrm>
        </p:spPr>
        <p:txBody>
          <a:bodyPr>
            <a:noAutofit/>
          </a:bodyPr>
          <a:lstStyle/>
          <a:p>
            <a:pPr>
              <a:lnSpc>
                <a:spcPct val="140000"/>
              </a:lnSpc>
              <a:spcBef>
                <a:spcPts val="0"/>
              </a:spcBef>
            </a:pPr>
            <a:r>
              <a:rPr lang="zh-CN" altLang="en-US" sz="3200" dirty="0">
                <a:latin typeface="+mn-ea"/>
              </a:rPr>
              <a:t>“</a:t>
            </a:r>
            <a:r>
              <a:rPr lang="zh-CN" altLang="zh-CN" sz="3200" dirty="0">
                <a:latin typeface="+mn-ea"/>
              </a:rPr>
              <a:t>为家庭</a:t>
            </a:r>
            <a:r>
              <a:rPr lang="zh-CN" altLang="zh-CN" sz="3200" b="1" dirty="0">
                <a:latin typeface="+mn-ea"/>
              </a:rPr>
              <a:t>生活消费</a:t>
            </a:r>
            <a:r>
              <a:rPr lang="zh-CN" altLang="zh-CN" sz="3200" dirty="0">
                <a:latin typeface="+mn-ea"/>
              </a:rPr>
              <a:t>需要购买汽车，发生欺诈纠纷的，可以按照《消法》处理。</a:t>
            </a:r>
            <a:r>
              <a:rPr lang="zh-CN" altLang="en-US" sz="3200" dirty="0">
                <a:latin typeface="+mn-ea"/>
              </a:rPr>
              <a:t>”</a:t>
            </a:r>
            <a:endParaRPr lang="en-US" altLang="zh-CN" sz="3200" dirty="0">
              <a:latin typeface="+mn-ea"/>
            </a:endParaRPr>
          </a:p>
          <a:p>
            <a:pPr>
              <a:lnSpc>
                <a:spcPct val="140000"/>
              </a:lnSpc>
              <a:spcBef>
                <a:spcPts val="0"/>
              </a:spcBef>
            </a:pPr>
            <a:r>
              <a:rPr lang="zh-CN" altLang="en-US" sz="3200" b="1" dirty="0">
                <a:latin typeface="+mn-ea"/>
              </a:rPr>
              <a:t>购买私家车，属于消费者，适用消法</a:t>
            </a:r>
            <a:endParaRPr lang="zh-CN" altLang="zh-CN" sz="3200" dirty="0">
              <a:latin typeface="+mn-ea"/>
            </a:endParaRPr>
          </a:p>
          <a:p>
            <a:pPr>
              <a:lnSpc>
                <a:spcPct val="140000"/>
              </a:lnSpc>
              <a:spcBef>
                <a:spcPts val="0"/>
              </a:spcBef>
            </a:pPr>
            <a:endParaRPr lang="en-US" altLang="zh-CN" sz="2800" dirty="0"/>
          </a:p>
        </p:txBody>
      </p:sp>
    </p:spTree>
    <p:extLst>
      <p:ext uri="{BB962C8B-B14F-4D97-AF65-F5344CB8AC3E}">
        <p14:creationId xmlns:p14="http://schemas.microsoft.com/office/powerpoint/2010/main" val="25255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844824"/>
            <a:ext cx="10441160" cy="4177258"/>
          </a:xfrm>
        </p:spPr>
        <p:txBody>
          <a:bodyPr>
            <a:noAutofit/>
          </a:bodyPr>
          <a:lstStyle/>
          <a:p>
            <a:pPr>
              <a:lnSpc>
                <a:spcPct val="140000"/>
              </a:lnSpc>
              <a:spcBef>
                <a:spcPts val="0"/>
              </a:spcBef>
            </a:pPr>
            <a:r>
              <a:rPr lang="en-US" altLang="zh-CN" sz="3200" b="1" dirty="0">
                <a:latin typeface="+mn-ea"/>
              </a:rPr>
              <a:t>2003</a:t>
            </a:r>
            <a:r>
              <a:rPr lang="zh-CN" altLang="en-US" sz="3200" dirty="0">
                <a:latin typeface="+mn-ea"/>
              </a:rPr>
              <a:t>年</a:t>
            </a:r>
            <a:r>
              <a:rPr lang="en-US" altLang="zh-CN" sz="3200" dirty="0">
                <a:latin typeface="+mn-ea"/>
              </a:rPr>
              <a:t>5</a:t>
            </a:r>
            <a:r>
              <a:rPr lang="zh-CN" altLang="en-US" sz="3200" dirty="0">
                <a:latin typeface="+mn-ea"/>
              </a:rPr>
              <a:t>月</a:t>
            </a:r>
            <a:r>
              <a:rPr lang="en-US" altLang="zh-CN" sz="3200" dirty="0">
                <a:latin typeface="+mn-ea"/>
              </a:rPr>
              <a:t>7</a:t>
            </a:r>
            <a:r>
              <a:rPr lang="zh-CN" altLang="en-US" sz="3200" dirty="0">
                <a:latin typeface="+mn-ea"/>
              </a:rPr>
              <a:t>日，最高人民法院公布</a:t>
            </a:r>
            <a:r>
              <a:rPr lang="en-US" altLang="zh-CN" sz="3200" dirty="0">
                <a:latin typeface="+mn-ea"/>
              </a:rPr>
              <a:t>《</a:t>
            </a:r>
            <a:r>
              <a:rPr lang="zh-CN" altLang="en-US" sz="3200" dirty="0">
                <a:latin typeface="+mn-ea"/>
              </a:rPr>
              <a:t>关于审理</a:t>
            </a:r>
            <a:r>
              <a:rPr lang="zh-CN" altLang="en-US" sz="3200" b="1" dirty="0">
                <a:latin typeface="+mn-ea"/>
              </a:rPr>
              <a:t>商品房买卖</a:t>
            </a:r>
            <a:r>
              <a:rPr lang="zh-CN" altLang="en-US" sz="3200" dirty="0">
                <a:latin typeface="+mn-ea"/>
              </a:rPr>
              <a:t>合同纠纷案件适用法律若干问题的解释</a:t>
            </a:r>
            <a:r>
              <a:rPr lang="en-US" altLang="zh-CN" sz="3200" dirty="0">
                <a:latin typeface="+mn-ea"/>
              </a:rPr>
              <a:t>》</a:t>
            </a:r>
          </a:p>
          <a:p>
            <a:pPr>
              <a:lnSpc>
                <a:spcPct val="140000"/>
              </a:lnSpc>
              <a:spcBef>
                <a:spcPts val="0"/>
              </a:spcBef>
            </a:pPr>
            <a:r>
              <a:rPr lang="zh-CN" altLang="en-US" sz="3200" dirty="0"/>
              <a:t>“商品房购买者</a:t>
            </a:r>
            <a:r>
              <a:rPr lang="zh-CN" altLang="en-US" sz="3200" b="1" dirty="0"/>
              <a:t>属于消费者</a:t>
            </a:r>
            <a:r>
              <a:rPr lang="zh-CN" altLang="en-US" sz="3200" dirty="0"/>
              <a:t>，但关于</a:t>
            </a:r>
            <a:r>
              <a:rPr lang="zh-CN" altLang="en-US" sz="3200" b="1" dirty="0"/>
              <a:t>惩罚性赔偿</a:t>
            </a:r>
            <a:r>
              <a:rPr lang="zh-CN" altLang="en-US" sz="3200" dirty="0"/>
              <a:t>责任的规定与</a:t>
            </a:r>
            <a:r>
              <a:rPr lang="en-US" altLang="zh-CN" sz="3200" dirty="0"/>
              <a:t>《</a:t>
            </a:r>
            <a:r>
              <a:rPr lang="zh-CN" altLang="en-US" sz="3200" dirty="0"/>
              <a:t>消法</a:t>
            </a:r>
            <a:r>
              <a:rPr lang="en-US" altLang="zh-CN" sz="3200" dirty="0"/>
              <a:t>》</a:t>
            </a:r>
            <a:r>
              <a:rPr lang="zh-CN" altLang="en-US" sz="3200" dirty="0"/>
              <a:t>规定有所不同”</a:t>
            </a:r>
            <a:endParaRPr lang="en-US" altLang="zh-CN" sz="3200" dirty="0"/>
          </a:p>
          <a:p>
            <a:pPr>
              <a:lnSpc>
                <a:spcPct val="140000"/>
              </a:lnSpc>
              <a:spcBef>
                <a:spcPts val="0"/>
              </a:spcBef>
            </a:pPr>
            <a:r>
              <a:rPr lang="zh-CN" altLang="en-US" sz="3200" dirty="0"/>
              <a:t>“要求出卖人承担</a:t>
            </a:r>
            <a:r>
              <a:rPr lang="zh-CN" altLang="en-US" sz="3200" b="1" u="sng" dirty="0"/>
              <a:t>不超过已付购房款一倍</a:t>
            </a:r>
            <a:r>
              <a:rPr lang="zh-CN" altLang="en-US" sz="3200" dirty="0"/>
              <a:t>的赔偿责任”</a:t>
            </a:r>
            <a:endParaRPr lang="en-US" altLang="zh-CN" sz="3200" dirty="0">
              <a:latin typeface="+mn-ea"/>
            </a:endParaRPr>
          </a:p>
        </p:txBody>
      </p:sp>
    </p:spTree>
    <p:extLst>
      <p:ext uri="{BB962C8B-B14F-4D97-AF65-F5344CB8AC3E}">
        <p14:creationId xmlns:p14="http://schemas.microsoft.com/office/powerpoint/2010/main" val="7694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844824"/>
            <a:ext cx="10441160" cy="4177258"/>
          </a:xfrm>
        </p:spPr>
        <p:txBody>
          <a:bodyPr>
            <a:noAutofit/>
          </a:bodyPr>
          <a:lstStyle/>
          <a:p>
            <a:pPr>
              <a:lnSpc>
                <a:spcPct val="140000"/>
              </a:lnSpc>
              <a:spcBef>
                <a:spcPts val="0"/>
              </a:spcBef>
            </a:pPr>
            <a:r>
              <a:rPr lang="zh-CN" altLang="en-US" sz="2400" dirty="0">
                <a:latin typeface="+mn-ea"/>
              </a:rPr>
              <a:t>“商品房的销售广告和宣传资料为要约邀请，但是出卖人就商品房开发规划范围内的房屋及相关设施所作的说明和允诺具体确定，并对商品房买卖合同的订立以及房屋价格的确定有重大影响的，应当</a:t>
            </a:r>
            <a:r>
              <a:rPr lang="zh-CN" altLang="en-US" sz="2400" b="1" dirty="0">
                <a:latin typeface="+mn-ea"/>
              </a:rPr>
              <a:t>视为要约</a:t>
            </a:r>
            <a:r>
              <a:rPr lang="zh-CN" altLang="en-US" sz="2400" dirty="0">
                <a:latin typeface="+mn-ea"/>
              </a:rPr>
              <a:t>。该说明和允诺即使未载入商品房买卖合同，亦应当视为合同内容，当事人违反的，应当</a:t>
            </a:r>
            <a:r>
              <a:rPr lang="zh-CN" altLang="en-US" sz="2400" b="1" dirty="0">
                <a:latin typeface="+mn-ea"/>
              </a:rPr>
              <a:t>承担违约责任</a:t>
            </a:r>
            <a:r>
              <a:rPr lang="zh-CN" altLang="en-US" sz="2400" dirty="0">
                <a:latin typeface="+mn-ea"/>
              </a:rPr>
              <a:t>。”（第</a:t>
            </a:r>
            <a:r>
              <a:rPr lang="en-US" altLang="zh-CN" sz="2400" dirty="0">
                <a:latin typeface="+mn-ea"/>
              </a:rPr>
              <a:t>3</a:t>
            </a:r>
            <a:r>
              <a:rPr lang="zh-CN" altLang="en-US" sz="2400" dirty="0">
                <a:latin typeface="+mn-ea"/>
              </a:rPr>
              <a:t>条）</a:t>
            </a:r>
            <a:endParaRPr lang="en-US" altLang="zh-CN" sz="2400" dirty="0">
              <a:latin typeface="+mn-ea"/>
            </a:endParaRPr>
          </a:p>
        </p:txBody>
      </p:sp>
    </p:spTree>
    <p:extLst>
      <p:ext uri="{BB962C8B-B14F-4D97-AF65-F5344CB8AC3E}">
        <p14:creationId xmlns:p14="http://schemas.microsoft.com/office/powerpoint/2010/main" val="415578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844824"/>
            <a:ext cx="10441160" cy="4177258"/>
          </a:xfrm>
        </p:spPr>
        <p:txBody>
          <a:bodyPr>
            <a:noAutofit/>
          </a:bodyPr>
          <a:lstStyle/>
          <a:p>
            <a:pPr marL="0" indent="0">
              <a:lnSpc>
                <a:spcPct val="140000"/>
              </a:lnSpc>
              <a:spcBef>
                <a:spcPts val="0"/>
              </a:spcBef>
              <a:buNone/>
            </a:pPr>
            <a:r>
              <a:rPr lang="zh-CN" altLang="en-US" sz="2400" dirty="0">
                <a:latin typeface="+mn-ea"/>
              </a:rPr>
              <a:t>“具有下列情形之一，导致商品房买卖合同目的不能实现的，无法取得房屋的买受人可以请求解除合同、返还已付购房款及利息、赔偿损失，并可以请求出卖人承担</a:t>
            </a:r>
            <a:r>
              <a:rPr lang="zh-CN" altLang="en-US" sz="2400" b="1" dirty="0">
                <a:latin typeface="+mn-ea"/>
              </a:rPr>
              <a:t>不超过已付购房款一倍</a:t>
            </a:r>
            <a:r>
              <a:rPr lang="zh-CN" altLang="en-US" sz="2400" dirty="0">
                <a:latin typeface="+mn-ea"/>
              </a:rPr>
              <a:t>的赔偿责任：</a:t>
            </a:r>
          </a:p>
          <a:p>
            <a:pPr marL="0" indent="0">
              <a:lnSpc>
                <a:spcPct val="140000"/>
              </a:lnSpc>
              <a:spcBef>
                <a:spcPts val="0"/>
              </a:spcBef>
              <a:buNone/>
            </a:pPr>
            <a:r>
              <a:rPr lang="zh-CN" altLang="en-US" sz="2400" dirty="0">
                <a:latin typeface="+mn-ea"/>
              </a:rPr>
              <a:t>（一）商品房买卖合同订立后，出卖人未告知买受人又将该房屋抵押给第三人；</a:t>
            </a:r>
          </a:p>
          <a:p>
            <a:pPr marL="0" indent="0">
              <a:lnSpc>
                <a:spcPct val="140000"/>
              </a:lnSpc>
              <a:spcBef>
                <a:spcPts val="0"/>
              </a:spcBef>
              <a:buNone/>
            </a:pPr>
            <a:r>
              <a:rPr lang="zh-CN" altLang="en-US" sz="2400" dirty="0">
                <a:latin typeface="+mn-ea"/>
              </a:rPr>
              <a:t>（二）商品房买卖合同订立后，出卖人又将该房屋出卖给第三人。”</a:t>
            </a:r>
            <a:endParaRPr lang="en-US" altLang="zh-CN" sz="2400" dirty="0">
              <a:latin typeface="+mn-ea"/>
            </a:endParaRPr>
          </a:p>
          <a:p>
            <a:pPr marL="0" indent="0">
              <a:lnSpc>
                <a:spcPct val="140000"/>
              </a:lnSpc>
              <a:spcBef>
                <a:spcPts val="0"/>
              </a:spcBef>
              <a:buNone/>
            </a:pPr>
            <a:r>
              <a:rPr lang="zh-CN" altLang="en-US" sz="2400" dirty="0">
                <a:latin typeface="+mn-ea"/>
              </a:rPr>
              <a:t>（第</a:t>
            </a:r>
            <a:r>
              <a:rPr lang="en-US" altLang="zh-CN" sz="2400" dirty="0">
                <a:latin typeface="+mn-ea"/>
              </a:rPr>
              <a:t>8</a:t>
            </a:r>
            <a:r>
              <a:rPr lang="zh-CN" altLang="en-US" sz="2400" dirty="0">
                <a:latin typeface="+mn-ea"/>
              </a:rPr>
              <a:t>条）</a:t>
            </a:r>
            <a:endParaRPr lang="en-US" altLang="zh-CN" sz="2400" dirty="0">
              <a:latin typeface="+mn-ea"/>
            </a:endParaRPr>
          </a:p>
        </p:txBody>
      </p:sp>
    </p:spTree>
    <p:extLst>
      <p:ext uri="{BB962C8B-B14F-4D97-AF65-F5344CB8AC3E}">
        <p14:creationId xmlns:p14="http://schemas.microsoft.com/office/powerpoint/2010/main" val="374049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75" y="1197546"/>
            <a:ext cx="4762500" cy="4762500"/>
          </a:xfrm>
          <a:prstGeom prst="rect">
            <a:avLst/>
          </a:prstGeom>
        </p:spPr>
      </p:pic>
      <p:sp>
        <p:nvSpPr>
          <p:cNvPr id="5" name="内容占位符 2"/>
          <p:cNvSpPr>
            <a:spLocks noGrp="1"/>
          </p:cNvSpPr>
          <p:nvPr>
            <p:ph idx="1"/>
          </p:nvPr>
        </p:nvSpPr>
        <p:spPr>
          <a:xfrm>
            <a:off x="6239222" y="1557586"/>
            <a:ext cx="5440082" cy="3847442"/>
          </a:xfrm>
        </p:spPr>
        <p:txBody>
          <a:bodyPr>
            <a:noAutofit/>
          </a:bodyPr>
          <a:lstStyle/>
          <a:p>
            <a:pPr marL="0" indent="0">
              <a:lnSpc>
                <a:spcPct val="140000"/>
              </a:lnSpc>
              <a:spcBef>
                <a:spcPts val="0"/>
              </a:spcBef>
              <a:buNone/>
            </a:pPr>
            <a:r>
              <a:rPr lang="zh-CN" altLang="en-US" sz="4400" b="1" dirty="0">
                <a:solidFill>
                  <a:srgbClr val="7C1D20"/>
                </a:solidFill>
                <a:latin typeface="+mn-ea"/>
                <a:cs typeface="+mj-cs"/>
              </a:rPr>
              <a:t>教材（推荐）：</a:t>
            </a:r>
            <a:endParaRPr lang="en-US" altLang="zh-CN" sz="4400" b="1" dirty="0">
              <a:solidFill>
                <a:srgbClr val="7C1D20"/>
              </a:solidFill>
              <a:latin typeface="+mn-ea"/>
              <a:cs typeface="+mj-cs"/>
            </a:endParaRPr>
          </a:p>
          <a:p>
            <a:pPr>
              <a:lnSpc>
                <a:spcPct val="140000"/>
              </a:lnSpc>
              <a:spcBef>
                <a:spcPts val="0"/>
              </a:spcBef>
            </a:pPr>
            <a:r>
              <a:rPr lang="en-US" altLang="zh-CN" sz="3000" dirty="0">
                <a:latin typeface="+mn-ea"/>
                <a:cs typeface="+mj-cs"/>
              </a:rPr>
              <a:t>《</a:t>
            </a:r>
            <a:r>
              <a:rPr lang="zh-CN" altLang="en-US" sz="3000" dirty="0">
                <a:latin typeface="+mn-ea"/>
                <a:cs typeface="+mj-cs"/>
              </a:rPr>
              <a:t>消费者权益保护法</a:t>
            </a:r>
            <a:r>
              <a:rPr lang="en-US" altLang="zh-CN" sz="3000" dirty="0">
                <a:latin typeface="+mn-ea"/>
                <a:cs typeface="+mj-cs"/>
              </a:rPr>
              <a:t>》</a:t>
            </a:r>
          </a:p>
          <a:p>
            <a:pPr>
              <a:lnSpc>
                <a:spcPct val="140000"/>
              </a:lnSpc>
              <a:spcBef>
                <a:spcPts val="0"/>
              </a:spcBef>
            </a:pPr>
            <a:r>
              <a:rPr lang="zh-CN" altLang="en-US" sz="3000" dirty="0">
                <a:latin typeface="+mn-ea"/>
                <a:cs typeface="+mj-cs"/>
              </a:rPr>
              <a:t>王兴运著，北京大学出版社</a:t>
            </a:r>
            <a:r>
              <a:rPr lang="en-US" altLang="zh-CN" sz="3000" dirty="0">
                <a:latin typeface="+mn-ea"/>
                <a:cs typeface="+mj-cs"/>
              </a:rPr>
              <a:t>2015</a:t>
            </a:r>
            <a:r>
              <a:rPr lang="zh-CN" altLang="en-US" sz="3000" dirty="0">
                <a:latin typeface="+mn-ea"/>
                <a:cs typeface="+mj-cs"/>
              </a:rPr>
              <a:t>年版</a:t>
            </a:r>
          </a:p>
        </p:txBody>
      </p:sp>
    </p:spTree>
    <p:extLst>
      <p:ext uri="{BB962C8B-B14F-4D97-AF65-F5344CB8AC3E}">
        <p14:creationId xmlns:p14="http://schemas.microsoft.com/office/powerpoint/2010/main" val="1157053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629594"/>
            <a:ext cx="10585176" cy="4177258"/>
          </a:xfrm>
        </p:spPr>
        <p:txBody>
          <a:bodyPr>
            <a:noAutofit/>
          </a:bodyPr>
          <a:lstStyle/>
          <a:p>
            <a:pPr marL="0" indent="0">
              <a:lnSpc>
                <a:spcPct val="140000"/>
              </a:lnSpc>
              <a:spcBef>
                <a:spcPts val="0"/>
              </a:spcBef>
              <a:buNone/>
            </a:pPr>
            <a:r>
              <a:rPr lang="zh-CN" altLang="en-US" sz="2400" dirty="0">
                <a:latin typeface="+mn-ea"/>
              </a:rPr>
              <a:t>“出卖人订立商品房买卖合同时，具有下列情形之一，导致合同无效或者被撤销、解除的，买受人可以请求返还已付购房款及利息、赔偿损失，并可以请求出卖人承担</a:t>
            </a:r>
            <a:r>
              <a:rPr lang="zh-CN" altLang="en-US" sz="2400" b="1" dirty="0">
                <a:latin typeface="+mn-ea"/>
              </a:rPr>
              <a:t>不超过已付购房款一倍</a:t>
            </a:r>
            <a:r>
              <a:rPr lang="zh-CN" altLang="en-US" sz="2400" dirty="0">
                <a:latin typeface="+mn-ea"/>
              </a:rPr>
              <a:t>的赔偿责任：</a:t>
            </a:r>
          </a:p>
          <a:p>
            <a:pPr marL="0" indent="0">
              <a:lnSpc>
                <a:spcPct val="140000"/>
              </a:lnSpc>
              <a:spcBef>
                <a:spcPts val="0"/>
              </a:spcBef>
              <a:buNone/>
            </a:pPr>
            <a:r>
              <a:rPr lang="zh-CN" altLang="en-US" sz="2400" dirty="0">
                <a:latin typeface="+mn-ea"/>
              </a:rPr>
              <a:t>（一）故意隐瞒没有取得商品房预售许可证明的事实或者提供虚假商品房预售许可证明；</a:t>
            </a:r>
          </a:p>
          <a:p>
            <a:pPr marL="0" indent="0">
              <a:lnSpc>
                <a:spcPct val="140000"/>
              </a:lnSpc>
              <a:spcBef>
                <a:spcPts val="0"/>
              </a:spcBef>
              <a:buNone/>
            </a:pPr>
            <a:r>
              <a:rPr lang="zh-CN" altLang="en-US" sz="2400" dirty="0">
                <a:latin typeface="+mn-ea"/>
              </a:rPr>
              <a:t>（二）故意隐瞒所售房屋已经抵押的事实；</a:t>
            </a:r>
            <a:endParaRPr lang="en-US" altLang="zh-CN" sz="2400" dirty="0">
              <a:latin typeface="+mn-ea"/>
            </a:endParaRPr>
          </a:p>
          <a:p>
            <a:pPr marL="0" indent="0">
              <a:lnSpc>
                <a:spcPct val="140000"/>
              </a:lnSpc>
              <a:spcBef>
                <a:spcPts val="0"/>
              </a:spcBef>
              <a:buNone/>
            </a:pPr>
            <a:r>
              <a:rPr lang="zh-CN" altLang="en-US" sz="2400" dirty="0">
                <a:latin typeface="+mn-ea"/>
              </a:rPr>
              <a:t>（三）故意隐瞒所售房屋已经出卖给第三人或者为拆迁补偿安置房屋的事实。”</a:t>
            </a:r>
            <a:endParaRPr lang="en-US" altLang="zh-CN" sz="2400" dirty="0">
              <a:latin typeface="+mn-ea"/>
            </a:endParaRPr>
          </a:p>
          <a:p>
            <a:pPr marL="0" indent="0">
              <a:lnSpc>
                <a:spcPct val="140000"/>
              </a:lnSpc>
              <a:spcBef>
                <a:spcPts val="0"/>
              </a:spcBef>
              <a:buNone/>
            </a:pPr>
            <a:r>
              <a:rPr lang="zh-CN" altLang="en-US" sz="2400" dirty="0">
                <a:latin typeface="+mn-ea"/>
              </a:rPr>
              <a:t>（第</a:t>
            </a:r>
            <a:r>
              <a:rPr lang="en-US" altLang="zh-CN" sz="2400" dirty="0">
                <a:latin typeface="+mn-ea"/>
              </a:rPr>
              <a:t>9</a:t>
            </a:r>
            <a:r>
              <a:rPr lang="zh-CN" altLang="en-US" sz="2400" dirty="0">
                <a:latin typeface="+mn-ea"/>
              </a:rPr>
              <a:t>条）</a:t>
            </a:r>
            <a:endParaRPr lang="en-US" altLang="zh-CN" sz="2400" dirty="0">
              <a:latin typeface="+mn-ea"/>
            </a:endParaRPr>
          </a:p>
        </p:txBody>
      </p:sp>
    </p:spTree>
    <p:extLst>
      <p:ext uri="{BB962C8B-B14F-4D97-AF65-F5344CB8AC3E}">
        <p14:creationId xmlns:p14="http://schemas.microsoft.com/office/powerpoint/2010/main" val="93664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844824"/>
            <a:ext cx="10441160" cy="4177258"/>
          </a:xfrm>
        </p:spPr>
        <p:txBody>
          <a:bodyPr>
            <a:noAutofit/>
          </a:bodyPr>
          <a:lstStyle/>
          <a:p>
            <a:pPr>
              <a:lnSpc>
                <a:spcPct val="140000"/>
              </a:lnSpc>
              <a:spcBef>
                <a:spcPts val="0"/>
              </a:spcBef>
            </a:pPr>
            <a:r>
              <a:rPr lang="en-US" altLang="zh-CN" sz="2400" dirty="0">
                <a:latin typeface="+mn-ea"/>
              </a:rPr>
              <a:t>《</a:t>
            </a:r>
            <a:r>
              <a:rPr lang="zh-CN" altLang="en-US" sz="2400" dirty="0">
                <a:latin typeface="+mn-ea"/>
              </a:rPr>
              <a:t>关于审理商品房买卖合同纠纷案件适用法律若干问题的解释</a:t>
            </a:r>
            <a:r>
              <a:rPr lang="en-US" altLang="zh-CN" sz="2400" dirty="0">
                <a:latin typeface="+mn-ea"/>
              </a:rPr>
              <a:t>》</a:t>
            </a:r>
            <a:r>
              <a:rPr lang="zh-CN" altLang="en-US" sz="2400" dirty="0">
                <a:latin typeface="+mn-ea"/>
              </a:rPr>
              <a:t>已于</a:t>
            </a:r>
            <a:r>
              <a:rPr lang="en-US" altLang="zh-CN" sz="2400" dirty="0">
                <a:latin typeface="+mn-ea"/>
              </a:rPr>
              <a:t>2020</a:t>
            </a:r>
            <a:r>
              <a:rPr lang="zh-CN" altLang="en-US" sz="2400" dirty="0">
                <a:latin typeface="+mn-ea"/>
              </a:rPr>
              <a:t>年</a:t>
            </a:r>
            <a:r>
              <a:rPr lang="en-US" altLang="zh-CN" sz="2400" dirty="0">
                <a:latin typeface="+mn-ea"/>
              </a:rPr>
              <a:t>12</a:t>
            </a:r>
            <a:r>
              <a:rPr lang="zh-CN" altLang="en-US" sz="2400" dirty="0">
                <a:latin typeface="+mn-ea"/>
              </a:rPr>
              <a:t>月进行修正，删除了第</a:t>
            </a:r>
            <a:r>
              <a:rPr lang="en-US" altLang="zh-CN" sz="2400" dirty="0">
                <a:latin typeface="+mn-ea"/>
              </a:rPr>
              <a:t>8</a:t>
            </a:r>
            <a:r>
              <a:rPr lang="zh-CN" altLang="en-US" sz="2400" dirty="0">
                <a:latin typeface="+mn-ea"/>
              </a:rPr>
              <a:t>、</a:t>
            </a:r>
            <a:r>
              <a:rPr lang="en-US" altLang="zh-CN" sz="2400" dirty="0">
                <a:latin typeface="+mn-ea"/>
              </a:rPr>
              <a:t>9</a:t>
            </a:r>
            <a:r>
              <a:rPr lang="zh-CN" altLang="en-US" sz="2400" dirty="0">
                <a:latin typeface="+mn-ea"/>
              </a:rPr>
              <a:t>条的规定</a:t>
            </a:r>
            <a:endParaRPr lang="en-US" altLang="zh-CN" sz="2400" dirty="0">
              <a:latin typeface="+mn-ea"/>
            </a:endParaRPr>
          </a:p>
          <a:p>
            <a:pPr>
              <a:lnSpc>
                <a:spcPct val="140000"/>
              </a:lnSpc>
              <a:spcBef>
                <a:spcPts val="0"/>
              </a:spcBef>
            </a:pPr>
            <a:r>
              <a:rPr lang="zh-CN" altLang="en-US" sz="2400" dirty="0">
                <a:latin typeface="+mn-ea"/>
              </a:rPr>
              <a:t>与销售广告和宣传资料不符     承担违约责任（第</a:t>
            </a:r>
            <a:r>
              <a:rPr lang="en-US" altLang="zh-CN" sz="2400" dirty="0">
                <a:latin typeface="+mn-ea"/>
              </a:rPr>
              <a:t>3</a:t>
            </a:r>
            <a:r>
              <a:rPr lang="zh-CN" altLang="en-US" sz="2400" dirty="0">
                <a:latin typeface="+mn-ea"/>
              </a:rPr>
              <a:t>条）</a:t>
            </a:r>
          </a:p>
          <a:p>
            <a:pPr>
              <a:lnSpc>
                <a:spcPct val="140000"/>
              </a:lnSpc>
              <a:spcBef>
                <a:spcPts val="0"/>
              </a:spcBef>
            </a:pPr>
            <a:r>
              <a:rPr lang="zh-CN" altLang="en-US" sz="2400" dirty="0">
                <a:latin typeface="+mn-ea"/>
              </a:rPr>
              <a:t>房屋质量不合格     赔偿损失（第</a:t>
            </a:r>
            <a:r>
              <a:rPr lang="en-US" altLang="zh-CN" sz="2400" dirty="0">
                <a:latin typeface="+mn-ea"/>
              </a:rPr>
              <a:t>9</a:t>
            </a:r>
            <a:r>
              <a:rPr lang="zh-CN" altLang="en-US" sz="2400" dirty="0">
                <a:latin typeface="+mn-ea"/>
              </a:rPr>
              <a:t>、</a:t>
            </a:r>
            <a:r>
              <a:rPr lang="en-US" altLang="zh-CN" sz="2400" dirty="0">
                <a:latin typeface="+mn-ea"/>
              </a:rPr>
              <a:t>10</a:t>
            </a:r>
            <a:r>
              <a:rPr lang="zh-CN" altLang="en-US" sz="2400" dirty="0">
                <a:latin typeface="+mn-ea"/>
              </a:rPr>
              <a:t>条）</a:t>
            </a:r>
          </a:p>
          <a:p>
            <a:pPr>
              <a:lnSpc>
                <a:spcPct val="140000"/>
              </a:lnSpc>
              <a:spcBef>
                <a:spcPts val="0"/>
              </a:spcBef>
            </a:pPr>
            <a:r>
              <a:rPr lang="zh-CN" altLang="en-US" sz="2400" dirty="0">
                <a:latin typeface="+mn-ea"/>
              </a:rPr>
              <a:t>延期、无法办理不动产登记      承担违约责任、赔偿损失、解除合同（第</a:t>
            </a:r>
            <a:r>
              <a:rPr lang="en-US" altLang="zh-CN" sz="2400" dirty="0">
                <a:latin typeface="+mn-ea"/>
              </a:rPr>
              <a:t>14</a:t>
            </a:r>
            <a:r>
              <a:rPr lang="zh-CN" altLang="en-US" sz="2400" dirty="0">
                <a:latin typeface="+mn-ea"/>
              </a:rPr>
              <a:t>、</a:t>
            </a:r>
            <a:r>
              <a:rPr lang="en-US" altLang="zh-CN" sz="2400" dirty="0">
                <a:latin typeface="+mn-ea"/>
              </a:rPr>
              <a:t>15</a:t>
            </a:r>
            <a:r>
              <a:rPr lang="zh-CN" altLang="en-US" sz="2400" dirty="0">
                <a:latin typeface="+mn-ea"/>
              </a:rPr>
              <a:t>条）</a:t>
            </a:r>
          </a:p>
          <a:p>
            <a:pPr>
              <a:lnSpc>
                <a:spcPct val="140000"/>
              </a:lnSpc>
              <a:spcBef>
                <a:spcPts val="0"/>
              </a:spcBef>
            </a:pPr>
            <a:endParaRPr lang="en-US" altLang="zh-CN" sz="2400" dirty="0">
              <a:latin typeface="+mn-ea"/>
            </a:endParaRPr>
          </a:p>
          <a:p>
            <a:pPr>
              <a:lnSpc>
                <a:spcPct val="140000"/>
              </a:lnSpc>
              <a:spcBef>
                <a:spcPts val="0"/>
              </a:spcBef>
            </a:pPr>
            <a:endParaRPr lang="en-US" altLang="zh-CN" sz="2400" dirty="0">
              <a:latin typeface="+mn-ea"/>
            </a:endParaRPr>
          </a:p>
        </p:txBody>
      </p:sp>
      <p:cxnSp>
        <p:nvCxnSpPr>
          <p:cNvPr id="4" name="直接箭头连接符 3"/>
          <p:cNvCxnSpPr/>
          <p:nvPr/>
        </p:nvCxnSpPr>
        <p:spPr>
          <a:xfrm>
            <a:off x="5087094" y="4221882"/>
            <a:ext cx="576064"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 name="直接箭头连接符 4"/>
          <p:cNvCxnSpPr/>
          <p:nvPr/>
        </p:nvCxnSpPr>
        <p:spPr>
          <a:xfrm>
            <a:off x="3502918" y="3717826"/>
            <a:ext cx="576064"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 name="直接箭头连接符 5"/>
          <p:cNvCxnSpPr/>
          <p:nvPr/>
        </p:nvCxnSpPr>
        <p:spPr>
          <a:xfrm>
            <a:off x="4971256" y="3213770"/>
            <a:ext cx="576064"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024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场景三</a:t>
            </a:r>
            <a:endParaRPr lang="zh-CN" altLang="en-US" sz="4000" b="1" dirty="0">
              <a:solidFill>
                <a:srgbClr val="7C1D20"/>
              </a:solidFill>
              <a:latin typeface="+mn-ea"/>
              <a:ea typeface="+mn-ea"/>
            </a:endParaRPr>
          </a:p>
        </p:txBody>
      </p:sp>
      <p:sp>
        <p:nvSpPr>
          <p:cNvPr id="4" name="圆角矩形 3"/>
          <p:cNvSpPr/>
          <p:nvPr/>
        </p:nvSpPr>
        <p:spPr>
          <a:xfrm>
            <a:off x="1774726" y="3269715"/>
            <a:ext cx="3312368" cy="30927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内容占位符 2"/>
          <p:cNvSpPr txBox="1">
            <a:spLocks/>
          </p:cNvSpPr>
          <p:nvPr/>
        </p:nvSpPr>
        <p:spPr>
          <a:xfrm>
            <a:off x="1954746" y="3883636"/>
            <a:ext cx="2952328" cy="2160240"/>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40000"/>
              </a:lnSpc>
              <a:spcBef>
                <a:spcPts val="0"/>
              </a:spcBef>
              <a:buNone/>
            </a:pPr>
            <a:r>
              <a:rPr lang="zh-CN" altLang="en-US" sz="3000" dirty="0">
                <a:latin typeface="+mn-ea"/>
                <a:cs typeface="+mj-cs"/>
              </a:rPr>
              <a:t>小王购买面粉，做成包子自己吃</a:t>
            </a:r>
            <a:endParaRPr lang="en-US" altLang="zh-CN" sz="3000" dirty="0">
              <a:latin typeface="+mn-ea"/>
              <a:cs typeface="+mj-cs"/>
            </a:endParaRPr>
          </a:p>
        </p:txBody>
      </p:sp>
      <p:sp>
        <p:nvSpPr>
          <p:cNvPr id="14" name="圆角矩形 13"/>
          <p:cNvSpPr/>
          <p:nvPr/>
        </p:nvSpPr>
        <p:spPr>
          <a:xfrm>
            <a:off x="7247334" y="3269715"/>
            <a:ext cx="3440963" cy="30927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内容占位符 2"/>
          <p:cNvSpPr txBox="1">
            <a:spLocks/>
          </p:cNvSpPr>
          <p:nvPr/>
        </p:nvSpPr>
        <p:spPr>
          <a:xfrm>
            <a:off x="7338065" y="3711370"/>
            <a:ext cx="3259499" cy="2504772"/>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40000"/>
              </a:lnSpc>
              <a:spcBef>
                <a:spcPts val="0"/>
              </a:spcBef>
              <a:buNone/>
            </a:pPr>
            <a:r>
              <a:rPr lang="zh-CN" altLang="en-US" sz="3000" dirty="0">
                <a:latin typeface="+mn-ea"/>
                <a:cs typeface="+mj-cs"/>
              </a:rPr>
              <a:t>小王购买面粉，做成包子，放到自己开的早餐店里售卖</a:t>
            </a:r>
            <a:endParaRPr lang="en-US" altLang="zh-CN" sz="3000" dirty="0">
              <a:latin typeface="+mn-ea"/>
              <a:cs typeface="+mj-cs"/>
            </a:endParaRPr>
          </a:p>
        </p:txBody>
      </p:sp>
      <p:sp>
        <p:nvSpPr>
          <p:cNvPr id="11" name="文本框 10"/>
          <p:cNvSpPr txBox="1"/>
          <p:nvPr/>
        </p:nvSpPr>
        <p:spPr>
          <a:xfrm>
            <a:off x="1860384" y="2127830"/>
            <a:ext cx="8469646" cy="646331"/>
          </a:xfrm>
          <a:prstGeom prst="rect">
            <a:avLst/>
          </a:prstGeom>
          <a:noFill/>
        </p:spPr>
        <p:txBody>
          <a:bodyPr wrap="square" rtlCol="0">
            <a:spAutoFit/>
          </a:bodyPr>
          <a:lstStyle/>
          <a:p>
            <a:pPr algn="ctr"/>
            <a:r>
              <a:rPr lang="zh-CN" altLang="en-US" sz="3600" dirty="0"/>
              <a:t>消费者消费的目的只能是</a:t>
            </a:r>
            <a:r>
              <a:rPr lang="zh-CN" altLang="en-US" sz="3600" b="1" dirty="0"/>
              <a:t>生活消费</a:t>
            </a:r>
            <a:r>
              <a:rPr lang="zh-CN" altLang="en-US" sz="3600" dirty="0"/>
              <a:t>么</a:t>
            </a:r>
          </a:p>
        </p:txBody>
      </p:sp>
    </p:spTree>
    <p:extLst>
      <p:ext uri="{BB962C8B-B14F-4D97-AF65-F5344CB8AC3E}">
        <p14:creationId xmlns:p14="http://schemas.microsoft.com/office/powerpoint/2010/main" val="13762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animBg="1"/>
      <p:bldP spid="16"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场景三</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910630" y="2205658"/>
            <a:ext cx="10297144" cy="3960440"/>
          </a:xfrm>
        </p:spPr>
        <p:txBody>
          <a:bodyPr>
            <a:noAutofit/>
          </a:bodyPr>
          <a:lstStyle/>
          <a:p>
            <a:pPr>
              <a:lnSpc>
                <a:spcPct val="140000"/>
              </a:lnSpc>
              <a:spcBef>
                <a:spcPts val="0"/>
              </a:spcBef>
            </a:pPr>
            <a:r>
              <a:rPr lang="zh-CN" altLang="en-US" sz="3200" dirty="0">
                <a:latin typeface="+mn-ea"/>
                <a:cs typeface="+mj-cs"/>
              </a:rPr>
              <a:t>消费者消费的</a:t>
            </a:r>
            <a:r>
              <a:rPr lang="zh-CN" altLang="en-US" sz="3200" b="1" dirty="0">
                <a:latin typeface="+mn-ea"/>
                <a:cs typeface="+mj-cs"/>
              </a:rPr>
              <a:t>目的</a:t>
            </a:r>
            <a:r>
              <a:rPr lang="zh-CN" altLang="en-US" sz="3200" dirty="0">
                <a:latin typeface="+mn-ea"/>
                <a:cs typeface="+mj-cs"/>
              </a:rPr>
              <a:t>是生活消费，而不是生产经营</a:t>
            </a:r>
            <a:endParaRPr lang="en-US" altLang="zh-CN" sz="3200" dirty="0">
              <a:latin typeface="+mn-ea"/>
              <a:cs typeface="+mj-cs"/>
            </a:endParaRPr>
          </a:p>
          <a:p>
            <a:pPr>
              <a:lnSpc>
                <a:spcPct val="140000"/>
              </a:lnSpc>
              <a:spcBef>
                <a:spcPts val="0"/>
              </a:spcBef>
            </a:pPr>
            <a:r>
              <a:rPr lang="zh-CN" altLang="en-US" sz="3200" dirty="0">
                <a:latin typeface="+mn-ea"/>
                <a:cs typeface="+mj-cs"/>
              </a:rPr>
              <a:t>“</a:t>
            </a:r>
            <a:r>
              <a:rPr lang="zh-CN" altLang="en-US" sz="3200" b="1" dirty="0">
                <a:latin typeface="+mn-ea"/>
                <a:cs typeface="+mj-cs"/>
              </a:rPr>
              <a:t>生活消费</a:t>
            </a:r>
            <a:r>
              <a:rPr lang="zh-CN" altLang="en-US" sz="3200" dirty="0">
                <a:latin typeface="+mn-ea"/>
                <a:cs typeface="+mj-cs"/>
              </a:rPr>
              <a:t>”</a:t>
            </a:r>
            <a:endParaRPr lang="en-US" altLang="zh-CN" sz="3200" dirty="0">
              <a:latin typeface="+mn-ea"/>
              <a:cs typeface="+mj-cs"/>
            </a:endParaRPr>
          </a:p>
        </p:txBody>
      </p:sp>
    </p:spTree>
    <p:extLst>
      <p:ext uri="{BB962C8B-B14F-4D97-AF65-F5344CB8AC3E}">
        <p14:creationId xmlns:p14="http://schemas.microsoft.com/office/powerpoint/2010/main" val="37575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案例二 </a:t>
            </a:r>
            <a:r>
              <a:rPr lang="en-US" altLang="zh-CN" sz="4000" b="1" dirty="0">
                <a:solidFill>
                  <a:srgbClr val="7C1D20"/>
                </a:solidFill>
                <a:latin typeface="+mn-ea"/>
              </a:rPr>
              <a:t>1650</a:t>
            </a:r>
            <a:r>
              <a:rPr lang="zh-CN" altLang="en-US" sz="4000" b="1" dirty="0">
                <a:solidFill>
                  <a:srgbClr val="7C1D20"/>
                </a:solidFill>
                <a:latin typeface="+mn-ea"/>
              </a:rPr>
              <a:t>万宾利车赔偿案</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946635" y="2133650"/>
            <a:ext cx="10297144" cy="3960440"/>
          </a:xfrm>
        </p:spPr>
        <p:txBody>
          <a:bodyPr>
            <a:noAutofit/>
          </a:bodyPr>
          <a:lstStyle/>
          <a:p>
            <a:pPr>
              <a:lnSpc>
                <a:spcPct val="140000"/>
              </a:lnSpc>
              <a:spcBef>
                <a:spcPts val="0"/>
              </a:spcBef>
            </a:pPr>
            <a:r>
              <a:rPr lang="en-US" altLang="zh-CN" sz="3000" dirty="0">
                <a:latin typeface="+mn-ea"/>
                <a:cs typeface="+mj-cs"/>
              </a:rPr>
              <a:t>2014</a:t>
            </a:r>
            <a:r>
              <a:rPr lang="zh-CN" altLang="en-US" sz="3000" dirty="0">
                <a:latin typeface="+mn-ea"/>
                <a:cs typeface="+mj-cs"/>
              </a:rPr>
              <a:t>年，原告杨某在被告某汽车销售公司处订购了一辆价值</a:t>
            </a:r>
            <a:r>
              <a:rPr lang="en-US" altLang="zh-CN" sz="3000" dirty="0">
                <a:latin typeface="+mn-ea"/>
                <a:cs typeface="+mj-cs"/>
              </a:rPr>
              <a:t>550</a:t>
            </a:r>
            <a:r>
              <a:rPr lang="zh-CN" altLang="en-US" sz="3000" dirty="0">
                <a:latin typeface="+mn-ea"/>
                <a:cs typeface="+mj-cs"/>
              </a:rPr>
              <a:t>万的宾利车。后发现，被告卖给他的是一辆维修过的车，认为被告的行为构成欺诈，遂诉至法院，要求适用新消法，判令被告向其承担惩罚性赔偿责任。</a:t>
            </a:r>
            <a:endParaRPr lang="en-US" altLang="zh-CN" sz="3000" dirty="0">
              <a:latin typeface="+mn-ea"/>
              <a:cs typeface="+mj-cs"/>
            </a:endParaRPr>
          </a:p>
        </p:txBody>
      </p:sp>
    </p:spTree>
    <p:extLst>
      <p:ext uri="{BB962C8B-B14F-4D97-AF65-F5344CB8AC3E}">
        <p14:creationId xmlns:p14="http://schemas.microsoft.com/office/powerpoint/2010/main" val="3009477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案例二 </a:t>
            </a:r>
            <a:r>
              <a:rPr lang="en-US" altLang="zh-CN" sz="4000" b="1" dirty="0">
                <a:solidFill>
                  <a:srgbClr val="7C1D20"/>
                </a:solidFill>
                <a:latin typeface="+mn-ea"/>
              </a:rPr>
              <a:t>1650</a:t>
            </a:r>
            <a:r>
              <a:rPr lang="zh-CN" altLang="en-US" sz="4000" b="1" dirty="0">
                <a:solidFill>
                  <a:srgbClr val="7C1D20"/>
                </a:solidFill>
                <a:latin typeface="+mn-ea"/>
              </a:rPr>
              <a:t>万宾利车赔偿案</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946635" y="2133650"/>
            <a:ext cx="10297144" cy="3960440"/>
          </a:xfrm>
        </p:spPr>
        <p:txBody>
          <a:bodyPr>
            <a:noAutofit/>
          </a:bodyPr>
          <a:lstStyle/>
          <a:p>
            <a:pPr>
              <a:lnSpc>
                <a:spcPct val="140000"/>
              </a:lnSpc>
              <a:spcBef>
                <a:spcPts val="0"/>
              </a:spcBef>
            </a:pPr>
            <a:r>
              <a:rPr lang="zh-CN" altLang="en-US" sz="3000" dirty="0">
                <a:latin typeface="+mn-ea"/>
                <a:cs typeface="+mj-cs"/>
              </a:rPr>
              <a:t>在法庭上，杨某自认，其购买宾利车后，多用于接待等商务招待。（虽然</a:t>
            </a:r>
            <a:r>
              <a:rPr lang="zh-CN" altLang="en-US" sz="3000" dirty="0">
                <a:latin typeface="+mn-ea"/>
              </a:rPr>
              <a:t>宾利车登记在杨某个人名下，而非公司名下，杨某也开这辆车自用。）</a:t>
            </a:r>
            <a:endParaRPr lang="en-US" altLang="zh-CN" sz="3000" dirty="0">
              <a:latin typeface="+mn-ea"/>
              <a:cs typeface="+mj-cs"/>
            </a:endParaRPr>
          </a:p>
          <a:p>
            <a:pPr>
              <a:lnSpc>
                <a:spcPct val="140000"/>
              </a:lnSpc>
              <a:spcBef>
                <a:spcPts val="0"/>
              </a:spcBef>
            </a:pPr>
            <a:r>
              <a:rPr lang="zh-CN" altLang="en-US" sz="3000" b="1" dirty="0">
                <a:latin typeface="+mn-ea"/>
                <a:cs typeface="+mj-cs"/>
              </a:rPr>
              <a:t>争议焦点：杨某购买宾利车，多用于商务招待，这属于“生活消费”么？杨某还是消费者么？</a:t>
            </a:r>
            <a:endParaRPr lang="en-US" altLang="zh-CN" sz="3000" b="1" dirty="0">
              <a:latin typeface="+mn-ea"/>
              <a:cs typeface="+mj-cs"/>
            </a:endParaRPr>
          </a:p>
        </p:txBody>
      </p:sp>
    </p:spTree>
    <p:extLst>
      <p:ext uri="{BB962C8B-B14F-4D97-AF65-F5344CB8AC3E}">
        <p14:creationId xmlns:p14="http://schemas.microsoft.com/office/powerpoint/2010/main" val="6157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932391" y="981522"/>
            <a:ext cx="8469646" cy="724564"/>
          </a:xfrm>
        </p:spPr>
        <p:txBody>
          <a:bodyPr>
            <a:noAutofit/>
          </a:bodyPr>
          <a:lstStyle/>
          <a:p>
            <a:r>
              <a:rPr lang="zh-CN" altLang="en-US" sz="4000" b="1" dirty="0">
                <a:solidFill>
                  <a:srgbClr val="7C1D20"/>
                </a:solidFill>
                <a:latin typeface="+mn-ea"/>
              </a:rPr>
              <a:t>案例二 </a:t>
            </a:r>
            <a:r>
              <a:rPr lang="en-US" altLang="zh-CN" sz="4000" b="1" dirty="0">
                <a:solidFill>
                  <a:srgbClr val="7C1D20"/>
                </a:solidFill>
                <a:latin typeface="+mn-ea"/>
              </a:rPr>
              <a:t>1650</a:t>
            </a:r>
            <a:r>
              <a:rPr lang="zh-CN" altLang="en-US" sz="4000" b="1" dirty="0">
                <a:solidFill>
                  <a:srgbClr val="7C1D20"/>
                </a:solidFill>
                <a:latin typeface="+mn-ea"/>
              </a:rPr>
              <a:t>万宾利车赔偿案</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94606" y="2013791"/>
            <a:ext cx="10945216" cy="4536504"/>
          </a:xfrm>
        </p:spPr>
        <p:txBody>
          <a:bodyPr>
            <a:noAutofit/>
          </a:bodyPr>
          <a:lstStyle/>
          <a:p>
            <a:pPr>
              <a:lnSpc>
                <a:spcPct val="140000"/>
              </a:lnSpc>
              <a:spcBef>
                <a:spcPts val="0"/>
              </a:spcBef>
            </a:pPr>
            <a:r>
              <a:rPr lang="zh-CN" altLang="en-US" sz="3000" dirty="0">
                <a:latin typeface="+mn-ea"/>
                <a:cs typeface="+mj-cs"/>
              </a:rPr>
              <a:t>“</a:t>
            </a:r>
            <a:r>
              <a:rPr lang="zh-CN" altLang="zh-CN" sz="3000" dirty="0"/>
              <a:t>消费者将个人所购车辆用于生活所需且不排除用于与工作有关的用途，乃个人消费者日常用车的常见情形</a:t>
            </a:r>
            <a:r>
              <a:rPr lang="zh-CN" altLang="en-US" sz="3000" dirty="0"/>
              <a:t>，如果为‘生活所需’所购的车辆不能用于工作有关的用途，与社会大众所用的车辆现实不符。</a:t>
            </a:r>
            <a:r>
              <a:rPr lang="zh-CN" altLang="en-US" sz="3000" dirty="0">
                <a:latin typeface="+mn-ea"/>
                <a:cs typeface="+mj-cs"/>
              </a:rPr>
              <a:t>”</a:t>
            </a:r>
            <a:endParaRPr lang="en-US" altLang="zh-CN" sz="3000" dirty="0">
              <a:latin typeface="+mn-ea"/>
              <a:cs typeface="+mj-cs"/>
            </a:endParaRPr>
          </a:p>
          <a:p>
            <a:pPr>
              <a:lnSpc>
                <a:spcPct val="140000"/>
              </a:lnSpc>
              <a:spcBef>
                <a:spcPts val="0"/>
              </a:spcBef>
            </a:pPr>
            <a:r>
              <a:rPr lang="zh-CN" altLang="en-US" sz="3000" dirty="0">
                <a:latin typeface="+mn-ea"/>
                <a:cs typeface="+mj-cs"/>
              </a:rPr>
              <a:t>“</a:t>
            </a:r>
            <a:r>
              <a:rPr lang="zh-CN" altLang="en-US" sz="3000" b="1" dirty="0">
                <a:latin typeface="+mn-ea"/>
                <a:cs typeface="+mj-cs"/>
              </a:rPr>
              <a:t>生活消费</a:t>
            </a:r>
            <a:r>
              <a:rPr lang="zh-CN" altLang="en-US" sz="3000" dirty="0">
                <a:latin typeface="+mn-ea"/>
                <a:cs typeface="+mj-cs"/>
              </a:rPr>
              <a:t>”作</a:t>
            </a:r>
            <a:r>
              <a:rPr lang="zh-CN" altLang="en-US" sz="3000" b="1" dirty="0">
                <a:latin typeface="+mn-ea"/>
                <a:cs typeface="+mj-cs"/>
              </a:rPr>
              <a:t>扩大解释</a:t>
            </a:r>
            <a:endParaRPr lang="en-US" altLang="zh-CN" sz="3000" b="1" dirty="0">
              <a:latin typeface="+mn-ea"/>
              <a:cs typeface="+mj-cs"/>
            </a:endParaRPr>
          </a:p>
          <a:p>
            <a:pPr marL="0" indent="0">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397211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989634"/>
            <a:ext cx="9793088" cy="4249664"/>
          </a:xfrm>
        </p:spPr>
        <p:txBody>
          <a:bodyPr>
            <a:noAutofit/>
          </a:bodyPr>
          <a:lstStyle/>
          <a:p>
            <a:pPr>
              <a:lnSpc>
                <a:spcPct val="140000"/>
              </a:lnSpc>
              <a:spcBef>
                <a:spcPts val="0"/>
              </a:spcBef>
            </a:pPr>
            <a:r>
              <a:rPr lang="zh-CN" altLang="en-US" sz="3000" dirty="0"/>
              <a:t>购买商品用于吃喝拉撒属于生活消费</a:t>
            </a:r>
            <a:endParaRPr lang="en-US" altLang="zh-CN" sz="3000" dirty="0"/>
          </a:p>
          <a:p>
            <a:pPr>
              <a:lnSpc>
                <a:spcPct val="140000"/>
              </a:lnSpc>
              <a:spcBef>
                <a:spcPts val="0"/>
              </a:spcBef>
            </a:pPr>
            <a:r>
              <a:rPr lang="zh-CN" altLang="en-US" sz="3000" dirty="0"/>
              <a:t>购买保险属于么</a:t>
            </a:r>
            <a:endParaRPr lang="en-US" altLang="zh-CN" sz="3000" dirty="0"/>
          </a:p>
          <a:p>
            <a:pPr>
              <a:lnSpc>
                <a:spcPct val="140000"/>
              </a:lnSpc>
              <a:spcBef>
                <a:spcPts val="0"/>
              </a:spcBef>
            </a:pPr>
            <a:r>
              <a:rPr lang="zh-CN" altLang="en-US" sz="3000" dirty="0"/>
              <a:t>购买医疗服务？</a:t>
            </a:r>
            <a:endParaRPr lang="en-US" altLang="zh-CN" sz="3000" dirty="0"/>
          </a:p>
          <a:p>
            <a:pPr>
              <a:lnSpc>
                <a:spcPct val="140000"/>
              </a:lnSpc>
              <a:spcBef>
                <a:spcPts val="0"/>
              </a:spcBef>
            </a:pPr>
            <a:r>
              <a:rPr lang="zh-CN" altLang="en-US" sz="3000" dirty="0"/>
              <a:t>购买美容服务？</a:t>
            </a:r>
            <a:endParaRPr lang="en-US" altLang="zh-CN" sz="3000" dirty="0"/>
          </a:p>
          <a:p>
            <a:pPr>
              <a:lnSpc>
                <a:spcPct val="140000"/>
              </a:lnSpc>
              <a:spcBef>
                <a:spcPts val="0"/>
              </a:spcBef>
            </a:pPr>
            <a:r>
              <a:rPr lang="zh-CN" altLang="en-US" sz="3000" dirty="0"/>
              <a:t>购买健身服务？</a:t>
            </a:r>
            <a:endParaRPr lang="en-US" altLang="zh-CN" sz="3000" dirty="0"/>
          </a:p>
          <a:p>
            <a:pPr>
              <a:lnSpc>
                <a:spcPct val="140000"/>
              </a:lnSpc>
              <a:spcBef>
                <a:spcPts val="0"/>
              </a:spcBef>
            </a:pPr>
            <a:r>
              <a:rPr lang="zh-CN" altLang="en-US" sz="3000" dirty="0"/>
              <a:t>购买理财产品？</a:t>
            </a:r>
            <a:endParaRPr lang="en-US" altLang="zh-CN" sz="3000" dirty="0"/>
          </a:p>
        </p:txBody>
      </p:sp>
      <p:sp>
        <p:nvSpPr>
          <p:cNvPr id="4" name="标题 1"/>
          <p:cNvSpPr>
            <a:spLocks noGrp="1"/>
          </p:cNvSpPr>
          <p:nvPr>
            <p:ph type="title"/>
          </p:nvPr>
        </p:nvSpPr>
        <p:spPr>
          <a:xfrm>
            <a:off x="1932391" y="981522"/>
            <a:ext cx="8469646" cy="724564"/>
          </a:xfrm>
        </p:spPr>
        <p:txBody>
          <a:bodyPr>
            <a:noAutofit/>
          </a:bodyPr>
          <a:lstStyle/>
          <a:p>
            <a:r>
              <a:rPr lang="zh-CN" altLang="en-US" sz="4000" b="1" dirty="0">
                <a:solidFill>
                  <a:srgbClr val="7C1D20"/>
                </a:solidFill>
                <a:latin typeface="+mn-ea"/>
              </a:rPr>
              <a:t>“生活消费”</a:t>
            </a:r>
            <a:endParaRPr lang="zh-CN" altLang="en-US" sz="4000" b="1" dirty="0">
              <a:solidFill>
                <a:srgbClr val="7C1D20"/>
              </a:solidFill>
              <a:latin typeface="+mn-ea"/>
              <a:ea typeface="+mn-ea"/>
            </a:endParaRPr>
          </a:p>
        </p:txBody>
      </p:sp>
    </p:spTree>
    <p:extLst>
      <p:ext uri="{BB962C8B-B14F-4D97-AF65-F5344CB8AC3E}">
        <p14:creationId xmlns:p14="http://schemas.microsoft.com/office/powerpoint/2010/main" val="301430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932391" y="981522"/>
            <a:ext cx="8469646" cy="724564"/>
          </a:xfrm>
        </p:spPr>
        <p:txBody>
          <a:bodyPr>
            <a:noAutofit/>
          </a:bodyPr>
          <a:lstStyle/>
          <a:p>
            <a:r>
              <a:rPr lang="zh-CN" altLang="en-US" sz="4000" b="1" dirty="0">
                <a:solidFill>
                  <a:srgbClr val="7C1D20"/>
                </a:solidFill>
                <a:latin typeface="+mn-ea"/>
              </a:rPr>
              <a:t>金融消费者</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94606" y="2013791"/>
            <a:ext cx="10945216" cy="4536504"/>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消费者权益保护法</a:t>
            </a:r>
            <a:r>
              <a:rPr lang="en-US" altLang="zh-CN" sz="3000" dirty="0">
                <a:latin typeface="+mn-ea"/>
                <a:cs typeface="+mj-cs"/>
              </a:rPr>
              <a:t>》</a:t>
            </a:r>
            <a:r>
              <a:rPr lang="zh-CN" altLang="en-US" sz="3000" dirty="0">
                <a:latin typeface="+mn-ea"/>
                <a:cs typeface="+mj-cs"/>
              </a:rPr>
              <a:t>（</a:t>
            </a:r>
            <a:r>
              <a:rPr lang="en-US" altLang="zh-CN" sz="3000" dirty="0">
                <a:latin typeface="+mn-ea"/>
                <a:cs typeface="+mj-cs"/>
              </a:rPr>
              <a:t>2014</a:t>
            </a:r>
            <a:r>
              <a:rPr lang="zh-CN" altLang="en-US" sz="3000" dirty="0">
                <a:latin typeface="+mn-ea"/>
                <a:cs typeface="+mj-cs"/>
              </a:rPr>
              <a:t>年）第二十八条规定：</a:t>
            </a:r>
          </a:p>
          <a:p>
            <a:pPr marL="0" indent="0">
              <a:lnSpc>
                <a:spcPct val="140000"/>
              </a:lnSpc>
              <a:spcBef>
                <a:spcPts val="0"/>
              </a:spcBef>
              <a:buNone/>
            </a:pPr>
            <a:r>
              <a:rPr lang="zh-CN" altLang="en-US" sz="3000" dirty="0">
                <a:latin typeface="+mn-ea"/>
                <a:cs typeface="+mj-cs"/>
              </a:rPr>
              <a:t>     采用网络、电视、电话、邮购等方式提供商品或者服务的经营者，以及提供</a:t>
            </a:r>
            <a:r>
              <a:rPr lang="zh-CN" altLang="en-US" sz="3000" b="1" u="sng" dirty="0">
                <a:latin typeface="+mn-ea"/>
                <a:cs typeface="+mj-cs"/>
              </a:rPr>
              <a:t>证券、保险、银行</a:t>
            </a:r>
            <a:r>
              <a:rPr lang="zh-CN" altLang="en-US" sz="3000" dirty="0">
                <a:latin typeface="+mn-ea"/>
                <a:cs typeface="+mj-cs"/>
              </a:rPr>
              <a:t>等</a:t>
            </a:r>
            <a:r>
              <a:rPr lang="zh-CN" altLang="en-US" sz="3000" b="1" dirty="0">
                <a:solidFill>
                  <a:srgbClr val="FF0000"/>
                </a:solidFill>
                <a:latin typeface="+mn-ea"/>
                <a:cs typeface="+mj-cs"/>
              </a:rPr>
              <a:t>金融服务</a:t>
            </a:r>
            <a:r>
              <a:rPr lang="zh-CN" altLang="en-US" sz="3000" dirty="0">
                <a:latin typeface="+mn-ea"/>
                <a:cs typeface="+mj-cs"/>
              </a:rPr>
              <a:t>的经营者，应当向消费者提供经营地址、联系方式、商品或者服务的数量和质量、价款或者费用、履行期限和方式、安全注意事项和风险警示、售后服务、民事责任等信息。</a:t>
            </a:r>
          </a:p>
          <a:p>
            <a:pPr marL="0" indent="0">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56056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629594"/>
            <a:ext cx="9793088" cy="4249664"/>
          </a:xfrm>
        </p:spPr>
        <p:txBody>
          <a:bodyPr>
            <a:noAutofit/>
          </a:bodyPr>
          <a:lstStyle/>
          <a:p>
            <a:pPr>
              <a:lnSpc>
                <a:spcPct val="140000"/>
              </a:lnSpc>
              <a:spcBef>
                <a:spcPts val="0"/>
              </a:spcBef>
            </a:pPr>
            <a:r>
              <a:rPr lang="en-US" altLang="zh-CN" sz="2800" dirty="0">
                <a:latin typeface="+mn-ea"/>
              </a:rPr>
              <a:t>《</a:t>
            </a:r>
            <a:r>
              <a:rPr lang="zh-CN" altLang="en-US" sz="2800" dirty="0">
                <a:latin typeface="+mn-ea"/>
              </a:rPr>
              <a:t>国务院办公厅关于加强金融消费者权益保护工作的指导意见</a:t>
            </a:r>
            <a:r>
              <a:rPr lang="en-US" altLang="zh-CN" sz="2800" dirty="0">
                <a:latin typeface="+mn-ea"/>
              </a:rPr>
              <a:t>》</a:t>
            </a:r>
            <a:r>
              <a:rPr lang="zh-CN" altLang="en-US" sz="2800" dirty="0">
                <a:latin typeface="+mn-ea"/>
              </a:rPr>
              <a:t>（国办发</a:t>
            </a:r>
            <a:r>
              <a:rPr lang="en-US" altLang="zh-CN" sz="2800" dirty="0">
                <a:latin typeface="+mn-ea"/>
              </a:rPr>
              <a:t>〔2015〕81</a:t>
            </a:r>
            <a:r>
              <a:rPr lang="zh-CN" altLang="en-US" sz="2800" dirty="0">
                <a:latin typeface="+mn-ea"/>
              </a:rPr>
              <a:t>号，</a:t>
            </a:r>
            <a:r>
              <a:rPr lang="en-US" altLang="zh-CN" sz="2800" dirty="0">
                <a:latin typeface="+mn-ea"/>
              </a:rPr>
              <a:t>2015</a:t>
            </a:r>
            <a:r>
              <a:rPr lang="zh-CN" altLang="en-US" sz="2800" dirty="0">
                <a:latin typeface="+mn-ea"/>
              </a:rPr>
              <a:t>年</a:t>
            </a:r>
            <a:r>
              <a:rPr lang="en-US" altLang="zh-CN" sz="2800" dirty="0">
                <a:latin typeface="+mn-ea"/>
              </a:rPr>
              <a:t>11</a:t>
            </a:r>
            <a:r>
              <a:rPr lang="zh-CN" altLang="en-US" sz="2800" dirty="0">
                <a:latin typeface="+mn-ea"/>
              </a:rPr>
              <a:t>月</a:t>
            </a:r>
            <a:r>
              <a:rPr lang="en-US" altLang="zh-CN" sz="2800" dirty="0">
                <a:latin typeface="+mn-ea"/>
              </a:rPr>
              <a:t>13</a:t>
            </a:r>
            <a:r>
              <a:rPr lang="zh-CN" altLang="en-US" sz="2800" dirty="0">
                <a:latin typeface="+mn-ea"/>
              </a:rPr>
              <a:t>日发布）</a:t>
            </a:r>
            <a:endParaRPr lang="en-US" altLang="zh-CN" sz="2800" dirty="0">
              <a:latin typeface="+mn-ea"/>
            </a:endParaRPr>
          </a:p>
          <a:p>
            <a:pPr marL="0" indent="0">
              <a:lnSpc>
                <a:spcPct val="140000"/>
              </a:lnSpc>
              <a:spcBef>
                <a:spcPts val="0"/>
              </a:spcBef>
              <a:buNone/>
            </a:pPr>
            <a:r>
              <a:rPr lang="zh-CN" altLang="en-US" sz="2800" dirty="0">
                <a:latin typeface="+mn-ea"/>
              </a:rPr>
              <a:t>“（一）</a:t>
            </a:r>
            <a:r>
              <a:rPr lang="zh-CN" altLang="en-US" sz="2800" b="1" u="sng" dirty="0">
                <a:latin typeface="+mn-ea"/>
              </a:rPr>
              <a:t>人民银行、银监会、证监会、保监会</a:t>
            </a:r>
            <a:r>
              <a:rPr lang="zh-CN" altLang="en-US" sz="2800" dirty="0">
                <a:latin typeface="+mn-ea"/>
              </a:rPr>
              <a:t>（以下统称金融管理部门）要按照职责分工，密切配合，切实做好金融消费者权益保护工作。</a:t>
            </a:r>
            <a:r>
              <a:rPr lang="en-US" altLang="zh-CN" sz="28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03040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469646" cy="724564"/>
          </a:xfrm>
        </p:spPr>
        <p:txBody>
          <a:bodyPr>
            <a:noAutofit/>
          </a:bodyPr>
          <a:lstStyle/>
          <a:p>
            <a:r>
              <a:rPr lang="zh-CN" altLang="en-US" sz="4000" b="1" dirty="0">
                <a:solidFill>
                  <a:srgbClr val="7C1D20"/>
                </a:solidFill>
                <a:latin typeface="+mn-ea"/>
                <a:ea typeface="+mn-ea"/>
              </a:rPr>
              <a:t>推荐消法相关网站</a:t>
            </a:r>
          </a:p>
        </p:txBody>
      </p:sp>
      <p:sp>
        <p:nvSpPr>
          <p:cNvPr id="3" name="内容占位符 2"/>
          <p:cNvSpPr>
            <a:spLocks noGrp="1"/>
          </p:cNvSpPr>
          <p:nvPr>
            <p:ph idx="1"/>
          </p:nvPr>
        </p:nvSpPr>
        <p:spPr>
          <a:xfrm>
            <a:off x="1860384" y="2709714"/>
            <a:ext cx="8469646" cy="2635541"/>
          </a:xfrm>
        </p:spPr>
        <p:txBody>
          <a:bodyPr>
            <a:noAutofit/>
          </a:bodyPr>
          <a:lstStyle/>
          <a:p>
            <a:pPr>
              <a:lnSpc>
                <a:spcPct val="140000"/>
              </a:lnSpc>
              <a:spcBef>
                <a:spcPts val="0"/>
              </a:spcBef>
            </a:pPr>
            <a:r>
              <a:rPr lang="zh-CN" altLang="en-US" sz="3000" dirty="0">
                <a:latin typeface="+mn-ea"/>
                <a:cs typeface="+mj-cs"/>
              </a:rPr>
              <a:t>中国</a:t>
            </a:r>
            <a:r>
              <a:rPr lang="en-US" altLang="zh-CN" sz="3000" dirty="0">
                <a:latin typeface="+mn-ea"/>
                <a:cs typeface="+mj-cs"/>
              </a:rPr>
              <a:t>315</a:t>
            </a:r>
            <a:r>
              <a:rPr lang="zh-CN" altLang="en-US" sz="3000" dirty="0">
                <a:latin typeface="+mn-ea"/>
                <a:cs typeface="+mj-cs"/>
              </a:rPr>
              <a:t>法律网（中国法学会消费者权益保护法学研究会官网）</a:t>
            </a:r>
          </a:p>
          <a:p>
            <a:pPr>
              <a:lnSpc>
                <a:spcPct val="140000"/>
              </a:lnSpc>
              <a:spcBef>
                <a:spcPts val="0"/>
              </a:spcBef>
            </a:pPr>
            <a:r>
              <a:rPr lang="zh-CN" altLang="en-US" sz="3000" dirty="0">
                <a:latin typeface="+mn-ea"/>
                <a:cs typeface="+mj-cs"/>
              </a:rPr>
              <a:t>中国质量万里行促进会官网</a:t>
            </a:r>
          </a:p>
        </p:txBody>
      </p:sp>
    </p:spTree>
    <p:extLst>
      <p:ext uri="{BB962C8B-B14F-4D97-AF65-F5344CB8AC3E}">
        <p14:creationId xmlns:p14="http://schemas.microsoft.com/office/powerpoint/2010/main" val="3549171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629594"/>
            <a:ext cx="9793088" cy="4249664"/>
          </a:xfrm>
        </p:spPr>
        <p:txBody>
          <a:bodyPr>
            <a:noAutofit/>
          </a:bodyPr>
          <a:lstStyle/>
          <a:p>
            <a:pPr marL="0" indent="0">
              <a:lnSpc>
                <a:spcPct val="140000"/>
              </a:lnSpc>
              <a:spcBef>
                <a:spcPts val="0"/>
              </a:spcBef>
              <a:buNone/>
            </a:pPr>
            <a:r>
              <a:rPr lang="zh-CN" altLang="en-US" sz="2800" dirty="0">
                <a:latin typeface="+mn-ea"/>
              </a:rPr>
              <a:t>（二）</a:t>
            </a:r>
            <a:r>
              <a:rPr lang="zh-CN" altLang="en-US" sz="2800" b="1" u="sng" dirty="0">
                <a:latin typeface="+mn-ea"/>
              </a:rPr>
              <a:t>银行业机构、证券业机构、保险业机构以及其他从事金融或与金融相关业务的机构（以下统称金融机构）</a:t>
            </a:r>
            <a:r>
              <a:rPr lang="zh-CN" altLang="en-US" sz="2800" dirty="0">
                <a:latin typeface="+mn-ea"/>
              </a:rPr>
              <a:t>应当遵循平等自愿、诚实守信等原则，充分尊重并自觉保障金融消费者的财产安全权、知情权、自主选择权、公平交易权、依法求偿权、受教育权、受尊重权、信息安全权等基本权利，依法、合规开展经营活动。”</a:t>
            </a:r>
            <a:endParaRPr lang="en-US" altLang="zh-CN" sz="2800" dirty="0">
              <a:latin typeface="+mn-ea"/>
            </a:endParaRPr>
          </a:p>
        </p:txBody>
      </p:sp>
    </p:spTree>
    <p:extLst>
      <p:ext uri="{BB962C8B-B14F-4D97-AF65-F5344CB8AC3E}">
        <p14:creationId xmlns:p14="http://schemas.microsoft.com/office/powerpoint/2010/main" val="192366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844824"/>
            <a:ext cx="10441160" cy="4177258"/>
          </a:xfrm>
        </p:spPr>
        <p:txBody>
          <a:bodyPr>
            <a:noAutofit/>
          </a:bodyPr>
          <a:lstStyle/>
          <a:p>
            <a:pPr>
              <a:lnSpc>
                <a:spcPct val="140000"/>
              </a:lnSpc>
              <a:spcBef>
                <a:spcPts val="0"/>
              </a:spcBef>
            </a:pPr>
            <a:r>
              <a:rPr lang="en-US" altLang="zh-CN" sz="3200" dirty="0">
                <a:latin typeface="+mn-ea"/>
              </a:rPr>
              <a:t>《</a:t>
            </a:r>
            <a:r>
              <a:rPr lang="zh-CN" altLang="en-US" sz="3200" dirty="0">
                <a:latin typeface="+mn-ea"/>
              </a:rPr>
              <a:t>中国人民银行金融消费者权益保护实施办法</a:t>
            </a:r>
            <a:r>
              <a:rPr lang="en-US" altLang="zh-CN" sz="3200" dirty="0">
                <a:latin typeface="+mn-ea"/>
              </a:rPr>
              <a:t>》</a:t>
            </a:r>
            <a:r>
              <a:rPr lang="zh-CN" altLang="en-US" sz="3200" dirty="0">
                <a:latin typeface="+mn-ea"/>
              </a:rPr>
              <a:t>（中国 人民银行令</a:t>
            </a:r>
            <a:r>
              <a:rPr lang="en-US" altLang="zh-CN" sz="3200" dirty="0">
                <a:latin typeface="+mn-ea"/>
              </a:rPr>
              <a:t>〔2020〕</a:t>
            </a:r>
            <a:r>
              <a:rPr lang="zh-CN" altLang="en-US" sz="3200" dirty="0">
                <a:latin typeface="+mn-ea"/>
              </a:rPr>
              <a:t>第</a:t>
            </a:r>
            <a:r>
              <a:rPr lang="en-US" altLang="zh-CN" sz="3200" dirty="0">
                <a:latin typeface="+mn-ea"/>
              </a:rPr>
              <a:t>5</a:t>
            </a:r>
            <a:r>
              <a:rPr lang="zh-CN" altLang="en-US" sz="3200" dirty="0">
                <a:latin typeface="+mn-ea"/>
              </a:rPr>
              <a:t>号，</a:t>
            </a:r>
            <a:r>
              <a:rPr lang="en-US" altLang="zh-CN" sz="3200" dirty="0">
                <a:latin typeface="+mn-ea"/>
              </a:rPr>
              <a:t>2020</a:t>
            </a:r>
            <a:r>
              <a:rPr lang="zh-CN" altLang="en-US" sz="3200" dirty="0">
                <a:latin typeface="+mn-ea"/>
              </a:rPr>
              <a:t>年</a:t>
            </a:r>
            <a:r>
              <a:rPr lang="en-US" altLang="zh-CN" sz="3200" dirty="0">
                <a:latin typeface="+mn-ea"/>
              </a:rPr>
              <a:t>9</a:t>
            </a:r>
            <a:r>
              <a:rPr lang="zh-CN" altLang="en-US" sz="3200" dirty="0">
                <a:latin typeface="+mn-ea"/>
              </a:rPr>
              <a:t>月</a:t>
            </a:r>
            <a:r>
              <a:rPr lang="en-US" altLang="zh-CN" sz="3200" dirty="0">
                <a:latin typeface="+mn-ea"/>
              </a:rPr>
              <a:t>15</a:t>
            </a:r>
            <a:r>
              <a:rPr lang="zh-CN" altLang="en-US" sz="3200" dirty="0">
                <a:latin typeface="+mn-ea"/>
              </a:rPr>
              <a:t>日发布，</a:t>
            </a:r>
            <a:r>
              <a:rPr lang="en-US" altLang="zh-CN" sz="3200" dirty="0">
                <a:latin typeface="+mn-ea"/>
              </a:rPr>
              <a:t>2020</a:t>
            </a:r>
            <a:r>
              <a:rPr lang="zh-CN" altLang="en-US" sz="3200" dirty="0">
                <a:latin typeface="+mn-ea"/>
              </a:rPr>
              <a:t>年</a:t>
            </a:r>
            <a:r>
              <a:rPr lang="en-US" altLang="zh-CN" sz="3200" dirty="0">
                <a:latin typeface="+mn-ea"/>
              </a:rPr>
              <a:t>11</a:t>
            </a:r>
            <a:r>
              <a:rPr lang="zh-CN" altLang="en-US" sz="3200" dirty="0">
                <a:latin typeface="+mn-ea"/>
              </a:rPr>
              <a:t>月</a:t>
            </a:r>
            <a:r>
              <a:rPr lang="en-US" altLang="zh-CN" sz="3200" dirty="0">
                <a:latin typeface="+mn-ea"/>
              </a:rPr>
              <a:t>1</a:t>
            </a:r>
            <a:r>
              <a:rPr lang="zh-CN" altLang="en-US" sz="3200" dirty="0">
                <a:latin typeface="+mn-ea"/>
              </a:rPr>
              <a:t>日实施）</a:t>
            </a:r>
          </a:p>
          <a:p>
            <a:pPr marL="0" indent="0">
              <a:lnSpc>
                <a:spcPct val="140000"/>
              </a:lnSpc>
              <a:spcBef>
                <a:spcPts val="0"/>
              </a:spcBef>
              <a:buNone/>
            </a:pPr>
            <a:r>
              <a:rPr lang="zh-CN" altLang="en-US" sz="3200" dirty="0">
                <a:latin typeface="+mn-ea"/>
              </a:rPr>
              <a:t>“本办法所称</a:t>
            </a:r>
            <a:r>
              <a:rPr lang="zh-CN" altLang="en-US" sz="3200" b="1" dirty="0">
                <a:solidFill>
                  <a:srgbClr val="FF0000"/>
                </a:solidFill>
                <a:latin typeface="+mn-ea"/>
              </a:rPr>
              <a:t>金融消费者</a:t>
            </a:r>
            <a:r>
              <a:rPr lang="zh-CN" altLang="en-US" sz="3200" dirty="0">
                <a:latin typeface="+mn-ea"/>
              </a:rPr>
              <a:t>是指购买、使用</a:t>
            </a:r>
            <a:r>
              <a:rPr lang="zh-CN" altLang="en-US" sz="3200" u="sng" dirty="0">
                <a:latin typeface="+mn-ea"/>
              </a:rPr>
              <a:t>银行、支付机构</a:t>
            </a:r>
            <a:r>
              <a:rPr lang="zh-CN" altLang="en-US" sz="3200" dirty="0">
                <a:latin typeface="+mn-ea"/>
              </a:rPr>
              <a:t>提供的</a:t>
            </a:r>
            <a:r>
              <a:rPr lang="zh-CN" altLang="en-US" sz="3200" u="sng" dirty="0">
                <a:latin typeface="+mn-ea"/>
              </a:rPr>
              <a:t>金融产品或者服务</a:t>
            </a:r>
            <a:r>
              <a:rPr lang="zh-CN" altLang="en-US" sz="3200" dirty="0">
                <a:latin typeface="+mn-ea"/>
              </a:rPr>
              <a:t>的</a:t>
            </a:r>
            <a:r>
              <a:rPr lang="zh-CN" altLang="en-US" sz="3200" b="1" dirty="0">
                <a:latin typeface="+mn-ea"/>
              </a:rPr>
              <a:t>自然人</a:t>
            </a:r>
            <a:r>
              <a:rPr lang="zh-CN" altLang="en-US" sz="3200" dirty="0">
                <a:latin typeface="+mn-ea"/>
              </a:rPr>
              <a:t>。”（第二条第三款）</a:t>
            </a:r>
            <a:r>
              <a:rPr lang="zh-CN" altLang="en-US" sz="3200" dirty="0"/>
              <a:t>”</a:t>
            </a:r>
            <a:endParaRPr lang="en-US" altLang="zh-CN" sz="3200" dirty="0">
              <a:latin typeface="+mn-ea"/>
            </a:endParaRPr>
          </a:p>
        </p:txBody>
      </p:sp>
    </p:spTree>
    <p:extLst>
      <p:ext uri="{BB962C8B-B14F-4D97-AF65-F5344CB8AC3E}">
        <p14:creationId xmlns:p14="http://schemas.microsoft.com/office/powerpoint/2010/main" val="74116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126654" y="1269554"/>
            <a:ext cx="10801200" cy="4896544"/>
          </a:xfrm>
        </p:spPr>
        <p:txBody>
          <a:bodyPr>
            <a:noAutofit/>
          </a:bodyPr>
          <a:lstStyle/>
          <a:p>
            <a:pPr marL="0" indent="0">
              <a:lnSpc>
                <a:spcPct val="140000"/>
              </a:lnSpc>
              <a:spcBef>
                <a:spcPts val="0"/>
              </a:spcBef>
              <a:buNone/>
            </a:pPr>
            <a:r>
              <a:rPr lang="zh-CN" altLang="en-US" sz="2800" dirty="0">
                <a:latin typeface="+mn-ea"/>
              </a:rPr>
              <a:t>“在中华人民共和国境内依法设立的为金融消费者提供金融产品或者服务的银行业金融机构（以下简称</a:t>
            </a:r>
            <a:r>
              <a:rPr lang="zh-CN" altLang="en-US" sz="2800" b="1" dirty="0">
                <a:solidFill>
                  <a:srgbClr val="FF0000"/>
                </a:solidFill>
                <a:latin typeface="+mn-ea"/>
              </a:rPr>
              <a:t>银行</a:t>
            </a:r>
            <a:r>
              <a:rPr lang="zh-CN" altLang="en-US" sz="2800" dirty="0">
                <a:latin typeface="+mn-ea"/>
              </a:rPr>
              <a:t>），开展与下列业务相关的金融消费者权益保护工作，适用本办法：</a:t>
            </a:r>
          </a:p>
          <a:p>
            <a:pPr marL="0" indent="0">
              <a:lnSpc>
                <a:spcPct val="140000"/>
              </a:lnSpc>
              <a:spcBef>
                <a:spcPts val="0"/>
              </a:spcBef>
              <a:buNone/>
            </a:pPr>
            <a:r>
              <a:rPr lang="zh-CN" altLang="en-US" sz="2800" dirty="0">
                <a:latin typeface="+mn-ea"/>
              </a:rPr>
              <a:t>（一）与利率管理相关的。</a:t>
            </a:r>
          </a:p>
          <a:p>
            <a:pPr marL="0" indent="0">
              <a:lnSpc>
                <a:spcPct val="140000"/>
              </a:lnSpc>
              <a:spcBef>
                <a:spcPts val="0"/>
              </a:spcBef>
              <a:buNone/>
            </a:pPr>
            <a:r>
              <a:rPr lang="zh-CN" altLang="en-US" sz="2800" dirty="0">
                <a:latin typeface="+mn-ea"/>
              </a:rPr>
              <a:t>（二）与人民币管理相关的。</a:t>
            </a:r>
          </a:p>
          <a:p>
            <a:pPr marL="0" indent="0">
              <a:lnSpc>
                <a:spcPct val="140000"/>
              </a:lnSpc>
              <a:spcBef>
                <a:spcPts val="0"/>
              </a:spcBef>
              <a:buNone/>
            </a:pPr>
            <a:r>
              <a:rPr lang="zh-CN" altLang="en-US" sz="2800" dirty="0">
                <a:latin typeface="+mn-ea"/>
              </a:rPr>
              <a:t>（三）与外汇管理相关的。</a:t>
            </a:r>
          </a:p>
          <a:p>
            <a:pPr marL="0" indent="0">
              <a:lnSpc>
                <a:spcPct val="140000"/>
              </a:lnSpc>
              <a:spcBef>
                <a:spcPts val="0"/>
              </a:spcBef>
              <a:buNone/>
            </a:pPr>
            <a:r>
              <a:rPr lang="zh-CN" altLang="en-US" sz="2800" dirty="0">
                <a:latin typeface="+mn-ea"/>
              </a:rPr>
              <a:t>（四）与黄金市场管理相关的。</a:t>
            </a:r>
          </a:p>
          <a:p>
            <a:pPr marL="0" indent="0">
              <a:lnSpc>
                <a:spcPct val="140000"/>
              </a:lnSpc>
              <a:spcBef>
                <a:spcPts val="0"/>
              </a:spcBef>
              <a:buNone/>
            </a:pPr>
            <a:r>
              <a:rPr lang="zh-CN" altLang="en-US" sz="2800" dirty="0">
                <a:latin typeface="+mn-ea"/>
              </a:rPr>
              <a:t>（五）与国库管理相关的。</a:t>
            </a:r>
          </a:p>
        </p:txBody>
      </p:sp>
    </p:spTree>
    <p:extLst>
      <p:ext uri="{BB962C8B-B14F-4D97-AF65-F5344CB8AC3E}">
        <p14:creationId xmlns:p14="http://schemas.microsoft.com/office/powerpoint/2010/main" val="381685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413570"/>
            <a:ext cx="10153128" cy="4680520"/>
          </a:xfrm>
        </p:spPr>
        <p:txBody>
          <a:bodyPr>
            <a:noAutofit/>
          </a:bodyPr>
          <a:lstStyle/>
          <a:p>
            <a:pPr marL="0" indent="0">
              <a:lnSpc>
                <a:spcPct val="140000"/>
              </a:lnSpc>
              <a:spcBef>
                <a:spcPts val="0"/>
              </a:spcBef>
              <a:buNone/>
            </a:pPr>
            <a:r>
              <a:rPr lang="zh-CN" altLang="en-US" sz="2800" dirty="0">
                <a:latin typeface="+mn-ea"/>
              </a:rPr>
              <a:t>（六）与支付、清算管理相关的。</a:t>
            </a:r>
          </a:p>
          <a:p>
            <a:pPr marL="0" indent="0">
              <a:lnSpc>
                <a:spcPct val="140000"/>
              </a:lnSpc>
              <a:spcBef>
                <a:spcPts val="0"/>
              </a:spcBef>
              <a:buNone/>
            </a:pPr>
            <a:r>
              <a:rPr lang="zh-CN" altLang="en-US" sz="2800" dirty="0">
                <a:latin typeface="+mn-ea"/>
              </a:rPr>
              <a:t>（七）与反洗钱管理相关的。</a:t>
            </a:r>
          </a:p>
          <a:p>
            <a:pPr marL="0" indent="0">
              <a:lnSpc>
                <a:spcPct val="140000"/>
              </a:lnSpc>
              <a:spcBef>
                <a:spcPts val="0"/>
              </a:spcBef>
              <a:buNone/>
            </a:pPr>
            <a:r>
              <a:rPr lang="zh-CN" altLang="en-US" sz="2800" dirty="0">
                <a:latin typeface="+mn-ea"/>
              </a:rPr>
              <a:t>（八）与征信管理相关的。</a:t>
            </a:r>
          </a:p>
          <a:p>
            <a:pPr marL="0" indent="0">
              <a:lnSpc>
                <a:spcPct val="140000"/>
              </a:lnSpc>
              <a:spcBef>
                <a:spcPts val="0"/>
              </a:spcBef>
              <a:buNone/>
            </a:pPr>
            <a:r>
              <a:rPr lang="zh-CN" altLang="en-US" sz="2800" dirty="0">
                <a:latin typeface="+mn-ea"/>
              </a:rPr>
              <a:t>（九）与上述第一项至第八项业务相关的金融营销宣传和消费者金融信息保护。</a:t>
            </a:r>
            <a:endParaRPr lang="en-US" altLang="zh-CN" sz="2800" dirty="0">
              <a:latin typeface="+mn-ea"/>
            </a:endParaRPr>
          </a:p>
          <a:p>
            <a:pPr marL="0" indent="0">
              <a:lnSpc>
                <a:spcPct val="140000"/>
              </a:lnSpc>
              <a:spcBef>
                <a:spcPts val="0"/>
              </a:spcBef>
              <a:buNone/>
            </a:pPr>
            <a:r>
              <a:rPr lang="zh-CN" altLang="en-US" sz="2800" dirty="0">
                <a:latin typeface="+mn-ea"/>
              </a:rPr>
              <a:t>（十）其他法律、行政法规规定的中国人民银行职责范围内的金融消费者权益保护工作。”（第二条第一款）</a:t>
            </a:r>
          </a:p>
          <a:p>
            <a:pPr>
              <a:lnSpc>
                <a:spcPct val="140000"/>
              </a:lnSpc>
              <a:spcBef>
                <a:spcPts val="0"/>
              </a:spcBef>
            </a:pPr>
            <a:endParaRPr lang="en-US" altLang="zh-CN" sz="2800" dirty="0">
              <a:latin typeface="+mn-ea"/>
            </a:endParaRPr>
          </a:p>
        </p:txBody>
      </p:sp>
    </p:spTree>
    <p:extLst>
      <p:ext uri="{BB962C8B-B14F-4D97-AF65-F5344CB8AC3E}">
        <p14:creationId xmlns:p14="http://schemas.microsoft.com/office/powerpoint/2010/main" val="32847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630710" y="2061642"/>
            <a:ext cx="8856984" cy="4032448"/>
          </a:xfrm>
        </p:spPr>
        <p:txBody>
          <a:bodyPr>
            <a:noAutofit/>
          </a:bodyPr>
          <a:lstStyle/>
          <a:p>
            <a:pPr marL="0" indent="0">
              <a:lnSpc>
                <a:spcPct val="140000"/>
              </a:lnSpc>
              <a:spcBef>
                <a:spcPts val="0"/>
              </a:spcBef>
              <a:buNone/>
            </a:pPr>
            <a:r>
              <a:rPr lang="zh-CN" altLang="en-US" sz="2800" dirty="0">
                <a:latin typeface="+mn-ea"/>
              </a:rPr>
              <a:t>“在中华人民共和国境内依法设立的非银行支付机构（以下简称</a:t>
            </a:r>
            <a:r>
              <a:rPr lang="zh-CN" altLang="en-US" sz="2800" b="1" dirty="0">
                <a:solidFill>
                  <a:srgbClr val="FF0000"/>
                </a:solidFill>
                <a:latin typeface="+mn-ea"/>
              </a:rPr>
              <a:t>支付机构</a:t>
            </a:r>
            <a:r>
              <a:rPr lang="zh-CN" altLang="en-US" sz="2800" dirty="0">
                <a:latin typeface="+mn-ea"/>
              </a:rPr>
              <a:t>）提供支付服务的，适用本办法。”（第二条第二款）</a:t>
            </a:r>
          </a:p>
          <a:p>
            <a:pPr>
              <a:lnSpc>
                <a:spcPct val="140000"/>
              </a:lnSpc>
              <a:spcBef>
                <a:spcPts val="0"/>
              </a:spcBef>
            </a:pPr>
            <a:endParaRPr lang="en-US" altLang="zh-CN" sz="2800" dirty="0">
              <a:latin typeface="+mn-ea"/>
            </a:endParaRPr>
          </a:p>
        </p:txBody>
      </p:sp>
    </p:spTree>
    <p:extLst>
      <p:ext uri="{BB962C8B-B14F-4D97-AF65-F5344CB8AC3E}">
        <p14:creationId xmlns:p14="http://schemas.microsoft.com/office/powerpoint/2010/main" val="197086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629594"/>
            <a:ext cx="9793088" cy="4249664"/>
          </a:xfrm>
        </p:spPr>
        <p:txBody>
          <a:bodyPr>
            <a:noAutofit/>
          </a:bodyPr>
          <a:lstStyle/>
          <a:p>
            <a:pPr>
              <a:lnSpc>
                <a:spcPct val="140000"/>
              </a:lnSpc>
              <a:spcBef>
                <a:spcPts val="0"/>
              </a:spcBef>
            </a:pPr>
            <a:r>
              <a:rPr lang="en-US" altLang="zh-CN" sz="3200" dirty="0">
                <a:latin typeface="+mn-ea"/>
              </a:rPr>
              <a:t>《</a:t>
            </a:r>
            <a:r>
              <a:rPr lang="zh-CN" altLang="en-US" sz="3200" dirty="0">
                <a:latin typeface="+mn-ea"/>
              </a:rPr>
              <a:t>处置非法集资条例（征求意见稿）</a:t>
            </a:r>
            <a:r>
              <a:rPr lang="en-US" altLang="zh-CN" sz="3200" dirty="0">
                <a:latin typeface="+mn-ea"/>
              </a:rPr>
              <a:t>》</a:t>
            </a:r>
            <a:r>
              <a:rPr lang="zh-CN" altLang="en-US" sz="3200" dirty="0">
                <a:latin typeface="+mn-ea"/>
              </a:rPr>
              <a:t>（国务院，</a:t>
            </a:r>
            <a:r>
              <a:rPr lang="en-US" altLang="zh-CN" sz="3200" dirty="0">
                <a:latin typeface="+mn-ea"/>
              </a:rPr>
              <a:t>2017</a:t>
            </a:r>
            <a:r>
              <a:rPr lang="zh-CN" altLang="en-US" sz="3200" dirty="0">
                <a:latin typeface="+mn-ea"/>
              </a:rPr>
              <a:t>年</a:t>
            </a:r>
            <a:r>
              <a:rPr lang="en-US" altLang="zh-CN" sz="3200" dirty="0">
                <a:latin typeface="+mn-ea"/>
              </a:rPr>
              <a:t>8</a:t>
            </a:r>
            <a:r>
              <a:rPr lang="zh-CN" altLang="en-US" sz="3200" dirty="0">
                <a:latin typeface="+mn-ea"/>
              </a:rPr>
              <a:t>月</a:t>
            </a:r>
            <a:r>
              <a:rPr lang="en-US" altLang="zh-CN" sz="3200" dirty="0">
                <a:latin typeface="+mn-ea"/>
              </a:rPr>
              <a:t>24</a:t>
            </a:r>
            <a:r>
              <a:rPr lang="zh-CN" altLang="en-US" sz="3200" dirty="0">
                <a:latin typeface="+mn-ea"/>
              </a:rPr>
              <a:t>日）</a:t>
            </a:r>
          </a:p>
          <a:p>
            <a:pPr marL="0" indent="0">
              <a:lnSpc>
                <a:spcPct val="140000"/>
              </a:lnSpc>
              <a:spcBef>
                <a:spcPts val="0"/>
              </a:spcBef>
              <a:buNone/>
            </a:pPr>
            <a:r>
              <a:rPr lang="zh-CN" altLang="en-US" sz="3200" dirty="0">
                <a:latin typeface="+mn-ea"/>
              </a:rPr>
              <a:t>“第四条 非法集资参与人应当自行承担因参与非法集资受到的损失。”</a:t>
            </a:r>
          </a:p>
          <a:p>
            <a:pPr marL="0" indent="0">
              <a:lnSpc>
                <a:spcPct val="140000"/>
              </a:lnSpc>
              <a:spcBef>
                <a:spcPts val="0"/>
              </a:spcBef>
              <a:buNone/>
            </a:pPr>
            <a:r>
              <a:rPr lang="zh-CN" altLang="en-US" sz="3200" dirty="0">
                <a:latin typeface="+mn-ea"/>
              </a:rPr>
              <a:t>“本条例所称非法集资参与人，是指为非法集资投入资金的单位和个人。” </a:t>
            </a:r>
            <a:endParaRPr lang="en-US" altLang="zh-CN" sz="3200" dirty="0">
              <a:latin typeface="+mn-ea"/>
            </a:endParaRPr>
          </a:p>
        </p:txBody>
      </p:sp>
    </p:spTree>
    <p:extLst>
      <p:ext uri="{BB962C8B-B14F-4D97-AF65-F5344CB8AC3E}">
        <p14:creationId xmlns:p14="http://schemas.microsoft.com/office/powerpoint/2010/main" val="4071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14686" y="1485578"/>
            <a:ext cx="9721080" cy="4753719"/>
          </a:xfrm>
        </p:spPr>
        <p:txBody>
          <a:bodyPr>
            <a:noAutofit/>
          </a:bodyPr>
          <a:lstStyle/>
          <a:p>
            <a:pPr>
              <a:lnSpc>
                <a:spcPct val="140000"/>
              </a:lnSpc>
              <a:spcBef>
                <a:spcPts val="0"/>
              </a:spcBef>
            </a:pPr>
            <a:r>
              <a:rPr lang="zh-CN" altLang="en-US" sz="3200" b="1" dirty="0">
                <a:solidFill>
                  <a:srgbClr val="FF0000"/>
                </a:solidFill>
                <a:latin typeface="+mn-ea"/>
              </a:rPr>
              <a:t>金融消费者</a:t>
            </a:r>
            <a:r>
              <a:rPr lang="en-US" altLang="zh-CN" sz="3200" b="1" dirty="0">
                <a:solidFill>
                  <a:srgbClr val="FF0000"/>
                </a:solidFill>
                <a:latin typeface="+mn-ea"/>
              </a:rPr>
              <a:t>/</a:t>
            </a:r>
            <a:r>
              <a:rPr lang="zh-CN" altLang="en-US" sz="3200" b="1" dirty="0">
                <a:solidFill>
                  <a:srgbClr val="FF0000"/>
                </a:solidFill>
                <a:latin typeface="+mn-ea"/>
              </a:rPr>
              <a:t>非法集资参与人</a:t>
            </a:r>
          </a:p>
          <a:p>
            <a:pPr marL="0" indent="0">
              <a:lnSpc>
                <a:spcPct val="140000"/>
              </a:lnSpc>
              <a:spcBef>
                <a:spcPts val="0"/>
              </a:spcBef>
              <a:buNone/>
            </a:pPr>
            <a:r>
              <a:rPr lang="zh-CN" altLang="en-US" sz="3200" dirty="0">
                <a:latin typeface="+mn-ea"/>
              </a:rPr>
              <a:t>对于买高额回报理财产品的投资者来说，要求风险</a:t>
            </a:r>
            <a:r>
              <a:rPr lang="zh-CN" altLang="en-US" sz="3200" b="1" u="sng" dirty="0">
                <a:latin typeface="+mn-ea"/>
              </a:rPr>
              <a:t>买者自负</a:t>
            </a:r>
            <a:r>
              <a:rPr lang="zh-CN" altLang="en-US" sz="3200" dirty="0">
                <a:latin typeface="+mn-ea"/>
              </a:rPr>
              <a:t>。</a:t>
            </a:r>
            <a:endParaRPr lang="en-US" altLang="zh-CN" sz="3200" dirty="0">
              <a:latin typeface="+mn-ea"/>
            </a:endParaRPr>
          </a:p>
          <a:p>
            <a:pPr>
              <a:lnSpc>
                <a:spcPct val="140000"/>
              </a:lnSpc>
              <a:spcBef>
                <a:spcPts val="0"/>
              </a:spcBef>
            </a:pPr>
            <a:r>
              <a:rPr lang="zh-CN" altLang="en-US" sz="3200" b="1" dirty="0">
                <a:latin typeface="+mn-ea"/>
              </a:rPr>
              <a:t>“卖者尽责，买者自负”</a:t>
            </a:r>
          </a:p>
        </p:txBody>
      </p:sp>
    </p:spTree>
    <p:extLst>
      <p:ext uri="{BB962C8B-B14F-4D97-AF65-F5344CB8AC3E}">
        <p14:creationId xmlns:p14="http://schemas.microsoft.com/office/powerpoint/2010/main" val="132749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803412" y="909514"/>
            <a:ext cx="10585176" cy="1645131"/>
          </a:xfrm>
        </p:spPr>
        <p:txBody>
          <a:bodyPr>
            <a:noAutofit/>
          </a:bodyPr>
          <a:lstStyle/>
          <a:p>
            <a:r>
              <a:rPr lang="en-US" altLang="zh-CN" sz="4000" b="1" dirty="0">
                <a:solidFill>
                  <a:srgbClr val="7C1D20"/>
                </a:solidFill>
                <a:latin typeface="+mn-ea"/>
              </a:rPr>
              <a:t>《</a:t>
            </a:r>
            <a:r>
              <a:rPr lang="zh-CN" altLang="en-US" sz="4000" b="1" dirty="0">
                <a:solidFill>
                  <a:srgbClr val="7C1D20"/>
                </a:solidFill>
                <a:latin typeface="+mn-ea"/>
              </a:rPr>
              <a:t>九民纪要</a:t>
            </a:r>
            <a:r>
              <a:rPr lang="en-US" altLang="zh-CN" sz="4000" b="1" dirty="0">
                <a:solidFill>
                  <a:srgbClr val="7C1D20"/>
                </a:solidFill>
                <a:latin typeface="+mn-ea"/>
              </a:rPr>
              <a:t>》</a:t>
            </a:r>
            <a:r>
              <a:rPr lang="zh-CN" altLang="en-US" sz="4000" b="1" dirty="0">
                <a:solidFill>
                  <a:srgbClr val="7C1D20"/>
                </a:solidFill>
                <a:latin typeface="+mn-ea"/>
              </a:rPr>
              <a:t>中关于金融消费者权益保护纠纷案件的审理</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263352" y="2637706"/>
            <a:ext cx="11665296" cy="3960440"/>
          </a:xfrm>
        </p:spPr>
        <p:txBody>
          <a:bodyPr>
            <a:noAutofit/>
          </a:bodyPr>
          <a:lstStyle/>
          <a:p>
            <a:pPr marL="0" indent="0">
              <a:lnSpc>
                <a:spcPct val="140000"/>
              </a:lnSpc>
              <a:spcBef>
                <a:spcPts val="0"/>
              </a:spcBef>
              <a:buNone/>
            </a:pPr>
            <a:r>
              <a:rPr lang="zh-CN" altLang="en-US" sz="2600" dirty="0">
                <a:latin typeface="+mn-ea"/>
                <a:cs typeface="+mj-cs"/>
              </a:rPr>
              <a:t>    在审理</a:t>
            </a:r>
            <a:r>
              <a:rPr lang="zh-CN" altLang="en-US" sz="2600" b="1" u="sng" dirty="0">
                <a:latin typeface="+mn-ea"/>
                <a:cs typeface="+mj-cs"/>
              </a:rPr>
              <a:t>金融产品发行人</a:t>
            </a:r>
            <a:r>
              <a:rPr lang="zh-CN" altLang="en-US" sz="2600" dirty="0">
                <a:latin typeface="+mn-ea"/>
                <a:cs typeface="+mj-cs"/>
              </a:rPr>
              <a:t>、</a:t>
            </a:r>
            <a:r>
              <a:rPr lang="zh-CN" altLang="en-US" sz="2600" b="1" u="sng" dirty="0">
                <a:latin typeface="+mn-ea"/>
                <a:cs typeface="+mj-cs"/>
              </a:rPr>
              <a:t>销售者</a:t>
            </a:r>
            <a:r>
              <a:rPr lang="zh-CN" altLang="en-US" sz="2600" dirty="0">
                <a:latin typeface="+mn-ea"/>
                <a:cs typeface="+mj-cs"/>
              </a:rPr>
              <a:t>以及</a:t>
            </a:r>
            <a:r>
              <a:rPr lang="zh-CN" altLang="en-US" sz="2600" b="1" u="sng" dirty="0">
                <a:latin typeface="+mn-ea"/>
                <a:cs typeface="+mj-cs"/>
              </a:rPr>
              <a:t>金融服务提供者</a:t>
            </a:r>
            <a:r>
              <a:rPr lang="zh-CN" altLang="en-US" sz="2600" dirty="0">
                <a:latin typeface="+mn-ea"/>
                <a:cs typeface="+mj-cs"/>
              </a:rPr>
              <a:t>（以下简称卖方机构）与</a:t>
            </a:r>
            <a:r>
              <a:rPr lang="zh-CN" altLang="en-US" sz="2600" b="1" dirty="0">
                <a:latin typeface="+mn-ea"/>
                <a:cs typeface="+mj-cs"/>
              </a:rPr>
              <a:t>金融消费者</a:t>
            </a:r>
            <a:r>
              <a:rPr lang="zh-CN" altLang="en-US" sz="2600" dirty="0">
                <a:latin typeface="+mn-ea"/>
                <a:cs typeface="+mj-cs"/>
              </a:rPr>
              <a:t>之间因销售各类</a:t>
            </a:r>
            <a:r>
              <a:rPr lang="zh-CN" altLang="en-US" sz="2600" u="sng" dirty="0">
                <a:latin typeface="+mn-ea"/>
                <a:cs typeface="+mj-cs"/>
              </a:rPr>
              <a:t>高风险等级金融产品</a:t>
            </a:r>
            <a:r>
              <a:rPr lang="zh-CN" altLang="en-US" sz="2600" dirty="0">
                <a:latin typeface="+mn-ea"/>
                <a:cs typeface="+mj-cs"/>
              </a:rPr>
              <a:t>和为金融消费者参与</a:t>
            </a:r>
            <a:r>
              <a:rPr lang="zh-CN" altLang="en-US" sz="2600" u="sng" dirty="0">
                <a:latin typeface="+mn-ea"/>
                <a:cs typeface="+mj-cs"/>
              </a:rPr>
              <a:t>高风险等级投资活动</a:t>
            </a:r>
            <a:r>
              <a:rPr lang="zh-CN" altLang="en-US" sz="2600" dirty="0">
                <a:latin typeface="+mn-ea"/>
                <a:cs typeface="+mj-cs"/>
              </a:rPr>
              <a:t>提供服务而引发的民商事案件中，必须坚持“</a:t>
            </a:r>
            <a:r>
              <a:rPr lang="zh-CN" altLang="en-US" sz="2600" b="1" dirty="0">
                <a:solidFill>
                  <a:srgbClr val="FF0000"/>
                </a:solidFill>
                <a:latin typeface="+mn-ea"/>
                <a:cs typeface="+mj-cs"/>
              </a:rPr>
              <a:t>卖者尽责、买者自负”原则</a:t>
            </a:r>
            <a:r>
              <a:rPr lang="zh-CN" altLang="en-US" sz="2600" dirty="0">
                <a:latin typeface="+mn-ea"/>
                <a:cs typeface="+mj-cs"/>
              </a:rPr>
              <a:t>，将金融消费者是否</a:t>
            </a:r>
            <a:r>
              <a:rPr lang="zh-CN" altLang="en-US" sz="2600" b="1" u="sng" dirty="0">
                <a:latin typeface="+mn-ea"/>
                <a:cs typeface="+mj-cs"/>
              </a:rPr>
              <a:t>充分了解</a:t>
            </a:r>
            <a:r>
              <a:rPr lang="zh-CN" altLang="en-US" sz="2600" dirty="0">
                <a:latin typeface="+mn-ea"/>
                <a:cs typeface="+mj-cs"/>
              </a:rPr>
              <a:t>相关金融产品、投资活动的</a:t>
            </a:r>
            <a:r>
              <a:rPr lang="zh-CN" altLang="en-US" sz="2600" b="1" u="sng" dirty="0">
                <a:latin typeface="+mn-ea"/>
                <a:cs typeface="+mj-cs"/>
              </a:rPr>
              <a:t>性质及风险</a:t>
            </a:r>
            <a:r>
              <a:rPr lang="zh-CN" altLang="en-US" sz="2600" dirty="0">
                <a:latin typeface="+mn-ea"/>
                <a:cs typeface="+mj-cs"/>
              </a:rPr>
              <a:t>并在此基础上作出自主决定作为应当查明的案件基本事实，依法保护金融消费者的合法权益，规范卖方机构的经营行为，推动形成公开、公平、公正的市场环境和市场秩序。</a:t>
            </a:r>
            <a:endParaRPr lang="en-US" altLang="zh-CN" sz="2600" dirty="0">
              <a:latin typeface="+mn-ea"/>
              <a:cs typeface="+mj-cs"/>
            </a:endParaRPr>
          </a:p>
          <a:p>
            <a:pPr>
              <a:lnSpc>
                <a:spcPct val="140000"/>
              </a:lnSpc>
              <a:spcBef>
                <a:spcPts val="0"/>
              </a:spcBef>
            </a:pPr>
            <a:endParaRPr lang="en-US" altLang="zh-CN" sz="3000" dirty="0">
              <a:latin typeface="+mn-ea"/>
              <a:cs typeface="+mj-cs"/>
            </a:endParaRP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3651819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62558" y="1629594"/>
            <a:ext cx="11737304" cy="4680520"/>
          </a:xfrm>
        </p:spPr>
        <p:txBody>
          <a:bodyPr>
            <a:noAutofit/>
          </a:bodyPr>
          <a:lstStyle/>
          <a:p>
            <a:pPr marL="514350" indent="-514350">
              <a:lnSpc>
                <a:spcPct val="140000"/>
              </a:lnSpc>
              <a:spcBef>
                <a:spcPts val="0"/>
              </a:spcBef>
              <a:buFont typeface="+mj-lt"/>
              <a:buAutoNum type="arabicPeriod"/>
            </a:pPr>
            <a:r>
              <a:rPr lang="zh-CN" altLang="en-US" sz="2800" b="1" dirty="0">
                <a:latin typeface="+mn-ea"/>
              </a:rPr>
              <a:t>适当性义务</a:t>
            </a:r>
            <a:r>
              <a:rPr lang="zh-CN" altLang="en-US" sz="2800" dirty="0">
                <a:latin typeface="+mn-ea"/>
              </a:rPr>
              <a:t>：将</a:t>
            </a:r>
            <a:r>
              <a:rPr lang="zh-CN" altLang="en-US" sz="2800" b="1" dirty="0">
                <a:latin typeface="+mn-ea"/>
              </a:rPr>
              <a:t>适当</a:t>
            </a:r>
            <a:r>
              <a:rPr lang="zh-CN" altLang="en-US" sz="2800" dirty="0">
                <a:latin typeface="+mn-ea"/>
              </a:rPr>
              <a:t>的产品销售给</a:t>
            </a:r>
            <a:r>
              <a:rPr lang="zh-CN" altLang="en-US" sz="2800" b="1" dirty="0">
                <a:latin typeface="+mn-ea"/>
              </a:rPr>
              <a:t>适合</a:t>
            </a:r>
            <a:r>
              <a:rPr lang="zh-CN" altLang="en-US" sz="2800" dirty="0">
                <a:latin typeface="+mn-ea"/>
              </a:rPr>
              <a:t>的金融消费者</a:t>
            </a:r>
            <a:endParaRPr lang="en-US" altLang="zh-CN" sz="2800" dirty="0">
              <a:latin typeface="+mn-ea"/>
            </a:endParaRPr>
          </a:p>
          <a:p>
            <a:pPr marL="0" indent="0">
              <a:lnSpc>
                <a:spcPct val="140000"/>
              </a:lnSpc>
              <a:spcBef>
                <a:spcPts val="0"/>
              </a:spcBef>
              <a:buNone/>
            </a:pPr>
            <a:r>
              <a:rPr lang="zh-CN" altLang="en-US" sz="2800" dirty="0">
                <a:latin typeface="+mn-ea"/>
              </a:rPr>
              <a:t>（适当性义务的履行是“卖者尽责”的主要内容，也是“买者自负”的前提和基础。）</a:t>
            </a:r>
            <a:endParaRPr lang="en-US" altLang="zh-CN" sz="2800" dirty="0">
              <a:latin typeface="+mn-ea"/>
            </a:endParaRPr>
          </a:p>
          <a:p>
            <a:pPr marL="514350" indent="-514350">
              <a:lnSpc>
                <a:spcPct val="140000"/>
              </a:lnSpc>
              <a:spcBef>
                <a:spcPts val="0"/>
              </a:spcBef>
              <a:buFont typeface="+mj-lt"/>
              <a:buAutoNum type="arabicPeriod" startAt="2"/>
            </a:pPr>
            <a:r>
              <a:rPr lang="zh-CN" altLang="en-US" sz="2800" b="1" dirty="0">
                <a:latin typeface="+mn-ea"/>
              </a:rPr>
              <a:t>法律适用规则</a:t>
            </a:r>
            <a:r>
              <a:rPr lang="zh-CN" altLang="en-US" sz="2800" dirty="0">
                <a:latin typeface="+mn-ea"/>
              </a:rPr>
              <a:t>：</a:t>
            </a:r>
            <a:endParaRPr lang="en-US" altLang="zh-CN" sz="2800" dirty="0">
              <a:latin typeface="+mn-ea"/>
            </a:endParaRPr>
          </a:p>
          <a:p>
            <a:pPr>
              <a:lnSpc>
                <a:spcPct val="140000"/>
              </a:lnSpc>
              <a:spcBef>
                <a:spcPts val="0"/>
              </a:spcBef>
            </a:pPr>
            <a:r>
              <a:rPr lang="zh-CN" altLang="en-US" sz="2800" dirty="0">
                <a:latin typeface="+mn-ea"/>
              </a:rPr>
              <a:t>主要依据的法律：合同法、证券法、证券投资基金法、信托法；国务院发布的规范性文件</a:t>
            </a:r>
            <a:endParaRPr lang="en-US" altLang="zh-CN" sz="2800" dirty="0">
              <a:latin typeface="+mn-ea"/>
            </a:endParaRPr>
          </a:p>
          <a:p>
            <a:pPr>
              <a:lnSpc>
                <a:spcPct val="140000"/>
              </a:lnSpc>
              <a:spcBef>
                <a:spcPts val="0"/>
              </a:spcBef>
            </a:pPr>
            <a:r>
              <a:rPr lang="zh-CN" altLang="en-US" sz="2800" dirty="0">
                <a:latin typeface="+mn-ea"/>
              </a:rPr>
              <a:t>可以参照适用的法律：相关部门的部门规章、规范性文件与以上法律不相抵触的</a:t>
            </a:r>
            <a:endParaRPr lang="en-US" altLang="zh-CN" sz="2800" dirty="0">
              <a:latin typeface="+mn-ea"/>
            </a:endParaRPr>
          </a:p>
        </p:txBody>
      </p:sp>
    </p:spTree>
    <p:extLst>
      <p:ext uri="{BB962C8B-B14F-4D97-AF65-F5344CB8AC3E}">
        <p14:creationId xmlns:p14="http://schemas.microsoft.com/office/powerpoint/2010/main" val="155847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629594"/>
            <a:ext cx="10873208" cy="4249664"/>
          </a:xfrm>
        </p:spPr>
        <p:txBody>
          <a:bodyPr>
            <a:noAutofit/>
          </a:bodyPr>
          <a:lstStyle/>
          <a:p>
            <a:pPr marL="514350" indent="-514350">
              <a:lnSpc>
                <a:spcPct val="140000"/>
              </a:lnSpc>
              <a:spcBef>
                <a:spcPts val="0"/>
              </a:spcBef>
              <a:buFont typeface="+mj-lt"/>
              <a:buAutoNum type="arabicPeriod" startAt="3"/>
            </a:pPr>
            <a:r>
              <a:rPr lang="zh-CN" altLang="en-US" sz="2800" b="1" dirty="0">
                <a:latin typeface="+mn-ea"/>
              </a:rPr>
              <a:t>责任主体</a:t>
            </a:r>
            <a:r>
              <a:rPr lang="zh-CN" altLang="en-US" sz="2800" dirty="0">
                <a:latin typeface="+mn-ea"/>
              </a:rPr>
              <a:t>：未尽到适当性义务的以下主体</a:t>
            </a:r>
            <a:endParaRPr lang="en-US" altLang="zh-CN" sz="2800" dirty="0">
              <a:latin typeface="+mn-ea"/>
            </a:endParaRPr>
          </a:p>
          <a:p>
            <a:pPr>
              <a:lnSpc>
                <a:spcPct val="140000"/>
              </a:lnSpc>
              <a:spcBef>
                <a:spcPts val="0"/>
              </a:spcBef>
            </a:pPr>
            <a:r>
              <a:rPr lang="zh-CN" altLang="en-US" sz="2800" dirty="0">
                <a:latin typeface="+mn-ea"/>
              </a:rPr>
              <a:t>金融产品的发行人、销售者（消费者可以任选其一，也可让两者承担连带责任）</a:t>
            </a:r>
            <a:endParaRPr lang="en-US" altLang="zh-CN" sz="2800" dirty="0">
              <a:latin typeface="+mn-ea"/>
            </a:endParaRPr>
          </a:p>
          <a:p>
            <a:pPr>
              <a:lnSpc>
                <a:spcPct val="140000"/>
              </a:lnSpc>
              <a:spcBef>
                <a:spcPts val="0"/>
              </a:spcBef>
            </a:pPr>
            <a:r>
              <a:rPr lang="zh-CN" altLang="en-US" sz="2800" dirty="0">
                <a:latin typeface="+mn-ea"/>
              </a:rPr>
              <a:t>金融服务提供者</a:t>
            </a:r>
            <a:endParaRPr lang="en-US" altLang="zh-CN" sz="2800" dirty="0">
              <a:latin typeface="+mn-ea"/>
            </a:endParaRPr>
          </a:p>
          <a:p>
            <a:pPr marL="514350" indent="-514350">
              <a:lnSpc>
                <a:spcPct val="140000"/>
              </a:lnSpc>
              <a:spcBef>
                <a:spcPts val="0"/>
              </a:spcBef>
              <a:buFont typeface="+mj-lt"/>
              <a:buAutoNum type="arabicPeriod" startAt="4"/>
            </a:pPr>
            <a:r>
              <a:rPr lang="zh-CN" altLang="en-US" sz="2800" b="1" dirty="0">
                <a:latin typeface="+mn-ea"/>
              </a:rPr>
              <a:t>举证责任分配</a:t>
            </a:r>
            <a:r>
              <a:rPr lang="zh-CN" altLang="en-US" sz="2800" dirty="0">
                <a:latin typeface="+mn-ea"/>
              </a:rPr>
              <a:t>：</a:t>
            </a:r>
            <a:endParaRPr lang="en-US" altLang="zh-CN" sz="2800" dirty="0">
              <a:latin typeface="+mn-ea"/>
            </a:endParaRPr>
          </a:p>
          <a:p>
            <a:pPr>
              <a:lnSpc>
                <a:spcPct val="140000"/>
              </a:lnSpc>
              <a:spcBef>
                <a:spcPts val="0"/>
              </a:spcBef>
            </a:pPr>
            <a:r>
              <a:rPr lang="zh-CN" altLang="en-US" sz="2800" dirty="0">
                <a:latin typeface="+mn-ea"/>
              </a:rPr>
              <a:t>金融消费者：购买产品（或者接受服务）、遭受的损失等事实</a:t>
            </a:r>
            <a:endParaRPr lang="en-US" altLang="zh-CN" sz="2800" dirty="0">
              <a:latin typeface="+mn-ea"/>
            </a:endParaRPr>
          </a:p>
          <a:p>
            <a:pPr>
              <a:lnSpc>
                <a:spcPct val="140000"/>
              </a:lnSpc>
              <a:spcBef>
                <a:spcPts val="0"/>
              </a:spcBef>
            </a:pPr>
            <a:r>
              <a:rPr lang="zh-CN" altLang="en-US" sz="2800" dirty="0">
                <a:latin typeface="+mn-ea"/>
              </a:rPr>
              <a:t>卖方机构：是否履行了适当性义务承担举证责任。</a:t>
            </a:r>
            <a:endParaRPr lang="en-US" altLang="zh-CN" sz="2800" dirty="0">
              <a:latin typeface="+mn-ea"/>
            </a:endParaRPr>
          </a:p>
        </p:txBody>
      </p:sp>
    </p:spTree>
    <p:extLst>
      <p:ext uri="{BB962C8B-B14F-4D97-AF65-F5344CB8AC3E}">
        <p14:creationId xmlns:p14="http://schemas.microsoft.com/office/powerpoint/2010/main" val="32593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25558"/>
            <a:ext cx="8469646" cy="724564"/>
          </a:xfrm>
        </p:spPr>
        <p:txBody>
          <a:bodyPr>
            <a:noAutofit/>
          </a:bodyPr>
          <a:lstStyle/>
          <a:p>
            <a:r>
              <a:rPr lang="zh-CN" altLang="en-US" sz="4000" b="1" dirty="0">
                <a:solidFill>
                  <a:srgbClr val="7C1D20"/>
                </a:solidFill>
                <a:latin typeface="+mn-ea"/>
                <a:ea typeface="+mn-ea"/>
              </a:rPr>
              <a:t>推荐消法阅读著作</a:t>
            </a:r>
          </a:p>
        </p:txBody>
      </p:sp>
      <p:sp>
        <p:nvSpPr>
          <p:cNvPr id="3" name="内容占位符 2"/>
          <p:cNvSpPr>
            <a:spLocks noGrp="1"/>
          </p:cNvSpPr>
          <p:nvPr>
            <p:ph idx="1"/>
          </p:nvPr>
        </p:nvSpPr>
        <p:spPr>
          <a:xfrm>
            <a:off x="1270670" y="2277666"/>
            <a:ext cx="10225136" cy="3240360"/>
          </a:xfrm>
        </p:spPr>
        <p:txBody>
          <a:bodyPr>
            <a:noAutofit/>
          </a:bodyPr>
          <a:lstStyle/>
          <a:p>
            <a:pPr>
              <a:lnSpc>
                <a:spcPct val="140000"/>
              </a:lnSpc>
              <a:spcBef>
                <a:spcPts val="0"/>
              </a:spcBef>
            </a:pPr>
            <a:r>
              <a:rPr lang="en-US" altLang="zh-CN" sz="3000" dirty="0">
                <a:latin typeface="+mn-ea"/>
                <a:cs typeface="+mj-cs"/>
              </a:rPr>
              <a:t>1</a:t>
            </a:r>
            <a:r>
              <a:rPr lang="zh-CN" altLang="en-US" sz="3000" dirty="0">
                <a:latin typeface="+mn-ea"/>
                <a:cs typeface="+mj-cs"/>
              </a:rPr>
              <a:t>、</a:t>
            </a:r>
            <a:r>
              <a:rPr lang="en-US" altLang="zh-CN" sz="3000" dirty="0">
                <a:latin typeface="+mn-ea"/>
                <a:cs typeface="+mj-cs"/>
              </a:rPr>
              <a:t>《</a:t>
            </a:r>
            <a:r>
              <a:rPr lang="zh-CN" altLang="en-US" sz="3000" dirty="0">
                <a:latin typeface="+mn-ea"/>
                <a:cs typeface="+mj-cs"/>
              </a:rPr>
              <a:t>消费者保护法</a:t>
            </a:r>
            <a:r>
              <a:rPr lang="en-US" altLang="zh-CN" sz="3000" dirty="0">
                <a:latin typeface="+mn-ea"/>
                <a:cs typeface="+mj-cs"/>
              </a:rPr>
              <a:t>》</a:t>
            </a:r>
            <a:r>
              <a:rPr lang="zh-CN" altLang="en-US" sz="3000" dirty="0">
                <a:latin typeface="+mn-ea"/>
                <a:cs typeface="+mj-cs"/>
              </a:rPr>
              <a:t>，李昌麒、许明月编著，法律出版社，</a:t>
            </a:r>
            <a:r>
              <a:rPr lang="en-US" altLang="zh-CN" sz="3000" dirty="0">
                <a:latin typeface="+mn-ea"/>
                <a:cs typeface="+mj-cs"/>
              </a:rPr>
              <a:t>2014</a:t>
            </a:r>
            <a:r>
              <a:rPr lang="zh-CN" altLang="en-US" sz="3000" dirty="0">
                <a:latin typeface="+mn-ea"/>
                <a:cs typeface="+mj-cs"/>
              </a:rPr>
              <a:t>年 第四版</a:t>
            </a:r>
          </a:p>
          <a:p>
            <a:pPr>
              <a:lnSpc>
                <a:spcPct val="140000"/>
              </a:lnSpc>
              <a:spcBef>
                <a:spcPts val="0"/>
              </a:spcBef>
            </a:pPr>
            <a:r>
              <a:rPr lang="en-US" altLang="zh-CN" sz="3000" dirty="0">
                <a:latin typeface="+mn-ea"/>
                <a:cs typeface="+mj-cs"/>
              </a:rPr>
              <a:t>2</a:t>
            </a:r>
            <a:r>
              <a:rPr lang="zh-CN" altLang="en-US" sz="3000" dirty="0">
                <a:latin typeface="+mn-ea"/>
                <a:cs typeface="+mj-cs"/>
              </a:rPr>
              <a:t>、</a:t>
            </a:r>
            <a:r>
              <a:rPr lang="en-US" altLang="zh-CN" sz="3000" dirty="0">
                <a:latin typeface="+mn-ea"/>
                <a:cs typeface="+mj-cs"/>
              </a:rPr>
              <a:t>《</a:t>
            </a:r>
            <a:r>
              <a:rPr lang="zh-CN" altLang="en-US" sz="3000" dirty="0">
                <a:latin typeface="+mn-ea"/>
                <a:cs typeface="+mj-cs"/>
              </a:rPr>
              <a:t>案例导读：消费者权益保护法及配套规定适用与解析</a:t>
            </a:r>
            <a:r>
              <a:rPr lang="en-US" altLang="zh-CN" sz="3000" dirty="0">
                <a:latin typeface="+mn-ea"/>
                <a:cs typeface="+mj-cs"/>
              </a:rPr>
              <a:t>》</a:t>
            </a:r>
            <a:r>
              <a:rPr lang="zh-CN" altLang="en-US" sz="3000" dirty="0">
                <a:latin typeface="+mn-ea"/>
                <a:cs typeface="+mj-cs"/>
              </a:rPr>
              <a:t>，孔慧编著，法律出版社，</a:t>
            </a:r>
            <a:r>
              <a:rPr lang="en-US" altLang="zh-CN" sz="3000" dirty="0">
                <a:latin typeface="+mn-ea"/>
                <a:cs typeface="+mj-cs"/>
              </a:rPr>
              <a:t>2014</a:t>
            </a:r>
            <a:r>
              <a:rPr lang="zh-CN" altLang="en-US" sz="3000" dirty="0">
                <a:latin typeface="+mn-ea"/>
                <a:cs typeface="+mj-cs"/>
              </a:rPr>
              <a:t>年版</a:t>
            </a:r>
          </a:p>
          <a:p>
            <a:pPr>
              <a:lnSpc>
                <a:spcPct val="140000"/>
              </a:lnSpc>
              <a:spcBef>
                <a:spcPts val="0"/>
              </a:spcBef>
            </a:pPr>
            <a:r>
              <a:rPr lang="en-US" altLang="zh-CN" sz="3000" dirty="0">
                <a:latin typeface="+mn-ea"/>
                <a:cs typeface="+mj-cs"/>
              </a:rPr>
              <a:t>3</a:t>
            </a:r>
            <a:r>
              <a:rPr lang="zh-CN" altLang="en-US" sz="3000" dirty="0">
                <a:latin typeface="+mn-ea"/>
                <a:cs typeface="+mj-cs"/>
              </a:rPr>
              <a:t>、</a:t>
            </a:r>
            <a:r>
              <a:rPr lang="en-US" altLang="zh-CN" sz="3000" dirty="0">
                <a:latin typeface="+mn-ea"/>
                <a:cs typeface="+mj-cs"/>
              </a:rPr>
              <a:t>《</a:t>
            </a:r>
            <a:r>
              <a:rPr lang="zh-CN" altLang="en-US" sz="3000" dirty="0">
                <a:latin typeface="+mn-ea"/>
                <a:cs typeface="+mj-cs"/>
              </a:rPr>
              <a:t>消费者权益保护法立法背景与观点全集</a:t>
            </a:r>
            <a:r>
              <a:rPr lang="en-US" altLang="zh-CN" sz="3000" dirty="0">
                <a:latin typeface="+mn-ea"/>
                <a:cs typeface="+mj-cs"/>
              </a:rPr>
              <a:t>》</a:t>
            </a:r>
            <a:r>
              <a:rPr lang="zh-CN" altLang="en-US" sz="3000" dirty="0">
                <a:latin typeface="+mn-ea"/>
                <a:cs typeface="+mj-cs"/>
              </a:rPr>
              <a:t>，法律出版社，</a:t>
            </a:r>
            <a:r>
              <a:rPr lang="en-US" altLang="zh-CN" sz="3000" dirty="0">
                <a:latin typeface="+mn-ea"/>
                <a:cs typeface="+mj-cs"/>
              </a:rPr>
              <a:t>2013</a:t>
            </a:r>
            <a:r>
              <a:rPr lang="zh-CN" altLang="en-US" sz="3000" dirty="0">
                <a:latin typeface="+mn-ea"/>
                <a:cs typeface="+mj-cs"/>
              </a:rPr>
              <a:t>年版</a:t>
            </a:r>
          </a:p>
        </p:txBody>
      </p:sp>
    </p:spTree>
    <p:extLst>
      <p:ext uri="{BB962C8B-B14F-4D97-AF65-F5344CB8AC3E}">
        <p14:creationId xmlns:p14="http://schemas.microsoft.com/office/powerpoint/2010/main" val="67658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629594"/>
            <a:ext cx="10873208" cy="4249664"/>
          </a:xfrm>
        </p:spPr>
        <p:txBody>
          <a:bodyPr>
            <a:noAutofit/>
          </a:bodyPr>
          <a:lstStyle/>
          <a:p>
            <a:pPr marL="514350" indent="-514350">
              <a:lnSpc>
                <a:spcPct val="140000"/>
              </a:lnSpc>
              <a:spcBef>
                <a:spcPts val="0"/>
              </a:spcBef>
              <a:buFont typeface="+mj-lt"/>
              <a:buAutoNum type="arabicPeriod" startAt="5"/>
            </a:pPr>
            <a:r>
              <a:rPr lang="zh-CN" altLang="en-US" sz="2800" dirty="0">
                <a:latin typeface="+mn-ea"/>
              </a:rPr>
              <a:t>告知说明义务：</a:t>
            </a:r>
            <a:endParaRPr lang="en-US" altLang="zh-CN" sz="2800" dirty="0">
              <a:latin typeface="+mn-ea"/>
            </a:endParaRPr>
          </a:p>
          <a:p>
            <a:pPr>
              <a:lnSpc>
                <a:spcPct val="140000"/>
              </a:lnSpc>
              <a:spcBef>
                <a:spcPts val="0"/>
              </a:spcBef>
            </a:pPr>
            <a:r>
              <a:rPr lang="zh-CN" altLang="en-US" sz="2800" dirty="0">
                <a:latin typeface="+mn-ea"/>
              </a:rPr>
              <a:t>根据产品、投资活动的风险和金融消费者的实际情况，</a:t>
            </a:r>
            <a:r>
              <a:rPr lang="zh-CN" altLang="en-US" sz="2800" b="1" u="sng" dirty="0">
                <a:latin typeface="+mn-ea"/>
              </a:rPr>
              <a:t>综合理性人</a:t>
            </a:r>
            <a:r>
              <a:rPr lang="zh-CN" altLang="en-US" sz="2800" dirty="0">
                <a:latin typeface="+mn-ea"/>
              </a:rPr>
              <a:t>能够理解的</a:t>
            </a:r>
            <a:r>
              <a:rPr lang="zh-CN" altLang="en-US" sz="2800" b="1" u="sng" dirty="0">
                <a:latin typeface="+mn-ea"/>
              </a:rPr>
              <a:t>客观标准</a:t>
            </a:r>
            <a:r>
              <a:rPr lang="zh-CN" altLang="en-US" sz="2800" dirty="0">
                <a:latin typeface="+mn-ea"/>
              </a:rPr>
              <a:t>和</a:t>
            </a:r>
            <a:r>
              <a:rPr lang="zh-CN" altLang="en-US" sz="2800" b="1" u="sng" dirty="0">
                <a:latin typeface="+mn-ea"/>
              </a:rPr>
              <a:t>金融消费者</a:t>
            </a:r>
            <a:r>
              <a:rPr lang="zh-CN" altLang="en-US" sz="2800" dirty="0">
                <a:latin typeface="+mn-ea"/>
              </a:rPr>
              <a:t>能够理解的</a:t>
            </a:r>
            <a:r>
              <a:rPr lang="zh-CN" altLang="en-US" sz="2800" b="1" u="sng" dirty="0">
                <a:latin typeface="+mn-ea"/>
              </a:rPr>
              <a:t>主观标准</a:t>
            </a:r>
            <a:r>
              <a:rPr lang="zh-CN" altLang="en-US" sz="2800" dirty="0">
                <a:latin typeface="+mn-ea"/>
              </a:rPr>
              <a:t>来确定卖方机构是否已经履行了告知说明义务。</a:t>
            </a:r>
            <a:endParaRPr lang="en-US" altLang="zh-CN" sz="2800" dirty="0">
              <a:latin typeface="+mn-ea"/>
            </a:endParaRPr>
          </a:p>
          <a:p>
            <a:pPr>
              <a:lnSpc>
                <a:spcPct val="140000"/>
              </a:lnSpc>
              <a:spcBef>
                <a:spcPts val="0"/>
              </a:spcBef>
            </a:pPr>
            <a:r>
              <a:rPr lang="zh-CN" altLang="en-US" sz="2800" dirty="0">
                <a:latin typeface="+mn-ea"/>
              </a:rPr>
              <a:t>卖方机构简单地以金融消费者手写了诸如“本人明确知悉可能存在本金损失风险”等内容主张其已经履行了告知说明义务，不能提供其他相关证据的，人民法院对其抗辩理由不予支持。</a:t>
            </a:r>
            <a:endParaRPr lang="en-US" altLang="zh-CN" sz="2800" dirty="0">
              <a:latin typeface="+mn-ea"/>
            </a:endParaRPr>
          </a:p>
        </p:txBody>
      </p:sp>
    </p:spTree>
    <p:extLst>
      <p:ext uri="{BB962C8B-B14F-4D97-AF65-F5344CB8AC3E}">
        <p14:creationId xmlns:p14="http://schemas.microsoft.com/office/powerpoint/2010/main" val="322362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629594"/>
            <a:ext cx="10873208" cy="4249664"/>
          </a:xfrm>
        </p:spPr>
        <p:txBody>
          <a:bodyPr>
            <a:noAutofit/>
          </a:bodyPr>
          <a:lstStyle/>
          <a:p>
            <a:pPr marL="514350" indent="-514350">
              <a:lnSpc>
                <a:spcPct val="140000"/>
              </a:lnSpc>
              <a:spcBef>
                <a:spcPts val="0"/>
              </a:spcBef>
              <a:buFont typeface="+mj-lt"/>
              <a:buAutoNum type="arabicPeriod" startAt="6"/>
            </a:pPr>
            <a:r>
              <a:rPr lang="zh-CN" altLang="en-US" sz="2800" dirty="0">
                <a:latin typeface="+mn-ea"/>
              </a:rPr>
              <a:t>损失赔偿数额：</a:t>
            </a:r>
            <a:r>
              <a:rPr lang="zh-CN" altLang="en-US" sz="2800" b="1" dirty="0">
                <a:solidFill>
                  <a:srgbClr val="FF0000"/>
                </a:solidFill>
                <a:latin typeface="+mn-ea"/>
              </a:rPr>
              <a:t>关于利息的计算标准</a:t>
            </a:r>
            <a:endParaRPr lang="en-US" altLang="zh-CN" sz="2800" b="1" dirty="0">
              <a:solidFill>
                <a:srgbClr val="FF0000"/>
              </a:solidFill>
              <a:latin typeface="+mn-ea"/>
            </a:endParaRPr>
          </a:p>
          <a:p>
            <a:pPr>
              <a:lnSpc>
                <a:spcPct val="140000"/>
              </a:lnSpc>
              <a:spcBef>
                <a:spcPts val="0"/>
              </a:spcBef>
            </a:pPr>
            <a:r>
              <a:rPr lang="zh-CN" altLang="en-US" sz="2800" dirty="0">
                <a:latin typeface="+mn-ea"/>
              </a:rPr>
              <a:t>赔偿金融消费者所受的</a:t>
            </a:r>
            <a:r>
              <a:rPr lang="zh-CN" altLang="en-US" sz="2800" b="1" dirty="0">
                <a:latin typeface="+mn-ea"/>
              </a:rPr>
              <a:t>实际损失</a:t>
            </a:r>
            <a:r>
              <a:rPr lang="zh-CN" altLang="en-US" sz="2800" dirty="0">
                <a:latin typeface="+mn-ea"/>
              </a:rPr>
              <a:t>（损失的本金和</a:t>
            </a:r>
            <a:r>
              <a:rPr lang="zh-CN" altLang="en-US" sz="2800" b="1" dirty="0">
                <a:latin typeface="+mn-ea"/>
              </a:rPr>
              <a:t>利息</a:t>
            </a:r>
            <a:r>
              <a:rPr lang="en-US" altLang="zh-CN" sz="2800" dirty="0">
                <a:latin typeface="+mn-ea"/>
              </a:rPr>
              <a:t>——</a:t>
            </a:r>
            <a:r>
              <a:rPr lang="zh-CN" altLang="en-US" sz="2800" dirty="0">
                <a:latin typeface="+mn-ea"/>
              </a:rPr>
              <a:t>中国人民银行发布的同期同类存款基准利率计算）</a:t>
            </a:r>
            <a:endParaRPr lang="en-US" altLang="zh-CN" sz="2800" dirty="0">
              <a:latin typeface="+mn-ea"/>
            </a:endParaRPr>
          </a:p>
          <a:p>
            <a:pPr>
              <a:lnSpc>
                <a:spcPct val="140000"/>
              </a:lnSpc>
              <a:spcBef>
                <a:spcPts val="0"/>
              </a:spcBef>
            </a:pPr>
            <a:r>
              <a:rPr lang="zh-CN" altLang="en-US" sz="2800" dirty="0">
                <a:latin typeface="+mn-ea"/>
              </a:rPr>
              <a:t>金融消费者主张卖方机构应当根据</a:t>
            </a:r>
            <a:r>
              <a:rPr lang="en-US" altLang="zh-CN" sz="2800" dirty="0">
                <a:latin typeface="+mn-ea"/>
              </a:rPr>
              <a:t>《</a:t>
            </a:r>
            <a:r>
              <a:rPr lang="zh-CN" altLang="en-US" sz="2800" dirty="0">
                <a:latin typeface="+mn-ea"/>
              </a:rPr>
              <a:t>消法</a:t>
            </a:r>
            <a:r>
              <a:rPr lang="en-US" altLang="zh-CN" sz="2800" dirty="0">
                <a:latin typeface="+mn-ea"/>
              </a:rPr>
              <a:t>》</a:t>
            </a:r>
            <a:r>
              <a:rPr lang="zh-CN" altLang="en-US" sz="2800" dirty="0">
                <a:latin typeface="+mn-ea"/>
              </a:rPr>
              <a:t>的规定承担惩罚性赔偿责任的，人民法院不予支持。</a:t>
            </a:r>
            <a:endParaRPr lang="en-US" altLang="zh-CN" sz="2800" dirty="0">
              <a:latin typeface="+mn-ea"/>
            </a:endParaRPr>
          </a:p>
        </p:txBody>
      </p:sp>
    </p:spTree>
    <p:extLst>
      <p:ext uri="{BB962C8B-B14F-4D97-AF65-F5344CB8AC3E}">
        <p14:creationId xmlns:p14="http://schemas.microsoft.com/office/powerpoint/2010/main" val="30198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62558" y="1557586"/>
            <a:ext cx="11593288" cy="4392488"/>
          </a:xfrm>
        </p:spPr>
        <p:txBody>
          <a:bodyPr>
            <a:noAutofit/>
          </a:bodyPr>
          <a:lstStyle/>
          <a:p>
            <a:pPr>
              <a:lnSpc>
                <a:spcPct val="140000"/>
              </a:lnSpc>
              <a:spcBef>
                <a:spcPts val="0"/>
              </a:spcBef>
            </a:pPr>
            <a:r>
              <a:rPr lang="zh-CN" altLang="en-US" sz="2800" dirty="0">
                <a:latin typeface="+mn-ea"/>
              </a:rPr>
              <a:t>卖方机构的行为</a:t>
            </a:r>
            <a:r>
              <a:rPr lang="zh-CN" altLang="en-US" sz="2800" b="1" dirty="0">
                <a:latin typeface="+mn-ea"/>
              </a:rPr>
              <a:t>构成欺诈</a:t>
            </a:r>
            <a:r>
              <a:rPr lang="zh-CN" altLang="en-US" sz="2800" dirty="0">
                <a:latin typeface="+mn-ea"/>
              </a:rPr>
              <a:t>的：</a:t>
            </a:r>
            <a:endParaRPr lang="en-US" altLang="zh-CN" sz="2800" dirty="0">
              <a:latin typeface="+mn-ea"/>
            </a:endParaRPr>
          </a:p>
          <a:p>
            <a:pPr marL="514350" indent="-514350">
              <a:lnSpc>
                <a:spcPct val="140000"/>
              </a:lnSpc>
              <a:spcBef>
                <a:spcPts val="0"/>
              </a:spcBef>
              <a:buFont typeface="+mj-ea"/>
              <a:buAutoNum type="circleNumDbPlain"/>
            </a:pPr>
            <a:r>
              <a:rPr lang="zh-CN" altLang="en-US" sz="2800" dirty="0">
                <a:latin typeface="+mn-ea"/>
              </a:rPr>
              <a:t>金融产品的</a:t>
            </a:r>
            <a:r>
              <a:rPr lang="zh-CN" altLang="en-US" sz="2800" b="1" dirty="0">
                <a:latin typeface="+mn-ea"/>
              </a:rPr>
              <a:t>合同文本中</a:t>
            </a:r>
            <a:r>
              <a:rPr lang="zh-CN" altLang="en-US" sz="2800" dirty="0">
                <a:latin typeface="+mn-ea"/>
              </a:rPr>
              <a:t>载明了预期收益率、业绩比较基准或者类似约定的，可以将其作为计算利息损失的标准</a:t>
            </a:r>
            <a:endParaRPr lang="en-US" altLang="zh-CN" sz="2800" dirty="0">
              <a:latin typeface="+mn-ea"/>
            </a:endParaRPr>
          </a:p>
          <a:p>
            <a:pPr marL="514350" indent="-514350">
              <a:lnSpc>
                <a:spcPct val="140000"/>
              </a:lnSpc>
              <a:spcBef>
                <a:spcPts val="0"/>
              </a:spcBef>
              <a:buFont typeface="+mj-ea"/>
              <a:buAutoNum type="circleNumDbPlain"/>
            </a:pPr>
            <a:r>
              <a:rPr lang="zh-CN" altLang="en-US" sz="2800" dirty="0">
                <a:latin typeface="+mn-ea"/>
              </a:rPr>
              <a:t>以</a:t>
            </a:r>
            <a:r>
              <a:rPr lang="zh-CN" altLang="en-US" sz="2800" b="1" dirty="0">
                <a:latin typeface="+mn-ea"/>
              </a:rPr>
              <a:t>浮动区间</a:t>
            </a:r>
            <a:r>
              <a:rPr lang="zh-CN" altLang="en-US" sz="2800" dirty="0">
                <a:latin typeface="+mn-ea"/>
              </a:rPr>
              <a:t>的方式约定的，取</a:t>
            </a:r>
            <a:r>
              <a:rPr lang="zh-CN" altLang="en-US" sz="2800" b="1" dirty="0">
                <a:latin typeface="+mn-ea"/>
              </a:rPr>
              <a:t>约定的上限</a:t>
            </a:r>
            <a:r>
              <a:rPr lang="zh-CN" altLang="en-US" sz="2800" dirty="0">
                <a:latin typeface="+mn-ea"/>
              </a:rPr>
              <a:t>作为利息损失计算标准</a:t>
            </a:r>
            <a:endParaRPr lang="en-US" altLang="zh-CN" sz="2800" dirty="0">
              <a:latin typeface="+mn-ea"/>
            </a:endParaRPr>
          </a:p>
          <a:p>
            <a:pPr marL="514350" indent="-514350">
              <a:lnSpc>
                <a:spcPct val="140000"/>
              </a:lnSpc>
              <a:spcBef>
                <a:spcPts val="0"/>
              </a:spcBef>
              <a:buFont typeface="+mj-ea"/>
              <a:buAutoNum type="circleNumDbPlain"/>
            </a:pPr>
            <a:r>
              <a:rPr lang="zh-CN" altLang="en-US" sz="2800" b="1" dirty="0">
                <a:latin typeface="+mn-ea"/>
              </a:rPr>
              <a:t>广告宣传资料</a:t>
            </a:r>
            <a:r>
              <a:rPr lang="zh-CN" altLang="en-US" sz="2800" dirty="0">
                <a:latin typeface="+mn-ea"/>
              </a:rPr>
              <a:t>中载明的，应当将宣传资料作为合同文本的组成部分</a:t>
            </a:r>
            <a:endParaRPr lang="en-US" altLang="zh-CN" sz="2800" dirty="0">
              <a:latin typeface="+mn-ea"/>
            </a:endParaRPr>
          </a:p>
          <a:p>
            <a:pPr marL="514350" indent="-514350">
              <a:lnSpc>
                <a:spcPct val="140000"/>
              </a:lnSpc>
              <a:spcBef>
                <a:spcPts val="0"/>
              </a:spcBef>
              <a:buFont typeface="+mj-ea"/>
              <a:buAutoNum type="circleNumDbPlain"/>
            </a:pPr>
            <a:r>
              <a:rPr lang="zh-CN" altLang="en-US" sz="2800" dirty="0">
                <a:latin typeface="+mn-ea"/>
              </a:rPr>
              <a:t>合同文本和广告宣传资料中均无的，按照全国银行间同业拆借中心公布的</a:t>
            </a:r>
            <a:r>
              <a:rPr lang="zh-CN" altLang="en-US" sz="2800" b="1" dirty="0">
                <a:latin typeface="+mn-ea"/>
              </a:rPr>
              <a:t>贷款市场报价利率</a:t>
            </a:r>
            <a:r>
              <a:rPr lang="zh-CN" altLang="en-US" sz="2800" dirty="0">
                <a:latin typeface="+mn-ea"/>
              </a:rPr>
              <a:t>计算</a:t>
            </a:r>
            <a:endParaRPr lang="en-US" altLang="zh-CN" sz="2800" dirty="0">
              <a:latin typeface="+mn-ea"/>
            </a:endParaRPr>
          </a:p>
        </p:txBody>
      </p:sp>
    </p:spTree>
    <p:extLst>
      <p:ext uri="{BB962C8B-B14F-4D97-AF65-F5344CB8AC3E}">
        <p14:creationId xmlns:p14="http://schemas.microsoft.com/office/powerpoint/2010/main" val="394839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22598" y="1629594"/>
            <a:ext cx="11017224" cy="4249664"/>
          </a:xfrm>
        </p:spPr>
        <p:txBody>
          <a:bodyPr>
            <a:noAutofit/>
          </a:bodyPr>
          <a:lstStyle/>
          <a:p>
            <a:pPr marL="514350" indent="-514350">
              <a:lnSpc>
                <a:spcPct val="140000"/>
              </a:lnSpc>
              <a:spcBef>
                <a:spcPts val="0"/>
              </a:spcBef>
              <a:buFont typeface="+mj-lt"/>
              <a:buAutoNum type="arabicPeriod" startAt="7"/>
            </a:pPr>
            <a:r>
              <a:rPr lang="zh-CN" altLang="en-US" sz="2800" dirty="0">
                <a:latin typeface="+mn-ea"/>
              </a:rPr>
              <a:t>免责事由：</a:t>
            </a:r>
            <a:endParaRPr lang="en-US" altLang="zh-CN" sz="2800" dirty="0">
              <a:latin typeface="+mn-ea"/>
            </a:endParaRPr>
          </a:p>
          <a:p>
            <a:pPr>
              <a:lnSpc>
                <a:spcPct val="140000"/>
              </a:lnSpc>
              <a:spcBef>
                <a:spcPts val="0"/>
              </a:spcBef>
            </a:pPr>
            <a:r>
              <a:rPr lang="zh-CN" altLang="en-US" sz="2800" dirty="0">
                <a:latin typeface="+mn-ea"/>
              </a:rPr>
              <a:t>金融消费者故意提供虚假信息、拒绝听取卖方机构的建议等自身原因导致其购买产品或者接受服务</a:t>
            </a:r>
            <a:r>
              <a:rPr lang="zh-CN" altLang="en-US" sz="2800">
                <a:latin typeface="+mn-ea"/>
              </a:rPr>
              <a:t>不适当（但金融消费者能够证明该虚假信息的出具系卖方机构误导的除外）</a:t>
            </a:r>
            <a:endParaRPr lang="en-US" altLang="zh-CN" sz="2800" dirty="0">
              <a:latin typeface="+mn-ea"/>
            </a:endParaRPr>
          </a:p>
          <a:p>
            <a:pPr>
              <a:lnSpc>
                <a:spcPct val="140000"/>
              </a:lnSpc>
              <a:spcBef>
                <a:spcPts val="0"/>
              </a:spcBef>
            </a:pPr>
            <a:r>
              <a:rPr lang="zh-CN" altLang="en-US" sz="2800" dirty="0">
                <a:latin typeface="+mn-ea"/>
              </a:rPr>
              <a:t>卖方机构能够举证证明根据金融消费者的既往投资经验、受教育程度等事实，适当性义务的违反并未影响金融消费者作出自主决定的</a:t>
            </a:r>
            <a:endParaRPr lang="en-US" altLang="zh-CN" sz="2800" dirty="0">
              <a:latin typeface="+mn-ea"/>
            </a:endParaRPr>
          </a:p>
        </p:txBody>
      </p:sp>
    </p:spTree>
    <p:extLst>
      <p:ext uri="{BB962C8B-B14F-4D97-AF65-F5344CB8AC3E}">
        <p14:creationId xmlns:p14="http://schemas.microsoft.com/office/powerpoint/2010/main" val="21053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“生活需要”的例外</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910630" y="2205658"/>
            <a:ext cx="10297144" cy="3960440"/>
          </a:xfrm>
        </p:spPr>
        <p:txBody>
          <a:bodyPr>
            <a:noAutofit/>
          </a:bodyPr>
          <a:lstStyle/>
          <a:p>
            <a:pPr>
              <a:lnSpc>
                <a:spcPct val="140000"/>
              </a:lnSpc>
              <a:spcBef>
                <a:spcPts val="0"/>
              </a:spcBef>
            </a:pPr>
            <a:r>
              <a:rPr lang="zh-CN" altLang="en-US" sz="3200" dirty="0">
                <a:solidFill>
                  <a:srgbClr val="FF0000"/>
                </a:solidFill>
                <a:latin typeface="+mn-ea"/>
                <a:cs typeface="+mj-cs"/>
              </a:rPr>
              <a:t>农民</a:t>
            </a:r>
            <a:endParaRPr lang="en-US" altLang="zh-CN" sz="3200" dirty="0">
              <a:solidFill>
                <a:srgbClr val="FF0000"/>
              </a:solidFill>
              <a:latin typeface="+mn-ea"/>
              <a:cs typeface="+mj-cs"/>
            </a:endParaRPr>
          </a:p>
          <a:p>
            <a:pPr>
              <a:lnSpc>
                <a:spcPct val="140000"/>
              </a:lnSpc>
              <a:spcBef>
                <a:spcPts val="0"/>
              </a:spcBef>
            </a:pPr>
            <a:r>
              <a:rPr lang="zh-CN" altLang="en-US" sz="3200" dirty="0"/>
              <a:t>“农民购买、使用直接用于农业生产的生产资料，参照本法执行。”（</a:t>
            </a:r>
            <a:r>
              <a:rPr lang="en-US" altLang="zh-CN" sz="3200" dirty="0"/>
              <a:t>《</a:t>
            </a:r>
            <a:r>
              <a:rPr lang="zh-CN" altLang="en-US" sz="3200" dirty="0"/>
              <a:t>消费者权益保护法</a:t>
            </a:r>
            <a:r>
              <a:rPr lang="en-US" altLang="zh-CN" sz="3200" dirty="0"/>
              <a:t>》</a:t>
            </a:r>
            <a:r>
              <a:rPr lang="zh-CN" altLang="en-US" sz="3200" dirty="0"/>
              <a:t>第</a:t>
            </a:r>
            <a:r>
              <a:rPr lang="en-US" altLang="zh-CN" sz="3200" dirty="0"/>
              <a:t>62</a:t>
            </a:r>
            <a:r>
              <a:rPr lang="zh-CN" altLang="en-US" sz="3200" dirty="0"/>
              <a:t>条）</a:t>
            </a:r>
          </a:p>
          <a:p>
            <a:pPr>
              <a:lnSpc>
                <a:spcPct val="140000"/>
              </a:lnSpc>
              <a:spcBef>
                <a:spcPts val="0"/>
              </a:spcBef>
            </a:pPr>
            <a:endParaRPr lang="en-US" altLang="zh-CN" sz="3200" dirty="0">
              <a:solidFill>
                <a:srgbClr val="FF0000"/>
              </a:solidFill>
              <a:latin typeface="+mn-ea"/>
              <a:cs typeface="+mj-cs"/>
            </a:endParaRPr>
          </a:p>
          <a:p>
            <a:pPr>
              <a:lnSpc>
                <a:spcPct val="140000"/>
              </a:lnSpc>
              <a:spcBef>
                <a:spcPts val="0"/>
              </a:spcBef>
            </a:pPr>
            <a:endParaRPr lang="en-US" altLang="zh-CN" sz="3000" dirty="0">
              <a:latin typeface="+mn-ea"/>
              <a:cs typeface="+mj-cs"/>
            </a:endParaRP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182187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“生活需要”的例外</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910630" y="2205658"/>
            <a:ext cx="10297144" cy="3960440"/>
          </a:xfrm>
        </p:spPr>
        <p:txBody>
          <a:bodyPr>
            <a:noAutofit/>
          </a:bodyPr>
          <a:lstStyle/>
          <a:p>
            <a:pPr>
              <a:lnSpc>
                <a:spcPct val="140000"/>
              </a:lnSpc>
              <a:spcBef>
                <a:spcPts val="0"/>
              </a:spcBef>
            </a:pPr>
            <a:r>
              <a:rPr lang="zh-CN" altLang="en-US" sz="3200" dirty="0">
                <a:latin typeface="+mn-ea"/>
                <a:cs typeface="+mj-cs"/>
              </a:rPr>
              <a:t>这是</a:t>
            </a:r>
            <a:r>
              <a:rPr lang="zh-CN" altLang="en-US" sz="3200" b="1" dirty="0">
                <a:latin typeface="+mn-ea"/>
                <a:cs typeface="+mj-cs"/>
              </a:rPr>
              <a:t>关注民生</a:t>
            </a:r>
            <a:r>
              <a:rPr lang="zh-CN" altLang="en-US" sz="3200" dirty="0">
                <a:latin typeface="+mn-ea"/>
                <a:cs typeface="+mj-cs"/>
              </a:rPr>
              <a:t>的客观需求</a:t>
            </a:r>
            <a:endParaRPr lang="en-US" altLang="zh-CN" sz="3200" dirty="0">
              <a:latin typeface="+mn-ea"/>
              <a:cs typeface="+mj-cs"/>
            </a:endParaRPr>
          </a:p>
          <a:p>
            <a:pPr marL="0" indent="0">
              <a:lnSpc>
                <a:spcPct val="140000"/>
              </a:lnSpc>
              <a:spcBef>
                <a:spcPts val="0"/>
              </a:spcBef>
              <a:buNone/>
            </a:pPr>
            <a:r>
              <a:rPr lang="zh-CN" altLang="en-US" sz="3200" dirty="0">
                <a:latin typeface="+mn-ea"/>
                <a:cs typeface="+mj-cs"/>
              </a:rPr>
              <a:t>“勇于改革，稳中有为，关注民生”（习近平）</a:t>
            </a:r>
            <a:endParaRPr lang="en-US" altLang="zh-CN" sz="3200" dirty="0">
              <a:latin typeface="+mn-ea"/>
              <a:cs typeface="+mj-cs"/>
            </a:endParaRPr>
          </a:p>
          <a:p>
            <a:pPr>
              <a:lnSpc>
                <a:spcPct val="140000"/>
              </a:lnSpc>
              <a:spcBef>
                <a:spcPts val="0"/>
              </a:spcBef>
            </a:pPr>
            <a:r>
              <a:rPr lang="zh-CN" altLang="en-US" sz="3200" dirty="0">
                <a:latin typeface="+mn-ea"/>
                <a:cs typeface="+mj-cs"/>
              </a:rPr>
              <a:t>这是建设社会主义</a:t>
            </a:r>
            <a:r>
              <a:rPr lang="zh-CN" altLang="en-US" sz="3200" b="1" dirty="0">
                <a:latin typeface="+mn-ea"/>
                <a:cs typeface="+mj-cs"/>
              </a:rPr>
              <a:t>新农村</a:t>
            </a:r>
            <a:r>
              <a:rPr lang="zh-CN" altLang="en-US" sz="3200" dirty="0">
                <a:latin typeface="+mn-ea"/>
                <a:cs typeface="+mj-cs"/>
              </a:rPr>
              <a:t>的客观要求</a:t>
            </a:r>
            <a:endParaRPr lang="en-US" altLang="zh-CN" sz="3200" dirty="0">
              <a:latin typeface="+mn-ea"/>
              <a:cs typeface="+mj-cs"/>
            </a:endParaRPr>
          </a:p>
          <a:p>
            <a:pPr>
              <a:lnSpc>
                <a:spcPct val="140000"/>
              </a:lnSpc>
              <a:spcBef>
                <a:spcPts val="0"/>
              </a:spcBef>
            </a:pPr>
            <a:r>
              <a:rPr lang="zh-CN" altLang="en-US" sz="3200" dirty="0">
                <a:latin typeface="+mn-ea"/>
                <a:cs typeface="+mj-cs"/>
              </a:rPr>
              <a:t>这是</a:t>
            </a:r>
            <a:r>
              <a:rPr lang="zh-CN" altLang="en-US" sz="3200" b="1" dirty="0">
                <a:latin typeface="+mn-ea"/>
                <a:cs typeface="+mj-cs"/>
              </a:rPr>
              <a:t>保障农民利益</a:t>
            </a:r>
            <a:r>
              <a:rPr lang="zh-CN" altLang="en-US" sz="3200" dirty="0">
                <a:latin typeface="+mn-ea"/>
                <a:cs typeface="+mj-cs"/>
              </a:rPr>
              <a:t>的客观需要</a:t>
            </a:r>
            <a:endParaRPr lang="en-US" altLang="zh-CN" sz="3200" dirty="0">
              <a:latin typeface="+mn-ea"/>
              <a:cs typeface="+mj-cs"/>
            </a:endParaRPr>
          </a:p>
          <a:p>
            <a:pPr marL="0" indent="0">
              <a:lnSpc>
                <a:spcPct val="140000"/>
              </a:lnSpc>
              <a:spcBef>
                <a:spcPts val="0"/>
              </a:spcBef>
              <a:buNone/>
            </a:pPr>
            <a:r>
              <a:rPr lang="zh-CN" altLang="en-US" sz="3200" dirty="0">
                <a:latin typeface="+mn-ea"/>
                <a:cs typeface="+mj-cs"/>
              </a:rPr>
              <a:t>“把保障农民利益放在第一位”（习近平）</a:t>
            </a:r>
            <a:endParaRPr lang="en-US" altLang="zh-CN" sz="3200" dirty="0">
              <a:latin typeface="+mn-ea"/>
              <a:cs typeface="+mj-cs"/>
            </a:endParaRPr>
          </a:p>
          <a:p>
            <a:pPr marL="0" indent="0">
              <a:lnSpc>
                <a:spcPct val="140000"/>
              </a:lnSpc>
              <a:spcBef>
                <a:spcPts val="0"/>
              </a:spcBef>
              <a:buNone/>
            </a:pPr>
            <a:endParaRPr lang="en-US" altLang="zh-CN" sz="3200" dirty="0">
              <a:latin typeface="+mn-ea"/>
              <a:cs typeface="+mj-cs"/>
            </a:endParaRPr>
          </a:p>
          <a:p>
            <a:pPr>
              <a:lnSpc>
                <a:spcPct val="140000"/>
              </a:lnSpc>
              <a:spcBef>
                <a:spcPts val="0"/>
              </a:spcBef>
            </a:pPr>
            <a:endParaRPr lang="en-US" altLang="zh-CN" sz="3000" dirty="0">
              <a:latin typeface="+mn-ea"/>
              <a:cs typeface="+mj-cs"/>
            </a:endParaRP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188615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724564"/>
          </a:xfrm>
        </p:spPr>
        <p:txBody>
          <a:bodyPr>
            <a:noAutofit/>
          </a:bodyPr>
          <a:lstStyle/>
          <a:p>
            <a:r>
              <a:rPr lang="zh-CN" altLang="en-US" sz="4000" b="1" dirty="0">
                <a:solidFill>
                  <a:srgbClr val="7C1D20"/>
                </a:solidFill>
                <a:latin typeface="+mn-ea"/>
              </a:rPr>
              <a:t>我国消法中对于消费者概念的规定</a:t>
            </a:r>
          </a:p>
        </p:txBody>
      </p:sp>
      <p:sp>
        <p:nvSpPr>
          <p:cNvPr id="3" name="内容占位符 2"/>
          <p:cNvSpPr>
            <a:spLocks noGrp="1"/>
          </p:cNvSpPr>
          <p:nvPr>
            <p:ph idx="1"/>
          </p:nvPr>
        </p:nvSpPr>
        <p:spPr>
          <a:xfrm>
            <a:off x="838622" y="2061642"/>
            <a:ext cx="10369152" cy="4320480"/>
          </a:xfrm>
        </p:spPr>
        <p:txBody>
          <a:bodyPr>
            <a:noAutofit/>
          </a:bodyPr>
          <a:lstStyle/>
          <a:p>
            <a:pPr marL="457200" indent="-457200">
              <a:defRPr/>
            </a:pPr>
            <a:r>
              <a:rPr lang="en-US" altLang="zh-CN" sz="3200" dirty="0"/>
              <a:t>《</a:t>
            </a:r>
            <a:r>
              <a:rPr lang="zh-CN" altLang="en-US" sz="3200" dirty="0"/>
              <a:t>消费者权益保护法</a:t>
            </a:r>
            <a:r>
              <a:rPr lang="en-US" altLang="zh-CN" sz="3200" dirty="0"/>
              <a:t>》</a:t>
            </a:r>
            <a:r>
              <a:rPr lang="zh-CN" altLang="en-US" sz="3200" dirty="0"/>
              <a:t>第二条规定：</a:t>
            </a:r>
            <a:endParaRPr lang="en-US" altLang="zh-CN" sz="3200" dirty="0"/>
          </a:p>
          <a:p>
            <a:pPr marL="0" indent="0">
              <a:buNone/>
              <a:defRPr/>
            </a:pPr>
            <a:r>
              <a:rPr lang="en-US" altLang="zh-CN" sz="3200" dirty="0"/>
              <a:t>        </a:t>
            </a:r>
            <a:r>
              <a:rPr lang="zh-CN" altLang="zh-CN" sz="3200" dirty="0"/>
              <a:t>消费者为</a:t>
            </a:r>
            <a:r>
              <a:rPr lang="zh-CN" altLang="zh-CN" sz="3200" dirty="0">
                <a:solidFill>
                  <a:srgbClr val="FF0000"/>
                </a:solidFill>
              </a:rPr>
              <a:t>生活消费</a:t>
            </a:r>
            <a:r>
              <a:rPr lang="zh-CN" altLang="zh-CN" sz="3200" dirty="0"/>
              <a:t>需要购买、使用</a:t>
            </a:r>
            <a:r>
              <a:rPr lang="zh-CN" altLang="zh-CN" sz="3200" dirty="0">
                <a:solidFill>
                  <a:srgbClr val="FF0000"/>
                </a:solidFill>
              </a:rPr>
              <a:t>商品</a:t>
            </a:r>
            <a:r>
              <a:rPr lang="zh-CN" altLang="zh-CN" sz="3200" dirty="0"/>
              <a:t>或者接受</a:t>
            </a:r>
            <a:r>
              <a:rPr lang="zh-CN" altLang="zh-CN" sz="3200" dirty="0">
                <a:solidFill>
                  <a:srgbClr val="FF0000"/>
                </a:solidFill>
              </a:rPr>
              <a:t>服务</a:t>
            </a:r>
            <a:r>
              <a:rPr lang="zh-CN" altLang="zh-CN" sz="3200" dirty="0"/>
              <a:t>，其权益受本法保护</a:t>
            </a:r>
            <a:r>
              <a:rPr lang="zh-CN" altLang="en-US" sz="3200" dirty="0"/>
              <a:t>；</a:t>
            </a:r>
            <a:r>
              <a:rPr lang="zh-CN" altLang="zh-CN" sz="3200" dirty="0"/>
              <a:t>本法未作规定的，受其他有关法律、法规保护。</a:t>
            </a:r>
            <a:endParaRPr lang="zh-CN" altLang="en-US" sz="3200" dirty="0"/>
          </a:p>
        </p:txBody>
      </p:sp>
    </p:spTree>
    <p:extLst>
      <p:ext uri="{BB962C8B-B14F-4D97-AF65-F5344CB8AC3E}">
        <p14:creationId xmlns:p14="http://schemas.microsoft.com/office/powerpoint/2010/main" val="410853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9064"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场景四</a:t>
            </a:r>
            <a:endParaRPr lang="zh-CN" altLang="en-US" sz="4000" b="1" dirty="0">
              <a:solidFill>
                <a:srgbClr val="7C1D20"/>
              </a:solidFill>
              <a:latin typeface="+mn-ea"/>
              <a:ea typeface="+mn-ea"/>
            </a:endParaRPr>
          </a:p>
        </p:txBody>
      </p:sp>
      <p:sp>
        <p:nvSpPr>
          <p:cNvPr id="4" name="圆角矩形 3"/>
          <p:cNvSpPr/>
          <p:nvPr/>
        </p:nvSpPr>
        <p:spPr>
          <a:xfrm>
            <a:off x="1774726" y="3269715"/>
            <a:ext cx="3953016" cy="30927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内容占位符 2"/>
          <p:cNvSpPr txBox="1">
            <a:spLocks/>
          </p:cNvSpPr>
          <p:nvPr/>
        </p:nvSpPr>
        <p:spPr>
          <a:xfrm>
            <a:off x="1954746" y="3438370"/>
            <a:ext cx="3636404" cy="2605506"/>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40000"/>
              </a:lnSpc>
              <a:spcBef>
                <a:spcPts val="0"/>
              </a:spcBef>
              <a:buNone/>
            </a:pPr>
            <a:r>
              <a:rPr lang="zh-CN" altLang="en-US" sz="3000" dirty="0">
                <a:latin typeface="+mn-ea"/>
              </a:rPr>
              <a:t>小王去超市购买火腿肠，买回家后发现火腿肠过期，找超市理赔</a:t>
            </a:r>
            <a:endParaRPr lang="en-US" altLang="zh-CN" sz="3000" dirty="0">
              <a:latin typeface="+mn-ea"/>
            </a:endParaRPr>
          </a:p>
        </p:txBody>
      </p:sp>
      <p:sp>
        <p:nvSpPr>
          <p:cNvPr id="14" name="圆角矩形 13"/>
          <p:cNvSpPr/>
          <p:nvPr/>
        </p:nvSpPr>
        <p:spPr>
          <a:xfrm>
            <a:off x="6599262" y="3269715"/>
            <a:ext cx="4089035" cy="30927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内容占位符 2"/>
          <p:cNvSpPr txBox="1">
            <a:spLocks/>
          </p:cNvSpPr>
          <p:nvPr/>
        </p:nvSpPr>
        <p:spPr>
          <a:xfrm>
            <a:off x="6752640" y="3429000"/>
            <a:ext cx="3782278" cy="2504772"/>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40000"/>
              </a:lnSpc>
              <a:spcBef>
                <a:spcPts val="0"/>
              </a:spcBef>
              <a:buNone/>
            </a:pPr>
            <a:r>
              <a:rPr lang="zh-CN" altLang="en-US" sz="3000" dirty="0">
                <a:latin typeface="+mn-ea"/>
              </a:rPr>
              <a:t>小王在超市看到售卖的火腿肠过期了，知道可以获得赔偿，故意买下，找超市理赔</a:t>
            </a:r>
            <a:endParaRPr lang="en-US" altLang="zh-CN" sz="3000" dirty="0">
              <a:latin typeface="+mn-ea"/>
            </a:endParaRPr>
          </a:p>
        </p:txBody>
      </p:sp>
      <p:sp>
        <p:nvSpPr>
          <p:cNvPr id="11" name="文本框 10"/>
          <p:cNvSpPr txBox="1"/>
          <p:nvPr/>
        </p:nvSpPr>
        <p:spPr>
          <a:xfrm>
            <a:off x="1860384" y="2127830"/>
            <a:ext cx="8469646" cy="646331"/>
          </a:xfrm>
          <a:prstGeom prst="rect">
            <a:avLst/>
          </a:prstGeom>
          <a:noFill/>
        </p:spPr>
        <p:txBody>
          <a:bodyPr wrap="square" rtlCol="0">
            <a:spAutoFit/>
          </a:bodyPr>
          <a:lstStyle/>
          <a:p>
            <a:pPr algn="ctr"/>
            <a:r>
              <a:rPr lang="zh-CN" altLang="en-US" sz="3600" dirty="0"/>
              <a:t>“</a:t>
            </a:r>
            <a:r>
              <a:rPr lang="zh-CN" altLang="en-US" sz="3600" b="1" dirty="0"/>
              <a:t>知假买假</a:t>
            </a:r>
            <a:r>
              <a:rPr lang="zh-CN" altLang="en-US" sz="3600" dirty="0"/>
              <a:t>”行为，是否可以适用消法</a:t>
            </a:r>
          </a:p>
        </p:txBody>
      </p:sp>
    </p:spTree>
    <p:extLst>
      <p:ext uri="{BB962C8B-B14F-4D97-AF65-F5344CB8AC3E}">
        <p14:creationId xmlns:p14="http://schemas.microsoft.com/office/powerpoint/2010/main" val="20169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animBg="1"/>
      <p:bldP spid="16"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82638" y="1845618"/>
            <a:ext cx="5328592" cy="4032448"/>
          </a:xfrm>
        </p:spPr>
        <p:txBody>
          <a:bodyPr>
            <a:noAutofit/>
          </a:bodyPr>
          <a:lstStyle/>
          <a:p>
            <a:pPr marL="457200" indent="-457200">
              <a:defRPr/>
            </a:pPr>
            <a:r>
              <a:rPr lang="zh-CN" altLang="en-US" sz="3200" dirty="0"/>
              <a:t>消法惩罚性赔偿条款引发的“知假买假”行为</a:t>
            </a:r>
            <a:endParaRPr lang="en-US" altLang="zh-CN" sz="3200" dirty="0"/>
          </a:p>
          <a:p>
            <a:pPr marL="457200" indent="-457200">
              <a:defRPr/>
            </a:pPr>
            <a:r>
              <a:rPr lang="zh-CN" altLang="en-US" sz="3200" dirty="0"/>
              <a:t>“职业打假人”</a:t>
            </a:r>
            <a:endParaRPr lang="en-US" altLang="zh-CN" sz="3200" dirty="0"/>
          </a:p>
          <a:p>
            <a:pPr>
              <a:lnSpc>
                <a:spcPct val="140000"/>
              </a:lnSpc>
              <a:spcBef>
                <a:spcPts val="0"/>
              </a:spcBef>
            </a:pPr>
            <a:r>
              <a:rPr lang="zh-CN" altLang="en-US" sz="3200" dirty="0">
                <a:latin typeface="+mn-ea"/>
              </a:rPr>
              <a:t>王海：活跃于上世纪九十年代的知名职业打假人</a:t>
            </a:r>
            <a:endParaRPr lang="en-US" altLang="zh-CN" sz="3200" dirty="0">
              <a:latin typeface="+mn-ea"/>
            </a:endParaRPr>
          </a:p>
          <a:p>
            <a:pPr>
              <a:lnSpc>
                <a:spcPct val="140000"/>
              </a:lnSpc>
              <a:spcBef>
                <a:spcPts val="0"/>
              </a:spcBef>
            </a:pPr>
            <a:r>
              <a:rPr lang="zh-CN" altLang="en-US" sz="3200" dirty="0">
                <a:latin typeface="+mn-ea"/>
              </a:rPr>
              <a:t>“打假十八年资产过千万”</a:t>
            </a:r>
            <a:endParaRPr lang="en-US" altLang="zh-CN" sz="3200" dirty="0">
              <a:latin typeface="+mn-ea"/>
            </a:endParaRPr>
          </a:p>
          <a:p>
            <a:pPr marL="457200" indent="-457200">
              <a:defRPr/>
            </a:pPr>
            <a:endParaRPr lang="zh-CN" altLang="en-US" sz="320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3358" y="1825284"/>
            <a:ext cx="3315896" cy="4256346"/>
          </a:xfrm>
          <a:prstGeom prst="rect">
            <a:avLst/>
          </a:prstGeom>
        </p:spPr>
      </p:pic>
    </p:spTree>
    <p:extLst>
      <p:ext uri="{BB962C8B-B14F-4D97-AF65-F5344CB8AC3E}">
        <p14:creationId xmlns:p14="http://schemas.microsoft.com/office/powerpoint/2010/main" val="275816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7286" y="0"/>
            <a:ext cx="12188825" cy="6858000"/>
          </a:xfrm>
          <a:prstGeom prst="rect">
            <a:avLst/>
          </a:prstGeom>
          <a:noFill/>
        </p:spPr>
      </p:pic>
      <p:sp>
        <p:nvSpPr>
          <p:cNvPr id="2" name="标题 1"/>
          <p:cNvSpPr>
            <a:spLocks noGrp="1"/>
          </p:cNvSpPr>
          <p:nvPr>
            <p:ph type="title"/>
          </p:nvPr>
        </p:nvSpPr>
        <p:spPr>
          <a:xfrm>
            <a:off x="1860384" y="1232291"/>
            <a:ext cx="8469646" cy="724564"/>
          </a:xfrm>
        </p:spPr>
        <p:txBody>
          <a:bodyPr>
            <a:noAutofit/>
          </a:bodyPr>
          <a:lstStyle/>
          <a:p>
            <a:r>
              <a:rPr lang="zh-CN" altLang="en-US" sz="4000" b="1" dirty="0">
                <a:solidFill>
                  <a:srgbClr val="7C1D20"/>
                </a:solidFill>
                <a:latin typeface="+mn-ea"/>
              </a:rPr>
              <a:t>“知假买假”行为是否合法</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441668" y="2946454"/>
            <a:ext cx="2434622" cy="2635541"/>
          </a:xfrm>
        </p:spPr>
        <p:txBody>
          <a:bodyPr>
            <a:noAutofit/>
          </a:bodyPr>
          <a:lstStyle/>
          <a:p>
            <a:pPr>
              <a:lnSpc>
                <a:spcPct val="140000"/>
              </a:lnSpc>
              <a:spcBef>
                <a:spcPts val="0"/>
              </a:spcBef>
            </a:pPr>
            <a:r>
              <a:rPr lang="zh-CN" altLang="en-US" sz="3000" dirty="0">
                <a:latin typeface="+mn-ea"/>
                <a:cs typeface="+mj-cs"/>
              </a:rPr>
              <a:t>合法：</a:t>
            </a:r>
            <a:endParaRPr lang="en-US" altLang="zh-CN" sz="3000" dirty="0">
              <a:latin typeface="+mn-ea"/>
              <a:cs typeface="+mj-cs"/>
            </a:endParaRPr>
          </a:p>
          <a:p>
            <a:pPr>
              <a:lnSpc>
                <a:spcPct val="140000"/>
              </a:lnSpc>
              <a:spcBef>
                <a:spcPts val="0"/>
              </a:spcBef>
            </a:pPr>
            <a:endParaRPr lang="en-US" altLang="zh-CN" sz="3000" dirty="0">
              <a:latin typeface="+mn-ea"/>
              <a:cs typeface="+mj-cs"/>
            </a:endParaRPr>
          </a:p>
          <a:p>
            <a:pPr>
              <a:lnSpc>
                <a:spcPct val="140000"/>
              </a:lnSpc>
              <a:spcBef>
                <a:spcPts val="0"/>
              </a:spcBef>
            </a:pPr>
            <a:endParaRPr lang="en-US" altLang="zh-CN" sz="3000" dirty="0">
              <a:latin typeface="+mn-ea"/>
              <a:cs typeface="+mj-cs"/>
            </a:endParaRPr>
          </a:p>
          <a:p>
            <a:pPr>
              <a:lnSpc>
                <a:spcPct val="140000"/>
              </a:lnSpc>
              <a:spcBef>
                <a:spcPts val="0"/>
              </a:spcBef>
            </a:pPr>
            <a:r>
              <a:rPr lang="zh-CN" altLang="en-US" sz="3000" dirty="0">
                <a:latin typeface="+mn-ea"/>
                <a:cs typeface="+mj-cs"/>
              </a:rPr>
              <a:t>违法：</a:t>
            </a:r>
            <a:endParaRPr lang="en-US" altLang="zh-CN" sz="3000" dirty="0">
              <a:latin typeface="+mn-ea"/>
              <a:cs typeface="+mj-cs"/>
            </a:endParaRPr>
          </a:p>
        </p:txBody>
      </p:sp>
      <p:sp>
        <p:nvSpPr>
          <p:cNvPr id="5" name="内容占位符 2"/>
          <p:cNvSpPr txBox="1">
            <a:spLocks/>
          </p:cNvSpPr>
          <p:nvPr/>
        </p:nvSpPr>
        <p:spPr>
          <a:xfrm>
            <a:off x="4124606" y="2440790"/>
            <a:ext cx="6867144" cy="1966637"/>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514350" indent="-514350">
              <a:lnSpc>
                <a:spcPct val="140000"/>
              </a:lnSpc>
              <a:spcBef>
                <a:spcPts val="0"/>
              </a:spcBef>
              <a:buFont typeface="+mj-lt"/>
              <a:buAutoNum type="arabicPeriod"/>
            </a:pPr>
            <a:r>
              <a:rPr lang="zh-CN" altLang="en-US" sz="3000" dirty="0">
                <a:latin typeface="+mn-ea"/>
                <a:cs typeface="+mj-cs"/>
              </a:rPr>
              <a:t>法律没有不允许</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有利于消费者的利益</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有利于社会和市场经济秩序的建立</a:t>
            </a:r>
            <a:endParaRPr lang="en-US" altLang="zh-CN" sz="3000" dirty="0">
              <a:latin typeface="+mn-ea"/>
              <a:cs typeface="+mj-cs"/>
            </a:endParaRPr>
          </a:p>
        </p:txBody>
      </p:sp>
      <p:sp>
        <p:nvSpPr>
          <p:cNvPr id="4" name="左大括号 3"/>
          <p:cNvSpPr/>
          <p:nvPr/>
        </p:nvSpPr>
        <p:spPr>
          <a:xfrm>
            <a:off x="3286894" y="2870524"/>
            <a:ext cx="360040" cy="1080120"/>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7" name="内容占位符 2"/>
          <p:cNvSpPr txBox="1">
            <a:spLocks/>
          </p:cNvSpPr>
          <p:nvPr/>
        </p:nvSpPr>
        <p:spPr>
          <a:xfrm>
            <a:off x="4124606" y="4532791"/>
            <a:ext cx="4557131" cy="1349093"/>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514350" indent="-514350">
              <a:lnSpc>
                <a:spcPct val="140000"/>
              </a:lnSpc>
              <a:spcBef>
                <a:spcPts val="0"/>
              </a:spcBef>
              <a:buFont typeface="+mj-lt"/>
              <a:buAutoNum type="arabicPeriod"/>
            </a:pPr>
            <a:r>
              <a:rPr lang="zh-CN" altLang="en-US" sz="3000" dirty="0">
                <a:latin typeface="+mn-ea"/>
                <a:cs typeface="+mj-cs"/>
              </a:rPr>
              <a:t>诚实信用原则（欺诈）</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“消费者”</a:t>
            </a:r>
            <a:endParaRPr lang="en-US" altLang="zh-CN" sz="3000" dirty="0">
              <a:latin typeface="+mn-ea"/>
              <a:cs typeface="+mj-cs"/>
            </a:endParaRPr>
          </a:p>
        </p:txBody>
      </p:sp>
      <p:sp>
        <p:nvSpPr>
          <p:cNvPr id="8" name="左大括号 7"/>
          <p:cNvSpPr/>
          <p:nvPr/>
        </p:nvSpPr>
        <p:spPr>
          <a:xfrm>
            <a:off x="3321060" y="4801764"/>
            <a:ext cx="360040" cy="1080120"/>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85215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25558"/>
            <a:ext cx="8469646" cy="724564"/>
          </a:xfrm>
        </p:spPr>
        <p:txBody>
          <a:bodyPr>
            <a:noAutofit/>
          </a:bodyPr>
          <a:lstStyle/>
          <a:p>
            <a:r>
              <a:rPr lang="zh-CN" altLang="en-US" sz="4000" b="1" dirty="0">
                <a:solidFill>
                  <a:srgbClr val="7C1D20"/>
                </a:solidFill>
                <a:latin typeface="+mn-ea"/>
                <a:ea typeface="+mn-ea"/>
              </a:rPr>
              <a:t>推荐消法阅读著作</a:t>
            </a:r>
          </a:p>
        </p:txBody>
      </p:sp>
      <p:sp>
        <p:nvSpPr>
          <p:cNvPr id="3" name="内容占位符 2"/>
          <p:cNvSpPr>
            <a:spLocks noGrp="1"/>
          </p:cNvSpPr>
          <p:nvPr>
            <p:ph idx="1"/>
          </p:nvPr>
        </p:nvSpPr>
        <p:spPr>
          <a:xfrm>
            <a:off x="1270670" y="2277666"/>
            <a:ext cx="10225136" cy="3240360"/>
          </a:xfrm>
        </p:spPr>
        <p:txBody>
          <a:bodyPr>
            <a:noAutofit/>
          </a:bodyPr>
          <a:lstStyle/>
          <a:p>
            <a:pPr>
              <a:lnSpc>
                <a:spcPct val="140000"/>
              </a:lnSpc>
              <a:spcBef>
                <a:spcPts val="0"/>
              </a:spcBef>
            </a:pPr>
            <a:r>
              <a:rPr lang="en-US" altLang="zh-CN" sz="3000" dirty="0">
                <a:latin typeface="+mn-ea"/>
                <a:cs typeface="+mj-cs"/>
              </a:rPr>
              <a:t>4</a:t>
            </a:r>
            <a:r>
              <a:rPr lang="zh-CN" altLang="en-US" sz="3000" dirty="0">
                <a:latin typeface="+mn-ea"/>
                <a:cs typeface="+mj-cs"/>
              </a:rPr>
              <a:t>、</a:t>
            </a:r>
            <a:r>
              <a:rPr lang="en-US" altLang="zh-CN" sz="3000" dirty="0">
                <a:latin typeface="+mn-ea"/>
                <a:cs typeface="+mj-cs"/>
              </a:rPr>
              <a:t>《</a:t>
            </a:r>
            <a:r>
              <a:rPr lang="zh-CN" altLang="en-US" sz="3000" dirty="0">
                <a:latin typeface="+mn-ea"/>
                <a:cs typeface="+mj-cs"/>
              </a:rPr>
              <a:t>中华人民共和国消费者权益保护法释义</a:t>
            </a:r>
            <a:r>
              <a:rPr lang="en-US" altLang="zh-CN" sz="3000" dirty="0">
                <a:latin typeface="+mn-ea"/>
                <a:cs typeface="+mj-cs"/>
              </a:rPr>
              <a:t>(2013</a:t>
            </a:r>
            <a:r>
              <a:rPr lang="zh-CN" altLang="en-US" sz="3000" dirty="0">
                <a:latin typeface="+mn-ea"/>
                <a:cs typeface="+mj-cs"/>
              </a:rPr>
              <a:t>修正版</a:t>
            </a:r>
            <a:r>
              <a:rPr lang="en-US" altLang="zh-CN" sz="3000" dirty="0">
                <a:latin typeface="+mn-ea"/>
                <a:cs typeface="+mj-cs"/>
              </a:rPr>
              <a:t>) 》</a:t>
            </a:r>
            <a:r>
              <a:rPr lang="zh-CN" altLang="en-US" sz="3000" dirty="0">
                <a:latin typeface="+mn-ea"/>
                <a:cs typeface="+mj-cs"/>
              </a:rPr>
              <a:t>，法律出版社，</a:t>
            </a:r>
            <a:r>
              <a:rPr lang="en-US" altLang="zh-CN" sz="3000" dirty="0">
                <a:latin typeface="+mn-ea"/>
                <a:cs typeface="+mj-cs"/>
              </a:rPr>
              <a:t>2013</a:t>
            </a:r>
            <a:r>
              <a:rPr lang="zh-CN" altLang="en-US" sz="3000" dirty="0">
                <a:latin typeface="+mn-ea"/>
                <a:cs typeface="+mj-cs"/>
              </a:rPr>
              <a:t>年版</a:t>
            </a:r>
          </a:p>
          <a:p>
            <a:pPr>
              <a:lnSpc>
                <a:spcPct val="140000"/>
              </a:lnSpc>
              <a:spcBef>
                <a:spcPts val="0"/>
              </a:spcBef>
            </a:pPr>
            <a:r>
              <a:rPr lang="en-US" altLang="zh-CN" sz="3000" dirty="0">
                <a:latin typeface="+mn-ea"/>
                <a:cs typeface="+mj-cs"/>
              </a:rPr>
              <a:t>5</a:t>
            </a:r>
            <a:r>
              <a:rPr lang="zh-CN" altLang="en-US" sz="3000" dirty="0">
                <a:latin typeface="+mn-ea"/>
                <a:cs typeface="+mj-cs"/>
              </a:rPr>
              <a:t>、 </a:t>
            </a:r>
            <a:r>
              <a:rPr lang="en-US" altLang="zh-CN" sz="3000" dirty="0">
                <a:latin typeface="+mn-ea"/>
                <a:cs typeface="+mj-cs"/>
              </a:rPr>
              <a:t>《</a:t>
            </a:r>
            <a:r>
              <a:rPr lang="zh-CN" altLang="en-US" sz="3000" dirty="0">
                <a:latin typeface="+mn-ea"/>
                <a:cs typeface="+mj-cs"/>
              </a:rPr>
              <a:t>消费者权益保护法诠释</a:t>
            </a:r>
            <a:r>
              <a:rPr lang="en-US" altLang="zh-CN" sz="3000" dirty="0">
                <a:latin typeface="+mn-ea"/>
                <a:cs typeface="+mj-cs"/>
              </a:rPr>
              <a:t>》</a:t>
            </a:r>
            <a:r>
              <a:rPr lang="zh-CN" altLang="en-US" sz="3000" dirty="0">
                <a:latin typeface="+mn-ea"/>
                <a:cs typeface="+mj-cs"/>
              </a:rPr>
              <a:t>，河山著，法律出版社，</a:t>
            </a:r>
            <a:r>
              <a:rPr lang="en-US" altLang="zh-CN" sz="3000" dirty="0">
                <a:latin typeface="+mn-ea"/>
                <a:cs typeface="+mj-cs"/>
              </a:rPr>
              <a:t>2014</a:t>
            </a:r>
            <a:r>
              <a:rPr lang="zh-CN" altLang="en-US" sz="3000" dirty="0">
                <a:latin typeface="+mn-ea"/>
                <a:cs typeface="+mj-cs"/>
              </a:rPr>
              <a:t>年版</a:t>
            </a:r>
          </a:p>
        </p:txBody>
      </p:sp>
    </p:spTree>
    <p:extLst>
      <p:ext uri="{BB962C8B-B14F-4D97-AF65-F5344CB8AC3E}">
        <p14:creationId xmlns:p14="http://schemas.microsoft.com/office/powerpoint/2010/main" val="3012741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469646" cy="724564"/>
          </a:xfrm>
        </p:spPr>
        <p:txBody>
          <a:bodyPr>
            <a:noAutofit/>
          </a:bodyPr>
          <a:lstStyle/>
          <a:p>
            <a:r>
              <a:rPr lang="zh-CN" altLang="en-US" sz="4000" b="1" dirty="0">
                <a:solidFill>
                  <a:srgbClr val="7C1D20"/>
                </a:solidFill>
                <a:latin typeface="+mn-ea"/>
              </a:rPr>
              <a:t>“知假买假”行为是否违法</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860384" y="2709715"/>
            <a:ext cx="8469646" cy="2923572"/>
          </a:xfrm>
        </p:spPr>
        <p:txBody>
          <a:bodyPr>
            <a:noAutofit/>
          </a:bodyPr>
          <a:lstStyle/>
          <a:p>
            <a:pPr>
              <a:lnSpc>
                <a:spcPct val="140000"/>
              </a:lnSpc>
              <a:spcBef>
                <a:spcPts val="0"/>
              </a:spcBef>
            </a:pPr>
            <a:r>
              <a:rPr lang="en-US" altLang="zh-CN" sz="3200" dirty="0" smtClean="0">
                <a:latin typeface="+mn-ea"/>
                <a:cs typeface="+mj-cs"/>
              </a:rPr>
              <a:t>1993</a:t>
            </a:r>
            <a:r>
              <a:rPr lang="zh-CN" altLang="en-US" sz="3200" dirty="0" smtClean="0">
                <a:latin typeface="+mn-ea"/>
                <a:cs typeface="+mj-cs"/>
              </a:rPr>
              <a:t>年</a:t>
            </a:r>
            <a:r>
              <a:rPr lang="zh-CN" altLang="en-US" sz="3200" dirty="0">
                <a:latin typeface="+mn-ea"/>
                <a:cs typeface="+mj-cs"/>
              </a:rPr>
              <a:t>消法：有争议</a:t>
            </a:r>
            <a:endParaRPr lang="en-US" altLang="zh-CN" sz="3200" dirty="0">
              <a:latin typeface="+mn-ea"/>
              <a:cs typeface="+mj-cs"/>
            </a:endParaRPr>
          </a:p>
          <a:p>
            <a:pPr>
              <a:lnSpc>
                <a:spcPct val="140000"/>
              </a:lnSpc>
              <a:spcBef>
                <a:spcPts val="0"/>
              </a:spcBef>
            </a:pPr>
            <a:r>
              <a:rPr lang="en-US" altLang="zh-CN" sz="3200" smtClean="0">
                <a:latin typeface="+mn-ea"/>
                <a:cs typeface="+mj-cs"/>
              </a:rPr>
              <a:t>2013</a:t>
            </a:r>
            <a:r>
              <a:rPr lang="zh-CN" altLang="en-US" sz="3200" smtClean="0">
                <a:latin typeface="+mn-ea"/>
                <a:cs typeface="+mj-cs"/>
              </a:rPr>
              <a:t>年</a:t>
            </a:r>
            <a:r>
              <a:rPr lang="zh-CN" altLang="en-US" sz="3200" dirty="0">
                <a:latin typeface="+mn-ea"/>
                <a:cs typeface="+mj-cs"/>
              </a:rPr>
              <a:t>消法：消费者必须是善意的</a:t>
            </a:r>
            <a:endParaRPr lang="en-US" altLang="zh-CN" sz="3200" dirty="0">
              <a:latin typeface="+mn-ea"/>
              <a:cs typeface="+mj-cs"/>
            </a:endParaRPr>
          </a:p>
          <a:p>
            <a:pPr>
              <a:lnSpc>
                <a:spcPct val="140000"/>
              </a:lnSpc>
              <a:spcBef>
                <a:spcPts val="0"/>
              </a:spcBef>
            </a:pPr>
            <a:r>
              <a:rPr lang="zh-CN" altLang="en-US" sz="3200" dirty="0">
                <a:latin typeface="+mn-ea"/>
                <a:cs typeface="+mj-cs"/>
              </a:rPr>
              <a:t>王海：“知名法律博主”（新浪微博）</a:t>
            </a:r>
            <a:endParaRPr lang="en-US" altLang="zh-CN" sz="3200" dirty="0">
              <a:latin typeface="+mn-ea"/>
              <a:cs typeface="+mj-cs"/>
            </a:endParaRPr>
          </a:p>
          <a:p>
            <a:pPr>
              <a:lnSpc>
                <a:spcPct val="140000"/>
              </a:lnSpc>
              <a:spcBef>
                <a:spcPts val="0"/>
              </a:spcBef>
            </a:pPr>
            <a:r>
              <a:rPr lang="zh-CN" altLang="en-US" sz="3200" dirty="0">
                <a:latin typeface="+mn-ea"/>
                <a:cs typeface="+mj-cs"/>
              </a:rPr>
              <a:t>“辛巴燕窝售假事件”</a:t>
            </a:r>
            <a:r>
              <a:rPr lang="zh-CN" altLang="en-US" sz="3200" dirty="0">
                <a:latin typeface="+mn-ea"/>
              </a:rPr>
              <a:t> （</a:t>
            </a:r>
            <a:r>
              <a:rPr lang="en-US" altLang="zh-CN" sz="3200" dirty="0">
                <a:latin typeface="+mn-ea"/>
              </a:rPr>
              <a:t>2020</a:t>
            </a:r>
            <a:r>
              <a:rPr lang="zh-CN" altLang="en-US" sz="3200" dirty="0">
                <a:latin typeface="+mn-ea"/>
              </a:rPr>
              <a:t>年</a:t>
            </a:r>
            <a:r>
              <a:rPr lang="en-US" altLang="zh-CN" sz="3200" dirty="0">
                <a:latin typeface="+mn-ea"/>
              </a:rPr>
              <a:t>11</a:t>
            </a:r>
            <a:r>
              <a:rPr lang="zh-CN" altLang="en-US" sz="3200" dirty="0">
                <a:latin typeface="+mn-ea"/>
              </a:rPr>
              <a:t>月）</a:t>
            </a:r>
            <a:endParaRPr lang="en-US" altLang="zh-CN" sz="3200" dirty="0">
              <a:latin typeface="+mn-ea"/>
            </a:endParaRPr>
          </a:p>
          <a:p>
            <a:pPr>
              <a:lnSpc>
                <a:spcPct val="140000"/>
              </a:lnSpc>
              <a:spcBef>
                <a:spcPts val="0"/>
              </a:spcBef>
            </a:pPr>
            <a:endParaRPr lang="en-US" altLang="zh-CN" sz="3200" dirty="0">
              <a:latin typeface="+mn-ea"/>
              <a:cs typeface="+mj-cs"/>
            </a:endParaRPr>
          </a:p>
        </p:txBody>
      </p:sp>
    </p:spTree>
    <p:extLst>
      <p:ext uri="{BB962C8B-B14F-4D97-AF65-F5344CB8AC3E}">
        <p14:creationId xmlns:p14="http://schemas.microsoft.com/office/powerpoint/2010/main" val="15589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08926" y="1000902"/>
            <a:ext cx="8469646" cy="724564"/>
          </a:xfrm>
        </p:spPr>
        <p:txBody>
          <a:bodyPr>
            <a:noAutofit/>
          </a:bodyPr>
          <a:lstStyle/>
          <a:p>
            <a:r>
              <a:rPr lang="zh-CN" altLang="en-US" sz="4000" b="1" dirty="0">
                <a:solidFill>
                  <a:srgbClr val="7C1D20"/>
                </a:solidFill>
                <a:latin typeface="+mn-ea"/>
              </a:rPr>
              <a:t>辛巴燕窝售假事件</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08794" y="2001034"/>
            <a:ext cx="10787138" cy="4357718"/>
          </a:xfrm>
        </p:spPr>
        <p:txBody>
          <a:bodyPr>
            <a:noAutofit/>
          </a:bodyPr>
          <a:lstStyle/>
          <a:p>
            <a:pPr>
              <a:lnSpc>
                <a:spcPct val="140000"/>
              </a:lnSpc>
              <a:spcBef>
                <a:spcPts val="0"/>
              </a:spcBef>
            </a:pPr>
            <a:r>
              <a:rPr lang="zh-CN" altLang="en-US" sz="3200" dirty="0"/>
              <a:t>辛巴，原名辛有志，原快手直播的主播</a:t>
            </a:r>
            <a:endParaRPr lang="en-US" altLang="zh-CN" sz="3200" dirty="0"/>
          </a:p>
          <a:p>
            <a:pPr>
              <a:lnSpc>
                <a:spcPct val="140000"/>
              </a:lnSpc>
              <a:spcBef>
                <a:spcPts val="0"/>
              </a:spcBef>
            </a:pPr>
            <a:r>
              <a:rPr lang="en-US" altLang="zh-CN" sz="3200" dirty="0"/>
              <a:t>2020</a:t>
            </a:r>
            <a:r>
              <a:rPr lang="zh-CN" altLang="en-US" sz="3200" dirty="0"/>
              <a:t>年</a:t>
            </a:r>
            <a:r>
              <a:rPr lang="en-US" altLang="zh-CN" sz="3200" dirty="0"/>
              <a:t>10</a:t>
            </a:r>
            <a:r>
              <a:rPr lang="zh-CN" altLang="en-US" sz="3200" dirty="0"/>
              <a:t>月</a:t>
            </a:r>
            <a:r>
              <a:rPr lang="en-US" altLang="zh-CN" sz="3200" dirty="0"/>
              <a:t>25</a:t>
            </a:r>
            <a:r>
              <a:rPr lang="zh-CN" altLang="en-US" sz="3200" dirty="0"/>
              <a:t>日，辛巴团队的主播“时大漂亮”在直播时向粉丝推荐了一款燕窝产品。</a:t>
            </a:r>
            <a:endParaRPr lang="en-US" altLang="zh-CN" sz="3200" dirty="0"/>
          </a:p>
          <a:p>
            <a:pPr>
              <a:lnSpc>
                <a:spcPct val="140000"/>
              </a:lnSpc>
              <a:spcBef>
                <a:spcPts val="0"/>
              </a:spcBef>
            </a:pPr>
            <a:r>
              <a:rPr lang="en-US" altLang="zh-CN" sz="3200" dirty="0">
                <a:latin typeface="+mn-ea"/>
                <a:cs typeface="+mj-cs"/>
              </a:rPr>
              <a:t>2020</a:t>
            </a:r>
            <a:r>
              <a:rPr lang="zh-CN" altLang="en-US" sz="3200" dirty="0">
                <a:latin typeface="+mn-ea"/>
                <a:cs typeface="+mj-cs"/>
              </a:rPr>
              <a:t>年</a:t>
            </a:r>
            <a:r>
              <a:rPr lang="en-US" altLang="zh-CN" sz="3200" dirty="0">
                <a:latin typeface="+mn-ea"/>
                <a:cs typeface="+mj-cs"/>
              </a:rPr>
              <a:t>11</a:t>
            </a:r>
            <a:r>
              <a:rPr lang="zh-CN" altLang="en-US" sz="3200" dirty="0">
                <a:latin typeface="+mn-ea"/>
                <a:cs typeface="+mj-cs"/>
              </a:rPr>
              <a:t>月</a:t>
            </a:r>
            <a:r>
              <a:rPr lang="en-US" altLang="zh-CN" sz="3200" dirty="0">
                <a:latin typeface="+mn-ea"/>
                <a:cs typeface="+mj-cs"/>
              </a:rPr>
              <a:t>4</a:t>
            </a:r>
            <a:r>
              <a:rPr lang="zh-CN" altLang="en-US" sz="3200" dirty="0">
                <a:latin typeface="+mn-ea"/>
                <a:cs typeface="+mj-cs"/>
              </a:rPr>
              <a:t>日，有购买了该款燕窝产品的消费者晒图质疑，其购买的燕窝里没有固体物（燕窝），怀疑辛巴团队售卖的不是燕窝而是糖水</a:t>
            </a:r>
            <a:endParaRPr lang="en-US" altLang="zh-CN" sz="3200" dirty="0">
              <a:latin typeface="+mn-ea"/>
              <a:cs typeface="+mj-cs"/>
            </a:endParaRPr>
          </a:p>
          <a:p>
            <a:pPr>
              <a:lnSpc>
                <a:spcPct val="140000"/>
              </a:lnSpc>
              <a:spcBef>
                <a:spcPts val="0"/>
              </a:spcBef>
            </a:pPr>
            <a:endParaRPr lang="en-US" altLang="zh-CN" sz="3200" dirty="0">
              <a:latin typeface="+mn-ea"/>
              <a:cs typeface="+mj-cs"/>
            </a:endParaRPr>
          </a:p>
        </p:txBody>
      </p:sp>
    </p:spTree>
    <p:extLst>
      <p:ext uri="{BB962C8B-B14F-4D97-AF65-F5344CB8AC3E}">
        <p14:creationId xmlns:p14="http://schemas.microsoft.com/office/powerpoint/2010/main" val="15589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08926" y="1000902"/>
            <a:ext cx="8469646" cy="724564"/>
          </a:xfrm>
        </p:spPr>
        <p:txBody>
          <a:bodyPr>
            <a:noAutofit/>
          </a:bodyPr>
          <a:lstStyle/>
          <a:p>
            <a:r>
              <a:rPr lang="zh-CN" altLang="en-US" sz="4000" b="1" dirty="0">
                <a:solidFill>
                  <a:srgbClr val="7C1D20"/>
                </a:solidFill>
                <a:latin typeface="+mn-ea"/>
              </a:rPr>
              <a:t>辛巴燕窝售假事件</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451604" y="2001034"/>
            <a:ext cx="11358642" cy="4357718"/>
          </a:xfrm>
        </p:spPr>
        <p:txBody>
          <a:bodyPr>
            <a:noAutofit/>
          </a:bodyPr>
          <a:lstStyle/>
          <a:p>
            <a:pPr>
              <a:lnSpc>
                <a:spcPct val="140000"/>
              </a:lnSpc>
              <a:spcBef>
                <a:spcPts val="0"/>
              </a:spcBef>
            </a:pPr>
            <a:r>
              <a:rPr lang="en-US" altLang="zh-CN" sz="3200" dirty="0"/>
              <a:t>2020</a:t>
            </a:r>
            <a:r>
              <a:rPr lang="zh-CN" altLang="en-US" sz="3200" dirty="0"/>
              <a:t>年</a:t>
            </a:r>
            <a:r>
              <a:rPr lang="en-US" altLang="zh-CN" sz="3200" dirty="0"/>
              <a:t>11</a:t>
            </a:r>
            <a:r>
              <a:rPr lang="zh-CN" altLang="en-US" sz="3200" dirty="0"/>
              <a:t>月</a:t>
            </a:r>
            <a:r>
              <a:rPr lang="en-US" altLang="zh-CN" sz="3200" dirty="0"/>
              <a:t>6</a:t>
            </a:r>
            <a:r>
              <a:rPr lang="zh-CN" altLang="en-US" sz="3200" dirty="0"/>
              <a:t>日，辛巴方面发布律师声明，在直播间推广销售的即食燕窝均为合格正品，公司对部分网络用户对原视频进行于剪辑和修改后发布诋毁评论的侵权行为，将委托律师调查取证，采取法律措施，追究相关人员的法律责任。</a:t>
            </a:r>
            <a:endParaRPr lang="en-US" altLang="zh-CN" sz="3200" dirty="0"/>
          </a:p>
          <a:p>
            <a:pPr>
              <a:lnSpc>
                <a:spcPct val="140000"/>
              </a:lnSpc>
              <a:spcBef>
                <a:spcPts val="0"/>
              </a:spcBef>
            </a:pPr>
            <a:r>
              <a:rPr lang="en-US" altLang="zh-CN" sz="3200" dirty="0">
                <a:latin typeface="+mn-ea"/>
                <a:cs typeface="+mj-cs"/>
              </a:rPr>
              <a:t>2020</a:t>
            </a:r>
            <a:r>
              <a:rPr lang="zh-CN" altLang="en-US" sz="3200" dirty="0">
                <a:latin typeface="+mn-ea"/>
                <a:cs typeface="+mj-cs"/>
              </a:rPr>
              <a:t>年</a:t>
            </a:r>
            <a:r>
              <a:rPr lang="en-US" altLang="zh-CN" sz="3200" dirty="0">
                <a:latin typeface="+mn-ea"/>
                <a:cs typeface="+mj-cs"/>
              </a:rPr>
              <a:t>11</a:t>
            </a:r>
            <a:r>
              <a:rPr lang="zh-CN" altLang="en-US" sz="3200" dirty="0">
                <a:latin typeface="+mn-ea"/>
                <a:cs typeface="+mj-cs"/>
              </a:rPr>
              <a:t>月</a:t>
            </a:r>
            <a:r>
              <a:rPr lang="en-US" altLang="zh-CN" sz="3200" dirty="0">
                <a:latin typeface="+mn-ea"/>
                <a:cs typeface="+mj-cs"/>
              </a:rPr>
              <a:t>7</a:t>
            </a:r>
            <a:r>
              <a:rPr lang="zh-CN" altLang="en-US" sz="3200" dirty="0">
                <a:latin typeface="+mn-ea"/>
                <a:cs typeface="+mj-cs"/>
              </a:rPr>
              <a:t>日起，王海在微博发布多条微博，打假辛巴燕窝</a:t>
            </a:r>
            <a:endParaRPr lang="en-US" altLang="zh-CN" sz="3200" dirty="0">
              <a:latin typeface="+mn-ea"/>
              <a:cs typeface="+mj-cs"/>
            </a:endParaRPr>
          </a:p>
          <a:p>
            <a:pPr>
              <a:lnSpc>
                <a:spcPct val="140000"/>
              </a:lnSpc>
              <a:spcBef>
                <a:spcPts val="0"/>
              </a:spcBef>
            </a:pPr>
            <a:endParaRPr lang="en-US" altLang="zh-CN" sz="3200" dirty="0">
              <a:latin typeface="+mn-ea"/>
              <a:cs typeface="+mj-cs"/>
            </a:endParaRPr>
          </a:p>
        </p:txBody>
      </p:sp>
    </p:spTree>
    <p:extLst>
      <p:ext uri="{BB962C8B-B14F-4D97-AF65-F5344CB8AC3E}">
        <p14:creationId xmlns:p14="http://schemas.microsoft.com/office/powerpoint/2010/main" val="15589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9" name="表格 8"/>
          <p:cNvGraphicFramePr>
            <a:graphicFrameLocks noGrp="1"/>
          </p:cNvGraphicFramePr>
          <p:nvPr/>
        </p:nvGraphicFramePr>
        <p:xfrm>
          <a:off x="1523174" y="1786720"/>
          <a:ext cx="10072760" cy="4412008"/>
        </p:xfrm>
        <a:graphic>
          <a:graphicData uri="http://schemas.openxmlformats.org/drawingml/2006/table">
            <a:tbl>
              <a:tblPr firstRow="1" bandRow="1">
                <a:tableStyleId>{5940675A-B579-460E-94D1-54222C63F5DA}</a:tableStyleId>
              </a:tblPr>
              <a:tblGrid>
                <a:gridCol w="2518190">
                  <a:extLst>
                    <a:ext uri="{9D8B030D-6E8A-4147-A177-3AD203B41FA5}">
                      <a16:colId xmlns:a16="http://schemas.microsoft.com/office/drawing/2014/main" val="20000"/>
                    </a:ext>
                  </a:extLst>
                </a:gridCol>
                <a:gridCol w="2518190">
                  <a:extLst>
                    <a:ext uri="{9D8B030D-6E8A-4147-A177-3AD203B41FA5}">
                      <a16:colId xmlns:a16="http://schemas.microsoft.com/office/drawing/2014/main" val="20001"/>
                    </a:ext>
                  </a:extLst>
                </a:gridCol>
                <a:gridCol w="2518190">
                  <a:extLst>
                    <a:ext uri="{9D8B030D-6E8A-4147-A177-3AD203B41FA5}">
                      <a16:colId xmlns:a16="http://schemas.microsoft.com/office/drawing/2014/main" val="20002"/>
                    </a:ext>
                  </a:extLst>
                </a:gridCol>
                <a:gridCol w="2518190">
                  <a:extLst>
                    <a:ext uri="{9D8B030D-6E8A-4147-A177-3AD203B41FA5}">
                      <a16:colId xmlns:a16="http://schemas.microsoft.com/office/drawing/2014/main" val="20003"/>
                    </a:ext>
                  </a:extLst>
                </a:gridCol>
              </a:tblGrid>
              <a:tr h="571504">
                <a:tc rowSpan="2">
                  <a:txBody>
                    <a:bodyPr/>
                    <a:lstStyle/>
                    <a:p>
                      <a:pPr algn="ctr"/>
                      <a:r>
                        <a:rPr lang="zh-CN" altLang="en-US" dirty="0"/>
                        <a:t>项目名称</a:t>
                      </a:r>
                    </a:p>
                  </a:txBody>
                  <a:tcPr anchor="ctr"/>
                </a:tc>
                <a:tc gridSpan="3">
                  <a:txBody>
                    <a:bodyPr/>
                    <a:lstStyle/>
                    <a:p>
                      <a:pPr marL="0" algn="ctr" defTabSz="1043056" rtl="0" eaLnBrk="1" latinLnBrk="0" hangingPunct="1"/>
                      <a:r>
                        <a:rPr lang="zh-CN" altLang="en-US" sz="2100" kern="1200" dirty="0">
                          <a:solidFill>
                            <a:schemeClr val="tx1"/>
                          </a:solidFill>
                          <a:latin typeface="+mn-lt"/>
                          <a:ea typeface="+mn-ea"/>
                          <a:cs typeface="+mn-cs"/>
                        </a:rPr>
                        <a:t>质量规定</a:t>
                      </a:r>
                    </a:p>
                  </a:txBody>
                  <a:tcPr anchor="ctr"/>
                </a:tc>
                <a:tc hMerge="1">
                  <a:txBody>
                    <a:bodyPr/>
                    <a:lstStyle/>
                    <a:p>
                      <a:pPr algn="ctr"/>
                      <a:endParaRPr lang="zh-CN" altLang="en-US" dirty="0"/>
                    </a:p>
                  </a:txBody>
                  <a:tcPr/>
                </a:tc>
                <a:tc hMerge="1">
                  <a:txBody>
                    <a:bodyPr/>
                    <a:lstStyle/>
                    <a:p>
                      <a:pPr algn="ctr"/>
                      <a:endParaRPr lang="zh-CN" altLang="en-US" dirty="0"/>
                    </a:p>
                  </a:txBody>
                  <a:tcPr/>
                </a:tc>
                <a:extLst>
                  <a:ext uri="{0D108BD9-81ED-4DB2-BD59-A6C34878D82A}">
                    <a16:rowId xmlns:a16="http://schemas.microsoft.com/office/drawing/2014/main" val="10000"/>
                  </a:ext>
                </a:extLst>
              </a:tr>
              <a:tr h="500066">
                <a:tc vMerge="1">
                  <a:txBody>
                    <a:bodyPr/>
                    <a:lstStyle/>
                    <a:p>
                      <a:endParaRPr lang="zh-CN" altLang="en-US" dirty="0"/>
                    </a:p>
                  </a:txBody>
                  <a:tcPr/>
                </a:tc>
                <a:tc>
                  <a:txBody>
                    <a:bodyPr/>
                    <a:lstStyle/>
                    <a:p>
                      <a:pPr marL="0" algn="ctr" defTabSz="1043056" rtl="0" eaLnBrk="1" latinLnBrk="0" hangingPunct="1"/>
                      <a:r>
                        <a:rPr lang="zh-CN" altLang="en-US" sz="2100" kern="1200" dirty="0">
                          <a:solidFill>
                            <a:schemeClr val="tx1"/>
                          </a:solidFill>
                          <a:latin typeface="+mn-lt"/>
                          <a:ea typeface="+mn-ea"/>
                          <a:cs typeface="+mn-cs"/>
                        </a:rPr>
                        <a:t>特级</a:t>
                      </a:r>
                    </a:p>
                  </a:txBody>
                  <a:tcPr anchor="ctr"/>
                </a:tc>
                <a:tc>
                  <a:txBody>
                    <a:bodyPr/>
                    <a:lstStyle/>
                    <a:p>
                      <a:pPr marL="0" algn="ctr" defTabSz="1043056" rtl="0" eaLnBrk="1" latinLnBrk="0" hangingPunct="1"/>
                      <a:r>
                        <a:rPr lang="zh-CN" altLang="en-US" sz="2100" kern="1200" dirty="0">
                          <a:solidFill>
                            <a:schemeClr val="tx1"/>
                          </a:solidFill>
                          <a:latin typeface="+mn-lt"/>
                          <a:ea typeface="+mn-ea"/>
                          <a:cs typeface="+mn-cs"/>
                        </a:rPr>
                        <a:t>一级</a:t>
                      </a:r>
                    </a:p>
                  </a:txBody>
                  <a:tcPr anchor="ctr"/>
                </a:tc>
                <a:tc>
                  <a:txBody>
                    <a:bodyPr/>
                    <a:lstStyle/>
                    <a:p>
                      <a:pPr marL="0" algn="ctr" defTabSz="1043056" rtl="0" eaLnBrk="1" latinLnBrk="0" hangingPunct="1"/>
                      <a:r>
                        <a:rPr lang="zh-CN" altLang="en-US" sz="2100" kern="1200" dirty="0">
                          <a:solidFill>
                            <a:schemeClr val="tx1"/>
                          </a:solidFill>
                          <a:latin typeface="+mn-lt"/>
                          <a:ea typeface="+mn-ea"/>
                          <a:cs typeface="+mn-cs"/>
                        </a:rPr>
                        <a:t>二级</a:t>
                      </a:r>
                    </a:p>
                  </a:txBody>
                  <a:tcPr anchor="ctr"/>
                </a:tc>
                <a:extLst>
                  <a:ext uri="{0D108BD9-81ED-4DB2-BD59-A6C34878D82A}">
                    <a16:rowId xmlns:a16="http://schemas.microsoft.com/office/drawing/2014/main" val="10001"/>
                  </a:ext>
                </a:extLst>
              </a:tr>
              <a:tr h="357190">
                <a:tc>
                  <a:txBody>
                    <a:bodyPr/>
                    <a:lstStyle/>
                    <a:p>
                      <a:pPr algn="ctr"/>
                      <a:r>
                        <a:rPr lang="zh-CN" altLang="en-US" dirty="0"/>
                        <a:t>色泽</a:t>
                      </a:r>
                    </a:p>
                  </a:txBody>
                  <a:tcPr anchor="ctr"/>
                </a:tc>
                <a:tc>
                  <a:txBody>
                    <a:bodyPr/>
                    <a:lstStyle/>
                    <a:p>
                      <a:pPr marL="0" algn="ctr" defTabSz="1043056" rtl="0" eaLnBrk="1" latinLnBrk="0" hangingPunct="1"/>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extLst>
                  <a:ext uri="{0D108BD9-81ED-4DB2-BD59-A6C34878D82A}">
                    <a16:rowId xmlns:a16="http://schemas.microsoft.com/office/drawing/2014/main" val="10002"/>
                  </a:ext>
                </a:extLst>
              </a:tr>
              <a:tr h="374338">
                <a:tc>
                  <a:txBody>
                    <a:bodyPr/>
                    <a:lstStyle/>
                    <a:p>
                      <a:pPr algn="ctr"/>
                      <a:r>
                        <a:rPr lang="zh-CN" altLang="en-US" dirty="0"/>
                        <a:t>盏型</a:t>
                      </a: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p>
                      <a:pPr marL="0" algn="ctr" defTabSz="1043056" rtl="0" eaLnBrk="1" latinLnBrk="0" hangingPunct="1"/>
                      <a:endParaRPr lang="zh-CN" altLang="en-US" sz="2100" kern="1200" dirty="0">
                        <a:solidFill>
                          <a:schemeClr val="tx1"/>
                        </a:solidFill>
                        <a:latin typeface="+mn-lt"/>
                        <a:ea typeface="+mn-ea"/>
                        <a:cs typeface="+mn-cs"/>
                      </a:endParaRPr>
                    </a:p>
                  </a:txBody>
                  <a:tcPr anchor="ctr"/>
                </a:tc>
                <a:extLst>
                  <a:ext uri="{0D108BD9-81ED-4DB2-BD59-A6C34878D82A}">
                    <a16:rowId xmlns:a16="http://schemas.microsoft.com/office/drawing/2014/main" val="10003"/>
                  </a:ext>
                </a:extLst>
              </a:tr>
              <a:tr h="462924">
                <a:tc>
                  <a:txBody>
                    <a:bodyPr/>
                    <a:lstStyle/>
                    <a:p>
                      <a:pPr algn="ctr"/>
                      <a:r>
                        <a:rPr lang="zh-CN" altLang="en-US" dirty="0"/>
                        <a:t>大小</a:t>
                      </a:r>
                      <a:r>
                        <a:rPr lang="en-US" altLang="zh-CN" dirty="0"/>
                        <a:t>/cm</a:t>
                      </a:r>
                      <a:endParaRPr lang="zh-CN" altLang="en-US" dirty="0"/>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extLst>
                  <a:ext uri="{0D108BD9-81ED-4DB2-BD59-A6C34878D82A}">
                    <a16:rowId xmlns:a16="http://schemas.microsoft.com/office/drawing/2014/main" val="10004"/>
                  </a:ext>
                </a:extLst>
              </a:tr>
              <a:tr h="357190">
                <a:tc>
                  <a:txBody>
                    <a:bodyPr/>
                    <a:lstStyle/>
                    <a:p>
                      <a:pPr algn="ctr"/>
                      <a:r>
                        <a:rPr lang="zh-CN" altLang="en-US" dirty="0"/>
                        <a:t>清洁程度</a:t>
                      </a: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extLst>
                  <a:ext uri="{0D108BD9-81ED-4DB2-BD59-A6C34878D82A}">
                    <a16:rowId xmlns:a16="http://schemas.microsoft.com/office/drawing/2014/main" val="10005"/>
                  </a:ext>
                </a:extLst>
              </a:tr>
              <a:tr h="357190">
                <a:tc>
                  <a:txBody>
                    <a:bodyPr/>
                    <a:lstStyle/>
                    <a:p>
                      <a:pPr algn="ctr"/>
                      <a:r>
                        <a:rPr lang="zh-CN" altLang="en-US" dirty="0"/>
                        <a:t>含水率</a:t>
                      </a:r>
                      <a:r>
                        <a:rPr lang="en-US" altLang="zh-CN" dirty="0"/>
                        <a:t>/%</a:t>
                      </a:r>
                      <a:endParaRPr lang="zh-CN" altLang="en-US" dirty="0"/>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US" altLang="zh-CN" sz="2100" kern="1200" dirty="0">
                          <a:solidFill>
                            <a:schemeClr val="tx1"/>
                          </a:solidFill>
                          <a:latin typeface="+mn-lt"/>
                          <a:ea typeface="+mn-ea"/>
                          <a:cs typeface="+mn-cs"/>
                        </a:rPr>
                        <a:t>…………</a:t>
                      </a:r>
                      <a:endParaRPr lang="zh-CN" altLang="en-US" sz="2100" kern="1200" dirty="0">
                        <a:solidFill>
                          <a:schemeClr val="tx1"/>
                        </a:solidFill>
                        <a:latin typeface="+mn-lt"/>
                        <a:ea typeface="+mn-ea"/>
                        <a:cs typeface="+mn-cs"/>
                      </a:endParaRPr>
                    </a:p>
                  </a:txBody>
                  <a:tcPr anchor="ctr"/>
                </a:tc>
                <a:extLst>
                  <a:ext uri="{0D108BD9-81ED-4DB2-BD59-A6C34878D82A}">
                    <a16:rowId xmlns:a16="http://schemas.microsoft.com/office/drawing/2014/main" val="10006"/>
                  </a:ext>
                </a:extLst>
              </a:tr>
              <a:tr h="500074">
                <a:tc>
                  <a:txBody>
                    <a:bodyPr/>
                    <a:lstStyle/>
                    <a:p>
                      <a:pPr algn="ctr"/>
                      <a:r>
                        <a:rPr lang="zh-CN" altLang="en-US" b="1" dirty="0">
                          <a:solidFill>
                            <a:srgbClr val="FF0000"/>
                          </a:solidFill>
                        </a:rPr>
                        <a:t>唾沫酸含量</a:t>
                      </a:r>
                      <a:r>
                        <a:rPr lang="en-US" altLang="zh-CN" b="1" dirty="0">
                          <a:solidFill>
                            <a:srgbClr val="FF0000"/>
                          </a:solidFill>
                        </a:rPr>
                        <a:t>/%</a:t>
                      </a:r>
                      <a:endParaRPr lang="zh-CN" altLang="en-US" b="1" dirty="0">
                        <a:solidFill>
                          <a:srgbClr val="FF0000"/>
                        </a:solidFill>
                      </a:endParaRPr>
                    </a:p>
                  </a:txBody>
                  <a:tcPr anchor="ctr"/>
                </a:tc>
                <a:tc>
                  <a:txBody>
                    <a:bodyPr/>
                    <a:lstStyle/>
                    <a:p>
                      <a:pPr marL="0" algn="ctr" defTabSz="1043056" rtl="0" eaLnBrk="1" latinLnBrk="0" hangingPunct="1"/>
                      <a:r>
                        <a:rPr lang="zh-CN" altLang="en-US" sz="2100" b="1" kern="1200" dirty="0">
                          <a:solidFill>
                            <a:srgbClr val="FF0000"/>
                          </a:solidFill>
                          <a:latin typeface="+mn-lt"/>
                          <a:ea typeface="+mn-ea"/>
                          <a:cs typeface="+mn-cs"/>
                        </a:rPr>
                        <a:t>≥</a:t>
                      </a:r>
                      <a:r>
                        <a:rPr lang="en-US" altLang="zh-CN" sz="2100" b="1" kern="1200" dirty="0">
                          <a:solidFill>
                            <a:srgbClr val="FF0000"/>
                          </a:solidFill>
                          <a:latin typeface="+mn-lt"/>
                          <a:ea typeface="+mn-ea"/>
                          <a:cs typeface="+mn-cs"/>
                        </a:rPr>
                        <a:t>10</a:t>
                      </a:r>
                      <a:endParaRPr lang="zh-CN" altLang="en-US" sz="2100" b="1" kern="1200" dirty="0">
                        <a:solidFill>
                          <a:srgbClr val="FF0000"/>
                        </a:solidFill>
                        <a:latin typeface="+mn-lt"/>
                        <a:ea typeface="+mn-ea"/>
                        <a:cs typeface="+mn-cs"/>
                      </a:endParaRPr>
                    </a:p>
                  </a:txBody>
                  <a:tcPr anchor="ctr"/>
                </a:tc>
                <a:tc>
                  <a:txBody>
                    <a:bodyPr/>
                    <a:lstStyle/>
                    <a:p>
                      <a:pPr marL="0" algn="ctr" defTabSz="1043056" rtl="0" eaLnBrk="1" latinLnBrk="0" hangingPunct="1"/>
                      <a:r>
                        <a:rPr lang="zh-CN" altLang="en-US" sz="2100" b="1" kern="1200" dirty="0">
                          <a:solidFill>
                            <a:srgbClr val="FF0000"/>
                          </a:solidFill>
                          <a:latin typeface="+mn-lt"/>
                          <a:ea typeface="+mn-ea"/>
                          <a:cs typeface="+mn-cs"/>
                        </a:rPr>
                        <a:t>≥</a:t>
                      </a:r>
                      <a:r>
                        <a:rPr lang="en-US" altLang="zh-CN" sz="2100" b="1" kern="1200" dirty="0">
                          <a:solidFill>
                            <a:srgbClr val="FF0000"/>
                          </a:solidFill>
                          <a:latin typeface="+mn-lt"/>
                          <a:ea typeface="+mn-ea"/>
                          <a:cs typeface="+mn-cs"/>
                        </a:rPr>
                        <a:t>7</a:t>
                      </a:r>
                      <a:r>
                        <a:rPr lang="zh-CN" altLang="en-US" sz="2100" b="1" kern="1200" dirty="0">
                          <a:solidFill>
                            <a:srgbClr val="FF0000"/>
                          </a:solidFill>
                          <a:latin typeface="+mn-lt"/>
                          <a:ea typeface="+mn-ea"/>
                          <a:cs typeface="+mn-cs"/>
                        </a:rPr>
                        <a:t>，＜</a:t>
                      </a:r>
                      <a:r>
                        <a:rPr lang="en-US" altLang="zh-CN" sz="2100" b="1" kern="1200" dirty="0">
                          <a:solidFill>
                            <a:srgbClr val="FF0000"/>
                          </a:solidFill>
                          <a:latin typeface="+mn-lt"/>
                          <a:ea typeface="+mn-ea"/>
                          <a:cs typeface="+mn-cs"/>
                        </a:rPr>
                        <a:t>10</a:t>
                      </a:r>
                      <a:endParaRPr lang="zh-CN" altLang="en-US" sz="2100" b="1" kern="1200" dirty="0">
                        <a:solidFill>
                          <a:srgbClr val="FF0000"/>
                        </a:solidFill>
                        <a:latin typeface="+mn-lt"/>
                        <a:ea typeface="+mn-ea"/>
                        <a:cs typeface="+mn-cs"/>
                      </a:endParaRP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zh-CN" altLang="en-US" sz="2100" b="1" kern="1200" dirty="0">
                          <a:solidFill>
                            <a:srgbClr val="FF0000"/>
                          </a:solidFill>
                          <a:latin typeface="+mn-lt"/>
                          <a:ea typeface="+mn-ea"/>
                          <a:cs typeface="+mn-cs"/>
                        </a:rPr>
                        <a:t>≥</a:t>
                      </a:r>
                      <a:r>
                        <a:rPr lang="en-US" altLang="zh-CN" sz="2100" b="1" kern="1200" dirty="0">
                          <a:solidFill>
                            <a:srgbClr val="FF0000"/>
                          </a:solidFill>
                          <a:latin typeface="+mn-lt"/>
                          <a:ea typeface="+mn-ea"/>
                          <a:cs typeface="+mn-cs"/>
                        </a:rPr>
                        <a:t>5</a:t>
                      </a:r>
                      <a:r>
                        <a:rPr lang="zh-CN" altLang="en-US" sz="2100" b="1" kern="1200" dirty="0">
                          <a:solidFill>
                            <a:srgbClr val="FF0000"/>
                          </a:solidFill>
                          <a:latin typeface="+mn-lt"/>
                          <a:ea typeface="+mn-ea"/>
                          <a:cs typeface="+mn-cs"/>
                        </a:rPr>
                        <a:t>，＜</a:t>
                      </a:r>
                      <a:r>
                        <a:rPr lang="en-US" altLang="zh-CN" sz="2100" b="1" kern="1200" dirty="0">
                          <a:solidFill>
                            <a:srgbClr val="FF0000"/>
                          </a:solidFill>
                          <a:latin typeface="+mn-lt"/>
                          <a:ea typeface="+mn-ea"/>
                          <a:cs typeface="+mn-cs"/>
                        </a:rPr>
                        <a:t>7</a:t>
                      </a:r>
                      <a:endParaRPr lang="zh-CN" altLang="en-US" sz="2100" b="1" kern="1200" dirty="0">
                        <a:solidFill>
                          <a:srgbClr val="FF0000"/>
                        </a:solidFill>
                        <a:latin typeface="+mn-lt"/>
                        <a:ea typeface="+mn-ea"/>
                        <a:cs typeface="+mn-cs"/>
                      </a:endParaRPr>
                    </a:p>
                  </a:txBody>
                  <a:tcPr anchor="ctr"/>
                </a:tc>
                <a:extLst>
                  <a:ext uri="{0D108BD9-81ED-4DB2-BD59-A6C34878D82A}">
                    <a16:rowId xmlns:a16="http://schemas.microsoft.com/office/drawing/2014/main" val="10007"/>
                  </a:ext>
                </a:extLst>
              </a:tr>
              <a:tr h="357190">
                <a:tc>
                  <a:txBody>
                    <a:bodyPr/>
                    <a:lstStyle/>
                    <a:p>
                      <a:pPr algn="ctr"/>
                      <a:r>
                        <a:rPr lang="zh-CN" altLang="en-US" b="1" dirty="0">
                          <a:solidFill>
                            <a:srgbClr val="FF0000"/>
                          </a:solidFill>
                        </a:rPr>
                        <a:t>蛋白质含量</a:t>
                      </a:r>
                      <a:r>
                        <a:rPr lang="en-US" altLang="zh-CN" b="1" dirty="0">
                          <a:solidFill>
                            <a:srgbClr val="FF0000"/>
                          </a:solidFill>
                        </a:rPr>
                        <a:t>/%</a:t>
                      </a:r>
                      <a:endParaRPr lang="zh-CN" altLang="en-US" b="1" dirty="0">
                        <a:solidFill>
                          <a:srgbClr val="FF0000"/>
                        </a:solidFill>
                      </a:endParaRPr>
                    </a:p>
                  </a:txBody>
                  <a:tcPr anchor="ctr"/>
                </a:tc>
                <a:tc>
                  <a:txBody>
                    <a:bodyPr/>
                    <a:lstStyle/>
                    <a:p>
                      <a:pPr marL="0" algn="ctr" defTabSz="1043056" rtl="0" eaLnBrk="1" latinLnBrk="0" hangingPunct="1"/>
                      <a:r>
                        <a:rPr lang="zh-CN" altLang="en-US" sz="2100" b="1" kern="1200" dirty="0">
                          <a:solidFill>
                            <a:srgbClr val="FF0000"/>
                          </a:solidFill>
                          <a:latin typeface="+mn-lt"/>
                          <a:ea typeface="+mn-ea"/>
                          <a:cs typeface="+mn-cs"/>
                        </a:rPr>
                        <a:t>≥</a:t>
                      </a:r>
                      <a:r>
                        <a:rPr lang="en-US" altLang="zh-CN" sz="2100" b="1" kern="1200" dirty="0">
                          <a:solidFill>
                            <a:srgbClr val="FF0000"/>
                          </a:solidFill>
                          <a:latin typeface="+mn-lt"/>
                          <a:ea typeface="+mn-ea"/>
                          <a:cs typeface="+mn-cs"/>
                        </a:rPr>
                        <a:t>50</a:t>
                      </a:r>
                      <a:endParaRPr lang="zh-CN" altLang="en-US" sz="2100" b="1" kern="1200" dirty="0">
                        <a:solidFill>
                          <a:srgbClr val="FF0000"/>
                        </a:solidFill>
                        <a:latin typeface="+mn-lt"/>
                        <a:ea typeface="+mn-ea"/>
                        <a:cs typeface="+mn-cs"/>
                      </a:endParaRPr>
                    </a:p>
                  </a:txBody>
                  <a:tcPr anchor="ctr"/>
                </a:tc>
                <a:tc>
                  <a:txBody>
                    <a:bodyPr/>
                    <a:lstStyle/>
                    <a:p>
                      <a:pPr marL="0" algn="ctr" defTabSz="1043056" rtl="0" eaLnBrk="1" latinLnBrk="0" hangingPunct="1"/>
                      <a:r>
                        <a:rPr lang="zh-CN" altLang="en-US" sz="2100" b="1" kern="1200" dirty="0">
                          <a:solidFill>
                            <a:srgbClr val="FF0000"/>
                          </a:solidFill>
                          <a:latin typeface="+mn-lt"/>
                          <a:ea typeface="+mn-ea"/>
                          <a:cs typeface="+mn-cs"/>
                        </a:rPr>
                        <a:t>≥</a:t>
                      </a:r>
                      <a:r>
                        <a:rPr lang="en-US" altLang="zh-CN" sz="2100" b="1" kern="1200" dirty="0">
                          <a:solidFill>
                            <a:srgbClr val="FF0000"/>
                          </a:solidFill>
                          <a:latin typeface="+mn-lt"/>
                          <a:ea typeface="+mn-ea"/>
                          <a:cs typeface="+mn-cs"/>
                        </a:rPr>
                        <a:t>40</a:t>
                      </a:r>
                      <a:r>
                        <a:rPr lang="zh-CN" altLang="en-US" sz="2100" b="1" kern="1200" dirty="0">
                          <a:solidFill>
                            <a:srgbClr val="FF0000"/>
                          </a:solidFill>
                          <a:latin typeface="+mn-lt"/>
                          <a:ea typeface="+mn-ea"/>
                          <a:cs typeface="+mn-cs"/>
                        </a:rPr>
                        <a:t>，＜</a:t>
                      </a:r>
                      <a:r>
                        <a:rPr lang="en-US" altLang="zh-CN" sz="2100" b="1" kern="1200" dirty="0">
                          <a:solidFill>
                            <a:srgbClr val="FF0000"/>
                          </a:solidFill>
                          <a:latin typeface="+mn-lt"/>
                          <a:ea typeface="+mn-ea"/>
                          <a:cs typeface="+mn-cs"/>
                        </a:rPr>
                        <a:t>50</a:t>
                      </a:r>
                      <a:endParaRPr lang="zh-CN" altLang="en-US" sz="2100" b="1" kern="1200" dirty="0">
                        <a:solidFill>
                          <a:srgbClr val="FF0000"/>
                        </a:solidFill>
                        <a:latin typeface="+mn-lt"/>
                        <a:ea typeface="+mn-ea"/>
                        <a:cs typeface="+mn-cs"/>
                      </a:endParaRPr>
                    </a:p>
                  </a:txBody>
                  <a:tcPr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zh-CN" altLang="en-US" sz="2100" b="1" kern="1200" dirty="0">
                          <a:solidFill>
                            <a:srgbClr val="FF0000"/>
                          </a:solidFill>
                          <a:latin typeface="+mn-lt"/>
                          <a:ea typeface="+mn-ea"/>
                          <a:cs typeface="+mn-cs"/>
                        </a:rPr>
                        <a:t>≥</a:t>
                      </a:r>
                      <a:r>
                        <a:rPr lang="en-US" altLang="zh-CN" sz="2100" b="1" kern="1200" dirty="0">
                          <a:solidFill>
                            <a:srgbClr val="FF0000"/>
                          </a:solidFill>
                          <a:latin typeface="+mn-lt"/>
                          <a:ea typeface="+mn-ea"/>
                          <a:cs typeface="+mn-cs"/>
                        </a:rPr>
                        <a:t>30</a:t>
                      </a:r>
                      <a:r>
                        <a:rPr lang="zh-CN" altLang="en-US" sz="2100" b="1" kern="1200" dirty="0">
                          <a:solidFill>
                            <a:srgbClr val="FF0000"/>
                          </a:solidFill>
                          <a:latin typeface="+mn-lt"/>
                          <a:ea typeface="+mn-ea"/>
                          <a:cs typeface="+mn-cs"/>
                        </a:rPr>
                        <a:t>，＜</a:t>
                      </a:r>
                      <a:r>
                        <a:rPr lang="en-US" altLang="zh-CN" sz="2100" b="1" kern="1200" dirty="0">
                          <a:solidFill>
                            <a:srgbClr val="FF0000"/>
                          </a:solidFill>
                          <a:latin typeface="+mn-lt"/>
                          <a:ea typeface="+mn-ea"/>
                          <a:cs typeface="+mn-cs"/>
                        </a:rPr>
                        <a:t>40</a:t>
                      </a:r>
                      <a:endParaRPr lang="zh-CN" altLang="en-US" sz="2100" b="1" kern="1200" dirty="0">
                        <a:solidFill>
                          <a:srgbClr val="FF0000"/>
                        </a:solidFill>
                        <a:latin typeface="+mn-lt"/>
                        <a:ea typeface="+mn-ea"/>
                        <a:cs typeface="+mn-cs"/>
                      </a:endParaRPr>
                    </a:p>
                  </a:txBody>
                  <a:tcPr anchor="ctr"/>
                </a:tc>
                <a:extLst>
                  <a:ext uri="{0D108BD9-81ED-4DB2-BD59-A6C34878D82A}">
                    <a16:rowId xmlns:a16="http://schemas.microsoft.com/office/drawing/2014/main" val="10008"/>
                  </a:ext>
                </a:extLst>
              </a:tr>
            </a:tbl>
          </a:graphicData>
        </a:graphic>
      </p:graphicFrame>
      <p:sp>
        <p:nvSpPr>
          <p:cNvPr id="4" name="标题 1"/>
          <p:cNvSpPr>
            <a:spLocks noGrp="1"/>
          </p:cNvSpPr>
          <p:nvPr>
            <p:ph type="title"/>
          </p:nvPr>
        </p:nvSpPr>
        <p:spPr>
          <a:xfrm>
            <a:off x="2023240" y="929464"/>
            <a:ext cx="8755398" cy="724564"/>
          </a:xfrm>
        </p:spPr>
        <p:txBody>
          <a:bodyPr>
            <a:noAutofit/>
          </a:bodyPr>
          <a:lstStyle/>
          <a:p>
            <a:r>
              <a:rPr lang="zh-CN" altLang="en-US" sz="4000" b="1" dirty="0">
                <a:solidFill>
                  <a:srgbClr val="7C1D20"/>
                </a:solidFill>
                <a:latin typeface="+mn-ea"/>
                <a:ea typeface="+mn-ea"/>
              </a:rPr>
              <a:t>燕窝质量等级标准（</a:t>
            </a:r>
            <a:r>
              <a:rPr lang="en-US" altLang="zh-CN" sz="4000" b="1" dirty="0">
                <a:solidFill>
                  <a:srgbClr val="7C1D20"/>
                </a:solidFill>
                <a:latin typeface="+mn-ea"/>
                <a:ea typeface="+mn-ea"/>
              </a:rPr>
              <a:t>GH/T 1092 2014</a:t>
            </a:r>
            <a:r>
              <a:rPr lang="zh-CN" altLang="en-US" sz="4000" b="1" dirty="0">
                <a:solidFill>
                  <a:srgbClr val="7C1D20"/>
                </a:solidFill>
                <a:latin typeface="+mn-ea"/>
                <a:ea typeface="+mn-ea"/>
              </a:rPr>
              <a:t>）</a:t>
            </a:r>
          </a:p>
        </p:txBody>
      </p:sp>
    </p:spTree>
    <p:extLst>
      <p:ext uri="{BB962C8B-B14F-4D97-AF65-F5344CB8AC3E}">
        <p14:creationId xmlns:p14="http://schemas.microsoft.com/office/powerpoint/2010/main" val="2758164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pic>
        <p:nvPicPr>
          <p:cNvPr id="6" name="图片 5" descr="即食燕窝成分表.jpg"/>
          <p:cNvPicPr>
            <a:picLocks noChangeAspect="1"/>
          </p:cNvPicPr>
          <p:nvPr/>
        </p:nvPicPr>
        <p:blipFill>
          <a:blip r:embed="rId3"/>
          <a:stretch>
            <a:fillRect/>
          </a:stretch>
        </p:blipFill>
        <p:spPr>
          <a:xfrm>
            <a:off x="1094546" y="1858158"/>
            <a:ext cx="10715700" cy="4770463"/>
          </a:xfrm>
          <a:prstGeom prst="rect">
            <a:avLst/>
          </a:prstGeom>
        </p:spPr>
      </p:pic>
      <p:sp>
        <p:nvSpPr>
          <p:cNvPr id="4" name="标题 1"/>
          <p:cNvSpPr>
            <a:spLocks noGrp="1"/>
          </p:cNvSpPr>
          <p:nvPr>
            <p:ph type="title"/>
          </p:nvPr>
        </p:nvSpPr>
        <p:spPr>
          <a:xfrm>
            <a:off x="2023240" y="929464"/>
            <a:ext cx="8755398" cy="724564"/>
          </a:xfrm>
        </p:spPr>
        <p:txBody>
          <a:bodyPr>
            <a:noAutofit/>
          </a:bodyPr>
          <a:lstStyle/>
          <a:p>
            <a:r>
              <a:rPr lang="zh-CN" altLang="en-US" sz="4000" b="1" dirty="0">
                <a:solidFill>
                  <a:srgbClr val="7C1D20"/>
                </a:solidFill>
                <a:latin typeface="+mn-ea"/>
                <a:ea typeface="+mn-ea"/>
              </a:rPr>
              <a:t>售卖的即食燕窝产品信息</a:t>
            </a:r>
          </a:p>
        </p:txBody>
      </p:sp>
    </p:spTree>
    <p:extLst>
      <p:ext uri="{BB962C8B-B14F-4D97-AF65-F5344CB8AC3E}">
        <p14:creationId xmlns:p14="http://schemas.microsoft.com/office/powerpoint/2010/main" val="2758164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951802" y="929464"/>
            <a:ext cx="7715304" cy="724564"/>
          </a:xfrm>
        </p:spPr>
        <p:txBody>
          <a:bodyPr>
            <a:noAutofit/>
          </a:bodyPr>
          <a:lstStyle/>
          <a:p>
            <a:r>
              <a:rPr lang="zh-CN" altLang="en-US" sz="4000" b="1" dirty="0">
                <a:solidFill>
                  <a:srgbClr val="7C1D20"/>
                </a:solidFill>
                <a:latin typeface="+mn-ea"/>
              </a:rPr>
              <a:t>辛巴燕窝售假事件</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594480" y="1929596"/>
            <a:ext cx="11072890" cy="4143404"/>
          </a:xfrm>
        </p:spPr>
        <p:txBody>
          <a:bodyPr>
            <a:noAutofit/>
          </a:bodyPr>
          <a:lstStyle/>
          <a:p>
            <a:pPr>
              <a:lnSpc>
                <a:spcPct val="140000"/>
              </a:lnSpc>
              <a:spcBef>
                <a:spcPts val="0"/>
              </a:spcBef>
            </a:pPr>
            <a:r>
              <a:rPr lang="en-US" altLang="zh-CN" sz="3000" dirty="0"/>
              <a:t>2020</a:t>
            </a:r>
            <a:r>
              <a:rPr lang="zh-CN" altLang="en-US" sz="3000" dirty="0"/>
              <a:t>年</a:t>
            </a:r>
            <a:r>
              <a:rPr lang="en-US" altLang="zh-CN" sz="3000" dirty="0"/>
              <a:t>11</a:t>
            </a:r>
            <a:r>
              <a:rPr lang="zh-CN" altLang="en-US" sz="3000" dirty="0"/>
              <a:t>月</a:t>
            </a:r>
            <a:r>
              <a:rPr lang="en-US" altLang="zh-CN" sz="3000" dirty="0"/>
              <a:t>20</a:t>
            </a:r>
            <a:r>
              <a:rPr lang="zh-CN" altLang="en-US" sz="3000" dirty="0"/>
              <a:t>日，辛巴方发布声明，表示：</a:t>
            </a:r>
            <a:endParaRPr lang="en-US" altLang="zh-CN" sz="3000" dirty="0"/>
          </a:p>
          <a:p>
            <a:pPr marL="514350" indent="-514350">
              <a:lnSpc>
                <a:spcPct val="140000"/>
              </a:lnSpc>
              <a:spcBef>
                <a:spcPts val="0"/>
              </a:spcBef>
              <a:buFont typeface="+mj-lt"/>
              <a:buAutoNum type="arabicPeriod"/>
            </a:pPr>
            <a:r>
              <a:rPr lang="zh-CN" altLang="en-US" sz="3000" dirty="0"/>
              <a:t>事件发生后，第一时间将产品送检，待结果回传后公证并公布；</a:t>
            </a:r>
            <a:endParaRPr lang="en-US" altLang="zh-CN" sz="3000" dirty="0"/>
          </a:p>
          <a:p>
            <a:pPr marL="514350" indent="-514350">
              <a:lnSpc>
                <a:spcPct val="140000"/>
              </a:lnSpc>
              <a:spcBef>
                <a:spcPts val="0"/>
              </a:spcBef>
              <a:buFont typeface="+mj-lt"/>
              <a:buAutoNum type="arabicPeriod"/>
            </a:pPr>
            <a:r>
              <a:rPr lang="zh-CN" altLang="en-US" sz="3000" dirty="0"/>
              <a:t>所售产品除了冰糖燕窝制品本应含有的糖分外，还含有燕窝成分唾液酸；</a:t>
            </a:r>
            <a:endParaRPr lang="en-US" altLang="zh-CN" sz="3000" dirty="0"/>
          </a:p>
          <a:p>
            <a:pPr marL="514350" indent="-514350">
              <a:lnSpc>
                <a:spcPct val="140000"/>
              </a:lnSpc>
              <a:spcBef>
                <a:spcPts val="0"/>
              </a:spcBef>
              <a:buFont typeface="+mj-lt"/>
              <a:buAutoNum type="arabicPeriod"/>
            </a:pPr>
            <a:r>
              <a:rPr lang="zh-CN" altLang="en-US" sz="3000" dirty="0"/>
              <a:t>如果消费者对产品有任何不满可向商家申请退货退款，己方团队会全力帮消费者维权。</a:t>
            </a:r>
            <a:endParaRPr lang="en-US" altLang="zh-CN" sz="3000" dirty="0"/>
          </a:p>
        </p:txBody>
      </p:sp>
    </p:spTree>
    <p:extLst>
      <p:ext uri="{BB962C8B-B14F-4D97-AF65-F5344CB8AC3E}">
        <p14:creationId xmlns:p14="http://schemas.microsoft.com/office/powerpoint/2010/main" val="15589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pic>
        <p:nvPicPr>
          <p:cNvPr id="5" name="图片 4" descr="检测报告1.jpg"/>
          <p:cNvPicPr>
            <a:picLocks noChangeAspect="1"/>
          </p:cNvPicPr>
          <p:nvPr/>
        </p:nvPicPr>
        <p:blipFill>
          <a:blip r:embed="rId3" cstate="print"/>
          <a:stretch>
            <a:fillRect/>
          </a:stretch>
        </p:blipFill>
        <p:spPr>
          <a:xfrm>
            <a:off x="1380298" y="1000902"/>
            <a:ext cx="4786346" cy="5634846"/>
          </a:xfrm>
          <a:prstGeom prst="rect">
            <a:avLst/>
          </a:prstGeom>
        </p:spPr>
      </p:pic>
      <p:pic>
        <p:nvPicPr>
          <p:cNvPr id="7" name="图片 6" descr="检测报告2.jpg"/>
          <p:cNvPicPr>
            <a:picLocks noChangeAspect="1"/>
          </p:cNvPicPr>
          <p:nvPr/>
        </p:nvPicPr>
        <p:blipFill>
          <a:blip r:embed="rId4" cstate="print"/>
          <a:stretch>
            <a:fillRect/>
          </a:stretch>
        </p:blipFill>
        <p:spPr>
          <a:xfrm>
            <a:off x="6380958" y="1000902"/>
            <a:ext cx="4857784" cy="5358620"/>
          </a:xfrm>
          <a:prstGeom prst="rect">
            <a:avLst/>
          </a:prstGeom>
        </p:spPr>
      </p:pic>
    </p:spTree>
    <p:extLst>
      <p:ext uri="{BB962C8B-B14F-4D97-AF65-F5344CB8AC3E}">
        <p14:creationId xmlns:p14="http://schemas.microsoft.com/office/powerpoint/2010/main" val="2758164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951802" y="929464"/>
            <a:ext cx="7715304" cy="724564"/>
          </a:xfrm>
        </p:spPr>
        <p:txBody>
          <a:bodyPr>
            <a:noAutofit/>
          </a:bodyPr>
          <a:lstStyle/>
          <a:p>
            <a:r>
              <a:rPr lang="zh-CN" altLang="en-US" sz="4000" b="1" dirty="0">
                <a:solidFill>
                  <a:srgbClr val="7C1D20"/>
                </a:solidFill>
                <a:latin typeface="+mn-ea"/>
              </a:rPr>
              <a:t>辛巴燕窝售假事件</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594480" y="1929596"/>
            <a:ext cx="11072890" cy="4143404"/>
          </a:xfrm>
        </p:spPr>
        <p:txBody>
          <a:bodyPr>
            <a:noAutofit/>
          </a:bodyPr>
          <a:lstStyle/>
          <a:p>
            <a:pPr>
              <a:lnSpc>
                <a:spcPct val="140000"/>
              </a:lnSpc>
              <a:spcBef>
                <a:spcPts val="0"/>
              </a:spcBef>
            </a:pPr>
            <a:r>
              <a:rPr lang="zh-CN" altLang="en-US" sz="3000" dirty="0"/>
              <a:t>随即，王海方表示</a:t>
            </a:r>
            <a:endParaRPr lang="en-US" altLang="zh-CN" sz="3000" dirty="0"/>
          </a:p>
          <a:p>
            <a:pPr>
              <a:lnSpc>
                <a:spcPct val="140000"/>
              </a:lnSpc>
              <a:spcBef>
                <a:spcPts val="0"/>
              </a:spcBef>
              <a:buNone/>
            </a:pPr>
            <a:r>
              <a:rPr lang="zh-CN" altLang="en-US" sz="3000" dirty="0"/>
              <a:t>“</a:t>
            </a:r>
            <a:r>
              <a:rPr lang="zh-CN" altLang="en-US" sz="3200" dirty="0"/>
              <a:t>当燕窝忽悠粉丝的茗挚（</a:t>
            </a:r>
            <a:r>
              <a:rPr lang="en-US" altLang="zh-CN" sz="3200" dirty="0"/>
              <a:t>100</a:t>
            </a:r>
            <a:r>
              <a:rPr lang="zh-CN" altLang="en-US" sz="3200" dirty="0"/>
              <a:t>克）糖水的唾液酸含量高达万分之一点四。价值高达人民币</a:t>
            </a:r>
            <a:r>
              <a:rPr lang="en-US" altLang="zh-CN" sz="3200" dirty="0"/>
              <a:t>0.07</a:t>
            </a:r>
            <a:r>
              <a:rPr lang="zh-CN" altLang="en-US" sz="3200" dirty="0"/>
              <a:t>元！阿里巴巴看到唾液酸每</a:t>
            </a:r>
            <a:r>
              <a:rPr lang="en-US" altLang="zh-CN" sz="3200" dirty="0"/>
              <a:t>100</a:t>
            </a:r>
            <a:r>
              <a:rPr lang="zh-CN" altLang="en-US" sz="3200" dirty="0"/>
              <a:t>克</a:t>
            </a:r>
            <a:r>
              <a:rPr lang="en-US" altLang="zh-CN" sz="3200" dirty="0"/>
              <a:t>500</a:t>
            </a:r>
            <a:r>
              <a:rPr lang="zh-CN" altLang="en-US" sz="3200" dirty="0"/>
              <a:t>元左右，</a:t>
            </a:r>
            <a:r>
              <a:rPr lang="en-US" altLang="zh-CN" sz="3200" dirty="0"/>
              <a:t>0.014</a:t>
            </a:r>
            <a:r>
              <a:rPr lang="zh-CN" altLang="en-US" sz="3200" dirty="0"/>
              <a:t>克价值</a:t>
            </a:r>
            <a:r>
              <a:rPr lang="en-US" altLang="zh-CN" sz="3200" dirty="0"/>
              <a:t>7</a:t>
            </a:r>
            <a:r>
              <a:rPr lang="zh-CN" altLang="en-US" sz="3200" dirty="0"/>
              <a:t>分钱左右！目测其成本每百克（一碗），连带包材，内容物，加工费，工业成本不超过</a:t>
            </a:r>
            <a:r>
              <a:rPr lang="en-US" altLang="zh-CN" sz="3200" dirty="0"/>
              <a:t>1</a:t>
            </a:r>
            <a:r>
              <a:rPr lang="zh-CN" altLang="en-US" sz="3200" dirty="0"/>
              <a:t>块钱！ </a:t>
            </a:r>
            <a:r>
              <a:rPr lang="zh-CN" altLang="en-US" sz="3000" dirty="0"/>
              <a:t>”</a:t>
            </a:r>
            <a:endParaRPr lang="en-US" altLang="zh-CN" sz="3000" dirty="0"/>
          </a:p>
        </p:txBody>
      </p:sp>
    </p:spTree>
    <p:extLst>
      <p:ext uri="{BB962C8B-B14F-4D97-AF65-F5344CB8AC3E}">
        <p14:creationId xmlns:p14="http://schemas.microsoft.com/office/powerpoint/2010/main" val="15589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951802" y="929464"/>
            <a:ext cx="7715304" cy="724564"/>
          </a:xfrm>
        </p:spPr>
        <p:txBody>
          <a:bodyPr>
            <a:noAutofit/>
          </a:bodyPr>
          <a:lstStyle/>
          <a:p>
            <a:r>
              <a:rPr lang="zh-CN" altLang="en-US" sz="4000" b="1" dirty="0">
                <a:solidFill>
                  <a:srgbClr val="7C1D20"/>
                </a:solidFill>
                <a:latin typeface="+mn-ea"/>
              </a:rPr>
              <a:t>辛巴燕窝售假事件</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594480" y="1929596"/>
            <a:ext cx="11287204" cy="4286280"/>
          </a:xfrm>
        </p:spPr>
        <p:txBody>
          <a:bodyPr>
            <a:noAutofit/>
          </a:bodyPr>
          <a:lstStyle/>
          <a:p>
            <a:pPr>
              <a:lnSpc>
                <a:spcPct val="140000"/>
              </a:lnSpc>
              <a:spcBef>
                <a:spcPts val="0"/>
              </a:spcBef>
            </a:pPr>
            <a:r>
              <a:rPr lang="en-US" altLang="zh-CN" sz="3000" dirty="0"/>
              <a:t>2020</a:t>
            </a:r>
            <a:r>
              <a:rPr lang="zh-CN" altLang="en-US" sz="3000" dirty="0"/>
              <a:t>年</a:t>
            </a:r>
            <a:r>
              <a:rPr lang="en-US" altLang="zh-CN" sz="3000" dirty="0"/>
              <a:t>11</a:t>
            </a:r>
            <a:r>
              <a:rPr lang="zh-CN" altLang="en-US" sz="3000" dirty="0"/>
              <a:t>月</a:t>
            </a:r>
            <a:r>
              <a:rPr lang="en-US" altLang="zh-CN" sz="3000" dirty="0"/>
              <a:t>27</a:t>
            </a:r>
            <a:r>
              <a:rPr lang="zh-CN" altLang="en-US" sz="3000" dirty="0"/>
              <a:t>日，辛巴在微博上发布了</a:t>
            </a:r>
            <a:r>
              <a:rPr lang="en-US" altLang="zh-CN" sz="3000" dirty="0"/>
              <a:t>《</a:t>
            </a:r>
            <a:r>
              <a:rPr lang="zh-CN" altLang="en-US" sz="3000" dirty="0"/>
              <a:t>辛有志写给广大网友的一封信</a:t>
            </a:r>
            <a:r>
              <a:rPr lang="en-US" altLang="zh-CN" sz="3000" dirty="0"/>
              <a:t>》</a:t>
            </a:r>
            <a:r>
              <a:rPr lang="zh-CN" altLang="en-US" sz="3000" dirty="0"/>
              <a:t>，承认该燕窝产品在直播推广销售时，确实存在夸大宣传，将召回全部售出产品，并</a:t>
            </a:r>
            <a:r>
              <a:rPr lang="zh-CN" altLang="en-US" sz="3000" b="1" dirty="0">
                <a:solidFill>
                  <a:srgbClr val="FF0000"/>
                </a:solidFill>
              </a:rPr>
              <a:t>退一赔三</a:t>
            </a:r>
            <a:r>
              <a:rPr lang="zh-CN" altLang="en-US" sz="3000" dirty="0"/>
              <a:t>。该产品在直播间共售出</a:t>
            </a:r>
            <a:r>
              <a:rPr lang="en-US" altLang="zh-CN" sz="3000" dirty="0"/>
              <a:t>57820</a:t>
            </a:r>
            <a:r>
              <a:rPr lang="zh-CN" altLang="en-US" sz="3000" dirty="0"/>
              <a:t>单，销售金额</a:t>
            </a:r>
            <a:r>
              <a:rPr lang="en-US" altLang="zh-CN" sz="3000" dirty="0"/>
              <a:t>15495760</a:t>
            </a:r>
            <a:r>
              <a:rPr lang="zh-CN" altLang="en-US" sz="3000" dirty="0"/>
              <a:t>元，共需先退赔</a:t>
            </a:r>
            <a:r>
              <a:rPr lang="en-US" altLang="zh-CN" sz="3000" dirty="0"/>
              <a:t>61983040</a:t>
            </a:r>
            <a:r>
              <a:rPr lang="zh-CN" altLang="en-US" sz="3000" dirty="0"/>
              <a:t>元。同时，辛巴还公布了团队整改方案，将深刻反省内部管理，严抓品控，启动内部整改升级，所有主播和团队加强专业学习与培训。</a:t>
            </a:r>
            <a:endParaRPr lang="en-US" altLang="zh-CN" sz="3000" dirty="0"/>
          </a:p>
        </p:txBody>
      </p:sp>
    </p:spTree>
    <p:extLst>
      <p:ext uri="{BB962C8B-B14F-4D97-AF65-F5344CB8AC3E}">
        <p14:creationId xmlns:p14="http://schemas.microsoft.com/office/powerpoint/2010/main" val="15589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550590" y="981522"/>
            <a:ext cx="11521279" cy="1224136"/>
          </a:xfrm>
        </p:spPr>
        <p:txBody>
          <a:bodyPr>
            <a:noAutofit/>
          </a:bodyPr>
          <a:lstStyle/>
          <a:p>
            <a:r>
              <a:rPr lang="zh-CN" altLang="en-US" sz="4000" b="1" dirty="0">
                <a:solidFill>
                  <a:srgbClr val="7C1D20"/>
                </a:solidFill>
                <a:latin typeface="+mn-ea"/>
              </a:rPr>
              <a:t>“知假买假”行为不能要求惩罚性赔偿的例外规定</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95400" y="2205658"/>
            <a:ext cx="11016430" cy="4248472"/>
          </a:xfrm>
        </p:spPr>
        <p:txBody>
          <a:bodyPr>
            <a:noAutofit/>
          </a:bodyPr>
          <a:lstStyle/>
          <a:p>
            <a:pPr>
              <a:lnSpc>
                <a:spcPct val="140000"/>
              </a:lnSpc>
              <a:spcBef>
                <a:spcPts val="0"/>
              </a:spcBef>
            </a:pPr>
            <a:r>
              <a:rPr lang="zh-CN" altLang="en-US" sz="3200" dirty="0"/>
              <a:t>“因</a:t>
            </a:r>
            <a:r>
              <a:rPr lang="zh-CN" altLang="en-US" sz="3200" b="1" dirty="0">
                <a:solidFill>
                  <a:srgbClr val="FF0000"/>
                </a:solidFill>
              </a:rPr>
              <a:t>食品</a:t>
            </a:r>
            <a:r>
              <a:rPr lang="zh-CN" altLang="en-US" sz="3200" dirty="0">
                <a:solidFill>
                  <a:srgbClr val="FF0000"/>
                </a:solidFill>
              </a:rPr>
              <a:t>、</a:t>
            </a:r>
            <a:r>
              <a:rPr lang="zh-CN" altLang="en-US" sz="3200" b="1" dirty="0">
                <a:solidFill>
                  <a:srgbClr val="FF0000"/>
                </a:solidFill>
              </a:rPr>
              <a:t>药品</a:t>
            </a:r>
            <a:r>
              <a:rPr lang="zh-CN" altLang="en-US" sz="3200" dirty="0"/>
              <a:t>质量问题发生纠纷，购买者向生产者、销售者主张权利，生产者、销售者以购买者</a:t>
            </a:r>
            <a:r>
              <a:rPr lang="zh-CN" altLang="en-US" sz="3200" dirty="0">
                <a:solidFill>
                  <a:srgbClr val="FF0000"/>
                </a:solidFill>
              </a:rPr>
              <a:t>明知食品、药品存在质量问题</a:t>
            </a:r>
            <a:r>
              <a:rPr lang="zh-CN" altLang="en-US" sz="3200" dirty="0"/>
              <a:t>而仍然购买为由进行抗辩的，人民法院不予支持。”</a:t>
            </a:r>
            <a:endParaRPr lang="en-US" altLang="zh-CN" sz="3200" dirty="0"/>
          </a:p>
          <a:p>
            <a:pPr marL="0" indent="0">
              <a:lnSpc>
                <a:spcPct val="140000"/>
              </a:lnSpc>
              <a:spcBef>
                <a:spcPts val="0"/>
              </a:spcBef>
              <a:buNone/>
            </a:pPr>
            <a:r>
              <a:rPr lang="zh-CN" altLang="en-US" sz="3200" dirty="0"/>
              <a:t>（</a:t>
            </a:r>
            <a:r>
              <a:rPr lang="en-US" altLang="zh-CN" sz="3200" dirty="0"/>
              <a:t>《</a:t>
            </a:r>
            <a:r>
              <a:rPr lang="zh-CN" altLang="zh-CN" sz="3200" dirty="0"/>
              <a:t>最高人民法院关于审理食品药品纠纷案件适用法律若干问题的规定</a:t>
            </a:r>
            <a:r>
              <a:rPr lang="en-US" altLang="zh-CN" sz="3200" dirty="0"/>
              <a:t>》</a:t>
            </a:r>
            <a:r>
              <a:rPr lang="zh-CN" altLang="en-US" sz="3200" dirty="0"/>
              <a:t>，</a:t>
            </a:r>
            <a:r>
              <a:rPr lang="en-US" altLang="zh-CN" sz="3200" dirty="0"/>
              <a:t>2014</a:t>
            </a:r>
            <a:r>
              <a:rPr lang="zh-CN" altLang="en-US" sz="3200" dirty="0"/>
              <a:t>年）</a:t>
            </a:r>
            <a:endParaRPr lang="en-US" altLang="zh-CN" sz="3000" dirty="0">
              <a:latin typeface="+mn-ea"/>
              <a:cs typeface="+mj-cs"/>
            </a:endParaRPr>
          </a:p>
        </p:txBody>
      </p:sp>
    </p:spTree>
    <p:extLst>
      <p:ext uri="{BB962C8B-B14F-4D97-AF65-F5344CB8AC3E}">
        <p14:creationId xmlns:p14="http://schemas.microsoft.com/office/powerpoint/2010/main" val="425481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630710" y="1341562"/>
            <a:ext cx="9649072" cy="5040560"/>
          </a:xfrm>
        </p:spPr>
        <p:txBody>
          <a:bodyPr>
            <a:normAutofit/>
          </a:bodyPr>
          <a:lstStyle/>
          <a:p>
            <a:pPr algn="l">
              <a:lnSpc>
                <a:spcPct val="150000"/>
              </a:lnSpc>
            </a:pPr>
            <a:r>
              <a:rPr lang="zh-CN" altLang="en-US" sz="2800" b="1" dirty="0">
                <a:solidFill>
                  <a:srgbClr val="7C1D20"/>
                </a:solidFill>
                <a:latin typeface="+mn-ea"/>
                <a:ea typeface="+mn-ea"/>
              </a:rPr>
              <a:t>第一部分：消费者权利基础</a:t>
            </a:r>
            <a:r>
              <a:rPr lang="en-US" altLang="zh-CN" sz="2800" b="1" dirty="0">
                <a:solidFill>
                  <a:srgbClr val="7C1D20"/>
                </a:solidFill>
                <a:latin typeface="+mn-ea"/>
                <a:ea typeface="+mn-ea"/>
              </a:rPr>
              <a:t/>
            </a:r>
            <a:br>
              <a:rPr lang="en-US" altLang="zh-CN" sz="2800" b="1" dirty="0">
                <a:solidFill>
                  <a:srgbClr val="7C1D20"/>
                </a:solidFill>
                <a:latin typeface="+mn-ea"/>
                <a:ea typeface="+mn-ea"/>
              </a:rPr>
            </a:br>
            <a:r>
              <a:rPr lang="zh-CN" altLang="en-US" sz="2800" b="1" dirty="0">
                <a:solidFill>
                  <a:srgbClr val="7C1D20"/>
                </a:solidFill>
                <a:latin typeface="+mn-ea"/>
                <a:ea typeface="+mn-ea"/>
              </a:rPr>
              <a:t>第二部分：消费者权利解析</a:t>
            </a:r>
            <a:r>
              <a:rPr lang="en-US" altLang="zh-CN" sz="2800" b="1" dirty="0">
                <a:solidFill>
                  <a:srgbClr val="7C1D20"/>
                </a:solidFill>
                <a:latin typeface="+mn-ea"/>
                <a:ea typeface="+mn-ea"/>
              </a:rPr>
              <a:t/>
            </a:r>
            <a:br>
              <a:rPr lang="en-US" altLang="zh-CN" sz="2800" b="1" dirty="0">
                <a:solidFill>
                  <a:srgbClr val="7C1D20"/>
                </a:solidFill>
                <a:latin typeface="+mn-ea"/>
                <a:ea typeface="+mn-ea"/>
              </a:rPr>
            </a:br>
            <a:r>
              <a:rPr lang="zh-CN" altLang="en-US" sz="2800" b="1" dirty="0">
                <a:solidFill>
                  <a:srgbClr val="7C1D20"/>
                </a:solidFill>
                <a:latin typeface="+mn-ea"/>
                <a:ea typeface="+mn-ea"/>
              </a:rPr>
              <a:t>第三部分：消费者权利保护</a:t>
            </a:r>
            <a:r>
              <a:rPr lang="en-US" altLang="zh-CN" sz="2800" b="1" dirty="0">
                <a:solidFill>
                  <a:srgbClr val="7C1D20"/>
                </a:solidFill>
                <a:latin typeface="+mn-ea"/>
                <a:ea typeface="+mn-ea"/>
              </a:rPr>
              <a:t/>
            </a:r>
            <a:br>
              <a:rPr lang="en-US" altLang="zh-CN" sz="2800" b="1" dirty="0">
                <a:solidFill>
                  <a:srgbClr val="7C1D20"/>
                </a:solidFill>
                <a:latin typeface="+mn-ea"/>
                <a:ea typeface="+mn-ea"/>
              </a:rPr>
            </a:br>
            <a:r>
              <a:rPr lang="zh-CN" altLang="en-US" sz="2800" b="1" dirty="0">
                <a:solidFill>
                  <a:srgbClr val="7C1D20"/>
                </a:solidFill>
                <a:latin typeface="+mn-ea"/>
                <a:ea typeface="+mn-ea"/>
              </a:rPr>
              <a:t>第四部分：消费者权利救济</a:t>
            </a:r>
          </a:p>
        </p:txBody>
      </p:sp>
    </p:spTree>
    <p:extLst>
      <p:ext uri="{BB962C8B-B14F-4D97-AF65-F5344CB8AC3E}">
        <p14:creationId xmlns:p14="http://schemas.microsoft.com/office/powerpoint/2010/main" val="3642070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629594"/>
            <a:ext cx="9793088" cy="4249664"/>
          </a:xfrm>
        </p:spPr>
        <p:txBody>
          <a:bodyPr>
            <a:noAutofit/>
          </a:bodyPr>
          <a:lstStyle/>
          <a:p>
            <a:pPr>
              <a:lnSpc>
                <a:spcPct val="140000"/>
              </a:lnSpc>
              <a:spcBef>
                <a:spcPts val="0"/>
              </a:spcBef>
            </a:pPr>
            <a:r>
              <a:rPr lang="zh-CN" altLang="en-US" sz="3200" dirty="0"/>
              <a:t>“标签”</a:t>
            </a:r>
            <a:endParaRPr lang="en-US" altLang="zh-CN" sz="3200" dirty="0"/>
          </a:p>
          <a:p>
            <a:pPr marL="0" indent="0">
              <a:lnSpc>
                <a:spcPct val="140000"/>
              </a:lnSpc>
              <a:spcBef>
                <a:spcPts val="0"/>
              </a:spcBef>
              <a:buNone/>
            </a:pPr>
            <a:r>
              <a:rPr lang="zh-CN" altLang="en-US" sz="3200" dirty="0"/>
              <a:t>进口食品、化妆品没有按照规定贴上中文标签，是否可以让经营者承担十倍的惩罚性赔偿？</a:t>
            </a:r>
            <a:endParaRPr lang="en-US" altLang="zh-CN" sz="3200" dirty="0"/>
          </a:p>
        </p:txBody>
      </p:sp>
    </p:spTree>
    <p:extLst>
      <p:ext uri="{BB962C8B-B14F-4D97-AF65-F5344CB8AC3E}">
        <p14:creationId xmlns:p14="http://schemas.microsoft.com/office/powerpoint/2010/main" val="284818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99356" y="1341562"/>
            <a:ext cx="11700506" cy="5184576"/>
          </a:xfrm>
        </p:spPr>
        <p:txBody>
          <a:bodyPr>
            <a:noAutofit/>
          </a:bodyPr>
          <a:lstStyle/>
          <a:p>
            <a:pPr marL="0" indent="0">
              <a:lnSpc>
                <a:spcPct val="140000"/>
              </a:lnSpc>
              <a:spcBef>
                <a:spcPts val="0"/>
              </a:spcBef>
              <a:buNone/>
            </a:pPr>
            <a:r>
              <a:rPr lang="zh-CN" altLang="en-US" sz="2400" dirty="0">
                <a:latin typeface="+mn-ea"/>
              </a:rPr>
              <a:t>“购买者以食品的</a:t>
            </a:r>
            <a:r>
              <a:rPr lang="zh-CN" altLang="en-US" sz="2400" b="1" dirty="0">
                <a:latin typeface="+mn-ea"/>
              </a:rPr>
              <a:t>标签、说明书</a:t>
            </a:r>
            <a:r>
              <a:rPr lang="zh-CN" altLang="en-US" sz="2400" dirty="0">
                <a:latin typeface="+mn-ea"/>
              </a:rPr>
              <a:t>不符合食品安全标准为由请求生产者或者经营者支付惩罚性赔偿金，生产者或者经营者以食品的标签、说明书瑕疵不影响食品安全且不会对消费者造成误导为由进行抗辩，存在下列情形之一的，人民法院对生产者或者经营者的抗辩</a:t>
            </a:r>
            <a:r>
              <a:rPr lang="zh-CN" altLang="en-US" sz="2400" b="1" dirty="0">
                <a:latin typeface="+mn-ea"/>
              </a:rPr>
              <a:t>不予支持</a:t>
            </a:r>
            <a:r>
              <a:rPr lang="zh-CN" altLang="en-US" sz="2400" dirty="0">
                <a:latin typeface="+mn-ea"/>
              </a:rPr>
              <a:t>：</a:t>
            </a:r>
          </a:p>
          <a:p>
            <a:pPr marL="0" indent="0">
              <a:lnSpc>
                <a:spcPct val="140000"/>
              </a:lnSpc>
              <a:spcBef>
                <a:spcPts val="0"/>
              </a:spcBef>
              <a:buNone/>
            </a:pPr>
            <a:r>
              <a:rPr lang="zh-CN" altLang="en-US" sz="2400" dirty="0">
                <a:latin typeface="+mn-ea"/>
              </a:rPr>
              <a:t>（一）未标明食品安全标准要求必须标明的事项，但属于本解释第八条规定情形的除外；</a:t>
            </a:r>
          </a:p>
          <a:p>
            <a:pPr marL="0" indent="0">
              <a:lnSpc>
                <a:spcPct val="140000"/>
              </a:lnSpc>
              <a:spcBef>
                <a:spcPts val="0"/>
              </a:spcBef>
              <a:buNone/>
            </a:pPr>
            <a:r>
              <a:rPr lang="zh-CN" altLang="en-US" sz="2400" dirty="0">
                <a:latin typeface="+mn-ea"/>
              </a:rPr>
              <a:t>（二）故意错标食品安全标准要求必须标明的事项；</a:t>
            </a:r>
          </a:p>
          <a:p>
            <a:pPr marL="0" indent="0">
              <a:lnSpc>
                <a:spcPct val="140000"/>
              </a:lnSpc>
              <a:spcBef>
                <a:spcPts val="0"/>
              </a:spcBef>
              <a:buNone/>
            </a:pPr>
            <a:r>
              <a:rPr lang="zh-CN" altLang="en-US" sz="2400" dirty="0">
                <a:latin typeface="+mn-ea"/>
              </a:rPr>
              <a:t>（三）未正确标明食品安全标准要求必须标明的事项，足以导致消费者对食品安全产生误解。”</a:t>
            </a:r>
            <a:endParaRPr lang="en-US" altLang="zh-CN" sz="2400" dirty="0">
              <a:latin typeface="+mn-ea"/>
            </a:endParaRPr>
          </a:p>
          <a:p>
            <a:pPr marL="0" indent="0">
              <a:lnSpc>
                <a:spcPct val="140000"/>
              </a:lnSpc>
              <a:spcBef>
                <a:spcPts val="0"/>
              </a:spcBef>
              <a:buNone/>
            </a:pPr>
            <a:r>
              <a:rPr lang="zh-CN" altLang="en-US" sz="2400" dirty="0">
                <a:latin typeface="+mn-ea"/>
              </a:rPr>
              <a:t>（</a:t>
            </a:r>
            <a:r>
              <a:rPr lang="en-US" altLang="zh-CN" sz="2400" dirty="0">
                <a:latin typeface="+mn-ea"/>
              </a:rPr>
              <a:t>《</a:t>
            </a:r>
            <a:r>
              <a:rPr lang="zh-CN" altLang="en-US" sz="2400" dirty="0">
                <a:latin typeface="+mn-ea"/>
              </a:rPr>
              <a:t>关于审理食品药品惩罚性赔偿纠纷案件适用法律若干问题的解释（</a:t>
            </a:r>
            <a:r>
              <a:rPr lang="en-US" altLang="zh-CN" sz="2400" dirty="0">
                <a:latin typeface="+mn-ea"/>
              </a:rPr>
              <a:t>2024</a:t>
            </a:r>
            <a:r>
              <a:rPr lang="zh-CN" altLang="en-US" sz="2400" dirty="0">
                <a:latin typeface="+mn-ea"/>
              </a:rPr>
              <a:t>）</a:t>
            </a:r>
            <a:r>
              <a:rPr lang="en-US" altLang="zh-CN" sz="2400" dirty="0">
                <a:latin typeface="+mn-ea"/>
              </a:rPr>
              <a:t>》</a:t>
            </a:r>
            <a:r>
              <a:rPr lang="zh-CN" altLang="en-US" sz="2400" dirty="0">
                <a:latin typeface="+mn-ea"/>
              </a:rPr>
              <a:t>，</a:t>
            </a:r>
            <a:r>
              <a:rPr lang="en-US" altLang="zh-CN" sz="2400" dirty="0">
                <a:latin typeface="+mn-ea"/>
              </a:rPr>
              <a:t>6</a:t>
            </a:r>
            <a:r>
              <a:rPr lang="zh-CN" altLang="en-US" sz="2400" dirty="0">
                <a:latin typeface="+mn-ea"/>
              </a:rPr>
              <a:t>）</a:t>
            </a:r>
            <a:endParaRPr lang="en-US" altLang="zh-CN" sz="2400" dirty="0">
              <a:latin typeface="+mn-ea"/>
            </a:endParaRPr>
          </a:p>
        </p:txBody>
      </p:sp>
    </p:spTree>
    <p:extLst>
      <p:ext uri="{BB962C8B-B14F-4D97-AF65-F5344CB8AC3E}">
        <p14:creationId xmlns:p14="http://schemas.microsoft.com/office/powerpoint/2010/main" val="424866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99356" y="1341562"/>
            <a:ext cx="11700506" cy="5184576"/>
          </a:xfrm>
        </p:spPr>
        <p:txBody>
          <a:bodyPr>
            <a:noAutofit/>
          </a:bodyPr>
          <a:lstStyle/>
          <a:p>
            <a:pPr marL="0" indent="0">
              <a:lnSpc>
                <a:spcPct val="140000"/>
              </a:lnSpc>
              <a:spcBef>
                <a:spcPts val="0"/>
              </a:spcBef>
              <a:buNone/>
            </a:pPr>
            <a:r>
              <a:rPr lang="zh-CN" altLang="en-US" sz="2400" dirty="0">
                <a:latin typeface="+mn-ea"/>
              </a:rPr>
              <a:t>“购买者以食品的</a:t>
            </a:r>
            <a:r>
              <a:rPr lang="zh-CN" altLang="en-US" sz="2400" b="1" dirty="0">
                <a:latin typeface="+mn-ea"/>
              </a:rPr>
              <a:t>标签、说明书</a:t>
            </a:r>
            <a:r>
              <a:rPr lang="zh-CN" altLang="en-US" sz="2400" dirty="0">
                <a:latin typeface="+mn-ea"/>
              </a:rPr>
              <a:t>不符合食品安全标准为由请求生产者或者经营者支付惩罚性赔偿金，生产者或者经营者以食品的标签、说明书虽不符合食品安全标准但不影响食品安全为由进行抗辩的，人民法院对其抗辩</a:t>
            </a:r>
            <a:r>
              <a:rPr lang="zh-CN" altLang="en-US" sz="2400" b="1" dirty="0">
                <a:latin typeface="+mn-ea"/>
              </a:rPr>
              <a:t>不予支持</a:t>
            </a:r>
            <a:r>
              <a:rPr lang="zh-CN" altLang="en-US" sz="2400" dirty="0">
                <a:latin typeface="+mn-ea"/>
              </a:rPr>
              <a:t>，但食品的标签、说明书瑕疵同时符合下列情形的</a:t>
            </a:r>
            <a:r>
              <a:rPr lang="zh-CN" altLang="en-US" sz="2400" b="1" dirty="0">
                <a:latin typeface="+mn-ea"/>
              </a:rPr>
              <a:t>除外</a:t>
            </a:r>
            <a:r>
              <a:rPr lang="zh-CN" altLang="en-US" sz="2400" dirty="0">
                <a:latin typeface="+mn-ea"/>
              </a:rPr>
              <a:t>：</a:t>
            </a:r>
          </a:p>
          <a:p>
            <a:pPr marL="0" indent="0">
              <a:lnSpc>
                <a:spcPct val="140000"/>
              </a:lnSpc>
              <a:spcBef>
                <a:spcPts val="0"/>
              </a:spcBef>
              <a:buNone/>
            </a:pPr>
            <a:r>
              <a:rPr lang="zh-CN" altLang="en-US" sz="2400" dirty="0">
                <a:latin typeface="+mn-ea"/>
              </a:rPr>
              <a:t>　　（一）根据食品安全法第一百五十条关于食品安全的规定，足以认定标签、说明书瑕疵不影响食品安全；</a:t>
            </a:r>
          </a:p>
          <a:p>
            <a:pPr marL="0" indent="0">
              <a:lnSpc>
                <a:spcPct val="140000"/>
              </a:lnSpc>
              <a:spcBef>
                <a:spcPts val="0"/>
              </a:spcBef>
              <a:buNone/>
            </a:pPr>
            <a:r>
              <a:rPr lang="zh-CN" altLang="en-US" sz="2400" dirty="0">
                <a:latin typeface="+mn-ea"/>
              </a:rPr>
              <a:t>　　（二）根据购买者在购买食品时是否明知瑕疵存在、瑕疵是否会导致普通消费者对食品安全产生误解等事实，足以认定标签、说明书瑕疵不会对消费者造成误导。”</a:t>
            </a:r>
            <a:endParaRPr lang="en-US" altLang="zh-CN" sz="2400" dirty="0">
              <a:latin typeface="+mn-ea"/>
            </a:endParaRPr>
          </a:p>
          <a:p>
            <a:pPr marL="0" indent="0">
              <a:lnSpc>
                <a:spcPct val="140000"/>
              </a:lnSpc>
              <a:spcBef>
                <a:spcPts val="0"/>
              </a:spcBef>
              <a:buNone/>
            </a:pPr>
            <a:r>
              <a:rPr lang="zh-CN" altLang="en-US" sz="2400" dirty="0">
                <a:latin typeface="+mn-ea"/>
              </a:rPr>
              <a:t>（</a:t>
            </a:r>
            <a:r>
              <a:rPr lang="en-US" altLang="zh-CN" sz="2400" dirty="0">
                <a:latin typeface="+mn-ea"/>
              </a:rPr>
              <a:t>《</a:t>
            </a:r>
            <a:r>
              <a:rPr lang="zh-CN" altLang="en-US" sz="2400" dirty="0">
                <a:latin typeface="+mn-ea"/>
              </a:rPr>
              <a:t>关于审理食品药品惩罚性赔偿纠纷案件适用法律若干问题的解释（</a:t>
            </a:r>
            <a:r>
              <a:rPr lang="en-US" altLang="zh-CN" sz="2400" dirty="0">
                <a:latin typeface="+mn-ea"/>
              </a:rPr>
              <a:t>2024</a:t>
            </a:r>
            <a:r>
              <a:rPr lang="zh-CN" altLang="en-US" sz="2400" dirty="0">
                <a:latin typeface="+mn-ea"/>
              </a:rPr>
              <a:t>）</a:t>
            </a:r>
            <a:r>
              <a:rPr lang="en-US" altLang="zh-CN" sz="2400" dirty="0">
                <a:latin typeface="+mn-ea"/>
              </a:rPr>
              <a:t>》</a:t>
            </a:r>
            <a:r>
              <a:rPr lang="zh-CN" altLang="en-US" sz="2400" dirty="0">
                <a:latin typeface="+mn-ea"/>
              </a:rPr>
              <a:t>，</a:t>
            </a:r>
            <a:r>
              <a:rPr lang="en-US" altLang="zh-CN" sz="2400" dirty="0">
                <a:latin typeface="+mn-ea"/>
              </a:rPr>
              <a:t>7</a:t>
            </a:r>
            <a:r>
              <a:rPr lang="zh-CN" altLang="en-US" sz="2400" dirty="0">
                <a:latin typeface="+mn-ea"/>
              </a:rPr>
              <a:t>）</a:t>
            </a:r>
            <a:endParaRPr lang="en-US" altLang="zh-CN" sz="2400" dirty="0">
              <a:latin typeface="+mn-ea"/>
            </a:endParaRPr>
          </a:p>
        </p:txBody>
      </p:sp>
    </p:spTree>
    <p:extLst>
      <p:ext uri="{BB962C8B-B14F-4D97-AF65-F5344CB8AC3E}">
        <p14:creationId xmlns:p14="http://schemas.microsoft.com/office/powerpoint/2010/main" val="32263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99356" y="1341562"/>
            <a:ext cx="11700506" cy="5184576"/>
          </a:xfrm>
        </p:spPr>
        <p:txBody>
          <a:bodyPr>
            <a:noAutofit/>
          </a:bodyPr>
          <a:lstStyle/>
          <a:p>
            <a:pPr marL="0" indent="0">
              <a:lnSpc>
                <a:spcPct val="140000"/>
              </a:lnSpc>
              <a:spcBef>
                <a:spcPts val="0"/>
              </a:spcBef>
              <a:buNone/>
            </a:pPr>
            <a:r>
              <a:rPr lang="zh-CN" altLang="en-US" sz="2000" dirty="0">
                <a:latin typeface="+mn-ea"/>
              </a:rPr>
              <a:t>“购买者以食品的</a:t>
            </a:r>
            <a:r>
              <a:rPr lang="zh-CN" altLang="en-US" sz="2000" b="1" dirty="0">
                <a:latin typeface="+mn-ea"/>
              </a:rPr>
              <a:t>标签、说明书</a:t>
            </a:r>
            <a:r>
              <a:rPr lang="zh-CN" altLang="en-US" sz="2000" dirty="0">
                <a:latin typeface="+mn-ea"/>
              </a:rPr>
              <a:t>不符合食品安全标准为由请求生产者或者经营者支付惩罚性赔偿金，食品的标签、说明书虽存在瑕疵但属于下列情形之一的，人民法院</a:t>
            </a:r>
            <a:r>
              <a:rPr lang="zh-CN" altLang="en-US" sz="2000" b="1" dirty="0">
                <a:latin typeface="+mn-ea"/>
              </a:rPr>
              <a:t>不予支持</a:t>
            </a:r>
            <a:r>
              <a:rPr lang="zh-CN" altLang="en-US" sz="2000" dirty="0">
                <a:latin typeface="+mn-ea"/>
              </a:rPr>
              <a:t>：</a:t>
            </a:r>
          </a:p>
          <a:p>
            <a:pPr marL="0" indent="0">
              <a:lnSpc>
                <a:spcPct val="140000"/>
              </a:lnSpc>
              <a:spcBef>
                <a:spcPts val="0"/>
              </a:spcBef>
              <a:buNone/>
            </a:pPr>
            <a:r>
              <a:rPr lang="zh-CN" altLang="en-US" sz="2000" dirty="0">
                <a:latin typeface="+mn-ea"/>
              </a:rPr>
              <a:t>　　（一）文字、符号、数字的字号、字体、字高不规范，或者外文字号、字高大于中文；</a:t>
            </a:r>
          </a:p>
          <a:p>
            <a:pPr marL="0" indent="0">
              <a:lnSpc>
                <a:spcPct val="140000"/>
              </a:lnSpc>
              <a:spcBef>
                <a:spcPts val="0"/>
              </a:spcBef>
              <a:buNone/>
            </a:pPr>
            <a:r>
              <a:rPr lang="zh-CN" altLang="en-US" sz="2000" dirty="0">
                <a:latin typeface="+mn-ea"/>
              </a:rPr>
              <a:t>　　（二）出现错别字、多字、漏字、繁体字或者外文翻译不准确，但不会导致消费者对食品安全产生误解；</a:t>
            </a:r>
          </a:p>
          <a:p>
            <a:pPr marL="0" indent="0">
              <a:lnSpc>
                <a:spcPct val="140000"/>
              </a:lnSpc>
              <a:spcBef>
                <a:spcPts val="0"/>
              </a:spcBef>
              <a:buNone/>
            </a:pPr>
            <a:r>
              <a:rPr lang="zh-CN" altLang="en-US" sz="2000" dirty="0">
                <a:latin typeface="+mn-ea"/>
              </a:rPr>
              <a:t>　　（三）净含量、规格的标示方式和格式不规范，食品、食品添加剂以及配料使用的俗称或者简称等不规范，营养成分表、配料表顺序、数值、单位标示不规范，或者营养成分表数值修约间隔、“</a:t>
            </a:r>
            <a:r>
              <a:rPr lang="en-US" altLang="zh-CN" sz="2000" dirty="0">
                <a:latin typeface="+mn-ea"/>
              </a:rPr>
              <a:t>0”</a:t>
            </a:r>
            <a:r>
              <a:rPr lang="zh-CN" altLang="en-US" sz="2000" dirty="0">
                <a:latin typeface="+mn-ea"/>
              </a:rPr>
              <a:t>界限值、标示单位不规范，但不会导致消费者对食品安全产生误解；</a:t>
            </a:r>
          </a:p>
          <a:p>
            <a:pPr marL="0" indent="0">
              <a:lnSpc>
                <a:spcPct val="140000"/>
              </a:lnSpc>
              <a:spcBef>
                <a:spcPts val="0"/>
              </a:spcBef>
              <a:buNone/>
            </a:pPr>
            <a:r>
              <a:rPr lang="zh-CN" altLang="en-US" sz="2000" dirty="0">
                <a:latin typeface="+mn-ea"/>
              </a:rPr>
              <a:t>　　（四）对没有特殊贮存条件要求的食品，未按照规定标示贮存条件；</a:t>
            </a:r>
          </a:p>
          <a:p>
            <a:pPr marL="0" indent="0">
              <a:lnSpc>
                <a:spcPct val="140000"/>
              </a:lnSpc>
              <a:spcBef>
                <a:spcPts val="0"/>
              </a:spcBef>
              <a:buNone/>
            </a:pPr>
            <a:r>
              <a:rPr lang="zh-CN" altLang="en-US" sz="2000" dirty="0">
                <a:latin typeface="+mn-ea"/>
              </a:rPr>
              <a:t>　　（五）食品的标签、说明书存在其他瑕疵，但不影响食品安全且不会对消费者造成误导。”</a:t>
            </a:r>
            <a:endParaRPr lang="en-US" altLang="zh-CN" sz="2000" dirty="0">
              <a:latin typeface="+mn-ea"/>
            </a:endParaRPr>
          </a:p>
          <a:p>
            <a:pPr marL="0" indent="0">
              <a:lnSpc>
                <a:spcPct val="140000"/>
              </a:lnSpc>
              <a:spcBef>
                <a:spcPts val="0"/>
              </a:spcBef>
              <a:buNone/>
            </a:pPr>
            <a:r>
              <a:rPr lang="zh-CN" altLang="en-US" sz="2000" dirty="0">
                <a:latin typeface="+mn-ea"/>
              </a:rPr>
              <a:t>（</a:t>
            </a:r>
            <a:r>
              <a:rPr lang="en-US" altLang="zh-CN" sz="2000" dirty="0">
                <a:latin typeface="+mn-ea"/>
              </a:rPr>
              <a:t>《</a:t>
            </a:r>
            <a:r>
              <a:rPr lang="zh-CN" altLang="en-US" sz="2000" dirty="0">
                <a:latin typeface="+mn-ea"/>
              </a:rPr>
              <a:t>关于审理食品药品惩罚性赔偿纠纷案件适用法律若干问题的解释（</a:t>
            </a:r>
            <a:r>
              <a:rPr lang="en-US" altLang="zh-CN" sz="2000" dirty="0">
                <a:latin typeface="+mn-ea"/>
              </a:rPr>
              <a:t>2024</a:t>
            </a:r>
            <a:r>
              <a:rPr lang="zh-CN" altLang="en-US" sz="2000" dirty="0">
                <a:latin typeface="+mn-ea"/>
              </a:rPr>
              <a:t>）</a:t>
            </a:r>
            <a:r>
              <a:rPr lang="en-US" altLang="zh-CN" sz="2000" dirty="0">
                <a:latin typeface="+mn-ea"/>
              </a:rPr>
              <a:t>》</a:t>
            </a:r>
            <a:r>
              <a:rPr lang="zh-CN" altLang="en-US" sz="2000" dirty="0">
                <a:latin typeface="+mn-ea"/>
              </a:rPr>
              <a:t>，</a:t>
            </a:r>
            <a:r>
              <a:rPr lang="en-US" altLang="zh-CN" sz="2000" dirty="0">
                <a:latin typeface="+mn-ea"/>
              </a:rPr>
              <a:t>8</a:t>
            </a:r>
            <a:r>
              <a:rPr lang="zh-CN" altLang="en-US" sz="2000" dirty="0">
                <a:latin typeface="+mn-ea"/>
              </a:rPr>
              <a:t>）</a:t>
            </a:r>
            <a:endParaRPr lang="en-US" altLang="zh-CN" sz="2000" dirty="0">
              <a:latin typeface="+mn-ea"/>
            </a:endParaRPr>
          </a:p>
        </p:txBody>
      </p:sp>
    </p:spTree>
    <p:extLst>
      <p:ext uri="{BB962C8B-B14F-4D97-AF65-F5344CB8AC3E}">
        <p14:creationId xmlns:p14="http://schemas.microsoft.com/office/powerpoint/2010/main" val="334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629594"/>
            <a:ext cx="9793088" cy="4249664"/>
          </a:xfrm>
        </p:spPr>
        <p:txBody>
          <a:bodyPr>
            <a:noAutofit/>
          </a:bodyPr>
          <a:lstStyle/>
          <a:p>
            <a:pPr>
              <a:lnSpc>
                <a:spcPct val="140000"/>
              </a:lnSpc>
              <a:spcBef>
                <a:spcPts val="0"/>
              </a:spcBef>
            </a:pPr>
            <a:r>
              <a:rPr lang="zh-CN" altLang="en-US" sz="3200" dirty="0"/>
              <a:t>“多次”</a:t>
            </a:r>
            <a:endParaRPr lang="en-US" altLang="zh-CN" sz="3200" dirty="0"/>
          </a:p>
          <a:p>
            <a:pPr marL="0" indent="0">
              <a:lnSpc>
                <a:spcPct val="140000"/>
              </a:lnSpc>
              <a:spcBef>
                <a:spcPts val="0"/>
              </a:spcBef>
              <a:buNone/>
            </a:pPr>
            <a:r>
              <a:rPr lang="zh-CN" altLang="en-US" sz="3200" dirty="0"/>
              <a:t>对于职业打假人，对同一不合格食药品，多次大规模购买，如何适用惩罚性赔偿？</a:t>
            </a:r>
            <a:endParaRPr lang="en-US" altLang="zh-CN" sz="3200" dirty="0"/>
          </a:p>
        </p:txBody>
      </p:sp>
    </p:spTree>
    <p:extLst>
      <p:ext uri="{BB962C8B-B14F-4D97-AF65-F5344CB8AC3E}">
        <p14:creationId xmlns:p14="http://schemas.microsoft.com/office/powerpoint/2010/main" val="30284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14686" y="1557586"/>
            <a:ext cx="9900306" cy="4104456"/>
          </a:xfrm>
        </p:spPr>
        <p:txBody>
          <a:bodyPr>
            <a:noAutofit/>
          </a:bodyPr>
          <a:lstStyle/>
          <a:p>
            <a:pPr marL="0" indent="0">
              <a:lnSpc>
                <a:spcPct val="140000"/>
              </a:lnSpc>
              <a:spcBef>
                <a:spcPts val="0"/>
              </a:spcBef>
              <a:buNone/>
            </a:pPr>
            <a:r>
              <a:rPr lang="zh-CN" altLang="en-US" sz="2400" dirty="0">
                <a:latin typeface="+mn-ea"/>
              </a:rPr>
              <a:t>“购买者</a:t>
            </a:r>
            <a:r>
              <a:rPr lang="zh-CN" altLang="en-US" sz="2400" b="1" dirty="0">
                <a:latin typeface="+mn-ea"/>
              </a:rPr>
              <a:t>明知</a:t>
            </a:r>
            <a:r>
              <a:rPr lang="zh-CN" altLang="en-US" sz="2400" dirty="0">
                <a:latin typeface="+mn-ea"/>
              </a:rPr>
              <a:t>食品不符合食品安全标准，</a:t>
            </a:r>
            <a:r>
              <a:rPr lang="zh-CN" altLang="en-US" sz="2400" b="1" dirty="0">
                <a:latin typeface="+mn-ea"/>
              </a:rPr>
              <a:t>在短时间内多次购买</a:t>
            </a:r>
            <a:r>
              <a:rPr lang="zh-CN" altLang="en-US" sz="2400" dirty="0">
                <a:latin typeface="+mn-ea"/>
              </a:rPr>
              <a:t>，并依照食品安全法第一百四十八条第二款规定起诉请求同一生产者或者经营者按</a:t>
            </a:r>
            <a:r>
              <a:rPr lang="zh-CN" altLang="en-US" sz="2400" b="1" dirty="0">
                <a:latin typeface="+mn-ea"/>
              </a:rPr>
              <a:t>每次购买金额</a:t>
            </a:r>
            <a:r>
              <a:rPr lang="zh-CN" altLang="en-US" sz="2400" dirty="0">
                <a:latin typeface="+mn-ea"/>
              </a:rPr>
              <a:t>分别计算</a:t>
            </a:r>
            <a:r>
              <a:rPr lang="zh-CN" altLang="en-US" sz="2400" b="1" dirty="0">
                <a:latin typeface="+mn-ea"/>
              </a:rPr>
              <a:t>惩罚性赔偿金</a:t>
            </a:r>
            <a:r>
              <a:rPr lang="zh-CN" altLang="en-US" sz="2400" dirty="0">
                <a:latin typeface="+mn-ea"/>
              </a:rPr>
              <a:t>的，人民法院应当根据购买者多次购买相同食品的</a:t>
            </a:r>
            <a:r>
              <a:rPr lang="zh-CN" altLang="en-US" sz="2400" b="1" dirty="0">
                <a:latin typeface="+mn-ea"/>
              </a:rPr>
              <a:t>总数</a:t>
            </a:r>
            <a:r>
              <a:rPr lang="zh-CN" altLang="en-US" sz="2400" dirty="0">
                <a:latin typeface="+mn-ea"/>
              </a:rPr>
              <a:t>，在</a:t>
            </a:r>
            <a:r>
              <a:rPr lang="zh-CN" altLang="en-US" sz="2400" b="1" dirty="0">
                <a:latin typeface="+mn-ea"/>
              </a:rPr>
              <a:t>合理生活消费需要范围内</a:t>
            </a:r>
            <a:r>
              <a:rPr lang="zh-CN" altLang="en-US" sz="2400" dirty="0">
                <a:latin typeface="+mn-ea"/>
              </a:rPr>
              <a:t>依法支持其诉讼请求。”</a:t>
            </a:r>
            <a:endParaRPr lang="en-US" altLang="zh-CN" sz="2400" dirty="0">
              <a:latin typeface="+mn-ea"/>
            </a:endParaRPr>
          </a:p>
          <a:p>
            <a:pPr marL="0" indent="0">
              <a:lnSpc>
                <a:spcPct val="140000"/>
              </a:lnSpc>
              <a:spcBef>
                <a:spcPts val="0"/>
              </a:spcBef>
              <a:buNone/>
            </a:pPr>
            <a:r>
              <a:rPr lang="zh-CN" altLang="en-US" sz="2400" dirty="0">
                <a:latin typeface="+mn-ea"/>
              </a:rPr>
              <a:t>（</a:t>
            </a:r>
            <a:r>
              <a:rPr lang="en-US" altLang="zh-CN" sz="2400" dirty="0">
                <a:latin typeface="+mn-ea"/>
              </a:rPr>
              <a:t>《</a:t>
            </a:r>
            <a:r>
              <a:rPr lang="zh-CN" altLang="en-US" sz="2400" dirty="0">
                <a:latin typeface="+mn-ea"/>
              </a:rPr>
              <a:t>关于审理食品药品惩罚性赔偿纠纷案件适用法律若干问题的解释（</a:t>
            </a:r>
            <a:r>
              <a:rPr lang="en-US" altLang="zh-CN" sz="2400" dirty="0">
                <a:latin typeface="+mn-ea"/>
              </a:rPr>
              <a:t>2024</a:t>
            </a:r>
            <a:r>
              <a:rPr lang="zh-CN" altLang="en-US" sz="2400" dirty="0">
                <a:latin typeface="+mn-ea"/>
              </a:rPr>
              <a:t>）</a:t>
            </a:r>
            <a:r>
              <a:rPr lang="en-US" altLang="zh-CN" sz="2400" dirty="0">
                <a:latin typeface="+mn-ea"/>
              </a:rPr>
              <a:t>》</a:t>
            </a:r>
            <a:r>
              <a:rPr lang="zh-CN" altLang="en-US" sz="2400" dirty="0">
                <a:latin typeface="+mn-ea"/>
              </a:rPr>
              <a:t>，</a:t>
            </a:r>
            <a:r>
              <a:rPr lang="en-US" altLang="zh-CN" sz="2400" dirty="0">
                <a:latin typeface="+mn-ea"/>
              </a:rPr>
              <a:t>13</a:t>
            </a:r>
            <a:r>
              <a:rPr lang="zh-CN" altLang="en-US" sz="2400" dirty="0">
                <a:latin typeface="+mn-ea"/>
              </a:rPr>
              <a:t>）</a:t>
            </a:r>
            <a:endParaRPr lang="en-US" altLang="zh-CN" sz="2400" dirty="0">
              <a:latin typeface="+mn-ea"/>
            </a:endParaRPr>
          </a:p>
        </p:txBody>
      </p:sp>
    </p:spTree>
    <p:extLst>
      <p:ext uri="{BB962C8B-B14F-4D97-AF65-F5344CB8AC3E}">
        <p14:creationId xmlns:p14="http://schemas.microsoft.com/office/powerpoint/2010/main" val="29157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94606" y="1629594"/>
            <a:ext cx="10369152" cy="4320480"/>
          </a:xfrm>
        </p:spPr>
        <p:txBody>
          <a:bodyPr>
            <a:noAutofit/>
          </a:bodyPr>
          <a:lstStyle/>
          <a:p>
            <a:pPr marL="0" indent="0">
              <a:lnSpc>
                <a:spcPct val="140000"/>
              </a:lnSpc>
              <a:spcBef>
                <a:spcPts val="0"/>
              </a:spcBef>
              <a:buNone/>
            </a:pPr>
            <a:r>
              <a:rPr lang="zh-CN" altLang="en-US" sz="2400" dirty="0">
                <a:latin typeface="+mn-ea"/>
              </a:rPr>
              <a:t>“购买者</a:t>
            </a:r>
            <a:r>
              <a:rPr lang="zh-CN" altLang="en-US" sz="2400" b="1" dirty="0">
                <a:latin typeface="+mn-ea"/>
              </a:rPr>
              <a:t>明知</a:t>
            </a:r>
            <a:r>
              <a:rPr lang="zh-CN" altLang="en-US" sz="2400" dirty="0">
                <a:latin typeface="+mn-ea"/>
              </a:rPr>
              <a:t>所购买食品不符合食品安全标准，在</a:t>
            </a:r>
            <a:r>
              <a:rPr lang="zh-CN" altLang="en-US" sz="2400" b="1" dirty="0">
                <a:latin typeface="+mn-ea"/>
              </a:rPr>
              <a:t>短时间内多次购买</a:t>
            </a:r>
            <a:r>
              <a:rPr lang="zh-CN" altLang="en-US" sz="2400" dirty="0">
                <a:latin typeface="+mn-ea"/>
              </a:rPr>
              <a:t>，并</a:t>
            </a:r>
            <a:r>
              <a:rPr lang="zh-CN" altLang="en-US" sz="2400" b="1" dirty="0">
                <a:latin typeface="+mn-ea"/>
              </a:rPr>
              <a:t>多次</a:t>
            </a:r>
            <a:r>
              <a:rPr lang="zh-CN" altLang="en-US" sz="2400" dirty="0">
                <a:latin typeface="+mn-ea"/>
              </a:rPr>
              <a:t>依照食品安全法第一百四十八条第二款规定就同一不符合食品安全标准的食品起诉请求同一生产者或者经营者支付</a:t>
            </a:r>
            <a:r>
              <a:rPr lang="zh-CN" altLang="en-US" sz="2400" b="1" dirty="0">
                <a:latin typeface="+mn-ea"/>
              </a:rPr>
              <a:t>惩罚性赔偿金</a:t>
            </a:r>
            <a:r>
              <a:rPr lang="zh-CN" altLang="en-US" sz="2400" dirty="0">
                <a:latin typeface="+mn-ea"/>
              </a:rPr>
              <a:t>的，人民法院应当在</a:t>
            </a:r>
            <a:r>
              <a:rPr lang="zh-CN" altLang="en-US" sz="2400" b="1" dirty="0">
                <a:latin typeface="+mn-ea"/>
              </a:rPr>
              <a:t>合理生活消费需要范围内</a:t>
            </a:r>
            <a:r>
              <a:rPr lang="zh-CN" altLang="en-US" sz="2400" dirty="0">
                <a:latin typeface="+mn-ea"/>
              </a:rPr>
              <a:t>依法支持其诉讼请求。</a:t>
            </a:r>
          </a:p>
          <a:p>
            <a:pPr marL="0" indent="0">
              <a:lnSpc>
                <a:spcPct val="140000"/>
              </a:lnSpc>
              <a:spcBef>
                <a:spcPts val="0"/>
              </a:spcBef>
              <a:buNone/>
            </a:pPr>
            <a:r>
              <a:rPr lang="zh-CN" altLang="en-US" sz="2400" dirty="0">
                <a:latin typeface="+mn-ea"/>
              </a:rPr>
              <a:t>　　人民法院可以综合</a:t>
            </a:r>
            <a:r>
              <a:rPr lang="zh-CN" altLang="en-US" sz="2400" u="sng" dirty="0">
                <a:latin typeface="+mn-ea"/>
              </a:rPr>
              <a:t>保质期</a:t>
            </a:r>
            <a:r>
              <a:rPr lang="zh-CN" altLang="en-US" sz="2400" dirty="0">
                <a:latin typeface="+mn-ea"/>
              </a:rPr>
              <a:t>、普通消费者</a:t>
            </a:r>
            <a:r>
              <a:rPr lang="zh-CN" altLang="en-US" sz="2400" u="sng" dirty="0">
                <a:latin typeface="+mn-ea"/>
              </a:rPr>
              <a:t>通常消费习惯</a:t>
            </a:r>
            <a:r>
              <a:rPr lang="zh-CN" altLang="en-US" sz="2400" dirty="0">
                <a:latin typeface="+mn-ea"/>
              </a:rPr>
              <a:t>、购买者的</a:t>
            </a:r>
            <a:r>
              <a:rPr lang="zh-CN" altLang="en-US" sz="2400" u="sng" dirty="0">
                <a:latin typeface="+mn-ea"/>
              </a:rPr>
              <a:t>购买频次</a:t>
            </a:r>
            <a:r>
              <a:rPr lang="zh-CN" altLang="en-US" sz="2400" dirty="0">
                <a:latin typeface="+mn-ea"/>
              </a:rPr>
              <a:t>等因素认定购买者每次起诉的食品数量是否超出合理生活消费需要。”</a:t>
            </a:r>
            <a:endParaRPr lang="en-US" altLang="zh-CN" sz="2400" dirty="0">
              <a:latin typeface="+mn-ea"/>
            </a:endParaRPr>
          </a:p>
          <a:p>
            <a:pPr marL="0" indent="0">
              <a:lnSpc>
                <a:spcPct val="140000"/>
              </a:lnSpc>
              <a:spcBef>
                <a:spcPts val="0"/>
              </a:spcBef>
              <a:buNone/>
            </a:pPr>
            <a:r>
              <a:rPr lang="zh-CN" altLang="en-US" sz="2400" dirty="0">
                <a:latin typeface="+mn-ea"/>
              </a:rPr>
              <a:t>（</a:t>
            </a:r>
            <a:r>
              <a:rPr lang="en-US" altLang="zh-CN" sz="2400" dirty="0">
                <a:latin typeface="+mn-ea"/>
              </a:rPr>
              <a:t>《</a:t>
            </a:r>
            <a:r>
              <a:rPr lang="zh-CN" altLang="en-US" sz="2400" dirty="0">
                <a:latin typeface="+mn-ea"/>
              </a:rPr>
              <a:t>关于审理食品药品惩罚性赔偿纠纷案件适用法律若干问题的解释（</a:t>
            </a:r>
            <a:r>
              <a:rPr lang="en-US" altLang="zh-CN" sz="2400" dirty="0">
                <a:latin typeface="+mn-ea"/>
              </a:rPr>
              <a:t>2024</a:t>
            </a:r>
            <a:r>
              <a:rPr lang="zh-CN" altLang="en-US" sz="2400" dirty="0">
                <a:latin typeface="+mn-ea"/>
              </a:rPr>
              <a:t>）</a:t>
            </a:r>
            <a:r>
              <a:rPr lang="en-US" altLang="zh-CN" sz="2400" dirty="0">
                <a:latin typeface="+mn-ea"/>
              </a:rPr>
              <a:t>》</a:t>
            </a:r>
            <a:r>
              <a:rPr lang="zh-CN" altLang="en-US" sz="2400" dirty="0">
                <a:latin typeface="+mn-ea"/>
              </a:rPr>
              <a:t>，</a:t>
            </a:r>
            <a:r>
              <a:rPr lang="en-US" altLang="zh-CN" sz="2400" dirty="0">
                <a:latin typeface="+mn-ea"/>
              </a:rPr>
              <a:t>14</a:t>
            </a:r>
            <a:r>
              <a:rPr lang="zh-CN" altLang="en-US" sz="2400" dirty="0">
                <a:latin typeface="+mn-ea"/>
              </a:rPr>
              <a:t>）</a:t>
            </a:r>
            <a:endParaRPr lang="en-US" altLang="zh-CN" sz="2400" dirty="0">
              <a:latin typeface="+mn-ea"/>
            </a:endParaRPr>
          </a:p>
        </p:txBody>
      </p:sp>
    </p:spTree>
    <p:extLst>
      <p:ext uri="{BB962C8B-B14F-4D97-AF65-F5344CB8AC3E}">
        <p14:creationId xmlns:p14="http://schemas.microsoft.com/office/powerpoint/2010/main" val="363119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695400" y="1197546"/>
            <a:ext cx="10210693" cy="1368152"/>
          </a:xfrm>
        </p:spPr>
        <p:txBody>
          <a:bodyPr>
            <a:noAutofit/>
          </a:bodyPr>
          <a:lstStyle/>
          <a:p>
            <a:r>
              <a:rPr lang="zh-CN" altLang="en-US" sz="4000" b="1" dirty="0">
                <a:solidFill>
                  <a:srgbClr val="7C1D20"/>
                </a:solidFill>
                <a:latin typeface="+mn-ea"/>
              </a:rPr>
              <a:t>最高院发布的食品安全惩罚性赔偿典型案例（</a:t>
            </a:r>
            <a:r>
              <a:rPr lang="en-US" altLang="zh-CN" sz="4000" b="1" dirty="0">
                <a:solidFill>
                  <a:srgbClr val="7C1D20"/>
                </a:solidFill>
                <a:latin typeface="+mn-ea"/>
              </a:rPr>
              <a:t>202311</a:t>
            </a:r>
            <a:r>
              <a:rPr lang="zh-CN" altLang="en-US" sz="4000" b="1" dirty="0">
                <a:solidFill>
                  <a:srgbClr val="7C1D20"/>
                </a:solidFill>
                <a:latin typeface="+mn-ea"/>
              </a:rPr>
              <a:t>）</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406574" y="2565698"/>
            <a:ext cx="11593287" cy="3888432"/>
          </a:xfrm>
        </p:spPr>
        <p:txBody>
          <a:bodyPr>
            <a:noAutofit/>
          </a:bodyPr>
          <a:lstStyle/>
          <a:p>
            <a:pPr>
              <a:lnSpc>
                <a:spcPct val="140000"/>
              </a:lnSpc>
              <a:spcBef>
                <a:spcPts val="0"/>
              </a:spcBef>
            </a:pPr>
            <a:r>
              <a:rPr lang="zh-CN" altLang="en-US" sz="2000" dirty="0">
                <a:latin typeface="+mn-ea"/>
                <a:cs typeface="+mj-cs"/>
              </a:rPr>
              <a:t>案例一：消费者有权请求销售假冒注册商标食品的经营者支付价款十倍惩罚性赔偿金（郭某诉某经营部产品责任纠纷案）</a:t>
            </a:r>
          </a:p>
          <a:p>
            <a:pPr>
              <a:lnSpc>
                <a:spcPct val="140000"/>
              </a:lnSpc>
              <a:spcBef>
                <a:spcPts val="0"/>
              </a:spcBef>
            </a:pPr>
            <a:r>
              <a:rPr lang="zh-CN" altLang="en-US" sz="2000" dirty="0">
                <a:latin typeface="+mn-ea"/>
                <a:cs typeface="+mj-cs"/>
              </a:rPr>
              <a:t>案例二：消费者有权请求销售未标明生产日期等基本信息的预包装食品的经营者支付价款十倍惩罚性赔偿金（刘某诉某鹿业公司买卖合同纠纷案）</a:t>
            </a:r>
          </a:p>
          <a:p>
            <a:pPr>
              <a:lnSpc>
                <a:spcPct val="140000"/>
              </a:lnSpc>
              <a:spcBef>
                <a:spcPts val="0"/>
              </a:spcBef>
            </a:pPr>
            <a:r>
              <a:rPr lang="zh-CN" altLang="en-US" sz="2000" dirty="0">
                <a:latin typeface="+mn-ea"/>
                <a:cs typeface="+mj-cs"/>
              </a:rPr>
              <a:t>案例三：购买食品发现不符合食品安全标准后再多次追加购买的，以未超出购买者合理生活消费需要部分为基数计算十倍惩罚性赔偿金（沙某诉安徽某食品科技有限公司网络买卖合同纠纷案）</a:t>
            </a:r>
          </a:p>
          <a:p>
            <a:pPr>
              <a:lnSpc>
                <a:spcPct val="140000"/>
              </a:lnSpc>
              <a:spcBef>
                <a:spcPts val="0"/>
              </a:spcBef>
            </a:pPr>
            <a:r>
              <a:rPr lang="zh-CN" altLang="en-US" sz="2000" dirty="0">
                <a:latin typeface="+mn-ea"/>
                <a:cs typeface="+mj-cs"/>
              </a:rPr>
              <a:t>案例四：购买食品时故意分多次小额支付并主张每次结算赔偿一千元的，应以合理生活消费需要为限在付款总额内确定计算惩罚性赔偿金的基数（张某诉上海某生鲜食品有限公司买卖合同纠纷案）</a:t>
            </a:r>
            <a:endParaRPr lang="en-US" altLang="zh-CN" sz="2000" dirty="0">
              <a:latin typeface="+mn-ea"/>
              <a:cs typeface="+mj-cs"/>
            </a:endParaRPr>
          </a:p>
        </p:txBody>
      </p:sp>
    </p:spTree>
    <p:extLst>
      <p:ext uri="{BB962C8B-B14F-4D97-AF65-F5344CB8AC3E}">
        <p14:creationId xmlns:p14="http://schemas.microsoft.com/office/powerpoint/2010/main" val="139912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694606" y="1053530"/>
            <a:ext cx="10210693" cy="720080"/>
          </a:xfrm>
        </p:spPr>
        <p:txBody>
          <a:bodyPr>
            <a:noAutofit/>
          </a:bodyPr>
          <a:lstStyle/>
          <a:p>
            <a:r>
              <a:rPr lang="zh-CN" altLang="en-US" sz="4000" b="1" dirty="0">
                <a:solidFill>
                  <a:srgbClr val="7C1D20"/>
                </a:solidFill>
                <a:latin typeface="+mn-ea"/>
              </a:rPr>
              <a:t>案例一</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0513168" cy="4104456"/>
          </a:xfrm>
        </p:spPr>
        <p:txBody>
          <a:bodyPr>
            <a:noAutofit/>
          </a:bodyPr>
          <a:lstStyle/>
          <a:p>
            <a:pPr marL="0" indent="0">
              <a:lnSpc>
                <a:spcPct val="140000"/>
              </a:lnSpc>
              <a:spcBef>
                <a:spcPts val="0"/>
              </a:spcBef>
              <a:buNone/>
            </a:pPr>
            <a:r>
              <a:rPr lang="zh-CN" altLang="en-US" sz="2400" b="1" dirty="0">
                <a:latin typeface="+mn-ea"/>
                <a:cs typeface="+mj-cs"/>
              </a:rPr>
              <a:t>基本案情：</a:t>
            </a:r>
          </a:p>
          <a:p>
            <a:pPr marL="0" indent="0">
              <a:lnSpc>
                <a:spcPct val="140000"/>
              </a:lnSpc>
              <a:spcBef>
                <a:spcPts val="0"/>
              </a:spcBef>
              <a:buNone/>
            </a:pPr>
            <a:r>
              <a:rPr lang="zh-CN" altLang="en-US" sz="2400" dirty="0">
                <a:latin typeface="+mn-ea"/>
                <a:cs typeface="+mj-cs"/>
              </a:rPr>
              <a:t>    </a:t>
            </a:r>
            <a:r>
              <a:rPr lang="en-US" altLang="zh-CN" sz="2400" dirty="0">
                <a:latin typeface="+mn-ea"/>
                <a:cs typeface="+mj-cs"/>
              </a:rPr>
              <a:t>2021</a:t>
            </a:r>
            <a:r>
              <a:rPr lang="zh-CN" altLang="en-US" sz="2400" dirty="0">
                <a:latin typeface="+mn-ea"/>
                <a:cs typeface="+mj-cs"/>
              </a:rPr>
              <a:t>年</a:t>
            </a:r>
            <a:r>
              <a:rPr lang="en-US" altLang="zh-CN" sz="2400" dirty="0">
                <a:latin typeface="+mn-ea"/>
                <a:cs typeface="+mj-cs"/>
              </a:rPr>
              <a:t>11</a:t>
            </a:r>
            <a:r>
              <a:rPr lang="zh-CN" altLang="en-US" sz="2400" dirty="0">
                <a:latin typeface="+mn-ea"/>
                <a:cs typeface="+mj-cs"/>
              </a:rPr>
              <a:t>月</a:t>
            </a:r>
            <a:r>
              <a:rPr lang="en-US" altLang="zh-CN" sz="2400" dirty="0">
                <a:latin typeface="+mn-ea"/>
                <a:cs typeface="+mj-cs"/>
              </a:rPr>
              <a:t>17</a:t>
            </a:r>
            <a:r>
              <a:rPr lang="zh-CN" altLang="en-US" sz="2400" dirty="0">
                <a:latin typeface="+mn-ea"/>
                <a:cs typeface="+mj-cs"/>
              </a:rPr>
              <a:t>日，郭某向某经营部购买某品牌白酒</a:t>
            </a:r>
            <a:r>
              <a:rPr lang="en-US" altLang="zh-CN" sz="2400" dirty="0">
                <a:latin typeface="+mn-ea"/>
                <a:cs typeface="+mj-cs"/>
              </a:rPr>
              <a:t>2</a:t>
            </a:r>
            <a:r>
              <a:rPr lang="zh-CN" altLang="en-US" sz="2400" dirty="0">
                <a:latin typeface="+mn-ea"/>
                <a:cs typeface="+mj-cs"/>
              </a:rPr>
              <a:t>件</a:t>
            </a:r>
            <a:r>
              <a:rPr lang="en-US" altLang="zh-CN" sz="2400" dirty="0">
                <a:latin typeface="+mn-ea"/>
                <a:cs typeface="+mj-cs"/>
              </a:rPr>
              <a:t>12</a:t>
            </a:r>
            <a:r>
              <a:rPr lang="zh-CN" altLang="en-US" sz="2400" dirty="0">
                <a:latin typeface="+mn-ea"/>
                <a:cs typeface="+mj-cs"/>
              </a:rPr>
              <a:t>瓶，并支付货款</a:t>
            </a:r>
            <a:r>
              <a:rPr lang="en-US" altLang="zh-CN" sz="2400" dirty="0">
                <a:latin typeface="+mn-ea"/>
                <a:cs typeface="+mj-cs"/>
              </a:rPr>
              <a:t>11160</a:t>
            </a:r>
            <a:r>
              <a:rPr lang="zh-CN" altLang="en-US" sz="2400" dirty="0">
                <a:latin typeface="+mn-ea"/>
                <a:cs typeface="+mj-cs"/>
              </a:rPr>
              <a:t>元。</a:t>
            </a:r>
            <a:r>
              <a:rPr lang="en-US" altLang="zh-CN" sz="2400" dirty="0">
                <a:latin typeface="+mn-ea"/>
                <a:cs typeface="+mj-cs"/>
              </a:rPr>
              <a:t>2021</a:t>
            </a:r>
            <a:r>
              <a:rPr lang="zh-CN" altLang="en-US" sz="2400" dirty="0">
                <a:latin typeface="+mn-ea"/>
                <a:cs typeface="+mj-cs"/>
              </a:rPr>
              <a:t>年</a:t>
            </a:r>
            <a:r>
              <a:rPr lang="en-US" altLang="zh-CN" sz="2400" dirty="0">
                <a:latin typeface="+mn-ea"/>
                <a:cs typeface="+mj-cs"/>
              </a:rPr>
              <a:t>11</a:t>
            </a:r>
            <a:r>
              <a:rPr lang="zh-CN" altLang="en-US" sz="2400" dirty="0">
                <a:latin typeface="+mn-ea"/>
                <a:cs typeface="+mj-cs"/>
              </a:rPr>
              <a:t>月</a:t>
            </a:r>
            <a:r>
              <a:rPr lang="en-US" altLang="zh-CN" sz="2400" dirty="0">
                <a:latin typeface="+mn-ea"/>
                <a:cs typeface="+mj-cs"/>
              </a:rPr>
              <a:t>23</a:t>
            </a:r>
            <a:r>
              <a:rPr lang="zh-CN" altLang="en-US" sz="2400" dirty="0">
                <a:latin typeface="+mn-ea"/>
                <a:cs typeface="+mj-cs"/>
              </a:rPr>
              <a:t>日，郭某再次向某经营部购买某品牌白酒</a:t>
            </a:r>
            <a:r>
              <a:rPr lang="en-US" altLang="zh-CN" sz="2400" dirty="0">
                <a:latin typeface="+mn-ea"/>
                <a:cs typeface="+mj-cs"/>
              </a:rPr>
              <a:t>2</a:t>
            </a:r>
            <a:r>
              <a:rPr lang="zh-CN" altLang="en-US" sz="2400" dirty="0">
                <a:latin typeface="+mn-ea"/>
                <a:cs typeface="+mj-cs"/>
              </a:rPr>
              <a:t>件</a:t>
            </a:r>
            <a:r>
              <a:rPr lang="en-US" altLang="zh-CN" sz="2400" dirty="0">
                <a:latin typeface="+mn-ea"/>
                <a:cs typeface="+mj-cs"/>
              </a:rPr>
              <a:t>12</a:t>
            </a:r>
            <a:r>
              <a:rPr lang="zh-CN" altLang="en-US" sz="2400" dirty="0">
                <a:latin typeface="+mn-ea"/>
                <a:cs typeface="+mj-cs"/>
              </a:rPr>
              <a:t>瓶，并支付货款</a:t>
            </a:r>
            <a:r>
              <a:rPr lang="en-US" altLang="zh-CN" sz="2400" dirty="0">
                <a:latin typeface="+mn-ea"/>
                <a:cs typeface="+mj-cs"/>
              </a:rPr>
              <a:t>10937</a:t>
            </a:r>
            <a:r>
              <a:rPr lang="zh-CN" altLang="en-US" sz="2400" dirty="0">
                <a:latin typeface="+mn-ea"/>
                <a:cs typeface="+mj-cs"/>
              </a:rPr>
              <a:t>元。后郭某怀疑其购买的白酒为假酒，遂向当地市场监督管理部门举报。某白酒公司出具</a:t>
            </a:r>
            <a:r>
              <a:rPr lang="en-US" altLang="zh-CN" sz="2400" dirty="0">
                <a:latin typeface="+mn-ea"/>
                <a:cs typeface="+mj-cs"/>
              </a:rPr>
              <a:t>《</a:t>
            </a:r>
            <a:r>
              <a:rPr lang="zh-CN" altLang="en-US" sz="2400" dirty="0">
                <a:latin typeface="+mn-ea"/>
                <a:cs typeface="+mj-cs"/>
              </a:rPr>
              <a:t>鉴定证明书</a:t>
            </a:r>
            <a:r>
              <a:rPr lang="en-US" altLang="zh-CN" sz="2400" dirty="0">
                <a:latin typeface="+mn-ea"/>
                <a:cs typeface="+mj-cs"/>
              </a:rPr>
              <a:t>》</a:t>
            </a:r>
            <a:r>
              <a:rPr lang="zh-CN" altLang="en-US" sz="2400" dirty="0">
                <a:latin typeface="+mn-ea"/>
                <a:cs typeface="+mj-cs"/>
              </a:rPr>
              <a:t>，表明上述某品牌白酒并非该公司生产，属于假冒注册商标的产品。郭某起诉某经营部，要求退还购酒款并支付购酒款十倍的赔偿金。　</a:t>
            </a:r>
            <a:endParaRPr lang="en-US" altLang="zh-CN" sz="2400" dirty="0">
              <a:latin typeface="+mn-ea"/>
              <a:cs typeface="+mj-cs"/>
            </a:endParaRPr>
          </a:p>
        </p:txBody>
      </p:sp>
    </p:spTree>
    <p:extLst>
      <p:ext uri="{BB962C8B-B14F-4D97-AF65-F5344CB8AC3E}">
        <p14:creationId xmlns:p14="http://schemas.microsoft.com/office/powerpoint/2010/main" val="225876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94606" y="1557586"/>
            <a:ext cx="11017224" cy="4464496"/>
          </a:xfrm>
        </p:spPr>
        <p:txBody>
          <a:bodyPr>
            <a:noAutofit/>
          </a:bodyPr>
          <a:lstStyle/>
          <a:p>
            <a:pPr marL="0" indent="0">
              <a:lnSpc>
                <a:spcPct val="140000"/>
              </a:lnSpc>
              <a:spcBef>
                <a:spcPts val="0"/>
              </a:spcBef>
              <a:buNone/>
            </a:pPr>
            <a:r>
              <a:rPr lang="zh-CN" altLang="en-US" sz="2000" b="1" dirty="0">
                <a:latin typeface="+mn-ea"/>
              </a:rPr>
              <a:t>裁判理由：</a:t>
            </a:r>
            <a:endParaRPr lang="zh-CN" altLang="en-US" sz="2000" dirty="0">
              <a:latin typeface="+mn-ea"/>
            </a:endParaRPr>
          </a:p>
          <a:p>
            <a:pPr marL="0" indent="0">
              <a:lnSpc>
                <a:spcPct val="140000"/>
              </a:lnSpc>
              <a:spcBef>
                <a:spcPts val="0"/>
              </a:spcBef>
              <a:buNone/>
            </a:pPr>
            <a:r>
              <a:rPr lang="zh-CN" altLang="en-US" sz="2000" dirty="0">
                <a:latin typeface="+mn-ea"/>
              </a:rPr>
              <a:t>　　审理法院认为，</a:t>
            </a:r>
            <a:r>
              <a:rPr lang="en-US" altLang="zh-CN" sz="2000" b="1" dirty="0">
                <a:latin typeface="+mn-ea"/>
              </a:rPr>
              <a:t>《</a:t>
            </a:r>
            <a:r>
              <a:rPr lang="zh-CN" altLang="en-US" sz="2000" b="1" dirty="0">
                <a:latin typeface="+mn-ea"/>
              </a:rPr>
              <a:t>中华人民共和国食品安全法</a:t>
            </a:r>
            <a:r>
              <a:rPr lang="en-US" altLang="zh-CN" sz="2000" b="1" dirty="0">
                <a:latin typeface="+mn-ea"/>
              </a:rPr>
              <a:t>》</a:t>
            </a:r>
            <a:r>
              <a:rPr lang="zh-CN" altLang="en-US" sz="2000" b="1" dirty="0">
                <a:latin typeface="+mn-ea"/>
              </a:rPr>
              <a:t>第一百四十八条第二款</a:t>
            </a:r>
            <a:r>
              <a:rPr lang="zh-CN" altLang="en-US" sz="2000" dirty="0">
                <a:latin typeface="+mn-ea"/>
              </a:rPr>
              <a:t>规定：“生产不符合食品安全标准的食品或者经营明知是不符合食品安全标准的食品，消费者除要求赔偿损失外，还可以向生产者或者经营者要求支付价款十倍或者损失三倍的赔偿金；增加赔偿的金额不足一千元的，为一千元。但是，食品的标签、说明书存在不影响食品安全且不会对消费者造成误导的瑕疵的除外。”</a:t>
            </a:r>
            <a:endParaRPr lang="en-US" altLang="zh-CN" sz="2000" dirty="0">
              <a:latin typeface="+mn-ea"/>
            </a:endParaRPr>
          </a:p>
          <a:p>
            <a:pPr marL="0" indent="0">
              <a:lnSpc>
                <a:spcPct val="140000"/>
              </a:lnSpc>
              <a:spcBef>
                <a:spcPts val="0"/>
              </a:spcBef>
              <a:buNone/>
            </a:pPr>
            <a:r>
              <a:rPr lang="en-US" altLang="zh-CN" sz="2000" dirty="0">
                <a:latin typeface="+mn-ea"/>
              </a:rPr>
              <a:t>     </a:t>
            </a:r>
            <a:r>
              <a:rPr lang="en-US" altLang="zh-CN" sz="2000" b="1" dirty="0">
                <a:latin typeface="+mn-ea"/>
              </a:rPr>
              <a:t>《</a:t>
            </a:r>
            <a:r>
              <a:rPr lang="zh-CN" altLang="en-US" sz="2000" b="1" dirty="0">
                <a:latin typeface="+mn-ea"/>
              </a:rPr>
              <a:t>最高人民法院关于审理食品安全民事纠纷案件适用法律若干问题的解释（一）</a:t>
            </a:r>
            <a:r>
              <a:rPr lang="en-US" altLang="zh-CN" sz="2000" b="1" dirty="0">
                <a:latin typeface="+mn-ea"/>
              </a:rPr>
              <a:t>》</a:t>
            </a:r>
            <a:r>
              <a:rPr lang="zh-CN" altLang="en-US" sz="2000" b="1" dirty="0">
                <a:latin typeface="+mn-ea"/>
              </a:rPr>
              <a:t>第十一条</a:t>
            </a:r>
            <a:r>
              <a:rPr lang="zh-CN" altLang="en-US" sz="2000" dirty="0">
                <a:latin typeface="+mn-ea"/>
              </a:rPr>
              <a:t>规定：“生产经营未标明生产者名称、地址、成分或者配料表，或者未清晰标明生产日期、保质期的预包装食品，消费者主张生产者或者经营者依据食品安全法第一百四十八条第二款规定承担惩罚性赔偿责任的，人民法院应予支持，但法律、行政法规、食品安全国家标准对标签标注事项另有规定的除外。”</a:t>
            </a:r>
            <a:endParaRPr lang="en-US" altLang="zh-CN" sz="2000" dirty="0">
              <a:latin typeface="+mn-ea"/>
            </a:endParaRPr>
          </a:p>
          <a:p>
            <a:pPr marL="0" indent="0">
              <a:lnSpc>
                <a:spcPct val="140000"/>
              </a:lnSpc>
              <a:spcBef>
                <a:spcPts val="0"/>
              </a:spcBef>
              <a:buNone/>
            </a:pPr>
            <a:r>
              <a:rPr lang="en-US" altLang="zh-CN" sz="2000" dirty="0">
                <a:latin typeface="+mn-ea"/>
              </a:rPr>
              <a:t>    </a:t>
            </a:r>
          </a:p>
        </p:txBody>
      </p:sp>
    </p:spTree>
    <p:extLst>
      <p:ext uri="{BB962C8B-B14F-4D97-AF65-F5344CB8AC3E}">
        <p14:creationId xmlns:p14="http://schemas.microsoft.com/office/powerpoint/2010/main" val="366104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6" y="1225558"/>
            <a:ext cx="9490613" cy="764076"/>
          </a:xfrm>
        </p:spPr>
        <p:txBody>
          <a:bodyPr>
            <a:noAutofit/>
          </a:bodyPr>
          <a:lstStyle/>
          <a:p>
            <a:r>
              <a:rPr lang="zh-CN" altLang="en-US" sz="4000" b="1" dirty="0">
                <a:solidFill>
                  <a:srgbClr val="7C1D20"/>
                </a:solidFill>
                <a:latin typeface="+mn-ea"/>
                <a:ea typeface="+mn-ea"/>
              </a:rPr>
              <a:t>第</a:t>
            </a:r>
            <a:r>
              <a:rPr lang="zh-CN" altLang="en-US" sz="4000" b="1" dirty="0" smtClean="0">
                <a:solidFill>
                  <a:srgbClr val="7C1D20"/>
                </a:solidFill>
                <a:latin typeface="+mn-ea"/>
                <a:ea typeface="+mn-ea"/>
              </a:rPr>
              <a:t>一部分</a:t>
            </a:r>
            <a:r>
              <a:rPr lang="zh-CN" altLang="en-US" sz="4000" b="1" dirty="0">
                <a:solidFill>
                  <a:srgbClr val="7C1D20"/>
                </a:solidFill>
                <a:latin typeface="+mn-ea"/>
                <a:ea typeface="+mn-ea"/>
              </a:rPr>
              <a:t>：消费者权利</a:t>
            </a:r>
            <a:r>
              <a:rPr lang="zh-CN" altLang="en-US" sz="4000" b="1" dirty="0" smtClean="0">
                <a:solidFill>
                  <a:srgbClr val="7C1D20"/>
                </a:solidFill>
                <a:latin typeface="+mn-ea"/>
                <a:ea typeface="+mn-ea"/>
              </a:rPr>
              <a:t>基础</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270670" y="2277666"/>
            <a:ext cx="10225136" cy="3816424"/>
          </a:xfrm>
        </p:spPr>
        <p:txBody>
          <a:bodyPr>
            <a:noAutofit/>
          </a:bodyPr>
          <a:lstStyle/>
          <a:p>
            <a:pPr>
              <a:lnSpc>
                <a:spcPct val="140000"/>
              </a:lnSpc>
              <a:spcBef>
                <a:spcPts val="0"/>
              </a:spcBef>
            </a:pPr>
            <a:r>
              <a:rPr lang="zh-CN" altLang="en-US" sz="3000" dirty="0">
                <a:latin typeface="+mn-ea"/>
                <a:cs typeface="+mj-cs"/>
              </a:rPr>
              <a:t>消费者概念</a:t>
            </a:r>
            <a:endParaRPr lang="en-US" altLang="zh-CN" sz="3000" dirty="0">
              <a:latin typeface="+mn-ea"/>
              <a:cs typeface="+mj-cs"/>
            </a:endParaRPr>
          </a:p>
          <a:p>
            <a:pPr>
              <a:lnSpc>
                <a:spcPct val="140000"/>
              </a:lnSpc>
              <a:spcBef>
                <a:spcPts val="0"/>
              </a:spcBef>
            </a:pPr>
            <a:r>
              <a:rPr lang="zh-CN" altLang="en-US" sz="3000" dirty="0">
                <a:latin typeface="+mn-ea"/>
                <a:cs typeface="+mj-cs"/>
              </a:rPr>
              <a:t>经营者</a:t>
            </a:r>
            <a:r>
              <a:rPr lang="zh-CN" altLang="en-US" sz="3000" dirty="0" smtClean="0">
                <a:latin typeface="+mn-ea"/>
                <a:cs typeface="+mj-cs"/>
              </a:rPr>
              <a:t>概念</a:t>
            </a:r>
            <a:endParaRPr lang="en-US" altLang="zh-CN" sz="3000" dirty="0">
              <a:latin typeface="+mn-ea"/>
              <a:cs typeface="+mj-cs"/>
            </a:endParaRPr>
          </a:p>
        </p:txBody>
      </p:sp>
    </p:spTree>
    <p:extLst>
      <p:ext uri="{BB962C8B-B14F-4D97-AF65-F5344CB8AC3E}">
        <p14:creationId xmlns:p14="http://schemas.microsoft.com/office/powerpoint/2010/main" val="2011978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38622" y="1773610"/>
            <a:ext cx="10729192" cy="3672408"/>
          </a:xfrm>
        </p:spPr>
        <p:txBody>
          <a:bodyPr>
            <a:noAutofit/>
          </a:bodyPr>
          <a:lstStyle/>
          <a:p>
            <a:pPr marL="0" indent="0">
              <a:lnSpc>
                <a:spcPct val="140000"/>
              </a:lnSpc>
              <a:spcBef>
                <a:spcPts val="0"/>
              </a:spcBef>
              <a:buNone/>
            </a:pPr>
            <a:r>
              <a:rPr lang="zh-CN" altLang="en-US" sz="2000" dirty="0">
                <a:latin typeface="+mn-ea"/>
              </a:rPr>
              <a:t>　　某经营部销售的某品牌白酒为</a:t>
            </a:r>
            <a:r>
              <a:rPr lang="zh-CN" altLang="en-US" sz="2000" b="1" dirty="0">
                <a:latin typeface="+mn-ea"/>
              </a:rPr>
              <a:t>假冒注册商标的预包装食品</a:t>
            </a:r>
            <a:r>
              <a:rPr lang="zh-CN" altLang="en-US" sz="2000" dirty="0">
                <a:latin typeface="+mn-ea"/>
              </a:rPr>
              <a:t>，标注虚假的生产者名称、地址等信息，不符合食品安全标准。某经营部作为食品经营者，对其销售的假冒注册商标食品，不能证明食品来源合法，也未尽到进货审查义务，应当退还货款并承担惩罚性赔偿责任。</a:t>
            </a:r>
            <a:endParaRPr lang="en-US" altLang="zh-CN" sz="2000" dirty="0">
              <a:latin typeface="+mn-ea"/>
            </a:endParaRPr>
          </a:p>
          <a:p>
            <a:pPr marL="0" indent="0">
              <a:lnSpc>
                <a:spcPct val="140000"/>
              </a:lnSpc>
              <a:spcBef>
                <a:spcPts val="0"/>
              </a:spcBef>
              <a:buNone/>
            </a:pPr>
            <a:r>
              <a:rPr lang="en-US" altLang="zh-CN" sz="2000" dirty="0">
                <a:latin typeface="+mn-ea"/>
              </a:rPr>
              <a:t>    </a:t>
            </a:r>
            <a:r>
              <a:rPr lang="zh-CN" altLang="en-US" sz="2000" dirty="0">
                <a:latin typeface="+mn-ea"/>
              </a:rPr>
              <a:t>某经营部关于其所出售假冒注册商标的白酒未对原告造成人身损害，只侵犯了某白酒公司的商标权，不应支付价款十倍赔偿金的抗辩不成立。</a:t>
            </a:r>
            <a:endParaRPr lang="en-US" altLang="zh-CN" sz="2000" dirty="0">
              <a:latin typeface="+mn-ea"/>
            </a:endParaRPr>
          </a:p>
          <a:p>
            <a:pPr marL="0" indent="0">
              <a:lnSpc>
                <a:spcPct val="140000"/>
              </a:lnSpc>
              <a:spcBef>
                <a:spcPts val="0"/>
              </a:spcBef>
              <a:buNone/>
            </a:pPr>
            <a:r>
              <a:rPr lang="en-US" altLang="zh-CN" sz="2000" dirty="0">
                <a:latin typeface="+mn-ea"/>
              </a:rPr>
              <a:t>    </a:t>
            </a:r>
            <a:r>
              <a:rPr lang="zh-CN" altLang="en-US" sz="2000" dirty="0">
                <a:latin typeface="+mn-ea"/>
              </a:rPr>
              <a:t>郭某购买白酒属于生活消费行为，其请求支付价款十倍的惩罚性赔偿金，于法有据，应予支持，故判决某经营部退还郭某货款</a:t>
            </a:r>
            <a:r>
              <a:rPr lang="en-US" altLang="zh-CN" sz="2000" dirty="0">
                <a:latin typeface="+mn-ea"/>
              </a:rPr>
              <a:t>22097</a:t>
            </a:r>
            <a:r>
              <a:rPr lang="zh-CN" altLang="en-US" sz="2000" dirty="0">
                <a:latin typeface="+mn-ea"/>
              </a:rPr>
              <a:t>元并支付郭某赔偿金</a:t>
            </a:r>
            <a:r>
              <a:rPr lang="en-US" altLang="zh-CN" sz="2000" dirty="0">
                <a:latin typeface="+mn-ea"/>
              </a:rPr>
              <a:t>220970</a:t>
            </a:r>
            <a:r>
              <a:rPr lang="zh-CN" altLang="en-US" sz="2000" dirty="0">
                <a:latin typeface="+mn-ea"/>
              </a:rPr>
              <a:t>元。　</a:t>
            </a:r>
            <a:endParaRPr lang="en-US" altLang="zh-CN" sz="2000" dirty="0">
              <a:latin typeface="+mn-ea"/>
            </a:endParaRPr>
          </a:p>
        </p:txBody>
      </p:sp>
    </p:spTree>
    <p:extLst>
      <p:ext uri="{BB962C8B-B14F-4D97-AF65-F5344CB8AC3E}">
        <p14:creationId xmlns:p14="http://schemas.microsoft.com/office/powerpoint/2010/main" val="9729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515380" y="1557586"/>
            <a:ext cx="11161240" cy="4752528"/>
          </a:xfrm>
        </p:spPr>
        <p:txBody>
          <a:bodyPr>
            <a:noAutofit/>
          </a:bodyPr>
          <a:lstStyle/>
          <a:p>
            <a:pPr marL="0" indent="0">
              <a:lnSpc>
                <a:spcPct val="140000"/>
              </a:lnSpc>
              <a:spcBef>
                <a:spcPts val="0"/>
              </a:spcBef>
              <a:buNone/>
            </a:pPr>
            <a:r>
              <a:rPr lang="zh-CN" altLang="en-US" sz="2000" b="1" dirty="0">
                <a:latin typeface="+mn-ea"/>
              </a:rPr>
              <a:t>典型意义：</a:t>
            </a:r>
          </a:p>
          <a:p>
            <a:pPr marL="0" indent="0">
              <a:lnSpc>
                <a:spcPct val="140000"/>
              </a:lnSpc>
              <a:spcBef>
                <a:spcPts val="0"/>
              </a:spcBef>
              <a:buNone/>
            </a:pPr>
            <a:r>
              <a:rPr lang="zh-CN" altLang="en-US" sz="2000" dirty="0">
                <a:latin typeface="+mn-ea"/>
              </a:rPr>
              <a:t>　　</a:t>
            </a:r>
            <a:r>
              <a:rPr lang="zh-CN" altLang="en-US" sz="2000" b="1" dirty="0">
                <a:latin typeface="+mn-ea"/>
              </a:rPr>
              <a:t>假冒伪劣食品</a:t>
            </a:r>
            <a:r>
              <a:rPr lang="zh-CN" altLang="en-US" sz="2000" dirty="0">
                <a:latin typeface="+mn-ea"/>
              </a:rPr>
              <a:t>会危害人民群众身体健康、生命安全。经营者销售假冒注册商标的食品，不仅侵害了企业的商标权，扰乱市场秩序，还侵害了消费者合法权益。</a:t>
            </a:r>
            <a:endParaRPr lang="en-US" altLang="zh-CN" sz="2000" dirty="0">
              <a:latin typeface="+mn-ea"/>
            </a:endParaRPr>
          </a:p>
          <a:p>
            <a:pPr marL="0" indent="0">
              <a:lnSpc>
                <a:spcPct val="140000"/>
              </a:lnSpc>
              <a:spcBef>
                <a:spcPts val="0"/>
              </a:spcBef>
              <a:buNone/>
            </a:pPr>
            <a:r>
              <a:rPr lang="en-US" altLang="zh-CN" sz="2000" dirty="0">
                <a:latin typeface="+mn-ea"/>
              </a:rPr>
              <a:t>    </a:t>
            </a:r>
            <a:r>
              <a:rPr lang="zh-CN" altLang="en-US" sz="2000" dirty="0">
                <a:latin typeface="+mn-ea"/>
              </a:rPr>
              <a:t>消费者有权依据</a:t>
            </a:r>
            <a:r>
              <a:rPr lang="en-US" altLang="zh-CN" sz="2000" dirty="0">
                <a:latin typeface="+mn-ea"/>
              </a:rPr>
              <a:t>《</a:t>
            </a:r>
            <a:r>
              <a:rPr lang="zh-CN" altLang="en-US" sz="2000" dirty="0">
                <a:latin typeface="+mn-ea"/>
              </a:rPr>
              <a:t>中华人民共和国食品安全法</a:t>
            </a:r>
            <a:r>
              <a:rPr lang="en-US" altLang="zh-CN" sz="2000" dirty="0">
                <a:latin typeface="+mn-ea"/>
              </a:rPr>
              <a:t>》</a:t>
            </a:r>
            <a:r>
              <a:rPr lang="zh-CN" altLang="en-US" sz="2000" dirty="0">
                <a:latin typeface="+mn-ea"/>
              </a:rPr>
              <a:t>第一百四十八条第二款规定，请求经营者支付价款十倍的惩罚性赔偿金。</a:t>
            </a:r>
            <a:endParaRPr lang="en-US" altLang="zh-CN" sz="2000" dirty="0">
              <a:latin typeface="+mn-ea"/>
            </a:endParaRPr>
          </a:p>
          <a:p>
            <a:pPr marL="0" indent="0">
              <a:lnSpc>
                <a:spcPct val="140000"/>
              </a:lnSpc>
              <a:spcBef>
                <a:spcPts val="0"/>
              </a:spcBef>
              <a:buNone/>
            </a:pPr>
            <a:r>
              <a:rPr lang="en-US" altLang="zh-CN" sz="2000" dirty="0">
                <a:latin typeface="+mn-ea"/>
              </a:rPr>
              <a:t>    </a:t>
            </a:r>
            <a:r>
              <a:rPr lang="zh-CN" altLang="en-US" sz="2000" dirty="0">
                <a:latin typeface="+mn-ea"/>
              </a:rPr>
              <a:t>本案中，郭某基于生活消费需要购买案涉白酒，人民法院严格落实习近平总书记提出的“四个最严”要求，不仅判决经营者向消费者退还货款，还判决经营者向消费者支付价款十倍的惩罚性赔偿金</a:t>
            </a:r>
            <a:r>
              <a:rPr lang="en-US" altLang="zh-CN" sz="2000" dirty="0">
                <a:latin typeface="+mn-ea"/>
              </a:rPr>
              <a:t>220970</a:t>
            </a:r>
            <a:r>
              <a:rPr lang="zh-CN" altLang="en-US" sz="2000" dirty="0">
                <a:latin typeface="+mn-ea"/>
              </a:rPr>
              <a:t>元。</a:t>
            </a:r>
            <a:endParaRPr lang="en-US" altLang="zh-CN" sz="2000" dirty="0">
              <a:latin typeface="+mn-ea"/>
            </a:endParaRPr>
          </a:p>
          <a:p>
            <a:pPr marL="0" indent="0">
              <a:lnSpc>
                <a:spcPct val="140000"/>
              </a:lnSpc>
              <a:spcBef>
                <a:spcPts val="0"/>
              </a:spcBef>
              <a:buNone/>
            </a:pPr>
            <a:r>
              <a:rPr lang="en-US" altLang="zh-CN" sz="2000" dirty="0">
                <a:latin typeface="+mn-ea"/>
              </a:rPr>
              <a:t>    </a:t>
            </a:r>
            <a:r>
              <a:rPr lang="zh-CN" altLang="en-US" sz="2000" dirty="0">
                <a:latin typeface="+mn-ea"/>
              </a:rPr>
              <a:t>本案通过判决违法销售假冒注册商标食品的经营者承担惩罚性赔偿责任，让违法生产者或者经营者无法从违法行为中获利，既有利于营造诚实守信、公平竞争的营商环境，促进经济社会高质量发展，又有利于打击和遏制制售假冒伪劣食品的违法行为，保护人民群众“舌尖上的安全”。</a:t>
            </a:r>
            <a:endParaRPr lang="en-US" altLang="zh-CN" sz="2000" dirty="0">
              <a:latin typeface="+mn-ea"/>
            </a:endParaRPr>
          </a:p>
        </p:txBody>
      </p:sp>
    </p:spTree>
    <p:extLst>
      <p:ext uri="{BB962C8B-B14F-4D97-AF65-F5344CB8AC3E}">
        <p14:creationId xmlns:p14="http://schemas.microsoft.com/office/powerpoint/2010/main" val="12428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694606" y="981522"/>
            <a:ext cx="10210693" cy="720080"/>
          </a:xfrm>
        </p:spPr>
        <p:txBody>
          <a:bodyPr>
            <a:noAutofit/>
          </a:bodyPr>
          <a:lstStyle/>
          <a:p>
            <a:r>
              <a:rPr lang="zh-CN" altLang="en-US" sz="4000" b="1" dirty="0">
                <a:solidFill>
                  <a:srgbClr val="7C1D20"/>
                </a:solidFill>
                <a:latin typeface="+mn-ea"/>
              </a:rPr>
              <a:t>案例二</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0513168" cy="4104456"/>
          </a:xfrm>
        </p:spPr>
        <p:txBody>
          <a:bodyPr>
            <a:noAutofit/>
          </a:bodyPr>
          <a:lstStyle/>
          <a:p>
            <a:pPr marL="0" indent="0">
              <a:lnSpc>
                <a:spcPct val="140000"/>
              </a:lnSpc>
              <a:spcBef>
                <a:spcPts val="0"/>
              </a:spcBef>
              <a:buNone/>
            </a:pPr>
            <a:r>
              <a:rPr lang="zh-CN" altLang="en-US" sz="2400" b="1" dirty="0">
                <a:latin typeface="+mn-ea"/>
                <a:cs typeface="+mj-cs"/>
              </a:rPr>
              <a:t>基本案情：</a:t>
            </a:r>
          </a:p>
          <a:p>
            <a:pPr marL="0" indent="0">
              <a:lnSpc>
                <a:spcPct val="140000"/>
              </a:lnSpc>
              <a:spcBef>
                <a:spcPts val="0"/>
              </a:spcBef>
              <a:buNone/>
            </a:pPr>
            <a:r>
              <a:rPr lang="zh-CN" altLang="en-US" sz="2400" b="1" dirty="0">
                <a:latin typeface="+mn-ea"/>
                <a:cs typeface="+mj-cs"/>
              </a:rPr>
              <a:t>　　</a:t>
            </a:r>
            <a:r>
              <a:rPr lang="en-US" altLang="zh-CN" sz="2400" dirty="0">
                <a:latin typeface="+mn-ea"/>
                <a:cs typeface="+mj-cs"/>
              </a:rPr>
              <a:t>2020</a:t>
            </a:r>
            <a:r>
              <a:rPr lang="zh-CN" altLang="en-US" sz="2400" dirty="0">
                <a:latin typeface="+mn-ea"/>
                <a:cs typeface="+mj-cs"/>
              </a:rPr>
              <a:t>年</a:t>
            </a:r>
            <a:r>
              <a:rPr lang="en-US" altLang="zh-CN" sz="2400" dirty="0">
                <a:latin typeface="+mn-ea"/>
                <a:cs typeface="+mj-cs"/>
              </a:rPr>
              <a:t>12</a:t>
            </a:r>
            <a:r>
              <a:rPr lang="zh-CN" altLang="en-US" sz="2400" dirty="0">
                <a:latin typeface="+mn-ea"/>
                <a:cs typeface="+mj-cs"/>
              </a:rPr>
              <a:t>月，刘某在某鹿业公司购买了鹿胎膏和鹿鞭膏，支付</a:t>
            </a:r>
            <a:r>
              <a:rPr lang="en-US" altLang="zh-CN" sz="2400" dirty="0">
                <a:latin typeface="+mn-ea"/>
                <a:cs typeface="+mj-cs"/>
              </a:rPr>
              <a:t>3680</a:t>
            </a:r>
            <a:r>
              <a:rPr lang="zh-CN" altLang="en-US" sz="2400" dirty="0">
                <a:latin typeface="+mn-ea"/>
                <a:cs typeface="+mj-cs"/>
              </a:rPr>
              <a:t>元；次年</a:t>
            </a:r>
            <a:r>
              <a:rPr lang="en-US" altLang="zh-CN" sz="2400" dirty="0">
                <a:latin typeface="+mn-ea"/>
                <a:cs typeface="+mj-cs"/>
              </a:rPr>
              <a:t>1</a:t>
            </a:r>
            <a:r>
              <a:rPr lang="zh-CN" altLang="en-US" sz="2400" dirty="0">
                <a:latin typeface="+mn-ea"/>
                <a:cs typeface="+mj-cs"/>
              </a:rPr>
              <a:t>月，刘某在某鹿业公司再次购买鹿胎膏和鹿鞭膏，支付</a:t>
            </a:r>
            <a:r>
              <a:rPr lang="en-US" altLang="zh-CN" sz="2400" dirty="0">
                <a:latin typeface="+mn-ea"/>
                <a:cs typeface="+mj-cs"/>
              </a:rPr>
              <a:t>7000</a:t>
            </a:r>
            <a:r>
              <a:rPr lang="zh-CN" altLang="en-US" sz="2400" dirty="0">
                <a:latin typeface="+mn-ea"/>
                <a:cs typeface="+mj-cs"/>
              </a:rPr>
              <a:t>元。上述鹿胎膏、鹿鞭膏产品标签上标注了主要成分、储存方式、保质期、净含量，但未标注生产厂址、厂名、生产日期、生产者的名称、地址、联系方式、产品标准代号等信息，刘某遂以此为由起诉请求某鹿业公司返还鹿胎膏和鹿鞭膏价款</a:t>
            </a:r>
            <a:r>
              <a:rPr lang="en-US" altLang="zh-CN" sz="2400" dirty="0">
                <a:latin typeface="+mn-ea"/>
                <a:cs typeface="+mj-cs"/>
              </a:rPr>
              <a:t>10680</a:t>
            </a:r>
            <a:r>
              <a:rPr lang="zh-CN" altLang="en-US" sz="2400" dirty="0">
                <a:latin typeface="+mn-ea"/>
                <a:cs typeface="+mj-cs"/>
              </a:rPr>
              <a:t>元并支付</a:t>
            </a:r>
            <a:r>
              <a:rPr lang="en-US" altLang="zh-CN" sz="2400" dirty="0">
                <a:latin typeface="+mn-ea"/>
                <a:cs typeface="+mj-cs"/>
              </a:rPr>
              <a:t>106800</a:t>
            </a:r>
            <a:r>
              <a:rPr lang="zh-CN" altLang="en-US" sz="2400" dirty="0">
                <a:latin typeface="+mn-ea"/>
                <a:cs typeface="+mj-cs"/>
              </a:rPr>
              <a:t>元赔偿金等。</a:t>
            </a:r>
          </a:p>
        </p:txBody>
      </p:sp>
    </p:spTree>
    <p:extLst>
      <p:ext uri="{BB962C8B-B14F-4D97-AF65-F5344CB8AC3E}">
        <p14:creationId xmlns:p14="http://schemas.microsoft.com/office/powerpoint/2010/main" val="351907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78582" y="1557586"/>
            <a:ext cx="11233248" cy="4608512"/>
          </a:xfrm>
        </p:spPr>
        <p:txBody>
          <a:bodyPr>
            <a:noAutofit/>
          </a:bodyPr>
          <a:lstStyle/>
          <a:p>
            <a:pPr marL="0" indent="0">
              <a:lnSpc>
                <a:spcPct val="140000"/>
              </a:lnSpc>
              <a:spcBef>
                <a:spcPts val="0"/>
              </a:spcBef>
              <a:buNone/>
            </a:pPr>
            <a:r>
              <a:rPr lang="zh-CN" altLang="en-US" sz="2000" b="1" dirty="0">
                <a:latin typeface="+mn-ea"/>
              </a:rPr>
              <a:t>裁判理由：</a:t>
            </a:r>
            <a:endParaRPr lang="zh-CN" altLang="en-US" sz="2000" dirty="0">
              <a:latin typeface="+mn-ea"/>
            </a:endParaRPr>
          </a:p>
          <a:p>
            <a:pPr marL="0" indent="0">
              <a:lnSpc>
                <a:spcPct val="140000"/>
              </a:lnSpc>
              <a:spcBef>
                <a:spcPts val="0"/>
              </a:spcBef>
              <a:buNone/>
            </a:pPr>
            <a:r>
              <a:rPr lang="zh-CN" altLang="en-US" sz="2000" dirty="0">
                <a:latin typeface="+mn-ea"/>
              </a:rPr>
              <a:t>　　审理法院认为，案涉鹿胎膏和鹿鞭膏属于</a:t>
            </a:r>
            <a:r>
              <a:rPr lang="zh-CN" altLang="en-US" sz="2000" b="1" dirty="0">
                <a:latin typeface="+mn-ea"/>
              </a:rPr>
              <a:t>预包装食品</a:t>
            </a:r>
            <a:r>
              <a:rPr lang="zh-CN" altLang="en-US" sz="2000" dirty="0">
                <a:latin typeface="+mn-ea"/>
              </a:rPr>
              <a:t>，在包装标签上未标明该商品的生产日期、生产者的名称、地址、联系方式、产品标准代号，不符合</a:t>
            </a:r>
            <a:r>
              <a:rPr lang="en-US" altLang="zh-CN" sz="2000" dirty="0">
                <a:latin typeface="+mn-ea"/>
              </a:rPr>
              <a:t>《</a:t>
            </a:r>
            <a:r>
              <a:rPr lang="zh-CN" altLang="en-US" sz="2000" dirty="0">
                <a:latin typeface="+mn-ea"/>
              </a:rPr>
              <a:t>中华人民共和国食品安全法</a:t>
            </a:r>
            <a:r>
              <a:rPr lang="en-US" altLang="zh-CN" sz="2000" dirty="0">
                <a:latin typeface="+mn-ea"/>
              </a:rPr>
              <a:t>》</a:t>
            </a:r>
            <a:r>
              <a:rPr lang="zh-CN" altLang="en-US" sz="2000" dirty="0">
                <a:latin typeface="+mn-ea"/>
              </a:rPr>
              <a:t>第六十七条规定和</a:t>
            </a:r>
            <a:r>
              <a:rPr lang="en-US" altLang="zh-CN" sz="2000" dirty="0">
                <a:latin typeface="+mn-ea"/>
              </a:rPr>
              <a:t>《</a:t>
            </a:r>
            <a:r>
              <a:rPr lang="zh-CN" altLang="en-US" sz="2000" dirty="0">
                <a:latin typeface="+mn-ea"/>
              </a:rPr>
              <a:t>预包装食品标签通则</a:t>
            </a:r>
            <a:r>
              <a:rPr lang="en-US" altLang="zh-CN" sz="2000" dirty="0">
                <a:latin typeface="+mn-ea"/>
              </a:rPr>
              <a:t>》</a:t>
            </a:r>
            <a:r>
              <a:rPr lang="zh-CN" altLang="en-US" sz="2000" dirty="0">
                <a:latin typeface="+mn-ea"/>
              </a:rPr>
              <a:t>的规定，</a:t>
            </a:r>
            <a:r>
              <a:rPr lang="zh-CN" altLang="en-US" sz="2000" b="1" dirty="0">
                <a:latin typeface="+mn-ea"/>
              </a:rPr>
              <a:t>属于标签缺乏基本信息，而非标签瑕疵</a:t>
            </a:r>
            <a:r>
              <a:rPr lang="zh-CN" altLang="en-US" sz="2000" dirty="0">
                <a:latin typeface="+mn-ea"/>
              </a:rPr>
              <a:t>。</a:t>
            </a:r>
            <a:endParaRPr lang="en-US" altLang="zh-CN" sz="2000" dirty="0">
              <a:latin typeface="+mn-ea"/>
            </a:endParaRPr>
          </a:p>
          <a:p>
            <a:pPr marL="0" indent="0">
              <a:lnSpc>
                <a:spcPct val="140000"/>
              </a:lnSpc>
              <a:spcBef>
                <a:spcPts val="0"/>
              </a:spcBef>
              <a:buNone/>
            </a:pPr>
            <a:r>
              <a:rPr lang="en-US" altLang="zh-CN" sz="2000" dirty="0">
                <a:latin typeface="+mn-ea"/>
              </a:rPr>
              <a:t>    </a:t>
            </a:r>
            <a:r>
              <a:rPr lang="en-US" altLang="zh-CN" sz="2000" u="sng" dirty="0">
                <a:latin typeface="+mn-ea"/>
              </a:rPr>
              <a:t>《</a:t>
            </a:r>
            <a:r>
              <a:rPr lang="zh-CN" altLang="en-US" sz="2000" u="sng" dirty="0">
                <a:latin typeface="+mn-ea"/>
              </a:rPr>
              <a:t>最高人民法院关于审理食品药品纠纷案件适用法律若干问题的规定</a:t>
            </a:r>
            <a:r>
              <a:rPr lang="en-US" altLang="zh-CN" sz="2000" u="sng" dirty="0">
                <a:latin typeface="+mn-ea"/>
              </a:rPr>
              <a:t>》</a:t>
            </a:r>
            <a:r>
              <a:rPr lang="zh-CN" altLang="en-US" sz="2000" u="sng" dirty="0">
                <a:latin typeface="+mn-ea"/>
              </a:rPr>
              <a:t>第三条</a:t>
            </a:r>
            <a:r>
              <a:rPr lang="zh-CN" altLang="en-US" sz="2000" dirty="0">
                <a:latin typeface="+mn-ea"/>
              </a:rPr>
              <a:t>规定：“因食品、药品质量问题发生纠纷，购买者向生产者、销售者主张权利，生产者、销售者以购买者明知食品、药品存在质量问题而仍然购买为由进行抗辩的，人民法院不予支持。”</a:t>
            </a:r>
            <a:endParaRPr lang="en-US" altLang="zh-CN" sz="2000" dirty="0">
              <a:latin typeface="+mn-ea"/>
            </a:endParaRPr>
          </a:p>
          <a:p>
            <a:pPr marL="0" indent="0">
              <a:lnSpc>
                <a:spcPct val="140000"/>
              </a:lnSpc>
              <a:spcBef>
                <a:spcPts val="0"/>
              </a:spcBef>
              <a:buNone/>
            </a:pPr>
            <a:r>
              <a:rPr lang="en-US" altLang="zh-CN" sz="2000" dirty="0">
                <a:latin typeface="+mn-ea"/>
              </a:rPr>
              <a:t>    </a:t>
            </a:r>
            <a:r>
              <a:rPr lang="zh-CN" altLang="en-US" sz="2000" dirty="0">
                <a:latin typeface="+mn-ea"/>
              </a:rPr>
              <a:t>本条司法解释的适用应当与</a:t>
            </a:r>
            <a:r>
              <a:rPr lang="en-US" altLang="zh-CN" sz="2000" dirty="0">
                <a:latin typeface="+mn-ea"/>
              </a:rPr>
              <a:t>《</a:t>
            </a:r>
            <a:r>
              <a:rPr lang="zh-CN" altLang="en-US" sz="2000" dirty="0">
                <a:latin typeface="+mn-ea"/>
              </a:rPr>
              <a:t>中华人民共和国消费者权益保护法</a:t>
            </a:r>
            <a:r>
              <a:rPr lang="en-US" altLang="zh-CN" sz="2000" dirty="0">
                <a:latin typeface="+mn-ea"/>
              </a:rPr>
              <a:t>》</a:t>
            </a:r>
            <a:r>
              <a:rPr lang="zh-CN" altLang="en-US" sz="2000" dirty="0">
                <a:latin typeface="+mn-ea"/>
              </a:rPr>
              <a:t>第二条和</a:t>
            </a:r>
            <a:r>
              <a:rPr lang="en-US" altLang="zh-CN" sz="2000" dirty="0">
                <a:latin typeface="+mn-ea"/>
              </a:rPr>
              <a:t>《</a:t>
            </a:r>
            <a:r>
              <a:rPr lang="zh-CN" altLang="en-US" sz="2000" dirty="0">
                <a:latin typeface="+mn-ea"/>
              </a:rPr>
              <a:t>中华人民共和国食品安全法</a:t>
            </a:r>
            <a:r>
              <a:rPr lang="en-US" altLang="zh-CN" sz="2000" dirty="0">
                <a:latin typeface="+mn-ea"/>
              </a:rPr>
              <a:t>》</a:t>
            </a:r>
            <a:r>
              <a:rPr lang="zh-CN" altLang="en-US" sz="2000" dirty="0">
                <a:latin typeface="+mn-ea"/>
              </a:rPr>
              <a:t>第一百四十八条规定相结合，在“生活消费需要”范围内支持“购买者”提出的支付惩罚性赔偿金的诉讼请求。</a:t>
            </a:r>
          </a:p>
          <a:p>
            <a:pPr marL="0" indent="0">
              <a:lnSpc>
                <a:spcPct val="140000"/>
              </a:lnSpc>
              <a:spcBef>
                <a:spcPts val="0"/>
              </a:spcBef>
              <a:buNone/>
            </a:pPr>
            <a:r>
              <a:rPr lang="zh-CN" altLang="en-US" sz="2400" dirty="0">
                <a:latin typeface="+mn-ea"/>
              </a:rPr>
              <a:t>　　</a:t>
            </a:r>
            <a:endParaRPr lang="en-US" altLang="zh-CN" sz="2400" dirty="0">
              <a:latin typeface="+mn-ea"/>
            </a:endParaRPr>
          </a:p>
        </p:txBody>
      </p:sp>
    </p:spTree>
    <p:extLst>
      <p:ext uri="{BB962C8B-B14F-4D97-AF65-F5344CB8AC3E}">
        <p14:creationId xmlns:p14="http://schemas.microsoft.com/office/powerpoint/2010/main" val="257567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558702" y="2349674"/>
            <a:ext cx="9721080" cy="2952328"/>
          </a:xfrm>
        </p:spPr>
        <p:txBody>
          <a:bodyPr>
            <a:noAutofit/>
          </a:bodyPr>
          <a:lstStyle/>
          <a:p>
            <a:pPr marL="0" indent="0">
              <a:lnSpc>
                <a:spcPct val="140000"/>
              </a:lnSpc>
              <a:spcBef>
                <a:spcPts val="0"/>
              </a:spcBef>
              <a:buNone/>
            </a:pPr>
            <a:r>
              <a:rPr lang="zh-CN" altLang="en-US" sz="2400" dirty="0">
                <a:latin typeface="+mn-ea"/>
              </a:rPr>
              <a:t>    本案刘某购买鹿胎膏和鹿鞭膏</a:t>
            </a:r>
            <a:r>
              <a:rPr lang="zh-CN" altLang="en-US" sz="2400" b="1" dirty="0">
                <a:latin typeface="+mn-ea"/>
              </a:rPr>
              <a:t>未超出生活消费需要</a:t>
            </a:r>
            <a:r>
              <a:rPr lang="zh-CN" altLang="en-US" sz="2400" dirty="0">
                <a:latin typeface="+mn-ea"/>
              </a:rPr>
              <a:t>，根据</a:t>
            </a:r>
            <a:r>
              <a:rPr lang="en-US" altLang="zh-CN" sz="2400" dirty="0">
                <a:latin typeface="+mn-ea"/>
              </a:rPr>
              <a:t>《</a:t>
            </a:r>
            <a:r>
              <a:rPr lang="zh-CN" altLang="en-US" sz="2400" dirty="0">
                <a:latin typeface="+mn-ea"/>
              </a:rPr>
              <a:t>中华人民共和国食品安全法</a:t>
            </a:r>
            <a:r>
              <a:rPr lang="en-US" altLang="zh-CN" sz="2400" dirty="0">
                <a:latin typeface="+mn-ea"/>
              </a:rPr>
              <a:t>》</a:t>
            </a:r>
            <a:r>
              <a:rPr lang="zh-CN" altLang="en-US" sz="2400" dirty="0">
                <a:latin typeface="+mn-ea"/>
              </a:rPr>
              <a:t>第一百四十八条第二款和</a:t>
            </a:r>
            <a:r>
              <a:rPr lang="en-US" altLang="zh-CN" sz="2400" dirty="0">
                <a:latin typeface="+mn-ea"/>
              </a:rPr>
              <a:t>《</a:t>
            </a:r>
            <a:r>
              <a:rPr lang="zh-CN" altLang="en-US" sz="2400" dirty="0">
                <a:latin typeface="+mn-ea"/>
              </a:rPr>
              <a:t>最高人民法院关于审理食品安全民事纠纷案件适用法律若干问题的解释（一）</a:t>
            </a:r>
            <a:r>
              <a:rPr lang="en-US" altLang="zh-CN" sz="2400" dirty="0">
                <a:latin typeface="+mn-ea"/>
              </a:rPr>
              <a:t>》</a:t>
            </a:r>
            <a:r>
              <a:rPr lang="zh-CN" altLang="en-US" sz="2400" dirty="0">
                <a:latin typeface="+mn-ea"/>
              </a:rPr>
              <a:t>第十一条规定，其有权请求生产经营者承担惩罚性赔偿责任，故判决某鹿业公司向刘某返还价款</a:t>
            </a:r>
            <a:r>
              <a:rPr lang="en-US" altLang="zh-CN" sz="2400" dirty="0">
                <a:latin typeface="+mn-ea"/>
              </a:rPr>
              <a:t>10680</a:t>
            </a:r>
            <a:r>
              <a:rPr lang="zh-CN" altLang="en-US" sz="2400" dirty="0">
                <a:latin typeface="+mn-ea"/>
              </a:rPr>
              <a:t>元，并支付价款十倍惩罚性赔偿金</a:t>
            </a:r>
            <a:r>
              <a:rPr lang="en-US" altLang="zh-CN" sz="2400" dirty="0">
                <a:latin typeface="+mn-ea"/>
              </a:rPr>
              <a:t>106800</a:t>
            </a:r>
            <a:r>
              <a:rPr lang="zh-CN" altLang="en-US" sz="2400" dirty="0">
                <a:latin typeface="+mn-ea"/>
              </a:rPr>
              <a:t>元。</a:t>
            </a:r>
          </a:p>
          <a:p>
            <a:pPr marL="0" indent="0">
              <a:lnSpc>
                <a:spcPct val="140000"/>
              </a:lnSpc>
              <a:spcBef>
                <a:spcPts val="0"/>
              </a:spcBef>
              <a:buNone/>
            </a:pPr>
            <a:endParaRPr lang="zh-CN" altLang="en-US" sz="2000" dirty="0">
              <a:latin typeface="+mn-ea"/>
            </a:endParaRPr>
          </a:p>
          <a:p>
            <a:pPr marL="0" indent="0">
              <a:lnSpc>
                <a:spcPct val="140000"/>
              </a:lnSpc>
              <a:spcBef>
                <a:spcPts val="0"/>
              </a:spcBef>
              <a:buNone/>
            </a:pPr>
            <a:r>
              <a:rPr lang="zh-CN" altLang="en-US" sz="2000" dirty="0">
                <a:latin typeface="+mn-ea"/>
              </a:rPr>
              <a:t>　　</a:t>
            </a:r>
            <a:endParaRPr lang="en-US" altLang="zh-CN" sz="2000" dirty="0">
              <a:latin typeface="+mn-ea"/>
            </a:endParaRPr>
          </a:p>
        </p:txBody>
      </p:sp>
    </p:spTree>
    <p:extLst>
      <p:ext uri="{BB962C8B-B14F-4D97-AF65-F5344CB8AC3E}">
        <p14:creationId xmlns:p14="http://schemas.microsoft.com/office/powerpoint/2010/main" val="230976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94606" y="1557586"/>
            <a:ext cx="11017224" cy="4464496"/>
          </a:xfrm>
        </p:spPr>
        <p:txBody>
          <a:bodyPr>
            <a:noAutofit/>
          </a:bodyPr>
          <a:lstStyle/>
          <a:p>
            <a:pPr marL="0" indent="0">
              <a:lnSpc>
                <a:spcPct val="140000"/>
              </a:lnSpc>
              <a:spcBef>
                <a:spcPts val="0"/>
              </a:spcBef>
              <a:buNone/>
            </a:pPr>
            <a:r>
              <a:rPr lang="zh-CN" altLang="en-US" sz="2000" b="1" dirty="0">
                <a:latin typeface="+mn-ea"/>
              </a:rPr>
              <a:t>典型意义：</a:t>
            </a:r>
          </a:p>
          <a:p>
            <a:pPr marL="0" indent="0">
              <a:lnSpc>
                <a:spcPct val="140000"/>
              </a:lnSpc>
              <a:spcBef>
                <a:spcPts val="0"/>
              </a:spcBef>
              <a:buNone/>
            </a:pPr>
            <a:r>
              <a:rPr lang="zh-CN" altLang="en-US" sz="2000" dirty="0">
                <a:latin typeface="+mn-ea"/>
              </a:rPr>
              <a:t>　　标签非小事。预包装食品的包装标签所标明的生产者的名称、地址、联系方式、产品标准代号、生产许可证编号等事项对于保护消费者知情权、食品安全具有重要意义。</a:t>
            </a:r>
            <a:endParaRPr lang="en-US" altLang="zh-CN" sz="2000" dirty="0">
              <a:latin typeface="+mn-ea"/>
            </a:endParaRPr>
          </a:p>
          <a:p>
            <a:pPr marL="0" indent="0">
              <a:lnSpc>
                <a:spcPct val="140000"/>
              </a:lnSpc>
              <a:spcBef>
                <a:spcPts val="0"/>
              </a:spcBef>
              <a:buNone/>
            </a:pPr>
            <a:r>
              <a:rPr lang="en-US" altLang="zh-CN" sz="2000" dirty="0">
                <a:latin typeface="+mn-ea"/>
              </a:rPr>
              <a:t>    </a:t>
            </a:r>
            <a:r>
              <a:rPr lang="zh-CN" altLang="en-US" sz="2000" dirty="0">
                <a:latin typeface="+mn-ea"/>
              </a:rPr>
              <a:t>经营者销售食品时，应当对预包装食品的包装标签是否标明了这些基本信息进行审查，否则将依法承担法律责任。</a:t>
            </a:r>
            <a:endParaRPr lang="en-US" altLang="zh-CN" sz="2000" dirty="0">
              <a:latin typeface="+mn-ea"/>
            </a:endParaRPr>
          </a:p>
          <a:p>
            <a:pPr marL="0" indent="0">
              <a:lnSpc>
                <a:spcPct val="140000"/>
              </a:lnSpc>
              <a:spcBef>
                <a:spcPts val="0"/>
              </a:spcBef>
              <a:buNone/>
            </a:pPr>
            <a:r>
              <a:rPr lang="en-US" altLang="zh-CN" sz="2000" dirty="0">
                <a:latin typeface="+mn-ea"/>
              </a:rPr>
              <a:t>    《</a:t>
            </a:r>
            <a:r>
              <a:rPr lang="zh-CN" altLang="en-US" sz="2000" dirty="0">
                <a:latin typeface="+mn-ea"/>
              </a:rPr>
              <a:t>中华人民共和国食品安全法</a:t>
            </a:r>
            <a:r>
              <a:rPr lang="en-US" altLang="zh-CN" sz="2000" dirty="0">
                <a:latin typeface="+mn-ea"/>
              </a:rPr>
              <a:t>》</a:t>
            </a:r>
            <a:r>
              <a:rPr lang="zh-CN" altLang="en-US" sz="2000" dirty="0">
                <a:latin typeface="+mn-ea"/>
              </a:rPr>
              <a:t>第一百四十八条第二款规定的标签、说明书瑕疵，是指食品的标签、说明书存在不影响食品安全且不会对消费者造成误导的瑕疵，包括文字、符号、数字的字号、字体、字高不规范，以及虽有错别字、多字、漏字但不会导致消费者对食品安全产生误解等情形。</a:t>
            </a:r>
            <a:endParaRPr lang="en-US" altLang="zh-CN" sz="2000" dirty="0">
              <a:latin typeface="+mn-ea"/>
            </a:endParaRPr>
          </a:p>
        </p:txBody>
      </p:sp>
    </p:spTree>
    <p:extLst>
      <p:ext uri="{BB962C8B-B14F-4D97-AF65-F5344CB8AC3E}">
        <p14:creationId xmlns:p14="http://schemas.microsoft.com/office/powerpoint/2010/main" val="246166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94606" y="1485578"/>
            <a:ext cx="11017224" cy="4464496"/>
          </a:xfrm>
        </p:spPr>
        <p:txBody>
          <a:bodyPr>
            <a:noAutofit/>
          </a:bodyPr>
          <a:lstStyle/>
          <a:p>
            <a:pPr marL="0" indent="0">
              <a:lnSpc>
                <a:spcPct val="140000"/>
              </a:lnSpc>
              <a:spcBef>
                <a:spcPts val="0"/>
              </a:spcBef>
              <a:buNone/>
            </a:pPr>
            <a:r>
              <a:rPr lang="zh-CN" altLang="en-US" sz="2400" dirty="0">
                <a:latin typeface="+mn-ea"/>
              </a:rPr>
              <a:t>    本案中，某鹿业公司销售给刘某的鹿胎膏和鹿鞭膏在包装标签上未标明生产者的名称、地址、联系方式、生产日期、产品标准代号等基本信息，不符合食品安全标准，会影响食品安全，也会对消费者造成误导，不属于标签瑕疵。刘某购买鹿胎膏和鹿鞭膏未超出其个人和家庭等生活消费需要，故刘某请求某鹿业公司支付价款十倍惩罚性赔偿金，应当依法支持。</a:t>
            </a:r>
          </a:p>
          <a:p>
            <a:pPr marL="0" indent="0">
              <a:lnSpc>
                <a:spcPct val="140000"/>
              </a:lnSpc>
              <a:spcBef>
                <a:spcPts val="0"/>
              </a:spcBef>
              <a:buNone/>
            </a:pPr>
            <a:r>
              <a:rPr lang="zh-CN" altLang="en-US" sz="2400" dirty="0">
                <a:latin typeface="+mn-ea"/>
              </a:rPr>
              <a:t>　　</a:t>
            </a:r>
            <a:r>
              <a:rPr lang="en-US" altLang="zh-CN" sz="2400" dirty="0">
                <a:latin typeface="+mn-ea"/>
              </a:rPr>
              <a:t>《</a:t>
            </a:r>
            <a:r>
              <a:rPr lang="zh-CN" altLang="en-US" sz="2400" dirty="0">
                <a:latin typeface="+mn-ea"/>
              </a:rPr>
              <a:t>中华人民共和国食品安全法</a:t>
            </a:r>
            <a:r>
              <a:rPr lang="en-US" altLang="zh-CN" sz="2400" dirty="0">
                <a:latin typeface="+mn-ea"/>
              </a:rPr>
              <a:t>》</a:t>
            </a:r>
            <a:r>
              <a:rPr lang="zh-CN" altLang="en-US" sz="2400" dirty="0">
                <a:latin typeface="+mn-ea"/>
              </a:rPr>
              <a:t>第一百四十八条第二款规定经营者承担惩罚性赔偿责任的条件是经营明知是不符合食品安全标准的食品，而非已经或者确定会对消费者生命健康造成损害的食品。</a:t>
            </a:r>
            <a:endParaRPr lang="en-US" altLang="zh-CN" sz="2400" dirty="0">
              <a:latin typeface="+mn-ea"/>
            </a:endParaRPr>
          </a:p>
        </p:txBody>
      </p:sp>
    </p:spTree>
    <p:extLst>
      <p:ext uri="{BB962C8B-B14F-4D97-AF65-F5344CB8AC3E}">
        <p14:creationId xmlns:p14="http://schemas.microsoft.com/office/powerpoint/2010/main" val="13030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03412" y="1917626"/>
            <a:ext cx="10585176" cy="3600400"/>
          </a:xfrm>
        </p:spPr>
        <p:txBody>
          <a:bodyPr>
            <a:noAutofit/>
          </a:bodyPr>
          <a:lstStyle/>
          <a:p>
            <a:pPr marL="0" indent="0">
              <a:lnSpc>
                <a:spcPct val="140000"/>
              </a:lnSpc>
              <a:spcBef>
                <a:spcPts val="0"/>
              </a:spcBef>
              <a:buNone/>
            </a:pPr>
            <a:r>
              <a:rPr lang="zh-CN" altLang="en-US" sz="2400" dirty="0">
                <a:latin typeface="+mn-ea"/>
              </a:rPr>
              <a:t>    食品安全不容有万分之一的风险。有的不符合食品安全标准的食品，对人体健康的危害具有潜伏性、长期性，因此，消费者主张生产经营者依据</a:t>
            </a:r>
            <a:r>
              <a:rPr lang="en-US" altLang="zh-CN" sz="2400" dirty="0">
                <a:latin typeface="+mn-ea"/>
              </a:rPr>
              <a:t>《</a:t>
            </a:r>
            <a:r>
              <a:rPr lang="zh-CN" altLang="en-US" sz="2400" dirty="0">
                <a:latin typeface="+mn-ea"/>
              </a:rPr>
              <a:t>中华人民共和国食品安全法</a:t>
            </a:r>
            <a:r>
              <a:rPr lang="en-US" altLang="zh-CN" sz="2400" dirty="0">
                <a:latin typeface="+mn-ea"/>
              </a:rPr>
              <a:t>》</a:t>
            </a:r>
            <a:r>
              <a:rPr lang="zh-CN" altLang="en-US" sz="2400" dirty="0">
                <a:latin typeface="+mn-ea"/>
              </a:rPr>
              <a:t>第一百四十八条第二款规定承担惩罚性赔偿责任，生产者或者经营者以未造成消费者人身损害为由的抗辩不能成立。</a:t>
            </a:r>
            <a:endParaRPr lang="en-US" altLang="zh-CN" sz="2400" dirty="0">
              <a:latin typeface="+mn-ea"/>
            </a:endParaRPr>
          </a:p>
          <a:p>
            <a:pPr marL="0" indent="0">
              <a:lnSpc>
                <a:spcPct val="140000"/>
              </a:lnSpc>
              <a:spcBef>
                <a:spcPts val="0"/>
              </a:spcBef>
              <a:buNone/>
            </a:pPr>
            <a:r>
              <a:rPr lang="en-US" altLang="zh-CN" sz="2400" dirty="0">
                <a:latin typeface="+mn-ea"/>
              </a:rPr>
              <a:t>    </a:t>
            </a:r>
            <a:r>
              <a:rPr lang="zh-CN" altLang="en-US" sz="2400" dirty="0">
                <a:latin typeface="+mn-ea"/>
              </a:rPr>
              <a:t>本案对于明确预包装食品包装标签的价值、经营者承担惩罚性赔偿责任的条件、标签瑕疵的认定规则具有典型意义。</a:t>
            </a:r>
          </a:p>
          <a:p>
            <a:pPr marL="0" indent="0">
              <a:lnSpc>
                <a:spcPct val="140000"/>
              </a:lnSpc>
              <a:spcBef>
                <a:spcPts val="0"/>
              </a:spcBef>
              <a:buNone/>
            </a:pPr>
            <a:r>
              <a:rPr lang="en-US" altLang="zh-CN" sz="2000" dirty="0">
                <a:latin typeface="+mn-ea"/>
              </a:rPr>
              <a:t>    </a:t>
            </a:r>
          </a:p>
        </p:txBody>
      </p:sp>
    </p:spTree>
    <p:extLst>
      <p:ext uri="{BB962C8B-B14F-4D97-AF65-F5344CB8AC3E}">
        <p14:creationId xmlns:p14="http://schemas.microsoft.com/office/powerpoint/2010/main" val="32836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694606" y="981522"/>
            <a:ext cx="10210693" cy="720080"/>
          </a:xfrm>
        </p:spPr>
        <p:txBody>
          <a:bodyPr>
            <a:noAutofit/>
          </a:bodyPr>
          <a:lstStyle/>
          <a:p>
            <a:r>
              <a:rPr lang="zh-CN" altLang="en-US" sz="4000" b="1" dirty="0">
                <a:solidFill>
                  <a:srgbClr val="7C1D20"/>
                </a:solidFill>
                <a:latin typeface="+mn-ea"/>
              </a:rPr>
              <a:t>案例三</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0513168" cy="4104456"/>
          </a:xfrm>
        </p:spPr>
        <p:txBody>
          <a:bodyPr>
            <a:noAutofit/>
          </a:bodyPr>
          <a:lstStyle/>
          <a:p>
            <a:pPr marL="0" indent="0">
              <a:lnSpc>
                <a:spcPct val="140000"/>
              </a:lnSpc>
              <a:spcBef>
                <a:spcPts val="0"/>
              </a:spcBef>
              <a:buNone/>
            </a:pPr>
            <a:r>
              <a:rPr lang="zh-CN" altLang="en-US" sz="2400" b="1" dirty="0">
                <a:latin typeface="+mn-ea"/>
                <a:cs typeface="+mj-cs"/>
              </a:rPr>
              <a:t>基本案情：</a:t>
            </a:r>
          </a:p>
          <a:p>
            <a:pPr marL="0" indent="0">
              <a:lnSpc>
                <a:spcPct val="140000"/>
              </a:lnSpc>
              <a:spcBef>
                <a:spcPts val="0"/>
              </a:spcBef>
              <a:buNone/>
            </a:pPr>
            <a:r>
              <a:rPr lang="zh-CN" altLang="en-US" sz="2400" b="1" dirty="0">
                <a:latin typeface="+mn-ea"/>
                <a:cs typeface="+mj-cs"/>
              </a:rPr>
              <a:t>　　</a:t>
            </a:r>
            <a:r>
              <a:rPr lang="zh-CN" altLang="en-US" sz="2400" dirty="0">
                <a:latin typeface="+mn-ea"/>
                <a:cs typeface="+mj-cs"/>
              </a:rPr>
              <a:t>原告沙某于</a:t>
            </a:r>
            <a:r>
              <a:rPr lang="en-US" altLang="zh-CN" sz="2400" dirty="0">
                <a:latin typeface="+mn-ea"/>
                <a:cs typeface="+mj-cs"/>
              </a:rPr>
              <a:t>2020</a:t>
            </a:r>
            <a:r>
              <a:rPr lang="zh-CN" altLang="en-US" sz="2400" dirty="0">
                <a:latin typeface="+mn-ea"/>
                <a:cs typeface="+mj-cs"/>
              </a:rPr>
              <a:t>年</a:t>
            </a:r>
            <a:r>
              <a:rPr lang="en-US" altLang="zh-CN" sz="2400" dirty="0">
                <a:latin typeface="+mn-ea"/>
                <a:cs typeface="+mj-cs"/>
              </a:rPr>
              <a:t>12</a:t>
            </a:r>
            <a:r>
              <a:rPr lang="zh-CN" altLang="en-US" sz="2400" dirty="0">
                <a:latin typeface="+mn-ea"/>
                <a:cs typeface="+mj-cs"/>
              </a:rPr>
              <a:t>月</a:t>
            </a:r>
            <a:r>
              <a:rPr lang="en-US" altLang="zh-CN" sz="2400" dirty="0">
                <a:latin typeface="+mn-ea"/>
                <a:cs typeface="+mj-cs"/>
              </a:rPr>
              <a:t>15</a:t>
            </a:r>
            <a:r>
              <a:rPr lang="zh-CN" altLang="en-US" sz="2400" dirty="0">
                <a:latin typeface="+mn-ea"/>
                <a:cs typeface="+mj-cs"/>
              </a:rPr>
              <a:t>日在被告安徽某食品科技有限公司开设的网店购买了</a:t>
            </a:r>
            <a:r>
              <a:rPr lang="en-US" altLang="zh-CN" sz="2400" dirty="0">
                <a:latin typeface="+mn-ea"/>
                <a:cs typeface="+mj-cs"/>
              </a:rPr>
              <a:t>30</a:t>
            </a:r>
            <a:r>
              <a:rPr lang="zh-CN" altLang="en-US" sz="2400" dirty="0">
                <a:latin typeface="+mn-ea"/>
                <a:cs typeface="+mj-cs"/>
              </a:rPr>
              <a:t>盒“黄芪薏米饼干”，付款</a:t>
            </a:r>
            <a:r>
              <a:rPr lang="en-US" altLang="zh-CN" sz="2400" dirty="0">
                <a:latin typeface="+mn-ea"/>
                <a:cs typeface="+mj-cs"/>
              </a:rPr>
              <a:t>516</a:t>
            </a:r>
            <a:r>
              <a:rPr lang="zh-CN" altLang="en-US" sz="2400" dirty="0">
                <a:latin typeface="+mn-ea"/>
                <a:cs typeface="+mj-cs"/>
              </a:rPr>
              <a:t>元。</a:t>
            </a:r>
            <a:r>
              <a:rPr lang="en-US" altLang="zh-CN" sz="2400" dirty="0">
                <a:latin typeface="+mn-ea"/>
                <a:cs typeface="+mj-cs"/>
              </a:rPr>
              <a:t>2020</a:t>
            </a:r>
            <a:r>
              <a:rPr lang="zh-CN" altLang="en-US" sz="2400" dirty="0">
                <a:latin typeface="+mn-ea"/>
                <a:cs typeface="+mj-cs"/>
              </a:rPr>
              <a:t>年</a:t>
            </a:r>
            <a:r>
              <a:rPr lang="en-US" altLang="zh-CN" sz="2400" dirty="0">
                <a:latin typeface="+mn-ea"/>
                <a:cs typeface="+mj-cs"/>
              </a:rPr>
              <a:t>12</a:t>
            </a:r>
            <a:r>
              <a:rPr lang="zh-CN" altLang="en-US" sz="2400" dirty="0">
                <a:latin typeface="+mn-ea"/>
                <a:cs typeface="+mj-cs"/>
              </a:rPr>
              <a:t>月</a:t>
            </a:r>
            <a:r>
              <a:rPr lang="en-US" altLang="zh-CN" sz="2400" dirty="0">
                <a:latin typeface="+mn-ea"/>
                <a:cs typeface="+mj-cs"/>
              </a:rPr>
              <a:t>18</a:t>
            </a:r>
            <a:r>
              <a:rPr lang="zh-CN" altLang="en-US" sz="2400" dirty="0">
                <a:latin typeface="+mn-ea"/>
                <a:cs typeface="+mj-cs"/>
              </a:rPr>
              <a:t>日签收后，发现不符合食品安全标准，又分别于</a:t>
            </a:r>
            <a:r>
              <a:rPr lang="en-US" altLang="zh-CN" sz="2400" dirty="0">
                <a:latin typeface="+mn-ea"/>
                <a:cs typeface="+mj-cs"/>
              </a:rPr>
              <a:t>2020</a:t>
            </a:r>
            <a:r>
              <a:rPr lang="zh-CN" altLang="en-US" sz="2400" dirty="0">
                <a:latin typeface="+mn-ea"/>
                <a:cs typeface="+mj-cs"/>
              </a:rPr>
              <a:t>年</a:t>
            </a:r>
            <a:r>
              <a:rPr lang="en-US" altLang="zh-CN" sz="2400" dirty="0">
                <a:latin typeface="+mn-ea"/>
                <a:cs typeface="+mj-cs"/>
              </a:rPr>
              <a:t>12</a:t>
            </a:r>
            <a:r>
              <a:rPr lang="zh-CN" altLang="en-US" sz="2400" dirty="0">
                <a:latin typeface="+mn-ea"/>
                <a:cs typeface="+mj-cs"/>
              </a:rPr>
              <a:t>月</a:t>
            </a:r>
            <a:r>
              <a:rPr lang="en-US" altLang="zh-CN" sz="2400" dirty="0">
                <a:latin typeface="+mn-ea"/>
                <a:cs typeface="+mj-cs"/>
              </a:rPr>
              <a:t>30</a:t>
            </a:r>
            <a:r>
              <a:rPr lang="zh-CN" altLang="en-US" sz="2400" dirty="0">
                <a:latin typeface="+mn-ea"/>
                <a:cs typeface="+mj-cs"/>
              </a:rPr>
              <a:t>日、</a:t>
            </a:r>
            <a:r>
              <a:rPr lang="en-US" altLang="zh-CN" sz="2400" dirty="0">
                <a:latin typeface="+mn-ea"/>
                <a:cs typeface="+mj-cs"/>
              </a:rPr>
              <a:t>2021</a:t>
            </a:r>
            <a:r>
              <a:rPr lang="zh-CN" altLang="en-US" sz="2400" dirty="0">
                <a:latin typeface="+mn-ea"/>
                <a:cs typeface="+mj-cs"/>
              </a:rPr>
              <a:t>年</a:t>
            </a:r>
            <a:r>
              <a:rPr lang="en-US" altLang="zh-CN" sz="2400" dirty="0">
                <a:latin typeface="+mn-ea"/>
                <a:cs typeface="+mj-cs"/>
              </a:rPr>
              <a:t>1</a:t>
            </a:r>
            <a:r>
              <a:rPr lang="zh-CN" altLang="en-US" sz="2400" dirty="0">
                <a:latin typeface="+mn-ea"/>
                <a:cs typeface="+mj-cs"/>
              </a:rPr>
              <a:t>月</a:t>
            </a:r>
            <a:r>
              <a:rPr lang="en-US" altLang="zh-CN" sz="2400" dirty="0">
                <a:latin typeface="+mn-ea"/>
                <a:cs typeface="+mj-cs"/>
              </a:rPr>
              <a:t>12</a:t>
            </a:r>
            <a:r>
              <a:rPr lang="zh-CN" altLang="en-US" sz="2400" dirty="0">
                <a:latin typeface="+mn-ea"/>
                <a:cs typeface="+mj-cs"/>
              </a:rPr>
              <a:t>日、</a:t>
            </a:r>
            <a:r>
              <a:rPr lang="en-US" altLang="zh-CN" sz="2400" dirty="0">
                <a:latin typeface="+mn-ea"/>
                <a:cs typeface="+mj-cs"/>
              </a:rPr>
              <a:t>2021</a:t>
            </a:r>
            <a:r>
              <a:rPr lang="zh-CN" altLang="en-US" sz="2400" dirty="0">
                <a:latin typeface="+mn-ea"/>
                <a:cs typeface="+mj-cs"/>
              </a:rPr>
              <a:t>年</a:t>
            </a:r>
            <a:r>
              <a:rPr lang="en-US" altLang="zh-CN" sz="2400" dirty="0">
                <a:latin typeface="+mn-ea"/>
                <a:cs typeface="+mj-cs"/>
              </a:rPr>
              <a:t>3</a:t>
            </a:r>
            <a:r>
              <a:rPr lang="zh-CN" altLang="en-US" sz="2400" dirty="0">
                <a:latin typeface="+mn-ea"/>
                <a:cs typeface="+mj-cs"/>
              </a:rPr>
              <a:t>月</a:t>
            </a:r>
            <a:r>
              <a:rPr lang="en-US" altLang="zh-CN" sz="2400" dirty="0">
                <a:latin typeface="+mn-ea"/>
                <a:cs typeface="+mj-cs"/>
              </a:rPr>
              <a:t>3</a:t>
            </a:r>
            <a:r>
              <a:rPr lang="zh-CN" altLang="en-US" sz="2400" dirty="0">
                <a:latin typeface="+mn-ea"/>
                <a:cs typeface="+mj-cs"/>
              </a:rPr>
              <a:t>日，先后购买</a:t>
            </a:r>
            <a:r>
              <a:rPr lang="en-US" altLang="zh-CN" sz="2400" dirty="0">
                <a:latin typeface="+mn-ea"/>
                <a:cs typeface="+mj-cs"/>
              </a:rPr>
              <a:t>40</a:t>
            </a:r>
            <a:r>
              <a:rPr lang="zh-CN" altLang="en-US" sz="2400" dirty="0">
                <a:latin typeface="+mn-ea"/>
                <a:cs typeface="+mj-cs"/>
              </a:rPr>
              <a:t>盒、</a:t>
            </a:r>
            <a:r>
              <a:rPr lang="en-US" altLang="zh-CN" sz="2400" dirty="0">
                <a:latin typeface="+mn-ea"/>
                <a:cs typeface="+mj-cs"/>
              </a:rPr>
              <a:t>60</a:t>
            </a:r>
            <a:r>
              <a:rPr lang="zh-CN" altLang="en-US" sz="2400" dirty="0">
                <a:latin typeface="+mn-ea"/>
                <a:cs typeface="+mj-cs"/>
              </a:rPr>
              <a:t>盒、</a:t>
            </a:r>
            <a:r>
              <a:rPr lang="en-US" altLang="zh-CN" sz="2400" dirty="0">
                <a:latin typeface="+mn-ea"/>
                <a:cs typeface="+mj-cs"/>
              </a:rPr>
              <a:t>100</a:t>
            </a:r>
            <a:r>
              <a:rPr lang="zh-CN" altLang="en-US" sz="2400" dirty="0">
                <a:latin typeface="+mn-ea"/>
                <a:cs typeface="+mj-cs"/>
              </a:rPr>
              <a:t>盒“黄芪薏米饼干”，分别付款</a:t>
            </a:r>
            <a:r>
              <a:rPr lang="en-US" altLang="zh-CN" sz="2400" dirty="0">
                <a:latin typeface="+mn-ea"/>
                <a:cs typeface="+mj-cs"/>
              </a:rPr>
              <a:t>636</a:t>
            </a:r>
            <a:r>
              <a:rPr lang="zh-CN" altLang="en-US" sz="2400" dirty="0">
                <a:latin typeface="+mn-ea"/>
                <a:cs typeface="+mj-cs"/>
              </a:rPr>
              <a:t>元、</a:t>
            </a:r>
            <a:r>
              <a:rPr lang="en-US" altLang="zh-CN" sz="2400" dirty="0">
                <a:latin typeface="+mn-ea"/>
                <a:cs typeface="+mj-cs"/>
              </a:rPr>
              <a:t>1134</a:t>
            </a:r>
            <a:r>
              <a:rPr lang="zh-CN" altLang="en-US" sz="2400" dirty="0">
                <a:latin typeface="+mn-ea"/>
                <a:cs typeface="+mj-cs"/>
              </a:rPr>
              <a:t>元、</a:t>
            </a:r>
            <a:r>
              <a:rPr lang="en-US" altLang="zh-CN" sz="2400" dirty="0">
                <a:latin typeface="+mn-ea"/>
                <a:cs typeface="+mj-cs"/>
              </a:rPr>
              <a:t>1890</a:t>
            </a:r>
            <a:r>
              <a:rPr lang="zh-CN" altLang="en-US" sz="2400" dirty="0">
                <a:latin typeface="+mn-ea"/>
                <a:cs typeface="+mj-cs"/>
              </a:rPr>
              <a:t>元。四次总计付款</a:t>
            </a:r>
            <a:r>
              <a:rPr lang="en-US" altLang="zh-CN" sz="2400" dirty="0">
                <a:latin typeface="+mn-ea"/>
                <a:cs typeface="+mj-cs"/>
              </a:rPr>
              <a:t>4176</a:t>
            </a:r>
            <a:r>
              <a:rPr lang="zh-CN" altLang="en-US" sz="2400" dirty="0">
                <a:latin typeface="+mn-ea"/>
                <a:cs typeface="+mj-cs"/>
              </a:rPr>
              <a:t>元。沙某以产品中添加有黄芪粉，违反了有关规定为由起诉请求经营者退还价款</a:t>
            </a:r>
            <a:r>
              <a:rPr lang="en-US" altLang="zh-CN" sz="2400" dirty="0">
                <a:latin typeface="+mn-ea"/>
                <a:cs typeface="+mj-cs"/>
              </a:rPr>
              <a:t>4176</a:t>
            </a:r>
            <a:r>
              <a:rPr lang="zh-CN" altLang="en-US" sz="2400" dirty="0">
                <a:latin typeface="+mn-ea"/>
                <a:cs typeface="+mj-cs"/>
              </a:rPr>
              <a:t>元，支付相当于价款十倍的赔偿金</a:t>
            </a:r>
            <a:r>
              <a:rPr lang="en-US" altLang="zh-CN" sz="2400" dirty="0">
                <a:latin typeface="+mn-ea"/>
                <a:cs typeface="+mj-cs"/>
              </a:rPr>
              <a:t>41760</a:t>
            </a:r>
            <a:r>
              <a:rPr lang="zh-CN" altLang="en-US" sz="2400" dirty="0">
                <a:latin typeface="+mn-ea"/>
                <a:cs typeface="+mj-cs"/>
              </a:rPr>
              <a:t>元。</a:t>
            </a:r>
          </a:p>
        </p:txBody>
      </p:sp>
    </p:spTree>
    <p:extLst>
      <p:ext uri="{BB962C8B-B14F-4D97-AF65-F5344CB8AC3E}">
        <p14:creationId xmlns:p14="http://schemas.microsoft.com/office/powerpoint/2010/main" val="276100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198662" y="1701602"/>
            <a:ext cx="10513168" cy="4104456"/>
          </a:xfrm>
        </p:spPr>
        <p:txBody>
          <a:bodyPr>
            <a:noAutofit/>
          </a:bodyPr>
          <a:lstStyle/>
          <a:p>
            <a:pPr marL="0" indent="0">
              <a:lnSpc>
                <a:spcPct val="140000"/>
              </a:lnSpc>
              <a:spcBef>
                <a:spcPts val="0"/>
              </a:spcBef>
              <a:buNone/>
            </a:pPr>
            <a:r>
              <a:rPr lang="zh-CN" altLang="en-US" sz="2400" b="1" dirty="0">
                <a:latin typeface="+mn-ea"/>
              </a:rPr>
              <a:t>裁判理由：</a:t>
            </a:r>
            <a:endParaRPr lang="zh-CN" altLang="en-US" sz="2400" dirty="0">
              <a:latin typeface="+mn-ea"/>
            </a:endParaRPr>
          </a:p>
          <a:p>
            <a:pPr marL="0" indent="0">
              <a:lnSpc>
                <a:spcPct val="140000"/>
              </a:lnSpc>
              <a:spcBef>
                <a:spcPts val="0"/>
              </a:spcBef>
              <a:buNone/>
            </a:pPr>
            <a:r>
              <a:rPr lang="zh-CN" altLang="en-US" sz="2400" dirty="0">
                <a:latin typeface="+mn-ea"/>
              </a:rPr>
              <a:t>　　审理法院认为，国家有关部门就在食品中添加黄芪等</a:t>
            </a:r>
            <a:r>
              <a:rPr lang="en-US" altLang="zh-CN" sz="2400" dirty="0">
                <a:latin typeface="+mn-ea"/>
              </a:rPr>
              <a:t>9</a:t>
            </a:r>
            <a:r>
              <a:rPr lang="zh-CN" altLang="en-US" sz="2400" dirty="0">
                <a:latin typeface="+mn-ea"/>
              </a:rPr>
              <a:t>种药材开展试点工作，明确了试点审批要求。</a:t>
            </a:r>
            <a:endParaRPr lang="en-US" altLang="zh-CN" sz="2400" dirty="0">
              <a:latin typeface="+mn-ea"/>
            </a:endParaRPr>
          </a:p>
          <a:p>
            <a:pPr marL="0" indent="0">
              <a:lnSpc>
                <a:spcPct val="140000"/>
              </a:lnSpc>
              <a:spcBef>
                <a:spcPts val="0"/>
              </a:spcBef>
              <a:buNone/>
            </a:pPr>
            <a:r>
              <a:rPr lang="en-US" altLang="zh-CN" sz="2400" dirty="0">
                <a:latin typeface="+mn-ea"/>
              </a:rPr>
              <a:t>    </a:t>
            </a:r>
            <a:r>
              <a:rPr lang="zh-CN" altLang="en-US" sz="2400" dirty="0">
                <a:latin typeface="+mn-ea"/>
              </a:rPr>
              <a:t>安徽某食品科技有限公司未按国家规定取得有关部门审批同意就私自在案涉饼干中添加黄芪并进行生产销售，违反我国关于食品安全的相关规定，属于生产经营不符合食品安全标准食品的行为，应依法承担责任。</a:t>
            </a:r>
            <a:endParaRPr lang="en-US" altLang="zh-CN" sz="2400" dirty="0">
              <a:latin typeface="+mn-ea"/>
            </a:endParaRPr>
          </a:p>
          <a:p>
            <a:pPr marL="0" indent="0">
              <a:lnSpc>
                <a:spcPct val="140000"/>
              </a:lnSpc>
              <a:spcBef>
                <a:spcPts val="0"/>
              </a:spcBef>
              <a:buNone/>
            </a:pPr>
            <a:r>
              <a:rPr lang="zh-CN" altLang="en-US" sz="2400" dirty="0">
                <a:latin typeface="+mn-ea"/>
              </a:rPr>
              <a:t>　　</a:t>
            </a:r>
            <a:endParaRPr lang="en-US" altLang="zh-CN" sz="2400" dirty="0">
              <a:latin typeface="+mn-ea"/>
            </a:endParaRPr>
          </a:p>
        </p:txBody>
      </p:sp>
    </p:spTree>
    <p:extLst>
      <p:ext uri="{BB962C8B-B14F-4D97-AF65-F5344CB8AC3E}">
        <p14:creationId xmlns:p14="http://schemas.microsoft.com/office/powerpoint/2010/main" val="294556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25558"/>
            <a:ext cx="8469646" cy="724564"/>
          </a:xfrm>
        </p:spPr>
        <p:txBody>
          <a:bodyPr>
            <a:noAutofit/>
          </a:bodyPr>
          <a:lstStyle/>
          <a:p>
            <a:r>
              <a:rPr lang="zh-CN" altLang="en-US" sz="4000" b="1" dirty="0">
                <a:solidFill>
                  <a:srgbClr val="7C1D20"/>
                </a:solidFill>
                <a:latin typeface="+mn-ea"/>
                <a:ea typeface="+mn-ea"/>
              </a:rPr>
              <a:t>消法制定与修订</a:t>
            </a:r>
          </a:p>
        </p:txBody>
      </p:sp>
      <p:sp>
        <p:nvSpPr>
          <p:cNvPr id="3" name="内容占位符 2"/>
          <p:cNvSpPr>
            <a:spLocks noGrp="1"/>
          </p:cNvSpPr>
          <p:nvPr>
            <p:ph idx="1"/>
          </p:nvPr>
        </p:nvSpPr>
        <p:spPr>
          <a:xfrm>
            <a:off x="1270670" y="2277666"/>
            <a:ext cx="10225136" cy="3816424"/>
          </a:xfrm>
        </p:spPr>
        <p:txBody>
          <a:bodyPr>
            <a:noAutofit/>
          </a:bodyPr>
          <a:lstStyle/>
          <a:p>
            <a:pPr marL="0" indent="0">
              <a:lnSpc>
                <a:spcPct val="140000"/>
              </a:lnSpc>
              <a:spcBef>
                <a:spcPts val="0"/>
              </a:spcBef>
              <a:buNone/>
            </a:pPr>
            <a:r>
              <a:rPr lang="en-US" altLang="zh-CN" sz="3000" dirty="0">
                <a:latin typeface="+mn-ea"/>
                <a:cs typeface="+mj-cs"/>
              </a:rPr>
              <a:t>1</a:t>
            </a:r>
            <a:r>
              <a:rPr lang="zh-CN" altLang="en-US" sz="3000" dirty="0">
                <a:latin typeface="+mn-ea"/>
                <a:cs typeface="+mj-cs"/>
              </a:rPr>
              <a:t>、</a:t>
            </a:r>
            <a:r>
              <a:rPr lang="en-US" altLang="zh-CN" sz="3000" dirty="0">
                <a:latin typeface="+mn-ea"/>
                <a:cs typeface="+mj-cs"/>
              </a:rPr>
              <a:t>《</a:t>
            </a:r>
            <a:r>
              <a:rPr lang="zh-CN" altLang="en-US" sz="3000" dirty="0">
                <a:latin typeface="+mn-ea"/>
                <a:cs typeface="+mj-cs"/>
              </a:rPr>
              <a:t>消费者权益保护法</a:t>
            </a:r>
            <a:r>
              <a:rPr lang="en-US" altLang="zh-CN" sz="3000" dirty="0">
                <a:latin typeface="+mn-ea"/>
                <a:cs typeface="+mj-cs"/>
              </a:rPr>
              <a:t>》</a:t>
            </a:r>
            <a:r>
              <a:rPr lang="zh-CN" altLang="en-US" sz="3000" dirty="0">
                <a:latin typeface="+mn-ea"/>
                <a:cs typeface="+mj-cs"/>
              </a:rPr>
              <a:t>的制定</a:t>
            </a:r>
          </a:p>
          <a:p>
            <a:pPr>
              <a:lnSpc>
                <a:spcPct val="140000"/>
              </a:lnSpc>
              <a:spcBef>
                <a:spcPts val="0"/>
              </a:spcBef>
            </a:pPr>
            <a:r>
              <a:rPr lang="en-US" altLang="zh-CN" sz="3000" dirty="0">
                <a:latin typeface="+mn-ea"/>
                <a:cs typeface="+mj-cs"/>
              </a:rPr>
              <a:t>1993</a:t>
            </a:r>
            <a:r>
              <a:rPr lang="zh-CN" altLang="en-US" sz="3000" dirty="0">
                <a:latin typeface="+mn-ea"/>
                <a:cs typeface="+mj-cs"/>
              </a:rPr>
              <a:t>年</a:t>
            </a:r>
            <a:r>
              <a:rPr lang="en-US" altLang="zh-CN" sz="3000" dirty="0">
                <a:latin typeface="+mn-ea"/>
                <a:cs typeface="+mj-cs"/>
              </a:rPr>
              <a:t>10</a:t>
            </a:r>
            <a:r>
              <a:rPr lang="zh-CN" altLang="en-US" sz="3000" dirty="0">
                <a:latin typeface="+mn-ea"/>
                <a:cs typeface="+mj-cs"/>
              </a:rPr>
              <a:t>月</a:t>
            </a:r>
            <a:r>
              <a:rPr lang="en-US" altLang="zh-CN" sz="3000" dirty="0">
                <a:latin typeface="+mn-ea"/>
                <a:cs typeface="+mj-cs"/>
              </a:rPr>
              <a:t>31</a:t>
            </a:r>
            <a:r>
              <a:rPr lang="zh-CN" altLang="en-US" sz="3000" dirty="0">
                <a:latin typeface="+mn-ea"/>
                <a:cs typeface="+mj-cs"/>
              </a:rPr>
              <a:t>日制定，</a:t>
            </a:r>
            <a:r>
              <a:rPr lang="en-US" altLang="zh-CN" sz="3000" dirty="0">
                <a:latin typeface="+mn-ea"/>
                <a:cs typeface="+mj-cs"/>
              </a:rPr>
              <a:t>1994</a:t>
            </a:r>
            <a:r>
              <a:rPr lang="zh-CN" altLang="en-US" sz="3000" dirty="0">
                <a:latin typeface="+mn-ea"/>
                <a:cs typeface="+mj-cs"/>
              </a:rPr>
              <a:t>年</a:t>
            </a:r>
            <a:r>
              <a:rPr lang="en-US" altLang="zh-CN" sz="3000" dirty="0">
                <a:latin typeface="+mn-ea"/>
                <a:cs typeface="+mj-cs"/>
              </a:rPr>
              <a:t>1</a:t>
            </a:r>
            <a:r>
              <a:rPr lang="zh-CN" altLang="en-US" sz="3000" dirty="0">
                <a:latin typeface="+mn-ea"/>
                <a:cs typeface="+mj-cs"/>
              </a:rPr>
              <a:t>月</a:t>
            </a:r>
            <a:r>
              <a:rPr lang="en-US" altLang="zh-CN" sz="3000" dirty="0">
                <a:latin typeface="+mn-ea"/>
                <a:cs typeface="+mj-cs"/>
              </a:rPr>
              <a:t>1</a:t>
            </a:r>
            <a:r>
              <a:rPr lang="zh-CN" altLang="en-US" sz="3000" dirty="0">
                <a:latin typeface="+mn-ea"/>
                <a:cs typeface="+mj-cs"/>
              </a:rPr>
              <a:t>日起施行</a:t>
            </a:r>
          </a:p>
          <a:p>
            <a:pPr>
              <a:lnSpc>
                <a:spcPct val="140000"/>
              </a:lnSpc>
              <a:spcBef>
                <a:spcPts val="0"/>
              </a:spcBef>
            </a:pPr>
            <a:r>
              <a:rPr lang="zh-CN" altLang="en-US" sz="3000" dirty="0">
                <a:latin typeface="+mn-ea"/>
                <a:cs typeface="+mj-cs"/>
              </a:rPr>
              <a:t>共分</a:t>
            </a:r>
            <a:r>
              <a:rPr lang="en-US" altLang="zh-CN" sz="3000" dirty="0">
                <a:latin typeface="+mn-ea"/>
                <a:cs typeface="+mj-cs"/>
              </a:rPr>
              <a:t>8</a:t>
            </a:r>
            <a:r>
              <a:rPr lang="zh-CN" altLang="en-US" sz="3000" dirty="0">
                <a:latin typeface="+mn-ea"/>
                <a:cs typeface="+mj-cs"/>
              </a:rPr>
              <a:t>章</a:t>
            </a:r>
            <a:r>
              <a:rPr lang="en-US" altLang="zh-CN" sz="3000" dirty="0">
                <a:latin typeface="+mn-ea"/>
                <a:cs typeface="+mj-cs"/>
              </a:rPr>
              <a:t>55</a:t>
            </a:r>
            <a:r>
              <a:rPr lang="zh-CN" altLang="en-US" sz="3000" dirty="0">
                <a:latin typeface="+mn-ea"/>
                <a:cs typeface="+mj-cs"/>
              </a:rPr>
              <a:t>条</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a:t>
            </a:r>
            <a:r>
              <a:rPr lang="en-US" altLang="zh-CN" sz="3000" dirty="0">
                <a:latin typeface="+mn-ea"/>
                <a:cs typeface="+mj-cs"/>
              </a:rPr>
              <a:t>《</a:t>
            </a:r>
            <a:r>
              <a:rPr lang="zh-CN" altLang="en-US" sz="3000" dirty="0">
                <a:latin typeface="+mn-ea"/>
                <a:cs typeface="+mj-cs"/>
              </a:rPr>
              <a:t>消费者权益保护法</a:t>
            </a:r>
            <a:r>
              <a:rPr lang="en-US" altLang="zh-CN" sz="3000" dirty="0">
                <a:latin typeface="+mn-ea"/>
                <a:cs typeface="+mj-cs"/>
              </a:rPr>
              <a:t>》</a:t>
            </a:r>
            <a:r>
              <a:rPr lang="zh-CN" altLang="en-US" sz="3000" dirty="0">
                <a:latin typeface="+mn-ea"/>
                <a:cs typeface="+mj-cs"/>
              </a:rPr>
              <a:t>的修订</a:t>
            </a:r>
          </a:p>
          <a:p>
            <a:pPr>
              <a:lnSpc>
                <a:spcPct val="140000"/>
              </a:lnSpc>
              <a:spcBef>
                <a:spcPts val="0"/>
              </a:spcBef>
            </a:pPr>
            <a:r>
              <a:rPr lang="en-US" altLang="zh-CN" sz="3000" dirty="0">
                <a:latin typeface="+mn-ea"/>
                <a:cs typeface="+mj-cs"/>
              </a:rPr>
              <a:t>2009</a:t>
            </a:r>
            <a:r>
              <a:rPr lang="zh-CN" altLang="en-US" sz="3000" dirty="0">
                <a:latin typeface="+mn-ea"/>
                <a:cs typeface="+mj-cs"/>
              </a:rPr>
              <a:t>年第一次修正</a:t>
            </a:r>
          </a:p>
          <a:p>
            <a:pPr>
              <a:lnSpc>
                <a:spcPct val="140000"/>
              </a:lnSpc>
              <a:spcBef>
                <a:spcPts val="0"/>
              </a:spcBef>
            </a:pPr>
            <a:r>
              <a:rPr lang="en-US" altLang="zh-CN" sz="3000" dirty="0">
                <a:latin typeface="+mn-ea"/>
                <a:cs typeface="+mj-cs"/>
              </a:rPr>
              <a:t>2013</a:t>
            </a:r>
            <a:r>
              <a:rPr lang="zh-CN" altLang="en-US" sz="3000" dirty="0">
                <a:latin typeface="+mn-ea"/>
                <a:cs typeface="+mj-cs"/>
              </a:rPr>
              <a:t>年第二次修正，</a:t>
            </a:r>
            <a:r>
              <a:rPr lang="en-US" altLang="zh-CN" sz="3000" dirty="0">
                <a:latin typeface="+mn-ea"/>
                <a:cs typeface="+mj-cs"/>
              </a:rPr>
              <a:t>2014</a:t>
            </a:r>
            <a:r>
              <a:rPr lang="zh-CN" altLang="en-US" sz="3000" dirty="0">
                <a:latin typeface="+mn-ea"/>
                <a:cs typeface="+mj-cs"/>
              </a:rPr>
              <a:t>年</a:t>
            </a:r>
            <a:r>
              <a:rPr lang="en-US" altLang="zh-CN" sz="3000" dirty="0">
                <a:latin typeface="+mn-ea"/>
                <a:cs typeface="+mj-cs"/>
              </a:rPr>
              <a:t>3</a:t>
            </a:r>
            <a:r>
              <a:rPr lang="zh-CN" altLang="en-US" sz="3000" dirty="0">
                <a:latin typeface="+mn-ea"/>
                <a:cs typeface="+mj-cs"/>
              </a:rPr>
              <a:t>月</a:t>
            </a:r>
            <a:r>
              <a:rPr lang="en-US" altLang="zh-CN" sz="3000" dirty="0">
                <a:latin typeface="+mn-ea"/>
                <a:cs typeface="+mj-cs"/>
              </a:rPr>
              <a:t>15</a:t>
            </a:r>
            <a:r>
              <a:rPr lang="zh-CN" altLang="en-US" sz="3000" dirty="0">
                <a:latin typeface="+mn-ea"/>
                <a:cs typeface="+mj-cs"/>
              </a:rPr>
              <a:t>日施行（共</a:t>
            </a:r>
            <a:r>
              <a:rPr lang="en-US" altLang="zh-CN" sz="3000" dirty="0">
                <a:latin typeface="+mn-ea"/>
                <a:cs typeface="+mj-cs"/>
              </a:rPr>
              <a:t>8</a:t>
            </a:r>
            <a:r>
              <a:rPr lang="zh-CN" altLang="en-US" sz="3000" dirty="0">
                <a:latin typeface="+mn-ea"/>
                <a:cs typeface="+mj-cs"/>
              </a:rPr>
              <a:t>章</a:t>
            </a:r>
            <a:r>
              <a:rPr lang="en-US" altLang="zh-CN" sz="3000" dirty="0">
                <a:latin typeface="+mn-ea"/>
                <a:cs typeface="+mj-cs"/>
              </a:rPr>
              <a:t>63</a:t>
            </a:r>
            <a:r>
              <a:rPr lang="zh-CN" altLang="en-US" sz="3000" dirty="0">
                <a:latin typeface="+mn-ea"/>
                <a:cs typeface="+mj-cs"/>
              </a:rPr>
              <a:t>条）</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3623729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78582" y="1557586"/>
            <a:ext cx="11233248" cy="4608512"/>
          </a:xfrm>
        </p:spPr>
        <p:txBody>
          <a:bodyPr>
            <a:noAutofit/>
          </a:bodyPr>
          <a:lstStyle/>
          <a:p>
            <a:pPr marL="0" indent="0">
              <a:lnSpc>
                <a:spcPct val="140000"/>
              </a:lnSpc>
              <a:spcBef>
                <a:spcPts val="0"/>
              </a:spcBef>
              <a:buNone/>
            </a:pPr>
            <a:r>
              <a:rPr lang="zh-CN" altLang="en-US" sz="2400" dirty="0">
                <a:latin typeface="+mn-ea"/>
              </a:rPr>
              <a:t>    沙某首单购买</a:t>
            </a:r>
            <a:r>
              <a:rPr lang="en-US" altLang="zh-CN" sz="2400" dirty="0">
                <a:latin typeface="+mn-ea"/>
              </a:rPr>
              <a:t>30</a:t>
            </a:r>
            <a:r>
              <a:rPr lang="zh-CN" altLang="en-US" sz="2400" dirty="0">
                <a:latin typeface="+mn-ea"/>
              </a:rPr>
              <a:t>盒“黄芪薏米饼干”未超出合理生活消费需要，对其就该部分饼干提出的惩罚性赔偿请求应予支持。</a:t>
            </a:r>
            <a:endParaRPr lang="en-US" altLang="zh-CN" sz="2400" dirty="0">
              <a:latin typeface="+mn-ea"/>
            </a:endParaRPr>
          </a:p>
          <a:p>
            <a:pPr marL="0" indent="0">
              <a:lnSpc>
                <a:spcPct val="140000"/>
              </a:lnSpc>
              <a:spcBef>
                <a:spcPts val="0"/>
              </a:spcBef>
              <a:buNone/>
            </a:pPr>
            <a:r>
              <a:rPr lang="en-US" altLang="zh-CN" sz="2400" dirty="0">
                <a:latin typeface="+mn-ea"/>
              </a:rPr>
              <a:t>    </a:t>
            </a:r>
            <a:r>
              <a:rPr lang="zh-CN" altLang="en-US" sz="2400" dirty="0">
                <a:latin typeface="+mn-ea"/>
              </a:rPr>
              <a:t>但是，沙某在收到首单饼干并确认饼干不符合食品安全标准后又在两个多月时间内多次向同一商家大量加购同款饼干，加购数量共计</a:t>
            </a:r>
            <a:r>
              <a:rPr lang="en-US" altLang="zh-CN" sz="2400" dirty="0">
                <a:latin typeface="+mn-ea"/>
              </a:rPr>
              <a:t>200</a:t>
            </a:r>
            <a:r>
              <a:rPr lang="zh-CN" altLang="en-US" sz="2400" dirty="0">
                <a:latin typeface="+mn-ea"/>
              </a:rPr>
              <a:t>盒，总重量高达</a:t>
            </a:r>
            <a:r>
              <a:rPr lang="en-US" altLang="zh-CN" sz="2400" dirty="0">
                <a:latin typeface="+mn-ea"/>
              </a:rPr>
              <a:t>18.4</a:t>
            </a:r>
            <a:r>
              <a:rPr lang="zh-CN" altLang="en-US" sz="2400" dirty="0">
                <a:latin typeface="+mn-ea"/>
              </a:rPr>
              <a:t>公斤。</a:t>
            </a:r>
            <a:endParaRPr lang="en-US" altLang="zh-CN" sz="2400" dirty="0">
              <a:latin typeface="+mn-ea"/>
            </a:endParaRPr>
          </a:p>
          <a:p>
            <a:pPr marL="0" indent="0">
              <a:lnSpc>
                <a:spcPct val="140000"/>
              </a:lnSpc>
              <a:spcBef>
                <a:spcPts val="0"/>
              </a:spcBef>
              <a:buNone/>
            </a:pPr>
            <a:r>
              <a:rPr lang="en-US" altLang="zh-CN" sz="2400" dirty="0">
                <a:latin typeface="+mn-ea"/>
              </a:rPr>
              <a:t>    </a:t>
            </a:r>
            <a:r>
              <a:rPr lang="zh-CN" altLang="en-US" sz="2400" dirty="0">
                <a:latin typeface="+mn-ea"/>
              </a:rPr>
              <a:t>综合考量案涉饼干的保质期、普通消费者通常的生活消费习惯等因素，沙某的加购行为超出正常的生活消费所需，对其就加购饼干提出的惩罚性赔偿请求不应支持，故判决支持沙某就首单购买饼干提出的惩罚性赔偿请求。　　</a:t>
            </a:r>
            <a:endParaRPr lang="en-US" altLang="zh-CN" sz="2400" dirty="0">
              <a:latin typeface="+mn-ea"/>
            </a:endParaRPr>
          </a:p>
        </p:txBody>
      </p:sp>
    </p:spTree>
    <p:extLst>
      <p:ext uri="{BB962C8B-B14F-4D97-AF65-F5344CB8AC3E}">
        <p14:creationId xmlns:p14="http://schemas.microsoft.com/office/powerpoint/2010/main" val="87467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94606" y="1557586"/>
            <a:ext cx="11017224" cy="4464496"/>
          </a:xfrm>
        </p:spPr>
        <p:txBody>
          <a:bodyPr>
            <a:noAutofit/>
          </a:bodyPr>
          <a:lstStyle/>
          <a:p>
            <a:pPr marL="0" indent="0">
              <a:lnSpc>
                <a:spcPct val="140000"/>
              </a:lnSpc>
              <a:spcBef>
                <a:spcPts val="0"/>
              </a:spcBef>
              <a:buNone/>
            </a:pPr>
            <a:r>
              <a:rPr lang="zh-CN" altLang="en-US" sz="2000" b="1" dirty="0">
                <a:latin typeface="+mn-ea"/>
              </a:rPr>
              <a:t>典型意义：</a:t>
            </a:r>
          </a:p>
          <a:p>
            <a:pPr marL="0" indent="0">
              <a:lnSpc>
                <a:spcPct val="140000"/>
              </a:lnSpc>
              <a:spcBef>
                <a:spcPts val="0"/>
              </a:spcBef>
              <a:buNone/>
            </a:pPr>
            <a:r>
              <a:rPr lang="zh-CN" altLang="en-US" sz="2000" dirty="0">
                <a:latin typeface="+mn-ea"/>
              </a:rPr>
              <a:t>　　</a:t>
            </a:r>
            <a:r>
              <a:rPr lang="en-US" altLang="zh-CN" sz="2000" u="sng" dirty="0">
                <a:latin typeface="+mn-ea"/>
              </a:rPr>
              <a:t>《</a:t>
            </a:r>
            <a:r>
              <a:rPr lang="zh-CN" altLang="en-US" sz="2000" u="sng" dirty="0">
                <a:latin typeface="+mn-ea"/>
              </a:rPr>
              <a:t>最高人民法院关于审理食品药品纠纷案件适用法律若干问题的规定</a:t>
            </a:r>
            <a:r>
              <a:rPr lang="en-US" altLang="zh-CN" sz="2000" u="sng" dirty="0">
                <a:latin typeface="+mn-ea"/>
              </a:rPr>
              <a:t>》</a:t>
            </a:r>
            <a:r>
              <a:rPr lang="zh-CN" altLang="en-US" sz="2000" u="sng" dirty="0">
                <a:latin typeface="+mn-ea"/>
              </a:rPr>
              <a:t>第三条</a:t>
            </a:r>
            <a:r>
              <a:rPr lang="zh-CN" altLang="en-US" sz="2000" dirty="0">
                <a:latin typeface="+mn-ea"/>
              </a:rPr>
              <a:t>规定：“因食品、药品质量问题发生纠纷，购买者向生产者、销售者主张权利，生产者、销售者以购买者明知食品、药品存在质量问题而仍然购买为由进行抗辩的，人民法院不予支持。”</a:t>
            </a:r>
            <a:endParaRPr lang="en-US" altLang="zh-CN" sz="2000" dirty="0">
              <a:latin typeface="+mn-ea"/>
            </a:endParaRPr>
          </a:p>
          <a:p>
            <a:pPr marL="0" indent="0">
              <a:lnSpc>
                <a:spcPct val="140000"/>
              </a:lnSpc>
              <a:spcBef>
                <a:spcPts val="0"/>
              </a:spcBef>
              <a:buNone/>
            </a:pPr>
            <a:r>
              <a:rPr lang="en-US" altLang="zh-CN" sz="2000" dirty="0">
                <a:latin typeface="+mn-ea"/>
              </a:rPr>
              <a:t>    </a:t>
            </a:r>
            <a:r>
              <a:rPr lang="zh-CN" altLang="en-US" sz="2000" dirty="0">
                <a:latin typeface="+mn-ea"/>
              </a:rPr>
              <a:t>人民法院在适用本条司法解释时，应当与</a:t>
            </a:r>
            <a:r>
              <a:rPr lang="en-US" altLang="zh-CN" sz="2000" u="sng" dirty="0">
                <a:latin typeface="+mn-ea"/>
              </a:rPr>
              <a:t>《</a:t>
            </a:r>
            <a:r>
              <a:rPr lang="zh-CN" altLang="en-US" sz="2000" u="sng" dirty="0">
                <a:latin typeface="+mn-ea"/>
              </a:rPr>
              <a:t>中华人民共和国消费者权益保护法</a:t>
            </a:r>
            <a:r>
              <a:rPr lang="en-US" altLang="zh-CN" sz="2000" u="sng" dirty="0">
                <a:latin typeface="+mn-ea"/>
              </a:rPr>
              <a:t>》</a:t>
            </a:r>
            <a:r>
              <a:rPr lang="zh-CN" altLang="en-US" sz="2000" u="sng" dirty="0">
                <a:latin typeface="+mn-ea"/>
              </a:rPr>
              <a:t>第二条</a:t>
            </a:r>
            <a:r>
              <a:rPr lang="zh-CN" altLang="en-US" sz="2000" dirty="0">
                <a:latin typeface="+mn-ea"/>
              </a:rPr>
              <a:t>和</a:t>
            </a:r>
            <a:r>
              <a:rPr lang="en-US" altLang="zh-CN" sz="2000" u="sng" dirty="0">
                <a:latin typeface="+mn-ea"/>
              </a:rPr>
              <a:t>《</a:t>
            </a:r>
            <a:r>
              <a:rPr lang="zh-CN" altLang="en-US" sz="2000" u="sng" dirty="0">
                <a:latin typeface="+mn-ea"/>
              </a:rPr>
              <a:t>中华人民共和国食品安全法</a:t>
            </a:r>
            <a:r>
              <a:rPr lang="en-US" altLang="zh-CN" sz="2000" u="sng" dirty="0">
                <a:latin typeface="+mn-ea"/>
              </a:rPr>
              <a:t>》</a:t>
            </a:r>
            <a:r>
              <a:rPr lang="zh-CN" altLang="en-US" sz="2000" u="sng" dirty="0">
                <a:latin typeface="+mn-ea"/>
              </a:rPr>
              <a:t>第一百四十八条</a:t>
            </a:r>
            <a:r>
              <a:rPr lang="zh-CN" altLang="en-US" sz="2000" dirty="0">
                <a:latin typeface="+mn-ea"/>
              </a:rPr>
              <a:t>规定相结合，在“</a:t>
            </a:r>
            <a:r>
              <a:rPr lang="zh-CN" altLang="en-US" sz="2000" b="1" dirty="0">
                <a:latin typeface="+mn-ea"/>
              </a:rPr>
              <a:t>生活消费需要</a:t>
            </a:r>
            <a:r>
              <a:rPr lang="zh-CN" altLang="en-US" sz="2000" dirty="0">
                <a:latin typeface="+mn-ea"/>
              </a:rPr>
              <a:t>”范围内支持“购买者”关于支付价款十倍惩罚性赔偿金的诉讼请求。本条解释所规定的“购买者”的购买行为，既包括消费行为也可能包括超出生活消费需要的非消费行为，“购买者”仅对所购食品未超出其个人和家庭等合理生活消费需要的部分，有权主张价款十倍惩罚性赔偿金。</a:t>
            </a:r>
          </a:p>
        </p:txBody>
      </p:sp>
    </p:spTree>
    <p:extLst>
      <p:ext uri="{BB962C8B-B14F-4D97-AF65-F5344CB8AC3E}">
        <p14:creationId xmlns:p14="http://schemas.microsoft.com/office/powerpoint/2010/main" val="417230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94606" y="1557586"/>
            <a:ext cx="11017224" cy="4464496"/>
          </a:xfrm>
        </p:spPr>
        <p:txBody>
          <a:bodyPr>
            <a:noAutofit/>
          </a:bodyPr>
          <a:lstStyle/>
          <a:p>
            <a:pPr marL="0" indent="0">
              <a:lnSpc>
                <a:spcPct val="140000"/>
              </a:lnSpc>
              <a:spcBef>
                <a:spcPts val="0"/>
              </a:spcBef>
              <a:buNone/>
            </a:pPr>
            <a:r>
              <a:rPr lang="zh-CN" altLang="en-US" sz="2400" dirty="0">
                <a:latin typeface="+mn-ea"/>
              </a:rPr>
              <a:t>　　本案中，沙某首次购买</a:t>
            </a:r>
            <a:r>
              <a:rPr lang="en-US" altLang="zh-CN" sz="2400" dirty="0">
                <a:latin typeface="+mn-ea"/>
              </a:rPr>
              <a:t>30</a:t>
            </a:r>
            <a:r>
              <a:rPr lang="zh-CN" altLang="en-US" sz="2400" dirty="0">
                <a:latin typeface="+mn-ea"/>
              </a:rPr>
              <a:t>盒“黄芪薏米饼干”，收货并确认饼干不符合食品安全标准后又连续加购三次，加购数量达</a:t>
            </a:r>
            <a:r>
              <a:rPr lang="en-US" altLang="zh-CN" sz="2400" dirty="0">
                <a:latin typeface="+mn-ea"/>
              </a:rPr>
              <a:t>200</a:t>
            </a:r>
            <a:r>
              <a:rPr lang="zh-CN" altLang="en-US" sz="2400" dirty="0">
                <a:latin typeface="+mn-ea"/>
              </a:rPr>
              <a:t>盒。</a:t>
            </a:r>
            <a:endParaRPr lang="en-US" altLang="zh-CN" sz="2400" dirty="0">
              <a:latin typeface="+mn-ea"/>
            </a:endParaRPr>
          </a:p>
          <a:p>
            <a:pPr marL="0" indent="0">
              <a:lnSpc>
                <a:spcPct val="140000"/>
              </a:lnSpc>
              <a:spcBef>
                <a:spcPts val="0"/>
              </a:spcBef>
              <a:buNone/>
            </a:pPr>
            <a:r>
              <a:rPr lang="en-US" altLang="zh-CN" sz="2400" dirty="0">
                <a:latin typeface="+mn-ea"/>
              </a:rPr>
              <a:t>    </a:t>
            </a:r>
            <a:r>
              <a:rPr lang="zh-CN" altLang="en-US" sz="2400" dirty="0">
                <a:latin typeface="+mn-ea"/>
              </a:rPr>
              <a:t>人民法院综合考虑食品的保质期、普通消费者通常的生活消费习惯、购买次数及间隔时间等因素，</a:t>
            </a:r>
            <a:r>
              <a:rPr lang="zh-CN" altLang="en-US" sz="2400" u="sng" dirty="0">
                <a:latin typeface="+mn-ea"/>
              </a:rPr>
              <a:t>认定沙某首次购买</a:t>
            </a:r>
            <a:r>
              <a:rPr lang="en-US" altLang="zh-CN" sz="2400" u="sng" dirty="0">
                <a:latin typeface="+mn-ea"/>
              </a:rPr>
              <a:t>30</a:t>
            </a:r>
            <a:r>
              <a:rPr lang="zh-CN" altLang="en-US" sz="2400" u="sng" dirty="0">
                <a:latin typeface="+mn-ea"/>
              </a:rPr>
              <a:t>盒“黄芪薏米饼干”符合合理生活消费需要，并据此确定计算惩罚性赔偿金的基数，</a:t>
            </a:r>
            <a:r>
              <a:rPr lang="zh-CN" altLang="en-US" sz="2400" dirty="0">
                <a:latin typeface="+mn-ea"/>
              </a:rPr>
              <a:t>对于正确适用食品安全惩罚性赔偿制度，打击违法生产经营行为，引导消费者诚信、理性维权，服务和保障经济社会高质量发展具有积极意义，实现了保护食品安全与维护生产经营秩序两种价值取向的平衡。</a:t>
            </a:r>
            <a:endParaRPr lang="en-US" altLang="zh-CN" sz="2400" dirty="0">
              <a:latin typeface="+mn-ea"/>
            </a:endParaRPr>
          </a:p>
        </p:txBody>
      </p:sp>
    </p:spTree>
    <p:extLst>
      <p:ext uri="{BB962C8B-B14F-4D97-AF65-F5344CB8AC3E}">
        <p14:creationId xmlns:p14="http://schemas.microsoft.com/office/powerpoint/2010/main" val="217415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694606" y="981522"/>
            <a:ext cx="10210693" cy="720080"/>
          </a:xfrm>
        </p:spPr>
        <p:txBody>
          <a:bodyPr>
            <a:noAutofit/>
          </a:bodyPr>
          <a:lstStyle/>
          <a:p>
            <a:r>
              <a:rPr lang="zh-CN" altLang="en-US" sz="4000" b="1" dirty="0">
                <a:solidFill>
                  <a:srgbClr val="7C1D20"/>
                </a:solidFill>
                <a:latin typeface="+mn-ea"/>
              </a:rPr>
              <a:t>案例四</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0513168" cy="4104456"/>
          </a:xfrm>
        </p:spPr>
        <p:txBody>
          <a:bodyPr>
            <a:noAutofit/>
          </a:bodyPr>
          <a:lstStyle/>
          <a:p>
            <a:pPr marL="0" indent="0">
              <a:lnSpc>
                <a:spcPct val="140000"/>
              </a:lnSpc>
              <a:spcBef>
                <a:spcPts val="0"/>
              </a:spcBef>
              <a:buNone/>
            </a:pPr>
            <a:r>
              <a:rPr lang="zh-CN" altLang="en-US" sz="2000" b="1" dirty="0">
                <a:latin typeface="+mn-ea"/>
                <a:cs typeface="+mj-cs"/>
              </a:rPr>
              <a:t>基本案情：</a:t>
            </a:r>
          </a:p>
          <a:p>
            <a:pPr marL="0" indent="0">
              <a:lnSpc>
                <a:spcPct val="140000"/>
              </a:lnSpc>
              <a:spcBef>
                <a:spcPts val="0"/>
              </a:spcBef>
              <a:buNone/>
            </a:pPr>
            <a:r>
              <a:rPr lang="zh-CN" altLang="en-US" sz="2000" b="1" dirty="0">
                <a:latin typeface="+mn-ea"/>
                <a:cs typeface="+mj-cs"/>
              </a:rPr>
              <a:t>　　</a:t>
            </a:r>
            <a:r>
              <a:rPr lang="en-US" altLang="zh-CN" sz="2000" dirty="0">
                <a:latin typeface="+mn-ea"/>
                <a:cs typeface="+mj-cs"/>
              </a:rPr>
              <a:t>2016</a:t>
            </a:r>
            <a:r>
              <a:rPr lang="zh-CN" altLang="en-US" sz="2000" dirty="0">
                <a:latin typeface="+mn-ea"/>
                <a:cs typeface="+mj-cs"/>
              </a:rPr>
              <a:t>年</a:t>
            </a:r>
            <a:r>
              <a:rPr lang="en-US" altLang="zh-CN" sz="2000" dirty="0">
                <a:latin typeface="+mn-ea"/>
                <a:cs typeface="+mj-cs"/>
              </a:rPr>
              <a:t>2</a:t>
            </a:r>
            <a:r>
              <a:rPr lang="zh-CN" altLang="en-US" sz="2000" dirty="0">
                <a:latin typeface="+mn-ea"/>
                <a:cs typeface="+mj-cs"/>
              </a:rPr>
              <a:t>月</a:t>
            </a:r>
            <a:r>
              <a:rPr lang="en-US" altLang="zh-CN" sz="2000" dirty="0">
                <a:latin typeface="+mn-ea"/>
                <a:cs typeface="+mj-cs"/>
              </a:rPr>
              <a:t>20</a:t>
            </a:r>
            <a:r>
              <a:rPr lang="zh-CN" altLang="en-US" sz="2000" dirty="0">
                <a:latin typeface="+mn-ea"/>
                <a:cs typeface="+mj-cs"/>
              </a:rPr>
              <a:t>日，原告张某在被告上海某生鲜食品有限公司购买了</a:t>
            </a:r>
            <a:r>
              <a:rPr lang="en-US" altLang="zh-CN" sz="2000" dirty="0">
                <a:latin typeface="+mn-ea"/>
                <a:cs typeface="+mj-cs"/>
              </a:rPr>
              <a:t>6</a:t>
            </a:r>
            <a:r>
              <a:rPr lang="zh-CN" altLang="en-US" sz="2000" dirty="0">
                <a:latin typeface="+mn-ea"/>
                <a:cs typeface="+mj-cs"/>
              </a:rPr>
              <a:t>枚熟散装咸鸭蛋，每枚单价人民币</a:t>
            </a:r>
            <a:r>
              <a:rPr lang="en-US" altLang="zh-CN" sz="2000" dirty="0">
                <a:latin typeface="+mn-ea"/>
                <a:cs typeface="+mj-cs"/>
              </a:rPr>
              <a:t>2.20</a:t>
            </a:r>
            <a:r>
              <a:rPr lang="zh-CN" altLang="en-US" sz="2000" dirty="0">
                <a:latin typeface="+mn-ea"/>
                <a:cs typeface="+mj-cs"/>
              </a:rPr>
              <a:t>元，生产日期为</a:t>
            </a:r>
            <a:r>
              <a:rPr lang="en-US" altLang="zh-CN" sz="2000" dirty="0">
                <a:latin typeface="+mn-ea"/>
                <a:cs typeface="+mj-cs"/>
              </a:rPr>
              <a:t>2015</a:t>
            </a:r>
            <a:r>
              <a:rPr lang="zh-CN" altLang="en-US" sz="2000" dirty="0">
                <a:latin typeface="+mn-ea"/>
                <a:cs typeface="+mj-cs"/>
              </a:rPr>
              <a:t>年</a:t>
            </a:r>
            <a:r>
              <a:rPr lang="en-US" altLang="zh-CN" sz="2000" dirty="0">
                <a:latin typeface="+mn-ea"/>
                <a:cs typeface="+mj-cs"/>
              </a:rPr>
              <a:t>8</a:t>
            </a:r>
            <a:r>
              <a:rPr lang="zh-CN" altLang="en-US" sz="2000" dirty="0">
                <a:latin typeface="+mn-ea"/>
                <a:cs typeface="+mj-cs"/>
              </a:rPr>
              <a:t>月</a:t>
            </a:r>
            <a:r>
              <a:rPr lang="en-US" altLang="zh-CN" sz="2000" dirty="0">
                <a:latin typeface="+mn-ea"/>
                <a:cs typeface="+mj-cs"/>
              </a:rPr>
              <a:t>23</a:t>
            </a:r>
            <a:r>
              <a:rPr lang="zh-CN" altLang="en-US" sz="2000" dirty="0">
                <a:latin typeface="+mn-ea"/>
                <a:cs typeface="+mj-cs"/>
              </a:rPr>
              <a:t>日，保质期为</a:t>
            </a:r>
            <a:r>
              <a:rPr lang="en-US" altLang="zh-CN" sz="2000" dirty="0">
                <a:latin typeface="+mn-ea"/>
                <a:cs typeface="+mj-cs"/>
              </a:rPr>
              <a:t>180</a:t>
            </a:r>
            <a:r>
              <a:rPr lang="zh-CN" altLang="en-US" sz="2000" dirty="0">
                <a:latin typeface="+mn-ea"/>
                <a:cs typeface="+mj-cs"/>
              </a:rPr>
              <a:t>天。原告同时通过银行卡刷卡支付</a:t>
            </a:r>
            <a:r>
              <a:rPr lang="en-US" altLang="zh-CN" sz="2000" dirty="0">
                <a:latin typeface="+mn-ea"/>
                <a:cs typeface="+mj-cs"/>
              </a:rPr>
              <a:t>6</a:t>
            </a:r>
            <a:r>
              <a:rPr lang="zh-CN" altLang="en-US" sz="2000" dirty="0">
                <a:latin typeface="+mn-ea"/>
                <a:cs typeface="+mj-cs"/>
              </a:rPr>
              <a:t>次，由被告同时分别开具</a:t>
            </a:r>
            <a:r>
              <a:rPr lang="en-US" altLang="zh-CN" sz="2000" dirty="0">
                <a:latin typeface="+mn-ea"/>
                <a:cs typeface="+mj-cs"/>
              </a:rPr>
              <a:t>6</a:t>
            </a:r>
            <a:r>
              <a:rPr lang="zh-CN" altLang="en-US" sz="2000" dirty="0">
                <a:latin typeface="+mn-ea"/>
                <a:cs typeface="+mj-cs"/>
              </a:rPr>
              <a:t>枚咸鸭蛋购物小票</a:t>
            </a:r>
            <a:r>
              <a:rPr lang="en-US" altLang="zh-CN" sz="2000" dirty="0">
                <a:latin typeface="+mn-ea"/>
                <a:cs typeface="+mj-cs"/>
              </a:rPr>
              <a:t>6</a:t>
            </a:r>
            <a:r>
              <a:rPr lang="zh-CN" altLang="en-US" sz="2000" dirty="0">
                <a:latin typeface="+mn-ea"/>
                <a:cs typeface="+mj-cs"/>
              </a:rPr>
              <a:t>张。该批咸鸭蛋已过保质期</a:t>
            </a:r>
            <a:r>
              <a:rPr lang="en-US" altLang="zh-CN" sz="2000" dirty="0">
                <a:latin typeface="+mn-ea"/>
                <a:cs typeface="+mj-cs"/>
              </a:rPr>
              <a:t>1</a:t>
            </a:r>
            <a:r>
              <a:rPr lang="zh-CN" altLang="en-US" sz="2000" dirty="0">
                <a:latin typeface="+mn-ea"/>
                <a:cs typeface="+mj-cs"/>
              </a:rPr>
              <a:t>天。</a:t>
            </a:r>
            <a:endParaRPr lang="en-US" altLang="zh-CN" sz="2000" dirty="0">
              <a:latin typeface="+mn-ea"/>
              <a:cs typeface="+mj-cs"/>
            </a:endParaRPr>
          </a:p>
          <a:p>
            <a:pPr marL="0" indent="0">
              <a:lnSpc>
                <a:spcPct val="140000"/>
              </a:lnSpc>
              <a:spcBef>
                <a:spcPts val="0"/>
              </a:spcBef>
              <a:buNone/>
            </a:pPr>
            <a:r>
              <a:rPr lang="en-US" altLang="zh-CN" sz="2000" dirty="0">
                <a:latin typeface="+mn-ea"/>
                <a:cs typeface="+mj-cs"/>
              </a:rPr>
              <a:t>    2</a:t>
            </a:r>
            <a:r>
              <a:rPr lang="zh-CN" altLang="en-US" sz="2000" dirty="0">
                <a:latin typeface="+mn-ea"/>
                <a:cs typeface="+mj-cs"/>
              </a:rPr>
              <a:t>月</a:t>
            </a:r>
            <a:r>
              <a:rPr lang="en-US" altLang="zh-CN" sz="2000" dirty="0">
                <a:latin typeface="+mn-ea"/>
                <a:cs typeface="+mj-cs"/>
              </a:rPr>
              <a:t>21</a:t>
            </a:r>
            <a:r>
              <a:rPr lang="zh-CN" altLang="en-US" sz="2000" dirty="0">
                <a:latin typeface="+mn-ea"/>
                <a:cs typeface="+mj-cs"/>
              </a:rPr>
              <a:t>日，原告又在被告处购买了相同批次的</a:t>
            </a:r>
            <a:r>
              <a:rPr lang="en-US" altLang="zh-CN" sz="2000" dirty="0">
                <a:latin typeface="+mn-ea"/>
                <a:cs typeface="+mj-cs"/>
              </a:rPr>
              <a:t>40</a:t>
            </a:r>
            <a:r>
              <a:rPr lang="zh-CN" altLang="en-US" sz="2000" dirty="0">
                <a:latin typeface="+mn-ea"/>
                <a:cs typeface="+mj-cs"/>
              </a:rPr>
              <a:t>枚咸鸭蛋，同时通过银行卡刷卡支付</a:t>
            </a:r>
            <a:r>
              <a:rPr lang="en-US" altLang="zh-CN" sz="2000" dirty="0">
                <a:latin typeface="+mn-ea"/>
                <a:cs typeface="+mj-cs"/>
              </a:rPr>
              <a:t>40</a:t>
            </a:r>
            <a:r>
              <a:rPr lang="zh-CN" altLang="en-US" sz="2000" dirty="0">
                <a:latin typeface="+mn-ea"/>
                <a:cs typeface="+mj-cs"/>
              </a:rPr>
              <a:t>次，由被告同时分别开具</a:t>
            </a:r>
            <a:r>
              <a:rPr lang="en-US" altLang="zh-CN" sz="2000" dirty="0">
                <a:latin typeface="+mn-ea"/>
                <a:cs typeface="+mj-cs"/>
              </a:rPr>
              <a:t>40</a:t>
            </a:r>
            <a:r>
              <a:rPr lang="zh-CN" altLang="en-US" sz="2000" dirty="0">
                <a:latin typeface="+mn-ea"/>
                <a:cs typeface="+mj-cs"/>
              </a:rPr>
              <a:t>枚咸鸭蛋购物小票</a:t>
            </a:r>
            <a:r>
              <a:rPr lang="en-US" altLang="zh-CN" sz="2000" dirty="0">
                <a:latin typeface="+mn-ea"/>
                <a:cs typeface="+mj-cs"/>
              </a:rPr>
              <a:t>40</a:t>
            </a:r>
            <a:r>
              <a:rPr lang="zh-CN" altLang="en-US" sz="2000" dirty="0">
                <a:latin typeface="+mn-ea"/>
                <a:cs typeface="+mj-cs"/>
              </a:rPr>
              <a:t>张。该批咸鸭蛋已过保质期</a:t>
            </a:r>
            <a:r>
              <a:rPr lang="en-US" altLang="zh-CN" sz="2000" dirty="0">
                <a:latin typeface="+mn-ea"/>
                <a:cs typeface="+mj-cs"/>
              </a:rPr>
              <a:t>2</a:t>
            </a:r>
            <a:r>
              <a:rPr lang="zh-CN" altLang="en-US" sz="2000" dirty="0">
                <a:latin typeface="+mn-ea"/>
                <a:cs typeface="+mj-cs"/>
              </a:rPr>
              <a:t>天。</a:t>
            </a:r>
            <a:endParaRPr lang="en-US" altLang="zh-CN" sz="2000" dirty="0">
              <a:latin typeface="+mn-ea"/>
              <a:cs typeface="+mj-cs"/>
            </a:endParaRPr>
          </a:p>
          <a:p>
            <a:pPr marL="0" indent="0">
              <a:lnSpc>
                <a:spcPct val="140000"/>
              </a:lnSpc>
              <a:spcBef>
                <a:spcPts val="0"/>
              </a:spcBef>
              <a:buNone/>
            </a:pPr>
            <a:r>
              <a:rPr lang="en-US" altLang="zh-CN" sz="2000" dirty="0">
                <a:latin typeface="+mn-ea"/>
                <a:cs typeface="+mj-cs"/>
              </a:rPr>
              <a:t>    </a:t>
            </a:r>
            <a:r>
              <a:rPr lang="zh-CN" altLang="en-US" sz="2000" dirty="0">
                <a:latin typeface="+mn-ea"/>
                <a:cs typeface="+mj-cs"/>
              </a:rPr>
              <a:t>原告以</a:t>
            </a:r>
            <a:r>
              <a:rPr lang="en-US" altLang="zh-CN" sz="2000" dirty="0">
                <a:latin typeface="+mn-ea"/>
                <a:cs typeface="+mj-cs"/>
              </a:rPr>
              <a:t>46</a:t>
            </a:r>
            <a:r>
              <a:rPr lang="zh-CN" altLang="en-US" sz="2000" dirty="0">
                <a:latin typeface="+mn-ea"/>
                <a:cs typeface="+mj-cs"/>
              </a:rPr>
              <a:t>枚咸鸭蛋均已过保质期为由向当地市场监督管理局举报，经调解未成，诉至法院，请求被告退还原告购物款</a:t>
            </a:r>
            <a:r>
              <a:rPr lang="en-US" altLang="zh-CN" sz="2000" dirty="0">
                <a:latin typeface="+mn-ea"/>
                <a:cs typeface="+mj-cs"/>
              </a:rPr>
              <a:t>101.20</a:t>
            </a:r>
            <a:r>
              <a:rPr lang="zh-CN" altLang="en-US" sz="2000" dirty="0">
                <a:latin typeface="+mn-ea"/>
                <a:cs typeface="+mj-cs"/>
              </a:rPr>
              <a:t>元，并由原告退还被告</a:t>
            </a:r>
            <a:r>
              <a:rPr lang="en-US" altLang="zh-CN" sz="2000" dirty="0">
                <a:latin typeface="+mn-ea"/>
                <a:cs typeface="+mj-cs"/>
              </a:rPr>
              <a:t>46</a:t>
            </a:r>
            <a:r>
              <a:rPr lang="zh-CN" altLang="en-US" sz="2000" dirty="0">
                <a:latin typeface="+mn-ea"/>
                <a:cs typeface="+mj-cs"/>
              </a:rPr>
              <a:t>枚咸鸭蛋；由被告按照每枚最低赔偿</a:t>
            </a:r>
            <a:r>
              <a:rPr lang="en-US" altLang="zh-CN" sz="2000" dirty="0">
                <a:latin typeface="+mn-ea"/>
                <a:cs typeface="+mj-cs"/>
              </a:rPr>
              <a:t>1000</a:t>
            </a:r>
            <a:r>
              <a:rPr lang="zh-CN" altLang="en-US" sz="2000" dirty="0">
                <a:latin typeface="+mn-ea"/>
                <a:cs typeface="+mj-cs"/>
              </a:rPr>
              <a:t>元计算共计赔偿</a:t>
            </a:r>
            <a:r>
              <a:rPr lang="en-US" altLang="zh-CN" sz="2000" dirty="0">
                <a:latin typeface="+mn-ea"/>
                <a:cs typeface="+mj-cs"/>
              </a:rPr>
              <a:t>46000</a:t>
            </a:r>
            <a:r>
              <a:rPr lang="zh-CN" altLang="en-US" sz="2000" dirty="0">
                <a:latin typeface="+mn-ea"/>
                <a:cs typeface="+mj-cs"/>
              </a:rPr>
              <a:t>元。</a:t>
            </a:r>
          </a:p>
        </p:txBody>
      </p:sp>
    </p:spTree>
    <p:extLst>
      <p:ext uri="{BB962C8B-B14F-4D97-AF65-F5344CB8AC3E}">
        <p14:creationId xmlns:p14="http://schemas.microsoft.com/office/powerpoint/2010/main" val="23829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485578"/>
            <a:ext cx="11089232" cy="4285270"/>
          </a:xfrm>
        </p:spPr>
        <p:txBody>
          <a:bodyPr>
            <a:noAutofit/>
          </a:bodyPr>
          <a:lstStyle/>
          <a:p>
            <a:pPr marL="0" indent="0">
              <a:lnSpc>
                <a:spcPct val="140000"/>
              </a:lnSpc>
              <a:spcBef>
                <a:spcPts val="0"/>
              </a:spcBef>
              <a:buNone/>
            </a:pPr>
            <a:r>
              <a:rPr lang="zh-CN" altLang="en-US" sz="2200" b="1" dirty="0">
                <a:latin typeface="+mn-ea"/>
              </a:rPr>
              <a:t>裁判理由：</a:t>
            </a:r>
            <a:endParaRPr lang="zh-CN" altLang="en-US" sz="2200" dirty="0">
              <a:latin typeface="+mn-ea"/>
            </a:endParaRPr>
          </a:p>
          <a:p>
            <a:pPr marL="0" indent="0">
              <a:lnSpc>
                <a:spcPct val="140000"/>
              </a:lnSpc>
              <a:spcBef>
                <a:spcPts val="0"/>
              </a:spcBef>
              <a:buNone/>
            </a:pPr>
            <a:r>
              <a:rPr lang="zh-CN" altLang="en-US" sz="2200" dirty="0">
                <a:latin typeface="+mn-ea"/>
              </a:rPr>
              <a:t>　　审理法院认为，原告在被告处购买</a:t>
            </a:r>
            <a:r>
              <a:rPr lang="en-US" altLang="zh-CN" sz="2200" dirty="0">
                <a:latin typeface="+mn-ea"/>
              </a:rPr>
              <a:t>46</a:t>
            </a:r>
            <a:r>
              <a:rPr lang="zh-CN" altLang="en-US" sz="2200" dirty="0">
                <a:latin typeface="+mn-ea"/>
              </a:rPr>
              <a:t>枚咸鸭蛋，购买当时均已过保质期，故原告以案涉产品不符合食品安全标准为由主张退款退货，于法有据，应予支持。被告销售超过保质期食品，属于“经营明知是不符合食品安全标准的食品”，应当承担惩罚性赔偿责任。</a:t>
            </a:r>
            <a:endParaRPr lang="en-US" altLang="zh-CN" sz="2200" dirty="0">
              <a:latin typeface="+mn-ea"/>
            </a:endParaRPr>
          </a:p>
          <a:p>
            <a:pPr marL="0" indent="0">
              <a:lnSpc>
                <a:spcPct val="140000"/>
              </a:lnSpc>
              <a:spcBef>
                <a:spcPts val="0"/>
              </a:spcBef>
              <a:buNone/>
            </a:pPr>
            <a:r>
              <a:rPr lang="en-US" altLang="zh-CN" sz="2200" dirty="0">
                <a:latin typeface="+mn-ea"/>
              </a:rPr>
              <a:t>    </a:t>
            </a:r>
            <a:r>
              <a:rPr lang="zh-CN" altLang="en-US" sz="2200" dirty="0">
                <a:latin typeface="+mn-ea"/>
              </a:rPr>
              <a:t>另，双方虽就同一批次相同过期食品结算了</a:t>
            </a:r>
            <a:r>
              <a:rPr lang="en-US" altLang="zh-CN" sz="2200" dirty="0">
                <a:latin typeface="+mn-ea"/>
              </a:rPr>
              <a:t>46</a:t>
            </a:r>
            <a:r>
              <a:rPr lang="zh-CN" altLang="en-US" sz="2200" dirty="0">
                <a:latin typeface="+mn-ea"/>
              </a:rPr>
              <a:t>次，但被告系与张某同一消费者进行交易，而非与不同消费者进行交易。张某于</a:t>
            </a:r>
            <a:r>
              <a:rPr lang="en-US" altLang="zh-CN" sz="2200" dirty="0">
                <a:latin typeface="+mn-ea"/>
              </a:rPr>
              <a:t>2</a:t>
            </a:r>
            <a:r>
              <a:rPr lang="zh-CN" altLang="en-US" sz="2200" dirty="0">
                <a:latin typeface="+mn-ea"/>
              </a:rPr>
              <a:t>日内分</a:t>
            </a:r>
            <a:r>
              <a:rPr lang="en-US" altLang="zh-CN" sz="2200" dirty="0">
                <a:latin typeface="+mn-ea"/>
              </a:rPr>
              <a:t>46</a:t>
            </a:r>
            <a:r>
              <a:rPr lang="zh-CN" altLang="en-US" sz="2200" dirty="0">
                <a:latin typeface="+mn-ea"/>
              </a:rPr>
              <a:t>次结算购买</a:t>
            </a:r>
            <a:r>
              <a:rPr lang="en-US" altLang="zh-CN" sz="2200" dirty="0">
                <a:latin typeface="+mn-ea"/>
              </a:rPr>
              <a:t>46</a:t>
            </a:r>
            <a:r>
              <a:rPr lang="zh-CN" altLang="en-US" sz="2200" dirty="0">
                <a:latin typeface="+mn-ea"/>
              </a:rPr>
              <a:t>枚咸鸭蛋，并据此主张按照每枚咸鸭蛋赔偿</a:t>
            </a:r>
            <a:r>
              <a:rPr lang="en-US" altLang="zh-CN" sz="2200" dirty="0">
                <a:latin typeface="+mn-ea"/>
              </a:rPr>
              <a:t>1000</a:t>
            </a:r>
            <a:r>
              <a:rPr lang="zh-CN" altLang="en-US" sz="2200" dirty="0">
                <a:latin typeface="+mn-ea"/>
              </a:rPr>
              <a:t>元为标准计算惩罚性赔偿金共计</a:t>
            </a:r>
            <a:r>
              <a:rPr lang="en-US" altLang="zh-CN" sz="2200" dirty="0">
                <a:latin typeface="+mn-ea"/>
              </a:rPr>
              <a:t>46000</a:t>
            </a:r>
            <a:r>
              <a:rPr lang="zh-CN" altLang="en-US" sz="2200" dirty="0">
                <a:latin typeface="+mn-ea"/>
              </a:rPr>
              <a:t>元，明显与</a:t>
            </a:r>
            <a:r>
              <a:rPr lang="en-US" altLang="zh-CN" sz="2200" dirty="0">
                <a:latin typeface="+mn-ea"/>
              </a:rPr>
              <a:t>《</a:t>
            </a:r>
            <a:r>
              <a:rPr lang="zh-CN" altLang="en-US" sz="2200" dirty="0">
                <a:latin typeface="+mn-ea"/>
              </a:rPr>
              <a:t>中华人民共和国食品安全法</a:t>
            </a:r>
            <a:r>
              <a:rPr lang="en-US" altLang="zh-CN" sz="2200" dirty="0">
                <a:latin typeface="+mn-ea"/>
              </a:rPr>
              <a:t>》</a:t>
            </a:r>
            <a:r>
              <a:rPr lang="zh-CN" altLang="en-US" sz="2200" dirty="0">
                <a:latin typeface="+mn-ea"/>
              </a:rPr>
              <a:t>惩罚性赔偿制度精神不符，亦有悖于诚实信用原则，不应予以支持。</a:t>
            </a:r>
            <a:endParaRPr lang="en-US" altLang="zh-CN" sz="2200" dirty="0">
              <a:latin typeface="+mn-ea"/>
            </a:endParaRPr>
          </a:p>
          <a:p>
            <a:pPr marL="0" indent="0">
              <a:lnSpc>
                <a:spcPct val="140000"/>
              </a:lnSpc>
              <a:spcBef>
                <a:spcPts val="0"/>
              </a:spcBef>
              <a:buNone/>
            </a:pPr>
            <a:r>
              <a:rPr lang="en-US" altLang="zh-CN" sz="2400" dirty="0">
                <a:latin typeface="+mn-ea"/>
              </a:rPr>
              <a:t>    </a:t>
            </a:r>
          </a:p>
        </p:txBody>
      </p:sp>
    </p:spTree>
    <p:extLst>
      <p:ext uri="{BB962C8B-B14F-4D97-AF65-F5344CB8AC3E}">
        <p14:creationId xmlns:p14="http://schemas.microsoft.com/office/powerpoint/2010/main" val="148955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42678" y="1917626"/>
            <a:ext cx="9793088" cy="3528392"/>
          </a:xfrm>
        </p:spPr>
        <p:txBody>
          <a:bodyPr>
            <a:noAutofit/>
          </a:bodyPr>
          <a:lstStyle/>
          <a:p>
            <a:pPr marL="0" indent="0">
              <a:lnSpc>
                <a:spcPct val="140000"/>
              </a:lnSpc>
              <a:spcBef>
                <a:spcPts val="0"/>
              </a:spcBef>
              <a:buNone/>
            </a:pPr>
            <a:r>
              <a:rPr lang="zh-CN" altLang="en-US" sz="2400" dirty="0">
                <a:latin typeface="+mn-ea"/>
              </a:rPr>
              <a:t>    张某购买</a:t>
            </a:r>
            <a:r>
              <a:rPr lang="en-US" altLang="zh-CN" sz="2400" dirty="0">
                <a:latin typeface="+mn-ea"/>
              </a:rPr>
              <a:t>46</a:t>
            </a:r>
            <a:r>
              <a:rPr lang="zh-CN" altLang="en-US" sz="2400" dirty="0">
                <a:latin typeface="+mn-ea"/>
              </a:rPr>
              <a:t>枚咸鸭蛋所支付的总金额为</a:t>
            </a:r>
            <a:r>
              <a:rPr lang="en-US" altLang="zh-CN" sz="2400" dirty="0">
                <a:latin typeface="+mn-ea"/>
              </a:rPr>
              <a:t>101.20</a:t>
            </a:r>
            <a:r>
              <a:rPr lang="zh-CN" altLang="en-US" sz="2400" dirty="0">
                <a:latin typeface="+mn-ea"/>
              </a:rPr>
              <a:t>元，未超出生活消费需要，应当以总金额为基数，计算惩罚性赔偿金。因此，审理法院判决被告退还原告购物款</a:t>
            </a:r>
            <a:r>
              <a:rPr lang="en-US" altLang="zh-CN" sz="2400" dirty="0">
                <a:latin typeface="+mn-ea"/>
              </a:rPr>
              <a:t>101.20</a:t>
            </a:r>
            <a:r>
              <a:rPr lang="zh-CN" altLang="en-US" sz="2400" dirty="0">
                <a:latin typeface="+mn-ea"/>
              </a:rPr>
              <a:t>元，赔偿原告</a:t>
            </a:r>
            <a:r>
              <a:rPr lang="en-US" altLang="zh-CN" sz="2400" dirty="0">
                <a:latin typeface="+mn-ea"/>
              </a:rPr>
              <a:t>1012</a:t>
            </a:r>
            <a:r>
              <a:rPr lang="zh-CN" altLang="en-US" sz="2400" dirty="0">
                <a:latin typeface="+mn-ea"/>
              </a:rPr>
              <a:t>元；原告返还被告熟散装咸鸭蛋</a:t>
            </a:r>
            <a:r>
              <a:rPr lang="en-US" altLang="zh-CN" sz="2400" dirty="0">
                <a:latin typeface="+mn-ea"/>
              </a:rPr>
              <a:t>46</a:t>
            </a:r>
            <a:r>
              <a:rPr lang="zh-CN" altLang="en-US" sz="2400" dirty="0">
                <a:latin typeface="+mn-ea"/>
              </a:rPr>
              <a:t>枚。　　</a:t>
            </a:r>
            <a:endParaRPr lang="en-US" altLang="zh-CN" sz="2400" dirty="0">
              <a:latin typeface="+mn-ea"/>
            </a:endParaRPr>
          </a:p>
        </p:txBody>
      </p:sp>
    </p:spTree>
    <p:extLst>
      <p:ext uri="{BB962C8B-B14F-4D97-AF65-F5344CB8AC3E}">
        <p14:creationId xmlns:p14="http://schemas.microsoft.com/office/powerpoint/2010/main" val="26121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42678" y="1557586"/>
            <a:ext cx="10081120" cy="4104456"/>
          </a:xfrm>
        </p:spPr>
        <p:txBody>
          <a:bodyPr>
            <a:noAutofit/>
          </a:bodyPr>
          <a:lstStyle/>
          <a:p>
            <a:pPr marL="0" indent="0">
              <a:lnSpc>
                <a:spcPct val="140000"/>
              </a:lnSpc>
              <a:spcBef>
                <a:spcPts val="0"/>
              </a:spcBef>
              <a:buNone/>
            </a:pPr>
            <a:r>
              <a:rPr lang="zh-CN" altLang="en-US" sz="2400" b="1" dirty="0">
                <a:latin typeface="+mn-ea"/>
              </a:rPr>
              <a:t>典型意义：</a:t>
            </a:r>
          </a:p>
          <a:p>
            <a:pPr marL="0" indent="0">
              <a:lnSpc>
                <a:spcPct val="140000"/>
              </a:lnSpc>
              <a:spcBef>
                <a:spcPts val="0"/>
              </a:spcBef>
              <a:buNone/>
            </a:pPr>
            <a:r>
              <a:rPr lang="zh-CN" altLang="en-US" sz="2400" dirty="0">
                <a:latin typeface="+mn-ea"/>
              </a:rPr>
              <a:t>　　购买者故意在单次交易中进行数次或者数十次小额付款，并依照</a:t>
            </a:r>
            <a:r>
              <a:rPr lang="en-US" altLang="zh-CN" sz="2400" dirty="0">
                <a:latin typeface="+mn-ea"/>
              </a:rPr>
              <a:t>《</a:t>
            </a:r>
            <a:r>
              <a:rPr lang="zh-CN" altLang="en-US" sz="2400" dirty="0">
                <a:latin typeface="+mn-ea"/>
              </a:rPr>
              <a:t>中华人民共和国食品安全法</a:t>
            </a:r>
            <a:r>
              <a:rPr lang="en-US" altLang="zh-CN" sz="2400" dirty="0">
                <a:latin typeface="+mn-ea"/>
              </a:rPr>
              <a:t>》</a:t>
            </a:r>
            <a:r>
              <a:rPr lang="zh-CN" altLang="en-US" sz="2400" dirty="0">
                <a:latin typeface="+mn-ea"/>
              </a:rPr>
              <a:t>第一百四十八条第二款关于增加赔偿的金额不足一千元应按一千元计算的规定，请求每次结算赔偿一千元，按结算次数累计计算惩罚性赔偿金，不符合消费者通常交易习惯，与</a:t>
            </a:r>
            <a:r>
              <a:rPr lang="en-US" altLang="zh-CN" sz="2400" dirty="0">
                <a:latin typeface="+mn-ea"/>
              </a:rPr>
              <a:t>《</a:t>
            </a:r>
            <a:r>
              <a:rPr lang="zh-CN" altLang="en-US" sz="2400" dirty="0">
                <a:latin typeface="+mn-ea"/>
              </a:rPr>
              <a:t>中华人民共和国食品安全法</a:t>
            </a:r>
            <a:r>
              <a:rPr lang="en-US" altLang="zh-CN" sz="2400" dirty="0">
                <a:latin typeface="+mn-ea"/>
              </a:rPr>
              <a:t>》</a:t>
            </a:r>
            <a:r>
              <a:rPr lang="zh-CN" altLang="en-US" sz="2400" dirty="0">
                <a:latin typeface="+mn-ea"/>
              </a:rPr>
              <a:t>第一百四十八条第二款规定的惩罚性赔偿制度精神不符。</a:t>
            </a:r>
            <a:endParaRPr lang="en-US" altLang="zh-CN" sz="2400" dirty="0">
              <a:latin typeface="+mn-ea"/>
            </a:endParaRPr>
          </a:p>
          <a:p>
            <a:pPr marL="0" indent="0">
              <a:lnSpc>
                <a:spcPct val="140000"/>
              </a:lnSpc>
              <a:spcBef>
                <a:spcPts val="0"/>
              </a:spcBef>
              <a:buNone/>
            </a:pPr>
            <a:r>
              <a:rPr lang="en-US" altLang="zh-CN" sz="2400" dirty="0">
                <a:latin typeface="+mn-ea"/>
              </a:rPr>
              <a:t>    </a:t>
            </a:r>
            <a:endParaRPr lang="zh-CN" altLang="en-US" sz="2000" dirty="0">
              <a:latin typeface="+mn-ea"/>
            </a:endParaRPr>
          </a:p>
        </p:txBody>
      </p:sp>
    </p:spTree>
    <p:extLst>
      <p:ext uri="{BB962C8B-B14F-4D97-AF65-F5344CB8AC3E}">
        <p14:creationId xmlns:p14="http://schemas.microsoft.com/office/powerpoint/2010/main" val="144080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38622" y="1701602"/>
            <a:ext cx="10873208" cy="4104456"/>
          </a:xfrm>
        </p:spPr>
        <p:txBody>
          <a:bodyPr>
            <a:noAutofit/>
          </a:bodyPr>
          <a:lstStyle/>
          <a:p>
            <a:pPr marL="0" indent="0">
              <a:lnSpc>
                <a:spcPct val="140000"/>
              </a:lnSpc>
              <a:spcBef>
                <a:spcPts val="0"/>
              </a:spcBef>
              <a:buNone/>
            </a:pPr>
            <a:r>
              <a:rPr lang="zh-CN" altLang="en-US" sz="2400" dirty="0">
                <a:latin typeface="+mn-ea"/>
              </a:rPr>
              <a:t>    人民法院应当在合理生活消费需要范围内，将购买人分次支付价款的总额作为计算惩罚性赔偿金的基数，判决生产经营者支付价款十倍惩罚性赔偿金。</a:t>
            </a:r>
            <a:endParaRPr lang="en-US" altLang="zh-CN" sz="2400" dirty="0">
              <a:latin typeface="+mn-ea"/>
            </a:endParaRPr>
          </a:p>
          <a:p>
            <a:pPr marL="0" indent="0">
              <a:lnSpc>
                <a:spcPct val="140000"/>
              </a:lnSpc>
              <a:spcBef>
                <a:spcPts val="0"/>
              </a:spcBef>
              <a:buNone/>
            </a:pPr>
            <a:r>
              <a:rPr lang="en-US" altLang="zh-CN" sz="2400" dirty="0">
                <a:latin typeface="+mn-ea"/>
              </a:rPr>
              <a:t>    </a:t>
            </a:r>
            <a:r>
              <a:rPr lang="zh-CN" altLang="en-US" sz="2400" dirty="0">
                <a:latin typeface="+mn-ea"/>
              </a:rPr>
              <a:t>本案中，原告购买</a:t>
            </a:r>
            <a:r>
              <a:rPr lang="en-US" altLang="zh-CN" sz="2400" dirty="0">
                <a:latin typeface="+mn-ea"/>
              </a:rPr>
              <a:t>46</a:t>
            </a:r>
            <a:r>
              <a:rPr lang="zh-CN" altLang="en-US" sz="2400" dirty="0">
                <a:latin typeface="+mn-ea"/>
              </a:rPr>
              <a:t>枚咸鸭蛋，共支付价款</a:t>
            </a:r>
            <a:r>
              <a:rPr lang="en-US" altLang="zh-CN" sz="2400" dirty="0">
                <a:latin typeface="+mn-ea"/>
              </a:rPr>
              <a:t>101.20</a:t>
            </a:r>
            <a:r>
              <a:rPr lang="zh-CN" altLang="en-US" sz="2400" dirty="0">
                <a:latin typeface="+mn-ea"/>
              </a:rPr>
              <a:t>元，未超出其个人和家庭等的合理生活消费需要，审理法院以其实际支付的总价款</a:t>
            </a:r>
            <a:r>
              <a:rPr lang="en-US" altLang="zh-CN" sz="2400" dirty="0">
                <a:latin typeface="+mn-ea"/>
              </a:rPr>
              <a:t>101.20</a:t>
            </a:r>
            <a:r>
              <a:rPr lang="zh-CN" altLang="en-US" sz="2400" dirty="0">
                <a:latin typeface="+mn-ea"/>
              </a:rPr>
              <a:t>元为基数，计算价款十倍惩罚性赔偿金，明确了人民法院坚持在“生活消费需要”范围内支持“消费者”关于惩罚性赔偿诉讼请求的立场，既保护广大人民群众“舌尖上的安全”，又维护诚信有序的生产经营秩序。</a:t>
            </a:r>
          </a:p>
          <a:p>
            <a:pPr marL="0" indent="0">
              <a:lnSpc>
                <a:spcPct val="140000"/>
              </a:lnSpc>
              <a:spcBef>
                <a:spcPts val="0"/>
              </a:spcBef>
              <a:buNone/>
            </a:pPr>
            <a:endParaRPr lang="zh-CN" altLang="en-US" sz="2000" dirty="0">
              <a:latin typeface="+mn-ea"/>
            </a:endParaRPr>
          </a:p>
        </p:txBody>
      </p:sp>
    </p:spTree>
    <p:extLst>
      <p:ext uri="{BB962C8B-B14F-4D97-AF65-F5344CB8AC3E}">
        <p14:creationId xmlns:p14="http://schemas.microsoft.com/office/powerpoint/2010/main" val="345900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629594"/>
            <a:ext cx="9793088" cy="4249664"/>
          </a:xfrm>
        </p:spPr>
        <p:txBody>
          <a:bodyPr>
            <a:noAutofit/>
          </a:bodyPr>
          <a:lstStyle/>
          <a:p>
            <a:pPr>
              <a:lnSpc>
                <a:spcPct val="140000"/>
              </a:lnSpc>
              <a:spcBef>
                <a:spcPts val="0"/>
              </a:spcBef>
            </a:pPr>
            <a:r>
              <a:rPr lang="zh-CN" altLang="en-US" sz="3200" dirty="0"/>
              <a:t>视频案例：</a:t>
            </a:r>
            <a:r>
              <a:rPr lang="zh-CN" altLang="zh-CN" sz="3200" dirty="0"/>
              <a:t>知假买假之后</a:t>
            </a:r>
            <a:endParaRPr lang="en-US" altLang="zh-CN" sz="3200" dirty="0">
              <a:latin typeface="+mn-ea"/>
            </a:endParaRPr>
          </a:p>
          <a:p>
            <a:pPr marL="0" indent="0">
              <a:lnSpc>
                <a:spcPct val="140000"/>
              </a:lnSpc>
              <a:spcBef>
                <a:spcPts val="0"/>
              </a:spcBef>
              <a:buNone/>
            </a:pPr>
            <a:r>
              <a:rPr lang="zh-CN" altLang="en-US" sz="3200" dirty="0"/>
              <a:t>（</a:t>
            </a:r>
            <a:r>
              <a:rPr lang="zh-CN" altLang="zh-CN" sz="3200" dirty="0"/>
              <a:t>今日说法</a:t>
            </a:r>
            <a:r>
              <a:rPr lang="zh-CN" altLang="en-US" sz="3200" dirty="0"/>
              <a:t>栏目，</a:t>
            </a:r>
            <a:r>
              <a:rPr lang="en-US" altLang="zh-CN" sz="3200" dirty="0"/>
              <a:t>20191228</a:t>
            </a:r>
            <a:r>
              <a:rPr lang="zh-CN" altLang="en-US" sz="3200" dirty="0"/>
              <a:t>）</a:t>
            </a:r>
            <a:endParaRPr lang="en-US" altLang="zh-CN" sz="3200" dirty="0">
              <a:latin typeface="+mn-ea"/>
            </a:endParaRPr>
          </a:p>
        </p:txBody>
      </p:sp>
    </p:spTree>
    <p:extLst>
      <p:ext uri="{BB962C8B-B14F-4D97-AF65-F5344CB8AC3E}">
        <p14:creationId xmlns:p14="http://schemas.microsoft.com/office/powerpoint/2010/main" val="191773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008112"/>
          </a:xfrm>
        </p:spPr>
        <p:txBody>
          <a:bodyPr>
            <a:noAutofit/>
          </a:bodyPr>
          <a:lstStyle/>
          <a:p>
            <a:r>
              <a:rPr lang="zh-CN" altLang="en-US" sz="4000" b="1" dirty="0" smtClean="0">
                <a:solidFill>
                  <a:srgbClr val="7C1D20"/>
                </a:solidFill>
                <a:latin typeface="+mn-ea"/>
              </a:rPr>
              <a:t>消费者维权的边界</a:t>
            </a:r>
            <a:r>
              <a:rPr lang="en-US" altLang="zh-CN" sz="4000" b="1" dirty="0" smtClean="0">
                <a:solidFill>
                  <a:srgbClr val="7C1D20"/>
                </a:solidFill>
                <a:latin typeface="+mn-ea"/>
              </a:rPr>
              <a:t/>
            </a:r>
            <a:br>
              <a:rPr lang="en-US" altLang="zh-CN" sz="4000" b="1" dirty="0" smtClean="0">
                <a:solidFill>
                  <a:srgbClr val="7C1D20"/>
                </a:solidFill>
                <a:latin typeface="+mn-ea"/>
              </a:rPr>
            </a:br>
            <a:r>
              <a:rPr lang="en-US" altLang="zh-CN" sz="4000" b="1" dirty="0" smtClean="0">
                <a:solidFill>
                  <a:srgbClr val="7C1D20"/>
                </a:solidFill>
                <a:latin typeface="+mn-ea"/>
              </a:rPr>
              <a:t>——</a:t>
            </a:r>
            <a:r>
              <a:rPr lang="zh-CN" altLang="en-US" sz="4000" b="1" dirty="0" smtClean="0">
                <a:solidFill>
                  <a:srgbClr val="7C1D20"/>
                </a:solidFill>
                <a:latin typeface="+mn-ea"/>
              </a:rPr>
              <a:t>过度</a:t>
            </a:r>
            <a:r>
              <a:rPr lang="zh-CN" altLang="en-US" sz="4000" b="1" dirty="0">
                <a:solidFill>
                  <a:srgbClr val="7C1D20"/>
                </a:solidFill>
                <a:latin typeface="+mn-ea"/>
              </a:rPr>
              <a:t>维权与敲诈勒索</a:t>
            </a:r>
            <a:r>
              <a:rPr lang="zh-CN" altLang="en-US" sz="4000" b="1" dirty="0" smtClean="0">
                <a:solidFill>
                  <a:srgbClr val="7C1D20"/>
                </a:solidFill>
                <a:latin typeface="+mn-ea"/>
              </a:rPr>
              <a:t>的</a:t>
            </a:r>
            <a:r>
              <a:rPr lang="zh-CN" altLang="en-US" sz="4000" b="1" dirty="0">
                <a:solidFill>
                  <a:srgbClr val="7C1D20"/>
                </a:solidFill>
                <a:latin typeface="+mn-ea"/>
              </a:rPr>
              <a:t>区别</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054646" y="2565698"/>
            <a:ext cx="10296350" cy="3240360"/>
          </a:xfrm>
        </p:spPr>
        <p:txBody>
          <a:bodyPr>
            <a:noAutofit/>
          </a:bodyPr>
          <a:lstStyle/>
          <a:p>
            <a:pPr>
              <a:lnSpc>
                <a:spcPct val="140000"/>
              </a:lnSpc>
              <a:spcBef>
                <a:spcPts val="0"/>
              </a:spcBef>
            </a:pPr>
            <a:r>
              <a:rPr lang="zh-CN" altLang="en-US" sz="3000" dirty="0">
                <a:latin typeface="+mn-ea"/>
                <a:cs typeface="+mj-cs"/>
              </a:rPr>
              <a:t>黄静索赔华硕公司案（</a:t>
            </a:r>
            <a:r>
              <a:rPr lang="en-US" altLang="zh-CN" sz="3000" dirty="0">
                <a:latin typeface="+mn-ea"/>
                <a:cs typeface="+mj-cs"/>
              </a:rPr>
              <a:t>2006</a:t>
            </a:r>
            <a:r>
              <a:rPr lang="zh-CN" altLang="en-US" sz="3000" dirty="0">
                <a:latin typeface="+mn-ea"/>
                <a:cs typeface="+mj-cs"/>
              </a:rPr>
              <a:t>年）</a:t>
            </a:r>
            <a:endParaRPr lang="en-US" altLang="zh-CN" sz="3000" dirty="0">
              <a:latin typeface="+mn-ea"/>
              <a:cs typeface="+mj-cs"/>
            </a:endParaRPr>
          </a:p>
          <a:p>
            <a:pPr>
              <a:lnSpc>
                <a:spcPct val="140000"/>
              </a:lnSpc>
              <a:spcBef>
                <a:spcPts val="0"/>
              </a:spcBef>
            </a:pPr>
            <a:r>
              <a:rPr lang="zh-CN" altLang="en-US" sz="3000" dirty="0">
                <a:latin typeface="+mn-ea"/>
                <a:cs typeface="+mj-cs"/>
              </a:rPr>
              <a:t>郭利敲诈勒索案（</a:t>
            </a:r>
            <a:r>
              <a:rPr lang="en-US" altLang="zh-CN" sz="3000" dirty="0">
                <a:latin typeface="+mn-ea"/>
                <a:cs typeface="+mj-cs"/>
              </a:rPr>
              <a:t>—2017</a:t>
            </a:r>
            <a:r>
              <a:rPr lang="zh-CN" altLang="en-US" sz="3000" dirty="0">
                <a:latin typeface="+mn-ea"/>
                <a:cs typeface="+mj-cs"/>
              </a:rPr>
              <a:t>年）</a:t>
            </a:r>
            <a:endParaRPr lang="en-US" altLang="zh-CN" sz="3000" dirty="0">
              <a:latin typeface="+mn-ea"/>
              <a:cs typeface="+mj-cs"/>
            </a:endParaRPr>
          </a:p>
          <a:p>
            <a:pPr>
              <a:lnSpc>
                <a:spcPct val="140000"/>
              </a:lnSpc>
              <a:spcBef>
                <a:spcPts val="0"/>
              </a:spcBef>
            </a:pPr>
            <a:r>
              <a:rPr lang="zh-CN" altLang="en-US" sz="3000" dirty="0">
                <a:latin typeface="+mn-ea"/>
                <a:cs typeface="+mj-cs"/>
              </a:rPr>
              <a:t>李海峰天价索赔今麦郎案（</a:t>
            </a:r>
            <a:r>
              <a:rPr lang="en-US" altLang="zh-CN" sz="3000" dirty="0">
                <a:latin typeface="+mn-ea"/>
                <a:cs typeface="+mj-cs"/>
              </a:rPr>
              <a:t>2014</a:t>
            </a:r>
            <a:r>
              <a:rPr lang="zh-CN" altLang="en-US" sz="3000" dirty="0">
                <a:latin typeface="+mn-ea"/>
                <a:cs typeface="+mj-cs"/>
              </a:rPr>
              <a:t>年）</a:t>
            </a:r>
            <a:endParaRPr lang="en-US" altLang="zh-CN" sz="3000" dirty="0">
              <a:latin typeface="+mn-ea"/>
              <a:cs typeface="+mj-cs"/>
            </a:endParaRPr>
          </a:p>
          <a:p>
            <a:pPr>
              <a:lnSpc>
                <a:spcPct val="140000"/>
              </a:lnSpc>
              <a:spcBef>
                <a:spcPts val="0"/>
              </a:spcBef>
            </a:pPr>
            <a:r>
              <a:rPr lang="zh-CN" altLang="en-US" sz="3000" dirty="0">
                <a:latin typeface="+mn-ea"/>
                <a:cs typeface="+mj-cs"/>
              </a:rPr>
              <a:t>孟某、李某敲诈勒索案（</a:t>
            </a:r>
            <a:r>
              <a:rPr lang="en-US" altLang="zh-CN" sz="3000" dirty="0">
                <a:latin typeface="+mn-ea"/>
                <a:cs typeface="+mj-cs"/>
              </a:rPr>
              <a:t>2017</a:t>
            </a:r>
            <a:r>
              <a:rPr lang="zh-CN" altLang="en-US" sz="3000" dirty="0">
                <a:latin typeface="+mn-ea"/>
                <a:cs typeface="+mj-cs"/>
              </a:rPr>
              <a:t>年）</a:t>
            </a:r>
            <a:endParaRPr lang="en-US" altLang="zh-CN" sz="3000" dirty="0">
              <a:latin typeface="+mn-ea"/>
              <a:cs typeface="+mj-cs"/>
            </a:endParaRPr>
          </a:p>
          <a:p>
            <a:pPr>
              <a:lnSpc>
                <a:spcPct val="140000"/>
              </a:lnSpc>
              <a:spcBef>
                <a:spcPts val="0"/>
              </a:spcBef>
            </a:pPr>
            <a:r>
              <a:rPr lang="zh-CN" altLang="en-US" sz="3000" dirty="0">
                <a:latin typeface="+mn-ea"/>
                <a:cs typeface="+mj-cs"/>
              </a:rPr>
              <a:t>王某东敲诈勒索案（</a:t>
            </a:r>
            <a:r>
              <a:rPr lang="en-US" altLang="zh-CN" sz="3000" dirty="0">
                <a:latin typeface="+mn-ea"/>
                <a:cs typeface="+mj-cs"/>
              </a:rPr>
              <a:t>2015</a:t>
            </a:r>
            <a:r>
              <a:rPr lang="zh-CN" altLang="en-US" sz="3000" dirty="0">
                <a:latin typeface="+mn-ea"/>
                <a:cs typeface="+mj-cs"/>
              </a:rPr>
              <a:t>年）</a:t>
            </a:r>
            <a:endParaRPr lang="en-US" altLang="zh-CN" sz="3000" dirty="0">
              <a:latin typeface="+mn-ea"/>
              <a:cs typeface="+mj-cs"/>
            </a:endParaRP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222212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消费者的概念</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270670" y="1989634"/>
            <a:ext cx="10081120" cy="3528392"/>
          </a:xfrm>
        </p:spPr>
        <p:txBody>
          <a:bodyPr>
            <a:noAutofit/>
          </a:bodyPr>
          <a:lstStyle/>
          <a:p>
            <a:pPr marL="0" indent="0" algn="ctr">
              <a:lnSpc>
                <a:spcPct val="140000"/>
              </a:lnSpc>
              <a:spcBef>
                <a:spcPts val="0"/>
              </a:spcBef>
              <a:buNone/>
            </a:pPr>
            <a:endParaRPr lang="en-US" altLang="zh-CN" sz="6000" dirty="0">
              <a:latin typeface="+mn-ea"/>
              <a:cs typeface="+mj-cs"/>
            </a:endParaRPr>
          </a:p>
          <a:p>
            <a:pPr marL="0" indent="0" algn="ctr">
              <a:lnSpc>
                <a:spcPct val="140000"/>
              </a:lnSpc>
              <a:spcBef>
                <a:spcPts val="0"/>
              </a:spcBef>
              <a:buNone/>
            </a:pPr>
            <a:r>
              <a:rPr lang="zh-CN" altLang="en-US" sz="6000" dirty="0">
                <a:latin typeface="+mn-ea"/>
                <a:cs typeface="+mj-cs"/>
              </a:rPr>
              <a:t>什么是消费者？</a:t>
            </a:r>
            <a:endParaRPr lang="en-US" altLang="zh-CN" sz="6000" dirty="0">
              <a:latin typeface="+mn-ea"/>
              <a:cs typeface="+mj-cs"/>
            </a:endParaRPr>
          </a:p>
          <a:p>
            <a:pPr marL="0" indent="0" algn="ctr">
              <a:lnSpc>
                <a:spcPct val="140000"/>
              </a:lnSpc>
              <a:spcBef>
                <a:spcPts val="0"/>
              </a:spcBef>
              <a:buNone/>
            </a:pPr>
            <a:endParaRPr lang="en-US" altLang="zh-CN" sz="6000" dirty="0">
              <a:latin typeface="+mn-ea"/>
              <a:cs typeface="+mj-cs"/>
            </a:endParaRPr>
          </a:p>
        </p:txBody>
      </p:sp>
    </p:spTree>
    <p:extLst>
      <p:ext uri="{BB962C8B-B14F-4D97-AF65-F5344CB8AC3E}">
        <p14:creationId xmlns:p14="http://schemas.microsoft.com/office/powerpoint/2010/main" val="294637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24564"/>
          </a:xfrm>
        </p:spPr>
        <p:txBody>
          <a:bodyPr>
            <a:noAutofit/>
          </a:bodyPr>
          <a:lstStyle/>
          <a:p>
            <a:r>
              <a:rPr lang="zh-CN" altLang="en-US" sz="4000" b="1" dirty="0">
                <a:solidFill>
                  <a:srgbClr val="7C1D20"/>
                </a:solidFill>
                <a:latin typeface="+mn-ea"/>
              </a:rPr>
              <a:t>黄静索赔华硕公司案</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478582" y="2133650"/>
            <a:ext cx="11449272" cy="3744416"/>
          </a:xfrm>
        </p:spPr>
        <p:txBody>
          <a:bodyPr>
            <a:noAutofit/>
          </a:bodyPr>
          <a:lstStyle/>
          <a:p>
            <a:pPr marL="0" indent="0">
              <a:lnSpc>
                <a:spcPct val="140000"/>
              </a:lnSpc>
              <a:spcBef>
                <a:spcPts val="0"/>
              </a:spcBef>
              <a:buNone/>
            </a:pPr>
            <a:r>
              <a:rPr lang="en-US" altLang="zh-CN" sz="2800" dirty="0">
                <a:latin typeface="+mn-ea"/>
                <a:cs typeface="+mj-cs"/>
              </a:rPr>
              <a:t>    </a:t>
            </a:r>
            <a:r>
              <a:rPr lang="en-US" altLang="zh-CN" sz="2600" dirty="0">
                <a:latin typeface="+mn-ea"/>
                <a:cs typeface="+mj-cs"/>
              </a:rPr>
              <a:t>2006</a:t>
            </a:r>
            <a:r>
              <a:rPr lang="zh-CN" altLang="en-US" sz="2600" dirty="0">
                <a:latin typeface="+mn-ea"/>
                <a:cs typeface="+mj-cs"/>
              </a:rPr>
              <a:t>年</a:t>
            </a:r>
            <a:r>
              <a:rPr lang="en-US" altLang="zh-CN" sz="2600" dirty="0">
                <a:latin typeface="+mn-ea"/>
                <a:cs typeface="+mj-cs"/>
              </a:rPr>
              <a:t>2</a:t>
            </a:r>
            <a:r>
              <a:rPr lang="zh-CN" altLang="en-US" sz="2600" dirty="0">
                <a:latin typeface="+mn-ea"/>
                <a:cs typeface="+mj-cs"/>
              </a:rPr>
              <a:t>月</a:t>
            </a:r>
            <a:r>
              <a:rPr lang="en-US" altLang="zh-CN" sz="2600" dirty="0">
                <a:latin typeface="+mn-ea"/>
                <a:cs typeface="+mj-cs"/>
              </a:rPr>
              <a:t>9</a:t>
            </a:r>
            <a:r>
              <a:rPr lang="zh-CN" altLang="en-US" sz="2600" dirty="0">
                <a:latin typeface="+mn-ea"/>
                <a:cs typeface="+mj-cs"/>
              </a:rPr>
              <a:t>日，在校大学生黄静花</a:t>
            </a:r>
            <a:r>
              <a:rPr lang="en-US" altLang="zh-CN" sz="2600" dirty="0">
                <a:latin typeface="+mn-ea"/>
                <a:cs typeface="+mj-cs"/>
              </a:rPr>
              <a:t>2</a:t>
            </a:r>
            <a:r>
              <a:rPr lang="zh-CN" altLang="en-US" sz="2600" dirty="0">
                <a:latin typeface="+mn-ea"/>
                <a:cs typeface="+mj-cs"/>
              </a:rPr>
              <a:t>万多元购买了一台华硕电脑，但电脑却无法开机正常使用。经检验，该笔记本电脑使用的处理器是禁止上市销售的英特尔工程测试产品，于是黄静以此为由向商家索要</a:t>
            </a:r>
            <a:r>
              <a:rPr lang="en-US" altLang="zh-CN" sz="2600" dirty="0">
                <a:latin typeface="+mn-ea"/>
                <a:cs typeface="+mj-cs"/>
              </a:rPr>
              <a:t>500 </a:t>
            </a:r>
            <a:r>
              <a:rPr lang="zh-CN" altLang="en-US" sz="2600" dirty="0">
                <a:latin typeface="+mn-ea"/>
                <a:cs typeface="+mj-cs"/>
              </a:rPr>
              <a:t>万美元的赔偿。</a:t>
            </a:r>
            <a:endParaRPr lang="en-US" altLang="zh-CN" sz="2600" dirty="0">
              <a:latin typeface="+mn-ea"/>
              <a:cs typeface="+mj-cs"/>
            </a:endParaRPr>
          </a:p>
          <a:p>
            <a:pPr marL="0" indent="0">
              <a:lnSpc>
                <a:spcPct val="140000"/>
              </a:lnSpc>
              <a:spcBef>
                <a:spcPts val="0"/>
              </a:spcBef>
              <a:buNone/>
            </a:pPr>
            <a:r>
              <a:rPr lang="en-US" altLang="zh-CN" sz="2600" dirty="0">
                <a:latin typeface="+mn-ea"/>
                <a:cs typeface="+mj-cs"/>
              </a:rPr>
              <a:t>    </a:t>
            </a:r>
            <a:r>
              <a:rPr lang="zh-CN" altLang="en-US" sz="2600" dirty="0">
                <a:latin typeface="+mn-ea"/>
                <a:cs typeface="+mj-cs"/>
              </a:rPr>
              <a:t>随后，华硕公司以遭到敲诈勒索为由报案，海淀警方将黄静羁押。而后海淀检方认为，虽然黄静的索赔</a:t>
            </a:r>
            <a:r>
              <a:rPr lang="en-US" altLang="zh-CN" sz="2600" dirty="0">
                <a:latin typeface="+mn-ea"/>
                <a:cs typeface="+mj-cs"/>
              </a:rPr>
              <a:t>500 </a:t>
            </a:r>
            <a:r>
              <a:rPr lang="zh-CN" altLang="en-US" sz="2600" dirty="0">
                <a:latin typeface="+mn-ea"/>
                <a:cs typeface="+mj-cs"/>
              </a:rPr>
              <a:t>万美元属于过度维权，但该行为并不属于侵害行为，也不构成敲诈勒索罪，因此对先前的羁押行为作出国家赔偿。</a:t>
            </a:r>
            <a:endParaRPr lang="en-US" altLang="zh-CN" sz="2600" dirty="0">
              <a:latin typeface="+mn-ea"/>
              <a:cs typeface="+mj-cs"/>
            </a:endParaRPr>
          </a:p>
        </p:txBody>
      </p:sp>
    </p:spTree>
    <p:extLst>
      <p:ext uri="{BB962C8B-B14F-4D97-AF65-F5344CB8AC3E}">
        <p14:creationId xmlns:p14="http://schemas.microsoft.com/office/powerpoint/2010/main" val="318896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24564"/>
          </a:xfrm>
        </p:spPr>
        <p:txBody>
          <a:bodyPr>
            <a:noAutofit/>
          </a:bodyPr>
          <a:lstStyle/>
          <a:p>
            <a:r>
              <a:rPr lang="zh-CN" altLang="en-US" sz="4000" b="1" dirty="0">
                <a:solidFill>
                  <a:srgbClr val="7C1D20"/>
                </a:solidFill>
                <a:latin typeface="+mn-ea"/>
              </a:rPr>
              <a:t>郭利敲诈勒索案</a:t>
            </a:r>
          </a:p>
        </p:txBody>
      </p:sp>
      <p:sp>
        <p:nvSpPr>
          <p:cNvPr id="3" name="内容占位符 2"/>
          <p:cNvSpPr>
            <a:spLocks noGrp="1"/>
          </p:cNvSpPr>
          <p:nvPr>
            <p:ph idx="1"/>
          </p:nvPr>
        </p:nvSpPr>
        <p:spPr>
          <a:xfrm>
            <a:off x="262558" y="1850102"/>
            <a:ext cx="11449272" cy="4604028"/>
          </a:xfrm>
        </p:spPr>
        <p:txBody>
          <a:bodyPr>
            <a:noAutofit/>
          </a:bodyPr>
          <a:lstStyle/>
          <a:p>
            <a:pPr marL="0" indent="0">
              <a:lnSpc>
                <a:spcPct val="140000"/>
              </a:lnSpc>
              <a:spcBef>
                <a:spcPts val="0"/>
              </a:spcBef>
              <a:buNone/>
            </a:pPr>
            <a:r>
              <a:rPr lang="zh-CN" altLang="en-US" sz="2600" dirty="0">
                <a:latin typeface="+mn-ea"/>
                <a:cs typeface="+mj-cs"/>
              </a:rPr>
              <a:t>    郭利之女是</a:t>
            </a:r>
            <a:r>
              <a:rPr lang="en-US" altLang="zh-CN" sz="2600" dirty="0">
                <a:latin typeface="+mn-ea"/>
                <a:cs typeface="+mj-cs"/>
              </a:rPr>
              <a:t>2008 </a:t>
            </a:r>
            <a:r>
              <a:rPr lang="zh-CN" altLang="en-US" sz="2600" dirty="0">
                <a:latin typeface="+mn-ea"/>
                <a:cs typeface="+mj-cs"/>
              </a:rPr>
              <a:t>年“施恩”奶粉三聚氰胺事件的受害者之一，郭利之女在食用了该品牌奶粉后出现相关症状，于是郭利找到销售方和公司方进行索赔。</a:t>
            </a:r>
          </a:p>
          <a:p>
            <a:pPr marL="0" indent="0">
              <a:lnSpc>
                <a:spcPct val="140000"/>
              </a:lnSpc>
              <a:spcBef>
                <a:spcPts val="0"/>
              </a:spcBef>
              <a:buNone/>
            </a:pPr>
            <a:r>
              <a:rPr lang="zh-CN" altLang="en-US" sz="2600" dirty="0">
                <a:latin typeface="+mn-ea"/>
                <a:cs typeface="+mj-cs"/>
              </a:rPr>
              <a:t>经协商，郭利接受施恩公司赔偿的</a:t>
            </a:r>
            <a:r>
              <a:rPr lang="en-US" altLang="zh-CN" sz="2600" dirty="0">
                <a:latin typeface="+mn-ea"/>
                <a:cs typeface="+mj-cs"/>
              </a:rPr>
              <a:t>40 </a:t>
            </a:r>
            <a:r>
              <a:rPr lang="zh-CN" altLang="en-US" sz="2600" dirty="0">
                <a:latin typeface="+mn-ea"/>
                <a:cs typeface="+mj-cs"/>
              </a:rPr>
              <a:t>万元人民币并承诺不再追究。</a:t>
            </a:r>
            <a:endParaRPr lang="en-US" altLang="zh-CN" sz="2600" dirty="0">
              <a:latin typeface="+mn-ea"/>
              <a:cs typeface="+mj-cs"/>
            </a:endParaRPr>
          </a:p>
          <a:p>
            <a:pPr marL="0" indent="0">
              <a:lnSpc>
                <a:spcPct val="140000"/>
              </a:lnSpc>
              <a:spcBef>
                <a:spcPts val="0"/>
              </a:spcBef>
              <a:buNone/>
            </a:pPr>
            <a:r>
              <a:rPr lang="en-US" altLang="zh-CN" sz="2600" dirty="0">
                <a:latin typeface="+mn-ea"/>
                <a:cs typeface="+mj-cs"/>
              </a:rPr>
              <a:t>    </a:t>
            </a:r>
            <a:r>
              <a:rPr lang="zh-CN" altLang="en-US" sz="2600" dirty="0">
                <a:latin typeface="+mn-ea"/>
                <a:cs typeface="+mj-cs"/>
              </a:rPr>
              <a:t>而后郭利又在媒体及电视上表示，其妻子因“施恩”奶粉问题流产并患上精神疾病，再次要求施恩公司赔偿</a:t>
            </a:r>
            <a:r>
              <a:rPr lang="en-US" altLang="zh-CN" sz="2600" dirty="0">
                <a:latin typeface="+mn-ea"/>
                <a:cs typeface="+mj-cs"/>
              </a:rPr>
              <a:t>400 </a:t>
            </a:r>
            <a:r>
              <a:rPr lang="zh-CN" altLang="en-US" sz="2600" dirty="0">
                <a:latin typeface="+mn-ea"/>
                <a:cs typeface="+mj-cs"/>
              </a:rPr>
              <a:t>万元，否则便曝光此事，随后公司方以遭到郭利的敲诈勒索为由报警，郭利被抓。一审法院认为郭利构成敲诈勒索罪并对其判处了刑罚，二审以及再审均维持原判，</a:t>
            </a:r>
            <a:r>
              <a:rPr lang="en-US" altLang="zh-CN" sz="2600" dirty="0">
                <a:latin typeface="+mn-ea"/>
                <a:cs typeface="+mj-cs"/>
              </a:rPr>
              <a:t>2017 </a:t>
            </a:r>
            <a:r>
              <a:rPr lang="zh-CN" altLang="en-US" sz="2600" dirty="0">
                <a:latin typeface="+mn-ea"/>
                <a:cs typeface="+mj-cs"/>
              </a:rPr>
              <a:t>年</a:t>
            </a:r>
            <a:r>
              <a:rPr lang="en-US" altLang="zh-CN" sz="2600" dirty="0">
                <a:latin typeface="+mn-ea"/>
                <a:cs typeface="+mj-cs"/>
              </a:rPr>
              <a:t>3 </a:t>
            </a:r>
            <a:r>
              <a:rPr lang="zh-CN" altLang="en-US" sz="2600" dirty="0">
                <a:latin typeface="+mn-ea"/>
                <a:cs typeface="+mj-cs"/>
              </a:rPr>
              <a:t>月</a:t>
            </a:r>
            <a:r>
              <a:rPr lang="en-US" altLang="zh-CN" sz="2600" dirty="0">
                <a:latin typeface="+mn-ea"/>
                <a:cs typeface="+mj-cs"/>
              </a:rPr>
              <a:t>22 </a:t>
            </a:r>
            <a:r>
              <a:rPr lang="zh-CN" altLang="en-US" sz="2600" dirty="0">
                <a:latin typeface="+mn-ea"/>
                <a:cs typeface="+mj-cs"/>
              </a:rPr>
              <a:t>日，广东省高级人民法院通过再审改判郭利无罪。</a:t>
            </a:r>
            <a:endParaRPr lang="en-US" altLang="zh-CN" sz="2600" dirty="0">
              <a:latin typeface="+mn-ea"/>
              <a:cs typeface="+mj-cs"/>
            </a:endParaRPr>
          </a:p>
        </p:txBody>
      </p:sp>
    </p:spTree>
    <p:extLst>
      <p:ext uri="{BB962C8B-B14F-4D97-AF65-F5344CB8AC3E}">
        <p14:creationId xmlns:p14="http://schemas.microsoft.com/office/powerpoint/2010/main" val="9872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24564"/>
          </a:xfrm>
        </p:spPr>
        <p:txBody>
          <a:bodyPr>
            <a:noAutofit/>
          </a:bodyPr>
          <a:lstStyle/>
          <a:p>
            <a:r>
              <a:rPr lang="zh-CN" altLang="en-US" sz="4000" b="1" dirty="0">
                <a:solidFill>
                  <a:srgbClr val="7C1D20"/>
                </a:solidFill>
                <a:latin typeface="+mn-ea"/>
              </a:rPr>
              <a:t>李海峰天价索赔今麦郎案</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262558" y="2205658"/>
            <a:ext cx="11737304" cy="3816425"/>
          </a:xfrm>
        </p:spPr>
        <p:txBody>
          <a:bodyPr>
            <a:noAutofit/>
          </a:bodyPr>
          <a:lstStyle/>
          <a:p>
            <a:pPr marL="0" indent="0">
              <a:lnSpc>
                <a:spcPct val="140000"/>
              </a:lnSpc>
              <a:spcBef>
                <a:spcPts val="0"/>
              </a:spcBef>
              <a:buNone/>
            </a:pPr>
            <a:r>
              <a:rPr lang="en-US" altLang="zh-CN" sz="2600" dirty="0">
                <a:latin typeface="+mn-ea"/>
                <a:cs typeface="+mj-cs"/>
              </a:rPr>
              <a:t>    2014</a:t>
            </a:r>
            <a:r>
              <a:rPr lang="zh-CN" altLang="en-US" sz="2600" dirty="0">
                <a:latin typeface="+mn-ea"/>
                <a:cs typeface="+mj-cs"/>
              </a:rPr>
              <a:t>年</a:t>
            </a:r>
            <a:r>
              <a:rPr lang="en-US" altLang="zh-CN" sz="2600" dirty="0">
                <a:latin typeface="+mn-ea"/>
                <a:cs typeface="+mj-cs"/>
              </a:rPr>
              <a:t>12</a:t>
            </a:r>
            <a:r>
              <a:rPr lang="zh-CN" altLang="en-US" sz="2600" dirty="0">
                <a:latin typeface="+mn-ea"/>
                <a:cs typeface="+mj-cs"/>
              </a:rPr>
              <a:t>月，李海峰购买并食用了 “今麦郎”方便面之后便出现腹泻现象，检查后发现方便面均已经过期，并且在醋包中发现类似玻璃渣的异物，于是以今麦郎方便面醋包中含有玻璃渣为由向今麦郎公司索赔</a:t>
            </a:r>
            <a:r>
              <a:rPr lang="en-US" altLang="zh-CN" sz="2600" dirty="0">
                <a:latin typeface="+mn-ea"/>
                <a:cs typeface="+mj-cs"/>
              </a:rPr>
              <a:t>300</a:t>
            </a:r>
            <a:r>
              <a:rPr lang="zh-CN" altLang="en-US" sz="2600" dirty="0">
                <a:latin typeface="+mn-ea"/>
                <a:cs typeface="+mj-cs"/>
              </a:rPr>
              <a:t>万元。</a:t>
            </a:r>
            <a:endParaRPr lang="en-US" altLang="zh-CN" sz="2600" dirty="0">
              <a:latin typeface="+mn-ea"/>
              <a:cs typeface="+mj-cs"/>
            </a:endParaRPr>
          </a:p>
          <a:p>
            <a:pPr marL="0" indent="0">
              <a:lnSpc>
                <a:spcPct val="140000"/>
              </a:lnSpc>
              <a:spcBef>
                <a:spcPts val="0"/>
              </a:spcBef>
              <a:buNone/>
            </a:pPr>
            <a:r>
              <a:rPr lang="en-US" altLang="zh-CN" sz="2600" dirty="0">
                <a:latin typeface="+mn-ea"/>
                <a:cs typeface="+mj-cs"/>
              </a:rPr>
              <a:t>    </a:t>
            </a:r>
            <a:r>
              <a:rPr lang="zh-CN" altLang="en-US" sz="2600" dirty="0">
                <a:latin typeface="+mn-ea"/>
                <a:cs typeface="+mj-cs"/>
              </a:rPr>
              <a:t>经其委托的检测机构检测后发现方便面的醋包中汞含量严重超标，于是李海峰便将索赔金额提升至</a:t>
            </a:r>
            <a:r>
              <a:rPr lang="en-US" altLang="zh-CN" sz="2600" dirty="0">
                <a:latin typeface="+mn-ea"/>
                <a:cs typeface="+mj-cs"/>
              </a:rPr>
              <a:t>450</a:t>
            </a:r>
            <a:r>
              <a:rPr lang="zh-CN" altLang="en-US" sz="2600" dirty="0">
                <a:latin typeface="+mn-ea"/>
                <a:cs typeface="+mj-cs"/>
              </a:rPr>
              <a:t>万元，遭到今麦郎公司的拒绝后，李海峰在网络上发表有关今麦郎方便面含有致癌物并导致其母亲罹患乳腺癌等相关言论。</a:t>
            </a:r>
            <a:endParaRPr lang="en-US" altLang="zh-CN" sz="2600" dirty="0">
              <a:latin typeface="+mn-ea"/>
              <a:cs typeface="+mj-cs"/>
            </a:endParaRPr>
          </a:p>
        </p:txBody>
      </p:sp>
    </p:spTree>
    <p:extLst>
      <p:ext uri="{BB962C8B-B14F-4D97-AF65-F5344CB8AC3E}">
        <p14:creationId xmlns:p14="http://schemas.microsoft.com/office/powerpoint/2010/main" val="66991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24564"/>
          </a:xfrm>
        </p:spPr>
        <p:txBody>
          <a:bodyPr>
            <a:noAutofit/>
          </a:bodyPr>
          <a:lstStyle/>
          <a:p>
            <a:r>
              <a:rPr lang="zh-CN" altLang="en-US" sz="4000" b="1" dirty="0">
                <a:solidFill>
                  <a:srgbClr val="7C1D20"/>
                </a:solidFill>
                <a:latin typeface="+mn-ea"/>
              </a:rPr>
              <a:t>李海峰天价索赔今麦郎案</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262558" y="1917626"/>
            <a:ext cx="11449272" cy="4536504"/>
          </a:xfrm>
        </p:spPr>
        <p:txBody>
          <a:bodyPr>
            <a:noAutofit/>
          </a:bodyPr>
          <a:lstStyle/>
          <a:p>
            <a:pPr marL="0" indent="0">
              <a:lnSpc>
                <a:spcPct val="140000"/>
              </a:lnSpc>
              <a:spcBef>
                <a:spcPts val="0"/>
              </a:spcBef>
              <a:buNone/>
            </a:pPr>
            <a:r>
              <a:rPr lang="en-US" altLang="zh-CN" sz="2400" dirty="0">
                <a:latin typeface="+mn-ea"/>
                <a:cs typeface="+mj-cs"/>
              </a:rPr>
              <a:t>    </a:t>
            </a:r>
            <a:r>
              <a:rPr lang="en-US" altLang="zh-CN" sz="2600" dirty="0">
                <a:latin typeface="+mn-ea"/>
                <a:cs typeface="+mj-cs"/>
              </a:rPr>
              <a:t>2015</a:t>
            </a:r>
            <a:r>
              <a:rPr lang="zh-CN" altLang="en-US" sz="2600" dirty="0">
                <a:latin typeface="+mn-ea"/>
                <a:cs typeface="+mj-cs"/>
              </a:rPr>
              <a:t>年</a:t>
            </a:r>
            <a:r>
              <a:rPr lang="en-US" altLang="zh-CN" sz="2600" dirty="0">
                <a:latin typeface="+mn-ea"/>
                <a:cs typeface="+mj-cs"/>
              </a:rPr>
              <a:t>3</a:t>
            </a:r>
            <a:r>
              <a:rPr lang="zh-CN" altLang="en-US" sz="2600" dirty="0">
                <a:latin typeface="+mn-ea"/>
                <a:cs typeface="+mj-cs"/>
              </a:rPr>
              <a:t>月今麦郎公司报案，后河北省隆尧县人民法院以敲诈勒索罪判处李海峰有期徒刑</a:t>
            </a:r>
            <a:r>
              <a:rPr lang="en-US" altLang="zh-CN" sz="2600" dirty="0">
                <a:latin typeface="+mn-ea"/>
                <a:cs typeface="+mj-cs"/>
              </a:rPr>
              <a:t>8</a:t>
            </a:r>
            <a:r>
              <a:rPr lang="zh-CN" altLang="en-US" sz="2600" dirty="0">
                <a:latin typeface="+mn-ea"/>
                <a:cs typeface="+mj-cs"/>
              </a:rPr>
              <a:t>年</a:t>
            </a:r>
            <a:r>
              <a:rPr lang="en-US" altLang="zh-CN" sz="2600" dirty="0">
                <a:latin typeface="+mn-ea"/>
                <a:cs typeface="+mj-cs"/>
              </a:rPr>
              <a:t>6</a:t>
            </a:r>
            <a:r>
              <a:rPr lang="zh-CN" altLang="en-US" sz="2600" dirty="0">
                <a:latin typeface="+mn-ea"/>
                <a:cs typeface="+mj-cs"/>
              </a:rPr>
              <a:t>个月，并处罚金</a:t>
            </a:r>
            <a:r>
              <a:rPr lang="en-US" altLang="zh-CN" sz="2600" dirty="0">
                <a:latin typeface="+mn-ea"/>
                <a:cs typeface="+mj-cs"/>
              </a:rPr>
              <a:t>2</a:t>
            </a:r>
            <a:r>
              <a:rPr lang="zh-CN" altLang="en-US" sz="2600" dirty="0">
                <a:latin typeface="+mn-ea"/>
                <a:cs typeface="+mj-cs"/>
              </a:rPr>
              <a:t>万元。</a:t>
            </a:r>
            <a:endParaRPr lang="en-US" altLang="zh-CN" sz="2600" dirty="0">
              <a:latin typeface="+mn-ea"/>
              <a:cs typeface="+mj-cs"/>
            </a:endParaRPr>
          </a:p>
          <a:p>
            <a:pPr marL="0" indent="0">
              <a:lnSpc>
                <a:spcPct val="140000"/>
              </a:lnSpc>
              <a:spcBef>
                <a:spcPts val="0"/>
              </a:spcBef>
              <a:buNone/>
            </a:pPr>
            <a:r>
              <a:rPr lang="en-US" altLang="zh-CN" sz="2600" dirty="0">
                <a:latin typeface="+mn-ea"/>
                <a:cs typeface="+mj-cs"/>
              </a:rPr>
              <a:t>    </a:t>
            </a:r>
            <a:r>
              <a:rPr lang="zh-CN" altLang="en-US" sz="2600" dirty="0">
                <a:latin typeface="+mn-ea"/>
                <a:cs typeface="+mj-cs"/>
              </a:rPr>
              <a:t>李海峰上诉，后二审改判为有期徒刑</a:t>
            </a:r>
            <a:r>
              <a:rPr lang="en-US" altLang="zh-CN" sz="2600" dirty="0">
                <a:latin typeface="+mn-ea"/>
                <a:cs typeface="+mj-cs"/>
              </a:rPr>
              <a:t>5</a:t>
            </a:r>
            <a:r>
              <a:rPr lang="zh-CN" altLang="en-US" sz="2600" dirty="0">
                <a:latin typeface="+mn-ea"/>
                <a:cs typeface="+mj-cs"/>
              </a:rPr>
              <a:t>年，并处罚金</a:t>
            </a:r>
            <a:r>
              <a:rPr lang="en-US" altLang="zh-CN" sz="2600" dirty="0">
                <a:latin typeface="+mn-ea"/>
                <a:cs typeface="+mj-cs"/>
              </a:rPr>
              <a:t>2</a:t>
            </a:r>
            <a:r>
              <a:rPr lang="zh-CN" altLang="en-US" sz="2600" dirty="0">
                <a:latin typeface="+mn-ea"/>
                <a:cs typeface="+mj-cs"/>
              </a:rPr>
              <a:t>万元。法院对李海峰作出有罪判决的理由有以下几点：首先，</a:t>
            </a:r>
            <a:r>
              <a:rPr lang="en-US" altLang="zh-CN" sz="2600" dirty="0">
                <a:latin typeface="+mn-ea"/>
                <a:cs typeface="+mj-cs"/>
              </a:rPr>
              <a:t>450 </a:t>
            </a:r>
            <a:r>
              <a:rPr lang="zh-CN" altLang="en-US" sz="2600" dirty="0">
                <a:latin typeface="+mn-ea"/>
                <a:cs typeface="+mj-cs"/>
              </a:rPr>
              <a:t>万元的索赔数额已经明显超过其可能实现的债权范围，其超出了社会一般观念，故应当认定李海峰具有非法占有目的；其次，李海峰明知自己委托的检测机构并不具备资质，检测结果也不具备法律效力，其仍然在网络上公开了该检测结果，给今麦郎公司造成了不利影响，其胁迫性质的手段给今麦郎公司造成了精神强制。</a:t>
            </a:r>
            <a:endParaRPr lang="en-US" altLang="zh-CN" sz="2600" dirty="0">
              <a:latin typeface="+mn-ea"/>
              <a:cs typeface="+mj-cs"/>
            </a:endParaRPr>
          </a:p>
        </p:txBody>
      </p:sp>
    </p:spTree>
    <p:extLst>
      <p:ext uri="{BB962C8B-B14F-4D97-AF65-F5344CB8AC3E}">
        <p14:creationId xmlns:p14="http://schemas.microsoft.com/office/powerpoint/2010/main" val="36135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24564"/>
          </a:xfrm>
        </p:spPr>
        <p:txBody>
          <a:bodyPr>
            <a:noAutofit/>
          </a:bodyPr>
          <a:lstStyle/>
          <a:p>
            <a:r>
              <a:rPr lang="zh-CN" altLang="en-US" sz="4000" b="1" dirty="0">
                <a:solidFill>
                  <a:srgbClr val="7C1D20"/>
                </a:solidFill>
                <a:latin typeface="+mn-ea"/>
              </a:rPr>
              <a:t>孟某、李某敲诈勒索案</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478582" y="2061642"/>
            <a:ext cx="11161240" cy="4392488"/>
          </a:xfrm>
        </p:spPr>
        <p:txBody>
          <a:bodyPr>
            <a:noAutofit/>
          </a:bodyPr>
          <a:lstStyle/>
          <a:p>
            <a:pPr marL="0" indent="0">
              <a:lnSpc>
                <a:spcPct val="140000"/>
              </a:lnSpc>
              <a:spcBef>
                <a:spcPts val="0"/>
              </a:spcBef>
              <a:buNone/>
            </a:pPr>
            <a:r>
              <a:rPr lang="en-US" altLang="zh-CN" sz="2600" dirty="0">
                <a:latin typeface="+mn-ea"/>
                <a:cs typeface="+mj-cs"/>
              </a:rPr>
              <a:t>    2017</a:t>
            </a:r>
            <a:r>
              <a:rPr lang="zh-CN" altLang="en-US" sz="2600" dirty="0">
                <a:latin typeface="+mn-ea"/>
                <a:cs typeface="+mj-cs"/>
              </a:rPr>
              <a:t>年</a:t>
            </a:r>
            <a:r>
              <a:rPr lang="en-US" altLang="zh-CN" sz="2600" dirty="0">
                <a:latin typeface="+mn-ea"/>
                <a:cs typeface="+mj-cs"/>
              </a:rPr>
              <a:t>10</a:t>
            </a:r>
            <a:r>
              <a:rPr lang="zh-CN" altLang="en-US" sz="2600" dirty="0">
                <a:latin typeface="+mn-ea"/>
                <a:cs typeface="+mj-cs"/>
              </a:rPr>
              <a:t>月至</a:t>
            </a:r>
            <a:r>
              <a:rPr lang="en-US" altLang="zh-CN" sz="2600" dirty="0">
                <a:latin typeface="+mn-ea"/>
                <a:cs typeface="+mj-cs"/>
              </a:rPr>
              <a:t>2019</a:t>
            </a:r>
            <a:r>
              <a:rPr lang="zh-CN" altLang="en-US" sz="2600" dirty="0">
                <a:latin typeface="+mn-ea"/>
                <a:cs typeface="+mj-cs"/>
              </a:rPr>
              <a:t>年</a:t>
            </a:r>
            <a:r>
              <a:rPr lang="en-US" altLang="zh-CN" sz="2600" dirty="0">
                <a:latin typeface="+mn-ea"/>
                <a:cs typeface="+mj-cs"/>
              </a:rPr>
              <a:t>4</a:t>
            </a:r>
            <a:r>
              <a:rPr lang="zh-CN" altLang="en-US" sz="2600" dirty="0">
                <a:latin typeface="+mn-ea"/>
                <a:cs typeface="+mj-cs"/>
              </a:rPr>
              <a:t>月，孟某、李某伙同其他人，在多家大中型超市寻找、购买过期食品，并以此为由向超市方索要每单</a:t>
            </a:r>
            <a:r>
              <a:rPr lang="en-US" altLang="zh-CN" sz="2600" dirty="0">
                <a:latin typeface="+mn-ea"/>
                <a:cs typeface="+mj-cs"/>
              </a:rPr>
              <a:t>1000</a:t>
            </a:r>
            <a:r>
              <a:rPr lang="zh-CN" altLang="en-US" sz="2600" dirty="0">
                <a:latin typeface="+mn-ea"/>
                <a:cs typeface="+mj-cs"/>
              </a:rPr>
              <a:t>元的赔偿，声称若不给予赔偿就向相关部门投诉、举报，以此种方式共获得赔偿人民币</a:t>
            </a:r>
            <a:r>
              <a:rPr lang="en-US" altLang="zh-CN" sz="2600" dirty="0">
                <a:latin typeface="+mn-ea"/>
                <a:cs typeface="+mj-cs"/>
              </a:rPr>
              <a:t>33200</a:t>
            </a:r>
            <a:r>
              <a:rPr lang="zh-CN" altLang="en-US" sz="2600" dirty="0">
                <a:latin typeface="+mn-ea"/>
                <a:cs typeface="+mj-cs"/>
              </a:rPr>
              <a:t>元。</a:t>
            </a:r>
            <a:endParaRPr lang="en-US" altLang="zh-CN" sz="2600" dirty="0">
              <a:latin typeface="+mn-ea"/>
              <a:cs typeface="+mj-cs"/>
            </a:endParaRPr>
          </a:p>
          <a:p>
            <a:pPr marL="0" indent="0">
              <a:lnSpc>
                <a:spcPct val="140000"/>
              </a:lnSpc>
              <a:spcBef>
                <a:spcPts val="0"/>
              </a:spcBef>
              <a:buNone/>
            </a:pPr>
            <a:r>
              <a:rPr lang="en-US" altLang="zh-CN" sz="2600" dirty="0">
                <a:latin typeface="+mn-ea"/>
                <a:cs typeface="+mj-cs"/>
              </a:rPr>
              <a:t>    </a:t>
            </a:r>
            <a:r>
              <a:rPr lang="zh-CN" altLang="en-US" sz="2600" dirty="0">
                <a:latin typeface="+mn-ea"/>
                <a:cs typeface="+mj-cs"/>
              </a:rPr>
              <a:t>一审法院认为，被告人以非法占有为目的，多次勒索他人财物，构成敲诈勒索罪。被告人上诉，二审法院认为，依据我国当前法律法规，食品领域以牟利为目的的知假买假行为并不构成犯罪，被告人的行为不符合敲诈勒索的犯罪构成，故不应判处敲诈勒索罪。</a:t>
            </a:r>
            <a:endParaRPr lang="en-US" altLang="zh-CN" sz="2600" dirty="0">
              <a:latin typeface="+mn-ea"/>
              <a:cs typeface="+mj-cs"/>
            </a:endParaRPr>
          </a:p>
        </p:txBody>
      </p:sp>
    </p:spTree>
    <p:extLst>
      <p:ext uri="{BB962C8B-B14F-4D97-AF65-F5344CB8AC3E}">
        <p14:creationId xmlns:p14="http://schemas.microsoft.com/office/powerpoint/2010/main" val="212286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24564"/>
          </a:xfrm>
        </p:spPr>
        <p:txBody>
          <a:bodyPr>
            <a:noAutofit/>
          </a:bodyPr>
          <a:lstStyle/>
          <a:p>
            <a:r>
              <a:rPr lang="zh-CN" altLang="en-US" sz="4000" b="1" dirty="0">
                <a:solidFill>
                  <a:srgbClr val="7C1D20"/>
                </a:solidFill>
                <a:latin typeface="+mn-ea"/>
              </a:rPr>
              <a:t>王某东敲诈勒索案</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95400" y="2205658"/>
            <a:ext cx="11016430" cy="4248472"/>
          </a:xfrm>
        </p:spPr>
        <p:txBody>
          <a:bodyPr>
            <a:noAutofit/>
          </a:bodyPr>
          <a:lstStyle/>
          <a:p>
            <a:pPr marL="0" indent="0">
              <a:lnSpc>
                <a:spcPct val="140000"/>
              </a:lnSpc>
              <a:spcBef>
                <a:spcPts val="0"/>
              </a:spcBef>
              <a:buNone/>
            </a:pPr>
            <a:r>
              <a:rPr lang="en-US" altLang="zh-CN" sz="2600" dirty="0">
                <a:latin typeface="+mn-ea"/>
                <a:cs typeface="+mj-cs"/>
              </a:rPr>
              <a:t>    </a:t>
            </a:r>
            <a:r>
              <a:rPr lang="zh-CN" altLang="en-US" sz="2600" dirty="0">
                <a:latin typeface="+mn-ea"/>
                <a:cs typeface="+mj-cs"/>
              </a:rPr>
              <a:t>从</a:t>
            </a:r>
            <a:r>
              <a:rPr lang="en-US" altLang="zh-CN" sz="2600" dirty="0">
                <a:latin typeface="+mn-ea"/>
                <a:cs typeface="+mj-cs"/>
              </a:rPr>
              <a:t>2015</a:t>
            </a:r>
            <a:r>
              <a:rPr lang="zh-CN" altLang="en-US" sz="2600" dirty="0">
                <a:latin typeface="+mn-ea"/>
                <a:cs typeface="+mj-cs"/>
              </a:rPr>
              <a:t>年到</a:t>
            </a:r>
            <a:r>
              <a:rPr lang="en-US" altLang="zh-CN" sz="2600" dirty="0">
                <a:latin typeface="+mn-ea"/>
                <a:cs typeface="+mj-cs"/>
              </a:rPr>
              <a:t>2018</a:t>
            </a:r>
            <a:r>
              <a:rPr lang="zh-CN" altLang="en-US" sz="2600" dirty="0">
                <a:latin typeface="+mn-ea"/>
                <a:cs typeface="+mj-cs"/>
              </a:rPr>
              <a:t>年，王某东有意在多家超市卖场、教育机构等单位进行“检查”，以该单位存在消防安全隐患为由向单位索要“顾问费”。</a:t>
            </a:r>
            <a:endParaRPr lang="en-US" altLang="zh-CN" sz="2600" dirty="0">
              <a:latin typeface="+mn-ea"/>
              <a:cs typeface="+mj-cs"/>
            </a:endParaRPr>
          </a:p>
          <a:p>
            <a:pPr marL="0" indent="0">
              <a:lnSpc>
                <a:spcPct val="140000"/>
              </a:lnSpc>
              <a:spcBef>
                <a:spcPts val="0"/>
              </a:spcBef>
              <a:buNone/>
            </a:pPr>
            <a:r>
              <a:rPr lang="en-US" altLang="zh-CN" sz="2600" dirty="0">
                <a:latin typeface="+mn-ea"/>
                <a:cs typeface="+mj-cs"/>
              </a:rPr>
              <a:t>    </a:t>
            </a:r>
            <a:r>
              <a:rPr lang="zh-CN" altLang="en-US" sz="2600" dirty="0">
                <a:latin typeface="+mn-ea"/>
                <a:cs typeface="+mj-cs"/>
              </a:rPr>
              <a:t>法院经审理认定，被告人以非法占有为目的，利用被害单位为维护经营，希望减少投诉或者撤诉的心理，胁迫被害单位支付“顾问费”，构成敲诈勒索罪。</a:t>
            </a:r>
            <a:endParaRPr lang="en-US" altLang="zh-CN" sz="2600" dirty="0">
              <a:latin typeface="+mn-ea"/>
              <a:cs typeface="+mj-cs"/>
            </a:endParaRPr>
          </a:p>
        </p:txBody>
      </p:sp>
    </p:spTree>
    <p:extLst>
      <p:ext uri="{BB962C8B-B14F-4D97-AF65-F5344CB8AC3E}">
        <p14:creationId xmlns:p14="http://schemas.microsoft.com/office/powerpoint/2010/main" val="300010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24564"/>
          </a:xfrm>
        </p:spPr>
        <p:txBody>
          <a:bodyPr>
            <a:noAutofit/>
          </a:bodyPr>
          <a:lstStyle/>
          <a:p>
            <a:r>
              <a:rPr lang="zh-CN" altLang="en-US" sz="4000" b="1" dirty="0">
                <a:solidFill>
                  <a:srgbClr val="7C1D20"/>
                </a:solidFill>
                <a:latin typeface="+mn-ea"/>
              </a:rPr>
              <a:t>争议焦点</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2421682"/>
            <a:ext cx="10800406" cy="2520280"/>
          </a:xfrm>
        </p:spPr>
        <p:txBody>
          <a:bodyPr>
            <a:noAutofit/>
          </a:bodyPr>
          <a:lstStyle/>
          <a:p>
            <a:pPr>
              <a:lnSpc>
                <a:spcPct val="140000"/>
              </a:lnSpc>
              <a:spcBef>
                <a:spcPts val="0"/>
              </a:spcBef>
            </a:pPr>
            <a:r>
              <a:rPr lang="zh-CN" altLang="en-US" sz="2600" dirty="0">
                <a:latin typeface="+mn-ea"/>
                <a:cs typeface="+mj-cs"/>
              </a:rPr>
              <a:t>行为人维权的权利基础</a:t>
            </a:r>
            <a:endParaRPr lang="en-US" altLang="zh-CN" sz="2600" dirty="0">
              <a:latin typeface="+mn-ea"/>
              <a:cs typeface="+mj-cs"/>
            </a:endParaRPr>
          </a:p>
          <a:p>
            <a:pPr>
              <a:lnSpc>
                <a:spcPct val="140000"/>
              </a:lnSpc>
              <a:spcBef>
                <a:spcPts val="0"/>
              </a:spcBef>
            </a:pPr>
            <a:r>
              <a:rPr lang="zh-CN" altLang="en-US" sz="2600" dirty="0">
                <a:latin typeface="+mn-ea"/>
                <a:cs typeface="+mj-cs"/>
              </a:rPr>
              <a:t>行为人维权的手段</a:t>
            </a:r>
            <a:endParaRPr lang="en-US" altLang="zh-CN" sz="2600" dirty="0">
              <a:latin typeface="+mn-ea"/>
              <a:cs typeface="+mj-cs"/>
            </a:endParaRPr>
          </a:p>
          <a:p>
            <a:pPr>
              <a:lnSpc>
                <a:spcPct val="140000"/>
              </a:lnSpc>
              <a:spcBef>
                <a:spcPts val="0"/>
              </a:spcBef>
            </a:pPr>
            <a:r>
              <a:rPr lang="zh-CN" altLang="en-US" sz="2600" dirty="0">
                <a:latin typeface="+mn-ea"/>
                <a:cs typeface="+mj-cs"/>
              </a:rPr>
              <a:t>行为人的索赔数额</a:t>
            </a:r>
            <a:endParaRPr lang="en-US" altLang="zh-CN" sz="2600" dirty="0">
              <a:latin typeface="+mn-ea"/>
              <a:cs typeface="+mj-cs"/>
            </a:endParaRPr>
          </a:p>
        </p:txBody>
      </p:sp>
    </p:spTree>
    <p:extLst>
      <p:ext uri="{BB962C8B-B14F-4D97-AF65-F5344CB8AC3E}">
        <p14:creationId xmlns:p14="http://schemas.microsoft.com/office/powerpoint/2010/main" val="162425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24564"/>
          </a:xfrm>
        </p:spPr>
        <p:txBody>
          <a:bodyPr>
            <a:noAutofit/>
          </a:bodyPr>
          <a:lstStyle/>
          <a:p>
            <a:r>
              <a:rPr lang="zh-CN" altLang="en-US" sz="4000" b="1" dirty="0">
                <a:solidFill>
                  <a:srgbClr val="7C1D20"/>
                </a:solidFill>
                <a:latin typeface="+mn-ea"/>
              </a:rPr>
              <a:t>敲诈勒索罪的构成要件</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2421682"/>
            <a:ext cx="10800406" cy="2520280"/>
          </a:xfrm>
        </p:spPr>
        <p:txBody>
          <a:bodyPr>
            <a:noAutofit/>
          </a:bodyPr>
          <a:lstStyle/>
          <a:p>
            <a:pPr>
              <a:lnSpc>
                <a:spcPct val="140000"/>
              </a:lnSpc>
              <a:spcBef>
                <a:spcPts val="0"/>
              </a:spcBef>
            </a:pPr>
            <a:r>
              <a:rPr lang="zh-CN" altLang="en-US" sz="2600" dirty="0">
                <a:latin typeface="+mn-ea"/>
                <a:cs typeface="+mj-cs"/>
              </a:rPr>
              <a:t>主观目的：非法占有目的</a:t>
            </a:r>
            <a:endParaRPr lang="en-US" altLang="zh-CN" sz="2600" dirty="0">
              <a:latin typeface="+mn-ea"/>
              <a:cs typeface="+mj-cs"/>
            </a:endParaRPr>
          </a:p>
          <a:p>
            <a:pPr>
              <a:lnSpc>
                <a:spcPct val="140000"/>
              </a:lnSpc>
              <a:spcBef>
                <a:spcPts val="0"/>
              </a:spcBef>
            </a:pPr>
            <a:r>
              <a:rPr lang="zh-CN" altLang="en-US" sz="2600" dirty="0">
                <a:latin typeface="+mn-ea"/>
                <a:cs typeface="+mj-cs"/>
              </a:rPr>
              <a:t>客观行为：恐吓、威胁以及要挟行为</a:t>
            </a:r>
            <a:endParaRPr lang="en-US" altLang="zh-CN" sz="2600" dirty="0">
              <a:latin typeface="+mn-ea"/>
              <a:cs typeface="+mj-cs"/>
            </a:endParaRPr>
          </a:p>
          <a:p>
            <a:pPr>
              <a:lnSpc>
                <a:spcPct val="140000"/>
              </a:lnSpc>
              <a:spcBef>
                <a:spcPts val="0"/>
              </a:spcBef>
            </a:pPr>
            <a:endParaRPr lang="en-US" altLang="zh-CN" sz="2600" dirty="0">
              <a:latin typeface="+mn-ea"/>
              <a:cs typeface="+mj-cs"/>
            </a:endParaRPr>
          </a:p>
        </p:txBody>
      </p:sp>
    </p:spTree>
    <p:extLst>
      <p:ext uri="{BB962C8B-B14F-4D97-AF65-F5344CB8AC3E}">
        <p14:creationId xmlns:p14="http://schemas.microsoft.com/office/powerpoint/2010/main" val="56713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9064"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场景五</a:t>
            </a:r>
            <a:endParaRPr lang="zh-CN" altLang="en-US" sz="4000" b="1" dirty="0">
              <a:solidFill>
                <a:srgbClr val="7C1D20"/>
              </a:solidFill>
              <a:latin typeface="+mn-ea"/>
              <a:ea typeface="+mn-ea"/>
            </a:endParaRPr>
          </a:p>
        </p:txBody>
      </p:sp>
      <p:sp>
        <p:nvSpPr>
          <p:cNvPr id="4" name="圆角矩形 3"/>
          <p:cNvSpPr/>
          <p:nvPr/>
        </p:nvSpPr>
        <p:spPr>
          <a:xfrm>
            <a:off x="1774726" y="3269715"/>
            <a:ext cx="3600400" cy="30927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内容占位符 2"/>
          <p:cNvSpPr txBox="1">
            <a:spLocks/>
          </p:cNvSpPr>
          <p:nvPr/>
        </p:nvSpPr>
        <p:spPr>
          <a:xfrm>
            <a:off x="1954746" y="3438370"/>
            <a:ext cx="3124923" cy="2605506"/>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40000"/>
              </a:lnSpc>
              <a:spcBef>
                <a:spcPts val="0"/>
              </a:spcBef>
              <a:buNone/>
            </a:pPr>
            <a:r>
              <a:rPr lang="zh-CN" altLang="en-US" sz="3000" dirty="0">
                <a:latin typeface="+mn-ea"/>
              </a:rPr>
              <a:t>小王在咸鱼</a:t>
            </a:r>
            <a:r>
              <a:rPr lang="en-US" altLang="zh-CN" sz="3000" dirty="0">
                <a:latin typeface="+mn-ea"/>
              </a:rPr>
              <a:t>APP</a:t>
            </a:r>
            <a:r>
              <a:rPr lang="zh-CN" altLang="en-US" sz="3000" dirty="0">
                <a:latin typeface="+mn-ea"/>
              </a:rPr>
              <a:t>上购买了一件二手衣服，卖家是一位自然人</a:t>
            </a:r>
            <a:endParaRPr lang="en-US" altLang="zh-CN" sz="3000" dirty="0">
              <a:latin typeface="+mn-ea"/>
            </a:endParaRPr>
          </a:p>
        </p:txBody>
      </p:sp>
      <p:sp>
        <p:nvSpPr>
          <p:cNvPr id="14" name="圆角矩形 13"/>
          <p:cNvSpPr/>
          <p:nvPr/>
        </p:nvSpPr>
        <p:spPr>
          <a:xfrm>
            <a:off x="7130788" y="3269715"/>
            <a:ext cx="3557509" cy="30927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内容占位符 2"/>
          <p:cNvSpPr txBox="1">
            <a:spLocks/>
          </p:cNvSpPr>
          <p:nvPr/>
        </p:nvSpPr>
        <p:spPr>
          <a:xfrm>
            <a:off x="7463358" y="3910947"/>
            <a:ext cx="3086982" cy="1660352"/>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40000"/>
              </a:lnSpc>
              <a:spcBef>
                <a:spcPts val="0"/>
              </a:spcBef>
              <a:buNone/>
            </a:pPr>
            <a:r>
              <a:rPr lang="zh-CN" altLang="en-US" sz="3000" dirty="0">
                <a:latin typeface="+mn-ea"/>
              </a:rPr>
              <a:t>小王在</a:t>
            </a:r>
            <a:r>
              <a:rPr lang="en-US" altLang="zh-CN" sz="3000" dirty="0">
                <a:latin typeface="+mn-ea"/>
              </a:rPr>
              <a:t>4S</a:t>
            </a:r>
            <a:r>
              <a:rPr lang="zh-CN" altLang="en-US" sz="3000" dirty="0">
                <a:latin typeface="+mn-ea"/>
              </a:rPr>
              <a:t>店购买了辆二手法拉利</a:t>
            </a:r>
            <a:endParaRPr lang="en-US" altLang="zh-CN" sz="3000" dirty="0">
              <a:latin typeface="+mn-ea"/>
            </a:endParaRPr>
          </a:p>
        </p:txBody>
      </p:sp>
      <p:sp>
        <p:nvSpPr>
          <p:cNvPr id="11" name="文本框 10"/>
          <p:cNvSpPr txBox="1"/>
          <p:nvPr/>
        </p:nvSpPr>
        <p:spPr>
          <a:xfrm>
            <a:off x="1860384" y="2127830"/>
            <a:ext cx="8469646" cy="646331"/>
          </a:xfrm>
          <a:prstGeom prst="rect">
            <a:avLst/>
          </a:prstGeom>
          <a:noFill/>
        </p:spPr>
        <p:txBody>
          <a:bodyPr wrap="square" rtlCol="0">
            <a:spAutoFit/>
          </a:bodyPr>
          <a:lstStyle/>
          <a:p>
            <a:pPr algn="ctr"/>
            <a:r>
              <a:rPr lang="zh-CN" altLang="en-US" sz="3600" dirty="0"/>
              <a:t>消费者的相对人必须是</a:t>
            </a:r>
            <a:r>
              <a:rPr lang="zh-CN" altLang="en-US" sz="3600" b="1" dirty="0"/>
              <a:t>经营者</a:t>
            </a:r>
            <a:r>
              <a:rPr lang="zh-CN" altLang="en-US" sz="3600" dirty="0"/>
              <a:t>么</a:t>
            </a:r>
          </a:p>
        </p:txBody>
      </p:sp>
    </p:spTree>
    <p:extLst>
      <p:ext uri="{BB962C8B-B14F-4D97-AF65-F5344CB8AC3E}">
        <p14:creationId xmlns:p14="http://schemas.microsoft.com/office/powerpoint/2010/main" val="142171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animBg="1"/>
      <p:bldP spid="16" grpId="0"/>
      <p:bldP spid="1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案例三 </a:t>
            </a:r>
            <a:r>
              <a:rPr lang="en-US" altLang="zh-CN" sz="4000" b="1" dirty="0">
                <a:solidFill>
                  <a:srgbClr val="7C1D20"/>
                </a:solidFill>
                <a:latin typeface="+mn-ea"/>
              </a:rPr>
              <a:t>360</a:t>
            </a:r>
            <a:r>
              <a:rPr lang="zh-CN" altLang="en-US" sz="4000" b="1" dirty="0">
                <a:solidFill>
                  <a:srgbClr val="7C1D20"/>
                </a:solidFill>
                <a:latin typeface="+mn-ea"/>
              </a:rPr>
              <a:t>万豪车案</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94606" y="2133650"/>
            <a:ext cx="11089232" cy="4536504"/>
          </a:xfrm>
        </p:spPr>
        <p:txBody>
          <a:bodyPr>
            <a:noAutofit/>
          </a:bodyPr>
          <a:lstStyle/>
          <a:p>
            <a:pPr>
              <a:lnSpc>
                <a:spcPct val="140000"/>
              </a:lnSpc>
              <a:spcBef>
                <a:spcPts val="0"/>
              </a:spcBef>
            </a:pPr>
            <a:r>
              <a:rPr lang="en-US" altLang="zh-CN" sz="3000" dirty="0">
                <a:latin typeface="+mn-ea"/>
                <a:cs typeface="+mj-cs"/>
              </a:rPr>
              <a:t>2013</a:t>
            </a:r>
            <a:r>
              <a:rPr lang="zh-CN" altLang="en-US" sz="3000" dirty="0">
                <a:latin typeface="+mn-ea"/>
                <a:cs typeface="+mj-cs"/>
              </a:rPr>
              <a:t>年，龚先生在</a:t>
            </a:r>
            <a:r>
              <a:rPr lang="en-US" altLang="zh-CN" sz="3000" dirty="0">
                <a:latin typeface="+mn-ea"/>
                <a:cs typeface="+mj-cs"/>
              </a:rPr>
              <a:t>4S</a:t>
            </a:r>
            <a:r>
              <a:rPr lang="zh-CN" altLang="en-US" sz="3000" dirty="0">
                <a:latin typeface="+mn-ea"/>
                <a:cs typeface="+mj-cs"/>
              </a:rPr>
              <a:t>店购买了一辆</a:t>
            </a:r>
            <a:r>
              <a:rPr lang="en-US" altLang="zh-CN" sz="3000" dirty="0">
                <a:latin typeface="+mn-ea"/>
                <a:cs typeface="+mj-cs"/>
              </a:rPr>
              <a:t>360</a:t>
            </a:r>
            <a:r>
              <a:rPr lang="zh-CN" altLang="en-US" sz="3000" dirty="0">
                <a:latin typeface="+mn-ea"/>
                <a:cs typeface="+mj-cs"/>
              </a:rPr>
              <a:t>万的二手法拉利，后发现这辆车并非店家承诺的是一辆几乎没开过的次新车，而是一辆出过重大事故的车，遂起诉</a:t>
            </a:r>
            <a:r>
              <a:rPr lang="en-US" altLang="zh-CN" sz="3000" dirty="0">
                <a:latin typeface="+mn-ea"/>
                <a:cs typeface="+mj-cs"/>
              </a:rPr>
              <a:t>4S</a:t>
            </a:r>
            <a:r>
              <a:rPr lang="zh-CN" altLang="en-US" sz="3000" dirty="0">
                <a:latin typeface="+mn-ea"/>
                <a:cs typeface="+mj-cs"/>
              </a:rPr>
              <a:t>店，要求其承担惩罚性赔偿责任</a:t>
            </a:r>
            <a:endParaRPr lang="en-US" altLang="zh-CN" sz="3000" dirty="0">
              <a:latin typeface="+mn-ea"/>
              <a:cs typeface="+mj-cs"/>
            </a:endParaRPr>
          </a:p>
          <a:p>
            <a:pPr>
              <a:lnSpc>
                <a:spcPct val="140000"/>
              </a:lnSpc>
              <a:spcBef>
                <a:spcPts val="0"/>
              </a:spcBef>
            </a:pPr>
            <a:r>
              <a:rPr lang="zh-CN" altLang="en-US" sz="3000" b="1" dirty="0">
                <a:latin typeface="+mn-ea"/>
                <a:cs typeface="+mj-cs"/>
              </a:rPr>
              <a:t>争议焦点：龚先生买的是二手车，所以交易的另一方究竟是</a:t>
            </a:r>
            <a:r>
              <a:rPr lang="en-US" altLang="zh-CN" sz="3000" b="1" dirty="0">
                <a:latin typeface="+mn-ea"/>
                <a:cs typeface="+mj-cs"/>
              </a:rPr>
              <a:t>4S</a:t>
            </a:r>
            <a:r>
              <a:rPr lang="zh-CN" altLang="en-US" sz="3000" b="1" dirty="0">
                <a:latin typeface="+mn-ea"/>
                <a:cs typeface="+mj-cs"/>
              </a:rPr>
              <a:t>店，还是上一任车主？</a:t>
            </a:r>
            <a:endParaRPr lang="en-US" altLang="zh-CN" sz="3000" b="1" dirty="0">
              <a:latin typeface="+mn-ea"/>
              <a:cs typeface="+mj-cs"/>
            </a:endParaRPr>
          </a:p>
          <a:p>
            <a:pPr>
              <a:lnSpc>
                <a:spcPct val="140000"/>
              </a:lnSpc>
              <a:spcBef>
                <a:spcPts val="0"/>
              </a:spcBef>
            </a:pPr>
            <a:r>
              <a:rPr lang="zh-CN" altLang="en-US" sz="3000" dirty="0">
                <a:latin typeface="+mn-ea"/>
                <a:cs typeface="+mj-cs"/>
              </a:rPr>
              <a:t>如果是前者，适用</a:t>
            </a:r>
            <a:r>
              <a:rPr lang="zh-CN" altLang="en-US" sz="3000" b="1" dirty="0">
                <a:latin typeface="+mn-ea"/>
                <a:cs typeface="+mj-cs"/>
              </a:rPr>
              <a:t>消法</a:t>
            </a:r>
            <a:r>
              <a:rPr lang="zh-CN" altLang="en-US" sz="3000" dirty="0">
                <a:latin typeface="+mn-ea"/>
                <a:cs typeface="+mj-cs"/>
              </a:rPr>
              <a:t>，但如果是后者，则适用</a:t>
            </a:r>
            <a:r>
              <a:rPr lang="zh-CN" altLang="en-US" sz="3000" b="1" dirty="0">
                <a:latin typeface="+mn-ea"/>
                <a:cs typeface="+mj-cs"/>
              </a:rPr>
              <a:t>合同法</a:t>
            </a:r>
            <a:r>
              <a:rPr lang="zh-CN" altLang="en-US" sz="3000" dirty="0">
                <a:latin typeface="+mn-ea"/>
                <a:cs typeface="+mj-cs"/>
              </a:rPr>
              <a:t>。</a:t>
            </a:r>
            <a:endParaRPr lang="en-US" altLang="zh-CN" sz="3000" dirty="0">
              <a:latin typeface="+mn-ea"/>
              <a:cs typeface="+mj-cs"/>
            </a:endParaRPr>
          </a:p>
        </p:txBody>
      </p:sp>
    </p:spTree>
    <p:extLst>
      <p:ext uri="{BB962C8B-B14F-4D97-AF65-F5344CB8AC3E}">
        <p14:creationId xmlns:p14="http://schemas.microsoft.com/office/powerpoint/2010/main" val="30369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10364</TotalTime>
  <Words>6973</Words>
  <Application>Microsoft Office PowerPoint</Application>
  <PresentationFormat>自定义</PresentationFormat>
  <Paragraphs>492</Paragraphs>
  <Slides>120</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120</vt:i4>
      </vt:variant>
    </vt:vector>
  </HeadingPairs>
  <TitlesOfParts>
    <vt:vector size="128" baseType="lpstr">
      <vt:lpstr>等线</vt:lpstr>
      <vt:lpstr>华文楷体</vt:lpstr>
      <vt:lpstr>楷体</vt:lpstr>
      <vt:lpstr>宋体</vt:lpstr>
      <vt:lpstr>微软雅黑</vt:lpstr>
      <vt:lpstr>Arial</vt:lpstr>
      <vt:lpstr>Calibri</vt:lpstr>
      <vt:lpstr>Office 主题</vt:lpstr>
      <vt:lpstr>消费者权益保护法</vt:lpstr>
      <vt:lpstr>PowerPoint 演示文稿</vt:lpstr>
      <vt:lpstr>推荐消法相关网站</vt:lpstr>
      <vt:lpstr>推荐消法阅读著作</vt:lpstr>
      <vt:lpstr>推荐消法阅读著作</vt:lpstr>
      <vt:lpstr>第一部分：消费者权利基础 第二部分：消费者权利解析 第三部分：消费者权利保护 第四部分：消费者权利救济</vt:lpstr>
      <vt:lpstr>第一部分：消费者权利基础</vt:lpstr>
      <vt:lpstr>消法制定与修订</vt:lpstr>
      <vt:lpstr>消费者的概念</vt:lpstr>
      <vt:lpstr>场景一</vt:lpstr>
      <vt:lpstr>场景一</vt:lpstr>
      <vt:lpstr>PowerPoint 演示文稿</vt:lpstr>
      <vt:lpstr>场景二</vt:lpstr>
      <vt:lpstr>消法中的惩罚性赔偿制度</vt:lpstr>
      <vt:lpstr>案例一 最高院17号指导案例</vt:lpstr>
      <vt:lpstr>案例一 最高院17号指导案例</vt:lpstr>
      <vt:lpstr>PowerPoint 演示文稿</vt:lpstr>
      <vt:lpstr>PowerPoint 演示文稿</vt:lpstr>
      <vt:lpstr>PowerPoint 演示文稿</vt:lpstr>
      <vt:lpstr>PowerPoint 演示文稿</vt:lpstr>
      <vt:lpstr>PowerPoint 演示文稿</vt:lpstr>
      <vt:lpstr>场景三</vt:lpstr>
      <vt:lpstr>场景三</vt:lpstr>
      <vt:lpstr>案例二 1650万宾利车赔偿案</vt:lpstr>
      <vt:lpstr>案例二 1650万宾利车赔偿案</vt:lpstr>
      <vt:lpstr>案例二 1650万宾利车赔偿案</vt:lpstr>
      <vt:lpstr>“生活消费”</vt:lpstr>
      <vt:lpstr>金融消费者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《九民纪要》中关于金融消费者权益保护纠纷案件的审理</vt:lpstr>
      <vt:lpstr>PowerPoint 演示文稿</vt:lpstr>
      <vt:lpstr>PowerPoint 演示文稿</vt:lpstr>
      <vt:lpstr>PowerPoint 演示文稿</vt:lpstr>
      <vt:lpstr>PowerPoint 演示文稿</vt:lpstr>
      <vt:lpstr>PowerPoint 演示文稿</vt:lpstr>
      <vt:lpstr>PowerPoint 演示文稿</vt:lpstr>
      <vt:lpstr>“生活需要”的例外</vt:lpstr>
      <vt:lpstr>“生活需要”的例外</vt:lpstr>
      <vt:lpstr>我国消法中对于消费者概念的规定</vt:lpstr>
      <vt:lpstr>场景四</vt:lpstr>
      <vt:lpstr>PowerPoint 演示文稿</vt:lpstr>
      <vt:lpstr>“知假买假”行为是否合法</vt:lpstr>
      <vt:lpstr>“知假买假”行为是否违法</vt:lpstr>
      <vt:lpstr>辛巴燕窝售假事件</vt:lpstr>
      <vt:lpstr>辛巴燕窝售假事件</vt:lpstr>
      <vt:lpstr>燕窝质量等级标准（GH/T 1092 2014）</vt:lpstr>
      <vt:lpstr>售卖的即食燕窝产品信息</vt:lpstr>
      <vt:lpstr>辛巴燕窝售假事件</vt:lpstr>
      <vt:lpstr>PowerPoint 演示文稿</vt:lpstr>
      <vt:lpstr>辛巴燕窝售假事件</vt:lpstr>
      <vt:lpstr>辛巴燕窝售假事件</vt:lpstr>
      <vt:lpstr>“知假买假”行为不能要求惩罚性赔偿的例外规定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最高院发布的食品安全惩罚性赔偿典型案例（202311）</vt:lpstr>
      <vt:lpstr>案例一</vt:lpstr>
      <vt:lpstr>PowerPoint 演示文稿</vt:lpstr>
      <vt:lpstr>PowerPoint 演示文稿</vt:lpstr>
      <vt:lpstr>PowerPoint 演示文稿</vt:lpstr>
      <vt:lpstr>案例二</vt:lpstr>
      <vt:lpstr>PowerPoint 演示文稿</vt:lpstr>
      <vt:lpstr>PowerPoint 演示文稿</vt:lpstr>
      <vt:lpstr>PowerPoint 演示文稿</vt:lpstr>
      <vt:lpstr>PowerPoint 演示文稿</vt:lpstr>
      <vt:lpstr>PowerPoint 演示文稿</vt:lpstr>
      <vt:lpstr>案例三</vt:lpstr>
      <vt:lpstr>PowerPoint 演示文稿</vt:lpstr>
      <vt:lpstr>PowerPoint 演示文稿</vt:lpstr>
      <vt:lpstr>PowerPoint 演示文稿</vt:lpstr>
      <vt:lpstr>PowerPoint 演示文稿</vt:lpstr>
      <vt:lpstr>案例四</vt:lpstr>
      <vt:lpstr>PowerPoint 演示文稿</vt:lpstr>
      <vt:lpstr>PowerPoint 演示文稿</vt:lpstr>
      <vt:lpstr>PowerPoint 演示文稿</vt:lpstr>
      <vt:lpstr>PowerPoint 演示文稿</vt:lpstr>
      <vt:lpstr>PowerPoint 演示文稿</vt:lpstr>
      <vt:lpstr>消费者维权的边界 ——过度维权与敲诈勒索的区别</vt:lpstr>
      <vt:lpstr>黄静索赔华硕公司案</vt:lpstr>
      <vt:lpstr>郭利敲诈勒索案</vt:lpstr>
      <vt:lpstr>李海峰天价索赔今麦郎案</vt:lpstr>
      <vt:lpstr>李海峰天价索赔今麦郎案</vt:lpstr>
      <vt:lpstr>孟某、李某敲诈勒索案</vt:lpstr>
      <vt:lpstr>王某东敲诈勒索案</vt:lpstr>
      <vt:lpstr>争议焦点</vt:lpstr>
      <vt:lpstr>敲诈勒索罪的构成要件</vt:lpstr>
      <vt:lpstr>场景五</vt:lpstr>
      <vt:lpstr>案例三 360万豪车案</vt:lpstr>
      <vt:lpstr>重庆360万豪车案</vt:lpstr>
      <vt:lpstr>重庆360万豪车案</vt:lpstr>
      <vt:lpstr>场景五</vt:lpstr>
      <vt:lpstr>消法是弱势群体权益保护法</vt:lpstr>
      <vt:lpstr>场景六</vt:lpstr>
      <vt:lpstr>场景六</vt:lpstr>
      <vt:lpstr>PowerPoint 演示文稿</vt:lpstr>
      <vt:lpstr>PowerPoint 演示文稿</vt:lpstr>
      <vt:lpstr>PowerPoint 演示文稿</vt:lpstr>
      <vt:lpstr>单位是否可以成为消费者</vt:lpstr>
      <vt:lpstr>消费者的概念</vt:lpstr>
      <vt:lpstr>经营者的概念</vt:lpstr>
      <vt:lpstr>PowerPoint 演示文稿</vt:lpstr>
      <vt:lpstr>PowerPoint 演示文稿</vt:lpstr>
      <vt:lpstr>PowerPoint 演示文稿</vt:lpstr>
      <vt:lpstr>西方国家对经营者的定义</vt:lpstr>
      <vt:lpstr>台湾地区对经营者的界定</vt:lpstr>
      <vt:lpstr>经营者的市场准入</vt:lpstr>
      <vt:lpstr>PowerPoint 演示文稿</vt:lpstr>
      <vt:lpstr>PowerPoint 演示文稿</vt:lpstr>
      <vt:lpstr>   谢  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helenhe</cp:lastModifiedBy>
  <cp:revision>272</cp:revision>
  <cp:lastPrinted>2025-05-27T07:21:30Z</cp:lastPrinted>
  <dcterms:created xsi:type="dcterms:W3CDTF">2016-12-19T01:38:36Z</dcterms:created>
  <dcterms:modified xsi:type="dcterms:W3CDTF">2025-06-22T11:35:10Z</dcterms:modified>
</cp:coreProperties>
</file>