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5"/>
  </p:notesMasterIdLst>
  <p:handoutMasterIdLst>
    <p:handoutMasterId r:id="rId196"/>
  </p:handoutMasterIdLst>
  <p:sldIdLst>
    <p:sldId id="256" r:id="rId2"/>
    <p:sldId id="484" r:id="rId3"/>
    <p:sldId id="492" r:id="rId4"/>
    <p:sldId id="493" r:id="rId5"/>
    <p:sldId id="494" r:id="rId6"/>
    <p:sldId id="495" r:id="rId7"/>
    <p:sldId id="496" r:id="rId8"/>
    <p:sldId id="497" r:id="rId9"/>
    <p:sldId id="498" r:id="rId10"/>
    <p:sldId id="499" r:id="rId11"/>
    <p:sldId id="500" r:id="rId12"/>
    <p:sldId id="501" r:id="rId13"/>
    <p:sldId id="502" r:id="rId14"/>
    <p:sldId id="503" r:id="rId15"/>
    <p:sldId id="504" r:id="rId16"/>
    <p:sldId id="505" r:id="rId17"/>
    <p:sldId id="506" r:id="rId18"/>
    <p:sldId id="507" r:id="rId19"/>
    <p:sldId id="508" r:id="rId20"/>
    <p:sldId id="509" r:id="rId21"/>
    <p:sldId id="510" r:id="rId22"/>
    <p:sldId id="511" r:id="rId23"/>
    <p:sldId id="512" r:id="rId24"/>
    <p:sldId id="513" r:id="rId25"/>
    <p:sldId id="514" r:id="rId26"/>
    <p:sldId id="515" r:id="rId27"/>
    <p:sldId id="516" r:id="rId28"/>
    <p:sldId id="517" r:id="rId29"/>
    <p:sldId id="518" r:id="rId30"/>
    <p:sldId id="519" r:id="rId31"/>
    <p:sldId id="520" r:id="rId32"/>
    <p:sldId id="521" r:id="rId33"/>
    <p:sldId id="522" r:id="rId34"/>
    <p:sldId id="523" r:id="rId35"/>
    <p:sldId id="524" r:id="rId36"/>
    <p:sldId id="525" r:id="rId37"/>
    <p:sldId id="526" r:id="rId38"/>
    <p:sldId id="527" r:id="rId39"/>
    <p:sldId id="528" r:id="rId40"/>
    <p:sldId id="529" r:id="rId41"/>
    <p:sldId id="530" r:id="rId42"/>
    <p:sldId id="531" r:id="rId43"/>
    <p:sldId id="532" r:id="rId44"/>
    <p:sldId id="533" r:id="rId45"/>
    <p:sldId id="534" r:id="rId46"/>
    <p:sldId id="535" r:id="rId47"/>
    <p:sldId id="536" r:id="rId48"/>
    <p:sldId id="537" r:id="rId49"/>
    <p:sldId id="538" r:id="rId50"/>
    <p:sldId id="539" r:id="rId51"/>
    <p:sldId id="540" r:id="rId52"/>
    <p:sldId id="541" r:id="rId53"/>
    <p:sldId id="542" r:id="rId54"/>
    <p:sldId id="543" r:id="rId55"/>
    <p:sldId id="544" r:id="rId56"/>
    <p:sldId id="545" r:id="rId57"/>
    <p:sldId id="546" r:id="rId58"/>
    <p:sldId id="547" r:id="rId59"/>
    <p:sldId id="548" r:id="rId60"/>
    <p:sldId id="549" r:id="rId61"/>
    <p:sldId id="550" r:id="rId62"/>
    <p:sldId id="551" r:id="rId63"/>
    <p:sldId id="552" r:id="rId64"/>
    <p:sldId id="553" r:id="rId65"/>
    <p:sldId id="554" r:id="rId66"/>
    <p:sldId id="555" r:id="rId67"/>
    <p:sldId id="556" r:id="rId68"/>
    <p:sldId id="657" r:id="rId69"/>
    <p:sldId id="658" r:id="rId70"/>
    <p:sldId id="659" r:id="rId71"/>
    <p:sldId id="660" r:id="rId72"/>
    <p:sldId id="661" r:id="rId73"/>
    <p:sldId id="662" r:id="rId74"/>
    <p:sldId id="663" r:id="rId75"/>
    <p:sldId id="664" r:id="rId76"/>
    <p:sldId id="665" r:id="rId77"/>
    <p:sldId id="666" r:id="rId78"/>
    <p:sldId id="667" r:id="rId79"/>
    <p:sldId id="668" r:id="rId80"/>
    <p:sldId id="669" r:id="rId81"/>
    <p:sldId id="670" r:id="rId82"/>
    <p:sldId id="671" r:id="rId83"/>
    <p:sldId id="672" r:id="rId84"/>
    <p:sldId id="673" r:id="rId85"/>
    <p:sldId id="557" r:id="rId86"/>
    <p:sldId id="558" r:id="rId87"/>
    <p:sldId id="559" r:id="rId88"/>
    <p:sldId id="560" r:id="rId89"/>
    <p:sldId id="561" r:id="rId90"/>
    <p:sldId id="562" r:id="rId91"/>
    <p:sldId id="563" r:id="rId92"/>
    <p:sldId id="564" r:id="rId93"/>
    <p:sldId id="565" r:id="rId94"/>
    <p:sldId id="566" r:id="rId95"/>
    <p:sldId id="567" r:id="rId96"/>
    <p:sldId id="568" r:id="rId97"/>
    <p:sldId id="569" r:id="rId98"/>
    <p:sldId id="570" r:id="rId99"/>
    <p:sldId id="571" r:id="rId100"/>
    <p:sldId id="572" r:id="rId101"/>
    <p:sldId id="573" r:id="rId102"/>
    <p:sldId id="574" r:id="rId103"/>
    <p:sldId id="575" r:id="rId104"/>
    <p:sldId id="576" r:id="rId105"/>
    <p:sldId id="577" r:id="rId106"/>
    <p:sldId id="578" r:id="rId107"/>
    <p:sldId id="579" r:id="rId108"/>
    <p:sldId id="580" r:id="rId109"/>
    <p:sldId id="581" r:id="rId110"/>
    <p:sldId id="582" r:id="rId111"/>
    <p:sldId id="583" r:id="rId112"/>
    <p:sldId id="584" r:id="rId113"/>
    <p:sldId id="585" r:id="rId114"/>
    <p:sldId id="586" r:id="rId115"/>
    <p:sldId id="587" r:id="rId116"/>
    <p:sldId id="588" r:id="rId117"/>
    <p:sldId id="589" r:id="rId118"/>
    <p:sldId id="590" r:id="rId119"/>
    <p:sldId id="591" r:id="rId120"/>
    <p:sldId id="592" r:id="rId121"/>
    <p:sldId id="593" r:id="rId122"/>
    <p:sldId id="594" r:id="rId123"/>
    <p:sldId id="595" r:id="rId124"/>
    <p:sldId id="596" r:id="rId125"/>
    <p:sldId id="597" r:id="rId126"/>
    <p:sldId id="598" r:id="rId127"/>
    <p:sldId id="599" r:id="rId128"/>
    <p:sldId id="600" r:id="rId129"/>
    <p:sldId id="601" r:id="rId130"/>
    <p:sldId id="602" r:id="rId131"/>
    <p:sldId id="603" r:id="rId132"/>
    <p:sldId id="604" r:id="rId133"/>
    <p:sldId id="605" r:id="rId134"/>
    <p:sldId id="606" r:id="rId135"/>
    <p:sldId id="607" r:id="rId136"/>
    <p:sldId id="608" r:id="rId137"/>
    <p:sldId id="609" r:id="rId138"/>
    <p:sldId id="610" r:id="rId139"/>
    <p:sldId id="611" r:id="rId140"/>
    <p:sldId id="612" r:id="rId141"/>
    <p:sldId id="613" r:id="rId142"/>
    <p:sldId id="614" r:id="rId143"/>
    <p:sldId id="615" r:id="rId144"/>
    <p:sldId id="616" r:id="rId145"/>
    <p:sldId id="617" r:id="rId146"/>
    <p:sldId id="618" r:id="rId147"/>
    <p:sldId id="619" r:id="rId148"/>
    <p:sldId id="620" r:id="rId149"/>
    <p:sldId id="621" r:id="rId150"/>
    <p:sldId id="622" r:id="rId151"/>
    <p:sldId id="623" r:id="rId152"/>
    <p:sldId id="624" r:id="rId153"/>
    <p:sldId id="625" r:id="rId154"/>
    <p:sldId id="626" r:id="rId155"/>
    <p:sldId id="627" r:id="rId156"/>
    <p:sldId id="628" r:id="rId157"/>
    <p:sldId id="629" r:id="rId158"/>
    <p:sldId id="630" r:id="rId159"/>
    <p:sldId id="631" r:id="rId160"/>
    <p:sldId id="632" r:id="rId161"/>
    <p:sldId id="1042" r:id="rId162"/>
    <p:sldId id="1043" r:id="rId163"/>
    <p:sldId id="1044" r:id="rId164"/>
    <p:sldId id="1045" r:id="rId165"/>
    <p:sldId id="633" r:id="rId166"/>
    <p:sldId id="634" r:id="rId167"/>
    <p:sldId id="635" r:id="rId168"/>
    <p:sldId id="636" r:id="rId169"/>
    <p:sldId id="637" r:id="rId170"/>
    <p:sldId id="638" r:id="rId171"/>
    <p:sldId id="639" r:id="rId172"/>
    <p:sldId id="640" r:id="rId173"/>
    <p:sldId id="641" r:id="rId174"/>
    <p:sldId id="642" r:id="rId175"/>
    <p:sldId id="643" r:id="rId176"/>
    <p:sldId id="1040" r:id="rId177"/>
    <p:sldId id="1041" r:id="rId178"/>
    <p:sldId id="644" r:id="rId179"/>
    <p:sldId id="645" r:id="rId180"/>
    <p:sldId id="646" r:id="rId181"/>
    <p:sldId id="647" r:id="rId182"/>
    <p:sldId id="648" r:id="rId183"/>
    <p:sldId id="993" r:id="rId184"/>
    <p:sldId id="994" r:id="rId185"/>
    <p:sldId id="995" r:id="rId186"/>
    <p:sldId id="996" r:id="rId187"/>
    <p:sldId id="997" r:id="rId188"/>
    <p:sldId id="649" r:id="rId189"/>
    <p:sldId id="650" r:id="rId190"/>
    <p:sldId id="651" r:id="rId191"/>
    <p:sldId id="652" r:id="rId192"/>
    <p:sldId id="653" r:id="rId193"/>
    <p:sldId id="450" r:id="rId194"/>
  </p:sldIdLst>
  <p:sldSz cx="12190413" cy="6859588"/>
  <p:notesSz cx="7099300" cy="10234613"/>
  <p:defaultTextStyle>
    <a:defPPr>
      <a:defRPr lang="zh-CN"/>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1D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4" d="100"/>
          <a:sy n="64" d="100"/>
        </p:scale>
        <p:origin x="724" y="52"/>
      </p:cViewPr>
      <p:guideLst>
        <p:guide orient="horz" pos="2161"/>
        <p:guide pos="3840"/>
      </p:guideLst>
    </p:cSldViewPr>
  </p:slideViewPr>
  <p:notesTextViewPr>
    <p:cViewPr>
      <p:scale>
        <a:sx n="100" d="100"/>
        <a:sy n="100" d="100"/>
      </p:scale>
      <p:origin x="0" y="0"/>
    </p:cViewPr>
  </p:notesTextViewPr>
  <p:sorterViewPr>
    <p:cViewPr varScale="1">
      <p:scale>
        <a:sx n="100" d="100"/>
        <a:sy n="100" d="100"/>
      </p:scale>
      <p:origin x="0" y="-87272"/>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notesMaster" Target="notesMasters/notesMaster1.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handoutMaster" Target="handoutMasters/handoutMaster1.xml"/><Relationship Id="rId200"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viewProps" Target="viewProp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zh-CN" altLang="en-US"/>
          </a:p>
        </p:txBody>
      </p:sp>
      <p:sp>
        <p:nvSpPr>
          <p:cNvPr id="3" name="日期占位符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DCDDC835-ECCC-4C27-B22C-DFFAFC9CC4D7}" type="datetimeFigureOut">
              <a:rPr lang="zh-CN" altLang="en-US" smtClean="0"/>
              <a:pPr/>
              <a:t>2025/5/27</a:t>
            </a:fld>
            <a:endParaRPr lang="zh-CN" altLang="en-US"/>
          </a:p>
        </p:txBody>
      </p:sp>
      <p:sp>
        <p:nvSpPr>
          <p:cNvPr id="4" name="页脚占位符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zh-CN" altLang="en-US"/>
          </a:p>
        </p:txBody>
      </p:sp>
      <p:sp>
        <p:nvSpPr>
          <p:cNvPr id="5" name="灯片编号占位符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8AD84B67-9AD5-4371-B1F9-357F20138B03}" type="slidenum">
              <a:rPr lang="zh-CN" altLang="en-US" smtClean="0"/>
              <a:pPr/>
              <a:t>‹#›</a:t>
            </a:fld>
            <a:endParaRPr lang="zh-CN" altLang="en-US"/>
          </a:p>
        </p:txBody>
      </p:sp>
    </p:spTree>
    <p:extLst>
      <p:ext uri="{BB962C8B-B14F-4D97-AF65-F5344CB8AC3E}">
        <p14:creationId xmlns:p14="http://schemas.microsoft.com/office/powerpoint/2010/main" val="1851281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zh-CN" altLang="en-US"/>
          </a:p>
        </p:txBody>
      </p:sp>
      <p:sp>
        <p:nvSpPr>
          <p:cNvPr id="3" name="日期占位符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B9D21D16-CC98-4A82-A899-973BE1534D05}" type="datetimeFigureOut">
              <a:rPr lang="zh-CN" altLang="en-US" smtClean="0"/>
              <a:t>2025/5/27</a:t>
            </a:fld>
            <a:endParaRPr lang="zh-CN" altLang="en-US"/>
          </a:p>
        </p:txBody>
      </p:sp>
      <p:sp>
        <p:nvSpPr>
          <p:cNvPr id="4" name="幻灯片图像占位符 3"/>
          <p:cNvSpPr>
            <a:spLocks noGrp="1" noRot="1" noChangeAspect="1"/>
          </p:cNvSpPr>
          <p:nvPr>
            <p:ph type="sldImg" idx="2"/>
          </p:nvPr>
        </p:nvSpPr>
        <p:spPr>
          <a:xfrm>
            <a:off x="481013" y="1279525"/>
            <a:ext cx="6137275" cy="3454400"/>
          </a:xfrm>
          <a:prstGeom prst="rect">
            <a:avLst/>
          </a:prstGeom>
          <a:noFill/>
          <a:ln w="12700">
            <a:solidFill>
              <a:prstClr val="black"/>
            </a:solidFill>
          </a:ln>
        </p:spPr>
        <p:txBody>
          <a:bodyPr vert="horz" lIns="99048" tIns="49524" rIns="99048" bIns="49524" rtlCol="0" anchor="ctr"/>
          <a:lstStyle/>
          <a:p>
            <a:endParaRPr lang="zh-CN" altLang="en-US"/>
          </a:p>
        </p:txBody>
      </p:sp>
      <p:sp>
        <p:nvSpPr>
          <p:cNvPr id="5" name="备注占位符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32600B28-AAE9-4C5E-8BD5-FD213CF7AADA}" type="slidenum">
              <a:rPr lang="zh-CN" altLang="en-US" smtClean="0"/>
              <a:t>‹#›</a:t>
            </a:fld>
            <a:endParaRPr lang="zh-CN" altLang="en-US"/>
          </a:p>
        </p:txBody>
      </p:sp>
    </p:spTree>
    <p:extLst>
      <p:ext uri="{BB962C8B-B14F-4D97-AF65-F5344CB8AC3E}">
        <p14:creationId xmlns:p14="http://schemas.microsoft.com/office/powerpoint/2010/main" val="216038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919"/>
            <a:ext cx="10361851" cy="1470366"/>
          </a:xfrm>
        </p:spPr>
        <p:txBody>
          <a:bodyPr/>
          <a:lstStyle/>
          <a:p>
            <a:r>
              <a:rPr lang="zh-CN" altLang="en-US"/>
              <a:t>单击此处编辑母版标题样式</a:t>
            </a:r>
          </a:p>
        </p:txBody>
      </p:sp>
      <p:sp>
        <p:nvSpPr>
          <p:cNvPr id="3" name="副标题 2"/>
          <p:cNvSpPr>
            <a:spLocks noGrp="1"/>
          </p:cNvSpPr>
          <p:nvPr>
            <p:ph type="subTitle" idx="1"/>
          </p:nvPr>
        </p:nvSpPr>
        <p:spPr>
          <a:xfrm>
            <a:off x="1828562" y="3887101"/>
            <a:ext cx="8533289" cy="1753006"/>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2025/5/27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2025/5/27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50" y="274703"/>
            <a:ext cx="2742843" cy="585288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0" y="274703"/>
            <a:ext cx="8025356" cy="585288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2025/5/27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2025/5/27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1"/>
            <a:ext cx="10361851" cy="1362391"/>
          </a:xfrm>
        </p:spPr>
        <p:txBody>
          <a:bodyPr anchor="t"/>
          <a:lstStyle>
            <a:lvl1pPr algn="l">
              <a:defRPr sz="4600" b="1" cap="all"/>
            </a:lvl1pPr>
          </a:lstStyle>
          <a:p>
            <a:r>
              <a:rPr lang="zh-CN" altLang="en-US"/>
              <a:t>单击此处编辑母版标题样式</a:t>
            </a:r>
          </a:p>
        </p:txBody>
      </p:sp>
      <p:sp>
        <p:nvSpPr>
          <p:cNvPr id="3" name="文本占位符 2"/>
          <p:cNvSpPr>
            <a:spLocks noGrp="1"/>
          </p:cNvSpPr>
          <p:nvPr>
            <p:ph type="body" idx="1"/>
          </p:nvPr>
        </p:nvSpPr>
        <p:spPr>
          <a:xfrm>
            <a:off x="962959" y="2907386"/>
            <a:ext cx="10361851" cy="1500535"/>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2025/5/27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20" y="1600571"/>
            <a:ext cx="5384099" cy="452701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4" y="1600571"/>
            <a:ext cx="5384099" cy="452701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9CB1C42-1154-4835-8469-74CEE61A2023}" type="datetimeFigureOut">
              <a:rPr lang="zh-CN" altLang="en-US" smtClean="0"/>
              <a:pPr/>
              <a:t>2025/5/27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469"/>
            <a:ext cx="5386216" cy="639910"/>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zh-CN" altLang="en-US"/>
              <a:t>单击此处编辑母版文本样式</a:t>
            </a:r>
          </a:p>
        </p:txBody>
      </p:sp>
      <p:sp>
        <p:nvSpPr>
          <p:cNvPr id="4" name="内容占位符 3"/>
          <p:cNvSpPr>
            <a:spLocks noGrp="1"/>
          </p:cNvSpPr>
          <p:nvPr>
            <p:ph sz="half" idx="2"/>
          </p:nvPr>
        </p:nvSpPr>
        <p:spPr>
          <a:xfrm>
            <a:off x="609521" y="2175379"/>
            <a:ext cx="5386216" cy="395220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2" y="1535469"/>
            <a:ext cx="5388331" cy="639910"/>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zh-CN" altLang="en-US"/>
              <a:t>单击此处编辑母版文本样式</a:t>
            </a:r>
          </a:p>
        </p:txBody>
      </p:sp>
      <p:sp>
        <p:nvSpPr>
          <p:cNvPr id="6" name="内容占位符 5"/>
          <p:cNvSpPr>
            <a:spLocks noGrp="1"/>
          </p:cNvSpPr>
          <p:nvPr>
            <p:ph sz="quarter" idx="4"/>
          </p:nvPr>
        </p:nvSpPr>
        <p:spPr>
          <a:xfrm>
            <a:off x="6192562" y="2175379"/>
            <a:ext cx="5388331" cy="395220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9CB1C42-1154-4835-8469-74CEE61A2023}" type="datetimeFigureOut">
              <a:rPr lang="zh-CN" altLang="en-US" smtClean="0"/>
              <a:pPr/>
              <a:t>2025/5/27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9CB1C42-1154-4835-8469-74CEE61A2023}" type="datetimeFigureOut">
              <a:rPr lang="zh-CN" altLang="en-US" smtClean="0"/>
              <a:pPr/>
              <a:t>2025/5/27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9CB1C42-1154-4835-8469-74CEE61A2023}" type="datetimeFigureOut">
              <a:rPr lang="zh-CN" altLang="en-US" smtClean="0"/>
              <a:pPr/>
              <a:t>2025/5/27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2" y="273113"/>
            <a:ext cx="4010562" cy="1162319"/>
          </a:xfrm>
        </p:spPr>
        <p:txBody>
          <a:bodyPr anchor="b"/>
          <a:lstStyle>
            <a:lvl1pPr algn="l">
              <a:defRPr sz="2300" b="1"/>
            </a:lvl1pPr>
          </a:lstStyle>
          <a:p>
            <a:r>
              <a:rPr lang="zh-CN" altLang="en-US"/>
              <a:t>单击此处编辑母版标题样式</a:t>
            </a:r>
          </a:p>
        </p:txBody>
      </p:sp>
      <p:sp>
        <p:nvSpPr>
          <p:cNvPr id="3" name="内容占位符 2"/>
          <p:cNvSpPr>
            <a:spLocks noGrp="1"/>
          </p:cNvSpPr>
          <p:nvPr>
            <p:ph idx="1"/>
          </p:nvPr>
        </p:nvSpPr>
        <p:spPr>
          <a:xfrm>
            <a:off x="4766112" y="273114"/>
            <a:ext cx="6814780" cy="585446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522" y="1435433"/>
            <a:ext cx="4010562" cy="4692149"/>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9CB1C42-1154-4835-8469-74CEE61A2023}" type="datetimeFigureOut">
              <a:rPr lang="zh-CN" altLang="en-US" smtClean="0"/>
              <a:pPr/>
              <a:t>2025/5/27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2"/>
            <a:ext cx="7314248" cy="566869"/>
          </a:xfrm>
        </p:spPr>
        <p:txBody>
          <a:bodyPr anchor="b"/>
          <a:lstStyle>
            <a:lvl1pPr algn="l">
              <a:defRPr sz="2300" b="1"/>
            </a:lvl1pPr>
          </a:lstStyle>
          <a:p>
            <a:r>
              <a:rPr lang="zh-CN" altLang="en-US"/>
              <a:t>单击此处编辑母版标题样式</a:t>
            </a:r>
          </a:p>
        </p:txBody>
      </p:sp>
      <p:sp>
        <p:nvSpPr>
          <p:cNvPr id="3" name="图片占位符 2"/>
          <p:cNvSpPr>
            <a:spLocks noGrp="1"/>
          </p:cNvSpPr>
          <p:nvPr>
            <p:ph type="pic" idx="1"/>
          </p:nvPr>
        </p:nvSpPr>
        <p:spPr>
          <a:xfrm>
            <a:off x="2389406" y="612917"/>
            <a:ext cx="7314248" cy="4115753"/>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lang="zh-CN" altLang="en-US"/>
          </a:p>
        </p:txBody>
      </p:sp>
      <p:sp>
        <p:nvSpPr>
          <p:cNvPr id="4" name="文本占位符 3"/>
          <p:cNvSpPr>
            <a:spLocks noGrp="1"/>
          </p:cNvSpPr>
          <p:nvPr>
            <p:ph type="body" sz="half" idx="2"/>
          </p:nvPr>
        </p:nvSpPr>
        <p:spPr>
          <a:xfrm>
            <a:off x="2389406" y="5368581"/>
            <a:ext cx="7314248" cy="805049"/>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9CB1C42-1154-4835-8469-74CEE61A2023}" type="datetimeFigureOut">
              <a:rPr lang="zh-CN" altLang="en-US" smtClean="0"/>
              <a:pPr/>
              <a:t>2025/5/27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702"/>
            <a:ext cx="10971372" cy="1143265"/>
          </a:xfrm>
          <a:prstGeom prst="rect">
            <a:avLst/>
          </a:prstGeom>
        </p:spPr>
        <p:txBody>
          <a:bodyPr vert="horz" lIns="104306" tIns="52153" rIns="104306" bIns="52153"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571"/>
            <a:ext cx="10971372" cy="4527011"/>
          </a:xfrm>
          <a:prstGeom prst="rect">
            <a:avLst/>
          </a:prstGeom>
        </p:spPr>
        <p:txBody>
          <a:bodyPr vert="horz" lIns="104306" tIns="52153" rIns="104306" bIns="52153"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1" y="6357823"/>
            <a:ext cx="2844430" cy="365209"/>
          </a:xfrm>
          <a:prstGeom prst="rect">
            <a:avLst/>
          </a:prstGeom>
        </p:spPr>
        <p:txBody>
          <a:bodyPr vert="horz" lIns="104306" tIns="52153" rIns="104306" bIns="52153" rtlCol="0" anchor="ctr"/>
          <a:lstStyle>
            <a:lvl1pPr algn="l">
              <a:defRPr sz="1400">
                <a:solidFill>
                  <a:schemeClr val="tx1">
                    <a:tint val="75000"/>
                  </a:schemeClr>
                </a:solidFill>
              </a:defRPr>
            </a:lvl1pPr>
          </a:lstStyle>
          <a:p>
            <a:fld id="{C9CB1C42-1154-4835-8469-74CEE61A2023}" type="datetimeFigureOut">
              <a:rPr lang="zh-CN" altLang="en-US" smtClean="0"/>
              <a:pPr/>
              <a:t>2025/5/27</a:t>
            </a:fld>
            <a:endParaRPr lang="zh-CN" altLang="en-US"/>
          </a:p>
        </p:txBody>
      </p:sp>
      <p:sp>
        <p:nvSpPr>
          <p:cNvPr id="5" name="页脚占位符 4"/>
          <p:cNvSpPr>
            <a:spLocks noGrp="1"/>
          </p:cNvSpPr>
          <p:nvPr>
            <p:ph type="ftr" sz="quarter" idx="3"/>
          </p:nvPr>
        </p:nvSpPr>
        <p:spPr>
          <a:xfrm>
            <a:off x="4165059" y="6357823"/>
            <a:ext cx="3860297" cy="365209"/>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7823"/>
            <a:ext cx="2844430" cy="365209"/>
          </a:xfrm>
          <a:prstGeom prst="rect">
            <a:avLst/>
          </a:prstGeom>
        </p:spPr>
        <p:txBody>
          <a:bodyPr vert="horz" lIns="104306" tIns="52153" rIns="104306" bIns="52153" rtlCol="0" anchor="ctr"/>
          <a:lstStyle>
            <a:lvl1pPr algn="r">
              <a:defRPr sz="1400">
                <a:solidFill>
                  <a:schemeClr val="tx1">
                    <a:tint val="75000"/>
                  </a:schemeClr>
                </a:solidFill>
              </a:defRPr>
            </a:lvl1pPr>
          </a:lstStyle>
          <a:p>
            <a:fld id="{4A79B515-4A24-4868-9827-5976A68D0ED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zh-CN"/>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7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1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Administrator\Desktop\财大ppt模板\B10PPT模板（二）宽屏-08.jpg"/>
          <p:cNvPicPr>
            <a:picLocks noChangeAspect="1" noChangeArrowheads="1"/>
          </p:cNvPicPr>
          <p:nvPr/>
        </p:nvPicPr>
        <p:blipFill>
          <a:blip r:embed="rId2"/>
          <a:srcRect/>
          <a:stretch>
            <a:fillRect/>
          </a:stretch>
        </p:blipFill>
        <p:spPr bwMode="auto">
          <a:xfrm>
            <a:off x="1588" y="1588"/>
            <a:ext cx="12188825" cy="6858000"/>
          </a:xfrm>
          <a:prstGeom prst="rect">
            <a:avLst/>
          </a:prstGeom>
          <a:noFill/>
        </p:spPr>
      </p:pic>
      <p:sp>
        <p:nvSpPr>
          <p:cNvPr id="2" name="标题 1"/>
          <p:cNvSpPr>
            <a:spLocks noGrp="1"/>
          </p:cNvSpPr>
          <p:nvPr>
            <p:ph type="ctrTitle"/>
          </p:nvPr>
        </p:nvSpPr>
        <p:spPr>
          <a:xfrm>
            <a:off x="964555" y="2221449"/>
            <a:ext cx="10361851" cy="1749819"/>
          </a:xfrm>
        </p:spPr>
        <p:txBody>
          <a:bodyPr>
            <a:normAutofit/>
          </a:bodyPr>
          <a:lstStyle/>
          <a:p>
            <a:r>
              <a:rPr lang="zh-CN" altLang="en-US" sz="7200" b="1" dirty="0">
                <a:solidFill>
                  <a:srgbClr val="7C1D20"/>
                </a:solidFill>
                <a:latin typeface="华文楷体" panose="02010600040101010101" pitchFamily="2" charset="-122"/>
                <a:ea typeface="华文楷体" panose="02010600040101010101" pitchFamily="2" charset="-122"/>
              </a:rPr>
              <a:t>消费者权益保护法</a:t>
            </a:r>
          </a:p>
        </p:txBody>
      </p:sp>
      <p:sp>
        <p:nvSpPr>
          <p:cNvPr id="6" name="标题 1"/>
          <p:cNvSpPr txBox="1">
            <a:spLocks/>
          </p:cNvSpPr>
          <p:nvPr/>
        </p:nvSpPr>
        <p:spPr>
          <a:xfrm>
            <a:off x="964555" y="4653930"/>
            <a:ext cx="10361851" cy="648087"/>
          </a:xfrm>
          <a:prstGeom prst="rect">
            <a:avLst/>
          </a:prstGeom>
        </p:spPr>
        <p:txBody>
          <a:bodyPr vert="horz" lIns="104306" tIns="52153" rIns="104306" bIns="52153" rtlCol="0" anchor="ctr">
            <a:normAutofit/>
          </a:bodyPr>
          <a:lstStyle/>
          <a:p>
            <a:pPr marL="0" marR="0" lvl="0" indent="0" algn="ctr" defTabSz="1043056" rtl="0" eaLnBrk="1" fontAlgn="auto" latinLnBrk="0" hangingPunct="1">
              <a:lnSpc>
                <a:spcPct val="100000"/>
              </a:lnSpc>
              <a:spcBef>
                <a:spcPct val="0"/>
              </a:spcBef>
              <a:spcAft>
                <a:spcPts val="0"/>
              </a:spcAft>
              <a:buClrTx/>
              <a:buSzTx/>
              <a:buFontTx/>
              <a:buNone/>
              <a:tabLst/>
              <a:defRPr/>
            </a:pPr>
            <a:r>
              <a:rPr kumimoji="0" lang="zh-CN" altLang="en-US" sz="3200" b="1" i="0" u="none" strike="noStrike" kern="1200" cap="none" spc="0" normalizeH="0" baseline="0" noProof="0" dirty="0">
                <a:ln>
                  <a:noFill/>
                </a:ln>
                <a:effectLst/>
                <a:uLnTx/>
                <a:uFillTx/>
                <a:latin typeface="楷体" panose="02010609060101010101" pitchFamily="49" charset="-122"/>
                <a:ea typeface="楷体" panose="02010609060101010101" pitchFamily="49" charset="-122"/>
                <a:cs typeface="+mj-cs"/>
              </a:rPr>
              <a:t>上海财经大学法学院 何佳馨</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18941"/>
            <a:ext cx="12188825" cy="6858000"/>
          </a:xfrm>
          <a:prstGeom prst="rect">
            <a:avLst/>
          </a:prstGeom>
          <a:noFill/>
        </p:spPr>
      </p:pic>
      <p:sp>
        <p:nvSpPr>
          <p:cNvPr id="2" name="标题 1"/>
          <p:cNvSpPr>
            <a:spLocks noGrp="1"/>
          </p:cNvSpPr>
          <p:nvPr>
            <p:ph type="title"/>
          </p:nvPr>
        </p:nvSpPr>
        <p:spPr>
          <a:xfrm>
            <a:off x="1861177" y="1225558"/>
            <a:ext cx="8469646" cy="980100"/>
          </a:xfrm>
        </p:spPr>
        <p:txBody>
          <a:bodyPr>
            <a:noAutofit/>
          </a:bodyPr>
          <a:lstStyle/>
          <a:p>
            <a:r>
              <a:rPr lang="zh-CN" altLang="en-US" sz="4000" b="1" dirty="0">
                <a:solidFill>
                  <a:srgbClr val="7C1D20"/>
                </a:solidFill>
                <a:latin typeface="+mn-ea"/>
                <a:ea typeface="+mn-ea"/>
              </a:rPr>
              <a:t>消费者的具体权利</a:t>
            </a:r>
          </a:p>
        </p:txBody>
      </p:sp>
      <p:sp>
        <p:nvSpPr>
          <p:cNvPr id="3" name="内容占位符 2"/>
          <p:cNvSpPr>
            <a:spLocks noGrp="1"/>
          </p:cNvSpPr>
          <p:nvPr>
            <p:ph idx="1"/>
          </p:nvPr>
        </p:nvSpPr>
        <p:spPr>
          <a:xfrm>
            <a:off x="3358902" y="2502232"/>
            <a:ext cx="6002932" cy="3456384"/>
          </a:xfrm>
        </p:spPr>
        <p:txBody>
          <a:bodyPr>
            <a:noAutofit/>
          </a:bodyPr>
          <a:lstStyle/>
          <a:p>
            <a:pPr marL="457200" indent="-457200"/>
            <a:r>
              <a:rPr lang="zh-CN" altLang="en-US" sz="3200" dirty="0"/>
              <a:t>安全保障权</a:t>
            </a:r>
            <a:endParaRPr lang="en-US" altLang="zh-CN" sz="3200" dirty="0"/>
          </a:p>
          <a:p>
            <a:pPr marL="457200" indent="-457200"/>
            <a:r>
              <a:rPr lang="zh-CN" altLang="en-US" sz="3200" dirty="0"/>
              <a:t>知悉真情权</a:t>
            </a:r>
            <a:endParaRPr lang="en-US" altLang="zh-CN" sz="3200" dirty="0"/>
          </a:p>
          <a:p>
            <a:pPr marL="457200" indent="-457200"/>
            <a:r>
              <a:rPr lang="zh-CN" altLang="en-US" sz="3200" dirty="0"/>
              <a:t>自主选择权</a:t>
            </a:r>
            <a:endParaRPr lang="en-US" altLang="zh-CN" sz="3200" dirty="0"/>
          </a:p>
          <a:p>
            <a:pPr marL="457200" indent="-457200"/>
            <a:r>
              <a:rPr lang="zh-CN" altLang="en-US" sz="3200" dirty="0"/>
              <a:t>公平交易权</a:t>
            </a:r>
            <a:endParaRPr lang="en-US" altLang="zh-CN" sz="3200" dirty="0"/>
          </a:p>
          <a:p>
            <a:pPr marL="457200" indent="-457200"/>
            <a:r>
              <a:rPr lang="zh-CN" altLang="en-US" sz="3200" dirty="0"/>
              <a:t>获得赔偿权</a:t>
            </a:r>
            <a:endParaRPr lang="en-US" altLang="zh-CN" sz="3200" dirty="0"/>
          </a:p>
          <a:p>
            <a:pPr marL="457200" indent="-457200"/>
            <a:r>
              <a:rPr lang="zh-CN" altLang="en-US" sz="3200" dirty="0"/>
              <a:t>结社权</a:t>
            </a:r>
            <a:endParaRPr lang="en-US" altLang="zh-CN" sz="3200" dirty="0"/>
          </a:p>
        </p:txBody>
      </p:sp>
    </p:spTree>
    <p:extLst>
      <p:ext uri="{BB962C8B-B14F-4D97-AF65-F5344CB8AC3E}">
        <p14:creationId xmlns:p14="http://schemas.microsoft.com/office/powerpoint/2010/main" val="242597893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910630" y="1341562"/>
            <a:ext cx="11017224" cy="4824536"/>
          </a:xfrm>
        </p:spPr>
        <p:txBody>
          <a:bodyPr>
            <a:noAutofit/>
          </a:bodyPr>
          <a:lstStyle/>
          <a:p>
            <a:pPr marL="457200" indent="-457200"/>
            <a:r>
              <a:rPr lang="zh-CN" altLang="en-US" sz="3200" dirty="0"/>
              <a:t>消费者组织的分类：</a:t>
            </a:r>
            <a:endParaRPr lang="en-US" altLang="zh-CN" sz="3200" dirty="0"/>
          </a:p>
          <a:p>
            <a:pPr marL="0" indent="0">
              <a:buNone/>
            </a:pPr>
            <a:r>
              <a:rPr lang="en-US" altLang="zh-CN" sz="3200" dirty="0"/>
              <a:t>1</a:t>
            </a:r>
            <a:r>
              <a:rPr lang="zh-CN" altLang="en-US" sz="3200" dirty="0"/>
              <a:t>、消费者协会</a:t>
            </a:r>
            <a:endParaRPr lang="en-US" altLang="zh-CN" sz="3200" dirty="0"/>
          </a:p>
          <a:p>
            <a:pPr marL="0" indent="0">
              <a:buNone/>
            </a:pPr>
            <a:r>
              <a:rPr lang="zh-CN" altLang="en-US" sz="3200" dirty="0"/>
              <a:t>中国消费者协会和各地方消费者协会</a:t>
            </a:r>
            <a:endParaRPr lang="en-US" altLang="zh-CN" sz="3200" dirty="0"/>
          </a:p>
          <a:p>
            <a:pPr marL="0" indent="0">
              <a:buNone/>
            </a:pPr>
            <a:r>
              <a:rPr lang="en-US" altLang="zh-CN" sz="3200" dirty="0"/>
              <a:t>2</a:t>
            </a:r>
            <a:r>
              <a:rPr lang="zh-CN" altLang="en-US" sz="3200" dirty="0"/>
              <a:t>、其他消费者组织</a:t>
            </a:r>
            <a:endParaRPr lang="en-US" altLang="zh-CN" sz="3200" dirty="0"/>
          </a:p>
          <a:p>
            <a:pPr marL="0" indent="0">
              <a:buNone/>
            </a:pPr>
            <a:r>
              <a:rPr lang="zh-CN" altLang="en-US" sz="3200" dirty="0"/>
              <a:t>消费者保护基金会、消费者组织联合会、消费者事务所等</a:t>
            </a:r>
          </a:p>
          <a:p>
            <a:pPr marL="0" indent="0">
              <a:buNone/>
            </a:pPr>
            <a:endParaRPr lang="zh-CN" altLang="en-US" sz="3200" dirty="0"/>
          </a:p>
        </p:txBody>
      </p:sp>
    </p:spTree>
    <p:extLst>
      <p:ext uri="{BB962C8B-B14F-4D97-AF65-F5344CB8AC3E}">
        <p14:creationId xmlns:p14="http://schemas.microsoft.com/office/powerpoint/2010/main" val="74641577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6327" y="1588"/>
            <a:ext cx="12188825" cy="6858000"/>
          </a:xfrm>
          <a:prstGeom prst="rect">
            <a:avLst/>
          </a:prstGeom>
          <a:noFill/>
        </p:spPr>
      </p:pic>
      <p:sp>
        <p:nvSpPr>
          <p:cNvPr id="2" name="标题 1"/>
          <p:cNvSpPr>
            <a:spLocks noGrp="1"/>
          </p:cNvSpPr>
          <p:nvPr>
            <p:ph type="title"/>
          </p:nvPr>
        </p:nvSpPr>
        <p:spPr>
          <a:xfrm>
            <a:off x="1846734" y="1202932"/>
            <a:ext cx="8469646" cy="818844"/>
          </a:xfrm>
        </p:spPr>
        <p:txBody>
          <a:bodyPr>
            <a:noAutofit/>
          </a:bodyPr>
          <a:lstStyle/>
          <a:p>
            <a:r>
              <a:rPr lang="zh-CN" altLang="en-US" sz="4000" b="1" dirty="0">
                <a:solidFill>
                  <a:srgbClr val="7C1D20"/>
                </a:solidFill>
                <a:latin typeface="+mn-ea"/>
                <a:ea typeface="+mn-ea"/>
              </a:rPr>
              <a:t>消费者协会的职能</a:t>
            </a:r>
          </a:p>
        </p:txBody>
      </p:sp>
      <p:sp>
        <p:nvSpPr>
          <p:cNvPr id="3" name="内容占位符 2"/>
          <p:cNvSpPr>
            <a:spLocks noGrp="1"/>
          </p:cNvSpPr>
          <p:nvPr>
            <p:ph idx="1"/>
          </p:nvPr>
        </p:nvSpPr>
        <p:spPr>
          <a:xfrm>
            <a:off x="1558702" y="2205658"/>
            <a:ext cx="10153128" cy="4320480"/>
          </a:xfrm>
        </p:spPr>
        <p:txBody>
          <a:bodyPr>
            <a:noAutofit/>
          </a:bodyPr>
          <a:lstStyle/>
          <a:p>
            <a:pPr marL="457200" indent="-457200"/>
            <a:r>
              <a:rPr lang="en-US" altLang="zh-CN" sz="3200" dirty="0"/>
              <a:t>《</a:t>
            </a:r>
            <a:r>
              <a:rPr lang="zh-CN" altLang="en-US" sz="3200" dirty="0"/>
              <a:t>消法</a:t>
            </a:r>
            <a:r>
              <a:rPr lang="en-US" altLang="zh-CN" sz="3200" dirty="0"/>
              <a:t>》</a:t>
            </a:r>
            <a:r>
              <a:rPr lang="zh-CN" altLang="en-US" sz="3200" dirty="0"/>
              <a:t>第</a:t>
            </a:r>
            <a:r>
              <a:rPr lang="en-US" altLang="zh-CN" sz="3200" dirty="0"/>
              <a:t>37</a:t>
            </a:r>
            <a:r>
              <a:rPr lang="zh-CN" altLang="en-US" sz="3200" dirty="0"/>
              <a:t>条：</a:t>
            </a:r>
            <a:endParaRPr lang="en-US" altLang="zh-CN" sz="3200" dirty="0"/>
          </a:p>
          <a:p>
            <a:pPr marL="0" indent="0">
              <a:buNone/>
            </a:pPr>
            <a:r>
              <a:rPr lang="en-US" altLang="zh-CN" sz="3200" dirty="0"/>
              <a:t>       </a:t>
            </a:r>
            <a:r>
              <a:rPr lang="zh-CN" altLang="zh-CN" sz="3200" dirty="0"/>
              <a:t>消费者协会履行下列</a:t>
            </a:r>
            <a:r>
              <a:rPr lang="zh-CN" altLang="zh-CN" sz="3200" b="1" dirty="0">
                <a:solidFill>
                  <a:srgbClr val="FF0000"/>
                </a:solidFill>
              </a:rPr>
              <a:t>公益性职责</a:t>
            </a:r>
            <a:r>
              <a:rPr lang="zh-CN" altLang="zh-CN" sz="3200" dirty="0"/>
              <a:t>：</a:t>
            </a:r>
          </a:p>
          <a:p>
            <a:pPr marL="0" indent="0">
              <a:buNone/>
            </a:pPr>
            <a:r>
              <a:rPr lang="en-US" altLang="zh-CN" sz="3200" dirty="0"/>
              <a:t>(</a:t>
            </a:r>
            <a:r>
              <a:rPr lang="zh-CN" altLang="zh-CN" sz="3200" dirty="0"/>
              <a:t>一</a:t>
            </a:r>
            <a:r>
              <a:rPr lang="en-US" altLang="zh-CN" sz="3200" dirty="0"/>
              <a:t>)</a:t>
            </a:r>
            <a:r>
              <a:rPr lang="zh-CN" altLang="zh-CN" sz="3200" dirty="0"/>
              <a:t>向消费者提供消费信息和咨询服务，</a:t>
            </a:r>
            <a:r>
              <a:rPr lang="zh-CN" altLang="zh-CN" sz="3200" b="1" dirty="0">
                <a:solidFill>
                  <a:srgbClr val="FF0000"/>
                </a:solidFill>
              </a:rPr>
              <a:t>提高消费者维护自身合法权益的能力，引导文明、健康、节约资源和保护环境的消费方式</a:t>
            </a:r>
            <a:r>
              <a:rPr lang="en-US" altLang="zh-CN" sz="3200" b="1" dirty="0">
                <a:solidFill>
                  <a:srgbClr val="FF0000"/>
                </a:solidFill>
              </a:rPr>
              <a:t>;</a:t>
            </a:r>
            <a:endParaRPr lang="zh-CN" altLang="zh-CN" sz="3200" b="1" dirty="0">
              <a:solidFill>
                <a:srgbClr val="FF0000"/>
              </a:solidFill>
            </a:endParaRPr>
          </a:p>
          <a:p>
            <a:pPr marL="0" indent="0">
              <a:buNone/>
            </a:pPr>
            <a:r>
              <a:rPr lang="en-US" altLang="zh-CN" sz="3200" b="1" dirty="0">
                <a:solidFill>
                  <a:srgbClr val="FF0000"/>
                </a:solidFill>
              </a:rPr>
              <a:t>(</a:t>
            </a:r>
            <a:r>
              <a:rPr lang="zh-CN" altLang="zh-CN" sz="3200" b="1" dirty="0">
                <a:solidFill>
                  <a:srgbClr val="FF0000"/>
                </a:solidFill>
              </a:rPr>
              <a:t>二</a:t>
            </a:r>
            <a:r>
              <a:rPr lang="en-US" altLang="zh-CN" sz="3200" b="1" dirty="0">
                <a:solidFill>
                  <a:srgbClr val="FF0000"/>
                </a:solidFill>
              </a:rPr>
              <a:t>)</a:t>
            </a:r>
            <a:r>
              <a:rPr lang="zh-CN" altLang="zh-CN" sz="3200" b="1" dirty="0">
                <a:solidFill>
                  <a:srgbClr val="FF0000"/>
                </a:solidFill>
              </a:rPr>
              <a:t>参与制定有关消费者权益的法律、法规、规章和强制性标准</a:t>
            </a:r>
            <a:r>
              <a:rPr lang="en-US" altLang="zh-CN" sz="3200" b="1" dirty="0">
                <a:solidFill>
                  <a:srgbClr val="FF0000"/>
                </a:solidFill>
              </a:rPr>
              <a:t>;</a:t>
            </a:r>
            <a:endParaRPr lang="zh-CN" altLang="zh-CN" sz="3200" b="1" dirty="0">
              <a:solidFill>
                <a:srgbClr val="FF0000"/>
              </a:solidFill>
            </a:endParaRPr>
          </a:p>
          <a:p>
            <a:pPr marL="0" indent="0">
              <a:buNone/>
            </a:pPr>
            <a:r>
              <a:rPr lang="en-US" altLang="zh-CN" sz="3200" dirty="0"/>
              <a:t>(</a:t>
            </a:r>
            <a:r>
              <a:rPr lang="zh-CN" altLang="zh-CN" sz="3200" dirty="0"/>
              <a:t>三</a:t>
            </a:r>
            <a:r>
              <a:rPr lang="en-US" altLang="zh-CN" sz="3200" dirty="0"/>
              <a:t>)</a:t>
            </a:r>
            <a:r>
              <a:rPr lang="zh-CN" altLang="zh-CN" sz="3200" dirty="0"/>
              <a:t>参与有关行政部门对商品和服务的监督、检查</a:t>
            </a:r>
            <a:r>
              <a:rPr lang="en-US" altLang="zh-CN" sz="3200" dirty="0"/>
              <a:t>;</a:t>
            </a:r>
            <a:endParaRPr lang="zh-CN" altLang="zh-CN" sz="3200" dirty="0"/>
          </a:p>
        </p:txBody>
      </p:sp>
    </p:spTree>
    <p:extLst>
      <p:ext uri="{BB962C8B-B14F-4D97-AF65-F5344CB8AC3E}">
        <p14:creationId xmlns:p14="http://schemas.microsoft.com/office/powerpoint/2010/main" val="150273250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1973"/>
            <a:ext cx="12188825" cy="6858000"/>
          </a:xfrm>
          <a:prstGeom prst="rect">
            <a:avLst/>
          </a:prstGeom>
          <a:noFill/>
        </p:spPr>
      </p:pic>
      <p:sp>
        <p:nvSpPr>
          <p:cNvPr id="3" name="内容占位符 2"/>
          <p:cNvSpPr>
            <a:spLocks noGrp="1"/>
          </p:cNvSpPr>
          <p:nvPr>
            <p:ph idx="1"/>
          </p:nvPr>
        </p:nvSpPr>
        <p:spPr>
          <a:xfrm>
            <a:off x="1054646" y="1458194"/>
            <a:ext cx="10657184" cy="5067944"/>
          </a:xfrm>
        </p:spPr>
        <p:txBody>
          <a:bodyPr>
            <a:noAutofit/>
          </a:bodyPr>
          <a:lstStyle/>
          <a:p>
            <a:r>
              <a:rPr lang="en-US" altLang="zh-CN" sz="3200" dirty="0"/>
              <a:t>(</a:t>
            </a:r>
            <a:r>
              <a:rPr lang="zh-CN" altLang="zh-CN" sz="3200" dirty="0"/>
              <a:t>四</a:t>
            </a:r>
            <a:r>
              <a:rPr lang="en-US" altLang="zh-CN" sz="3200" dirty="0"/>
              <a:t>)</a:t>
            </a:r>
            <a:r>
              <a:rPr lang="zh-CN" altLang="zh-CN" sz="3200" dirty="0"/>
              <a:t>就有关消费者合法权益的问题，</a:t>
            </a:r>
            <a:r>
              <a:rPr lang="zh-CN" altLang="zh-CN" sz="3200" b="1" dirty="0">
                <a:solidFill>
                  <a:srgbClr val="FF0000"/>
                </a:solidFill>
              </a:rPr>
              <a:t>向有关部门</a:t>
            </a:r>
            <a:r>
              <a:rPr lang="zh-CN" altLang="zh-CN" sz="3200" dirty="0"/>
              <a:t>反映、查询，提出建议</a:t>
            </a:r>
            <a:r>
              <a:rPr lang="en-US" altLang="zh-CN" sz="3200" dirty="0"/>
              <a:t>;</a:t>
            </a:r>
            <a:endParaRPr lang="zh-CN" altLang="zh-CN" sz="3200" dirty="0"/>
          </a:p>
          <a:p>
            <a:r>
              <a:rPr lang="en-US" altLang="zh-CN" sz="3200" dirty="0"/>
              <a:t>(</a:t>
            </a:r>
            <a:r>
              <a:rPr lang="zh-CN" altLang="zh-CN" sz="3200" dirty="0"/>
              <a:t>五</a:t>
            </a:r>
            <a:r>
              <a:rPr lang="en-US" altLang="zh-CN" sz="3200" dirty="0"/>
              <a:t>)</a:t>
            </a:r>
            <a:r>
              <a:rPr lang="zh-CN" altLang="zh-CN" sz="3200" dirty="0"/>
              <a:t>受理消费者的投诉，并对投诉事项进行调查、调解</a:t>
            </a:r>
            <a:r>
              <a:rPr lang="en-US" altLang="zh-CN" sz="3200" dirty="0"/>
              <a:t>;</a:t>
            </a:r>
            <a:endParaRPr lang="zh-CN" altLang="zh-CN" sz="3200" dirty="0"/>
          </a:p>
          <a:p>
            <a:r>
              <a:rPr lang="en-US" altLang="zh-CN" sz="3200" dirty="0"/>
              <a:t>(</a:t>
            </a:r>
            <a:r>
              <a:rPr lang="zh-CN" altLang="zh-CN" sz="3200" dirty="0"/>
              <a:t>六</a:t>
            </a:r>
            <a:r>
              <a:rPr lang="en-US" altLang="zh-CN" sz="3200" dirty="0"/>
              <a:t>)</a:t>
            </a:r>
            <a:r>
              <a:rPr lang="zh-CN" altLang="zh-CN" sz="3200" dirty="0"/>
              <a:t>投诉事项涉及商品和服务质量问题的，</a:t>
            </a:r>
            <a:r>
              <a:rPr lang="zh-CN" altLang="zh-CN" sz="3200" b="1" dirty="0">
                <a:solidFill>
                  <a:srgbClr val="FF0000"/>
                </a:solidFill>
              </a:rPr>
              <a:t>可以委托具备资格的鉴定人鉴定，鉴定人应当告知鉴定意见</a:t>
            </a:r>
            <a:r>
              <a:rPr lang="en-US" altLang="zh-CN" sz="3200" b="1" dirty="0">
                <a:solidFill>
                  <a:srgbClr val="FF0000"/>
                </a:solidFill>
              </a:rPr>
              <a:t>;</a:t>
            </a:r>
            <a:endParaRPr lang="zh-CN" altLang="zh-CN" sz="3200" b="1" dirty="0">
              <a:solidFill>
                <a:srgbClr val="FF0000"/>
              </a:solidFill>
            </a:endParaRPr>
          </a:p>
          <a:p>
            <a:r>
              <a:rPr lang="en-US" altLang="zh-CN" sz="3200" dirty="0"/>
              <a:t>(</a:t>
            </a:r>
            <a:r>
              <a:rPr lang="zh-CN" altLang="zh-CN" sz="3200" dirty="0"/>
              <a:t>七</a:t>
            </a:r>
            <a:r>
              <a:rPr lang="en-US" altLang="zh-CN" sz="3200" dirty="0"/>
              <a:t>)</a:t>
            </a:r>
            <a:r>
              <a:rPr lang="zh-CN" altLang="zh-CN" sz="3200" dirty="0"/>
              <a:t>就损害消费者合法权益的行为，支持受损害的消费者提起诉讼或者依照本法提起诉讼</a:t>
            </a:r>
            <a:r>
              <a:rPr lang="en-US" altLang="zh-CN" sz="3200" dirty="0"/>
              <a:t>;</a:t>
            </a:r>
            <a:endParaRPr lang="zh-CN" altLang="zh-CN" sz="3200" dirty="0"/>
          </a:p>
          <a:p>
            <a:r>
              <a:rPr lang="en-US" altLang="zh-CN" sz="3200" dirty="0"/>
              <a:t>(</a:t>
            </a:r>
            <a:r>
              <a:rPr lang="zh-CN" altLang="zh-CN" sz="3200" dirty="0"/>
              <a:t>八</a:t>
            </a:r>
            <a:r>
              <a:rPr lang="en-US" altLang="zh-CN" sz="3200" dirty="0"/>
              <a:t>)</a:t>
            </a:r>
            <a:r>
              <a:rPr lang="zh-CN" altLang="zh-CN" sz="3200" dirty="0"/>
              <a:t>对损害消费者合法权益的行为，通过大众传播媒介予以揭露、批评。</a:t>
            </a:r>
          </a:p>
        </p:txBody>
      </p:sp>
    </p:spTree>
    <p:extLst>
      <p:ext uri="{BB962C8B-B14F-4D97-AF65-F5344CB8AC3E}">
        <p14:creationId xmlns:p14="http://schemas.microsoft.com/office/powerpoint/2010/main" val="82979036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27325"/>
            <a:ext cx="12188825" cy="6858000"/>
          </a:xfrm>
          <a:prstGeom prst="rect">
            <a:avLst/>
          </a:prstGeom>
          <a:noFill/>
        </p:spPr>
      </p:pic>
      <p:sp>
        <p:nvSpPr>
          <p:cNvPr id="3" name="内容占位符 2"/>
          <p:cNvSpPr>
            <a:spLocks noGrp="1"/>
          </p:cNvSpPr>
          <p:nvPr>
            <p:ph idx="1"/>
          </p:nvPr>
        </p:nvSpPr>
        <p:spPr>
          <a:xfrm>
            <a:off x="1054646" y="1458194"/>
            <a:ext cx="10657184" cy="5067944"/>
          </a:xfrm>
        </p:spPr>
        <p:txBody>
          <a:bodyPr>
            <a:noAutofit/>
          </a:bodyPr>
          <a:lstStyle/>
          <a:p>
            <a:pPr marL="457200" indent="-457200"/>
            <a:r>
              <a:rPr lang="zh-CN" altLang="en-US" sz="3200" dirty="0"/>
              <a:t>政府对消费者组织履行职责的支持</a:t>
            </a:r>
            <a:endParaRPr lang="en-US" altLang="zh-CN" sz="3200" dirty="0"/>
          </a:p>
          <a:p>
            <a:pPr marL="457200" indent="-457200"/>
            <a:r>
              <a:rPr lang="en-US" altLang="zh-CN" sz="3200" dirty="0"/>
              <a:t>《</a:t>
            </a:r>
            <a:r>
              <a:rPr lang="zh-CN" altLang="en-US" sz="3200" dirty="0"/>
              <a:t>消法</a:t>
            </a:r>
            <a:r>
              <a:rPr lang="en-US" altLang="zh-CN" sz="3200" dirty="0"/>
              <a:t>》</a:t>
            </a:r>
            <a:r>
              <a:rPr lang="zh-CN" altLang="en-US" sz="3200" dirty="0"/>
              <a:t>第</a:t>
            </a:r>
            <a:r>
              <a:rPr lang="en-US" altLang="zh-CN" sz="3200" dirty="0"/>
              <a:t>37</a:t>
            </a:r>
            <a:r>
              <a:rPr lang="zh-CN" altLang="en-US" sz="3200" dirty="0"/>
              <a:t>条第</a:t>
            </a:r>
            <a:r>
              <a:rPr lang="en-US" altLang="zh-CN" sz="3200" dirty="0"/>
              <a:t>2</a:t>
            </a:r>
            <a:r>
              <a:rPr lang="zh-CN" altLang="en-US" sz="3200" dirty="0"/>
              <a:t>款：</a:t>
            </a:r>
            <a:endParaRPr lang="en-US" altLang="zh-CN" sz="3200" dirty="0"/>
          </a:p>
          <a:p>
            <a:pPr marL="0" indent="0">
              <a:buNone/>
            </a:pPr>
            <a:r>
              <a:rPr lang="zh-CN" altLang="en-US" sz="3200" dirty="0"/>
              <a:t>        </a:t>
            </a:r>
            <a:r>
              <a:rPr lang="zh-CN" altLang="zh-CN" sz="3200" dirty="0"/>
              <a:t>各级人民政府对消费者协会履行职责应当予以必要的经费等支持。</a:t>
            </a:r>
            <a:endParaRPr lang="en-US" altLang="zh-CN" sz="3200" dirty="0"/>
          </a:p>
          <a:p>
            <a:pPr marL="0" indent="0">
              <a:buNone/>
            </a:pPr>
            <a:r>
              <a:rPr lang="en-US" altLang="zh-CN" sz="3200" dirty="0"/>
              <a:t>1</a:t>
            </a:r>
            <a:r>
              <a:rPr lang="zh-CN" altLang="en-US" sz="3200" dirty="0"/>
              <a:t>、经费保障</a:t>
            </a:r>
            <a:endParaRPr lang="en-US" altLang="zh-CN" sz="3200" dirty="0"/>
          </a:p>
          <a:p>
            <a:pPr marL="0" indent="0">
              <a:buNone/>
            </a:pPr>
            <a:r>
              <a:rPr lang="en-US" altLang="zh-CN" sz="3200" dirty="0"/>
              <a:t>2</a:t>
            </a:r>
            <a:r>
              <a:rPr lang="zh-CN" altLang="en-US" sz="3200" dirty="0"/>
              <a:t>、办公场所保障</a:t>
            </a:r>
            <a:endParaRPr lang="en-US" altLang="zh-CN" sz="3200" dirty="0"/>
          </a:p>
          <a:p>
            <a:pPr marL="0" indent="0">
              <a:buNone/>
            </a:pPr>
            <a:r>
              <a:rPr lang="en-US" altLang="zh-CN" sz="3200" dirty="0"/>
              <a:t>3</a:t>
            </a:r>
            <a:r>
              <a:rPr lang="zh-CN" altLang="en-US" sz="3200" dirty="0"/>
              <a:t>、人员编制保障</a:t>
            </a:r>
          </a:p>
        </p:txBody>
      </p:sp>
    </p:spTree>
    <p:extLst>
      <p:ext uri="{BB962C8B-B14F-4D97-AF65-F5344CB8AC3E}">
        <p14:creationId xmlns:p14="http://schemas.microsoft.com/office/powerpoint/2010/main" val="222165800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1588"/>
            <a:ext cx="12188825" cy="6858000"/>
          </a:xfrm>
          <a:prstGeom prst="rect">
            <a:avLst/>
          </a:prstGeom>
          <a:noFill/>
        </p:spPr>
      </p:pic>
      <p:sp>
        <p:nvSpPr>
          <p:cNvPr id="3" name="内容占位符 2"/>
          <p:cNvSpPr>
            <a:spLocks noGrp="1"/>
          </p:cNvSpPr>
          <p:nvPr>
            <p:ph idx="1"/>
          </p:nvPr>
        </p:nvSpPr>
        <p:spPr>
          <a:xfrm>
            <a:off x="1990750" y="1912554"/>
            <a:ext cx="9145016" cy="3411760"/>
          </a:xfrm>
        </p:spPr>
        <p:txBody>
          <a:bodyPr>
            <a:noAutofit/>
          </a:bodyPr>
          <a:lstStyle/>
          <a:p>
            <a:pPr marL="457200" indent="-457200"/>
            <a:r>
              <a:rPr lang="zh-CN" altLang="en-US" sz="3200" dirty="0"/>
              <a:t>社会对消费者组织履行职责的监督</a:t>
            </a:r>
            <a:endParaRPr lang="en-US" altLang="zh-CN" sz="3200" dirty="0"/>
          </a:p>
          <a:p>
            <a:pPr marL="457200" indent="-457200"/>
            <a:r>
              <a:rPr lang="en-US" altLang="zh-CN" sz="3200" dirty="0"/>
              <a:t>《</a:t>
            </a:r>
            <a:r>
              <a:rPr lang="zh-CN" altLang="en-US" sz="3200" dirty="0"/>
              <a:t>消法</a:t>
            </a:r>
            <a:r>
              <a:rPr lang="en-US" altLang="zh-CN" sz="3200" dirty="0"/>
              <a:t>》</a:t>
            </a:r>
            <a:r>
              <a:rPr lang="zh-CN" altLang="en-US" sz="3200" dirty="0"/>
              <a:t>第</a:t>
            </a:r>
            <a:r>
              <a:rPr lang="en-US" altLang="zh-CN" sz="3200" dirty="0"/>
              <a:t>37</a:t>
            </a:r>
            <a:r>
              <a:rPr lang="zh-CN" altLang="en-US" sz="3200" dirty="0"/>
              <a:t>条第</a:t>
            </a:r>
            <a:r>
              <a:rPr lang="en-US" altLang="zh-CN" sz="3200" dirty="0"/>
              <a:t>3</a:t>
            </a:r>
            <a:r>
              <a:rPr lang="zh-CN" altLang="en-US" sz="3200" dirty="0"/>
              <a:t>款：</a:t>
            </a:r>
            <a:endParaRPr lang="en-US" altLang="zh-CN" sz="3200" dirty="0"/>
          </a:p>
          <a:p>
            <a:pPr marL="0" indent="0">
              <a:buNone/>
            </a:pPr>
            <a:r>
              <a:rPr lang="zh-CN" altLang="en-US" sz="3200" dirty="0"/>
              <a:t>          </a:t>
            </a:r>
            <a:r>
              <a:rPr lang="zh-CN" altLang="zh-CN" sz="3200" dirty="0"/>
              <a:t>消费者协会应当认真履行保护消费者合法权益的职责，听取消费者的意见和建议，接受社会监督。</a:t>
            </a:r>
            <a:endParaRPr lang="zh-CN" altLang="en-US" sz="3200" dirty="0"/>
          </a:p>
        </p:txBody>
      </p:sp>
    </p:spTree>
    <p:extLst>
      <p:ext uri="{BB962C8B-B14F-4D97-AF65-F5344CB8AC3E}">
        <p14:creationId xmlns:p14="http://schemas.microsoft.com/office/powerpoint/2010/main" val="193967934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702718" y="1701602"/>
            <a:ext cx="10009112" cy="4491880"/>
          </a:xfrm>
        </p:spPr>
        <p:txBody>
          <a:bodyPr>
            <a:noAutofit/>
          </a:bodyPr>
          <a:lstStyle/>
          <a:p>
            <a:pPr marL="457200" indent="-457200"/>
            <a:r>
              <a:rPr lang="zh-CN" altLang="en-US" sz="3200" dirty="0"/>
              <a:t>消费者协会的活动禁限</a:t>
            </a:r>
            <a:endParaRPr lang="en-US" altLang="zh-CN" sz="3200" dirty="0"/>
          </a:p>
          <a:p>
            <a:pPr marL="457200" indent="-457200"/>
            <a:r>
              <a:rPr lang="en-US" altLang="zh-CN" sz="3200" dirty="0"/>
              <a:t>《</a:t>
            </a:r>
            <a:r>
              <a:rPr lang="zh-CN" altLang="en-US" sz="3200" dirty="0"/>
              <a:t>消法</a:t>
            </a:r>
            <a:r>
              <a:rPr lang="en-US" altLang="zh-CN" sz="3200" dirty="0"/>
              <a:t>》</a:t>
            </a:r>
            <a:r>
              <a:rPr lang="zh-CN" altLang="en-US" sz="3200" dirty="0"/>
              <a:t>第</a:t>
            </a:r>
            <a:r>
              <a:rPr lang="en-US" altLang="zh-CN" sz="3200" dirty="0"/>
              <a:t>38</a:t>
            </a:r>
            <a:r>
              <a:rPr lang="zh-CN" altLang="en-US" sz="3200" dirty="0"/>
              <a:t>条：</a:t>
            </a:r>
            <a:endParaRPr lang="en-US" altLang="zh-CN" sz="3200" dirty="0"/>
          </a:p>
          <a:p>
            <a:pPr marL="0" indent="0">
              <a:buNone/>
            </a:pPr>
            <a:r>
              <a:rPr lang="en-US" altLang="zh-CN" sz="3200" dirty="0"/>
              <a:t>         </a:t>
            </a:r>
            <a:r>
              <a:rPr lang="zh-CN" altLang="zh-CN" sz="3200" dirty="0"/>
              <a:t>消费者组织不得从事商品经营和营利性服务，不得以收取费用或者其他牟取利益的方式向消费者推荐商品和服务。</a:t>
            </a:r>
            <a:endParaRPr lang="en-US" altLang="zh-CN" sz="3200" dirty="0"/>
          </a:p>
          <a:p>
            <a:pPr marL="0" indent="0">
              <a:buNone/>
            </a:pPr>
            <a:r>
              <a:rPr lang="en-US" altLang="zh-CN" sz="3200" dirty="0"/>
              <a:t>1</a:t>
            </a:r>
            <a:r>
              <a:rPr lang="zh-CN" altLang="en-US" sz="3200" dirty="0"/>
              <a:t>、</a:t>
            </a:r>
            <a:r>
              <a:rPr lang="zh-CN" altLang="zh-CN" sz="3200" dirty="0"/>
              <a:t>不得从事商品经营和营利性服务</a:t>
            </a:r>
            <a:endParaRPr lang="en-US" altLang="zh-CN" sz="3200" dirty="0"/>
          </a:p>
          <a:p>
            <a:pPr marL="0" indent="0">
              <a:buNone/>
            </a:pPr>
            <a:r>
              <a:rPr lang="en-US" altLang="zh-CN" sz="3200" dirty="0"/>
              <a:t>2</a:t>
            </a:r>
            <a:r>
              <a:rPr lang="zh-CN" altLang="en-US" sz="3200" dirty="0"/>
              <a:t>、</a:t>
            </a:r>
            <a:r>
              <a:rPr lang="zh-CN" altLang="zh-CN" sz="3200" dirty="0"/>
              <a:t>不得以收取费用或者其他牟取利益的方式向消费者推荐商品和服务</a:t>
            </a:r>
          </a:p>
        </p:txBody>
      </p:sp>
    </p:spTree>
    <p:extLst>
      <p:ext uri="{BB962C8B-B14F-4D97-AF65-F5344CB8AC3E}">
        <p14:creationId xmlns:p14="http://schemas.microsoft.com/office/powerpoint/2010/main" val="205853553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27325"/>
            <a:ext cx="12188825" cy="6858000"/>
          </a:xfrm>
          <a:prstGeom prst="rect">
            <a:avLst/>
          </a:prstGeom>
          <a:noFill/>
        </p:spPr>
      </p:pic>
      <p:sp>
        <p:nvSpPr>
          <p:cNvPr id="3" name="内容占位符 2"/>
          <p:cNvSpPr>
            <a:spLocks noGrp="1"/>
          </p:cNvSpPr>
          <p:nvPr>
            <p:ph idx="1"/>
          </p:nvPr>
        </p:nvSpPr>
        <p:spPr>
          <a:xfrm>
            <a:off x="1054646" y="1458194"/>
            <a:ext cx="10657184" cy="5067944"/>
          </a:xfrm>
        </p:spPr>
        <p:txBody>
          <a:bodyPr>
            <a:noAutofit/>
          </a:bodyPr>
          <a:lstStyle/>
          <a:p>
            <a:pPr marL="457200" indent="-457200"/>
            <a:r>
              <a:rPr lang="zh-CN" altLang="en-US" sz="3200" dirty="0"/>
              <a:t>消费者协会与行业协会、商会的比较</a:t>
            </a:r>
            <a:endParaRPr lang="en-US" altLang="zh-CN" sz="3200" dirty="0"/>
          </a:p>
          <a:p>
            <a:pPr marL="0" indent="0">
              <a:buNone/>
            </a:pPr>
            <a:r>
              <a:rPr lang="en-US" altLang="zh-CN" sz="3200" dirty="0"/>
              <a:t>1</a:t>
            </a:r>
            <a:r>
              <a:rPr lang="zh-CN" altLang="en-US" sz="3200" dirty="0"/>
              <a:t>、发起人不同</a:t>
            </a:r>
            <a:endParaRPr lang="en-US" altLang="zh-CN" sz="3200" dirty="0"/>
          </a:p>
          <a:p>
            <a:pPr marL="0" indent="0">
              <a:buNone/>
            </a:pPr>
            <a:r>
              <a:rPr lang="zh-CN" altLang="en-US" sz="3200" dirty="0"/>
              <a:t>       前者是由政府发起的，后者是由会员自发设立的。</a:t>
            </a:r>
            <a:endParaRPr lang="en-US" altLang="zh-CN" sz="3200" dirty="0"/>
          </a:p>
          <a:p>
            <a:pPr marL="0" indent="0">
              <a:buNone/>
            </a:pPr>
            <a:r>
              <a:rPr lang="en-US" altLang="zh-CN" sz="3200" dirty="0"/>
              <a:t>2</a:t>
            </a:r>
            <a:r>
              <a:rPr lang="zh-CN" altLang="en-US" sz="3200" dirty="0"/>
              <a:t>、服务对象不同</a:t>
            </a:r>
            <a:endParaRPr lang="en-US" altLang="zh-CN" sz="3200" dirty="0"/>
          </a:p>
          <a:p>
            <a:pPr marL="0" indent="0">
              <a:buNone/>
            </a:pPr>
            <a:r>
              <a:rPr lang="zh-CN" altLang="en-US" sz="3200" dirty="0"/>
              <a:t>       前者为不特定的广大消费者服务，后者仅为会员服务。</a:t>
            </a:r>
            <a:endParaRPr lang="en-US" altLang="zh-CN" sz="3200" dirty="0"/>
          </a:p>
          <a:p>
            <a:pPr marL="0" indent="0">
              <a:buNone/>
            </a:pPr>
            <a:r>
              <a:rPr lang="en-US" altLang="zh-CN" sz="3200" dirty="0"/>
              <a:t>3</a:t>
            </a:r>
            <a:r>
              <a:rPr lang="zh-CN" altLang="en-US" sz="3200" dirty="0"/>
              <a:t>、经费来源不同</a:t>
            </a:r>
            <a:endParaRPr lang="en-US" altLang="zh-CN" sz="3200" dirty="0"/>
          </a:p>
          <a:p>
            <a:pPr marL="0" indent="0">
              <a:buNone/>
            </a:pPr>
            <a:r>
              <a:rPr lang="zh-CN" altLang="en-US" sz="3200" dirty="0"/>
              <a:t>       前者由政府予以保障，后者向会员收取会费。</a:t>
            </a:r>
          </a:p>
        </p:txBody>
      </p:sp>
    </p:spTree>
    <p:extLst>
      <p:ext uri="{BB962C8B-B14F-4D97-AF65-F5344CB8AC3E}">
        <p14:creationId xmlns:p14="http://schemas.microsoft.com/office/powerpoint/2010/main" val="424230075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25652" y="1588"/>
            <a:ext cx="12188825" cy="6858000"/>
          </a:xfrm>
          <a:prstGeom prst="rect">
            <a:avLst/>
          </a:prstGeom>
          <a:noFill/>
        </p:spPr>
      </p:pic>
      <p:sp>
        <p:nvSpPr>
          <p:cNvPr id="2" name="标题 1"/>
          <p:cNvSpPr>
            <a:spLocks noGrp="1"/>
          </p:cNvSpPr>
          <p:nvPr>
            <p:ph type="title"/>
          </p:nvPr>
        </p:nvSpPr>
        <p:spPr>
          <a:xfrm>
            <a:off x="1861177" y="1225558"/>
            <a:ext cx="8469646" cy="818844"/>
          </a:xfrm>
        </p:spPr>
        <p:txBody>
          <a:bodyPr>
            <a:noAutofit/>
          </a:bodyPr>
          <a:lstStyle/>
          <a:p>
            <a:r>
              <a:rPr lang="zh-CN" altLang="en-US" sz="4000" b="1" dirty="0">
                <a:solidFill>
                  <a:srgbClr val="7C1D20"/>
                </a:solidFill>
                <a:latin typeface="+mn-ea"/>
                <a:ea typeface="+mn-ea"/>
              </a:rPr>
              <a:t>中国消费者协会</a:t>
            </a:r>
          </a:p>
        </p:txBody>
      </p:sp>
      <p:sp>
        <p:nvSpPr>
          <p:cNvPr id="3" name="内容占位符 2"/>
          <p:cNvSpPr>
            <a:spLocks noGrp="1"/>
          </p:cNvSpPr>
          <p:nvPr>
            <p:ph idx="1"/>
          </p:nvPr>
        </p:nvSpPr>
        <p:spPr>
          <a:xfrm>
            <a:off x="1861176" y="2205658"/>
            <a:ext cx="9274589" cy="4032448"/>
          </a:xfrm>
        </p:spPr>
        <p:txBody>
          <a:bodyPr>
            <a:noAutofit/>
          </a:bodyPr>
          <a:lstStyle/>
          <a:p>
            <a:pPr marL="457200" indent="-457200"/>
            <a:r>
              <a:rPr lang="zh-CN" altLang="en-US" sz="3200" dirty="0"/>
              <a:t>中国消费者协会于</a:t>
            </a:r>
            <a:r>
              <a:rPr lang="en-US" altLang="zh-CN" sz="3200" dirty="0"/>
              <a:t>1984</a:t>
            </a:r>
            <a:r>
              <a:rPr lang="zh-CN" altLang="en-US" sz="3200" dirty="0"/>
              <a:t>年</a:t>
            </a:r>
            <a:r>
              <a:rPr lang="en-US" altLang="zh-CN" sz="3200" dirty="0"/>
              <a:t>12</a:t>
            </a:r>
            <a:r>
              <a:rPr lang="zh-CN" altLang="en-US" sz="3200" dirty="0"/>
              <a:t>月</a:t>
            </a:r>
            <a:r>
              <a:rPr lang="en-US" altLang="zh-CN" sz="3200" dirty="0"/>
              <a:t>26</a:t>
            </a:r>
            <a:r>
              <a:rPr lang="zh-CN" altLang="en-US" sz="3200" dirty="0"/>
              <a:t>日经国务院批准成立。</a:t>
            </a:r>
            <a:endParaRPr lang="en-US" altLang="zh-CN" sz="3200" dirty="0"/>
          </a:p>
          <a:p>
            <a:pPr marL="457200" indent="-457200"/>
            <a:r>
              <a:rPr lang="zh-CN" altLang="en-US" sz="3200" dirty="0"/>
              <a:t>中国消费者协会由各人民团体、有关部门、省、自治区、直辖市以及有关方面的消费者代表组成。</a:t>
            </a:r>
            <a:endParaRPr lang="en-US" altLang="zh-CN" sz="3200" dirty="0"/>
          </a:p>
          <a:p>
            <a:pPr marL="457200" indent="-457200"/>
            <a:r>
              <a:rPr lang="zh-CN" altLang="en-US" sz="3200" dirty="0"/>
              <a:t>中国消费者协会的领导机构是理事会。</a:t>
            </a:r>
            <a:endParaRPr lang="en-US" altLang="zh-CN" sz="3200" dirty="0"/>
          </a:p>
          <a:p>
            <a:pPr marL="457200" indent="-457200"/>
            <a:r>
              <a:rPr lang="zh-CN" altLang="en-US" sz="3200" dirty="0"/>
              <a:t>中国消费者协会指导地方消费者协会工作。</a:t>
            </a:r>
            <a:endParaRPr lang="en-US" altLang="zh-CN" sz="3200" dirty="0"/>
          </a:p>
          <a:p>
            <a:pPr marL="457200" indent="-457200"/>
            <a:r>
              <a:rPr lang="zh-CN" altLang="en-US" sz="3200" dirty="0"/>
              <a:t>经费由政府资助和社会赞助。</a:t>
            </a:r>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393966479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35709"/>
            <a:ext cx="12188825" cy="6858000"/>
          </a:xfrm>
          <a:prstGeom prst="rect">
            <a:avLst/>
          </a:prstGeom>
          <a:noFill/>
        </p:spPr>
      </p:pic>
      <p:sp>
        <p:nvSpPr>
          <p:cNvPr id="3" name="内容占位符 2"/>
          <p:cNvSpPr>
            <a:spLocks noGrp="1"/>
          </p:cNvSpPr>
          <p:nvPr>
            <p:ph idx="1"/>
          </p:nvPr>
        </p:nvSpPr>
        <p:spPr>
          <a:xfrm>
            <a:off x="1054646" y="1458194"/>
            <a:ext cx="10657184" cy="5067944"/>
          </a:xfrm>
        </p:spPr>
        <p:txBody>
          <a:bodyPr>
            <a:noAutofit/>
          </a:bodyPr>
          <a:lstStyle/>
          <a:p>
            <a:pPr marL="457200" indent="-457200"/>
            <a:r>
              <a:rPr lang="zh-CN" altLang="en-US" sz="3200" dirty="0"/>
              <a:t>政府对消费者组织履行职责的支持</a:t>
            </a:r>
            <a:endParaRPr lang="en-US" altLang="zh-CN" sz="3200" dirty="0"/>
          </a:p>
          <a:p>
            <a:pPr marL="457200" indent="-457200"/>
            <a:r>
              <a:rPr lang="en-US" altLang="zh-CN" sz="3200" dirty="0"/>
              <a:t>《</a:t>
            </a:r>
            <a:r>
              <a:rPr lang="zh-CN" altLang="en-US" sz="3200" dirty="0"/>
              <a:t>消法</a:t>
            </a:r>
            <a:r>
              <a:rPr lang="en-US" altLang="zh-CN" sz="3200" dirty="0"/>
              <a:t>》</a:t>
            </a:r>
            <a:r>
              <a:rPr lang="zh-CN" altLang="en-US" sz="3200" dirty="0"/>
              <a:t>第</a:t>
            </a:r>
            <a:r>
              <a:rPr lang="en-US" altLang="zh-CN" sz="3200" dirty="0"/>
              <a:t>37</a:t>
            </a:r>
            <a:r>
              <a:rPr lang="zh-CN" altLang="en-US" sz="3200" dirty="0"/>
              <a:t>条第</a:t>
            </a:r>
            <a:r>
              <a:rPr lang="en-US" altLang="zh-CN" sz="3200" dirty="0"/>
              <a:t>2</a:t>
            </a:r>
            <a:r>
              <a:rPr lang="zh-CN" altLang="en-US" sz="3200" dirty="0"/>
              <a:t>款：</a:t>
            </a:r>
            <a:endParaRPr lang="en-US" altLang="zh-CN" sz="3200" dirty="0"/>
          </a:p>
          <a:p>
            <a:pPr marL="0" indent="0">
              <a:buNone/>
            </a:pPr>
            <a:r>
              <a:rPr lang="zh-CN" altLang="en-US" sz="3200" dirty="0"/>
              <a:t>        </a:t>
            </a:r>
            <a:r>
              <a:rPr lang="zh-CN" altLang="zh-CN" sz="3200" dirty="0"/>
              <a:t>各级人民政府对消费者协会履行职责应当予以必要的经费等支持。</a:t>
            </a:r>
            <a:endParaRPr lang="en-US" altLang="zh-CN" sz="3200" dirty="0"/>
          </a:p>
          <a:p>
            <a:pPr marL="0" indent="0">
              <a:buNone/>
            </a:pPr>
            <a:r>
              <a:rPr lang="en-US" altLang="zh-CN" sz="3200" dirty="0"/>
              <a:t>1</a:t>
            </a:r>
            <a:r>
              <a:rPr lang="zh-CN" altLang="en-US" sz="3200" dirty="0"/>
              <a:t>、经费保障</a:t>
            </a:r>
            <a:endParaRPr lang="en-US" altLang="zh-CN" sz="3200" dirty="0"/>
          </a:p>
          <a:p>
            <a:pPr marL="0" indent="0">
              <a:buNone/>
            </a:pPr>
            <a:r>
              <a:rPr lang="en-US" altLang="zh-CN" sz="3200" dirty="0"/>
              <a:t>2</a:t>
            </a:r>
            <a:r>
              <a:rPr lang="zh-CN" altLang="en-US" sz="3200" dirty="0"/>
              <a:t>、办公场所保障</a:t>
            </a:r>
            <a:endParaRPr lang="en-US" altLang="zh-CN" sz="3200" dirty="0"/>
          </a:p>
          <a:p>
            <a:pPr marL="0" indent="0">
              <a:buNone/>
            </a:pPr>
            <a:r>
              <a:rPr lang="en-US" altLang="zh-CN" sz="3200" dirty="0"/>
              <a:t>3</a:t>
            </a:r>
            <a:r>
              <a:rPr lang="zh-CN" altLang="en-US" sz="3200" dirty="0"/>
              <a:t>、人员编制保障</a:t>
            </a:r>
          </a:p>
        </p:txBody>
      </p:sp>
    </p:spTree>
    <p:extLst>
      <p:ext uri="{BB962C8B-B14F-4D97-AF65-F5344CB8AC3E}">
        <p14:creationId xmlns:p14="http://schemas.microsoft.com/office/powerpoint/2010/main" val="349589823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7268" y="-1973"/>
            <a:ext cx="12188825" cy="6858000"/>
          </a:xfrm>
          <a:prstGeom prst="rect">
            <a:avLst/>
          </a:prstGeom>
          <a:noFill/>
        </p:spPr>
      </p:pic>
      <p:sp>
        <p:nvSpPr>
          <p:cNvPr id="2" name="标题 1"/>
          <p:cNvSpPr>
            <a:spLocks noGrp="1"/>
          </p:cNvSpPr>
          <p:nvPr>
            <p:ph type="title"/>
          </p:nvPr>
        </p:nvSpPr>
        <p:spPr>
          <a:xfrm>
            <a:off x="1861177" y="1225558"/>
            <a:ext cx="8469646" cy="1268132"/>
          </a:xfrm>
        </p:spPr>
        <p:txBody>
          <a:bodyPr>
            <a:noAutofit/>
          </a:bodyPr>
          <a:lstStyle/>
          <a:p>
            <a:r>
              <a:rPr lang="zh-CN" altLang="en-US" sz="4000" b="1" dirty="0">
                <a:solidFill>
                  <a:srgbClr val="7C1D20"/>
                </a:solidFill>
                <a:latin typeface="+mn-ea"/>
                <a:ea typeface="+mn-ea"/>
              </a:rPr>
              <a:t>获取知识权</a:t>
            </a:r>
            <a:r>
              <a:rPr lang="en-US" altLang="zh-CN" sz="4000" b="1" dirty="0">
                <a:solidFill>
                  <a:srgbClr val="7C1D20"/>
                </a:solidFill>
                <a:latin typeface="+mn-ea"/>
                <a:ea typeface="+mn-ea"/>
              </a:rPr>
              <a:t/>
            </a:r>
            <a:br>
              <a:rPr lang="en-US" altLang="zh-CN" sz="4000" b="1" dirty="0">
                <a:solidFill>
                  <a:srgbClr val="7C1D20"/>
                </a:solidFill>
                <a:latin typeface="+mn-ea"/>
                <a:ea typeface="+mn-ea"/>
              </a:rPr>
            </a:br>
            <a:r>
              <a:rPr lang="zh-CN" altLang="en-US" sz="4000" b="1" dirty="0">
                <a:solidFill>
                  <a:srgbClr val="7C1D20"/>
                </a:solidFill>
                <a:latin typeface="+mn-ea"/>
                <a:ea typeface="+mn-ea"/>
              </a:rPr>
              <a:t>（受教育权）</a:t>
            </a:r>
          </a:p>
        </p:txBody>
      </p:sp>
      <p:sp>
        <p:nvSpPr>
          <p:cNvPr id="3" name="内容占位符 2"/>
          <p:cNvSpPr>
            <a:spLocks noGrp="1"/>
          </p:cNvSpPr>
          <p:nvPr>
            <p:ph idx="1"/>
          </p:nvPr>
        </p:nvSpPr>
        <p:spPr>
          <a:xfrm>
            <a:off x="1861177" y="2781722"/>
            <a:ext cx="8469646" cy="3528392"/>
          </a:xfrm>
        </p:spPr>
        <p:txBody>
          <a:bodyPr>
            <a:noAutofit/>
          </a:bodyPr>
          <a:lstStyle/>
          <a:p>
            <a:pPr marL="457200" indent="-457200"/>
            <a:r>
              <a:rPr lang="en-US" altLang="zh-CN" sz="3200" dirty="0"/>
              <a:t>《</a:t>
            </a:r>
            <a:r>
              <a:rPr lang="zh-CN" altLang="en-US" sz="3200" dirty="0"/>
              <a:t>消法</a:t>
            </a:r>
            <a:r>
              <a:rPr lang="en-US" altLang="zh-CN" sz="3200" dirty="0"/>
              <a:t>》</a:t>
            </a:r>
            <a:r>
              <a:rPr lang="zh-CN" altLang="zh-CN" sz="3200" dirty="0"/>
              <a:t>第十</a:t>
            </a:r>
            <a:r>
              <a:rPr lang="zh-CN" altLang="en-US" sz="3200" dirty="0"/>
              <a:t>三</a:t>
            </a:r>
            <a:r>
              <a:rPr lang="zh-CN" altLang="zh-CN" sz="3200" dirty="0"/>
              <a:t>条</a:t>
            </a:r>
            <a:r>
              <a:rPr lang="zh-CN" altLang="en-US" sz="3200" dirty="0"/>
              <a:t>：</a:t>
            </a:r>
            <a:r>
              <a:rPr lang="zh-CN" altLang="zh-CN" sz="3200" dirty="0"/>
              <a:t> </a:t>
            </a:r>
            <a:endParaRPr lang="en-US" altLang="zh-CN" sz="3200" dirty="0"/>
          </a:p>
          <a:p>
            <a:pPr marL="0" indent="0">
              <a:buNone/>
            </a:pPr>
            <a:r>
              <a:rPr lang="zh-CN" altLang="en-US" sz="3200" dirty="0"/>
              <a:t>         </a:t>
            </a:r>
            <a:r>
              <a:rPr lang="zh-CN" altLang="zh-CN" sz="3200" dirty="0"/>
              <a:t>消费者享有获得有关消费和消费者权益保护方面的知识的权利。</a:t>
            </a:r>
          </a:p>
          <a:p>
            <a:pPr marL="0" indent="0">
              <a:buNone/>
            </a:pPr>
            <a:r>
              <a:rPr lang="zh-CN" altLang="en-US" sz="3200" dirty="0"/>
              <a:t>         </a:t>
            </a:r>
            <a:r>
              <a:rPr lang="zh-CN" altLang="zh-CN" sz="3200" dirty="0"/>
              <a:t>消费者应当努力掌握所需商品或者服务的知识和使用技能，正确使用商品，提高自我保护意识。</a:t>
            </a:r>
            <a:endParaRPr lang="zh-CN" altLang="en-US" sz="3200" dirty="0"/>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2088910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24589"/>
            <a:ext cx="12188825" cy="6858000"/>
          </a:xfrm>
          <a:prstGeom prst="rect">
            <a:avLst/>
          </a:prstGeom>
          <a:noFill/>
        </p:spPr>
      </p:pic>
      <p:sp>
        <p:nvSpPr>
          <p:cNvPr id="2" name="标题 1"/>
          <p:cNvSpPr>
            <a:spLocks noGrp="1"/>
          </p:cNvSpPr>
          <p:nvPr>
            <p:ph type="title"/>
          </p:nvPr>
        </p:nvSpPr>
        <p:spPr>
          <a:xfrm>
            <a:off x="1861177" y="1225558"/>
            <a:ext cx="8469646" cy="980100"/>
          </a:xfrm>
        </p:spPr>
        <p:txBody>
          <a:bodyPr>
            <a:noAutofit/>
          </a:bodyPr>
          <a:lstStyle/>
          <a:p>
            <a:r>
              <a:rPr lang="zh-CN" altLang="en-US" sz="4000" b="1" dirty="0">
                <a:solidFill>
                  <a:srgbClr val="7C1D20"/>
                </a:solidFill>
                <a:latin typeface="+mn-ea"/>
                <a:ea typeface="+mn-ea"/>
              </a:rPr>
              <a:t>消费者的具体权利</a:t>
            </a:r>
          </a:p>
        </p:txBody>
      </p:sp>
      <p:sp>
        <p:nvSpPr>
          <p:cNvPr id="3" name="内容占位符 2"/>
          <p:cNvSpPr>
            <a:spLocks noGrp="1"/>
          </p:cNvSpPr>
          <p:nvPr>
            <p:ph idx="1"/>
          </p:nvPr>
        </p:nvSpPr>
        <p:spPr>
          <a:xfrm>
            <a:off x="3358902" y="2502232"/>
            <a:ext cx="6002932" cy="3456384"/>
          </a:xfrm>
        </p:spPr>
        <p:txBody>
          <a:bodyPr>
            <a:noAutofit/>
          </a:bodyPr>
          <a:lstStyle/>
          <a:p>
            <a:pPr marL="457200" indent="-457200"/>
            <a:r>
              <a:rPr lang="zh-CN" altLang="en-US" sz="3200" dirty="0"/>
              <a:t>获取知识权</a:t>
            </a:r>
            <a:endParaRPr lang="en-US" altLang="zh-CN" sz="3200" dirty="0"/>
          </a:p>
          <a:p>
            <a:pPr marL="457200" indent="-457200"/>
            <a:r>
              <a:rPr lang="zh-CN" altLang="en-US" sz="3200" dirty="0"/>
              <a:t>受尊重权</a:t>
            </a:r>
            <a:endParaRPr lang="en-US" altLang="zh-CN" sz="3200" dirty="0"/>
          </a:p>
          <a:p>
            <a:pPr marL="457200" indent="-457200"/>
            <a:r>
              <a:rPr lang="zh-CN" altLang="en-US" sz="3200" dirty="0"/>
              <a:t>监督权</a:t>
            </a:r>
            <a:endParaRPr lang="en-US" altLang="zh-CN" sz="3200" dirty="0"/>
          </a:p>
          <a:p>
            <a:pPr marL="457200" indent="-457200"/>
            <a:r>
              <a:rPr lang="zh-CN" altLang="en-US" sz="3200" dirty="0"/>
              <a:t>反悔权</a:t>
            </a:r>
            <a:endParaRPr lang="en-US" altLang="zh-CN" sz="3200" dirty="0"/>
          </a:p>
          <a:p>
            <a:pPr marL="457200" indent="-457200"/>
            <a:r>
              <a:rPr lang="zh-CN" altLang="en-US" sz="3200" dirty="0"/>
              <a:t>个人信息受保护</a:t>
            </a:r>
          </a:p>
        </p:txBody>
      </p:sp>
    </p:spTree>
    <p:extLst>
      <p:ext uri="{BB962C8B-B14F-4D97-AF65-F5344CB8AC3E}">
        <p14:creationId xmlns:p14="http://schemas.microsoft.com/office/powerpoint/2010/main" val="304342707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22917" y="13470"/>
            <a:ext cx="12188825" cy="6858000"/>
          </a:xfrm>
          <a:prstGeom prst="rect">
            <a:avLst/>
          </a:prstGeom>
          <a:noFill/>
        </p:spPr>
      </p:pic>
      <p:sp>
        <p:nvSpPr>
          <p:cNvPr id="3" name="内容占位符 2"/>
          <p:cNvSpPr>
            <a:spLocks noGrp="1"/>
          </p:cNvSpPr>
          <p:nvPr>
            <p:ph idx="1"/>
          </p:nvPr>
        </p:nvSpPr>
        <p:spPr>
          <a:xfrm>
            <a:off x="2566814" y="1516510"/>
            <a:ext cx="9217024" cy="4203848"/>
          </a:xfrm>
        </p:spPr>
        <p:txBody>
          <a:bodyPr>
            <a:noAutofit/>
          </a:bodyPr>
          <a:lstStyle/>
          <a:p>
            <a:pPr marL="457200" indent="-457200"/>
            <a:r>
              <a:rPr lang="zh-CN" altLang="en-US" sz="3200" dirty="0"/>
              <a:t>获取知识权的基本特征：</a:t>
            </a:r>
            <a:endParaRPr lang="en-US" altLang="zh-CN" sz="3200" dirty="0"/>
          </a:p>
          <a:p>
            <a:pPr marL="0" indent="0">
              <a:buNone/>
            </a:pPr>
            <a:r>
              <a:rPr lang="en-US" altLang="zh-CN" sz="3200" dirty="0"/>
              <a:t>1</a:t>
            </a:r>
            <a:r>
              <a:rPr lang="zh-CN" altLang="en-US" sz="3200" dirty="0"/>
              <a:t>、主体的广泛性</a:t>
            </a:r>
            <a:endParaRPr lang="en-US" altLang="zh-CN" sz="3200" dirty="0"/>
          </a:p>
          <a:p>
            <a:pPr marL="0" indent="0">
              <a:buNone/>
            </a:pPr>
            <a:r>
              <a:rPr lang="en-US" altLang="zh-CN" sz="3200" dirty="0"/>
              <a:t>2</a:t>
            </a:r>
            <a:r>
              <a:rPr lang="zh-CN" altLang="en-US" sz="3200" dirty="0"/>
              <a:t>、内容的广泛性</a:t>
            </a:r>
            <a:endParaRPr lang="en-US" altLang="zh-CN" sz="3200" dirty="0"/>
          </a:p>
          <a:p>
            <a:pPr marL="0" indent="0">
              <a:buNone/>
            </a:pPr>
            <a:r>
              <a:rPr lang="en-US" altLang="zh-CN" sz="3200" dirty="0"/>
              <a:t>3</a:t>
            </a:r>
            <a:r>
              <a:rPr lang="zh-CN" altLang="en-US" sz="3200" dirty="0"/>
              <a:t>、方式的广泛性</a:t>
            </a:r>
            <a:endParaRPr lang="en-US" altLang="zh-CN" sz="3200" dirty="0"/>
          </a:p>
          <a:p>
            <a:pPr marL="457200" indent="-457200"/>
            <a:r>
              <a:rPr lang="zh-CN" altLang="en-US" sz="3200" dirty="0"/>
              <a:t>获取知识权的基本内容</a:t>
            </a:r>
            <a:endParaRPr lang="en-US" altLang="zh-CN" sz="3200" dirty="0"/>
          </a:p>
          <a:p>
            <a:pPr marL="0" indent="0">
              <a:buNone/>
            </a:pPr>
            <a:r>
              <a:rPr lang="en-US" altLang="zh-CN" sz="3200" dirty="0"/>
              <a:t>1</a:t>
            </a:r>
            <a:r>
              <a:rPr lang="zh-CN" altLang="en-US" sz="3200" dirty="0"/>
              <a:t>、有关商品和服务方面的知识</a:t>
            </a:r>
            <a:endParaRPr lang="en-US" altLang="zh-CN" sz="3200" dirty="0"/>
          </a:p>
          <a:p>
            <a:pPr marL="0" indent="0">
              <a:buNone/>
            </a:pPr>
            <a:r>
              <a:rPr lang="en-US" altLang="zh-CN" sz="3200" dirty="0"/>
              <a:t>2</a:t>
            </a:r>
            <a:r>
              <a:rPr lang="zh-CN" altLang="en-US" sz="3200" dirty="0"/>
              <a:t>、有关消费者权益保护方面的知识</a:t>
            </a:r>
          </a:p>
        </p:txBody>
      </p:sp>
    </p:spTree>
    <p:extLst>
      <p:ext uri="{BB962C8B-B14F-4D97-AF65-F5344CB8AC3E}">
        <p14:creationId xmlns:p14="http://schemas.microsoft.com/office/powerpoint/2010/main" val="48095804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1588"/>
            <a:ext cx="12188825" cy="6858000"/>
          </a:xfrm>
          <a:prstGeom prst="rect">
            <a:avLst/>
          </a:prstGeom>
          <a:noFill/>
        </p:spPr>
      </p:pic>
      <p:sp>
        <p:nvSpPr>
          <p:cNvPr id="3" name="内容占位符 2"/>
          <p:cNvSpPr>
            <a:spLocks noGrp="1"/>
          </p:cNvSpPr>
          <p:nvPr>
            <p:ph idx="1"/>
          </p:nvPr>
        </p:nvSpPr>
        <p:spPr>
          <a:xfrm>
            <a:off x="2566814" y="1516510"/>
            <a:ext cx="9217024" cy="4203848"/>
          </a:xfrm>
        </p:spPr>
        <p:txBody>
          <a:bodyPr>
            <a:noAutofit/>
          </a:bodyPr>
          <a:lstStyle/>
          <a:p>
            <a:pPr marL="457200" indent="-457200"/>
            <a:r>
              <a:rPr lang="zh-CN" altLang="en-US" sz="3200" dirty="0"/>
              <a:t>获取知识权的实现</a:t>
            </a:r>
            <a:endParaRPr lang="en-US" altLang="zh-CN" sz="3200" dirty="0"/>
          </a:p>
          <a:p>
            <a:pPr marL="0" indent="0">
              <a:buNone/>
            </a:pPr>
            <a:r>
              <a:rPr lang="en-US" altLang="zh-CN" sz="3200" dirty="0"/>
              <a:t>1</a:t>
            </a:r>
            <a:r>
              <a:rPr lang="zh-CN" altLang="en-US" sz="3200" dirty="0"/>
              <a:t>、政府部门的宣传、教育、咨询与介绍</a:t>
            </a:r>
            <a:endParaRPr lang="en-US" altLang="zh-CN" sz="3200" dirty="0"/>
          </a:p>
          <a:p>
            <a:pPr marL="0" indent="0">
              <a:buNone/>
            </a:pPr>
            <a:r>
              <a:rPr lang="en-US" altLang="zh-CN" sz="3200" dirty="0"/>
              <a:t>2</a:t>
            </a:r>
            <a:r>
              <a:rPr lang="zh-CN" altLang="en-US" sz="3200" dirty="0"/>
              <a:t>、新闻媒体的宣传、教育、咨询与介绍</a:t>
            </a:r>
            <a:endParaRPr lang="en-US" altLang="zh-CN" sz="3200" dirty="0"/>
          </a:p>
          <a:p>
            <a:pPr marL="0" indent="0">
              <a:buNone/>
            </a:pPr>
            <a:r>
              <a:rPr lang="en-US" altLang="zh-CN" sz="3200" dirty="0"/>
              <a:t>3</a:t>
            </a:r>
            <a:r>
              <a:rPr lang="zh-CN" altLang="en-US" sz="3200" dirty="0"/>
              <a:t>、消费者协会的宣传、教育、咨询与介绍</a:t>
            </a:r>
            <a:endParaRPr lang="en-US" altLang="zh-CN" sz="3200" dirty="0"/>
          </a:p>
          <a:p>
            <a:pPr marL="0" indent="0">
              <a:buNone/>
            </a:pPr>
            <a:r>
              <a:rPr lang="en-US" altLang="zh-CN" sz="3200" dirty="0"/>
              <a:t>4</a:t>
            </a:r>
            <a:r>
              <a:rPr lang="zh-CN" altLang="en-US" sz="3200" dirty="0"/>
              <a:t>、经营者的宣传、教育、咨询与介绍</a:t>
            </a:r>
            <a:endParaRPr lang="en-US" altLang="zh-CN" sz="3200" dirty="0"/>
          </a:p>
        </p:txBody>
      </p:sp>
    </p:spTree>
    <p:extLst>
      <p:ext uri="{BB962C8B-B14F-4D97-AF65-F5344CB8AC3E}">
        <p14:creationId xmlns:p14="http://schemas.microsoft.com/office/powerpoint/2010/main" val="419535287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1588"/>
            <a:ext cx="12188825" cy="6858000"/>
          </a:xfrm>
          <a:prstGeom prst="rect">
            <a:avLst/>
          </a:prstGeom>
          <a:noFill/>
        </p:spPr>
      </p:pic>
      <p:sp>
        <p:nvSpPr>
          <p:cNvPr id="3" name="内容占位符 2"/>
          <p:cNvSpPr>
            <a:spLocks noGrp="1"/>
          </p:cNvSpPr>
          <p:nvPr>
            <p:ph idx="1"/>
          </p:nvPr>
        </p:nvSpPr>
        <p:spPr>
          <a:xfrm>
            <a:off x="2206774" y="1845618"/>
            <a:ext cx="9217024" cy="4203848"/>
          </a:xfrm>
        </p:spPr>
        <p:txBody>
          <a:bodyPr>
            <a:noAutofit/>
          </a:bodyPr>
          <a:lstStyle/>
          <a:p>
            <a:pPr marL="457200" indent="-457200"/>
            <a:r>
              <a:rPr lang="zh-CN" altLang="en-US" sz="3200" dirty="0"/>
              <a:t>侵犯消费者获得知识权的行为</a:t>
            </a:r>
            <a:endParaRPr lang="en-US" altLang="zh-CN" sz="3200" dirty="0"/>
          </a:p>
          <a:p>
            <a:pPr marL="0" indent="0">
              <a:buNone/>
            </a:pPr>
            <a:r>
              <a:rPr lang="en-US" altLang="zh-CN" sz="3200" dirty="0"/>
              <a:t>1</a:t>
            </a:r>
            <a:r>
              <a:rPr lang="zh-CN" altLang="en-US" sz="3200" dirty="0"/>
              <a:t>、经营者以积极的方式侵犯消费者获得知识权的行为</a:t>
            </a:r>
            <a:endParaRPr lang="en-US" altLang="zh-CN" sz="3200" dirty="0"/>
          </a:p>
          <a:p>
            <a:pPr marL="0" indent="0">
              <a:buNone/>
            </a:pPr>
            <a:r>
              <a:rPr lang="en-US" altLang="zh-CN" sz="3200" dirty="0" err="1"/>
              <a:t>eg</a:t>
            </a:r>
            <a:r>
              <a:rPr lang="en-US" altLang="zh-CN" sz="3200" dirty="0"/>
              <a:t>. </a:t>
            </a:r>
            <a:r>
              <a:rPr lang="zh-CN" altLang="en-US" sz="3200" dirty="0"/>
              <a:t>弄虚作假，虚假宣传等</a:t>
            </a:r>
            <a:endParaRPr lang="en-US" altLang="zh-CN" sz="3200" dirty="0"/>
          </a:p>
          <a:p>
            <a:pPr marL="0" indent="0">
              <a:buNone/>
            </a:pPr>
            <a:r>
              <a:rPr lang="en-US" altLang="zh-CN" sz="3200" dirty="0"/>
              <a:t>2</a:t>
            </a:r>
            <a:r>
              <a:rPr lang="zh-CN" altLang="en-US" sz="3200" dirty="0"/>
              <a:t>、经营者以消极的方式消费者获得知识权的行为</a:t>
            </a:r>
            <a:endParaRPr lang="en-US" altLang="zh-CN" sz="3200" dirty="0"/>
          </a:p>
          <a:p>
            <a:pPr marL="0" indent="0">
              <a:buNone/>
            </a:pPr>
            <a:r>
              <a:rPr lang="en-US" altLang="zh-CN" sz="3200" dirty="0" err="1"/>
              <a:t>eg</a:t>
            </a:r>
            <a:r>
              <a:rPr lang="en-US" altLang="zh-CN" sz="3200" dirty="0"/>
              <a:t>.</a:t>
            </a:r>
            <a:r>
              <a:rPr lang="zh-CN" altLang="en-US" sz="3200" dirty="0"/>
              <a:t> 拒绝告知、拒绝回答等</a:t>
            </a:r>
          </a:p>
        </p:txBody>
      </p:sp>
    </p:spTree>
    <p:extLst>
      <p:ext uri="{BB962C8B-B14F-4D97-AF65-F5344CB8AC3E}">
        <p14:creationId xmlns:p14="http://schemas.microsoft.com/office/powerpoint/2010/main" val="107608660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10735"/>
            <a:ext cx="12188825" cy="6858000"/>
          </a:xfrm>
          <a:prstGeom prst="rect">
            <a:avLst/>
          </a:prstGeom>
          <a:noFill/>
        </p:spPr>
      </p:pic>
      <p:sp>
        <p:nvSpPr>
          <p:cNvPr id="2" name="标题 1"/>
          <p:cNvSpPr>
            <a:spLocks noGrp="1"/>
          </p:cNvSpPr>
          <p:nvPr>
            <p:ph type="title"/>
          </p:nvPr>
        </p:nvSpPr>
        <p:spPr>
          <a:xfrm>
            <a:off x="1861177" y="1225558"/>
            <a:ext cx="8469646" cy="1268132"/>
          </a:xfrm>
        </p:spPr>
        <p:txBody>
          <a:bodyPr>
            <a:noAutofit/>
          </a:bodyPr>
          <a:lstStyle/>
          <a:p>
            <a:r>
              <a:rPr lang="zh-CN" altLang="en-US" sz="4000" b="1" dirty="0">
                <a:solidFill>
                  <a:srgbClr val="7C1D20"/>
                </a:solidFill>
                <a:latin typeface="+mn-ea"/>
                <a:ea typeface="+mn-ea"/>
              </a:rPr>
              <a:t>受尊重权</a:t>
            </a:r>
          </a:p>
        </p:txBody>
      </p:sp>
      <p:sp>
        <p:nvSpPr>
          <p:cNvPr id="3" name="内容占位符 2"/>
          <p:cNvSpPr>
            <a:spLocks noGrp="1"/>
          </p:cNvSpPr>
          <p:nvPr>
            <p:ph idx="1"/>
          </p:nvPr>
        </p:nvSpPr>
        <p:spPr>
          <a:xfrm>
            <a:off x="1861177" y="2781722"/>
            <a:ext cx="8469646" cy="3528392"/>
          </a:xfrm>
        </p:spPr>
        <p:txBody>
          <a:bodyPr>
            <a:noAutofit/>
          </a:bodyPr>
          <a:lstStyle/>
          <a:p>
            <a:pPr marL="457200" indent="-457200"/>
            <a:r>
              <a:rPr lang="en-US" altLang="zh-CN" sz="3200" dirty="0"/>
              <a:t>《</a:t>
            </a:r>
            <a:r>
              <a:rPr lang="zh-CN" altLang="en-US" sz="3200" dirty="0"/>
              <a:t>消法</a:t>
            </a:r>
            <a:r>
              <a:rPr lang="en-US" altLang="zh-CN" sz="3200" dirty="0"/>
              <a:t>》</a:t>
            </a:r>
            <a:r>
              <a:rPr lang="zh-CN" altLang="zh-CN" sz="3200" dirty="0"/>
              <a:t>第十</a:t>
            </a:r>
            <a:r>
              <a:rPr lang="zh-CN" altLang="en-US" sz="3200" dirty="0"/>
              <a:t>四</a:t>
            </a:r>
            <a:r>
              <a:rPr lang="zh-CN" altLang="zh-CN" sz="3200" dirty="0"/>
              <a:t>条</a:t>
            </a:r>
            <a:r>
              <a:rPr lang="zh-CN" altLang="en-US" sz="3200" dirty="0"/>
              <a:t>：</a:t>
            </a:r>
            <a:r>
              <a:rPr lang="zh-CN" altLang="zh-CN" sz="3200" dirty="0"/>
              <a:t> </a:t>
            </a:r>
            <a:endParaRPr lang="en-US" altLang="zh-CN" sz="3200" dirty="0"/>
          </a:p>
          <a:p>
            <a:pPr marL="0" indent="0">
              <a:buNone/>
            </a:pPr>
            <a:r>
              <a:rPr lang="zh-CN" altLang="en-US" sz="3200" dirty="0"/>
              <a:t>         </a:t>
            </a:r>
            <a:r>
              <a:rPr lang="zh-CN" altLang="zh-CN" sz="3200" dirty="0"/>
              <a:t>消费者在购买、使用商品和接受服务时，享有人格尊严、民族风俗习惯得到尊重的权利，</a:t>
            </a:r>
            <a:r>
              <a:rPr lang="zh-CN" altLang="zh-CN" sz="3200" dirty="0">
                <a:solidFill>
                  <a:srgbClr val="FF0000"/>
                </a:solidFill>
              </a:rPr>
              <a:t>享有个人信息依法得到保护的权利。</a:t>
            </a:r>
            <a:endParaRPr lang="zh-CN" altLang="en-US" sz="3200" dirty="0">
              <a:solidFill>
                <a:srgbClr val="FF0000"/>
              </a:solidFill>
            </a:endParaRPr>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133034056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1588"/>
            <a:ext cx="12188825" cy="6858000"/>
          </a:xfrm>
          <a:prstGeom prst="rect">
            <a:avLst/>
          </a:prstGeom>
          <a:noFill/>
        </p:spPr>
      </p:pic>
      <p:sp>
        <p:nvSpPr>
          <p:cNvPr id="3" name="内容占位符 2"/>
          <p:cNvSpPr>
            <a:spLocks noGrp="1"/>
          </p:cNvSpPr>
          <p:nvPr>
            <p:ph idx="1"/>
          </p:nvPr>
        </p:nvSpPr>
        <p:spPr>
          <a:xfrm>
            <a:off x="2062758" y="1516510"/>
            <a:ext cx="9937104" cy="5009628"/>
          </a:xfrm>
        </p:spPr>
        <p:txBody>
          <a:bodyPr>
            <a:noAutofit/>
          </a:bodyPr>
          <a:lstStyle/>
          <a:p>
            <a:pPr marL="457200" indent="-457200"/>
            <a:r>
              <a:rPr lang="zh-CN" altLang="en-US" sz="3200" dirty="0"/>
              <a:t>受尊重权的基本内容：</a:t>
            </a:r>
            <a:endParaRPr lang="en-US" altLang="zh-CN" sz="3200" dirty="0"/>
          </a:p>
          <a:p>
            <a:pPr marL="0" indent="0">
              <a:buNone/>
            </a:pPr>
            <a:r>
              <a:rPr lang="en-US" altLang="zh-CN" sz="3200" dirty="0"/>
              <a:t>1</a:t>
            </a:r>
            <a:r>
              <a:rPr lang="zh-CN" altLang="en-US" sz="3200" dirty="0"/>
              <a:t>、人格尊严受尊重权</a:t>
            </a:r>
            <a:endParaRPr lang="en-US" altLang="zh-CN" sz="3200" dirty="0"/>
          </a:p>
          <a:p>
            <a:pPr marL="514350" indent="-514350">
              <a:buFont typeface="+mj-ea"/>
              <a:buAutoNum type="circleNumDbPlain"/>
            </a:pPr>
            <a:r>
              <a:rPr lang="zh-CN" altLang="en-US" sz="3200" dirty="0"/>
              <a:t>人格权：</a:t>
            </a:r>
            <a:endParaRPr lang="en-US" altLang="zh-CN" sz="3200" dirty="0"/>
          </a:p>
          <a:p>
            <a:pPr marL="0" indent="0">
              <a:buNone/>
            </a:pPr>
            <a:r>
              <a:rPr lang="zh-CN" altLang="en-US" sz="3200" dirty="0"/>
              <a:t>生命权、身体权、健康权、姓名权、名称权、肖像权、名誉权、隐私权、信用权</a:t>
            </a:r>
            <a:endParaRPr lang="en-US" altLang="zh-CN" sz="3200" dirty="0"/>
          </a:p>
          <a:p>
            <a:pPr marL="514350" indent="-514350">
              <a:buFont typeface="+mj-ea"/>
              <a:buAutoNum type="circleNumDbPlain" startAt="2"/>
            </a:pPr>
            <a:r>
              <a:rPr lang="zh-CN" altLang="en-US" sz="3200" dirty="0"/>
              <a:t>身份权</a:t>
            </a:r>
            <a:endParaRPr lang="en-US" altLang="zh-CN" sz="3200" dirty="0"/>
          </a:p>
          <a:p>
            <a:pPr marL="514350" indent="-514350">
              <a:buFont typeface="+mj-ea"/>
              <a:buAutoNum type="circleNumDbPlain" startAt="2"/>
            </a:pPr>
            <a:r>
              <a:rPr lang="zh-CN" altLang="en-US" sz="3200" dirty="0"/>
              <a:t>人身自由权：身体自由权和精神自由权</a:t>
            </a:r>
            <a:endParaRPr lang="en-US" altLang="zh-CN" sz="3200" dirty="0"/>
          </a:p>
          <a:p>
            <a:pPr marL="0" indent="0">
              <a:buNone/>
            </a:pPr>
            <a:r>
              <a:rPr lang="en-US" altLang="zh-CN" sz="3200" dirty="0"/>
              <a:t>2</a:t>
            </a:r>
            <a:r>
              <a:rPr lang="zh-CN" altLang="en-US" sz="3200" dirty="0"/>
              <a:t>、风俗习惯受尊重权</a:t>
            </a:r>
          </a:p>
        </p:txBody>
      </p:sp>
    </p:spTree>
    <p:extLst>
      <p:ext uri="{BB962C8B-B14F-4D97-AF65-F5344CB8AC3E}">
        <p14:creationId xmlns:p14="http://schemas.microsoft.com/office/powerpoint/2010/main" val="410057546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2351"/>
            <a:ext cx="12188825" cy="6858000"/>
          </a:xfrm>
          <a:prstGeom prst="rect">
            <a:avLst/>
          </a:prstGeom>
          <a:noFill/>
        </p:spPr>
      </p:pic>
      <p:sp>
        <p:nvSpPr>
          <p:cNvPr id="3" name="内容占位符 2"/>
          <p:cNvSpPr>
            <a:spLocks noGrp="1"/>
          </p:cNvSpPr>
          <p:nvPr>
            <p:ph idx="1"/>
          </p:nvPr>
        </p:nvSpPr>
        <p:spPr>
          <a:xfrm>
            <a:off x="2206774" y="1845618"/>
            <a:ext cx="9217024" cy="4203848"/>
          </a:xfrm>
        </p:spPr>
        <p:txBody>
          <a:bodyPr>
            <a:noAutofit/>
          </a:bodyPr>
          <a:lstStyle/>
          <a:p>
            <a:pPr marL="457200" indent="-457200"/>
            <a:r>
              <a:rPr lang="zh-CN" altLang="en-US" sz="3200" dirty="0"/>
              <a:t>受尊重权的实现方式</a:t>
            </a:r>
            <a:endParaRPr lang="en-US" altLang="zh-CN" sz="3200" dirty="0"/>
          </a:p>
          <a:p>
            <a:pPr marL="0" indent="0">
              <a:buNone/>
            </a:pPr>
            <a:r>
              <a:rPr lang="en-US" altLang="zh-CN" sz="3200" dirty="0"/>
              <a:t>1</a:t>
            </a:r>
            <a:r>
              <a:rPr lang="zh-CN" altLang="en-US" sz="3200" dirty="0"/>
              <a:t>、营造人人相互尊重的社会环境</a:t>
            </a:r>
            <a:endParaRPr lang="en-US" altLang="zh-CN" sz="3200" dirty="0"/>
          </a:p>
          <a:p>
            <a:pPr marL="0" indent="0">
              <a:buNone/>
            </a:pPr>
            <a:r>
              <a:rPr lang="zh-CN" altLang="en-US" sz="3200" dirty="0"/>
              <a:t>平等、自尊、理解</a:t>
            </a:r>
            <a:endParaRPr lang="en-US" altLang="zh-CN" sz="3200" dirty="0"/>
          </a:p>
          <a:p>
            <a:pPr marL="0" indent="0">
              <a:buNone/>
            </a:pPr>
            <a:r>
              <a:rPr lang="en-US" altLang="zh-CN" sz="3200" dirty="0"/>
              <a:t>2</a:t>
            </a:r>
            <a:r>
              <a:rPr lang="zh-CN" altLang="en-US" sz="3200" dirty="0"/>
              <a:t>、建立“有问必答”的经营制度</a:t>
            </a:r>
            <a:endParaRPr lang="en-US" altLang="zh-CN" sz="3200" dirty="0"/>
          </a:p>
          <a:p>
            <a:pPr marL="0" indent="0">
              <a:buNone/>
            </a:pPr>
            <a:r>
              <a:rPr lang="en-US" altLang="zh-CN" sz="3200" dirty="0"/>
              <a:t>3</a:t>
            </a:r>
            <a:r>
              <a:rPr lang="zh-CN" altLang="en-US" sz="3200" dirty="0"/>
              <a:t>、完善“消费宣传栏”制度</a:t>
            </a:r>
          </a:p>
        </p:txBody>
      </p:sp>
    </p:spTree>
    <p:extLst>
      <p:ext uri="{BB962C8B-B14F-4D97-AF65-F5344CB8AC3E}">
        <p14:creationId xmlns:p14="http://schemas.microsoft.com/office/powerpoint/2010/main" val="402336431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1588"/>
            <a:ext cx="12188825" cy="6858000"/>
          </a:xfrm>
          <a:prstGeom prst="rect">
            <a:avLst/>
          </a:prstGeom>
          <a:noFill/>
        </p:spPr>
      </p:pic>
      <p:sp>
        <p:nvSpPr>
          <p:cNvPr id="3" name="内容占位符 2"/>
          <p:cNvSpPr>
            <a:spLocks noGrp="1"/>
          </p:cNvSpPr>
          <p:nvPr>
            <p:ph idx="1"/>
          </p:nvPr>
        </p:nvSpPr>
        <p:spPr>
          <a:xfrm>
            <a:off x="2206774" y="1845618"/>
            <a:ext cx="9217024" cy="4203848"/>
          </a:xfrm>
        </p:spPr>
        <p:txBody>
          <a:bodyPr>
            <a:noAutofit/>
          </a:bodyPr>
          <a:lstStyle/>
          <a:p>
            <a:pPr marL="457200" indent="-457200"/>
            <a:r>
              <a:rPr lang="zh-CN" altLang="en-US" sz="3200" dirty="0"/>
              <a:t>侵犯受尊重权的行为</a:t>
            </a:r>
            <a:endParaRPr lang="en-US" altLang="zh-CN" sz="3200" dirty="0"/>
          </a:p>
          <a:p>
            <a:pPr marL="0" indent="0">
              <a:buNone/>
            </a:pPr>
            <a:r>
              <a:rPr lang="en-US" altLang="zh-CN" sz="3200" dirty="0"/>
              <a:t>1</a:t>
            </a:r>
            <a:r>
              <a:rPr lang="zh-CN" altLang="en-US" sz="3200" dirty="0"/>
              <a:t>、侵犯消费者受尊重权的行为的认定</a:t>
            </a:r>
            <a:endParaRPr lang="en-US" altLang="zh-CN" sz="3200" dirty="0"/>
          </a:p>
          <a:p>
            <a:pPr marL="514350" indent="-514350">
              <a:buFont typeface="+mj-ea"/>
              <a:buAutoNum type="circleNumDbPlain"/>
            </a:pPr>
            <a:r>
              <a:rPr lang="zh-CN" altLang="en-US" sz="3200" dirty="0"/>
              <a:t>侮辱和诽谤方式</a:t>
            </a:r>
            <a:endParaRPr lang="en-US" altLang="zh-CN" sz="3200" dirty="0"/>
          </a:p>
          <a:p>
            <a:pPr marL="514350" indent="-514350">
              <a:buFont typeface="+mj-ea"/>
              <a:buAutoNum type="circleNumDbPlain"/>
            </a:pPr>
            <a:r>
              <a:rPr lang="zh-CN" altLang="en-US" sz="3200" dirty="0"/>
              <a:t>行为人主观上存在过失，不以是否是故意为条件</a:t>
            </a:r>
            <a:endParaRPr lang="en-US" altLang="zh-CN" sz="3200" dirty="0"/>
          </a:p>
          <a:p>
            <a:pPr marL="514350" indent="-514350">
              <a:buFont typeface="+mj-ea"/>
              <a:buAutoNum type="circleNumDbPlain"/>
            </a:pPr>
            <a:r>
              <a:rPr lang="zh-CN" altLang="en-US" sz="3200" dirty="0"/>
              <a:t>一般人评价标准</a:t>
            </a:r>
            <a:endParaRPr lang="en-US" altLang="zh-CN" sz="3200" dirty="0"/>
          </a:p>
        </p:txBody>
      </p:sp>
    </p:spTree>
    <p:extLst>
      <p:ext uri="{BB962C8B-B14F-4D97-AF65-F5344CB8AC3E}">
        <p14:creationId xmlns:p14="http://schemas.microsoft.com/office/powerpoint/2010/main" val="321860872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6149" y="5086"/>
            <a:ext cx="12188825" cy="6858000"/>
          </a:xfrm>
          <a:prstGeom prst="rect">
            <a:avLst/>
          </a:prstGeom>
          <a:noFill/>
        </p:spPr>
      </p:pic>
      <p:sp>
        <p:nvSpPr>
          <p:cNvPr id="3" name="内容占位符 2"/>
          <p:cNvSpPr>
            <a:spLocks noGrp="1"/>
          </p:cNvSpPr>
          <p:nvPr>
            <p:ph idx="1"/>
          </p:nvPr>
        </p:nvSpPr>
        <p:spPr>
          <a:xfrm>
            <a:off x="1702718" y="1269554"/>
            <a:ext cx="10088529" cy="5112568"/>
          </a:xfrm>
        </p:spPr>
        <p:txBody>
          <a:bodyPr>
            <a:noAutofit/>
          </a:bodyPr>
          <a:lstStyle/>
          <a:p>
            <a:pPr marL="0" indent="0">
              <a:buNone/>
            </a:pPr>
            <a:r>
              <a:rPr lang="en-US" altLang="zh-CN" sz="3200" dirty="0"/>
              <a:t>2</a:t>
            </a:r>
            <a:r>
              <a:rPr lang="zh-CN" altLang="en-US" sz="3200" dirty="0"/>
              <a:t>、侵犯消费者受尊重权的行为的基本表现</a:t>
            </a:r>
            <a:endParaRPr lang="en-US" altLang="zh-CN" sz="3200" dirty="0"/>
          </a:p>
          <a:p>
            <a:pPr marL="514350" indent="-514350">
              <a:buFont typeface="+mj-ea"/>
              <a:buAutoNum type="circleNumDbPlain"/>
            </a:pPr>
            <a:r>
              <a:rPr lang="zh-CN" altLang="en-US" sz="3200" dirty="0"/>
              <a:t>调戏、侮辱消费者</a:t>
            </a:r>
            <a:endParaRPr lang="en-US" altLang="zh-CN" sz="3200" dirty="0"/>
          </a:p>
          <a:p>
            <a:pPr marL="514350" indent="-514350">
              <a:buFont typeface="+mj-ea"/>
              <a:buAutoNum type="circleNumDbPlain"/>
            </a:pPr>
            <a:r>
              <a:rPr lang="zh-CN" altLang="en-US" sz="3200" dirty="0"/>
              <a:t>限制、妨碍消费者的人身自由</a:t>
            </a:r>
            <a:endParaRPr lang="en-US" altLang="zh-CN" sz="3200" dirty="0"/>
          </a:p>
          <a:p>
            <a:pPr marL="514350" indent="-514350">
              <a:buFont typeface="+mj-ea"/>
              <a:buAutoNum type="circleNumDbPlain"/>
            </a:pPr>
            <a:r>
              <a:rPr lang="zh-CN" altLang="en-US" sz="3200" dirty="0"/>
              <a:t>强行搜查消费者的身体和所携带的财物</a:t>
            </a:r>
            <a:endParaRPr lang="en-US" altLang="zh-CN" sz="3200" dirty="0"/>
          </a:p>
          <a:p>
            <a:pPr marL="514350" indent="-514350">
              <a:buFont typeface="+mj-ea"/>
              <a:buAutoNum type="circleNumDbPlain"/>
            </a:pPr>
            <a:r>
              <a:rPr lang="zh-CN" altLang="en-US" sz="3200" dirty="0"/>
              <a:t>宣扬有损消费者名誉的言论（</a:t>
            </a:r>
            <a:r>
              <a:rPr lang="en-US" altLang="zh-CN" sz="3200" dirty="0" err="1"/>
              <a:t>eg</a:t>
            </a:r>
            <a:r>
              <a:rPr lang="en-US" altLang="zh-CN" sz="3200" dirty="0"/>
              <a:t>. </a:t>
            </a:r>
            <a:r>
              <a:rPr lang="zh-CN" altLang="en-US" sz="3200" dirty="0"/>
              <a:t>消费者诉家乐福案）</a:t>
            </a:r>
            <a:endParaRPr lang="en-US" altLang="zh-CN" sz="3200" dirty="0"/>
          </a:p>
          <a:p>
            <a:pPr marL="514350" indent="-514350">
              <a:buFont typeface="+mj-ea"/>
              <a:buAutoNum type="circleNumDbPlain"/>
            </a:pPr>
            <a:r>
              <a:rPr lang="zh-CN" altLang="en-US" sz="3200" dirty="0"/>
              <a:t>经营者在商品包装、商标及广告中使用有损少数民族形象的文字、图画</a:t>
            </a:r>
            <a:endParaRPr lang="en-US" altLang="zh-CN" sz="3200" dirty="0"/>
          </a:p>
          <a:p>
            <a:pPr marL="514350" indent="-514350">
              <a:buFont typeface="+mj-ea"/>
              <a:buAutoNum type="circleNumDbPlain"/>
            </a:pPr>
            <a:r>
              <a:rPr lang="zh-CN" altLang="en-US" sz="3200" dirty="0"/>
              <a:t>强迫少数民族消费者接受本民族禁忌的食品或其他商品</a:t>
            </a:r>
          </a:p>
        </p:txBody>
      </p:sp>
    </p:spTree>
    <p:extLst>
      <p:ext uri="{BB962C8B-B14F-4D97-AF65-F5344CB8AC3E}">
        <p14:creationId xmlns:p14="http://schemas.microsoft.com/office/powerpoint/2010/main" val="129444887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1588"/>
            <a:ext cx="12188825" cy="6858000"/>
          </a:xfrm>
          <a:prstGeom prst="rect">
            <a:avLst/>
          </a:prstGeom>
          <a:noFill/>
        </p:spPr>
      </p:pic>
      <p:sp>
        <p:nvSpPr>
          <p:cNvPr id="2" name="标题 1"/>
          <p:cNvSpPr>
            <a:spLocks noGrp="1"/>
          </p:cNvSpPr>
          <p:nvPr>
            <p:ph type="title"/>
          </p:nvPr>
        </p:nvSpPr>
        <p:spPr>
          <a:xfrm>
            <a:off x="1861177" y="1225558"/>
            <a:ext cx="8469646" cy="1268132"/>
          </a:xfrm>
        </p:spPr>
        <p:txBody>
          <a:bodyPr>
            <a:noAutofit/>
          </a:bodyPr>
          <a:lstStyle/>
          <a:p>
            <a:r>
              <a:rPr lang="zh-CN" altLang="en-US" sz="4000" b="1" dirty="0">
                <a:solidFill>
                  <a:srgbClr val="7C1D20"/>
                </a:solidFill>
                <a:latin typeface="+mn-ea"/>
                <a:ea typeface="+mn-ea"/>
              </a:rPr>
              <a:t>尊重消费者义务</a:t>
            </a:r>
          </a:p>
        </p:txBody>
      </p:sp>
      <p:sp>
        <p:nvSpPr>
          <p:cNvPr id="3" name="内容占位符 2"/>
          <p:cNvSpPr>
            <a:spLocks noGrp="1"/>
          </p:cNvSpPr>
          <p:nvPr>
            <p:ph idx="1"/>
          </p:nvPr>
        </p:nvSpPr>
        <p:spPr>
          <a:xfrm>
            <a:off x="1861177" y="2781722"/>
            <a:ext cx="8469646" cy="3528392"/>
          </a:xfrm>
        </p:spPr>
        <p:txBody>
          <a:bodyPr>
            <a:noAutofit/>
          </a:bodyPr>
          <a:lstStyle/>
          <a:p>
            <a:pPr marL="457200" indent="-457200"/>
            <a:r>
              <a:rPr lang="en-US" altLang="zh-CN" sz="3200" dirty="0"/>
              <a:t>《</a:t>
            </a:r>
            <a:r>
              <a:rPr lang="zh-CN" altLang="en-US" sz="3200" dirty="0"/>
              <a:t>消法</a:t>
            </a:r>
            <a:r>
              <a:rPr lang="en-US" altLang="zh-CN" sz="3200" dirty="0"/>
              <a:t>》</a:t>
            </a:r>
            <a:r>
              <a:rPr lang="zh-CN" altLang="zh-CN" sz="3200" dirty="0"/>
              <a:t>第</a:t>
            </a:r>
            <a:r>
              <a:rPr lang="zh-CN" altLang="en-US" sz="3200" dirty="0"/>
              <a:t>二</a:t>
            </a:r>
            <a:r>
              <a:rPr lang="zh-CN" altLang="zh-CN" sz="3200" dirty="0"/>
              <a:t>十</a:t>
            </a:r>
            <a:r>
              <a:rPr lang="zh-CN" altLang="en-US" sz="3200" dirty="0"/>
              <a:t>七</a:t>
            </a:r>
            <a:r>
              <a:rPr lang="zh-CN" altLang="zh-CN" sz="3200" dirty="0"/>
              <a:t>条</a:t>
            </a:r>
            <a:r>
              <a:rPr lang="zh-CN" altLang="en-US" sz="3200" dirty="0"/>
              <a:t>：</a:t>
            </a:r>
            <a:r>
              <a:rPr lang="zh-CN" altLang="zh-CN" sz="3200" dirty="0"/>
              <a:t> </a:t>
            </a:r>
            <a:endParaRPr lang="en-US" altLang="zh-CN" sz="3200" dirty="0"/>
          </a:p>
          <a:p>
            <a:pPr marL="0" indent="0">
              <a:buNone/>
            </a:pPr>
            <a:r>
              <a:rPr lang="zh-CN" altLang="en-US" sz="3200" dirty="0"/>
              <a:t>          </a:t>
            </a:r>
            <a:r>
              <a:rPr lang="zh-CN" altLang="zh-CN" sz="3200" dirty="0"/>
              <a:t>经营者不得对消费者进行</a:t>
            </a:r>
            <a:r>
              <a:rPr lang="zh-CN" altLang="zh-CN" sz="3200" b="1" u="sng" dirty="0"/>
              <a:t>侮辱、诽谤</a:t>
            </a:r>
            <a:r>
              <a:rPr lang="zh-CN" altLang="zh-CN" sz="3200" dirty="0"/>
              <a:t>，不得</a:t>
            </a:r>
            <a:r>
              <a:rPr lang="zh-CN" altLang="zh-CN" sz="3200" b="1" u="sng" dirty="0"/>
              <a:t>搜查</a:t>
            </a:r>
            <a:r>
              <a:rPr lang="zh-CN" altLang="zh-CN" sz="3200" dirty="0"/>
              <a:t>消费者的身体及其携带的物品，不得</a:t>
            </a:r>
            <a:r>
              <a:rPr lang="zh-CN" altLang="zh-CN" sz="3200" b="1" u="sng" dirty="0"/>
              <a:t>侵犯消费者的人身自由</a:t>
            </a:r>
            <a:r>
              <a:rPr lang="zh-CN" altLang="zh-CN" sz="3200" dirty="0"/>
              <a:t>。</a:t>
            </a:r>
            <a:endParaRPr lang="zh-CN" altLang="en-US" sz="3200" dirty="0"/>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15597124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20182" y="13470"/>
            <a:ext cx="12188825" cy="6858000"/>
          </a:xfrm>
          <a:prstGeom prst="rect">
            <a:avLst/>
          </a:prstGeom>
          <a:noFill/>
        </p:spPr>
      </p:pic>
      <p:sp>
        <p:nvSpPr>
          <p:cNvPr id="3" name="内容占位符 2"/>
          <p:cNvSpPr>
            <a:spLocks noGrp="1"/>
          </p:cNvSpPr>
          <p:nvPr>
            <p:ph idx="1"/>
          </p:nvPr>
        </p:nvSpPr>
        <p:spPr>
          <a:xfrm>
            <a:off x="2206774" y="1516510"/>
            <a:ext cx="9217024" cy="4203848"/>
          </a:xfrm>
        </p:spPr>
        <p:txBody>
          <a:bodyPr>
            <a:noAutofit/>
          </a:bodyPr>
          <a:lstStyle/>
          <a:p>
            <a:pPr marL="0" indent="0">
              <a:buNone/>
            </a:pPr>
            <a:r>
              <a:rPr lang="en-US" altLang="zh-CN" sz="3200" dirty="0"/>
              <a:t>1</a:t>
            </a:r>
            <a:r>
              <a:rPr lang="zh-CN" altLang="en-US" sz="3200" dirty="0"/>
              <a:t>、尊重</a:t>
            </a:r>
            <a:endParaRPr lang="en-US" altLang="zh-CN" sz="3200" dirty="0"/>
          </a:p>
          <a:p>
            <a:pPr marL="0" indent="0">
              <a:buNone/>
            </a:pPr>
            <a:r>
              <a:rPr lang="zh-CN" altLang="en-US" sz="3200" dirty="0"/>
              <a:t>         经营者不得以任何方式对消费者进行侮辱、诽谤，不得殴打消费者，不得以任何借口搜查消费者的身体及其携带的物品，不得以任何手段限制消费者的人身自由。</a:t>
            </a:r>
            <a:endParaRPr lang="en-US" altLang="zh-CN" sz="3200" dirty="0"/>
          </a:p>
          <a:p>
            <a:pPr marL="0" indent="0">
              <a:buNone/>
            </a:pPr>
            <a:r>
              <a:rPr lang="en-US" altLang="zh-CN" sz="3200" dirty="0" err="1"/>
              <a:t>eg</a:t>
            </a:r>
            <a:r>
              <a:rPr lang="en-US" altLang="zh-CN" sz="3200" dirty="0"/>
              <a:t>. </a:t>
            </a:r>
            <a:r>
              <a:rPr lang="zh-CN" altLang="en-US" sz="3200" dirty="0"/>
              <a:t>消费者诉北京国贸中心侵犯其名誉权和人身自由权</a:t>
            </a:r>
            <a:endParaRPr lang="en-US" altLang="zh-CN" sz="3200" dirty="0"/>
          </a:p>
          <a:p>
            <a:pPr marL="0" indent="0">
              <a:buNone/>
            </a:pPr>
            <a:r>
              <a:rPr lang="zh-CN" altLang="en-US" sz="3200" dirty="0"/>
              <a:t>      消费者诉华威大厦侵犯名誉权</a:t>
            </a:r>
            <a:endParaRPr lang="en-US" altLang="zh-CN" sz="3200" dirty="0"/>
          </a:p>
        </p:txBody>
      </p:sp>
    </p:spTree>
    <p:extLst>
      <p:ext uri="{BB962C8B-B14F-4D97-AF65-F5344CB8AC3E}">
        <p14:creationId xmlns:p14="http://schemas.microsoft.com/office/powerpoint/2010/main" val="1127128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2050139" y="1341562"/>
            <a:ext cx="8469646" cy="746836"/>
          </a:xfrm>
        </p:spPr>
        <p:txBody>
          <a:bodyPr>
            <a:noAutofit/>
          </a:bodyPr>
          <a:lstStyle/>
          <a:p>
            <a:r>
              <a:rPr lang="zh-CN" altLang="en-US" sz="4000" b="1" dirty="0">
                <a:solidFill>
                  <a:srgbClr val="7C1D20"/>
                </a:solidFill>
                <a:latin typeface="+mn-ea"/>
                <a:ea typeface="+mn-ea"/>
              </a:rPr>
              <a:t>经营者的具体义务</a:t>
            </a:r>
          </a:p>
        </p:txBody>
      </p:sp>
      <p:sp>
        <p:nvSpPr>
          <p:cNvPr id="3" name="内容占位符 2"/>
          <p:cNvSpPr>
            <a:spLocks noGrp="1"/>
          </p:cNvSpPr>
          <p:nvPr>
            <p:ph idx="1"/>
          </p:nvPr>
        </p:nvSpPr>
        <p:spPr>
          <a:xfrm>
            <a:off x="2926854" y="2493690"/>
            <a:ext cx="7803132" cy="3617640"/>
          </a:xfrm>
        </p:spPr>
        <p:txBody>
          <a:bodyPr>
            <a:noAutofit/>
          </a:bodyPr>
          <a:lstStyle/>
          <a:p>
            <a:pPr marL="457200" indent="-457200">
              <a:buFontTx/>
              <a:buChar char="•"/>
            </a:pPr>
            <a:r>
              <a:rPr lang="zh-CN" altLang="en-US" sz="3200" dirty="0"/>
              <a:t>守法履约诚信经营义务</a:t>
            </a:r>
            <a:endParaRPr lang="en-US" altLang="zh-CN" sz="3200" dirty="0"/>
          </a:p>
          <a:p>
            <a:pPr marL="457200" indent="-457200">
              <a:buFontTx/>
              <a:buChar char="•"/>
            </a:pPr>
            <a:r>
              <a:rPr lang="zh-CN" altLang="en-US" sz="3200" dirty="0"/>
              <a:t>安全保障义务</a:t>
            </a:r>
            <a:endParaRPr lang="en-US" altLang="zh-CN" sz="3200" dirty="0"/>
          </a:p>
          <a:p>
            <a:pPr marL="457200" indent="-457200">
              <a:buFontTx/>
              <a:buChar char="•"/>
            </a:pPr>
            <a:r>
              <a:rPr lang="zh-CN" altLang="en-US" sz="3200" dirty="0"/>
              <a:t>消除危险义务</a:t>
            </a:r>
            <a:endParaRPr lang="en-US" altLang="zh-CN" sz="3200" dirty="0"/>
          </a:p>
          <a:p>
            <a:pPr marL="457200" indent="-457200">
              <a:buFontTx/>
              <a:buChar char="•"/>
            </a:pPr>
            <a:r>
              <a:rPr lang="zh-CN" altLang="en-US" sz="3200" dirty="0"/>
              <a:t>商品服务信息真实义务</a:t>
            </a:r>
            <a:endParaRPr lang="en-US" altLang="zh-CN" sz="3200" dirty="0"/>
          </a:p>
          <a:p>
            <a:pPr marL="457200" indent="-457200">
              <a:buFontTx/>
              <a:buChar char="•"/>
            </a:pPr>
            <a:r>
              <a:rPr lang="zh-CN" altLang="en-US" sz="3200" dirty="0"/>
              <a:t>标明真实名称和标记义务</a:t>
            </a:r>
            <a:endParaRPr lang="en-US" altLang="zh-CN" sz="3200" dirty="0"/>
          </a:p>
          <a:p>
            <a:pPr marL="457200" indent="-457200">
              <a:buFontTx/>
              <a:buChar char="•"/>
            </a:pPr>
            <a:r>
              <a:rPr lang="zh-CN" altLang="en-US" sz="3200" dirty="0"/>
              <a:t>诚信经营义务</a:t>
            </a:r>
            <a:endParaRPr lang="en-US" altLang="zh-CN" sz="3200" dirty="0"/>
          </a:p>
        </p:txBody>
      </p:sp>
    </p:spTree>
    <p:extLst>
      <p:ext uri="{BB962C8B-B14F-4D97-AF65-F5344CB8AC3E}">
        <p14:creationId xmlns:p14="http://schemas.microsoft.com/office/powerpoint/2010/main" val="194564321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1588"/>
            <a:ext cx="12188825" cy="6858000"/>
          </a:xfrm>
          <a:prstGeom prst="rect">
            <a:avLst/>
          </a:prstGeom>
          <a:noFill/>
        </p:spPr>
      </p:pic>
      <p:sp>
        <p:nvSpPr>
          <p:cNvPr id="3" name="内容占位符 2"/>
          <p:cNvSpPr>
            <a:spLocks noGrp="1"/>
          </p:cNvSpPr>
          <p:nvPr>
            <p:ph idx="1"/>
          </p:nvPr>
        </p:nvSpPr>
        <p:spPr>
          <a:xfrm>
            <a:off x="3214886" y="2565698"/>
            <a:ext cx="6480720" cy="1625252"/>
          </a:xfrm>
        </p:spPr>
        <p:txBody>
          <a:bodyPr>
            <a:noAutofit/>
          </a:bodyPr>
          <a:lstStyle/>
          <a:p>
            <a:pPr marL="0" indent="0">
              <a:buNone/>
            </a:pPr>
            <a:r>
              <a:rPr lang="en-US" altLang="zh-CN" sz="3200" dirty="0"/>
              <a:t>2</a:t>
            </a:r>
            <a:r>
              <a:rPr lang="zh-CN" altLang="en-US" sz="3200" dirty="0"/>
              <a:t>、“二道门”的设立</a:t>
            </a:r>
            <a:endParaRPr lang="en-US" altLang="zh-CN" sz="3200" dirty="0"/>
          </a:p>
          <a:p>
            <a:pPr marL="0" indent="0">
              <a:buNone/>
            </a:pPr>
            <a:r>
              <a:rPr lang="en-US" altLang="zh-CN" sz="3200" dirty="0"/>
              <a:t>3</a:t>
            </a:r>
            <a:r>
              <a:rPr lang="zh-CN" altLang="en-US" sz="3200" dirty="0"/>
              <a:t>、扭送（</a:t>
            </a:r>
            <a:r>
              <a:rPr lang="en-US" altLang="zh-CN" sz="3200" dirty="0"/>
              <a:t>《</a:t>
            </a:r>
            <a:r>
              <a:rPr lang="zh-CN" altLang="en-US" sz="3200" dirty="0"/>
              <a:t>刑事诉讼法</a:t>
            </a:r>
            <a:r>
              <a:rPr lang="en-US" altLang="zh-CN" sz="3200" dirty="0"/>
              <a:t>》</a:t>
            </a:r>
            <a:r>
              <a:rPr lang="zh-CN" altLang="en-US" sz="3200" dirty="0"/>
              <a:t>）</a:t>
            </a:r>
            <a:endParaRPr lang="en-US" altLang="zh-CN" sz="3200" dirty="0"/>
          </a:p>
        </p:txBody>
      </p:sp>
    </p:spTree>
    <p:extLst>
      <p:ext uri="{BB962C8B-B14F-4D97-AF65-F5344CB8AC3E}">
        <p14:creationId xmlns:p14="http://schemas.microsoft.com/office/powerpoint/2010/main" val="42472869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34036" y="1588"/>
            <a:ext cx="12188825" cy="6858000"/>
          </a:xfrm>
          <a:prstGeom prst="rect">
            <a:avLst/>
          </a:prstGeom>
          <a:noFill/>
        </p:spPr>
      </p:pic>
      <p:sp>
        <p:nvSpPr>
          <p:cNvPr id="2" name="标题 1"/>
          <p:cNvSpPr>
            <a:spLocks noGrp="1"/>
          </p:cNvSpPr>
          <p:nvPr>
            <p:ph type="title"/>
          </p:nvPr>
        </p:nvSpPr>
        <p:spPr>
          <a:xfrm>
            <a:off x="1861177" y="1225558"/>
            <a:ext cx="8469646" cy="1052108"/>
          </a:xfrm>
        </p:spPr>
        <p:txBody>
          <a:bodyPr>
            <a:noAutofit/>
          </a:bodyPr>
          <a:lstStyle/>
          <a:p>
            <a:r>
              <a:rPr lang="zh-CN" altLang="en-US" sz="4000" b="1" dirty="0">
                <a:solidFill>
                  <a:srgbClr val="7C1D20"/>
                </a:solidFill>
                <a:latin typeface="+mn-ea"/>
                <a:ea typeface="+mn-ea"/>
              </a:rPr>
              <a:t>监督权</a:t>
            </a:r>
          </a:p>
        </p:txBody>
      </p:sp>
      <p:sp>
        <p:nvSpPr>
          <p:cNvPr id="3" name="内容占位符 2"/>
          <p:cNvSpPr>
            <a:spLocks noGrp="1"/>
          </p:cNvSpPr>
          <p:nvPr>
            <p:ph idx="1"/>
          </p:nvPr>
        </p:nvSpPr>
        <p:spPr>
          <a:xfrm>
            <a:off x="1861176" y="2565698"/>
            <a:ext cx="8986557" cy="3672408"/>
          </a:xfrm>
        </p:spPr>
        <p:txBody>
          <a:bodyPr>
            <a:noAutofit/>
          </a:bodyPr>
          <a:lstStyle/>
          <a:p>
            <a:pPr marL="457200" indent="-457200"/>
            <a:r>
              <a:rPr lang="en-US" altLang="zh-CN" sz="3200" dirty="0"/>
              <a:t>《</a:t>
            </a:r>
            <a:r>
              <a:rPr lang="zh-CN" altLang="en-US" sz="3200" dirty="0"/>
              <a:t>消法</a:t>
            </a:r>
            <a:r>
              <a:rPr lang="en-US" altLang="zh-CN" sz="3200" dirty="0"/>
              <a:t>》</a:t>
            </a:r>
            <a:r>
              <a:rPr lang="zh-CN" altLang="zh-CN" sz="3200" dirty="0"/>
              <a:t>第十</a:t>
            </a:r>
            <a:r>
              <a:rPr lang="zh-CN" altLang="en-US" sz="3200" dirty="0"/>
              <a:t>五</a:t>
            </a:r>
            <a:r>
              <a:rPr lang="zh-CN" altLang="zh-CN" sz="3200" dirty="0"/>
              <a:t>条</a:t>
            </a:r>
            <a:r>
              <a:rPr lang="zh-CN" altLang="en-US" sz="3200" dirty="0"/>
              <a:t>：</a:t>
            </a:r>
            <a:r>
              <a:rPr lang="zh-CN" altLang="zh-CN" sz="3200" dirty="0"/>
              <a:t> </a:t>
            </a:r>
            <a:endParaRPr lang="en-US" altLang="zh-CN" sz="3200" dirty="0"/>
          </a:p>
          <a:p>
            <a:pPr marL="0" indent="0">
              <a:buNone/>
            </a:pPr>
            <a:r>
              <a:rPr lang="en-US" altLang="zh-CN" sz="3200" dirty="0"/>
              <a:t>         </a:t>
            </a:r>
            <a:r>
              <a:rPr lang="zh-CN" altLang="zh-CN" sz="3200" dirty="0"/>
              <a:t>消费者享有对商品和服务以及保护消费者权益工作进行监督的权利。</a:t>
            </a:r>
            <a:endParaRPr lang="en-US" altLang="zh-CN" sz="3200" dirty="0"/>
          </a:p>
          <a:p>
            <a:pPr marL="0" indent="0">
              <a:buNone/>
            </a:pPr>
            <a:r>
              <a:rPr lang="en-US" altLang="zh-CN" sz="3200" dirty="0"/>
              <a:t>         </a:t>
            </a:r>
            <a:r>
              <a:rPr lang="zh-CN" altLang="zh-CN" sz="3200" dirty="0"/>
              <a:t>消费者有权检举、控告侵害消费者权益的行为和国家机关及其工作人员在保护消费者权益工作中的违法失职行为，有权对保护消费者权益工作提出批评、建议。</a:t>
            </a:r>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159469442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1798" y="1588"/>
            <a:ext cx="12188825" cy="6858000"/>
          </a:xfrm>
          <a:prstGeom prst="rect">
            <a:avLst/>
          </a:prstGeom>
          <a:noFill/>
        </p:spPr>
      </p:pic>
      <p:sp>
        <p:nvSpPr>
          <p:cNvPr id="3" name="内容占位符 2"/>
          <p:cNvSpPr>
            <a:spLocks noGrp="1"/>
          </p:cNvSpPr>
          <p:nvPr>
            <p:ph idx="1"/>
          </p:nvPr>
        </p:nvSpPr>
        <p:spPr>
          <a:xfrm>
            <a:off x="2926854" y="2061642"/>
            <a:ext cx="7200800" cy="2880320"/>
          </a:xfrm>
        </p:spPr>
        <p:txBody>
          <a:bodyPr>
            <a:noAutofit/>
          </a:bodyPr>
          <a:lstStyle/>
          <a:p>
            <a:pPr marL="457200" indent="-457200"/>
            <a:r>
              <a:rPr lang="zh-CN" altLang="en-US" sz="3200" dirty="0"/>
              <a:t>监督权的基本内容：</a:t>
            </a:r>
            <a:endParaRPr lang="en-US" altLang="zh-CN" sz="3200" dirty="0"/>
          </a:p>
          <a:p>
            <a:pPr marL="0" indent="0">
              <a:buNone/>
            </a:pPr>
            <a:r>
              <a:rPr lang="en-US" altLang="zh-CN" sz="3200" dirty="0"/>
              <a:t>1</a:t>
            </a:r>
            <a:r>
              <a:rPr lang="zh-CN" altLang="en-US" sz="3200" dirty="0"/>
              <a:t>、批评、建议权</a:t>
            </a:r>
            <a:endParaRPr lang="en-US" altLang="zh-CN" sz="3200" dirty="0"/>
          </a:p>
          <a:p>
            <a:pPr marL="0" indent="0">
              <a:buNone/>
            </a:pPr>
            <a:r>
              <a:rPr lang="en-US" altLang="zh-CN" sz="3200" dirty="0"/>
              <a:t>2</a:t>
            </a:r>
            <a:r>
              <a:rPr lang="zh-CN" altLang="en-US" sz="3200" dirty="0"/>
              <a:t>、控告、检举权</a:t>
            </a:r>
            <a:endParaRPr lang="en-US" altLang="zh-CN" sz="3200" dirty="0"/>
          </a:p>
          <a:p>
            <a:pPr marL="0" indent="0">
              <a:buNone/>
            </a:pPr>
            <a:r>
              <a:rPr lang="en-US" altLang="zh-CN" sz="3200" dirty="0"/>
              <a:t>3</a:t>
            </a:r>
            <a:r>
              <a:rPr lang="zh-CN" altLang="en-US" sz="3200" dirty="0"/>
              <a:t>、申诉权</a:t>
            </a:r>
            <a:endParaRPr lang="en-US" altLang="zh-CN" sz="3200" dirty="0"/>
          </a:p>
        </p:txBody>
      </p:sp>
    </p:spTree>
    <p:extLst>
      <p:ext uri="{BB962C8B-B14F-4D97-AF65-F5344CB8AC3E}">
        <p14:creationId xmlns:p14="http://schemas.microsoft.com/office/powerpoint/2010/main" val="376796047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0" y="13470"/>
            <a:ext cx="12188825" cy="6858000"/>
          </a:xfrm>
          <a:prstGeom prst="rect">
            <a:avLst/>
          </a:prstGeom>
          <a:noFill/>
        </p:spPr>
      </p:pic>
      <p:sp>
        <p:nvSpPr>
          <p:cNvPr id="3" name="内容占位符 2"/>
          <p:cNvSpPr>
            <a:spLocks noGrp="1"/>
          </p:cNvSpPr>
          <p:nvPr>
            <p:ph idx="1"/>
          </p:nvPr>
        </p:nvSpPr>
        <p:spPr>
          <a:xfrm>
            <a:off x="1990750" y="1413570"/>
            <a:ext cx="9793088" cy="5184576"/>
          </a:xfrm>
        </p:spPr>
        <p:txBody>
          <a:bodyPr>
            <a:noAutofit/>
          </a:bodyPr>
          <a:lstStyle/>
          <a:p>
            <a:pPr marL="457200" indent="-457200"/>
            <a:r>
              <a:rPr lang="zh-CN" altLang="en-US" sz="3200" dirty="0"/>
              <a:t>监督权的行使</a:t>
            </a:r>
            <a:endParaRPr lang="en-US" altLang="zh-CN" sz="3200" dirty="0"/>
          </a:p>
          <a:p>
            <a:pPr marL="0" indent="0">
              <a:buNone/>
            </a:pPr>
            <a:r>
              <a:rPr lang="en-US" altLang="zh-CN" sz="3200" dirty="0"/>
              <a:t>1</a:t>
            </a:r>
            <a:r>
              <a:rPr lang="zh-CN" altLang="en-US" sz="3200" dirty="0"/>
              <a:t>、举报奖励制度</a:t>
            </a:r>
            <a:endParaRPr lang="en-US" altLang="zh-CN" sz="3200" dirty="0"/>
          </a:p>
          <a:p>
            <a:pPr marL="514350" indent="-514350">
              <a:buFont typeface="+mj-ea"/>
              <a:buAutoNum type="circleNumDbPlain"/>
            </a:pPr>
            <a:r>
              <a:rPr lang="en-US" altLang="zh-CN" sz="3200" dirty="0"/>
              <a:t>《</a:t>
            </a:r>
            <a:r>
              <a:rPr lang="zh-CN" altLang="en-US" sz="3200" dirty="0"/>
              <a:t>税务违法案件举报奖励办法</a:t>
            </a:r>
            <a:r>
              <a:rPr lang="en-US" altLang="zh-CN" sz="3200" dirty="0"/>
              <a:t>》</a:t>
            </a:r>
            <a:r>
              <a:rPr lang="zh-CN" altLang="en-US" sz="3200" dirty="0"/>
              <a:t>（</a:t>
            </a:r>
            <a:r>
              <a:rPr lang="en-US" altLang="zh-CN" sz="3200" dirty="0"/>
              <a:t>1998</a:t>
            </a:r>
            <a:r>
              <a:rPr lang="zh-CN" altLang="en-US" sz="3200" dirty="0"/>
              <a:t>年）</a:t>
            </a:r>
            <a:endParaRPr lang="en-US" altLang="zh-CN" sz="3200" dirty="0"/>
          </a:p>
          <a:p>
            <a:pPr marL="514350" indent="-514350">
              <a:buFont typeface="+mj-ea"/>
              <a:buAutoNum type="circleNumDbPlain"/>
            </a:pPr>
            <a:r>
              <a:rPr lang="en-US" altLang="zh-CN" sz="3200" dirty="0"/>
              <a:t>《</a:t>
            </a:r>
            <a:r>
              <a:rPr lang="zh-CN" altLang="en-US" sz="3200" dirty="0"/>
              <a:t>举报制售假冒伪劣违法犯罪活动有功人员奖励办法</a:t>
            </a:r>
            <a:r>
              <a:rPr lang="en-US" altLang="zh-CN" sz="3200" dirty="0"/>
              <a:t>》</a:t>
            </a:r>
            <a:r>
              <a:rPr lang="zh-CN" altLang="en-US" sz="3200" dirty="0"/>
              <a:t>（</a:t>
            </a:r>
            <a:r>
              <a:rPr lang="en-US" altLang="zh-CN" sz="3200" dirty="0"/>
              <a:t>2001</a:t>
            </a:r>
            <a:r>
              <a:rPr lang="zh-CN" altLang="en-US" sz="3200" dirty="0"/>
              <a:t>年）</a:t>
            </a:r>
            <a:endParaRPr lang="en-US" altLang="zh-CN" sz="3200" dirty="0"/>
          </a:p>
          <a:p>
            <a:pPr marL="514350" indent="-514350">
              <a:buFont typeface="+mj-ea"/>
              <a:buAutoNum type="circleNumDbPlain"/>
            </a:pPr>
            <a:r>
              <a:rPr lang="en-US" altLang="zh-CN" sz="3200" dirty="0"/>
              <a:t>《</a:t>
            </a:r>
            <a:r>
              <a:rPr lang="zh-CN" altLang="en-US" sz="3200" dirty="0"/>
              <a:t>举报制售假劣药品有功人员奖励办法</a:t>
            </a:r>
            <a:r>
              <a:rPr lang="en-US" altLang="zh-CN" sz="3200" dirty="0"/>
              <a:t>》</a:t>
            </a:r>
            <a:r>
              <a:rPr lang="zh-CN" altLang="en-US" sz="3200" dirty="0"/>
              <a:t>（</a:t>
            </a:r>
            <a:r>
              <a:rPr lang="en-US" altLang="zh-CN" sz="3200" dirty="0"/>
              <a:t>2003</a:t>
            </a:r>
            <a:r>
              <a:rPr lang="zh-CN" altLang="en-US" sz="3200" dirty="0"/>
              <a:t>年）</a:t>
            </a:r>
            <a:endParaRPr lang="en-US" altLang="zh-CN" sz="3200" dirty="0"/>
          </a:p>
          <a:p>
            <a:pPr marL="0" indent="0">
              <a:buNone/>
            </a:pPr>
            <a:r>
              <a:rPr lang="en-US" altLang="zh-CN" sz="3200" dirty="0"/>
              <a:t>2</a:t>
            </a:r>
            <a:r>
              <a:rPr lang="zh-CN" altLang="en-US" sz="3200" dirty="0"/>
              <a:t>、反打击报复制度</a:t>
            </a:r>
            <a:endParaRPr lang="en-US" altLang="zh-CN" sz="3200" dirty="0"/>
          </a:p>
          <a:p>
            <a:pPr marL="0" indent="0">
              <a:buNone/>
            </a:pPr>
            <a:r>
              <a:rPr lang="zh-CN" altLang="en-US" sz="3200" dirty="0"/>
              <a:t>      检查机关</a:t>
            </a:r>
          </a:p>
        </p:txBody>
      </p:sp>
    </p:spTree>
    <p:extLst>
      <p:ext uri="{BB962C8B-B14F-4D97-AF65-F5344CB8AC3E}">
        <p14:creationId xmlns:p14="http://schemas.microsoft.com/office/powerpoint/2010/main" val="260535417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5086"/>
            <a:ext cx="12188825" cy="6858000"/>
          </a:xfrm>
          <a:prstGeom prst="rect">
            <a:avLst/>
          </a:prstGeom>
          <a:noFill/>
        </p:spPr>
      </p:pic>
      <p:sp>
        <p:nvSpPr>
          <p:cNvPr id="3" name="内容占位符 2"/>
          <p:cNvSpPr>
            <a:spLocks noGrp="1"/>
          </p:cNvSpPr>
          <p:nvPr>
            <p:ph idx="1"/>
          </p:nvPr>
        </p:nvSpPr>
        <p:spPr>
          <a:xfrm>
            <a:off x="2494806" y="1773610"/>
            <a:ext cx="7272808" cy="3384376"/>
          </a:xfrm>
        </p:spPr>
        <p:txBody>
          <a:bodyPr>
            <a:noAutofit/>
          </a:bodyPr>
          <a:lstStyle/>
          <a:p>
            <a:pPr marL="457200" indent="-457200"/>
            <a:r>
              <a:rPr lang="zh-CN" altLang="en-US" sz="3200" dirty="0"/>
              <a:t>侵犯消费者监督权的行为</a:t>
            </a:r>
            <a:endParaRPr lang="en-US" altLang="zh-CN" sz="3200" dirty="0"/>
          </a:p>
          <a:p>
            <a:pPr marL="0" indent="0">
              <a:buNone/>
            </a:pPr>
            <a:r>
              <a:rPr lang="en-US" altLang="zh-CN" sz="3200" dirty="0"/>
              <a:t>1</a:t>
            </a:r>
            <a:r>
              <a:rPr lang="zh-CN" altLang="en-US" sz="3200" dirty="0"/>
              <a:t>、阻扰消费者行使监督权</a:t>
            </a:r>
            <a:endParaRPr lang="en-US" altLang="zh-CN" sz="3200" dirty="0"/>
          </a:p>
          <a:p>
            <a:pPr marL="0" indent="0">
              <a:buNone/>
            </a:pPr>
            <a:r>
              <a:rPr lang="en-US" altLang="zh-CN" sz="3200" dirty="0"/>
              <a:t>2</a:t>
            </a:r>
            <a:r>
              <a:rPr lang="zh-CN" altLang="en-US" sz="3200" dirty="0"/>
              <a:t>、泄露举报人的相关信息</a:t>
            </a:r>
            <a:endParaRPr lang="en-US" altLang="zh-CN" sz="3200" dirty="0"/>
          </a:p>
          <a:p>
            <a:pPr marL="0" indent="0">
              <a:buNone/>
            </a:pPr>
            <a:r>
              <a:rPr lang="en-US" altLang="zh-CN" sz="3200" dirty="0"/>
              <a:t>3</a:t>
            </a:r>
            <a:r>
              <a:rPr lang="zh-CN" altLang="en-US" sz="3200" dirty="0"/>
              <a:t>、对举报人实施打击报复</a:t>
            </a:r>
          </a:p>
        </p:txBody>
      </p:sp>
    </p:spTree>
    <p:extLst>
      <p:ext uri="{BB962C8B-B14F-4D97-AF65-F5344CB8AC3E}">
        <p14:creationId xmlns:p14="http://schemas.microsoft.com/office/powerpoint/2010/main" val="419881679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16383"/>
            <a:ext cx="12188825" cy="6858000"/>
          </a:xfrm>
          <a:prstGeom prst="rect">
            <a:avLst/>
          </a:prstGeom>
          <a:noFill/>
        </p:spPr>
      </p:pic>
      <p:sp>
        <p:nvSpPr>
          <p:cNvPr id="2" name="标题 1"/>
          <p:cNvSpPr>
            <a:spLocks noGrp="1"/>
          </p:cNvSpPr>
          <p:nvPr>
            <p:ph type="title"/>
          </p:nvPr>
        </p:nvSpPr>
        <p:spPr>
          <a:xfrm>
            <a:off x="1861177" y="1225558"/>
            <a:ext cx="8469646" cy="1052108"/>
          </a:xfrm>
        </p:spPr>
        <p:txBody>
          <a:bodyPr>
            <a:noAutofit/>
          </a:bodyPr>
          <a:lstStyle/>
          <a:p>
            <a:r>
              <a:rPr lang="zh-CN" altLang="en-US" sz="4000" b="1" dirty="0">
                <a:solidFill>
                  <a:srgbClr val="7C1D20"/>
                </a:solidFill>
                <a:latin typeface="+mn-ea"/>
                <a:ea typeface="+mn-ea"/>
              </a:rPr>
              <a:t>听取消费者意见义务</a:t>
            </a:r>
          </a:p>
        </p:txBody>
      </p:sp>
      <p:sp>
        <p:nvSpPr>
          <p:cNvPr id="3" name="内容占位符 2"/>
          <p:cNvSpPr>
            <a:spLocks noGrp="1"/>
          </p:cNvSpPr>
          <p:nvPr>
            <p:ph idx="1"/>
          </p:nvPr>
        </p:nvSpPr>
        <p:spPr>
          <a:xfrm>
            <a:off x="1861176" y="2565698"/>
            <a:ext cx="8986557" cy="3672408"/>
          </a:xfrm>
        </p:spPr>
        <p:txBody>
          <a:bodyPr>
            <a:noAutofit/>
          </a:bodyPr>
          <a:lstStyle/>
          <a:p>
            <a:pPr marL="457200" indent="-457200"/>
            <a:r>
              <a:rPr lang="en-US" altLang="zh-CN" sz="3200" dirty="0"/>
              <a:t>《</a:t>
            </a:r>
            <a:r>
              <a:rPr lang="zh-CN" altLang="en-US" sz="3200" dirty="0"/>
              <a:t>消法</a:t>
            </a:r>
            <a:r>
              <a:rPr lang="en-US" altLang="zh-CN" sz="3200" dirty="0"/>
              <a:t>》</a:t>
            </a:r>
            <a:r>
              <a:rPr lang="zh-CN" altLang="zh-CN" sz="3200" dirty="0"/>
              <a:t>第十</a:t>
            </a:r>
            <a:r>
              <a:rPr lang="zh-CN" altLang="en-US" sz="3200" dirty="0"/>
              <a:t>七</a:t>
            </a:r>
            <a:r>
              <a:rPr lang="zh-CN" altLang="zh-CN" sz="3200" dirty="0"/>
              <a:t>条</a:t>
            </a:r>
            <a:r>
              <a:rPr lang="zh-CN" altLang="en-US" sz="3200" dirty="0"/>
              <a:t>：</a:t>
            </a:r>
            <a:r>
              <a:rPr lang="zh-CN" altLang="zh-CN" sz="3200" dirty="0"/>
              <a:t> </a:t>
            </a:r>
            <a:endParaRPr lang="en-US" altLang="zh-CN" sz="3200" dirty="0"/>
          </a:p>
          <a:p>
            <a:pPr marL="0" indent="0">
              <a:buNone/>
            </a:pPr>
            <a:r>
              <a:rPr lang="zh-CN" altLang="en-US" sz="3200" dirty="0"/>
              <a:t>         </a:t>
            </a:r>
            <a:r>
              <a:rPr lang="zh-CN" altLang="zh-CN" sz="3200" dirty="0"/>
              <a:t>经营者应当听取消费者对其提供的商品或者服务的意见，接受消费者的监督。</a:t>
            </a:r>
            <a:endParaRPr lang="zh-CN" altLang="en-US" sz="3200" dirty="0"/>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167483823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910" y="2351"/>
            <a:ext cx="12188825" cy="6858000"/>
          </a:xfrm>
          <a:prstGeom prst="rect">
            <a:avLst/>
          </a:prstGeom>
          <a:noFill/>
        </p:spPr>
      </p:pic>
      <p:sp>
        <p:nvSpPr>
          <p:cNvPr id="2" name="标题 1"/>
          <p:cNvSpPr>
            <a:spLocks noGrp="1"/>
          </p:cNvSpPr>
          <p:nvPr>
            <p:ph type="title"/>
          </p:nvPr>
        </p:nvSpPr>
        <p:spPr>
          <a:xfrm>
            <a:off x="1861177" y="1225558"/>
            <a:ext cx="8469646" cy="1268132"/>
          </a:xfrm>
        </p:spPr>
        <p:txBody>
          <a:bodyPr>
            <a:noAutofit/>
          </a:bodyPr>
          <a:lstStyle/>
          <a:p>
            <a:r>
              <a:rPr lang="zh-CN" altLang="en-US" sz="4000" b="1" dirty="0">
                <a:solidFill>
                  <a:srgbClr val="7C1D20"/>
                </a:solidFill>
                <a:latin typeface="+mn-ea"/>
                <a:ea typeface="+mn-ea"/>
              </a:rPr>
              <a:t>反悔权</a:t>
            </a:r>
          </a:p>
        </p:txBody>
      </p:sp>
      <p:sp>
        <p:nvSpPr>
          <p:cNvPr id="3" name="内容占位符 2"/>
          <p:cNvSpPr>
            <a:spLocks noGrp="1"/>
          </p:cNvSpPr>
          <p:nvPr>
            <p:ph idx="1"/>
          </p:nvPr>
        </p:nvSpPr>
        <p:spPr>
          <a:xfrm>
            <a:off x="1861177" y="2781722"/>
            <a:ext cx="8469646" cy="3528392"/>
          </a:xfrm>
        </p:spPr>
        <p:txBody>
          <a:bodyPr>
            <a:noAutofit/>
          </a:bodyPr>
          <a:lstStyle/>
          <a:p>
            <a:pPr marL="457200" indent="-457200"/>
            <a:r>
              <a:rPr lang="en-US" altLang="zh-CN" sz="3200" dirty="0"/>
              <a:t>《</a:t>
            </a:r>
            <a:r>
              <a:rPr lang="zh-CN" altLang="en-US" sz="3200" dirty="0"/>
              <a:t>消法</a:t>
            </a:r>
            <a:r>
              <a:rPr lang="en-US" altLang="zh-CN" sz="3200" dirty="0"/>
              <a:t>》</a:t>
            </a:r>
            <a:r>
              <a:rPr lang="zh-CN" altLang="zh-CN" sz="3200" dirty="0"/>
              <a:t>第二十五条</a:t>
            </a:r>
            <a:r>
              <a:rPr lang="zh-CN" altLang="en-US" sz="3200" dirty="0"/>
              <a:t>：</a:t>
            </a:r>
            <a:r>
              <a:rPr lang="zh-CN" altLang="zh-CN" sz="3200" dirty="0"/>
              <a:t> </a:t>
            </a:r>
            <a:endParaRPr lang="en-US" altLang="zh-CN" sz="3200" dirty="0"/>
          </a:p>
          <a:p>
            <a:pPr marL="0" indent="0">
              <a:buNone/>
            </a:pPr>
            <a:r>
              <a:rPr lang="zh-CN" altLang="en-US" sz="3200" dirty="0"/>
              <a:t>         </a:t>
            </a:r>
            <a:r>
              <a:rPr lang="zh-CN" altLang="zh-CN" sz="3200" dirty="0"/>
              <a:t>经营者采用网络、电视、电话、邮购等方式销售商品，消费者有权自收到商品之日起七日内退货，且无需说明理由，但下列商品除外：</a:t>
            </a:r>
            <a:endParaRPr lang="en-US" altLang="zh-CN" sz="3200" dirty="0"/>
          </a:p>
          <a:p>
            <a:pPr marL="0" indent="0">
              <a:buNone/>
            </a:pPr>
            <a:r>
              <a:rPr lang="zh-CN" altLang="en-US" sz="3200" dirty="0"/>
              <a:t>         </a:t>
            </a:r>
            <a:r>
              <a:rPr lang="en-US" altLang="zh-CN" sz="3200" dirty="0"/>
              <a:t>………………………………</a:t>
            </a:r>
            <a:endParaRPr lang="zh-CN" altLang="en-US" sz="3200" dirty="0"/>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336094303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20003" y="35530"/>
            <a:ext cx="12188825" cy="6858000"/>
          </a:xfrm>
          <a:prstGeom prst="rect">
            <a:avLst/>
          </a:prstGeom>
          <a:noFill/>
        </p:spPr>
      </p:pic>
      <p:sp>
        <p:nvSpPr>
          <p:cNvPr id="3" name="内容占位符 2"/>
          <p:cNvSpPr>
            <a:spLocks noGrp="1"/>
          </p:cNvSpPr>
          <p:nvPr>
            <p:ph idx="1"/>
          </p:nvPr>
        </p:nvSpPr>
        <p:spPr>
          <a:xfrm>
            <a:off x="3934966" y="1638214"/>
            <a:ext cx="5184576" cy="3960440"/>
          </a:xfrm>
        </p:spPr>
        <p:txBody>
          <a:bodyPr>
            <a:noAutofit/>
          </a:bodyPr>
          <a:lstStyle/>
          <a:p>
            <a:pPr marL="457200" indent="-457200"/>
            <a:r>
              <a:rPr lang="zh-CN" altLang="en-US" sz="3200" dirty="0"/>
              <a:t>反悔权的特征：</a:t>
            </a:r>
            <a:endParaRPr lang="en-US" altLang="zh-CN" sz="3200" dirty="0"/>
          </a:p>
          <a:p>
            <a:pPr marL="0" indent="0">
              <a:buNone/>
            </a:pPr>
            <a:r>
              <a:rPr lang="en-US" altLang="zh-CN" sz="3200" dirty="0"/>
              <a:t>1</a:t>
            </a:r>
            <a:r>
              <a:rPr lang="zh-CN" altLang="en-US" sz="3200" dirty="0"/>
              <a:t>、单方性</a:t>
            </a:r>
            <a:endParaRPr lang="en-US" altLang="zh-CN" sz="3200" dirty="0"/>
          </a:p>
          <a:p>
            <a:pPr marL="0" indent="0">
              <a:buNone/>
            </a:pPr>
            <a:r>
              <a:rPr lang="en-US" altLang="zh-CN" sz="3200" dirty="0"/>
              <a:t>2</a:t>
            </a:r>
            <a:r>
              <a:rPr lang="zh-CN" altLang="en-US" sz="3200" dirty="0"/>
              <a:t>、限制性</a:t>
            </a:r>
            <a:endParaRPr lang="en-US" altLang="zh-CN" sz="3200" dirty="0"/>
          </a:p>
          <a:p>
            <a:pPr marL="0" indent="0">
              <a:buNone/>
            </a:pPr>
            <a:r>
              <a:rPr lang="en-US" altLang="zh-CN" sz="3200" dirty="0"/>
              <a:t>3</a:t>
            </a:r>
            <a:r>
              <a:rPr lang="zh-CN" altLang="en-US" sz="3200" dirty="0"/>
              <a:t>、无因性</a:t>
            </a:r>
            <a:endParaRPr lang="en-US" altLang="zh-CN" sz="3200" dirty="0"/>
          </a:p>
          <a:p>
            <a:pPr marL="0" indent="0">
              <a:buNone/>
            </a:pPr>
            <a:r>
              <a:rPr lang="en-US" altLang="zh-CN" sz="3200" dirty="0"/>
              <a:t>4</a:t>
            </a:r>
            <a:r>
              <a:rPr lang="zh-CN" altLang="en-US" sz="3200" dirty="0"/>
              <a:t>、免责性</a:t>
            </a:r>
            <a:endParaRPr lang="en-US" altLang="zh-CN" sz="3200" dirty="0"/>
          </a:p>
          <a:p>
            <a:pPr marL="0" indent="0">
              <a:buNone/>
            </a:pPr>
            <a:r>
              <a:rPr lang="en-US" altLang="zh-CN" sz="3200" dirty="0"/>
              <a:t>5</a:t>
            </a:r>
            <a:r>
              <a:rPr lang="zh-CN" altLang="en-US" sz="3200" dirty="0"/>
              <a:t>、直接性</a:t>
            </a:r>
          </a:p>
        </p:txBody>
      </p:sp>
    </p:spTree>
    <p:extLst>
      <p:ext uri="{BB962C8B-B14F-4D97-AF65-F5344CB8AC3E}">
        <p14:creationId xmlns:p14="http://schemas.microsoft.com/office/powerpoint/2010/main" val="411994812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24589"/>
            <a:ext cx="12188825" cy="6858000"/>
          </a:xfrm>
          <a:prstGeom prst="rect">
            <a:avLst/>
          </a:prstGeom>
          <a:noFill/>
        </p:spPr>
      </p:pic>
      <p:sp>
        <p:nvSpPr>
          <p:cNvPr id="3" name="内容占位符 2"/>
          <p:cNvSpPr>
            <a:spLocks noGrp="1"/>
          </p:cNvSpPr>
          <p:nvPr>
            <p:ph idx="1"/>
          </p:nvPr>
        </p:nvSpPr>
        <p:spPr>
          <a:xfrm>
            <a:off x="2494806" y="1629594"/>
            <a:ext cx="7272808" cy="3528392"/>
          </a:xfrm>
        </p:spPr>
        <p:txBody>
          <a:bodyPr>
            <a:noAutofit/>
          </a:bodyPr>
          <a:lstStyle/>
          <a:p>
            <a:pPr marL="457200" indent="-457200"/>
            <a:r>
              <a:rPr lang="zh-CN" altLang="en-US" sz="3200" dirty="0"/>
              <a:t>反悔权与近似权利的比较</a:t>
            </a:r>
            <a:endParaRPr lang="en-US" altLang="zh-CN" sz="3200" dirty="0"/>
          </a:p>
          <a:p>
            <a:pPr marL="0" indent="0">
              <a:buNone/>
            </a:pPr>
            <a:r>
              <a:rPr lang="en-US" altLang="zh-CN" sz="3200" dirty="0"/>
              <a:t>1</a:t>
            </a:r>
            <a:r>
              <a:rPr lang="zh-CN" altLang="en-US" sz="3200" dirty="0"/>
              <a:t>、反悔权与合同解除权</a:t>
            </a:r>
            <a:endParaRPr lang="en-US" altLang="zh-CN" sz="3200" dirty="0"/>
          </a:p>
          <a:p>
            <a:pPr marL="514350" indent="-514350">
              <a:buFont typeface="+mj-ea"/>
              <a:buAutoNum type="circleNumDbPlain"/>
            </a:pPr>
            <a:r>
              <a:rPr lang="zh-CN" altLang="en-US" sz="3200" dirty="0"/>
              <a:t>产生的时间不同</a:t>
            </a:r>
            <a:endParaRPr lang="en-US" altLang="zh-CN" sz="3200" dirty="0"/>
          </a:p>
          <a:p>
            <a:pPr marL="514350" indent="-514350">
              <a:buFont typeface="+mj-ea"/>
              <a:buAutoNum type="circleNumDbPlain"/>
            </a:pPr>
            <a:r>
              <a:rPr lang="zh-CN" altLang="en-US" sz="3200" dirty="0"/>
              <a:t>行使是否需要理由</a:t>
            </a:r>
            <a:endParaRPr lang="en-US" altLang="zh-CN" sz="3200" dirty="0"/>
          </a:p>
          <a:p>
            <a:pPr marL="514350" indent="-514350">
              <a:buFont typeface="+mj-ea"/>
              <a:buAutoNum type="circleNumDbPlain"/>
            </a:pPr>
            <a:r>
              <a:rPr lang="zh-CN" altLang="en-US" sz="3200" dirty="0"/>
              <a:t>针对的对象不同</a:t>
            </a:r>
            <a:endParaRPr lang="en-US" altLang="zh-CN" sz="3200" dirty="0"/>
          </a:p>
          <a:p>
            <a:pPr marL="514350" indent="-514350">
              <a:buFont typeface="+mj-ea"/>
              <a:buAutoNum type="circleNumDbPlain"/>
            </a:pPr>
            <a:r>
              <a:rPr lang="zh-CN" altLang="en-US" sz="3200" dirty="0"/>
              <a:t>缔约过程中是否存在瑕疵</a:t>
            </a:r>
            <a:endParaRPr lang="en-US" altLang="zh-CN" sz="3200" dirty="0"/>
          </a:p>
        </p:txBody>
      </p:sp>
    </p:spTree>
    <p:extLst>
      <p:ext uri="{BB962C8B-B14F-4D97-AF65-F5344CB8AC3E}">
        <p14:creationId xmlns:p14="http://schemas.microsoft.com/office/powerpoint/2010/main" val="119373396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35530"/>
            <a:ext cx="12188825" cy="6858000"/>
          </a:xfrm>
          <a:prstGeom prst="rect">
            <a:avLst/>
          </a:prstGeom>
          <a:noFill/>
        </p:spPr>
      </p:pic>
      <p:sp>
        <p:nvSpPr>
          <p:cNvPr id="3" name="内容占位符 2"/>
          <p:cNvSpPr>
            <a:spLocks noGrp="1"/>
          </p:cNvSpPr>
          <p:nvPr>
            <p:ph idx="1"/>
          </p:nvPr>
        </p:nvSpPr>
        <p:spPr>
          <a:xfrm>
            <a:off x="2494806" y="1773610"/>
            <a:ext cx="7272808" cy="3384376"/>
          </a:xfrm>
        </p:spPr>
        <p:txBody>
          <a:bodyPr>
            <a:noAutofit/>
          </a:bodyPr>
          <a:lstStyle/>
          <a:p>
            <a:pPr marL="0" indent="0">
              <a:buNone/>
            </a:pPr>
            <a:r>
              <a:rPr lang="en-US" altLang="zh-CN" sz="3200" dirty="0"/>
              <a:t>2</a:t>
            </a:r>
            <a:r>
              <a:rPr lang="zh-CN" altLang="en-US" sz="3200" dirty="0"/>
              <a:t>、反悔权与合同撤销权</a:t>
            </a:r>
            <a:endParaRPr lang="en-US" altLang="zh-CN" sz="3200" dirty="0"/>
          </a:p>
          <a:p>
            <a:pPr marL="0" indent="0">
              <a:buNone/>
            </a:pPr>
            <a:r>
              <a:rPr lang="zh-CN" altLang="en-US" sz="3200" dirty="0"/>
              <a:t>      可撤销权</a:t>
            </a:r>
            <a:endParaRPr lang="en-US" altLang="zh-CN" sz="3200" dirty="0"/>
          </a:p>
          <a:p>
            <a:pPr marL="0" indent="0">
              <a:buNone/>
            </a:pPr>
            <a:r>
              <a:rPr lang="en-US" altLang="zh-CN" sz="3200" dirty="0"/>
              <a:t>3</a:t>
            </a:r>
            <a:r>
              <a:rPr lang="zh-CN" altLang="en-US" sz="3200" dirty="0"/>
              <a:t>、反悔权与退货权</a:t>
            </a:r>
            <a:endParaRPr lang="en-US" altLang="zh-CN" sz="3200" dirty="0"/>
          </a:p>
          <a:p>
            <a:pPr marL="514350" indent="-514350">
              <a:buFont typeface="+mj-ea"/>
              <a:buAutoNum type="circleNumDbPlain"/>
            </a:pPr>
            <a:r>
              <a:rPr lang="zh-CN" altLang="en-US" sz="3200" dirty="0"/>
              <a:t>行使的前提不同</a:t>
            </a:r>
            <a:endParaRPr lang="en-US" altLang="zh-CN" sz="3200" dirty="0"/>
          </a:p>
          <a:p>
            <a:pPr marL="514350" indent="-514350">
              <a:buFont typeface="+mj-ea"/>
              <a:buAutoNum type="circleNumDbPlain"/>
            </a:pPr>
            <a:r>
              <a:rPr lang="zh-CN" altLang="en-US" sz="3200" dirty="0"/>
              <a:t>经营者承担的义务不同</a:t>
            </a:r>
            <a:endParaRPr lang="en-US" altLang="zh-CN" sz="3200" dirty="0"/>
          </a:p>
          <a:p>
            <a:pPr marL="514350" indent="-514350">
              <a:buFont typeface="+mj-ea"/>
              <a:buAutoNum type="circleNumDbPlain"/>
            </a:pPr>
            <a:r>
              <a:rPr lang="zh-CN" altLang="en-US" sz="3200" dirty="0"/>
              <a:t>适用的范围不同</a:t>
            </a:r>
          </a:p>
        </p:txBody>
      </p:sp>
    </p:spTree>
    <p:extLst>
      <p:ext uri="{BB962C8B-B14F-4D97-AF65-F5344CB8AC3E}">
        <p14:creationId xmlns:p14="http://schemas.microsoft.com/office/powerpoint/2010/main" val="1338804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991105" y="1269554"/>
            <a:ext cx="8469646" cy="746836"/>
          </a:xfrm>
        </p:spPr>
        <p:txBody>
          <a:bodyPr>
            <a:noAutofit/>
          </a:bodyPr>
          <a:lstStyle/>
          <a:p>
            <a:r>
              <a:rPr lang="zh-CN" altLang="en-US" sz="4000" b="1" dirty="0">
                <a:solidFill>
                  <a:srgbClr val="7C1D20"/>
                </a:solidFill>
                <a:latin typeface="+mn-ea"/>
                <a:ea typeface="+mn-ea"/>
              </a:rPr>
              <a:t>经营者的具体义务</a:t>
            </a:r>
          </a:p>
        </p:txBody>
      </p:sp>
      <p:sp>
        <p:nvSpPr>
          <p:cNvPr id="3" name="内容占位符 2"/>
          <p:cNvSpPr>
            <a:spLocks noGrp="1"/>
          </p:cNvSpPr>
          <p:nvPr>
            <p:ph idx="1"/>
          </p:nvPr>
        </p:nvSpPr>
        <p:spPr>
          <a:xfrm>
            <a:off x="2657619" y="2349674"/>
            <a:ext cx="7803132" cy="4121696"/>
          </a:xfrm>
        </p:spPr>
        <p:txBody>
          <a:bodyPr>
            <a:noAutofit/>
          </a:bodyPr>
          <a:lstStyle/>
          <a:p>
            <a:pPr marL="457200" indent="-457200">
              <a:buFontTx/>
              <a:buChar char="•"/>
            </a:pPr>
            <a:r>
              <a:rPr lang="zh-CN" altLang="en-US" sz="3200" dirty="0"/>
              <a:t>质量保证义务</a:t>
            </a:r>
            <a:endParaRPr lang="en-US" altLang="zh-CN" sz="3200" dirty="0"/>
          </a:p>
          <a:p>
            <a:pPr marL="457200" indent="-457200">
              <a:buFontTx/>
              <a:buChar char="•"/>
            </a:pPr>
            <a:r>
              <a:rPr lang="zh-CN" altLang="en-US" sz="3200" dirty="0"/>
              <a:t>经营者的举证责任倒置</a:t>
            </a:r>
            <a:endParaRPr lang="en-US" altLang="zh-CN" sz="3200" dirty="0"/>
          </a:p>
          <a:p>
            <a:pPr marL="457200" indent="-457200">
              <a:buFontTx/>
              <a:buChar char="•"/>
            </a:pPr>
            <a:r>
              <a:rPr lang="zh-CN" altLang="en-US" sz="3200" dirty="0"/>
              <a:t>出具消费凭证、单据义务</a:t>
            </a:r>
          </a:p>
          <a:p>
            <a:pPr marL="457200" indent="-457200">
              <a:buFontTx/>
              <a:buChar char="•"/>
            </a:pPr>
            <a:r>
              <a:rPr lang="zh-CN" altLang="en-US" sz="3200" dirty="0"/>
              <a:t>退货 、更换、修理义务 </a:t>
            </a:r>
          </a:p>
          <a:p>
            <a:pPr marL="457200" indent="-457200">
              <a:buFontTx/>
              <a:buChar char="•"/>
            </a:pPr>
            <a:r>
              <a:rPr lang="zh-CN" altLang="en-US" sz="3200" dirty="0"/>
              <a:t>格式合同公平合理义务</a:t>
            </a:r>
          </a:p>
          <a:p>
            <a:pPr marL="457200" indent="-457200">
              <a:buFontTx/>
              <a:buChar char="•"/>
            </a:pPr>
            <a:r>
              <a:rPr lang="zh-CN" altLang="en-US" sz="3200" dirty="0"/>
              <a:t>网络、金融经营者的义务</a:t>
            </a:r>
          </a:p>
          <a:p>
            <a:pPr marL="457200" indent="-457200">
              <a:buFontTx/>
              <a:buChar char="•"/>
            </a:pPr>
            <a:r>
              <a:rPr lang="zh-CN" altLang="en-US" sz="3200" dirty="0"/>
              <a:t>网络经营</a:t>
            </a:r>
            <a:r>
              <a:rPr lang="en-US" altLang="zh-CN" sz="3200" dirty="0"/>
              <a:t>7</a:t>
            </a:r>
            <a:r>
              <a:rPr lang="zh-CN" altLang="en-US" sz="3200" dirty="0"/>
              <a:t>日内无理由退货义务</a:t>
            </a:r>
          </a:p>
        </p:txBody>
      </p:sp>
    </p:spTree>
    <p:extLst>
      <p:ext uri="{BB962C8B-B14F-4D97-AF65-F5344CB8AC3E}">
        <p14:creationId xmlns:p14="http://schemas.microsoft.com/office/powerpoint/2010/main" val="429193145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424422" y="1557586"/>
            <a:ext cx="9999376" cy="4824536"/>
          </a:xfrm>
        </p:spPr>
        <p:txBody>
          <a:bodyPr>
            <a:noAutofit/>
          </a:bodyPr>
          <a:lstStyle/>
          <a:p>
            <a:pPr marL="0" indent="0">
              <a:buNone/>
            </a:pPr>
            <a:r>
              <a:rPr lang="zh-CN" altLang="zh-CN" sz="3200" dirty="0"/>
              <a:t>第二十四条 经营者提供的商品或者服务</a:t>
            </a:r>
            <a:r>
              <a:rPr lang="zh-CN" altLang="zh-CN" sz="3200" b="1" u="sng" dirty="0"/>
              <a:t>不符合质量要求的</a:t>
            </a:r>
            <a:r>
              <a:rPr lang="zh-CN" altLang="zh-CN" sz="3200" dirty="0"/>
              <a:t>，消费者可以依照国家规定、当事人约定退货，或者要求经营者履行更换、修理等义务。没有国家规定和当事人约定的，消费者可以自收到商品之日起七日内退货</a:t>
            </a:r>
            <a:r>
              <a:rPr lang="zh-CN" altLang="en-US" sz="3200" dirty="0"/>
              <a:t>；</a:t>
            </a:r>
            <a:r>
              <a:rPr lang="zh-CN" altLang="zh-CN" sz="3200" dirty="0"/>
              <a:t>七日后符合法定解除合同条件的，消费者可以及时退货，不符合法定解除合同条件的，可以要求经营者履行更换、修理等义务。</a:t>
            </a:r>
          </a:p>
          <a:p>
            <a:pPr marL="0" indent="0">
              <a:buNone/>
            </a:pPr>
            <a:r>
              <a:rPr lang="zh-CN" altLang="zh-CN" sz="3200" dirty="0"/>
              <a:t>依照前款规定进行退货、更换、修理的，经营者应当承担运输等必要费用。</a:t>
            </a:r>
            <a:endParaRPr lang="en-US" altLang="zh-CN" sz="3200" dirty="0"/>
          </a:p>
        </p:txBody>
      </p:sp>
    </p:spTree>
    <p:extLst>
      <p:ext uri="{BB962C8B-B14F-4D97-AF65-F5344CB8AC3E}">
        <p14:creationId xmlns:p14="http://schemas.microsoft.com/office/powerpoint/2010/main" val="160394697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1976" y="1588"/>
            <a:ext cx="12188825" cy="6858000"/>
          </a:xfrm>
          <a:prstGeom prst="rect">
            <a:avLst/>
          </a:prstGeom>
          <a:noFill/>
        </p:spPr>
      </p:pic>
      <p:sp>
        <p:nvSpPr>
          <p:cNvPr id="3" name="内容占位符 2"/>
          <p:cNvSpPr>
            <a:spLocks noGrp="1"/>
          </p:cNvSpPr>
          <p:nvPr>
            <p:ph idx="1"/>
          </p:nvPr>
        </p:nvSpPr>
        <p:spPr>
          <a:xfrm>
            <a:off x="3142878" y="1701602"/>
            <a:ext cx="7056784" cy="4608512"/>
          </a:xfrm>
        </p:spPr>
        <p:txBody>
          <a:bodyPr>
            <a:noAutofit/>
          </a:bodyPr>
          <a:lstStyle/>
          <a:p>
            <a:pPr marL="457200" indent="-457200"/>
            <a:r>
              <a:rPr lang="zh-CN" altLang="en-US" sz="3200" dirty="0"/>
              <a:t>反悔权的行使</a:t>
            </a:r>
            <a:endParaRPr lang="en-US" altLang="zh-CN" sz="3200" dirty="0"/>
          </a:p>
          <a:p>
            <a:pPr marL="0" indent="0">
              <a:buNone/>
            </a:pPr>
            <a:r>
              <a:rPr lang="en-US" altLang="zh-CN" sz="3200" dirty="0"/>
              <a:t>1</a:t>
            </a:r>
            <a:r>
              <a:rPr lang="zh-CN" altLang="en-US" sz="3200" dirty="0"/>
              <a:t>、反悔权的行使条件</a:t>
            </a:r>
            <a:endParaRPr lang="en-US" altLang="zh-CN" sz="3200" dirty="0"/>
          </a:p>
          <a:p>
            <a:pPr marL="514350" indent="-514350">
              <a:buFont typeface="+mj-ea"/>
              <a:buAutoNum type="circleNumDbPlain"/>
            </a:pPr>
            <a:r>
              <a:rPr lang="zh-CN" altLang="en-US" sz="3200" dirty="0"/>
              <a:t>消费者应出示消费凭证</a:t>
            </a:r>
            <a:endParaRPr lang="en-US" altLang="zh-CN" sz="3200" dirty="0"/>
          </a:p>
          <a:p>
            <a:pPr marL="514350" indent="-514350">
              <a:buFont typeface="+mj-ea"/>
              <a:buAutoNum type="circleNumDbPlain"/>
            </a:pPr>
            <a:r>
              <a:rPr lang="zh-CN" altLang="en-US" sz="3200" dirty="0"/>
              <a:t>无条件退货权应在合理期间内行使</a:t>
            </a:r>
            <a:endParaRPr lang="en-US" altLang="zh-CN" sz="3200" dirty="0"/>
          </a:p>
          <a:p>
            <a:pPr marL="514350" indent="-514350">
              <a:buFont typeface="+mj-ea"/>
              <a:buAutoNum type="circleNumDbPlain"/>
            </a:pPr>
            <a:r>
              <a:rPr lang="zh-CN" altLang="en-US" sz="3200" dirty="0"/>
              <a:t>无条件退货权应以书面形式行使</a:t>
            </a:r>
            <a:endParaRPr lang="en-US" altLang="zh-CN" sz="3200" dirty="0"/>
          </a:p>
          <a:p>
            <a:pPr marL="514350" indent="-514350">
              <a:buFont typeface="+mj-ea"/>
              <a:buAutoNum type="circleNumDbPlain"/>
            </a:pPr>
            <a:r>
              <a:rPr lang="zh-CN" altLang="en-US" sz="3200" dirty="0"/>
              <a:t>承担一定的退货费用</a:t>
            </a:r>
            <a:endParaRPr lang="en-US" altLang="zh-CN" sz="3200" dirty="0"/>
          </a:p>
        </p:txBody>
      </p:sp>
    </p:spTree>
    <p:extLst>
      <p:ext uri="{BB962C8B-B14F-4D97-AF65-F5344CB8AC3E}">
        <p14:creationId xmlns:p14="http://schemas.microsoft.com/office/powerpoint/2010/main" val="311076073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7446" y="1588"/>
            <a:ext cx="12188825" cy="6858000"/>
          </a:xfrm>
          <a:prstGeom prst="rect">
            <a:avLst/>
          </a:prstGeom>
          <a:noFill/>
        </p:spPr>
      </p:pic>
      <p:sp>
        <p:nvSpPr>
          <p:cNvPr id="3" name="内容占位符 2"/>
          <p:cNvSpPr>
            <a:spLocks noGrp="1"/>
          </p:cNvSpPr>
          <p:nvPr>
            <p:ph idx="1"/>
          </p:nvPr>
        </p:nvSpPr>
        <p:spPr>
          <a:xfrm>
            <a:off x="2422798" y="2277666"/>
            <a:ext cx="7272808" cy="2520280"/>
          </a:xfrm>
        </p:spPr>
        <p:txBody>
          <a:bodyPr>
            <a:noAutofit/>
          </a:bodyPr>
          <a:lstStyle/>
          <a:p>
            <a:pPr marL="0" indent="0">
              <a:buNone/>
            </a:pPr>
            <a:r>
              <a:rPr lang="en-US" altLang="zh-CN" sz="3200" dirty="0"/>
              <a:t>2</a:t>
            </a:r>
            <a:r>
              <a:rPr lang="zh-CN" altLang="en-US" sz="3200" dirty="0"/>
              <a:t>、消费者反悔权的行使限制</a:t>
            </a:r>
            <a:endParaRPr lang="en-US" altLang="zh-CN" sz="3200" dirty="0"/>
          </a:p>
          <a:p>
            <a:pPr marL="514350" indent="-514350">
              <a:buFont typeface="+mj-ea"/>
              <a:buAutoNum type="circleNumDbPlain"/>
            </a:pPr>
            <a:r>
              <a:rPr lang="zh-CN" altLang="en-US" sz="3200" dirty="0"/>
              <a:t>范围限制</a:t>
            </a:r>
            <a:endParaRPr lang="en-US" altLang="zh-CN" sz="3200" dirty="0"/>
          </a:p>
          <a:p>
            <a:pPr marL="514350" indent="-514350">
              <a:buFont typeface="+mj-ea"/>
              <a:buAutoNum type="circleNumDbPlain"/>
            </a:pPr>
            <a:r>
              <a:rPr lang="zh-CN" altLang="en-US" sz="3200" dirty="0"/>
              <a:t>商品限制</a:t>
            </a:r>
            <a:endParaRPr lang="en-US" altLang="zh-CN" sz="3200" dirty="0"/>
          </a:p>
        </p:txBody>
      </p:sp>
    </p:spTree>
    <p:extLst>
      <p:ext uri="{BB962C8B-B14F-4D97-AF65-F5344CB8AC3E}">
        <p14:creationId xmlns:p14="http://schemas.microsoft.com/office/powerpoint/2010/main" val="428222336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35183" y="1588"/>
            <a:ext cx="12188825" cy="6858000"/>
          </a:xfrm>
          <a:prstGeom prst="rect">
            <a:avLst/>
          </a:prstGeom>
          <a:noFill/>
        </p:spPr>
      </p:pic>
      <p:sp>
        <p:nvSpPr>
          <p:cNvPr id="3" name="内容占位符 2"/>
          <p:cNvSpPr>
            <a:spLocks noGrp="1"/>
          </p:cNvSpPr>
          <p:nvPr>
            <p:ph idx="1"/>
          </p:nvPr>
        </p:nvSpPr>
        <p:spPr>
          <a:xfrm>
            <a:off x="2494806" y="1773610"/>
            <a:ext cx="7992888" cy="3744416"/>
          </a:xfrm>
        </p:spPr>
        <p:txBody>
          <a:bodyPr>
            <a:noAutofit/>
          </a:bodyPr>
          <a:lstStyle/>
          <a:p>
            <a:pPr marL="457200" indent="-457200"/>
            <a:r>
              <a:rPr lang="zh-CN" altLang="en-US" sz="3200" dirty="0"/>
              <a:t>消费者滥用反悔权行为</a:t>
            </a:r>
            <a:endParaRPr lang="en-US" altLang="zh-CN" sz="3200" dirty="0"/>
          </a:p>
          <a:p>
            <a:pPr marL="0" indent="0">
              <a:buNone/>
            </a:pPr>
            <a:r>
              <a:rPr lang="en-US" altLang="zh-CN" sz="3200" dirty="0"/>
              <a:t>1</a:t>
            </a:r>
            <a:r>
              <a:rPr lang="zh-CN" altLang="en-US" sz="3200" dirty="0"/>
              <a:t>、消费者滥用反悔权行为的认定</a:t>
            </a:r>
            <a:endParaRPr lang="en-US" altLang="zh-CN" sz="3200" dirty="0"/>
          </a:p>
          <a:p>
            <a:pPr marL="514350" indent="-514350">
              <a:buFont typeface="+mj-ea"/>
              <a:buAutoNum type="circleNumDbPlain"/>
            </a:pPr>
            <a:r>
              <a:rPr lang="zh-CN" altLang="en-US" sz="3200" dirty="0"/>
              <a:t>消费者在一定时间内，是否具有反复性退货行为</a:t>
            </a:r>
            <a:endParaRPr lang="en-US" altLang="zh-CN" sz="3200" dirty="0"/>
          </a:p>
          <a:p>
            <a:pPr marL="514350" indent="-514350">
              <a:buFont typeface="+mj-ea"/>
              <a:buAutoNum type="circleNumDbPlain"/>
            </a:pPr>
            <a:r>
              <a:rPr lang="zh-CN" altLang="en-US" sz="3200" dirty="0"/>
              <a:t>从要求无条件退货的商品本身来判断</a:t>
            </a:r>
            <a:endParaRPr lang="en-US" altLang="zh-CN" sz="3200" dirty="0"/>
          </a:p>
          <a:p>
            <a:pPr marL="514350" indent="-514350">
              <a:buFont typeface="+mj-ea"/>
              <a:buAutoNum type="circleNumDbPlain"/>
            </a:pPr>
            <a:r>
              <a:rPr lang="zh-CN" altLang="en-US" sz="3200" dirty="0"/>
              <a:t>从要求无条件退货的行为方式上来判断</a:t>
            </a:r>
            <a:endParaRPr lang="en-US" altLang="zh-CN" sz="3200" dirty="0"/>
          </a:p>
        </p:txBody>
      </p:sp>
    </p:spTree>
    <p:extLst>
      <p:ext uri="{BB962C8B-B14F-4D97-AF65-F5344CB8AC3E}">
        <p14:creationId xmlns:p14="http://schemas.microsoft.com/office/powerpoint/2010/main" val="1683743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9062" y="5086"/>
            <a:ext cx="12188825" cy="6858000"/>
          </a:xfrm>
          <a:prstGeom prst="rect">
            <a:avLst/>
          </a:prstGeom>
          <a:noFill/>
        </p:spPr>
      </p:pic>
      <p:sp>
        <p:nvSpPr>
          <p:cNvPr id="3" name="内容占位符 2"/>
          <p:cNvSpPr>
            <a:spLocks noGrp="1"/>
          </p:cNvSpPr>
          <p:nvPr>
            <p:ph idx="1"/>
          </p:nvPr>
        </p:nvSpPr>
        <p:spPr>
          <a:xfrm>
            <a:off x="2494806" y="1773610"/>
            <a:ext cx="7416824" cy="3672408"/>
          </a:xfrm>
        </p:spPr>
        <p:txBody>
          <a:bodyPr>
            <a:noAutofit/>
          </a:bodyPr>
          <a:lstStyle/>
          <a:p>
            <a:pPr marL="0" indent="0">
              <a:buNone/>
            </a:pPr>
            <a:r>
              <a:rPr lang="en-US" altLang="zh-CN" sz="3200" dirty="0"/>
              <a:t>2</a:t>
            </a:r>
            <a:r>
              <a:rPr lang="zh-CN" altLang="en-US" sz="3200" dirty="0"/>
              <a:t>、消费者滥用反悔权的法律后果</a:t>
            </a:r>
            <a:endParaRPr lang="en-US" altLang="zh-CN" sz="3200" dirty="0"/>
          </a:p>
          <a:p>
            <a:pPr marL="514350" indent="-514350">
              <a:buFont typeface="+mj-ea"/>
              <a:buAutoNum type="circleNumDbPlain"/>
            </a:pPr>
            <a:r>
              <a:rPr lang="zh-CN" altLang="en-US" sz="3200" dirty="0"/>
              <a:t>经营者可以拒绝退货</a:t>
            </a:r>
            <a:endParaRPr lang="en-US" altLang="zh-CN" sz="3200" dirty="0"/>
          </a:p>
          <a:p>
            <a:pPr marL="514350" indent="-514350">
              <a:buFont typeface="+mj-ea"/>
              <a:buAutoNum type="circleNumDbPlain"/>
            </a:pPr>
            <a:r>
              <a:rPr lang="zh-CN" altLang="en-US" sz="3200" dirty="0"/>
              <a:t>承担相应的退货费用和损失费用</a:t>
            </a:r>
            <a:endParaRPr lang="en-US" altLang="zh-CN" sz="3200" dirty="0"/>
          </a:p>
          <a:p>
            <a:pPr marL="514350" indent="-514350">
              <a:buFont typeface="+mj-ea"/>
              <a:buAutoNum type="circleNumDbPlain"/>
            </a:pPr>
            <a:r>
              <a:rPr lang="zh-CN" altLang="en-US" sz="3200" dirty="0"/>
              <a:t>确立权利限用的处罚方式</a:t>
            </a:r>
            <a:endParaRPr lang="en-US" altLang="zh-CN" sz="3200" dirty="0"/>
          </a:p>
          <a:p>
            <a:pPr marL="514350" indent="-514350">
              <a:buFont typeface="+mj-ea"/>
              <a:buAutoNum type="circleNumDbPlain"/>
            </a:pPr>
            <a:r>
              <a:rPr lang="zh-CN" altLang="en-US" sz="3200" dirty="0"/>
              <a:t>恶意退货构成不正当竞争</a:t>
            </a:r>
            <a:endParaRPr lang="en-US" altLang="zh-CN" sz="3200" dirty="0"/>
          </a:p>
          <a:p>
            <a:pPr marL="0" indent="0">
              <a:buNone/>
            </a:pPr>
            <a:r>
              <a:rPr lang="en-US" altLang="zh-CN" sz="3200" dirty="0" err="1"/>
              <a:t>eg</a:t>
            </a:r>
            <a:r>
              <a:rPr lang="en-US" altLang="zh-CN" sz="3200" dirty="0"/>
              <a:t>. </a:t>
            </a:r>
            <a:r>
              <a:rPr lang="zh-CN" altLang="en-US" sz="3200" dirty="0"/>
              <a:t>维珍航空公司 </a:t>
            </a:r>
            <a:r>
              <a:rPr lang="en-US" altLang="zh-CN" sz="3200" dirty="0"/>
              <a:t>vs </a:t>
            </a:r>
            <a:r>
              <a:rPr lang="zh-CN" altLang="en-US" sz="3200" dirty="0"/>
              <a:t>英国航空公司</a:t>
            </a:r>
          </a:p>
        </p:txBody>
      </p:sp>
    </p:spTree>
    <p:extLst>
      <p:ext uri="{BB962C8B-B14F-4D97-AF65-F5344CB8AC3E}">
        <p14:creationId xmlns:p14="http://schemas.microsoft.com/office/powerpoint/2010/main" val="239488108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31207"/>
            <a:ext cx="12188825" cy="6858000"/>
          </a:xfrm>
          <a:prstGeom prst="rect">
            <a:avLst/>
          </a:prstGeom>
          <a:noFill/>
        </p:spPr>
      </p:pic>
      <p:sp>
        <p:nvSpPr>
          <p:cNvPr id="2" name="标题 1"/>
          <p:cNvSpPr>
            <a:spLocks noGrp="1"/>
          </p:cNvSpPr>
          <p:nvPr>
            <p:ph type="title"/>
          </p:nvPr>
        </p:nvSpPr>
        <p:spPr>
          <a:xfrm>
            <a:off x="1918742" y="1064302"/>
            <a:ext cx="8469646" cy="764076"/>
          </a:xfrm>
        </p:spPr>
        <p:txBody>
          <a:bodyPr>
            <a:noAutofit/>
          </a:bodyPr>
          <a:lstStyle/>
          <a:p>
            <a:r>
              <a:rPr lang="zh-CN" altLang="en-US" sz="4000" b="1" dirty="0">
                <a:solidFill>
                  <a:srgbClr val="7C1D20"/>
                </a:solidFill>
                <a:latin typeface="+mn-ea"/>
                <a:ea typeface="+mn-ea"/>
              </a:rPr>
              <a:t>网络经营</a:t>
            </a:r>
            <a:r>
              <a:rPr lang="en-US" altLang="zh-CN" sz="4000" b="1" dirty="0">
                <a:solidFill>
                  <a:srgbClr val="7C1D20"/>
                </a:solidFill>
                <a:latin typeface="+mn-ea"/>
                <a:ea typeface="+mn-ea"/>
              </a:rPr>
              <a:t>7</a:t>
            </a:r>
            <a:r>
              <a:rPr lang="zh-CN" altLang="en-US" sz="4000" b="1" dirty="0">
                <a:solidFill>
                  <a:srgbClr val="7C1D20"/>
                </a:solidFill>
                <a:latin typeface="+mn-ea"/>
                <a:ea typeface="+mn-ea"/>
              </a:rPr>
              <a:t>日内无理由退货义务</a:t>
            </a:r>
          </a:p>
        </p:txBody>
      </p:sp>
      <p:sp>
        <p:nvSpPr>
          <p:cNvPr id="3" name="内容占位符 2"/>
          <p:cNvSpPr>
            <a:spLocks noGrp="1"/>
          </p:cNvSpPr>
          <p:nvPr>
            <p:ph idx="1"/>
          </p:nvPr>
        </p:nvSpPr>
        <p:spPr>
          <a:xfrm>
            <a:off x="1424422" y="1989634"/>
            <a:ext cx="9999376" cy="4536504"/>
          </a:xfrm>
        </p:spPr>
        <p:txBody>
          <a:bodyPr>
            <a:noAutofit/>
          </a:bodyPr>
          <a:lstStyle/>
          <a:p>
            <a:r>
              <a:rPr lang="zh-CN" altLang="zh-CN" sz="3200" dirty="0"/>
              <a:t>第二十五条 经营者采用</a:t>
            </a:r>
            <a:r>
              <a:rPr lang="zh-CN" altLang="zh-CN" sz="3200" b="1" u="sng" dirty="0"/>
              <a:t>网络、电视、电话、邮购</a:t>
            </a:r>
            <a:r>
              <a:rPr lang="zh-CN" altLang="zh-CN" sz="3200" dirty="0"/>
              <a:t>等方式销售商品，消费者有权自收到商品之日起</a:t>
            </a:r>
            <a:r>
              <a:rPr lang="zh-CN" altLang="zh-CN" sz="3200" b="1" u="sng" dirty="0"/>
              <a:t>七日内</a:t>
            </a:r>
            <a:r>
              <a:rPr lang="zh-CN" altLang="zh-CN" sz="3200" dirty="0"/>
              <a:t>退货，且无需说明理由，但下列商品除外：</a:t>
            </a:r>
          </a:p>
          <a:p>
            <a:pPr marL="0" indent="0">
              <a:buNone/>
            </a:pPr>
            <a:r>
              <a:rPr lang="en-US" altLang="zh-CN" sz="3200" dirty="0"/>
              <a:t>(</a:t>
            </a:r>
            <a:r>
              <a:rPr lang="zh-CN" altLang="zh-CN" sz="3200" dirty="0"/>
              <a:t>一</a:t>
            </a:r>
            <a:r>
              <a:rPr lang="en-US" altLang="zh-CN" sz="3200" dirty="0"/>
              <a:t>)</a:t>
            </a:r>
            <a:r>
              <a:rPr lang="zh-CN" altLang="zh-CN" sz="3200" dirty="0"/>
              <a:t>消费者定作的</a:t>
            </a:r>
            <a:r>
              <a:rPr lang="en-US" altLang="zh-CN" sz="3200" dirty="0"/>
              <a:t>;</a:t>
            </a:r>
            <a:endParaRPr lang="zh-CN" altLang="zh-CN" sz="3200" dirty="0"/>
          </a:p>
          <a:p>
            <a:pPr marL="0" indent="0">
              <a:buNone/>
            </a:pPr>
            <a:r>
              <a:rPr lang="en-US" altLang="zh-CN" sz="3200" dirty="0"/>
              <a:t>(</a:t>
            </a:r>
            <a:r>
              <a:rPr lang="zh-CN" altLang="zh-CN" sz="3200" dirty="0"/>
              <a:t>二</a:t>
            </a:r>
            <a:r>
              <a:rPr lang="en-US" altLang="zh-CN" sz="3200" dirty="0"/>
              <a:t>)</a:t>
            </a:r>
            <a:r>
              <a:rPr lang="zh-CN" altLang="zh-CN" sz="3200" dirty="0"/>
              <a:t>鲜活易腐的</a:t>
            </a:r>
            <a:r>
              <a:rPr lang="en-US" altLang="zh-CN" sz="3200" dirty="0"/>
              <a:t>;</a:t>
            </a:r>
            <a:endParaRPr lang="zh-CN" altLang="zh-CN" sz="3200" dirty="0"/>
          </a:p>
          <a:p>
            <a:pPr marL="0" indent="0">
              <a:buNone/>
            </a:pPr>
            <a:r>
              <a:rPr lang="en-US" altLang="zh-CN" sz="3200" dirty="0"/>
              <a:t>(</a:t>
            </a:r>
            <a:r>
              <a:rPr lang="zh-CN" altLang="zh-CN" sz="3200" dirty="0"/>
              <a:t>三</a:t>
            </a:r>
            <a:r>
              <a:rPr lang="en-US" altLang="zh-CN" sz="3200" dirty="0"/>
              <a:t>)</a:t>
            </a:r>
            <a:r>
              <a:rPr lang="zh-CN" altLang="zh-CN" sz="3200" dirty="0"/>
              <a:t>在线下载或者消费者拆封的音像制品、计算机软件等数字化商品</a:t>
            </a:r>
            <a:r>
              <a:rPr lang="en-US" altLang="zh-CN" sz="3200" dirty="0"/>
              <a:t>;</a:t>
            </a:r>
            <a:endParaRPr lang="zh-CN" altLang="zh-CN" sz="3200" dirty="0"/>
          </a:p>
          <a:p>
            <a:pPr marL="0" indent="0">
              <a:buNone/>
            </a:pPr>
            <a:r>
              <a:rPr lang="en-US" altLang="zh-CN" sz="3200" dirty="0"/>
              <a:t>(</a:t>
            </a:r>
            <a:r>
              <a:rPr lang="zh-CN" altLang="zh-CN" sz="3200" dirty="0"/>
              <a:t>四</a:t>
            </a:r>
            <a:r>
              <a:rPr lang="en-US" altLang="zh-CN" sz="3200" dirty="0"/>
              <a:t>)</a:t>
            </a:r>
            <a:r>
              <a:rPr lang="zh-CN" altLang="zh-CN" sz="3200" dirty="0"/>
              <a:t>交付的报纸、期刊。</a:t>
            </a:r>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294012184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1588"/>
            <a:ext cx="12188825" cy="6858000"/>
          </a:xfrm>
          <a:prstGeom prst="rect">
            <a:avLst/>
          </a:prstGeom>
          <a:noFill/>
        </p:spPr>
      </p:pic>
      <p:sp>
        <p:nvSpPr>
          <p:cNvPr id="3" name="内容占位符 2"/>
          <p:cNvSpPr>
            <a:spLocks noGrp="1"/>
          </p:cNvSpPr>
          <p:nvPr>
            <p:ph idx="1"/>
          </p:nvPr>
        </p:nvSpPr>
        <p:spPr>
          <a:xfrm>
            <a:off x="2350790" y="1773610"/>
            <a:ext cx="8424936" cy="4032448"/>
          </a:xfrm>
        </p:spPr>
        <p:txBody>
          <a:bodyPr>
            <a:noAutofit/>
          </a:bodyPr>
          <a:lstStyle/>
          <a:p>
            <a:pPr marL="0" indent="0">
              <a:buNone/>
            </a:pPr>
            <a:r>
              <a:rPr lang="zh-CN" altLang="en-US" sz="3200" dirty="0"/>
              <a:t>         </a:t>
            </a:r>
            <a:r>
              <a:rPr lang="zh-CN" altLang="zh-CN" sz="3200" dirty="0"/>
              <a:t>除前款所列商品外，其他根据商品性质并经消费者在购买时确认不宜退货的商品，不适用无理由退货。</a:t>
            </a:r>
          </a:p>
          <a:p>
            <a:pPr marL="0" indent="0">
              <a:buNone/>
            </a:pPr>
            <a:r>
              <a:rPr lang="zh-CN" altLang="en-US" sz="3200" dirty="0"/>
              <a:t>         </a:t>
            </a:r>
            <a:r>
              <a:rPr lang="zh-CN" altLang="zh-CN" sz="3200" dirty="0"/>
              <a:t>消费者退货的商品</a:t>
            </a:r>
            <a:r>
              <a:rPr lang="zh-CN" altLang="zh-CN" sz="3200" b="1" u="sng" dirty="0"/>
              <a:t>应当完好</a:t>
            </a:r>
            <a:r>
              <a:rPr lang="zh-CN" altLang="zh-CN" sz="3200" dirty="0"/>
              <a:t>。经营者应当自收到退回商品之日起七日内返还消费者支付的商品价款。退回商品的</a:t>
            </a:r>
            <a:r>
              <a:rPr lang="zh-CN" altLang="zh-CN" sz="3200" b="1" u="sng" dirty="0"/>
              <a:t>运费由消费者承担</a:t>
            </a:r>
            <a:r>
              <a:rPr lang="zh-CN" altLang="en-US" sz="3200" dirty="0"/>
              <a:t>；</a:t>
            </a:r>
            <a:r>
              <a:rPr lang="zh-CN" altLang="zh-CN" sz="3200" dirty="0"/>
              <a:t>经营者和消费者另有约定的，按照约定。</a:t>
            </a:r>
            <a:endParaRPr lang="zh-CN" altLang="en-US" sz="3200" dirty="0"/>
          </a:p>
        </p:txBody>
      </p:sp>
    </p:spTree>
    <p:extLst>
      <p:ext uri="{BB962C8B-B14F-4D97-AF65-F5344CB8AC3E}">
        <p14:creationId xmlns:p14="http://schemas.microsoft.com/office/powerpoint/2010/main" val="243632965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36771" y="1588"/>
            <a:ext cx="12188825" cy="6858000"/>
          </a:xfrm>
          <a:prstGeom prst="rect">
            <a:avLst/>
          </a:prstGeom>
          <a:noFill/>
        </p:spPr>
      </p:pic>
      <p:sp>
        <p:nvSpPr>
          <p:cNvPr id="3" name="内容占位符 2"/>
          <p:cNvSpPr>
            <a:spLocks noGrp="1"/>
          </p:cNvSpPr>
          <p:nvPr>
            <p:ph idx="1"/>
          </p:nvPr>
        </p:nvSpPr>
        <p:spPr>
          <a:xfrm>
            <a:off x="1414686" y="1413570"/>
            <a:ext cx="10225136" cy="4896544"/>
          </a:xfrm>
        </p:spPr>
        <p:txBody>
          <a:bodyPr>
            <a:noAutofit/>
          </a:bodyPr>
          <a:lstStyle/>
          <a:p>
            <a:pPr marL="457200" indent="-457200"/>
            <a:r>
              <a:rPr lang="zh-CN" altLang="en-US" sz="3200" dirty="0"/>
              <a:t>无理由退货</a:t>
            </a:r>
            <a:endParaRPr lang="en-US" altLang="zh-CN" sz="3200" dirty="0"/>
          </a:p>
          <a:p>
            <a:pPr marL="0" indent="0">
              <a:buNone/>
            </a:pPr>
            <a:r>
              <a:rPr lang="zh-CN" altLang="en-US" sz="3200" dirty="0"/>
              <a:t>         无理由退货，在买卖合同中称作有退换保留的买卖。    </a:t>
            </a:r>
            <a:endParaRPr lang="en-US" altLang="zh-CN" sz="3200" dirty="0"/>
          </a:p>
          <a:p>
            <a:pPr marL="0" indent="0">
              <a:buNone/>
            </a:pPr>
            <a:r>
              <a:rPr lang="zh-CN" altLang="en-US" sz="3200" dirty="0"/>
              <a:t>         在互联网、电视、电话、邮购等方式购物中，消费者仅从电脑、电视、电话等中看、听货物，难免会有误差，消法规定无理由退货，赋予消费者反悔权，是对消费者网络购物的有力保护。</a:t>
            </a:r>
            <a:endParaRPr lang="en-US" altLang="zh-CN" sz="3200" dirty="0"/>
          </a:p>
          <a:p>
            <a:pPr marL="457200" indent="-457200"/>
            <a:r>
              <a:rPr lang="zh-CN" altLang="en-US" sz="3200" dirty="0"/>
              <a:t>无理由退货的除外</a:t>
            </a:r>
            <a:endParaRPr lang="en-US" altLang="zh-CN" sz="3200" dirty="0"/>
          </a:p>
          <a:p>
            <a:pPr marL="0" indent="0">
              <a:buNone/>
            </a:pPr>
            <a:r>
              <a:rPr lang="zh-CN" altLang="en-US" sz="3200" dirty="0"/>
              <a:t>      无退换保留的买卖，不实行无理由退货。</a:t>
            </a:r>
          </a:p>
        </p:txBody>
      </p:sp>
    </p:spTree>
    <p:extLst>
      <p:ext uri="{BB962C8B-B14F-4D97-AF65-F5344CB8AC3E}">
        <p14:creationId xmlns:p14="http://schemas.microsoft.com/office/powerpoint/2010/main" val="283785008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22823"/>
            <a:ext cx="12188825" cy="6858000"/>
          </a:xfrm>
          <a:prstGeom prst="rect">
            <a:avLst/>
          </a:prstGeom>
          <a:noFill/>
        </p:spPr>
      </p:pic>
      <p:sp>
        <p:nvSpPr>
          <p:cNvPr id="3" name="内容占位符 2"/>
          <p:cNvSpPr>
            <a:spLocks noGrp="1"/>
          </p:cNvSpPr>
          <p:nvPr>
            <p:ph idx="1"/>
          </p:nvPr>
        </p:nvSpPr>
        <p:spPr>
          <a:xfrm>
            <a:off x="2494806" y="2061642"/>
            <a:ext cx="7776864" cy="3384376"/>
          </a:xfrm>
        </p:spPr>
        <p:txBody>
          <a:bodyPr>
            <a:noAutofit/>
          </a:bodyPr>
          <a:lstStyle/>
          <a:p>
            <a:pPr marL="457200" indent="-457200"/>
            <a:r>
              <a:rPr lang="zh-CN" altLang="en-US" sz="3200" dirty="0"/>
              <a:t>无理由退货并非消费者的基本权利</a:t>
            </a:r>
            <a:endParaRPr lang="en-US" altLang="zh-CN" sz="3200" dirty="0"/>
          </a:p>
          <a:p>
            <a:pPr marL="0" indent="0">
              <a:buNone/>
            </a:pPr>
            <a:r>
              <a:rPr lang="en-US" altLang="zh-CN" sz="3200" dirty="0"/>
              <a:t>1</a:t>
            </a:r>
            <a:r>
              <a:rPr lang="zh-CN" altLang="en-US" sz="3200" dirty="0"/>
              <a:t>、无理由退货与反悔权</a:t>
            </a:r>
            <a:endParaRPr lang="en-US" altLang="zh-CN" sz="3200" dirty="0"/>
          </a:p>
          <a:p>
            <a:pPr marL="0" indent="0">
              <a:buNone/>
            </a:pPr>
            <a:r>
              <a:rPr lang="en-US" altLang="zh-CN" sz="3200" dirty="0"/>
              <a:t>2</a:t>
            </a:r>
            <a:r>
              <a:rPr lang="zh-CN" altLang="en-US" sz="3200" dirty="0"/>
              <a:t>、无理由退货权利的行使应当受到一定的限制，主要体现在交易方式和商品类型</a:t>
            </a:r>
          </a:p>
        </p:txBody>
      </p:sp>
    </p:spTree>
    <p:extLst>
      <p:ext uri="{BB962C8B-B14F-4D97-AF65-F5344CB8AC3E}">
        <p14:creationId xmlns:p14="http://schemas.microsoft.com/office/powerpoint/2010/main" val="140143375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0" y="0"/>
            <a:ext cx="12188825" cy="6858000"/>
          </a:xfrm>
          <a:prstGeom prst="rect">
            <a:avLst/>
          </a:prstGeom>
          <a:noFill/>
        </p:spPr>
      </p:pic>
      <p:sp>
        <p:nvSpPr>
          <p:cNvPr id="2" name="标题 1"/>
          <p:cNvSpPr>
            <a:spLocks noGrp="1"/>
          </p:cNvSpPr>
          <p:nvPr>
            <p:ph type="title"/>
          </p:nvPr>
        </p:nvSpPr>
        <p:spPr>
          <a:xfrm>
            <a:off x="1861177" y="1225558"/>
            <a:ext cx="8469646" cy="818844"/>
          </a:xfrm>
        </p:spPr>
        <p:txBody>
          <a:bodyPr>
            <a:noAutofit/>
          </a:bodyPr>
          <a:lstStyle/>
          <a:p>
            <a:r>
              <a:rPr lang="zh-CN" altLang="en-US" sz="4000" b="1" dirty="0">
                <a:solidFill>
                  <a:srgbClr val="7C1D20"/>
                </a:solidFill>
                <a:latin typeface="+mn-ea"/>
                <a:ea typeface="+mn-ea"/>
              </a:rPr>
              <a:t>退货 、更换、修理义务 </a:t>
            </a:r>
          </a:p>
        </p:txBody>
      </p:sp>
      <p:sp>
        <p:nvSpPr>
          <p:cNvPr id="3" name="内容占位符 2"/>
          <p:cNvSpPr>
            <a:spLocks noGrp="1"/>
          </p:cNvSpPr>
          <p:nvPr>
            <p:ph idx="1"/>
          </p:nvPr>
        </p:nvSpPr>
        <p:spPr>
          <a:xfrm>
            <a:off x="1343472" y="2205658"/>
            <a:ext cx="9936310" cy="4104456"/>
          </a:xfrm>
        </p:spPr>
        <p:txBody>
          <a:bodyPr>
            <a:noAutofit/>
          </a:bodyPr>
          <a:lstStyle/>
          <a:p>
            <a:pPr marL="457200" indent="-457200"/>
            <a:r>
              <a:rPr lang="en-US" altLang="zh-CN" sz="3200" dirty="0"/>
              <a:t>《</a:t>
            </a:r>
            <a:r>
              <a:rPr lang="zh-CN" altLang="en-US" sz="3200" dirty="0"/>
              <a:t>消法</a:t>
            </a:r>
            <a:r>
              <a:rPr lang="en-US" altLang="zh-CN" sz="3200" dirty="0"/>
              <a:t>》</a:t>
            </a:r>
            <a:r>
              <a:rPr lang="zh-CN" altLang="zh-CN" sz="3200" dirty="0"/>
              <a:t>第二十</a:t>
            </a:r>
            <a:r>
              <a:rPr lang="zh-CN" altLang="en-US" sz="3200" dirty="0"/>
              <a:t>四</a:t>
            </a:r>
            <a:r>
              <a:rPr lang="zh-CN" altLang="zh-CN" sz="3200" dirty="0"/>
              <a:t>条</a:t>
            </a:r>
            <a:r>
              <a:rPr lang="zh-CN" altLang="en-US" sz="3200" dirty="0"/>
              <a:t>：</a:t>
            </a:r>
            <a:r>
              <a:rPr lang="zh-CN" altLang="zh-CN" sz="3200" dirty="0"/>
              <a:t> </a:t>
            </a:r>
            <a:endParaRPr lang="en-US" altLang="zh-CN" sz="3200" dirty="0"/>
          </a:p>
          <a:p>
            <a:pPr marL="0" indent="0">
              <a:buNone/>
            </a:pPr>
            <a:r>
              <a:rPr lang="zh-CN" altLang="en-US" sz="3200" dirty="0"/>
              <a:t>         </a:t>
            </a:r>
            <a:r>
              <a:rPr lang="zh-CN" altLang="zh-CN" sz="3200" dirty="0"/>
              <a:t>经营者提供的商品或者服务</a:t>
            </a:r>
            <a:r>
              <a:rPr lang="zh-CN" altLang="zh-CN" sz="3200" b="1" u="sng" dirty="0"/>
              <a:t>不符合质量要求的</a:t>
            </a:r>
            <a:r>
              <a:rPr lang="zh-CN" altLang="zh-CN" sz="3200" dirty="0"/>
              <a:t>，消费者可以依照国家规定、当事人约定退货，或者要求经营者履行更换、修理等义务。没有国家规定和当事人约定的，</a:t>
            </a:r>
            <a:r>
              <a:rPr lang="zh-CN" altLang="zh-CN" sz="3200" dirty="0">
                <a:solidFill>
                  <a:srgbClr val="FF0000"/>
                </a:solidFill>
              </a:rPr>
              <a:t>消费者可以自收到商品之日起七日内退货</a:t>
            </a:r>
            <a:r>
              <a:rPr lang="en-US" altLang="zh-CN" sz="3200" dirty="0">
                <a:solidFill>
                  <a:srgbClr val="FF0000"/>
                </a:solidFill>
              </a:rPr>
              <a:t>;</a:t>
            </a:r>
            <a:r>
              <a:rPr lang="zh-CN" altLang="zh-CN" sz="3200" dirty="0">
                <a:solidFill>
                  <a:srgbClr val="FF0000"/>
                </a:solidFill>
              </a:rPr>
              <a:t>七日后符合法定解除合同条件的，消费者可以及时退货，不符合法定解除合同条件的，可以要求经营者履行更换、修理等义务。</a:t>
            </a:r>
          </a:p>
        </p:txBody>
      </p:sp>
    </p:spTree>
    <p:extLst>
      <p:ext uri="{BB962C8B-B14F-4D97-AF65-F5344CB8AC3E}">
        <p14:creationId xmlns:p14="http://schemas.microsoft.com/office/powerpoint/2010/main" val="2121238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23273" y="0"/>
            <a:ext cx="12188825" cy="6858000"/>
          </a:xfrm>
          <a:prstGeom prst="rect">
            <a:avLst/>
          </a:prstGeom>
          <a:noFill/>
        </p:spPr>
      </p:pic>
      <p:sp>
        <p:nvSpPr>
          <p:cNvPr id="2" name="标题 1"/>
          <p:cNvSpPr>
            <a:spLocks noGrp="1"/>
          </p:cNvSpPr>
          <p:nvPr>
            <p:ph type="title"/>
          </p:nvPr>
        </p:nvSpPr>
        <p:spPr>
          <a:xfrm>
            <a:off x="2278782" y="1629594"/>
            <a:ext cx="8469646" cy="746836"/>
          </a:xfrm>
        </p:spPr>
        <p:txBody>
          <a:bodyPr>
            <a:noAutofit/>
          </a:bodyPr>
          <a:lstStyle/>
          <a:p>
            <a:r>
              <a:rPr lang="zh-CN" altLang="en-US" sz="4000" b="1" dirty="0">
                <a:solidFill>
                  <a:srgbClr val="7C1D20"/>
                </a:solidFill>
                <a:latin typeface="+mn-ea"/>
                <a:ea typeface="+mn-ea"/>
              </a:rPr>
              <a:t>经营者的具体义务</a:t>
            </a:r>
          </a:p>
        </p:txBody>
      </p:sp>
      <p:sp>
        <p:nvSpPr>
          <p:cNvPr id="3" name="内容占位符 2"/>
          <p:cNvSpPr>
            <a:spLocks noGrp="1"/>
          </p:cNvSpPr>
          <p:nvPr>
            <p:ph idx="1"/>
          </p:nvPr>
        </p:nvSpPr>
        <p:spPr>
          <a:xfrm>
            <a:off x="2834480" y="2853730"/>
            <a:ext cx="7920205" cy="2897560"/>
          </a:xfrm>
        </p:spPr>
        <p:txBody>
          <a:bodyPr>
            <a:noAutofit/>
          </a:bodyPr>
          <a:lstStyle/>
          <a:p>
            <a:pPr marL="457200" indent="-457200">
              <a:buFontTx/>
              <a:buChar char="•"/>
            </a:pPr>
            <a:r>
              <a:rPr lang="zh-CN" altLang="en-US" sz="3200" dirty="0"/>
              <a:t>保护消费者信息义务</a:t>
            </a:r>
          </a:p>
          <a:p>
            <a:pPr marL="457200" indent="-457200">
              <a:buFontTx/>
              <a:buChar char="•"/>
            </a:pPr>
            <a:r>
              <a:rPr lang="zh-CN" altLang="en-US" sz="3200" dirty="0"/>
              <a:t>尊重消费者义务</a:t>
            </a:r>
          </a:p>
          <a:p>
            <a:pPr marL="457200" indent="-457200">
              <a:buFontTx/>
              <a:buChar char="•"/>
            </a:pPr>
            <a:r>
              <a:rPr lang="zh-CN" altLang="en-US" sz="3200" dirty="0"/>
              <a:t>不得发送未经许可的商业性信息义务</a:t>
            </a:r>
          </a:p>
          <a:p>
            <a:pPr marL="457200" indent="-457200">
              <a:buFontTx/>
              <a:buChar char="•"/>
            </a:pPr>
            <a:r>
              <a:rPr lang="zh-CN" altLang="en-US" sz="3200" dirty="0"/>
              <a:t>听取消费者意见义务</a:t>
            </a:r>
          </a:p>
        </p:txBody>
      </p:sp>
    </p:spTree>
    <p:extLst>
      <p:ext uri="{BB962C8B-B14F-4D97-AF65-F5344CB8AC3E}">
        <p14:creationId xmlns:p14="http://schemas.microsoft.com/office/powerpoint/2010/main" val="234514315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0" y="1588"/>
            <a:ext cx="12188825" cy="6858000"/>
          </a:xfrm>
          <a:prstGeom prst="rect">
            <a:avLst/>
          </a:prstGeom>
          <a:noFill/>
        </p:spPr>
      </p:pic>
      <p:sp>
        <p:nvSpPr>
          <p:cNvPr id="3" name="内容占位符 2"/>
          <p:cNvSpPr>
            <a:spLocks noGrp="1"/>
          </p:cNvSpPr>
          <p:nvPr>
            <p:ph idx="1"/>
          </p:nvPr>
        </p:nvSpPr>
        <p:spPr>
          <a:xfrm>
            <a:off x="1630710" y="1485578"/>
            <a:ext cx="9721080" cy="4392488"/>
          </a:xfrm>
        </p:spPr>
        <p:txBody>
          <a:bodyPr>
            <a:noAutofit/>
          </a:bodyPr>
          <a:lstStyle/>
          <a:p>
            <a:r>
              <a:rPr lang="zh-CN" altLang="zh-CN" sz="3200" dirty="0"/>
              <a:t>依照前款规定进行退货、更换、修理的，</a:t>
            </a:r>
            <a:r>
              <a:rPr lang="zh-CN" altLang="zh-CN" sz="3200" b="1" u="sng" dirty="0"/>
              <a:t>经营者</a:t>
            </a:r>
            <a:r>
              <a:rPr lang="zh-CN" altLang="zh-CN" sz="3200" dirty="0"/>
              <a:t>应当承担运输等必要费用。</a:t>
            </a:r>
            <a:endParaRPr lang="en-US" altLang="zh-CN" sz="3200" dirty="0"/>
          </a:p>
          <a:p>
            <a:endParaRPr lang="en-US" altLang="zh-CN" sz="3200" dirty="0"/>
          </a:p>
          <a:p>
            <a:pPr marL="0" indent="0">
              <a:buNone/>
            </a:pPr>
            <a:r>
              <a:rPr lang="en-US" altLang="zh-CN" sz="3200" dirty="0"/>
              <a:t>1</a:t>
            </a:r>
            <a:r>
              <a:rPr lang="zh-CN" altLang="en-US" sz="3200" dirty="0"/>
              <a:t>、新增了产品瑕疵</a:t>
            </a:r>
            <a:r>
              <a:rPr lang="en-US" altLang="zh-CN" sz="3200" dirty="0"/>
              <a:t>7</a:t>
            </a:r>
            <a:r>
              <a:rPr lang="zh-CN" altLang="en-US" sz="3200" dirty="0"/>
              <a:t>日内退货义务</a:t>
            </a:r>
            <a:endParaRPr lang="en-US" altLang="zh-CN" sz="3200" dirty="0"/>
          </a:p>
          <a:p>
            <a:pPr marL="0" indent="0">
              <a:buNone/>
            </a:pPr>
            <a:r>
              <a:rPr lang="en-US" altLang="zh-CN" sz="3200" dirty="0"/>
              <a:t>2</a:t>
            </a:r>
            <a:r>
              <a:rPr lang="zh-CN" altLang="en-US" sz="3200" dirty="0"/>
              <a:t>、关于七日的计算</a:t>
            </a:r>
            <a:endParaRPr lang="en-US" altLang="zh-CN" sz="3200" dirty="0"/>
          </a:p>
          <a:p>
            <a:pPr marL="0" indent="0">
              <a:buNone/>
            </a:pPr>
            <a:r>
              <a:rPr lang="zh-CN" altLang="en-US" sz="3200" dirty="0"/>
              <a:t>         适用</a:t>
            </a:r>
            <a:r>
              <a:rPr lang="en-US" altLang="zh-CN" sz="3200" dirty="0"/>
              <a:t>《</a:t>
            </a:r>
            <a:r>
              <a:rPr lang="zh-CN" altLang="en-US" sz="3200" dirty="0"/>
              <a:t>民法典</a:t>
            </a:r>
            <a:r>
              <a:rPr lang="en-US" altLang="zh-CN" sz="3200" dirty="0"/>
              <a:t>》</a:t>
            </a:r>
            <a:r>
              <a:rPr lang="zh-CN" altLang="en-US" sz="3200" dirty="0"/>
              <a:t>对期间的计算规则，即“首日不计，末日延长”的规则</a:t>
            </a:r>
            <a:endParaRPr lang="en-US" altLang="zh-CN" sz="3200" dirty="0"/>
          </a:p>
        </p:txBody>
      </p:sp>
    </p:spTree>
    <p:extLst>
      <p:ext uri="{BB962C8B-B14F-4D97-AF65-F5344CB8AC3E}">
        <p14:creationId xmlns:p14="http://schemas.microsoft.com/office/powerpoint/2010/main" val="137415281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0" y="0"/>
            <a:ext cx="12188825" cy="6858000"/>
          </a:xfrm>
          <a:prstGeom prst="rect">
            <a:avLst/>
          </a:prstGeom>
          <a:noFill/>
        </p:spPr>
      </p:pic>
      <p:sp>
        <p:nvSpPr>
          <p:cNvPr id="2" name="标题 1"/>
          <p:cNvSpPr>
            <a:spLocks noGrp="1"/>
          </p:cNvSpPr>
          <p:nvPr>
            <p:ph type="title"/>
          </p:nvPr>
        </p:nvSpPr>
        <p:spPr>
          <a:xfrm>
            <a:off x="1861177" y="1225558"/>
            <a:ext cx="8469646" cy="818844"/>
          </a:xfrm>
        </p:spPr>
        <p:txBody>
          <a:bodyPr>
            <a:noAutofit/>
          </a:bodyPr>
          <a:lstStyle/>
          <a:p>
            <a:r>
              <a:rPr lang="zh-CN" altLang="en-US" sz="4000" b="1" dirty="0">
                <a:solidFill>
                  <a:srgbClr val="7C1D20"/>
                </a:solidFill>
                <a:latin typeface="+mn-ea"/>
                <a:ea typeface="+mn-ea"/>
              </a:rPr>
              <a:t>个人信息受保护</a:t>
            </a:r>
          </a:p>
        </p:txBody>
      </p:sp>
      <p:sp>
        <p:nvSpPr>
          <p:cNvPr id="3" name="内容占位符 2"/>
          <p:cNvSpPr>
            <a:spLocks noGrp="1"/>
          </p:cNvSpPr>
          <p:nvPr>
            <p:ph idx="1"/>
          </p:nvPr>
        </p:nvSpPr>
        <p:spPr>
          <a:xfrm>
            <a:off x="1702718" y="2277666"/>
            <a:ext cx="9073008" cy="4320480"/>
          </a:xfrm>
        </p:spPr>
        <p:txBody>
          <a:bodyPr>
            <a:noAutofit/>
          </a:bodyPr>
          <a:lstStyle/>
          <a:p>
            <a:pPr marL="457200" indent="-457200"/>
            <a:r>
              <a:rPr lang="en-US" altLang="zh-CN" sz="3200" dirty="0"/>
              <a:t>《</a:t>
            </a:r>
            <a:r>
              <a:rPr lang="zh-CN" altLang="en-US" sz="3200" dirty="0"/>
              <a:t>消法</a:t>
            </a:r>
            <a:r>
              <a:rPr lang="en-US" altLang="zh-CN" sz="3200" dirty="0"/>
              <a:t>》</a:t>
            </a:r>
            <a:r>
              <a:rPr lang="zh-CN" altLang="zh-CN" sz="3200" dirty="0"/>
              <a:t>第二十九条</a:t>
            </a:r>
            <a:r>
              <a:rPr lang="zh-CN" altLang="en-US" sz="3200" dirty="0"/>
              <a:t>：</a:t>
            </a:r>
            <a:r>
              <a:rPr lang="zh-CN" altLang="zh-CN" sz="3200" dirty="0"/>
              <a:t> </a:t>
            </a:r>
            <a:endParaRPr lang="en-US" altLang="zh-CN" sz="3200" dirty="0"/>
          </a:p>
          <a:p>
            <a:pPr marL="0" indent="0">
              <a:buNone/>
            </a:pPr>
            <a:r>
              <a:rPr lang="zh-CN" altLang="en-US" sz="3200" dirty="0"/>
              <a:t>        </a:t>
            </a:r>
            <a:r>
              <a:rPr lang="zh-CN" altLang="zh-CN" sz="3200" dirty="0"/>
              <a:t>经营者收集、使用消费者个人信息，应当遵循合法、正当、必要的原则，明示收集、使用信息的目的、方式和范围，并经消费者同意。经营者收集、使用消费者个人信息，应当公开其收集、使用规则，不得违反法律、法规的规定和双方的约定收集、使用信息。</a:t>
            </a:r>
          </a:p>
          <a:p>
            <a:pPr marL="0" indent="0">
              <a:buNone/>
            </a:pPr>
            <a:r>
              <a:rPr lang="zh-CN" altLang="en-US" sz="3200" dirty="0"/>
              <a:t>        </a:t>
            </a:r>
            <a:r>
              <a:rPr lang="en-US" altLang="zh-CN" sz="3200" dirty="0"/>
              <a:t>…………………………..</a:t>
            </a:r>
            <a:endParaRPr lang="zh-CN" altLang="en-US" sz="3200" dirty="0"/>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307979027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0" y="32795"/>
            <a:ext cx="12188825" cy="6858000"/>
          </a:xfrm>
          <a:prstGeom prst="rect">
            <a:avLst/>
          </a:prstGeom>
          <a:noFill/>
        </p:spPr>
      </p:pic>
      <p:sp>
        <p:nvSpPr>
          <p:cNvPr id="3" name="内容占位符 2"/>
          <p:cNvSpPr>
            <a:spLocks noGrp="1"/>
          </p:cNvSpPr>
          <p:nvPr>
            <p:ph idx="1"/>
          </p:nvPr>
        </p:nvSpPr>
        <p:spPr>
          <a:xfrm>
            <a:off x="2422798" y="1485578"/>
            <a:ext cx="8568952" cy="5040560"/>
          </a:xfrm>
        </p:spPr>
        <p:txBody>
          <a:bodyPr>
            <a:noAutofit/>
          </a:bodyPr>
          <a:lstStyle/>
          <a:p>
            <a:pPr marL="457200" indent="-457200"/>
            <a:r>
              <a:rPr lang="zh-CN" altLang="en-US" sz="3200" dirty="0"/>
              <a:t>个人信息的基本内容：</a:t>
            </a:r>
            <a:endParaRPr lang="en-US" altLang="zh-CN" sz="3200" dirty="0"/>
          </a:p>
          <a:p>
            <a:pPr marL="0" indent="0">
              <a:buNone/>
            </a:pPr>
            <a:r>
              <a:rPr lang="en-US" altLang="zh-CN" sz="3200" dirty="0"/>
              <a:t>1</a:t>
            </a:r>
            <a:r>
              <a:rPr lang="zh-CN" altLang="en-US" sz="3200" dirty="0"/>
              <a:t>、</a:t>
            </a:r>
            <a:r>
              <a:rPr lang="zh-CN" altLang="en-US" sz="3200" u="sng" dirty="0"/>
              <a:t>直接个人信息</a:t>
            </a:r>
            <a:r>
              <a:rPr lang="zh-CN" altLang="en-US" sz="3200" dirty="0"/>
              <a:t>和间接个人信息</a:t>
            </a:r>
            <a:endParaRPr lang="en-US" altLang="zh-CN" sz="3200" dirty="0"/>
          </a:p>
          <a:p>
            <a:pPr marL="0" indent="0">
              <a:buNone/>
            </a:pPr>
            <a:r>
              <a:rPr lang="en-US" altLang="zh-CN" sz="3200" dirty="0"/>
              <a:t>2</a:t>
            </a:r>
            <a:r>
              <a:rPr lang="zh-CN" altLang="en-US" sz="3200" dirty="0"/>
              <a:t>、</a:t>
            </a:r>
            <a:r>
              <a:rPr lang="zh-CN" altLang="en-US" sz="3200" u="sng" dirty="0"/>
              <a:t>敏感的个人信息</a:t>
            </a:r>
            <a:r>
              <a:rPr lang="zh-CN" altLang="en-US" sz="3200" dirty="0"/>
              <a:t>和日常的个人信息</a:t>
            </a:r>
            <a:endParaRPr lang="en-US" altLang="zh-CN" sz="3200" dirty="0"/>
          </a:p>
          <a:p>
            <a:pPr marL="0" indent="0">
              <a:buNone/>
            </a:pPr>
            <a:r>
              <a:rPr lang="en-US" altLang="zh-CN" sz="3200" dirty="0"/>
              <a:t>3</a:t>
            </a:r>
            <a:r>
              <a:rPr lang="zh-CN" altLang="en-US" sz="3200" dirty="0"/>
              <a:t>、公开个人信息和</a:t>
            </a:r>
            <a:r>
              <a:rPr lang="zh-CN" altLang="en-US" sz="3200" u="sng" dirty="0"/>
              <a:t>隐私个人信息</a:t>
            </a:r>
            <a:endParaRPr lang="en-US" altLang="zh-CN" sz="3200" u="sng" dirty="0"/>
          </a:p>
          <a:p>
            <a:pPr marL="457200" indent="-457200"/>
            <a:r>
              <a:rPr lang="zh-CN" altLang="en-US" sz="3200" dirty="0"/>
              <a:t>个人信息与相关概念的比较</a:t>
            </a:r>
            <a:endParaRPr lang="en-US" altLang="zh-CN" sz="3200" dirty="0"/>
          </a:p>
          <a:p>
            <a:pPr marL="0" indent="0">
              <a:buNone/>
            </a:pPr>
            <a:r>
              <a:rPr lang="en-US" altLang="zh-CN" sz="3200" dirty="0"/>
              <a:t>1</a:t>
            </a:r>
            <a:r>
              <a:rPr lang="zh-CN" altLang="en-US" sz="3200" dirty="0"/>
              <a:t>、个人信息与个人隐私</a:t>
            </a:r>
            <a:endParaRPr lang="en-US" altLang="zh-CN" sz="3200" dirty="0"/>
          </a:p>
          <a:p>
            <a:pPr marL="0" indent="0">
              <a:buNone/>
            </a:pPr>
            <a:r>
              <a:rPr lang="en-US" altLang="zh-CN" sz="3200" dirty="0"/>
              <a:t>2</a:t>
            </a:r>
            <a:r>
              <a:rPr lang="zh-CN" altLang="en-US" sz="3200" dirty="0"/>
              <a:t>、个人信息和个人资料</a:t>
            </a:r>
            <a:endParaRPr lang="en-US" altLang="zh-CN" sz="3200" dirty="0"/>
          </a:p>
          <a:p>
            <a:pPr marL="0" indent="0">
              <a:buNone/>
            </a:pPr>
            <a:r>
              <a:rPr lang="en-US" altLang="zh-CN" sz="3200" dirty="0"/>
              <a:t>3</a:t>
            </a:r>
            <a:r>
              <a:rPr lang="zh-CN" altLang="en-US" sz="3200" dirty="0"/>
              <a:t>、个人信息与商业秘密</a:t>
            </a:r>
          </a:p>
        </p:txBody>
      </p:sp>
    </p:spTree>
    <p:extLst>
      <p:ext uri="{BB962C8B-B14F-4D97-AF65-F5344CB8AC3E}">
        <p14:creationId xmlns:p14="http://schemas.microsoft.com/office/powerpoint/2010/main" val="129960655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37128" y="0"/>
            <a:ext cx="12188825" cy="6858000"/>
          </a:xfrm>
          <a:prstGeom prst="rect">
            <a:avLst/>
          </a:prstGeom>
          <a:noFill/>
        </p:spPr>
      </p:pic>
      <p:sp>
        <p:nvSpPr>
          <p:cNvPr id="3" name="内容占位符 2"/>
          <p:cNvSpPr>
            <a:spLocks noGrp="1"/>
          </p:cNvSpPr>
          <p:nvPr>
            <p:ph idx="1"/>
          </p:nvPr>
        </p:nvSpPr>
        <p:spPr>
          <a:xfrm>
            <a:off x="2278782" y="1269554"/>
            <a:ext cx="8568952" cy="5256584"/>
          </a:xfrm>
        </p:spPr>
        <p:txBody>
          <a:bodyPr>
            <a:noAutofit/>
          </a:bodyPr>
          <a:lstStyle/>
          <a:p>
            <a:pPr marL="457200" indent="-457200"/>
            <a:r>
              <a:rPr lang="zh-CN" altLang="en-US" sz="3200" dirty="0"/>
              <a:t>个人信息受保护权</a:t>
            </a:r>
            <a:endParaRPr lang="en-US" altLang="zh-CN" sz="3200" dirty="0"/>
          </a:p>
          <a:p>
            <a:pPr marL="0" indent="0">
              <a:buNone/>
            </a:pPr>
            <a:r>
              <a:rPr lang="en-US" altLang="zh-CN" sz="3200" dirty="0"/>
              <a:t>1</a:t>
            </a:r>
            <a:r>
              <a:rPr lang="zh-CN" altLang="en-US" sz="3200" dirty="0"/>
              <a:t>、基本内容</a:t>
            </a:r>
            <a:endParaRPr lang="en-US" altLang="zh-CN" sz="3200" dirty="0"/>
          </a:p>
          <a:p>
            <a:pPr marL="514350" indent="-514350">
              <a:buFont typeface="+mj-ea"/>
              <a:buAutoNum type="circleNumDbPlain"/>
            </a:pPr>
            <a:r>
              <a:rPr lang="zh-CN" altLang="en-US" sz="3200" dirty="0"/>
              <a:t>信息决定权</a:t>
            </a:r>
            <a:endParaRPr lang="en-US" altLang="zh-CN" sz="3200" dirty="0"/>
          </a:p>
          <a:p>
            <a:pPr marL="514350" indent="-514350">
              <a:buFont typeface="+mj-ea"/>
              <a:buAutoNum type="circleNumDbPlain"/>
            </a:pPr>
            <a:r>
              <a:rPr lang="zh-CN" altLang="en-US" sz="3200" dirty="0"/>
              <a:t>信息保密权</a:t>
            </a:r>
            <a:endParaRPr lang="en-US" altLang="zh-CN" sz="3200" dirty="0"/>
          </a:p>
          <a:p>
            <a:pPr marL="514350" indent="-514350">
              <a:buFont typeface="+mj-ea"/>
              <a:buAutoNum type="circleNumDbPlain"/>
            </a:pPr>
            <a:r>
              <a:rPr lang="zh-CN" altLang="en-US" sz="3200" dirty="0"/>
              <a:t>信息查询权</a:t>
            </a:r>
            <a:endParaRPr lang="en-US" altLang="zh-CN" sz="3200" dirty="0"/>
          </a:p>
          <a:p>
            <a:pPr marL="514350" indent="-514350">
              <a:buFont typeface="+mj-ea"/>
              <a:buAutoNum type="circleNumDbPlain"/>
            </a:pPr>
            <a:r>
              <a:rPr lang="zh-CN" altLang="en-US" sz="3200" dirty="0"/>
              <a:t>信息更正权</a:t>
            </a:r>
            <a:endParaRPr lang="en-US" altLang="zh-CN" sz="3200" dirty="0"/>
          </a:p>
          <a:p>
            <a:pPr marL="514350" indent="-514350">
              <a:buFont typeface="+mj-ea"/>
              <a:buAutoNum type="circleNumDbPlain"/>
            </a:pPr>
            <a:r>
              <a:rPr lang="zh-CN" altLang="en-US" sz="3200" dirty="0"/>
              <a:t>信息封锁权</a:t>
            </a:r>
            <a:endParaRPr lang="en-US" altLang="zh-CN" sz="3200" dirty="0"/>
          </a:p>
          <a:p>
            <a:pPr marL="514350" indent="-514350">
              <a:buFont typeface="+mj-ea"/>
              <a:buAutoNum type="circleNumDbPlain"/>
            </a:pPr>
            <a:r>
              <a:rPr lang="zh-CN" altLang="en-US" sz="3200" dirty="0"/>
              <a:t>信息删除权</a:t>
            </a:r>
            <a:endParaRPr lang="en-US" altLang="zh-CN" sz="3200" dirty="0"/>
          </a:p>
          <a:p>
            <a:pPr marL="514350" indent="-514350">
              <a:buFont typeface="+mj-ea"/>
              <a:buAutoNum type="circleNumDbPlain"/>
            </a:pPr>
            <a:r>
              <a:rPr lang="zh-CN" altLang="en-US" sz="3200" dirty="0"/>
              <a:t>信息报酬请求权</a:t>
            </a:r>
            <a:endParaRPr lang="en-US" altLang="zh-CN" sz="3200" dirty="0"/>
          </a:p>
        </p:txBody>
      </p:sp>
    </p:spTree>
    <p:extLst>
      <p:ext uri="{BB962C8B-B14F-4D97-AF65-F5344CB8AC3E}">
        <p14:creationId xmlns:p14="http://schemas.microsoft.com/office/powerpoint/2010/main" val="52776960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0" y="-20466"/>
            <a:ext cx="12188825" cy="6858000"/>
          </a:xfrm>
          <a:prstGeom prst="rect">
            <a:avLst/>
          </a:prstGeom>
          <a:noFill/>
        </p:spPr>
      </p:pic>
      <p:sp>
        <p:nvSpPr>
          <p:cNvPr id="3" name="内容占位符 2"/>
          <p:cNvSpPr>
            <a:spLocks noGrp="1"/>
          </p:cNvSpPr>
          <p:nvPr>
            <p:ph idx="1"/>
          </p:nvPr>
        </p:nvSpPr>
        <p:spPr>
          <a:xfrm>
            <a:off x="1630710" y="1269554"/>
            <a:ext cx="10009112" cy="4464496"/>
          </a:xfrm>
        </p:spPr>
        <p:txBody>
          <a:bodyPr>
            <a:noAutofit/>
          </a:bodyPr>
          <a:lstStyle/>
          <a:p>
            <a:pPr marL="0" indent="0">
              <a:buNone/>
            </a:pPr>
            <a:r>
              <a:rPr lang="en-US" altLang="zh-CN" sz="3200" dirty="0"/>
              <a:t>2</a:t>
            </a:r>
            <a:r>
              <a:rPr lang="zh-CN" altLang="en-US" sz="3200" dirty="0"/>
              <a:t>、法律保护</a:t>
            </a:r>
            <a:endParaRPr lang="en-US" altLang="zh-CN" sz="3200" dirty="0"/>
          </a:p>
          <a:p>
            <a:pPr marL="514350" indent="-514350">
              <a:buFont typeface="+mj-ea"/>
              <a:buAutoNum type="circleNumDbPlain"/>
            </a:pPr>
            <a:r>
              <a:rPr lang="zh-CN" altLang="en-US" sz="3200" dirty="0"/>
              <a:t>宪法（</a:t>
            </a:r>
            <a:r>
              <a:rPr lang="en-US" altLang="zh-CN" sz="3200" dirty="0"/>
              <a:t>2018</a:t>
            </a:r>
            <a:r>
              <a:rPr lang="zh-CN" altLang="en-US" sz="3200" dirty="0"/>
              <a:t>年修正）</a:t>
            </a:r>
            <a:endParaRPr lang="en-US" altLang="zh-CN" sz="3200" dirty="0"/>
          </a:p>
          <a:p>
            <a:pPr marL="0" indent="0">
              <a:buNone/>
            </a:pPr>
            <a:r>
              <a:rPr lang="zh-CN" altLang="en-US" sz="3200" dirty="0"/>
              <a:t>第四十条　中华人民共和国公民的通信自由和通信秘密受法律的保护。除因国家安全或者追查刑事犯罪的需要，由公安机关或者检察机关依照法律规定的程序对通信进行检查外，任何组织或者个人不得以任何理由侵犯公民的通信自由和通信秘密。</a:t>
            </a:r>
            <a:endParaRPr lang="en-US" altLang="zh-CN" sz="3200" dirty="0"/>
          </a:p>
        </p:txBody>
      </p:sp>
    </p:spTree>
    <p:extLst>
      <p:ext uri="{BB962C8B-B14F-4D97-AF65-F5344CB8AC3E}">
        <p14:creationId xmlns:p14="http://schemas.microsoft.com/office/powerpoint/2010/main" val="415126694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0" y="-20466"/>
            <a:ext cx="12188825" cy="6858000"/>
          </a:xfrm>
          <a:prstGeom prst="rect">
            <a:avLst/>
          </a:prstGeom>
          <a:noFill/>
        </p:spPr>
      </p:pic>
      <p:sp>
        <p:nvSpPr>
          <p:cNvPr id="3" name="内容占位符 2"/>
          <p:cNvSpPr>
            <a:spLocks noGrp="1"/>
          </p:cNvSpPr>
          <p:nvPr>
            <p:ph idx="1"/>
          </p:nvPr>
        </p:nvSpPr>
        <p:spPr>
          <a:xfrm>
            <a:off x="1270670" y="1269554"/>
            <a:ext cx="10441160" cy="4968552"/>
          </a:xfrm>
        </p:spPr>
        <p:txBody>
          <a:bodyPr>
            <a:noAutofit/>
          </a:bodyPr>
          <a:lstStyle/>
          <a:p>
            <a:pPr marL="514350" indent="-514350">
              <a:buFont typeface="+mj-ea"/>
              <a:buAutoNum type="circleNumDbPlain" startAt="2"/>
            </a:pPr>
            <a:r>
              <a:rPr lang="zh-CN" altLang="en-US" sz="3200" dirty="0"/>
              <a:t>民法典（</a:t>
            </a:r>
            <a:r>
              <a:rPr lang="en-US" altLang="zh-CN" sz="3200" dirty="0"/>
              <a:t>2020</a:t>
            </a:r>
            <a:r>
              <a:rPr lang="zh-CN" altLang="en-US" sz="3200" dirty="0"/>
              <a:t>年）</a:t>
            </a:r>
            <a:endParaRPr lang="en-US" altLang="zh-CN" sz="3200" dirty="0"/>
          </a:p>
          <a:p>
            <a:r>
              <a:rPr lang="en-US" altLang="zh-CN" sz="3200" dirty="0"/>
              <a:t>第111条　</a:t>
            </a:r>
            <a:r>
              <a:rPr lang="en-US" altLang="zh-CN" sz="3200" b="1" u="sng" dirty="0"/>
              <a:t>自然人的个人信息受法律保护</a:t>
            </a:r>
            <a:r>
              <a:rPr lang="en-US" altLang="zh-CN" sz="3200" dirty="0"/>
              <a:t>。任何组织或者个人需要获取他人个人信息的，应当依法取得并确保信息安全，不得非法收集、使用、加工、传输他人个人信息，不得非法买卖、提供或者公开他人个人信息。</a:t>
            </a:r>
          </a:p>
          <a:p>
            <a:r>
              <a:rPr lang="en-US" altLang="zh-CN" sz="3200" dirty="0"/>
              <a:t>第999条　为</a:t>
            </a:r>
            <a:r>
              <a:rPr lang="en-US" altLang="zh-CN" sz="3200" b="1" u="sng" dirty="0"/>
              <a:t>公共利益实施新闻报道、舆论监督</a:t>
            </a:r>
            <a:r>
              <a:rPr lang="en-US" altLang="zh-CN" sz="3200" dirty="0"/>
              <a:t>等行为的，可以合理使用民事主体的姓名、名称、肖像、个人信息等；使用不合理侵害民事主体人格权的，应当依法承担民事责任。</a:t>
            </a:r>
          </a:p>
        </p:txBody>
      </p:sp>
    </p:spTree>
    <p:extLst>
      <p:ext uri="{BB962C8B-B14F-4D97-AF65-F5344CB8AC3E}">
        <p14:creationId xmlns:p14="http://schemas.microsoft.com/office/powerpoint/2010/main" val="380044111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0" y="-20466"/>
            <a:ext cx="12188825" cy="6858000"/>
          </a:xfrm>
          <a:prstGeom prst="rect">
            <a:avLst/>
          </a:prstGeom>
          <a:noFill/>
        </p:spPr>
      </p:pic>
      <p:sp>
        <p:nvSpPr>
          <p:cNvPr id="3" name="内容占位符 2"/>
          <p:cNvSpPr>
            <a:spLocks noGrp="1"/>
          </p:cNvSpPr>
          <p:nvPr>
            <p:ph idx="1"/>
          </p:nvPr>
        </p:nvSpPr>
        <p:spPr>
          <a:xfrm>
            <a:off x="1630710" y="1269554"/>
            <a:ext cx="10009112" cy="4464496"/>
          </a:xfrm>
        </p:spPr>
        <p:txBody>
          <a:bodyPr>
            <a:noAutofit/>
          </a:bodyPr>
          <a:lstStyle/>
          <a:p>
            <a:pPr marL="457200" indent="-457200"/>
            <a:r>
              <a:rPr lang="zh-CN" altLang="en-US" sz="3200" dirty="0"/>
              <a:t>第四编 人格权</a:t>
            </a:r>
            <a:endParaRPr lang="en-US" altLang="zh-CN" sz="3200" dirty="0"/>
          </a:p>
          <a:p>
            <a:pPr marL="0" indent="0">
              <a:buNone/>
            </a:pPr>
            <a:r>
              <a:rPr lang="en-US" altLang="zh-CN" sz="3200" dirty="0" err="1"/>
              <a:t>第六章</a:t>
            </a:r>
            <a:r>
              <a:rPr lang="en-US" altLang="zh-CN" sz="3200" dirty="0"/>
              <a:t>　</a:t>
            </a:r>
            <a:r>
              <a:rPr lang="en-US" altLang="zh-CN" sz="3200" dirty="0" err="1"/>
              <a:t>隐私权和个人信息保护</a:t>
            </a:r>
            <a:endParaRPr lang="en-US" altLang="zh-CN" sz="3200" dirty="0"/>
          </a:p>
          <a:p>
            <a:pPr marL="0" indent="0">
              <a:buNone/>
            </a:pPr>
            <a:r>
              <a:rPr lang="zh-CN" altLang="en-US" sz="3200" dirty="0"/>
              <a:t>（第</a:t>
            </a:r>
            <a:r>
              <a:rPr lang="en-US" altLang="zh-CN" sz="3200" dirty="0"/>
              <a:t>1032</a:t>
            </a:r>
            <a:r>
              <a:rPr lang="zh-CN" altLang="en-US" sz="3200" dirty="0"/>
              <a:t>、</a:t>
            </a:r>
            <a:r>
              <a:rPr lang="en-US" altLang="zh-CN" sz="3200" dirty="0"/>
              <a:t>1033</a:t>
            </a:r>
            <a:r>
              <a:rPr lang="zh-CN" altLang="en-US" sz="3200" dirty="0"/>
              <a:t>条，隐私权；</a:t>
            </a:r>
            <a:r>
              <a:rPr lang="en-US" altLang="zh-CN" sz="3200" dirty="0"/>
              <a:t>1034—1039</a:t>
            </a:r>
            <a:r>
              <a:rPr lang="zh-CN" altLang="en-US" sz="3200" dirty="0"/>
              <a:t>条，个人信息保护）</a:t>
            </a:r>
            <a:endParaRPr lang="en-US" altLang="zh-CN" sz="3200" dirty="0"/>
          </a:p>
          <a:p>
            <a:r>
              <a:rPr lang="en-US" altLang="zh-CN" sz="3200" dirty="0"/>
              <a:t>第1226条　医疗机构及其医务人员应当对患者的隐私和个人信息保密。泄露患者的隐私和个人信息，或者未经患者同意公开其病历资料的，应当承担侵权责任。</a:t>
            </a:r>
            <a:endParaRPr lang="zh-CN" altLang="en-US" sz="3200" dirty="0"/>
          </a:p>
        </p:txBody>
      </p:sp>
    </p:spTree>
    <p:extLst>
      <p:ext uri="{BB962C8B-B14F-4D97-AF65-F5344CB8AC3E}">
        <p14:creationId xmlns:p14="http://schemas.microsoft.com/office/powerpoint/2010/main" val="10741454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0" y="-20466"/>
            <a:ext cx="12188825" cy="6858000"/>
          </a:xfrm>
          <a:prstGeom prst="rect">
            <a:avLst/>
          </a:prstGeom>
          <a:noFill/>
        </p:spPr>
      </p:pic>
      <p:sp>
        <p:nvSpPr>
          <p:cNvPr id="3" name="内容占位符 2"/>
          <p:cNvSpPr>
            <a:spLocks noGrp="1"/>
          </p:cNvSpPr>
          <p:nvPr>
            <p:ph idx="1"/>
          </p:nvPr>
        </p:nvSpPr>
        <p:spPr>
          <a:xfrm>
            <a:off x="1630710" y="1269554"/>
            <a:ext cx="10009112" cy="4464496"/>
          </a:xfrm>
        </p:spPr>
        <p:txBody>
          <a:bodyPr>
            <a:noAutofit/>
          </a:bodyPr>
          <a:lstStyle/>
          <a:p>
            <a:pPr marL="514350" indent="-514350">
              <a:buFont typeface="+mj-ea"/>
              <a:buAutoNum type="circleNumDbPlain" startAt="3"/>
            </a:pPr>
            <a:r>
              <a:rPr lang="zh-CN" altLang="en-US" sz="3200" dirty="0"/>
              <a:t>妇女权益保障法（</a:t>
            </a:r>
            <a:r>
              <a:rPr lang="en-US" altLang="zh-CN" sz="3200" dirty="0"/>
              <a:t>2018</a:t>
            </a:r>
            <a:r>
              <a:rPr lang="zh-CN" altLang="en-US" sz="3200" dirty="0"/>
              <a:t>年修正）</a:t>
            </a:r>
            <a:endParaRPr lang="en-US" altLang="zh-CN" sz="3200" dirty="0"/>
          </a:p>
          <a:p>
            <a:pPr marL="0" indent="0">
              <a:buNone/>
            </a:pPr>
            <a:r>
              <a:rPr lang="zh-CN" altLang="en-US" sz="3200" dirty="0"/>
              <a:t>第四十二条　妇女的名誉权、荣誉权、隐私权、肖像权等人格权受法律保护。</a:t>
            </a:r>
            <a:br>
              <a:rPr lang="zh-CN" altLang="en-US" sz="3200" dirty="0"/>
            </a:br>
            <a:r>
              <a:rPr lang="zh-CN" altLang="en-US" sz="3200" dirty="0"/>
              <a:t>　　禁止用侮辱、诽谤等方式损害妇女的人格尊严。禁止通过大众传播媒介或者其他方式贬低损害妇女人格。未经本人同意，不得以营利为目的，通过广告、商标、展览橱窗、报纸、期刊、图书、音像制品、电子出版物、网络等形式使用妇女肖像。</a:t>
            </a:r>
            <a:endParaRPr lang="en-US" altLang="zh-CN" sz="3200" dirty="0"/>
          </a:p>
        </p:txBody>
      </p:sp>
    </p:spTree>
    <p:extLst>
      <p:ext uri="{BB962C8B-B14F-4D97-AF65-F5344CB8AC3E}">
        <p14:creationId xmlns:p14="http://schemas.microsoft.com/office/powerpoint/2010/main" val="40283680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0" y="-20466"/>
            <a:ext cx="12188825" cy="6858000"/>
          </a:xfrm>
          <a:prstGeom prst="rect">
            <a:avLst/>
          </a:prstGeom>
          <a:noFill/>
        </p:spPr>
      </p:pic>
      <p:sp>
        <p:nvSpPr>
          <p:cNvPr id="3" name="内容占位符 2"/>
          <p:cNvSpPr>
            <a:spLocks noGrp="1"/>
          </p:cNvSpPr>
          <p:nvPr>
            <p:ph idx="1"/>
          </p:nvPr>
        </p:nvSpPr>
        <p:spPr>
          <a:xfrm>
            <a:off x="1630710" y="1269554"/>
            <a:ext cx="10009112" cy="4464496"/>
          </a:xfrm>
        </p:spPr>
        <p:txBody>
          <a:bodyPr>
            <a:noAutofit/>
          </a:bodyPr>
          <a:lstStyle/>
          <a:p>
            <a:pPr marL="514350" indent="-514350">
              <a:buFont typeface="+mj-ea"/>
              <a:buAutoNum type="circleNumDbPlain" startAt="4"/>
            </a:pPr>
            <a:r>
              <a:rPr lang="zh-CN" altLang="en-US" sz="3200" dirty="0"/>
              <a:t>未成年人保护法（</a:t>
            </a:r>
            <a:r>
              <a:rPr lang="en-US" altLang="zh-CN" sz="3200" dirty="0"/>
              <a:t>2012</a:t>
            </a:r>
            <a:r>
              <a:rPr lang="zh-CN" altLang="en-US" sz="3200" dirty="0"/>
              <a:t>年修正）</a:t>
            </a:r>
            <a:endParaRPr lang="en-US" altLang="zh-CN" sz="3200" dirty="0"/>
          </a:p>
          <a:p>
            <a:pPr marL="0" indent="0">
              <a:buNone/>
            </a:pPr>
            <a:r>
              <a:rPr lang="zh-CN" altLang="en-US" sz="3200" dirty="0"/>
              <a:t>第三十九条　任何组织或者个人不得披露未成年人的个人隐私。</a:t>
            </a:r>
            <a:br>
              <a:rPr lang="zh-CN" altLang="en-US" sz="3200" dirty="0"/>
            </a:br>
            <a:r>
              <a:rPr lang="zh-CN" altLang="en-US" sz="3200" dirty="0"/>
              <a:t>　　对未成年人的信件、日记、电子邮件，任何组织或者个人不得隐匿、毁弃；除因追查犯罪的需要，由公安机关或者人民检察院依法进行检查，或者对无行为能力的未成年人的信件、日记、电子邮件由其父母或者其他监护人代为开拆、查阅外，任何组织或者个人不得开拆、查阅。</a:t>
            </a:r>
            <a:endParaRPr lang="en-US" altLang="zh-CN" sz="3200" dirty="0"/>
          </a:p>
        </p:txBody>
      </p:sp>
    </p:spTree>
    <p:extLst>
      <p:ext uri="{BB962C8B-B14F-4D97-AF65-F5344CB8AC3E}">
        <p14:creationId xmlns:p14="http://schemas.microsoft.com/office/powerpoint/2010/main" val="245643178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0" y="-20466"/>
            <a:ext cx="12188825" cy="6858000"/>
          </a:xfrm>
          <a:prstGeom prst="rect">
            <a:avLst/>
          </a:prstGeom>
          <a:noFill/>
        </p:spPr>
      </p:pic>
      <p:sp>
        <p:nvSpPr>
          <p:cNvPr id="3" name="内容占位符 2"/>
          <p:cNvSpPr>
            <a:spLocks noGrp="1"/>
          </p:cNvSpPr>
          <p:nvPr>
            <p:ph idx="1"/>
          </p:nvPr>
        </p:nvSpPr>
        <p:spPr>
          <a:xfrm>
            <a:off x="1630710" y="1269554"/>
            <a:ext cx="10009112" cy="4464496"/>
          </a:xfrm>
        </p:spPr>
        <p:txBody>
          <a:bodyPr>
            <a:noAutofit/>
          </a:bodyPr>
          <a:lstStyle/>
          <a:p>
            <a:pPr marL="514350" indent="-514350">
              <a:buFont typeface="+mj-ea"/>
              <a:buAutoNum type="circleNumDbPlain" startAt="5"/>
            </a:pPr>
            <a:r>
              <a:rPr lang="zh-CN" altLang="en-US" sz="3200" dirty="0"/>
              <a:t>邮政法（</a:t>
            </a:r>
            <a:r>
              <a:rPr lang="en-US" altLang="zh-CN" sz="3200" dirty="0"/>
              <a:t>2015</a:t>
            </a:r>
            <a:r>
              <a:rPr lang="zh-CN" altLang="en-US" sz="3200" dirty="0"/>
              <a:t>年修正）</a:t>
            </a:r>
            <a:endParaRPr lang="en-US" altLang="zh-CN" sz="3200" dirty="0"/>
          </a:p>
          <a:p>
            <a:pPr marL="0" indent="0">
              <a:buNone/>
            </a:pPr>
            <a:r>
              <a:rPr lang="zh-CN" altLang="en-US" sz="3200" dirty="0"/>
              <a:t>第三条　公民的通信自由和通信秘密受法律保护。除因国家安全或者追查刑事犯罪的需要，由公安机关、国家安全机关或者检察机关依照法律规定的程序对通信进行检查外，任何组织或者个人不得以任何理由侵犯公民的通信自由和通信秘密。</a:t>
            </a:r>
            <a:br>
              <a:rPr lang="zh-CN" altLang="en-US" sz="3200" dirty="0"/>
            </a:br>
            <a:r>
              <a:rPr lang="zh-CN" altLang="en-US" sz="3200" dirty="0"/>
              <a:t>　　除法律另有规定外，任何组织或者个人不得检查、扣留邮件、汇款。</a:t>
            </a:r>
            <a:endParaRPr lang="en-US" altLang="zh-CN" sz="3200" dirty="0"/>
          </a:p>
        </p:txBody>
      </p:sp>
    </p:spTree>
    <p:extLst>
      <p:ext uri="{BB962C8B-B14F-4D97-AF65-F5344CB8AC3E}">
        <p14:creationId xmlns:p14="http://schemas.microsoft.com/office/powerpoint/2010/main" val="1511071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35362" y="0"/>
            <a:ext cx="12188825" cy="6858000"/>
          </a:xfrm>
          <a:prstGeom prst="rect">
            <a:avLst/>
          </a:prstGeom>
          <a:noFill/>
        </p:spPr>
      </p:pic>
      <p:sp>
        <p:nvSpPr>
          <p:cNvPr id="2" name="标题 1"/>
          <p:cNvSpPr>
            <a:spLocks noGrp="1"/>
          </p:cNvSpPr>
          <p:nvPr>
            <p:ph type="title"/>
          </p:nvPr>
        </p:nvSpPr>
        <p:spPr>
          <a:xfrm>
            <a:off x="1861177" y="1225558"/>
            <a:ext cx="8469646" cy="1268132"/>
          </a:xfrm>
        </p:spPr>
        <p:txBody>
          <a:bodyPr>
            <a:noAutofit/>
          </a:bodyPr>
          <a:lstStyle/>
          <a:p>
            <a:r>
              <a:rPr lang="zh-CN" altLang="en-US" sz="4000" b="1" dirty="0">
                <a:solidFill>
                  <a:srgbClr val="7C1D20"/>
                </a:solidFill>
                <a:latin typeface="+mn-ea"/>
                <a:ea typeface="+mn-ea"/>
              </a:rPr>
              <a:t>安全保障权</a:t>
            </a:r>
          </a:p>
        </p:txBody>
      </p:sp>
      <p:sp>
        <p:nvSpPr>
          <p:cNvPr id="3" name="内容占位符 2"/>
          <p:cNvSpPr>
            <a:spLocks noGrp="1"/>
          </p:cNvSpPr>
          <p:nvPr>
            <p:ph idx="1"/>
          </p:nvPr>
        </p:nvSpPr>
        <p:spPr>
          <a:xfrm>
            <a:off x="1861177" y="2781722"/>
            <a:ext cx="8469646" cy="3528392"/>
          </a:xfrm>
        </p:spPr>
        <p:txBody>
          <a:bodyPr>
            <a:noAutofit/>
          </a:bodyPr>
          <a:lstStyle/>
          <a:p>
            <a:pPr marL="457200" indent="-457200"/>
            <a:r>
              <a:rPr lang="en-US" altLang="zh-CN" sz="3200" dirty="0"/>
              <a:t>《</a:t>
            </a:r>
            <a:r>
              <a:rPr lang="zh-CN" altLang="en-US" sz="3200" dirty="0"/>
              <a:t>消费者权益保护法</a:t>
            </a:r>
            <a:r>
              <a:rPr lang="en-US" altLang="zh-CN" sz="3200" dirty="0"/>
              <a:t>》</a:t>
            </a:r>
            <a:r>
              <a:rPr lang="zh-CN" altLang="zh-CN" sz="3200" dirty="0"/>
              <a:t>第七条 </a:t>
            </a:r>
            <a:endParaRPr lang="en-US" altLang="zh-CN" sz="3200" dirty="0"/>
          </a:p>
          <a:p>
            <a:pPr marL="0" indent="0">
              <a:buNone/>
            </a:pPr>
            <a:r>
              <a:rPr lang="en-US" altLang="zh-CN" sz="3200" dirty="0"/>
              <a:t>         </a:t>
            </a:r>
            <a:r>
              <a:rPr lang="zh-CN" altLang="zh-CN" sz="3200" dirty="0"/>
              <a:t>消费者在购买、使用商品和接受服务时享有人身、财产安全不受损害的权利。</a:t>
            </a:r>
          </a:p>
          <a:p>
            <a:pPr marL="0" indent="0">
              <a:buNone/>
            </a:pPr>
            <a:r>
              <a:rPr lang="en-US" altLang="zh-CN" sz="3200" dirty="0"/>
              <a:t>         </a:t>
            </a:r>
            <a:r>
              <a:rPr lang="zh-CN" altLang="zh-CN" sz="3200" dirty="0"/>
              <a:t>消费者有权要求经营者提供的商品和服务，符合保障人身、财产安全的要求。</a:t>
            </a:r>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165708569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0" y="-20466"/>
            <a:ext cx="12188825" cy="6858000"/>
          </a:xfrm>
          <a:prstGeom prst="rect">
            <a:avLst/>
          </a:prstGeom>
          <a:noFill/>
        </p:spPr>
      </p:pic>
      <p:sp>
        <p:nvSpPr>
          <p:cNvPr id="3" name="内容占位符 2"/>
          <p:cNvSpPr>
            <a:spLocks noGrp="1"/>
          </p:cNvSpPr>
          <p:nvPr>
            <p:ph idx="1"/>
          </p:nvPr>
        </p:nvSpPr>
        <p:spPr>
          <a:xfrm>
            <a:off x="1881944" y="1845618"/>
            <a:ext cx="8424936" cy="2808312"/>
          </a:xfrm>
        </p:spPr>
        <p:txBody>
          <a:bodyPr>
            <a:noAutofit/>
          </a:bodyPr>
          <a:lstStyle/>
          <a:p>
            <a:pPr marL="514350" indent="-514350">
              <a:buFont typeface="+mj-ea"/>
              <a:buAutoNum type="circleNumDbPlain" startAt="6"/>
            </a:pPr>
            <a:r>
              <a:rPr lang="zh-CN" altLang="en-US" sz="3200" dirty="0"/>
              <a:t>身份证法（</a:t>
            </a:r>
            <a:r>
              <a:rPr lang="en-US" altLang="zh-CN" sz="3200" dirty="0"/>
              <a:t>2011</a:t>
            </a:r>
            <a:r>
              <a:rPr lang="zh-CN" altLang="en-US" sz="3200" dirty="0"/>
              <a:t>年修正）</a:t>
            </a:r>
            <a:endParaRPr lang="en-US" altLang="zh-CN" sz="3200" dirty="0"/>
          </a:p>
          <a:p>
            <a:pPr marL="0" indent="0">
              <a:buNone/>
            </a:pPr>
            <a:r>
              <a:rPr lang="zh-CN" altLang="en-US" sz="3200" dirty="0"/>
              <a:t>第六条第</a:t>
            </a:r>
            <a:r>
              <a:rPr lang="en-US" altLang="zh-CN" sz="3200" dirty="0"/>
              <a:t>3</a:t>
            </a:r>
            <a:r>
              <a:rPr lang="zh-CN" altLang="en-US" sz="3200" dirty="0"/>
              <a:t>款 公安机关及其人民警察对因制作、发放、查验、扣押居民身份证而知悉的公民的个人信息，应当予以保密。</a:t>
            </a:r>
            <a:endParaRPr lang="en-US" altLang="zh-CN" sz="3200" dirty="0"/>
          </a:p>
        </p:txBody>
      </p:sp>
    </p:spTree>
    <p:extLst>
      <p:ext uri="{BB962C8B-B14F-4D97-AF65-F5344CB8AC3E}">
        <p14:creationId xmlns:p14="http://schemas.microsoft.com/office/powerpoint/2010/main" val="63352974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0" y="-20466"/>
            <a:ext cx="12188825" cy="6858000"/>
          </a:xfrm>
          <a:prstGeom prst="rect">
            <a:avLst/>
          </a:prstGeom>
          <a:noFill/>
        </p:spPr>
      </p:pic>
      <p:sp>
        <p:nvSpPr>
          <p:cNvPr id="3" name="内容占位符 2"/>
          <p:cNvSpPr>
            <a:spLocks noGrp="1"/>
          </p:cNvSpPr>
          <p:nvPr>
            <p:ph idx="1"/>
          </p:nvPr>
        </p:nvSpPr>
        <p:spPr>
          <a:xfrm>
            <a:off x="1630710" y="1413570"/>
            <a:ext cx="9865096" cy="4536504"/>
          </a:xfrm>
        </p:spPr>
        <p:txBody>
          <a:bodyPr>
            <a:noAutofit/>
          </a:bodyPr>
          <a:lstStyle/>
          <a:p>
            <a:pPr marL="514350" indent="-514350">
              <a:buFont typeface="+mj-ea"/>
              <a:buAutoNum type="circleNumDbPlain" startAt="7"/>
            </a:pPr>
            <a:r>
              <a:rPr lang="en-US" altLang="zh-CN" sz="3200" dirty="0"/>
              <a:t>《</a:t>
            </a:r>
            <a:r>
              <a:rPr lang="zh-CN" altLang="en-US" sz="3200" dirty="0"/>
              <a:t>互联网电子邮件服务管理办法</a:t>
            </a:r>
            <a:r>
              <a:rPr lang="en-US" altLang="zh-CN" sz="3200" dirty="0"/>
              <a:t>》</a:t>
            </a:r>
            <a:r>
              <a:rPr lang="zh-CN" altLang="en-US" sz="3200" dirty="0"/>
              <a:t>（</a:t>
            </a:r>
            <a:r>
              <a:rPr lang="en-US" altLang="zh-CN" sz="3200" dirty="0"/>
              <a:t>2006</a:t>
            </a:r>
            <a:r>
              <a:rPr lang="zh-CN" altLang="en-US" sz="3200" dirty="0"/>
              <a:t>年）</a:t>
            </a:r>
            <a:endParaRPr lang="en-US" altLang="zh-CN" sz="3200" dirty="0"/>
          </a:p>
          <a:p>
            <a:pPr marL="0" indent="0">
              <a:buNone/>
            </a:pPr>
            <a:r>
              <a:rPr lang="zh-CN" altLang="en-US" sz="3200" dirty="0"/>
              <a:t>第九条　互联网电子邮件服务提供者对用户的个人注册信息和互联网电子邮件地址，负有保密的义务。</a:t>
            </a:r>
            <a:br>
              <a:rPr lang="zh-CN" altLang="en-US" sz="3200" dirty="0"/>
            </a:br>
            <a:r>
              <a:rPr lang="zh-CN" altLang="en-US" sz="3200" dirty="0"/>
              <a:t>　　互联网电子邮件服务提供者及其工作人员不得非法使用用户的个人注册信息资料和互联网电子邮件地址；未经用户同意，不得泄露用户的个人注册信息和互联网电子邮件地址，但法律、行政法规另有规定的除外。</a:t>
            </a:r>
            <a:endParaRPr lang="en-US" altLang="zh-CN" sz="3200" dirty="0"/>
          </a:p>
        </p:txBody>
      </p:sp>
    </p:spTree>
    <p:extLst>
      <p:ext uri="{BB962C8B-B14F-4D97-AF65-F5344CB8AC3E}">
        <p14:creationId xmlns:p14="http://schemas.microsoft.com/office/powerpoint/2010/main" val="427410075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0" y="-20466"/>
            <a:ext cx="12188825" cy="6858000"/>
          </a:xfrm>
          <a:prstGeom prst="rect">
            <a:avLst/>
          </a:prstGeom>
          <a:noFill/>
        </p:spPr>
      </p:pic>
      <p:sp>
        <p:nvSpPr>
          <p:cNvPr id="3" name="内容占位符 2"/>
          <p:cNvSpPr>
            <a:spLocks noGrp="1"/>
          </p:cNvSpPr>
          <p:nvPr>
            <p:ph idx="1"/>
          </p:nvPr>
        </p:nvSpPr>
        <p:spPr>
          <a:xfrm>
            <a:off x="1702718" y="1845618"/>
            <a:ext cx="9685870" cy="4176464"/>
          </a:xfrm>
        </p:spPr>
        <p:txBody>
          <a:bodyPr>
            <a:noAutofit/>
          </a:bodyPr>
          <a:lstStyle/>
          <a:p>
            <a:pPr marL="514350" indent="-514350">
              <a:buFont typeface="+mj-ea"/>
              <a:buAutoNum type="circleNumDbPlain" startAt="8"/>
            </a:pPr>
            <a:r>
              <a:rPr lang="en-US" altLang="zh-CN" sz="3200" dirty="0"/>
              <a:t>《</a:t>
            </a:r>
            <a:r>
              <a:rPr lang="zh-CN" altLang="en-US" sz="3200" dirty="0"/>
              <a:t>计算机信息网络国际联网管理暂行规定实施办法</a:t>
            </a:r>
            <a:r>
              <a:rPr lang="en-US" altLang="zh-CN" sz="3200" dirty="0"/>
              <a:t>》</a:t>
            </a:r>
            <a:r>
              <a:rPr lang="zh-CN" altLang="en-US" sz="3200" dirty="0"/>
              <a:t>（</a:t>
            </a:r>
            <a:r>
              <a:rPr lang="en-US" altLang="zh-CN" sz="3200" dirty="0"/>
              <a:t>1998</a:t>
            </a:r>
            <a:r>
              <a:rPr lang="zh-CN" altLang="en-US" sz="3200" dirty="0"/>
              <a:t>年）</a:t>
            </a:r>
            <a:endParaRPr lang="en-US" altLang="zh-CN" sz="3200" dirty="0"/>
          </a:p>
          <a:p>
            <a:pPr marL="0" indent="0">
              <a:buNone/>
            </a:pPr>
            <a:r>
              <a:rPr lang="zh-CN" altLang="en-US" sz="3200" dirty="0"/>
              <a:t>第十八条第</a:t>
            </a:r>
            <a:r>
              <a:rPr lang="en-US" altLang="zh-CN" sz="3200" dirty="0"/>
              <a:t>1</a:t>
            </a:r>
            <a:r>
              <a:rPr lang="zh-CN" altLang="en-US" sz="3200" dirty="0"/>
              <a:t>款　用户应当服从接入单位的管理，遵守用户守则；不得擅自进入未经许可的计算机系统，篡改他人信息；不得在网络上散发恶意信息，冒用他人名义发出信息，侵犯他人隐私；不得制造、传播计算机病毒及从事其它侵犯网络和他人合法权益的活动。</a:t>
            </a:r>
          </a:p>
        </p:txBody>
      </p:sp>
    </p:spTree>
    <p:extLst>
      <p:ext uri="{BB962C8B-B14F-4D97-AF65-F5344CB8AC3E}">
        <p14:creationId xmlns:p14="http://schemas.microsoft.com/office/powerpoint/2010/main" val="10164725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0" y="1588"/>
            <a:ext cx="12188825" cy="6858000"/>
          </a:xfrm>
          <a:prstGeom prst="rect">
            <a:avLst/>
          </a:prstGeom>
          <a:noFill/>
        </p:spPr>
      </p:pic>
      <p:sp>
        <p:nvSpPr>
          <p:cNvPr id="3" name="内容占位符 2"/>
          <p:cNvSpPr>
            <a:spLocks noGrp="1"/>
          </p:cNvSpPr>
          <p:nvPr>
            <p:ph idx="1"/>
          </p:nvPr>
        </p:nvSpPr>
        <p:spPr>
          <a:xfrm>
            <a:off x="2566814" y="1557586"/>
            <a:ext cx="7848872" cy="3960440"/>
          </a:xfrm>
        </p:spPr>
        <p:txBody>
          <a:bodyPr>
            <a:noAutofit/>
          </a:bodyPr>
          <a:lstStyle/>
          <a:p>
            <a:pPr marL="457200" indent="-457200"/>
            <a:r>
              <a:rPr lang="zh-CN" altLang="en-US" sz="3200" dirty="0"/>
              <a:t>侵犯个人信息受保护权的行为</a:t>
            </a:r>
            <a:endParaRPr lang="en-US" altLang="zh-CN" sz="3200" dirty="0"/>
          </a:p>
          <a:p>
            <a:pPr marL="0" indent="0">
              <a:buNone/>
            </a:pPr>
            <a:r>
              <a:rPr lang="en-US" altLang="zh-CN" sz="3200" dirty="0"/>
              <a:t>1</a:t>
            </a:r>
            <a:r>
              <a:rPr lang="zh-CN" altLang="en-US" sz="3200" dirty="0"/>
              <a:t>、侵犯个人信息行为的构成</a:t>
            </a:r>
            <a:endParaRPr lang="en-US" altLang="zh-CN" sz="3200" dirty="0"/>
          </a:p>
          <a:p>
            <a:pPr marL="514350" indent="-514350">
              <a:buFont typeface="+mj-ea"/>
              <a:buAutoNum type="circleNumDbPlain"/>
            </a:pPr>
            <a:r>
              <a:rPr lang="zh-CN" altLang="en-US" sz="3200" dirty="0"/>
              <a:t>主体</a:t>
            </a:r>
            <a:endParaRPr lang="en-US" altLang="zh-CN" sz="3200" dirty="0"/>
          </a:p>
          <a:p>
            <a:pPr marL="514350" indent="-514350">
              <a:buFont typeface="+mj-ea"/>
              <a:buAutoNum type="circleNumDbPlain"/>
            </a:pPr>
            <a:r>
              <a:rPr lang="zh-CN" altLang="en-US" sz="3200" dirty="0"/>
              <a:t>主观要件，必须是故意</a:t>
            </a:r>
            <a:endParaRPr lang="en-US" altLang="zh-CN" sz="3200" dirty="0"/>
          </a:p>
          <a:p>
            <a:pPr marL="514350" indent="-514350">
              <a:buFont typeface="+mj-ea"/>
              <a:buAutoNum type="circleNumDbPlain"/>
            </a:pPr>
            <a:r>
              <a:rPr lang="zh-CN" altLang="en-US" sz="3200" dirty="0"/>
              <a:t>必须给消费者造成了损害</a:t>
            </a:r>
            <a:endParaRPr lang="en-US" altLang="zh-CN" sz="3200" dirty="0"/>
          </a:p>
        </p:txBody>
      </p:sp>
    </p:spTree>
    <p:extLst>
      <p:ext uri="{BB962C8B-B14F-4D97-AF65-F5344CB8AC3E}">
        <p14:creationId xmlns:p14="http://schemas.microsoft.com/office/powerpoint/2010/main" val="416074261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0" y="1588"/>
            <a:ext cx="12188825" cy="6858000"/>
          </a:xfrm>
          <a:prstGeom prst="rect">
            <a:avLst/>
          </a:prstGeom>
          <a:noFill/>
        </p:spPr>
      </p:pic>
      <p:sp>
        <p:nvSpPr>
          <p:cNvPr id="3" name="内容占位符 2"/>
          <p:cNvSpPr>
            <a:spLocks noGrp="1"/>
          </p:cNvSpPr>
          <p:nvPr>
            <p:ph idx="1"/>
          </p:nvPr>
        </p:nvSpPr>
        <p:spPr>
          <a:xfrm>
            <a:off x="3070870" y="1845618"/>
            <a:ext cx="6912768" cy="3456384"/>
          </a:xfrm>
        </p:spPr>
        <p:txBody>
          <a:bodyPr>
            <a:noAutofit/>
          </a:bodyPr>
          <a:lstStyle/>
          <a:p>
            <a:pPr marL="0" indent="0">
              <a:buNone/>
            </a:pPr>
            <a:r>
              <a:rPr lang="en-US" altLang="zh-CN" sz="3200" dirty="0"/>
              <a:t>2</a:t>
            </a:r>
            <a:r>
              <a:rPr lang="zh-CN" altLang="en-US" sz="3200" dirty="0"/>
              <a:t>、侵犯个人信息行为的基本表现</a:t>
            </a:r>
            <a:endParaRPr lang="en-US" altLang="zh-CN" sz="3200" dirty="0"/>
          </a:p>
          <a:p>
            <a:pPr marL="514350" indent="-514350">
              <a:buFont typeface="+mj-ea"/>
              <a:buAutoNum type="circleNumDbPlain"/>
            </a:pPr>
            <a:r>
              <a:rPr lang="zh-CN" altLang="en-US" sz="3200" dirty="0"/>
              <a:t>过度收集个人信息</a:t>
            </a:r>
            <a:endParaRPr lang="en-US" altLang="zh-CN" sz="3200" dirty="0"/>
          </a:p>
          <a:p>
            <a:pPr marL="514350" indent="-514350">
              <a:buFont typeface="+mj-ea"/>
              <a:buAutoNum type="circleNumDbPlain"/>
            </a:pPr>
            <a:r>
              <a:rPr lang="zh-CN" altLang="en-US" sz="3200" dirty="0"/>
              <a:t>擅自披露个人信息</a:t>
            </a:r>
            <a:endParaRPr lang="en-US" altLang="zh-CN" sz="3200" dirty="0"/>
          </a:p>
          <a:p>
            <a:pPr marL="514350" indent="-514350">
              <a:buFont typeface="+mj-ea"/>
              <a:buAutoNum type="circleNumDbPlain"/>
            </a:pPr>
            <a:r>
              <a:rPr lang="zh-CN" altLang="en-US" sz="3200" dirty="0"/>
              <a:t>擅自提供个人信息</a:t>
            </a:r>
            <a:endParaRPr lang="en-US" altLang="zh-CN" sz="3200" dirty="0"/>
          </a:p>
          <a:p>
            <a:pPr marL="514350" indent="-514350">
              <a:buFont typeface="+mj-ea"/>
              <a:buAutoNum type="circleNumDbPlain"/>
            </a:pPr>
            <a:r>
              <a:rPr lang="zh-CN" altLang="en-US" sz="3200" dirty="0"/>
              <a:t>非法买卖个人信息</a:t>
            </a:r>
            <a:endParaRPr lang="en-US" altLang="zh-CN" sz="3200" dirty="0"/>
          </a:p>
        </p:txBody>
      </p:sp>
    </p:spTree>
    <p:extLst>
      <p:ext uri="{BB962C8B-B14F-4D97-AF65-F5344CB8AC3E}">
        <p14:creationId xmlns:p14="http://schemas.microsoft.com/office/powerpoint/2010/main" val="173467933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6505" y="1588"/>
            <a:ext cx="12188825" cy="6858000"/>
          </a:xfrm>
          <a:prstGeom prst="rect">
            <a:avLst/>
          </a:prstGeom>
          <a:noFill/>
        </p:spPr>
      </p:pic>
      <p:sp>
        <p:nvSpPr>
          <p:cNvPr id="2" name="标题 1"/>
          <p:cNvSpPr>
            <a:spLocks noGrp="1"/>
          </p:cNvSpPr>
          <p:nvPr>
            <p:ph type="title"/>
          </p:nvPr>
        </p:nvSpPr>
        <p:spPr>
          <a:xfrm>
            <a:off x="1861177" y="1225558"/>
            <a:ext cx="8469646" cy="818844"/>
          </a:xfrm>
        </p:spPr>
        <p:txBody>
          <a:bodyPr>
            <a:noAutofit/>
          </a:bodyPr>
          <a:lstStyle/>
          <a:p>
            <a:r>
              <a:rPr lang="zh-CN" altLang="en-US" sz="4000" b="1" dirty="0">
                <a:solidFill>
                  <a:srgbClr val="7C1D20"/>
                </a:solidFill>
                <a:latin typeface="+mn-ea"/>
                <a:ea typeface="+mn-ea"/>
              </a:rPr>
              <a:t>保护消费者信息义务</a:t>
            </a:r>
          </a:p>
        </p:txBody>
      </p:sp>
      <p:sp>
        <p:nvSpPr>
          <p:cNvPr id="3" name="内容占位符 2"/>
          <p:cNvSpPr>
            <a:spLocks noGrp="1"/>
          </p:cNvSpPr>
          <p:nvPr>
            <p:ph idx="1"/>
          </p:nvPr>
        </p:nvSpPr>
        <p:spPr>
          <a:xfrm>
            <a:off x="1702718" y="2277666"/>
            <a:ext cx="9073008" cy="4320480"/>
          </a:xfrm>
        </p:spPr>
        <p:txBody>
          <a:bodyPr>
            <a:noAutofit/>
          </a:bodyPr>
          <a:lstStyle/>
          <a:p>
            <a:pPr marL="457200" indent="-457200"/>
            <a:r>
              <a:rPr lang="en-US" altLang="zh-CN" sz="3200" dirty="0"/>
              <a:t>《</a:t>
            </a:r>
            <a:r>
              <a:rPr lang="zh-CN" altLang="en-US" sz="3200" dirty="0"/>
              <a:t>消法</a:t>
            </a:r>
            <a:r>
              <a:rPr lang="en-US" altLang="zh-CN" sz="3200" dirty="0"/>
              <a:t>》</a:t>
            </a:r>
            <a:r>
              <a:rPr lang="zh-CN" altLang="zh-CN" sz="3200" dirty="0"/>
              <a:t>第二十九条</a:t>
            </a:r>
            <a:r>
              <a:rPr lang="zh-CN" altLang="en-US" sz="3200" dirty="0"/>
              <a:t>：</a:t>
            </a:r>
            <a:r>
              <a:rPr lang="zh-CN" altLang="zh-CN" sz="3200" dirty="0"/>
              <a:t> </a:t>
            </a:r>
            <a:endParaRPr lang="en-US" altLang="zh-CN" sz="3200" dirty="0"/>
          </a:p>
          <a:p>
            <a:pPr marL="0" indent="0">
              <a:buNone/>
            </a:pPr>
            <a:r>
              <a:rPr lang="zh-CN" altLang="en-US" sz="3200" dirty="0"/>
              <a:t>        </a:t>
            </a:r>
            <a:r>
              <a:rPr lang="zh-CN" altLang="zh-CN" sz="3200" dirty="0">
                <a:solidFill>
                  <a:srgbClr val="FF0000"/>
                </a:solidFill>
              </a:rPr>
              <a:t>经营者收集、使用消费者个人信息，应当遵循合法、正当、必要的原则，明示收集、使用信息的目的、方式和范围，并经消费者同意。经营者收集、使用消费者个人信息，应当公开其收集、使用规则，不得违反法律、法规的规定和双方的约定收集、使用信息。</a:t>
            </a:r>
          </a:p>
          <a:p>
            <a:pPr marL="0" indent="0">
              <a:lnSpc>
                <a:spcPct val="140000"/>
              </a:lnSpc>
              <a:spcBef>
                <a:spcPts val="0"/>
              </a:spcBef>
              <a:buNone/>
            </a:pPr>
            <a:endParaRPr lang="zh-CN" altLang="en-US" sz="3000" dirty="0">
              <a:latin typeface="+mn-ea"/>
              <a:cs typeface="+mj-cs"/>
            </a:endParaRPr>
          </a:p>
        </p:txBody>
      </p:sp>
    </p:spTree>
    <p:extLst>
      <p:ext uri="{BB962C8B-B14F-4D97-AF65-F5344CB8AC3E}">
        <p14:creationId xmlns:p14="http://schemas.microsoft.com/office/powerpoint/2010/main" val="191620482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3592" y="1588"/>
            <a:ext cx="12188825" cy="6858000"/>
          </a:xfrm>
          <a:prstGeom prst="rect">
            <a:avLst/>
          </a:prstGeom>
          <a:noFill/>
        </p:spPr>
      </p:pic>
      <p:sp>
        <p:nvSpPr>
          <p:cNvPr id="3" name="内容占位符 2"/>
          <p:cNvSpPr>
            <a:spLocks noGrp="1"/>
          </p:cNvSpPr>
          <p:nvPr>
            <p:ph idx="1"/>
          </p:nvPr>
        </p:nvSpPr>
        <p:spPr>
          <a:xfrm>
            <a:off x="2494806" y="2061642"/>
            <a:ext cx="7920880" cy="3672408"/>
          </a:xfrm>
        </p:spPr>
        <p:txBody>
          <a:bodyPr>
            <a:noAutofit/>
          </a:bodyPr>
          <a:lstStyle/>
          <a:p>
            <a:pPr marL="0" indent="0">
              <a:buNone/>
            </a:pPr>
            <a:r>
              <a:rPr lang="zh-CN" altLang="en-US" sz="3200" dirty="0">
                <a:solidFill>
                  <a:srgbClr val="FF0000"/>
                </a:solidFill>
              </a:rPr>
              <a:t>         </a:t>
            </a:r>
            <a:r>
              <a:rPr lang="zh-CN" altLang="zh-CN" sz="3200" dirty="0">
                <a:solidFill>
                  <a:srgbClr val="FF0000"/>
                </a:solidFill>
              </a:rPr>
              <a:t>经营者及其工作人员对收集的消费者个人信息必须严格保密，不得泄露、出售或者非法向他人提供。经营者应当采取技术措施和其他必要措施，确保信息安全，防止消费者个人信息泄露、丢失。在发生或者可能发生信息泄露、丢失的情况时，应当立即采取补救措施。</a:t>
            </a:r>
          </a:p>
        </p:txBody>
      </p:sp>
    </p:spTree>
    <p:extLst>
      <p:ext uri="{BB962C8B-B14F-4D97-AF65-F5344CB8AC3E}">
        <p14:creationId xmlns:p14="http://schemas.microsoft.com/office/powerpoint/2010/main" val="411618388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0" y="1588"/>
            <a:ext cx="12188825" cy="6858000"/>
          </a:xfrm>
          <a:prstGeom prst="rect">
            <a:avLst/>
          </a:prstGeom>
          <a:noFill/>
        </p:spPr>
      </p:pic>
      <p:sp>
        <p:nvSpPr>
          <p:cNvPr id="3" name="内容占位符 2"/>
          <p:cNvSpPr>
            <a:spLocks noGrp="1"/>
          </p:cNvSpPr>
          <p:nvPr>
            <p:ph idx="1"/>
          </p:nvPr>
        </p:nvSpPr>
        <p:spPr>
          <a:xfrm>
            <a:off x="2926854" y="2061642"/>
            <a:ext cx="6984776" cy="2088232"/>
          </a:xfrm>
        </p:spPr>
        <p:txBody>
          <a:bodyPr>
            <a:noAutofit/>
          </a:bodyPr>
          <a:lstStyle/>
          <a:p>
            <a:pPr marL="457200" indent="-457200"/>
            <a:r>
              <a:rPr lang="zh-CN" altLang="en-US" sz="3200" dirty="0"/>
              <a:t>侵犯消费者个人信息权，情节严重构成犯罪的应当追究刑事责任。</a:t>
            </a:r>
          </a:p>
        </p:txBody>
      </p:sp>
    </p:spTree>
    <p:extLst>
      <p:ext uri="{BB962C8B-B14F-4D97-AF65-F5344CB8AC3E}">
        <p14:creationId xmlns:p14="http://schemas.microsoft.com/office/powerpoint/2010/main" val="417427277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6505" y="1588"/>
            <a:ext cx="12188825" cy="6858000"/>
          </a:xfrm>
          <a:prstGeom prst="rect">
            <a:avLst/>
          </a:prstGeom>
          <a:noFill/>
        </p:spPr>
      </p:pic>
      <p:sp>
        <p:nvSpPr>
          <p:cNvPr id="2" name="标题 1"/>
          <p:cNvSpPr>
            <a:spLocks noGrp="1"/>
          </p:cNvSpPr>
          <p:nvPr>
            <p:ph type="title"/>
          </p:nvPr>
        </p:nvSpPr>
        <p:spPr>
          <a:xfrm>
            <a:off x="1198662" y="1225558"/>
            <a:ext cx="9793087" cy="1222714"/>
          </a:xfrm>
        </p:spPr>
        <p:txBody>
          <a:bodyPr>
            <a:noAutofit/>
          </a:bodyPr>
          <a:lstStyle/>
          <a:p>
            <a:r>
              <a:rPr lang="zh-CN" altLang="en-US" sz="4000" b="1" dirty="0">
                <a:solidFill>
                  <a:srgbClr val="7C1D20"/>
                </a:solidFill>
                <a:latin typeface="+mn-ea"/>
                <a:ea typeface="+mn-ea"/>
              </a:rPr>
              <a:t>国外相关法律</a:t>
            </a:r>
          </a:p>
        </p:txBody>
      </p:sp>
      <p:sp>
        <p:nvSpPr>
          <p:cNvPr id="3" name="内容占位符 2"/>
          <p:cNvSpPr>
            <a:spLocks noGrp="1"/>
          </p:cNvSpPr>
          <p:nvPr>
            <p:ph idx="1"/>
          </p:nvPr>
        </p:nvSpPr>
        <p:spPr>
          <a:xfrm>
            <a:off x="1198662" y="2709714"/>
            <a:ext cx="9793087" cy="1872208"/>
          </a:xfrm>
        </p:spPr>
        <p:txBody>
          <a:bodyPr>
            <a:noAutofit/>
          </a:bodyPr>
          <a:lstStyle/>
          <a:p>
            <a:pPr>
              <a:lnSpc>
                <a:spcPct val="140000"/>
              </a:lnSpc>
              <a:spcBef>
                <a:spcPts val="0"/>
              </a:spcBef>
            </a:pPr>
            <a:r>
              <a:rPr lang="zh-CN" altLang="en-US" sz="3000" dirty="0">
                <a:latin typeface="+mn-ea"/>
                <a:cs typeface="+mj-cs"/>
              </a:rPr>
              <a:t>通用数据保护条例（</a:t>
            </a:r>
            <a:r>
              <a:rPr lang="en-US" altLang="zh-CN" sz="3000" dirty="0">
                <a:latin typeface="+mn-ea"/>
                <a:cs typeface="+mj-cs"/>
              </a:rPr>
              <a:t>GDPR</a:t>
            </a:r>
            <a:r>
              <a:rPr lang="zh-CN" altLang="en-US" sz="3000" dirty="0">
                <a:latin typeface="+mn-ea"/>
                <a:cs typeface="+mj-cs"/>
              </a:rPr>
              <a:t>）</a:t>
            </a:r>
          </a:p>
          <a:p>
            <a:pPr>
              <a:lnSpc>
                <a:spcPct val="140000"/>
              </a:lnSpc>
              <a:spcBef>
                <a:spcPts val="0"/>
              </a:spcBef>
            </a:pPr>
            <a:r>
              <a:rPr lang="en-US" altLang="zh-CN" sz="3000" dirty="0">
                <a:latin typeface="+mn-ea"/>
                <a:cs typeface="+mj-cs"/>
              </a:rPr>
              <a:t>2018</a:t>
            </a:r>
            <a:r>
              <a:rPr lang="zh-CN" altLang="en-US" sz="3000" dirty="0">
                <a:latin typeface="+mn-ea"/>
                <a:cs typeface="+mj-cs"/>
              </a:rPr>
              <a:t>年加州消费者隐私法案（</a:t>
            </a:r>
            <a:r>
              <a:rPr lang="en-US" altLang="zh-CN" sz="3000" dirty="0">
                <a:latin typeface="+mn-ea"/>
                <a:cs typeface="+mj-cs"/>
              </a:rPr>
              <a:t>CCPA</a:t>
            </a:r>
            <a:r>
              <a:rPr lang="zh-CN" altLang="en-US" sz="3000" dirty="0">
                <a:latin typeface="+mn-ea"/>
                <a:cs typeface="+mj-cs"/>
              </a:rPr>
              <a:t>）</a:t>
            </a:r>
          </a:p>
        </p:txBody>
      </p:sp>
    </p:spTree>
    <p:extLst>
      <p:ext uri="{BB962C8B-B14F-4D97-AF65-F5344CB8AC3E}">
        <p14:creationId xmlns:p14="http://schemas.microsoft.com/office/powerpoint/2010/main" val="300566233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6505" y="1588"/>
            <a:ext cx="12188825" cy="6858000"/>
          </a:xfrm>
          <a:prstGeom prst="rect">
            <a:avLst/>
          </a:prstGeom>
          <a:noFill/>
        </p:spPr>
      </p:pic>
      <p:sp>
        <p:nvSpPr>
          <p:cNvPr id="2" name="标题 1"/>
          <p:cNvSpPr>
            <a:spLocks noGrp="1"/>
          </p:cNvSpPr>
          <p:nvPr>
            <p:ph type="title"/>
          </p:nvPr>
        </p:nvSpPr>
        <p:spPr>
          <a:xfrm>
            <a:off x="1198662" y="1225558"/>
            <a:ext cx="9793087" cy="1222714"/>
          </a:xfrm>
        </p:spPr>
        <p:txBody>
          <a:bodyPr>
            <a:noAutofit/>
          </a:bodyPr>
          <a:lstStyle/>
          <a:p>
            <a:r>
              <a:rPr lang="zh-CN" altLang="en-US" sz="4000" b="1" dirty="0">
                <a:solidFill>
                  <a:srgbClr val="7C1D20"/>
                </a:solidFill>
                <a:latin typeface="+mn-ea"/>
                <a:ea typeface="+mn-ea"/>
              </a:rPr>
              <a:t>通用数据保护条例（</a:t>
            </a:r>
            <a:r>
              <a:rPr lang="en-US" altLang="zh-CN" sz="4000" b="1" dirty="0">
                <a:solidFill>
                  <a:srgbClr val="7C1D20"/>
                </a:solidFill>
                <a:latin typeface="+mn-ea"/>
                <a:ea typeface="+mn-ea"/>
              </a:rPr>
              <a:t>GDPR</a:t>
            </a:r>
            <a:r>
              <a:rPr lang="zh-CN" altLang="en-US" sz="4000" b="1" dirty="0">
                <a:solidFill>
                  <a:srgbClr val="7C1D20"/>
                </a:solidFill>
                <a:latin typeface="+mn-ea"/>
                <a:ea typeface="+mn-ea"/>
              </a:rPr>
              <a:t>）</a:t>
            </a:r>
          </a:p>
        </p:txBody>
      </p:sp>
      <p:sp>
        <p:nvSpPr>
          <p:cNvPr id="3" name="内容占位符 2"/>
          <p:cNvSpPr>
            <a:spLocks noGrp="1"/>
          </p:cNvSpPr>
          <p:nvPr>
            <p:ph idx="1"/>
          </p:nvPr>
        </p:nvSpPr>
        <p:spPr>
          <a:xfrm>
            <a:off x="1198662" y="2709714"/>
            <a:ext cx="10225136" cy="3456384"/>
          </a:xfrm>
        </p:spPr>
        <p:txBody>
          <a:bodyPr>
            <a:noAutofit/>
          </a:bodyPr>
          <a:lstStyle/>
          <a:p>
            <a:pPr>
              <a:lnSpc>
                <a:spcPct val="140000"/>
              </a:lnSpc>
              <a:spcBef>
                <a:spcPts val="0"/>
              </a:spcBef>
            </a:pPr>
            <a:r>
              <a:rPr lang="en-US" altLang="zh-CN" sz="3000" dirty="0">
                <a:latin typeface="+mn-ea"/>
                <a:cs typeface="+mj-cs"/>
              </a:rPr>
              <a:t>General Data Protection Regulations</a:t>
            </a:r>
          </a:p>
          <a:p>
            <a:pPr>
              <a:lnSpc>
                <a:spcPct val="140000"/>
              </a:lnSpc>
              <a:spcBef>
                <a:spcPts val="0"/>
              </a:spcBef>
            </a:pPr>
            <a:r>
              <a:rPr lang="zh-CN" altLang="en-US" sz="3000" dirty="0">
                <a:latin typeface="+mn-ea"/>
                <a:cs typeface="+mj-cs"/>
              </a:rPr>
              <a:t>欧盟，</a:t>
            </a:r>
            <a:r>
              <a:rPr lang="en-US" altLang="zh-CN" sz="3200" dirty="0"/>
              <a:t>2016</a:t>
            </a:r>
            <a:r>
              <a:rPr lang="zh-CN" altLang="en-US" sz="3000" dirty="0">
                <a:latin typeface="+mn-ea"/>
                <a:cs typeface="+mj-cs"/>
              </a:rPr>
              <a:t>年</a:t>
            </a:r>
            <a:r>
              <a:rPr lang="en-US" altLang="zh-CN" sz="3000" dirty="0">
                <a:latin typeface="+mn-ea"/>
                <a:cs typeface="+mj-cs"/>
              </a:rPr>
              <a:t>4</a:t>
            </a:r>
            <a:r>
              <a:rPr lang="zh-CN" altLang="en-US" sz="3000" dirty="0">
                <a:latin typeface="+mn-ea"/>
                <a:cs typeface="+mj-cs"/>
              </a:rPr>
              <a:t>月通过，</a:t>
            </a:r>
            <a:r>
              <a:rPr lang="en-US" altLang="zh-CN" sz="3000" dirty="0">
                <a:latin typeface="+mn-ea"/>
                <a:cs typeface="+mj-cs"/>
              </a:rPr>
              <a:t>2018</a:t>
            </a:r>
            <a:r>
              <a:rPr lang="zh-CN" altLang="en-US" sz="3000" dirty="0">
                <a:latin typeface="+mn-ea"/>
                <a:cs typeface="+mj-cs"/>
              </a:rPr>
              <a:t>年</a:t>
            </a:r>
            <a:r>
              <a:rPr lang="en-US" altLang="zh-CN" sz="3000" dirty="0">
                <a:latin typeface="+mn-ea"/>
                <a:cs typeface="+mj-cs"/>
              </a:rPr>
              <a:t>5</a:t>
            </a:r>
            <a:r>
              <a:rPr lang="zh-CN" altLang="en-US" sz="3000" dirty="0">
                <a:latin typeface="+mn-ea"/>
                <a:cs typeface="+mj-cs"/>
              </a:rPr>
              <a:t>月正式生效</a:t>
            </a:r>
          </a:p>
          <a:p>
            <a:pPr>
              <a:lnSpc>
                <a:spcPct val="140000"/>
              </a:lnSpc>
              <a:spcBef>
                <a:spcPts val="0"/>
              </a:spcBef>
            </a:pPr>
            <a:r>
              <a:rPr lang="en-US" altLang="zh-CN" sz="3000" dirty="0">
                <a:latin typeface="+mn-ea"/>
                <a:cs typeface="+mj-cs"/>
              </a:rPr>
              <a:t>GDPR</a:t>
            </a:r>
            <a:r>
              <a:rPr lang="zh-CN" altLang="en-US" sz="3000" dirty="0">
                <a:latin typeface="+mn-ea"/>
                <a:cs typeface="+mj-cs"/>
              </a:rPr>
              <a:t>的前身是欧盟在</a:t>
            </a:r>
            <a:r>
              <a:rPr lang="en-US" altLang="zh-CN" sz="3000" dirty="0">
                <a:latin typeface="+mn-ea"/>
                <a:cs typeface="+mj-cs"/>
              </a:rPr>
              <a:t>1995</a:t>
            </a:r>
            <a:r>
              <a:rPr lang="zh-CN" altLang="en-US" sz="3000" dirty="0">
                <a:latin typeface="+mn-ea"/>
                <a:cs typeface="+mj-cs"/>
              </a:rPr>
              <a:t>年制定的</a:t>
            </a:r>
            <a:r>
              <a:rPr lang="en-US" altLang="zh-CN" sz="3000" dirty="0">
                <a:latin typeface="+mn-ea"/>
                <a:cs typeface="+mj-cs"/>
              </a:rPr>
              <a:t>《</a:t>
            </a:r>
            <a:r>
              <a:rPr lang="zh-CN" altLang="en-US" sz="3000" dirty="0">
                <a:latin typeface="+mn-ea"/>
                <a:cs typeface="+mj-cs"/>
              </a:rPr>
              <a:t>计算机数据保护法</a:t>
            </a:r>
            <a:r>
              <a:rPr lang="en-US" altLang="zh-CN" sz="3000" dirty="0">
                <a:latin typeface="+mn-ea"/>
                <a:cs typeface="+mj-cs"/>
              </a:rPr>
              <a:t>》</a:t>
            </a:r>
          </a:p>
          <a:p>
            <a:pPr>
              <a:lnSpc>
                <a:spcPct val="140000"/>
              </a:lnSpc>
              <a:spcBef>
                <a:spcPts val="0"/>
              </a:spcBef>
            </a:pPr>
            <a:r>
              <a:rPr lang="zh-CN" altLang="en-US" sz="3000" dirty="0">
                <a:latin typeface="+mn-ea"/>
                <a:cs typeface="+mj-cs"/>
              </a:rPr>
              <a:t>欧盟有史以来最为严格的网络数据管理法规</a:t>
            </a:r>
          </a:p>
        </p:txBody>
      </p:sp>
    </p:spTree>
    <p:extLst>
      <p:ext uri="{BB962C8B-B14F-4D97-AF65-F5344CB8AC3E}">
        <p14:creationId xmlns:p14="http://schemas.microsoft.com/office/powerpoint/2010/main" val="1745431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414686" y="1773610"/>
            <a:ext cx="10441160" cy="3960440"/>
          </a:xfrm>
        </p:spPr>
        <p:txBody>
          <a:bodyPr>
            <a:noAutofit/>
          </a:bodyPr>
          <a:lstStyle/>
          <a:p>
            <a:pPr marL="457200" indent="-457200">
              <a:defRPr/>
            </a:pPr>
            <a:r>
              <a:rPr lang="zh-CN" altLang="en-US" sz="3200" dirty="0"/>
              <a:t>安全保障权的内容：</a:t>
            </a:r>
          </a:p>
          <a:p>
            <a:pPr marL="0" indent="0">
              <a:buNone/>
              <a:defRPr/>
            </a:pPr>
            <a:r>
              <a:rPr lang="en-US" altLang="zh-CN" sz="3200" dirty="0"/>
              <a:t>1</a:t>
            </a:r>
            <a:r>
              <a:rPr lang="zh-CN" altLang="en-US" sz="3200" dirty="0"/>
              <a:t>、人身安全权</a:t>
            </a:r>
          </a:p>
          <a:p>
            <a:pPr marL="0" indent="0">
              <a:buNone/>
              <a:defRPr/>
            </a:pPr>
            <a:r>
              <a:rPr lang="en-US" altLang="zh-CN" sz="3200" dirty="0"/>
              <a:t>2</a:t>
            </a:r>
            <a:r>
              <a:rPr lang="zh-CN" altLang="en-US" sz="3200" dirty="0"/>
              <a:t>、财产安全权</a:t>
            </a:r>
          </a:p>
          <a:p>
            <a:pPr marL="457200" indent="-457200">
              <a:defRPr/>
            </a:pPr>
            <a:r>
              <a:rPr lang="zh-CN" altLang="en-US" sz="3200" dirty="0"/>
              <a:t>安全保障权的基本特点：</a:t>
            </a:r>
          </a:p>
          <a:p>
            <a:pPr marL="0" indent="0">
              <a:buNone/>
              <a:defRPr/>
            </a:pPr>
            <a:r>
              <a:rPr lang="en-US" altLang="zh-CN" sz="3200" dirty="0"/>
              <a:t>1</a:t>
            </a:r>
            <a:r>
              <a:rPr lang="zh-CN" altLang="en-US" sz="3200" dirty="0"/>
              <a:t>、涵盖消费者的整个消费环节和消费方面</a:t>
            </a:r>
          </a:p>
          <a:p>
            <a:pPr marL="0" indent="0">
              <a:buNone/>
              <a:defRPr/>
            </a:pPr>
            <a:r>
              <a:rPr lang="en-US" altLang="zh-CN" sz="3200" dirty="0"/>
              <a:t>2</a:t>
            </a:r>
            <a:r>
              <a:rPr lang="zh-CN" altLang="en-US" sz="3200" dirty="0"/>
              <a:t>、不以消费合同是否存在为必要条件</a:t>
            </a:r>
          </a:p>
          <a:p>
            <a:pPr marL="0" indent="0">
              <a:buNone/>
              <a:defRPr/>
            </a:pPr>
            <a:r>
              <a:rPr lang="en-US" altLang="zh-CN" sz="3200" dirty="0"/>
              <a:t>3</a:t>
            </a:r>
            <a:r>
              <a:rPr lang="zh-CN" altLang="en-US" sz="3200" dirty="0"/>
              <a:t>、与经营者的安全保障义务互为表里</a:t>
            </a:r>
          </a:p>
        </p:txBody>
      </p:sp>
    </p:spTree>
    <p:extLst>
      <p:ext uri="{BB962C8B-B14F-4D97-AF65-F5344CB8AC3E}">
        <p14:creationId xmlns:p14="http://schemas.microsoft.com/office/powerpoint/2010/main" val="150071496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6505" y="1588"/>
            <a:ext cx="12188825" cy="6858000"/>
          </a:xfrm>
          <a:prstGeom prst="rect">
            <a:avLst/>
          </a:prstGeom>
          <a:noFill/>
        </p:spPr>
      </p:pic>
      <p:sp>
        <p:nvSpPr>
          <p:cNvPr id="3" name="内容占位符 2"/>
          <p:cNvSpPr>
            <a:spLocks noGrp="1"/>
          </p:cNvSpPr>
          <p:nvPr>
            <p:ph idx="1"/>
          </p:nvPr>
        </p:nvSpPr>
        <p:spPr>
          <a:xfrm>
            <a:off x="1486693" y="1413570"/>
            <a:ext cx="10086831" cy="1296144"/>
          </a:xfrm>
        </p:spPr>
        <p:txBody>
          <a:bodyPr>
            <a:noAutofit/>
          </a:bodyPr>
          <a:lstStyle/>
          <a:p>
            <a:pPr marL="0" indent="0">
              <a:lnSpc>
                <a:spcPct val="140000"/>
              </a:lnSpc>
              <a:spcBef>
                <a:spcPts val="0"/>
              </a:spcBef>
              <a:buNone/>
            </a:pPr>
            <a:r>
              <a:rPr lang="en-US" altLang="zh-CN" sz="3000" dirty="0">
                <a:latin typeface="+mn-ea"/>
                <a:cs typeface="+mj-cs"/>
              </a:rPr>
              <a:t>GDPR</a:t>
            </a:r>
            <a:r>
              <a:rPr lang="zh-CN" altLang="en-US" sz="3000" dirty="0">
                <a:latin typeface="+mn-ea"/>
                <a:cs typeface="+mj-cs"/>
              </a:rPr>
              <a:t>采取了严格的全球个人隐私保护要求，对个人数据进行规定，赋予数据主体以下</a:t>
            </a:r>
            <a:r>
              <a:rPr lang="en-US" altLang="zh-CN" sz="3000" dirty="0">
                <a:latin typeface="+mn-ea"/>
                <a:cs typeface="+mj-cs"/>
              </a:rPr>
              <a:t>7</a:t>
            </a:r>
            <a:r>
              <a:rPr lang="zh-CN" altLang="en-US" sz="3000" dirty="0">
                <a:latin typeface="+mn-ea"/>
                <a:cs typeface="+mj-cs"/>
              </a:rPr>
              <a:t>项权利：</a:t>
            </a:r>
          </a:p>
        </p:txBody>
      </p:sp>
      <p:sp>
        <p:nvSpPr>
          <p:cNvPr id="8" name="内容占位符 2"/>
          <p:cNvSpPr txBox="1">
            <a:spLocks/>
          </p:cNvSpPr>
          <p:nvPr/>
        </p:nvSpPr>
        <p:spPr>
          <a:xfrm>
            <a:off x="1702718" y="2997746"/>
            <a:ext cx="9289032" cy="2808312"/>
          </a:xfrm>
          <a:prstGeom prst="rect">
            <a:avLst/>
          </a:prstGeom>
        </p:spPr>
        <p:txBody>
          <a:bodyPr vert="horz" lIns="104306" tIns="52153" rIns="104306" bIns="52153" numCol="2" rtlCol="0">
            <a:noAutofit/>
          </a:bodyPr>
          <a:lst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a:lnSpc>
                <a:spcPct val="140000"/>
              </a:lnSpc>
              <a:spcBef>
                <a:spcPts val="0"/>
              </a:spcBef>
            </a:pPr>
            <a:r>
              <a:rPr lang="zh-CN" altLang="en-US" sz="3000" dirty="0">
                <a:latin typeface="+mn-ea"/>
                <a:cs typeface="+mj-cs"/>
              </a:rPr>
              <a:t>知情权</a:t>
            </a:r>
          </a:p>
          <a:p>
            <a:pPr>
              <a:lnSpc>
                <a:spcPct val="140000"/>
              </a:lnSpc>
              <a:spcBef>
                <a:spcPts val="0"/>
              </a:spcBef>
            </a:pPr>
            <a:r>
              <a:rPr lang="zh-CN" altLang="en-US" sz="3000" dirty="0">
                <a:latin typeface="+mn-ea"/>
                <a:cs typeface="+mj-cs"/>
              </a:rPr>
              <a:t>访问权</a:t>
            </a:r>
          </a:p>
          <a:p>
            <a:pPr>
              <a:lnSpc>
                <a:spcPct val="140000"/>
              </a:lnSpc>
              <a:spcBef>
                <a:spcPts val="0"/>
              </a:spcBef>
            </a:pPr>
            <a:r>
              <a:rPr lang="zh-CN" altLang="en-US" sz="3000" dirty="0">
                <a:latin typeface="+mn-ea"/>
                <a:cs typeface="+mj-cs"/>
              </a:rPr>
              <a:t>修正权</a:t>
            </a:r>
          </a:p>
          <a:p>
            <a:pPr>
              <a:lnSpc>
                <a:spcPct val="140000"/>
              </a:lnSpc>
              <a:spcBef>
                <a:spcPts val="0"/>
              </a:spcBef>
            </a:pPr>
            <a:r>
              <a:rPr lang="zh-CN" altLang="en-US" sz="3000" dirty="0">
                <a:latin typeface="+mn-ea"/>
                <a:cs typeface="+mj-cs"/>
              </a:rPr>
              <a:t>被遗忘权</a:t>
            </a:r>
          </a:p>
          <a:p>
            <a:pPr>
              <a:lnSpc>
                <a:spcPct val="140000"/>
              </a:lnSpc>
              <a:spcBef>
                <a:spcPts val="0"/>
              </a:spcBef>
            </a:pPr>
            <a:r>
              <a:rPr lang="zh-CN" altLang="en-US" sz="3000" dirty="0">
                <a:latin typeface="+mn-ea"/>
                <a:cs typeface="+mj-cs"/>
              </a:rPr>
              <a:t>限制处理权</a:t>
            </a:r>
          </a:p>
          <a:p>
            <a:pPr>
              <a:lnSpc>
                <a:spcPct val="140000"/>
              </a:lnSpc>
              <a:spcBef>
                <a:spcPts val="0"/>
              </a:spcBef>
            </a:pPr>
            <a:r>
              <a:rPr lang="zh-CN" altLang="en-US" sz="3000" dirty="0">
                <a:latin typeface="+mn-ea"/>
                <a:cs typeface="+mj-cs"/>
              </a:rPr>
              <a:t>可携带权</a:t>
            </a:r>
          </a:p>
          <a:p>
            <a:pPr>
              <a:lnSpc>
                <a:spcPct val="140000"/>
              </a:lnSpc>
              <a:spcBef>
                <a:spcPts val="0"/>
              </a:spcBef>
            </a:pPr>
            <a:r>
              <a:rPr lang="zh-CN" altLang="en-US" sz="3000" dirty="0">
                <a:latin typeface="+mn-ea"/>
                <a:cs typeface="+mj-cs"/>
              </a:rPr>
              <a:t>拒绝权</a:t>
            </a:r>
          </a:p>
        </p:txBody>
      </p:sp>
    </p:spTree>
    <p:extLst>
      <p:ext uri="{BB962C8B-B14F-4D97-AF65-F5344CB8AC3E}">
        <p14:creationId xmlns:p14="http://schemas.microsoft.com/office/powerpoint/2010/main" val="43520093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6505" y="1588"/>
            <a:ext cx="12188825" cy="6858000"/>
          </a:xfrm>
          <a:prstGeom prst="rect">
            <a:avLst/>
          </a:prstGeom>
          <a:noFill/>
        </p:spPr>
      </p:pic>
      <p:sp>
        <p:nvSpPr>
          <p:cNvPr id="2" name="标题 1"/>
          <p:cNvSpPr>
            <a:spLocks noGrp="1"/>
          </p:cNvSpPr>
          <p:nvPr>
            <p:ph type="title"/>
          </p:nvPr>
        </p:nvSpPr>
        <p:spPr>
          <a:xfrm>
            <a:off x="1228491" y="901605"/>
            <a:ext cx="9793087" cy="908092"/>
          </a:xfrm>
        </p:spPr>
        <p:txBody>
          <a:bodyPr>
            <a:noAutofit/>
          </a:bodyPr>
          <a:lstStyle/>
          <a:p>
            <a:r>
              <a:rPr lang="zh-CN" altLang="en-US" sz="4000" b="1" dirty="0">
                <a:solidFill>
                  <a:srgbClr val="7C1D20"/>
                </a:solidFill>
                <a:latin typeface="+mn-ea"/>
                <a:ea typeface="+mn-ea"/>
              </a:rPr>
              <a:t>欧盟被遗忘权第一案</a:t>
            </a:r>
          </a:p>
        </p:txBody>
      </p:sp>
      <p:sp>
        <p:nvSpPr>
          <p:cNvPr id="3" name="内容占位符 2"/>
          <p:cNvSpPr>
            <a:spLocks noGrp="1"/>
          </p:cNvSpPr>
          <p:nvPr>
            <p:ph idx="1"/>
          </p:nvPr>
        </p:nvSpPr>
        <p:spPr>
          <a:xfrm>
            <a:off x="478582" y="1823878"/>
            <a:ext cx="11233247" cy="4846276"/>
          </a:xfrm>
        </p:spPr>
        <p:txBody>
          <a:bodyPr>
            <a:noAutofit/>
          </a:bodyPr>
          <a:lstStyle/>
          <a:p>
            <a:pPr marL="0" indent="0">
              <a:lnSpc>
                <a:spcPct val="140000"/>
              </a:lnSpc>
              <a:spcBef>
                <a:spcPts val="0"/>
              </a:spcBef>
              <a:buNone/>
            </a:pPr>
            <a:r>
              <a:rPr lang="en-US" altLang="zh-CN" sz="3000" dirty="0">
                <a:latin typeface="+mn-ea"/>
                <a:cs typeface="+mj-cs"/>
              </a:rPr>
              <a:t>    </a:t>
            </a:r>
            <a:r>
              <a:rPr lang="en-US" altLang="zh-CN" sz="2800" dirty="0">
                <a:latin typeface="+mn-ea"/>
                <a:cs typeface="+mj-cs"/>
              </a:rPr>
              <a:t>1998</a:t>
            </a:r>
            <a:r>
              <a:rPr lang="zh-CN" altLang="en-US" sz="2800" dirty="0">
                <a:latin typeface="+mn-ea"/>
                <a:cs typeface="+mj-cs"/>
              </a:rPr>
              <a:t>年，西班牙人</a:t>
            </a:r>
            <a:r>
              <a:rPr lang="en-US" altLang="zh-CN" sz="2800" dirty="0">
                <a:latin typeface="+mn-ea"/>
                <a:cs typeface="+mj-cs"/>
              </a:rPr>
              <a:t>Mr. </a:t>
            </a:r>
            <a:r>
              <a:rPr lang="en-US" altLang="zh-CN" sz="2800" dirty="0" err="1">
                <a:latin typeface="+mn-ea"/>
                <a:cs typeface="+mj-cs"/>
              </a:rPr>
              <a:t>Costeja</a:t>
            </a:r>
            <a:r>
              <a:rPr lang="en-US" altLang="zh-CN" sz="2800" dirty="0">
                <a:latin typeface="+mn-ea"/>
                <a:cs typeface="+mj-cs"/>
              </a:rPr>
              <a:t> Gonzalez</a:t>
            </a:r>
            <a:r>
              <a:rPr lang="zh-CN" altLang="en-US" sz="2800" dirty="0">
                <a:latin typeface="+mn-ea"/>
                <a:cs typeface="+mj-cs"/>
              </a:rPr>
              <a:t>（下称“冈萨雷斯”） 因无力偿还债务而遭拍卖物业，有报刊予以报道。</a:t>
            </a:r>
            <a:endParaRPr lang="en-US" altLang="zh-CN" sz="2800" dirty="0">
              <a:latin typeface="+mn-ea"/>
              <a:cs typeface="+mj-cs"/>
            </a:endParaRPr>
          </a:p>
          <a:p>
            <a:pPr marL="0" indent="0">
              <a:lnSpc>
                <a:spcPct val="140000"/>
              </a:lnSpc>
              <a:spcBef>
                <a:spcPts val="0"/>
              </a:spcBef>
              <a:buNone/>
            </a:pPr>
            <a:r>
              <a:rPr lang="en-US" altLang="zh-CN" sz="2800" dirty="0">
                <a:latin typeface="+mn-ea"/>
                <a:cs typeface="+mj-cs"/>
              </a:rPr>
              <a:t>    2010 </a:t>
            </a:r>
            <a:r>
              <a:rPr lang="zh-CN" altLang="en-US" sz="2800" dirty="0">
                <a:latin typeface="+mn-ea"/>
                <a:cs typeface="+mj-cs"/>
              </a:rPr>
              <a:t>年，冈萨雷斯发现，在谷歌搜索引擎输入他的名字，会出现两个链接指向</a:t>
            </a:r>
            <a:r>
              <a:rPr lang="en-US" altLang="zh-CN" sz="2800" dirty="0">
                <a:latin typeface="+mn-ea"/>
                <a:cs typeface="+mj-cs"/>
              </a:rPr>
              <a:t>《</a:t>
            </a:r>
            <a:r>
              <a:rPr lang="zh-CN" altLang="en-US" sz="2800" dirty="0">
                <a:latin typeface="+mn-ea"/>
                <a:cs typeface="+mj-cs"/>
              </a:rPr>
              <a:t>先锋报</a:t>
            </a:r>
            <a:r>
              <a:rPr lang="en-US" altLang="zh-CN" sz="2800" dirty="0">
                <a:latin typeface="+mn-ea"/>
                <a:cs typeface="+mj-cs"/>
              </a:rPr>
              <a:t>》</a:t>
            </a:r>
            <a:r>
              <a:rPr lang="zh-CN" altLang="en-US" sz="2800" dirty="0">
                <a:latin typeface="+mn-ea"/>
                <a:cs typeface="+mj-cs"/>
              </a:rPr>
              <a:t>（</a:t>
            </a:r>
            <a:r>
              <a:rPr lang="en-US" altLang="zh-CN" sz="2800" dirty="0">
                <a:latin typeface="+mn-ea"/>
                <a:cs typeface="+mj-cs"/>
              </a:rPr>
              <a:t>La </a:t>
            </a:r>
            <a:r>
              <a:rPr lang="en-US" altLang="zh-CN" sz="2800" dirty="0" err="1">
                <a:latin typeface="+mn-ea"/>
                <a:cs typeface="+mj-cs"/>
              </a:rPr>
              <a:t>Vanguardia</a:t>
            </a:r>
            <a:r>
              <a:rPr lang="zh-CN" altLang="en-US" sz="2800" dirty="0">
                <a:latin typeface="+mn-ea"/>
                <a:cs typeface="+mj-cs"/>
              </a:rPr>
              <a:t>）的两个网页（分别包含</a:t>
            </a:r>
            <a:r>
              <a:rPr lang="en-US" altLang="zh-CN" sz="2800" dirty="0">
                <a:latin typeface="+mn-ea"/>
                <a:cs typeface="+mj-cs"/>
              </a:rPr>
              <a:t>1998 </a:t>
            </a:r>
            <a:r>
              <a:rPr lang="zh-CN" altLang="en-US" sz="2800" dirty="0">
                <a:latin typeface="+mn-ea"/>
                <a:cs typeface="+mj-cs"/>
              </a:rPr>
              <a:t>年的两份报道），涉及他将房产拍卖偿还社保债务的信息。</a:t>
            </a:r>
            <a:endParaRPr lang="en-US" altLang="zh-CN" sz="2800" dirty="0">
              <a:latin typeface="+mn-ea"/>
              <a:cs typeface="+mj-cs"/>
            </a:endParaRPr>
          </a:p>
          <a:p>
            <a:pPr marL="0" indent="0">
              <a:lnSpc>
                <a:spcPct val="140000"/>
              </a:lnSpc>
              <a:spcBef>
                <a:spcPts val="0"/>
              </a:spcBef>
              <a:buNone/>
            </a:pPr>
            <a:r>
              <a:rPr lang="zh-CN" altLang="en-US" sz="2800" dirty="0">
                <a:latin typeface="+mn-ea"/>
                <a:cs typeface="+mj-cs"/>
              </a:rPr>
              <a:t>    冈萨雷斯认为，在其还清债务后，这些信息已经过去多年，不再有相关性，希望删除、屏蔽这些可能具有误导性的负面信息，不再为公众通过谷歌搜寻到。</a:t>
            </a:r>
          </a:p>
          <a:p>
            <a:pPr marL="0" indent="0">
              <a:lnSpc>
                <a:spcPct val="140000"/>
              </a:lnSpc>
              <a:spcBef>
                <a:spcPts val="0"/>
              </a:spcBef>
              <a:buNone/>
            </a:pPr>
            <a:endParaRPr lang="zh-CN" altLang="en-US" sz="2800" dirty="0">
              <a:latin typeface="+mn-ea"/>
              <a:cs typeface="+mj-cs"/>
            </a:endParaRPr>
          </a:p>
        </p:txBody>
      </p:sp>
    </p:spTree>
    <p:extLst>
      <p:ext uri="{BB962C8B-B14F-4D97-AF65-F5344CB8AC3E}">
        <p14:creationId xmlns:p14="http://schemas.microsoft.com/office/powerpoint/2010/main" val="174055732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6505" y="1588"/>
            <a:ext cx="12188825" cy="6858000"/>
          </a:xfrm>
          <a:prstGeom prst="rect">
            <a:avLst/>
          </a:prstGeom>
          <a:noFill/>
        </p:spPr>
      </p:pic>
      <p:sp>
        <p:nvSpPr>
          <p:cNvPr id="3" name="内容占位符 2"/>
          <p:cNvSpPr>
            <a:spLocks noGrp="1"/>
          </p:cNvSpPr>
          <p:nvPr>
            <p:ph idx="1"/>
          </p:nvPr>
        </p:nvSpPr>
        <p:spPr>
          <a:xfrm>
            <a:off x="406574" y="1413570"/>
            <a:ext cx="11521280" cy="4968552"/>
          </a:xfrm>
        </p:spPr>
        <p:txBody>
          <a:bodyPr>
            <a:noAutofit/>
          </a:bodyPr>
          <a:lstStyle/>
          <a:p>
            <a:pPr marL="0" indent="0">
              <a:lnSpc>
                <a:spcPct val="140000"/>
              </a:lnSpc>
              <a:spcBef>
                <a:spcPts val="0"/>
              </a:spcBef>
              <a:buNone/>
            </a:pPr>
            <a:r>
              <a:rPr lang="en-US" altLang="zh-CN" sz="2800" dirty="0">
                <a:latin typeface="+mn-ea"/>
                <a:cs typeface="+mj-cs"/>
              </a:rPr>
              <a:t>    2010 </a:t>
            </a:r>
            <a:r>
              <a:rPr lang="zh-CN" altLang="en-US" sz="2800" dirty="0">
                <a:latin typeface="+mn-ea"/>
                <a:cs typeface="+mj-cs"/>
              </a:rPr>
              <a:t>年</a:t>
            </a:r>
            <a:r>
              <a:rPr lang="en-US" altLang="zh-CN" sz="2800" dirty="0">
                <a:latin typeface="+mn-ea"/>
                <a:cs typeface="+mj-cs"/>
              </a:rPr>
              <a:t>3 </a:t>
            </a:r>
            <a:r>
              <a:rPr lang="zh-CN" altLang="en-US" sz="2800" dirty="0">
                <a:latin typeface="+mn-ea"/>
                <a:cs typeface="+mj-cs"/>
              </a:rPr>
              <a:t>月</a:t>
            </a:r>
            <a:r>
              <a:rPr lang="en-US" altLang="zh-CN" sz="2800" dirty="0">
                <a:latin typeface="+mn-ea"/>
                <a:cs typeface="+mj-cs"/>
              </a:rPr>
              <a:t>5 </a:t>
            </a:r>
            <a:r>
              <a:rPr lang="zh-CN" altLang="en-US" sz="2800" dirty="0">
                <a:latin typeface="+mn-ea"/>
                <a:cs typeface="+mj-cs"/>
              </a:rPr>
              <a:t>日，冈萨雷斯向西班牙资料保护局（</a:t>
            </a:r>
            <a:r>
              <a:rPr lang="en-US" altLang="zh-CN" sz="2800" dirty="0">
                <a:latin typeface="+mn-ea"/>
                <a:cs typeface="+mj-cs"/>
              </a:rPr>
              <a:t>Spain </a:t>
            </a:r>
            <a:r>
              <a:rPr lang="en-US" altLang="zh-CN" sz="2800" dirty="0" err="1">
                <a:latin typeface="+mn-ea"/>
                <a:cs typeface="+mj-cs"/>
              </a:rPr>
              <a:t>DataProtection</a:t>
            </a:r>
            <a:r>
              <a:rPr lang="en-US" altLang="zh-CN" sz="2800" dirty="0">
                <a:latin typeface="+mn-ea"/>
                <a:cs typeface="+mj-cs"/>
              </a:rPr>
              <a:t> Agency</a:t>
            </a:r>
            <a:r>
              <a:rPr lang="zh-CN" altLang="en-US" sz="2800" dirty="0">
                <a:latin typeface="+mn-ea"/>
                <a:cs typeface="+mj-cs"/>
              </a:rPr>
              <a:t>，简称“</a:t>
            </a:r>
            <a:r>
              <a:rPr lang="en-US" altLang="zh-CN" sz="2800" dirty="0">
                <a:latin typeface="+mn-ea"/>
                <a:cs typeface="+mj-cs"/>
              </a:rPr>
              <a:t>SDPA”</a:t>
            </a:r>
            <a:r>
              <a:rPr lang="zh-CN" altLang="en-US" sz="2800" dirty="0">
                <a:latin typeface="+mn-ea"/>
                <a:cs typeface="+mj-cs"/>
              </a:rPr>
              <a:t>）提出了保护申请。</a:t>
            </a:r>
            <a:endParaRPr lang="en-US" altLang="zh-CN" sz="2800" dirty="0">
              <a:latin typeface="+mn-ea"/>
              <a:cs typeface="+mj-cs"/>
            </a:endParaRPr>
          </a:p>
          <a:p>
            <a:pPr marL="0" indent="0">
              <a:lnSpc>
                <a:spcPct val="140000"/>
              </a:lnSpc>
              <a:spcBef>
                <a:spcPts val="0"/>
              </a:spcBef>
              <a:buNone/>
            </a:pPr>
            <a:r>
              <a:rPr lang="en-US" altLang="zh-CN" sz="2800" dirty="0">
                <a:latin typeface="+mn-ea"/>
                <a:cs typeface="+mj-cs"/>
              </a:rPr>
              <a:t>    </a:t>
            </a:r>
            <a:r>
              <a:rPr lang="zh-CN" altLang="en-US" sz="2800" dirty="0">
                <a:latin typeface="+mn-ea"/>
                <a:cs typeface="+mj-cs"/>
              </a:rPr>
              <a:t>在</a:t>
            </a:r>
            <a:r>
              <a:rPr lang="en-US" altLang="zh-CN" sz="2800" dirty="0">
                <a:latin typeface="+mn-ea"/>
                <a:cs typeface="+mj-cs"/>
              </a:rPr>
              <a:t>SDPA </a:t>
            </a:r>
            <a:r>
              <a:rPr lang="zh-CN" altLang="en-US" sz="2800" dirty="0">
                <a:latin typeface="+mn-ea"/>
                <a:cs typeface="+mj-cs"/>
              </a:rPr>
              <a:t>命令谷歌公司和谷歌西班牙公司移除或者隐藏指向</a:t>
            </a:r>
            <a:r>
              <a:rPr lang="en-US" altLang="zh-CN" sz="2800" dirty="0">
                <a:latin typeface="+mn-ea"/>
                <a:cs typeface="+mj-cs"/>
              </a:rPr>
              <a:t>《</a:t>
            </a:r>
            <a:r>
              <a:rPr lang="zh-CN" altLang="en-US" sz="2800" dirty="0">
                <a:latin typeface="+mn-ea"/>
                <a:cs typeface="+mj-cs"/>
              </a:rPr>
              <a:t>先锋报</a:t>
            </a:r>
            <a:r>
              <a:rPr lang="en-US" altLang="zh-CN" sz="2800" dirty="0">
                <a:latin typeface="+mn-ea"/>
                <a:cs typeface="+mj-cs"/>
              </a:rPr>
              <a:t>》</a:t>
            </a:r>
            <a:r>
              <a:rPr lang="zh-CN" altLang="en-US" sz="2800" dirty="0">
                <a:latin typeface="+mn-ea"/>
                <a:cs typeface="+mj-cs"/>
              </a:rPr>
              <a:t>的相关链接后，谷歌公司针对</a:t>
            </a:r>
            <a:r>
              <a:rPr lang="en-US" altLang="zh-CN" sz="2800" dirty="0">
                <a:latin typeface="+mn-ea"/>
                <a:cs typeface="+mj-cs"/>
              </a:rPr>
              <a:t>SDPA </a:t>
            </a:r>
            <a:r>
              <a:rPr lang="zh-CN" altLang="en-US" sz="2800" dirty="0">
                <a:latin typeface="+mn-ea"/>
                <a:cs typeface="+mj-cs"/>
              </a:rPr>
              <a:t>的决定向西班牙全国高级法院（</a:t>
            </a:r>
            <a:r>
              <a:rPr lang="en-US" altLang="zh-CN" sz="2800" dirty="0">
                <a:latin typeface="+mn-ea"/>
                <a:cs typeface="+mj-cs"/>
              </a:rPr>
              <a:t>National High Court</a:t>
            </a:r>
            <a:r>
              <a:rPr lang="zh-CN" altLang="en-US" sz="2800" dirty="0">
                <a:latin typeface="+mn-ea"/>
                <a:cs typeface="+mj-cs"/>
              </a:rPr>
              <a:t>）提起诉讼，西班牙全国高级法院又请求欧盟法院对法律的适用做出初步裁决。</a:t>
            </a:r>
            <a:endParaRPr lang="en-US" altLang="zh-CN" sz="2800" dirty="0">
              <a:latin typeface="+mn-ea"/>
              <a:cs typeface="+mj-cs"/>
            </a:endParaRPr>
          </a:p>
          <a:p>
            <a:pPr marL="0" indent="0">
              <a:lnSpc>
                <a:spcPct val="140000"/>
              </a:lnSpc>
              <a:spcBef>
                <a:spcPts val="0"/>
              </a:spcBef>
              <a:buNone/>
            </a:pPr>
            <a:r>
              <a:rPr lang="en-US" altLang="zh-CN" sz="2800" dirty="0">
                <a:latin typeface="+mn-ea"/>
                <a:cs typeface="+mj-cs"/>
              </a:rPr>
              <a:t>    </a:t>
            </a:r>
            <a:r>
              <a:rPr lang="zh-CN" altLang="en-US" sz="2800" dirty="0">
                <a:latin typeface="+mn-ea"/>
                <a:cs typeface="+mj-cs"/>
              </a:rPr>
              <a:t>最终，</a:t>
            </a:r>
            <a:r>
              <a:rPr lang="en-US" altLang="zh-CN" sz="2800" dirty="0">
                <a:latin typeface="+mn-ea"/>
                <a:cs typeface="+mj-cs"/>
              </a:rPr>
              <a:t>SDPA </a:t>
            </a:r>
            <a:r>
              <a:rPr lang="zh-CN" altLang="en-US" sz="2800" dirty="0">
                <a:latin typeface="+mn-ea"/>
                <a:cs typeface="+mj-cs"/>
              </a:rPr>
              <a:t>胜诉，谷歌败诉。换言之，法院确认冈萨雷斯拥在该案中享有“被遗忘权”。</a:t>
            </a:r>
          </a:p>
        </p:txBody>
      </p:sp>
    </p:spTree>
    <p:extLst>
      <p:ext uri="{BB962C8B-B14F-4D97-AF65-F5344CB8AC3E}">
        <p14:creationId xmlns:p14="http://schemas.microsoft.com/office/powerpoint/2010/main" val="393273580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228491" y="901605"/>
            <a:ext cx="9793087" cy="908092"/>
          </a:xfrm>
        </p:spPr>
        <p:txBody>
          <a:bodyPr>
            <a:noAutofit/>
          </a:bodyPr>
          <a:lstStyle/>
          <a:p>
            <a:r>
              <a:rPr lang="zh-CN" altLang="en-US" sz="4000" b="1" dirty="0">
                <a:solidFill>
                  <a:srgbClr val="7C1D20"/>
                </a:solidFill>
                <a:latin typeface="+mn-ea"/>
                <a:ea typeface="+mn-ea"/>
              </a:rPr>
              <a:t>国内被遗忘权第一案</a:t>
            </a:r>
          </a:p>
        </p:txBody>
      </p:sp>
      <p:sp>
        <p:nvSpPr>
          <p:cNvPr id="3" name="内容占位符 2"/>
          <p:cNvSpPr>
            <a:spLocks noGrp="1"/>
          </p:cNvSpPr>
          <p:nvPr>
            <p:ph idx="1"/>
          </p:nvPr>
        </p:nvSpPr>
        <p:spPr>
          <a:xfrm>
            <a:off x="508410" y="2061688"/>
            <a:ext cx="11233247" cy="4486236"/>
          </a:xfrm>
        </p:spPr>
        <p:txBody>
          <a:bodyPr>
            <a:noAutofit/>
          </a:bodyPr>
          <a:lstStyle/>
          <a:p>
            <a:pPr marL="0" indent="0">
              <a:lnSpc>
                <a:spcPct val="140000"/>
              </a:lnSpc>
              <a:spcBef>
                <a:spcPts val="0"/>
              </a:spcBef>
              <a:buNone/>
            </a:pPr>
            <a:r>
              <a:rPr lang="zh-CN" altLang="en-US" sz="2800" dirty="0">
                <a:latin typeface="+mn-ea"/>
                <a:cs typeface="+mj-cs"/>
              </a:rPr>
              <a:t>    任甲玉系人力资源管理、企事业管理等管理学领域的从业人员，曾于</a:t>
            </a:r>
            <a:r>
              <a:rPr lang="en-US" altLang="zh-CN" sz="2800" dirty="0">
                <a:latin typeface="+mn-ea"/>
                <a:cs typeface="+mj-cs"/>
              </a:rPr>
              <a:t>2014</a:t>
            </a:r>
            <a:r>
              <a:rPr lang="zh-CN" altLang="en-US" sz="2800" dirty="0">
                <a:latin typeface="+mn-ea"/>
                <a:cs typeface="+mj-cs"/>
              </a:rPr>
              <a:t>年</a:t>
            </a:r>
            <a:r>
              <a:rPr lang="en-US" altLang="zh-CN" sz="2800" dirty="0">
                <a:latin typeface="+mn-ea"/>
                <a:cs typeface="+mj-cs"/>
              </a:rPr>
              <a:t>7</a:t>
            </a:r>
            <a:r>
              <a:rPr lang="zh-CN" altLang="en-US" sz="2800" dirty="0">
                <a:latin typeface="+mn-ea"/>
                <a:cs typeface="+mj-cs"/>
              </a:rPr>
              <a:t>月</a:t>
            </a:r>
            <a:r>
              <a:rPr lang="en-US" altLang="zh-CN" sz="2800" dirty="0">
                <a:latin typeface="+mn-ea"/>
                <a:cs typeface="+mj-cs"/>
              </a:rPr>
              <a:t>1</a:t>
            </a:r>
            <a:r>
              <a:rPr lang="zh-CN" altLang="en-US" sz="2800" dirty="0">
                <a:latin typeface="+mn-ea"/>
                <a:cs typeface="+mj-cs"/>
              </a:rPr>
              <a:t>日起在无锡陶氏生物科技有限公司从事过相关的教育工作，</a:t>
            </a:r>
            <a:r>
              <a:rPr lang="en-US" altLang="zh-CN" sz="2800" dirty="0">
                <a:latin typeface="+mn-ea"/>
                <a:cs typeface="+mj-cs"/>
              </a:rPr>
              <a:t>2014</a:t>
            </a:r>
            <a:r>
              <a:rPr lang="zh-CN" altLang="en-US" sz="2800" dirty="0">
                <a:latin typeface="+mn-ea"/>
                <a:cs typeface="+mj-cs"/>
              </a:rPr>
              <a:t>年</a:t>
            </a:r>
            <a:r>
              <a:rPr lang="en-US" altLang="zh-CN" sz="2800" dirty="0">
                <a:latin typeface="+mn-ea"/>
                <a:cs typeface="+mj-cs"/>
              </a:rPr>
              <a:t>11</a:t>
            </a:r>
            <a:r>
              <a:rPr lang="zh-CN" altLang="en-US" sz="2800" dirty="0">
                <a:latin typeface="+mn-ea"/>
                <a:cs typeface="+mj-cs"/>
              </a:rPr>
              <a:t>月</a:t>
            </a:r>
            <a:r>
              <a:rPr lang="en-US" altLang="zh-CN" sz="2800" dirty="0">
                <a:latin typeface="+mn-ea"/>
                <a:cs typeface="+mj-cs"/>
              </a:rPr>
              <a:t>26</a:t>
            </a:r>
            <a:r>
              <a:rPr lang="zh-CN" altLang="en-US" sz="2800" dirty="0">
                <a:latin typeface="+mn-ea"/>
                <a:cs typeface="+mj-cs"/>
              </a:rPr>
              <a:t>日由该公司向其发出了</a:t>
            </a:r>
            <a:r>
              <a:rPr lang="en-US" altLang="zh-CN" sz="2800" dirty="0">
                <a:latin typeface="+mn-ea"/>
                <a:cs typeface="+mj-cs"/>
              </a:rPr>
              <a:t>《</a:t>
            </a:r>
            <a:r>
              <a:rPr lang="zh-CN" altLang="en-US" sz="2800" dirty="0">
                <a:latin typeface="+mn-ea"/>
                <a:cs typeface="+mj-cs"/>
              </a:rPr>
              <a:t>自动离职通知书</a:t>
            </a:r>
            <a:r>
              <a:rPr lang="en-US" altLang="zh-CN" sz="2800" dirty="0">
                <a:latin typeface="+mn-ea"/>
                <a:cs typeface="+mj-cs"/>
              </a:rPr>
              <a:t>》</a:t>
            </a:r>
            <a:r>
              <a:rPr lang="zh-CN" altLang="en-US" sz="2800" dirty="0">
                <a:latin typeface="+mn-ea"/>
                <a:cs typeface="+mj-cs"/>
              </a:rPr>
              <a:t>解除劳动关系。 </a:t>
            </a:r>
            <a:endParaRPr lang="en-US" altLang="zh-CN" sz="2800" dirty="0">
              <a:latin typeface="+mn-ea"/>
              <a:cs typeface="+mj-cs"/>
            </a:endParaRPr>
          </a:p>
          <a:p>
            <a:pPr marL="0" indent="0">
              <a:lnSpc>
                <a:spcPct val="140000"/>
              </a:lnSpc>
              <a:spcBef>
                <a:spcPts val="0"/>
              </a:spcBef>
              <a:buNone/>
            </a:pPr>
            <a:r>
              <a:rPr lang="en-US" altLang="zh-CN" sz="2800" dirty="0">
                <a:latin typeface="+mn-ea"/>
                <a:cs typeface="+mj-cs"/>
              </a:rPr>
              <a:t>    2015</a:t>
            </a:r>
            <a:r>
              <a:rPr lang="zh-CN" altLang="en-US" sz="2800" dirty="0">
                <a:latin typeface="+mn-ea"/>
                <a:cs typeface="+mj-cs"/>
              </a:rPr>
              <a:t>年</a:t>
            </a:r>
            <a:r>
              <a:rPr lang="en-US" altLang="zh-CN" sz="2800" dirty="0">
                <a:latin typeface="+mn-ea"/>
                <a:cs typeface="+mj-cs"/>
              </a:rPr>
              <a:t>4</a:t>
            </a:r>
            <a:r>
              <a:rPr lang="zh-CN" altLang="en-US" sz="2800" dirty="0">
                <a:latin typeface="+mn-ea"/>
                <a:cs typeface="+mj-cs"/>
              </a:rPr>
              <a:t>月，任甲玉发现在百度搜索引擎键入“任甲玉”，在“相关搜索”处显示有“陶氏教育任甲玉”、“国际超能教育任甲玉”、“美国潜能教育任甲玉”、“陶氏远航教育是骗局吗”、“陶氏教育骗局”等搜索结果。</a:t>
            </a:r>
          </a:p>
        </p:txBody>
      </p:sp>
    </p:spTree>
    <p:extLst>
      <p:ext uri="{BB962C8B-B14F-4D97-AF65-F5344CB8AC3E}">
        <p14:creationId xmlns:p14="http://schemas.microsoft.com/office/powerpoint/2010/main" val="57752242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6505" y="1588"/>
            <a:ext cx="12188825" cy="6858000"/>
          </a:xfrm>
          <a:prstGeom prst="rect">
            <a:avLst/>
          </a:prstGeom>
          <a:noFill/>
        </p:spPr>
      </p:pic>
      <p:sp>
        <p:nvSpPr>
          <p:cNvPr id="3" name="内容占位符 2"/>
          <p:cNvSpPr>
            <a:spLocks noGrp="1"/>
          </p:cNvSpPr>
          <p:nvPr>
            <p:ph idx="1"/>
          </p:nvPr>
        </p:nvSpPr>
        <p:spPr>
          <a:xfrm>
            <a:off x="406574" y="1413570"/>
            <a:ext cx="11521280" cy="4968552"/>
          </a:xfrm>
        </p:spPr>
        <p:txBody>
          <a:bodyPr>
            <a:noAutofit/>
          </a:bodyPr>
          <a:lstStyle/>
          <a:p>
            <a:pPr marL="0" indent="0">
              <a:lnSpc>
                <a:spcPct val="140000"/>
              </a:lnSpc>
              <a:spcBef>
                <a:spcPts val="0"/>
              </a:spcBef>
              <a:buNone/>
            </a:pPr>
            <a:r>
              <a:rPr lang="zh-CN" altLang="en-US" sz="2800" dirty="0">
                <a:latin typeface="+mn-ea"/>
                <a:cs typeface="+mj-cs"/>
              </a:rPr>
              <a:t>任甲玉认为，因陶氏教育在行业内口碑不好，经常有学生退钱，如果有学生搜索任甲玉的名字，看到这个结果会对自己产生误解。任甲玉以名誉权、一般人格权遭受侵害为由诉请百度对搜索结果予以屏蔽。最终，法院判决任甲玉败诉。换言之，在</a:t>
            </a:r>
            <a:r>
              <a:rPr lang="en-US" altLang="zh-CN" sz="2800" dirty="0">
                <a:latin typeface="+mn-ea"/>
                <a:cs typeface="+mj-cs"/>
              </a:rPr>
              <a:t>2015 </a:t>
            </a:r>
            <a:r>
              <a:rPr lang="zh-CN" altLang="en-US" sz="2800" dirty="0">
                <a:latin typeface="+mn-ea"/>
                <a:cs typeface="+mj-cs"/>
              </a:rPr>
              <a:t>年的这个案件中，法院认为任甲玉不应当受到其诉请的保护。</a:t>
            </a:r>
          </a:p>
        </p:txBody>
      </p:sp>
    </p:spTree>
    <p:extLst>
      <p:ext uri="{BB962C8B-B14F-4D97-AF65-F5344CB8AC3E}">
        <p14:creationId xmlns:p14="http://schemas.microsoft.com/office/powerpoint/2010/main" val="159925069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6505" y="1588"/>
            <a:ext cx="12188825" cy="6858000"/>
          </a:xfrm>
          <a:prstGeom prst="rect">
            <a:avLst/>
          </a:prstGeom>
          <a:noFill/>
        </p:spPr>
      </p:pic>
      <p:sp>
        <p:nvSpPr>
          <p:cNvPr id="2" name="标题 1"/>
          <p:cNvSpPr>
            <a:spLocks noGrp="1"/>
          </p:cNvSpPr>
          <p:nvPr>
            <p:ph type="title"/>
          </p:nvPr>
        </p:nvSpPr>
        <p:spPr>
          <a:xfrm>
            <a:off x="1228491" y="901605"/>
            <a:ext cx="9793087" cy="908092"/>
          </a:xfrm>
        </p:spPr>
        <p:txBody>
          <a:bodyPr>
            <a:noAutofit/>
          </a:bodyPr>
          <a:lstStyle/>
          <a:p>
            <a:r>
              <a:rPr lang="zh-CN" altLang="en-US" sz="4000" b="1" dirty="0">
                <a:solidFill>
                  <a:srgbClr val="7C1D20"/>
                </a:solidFill>
                <a:latin typeface="+mn-ea"/>
                <a:ea typeface="+mn-ea"/>
              </a:rPr>
              <a:t>英国航空公司泄露用户信息事件</a:t>
            </a:r>
          </a:p>
        </p:txBody>
      </p:sp>
      <p:sp>
        <p:nvSpPr>
          <p:cNvPr id="3" name="内容占位符 2"/>
          <p:cNvSpPr>
            <a:spLocks noGrp="1"/>
          </p:cNvSpPr>
          <p:nvPr>
            <p:ph idx="1"/>
          </p:nvPr>
        </p:nvSpPr>
        <p:spPr>
          <a:xfrm>
            <a:off x="550590" y="2061642"/>
            <a:ext cx="11089232" cy="4464496"/>
          </a:xfrm>
        </p:spPr>
        <p:txBody>
          <a:bodyPr>
            <a:noAutofit/>
          </a:bodyPr>
          <a:lstStyle/>
          <a:p>
            <a:pPr>
              <a:lnSpc>
                <a:spcPct val="140000"/>
              </a:lnSpc>
              <a:spcBef>
                <a:spcPts val="0"/>
              </a:spcBef>
            </a:pPr>
            <a:r>
              <a:rPr lang="en-US" altLang="zh-CN" sz="3000" dirty="0">
                <a:latin typeface="+mn-ea"/>
                <a:cs typeface="+mj-cs"/>
              </a:rPr>
              <a:t>2018</a:t>
            </a:r>
            <a:r>
              <a:rPr lang="zh-CN" altLang="en-US" sz="3000" dirty="0">
                <a:latin typeface="+mn-ea"/>
                <a:cs typeface="+mj-cs"/>
              </a:rPr>
              <a:t>年</a:t>
            </a:r>
            <a:r>
              <a:rPr lang="en-US" altLang="zh-CN" sz="3000" dirty="0">
                <a:latin typeface="+mn-ea"/>
                <a:cs typeface="+mj-cs"/>
              </a:rPr>
              <a:t>6</a:t>
            </a:r>
            <a:r>
              <a:rPr lang="zh-CN" altLang="en-US" sz="3000" dirty="0">
                <a:latin typeface="+mn-ea"/>
                <a:cs typeface="+mj-cs"/>
              </a:rPr>
              <a:t>月，英国航空公司网站遭到攻击，事件导致约</a:t>
            </a:r>
            <a:r>
              <a:rPr lang="en-US" altLang="zh-CN" sz="3000" dirty="0">
                <a:latin typeface="+mn-ea"/>
                <a:cs typeface="+mj-cs"/>
              </a:rPr>
              <a:t>50</a:t>
            </a:r>
            <a:r>
              <a:rPr lang="zh-CN" altLang="en-US" sz="3000" dirty="0">
                <a:latin typeface="+mn-ea"/>
                <a:cs typeface="+mj-cs"/>
              </a:rPr>
              <a:t>万名客户数据被窃取。</a:t>
            </a:r>
          </a:p>
          <a:p>
            <a:pPr>
              <a:lnSpc>
                <a:spcPct val="140000"/>
              </a:lnSpc>
              <a:spcBef>
                <a:spcPts val="0"/>
              </a:spcBef>
            </a:pPr>
            <a:r>
              <a:rPr lang="en-US" altLang="zh-CN" sz="3000" dirty="0">
                <a:latin typeface="+mn-ea"/>
                <a:cs typeface="+mj-cs"/>
              </a:rPr>
              <a:t>2018</a:t>
            </a:r>
            <a:r>
              <a:rPr lang="zh-CN" altLang="en-US" sz="3000" dirty="0">
                <a:latin typeface="+mn-ea"/>
                <a:cs typeface="+mj-cs"/>
              </a:rPr>
              <a:t>年</a:t>
            </a:r>
            <a:r>
              <a:rPr lang="en-US" altLang="zh-CN" sz="3000" dirty="0">
                <a:latin typeface="+mn-ea"/>
                <a:cs typeface="+mj-cs"/>
              </a:rPr>
              <a:t>9</a:t>
            </a:r>
            <a:r>
              <a:rPr lang="zh-CN" altLang="en-US" sz="3000" dirty="0">
                <a:latin typeface="+mn-ea"/>
                <a:cs typeface="+mj-cs"/>
              </a:rPr>
              <a:t>月，英航向信息监管局通报这一事件。</a:t>
            </a:r>
          </a:p>
          <a:p>
            <a:pPr>
              <a:lnSpc>
                <a:spcPct val="140000"/>
              </a:lnSpc>
              <a:spcBef>
                <a:spcPts val="0"/>
              </a:spcBef>
            </a:pPr>
            <a:r>
              <a:rPr lang="en-US" altLang="zh-CN" sz="3000" dirty="0">
                <a:latin typeface="+mn-ea"/>
                <a:cs typeface="+mj-cs"/>
              </a:rPr>
              <a:t>2019</a:t>
            </a:r>
            <a:r>
              <a:rPr lang="zh-CN" altLang="en-US" sz="3000" dirty="0">
                <a:latin typeface="+mn-ea"/>
                <a:cs typeface="+mj-cs"/>
              </a:rPr>
              <a:t>年</a:t>
            </a:r>
            <a:r>
              <a:rPr lang="en-US" altLang="zh-CN" sz="3000" dirty="0">
                <a:latin typeface="+mn-ea"/>
                <a:cs typeface="+mj-cs"/>
              </a:rPr>
              <a:t>7</a:t>
            </a:r>
            <a:r>
              <a:rPr lang="zh-CN" altLang="en-US" sz="3000" dirty="0">
                <a:latin typeface="+mn-ea"/>
                <a:cs typeface="+mj-cs"/>
              </a:rPr>
              <a:t>月</a:t>
            </a:r>
            <a:r>
              <a:rPr lang="en-US" altLang="zh-CN" sz="3000" dirty="0">
                <a:latin typeface="+mn-ea"/>
                <a:cs typeface="+mj-cs"/>
              </a:rPr>
              <a:t>8</a:t>
            </a:r>
            <a:r>
              <a:rPr lang="zh-CN" altLang="en-US" sz="3000" dirty="0">
                <a:latin typeface="+mn-ea"/>
                <a:cs typeface="+mj-cs"/>
              </a:rPr>
              <a:t>日，英国信息监管局发表声明说，英国航空公司因为违反</a:t>
            </a:r>
            <a:r>
              <a:rPr lang="en-US" altLang="zh-CN" sz="3000" dirty="0">
                <a:latin typeface="+mn-ea"/>
                <a:cs typeface="+mj-cs"/>
              </a:rPr>
              <a:t>《</a:t>
            </a:r>
            <a:r>
              <a:rPr lang="zh-CN" altLang="en-US" sz="3000" dirty="0">
                <a:latin typeface="+mn-ea"/>
                <a:cs typeface="+mj-cs"/>
              </a:rPr>
              <a:t>通用数据保护条例</a:t>
            </a:r>
            <a:r>
              <a:rPr lang="en-US" altLang="zh-CN" sz="3000" dirty="0">
                <a:latin typeface="+mn-ea"/>
                <a:cs typeface="+mj-cs"/>
              </a:rPr>
              <a:t>》</a:t>
            </a:r>
            <a:r>
              <a:rPr lang="zh-CN" altLang="en-US" sz="3000" dirty="0">
                <a:latin typeface="+mn-ea"/>
                <a:cs typeface="+mj-cs"/>
              </a:rPr>
              <a:t>被罚</a:t>
            </a:r>
            <a:r>
              <a:rPr lang="en-US" altLang="zh-CN" sz="3000" dirty="0">
                <a:latin typeface="+mn-ea"/>
                <a:cs typeface="+mj-cs"/>
              </a:rPr>
              <a:t>1.8339</a:t>
            </a:r>
            <a:r>
              <a:rPr lang="zh-CN" altLang="en-US" sz="3000" dirty="0">
                <a:latin typeface="+mn-ea"/>
                <a:cs typeface="+mj-cs"/>
              </a:rPr>
              <a:t>亿英镑（约合</a:t>
            </a:r>
            <a:r>
              <a:rPr lang="en-US" altLang="zh-CN" sz="3000" dirty="0">
                <a:latin typeface="+mn-ea"/>
                <a:cs typeface="+mj-cs"/>
              </a:rPr>
              <a:t>15.8</a:t>
            </a:r>
            <a:r>
              <a:rPr lang="zh-CN" altLang="en-US" sz="3000" dirty="0">
                <a:latin typeface="+mn-ea"/>
                <a:cs typeface="+mj-cs"/>
              </a:rPr>
              <a:t>亿元人民币）。（信息监管局的罚款额度是英航</a:t>
            </a:r>
            <a:r>
              <a:rPr lang="en-US" altLang="zh-CN" sz="3000" dirty="0">
                <a:latin typeface="+mn-ea"/>
                <a:cs typeface="+mj-cs"/>
              </a:rPr>
              <a:t>2017</a:t>
            </a:r>
            <a:r>
              <a:rPr lang="zh-CN" altLang="en-US" sz="3000" dirty="0">
                <a:latin typeface="+mn-ea"/>
                <a:cs typeface="+mj-cs"/>
              </a:rPr>
              <a:t>年全球营业额的</a:t>
            </a:r>
            <a:r>
              <a:rPr lang="en-US" altLang="zh-CN" sz="3000" dirty="0">
                <a:latin typeface="+mn-ea"/>
                <a:cs typeface="+mj-cs"/>
              </a:rPr>
              <a:t>1.5%</a:t>
            </a:r>
            <a:r>
              <a:rPr lang="zh-CN" altLang="en-US" sz="3000" dirty="0">
                <a:latin typeface="+mn-ea"/>
                <a:cs typeface="+mj-cs"/>
              </a:rPr>
              <a:t>）</a:t>
            </a:r>
          </a:p>
        </p:txBody>
      </p:sp>
    </p:spTree>
    <p:extLst>
      <p:ext uri="{BB962C8B-B14F-4D97-AF65-F5344CB8AC3E}">
        <p14:creationId xmlns:p14="http://schemas.microsoft.com/office/powerpoint/2010/main" val="424851659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6505" y="1588"/>
            <a:ext cx="12188825" cy="6858000"/>
          </a:xfrm>
          <a:prstGeom prst="rect">
            <a:avLst/>
          </a:prstGeom>
          <a:noFill/>
        </p:spPr>
      </p:pic>
      <p:sp>
        <p:nvSpPr>
          <p:cNvPr id="2" name="标题 1"/>
          <p:cNvSpPr>
            <a:spLocks noGrp="1"/>
          </p:cNvSpPr>
          <p:nvPr>
            <p:ph type="title"/>
          </p:nvPr>
        </p:nvSpPr>
        <p:spPr>
          <a:xfrm>
            <a:off x="1228491" y="901605"/>
            <a:ext cx="9793087" cy="908092"/>
          </a:xfrm>
        </p:spPr>
        <p:txBody>
          <a:bodyPr>
            <a:noAutofit/>
          </a:bodyPr>
          <a:lstStyle/>
          <a:p>
            <a:r>
              <a:rPr lang="en-US" altLang="zh-CN" sz="4000" b="1" dirty="0">
                <a:solidFill>
                  <a:srgbClr val="7C1D20"/>
                </a:solidFill>
                <a:latin typeface="+mn-ea"/>
                <a:ea typeface="+mn-ea"/>
              </a:rPr>
              <a:t>2018</a:t>
            </a:r>
            <a:r>
              <a:rPr lang="zh-CN" altLang="en-US" sz="4000" b="1" dirty="0">
                <a:solidFill>
                  <a:srgbClr val="7C1D20"/>
                </a:solidFill>
                <a:latin typeface="+mn-ea"/>
                <a:ea typeface="+mn-ea"/>
              </a:rPr>
              <a:t>年加州消费者隐私法案（</a:t>
            </a:r>
            <a:r>
              <a:rPr lang="en-US" altLang="zh-CN" sz="4000" b="1" dirty="0">
                <a:solidFill>
                  <a:srgbClr val="7C1D20"/>
                </a:solidFill>
                <a:latin typeface="+mn-ea"/>
                <a:ea typeface="+mn-ea"/>
              </a:rPr>
              <a:t>CCPA</a:t>
            </a:r>
            <a:r>
              <a:rPr lang="zh-CN" altLang="en-US" sz="4000" b="1" dirty="0">
                <a:solidFill>
                  <a:srgbClr val="7C1D20"/>
                </a:solidFill>
                <a:latin typeface="+mn-ea"/>
                <a:ea typeface="+mn-ea"/>
              </a:rPr>
              <a:t>）</a:t>
            </a:r>
          </a:p>
        </p:txBody>
      </p:sp>
      <p:sp>
        <p:nvSpPr>
          <p:cNvPr id="3" name="内容占位符 2"/>
          <p:cNvSpPr>
            <a:spLocks noGrp="1"/>
          </p:cNvSpPr>
          <p:nvPr>
            <p:ph idx="1"/>
          </p:nvPr>
        </p:nvSpPr>
        <p:spPr>
          <a:xfrm>
            <a:off x="550590" y="2205658"/>
            <a:ext cx="10729192" cy="3312368"/>
          </a:xfrm>
        </p:spPr>
        <p:txBody>
          <a:bodyPr>
            <a:noAutofit/>
          </a:bodyPr>
          <a:lstStyle/>
          <a:p>
            <a:pPr>
              <a:lnSpc>
                <a:spcPct val="140000"/>
              </a:lnSpc>
              <a:spcBef>
                <a:spcPts val="0"/>
              </a:spcBef>
            </a:pPr>
            <a:r>
              <a:rPr lang="en-US" altLang="zh-CN" sz="3000" dirty="0">
                <a:latin typeface="+mn-ea"/>
                <a:cs typeface="+mj-cs"/>
              </a:rPr>
              <a:t>The California Consumer Privacy Act of 2018</a:t>
            </a:r>
          </a:p>
          <a:p>
            <a:pPr>
              <a:lnSpc>
                <a:spcPct val="140000"/>
              </a:lnSpc>
              <a:spcBef>
                <a:spcPts val="0"/>
              </a:spcBef>
            </a:pPr>
            <a:r>
              <a:rPr lang="en-US" altLang="zh-CN" sz="3000" dirty="0">
                <a:latin typeface="+mn-ea"/>
                <a:cs typeface="+mj-cs"/>
              </a:rPr>
              <a:t>2020</a:t>
            </a:r>
            <a:r>
              <a:rPr lang="zh-CN" altLang="en-US" sz="3000" dirty="0">
                <a:latin typeface="+mn-ea"/>
                <a:cs typeface="+mj-cs"/>
              </a:rPr>
              <a:t>年</a:t>
            </a:r>
            <a:r>
              <a:rPr lang="en-US" altLang="zh-CN" sz="3000" dirty="0">
                <a:latin typeface="+mn-ea"/>
                <a:cs typeface="+mj-cs"/>
              </a:rPr>
              <a:t>1</a:t>
            </a:r>
            <a:r>
              <a:rPr lang="zh-CN" altLang="en-US" sz="3000" dirty="0">
                <a:latin typeface="+mn-ea"/>
                <a:cs typeface="+mj-cs"/>
              </a:rPr>
              <a:t>月</a:t>
            </a:r>
            <a:r>
              <a:rPr lang="en-US" altLang="zh-CN" sz="3000" dirty="0">
                <a:latin typeface="+mn-ea"/>
                <a:cs typeface="+mj-cs"/>
              </a:rPr>
              <a:t>1</a:t>
            </a:r>
            <a:r>
              <a:rPr lang="zh-CN" altLang="en-US" sz="3000" dirty="0">
                <a:latin typeface="+mn-ea"/>
                <a:cs typeface="+mj-cs"/>
              </a:rPr>
              <a:t>日起生效</a:t>
            </a:r>
          </a:p>
          <a:p>
            <a:pPr>
              <a:lnSpc>
                <a:spcPct val="140000"/>
              </a:lnSpc>
              <a:spcBef>
                <a:spcPts val="0"/>
              </a:spcBef>
            </a:pPr>
            <a:r>
              <a:rPr lang="zh-CN" altLang="en-US" sz="3000" dirty="0">
                <a:latin typeface="+mn-ea"/>
                <a:cs typeface="+mj-cs"/>
              </a:rPr>
              <a:t>号称“全美最严厉隐私保护法案”</a:t>
            </a:r>
          </a:p>
          <a:p>
            <a:pPr>
              <a:lnSpc>
                <a:spcPct val="140000"/>
              </a:lnSpc>
              <a:spcBef>
                <a:spcPts val="0"/>
              </a:spcBef>
            </a:pPr>
            <a:r>
              <a:rPr lang="zh-CN" altLang="en-US" sz="3000" dirty="0">
                <a:latin typeface="+mn-ea"/>
                <a:cs typeface="+mj-cs"/>
              </a:rPr>
              <a:t>立法背景：</a:t>
            </a:r>
            <a:r>
              <a:rPr lang="en-US" altLang="zh-CN" sz="3000" dirty="0">
                <a:latin typeface="+mn-ea"/>
                <a:cs typeface="+mj-cs"/>
              </a:rPr>
              <a:t>2018</a:t>
            </a:r>
            <a:r>
              <a:rPr lang="zh-CN" altLang="en-US" sz="3000" dirty="0">
                <a:latin typeface="+mn-ea"/>
                <a:cs typeface="+mj-cs"/>
              </a:rPr>
              <a:t>年</a:t>
            </a:r>
            <a:r>
              <a:rPr lang="en-US" altLang="zh-CN" sz="3000" dirty="0">
                <a:latin typeface="+mn-ea"/>
                <a:cs typeface="+mj-cs"/>
              </a:rPr>
              <a:t>3</a:t>
            </a:r>
            <a:r>
              <a:rPr lang="zh-CN" altLang="en-US" sz="3000" dirty="0">
                <a:latin typeface="+mn-ea"/>
                <a:cs typeface="+mj-cs"/>
              </a:rPr>
              <a:t>月，</a:t>
            </a:r>
            <a:r>
              <a:rPr lang="en-US" altLang="zh-CN" sz="3000" dirty="0">
                <a:latin typeface="+mn-ea"/>
                <a:cs typeface="+mj-cs"/>
              </a:rPr>
              <a:t>Facebook 8700</a:t>
            </a:r>
            <a:r>
              <a:rPr lang="zh-CN" altLang="en-US" sz="3000" dirty="0">
                <a:latin typeface="+mn-ea"/>
                <a:cs typeface="+mj-cs"/>
              </a:rPr>
              <a:t>万用户信息泄露事件</a:t>
            </a:r>
          </a:p>
        </p:txBody>
      </p:sp>
    </p:spTree>
    <p:extLst>
      <p:ext uri="{BB962C8B-B14F-4D97-AF65-F5344CB8AC3E}">
        <p14:creationId xmlns:p14="http://schemas.microsoft.com/office/powerpoint/2010/main" val="72147575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6505" y="1588"/>
            <a:ext cx="12188825" cy="6858000"/>
          </a:xfrm>
          <a:prstGeom prst="rect">
            <a:avLst/>
          </a:prstGeom>
          <a:noFill/>
        </p:spPr>
      </p:pic>
      <p:sp>
        <p:nvSpPr>
          <p:cNvPr id="3" name="内容占位符 2"/>
          <p:cNvSpPr>
            <a:spLocks noGrp="1"/>
          </p:cNvSpPr>
          <p:nvPr>
            <p:ph idx="1"/>
          </p:nvPr>
        </p:nvSpPr>
        <p:spPr>
          <a:xfrm>
            <a:off x="694606" y="1197546"/>
            <a:ext cx="11233248" cy="5256584"/>
          </a:xfrm>
        </p:spPr>
        <p:txBody>
          <a:bodyPr>
            <a:noAutofit/>
          </a:bodyPr>
          <a:lstStyle/>
          <a:p>
            <a:pPr>
              <a:lnSpc>
                <a:spcPct val="140000"/>
              </a:lnSpc>
              <a:spcBef>
                <a:spcPts val="0"/>
              </a:spcBef>
            </a:pPr>
            <a:r>
              <a:rPr lang="zh-CN" altLang="en-US" sz="2800" dirty="0">
                <a:latin typeface="+mn-ea"/>
                <a:cs typeface="+mj-cs"/>
              </a:rPr>
              <a:t>企业必须披露收集的信息、商业目的以及共享这些信息的所有第三方</a:t>
            </a:r>
          </a:p>
          <a:p>
            <a:pPr>
              <a:lnSpc>
                <a:spcPct val="140000"/>
              </a:lnSpc>
              <a:spcBef>
                <a:spcPts val="0"/>
              </a:spcBef>
            </a:pPr>
            <a:r>
              <a:rPr lang="zh-CN" altLang="en-US" sz="2800" dirty="0">
                <a:latin typeface="+mn-ea"/>
                <a:cs typeface="+mj-cs"/>
              </a:rPr>
              <a:t>企业需依据消费者提出的正式要求删除相关信息</a:t>
            </a:r>
          </a:p>
          <a:p>
            <a:pPr>
              <a:lnSpc>
                <a:spcPct val="140000"/>
              </a:lnSpc>
              <a:spcBef>
                <a:spcPts val="0"/>
              </a:spcBef>
            </a:pPr>
            <a:r>
              <a:rPr lang="zh-CN" altLang="en-US" sz="2800" dirty="0">
                <a:latin typeface="+mn-ea"/>
                <a:cs typeface="+mj-cs"/>
              </a:rPr>
              <a:t>消费者可选择出售他们的信息，而企业则不能随意改变价格或服务水平</a:t>
            </a:r>
          </a:p>
          <a:p>
            <a:pPr>
              <a:lnSpc>
                <a:spcPct val="140000"/>
              </a:lnSpc>
              <a:spcBef>
                <a:spcPts val="0"/>
              </a:spcBef>
            </a:pPr>
            <a:r>
              <a:rPr lang="zh-CN" altLang="en-US" sz="2800" dirty="0">
                <a:latin typeface="+mn-ea"/>
                <a:cs typeface="+mj-cs"/>
              </a:rPr>
              <a:t>对于允许收集个人信息的消费者，企业可提供“财务激励”</a:t>
            </a:r>
          </a:p>
          <a:p>
            <a:pPr>
              <a:lnSpc>
                <a:spcPct val="140000"/>
              </a:lnSpc>
              <a:spcBef>
                <a:spcPts val="0"/>
              </a:spcBef>
            </a:pPr>
            <a:r>
              <a:rPr lang="zh-CN" altLang="en-US" sz="2800" dirty="0">
                <a:latin typeface="+mn-ea"/>
                <a:cs typeface="+mj-cs"/>
              </a:rPr>
              <a:t>加州政府有权对违法企业给予罚款，而每次违法行为将被处以</a:t>
            </a:r>
            <a:r>
              <a:rPr lang="en-US" altLang="zh-CN" sz="2800" dirty="0">
                <a:latin typeface="+mn-ea"/>
                <a:cs typeface="+mj-cs"/>
              </a:rPr>
              <a:t>7500</a:t>
            </a:r>
            <a:r>
              <a:rPr lang="zh-CN" altLang="en-US" sz="2800" dirty="0">
                <a:latin typeface="+mn-ea"/>
                <a:cs typeface="+mj-cs"/>
              </a:rPr>
              <a:t>美元的罚款。</a:t>
            </a:r>
          </a:p>
        </p:txBody>
      </p:sp>
    </p:spTree>
    <p:extLst>
      <p:ext uri="{BB962C8B-B14F-4D97-AF65-F5344CB8AC3E}">
        <p14:creationId xmlns:p14="http://schemas.microsoft.com/office/powerpoint/2010/main" val="315476005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6505" y="1588"/>
            <a:ext cx="12188825" cy="6858000"/>
          </a:xfrm>
          <a:prstGeom prst="rect">
            <a:avLst/>
          </a:prstGeom>
          <a:noFill/>
        </p:spPr>
      </p:pic>
      <p:sp>
        <p:nvSpPr>
          <p:cNvPr id="3" name="内容占位符 2"/>
          <p:cNvSpPr>
            <a:spLocks noGrp="1"/>
          </p:cNvSpPr>
          <p:nvPr>
            <p:ph idx="1"/>
          </p:nvPr>
        </p:nvSpPr>
        <p:spPr>
          <a:xfrm>
            <a:off x="1024353" y="1845618"/>
            <a:ext cx="10153128" cy="2808312"/>
          </a:xfrm>
        </p:spPr>
        <p:txBody>
          <a:bodyPr>
            <a:noAutofit/>
          </a:bodyPr>
          <a:lstStyle/>
          <a:p>
            <a:pPr>
              <a:lnSpc>
                <a:spcPct val="140000"/>
              </a:lnSpc>
              <a:spcBef>
                <a:spcPts val="0"/>
              </a:spcBef>
            </a:pPr>
            <a:r>
              <a:rPr lang="zh-CN" altLang="en-US" sz="3000" dirty="0">
                <a:latin typeface="+mn-ea"/>
                <a:cs typeface="+mj-cs"/>
              </a:rPr>
              <a:t>从</a:t>
            </a:r>
            <a:r>
              <a:rPr lang="en-US" altLang="zh-CN" sz="3000" dirty="0">
                <a:latin typeface="+mn-ea"/>
                <a:cs typeface="+mj-cs"/>
              </a:rPr>
              <a:t>2020</a:t>
            </a:r>
            <a:r>
              <a:rPr lang="zh-CN" altLang="en-US" sz="3000" dirty="0">
                <a:latin typeface="+mn-ea"/>
                <a:cs typeface="+mj-cs"/>
              </a:rPr>
              <a:t>年开始，掌握超过</a:t>
            </a:r>
            <a:r>
              <a:rPr lang="en-US" altLang="zh-CN" sz="3000" dirty="0">
                <a:latin typeface="+mn-ea"/>
                <a:cs typeface="+mj-cs"/>
              </a:rPr>
              <a:t>5</a:t>
            </a:r>
            <a:r>
              <a:rPr lang="zh-CN" altLang="en-US" sz="3000" dirty="0">
                <a:latin typeface="+mn-ea"/>
                <a:cs typeface="+mj-cs"/>
              </a:rPr>
              <a:t>万人信息的公司必须允许用户查阅自己被收集的数据，要求删除数据，以及选择不将数据出售给第三方。公司必须依法为行使这种权利的用户提供平等的服务。</a:t>
            </a:r>
          </a:p>
        </p:txBody>
      </p:sp>
    </p:spTree>
    <p:extLst>
      <p:ext uri="{BB962C8B-B14F-4D97-AF65-F5344CB8AC3E}">
        <p14:creationId xmlns:p14="http://schemas.microsoft.com/office/powerpoint/2010/main" val="186561076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6505" y="1588"/>
            <a:ext cx="12188825" cy="6858000"/>
          </a:xfrm>
          <a:prstGeom prst="rect">
            <a:avLst/>
          </a:prstGeom>
          <a:noFill/>
        </p:spPr>
      </p:pic>
      <p:sp>
        <p:nvSpPr>
          <p:cNvPr id="3" name="内容占位符 2"/>
          <p:cNvSpPr>
            <a:spLocks noGrp="1"/>
          </p:cNvSpPr>
          <p:nvPr>
            <p:ph idx="1"/>
          </p:nvPr>
        </p:nvSpPr>
        <p:spPr>
          <a:xfrm>
            <a:off x="694606" y="1197546"/>
            <a:ext cx="11233248" cy="5256584"/>
          </a:xfrm>
        </p:spPr>
        <p:txBody>
          <a:bodyPr>
            <a:noAutofit/>
          </a:bodyPr>
          <a:lstStyle/>
          <a:p>
            <a:pPr>
              <a:lnSpc>
                <a:spcPct val="140000"/>
              </a:lnSpc>
              <a:spcBef>
                <a:spcPts val="0"/>
              </a:spcBef>
            </a:pPr>
            <a:r>
              <a:rPr lang="zh-CN" altLang="en-US" sz="2800" dirty="0">
                <a:latin typeface="+mn-ea"/>
                <a:cs typeface="+mj-cs"/>
              </a:rPr>
              <a:t>根据</a:t>
            </a:r>
            <a:r>
              <a:rPr lang="en-US" altLang="zh-CN" sz="2800" dirty="0">
                <a:latin typeface="+mn-ea"/>
                <a:cs typeface="+mj-cs"/>
              </a:rPr>
              <a:t>CCPA</a:t>
            </a:r>
            <a:r>
              <a:rPr lang="zh-CN" altLang="en-US" sz="2800" dirty="0">
                <a:latin typeface="+mn-ea"/>
                <a:cs typeface="+mj-cs"/>
              </a:rPr>
              <a:t>，加州居民将获得以下新的权利：</a:t>
            </a:r>
          </a:p>
          <a:p>
            <a:pPr>
              <a:lnSpc>
                <a:spcPct val="140000"/>
              </a:lnSpc>
              <a:spcBef>
                <a:spcPts val="0"/>
              </a:spcBef>
            </a:pPr>
            <a:r>
              <a:rPr lang="zh-CN" altLang="en-US" sz="2800" b="1" dirty="0">
                <a:latin typeface="+mn-ea"/>
                <a:cs typeface="+mj-cs"/>
              </a:rPr>
              <a:t>数据访问权</a:t>
            </a:r>
            <a:r>
              <a:rPr lang="zh-CN" altLang="en-US" sz="2800" dirty="0">
                <a:latin typeface="+mn-ea"/>
                <a:cs typeface="+mj-cs"/>
              </a:rPr>
              <a:t>：</a:t>
            </a:r>
          </a:p>
          <a:p>
            <a:pPr marL="0" indent="0">
              <a:lnSpc>
                <a:spcPct val="140000"/>
              </a:lnSpc>
              <a:spcBef>
                <a:spcPts val="0"/>
              </a:spcBef>
              <a:buNone/>
            </a:pPr>
            <a:r>
              <a:rPr lang="zh-CN" altLang="en-US" sz="2800" dirty="0">
                <a:latin typeface="+mn-ea"/>
                <a:cs typeface="+mj-cs"/>
              </a:rPr>
              <a:t>    通过身份核实后的消费者可以请求企业提供其收集的特定个人信息以及其他类别信息的副本。企业必须在</a:t>
            </a:r>
            <a:r>
              <a:rPr lang="en-US" altLang="zh-CN" sz="2800" dirty="0">
                <a:latin typeface="+mn-ea"/>
                <a:cs typeface="+mj-cs"/>
              </a:rPr>
              <a:t>45</a:t>
            </a:r>
            <a:r>
              <a:rPr lang="zh-CN" altLang="en-US" sz="2800" dirty="0">
                <a:latin typeface="+mn-ea"/>
                <a:cs typeface="+mj-cs"/>
              </a:rPr>
              <a:t>天内回复这些请求（可能获得额外的</a:t>
            </a:r>
            <a:r>
              <a:rPr lang="en-US" altLang="zh-CN" sz="2800" dirty="0">
                <a:latin typeface="+mn-ea"/>
                <a:cs typeface="+mj-cs"/>
              </a:rPr>
              <a:t>45</a:t>
            </a:r>
            <a:r>
              <a:rPr lang="zh-CN" altLang="en-US" sz="2800" dirty="0">
                <a:latin typeface="+mn-ea"/>
                <a:cs typeface="+mj-cs"/>
              </a:rPr>
              <a:t>天或</a:t>
            </a:r>
            <a:r>
              <a:rPr lang="en-US" altLang="zh-CN" sz="2800" dirty="0">
                <a:latin typeface="+mn-ea"/>
                <a:cs typeface="+mj-cs"/>
              </a:rPr>
              <a:t>90</a:t>
            </a:r>
            <a:r>
              <a:rPr lang="zh-CN" altLang="en-US" sz="2800" dirty="0">
                <a:latin typeface="+mn-ea"/>
                <a:cs typeface="+mj-cs"/>
              </a:rPr>
              <a:t>天延期）。回复通常必须免费地通过邮件、电子传输或通过消费者的账户（视具体情况而定）而提供。如果以电子方式提供，则数据的副本必须“可携”，并且如果技术上可行，应以“易于使用的格式”允许消费者将该信息传送给另一实体。</a:t>
            </a:r>
          </a:p>
        </p:txBody>
      </p:sp>
    </p:spTree>
    <p:extLst>
      <p:ext uri="{BB962C8B-B14F-4D97-AF65-F5344CB8AC3E}">
        <p14:creationId xmlns:p14="http://schemas.microsoft.com/office/powerpoint/2010/main" val="3959151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414686" y="1268760"/>
            <a:ext cx="10369152" cy="5329386"/>
          </a:xfrm>
        </p:spPr>
        <p:txBody>
          <a:bodyPr>
            <a:noAutofit/>
          </a:bodyPr>
          <a:lstStyle/>
          <a:p>
            <a:pPr marL="457200" indent="-457200"/>
            <a:r>
              <a:rPr lang="zh-CN" altLang="en-US" sz="3200" dirty="0"/>
              <a:t>侵犯安全保障权的行为表现：</a:t>
            </a:r>
            <a:endParaRPr lang="en-US" altLang="zh-CN" sz="3200" dirty="0"/>
          </a:p>
          <a:p>
            <a:pPr marL="0" indent="0">
              <a:buNone/>
            </a:pPr>
            <a:r>
              <a:rPr lang="en-US" altLang="zh-CN" sz="3200" dirty="0"/>
              <a:t>1</a:t>
            </a:r>
            <a:r>
              <a:rPr lang="zh-CN" altLang="en-US" sz="3200" dirty="0"/>
              <a:t>、在产品尤其是食品中添加有毒有害物质</a:t>
            </a:r>
            <a:endParaRPr lang="en-US" altLang="zh-CN" sz="3200" dirty="0"/>
          </a:p>
          <a:p>
            <a:pPr marL="0" indent="0">
              <a:buNone/>
            </a:pPr>
            <a:r>
              <a:rPr lang="en-US" altLang="zh-CN" sz="3200" dirty="0"/>
              <a:t>2</a:t>
            </a:r>
            <a:r>
              <a:rPr lang="zh-CN" altLang="en-US" sz="3200" dirty="0"/>
              <a:t>、制造销售假药、劣药</a:t>
            </a:r>
            <a:endParaRPr lang="en-US" altLang="zh-CN" sz="3200" dirty="0"/>
          </a:p>
          <a:p>
            <a:pPr marL="0" indent="0">
              <a:buNone/>
            </a:pPr>
            <a:r>
              <a:rPr lang="en-US" altLang="zh-CN" sz="3200" dirty="0"/>
              <a:t>3</a:t>
            </a:r>
            <a:r>
              <a:rPr lang="zh-CN" altLang="en-US" sz="3200" dirty="0"/>
              <a:t>、出售过期、变质的产品，尤其是过期、变质的食品</a:t>
            </a:r>
            <a:endParaRPr lang="en-US" altLang="zh-CN" sz="3200" dirty="0"/>
          </a:p>
          <a:p>
            <a:pPr marL="0" indent="0">
              <a:buNone/>
            </a:pPr>
            <a:r>
              <a:rPr lang="en-US" altLang="zh-CN" sz="3200" dirty="0"/>
              <a:t>4</a:t>
            </a:r>
            <a:r>
              <a:rPr lang="zh-CN" altLang="en-US" sz="3200" dirty="0"/>
              <a:t>、机电产品等商品缺乏安全保障</a:t>
            </a:r>
            <a:endParaRPr lang="en-US" altLang="zh-CN" sz="3200" dirty="0"/>
          </a:p>
          <a:p>
            <a:pPr marL="0" indent="0">
              <a:buNone/>
            </a:pPr>
            <a:r>
              <a:rPr lang="en-US" altLang="zh-CN" sz="3200" dirty="0"/>
              <a:t>5</a:t>
            </a:r>
            <a:r>
              <a:rPr lang="zh-CN" altLang="en-US" sz="3200" dirty="0"/>
              <a:t>、化妆品有毒有害</a:t>
            </a:r>
            <a:endParaRPr lang="en-US" altLang="zh-CN" sz="3200" dirty="0"/>
          </a:p>
          <a:p>
            <a:pPr marL="0" indent="0">
              <a:buNone/>
            </a:pPr>
            <a:r>
              <a:rPr lang="en-US" altLang="zh-CN" sz="3200" dirty="0"/>
              <a:t>6</a:t>
            </a:r>
            <a:r>
              <a:rPr lang="zh-CN" altLang="en-US" sz="3200" dirty="0"/>
              <a:t>、服务方式不安全</a:t>
            </a:r>
            <a:endParaRPr lang="en-US" altLang="zh-CN" sz="3200" dirty="0"/>
          </a:p>
          <a:p>
            <a:pPr marL="0" indent="0">
              <a:buNone/>
            </a:pPr>
            <a:r>
              <a:rPr lang="en-US" altLang="zh-CN" sz="3200" dirty="0"/>
              <a:t>7</a:t>
            </a:r>
            <a:r>
              <a:rPr lang="zh-CN" altLang="en-US" sz="3200" dirty="0"/>
              <a:t>、营业场所和环境存在的安全隐患导致的安全事故</a:t>
            </a:r>
            <a:endParaRPr lang="en-US" altLang="zh-CN" sz="3200" dirty="0"/>
          </a:p>
          <a:p>
            <a:pPr marL="0" indent="0">
              <a:buNone/>
            </a:pPr>
            <a:r>
              <a:rPr lang="en-US" altLang="zh-CN" sz="3200" dirty="0"/>
              <a:t>8</a:t>
            </a:r>
            <a:r>
              <a:rPr lang="zh-CN" altLang="en-US" sz="3200" dirty="0"/>
              <a:t>、第三人造成的伤害</a:t>
            </a:r>
          </a:p>
        </p:txBody>
      </p:sp>
    </p:spTree>
    <p:extLst>
      <p:ext uri="{BB962C8B-B14F-4D97-AF65-F5344CB8AC3E}">
        <p14:creationId xmlns:p14="http://schemas.microsoft.com/office/powerpoint/2010/main" val="334855392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6505" y="1588"/>
            <a:ext cx="12188825" cy="6858000"/>
          </a:xfrm>
          <a:prstGeom prst="rect">
            <a:avLst/>
          </a:prstGeom>
          <a:noFill/>
        </p:spPr>
      </p:pic>
      <p:sp>
        <p:nvSpPr>
          <p:cNvPr id="3" name="内容占位符 2"/>
          <p:cNvSpPr>
            <a:spLocks noGrp="1"/>
          </p:cNvSpPr>
          <p:nvPr>
            <p:ph idx="1"/>
          </p:nvPr>
        </p:nvSpPr>
        <p:spPr>
          <a:xfrm>
            <a:off x="694606" y="1197546"/>
            <a:ext cx="11233248" cy="5256584"/>
          </a:xfrm>
        </p:spPr>
        <p:txBody>
          <a:bodyPr>
            <a:noAutofit/>
          </a:bodyPr>
          <a:lstStyle/>
          <a:p>
            <a:pPr>
              <a:lnSpc>
                <a:spcPct val="140000"/>
              </a:lnSpc>
              <a:spcBef>
                <a:spcPts val="0"/>
              </a:spcBef>
            </a:pPr>
            <a:r>
              <a:rPr lang="zh-CN" altLang="en-US" sz="2800" b="1" dirty="0">
                <a:latin typeface="+mn-ea"/>
                <a:cs typeface="+mj-cs"/>
              </a:rPr>
              <a:t>数据删除权</a:t>
            </a:r>
            <a:r>
              <a:rPr lang="zh-CN" altLang="en-US" sz="2800" dirty="0">
                <a:latin typeface="+mn-ea"/>
                <a:cs typeface="+mj-cs"/>
              </a:rPr>
              <a:t>：</a:t>
            </a:r>
          </a:p>
          <a:p>
            <a:pPr>
              <a:lnSpc>
                <a:spcPct val="140000"/>
              </a:lnSpc>
              <a:spcBef>
                <a:spcPts val="0"/>
              </a:spcBef>
            </a:pPr>
            <a:r>
              <a:rPr lang="zh-CN" altLang="en-US" sz="2800" dirty="0">
                <a:latin typeface="+mn-ea"/>
                <a:cs typeface="+mj-cs"/>
              </a:rPr>
              <a:t>      根据消费者的请求，除非适用例外情况，企业必须删除其收集的任何个人信息，并指示其服务提供商删除该信息。这些例外包括，例如，完成交易或提供消费者要求的其他商品或服务；在与消费者的持续业务关系的背景下进行合理预期内的活动；防止欺诈或其他非法活动；确保言论自由；遵守法律要求；进行与消费者期望合理相符的内部使用。</a:t>
            </a:r>
          </a:p>
        </p:txBody>
      </p:sp>
    </p:spTree>
    <p:extLst>
      <p:ext uri="{BB962C8B-B14F-4D97-AF65-F5344CB8AC3E}">
        <p14:creationId xmlns:p14="http://schemas.microsoft.com/office/powerpoint/2010/main" val="204283278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6505" y="1588"/>
            <a:ext cx="12188825" cy="6858000"/>
          </a:xfrm>
          <a:prstGeom prst="rect">
            <a:avLst/>
          </a:prstGeom>
          <a:noFill/>
        </p:spPr>
      </p:pic>
      <p:sp>
        <p:nvSpPr>
          <p:cNvPr id="3" name="内容占位符 2"/>
          <p:cNvSpPr>
            <a:spLocks noGrp="1"/>
          </p:cNvSpPr>
          <p:nvPr>
            <p:ph idx="1"/>
          </p:nvPr>
        </p:nvSpPr>
        <p:spPr>
          <a:xfrm>
            <a:off x="694606" y="1269554"/>
            <a:ext cx="11233248" cy="5256584"/>
          </a:xfrm>
        </p:spPr>
        <p:txBody>
          <a:bodyPr>
            <a:noAutofit/>
          </a:bodyPr>
          <a:lstStyle/>
          <a:p>
            <a:pPr>
              <a:lnSpc>
                <a:spcPct val="140000"/>
              </a:lnSpc>
              <a:spcBef>
                <a:spcPts val="0"/>
              </a:spcBef>
            </a:pPr>
            <a:r>
              <a:rPr lang="zh-CN" altLang="en-US" sz="2800" b="1" dirty="0">
                <a:latin typeface="+mn-ea"/>
                <a:cs typeface="+mj-cs"/>
              </a:rPr>
              <a:t>选择不销售个人信息：</a:t>
            </a:r>
          </a:p>
          <a:p>
            <a:pPr marL="0" indent="0">
              <a:lnSpc>
                <a:spcPct val="140000"/>
              </a:lnSpc>
              <a:spcBef>
                <a:spcPts val="0"/>
              </a:spcBef>
              <a:buNone/>
            </a:pPr>
            <a:r>
              <a:rPr lang="zh-CN" altLang="en-US" sz="2800" dirty="0">
                <a:latin typeface="+mn-ea"/>
                <a:cs typeface="+mj-cs"/>
              </a:rPr>
              <a:t>    消费者可以选择不允许企业出售其个人信息。出售消费者个人信息的企业必须告知消费者他们有权选择其个人信息不被出售。</a:t>
            </a:r>
          </a:p>
          <a:p>
            <a:pPr>
              <a:lnSpc>
                <a:spcPct val="140000"/>
              </a:lnSpc>
              <a:spcBef>
                <a:spcPts val="0"/>
              </a:spcBef>
            </a:pPr>
            <a:r>
              <a:rPr lang="zh-CN" altLang="en-US" sz="2800" b="1" dirty="0">
                <a:latin typeface="+mn-ea"/>
                <a:cs typeface="+mj-cs"/>
              </a:rPr>
              <a:t>禁止歧视：</a:t>
            </a:r>
          </a:p>
          <a:p>
            <a:pPr marL="0" indent="0">
              <a:lnSpc>
                <a:spcPct val="140000"/>
              </a:lnSpc>
              <a:spcBef>
                <a:spcPts val="0"/>
              </a:spcBef>
              <a:buNone/>
            </a:pPr>
            <a:r>
              <a:rPr lang="en-US" altLang="zh-CN" sz="2800" dirty="0">
                <a:latin typeface="+mn-ea"/>
                <a:cs typeface="+mj-cs"/>
              </a:rPr>
              <a:t>     CCPA</a:t>
            </a:r>
            <a:r>
              <a:rPr lang="zh-CN" altLang="en-US" sz="2800" dirty="0">
                <a:latin typeface="+mn-ea"/>
                <a:cs typeface="+mj-cs"/>
              </a:rPr>
              <a:t>明确禁止企业歧视那些要求访问，删除或选择停止出售其个人信息的消费者。 如果消费者在</a:t>
            </a:r>
            <a:r>
              <a:rPr lang="en-US" altLang="zh-CN" sz="2800" dirty="0">
                <a:latin typeface="+mn-ea"/>
                <a:cs typeface="+mj-cs"/>
              </a:rPr>
              <a:t>CCPA</a:t>
            </a:r>
            <a:r>
              <a:rPr lang="zh-CN" altLang="en-US" sz="2800" dirty="0">
                <a:latin typeface="+mn-ea"/>
                <a:cs typeface="+mj-cs"/>
              </a:rPr>
              <a:t>下行使其权利，企业将被禁止向消费者收取不同的价格或提供质量不同的商品或服务，除非该差异与消费者的数据所提供的价值合理相关。</a:t>
            </a:r>
          </a:p>
        </p:txBody>
      </p:sp>
    </p:spTree>
    <p:extLst>
      <p:ext uri="{BB962C8B-B14F-4D97-AF65-F5344CB8AC3E}">
        <p14:creationId xmlns:p14="http://schemas.microsoft.com/office/powerpoint/2010/main" val="139609777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6505" y="1588"/>
            <a:ext cx="12188825" cy="6858000"/>
          </a:xfrm>
          <a:prstGeom prst="rect">
            <a:avLst/>
          </a:prstGeom>
          <a:noFill/>
        </p:spPr>
      </p:pic>
      <p:sp>
        <p:nvSpPr>
          <p:cNvPr id="3" name="内容占位符 2"/>
          <p:cNvSpPr>
            <a:spLocks noGrp="1"/>
          </p:cNvSpPr>
          <p:nvPr>
            <p:ph idx="1"/>
          </p:nvPr>
        </p:nvSpPr>
        <p:spPr>
          <a:xfrm>
            <a:off x="694606" y="1197546"/>
            <a:ext cx="11233248" cy="5256584"/>
          </a:xfrm>
        </p:spPr>
        <p:txBody>
          <a:bodyPr>
            <a:noAutofit/>
          </a:bodyPr>
          <a:lstStyle/>
          <a:p>
            <a:pPr>
              <a:lnSpc>
                <a:spcPct val="140000"/>
              </a:lnSpc>
              <a:spcBef>
                <a:spcPts val="0"/>
              </a:spcBef>
            </a:pPr>
            <a:r>
              <a:rPr lang="zh-CN" altLang="en-US" sz="2800" b="1" dirty="0">
                <a:latin typeface="+mn-ea"/>
                <a:cs typeface="+mj-cs"/>
              </a:rPr>
              <a:t>“不销售”链接和新隐私政策披露：</a:t>
            </a:r>
            <a:endParaRPr lang="en-US" altLang="zh-CN" sz="2800" b="1" dirty="0">
              <a:latin typeface="+mn-ea"/>
              <a:cs typeface="+mj-cs"/>
            </a:endParaRPr>
          </a:p>
          <a:p>
            <a:pPr marL="0" indent="0">
              <a:lnSpc>
                <a:spcPct val="140000"/>
              </a:lnSpc>
              <a:spcBef>
                <a:spcPts val="0"/>
              </a:spcBef>
              <a:buNone/>
            </a:pPr>
            <a:r>
              <a:rPr lang="en-US" altLang="zh-CN" sz="2800" b="1" dirty="0">
                <a:latin typeface="+mn-ea"/>
                <a:cs typeface="+mj-cs"/>
              </a:rPr>
              <a:t>    </a:t>
            </a:r>
            <a:r>
              <a:rPr lang="zh-CN" altLang="en-US" sz="2800" dirty="0">
                <a:latin typeface="+mn-ea"/>
                <a:cs typeface="+mj-cs"/>
              </a:rPr>
              <a:t>企业必须在网站主页上添加名为“不出售我的个人信息”的链接。此链接必须使消费者能够选择其个人信息不被出售。企业还需要向加州消费者提供有关其权利的额外通知，通常通过线上隐私政策的方式进行提供。</a:t>
            </a:r>
          </a:p>
          <a:p>
            <a:pPr>
              <a:lnSpc>
                <a:spcPct val="140000"/>
              </a:lnSpc>
              <a:spcBef>
                <a:spcPts val="0"/>
              </a:spcBef>
            </a:pPr>
            <a:r>
              <a:rPr lang="zh-CN" altLang="en-US" sz="2800" b="1" dirty="0">
                <a:latin typeface="+mn-ea"/>
                <a:cs typeface="+mj-cs"/>
              </a:rPr>
              <a:t>未成年人同意：</a:t>
            </a:r>
          </a:p>
          <a:p>
            <a:pPr marL="0" indent="0">
              <a:lnSpc>
                <a:spcPct val="140000"/>
              </a:lnSpc>
              <a:spcBef>
                <a:spcPts val="0"/>
              </a:spcBef>
              <a:buNone/>
            </a:pPr>
            <a:r>
              <a:rPr lang="en-US" altLang="zh-CN" sz="2800" dirty="0">
                <a:latin typeface="+mn-ea"/>
                <a:cs typeface="+mj-cs"/>
              </a:rPr>
              <a:t>    13</a:t>
            </a:r>
            <a:r>
              <a:rPr lang="zh-CN" altLang="en-US" sz="2800" dirty="0">
                <a:latin typeface="+mn-ea"/>
                <a:cs typeface="+mj-cs"/>
              </a:rPr>
              <a:t>至</a:t>
            </a:r>
            <a:r>
              <a:rPr lang="en-US" altLang="zh-CN" sz="2800" dirty="0">
                <a:latin typeface="+mn-ea"/>
                <a:cs typeface="+mj-cs"/>
              </a:rPr>
              <a:t>16</a:t>
            </a:r>
            <a:r>
              <a:rPr lang="zh-CN" altLang="en-US" sz="2800" dirty="0">
                <a:latin typeface="+mn-ea"/>
                <a:cs typeface="+mj-cs"/>
              </a:rPr>
              <a:t>岁的未成年人必须“肯定性授权”出售其个人信息。对于</a:t>
            </a:r>
            <a:r>
              <a:rPr lang="en-US" altLang="zh-CN" sz="2800" dirty="0">
                <a:latin typeface="+mn-ea"/>
                <a:cs typeface="+mj-cs"/>
              </a:rPr>
              <a:t>13</a:t>
            </a:r>
            <a:r>
              <a:rPr lang="zh-CN" altLang="en-US" sz="2800" dirty="0">
                <a:latin typeface="+mn-ea"/>
                <a:cs typeface="+mj-cs"/>
              </a:rPr>
              <a:t>岁以下的儿童，企业必须获得其父母或监护人的同意。</a:t>
            </a:r>
          </a:p>
        </p:txBody>
      </p:sp>
    </p:spTree>
    <p:extLst>
      <p:ext uri="{BB962C8B-B14F-4D97-AF65-F5344CB8AC3E}">
        <p14:creationId xmlns:p14="http://schemas.microsoft.com/office/powerpoint/2010/main" val="189008041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6505" y="1588"/>
            <a:ext cx="12188825" cy="6858000"/>
          </a:xfrm>
          <a:prstGeom prst="rect">
            <a:avLst/>
          </a:prstGeom>
          <a:noFill/>
        </p:spPr>
      </p:pic>
      <p:sp>
        <p:nvSpPr>
          <p:cNvPr id="3" name="内容占位符 2"/>
          <p:cNvSpPr>
            <a:spLocks noGrp="1"/>
          </p:cNvSpPr>
          <p:nvPr>
            <p:ph idx="1"/>
          </p:nvPr>
        </p:nvSpPr>
        <p:spPr>
          <a:xfrm>
            <a:off x="484292" y="1197546"/>
            <a:ext cx="11299545" cy="5328592"/>
          </a:xfrm>
        </p:spPr>
        <p:txBody>
          <a:bodyPr>
            <a:noAutofit/>
          </a:bodyPr>
          <a:lstStyle/>
          <a:p>
            <a:pPr>
              <a:lnSpc>
                <a:spcPct val="140000"/>
              </a:lnSpc>
              <a:spcBef>
                <a:spcPts val="0"/>
              </a:spcBef>
            </a:pPr>
            <a:r>
              <a:rPr lang="zh-CN" altLang="en-US" sz="2800" b="1" dirty="0">
                <a:latin typeface="+mn-ea"/>
                <a:cs typeface="+mj-cs"/>
              </a:rPr>
              <a:t>针对某些数据泄露的私人诉讼权</a:t>
            </a:r>
            <a:r>
              <a:rPr lang="zh-CN" altLang="en-US" sz="2800" dirty="0">
                <a:latin typeface="+mn-ea"/>
                <a:cs typeface="+mj-cs"/>
              </a:rPr>
              <a:t>：</a:t>
            </a:r>
          </a:p>
          <a:p>
            <a:pPr marL="0" indent="0">
              <a:lnSpc>
                <a:spcPct val="140000"/>
              </a:lnSpc>
              <a:spcBef>
                <a:spcPts val="0"/>
              </a:spcBef>
              <a:buNone/>
            </a:pPr>
            <a:r>
              <a:rPr lang="zh-CN" altLang="en-US" sz="2800" dirty="0">
                <a:latin typeface="+mn-ea"/>
                <a:cs typeface="+mj-cs"/>
              </a:rPr>
              <a:t>     在与州总检察长协调下，当个人信息在未经授权的情况下被访问、泄露、窃取或披露，并且同时满足下列两项条件时，法律允许消费者起诉进行索赔：</a:t>
            </a:r>
          </a:p>
          <a:p>
            <a:pPr marL="0" indent="0">
              <a:lnSpc>
                <a:spcPct val="140000"/>
              </a:lnSpc>
              <a:spcBef>
                <a:spcPts val="0"/>
              </a:spcBef>
              <a:buNone/>
            </a:pPr>
            <a:r>
              <a:rPr lang="zh-CN" altLang="en-US" sz="2800" dirty="0">
                <a:latin typeface="+mn-ea"/>
                <a:cs typeface="+mj-cs"/>
              </a:rPr>
              <a:t>（</a:t>
            </a:r>
            <a:r>
              <a:rPr lang="en-US" altLang="zh-CN" sz="2800" dirty="0">
                <a:latin typeface="+mn-ea"/>
                <a:cs typeface="+mj-cs"/>
              </a:rPr>
              <a:t>1</a:t>
            </a:r>
            <a:r>
              <a:rPr lang="zh-CN" altLang="en-US" sz="2800" dirty="0">
                <a:latin typeface="+mn-ea"/>
                <a:cs typeface="+mj-cs"/>
              </a:rPr>
              <a:t>）既未进行数据加密也未编辑处理敏感信息，且（</a:t>
            </a:r>
            <a:r>
              <a:rPr lang="en-US" altLang="zh-CN" sz="2800" dirty="0">
                <a:latin typeface="+mn-ea"/>
                <a:cs typeface="+mj-cs"/>
              </a:rPr>
              <a:t>2</a:t>
            </a:r>
            <a:r>
              <a:rPr lang="zh-CN" altLang="en-US" sz="2800" dirty="0">
                <a:latin typeface="+mn-ea"/>
                <a:cs typeface="+mj-cs"/>
              </a:rPr>
              <a:t>）数据泄露是由于企业未能根据信息性质，实施并维护合理的安全程序或做法而导致。</a:t>
            </a:r>
          </a:p>
          <a:p>
            <a:pPr marL="0" indent="0">
              <a:lnSpc>
                <a:spcPct val="140000"/>
              </a:lnSpc>
              <a:spcBef>
                <a:spcPts val="0"/>
              </a:spcBef>
              <a:buNone/>
            </a:pPr>
            <a:r>
              <a:rPr lang="zh-CN" altLang="en-US" sz="2800" dirty="0">
                <a:latin typeface="+mn-ea"/>
                <a:cs typeface="+mj-cs"/>
              </a:rPr>
              <a:t>    此外，消费者必须在开始任何诉讼程序前</a:t>
            </a:r>
            <a:r>
              <a:rPr lang="en-US" altLang="zh-CN" sz="2800" dirty="0">
                <a:latin typeface="+mn-ea"/>
                <a:cs typeface="+mj-cs"/>
              </a:rPr>
              <a:t>30</a:t>
            </a:r>
            <a:r>
              <a:rPr lang="zh-CN" altLang="en-US" sz="2800" dirty="0">
                <a:latin typeface="+mn-ea"/>
                <a:cs typeface="+mj-cs"/>
              </a:rPr>
              <a:t>天向企业发出书面通知，并且企业有</a:t>
            </a:r>
            <a:r>
              <a:rPr lang="en-US" altLang="zh-CN" sz="2800" dirty="0">
                <a:latin typeface="+mn-ea"/>
                <a:cs typeface="+mj-cs"/>
              </a:rPr>
              <a:t>30</a:t>
            </a:r>
            <a:r>
              <a:rPr lang="zh-CN" altLang="en-US" sz="2800" dirty="0">
                <a:latin typeface="+mn-ea"/>
                <a:cs typeface="+mj-cs"/>
              </a:rPr>
              <a:t>天的时间进行补救。为防止滥用司法资源的诉讼，州总检察长有权禁止诉讼的进行。</a:t>
            </a:r>
          </a:p>
        </p:txBody>
      </p:sp>
    </p:spTree>
    <p:extLst>
      <p:ext uri="{BB962C8B-B14F-4D97-AF65-F5344CB8AC3E}">
        <p14:creationId xmlns:p14="http://schemas.microsoft.com/office/powerpoint/2010/main" val="399635763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6505" y="1588"/>
            <a:ext cx="12188825" cy="6858000"/>
          </a:xfrm>
          <a:prstGeom prst="rect">
            <a:avLst/>
          </a:prstGeom>
          <a:noFill/>
        </p:spPr>
      </p:pic>
      <p:sp>
        <p:nvSpPr>
          <p:cNvPr id="3" name="内容占位符 2"/>
          <p:cNvSpPr>
            <a:spLocks noGrp="1"/>
          </p:cNvSpPr>
          <p:nvPr>
            <p:ph idx="1"/>
          </p:nvPr>
        </p:nvSpPr>
        <p:spPr>
          <a:xfrm>
            <a:off x="736321" y="1989634"/>
            <a:ext cx="10729192" cy="3456384"/>
          </a:xfrm>
        </p:spPr>
        <p:txBody>
          <a:bodyPr>
            <a:noAutofit/>
          </a:bodyPr>
          <a:lstStyle/>
          <a:p>
            <a:pPr>
              <a:lnSpc>
                <a:spcPct val="140000"/>
              </a:lnSpc>
              <a:spcBef>
                <a:spcPts val="0"/>
              </a:spcBef>
            </a:pPr>
            <a:r>
              <a:rPr lang="zh-CN" altLang="en-US" sz="2800" b="1" dirty="0">
                <a:latin typeface="+mn-ea"/>
                <a:cs typeface="+mj-cs"/>
              </a:rPr>
              <a:t>总检察长的权力</a:t>
            </a:r>
            <a:r>
              <a:rPr lang="zh-CN" altLang="en-US" sz="2800" dirty="0">
                <a:latin typeface="+mn-ea"/>
                <a:cs typeface="+mj-cs"/>
              </a:rPr>
              <a:t>：</a:t>
            </a:r>
          </a:p>
          <a:p>
            <a:pPr marL="0" indent="0">
              <a:lnSpc>
                <a:spcPct val="140000"/>
              </a:lnSpc>
              <a:spcBef>
                <a:spcPts val="0"/>
              </a:spcBef>
              <a:buNone/>
            </a:pPr>
            <a:r>
              <a:rPr lang="zh-CN" altLang="en-US" sz="2800" dirty="0">
                <a:latin typeface="+mn-ea"/>
                <a:cs typeface="+mj-cs"/>
              </a:rPr>
              <a:t>     加州总检察长有权为实施</a:t>
            </a:r>
            <a:r>
              <a:rPr lang="en-US" altLang="zh-CN" sz="2800" dirty="0">
                <a:latin typeface="+mn-ea"/>
                <a:cs typeface="+mj-cs"/>
              </a:rPr>
              <a:t>CCPA</a:t>
            </a:r>
            <a:r>
              <a:rPr lang="zh-CN" altLang="en-US" sz="2800" dirty="0">
                <a:latin typeface="+mn-ea"/>
                <a:cs typeface="+mj-cs"/>
              </a:rPr>
              <a:t>而制定相关规定。</a:t>
            </a:r>
            <a:r>
              <a:rPr lang="en-US" altLang="zh-CN" sz="2800" dirty="0">
                <a:latin typeface="+mn-ea"/>
                <a:cs typeface="+mj-cs"/>
              </a:rPr>
              <a:t>CCPA</a:t>
            </a:r>
            <a:r>
              <a:rPr lang="zh-CN" altLang="en-US" sz="2800" dirty="0">
                <a:latin typeface="+mn-ea"/>
                <a:cs typeface="+mj-cs"/>
              </a:rPr>
              <a:t>要求加州总检察长在</a:t>
            </a:r>
            <a:r>
              <a:rPr lang="en-US" altLang="zh-CN" sz="2800" dirty="0">
                <a:latin typeface="+mn-ea"/>
                <a:cs typeface="+mj-cs"/>
              </a:rPr>
              <a:t>2020</a:t>
            </a:r>
            <a:r>
              <a:rPr lang="zh-CN" altLang="en-US" sz="2800" dirty="0">
                <a:latin typeface="+mn-ea"/>
                <a:cs typeface="+mj-cs"/>
              </a:rPr>
              <a:t>年</a:t>
            </a:r>
            <a:r>
              <a:rPr lang="en-US" altLang="zh-CN" sz="2800" dirty="0">
                <a:latin typeface="+mn-ea"/>
                <a:cs typeface="+mj-cs"/>
              </a:rPr>
              <a:t>1</a:t>
            </a:r>
            <a:r>
              <a:rPr lang="zh-CN" altLang="en-US" sz="2800" dirty="0">
                <a:latin typeface="+mn-ea"/>
                <a:cs typeface="+mj-cs"/>
              </a:rPr>
              <a:t>月</a:t>
            </a:r>
            <a:r>
              <a:rPr lang="en-US" altLang="zh-CN" sz="2800" dirty="0">
                <a:latin typeface="+mn-ea"/>
                <a:cs typeface="+mj-cs"/>
              </a:rPr>
              <a:t>1</a:t>
            </a:r>
            <a:r>
              <a:rPr lang="zh-CN" altLang="en-US" sz="2800" dirty="0">
                <a:latin typeface="+mn-ea"/>
                <a:cs typeface="+mj-cs"/>
              </a:rPr>
              <a:t>日或之前就为实施</a:t>
            </a:r>
            <a:r>
              <a:rPr lang="en-US" altLang="zh-CN" sz="2800" dirty="0">
                <a:latin typeface="+mn-ea"/>
                <a:cs typeface="+mj-cs"/>
              </a:rPr>
              <a:t>CCPA</a:t>
            </a:r>
            <a:r>
              <a:rPr lang="zh-CN" altLang="en-US" sz="2800" dirty="0">
                <a:latin typeface="+mn-ea"/>
                <a:cs typeface="+mj-cs"/>
              </a:rPr>
              <a:t>而制定的额外规定征求公众的反馈意见。</a:t>
            </a:r>
          </a:p>
        </p:txBody>
      </p:sp>
    </p:spTree>
    <p:extLst>
      <p:ext uri="{BB962C8B-B14F-4D97-AF65-F5344CB8AC3E}">
        <p14:creationId xmlns:p14="http://schemas.microsoft.com/office/powerpoint/2010/main" val="358050490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6505" y="1588"/>
            <a:ext cx="12188825" cy="6858000"/>
          </a:xfrm>
          <a:prstGeom prst="rect">
            <a:avLst/>
          </a:prstGeom>
          <a:noFill/>
        </p:spPr>
      </p:pic>
      <p:sp>
        <p:nvSpPr>
          <p:cNvPr id="3" name="内容占位符 2"/>
          <p:cNvSpPr>
            <a:spLocks noGrp="1"/>
          </p:cNvSpPr>
          <p:nvPr>
            <p:ph idx="1"/>
          </p:nvPr>
        </p:nvSpPr>
        <p:spPr>
          <a:xfrm>
            <a:off x="1132365" y="1846412"/>
            <a:ext cx="4746817" cy="3168352"/>
          </a:xfrm>
        </p:spPr>
        <p:txBody>
          <a:bodyPr>
            <a:noAutofit/>
          </a:bodyPr>
          <a:lstStyle/>
          <a:p>
            <a:pPr>
              <a:lnSpc>
                <a:spcPct val="140000"/>
              </a:lnSpc>
              <a:spcBef>
                <a:spcPts val="0"/>
              </a:spcBef>
            </a:pPr>
            <a:r>
              <a:rPr lang="zh-CN" altLang="en-US" sz="3000" dirty="0">
                <a:latin typeface="+mn-ea"/>
                <a:cs typeface="+mj-cs"/>
              </a:rPr>
              <a:t>携程网用户信息泄露（</a:t>
            </a:r>
            <a:r>
              <a:rPr lang="en-US" altLang="zh-CN" sz="3000" dirty="0">
                <a:latin typeface="+mn-ea"/>
                <a:cs typeface="+mj-cs"/>
              </a:rPr>
              <a:t>2014</a:t>
            </a:r>
            <a:r>
              <a:rPr lang="zh-CN" altLang="en-US" sz="3000" dirty="0">
                <a:latin typeface="+mn-ea"/>
                <a:cs typeface="+mj-cs"/>
              </a:rPr>
              <a:t>年）</a:t>
            </a:r>
            <a:endParaRPr lang="en-US" altLang="zh-CN" sz="3000" dirty="0">
              <a:latin typeface="+mn-ea"/>
              <a:cs typeface="+mj-cs"/>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7254" y="837506"/>
            <a:ext cx="3999869" cy="5786637"/>
          </a:xfrm>
          <a:prstGeom prst="rect">
            <a:avLst/>
          </a:prstGeom>
        </p:spPr>
      </p:pic>
    </p:spTree>
    <p:extLst>
      <p:ext uri="{BB962C8B-B14F-4D97-AF65-F5344CB8AC3E}">
        <p14:creationId xmlns:p14="http://schemas.microsoft.com/office/powerpoint/2010/main" val="124659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6505" y="1588"/>
            <a:ext cx="12188825" cy="6858000"/>
          </a:xfrm>
          <a:prstGeom prst="rect">
            <a:avLst/>
          </a:prstGeom>
          <a:noFill/>
        </p:spPr>
      </p:pic>
      <p:sp>
        <p:nvSpPr>
          <p:cNvPr id="3" name="内容占位符 2"/>
          <p:cNvSpPr>
            <a:spLocks noGrp="1"/>
          </p:cNvSpPr>
          <p:nvPr>
            <p:ph idx="1"/>
          </p:nvPr>
        </p:nvSpPr>
        <p:spPr>
          <a:xfrm>
            <a:off x="1132365" y="1846412"/>
            <a:ext cx="8419225" cy="3168352"/>
          </a:xfrm>
        </p:spPr>
        <p:txBody>
          <a:bodyPr>
            <a:noAutofit/>
          </a:bodyPr>
          <a:lstStyle/>
          <a:p>
            <a:pPr>
              <a:lnSpc>
                <a:spcPct val="140000"/>
              </a:lnSpc>
              <a:spcBef>
                <a:spcPts val="0"/>
              </a:spcBef>
            </a:pPr>
            <a:r>
              <a:rPr lang="zh-CN" altLang="en-US" sz="3000" dirty="0">
                <a:latin typeface="+mn-ea"/>
                <a:cs typeface="+mj-cs"/>
              </a:rPr>
              <a:t>万茜手滑点赞知乎网宁静黑帖（</a:t>
            </a:r>
            <a:r>
              <a:rPr lang="en-US" altLang="zh-CN" sz="3000" dirty="0">
                <a:latin typeface="+mn-ea"/>
                <a:cs typeface="+mj-cs"/>
              </a:rPr>
              <a:t>2020</a:t>
            </a:r>
            <a:r>
              <a:rPr lang="zh-CN" altLang="en-US" sz="3000" dirty="0">
                <a:latin typeface="+mn-ea"/>
                <a:cs typeface="+mj-cs"/>
              </a:rPr>
              <a:t>年底）</a:t>
            </a:r>
            <a:endParaRPr lang="en-US" altLang="zh-CN" sz="3000" dirty="0">
              <a:latin typeface="+mn-ea"/>
              <a:cs typeface="+mj-cs"/>
            </a:endParaRP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563" y="981522"/>
            <a:ext cx="10058400" cy="5179832"/>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62" y="-1437"/>
            <a:ext cx="5266902" cy="6859588"/>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0383" y="722620"/>
            <a:ext cx="6801068" cy="5446018"/>
          </a:xfrm>
          <a:prstGeom prst="rect">
            <a:avLst/>
          </a:prstGeom>
        </p:spPr>
      </p:pic>
      <p:pic>
        <p:nvPicPr>
          <p:cNvPr id="12"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1190" y="-170606"/>
            <a:ext cx="5858124" cy="6859588"/>
          </a:xfrm>
          <a:prstGeom prst="rect">
            <a:avLst/>
          </a:prstGeom>
        </p:spPr>
      </p:pic>
    </p:spTree>
    <p:extLst>
      <p:ext uri="{BB962C8B-B14F-4D97-AF65-F5344CB8AC3E}">
        <p14:creationId xmlns:p14="http://schemas.microsoft.com/office/powerpoint/2010/main" val="195599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6505" y="1588"/>
            <a:ext cx="12188825" cy="6858000"/>
          </a:xfrm>
          <a:prstGeom prst="rect">
            <a:avLst/>
          </a:prstGeom>
          <a:noFill/>
        </p:spPr>
      </p:pic>
      <p:sp>
        <p:nvSpPr>
          <p:cNvPr id="3" name="内容占位符 2"/>
          <p:cNvSpPr>
            <a:spLocks noGrp="1"/>
          </p:cNvSpPr>
          <p:nvPr>
            <p:ph idx="1"/>
          </p:nvPr>
        </p:nvSpPr>
        <p:spPr>
          <a:xfrm>
            <a:off x="1132365" y="1846412"/>
            <a:ext cx="9937104" cy="3168352"/>
          </a:xfrm>
        </p:spPr>
        <p:txBody>
          <a:bodyPr>
            <a:noAutofit/>
          </a:bodyPr>
          <a:lstStyle/>
          <a:p>
            <a:pPr>
              <a:lnSpc>
                <a:spcPct val="140000"/>
              </a:lnSpc>
              <a:spcBef>
                <a:spcPts val="0"/>
              </a:spcBef>
            </a:pPr>
            <a:r>
              <a:rPr lang="zh-CN" altLang="en-US" sz="3000" dirty="0">
                <a:latin typeface="+mn-ea"/>
                <a:cs typeface="+mj-cs"/>
              </a:rPr>
              <a:t>导演陆川在微博内涵电影</a:t>
            </a:r>
            <a:r>
              <a:rPr lang="en-US" altLang="zh-CN" sz="3000" dirty="0">
                <a:latin typeface="+mn-ea"/>
                <a:cs typeface="+mj-cs"/>
              </a:rPr>
              <a:t>《</a:t>
            </a:r>
            <a:r>
              <a:rPr lang="zh-CN" altLang="en-US" sz="3000" dirty="0">
                <a:latin typeface="+mn-ea"/>
                <a:cs typeface="+mj-cs"/>
              </a:rPr>
              <a:t>抓娃娃</a:t>
            </a:r>
            <a:r>
              <a:rPr lang="en-US" altLang="zh-CN" sz="3000" dirty="0">
                <a:latin typeface="+mn-ea"/>
                <a:cs typeface="+mj-cs"/>
              </a:rPr>
              <a:t>》</a:t>
            </a:r>
            <a:r>
              <a:rPr lang="zh-CN" altLang="en-US" sz="3000" dirty="0">
                <a:latin typeface="+mn-ea"/>
                <a:cs typeface="+mj-cs"/>
              </a:rPr>
              <a:t>（</a:t>
            </a:r>
            <a:r>
              <a:rPr lang="en-US" altLang="zh-CN" sz="3000" dirty="0">
                <a:latin typeface="+mn-ea"/>
                <a:cs typeface="+mj-cs"/>
              </a:rPr>
              <a:t>2024</a:t>
            </a:r>
            <a:r>
              <a:rPr lang="zh-CN" altLang="en-US" sz="3000" dirty="0">
                <a:latin typeface="+mn-ea"/>
                <a:cs typeface="+mj-cs"/>
              </a:rPr>
              <a:t>年</a:t>
            </a:r>
            <a:r>
              <a:rPr lang="en-US" altLang="zh-CN" sz="3000" dirty="0">
                <a:latin typeface="+mn-ea"/>
                <a:cs typeface="+mj-cs"/>
              </a:rPr>
              <a:t>7</a:t>
            </a:r>
            <a:r>
              <a:rPr lang="zh-CN" altLang="en-US" sz="3000" dirty="0">
                <a:latin typeface="+mn-ea"/>
                <a:cs typeface="+mj-cs"/>
              </a:rPr>
              <a:t>月）</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558" y="29157"/>
            <a:ext cx="4902948" cy="6859588"/>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4638" y="29157"/>
            <a:ext cx="5642849" cy="6859588"/>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7054" y="74761"/>
            <a:ext cx="7393568" cy="6859588"/>
          </a:xfrm>
          <a:prstGeom prst="rect">
            <a:avLst/>
          </a:prstGeom>
        </p:spPr>
      </p:pic>
    </p:spTree>
    <p:extLst>
      <p:ext uri="{BB962C8B-B14F-4D97-AF65-F5344CB8AC3E}">
        <p14:creationId xmlns:p14="http://schemas.microsoft.com/office/powerpoint/2010/main" val="270633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6505" y="1588"/>
            <a:ext cx="12188825" cy="6858000"/>
          </a:xfrm>
          <a:prstGeom prst="rect">
            <a:avLst/>
          </a:prstGeom>
          <a:noFill/>
        </p:spPr>
      </p:pic>
      <p:sp>
        <p:nvSpPr>
          <p:cNvPr id="2" name="标题 1"/>
          <p:cNvSpPr>
            <a:spLocks noGrp="1"/>
          </p:cNvSpPr>
          <p:nvPr>
            <p:ph type="title"/>
          </p:nvPr>
        </p:nvSpPr>
        <p:spPr>
          <a:xfrm>
            <a:off x="1228491" y="901605"/>
            <a:ext cx="9793087" cy="908092"/>
          </a:xfrm>
        </p:spPr>
        <p:txBody>
          <a:bodyPr>
            <a:noAutofit/>
          </a:bodyPr>
          <a:lstStyle/>
          <a:p>
            <a:r>
              <a:rPr lang="zh-CN" altLang="en-US" sz="4000" b="1" dirty="0">
                <a:solidFill>
                  <a:srgbClr val="7C1D20"/>
                </a:solidFill>
                <a:latin typeface="+mn-ea"/>
                <a:ea typeface="+mn-ea"/>
              </a:rPr>
              <a:t>个人信息的界定</a:t>
            </a:r>
          </a:p>
        </p:txBody>
      </p:sp>
      <p:sp>
        <p:nvSpPr>
          <p:cNvPr id="3" name="内容占位符 2"/>
          <p:cNvSpPr>
            <a:spLocks noGrp="1"/>
          </p:cNvSpPr>
          <p:nvPr>
            <p:ph idx="1"/>
          </p:nvPr>
        </p:nvSpPr>
        <p:spPr>
          <a:xfrm>
            <a:off x="550590" y="2205658"/>
            <a:ext cx="10729192" cy="3312368"/>
          </a:xfrm>
        </p:spPr>
        <p:txBody>
          <a:bodyPr>
            <a:noAutofit/>
          </a:bodyPr>
          <a:lstStyle/>
          <a:p>
            <a:pPr>
              <a:lnSpc>
                <a:spcPct val="140000"/>
              </a:lnSpc>
              <a:spcBef>
                <a:spcPts val="0"/>
              </a:spcBef>
            </a:pPr>
            <a:r>
              <a:rPr lang="zh-CN" altLang="en-US" sz="3000" b="1" dirty="0">
                <a:latin typeface="+mn-ea"/>
                <a:cs typeface="+mj-cs"/>
              </a:rPr>
              <a:t>定向广告</a:t>
            </a:r>
            <a:endParaRPr lang="en-US" altLang="zh-CN" sz="3000" b="1" dirty="0">
              <a:latin typeface="+mn-ea"/>
              <a:cs typeface="+mj-cs"/>
            </a:endParaRPr>
          </a:p>
          <a:p>
            <a:pPr>
              <a:lnSpc>
                <a:spcPct val="140000"/>
              </a:lnSpc>
              <a:spcBef>
                <a:spcPts val="0"/>
              </a:spcBef>
            </a:pPr>
            <a:r>
              <a:rPr lang="zh-CN" altLang="en-US" sz="3000" b="1" dirty="0">
                <a:solidFill>
                  <a:srgbClr val="FF0000"/>
                </a:solidFill>
                <a:latin typeface="+mn-ea"/>
                <a:cs typeface="+mj-cs"/>
              </a:rPr>
              <a:t>核心标准：可识别性（是否扩张至关联性及描述性）</a:t>
            </a:r>
          </a:p>
          <a:p>
            <a:pPr>
              <a:lnSpc>
                <a:spcPct val="140000"/>
              </a:lnSpc>
              <a:spcBef>
                <a:spcPts val="0"/>
              </a:spcBef>
            </a:pPr>
            <a:r>
              <a:rPr lang="zh-CN" altLang="en-US" sz="3000" dirty="0">
                <a:latin typeface="+mn-ea"/>
                <a:cs typeface="+mj-cs"/>
              </a:rPr>
              <a:t>欧盟：识别性（</a:t>
            </a:r>
            <a:r>
              <a:rPr lang="en-US" altLang="zh-CN" sz="3000" dirty="0">
                <a:latin typeface="+mn-ea"/>
                <a:cs typeface="+mj-cs"/>
              </a:rPr>
              <a:t>GDPR</a:t>
            </a:r>
            <a:r>
              <a:rPr lang="zh-CN" altLang="en-US" sz="3000" dirty="0">
                <a:latin typeface="+mn-ea"/>
                <a:cs typeface="+mj-cs"/>
              </a:rPr>
              <a:t>）</a:t>
            </a:r>
            <a:endParaRPr lang="en-US" altLang="zh-CN" sz="3000" dirty="0">
              <a:latin typeface="+mn-ea"/>
              <a:cs typeface="+mj-cs"/>
            </a:endParaRPr>
          </a:p>
          <a:p>
            <a:pPr>
              <a:lnSpc>
                <a:spcPct val="140000"/>
              </a:lnSpc>
              <a:spcBef>
                <a:spcPts val="0"/>
              </a:spcBef>
            </a:pPr>
            <a:r>
              <a:rPr lang="zh-CN" altLang="en-US" sz="3000" dirty="0">
                <a:latin typeface="+mn-ea"/>
                <a:cs typeface="+mj-cs"/>
              </a:rPr>
              <a:t>美国：识别性</a:t>
            </a:r>
            <a:r>
              <a:rPr lang="en-US" altLang="zh-CN" sz="3000" dirty="0">
                <a:latin typeface="+mn-ea"/>
                <a:cs typeface="+mj-cs"/>
              </a:rPr>
              <a:t>+</a:t>
            </a:r>
            <a:r>
              <a:rPr lang="zh-CN" altLang="en-US" sz="3000" dirty="0">
                <a:latin typeface="+mn-ea"/>
                <a:cs typeface="+mj-cs"/>
              </a:rPr>
              <a:t>关联性（</a:t>
            </a:r>
            <a:r>
              <a:rPr lang="en-US" altLang="zh-CN" sz="3000" dirty="0">
                <a:latin typeface="+mn-ea"/>
                <a:cs typeface="+mj-cs"/>
              </a:rPr>
              <a:t>CCPA</a:t>
            </a:r>
            <a:r>
              <a:rPr lang="zh-CN" altLang="en-US" sz="3000" dirty="0">
                <a:latin typeface="+mn-ea"/>
                <a:cs typeface="+mj-cs"/>
              </a:rPr>
              <a:t>）</a:t>
            </a:r>
            <a:endParaRPr lang="en-US" altLang="zh-CN" sz="3000" dirty="0">
              <a:latin typeface="+mn-ea"/>
              <a:cs typeface="+mj-cs"/>
            </a:endParaRPr>
          </a:p>
        </p:txBody>
      </p:sp>
    </p:spTree>
    <p:extLst>
      <p:ext uri="{BB962C8B-B14F-4D97-AF65-F5344CB8AC3E}">
        <p14:creationId xmlns:p14="http://schemas.microsoft.com/office/powerpoint/2010/main" val="389710656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6505" y="1588"/>
            <a:ext cx="12188825" cy="6858000"/>
          </a:xfrm>
          <a:prstGeom prst="rect">
            <a:avLst/>
          </a:prstGeom>
          <a:noFill/>
        </p:spPr>
      </p:pic>
      <p:sp>
        <p:nvSpPr>
          <p:cNvPr id="3" name="内容占位符 2"/>
          <p:cNvSpPr>
            <a:spLocks noGrp="1"/>
          </p:cNvSpPr>
          <p:nvPr>
            <p:ph idx="1"/>
          </p:nvPr>
        </p:nvSpPr>
        <p:spPr>
          <a:xfrm>
            <a:off x="262558" y="1341562"/>
            <a:ext cx="11593288" cy="4824536"/>
          </a:xfrm>
        </p:spPr>
        <p:txBody>
          <a:bodyPr>
            <a:noAutofit/>
          </a:bodyPr>
          <a:lstStyle/>
          <a:p>
            <a:pPr>
              <a:lnSpc>
                <a:spcPct val="140000"/>
              </a:lnSpc>
              <a:spcBef>
                <a:spcPts val="0"/>
              </a:spcBef>
            </a:pPr>
            <a:r>
              <a:rPr lang="en-US" altLang="zh-CN" sz="2400" dirty="0">
                <a:latin typeface="+mn-ea"/>
                <a:cs typeface="+mj-cs"/>
              </a:rPr>
              <a:t>《GDPR》</a:t>
            </a:r>
            <a:r>
              <a:rPr lang="zh-CN" altLang="en-US" sz="2400" dirty="0">
                <a:latin typeface="+mn-ea"/>
                <a:cs typeface="+mj-cs"/>
              </a:rPr>
              <a:t>第</a:t>
            </a:r>
            <a:r>
              <a:rPr lang="en-US" altLang="zh-CN" sz="2400" dirty="0">
                <a:latin typeface="+mn-ea"/>
                <a:cs typeface="+mj-cs"/>
              </a:rPr>
              <a:t>4</a:t>
            </a:r>
            <a:r>
              <a:rPr lang="zh-CN" altLang="en-US" sz="2400" dirty="0">
                <a:latin typeface="+mn-ea"/>
                <a:cs typeface="+mj-cs"/>
              </a:rPr>
              <a:t>条 ：个人数据是指任何指向一个</a:t>
            </a:r>
            <a:r>
              <a:rPr lang="zh-CN" altLang="en-US" sz="2400" b="1" dirty="0">
                <a:solidFill>
                  <a:srgbClr val="FF0000"/>
                </a:solidFill>
                <a:latin typeface="+mn-ea"/>
                <a:cs typeface="+mj-cs"/>
              </a:rPr>
              <a:t>已识别或可识别</a:t>
            </a:r>
            <a:r>
              <a:rPr lang="zh-CN" altLang="en-US" sz="2400" dirty="0">
                <a:latin typeface="+mn-ea"/>
                <a:cs typeface="+mj-cs"/>
              </a:rPr>
              <a:t>的自然人的信息。该可识别的自然人能够被</a:t>
            </a:r>
            <a:r>
              <a:rPr lang="zh-CN" altLang="en-US" sz="2400" b="1" u="sng" dirty="0">
                <a:latin typeface="+mn-ea"/>
                <a:cs typeface="+mj-cs"/>
              </a:rPr>
              <a:t>直接或间接地识别</a:t>
            </a:r>
            <a:r>
              <a:rPr lang="zh-CN" altLang="en-US" sz="2400" dirty="0">
                <a:latin typeface="+mn-ea"/>
                <a:cs typeface="+mj-cs"/>
              </a:rPr>
              <a:t>。</a:t>
            </a:r>
            <a:endParaRPr lang="en-US" altLang="zh-CN" sz="2400" dirty="0">
              <a:latin typeface="+mn-ea"/>
              <a:cs typeface="+mj-cs"/>
            </a:endParaRPr>
          </a:p>
          <a:p>
            <a:pPr>
              <a:lnSpc>
                <a:spcPct val="140000"/>
              </a:lnSpc>
              <a:spcBef>
                <a:spcPts val="0"/>
              </a:spcBef>
            </a:pPr>
            <a:r>
              <a:rPr lang="en-US" altLang="zh-CN" sz="2400" dirty="0">
                <a:latin typeface="+mn-ea"/>
                <a:cs typeface="+mj-cs"/>
              </a:rPr>
              <a:t>《CCPA》</a:t>
            </a:r>
            <a:r>
              <a:rPr lang="zh-CN" altLang="en-US" sz="2400" dirty="0">
                <a:latin typeface="+mn-ea"/>
                <a:cs typeface="+mj-cs"/>
              </a:rPr>
              <a:t>第</a:t>
            </a:r>
            <a:r>
              <a:rPr lang="en-US" altLang="zh-CN" sz="2400" dirty="0">
                <a:latin typeface="+mn-ea"/>
                <a:cs typeface="+mj-cs"/>
              </a:rPr>
              <a:t>135</a:t>
            </a:r>
            <a:r>
              <a:rPr lang="zh-CN" altLang="en-US" sz="2400" dirty="0">
                <a:latin typeface="+mn-ea"/>
                <a:cs typeface="+mj-cs"/>
              </a:rPr>
              <a:t>条：个人信息系指</a:t>
            </a:r>
            <a:r>
              <a:rPr lang="zh-CN" altLang="en-US" sz="2400" b="1" u="sng" dirty="0">
                <a:latin typeface="+mn-ea"/>
                <a:cs typeface="+mj-cs"/>
              </a:rPr>
              <a:t>直接或间接地识别</a:t>
            </a:r>
            <a:r>
              <a:rPr lang="zh-CN" altLang="en-US" sz="2400" dirty="0">
                <a:latin typeface="+mn-ea"/>
                <a:cs typeface="+mj-cs"/>
              </a:rPr>
              <a:t>、</a:t>
            </a:r>
            <a:r>
              <a:rPr lang="zh-CN" altLang="en-US" sz="2400" b="1" dirty="0">
                <a:solidFill>
                  <a:srgbClr val="FF0000"/>
                </a:solidFill>
                <a:latin typeface="+mn-ea"/>
                <a:cs typeface="+mj-cs"/>
              </a:rPr>
              <a:t>关系到、描述、能够相关联</a:t>
            </a:r>
            <a:r>
              <a:rPr lang="zh-CN" altLang="en-US" sz="2400" dirty="0">
                <a:latin typeface="+mn-ea"/>
                <a:cs typeface="+mj-cs"/>
              </a:rPr>
              <a:t>或可合理地</a:t>
            </a:r>
            <a:r>
              <a:rPr lang="zh-CN" altLang="en-US" sz="2400" b="1" dirty="0">
                <a:solidFill>
                  <a:srgbClr val="FF0000"/>
                </a:solidFill>
                <a:latin typeface="+mn-ea"/>
                <a:cs typeface="+mj-cs"/>
              </a:rPr>
              <a:t>连结到特定消费者或家庭</a:t>
            </a:r>
            <a:r>
              <a:rPr lang="zh-CN" altLang="en-US" sz="2400" dirty="0">
                <a:latin typeface="+mn-ea"/>
                <a:cs typeface="+mj-cs"/>
              </a:rPr>
              <a:t>的信息，包括但不限于以下内容：</a:t>
            </a:r>
            <a:endParaRPr lang="en-US" altLang="zh-CN" sz="2400" dirty="0">
              <a:latin typeface="+mn-ea"/>
              <a:cs typeface="+mj-cs"/>
            </a:endParaRPr>
          </a:p>
          <a:p>
            <a:pPr marL="0" indent="0">
              <a:lnSpc>
                <a:spcPct val="140000"/>
              </a:lnSpc>
              <a:spcBef>
                <a:spcPts val="0"/>
              </a:spcBef>
              <a:buNone/>
            </a:pPr>
            <a:r>
              <a:rPr lang="en-US" altLang="zh-CN" sz="2400" dirty="0">
                <a:latin typeface="+mn-ea"/>
                <a:cs typeface="+mj-cs"/>
              </a:rPr>
              <a:t>   </a:t>
            </a:r>
            <a:r>
              <a:rPr lang="zh-CN" altLang="zh-CN" sz="2400" dirty="0">
                <a:latin typeface="+mn-ea"/>
                <a:cs typeface="+mj-cs"/>
              </a:rPr>
              <a:t>…</a:t>
            </a:r>
            <a:r>
              <a:rPr lang="en-US" altLang="zh-CN" sz="2400" dirty="0">
                <a:latin typeface="+mn-ea"/>
                <a:cs typeface="+mj-cs"/>
              </a:rPr>
              <a:t>……</a:t>
            </a:r>
            <a:r>
              <a:rPr lang="zh-CN" altLang="en-US" sz="2400" dirty="0">
                <a:latin typeface="+mn-ea"/>
                <a:cs typeface="+mj-cs"/>
              </a:rPr>
              <a:t>         </a:t>
            </a:r>
          </a:p>
          <a:p>
            <a:pPr marL="0" indent="0">
              <a:lnSpc>
                <a:spcPct val="140000"/>
              </a:lnSpc>
              <a:spcBef>
                <a:spcPts val="0"/>
              </a:spcBef>
              <a:buNone/>
            </a:pPr>
            <a:r>
              <a:rPr lang="zh-CN" altLang="en-US" sz="2400" dirty="0">
                <a:latin typeface="+mn-ea"/>
                <a:cs typeface="+mj-cs"/>
              </a:rPr>
              <a:t>（</a:t>
            </a:r>
            <a:r>
              <a:rPr lang="en-US" altLang="zh-CN" sz="2400" dirty="0">
                <a:latin typeface="+mn-ea"/>
                <a:cs typeface="+mj-cs"/>
              </a:rPr>
              <a:t>F</a:t>
            </a:r>
            <a:r>
              <a:rPr lang="zh-CN" altLang="en-US" sz="2400" dirty="0">
                <a:latin typeface="+mn-ea"/>
                <a:cs typeface="+mj-cs"/>
              </a:rPr>
              <a:t>）因特网或其他电子网络活动信息，包括但不限于</a:t>
            </a:r>
            <a:r>
              <a:rPr lang="zh-CN" altLang="en-US" sz="2400" b="1" dirty="0">
                <a:solidFill>
                  <a:srgbClr val="FF0000"/>
                </a:solidFill>
                <a:latin typeface="+mn-ea"/>
                <a:cs typeface="+mj-cs"/>
              </a:rPr>
              <a:t>浏览历史、搜索历史</a:t>
            </a:r>
            <a:r>
              <a:rPr lang="zh-CN" altLang="en-US" sz="2400" dirty="0">
                <a:latin typeface="+mn-ea"/>
                <a:cs typeface="+mj-cs"/>
              </a:rPr>
              <a:t>和关于消费者与因特网网站、应用程序或广告交互的信息。</a:t>
            </a:r>
          </a:p>
          <a:p>
            <a:pPr marL="0" indent="0">
              <a:lnSpc>
                <a:spcPct val="140000"/>
              </a:lnSpc>
              <a:spcBef>
                <a:spcPts val="0"/>
              </a:spcBef>
              <a:buNone/>
            </a:pPr>
            <a:r>
              <a:rPr lang="zh-CN" altLang="en-US" sz="2400" dirty="0">
                <a:latin typeface="+mn-ea"/>
                <a:cs typeface="+mj-cs"/>
              </a:rPr>
              <a:t>（</a:t>
            </a:r>
            <a:r>
              <a:rPr lang="en-US" altLang="zh-CN" sz="2400" dirty="0">
                <a:latin typeface="+mn-ea"/>
                <a:cs typeface="+mj-cs"/>
              </a:rPr>
              <a:t>K</a:t>
            </a:r>
            <a:r>
              <a:rPr lang="zh-CN" altLang="en-US" sz="2400" dirty="0">
                <a:latin typeface="+mn-ea"/>
                <a:cs typeface="+mj-cs"/>
              </a:rPr>
              <a:t>）从本条中已识别的任何信息中得出的推论，以创建</a:t>
            </a:r>
            <a:r>
              <a:rPr lang="zh-CN" altLang="en-US" sz="2400" b="1" dirty="0">
                <a:solidFill>
                  <a:srgbClr val="FF0000"/>
                </a:solidFill>
                <a:latin typeface="+mn-ea"/>
                <a:cs typeface="+mj-cs"/>
              </a:rPr>
              <a:t>反映消费者偏好</a:t>
            </a:r>
            <a:r>
              <a:rPr lang="zh-CN" altLang="en-US" sz="2400" dirty="0">
                <a:latin typeface="+mn-ea"/>
                <a:cs typeface="+mj-cs"/>
              </a:rPr>
              <a:t>、特征、心理倾向、偏好、倾向、行为、态度、智力、能力和资质的</a:t>
            </a:r>
            <a:r>
              <a:rPr lang="zh-CN" altLang="en-US" sz="2400" b="1" dirty="0">
                <a:solidFill>
                  <a:srgbClr val="FF0000"/>
                </a:solidFill>
                <a:latin typeface="+mn-ea"/>
                <a:cs typeface="+mj-cs"/>
              </a:rPr>
              <a:t>画像</a:t>
            </a:r>
          </a:p>
          <a:p>
            <a:pPr>
              <a:lnSpc>
                <a:spcPct val="140000"/>
              </a:lnSpc>
              <a:spcBef>
                <a:spcPts val="0"/>
              </a:spcBef>
            </a:pPr>
            <a:endParaRPr lang="zh-CN" altLang="en-US" sz="2400" dirty="0">
              <a:latin typeface="+mn-ea"/>
              <a:cs typeface="+mj-cs"/>
            </a:endParaRPr>
          </a:p>
        </p:txBody>
      </p:sp>
    </p:spTree>
    <p:extLst>
      <p:ext uri="{BB962C8B-B14F-4D97-AF65-F5344CB8AC3E}">
        <p14:creationId xmlns:p14="http://schemas.microsoft.com/office/powerpoint/2010/main" val="2730655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414686" y="1773610"/>
            <a:ext cx="10441160" cy="3960440"/>
          </a:xfrm>
        </p:spPr>
        <p:txBody>
          <a:bodyPr>
            <a:noAutofit/>
          </a:bodyPr>
          <a:lstStyle/>
          <a:p>
            <a:pPr marL="457200" indent="-457200"/>
            <a:r>
              <a:rPr lang="zh-CN" altLang="en-US" sz="3200" dirty="0"/>
              <a:t>安全保障权的实现</a:t>
            </a:r>
            <a:endParaRPr lang="en-US" altLang="zh-CN" sz="3200" dirty="0"/>
          </a:p>
          <a:p>
            <a:pPr marL="0" indent="0">
              <a:buNone/>
            </a:pPr>
            <a:r>
              <a:rPr lang="en-US" altLang="zh-CN" sz="3200" dirty="0"/>
              <a:t>1</a:t>
            </a:r>
            <a:r>
              <a:rPr lang="zh-CN" altLang="en-US" sz="3200" dirty="0"/>
              <a:t>、生产经营者切实履行安全保障义务</a:t>
            </a:r>
            <a:endParaRPr lang="en-US" altLang="zh-CN" sz="3200" dirty="0"/>
          </a:p>
          <a:p>
            <a:pPr marL="0" indent="0">
              <a:buNone/>
            </a:pPr>
            <a:r>
              <a:rPr lang="en-US" altLang="zh-CN" sz="3200" dirty="0"/>
              <a:t>2</a:t>
            </a:r>
            <a:r>
              <a:rPr lang="zh-CN" altLang="en-US" sz="3200" dirty="0"/>
              <a:t>、国家对消费交易活动的有效管理</a:t>
            </a:r>
            <a:endParaRPr lang="en-US" altLang="zh-CN" sz="3200" dirty="0"/>
          </a:p>
          <a:p>
            <a:pPr marL="0" indent="0">
              <a:buNone/>
            </a:pPr>
            <a:r>
              <a:rPr lang="en-US" altLang="zh-CN" sz="3200" dirty="0"/>
              <a:t>3</a:t>
            </a:r>
            <a:r>
              <a:rPr lang="zh-CN" altLang="en-US" sz="3200" dirty="0"/>
              <a:t>、消费者自身安全意识的提高</a:t>
            </a:r>
          </a:p>
        </p:txBody>
      </p:sp>
    </p:spTree>
    <p:extLst>
      <p:ext uri="{BB962C8B-B14F-4D97-AF65-F5344CB8AC3E}">
        <p14:creationId xmlns:p14="http://schemas.microsoft.com/office/powerpoint/2010/main" val="373692455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6505" y="1588"/>
            <a:ext cx="12188825" cy="6858000"/>
          </a:xfrm>
          <a:prstGeom prst="rect">
            <a:avLst/>
          </a:prstGeom>
          <a:noFill/>
        </p:spPr>
      </p:pic>
      <p:sp>
        <p:nvSpPr>
          <p:cNvPr id="3" name="内容占位符 2"/>
          <p:cNvSpPr>
            <a:spLocks noGrp="1"/>
          </p:cNvSpPr>
          <p:nvPr>
            <p:ph idx="1"/>
          </p:nvPr>
        </p:nvSpPr>
        <p:spPr>
          <a:xfrm>
            <a:off x="118542" y="1773610"/>
            <a:ext cx="11809312" cy="4752528"/>
          </a:xfrm>
        </p:spPr>
        <p:txBody>
          <a:bodyPr>
            <a:noAutofit/>
          </a:bodyPr>
          <a:lstStyle/>
          <a:p>
            <a:pPr>
              <a:lnSpc>
                <a:spcPct val="140000"/>
              </a:lnSpc>
              <a:spcBef>
                <a:spcPts val="0"/>
              </a:spcBef>
            </a:pPr>
            <a:r>
              <a:rPr lang="en-US" altLang="zh-CN" sz="2400" dirty="0">
                <a:latin typeface="+mn-ea"/>
                <a:cs typeface="+mj-cs"/>
              </a:rPr>
              <a:t>《</a:t>
            </a:r>
            <a:r>
              <a:rPr lang="zh-CN" altLang="en-US" sz="2400" dirty="0">
                <a:latin typeface="+mn-ea"/>
                <a:cs typeface="+mj-cs"/>
              </a:rPr>
              <a:t>最高人民法院、最高人民检察院关于办理</a:t>
            </a:r>
            <a:r>
              <a:rPr lang="zh-CN" altLang="en-US" sz="2400" b="1" dirty="0">
                <a:latin typeface="+mn-ea"/>
                <a:cs typeface="+mj-cs"/>
              </a:rPr>
              <a:t>侵犯公民个人信息</a:t>
            </a:r>
            <a:r>
              <a:rPr lang="zh-CN" altLang="en-US" sz="2400" dirty="0">
                <a:latin typeface="+mn-ea"/>
                <a:cs typeface="+mj-cs"/>
              </a:rPr>
              <a:t>刑事案件适用法律若干问题的解释</a:t>
            </a:r>
            <a:r>
              <a:rPr lang="en-US" altLang="zh-CN" sz="2400" dirty="0">
                <a:latin typeface="+mn-ea"/>
                <a:cs typeface="+mj-cs"/>
              </a:rPr>
              <a:t>》</a:t>
            </a:r>
            <a:r>
              <a:rPr lang="zh-CN" altLang="en-US" sz="2400" dirty="0">
                <a:latin typeface="+mn-ea"/>
                <a:cs typeface="+mj-cs"/>
              </a:rPr>
              <a:t>第</a:t>
            </a:r>
            <a:r>
              <a:rPr lang="en-US" altLang="zh-CN" sz="2400" dirty="0">
                <a:latin typeface="+mn-ea"/>
                <a:cs typeface="+mj-cs"/>
              </a:rPr>
              <a:t>1</a:t>
            </a:r>
            <a:r>
              <a:rPr lang="zh-CN" altLang="en-US" sz="2400" dirty="0">
                <a:latin typeface="+mn-ea"/>
                <a:cs typeface="+mj-cs"/>
              </a:rPr>
              <a:t>条（</a:t>
            </a:r>
            <a:r>
              <a:rPr lang="en-US" altLang="zh-CN" sz="2400" dirty="0">
                <a:latin typeface="+mn-ea"/>
                <a:cs typeface="+mj-cs"/>
              </a:rPr>
              <a:t>2017</a:t>
            </a:r>
            <a:r>
              <a:rPr lang="zh-CN" altLang="en-US" sz="2400" dirty="0">
                <a:latin typeface="+mn-ea"/>
                <a:cs typeface="+mj-cs"/>
              </a:rPr>
              <a:t>年</a:t>
            </a:r>
            <a:r>
              <a:rPr lang="en-US" altLang="zh-CN" sz="2400" dirty="0">
                <a:latin typeface="+mn-ea"/>
                <a:cs typeface="+mj-cs"/>
              </a:rPr>
              <a:t>6</a:t>
            </a:r>
            <a:r>
              <a:rPr lang="zh-CN" altLang="en-US" sz="2400" dirty="0">
                <a:latin typeface="+mn-ea"/>
                <a:cs typeface="+mj-cs"/>
              </a:rPr>
              <a:t>月实施）：</a:t>
            </a:r>
            <a:endParaRPr lang="en-US" altLang="zh-CN" sz="2400" dirty="0">
              <a:latin typeface="+mn-ea"/>
              <a:cs typeface="+mj-cs"/>
            </a:endParaRPr>
          </a:p>
          <a:p>
            <a:pPr marL="0" indent="0">
              <a:lnSpc>
                <a:spcPct val="140000"/>
              </a:lnSpc>
              <a:spcBef>
                <a:spcPts val="0"/>
              </a:spcBef>
              <a:buNone/>
            </a:pPr>
            <a:r>
              <a:rPr lang="zh-CN" altLang="en-US" sz="2400" dirty="0">
                <a:latin typeface="+mn-ea"/>
                <a:cs typeface="+mj-cs"/>
              </a:rPr>
              <a:t>    刑法第二百五十三条之一规定的“</a:t>
            </a:r>
            <a:r>
              <a:rPr lang="zh-CN" altLang="en-US" sz="2400" b="1" dirty="0">
                <a:latin typeface="+mn-ea"/>
                <a:cs typeface="+mj-cs"/>
              </a:rPr>
              <a:t>公民个人信息</a:t>
            </a:r>
            <a:r>
              <a:rPr lang="zh-CN" altLang="en-US" sz="2400" dirty="0">
                <a:latin typeface="+mn-ea"/>
                <a:cs typeface="+mj-cs"/>
              </a:rPr>
              <a:t>”</a:t>
            </a:r>
            <a:r>
              <a:rPr lang="en-US" altLang="zh-CN" sz="2400" dirty="0">
                <a:latin typeface="+mn-ea"/>
                <a:cs typeface="+mj-cs"/>
              </a:rPr>
              <a:t>,</a:t>
            </a:r>
            <a:r>
              <a:rPr lang="zh-CN" altLang="en-US" sz="2400" dirty="0">
                <a:latin typeface="+mn-ea"/>
                <a:cs typeface="+mj-cs"/>
              </a:rPr>
              <a:t>是指以电子或者其他方式记录的能够</a:t>
            </a:r>
            <a:r>
              <a:rPr lang="zh-CN" altLang="en-US" sz="2400" b="1" dirty="0">
                <a:latin typeface="+mn-ea"/>
                <a:cs typeface="+mj-cs"/>
              </a:rPr>
              <a:t>单独</a:t>
            </a:r>
            <a:r>
              <a:rPr lang="zh-CN" altLang="en-US" sz="2400" dirty="0">
                <a:latin typeface="+mn-ea"/>
                <a:cs typeface="+mj-cs"/>
              </a:rPr>
              <a:t>或者</a:t>
            </a:r>
            <a:r>
              <a:rPr lang="zh-CN" altLang="en-US" sz="2400" b="1" dirty="0">
                <a:latin typeface="+mn-ea"/>
                <a:cs typeface="+mj-cs"/>
              </a:rPr>
              <a:t>与其他信息结合</a:t>
            </a:r>
            <a:r>
              <a:rPr lang="zh-CN" altLang="en-US" sz="2400" b="1" dirty="0">
                <a:solidFill>
                  <a:srgbClr val="FF0000"/>
                </a:solidFill>
                <a:latin typeface="+mn-ea"/>
                <a:cs typeface="+mj-cs"/>
              </a:rPr>
              <a:t>识别特定自然人</a:t>
            </a:r>
            <a:r>
              <a:rPr lang="zh-CN" altLang="en-US" sz="2400" dirty="0">
                <a:latin typeface="+mn-ea"/>
                <a:cs typeface="+mj-cs"/>
              </a:rPr>
              <a:t>身份或者反映特定自然人活动情况的各种信息，包括姓名、身份证件号码、通信通讯联系方式、住址、账号密码、财产状况、行踪轨迹等。</a:t>
            </a:r>
            <a:endParaRPr lang="en-US" altLang="zh-CN" sz="2400" dirty="0">
              <a:latin typeface="+mn-ea"/>
              <a:cs typeface="+mj-cs"/>
            </a:endParaRPr>
          </a:p>
          <a:p>
            <a:pPr>
              <a:lnSpc>
                <a:spcPct val="140000"/>
              </a:lnSpc>
              <a:spcBef>
                <a:spcPts val="0"/>
              </a:spcBef>
            </a:pPr>
            <a:r>
              <a:rPr lang="en-US" altLang="zh-CN" sz="2400" dirty="0">
                <a:latin typeface="+mn-ea"/>
                <a:cs typeface="+mj-cs"/>
              </a:rPr>
              <a:t>《</a:t>
            </a:r>
            <a:r>
              <a:rPr lang="zh-CN" altLang="en-US" sz="2400" dirty="0">
                <a:latin typeface="+mn-ea"/>
                <a:cs typeface="+mj-cs"/>
              </a:rPr>
              <a:t>民法典</a:t>
            </a:r>
            <a:r>
              <a:rPr lang="en-US" altLang="zh-CN" sz="2400" dirty="0">
                <a:latin typeface="+mn-ea"/>
                <a:cs typeface="+mj-cs"/>
              </a:rPr>
              <a:t>》</a:t>
            </a:r>
            <a:r>
              <a:rPr lang="zh-CN" altLang="en-US" sz="2400" dirty="0">
                <a:latin typeface="+mn-ea"/>
                <a:cs typeface="+mj-cs"/>
              </a:rPr>
              <a:t>第</a:t>
            </a:r>
            <a:r>
              <a:rPr lang="en-US" altLang="zh-CN" sz="2400" dirty="0">
                <a:latin typeface="+mn-ea"/>
                <a:cs typeface="+mj-cs"/>
              </a:rPr>
              <a:t>1034</a:t>
            </a:r>
            <a:r>
              <a:rPr lang="zh-CN" altLang="en-US" sz="2400" dirty="0">
                <a:latin typeface="+mn-ea"/>
                <a:cs typeface="+mj-cs"/>
              </a:rPr>
              <a:t>条 ：个人信息是以电子或者其他方式记录的能够</a:t>
            </a:r>
            <a:r>
              <a:rPr lang="zh-CN" altLang="en-US" sz="2400" b="1" dirty="0">
                <a:latin typeface="+mn-ea"/>
                <a:cs typeface="+mj-cs"/>
              </a:rPr>
              <a:t>单独</a:t>
            </a:r>
            <a:r>
              <a:rPr lang="zh-CN" altLang="en-US" sz="2400" dirty="0">
                <a:latin typeface="+mn-ea"/>
                <a:cs typeface="+mj-cs"/>
              </a:rPr>
              <a:t>或者</a:t>
            </a:r>
            <a:r>
              <a:rPr lang="zh-CN" altLang="en-US" sz="2400" b="1" dirty="0">
                <a:latin typeface="+mn-ea"/>
                <a:cs typeface="+mj-cs"/>
              </a:rPr>
              <a:t>与其他信息结合</a:t>
            </a:r>
            <a:r>
              <a:rPr lang="zh-CN" altLang="en-US" sz="2400" b="1" dirty="0">
                <a:solidFill>
                  <a:srgbClr val="FF0000"/>
                </a:solidFill>
                <a:latin typeface="+mn-ea"/>
                <a:cs typeface="+mj-cs"/>
              </a:rPr>
              <a:t>识别特定自然人</a:t>
            </a:r>
            <a:r>
              <a:rPr lang="zh-CN" altLang="en-US" sz="2400" dirty="0">
                <a:latin typeface="+mn-ea"/>
                <a:cs typeface="+mj-cs"/>
              </a:rPr>
              <a:t>的各种信息，包括自然人的姓名、出生日期、身份证件号码、生物识别信息、住址、电话号码、电子邮箱、健康信息、行踪信息。</a:t>
            </a:r>
          </a:p>
          <a:p>
            <a:pPr>
              <a:lnSpc>
                <a:spcPct val="140000"/>
              </a:lnSpc>
              <a:spcBef>
                <a:spcPts val="0"/>
              </a:spcBef>
            </a:pPr>
            <a:endParaRPr lang="en-US" altLang="zh-CN" sz="2400" dirty="0">
              <a:latin typeface="+mn-ea"/>
              <a:cs typeface="+mj-cs"/>
            </a:endParaRPr>
          </a:p>
        </p:txBody>
      </p:sp>
      <p:sp>
        <p:nvSpPr>
          <p:cNvPr id="4" name="标题 1"/>
          <p:cNvSpPr>
            <a:spLocks noGrp="1"/>
          </p:cNvSpPr>
          <p:nvPr>
            <p:ph type="title"/>
          </p:nvPr>
        </p:nvSpPr>
        <p:spPr>
          <a:xfrm>
            <a:off x="1228491" y="901605"/>
            <a:ext cx="9793087" cy="655981"/>
          </a:xfrm>
        </p:spPr>
        <p:txBody>
          <a:bodyPr>
            <a:noAutofit/>
          </a:bodyPr>
          <a:lstStyle/>
          <a:p>
            <a:r>
              <a:rPr lang="zh-CN" altLang="en-US" sz="4000" b="1" dirty="0">
                <a:solidFill>
                  <a:srgbClr val="7C1D20"/>
                </a:solidFill>
                <a:latin typeface="+mn-ea"/>
                <a:ea typeface="+mn-ea"/>
              </a:rPr>
              <a:t>我国的相关法律规定</a:t>
            </a:r>
          </a:p>
        </p:txBody>
      </p:sp>
    </p:spTree>
    <p:extLst>
      <p:ext uri="{BB962C8B-B14F-4D97-AF65-F5344CB8AC3E}">
        <p14:creationId xmlns:p14="http://schemas.microsoft.com/office/powerpoint/2010/main" val="153757900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6505" y="1588"/>
            <a:ext cx="12188825" cy="6858000"/>
          </a:xfrm>
          <a:prstGeom prst="rect">
            <a:avLst/>
          </a:prstGeom>
          <a:noFill/>
        </p:spPr>
      </p:pic>
      <p:sp>
        <p:nvSpPr>
          <p:cNvPr id="3" name="内容占位符 2"/>
          <p:cNvSpPr>
            <a:spLocks noGrp="1"/>
          </p:cNvSpPr>
          <p:nvPr>
            <p:ph idx="1"/>
          </p:nvPr>
        </p:nvSpPr>
        <p:spPr>
          <a:xfrm>
            <a:off x="622598" y="1413570"/>
            <a:ext cx="11305256" cy="4824536"/>
          </a:xfrm>
        </p:spPr>
        <p:txBody>
          <a:bodyPr>
            <a:noAutofit/>
          </a:bodyPr>
          <a:lstStyle/>
          <a:p>
            <a:pPr>
              <a:lnSpc>
                <a:spcPct val="140000"/>
              </a:lnSpc>
              <a:spcBef>
                <a:spcPts val="0"/>
              </a:spcBef>
            </a:pPr>
            <a:r>
              <a:rPr lang="en-US" altLang="zh-CN" sz="2400" dirty="0">
                <a:latin typeface="+mn-ea"/>
                <a:cs typeface="+mj-cs"/>
              </a:rPr>
              <a:t>《</a:t>
            </a:r>
            <a:r>
              <a:rPr lang="zh-CN" altLang="en-US" sz="2400" dirty="0">
                <a:latin typeface="+mn-ea"/>
                <a:cs typeface="+mj-cs"/>
              </a:rPr>
              <a:t>个人信息保护法</a:t>
            </a:r>
            <a:r>
              <a:rPr lang="en-US" altLang="zh-CN" sz="2400" dirty="0">
                <a:latin typeface="+mn-ea"/>
                <a:cs typeface="+mj-cs"/>
              </a:rPr>
              <a:t>》</a:t>
            </a:r>
            <a:r>
              <a:rPr lang="zh-CN" altLang="en-US" sz="2400" dirty="0">
                <a:latin typeface="+mn-ea"/>
                <a:cs typeface="+mj-cs"/>
              </a:rPr>
              <a:t>（</a:t>
            </a:r>
            <a:r>
              <a:rPr lang="en-US" altLang="zh-CN" sz="2400" dirty="0">
                <a:latin typeface="+mn-ea"/>
                <a:cs typeface="+mj-cs"/>
              </a:rPr>
              <a:t>2021</a:t>
            </a:r>
            <a:r>
              <a:rPr lang="zh-CN" altLang="en-US" sz="2400" dirty="0">
                <a:latin typeface="+mn-ea"/>
                <a:cs typeface="+mj-cs"/>
              </a:rPr>
              <a:t>年</a:t>
            </a:r>
            <a:r>
              <a:rPr lang="en-US" altLang="zh-CN" sz="2400" dirty="0">
                <a:latin typeface="+mn-ea"/>
                <a:cs typeface="+mj-cs"/>
              </a:rPr>
              <a:t>11</a:t>
            </a:r>
            <a:r>
              <a:rPr lang="zh-CN" altLang="en-US" sz="2400" dirty="0">
                <a:latin typeface="+mn-ea"/>
                <a:cs typeface="+mj-cs"/>
              </a:rPr>
              <a:t>月实施）：</a:t>
            </a:r>
            <a:endParaRPr lang="en-US" altLang="zh-CN" sz="2400" dirty="0">
              <a:latin typeface="+mn-ea"/>
              <a:cs typeface="+mj-cs"/>
            </a:endParaRPr>
          </a:p>
          <a:p>
            <a:pPr marL="0" indent="0">
              <a:lnSpc>
                <a:spcPct val="140000"/>
              </a:lnSpc>
              <a:spcBef>
                <a:spcPts val="0"/>
              </a:spcBef>
              <a:buNone/>
            </a:pPr>
            <a:r>
              <a:rPr lang="zh-CN" altLang="en-US" sz="2400" dirty="0">
                <a:latin typeface="+mn-ea"/>
                <a:cs typeface="+mj-cs"/>
              </a:rPr>
              <a:t>第</a:t>
            </a:r>
            <a:r>
              <a:rPr lang="en-US" altLang="zh-CN" sz="2400" dirty="0">
                <a:latin typeface="+mn-ea"/>
                <a:cs typeface="+mj-cs"/>
              </a:rPr>
              <a:t>4</a:t>
            </a:r>
            <a:r>
              <a:rPr lang="zh-CN" altLang="en-US" sz="2400" dirty="0">
                <a:latin typeface="+mn-ea"/>
                <a:cs typeface="+mj-cs"/>
              </a:rPr>
              <a:t>条：</a:t>
            </a:r>
            <a:endParaRPr lang="en-US" altLang="zh-CN" sz="2400" dirty="0">
              <a:latin typeface="+mn-ea"/>
              <a:cs typeface="+mj-cs"/>
            </a:endParaRPr>
          </a:p>
          <a:p>
            <a:pPr marL="0" indent="0">
              <a:lnSpc>
                <a:spcPct val="140000"/>
              </a:lnSpc>
              <a:spcBef>
                <a:spcPts val="0"/>
              </a:spcBef>
              <a:buNone/>
            </a:pPr>
            <a:r>
              <a:rPr lang="zh-CN" altLang="en-US" sz="2400" dirty="0">
                <a:latin typeface="+mn-ea"/>
                <a:cs typeface="+mj-cs"/>
              </a:rPr>
              <a:t>    个人信息是以电子或者其他方式记录的与</a:t>
            </a:r>
            <a:r>
              <a:rPr lang="zh-CN" altLang="en-US" sz="2400" b="1" dirty="0">
                <a:latin typeface="+mn-ea"/>
                <a:cs typeface="+mj-cs"/>
              </a:rPr>
              <a:t>已识别或者可识别</a:t>
            </a:r>
            <a:r>
              <a:rPr lang="zh-CN" altLang="en-US" sz="2400" dirty="0">
                <a:latin typeface="+mn-ea"/>
                <a:cs typeface="+mj-cs"/>
              </a:rPr>
              <a:t>的自然人有关的各种信息，</a:t>
            </a:r>
            <a:r>
              <a:rPr lang="zh-CN" altLang="en-US" sz="2400" b="1" dirty="0">
                <a:solidFill>
                  <a:srgbClr val="FF0000"/>
                </a:solidFill>
                <a:latin typeface="+mn-ea"/>
                <a:cs typeface="+mj-cs"/>
              </a:rPr>
              <a:t>不包括匿名化处理后的信息</a:t>
            </a:r>
            <a:r>
              <a:rPr lang="zh-CN" altLang="en-US" sz="2400" dirty="0">
                <a:latin typeface="+mn-ea"/>
                <a:cs typeface="+mj-cs"/>
              </a:rPr>
              <a:t>。</a:t>
            </a:r>
          </a:p>
          <a:p>
            <a:pPr marL="0" indent="0">
              <a:lnSpc>
                <a:spcPct val="140000"/>
              </a:lnSpc>
              <a:spcBef>
                <a:spcPts val="0"/>
              </a:spcBef>
              <a:buNone/>
            </a:pPr>
            <a:r>
              <a:rPr lang="zh-CN" altLang="en-US" sz="2400" dirty="0">
                <a:latin typeface="+mn-ea"/>
                <a:cs typeface="+mj-cs"/>
              </a:rPr>
              <a:t>    个人信息的处理包括个人信息的收集、存储、使用、加工、传输、提供、公开、删除等。</a:t>
            </a:r>
            <a:endParaRPr lang="en-US" altLang="zh-CN" sz="2400" dirty="0">
              <a:latin typeface="+mn-ea"/>
              <a:cs typeface="+mj-cs"/>
            </a:endParaRPr>
          </a:p>
          <a:p>
            <a:pPr marL="0" indent="0">
              <a:lnSpc>
                <a:spcPct val="140000"/>
              </a:lnSpc>
              <a:spcBef>
                <a:spcPts val="0"/>
              </a:spcBef>
              <a:buNone/>
            </a:pPr>
            <a:r>
              <a:rPr lang="zh-CN" altLang="en-US" sz="2400" dirty="0">
                <a:latin typeface="+mn-ea"/>
                <a:cs typeface="+mj-cs"/>
              </a:rPr>
              <a:t>第</a:t>
            </a:r>
            <a:r>
              <a:rPr lang="en-US" altLang="zh-CN" sz="2400" dirty="0">
                <a:latin typeface="+mn-ea"/>
                <a:cs typeface="+mj-cs"/>
              </a:rPr>
              <a:t>73</a:t>
            </a:r>
            <a:r>
              <a:rPr lang="zh-CN" altLang="en-US" sz="2400" dirty="0">
                <a:latin typeface="+mn-ea"/>
                <a:cs typeface="+mj-cs"/>
              </a:rPr>
              <a:t>条第</a:t>
            </a:r>
            <a:r>
              <a:rPr lang="en-US" altLang="zh-CN" sz="2400" dirty="0">
                <a:latin typeface="+mn-ea"/>
                <a:cs typeface="+mj-cs"/>
              </a:rPr>
              <a:t>4</a:t>
            </a:r>
            <a:r>
              <a:rPr lang="zh-CN" altLang="en-US" sz="2400" dirty="0">
                <a:latin typeface="+mn-ea"/>
                <a:cs typeface="+mj-cs"/>
              </a:rPr>
              <a:t>款：</a:t>
            </a:r>
            <a:endParaRPr lang="en-US" altLang="zh-CN" sz="2400" dirty="0">
              <a:latin typeface="+mn-ea"/>
              <a:cs typeface="+mj-cs"/>
            </a:endParaRPr>
          </a:p>
          <a:p>
            <a:pPr marL="0" indent="0">
              <a:lnSpc>
                <a:spcPct val="140000"/>
              </a:lnSpc>
              <a:spcBef>
                <a:spcPts val="0"/>
              </a:spcBef>
              <a:buNone/>
            </a:pPr>
            <a:r>
              <a:rPr lang="zh-CN" altLang="zh-CN" sz="2400" dirty="0">
                <a:latin typeface="+mn-ea"/>
              </a:rPr>
              <a:t>…</a:t>
            </a:r>
            <a:r>
              <a:rPr lang="en-US" altLang="zh-CN" sz="2400" dirty="0">
                <a:latin typeface="+mn-ea"/>
              </a:rPr>
              <a:t>……</a:t>
            </a:r>
            <a:endParaRPr lang="en-US" altLang="zh-CN" sz="2400" dirty="0">
              <a:latin typeface="+mn-ea"/>
              <a:cs typeface="+mj-cs"/>
            </a:endParaRPr>
          </a:p>
          <a:p>
            <a:pPr marL="0" indent="0">
              <a:lnSpc>
                <a:spcPct val="140000"/>
              </a:lnSpc>
              <a:spcBef>
                <a:spcPts val="0"/>
              </a:spcBef>
              <a:buNone/>
            </a:pPr>
            <a:r>
              <a:rPr lang="zh-CN" altLang="en-US" sz="2400" dirty="0">
                <a:latin typeface="+mn-ea"/>
                <a:cs typeface="+mj-cs"/>
              </a:rPr>
              <a:t>（四）</a:t>
            </a:r>
            <a:r>
              <a:rPr lang="zh-CN" altLang="en-US" sz="2400" b="1" dirty="0">
                <a:latin typeface="+mn-ea"/>
                <a:cs typeface="+mj-cs"/>
              </a:rPr>
              <a:t>匿名化</a:t>
            </a:r>
            <a:r>
              <a:rPr lang="zh-CN" altLang="en-US" sz="2400" dirty="0">
                <a:latin typeface="+mn-ea"/>
                <a:cs typeface="+mj-cs"/>
              </a:rPr>
              <a:t>，是指个人信息经过处理无法识别特定自然人且不能复原的过程。</a:t>
            </a:r>
          </a:p>
        </p:txBody>
      </p:sp>
    </p:spTree>
    <p:extLst>
      <p:ext uri="{BB962C8B-B14F-4D97-AF65-F5344CB8AC3E}">
        <p14:creationId xmlns:p14="http://schemas.microsoft.com/office/powerpoint/2010/main" val="249292404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6505" y="1588"/>
            <a:ext cx="12188825" cy="6858000"/>
          </a:xfrm>
          <a:prstGeom prst="rect">
            <a:avLst/>
          </a:prstGeom>
          <a:noFill/>
        </p:spPr>
      </p:pic>
      <p:sp>
        <p:nvSpPr>
          <p:cNvPr id="3" name="内容占位符 2"/>
          <p:cNvSpPr>
            <a:spLocks noGrp="1"/>
          </p:cNvSpPr>
          <p:nvPr>
            <p:ph idx="1"/>
          </p:nvPr>
        </p:nvSpPr>
        <p:spPr>
          <a:xfrm>
            <a:off x="1702718" y="2277666"/>
            <a:ext cx="9361040" cy="2808312"/>
          </a:xfrm>
        </p:spPr>
        <p:txBody>
          <a:bodyPr>
            <a:noAutofit/>
          </a:bodyPr>
          <a:lstStyle/>
          <a:p>
            <a:pPr>
              <a:lnSpc>
                <a:spcPct val="140000"/>
              </a:lnSpc>
              <a:spcBef>
                <a:spcPts val="0"/>
              </a:spcBef>
            </a:pPr>
            <a:r>
              <a:rPr lang="zh-CN" altLang="en-US" sz="2800" dirty="0">
                <a:latin typeface="+mn-ea"/>
                <a:cs typeface="+mj-cs"/>
              </a:rPr>
              <a:t>个人信息</a:t>
            </a:r>
            <a:r>
              <a:rPr lang="en-US" altLang="zh-CN" sz="2800" dirty="0">
                <a:latin typeface="+mn-ea"/>
                <a:cs typeface="+mj-cs"/>
              </a:rPr>
              <a:t>=</a:t>
            </a:r>
            <a:r>
              <a:rPr lang="zh-CN" altLang="en-US" sz="2800" dirty="0">
                <a:latin typeface="+mn-ea"/>
                <a:cs typeface="+mj-cs"/>
              </a:rPr>
              <a:t>直接并且确切识别个人身份的信息</a:t>
            </a:r>
          </a:p>
          <a:p>
            <a:pPr>
              <a:lnSpc>
                <a:spcPct val="140000"/>
              </a:lnSpc>
              <a:spcBef>
                <a:spcPts val="0"/>
              </a:spcBef>
            </a:pPr>
            <a:r>
              <a:rPr lang="zh-CN" altLang="en-US" sz="2800" dirty="0">
                <a:latin typeface="+mn-ea"/>
                <a:cs typeface="+mj-cs"/>
              </a:rPr>
              <a:t>匿名化数据＝不可识别性≠个人信息</a:t>
            </a:r>
          </a:p>
          <a:p>
            <a:pPr>
              <a:lnSpc>
                <a:spcPct val="140000"/>
              </a:lnSpc>
              <a:spcBef>
                <a:spcPts val="0"/>
              </a:spcBef>
            </a:pPr>
            <a:r>
              <a:rPr lang="zh-CN" altLang="en-US" sz="2800" b="1" dirty="0">
                <a:latin typeface="+mn-ea"/>
                <a:cs typeface="+mj-cs"/>
              </a:rPr>
              <a:t>定向广告</a:t>
            </a:r>
          </a:p>
        </p:txBody>
      </p:sp>
    </p:spTree>
    <p:extLst>
      <p:ext uri="{BB962C8B-B14F-4D97-AF65-F5344CB8AC3E}">
        <p14:creationId xmlns:p14="http://schemas.microsoft.com/office/powerpoint/2010/main" val="255536542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6505" y="1588"/>
            <a:ext cx="12188825" cy="6858000"/>
          </a:xfrm>
          <a:prstGeom prst="rect">
            <a:avLst/>
          </a:prstGeom>
          <a:noFill/>
        </p:spPr>
      </p:pic>
      <p:sp>
        <p:nvSpPr>
          <p:cNvPr id="2" name="标题 1"/>
          <p:cNvSpPr>
            <a:spLocks noGrp="1"/>
          </p:cNvSpPr>
          <p:nvPr>
            <p:ph type="title"/>
          </p:nvPr>
        </p:nvSpPr>
        <p:spPr>
          <a:xfrm>
            <a:off x="1198662" y="837506"/>
            <a:ext cx="9793087" cy="908092"/>
          </a:xfrm>
        </p:spPr>
        <p:txBody>
          <a:bodyPr>
            <a:noAutofit/>
          </a:bodyPr>
          <a:lstStyle/>
          <a:p>
            <a:r>
              <a:rPr lang="zh-CN" altLang="en-US" sz="4000" b="1" dirty="0">
                <a:solidFill>
                  <a:srgbClr val="7C1D20"/>
                </a:solidFill>
                <a:latin typeface="+mn-ea"/>
                <a:ea typeface="+mn-ea"/>
              </a:rPr>
              <a:t>法律责任</a:t>
            </a:r>
          </a:p>
        </p:txBody>
      </p:sp>
      <p:sp>
        <p:nvSpPr>
          <p:cNvPr id="3" name="内容占位符 2"/>
          <p:cNvSpPr>
            <a:spLocks noGrp="1"/>
          </p:cNvSpPr>
          <p:nvPr>
            <p:ph idx="1"/>
          </p:nvPr>
        </p:nvSpPr>
        <p:spPr>
          <a:xfrm>
            <a:off x="622598" y="1917626"/>
            <a:ext cx="11089232" cy="4033824"/>
          </a:xfrm>
        </p:spPr>
        <p:txBody>
          <a:bodyPr>
            <a:noAutofit/>
          </a:bodyPr>
          <a:lstStyle/>
          <a:p>
            <a:pPr>
              <a:lnSpc>
                <a:spcPct val="140000"/>
              </a:lnSpc>
              <a:spcBef>
                <a:spcPts val="0"/>
              </a:spcBef>
            </a:pPr>
            <a:r>
              <a:rPr lang="zh-CN" altLang="en-US" sz="2600" dirty="0">
                <a:latin typeface="+mn-ea"/>
                <a:cs typeface="+mj-cs"/>
              </a:rPr>
              <a:t>“违反本法规定处理个人信息，或者处理个人信息未履行本法规定的个人信息保护义务的，由履行个人信息保护职责的部门</a:t>
            </a:r>
            <a:r>
              <a:rPr lang="zh-CN" altLang="en-US" sz="2600" u="sng" dirty="0">
                <a:latin typeface="+mn-ea"/>
                <a:cs typeface="+mj-cs"/>
              </a:rPr>
              <a:t>责令改正</a:t>
            </a:r>
            <a:r>
              <a:rPr lang="zh-CN" altLang="en-US" sz="2600" dirty="0">
                <a:latin typeface="+mn-ea"/>
                <a:cs typeface="+mj-cs"/>
              </a:rPr>
              <a:t>，</a:t>
            </a:r>
            <a:r>
              <a:rPr lang="zh-CN" altLang="en-US" sz="2600" u="sng" dirty="0">
                <a:latin typeface="+mn-ea"/>
                <a:cs typeface="+mj-cs"/>
              </a:rPr>
              <a:t>给予警告</a:t>
            </a:r>
            <a:r>
              <a:rPr lang="zh-CN" altLang="en-US" sz="2600" dirty="0">
                <a:latin typeface="+mn-ea"/>
                <a:cs typeface="+mj-cs"/>
              </a:rPr>
              <a:t>，</a:t>
            </a:r>
            <a:r>
              <a:rPr lang="zh-CN" altLang="en-US" sz="2600" u="sng" dirty="0">
                <a:latin typeface="+mn-ea"/>
                <a:cs typeface="+mj-cs"/>
              </a:rPr>
              <a:t>没收</a:t>
            </a:r>
            <a:r>
              <a:rPr lang="zh-CN" altLang="en-US" sz="2600" dirty="0">
                <a:latin typeface="+mn-ea"/>
                <a:cs typeface="+mj-cs"/>
              </a:rPr>
              <a:t>违法所得，对违法处理个人信息的应用程序，</a:t>
            </a:r>
            <a:r>
              <a:rPr lang="zh-CN" altLang="en-US" sz="2600" u="sng" dirty="0">
                <a:latin typeface="+mn-ea"/>
                <a:cs typeface="+mj-cs"/>
              </a:rPr>
              <a:t>责令暂停或者终止提供服务</a:t>
            </a:r>
            <a:r>
              <a:rPr lang="zh-CN" altLang="en-US" sz="2600" dirty="0">
                <a:latin typeface="+mn-ea"/>
                <a:cs typeface="+mj-cs"/>
              </a:rPr>
              <a:t>；拒不改正的，</a:t>
            </a:r>
            <a:r>
              <a:rPr lang="zh-CN" altLang="en-US" sz="2600" u="sng" dirty="0">
                <a:latin typeface="+mn-ea"/>
                <a:cs typeface="+mj-cs"/>
              </a:rPr>
              <a:t>并处一百万元以下罚款</a:t>
            </a:r>
            <a:r>
              <a:rPr lang="zh-CN" altLang="en-US" sz="2600" dirty="0">
                <a:latin typeface="+mn-ea"/>
                <a:cs typeface="+mj-cs"/>
              </a:rPr>
              <a:t>；对直接负责的主管人员和其他直接责任人员处</a:t>
            </a:r>
            <a:r>
              <a:rPr lang="zh-CN" altLang="en-US" sz="2600" u="sng" dirty="0">
                <a:latin typeface="+mn-ea"/>
                <a:cs typeface="+mj-cs"/>
              </a:rPr>
              <a:t>一万元以上十万元以下罚款</a:t>
            </a:r>
            <a:r>
              <a:rPr lang="zh-CN" altLang="en-US" sz="2600" dirty="0">
                <a:latin typeface="+mn-ea"/>
                <a:cs typeface="+mj-cs"/>
              </a:rPr>
              <a:t>。</a:t>
            </a:r>
          </a:p>
        </p:txBody>
      </p:sp>
    </p:spTree>
    <p:extLst>
      <p:ext uri="{BB962C8B-B14F-4D97-AF65-F5344CB8AC3E}">
        <p14:creationId xmlns:p14="http://schemas.microsoft.com/office/powerpoint/2010/main" val="82625466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6505" y="1588"/>
            <a:ext cx="12188825" cy="6858000"/>
          </a:xfrm>
          <a:prstGeom prst="rect">
            <a:avLst/>
          </a:prstGeom>
          <a:noFill/>
        </p:spPr>
      </p:pic>
      <p:sp>
        <p:nvSpPr>
          <p:cNvPr id="3" name="内容占位符 2"/>
          <p:cNvSpPr>
            <a:spLocks noGrp="1"/>
          </p:cNvSpPr>
          <p:nvPr>
            <p:ph idx="1"/>
          </p:nvPr>
        </p:nvSpPr>
        <p:spPr>
          <a:xfrm>
            <a:off x="766614" y="1341562"/>
            <a:ext cx="10729192" cy="4824536"/>
          </a:xfrm>
        </p:spPr>
        <p:txBody>
          <a:bodyPr>
            <a:noAutofit/>
          </a:bodyPr>
          <a:lstStyle/>
          <a:p>
            <a:pPr marL="0" indent="0">
              <a:lnSpc>
                <a:spcPct val="140000"/>
              </a:lnSpc>
              <a:spcBef>
                <a:spcPts val="0"/>
              </a:spcBef>
              <a:buNone/>
            </a:pPr>
            <a:r>
              <a:rPr lang="zh-CN" altLang="en-US" sz="2600" dirty="0">
                <a:latin typeface="+mn-ea"/>
              </a:rPr>
              <a:t>    有前款规定的违法行为，情节严重的，由省级以上履行个人信息保护职责的部门责令改正，没收违法所得，并处</a:t>
            </a:r>
            <a:r>
              <a:rPr lang="zh-CN" altLang="en-US" sz="2600" u="sng" dirty="0">
                <a:latin typeface="+mn-ea"/>
              </a:rPr>
              <a:t>五千万元以下</a:t>
            </a:r>
            <a:r>
              <a:rPr lang="zh-CN" altLang="en-US" sz="2600" dirty="0">
                <a:latin typeface="+mn-ea"/>
              </a:rPr>
              <a:t>或者</a:t>
            </a:r>
            <a:r>
              <a:rPr lang="zh-CN" altLang="en-US" sz="2600" u="sng" dirty="0">
                <a:latin typeface="+mn-ea"/>
              </a:rPr>
              <a:t>上一年度营业额百分之五</a:t>
            </a:r>
            <a:r>
              <a:rPr lang="zh-CN" altLang="en-US" sz="2600" dirty="0">
                <a:latin typeface="+mn-ea"/>
              </a:rPr>
              <a:t>以下罚款，并可以责令暂停相关业务或者停业整顿、通报有关主管部门吊销相关业务许可或者吊销营业执照；对直接负责的主管人员和其他直接责任人员</a:t>
            </a:r>
            <a:r>
              <a:rPr lang="zh-CN" altLang="en-US" sz="2600" u="sng" dirty="0">
                <a:latin typeface="+mn-ea"/>
              </a:rPr>
              <a:t>处十万元以上一百万元以下罚款</a:t>
            </a:r>
            <a:r>
              <a:rPr lang="zh-CN" altLang="en-US" sz="2600" dirty="0">
                <a:latin typeface="+mn-ea"/>
              </a:rPr>
              <a:t>，并可以决定禁止其在一定期限内担任相关企业的董事、监事、高级管理人员和个人信息保护负责人。”（</a:t>
            </a:r>
            <a:r>
              <a:rPr lang="en-US" altLang="zh-CN" sz="2600" dirty="0">
                <a:latin typeface="+mn-ea"/>
              </a:rPr>
              <a:t>《</a:t>
            </a:r>
            <a:r>
              <a:rPr lang="zh-CN" altLang="en-US" sz="2600" dirty="0">
                <a:latin typeface="+mn-ea"/>
              </a:rPr>
              <a:t>个人信息保护法</a:t>
            </a:r>
            <a:r>
              <a:rPr lang="en-US" altLang="zh-CN" sz="2600" dirty="0">
                <a:latin typeface="+mn-ea"/>
              </a:rPr>
              <a:t>》66</a:t>
            </a:r>
            <a:r>
              <a:rPr lang="zh-CN" altLang="en-US" sz="2600" dirty="0">
                <a:latin typeface="+mn-ea"/>
              </a:rPr>
              <a:t>）</a:t>
            </a:r>
            <a:endParaRPr lang="zh-CN" altLang="en-US" sz="2600" b="1" dirty="0">
              <a:latin typeface="+mn-ea"/>
              <a:cs typeface="+mj-cs"/>
            </a:endParaRPr>
          </a:p>
        </p:txBody>
      </p:sp>
    </p:spTree>
    <p:extLst>
      <p:ext uri="{BB962C8B-B14F-4D97-AF65-F5344CB8AC3E}">
        <p14:creationId xmlns:p14="http://schemas.microsoft.com/office/powerpoint/2010/main" val="295734473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6505" y="1588"/>
            <a:ext cx="12188825" cy="6858000"/>
          </a:xfrm>
          <a:prstGeom prst="rect">
            <a:avLst/>
          </a:prstGeom>
          <a:noFill/>
        </p:spPr>
      </p:pic>
      <p:sp>
        <p:nvSpPr>
          <p:cNvPr id="3" name="内容占位符 2"/>
          <p:cNvSpPr>
            <a:spLocks noGrp="1"/>
          </p:cNvSpPr>
          <p:nvPr>
            <p:ph idx="1"/>
          </p:nvPr>
        </p:nvSpPr>
        <p:spPr>
          <a:xfrm>
            <a:off x="1702718" y="2277666"/>
            <a:ext cx="9361040" cy="2808312"/>
          </a:xfrm>
        </p:spPr>
        <p:txBody>
          <a:bodyPr>
            <a:noAutofit/>
          </a:bodyPr>
          <a:lstStyle/>
          <a:p>
            <a:pPr>
              <a:lnSpc>
                <a:spcPct val="140000"/>
              </a:lnSpc>
              <a:spcBef>
                <a:spcPts val="0"/>
              </a:spcBef>
            </a:pPr>
            <a:r>
              <a:rPr lang="zh-CN" altLang="en-US" sz="2800" dirty="0">
                <a:latin typeface="+mn-ea"/>
                <a:cs typeface="+mj-cs"/>
              </a:rPr>
              <a:t>“有本法规定的违法行为的，依照有关法律、行政法规的规定记入</a:t>
            </a:r>
            <a:r>
              <a:rPr lang="zh-CN" altLang="en-US" sz="2800" u="sng" dirty="0">
                <a:latin typeface="+mn-ea"/>
                <a:cs typeface="+mj-cs"/>
              </a:rPr>
              <a:t>信用档案</a:t>
            </a:r>
            <a:r>
              <a:rPr lang="zh-CN" altLang="en-US" sz="2800" dirty="0">
                <a:latin typeface="+mn-ea"/>
                <a:cs typeface="+mj-cs"/>
              </a:rPr>
              <a:t>，并予以公示。” （</a:t>
            </a:r>
            <a:r>
              <a:rPr lang="en-US" altLang="zh-CN" sz="2800" dirty="0">
                <a:latin typeface="+mn-ea"/>
                <a:cs typeface="+mj-cs"/>
              </a:rPr>
              <a:t>《</a:t>
            </a:r>
            <a:r>
              <a:rPr lang="zh-CN" altLang="en-US" sz="2800" dirty="0">
                <a:latin typeface="+mn-ea"/>
                <a:cs typeface="+mj-cs"/>
              </a:rPr>
              <a:t>个人信息保护法</a:t>
            </a:r>
            <a:r>
              <a:rPr lang="en-US" altLang="zh-CN" sz="2800" dirty="0">
                <a:latin typeface="+mn-ea"/>
                <a:cs typeface="+mj-cs"/>
              </a:rPr>
              <a:t>》67</a:t>
            </a:r>
            <a:r>
              <a:rPr lang="zh-CN" altLang="en-US" sz="2800" dirty="0">
                <a:latin typeface="+mn-ea"/>
                <a:cs typeface="+mj-cs"/>
              </a:rPr>
              <a:t>）</a:t>
            </a:r>
            <a:endParaRPr lang="zh-CN" altLang="en-US" sz="2800" b="1" dirty="0">
              <a:latin typeface="+mn-ea"/>
              <a:cs typeface="+mj-cs"/>
            </a:endParaRPr>
          </a:p>
        </p:txBody>
      </p:sp>
    </p:spTree>
    <p:extLst>
      <p:ext uri="{BB962C8B-B14F-4D97-AF65-F5344CB8AC3E}">
        <p14:creationId xmlns:p14="http://schemas.microsoft.com/office/powerpoint/2010/main" val="341501237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6505" y="1588"/>
            <a:ext cx="12188825" cy="6858000"/>
          </a:xfrm>
          <a:prstGeom prst="rect">
            <a:avLst/>
          </a:prstGeom>
          <a:noFill/>
        </p:spPr>
      </p:pic>
      <p:sp>
        <p:nvSpPr>
          <p:cNvPr id="3" name="内容占位符 2"/>
          <p:cNvSpPr>
            <a:spLocks noGrp="1"/>
          </p:cNvSpPr>
          <p:nvPr>
            <p:ph idx="1"/>
          </p:nvPr>
        </p:nvSpPr>
        <p:spPr>
          <a:xfrm>
            <a:off x="550590" y="1629594"/>
            <a:ext cx="10945216" cy="3888432"/>
          </a:xfrm>
        </p:spPr>
        <p:txBody>
          <a:bodyPr>
            <a:noAutofit/>
          </a:bodyPr>
          <a:lstStyle/>
          <a:p>
            <a:pPr marL="0" indent="0">
              <a:lnSpc>
                <a:spcPct val="140000"/>
              </a:lnSpc>
              <a:spcBef>
                <a:spcPts val="0"/>
              </a:spcBef>
              <a:buNone/>
            </a:pPr>
            <a:r>
              <a:rPr lang="zh-CN" altLang="en-US" sz="2800" dirty="0">
                <a:latin typeface="+mn-ea"/>
                <a:cs typeface="+mj-cs"/>
              </a:rPr>
              <a:t>“处理个人信息侵害个人信息权益造成损害，个人信息处理者</a:t>
            </a:r>
            <a:r>
              <a:rPr lang="zh-CN" altLang="en-US" sz="2800" u="sng" dirty="0">
                <a:latin typeface="+mn-ea"/>
                <a:cs typeface="+mj-cs"/>
              </a:rPr>
              <a:t>不能证明自己没有过错的</a:t>
            </a:r>
            <a:r>
              <a:rPr lang="zh-CN" altLang="en-US" sz="2800" dirty="0">
                <a:latin typeface="+mn-ea"/>
                <a:cs typeface="+mj-cs"/>
              </a:rPr>
              <a:t>，应当承担损害赔偿等</a:t>
            </a:r>
            <a:r>
              <a:rPr lang="zh-CN" altLang="en-US" sz="2800" u="sng" dirty="0">
                <a:latin typeface="+mn-ea"/>
                <a:cs typeface="+mj-cs"/>
              </a:rPr>
              <a:t>侵权责任</a:t>
            </a:r>
            <a:r>
              <a:rPr lang="zh-CN" altLang="en-US" sz="2800" dirty="0">
                <a:latin typeface="+mn-ea"/>
                <a:cs typeface="+mj-cs"/>
              </a:rPr>
              <a:t>。</a:t>
            </a:r>
            <a:endParaRPr lang="en-US" altLang="zh-CN" sz="2800" dirty="0">
              <a:latin typeface="+mn-ea"/>
              <a:cs typeface="+mj-cs"/>
            </a:endParaRPr>
          </a:p>
          <a:p>
            <a:pPr marL="0" indent="0">
              <a:lnSpc>
                <a:spcPct val="140000"/>
              </a:lnSpc>
              <a:spcBef>
                <a:spcPts val="0"/>
              </a:spcBef>
              <a:buNone/>
            </a:pPr>
            <a:r>
              <a:rPr lang="en-US" altLang="zh-CN" sz="2800" dirty="0">
                <a:latin typeface="+mn-ea"/>
                <a:cs typeface="+mj-cs"/>
              </a:rPr>
              <a:t>  </a:t>
            </a:r>
            <a:r>
              <a:rPr lang="zh-CN" altLang="en-US" sz="2800" dirty="0">
                <a:latin typeface="+mn-ea"/>
                <a:cs typeface="+mj-cs"/>
              </a:rPr>
              <a:t>前款规定的损害赔偿责任按照个人</a:t>
            </a:r>
            <a:r>
              <a:rPr lang="zh-CN" altLang="en-US" sz="2800" u="sng" dirty="0">
                <a:latin typeface="+mn-ea"/>
                <a:cs typeface="+mj-cs"/>
              </a:rPr>
              <a:t>因此受到的损失</a:t>
            </a:r>
            <a:r>
              <a:rPr lang="zh-CN" altLang="en-US" sz="2800" dirty="0">
                <a:latin typeface="+mn-ea"/>
                <a:cs typeface="+mj-cs"/>
              </a:rPr>
              <a:t>或者个人信息处理者</a:t>
            </a:r>
            <a:r>
              <a:rPr lang="zh-CN" altLang="en-US" sz="2800" u="sng" dirty="0">
                <a:latin typeface="+mn-ea"/>
                <a:cs typeface="+mj-cs"/>
              </a:rPr>
              <a:t>因此获得的利益确定</a:t>
            </a:r>
            <a:r>
              <a:rPr lang="zh-CN" altLang="en-US" sz="2800" dirty="0">
                <a:latin typeface="+mn-ea"/>
                <a:cs typeface="+mj-cs"/>
              </a:rPr>
              <a:t>；个人因此受到的损失和个人信息处理者因此获得的利益难以确定的，根据实际情况确定赔偿数额。” （</a:t>
            </a:r>
            <a:r>
              <a:rPr lang="en-US" altLang="zh-CN" sz="2800" dirty="0">
                <a:latin typeface="+mn-ea"/>
                <a:cs typeface="+mj-cs"/>
              </a:rPr>
              <a:t>《</a:t>
            </a:r>
            <a:r>
              <a:rPr lang="zh-CN" altLang="en-US" sz="2800" dirty="0">
                <a:latin typeface="+mn-ea"/>
                <a:cs typeface="+mj-cs"/>
              </a:rPr>
              <a:t>个人信息保护法</a:t>
            </a:r>
            <a:r>
              <a:rPr lang="en-US" altLang="zh-CN" sz="2800" dirty="0">
                <a:latin typeface="+mn-ea"/>
                <a:cs typeface="+mj-cs"/>
              </a:rPr>
              <a:t>》69</a:t>
            </a:r>
            <a:r>
              <a:rPr lang="zh-CN" altLang="en-US" sz="2800" dirty="0">
                <a:latin typeface="+mn-ea"/>
                <a:cs typeface="+mj-cs"/>
              </a:rPr>
              <a:t>）</a:t>
            </a:r>
            <a:endParaRPr lang="zh-CN" altLang="en-US" sz="2800" b="1" dirty="0">
              <a:latin typeface="+mn-ea"/>
              <a:cs typeface="+mj-cs"/>
            </a:endParaRPr>
          </a:p>
        </p:txBody>
      </p:sp>
    </p:spTree>
    <p:extLst>
      <p:ext uri="{BB962C8B-B14F-4D97-AF65-F5344CB8AC3E}">
        <p14:creationId xmlns:p14="http://schemas.microsoft.com/office/powerpoint/2010/main" val="217613457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6505" y="1588"/>
            <a:ext cx="12188825" cy="6858000"/>
          </a:xfrm>
          <a:prstGeom prst="rect">
            <a:avLst/>
          </a:prstGeom>
          <a:noFill/>
        </p:spPr>
      </p:pic>
      <p:sp>
        <p:nvSpPr>
          <p:cNvPr id="3" name="内容占位符 2"/>
          <p:cNvSpPr>
            <a:spLocks noGrp="1"/>
          </p:cNvSpPr>
          <p:nvPr>
            <p:ph idx="1"/>
          </p:nvPr>
        </p:nvSpPr>
        <p:spPr>
          <a:xfrm>
            <a:off x="550590" y="1629594"/>
            <a:ext cx="10945216" cy="3888432"/>
          </a:xfrm>
        </p:spPr>
        <p:txBody>
          <a:bodyPr>
            <a:noAutofit/>
          </a:bodyPr>
          <a:lstStyle/>
          <a:p>
            <a:pPr marL="0" indent="0">
              <a:lnSpc>
                <a:spcPct val="140000"/>
              </a:lnSpc>
              <a:spcBef>
                <a:spcPts val="0"/>
              </a:spcBef>
              <a:buNone/>
            </a:pPr>
            <a:r>
              <a:rPr lang="zh-CN" altLang="en-US" sz="2800" dirty="0">
                <a:latin typeface="+mn-ea"/>
                <a:cs typeface="+mj-cs"/>
              </a:rPr>
              <a:t>“个人信息处理者违反本法规定处理个人信息，侵害众多个人的权益的，</a:t>
            </a:r>
            <a:r>
              <a:rPr lang="zh-CN" altLang="en-US" sz="2800" b="1" dirty="0">
                <a:latin typeface="+mn-ea"/>
                <a:cs typeface="+mj-cs"/>
              </a:rPr>
              <a:t>人民检察院</a:t>
            </a:r>
            <a:r>
              <a:rPr lang="zh-CN" altLang="en-US" sz="2800" dirty="0">
                <a:latin typeface="+mn-ea"/>
                <a:cs typeface="+mj-cs"/>
              </a:rPr>
              <a:t>、法律规定的</a:t>
            </a:r>
            <a:r>
              <a:rPr lang="zh-CN" altLang="en-US" sz="2800" b="1" dirty="0">
                <a:latin typeface="+mn-ea"/>
                <a:cs typeface="+mj-cs"/>
              </a:rPr>
              <a:t>消费者组织</a:t>
            </a:r>
            <a:r>
              <a:rPr lang="zh-CN" altLang="en-US" sz="2800" dirty="0">
                <a:latin typeface="+mn-ea"/>
                <a:cs typeface="+mj-cs"/>
              </a:rPr>
              <a:t>和</a:t>
            </a:r>
            <a:r>
              <a:rPr lang="zh-CN" altLang="en-US" sz="2800" b="1" dirty="0">
                <a:latin typeface="+mn-ea"/>
                <a:cs typeface="+mj-cs"/>
              </a:rPr>
              <a:t>由国家网信部门确定的组织</a:t>
            </a:r>
            <a:r>
              <a:rPr lang="zh-CN" altLang="en-US" sz="2800" dirty="0">
                <a:latin typeface="+mn-ea"/>
                <a:cs typeface="+mj-cs"/>
              </a:rPr>
              <a:t>可以依法向人民法院提起诉讼。” （</a:t>
            </a:r>
            <a:r>
              <a:rPr lang="en-US" altLang="zh-CN" sz="2800" dirty="0">
                <a:latin typeface="+mn-ea"/>
                <a:cs typeface="+mj-cs"/>
              </a:rPr>
              <a:t>《</a:t>
            </a:r>
            <a:r>
              <a:rPr lang="zh-CN" altLang="en-US" sz="2800" dirty="0">
                <a:latin typeface="+mn-ea"/>
                <a:cs typeface="+mj-cs"/>
              </a:rPr>
              <a:t>个人信息保护法</a:t>
            </a:r>
            <a:r>
              <a:rPr lang="en-US" altLang="zh-CN" sz="2800" dirty="0">
                <a:latin typeface="+mn-ea"/>
                <a:cs typeface="+mj-cs"/>
              </a:rPr>
              <a:t>》70</a:t>
            </a:r>
            <a:r>
              <a:rPr lang="zh-CN" altLang="en-US" sz="2800" dirty="0">
                <a:latin typeface="+mn-ea"/>
                <a:cs typeface="+mj-cs"/>
              </a:rPr>
              <a:t>）</a:t>
            </a:r>
            <a:endParaRPr lang="zh-CN" altLang="en-US" sz="2800" b="1" dirty="0">
              <a:latin typeface="+mn-ea"/>
              <a:cs typeface="+mj-cs"/>
            </a:endParaRPr>
          </a:p>
        </p:txBody>
      </p:sp>
    </p:spTree>
    <p:extLst>
      <p:ext uri="{BB962C8B-B14F-4D97-AF65-F5344CB8AC3E}">
        <p14:creationId xmlns:p14="http://schemas.microsoft.com/office/powerpoint/2010/main" val="99613647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2351"/>
            <a:ext cx="12188825" cy="6858000"/>
          </a:xfrm>
          <a:prstGeom prst="rect">
            <a:avLst/>
          </a:prstGeom>
          <a:noFill/>
        </p:spPr>
      </p:pic>
      <p:sp>
        <p:nvSpPr>
          <p:cNvPr id="2" name="标题 1"/>
          <p:cNvSpPr>
            <a:spLocks noGrp="1"/>
          </p:cNvSpPr>
          <p:nvPr>
            <p:ph type="title"/>
          </p:nvPr>
        </p:nvSpPr>
        <p:spPr>
          <a:xfrm>
            <a:off x="1861177" y="1225558"/>
            <a:ext cx="8469646" cy="818844"/>
          </a:xfrm>
        </p:spPr>
        <p:txBody>
          <a:bodyPr>
            <a:noAutofit/>
          </a:bodyPr>
          <a:lstStyle/>
          <a:p>
            <a:r>
              <a:rPr lang="zh-CN" altLang="en-US" sz="4000" b="1" dirty="0">
                <a:solidFill>
                  <a:srgbClr val="7C1D20"/>
                </a:solidFill>
                <a:latin typeface="+mn-ea"/>
                <a:ea typeface="+mn-ea"/>
              </a:rPr>
              <a:t>不得发送未经许可的商业性信息义务</a:t>
            </a:r>
          </a:p>
        </p:txBody>
      </p:sp>
      <p:sp>
        <p:nvSpPr>
          <p:cNvPr id="3" name="内容占位符 2"/>
          <p:cNvSpPr>
            <a:spLocks noGrp="1"/>
          </p:cNvSpPr>
          <p:nvPr>
            <p:ph idx="1"/>
          </p:nvPr>
        </p:nvSpPr>
        <p:spPr>
          <a:xfrm>
            <a:off x="1702718" y="2493690"/>
            <a:ext cx="9001000" cy="2952328"/>
          </a:xfrm>
        </p:spPr>
        <p:txBody>
          <a:bodyPr>
            <a:noAutofit/>
          </a:bodyPr>
          <a:lstStyle/>
          <a:p>
            <a:pPr marL="457200" indent="-457200"/>
            <a:r>
              <a:rPr lang="en-US" altLang="zh-CN" sz="3200" dirty="0"/>
              <a:t>《</a:t>
            </a:r>
            <a:r>
              <a:rPr lang="zh-CN" altLang="en-US" sz="3200" dirty="0"/>
              <a:t>消法</a:t>
            </a:r>
            <a:r>
              <a:rPr lang="en-US" altLang="zh-CN" sz="3200" dirty="0"/>
              <a:t>》</a:t>
            </a:r>
            <a:r>
              <a:rPr lang="zh-CN" altLang="zh-CN" sz="3200" dirty="0"/>
              <a:t>第二十九条</a:t>
            </a:r>
            <a:r>
              <a:rPr lang="zh-CN" altLang="en-US" sz="3200" dirty="0"/>
              <a:t>第三款：</a:t>
            </a:r>
            <a:r>
              <a:rPr lang="zh-CN" altLang="zh-CN" sz="3200" dirty="0"/>
              <a:t> </a:t>
            </a:r>
            <a:endParaRPr lang="en-US" altLang="zh-CN" sz="3200" dirty="0"/>
          </a:p>
          <a:p>
            <a:pPr marL="0" indent="0">
              <a:buNone/>
            </a:pPr>
            <a:r>
              <a:rPr lang="zh-CN" altLang="en-US" sz="3200" dirty="0">
                <a:solidFill>
                  <a:srgbClr val="FF0000"/>
                </a:solidFill>
              </a:rPr>
              <a:t>         </a:t>
            </a:r>
            <a:r>
              <a:rPr lang="zh-CN" altLang="zh-CN" sz="3200" dirty="0">
                <a:solidFill>
                  <a:srgbClr val="FF0000"/>
                </a:solidFill>
              </a:rPr>
              <a:t>经营者未经消费者同意或者请求，或者消费者明确表示拒绝的，不得向其发送商业性信息。</a:t>
            </a:r>
            <a:endParaRPr lang="zh-CN" altLang="en-US" sz="3000" dirty="0">
              <a:solidFill>
                <a:srgbClr val="FF0000"/>
              </a:solidFill>
              <a:latin typeface="+mn-ea"/>
              <a:cs typeface="+mj-cs"/>
            </a:endParaRPr>
          </a:p>
        </p:txBody>
      </p:sp>
    </p:spTree>
    <p:extLst>
      <p:ext uri="{BB962C8B-B14F-4D97-AF65-F5344CB8AC3E}">
        <p14:creationId xmlns:p14="http://schemas.microsoft.com/office/powerpoint/2010/main" val="57328316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0" y="1588"/>
            <a:ext cx="12188825" cy="6858000"/>
          </a:xfrm>
          <a:prstGeom prst="rect">
            <a:avLst/>
          </a:prstGeom>
          <a:noFill/>
        </p:spPr>
      </p:pic>
      <p:sp>
        <p:nvSpPr>
          <p:cNvPr id="3" name="内容占位符 2"/>
          <p:cNvSpPr>
            <a:spLocks noGrp="1"/>
          </p:cNvSpPr>
          <p:nvPr>
            <p:ph idx="1"/>
          </p:nvPr>
        </p:nvSpPr>
        <p:spPr>
          <a:xfrm>
            <a:off x="1702718" y="2061642"/>
            <a:ext cx="8712968" cy="3384376"/>
          </a:xfrm>
        </p:spPr>
        <p:txBody>
          <a:bodyPr>
            <a:noAutofit/>
          </a:bodyPr>
          <a:lstStyle/>
          <a:p>
            <a:pPr marL="457200" indent="-457200"/>
            <a:r>
              <a:rPr lang="en-US" altLang="zh-CN" sz="3200" dirty="0"/>
              <a:t>《</a:t>
            </a:r>
            <a:r>
              <a:rPr lang="zh-CN" altLang="en-US" sz="3200" dirty="0"/>
              <a:t>全国人大常委会关于加强网络信息保护的决定</a:t>
            </a:r>
            <a:r>
              <a:rPr lang="en-US" altLang="zh-CN" sz="3200" dirty="0"/>
              <a:t>》</a:t>
            </a:r>
            <a:r>
              <a:rPr lang="zh-CN" altLang="en-US" sz="3200" dirty="0"/>
              <a:t>（</a:t>
            </a:r>
            <a:r>
              <a:rPr lang="en-US" altLang="zh-CN" sz="3200" dirty="0"/>
              <a:t>2012</a:t>
            </a:r>
            <a:r>
              <a:rPr lang="zh-CN" altLang="en-US" sz="3200" dirty="0"/>
              <a:t>年）</a:t>
            </a:r>
            <a:endParaRPr lang="en-US" altLang="zh-CN" sz="3200" dirty="0"/>
          </a:p>
          <a:p>
            <a:pPr marL="0" indent="0">
              <a:buNone/>
            </a:pPr>
            <a:r>
              <a:rPr lang="zh-CN" altLang="en-US" sz="3200" dirty="0"/>
              <a:t>第七条 任何组织和个人未经电子信息接收者同意或者请求，或者电子信息接收者明确表示拒绝的，不得向其固定电话、移动电话或者个人电子邮箱发送商业性电子信息。</a:t>
            </a:r>
          </a:p>
        </p:txBody>
      </p:sp>
    </p:spTree>
    <p:extLst>
      <p:ext uri="{BB962C8B-B14F-4D97-AF65-F5344CB8AC3E}">
        <p14:creationId xmlns:p14="http://schemas.microsoft.com/office/powerpoint/2010/main" val="2476805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31479" y="1588"/>
            <a:ext cx="12188825" cy="6858000"/>
          </a:xfrm>
          <a:prstGeom prst="rect">
            <a:avLst/>
          </a:prstGeom>
          <a:noFill/>
        </p:spPr>
      </p:pic>
      <p:sp>
        <p:nvSpPr>
          <p:cNvPr id="2" name="标题 1"/>
          <p:cNvSpPr>
            <a:spLocks noGrp="1"/>
          </p:cNvSpPr>
          <p:nvPr>
            <p:ph type="title"/>
          </p:nvPr>
        </p:nvSpPr>
        <p:spPr>
          <a:xfrm>
            <a:off x="2050139" y="1396330"/>
            <a:ext cx="8469646" cy="648072"/>
          </a:xfrm>
        </p:spPr>
        <p:txBody>
          <a:bodyPr>
            <a:noAutofit/>
          </a:bodyPr>
          <a:lstStyle/>
          <a:p>
            <a:r>
              <a:rPr lang="zh-CN" altLang="en-US" sz="4000" b="1" dirty="0">
                <a:solidFill>
                  <a:srgbClr val="7C1D20"/>
                </a:solidFill>
                <a:latin typeface="+mn-ea"/>
                <a:ea typeface="+mn-ea"/>
              </a:rPr>
              <a:t>安全保障义务</a:t>
            </a:r>
          </a:p>
        </p:txBody>
      </p:sp>
      <p:sp>
        <p:nvSpPr>
          <p:cNvPr id="3" name="内容占位符 2"/>
          <p:cNvSpPr>
            <a:spLocks noGrp="1"/>
          </p:cNvSpPr>
          <p:nvPr>
            <p:ph idx="1"/>
          </p:nvPr>
        </p:nvSpPr>
        <p:spPr>
          <a:xfrm>
            <a:off x="1198662" y="2349674"/>
            <a:ext cx="10585176" cy="4176464"/>
          </a:xfrm>
        </p:spPr>
        <p:txBody>
          <a:bodyPr>
            <a:noAutofit/>
          </a:bodyPr>
          <a:lstStyle/>
          <a:p>
            <a:pPr marL="0" indent="0">
              <a:buNone/>
            </a:pPr>
            <a:r>
              <a:rPr lang="zh-CN" altLang="zh-CN" sz="3200" dirty="0"/>
              <a:t>第十八条 </a:t>
            </a:r>
            <a:endParaRPr lang="en-US" altLang="zh-CN" sz="3200" dirty="0"/>
          </a:p>
          <a:p>
            <a:pPr marL="0" indent="0">
              <a:buNone/>
            </a:pPr>
            <a:r>
              <a:rPr lang="zh-CN" altLang="en-US" sz="3200" dirty="0"/>
              <a:t>         </a:t>
            </a:r>
            <a:r>
              <a:rPr lang="zh-CN" altLang="zh-CN" sz="3200" dirty="0"/>
              <a:t>经营者应当保证其提供的商品或者服务符合保障人身、财产安全的要求。对可能危及人身、财产安全的商品和服务，应当向消费者作出真实的说明和明确的警示，并说明和标明正确使用商品或者接受服务的方法以及防止危害发生的方法。</a:t>
            </a:r>
          </a:p>
          <a:p>
            <a:pPr marL="0" indent="0">
              <a:buNone/>
            </a:pPr>
            <a:r>
              <a:rPr lang="en-US" altLang="zh-CN" sz="3200" dirty="0">
                <a:solidFill>
                  <a:srgbClr val="FF0000"/>
                </a:solidFill>
              </a:rPr>
              <a:t>        </a:t>
            </a:r>
            <a:r>
              <a:rPr lang="zh-CN" altLang="zh-CN" sz="3200" dirty="0">
                <a:solidFill>
                  <a:srgbClr val="FF0000"/>
                </a:solidFill>
              </a:rPr>
              <a:t>宾馆、商场、餐馆、银行、机场、车站、港口、影剧院等经营场所的经营者，应当对消费者尽到安全保障义务。</a:t>
            </a:r>
            <a:endParaRPr lang="zh-CN" altLang="en-US" sz="3200" dirty="0">
              <a:solidFill>
                <a:srgbClr val="FF0000"/>
              </a:solidFill>
            </a:endParaRPr>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366887337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7446" y="1588"/>
            <a:ext cx="12188825" cy="6858000"/>
          </a:xfrm>
          <a:prstGeom prst="rect">
            <a:avLst/>
          </a:prstGeom>
          <a:noFill/>
        </p:spPr>
      </p:pic>
      <p:sp>
        <p:nvSpPr>
          <p:cNvPr id="2" name="标题 1"/>
          <p:cNvSpPr>
            <a:spLocks noGrp="1"/>
          </p:cNvSpPr>
          <p:nvPr>
            <p:ph type="title"/>
          </p:nvPr>
        </p:nvSpPr>
        <p:spPr>
          <a:xfrm>
            <a:off x="1861177" y="1225558"/>
            <a:ext cx="8469646" cy="818844"/>
          </a:xfrm>
        </p:spPr>
        <p:txBody>
          <a:bodyPr>
            <a:noAutofit/>
          </a:bodyPr>
          <a:lstStyle/>
          <a:p>
            <a:r>
              <a:rPr lang="zh-CN" altLang="en-US" sz="4000" b="1" dirty="0">
                <a:solidFill>
                  <a:srgbClr val="7C1D20"/>
                </a:solidFill>
                <a:latin typeface="+mn-ea"/>
                <a:ea typeface="+mn-ea"/>
              </a:rPr>
              <a:t>经营者的举证责任倒置</a:t>
            </a:r>
          </a:p>
        </p:txBody>
      </p:sp>
      <p:sp>
        <p:nvSpPr>
          <p:cNvPr id="3" name="内容占位符 2"/>
          <p:cNvSpPr>
            <a:spLocks noGrp="1"/>
          </p:cNvSpPr>
          <p:nvPr>
            <p:ph idx="1"/>
          </p:nvPr>
        </p:nvSpPr>
        <p:spPr>
          <a:xfrm>
            <a:off x="1702718" y="2493690"/>
            <a:ext cx="9505056" cy="3672408"/>
          </a:xfrm>
        </p:spPr>
        <p:txBody>
          <a:bodyPr>
            <a:noAutofit/>
          </a:bodyPr>
          <a:lstStyle/>
          <a:p>
            <a:pPr marL="457200" indent="-457200"/>
            <a:r>
              <a:rPr lang="en-US" altLang="zh-CN" sz="3200" dirty="0"/>
              <a:t>《</a:t>
            </a:r>
            <a:r>
              <a:rPr lang="zh-CN" altLang="en-US" sz="3200" dirty="0"/>
              <a:t>消法</a:t>
            </a:r>
            <a:r>
              <a:rPr lang="en-US" altLang="zh-CN" sz="3200" dirty="0"/>
              <a:t>》</a:t>
            </a:r>
            <a:r>
              <a:rPr lang="zh-CN" altLang="zh-CN" sz="3200" dirty="0"/>
              <a:t>第二十</a:t>
            </a:r>
            <a:r>
              <a:rPr lang="zh-CN" altLang="en-US" sz="3200" dirty="0"/>
              <a:t>三</a:t>
            </a:r>
            <a:r>
              <a:rPr lang="zh-CN" altLang="zh-CN" sz="3200" dirty="0"/>
              <a:t>条</a:t>
            </a:r>
            <a:r>
              <a:rPr lang="zh-CN" altLang="en-US" sz="3200" dirty="0"/>
              <a:t>：</a:t>
            </a:r>
            <a:r>
              <a:rPr lang="zh-CN" altLang="zh-CN" sz="3200" dirty="0"/>
              <a:t> </a:t>
            </a:r>
            <a:endParaRPr lang="en-US" altLang="zh-CN" sz="3200" dirty="0"/>
          </a:p>
          <a:p>
            <a:pPr marL="0" indent="0">
              <a:buNone/>
            </a:pPr>
            <a:r>
              <a:rPr lang="zh-CN" altLang="en-US" sz="3200" dirty="0"/>
              <a:t>         经营者提供的机动车、计算机、电视机、电冰箱、空调器、洗衣机等</a:t>
            </a:r>
            <a:r>
              <a:rPr lang="zh-CN" altLang="en-US" sz="3200" b="1" dirty="0">
                <a:solidFill>
                  <a:srgbClr val="FF0000"/>
                </a:solidFill>
              </a:rPr>
              <a:t>耐用商品</a:t>
            </a:r>
            <a:r>
              <a:rPr lang="zh-CN" altLang="en-US" sz="3200" dirty="0"/>
              <a:t>或者</a:t>
            </a:r>
            <a:r>
              <a:rPr lang="zh-CN" altLang="en-US" sz="3200" b="1" dirty="0">
                <a:solidFill>
                  <a:srgbClr val="FF0000"/>
                </a:solidFill>
              </a:rPr>
              <a:t>装饰装修</a:t>
            </a:r>
            <a:r>
              <a:rPr lang="zh-CN" altLang="en-US" sz="3200" dirty="0"/>
              <a:t>等服务，消费者自接受商品或者服务之日起</a:t>
            </a:r>
            <a:r>
              <a:rPr lang="zh-CN" altLang="en-US" sz="3200" b="1" dirty="0">
                <a:solidFill>
                  <a:srgbClr val="FF0000"/>
                </a:solidFill>
              </a:rPr>
              <a:t>六个月</a:t>
            </a:r>
            <a:r>
              <a:rPr lang="zh-CN" altLang="en-US" sz="3200" dirty="0"/>
              <a:t>内发现瑕疵，发生争议的，由经营者承担有关瑕疵的举证责任。</a:t>
            </a:r>
            <a:endParaRPr lang="zh-CN" altLang="en-US" sz="3000" dirty="0">
              <a:solidFill>
                <a:srgbClr val="FF0000"/>
              </a:solidFill>
              <a:latin typeface="+mn-ea"/>
              <a:cs typeface="+mj-cs"/>
            </a:endParaRPr>
          </a:p>
        </p:txBody>
      </p:sp>
    </p:spTree>
    <p:extLst>
      <p:ext uri="{BB962C8B-B14F-4D97-AF65-F5344CB8AC3E}">
        <p14:creationId xmlns:p14="http://schemas.microsoft.com/office/powerpoint/2010/main" val="238932199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20182" y="32795"/>
            <a:ext cx="12188825" cy="6858000"/>
          </a:xfrm>
          <a:prstGeom prst="rect">
            <a:avLst/>
          </a:prstGeom>
          <a:noFill/>
        </p:spPr>
      </p:pic>
      <p:sp>
        <p:nvSpPr>
          <p:cNvPr id="2" name="标题 1"/>
          <p:cNvSpPr>
            <a:spLocks noGrp="1"/>
          </p:cNvSpPr>
          <p:nvPr>
            <p:ph type="title"/>
          </p:nvPr>
        </p:nvSpPr>
        <p:spPr>
          <a:xfrm>
            <a:off x="1861177" y="1225558"/>
            <a:ext cx="8469646" cy="818844"/>
          </a:xfrm>
        </p:spPr>
        <p:txBody>
          <a:bodyPr>
            <a:noAutofit/>
          </a:bodyPr>
          <a:lstStyle/>
          <a:p>
            <a:r>
              <a:rPr lang="zh-CN" altLang="en-US" sz="4000" b="1" dirty="0">
                <a:solidFill>
                  <a:srgbClr val="7C1D20"/>
                </a:solidFill>
                <a:latin typeface="+mn-ea"/>
                <a:ea typeface="+mn-ea"/>
              </a:rPr>
              <a:t>出具消费凭证、单据义务</a:t>
            </a:r>
          </a:p>
        </p:txBody>
      </p:sp>
      <p:sp>
        <p:nvSpPr>
          <p:cNvPr id="3" name="内容占位符 2"/>
          <p:cNvSpPr>
            <a:spLocks noGrp="1"/>
          </p:cNvSpPr>
          <p:nvPr>
            <p:ph idx="1"/>
          </p:nvPr>
        </p:nvSpPr>
        <p:spPr>
          <a:xfrm>
            <a:off x="1702718" y="2493690"/>
            <a:ext cx="9505056" cy="3672408"/>
          </a:xfrm>
        </p:spPr>
        <p:txBody>
          <a:bodyPr>
            <a:noAutofit/>
          </a:bodyPr>
          <a:lstStyle/>
          <a:p>
            <a:pPr marL="457200" indent="-457200"/>
            <a:r>
              <a:rPr lang="en-US" altLang="zh-CN" sz="3200" dirty="0"/>
              <a:t>《</a:t>
            </a:r>
            <a:r>
              <a:rPr lang="zh-CN" altLang="en-US" sz="3200" dirty="0"/>
              <a:t>消法</a:t>
            </a:r>
            <a:r>
              <a:rPr lang="en-US" altLang="zh-CN" sz="3200" dirty="0"/>
              <a:t>》</a:t>
            </a:r>
            <a:r>
              <a:rPr lang="zh-CN" altLang="zh-CN" sz="3200" dirty="0"/>
              <a:t>第二十</a:t>
            </a:r>
            <a:r>
              <a:rPr lang="zh-CN" altLang="en-US" sz="3200" dirty="0"/>
              <a:t>二</a:t>
            </a:r>
            <a:r>
              <a:rPr lang="zh-CN" altLang="zh-CN" sz="3200" dirty="0"/>
              <a:t>条</a:t>
            </a:r>
            <a:r>
              <a:rPr lang="zh-CN" altLang="en-US" sz="3200" dirty="0"/>
              <a:t>：</a:t>
            </a:r>
            <a:r>
              <a:rPr lang="zh-CN" altLang="zh-CN" sz="3200" dirty="0"/>
              <a:t> </a:t>
            </a:r>
            <a:endParaRPr lang="en-US" altLang="zh-CN" sz="3200" dirty="0"/>
          </a:p>
          <a:p>
            <a:pPr marL="0" indent="0">
              <a:buNone/>
            </a:pPr>
            <a:r>
              <a:rPr lang="zh-CN" altLang="en-US" sz="3200" dirty="0"/>
              <a:t>        经营者提供商品或者服务，应当按照国家有关规定或者商业惯例向消费者出具</a:t>
            </a:r>
            <a:r>
              <a:rPr lang="zh-CN" altLang="en-US" sz="3200" b="1" dirty="0">
                <a:solidFill>
                  <a:srgbClr val="FF0000"/>
                </a:solidFill>
              </a:rPr>
              <a:t>发票等</a:t>
            </a:r>
            <a:r>
              <a:rPr lang="zh-CN" altLang="en-US" sz="3200" dirty="0"/>
              <a:t>购货凭证或者服务单据；消费者索要发票等购货凭证或者服务单据的，经营者必须出具。</a:t>
            </a:r>
          </a:p>
        </p:txBody>
      </p:sp>
    </p:spTree>
    <p:extLst>
      <p:ext uri="{BB962C8B-B14F-4D97-AF65-F5344CB8AC3E}">
        <p14:creationId xmlns:p14="http://schemas.microsoft.com/office/powerpoint/2010/main" val="260491609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0" y="1588"/>
            <a:ext cx="12188825" cy="6858000"/>
          </a:xfrm>
          <a:prstGeom prst="rect">
            <a:avLst/>
          </a:prstGeom>
          <a:noFill/>
        </p:spPr>
      </p:pic>
      <p:sp>
        <p:nvSpPr>
          <p:cNvPr id="3" name="内容占位符 2"/>
          <p:cNvSpPr>
            <a:spLocks noGrp="1"/>
          </p:cNvSpPr>
          <p:nvPr>
            <p:ph idx="1"/>
          </p:nvPr>
        </p:nvSpPr>
        <p:spPr>
          <a:xfrm>
            <a:off x="1846734" y="1125538"/>
            <a:ext cx="9721080" cy="5328592"/>
          </a:xfrm>
        </p:spPr>
        <p:txBody>
          <a:bodyPr>
            <a:noAutofit/>
          </a:bodyPr>
          <a:lstStyle/>
          <a:p>
            <a:pPr marL="0" indent="0">
              <a:buNone/>
            </a:pPr>
            <a:r>
              <a:rPr lang="en-US" altLang="zh-CN" sz="3200" dirty="0"/>
              <a:t>1</a:t>
            </a:r>
            <a:r>
              <a:rPr lang="zh-CN" altLang="en-US" sz="3200" dirty="0"/>
              <a:t>、保证“退一赔三”，“退一赔十”的惩罚性赔偿原则，就必须建立消费凭证制度</a:t>
            </a:r>
            <a:endParaRPr lang="en-US" altLang="zh-CN" sz="3200" dirty="0"/>
          </a:p>
          <a:p>
            <a:pPr marL="0" indent="0">
              <a:buNone/>
            </a:pPr>
            <a:r>
              <a:rPr lang="en-US" altLang="zh-CN" sz="3200" dirty="0" err="1"/>
              <a:t>eg</a:t>
            </a:r>
            <a:r>
              <a:rPr lang="en-US" altLang="zh-CN" sz="3200" dirty="0"/>
              <a:t>. </a:t>
            </a:r>
            <a:r>
              <a:rPr lang="zh-CN" altLang="en-US" sz="3200" dirty="0"/>
              <a:t>农贸市场</a:t>
            </a:r>
            <a:endParaRPr lang="en-US" altLang="zh-CN" sz="3200" dirty="0"/>
          </a:p>
          <a:p>
            <a:pPr marL="0" indent="0">
              <a:buNone/>
            </a:pPr>
            <a:r>
              <a:rPr lang="zh-CN" altLang="en-US" sz="3200" dirty="0"/>
              <a:t>         销售者拒绝附送消费凭证的，消费者可以请求工商行政管理机关对其予以行政处罚。</a:t>
            </a:r>
            <a:endParaRPr lang="en-US" altLang="zh-CN" sz="3200" dirty="0"/>
          </a:p>
          <a:p>
            <a:pPr marL="0" indent="0">
              <a:buNone/>
            </a:pPr>
            <a:r>
              <a:rPr lang="en-US" altLang="zh-CN" sz="3200" dirty="0"/>
              <a:t>2</a:t>
            </a:r>
            <a:r>
              <a:rPr lang="zh-CN" altLang="en-US" sz="3200" dirty="0"/>
              <a:t>、消费者维权时，即使出示了发票，也会遇到麻烦。</a:t>
            </a:r>
            <a:endParaRPr lang="en-US" altLang="zh-CN" sz="3200" dirty="0"/>
          </a:p>
          <a:p>
            <a:pPr marL="0" indent="0">
              <a:buNone/>
            </a:pPr>
            <a:r>
              <a:rPr lang="en-US" altLang="zh-CN" sz="3200" dirty="0" err="1"/>
              <a:t>eg</a:t>
            </a:r>
            <a:r>
              <a:rPr lang="en-US" altLang="zh-CN" sz="3200" dirty="0"/>
              <a:t>. </a:t>
            </a:r>
            <a:r>
              <a:rPr lang="zh-CN" altLang="en-US" sz="3200" dirty="0"/>
              <a:t>王海 </a:t>
            </a:r>
            <a:r>
              <a:rPr lang="en-US" altLang="zh-CN" sz="3200" dirty="0"/>
              <a:t>v </a:t>
            </a:r>
            <a:r>
              <a:rPr lang="zh-CN" altLang="en-US" sz="3200" dirty="0"/>
              <a:t>成都华兴商场，商场宣称王海掉包了电池</a:t>
            </a:r>
            <a:endParaRPr lang="en-US" altLang="zh-CN" sz="3200" dirty="0"/>
          </a:p>
          <a:p>
            <a:pPr marL="0" indent="0">
              <a:buNone/>
            </a:pPr>
            <a:r>
              <a:rPr lang="zh-CN" altLang="en-US" sz="3200" dirty="0"/>
              <a:t>      谁主张，谁举证</a:t>
            </a:r>
          </a:p>
        </p:txBody>
      </p:sp>
    </p:spTree>
    <p:extLst>
      <p:ext uri="{BB962C8B-B14F-4D97-AF65-F5344CB8AC3E}">
        <p14:creationId xmlns:p14="http://schemas.microsoft.com/office/powerpoint/2010/main" val="296071255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Administrator\Desktop\财大ppt模板\B10PPT模板（二）宽屏-10.jpg"/>
          <p:cNvPicPr>
            <a:picLocks noChangeAspect="1" noChangeArrowheads="1"/>
          </p:cNvPicPr>
          <p:nvPr/>
        </p:nvPicPr>
        <p:blipFill>
          <a:blip r:embed="rId2"/>
          <a:srcRect/>
          <a:stretch>
            <a:fillRect/>
          </a:stretch>
        </p:blipFill>
        <p:spPr bwMode="auto">
          <a:xfrm>
            <a:off x="1587" y="0"/>
            <a:ext cx="12188826" cy="7050087"/>
          </a:xfrm>
          <a:prstGeom prst="rect">
            <a:avLst/>
          </a:prstGeom>
          <a:noFill/>
        </p:spPr>
      </p:pic>
      <p:sp>
        <p:nvSpPr>
          <p:cNvPr id="2" name="标题 1"/>
          <p:cNvSpPr>
            <a:spLocks noGrp="1"/>
          </p:cNvSpPr>
          <p:nvPr>
            <p:ph type="title"/>
          </p:nvPr>
        </p:nvSpPr>
        <p:spPr>
          <a:xfrm>
            <a:off x="557361" y="2587282"/>
            <a:ext cx="10971372" cy="1143265"/>
          </a:xfrm>
        </p:spPr>
        <p:txBody>
          <a:bodyPr>
            <a:normAutofit fontScale="90000"/>
          </a:bodyPr>
          <a:lstStyle/>
          <a:p>
            <a:r>
              <a:rPr lang="zh-CN" altLang="en-US" sz="7200" dirty="0">
                <a:solidFill>
                  <a:srgbClr val="7C1D20"/>
                </a:solidFill>
                <a:latin typeface="微软雅黑" pitchFamily="34" charset="-122"/>
                <a:ea typeface="微软雅黑" pitchFamily="34" charset="-122"/>
              </a:rPr>
              <a:t>   谢  谢！</a:t>
            </a:r>
          </a:p>
        </p:txBody>
      </p:sp>
      <p:sp>
        <p:nvSpPr>
          <p:cNvPr id="3" name="内容占位符 2"/>
          <p:cNvSpPr>
            <a:spLocks noGrp="1"/>
          </p:cNvSpPr>
          <p:nvPr>
            <p:ph idx="1"/>
          </p:nvPr>
        </p:nvSpPr>
        <p:spPr>
          <a:xfrm>
            <a:off x="609521" y="3624219"/>
            <a:ext cx="10971372" cy="648087"/>
          </a:xfrm>
        </p:spPr>
        <p:txBody>
          <a:bodyPr>
            <a:normAutofit lnSpcReduction="10000"/>
          </a:bodyPr>
          <a:lstStyle/>
          <a:p>
            <a:pPr algn="ctr">
              <a:buNone/>
            </a:pPr>
            <a:r>
              <a:rPr lang="en-US" altLang="zh-CN" dirty="0">
                <a:solidFill>
                  <a:srgbClr val="7C1D20"/>
                </a:solidFill>
                <a:latin typeface="微软雅黑" pitchFamily="34" charset="-122"/>
                <a:ea typeface="微软雅黑" pitchFamily="34" charset="-122"/>
              </a:rPr>
              <a:t>Thank You</a:t>
            </a:r>
            <a:endParaRPr lang="zh-CN" altLang="en-US" dirty="0">
              <a:solidFill>
                <a:srgbClr val="7C1D20"/>
              </a:solidFill>
              <a:latin typeface="微软雅黑" pitchFamily="34" charset="-122"/>
              <a:ea typeface="微软雅黑" pitchFamily="34" charset="-122"/>
            </a:endParaRPr>
          </a:p>
        </p:txBody>
      </p:sp>
    </p:spTree>
    <p:extLst>
      <p:ext uri="{BB962C8B-B14F-4D97-AF65-F5344CB8AC3E}">
        <p14:creationId xmlns:p14="http://schemas.microsoft.com/office/powerpoint/2010/main" val="2812444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6" y="1225558"/>
            <a:ext cx="9490613" cy="764076"/>
          </a:xfrm>
        </p:spPr>
        <p:txBody>
          <a:bodyPr>
            <a:noAutofit/>
          </a:bodyPr>
          <a:lstStyle/>
          <a:p>
            <a:r>
              <a:rPr lang="zh-CN" altLang="en-US" sz="4000" b="1" dirty="0" smtClean="0">
                <a:solidFill>
                  <a:srgbClr val="7C1D20"/>
                </a:solidFill>
                <a:latin typeface="+mn-ea"/>
                <a:ea typeface="+mn-ea"/>
              </a:rPr>
              <a:t>第二</a:t>
            </a:r>
            <a:r>
              <a:rPr lang="zh-CN" altLang="en-US" sz="4000" b="1" dirty="0">
                <a:solidFill>
                  <a:srgbClr val="7C1D20"/>
                </a:solidFill>
                <a:latin typeface="+mn-ea"/>
                <a:ea typeface="+mn-ea"/>
              </a:rPr>
              <a:t>部分：</a:t>
            </a:r>
            <a:r>
              <a:rPr lang="zh-CN" altLang="en-US" sz="4000" b="1" dirty="0" smtClean="0">
                <a:solidFill>
                  <a:srgbClr val="7C1D20"/>
                </a:solidFill>
                <a:latin typeface="+mn-ea"/>
                <a:ea typeface="+mn-ea"/>
              </a:rPr>
              <a:t>消费者权利</a:t>
            </a:r>
            <a:r>
              <a:rPr lang="zh-CN" altLang="en-US" sz="4000" b="1" dirty="0">
                <a:solidFill>
                  <a:srgbClr val="7C1D20"/>
                </a:solidFill>
                <a:latin typeface="+mn-ea"/>
                <a:ea typeface="+mn-ea"/>
              </a:rPr>
              <a:t>解析</a:t>
            </a:r>
          </a:p>
        </p:txBody>
      </p:sp>
      <p:sp>
        <p:nvSpPr>
          <p:cNvPr id="3" name="内容占位符 2"/>
          <p:cNvSpPr>
            <a:spLocks noGrp="1"/>
          </p:cNvSpPr>
          <p:nvPr>
            <p:ph idx="1"/>
          </p:nvPr>
        </p:nvSpPr>
        <p:spPr>
          <a:xfrm>
            <a:off x="1270670" y="2277666"/>
            <a:ext cx="10225136" cy="3816424"/>
          </a:xfrm>
        </p:spPr>
        <p:txBody>
          <a:bodyPr>
            <a:noAutofit/>
          </a:bodyPr>
          <a:lstStyle/>
          <a:p>
            <a:pPr>
              <a:lnSpc>
                <a:spcPct val="140000"/>
              </a:lnSpc>
              <a:spcBef>
                <a:spcPts val="0"/>
              </a:spcBef>
            </a:pPr>
            <a:r>
              <a:rPr lang="zh-CN" altLang="en-US" sz="3000" dirty="0" smtClean="0">
                <a:latin typeface="+mn-ea"/>
                <a:cs typeface="+mj-cs"/>
              </a:rPr>
              <a:t>消费者</a:t>
            </a:r>
            <a:r>
              <a:rPr lang="zh-CN" altLang="en-US" sz="3000" dirty="0">
                <a:latin typeface="+mn-ea"/>
                <a:cs typeface="+mj-cs"/>
              </a:rPr>
              <a:t>权利</a:t>
            </a:r>
            <a:endParaRPr lang="en-US" altLang="zh-CN" sz="3000" dirty="0">
              <a:latin typeface="+mn-ea"/>
              <a:cs typeface="+mj-cs"/>
            </a:endParaRPr>
          </a:p>
          <a:p>
            <a:pPr>
              <a:lnSpc>
                <a:spcPct val="140000"/>
              </a:lnSpc>
              <a:spcBef>
                <a:spcPts val="0"/>
              </a:spcBef>
            </a:pPr>
            <a:r>
              <a:rPr lang="zh-CN" altLang="en-US" sz="3000" dirty="0" smtClean="0">
                <a:latin typeface="+mn-ea"/>
                <a:cs typeface="+mj-cs"/>
              </a:rPr>
              <a:t>经营者义务</a:t>
            </a:r>
            <a:endParaRPr lang="zh-CN" altLang="en-US" sz="3000" dirty="0">
              <a:latin typeface="+mn-ea"/>
              <a:cs typeface="+mj-cs"/>
            </a:endParaRPr>
          </a:p>
        </p:txBody>
      </p:sp>
    </p:spTree>
    <p:extLst>
      <p:ext uri="{BB962C8B-B14F-4D97-AF65-F5344CB8AC3E}">
        <p14:creationId xmlns:p14="http://schemas.microsoft.com/office/powerpoint/2010/main" val="2011978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3948" y="16205"/>
            <a:ext cx="12188825" cy="6858000"/>
          </a:xfrm>
          <a:prstGeom prst="rect">
            <a:avLst/>
          </a:prstGeom>
          <a:noFill/>
        </p:spPr>
      </p:pic>
      <p:sp>
        <p:nvSpPr>
          <p:cNvPr id="2" name="标题 1"/>
          <p:cNvSpPr>
            <a:spLocks noGrp="1"/>
          </p:cNvSpPr>
          <p:nvPr>
            <p:ph type="title"/>
          </p:nvPr>
        </p:nvSpPr>
        <p:spPr>
          <a:xfrm>
            <a:off x="2050139" y="1396330"/>
            <a:ext cx="8469646" cy="648072"/>
          </a:xfrm>
        </p:spPr>
        <p:txBody>
          <a:bodyPr>
            <a:noAutofit/>
          </a:bodyPr>
          <a:lstStyle/>
          <a:p>
            <a:r>
              <a:rPr lang="zh-CN" altLang="en-US" sz="4000" b="1" dirty="0">
                <a:solidFill>
                  <a:srgbClr val="7C1D20"/>
                </a:solidFill>
                <a:latin typeface="+mn-ea"/>
                <a:ea typeface="+mn-ea"/>
              </a:rPr>
              <a:t>消除危险义务</a:t>
            </a:r>
          </a:p>
        </p:txBody>
      </p:sp>
      <p:sp>
        <p:nvSpPr>
          <p:cNvPr id="3" name="内容占位符 2"/>
          <p:cNvSpPr>
            <a:spLocks noGrp="1"/>
          </p:cNvSpPr>
          <p:nvPr>
            <p:ph idx="1"/>
          </p:nvPr>
        </p:nvSpPr>
        <p:spPr>
          <a:xfrm>
            <a:off x="1198662" y="2349674"/>
            <a:ext cx="10585176" cy="4176464"/>
          </a:xfrm>
        </p:spPr>
        <p:txBody>
          <a:bodyPr>
            <a:noAutofit/>
          </a:bodyPr>
          <a:lstStyle/>
          <a:p>
            <a:r>
              <a:rPr lang="zh-CN" altLang="zh-CN" sz="3200" dirty="0"/>
              <a:t>第十九条 </a:t>
            </a:r>
            <a:endParaRPr lang="en-US" altLang="zh-CN" sz="3200" dirty="0"/>
          </a:p>
          <a:p>
            <a:r>
              <a:rPr lang="zh-CN" altLang="en-US" sz="3200" dirty="0"/>
              <a:t>　　</a:t>
            </a:r>
            <a:r>
              <a:rPr lang="zh-CN" altLang="zh-CN" sz="3200" dirty="0"/>
              <a:t>经营者发现其提供的商品或者服务存在缺陷，</a:t>
            </a:r>
            <a:r>
              <a:rPr lang="zh-CN" altLang="en-US" sz="3200" dirty="0"/>
              <a:t>（</a:t>
            </a:r>
            <a:r>
              <a:rPr lang="zh-CN" altLang="en-US" sz="3200" strike="sngStrike" dirty="0"/>
              <a:t>即使正确使用商品或者接受服务仍然</a:t>
            </a:r>
            <a:r>
              <a:rPr lang="zh-CN" altLang="en-US" sz="3200" dirty="0"/>
              <a:t>）</a:t>
            </a:r>
            <a:r>
              <a:rPr lang="zh-CN" altLang="zh-CN" sz="3200" dirty="0"/>
              <a:t>有危及人身、财产安全危险的，应当立即向有关行政部门报告和告知消费者，</a:t>
            </a:r>
            <a:r>
              <a:rPr lang="zh-CN" altLang="zh-CN" sz="3200" b="1" dirty="0">
                <a:solidFill>
                  <a:srgbClr val="FF0000"/>
                </a:solidFill>
              </a:rPr>
              <a:t>并采取停止销售、警示、召回、无害化处理、销毁、停止生产或者服务等措施。采取召回措施的，经营者应当承担消费者因商品被召回支出的必要费用。</a:t>
            </a:r>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3155191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90550" y="189434"/>
            <a:ext cx="12188825" cy="6858000"/>
          </a:xfrm>
          <a:prstGeom prst="rect">
            <a:avLst/>
          </a:prstGeom>
          <a:noFill/>
        </p:spPr>
      </p:pic>
      <p:sp>
        <p:nvSpPr>
          <p:cNvPr id="2" name="标题 1"/>
          <p:cNvSpPr>
            <a:spLocks noGrp="1"/>
          </p:cNvSpPr>
          <p:nvPr>
            <p:ph type="title"/>
          </p:nvPr>
        </p:nvSpPr>
        <p:spPr>
          <a:xfrm>
            <a:off x="2050139" y="1396330"/>
            <a:ext cx="8469646" cy="648072"/>
          </a:xfrm>
        </p:spPr>
        <p:txBody>
          <a:bodyPr>
            <a:noAutofit/>
          </a:bodyPr>
          <a:lstStyle/>
          <a:p>
            <a:r>
              <a:rPr lang="zh-CN" altLang="en-US" sz="4000" b="1" dirty="0">
                <a:solidFill>
                  <a:srgbClr val="7C1D20"/>
                </a:solidFill>
                <a:latin typeface="+mn-ea"/>
                <a:ea typeface="+mn-ea"/>
              </a:rPr>
              <a:t>美国“福特事件”</a:t>
            </a:r>
          </a:p>
        </p:txBody>
      </p:sp>
      <p:sp>
        <p:nvSpPr>
          <p:cNvPr id="3" name="内容占位符 2"/>
          <p:cNvSpPr>
            <a:spLocks noGrp="1"/>
          </p:cNvSpPr>
          <p:nvPr>
            <p:ph idx="1"/>
          </p:nvPr>
        </p:nvSpPr>
        <p:spPr>
          <a:xfrm>
            <a:off x="1198662" y="2349674"/>
            <a:ext cx="10585176" cy="4176464"/>
          </a:xfrm>
        </p:spPr>
        <p:txBody>
          <a:bodyPr>
            <a:noAutofit/>
          </a:bodyPr>
          <a:lstStyle/>
          <a:p>
            <a:pPr marL="0" indent="0">
              <a:buNone/>
            </a:pPr>
            <a:r>
              <a:rPr lang="zh-CN" altLang="en-US" sz="3200" dirty="0"/>
              <a:t>         </a:t>
            </a:r>
            <a:r>
              <a:rPr lang="en-US" altLang="zh-CN" sz="3200" dirty="0"/>
              <a:t>1972</a:t>
            </a:r>
            <a:r>
              <a:rPr lang="zh-CN" altLang="zh-CN" sz="3200" dirty="0"/>
              <a:t>年的某天，高速公路上，</a:t>
            </a:r>
            <a:r>
              <a:rPr lang="en-US" altLang="zh-CN" sz="3200" dirty="0"/>
              <a:t>13</a:t>
            </a:r>
            <a:r>
              <a:rPr lang="zh-CN" altLang="zh-CN" sz="3200" dirty="0"/>
              <a:t>岁的理查德</a:t>
            </a:r>
            <a:r>
              <a:rPr lang="en-US" altLang="zh-CN" sz="3200" dirty="0"/>
              <a:t>·</a:t>
            </a:r>
            <a:r>
              <a:rPr lang="zh-CN" altLang="zh-CN" sz="3200" dirty="0"/>
              <a:t>格林萧乘坐邻居驾驶的一辆福特平托</a:t>
            </a:r>
            <a:r>
              <a:rPr lang="en-US" altLang="zh-CN" sz="3200" dirty="0"/>
              <a:t>(Ford Pinto)</a:t>
            </a:r>
            <a:r>
              <a:rPr lang="zh-CN" altLang="zh-CN" sz="3200" dirty="0"/>
              <a:t>牌汽车回家。正常行驶的汽车突然减速，停止，被后车追尾。被撞后，油箱爆炸，汽油外溢，引起车身进一步起火、爆炸。驾车的女司机当场死亡，小格林萧严重烧伤面积达</a:t>
            </a:r>
            <a:r>
              <a:rPr lang="en-US" altLang="zh-CN" sz="3200" dirty="0"/>
              <a:t>90%</a:t>
            </a:r>
            <a:r>
              <a:rPr lang="zh-CN" altLang="zh-CN" sz="3200" dirty="0"/>
              <a:t>，不幸地失去了鼻子、左耳和大部分左手。自这次事故之后的</a:t>
            </a:r>
            <a:r>
              <a:rPr lang="en-US" altLang="zh-CN" sz="3200" dirty="0"/>
              <a:t>6</a:t>
            </a:r>
            <a:r>
              <a:rPr lang="zh-CN" altLang="zh-CN" sz="3200" dirty="0"/>
              <a:t>年里，小格林萧先后接受了</a:t>
            </a:r>
            <a:r>
              <a:rPr lang="en-US" altLang="zh-CN" sz="3200" dirty="0"/>
              <a:t>60</a:t>
            </a:r>
            <a:r>
              <a:rPr lang="zh-CN" altLang="zh-CN" sz="3200" dirty="0"/>
              <a:t>多次手术治疗以修补被毁坏的面容和其他损伤。</a:t>
            </a:r>
            <a:endParaRPr lang="zh-CN" altLang="en-US" sz="3000" dirty="0">
              <a:latin typeface="+mn-ea"/>
              <a:cs typeface="+mj-cs"/>
            </a:endParaRPr>
          </a:p>
        </p:txBody>
      </p:sp>
    </p:spTree>
    <p:extLst>
      <p:ext uri="{BB962C8B-B14F-4D97-AF65-F5344CB8AC3E}">
        <p14:creationId xmlns:p14="http://schemas.microsoft.com/office/powerpoint/2010/main" val="2305475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2062758" y="1701602"/>
            <a:ext cx="8712968" cy="3744416"/>
          </a:xfrm>
        </p:spPr>
        <p:txBody>
          <a:bodyPr>
            <a:noAutofit/>
          </a:bodyPr>
          <a:lstStyle/>
          <a:p>
            <a:pPr marL="0" indent="0">
              <a:buNone/>
              <a:defRPr/>
            </a:pPr>
            <a:r>
              <a:rPr lang="zh-CN" altLang="en-US" sz="3200" dirty="0"/>
              <a:t>         原告律师向福特汽车公司提起了诉讼。他们指出该次事故是由于汽车的设计错误所致。由于油箱安装在车辆的后座下部，距离离合器只有</a:t>
            </a:r>
            <a:r>
              <a:rPr lang="en-US" altLang="zh-CN" sz="3200" dirty="0"/>
              <a:t>8</a:t>
            </a:r>
            <a:r>
              <a:rPr lang="zh-CN" altLang="en-US" sz="3200" dirty="0"/>
              <a:t>厘米多一点，一旦有中等强度的碰撞就能引起爆炸。这一点在法庭质证的过程中基本没有异议。</a:t>
            </a:r>
          </a:p>
          <a:p>
            <a:pPr marL="0" indent="0">
              <a:buNone/>
              <a:defRPr/>
            </a:pPr>
            <a:endParaRPr lang="zh-CN" altLang="en-US" sz="3200" dirty="0"/>
          </a:p>
        </p:txBody>
      </p:sp>
    </p:spTree>
    <p:extLst>
      <p:ext uri="{BB962C8B-B14F-4D97-AF65-F5344CB8AC3E}">
        <p14:creationId xmlns:p14="http://schemas.microsoft.com/office/powerpoint/2010/main" val="2698354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667508" y="1701602"/>
            <a:ext cx="8856984" cy="4032448"/>
          </a:xfrm>
        </p:spPr>
        <p:txBody>
          <a:bodyPr>
            <a:noAutofit/>
          </a:bodyPr>
          <a:lstStyle/>
          <a:p>
            <a:pPr marL="0" indent="0">
              <a:buNone/>
              <a:defRPr/>
            </a:pPr>
            <a:r>
              <a:rPr lang="zh-CN" altLang="en-US" sz="3200" dirty="0"/>
              <a:t>         原告律师依据审判前的调查，向陪审团出示了下列证据：福特公司在</a:t>
            </a:r>
            <a:r>
              <a:rPr lang="en-US" altLang="zh-CN" sz="3200" dirty="0"/>
              <a:t>Pinto</a:t>
            </a:r>
            <a:r>
              <a:rPr lang="zh-CN" altLang="en-US" sz="3200" dirty="0"/>
              <a:t>车型设计期间曾经进行过一系列的碰撞试验，其中的一部分还留有影像资料。试验清晰地表明，如果发生碰撞，汽车内部会充满从爆炸油箱流出的汽油。在法庭辩论阶段，律师给陪审团放映了一段影像，这给陪审团留下了非常深刻的印象。</a:t>
            </a:r>
          </a:p>
        </p:txBody>
      </p:sp>
    </p:spTree>
    <p:extLst>
      <p:ext uri="{BB962C8B-B14F-4D97-AF65-F5344CB8AC3E}">
        <p14:creationId xmlns:p14="http://schemas.microsoft.com/office/powerpoint/2010/main" val="1921930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486694" y="1269554"/>
            <a:ext cx="9721080" cy="4680520"/>
          </a:xfrm>
        </p:spPr>
        <p:txBody>
          <a:bodyPr>
            <a:noAutofit/>
          </a:bodyPr>
          <a:lstStyle/>
          <a:p>
            <a:pPr marL="0" indent="0">
              <a:buNone/>
            </a:pPr>
            <a:r>
              <a:rPr lang="en-US" altLang="zh-CN" sz="3200" dirty="0"/>
              <a:t>         </a:t>
            </a:r>
            <a:r>
              <a:rPr lang="zh-CN" altLang="zh-CN" sz="3200" dirty="0"/>
              <a:t>紧接着，原告方又提供了一个惊人的事实：在第一批</a:t>
            </a:r>
            <a:r>
              <a:rPr lang="en-US" altLang="zh-CN" sz="3200" dirty="0"/>
              <a:t>Pinto</a:t>
            </a:r>
            <a:r>
              <a:rPr lang="zh-CN" altLang="zh-CN" sz="3200" dirty="0"/>
              <a:t>车投放市场之前，福特公司的两名工程师曾经明确地提出过要在油箱内安装防震的保护装置，每辆车因此需要增加</a:t>
            </a:r>
            <a:r>
              <a:rPr lang="en-US" altLang="zh-CN" sz="3200" dirty="0"/>
              <a:t>11</a:t>
            </a:r>
            <a:r>
              <a:rPr lang="zh-CN" altLang="zh-CN" sz="3200" dirty="0"/>
              <a:t>美元的成本。但福特公司经过计算后做出的决定是不安装该附加装置，至少在两年之内不这么做。</a:t>
            </a:r>
            <a:endParaRPr lang="en-US" altLang="zh-CN" sz="3200" dirty="0"/>
          </a:p>
          <a:p>
            <a:pPr marL="0" indent="0">
              <a:buNone/>
            </a:pPr>
            <a:r>
              <a:rPr lang="zh-CN" altLang="en-US" sz="3200" dirty="0"/>
              <a:t>         </a:t>
            </a:r>
            <a:r>
              <a:rPr lang="zh-CN" altLang="zh-CN" sz="3200" dirty="0"/>
              <a:t>他们是这样算帐的：如果要生产</a:t>
            </a:r>
            <a:r>
              <a:rPr lang="en-US" altLang="zh-CN" sz="3200" dirty="0"/>
              <a:t>1,100</a:t>
            </a:r>
            <a:r>
              <a:rPr lang="zh-CN" altLang="zh-CN" sz="3200" dirty="0"/>
              <a:t>万辆家用轿车和</a:t>
            </a:r>
            <a:r>
              <a:rPr lang="en-US" altLang="zh-CN" sz="3200" dirty="0"/>
              <a:t>150</a:t>
            </a:r>
            <a:r>
              <a:rPr lang="zh-CN" altLang="zh-CN" sz="3200" dirty="0"/>
              <a:t>万辆卡车，那么增加该附加装置导致的成本为</a:t>
            </a:r>
            <a:r>
              <a:rPr lang="en-US" altLang="zh-CN" sz="3200" dirty="0"/>
              <a:t>1</a:t>
            </a:r>
            <a:r>
              <a:rPr lang="zh-CN" altLang="zh-CN" sz="3200" dirty="0"/>
              <a:t>亿</a:t>
            </a:r>
            <a:r>
              <a:rPr lang="en-US" altLang="zh-CN" sz="3200" dirty="0"/>
              <a:t>3,750</a:t>
            </a:r>
            <a:r>
              <a:rPr lang="zh-CN" altLang="zh-CN" sz="3200" dirty="0"/>
              <a:t>万美元。</a:t>
            </a:r>
            <a:endParaRPr lang="zh-CN" altLang="en-US" sz="3200" dirty="0"/>
          </a:p>
        </p:txBody>
      </p:sp>
    </p:spTree>
    <p:extLst>
      <p:ext uri="{BB962C8B-B14F-4D97-AF65-F5344CB8AC3E}">
        <p14:creationId xmlns:p14="http://schemas.microsoft.com/office/powerpoint/2010/main" val="1028522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486694" y="1269554"/>
            <a:ext cx="9721080" cy="4680520"/>
          </a:xfrm>
        </p:spPr>
        <p:txBody>
          <a:bodyPr>
            <a:noAutofit/>
          </a:bodyPr>
          <a:lstStyle/>
          <a:p>
            <a:pPr marL="0" indent="0">
              <a:buNone/>
            </a:pPr>
            <a:r>
              <a:rPr lang="en-US" altLang="zh-CN" sz="3200" dirty="0"/>
              <a:t>         </a:t>
            </a:r>
            <a:r>
              <a:rPr lang="zh-CN" altLang="zh-CN" sz="3200" dirty="0"/>
              <a:t>而假设充其量有</a:t>
            </a:r>
            <a:r>
              <a:rPr lang="en-US" altLang="zh-CN" sz="3200" dirty="0"/>
              <a:t>180</a:t>
            </a:r>
            <a:r>
              <a:rPr lang="zh-CN" altLang="zh-CN" sz="3200" dirty="0"/>
              <a:t>辆</a:t>
            </a:r>
            <a:r>
              <a:rPr lang="en-US" altLang="zh-CN" sz="3200" dirty="0"/>
              <a:t>Pinto</a:t>
            </a:r>
            <a:r>
              <a:rPr lang="zh-CN" altLang="zh-CN" sz="3200" dirty="0"/>
              <a:t>车的车主因事故而导致死亡，另外</a:t>
            </a:r>
            <a:r>
              <a:rPr lang="en-US" altLang="zh-CN" sz="3200" dirty="0"/>
              <a:t>180</a:t>
            </a:r>
            <a:r>
              <a:rPr lang="zh-CN" altLang="zh-CN" sz="3200" dirty="0"/>
              <a:t>位被烧伤，</a:t>
            </a:r>
            <a:r>
              <a:rPr lang="en-US" altLang="zh-CN" sz="3200" dirty="0"/>
              <a:t>2,100</a:t>
            </a:r>
            <a:r>
              <a:rPr lang="zh-CN" altLang="zh-CN" sz="3200" dirty="0"/>
              <a:t>辆汽车被烧毁。依据当时的普遍判例，福特公司将可能赔偿每个死者</a:t>
            </a:r>
            <a:r>
              <a:rPr lang="en-US" altLang="zh-CN" sz="3200" dirty="0"/>
              <a:t>20</a:t>
            </a:r>
            <a:r>
              <a:rPr lang="zh-CN" altLang="zh-CN" sz="3200" dirty="0"/>
              <a:t>万美元，每位烧伤者</a:t>
            </a:r>
            <a:r>
              <a:rPr lang="en-US" altLang="zh-CN" sz="3200" dirty="0"/>
              <a:t>67,000</a:t>
            </a:r>
            <a:r>
              <a:rPr lang="zh-CN" altLang="zh-CN" sz="3200" dirty="0"/>
              <a:t>美元，每辆汽车损失</a:t>
            </a:r>
            <a:r>
              <a:rPr lang="en-US" altLang="zh-CN" sz="3200" dirty="0"/>
              <a:t>700</a:t>
            </a:r>
            <a:r>
              <a:rPr lang="zh-CN" altLang="zh-CN" sz="3200" dirty="0"/>
              <a:t>美元。那么，在不安装附加安全设施的情况下，可能的最大支出仅为</a:t>
            </a:r>
            <a:r>
              <a:rPr lang="en-US" altLang="zh-CN" sz="3200" dirty="0"/>
              <a:t>4,953</a:t>
            </a:r>
            <a:r>
              <a:rPr lang="zh-CN" altLang="zh-CN" sz="3200" dirty="0"/>
              <a:t>万美元。对比安装油箱保护装置所要花费的</a:t>
            </a:r>
            <a:r>
              <a:rPr lang="en-US" altLang="zh-CN" sz="3200" dirty="0"/>
              <a:t>1</a:t>
            </a:r>
            <a:r>
              <a:rPr lang="zh-CN" altLang="zh-CN" sz="3200" dirty="0"/>
              <a:t>亿</a:t>
            </a:r>
            <a:r>
              <a:rPr lang="en-US" altLang="zh-CN" sz="3200" dirty="0"/>
              <a:t>3,750</a:t>
            </a:r>
            <a:r>
              <a:rPr lang="zh-CN" altLang="zh-CN" sz="3200" dirty="0"/>
              <a:t>万美元，福特公司决定采取了省钱的方法。</a:t>
            </a:r>
            <a:endParaRPr lang="zh-CN" altLang="en-US" sz="3200" dirty="0"/>
          </a:p>
          <a:p>
            <a:pPr marL="0" indent="0">
              <a:buNone/>
            </a:pPr>
            <a:endParaRPr lang="zh-CN" altLang="en-US" sz="3200" dirty="0"/>
          </a:p>
        </p:txBody>
      </p:sp>
    </p:spTree>
    <p:extLst>
      <p:ext uri="{BB962C8B-B14F-4D97-AF65-F5344CB8AC3E}">
        <p14:creationId xmlns:p14="http://schemas.microsoft.com/office/powerpoint/2010/main" val="2871748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486694" y="1269554"/>
            <a:ext cx="9721080" cy="4680520"/>
          </a:xfrm>
        </p:spPr>
        <p:txBody>
          <a:bodyPr>
            <a:noAutofit/>
          </a:bodyPr>
          <a:lstStyle/>
          <a:p>
            <a:pPr marL="0" indent="0">
              <a:buNone/>
            </a:pPr>
            <a:r>
              <a:rPr lang="en-US" altLang="zh-CN" sz="3200" dirty="0"/>
              <a:t>          </a:t>
            </a:r>
            <a:r>
              <a:rPr lang="zh-CN" altLang="zh-CN" sz="3200" dirty="0"/>
              <a:t>这一证据的披露显然激怒了陪审团。在诉讼后的一次采访中，一名陪审团成员讲述了陪审团是如何将惩罚性赔偿定为</a:t>
            </a:r>
            <a:r>
              <a:rPr lang="en-US" altLang="zh-CN" sz="3200" dirty="0"/>
              <a:t>1.25</a:t>
            </a:r>
            <a:r>
              <a:rPr lang="zh-CN" altLang="zh-CN" sz="3200" dirty="0"/>
              <a:t>亿美元的。由于不安装必要的安全装置的决定，福特公司节省了将近</a:t>
            </a:r>
            <a:r>
              <a:rPr lang="en-US" altLang="zh-CN" sz="3200" dirty="0"/>
              <a:t>1</a:t>
            </a:r>
            <a:r>
              <a:rPr lang="zh-CN" altLang="zh-CN" sz="3200" dirty="0"/>
              <a:t>亿美元的成本。原告律师正是基于这一证据和计算提出了</a:t>
            </a:r>
            <a:r>
              <a:rPr lang="en-US" altLang="zh-CN" sz="3200" dirty="0"/>
              <a:t>1</a:t>
            </a:r>
            <a:r>
              <a:rPr lang="zh-CN" altLang="zh-CN" sz="3200" dirty="0"/>
              <a:t>亿美元的赔偿请求，而陪审团认为即使给予这一数额的赔偿也并不意味着对福特汽车公司无视消费者生命安全的惩罚。所以陪审团要求在节省的总额中加上</a:t>
            </a:r>
            <a:r>
              <a:rPr lang="en-US" altLang="zh-CN" sz="3200" dirty="0"/>
              <a:t>2,500</a:t>
            </a:r>
            <a:r>
              <a:rPr lang="zh-CN" altLang="zh-CN" sz="3200" dirty="0"/>
              <a:t>万美元，后面的这一数额才是真正具有了罚款的性质。</a:t>
            </a:r>
            <a:endParaRPr lang="zh-CN" altLang="en-US" sz="3200" dirty="0"/>
          </a:p>
          <a:p>
            <a:pPr marL="0" indent="0">
              <a:buNone/>
            </a:pPr>
            <a:endParaRPr lang="zh-CN" altLang="en-US" sz="3200" dirty="0"/>
          </a:p>
        </p:txBody>
      </p:sp>
    </p:spTree>
    <p:extLst>
      <p:ext uri="{BB962C8B-B14F-4D97-AF65-F5344CB8AC3E}">
        <p14:creationId xmlns:p14="http://schemas.microsoft.com/office/powerpoint/2010/main" val="2344857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25830" y="1588"/>
            <a:ext cx="12188825" cy="6858000"/>
          </a:xfrm>
          <a:prstGeom prst="rect">
            <a:avLst/>
          </a:prstGeom>
          <a:noFill/>
        </p:spPr>
      </p:pic>
      <p:sp>
        <p:nvSpPr>
          <p:cNvPr id="2" name="标题 1"/>
          <p:cNvSpPr>
            <a:spLocks noGrp="1"/>
          </p:cNvSpPr>
          <p:nvPr>
            <p:ph type="title"/>
          </p:nvPr>
        </p:nvSpPr>
        <p:spPr>
          <a:xfrm>
            <a:off x="1861177" y="1225558"/>
            <a:ext cx="8469646" cy="818844"/>
          </a:xfrm>
        </p:spPr>
        <p:txBody>
          <a:bodyPr>
            <a:noAutofit/>
          </a:bodyPr>
          <a:lstStyle/>
          <a:p>
            <a:r>
              <a:rPr lang="zh-CN" altLang="en-US" sz="4000" b="1" dirty="0">
                <a:solidFill>
                  <a:srgbClr val="7C1D20"/>
                </a:solidFill>
                <a:latin typeface="+mn-ea"/>
                <a:ea typeface="+mn-ea"/>
              </a:rPr>
              <a:t>知悉真情权</a:t>
            </a:r>
          </a:p>
        </p:txBody>
      </p:sp>
      <p:sp>
        <p:nvSpPr>
          <p:cNvPr id="3" name="内容占位符 2"/>
          <p:cNvSpPr>
            <a:spLocks noGrp="1"/>
          </p:cNvSpPr>
          <p:nvPr>
            <p:ph idx="1"/>
          </p:nvPr>
        </p:nvSpPr>
        <p:spPr>
          <a:xfrm>
            <a:off x="1342678" y="2277666"/>
            <a:ext cx="9865096" cy="4248472"/>
          </a:xfrm>
        </p:spPr>
        <p:txBody>
          <a:bodyPr>
            <a:noAutofit/>
          </a:bodyPr>
          <a:lstStyle/>
          <a:p>
            <a:pPr marL="457200" indent="-457200"/>
            <a:r>
              <a:rPr lang="en-US" altLang="zh-CN" sz="3200" dirty="0"/>
              <a:t>《</a:t>
            </a:r>
            <a:r>
              <a:rPr lang="zh-CN" altLang="en-US" sz="3200" dirty="0"/>
              <a:t>消费者权益保护法</a:t>
            </a:r>
            <a:r>
              <a:rPr lang="en-US" altLang="zh-CN" sz="3200" dirty="0"/>
              <a:t>》</a:t>
            </a:r>
            <a:r>
              <a:rPr lang="zh-CN" altLang="zh-CN" sz="3200" dirty="0"/>
              <a:t>第八条 </a:t>
            </a:r>
            <a:endParaRPr lang="en-US" altLang="zh-CN" sz="3200" dirty="0"/>
          </a:p>
          <a:p>
            <a:pPr marL="0" indent="0">
              <a:buNone/>
            </a:pPr>
            <a:r>
              <a:rPr lang="en-US" altLang="zh-CN" sz="3200" dirty="0"/>
              <a:t>         </a:t>
            </a:r>
            <a:r>
              <a:rPr lang="zh-CN" altLang="zh-CN" sz="3200" dirty="0"/>
              <a:t>消费者享有知悉其购买、使用的商品或者接受的服务的真实情况的权利。</a:t>
            </a:r>
          </a:p>
          <a:p>
            <a:pPr marL="0" indent="0">
              <a:buNone/>
            </a:pPr>
            <a:r>
              <a:rPr lang="en-US" altLang="zh-CN" sz="3200" dirty="0"/>
              <a:t>         </a:t>
            </a:r>
            <a:r>
              <a:rPr lang="zh-CN" altLang="zh-CN" sz="3200" dirty="0"/>
              <a:t>消费者有权根据商品或者服务的不同情况，要求经营者提供商品的价格、产地、生产者、用途、性能、规格、等级、主要成份、生产日期、有效期限、检验合格证明、使用方法说明书、售后服务，或者服务的内容、规格、费用等有关情况。</a:t>
            </a:r>
            <a:endParaRPr lang="zh-CN" altLang="en-US" sz="3200" dirty="0"/>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3046033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558702" y="1125538"/>
            <a:ext cx="10153128" cy="5256584"/>
          </a:xfrm>
        </p:spPr>
        <p:txBody>
          <a:bodyPr>
            <a:noAutofit/>
          </a:bodyPr>
          <a:lstStyle/>
          <a:p>
            <a:r>
              <a:rPr lang="zh-CN" altLang="en-US" sz="3200" dirty="0"/>
              <a:t>知悉真情权的主体：</a:t>
            </a:r>
          </a:p>
          <a:p>
            <a:pPr marL="0" indent="0">
              <a:buNone/>
            </a:pPr>
            <a:r>
              <a:rPr lang="en-US" altLang="zh-CN" sz="3200" dirty="0"/>
              <a:t>1</a:t>
            </a:r>
            <a:r>
              <a:rPr lang="zh-CN" altLang="en-US" sz="3200" dirty="0"/>
              <a:t>、消费者本人</a:t>
            </a:r>
          </a:p>
          <a:p>
            <a:pPr marL="0" indent="0">
              <a:buNone/>
            </a:pPr>
            <a:r>
              <a:rPr lang="en-US" altLang="zh-CN" sz="3200" dirty="0"/>
              <a:t>2</a:t>
            </a:r>
            <a:r>
              <a:rPr lang="zh-CN" altLang="en-US" sz="3200" dirty="0"/>
              <a:t>、消费者本人的家庭成员</a:t>
            </a:r>
          </a:p>
          <a:p>
            <a:pPr marL="0" indent="0">
              <a:buNone/>
            </a:pPr>
            <a:r>
              <a:rPr lang="en-US" altLang="zh-CN" sz="3200" dirty="0" err="1"/>
              <a:t>eg</a:t>
            </a:r>
            <a:r>
              <a:rPr lang="en-US" altLang="zh-CN" sz="3200" dirty="0"/>
              <a:t>. </a:t>
            </a:r>
            <a:r>
              <a:rPr lang="zh-CN" altLang="en-US" sz="3200" dirty="0"/>
              <a:t>医疗服务中，患者的家属</a:t>
            </a:r>
          </a:p>
          <a:p>
            <a:pPr marL="0" indent="0">
              <a:buNone/>
            </a:pPr>
            <a:r>
              <a:rPr lang="en-US" altLang="zh-CN" sz="3200" dirty="0"/>
              <a:t>3</a:t>
            </a:r>
            <a:r>
              <a:rPr lang="zh-CN" altLang="en-US" sz="3200" dirty="0"/>
              <a:t>、消费者所在的单位</a:t>
            </a:r>
          </a:p>
          <a:p>
            <a:r>
              <a:rPr lang="zh-CN" altLang="en-US" sz="3200" dirty="0"/>
              <a:t>知悉真情权的内容</a:t>
            </a:r>
          </a:p>
          <a:p>
            <a:pPr marL="0" indent="0">
              <a:buNone/>
            </a:pPr>
            <a:r>
              <a:rPr lang="en-US" altLang="zh-CN" sz="3200" dirty="0"/>
              <a:t>1</a:t>
            </a:r>
            <a:r>
              <a:rPr lang="zh-CN" altLang="en-US" sz="3200" dirty="0"/>
              <a:t>、有关商品或服务的一些基本信息</a:t>
            </a:r>
          </a:p>
          <a:p>
            <a:pPr marL="0" indent="0">
              <a:buNone/>
            </a:pPr>
            <a:r>
              <a:rPr lang="en-US" altLang="zh-CN" sz="3200" dirty="0"/>
              <a:t>2</a:t>
            </a:r>
            <a:r>
              <a:rPr lang="zh-CN" altLang="en-US" sz="3200" dirty="0"/>
              <a:t>、商品或服务的相关技术信息</a:t>
            </a:r>
          </a:p>
          <a:p>
            <a:pPr marL="0" indent="0">
              <a:buNone/>
            </a:pPr>
            <a:r>
              <a:rPr lang="en-US" altLang="zh-CN" sz="3200" dirty="0"/>
              <a:t>3</a:t>
            </a:r>
            <a:r>
              <a:rPr lang="zh-CN" altLang="en-US" sz="3200" dirty="0"/>
              <a:t>、售后服务信息</a:t>
            </a:r>
          </a:p>
          <a:p>
            <a:pPr marL="0" indent="0">
              <a:buNone/>
            </a:pPr>
            <a:endParaRPr lang="zh-CN" altLang="en-US" sz="3200" dirty="0"/>
          </a:p>
        </p:txBody>
      </p:sp>
    </p:spTree>
    <p:extLst>
      <p:ext uri="{BB962C8B-B14F-4D97-AF65-F5344CB8AC3E}">
        <p14:creationId xmlns:p14="http://schemas.microsoft.com/office/powerpoint/2010/main" val="78078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486694" y="1269554"/>
            <a:ext cx="9721080" cy="4680520"/>
          </a:xfrm>
        </p:spPr>
        <p:txBody>
          <a:bodyPr>
            <a:noAutofit/>
          </a:bodyPr>
          <a:lstStyle/>
          <a:p>
            <a:pPr marL="457200" indent="-457200"/>
            <a:r>
              <a:rPr lang="zh-CN" altLang="en-US" sz="3200" dirty="0"/>
              <a:t>知悉真情权的实现方式：</a:t>
            </a:r>
            <a:endParaRPr lang="en-US" altLang="zh-CN" sz="3200" dirty="0"/>
          </a:p>
          <a:p>
            <a:pPr marL="0" indent="0">
              <a:buNone/>
            </a:pPr>
            <a:r>
              <a:rPr lang="en-US" altLang="zh-CN" sz="3200" dirty="0"/>
              <a:t>1</a:t>
            </a:r>
            <a:r>
              <a:rPr lang="zh-CN" altLang="en-US" sz="3200" dirty="0"/>
              <a:t>、经营者告知</a:t>
            </a:r>
            <a:endParaRPr lang="en-US" altLang="zh-CN" sz="3200" dirty="0"/>
          </a:p>
          <a:p>
            <a:pPr marL="514350" indent="-514350">
              <a:buFont typeface="+mj-ea"/>
              <a:buAutoNum type="circleNumDbPlain"/>
            </a:pPr>
            <a:r>
              <a:rPr lang="zh-CN" altLang="en-US" sz="3200" dirty="0"/>
              <a:t>信息告知</a:t>
            </a:r>
            <a:endParaRPr lang="en-US" altLang="zh-CN" sz="3200" dirty="0"/>
          </a:p>
          <a:p>
            <a:pPr marL="514350" indent="-514350">
              <a:buFont typeface="+mj-ea"/>
              <a:buAutoNum type="circleNumDbPlain"/>
            </a:pPr>
            <a:r>
              <a:rPr lang="zh-CN" altLang="en-US" sz="3200" dirty="0"/>
              <a:t>警示说明</a:t>
            </a:r>
            <a:endParaRPr lang="en-US" altLang="zh-CN" sz="3200" dirty="0"/>
          </a:p>
          <a:p>
            <a:pPr marL="514350" indent="-514350">
              <a:buFont typeface="+mj-ea"/>
              <a:buAutoNum type="circleNumDbPlain"/>
            </a:pPr>
            <a:r>
              <a:rPr lang="zh-CN" altLang="en-US" sz="3200" dirty="0"/>
              <a:t>瑕疵告知义务</a:t>
            </a:r>
            <a:endParaRPr lang="en-US" altLang="zh-CN" sz="3200" dirty="0"/>
          </a:p>
          <a:p>
            <a:pPr marL="0" indent="0">
              <a:buNone/>
            </a:pPr>
            <a:r>
              <a:rPr lang="en-US" altLang="zh-CN" sz="3200" dirty="0"/>
              <a:t>2</a:t>
            </a:r>
            <a:r>
              <a:rPr lang="zh-CN" altLang="en-US" sz="3200" dirty="0"/>
              <a:t>、消费者了解</a:t>
            </a:r>
            <a:endParaRPr lang="en-US" altLang="zh-CN" sz="3200" dirty="0"/>
          </a:p>
          <a:p>
            <a:pPr marL="514350" indent="-514350">
              <a:buFont typeface="+mj-ea"/>
              <a:buAutoNum type="circleNumDbPlain"/>
            </a:pPr>
            <a:r>
              <a:rPr lang="zh-CN" altLang="en-US" sz="3200" dirty="0"/>
              <a:t>咨询</a:t>
            </a:r>
            <a:endParaRPr lang="en-US" altLang="zh-CN" sz="3200" dirty="0"/>
          </a:p>
          <a:p>
            <a:pPr marL="514350" indent="-514350">
              <a:buFont typeface="+mj-ea"/>
              <a:buAutoNum type="circleNumDbPlain"/>
            </a:pPr>
            <a:r>
              <a:rPr lang="zh-CN" altLang="en-US" sz="3200" dirty="0"/>
              <a:t>查阅</a:t>
            </a:r>
            <a:endParaRPr lang="en-US" altLang="zh-CN" sz="3200" dirty="0"/>
          </a:p>
          <a:p>
            <a:pPr marL="514350" indent="-514350">
              <a:buFont typeface="+mj-ea"/>
              <a:buAutoNum type="circleNumDbPlain"/>
            </a:pPr>
            <a:r>
              <a:rPr lang="zh-CN" altLang="en-US" sz="3200" dirty="0"/>
              <a:t>观看</a:t>
            </a:r>
            <a:endParaRPr lang="en-US" altLang="zh-CN" sz="3200" dirty="0"/>
          </a:p>
          <a:p>
            <a:pPr marL="0" indent="0">
              <a:buNone/>
            </a:pPr>
            <a:endParaRPr lang="zh-CN" altLang="en-US" sz="3200" dirty="0"/>
          </a:p>
        </p:txBody>
      </p:sp>
    </p:spTree>
    <p:extLst>
      <p:ext uri="{BB962C8B-B14F-4D97-AF65-F5344CB8AC3E}">
        <p14:creationId xmlns:p14="http://schemas.microsoft.com/office/powerpoint/2010/main" val="919157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1588"/>
            <a:ext cx="12188825" cy="6858000"/>
          </a:xfrm>
          <a:prstGeom prst="rect">
            <a:avLst/>
          </a:prstGeom>
          <a:noFill/>
        </p:spPr>
      </p:pic>
      <p:sp>
        <p:nvSpPr>
          <p:cNvPr id="2" name="标题 1"/>
          <p:cNvSpPr>
            <a:spLocks noGrp="1"/>
          </p:cNvSpPr>
          <p:nvPr>
            <p:ph type="title"/>
          </p:nvPr>
        </p:nvSpPr>
        <p:spPr>
          <a:xfrm>
            <a:off x="1861177" y="1225558"/>
            <a:ext cx="8469646" cy="1268132"/>
          </a:xfrm>
        </p:spPr>
        <p:txBody>
          <a:bodyPr>
            <a:noAutofit/>
          </a:bodyPr>
          <a:lstStyle/>
          <a:p>
            <a:r>
              <a:rPr lang="zh-CN" altLang="en-US" sz="4000" b="1" dirty="0">
                <a:solidFill>
                  <a:srgbClr val="7C1D20"/>
                </a:solidFill>
                <a:latin typeface="+mn-ea"/>
                <a:ea typeface="+mn-ea"/>
              </a:rPr>
              <a:t>消费者的权利</a:t>
            </a:r>
          </a:p>
        </p:txBody>
      </p:sp>
      <p:sp>
        <p:nvSpPr>
          <p:cNvPr id="3" name="内容占位符 2"/>
          <p:cNvSpPr>
            <a:spLocks noGrp="1"/>
          </p:cNvSpPr>
          <p:nvPr>
            <p:ph idx="1"/>
          </p:nvPr>
        </p:nvSpPr>
        <p:spPr>
          <a:xfrm>
            <a:off x="3574926" y="2502232"/>
            <a:ext cx="5786908" cy="3456384"/>
          </a:xfrm>
        </p:spPr>
        <p:txBody>
          <a:bodyPr>
            <a:noAutofit/>
          </a:bodyPr>
          <a:lstStyle/>
          <a:p>
            <a:pPr marL="0" indent="0">
              <a:lnSpc>
                <a:spcPct val="140000"/>
              </a:lnSpc>
              <a:spcBef>
                <a:spcPts val="0"/>
              </a:spcBef>
              <a:buNone/>
            </a:pPr>
            <a:r>
              <a:rPr lang="zh-CN" altLang="en-US" sz="3200" dirty="0">
                <a:latin typeface="+mn-ea"/>
                <a:cs typeface="+mj-cs"/>
              </a:rPr>
              <a:t>消费者权利的含义与特征</a:t>
            </a:r>
          </a:p>
          <a:p>
            <a:pPr marL="0" indent="0">
              <a:lnSpc>
                <a:spcPct val="140000"/>
              </a:lnSpc>
              <a:spcBef>
                <a:spcPts val="0"/>
              </a:spcBef>
              <a:buNone/>
            </a:pPr>
            <a:r>
              <a:rPr lang="zh-CN" altLang="en-US" sz="3200" dirty="0">
                <a:latin typeface="+mn-ea"/>
                <a:cs typeface="+mj-cs"/>
              </a:rPr>
              <a:t>消费者权利的形成与发展</a:t>
            </a:r>
          </a:p>
          <a:p>
            <a:pPr marL="0" indent="0">
              <a:lnSpc>
                <a:spcPct val="140000"/>
              </a:lnSpc>
              <a:spcBef>
                <a:spcPts val="0"/>
              </a:spcBef>
              <a:buNone/>
            </a:pPr>
            <a:r>
              <a:rPr lang="zh-CN" altLang="en-US" sz="3200" dirty="0">
                <a:latin typeface="+mn-ea"/>
                <a:cs typeface="+mj-cs"/>
              </a:rPr>
              <a:t>消费者权利的性质</a:t>
            </a:r>
          </a:p>
          <a:p>
            <a:pPr marL="0" indent="0">
              <a:lnSpc>
                <a:spcPct val="140000"/>
              </a:lnSpc>
              <a:spcBef>
                <a:spcPts val="0"/>
              </a:spcBef>
              <a:buNone/>
            </a:pPr>
            <a:r>
              <a:rPr lang="zh-CN" altLang="en-US" sz="3200" dirty="0">
                <a:latin typeface="+mn-ea"/>
                <a:cs typeface="+mj-cs"/>
              </a:rPr>
              <a:t>消费者权利的构成</a:t>
            </a:r>
          </a:p>
          <a:p>
            <a:pPr marL="0" indent="0">
              <a:lnSpc>
                <a:spcPct val="140000"/>
              </a:lnSpc>
              <a:spcBef>
                <a:spcPts val="0"/>
              </a:spcBef>
              <a:buNone/>
            </a:pPr>
            <a:r>
              <a:rPr lang="zh-CN" altLang="en-US" sz="3200" dirty="0">
                <a:latin typeface="+mn-ea"/>
                <a:cs typeface="+mj-cs"/>
              </a:rPr>
              <a:t>消费者权利的扩张</a:t>
            </a:r>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1472132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486694" y="1917626"/>
            <a:ext cx="10225136" cy="4032448"/>
          </a:xfrm>
        </p:spPr>
        <p:txBody>
          <a:bodyPr>
            <a:noAutofit/>
          </a:bodyPr>
          <a:lstStyle/>
          <a:p>
            <a:pPr marL="457200" indent="-457200"/>
            <a:r>
              <a:rPr lang="zh-CN" altLang="en-US" sz="3200" dirty="0"/>
              <a:t>侵犯知悉真情权的行为表现</a:t>
            </a:r>
            <a:endParaRPr lang="en-US" altLang="zh-CN" sz="3200" dirty="0"/>
          </a:p>
          <a:p>
            <a:pPr marL="0" indent="0">
              <a:buNone/>
            </a:pPr>
            <a:r>
              <a:rPr lang="en-US" altLang="zh-CN" sz="3200" dirty="0"/>
              <a:t>1</a:t>
            </a:r>
            <a:r>
              <a:rPr lang="zh-CN" altLang="en-US" sz="3200" dirty="0"/>
              <a:t>、经营者不履行标明商品或服务真实名称和标记的义务</a:t>
            </a:r>
            <a:endParaRPr lang="en-US" altLang="zh-CN" sz="3200" dirty="0"/>
          </a:p>
          <a:p>
            <a:pPr marL="0" indent="0">
              <a:buNone/>
            </a:pPr>
            <a:r>
              <a:rPr lang="en-US" altLang="zh-CN" sz="3200" dirty="0"/>
              <a:t>2</a:t>
            </a:r>
            <a:r>
              <a:rPr lang="zh-CN" altLang="en-US" sz="3200" dirty="0"/>
              <a:t>、经营者违背诚实信用原则，实现欺诈行为，侵犯消费者的知情权</a:t>
            </a:r>
            <a:endParaRPr lang="en-US" altLang="zh-CN" sz="3200" dirty="0"/>
          </a:p>
          <a:p>
            <a:pPr marL="0" indent="0">
              <a:buNone/>
            </a:pPr>
            <a:r>
              <a:rPr lang="en-US" altLang="zh-CN" sz="3200" dirty="0"/>
              <a:t>3</a:t>
            </a:r>
            <a:r>
              <a:rPr lang="zh-CN" altLang="en-US" sz="3200" dirty="0"/>
              <a:t>、经营者对消费者的询问置之不理，不履行告知义务</a:t>
            </a:r>
          </a:p>
          <a:p>
            <a:pPr marL="0" indent="0">
              <a:buNone/>
            </a:pPr>
            <a:endParaRPr lang="zh-CN" altLang="en-US" sz="3200" dirty="0"/>
          </a:p>
        </p:txBody>
      </p:sp>
    </p:spTree>
    <p:extLst>
      <p:ext uri="{BB962C8B-B14F-4D97-AF65-F5344CB8AC3E}">
        <p14:creationId xmlns:p14="http://schemas.microsoft.com/office/powerpoint/2010/main" val="2418470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486694" y="1917626"/>
            <a:ext cx="10225136" cy="4032448"/>
          </a:xfrm>
        </p:spPr>
        <p:txBody>
          <a:bodyPr>
            <a:noAutofit/>
          </a:bodyPr>
          <a:lstStyle/>
          <a:p>
            <a:pPr marL="457200" indent="-457200"/>
            <a:r>
              <a:rPr lang="zh-CN" altLang="en-US" sz="3200" dirty="0"/>
              <a:t>医疗纠纷是否属</a:t>
            </a:r>
            <a:r>
              <a:rPr lang="en-US" altLang="zh-CN" sz="3200" dirty="0"/>
              <a:t>《</a:t>
            </a:r>
            <a:r>
              <a:rPr lang="zh-CN" altLang="en-US" sz="3200" dirty="0"/>
              <a:t>消法</a:t>
            </a:r>
            <a:r>
              <a:rPr lang="en-US" altLang="zh-CN" sz="3200" dirty="0"/>
              <a:t>》</a:t>
            </a:r>
            <a:r>
              <a:rPr lang="zh-CN" altLang="en-US" sz="3200" dirty="0"/>
              <a:t>调整</a:t>
            </a:r>
            <a:endParaRPr lang="en-US" altLang="zh-CN" sz="3200" dirty="0"/>
          </a:p>
          <a:p>
            <a:pPr marL="457200" indent="-457200"/>
            <a:r>
              <a:rPr lang="zh-CN" altLang="en-US" sz="3200" dirty="0"/>
              <a:t>知悉真情权的限制</a:t>
            </a:r>
            <a:endParaRPr lang="en-US" altLang="zh-CN" sz="3200" dirty="0"/>
          </a:p>
          <a:p>
            <a:pPr marL="0" indent="0">
              <a:buNone/>
            </a:pPr>
            <a:r>
              <a:rPr lang="en-US" altLang="zh-CN" sz="3200" dirty="0" err="1"/>
              <a:t>eg</a:t>
            </a:r>
            <a:r>
              <a:rPr lang="en-US" altLang="zh-CN" sz="3200" dirty="0"/>
              <a:t>. </a:t>
            </a:r>
            <a:r>
              <a:rPr lang="zh-CN" altLang="en-US" sz="3200" dirty="0"/>
              <a:t>了解商品信息 </a:t>
            </a:r>
            <a:r>
              <a:rPr lang="en-US" altLang="zh-CN" sz="3200" dirty="0"/>
              <a:t>vs </a:t>
            </a:r>
            <a:r>
              <a:rPr lang="zh-CN" altLang="en-US" sz="3200" dirty="0"/>
              <a:t>商业秘密</a:t>
            </a:r>
          </a:p>
          <a:p>
            <a:pPr marL="0" indent="0">
              <a:buNone/>
            </a:pPr>
            <a:endParaRPr lang="zh-CN" altLang="en-US" sz="3200" dirty="0"/>
          </a:p>
        </p:txBody>
      </p:sp>
    </p:spTree>
    <p:extLst>
      <p:ext uri="{BB962C8B-B14F-4D97-AF65-F5344CB8AC3E}">
        <p14:creationId xmlns:p14="http://schemas.microsoft.com/office/powerpoint/2010/main" val="4269113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25830" y="1588"/>
            <a:ext cx="12188825" cy="6858000"/>
          </a:xfrm>
          <a:prstGeom prst="rect">
            <a:avLst/>
          </a:prstGeom>
          <a:noFill/>
        </p:spPr>
      </p:pic>
      <p:sp>
        <p:nvSpPr>
          <p:cNvPr id="2" name="标题 1"/>
          <p:cNvSpPr>
            <a:spLocks noGrp="1"/>
          </p:cNvSpPr>
          <p:nvPr>
            <p:ph type="title"/>
          </p:nvPr>
        </p:nvSpPr>
        <p:spPr>
          <a:xfrm>
            <a:off x="1861177" y="1225558"/>
            <a:ext cx="8469646" cy="818844"/>
          </a:xfrm>
        </p:spPr>
        <p:txBody>
          <a:bodyPr>
            <a:noAutofit/>
          </a:bodyPr>
          <a:lstStyle/>
          <a:p>
            <a:r>
              <a:rPr lang="zh-CN" altLang="en-US" sz="4000" b="1" dirty="0">
                <a:solidFill>
                  <a:srgbClr val="7C1D20"/>
                </a:solidFill>
                <a:latin typeface="+mn-ea"/>
                <a:ea typeface="+mn-ea"/>
              </a:rPr>
              <a:t>商品服务信息真实义务</a:t>
            </a:r>
          </a:p>
        </p:txBody>
      </p:sp>
      <p:sp>
        <p:nvSpPr>
          <p:cNvPr id="3" name="内容占位符 2"/>
          <p:cNvSpPr>
            <a:spLocks noGrp="1"/>
          </p:cNvSpPr>
          <p:nvPr>
            <p:ph idx="1"/>
          </p:nvPr>
        </p:nvSpPr>
        <p:spPr>
          <a:xfrm>
            <a:off x="1342678" y="2277666"/>
            <a:ext cx="10441160" cy="4320480"/>
          </a:xfrm>
        </p:spPr>
        <p:txBody>
          <a:bodyPr>
            <a:noAutofit/>
          </a:bodyPr>
          <a:lstStyle/>
          <a:p>
            <a:pPr marL="457200" indent="-457200"/>
            <a:r>
              <a:rPr lang="en-US" altLang="zh-CN" sz="3200" dirty="0"/>
              <a:t>《</a:t>
            </a:r>
            <a:r>
              <a:rPr lang="zh-CN" altLang="en-US" sz="3200" dirty="0"/>
              <a:t>消费者权益保护法</a:t>
            </a:r>
            <a:r>
              <a:rPr lang="en-US" altLang="zh-CN" sz="3200" dirty="0"/>
              <a:t>》</a:t>
            </a:r>
            <a:r>
              <a:rPr lang="zh-CN" altLang="zh-CN" sz="3200" dirty="0"/>
              <a:t>第</a:t>
            </a:r>
            <a:r>
              <a:rPr lang="zh-CN" altLang="en-US" sz="3200" dirty="0"/>
              <a:t>二十</a:t>
            </a:r>
            <a:r>
              <a:rPr lang="zh-CN" altLang="zh-CN" sz="3200" dirty="0"/>
              <a:t>条 </a:t>
            </a:r>
            <a:endParaRPr lang="en-US" altLang="zh-CN" sz="3200" dirty="0"/>
          </a:p>
          <a:p>
            <a:pPr marL="0" indent="0">
              <a:buNone/>
            </a:pPr>
            <a:r>
              <a:rPr lang="en-US" altLang="zh-CN" sz="3200" dirty="0"/>
              <a:t>         </a:t>
            </a:r>
            <a:r>
              <a:rPr lang="zh-CN" altLang="zh-CN" sz="3200" dirty="0"/>
              <a:t>经营者向消费者提供有关商品或者服务的</a:t>
            </a:r>
            <a:r>
              <a:rPr lang="zh-CN" altLang="zh-CN" sz="3200" b="1" dirty="0">
                <a:solidFill>
                  <a:srgbClr val="FF0000"/>
                </a:solidFill>
              </a:rPr>
              <a:t>质量、性能、用途、有效期限等</a:t>
            </a:r>
            <a:r>
              <a:rPr lang="zh-CN" altLang="zh-CN" sz="3200" dirty="0"/>
              <a:t>信息，应当真实、全面，不得作虚假或者引人误解的宣传。</a:t>
            </a:r>
          </a:p>
          <a:p>
            <a:pPr marL="0" indent="0">
              <a:buNone/>
            </a:pPr>
            <a:r>
              <a:rPr lang="en-US" altLang="zh-CN" sz="3200" dirty="0"/>
              <a:t>         </a:t>
            </a:r>
            <a:r>
              <a:rPr lang="zh-CN" altLang="zh-CN" sz="3200" dirty="0"/>
              <a:t>经营者对消费者就其提供的商品或者服务的质量和使用方法等问题提出的询问，应当作出真实、明确的答复。</a:t>
            </a:r>
          </a:p>
          <a:p>
            <a:pPr marL="0" indent="0">
              <a:buNone/>
            </a:pPr>
            <a:r>
              <a:rPr lang="en-US" altLang="zh-CN" sz="3200" dirty="0">
                <a:solidFill>
                  <a:srgbClr val="FFFF00"/>
                </a:solidFill>
              </a:rPr>
              <a:t>         </a:t>
            </a:r>
            <a:r>
              <a:rPr lang="zh-CN" altLang="zh-CN" sz="3200" b="1" dirty="0">
                <a:solidFill>
                  <a:srgbClr val="FF0000"/>
                </a:solidFill>
              </a:rPr>
              <a:t>经营者</a:t>
            </a:r>
            <a:r>
              <a:rPr lang="zh-CN" altLang="zh-CN" sz="3200" dirty="0"/>
              <a:t>提供商品</a:t>
            </a:r>
            <a:r>
              <a:rPr lang="zh-CN" altLang="zh-CN" sz="3200" b="1" dirty="0">
                <a:solidFill>
                  <a:srgbClr val="FF0000"/>
                </a:solidFill>
              </a:rPr>
              <a:t>或者服务</a:t>
            </a:r>
            <a:r>
              <a:rPr lang="zh-CN" altLang="zh-CN" sz="3200" dirty="0"/>
              <a:t>应当明码标价。</a:t>
            </a:r>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2511481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25830" y="1588"/>
            <a:ext cx="12188825" cy="6858000"/>
          </a:xfrm>
          <a:prstGeom prst="rect">
            <a:avLst/>
          </a:prstGeom>
          <a:noFill/>
        </p:spPr>
      </p:pic>
      <p:sp>
        <p:nvSpPr>
          <p:cNvPr id="2" name="标题 1"/>
          <p:cNvSpPr>
            <a:spLocks noGrp="1"/>
          </p:cNvSpPr>
          <p:nvPr>
            <p:ph type="title"/>
          </p:nvPr>
        </p:nvSpPr>
        <p:spPr>
          <a:xfrm>
            <a:off x="1861177" y="1225558"/>
            <a:ext cx="8469646" cy="818844"/>
          </a:xfrm>
        </p:spPr>
        <p:txBody>
          <a:bodyPr>
            <a:noAutofit/>
          </a:bodyPr>
          <a:lstStyle/>
          <a:p>
            <a:r>
              <a:rPr lang="zh-CN" altLang="en-US" sz="4000" b="1" dirty="0">
                <a:solidFill>
                  <a:srgbClr val="7C1D20"/>
                </a:solidFill>
                <a:latin typeface="+mn-ea"/>
                <a:ea typeface="+mn-ea"/>
              </a:rPr>
              <a:t>标明真实名称和标记义务</a:t>
            </a:r>
          </a:p>
        </p:txBody>
      </p:sp>
      <p:sp>
        <p:nvSpPr>
          <p:cNvPr id="3" name="内容占位符 2"/>
          <p:cNvSpPr>
            <a:spLocks noGrp="1"/>
          </p:cNvSpPr>
          <p:nvPr>
            <p:ph idx="1"/>
          </p:nvPr>
        </p:nvSpPr>
        <p:spPr>
          <a:xfrm>
            <a:off x="1342678" y="2277666"/>
            <a:ext cx="9865096" cy="4248472"/>
          </a:xfrm>
        </p:spPr>
        <p:txBody>
          <a:bodyPr>
            <a:noAutofit/>
          </a:bodyPr>
          <a:lstStyle/>
          <a:p>
            <a:pPr marL="457200" indent="-457200"/>
            <a:r>
              <a:rPr lang="en-US" altLang="zh-CN" sz="3200" dirty="0"/>
              <a:t>《</a:t>
            </a:r>
            <a:r>
              <a:rPr lang="zh-CN" altLang="en-US" sz="3200" dirty="0"/>
              <a:t>消费者权益保护法</a:t>
            </a:r>
            <a:r>
              <a:rPr lang="en-US" altLang="zh-CN" sz="3200" dirty="0"/>
              <a:t>》</a:t>
            </a:r>
            <a:r>
              <a:rPr lang="zh-CN" altLang="zh-CN" sz="3200" dirty="0"/>
              <a:t>第</a:t>
            </a:r>
            <a:r>
              <a:rPr lang="zh-CN" altLang="en-US" sz="3200" dirty="0"/>
              <a:t>二十一</a:t>
            </a:r>
            <a:r>
              <a:rPr lang="zh-CN" altLang="zh-CN" sz="3200" dirty="0"/>
              <a:t>条 </a:t>
            </a:r>
            <a:endParaRPr lang="en-US" altLang="zh-CN" sz="3200" dirty="0"/>
          </a:p>
          <a:p>
            <a:pPr marL="0" indent="0">
              <a:buNone/>
            </a:pPr>
            <a:r>
              <a:rPr lang="zh-CN" altLang="en-US" sz="3200" dirty="0"/>
              <a:t>         经营者应当标明其真实名称和标记。</a:t>
            </a:r>
          </a:p>
          <a:p>
            <a:pPr marL="0" indent="0">
              <a:buNone/>
            </a:pPr>
            <a:r>
              <a:rPr lang="zh-CN" altLang="en-US" sz="3200" dirty="0"/>
              <a:t>　　租赁他人柜台或者场地的经营者，应当标明其真实名称和标记。</a:t>
            </a:r>
          </a:p>
          <a:p>
            <a:pPr marL="0" indent="0">
              <a:buNone/>
            </a:pPr>
            <a:endParaRPr lang="zh-CN" altLang="en-US" sz="3200" dirty="0"/>
          </a:p>
          <a:p>
            <a:pPr marL="0" indent="0">
              <a:buNone/>
            </a:pPr>
            <a:r>
              <a:rPr lang="en-US" altLang="zh-CN" sz="3200" dirty="0" err="1"/>
              <a:t>eg</a:t>
            </a:r>
            <a:r>
              <a:rPr lang="en-US" altLang="zh-CN" sz="3200" dirty="0"/>
              <a:t>. </a:t>
            </a:r>
            <a:r>
              <a:rPr lang="zh-CN" altLang="en-US" sz="3200" dirty="0"/>
              <a:t>旗舰店，连锁店</a:t>
            </a:r>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2015938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37128" y="1588"/>
            <a:ext cx="12188825" cy="6858000"/>
          </a:xfrm>
          <a:prstGeom prst="rect">
            <a:avLst/>
          </a:prstGeom>
          <a:noFill/>
        </p:spPr>
      </p:pic>
      <p:sp>
        <p:nvSpPr>
          <p:cNvPr id="2" name="标题 1"/>
          <p:cNvSpPr>
            <a:spLocks noGrp="1"/>
          </p:cNvSpPr>
          <p:nvPr>
            <p:ph type="title"/>
          </p:nvPr>
        </p:nvSpPr>
        <p:spPr>
          <a:xfrm>
            <a:off x="1861177" y="1225558"/>
            <a:ext cx="8469646" cy="818844"/>
          </a:xfrm>
        </p:spPr>
        <p:txBody>
          <a:bodyPr>
            <a:noAutofit/>
          </a:bodyPr>
          <a:lstStyle/>
          <a:p>
            <a:r>
              <a:rPr lang="zh-CN" altLang="en-US" sz="4000" b="1" dirty="0">
                <a:solidFill>
                  <a:srgbClr val="7C1D20"/>
                </a:solidFill>
                <a:latin typeface="+mn-ea"/>
                <a:ea typeface="+mn-ea"/>
              </a:rPr>
              <a:t>网络、金融经营者的义务</a:t>
            </a:r>
          </a:p>
        </p:txBody>
      </p:sp>
      <p:sp>
        <p:nvSpPr>
          <p:cNvPr id="3" name="内容占位符 2"/>
          <p:cNvSpPr>
            <a:spLocks noGrp="1"/>
          </p:cNvSpPr>
          <p:nvPr>
            <p:ph idx="1"/>
          </p:nvPr>
        </p:nvSpPr>
        <p:spPr>
          <a:xfrm>
            <a:off x="1702718" y="2493690"/>
            <a:ext cx="9505056" cy="3672408"/>
          </a:xfrm>
        </p:spPr>
        <p:txBody>
          <a:bodyPr>
            <a:noAutofit/>
          </a:bodyPr>
          <a:lstStyle/>
          <a:p>
            <a:pPr marL="457200" indent="-457200"/>
            <a:r>
              <a:rPr lang="en-US" altLang="zh-CN" sz="3200" dirty="0"/>
              <a:t>《</a:t>
            </a:r>
            <a:r>
              <a:rPr lang="zh-CN" altLang="en-US" sz="3200" dirty="0"/>
              <a:t>消法</a:t>
            </a:r>
            <a:r>
              <a:rPr lang="en-US" altLang="zh-CN" sz="3200" dirty="0"/>
              <a:t>》</a:t>
            </a:r>
            <a:r>
              <a:rPr lang="zh-CN" altLang="zh-CN" sz="3200" dirty="0"/>
              <a:t>第二十</a:t>
            </a:r>
            <a:r>
              <a:rPr lang="zh-CN" altLang="en-US" sz="3200" dirty="0"/>
              <a:t>八</a:t>
            </a:r>
            <a:r>
              <a:rPr lang="zh-CN" altLang="zh-CN" sz="3200" dirty="0"/>
              <a:t>条</a:t>
            </a:r>
            <a:r>
              <a:rPr lang="zh-CN" altLang="en-US" sz="3200" dirty="0"/>
              <a:t>：</a:t>
            </a:r>
            <a:r>
              <a:rPr lang="zh-CN" altLang="zh-CN" sz="3200" dirty="0"/>
              <a:t> </a:t>
            </a:r>
            <a:endParaRPr lang="en-US" altLang="zh-CN" sz="3200" dirty="0"/>
          </a:p>
          <a:p>
            <a:pPr marL="0" indent="0">
              <a:buNone/>
            </a:pPr>
            <a:r>
              <a:rPr lang="zh-CN" altLang="en-US" sz="3200" dirty="0"/>
              <a:t>         </a:t>
            </a:r>
            <a:r>
              <a:rPr lang="zh-CN" altLang="zh-CN" sz="3200" dirty="0">
                <a:solidFill>
                  <a:srgbClr val="FF0000"/>
                </a:solidFill>
              </a:rPr>
              <a:t>采用网络、电视、电话、邮购等方式提供商品或者服务的经营者，以及提供证券、保险、银行等金融服务的经营者，应当向消费者提供经营地址、联系方式、商品或者服务的数量和质量、价款或者费用、履行期限和方式、安全注意事项和风险警示、售后服务、民事责任等信息。</a:t>
            </a:r>
            <a:endParaRPr lang="zh-CN" altLang="en-US" sz="3200" dirty="0">
              <a:solidFill>
                <a:srgbClr val="FF0000"/>
              </a:solidFill>
            </a:endParaRPr>
          </a:p>
          <a:p>
            <a:pPr marL="0" indent="0">
              <a:buNone/>
            </a:pPr>
            <a:endParaRPr lang="zh-CN" altLang="en-US" sz="3000" dirty="0">
              <a:solidFill>
                <a:srgbClr val="FF0000"/>
              </a:solidFill>
              <a:latin typeface="+mn-ea"/>
              <a:cs typeface="+mj-cs"/>
            </a:endParaRPr>
          </a:p>
        </p:txBody>
      </p:sp>
    </p:spTree>
    <p:extLst>
      <p:ext uri="{BB962C8B-B14F-4D97-AF65-F5344CB8AC3E}">
        <p14:creationId xmlns:p14="http://schemas.microsoft.com/office/powerpoint/2010/main" val="38265622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31479" y="1588"/>
            <a:ext cx="12188825" cy="6858000"/>
          </a:xfrm>
          <a:prstGeom prst="rect">
            <a:avLst/>
          </a:prstGeom>
          <a:noFill/>
        </p:spPr>
      </p:pic>
      <p:sp>
        <p:nvSpPr>
          <p:cNvPr id="2" name="标题 1"/>
          <p:cNvSpPr>
            <a:spLocks noGrp="1"/>
          </p:cNvSpPr>
          <p:nvPr>
            <p:ph type="title"/>
          </p:nvPr>
        </p:nvSpPr>
        <p:spPr>
          <a:xfrm>
            <a:off x="1861177" y="1225558"/>
            <a:ext cx="8469646" cy="692068"/>
          </a:xfrm>
        </p:spPr>
        <p:txBody>
          <a:bodyPr>
            <a:noAutofit/>
          </a:bodyPr>
          <a:lstStyle/>
          <a:p>
            <a:r>
              <a:rPr lang="zh-CN" altLang="en-US" sz="4000" b="1" dirty="0">
                <a:solidFill>
                  <a:srgbClr val="7C1D20"/>
                </a:solidFill>
                <a:latin typeface="+mn-ea"/>
                <a:ea typeface="+mn-ea"/>
              </a:rPr>
              <a:t>自主选择权</a:t>
            </a:r>
          </a:p>
        </p:txBody>
      </p:sp>
      <p:sp>
        <p:nvSpPr>
          <p:cNvPr id="3" name="内容占位符 2"/>
          <p:cNvSpPr>
            <a:spLocks noGrp="1"/>
          </p:cNvSpPr>
          <p:nvPr>
            <p:ph idx="1"/>
          </p:nvPr>
        </p:nvSpPr>
        <p:spPr>
          <a:xfrm>
            <a:off x="838622" y="2133650"/>
            <a:ext cx="11161240" cy="4464496"/>
          </a:xfrm>
        </p:spPr>
        <p:txBody>
          <a:bodyPr>
            <a:noAutofit/>
          </a:bodyPr>
          <a:lstStyle/>
          <a:p>
            <a:pPr>
              <a:lnSpc>
                <a:spcPct val="140000"/>
              </a:lnSpc>
              <a:spcBef>
                <a:spcPts val="0"/>
              </a:spcBef>
            </a:pPr>
            <a:r>
              <a:rPr lang="en-US" altLang="zh-CN" sz="3000" dirty="0">
                <a:latin typeface="+mn-ea"/>
                <a:cs typeface="+mj-cs"/>
              </a:rPr>
              <a:t>《</a:t>
            </a:r>
            <a:r>
              <a:rPr lang="zh-CN" altLang="en-US" sz="3000" dirty="0">
                <a:latin typeface="+mn-ea"/>
                <a:cs typeface="+mj-cs"/>
              </a:rPr>
              <a:t>消法</a:t>
            </a:r>
            <a:r>
              <a:rPr lang="en-US" altLang="zh-CN" sz="3000" dirty="0">
                <a:latin typeface="+mn-ea"/>
                <a:cs typeface="+mj-cs"/>
              </a:rPr>
              <a:t>》</a:t>
            </a:r>
            <a:r>
              <a:rPr lang="zh-CN" altLang="en-US" sz="3000" dirty="0">
                <a:latin typeface="+mn-ea"/>
                <a:cs typeface="+mj-cs"/>
              </a:rPr>
              <a:t>第九条 </a:t>
            </a:r>
          </a:p>
          <a:p>
            <a:pPr marL="0" indent="0">
              <a:lnSpc>
                <a:spcPct val="140000"/>
              </a:lnSpc>
              <a:spcBef>
                <a:spcPts val="0"/>
              </a:spcBef>
              <a:buNone/>
            </a:pPr>
            <a:r>
              <a:rPr lang="zh-CN" altLang="en-US" sz="3000" dirty="0">
                <a:latin typeface="+mn-ea"/>
                <a:cs typeface="+mj-cs"/>
              </a:rPr>
              <a:t>    消费者享有自主选择商品或者服务的权利。</a:t>
            </a:r>
          </a:p>
          <a:p>
            <a:pPr marL="0" indent="0">
              <a:lnSpc>
                <a:spcPct val="140000"/>
              </a:lnSpc>
              <a:spcBef>
                <a:spcPts val="0"/>
              </a:spcBef>
              <a:buNone/>
            </a:pPr>
            <a:r>
              <a:rPr lang="zh-CN" altLang="en-US" sz="3000" dirty="0">
                <a:latin typeface="+mn-ea"/>
                <a:cs typeface="+mj-cs"/>
              </a:rPr>
              <a:t>    消费者有权自主选择提供商品或者服务的经营者，自主选择商品品种或者服务方式，自主决定购买或者不购买任何一种商品、接受或者不接受任何一项服务。</a:t>
            </a:r>
          </a:p>
          <a:p>
            <a:pPr marL="0" indent="0">
              <a:lnSpc>
                <a:spcPct val="140000"/>
              </a:lnSpc>
              <a:spcBef>
                <a:spcPts val="0"/>
              </a:spcBef>
              <a:buNone/>
            </a:pPr>
            <a:r>
              <a:rPr lang="zh-CN" altLang="en-US" sz="3000" dirty="0">
                <a:latin typeface="+mn-ea"/>
                <a:cs typeface="+mj-cs"/>
              </a:rPr>
              <a:t>    消费者在自主选择商品或者服务时，有权进行比较、鉴别和挑选。</a:t>
            </a:r>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3199350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486694" y="1269554"/>
            <a:ext cx="9721080" cy="4680520"/>
          </a:xfrm>
        </p:spPr>
        <p:txBody>
          <a:bodyPr>
            <a:noAutofit/>
          </a:bodyPr>
          <a:lstStyle/>
          <a:p>
            <a:pPr marL="457200" indent="-457200"/>
            <a:r>
              <a:rPr lang="zh-CN" altLang="en-US" sz="3200" dirty="0"/>
              <a:t>自主选择权的特征：</a:t>
            </a:r>
            <a:endParaRPr lang="en-US" altLang="zh-CN" sz="3200" dirty="0"/>
          </a:p>
          <a:p>
            <a:pPr marL="0" indent="0">
              <a:buNone/>
            </a:pPr>
            <a:r>
              <a:rPr lang="en-US" altLang="zh-CN" sz="3200" dirty="0"/>
              <a:t>1</a:t>
            </a:r>
            <a:r>
              <a:rPr lang="zh-CN" altLang="en-US" sz="3200" dirty="0"/>
              <a:t>、选择的自愿性</a:t>
            </a:r>
            <a:endParaRPr lang="en-US" altLang="zh-CN" sz="3200" dirty="0"/>
          </a:p>
          <a:p>
            <a:pPr marL="0" indent="0">
              <a:buNone/>
            </a:pPr>
            <a:r>
              <a:rPr lang="en-US" altLang="zh-CN" sz="3200" dirty="0"/>
              <a:t>2</a:t>
            </a:r>
            <a:r>
              <a:rPr lang="zh-CN" altLang="en-US" sz="3200" dirty="0"/>
              <a:t>、选择的自由性</a:t>
            </a:r>
            <a:endParaRPr lang="en-US" altLang="zh-CN" sz="3200" dirty="0"/>
          </a:p>
          <a:p>
            <a:pPr marL="457200" indent="-457200"/>
            <a:r>
              <a:rPr lang="zh-CN" altLang="en-US" sz="3200" dirty="0"/>
              <a:t>自主选择权的基本内容</a:t>
            </a:r>
            <a:endParaRPr lang="en-US" altLang="zh-CN" sz="3200" dirty="0"/>
          </a:p>
          <a:p>
            <a:pPr marL="0" indent="0">
              <a:buNone/>
            </a:pPr>
            <a:r>
              <a:rPr lang="en-US" altLang="zh-CN" sz="3200" dirty="0"/>
              <a:t>1</a:t>
            </a:r>
            <a:r>
              <a:rPr lang="zh-CN" altLang="en-US" sz="3200" dirty="0"/>
              <a:t>、他人不得干涉</a:t>
            </a:r>
            <a:endParaRPr lang="en-US" altLang="zh-CN" sz="3200" dirty="0"/>
          </a:p>
          <a:p>
            <a:pPr marL="0" indent="0">
              <a:buNone/>
            </a:pPr>
            <a:r>
              <a:rPr lang="en-US" altLang="zh-CN" sz="3200" dirty="0"/>
              <a:t>2</a:t>
            </a:r>
            <a:r>
              <a:rPr lang="zh-CN" altLang="en-US" sz="3200" dirty="0"/>
              <a:t>、不得强迫消费者接受其提供的商品或者服务</a:t>
            </a:r>
            <a:endParaRPr lang="en-US" altLang="zh-CN" sz="3200" dirty="0"/>
          </a:p>
          <a:p>
            <a:pPr marL="0" indent="0">
              <a:buNone/>
            </a:pPr>
            <a:r>
              <a:rPr lang="en-US" altLang="zh-CN" sz="3200" dirty="0"/>
              <a:t>3</a:t>
            </a:r>
            <a:r>
              <a:rPr lang="zh-CN" altLang="en-US" sz="3200" dirty="0"/>
              <a:t>、消费者有权进行比较、鉴别、挑选</a:t>
            </a:r>
            <a:endParaRPr lang="en-US" altLang="zh-CN" sz="3200" dirty="0"/>
          </a:p>
          <a:p>
            <a:pPr marL="0" indent="0">
              <a:buNone/>
            </a:pPr>
            <a:r>
              <a:rPr lang="en-US" altLang="zh-CN" sz="3200" dirty="0"/>
              <a:t>4</a:t>
            </a:r>
            <a:r>
              <a:rPr lang="zh-CN" altLang="en-US" sz="3200" dirty="0"/>
              <a:t>、有权选择商品品种或服务方式</a:t>
            </a:r>
          </a:p>
          <a:p>
            <a:pPr marL="0" indent="0">
              <a:buNone/>
            </a:pPr>
            <a:endParaRPr lang="zh-CN" altLang="en-US" sz="3200" dirty="0"/>
          </a:p>
        </p:txBody>
      </p:sp>
    </p:spTree>
    <p:extLst>
      <p:ext uri="{BB962C8B-B14F-4D97-AF65-F5344CB8AC3E}">
        <p14:creationId xmlns:p14="http://schemas.microsoft.com/office/powerpoint/2010/main" val="3509486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486694" y="1269554"/>
            <a:ext cx="9721080" cy="4680520"/>
          </a:xfrm>
        </p:spPr>
        <p:txBody>
          <a:bodyPr>
            <a:noAutofit/>
          </a:bodyPr>
          <a:lstStyle/>
          <a:p>
            <a:pPr marL="457200" indent="-457200"/>
            <a:r>
              <a:rPr lang="zh-CN" altLang="en-US" sz="3200" dirty="0"/>
              <a:t>自主选择权的行使</a:t>
            </a:r>
            <a:endParaRPr lang="en-US" altLang="zh-CN" sz="3200" dirty="0"/>
          </a:p>
          <a:p>
            <a:pPr marL="0" indent="0">
              <a:buNone/>
            </a:pPr>
            <a:r>
              <a:rPr lang="en-US" altLang="zh-CN" sz="3200" dirty="0"/>
              <a:t>1</a:t>
            </a:r>
            <a:r>
              <a:rPr lang="zh-CN" altLang="en-US" sz="3200" dirty="0"/>
              <a:t>、行使要求</a:t>
            </a:r>
            <a:endParaRPr lang="en-US" altLang="zh-CN" sz="3200" dirty="0"/>
          </a:p>
          <a:p>
            <a:pPr marL="514350" indent="-514350">
              <a:buFont typeface="+mj-ea"/>
              <a:buAutoNum type="circleNumDbPlain"/>
            </a:pPr>
            <a:r>
              <a:rPr lang="zh-CN" altLang="en-US" sz="3200" dirty="0"/>
              <a:t>依法行使</a:t>
            </a:r>
            <a:endParaRPr lang="en-US" altLang="zh-CN" sz="3200" dirty="0"/>
          </a:p>
          <a:p>
            <a:pPr marL="514350" indent="-514350">
              <a:buFont typeface="+mj-ea"/>
              <a:buAutoNum type="circleNumDbPlain"/>
            </a:pPr>
            <a:r>
              <a:rPr lang="zh-CN" altLang="en-US" sz="3200" dirty="0"/>
              <a:t>相对行使</a:t>
            </a:r>
            <a:endParaRPr lang="en-US" altLang="zh-CN" sz="3200" dirty="0"/>
          </a:p>
          <a:p>
            <a:pPr marL="0" indent="0">
              <a:buNone/>
            </a:pPr>
            <a:r>
              <a:rPr lang="en-US" altLang="zh-CN" sz="3200" dirty="0"/>
              <a:t>2</a:t>
            </a:r>
            <a:r>
              <a:rPr lang="zh-CN" altLang="en-US" sz="3200" dirty="0"/>
              <a:t>、行使限度</a:t>
            </a:r>
            <a:endParaRPr lang="en-US" altLang="zh-CN" sz="3200" dirty="0"/>
          </a:p>
          <a:p>
            <a:pPr marL="514350" indent="-514350">
              <a:buFont typeface="+mj-ea"/>
              <a:buAutoNum type="circleNumDbPlain"/>
            </a:pPr>
            <a:r>
              <a:rPr lang="zh-CN" altLang="en-US" sz="3200" dirty="0"/>
              <a:t>商品的自然属性所决定的</a:t>
            </a:r>
            <a:endParaRPr lang="en-US" altLang="zh-CN" sz="3200" dirty="0"/>
          </a:p>
          <a:p>
            <a:pPr marL="514350" indent="-514350">
              <a:buFont typeface="+mj-ea"/>
              <a:buAutoNum type="circleNumDbPlain"/>
            </a:pPr>
            <a:r>
              <a:rPr lang="zh-CN" altLang="en-US" sz="3200" dirty="0"/>
              <a:t>经营者有明确规定或告知的</a:t>
            </a:r>
            <a:endParaRPr lang="en-US" altLang="zh-CN" sz="3200" dirty="0"/>
          </a:p>
          <a:p>
            <a:pPr marL="514350" indent="-514350">
              <a:buFont typeface="+mj-ea"/>
              <a:buAutoNum type="circleNumDbPlain"/>
            </a:pPr>
            <a:r>
              <a:rPr lang="zh-CN" altLang="en-US" sz="3200" dirty="0"/>
              <a:t>商业惯例或商业习惯有要求的</a:t>
            </a:r>
            <a:endParaRPr lang="en-US" altLang="zh-CN" sz="3200" dirty="0"/>
          </a:p>
          <a:p>
            <a:pPr marL="514350" indent="-514350">
              <a:buFont typeface="+mj-ea"/>
              <a:buAutoNum type="circleNumDbPlain"/>
            </a:pPr>
            <a:r>
              <a:rPr lang="zh-CN" altLang="en-US" sz="3200" dirty="0"/>
              <a:t>超越经营对象、范围、时间、条件和风险的</a:t>
            </a:r>
          </a:p>
          <a:p>
            <a:pPr marL="0" indent="0">
              <a:buNone/>
            </a:pPr>
            <a:endParaRPr lang="zh-CN" altLang="en-US" sz="3200" dirty="0"/>
          </a:p>
        </p:txBody>
      </p:sp>
    </p:spTree>
    <p:extLst>
      <p:ext uri="{BB962C8B-B14F-4D97-AF65-F5344CB8AC3E}">
        <p14:creationId xmlns:p14="http://schemas.microsoft.com/office/powerpoint/2010/main" val="30314632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486694" y="1917626"/>
            <a:ext cx="10225136" cy="4032448"/>
          </a:xfrm>
        </p:spPr>
        <p:txBody>
          <a:bodyPr>
            <a:noAutofit/>
          </a:bodyPr>
          <a:lstStyle/>
          <a:p>
            <a:pPr marL="457200" indent="-457200"/>
            <a:r>
              <a:rPr lang="zh-CN" altLang="en-US" sz="3200" dirty="0"/>
              <a:t>侵犯自主选择权的表现及其防范</a:t>
            </a:r>
            <a:endParaRPr lang="en-US" altLang="zh-CN" sz="3200" dirty="0"/>
          </a:p>
          <a:p>
            <a:pPr marL="0" indent="0">
              <a:buNone/>
            </a:pPr>
            <a:r>
              <a:rPr lang="en-US" altLang="zh-CN" sz="3200" dirty="0"/>
              <a:t>1</a:t>
            </a:r>
            <a:r>
              <a:rPr lang="zh-CN" altLang="en-US" sz="3200" dirty="0"/>
              <a:t>、滥发购物票证；以实物抵发职工工资</a:t>
            </a:r>
            <a:endParaRPr lang="en-US" altLang="zh-CN" sz="3200" dirty="0"/>
          </a:p>
          <a:p>
            <a:pPr marL="0" indent="0">
              <a:buNone/>
            </a:pPr>
            <a:r>
              <a:rPr lang="en-US" altLang="zh-CN" sz="3200" dirty="0"/>
              <a:t>2</a:t>
            </a:r>
            <a:r>
              <a:rPr lang="zh-CN" altLang="en-US" sz="3200" dirty="0"/>
              <a:t>、强行搭售劣质或滞销商品</a:t>
            </a:r>
            <a:endParaRPr lang="en-US" altLang="zh-CN" sz="3200" dirty="0"/>
          </a:p>
          <a:p>
            <a:pPr marL="0" indent="0">
              <a:buNone/>
            </a:pPr>
            <a:r>
              <a:rPr lang="en-US" altLang="zh-CN" sz="3200" dirty="0"/>
              <a:t>3</a:t>
            </a:r>
            <a:r>
              <a:rPr lang="zh-CN" altLang="en-US" sz="3200" dirty="0"/>
              <a:t>、将两种无多大联系的商品组合在一起出售</a:t>
            </a:r>
            <a:endParaRPr lang="en-US" altLang="zh-CN" sz="3200" dirty="0"/>
          </a:p>
          <a:p>
            <a:pPr marL="0" indent="0">
              <a:buNone/>
            </a:pPr>
            <a:r>
              <a:rPr lang="en-US" altLang="zh-CN" sz="3200" dirty="0"/>
              <a:t>4</a:t>
            </a:r>
            <a:r>
              <a:rPr lang="zh-CN" altLang="en-US" sz="3200" dirty="0"/>
              <a:t>、利用预售、邮购、有奖销售等形式推销假冒伪劣商品</a:t>
            </a:r>
            <a:endParaRPr lang="en-US" altLang="zh-CN" sz="3200" dirty="0"/>
          </a:p>
          <a:p>
            <a:pPr marL="0" indent="0">
              <a:buNone/>
            </a:pPr>
            <a:r>
              <a:rPr lang="en-US" altLang="zh-CN" sz="3200" dirty="0"/>
              <a:t>5</a:t>
            </a:r>
            <a:r>
              <a:rPr lang="zh-CN" altLang="en-US" sz="3200" dirty="0"/>
              <a:t>、挑选后不购买而受到辱骂、殴打</a:t>
            </a:r>
            <a:endParaRPr lang="en-US" altLang="zh-CN" sz="3200" dirty="0"/>
          </a:p>
          <a:p>
            <a:pPr marL="0" indent="0">
              <a:buNone/>
            </a:pPr>
            <a:r>
              <a:rPr lang="en-US" altLang="zh-CN" sz="3200" dirty="0"/>
              <a:t>6</a:t>
            </a:r>
            <a:r>
              <a:rPr lang="zh-CN" altLang="en-US" sz="3200" dirty="0"/>
              <a:t>、强行将旅客拖到饭店、旅馆，强迫其消费</a:t>
            </a:r>
          </a:p>
          <a:p>
            <a:pPr marL="0" indent="0">
              <a:buNone/>
            </a:pPr>
            <a:endParaRPr lang="zh-CN" altLang="en-US" sz="3200" dirty="0"/>
          </a:p>
        </p:txBody>
      </p:sp>
    </p:spTree>
    <p:extLst>
      <p:ext uri="{BB962C8B-B14F-4D97-AF65-F5344CB8AC3E}">
        <p14:creationId xmlns:p14="http://schemas.microsoft.com/office/powerpoint/2010/main" val="2191497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18941"/>
            <a:ext cx="12188825" cy="6858000"/>
          </a:xfrm>
          <a:prstGeom prst="rect">
            <a:avLst/>
          </a:prstGeom>
          <a:noFill/>
        </p:spPr>
      </p:pic>
      <p:sp>
        <p:nvSpPr>
          <p:cNvPr id="2" name="标题 1"/>
          <p:cNvSpPr>
            <a:spLocks noGrp="1"/>
          </p:cNvSpPr>
          <p:nvPr>
            <p:ph type="title"/>
          </p:nvPr>
        </p:nvSpPr>
        <p:spPr>
          <a:xfrm>
            <a:off x="1861177" y="1225558"/>
            <a:ext cx="8469646" cy="1268132"/>
          </a:xfrm>
        </p:spPr>
        <p:txBody>
          <a:bodyPr>
            <a:noAutofit/>
          </a:bodyPr>
          <a:lstStyle/>
          <a:p>
            <a:r>
              <a:rPr lang="zh-CN" altLang="en-US" sz="4000" b="1" dirty="0">
                <a:solidFill>
                  <a:srgbClr val="7C1D20"/>
                </a:solidFill>
                <a:latin typeface="+mn-ea"/>
                <a:ea typeface="+mn-ea"/>
              </a:rPr>
              <a:t>公平交易权</a:t>
            </a:r>
          </a:p>
        </p:txBody>
      </p:sp>
      <p:sp>
        <p:nvSpPr>
          <p:cNvPr id="3" name="内容占位符 2"/>
          <p:cNvSpPr>
            <a:spLocks noGrp="1"/>
          </p:cNvSpPr>
          <p:nvPr>
            <p:ph idx="1"/>
          </p:nvPr>
        </p:nvSpPr>
        <p:spPr>
          <a:xfrm>
            <a:off x="1861177" y="2781722"/>
            <a:ext cx="8469646" cy="3528392"/>
          </a:xfrm>
        </p:spPr>
        <p:txBody>
          <a:bodyPr>
            <a:noAutofit/>
          </a:bodyPr>
          <a:lstStyle/>
          <a:p>
            <a:pPr marL="457200" indent="-457200"/>
            <a:r>
              <a:rPr lang="en-US" altLang="zh-CN" sz="3200" dirty="0"/>
              <a:t>《</a:t>
            </a:r>
            <a:r>
              <a:rPr lang="zh-CN" altLang="en-US" sz="3200" dirty="0"/>
              <a:t>消法</a:t>
            </a:r>
            <a:r>
              <a:rPr lang="en-US" altLang="zh-CN" sz="3200" dirty="0"/>
              <a:t>》</a:t>
            </a:r>
            <a:r>
              <a:rPr lang="zh-CN" altLang="zh-CN" sz="3200" dirty="0"/>
              <a:t>第十条</a:t>
            </a:r>
            <a:r>
              <a:rPr lang="zh-CN" altLang="en-US" sz="3200" dirty="0"/>
              <a:t>：</a:t>
            </a:r>
            <a:endParaRPr lang="en-US" altLang="zh-CN" sz="3200" dirty="0"/>
          </a:p>
          <a:p>
            <a:pPr marL="0" indent="0">
              <a:buNone/>
            </a:pPr>
            <a:r>
              <a:rPr lang="en-US" altLang="zh-CN" sz="3200" dirty="0"/>
              <a:t>        </a:t>
            </a:r>
            <a:r>
              <a:rPr lang="zh-CN" altLang="zh-CN" sz="3200" dirty="0"/>
              <a:t>消费者享有公平交易的权利。</a:t>
            </a:r>
          </a:p>
          <a:p>
            <a:pPr marL="0" indent="0">
              <a:buNone/>
            </a:pPr>
            <a:r>
              <a:rPr lang="en-US" altLang="zh-CN" sz="3200" dirty="0"/>
              <a:t>        </a:t>
            </a:r>
            <a:r>
              <a:rPr lang="zh-CN" altLang="zh-CN" sz="3200" dirty="0"/>
              <a:t>消费者在购买商品或者接受服务时，有权获得质量保障、价格合理、计量正确等公平交易条件，有权拒绝经营者的强制交易行为。</a:t>
            </a:r>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2085248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34393" y="16205"/>
            <a:ext cx="12188825" cy="6858000"/>
          </a:xfrm>
          <a:prstGeom prst="rect">
            <a:avLst/>
          </a:prstGeom>
          <a:noFill/>
        </p:spPr>
      </p:pic>
      <p:sp>
        <p:nvSpPr>
          <p:cNvPr id="2" name="标题 1"/>
          <p:cNvSpPr>
            <a:spLocks noGrp="1"/>
          </p:cNvSpPr>
          <p:nvPr>
            <p:ph type="title"/>
          </p:nvPr>
        </p:nvSpPr>
        <p:spPr>
          <a:xfrm>
            <a:off x="1861177" y="1225558"/>
            <a:ext cx="8469646" cy="746836"/>
          </a:xfrm>
        </p:spPr>
        <p:txBody>
          <a:bodyPr>
            <a:noAutofit/>
          </a:bodyPr>
          <a:lstStyle/>
          <a:p>
            <a:r>
              <a:rPr lang="zh-CN" altLang="en-US" sz="4000" b="1" dirty="0">
                <a:solidFill>
                  <a:srgbClr val="7C1D20"/>
                </a:solidFill>
                <a:latin typeface="+mn-ea"/>
                <a:ea typeface="+mn-ea"/>
              </a:rPr>
              <a:t>消费者权利的含义</a:t>
            </a:r>
          </a:p>
        </p:txBody>
      </p:sp>
      <p:sp>
        <p:nvSpPr>
          <p:cNvPr id="3" name="内容占位符 2"/>
          <p:cNvSpPr>
            <a:spLocks noGrp="1"/>
          </p:cNvSpPr>
          <p:nvPr>
            <p:ph idx="1"/>
          </p:nvPr>
        </p:nvSpPr>
        <p:spPr>
          <a:xfrm>
            <a:off x="537059" y="2061642"/>
            <a:ext cx="11495806" cy="4536504"/>
          </a:xfrm>
        </p:spPr>
        <p:txBody>
          <a:bodyPr>
            <a:noAutofit/>
          </a:bodyPr>
          <a:lstStyle/>
          <a:p>
            <a:pPr marL="457200" indent="-457200"/>
            <a:r>
              <a:rPr lang="zh-CN" altLang="en-US" sz="3200" dirty="0"/>
              <a:t>消费者权利应为消费者依据</a:t>
            </a:r>
            <a:r>
              <a:rPr lang="en-US" altLang="zh-CN" sz="3200" dirty="0"/>
              <a:t>《</a:t>
            </a:r>
            <a:r>
              <a:rPr lang="zh-CN" altLang="en-US" sz="3200" dirty="0"/>
              <a:t>消法</a:t>
            </a:r>
            <a:r>
              <a:rPr lang="en-US" altLang="zh-CN" sz="3200" dirty="0"/>
              <a:t>》</a:t>
            </a:r>
            <a:r>
              <a:rPr lang="zh-CN" altLang="en-US" sz="3200" dirty="0"/>
              <a:t>的规定实现和保护自身人身权和财产权能力或资格的集合</a:t>
            </a:r>
            <a:endParaRPr lang="en-US" altLang="zh-CN" sz="3200" dirty="0"/>
          </a:p>
          <a:p>
            <a:pPr marL="0" indent="0">
              <a:buNone/>
            </a:pPr>
            <a:r>
              <a:rPr lang="en-US" altLang="zh-CN" sz="3200" dirty="0"/>
              <a:t>1</a:t>
            </a:r>
            <a:r>
              <a:rPr lang="zh-CN" altLang="en-US" sz="3200" dirty="0"/>
              <a:t>、消费者在</a:t>
            </a:r>
            <a:r>
              <a:rPr lang="en-US" altLang="zh-CN" sz="3200" dirty="0"/>
              <a:t>《</a:t>
            </a:r>
            <a:r>
              <a:rPr lang="zh-CN" altLang="en-US" sz="3200" dirty="0"/>
              <a:t>消法</a:t>
            </a:r>
            <a:r>
              <a:rPr lang="en-US" altLang="zh-CN" sz="3200" dirty="0"/>
              <a:t>》</a:t>
            </a:r>
            <a:r>
              <a:rPr lang="zh-CN" altLang="en-US" sz="3200" dirty="0"/>
              <a:t>规定的范围内，可以根据自己的主观自愿，自由地进行各种消费活动</a:t>
            </a:r>
            <a:endParaRPr lang="en-US" altLang="zh-CN" sz="3200" dirty="0"/>
          </a:p>
          <a:p>
            <a:pPr marL="0" indent="0">
              <a:buNone/>
            </a:pPr>
            <a:r>
              <a:rPr lang="en-US" altLang="zh-CN" sz="3200" dirty="0"/>
              <a:t>2</a:t>
            </a:r>
            <a:r>
              <a:rPr lang="zh-CN" altLang="en-US" sz="3200" dirty="0"/>
              <a:t>、消费者为保证实现自己的权益，依据</a:t>
            </a:r>
            <a:r>
              <a:rPr lang="en-US" altLang="zh-CN" sz="3200" dirty="0"/>
              <a:t>《</a:t>
            </a:r>
            <a:r>
              <a:rPr lang="zh-CN" altLang="en-US" sz="3200" dirty="0"/>
              <a:t>消法</a:t>
            </a:r>
            <a:r>
              <a:rPr lang="en-US" altLang="zh-CN" sz="3200" dirty="0"/>
              <a:t>》</a:t>
            </a:r>
            <a:r>
              <a:rPr lang="zh-CN" altLang="en-US" sz="3200" dirty="0"/>
              <a:t>的规定，要求负有消费者权利保护义务的主体相应地作为或不作为</a:t>
            </a:r>
            <a:endParaRPr lang="en-US" altLang="zh-CN" sz="3200" dirty="0"/>
          </a:p>
          <a:p>
            <a:pPr marL="0" indent="0">
              <a:spcBef>
                <a:spcPts val="0"/>
              </a:spcBef>
              <a:buNone/>
            </a:pPr>
            <a:r>
              <a:rPr lang="en-US" altLang="zh-CN" sz="3200" dirty="0"/>
              <a:t>3</a:t>
            </a:r>
            <a:r>
              <a:rPr lang="zh-CN" altLang="en-US" sz="3200" dirty="0"/>
              <a:t>、当自身权益受到经营者的侵害时，可以请求国家机关、政府部门和社会组织的保护，有权要求经营者承担相应的法律责任</a:t>
            </a:r>
            <a:endParaRPr lang="en-US" altLang="zh-CN" sz="3200" dirty="0"/>
          </a:p>
          <a:p>
            <a:pPr marL="0" indent="0">
              <a:lnSpc>
                <a:spcPct val="140000"/>
              </a:lnSpc>
              <a:spcBef>
                <a:spcPts val="0"/>
              </a:spcBef>
              <a:buNone/>
            </a:pPr>
            <a:endParaRPr lang="zh-CN" altLang="en-US" sz="3000" dirty="0">
              <a:latin typeface="+mn-ea"/>
              <a:cs typeface="+mj-cs"/>
            </a:endParaRPr>
          </a:p>
        </p:txBody>
      </p:sp>
    </p:spTree>
    <p:extLst>
      <p:ext uri="{BB962C8B-B14F-4D97-AF65-F5344CB8AC3E}">
        <p14:creationId xmlns:p14="http://schemas.microsoft.com/office/powerpoint/2010/main" val="20095732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486694" y="1917626"/>
            <a:ext cx="10225136" cy="4032448"/>
          </a:xfrm>
        </p:spPr>
        <p:txBody>
          <a:bodyPr>
            <a:noAutofit/>
          </a:bodyPr>
          <a:lstStyle/>
          <a:p>
            <a:pPr marL="457200" indent="-457200"/>
            <a:r>
              <a:rPr lang="zh-CN" altLang="en-US" sz="3200" dirty="0"/>
              <a:t>公平交易的特点：</a:t>
            </a:r>
            <a:endParaRPr lang="en-US" altLang="zh-CN" sz="3200" dirty="0"/>
          </a:p>
          <a:p>
            <a:pPr marL="0" indent="0">
              <a:buNone/>
            </a:pPr>
            <a:r>
              <a:rPr lang="en-US" altLang="zh-CN" sz="3200" dirty="0"/>
              <a:t>1</a:t>
            </a:r>
            <a:r>
              <a:rPr lang="zh-CN" altLang="en-US" sz="3200" dirty="0"/>
              <a:t>、公认性</a:t>
            </a:r>
            <a:endParaRPr lang="en-US" altLang="zh-CN" sz="3200" dirty="0"/>
          </a:p>
          <a:p>
            <a:pPr marL="0" indent="0">
              <a:buNone/>
            </a:pPr>
            <a:r>
              <a:rPr lang="en-US" altLang="zh-CN" sz="3200" dirty="0"/>
              <a:t>2</a:t>
            </a:r>
            <a:r>
              <a:rPr lang="zh-CN" altLang="en-US" sz="3200" dirty="0"/>
              <a:t>、真实性</a:t>
            </a:r>
            <a:endParaRPr lang="en-US" altLang="zh-CN" sz="3200" dirty="0"/>
          </a:p>
          <a:p>
            <a:pPr marL="0" indent="0">
              <a:buNone/>
            </a:pPr>
            <a:r>
              <a:rPr lang="en-US" altLang="zh-CN" sz="3200" dirty="0"/>
              <a:t>3</a:t>
            </a:r>
            <a:r>
              <a:rPr lang="zh-CN" altLang="en-US" sz="3200" dirty="0"/>
              <a:t>、合法性</a:t>
            </a:r>
            <a:endParaRPr lang="en-US" altLang="zh-CN" sz="3200" dirty="0"/>
          </a:p>
          <a:p>
            <a:pPr marL="0" indent="0">
              <a:buNone/>
            </a:pPr>
            <a:r>
              <a:rPr lang="en-US" altLang="zh-CN" sz="3200" dirty="0"/>
              <a:t>4</a:t>
            </a:r>
            <a:r>
              <a:rPr lang="zh-CN" altLang="en-US" sz="3200" dirty="0"/>
              <a:t>、合理性</a:t>
            </a:r>
            <a:endParaRPr lang="en-US" altLang="zh-CN" sz="3200" dirty="0"/>
          </a:p>
          <a:p>
            <a:pPr marL="0" indent="0">
              <a:buNone/>
            </a:pPr>
            <a:r>
              <a:rPr lang="en-US" altLang="zh-CN" sz="3200" dirty="0"/>
              <a:t>5</a:t>
            </a:r>
            <a:r>
              <a:rPr lang="zh-CN" altLang="en-US" sz="3200" dirty="0"/>
              <a:t>、竞争性</a:t>
            </a:r>
          </a:p>
          <a:p>
            <a:pPr marL="0" indent="0">
              <a:buNone/>
            </a:pPr>
            <a:endParaRPr lang="zh-CN" altLang="en-US" sz="3200" dirty="0"/>
          </a:p>
        </p:txBody>
      </p:sp>
    </p:spTree>
    <p:extLst>
      <p:ext uri="{BB962C8B-B14F-4D97-AF65-F5344CB8AC3E}">
        <p14:creationId xmlns:p14="http://schemas.microsoft.com/office/powerpoint/2010/main" val="42273980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486694" y="1917626"/>
            <a:ext cx="10225136" cy="4032448"/>
          </a:xfrm>
        </p:spPr>
        <p:txBody>
          <a:bodyPr>
            <a:noAutofit/>
          </a:bodyPr>
          <a:lstStyle/>
          <a:p>
            <a:pPr marL="457200" indent="-457200"/>
            <a:r>
              <a:rPr lang="zh-CN" altLang="en-US" sz="3200" dirty="0"/>
              <a:t>公平交易权的基本内容：</a:t>
            </a:r>
            <a:endParaRPr lang="en-US" altLang="zh-CN" sz="3200" dirty="0"/>
          </a:p>
          <a:p>
            <a:pPr marL="0" indent="0">
              <a:buNone/>
            </a:pPr>
            <a:r>
              <a:rPr lang="en-US" altLang="zh-CN" sz="3200" dirty="0"/>
              <a:t>1</a:t>
            </a:r>
            <a:r>
              <a:rPr lang="zh-CN" altLang="en-US" sz="3200" dirty="0"/>
              <a:t>、有权获得质量保障、价格合理、计量正确等公平交易条件</a:t>
            </a:r>
            <a:endParaRPr lang="en-US" altLang="zh-CN" sz="3200" dirty="0"/>
          </a:p>
          <a:p>
            <a:pPr marL="457200" indent="-457200"/>
            <a:r>
              <a:rPr lang="zh-CN" altLang="en-US" sz="3200" dirty="0"/>
              <a:t>质量保证</a:t>
            </a:r>
            <a:endParaRPr lang="en-US" altLang="zh-CN" sz="3200" dirty="0"/>
          </a:p>
          <a:p>
            <a:pPr marL="457200" indent="-457200"/>
            <a:r>
              <a:rPr lang="zh-CN" altLang="en-US" sz="3200" dirty="0"/>
              <a:t>价格合理</a:t>
            </a:r>
            <a:endParaRPr lang="en-US" altLang="zh-CN" sz="3200" dirty="0"/>
          </a:p>
          <a:p>
            <a:pPr marL="457200" indent="-457200"/>
            <a:r>
              <a:rPr lang="zh-CN" altLang="en-US" sz="3200" dirty="0"/>
              <a:t>计量正确</a:t>
            </a:r>
            <a:endParaRPr lang="en-US" altLang="zh-CN" sz="3200" dirty="0"/>
          </a:p>
          <a:p>
            <a:pPr marL="0" indent="0">
              <a:buNone/>
            </a:pPr>
            <a:r>
              <a:rPr lang="en-US" altLang="zh-CN" sz="3200" dirty="0"/>
              <a:t>2</a:t>
            </a:r>
            <a:r>
              <a:rPr lang="zh-CN" altLang="en-US" sz="3200" dirty="0"/>
              <a:t>、有权拒绝经营者的强制交易行为</a:t>
            </a:r>
          </a:p>
          <a:p>
            <a:pPr marL="0" indent="0">
              <a:buNone/>
            </a:pPr>
            <a:endParaRPr lang="zh-CN" altLang="en-US" sz="3200" dirty="0"/>
          </a:p>
        </p:txBody>
      </p:sp>
    </p:spTree>
    <p:extLst>
      <p:ext uri="{BB962C8B-B14F-4D97-AF65-F5344CB8AC3E}">
        <p14:creationId xmlns:p14="http://schemas.microsoft.com/office/powerpoint/2010/main" val="5243677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486694" y="1341562"/>
            <a:ext cx="10225136" cy="4608512"/>
          </a:xfrm>
        </p:spPr>
        <p:txBody>
          <a:bodyPr>
            <a:noAutofit/>
          </a:bodyPr>
          <a:lstStyle/>
          <a:p>
            <a:pPr marL="457200" indent="-457200"/>
            <a:r>
              <a:rPr lang="zh-CN" altLang="en-US" sz="3200" dirty="0"/>
              <a:t>公平交易权的实现：</a:t>
            </a:r>
            <a:endParaRPr lang="en-US" altLang="zh-CN" sz="3200" dirty="0"/>
          </a:p>
          <a:p>
            <a:pPr marL="0" indent="0">
              <a:buNone/>
            </a:pPr>
            <a:r>
              <a:rPr lang="en-US" altLang="zh-CN" sz="3200" dirty="0"/>
              <a:t>1</a:t>
            </a:r>
            <a:r>
              <a:rPr lang="zh-CN" altLang="en-US" sz="3200" dirty="0"/>
              <a:t>、竞争法律制度</a:t>
            </a:r>
            <a:endParaRPr lang="en-US" altLang="zh-CN" sz="3200" dirty="0"/>
          </a:p>
          <a:p>
            <a:pPr marL="514350" indent="-514350">
              <a:buFont typeface="+mj-ea"/>
              <a:buAutoNum type="circleNumDbPlain"/>
            </a:pPr>
            <a:r>
              <a:rPr lang="en-US" altLang="zh-CN" sz="3200" dirty="0"/>
              <a:t>《</a:t>
            </a:r>
            <a:r>
              <a:rPr lang="zh-CN" altLang="en-US" sz="3200" dirty="0"/>
              <a:t>反不正当竞争法</a:t>
            </a:r>
            <a:r>
              <a:rPr lang="en-US" altLang="zh-CN" sz="3200" dirty="0"/>
              <a:t>》</a:t>
            </a:r>
            <a:r>
              <a:rPr lang="zh-CN" altLang="en-US" sz="3200" dirty="0"/>
              <a:t>第二章中列举了十一种不正当竞争行为</a:t>
            </a:r>
            <a:endParaRPr lang="en-US" altLang="zh-CN" sz="3200" dirty="0"/>
          </a:p>
          <a:p>
            <a:pPr marL="514350" indent="-514350">
              <a:buFont typeface="+mj-ea"/>
              <a:buAutoNum type="circleNumDbPlain"/>
            </a:pPr>
            <a:r>
              <a:rPr lang="en-US" altLang="zh-CN" sz="3200" dirty="0"/>
              <a:t>《</a:t>
            </a:r>
            <a:r>
              <a:rPr lang="zh-CN" altLang="en-US" sz="3200" dirty="0"/>
              <a:t>反垄断法</a:t>
            </a:r>
            <a:r>
              <a:rPr lang="en-US" altLang="zh-CN" sz="3200" dirty="0"/>
              <a:t>》</a:t>
            </a:r>
            <a:r>
              <a:rPr lang="zh-CN" altLang="en-US" sz="3200" dirty="0"/>
              <a:t>第一条：</a:t>
            </a:r>
            <a:endParaRPr lang="en-US" altLang="zh-CN" sz="3200" dirty="0"/>
          </a:p>
          <a:p>
            <a:pPr marL="0" indent="0">
              <a:buNone/>
            </a:pPr>
            <a:r>
              <a:rPr lang="zh-CN" altLang="en-US" sz="3200" dirty="0"/>
              <a:t>        为了预防和制止垄断行为，保护市场公平竞争，提高经济运行效率，维护消费者利益和社会公共利益，促进社会主义市场经济健康发展，制定本法。</a:t>
            </a:r>
            <a:endParaRPr lang="en-US" altLang="zh-CN" sz="3200" dirty="0"/>
          </a:p>
          <a:p>
            <a:endParaRPr lang="en-US" altLang="zh-CN" sz="3200" dirty="0"/>
          </a:p>
          <a:p>
            <a:pPr marL="0" indent="0">
              <a:buNone/>
            </a:pPr>
            <a:endParaRPr lang="zh-CN" altLang="en-US" sz="3200" dirty="0"/>
          </a:p>
        </p:txBody>
      </p:sp>
    </p:spTree>
    <p:extLst>
      <p:ext uri="{BB962C8B-B14F-4D97-AF65-F5344CB8AC3E}">
        <p14:creationId xmlns:p14="http://schemas.microsoft.com/office/powerpoint/2010/main" val="11401369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983432" y="1269554"/>
            <a:ext cx="10656390" cy="5328592"/>
          </a:xfrm>
        </p:spPr>
        <p:txBody>
          <a:bodyPr>
            <a:noAutofit/>
          </a:bodyPr>
          <a:lstStyle/>
          <a:p>
            <a:pPr marL="0" indent="0">
              <a:buNone/>
            </a:pPr>
            <a:r>
              <a:rPr lang="en-US" altLang="zh-CN" sz="3200" dirty="0"/>
              <a:t>2</a:t>
            </a:r>
            <a:r>
              <a:rPr lang="zh-CN" altLang="en-US" sz="3200" dirty="0"/>
              <a:t>、价格管理法律制度</a:t>
            </a:r>
            <a:endParaRPr lang="en-US" altLang="zh-CN" sz="3200" dirty="0"/>
          </a:p>
          <a:p>
            <a:r>
              <a:rPr lang="en-US" altLang="zh-CN" sz="3200" dirty="0"/>
              <a:t>《</a:t>
            </a:r>
            <a:r>
              <a:rPr lang="zh-CN" altLang="en-US" sz="3200" dirty="0"/>
              <a:t>价格法</a:t>
            </a:r>
            <a:r>
              <a:rPr lang="en-US" altLang="zh-CN" sz="3200" dirty="0"/>
              <a:t>》</a:t>
            </a:r>
            <a:r>
              <a:rPr lang="zh-CN" altLang="en-US" sz="3200" dirty="0"/>
              <a:t>第十四条：</a:t>
            </a:r>
            <a:endParaRPr lang="en-US" altLang="zh-CN" sz="3200" dirty="0"/>
          </a:p>
          <a:p>
            <a:pPr marL="0" indent="0">
              <a:buNone/>
            </a:pPr>
            <a:r>
              <a:rPr lang="zh-CN" altLang="en-US" sz="3200" dirty="0"/>
              <a:t>（一）相互串通，操纵市场价格，损害其他经营者或者消费者的合法权益；</a:t>
            </a:r>
            <a:br>
              <a:rPr lang="zh-CN" altLang="en-US" sz="3200" dirty="0"/>
            </a:br>
            <a:r>
              <a:rPr lang="zh-CN" altLang="en-US" sz="3200" dirty="0"/>
              <a:t>（二）在依法降价处理鲜活商品、季节性商品、积压商品等商品外，为了排挤竞争对手或者独占市场，以低于成本的价格倾销，扰乱正常的生产经营秩序，损害国家利益或者其他经营者的合法权益；</a:t>
            </a:r>
            <a:br>
              <a:rPr lang="zh-CN" altLang="en-US" sz="3200" dirty="0"/>
            </a:br>
            <a:r>
              <a:rPr lang="zh-CN" altLang="en-US" sz="3200" dirty="0"/>
              <a:t>（三）捏造、散布涨价信息，哄抬价格，推动商品价格过高上涨的；</a:t>
            </a:r>
            <a:br>
              <a:rPr lang="zh-CN" altLang="en-US" sz="3200" dirty="0"/>
            </a:br>
            <a:endParaRPr lang="zh-CN" altLang="en-US" sz="3200" dirty="0"/>
          </a:p>
          <a:p>
            <a:pPr marL="0" indent="0">
              <a:buNone/>
            </a:pPr>
            <a:endParaRPr lang="zh-CN" altLang="en-US" sz="3200" dirty="0"/>
          </a:p>
        </p:txBody>
      </p:sp>
    </p:spTree>
    <p:extLst>
      <p:ext uri="{BB962C8B-B14F-4D97-AF65-F5344CB8AC3E}">
        <p14:creationId xmlns:p14="http://schemas.microsoft.com/office/powerpoint/2010/main" val="16378113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486694" y="1917626"/>
            <a:ext cx="10225136" cy="4032448"/>
          </a:xfrm>
        </p:spPr>
        <p:txBody>
          <a:bodyPr>
            <a:noAutofit/>
          </a:bodyPr>
          <a:lstStyle/>
          <a:p>
            <a:pPr marL="0" indent="0">
              <a:buNone/>
            </a:pPr>
            <a:r>
              <a:rPr lang="zh-CN" altLang="en-US" sz="3200" dirty="0"/>
              <a:t>（四）利用虚假的或者使人误解的价格手段，诱骗消费者或者其他经营者与其进行交易；</a:t>
            </a:r>
            <a:br>
              <a:rPr lang="zh-CN" altLang="en-US" sz="3200" dirty="0"/>
            </a:br>
            <a:r>
              <a:rPr lang="zh-CN" altLang="en-US" sz="3200" dirty="0"/>
              <a:t>（五）提供相同商品或者服务，对具有同等交易条件的其他经营者实行价格歧视；</a:t>
            </a:r>
            <a:br>
              <a:rPr lang="zh-CN" altLang="en-US" sz="3200" dirty="0"/>
            </a:br>
            <a:r>
              <a:rPr lang="zh-CN" altLang="en-US" sz="3200" dirty="0"/>
              <a:t>（六）采取抬高等级或者压低等级等手段收购、销售商品或者提供服务，变相提高或者压低价格；</a:t>
            </a:r>
            <a:br>
              <a:rPr lang="zh-CN" altLang="en-US" sz="3200" dirty="0"/>
            </a:br>
            <a:r>
              <a:rPr lang="zh-CN" altLang="en-US" sz="3200" dirty="0"/>
              <a:t>（七）违反法律、法规的规定牟取暴利；</a:t>
            </a:r>
            <a:br>
              <a:rPr lang="zh-CN" altLang="en-US" sz="3200" dirty="0"/>
            </a:br>
            <a:r>
              <a:rPr lang="zh-CN" altLang="en-US" sz="3200" dirty="0"/>
              <a:t>（八）法律、行政法规禁止的其他不正当价格行为。</a:t>
            </a:r>
          </a:p>
          <a:p>
            <a:pPr marL="0" indent="0">
              <a:buNone/>
            </a:pPr>
            <a:endParaRPr lang="zh-CN" altLang="en-US" sz="3200" dirty="0"/>
          </a:p>
        </p:txBody>
      </p:sp>
    </p:spTree>
    <p:extLst>
      <p:ext uri="{BB962C8B-B14F-4D97-AF65-F5344CB8AC3E}">
        <p14:creationId xmlns:p14="http://schemas.microsoft.com/office/powerpoint/2010/main" val="11866746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406574" y="1269554"/>
            <a:ext cx="11593288" cy="5184576"/>
          </a:xfrm>
        </p:spPr>
        <p:txBody>
          <a:bodyPr>
            <a:noAutofit/>
          </a:bodyPr>
          <a:lstStyle/>
          <a:p>
            <a:pPr marL="0" indent="0">
              <a:buNone/>
            </a:pPr>
            <a:r>
              <a:rPr lang="en-US" altLang="zh-CN" sz="3200" dirty="0"/>
              <a:t>3</a:t>
            </a:r>
            <a:r>
              <a:rPr lang="zh-CN" altLang="en-US" sz="3200" dirty="0"/>
              <a:t>、计量管理法律制度</a:t>
            </a:r>
            <a:endParaRPr lang="en-US" altLang="zh-CN" sz="3200" dirty="0"/>
          </a:p>
          <a:p>
            <a:pPr marL="0" indent="0">
              <a:buNone/>
            </a:pPr>
            <a:r>
              <a:rPr lang="en-US" altLang="zh-CN" sz="3200" dirty="0"/>
              <a:t>《</a:t>
            </a:r>
            <a:r>
              <a:rPr lang="zh-CN" altLang="en-US" sz="3200" dirty="0"/>
              <a:t>计量法</a:t>
            </a:r>
            <a:r>
              <a:rPr lang="en-US" altLang="zh-CN" sz="3200" dirty="0"/>
              <a:t>》</a:t>
            </a:r>
            <a:r>
              <a:rPr lang="zh-CN" altLang="en-US" sz="3200" dirty="0"/>
              <a:t>：</a:t>
            </a:r>
            <a:endParaRPr lang="en-US" altLang="zh-CN" sz="3200" dirty="0"/>
          </a:p>
          <a:p>
            <a:r>
              <a:rPr lang="zh-CN" altLang="en-US" sz="3200" dirty="0"/>
              <a:t>生产、销售的定量包装商品，结算时的重量值与商品的实际重量不符。</a:t>
            </a:r>
            <a:endParaRPr lang="en-US" altLang="zh-CN" sz="3200" dirty="0"/>
          </a:p>
          <a:p>
            <a:r>
              <a:rPr lang="zh-CN" altLang="en-US" sz="3200" dirty="0"/>
              <a:t>在销售商品或者收购商品时，混淆不同等级商品的重量。</a:t>
            </a:r>
            <a:endParaRPr lang="en-US" altLang="zh-CN" sz="3200" dirty="0"/>
          </a:p>
          <a:p>
            <a:r>
              <a:rPr lang="zh-CN" altLang="en-US" sz="3200" dirty="0"/>
              <a:t>经营者在农副产品收购和农业生产资料销售时，多收少计，短斤缺两。</a:t>
            </a:r>
            <a:endParaRPr lang="en-US" altLang="zh-CN" sz="3200" dirty="0"/>
          </a:p>
          <a:p>
            <a:r>
              <a:rPr lang="zh-CN" altLang="en-US" sz="3200" dirty="0"/>
              <a:t>供水、供电、供气和供热的经营者未按照用户或消费者使用的计量器具显示的量值进行结算，非法转嫁户外管线或其他设施。</a:t>
            </a:r>
          </a:p>
        </p:txBody>
      </p:sp>
    </p:spTree>
    <p:extLst>
      <p:ext uri="{BB962C8B-B14F-4D97-AF65-F5344CB8AC3E}">
        <p14:creationId xmlns:p14="http://schemas.microsoft.com/office/powerpoint/2010/main" val="33971187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694606" y="1341562"/>
            <a:ext cx="11017224" cy="5185370"/>
          </a:xfrm>
        </p:spPr>
        <p:txBody>
          <a:bodyPr>
            <a:noAutofit/>
          </a:bodyPr>
          <a:lstStyle/>
          <a:p>
            <a:pPr marL="0" indent="0">
              <a:buNone/>
            </a:pPr>
            <a:r>
              <a:rPr lang="en-US" altLang="zh-CN" sz="3200" dirty="0"/>
              <a:t>4</a:t>
            </a:r>
            <a:r>
              <a:rPr lang="zh-CN" altLang="en-US" sz="3200" dirty="0"/>
              <a:t>、消费合同管理法律制度</a:t>
            </a:r>
          </a:p>
          <a:p>
            <a:pPr marL="0" indent="0">
              <a:buNone/>
            </a:pPr>
            <a:r>
              <a:rPr lang="zh-CN" altLang="en-US" sz="3200" dirty="0"/>
              <a:t>   </a:t>
            </a:r>
            <a:r>
              <a:rPr lang="en-US" altLang="zh-CN" sz="3200" dirty="0"/>
              <a:t>《</a:t>
            </a:r>
            <a:r>
              <a:rPr lang="zh-CN" altLang="en-US" sz="3200" dirty="0"/>
              <a:t>合同法</a:t>
            </a:r>
            <a:r>
              <a:rPr lang="en-US" altLang="zh-CN" sz="3200" dirty="0"/>
              <a:t>》</a:t>
            </a:r>
            <a:r>
              <a:rPr lang="zh-CN" altLang="en-US" sz="3200" dirty="0"/>
              <a:t>第三十九条、四十条、四十一条关于格式合同的部分</a:t>
            </a:r>
          </a:p>
          <a:p>
            <a:r>
              <a:rPr lang="zh-CN" altLang="en-US" sz="3200" dirty="0"/>
              <a:t>采用格式条款订立合同的，提供格式条款的一方应当遵循公平原则确定当事人之间的权利和义务，并采取合理的方式提请对方注意免除或者限制其责任的条款，按照对方的要求，对该条款予以说明。（第</a:t>
            </a:r>
            <a:r>
              <a:rPr lang="en-US" altLang="zh-CN" sz="3200" dirty="0"/>
              <a:t>39</a:t>
            </a:r>
            <a:r>
              <a:rPr lang="zh-CN" altLang="en-US" sz="3200" dirty="0"/>
              <a:t>条第</a:t>
            </a:r>
            <a:r>
              <a:rPr lang="en-US" altLang="zh-CN" sz="3200" dirty="0"/>
              <a:t>1</a:t>
            </a:r>
            <a:r>
              <a:rPr lang="zh-CN" altLang="en-US" sz="3200" dirty="0"/>
              <a:t>款）</a:t>
            </a:r>
          </a:p>
          <a:p>
            <a:r>
              <a:rPr lang="zh-CN" altLang="en-US" sz="3200" dirty="0"/>
              <a:t>格式条款具有本法第五十二条和第五十三条规定情形的，或者提供格式条款一方免除其责任、加重对方责任、排除对方主要权利的，该条款无效。（第</a:t>
            </a:r>
            <a:r>
              <a:rPr lang="en-US" altLang="zh-CN" sz="3200" dirty="0"/>
              <a:t>40</a:t>
            </a:r>
            <a:r>
              <a:rPr lang="zh-CN" altLang="en-US" sz="3200" dirty="0"/>
              <a:t>条）</a:t>
            </a:r>
          </a:p>
          <a:p>
            <a:pPr marL="0" indent="0">
              <a:buNone/>
            </a:pPr>
            <a:endParaRPr lang="zh-CN" altLang="en-US" sz="3200" dirty="0"/>
          </a:p>
        </p:txBody>
      </p:sp>
    </p:spTree>
    <p:extLst>
      <p:ext uri="{BB962C8B-B14F-4D97-AF65-F5344CB8AC3E}">
        <p14:creationId xmlns:p14="http://schemas.microsoft.com/office/powerpoint/2010/main" val="5597566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774726" y="2205658"/>
            <a:ext cx="9361040" cy="2808312"/>
          </a:xfrm>
        </p:spPr>
        <p:txBody>
          <a:bodyPr>
            <a:noAutofit/>
          </a:bodyPr>
          <a:lstStyle/>
          <a:p>
            <a:pPr marL="457200" indent="-457200"/>
            <a:r>
              <a:rPr lang="zh-CN" altLang="en-US" sz="3200" dirty="0"/>
              <a:t>对格式条款的理解发生争议的，应当按照通常理解予以解释。对格式条款有两种以上解释的，应当作出不利于提供格式条款一方的解释。格式条款和非格式条款不一致的，应当采用非格式条款。（第</a:t>
            </a:r>
            <a:r>
              <a:rPr lang="en-US" altLang="zh-CN" sz="3200" dirty="0"/>
              <a:t>41</a:t>
            </a:r>
            <a:r>
              <a:rPr lang="zh-CN" altLang="en-US" sz="3200" dirty="0"/>
              <a:t>条）</a:t>
            </a:r>
          </a:p>
          <a:p>
            <a:pPr marL="0" indent="0">
              <a:buNone/>
            </a:pPr>
            <a:endParaRPr lang="zh-CN" altLang="en-US" sz="3200" dirty="0"/>
          </a:p>
        </p:txBody>
      </p:sp>
    </p:spTree>
    <p:extLst>
      <p:ext uri="{BB962C8B-B14F-4D97-AF65-F5344CB8AC3E}">
        <p14:creationId xmlns:p14="http://schemas.microsoft.com/office/powerpoint/2010/main" val="35663647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910630" y="1485578"/>
            <a:ext cx="11017224" cy="5185370"/>
          </a:xfrm>
        </p:spPr>
        <p:txBody>
          <a:bodyPr>
            <a:noAutofit/>
          </a:bodyPr>
          <a:lstStyle/>
          <a:p>
            <a:pPr marL="457200" indent="-457200"/>
            <a:r>
              <a:rPr lang="zh-CN" altLang="en-US" sz="3200" dirty="0"/>
              <a:t>侵犯公平交易权的行为表现：</a:t>
            </a:r>
            <a:endParaRPr lang="en-US" altLang="zh-CN" sz="3200" dirty="0"/>
          </a:p>
          <a:p>
            <a:pPr marL="0" indent="0">
              <a:buNone/>
            </a:pPr>
            <a:r>
              <a:rPr lang="en-US" altLang="zh-CN" sz="3200" dirty="0"/>
              <a:t>1</a:t>
            </a:r>
            <a:r>
              <a:rPr lang="zh-CN" altLang="en-US" sz="3200" dirty="0"/>
              <a:t>、不公平交易行为</a:t>
            </a:r>
            <a:endParaRPr lang="en-US" altLang="zh-CN" sz="3200" dirty="0"/>
          </a:p>
          <a:p>
            <a:pPr marL="0" indent="0">
              <a:buNone/>
            </a:pPr>
            <a:r>
              <a:rPr lang="en-US" altLang="zh-CN" sz="3200" dirty="0"/>
              <a:t>2</a:t>
            </a:r>
            <a:r>
              <a:rPr lang="zh-CN" altLang="en-US" sz="3200" dirty="0"/>
              <a:t>、强制交易行为</a:t>
            </a:r>
            <a:endParaRPr lang="en-US" altLang="zh-CN" sz="3200" dirty="0"/>
          </a:p>
          <a:p>
            <a:pPr marL="0" indent="0">
              <a:buNone/>
            </a:pPr>
            <a:r>
              <a:rPr lang="zh-CN" altLang="en-US" sz="3200" dirty="0"/>
              <a:t>主要表现是搭售行为，搭售行为有以下几种：</a:t>
            </a:r>
            <a:endParaRPr lang="en-US" altLang="zh-CN" sz="3200" dirty="0"/>
          </a:p>
          <a:p>
            <a:pPr marL="0" indent="0">
              <a:buNone/>
            </a:pPr>
            <a:r>
              <a:rPr lang="zh-CN" altLang="en-US" sz="3200" dirty="0">
                <a:latin typeface="微软雅黑" panose="020B0503020204020204" pitchFamily="34" charset="-122"/>
                <a:ea typeface="微软雅黑" panose="020B0503020204020204" pitchFamily="34" charset="-122"/>
              </a:rPr>
              <a:t>①</a:t>
            </a:r>
            <a:r>
              <a:rPr lang="zh-CN" altLang="en-US" sz="3200" dirty="0"/>
              <a:t>商品或服务直接搭售出售    </a:t>
            </a:r>
            <a:r>
              <a:rPr lang="zh-CN" altLang="en-US" sz="3200" dirty="0">
                <a:latin typeface="微软雅黑" panose="020B0503020204020204" pitchFamily="34" charset="-122"/>
                <a:ea typeface="微软雅黑" panose="020B0503020204020204" pitchFamily="34" charset="-122"/>
              </a:rPr>
              <a:t>②</a:t>
            </a:r>
            <a:r>
              <a:rPr lang="zh-CN" altLang="en-US" sz="3200" dirty="0"/>
              <a:t>限定转售价格</a:t>
            </a:r>
            <a:endParaRPr lang="en-US" altLang="zh-CN" sz="3200" dirty="0"/>
          </a:p>
          <a:p>
            <a:pPr marL="0" indent="0">
              <a:buNone/>
            </a:pPr>
            <a:r>
              <a:rPr lang="zh-CN" altLang="en-US" sz="3200" dirty="0">
                <a:latin typeface="微软雅黑" panose="020B0503020204020204" pitchFamily="34" charset="-122"/>
                <a:ea typeface="微软雅黑" panose="020B0503020204020204" pitchFamily="34" charset="-122"/>
              </a:rPr>
              <a:t>③</a:t>
            </a:r>
            <a:r>
              <a:rPr lang="zh-CN" altLang="en-US" sz="3200" dirty="0"/>
              <a:t>限定销售地区                          </a:t>
            </a:r>
            <a:r>
              <a:rPr lang="zh-CN" altLang="en-US" sz="3200" dirty="0">
                <a:latin typeface="微软雅黑" panose="020B0503020204020204" pitchFamily="34" charset="-122"/>
                <a:ea typeface="微软雅黑" panose="020B0503020204020204" pitchFamily="34" charset="-122"/>
              </a:rPr>
              <a:t>④</a:t>
            </a:r>
            <a:r>
              <a:rPr lang="zh-CN" altLang="en-US" sz="3200" dirty="0"/>
              <a:t>限定销售对象</a:t>
            </a:r>
            <a:endParaRPr lang="en-US" altLang="zh-CN" sz="3200" dirty="0"/>
          </a:p>
          <a:p>
            <a:pPr marL="0" indent="0">
              <a:buNone/>
            </a:pPr>
            <a:r>
              <a:rPr lang="zh-CN" altLang="en-US" sz="3200" dirty="0">
                <a:latin typeface="微软雅黑" panose="020B0503020204020204" pitchFamily="34" charset="-122"/>
                <a:ea typeface="微软雅黑" panose="020B0503020204020204" pitchFamily="34" charset="-122"/>
              </a:rPr>
              <a:t>⑤</a:t>
            </a:r>
            <a:r>
              <a:rPr lang="zh-CN" altLang="en-US" sz="3200" dirty="0"/>
              <a:t>独家经销限制</a:t>
            </a:r>
            <a:endParaRPr lang="en-US" altLang="zh-CN" sz="3200" dirty="0"/>
          </a:p>
          <a:p>
            <a:pPr marL="0" indent="0">
              <a:buNone/>
            </a:pPr>
            <a:r>
              <a:rPr lang="zh-CN" altLang="en-US" sz="3200" dirty="0">
                <a:latin typeface="微软雅黑" panose="020B0503020204020204" pitchFamily="34" charset="-122"/>
                <a:ea typeface="微软雅黑" panose="020B0503020204020204" pitchFamily="34" charset="-122"/>
              </a:rPr>
              <a:t>⑥</a:t>
            </a:r>
            <a:r>
              <a:rPr lang="zh-CN" altLang="en-US" sz="3200" dirty="0"/>
              <a:t>其他搭售商品或者附加其他不合理条件</a:t>
            </a:r>
          </a:p>
        </p:txBody>
      </p:sp>
    </p:spTree>
    <p:extLst>
      <p:ext uri="{BB962C8B-B14F-4D97-AF65-F5344CB8AC3E}">
        <p14:creationId xmlns:p14="http://schemas.microsoft.com/office/powerpoint/2010/main" val="36340707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694606" y="1341562"/>
            <a:ext cx="11017224" cy="5185370"/>
          </a:xfrm>
        </p:spPr>
        <p:txBody>
          <a:bodyPr>
            <a:noAutofit/>
          </a:bodyPr>
          <a:lstStyle/>
          <a:p>
            <a:pPr marL="457200" indent="-457200"/>
            <a:r>
              <a:rPr lang="zh-CN" altLang="en-US" sz="3200" dirty="0"/>
              <a:t>搭售行为的构成：</a:t>
            </a:r>
            <a:endParaRPr lang="en-US" altLang="zh-CN" sz="3200" dirty="0"/>
          </a:p>
          <a:p>
            <a:pPr marL="0" indent="0">
              <a:buNone/>
            </a:pPr>
            <a:r>
              <a:rPr lang="en-US" altLang="zh-CN" sz="3200" dirty="0"/>
              <a:t>1</a:t>
            </a:r>
            <a:r>
              <a:rPr lang="zh-CN" altLang="en-US" sz="3200" dirty="0"/>
              <a:t>、其行为主体是经营者，并且通常是具有经营优势的经营者</a:t>
            </a:r>
            <a:endParaRPr lang="en-US" altLang="zh-CN" sz="3200" dirty="0"/>
          </a:p>
          <a:p>
            <a:pPr marL="0" indent="0">
              <a:buNone/>
            </a:pPr>
            <a:r>
              <a:rPr lang="en-US" altLang="zh-CN" sz="3200" dirty="0"/>
              <a:t>2</a:t>
            </a:r>
            <a:r>
              <a:rPr lang="zh-CN" altLang="en-US" sz="3200" dirty="0"/>
              <a:t>、经营者利用其经济优势违背交易相对人的意愿强行搭售商品或服务</a:t>
            </a:r>
            <a:endParaRPr lang="en-US" altLang="zh-CN" sz="3200" dirty="0"/>
          </a:p>
          <a:p>
            <a:pPr marL="0" indent="0">
              <a:buNone/>
            </a:pPr>
            <a:r>
              <a:rPr lang="en-US" altLang="zh-CN" sz="3200" dirty="0"/>
              <a:t>3</a:t>
            </a:r>
            <a:r>
              <a:rPr lang="zh-CN" altLang="en-US" sz="3200" dirty="0"/>
              <a:t>、经营者主管存在故意，客观上侵害了交易相对人的权益</a:t>
            </a:r>
            <a:endParaRPr lang="en-US" altLang="zh-CN" sz="3200" dirty="0"/>
          </a:p>
          <a:p>
            <a:pPr marL="0" indent="0">
              <a:buNone/>
            </a:pPr>
            <a:r>
              <a:rPr lang="en-US" altLang="zh-CN" sz="3200" dirty="0"/>
              <a:t>4</a:t>
            </a:r>
            <a:r>
              <a:rPr lang="zh-CN" altLang="en-US" sz="3200" dirty="0"/>
              <a:t>、搭售行为在一定条件下存在违法性</a:t>
            </a:r>
            <a:endParaRPr lang="en-US" altLang="zh-CN" sz="3200" dirty="0"/>
          </a:p>
          <a:p>
            <a:pPr marL="0" indent="0">
              <a:buNone/>
            </a:pPr>
            <a:r>
              <a:rPr lang="en-US" altLang="zh-CN" sz="3200" dirty="0"/>
              <a:t>5</a:t>
            </a:r>
            <a:r>
              <a:rPr lang="zh-CN" altLang="en-US" sz="3200" dirty="0"/>
              <a:t>、搭售行为阻碍甚至剥夺了同行业竞争对手相关产品的交易机会</a:t>
            </a:r>
          </a:p>
          <a:p>
            <a:pPr marL="0" indent="0">
              <a:buNone/>
            </a:pPr>
            <a:endParaRPr lang="zh-CN" altLang="en-US" sz="3200" dirty="0"/>
          </a:p>
        </p:txBody>
      </p:sp>
    </p:spTree>
    <p:extLst>
      <p:ext uri="{BB962C8B-B14F-4D97-AF65-F5344CB8AC3E}">
        <p14:creationId xmlns:p14="http://schemas.microsoft.com/office/powerpoint/2010/main" val="2537604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1588"/>
            <a:ext cx="12188825" cy="6858000"/>
          </a:xfrm>
          <a:prstGeom prst="rect">
            <a:avLst/>
          </a:prstGeom>
          <a:noFill/>
        </p:spPr>
      </p:pic>
      <p:sp>
        <p:nvSpPr>
          <p:cNvPr id="2" name="标题 1"/>
          <p:cNvSpPr>
            <a:spLocks noGrp="1"/>
          </p:cNvSpPr>
          <p:nvPr>
            <p:ph type="title"/>
          </p:nvPr>
        </p:nvSpPr>
        <p:spPr>
          <a:xfrm>
            <a:off x="1861177" y="1225558"/>
            <a:ext cx="8469646" cy="746836"/>
          </a:xfrm>
        </p:spPr>
        <p:txBody>
          <a:bodyPr>
            <a:noAutofit/>
          </a:bodyPr>
          <a:lstStyle/>
          <a:p>
            <a:r>
              <a:rPr lang="zh-CN" altLang="en-US" sz="4000" b="1" dirty="0">
                <a:solidFill>
                  <a:srgbClr val="7C1D20"/>
                </a:solidFill>
                <a:latin typeface="+mn-ea"/>
                <a:ea typeface="+mn-ea"/>
              </a:rPr>
              <a:t>消费者权利的特征</a:t>
            </a:r>
          </a:p>
        </p:txBody>
      </p:sp>
      <p:sp>
        <p:nvSpPr>
          <p:cNvPr id="3" name="内容占位符 2"/>
          <p:cNvSpPr>
            <a:spLocks noGrp="1"/>
          </p:cNvSpPr>
          <p:nvPr>
            <p:ph idx="1"/>
          </p:nvPr>
        </p:nvSpPr>
        <p:spPr>
          <a:xfrm>
            <a:off x="2926854" y="2781722"/>
            <a:ext cx="6782283" cy="2376264"/>
          </a:xfrm>
        </p:spPr>
        <p:txBody>
          <a:bodyPr>
            <a:noAutofit/>
          </a:bodyPr>
          <a:lstStyle/>
          <a:p>
            <a:pPr marL="0" indent="0">
              <a:buNone/>
            </a:pPr>
            <a:r>
              <a:rPr lang="en-US" altLang="zh-CN" sz="3200" dirty="0"/>
              <a:t>1</a:t>
            </a:r>
            <a:r>
              <a:rPr lang="zh-CN" altLang="en-US" sz="3200" dirty="0"/>
              <a:t>、是一项弱势性权利</a:t>
            </a:r>
            <a:endParaRPr lang="en-US" altLang="zh-CN" sz="3200" dirty="0"/>
          </a:p>
          <a:p>
            <a:pPr marL="0" indent="0">
              <a:buNone/>
            </a:pPr>
            <a:r>
              <a:rPr lang="en-US" altLang="zh-CN" sz="3200" dirty="0"/>
              <a:t>2</a:t>
            </a:r>
            <a:r>
              <a:rPr lang="zh-CN" altLang="en-US" sz="3200" dirty="0"/>
              <a:t>、是一项无差别性权利</a:t>
            </a:r>
            <a:endParaRPr lang="en-US" altLang="zh-CN" sz="3200" dirty="0"/>
          </a:p>
          <a:p>
            <a:pPr marL="0" indent="0">
              <a:buNone/>
            </a:pPr>
            <a:r>
              <a:rPr lang="en-US" altLang="zh-CN" sz="3200" dirty="0"/>
              <a:t>3</a:t>
            </a:r>
            <a:r>
              <a:rPr lang="zh-CN" altLang="en-US" sz="3200" dirty="0"/>
              <a:t>、是一项非义务性权利</a:t>
            </a:r>
          </a:p>
          <a:p>
            <a:pPr marL="0" indent="0">
              <a:lnSpc>
                <a:spcPct val="140000"/>
              </a:lnSpc>
              <a:spcBef>
                <a:spcPts val="0"/>
              </a:spcBef>
              <a:buNone/>
            </a:pPr>
            <a:endParaRPr lang="zh-CN" altLang="en-US" sz="3000" dirty="0">
              <a:latin typeface="+mn-ea"/>
              <a:cs typeface="+mj-cs"/>
            </a:endParaRPr>
          </a:p>
        </p:txBody>
      </p:sp>
    </p:spTree>
    <p:extLst>
      <p:ext uri="{BB962C8B-B14F-4D97-AF65-F5344CB8AC3E}">
        <p14:creationId xmlns:p14="http://schemas.microsoft.com/office/powerpoint/2010/main" val="3914180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054646" y="1485578"/>
            <a:ext cx="10657184" cy="4392488"/>
          </a:xfrm>
        </p:spPr>
        <p:txBody>
          <a:bodyPr>
            <a:noAutofit/>
          </a:bodyPr>
          <a:lstStyle/>
          <a:p>
            <a:pPr marL="457200" indent="-457200"/>
            <a:r>
              <a:rPr lang="zh-CN" altLang="en-US" sz="3200" dirty="0"/>
              <a:t>搭售行为与捆绑销售的区别</a:t>
            </a:r>
            <a:endParaRPr lang="en-US" altLang="zh-CN" sz="3200" dirty="0"/>
          </a:p>
          <a:p>
            <a:pPr marL="0" indent="0">
              <a:buNone/>
            </a:pPr>
            <a:r>
              <a:rPr lang="zh-CN" altLang="en-US" sz="3200" dirty="0"/>
              <a:t>        搭售中，被搭售的商品是消费者不需要或者不想要的商品，购买后必然会增加消费者的经济负担；而捆绑销售是消费者需要或者希望得到的商品，购买后不仅不会增加反而会减轻消费者的经济负担。</a:t>
            </a:r>
            <a:endParaRPr lang="en-US" altLang="zh-CN" sz="3200" dirty="0"/>
          </a:p>
          <a:p>
            <a:pPr marL="0" indent="0">
              <a:buNone/>
            </a:pPr>
            <a:r>
              <a:rPr lang="en-US" altLang="zh-CN" sz="3200" dirty="0"/>
              <a:t>1</a:t>
            </a:r>
            <a:r>
              <a:rPr lang="zh-CN" altLang="en-US" sz="3200" dirty="0"/>
              <a:t>、优惠购买</a:t>
            </a:r>
            <a:endParaRPr lang="en-US" altLang="zh-CN" sz="3200" dirty="0"/>
          </a:p>
          <a:p>
            <a:pPr marL="0" indent="0">
              <a:buNone/>
            </a:pPr>
            <a:r>
              <a:rPr lang="en-US" altLang="zh-CN" sz="3200" dirty="0"/>
              <a:t>2</a:t>
            </a:r>
            <a:r>
              <a:rPr lang="zh-CN" altLang="en-US" sz="3200" dirty="0"/>
              <a:t>、统一价出售</a:t>
            </a:r>
            <a:endParaRPr lang="en-US" altLang="zh-CN" sz="3200" dirty="0"/>
          </a:p>
          <a:p>
            <a:pPr marL="0" indent="0">
              <a:buNone/>
            </a:pPr>
            <a:r>
              <a:rPr lang="en-US" altLang="zh-CN" sz="3200" dirty="0"/>
              <a:t>3</a:t>
            </a:r>
            <a:r>
              <a:rPr lang="zh-CN" altLang="en-US" sz="3200" dirty="0"/>
              <a:t>、统一包装出售</a:t>
            </a:r>
          </a:p>
          <a:p>
            <a:pPr marL="0" indent="0">
              <a:buNone/>
            </a:pPr>
            <a:endParaRPr lang="zh-CN" altLang="en-US" sz="3200" dirty="0"/>
          </a:p>
        </p:txBody>
      </p:sp>
    </p:spTree>
    <p:extLst>
      <p:ext uri="{BB962C8B-B14F-4D97-AF65-F5344CB8AC3E}">
        <p14:creationId xmlns:p14="http://schemas.microsoft.com/office/powerpoint/2010/main" val="24661518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270670" y="1917626"/>
            <a:ext cx="10441160" cy="3528392"/>
          </a:xfrm>
        </p:spPr>
        <p:txBody>
          <a:bodyPr>
            <a:noAutofit/>
          </a:bodyPr>
          <a:lstStyle/>
          <a:p>
            <a:pPr marL="457200" indent="-457200"/>
            <a:r>
              <a:rPr lang="zh-CN" altLang="en-US" sz="3200" dirty="0"/>
              <a:t>促销返券是否违反公平交易权？</a:t>
            </a:r>
            <a:endParaRPr lang="en-US" altLang="zh-CN" sz="3200" dirty="0"/>
          </a:p>
          <a:p>
            <a:pPr marL="0" indent="0">
              <a:buNone/>
            </a:pPr>
            <a:r>
              <a:rPr lang="en-US" altLang="zh-CN" sz="3200" dirty="0"/>
              <a:t>1</a:t>
            </a:r>
            <a:r>
              <a:rPr lang="zh-CN" altLang="en-US" sz="3200" dirty="0"/>
              <a:t>、返券必须在一定范围内规范地进行，不能在提价的前提下搞返券。 </a:t>
            </a:r>
            <a:endParaRPr lang="en-US" altLang="zh-CN" sz="3200" dirty="0"/>
          </a:p>
          <a:p>
            <a:pPr marL="0" indent="0">
              <a:buNone/>
            </a:pPr>
            <a:r>
              <a:rPr lang="en-US" altLang="zh-CN" sz="3200" dirty="0"/>
              <a:t>2</a:t>
            </a:r>
            <a:r>
              <a:rPr lang="zh-CN" altLang="en-US" sz="3200" dirty="0"/>
              <a:t>、</a:t>
            </a:r>
            <a:r>
              <a:rPr lang="en-US" altLang="zh-CN" sz="3200" dirty="0"/>
              <a:t>《</a:t>
            </a:r>
            <a:r>
              <a:rPr lang="zh-CN" altLang="en-US" sz="3200" dirty="0"/>
              <a:t>反不正当竞争法</a:t>
            </a:r>
            <a:r>
              <a:rPr lang="en-US" altLang="zh-CN" sz="3200" dirty="0"/>
              <a:t>》</a:t>
            </a:r>
            <a:r>
              <a:rPr lang="zh-CN" altLang="en-US" sz="3200" dirty="0"/>
              <a:t>中对有奖销售、折扣、回扣等问题已经有了详细的法律规定。返券的法律性质和有奖销售是一回事。</a:t>
            </a:r>
          </a:p>
          <a:p>
            <a:pPr marL="0" indent="0">
              <a:buNone/>
            </a:pPr>
            <a:endParaRPr lang="zh-CN" altLang="en-US" sz="3200" dirty="0"/>
          </a:p>
        </p:txBody>
      </p:sp>
    </p:spTree>
    <p:extLst>
      <p:ext uri="{BB962C8B-B14F-4D97-AF65-F5344CB8AC3E}">
        <p14:creationId xmlns:p14="http://schemas.microsoft.com/office/powerpoint/2010/main" val="919486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47337" y="0"/>
            <a:ext cx="12188825" cy="6858000"/>
          </a:xfrm>
          <a:prstGeom prst="rect">
            <a:avLst/>
          </a:prstGeom>
          <a:noFill/>
        </p:spPr>
      </p:pic>
      <p:sp>
        <p:nvSpPr>
          <p:cNvPr id="2" name="标题 1"/>
          <p:cNvSpPr>
            <a:spLocks noGrp="1"/>
          </p:cNvSpPr>
          <p:nvPr>
            <p:ph type="title"/>
          </p:nvPr>
        </p:nvSpPr>
        <p:spPr>
          <a:xfrm>
            <a:off x="2050139" y="1324322"/>
            <a:ext cx="8469646" cy="818844"/>
          </a:xfrm>
        </p:spPr>
        <p:txBody>
          <a:bodyPr>
            <a:noAutofit/>
          </a:bodyPr>
          <a:lstStyle/>
          <a:p>
            <a:r>
              <a:rPr lang="zh-CN" altLang="en-US" sz="4000" b="1" dirty="0">
                <a:solidFill>
                  <a:srgbClr val="7C1D20"/>
                </a:solidFill>
                <a:latin typeface="+mn-ea"/>
                <a:ea typeface="+mn-ea"/>
              </a:rPr>
              <a:t>守法履约诚信经营义务</a:t>
            </a:r>
          </a:p>
        </p:txBody>
      </p:sp>
      <p:sp>
        <p:nvSpPr>
          <p:cNvPr id="3" name="内容占位符 2"/>
          <p:cNvSpPr>
            <a:spLocks noGrp="1"/>
          </p:cNvSpPr>
          <p:nvPr>
            <p:ph idx="1"/>
          </p:nvPr>
        </p:nvSpPr>
        <p:spPr>
          <a:xfrm>
            <a:off x="1630710" y="2565698"/>
            <a:ext cx="9793088" cy="3240360"/>
          </a:xfrm>
        </p:spPr>
        <p:txBody>
          <a:bodyPr>
            <a:noAutofit/>
          </a:bodyPr>
          <a:lstStyle/>
          <a:p>
            <a:pPr marL="457200" indent="-457200">
              <a:defRPr/>
            </a:pPr>
            <a:r>
              <a:rPr lang="en-US" altLang="zh-CN" sz="3200" dirty="0"/>
              <a:t>《</a:t>
            </a:r>
            <a:r>
              <a:rPr lang="zh-CN" altLang="en-US" sz="3200" dirty="0"/>
              <a:t>消费者权益保护法</a:t>
            </a:r>
            <a:r>
              <a:rPr lang="en-US" altLang="zh-CN" sz="3200" dirty="0"/>
              <a:t>》</a:t>
            </a:r>
            <a:r>
              <a:rPr lang="zh-CN" altLang="en-US" sz="3200" dirty="0"/>
              <a:t>第三条规定：</a:t>
            </a:r>
            <a:endParaRPr lang="en-US" altLang="zh-CN" sz="3200" dirty="0"/>
          </a:p>
          <a:p>
            <a:pPr marL="0" indent="0">
              <a:buNone/>
              <a:defRPr/>
            </a:pPr>
            <a:r>
              <a:rPr lang="en-US" altLang="zh-CN" sz="3200" dirty="0"/>
              <a:t>          </a:t>
            </a:r>
            <a:r>
              <a:rPr lang="zh-CN" altLang="zh-CN" sz="3200" dirty="0"/>
              <a:t>经营者为消费者提供其生产、销售的商品或者提供服务，应当遵守本法</a:t>
            </a:r>
            <a:r>
              <a:rPr lang="en-US" altLang="zh-CN" sz="3200" dirty="0"/>
              <a:t>;</a:t>
            </a:r>
            <a:r>
              <a:rPr lang="zh-CN" altLang="zh-CN" sz="3200" dirty="0"/>
              <a:t>本法未作规定的，应当遵守其他有关法律、法规。</a:t>
            </a:r>
            <a:endParaRPr lang="zh-CN" altLang="en-US" sz="3200" dirty="0"/>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25566351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1588"/>
            <a:ext cx="12188825" cy="6858000"/>
          </a:xfrm>
          <a:prstGeom prst="rect">
            <a:avLst/>
          </a:prstGeom>
          <a:noFill/>
        </p:spPr>
      </p:pic>
      <p:sp>
        <p:nvSpPr>
          <p:cNvPr id="2" name="标题 1"/>
          <p:cNvSpPr>
            <a:spLocks noGrp="1"/>
          </p:cNvSpPr>
          <p:nvPr>
            <p:ph type="title"/>
          </p:nvPr>
        </p:nvSpPr>
        <p:spPr>
          <a:xfrm>
            <a:off x="1861177" y="1225558"/>
            <a:ext cx="8469646" cy="818844"/>
          </a:xfrm>
        </p:spPr>
        <p:txBody>
          <a:bodyPr>
            <a:noAutofit/>
          </a:bodyPr>
          <a:lstStyle/>
          <a:p>
            <a:r>
              <a:rPr lang="zh-CN" altLang="en-US" sz="4000" b="1" dirty="0">
                <a:solidFill>
                  <a:srgbClr val="7C1D20"/>
                </a:solidFill>
                <a:latin typeface="+mn-ea"/>
                <a:ea typeface="+mn-ea"/>
              </a:rPr>
              <a:t>诚信经营义务</a:t>
            </a:r>
          </a:p>
        </p:txBody>
      </p:sp>
      <p:sp>
        <p:nvSpPr>
          <p:cNvPr id="3" name="内容占位符 2"/>
          <p:cNvSpPr>
            <a:spLocks noGrp="1"/>
          </p:cNvSpPr>
          <p:nvPr>
            <p:ph idx="1"/>
          </p:nvPr>
        </p:nvSpPr>
        <p:spPr>
          <a:xfrm>
            <a:off x="1342678" y="2277666"/>
            <a:ext cx="10441160" cy="4320480"/>
          </a:xfrm>
        </p:spPr>
        <p:txBody>
          <a:bodyPr>
            <a:noAutofit/>
          </a:bodyPr>
          <a:lstStyle/>
          <a:p>
            <a:r>
              <a:rPr lang="en-US" altLang="zh-CN" sz="3200" dirty="0"/>
              <a:t>《</a:t>
            </a:r>
            <a:r>
              <a:rPr lang="zh-CN" altLang="en-US" sz="3200" dirty="0"/>
              <a:t>消费者权益保护法</a:t>
            </a:r>
            <a:r>
              <a:rPr lang="en-US" altLang="zh-CN" sz="3200" dirty="0"/>
              <a:t>》</a:t>
            </a:r>
            <a:r>
              <a:rPr lang="zh-CN" altLang="en-US" sz="3200" dirty="0"/>
              <a:t>第四条规定：</a:t>
            </a:r>
            <a:endParaRPr lang="en-US" altLang="zh-CN" sz="3200" dirty="0"/>
          </a:p>
          <a:p>
            <a:pPr marL="0" indent="0">
              <a:buNone/>
            </a:pPr>
            <a:r>
              <a:rPr lang="en-US" altLang="zh-CN" sz="3200" dirty="0"/>
              <a:t>         </a:t>
            </a:r>
            <a:r>
              <a:rPr lang="zh-CN" altLang="zh-CN" sz="3200" dirty="0"/>
              <a:t> 经营者与消费者进行交易，应当遵循自愿、平等、公平、诚实信用的原则。</a:t>
            </a:r>
            <a:endParaRPr lang="en-US" altLang="zh-CN" sz="3200" dirty="0"/>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7452655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270670" y="1413570"/>
            <a:ext cx="10369152" cy="4824536"/>
          </a:xfrm>
        </p:spPr>
        <p:txBody>
          <a:bodyPr>
            <a:noAutofit/>
          </a:bodyPr>
          <a:lstStyle/>
          <a:p>
            <a:r>
              <a:rPr lang="en-US" altLang="zh-CN" sz="3200" dirty="0"/>
              <a:t>《</a:t>
            </a:r>
            <a:r>
              <a:rPr lang="zh-CN" altLang="en-US" sz="3200" dirty="0"/>
              <a:t>消费者权益保护法</a:t>
            </a:r>
            <a:r>
              <a:rPr lang="en-US" altLang="zh-CN" sz="3200" dirty="0"/>
              <a:t>》</a:t>
            </a:r>
            <a:r>
              <a:rPr lang="zh-CN" altLang="en-US" sz="3200" dirty="0"/>
              <a:t>第</a:t>
            </a:r>
            <a:r>
              <a:rPr lang="en-US" altLang="zh-CN" sz="3200" dirty="0"/>
              <a:t>16</a:t>
            </a:r>
            <a:r>
              <a:rPr lang="zh-CN" altLang="en-US" sz="3200" dirty="0"/>
              <a:t>条规定：</a:t>
            </a:r>
            <a:r>
              <a:rPr lang="en-US" altLang="zh-CN" sz="3200" dirty="0"/>
              <a:t>       </a:t>
            </a:r>
          </a:p>
          <a:p>
            <a:pPr marL="0" indent="0">
              <a:buNone/>
            </a:pPr>
            <a:r>
              <a:rPr lang="en-US" altLang="zh-CN" sz="3200" dirty="0"/>
              <a:t>         </a:t>
            </a:r>
            <a:r>
              <a:rPr lang="zh-CN" altLang="zh-CN" sz="3200" dirty="0"/>
              <a:t>经营者向消费者提供商品或者服务，应当依照本法和其他有关法律、法规的规定履行义务。</a:t>
            </a:r>
          </a:p>
          <a:p>
            <a:pPr marL="0" indent="0">
              <a:buNone/>
            </a:pPr>
            <a:r>
              <a:rPr lang="en-US" altLang="zh-CN" sz="3200" dirty="0"/>
              <a:t>         </a:t>
            </a:r>
            <a:r>
              <a:rPr lang="zh-CN" altLang="zh-CN" sz="3200" dirty="0"/>
              <a:t>经营者和消费者有约定的，应当按照约定履行义务，但双方的约定不得违背法律、法规的规定。</a:t>
            </a:r>
          </a:p>
          <a:p>
            <a:pPr marL="0" indent="0">
              <a:buNone/>
            </a:pPr>
            <a:r>
              <a:rPr lang="en-US" altLang="zh-CN" sz="3200" dirty="0">
                <a:solidFill>
                  <a:srgbClr val="FF0000"/>
                </a:solidFill>
              </a:rPr>
              <a:t>         </a:t>
            </a:r>
            <a:r>
              <a:rPr lang="zh-CN" altLang="zh-CN" sz="3200" dirty="0">
                <a:solidFill>
                  <a:srgbClr val="FF0000"/>
                </a:solidFill>
              </a:rPr>
              <a:t>经营者向消费者提供商品或者服务，应当恪守社会公德，诚信经营，保障消费者的合法权益</a:t>
            </a:r>
            <a:r>
              <a:rPr lang="en-US" altLang="zh-CN" sz="3200" dirty="0">
                <a:solidFill>
                  <a:srgbClr val="FF0000"/>
                </a:solidFill>
              </a:rPr>
              <a:t>;</a:t>
            </a:r>
            <a:r>
              <a:rPr lang="zh-CN" altLang="zh-CN" sz="3200" dirty="0">
                <a:solidFill>
                  <a:srgbClr val="FF0000"/>
                </a:solidFill>
              </a:rPr>
              <a:t>不得设定不公平、不合理的交易条件，不得强制交易。</a:t>
            </a:r>
          </a:p>
          <a:p>
            <a:pPr marL="0" indent="0">
              <a:buNone/>
            </a:pPr>
            <a:endParaRPr lang="zh-CN" altLang="en-US" sz="3200" dirty="0"/>
          </a:p>
        </p:txBody>
      </p:sp>
    </p:spTree>
    <p:extLst>
      <p:ext uri="{BB962C8B-B14F-4D97-AF65-F5344CB8AC3E}">
        <p14:creationId xmlns:p14="http://schemas.microsoft.com/office/powerpoint/2010/main" val="17066346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270670" y="1629594"/>
            <a:ext cx="10441160" cy="4032448"/>
          </a:xfrm>
        </p:spPr>
        <p:txBody>
          <a:bodyPr>
            <a:noAutofit/>
          </a:bodyPr>
          <a:lstStyle/>
          <a:p>
            <a:pPr marL="0" indent="0">
              <a:buNone/>
            </a:pPr>
            <a:r>
              <a:rPr lang="en-US" altLang="zh-CN" sz="3200" dirty="0"/>
              <a:t>1</a:t>
            </a:r>
            <a:r>
              <a:rPr lang="zh-CN" altLang="en-US" sz="3200" dirty="0"/>
              <a:t>、公平交易</a:t>
            </a:r>
            <a:endParaRPr lang="en-US" altLang="zh-CN" sz="3200" dirty="0"/>
          </a:p>
          <a:p>
            <a:pPr marL="0" indent="0">
              <a:buNone/>
            </a:pPr>
            <a:r>
              <a:rPr lang="zh-CN" altLang="en-US" sz="3200" dirty="0"/>
              <a:t>         经营者应当尊重消费者自主选择商品或者服务的权利，按照双方约定提供商品或服务。经营者不得以任何手段强迫或者消费者购买商品或者接受服务，不得对消费者实行歧视待遇。</a:t>
            </a:r>
            <a:endParaRPr lang="en-US" altLang="zh-CN" sz="3200" dirty="0"/>
          </a:p>
          <a:p>
            <a:pPr marL="0" indent="0">
              <a:buNone/>
            </a:pPr>
            <a:r>
              <a:rPr lang="en-US" altLang="zh-CN" sz="3200" dirty="0"/>
              <a:t>2</a:t>
            </a:r>
            <a:r>
              <a:rPr lang="zh-CN" altLang="en-US" sz="3200" dirty="0"/>
              <a:t>、“赠品”乃“卖品”</a:t>
            </a:r>
            <a:endParaRPr lang="en-US" altLang="zh-CN" sz="3200" dirty="0"/>
          </a:p>
          <a:p>
            <a:pPr marL="0" indent="0">
              <a:buNone/>
            </a:pPr>
            <a:r>
              <a:rPr lang="zh-CN" altLang="en-US" sz="3200" dirty="0"/>
              <a:t>“买一赠一”</a:t>
            </a:r>
            <a:endParaRPr lang="en-US" altLang="zh-CN" sz="3200" dirty="0"/>
          </a:p>
          <a:p>
            <a:pPr marL="0" indent="0">
              <a:buNone/>
            </a:pPr>
            <a:endParaRPr lang="zh-CN" altLang="en-US" sz="3200" dirty="0"/>
          </a:p>
        </p:txBody>
      </p:sp>
    </p:spTree>
    <p:extLst>
      <p:ext uri="{BB962C8B-B14F-4D97-AF65-F5344CB8AC3E}">
        <p14:creationId xmlns:p14="http://schemas.microsoft.com/office/powerpoint/2010/main" val="42319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270670" y="1952836"/>
            <a:ext cx="10153128" cy="2952328"/>
          </a:xfrm>
        </p:spPr>
        <p:txBody>
          <a:bodyPr>
            <a:noAutofit/>
          </a:bodyPr>
          <a:lstStyle/>
          <a:p>
            <a:pPr marL="0" indent="0">
              <a:buNone/>
            </a:pPr>
            <a:r>
              <a:rPr lang="en-US" altLang="zh-CN" sz="3200" dirty="0"/>
              <a:t>3</a:t>
            </a:r>
            <a:r>
              <a:rPr lang="zh-CN" altLang="en-US" sz="3200" dirty="0"/>
              <a:t>、拍卖行的免责条款无效</a:t>
            </a:r>
            <a:endParaRPr lang="en-US" altLang="zh-CN" sz="3200" dirty="0"/>
          </a:p>
          <a:p>
            <a:pPr marL="0" indent="0">
              <a:buNone/>
            </a:pPr>
            <a:r>
              <a:rPr lang="en-US" altLang="zh-CN" sz="3200" dirty="0" err="1"/>
              <a:t>eg</a:t>
            </a:r>
            <a:r>
              <a:rPr lang="en-US" altLang="zh-CN" sz="3200" dirty="0"/>
              <a:t>. </a:t>
            </a:r>
            <a:r>
              <a:rPr lang="zh-CN" altLang="en-US" sz="3200" dirty="0"/>
              <a:t>许汉胜案：刘海粟，萧娴的书画作品是赝品，拍卖行以“拍卖作品已经专家审定认可”，“本拍卖行对所拍作品恕不负任何责任”寻求免责</a:t>
            </a:r>
            <a:endParaRPr lang="en-US" altLang="zh-CN" sz="3200" dirty="0"/>
          </a:p>
          <a:p>
            <a:pPr marL="0" indent="0">
              <a:buNone/>
            </a:pPr>
            <a:endParaRPr lang="zh-CN" altLang="en-US" sz="3200" dirty="0"/>
          </a:p>
        </p:txBody>
      </p:sp>
    </p:spTree>
    <p:extLst>
      <p:ext uri="{BB962C8B-B14F-4D97-AF65-F5344CB8AC3E}">
        <p14:creationId xmlns:p14="http://schemas.microsoft.com/office/powerpoint/2010/main" val="5206724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270670" y="1629594"/>
            <a:ext cx="10441160" cy="4032448"/>
          </a:xfrm>
        </p:spPr>
        <p:txBody>
          <a:bodyPr>
            <a:noAutofit/>
          </a:bodyPr>
          <a:lstStyle/>
          <a:p>
            <a:pPr marL="0" indent="0">
              <a:buNone/>
            </a:pPr>
            <a:r>
              <a:rPr lang="zh-CN" altLang="en-US" sz="3200" dirty="0"/>
              <a:t>第六十一条  拍卖人、委托人违反本法第十八条第二款、第二十七条的规定，未说明拍卖标的的瑕疵，给买受人造成损害的，买受人有权向拍卖人追偿；属于委托人责任的，拍卖人有权向委托人追偿。</a:t>
            </a:r>
            <a:endParaRPr lang="en-US" altLang="zh-CN" sz="3200" dirty="0"/>
          </a:p>
          <a:p>
            <a:pPr marL="0" indent="0">
              <a:buNone/>
            </a:pPr>
            <a:r>
              <a:rPr lang="zh-CN" altLang="en-US" sz="3200" dirty="0"/>
              <a:t>         拍卖人、委托人在拍卖前声明不能保证拍卖标的的真伪或者品质的，不承担瑕疵担保责任。</a:t>
            </a:r>
            <a:endParaRPr lang="en-US" altLang="zh-CN" sz="3200" dirty="0"/>
          </a:p>
          <a:p>
            <a:pPr marL="0" indent="0">
              <a:buNone/>
            </a:pPr>
            <a:r>
              <a:rPr lang="zh-CN" altLang="en-US" sz="3200" dirty="0"/>
              <a:t>（</a:t>
            </a:r>
            <a:r>
              <a:rPr lang="en-US" altLang="zh-CN" sz="3200" dirty="0"/>
              <a:t>《</a:t>
            </a:r>
            <a:r>
              <a:rPr lang="zh-CN" altLang="en-US" sz="3200" dirty="0"/>
              <a:t>拍卖法</a:t>
            </a:r>
            <a:r>
              <a:rPr lang="en-US" altLang="zh-CN" sz="3200" dirty="0"/>
              <a:t>》</a:t>
            </a:r>
            <a:r>
              <a:rPr lang="zh-CN" altLang="en-US" sz="3200" dirty="0"/>
              <a:t>）</a:t>
            </a:r>
            <a:endParaRPr lang="en-US" altLang="zh-CN" sz="3200" dirty="0"/>
          </a:p>
          <a:p>
            <a:pPr marL="0" indent="0">
              <a:buNone/>
            </a:pPr>
            <a:endParaRPr lang="zh-CN" altLang="en-US" sz="3200" dirty="0"/>
          </a:p>
        </p:txBody>
      </p:sp>
    </p:spTree>
    <p:extLst>
      <p:ext uri="{BB962C8B-B14F-4D97-AF65-F5344CB8AC3E}">
        <p14:creationId xmlns:p14="http://schemas.microsoft.com/office/powerpoint/2010/main" val="34387795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9878" y="1588"/>
            <a:ext cx="12188825" cy="6858000"/>
          </a:xfrm>
          <a:prstGeom prst="rect">
            <a:avLst/>
          </a:prstGeom>
          <a:noFill/>
        </p:spPr>
      </p:pic>
      <p:sp>
        <p:nvSpPr>
          <p:cNvPr id="2" name="标题 1"/>
          <p:cNvSpPr>
            <a:spLocks noGrp="1"/>
          </p:cNvSpPr>
          <p:nvPr>
            <p:ph type="title"/>
          </p:nvPr>
        </p:nvSpPr>
        <p:spPr>
          <a:xfrm>
            <a:off x="2050139" y="1193911"/>
            <a:ext cx="8469646" cy="602820"/>
          </a:xfrm>
        </p:spPr>
        <p:txBody>
          <a:bodyPr>
            <a:noAutofit/>
          </a:bodyPr>
          <a:lstStyle/>
          <a:p>
            <a:r>
              <a:rPr lang="zh-CN" altLang="en-US" sz="4000" b="1" dirty="0">
                <a:solidFill>
                  <a:srgbClr val="7C1D20"/>
                </a:solidFill>
                <a:latin typeface="+mn-ea"/>
                <a:ea typeface="+mn-ea"/>
              </a:rPr>
              <a:t>质量保证义务</a:t>
            </a:r>
          </a:p>
        </p:txBody>
      </p:sp>
      <p:sp>
        <p:nvSpPr>
          <p:cNvPr id="3" name="内容占位符 2"/>
          <p:cNvSpPr>
            <a:spLocks noGrp="1"/>
          </p:cNvSpPr>
          <p:nvPr>
            <p:ph idx="1"/>
          </p:nvPr>
        </p:nvSpPr>
        <p:spPr>
          <a:xfrm>
            <a:off x="910630" y="2061642"/>
            <a:ext cx="10873208" cy="4464496"/>
          </a:xfrm>
        </p:spPr>
        <p:txBody>
          <a:bodyPr>
            <a:noAutofit/>
          </a:bodyPr>
          <a:lstStyle/>
          <a:p>
            <a:pPr marL="457200" indent="-457200"/>
            <a:r>
              <a:rPr lang="en-US" altLang="zh-CN" sz="3200" dirty="0"/>
              <a:t>《</a:t>
            </a:r>
            <a:r>
              <a:rPr lang="zh-CN" altLang="en-US" sz="3200" dirty="0"/>
              <a:t>消费者权益保护法</a:t>
            </a:r>
            <a:r>
              <a:rPr lang="en-US" altLang="zh-CN" sz="3200" dirty="0"/>
              <a:t>》</a:t>
            </a:r>
            <a:r>
              <a:rPr lang="zh-CN" altLang="zh-CN" sz="3200" dirty="0"/>
              <a:t>第</a:t>
            </a:r>
            <a:r>
              <a:rPr lang="zh-CN" altLang="en-US" sz="3200" dirty="0"/>
              <a:t>二十三</a:t>
            </a:r>
            <a:r>
              <a:rPr lang="zh-CN" altLang="zh-CN" sz="3200" dirty="0"/>
              <a:t>条 </a:t>
            </a:r>
            <a:endParaRPr lang="en-US" altLang="zh-CN" sz="3200" dirty="0"/>
          </a:p>
          <a:p>
            <a:pPr marL="0" indent="0">
              <a:buNone/>
            </a:pPr>
            <a:r>
              <a:rPr lang="en-US" altLang="zh-CN" sz="3200" dirty="0"/>
              <a:t>        </a:t>
            </a:r>
            <a:r>
              <a:rPr lang="zh-CN" altLang="zh-CN" sz="3200" dirty="0"/>
              <a:t>经营者应当保证在正常使用商品或者接受服务的情况下其提供的商品或者服务应当具有的质量、性能、用途和有效期限</a:t>
            </a:r>
            <a:r>
              <a:rPr lang="en-US" altLang="zh-CN" sz="3200" dirty="0"/>
              <a:t>;</a:t>
            </a:r>
            <a:r>
              <a:rPr lang="zh-CN" altLang="zh-CN" sz="3200" dirty="0"/>
              <a:t>但消费者在购买该商品或者接受该服务前已经知道其存在瑕疵，</a:t>
            </a:r>
            <a:r>
              <a:rPr lang="zh-CN" altLang="zh-CN" sz="3200" dirty="0">
                <a:solidFill>
                  <a:srgbClr val="FF0000"/>
                </a:solidFill>
              </a:rPr>
              <a:t>且存在该瑕疵不违反法律强制性规定的除外。</a:t>
            </a:r>
            <a:endParaRPr lang="en-US" altLang="zh-CN" sz="3200" dirty="0">
              <a:solidFill>
                <a:srgbClr val="FF0000"/>
              </a:solidFill>
            </a:endParaRPr>
          </a:p>
          <a:p>
            <a:pPr marL="0" indent="0">
              <a:buNone/>
            </a:pPr>
            <a:r>
              <a:rPr lang="en-US" altLang="zh-CN" sz="3200" dirty="0"/>
              <a:t>          </a:t>
            </a:r>
            <a:r>
              <a:rPr lang="zh-CN" altLang="zh-CN" sz="3200" dirty="0"/>
              <a:t>经营者以广告、产品说明、实物样品或者其他方式表明商品或者服务的质量状况的，应当保证其提供的商品或者服务的实际质量与表明的质量状况相符。</a:t>
            </a:r>
          </a:p>
          <a:p>
            <a:pPr marL="0" indent="0">
              <a:buNone/>
            </a:pPr>
            <a:endParaRPr lang="zh-CN" altLang="zh-CN" sz="3200" dirty="0">
              <a:solidFill>
                <a:srgbClr val="FF0000"/>
              </a:solidFill>
            </a:endParaRPr>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46554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2782838" y="2564904"/>
            <a:ext cx="7056784" cy="1728192"/>
          </a:xfrm>
        </p:spPr>
        <p:txBody>
          <a:bodyPr>
            <a:noAutofit/>
          </a:bodyPr>
          <a:lstStyle/>
          <a:p>
            <a:pPr marL="0" indent="0">
              <a:buNone/>
            </a:pPr>
            <a:r>
              <a:rPr lang="en-US" altLang="zh-CN" sz="3200" dirty="0"/>
              <a:t>1</a:t>
            </a:r>
            <a:r>
              <a:rPr lang="zh-CN" altLang="en-US" sz="3200" dirty="0"/>
              <a:t>、中奖奖品是否实行三包</a:t>
            </a:r>
            <a:endParaRPr lang="en-US" altLang="zh-CN" sz="3200" dirty="0"/>
          </a:p>
          <a:p>
            <a:pPr marL="0" indent="0">
              <a:buNone/>
            </a:pPr>
            <a:r>
              <a:rPr lang="en-US" altLang="zh-CN" sz="3200" dirty="0"/>
              <a:t>2</a:t>
            </a:r>
            <a:r>
              <a:rPr lang="zh-CN" altLang="en-US" sz="3200" dirty="0"/>
              <a:t>、二手货商品的质量问题</a:t>
            </a:r>
          </a:p>
          <a:p>
            <a:pPr marL="0" indent="0">
              <a:buNone/>
            </a:pPr>
            <a:endParaRPr lang="zh-CN" altLang="en-US" sz="3200" dirty="0"/>
          </a:p>
        </p:txBody>
      </p:sp>
    </p:spTree>
    <p:extLst>
      <p:ext uri="{BB962C8B-B14F-4D97-AF65-F5344CB8AC3E}">
        <p14:creationId xmlns:p14="http://schemas.microsoft.com/office/powerpoint/2010/main" val="366489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0" y="0"/>
            <a:ext cx="12188825" cy="6858000"/>
          </a:xfrm>
          <a:prstGeom prst="rect">
            <a:avLst/>
          </a:prstGeom>
          <a:noFill/>
        </p:spPr>
      </p:pic>
      <p:sp>
        <p:nvSpPr>
          <p:cNvPr id="2" name="标题 1"/>
          <p:cNvSpPr>
            <a:spLocks noGrp="1"/>
          </p:cNvSpPr>
          <p:nvPr>
            <p:ph type="title"/>
          </p:nvPr>
        </p:nvSpPr>
        <p:spPr>
          <a:xfrm>
            <a:off x="1861177" y="1225558"/>
            <a:ext cx="8469646" cy="962860"/>
          </a:xfrm>
        </p:spPr>
        <p:txBody>
          <a:bodyPr>
            <a:noAutofit/>
          </a:bodyPr>
          <a:lstStyle/>
          <a:p>
            <a:r>
              <a:rPr lang="zh-CN" altLang="en-US" sz="4000" b="1" dirty="0">
                <a:solidFill>
                  <a:srgbClr val="7C1D20"/>
                </a:solidFill>
                <a:latin typeface="+mn-ea"/>
                <a:ea typeface="+mn-ea"/>
              </a:rPr>
              <a:t>消费者权利的形成与发展</a:t>
            </a:r>
          </a:p>
        </p:txBody>
      </p:sp>
      <p:sp>
        <p:nvSpPr>
          <p:cNvPr id="3" name="内容占位符 2"/>
          <p:cNvSpPr>
            <a:spLocks noGrp="1"/>
          </p:cNvSpPr>
          <p:nvPr>
            <p:ph idx="1"/>
          </p:nvPr>
        </p:nvSpPr>
        <p:spPr>
          <a:xfrm>
            <a:off x="1820466" y="2493690"/>
            <a:ext cx="8928992" cy="3960440"/>
          </a:xfrm>
        </p:spPr>
        <p:txBody>
          <a:bodyPr>
            <a:noAutofit/>
          </a:bodyPr>
          <a:lstStyle/>
          <a:p>
            <a:pPr marL="457200" indent="-457200"/>
            <a:r>
              <a:rPr lang="zh-CN" altLang="en-US" sz="3200" dirty="0"/>
              <a:t>消费者权利的提出</a:t>
            </a:r>
            <a:endParaRPr lang="en-US" altLang="zh-CN" sz="3200" dirty="0"/>
          </a:p>
          <a:p>
            <a:pPr marL="0" indent="0">
              <a:buNone/>
            </a:pPr>
            <a:r>
              <a:rPr lang="en-US" altLang="zh-CN" sz="3200" dirty="0"/>
              <a:t>         20</a:t>
            </a:r>
            <a:r>
              <a:rPr lang="zh-CN" altLang="en-US" sz="3200" dirty="0"/>
              <a:t>世纪美国消费者运动兴起的背景下，总统肯尼迪在</a:t>
            </a:r>
            <a:r>
              <a:rPr lang="en-US" altLang="zh-CN" sz="3200" dirty="0"/>
              <a:t>1962</a:t>
            </a:r>
            <a:r>
              <a:rPr lang="zh-CN" altLang="en-US" sz="3200" dirty="0"/>
              <a:t>年</a:t>
            </a:r>
            <a:r>
              <a:rPr lang="en-US" altLang="zh-CN" sz="3200" dirty="0"/>
              <a:t>3</a:t>
            </a:r>
            <a:r>
              <a:rPr lang="zh-CN" altLang="en-US" sz="3200" dirty="0"/>
              <a:t>月</a:t>
            </a:r>
            <a:r>
              <a:rPr lang="en-US" altLang="zh-CN" sz="3200" dirty="0"/>
              <a:t>15</a:t>
            </a:r>
            <a:r>
              <a:rPr lang="zh-CN" altLang="en-US" sz="3200" dirty="0"/>
              <a:t>日向国会提出的“消费者权利咨文”中首次出现的</a:t>
            </a:r>
            <a:endParaRPr lang="en-US" altLang="zh-CN" sz="3200" dirty="0"/>
          </a:p>
          <a:p>
            <a:pPr marL="457200" indent="-457200"/>
            <a:r>
              <a:rPr lang="zh-CN" altLang="en-US" sz="3200" dirty="0"/>
              <a:t>消费者权利的发展</a:t>
            </a:r>
            <a:endParaRPr lang="en-US" altLang="zh-CN" sz="3200" dirty="0"/>
          </a:p>
          <a:p>
            <a:pPr marL="0" indent="0">
              <a:buNone/>
            </a:pPr>
            <a:r>
              <a:rPr lang="en-US" altLang="zh-CN" sz="3200" dirty="0"/>
              <a:t>1</a:t>
            </a:r>
            <a:r>
              <a:rPr lang="zh-CN" altLang="en-US" sz="3200" dirty="0"/>
              <a:t>、</a:t>
            </a:r>
            <a:r>
              <a:rPr lang="en-US" altLang="zh-CN" sz="3200" dirty="0"/>
              <a:t>1968</a:t>
            </a:r>
            <a:r>
              <a:rPr lang="zh-CN" altLang="en-US" sz="3200" dirty="0"/>
              <a:t>年，日本</a:t>
            </a:r>
            <a:r>
              <a:rPr lang="en-US" altLang="zh-CN" sz="3200" dirty="0"/>
              <a:t>《</a:t>
            </a:r>
            <a:r>
              <a:rPr lang="zh-CN" altLang="en-US" sz="3200" dirty="0"/>
              <a:t>保护消费者基本法</a:t>
            </a:r>
            <a:r>
              <a:rPr lang="en-US" altLang="zh-CN" sz="3200" dirty="0"/>
              <a:t>》</a:t>
            </a:r>
          </a:p>
          <a:p>
            <a:pPr marL="0" indent="0">
              <a:buNone/>
            </a:pPr>
            <a:r>
              <a:rPr lang="en-US" altLang="zh-CN" sz="3200" dirty="0"/>
              <a:t>2</a:t>
            </a:r>
            <a:r>
              <a:rPr lang="zh-CN" altLang="en-US" sz="3200" dirty="0"/>
              <a:t>、</a:t>
            </a:r>
            <a:r>
              <a:rPr lang="en-US" altLang="zh-CN" sz="3200" dirty="0"/>
              <a:t>1985</a:t>
            </a:r>
            <a:r>
              <a:rPr lang="zh-CN" altLang="en-US" sz="3200" dirty="0"/>
              <a:t>年，联合国大会通过</a:t>
            </a:r>
            <a:r>
              <a:rPr lang="en-US" altLang="zh-CN" sz="3200" dirty="0"/>
              <a:t>《</a:t>
            </a:r>
            <a:r>
              <a:rPr lang="zh-CN" altLang="en-US" sz="3200" dirty="0"/>
              <a:t>保护消费者准则</a:t>
            </a:r>
            <a:r>
              <a:rPr lang="en-US" altLang="zh-CN" sz="3200" dirty="0"/>
              <a:t>》</a:t>
            </a:r>
            <a:endParaRPr lang="zh-CN" altLang="en-US" sz="3200" dirty="0"/>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27136885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13470"/>
            <a:ext cx="12188825" cy="6858000"/>
          </a:xfrm>
          <a:prstGeom prst="rect">
            <a:avLst/>
          </a:prstGeom>
          <a:noFill/>
        </p:spPr>
      </p:pic>
      <p:sp>
        <p:nvSpPr>
          <p:cNvPr id="2" name="标题 1"/>
          <p:cNvSpPr>
            <a:spLocks noGrp="1"/>
          </p:cNvSpPr>
          <p:nvPr>
            <p:ph type="title"/>
          </p:nvPr>
        </p:nvSpPr>
        <p:spPr>
          <a:xfrm>
            <a:off x="2050139" y="1193911"/>
            <a:ext cx="8469646" cy="602820"/>
          </a:xfrm>
        </p:spPr>
        <p:txBody>
          <a:bodyPr>
            <a:noAutofit/>
          </a:bodyPr>
          <a:lstStyle/>
          <a:p>
            <a:r>
              <a:rPr lang="zh-CN" altLang="en-US" sz="4000" b="1" dirty="0">
                <a:solidFill>
                  <a:srgbClr val="7C1D20"/>
                </a:solidFill>
                <a:latin typeface="+mn-ea"/>
                <a:ea typeface="+mn-ea"/>
              </a:rPr>
              <a:t>格式合同公平合理义务</a:t>
            </a:r>
          </a:p>
        </p:txBody>
      </p:sp>
      <p:sp>
        <p:nvSpPr>
          <p:cNvPr id="3" name="内容占位符 2"/>
          <p:cNvSpPr>
            <a:spLocks noGrp="1"/>
          </p:cNvSpPr>
          <p:nvPr>
            <p:ph idx="1"/>
          </p:nvPr>
        </p:nvSpPr>
        <p:spPr>
          <a:xfrm>
            <a:off x="910630" y="2061642"/>
            <a:ext cx="10873208" cy="4464496"/>
          </a:xfrm>
        </p:spPr>
        <p:txBody>
          <a:bodyPr>
            <a:noAutofit/>
          </a:bodyPr>
          <a:lstStyle/>
          <a:p>
            <a:pPr marL="457200" indent="-457200"/>
            <a:r>
              <a:rPr lang="en-US" altLang="zh-CN" sz="3200" dirty="0"/>
              <a:t>《</a:t>
            </a:r>
            <a:r>
              <a:rPr lang="zh-CN" altLang="en-US" sz="3200" dirty="0"/>
              <a:t>消费者权益保护法</a:t>
            </a:r>
            <a:r>
              <a:rPr lang="en-US" altLang="zh-CN" sz="3200" dirty="0"/>
              <a:t>》</a:t>
            </a:r>
            <a:r>
              <a:rPr lang="zh-CN" altLang="zh-CN" sz="3200" dirty="0"/>
              <a:t>第</a:t>
            </a:r>
            <a:r>
              <a:rPr lang="zh-CN" altLang="en-US" sz="3200" dirty="0"/>
              <a:t>二十六</a:t>
            </a:r>
            <a:r>
              <a:rPr lang="zh-CN" altLang="zh-CN" sz="3200" dirty="0"/>
              <a:t>条 </a:t>
            </a:r>
            <a:endParaRPr lang="en-US" altLang="zh-CN" sz="3200" dirty="0"/>
          </a:p>
          <a:p>
            <a:pPr marL="0" indent="0">
              <a:buNone/>
            </a:pPr>
            <a:r>
              <a:rPr lang="zh-CN" altLang="en-US" sz="3200" dirty="0">
                <a:solidFill>
                  <a:srgbClr val="FF0000"/>
                </a:solidFill>
              </a:rPr>
              <a:t>         </a:t>
            </a:r>
            <a:r>
              <a:rPr lang="zh-CN" altLang="zh-CN" sz="3200" dirty="0">
                <a:solidFill>
                  <a:srgbClr val="FF0000"/>
                </a:solidFill>
              </a:rPr>
              <a:t>经营者在经营活动中使用格式条款的，应当以显著方式提请消费者注意商品或者服务的数量和质量、价款或者费用、履行期限和方式、安全注意事项和风险警示、售后服务、民事责任等与消费者有重大利害关系的内容，并按照消费者的要求予以说明。</a:t>
            </a:r>
          </a:p>
          <a:p>
            <a:pPr marL="0" indent="0">
              <a:buNone/>
            </a:pPr>
            <a:endParaRPr lang="zh-CN" altLang="zh-CN" sz="3200" dirty="0">
              <a:solidFill>
                <a:srgbClr val="FF0000"/>
              </a:solidFill>
            </a:endParaRPr>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12611170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2206774" y="1413570"/>
            <a:ext cx="8712968" cy="3672408"/>
          </a:xfrm>
        </p:spPr>
        <p:txBody>
          <a:bodyPr>
            <a:noAutofit/>
          </a:bodyPr>
          <a:lstStyle/>
          <a:p>
            <a:pPr marL="0" indent="0">
              <a:buNone/>
            </a:pPr>
            <a:r>
              <a:rPr lang="zh-CN" altLang="en-US" sz="3200" dirty="0"/>
              <a:t>         </a:t>
            </a:r>
            <a:r>
              <a:rPr lang="zh-CN" altLang="zh-CN" sz="3200" dirty="0"/>
              <a:t>经营者不得以格式条款、通知、声明、店堂告示等方式，作出排除或者限制消费者权利、减轻或者免除经营者责任、加重消费者责任等对消费者不公平、不合理的规定，</a:t>
            </a:r>
            <a:r>
              <a:rPr lang="zh-CN" altLang="zh-CN" sz="3200" dirty="0">
                <a:solidFill>
                  <a:srgbClr val="FF0000"/>
                </a:solidFill>
              </a:rPr>
              <a:t>不得利用格式条款并借助技术手段强制交易。</a:t>
            </a:r>
          </a:p>
          <a:p>
            <a:pPr marL="0" indent="0">
              <a:buNone/>
            </a:pPr>
            <a:r>
              <a:rPr lang="zh-CN" altLang="en-US" sz="3200" dirty="0"/>
              <a:t>         </a:t>
            </a:r>
            <a:r>
              <a:rPr lang="zh-CN" altLang="zh-CN" sz="3200" dirty="0"/>
              <a:t>格式条款、通知、声明、店堂告示等含有前款所列内容的，其内容无效。</a:t>
            </a:r>
          </a:p>
          <a:p>
            <a:pPr marL="0" indent="0">
              <a:buNone/>
            </a:pPr>
            <a:endParaRPr lang="zh-CN" altLang="en-US" sz="3200" dirty="0"/>
          </a:p>
        </p:txBody>
      </p:sp>
    </p:spTree>
    <p:extLst>
      <p:ext uri="{BB962C8B-B14F-4D97-AF65-F5344CB8AC3E}">
        <p14:creationId xmlns:p14="http://schemas.microsoft.com/office/powerpoint/2010/main" val="8861313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2134766" y="1557586"/>
            <a:ext cx="8784976" cy="4032448"/>
          </a:xfrm>
        </p:spPr>
        <p:txBody>
          <a:bodyPr>
            <a:noAutofit/>
          </a:bodyPr>
          <a:lstStyle/>
          <a:p>
            <a:pPr marL="0" indent="0">
              <a:buNone/>
            </a:pPr>
            <a:r>
              <a:rPr lang="en-US" altLang="zh-CN" sz="3200" dirty="0"/>
              <a:t>1</a:t>
            </a:r>
            <a:r>
              <a:rPr lang="zh-CN" altLang="en-US" sz="3200" dirty="0"/>
              <a:t>、电信卡到期余额不退</a:t>
            </a:r>
            <a:endParaRPr lang="en-US" altLang="zh-CN" sz="3200" dirty="0"/>
          </a:p>
          <a:p>
            <a:pPr marL="0" indent="0">
              <a:buNone/>
            </a:pPr>
            <a:r>
              <a:rPr lang="zh-CN" altLang="en-US" sz="3200" dirty="0"/>
              <a:t>         电话卡上印有“过期作废”字样，但有效期的字太小，消费者看不清，容易打不完，余款被电讯公司没收。（</a:t>
            </a:r>
            <a:r>
              <a:rPr lang="en-US" altLang="zh-CN" sz="3200" dirty="0"/>
              <a:t>2003-2005</a:t>
            </a:r>
            <a:r>
              <a:rPr lang="zh-CN" altLang="en-US" sz="3200" dirty="0"/>
              <a:t>）</a:t>
            </a:r>
            <a:endParaRPr lang="en-US" altLang="zh-CN" sz="3200" dirty="0"/>
          </a:p>
          <a:p>
            <a:pPr marL="0" indent="0">
              <a:buNone/>
            </a:pPr>
            <a:r>
              <a:rPr lang="en-US" altLang="zh-CN" sz="3200" dirty="0"/>
              <a:t>2</a:t>
            </a:r>
            <a:r>
              <a:rPr lang="zh-CN" altLang="en-US" sz="3200" dirty="0"/>
              <a:t>、取消手机“双向收费”，降低漫游费（</a:t>
            </a:r>
            <a:r>
              <a:rPr lang="en-US" altLang="zh-CN" sz="3200" dirty="0"/>
              <a:t>2007</a:t>
            </a:r>
            <a:r>
              <a:rPr lang="zh-CN" altLang="en-US" sz="3200" dirty="0"/>
              <a:t>）</a:t>
            </a:r>
            <a:endParaRPr lang="en-US" altLang="zh-CN" sz="3200" dirty="0"/>
          </a:p>
          <a:p>
            <a:pPr marL="0" indent="0">
              <a:buNone/>
            </a:pPr>
            <a:r>
              <a:rPr lang="en-US" altLang="zh-CN" sz="3200" dirty="0"/>
              <a:t>3</a:t>
            </a:r>
            <a:r>
              <a:rPr lang="zh-CN" altLang="en-US" sz="3200" dirty="0"/>
              <a:t>、取消手机话费有效期（</a:t>
            </a:r>
            <a:r>
              <a:rPr lang="en-US" altLang="zh-CN" sz="3200" dirty="0"/>
              <a:t>2012</a:t>
            </a:r>
            <a:r>
              <a:rPr lang="zh-CN" altLang="en-US" sz="3200" dirty="0"/>
              <a:t>）</a:t>
            </a:r>
            <a:endParaRPr lang="en-US" altLang="zh-CN" sz="3200" dirty="0"/>
          </a:p>
          <a:p>
            <a:pPr marL="0" indent="0">
              <a:buNone/>
            </a:pPr>
            <a:endParaRPr lang="zh-CN" altLang="en-US" sz="3200" dirty="0"/>
          </a:p>
        </p:txBody>
      </p:sp>
    </p:spTree>
    <p:extLst>
      <p:ext uri="{BB962C8B-B14F-4D97-AF65-F5344CB8AC3E}">
        <p14:creationId xmlns:p14="http://schemas.microsoft.com/office/powerpoint/2010/main" val="10355842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2134766" y="1592796"/>
            <a:ext cx="8712968" cy="3672408"/>
          </a:xfrm>
        </p:spPr>
        <p:txBody>
          <a:bodyPr>
            <a:noAutofit/>
          </a:bodyPr>
          <a:lstStyle/>
          <a:p>
            <a:pPr marL="0" indent="0">
              <a:buNone/>
            </a:pPr>
            <a:r>
              <a:rPr lang="en-US" altLang="zh-CN" sz="3200" dirty="0"/>
              <a:t>4</a:t>
            </a:r>
            <a:r>
              <a:rPr lang="zh-CN" altLang="en-US" sz="3200" dirty="0"/>
              <a:t>、酒店</a:t>
            </a:r>
            <a:r>
              <a:rPr lang="en-US" altLang="zh-CN" sz="3200" dirty="0"/>
              <a:t>12</a:t>
            </a:r>
            <a:r>
              <a:rPr lang="zh-CN" altLang="en-US" sz="3200" dirty="0"/>
              <a:t>点结账案</a:t>
            </a:r>
            <a:endParaRPr lang="en-US" altLang="zh-CN" sz="3200" dirty="0"/>
          </a:p>
          <a:p>
            <a:pPr marL="0" indent="0">
              <a:buNone/>
            </a:pPr>
            <a:r>
              <a:rPr lang="en-US" altLang="zh-CN" sz="3200" dirty="0"/>
              <a:t>《</a:t>
            </a:r>
            <a:r>
              <a:rPr lang="zh-CN" altLang="en-US" sz="3200" dirty="0"/>
              <a:t>上海市旅馆业管理办法</a:t>
            </a:r>
            <a:r>
              <a:rPr lang="en-US" altLang="zh-CN" sz="3200" dirty="0"/>
              <a:t>》</a:t>
            </a:r>
            <a:r>
              <a:rPr lang="zh-CN" altLang="en-US" sz="3200" dirty="0"/>
              <a:t>（</a:t>
            </a:r>
            <a:r>
              <a:rPr lang="en-US" altLang="zh-CN" sz="3200" dirty="0"/>
              <a:t>2009</a:t>
            </a:r>
            <a:r>
              <a:rPr lang="zh-CN" altLang="en-US" sz="3200" dirty="0"/>
              <a:t>年）</a:t>
            </a:r>
            <a:endParaRPr lang="en-US" altLang="zh-CN" sz="3200" dirty="0"/>
          </a:p>
          <a:p>
            <a:pPr marL="0" indent="0">
              <a:buNone/>
            </a:pPr>
            <a:r>
              <a:rPr lang="zh-CN" altLang="en-US" sz="3200" dirty="0"/>
              <a:t>下午</a:t>
            </a:r>
            <a:r>
              <a:rPr lang="en-US" altLang="zh-CN" sz="3200" dirty="0"/>
              <a:t>2</a:t>
            </a:r>
            <a:r>
              <a:rPr lang="zh-CN" altLang="en-US" sz="3200" dirty="0"/>
              <a:t>点结账</a:t>
            </a:r>
            <a:endParaRPr lang="en-US" altLang="zh-CN" sz="3200" dirty="0"/>
          </a:p>
          <a:p>
            <a:pPr marL="0" indent="0">
              <a:buNone/>
            </a:pPr>
            <a:endParaRPr lang="zh-CN" altLang="en-US" sz="3200" dirty="0"/>
          </a:p>
        </p:txBody>
      </p:sp>
    </p:spTree>
    <p:extLst>
      <p:ext uri="{BB962C8B-B14F-4D97-AF65-F5344CB8AC3E}">
        <p14:creationId xmlns:p14="http://schemas.microsoft.com/office/powerpoint/2010/main" val="23203647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18542" y="1588"/>
            <a:ext cx="12188825" cy="6858000"/>
          </a:xfrm>
          <a:prstGeom prst="rect">
            <a:avLst/>
          </a:prstGeom>
          <a:noFill/>
        </p:spPr>
      </p:pic>
      <p:sp>
        <p:nvSpPr>
          <p:cNvPr id="2" name="标题 1"/>
          <p:cNvSpPr>
            <a:spLocks noGrp="1"/>
          </p:cNvSpPr>
          <p:nvPr>
            <p:ph type="title"/>
          </p:nvPr>
        </p:nvSpPr>
        <p:spPr>
          <a:xfrm>
            <a:off x="1861177" y="1225558"/>
            <a:ext cx="8469646" cy="1268132"/>
          </a:xfrm>
        </p:spPr>
        <p:txBody>
          <a:bodyPr>
            <a:noAutofit/>
          </a:bodyPr>
          <a:lstStyle/>
          <a:p>
            <a:r>
              <a:rPr lang="zh-CN" altLang="en-US" sz="4000" b="1" dirty="0">
                <a:solidFill>
                  <a:srgbClr val="7C1D20"/>
                </a:solidFill>
                <a:latin typeface="+mn-ea"/>
                <a:ea typeface="+mn-ea"/>
              </a:rPr>
              <a:t>获得赔偿权</a:t>
            </a:r>
          </a:p>
        </p:txBody>
      </p:sp>
      <p:sp>
        <p:nvSpPr>
          <p:cNvPr id="3" name="内容占位符 2"/>
          <p:cNvSpPr>
            <a:spLocks noGrp="1"/>
          </p:cNvSpPr>
          <p:nvPr>
            <p:ph idx="1"/>
          </p:nvPr>
        </p:nvSpPr>
        <p:spPr>
          <a:xfrm>
            <a:off x="1861176" y="2781722"/>
            <a:ext cx="9418605" cy="3528392"/>
          </a:xfrm>
        </p:spPr>
        <p:txBody>
          <a:bodyPr>
            <a:noAutofit/>
          </a:bodyPr>
          <a:lstStyle/>
          <a:p>
            <a:pPr marL="457200" indent="-457200"/>
            <a:r>
              <a:rPr lang="en-US" altLang="zh-CN" sz="3200" dirty="0"/>
              <a:t>《</a:t>
            </a:r>
            <a:r>
              <a:rPr lang="zh-CN" altLang="en-US" sz="3200" dirty="0"/>
              <a:t>消法</a:t>
            </a:r>
            <a:r>
              <a:rPr lang="en-US" altLang="zh-CN" sz="3200" dirty="0"/>
              <a:t>》</a:t>
            </a:r>
            <a:r>
              <a:rPr lang="zh-CN" altLang="zh-CN" sz="3200" dirty="0"/>
              <a:t>第十</a:t>
            </a:r>
            <a:r>
              <a:rPr lang="zh-CN" altLang="en-US" sz="3200" dirty="0"/>
              <a:t>一</a:t>
            </a:r>
            <a:r>
              <a:rPr lang="zh-CN" altLang="zh-CN" sz="3200" dirty="0"/>
              <a:t>条</a:t>
            </a:r>
            <a:r>
              <a:rPr lang="zh-CN" altLang="en-US" sz="3200" dirty="0"/>
              <a:t>：</a:t>
            </a:r>
            <a:r>
              <a:rPr lang="zh-CN" altLang="zh-CN" sz="3200" dirty="0"/>
              <a:t> </a:t>
            </a:r>
            <a:endParaRPr lang="en-US" altLang="zh-CN" sz="3200" dirty="0"/>
          </a:p>
          <a:p>
            <a:pPr marL="0" indent="0">
              <a:buNone/>
            </a:pPr>
            <a:r>
              <a:rPr lang="zh-CN" altLang="en-US" sz="3200" dirty="0"/>
              <a:t>         </a:t>
            </a:r>
            <a:r>
              <a:rPr lang="zh-CN" altLang="zh-CN" sz="3200" dirty="0"/>
              <a:t>消费者因购买、使用商品或者接受服务受到人身、财产损害的，享有依法获得赔偿的权利。</a:t>
            </a:r>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32185691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270670" y="1629594"/>
            <a:ext cx="10513168" cy="4680520"/>
          </a:xfrm>
        </p:spPr>
        <p:txBody>
          <a:bodyPr>
            <a:noAutofit/>
          </a:bodyPr>
          <a:lstStyle/>
          <a:p>
            <a:pPr marL="457200" indent="-457200"/>
            <a:r>
              <a:rPr lang="zh-CN" altLang="en-US" sz="3200" dirty="0"/>
              <a:t>获得赔偿权的基本内容</a:t>
            </a:r>
            <a:endParaRPr lang="en-US" altLang="zh-CN" sz="3200" dirty="0"/>
          </a:p>
          <a:p>
            <a:pPr marL="0" indent="0">
              <a:buNone/>
            </a:pPr>
            <a:r>
              <a:rPr lang="en-US" altLang="zh-CN" sz="3200" dirty="0"/>
              <a:t>1</a:t>
            </a:r>
            <a:r>
              <a:rPr lang="zh-CN" altLang="en-US" sz="3200" dirty="0"/>
              <a:t>、人身损害的赔偿</a:t>
            </a:r>
            <a:endParaRPr lang="en-US" altLang="zh-CN" sz="3200" dirty="0"/>
          </a:p>
          <a:p>
            <a:pPr marL="514350" indent="-514350">
              <a:buFont typeface="+mj-ea"/>
              <a:buAutoNum type="circleNumDbPlain"/>
            </a:pPr>
            <a:r>
              <a:rPr lang="zh-CN" altLang="en-US" sz="3200" dirty="0"/>
              <a:t>医疗费</a:t>
            </a:r>
            <a:endParaRPr lang="en-US" altLang="zh-CN" sz="3200" dirty="0"/>
          </a:p>
          <a:p>
            <a:pPr marL="514350" indent="-514350">
              <a:buFont typeface="+mj-ea"/>
              <a:buAutoNum type="circleNumDbPlain"/>
            </a:pPr>
            <a:r>
              <a:rPr lang="zh-CN" altLang="en-US" sz="3200" dirty="0"/>
              <a:t>误工费</a:t>
            </a:r>
            <a:endParaRPr lang="en-US" altLang="zh-CN" sz="3200" dirty="0"/>
          </a:p>
          <a:p>
            <a:pPr marL="514350" indent="-514350">
              <a:buFont typeface="+mj-ea"/>
              <a:buAutoNum type="circleNumDbPlain"/>
            </a:pPr>
            <a:r>
              <a:rPr lang="zh-CN" altLang="en-US" sz="3200" dirty="0"/>
              <a:t>住院伙食补助费</a:t>
            </a:r>
            <a:endParaRPr lang="en-US" altLang="zh-CN" sz="3200" dirty="0"/>
          </a:p>
          <a:p>
            <a:pPr marL="514350" indent="-514350">
              <a:buFont typeface="+mj-ea"/>
              <a:buAutoNum type="circleNumDbPlain"/>
            </a:pPr>
            <a:r>
              <a:rPr lang="zh-CN" altLang="en-US" sz="3200" dirty="0"/>
              <a:t>护理费</a:t>
            </a:r>
            <a:endParaRPr lang="en-US" altLang="zh-CN" sz="3200" dirty="0"/>
          </a:p>
          <a:p>
            <a:pPr marL="514350" indent="-514350">
              <a:buFont typeface="+mj-ea"/>
              <a:buAutoNum type="circleNumDbPlain"/>
            </a:pPr>
            <a:r>
              <a:rPr lang="zh-CN" altLang="en-US" sz="3200" dirty="0"/>
              <a:t>残疾者生活补助费</a:t>
            </a:r>
            <a:endParaRPr lang="en-US" altLang="zh-CN" sz="3200" dirty="0"/>
          </a:p>
          <a:p>
            <a:pPr marL="514350" indent="-514350">
              <a:buFont typeface="+mj-ea"/>
              <a:buAutoNum type="circleNumDbPlain"/>
            </a:pPr>
            <a:r>
              <a:rPr lang="zh-CN" altLang="en-US" sz="3200" dirty="0"/>
              <a:t>残疾用具费</a:t>
            </a:r>
            <a:endParaRPr lang="en-US" altLang="zh-CN" sz="3200" dirty="0"/>
          </a:p>
          <a:p>
            <a:pPr marL="514350" indent="-514350">
              <a:buFont typeface="+mj-ea"/>
              <a:buAutoNum type="circleNumDbPlain"/>
            </a:pPr>
            <a:endParaRPr lang="en-US" altLang="zh-CN" sz="3200" dirty="0"/>
          </a:p>
        </p:txBody>
      </p:sp>
    </p:spTree>
    <p:extLst>
      <p:ext uri="{BB962C8B-B14F-4D97-AF65-F5344CB8AC3E}">
        <p14:creationId xmlns:p14="http://schemas.microsoft.com/office/powerpoint/2010/main" val="31633596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126654" y="1412776"/>
            <a:ext cx="10729192" cy="5041354"/>
          </a:xfrm>
        </p:spPr>
        <p:txBody>
          <a:bodyPr>
            <a:noAutofit/>
          </a:bodyPr>
          <a:lstStyle/>
          <a:p>
            <a:pPr marL="514350" indent="-514350">
              <a:buFont typeface="+mj-ea"/>
              <a:buAutoNum type="circleNumDbPlain" startAt="7"/>
            </a:pPr>
            <a:r>
              <a:rPr lang="zh-CN" altLang="en-US" sz="3200" dirty="0"/>
              <a:t>丧葬费</a:t>
            </a:r>
            <a:endParaRPr lang="en-US" altLang="zh-CN" sz="3200" dirty="0"/>
          </a:p>
          <a:p>
            <a:pPr marL="514350" indent="-514350">
              <a:buFont typeface="+mj-ea"/>
              <a:buAutoNum type="circleNumDbPlain" startAt="7"/>
            </a:pPr>
            <a:r>
              <a:rPr lang="zh-CN" altLang="en-US" sz="3200" dirty="0"/>
              <a:t>死亡补偿费</a:t>
            </a:r>
            <a:endParaRPr lang="en-US" altLang="zh-CN" sz="3200" dirty="0"/>
          </a:p>
          <a:p>
            <a:pPr marL="514350" indent="-514350">
              <a:buFont typeface="+mj-ea"/>
              <a:buAutoNum type="circleNumDbPlain" startAt="9"/>
            </a:pPr>
            <a:r>
              <a:rPr lang="zh-CN" altLang="en-US" sz="3200" dirty="0"/>
              <a:t>被扶养人生活费</a:t>
            </a:r>
            <a:endParaRPr lang="en-US" altLang="zh-CN" sz="3200" dirty="0"/>
          </a:p>
          <a:p>
            <a:pPr marL="514350" indent="-514350">
              <a:buFont typeface="+mj-ea"/>
              <a:buAutoNum type="circleNumDbPlain" startAt="9"/>
            </a:pPr>
            <a:r>
              <a:rPr lang="zh-CN" altLang="en-US" sz="3200" dirty="0"/>
              <a:t>交通费</a:t>
            </a:r>
            <a:endParaRPr lang="en-US" altLang="zh-CN" sz="3200" dirty="0"/>
          </a:p>
          <a:p>
            <a:pPr marL="514350" indent="-514350">
              <a:buFont typeface="+mj-ea"/>
              <a:buAutoNum type="circleNumDbPlain" startAt="9"/>
            </a:pPr>
            <a:r>
              <a:rPr lang="zh-CN" altLang="en-US" sz="3200" dirty="0"/>
              <a:t>住宿费 </a:t>
            </a:r>
            <a:endParaRPr lang="en-US" altLang="zh-CN" sz="3200" dirty="0"/>
          </a:p>
          <a:p>
            <a:pPr marL="0" indent="0">
              <a:buNone/>
            </a:pPr>
            <a:r>
              <a:rPr lang="zh-CN" altLang="en-US" sz="3200" dirty="0"/>
              <a:t>         对于上述各项费用的计算依据和标准，</a:t>
            </a:r>
            <a:r>
              <a:rPr lang="en-US" altLang="zh-CN" sz="3200" dirty="0"/>
              <a:t>《</a:t>
            </a:r>
            <a:r>
              <a:rPr lang="zh-CN" altLang="en-US" sz="3200" dirty="0"/>
              <a:t>消法</a:t>
            </a:r>
            <a:r>
              <a:rPr lang="en-US" altLang="zh-CN" sz="3200" dirty="0"/>
              <a:t>》</a:t>
            </a:r>
            <a:r>
              <a:rPr lang="zh-CN" altLang="en-US" sz="3200" dirty="0"/>
              <a:t>未作具体规定，可以比照交通事故情况下的人身损害赔偿进行。（王兴运）</a:t>
            </a:r>
            <a:endParaRPr lang="en-US" altLang="zh-CN" sz="3200" dirty="0"/>
          </a:p>
          <a:p>
            <a:pPr marL="0" indent="0">
              <a:buNone/>
            </a:pPr>
            <a:endParaRPr lang="en-US" altLang="zh-CN" sz="3200" dirty="0"/>
          </a:p>
          <a:p>
            <a:pPr marL="0" indent="0">
              <a:buNone/>
            </a:pPr>
            <a:endParaRPr lang="zh-CN" altLang="en-US" sz="3200" dirty="0"/>
          </a:p>
        </p:txBody>
      </p:sp>
    </p:spTree>
    <p:extLst>
      <p:ext uri="{BB962C8B-B14F-4D97-AF65-F5344CB8AC3E}">
        <p14:creationId xmlns:p14="http://schemas.microsoft.com/office/powerpoint/2010/main" val="10420877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270670" y="1629594"/>
            <a:ext cx="10441160" cy="4032448"/>
          </a:xfrm>
        </p:spPr>
        <p:txBody>
          <a:bodyPr>
            <a:noAutofit/>
          </a:bodyPr>
          <a:lstStyle/>
          <a:p>
            <a:pPr marL="0" indent="0">
              <a:buNone/>
            </a:pPr>
            <a:r>
              <a:rPr lang="en-US" altLang="zh-CN" sz="3200" dirty="0"/>
              <a:t>2</a:t>
            </a:r>
            <a:r>
              <a:rPr lang="zh-CN" altLang="en-US" sz="3200" dirty="0"/>
              <a:t>、财产损害的赔偿</a:t>
            </a:r>
            <a:endParaRPr lang="en-US" altLang="zh-CN" sz="3200" dirty="0"/>
          </a:p>
          <a:p>
            <a:pPr marL="0" indent="0">
              <a:buNone/>
            </a:pPr>
            <a:r>
              <a:rPr lang="zh-CN" altLang="en-US" sz="3200" dirty="0"/>
              <a:t>       财产损害赔偿是全面赔偿，包括直接损失和间接损失。</a:t>
            </a:r>
            <a:endParaRPr lang="en-US" altLang="zh-CN" sz="3200" dirty="0"/>
          </a:p>
          <a:p>
            <a:pPr marL="0" indent="0">
              <a:buNone/>
            </a:pPr>
            <a:endParaRPr lang="en-US" altLang="zh-CN" sz="3200" dirty="0"/>
          </a:p>
          <a:p>
            <a:pPr marL="0" indent="0">
              <a:buNone/>
            </a:pPr>
            <a:r>
              <a:rPr lang="en-US" altLang="zh-CN" sz="3200" dirty="0" err="1"/>
              <a:t>eg</a:t>
            </a:r>
            <a:r>
              <a:rPr lang="en-US" altLang="zh-CN" sz="3200" dirty="0"/>
              <a:t>. </a:t>
            </a:r>
            <a:r>
              <a:rPr lang="zh-CN" altLang="en-US" sz="3200" dirty="0"/>
              <a:t>河狸家案</a:t>
            </a:r>
          </a:p>
          <a:p>
            <a:pPr marL="0" indent="0">
              <a:buNone/>
            </a:pPr>
            <a:endParaRPr lang="zh-CN" altLang="en-US" sz="3200" dirty="0"/>
          </a:p>
        </p:txBody>
      </p:sp>
    </p:spTree>
    <p:extLst>
      <p:ext uri="{BB962C8B-B14F-4D97-AF65-F5344CB8AC3E}">
        <p14:creationId xmlns:p14="http://schemas.microsoft.com/office/powerpoint/2010/main" val="30308715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0" y="0"/>
            <a:ext cx="12188825" cy="6858000"/>
          </a:xfrm>
          <a:prstGeom prst="rect">
            <a:avLst/>
          </a:prstGeom>
          <a:noFill/>
        </p:spPr>
      </p:pic>
      <p:sp>
        <p:nvSpPr>
          <p:cNvPr id="2" name="标题 1"/>
          <p:cNvSpPr>
            <a:spLocks noGrp="1"/>
          </p:cNvSpPr>
          <p:nvPr>
            <p:ph type="title"/>
          </p:nvPr>
        </p:nvSpPr>
        <p:spPr>
          <a:xfrm>
            <a:off x="1880364" y="1072340"/>
            <a:ext cx="8715436" cy="1214446"/>
          </a:xfrm>
        </p:spPr>
        <p:txBody>
          <a:bodyPr>
            <a:noAutofit/>
          </a:bodyPr>
          <a:lstStyle/>
          <a:p>
            <a:r>
              <a:rPr lang="zh-CN" altLang="en-US" sz="4000" b="1" dirty="0">
                <a:solidFill>
                  <a:srgbClr val="7C1D20"/>
                </a:solidFill>
                <a:latin typeface="+mn-ea"/>
                <a:ea typeface="+mn-ea"/>
              </a:rPr>
              <a:t>郭某某诉北京河狸家信息技术有限公司等健康权纠纷案</a:t>
            </a:r>
          </a:p>
        </p:txBody>
      </p:sp>
      <p:sp>
        <p:nvSpPr>
          <p:cNvPr id="3" name="内容占位符 2"/>
          <p:cNvSpPr>
            <a:spLocks noGrp="1"/>
          </p:cNvSpPr>
          <p:nvPr>
            <p:ph idx="1"/>
          </p:nvPr>
        </p:nvSpPr>
        <p:spPr>
          <a:xfrm>
            <a:off x="237290" y="2358224"/>
            <a:ext cx="11644394" cy="3714776"/>
          </a:xfrm>
        </p:spPr>
        <p:txBody>
          <a:bodyPr>
            <a:noAutofit/>
          </a:bodyPr>
          <a:lstStyle/>
          <a:p>
            <a:pPr>
              <a:lnSpc>
                <a:spcPct val="140000"/>
              </a:lnSpc>
              <a:spcBef>
                <a:spcPts val="0"/>
              </a:spcBef>
              <a:buNone/>
            </a:pPr>
            <a:r>
              <a:rPr lang="en-US" altLang="zh-CN" sz="3200" dirty="0"/>
              <a:t>             </a:t>
            </a:r>
            <a:r>
              <a:rPr lang="en-US" altLang="zh-CN" sz="2800" dirty="0"/>
              <a:t>2014</a:t>
            </a:r>
            <a:r>
              <a:rPr lang="zh-CN" altLang="zh-CN" sz="2800" dirty="0"/>
              <a:t>年</a:t>
            </a:r>
            <a:r>
              <a:rPr lang="en-US" altLang="zh-CN" sz="2800" dirty="0"/>
              <a:t>10</a:t>
            </a:r>
            <a:r>
              <a:rPr lang="zh-CN" altLang="zh-CN" sz="2800" dirty="0"/>
              <a:t>月</a:t>
            </a:r>
            <a:r>
              <a:rPr lang="en-US" altLang="zh-CN" sz="2800" dirty="0"/>
              <a:t>21</a:t>
            </a:r>
            <a:r>
              <a:rPr lang="zh-CN" altLang="zh-CN" sz="2800" dirty="0"/>
              <a:t>日，原告</a:t>
            </a:r>
            <a:r>
              <a:rPr lang="zh-CN" altLang="en-US" sz="2800" dirty="0"/>
              <a:t>郭女士</a:t>
            </a:r>
            <a:r>
              <a:rPr lang="zh-CN" altLang="zh-CN" sz="2800" dirty="0"/>
              <a:t>通过</a:t>
            </a:r>
            <a:r>
              <a:rPr lang="zh-CN" altLang="en-US" sz="2800" dirty="0"/>
              <a:t>被告</a:t>
            </a:r>
            <a:r>
              <a:rPr lang="zh-CN" altLang="zh-CN" sz="2800" dirty="0"/>
              <a:t>河狸家公司</a:t>
            </a:r>
            <a:r>
              <a:rPr lang="en-US" altLang="zh-CN" sz="2800" dirty="0"/>
              <a:t>IOS</a:t>
            </a:r>
            <a:r>
              <a:rPr lang="zh-CN" altLang="zh-CN" sz="2800" dirty="0"/>
              <a:t>版应用程序用手机预订了上门美睫服务，并支付了</a:t>
            </a:r>
            <a:r>
              <a:rPr lang="en-US" altLang="zh-CN" sz="2800" dirty="0"/>
              <a:t>248</a:t>
            </a:r>
            <a:r>
              <a:rPr lang="zh-CN" altLang="zh-CN" sz="2800" dirty="0"/>
              <a:t>元的服务费。次日</a:t>
            </a:r>
            <a:r>
              <a:rPr lang="en-US" altLang="zh-CN" sz="2800" dirty="0"/>
              <a:t>19</a:t>
            </a:r>
            <a:r>
              <a:rPr lang="zh-CN" altLang="zh-CN" sz="2800" dirty="0"/>
              <a:t>时</a:t>
            </a:r>
            <a:r>
              <a:rPr lang="en-US" altLang="zh-CN" sz="2800" dirty="0"/>
              <a:t>21</a:t>
            </a:r>
            <a:r>
              <a:rPr lang="zh-CN" altLang="zh-CN" sz="2800" dirty="0"/>
              <a:t>分许，被告指派的美甲师</a:t>
            </a:r>
            <a:r>
              <a:rPr lang="en-US" altLang="zh-CN" sz="2800" dirty="0"/>
              <a:t>Kerry</a:t>
            </a:r>
            <a:r>
              <a:rPr lang="zh-CN" altLang="en-US" sz="2800" dirty="0"/>
              <a:t>上门</a:t>
            </a:r>
            <a:r>
              <a:rPr lang="zh-CN" altLang="zh-CN" sz="2800" dirty="0"/>
              <a:t>向原告提供美睫服务，同日</a:t>
            </a:r>
            <a:r>
              <a:rPr lang="en-US" altLang="zh-CN" sz="2800" dirty="0"/>
              <a:t>20</a:t>
            </a:r>
            <a:r>
              <a:rPr lang="zh-CN" altLang="zh-CN" sz="2800" dirty="0"/>
              <a:t>时</a:t>
            </a:r>
            <a:r>
              <a:rPr lang="en-US" altLang="zh-CN" sz="2800" dirty="0"/>
              <a:t>50</a:t>
            </a:r>
            <a:r>
              <a:rPr lang="zh-CN" altLang="zh-CN" sz="2800" dirty="0"/>
              <a:t>分，美甲师</a:t>
            </a:r>
            <a:r>
              <a:rPr lang="en-US" altLang="zh-CN" sz="2800" dirty="0"/>
              <a:t>Kerry</a:t>
            </a:r>
            <a:r>
              <a:rPr lang="zh-CN" altLang="zh-CN" sz="2800" dirty="0"/>
              <a:t>完成服务后，原告当即表示双眼不适，眼睑红肿疼痛，美甲师表示这类情况是普遍存在的，待胶水变干后即可好转，然而原告情况却逐渐加重。</a:t>
            </a:r>
            <a:endParaRPr lang="zh-CN" altLang="en-US" sz="3000" dirty="0">
              <a:latin typeface="+mn-ea"/>
              <a:cs typeface="+mj-cs"/>
            </a:endParaRPr>
          </a:p>
        </p:txBody>
      </p:sp>
    </p:spTree>
    <p:extLst>
      <p:ext uri="{BB962C8B-B14F-4D97-AF65-F5344CB8AC3E}">
        <p14:creationId xmlns:p14="http://schemas.microsoft.com/office/powerpoint/2010/main" val="24341609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665918" y="1429530"/>
            <a:ext cx="11072890" cy="5072098"/>
          </a:xfrm>
        </p:spPr>
        <p:txBody>
          <a:bodyPr>
            <a:noAutofit/>
          </a:bodyPr>
          <a:lstStyle/>
          <a:p>
            <a:pPr marL="0" indent="0">
              <a:buNone/>
            </a:pPr>
            <a:r>
              <a:rPr lang="en-US" altLang="zh-CN" sz="2800" dirty="0"/>
              <a:t>         2014</a:t>
            </a:r>
            <a:r>
              <a:rPr lang="zh-CN" altLang="en-US" sz="2800" dirty="0"/>
              <a:t>年</a:t>
            </a:r>
            <a:r>
              <a:rPr lang="en-US" altLang="zh-CN" sz="2800" dirty="0"/>
              <a:t>10</a:t>
            </a:r>
            <a:r>
              <a:rPr lang="zh-CN" altLang="en-US" sz="2800" dirty="0"/>
              <a:t>月</a:t>
            </a:r>
            <a:r>
              <a:rPr lang="en-US" altLang="zh-CN" sz="2800" dirty="0"/>
              <a:t>24</a:t>
            </a:r>
            <a:r>
              <a:rPr lang="zh-CN" altLang="en-US" sz="2800" dirty="0"/>
              <a:t>日，原告前往上海市第一人民医院就诊，诊断为化学刺激所致结膜炎、眼组织严重充血，后因病情加重，原告至上海交通大学医学院附属仁济医院就诊，诊断为</a:t>
            </a:r>
            <a:r>
              <a:rPr lang="zh-CN" altLang="en-US" sz="2800" b="1" dirty="0"/>
              <a:t>双眼结膜充血、角膜上皮点状脱落</a:t>
            </a:r>
            <a:r>
              <a:rPr lang="zh-CN" altLang="en-US" sz="2800" dirty="0"/>
              <a:t>。</a:t>
            </a:r>
          </a:p>
          <a:p>
            <a:pPr marL="0" indent="0">
              <a:buNone/>
            </a:pPr>
            <a:r>
              <a:rPr lang="zh-CN" altLang="en-US" sz="2800" dirty="0"/>
              <a:t>         原告认为被告韩某某即美甲师</a:t>
            </a:r>
            <a:r>
              <a:rPr lang="en-US" altLang="zh-CN" sz="2800" dirty="0"/>
              <a:t>Kerry</a:t>
            </a:r>
            <a:r>
              <a:rPr lang="zh-CN" altLang="en-US" sz="2800" dirty="0"/>
              <a:t>系被告河狸家公司的雇员，被告河狸家公司对被告韩某某存在管控的义务，被告韩某某在提供服务过程中存在过错造成原告人身损害，故两被告对原告的损害后果应承担</a:t>
            </a:r>
            <a:r>
              <a:rPr lang="zh-CN" altLang="en-US" sz="2800" b="1" dirty="0">
                <a:solidFill>
                  <a:srgbClr val="FF0000"/>
                </a:solidFill>
              </a:rPr>
              <a:t>连带赔偿责任</a:t>
            </a:r>
            <a:r>
              <a:rPr lang="zh-CN" altLang="en-US" sz="2800" dirty="0"/>
              <a:t>。</a:t>
            </a:r>
            <a:endParaRPr lang="en-US" altLang="zh-CN" sz="2800" dirty="0"/>
          </a:p>
          <a:p>
            <a:pPr marL="0" indent="0">
              <a:buNone/>
            </a:pPr>
            <a:r>
              <a:rPr lang="zh-CN" altLang="en-US" sz="2800" dirty="0"/>
              <a:t>         现原告起诉要求两被告共同赔偿医疗费、交通费、误工费、营养费、护理费、精神损害抚慰金、鉴定费等</a:t>
            </a:r>
            <a:r>
              <a:rPr lang="zh-CN" altLang="en-US" sz="2800" b="1" dirty="0"/>
              <a:t>总计</a:t>
            </a:r>
            <a:r>
              <a:rPr lang="en-US" altLang="zh-CN" sz="2800" b="1" dirty="0"/>
              <a:t>7</a:t>
            </a:r>
            <a:r>
              <a:rPr lang="zh-CN" altLang="en-US" sz="2800" b="1" dirty="0"/>
              <a:t>万余元</a:t>
            </a:r>
            <a:r>
              <a:rPr lang="zh-CN" altLang="en-US" sz="2800" dirty="0"/>
              <a:t>。</a:t>
            </a:r>
            <a:endParaRPr lang="en-US" altLang="zh-CN" sz="2800" dirty="0"/>
          </a:p>
          <a:p>
            <a:pPr marL="0" indent="0">
              <a:buNone/>
            </a:pPr>
            <a:endParaRPr lang="zh-CN" altLang="en-US" sz="2800" dirty="0"/>
          </a:p>
        </p:txBody>
      </p:sp>
    </p:spTree>
    <p:extLst>
      <p:ext uri="{BB962C8B-B14F-4D97-AF65-F5344CB8AC3E}">
        <p14:creationId xmlns:p14="http://schemas.microsoft.com/office/powerpoint/2010/main" val="342611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34571" y="-8769"/>
            <a:ext cx="12188825" cy="6858000"/>
          </a:xfrm>
          <a:prstGeom prst="rect">
            <a:avLst/>
          </a:prstGeom>
          <a:noFill/>
        </p:spPr>
      </p:pic>
      <p:sp>
        <p:nvSpPr>
          <p:cNvPr id="2" name="标题 1"/>
          <p:cNvSpPr>
            <a:spLocks noGrp="1"/>
          </p:cNvSpPr>
          <p:nvPr>
            <p:ph type="title"/>
          </p:nvPr>
        </p:nvSpPr>
        <p:spPr>
          <a:xfrm>
            <a:off x="1861177" y="1225558"/>
            <a:ext cx="8469646" cy="1268132"/>
          </a:xfrm>
        </p:spPr>
        <p:txBody>
          <a:bodyPr>
            <a:noAutofit/>
          </a:bodyPr>
          <a:lstStyle/>
          <a:p>
            <a:r>
              <a:rPr lang="zh-CN" altLang="en-US" sz="4000" b="1" dirty="0">
                <a:solidFill>
                  <a:srgbClr val="7C1D20"/>
                </a:solidFill>
                <a:latin typeface="+mn-ea"/>
                <a:ea typeface="+mn-ea"/>
              </a:rPr>
              <a:t>消费者权利的性质</a:t>
            </a:r>
          </a:p>
        </p:txBody>
      </p:sp>
      <p:sp>
        <p:nvSpPr>
          <p:cNvPr id="3" name="内容占位符 2"/>
          <p:cNvSpPr>
            <a:spLocks noGrp="1"/>
          </p:cNvSpPr>
          <p:nvPr>
            <p:ph idx="1"/>
          </p:nvPr>
        </p:nvSpPr>
        <p:spPr>
          <a:xfrm>
            <a:off x="1861177" y="2781722"/>
            <a:ext cx="8469646" cy="3528392"/>
          </a:xfrm>
        </p:spPr>
        <p:txBody>
          <a:bodyPr>
            <a:noAutofit/>
          </a:bodyPr>
          <a:lstStyle/>
          <a:p>
            <a:pPr marL="457200" indent="-457200"/>
            <a:r>
              <a:rPr lang="zh-CN" altLang="en-US" sz="3200" dirty="0"/>
              <a:t>“民事权利观”下的消费者权利</a:t>
            </a:r>
            <a:endParaRPr lang="en-US" altLang="zh-CN" sz="3200" dirty="0"/>
          </a:p>
          <a:p>
            <a:pPr marL="0" indent="0">
              <a:buNone/>
            </a:pPr>
            <a:r>
              <a:rPr lang="zh-CN" altLang="en-US" sz="3200" dirty="0"/>
              <a:t>消费者权利属于民事权利的范畴</a:t>
            </a:r>
            <a:endParaRPr lang="en-US" altLang="zh-CN" sz="3200" dirty="0"/>
          </a:p>
          <a:p>
            <a:pPr marL="457200" indent="-457200"/>
            <a:r>
              <a:rPr lang="zh-CN" altLang="en-US" sz="3200" dirty="0"/>
              <a:t>“人权观”下的消费者权利</a:t>
            </a:r>
            <a:endParaRPr lang="en-US" altLang="zh-CN" sz="3200" dirty="0"/>
          </a:p>
          <a:p>
            <a:pPr marL="0" indent="0">
              <a:buNone/>
            </a:pPr>
            <a:r>
              <a:rPr lang="zh-CN" altLang="en-US" sz="3200" dirty="0"/>
              <a:t>消费者权是人权</a:t>
            </a:r>
            <a:endParaRPr lang="en-US" altLang="zh-CN" sz="3200" dirty="0"/>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34889933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880232" y="1429530"/>
            <a:ext cx="10572824" cy="4714908"/>
          </a:xfrm>
        </p:spPr>
        <p:txBody>
          <a:bodyPr>
            <a:noAutofit/>
          </a:bodyPr>
          <a:lstStyle/>
          <a:p>
            <a:pPr marL="0" indent="0">
              <a:buNone/>
            </a:pPr>
            <a:r>
              <a:rPr lang="zh-CN" altLang="en-US" sz="2800" dirty="0"/>
              <a:t>被告河狸家公司有求驳回原告的诉讼请求，其抗辩理由为：</a:t>
            </a:r>
          </a:p>
          <a:p>
            <a:pPr marL="0" indent="0">
              <a:buNone/>
            </a:pPr>
            <a:r>
              <a:rPr lang="en-US" altLang="zh-CN" sz="2800" dirty="0"/>
              <a:t>1</a:t>
            </a:r>
            <a:r>
              <a:rPr lang="zh-CN" altLang="en-US" sz="2800" dirty="0"/>
              <a:t>、原告提供的微信材料并不足以证明其是本案的</a:t>
            </a:r>
            <a:r>
              <a:rPr lang="zh-CN" altLang="en-US" sz="2800" b="1" dirty="0">
                <a:solidFill>
                  <a:srgbClr val="FF0000"/>
                </a:solidFill>
              </a:rPr>
              <a:t>适格被告</a:t>
            </a:r>
            <a:r>
              <a:rPr lang="zh-CN" altLang="en-US" sz="2800" dirty="0"/>
              <a:t>。</a:t>
            </a:r>
          </a:p>
          <a:p>
            <a:pPr marL="0" indent="0">
              <a:buNone/>
            </a:pPr>
            <a:r>
              <a:rPr lang="zh-CN" altLang="en-US" sz="2800" dirty="0"/>
              <a:t>         若本案涉及侵权，那么适格主体应为向原告提供美甲美睫服务的韩某某。原告在注册登录应用程序前，应该阅读了本被告的免责声明，即被告河狸家公司不对服务提供者上传的内容负责；不对服务提供者的平台上提供的服务负责；不对服务提供者在平台上提供的服务作任何明示或默示的担保；服务提供者与服务接受者之</a:t>
            </a:r>
            <a:r>
              <a:rPr lang="zh-CN" altLang="zh-CN" sz="2800" dirty="0"/>
              <a:t>间的纠纷由双方自行处置，被告河狸家公司不对其负责……。原告可以根据免责声明而选择不使用本被告的应用软件，故本被告不是本案适格的主体且本被告在本案中不存在过错。</a:t>
            </a:r>
            <a:endParaRPr lang="zh-CN" altLang="en-US" sz="2800" dirty="0"/>
          </a:p>
          <a:p>
            <a:pPr marL="0" indent="0">
              <a:buNone/>
            </a:pPr>
            <a:endParaRPr lang="zh-CN" altLang="en-US" sz="2800" dirty="0"/>
          </a:p>
        </p:txBody>
      </p:sp>
    </p:spTree>
    <p:extLst>
      <p:ext uri="{BB962C8B-B14F-4D97-AF65-F5344CB8AC3E}">
        <p14:creationId xmlns:p14="http://schemas.microsoft.com/office/powerpoint/2010/main" val="40571540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880232" y="1429530"/>
            <a:ext cx="10572824" cy="4714908"/>
          </a:xfrm>
        </p:spPr>
        <p:txBody>
          <a:bodyPr>
            <a:noAutofit/>
          </a:bodyPr>
          <a:lstStyle/>
          <a:p>
            <a:pPr>
              <a:buNone/>
            </a:pPr>
            <a:r>
              <a:rPr lang="en-US" altLang="zh-CN" sz="2800" dirty="0"/>
              <a:t>2</a:t>
            </a:r>
            <a:r>
              <a:rPr lang="zh-CN" altLang="en-US" sz="2800" dirty="0"/>
              <a:t>、本被告是</a:t>
            </a:r>
            <a:r>
              <a:rPr lang="en-US" altLang="zh-CN" sz="2800" dirty="0"/>
              <a:t>O2O</a:t>
            </a:r>
            <a:r>
              <a:rPr lang="zh-CN" altLang="en-US" sz="2800" dirty="0"/>
              <a:t>服务平台，是提供</a:t>
            </a:r>
            <a:r>
              <a:rPr lang="zh-CN" altLang="en-US" sz="2800" b="1" dirty="0">
                <a:solidFill>
                  <a:srgbClr val="FF0000"/>
                </a:solidFill>
              </a:rPr>
              <a:t>居间服务</a:t>
            </a:r>
            <a:r>
              <a:rPr lang="zh-CN" altLang="en-US" sz="2800" dirty="0"/>
              <a:t>的平台，并不提供上门美甲美睫服务，与被告韩某某</a:t>
            </a:r>
            <a:r>
              <a:rPr lang="zh-CN" altLang="en-US" sz="2800" b="1" dirty="0"/>
              <a:t>不存在</a:t>
            </a:r>
            <a:r>
              <a:rPr lang="zh-CN" altLang="en-US" sz="2800" b="1" dirty="0">
                <a:solidFill>
                  <a:srgbClr val="FF0000"/>
                </a:solidFill>
              </a:rPr>
              <a:t>雇佣关系</a:t>
            </a:r>
            <a:r>
              <a:rPr lang="zh-CN" altLang="en-US" sz="2800" dirty="0"/>
              <a:t>。</a:t>
            </a:r>
          </a:p>
          <a:p>
            <a:pPr>
              <a:buNone/>
            </a:pPr>
            <a:r>
              <a:rPr lang="zh-CN" altLang="en-US" sz="2800" dirty="0"/>
              <a:t>            原告与本被告之间仅存在居间服务合同关系，不存在侵权法律关系，因此上海市徐汇区人民法院对本案</a:t>
            </a:r>
            <a:r>
              <a:rPr lang="zh-CN" altLang="en-US" sz="2800" b="1" dirty="0"/>
              <a:t>不具有管辖权。</a:t>
            </a:r>
            <a:endParaRPr lang="en-US" altLang="zh-CN" sz="2800" b="1" dirty="0"/>
          </a:p>
          <a:p>
            <a:pPr>
              <a:buNone/>
            </a:pPr>
            <a:r>
              <a:rPr lang="en-US" altLang="zh-CN" sz="2800" dirty="0"/>
              <a:t>3</a:t>
            </a:r>
            <a:r>
              <a:rPr lang="zh-CN" altLang="en-US" sz="2800" dirty="0"/>
              <a:t>、原告主张的赔偿数额远超其实际损失，被告韩某某已经把服务费退还原告；原告的误工费本被告不予认可。</a:t>
            </a:r>
          </a:p>
          <a:p>
            <a:pPr>
              <a:buNone/>
            </a:pPr>
            <a:r>
              <a:rPr lang="zh-CN" altLang="en-US" sz="2800" dirty="0"/>
              <a:t>（医疗费</a:t>
            </a:r>
            <a:r>
              <a:rPr lang="en-US" altLang="zh-CN" sz="2800" dirty="0"/>
              <a:t>335.80</a:t>
            </a:r>
            <a:r>
              <a:rPr lang="zh-CN" altLang="en-US" sz="2800" dirty="0"/>
              <a:t>元、交通费</a:t>
            </a:r>
            <a:r>
              <a:rPr lang="en-US" altLang="zh-CN" sz="2800" dirty="0"/>
              <a:t>477</a:t>
            </a:r>
            <a:r>
              <a:rPr lang="zh-CN" altLang="en-US" sz="2800" dirty="0"/>
              <a:t>元、误工费</a:t>
            </a:r>
            <a:r>
              <a:rPr lang="en-US" altLang="zh-CN" sz="2800" dirty="0"/>
              <a:t>65</a:t>
            </a:r>
            <a:r>
              <a:rPr lang="zh-CN" altLang="en-US" sz="2800" dirty="0"/>
              <a:t>，</a:t>
            </a:r>
            <a:r>
              <a:rPr lang="en-US" altLang="zh-CN" sz="2800" dirty="0"/>
              <a:t>333.30</a:t>
            </a:r>
            <a:r>
              <a:rPr lang="zh-CN" altLang="en-US" sz="2800" dirty="0"/>
              <a:t>元、营养费</a:t>
            </a:r>
            <a:r>
              <a:rPr lang="en-US" altLang="zh-CN" sz="2800" dirty="0"/>
              <a:t>1</a:t>
            </a:r>
            <a:r>
              <a:rPr lang="zh-CN" altLang="en-US" sz="2800" dirty="0"/>
              <a:t>，</a:t>
            </a:r>
            <a:r>
              <a:rPr lang="en-US" altLang="zh-CN" sz="2800" dirty="0"/>
              <a:t>200</a:t>
            </a:r>
            <a:r>
              <a:rPr lang="zh-CN" altLang="en-US" sz="2800" dirty="0"/>
              <a:t>元、护理费</a:t>
            </a:r>
            <a:r>
              <a:rPr lang="en-US" altLang="zh-CN" sz="2800" dirty="0"/>
              <a:t>280</a:t>
            </a:r>
            <a:r>
              <a:rPr lang="zh-CN" altLang="en-US" sz="2800" dirty="0"/>
              <a:t>元、精神损害抚慰金</a:t>
            </a:r>
            <a:r>
              <a:rPr lang="en-US" altLang="zh-CN" sz="2800" dirty="0"/>
              <a:t>3</a:t>
            </a:r>
            <a:r>
              <a:rPr lang="zh-CN" altLang="en-US" sz="2800" dirty="0"/>
              <a:t>，</a:t>
            </a:r>
            <a:r>
              <a:rPr lang="en-US" altLang="zh-CN" sz="2800" dirty="0"/>
              <a:t>000</a:t>
            </a:r>
            <a:r>
              <a:rPr lang="zh-CN" altLang="en-US" sz="2800" dirty="0"/>
              <a:t>元、鉴定费</a:t>
            </a:r>
            <a:r>
              <a:rPr lang="en-US" altLang="zh-CN" sz="2800" dirty="0"/>
              <a:t>1</a:t>
            </a:r>
            <a:r>
              <a:rPr lang="zh-CN" altLang="en-US" sz="2800" dirty="0"/>
              <a:t>，</a:t>
            </a:r>
            <a:r>
              <a:rPr lang="en-US" altLang="zh-CN" sz="2800" dirty="0"/>
              <a:t>000</a:t>
            </a:r>
            <a:r>
              <a:rPr lang="zh-CN" altLang="en-US" sz="2800" dirty="0"/>
              <a:t>元。）</a:t>
            </a:r>
            <a:endParaRPr lang="en-US" altLang="zh-CN" sz="2800" dirty="0"/>
          </a:p>
          <a:p>
            <a:pPr>
              <a:buNone/>
            </a:pPr>
            <a:endParaRPr lang="zh-CN" altLang="en-US" sz="2800" dirty="0"/>
          </a:p>
          <a:p>
            <a:pPr marL="0" indent="0">
              <a:buNone/>
            </a:pPr>
            <a:endParaRPr lang="zh-CN" altLang="en-US" sz="2800" dirty="0"/>
          </a:p>
        </p:txBody>
      </p:sp>
    </p:spTree>
    <p:extLst>
      <p:ext uri="{BB962C8B-B14F-4D97-AF65-F5344CB8AC3E}">
        <p14:creationId xmlns:p14="http://schemas.microsoft.com/office/powerpoint/2010/main" val="3836118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594612" y="1500968"/>
            <a:ext cx="9001188" cy="3714776"/>
          </a:xfrm>
        </p:spPr>
        <p:txBody>
          <a:bodyPr>
            <a:noAutofit/>
          </a:bodyPr>
          <a:lstStyle/>
          <a:p>
            <a:pPr>
              <a:buNone/>
            </a:pPr>
            <a:r>
              <a:rPr lang="en-US" altLang="zh-CN" sz="3200" dirty="0"/>
              <a:t>4</a:t>
            </a:r>
            <a:r>
              <a:rPr lang="zh-CN" altLang="en-US" sz="3200" dirty="0"/>
              <a:t>、根据原告的就诊记录及原告自认其在</a:t>
            </a:r>
            <a:r>
              <a:rPr lang="en-US" altLang="zh-CN" sz="3200" dirty="0"/>
              <a:t>8</a:t>
            </a:r>
            <a:r>
              <a:rPr lang="zh-CN" altLang="en-US" sz="3200" dirty="0"/>
              <a:t>年前眼部曾接受高分子激光术，故原告目前的损害后果亦可能是其既往病史造成的。</a:t>
            </a:r>
            <a:endParaRPr lang="en-US" altLang="zh-CN" sz="3200" dirty="0"/>
          </a:p>
          <a:p>
            <a:pPr>
              <a:buNone/>
            </a:pPr>
            <a:endParaRPr lang="en-US" altLang="zh-CN" sz="3200" dirty="0"/>
          </a:p>
          <a:p>
            <a:r>
              <a:rPr lang="zh-CN" altLang="zh-CN" sz="3200" dirty="0"/>
              <a:t>被告韩某某未作答辩。</a:t>
            </a:r>
            <a:endParaRPr lang="zh-CN" altLang="en-US" sz="3200" dirty="0"/>
          </a:p>
          <a:p>
            <a:pPr>
              <a:buNone/>
            </a:pPr>
            <a:endParaRPr lang="zh-CN" altLang="en-US" sz="2800" dirty="0"/>
          </a:p>
          <a:p>
            <a:pPr>
              <a:buNone/>
            </a:pPr>
            <a:endParaRPr lang="zh-CN" altLang="en-US" sz="2800" dirty="0"/>
          </a:p>
          <a:p>
            <a:pPr marL="0" indent="0">
              <a:buNone/>
            </a:pPr>
            <a:endParaRPr lang="zh-CN" altLang="en-US" sz="2800" dirty="0"/>
          </a:p>
        </p:txBody>
      </p:sp>
    </p:spTree>
    <p:extLst>
      <p:ext uri="{BB962C8B-B14F-4D97-AF65-F5344CB8AC3E}">
        <p14:creationId xmlns:p14="http://schemas.microsoft.com/office/powerpoint/2010/main" val="13924713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880232" y="1429530"/>
            <a:ext cx="10572824" cy="4714908"/>
          </a:xfrm>
        </p:spPr>
        <p:txBody>
          <a:bodyPr>
            <a:noAutofit/>
          </a:bodyPr>
          <a:lstStyle/>
          <a:p>
            <a:pPr>
              <a:buNone/>
            </a:pPr>
            <a:endParaRPr lang="zh-CN" altLang="en-US" sz="2800" dirty="0"/>
          </a:p>
          <a:p>
            <a:r>
              <a:rPr lang="zh-CN" altLang="en-US" sz="3200" dirty="0"/>
              <a:t> </a:t>
            </a:r>
            <a:r>
              <a:rPr lang="zh-CN" altLang="zh-CN" sz="3200" dirty="0"/>
              <a:t>本案审理中，经本院委托，华东政法大学司法鉴定中心于</a:t>
            </a:r>
            <a:r>
              <a:rPr lang="en-US" altLang="zh-CN" sz="3200" dirty="0"/>
              <a:t>2015</a:t>
            </a:r>
            <a:r>
              <a:rPr lang="zh-CN" altLang="zh-CN" sz="3200" dirty="0"/>
              <a:t>年</a:t>
            </a:r>
            <a:r>
              <a:rPr lang="en-US" altLang="zh-CN" sz="3200" dirty="0"/>
              <a:t>1</a:t>
            </a:r>
            <a:r>
              <a:rPr lang="zh-CN" altLang="zh-CN" sz="3200" dirty="0"/>
              <a:t>月</a:t>
            </a:r>
            <a:r>
              <a:rPr lang="en-US" altLang="zh-CN" sz="3200" dirty="0"/>
              <a:t>20</a:t>
            </a:r>
            <a:r>
              <a:rPr lang="zh-CN" altLang="zh-CN" sz="3200" dirty="0"/>
              <a:t>日出具司法鉴定意见书，评定原告接受美睫服务后感双眼疼痛不适，专科检查双眼结膜充血，双眼有分泌物，病程中并有双眼角膜上皮点状脱落，</a:t>
            </a:r>
            <a:r>
              <a:rPr lang="en-US" altLang="zh-CN" sz="3200" dirty="0"/>
              <a:t>BUT</a:t>
            </a:r>
            <a:r>
              <a:rPr lang="zh-CN" altLang="zh-CN" sz="3200" dirty="0"/>
              <a:t>提示干眼症等症状及体征，酌情给予伤后</a:t>
            </a:r>
            <a:r>
              <a:rPr lang="zh-CN" altLang="zh-CN" sz="3200" b="1" dirty="0"/>
              <a:t>休息</a:t>
            </a:r>
            <a:r>
              <a:rPr lang="en-US" altLang="zh-CN" sz="3200" b="1" dirty="0"/>
              <a:t>70</a:t>
            </a:r>
            <a:r>
              <a:rPr lang="zh-CN" altLang="zh-CN" sz="3200" b="1" dirty="0"/>
              <a:t>日</a:t>
            </a:r>
            <a:r>
              <a:rPr lang="zh-CN" altLang="zh-CN" sz="3200" dirty="0"/>
              <a:t>，</a:t>
            </a:r>
            <a:r>
              <a:rPr lang="zh-CN" altLang="zh-CN" sz="3200" b="1" dirty="0"/>
              <a:t>营养</a:t>
            </a:r>
            <a:r>
              <a:rPr lang="en-US" altLang="zh-CN" sz="3200" b="1" dirty="0"/>
              <a:t>30</a:t>
            </a:r>
            <a:r>
              <a:rPr lang="zh-CN" altLang="zh-CN" sz="3200" b="1" dirty="0"/>
              <a:t>日</a:t>
            </a:r>
            <a:r>
              <a:rPr lang="zh-CN" altLang="zh-CN" sz="3200" dirty="0"/>
              <a:t>，</a:t>
            </a:r>
            <a:r>
              <a:rPr lang="zh-CN" altLang="zh-CN" sz="3200" b="1" dirty="0"/>
              <a:t>护理</a:t>
            </a:r>
            <a:r>
              <a:rPr lang="en-US" altLang="zh-CN" sz="3200" b="1" dirty="0"/>
              <a:t>7</a:t>
            </a:r>
            <a:r>
              <a:rPr lang="zh-CN" altLang="zh-CN" sz="3200" b="1" dirty="0"/>
              <a:t>日</a:t>
            </a:r>
            <a:r>
              <a:rPr lang="zh-CN" altLang="zh-CN" sz="3200" dirty="0"/>
              <a:t>。为此鉴定，原告支出鉴定费</a:t>
            </a:r>
            <a:r>
              <a:rPr lang="en-US" altLang="zh-CN" sz="3200" dirty="0"/>
              <a:t>1</a:t>
            </a:r>
            <a:r>
              <a:rPr lang="zh-CN" altLang="zh-CN" sz="3200" dirty="0"/>
              <a:t>，</a:t>
            </a:r>
            <a:r>
              <a:rPr lang="en-US" altLang="zh-CN" sz="3200" dirty="0"/>
              <a:t>000</a:t>
            </a:r>
            <a:r>
              <a:rPr lang="zh-CN" altLang="zh-CN" sz="3200" dirty="0"/>
              <a:t>元。</a:t>
            </a:r>
            <a:endParaRPr lang="zh-CN" altLang="en-US" sz="3200" dirty="0"/>
          </a:p>
          <a:p>
            <a:pPr marL="0" indent="0">
              <a:buNone/>
            </a:pPr>
            <a:endParaRPr lang="zh-CN" altLang="en-US" sz="2800" dirty="0"/>
          </a:p>
        </p:txBody>
      </p:sp>
    </p:spTree>
    <p:extLst>
      <p:ext uri="{BB962C8B-B14F-4D97-AF65-F5344CB8AC3E}">
        <p14:creationId xmlns:p14="http://schemas.microsoft.com/office/powerpoint/2010/main" val="38301565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737356" y="1286654"/>
            <a:ext cx="10572824" cy="4714908"/>
          </a:xfrm>
        </p:spPr>
        <p:txBody>
          <a:bodyPr>
            <a:noAutofit/>
          </a:bodyPr>
          <a:lstStyle/>
          <a:p>
            <a:r>
              <a:rPr lang="zh-CN" altLang="en-US" sz="3200" dirty="0"/>
              <a:t>另查明，</a:t>
            </a:r>
            <a:r>
              <a:rPr lang="en-US" altLang="zh-CN" sz="3200" dirty="0"/>
              <a:t>2013</a:t>
            </a:r>
            <a:r>
              <a:rPr lang="zh-CN" altLang="en-US" sz="3200" dirty="0"/>
              <a:t>年</a:t>
            </a:r>
            <a:r>
              <a:rPr lang="en-US" altLang="zh-CN" sz="3200" dirty="0"/>
              <a:t>9</a:t>
            </a:r>
            <a:r>
              <a:rPr lang="zh-CN" altLang="en-US" sz="3200" dirty="0"/>
              <a:t>月</a:t>
            </a:r>
            <a:r>
              <a:rPr lang="en-US" altLang="zh-CN" sz="3200" dirty="0"/>
              <a:t>2</a:t>
            </a:r>
            <a:r>
              <a:rPr lang="zh-CN" altLang="en-US" sz="3200" dirty="0"/>
              <a:t>日，原告与上海</a:t>
            </a:r>
            <a:r>
              <a:rPr lang="en-US" altLang="zh-CN" sz="3200" dirty="0"/>
              <a:t>XXXX</a:t>
            </a:r>
            <a:r>
              <a:rPr lang="zh-CN" altLang="en-US" sz="3200" dirty="0"/>
              <a:t>资产管理有限公司签订固定期限劳动合同，自</a:t>
            </a:r>
            <a:r>
              <a:rPr lang="en-US" altLang="zh-CN" sz="3200" dirty="0"/>
              <a:t>2013</a:t>
            </a:r>
            <a:r>
              <a:rPr lang="zh-CN" altLang="en-US" sz="3200" dirty="0"/>
              <a:t>年</a:t>
            </a:r>
            <a:r>
              <a:rPr lang="en-US" altLang="zh-CN" sz="3200" dirty="0"/>
              <a:t>9</a:t>
            </a:r>
            <a:r>
              <a:rPr lang="zh-CN" altLang="en-US" sz="3200" dirty="0"/>
              <a:t>月</a:t>
            </a:r>
            <a:r>
              <a:rPr lang="en-US" altLang="zh-CN" sz="3200" dirty="0"/>
              <a:t>1</a:t>
            </a:r>
            <a:r>
              <a:rPr lang="zh-CN" altLang="en-US" sz="3200" dirty="0"/>
              <a:t>日起至</a:t>
            </a:r>
            <a:r>
              <a:rPr lang="en-US" altLang="zh-CN" sz="3200" dirty="0"/>
              <a:t>2016</a:t>
            </a:r>
            <a:r>
              <a:rPr lang="zh-CN" altLang="en-US" sz="3200" dirty="0"/>
              <a:t>年</a:t>
            </a:r>
            <a:r>
              <a:rPr lang="en-US" altLang="zh-CN" sz="3200" dirty="0"/>
              <a:t>8</a:t>
            </a:r>
            <a:r>
              <a:rPr lang="zh-CN" altLang="en-US" sz="3200" dirty="0"/>
              <a:t>月</a:t>
            </a:r>
            <a:r>
              <a:rPr lang="en-US" altLang="zh-CN" sz="3200" dirty="0"/>
              <a:t>23</a:t>
            </a:r>
            <a:r>
              <a:rPr lang="zh-CN" altLang="en-US" sz="3200" dirty="0"/>
              <a:t>日止，从事业务经理工作。</a:t>
            </a:r>
            <a:endParaRPr lang="en-US" altLang="zh-CN" sz="3200" dirty="0"/>
          </a:p>
          <a:p>
            <a:r>
              <a:rPr lang="zh-CN" altLang="en-US" sz="3200" dirty="0"/>
              <a:t>原告提供的</a:t>
            </a:r>
            <a:r>
              <a:rPr lang="en-US" altLang="zh-CN" sz="3200" dirty="0"/>
              <a:t>2013</a:t>
            </a:r>
            <a:r>
              <a:rPr lang="zh-CN" altLang="en-US" sz="3200" dirty="0"/>
              <a:t>年度上海市养老保险个人权益记录单（城镇职工）记载：</a:t>
            </a:r>
            <a:r>
              <a:rPr lang="en-US" altLang="zh-CN" sz="3200" dirty="0"/>
              <a:t>2013</a:t>
            </a:r>
            <a:r>
              <a:rPr lang="zh-CN" altLang="en-US" sz="3200" dirty="0"/>
              <a:t>年度原告月平均工资为</a:t>
            </a:r>
            <a:r>
              <a:rPr lang="en-US" altLang="zh-CN" sz="3200" dirty="0"/>
              <a:t>8</a:t>
            </a:r>
            <a:r>
              <a:rPr lang="zh-CN" altLang="en-US" sz="3200" dirty="0"/>
              <a:t>，</a:t>
            </a:r>
            <a:r>
              <a:rPr lang="en-US" altLang="zh-CN" sz="3200" dirty="0"/>
              <a:t>120</a:t>
            </a:r>
            <a:r>
              <a:rPr lang="zh-CN" altLang="en-US" sz="3200" dirty="0"/>
              <a:t>元，</a:t>
            </a:r>
            <a:r>
              <a:rPr lang="en-US" altLang="zh-CN" sz="3200" dirty="0"/>
              <a:t>2014</a:t>
            </a:r>
            <a:r>
              <a:rPr lang="zh-CN" altLang="en-US" sz="3200" dirty="0"/>
              <a:t>年度原告养老保险月缴费基数为</a:t>
            </a:r>
            <a:r>
              <a:rPr lang="en-US" altLang="zh-CN" sz="3200" dirty="0"/>
              <a:t>8</a:t>
            </a:r>
            <a:r>
              <a:rPr lang="zh-CN" altLang="en-US" sz="3200" dirty="0"/>
              <a:t>，</a:t>
            </a:r>
            <a:r>
              <a:rPr lang="en-US" altLang="zh-CN" sz="3200" dirty="0"/>
              <a:t>120</a:t>
            </a:r>
            <a:r>
              <a:rPr lang="zh-CN" altLang="en-US" sz="3200" dirty="0"/>
              <a:t>元。</a:t>
            </a:r>
            <a:endParaRPr lang="en-US" altLang="zh-CN" sz="3200" dirty="0"/>
          </a:p>
          <a:p>
            <a:r>
              <a:rPr lang="en-US" altLang="zh-CN" sz="3200" dirty="0"/>
              <a:t>2013</a:t>
            </a:r>
            <a:r>
              <a:rPr lang="zh-CN" altLang="en-US" sz="3200" dirty="0"/>
              <a:t>年</a:t>
            </a:r>
            <a:r>
              <a:rPr lang="en-US" altLang="zh-CN" sz="3200" dirty="0"/>
              <a:t>9</a:t>
            </a:r>
            <a:r>
              <a:rPr lang="zh-CN" altLang="en-US" sz="3200" dirty="0"/>
              <a:t>月</a:t>
            </a:r>
            <a:r>
              <a:rPr lang="en-US" altLang="zh-CN" sz="3200" dirty="0"/>
              <a:t>5</a:t>
            </a:r>
            <a:r>
              <a:rPr lang="zh-CN" altLang="en-US" sz="3200" dirty="0"/>
              <a:t>日至</a:t>
            </a:r>
            <a:r>
              <a:rPr lang="en-US" altLang="zh-CN" sz="3200" dirty="0"/>
              <a:t>2014</a:t>
            </a:r>
            <a:r>
              <a:rPr lang="zh-CN" altLang="en-US" sz="3200" dirty="0"/>
              <a:t>年</a:t>
            </a:r>
            <a:r>
              <a:rPr lang="en-US" altLang="zh-CN" sz="3200" dirty="0"/>
              <a:t>10</a:t>
            </a:r>
            <a:r>
              <a:rPr lang="zh-CN" altLang="en-US" sz="3200" dirty="0"/>
              <a:t>月</a:t>
            </a:r>
            <a:r>
              <a:rPr lang="en-US" altLang="zh-CN" sz="3200" dirty="0"/>
              <a:t>5</a:t>
            </a:r>
            <a:r>
              <a:rPr lang="zh-CN" altLang="en-US" sz="3200" dirty="0"/>
              <a:t>日，原告</a:t>
            </a:r>
            <a:r>
              <a:rPr lang="zh-CN" altLang="en-US" sz="3200" b="1" dirty="0">
                <a:solidFill>
                  <a:srgbClr val="FF0000"/>
                </a:solidFill>
              </a:rPr>
              <a:t>每月实发工资</a:t>
            </a:r>
            <a:r>
              <a:rPr lang="en-US" altLang="zh-CN" sz="3200" b="1" dirty="0">
                <a:solidFill>
                  <a:srgbClr val="FF0000"/>
                </a:solidFill>
              </a:rPr>
              <a:t>20</a:t>
            </a:r>
            <a:r>
              <a:rPr lang="zh-CN" altLang="en-US" sz="3200" b="1" dirty="0">
                <a:solidFill>
                  <a:srgbClr val="FF0000"/>
                </a:solidFill>
              </a:rPr>
              <a:t>，</a:t>
            </a:r>
            <a:r>
              <a:rPr lang="en-US" altLang="zh-CN" sz="3200" b="1" dirty="0">
                <a:solidFill>
                  <a:srgbClr val="FF0000"/>
                </a:solidFill>
              </a:rPr>
              <a:t>897.08</a:t>
            </a:r>
            <a:r>
              <a:rPr lang="zh-CN" altLang="en-US" sz="3200" b="1" dirty="0">
                <a:solidFill>
                  <a:srgbClr val="FF0000"/>
                </a:solidFill>
              </a:rPr>
              <a:t>元</a:t>
            </a:r>
            <a:r>
              <a:rPr lang="zh-CN" altLang="en-US" sz="3200" dirty="0"/>
              <a:t>。</a:t>
            </a:r>
          </a:p>
          <a:p>
            <a:pPr marL="0" indent="0">
              <a:buNone/>
            </a:pPr>
            <a:endParaRPr lang="zh-CN" altLang="en-US" sz="2800" dirty="0"/>
          </a:p>
        </p:txBody>
      </p:sp>
    </p:spTree>
    <p:extLst>
      <p:ext uri="{BB962C8B-B14F-4D97-AF65-F5344CB8AC3E}">
        <p14:creationId xmlns:p14="http://schemas.microsoft.com/office/powerpoint/2010/main" val="15618121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737356" y="1286654"/>
            <a:ext cx="10572824" cy="4714908"/>
          </a:xfrm>
        </p:spPr>
        <p:txBody>
          <a:bodyPr>
            <a:noAutofit/>
          </a:bodyPr>
          <a:lstStyle/>
          <a:p>
            <a:pPr>
              <a:lnSpc>
                <a:spcPct val="150000"/>
              </a:lnSpc>
            </a:pPr>
            <a:r>
              <a:rPr lang="en-US" altLang="zh-CN" sz="2800" dirty="0"/>
              <a:t> </a:t>
            </a:r>
            <a:r>
              <a:rPr lang="zh-CN" altLang="zh-CN" sz="2800" dirty="0"/>
              <a:t>被告河狸家公司曾对被告韩某某进行身份证信息的安全认证及明星认证，且均验证通过，</a:t>
            </a:r>
            <a:r>
              <a:rPr lang="zh-CN" altLang="zh-CN" sz="2800" b="1" dirty="0"/>
              <a:t>被告韩某某接受的方案类型为</a:t>
            </a:r>
            <a:r>
              <a:rPr lang="en-US" altLang="zh-CN" sz="2800" b="1" dirty="0"/>
              <a:t>B</a:t>
            </a:r>
            <a:r>
              <a:rPr lang="zh-CN" altLang="zh-CN" sz="2800" b="1" dirty="0"/>
              <a:t>方案</a:t>
            </a:r>
            <a:r>
              <a:rPr lang="zh-CN" altLang="zh-CN" sz="2800" dirty="0"/>
              <a:t>。</a:t>
            </a:r>
            <a:endParaRPr lang="en-US" altLang="zh-CN" sz="2800" dirty="0"/>
          </a:p>
          <a:p>
            <a:pPr>
              <a:lnSpc>
                <a:spcPct val="150000"/>
              </a:lnSpc>
            </a:pPr>
            <a:r>
              <a:rPr lang="zh-CN" altLang="zh-CN" sz="2800" dirty="0"/>
              <a:t>被告河狸家公司于</a:t>
            </a:r>
            <a:r>
              <a:rPr lang="en-US" altLang="zh-CN" sz="2800" dirty="0"/>
              <a:t>2015</a:t>
            </a:r>
            <a:r>
              <a:rPr lang="zh-CN" altLang="zh-CN" sz="2800" dirty="0"/>
              <a:t>年</a:t>
            </a:r>
            <a:r>
              <a:rPr lang="en-US" altLang="zh-CN" sz="2800" dirty="0"/>
              <a:t>7</a:t>
            </a:r>
            <a:r>
              <a:rPr lang="zh-CN" altLang="zh-CN" sz="2800" dirty="0"/>
              <a:t>月</a:t>
            </a:r>
            <a:r>
              <a:rPr lang="en-US" altLang="zh-CN" sz="2800" dirty="0"/>
              <a:t>23</a:t>
            </a:r>
            <a:r>
              <a:rPr lang="zh-CN" altLang="zh-CN" sz="2800" dirty="0"/>
              <a:t>日向本院出具情况说明：</a:t>
            </a:r>
            <a:endParaRPr lang="en-US" altLang="zh-CN" sz="2800" dirty="0"/>
          </a:p>
          <a:p>
            <a:pPr>
              <a:lnSpc>
                <a:spcPct val="150000"/>
              </a:lnSpc>
              <a:buNone/>
            </a:pPr>
            <a:r>
              <a:rPr lang="zh-CN" altLang="zh-CN" sz="2800" dirty="0"/>
              <a:t>“……一、对方案</a:t>
            </a:r>
            <a:r>
              <a:rPr lang="en-US" altLang="zh-CN" sz="2800" dirty="0"/>
              <a:t>B</a:t>
            </a:r>
            <a:r>
              <a:rPr lang="zh-CN" altLang="zh-CN" sz="2800" dirty="0"/>
              <a:t>的说明：本公司推行两个方案即</a:t>
            </a:r>
            <a:r>
              <a:rPr lang="en-US" altLang="zh-CN" sz="2800" dirty="0"/>
              <a:t>A</a:t>
            </a:r>
            <a:r>
              <a:rPr lang="zh-CN" altLang="zh-CN" sz="2800" dirty="0"/>
              <a:t>方案和</a:t>
            </a:r>
            <a:r>
              <a:rPr lang="en-US" altLang="zh-CN" sz="2800" dirty="0"/>
              <a:t>B</a:t>
            </a:r>
            <a:r>
              <a:rPr lang="zh-CN" altLang="zh-CN" sz="2800" dirty="0"/>
              <a:t>方案：</a:t>
            </a:r>
            <a:r>
              <a:rPr lang="en-US" altLang="zh-CN" sz="2800" b="1" dirty="0"/>
              <a:t>A</a:t>
            </a:r>
            <a:r>
              <a:rPr lang="zh-CN" altLang="zh-CN" sz="2800" b="1" dirty="0"/>
              <a:t>方案</a:t>
            </a:r>
            <a:r>
              <a:rPr lang="zh-CN" altLang="zh-CN" sz="2800" dirty="0"/>
              <a:t>是对于手艺人所有交易不收取任何平台手续费，并且公司在</a:t>
            </a:r>
            <a:r>
              <a:rPr lang="en-US" altLang="zh-CN" sz="2800" dirty="0"/>
              <a:t>2015</a:t>
            </a:r>
            <a:r>
              <a:rPr lang="zh-CN" altLang="zh-CN" sz="2800" dirty="0"/>
              <a:t>年</a:t>
            </a:r>
            <a:r>
              <a:rPr lang="en-US" altLang="zh-CN" sz="2800" dirty="0"/>
              <a:t>7</a:t>
            </a:r>
            <a:r>
              <a:rPr lang="zh-CN" altLang="zh-CN" sz="2800" dirty="0"/>
              <a:t>月</a:t>
            </a:r>
            <a:r>
              <a:rPr lang="en-US" altLang="zh-CN" sz="2800" dirty="0"/>
              <a:t>1</a:t>
            </a:r>
            <a:r>
              <a:rPr lang="zh-CN" altLang="zh-CN" sz="2800" dirty="0"/>
              <a:t>日前所有在平台上交易的单子，对手艺人有</a:t>
            </a:r>
            <a:r>
              <a:rPr lang="en-US" altLang="zh-CN" sz="2800" dirty="0"/>
              <a:t>40</a:t>
            </a:r>
            <a:r>
              <a:rPr lang="zh-CN" altLang="zh-CN" sz="2800" dirty="0"/>
              <a:t>元／单进行补贴。</a:t>
            </a:r>
            <a:endParaRPr lang="en-US" altLang="zh-CN" sz="2800" dirty="0"/>
          </a:p>
          <a:p>
            <a:pPr>
              <a:buNone/>
            </a:pPr>
            <a:endParaRPr lang="zh-CN" altLang="en-US" sz="2800" dirty="0"/>
          </a:p>
        </p:txBody>
      </p:sp>
    </p:spTree>
    <p:extLst>
      <p:ext uri="{BB962C8B-B14F-4D97-AF65-F5344CB8AC3E}">
        <p14:creationId xmlns:p14="http://schemas.microsoft.com/office/powerpoint/2010/main" val="35394456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737356" y="1286654"/>
            <a:ext cx="10572824" cy="4714908"/>
          </a:xfrm>
        </p:spPr>
        <p:txBody>
          <a:bodyPr>
            <a:noAutofit/>
          </a:bodyPr>
          <a:lstStyle/>
          <a:p>
            <a:pPr>
              <a:lnSpc>
                <a:spcPct val="150000"/>
              </a:lnSpc>
            </a:pPr>
            <a:r>
              <a:rPr lang="en-US" altLang="zh-CN" sz="2800" b="1" dirty="0"/>
              <a:t>B</a:t>
            </a:r>
            <a:r>
              <a:rPr lang="zh-CN" altLang="zh-CN" sz="2800" b="1" dirty="0"/>
              <a:t>方案</a:t>
            </a:r>
            <a:r>
              <a:rPr lang="zh-CN" altLang="zh-CN" sz="2800" dirty="0"/>
              <a:t>是对于手艺人所有交易不收取任何平台手续费，平台也不对其进行补贴……在本公司的交易是通过在支付宝名下开立的托管账户，交易成功后支付宝将该账户内交易款按要求通过银联系统支付给手艺人和将手续费支付给平台；涉案的手艺人韩某某采用的是</a:t>
            </a:r>
            <a:r>
              <a:rPr lang="en-US" altLang="zh-CN" sz="2800" dirty="0"/>
              <a:t>B</a:t>
            </a:r>
            <a:r>
              <a:rPr lang="zh-CN" altLang="zh-CN" sz="2800" dirty="0"/>
              <a:t>方案，平台不收取其交易的手续费，所有交易款项全是韩某某收入，平台也不对其进行补贴……”。</a:t>
            </a:r>
            <a:endParaRPr lang="zh-CN" altLang="en-US" sz="2800" dirty="0"/>
          </a:p>
        </p:txBody>
      </p:sp>
    </p:spTree>
    <p:extLst>
      <p:ext uri="{BB962C8B-B14F-4D97-AF65-F5344CB8AC3E}">
        <p14:creationId xmlns:p14="http://schemas.microsoft.com/office/powerpoint/2010/main" val="12657640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880232" y="1286654"/>
            <a:ext cx="10144196" cy="3929090"/>
          </a:xfrm>
        </p:spPr>
        <p:txBody>
          <a:bodyPr>
            <a:noAutofit/>
          </a:bodyPr>
          <a:lstStyle/>
          <a:p>
            <a:pPr>
              <a:lnSpc>
                <a:spcPct val="150000"/>
              </a:lnSpc>
            </a:pPr>
            <a:r>
              <a:rPr lang="zh-CN" altLang="zh-CN" sz="2800" dirty="0"/>
              <a:t>本院认为，公民的健康权受法律保护。本案的争议焦点如下：一、被告韩某某对原告的损害后果是否需要承担侵权责任。二、被告河狸家公司对原告的损害后果是否需要承担侵权责任。</a:t>
            </a:r>
            <a:endParaRPr lang="zh-CN" altLang="en-US" sz="2800" dirty="0"/>
          </a:p>
        </p:txBody>
      </p:sp>
    </p:spTree>
    <p:extLst>
      <p:ext uri="{BB962C8B-B14F-4D97-AF65-F5344CB8AC3E}">
        <p14:creationId xmlns:p14="http://schemas.microsoft.com/office/powerpoint/2010/main" val="35784520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880232" y="1286654"/>
            <a:ext cx="10144196" cy="3929090"/>
          </a:xfrm>
        </p:spPr>
        <p:txBody>
          <a:bodyPr>
            <a:noAutofit/>
          </a:bodyPr>
          <a:lstStyle/>
          <a:p>
            <a:pPr>
              <a:lnSpc>
                <a:spcPct val="150000"/>
              </a:lnSpc>
            </a:pPr>
            <a:r>
              <a:rPr lang="zh-CN" altLang="zh-CN" sz="2800" dirty="0"/>
              <a:t>针对第一个争议焦点，根据在案证据可以认定原告目前的损害后果与被告韩某某提供的美睫服务之间存在因果关系，在被告韩某某未提供证据证明原告对该损害后果存在过错的情况下，被告韩某某应对原告的损害后果承担全部的赔偿责任。</a:t>
            </a:r>
            <a:endParaRPr lang="zh-CN" altLang="en-US" sz="2800" dirty="0"/>
          </a:p>
        </p:txBody>
      </p:sp>
    </p:spTree>
    <p:extLst>
      <p:ext uri="{BB962C8B-B14F-4D97-AF65-F5344CB8AC3E}">
        <p14:creationId xmlns:p14="http://schemas.microsoft.com/office/powerpoint/2010/main" val="32671375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880232" y="1286654"/>
            <a:ext cx="10144196" cy="3929090"/>
          </a:xfrm>
        </p:spPr>
        <p:txBody>
          <a:bodyPr>
            <a:noAutofit/>
          </a:bodyPr>
          <a:lstStyle/>
          <a:p>
            <a:pPr>
              <a:lnSpc>
                <a:spcPct val="150000"/>
              </a:lnSpc>
            </a:pPr>
            <a:r>
              <a:rPr lang="en-US" altLang="zh-CN" sz="2800" dirty="0"/>
              <a:t> </a:t>
            </a:r>
            <a:r>
              <a:rPr lang="zh-CN" altLang="zh-CN" sz="2800" dirty="0"/>
              <a:t>针对第二个争议焦点，本院认为被告河狸家公司系一家营利性企业，其通过在其网络平台上公布相关美甲师信息，由消费者在其网络平台上选择美甲师并订购相关服务，河狸家公司则在该类经营活动中获取一定的利益。根据权利义务相一致原则，被告河狸家在享受其从该平台经营获取的利益的同时，也需履行相关的义务。</a:t>
            </a:r>
            <a:endParaRPr lang="zh-CN" altLang="en-US" sz="2800" dirty="0"/>
          </a:p>
        </p:txBody>
      </p:sp>
    </p:spTree>
    <p:extLst>
      <p:ext uri="{BB962C8B-B14F-4D97-AF65-F5344CB8AC3E}">
        <p14:creationId xmlns:p14="http://schemas.microsoft.com/office/powerpoint/2010/main" val="1152070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36950" y="1588"/>
            <a:ext cx="12188825" cy="6858000"/>
          </a:xfrm>
          <a:prstGeom prst="rect">
            <a:avLst/>
          </a:prstGeom>
          <a:noFill/>
        </p:spPr>
      </p:pic>
      <p:sp>
        <p:nvSpPr>
          <p:cNvPr id="2" name="标题 1"/>
          <p:cNvSpPr>
            <a:spLocks noGrp="1"/>
          </p:cNvSpPr>
          <p:nvPr>
            <p:ph type="title"/>
          </p:nvPr>
        </p:nvSpPr>
        <p:spPr>
          <a:xfrm>
            <a:off x="1861177" y="1225558"/>
            <a:ext cx="8469646" cy="1268132"/>
          </a:xfrm>
        </p:spPr>
        <p:txBody>
          <a:bodyPr>
            <a:noAutofit/>
          </a:bodyPr>
          <a:lstStyle/>
          <a:p>
            <a:r>
              <a:rPr lang="zh-CN" altLang="en-US" sz="4000" b="1" dirty="0">
                <a:solidFill>
                  <a:srgbClr val="7C1D20"/>
                </a:solidFill>
                <a:latin typeface="+mn-ea"/>
                <a:ea typeface="+mn-ea"/>
              </a:rPr>
              <a:t>消费者权利的构成</a:t>
            </a:r>
          </a:p>
        </p:txBody>
      </p:sp>
      <p:sp>
        <p:nvSpPr>
          <p:cNvPr id="3" name="内容占位符 2"/>
          <p:cNvSpPr>
            <a:spLocks noGrp="1"/>
          </p:cNvSpPr>
          <p:nvPr>
            <p:ph idx="1"/>
          </p:nvPr>
        </p:nvSpPr>
        <p:spPr>
          <a:xfrm>
            <a:off x="2206774" y="2781722"/>
            <a:ext cx="8424936" cy="3456384"/>
          </a:xfrm>
        </p:spPr>
        <p:txBody>
          <a:bodyPr>
            <a:noAutofit/>
          </a:bodyPr>
          <a:lstStyle/>
          <a:p>
            <a:pPr marL="457200" indent="-457200"/>
            <a:r>
              <a:rPr lang="zh-CN" altLang="en-US" sz="3200" dirty="0"/>
              <a:t>立法规定</a:t>
            </a:r>
            <a:endParaRPr lang="en-US" altLang="zh-CN" sz="3200" dirty="0"/>
          </a:p>
          <a:p>
            <a:pPr marL="0" indent="0">
              <a:buNone/>
            </a:pPr>
            <a:r>
              <a:rPr lang="en-US" altLang="zh-CN" sz="3200" dirty="0"/>
              <a:t>1</a:t>
            </a:r>
            <a:r>
              <a:rPr lang="zh-CN" altLang="en-US" sz="3200" dirty="0"/>
              <a:t>、旧法规定的是九项权利，新法是十一项。</a:t>
            </a:r>
            <a:endParaRPr lang="en-US" altLang="zh-CN" sz="3200" dirty="0"/>
          </a:p>
          <a:p>
            <a:pPr marL="0" indent="0">
              <a:buNone/>
            </a:pPr>
            <a:r>
              <a:rPr lang="en-US" altLang="zh-CN" sz="3200" dirty="0"/>
              <a:t>2</a:t>
            </a:r>
            <a:r>
              <a:rPr lang="zh-CN" altLang="en-US" sz="3200" dirty="0"/>
              <a:t>、新增的权利是反悔权和个人信息受保护</a:t>
            </a:r>
            <a:endParaRPr lang="en-US" altLang="zh-CN" sz="3200" dirty="0"/>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10224224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880232" y="1286654"/>
            <a:ext cx="10144196" cy="3929090"/>
          </a:xfrm>
        </p:spPr>
        <p:txBody>
          <a:bodyPr>
            <a:noAutofit/>
          </a:bodyPr>
          <a:lstStyle/>
          <a:p>
            <a:pPr>
              <a:lnSpc>
                <a:spcPct val="150000"/>
              </a:lnSpc>
            </a:pPr>
            <a:r>
              <a:rPr lang="zh-CN" altLang="zh-CN" sz="2800" dirty="0"/>
              <a:t>本案中，被告河狸家公司在接受被告韩某某作为美甲师在其网络平台上服务信息之前，仅对被告韩某某的身份证信息进行了认证，而对其今后提供的服务所可能涉及的相关资质等信息未进行审核，被告河狸家公司主张其对被告韩某某亦存在技能考核的明星认证，但其未提供证据予以证明，本院不予采信。</a:t>
            </a:r>
            <a:endParaRPr lang="zh-CN" altLang="en-US" sz="2800" dirty="0"/>
          </a:p>
          <a:p>
            <a:pPr>
              <a:lnSpc>
                <a:spcPct val="150000"/>
              </a:lnSpc>
            </a:pPr>
            <a:endParaRPr lang="zh-CN" altLang="en-US" sz="2800" dirty="0"/>
          </a:p>
        </p:txBody>
      </p:sp>
    </p:spTree>
    <p:extLst>
      <p:ext uri="{BB962C8B-B14F-4D97-AF65-F5344CB8AC3E}">
        <p14:creationId xmlns:p14="http://schemas.microsoft.com/office/powerpoint/2010/main" val="9595333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880232" y="1286654"/>
            <a:ext cx="10144196" cy="3929090"/>
          </a:xfrm>
        </p:spPr>
        <p:txBody>
          <a:bodyPr>
            <a:noAutofit/>
          </a:bodyPr>
          <a:lstStyle/>
          <a:p>
            <a:pPr>
              <a:lnSpc>
                <a:spcPct val="150000"/>
              </a:lnSpc>
            </a:pPr>
            <a:r>
              <a:rPr lang="zh-CN" altLang="zh-CN" sz="2800" dirty="0"/>
              <a:t>本案中被告韩某某提供的美睫服务造成原告人身损害，被告河狸家公司以存在免责声明为由认为自身无需对本次交易承担任何责任，本院认为河狸家公司的免责声明系属格式条款，其免除自身责任，加重消费者的责任和风险，该格式条款系属无效。</a:t>
            </a:r>
            <a:endParaRPr lang="zh-CN" altLang="en-US" sz="2800" dirty="0"/>
          </a:p>
        </p:txBody>
      </p:sp>
    </p:spTree>
    <p:extLst>
      <p:ext uri="{BB962C8B-B14F-4D97-AF65-F5344CB8AC3E}">
        <p14:creationId xmlns:p14="http://schemas.microsoft.com/office/powerpoint/2010/main" val="4976349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594480" y="1286654"/>
            <a:ext cx="10858576" cy="4572032"/>
          </a:xfrm>
        </p:spPr>
        <p:txBody>
          <a:bodyPr>
            <a:noAutofit/>
          </a:bodyPr>
          <a:lstStyle/>
          <a:p>
            <a:pPr>
              <a:lnSpc>
                <a:spcPct val="150000"/>
              </a:lnSpc>
            </a:pPr>
            <a:r>
              <a:rPr lang="zh-CN" altLang="zh-CN" sz="2800" dirty="0"/>
              <a:t>关于被告河狸家公司的责任承担方式及责任承担比例，原告主张被告河狸家公司与被告韩某某之间存在雇佣关系，根据在案证据并不足以对此予以认定，故对原告该主张，本院不予采信。</a:t>
            </a:r>
            <a:endParaRPr lang="en-US" altLang="zh-CN" sz="2800" dirty="0"/>
          </a:p>
          <a:p>
            <a:pPr>
              <a:lnSpc>
                <a:spcPct val="150000"/>
              </a:lnSpc>
            </a:pPr>
            <a:r>
              <a:rPr lang="zh-CN" altLang="zh-CN" sz="2800" dirty="0"/>
              <a:t>本院综合考虑被告河狸家公司的经营性质、过错程度以及其作为非直接侵权人的地位，酌情判令被告河狸家公司在</a:t>
            </a:r>
            <a:r>
              <a:rPr lang="en-US" altLang="zh-CN" sz="2800" b="1" dirty="0"/>
              <a:t>30%</a:t>
            </a:r>
            <a:r>
              <a:rPr lang="zh-CN" altLang="zh-CN" sz="2800" dirty="0"/>
              <a:t>的范围内对原告的损害后果承担</a:t>
            </a:r>
            <a:r>
              <a:rPr lang="zh-CN" altLang="zh-CN" sz="2800" b="1" dirty="0">
                <a:solidFill>
                  <a:srgbClr val="FF0000"/>
                </a:solidFill>
              </a:rPr>
              <a:t>补充赔偿责任</a:t>
            </a:r>
            <a:r>
              <a:rPr lang="zh-CN" altLang="zh-CN" sz="2800" dirty="0"/>
              <a:t>。</a:t>
            </a:r>
            <a:endParaRPr lang="zh-CN" altLang="en-US" sz="2800" dirty="0"/>
          </a:p>
          <a:p>
            <a:pPr>
              <a:lnSpc>
                <a:spcPct val="150000"/>
              </a:lnSpc>
            </a:pPr>
            <a:endParaRPr lang="zh-CN" altLang="en-US" sz="2800" dirty="0"/>
          </a:p>
        </p:txBody>
      </p:sp>
    </p:spTree>
    <p:extLst>
      <p:ext uri="{BB962C8B-B14F-4D97-AF65-F5344CB8AC3E}">
        <p14:creationId xmlns:p14="http://schemas.microsoft.com/office/powerpoint/2010/main" val="16017172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graphicFrame>
        <p:nvGraphicFramePr>
          <p:cNvPr id="6" name="表格 5"/>
          <p:cNvGraphicFramePr>
            <a:graphicFrameLocks noGrp="1"/>
          </p:cNvGraphicFramePr>
          <p:nvPr/>
        </p:nvGraphicFramePr>
        <p:xfrm>
          <a:off x="1165984" y="1143778"/>
          <a:ext cx="10215634" cy="5143536"/>
        </p:xfrm>
        <a:graphic>
          <a:graphicData uri="http://schemas.openxmlformats.org/drawingml/2006/table">
            <a:tbl>
              <a:tblPr firstRow="1" bandRow="1">
                <a:tableStyleId>{2D5ABB26-0587-4C30-8999-92F81FD0307C}</a:tableStyleId>
              </a:tblPr>
              <a:tblGrid>
                <a:gridCol w="2949584">
                  <a:extLst>
                    <a:ext uri="{9D8B030D-6E8A-4147-A177-3AD203B41FA5}">
                      <a16:colId xmlns:a16="http://schemas.microsoft.com/office/drawing/2014/main" val="20000"/>
                    </a:ext>
                  </a:extLst>
                </a:gridCol>
                <a:gridCol w="3740936">
                  <a:extLst>
                    <a:ext uri="{9D8B030D-6E8A-4147-A177-3AD203B41FA5}">
                      <a16:colId xmlns:a16="http://schemas.microsoft.com/office/drawing/2014/main" val="20001"/>
                    </a:ext>
                  </a:extLst>
                </a:gridCol>
                <a:gridCol w="3525114">
                  <a:extLst>
                    <a:ext uri="{9D8B030D-6E8A-4147-A177-3AD203B41FA5}">
                      <a16:colId xmlns:a16="http://schemas.microsoft.com/office/drawing/2014/main" val="20002"/>
                    </a:ext>
                  </a:extLst>
                </a:gridCol>
              </a:tblGrid>
              <a:tr h="642942">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800" b="1" dirty="0"/>
                        <a:t>原告主张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800" b="1" dirty="0"/>
                        <a:t>法院认定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42942">
                <a:tc>
                  <a:txBody>
                    <a:bodyPr/>
                    <a:lstStyle/>
                    <a:p>
                      <a:pPr algn="ctr"/>
                      <a:r>
                        <a:rPr lang="zh-CN" altLang="zh-CN" sz="2800" b="1" kern="1200" dirty="0">
                          <a:solidFill>
                            <a:schemeClr val="tx1"/>
                          </a:solidFill>
                          <a:effectLst/>
                          <a:latin typeface="+mn-lt"/>
                          <a:ea typeface="+mn-ea"/>
                          <a:cs typeface="+mn-cs"/>
                        </a:rPr>
                        <a:t>医疗费</a:t>
                      </a:r>
                      <a:endParaRPr lang="zh-CN" altLang="en-US" sz="2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2800" b="1" kern="1200" dirty="0">
                          <a:solidFill>
                            <a:schemeClr val="tx1"/>
                          </a:solidFill>
                          <a:latin typeface="+mn-lt"/>
                          <a:ea typeface="+mn-ea"/>
                          <a:cs typeface="+mn-cs"/>
                        </a:rPr>
                        <a:t>335.80</a:t>
                      </a:r>
                      <a:r>
                        <a:rPr lang="zh-CN" altLang="zh-CN" sz="2800" b="1" kern="1200" dirty="0">
                          <a:solidFill>
                            <a:schemeClr val="tx1"/>
                          </a:solidFill>
                          <a:latin typeface="+mn-lt"/>
                          <a:ea typeface="+mn-ea"/>
                          <a:cs typeface="+mn-cs"/>
                        </a:rPr>
                        <a:t>元</a:t>
                      </a:r>
                      <a:endParaRPr lang="zh-CN" altLang="en-US" sz="28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kern="1200" dirty="0">
                          <a:solidFill>
                            <a:srgbClr val="FF0000"/>
                          </a:solidFill>
                          <a:latin typeface="+mn-lt"/>
                          <a:ea typeface="+mn-ea"/>
                          <a:cs typeface="+mn-cs"/>
                        </a:rPr>
                        <a:t>335.80</a:t>
                      </a:r>
                      <a:r>
                        <a:rPr lang="zh-CN" altLang="zh-CN" sz="2800" b="1" kern="1200" dirty="0">
                          <a:solidFill>
                            <a:srgbClr val="FF0000"/>
                          </a:solidFill>
                          <a:latin typeface="+mn-lt"/>
                          <a:ea typeface="+mn-ea"/>
                          <a:cs typeface="+mn-cs"/>
                        </a:rPr>
                        <a:t>元</a:t>
                      </a:r>
                      <a:endParaRPr lang="zh-CN" altLang="en-US" sz="2800" b="1" kern="1200" dirty="0">
                        <a:solidFill>
                          <a:srgbClr val="FF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42942">
                <a:tc>
                  <a:txBody>
                    <a:bodyPr/>
                    <a:lstStyle/>
                    <a:p>
                      <a:pPr algn="ctr"/>
                      <a:r>
                        <a:rPr lang="zh-CN" altLang="zh-CN" sz="2800" b="1" kern="1200" dirty="0">
                          <a:solidFill>
                            <a:schemeClr val="tx1"/>
                          </a:solidFill>
                          <a:effectLst/>
                          <a:latin typeface="+mn-lt"/>
                          <a:ea typeface="+mn-ea"/>
                          <a:cs typeface="+mn-cs"/>
                        </a:rPr>
                        <a:t>交通费</a:t>
                      </a:r>
                      <a:endParaRPr lang="zh-CN" altLang="en-US" sz="2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2800" b="1" kern="1200" dirty="0">
                          <a:solidFill>
                            <a:schemeClr val="tx1"/>
                          </a:solidFill>
                          <a:latin typeface="+mn-lt"/>
                          <a:ea typeface="+mn-ea"/>
                          <a:cs typeface="+mn-cs"/>
                        </a:rPr>
                        <a:t>477</a:t>
                      </a:r>
                      <a:r>
                        <a:rPr lang="zh-CN" altLang="zh-CN" sz="2800" b="1" kern="1200" dirty="0">
                          <a:solidFill>
                            <a:schemeClr val="tx1"/>
                          </a:solidFill>
                          <a:latin typeface="+mn-lt"/>
                          <a:ea typeface="+mn-ea"/>
                          <a:cs typeface="+mn-cs"/>
                        </a:rPr>
                        <a:t>元</a:t>
                      </a:r>
                      <a:endParaRPr lang="zh-CN" altLang="en-US" sz="28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2800" b="1" kern="1200" dirty="0">
                          <a:solidFill>
                            <a:srgbClr val="FF0000"/>
                          </a:solidFill>
                          <a:latin typeface="+mn-lt"/>
                          <a:ea typeface="+mn-ea"/>
                          <a:cs typeface="+mn-cs"/>
                        </a:rPr>
                        <a:t>100</a:t>
                      </a:r>
                      <a:r>
                        <a:rPr lang="zh-CN" altLang="en-US" sz="2800" b="1" kern="1200" dirty="0">
                          <a:solidFill>
                            <a:srgbClr val="FF0000"/>
                          </a:solidFill>
                          <a:latin typeface="+mn-lt"/>
                          <a:ea typeface="+mn-ea"/>
                          <a:cs typeface="+mn-cs"/>
                        </a:rPr>
                        <a:t>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42942">
                <a:tc>
                  <a:txBody>
                    <a:bodyPr/>
                    <a:lstStyle/>
                    <a:p>
                      <a:pPr algn="ctr"/>
                      <a:r>
                        <a:rPr lang="zh-CN" altLang="zh-CN" sz="2800" b="1" kern="1200" dirty="0">
                          <a:solidFill>
                            <a:schemeClr val="tx1"/>
                          </a:solidFill>
                          <a:effectLst/>
                          <a:latin typeface="+mn-lt"/>
                          <a:ea typeface="+mn-ea"/>
                          <a:cs typeface="+mn-cs"/>
                        </a:rPr>
                        <a:t>误工费</a:t>
                      </a:r>
                      <a:endParaRPr lang="zh-CN" altLang="en-US" sz="2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2800" b="1" kern="1200" dirty="0">
                          <a:solidFill>
                            <a:schemeClr val="tx1"/>
                          </a:solidFill>
                          <a:latin typeface="+mn-lt"/>
                          <a:ea typeface="+mn-ea"/>
                          <a:cs typeface="+mn-cs"/>
                        </a:rPr>
                        <a:t>65333.30</a:t>
                      </a:r>
                      <a:r>
                        <a:rPr lang="zh-CN" altLang="zh-CN" sz="2800" b="1" kern="1200" dirty="0">
                          <a:solidFill>
                            <a:schemeClr val="tx1"/>
                          </a:solidFill>
                          <a:latin typeface="+mn-lt"/>
                          <a:ea typeface="+mn-ea"/>
                          <a:cs typeface="+mn-cs"/>
                        </a:rPr>
                        <a:t>元</a:t>
                      </a:r>
                      <a:endParaRPr lang="zh-CN" altLang="en-US" sz="28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2800" b="1" kern="1200" dirty="0">
                          <a:solidFill>
                            <a:srgbClr val="FF0000"/>
                          </a:solidFill>
                          <a:latin typeface="+mn-lt"/>
                          <a:ea typeface="+mn-ea"/>
                          <a:cs typeface="+mn-cs"/>
                        </a:rPr>
                        <a:t>18946.67</a:t>
                      </a:r>
                      <a:r>
                        <a:rPr lang="zh-CN" altLang="en-US" sz="2800" b="1" kern="1200" dirty="0">
                          <a:solidFill>
                            <a:srgbClr val="FF0000"/>
                          </a:solidFill>
                          <a:latin typeface="+mn-lt"/>
                          <a:ea typeface="+mn-ea"/>
                          <a:cs typeface="+mn-cs"/>
                        </a:rPr>
                        <a:t>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42942">
                <a:tc>
                  <a:txBody>
                    <a:bodyPr/>
                    <a:lstStyle/>
                    <a:p>
                      <a:pPr algn="ctr"/>
                      <a:r>
                        <a:rPr lang="zh-CN" altLang="zh-CN" sz="2800" b="1" kern="1200" dirty="0">
                          <a:solidFill>
                            <a:schemeClr val="tx1"/>
                          </a:solidFill>
                          <a:effectLst/>
                          <a:latin typeface="+mn-lt"/>
                          <a:ea typeface="+mn-ea"/>
                          <a:cs typeface="+mn-cs"/>
                        </a:rPr>
                        <a:t>营养费</a:t>
                      </a:r>
                      <a:endParaRPr lang="zh-CN" altLang="en-US" sz="2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2800" b="1" kern="1200" dirty="0">
                          <a:solidFill>
                            <a:schemeClr val="tx1"/>
                          </a:solidFill>
                          <a:latin typeface="+mn-lt"/>
                          <a:ea typeface="+mn-ea"/>
                          <a:cs typeface="+mn-cs"/>
                        </a:rPr>
                        <a:t>1200</a:t>
                      </a:r>
                      <a:r>
                        <a:rPr lang="zh-CN" altLang="zh-CN" sz="2800" b="1" kern="1200" dirty="0">
                          <a:solidFill>
                            <a:schemeClr val="tx1"/>
                          </a:solidFill>
                          <a:latin typeface="+mn-lt"/>
                          <a:ea typeface="+mn-ea"/>
                          <a:cs typeface="+mn-cs"/>
                        </a:rPr>
                        <a:t>元</a:t>
                      </a:r>
                      <a:endParaRPr lang="zh-CN" altLang="en-US" sz="28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kern="1200" dirty="0">
                          <a:solidFill>
                            <a:srgbClr val="FF0000"/>
                          </a:solidFill>
                          <a:latin typeface="+mn-lt"/>
                          <a:ea typeface="+mn-ea"/>
                          <a:cs typeface="+mn-cs"/>
                        </a:rPr>
                        <a:t>1200</a:t>
                      </a:r>
                      <a:r>
                        <a:rPr lang="zh-CN" altLang="zh-CN" sz="2800" b="1" kern="1200" dirty="0">
                          <a:solidFill>
                            <a:srgbClr val="FF0000"/>
                          </a:solidFill>
                          <a:latin typeface="+mn-lt"/>
                          <a:ea typeface="+mn-ea"/>
                          <a:cs typeface="+mn-cs"/>
                        </a:rPr>
                        <a:t>元</a:t>
                      </a:r>
                      <a:endParaRPr lang="zh-CN" altLang="en-US" sz="2800" b="1" kern="1200" dirty="0">
                        <a:solidFill>
                          <a:srgbClr val="FF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42942">
                <a:tc>
                  <a:txBody>
                    <a:bodyPr/>
                    <a:lstStyle/>
                    <a:p>
                      <a:pPr algn="ctr"/>
                      <a:r>
                        <a:rPr lang="zh-CN" altLang="zh-CN" sz="2800" b="1" kern="1200" dirty="0">
                          <a:solidFill>
                            <a:schemeClr val="tx1"/>
                          </a:solidFill>
                          <a:effectLst/>
                          <a:latin typeface="+mn-lt"/>
                          <a:ea typeface="+mn-ea"/>
                          <a:cs typeface="+mn-cs"/>
                        </a:rPr>
                        <a:t>护理费</a:t>
                      </a:r>
                      <a:endParaRPr lang="zh-CN" altLang="en-US" sz="2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2800" b="1" kern="1200" dirty="0">
                          <a:solidFill>
                            <a:schemeClr val="tx1"/>
                          </a:solidFill>
                          <a:latin typeface="+mn-lt"/>
                          <a:ea typeface="+mn-ea"/>
                          <a:cs typeface="+mn-cs"/>
                        </a:rPr>
                        <a:t>280</a:t>
                      </a:r>
                      <a:r>
                        <a:rPr lang="zh-CN" altLang="zh-CN" sz="2800" b="1" kern="1200" dirty="0">
                          <a:solidFill>
                            <a:schemeClr val="tx1"/>
                          </a:solidFill>
                          <a:latin typeface="+mn-lt"/>
                          <a:ea typeface="+mn-ea"/>
                          <a:cs typeface="+mn-cs"/>
                        </a:rPr>
                        <a:t>元</a:t>
                      </a:r>
                      <a:endParaRPr lang="zh-CN" altLang="en-US" sz="28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kern="1200" dirty="0">
                          <a:solidFill>
                            <a:srgbClr val="FF0000"/>
                          </a:solidFill>
                          <a:latin typeface="+mn-lt"/>
                          <a:ea typeface="+mn-ea"/>
                          <a:cs typeface="+mn-cs"/>
                        </a:rPr>
                        <a:t>280</a:t>
                      </a:r>
                      <a:r>
                        <a:rPr lang="zh-CN" altLang="zh-CN" sz="2800" b="1" kern="1200" dirty="0">
                          <a:solidFill>
                            <a:srgbClr val="FF0000"/>
                          </a:solidFill>
                          <a:latin typeface="+mn-lt"/>
                          <a:ea typeface="+mn-ea"/>
                          <a:cs typeface="+mn-cs"/>
                        </a:rPr>
                        <a:t>元</a:t>
                      </a:r>
                      <a:endParaRPr lang="zh-CN" altLang="en-US" sz="2800" b="1" kern="1200" dirty="0">
                        <a:solidFill>
                          <a:srgbClr val="FF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642942">
                <a:tc>
                  <a:txBody>
                    <a:bodyPr/>
                    <a:lstStyle/>
                    <a:p>
                      <a:pPr algn="ctr"/>
                      <a:r>
                        <a:rPr lang="zh-CN" altLang="zh-CN" sz="2800" b="1" kern="1200" dirty="0">
                          <a:solidFill>
                            <a:schemeClr val="tx1"/>
                          </a:solidFill>
                          <a:effectLst/>
                          <a:latin typeface="+mn-lt"/>
                          <a:ea typeface="+mn-ea"/>
                          <a:cs typeface="+mn-cs"/>
                        </a:rPr>
                        <a:t>精神损害抚慰金</a:t>
                      </a:r>
                      <a:endParaRPr lang="zh-CN" altLang="en-US" sz="2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2800" b="1" kern="1200" dirty="0">
                          <a:solidFill>
                            <a:schemeClr val="tx1"/>
                          </a:solidFill>
                          <a:latin typeface="+mn-lt"/>
                          <a:ea typeface="+mn-ea"/>
                          <a:cs typeface="+mn-cs"/>
                        </a:rPr>
                        <a:t>3000</a:t>
                      </a:r>
                      <a:endParaRPr lang="zh-CN" altLang="en-US" sz="28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2800" b="1" kern="1200" dirty="0">
                          <a:solidFill>
                            <a:srgbClr val="FF0000"/>
                          </a:solidFill>
                          <a:latin typeface="+mn-lt"/>
                          <a:ea typeface="+mn-ea"/>
                          <a:cs typeface="+mn-cs"/>
                        </a:rPr>
                        <a:t>0</a:t>
                      </a:r>
                      <a:endParaRPr lang="zh-CN" altLang="en-US" sz="2800" b="1" kern="1200" dirty="0">
                        <a:solidFill>
                          <a:srgbClr val="FF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642942">
                <a:tc>
                  <a:txBody>
                    <a:bodyPr/>
                    <a:lstStyle/>
                    <a:p>
                      <a:pPr algn="ctr"/>
                      <a:r>
                        <a:rPr lang="zh-CN" altLang="en-US" sz="2800" b="1" dirty="0">
                          <a:solidFill>
                            <a:schemeClr val="tx1"/>
                          </a:solidFill>
                        </a:rPr>
                        <a:t>鉴定费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kern="1200" dirty="0">
                          <a:solidFill>
                            <a:schemeClr val="tx1"/>
                          </a:solidFill>
                          <a:latin typeface="+mn-lt"/>
                          <a:ea typeface="+mn-ea"/>
                          <a:cs typeface="+mn-cs"/>
                        </a:rPr>
                        <a:t>1000</a:t>
                      </a:r>
                      <a:endParaRPr lang="zh-CN" altLang="en-US" sz="28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zh-CN" altLang="en-US" sz="2800" b="1" kern="1200" dirty="0">
                          <a:solidFill>
                            <a:srgbClr val="FF0000"/>
                          </a:solidFill>
                          <a:latin typeface="+mn-lt"/>
                          <a:ea typeface="+mn-ea"/>
                          <a:cs typeface="+mn-cs"/>
                        </a:rPr>
                        <a:t>（被告韩某负担）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975950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594480" y="1286654"/>
            <a:ext cx="11287204" cy="5000660"/>
          </a:xfrm>
        </p:spPr>
        <p:txBody>
          <a:bodyPr>
            <a:noAutofit/>
          </a:bodyPr>
          <a:lstStyle/>
          <a:p>
            <a:pPr>
              <a:lnSpc>
                <a:spcPct val="150000"/>
              </a:lnSpc>
            </a:pPr>
            <a:r>
              <a:rPr lang="zh-CN" altLang="en-US" sz="2800" dirty="0"/>
              <a:t>判决如下：</a:t>
            </a:r>
            <a:endParaRPr lang="en-US" altLang="zh-CN" sz="2800" dirty="0"/>
          </a:p>
          <a:p>
            <a:pPr>
              <a:lnSpc>
                <a:spcPct val="150000"/>
              </a:lnSpc>
              <a:buNone/>
            </a:pPr>
            <a:r>
              <a:rPr lang="zh-CN" altLang="en-US" sz="2800" dirty="0"/>
              <a:t>一、被告韩某某在本判决生效之日起十日内赔偿原告郭某某医疗费</a:t>
            </a:r>
            <a:r>
              <a:rPr lang="en-US" altLang="zh-CN" sz="2800" dirty="0"/>
              <a:t>335.80</a:t>
            </a:r>
            <a:r>
              <a:rPr lang="zh-CN" altLang="en-US" sz="2800" dirty="0"/>
              <a:t>元、交通费</a:t>
            </a:r>
            <a:r>
              <a:rPr lang="en-US" altLang="zh-CN" sz="2800" dirty="0"/>
              <a:t>100</a:t>
            </a:r>
            <a:r>
              <a:rPr lang="zh-CN" altLang="en-US" sz="2800" dirty="0"/>
              <a:t>元、误工费</a:t>
            </a:r>
            <a:r>
              <a:rPr lang="en-US" altLang="zh-CN" sz="2800" dirty="0"/>
              <a:t>18946.67</a:t>
            </a:r>
            <a:r>
              <a:rPr lang="zh-CN" altLang="en-US" sz="2800" dirty="0"/>
              <a:t>元、营养费</a:t>
            </a:r>
            <a:r>
              <a:rPr lang="en-US" altLang="zh-CN" sz="2800" dirty="0"/>
              <a:t>1200</a:t>
            </a:r>
            <a:r>
              <a:rPr lang="zh-CN" altLang="en-US" sz="2800" dirty="0"/>
              <a:t>元、护理费</a:t>
            </a:r>
            <a:r>
              <a:rPr lang="en-US" altLang="zh-CN" sz="2800" dirty="0"/>
              <a:t>280</a:t>
            </a:r>
            <a:r>
              <a:rPr lang="zh-CN" altLang="en-US" sz="2800" dirty="0"/>
              <a:t>元，合计</a:t>
            </a:r>
            <a:r>
              <a:rPr lang="en-US" altLang="zh-CN" sz="2800" b="1" dirty="0">
                <a:solidFill>
                  <a:srgbClr val="FF0000"/>
                </a:solidFill>
              </a:rPr>
              <a:t>20862.47</a:t>
            </a:r>
            <a:r>
              <a:rPr lang="zh-CN" altLang="en-US" sz="2800" dirty="0"/>
              <a:t>元；</a:t>
            </a:r>
            <a:endParaRPr lang="en-US" altLang="zh-CN" sz="2800" dirty="0"/>
          </a:p>
          <a:p>
            <a:pPr>
              <a:lnSpc>
                <a:spcPct val="150000"/>
              </a:lnSpc>
              <a:buNone/>
            </a:pPr>
            <a:r>
              <a:rPr lang="zh-CN" altLang="en-US" sz="2800" dirty="0"/>
              <a:t>二、被告北京河狸家信息技术有限公司在第一项判决数额的</a:t>
            </a:r>
            <a:r>
              <a:rPr lang="en-US" altLang="zh-CN" sz="2800" b="1" dirty="0">
                <a:solidFill>
                  <a:srgbClr val="FF0000"/>
                </a:solidFill>
              </a:rPr>
              <a:t>30%</a:t>
            </a:r>
            <a:r>
              <a:rPr lang="zh-CN" altLang="en-US" sz="2800" dirty="0"/>
              <a:t>计</a:t>
            </a:r>
            <a:r>
              <a:rPr lang="en-US" altLang="zh-CN" sz="2800" dirty="0"/>
              <a:t>6258.74</a:t>
            </a:r>
            <a:r>
              <a:rPr lang="zh-CN" altLang="en-US" sz="2800" dirty="0"/>
              <a:t>元的范围内对原告郭某某承担</a:t>
            </a:r>
            <a:r>
              <a:rPr lang="zh-CN" altLang="en-US" sz="2800" b="1" dirty="0">
                <a:solidFill>
                  <a:srgbClr val="FF0000"/>
                </a:solidFill>
              </a:rPr>
              <a:t>补充赔偿责任</a:t>
            </a:r>
            <a:r>
              <a:rPr lang="zh-CN" altLang="en-US" sz="2800" dirty="0"/>
              <a:t>；</a:t>
            </a:r>
            <a:endParaRPr lang="en-US" altLang="zh-CN" sz="2800" dirty="0"/>
          </a:p>
          <a:p>
            <a:pPr>
              <a:lnSpc>
                <a:spcPct val="150000"/>
              </a:lnSpc>
              <a:buNone/>
            </a:pPr>
            <a:r>
              <a:rPr lang="zh-CN" altLang="en-US" sz="2800" dirty="0"/>
              <a:t>三、驳回原告郭某某其余诉讼请求。</a:t>
            </a:r>
          </a:p>
          <a:p>
            <a:pPr>
              <a:lnSpc>
                <a:spcPct val="150000"/>
              </a:lnSpc>
            </a:pPr>
            <a:endParaRPr lang="zh-CN" altLang="en-US" sz="2800" dirty="0"/>
          </a:p>
        </p:txBody>
      </p:sp>
    </p:spTree>
    <p:extLst>
      <p:ext uri="{BB962C8B-B14F-4D97-AF65-F5344CB8AC3E}">
        <p14:creationId xmlns:p14="http://schemas.microsoft.com/office/powerpoint/2010/main" val="29523458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2998862" y="1845618"/>
            <a:ext cx="5616624" cy="3672408"/>
          </a:xfrm>
        </p:spPr>
        <p:txBody>
          <a:bodyPr>
            <a:noAutofit/>
          </a:bodyPr>
          <a:lstStyle/>
          <a:p>
            <a:pPr marL="457200" indent="-457200"/>
            <a:r>
              <a:rPr lang="zh-CN" altLang="en-US" sz="3200" dirty="0"/>
              <a:t>获得赔偿权的行使</a:t>
            </a:r>
            <a:endParaRPr lang="en-US" altLang="zh-CN" sz="3200" dirty="0"/>
          </a:p>
          <a:p>
            <a:pPr marL="0" indent="0">
              <a:buNone/>
            </a:pPr>
            <a:r>
              <a:rPr lang="en-US" altLang="zh-CN" sz="3200" dirty="0"/>
              <a:t>1</a:t>
            </a:r>
            <a:r>
              <a:rPr lang="zh-CN" altLang="en-US" sz="3200" dirty="0"/>
              <a:t>、行使主体</a:t>
            </a:r>
            <a:endParaRPr lang="en-US" altLang="zh-CN" sz="3200" dirty="0"/>
          </a:p>
          <a:p>
            <a:pPr marL="514350" indent="-514350">
              <a:buFont typeface="+mj-ea"/>
              <a:buAutoNum type="circleNumDbPlain"/>
            </a:pPr>
            <a:r>
              <a:rPr lang="zh-CN" altLang="en-US" sz="3200" dirty="0"/>
              <a:t>商品的购买者</a:t>
            </a:r>
            <a:endParaRPr lang="en-US" altLang="zh-CN" sz="3200" dirty="0"/>
          </a:p>
          <a:p>
            <a:pPr marL="514350" indent="-514350">
              <a:buFont typeface="+mj-ea"/>
              <a:buAutoNum type="circleNumDbPlain"/>
            </a:pPr>
            <a:r>
              <a:rPr lang="zh-CN" altLang="en-US" sz="3200" dirty="0"/>
              <a:t>商品的使用者</a:t>
            </a:r>
            <a:endParaRPr lang="en-US" altLang="zh-CN" sz="3200" dirty="0"/>
          </a:p>
          <a:p>
            <a:pPr marL="514350" indent="-514350">
              <a:buFont typeface="+mj-ea"/>
              <a:buAutoNum type="circleNumDbPlain"/>
            </a:pPr>
            <a:r>
              <a:rPr lang="zh-CN" altLang="en-US" sz="3200" dirty="0"/>
              <a:t>服务的接受者</a:t>
            </a:r>
            <a:endParaRPr lang="en-US" altLang="zh-CN" sz="3200" dirty="0"/>
          </a:p>
          <a:p>
            <a:pPr marL="514350" indent="-514350">
              <a:buFont typeface="+mj-ea"/>
              <a:buAutoNum type="circleNumDbPlain"/>
            </a:pPr>
            <a:r>
              <a:rPr lang="zh-CN" altLang="en-US" sz="3200" dirty="0"/>
              <a:t>第三人</a:t>
            </a:r>
            <a:endParaRPr lang="en-US" altLang="zh-CN" sz="3200" dirty="0"/>
          </a:p>
          <a:p>
            <a:pPr marL="0" indent="0">
              <a:buNone/>
            </a:pPr>
            <a:endParaRPr lang="zh-CN" altLang="en-US" sz="3200" dirty="0"/>
          </a:p>
        </p:txBody>
      </p:sp>
    </p:spTree>
    <p:extLst>
      <p:ext uri="{BB962C8B-B14F-4D97-AF65-F5344CB8AC3E}">
        <p14:creationId xmlns:p14="http://schemas.microsoft.com/office/powerpoint/2010/main" val="3059813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270670" y="1629594"/>
            <a:ext cx="10657184" cy="4536504"/>
          </a:xfrm>
        </p:spPr>
        <p:txBody>
          <a:bodyPr>
            <a:noAutofit/>
          </a:bodyPr>
          <a:lstStyle/>
          <a:p>
            <a:pPr marL="457200" indent="-457200"/>
            <a:r>
              <a:rPr lang="zh-CN" altLang="en-US" sz="3200" dirty="0"/>
              <a:t>行使范围</a:t>
            </a:r>
            <a:endParaRPr lang="en-US" altLang="zh-CN" sz="3200" dirty="0"/>
          </a:p>
          <a:p>
            <a:pPr marL="0" indent="0">
              <a:buNone/>
            </a:pPr>
            <a:r>
              <a:rPr lang="en-US" altLang="zh-CN" sz="3200" dirty="0"/>
              <a:t>1</a:t>
            </a:r>
            <a:r>
              <a:rPr lang="zh-CN" altLang="en-US" sz="3200" dirty="0"/>
              <a:t>、因产品或服务不合格给消费者造成损害的情况。</a:t>
            </a:r>
            <a:endParaRPr lang="en-US" altLang="zh-CN" sz="3200" dirty="0"/>
          </a:p>
          <a:p>
            <a:pPr marL="514350" indent="-514350">
              <a:buFont typeface="+mj-ea"/>
              <a:buAutoNum type="circleNumDbPlain"/>
            </a:pPr>
            <a:r>
              <a:rPr lang="zh-CN" altLang="en-US" sz="3200" dirty="0"/>
              <a:t>瑕疵</a:t>
            </a:r>
            <a:endParaRPr lang="en-US" altLang="zh-CN" sz="3200" dirty="0"/>
          </a:p>
          <a:p>
            <a:pPr marL="0" indent="0">
              <a:buNone/>
            </a:pPr>
            <a:r>
              <a:rPr lang="zh-CN" altLang="en-US" sz="3200" dirty="0"/>
              <a:t>        不合格，但是不含不合理危险的产品。这类产品的瑕疵经经营者明示以后可以销售。（</a:t>
            </a:r>
            <a:r>
              <a:rPr lang="en-US" altLang="zh-CN" sz="3200" dirty="0"/>
              <a:t>《</a:t>
            </a:r>
            <a:r>
              <a:rPr lang="zh-CN" altLang="en-US" sz="3200" dirty="0"/>
              <a:t>产品质量法</a:t>
            </a:r>
            <a:r>
              <a:rPr lang="en-US" altLang="zh-CN" sz="3200" dirty="0"/>
              <a:t>》</a:t>
            </a:r>
            <a:r>
              <a:rPr lang="zh-CN" altLang="en-US" sz="3200" dirty="0"/>
              <a:t>）</a:t>
            </a:r>
            <a:endParaRPr lang="en-US" altLang="zh-CN" sz="3200" dirty="0"/>
          </a:p>
          <a:p>
            <a:pPr marL="514350" indent="-514350">
              <a:buFont typeface="+mj-ea"/>
              <a:buAutoNum type="circleNumDbPlain" startAt="2"/>
            </a:pPr>
            <a:r>
              <a:rPr lang="zh-CN" altLang="en-US" sz="3200" dirty="0"/>
              <a:t>缺陷</a:t>
            </a:r>
            <a:endParaRPr lang="en-US" altLang="zh-CN" sz="3200" dirty="0"/>
          </a:p>
          <a:p>
            <a:pPr marL="0" indent="0">
              <a:buNone/>
            </a:pPr>
            <a:r>
              <a:rPr lang="zh-CN" altLang="en-US" sz="3200" dirty="0"/>
              <a:t>        不合格，且含有不合理危险的产品。这类产品是法律明令禁止销售的。（</a:t>
            </a:r>
            <a:r>
              <a:rPr lang="en-US" altLang="zh-CN" sz="3200" dirty="0"/>
              <a:t>《</a:t>
            </a:r>
            <a:r>
              <a:rPr lang="zh-CN" altLang="en-US" sz="3200" dirty="0"/>
              <a:t>产品质量法</a:t>
            </a:r>
            <a:r>
              <a:rPr lang="en-US" altLang="zh-CN" sz="3200" dirty="0"/>
              <a:t>》</a:t>
            </a:r>
            <a:r>
              <a:rPr lang="zh-CN" altLang="en-US" sz="3200" dirty="0"/>
              <a:t>）</a:t>
            </a:r>
            <a:endParaRPr lang="en-US" altLang="zh-CN" sz="3200" dirty="0"/>
          </a:p>
          <a:p>
            <a:pPr marL="0" indent="0">
              <a:buNone/>
            </a:pPr>
            <a:endParaRPr lang="zh-CN" altLang="en-US" sz="3200" dirty="0"/>
          </a:p>
        </p:txBody>
      </p:sp>
    </p:spTree>
    <p:extLst>
      <p:ext uri="{BB962C8B-B14F-4D97-AF65-F5344CB8AC3E}">
        <p14:creationId xmlns:p14="http://schemas.microsoft.com/office/powerpoint/2010/main" val="18921502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478582" y="1629594"/>
            <a:ext cx="11449272" cy="4536504"/>
          </a:xfrm>
        </p:spPr>
        <p:txBody>
          <a:bodyPr>
            <a:noAutofit/>
          </a:bodyPr>
          <a:lstStyle/>
          <a:p>
            <a:pPr marL="514350" indent="-514350">
              <a:buFont typeface="+mj-ea"/>
              <a:buAutoNum type="circleNumDbPlain" startAt="3"/>
            </a:pPr>
            <a:r>
              <a:rPr lang="zh-CN" altLang="en-US" sz="3200" dirty="0"/>
              <a:t>劣质</a:t>
            </a:r>
            <a:endParaRPr lang="en-US" altLang="zh-CN" sz="3200" dirty="0"/>
          </a:p>
          <a:p>
            <a:pPr marL="0" indent="0">
              <a:buNone/>
            </a:pPr>
            <a:r>
              <a:rPr lang="zh-CN" altLang="en-US" sz="3200" dirty="0"/>
              <a:t>         不合格，且掺有异质的产品。这类产品是法律明令禁止生产和销售的产品。（</a:t>
            </a:r>
            <a:r>
              <a:rPr lang="en-US" altLang="zh-CN" sz="3200" dirty="0"/>
              <a:t>《</a:t>
            </a:r>
            <a:r>
              <a:rPr lang="zh-CN" altLang="en-US" sz="3200" dirty="0"/>
              <a:t>产品质量法</a:t>
            </a:r>
            <a:r>
              <a:rPr lang="en-US" altLang="zh-CN" sz="3200" dirty="0"/>
              <a:t>》</a:t>
            </a:r>
            <a:r>
              <a:rPr lang="zh-CN" altLang="en-US" sz="3200" dirty="0"/>
              <a:t>）</a:t>
            </a:r>
            <a:endParaRPr lang="en-US" altLang="zh-CN" sz="3200" dirty="0"/>
          </a:p>
          <a:p>
            <a:r>
              <a:rPr lang="en-US" altLang="zh-CN" sz="3200" dirty="0" err="1"/>
              <a:t>eg</a:t>
            </a:r>
            <a:r>
              <a:rPr lang="en-US" altLang="zh-CN" sz="3200" dirty="0"/>
              <a:t>. </a:t>
            </a:r>
            <a:r>
              <a:rPr lang="zh-CN" altLang="en-US" sz="3200" dirty="0"/>
              <a:t>三鹿奶粉</a:t>
            </a:r>
            <a:endParaRPr lang="en-US" altLang="zh-CN" sz="3200" dirty="0"/>
          </a:p>
          <a:p>
            <a:pPr marL="514350" indent="-514350">
              <a:buFont typeface="+mj-ea"/>
              <a:buAutoNum type="circleNumDbPlain" startAt="4"/>
            </a:pPr>
            <a:r>
              <a:rPr lang="zh-CN" altLang="en-US" sz="3200" dirty="0"/>
              <a:t>假冒</a:t>
            </a:r>
            <a:endParaRPr lang="en-US" altLang="zh-CN" sz="3200" dirty="0"/>
          </a:p>
          <a:p>
            <a:pPr marL="0" indent="0">
              <a:buNone/>
            </a:pPr>
            <a:r>
              <a:rPr lang="zh-CN" altLang="en-US" sz="3200" dirty="0"/>
              <a:t>         使用不真实的厂名、厂址、商标、产品名称、产品标识等从而使客户、消费者误以为该产品就是正版的产品。这类产品是法律明令禁止生产和销售的产品。（</a:t>
            </a:r>
            <a:r>
              <a:rPr lang="en-US" altLang="zh-CN" sz="3200" dirty="0"/>
              <a:t>《</a:t>
            </a:r>
            <a:r>
              <a:rPr lang="zh-CN" altLang="en-US" sz="3200" dirty="0"/>
              <a:t>产品质量法</a:t>
            </a:r>
            <a:r>
              <a:rPr lang="en-US" altLang="zh-CN" sz="3200" dirty="0"/>
              <a:t>》</a:t>
            </a:r>
            <a:r>
              <a:rPr lang="zh-CN" altLang="en-US" sz="3200" dirty="0"/>
              <a:t>）</a:t>
            </a:r>
            <a:endParaRPr lang="en-US" altLang="zh-CN" sz="3200" dirty="0"/>
          </a:p>
          <a:p>
            <a:pPr marL="0" indent="0">
              <a:buNone/>
            </a:pPr>
            <a:endParaRPr lang="zh-CN" altLang="en-US" sz="3200" dirty="0"/>
          </a:p>
        </p:txBody>
      </p:sp>
    </p:spTree>
    <p:extLst>
      <p:ext uri="{BB962C8B-B14F-4D97-AF65-F5344CB8AC3E}">
        <p14:creationId xmlns:p14="http://schemas.microsoft.com/office/powerpoint/2010/main" val="29053621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270670" y="1629594"/>
            <a:ext cx="10657184" cy="4536504"/>
          </a:xfrm>
        </p:spPr>
        <p:txBody>
          <a:bodyPr>
            <a:noAutofit/>
          </a:bodyPr>
          <a:lstStyle/>
          <a:p>
            <a:pPr marL="0" indent="0">
              <a:buNone/>
            </a:pPr>
            <a:r>
              <a:rPr lang="en-US" altLang="zh-CN" sz="3200" dirty="0"/>
              <a:t>2</a:t>
            </a:r>
            <a:r>
              <a:rPr lang="zh-CN" altLang="en-US" sz="3200" dirty="0"/>
              <a:t>、因销售产品（提供服务）的场地、场所、设备、设施、装饰物、悬挂物、绿化物等给消费者造成损害的情况。</a:t>
            </a:r>
          </a:p>
          <a:p>
            <a:r>
              <a:rPr lang="en-US" altLang="zh-CN" sz="3200" dirty="0"/>
              <a:t>《</a:t>
            </a:r>
            <a:r>
              <a:rPr lang="zh-CN" altLang="en-US" sz="3200" dirty="0"/>
              <a:t>消法</a:t>
            </a:r>
            <a:r>
              <a:rPr lang="en-US" altLang="zh-CN" sz="3200" dirty="0"/>
              <a:t>》</a:t>
            </a:r>
            <a:r>
              <a:rPr lang="zh-CN" altLang="en-US" sz="3200" dirty="0"/>
              <a:t>第</a:t>
            </a:r>
            <a:r>
              <a:rPr lang="en-US" altLang="zh-CN" sz="3200" dirty="0"/>
              <a:t>18</a:t>
            </a:r>
            <a:r>
              <a:rPr lang="zh-CN" altLang="en-US" sz="3200" dirty="0"/>
              <a:t>条第</a:t>
            </a:r>
            <a:r>
              <a:rPr lang="en-US" altLang="zh-CN" sz="3200" dirty="0"/>
              <a:t>2</a:t>
            </a:r>
            <a:r>
              <a:rPr lang="zh-CN" altLang="en-US" sz="3200" dirty="0"/>
              <a:t>款：</a:t>
            </a:r>
            <a:endParaRPr lang="en-US" altLang="zh-CN" sz="3200" dirty="0"/>
          </a:p>
          <a:p>
            <a:pPr marL="0" indent="0">
              <a:buNone/>
            </a:pPr>
            <a:r>
              <a:rPr lang="en-US" altLang="zh-CN" sz="3200" dirty="0"/>
              <a:t>         </a:t>
            </a:r>
            <a:r>
              <a:rPr lang="zh-CN" altLang="zh-CN" sz="3200" dirty="0"/>
              <a:t>宾馆、商场、餐馆、银行、机场、车站、港口、影剧院等经营场所的经营者，应当对消费者尽到安全保障义务。</a:t>
            </a:r>
            <a:endParaRPr lang="en-US" altLang="zh-CN" sz="3200" dirty="0"/>
          </a:p>
          <a:p>
            <a:pPr marL="0" indent="0">
              <a:buNone/>
            </a:pPr>
            <a:r>
              <a:rPr lang="en-US" altLang="zh-CN" sz="3200" dirty="0" err="1"/>
              <a:t>eg</a:t>
            </a:r>
            <a:r>
              <a:rPr lang="en-US" altLang="zh-CN" sz="3200" dirty="0"/>
              <a:t>.</a:t>
            </a:r>
            <a:r>
              <a:rPr lang="zh-CN" altLang="en-US" sz="3200" dirty="0"/>
              <a:t> 被电梯夹伤，被坠落的灯具砸伤</a:t>
            </a:r>
            <a:endParaRPr lang="zh-CN" altLang="zh-CN" sz="3200" dirty="0"/>
          </a:p>
          <a:p>
            <a:pPr marL="0" indent="0">
              <a:buNone/>
            </a:pPr>
            <a:endParaRPr lang="zh-CN" altLang="en-US" sz="3200" dirty="0"/>
          </a:p>
        </p:txBody>
      </p:sp>
    </p:spTree>
    <p:extLst>
      <p:ext uri="{BB962C8B-B14F-4D97-AF65-F5344CB8AC3E}">
        <p14:creationId xmlns:p14="http://schemas.microsoft.com/office/powerpoint/2010/main" val="25985052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270670" y="1629594"/>
            <a:ext cx="9649072" cy="4176464"/>
          </a:xfrm>
        </p:spPr>
        <p:txBody>
          <a:bodyPr>
            <a:noAutofit/>
          </a:bodyPr>
          <a:lstStyle/>
          <a:p>
            <a:pPr marL="0" indent="0">
              <a:buNone/>
            </a:pPr>
            <a:r>
              <a:rPr lang="en-US" altLang="zh-CN" sz="3200" dirty="0"/>
              <a:t>3</a:t>
            </a:r>
            <a:r>
              <a:rPr lang="zh-CN" altLang="en-US" sz="3200" dirty="0"/>
              <a:t>、因第三人的故意行为给消费者造成损害的。</a:t>
            </a:r>
            <a:endParaRPr lang="en-US" altLang="zh-CN" sz="3200" dirty="0"/>
          </a:p>
          <a:p>
            <a:pPr marL="0" indent="0">
              <a:buNone/>
            </a:pPr>
            <a:r>
              <a:rPr lang="en-US" altLang="zh-CN" sz="3200" dirty="0"/>
              <a:t>       </a:t>
            </a:r>
            <a:r>
              <a:rPr lang="zh-CN" altLang="en-US" sz="3200" dirty="0"/>
              <a:t>取决于经营者对第三人的故意伤害行为是否存在过错。</a:t>
            </a:r>
            <a:endParaRPr lang="en-US" altLang="zh-CN" sz="3200" dirty="0"/>
          </a:p>
          <a:p>
            <a:pPr marL="0" indent="0">
              <a:buNone/>
            </a:pPr>
            <a:r>
              <a:rPr lang="en-US" altLang="zh-CN" sz="3200" dirty="0" err="1"/>
              <a:t>eg</a:t>
            </a:r>
            <a:r>
              <a:rPr lang="en-US" altLang="zh-CN" sz="3200" dirty="0"/>
              <a:t>. </a:t>
            </a:r>
            <a:r>
              <a:rPr lang="zh-CN" altLang="en-US" sz="3200" dirty="0"/>
              <a:t>麦当劳餐厅一女消费者被殴致死事件。</a:t>
            </a:r>
          </a:p>
          <a:p>
            <a:pPr marL="0" indent="0">
              <a:buNone/>
            </a:pPr>
            <a:endParaRPr lang="zh-CN" altLang="en-US" sz="3200" dirty="0"/>
          </a:p>
        </p:txBody>
      </p:sp>
    </p:spTree>
    <p:extLst>
      <p:ext uri="{BB962C8B-B14F-4D97-AF65-F5344CB8AC3E}">
        <p14:creationId xmlns:p14="http://schemas.microsoft.com/office/powerpoint/2010/main" val="1963832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23095" y="-26946"/>
            <a:ext cx="12188825" cy="6858000"/>
          </a:xfrm>
          <a:prstGeom prst="rect">
            <a:avLst/>
          </a:prstGeom>
          <a:noFill/>
        </p:spPr>
      </p:pic>
      <p:sp>
        <p:nvSpPr>
          <p:cNvPr id="2" name="标题 1"/>
          <p:cNvSpPr>
            <a:spLocks noGrp="1"/>
          </p:cNvSpPr>
          <p:nvPr>
            <p:ph type="title"/>
          </p:nvPr>
        </p:nvSpPr>
        <p:spPr>
          <a:xfrm>
            <a:off x="1861177" y="1225558"/>
            <a:ext cx="8469646" cy="764076"/>
          </a:xfrm>
        </p:spPr>
        <p:txBody>
          <a:bodyPr>
            <a:noAutofit/>
          </a:bodyPr>
          <a:lstStyle/>
          <a:p>
            <a:r>
              <a:rPr lang="zh-CN" altLang="en-US" sz="4000" b="1" dirty="0">
                <a:solidFill>
                  <a:srgbClr val="7C1D20"/>
                </a:solidFill>
                <a:latin typeface="+mn-ea"/>
                <a:ea typeface="+mn-ea"/>
              </a:rPr>
              <a:t>消费者权利的扩张</a:t>
            </a:r>
          </a:p>
        </p:txBody>
      </p:sp>
      <p:sp>
        <p:nvSpPr>
          <p:cNvPr id="3" name="内容占位符 2"/>
          <p:cNvSpPr>
            <a:spLocks noGrp="1"/>
          </p:cNvSpPr>
          <p:nvPr>
            <p:ph idx="1"/>
          </p:nvPr>
        </p:nvSpPr>
        <p:spPr>
          <a:xfrm>
            <a:off x="1990750" y="2277666"/>
            <a:ext cx="9706637" cy="4032448"/>
          </a:xfrm>
        </p:spPr>
        <p:txBody>
          <a:bodyPr>
            <a:noAutofit/>
          </a:bodyPr>
          <a:lstStyle/>
          <a:p>
            <a:pPr marL="457200" indent="-457200"/>
            <a:r>
              <a:rPr lang="zh-CN" altLang="en-US" sz="3200" dirty="0"/>
              <a:t>理论基础</a:t>
            </a:r>
            <a:endParaRPr lang="en-US" altLang="zh-CN" sz="3200" dirty="0"/>
          </a:p>
          <a:p>
            <a:pPr marL="514350" indent="-514350">
              <a:buFont typeface="+mj-lt"/>
              <a:buAutoNum type="arabicPeriod"/>
            </a:pPr>
            <a:r>
              <a:rPr lang="zh-CN" altLang="en-US" sz="3200" dirty="0"/>
              <a:t>弱势消费者群体权益特别保护理论的影响</a:t>
            </a:r>
            <a:endParaRPr lang="en-US" altLang="zh-CN" sz="3200" dirty="0"/>
          </a:p>
          <a:p>
            <a:pPr marL="514350" indent="-514350">
              <a:buFont typeface="+mj-lt"/>
              <a:buAutoNum type="arabicPeriod"/>
            </a:pPr>
            <a:r>
              <a:rPr lang="zh-CN" altLang="en-US" sz="3200" dirty="0"/>
              <a:t>权利倾斜性配置理论的影响</a:t>
            </a:r>
            <a:endParaRPr lang="en-US" altLang="zh-CN" sz="3200" dirty="0"/>
          </a:p>
          <a:p>
            <a:pPr marL="514350" indent="-514350">
              <a:buFont typeface="+mj-lt"/>
              <a:buAutoNum type="arabicPeriod"/>
            </a:pPr>
            <a:r>
              <a:rPr lang="zh-CN" altLang="en-US" sz="3200" dirty="0"/>
              <a:t>消费者增权理论的影响</a:t>
            </a:r>
            <a:endParaRPr lang="en-US" altLang="zh-CN" sz="3200" dirty="0"/>
          </a:p>
          <a:p>
            <a:pPr marL="457200" indent="-457200"/>
            <a:r>
              <a:rPr lang="zh-CN" altLang="en-US" sz="3200" dirty="0"/>
              <a:t>基本内容</a:t>
            </a:r>
            <a:endParaRPr lang="en-US" altLang="zh-CN" sz="3200" dirty="0"/>
          </a:p>
          <a:p>
            <a:pPr marL="514350" indent="-514350">
              <a:buFont typeface="+mj-lt"/>
              <a:buAutoNum type="arabicPeriod"/>
            </a:pPr>
            <a:r>
              <a:rPr lang="zh-CN" altLang="en-US" sz="3200" dirty="0"/>
              <a:t>反悔权</a:t>
            </a:r>
            <a:endParaRPr lang="en-US" altLang="zh-CN" sz="3200" dirty="0"/>
          </a:p>
          <a:p>
            <a:pPr marL="514350" indent="-514350">
              <a:buFont typeface="+mj-lt"/>
              <a:buAutoNum type="arabicPeriod"/>
            </a:pPr>
            <a:r>
              <a:rPr lang="zh-CN" altLang="en-US" sz="3200" dirty="0"/>
              <a:t>个人信息受保护</a:t>
            </a:r>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6573354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270670" y="1629594"/>
            <a:ext cx="10657184" cy="4536504"/>
          </a:xfrm>
        </p:spPr>
        <p:txBody>
          <a:bodyPr>
            <a:noAutofit/>
          </a:bodyPr>
          <a:lstStyle/>
          <a:p>
            <a:pPr marL="457200" indent="-457200"/>
            <a:r>
              <a:rPr lang="zh-CN" altLang="en-US" sz="3200" dirty="0"/>
              <a:t>侵犯获得赔偿权的行为</a:t>
            </a:r>
            <a:endParaRPr lang="en-US" altLang="zh-CN" sz="3200" dirty="0"/>
          </a:p>
          <a:p>
            <a:pPr marL="0" indent="0">
              <a:buNone/>
            </a:pPr>
            <a:r>
              <a:rPr lang="en-US" altLang="zh-CN" sz="3200" dirty="0"/>
              <a:t>1</a:t>
            </a:r>
            <a:r>
              <a:rPr lang="zh-CN" altLang="en-US" sz="3200" dirty="0"/>
              <a:t>、拒绝赔偿</a:t>
            </a:r>
            <a:endParaRPr lang="en-US" altLang="zh-CN" sz="3200" dirty="0"/>
          </a:p>
          <a:p>
            <a:pPr marL="0" indent="0">
              <a:buNone/>
            </a:pPr>
            <a:r>
              <a:rPr lang="zh-CN" altLang="en-US" sz="3200" dirty="0"/>
              <a:t>       产品责任险（江西南昌亚洲啤酒案）</a:t>
            </a:r>
            <a:endParaRPr lang="en-US" altLang="zh-CN" sz="3200" dirty="0"/>
          </a:p>
          <a:p>
            <a:pPr marL="0" indent="0">
              <a:buNone/>
            </a:pPr>
            <a:r>
              <a:rPr lang="en-US" altLang="zh-CN" sz="3200" dirty="0"/>
              <a:t>2</a:t>
            </a:r>
            <a:r>
              <a:rPr lang="zh-CN" altLang="en-US" sz="3200" dirty="0"/>
              <a:t>、迟延赔偿</a:t>
            </a:r>
          </a:p>
          <a:p>
            <a:pPr marL="0" indent="0">
              <a:buNone/>
            </a:pPr>
            <a:endParaRPr lang="zh-CN" altLang="en-US" sz="3200" dirty="0"/>
          </a:p>
        </p:txBody>
      </p:sp>
    </p:spTree>
    <p:extLst>
      <p:ext uri="{BB962C8B-B14F-4D97-AF65-F5344CB8AC3E}">
        <p14:creationId xmlns:p14="http://schemas.microsoft.com/office/powerpoint/2010/main" val="31653979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225558"/>
            <a:ext cx="8469646" cy="1268132"/>
          </a:xfrm>
        </p:spPr>
        <p:txBody>
          <a:bodyPr>
            <a:noAutofit/>
          </a:bodyPr>
          <a:lstStyle/>
          <a:p>
            <a:r>
              <a:rPr lang="zh-CN" altLang="en-US" sz="4000" b="1" dirty="0">
                <a:solidFill>
                  <a:srgbClr val="7C1D20"/>
                </a:solidFill>
                <a:latin typeface="+mn-ea"/>
                <a:ea typeface="+mn-ea"/>
              </a:rPr>
              <a:t>结社权</a:t>
            </a:r>
          </a:p>
        </p:txBody>
      </p:sp>
      <p:sp>
        <p:nvSpPr>
          <p:cNvPr id="3" name="内容占位符 2"/>
          <p:cNvSpPr>
            <a:spLocks noGrp="1"/>
          </p:cNvSpPr>
          <p:nvPr>
            <p:ph idx="1"/>
          </p:nvPr>
        </p:nvSpPr>
        <p:spPr>
          <a:xfrm>
            <a:off x="1861177" y="2781722"/>
            <a:ext cx="8469646" cy="3528392"/>
          </a:xfrm>
        </p:spPr>
        <p:txBody>
          <a:bodyPr>
            <a:noAutofit/>
          </a:bodyPr>
          <a:lstStyle/>
          <a:p>
            <a:pPr marL="457200" indent="-457200"/>
            <a:r>
              <a:rPr lang="en-US" altLang="zh-CN" sz="3200" dirty="0"/>
              <a:t>《</a:t>
            </a:r>
            <a:r>
              <a:rPr lang="zh-CN" altLang="en-US" sz="3200" dirty="0"/>
              <a:t>消法</a:t>
            </a:r>
            <a:r>
              <a:rPr lang="en-US" altLang="zh-CN" sz="3200" dirty="0"/>
              <a:t>》</a:t>
            </a:r>
            <a:r>
              <a:rPr lang="zh-CN" altLang="zh-CN" sz="3200" dirty="0"/>
              <a:t>第十</a:t>
            </a:r>
            <a:r>
              <a:rPr lang="zh-CN" altLang="en-US" sz="3200" dirty="0"/>
              <a:t>二</a:t>
            </a:r>
            <a:r>
              <a:rPr lang="zh-CN" altLang="zh-CN" sz="3200" dirty="0"/>
              <a:t>条</a:t>
            </a:r>
            <a:r>
              <a:rPr lang="zh-CN" altLang="en-US" sz="3200" dirty="0"/>
              <a:t>：</a:t>
            </a:r>
            <a:r>
              <a:rPr lang="zh-CN" altLang="zh-CN" sz="3200" dirty="0"/>
              <a:t> </a:t>
            </a:r>
            <a:endParaRPr lang="en-US" altLang="zh-CN" sz="3200" dirty="0"/>
          </a:p>
          <a:p>
            <a:pPr marL="0" indent="0">
              <a:buNone/>
            </a:pPr>
            <a:r>
              <a:rPr lang="en-US" altLang="zh-CN" sz="3200" dirty="0"/>
              <a:t>         </a:t>
            </a:r>
            <a:r>
              <a:rPr lang="zh-CN" altLang="zh-CN" sz="3200" dirty="0"/>
              <a:t>消费者享有依法成立维护自身合法权益的社会组织的权利。</a:t>
            </a:r>
            <a:endParaRPr lang="zh-CN" altLang="en-US" sz="3200" dirty="0"/>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18470895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270670" y="1629594"/>
            <a:ext cx="10657184" cy="4536504"/>
          </a:xfrm>
        </p:spPr>
        <p:txBody>
          <a:bodyPr>
            <a:noAutofit/>
          </a:bodyPr>
          <a:lstStyle/>
          <a:p>
            <a:pPr marL="457200" indent="-457200"/>
            <a:r>
              <a:rPr lang="zh-CN" altLang="en-US" sz="3200" dirty="0"/>
              <a:t>结社权的行使</a:t>
            </a:r>
            <a:endParaRPr lang="en-US" altLang="zh-CN" sz="3200" dirty="0"/>
          </a:p>
          <a:p>
            <a:pPr marL="0" indent="0">
              <a:buNone/>
            </a:pPr>
            <a:r>
              <a:rPr lang="zh-CN" altLang="en-US" sz="3200" dirty="0"/>
              <a:t>        依法成立社团，并在法律和章程规定的范围内从事消费者维权活动。</a:t>
            </a:r>
            <a:endParaRPr lang="en-US" altLang="zh-CN" sz="3200" dirty="0"/>
          </a:p>
          <a:p>
            <a:pPr marL="0" indent="0">
              <a:buNone/>
            </a:pPr>
            <a:r>
              <a:rPr lang="en-US" altLang="zh-CN" sz="3200" dirty="0"/>
              <a:t>1</a:t>
            </a:r>
            <a:r>
              <a:rPr lang="zh-CN" altLang="en-US" sz="3200" dirty="0"/>
              <a:t>、依法成立社团</a:t>
            </a:r>
            <a:endParaRPr lang="en-US" altLang="zh-CN" sz="3200" dirty="0"/>
          </a:p>
          <a:p>
            <a:pPr marL="0" indent="0">
              <a:buNone/>
            </a:pPr>
            <a:r>
              <a:rPr lang="en-US" altLang="zh-CN" sz="3200" dirty="0"/>
              <a:t>《</a:t>
            </a:r>
            <a:r>
              <a:rPr lang="zh-CN" altLang="en-US" sz="3200" dirty="0"/>
              <a:t>社会团体登记管理条例</a:t>
            </a:r>
            <a:r>
              <a:rPr lang="en-US" altLang="zh-CN" sz="3200" dirty="0"/>
              <a:t>》</a:t>
            </a:r>
            <a:r>
              <a:rPr lang="zh-CN" altLang="en-US" sz="3200" dirty="0"/>
              <a:t>（</a:t>
            </a:r>
            <a:r>
              <a:rPr lang="en-US" altLang="zh-CN" sz="3200" dirty="0"/>
              <a:t>1989</a:t>
            </a:r>
            <a:r>
              <a:rPr lang="zh-CN" altLang="en-US" sz="3200" dirty="0"/>
              <a:t>年）</a:t>
            </a:r>
            <a:endParaRPr lang="en-US" altLang="zh-CN" sz="3200" dirty="0"/>
          </a:p>
          <a:p>
            <a:pPr marL="0" indent="0">
              <a:buNone/>
            </a:pPr>
            <a:r>
              <a:rPr lang="en-US" altLang="zh-CN" sz="3200" dirty="0"/>
              <a:t>2</a:t>
            </a:r>
            <a:r>
              <a:rPr lang="zh-CN" altLang="en-US" sz="3200" dirty="0"/>
              <a:t>、依法从事社团活动</a:t>
            </a:r>
            <a:endParaRPr lang="en-US" altLang="zh-CN" sz="3200" dirty="0"/>
          </a:p>
          <a:p>
            <a:pPr marL="0" indent="0">
              <a:buNone/>
            </a:pPr>
            <a:r>
              <a:rPr lang="zh-CN" altLang="en-US" sz="3200" dirty="0"/>
              <a:t>接受工商行政管理部门和登记机关的双重管理</a:t>
            </a:r>
          </a:p>
          <a:p>
            <a:pPr marL="0" indent="0">
              <a:buNone/>
            </a:pPr>
            <a:endParaRPr lang="zh-CN" altLang="en-US" sz="3200" dirty="0"/>
          </a:p>
        </p:txBody>
      </p:sp>
    </p:spTree>
    <p:extLst>
      <p:ext uri="{BB962C8B-B14F-4D97-AF65-F5344CB8AC3E}">
        <p14:creationId xmlns:p14="http://schemas.microsoft.com/office/powerpoint/2010/main" val="42727457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2134766" y="2204864"/>
            <a:ext cx="8352928" cy="2448272"/>
          </a:xfrm>
        </p:spPr>
        <p:txBody>
          <a:bodyPr>
            <a:noAutofit/>
          </a:bodyPr>
          <a:lstStyle/>
          <a:p>
            <a:pPr marL="457200" indent="-457200"/>
            <a:r>
              <a:rPr lang="zh-CN" altLang="en-US" sz="3200" dirty="0"/>
              <a:t>侵犯消费者结社权的行为</a:t>
            </a:r>
            <a:endParaRPr lang="en-US" altLang="zh-CN" sz="3200" dirty="0"/>
          </a:p>
          <a:p>
            <a:pPr marL="0" indent="0">
              <a:buNone/>
            </a:pPr>
            <a:r>
              <a:rPr lang="en-US" altLang="zh-CN" sz="3200" dirty="0"/>
              <a:t>1</a:t>
            </a:r>
            <a:r>
              <a:rPr lang="zh-CN" altLang="en-US" sz="3200" dirty="0"/>
              <a:t>、对消费者团体自治权的侵害</a:t>
            </a:r>
            <a:endParaRPr lang="en-US" altLang="zh-CN" sz="3200" dirty="0"/>
          </a:p>
          <a:p>
            <a:pPr marL="0" indent="0">
              <a:buNone/>
            </a:pPr>
            <a:r>
              <a:rPr lang="en-US" altLang="zh-CN" sz="3200" dirty="0"/>
              <a:t>2</a:t>
            </a:r>
            <a:r>
              <a:rPr lang="zh-CN" altLang="en-US" sz="3200" dirty="0"/>
              <a:t>、对消费者个人结社自由的侵害</a:t>
            </a:r>
          </a:p>
          <a:p>
            <a:pPr marL="0" indent="0">
              <a:buNone/>
            </a:pPr>
            <a:endParaRPr lang="zh-CN" altLang="en-US" sz="3200" dirty="0"/>
          </a:p>
        </p:txBody>
      </p:sp>
    </p:spTree>
    <p:extLst>
      <p:ext uri="{BB962C8B-B14F-4D97-AF65-F5344CB8AC3E}">
        <p14:creationId xmlns:p14="http://schemas.microsoft.com/office/powerpoint/2010/main" val="274073949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270670" y="1629594"/>
            <a:ext cx="10657184" cy="4536504"/>
          </a:xfrm>
        </p:spPr>
        <p:txBody>
          <a:bodyPr>
            <a:noAutofit/>
          </a:bodyPr>
          <a:lstStyle/>
          <a:p>
            <a:pPr marL="457200" indent="-457200"/>
            <a:r>
              <a:rPr lang="zh-CN" altLang="en-US" sz="3200" dirty="0"/>
              <a:t>结社权的功能</a:t>
            </a:r>
            <a:endParaRPr lang="en-US" altLang="zh-CN" sz="3200" dirty="0"/>
          </a:p>
          <a:p>
            <a:pPr marL="0" indent="0">
              <a:buNone/>
            </a:pPr>
            <a:r>
              <a:rPr lang="en-US" altLang="zh-CN" sz="3200" dirty="0"/>
              <a:t>1</a:t>
            </a:r>
            <a:r>
              <a:rPr lang="zh-CN" altLang="en-US" sz="3200" dirty="0"/>
              <a:t>、协调功能</a:t>
            </a:r>
            <a:endParaRPr lang="en-US" altLang="zh-CN" sz="3200" dirty="0"/>
          </a:p>
          <a:p>
            <a:pPr marL="0" indent="0">
              <a:buNone/>
            </a:pPr>
            <a:r>
              <a:rPr lang="en-US" altLang="zh-CN" sz="3200" dirty="0"/>
              <a:t>2</a:t>
            </a:r>
            <a:r>
              <a:rPr lang="zh-CN" altLang="en-US" sz="3200" dirty="0"/>
              <a:t>、保护功能</a:t>
            </a:r>
            <a:endParaRPr lang="en-US" altLang="zh-CN" sz="3200" dirty="0"/>
          </a:p>
          <a:p>
            <a:pPr marL="0" indent="0">
              <a:buNone/>
            </a:pPr>
            <a:r>
              <a:rPr lang="en-US" altLang="zh-CN" sz="3200" dirty="0"/>
              <a:t>3</a:t>
            </a:r>
            <a:r>
              <a:rPr lang="zh-CN" altLang="en-US" sz="3200" dirty="0"/>
              <a:t>、服务功能</a:t>
            </a:r>
            <a:endParaRPr lang="en-US" altLang="zh-CN" sz="3200" dirty="0"/>
          </a:p>
          <a:p>
            <a:pPr marL="457200" indent="-457200"/>
            <a:r>
              <a:rPr lang="zh-CN" altLang="en-US" sz="3200" dirty="0"/>
              <a:t>结社权的基本形式</a:t>
            </a:r>
            <a:endParaRPr lang="en-US" altLang="zh-CN" sz="3200" dirty="0"/>
          </a:p>
          <a:p>
            <a:pPr marL="0" indent="0">
              <a:buNone/>
            </a:pPr>
            <a:r>
              <a:rPr lang="zh-CN" altLang="en-US" sz="3200" dirty="0"/>
              <a:t>     消费者组织，在我国是消费者协会</a:t>
            </a:r>
            <a:endParaRPr lang="en-US" altLang="zh-CN" sz="3200" dirty="0"/>
          </a:p>
          <a:p>
            <a:pPr marL="0" indent="0">
              <a:buNone/>
            </a:pPr>
            <a:endParaRPr lang="zh-CN" altLang="en-US" sz="3200" dirty="0"/>
          </a:p>
        </p:txBody>
      </p:sp>
    </p:spTree>
    <p:extLst>
      <p:ext uri="{BB962C8B-B14F-4D97-AF65-F5344CB8AC3E}">
        <p14:creationId xmlns:p14="http://schemas.microsoft.com/office/powerpoint/2010/main" val="33174040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1588"/>
            <a:ext cx="12188825" cy="6858000"/>
          </a:xfrm>
          <a:prstGeom prst="rect">
            <a:avLst/>
          </a:prstGeom>
          <a:noFill/>
        </p:spPr>
      </p:pic>
      <p:sp>
        <p:nvSpPr>
          <p:cNvPr id="2" name="标题 1"/>
          <p:cNvSpPr>
            <a:spLocks noGrp="1"/>
          </p:cNvSpPr>
          <p:nvPr>
            <p:ph type="title"/>
          </p:nvPr>
        </p:nvSpPr>
        <p:spPr>
          <a:xfrm>
            <a:off x="1861177" y="1225558"/>
            <a:ext cx="8469646" cy="818844"/>
          </a:xfrm>
        </p:spPr>
        <p:txBody>
          <a:bodyPr>
            <a:noAutofit/>
          </a:bodyPr>
          <a:lstStyle/>
          <a:p>
            <a:r>
              <a:rPr lang="zh-CN" altLang="en-US" sz="4000" b="1" dirty="0">
                <a:solidFill>
                  <a:srgbClr val="7C1D20"/>
                </a:solidFill>
                <a:latin typeface="+mn-ea"/>
                <a:ea typeface="+mn-ea"/>
              </a:rPr>
              <a:t>消费者组织概述</a:t>
            </a:r>
          </a:p>
        </p:txBody>
      </p:sp>
      <p:sp>
        <p:nvSpPr>
          <p:cNvPr id="3" name="内容占位符 2"/>
          <p:cNvSpPr>
            <a:spLocks noGrp="1"/>
          </p:cNvSpPr>
          <p:nvPr>
            <p:ph idx="1"/>
          </p:nvPr>
        </p:nvSpPr>
        <p:spPr>
          <a:xfrm>
            <a:off x="1861177" y="2781722"/>
            <a:ext cx="8469646" cy="3528392"/>
          </a:xfrm>
        </p:spPr>
        <p:txBody>
          <a:bodyPr>
            <a:noAutofit/>
          </a:bodyPr>
          <a:lstStyle/>
          <a:p>
            <a:pPr marL="457200" indent="-457200"/>
            <a:r>
              <a:rPr lang="en-US" altLang="zh-CN" sz="3200" dirty="0"/>
              <a:t>《</a:t>
            </a:r>
            <a:r>
              <a:rPr lang="zh-CN" altLang="en-US" sz="3200" dirty="0"/>
              <a:t>消法</a:t>
            </a:r>
            <a:r>
              <a:rPr lang="en-US" altLang="zh-CN" sz="3200" dirty="0"/>
              <a:t>》</a:t>
            </a:r>
            <a:r>
              <a:rPr lang="zh-CN" altLang="zh-CN" sz="3200" dirty="0"/>
              <a:t>第三十六条 </a:t>
            </a:r>
            <a:endParaRPr lang="en-US" altLang="zh-CN" sz="3200" dirty="0"/>
          </a:p>
          <a:p>
            <a:pPr marL="0" indent="0">
              <a:buNone/>
            </a:pPr>
            <a:r>
              <a:rPr lang="zh-CN" altLang="en-US" sz="3200" dirty="0"/>
              <a:t>         </a:t>
            </a:r>
            <a:r>
              <a:rPr lang="zh-CN" altLang="zh-CN" sz="3200" dirty="0"/>
              <a:t>消费者协会和其他消费者组织是依法成立的对商品和服务进行社会监督的保护消费者合法权益的</a:t>
            </a:r>
            <a:r>
              <a:rPr lang="zh-CN" altLang="zh-CN" sz="3200" b="1" dirty="0">
                <a:solidFill>
                  <a:srgbClr val="FF0000"/>
                </a:solidFill>
              </a:rPr>
              <a:t>社会组织</a:t>
            </a:r>
            <a:r>
              <a:rPr lang="zh-CN" altLang="zh-CN" sz="3200" dirty="0"/>
              <a:t>。</a:t>
            </a:r>
            <a:endParaRPr lang="en-US" altLang="zh-CN" sz="3200" dirty="0"/>
          </a:p>
          <a:p>
            <a:pPr>
              <a:lnSpc>
                <a:spcPct val="140000"/>
              </a:lnSpc>
              <a:spcBef>
                <a:spcPts val="0"/>
              </a:spcBef>
            </a:pPr>
            <a:endParaRPr lang="zh-CN" altLang="en-US" sz="3000" dirty="0">
              <a:latin typeface="+mn-ea"/>
              <a:cs typeface="+mj-cs"/>
            </a:endParaRPr>
          </a:p>
        </p:txBody>
      </p:sp>
    </p:spTree>
    <p:extLst>
      <p:ext uri="{BB962C8B-B14F-4D97-AF65-F5344CB8AC3E}">
        <p14:creationId xmlns:p14="http://schemas.microsoft.com/office/powerpoint/2010/main" val="416609870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270670" y="1629594"/>
            <a:ext cx="10657184" cy="4536504"/>
          </a:xfrm>
        </p:spPr>
        <p:txBody>
          <a:bodyPr>
            <a:noAutofit/>
          </a:bodyPr>
          <a:lstStyle/>
          <a:p>
            <a:pPr marL="457200" indent="-457200"/>
            <a:r>
              <a:rPr lang="en-US" altLang="zh-CN" sz="3200" dirty="0"/>
              <a:t>《</a:t>
            </a:r>
            <a:r>
              <a:rPr lang="zh-CN" altLang="en-US" sz="3200" dirty="0"/>
              <a:t>消法</a:t>
            </a:r>
            <a:r>
              <a:rPr lang="en-US" altLang="zh-CN" sz="3200" dirty="0"/>
              <a:t>》</a:t>
            </a:r>
            <a:r>
              <a:rPr lang="zh-CN" altLang="en-US" sz="3200" dirty="0"/>
              <a:t>修改中，有意见提出消费者协会是</a:t>
            </a:r>
            <a:r>
              <a:rPr lang="zh-CN" altLang="en-US" sz="3200" u="sng" dirty="0"/>
              <a:t>政府主导设立的，它没有会员，也不向任何人收费，是履行公益性职责的社会组织</a:t>
            </a:r>
            <a:r>
              <a:rPr lang="zh-CN" altLang="en-US" sz="3200" dirty="0"/>
              <a:t>，与</a:t>
            </a:r>
            <a:r>
              <a:rPr lang="en-US" altLang="zh-CN" sz="3200" dirty="0"/>
              <a:t>《</a:t>
            </a:r>
            <a:r>
              <a:rPr lang="zh-CN" altLang="en-US" sz="3200" dirty="0"/>
              <a:t>社会团体登记管理条例</a:t>
            </a:r>
            <a:r>
              <a:rPr lang="en-US" altLang="zh-CN" sz="3200" dirty="0"/>
              <a:t>》</a:t>
            </a:r>
            <a:r>
              <a:rPr lang="zh-CN" altLang="en-US" sz="3200" dirty="0"/>
              <a:t>所称的社会团体概念不相吻合。</a:t>
            </a:r>
            <a:endParaRPr lang="en-US" altLang="zh-CN" sz="3200" dirty="0"/>
          </a:p>
          <a:p>
            <a:pPr marL="457200" indent="-457200"/>
            <a:r>
              <a:rPr lang="zh-CN" altLang="en-US" sz="3200" b="1" dirty="0"/>
              <a:t>社会组织</a:t>
            </a:r>
            <a:r>
              <a:rPr lang="zh-CN" altLang="en-US" sz="3200" dirty="0"/>
              <a:t>的概念大于</a:t>
            </a:r>
            <a:r>
              <a:rPr lang="zh-CN" altLang="en-US" sz="3200" b="1" dirty="0"/>
              <a:t>社会团体</a:t>
            </a:r>
            <a:endParaRPr lang="en-US" altLang="zh-CN" sz="3200" b="1" dirty="0"/>
          </a:p>
          <a:p>
            <a:pPr marL="0" indent="0">
              <a:buNone/>
            </a:pPr>
            <a:endParaRPr lang="zh-CN" altLang="en-US" sz="3200" dirty="0"/>
          </a:p>
        </p:txBody>
      </p:sp>
    </p:spTree>
    <p:extLst>
      <p:ext uri="{BB962C8B-B14F-4D97-AF65-F5344CB8AC3E}">
        <p14:creationId xmlns:p14="http://schemas.microsoft.com/office/powerpoint/2010/main" val="24102869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1391"/>
            <a:ext cx="12188825" cy="6858000"/>
          </a:xfrm>
          <a:prstGeom prst="rect">
            <a:avLst/>
          </a:prstGeom>
          <a:noFill/>
        </p:spPr>
      </p:pic>
      <p:sp>
        <p:nvSpPr>
          <p:cNvPr id="3" name="内容占位符 2"/>
          <p:cNvSpPr>
            <a:spLocks noGrp="1"/>
          </p:cNvSpPr>
          <p:nvPr>
            <p:ph idx="1"/>
          </p:nvPr>
        </p:nvSpPr>
        <p:spPr>
          <a:xfrm>
            <a:off x="910630" y="1269554"/>
            <a:ext cx="11089232" cy="5400600"/>
          </a:xfrm>
        </p:spPr>
        <p:txBody>
          <a:bodyPr>
            <a:noAutofit/>
          </a:bodyPr>
          <a:lstStyle/>
          <a:p>
            <a:pPr marL="457200" indent="-457200"/>
            <a:r>
              <a:rPr lang="zh-CN" altLang="en-US" sz="3200" dirty="0"/>
              <a:t>消费者组织和其他社团的区别：</a:t>
            </a:r>
            <a:endParaRPr lang="en-US" altLang="zh-CN" sz="3200" dirty="0"/>
          </a:p>
          <a:p>
            <a:pPr marL="0" indent="0">
              <a:buNone/>
            </a:pPr>
            <a:r>
              <a:rPr lang="en-US" altLang="zh-CN" sz="3200" dirty="0"/>
              <a:t>1</a:t>
            </a:r>
            <a:r>
              <a:rPr lang="zh-CN" altLang="en-US" sz="3200" dirty="0"/>
              <a:t>、是否由政府主导设立</a:t>
            </a:r>
            <a:endParaRPr lang="en-US" altLang="zh-CN" sz="3200" dirty="0"/>
          </a:p>
          <a:p>
            <a:pPr marL="0" indent="0">
              <a:buNone/>
            </a:pPr>
            <a:r>
              <a:rPr lang="zh-CN" altLang="en-US" sz="3200" dirty="0"/>
              <a:t>       带“中”字头的协会都是由政府主导设立的</a:t>
            </a:r>
            <a:endParaRPr lang="en-US" altLang="zh-CN" sz="3200" dirty="0"/>
          </a:p>
          <a:p>
            <a:pPr marL="0" indent="0">
              <a:buNone/>
            </a:pPr>
            <a:r>
              <a:rPr lang="en-US" altLang="zh-CN" sz="3200" dirty="0"/>
              <a:t>2</a:t>
            </a:r>
            <a:r>
              <a:rPr lang="zh-CN" altLang="en-US" sz="3200" dirty="0"/>
              <a:t>、有无国家编制</a:t>
            </a:r>
            <a:endParaRPr lang="en-US" altLang="zh-CN" sz="3200" dirty="0"/>
          </a:p>
          <a:p>
            <a:pPr marL="0" indent="0">
              <a:buNone/>
            </a:pPr>
            <a:r>
              <a:rPr lang="zh-CN" altLang="en-US" sz="3200" dirty="0"/>
              <a:t>       消费者组织是有国家编制、经费的社会组织</a:t>
            </a:r>
            <a:endParaRPr lang="en-US" altLang="zh-CN" sz="3200" dirty="0"/>
          </a:p>
          <a:p>
            <a:pPr marL="0" indent="0">
              <a:buNone/>
            </a:pPr>
            <a:r>
              <a:rPr lang="en-US" altLang="zh-CN" sz="3200" dirty="0"/>
              <a:t>3</a:t>
            </a:r>
            <a:r>
              <a:rPr lang="zh-CN" altLang="en-US" sz="3200" dirty="0"/>
              <a:t>、有无会员</a:t>
            </a:r>
            <a:endParaRPr lang="en-US" altLang="zh-CN" sz="3200" dirty="0"/>
          </a:p>
          <a:p>
            <a:pPr marL="0" indent="0">
              <a:buNone/>
            </a:pPr>
            <a:r>
              <a:rPr lang="zh-CN" altLang="en-US" sz="3200" dirty="0"/>
              <a:t>       消费者组织是无会员的社会组织</a:t>
            </a:r>
            <a:endParaRPr lang="en-US" altLang="zh-CN" sz="3200" dirty="0"/>
          </a:p>
          <a:p>
            <a:pPr marL="0" indent="0">
              <a:buNone/>
            </a:pPr>
            <a:r>
              <a:rPr lang="en-US" altLang="zh-CN" sz="3200" dirty="0"/>
              <a:t>4</a:t>
            </a:r>
            <a:r>
              <a:rPr lang="zh-CN" altLang="en-US" sz="3200" dirty="0"/>
              <a:t>、是否收取会费</a:t>
            </a:r>
            <a:endParaRPr lang="en-US" altLang="zh-CN" sz="3200" dirty="0"/>
          </a:p>
          <a:p>
            <a:pPr marL="0" indent="0">
              <a:buNone/>
            </a:pPr>
            <a:r>
              <a:rPr lang="zh-CN" altLang="en-US" sz="3200" dirty="0"/>
              <a:t>       无会员的社会组织，经费主要来源于政府拨款和社会赞助</a:t>
            </a:r>
            <a:endParaRPr lang="en-US" altLang="zh-CN" sz="3200" dirty="0"/>
          </a:p>
          <a:p>
            <a:pPr marL="0" indent="0">
              <a:buNone/>
            </a:pPr>
            <a:endParaRPr lang="en-US" altLang="zh-CN" sz="3200" dirty="0"/>
          </a:p>
          <a:p>
            <a:pPr marL="0" indent="0">
              <a:buNone/>
            </a:pPr>
            <a:endParaRPr lang="zh-CN" altLang="en-US" sz="3200" dirty="0"/>
          </a:p>
        </p:txBody>
      </p:sp>
    </p:spTree>
    <p:extLst>
      <p:ext uri="{BB962C8B-B14F-4D97-AF65-F5344CB8AC3E}">
        <p14:creationId xmlns:p14="http://schemas.microsoft.com/office/powerpoint/2010/main" val="373532373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270670" y="1629594"/>
            <a:ext cx="10657184" cy="4536504"/>
          </a:xfrm>
        </p:spPr>
        <p:txBody>
          <a:bodyPr>
            <a:noAutofit/>
          </a:bodyPr>
          <a:lstStyle/>
          <a:p>
            <a:pPr marL="0" indent="0">
              <a:buNone/>
            </a:pPr>
            <a:r>
              <a:rPr lang="en-US" altLang="zh-CN" sz="3200" dirty="0"/>
              <a:t>5</a:t>
            </a:r>
            <a:r>
              <a:rPr lang="zh-CN" altLang="en-US" sz="3200" dirty="0"/>
              <a:t>、是否履行公益性职责</a:t>
            </a:r>
            <a:endParaRPr lang="en-US" altLang="zh-CN" sz="3200" dirty="0"/>
          </a:p>
          <a:p>
            <a:pPr marL="0" indent="0">
              <a:buNone/>
            </a:pPr>
            <a:r>
              <a:rPr lang="zh-CN" altLang="en-US" sz="3200" dirty="0"/>
              <a:t>       消费者组织是完全履行</a:t>
            </a:r>
            <a:r>
              <a:rPr lang="zh-CN" altLang="en-US" sz="3200" b="1" dirty="0"/>
              <a:t>公益性职责</a:t>
            </a:r>
            <a:r>
              <a:rPr lang="zh-CN" altLang="en-US" sz="3200" dirty="0"/>
              <a:t>的</a:t>
            </a:r>
            <a:r>
              <a:rPr lang="zh-CN" altLang="en-US" sz="3200" b="1" dirty="0"/>
              <a:t>社会团体</a:t>
            </a:r>
            <a:endParaRPr lang="en-US" altLang="zh-CN" sz="3200" b="1" dirty="0"/>
          </a:p>
          <a:p>
            <a:pPr marL="457200" indent="-457200"/>
            <a:r>
              <a:rPr lang="zh-CN" altLang="zh-CN" sz="3200" dirty="0"/>
              <a:t>第三十七条 消费者协会履行下列</a:t>
            </a:r>
            <a:r>
              <a:rPr lang="zh-CN" altLang="zh-CN" sz="3200" b="1" dirty="0">
                <a:solidFill>
                  <a:srgbClr val="FF0000"/>
                </a:solidFill>
              </a:rPr>
              <a:t>公益性职责</a:t>
            </a:r>
            <a:r>
              <a:rPr lang="zh-CN" altLang="zh-CN" sz="3200" dirty="0"/>
              <a:t>：</a:t>
            </a:r>
            <a:endParaRPr lang="en-US" altLang="zh-CN" sz="3200" dirty="0"/>
          </a:p>
          <a:p>
            <a:pPr marL="0" indent="0">
              <a:buNone/>
            </a:pPr>
            <a:r>
              <a:rPr lang="en-US" altLang="zh-CN" sz="3200" dirty="0"/>
              <a:t>     ………………</a:t>
            </a:r>
          </a:p>
          <a:p>
            <a:pPr marL="457200" indent="-457200"/>
            <a:r>
              <a:rPr lang="zh-CN" altLang="zh-CN" sz="3200" dirty="0"/>
              <a:t>第三十八条 消费者组织不得从事</a:t>
            </a:r>
            <a:r>
              <a:rPr lang="zh-CN" altLang="zh-CN" sz="3200" u="sng" dirty="0"/>
              <a:t>商品经营和营利性服务</a:t>
            </a:r>
            <a:r>
              <a:rPr lang="zh-CN" altLang="zh-CN" sz="3200" dirty="0"/>
              <a:t>，</a:t>
            </a:r>
            <a:r>
              <a:rPr lang="zh-CN" altLang="zh-CN" sz="3200" b="1" dirty="0">
                <a:solidFill>
                  <a:srgbClr val="FF0000"/>
                </a:solidFill>
              </a:rPr>
              <a:t>不得以收取费用或者其他牟取利益的方式向消费者推荐商品和服务</a:t>
            </a:r>
            <a:r>
              <a:rPr lang="zh-CN" altLang="zh-CN" sz="3200" dirty="0"/>
              <a:t>。</a:t>
            </a:r>
            <a:endParaRPr lang="en-US" altLang="zh-CN" sz="3200" dirty="0"/>
          </a:p>
          <a:p>
            <a:pPr marL="0" indent="0">
              <a:buNone/>
            </a:pPr>
            <a:endParaRPr lang="en-US" altLang="zh-CN" sz="3200" dirty="0"/>
          </a:p>
          <a:p>
            <a:pPr marL="0" indent="0">
              <a:buNone/>
            </a:pPr>
            <a:endParaRPr lang="zh-CN" altLang="en-US" sz="3200" dirty="0"/>
          </a:p>
          <a:p>
            <a:pPr marL="0" indent="0">
              <a:buNone/>
            </a:pPr>
            <a:endParaRPr lang="zh-CN" altLang="en-US" sz="3200" dirty="0"/>
          </a:p>
        </p:txBody>
      </p:sp>
    </p:spTree>
    <p:extLst>
      <p:ext uri="{BB962C8B-B14F-4D97-AF65-F5344CB8AC3E}">
        <p14:creationId xmlns:p14="http://schemas.microsoft.com/office/powerpoint/2010/main" val="426582812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910630" y="1341562"/>
            <a:ext cx="11017224" cy="4824536"/>
          </a:xfrm>
        </p:spPr>
        <p:txBody>
          <a:bodyPr>
            <a:noAutofit/>
          </a:bodyPr>
          <a:lstStyle/>
          <a:p>
            <a:pPr marL="457200" indent="-457200"/>
            <a:r>
              <a:rPr lang="zh-CN" altLang="en-US" sz="3200" dirty="0"/>
              <a:t>由此，消费者组织具有以下法律特征：</a:t>
            </a:r>
            <a:endParaRPr lang="en-US" altLang="zh-CN" sz="3200" dirty="0"/>
          </a:p>
          <a:p>
            <a:pPr marL="0" indent="0">
              <a:buNone/>
            </a:pPr>
            <a:r>
              <a:rPr lang="en-US" altLang="zh-CN" sz="3200" dirty="0"/>
              <a:t>1</a:t>
            </a:r>
            <a:r>
              <a:rPr lang="zh-CN" altLang="en-US" sz="3200" dirty="0"/>
              <a:t>、社团性</a:t>
            </a:r>
            <a:endParaRPr lang="en-US" altLang="zh-CN" sz="3200" dirty="0"/>
          </a:p>
          <a:p>
            <a:pPr marL="514350" indent="-514350">
              <a:buFont typeface="+mj-ea"/>
              <a:buAutoNum type="circleNumDbPlain"/>
            </a:pPr>
            <a:r>
              <a:rPr lang="zh-CN" altLang="en-US" sz="3200" dirty="0"/>
              <a:t>非盈利性</a:t>
            </a:r>
            <a:endParaRPr lang="en-US" altLang="zh-CN" sz="3200" dirty="0"/>
          </a:p>
          <a:p>
            <a:pPr marL="514350" indent="-514350">
              <a:buFont typeface="+mj-ea"/>
              <a:buAutoNum type="circleNumDbPlain"/>
            </a:pPr>
            <a:r>
              <a:rPr lang="zh-CN" altLang="en-US" sz="3200" dirty="0"/>
              <a:t>自治性</a:t>
            </a:r>
            <a:endParaRPr lang="en-US" altLang="zh-CN" sz="3200" dirty="0"/>
          </a:p>
          <a:p>
            <a:pPr marL="0" indent="0">
              <a:buNone/>
            </a:pPr>
            <a:r>
              <a:rPr lang="en-US" altLang="zh-CN" sz="3200" dirty="0"/>
              <a:t>2</a:t>
            </a:r>
            <a:r>
              <a:rPr lang="zh-CN" altLang="en-US" sz="3200" dirty="0"/>
              <a:t>、专门性</a:t>
            </a:r>
            <a:endParaRPr lang="en-US" altLang="zh-CN" sz="3200" dirty="0"/>
          </a:p>
          <a:p>
            <a:pPr marL="0" indent="0">
              <a:buNone/>
            </a:pPr>
            <a:r>
              <a:rPr lang="zh-CN" altLang="en-US" sz="3200" dirty="0"/>
              <a:t>宗旨是保护消费者权益，任务是对商品和服务进行社会监督</a:t>
            </a:r>
            <a:endParaRPr lang="en-US" altLang="zh-CN" sz="3200" dirty="0"/>
          </a:p>
          <a:p>
            <a:pPr marL="0" indent="0">
              <a:buNone/>
            </a:pPr>
            <a:r>
              <a:rPr lang="en-US" altLang="zh-CN" sz="3200" dirty="0"/>
              <a:t>3</a:t>
            </a:r>
            <a:r>
              <a:rPr lang="zh-CN" altLang="en-US" sz="3200" dirty="0"/>
              <a:t>、法定性</a:t>
            </a:r>
            <a:endParaRPr lang="en-US" altLang="zh-CN" sz="3200" dirty="0"/>
          </a:p>
          <a:p>
            <a:pPr marL="0" indent="0">
              <a:buNone/>
            </a:pPr>
            <a:r>
              <a:rPr lang="zh-CN" altLang="en-US" sz="3200" dirty="0"/>
              <a:t>需依法成立</a:t>
            </a:r>
          </a:p>
          <a:p>
            <a:pPr marL="0" indent="0">
              <a:buNone/>
            </a:pPr>
            <a:endParaRPr lang="zh-CN" altLang="en-US" sz="3200" dirty="0"/>
          </a:p>
        </p:txBody>
      </p:sp>
    </p:spTree>
    <p:extLst>
      <p:ext uri="{BB962C8B-B14F-4D97-AF65-F5344CB8AC3E}">
        <p14:creationId xmlns:p14="http://schemas.microsoft.com/office/powerpoint/2010/main" val="337850524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10212</TotalTime>
  <Words>11237</Words>
  <Application>Microsoft Office PowerPoint</Application>
  <PresentationFormat>自定义</PresentationFormat>
  <Paragraphs>804</Paragraphs>
  <Slides>193</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193</vt:i4>
      </vt:variant>
    </vt:vector>
  </HeadingPairs>
  <TitlesOfParts>
    <vt:vector size="201" baseType="lpstr">
      <vt:lpstr>等线</vt:lpstr>
      <vt:lpstr>华文楷体</vt:lpstr>
      <vt:lpstr>楷体</vt:lpstr>
      <vt:lpstr>宋体</vt:lpstr>
      <vt:lpstr>微软雅黑</vt:lpstr>
      <vt:lpstr>Arial</vt:lpstr>
      <vt:lpstr>Calibri</vt:lpstr>
      <vt:lpstr>Office 主题</vt:lpstr>
      <vt:lpstr>消费者权益保护法</vt:lpstr>
      <vt:lpstr>第二部分：消费者权利解析</vt:lpstr>
      <vt:lpstr>消费者的权利</vt:lpstr>
      <vt:lpstr>消费者权利的含义</vt:lpstr>
      <vt:lpstr>消费者权利的特征</vt:lpstr>
      <vt:lpstr>消费者权利的形成与发展</vt:lpstr>
      <vt:lpstr>消费者权利的性质</vt:lpstr>
      <vt:lpstr>消费者权利的构成</vt:lpstr>
      <vt:lpstr>消费者权利的扩张</vt:lpstr>
      <vt:lpstr>消费者的具体权利</vt:lpstr>
      <vt:lpstr>消费者的具体权利</vt:lpstr>
      <vt:lpstr>经营者的具体义务</vt:lpstr>
      <vt:lpstr>经营者的具体义务</vt:lpstr>
      <vt:lpstr>经营者的具体义务</vt:lpstr>
      <vt:lpstr>安全保障权</vt:lpstr>
      <vt:lpstr>PowerPoint 演示文稿</vt:lpstr>
      <vt:lpstr>PowerPoint 演示文稿</vt:lpstr>
      <vt:lpstr>PowerPoint 演示文稿</vt:lpstr>
      <vt:lpstr>安全保障义务</vt:lpstr>
      <vt:lpstr>消除危险义务</vt:lpstr>
      <vt:lpstr>美国“福特事件”</vt:lpstr>
      <vt:lpstr>PowerPoint 演示文稿</vt:lpstr>
      <vt:lpstr>PowerPoint 演示文稿</vt:lpstr>
      <vt:lpstr>PowerPoint 演示文稿</vt:lpstr>
      <vt:lpstr>PowerPoint 演示文稿</vt:lpstr>
      <vt:lpstr>PowerPoint 演示文稿</vt:lpstr>
      <vt:lpstr>知悉真情权</vt:lpstr>
      <vt:lpstr>PowerPoint 演示文稿</vt:lpstr>
      <vt:lpstr>PowerPoint 演示文稿</vt:lpstr>
      <vt:lpstr>PowerPoint 演示文稿</vt:lpstr>
      <vt:lpstr>PowerPoint 演示文稿</vt:lpstr>
      <vt:lpstr>商品服务信息真实义务</vt:lpstr>
      <vt:lpstr>标明真实名称和标记义务</vt:lpstr>
      <vt:lpstr>网络、金融经营者的义务</vt:lpstr>
      <vt:lpstr>自主选择权</vt:lpstr>
      <vt:lpstr>PowerPoint 演示文稿</vt:lpstr>
      <vt:lpstr>PowerPoint 演示文稿</vt:lpstr>
      <vt:lpstr>PowerPoint 演示文稿</vt:lpstr>
      <vt:lpstr>公平交易权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守法履约诚信经营义务</vt:lpstr>
      <vt:lpstr>诚信经营义务</vt:lpstr>
      <vt:lpstr>PowerPoint 演示文稿</vt:lpstr>
      <vt:lpstr>PowerPoint 演示文稿</vt:lpstr>
      <vt:lpstr>PowerPoint 演示文稿</vt:lpstr>
      <vt:lpstr>PowerPoint 演示文稿</vt:lpstr>
      <vt:lpstr>质量保证义务</vt:lpstr>
      <vt:lpstr>PowerPoint 演示文稿</vt:lpstr>
      <vt:lpstr>格式合同公平合理义务</vt:lpstr>
      <vt:lpstr>PowerPoint 演示文稿</vt:lpstr>
      <vt:lpstr>PowerPoint 演示文稿</vt:lpstr>
      <vt:lpstr>PowerPoint 演示文稿</vt:lpstr>
      <vt:lpstr>获得赔偿权</vt:lpstr>
      <vt:lpstr>PowerPoint 演示文稿</vt:lpstr>
      <vt:lpstr>PowerPoint 演示文稿</vt:lpstr>
      <vt:lpstr>PowerPoint 演示文稿</vt:lpstr>
      <vt:lpstr>郭某某诉北京河狸家信息技术有限公司等健康权纠纷案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结社权</vt:lpstr>
      <vt:lpstr>PowerPoint 演示文稿</vt:lpstr>
      <vt:lpstr>PowerPoint 演示文稿</vt:lpstr>
      <vt:lpstr>PowerPoint 演示文稿</vt:lpstr>
      <vt:lpstr>消费者组织概述</vt:lpstr>
      <vt:lpstr>PowerPoint 演示文稿</vt:lpstr>
      <vt:lpstr>PowerPoint 演示文稿</vt:lpstr>
      <vt:lpstr>PowerPoint 演示文稿</vt:lpstr>
      <vt:lpstr>PowerPoint 演示文稿</vt:lpstr>
      <vt:lpstr>PowerPoint 演示文稿</vt:lpstr>
      <vt:lpstr>消费者协会的职能</vt:lpstr>
      <vt:lpstr>PowerPoint 演示文稿</vt:lpstr>
      <vt:lpstr>PowerPoint 演示文稿</vt:lpstr>
      <vt:lpstr>PowerPoint 演示文稿</vt:lpstr>
      <vt:lpstr>PowerPoint 演示文稿</vt:lpstr>
      <vt:lpstr>PowerPoint 演示文稿</vt:lpstr>
      <vt:lpstr>中国消费者协会</vt:lpstr>
      <vt:lpstr>PowerPoint 演示文稿</vt:lpstr>
      <vt:lpstr>获取知识权 （受教育权）</vt:lpstr>
      <vt:lpstr>PowerPoint 演示文稿</vt:lpstr>
      <vt:lpstr>PowerPoint 演示文稿</vt:lpstr>
      <vt:lpstr>PowerPoint 演示文稿</vt:lpstr>
      <vt:lpstr>受尊重权</vt:lpstr>
      <vt:lpstr>PowerPoint 演示文稿</vt:lpstr>
      <vt:lpstr>PowerPoint 演示文稿</vt:lpstr>
      <vt:lpstr>PowerPoint 演示文稿</vt:lpstr>
      <vt:lpstr>PowerPoint 演示文稿</vt:lpstr>
      <vt:lpstr>尊重消费者义务</vt:lpstr>
      <vt:lpstr>PowerPoint 演示文稿</vt:lpstr>
      <vt:lpstr>PowerPoint 演示文稿</vt:lpstr>
      <vt:lpstr>监督权</vt:lpstr>
      <vt:lpstr>PowerPoint 演示文稿</vt:lpstr>
      <vt:lpstr>PowerPoint 演示文稿</vt:lpstr>
      <vt:lpstr>PowerPoint 演示文稿</vt:lpstr>
      <vt:lpstr>听取消费者意见义务</vt:lpstr>
      <vt:lpstr>反悔权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网络经营7日内无理由退货义务</vt:lpstr>
      <vt:lpstr>PowerPoint 演示文稿</vt:lpstr>
      <vt:lpstr>PowerPoint 演示文稿</vt:lpstr>
      <vt:lpstr>PowerPoint 演示文稿</vt:lpstr>
      <vt:lpstr>退货 、更换、修理义务 </vt:lpstr>
      <vt:lpstr>PowerPoint 演示文稿</vt:lpstr>
      <vt:lpstr>个人信息受保护</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保护消费者信息义务</vt:lpstr>
      <vt:lpstr>PowerPoint 演示文稿</vt:lpstr>
      <vt:lpstr>PowerPoint 演示文稿</vt:lpstr>
      <vt:lpstr>国外相关法律</vt:lpstr>
      <vt:lpstr>通用数据保护条例（GDPR）</vt:lpstr>
      <vt:lpstr>PowerPoint 演示文稿</vt:lpstr>
      <vt:lpstr>欧盟被遗忘权第一案</vt:lpstr>
      <vt:lpstr>PowerPoint 演示文稿</vt:lpstr>
      <vt:lpstr>国内被遗忘权第一案</vt:lpstr>
      <vt:lpstr>PowerPoint 演示文稿</vt:lpstr>
      <vt:lpstr>英国航空公司泄露用户信息事件</vt:lpstr>
      <vt:lpstr>2018年加州消费者隐私法案（CCPA）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个人信息的界定</vt:lpstr>
      <vt:lpstr>PowerPoint 演示文稿</vt:lpstr>
      <vt:lpstr>我国的相关法律规定</vt:lpstr>
      <vt:lpstr>PowerPoint 演示文稿</vt:lpstr>
      <vt:lpstr>PowerPoint 演示文稿</vt:lpstr>
      <vt:lpstr>法律责任</vt:lpstr>
      <vt:lpstr>PowerPoint 演示文稿</vt:lpstr>
      <vt:lpstr>PowerPoint 演示文稿</vt:lpstr>
      <vt:lpstr>PowerPoint 演示文稿</vt:lpstr>
      <vt:lpstr>PowerPoint 演示文稿</vt:lpstr>
      <vt:lpstr>不得发送未经许可的商业性信息义务</vt:lpstr>
      <vt:lpstr>PowerPoint 演示文稿</vt:lpstr>
      <vt:lpstr>经营者的举证责任倒置</vt:lpstr>
      <vt:lpstr>出具消费凭证、单据义务</vt:lpstr>
      <vt:lpstr>PowerPoint 演示文稿</vt:lpstr>
      <vt:lpstr>   谢  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上海财经大学PPT主标题</dc:title>
  <dc:creator>admin</dc:creator>
  <cp:lastModifiedBy>helenhe</cp:lastModifiedBy>
  <cp:revision>269</cp:revision>
  <cp:lastPrinted>2025-05-27T06:32:01Z</cp:lastPrinted>
  <dcterms:created xsi:type="dcterms:W3CDTF">2016-12-19T01:38:36Z</dcterms:created>
  <dcterms:modified xsi:type="dcterms:W3CDTF">2025-05-27T06:34:40Z</dcterms:modified>
</cp:coreProperties>
</file>