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685" r:id="rId3"/>
    <p:sldId id="686" r:id="rId4"/>
    <p:sldId id="687" r:id="rId5"/>
    <p:sldId id="688" r:id="rId6"/>
    <p:sldId id="689" r:id="rId7"/>
    <p:sldId id="690" r:id="rId8"/>
    <p:sldId id="691" r:id="rId9"/>
    <p:sldId id="692" r:id="rId10"/>
    <p:sldId id="693" r:id="rId11"/>
    <p:sldId id="694" r:id="rId12"/>
    <p:sldId id="695" r:id="rId13"/>
    <p:sldId id="696" r:id="rId14"/>
    <p:sldId id="697" r:id="rId15"/>
    <p:sldId id="698" r:id="rId16"/>
    <p:sldId id="699" r:id="rId17"/>
    <p:sldId id="700" r:id="rId18"/>
    <p:sldId id="701" r:id="rId19"/>
    <p:sldId id="702" r:id="rId20"/>
    <p:sldId id="703" r:id="rId21"/>
    <p:sldId id="704" r:id="rId22"/>
    <p:sldId id="705" r:id="rId23"/>
    <p:sldId id="706" r:id="rId24"/>
    <p:sldId id="707" r:id="rId25"/>
    <p:sldId id="708" r:id="rId26"/>
    <p:sldId id="709" r:id="rId27"/>
    <p:sldId id="710" r:id="rId28"/>
    <p:sldId id="711"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57" r:id="rId63"/>
    <p:sldId id="756" r:id="rId64"/>
    <p:sldId id="745" r:id="rId65"/>
    <p:sldId id="746" r:id="rId66"/>
    <p:sldId id="747" r:id="rId67"/>
    <p:sldId id="748" r:id="rId68"/>
    <p:sldId id="749" r:id="rId69"/>
    <p:sldId id="750" r:id="rId70"/>
    <p:sldId id="751" r:id="rId71"/>
    <p:sldId id="752" r:id="rId72"/>
    <p:sldId id="753" r:id="rId73"/>
    <p:sldId id="754" r:id="rId74"/>
    <p:sldId id="755" r:id="rId75"/>
    <p:sldId id="450" r:id="rId76"/>
  </p:sldIdLst>
  <p:sldSz cx="12190413" cy="6859588"/>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24" y="52"/>
      </p:cViewPr>
      <p:guideLst>
        <p:guide orient="horz" pos="2161"/>
        <p:guide pos="3840"/>
      </p:guideLst>
    </p:cSldViewPr>
  </p:slideViewPr>
  <p:notesTextViewPr>
    <p:cViewPr>
      <p:scale>
        <a:sx n="100" d="100"/>
        <a:sy n="100" d="100"/>
      </p:scale>
      <p:origin x="0" y="0"/>
    </p:cViewPr>
  </p:notesTextViewPr>
  <p:sorterViewPr>
    <p:cViewPr varScale="1">
      <p:scale>
        <a:sx n="1" d="1"/>
        <a:sy n="1" d="1"/>
      </p:scale>
      <p:origin x="0" y="-276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DC835-ECCC-4C27-B22C-DFFAFC9CC4D7}" type="datetimeFigureOut">
              <a:rPr lang="zh-CN" altLang="en-US" smtClean="0"/>
              <a:pPr/>
              <a:t>2024/4/24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D84B67-9AD5-4371-B1F9-357F20138B03}" type="slidenum">
              <a:rPr lang="zh-CN" altLang="en-US" smtClean="0"/>
              <a:pPr/>
              <a:t>‹#›</a:t>
            </a:fld>
            <a:endParaRPr lang="zh-CN" altLang="en-US"/>
          </a:p>
        </p:txBody>
      </p:sp>
    </p:spTree>
    <p:extLst>
      <p:ext uri="{BB962C8B-B14F-4D97-AF65-F5344CB8AC3E}">
        <p14:creationId xmlns:p14="http://schemas.microsoft.com/office/powerpoint/2010/main" val="185128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21D16-CC98-4A82-A899-973BE1534D05}" type="datetimeFigureOut">
              <a:rPr lang="zh-CN" altLang="en-US" smtClean="0"/>
              <a:t>2024/4/24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00B28-AAE9-4C5E-8BD5-FD213CF7AADA}" type="slidenum">
              <a:rPr lang="zh-CN" altLang="en-US" smtClean="0"/>
              <a:t>‹#›</a:t>
            </a:fld>
            <a:endParaRPr lang="zh-CN" altLang="en-US"/>
          </a:p>
        </p:txBody>
      </p:sp>
    </p:spTree>
    <p:extLst>
      <p:ext uri="{BB962C8B-B14F-4D97-AF65-F5344CB8AC3E}">
        <p14:creationId xmlns:p14="http://schemas.microsoft.com/office/powerpoint/2010/main" val="21603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31FBED-CC27-4967-82A5-010F4DE8A79C}" type="slidenum">
              <a:rPr lang="zh-CN" altLang="en-US" smtClean="0"/>
              <a:pPr/>
              <a:t>7</a:t>
            </a:fld>
            <a:endParaRPr lang="zh-CN" altLang="en-US"/>
          </a:p>
        </p:txBody>
      </p:sp>
    </p:spTree>
    <p:extLst>
      <p:ext uri="{BB962C8B-B14F-4D97-AF65-F5344CB8AC3E}">
        <p14:creationId xmlns:p14="http://schemas.microsoft.com/office/powerpoint/2010/main" val="354514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31FBED-CC27-4967-82A5-010F4DE8A79C}" type="slidenum">
              <a:rPr lang="zh-CN" altLang="en-US" smtClean="0"/>
              <a:pPr/>
              <a:t>8</a:t>
            </a:fld>
            <a:endParaRPr lang="zh-CN" altLang="en-US"/>
          </a:p>
        </p:txBody>
      </p:sp>
    </p:spTree>
    <p:extLst>
      <p:ext uri="{BB962C8B-B14F-4D97-AF65-F5344CB8AC3E}">
        <p14:creationId xmlns:p14="http://schemas.microsoft.com/office/powerpoint/2010/main" val="856071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2024/4/24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2024/4/24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2024/4/24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2024/4/24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2024/4/24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2024/4/24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2024/4/24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2024/4/24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2024/4/24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2024/4/24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2024/4/24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104306" tIns="52153" rIns="104306" bIns="52153" rtlCol="0" anchor="ctr"/>
          <a:lstStyle>
            <a:lvl1pPr algn="l">
              <a:defRPr sz="1400">
                <a:solidFill>
                  <a:schemeClr val="tx1">
                    <a:tint val="75000"/>
                  </a:schemeClr>
                </a:solidFill>
              </a:defRPr>
            </a:lvl1pPr>
          </a:lstStyle>
          <a:p>
            <a:fld id="{C9CB1C42-1154-4835-8469-74CEE61A2023}" type="datetimeFigureOut">
              <a:rPr lang="zh-CN" altLang="en-US" smtClean="0"/>
              <a:pPr/>
              <a:t>2024/4/24</a:t>
            </a:fld>
            <a:endParaRPr lang="zh-CN" altLang="en-US"/>
          </a:p>
        </p:txBody>
      </p:sp>
      <p:sp>
        <p:nvSpPr>
          <p:cNvPr id="5" name="页脚占位符 4"/>
          <p:cNvSpPr>
            <a:spLocks noGrp="1"/>
          </p:cNvSpPr>
          <p:nvPr>
            <p:ph type="ftr" sz="quarter" idx="3"/>
          </p:nvPr>
        </p:nvSpPr>
        <p:spPr>
          <a:xfrm>
            <a:off x="4165059" y="6357823"/>
            <a:ext cx="3860297" cy="365209"/>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3"/>
            <a:ext cx="2844430" cy="365209"/>
          </a:xfrm>
          <a:prstGeom prst="rect">
            <a:avLst/>
          </a:prstGeom>
        </p:spPr>
        <p:txBody>
          <a:bodyPr vert="horz" lIns="104306" tIns="52153" rIns="104306" bIns="52153" rtlCol="0" anchor="ctr"/>
          <a:lstStyle>
            <a:lvl1pPr algn="r">
              <a:defRPr sz="140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dministrator\Desktop\财大ppt模板\B10PPT模板（二）宽屏-08.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ctrTitle"/>
          </p:nvPr>
        </p:nvSpPr>
        <p:spPr>
          <a:xfrm>
            <a:off x="964555" y="2221449"/>
            <a:ext cx="10361851" cy="1749819"/>
          </a:xfrm>
        </p:spPr>
        <p:txBody>
          <a:bodyPr>
            <a:normAutofit/>
          </a:bodyPr>
          <a:lstStyle/>
          <a:p>
            <a:r>
              <a:rPr lang="zh-CN" altLang="en-US" sz="7200" b="1" dirty="0">
                <a:solidFill>
                  <a:srgbClr val="7C1D20"/>
                </a:solidFill>
                <a:latin typeface="华文楷体" panose="02010600040101010101" pitchFamily="2" charset="-122"/>
                <a:ea typeface="华文楷体" panose="02010600040101010101" pitchFamily="2" charset="-122"/>
              </a:rPr>
              <a:t>消费者权益保护法</a:t>
            </a:r>
          </a:p>
        </p:txBody>
      </p:sp>
      <p:sp>
        <p:nvSpPr>
          <p:cNvPr id="6" name="标题 1"/>
          <p:cNvSpPr txBox="1">
            <a:spLocks/>
          </p:cNvSpPr>
          <p:nvPr/>
        </p:nvSpPr>
        <p:spPr>
          <a:xfrm>
            <a:off x="964555" y="4653930"/>
            <a:ext cx="10361851" cy="648087"/>
          </a:xfrm>
          <a:prstGeom prst="rect">
            <a:avLst/>
          </a:prstGeom>
        </p:spPr>
        <p:txBody>
          <a:bodyPr vert="horz" lIns="104306" tIns="52153" rIns="104306" bIns="52153" rtlCol="0" anchor="ctr">
            <a:normAutofit/>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j-cs"/>
              </a:rPr>
              <a:t>上海财经大学法学院 何佳馨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165984" y="1858158"/>
            <a:ext cx="10215634" cy="3857652"/>
          </a:xfrm>
        </p:spPr>
        <p:txBody>
          <a:bodyPr>
            <a:noAutofit/>
          </a:bodyPr>
          <a:lstStyle/>
          <a:p>
            <a:pPr marL="514350" indent="-514350">
              <a:buFont typeface="+mj-ea"/>
              <a:buAutoNum type="circleNumDbPlain" startAt="6"/>
            </a:pPr>
            <a:r>
              <a:rPr lang="zh-CN" altLang="en-US" sz="3200" dirty="0"/>
              <a:t>国际消费者联盟（</a:t>
            </a:r>
            <a:r>
              <a:rPr lang="en-US" altLang="zh-CN" sz="3200" dirty="0"/>
              <a:t>IOCU</a:t>
            </a:r>
            <a:r>
              <a:rPr lang="zh-CN" altLang="en-US" sz="3200" dirty="0"/>
              <a:t>，</a:t>
            </a:r>
            <a:r>
              <a:rPr lang="en-US" sz="3200" dirty="0"/>
              <a:t> International Organization of Consumers Unions</a:t>
            </a:r>
            <a:r>
              <a:rPr lang="zh-CN" altLang="en-US" sz="3200" dirty="0"/>
              <a:t>）</a:t>
            </a:r>
            <a:endParaRPr lang="en-US" altLang="zh-CN" sz="3200" dirty="0"/>
          </a:p>
          <a:p>
            <a:pPr marL="514350" indent="-514350"/>
            <a:r>
              <a:rPr lang="en-US" altLang="zh-CN" sz="3200" dirty="0"/>
              <a:t>1960</a:t>
            </a:r>
            <a:r>
              <a:rPr lang="zh-CN" altLang="en-US" sz="3200" dirty="0"/>
              <a:t>年发起成立，中国</a:t>
            </a:r>
            <a:r>
              <a:rPr lang="en-US" altLang="zh-CN" sz="3200" dirty="0"/>
              <a:t>1987</a:t>
            </a:r>
            <a:r>
              <a:rPr lang="zh-CN" altLang="en-US" sz="3200" dirty="0"/>
              <a:t>年成为其正式成员</a:t>
            </a:r>
            <a:endParaRPr lang="en-US" altLang="zh-CN" sz="3200" dirty="0"/>
          </a:p>
        </p:txBody>
      </p:sp>
    </p:spTree>
    <p:extLst>
      <p:ext uri="{BB962C8B-B14F-4D97-AF65-F5344CB8AC3E}">
        <p14:creationId xmlns:p14="http://schemas.microsoft.com/office/powerpoint/2010/main" val="289661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94546" y="1429530"/>
            <a:ext cx="9715568" cy="4857784"/>
          </a:xfrm>
        </p:spPr>
        <p:txBody>
          <a:bodyPr>
            <a:noAutofit/>
          </a:bodyPr>
          <a:lstStyle/>
          <a:p>
            <a:pPr marL="514350" indent="-514350"/>
            <a:r>
              <a:rPr lang="zh-CN" altLang="en-US" sz="2800" b="1" dirty="0"/>
              <a:t>国际消费者协会</a:t>
            </a:r>
            <a:r>
              <a:rPr lang="zh-CN" altLang="en-US" sz="2800" dirty="0"/>
              <a:t>所维护的消费者权益共有八项：</a:t>
            </a:r>
            <a:endParaRPr lang="en-US" altLang="zh-CN" sz="2800" dirty="0"/>
          </a:p>
          <a:p>
            <a:pPr marL="514350" indent="-514350">
              <a:buFont typeface="+mj-lt"/>
              <a:buAutoNum type="arabicPeriod"/>
            </a:pPr>
            <a:r>
              <a:rPr lang="zh-CN" altLang="en-US" sz="2800" dirty="0"/>
              <a:t>产品及服务能满足消费的基本需求的权利</a:t>
            </a:r>
          </a:p>
          <a:p>
            <a:pPr marL="514350" indent="-514350">
              <a:buFont typeface="+mj-lt"/>
              <a:buAutoNum type="arabicPeriod"/>
            </a:pPr>
            <a:r>
              <a:rPr lang="zh-CN" altLang="en-US" sz="2800" dirty="0"/>
              <a:t>产品及服务符合安全标准的权利（</a:t>
            </a:r>
            <a:r>
              <a:rPr lang="zh-CN" altLang="en-US" sz="2800" b="1" dirty="0"/>
              <a:t>安全保障权</a:t>
            </a:r>
            <a:r>
              <a:rPr lang="zh-CN" altLang="en-US" sz="2800" dirty="0"/>
              <a:t>）</a:t>
            </a:r>
          </a:p>
          <a:p>
            <a:pPr marL="514350" indent="-514350">
              <a:buFont typeface="+mj-lt"/>
              <a:buAutoNum type="arabicPeriod"/>
            </a:pPr>
            <a:r>
              <a:rPr lang="zh-CN" altLang="en-US" sz="2800" dirty="0"/>
              <a:t>消费前有获得足够且正确的资讯的权利（</a:t>
            </a:r>
            <a:r>
              <a:rPr lang="zh-CN" altLang="en-US" sz="2800" b="1" dirty="0"/>
              <a:t>知悉真情权</a:t>
            </a:r>
            <a:r>
              <a:rPr lang="zh-CN" altLang="en-US" sz="2800" dirty="0"/>
              <a:t>）</a:t>
            </a:r>
          </a:p>
          <a:p>
            <a:pPr marL="514350" indent="-514350">
              <a:buFont typeface="+mj-lt"/>
              <a:buAutoNum type="arabicPeriod"/>
            </a:pPr>
            <a:r>
              <a:rPr lang="zh-CN" altLang="en-US" sz="2800" dirty="0"/>
              <a:t>消费时有选择的权利（</a:t>
            </a:r>
            <a:r>
              <a:rPr lang="zh-CN" altLang="en-US" sz="2800" b="1" dirty="0"/>
              <a:t>自由选择权</a:t>
            </a:r>
            <a:r>
              <a:rPr lang="zh-CN" altLang="en-US" sz="2800" dirty="0"/>
              <a:t>）</a:t>
            </a:r>
          </a:p>
          <a:p>
            <a:pPr marL="514350" indent="-514350">
              <a:buFont typeface="+mj-lt"/>
              <a:buAutoNum type="arabicPeriod"/>
            </a:pPr>
            <a:r>
              <a:rPr lang="zh-CN" altLang="en-US" sz="2800" dirty="0"/>
              <a:t>对产品及服务表达意见的权利（</a:t>
            </a:r>
            <a:r>
              <a:rPr lang="zh-CN" altLang="en-US" sz="2800" b="1" i="1" dirty="0"/>
              <a:t>监督权</a:t>
            </a:r>
            <a:r>
              <a:rPr lang="zh-CN" altLang="en-US" sz="2800" dirty="0"/>
              <a:t>）</a:t>
            </a:r>
          </a:p>
          <a:p>
            <a:pPr marL="514350" indent="-514350">
              <a:buFont typeface="+mj-lt"/>
              <a:buAutoNum type="arabicPeriod"/>
            </a:pPr>
            <a:r>
              <a:rPr lang="zh-CN" altLang="en-US" sz="2800" dirty="0"/>
              <a:t>对产品或服务不满时获得公正的赔偿的权利（</a:t>
            </a:r>
            <a:r>
              <a:rPr lang="zh-CN" altLang="en-US" sz="2800" b="1" dirty="0"/>
              <a:t>获得赔偿权</a:t>
            </a:r>
            <a:r>
              <a:rPr lang="zh-CN" altLang="en-US" sz="2800" dirty="0"/>
              <a:t>）</a:t>
            </a:r>
          </a:p>
          <a:p>
            <a:pPr marL="514350" indent="-514350">
              <a:buFont typeface="+mj-lt"/>
              <a:buAutoNum type="arabicPeriod"/>
            </a:pPr>
            <a:r>
              <a:rPr lang="zh-CN" altLang="en-US" sz="2800" dirty="0"/>
              <a:t>接受消费者教育的权利（</a:t>
            </a:r>
            <a:r>
              <a:rPr lang="zh-CN" altLang="en-US" sz="2800" b="1" dirty="0"/>
              <a:t>受教育权</a:t>
            </a:r>
            <a:r>
              <a:rPr lang="zh-CN" altLang="en-US" sz="2800" dirty="0"/>
              <a:t>）</a:t>
            </a:r>
          </a:p>
          <a:p>
            <a:pPr marL="514350" indent="-514350">
              <a:buFont typeface="+mj-lt"/>
              <a:buAutoNum type="arabicPeriod"/>
            </a:pPr>
            <a:r>
              <a:rPr lang="zh-CN" altLang="en-US" sz="2800" dirty="0"/>
              <a:t>享有可持续发展及健康的环境的权利</a:t>
            </a:r>
          </a:p>
          <a:p>
            <a:pPr marL="514350" indent="-514350"/>
            <a:endParaRPr lang="en-US" altLang="zh-CN" sz="3200" dirty="0"/>
          </a:p>
        </p:txBody>
      </p:sp>
    </p:spTree>
    <p:extLst>
      <p:ext uri="{BB962C8B-B14F-4D97-AF65-F5344CB8AC3E}">
        <p14:creationId xmlns:p14="http://schemas.microsoft.com/office/powerpoint/2010/main" val="8932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23108" y="1643844"/>
            <a:ext cx="10358510" cy="4071966"/>
          </a:xfrm>
        </p:spPr>
        <p:txBody>
          <a:bodyPr>
            <a:noAutofit/>
          </a:bodyPr>
          <a:lstStyle/>
          <a:p>
            <a:pPr marL="457200" indent="-457200"/>
            <a:r>
              <a:rPr lang="zh-CN" altLang="en-US" sz="3200" dirty="0"/>
              <a:t>我国的消费者权益保护运动</a:t>
            </a:r>
            <a:endParaRPr lang="en-US" altLang="zh-CN" sz="3200" dirty="0"/>
          </a:p>
          <a:p>
            <a:pPr>
              <a:buNone/>
            </a:pPr>
            <a:r>
              <a:rPr lang="en-US" altLang="zh-CN" sz="3200" dirty="0"/>
              <a:t>1</a:t>
            </a:r>
            <a:r>
              <a:rPr lang="zh-CN" altLang="en-US" sz="3200" dirty="0"/>
              <a:t>、自发保护阶段</a:t>
            </a:r>
            <a:endParaRPr lang="en-US" altLang="zh-CN" sz="3200" dirty="0"/>
          </a:p>
          <a:p>
            <a:pPr>
              <a:buNone/>
            </a:pPr>
            <a:r>
              <a:rPr lang="en-US" altLang="zh-CN" sz="3200" dirty="0"/>
              <a:t>2</a:t>
            </a:r>
            <a:r>
              <a:rPr lang="zh-CN" altLang="en-US" sz="3200" dirty="0"/>
              <a:t>、消费者组织保护阶段</a:t>
            </a:r>
            <a:endParaRPr lang="en-US" altLang="zh-CN" sz="3200" dirty="0"/>
          </a:p>
          <a:p>
            <a:r>
              <a:rPr lang="zh-CN" altLang="en-US" sz="3200" dirty="0"/>
              <a:t>中国消费者协会成立（</a:t>
            </a:r>
            <a:r>
              <a:rPr lang="en-US" altLang="zh-CN" sz="3200" dirty="0"/>
              <a:t>1984</a:t>
            </a:r>
            <a:r>
              <a:rPr lang="zh-CN" altLang="en-US" sz="3200" dirty="0"/>
              <a:t>年）</a:t>
            </a:r>
            <a:endParaRPr lang="en-US" altLang="zh-CN" sz="3200" dirty="0"/>
          </a:p>
          <a:p>
            <a:pPr>
              <a:buNone/>
            </a:pPr>
            <a:r>
              <a:rPr lang="en-US" altLang="zh-CN" sz="3200" dirty="0"/>
              <a:t>3</a:t>
            </a:r>
            <a:r>
              <a:rPr lang="zh-CN" altLang="en-US" sz="3200" dirty="0"/>
              <a:t>、政府依法保护阶段</a:t>
            </a:r>
            <a:endParaRPr lang="en-US" altLang="zh-CN" sz="3200" dirty="0"/>
          </a:p>
          <a:p>
            <a:r>
              <a:rPr lang="en-US" altLang="zh-CN" sz="3200" dirty="0"/>
              <a:t>《</a:t>
            </a:r>
            <a:r>
              <a:rPr lang="zh-CN" altLang="en-US" sz="3200" dirty="0"/>
              <a:t>消法</a:t>
            </a:r>
            <a:r>
              <a:rPr lang="en-US" altLang="zh-CN" sz="3200" dirty="0"/>
              <a:t>》</a:t>
            </a:r>
            <a:r>
              <a:rPr lang="zh-CN" altLang="en-US" sz="3200" dirty="0"/>
              <a:t>的制定颁布（</a:t>
            </a:r>
            <a:r>
              <a:rPr lang="en-US" altLang="zh-CN" sz="3200" dirty="0"/>
              <a:t>1993</a:t>
            </a:r>
            <a:r>
              <a:rPr lang="zh-CN" altLang="en-US" sz="3200" dirty="0"/>
              <a:t>年）</a:t>
            </a:r>
            <a:endParaRPr lang="en-US" altLang="zh-CN" sz="3200" dirty="0"/>
          </a:p>
          <a:p>
            <a:r>
              <a:rPr lang="zh-CN" altLang="en-US" sz="3200" dirty="0"/>
              <a:t>消费者运动的最高阶段</a:t>
            </a:r>
          </a:p>
          <a:p>
            <a:pPr marL="514350" indent="-514350">
              <a:buFont typeface="+mj-ea"/>
              <a:buAutoNum type="circleNumDbPlain" startAt="7"/>
            </a:pPr>
            <a:endParaRPr lang="zh-CN" altLang="en-US" sz="3200" dirty="0"/>
          </a:p>
          <a:p>
            <a:pPr marL="514350" indent="-514350">
              <a:buFont typeface="+mj-ea"/>
              <a:buAutoNum type="circleNumDbPlain" startAt="3"/>
            </a:pPr>
            <a:endParaRPr lang="en-US" altLang="zh-CN" sz="3200" dirty="0"/>
          </a:p>
        </p:txBody>
      </p:sp>
    </p:spTree>
    <p:extLst>
      <p:ext uri="{BB962C8B-B14F-4D97-AF65-F5344CB8AC3E}">
        <p14:creationId xmlns:p14="http://schemas.microsoft.com/office/powerpoint/2010/main" val="66057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23108" y="1929596"/>
            <a:ext cx="10358510" cy="4071966"/>
          </a:xfrm>
        </p:spPr>
        <p:txBody>
          <a:bodyPr>
            <a:noAutofit/>
          </a:bodyPr>
          <a:lstStyle/>
          <a:p>
            <a:pPr marL="457200" indent="-457200"/>
            <a:r>
              <a:rPr lang="zh-CN" altLang="en-US" sz="3200" dirty="0"/>
              <a:t>消费者权益保护运动的法律意义</a:t>
            </a:r>
            <a:endParaRPr lang="en-US" altLang="zh-CN" sz="3200" dirty="0"/>
          </a:p>
          <a:p>
            <a:pPr marL="514350" indent="-514350">
              <a:buFont typeface="+mj-lt"/>
              <a:buAutoNum type="arabicPeriod"/>
            </a:pPr>
            <a:r>
              <a:rPr lang="zh-CN" altLang="en-US" sz="3200" dirty="0"/>
              <a:t>对消费者保护立法的制定具有指示作用</a:t>
            </a:r>
            <a:endParaRPr lang="en-US" altLang="zh-CN" sz="3200" dirty="0"/>
          </a:p>
          <a:p>
            <a:pPr marL="514350" indent="-514350">
              <a:buFont typeface="+mj-lt"/>
              <a:buAutoNum type="arabicPeriod"/>
            </a:pPr>
            <a:r>
              <a:rPr lang="zh-CN" altLang="en-US" sz="3200" dirty="0"/>
              <a:t>对消费者保护立法的制定具有整合作用</a:t>
            </a:r>
            <a:endParaRPr lang="en-US" altLang="zh-CN" sz="3200" dirty="0"/>
          </a:p>
          <a:p>
            <a:pPr marL="514350" indent="-514350">
              <a:buFont typeface="+mj-lt"/>
              <a:buAutoNum type="arabicPeriod"/>
            </a:pPr>
            <a:r>
              <a:rPr lang="zh-CN" altLang="en-US" sz="3200" dirty="0"/>
              <a:t>对消费者保护立法的制定具有促进作用</a:t>
            </a:r>
          </a:p>
          <a:p>
            <a:pPr marL="514350" indent="-514350">
              <a:buFont typeface="+mj-ea"/>
              <a:buAutoNum type="circleNumDbPlain" startAt="7"/>
            </a:pPr>
            <a:endParaRPr lang="zh-CN" altLang="en-US" sz="3200" dirty="0"/>
          </a:p>
          <a:p>
            <a:pPr marL="514350" indent="-514350">
              <a:buFont typeface="+mj-ea"/>
              <a:buAutoNum type="circleNumDbPlain" startAt="3"/>
            </a:pPr>
            <a:endParaRPr lang="en-US" altLang="zh-CN" sz="3200" dirty="0"/>
          </a:p>
        </p:txBody>
      </p:sp>
    </p:spTree>
    <p:extLst>
      <p:ext uri="{BB962C8B-B14F-4D97-AF65-F5344CB8AC3E}">
        <p14:creationId xmlns:p14="http://schemas.microsoft.com/office/powerpoint/2010/main" val="344722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消费者权利保护的基本要素</a:t>
            </a:r>
          </a:p>
        </p:txBody>
      </p:sp>
      <p:sp>
        <p:nvSpPr>
          <p:cNvPr id="3" name="内容占位符 2"/>
          <p:cNvSpPr>
            <a:spLocks noGrp="1"/>
          </p:cNvSpPr>
          <p:nvPr>
            <p:ph idx="1"/>
          </p:nvPr>
        </p:nvSpPr>
        <p:spPr>
          <a:xfrm>
            <a:off x="808794" y="2205658"/>
            <a:ext cx="10715700" cy="4010218"/>
          </a:xfrm>
        </p:spPr>
        <p:txBody>
          <a:bodyPr>
            <a:noAutofit/>
          </a:bodyPr>
          <a:lstStyle/>
          <a:p>
            <a:pPr marL="457200" indent="-457200"/>
            <a:r>
              <a:rPr lang="zh-CN" altLang="en-US" sz="3200" dirty="0"/>
              <a:t>主体要素</a:t>
            </a:r>
            <a:endParaRPr lang="en-US" altLang="zh-CN" sz="3200" dirty="0"/>
          </a:p>
          <a:p>
            <a:pPr>
              <a:buNone/>
            </a:pPr>
            <a:r>
              <a:rPr lang="en-US" altLang="zh-CN" sz="3200" dirty="0"/>
              <a:t>《</a:t>
            </a:r>
            <a:r>
              <a:rPr lang="zh-CN" altLang="en-US" sz="3200" dirty="0"/>
              <a:t>消法</a:t>
            </a:r>
            <a:r>
              <a:rPr lang="en-US" altLang="zh-CN" sz="3200" dirty="0"/>
              <a:t>》</a:t>
            </a:r>
            <a:r>
              <a:rPr lang="zh-CN" altLang="zh-CN" sz="3200" dirty="0"/>
              <a:t>第六条</a:t>
            </a:r>
            <a:r>
              <a:rPr lang="zh-CN" altLang="en-US" sz="3200" dirty="0"/>
              <a:t>：</a:t>
            </a:r>
            <a:r>
              <a:rPr lang="zh-CN" altLang="zh-CN" sz="3200" dirty="0"/>
              <a:t> </a:t>
            </a:r>
            <a:endParaRPr lang="en-US" altLang="zh-CN" sz="3200" dirty="0"/>
          </a:p>
          <a:p>
            <a:pPr>
              <a:buNone/>
            </a:pPr>
            <a:r>
              <a:rPr lang="en-US" altLang="zh-CN" sz="3200" dirty="0"/>
              <a:t>         </a:t>
            </a:r>
            <a:r>
              <a:rPr lang="zh-CN" altLang="zh-CN" sz="3200" dirty="0"/>
              <a:t>保护消费者的合法权益是</a:t>
            </a:r>
            <a:r>
              <a:rPr lang="zh-CN" altLang="zh-CN" sz="3200" b="1" dirty="0"/>
              <a:t>全社会的共同责任</a:t>
            </a:r>
            <a:r>
              <a:rPr lang="zh-CN" altLang="zh-CN" sz="3200" dirty="0"/>
              <a:t>。</a:t>
            </a:r>
          </a:p>
          <a:p>
            <a:pPr>
              <a:buNone/>
            </a:pPr>
            <a:r>
              <a:rPr lang="en-US" altLang="zh-CN" sz="3200" dirty="0"/>
              <a:t>         </a:t>
            </a:r>
            <a:r>
              <a:rPr lang="zh-CN" altLang="zh-CN" sz="3200" dirty="0"/>
              <a:t>国家鼓励、支持一切组织和个人对损害消费者合法权益的行为进行社会监督。</a:t>
            </a:r>
          </a:p>
          <a:p>
            <a:pPr>
              <a:buNone/>
            </a:pPr>
            <a:r>
              <a:rPr lang="en-US" altLang="zh-CN" sz="3200" dirty="0"/>
              <a:t>         </a:t>
            </a:r>
            <a:r>
              <a:rPr lang="zh-CN" altLang="zh-CN" sz="3200" dirty="0"/>
              <a:t>大众传播媒介应当做好维护消费者合法权益的宣传，对损害消费者合法权益的行为进行</a:t>
            </a:r>
            <a:r>
              <a:rPr lang="zh-CN" altLang="en-US" sz="3200" dirty="0"/>
              <a:t>舆论监督。</a:t>
            </a:r>
            <a:endParaRPr lang="en-US" altLang="zh-CN" sz="3000" dirty="0">
              <a:latin typeface="+mn-ea"/>
              <a:cs typeface="+mj-cs"/>
            </a:endParaRPr>
          </a:p>
        </p:txBody>
      </p:sp>
      <p:sp>
        <p:nvSpPr>
          <p:cNvPr id="5" name="五角星 4">
            <a:hlinkClick r:id="rId3" action="ppaction://hlinksldjump"/>
          </p:cNvPr>
          <p:cNvSpPr/>
          <p:nvPr/>
        </p:nvSpPr>
        <p:spPr>
          <a:xfrm>
            <a:off x="10238610" y="3501232"/>
            <a:ext cx="357190" cy="285752"/>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9688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523306" y="1929596"/>
            <a:ext cx="8215370" cy="3286148"/>
          </a:xfrm>
        </p:spPr>
        <p:txBody>
          <a:bodyPr>
            <a:noAutofit/>
          </a:bodyPr>
          <a:lstStyle/>
          <a:p>
            <a:pPr marL="514350" indent="-514350">
              <a:buFont typeface="+mj-lt"/>
              <a:buAutoNum type="arabicPeriod"/>
            </a:pPr>
            <a:r>
              <a:rPr lang="zh-CN" altLang="en-US" sz="3200" dirty="0"/>
              <a:t>国家对消费者权利的保护</a:t>
            </a:r>
            <a:endParaRPr lang="en-US" altLang="zh-CN" sz="3200" dirty="0"/>
          </a:p>
          <a:p>
            <a:pPr marL="514350" indent="-514350">
              <a:buFont typeface="+mj-lt"/>
              <a:buAutoNum type="arabicPeriod"/>
            </a:pPr>
            <a:r>
              <a:rPr lang="zh-CN" altLang="en-US" sz="3200" dirty="0"/>
              <a:t>政府对消费者权利的保护</a:t>
            </a:r>
            <a:endParaRPr lang="en-US" altLang="zh-CN" sz="3200" dirty="0"/>
          </a:p>
          <a:p>
            <a:pPr marL="514350" indent="-514350">
              <a:buFont typeface="+mj-lt"/>
              <a:buAutoNum type="arabicPeriod"/>
            </a:pPr>
            <a:r>
              <a:rPr lang="zh-CN" altLang="en-US" sz="3200" dirty="0"/>
              <a:t>消费者组织对消费者权利的保护</a:t>
            </a:r>
            <a:endParaRPr lang="en-US" altLang="zh-CN" sz="3200" dirty="0"/>
          </a:p>
          <a:p>
            <a:pPr marL="514350" indent="-514350">
              <a:buFont typeface="+mj-lt"/>
              <a:buAutoNum type="arabicPeriod"/>
            </a:pPr>
            <a:r>
              <a:rPr lang="zh-CN" altLang="en-US" sz="3200" dirty="0"/>
              <a:t>经营者对消费者权利的保护</a:t>
            </a:r>
            <a:endParaRPr lang="en-US" altLang="zh-CN" sz="3200" dirty="0"/>
          </a:p>
          <a:p>
            <a:pPr marL="514350" indent="-514350">
              <a:buFont typeface="+mj-lt"/>
              <a:buAutoNum type="arabicPeriod"/>
            </a:pPr>
            <a:r>
              <a:rPr lang="zh-CN" altLang="en-US" sz="3200" dirty="0"/>
              <a:t>消费者的自我保护</a:t>
            </a:r>
            <a:endParaRPr lang="en-US" altLang="zh-CN" sz="3200" dirty="0"/>
          </a:p>
          <a:p>
            <a:pPr marL="514350" indent="-514350">
              <a:buFont typeface="+mj-ea"/>
              <a:buAutoNum type="circleNumDbPlain" startAt="7"/>
            </a:pPr>
            <a:endParaRPr lang="zh-CN" altLang="en-US" sz="3200" dirty="0"/>
          </a:p>
          <a:p>
            <a:pPr marL="514350" indent="-514350">
              <a:buFont typeface="+mj-ea"/>
              <a:buAutoNum type="circleNumDbPlain" startAt="3"/>
            </a:pPr>
            <a:endParaRPr lang="en-US" altLang="zh-CN" sz="3200" dirty="0"/>
          </a:p>
        </p:txBody>
      </p:sp>
      <p:sp>
        <p:nvSpPr>
          <p:cNvPr id="4" name="五角星 3">
            <a:hlinkClick r:id="rId3" action="ppaction://hlinksldjump"/>
          </p:cNvPr>
          <p:cNvSpPr/>
          <p:nvPr/>
        </p:nvSpPr>
        <p:spPr>
          <a:xfrm>
            <a:off x="10167172" y="5001430"/>
            <a:ext cx="357190" cy="285752"/>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1364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2380430" y="1715282"/>
            <a:ext cx="8358246" cy="3714776"/>
          </a:xfrm>
        </p:spPr>
        <p:txBody>
          <a:bodyPr>
            <a:noAutofit/>
          </a:bodyPr>
          <a:lstStyle/>
          <a:p>
            <a:pPr marL="457200" indent="-457200"/>
            <a:r>
              <a:rPr lang="zh-CN" altLang="en-US" sz="3200" dirty="0"/>
              <a:t>手段要素</a:t>
            </a:r>
            <a:endParaRPr lang="en-US" altLang="zh-CN" sz="3200" dirty="0"/>
          </a:p>
          <a:p>
            <a:pPr marL="514350" indent="-514350">
              <a:buFont typeface="+mj-lt"/>
              <a:buAutoNum type="arabicPeriod"/>
            </a:pPr>
            <a:r>
              <a:rPr lang="zh-CN" altLang="en-US" sz="3200" dirty="0"/>
              <a:t>制定消费者权益保护法和强制性标准</a:t>
            </a:r>
            <a:endParaRPr lang="en-US" altLang="zh-CN" sz="3200" dirty="0"/>
          </a:p>
          <a:p>
            <a:pPr marL="514350" indent="-514350">
              <a:buFont typeface="+mj-lt"/>
              <a:buAutoNum type="arabicPeriod"/>
            </a:pPr>
            <a:r>
              <a:rPr lang="zh-CN" altLang="en-US" sz="3200" dirty="0"/>
              <a:t>运用行政权力实施消费者权益保护法</a:t>
            </a:r>
            <a:endParaRPr lang="en-US" altLang="zh-CN" sz="3200" dirty="0"/>
          </a:p>
          <a:p>
            <a:pPr marL="514350" indent="-514350">
              <a:buFont typeface="+mj-lt"/>
              <a:buAutoNum type="arabicPeriod"/>
            </a:pPr>
            <a:r>
              <a:rPr lang="zh-CN" altLang="en-US" sz="3200" dirty="0"/>
              <a:t>履行法定保护职责</a:t>
            </a:r>
            <a:endParaRPr lang="en-US" altLang="zh-CN" sz="3200" dirty="0"/>
          </a:p>
          <a:p>
            <a:pPr marL="514350" indent="-514350">
              <a:buFont typeface="+mj-lt"/>
              <a:buAutoNum type="arabicPeriod"/>
            </a:pPr>
            <a:r>
              <a:rPr lang="zh-CN" altLang="en-US" sz="3200" dirty="0"/>
              <a:t>履行法定或者约定的义务</a:t>
            </a:r>
            <a:endParaRPr lang="en-US" altLang="zh-CN" sz="3200" dirty="0"/>
          </a:p>
          <a:p>
            <a:pPr marL="514350" indent="-514350">
              <a:buFont typeface="+mj-lt"/>
              <a:buAutoNum type="arabicPeriod"/>
            </a:pPr>
            <a:r>
              <a:rPr lang="zh-CN" altLang="en-US" sz="3200" dirty="0"/>
              <a:t>强化意识、学习知识、提升能力</a:t>
            </a:r>
          </a:p>
          <a:p>
            <a:pPr marL="514350" indent="-514350">
              <a:buFont typeface="+mj-ea"/>
              <a:buAutoNum type="circleNumDbPlain" startAt="7"/>
            </a:pPr>
            <a:endParaRPr lang="zh-CN" altLang="en-US" sz="3200" dirty="0"/>
          </a:p>
          <a:p>
            <a:pPr marL="514350" indent="-514350">
              <a:buFont typeface="+mj-ea"/>
              <a:buAutoNum type="circleNumDbPlain" startAt="3"/>
            </a:pPr>
            <a:endParaRPr lang="en-US" altLang="zh-CN" sz="3200" dirty="0"/>
          </a:p>
        </p:txBody>
      </p:sp>
    </p:spTree>
    <p:extLst>
      <p:ext uri="{BB962C8B-B14F-4D97-AF65-F5344CB8AC3E}">
        <p14:creationId xmlns:p14="http://schemas.microsoft.com/office/powerpoint/2010/main" val="199950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消费者权利的国家保护</a:t>
            </a:r>
          </a:p>
        </p:txBody>
      </p:sp>
      <p:sp>
        <p:nvSpPr>
          <p:cNvPr id="3" name="内容占位符 2"/>
          <p:cNvSpPr>
            <a:spLocks noGrp="1"/>
          </p:cNvSpPr>
          <p:nvPr>
            <p:ph idx="1"/>
          </p:nvPr>
        </p:nvSpPr>
        <p:spPr>
          <a:xfrm>
            <a:off x="1630710" y="2643976"/>
            <a:ext cx="9322280" cy="2500330"/>
          </a:xfrm>
        </p:spPr>
        <p:txBody>
          <a:bodyPr>
            <a:noAutofit/>
          </a:bodyPr>
          <a:lstStyle/>
          <a:p>
            <a:pPr marL="457200" indent="-457200"/>
            <a:r>
              <a:rPr lang="zh-CN" altLang="en-US" sz="3200" dirty="0"/>
              <a:t>制定消费者权益保护法律</a:t>
            </a:r>
            <a:endParaRPr lang="en-US" altLang="zh-CN" sz="3200" dirty="0"/>
          </a:p>
          <a:p>
            <a:pPr marL="457200" indent="-457200"/>
            <a:r>
              <a:rPr lang="zh-CN" altLang="en-US" sz="3200" dirty="0"/>
              <a:t>制定强制性标准</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315350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制定消费者权益保护法律</a:t>
            </a:r>
          </a:p>
        </p:txBody>
      </p:sp>
      <p:sp>
        <p:nvSpPr>
          <p:cNvPr id="3" name="内容占位符 2"/>
          <p:cNvSpPr>
            <a:spLocks noGrp="1"/>
          </p:cNvSpPr>
          <p:nvPr>
            <p:ph idx="1"/>
          </p:nvPr>
        </p:nvSpPr>
        <p:spPr>
          <a:xfrm>
            <a:off x="1308860" y="2286786"/>
            <a:ext cx="10144196" cy="4000528"/>
          </a:xfrm>
        </p:spPr>
        <p:txBody>
          <a:bodyPr>
            <a:noAutofit/>
          </a:bodyPr>
          <a:lstStyle/>
          <a:p>
            <a:pPr>
              <a:buNone/>
            </a:pPr>
            <a:r>
              <a:rPr lang="en-US" altLang="zh-CN" sz="3200" dirty="0"/>
              <a:t>1</a:t>
            </a:r>
            <a:r>
              <a:rPr lang="zh-CN" altLang="en-US" sz="3200" dirty="0"/>
              <a:t>、</a:t>
            </a:r>
            <a:r>
              <a:rPr lang="en-US" altLang="zh-CN" sz="3200" dirty="0"/>
              <a:t>《</a:t>
            </a:r>
            <a:r>
              <a:rPr lang="zh-CN" altLang="en-US" sz="3200" dirty="0"/>
              <a:t>消费者权益保护法</a:t>
            </a:r>
            <a:r>
              <a:rPr lang="en-US" altLang="zh-CN" sz="3200" dirty="0"/>
              <a:t>》</a:t>
            </a:r>
            <a:r>
              <a:rPr lang="zh-CN" altLang="en-US" sz="3200" dirty="0"/>
              <a:t>的制定</a:t>
            </a:r>
            <a:endParaRPr lang="en-US" altLang="zh-CN" sz="3200" dirty="0"/>
          </a:p>
          <a:p>
            <a:pPr marL="457200" indent="-457200"/>
            <a:r>
              <a:rPr lang="en-US" altLang="zh-CN" sz="3200" dirty="0"/>
              <a:t>1993</a:t>
            </a:r>
            <a:r>
              <a:rPr lang="zh-CN" altLang="en-US" sz="3200" dirty="0"/>
              <a:t>年</a:t>
            </a:r>
            <a:r>
              <a:rPr lang="en-US" altLang="zh-CN" sz="3200" dirty="0"/>
              <a:t>10</a:t>
            </a:r>
            <a:r>
              <a:rPr lang="zh-CN" altLang="en-US" sz="3200" dirty="0"/>
              <a:t>月</a:t>
            </a:r>
            <a:r>
              <a:rPr lang="en-US" altLang="zh-CN" sz="3200" dirty="0"/>
              <a:t>31</a:t>
            </a:r>
            <a:r>
              <a:rPr lang="zh-CN" altLang="en-US" sz="3200" dirty="0"/>
              <a:t>日制定，</a:t>
            </a:r>
            <a:r>
              <a:rPr lang="en-US" altLang="zh-CN" sz="3200" dirty="0"/>
              <a:t>1994</a:t>
            </a:r>
            <a:r>
              <a:rPr lang="zh-CN" altLang="en-US" sz="3200" dirty="0"/>
              <a:t>年</a:t>
            </a:r>
            <a:r>
              <a:rPr lang="en-US" altLang="zh-CN" sz="3200" dirty="0"/>
              <a:t>1</a:t>
            </a:r>
            <a:r>
              <a:rPr lang="zh-CN" altLang="en-US" sz="3200" dirty="0"/>
              <a:t>月</a:t>
            </a:r>
            <a:r>
              <a:rPr lang="en-US" altLang="zh-CN" sz="3200" dirty="0"/>
              <a:t>1</a:t>
            </a:r>
            <a:r>
              <a:rPr lang="zh-CN" altLang="en-US" sz="3200" dirty="0"/>
              <a:t>日起施行</a:t>
            </a:r>
            <a:endParaRPr lang="en-US" altLang="zh-CN" sz="3200" dirty="0"/>
          </a:p>
          <a:p>
            <a:pPr marL="457200" indent="-457200"/>
            <a:r>
              <a:rPr lang="zh-CN" altLang="en-US" sz="3200" dirty="0"/>
              <a:t>共分</a:t>
            </a:r>
            <a:r>
              <a:rPr lang="en-US" altLang="zh-CN" sz="3200" dirty="0"/>
              <a:t>8</a:t>
            </a:r>
            <a:r>
              <a:rPr lang="zh-CN" altLang="en-US" sz="3200" dirty="0"/>
              <a:t>章</a:t>
            </a:r>
            <a:r>
              <a:rPr lang="en-US" altLang="zh-CN" sz="3200" dirty="0"/>
              <a:t>55</a:t>
            </a:r>
            <a:r>
              <a:rPr lang="zh-CN" altLang="en-US" sz="3200" dirty="0"/>
              <a:t>条</a:t>
            </a:r>
            <a:endParaRPr lang="en-US" altLang="zh-CN" sz="3200" dirty="0"/>
          </a:p>
          <a:p>
            <a:pPr>
              <a:buNone/>
            </a:pPr>
            <a:r>
              <a:rPr lang="en-US" altLang="zh-CN" sz="3200" dirty="0"/>
              <a:t>2</a:t>
            </a:r>
            <a:r>
              <a:rPr lang="zh-CN" altLang="en-US" sz="3200" dirty="0"/>
              <a:t>、</a:t>
            </a:r>
            <a:r>
              <a:rPr lang="en-US" altLang="zh-CN" sz="3200" dirty="0"/>
              <a:t>《</a:t>
            </a:r>
            <a:r>
              <a:rPr lang="zh-CN" altLang="en-US" sz="3200" dirty="0"/>
              <a:t>消费者权益保护法</a:t>
            </a:r>
            <a:r>
              <a:rPr lang="en-US" altLang="zh-CN" sz="3200" dirty="0"/>
              <a:t>》</a:t>
            </a:r>
            <a:r>
              <a:rPr lang="zh-CN" altLang="en-US" sz="3200" dirty="0"/>
              <a:t>的修订</a:t>
            </a:r>
            <a:endParaRPr lang="en-US" altLang="zh-CN" sz="3200" dirty="0"/>
          </a:p>
          <a:p>
            <a:pPr marL="457200" indent="-457200"/>
            <a:r>
              <a:rPr lang="en-US" altLang="zh-CN" sz="3200" dirty="0"/>
              <a:t>2009</a:t>
            </a:r>
            <a:r>
              <a:rPr lang="zh-CN" altLang="en-US" sz="3200" dirty="0"/>
              <a:t>年第一次修正</a:t>
            </a:r>
            <a:endParaRPr lang="en-US" altLang="zh-CN" sz="3200" dirty="0"/>
          </a:p>
          <a:p>
            <a:pPr marL="457200" indent="-457200"/>
            <a:r>
              <a:rPr lang="en-US" altLang="zh-CN" sz="3200" dirty="0"/>
              <a:t>2013</a:t>
            </a:r>
            <a:r>
              <a:rPr lang="zh-CN" altLang="en-US" sz="3200" dirty="0"/>
              <a:t>年第二次修正</a:t>
            </a:r>
            <a:endParaRPr lang="en-US" altLang="zh-CN" sz="3200" dirty="0"/>
          </a:p>
          <a:p>
            <a:pPr marL="457200" indent="-457200"/>
            <a:r>
              <a:rPr lang="zh-CN" altLang="en-US" sz="3200" dirty="0"/>
              <a:t>共分</a:t>
            </a:r>
            <a:r>
              <a:rPr lang="en-US" altLang="zh-CN" sz="3200" dirty="0"/>
              <a:t>8</a:t>
            </a:r>
            <a:r>
              <a:rPr lang="zh-CN" altLang="en-US" sz="3200" dirty="0"/>
              <a:t>章</a:t>
            </a:r>
            <a:r>
              <a:rPr lang="en-US" altLang="zh-CN" sz="3200" dirty="0"/>
              <a:t>63</a:t>
            </a:r>
            <a:r>
              <a:rPr lang="zh-CN" altLang="en-US" sz="3200" dirty="0"/>
              <a:t>条</a:t>
            </a:r>
            <a:endParaRPr lang="en-US" altLang="zh-CN" sz="3200" dirty="0"/>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13689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23011" y="1917626"/>
          <a:ext cx="11545978" cy="3924056"/>
        </p:xfrm>
        <a:graphic>
          <a:graphicData uri="http://schemas.openxmlformats.org/drawingml/2006/table">
            <a:tbl>
              <a:tblPr firstRow="1" bandRow="1">
                <a:tableStyleId>{5940675A-B579-460E-94D1-54222C63F5DA}</a:tableStyleId>
              </a:tblPr>
              <a:tblGrid>
                <a:gridCol w="5259434">
                  <a:extLst>
                    <a:ext uri="{9D8B030D-6E8A-4147-A177-3AD203B41FA5}">
                      <a16:colId xmlns:a16="http://schemas.microsoft.com/office/drawing/2014/main" val="20000"/>
                    </a:ext>
                  </a:extLst>
                </a:gridCol>
                <a:gridCol w="6286544">
                  <a:extLst>
                    <a:ext uri="{9D8B030D-6E8A-4147-A177-3AD203B41FA5}">
                      <a16:colId xmlns:a16="http://schemas.microsoft.com/office/drawing/2014/main" val="20001"/>
                    </a:ext>
                  </a:extLst>
                </a:gridCol>
              </a:tblGrid>
              <a:tr h="588035">
                <a:tc>
                  <a:txBody>
                    <a:bodyPr/>
                    <a:lstStyle/>
                    <a:p>
                      <a:pPr algn="ctr"/>
                      <a:r>
                        <a:rPr lang="en-US" altLang="zh-CN" sz="3200" dirty="0">
                          <a:solidFill>
                            <a:schemeClr val="tx1"/>
                          </a:solidFill>
                          <a:latin typeface="+mn-ea"/>
                          <a:ea typeface="+mn-ea"/>
                        </a:rPr>
                        <a:t>1993</a:t>
                      </a:r>
                      <a:r>
                        <a:rPr lang="zh-CN" altLang="en-US" sz="3200" dirty="0">
                          <a:solidFill>
                            <a:schemeClr val="tx1"/>
                          </a:solidFill>
                          <a:latin typeface="+mn-ea"/>
                          <a:ea typeface="+mn-ea"/>
                        </a:rPr>
                        <a:t>年旧消法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3200" dirty="0">
                          <a:solidFill>
                            <a:srgbClr val="FF0000"/>
                          </a:solidFill>
                          <a:latin typeface="+mn-ea"/>
                          <a:ea typeface="+mn-ea"/>
                        </a:rPr>
                        <a:t>2013</a:t>
                      </a:r>
                      <a:r>
                        <a:rPr lang="zh-CN" altLang="en-US" sz="3200" dirty="0">
                          <a:solidFill>
                            <a:srgbClr val="FF0000"/>
                          </a:solidFill>
                          <a:latin typeface="+mn-ea"/>
                          <a:ea typeface="+mn-ea"/>
                        </a:rPr>
                        <a:t>年新消法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066">
                <a:tc>
                  <a:txBody>
                    <a:bodyPr/>
                    <a:lstStyle/>
                    <a:p>
                      <a:pPr marL="0" algn="ctr" defTabSz="1043056" rtl="0" eaLnBrk="1" latinLnBrk="0" hangingPunct="1"/>
                      <a:r>
                        <a:rPr lang="zh-CN" altLang="en-US" sz="2800" b="1" kern="1200" dirty="0">
                          <a:solidFill>
                            <a:schemeClr val="tx1"/>
                          </a:solidFill>
                          <a:latin typeface="+mn-ea"/>
                          <a:ea typeface="+mn-ea"/>
                          <a:cs typeface="+mn-cs"/>
                        </a:rPr>
                        <a:t>第一章 总则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CN" altLang="en-US" sz="2800" b="1" dirty="0">
                          <a:solidFill>
                            <a:schemeClr val="tx1"/>
                          </a:solidFill>
                          <a:latin typeface="+mn-ea"/>
                          <a:ea typeface="+mn-ea"/>
                        </a:rPr>
                        <a:t>第一章 总则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17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0" kern="1200" baseline="0" dirty="0">
                          <a:solidFill>
                            <a:schemeClr val="tx1"/>
                          </a:solidFill>
                          <a:latin typeface="+mn-ea"/>
                          <a:ea typeface="+mn-ea"/>
                          <a:cs typeface="+mn-cs"/>
                        </a:rPr>
                        <a:t>第五条　</a:t>
                      </a:r>
                      <a:endParaRPr lang="en-US" altLang="zh-CN" sz="28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0" kern="1200" baseline="0" dirty="0">
                          <a:solidFill>
                            <a:schemeClr val="tx1"/>
                          </a:solidFill>
                          <a:latin typeface="+mn-ea"/>
                          <a:ea typeface="+mn-ea"/>
                          <a:cs typeface="+mn-cs"/>
                        </a:rPr>
                        <a:t>  国家保护消费者的合法权益不受侵害。</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0" kern="1200" baseline="0" dirty="0">
                          <a:solidFill>
                            <a:schemeClr val="tx1"/>
                          </a:solidFill>
                          <a:latin typeface="+mn-ea"/>
                          <a:ea typeface="+mn-ea"/>
                          <a:cs typeface="+mn-cs"/>
                        </a:rPr>
                        <a:t>　国家采取措施，保障消费者依法行使权利，维护消费者的合法权益</a:t>
                      </a:r>
                      <a:r>
                        <a:rPr lang="zh-CN" altLang="en-US" sz="2800" b="1" kern="1200" baseline="0" dirty="0">
                          <a:solidFill>
                            <a:schemeClr val="bg1"/>
                          </a:solidFill>
                          <a:latin typeface="+mn-ea"/>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800" b="0" kern="1200" baseline="0" dirty="0">
                          <a:solidFill>
                            <a:schemeClr val="tx1"/>
                          </a:solidFill>
                          <a:latin typeface="+mn-ea"/>
                          <a:ea typeface="+mn-ea"/>
                          <a:cs typeface="+mn-cs"/>
                        </a:rPr>
                        <a:t>第五条 </a:t>
                      </a:r>
                      <a:endParaRPr lang="en-US" altLang="zh-CN" sz="28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baseline="0" dirty="0">
                          <a:solidFill>
                            <a:schemeClr val="tx1"/>
                          </a:solidFill>
                          <a:latin typeface="+mn-ea"/>
                          <a:ea typeface="+mn-ea"/>
                          <a:cs typeface="+mn-cs"/>
                        </a:rPr>
                        <a:t>  </a:t>
                      </a:r>
                      <a:r>
                        <a:rPr lang="zh-CN" altLang="zh-CN" sz="2800" b="0" kern="1200" baseline="0" dirty="0">
                          <a:solidFill>
                            <a:schemeClr val="tx1"/>
                          </a:solidFill>
                          <a:latin typeface="+mn-ea"/>
                          <a:ea typeface="+mn-ea"/>
                          <a:cs typeface="+mn-cs"/>
                        </a:rPr>
                        <a:t>国家保护消费者的合法权益不受侵害。</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0" kern="1200" baseline="0" dirty="0">
                          <a:solidFill>
                            <a:schemeClr val="tx1"/>
                          </a:solidFill>
                          <a:latin typeface="+mn-ea"/>
                          <a:ea typeface="+mn-ea"/>
                          <a:cs typeface="+mn-cs"/>
                        </a:rPr>
                        <a:t>  </a:t>
                      </a:r>
                      <a:r>
                        <a:rPr lang="zh-CN" altLang="zh-CN" sz="2800" b="0" kern="1200" baseline="0" dirty="0">
                          <a:solidFill>
                            <a:schemeClr val="tx1"/>
                          </a:solidFill>
                          <a:latin typeface="+mn-ea"/>
                          <a:ea typeface="+mn-ea"/>
                          <a:cs typeface="+mn-cs"/>
                        </a:rPr>
                        <a:t>国家采取措施，保障消费者依法行使权利，维护消费者的合法权益。</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800" b="0" kern="1200" baseline="0" dirty="0">
                          <a:solidFill>
                            <a:schemeClr val="tx1"/>
                          </a:solidFill>
                          <a:latin typeface="+mn-ea"/>
                          <a:ea typeface="+mn-ea"/>
                          <a:cs typeface="+mn-cs"/>
                        </a:rPr>
                        <a:t>　</a:t>
                      </a:r>
                      <a:r>
                        <a:rPr lang="zh-CN" altLang="zh-CN" sz="2800" b="0" kern="1200" baseline="0" dirty="0">
                          <a:solidFill>
                            <a:srgbClr val="FF0000"/>
                          </a:solidFill>
                          <a:latin typeface="+mn-ea"/>
                          <a:ea typeface="+mn-ea"/>
                          <a:cs typeface="+mn-cs"/>
                        </a:rPr>
                        <a:t>国家倡导文明、健康、节约资源和保护环境的消费方式，反对浪费。</a:t>
                      </a:r>
                      <a:endParaRPr lang="zh-CN" altLang="en-US" sz="28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标题 1"/>
          <p:cNvSpPr>
            <a:spLocks noGrp="1"/>
          </p:cNvSpPr>
          <p:nvPr>
            <p:ph type="title"/>
          </p:nvPr>
        </p:nvSpPr>
        <p:spPr>
          <a:xfrm>
            <a:off x="1861177" y="1053530"/>
            <a:ext cx="8469646" cy="558824"/>
          </a:xfrm>
        </p:spPr>
        <p:txBody>
          <a:bodyPr>
            <a:noAutofit/>
          </a:bodyPr>
          <a:lstStyle/>
          <a:p>
            <a:r>
              <a:rPr lang="zh-CN" altLang="en-US" sz="4000" b="1" dirty="0">
                <a:solidFill>
                  <a:srgbClr val="7C1D20"/>
                </a:solidFill>
                <a:latin typeface="+mn-ea"/>
                <a:ea typeface="+mn-ea"/>
              </a:rPr>
              <a:t>新旧消法对比</a:t>
            </a:r>
          </a:p>
        </p:txBody>
      </p:sp>
    </p:spTree>
    <p:extLst>
      <p:ext uri="{BB962C8B-B14F-4D97-AF65-F5344CB8AC3E}">
        <p14:creationId xmlns:p14="http://schemas.microsoft.com/office/powerpoint/2010/main" val="277631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20182" y="32795"/>
            <a:ext cx="12188825" cy="6858000"/>
          </a:xfrm>
          <a:prstGeom prst="rect">
            <a:avLst/>
          </a:prstGeom>
          <a:noFill/>
        </p:spPr>
      </p:pic>
      <p:sp>
        <p:nvSpPr>
          <p:cNvPr id="2" name="标题 1"/>
          <p:cNvSpPr>
            <a:spLocks noGrp="1"/>
          </p:cNvSpPr>
          <p:nvPr>
            <p:ph type="title"/>
          </p:nvPr>
        </p:nvSpPr>
        <p:spPr>
          <a:xfrm>
            <a:off x="1861177" y="1225558"/>
            <a:ext cx="8469646" cy="818844"/>
          </a:xfrm>
        </p:spPr>
        <p:txBody>
          <a:bodyPr>
            <a:noAutofit/>
          </a:bodyPr>
          <a:lstStyle/>
          <a:p>
            <a:r>
              <a:rPr lang="zh-CN" altLang="en-US" sz="4000" b="1" dirty="0">
                <a:solidFill>
                  <a:srgbClr val="7C1D20"/>
                </a:solidFill>
                <a:latin typeface="+mn-ea"/>
                <a:ea typeface="+mn-ea"/>
              </a:rPr>
              <a:t>第三部分：消费者权利保护</a:t>
            </a:r>
          </a:p>
        </p:txBody>
      </p:sp>
      <p:sp>
        <p:nvSpPr>
          <p:cNvPr id="3" name="内容占位符 2"/>
          <p:cNvSpPr>
            <a:spLocks noGrp="1"/>
          </p:cNvSpPr>
          <p:nvPr>
            <p:ph idx="1"/>
          </p:nvPr>
        </p:nvSpPr>
        <p:spPr>
          <a:xfrm>
            <a:off x="1702718" y="2493690"/>
            <a:ext cx="9505056" cy="3672408"/>
          </a:xfrm>
        </p:spPr>
        <p:txBody>
          <a:bodyPr>
            <a:noAutofit/>
          </a:bodyPr>
          <a:lstStyle/>
          <a:p>
            <a:pPr marL="457200" indent="-457200"/>
            <a:r>
              <a:rPr lang="zh-CN" altLang="en-US" sz="3200" dirty="0"/>
              <a:t>消费者权利保护概述</a:t>
            </a:r>
          </a:p>
          <a:p>
            <a:pPr marL="457200" indent="-457200"/>
            <a:r>
              <a:rPr lang="zh-CN" altLang="en-US" sz="3200" dirty="0"/>
              <a:t>消费者权利的国家保护</a:t>
            </a:r>
          </a:p>
          <a:p>
            <a:pPr marL="457200" indent="-457200"/>
            <a:r>
              <a:rPr lang="zh-CN" altLang="en-US" sz="3200" dirty="0"/>
              <a:t>消费者权利的政府保护</a:t>
            </a:r>
          </a:p>
          <a:p>
            <a:pPr marL="457200" indent="-457200"/>
            <a:r>
              <a:rPr lang="zh-CN" altLang="en-US" sz="3200" dirty="0"/>
              <a:t>消费者权利的消费者组织保护</a:t>
            </a:r>
          </a:p>
          <a:p>
            <a:pPr marL="457200" indent="-457200"/>
            <a:r>
              <a:rPr lang="zh-CN" altLang="en-US" sz="3200" dirty="0"/>
              <a:t>消费者权利的经营者保护</a:t>
            </a:r>
          </a:p>
          <a:p>
            <a:pPr marL="457200" indent="-457200"/>
            <a:r>
              <a:rPr lang="zh-CN" altLang="en-US" sz="3200" dirty="0"/>
              <a:t>消费者权利的自我保护</a:t>
            </a:r>
          </a:p>
          <a:p>
            <a:pPr marL="457200" indent="-457200"/>
            <a:endParaRPr lang="zh-CN" altLang="en-US" sz="3200" dirty="0"/>
          </a:p>
        </p:txBody>
      </p:sp>
    </p:spTree>
    <p:extLst>
      <p:ext uri="{BB962C8B-B14F-4D97-AF65-F5344CB8AC3E}">
        <p14:creationId xmlns:p14="http://schemas.microsoft.com/office/powerpoint/2010/main" val="287857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451604" y="1643844"/>
          <a:ext cx="11215766" cy="4214842"/>
        </p:xfrm>
        <a:graphic>
          <a:graphicData uri="http://schemas.openxmlformats.org/drawingml/2006/table">
            <a:tbl>
              <a:tblPr firstRow="1" bandRow="1">
                <a:tableStyleId>{5940675A-B579-460E-94D1-54222C63F5DA}</a:tableStyleId>
              </a:tblPr>
              <a:tblGrid>
                <a:gridCol w="5034946">
                  <a:extLst>
                    <a:ext uri="{9D8B030D-6E8A-4147-A177-3AD203B41FA5}">
                      <a16:colId xmlns:a16="http://schemas.microsoft.com/office/drawing/2014/main" val="20000"/>
                    </a:ext>
                  </a:extLst>
                </a:gridCol>
                <a:gridCol w="6180820">
                  <a:extLst>
                    <a:ext uri="{9D8B030D-6E8A-4147-A177-3AD203B41FA5}">
                      <a16:colId xmlns:a16="http://schemas.microsoft.com/office/drawing/2014/main" val="20001"/>
                    </a:ext>
                  </a:extLst>
                </a:gridCol>
              </a:tblGrid>
              <a:tr h="995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800" b="1" kern="1200" baseline="0" dirty="0">
                          <a:solidFill>
                            <a:schemeClr val="tx1"/>
                          </a:solidFill>
                          <a:latin typeface="+mn-ea"/>
                          <a:ea typeface="+mn-ea"/>
                          <a:cs typeface="+mn-cs"/>
                        </a:rPr>
                        <a:t>第二章 消费者的权利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800" b="1" kern="1200" baseline="0" dirty="0">
                          <a:solidFill>
                            <a:schemeClr val="tx1"/>
                          </a:solidFill>
                          <a:latin typeface="+mn-ea"/>
                          <a:ea typeface="+mn-ea"/>
                          <a:cs typeface="+mn-cs"/>
                        </a:rPr>
                        <a:t>第二章消费者的权利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19671">
                <a:tc>
                  <a:txBody>
                    <a:bodyPr/>
                    <a:lstStyle/>
                    <a:p>
                      <a:pPr marL="0" algn="ctr" defTabSz="914400" rtl="0" eaLnBrk="1" latinLnBrk="0" hangingPunct="1"/>
                      <a:r>
                        <a:rPr lang="zh-CN" altLang="en-US" sz="2800" b="0" kern="1200" baseline="0" dirty="0">
                          <a:solidFill>
                            <a:schemeClr val="tx1"/>
                          </a:solidFill>
                          <a:latin typeface="+mn-ea"/>
                          <a:ea typeface="+mn-ea"/>
                          <a:cs typeface="+mn-cs"/>
                        </a:rPr>
                        <a:t>第十四条　消费者在购买、使用商品和接受服务时，享有其人格尊严、民族风俗习惯得到尊重的权利。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2800" b="0" kern="1200" baseline="0" dirty="0">
                          <a:solidFill>
                            <a:schemeClr val="tx1"/>
                          </a:solidFill>
                          <a:latin typeface="+mn-ea"/>
                          <a:ea typeface="+mn-ea"/>
                          <a:cs typeface="+mn-cs"/>
                        </a:rPr>
                        <a:t>第十四条 消费者在购买、使用商品和接受服务时，享有人格尊严、民族风俗习惯得到尊重的权利，</a:t>
                      </a:r>
                      <a:r>
                        <a:rPr lang="zh-CN" altLang="zh-CN" sz="2800" b="0" kern="1200" baseline="0" dirty="0">
                          <a:solidFill>
                            <a:srgbClr val="FF0000"/>
                          </a:solidFill>
                          <a:latin typeface="+mn-ea"/>
                          <a:ea typeface="+mn-ea"/>
                          <a:cs typeface="+mn-cs"/>
                        </a:rPr>
                        <a:t>享有个人信息依法得到保护的权利。</a:t>
                      </a:r>
                      <a:endParaRPr lang="zh-CN" altLang="en-US" sz="28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74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237290" y="1215216"/>
          <a:ext cx="11715832" cy="5158735"/>
        </p:xfrm>
        <a:graphic>
          <a:graphicData uri="http://schemas.openxmlformats.org/drawingml/2006/table">
            <a:tbl>
              <a:tblPr firstRow="1" bandRow="1">
                <a:tableStyleId>{5940675A-B579-460E-94D1-54222C63F5DA}</a:tableStyleId>
              </a:tblPr>
              <a:tblGrid>
                <a:gridCol w="5000660">
                  <a:extLst>
                    <a:ext uri="{9D8B030D-6E8A-4147-A177-3AD203B41FA5}">
                      <a16:colId xmlns:a16="http://schemas.microsoft.com/office/drawing/2014/main" val="20000"/>
                    </a:ext>
                  </a:extLst>
                </a:gridCol>
                <a:gridCol w="6715172">
                  <a:extLst>
                    <a:ext uri="{9D8B030D-6E8A-4147-A177-3AD203B41FA5}">
                      <a16:colId xmlns:a16="http://schemas.microsoft.com/office/drawing/2014/main" val="20001"/>
                    </a:ext>
                  </a:extLst>
                </a:gridCol>
              </a:tblGrid>
              <a:tr h="2411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800" b="1" kern="1200" baseline="0" dirty="0">
                          <a:solidFill>
                            <a:schemeClr val="tx1"/>
                          </a:solidFill>
                          <a:latin typeface="+mn-ea"/>
                          <a:ea typeface="+mn-ea"/>
                          <a:cs typeface="+mn-cs"/>
                        </a:rPr>
                        <a:t>第三章 经营者的义务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800" b="1" kern="1200" baseline="0" dirty="0">
                          <a:solidFill>
                            <a:schemeClr val="tx1"/>
                          </a:solidFill>
                          <a:latin typeface="+mn-ea"/>
                          <a:ea typeface="+mn-ea"/>
                          <a:cs typeface="+mn-cs"/>
                        </a:rPr>
                        <a:t>第三章 经营者的义务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40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0" kern="1200" baseline="0" dirty="0">
                          <a:solidFill>
                            <a:schemeClr val="tx1"/>
                          </a:solidFill>
                          <a:latin typeface="+mn-ea"/>
                          <a:ea typeface="+mn-ea"/>
                          <a:cs typeface="+mn-cs"/>
                        </a:rPr>
                        <a:t>第十六条　经营者向消费者提供商品或者服务，应当依照</a:t>
                      </a:r>
                      <a:r>
                        <a:rPr lang="en-US" altLang="zh-CN" sz="2800" b="0" kern="1200" baseline="0" dirty="0">
                          <a:solidFill>
                            <a:schemeClr val="tx1"/>
                          </a:solidFill>
                          <a:latin typeface="+mn-ea"/>
                          <a:ea typeface="+mn-ea"/>
                          <a:cs typeface="+mn-cs"/>
                        </a:rPr>
                        <a:t>《</a:t>
                      </a:r>
                      <a:r>
                        <a:rPr lang="zh-CN" altLang="en-US" sz="2800" b="0" kern="1200" baseline="0" dirty="0">
                          <a:solidFill>
                            <a:schemeClr val="tx1"/>
                          </a:solidFill>
                          <a:latin typeface="+mn-ea"/>
                          <a:ea typeface="+mn-ea"/>
                          <a:cs typeface="+mn-cs"/>
                        </a:rPr>
                        <a:t>中华人民共和国产品质量法</a:t>
                      </a:r>
                      <a:r>
                        <a:rPr lang="en-US" altLang="zh-CN" sz="2800" b="0" kern="1200" baseline="0" dirty="0">
                          <a:solidFill>
                            <a:schemeClr val="tx1"/>
                          </a:solidFill>
                          <a:latin typeface="+mn-ea"/>
                          <a:ea typeface="+mn-ea"/>
                          <a:cs typeface="+mn-cs"/>
                        </a:rPr>
                        <a:t>》</a:t>
                      </a:r>
                      <a:r>
                        <a:rPr lang="zh-CN" altLang="en-US" sz="2800" b="0" kern="1200" baseline="0" dirty="0">
                          <a:solidFill>
                            <a:schemeClr val="tx1"/>
                          </a:solidFill>
                          <a:latin typeface="+mn-ea"/>
                          <a:ea typeface="+mn-ea"/>
                          <a:cs typeface="+mn-cs"/>
                        </a:rPr>
                        <a:t>和其他有关法律、法规的规定履行义务。</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0" kern="1200" baseline="0" dirty="0">
                          <a:solidFill>
                            <a:schemeClr val="tx1"/>
                          </a:solidFill>
                          <a:latin typeface="+mn-ea"/>
                          <a:ea typeface="+mn-ea"/>
                          <a:cs typeface="+mn-cs"/>
                        </a:rPr>
                        <a:t>　　经营者和消费者有约定的，应当按照约定履行义务，但双方的约定不得违背法律、法规的规定。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800" b="0" kern="1200" baseline="0" dirty="0">
                          <a:solidFill>
                            <a:schemeClr val="tx1"/>
                          </a:solidFill>
                          <a:latin typeface="+mn-ea"/>
                          <a:ea typeface="+mn-ea"/>
                          <a:cs typeface="+mn-cs"/>
                        </a:rPr>
                        <a:t>第十六条 经营者向消费者提供商品或者服务，应当依照</a:t>
                      </a:r>
                      <a:r>
                        <a:rPr lang="zh-CN" altLang="zh-CN" sz="2800" b="0" kern="1200" baseline="0" dirty="0">
                          <a:solidFill>
                            <a:srgbClr val="FF0000"/>
                          </a:solidFill>
                          <a:latin typeface="+mn-ea"/>
                          <a:ea typeface="+mn-ea"/>
                          <a:cs typeface="+mn-cs"/>
                        </a:rPr>
                        <a:t>本法和其他有关法律、法规的规定履行义务。</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800" b="0" kern="1200" baseline="0" dirty="0">
                          <a:solidFill>
                            <a:schemeClr val="tx1"/>
                          </a:solidFill>
                          <a:latin typeface="+mn-ea"/>
                          <a:ea typeface="+mn-ea"/>
                          <a:cs typeface="+mn-cs"/>
                        </a:rPr>
                        <a:t>　　经营者和消费者有约定的，应当按照约定履行义务，但双方的约定不得违背法律、法规的规定。</a:t>
                      </a:r>
                      <a:endParaRPr lang="en-US" altLang="zh-CN" sz="28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baseline="0" dirty="0">
                          <a:solidFill>
                            <a:srgbClr val="FF0000"/>
                          </a:solidFill>
                          <a:latin typeface="+mn-ea"/>
                          <a:ea typeface="+mn-ea"/>
                          <a:cs typeface="+mn-cs"/>
                        </a:rPr>
                        <a:t>    </a:t>
                      </a:r>
                      <a:r>
                        <a:rPr lang="zh-CN" altLang="zh-CN" sz="2800" b="0" kern="1200" baseline="0" dirty="0">
                          <a:solidFill>
                            <a:srgbClr val="FF0000"/>
                          </a:solidFill>
                          <a:latin typeface="+mn-ea"/>
                          <a:ea typeface="+mn-ea"/>
                          <a:cs typeface="+mn-cs"/>
                        </a:rPr>
                        <a:t>经营者向消费者提供商品或者服务，应当恪守社会公德，诚信经营，保障消费者的合法权益</a:t>
                      </a:r>
                      <a:r>
                        <a:rPr lang="en-US" altLang="zh-CN" sz="2800" b="0" kern="1200" baseline="0" dirty="0">
                          <a:solidFill>
                            <a:srgbClr val="FF0000"/>
                          </a:solidFill>
                          <a:latin typeface="+mn-ea"/>
                          <a:ea typeface="+mn-ea"/>
                          <a:cs typeface="+mn-cs"/>
                        </a:rPr>
                        <a:t>;</a:t>
                      </a:r>
                      <a:r>
                        <a:rPr lang="zh-CN" altLang="zh-CN" sz="2800" b="0" kern="1200" baseline="0" dirty="0">
                          <a:solidFill>
                            <a:srgbClr val="FF0000"/>
                          </a:solidFill>
                          <a:latin typeface="+mn-ea"/>
                          <a:ea typeface="+mn-ea"/>
                          <a:cs typeface="+mn-cs"/>
                        </a:rPr>
                        <a:t>不得设定不公平、不合理的交易条件，不得强制交易。</a:t>
                      </a:r>
                      <a:r>
                        <a:rPr lang="zh-CN" altLang="zh-CN" sz="2800" b="0" kern="1200" baseline="0" dirty="0">
                          <a:solidFill>
                            <a:schemeClr val="tx1"/>
                          </a:solidFill>
                          <a:latin typeface="+mn-ea"/>
                          <a:ea typeface="+mn-ea"/>
                          <a:cs typeface="+mn-cs"/>
                        </a:rPr>
                        <a:t>　</a:t>
                      </a:r>
                      <a:endParaRPr lang="zh-CN" altLang="en-US" sz="28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815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165852" y="1143778"/>
          <a:ext cx="11858708" cy="5374974"/>
        </p:xfrm>
        <a:graphic>
          <a:graphicData uri="http://schemas.openxmlformats.org/drawingml/2006/table">
            <a:tbl>
              <a:tblPr firstRow="1" bandRow="1">
                <a:tableStyleId>{5940675A-B579-460E-94D1-54222C63F5DA}</a:tableStyleId>
              </a:tblPr>
              <a:tblGrid>
                <a:gridCol w="4844716">
                  <a:extLst>
                    <a:ext uri="{9D8B030D-6E8A-4147-A177-3AD203B41FA5}">
                      <a16:colId xmlns:a16="http://schemas.microsoft.com/office/drawing/2014/main" val="20000"/>
                    </a:ext>
                  </a:extLst>
                </a:gridCol>
                <a:gridCol w="7013992">
                  <a:extLst>
                    <a:ext uri="{9D8B030D-6E8A-4147-A177-3AD203B41FA5}">
                      <a16:colId xmlns:a16="http://schemas.microsoft.com/office/drawing/2014/main" val="20001"/>
                    </a:ext>
                  </a:extLst>
                </a:gridCol>
              </a:tblGrid>
              <a:tr h="3000396">
                <a:tc rowSpan="2">
                  <a:txBody>
                    <a:bodyPr/>
                    <a:lstStyle/>
                    <a:p>
                      <a:pPr algn="l"/>
                      <a:r>
                        <a:rPr lang="zh-CN" altLang="en-US" sz="2400" b="0" kern="1200" baseline="0" dirty="0">
                          <a:solidFill>
                            <a:schemeClr val="tx1"/>
                          </a:solidFill>
                          <a:latin typeface="+mn-ea"/>
                          <a:ea typeface="+mn-ea"/>
                          <a:cs typeface="+mn-cs"/>
                        </a:rPr>
                        <a:t>第十八条　经营者应当保证其提供的商品或者服务符合保障人身、财产安全的要求。对可能危及人身、财产安全的商品和服务，应当向消费者作出真实的说明和明确的警示，并说明和标明正确使用商品或者接受服务的方法以及防止危害发生的方法。</a:t>
                      </a:r>
                    </a:p>
                    <a:p>
                      <a:pPr algn="l"/>
                      <a:r>
                        <a:rPr lang="zh-CN" altLang="en-US" sz="2400" b="0" kern="1200" baseline="0" dirty="0">
                          <a:solidFill>
                            <a:schemeClr val="tx1"/>
                          </a:solidFill>
                          <a:latin typeface="+mn-ea"/>
                          <a:ea typeface="+mn-ea"/>
                          <a:cs typeface="+mn-cs"/>
                        </a:rPr>
                        <a:t>　　经营者发现其提供的商品或者服务存在严重缺陷，即使正确使用商品或者接受服务仍然可能对人身、财产安全造成危害的，应当立即向有关行政部门报告和告知消费者，并采取防止危害发生的措施。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zh-CN" sz="2400" b="0" kern="1200" baseline="0" dirty="0">
                          <a:solidFill>
                            <a:schemeClr val="tx1"/>
                          </a:solidFill>
                          <a:latin typeface="+mn-ea"/>
                          <a:ea typeface="+mn-ea"/>
                          <a:cs typeface="+mn-cs"/>
                        </a:rPr>
                        <a:t>第十八条 经营者应当保证其提供的商品或者服务符合保障人身、财产安全的要求。对可能危及人身、财产安全的商品和服务，应当向消费者作出真实的说明和明确的警示，并说明和标明正确使用商品或者接受服务的方法以及防止危害发生的方法。</a:t>
                      </a:r>
                    </a:p>
                    <a:p>
                      <a:pPr marL="0" algn="l" defTabSz="914400" rtl="0" eaLnBrk="1" latinLnBrk="0" hangingPunct="1"/>
                      <a:r>
                        <a:rPr lang="zh-CN" altLang="zh-CN" sz="2400" b="0" kern="1200" baseline="0" dirty="0">
                          <a:solidFill>
                            <a:schemeClr val="tx1"/>
                          </a:solidFill>
                          <a:latin typeface="+mn-ea"/>
                          <a:ea typeface="+mn-ea"/>
                          <a:cs typeface="+mn-cs"/>
                        </a:rPr>
                        <a:t>　　</a:t>
                      </a:r>
                      <a:r>
                        <a:rPr lang="zh-CN" altLang="zh-CN" sz="2400" b="0" kern="1200" baseline="0" dirty="0">
                          <a:solidFill>
                            <a:srgbClr val="FF0000"/>
                          </a:solidFill>
                          <a:latin typeface="+mn-ea"/>
                          <a:ea typeface="+mn-ea"/>
                          <a:cs typeface="+mn-cs"/>
                        </a:rPr>
                        <a:t>宾馆、商场、餐馆、银行、机场、车站、港口、影剧院等经营场所的经营者，应当对消费者尽到安全保障义务。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5745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2600" b="1" kern="1200" baseline="0" dirty="0">
                        <a:solidFill>
                          <a:schemeClr val="bg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0" kern="1200" baseline="0" dirty="0">
                          <a:solidFill>
                            <a:schemeClr val="tx1"/>
                          </a:solidFill>
                          <a:latin typeface="+mn-ea"/>
                          <a:ea typeface="+mn-ea"/>
                          <a:cs typeface="+mn-cs"/>
                        </a:rPr>
                        <a:t>第十九条 经营者发现其提供的商品或者服务</a:t>
                      </a:r>
                      <a:r>
                        <a:rPr lang="zh-CN" altLang="zh-CN" sz="2400" b="0" kern="1200" baseline="0" dirty="0">
                          <a:solidFill>
                            <a:srgbClr val="FF0000"/>
                          </a:solidFill>
                          <a:latin typeface="+mn-ea"/>
                          <a:ea typeface="+mn-ea"/>
                          <a:cs typeface="+mn-cs"/>
                        </a:rPr>
                        <a:t>存在缺陷，有危及人身、财产安全危险的，</a:t>
                      </a:r>
                      <a:r>
                        <a:rPr lang="zh-CN" altLang="zh-CN" sz="2400" b="0" kern="1200" baseline="0" dirty="0">
                          <a:solidFill>
                            <a:schemeClr val="tx1"/>
                          </a:solidFill>
                          <a:latin typeface="+mn-ea"/>
                          <a:ea typeface="+mn-ea"/>
                          <a:cs typeface="+mn-cs"/>
                        </a:rPr>
                        <a:t>应当立即向有关行政部门报告和告知消费者，并采取</a:t>
                      </a:r>
                      <a:r>
                        <a:rPr lang="zh-CN" altLang="zh-CN" sz="2400" b="0" kern="1200" baseline="0" dirty="0">
                          <a:solidFill>
                            <a:srgbClr val="FF0000"/>
                          </a:solidFill>
                          <a:latin typeface="+mn-ea"/>
                          <a:ea typeface="+mn-ea"/>
                          <a:cs typeface="+mn-cs"/>
                        </a:rPr>
                        <a:t>停止销售、警示、召回、无害化处理、销毁、停止生产或者服务等措施。采取召回措施的，经营者应当承担消费者因商品被召回支出的必要费用。</a:t>
                      </a:r>
                      <a:endParaRPr lang="zh-CN" altLang="en-US" sz="24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9267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165852" y="929464"/>
          <a:ext cx="11545978" cy="5460297"/>
        </p:xfrm>
        <a:graphic>
          <a:graphicData uri="http://schemas.openxmlformats.org/drawingml/2006/table">
            <a:tbl>
              <a:tblPr firstRow="1" bandRow="1">
                <a:tableStyleId>{5940675A-B579-460E-94D1-54222C63F5DA}</a:tableStyleId>
              </a:tblPr>
              <a:tblGrid>
                <a:gridCol w="5259434">
                  <a:extLst>
                    <a:ext uri="{9D8B030D-6E8A-4147-A177-3AD203B41FA5}">
                      <a16:colId xmlns:a16="http://schemas.microsoft.com/office/drawing/2014/main" val="20000"/>
                    </a:ext>
                  </a:extLst>
                </a:gridCol>
                <a:gridCol w="6286544">
                  <a:extLst>
                    <a:ext uri="{9D8B030D-6E8A-4147-A177-3AD203B41FA5}">
                      <a16:colId xmlns:a16="http://schemas.microsoft.com/office/drawing/2014/main" val="20001"/>
                    </a:ext>
                  </a:extLst>
                </a:gridCol>
              </a:tblGrid>
              <a:tr h="3286148">
                <a:tc>
                  <a:txBody>
                    <a:bodyPr/>
                    <a:lstStyle/>
                    <a:p>
                      <a:pPr algn="l"/>
                      <a:r>
                        <a:rPr lang="zh-CN" altLang="en-US" sz="2400" b="0" kern="1200" baseline="0" dirty="0">
                          <a:solidFill>
                            <a:schemeClr val="tx1"/>
                          </a:solidFill>
                          <a:latin typeface="+mn-ea"/>
                          <a:ea typeface="+mn-ea"/>
                          <a:cs typeface="+mn-cs"/>
                        </a:rPr>
                        <a:t>第十九条　经营者应当向消费者提供有关商品或者服务的真实信息，不得作引人误解的虚假宣传。</a:t>
                      </a:r>
                    </a:p>
                    <a:p>
                      <a:pPr algn="l"/>
                      <a:r>
                        <a:rPr lang="zh-CN" altLang="en-US" sz="2400" b="0" kern="1200" baseline="0" dirty="0">
                          <a:solidFill>
                            <a:schemeClr val="tx1"/>
                          </a:solidFill>
                          <a:latin typeface="+mn-ea"/>
                          <a:ea typeface="+mn-ea"/>
                          <a:cs typeface="+mn-cs"/>
                        </a:rPr>
                        <a:t>　　经营者对消费者就其提供的商品或者服务的质量和使用方法等问题提出的询问，应当作为真实、明确的答复。</a:t>
                      </a:r>
                    </a:p>
                    <a:p>
                      <a:pPr algn="l"/>
                      <a:r>
                        <a:rPr lang="zh-CN" altLang="en-US" sz="2400" b="0" kern="1200" baseline="0" dirty="0">
                          <a:solidFill>
                            <a:schemeClr val="tx1"/>
                          </a:solidFill>
                          <a:latin typeface="+mn-ea"/>
                          <a:ea typeface="+mn-ea"/>
                          <a:cs typeface="+mn-cs"/>
                        </a:rPr>
                        <a:t>　　商店提供商品应当明码标价。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zh-CN" sz="2400" b="0" kern="1200" baseline="0" dirty="0">
                          <a:solidFill>
                            <a:schemeClr val="tx1"/>
                          </a:solidFill>
                          <a:latin typeface="+mn-ea"/>
                          <a:ea typeface="+mn-ea"/>
                          <a:cs typeface="+mn-cs"/>
                        </a:rPr>
                        <a:t>第二十条 经营者向消费者提供有关商品或者服务的</a:t>
                      </a:r>
                      <a:r>
                        <a:rPr lang="zh-CN" altLang="zh-CN" sz="2400" b="0" kern="1200" baseline="0" dirty="0">
                          <a:solidFill>
                            <a:srgbClr val="FF0000"/>
                          </a:solidFill>
                          <a:latin typeface="+mn-ea"/>
                          <a:ea typeface="+mn-ea"/>
                          <a:cs typeface="+mn-cs"/>
                        </a:rPr>
                        <a:t>质量、性能、用途、有效期限等信息，应当真实、全面，不得作虚假或者引人误解的宣传。</a:t>
                      </a:r>
                    </a:p>
                    <a:p>
                      <a:pPr marL="0" algn="l" defTabSz="914400" rtl="0" eaLnBrk="1" latinLnBrk="0" hangingPunct="1"/>
                      <a:r>
                        <a:rPr lang="zh-CN" altLang="zh-CN" sz="2400" b="0" kern="1200" baseline="0" dirty="0">
                          <a:solidFill>
                            <a:schemeClr val="tx1"/>
                          </a:solidFill>
                          <a:latin typeface="+mn-ea"/>
                          <a:ea typeface="+mn-ea"/>
                          <a:cs typeface="+mn-cs"/>
                        </a:rPr>
                        <a:t>　　经营者对消费者就其提供的商品或者服务的质量和使用方法等问题提出的询问，应当作出真实、明确的答复。</a:t>
                      </a:r>
                    </a:p>
                    <a:p>
                      <a:pPr marL="0" algn="l" defTabSz="914400" rtl="0" eaLnBrk="1" latinLnBrk="0" hangingPunct="1"/>
                      <a:r>
                        <a:rPr lang="zh-CN" altLang="zh-CN" sz="2400" b="0" kern="1200" baseline="0" dirty="0">
                          <a:solidFill>
                            <a:schemeClr val="tx1"/>
                          </a:solidFill>
                          <a:latin typeface="+mn-ea"/>
                          <a:ea typeface="+mn-ea"/>
                          <a:cs typeface="+mn-cs"/>
                        </a:rPr>
                        <a:t>　　</a:t>
                      </a:r>
                      <a:r>
                        <a:rPr lang="zh-CN" altLang="zh-CN" sz="2400" b="0" kern="1200" baseline="0" dirty="0">
                          <a:solidFill>
                            <a:srgbClr val="FF0000"/>
                          </a:solidFill>
                          <a:latin typeface="+mn-ea"/>
                          <a:ea typeface="+mn-ea"/>
                          <a:cs typeface="+mn-cs"/>
                        </a:rPr>
                        <a:t>经营者</a:t>
                      </a:r>
                      <a:r>
                        <a:rPr lang="zh-CN" altLang="zh-CN" sz="2400" b="0" kern="1200" baseline="0" dirty="0">
                          <a:solidFill>
                            <a:schemeClr val="tx1"/>
                          </a:solidFill>
                          <a:latin typeface="+mn-ea"/>
                          <a:ea typeface="+mn-ea"/>
                          <a:cs typeface="+mn-cs"/>
                        </a:rPr>
                        <a:t>提供商品</a:t>
                      </a:r>
                      <a:r>
                        <a:rPr lang="zh-CN" altLang="zh-CN" sz="2400" b="0" kern="1200" baseline="0" dirty="0">
                          <a:solidFill>
                            <a:srgbClr val="FF0000"/>
                          </a:solidFill>
                          <a:latin typeface="+mn-ea"/>
                          <a:ea typeface="+mn-ea"/>
                          <a:cs typeface="+mn-cs"/>
                        </a:rPr>
                        <a:t>或者服务</a:t>
                      </a:r>
                      <a:r>
                        <a:rPr lang="zh-CN" altLang="zh-CN" sz="2400" b="0" kern="1200" baseline="0" dirty="0">
                          <a:solidFill>
                            <a:schemeClr val="tx1"/>
                          </a:solidFill>
                          <a:latin typeface="+mn-ea"/>
                          <a:ea typeface="+mn-ea"/>
                          <a:cs typeface="+mn-cs"/>
                        </a:rPr>
                        <a:t>应当明码标价。</a:t>
                      </a:r>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74149">
                <a:tc>
                  <a:txBody>
                    <a:bodyPr/>
                    <a:lstStyle/>
                    <a:p>
                      <a:pPr algn="l"/>
                      <a:r>
                        <a:rPr lang="zh-CN" altLang="en-US" sz="2400" b="0" kern="1200" baseline="0" dirty="0">
                          <a:solidFill>
                            <a:schemeClr val="tx1"/>
                          </a:solidFill>
                          <a:latin typeface="+mn-ea"/>
                          <a:ea typeface="+mn-ea"/>
                          <a:cs typeface="+mn-cs"/>
                        </a:rPr>
                        <a:t>第二十一条　经营者提供商品或者服务，应当按照国家有关规定或者商业惯例向消费者出具购货凭证或者服务单据；消费者索要购货凭证或者服务单据的，经营者必须出具。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zh-CN" sz="2400" b="0" kern="1200" baseline="0" dirty="0">
                          <a:solidFill>
                            <a:schemeClr val="tx1"/>
                          </a:solidFill>
                          <a:latin typeface="+mn-ea"/>
                          <a:ea typeface="+mn-ea"/>
                          <a:cs typeface="+mn-cs"/>
                        </a:rPr>
                        <a:t>第二十二条 经营者提供商品或者服务，应当按照国家有关规定或者商业惯例向消费者出具</a:t>
                      </a:r>
                      <a:r>
                        <a:rPr lang="zh-CN" altLang="zh-CN" sz="2400" b="0" kern="1200" baseline="0" dirty="0">
                          <a:solidFill>
                            <a:srgbClr val="FF0000"/>
                          </a:solidFill>
                          <a:latin typeface="+mn-ea"/>
                          <a:ea typeface="+mn-ea"/>
                          <a:cs typeface="+mn-cs"/>
                        </a:rPr>
                        <a:t>发票</a:t>
                      </a:r>
                      <a:r>
                        <a:rPr lang="zh-CN" altLang="zh-CN" sz="2400" b="0" kern="1200" baseline="0" dirty="0">
                          <a:solidFill>
                            <a:schemeClr val="tx1"/>
                          </a:solidFill>
                          <a:latin typeface="+mn-ea"/>
                          <a:ea typeface="+mn-ea"/>
                          <a:cs typeface="+mn-cs"/>
                        </a:rPr>
                        <a:t>等购货凭证或者服务单据</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消费者索要发票等购货凭证或者服务单据的，经营者必须出具。</a:t>
                      </a:r>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2550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165852" y="1072340"/>
          <a:ext cx="11545978" cy="5577840"/>
        </p:xfrm>
        <a:graphic>
          <a:graphicData uri="http://schemas.openxmlformats.org/drawingml/2006/table">
            <a:tbl>
              <a:tblPr firstRow="1" bandRow="1">
                <a:tableStyleId>{5940675A-B579-460E-94D1-54222C63F5DA}</a:tableStyleId>
              </a:tblPr>
              <a:tblGrid>
                <a:gridCol w="5259434">
                  <a:extLst>
                    <a:ext uri="{9D8B030D-6E8A-4147-A177-3AD203B41FA5}">
                      <a16:colId xmlns:a16="http://schemas.microsoft.com/office/drawing/2014/main" val="20000"/>
                    </a:ext>
                  </a:extLst>
                </a:gridCol>
                <a:gridCol w="6286544">
                  <a:extLst>
                    <a:ext uri="{9D8B030D-6E8A-4147-A177-3AD203B41FA5}">
                      <a16:colId xmlns:a16="http://schemas.microsoft.com/office/drawing/2014/main" val="20001"/>
                    </a:ext>
                  </a:extLst>
                </a:gridCol>
              </a:tblGrid>
              <a:tr h="2817861">
                <a:tc>
                  <a:txBody>
                    <a:bodyPr/>
                    <a:lstStyle/>
                    <a:p>
                      <a:pPr marL="0" algn="l" defTabSz="914400" rtl="0" eaLnBrk="1" latinLnBrk="0" hangingPunct="1"/>
                      <a:r>
                        <a:rPr lang="zh-CN" altLang="en-US" sz="2400" b="0" kern="1200" baseline="0" dirty="0">
                          <a:solidFill>
                            <a:schemeClr val="tx1"/>
                          </a:solidFill>
                          <a:latin typeface="+mn-ea"/>
                          <a:ea typeface="+mn-ea"/>
                          <a:cs typeface="+mn-cs"/>
                        </a:rPr>
                        <a:t>第二十二条　经营者应当保证在正常使用商品或者接受服务的情况下其提供的商品或者服务应当具有的质量、性能、用途和有效期限；但消费者在购买该商品或者接受该服务前已经知道其存在瑕疵的除外。</a:t>
                      </a:r>
                      <a:endParaRPr lang="en-US" altLang="zh-CN" sz="24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kern="1200" baseline="0" dirty="0">
                          <a:solidFill>
                            <a:schemeClr val="tx1"/>
                          </a:solidFill>
                          <a:latin typeface="+mn-ea"/>
                          <a:ea typeface="+mn-ea"/>
                          <a:cs typeface="+mn-cs"/>
                        </a:rPr>
                        <a:t>    经营者以广告、产品说明、实物样品或者其他方式表明商品或者服务的质量状况的，应当保证其提供的商品或者服务的实际质量与表明的质量状况相符。</a:t>
                      </a:r>
                    </a:p>
                    <a:p>
                      <a:pPr marL="0" algn="l" defTabSz="914400" rtl="0" eaLnBrk="1" latinLnBrk="0" hangingPunct="1"/>
                      <a:endParaRPr lang="zh-CN" altLang="en-US" sz="2400" b="0" kern="1200" baseline="0" dirty="0">
                        <a:solidFill>
                          <a:schemeClr val="tx1"/>
                        </a:solidFill>
                        <a:latin typeface="+mn-ea"/>
                        <a:ea typeface="+mn-ea"/>
                        <a:cs typeface="+mn-cs"/>
                      </a:endParaRPr>
                    </a:p>
                    <a:p>
                      <a:pPr marL="0" algn="l" defTabSz="914400" rtl="0" eaLnBrk="1" latinLnBrk="0" hangingPunct="1"/>
                      <a:r>
                        <a:rPr lang="zh-CN" altLang="en-US" sz="2400" b="0" kern="1200" baseline="0" dirty="0">
                          <a:solidFill>
                            <a:schemeClr val="tx1"/>
                          </a:solidFill>
                          <a:latin typeface="+mn-ea"/>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0" kern="1200" baseline="0" dirty="0">
                          <a:solidFill>
                            <a:schemeClr val="tx1"/>
                          </a:solidFill>
                          <a:latin typeface="+mn-ea"/>
                          <a:ea typeface="+mn-ea"/>
                          <a:cs typeface="+mn-cs"/>
                        </a:rPr>
                        <a:t>第二十三条 经营者应当保证在正常使用商品或者接受服务的情况下其提供的商品或者服务应当具有的质量、性能、用途和有效期限</a:t>
                      </a:r>
                      <a:r>
                        <a:rPr lang="zh-CN" altLang="en-US"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但消费者在购买该商品或者接受该服务前已经知道其存在瑕疵，</a:t>
                      </a:r>
                      <a:r>
                        <a:rPr lang="zh-CN" altLang="zh-CN" sz="2400" b="0" kern="1200" baseline="0" dirty="0">
                          <a:solidFill>
                            <a:srgbClr val="FF0000"/>
                          </a:solidFill>
                          <a:latin typeface="+mn-ea"/>
                          <a:ea typeface="+mn-ea"/>
                          <a:cs typeface="+mn-cs"/>
                        </a:rPr>
                        <a:t>且存在该瑕疵不违反法律强制性规定的</a:t>
                      </a:r>
                      <a:r>
                        <a:rPr lang="zh-CN" altLang="zh-CN" sz="2400" b="0" kern="1200" baseline="0" dirty="0">
                          <a:solidFill>
                            <a:schemeClr val="tx1"/>
                          </a:solidFill>
                          <a:latin typeface="+mn-ea"/>
                          <a:ea typeface="+mn-ea"/>
                          <a:cs typeface="+mn-cs"/>
                        </a:rPr>
                        <a:t>除外。</a:t>
                      </a:r>
                      <a:endParaRPr lang="en-US" altLang="zh-CN" sz="2400" b="0" kern="1200" baseline="0" dirty="0">
                        <a:solidFill>
                          <a:schemeClr val="tx1"/>
                        </a:solidFill>
                        <a:latin typeface="+mn-ea"/>
                        <a:ea typeface="+mn-ea"/>
                        <a:cs typeface="+mn-cs"/>
                      </a:endParaRPr>
                    </a:p>
                    <a:p>
                      <a:pPr marL="0" algn="l" defTabSz="914400" rtl="0" eaLnBrk="1" latinLnBrk="0" hangingPunct="1"/>
                      <a:r>
                        <a:rPr lang="en-US" altLang="zh-CN" sz="2400" b="0" kern="1200" baseline="0" dirty="0">
                          <a:solidFill>
                            <a:schemeClr val="tx1"/>
                          </a:solidFill>
                          <a:latin typeface="+mn-ea"/>
                          <a:ea typeface="+mn-ea"/>
                          <a:cs typeface="+mn-cs"/>
                        </a:rPr>
                        <a:t>    </a:t>
                      </a:r>
                      <a:r>
                        <a:rPr lang="zh-CN" altLang="zh-CN" sz="2400" b="0" kern="1200" baseline="0" dirty="0">
                          <a:solidFill>
                            <a:schemeClr val="tx1"/>
                          </a:solidFill>
                          <a:latin typeface="+mn-ea"/>
                          <a:ea typeface="+mn-ea"/>
                          <a:cs typeface="+mn-cs"/>
                        </a:rPr>
                        <a:t>经营者以广告、产品说明、实物样品或者其他方式表明商品或者服务的质量状况的，应当保证其提供的商品或者服务的实际质量与表明的质量状况相符。</a:t>
                      </a:r>
                    </a:p>
                    <a:p>
                      <a:pPr marL="0" algn="l" defTabSz="914400" rtl="0" eaLnBrk="1" latinLnBrk="0" hangingPunct="1"/>
                      <a:r>
                        <a:rPr lang="zh-CN" altLang="zh-CN" sz="2400" b="0" kern="1200" baseline="0" dirty="0">
                          <a:solidFill>
                            <a:schemeClr val="tx1"/>
                          </a:solidFill>
                          <a:latin typeface="+mn-ea"/>
                          <a:ea typeface="+mn-ea"/>
                          <a:cs typeface="+mn-cs"/>
                        </a:rPr>
                        <a:t>　　</a:t>
                      </a:r>
                      <a:r>
                        <a:rPr lang="zh-CN" altLang="zh-CN" sz="2400" b="0" kern="1200" baseline="0" dirty="0">
                          <a:solidFill>
                            <a:srgbClr val="FF0000"/>
                          </a:solidFill>
                          <a:latin typeface="+mn-ea"/>
                          <a:ea typeface="+mn-ea"/>
                          <a:cs typeface="+mn-cs"/>
                        </a:rPr>
                        <a:t>经营者提供的机动车、计算机、电视机、电冰箱、空调器、洗衣机等耐用商品或者装饰装修等服务，消费者自接受商品或者服务之日起六个月内发现瑕疵，发生争议的，由经营者承担有关瑕疵的举证责任。</a:t>
                      </a:r>
                      <a:endParaRPr lang="zh-CN" altLang="en-US" sz="24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41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643844"/>
          <a:ext cx="11545978" cy="4358640"/>
        </p:xfrm>
        <a:graphic>
          <a:graphicData uri="http://schemas.openxmlformats.org/drawingml/2006/table">
            <a:tbl>
              <a:tblPr firstRow="1" bandRow="1">
                <a:tableStyleId>{5940675A-B579-460E-94D1-54222C63F5DA}</a:tableStyleId>
              </a:tblPr>
              <a:tblGrid>
                <a:gridCol w="4286280">
                  <a:extLst>
                    <a:ext uri="{9D8B030D-6E8A-4147-A177-3AD203B41FA5}">
                      <a16:colId xmlns:a16="http://schemas.microsoft.com/office/drawing/2014/main" val="20000"/>
                    </a:ext>
                  </a:extLst>
                </a:gridCol>
                <a:gridCol w="7259698">
                  <a:extLst>
                    <a:ext uri="{9D8B030D-6E8A-4147-A177-3AD203B41FA5}">
                      <a16:colId xmlns:a16="http://schemas.microsoft.com/office/drawing/2014/main" val="20001"/>
                    </a:ext>
                  </a:extLst>
                </a:gridCol>
              </a:tblGrid>
              <a:tr h="2817861">
                <a:tc>
                  <a:txBody>
                    <a:bodyPr/>
                    <a:lstStyle/>
                    <a:p>
                      <a:pPr marL="0" algn="l" defTabSz="914400" rtl="0" eaLnBrk="1" latinLnBrk="0" hangingPunct="1"/>
                      <a:r>
                        <a:rPr lang="zh-CN" altLang="en-US" sz="2800" b="0" kern="1200" baseline="0" dirty="0">
                          <a:solidFill>
                            <a:schemeClr val="tx1"/>
                          </a:solidFill>
                          <a:latin typeface="+mn-ea"/>
                          <a:ea typeface="+mn-ea"/>
                          <a:cs typeface="+mn-cs"/>
                        </a:rPr>
                        <a:t>第二十三条　经营者提供商品或者服务，按照国家规定或者与消费者的约定，承担包修、包换、包退或者其他责任的，应当按照国家规定或者约定履行，不得故意拖延或者无理拒绝。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zh-CN" sz="2800" b="0" kern="1200" dirty="0">
                          <a:solidFill>
                            <a:schemeClr val="tx1"/>
                          </a:solidFill>
                          <a:effectLst/>
                          <a:latin typeface="+mn-lt"/>
                          <a:ea typeface="+mn-ea"/>
                          <a:cs typeface="+mn-cs"/>
                        </a:rPr>
                        <a:t>第二十四条 经营者提供的商品或者服务</a:t>
                      </a:r>
                      <a:r>
                        <a:rPr lang="zh-CN" altLang="zh-CN" sz="2800" b="0" kern="1200" dirty="0">
                          <a:solidFill>
                            <a:srgbClr val="FF0000"/>
                          </a:solidFill>
                          <a:effectLst/>
                          <a:latin typeface="+mn-lt"/>
                          <a:ea typeface="+mn-ea"/>
                          <a:cs typeface="+mn-cs"/>
                        </a:rPr>
                        <a:t>不符合质量要求的，</a:t>
                      </a:r>
                      <a:r>
                        <a:rPr lang="zh-CN" altLang="zh-CN" sz="2800" b="0" kern="1200" dirty="0">
                          <a:solidFill>
                            <a:schemeClr val="tx1"/>
                          </a:solidFill>
                          <a:effectLst/>
                          <a:latin typeface="+mn-lt"/>
                          <a:ea typeface="+mn-ea"/>
                          <a:cs typeface="+mn-cs"/>
                        </a:rPr>
                        <a:t>消费者可以依照国家规定、当事人约定退货，或者要求经营者履行更换、修理等义务。</a:t>
                      </a:r>
                      <a:r>
                        <a:rPr lang="zh-CN" altLang="zh-CN" sz="2800" b="0" kern="1200" dirty="0">
                          <a:solidFill>
                            <a:srgbClr val="FF0000"/>
                          </a:solidFill>
                          <a:effectLst/>
                          <a:latin typeface="+mn-lt"/>
                          <a:ea typeface="+mn-ea"/>
                          <a:cs typeface="+mn-cs"/>
                        </a:rPr>
                        <a:t>没有国家规定和当事人约定的，消费者可以自收到商品之日起七日内退货</a:t>
                      </a:r>
                      <a:r>
                        <a:rPr lang="en-US" altLang="zh-CN" sz="2800" b="0" kern="1200" dirty="0">
                          <a:solidFill>
                            <a:srgbClr val="FF0000"/>
                          </a:solidFill>
                          <a:effectLst/>
                          <a:latin typeface="+mn-lt"/>
                          <a:ea typeface="+mn-ea"/>
                          <a:cs typeface="+mn-cs"/>
                        </a:rPr>
                        <a:t>;</a:t>
                      </a:r>
                      <a:r>
                        <a:rPr lang="zh-CN" altLang="zh-CN" sz="2800" b="0" kern="1200" dirty="0">
                          <a:solidFill>
                            <a:srgbClr val="FF0000"/>
                          </a:solidFill>
                          <a:effectLst/>
                          <a:latin typeface="+mn-lt"/>
                          <a:ea typeface="+mn-ea"/>
                          <a:cs typeface="+mn-cs"/>
                        </a:rPr>
                        <a:t>七日后符合法定解除合同条件的，消费者可以及时退货，不符合法定解除合同条件的，可以要求经营者履行更换、修理等义务。</a:t>
                      </a:r>
                    </a:p>
                    <a:p>
                      <a:pPr algn="l"/>
                      <a:r>
                        <a:rPr lang="zh-CN" altLang="zh-CN" sz="2800" b="0" kern="1200" dirty="0">
                          <a:solidFill>
                            <a:srgbClr val="FF0000"/>
                          </a:solidFill>
                          <a:effectLst/>
                          <a:latin typeface="+mn-lt"/>
                          <a:ea typeface="+mn-ea"/>
                          <a:cs typeface="+mn-cs"/>
                        </a:rPr>
                        <a:t>　　依照前款规定进行退货、更换、修理的，经营者应当承担运输等必要费用。</a:t>
                      </a:r>
                      <a:endParaRPr lang="zh-CN" altLang="en-US" sz="28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000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500968"/>
          <a:ext cx="11501519" cy="4846320"/>
        </p:xfrm>
        <a:graphic>
          <a:graphicData uri="http://schemas.openxmlformats.org/drawingml/2006/table">
            <a:tbl>
              <a:tblPr firstRow="1" bandRow="1">
                <a:tableStyleId>{5940675A-B579-460E-94D1-54222C63F5DA}</a:tableStyleId>
              </a:tblPr>
              <a:tblGrid>
                <a:gridCol w="2286017">
                  <a:extLst>
                    <a:ext uri="{9D8B030D-6E8A-4147-A177-3AD203B41FA5}">
                      <a16:colId xmlns:a16="http://schemas.microsoft.com/office/drawing/2014/main" val="20000"/>
                    </a:ext>
                  </a:extLst>
                </a:gridCol>
                <a:gridCol w="9215502">
                  <a:extLst>
                    <a:ext uri="{9D8B030D-6E8A-4147-A177-3AD203B41FA5}">
                      <a16:colId xmlns:a16="http://schemas.microsoft.com/office/drawing/2014/main" val="20001"/>
                    </a:ext>
                  </a:extLst>
                </a:gridCol>
              </a:tblGrid>
              <a:tr h="4500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24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zh-CN" sz="2400" b="0" kern="1200" dirty="0">
                          <a:solidFill>
                            <a:srgbClr val="FF0000"/>
                          </a:solidFill>
                          <a:effectLst/>
                          <a:latin typeface="+mn-lt"/>
                          <a:ea typeface="+mn-ea"/>
                          <a:cs typeface="+mn-cs"/>
                        </a:rPr>
                        <a:t>第二十五条 经营者采用网络、电视、电话、邮购等方式销售商品，消费者有权自收到商品之日起七日内退货，且无需说明理由，但下列商品除外：</a:t>
                      </a:r>
                    </a:p>
                    <a:p>
                      <a:r>
                        <a:rPr lang="zh-CN" altLang="zh-CN" sz="2400" b="0" kern="1200" dirty="0">
                          <a:solidFill>
                            <a:srgbClr val="FF0000"/>
                          </a:solidFill>
                          <a:effectLst/>
                          <a:latin typeface="+mn-lt"/>
                          <a:ea typeface="+mn-ea"/>
                          <a:cs typeface="+mn-cs"/>
                        </a:rPr>
                        <a:t>　　</a:t>
                      </a:r>
                      <a:r>
                        <a:rPr lang="en-US" altLang="zh-CN" sz="2400" b="0" kern="1200" dirty="0">
                          <a:solidFill>
                            <a:srgbClr val="FF0000"/>
                          </a:solidFill>
                          <a:effectLst/>
                          <a:latin typeface="+mn-lt"/>
                          <a:ea typeface="+mn-ea"/>
                          <a:cs typeface="+mn-cs"/>
                        </a:rPr>
                        <a:t>(</a:t>
                      </a:r>
                      <a:r>
                        <a:rPr lang="zh-CN" altLang="zh-CN" sz="2400" b="0" kern="1200" dirty="0">
                          <a:solidFill>
                            <a:srgbClr val="FF0000"/>
                          </a:solidFill>
                          <a:effectLst/>
                          <a:latin typeface="+mn-lt"/>
                          <a:ea typeface="+mn-ea"/>
                          <a:cs typeface="+mn-cs"/>
                        </a:rPr>
                        <a:t>一</a:t>
                      </a:r>
                      <a:r>
                        <a:rPr lang="en-US" altLang="zh-CN" sz="2400" b="0" kern="1200" dirty="0">
                          <a:solidFill>
                            <a:srgbClr val="FF0000"/>
                          </a:solidFill>
                          <a:effectLst/>
                          <a:latin typeface="+mn-lt"/>
                          <a:ea typeface="+mn-ea"/>
                          <a:cs typeface="+mn-cs"/>
                        </a:rPr>
                        <a:t>)</a:t>
                      </a:r>
                      <a:r>
                        <a:rPr lang="zh-CN" altLang="zh-CN" sz="2400" b="0" kern="1200" dirty="0">
                          <a:solidFill>
                            <a:srgbClr val="FF0000"/>
                          </a:solidFill>
                          <a:effectLst/>
                          <a:latin typeface="+mn-lt"/>
                          <a:ea typeface="+mn-ea"/>
                          <a:cs typeface="+mn-cs"/>
                        </a:rPr>
                        <a:t>消费者定作的</a:t>
                      </a:r>
                      <a:r>
                        <a:rPr lang="en-US" altLang="zh-CN" sz="2400" b="0" kern="1200" dirty="0">
                          <a:solidFill>
                            <a:srgbClr val="FF0000"/>
                          </a:solidFill>
                          <a:effectLst/>
                          <a:latin typeface="+mn-lt"/>
                          <a:ea typeface="+mn-ea"/>
                          <a:cs typeface="+mn-cs"/>
                        </a:rPr>
                        <a:t>;</a:t>
                      </a:r>
                      <a:endParaRPr lang="zh-CN" altLang="zh-CN" sz="2400" b="0" kern="1200" dirty="0">
                        <a:solidFill>
                          <a:srgbClr val="FF0000"/>
                        </a:solidFill>
                        <a:effectLst/>
                        <a:latin typeface="+mn-lt"/>
                        <a:ea typeface="+mn-ea"/>
                        <a:cs typeface="+mn-cs"/>
                      </a:endParaRPr>
                    </a:p>
                    <a:p>
                      <a:r>
                        <a:rPr lang="zh-CN" altLang="zh-CN" sz="2400" b="0" kern="1200" dirty="0">
                          <a:solidFill>
                            <a:srgbClr val="FF0000"/>
                          </a:solidFill>
                          <a:effectLst/>
                          <a:latin typeface="+mn-lt"/>
                          <a:ea typeface="+mn-ea"/>
                          <a:cs typeface="+mn-cs"/>
                        </a:rPr>
                        <a:t>　　</a:t>
                      </a:r>
                      <a:r>
                        <a:rPr lang="en-US" altLang="zh-CN" sz="2400" b="0" kern="1200" dirty="0">
                          <a:solidFill>
                            <a:srgbClr val="FF0000"/>
                          </a:solidFill>
                          <a:effectLst/>
                          <a:latin typeface="+mn-lt"/>
                          <a:ea typeface="+mn-ea"/>
                          <a:cs typeface="+mn-cs"/>
                        </a:rPr>
                        <a:t>(</a:t>
                      </a:r>
                      <a:r>
                        <a:rPr lang="zh-CN" altLang="zh-CN" sz="2400" b="0" kern="1200" dirty="0">
                          <a:solidFill>
                            <a:srgbClr val="FF0000"/>
                          </a:solidFill>
                          <a:effectLst/>
                          <a:latin typeface="+mn-lt"/>
                          <a:ea typeface="+mn-ea"/>
                          <a:cs typeface="+mn-cs"/>
                        </a:rPr>
                        <a:t>二</a:t>
                      </a:r>
                      <a:r>
                        <a:rPr lang="en-US" altLang="zh-CN" sz="2400" b="0" kern="1200" dirty="0">
                          <a:solidFill>
                            <a:srgbClr val="FF0000"/>
                          </a:solidFill>
                          <a:effectLst/>
                          <a:latin typeface="+mn-lt"/>
                          <a:ea typeface="+mn-ea"/>
                          <a:cs typeface="+mn-cs"/>
                        </a:rPr>
                        <a:t>)</a:t>
                      </a:r>
                      <a:r>
                        <a:rPr lang="zh-CN" altLang="zh-CN" sz="2400" b="0" kern="1200" dirty="0">
                          <a:solidFill>
                            <a:srgbClr val="FF0000"/>
                          </a:solidFill>
                          <a:effectLst/>
                          <a:latin typeface="+mn-lt"/>
                          <a:ea typeface="+mn-ea"/>
                          <a:cs typeface="+mn-cs"/>
                        </a:rPr>
                        <a:t>鲜活易腐的</a:t>
                      </a:r>
                      <a:r>
                        <a:rPr lang="en-US" altLang="zh-CN" sz="2400" b="0" kern="1200" dirty="0">
                          <a:solidFill>
                            <a:srgbClr val="FF0000"/>
                          </a:solidFill>
                          <a:effectLst/>
                          <a:latin typeface="+mn-lt"/>
                          <a:ea typeface="+mn-ea"/>
                          <a:cs typeface="+mn-cs"/>
                        </a:rPr>
                        <a:t>;</a:t>
                      </a:r>
                      <a:endParaRPr lang="zh-CN" altLang="zh-CN" sz="2400" b="0" kern="1200" dirty="0">
                        <a:solidFill>
                          <a:srgbClr val="FF0000"/>
                        </a:solidFill>
                        <a:effectLst/>
                        <a:latin typeface="+mn-lt"/>
                        <a:ea typeface="+mn-ea"/>
                        <a:cs typeface="+mn-cs"/>
                      </a:endParaRPr>
                    </a:p>
                    <a:p>
                      <a:r>
                        <a:rPr lang="zh-CN" altLang="zh-CN" sz="2400" b="0" kern="1200" dirty="0">
                          <a:solidFill>
                            <a:srgbClr val="FF0000"/>
                          </a:solidFill>
                          <a:effectLst/>
                          <a:latin typeface="+mn-lt"/>
                          <a:ea typeface="+mn-ea"/>
                          <a:cs typeface="+mn-cs"/>
                        </a:rPr>
                        <a:t>　　</a:t>
                      </a:r>
                      <a:r>
                        <a:rPr lang="en-US" altLang="zh-CN" sz="2400" b="0" kern="1200" dirty="0">
                          <a:solidFill>
                            <a:srgbClr val="FF0000"/>
                          </a:solidFill>
                          <a:effectLst/>
                          <a:latin typeface="+mn-lt"/>
                          <a:ea typeface="+mn-ea"/>
                          <a:cs typeface="+mn-cs"/>
                        </a:rPr>
                        <a:t>(</a:t>
                      </a:r>
                      <a:r>
                        <a:rPr lang="zh-CN" altLang="zh-CN" sz="2400" b="0" kern="1200" dirty="0">
                          <a:solidFill>
                            <a:srgbClr val="FF0000"/>
                          </a:solidFill>
                          <a:effectLst/>
                          <a:latin typeface="+mn-lt"/>
                          <a:ea typeface="+mn-ea"/>
                          <a:cs typeface="+mn-cs"/>
                        </a:rPr>
                        <a:t>三</a:t>
                      </a:r>
                      <a:r>
                        <a:rPr lang="en-US" altLang="zh-CN" sz="2400" b="0" kern="1200" dirty="0">
                          <a:solidFill>
                            <a:srgbClr val="FF0000"/>
                          </a:solidFill>
                          <a:effectLst/>
                          <a:latin typeface="+mn-lt"/>
                          <a:ea typeface="+mn-ea"/>
                          <a:cs typeface="+mn-cs"/>
                        </a:rPr>
                        <a:t>)</a:t>
                      </a:r>
                      <a:r>
                        <a:rPr lang="zh-CN" altLang="zh-CN" sz="2400" b="0" kern="1200" dirty="0">
                          <a:solidFill>
                            <a:srgbClr val="FF0000"/>
                          </a:solidFill>
                          <a:effectLst/>
                          <a:latin typeface="+mn-lt"/>
                          <a:ea typeface="+mn-ea"/>
                          <a:cs typeface="+mn-cs"/>
                        </a:rPr>
                        <a:t>在线下载或者消费者拆封的音像制品、计算机软件等数字化商品</a:t>
                      </a:r>
                      <a:r>
                        <a:rPr lang="en-US" altLang="zh-CN" sz="2400" b="0" kern="1200" dirty="0">
                          <a:solidFill>
                            <a:srgbClr val="FF0000"/>
                          </a:solidFill>
                          <a:effectLst/>
                          <a:latin typeface="+mn-lt"/>
                          <a:ea typeface="+mn-ea"/>
                          <a:cs typeface="+mn-cs"/>
                        </a:rPr>
                        <a:t>;</a:t>
                      </a:r>
                      <a:endParaRPr lang="zh-CN" altLang="zh-CN" sz="2400" b="0" kern="1200" dirty="0">
                        <a:solidFill>
                          <a:srgbClr val="FF0000"/>
                        </a:solidFill>
                        <a:effectLst/>
                        <a:latin typeface="+mn-lt"/>
                        <a:ea typeface="+mn-ea"/>
                        <a:cs typeface="+mn-cs"/>
                      </a:endParaRPr>
                    </a:p>
                    <a:p>
                      <a:r>
                        <a:rPr lang="zh-CN" altLang="zh-CN" sz="2400" b="0" kern="1200" dirty="0">
                          <a:solidFill>
                            <a:srgbClr val="FF0000"/>
                          </a:solidFill>
                          <a:effectLst/>
                          <a:latin typeface="+mn-lt"/>
                          <a:ea typeface="+mn-ea"/>
                          <a:cs typeface="+mn-cs"/>
                        </a:rPr>
                        <a:t>　　</a:t>
                      </a:r>
                      <a:r>
                        <a:rPr lang="en-US" altLang="zh-CN" sz="2400" b="0" kern="1200" dirty="0">
                          <a:solidFill>
                            <a:srgbClr val="FF0000"/>
                          </a:solidFill>
                          <a:effectLst/>
                          <a:latin typeface="+mn-lt"/>
                          <a:ea typeface="+mn-ea"/>
                          <a:cs typeface="+mn-cs"/>
                        </a:rPr>
                        <a:t>(</a:t>
                      </a:r>
                      <a:r>
                        <a:rPr lang="zh-CN" altLang="zh-CN" sz="2400" b="0" kern="1200" dirty="0">
                          <a:solidFill>
                            <a:srgbClr val="FF0000"/>
                          </a:solidFill>
                          <a:effectLst/>
                          <a:latin typeface="+mn-lt"/>
                          <a:ea typeface="+mn-ea"/>
                          <a:cs typeface="+mn-cs"/>
                        </a:rPr>
                        <a:t>四</a:t>
                      </a:r>
                      <a:r>
                        <a:rPr lang="en-US" altLang="zh-CN" sz="2400" b="0" kern="1200" dirty="0">
                          <a:solidFill>
                            <a:srgbClr val="FF0000"/>
                          </a:solidFill>
                          <a:effectLst/>
                          <a:latin typeface="+mn-lt"/>
                          <a:ea typeface="+mn-ea"/>
                          <a:cs typeface="+mn-cs"/>
                        </a:rPr>
                        <a:t>)</a:t>
                      </a:r>
                      <a:r>
                        <a:rPr lang="zh-CN" altLang="zh-CN" sz="2400" b="0" kern="1200" dirty="0">
                          <a:solidFill>
                            <a:srgbClr val="FF0000"/>
                          </a:solidFill>
                          <a:effectLst/>
                          <a:latin typeface="+mn-lt"/>
                          <a:ea typeface="+mn-ea"/>
                          <a:cs typeface="+mn-cs"/>
                        </a:rPr>
                        <a:t>交付的报纸、期刊。</a:t>
                      </a:r>
                    </a:p>
                    <a:p>
                      <a:r>
                        <a:rPr lang="zh-CN" altLang="zh-CN" sz="2400" b="0" kern="1200" dirty="0">
                          <a:solidFill>
                            <a:srgbClr val="FF0000"/>
                          </a:solidFill>
                          <a:effectLst/>
                          <a:latin typeface="+mn-lt"/>
                          <a:ea typeface="+mn-ea"/>
                          <a:cs typeface="+mn-cs"/>
                        </a:rPr>
                        <a:t>　　除前款所列商品外，其他根据商品性质并经消费者在购买时确认不宜退货的商品，不适用无理由退货。</a:t>
                      </a:r>
                    </a:p>
                    <a:p>
                      <a:r>
                        <a:rPr lang="zh-CN" altLang="zh-CN" sz="2400" b="0" kern="1200" dirty="0">
                          <a:solidFill>
                            <a:srgbClr val="FF0000"/>
                          </a:solidFill>
                          <a:effectLst/>
                          <a:latin typeface="+mn-lt"/>
                          <a:ea typeface="+mn-ea"/>
                          <a:cs typeface="+mn-cs"/>
                        </a:rPr>
                        <a:t>　　消费者退货的商品应当完好。经营者应当自收到退回商品之日起七日内返还消费者支付的商品价款。退回商品的运费由消费者承担</a:t>
                      </a:r>
                      <a:r>
                        <a:rPr lang="en-US" altLang="zh-CN" sz="2400" b="0" kern="1200" dirty="0">
                          <a:solidFill>
                            <a:srgbClr val="FF0000"/>
                          </a:solidFill>
                          <a:effectLst/>
                          <a:latin typeface="+mn-lt"/>
                          <a:ea typeface="+mn-ea"/>
                          <a:cs typeface="+mn-cs"/>
                        </a:rPr>
                        <a:t>;</a:t>
                      </a:r>
                      <a:r>
                        <a:rPr lang="zh-CN" altLang="zh-CN" sz="2400" b="0" kern="1200" dirty="0">
                          <a:solidFill>
                            <a:srgbClr val="FF0000"/>
                          </a:solidFill>
                          <a:effectLst/>
                          <a:latin typeface="+mn-lt"/>
                          <a:ea typeface="+mn-ea"/>
                          <a:cs typeface="+mn-cs"/>
                        </a:rPr>
                        <a:t>经营者和消费者另有约定的，按照约定。</a:t>
                      </a:r>
                      <a:endParaRPr lang="zh-CN" altLang="en-US" sz="20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612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643844"/>
          <a:ext cx="11545978" cy="4480560"/>
        </p:xfrm>
        <a:graphic>
          <a:graphicData uri="http://schemas.openxmlformats.org/drawingml/2006/table">
            <a:tbl>
              <a:tblPr firstRow="1" bandRow="1">
                <a:tableStyleId>{5940675A-B579-460E-94D1-54222C63F5DA}</a:tableStyleId>
              </a:tblPr>
              <a:tblGrid>
                <a:gridCol w="4286280">
                  <a:extLst>
                    <a:ext uri="{9D8B030D-6E8A-4147-A177-3AD203B41FA5}">
                      <a16:colId xmlns:a16="http://schemas.microsoft.com/office/drawing/2014/main" val="20000"/>
                    </a:ext>
                  </a:extLst>
                </a:gridCol>
                <a:gridCol w="7259698">
                  <a:extLst>
                    <a:ext uri="{9D8B030D-6E8A-4147-A177-3AD203B41FA5}">
                      <a16:colId xmlns:a16="http://schemas.microsoft.com/office/drawing/2014/main" val="20001"/>
                    </a:ext>
                  </a:extLst>
                </a:gridCol>
              </a:tblGrid>
              <a:tr h="2817861">
                <a:tc>
                  <a:txBody>
                    <a:bodyPr/>
                    <a:lstStyle/>
                    <a:p>
                      <a:pPr algn="l"/>
                      <a:r>
                        <a:rPr lang="zh-CN" altLang="en-US" sz="2400" b="0" kern="1200" baseline="0" dirty="0">
                          <a:solidFill>
                            <a:schemeClr val="tx1"/>
                          </a:solidFill>
                          <a:latin typeface="+mn-ea"/>
                          <a:ea typeface="+mn-ea"/>
                          <a:cs typeface="+mn-cs"/>
                        </a:rPr>
                        <a:t>第二十四条　经营者不得以格式合同、通知、声明、店堂告示等方式作出对消费者不公平、不合理的规定，或者减轻、免除其损害消费者合法权益应当承担的民事责任。</a:t>
                      </a:r>
                    </a:p>
                    <a:p>
                      <a:pPr algn="l"/>
                      <a:r>
                        <a:rPr lang="zh-CN" altLang="en-US" sz="2400" b="0" kern="1200" baseline="0" dirty="0">
                          <a:solidFill>
                            <a:schemeClr val="tx1"/>
                          </a:solidFill>
                          <a:latin typeface="+mn-ea"/>
                          <a:ea typeface="+mn-ea"/>
                          <a:cs typeface="+mn-cs"/>
                        </a:rPr>
                        <a:t>　　格式合同、通知、声明、店堂告示等含有前款所列内容的，其内容无效。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zh-CN" sz="2400" b="0" kern="1200" dirty="0">
                          <a:solidFill>
                            <a:schemeClr val="tx1"/>
                          </a:solidFill>
                          <a:effectLst/>
                          <a:latin typeface="+mn-lt"/>
                          <a:ea typeface="+mn-ea"/>
                          <a:cs typeface="+mn-cs"/>
                        </a:rPr>
                        <a:t>第二十六条 </a:t>
                      </a:r>
                      <a:r>
                        <a:rPr lang="zh-CN" altLang="zh-CN" sz="2400" b="0" kern="1200" dirty="0">
                          <a:solidFill>
                            <a:srgbClr val="FF0000"/>
                          </a:solidFill>
                          <a:effectLst/>
                          <a:latin typeface="+mn-lt"/>
                          <a:ea typeface="+mn-ea"/>
                          <a:cs typeface="+mn-cs"/>
                        </a:rPr>
                        <a:t>经营者在经营活动中使用格式条款的，应当以显著方式提请消费者注意商品或者服务的数量和质量、价款或者费用、履行期限和方式、安全注意事项和风险警示、售后服务、民事责任等与消费者有重大利害关系的内容，并按照消费者的要求予以说明。</a:t>
                      </a:r>
                    </a:p>
                    <a:p>
                      <a:pPr algn="l"/>
                      <a:r>
                        <a:rPr lang="zh-CN" altLang="zh-CN" sz="2400" b="0" kern="1200" dirty="0">
                          <a:solidFill>
                            <a:schemeClr val="tx1"/>
                          </a:solidFill>
                          <a:effectLst/>
                          <a:latin typeface="+mn-lt"/>
                          <a:ea typeface="+mn-ea"/>
                          <a:cs typeface="+mn-cs"/>
                        </a:rPr>
                        <a:t>　　经营者不得以格式</a:t>
                      </a:r>
                      <a:r>
                        <a:rPr lang="zh-CN" altLang="zh-CN" sz="2400" b="0" kern="1200" dirty="0">
                          <a:solidFill>
                            <a:srgbClr val="FF0000"/>
                          </a:solidFill>
                          <a:effectLst/>
                          <a:latin typeface="+mn-lt"/>
                          <a:ea typeface="+mn-ea"/>
                          <a:cs typeface="+mn-cs"/>
                        </a:rPr>
                        <a:t>条款</a:t>
                      </a:r>
                      <a:r>
                        <a:rPr lang="zh-CN" altLang="zh-CN" sz="2400" b="0" kern="1200" dirty="0">
                          <a:solidFill>
                            <a:schemeClr val="tx1"/>
                          </a:solidFill>
                          <a:effectLst/>
                          <a:latin typeface="+mn-lt"/>
                          <a:ea typeface="+mn-ea"/>
                          <a:cs typeface="+mn-cs"/>
                        </a:rPr>
                        <a:t>、通知、声明、店堂告示等方式，</a:t>
                      </a:r>
                      <a:r>
                        <a:rPr lang="zh-CN" altLang="zh-CN" sz="2400" b="0" kern="1200" dirty="0">
                          <a:solidFill>
                            <a:srgbClr val="FF0000"/>
                          </a:solidFill>
                          <a:effectLst/>
                          <a:latin typeface="+mn-lt"/>
                          <a:ea typeface="+mn-ea"/>
                          <a:cs typeface="+mn-cs"/>
                        </a:rPr>
                        <a:t>作出排除或者限制消费者权利、减轻或者免除经营者责任、加重消费者责任等</a:t>
                      </a:r>
                      <a:r>
                        <a:rPr lang="zh-CN" altLang="zh-CN" sz="2400" b="0" kern="1200" dirty="0">
                          <a:solidFill>
                            <a:schemeClr val="tx1"/>
                          </a:solidFill>
                          <a:effectLst/>
                          <a:latin typeface="+mn-lt"/>
                          <a:ea typeface="+mn-ea"/>
                          <a:cs typeface="+mn-cs"/>
                        </a:rPr>
                        <a:t>对消费者不公平、不合理的规定，</a:t>
                      </a:r>
                      <a:r>
                        <a:rPr lang="zh-CN" altLang="zh-CN" sz="2400" b="0" kern="1200" dirty="0">
                          <a:solidFill>
                            <a:srgbClr val="FF0000"/>
                          </a:solidFill>
                          <a:effectLst/>
                          <a:latin typeface="+mn-lt"/>
                          <a:ea typeface="+mn-ea"/>
                          <a:cs typeface="+mn-cs"/>
                        </a:rPr>
                        <a:t>不得利用格式条款并借助技术手段强制交易。</a:t>
                      </a:r>
                    </a:p>
                    <a:p>
                      <a:pPr algn="l"/>
                      <a:r>
                        <a:rPr lang="zh-CN" altLang="zh-CN" sz="2400" b="0" kern="1200" dirty="0">
                          <a:solidFill>
                            <a:schemeClr val="tx1"/>
                          </a:solidFill>
                          <a:effectLst/>
                          <a:latin typeface="+mn-lt"/>
                          <a:ea typeface="+mn-ea"/>
                          <a:cs typeface="+mn-cs"/>
                        </a:rPr>
                        <a:t>　　格式条款、通知、声明、店堂告示等含有前款所列内容的，其内容无效。</a:t>
                      </a:r>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532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286654"/>
          <a:ext cx="11545978" cy="4145280"/>
        </p:xfrm>
        <a:graphic>
          <a:graphicData uri="http://schemas.openxmlformats.org/drawingml/2006/table">
            <a:tbl>
              <a:tblPr firstRow="1" bandRow="1">
                <a:tableStyleId>{5940675A-B579-460E-94D1-54222C63F5DA}</a:tableStyleId>
              </a:tblPr>
              <a:tblGrid>
                <a:gridCol w="2071702">
                  <a:extLst>
                    <a:ext uri="{9D8B030D-6E8A-4147-A177-3AD203B41FA5}">
                      <a16:colId xmlns:a16="http://schemas.microsoft.com/office/drawing/2014/main" val="20000"/>
                    </a:ext>
                  </a:extLst>
                </a:gridCol>
                <a:gridCol w="9474276">
                  <a:extLst>
                    <a:ext uri="{9D8B030D-6E8A-4147-A177-3AD203B41FA5}">
                      <a16:colId xmlns:a16="http://schemas.microsoft.com/office/drawing/2014/main" val="20001"/>
                    </a:ext>
                  </a:extLst>
                </a:gridCol>
              </a:tblGrid>
              <a:tr h="500066">
                <a:tc>
                  <a:txBody>
                    <a:bodyPr/>
                    <a:lstStyle/>
                    <a:p>
                      <a:pPr algn="ctr"/>
                      <a:endParaRPr lang="zh-CN" altLang="en-US" sz="24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zh-CN" sz="2600" b="0" kern="1200" dirty="0">
                          <a:solidFill>
                            <a:srgbClr val="FF0000"/>
                          </a:solidFill>
                          <a:effectLst/>
                          <a:latin typeface="+mn-lt"/>
                          <a:ea typeface="+mn-ea"/>
                          <a:cs typeface="+mn-cs"/>
                        </a:rPr>
                        <a:t>第二十八条 采用网络、电视、电话、邮购等方式提供商品或者服务的经营者，以及提供证券、保险、银行等金融服务的经营者，应当向消费者提供经营地址、联系方式、商品或者服务的数量和质量、价款或者费用、履行期限和方式、安全注意事项和风险警示、售后服务、民事责任等信息。</a:t>
                      </a:r>
                      <a:endParaRPr lang="zh-CN" altLang="en-US" sz="26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94536">
                <a:tc>
                  <a:txBody>
                    <a:bodyPr/>
                    <a:lstStyle/>
                    <a:p>
                      <a:pPr marL="0" algn="ctr" defTabSz="914400" rtl="0" eaLnBrk="1" latinLnBrk="0" hangingPunct="1"/>
                      <a:endParaRPr lang="zh-CN" altLang="en-US" sz="24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zh-CN" sz="2600" b="0" kern="1200" dirty="0">
                          <a:solidFill>
                            <a:srgbClr val="FF0000"/>
                          </a:solidFill>
                          <a:effectLst/>
                          <a:latin typeface="+mn-lt"/>
                          <a:ea typeface="+mn-ea"/>
                          <a:cs typeface="+mn-cs"/>
                        </a:rPr>
                        <a:t>第二十九条 经营者收集、使用消费者个人信息，应当遵循合法、正当、必要的原则，明示收集、使用信息的目的、方式和范围，并经消费者同意。经营者收集、使用消费者个人信息，应当公开其收集、使用规则，不得违反法律、法规的规定和双方的约定收集、使用信息。</a:t>
                      </a:r>
                      <a:endParaRPr lang="zh-CN" altLang="en-US" sz="26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050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429530"/>
          <a:ext cx="11545978" cy="4594616"/>
        </p:xfrm>
        <a:graphic>
          <a:graphicData uri="http://schemas.openxmlformats.org/drawingml/2006/table">
            <a:tbl>
              <a:tblPr firstRow="1" bandRow="1">
                <a:tableStyleId>{5940675A-B579-460E-94D1-54222C63F5DA}</a:tableStyleId>
              </a:tblPr>
              <a:tblGrid>
                <a:gridCol w="5259434">
                  <a:extLst>
                    <a:ext uri="{9D8B030D-6E8A-4147-A177-3AD203B41FA5}">
                      <a16:colId xmlns:a16="http://schemas.microsoft.com/office/drawing/2014/main" val="20000"/>
                    </a:ext>
                  </a:extLst>
                </a:gridCol>
                <a:gridCol w="6286544">
                  <a:extLst>
                    <a:ext uri="{9D8B030D-6E8A-4147-A177-3AD203B41FA5}">
                      <a16:colId xmlns:a16="http://schemas.microsoft.com/office/drawing/2014/main" val="20001"/>
                    </a:ext>
                  </a:extLst>
                </a:gridCol>
              </a:tblGrid>
              <a:tr h="588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kern="1200" baseline="0" dirty="0">
                          <a:solidFill>
                            <a:schemeClr val="tx1"/>
                          </a:solidFill>
                          <a:latin typeface="+mn-ea"/>
                          <a:ea typeface="+mn-ea"/>
                          <a:cs typeface="+mn-cs"/>
                        </a:rPr>
                        <a:t>第四章 国家对消费者合法权益的保护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kern="1200" baseline="0" dirty="0">
                          <a:solidFill>
                            <a:schemeClr val="tx1"/>
                          </a:solidFill>
                          <a:latin typeface="+mn-ea"/>
                          <a:ea typeface="+mn-ea"/>
                          <a:cs typeface="+mn-cs"/>
                        </a:rPr>
                        <a:t>第四章 国家对消费者合法权益的保护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066">
                <a:tc>
                  <a:txBody>
                    <a:bodyPr/>
                    <a:lstStyle/>
                    <a:p>
                      <a:pPr marL="0" algn="l" defTabSz="914400" rtl="0" eaLnBrk="1" latinLnBrk="0" hangingPunct="1"/>
                      <a:r>
                        <a:rPr lang="zh-CN" altLang="en-US" sz="2400" b="0" kern="1200" baseline="0" dirty="0">
                          <a:solidFill>
                            <a:schemeClr val="tx1"/>
                          </a:solidFill>
                          <a:latin typeface="+mn-ea"/>
                          <a:ea typeface="+mn-ea"/>
                          <a:cs typeface="+mn-cs"/>
                        </a:rPr>
                        <a:t>第二十六条　国家制定有关消费者权益的法律、法规和政策时，应听取消费者的意见和要求。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0" kern="1200" dirty="0">
                          <a:solidFill>
                            <a:schemeClr val="tx1"/>
                          </a:solidFill>
                          <a:effectLst/>
                          <a:latin typeface="+mn-lt"/>
                          <a:ea typeface="+mn-ea"/>
                          <a:cs typeface="+mn-cs"/>
                        </a:rPr>
                        <a:t>第三十条 国家制定有关消费者权益的法律、法规、规章和强制性标准，应当听取消费者和</a:t>
                      </a:r>
                      <a:r>
                        <a:rPr lang="zh-CN" altLang="zh-CN" sz="2400" b="0" kern="1200" dirty="0">
                          <a:solidFill>
                            <a:srgbClr val="FF0000"/>
                          </a:solidFill>
                          <a:effectLst/>
                          <a:latin typeface="+mn-lt"/>
                          <a:ea typeface="+mn-ea"/>
                          <a:cs typeface="+mn-cs"/>
                        </a:rPr>
                        <a:t>消费者协会等组织</a:t>
                      </a:r>
                      <a:r>
                        <a:rPr lang="zh-CN" altLang="zh-CN" sz="2400" b="0" kern="1200" dirty="0">
                          <a:solidFill>
                            <a:schemeClr val="tx1"/>
                          </a:solidFill>
                          <a:effectLst/>
                          <a:latin typeface="+mn-lt"/>
                          <a:ea typeface="+mn-ea"/>
                          <a:cs typeface="+mn-cs"/>
                        </a:rPr>
                        <a:t>的意见。</a:t>
                      </a:r>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17861">
                <a:tc>
                  <a:txBody>
                    <a:bodyPr/>
                    <a:lstStyle/>
                    <a:p>
                      <a:pPr marL="0" algn="l" defTabSz="914400" rtl="0" eaLnBrk="1" latinLnBrk="0" hangingPunct="1"/>
                      <a:r>
                        <a:rPr lang="zh-CN" altLang="en-US" sz="2400" b="0" kern="1200" baseline="0" dirty="0">
                          <a:solidFill>
                            <a:schemeClr val="tx1"/>
                          </a:solidFill>
                          <a:latin typeface="+mn-ea"/>
                          <a:ea typeface="+mn-ea"/>
                          <a:cs typeface="+mn-cs"/>
                        </a:rPr>
                        <a:t>第二十七条　各级人民政府应当加强领导，组织、协调、督促有关行政部门做好保护消费者合法权益的工作。</a:t>
                      </a:r>
                    </a:p>
                    <a:p>
                      <a:pPr marL="0" algn="l" defTabSz="914400" rtl="0" eaLnBrk="1" latinLnBrk="0" hangingPunct="1"/>
                      <a:r>
                        <a:rPr lang="zh-CN" altLang="en-US" sz="2400" b="0" kern="1200" baseline="0" dirty="0">
                          <a:solidFill>
                            <a:schemeClr val="tx1"/>
                          </a:solidFill>
                          <a:latin typeface="+mn-ea"/>
                          <a:ea typeface="+mn-ea"/>
                          <a:cs typeface="+mn-cs"/>
                        </a:rPr>
                        <a:t>　　各级人民政府应当加强监督，预防危害消费者人身、财产安全行为的发生，及时制止危害消费者人身、财产安全的行为。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zh-CN" sz="2400" b="0" kern="1200" dirty="0">
                          <a:solidFill>
                            <a:schemeClr val="tx1"/>
                          </a:solidFill>
                          <a:effectLst/>
                          <a:latin typeface="+mn-lt"/>
                          <a:ea typeface="+mn-ea"/>
                          <a:cs typeface="+mn-cs"/>
                        </a:rPr>
                        <a:t>第三十一条 各级人民政府应当加强领导，组织、协调、督促有关行政部门做好保护消费者合法权益的工作，</a:t>
                      </a:r>
                      <a:r>
                        <a:rPr lang="zh-CN" altLang="zh-CN" sz="2400" b="0" kern="1200" dirty="0">
                          <a:solidFill>
                            <a:srgbClr val="FF0000"/>
                          </a:solidFill>
                          <a:effectLst/>
                          <a:latin typeface="+mn-lt"/>
                          <a:ea typeface="+mn-ea"/>
                          <a:cs typeface="+mn-cs"/>
                        </a:rPr>
                        <a:t>落实保护消费者合法权益的职责。</a:t>
                      </a:r>
                    </a:p>
                    <a:p>
                      <a:pPr algn="l"/>
                      <a:r>
                        <a:rPr lang="zh-CN" altLang="zh-CN" sz="2400" b="0" kern="1200" dirty="0">
                          <a:solidFill>
                            <a:schemeClr val="tx1"/>
                          </a:solidFill>
                          <a:effectLst/>
                          <a:latin typeface="+mn-lt"/>
                          <a:ea typeface="+mn-ea"/>
                          <a:cs typeface="+mn-cs"/>
                        </a:rPr>
                        <a:t>　　各级人民政府应当加强监督，预防危害消费者人身、财产安全行为的发生，及时制止危害消费者人身、财产安全的行为。</a:t>
                      </a:r>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98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消费者权利保护概述</a:t>
            </a:r>
          </a:p>
        </p:txBody>
      </p:sp>
      <p:sp>
        <p:nvSpPr>
          <p:cNvPr id="3" name="内容占位符 2"/>
          <p:cNvSpPr>
            <a:spLocks noGrp="1"/>
          </p:cNvSpPr>
          <p:nvPr>
            <p:ph idx="1"/>
          </p:nvPr>
        </p:nvSpPr>
        <p:spPr>
          <a:xfrm>
            <a:off x="1630710" y="2572538"/>
            <a:ext cx="9419400" cy="3449544"/>
          </a:xfrm>
        </p:spPr>
        <p:txBody>
          <a:bodyPr>
            <a:noAutofit/>
          </a:bodyPr>
          <a:lstStyle/>
          <a:p>
            <a:pPr marL="457200" indent="-457200"/>
            <a:r>
              <a:rPr lang="zh-CN" altLang="en-US" sz="3200" dirty="0"/>
              <a:t>消费者权益保护运动</a:t>
            </a:r>
            <a:endParaRPr lang="en-US" altLang="zh-CN" sz="3200" dirty="0"/>
          </a:p>
          <a:p>
            <a:pPr marL="457200" indent="-457200"/>
            <a:r>
              <a:rPr lang="zh-CN" altLang="en-US" sz="3200" dirty="0"/>
              <a:t>消费者权利保护的基本要素</a:t>
            </a:r>
          </a:p>
          <a:p>
            <a:pPr>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93306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429530"/>
          <a:ext cx="11545978" cy="5256261"/>
        </p:xfrm>
        <a:graphic>
          <a:graphicData uri="http://schemas.openxmlformats.org/drawingml/2006/table">
            <a:tbl>
              <a:tblPr firstRow="1" bandRow="1">
                <a:tableStyleId>{5940675A-B579-460E-94D1-54222C63F5DA}</a:tableStyleId>
              </a:tblPr>
              <a:tblGrid>
                <a:gridCol w="5259434">
                  <a:extLst>
                    <a:ext uri="{9D8B030D-6E8A-4147-A177-3AD203B41FA5}">
                      <a16:colId xmlns:a16="http://schemas.microsoft.com/office/drawing/2014/main" val="20000"/>
                    </a:ext>
                  </a:extLst>
                </a:gridCol>
                <a:gridCol w="6286544">
                  <a:extLst>
                    <a:ext uri="{9D8B030D-6E8A-4147-A177-3AD203B41FA5}">
                      <a16:colId xmlns:a16="http://schemas.microsoft.com/office/drawing/2014/main" val="20001"/>
                    </a:ext>
                  </a:extLst>
                </a:gridCol>
              </a:tblGrid>
              <a:tr h="588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第二十八条　各级人民政府工商行政管理部门和其他有关行政部门应当依照法律、法规的规定，在各自的职责范围内，采取措施，保护消费者的合法权益。</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　　有关行政部门应当听取消费者及其社会团体对经营者交易行为、商品和服务质量问题的意见，及时调查处理。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zh-CN" sz="2200" b="0" kern="1200" dirty="0">
                          <a:solidFill>
                            <a:schemeClr val="tx1"/>
                          </a:solidFill>
                          <a:effectLst/>
                          <a:latin typeface="+mn-lt"/>
                          <a:ea typeface="+mn-ea"/>
                          <a:cs typeface="+mn-cs"/>
                        </a:rPr>
                        <a:t>第三十二条 各级人民政府工商行政管理部门和其他有关行政部门应当依照法律、法规的规定，在各自的职责范围内，采取措施，保护消费者的合法权益。</a:t>
                      </a:r>
                    </a:p>
                    <a:p>
                      <a:pPr algn="l"/>
                      <a:r>
                        <a:rPr lang="zh-CN" altLang="zh-CN" sz="2200" b="0" kern="1200" dirty="0">
                          <a:solidFill>
                            <a:schemeClr val="tx1"/>
                          </a:solidFill>
                          <a:effectLst/>
                          <a:latin typeface="+mn-lt"/>
                          <a:ea typeface="+mn-ea"/>
                          <a:cs typeface="+mn-cs"/>
                        </a:rPr>
                        <a:t>　　有关行政部门应当听取消费者和</a:t>
                      </a:r>
                      <a:r>
                        <a:rPr lang="zh-CN" altLang="zh-CN" sz="2200" b="0" kern="1200" dirty="0">
                          <a:solidFill>
                            <a:srgbClr val="FF0000"/>
                          </a:solidFill>
                          <a:effectLst/>
                          <a:latin typeface="+mn-lt"/>
                          <a:ea typeface="+mn-ea"/>
                          <a:cs typeface="+mn-cs"/>
                        </a:rPr>
                        <a:t>消费者协会等组织</a:t>
                      </a:r>
                      <a:r>
                        <a:rPr lang="zh-CN" altLang="zh-CN" sz="2200" b="0" kern="1200" dirty="0">
                          <a:solidFill>
                            <a:schemeClr val="tx1"/>
                          </a:solidFill>
                          <a:effectLst/>
                          <a:latin typeface="+mn-lt"/>
                          <a:ea typeface="+mn-ea"/>
                          <a:cs typeface="+mn-cs"/>
                        </a:rPr>
                        <a:t>对经营者交易行为、商品和服务质量问题的意见，及时调查处理。</a:t>
                      </a:r>
                      <a:endParaRPr lang="zh-CN" altLang="en-US" sz="22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17861">
                <a:tc>
                  <a:txBody>
                    <a:bodyPr/>
                    <a:lstStyle/>
                    <a:p>
                      <a:pPr marL="0" algn="l" defTabSz="914400" rtl="0" eaLnBrk="1" latinLnBrk="0" hangingPunct="1"/>
                      <a:endParaRPr lang="zh-CN" altLang="en-US" sz="22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zh-CN" sz="2200" b="0" kern="1200" dirty="0">
                          <a:solidFill>
                            <a:srgbClr val="FF0000"/>
                          </a:solidFill>
                          <a:effectLst/>
                          <a:latin typeface="+mn-lt"/>
                          <a:ea typeface="+mn-ea"/>
                          <a:cs typeface="+mn-cs"/>
                        </a:rPr>
                        <a:t>第三十三条 有关行政部门在各自的职责范围内，应当定期或者不定期对经营者提供的商品和服务进行抽查检验，并及时向社会公布抽查检验结果。</a:t>
                      </a:r>
                    </a:p>
                    <a:p>
                      <a:pPr algn="l"/>
                      <a:r>
                        <a:rPr lang="zh-CN" altLang="zh-CN" sz="2200" b="0" kern="1200" dirty="0">
                          <a:solidFill>
                            <a:srgbClr val="FF0000"/>
                          </a:solidFill>
                          <a:effectLst/>
                          <a:latin typeface="+mn-lt"/>
                          <a:ea typeface="+mn-ea"/>
                          <a:cs typeface="+mn-cs"/>
                        </a:rPr>
                        <a:t>　　有关行政部门发现并认定经营者提供的商品或者服务存在缺陷，有危及人身、财产安全危险的，应当立即责令经营者采取停止销售、警示、召回、无害化处理、销毁、停止生产或者服务等措施。</a:t>
                      </a:r>
                      <a:endParaRPr lang="zh-CN" altLang="en-US" sz="22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83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237290" y="1143778"/>
          <a:ext cx="11545978" cy="5525795"/>
        </p:xfrm>
        <a:graphic>
          <a:graphicData uri="http://schemas.openxmlformats.org/drawingml/2006/table">
            <a:tbl>
              <a:tblPr firstRow="1" bandRow="1">
                <a:tableStyleId>{5940675A-B579-460E-94D1-54222C63F5DA}</a:tableStyleId>
              </a:tblPr>
              <a:tblGrid>
                <a:gridCol w="5259434">
                  <a:extLst>
                    <a:ext uri="{9D8B030D-6E8A-4147-A177-3AD203B41FA5}">
                      <a16:colId xmlns:a16="http://schemas.microsoft.com/office/drawing/2014/main" val="20000"/>
                    </a:ext>
                  </a:extLst>
                </a:gridCol>
                <a:gridCol w="6286544">
                  <a:extLst>
                    <a:ext uri="{9D8B030D-6E8A-4147-A177-3AD203B41FA5}">
                      <a16:colId xmlns:a16="http://schemas.microsoft.com/office/drawing/2014/main" val="20001"/>
                    </a:ext>
                  </a:extLst>
                </a:gridCol>
              </a:tblGrid>
              <a:tr h="588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kern="1200" baseline="0" dirty="0">
                          <a:solidFill>
                            <a:schemeClr val="tx1"/>
                          </a:solidFill>
                          <a:latin typeface="+mn-ea"/>
                          <a:ea typeface="+mn-ea"/>
                          <a:cs typeface="+mn-cs"/>
                        </a:rPr>
                        <a:t>第五章 消费者组织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kern="1200" baseline="0" dirty="0">
                          <a:solidFill>
                            <a:schemeClr val="tx1"/>
                          </a:solidFill>
                          <a:latin typeface="+mn-ea"/>
                          <a:ea typeface="+mn-ea"/>
                          <a:cs typeface="+mn-cs"/>
                        </a:rPr>
                        <a:t>第五章 消费者组织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066">
                <a:tc>
                  <a:txBody>
                    <a:bodyPr/>
                    <a:lstStyle/>
                    <a:p>
                      <a:pPr marL="0" algn="l" defTabSz="914400" rtl="0" eaLnBrk="1" latinLnBrk="0" hangingPunct="1"/>
                      <a:r>
                        <a:rPr lang="zh-CN" altLang="en-US" sz="2400" b="0" kern="1200" baseline="0" dirty="0">
                          <a:solidFill>
                            <a:schemeClr val="tx1"/>
                          </a:solidFill>
                          <a:latin typeface="+mn-ea"/>
                          <a:ea typeface="+mn-ea"/>
                          <a:cs typeface="+mn-cs"/>
                        </a:rPr>
                        <a:t>第三十一条　消费者协会和其他消费者组织是依法成立的对商品和服务进行社会监督的保护消费者合法权益的社会团体。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0" kern="1200" baseline="0" dirty="0">
                          <a:solidFill>
                            <a:schemeClr val="tx1"/>
                          </a:solidFill>
                          <a:latin typeface="+mn-ea"/>
                          <a:ea typeface="+mn-ea"/>
                          <a:cs typeface="+mn-cs"/>
                        </a:rPr>
                        <a:t>第三十六条 消费者协会和其他消费者组织是依法成立的对商品和服务进行社会监督的保护消费者合法权益的</a:t>
                      </a:r>
                      <a:r>
                        <a:rPr lang="zh-CN" altLang="zh-CN" sz="2400" b="0" kern="1200" baseline="0" dirty="0">
                          <a:solidFill>
                            <a:srgbClr val="FF0000"/>
                          </a:solidFill>
                          <a:latin typeface="+mn-ea"/>
                          <a:ea typeface="+mn-ea"/>
                          <a:cs typeface="+mn-cs"/>
                        </a:rPr>
                        <a:t>社会组织</a:t>
                      </a:r>
                      <a:r>
                        <a:rPr lang="zh-CN" altLang="zh-CN" sz="2400" b="0" kern="1200" baseline="0" dirty="0">
                          <a:solidFill>
                            <a:schemeClr val="tx1"/>
                          </a:solidFill>
                          <a:latin typeface="+mn-ea"/>
                          <a:ea typeface="+mn-ea"/>
                          <a:cs typeface="+mn-cs"/>
                        </a:rPr>
                        <a:t>。</a:t>
                      </a:r>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17861">
                <a:tc>
                  <a:txBody>
                    <a:bodyPr/>
                    <a:lstStyle/>
                    <a:p>
                      <a:pPr marL="0" algn="l" defTabSz="914400" rtl="0" eaLnBrk="1" latinLnBrk="0" hangingPunct="1"/>
                      <a:r>
                        <a:rPr lang="zh-CN" altLang="en-US" sz="2400" b="0" kern="1200" baseline="0" dirty="0">
                          <a:solidFill>
                            <a:schemeClr val="tx1"/>
                          </a:solidFill>
                          <a:latin typeface="+mn-ea"/>
                          <a:ea typeface="+mn-ea"/>
                          <a:cs typeface="+mn-cs"/>
                        </a:rPr>
                        <a:t>第三十二条　消费者协会履行下列职能：</a:t>
                      </a:r>
                    </a:p>
                    <a:p>
                      <a:pPr marL="0" algn="l" defTabSz="914400" rtl="0" eaLnBrk="1" latinLnBrk="0" hangingPunct="1"/>
                      <a:r>
                        <a:rPr lang="zh-CN" altLang="en-US" sz="2400" b="0" kern="1200" baseline="0" dirty="0">
                          <a:solidFill>
                            <a:schemeClr val="tx1"/>
                          </a:solidFill>
                          <a:latin typeface="+mn-ea"/>
                          <a:ea typeface="+mn-ea"/>
                          <a:cs typeface="+mn-cs"/>
                        </a:rPr>
                        <a:t>　　（一）向消费者提供消费信息和咨询服务；</a:t>
                      </a:r>
                    </a:p>
                    <a:p>
                      <a:pPr marL="0" algn="l" defTabSz="914400" rtl="0" eaLnBrk="1" latinLnBrk="0" hangingPunct="1"/>
                      <a:r>
                        <a:rPr lang="zh-CN" altLang="en-US" sz="2400" b="0" kern="1200" baseline="0" dirty="0">
                          <a:solidFill>
                            <a:schemeClr val="tx1"/>
                          </a:solidFill>
                          <a:latin typeface="+mn-ea"/>
                          <a:ea typeface="+mn-ea"/>
                          <a:cs typeface="+mn-cs"/>
                        </a:rPr>
                        <a:t>　　（二）参与有关行政部门对商品和服务的监督、检查；</a:t>
                      </a:r>
                    </a:p>
                    <a:p>
                      <a:pPr marL="0" algn="l" defTabSz="914400" rtl="0" eaLnBrk="1" latinLnBrk="0" hangingPunct="1"/>
                      <a:r>
                        <a:rPr lang="zh-CN" altLang="en-US" sz="2400" b="0" kern="1200" baseline="0" dirty="0">
                          <a:solidFill>
                            <a:schemeClr val="tx1"/>
                          </a:solidFill>
                          <a:latin typeface="+mn-ea"/>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zh-CN" sz="1800" b="0" kern="1200" dirty="0">
                          <a:solidFill>
                            <a:schemeClr val="tx1"/>
                          </a:solidFill>
                          <a:effectLst/>
                          <a:latin typeface="+mn-lt"/>
                          <a:ea typeface="+mn-ea"/>
                          <a:cs typeface="+mn-cs"/>
                        </a:rPr>
                        <a:t>　</a:t>
                      </a:r>
                      <a:r>
                        <a:rPr lang="zh-CN" altLang="zh-CN" sz="2400" b="0" kern="1200" baseline="0" dirty="0">
                          <a:solidFill>
                            <a:schemeClr val="tx1"/>
                          </a:solidFill>
                          <a:latin typeface="+mn-ea"/>
                          <a:ea typeface="+mn-ea"/>
                          <a:cs typeface="+mn-cs"/>
                        </a:rPr>
                        <a:t>第三十七条 消费者协会履行下列</a:t>
                      </a:r>
                      <a:r>
                        <a:rPr lang="zh-CN" altLang="zh-CN" sz="2400" b="0" kern="1200" baseline="0" dirty="0">
                          <a:solidFill>
                            <a:srgbClr val="FF0000"/>
                          </a:solidFill>
                          <a:latin typeface="+mn-ea"/>
                          <a:ea typeface="+mn-ea"/>
                          <a:cs typeface="+mn-cs"/>
                        </a:rPr>
                        <a:t>公益性</a:t>
                      </a:r>
                      <a:r>
                        <a:rPr lang="zh-CN" altLang="zh-CN" sz="2400" b="0" kern="1200" baseline="0" dirty="0">
                          <a:solidFill>
                            <a:schemeClr val="tx1"/>
                          </a:solidFill>
                          <a:latin typeface="+mn-ea"/>
                          <a:ea typeface="+mn-ea"/>
                          <a:cs typeface="+mn-cs"/>
                        </a:rPr>
                        <a:t>职责：</a:t>
                      </a:r>
                    </a:p>
                    <a:p>
                      <a:pPr marL="0" algn="l" defTabSz="914400" rtl="0" eaLnBrk="1" latinLnBrk="0" hangingPunct="1"/>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一</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向消费者提供消费信息和咨询服务，</a:t>
                      </a:r>
                      <a:r>
                        <a:rPr lang="zh-CN" altLang="zh-CN" sz="2400" b="0" kern="1200" baseline="0" dirty="0">
                          <a:solidFill>
                            <a:srgbClr val="FF0000"/>
                          </a:solidFill>
                          <a:latin typeface="+mn-ea"/>
                          <a:ea typeface="+mn-ea"/>
                          <a:cs typeface="+mn-cs"/>
                        </a:rPr>
                        <a:t>提高消费者维护自身合法权益的能力，引导文明、健康、节约资源和保护环境的消费方式</a:t>
                      </a:r>
                      <a:r>
                        <a:rPr lang="zh-CN" altLang="en-US" sz="2400" b="0" kern="1200" baseline="0" dirty="0">
                          <a:solidFill>
                            <a:srgbClr val="FF0000"/>
                          </a:solidFill>
                          <a:latin typeface="+mn-ea"/>
                          <a:ea typeface="+mn-ea"/>
                          <a:cs typeface="+mn-cs"/>
                        </a:rPr>
                        <a:t>；</a:t>
                      </a:r>
                      <a:endParaRPr lang="zh-CN" altLang="zh-CN" sz="2400" b="0" kern="1200" baseline="0" dirty="0">
                        <a:solidFill>
                          <a:srgbClr val="FF0000"/>
                        </a:solidFill>
                        <a:latin typeface="+mn-ea"/>
                        <a:ea typeface="+mn-ea"/>
                        <a:cs typeface="+mn-cs"/>
                      </a:endParaRPr>
                    </a:p>
                    <a:p>
                      <a:pPr marL="0" algn="l" defTabSz="914400" rtl="0" eaLnBrk="1" latinLnBrk="0" hangingPunct="1"/>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二</a:t>
                      </a:r>
                      <a:r>
                        <a:rPr lang="en-US" altLang="zh-CN" sz="2400" b="0" kern="1200" baseline="0" dirty="0">
                          <a:solidFill>
                            <a:schemeClr val="tx1"/>
                          </a:solidFill>
                          <a:latin typeface="+mn-ea"/>
                          <a:ea typeface="+mn-ea"/>
                          <a:cs typeface="+mn-cs"/>
                        </a:rPr>
                        <a:t>)</a:t>
                      </a:r>
                      <a:r>
                        <a:rPr lang="zh-CN" altLang="zh-CN" sz="2400" b="0" kern="1200" baseline="0" dirty="0">
                          <a:solidFill>
                            <a:srgbClr val="FF0000"/>
                          </a:solidFill>
                          <a:latin typeface="+mn-ea"/>
                          <a:ea typeface="+mn-ea"/>
                          <a:cs typeface="+mn-cs"/>
                        </a:rPr>
                        <a:t>参与制定有关消费者权益的法律、法规、规章和强制性标准</a:t>
                      </a:r>
                      <a:r>
                        <a:rPr lang="zh-CN" altLang="en-US" sz="2400" b="0" kern="1200" baseline="0" dirty="0">
                          <a:solidFill>
                            <a:srgbClr val="FF0000"/>
                          </a:solidFill>
                          <a:latin typeface="+mn-ea"/>
                          <a:ea typeface="+mn-ea"/>
                          <a:cs typeface="+mn-cs"/>
                        </a:rPr>
                        <a:t>；</a:t>
                      </a:r>
                      <a:endParaRPr lang="zh-CN" altLang="zh-CN" sz="2400" b="0" kern="1200" baseline="0" dirty="0">
                        <a:solidFill>
                          <a:srgbClr val="FF0000"/>
                        </a:solidFill>
                        <a:latin typeface="+mn-ea"/>
                        <a:ea typeface="+mn-ea"/>
                        <a:cs typeface="+mn-cs"/>
                      </a:endParaRPr>
                    </a:p>
                    <a:p>
                      <a:pPr marL="0" algn="l" defTabSz="914400" rtl="0" eaLnBrk="1" latinLnBrk="0" hangingPunct="1"/>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三</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参与有关行政部门对商品和服务的监督、检查</a:t>
                      </a:r>
                      <a:r>
                        <a:rPr lang="en-US" altLang="zh-CN" sz="2400" b="0" kern="1200" baseline="0" dirty="0">
                          <a:solidFill>
                            <a:schemeClr val="tx1"/>
                          </a:solidFill>
                          <a:latin typeface="+mn-ea"/>
                          <a:ea typeface="+mn-ea"/>
                          <a:cs typeface="+mn-cs"/>
                        </a:rPr>
                        <a:t>;</a:t>
                      </a:r>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448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08728" y="1143778"/>
          <a:ext cx="11545978" cy="5429288"/>
        </p:xfrm>
        <a:graphic>
          <a:graphicData uri="http://schemas.openxmlformats.org/drawingml/2006/table">
            <a:tbl>
              <a:tblPr firstRow="1" bandRow="1">
                <a:tableStyleId>{5940675A-B579-460E-94D1-54222C63F5DA}</a:tableStyleId>
              </a:tblPr>
              <a:tblGrid>
                <a:gridCol w="4643470">
                  <a:extLst>
                    <a:ext uri="{9D8B030D-6E8A-4147-A177-3AD203B41FA5}">
                      <a16:colId xmlns:a16="http://schemas.microsoft.com/office/drawing/2014/main" val="20000"/>
                    </a:ext>
                  </a:extLst>
                </a:gridCol>
                <a:gridCol w="6902508">
                  <a:extLst>
                    <a:ext uri="{9D8B030D-6E8A-4147-A177-3AD203B41FA5}">
                      <a16:colId xmlns:a16="http://schemas.microsoft.com/office/drawing/2014/main" val="20001"/>
                    </a:ext>
                  </a:extLst>
                </a:gridCol>
              </a:tblGrid>
              <a:tr h="5429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（三）就有关消费者合法权益的问题，向有关行政部门反映、查询，提出建议；</a:t>
                      </a:r>
                      <a:endParaRPr lang="en-US"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（四）受理消费者的投诉，并对投诉事项进行调查、调解；</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（五）投诉事项涉及商品和服务质量问题的，可以提请鉴定部门鉴定，鉴定部门应当告知鉴定结论；</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（六）就损害消费者合法权益的行为，支持受损害的消费者提起诉讼；</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（七）对损害消费者合法权益的行为，通过大众传播媒介予以揭露、批评。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　　各级人民政府对消费者协会履行职能应当予以支持。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四</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就有关消费者合法权益的问题，向有关部门反映、查询，提出建议</a:t>
                      </a:r>
                      <a:r>
                        <a:rPr lang="zh-CN" altLang="en-US" sz="2200" b="0" kern="1200" baseline="0" dirty="0">
                          <a:solidFill>
                            <a:schemeClr val="tx1"/>
                          </a:solidFill>
                          <a:latin typeface="+mn-ea"/>
                          <a:ea typeface="+mn-ea"/>
                          <a:cs typeface="+mn-cs"/>
                        </a:rPr>
                        <a:t>；</a:t>
                      </a:r>
                      <a:endParaRPr lang="zh-CN"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五</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受理消费者的投诉，并对投诉事项进行调查、调解</a:t>
                      </a:r>
                      <a:r>
                        <a:rPr lang="en-US" altLang="zh-CN" sz="2200" b="0" kern="1200" baseline="0" dirty="0">
                          <a:solidFill>
                            <a:schemeClr val="tx1"/>
                          </a:solidFill>
                          <a:latin typeface="+mn-ea"/>
                          <a:ea typeface="+mn-ea"/>
                          <a:cs typeface="+mn-cs"/>
                        </a:rPr>
                        <a:t>;</a:t>
                      </a:r>
                      <a:endParaRPr lang="zh-CN"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六</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投诉事项涉及商品和服务质量问题的，可以</a:t>
                      </a:r>
                      <a:r>
                        <a:rPr lang="zh-CN" altLang="zh-CN" sz="2200" b="0" kern="1200" baseline="0" dirty="0">
                          <a:solidFill>
                            <a:srgbClr val="FF0000"/>
                          </a:solidFill>
                          <a:latin typeface="+mn-ea"/>
                          <a:ea typeface="+mn-ea"/>
                          <a:cs typeface="+mn-cs"/>
                        </a:rPr>
                        <a:t>委托具备资格的鉴定人鉴定，鉴定人应当告知鉴定意见</a:t>
                      </a:r>
                      <a:r>
                        <a:rPr lang="zh-CN" altLang="en-US" sz="2200" b="0" kern="1200" baseline="0" dirty="0">
                          <a:solidFill>
                            <a:srgbClr val="FF0000"/>
                          </a:solidFill>
                          <a:latin typeface="+mn-ea"/>
                          <a:ea typeface="+mn-ea"/>
                          <a:cs typeface="+mn-cs"/>
                        </a:rPr>
                        <a:t>；</a:t>
                      </a:r>
                      <a:endParaRPr lang="zh-CN" altLang="zh-CN" sz="2200" b="0" kern="1200" baseline="0" dirty="0">
                        <a:solidFill>
                          <a:srgbClr val="FF0000"/>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七</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就损害消费者合法权益的行为，支持受损害的消费者提起诉讼或者依照本法提起诉讼</a:t>
                      </a:r>
                      <a:r>
                        <a:rPr lang="en-US" altLang="zh-CN" sz="2200" b="0" kern="1200" baseline="0" dirty="0">
                          <a:solidFill>
                            <a:schemeClr val="tx1"/>
                          </a:solidFill>
                          <a:latin typeface="+mn-ea"/>
                          <a:ea typeface="+mn-ea"/>
                          <a:cs typeface="+mn-cs"/>
                        </a:rPr>
                        <a:t>;</a:t>
                      </a:r>
                      <a:endParaRPr lang="zh-CN"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八</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对损害消费者合法权益的行为，通过大众传播媒介予以揭露、批评。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200" b="0" kern="1200" baseline="0" dirty="0">
                          <a:solidFill>
                            <a:schemeClr val="tx1"/>
                          </a:solidFill>
                          <a:latin typeface="+mn-ea"/>
                          <a:ea typeface="+mn-ea"/>
                          <a:cs typeface="+mn-cs"/>
                        </a:rPr>
                        <a:t>　　各级人民政府对消费者协会履行职责应当予以</a:t>
                      </a:r>
                      <a:r>
                        <a:rPr lang="zh-CN" altLang="zh-CN" sz="2200" b="0" kern="1200" baseline="0" dirty="0">
                          <a:solidFill>
                            <a:srgbClr val="FF0000"/>
                          </a:solidFill>
                          <a:latin typeface="+mn-ea"/>
                          <a:ea typeface="+mn-ea"/>
                          <a:cs typeface="+mn-cs"/>
                        </a:rPr>
                        <a:t>必要的经费等支持。</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200" b="0" kern="1200" baseline="0" dirty="0">
                          <a:solidFill>
                            <a:schemeClr val="tx1"/>
                          </a:solidFill>
                          <a:latin typeface="+mn-ea"/>
                          <a:ea typeface="+mn-ea"/>
                          <a:cs typeface="+mn-cs"/>
                        </a:rPr>
                        <a:t>　　</a:t>
                      </a:r>
                      <a:r>
                        <a:rPr lang="zh-CN" altLang="zh-CN" sz="2200" b="0" kern="1200" baseline="0" dirty="0">
                          <a:solidFill>
                            <a:srgbClr val="FF0000"/>
                          </a:solidFill>
                          <a:latin typeface="+mn-ea"/>
                          <a:ea typeface="+mn-ea"/>
                          <a:cs typeface="+mn-cs"/>
                        </a:rPr>
                        <a:t>消费者协会应当认真履行保护消费者合法权益的职责，听取消费者的意见和建议，接受社会监督。</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200" b="0" kern="1200" dirty="0">
                          <a:solidFill>
                            <a:srgbClr val="FF0000"/>
                          </a:solidFill>
                          <a:effectLst/>
                          <a:latin typeface="+mn-lt"/>
                          <a:ea typeface="+mn-ea"/>
                          <a:cs typeface="+mn-cs"/>
                        </a:rPr>
                        <a:t>　</a:t>
                      </a:r>
                      <a:r>
                        <a:rPr lang="en-US" altLang="zh-CN" sz="2200" b="0" kern="1200">
                          <a:solidFill>
                            <a:srgbClr val="FF0000"/>
                          </a:solidFill>
                          <a:effectLst/>
                          <a:latin typeface="+mn-lt"/>
                          <a:ea typeface="+mn-ea"/>
                          <a:cs typeface="+mn-cs"/>
                        </a:rPr>
                        <a:t>    </a:t>
                      </a:r>
                      <a:r>
                        <a:rPr lang="zh-CN" altLang="zh-CN" sz="2200" b="0" kern="1200" baseline="0">
                          <a:solidFill>
                            <a:srgbClr val="FF0000"/>
                          </a:solidFill>
                          <a:latin typeface="+mn-ea"/>
                          <a:ea typeface="+mn-ea"/>
                          <a:cs typeface="+mn-cs"/>
                        </a:rPr>
                        <a:t>依法</a:t>
                      </a:r>
                      <a:r>
                        <a:rPr lang="zh-CN" altLang="zh-CN" sz="2200" b="0" kern="1200" baseline="0" dirty="0">
                          <a:solidFill>
                            <a:srgbClr val="FF0000"/>
                          </a:solidFill>
                          <a:latin typeface="+mn-ea"/>
                          <a:ea typeface="+mn-ea"/>
                          <a:cs typeface="+mn-cs"/>
                        </a:rPr>
                        <a:t>成立的其他消费者组织依照法律、法规及其章程的规定，开展保护消费者合法权益的活动。</a:t>
                      </a:r>
                      <a:endParaRPr lang="zh-CN" altLang="en-US" sz="22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13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143778"/>
          <a:ext cx="11545978" cy="5072066"/>
        </p:xfrm>
        <a:graphic>
          <a:graphicData uri="http://schemas.openxmlformats.org/drawingml/2006/table">
            <a:tbl>
              <a:tblPr firstRow="1" bandRow="1">
                <a:tableStyleId>{5940675A-B579-460E-94D1-54222C63F5DA}</a:tableStyleId>
              </a:tblPr>
              <a:tblGrid>
                <a:gridCol w="5259434">
                  <a:extLst>
                    <a:ext uri="{9D8B030D-6E8A-4147-A177-3AD203B41FA5}">
                      <a16:colId xmlns:a16="http://schemas.microsoft.com/office/drawing/2014/main" val="20000"/>
                    </a:ext>
                  </a:extLst>
                </a:gridCol>
                <a:gridCol w="6286544">
                  <a:extLst>
                    <a:ext uri="{9D8B030D-6E8A-4147-A177-3AD203B41FA5}">
                      <a16:colId xmlns:a16="http://schemas.microsoft.com/office/drawing/2014/main" val="20001"/>
                    </a:ext>
                  </a:extLst>
                </a:gridCol>
              </a:tblGrid>
              <a:tr h="588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kern="1200" baseline="0" dirty="0">
                          <a:solidFill>
                            <a:schemeClr val="tx1"/>
                          </a:solidFill>
                          <a:latin typeface="+mn-ea"/>
                          <a:ea typeface="+mn-ea"/>
                          <a:cs typeface="+mn-cs"/>
                        </a:rPr>
                        <a:t>第三十三条　消费者组织不得从事商品经营和营利性服务，不得以牟利为目的向社会推荐商品和服务。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0" kern="1200" baseline="0" dirty="0">
                          <a:solidFill>
                            <a:schemeClr val="tx1"/>
                          </a:solidFill>
                          <a:latin typeface="+mn-ea"/>
                          <a:ea typeface="+mn-ea"/>
                          <a:cs typeface="+mn-cs"/>
                        </a:rPr>
                        <a:t>第三十八条 消费者组织不得从事商品经营和营利性服务，不得以</a:t>
                      </a:r>
                      <a:r>
                        <a:rPr lang="zh-CN" altLang="zh-CN" sz="2400" b="0" kern="1200" baseline="0" dirty="0">
                          <a:solidFill>
                            <a:srgbClr val="FF0000"/>
                          </a:solidFill>
                          <a:latin typeface="+mn-ea"/>
                          <a:ea typeface="+mn-ea"/>
                          <a:cs typeface="+mn-cs"/>
                        </a:rPr>
                        <a:t>收取费用或者其他牟取利益的方式向消费者推荐商品和服务。</a:t>
                      </a:r>
                      <a:endParaRPr lang="zh-CN" altLang="en-US" sz="24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kern="1200" baseline="0" dirty="0">
                          <a:solidFill>
                            <a:schemeClr val="tx1"/>
                          </a:solidFill>
                          <a:latin typeface="+mn-ea"/>
                          <a:ea typeface="+mn-ea"/>
                          <a:cs typeface="+mn-cs"/>
                        </a:rPr>
                        <a:t>第六章 争议的解决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kern="1200" baseline="0" dirty="0">
                          <a:solidFill>
                            <a:schemeClr val="tx1"/>
                          </a:solidFill>
                          <a:latin typeface="+mn-ea"/>
                          <a:ea typeface="+mn-ea"/>
                          <a:cs typeface="+mn-cs"/>
                        </a:rPr>
                        <a:t>第六章 争议的解决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17861">
                <a:tc>
                  <a:txBody>
                    <a:bodyPr/>
                    <a:lstStyle/>
                    <a:p>
                      <a:pPr marL="0" algn="l" defTabSz="914400" rtl="0" eaLnBrk="1" latinLnBrk="0" hangingPunct="1"/>
                      <a:r>
                        <a:rPr lang="zh-CN" altLang="en-US" sz="2400" b="0" kern="1200" baseline="0" dirty="0">
                          <a:solidFill>
                            <a:schemeClr val="tx1"/>
                          </a:solidFill>
                          <a:latin typeface="+mn-ea"/>
                          <a:ea typeface="+mn-ea"/>
                          <a:cs typeface="+mn-cs"/>
                        </a:rPr>
                        <a:t>第三十四条　消费者和经营者发生消费者权益争议的，可以通过下列途径解决：</a:t>
                      </a:r>
                    </a:p>
                    <a:p>
                      <a:pPr marL="0" algn="l" defTabSz="914400" rtl="0" eaLnBrk="1" latinLnBrk="0" hangingPunct="1"/>
                      <a:r>
                        <a:rPr lang="zh-CN" altLang="en-US" sz="2400" b="0" kern="1200" baseline="0" dirty="0">
                          <a:solidFill>
                            <a:schemeClr val="tx1"/>
                          </a:solidFill>
                          <a:latin typeface="+mn-ea"/>
                          <a:ea typeface="+mn-ea"/>
                          <a:cs typeface="+mn-cs"/>
                        </a:rPr>
                        <a:t>　　（一）与经营者协商和解；</a:t>
                      </a:r>
                    </a:p>
                    <a:p>
                      <a:pPr marL="0" algn="l" defTabSz="914400" rtl="0" eaLnBrk="1" latinLnBrk="0" hangingPunct="1"/>
                      <a:r>
                        <a:rPr lang="zh-CN" altLang="en-US" sz="2400" b="0" kern="1200" baseline="0" dirty="0">
                          <a:solidFill>
                            <a:schemeClr val="tx1"/>
                          </a:solidFill>
                          <a:latin typeface="+mn-ea"/>
                          <a:ea typeface="+mn-ea"/>
                          <a:cs typeface="+mn-cs"/>
                        </a:rPr>
                        <a:t>　　（二）请求消费者协会调解；</a:t>
                      </a:r>
                    </a:p>
                    <a:p>
                      <a:pPr marL="0" algn="l" defTabSz="914400" rtl="0" eaLnBrk="1" latinLnBrk="0" hangingPunct="1"/>
                      <a:r>
                        <a:rPr lang="zh-CN" altLang="en-US" sz="2400" b="0" kern="1200" baseline="0" dirty="0">
                          <a:solidFill>
                            <a:schemeClr val="tx1"/>
                          </a:solidFill>
                          <a:latin typeface="+mn-ea"/>
                          <a:ea typeface="+mn-ea"/>
                          <a:cs typeface="+mn-cs"/>
                        </a:rPr>
                        <a:t>　　（三）向有关行政部门申诉；</a:t>
                      </a:r>
                    </a:p>
                    <a:p>
                      <a:pPr marL="0" algn="l" defTabSz="914400" rtl="0" eaLnBrk="1" latinLnBrk="0" hangingPunct="1"/>
                      <a:r>
                        <a:rPr lang="zh-CN" altLang="en-US" sz="2400" b="0" kern="1200" baseline="0" dirty="0">
                          <a:solidFill>
                            <a:schemeClr val="tx1"/>
                          </a:solidFill>
                          <a:latin typeface="+mn-ea"/>
                          <a:ea typeface="+mn-ea"/>
                          <a:cs typeface="+mn-cs"/>
                        </a:rPr>
                        <a:t>　　（四）根据与经营者达成的仲裁协议提请仲裁机构仲裁；</a:t>
                      </a:r>
                    </a:p>
                    <a:p>
                      <a:pPr marL="0" algn="l" defTabSz="914400" rtl="0" eaLnBrk="1" latinLnBrk="0" hangingPunct="1"/>
                      <a:r>
                        <a:rPr lang="zh-CN" altLang="en-US" sz="2400" b="0" kern="1200" baseline="0" dirty="0">
                          <a:solidFill>
                            <a:schemeClr val="tx1"/>
                          </a:solidFill>
                          <a:latin typeface="+mn-ea"/>
                          <a:ea typeface="+mn-ea"/>
                          <a:cs typeface="+mn-cs"/>
                        </a:rPr>
                        <a:t>　　（五）向人民法院提起诉讼。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zh-CN" sz="2400" b="0" kern="1200" baseline="0" dirty="0">
                          <a:solidFill>
                            <a:schemeClr val="tx1"/>
                          </a:solidFill>
                          <a:latin typeface="+mn-ea"/>
                          <a:ea typeface="+mn-ea"/>
                          <a:cs typeface="+mn-cs"/>
                        </a:rPr>
                        <a:t>第三十九条 消费者和经营者发生消费者权益争议的，可以通过下列途径解决：</a:t>
                      </a:r>
                    </a:p>
                    <a:p>
                      <a:pPr marL="0" algn="l" defTabSz="914400" rtl="0" eaLnBrk="1" latinLnBrk="0" hangingPunct="1"/>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一</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与经营者协商和解</a:t>
                      </a:r>
                      <a:r>
                        <a:rPr lang="en-US" altLang="zh-CN" sz="2400" b="0" kern="1200" baseline="0" dirty="0">
                          <a:solidFill>
                            <a:schemeClr val="tx1"/>
                          </a:solidFill>
                          <a:latin typeface="+mn-ea"/>
                          <a:ea typeface="+mn-ea"/>
                          <a:cs typeface="+mn-cs"/>
                        </a:rPr>
                        <a:t>;</a:t>
                      </a:r>
                      <a:endParaRPr lang="zh-CN" altLang="zh-CN" sz="2400" b="0" kern="1200" baseline="0" dirty="0">
                        <a:solidFill>
                          <a:schemeClr val="tx1"/>
                        </a:solidFill>
                        <a:latin typeface="+mn-ea"/>
                        <a:ea typeface="+mn-ea"/>
                        <a:cs typeface="+mn-cs"/>
                      </a:endParaRPr>
                    </a:p>
                    <a:p>
                      <a:pPr marL="0" algn="l" defTabSz="914400" rtl="0" eaLnBrk="1" latinLnBrk="0" hangingPunct="1"/>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二</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请求消费者协会</a:t>
                      </a:r>
                      <a:r>
                        <a:rPr lang="zh-CN" altLang="zh-CN" sz="2400" b="0" kern="1200" baseline="0" dirty="0">
                          <a:solidFill>
                            <a:srgbClr val="FF0000"/>
                          </a:solidFill>
                          <a:latin typeface="+mn-ea"/>
                          <a:ea typeface="+mn-ea"/>
                          <a:cs typeface="+mn-cs"/>
                        </a:rPr>
                        <a:t>或者依法成立的其他调解组织</a:t>
                      </a:r>
                      <a:r>
                        <a:rPr lang="zh-CN" altLang="zh-CN" sz="2400" b="0" kern="1200" baseline="0" dirty="0">
                          <a:solidFill>
                            <a:schemeClr val="tx1"/>
                          </a:solidFill>
                          <a:latin typeface="+mn-ea"/>
                          <a:ea typeface="+mn-ea"/>
                          <a:cs typeface="+mn-cs"/>
                        </a:rPr>
                        <a:t>调解</a:t>
                      </a:r>
                      <a:r>
                        <a:rPr lang="zh-CN" altLang="en-US" sz="2400" b="0" kern="1200" baseline="0" dirty="0">
                          <a:solidFill>
                            <a:schemeClr val="tx1"/>
                          </a:solidFill>
                          <a:latin typeface="+mn-ea"/>
                          <a:ea typeface="+mn-ea"/>
                          <a:cs typeface="+mn-cs"/>
                        </a:rPr>
                        <a:t>；</a:t>
                      </a:r>
                      <a:endParaRPr lang="zh-CN" altLang="zh-CN" sz="2400" b="0" kern="1200" baseline="0" dirty="0">
                        <a:solidFill>
                          <a:schemeClr val="tx1"/>
                        </a:solidFill>
                        <a:latin typeface="+mn-ea"/>
                        <a:ea typeface="+mn-ea"/>
                        <a:cs typeface="+mn-cs"/>
                      </a:endParaRPr>
                    </a:p>
                    <a:p>
                      <a:pPr marL="0" algn="l" defTabSz="914400" rtl="0" eaLnBrk="1" latinLnBrk="0" hangingPunct="1"/>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三</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向有关行政部门</a:t>
                      </a:r>
                      <a:r>
                        <a:rPr lang="zh-CN" altLang="zh-CN" sz="2400" b="0" kern="1200" baseline="0" dirty="0">
                          <a:solidFill>
                            <a:srgbClr val="FF0000"/>
                          </a:solidFill>
                          <a:latin typeface="+mn-ea"/>
                          <a:ea typeface="+mn-ea"/>
                          <a:cs typeface="+mn-cs"/>
                        </a:rPr>
                        <a:t>投诉</a:t>
                      </a:r>
                      <a:r>
                        <a:rPr lang="zh-CN" altLang="en-US" sz="2400" b="0" kern="1200" baseline="0" dirty="0">
                          <a:solidFill>
                            <a:schemeClr val="tx1"/>
                          </a:solidFill>
                          <a:latin typeface="+mn-ea"/>
                          <a:ea typeface="+mn-ea"/>
                          <a:cs typeface="+mn-cs"/>
                        </a:rPr>
                        <a:t>；</a:t>
                      </a:r>
                      <a:endParaRPr lang="zh-CN" altLang="zh-CN" sz="2400" b="0" kern="1200" baseline="0" dirty="0">
                        <a:solidFill>
                          <a:schemeClr val="tx1"/>
                        </a:solidFill>
                        <a:latin typeface="+mn-ea"/>
                        <a:ea typeface="+mn-ea"/>
                        <a:cs typeface="+mn-cs"/>
                      </a:endParaRPr>
                    </a:p>
                    <a:p>
                      <a:pPr marL="0" algn="l" defTabSz="914400" rtl="0" eaLnBrk="1" latinLnBrk="0" hangingPunct="1"/>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四</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根据与经营者达成的仲裁协议提请仲裁机构仲裁</a:t>
                      </a:r>
                      <a:r>
                        <a:rPr lang="zh-CN" altLang="en-US" sz="2400" b="0" kern="1200" baseline="0" dirty="0">
                          <a:solidFill>
                            <a:schemeClr val="tx1"/>
                          </a:solidFill>
                          <a:latin typeface="+mn-ea"/>
                          <a:ea typeface="+mn-ea"/>
                          <a:cs typeface="+mn-cs"/>
                        </a:rPr>
                        <a:t>；</a:t>
                      </a:r>
                      <a:endParaRPr lang="zh-CN" altLang="zh-CN" sz="2400" b="0" kern="1200" baseline="0" dirty="0">
                        <a:solidFill>
                          <a:schemeClr val="tx1"/>
                        </a:solidFill>
                        <a:latin typeface="+mn-ea"/>
                        <a:ea typeface="+mn-ea"/>
                        <a:cs typeface="+mn-cs"/>
                      </a:endParaRPr>
                    </a:p>
                    <a:p>
                      <a:pPr marL="0" algn="l" defTabSz="914400" rtl="0" eaLnBrk="1" latinLnBrk="0" hangingPunct="1"/>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五</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向人民法院提起诉讼。</a:t>
                      </a:r>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4187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429530"/>
          <a:ext cx="11545978" cy="4358640"/>
        </p:xfrm>
        <a:graphic>
          <a:graphicData uri="http://schemas.openxmlformats.org/drawingml/2006/table">
            <a:tbl>
              <a:tblPr firstRow="1" bandRow="1">
                <a:tableStyleId>{5940675A-B579-460E-94D1-54222C63F5DA}</a:tableStyleId>
              </a:tblPr>
              <a:tblGrid>
                <a:gridCol w="1643074">
                  <a:extLst>
                    <a:ext uri="{9D8B030D-6E8A-4147-A177-3AD203B41FA5}">
                      <a16:colId xmlns:a16="http://schemas.microsoft.com/office/drawing/2014/main" val="20000"/>
                    </a:ext>
                  </a:extLst>
                </a:gridCol>
                <a:gridCol w="9902904">
                  <a:extLst>
                    <a:ext uri="{9D8B030D-6E8A-4147-A177-3AD203B41FA5}">
                      <a16:colId xmlns:a16="http://schemas.microsoft.com/office/drawing/2014/main" val="20001"/>
                    </a:ext>
                  </a:extLst>
                </a:gridCol>
              </a:tblGrid>
              <a:tr h="2817861">
                <a:tc>
                  <a:txBody>
                    <a:bodyPr/>
                    <a:lstStyle/>
                    <a:p>
                      <a:pPr marL="0" algn="l" defTabSz="914400" rtl="0" eaLnBrk="1" latinLnBrk="0" hangingPunct="1"/>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zh-CN" sz="2800" b="0" kern="1200" dirty="0">
                          <a:solidFill>
                            <a:srgbClr val="FF0000"/>
                          </a:solidFill>
                          <a:effectLst/>
                          <a:latin typeface="+mn-ea"/>
                          <a:ea typeface="+mn-ea"/>
                          <a:cs typeface="+mn-cs"/>
                        </a:rPr>
                        <a:t>第四十四条 消费者通过网络交易平台购买商品或者接受服务，其合法权益受到损害的，可以向销售者或者服务者要求赔偿。网络交易平台提供者不能提供销售者或者服务者的真实名称、地址和有效联系方式的，消费者也可以向网络交易平台提供者要求赔偿</a:t>
                      </a:r>
                      <a:r>
                        <a:rPr lang="zh-CN" altLang="en-US" sz="2800" b="0" kern="1200" dirty="0">
                          <a:solidFill>
                            <a:srgbClr val="FF0000"/>
                          </a:solidFill>
                          <a:effectLst/>
                          <a:latin typeface="+mn-ea"/>
                          <a:ea typeface="+mn-ea"/>
                          <a:cs typeface="+mn-cs"/>
                        </a:rPr>
                        <a:t>；</a:t>
                      </a:r>
                      <a:r>
                        <a:rPr lang="zh-CN" altLang="zh-CN" sz="2800" b="0" kern="1200" dirty="0">
                          <a:solidFill>
                            <a:srgbClr val="FF0000"/>
                          </a:solidFill>
                          <a:effectLst/>
                          <a:latin typeface="+mn-ea"/>
                          <a:ea typeface="+mn-ea"/>
                          <a:cs typeface="+mn-cs"/>
                        </a:rPr>
                        <a:t>网络交易平台提供者作出更有利于消费者的承诺的，应当履行承诺。网络交易平台提供者赔偿后，有权向销售者或者服务者追偿。</a:t>
                      </a:r>
                    </a:p>
                    <a:p>
                      <a:pPr algn="l"/>
                      <a:r>
                        <a:rPr lang="zh-CN" altLang="zh-CN" sz="2800" b="0" kern="1200" dirty="0">
                          <a:solidFill>
                            <a:srgbClr val="FF0000"/>
                          </a:solidFill>
                          <a:effectLst/>
                          <a:latin typeface="+mn-ea"/>
                          <a:ea typeface="+mn-ea"/>
                          <a:cs typeface="+mn-cs"/>
                        </a:rPr>
                        <a:t>　　网络交易平台提供者明知或者应知销售者或者服务者利用其平台侵害消费者合法权益，未采取必要措施的，依法与该销售者或者服务者承担</a:t>
                      </a:r>
                      <a:r>
                        <a:rPr lang="zh-CN" altLang="zh-CN" sz="2800" b="0" kern="1200">
                          <a:solidFill>
                            <a:srgbClr val="FF0000"/>
                          </a:solidFill>
                          <a:effectLst/>
                          <a:latin typeface="+mn-ea"/>
                          <a:ea typeface="+mn-ea"/>
                          <a:cs typeface="+mn-cs"/>
                        </a:rPr>
                        <a:t>连带责任。</a:t>
                      </a:r>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4970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143778"/>
          <a:ext cx="11545978" cy="4846320"/>
        </p:xfrm>
        <a:graphic>
          <a:graphicData uri="http://schemas.openxmlformats.org/drawingml/2006/table">
            <a:tbl>
              <a:tblPr firstRow="1" bandRow="1">
                <a:tableStyleId>{5940675A-B579-460E-94D1-54222C63F5DA}</a:tableStyleId>
              </a:tblPr>
              <a:tblGrid>
                <a:gridCol w="3929090">
                  <a:extLst>
                    <a:ext uri="{9D8B030D-6E8A-4147-A177-3AD203B41FA5}">
                      <a16:colId xmlns:a16="http://schemas.microsoft.com/office/drawing/2014/main" val="20000"/>
                    </a:ext>
                  </a:extLst>
                </a:gridCol>
                <a:gridCol w="7616888">
                  <a:extLst>
                    <a:ext uri="{9D8B030D-6E8A-4147-A177-3AD203B41FA5}">
                      <a16:colId xmlns:a16="http://schemas.microsoft.com/office/drawing/2014/main" val="20001"/>
                    </a:ext>
                  </a:extLst>
                </a:gridCol>
              </a:tblGrid>
              <a:tr h="2817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kern="1200" baseline="0" dirty="0">
                          <a:solidFill>
                            <a:schemeClr val="tx1"/>
                          </a:solidFill>
                          <a:latin typeface="+mn-ea"/>
                          <a:ea typeface="+mn-ea"/>
                          <a:cs typeface="+mn-cs"/>
                        </a:rPr>
                        <a:t>第三十九条　消费者因经营者利用虚假广告提供商品或者服务，其合法权益受到损害的，可以向经营者要求赔偿。广告的经营者发布虚假广告的，消费者可以请求行政主管部门予以惩处。广告的经营者不得提供经营者的真实名称、地址的，应当承担赔偿责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0" kern="1200" baseline="0" dirty="0">
                          <a:solidFill>
                            <a:schemeClr val="tx1"/>
                          </a:solidFill>
                          <a:latin typeface="+mn-ea"/>
                          <a:ea typeface="+mn-ea"/>
                          <a:cs typeface="+mn-cs"/>
                        </a:rPr>
                        <a:t>第四十五条 消费者因经营者利用虚假广告或者其他虚假宣传方式提供商品或者服务，其合法权益受到损害的，可以向经营者要求赔偿。广告经营者、</a:t>
                      </a:r>
                      <a:r>
                        <a:rPr lang="zh-CN" altLang="zh-CN" sz="2400" b="0" kern="1200" baseline="0" dirty="0">
                          <a:solidFill>
                            <a:srgbClr val="FF0000"/>
                          </a:solidFill>
                          <a:latin typeface="+mn-ea"/>
                          <a:ea typeface="+mn-ea"/>
                          <a:cs typeface="+mn-cs"/>
                        </a:rPr>
                        <a:t>发布者</a:t>
                      </a:r>
                      <a:r>
                        <a:rPr lang="zh-CN" altLang="zh-CN" sz="2400" b="0" kern="1200" baseline="0" dirty="0">
                          <a:solidFill>
                            <a:schemeClr val="tx1"/>
                          </a:solidFill>
                          <a:latin typeface="+mn-ea"/>
                          <a:ea typeface="+mn-ea"/>
                          <a:cs typeface="+mn-cs"/>
                        </a:rPr>
                        <a:t>发布虚假广告的，消费者可以请求行政主管部门予以惩处。广告经营者、</a:t>
                      </a:r>
                      <a:r>
                        <a:rPr lang="zh-CN" altLang="zh-CN" sz="2400" b="0" kern="1200" baseline="0" dirty="0">
                          <a:solidFill>
                            <a:srgbClr val="FF0000"/>
                          </a:solidFill>
                          <a:latin typeface="+mn-ea"/>
                          <a:ea typeface="+mn-ea"/>
                          <a:cs typeface="+mn-cs"/>
                        </a:rPr>
                        <a:t>发布者</a:t>
                      </a:r>
                      <a:r>
                        <a:rPr lang="zh-CN" altLang="zh-CN" sz="2400" b="0" kern="1200" baseline="0" dirty="0">
                          <a:solidFill>
                            <a:schemeClr val="tx1"/>
                          </a:solidFill>
                          <a:latin typeface="+mn-ea"/>
                          <a:ea typeface="+mn-ea"/>
                          <a:cs typeface="+mn-cs"/>
                        </a:rPr>
                        <a:t>不能提供经营者的真实名称、地址</a:t>
                      </a:r>
                      <a:r>
                        <a:rPr lang="zh-CN" altLang="zh-CN" sz="2400" b="0" kern="1200" baseline="0" dirty="0">
                          <a:solidFill>
                            <a:srgbClr val="FF0000"/>
                          </a:solidFill>
                          <a:latin typeface="+mn-ea"/>
                          <a:ea typeface="+mn-ea"/>
                          <a:cs typeface="+mn-cs"/>
                        </a:rPr>
                        <a:t>和有效联系方式的</a:t>
                      </a:r>
                      <a:r>
                        <a:rPr lang="zh-CN" altLang="zh-CN" sz="2400" b="0" kern="1200" baseline="0" dirty="0">
                          <a:solidFill>
                            <a:schemeClr val="tx1"/>
                          </a:solidFill>
                          <a:latin typeface="+mn-ea"/>
                          <a:ea typeface="+mn-ea"/>
                          <a:cs typeface="+mn-cs"/>
                        </a:rPr>
                        <a:t>，应当承担赔偿责任。</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0" kern="1200" baseline="0" dirty="0">
                          <a:solidFill>
                            <a:schemeClr val="tx1"/>
                          </a:solidFill>
                          <a:latin typeface="+mn-ea"/>
                          <a:ea typeface="+mn-ea"/>
                          <a:cs typeface="+mn-cs"/>
                        </a:rPr>
                        <a:t>　　</a:t>
                      </a:r>
                      <a:r>
                        <a:rPr lang="zh-CN" altLang="zh-CN" sz="2400" b="0" kern="1200" baseline="0" dirty="0">
                          <a:solidFill>
                            <a:srgbClr val="FF0000"/>
                          </a:solidFill>
                          <a:latin typeface="+mn-ea"/>
                          <a:ea typeface="+mn-ea"/>
                          <a:cs typeface="+mn-cs"/>
                        </a:rPr>
                        <a:t>广告经营者、发布者设计、制作、发布关系消费者</a:t>
                      </a:r>
                      <a:r>
                        <a:rPr lang="zh-CN" altLang="zh-CN" sz="2400" b="1" kern="1200" baseline="0" dirty="0">
                          <a:solidFill>
                            <a:srgbClr val="FF0000"/>
                          </a:solidFill>
                          <a:latin typeface="+mn-ea"/>
                          <a:ea typeface="+mn-ea"/>
                          <a:cs typeface="+mn-cs"/>
                        </a:rPr>
                        <a:t>生命健康</a:t>
                      </a:r>
                      <a:r>
                        <a:rPr lang="zh-CN" altLang="zh-CN" sz="2400" b="0" kern="1200" baseline="0" dirty="0">
                          <a:solidFill>
                            <a:srgbClr val="FF0000"/>
                          </a:solidFill>
                          <a:latin typeface="+mn-ea"/>
                          <a:ea typeface="+mn-ea"/>
                          <a:cs typeface="+mn-cs"/>
                        </a:rPr>
                        <a:t>商品或者服务的虚假广告，造成消费者损害的，应当与提供该商品或者服务的经营者承担</a:t>
                      </a:r>
                      <a:r>
                        <a:rPr lang="zh-CN" altLang="zh-CN" sz="2400" b="1" kern="1200" baseline="0" dirty="0">
                          <a:solidFill>
                            <a:srgbClr val="FF0000"/>
                          </a:solidFill>
                          <a:latin typeface="+mn-ea"/>
                          <a:ea typeface="+mn-ea"/>
                          <a:cs typeface="+mn-cs"/>
                        </a:rPr>
                        <a:t>连带责任</a:t>
                      </a:r>
                      <a:r>
                        <a:rPr lang="zh-CN" altLang="zh-CN" sz="2400" b="0" kern="1200" baseline="0" dirty="0">
                          <a:solidFill>
                            <a:srgbClr val="FF0000"/>
                          </a:solidFill>
                          <a:latin typeface="+mn-ea"/>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0" kern="1200" baseline="0" dirty="0">
                          <a:solidFill>
                            <a:srgbClr val="FF0000"/>
                          </a:solidFill>
                          <a:latin typeface="+mn-ea"/>
                          <a:ea typeface="+mn-ea"/>
                          <a:cs typeface="+mn-cs"/>
                        </a:rPr>
                        <a:t>　　</a:t>
                      </a:r>
                      <a:r>
                        <a:rPr lang="zh-CN" altLang="zh-CN" sz="2400" b="1" kern="1200" baseline="0" dirty="0">
                          <a:solidFill>
                            <a:srgbClr val="FF0000"/>
                          </a:solidFill>
                          <a:latin typeface="+mn-ea"/>
                          <a:ea typeface="+mn-ea"/>
                          <a:cs typeface="+mn-cs"/>
                        </a:rPr>
                        <a:t>社会团体或者其他组织、个人</a:t>
                      </a:r>
                      <a:r>
                        <a:rPr lang="zh-CN" altLang="zh-CN" sz="2400" b="0" kern="1200" baseline="0" dirty="0">
                          <a:solidFill>
                            <a:srgbClr val="FF0000"/>
                          </a:solidFill>
                          <a:latin typeface="+mn-ea"/>
                          <a:ea typeface="+mn-ea"/>
                          <a:cs typeface="+mn-cs"/>
                        </a:rPr>
                        <a:t>在关系消费者</a:t>
                      </a:r>
                      <a:r>
                        <a:rPr lang="zh-CN" altLang="zh-CN" sz="2400" b="1" kern="1200" baseline="0" dirty="0">
                          <a:solidFill>
                            <a:srgbClr val="FF0000"/>
                          </a:solidFill>
                          <a:latin typeface="+mn-ea"/>
                          <a:ea typeface="+mn-ea"/>
                          <a:cs typeface="+mn-cs"/>
                        </a:rPr>
                        <a:t>生命健康</a:t>
                      </a:r>
                      <a:r>
                        <a:rPr lang="zh-CN" altLang="zh-CN" sz="2400" b="0" kern="1200" baseline="0" dirty="0">
                          <a:solidFill>
                            <a:srgbClr val="FF0000"/>
                          </a:solidFill>
                          <a:latin typeface="+mn-ea"/>
                          <a:ea typeface="+mn-ea"/>
                          <a:cs typeface="+mn-cs"/>
                        </a:rPr>
                        <a:t>商品或者服务的虚假广告或者其他虚假宣传中向消费者推荐商品或者服务，造成消费者损害的，应当与提供该商品或者服务的经营者承担</a:t>
                      </a:r>
                      <a:r>
                        <a:rPr lang="zh-CN" altLang="zh-CN" sz="2400" b="1" kern="1200" baseline="0" dirty="0">
                          <a:solidFill>
                            <a:srgbClr val="FF0000"/>
                          </a:solidFill>
                          <a:latin typeface="+mn-ea"/>
                          <a:ea typeface="+mn-ea"/>
                          <a:cs typeface="+mn-cs"/>
                        </a:rPr>
                        <a:t>连带责任</a:t>
                      </a:r>
                      <a:r>
                        <a:rPr lang="zh-CN" altLang="zh-CN" sz="2400" b="0" kern="1200" baseline="0" dirty="0">
                          <a:solidFill>
                            <a:srgbClr val="FF0000"/>
                          </a:solidFill>
                          <a:latin typeface="+mn-ea"/>
                          <a:ea typeface="+mn-ea"/>
                          <a:cs typeface="+mn-cs"/>
                        </a:rPr>
                        <a:t>。</a:t>
                      </a:r>
                      <a:endParaRPr lang="zh-CN" altLang="en-US" sz="24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64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808794" y="1929596"/>
          <a:ext cx="10501386" cy="3596640"/>
        </p:xfrm>
        <a:graphic>
          <a:graphicData uri="http://schemas.openxmlformats.org/drawingml/2006/table">
            <a:tbl>
              <a:tblPr firstRow="1" bandRow="1">
                <a:tableStyleId>{5940675A-B579-460E-94D1-54222C63F5DA}</a:tableStyleId>
              </a:tblPr>
              <a:tblGrid>
                <a:gridCol w="2144170">
                  <a:extLst>
                    <a:ext uri="{9D8B030D-6E8A-4147-A177-3AD203B41FA5}">
                      <a16:colId xmlns:a16="http://schemas.microsoft.com/office/drawing/2014/main" val="20000"/>
                    </a:ext>
                  </a:extLst>
                </a:gridCol>
                <a:gridCol w="8357216">
                  <a:extLst>
                    <a:ext uri="{9D8B030D-6E8A-4147-A177-3AD203B41FA5}">
                      <a16:colId xmlns:a16="http://schemas.microsoft.com/office/drawing/2014/main" val="20001"/>
                    </a:ext>
                  </a:extLst>
                </a:gridCol>
              </a:tblGrid>
              <a:tr h="10404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zh-CN" sz="28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3200" b="0" kern="1200" dirty="0">
                          <a:solidFill>
                            <a:srgbClr val="FF0000"/>
                          </a:solidFill>
                          <a:effectLst/>
                          <a:latin typeface="+mn-lt"/>
                          <a:ea typeface="+mn-ea"/>
                          <a:cs typeface="+mn-cs"/>
                        </a:rPr>
                        <a:t>第四十六条 消费者向有关行政部门投诉的，该部门应当自收到投诉之日起</a:t>
                      </a:r>
                      <a:r>
                        <a:rPr lang="zh-CN" altLang="zh-CN" sz="3200" b="1" kern="1200" dirty="0">
                          <a:solidFill>
                            <a:srgbClr val="FF0000"/>
                          </a:solidFill>
                          <a:effectLst/>
                          <a:latin typeface="+mn-lt"/>
                          <a:ea typeface="+mn-ea"/>
                          <a:cs typeface="+mn-cs"/>
                        </a:rPr>
                        <a:t>七个工作日</a:t>
                      </a:r>
                      <a:r>
                        <a:rPr lang="zh-CN" altLang="zh-CN" sz="3200" b="0" kern="1200" dirty="0">
                          <a:solidFill>
                            <a:srgbClr val="FF0000"/>
                          </a:solidFill>
                          <a:effectLst/>
                          <a:latin typeface="+mn-lt"/>
                          <a:ea typeface="+mn-ea"/>
                          <a:cs typeface="+mn-cs"/>
                        </a:rPr>
                        <a:t>内，予以处理并告知消费者。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17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zh-CN" sz="28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3200" b="0" kern="1200" dirty="0">
                          <a:solidFill>
                            <a:srgbClr val="FF0000"/>
                          </a:solidFill>
                          <a:effectLst/>
                          <a:latin typeface="+mn-lt"/>
                          <a:ea typeface="+mn-ea"/>
                          <a:cs typeface="+mn-cs"/>
                        </a:rPr>
                        <a:t>第四十七条 对侵害众多消费者合法权益的行为，中国消费者协会以及在省、自治区、直辖市设立的消费者协会，可以向人民法院提起诉讼。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1167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143778"/>
          <a:ext cx="11545978" cy="4980626"/>
        </p:xfrm>
        <a:graphic>
          <a:graphicData uri="http://schemas.openxmlformats.org/drawingml/2006/table">
            <a:tbl>
              <a:tblPr firstRow="1" bandRow="1">
                <a:tableStyleId>{5940675A-B579-460E-94D1-54222C63F5DA}</a:tableStyleId>
              </a:tblPr>
              <a:tblGrid>
                <a:gridCol w="5259434">
                  <a:extLst>
                    <a:ext uri="{9D8B030D-6E8A-4147-A177-3AD203B41FA5}">
                      <a16:colId xmlns:a16="http://schemas.microsoft.com/office/drawing/2014/main" val="20000"/>
                    </a:ext>
                  </a:extLst>
                </a:gridCol>
                <a:gridCol w="6286544">
                  <a:extLst>
                    <a:ext uri="{9D8B030D-6E8A-4147-A177-3AD203B41FA5}">
                      <a16:colId xmlns:a16="http://schemas.microsoft.com/office/drawing/2014/main" val="20001"/>
                    </a:ext>
                  </a:extLst>
                </a:gridCol>
              </a:tblGrid>
              <a:tr h="500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kern="1200" baseline="0" dirty="0">
                          <a:solidFill>
                            <a:schemeClr val="tx1"/>
                          </a:solidFill>
                          <a:latin typeface="+mn-ea"/>
                          <a:ea typeface="+mn-ea"/>
                          <a:cs typeface="+mn-cs"/>
                        </a:rPr>
                        <a:t>第七章 法律责任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kern="1200" baseline="0" dirty="0">
                          <a:solidFill>
                            <a:schemeClr val="tx1"/>
                          </a:solidFill>
                          <a:latin typeface="+mn-ea"/>
                          <a:ea typeface="+mn-ea"/>
                          <a:cs typeface="+mn-cs"/>
                        </a:rPr>
                        <a:t>第七章 法律责任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17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kern="1200" baseline="0" dirty="0">
                          <a:solidFill>
                            <a:schemeClr val="tx1"/>
                          </a:solidFill>
                          <a:latin typeface="+mn-ea"/>
                          <a:ea typeface="+mn-ea"/>
                          <a:cs typeface="+mn-cs"/>
                        </a:rPr>
                        <a:t>第四十条　经营者提供商品或者服务有下列情形之一的，除本法另有规定外，应当依照</a:t>
                      </a:r>
                      <a:r>
                        <a:rPr lang="en-US" altLang="zh-CN" sz="2400" b="0" kern="1200" baseline="0" dirty="0">
                          <a:solidFill>
                            <a:schemeClr val="tx1"/>
                          </a:solidFill>
                          <a:latin typeface="+mn-ea"/>
                          <a:ea typeface="+mn-ea"/>
                          <a:cs typeface="+mn-cs"/>
                        </a:rPr>
                        <a:t>《</a:t>
                      </a:r>
                      <a:r>
                        <a:rPr lang="zh-CN" altLang="en-US" sz="2400" b="0" kern="1200" baseline="0" dirty="0">
                          <a:solidFill>
                            <a:schemeClr val="tx1"/>
                          </a:solidFill>
                          <a:latin typeface="+mn-ea"/>
                          <a:ea typeface="+mn-ea"/>
                          <a:cs typeface="+mn-cs"/>
                        </a:rPr>
                        <a:t>中华人民共和国产品质量法</a:t>
                      </a:r>
                      <a:r>
                        <a:rPr lang="en-US" altLang="zh-CN" sz="2400" b="0" kern="1200" baseline="0" dirty="0">
                          <a:solidFill>
                            <a:schemeClr val="tx1"/>
                          </a:solidFill>
                          <a:latin typeface="+mn-ea"/>
                          <a:ea typeface="+mn-ea"/>
                          <a:cs typeface="+mn-cs"/>
                        </a:rPr>
                        <a:t>》</a:t>
                      </a:r>
                      <a:r>
                        <a:rPr lang="zh-CN" altLang="en-US" sz="2400" b="0" kern="1200" baseline="0" dirty="0">
                          <a:solidFill>
                            <a:schemeClr val="tx1"/>
                          </a:solidFill>
                          <a:latin typeface="+mn-ea"/>
                          <a:ea typeface="+mn-ea"/>
                          <a:cs typeface="+mn-cs"/>
                        </a:rPr>
                        <a:t>和其他有关法律、法规的规定，承担民事责任：</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kern="1200" baseline="0" dirty="0">
                          <a:solidFill>
                            <a:schemeClr val="tx1"/>
                          </a:solidFill>
                          <a:latin typeface="+mn-ea"/>
                          <a:ea typeface="+mn-ea"/>
                          <a:cs typeface="+mn-cs"/>
                        </a:rPr>
                        <a:t>　　（一）商品存在缺陷的；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kern="1200" baseline="0" dirty="0">
                          <a:solidFill>
                            <a:schemeClr val="tx1"/>
                          </a:solidFill>
                          <a:latin typeface="+mn-ea"/>
                          <a:ea typeface="+mn-ea"/>
                          <a:cs typeface="+mn-cs"/>
                        </a:rPr>
                        <a:t>　　（二）不具备商品应当具备的使用性能而出售时未作说明的；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kern="1200" baseline="0" dirty="0">
                          <a:solidFill>
                            <a:schemeClr val="tx1"/>
                          </a:solidFill>
                          <a:latin typeface="+mn-ea"/>
                          <a:ea typeface="+mn-ea"/>
                          <a:cs typeface="+mn-cs"/>
                        </a:rPr>
                        <a:t>　　（三）不符合在商品或者其包装上注明采用的商品标准的；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kern="1200" baseline="0" dirty="0">
                          <a:solidFill>
                            <a:schemeClr val="tx1"/>
                          </a:solidFill>
                          <a:latin typeface="+mn-ea"/>
                          <a:ea typeface="+mn-ea"/>
                          <a:cs typeface="+mn-cs"/>
                        </a:rPr>
                        <a:t>　　（四）不符合商品说明、实物样品等方式表明的质量状况的；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zh-CN" sz="2400" b="0" kern="1200" baseline="0" dirty="0">
                          <a:solidFill>
                            <a:schemeClr val="tx1"/>
                          </a:solidFill>
                          <a:latin typeface="+mn-ea"/>
                          <a:ea typeface="+mn-ea"/>
                          <a:cs typeface="+mn-cs"/>
                        </a:rPr>
                        <a:t>第四十八条 经营者提供商品或者服务有下列情形之一的，除本法另有规定外，应当依照</a:t>
                      </a:r>
                      <a:r>
                        <a:rPr lang="zh-CN" altLang="zh-CN" sz="2400" b="0" kern="1200" baseline="0" dirty="0">
                          <a:solidFill>
                            <a:srgbClr val="FF0000"/>
                          </a:solidFill>
                          <a:latin typeface="+mn-ea"/>
                          <a:ea typeface="+mn-ea"/>
                          <a:cs typeface="+mn-cs"/>
                        </a:rPr>
                        <a:t>其他有关法律、法规的规定</a:t>
                      </a:r>
                      <a:r>
                        <a:rPr lang="zh-CN" altLang="zh-CN" sz="2400" b="0" kern="1200" baseline="0" dirty="0">
                          <a:solidFill>
                            <a:schemeClr val="tx1"/>
                          </a:solidFill>
                          <a:latin typeface="+mn-ea"/>
                          <a:ea typeface="+mn-ea"/>
                          <a:cs typeface="+mn-cs"/>
                        </a:rPr>
                        <a:t>，承担民事责任：</a:t>
                      </a:r>
                    </a:p>
                    <a:p>
                      <a:pPr algn="l"/>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一</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商品</a:t>
                      </a:r>
                      <a:r>
                        <a:rPr lang="zh-CN" altLang="zh-CN" sz="2400" b="0" kern="1200" baseline="0" dirty="0">
                          <a:solidFill>
                            <a:srgbClr val="FF0000"/>
                          </a:solidFill>
                          <a:latin typeface="+mn-ea"/>
                          <a:ea typeface="+mn-ea"/>
                          <a:cs typeface="+mn-cs"/>
                        </a:rPr>
                        <a:t>或者服务</a:t>
                      </a:r>
                      <a:r>
                        <a:rPr lang="zh-CN" altLang="zh-CN" sz="2400" b="0" kern="1200" baseline="0" dirty="0">
                          <a:solidFill>
                            <a:schemeClr val="tx1"/>
                          </a:solidFill>
                          <a:latin typeface="+mn-ea"/>
                          <a:ea typeface="+mn-ea"/>
                          <a:cs typeface="+mn-cs"/>
                        </a:rPr>
                        <a:t>存在缺陷的</a:t>
                      </a:r>
                      <a:r>
                        <a:rPr lang="en-US" altLang="zh-CN" sz="2400" b="0" kern="1200" baseline="0" dirty="0">
                          <a:solidFill>
                            <a:schemeClr val="tx1"/>
                          </a:solidFill>
                          <a:latin typeface="+mn-ea"/>
                          <a:ea typeface="+mn-ea"/>
                          <a:cs typeface="+mn-cs"/>
                        </a:rPr>
                        <a:t>;</a:t>
                      </a:r>
                      <a:endParaRPr lang="zh-CN" altLang="zh-CN" sz="2400" b="0" kern="1200" baseline="0" dirty="0">
                        <a:solidFill>
                          <a:schemeClr val="tx1"/>
                        </a:solidFill>
                        <a:latin typeface="+mn-ea"/>
                        <a:ea typeface="+mn-ea"/>
                        <a:cs typeface="+mn-cs"/>
                      </a:endParaRPr>
                    </a:p>
                    <a:p>
                      <a:pPr algn="l"/>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二</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不具备商品应当具备的使用性能而出售时未作说明的</a:t>
                      </a:r>
                      <a:r>
                        <a:rPr lang="en-US" altLang="zh-CN" sz="2400" b="0" kern="1200" baseline="0" dirty="0">
                          <a:solidFill>
                            <a:schemeClr val="tx1"/>
                          </a:solidFill>
                          <a:latin typeface="+mn-ea"/>
                          <a:ea typeface="+mn-ea"/>
                          <a:cs typeface="+mn-cs"/>
                        </a:rPr>
                        <a:t>;</a:t>
                      </a:r>
                      <a:endParaRPr lang="zh-CN" altLang="zh-CN" sz="2400" b="0" kern="1200" baseline="0" dirty="0">
                        <a:solidFill>
                          <a:schemeClr val="tx1"/>
                        </a:solidFill>
                        <a:latin typeface="+mn-ea"/>
                        <a:ea typeface="+mn-ea"/>
                        <a:cs typeface="+mn-cs"/>
                      </a:endParaRPr>
                    </a:p>
                    <a:p>
                      <a:pPr algn="l"/>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三</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不符合在商品或者其包装上注明采用的商品标准的</a:t>
                      </a:r>
                      <a:r>
                        <a:rPr lang="en-US" altLang="zh-CN" sz="2400" b="0" kern="1200" baseline="0" dirty="0">
                          <a:solidFill>
                            <a:schemeClr val="tx1"/>
                          </a:solidFill>
                          <a:latin typeface="+mn-ea"/>
                          <a:ea typeface="+mn-ea"/>
                          <a:cs typeface="+mn-cs"/>
                        </a:rPr>
                        <a:t>;</a:t>
                      </a:r>
                      <a:endParaRPr lang="zh-CN" altLang="zh-CN" sz="2400" b="0" kern="1200" baseline="0" dirty="0">
                        <a:solidFill>
                          <a:schemeClr val="tx1"/>
                        </a:solidFill>
                        <a:latin typeface="+mn-ea"/>
                        <a:ea typeface="+mn-ea"/>
                        <a:cs typeface="+mn-cs"/>
                      </a:endParaRPr>
                    </a:p>
                    <a:p>
                      <a:pPr algn="l"/>
                      <a:r>
                        <a:rPr lang="zh-CN" altLang="zh-CN" sz="2400" b="0" kern="1200" baseline="0" dirty="0">
                          <a:solidFill>
                            <a:schemeClr val="tx1"/>
                          </a:solidFill>
                          <a:latin typeface="+mn-ea"/>
                          <a:ea typeface="+mn-ea"/>
                          <a:cs typeface="+mn-cs"/>
                        </a:rPr>
                        <a:t>　　</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四</a:t>
                      </a:r>
                      <a:r>
                        <a:rPr lang="en-US" altLang="zh-CN" sz="2400" b="0" kern="1200" baseline="0" dirty="0">
                          <a:solidFill>
                            <a:schemeClr val="tx1"/>
                          </a:solidFill>
                          <a:latin typeface="+mn-ea"/>
                          <a:ea typeface="+mn-ea"/>
                          <a:cs typeface="+mn-cs"/>
                        </a:rPr>
                        <a:t>)</a:t>
                      </a:r>
                      <a:r>
                        <a:rPr lang="zh-CN" altLang="zh-CN" sz="2400" b="0" kern="1200" baseline="0" dirty="0">
                          <a:solidFill>
                            <a:schemeClr val="tx1"/>
                          </a:solidFill>
                          <a:latin typeface="+mn-ea"/>
                          <a:ea typeface="+mn-ea"/>
                          <a:cs typeface="+mn-cs"/>
                        </a:rPr>
                        <a:t>不符合商品说明、实物样品等方式表明的质量状况的</a:t>
                      </a:r>
                      <a:r>
                        <a:rPr lang="en-US" altLang="zh-CN" sz="2400" b="0" kern="1200" baseline="0" dirty="0">
                          <a:solidFill>
                            <a:schemeClr val="tx1"/>
                          </a:solidFill>
                          <a:latin typeface="+mn-ea"/>
                          <a:ea typeface="+mn-ea"/>
                          <a:cs typeface="+mn-cs"/>
                        </a:rPr>
                        <a:t>;</a:t>
                      </a:r>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6107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143778"/>
          <a:ext cx="11545978" cy="4846320"/>
        </p:xfrm>
        <a:graphic>
          <a:graphicData uri="http://schemas.openxmlformats.org/drawingml/2006/table">
            <a:tbl>
              <a:tblPr firstRow="1" bandRow="1">
                <a:tableStyleId>{5940675A-B579-460E-94D1-54222C63F5DA}</a:tableStyleId>
              </a:tblPr>
              <a:tblGrid>
                <a:gridCol w="5259434">
                  <a:extLst>
                    <a:ext uri="{9D8B030D-6E8A-4147-A177-3AD203B41FA5}">
                      <a16:colId xmlns:a16="http://schemas.microsoft.com/office/drawing/2014/main" val="20000"/>
                    </a:ext>
                  </a:extLst>
                </a:gridCol>
                <a:gridCol w="6286544">
                  <a:extLst>
                    <a:ext uri="{9D8B030D-6E8A-4147-A177-3AD203B41FA5}">
                      <a16:colId xmlns:a16="http://schemas.microsoft.com/office/drawing/2014/main" val="20001"/>
                    </a:ext>
                  </a:extLst>
                </a:gridCol>
              </a:tblGrid>
              <a:tr h="2817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b="0" kern="1200" baseline="0" dirty="0">
                          <a:solidFill>
                            <a:schemeClr val="tx1"/>
                          </a:solidFill>
                          <a:latin typeface="+mn-ea"/>
                          <a:ea typeface="+mn-ea"/>
                          <a:cs typeface="+mn-cs"/>
                        </a:rPr>
                        <a:t>（五）生产国家明令淘汰的商品或者销售失效、变质的商品的；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b="0" kern="1200" baseline="0" dirty="0">
                          <a:solidFill>
                            <a:schemeClr val="tx1"/>
                          </a:solidFill>
                          <a:latin typeface="+mn-ea"/>
                          <a:ea typeface="+mn-ea"/>
                          <a:cs typeface="+mn-cs"/>
                        </a:rPr>
                        <a:t>（六）销售的商品数量不足的；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b="0" kern="1200" baseline="0" dirty="0">
                          <a:solidFill>
                            <a:schemeClr val="tx1"/>
                          </a:solidFill>
                          <a:latin typeface="+mn-ea"/>
                          <a:ea typeface="+mn-ea"/>
                          <a:cs typeface="+mn-cs"/>
                        </a:rPr>
                        <a:t>（七）服务的内容和费用违反约定的；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b="0" kern="1200" baseline="0" dirty="0">
                          <a:solidFill>
                            <a:schemeClr val="tx1"/>
                          </a:solidFill>
                          <a:latin typeface="+mn-ea"/>
                          <a:ea typeface="+mn-ea"/>
                          <a:cs typeface="+mn-cs"/>
                        </a:rPr>
                        <a:t>（八）对消费者提出的修理、重作、更换、退货、补足商品数量、退还货款和服务费用或者赔偿损失的要求，故意拖延或者无理拒绝的；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b="0" kern="1200" baseline="0" dirty="0">
                          <a:solidFill>
                            <a:schemeClr val="tx1"/>
                          </a:solidFill>
                          <a:latin typeface="+mn-ea"/>
                          <a:ea typeface="+mn-ea"/>
                          <a:cs typeface="+mn-cs"/>
                        </a:rPr>
                        <a:t>（九）法律、法规规定的其他损害消费者权益的情形。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五</a:t>
                      </a: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生产国家明令淘汰的商品或者销售失效、变质的商品的</a:t>
                      </a:r>
                      <a:r>
                        <a:rPr lang="zh-CN" altLang="en-US" sz="2600" b="0" kern="1200" baseline="0" dirty="0">
                          <a:solidFill>
                            <a:schemeClr val="tx1"/>
                          </a:solidFill>
                          <a:latin typeface="+mn-ea"/>
                          <a:ea typeface="+mn-ea"/>
                          <a:cs typeface="+mn-cs"/>
                        </a:rPr>
                        <a:t>；</a:t>
                      </a:r>
                      <a:endParaRPr lang="zh-CN" altLang="zh-CN" sz="26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六</a:t>
                      </a: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销售的商品数量不足的</a:t>
                      </a:r>
                      <a:r>
                        <a:rPr lang="zh-CN" altLang="en-US" sz="2600" b="0" kern="1200" baseline="0" dirty="0">
                          <a:solidFill>
                            <a:schemeClr val="tx1"/>
                          </a:solidFill>
                          <a:latin typeface="+mn-ea"/>
                          <a:ea typeface="+mn-ea"/>
                          <a:cs typeface="+mn-cs"/>
                        </a:rPr>
                        <a:t>；</a:t>
                      </a:r>
                      <a:endParaRPr lang="zh-CN" altLang="zh-CN" sz="26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七</a:t>
                      </a: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服务的内容和费用违反约定的</a:t>
                      </a:r>
                      <a:r>
                        <a:rPr lang="zh-CN" altLang="en-US" sz="2600" b="0" kern="1200" baseline="0" dirty="0">
                          <a:solidFill>
                            <a:schemeClr val="tx1"/>
                          </a:solidFill>
                          <a:latin typeface="+mn-ea"/>
                          <a:ea typeface="+mn-ea"/>
                          <a:cs typeface="+mn-cs"/>
                        </a:rPr>
                        <a:t>；</a:t>
                      </a:r>
                      <a:endParaRPr lang="zh-CN" altLang="zh-CN" sz="26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八</a:t>
                      </a: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对消费者提出的修理、重作、更换、退货、补足商品数量、退还货款和服务费用或者赔偿损失的要求，故意拖延或者无理拒绝的</a:t>
                      </a:r>
                      <a:r>
                        <a:rPr lang="zh-CN" altLang="en-US" sz="2600" b="0" kern="1200" baseline="0" dirty="0">
                          <a:solidFill>
                            <a:schemeClr val="tx1"/>
                          </a:solidFill>
                          <a:latin typeface="+mn-ea"/>
                          <a:ea typeface="+mn-ea"/>
                          <a:cs typeface="+mn-cs"/>
                        </a:rPr>
                        <a:t>；</a:t>
                      </a:r>
                      <a:endParaRPr lang="zh-CN" altLang="zh-CN" sz="26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九</a:t>
                      </a:r>
                      <a:r>
                        <a:rPr lang="en-US" altLang="zh-CN" sz="2600" b="0" kern="1200" baseline="0" dirty="0">
                          <a:solidFill>
                            <a:schemeClr val="tx1"/>
                          </a:solidFill>
                          <a:latin typeface="+mn-ea"/>
                          <a:ea typeface="+mn-ea"/>
                          <a:cs typeface="+mn-cs"/>
                        </a:rPr>
                        <a:t>)</a:t>
                      </a:r>
                      <a:r>
                        <a:rPr lang="zh-CN" altLang="zh-CN" sz="2600" b="0" kern="1200" baseline="0" dirty="0">
                          <a:solidFill>
                            <a:schemeClr val="tx1"/>
                          </a:solidFill>
                          <a:latin typeface="+mn-ea"/>
                          <a:ea typeface="+mn-ea"/>
                          <a:cs typeface="+mn-cs"/>
                        </a:rPr>
                        <a:t>法律、法规规定的其他损害消费者权益的情形。</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600" b="0" kern="1200" baseline="0" dirty="0">
                          <a:solidFill>
                            <a:schemeClr val="tx1"/>
                          </a:solidFill>
                          <a:latin typeface="+mn-ea"/>
                          <a:ea typeface="+mn-ea"/>
                          <a:cs typeface="+mn-cs"/>
                        </a:rPr>
                        <a:t>　　</a:t>
                      </a:r>
                      <a:r>
                        <a:rPr lang="zh-CN" altLang="zh-CN" sz="2600" b="0" kern="1200" baseline="0" dirty="0">
                          <a:solidFill>
                            <a:srgbClr val="FF0000"/>
                          </a:solidFill>
                          <a:latin typeface="+mn-ea"/>
                          <a:ea typeface="+mn-ea"/>
                          <a:cs typeface="+mn-cs"/>
                        </a:rPr>
                        <a:t>经营者对消费者未尽到安全保障义务，造成消费者损害的，应当承担侵权责任。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822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135241"/>
          <a:ext cx="11545978" cy="4937760"/>
        </p:xfrm>
        <a:graphic>
          <a:graphicData uri="http://schemas.openxmlformats.org/drawingml/2006/table">
            <a:tbl>
              <a:tblPr firstRow="1" bandRow="1">
                <a:tableStyleId>{5940675A-B579-460E-94D1-54222C63F5DA}</a:tableStyleId>
              </a:tblPr>
              <a:tblGrid>
                <a:gridCol w="6357982">
                  <a:extLst>
                    <a:ext uri="{9D8B030D-6E8A-4147-A177-3AD203B41FA5}">
                      <a16:colId xmlns:a16="http://schemas.microsoft.com/office/drawing/2014/main" val="20000"/>
                    </a:ext>
                  </a:extLst>
                </a:gridCol>
                <a:gridCol w="5187996">
                  <a:extLst>
                    <a:ext uri="{9D8B030D-6E8A-4147-A177-3AD203B41FA5}">
                      <a16:colId xmlns:a16="http://schemas.microsoft.com/office/drawing/2014/main" val="20001"/>
                    </a:ext>
                  </a:extLst>
                </a:gridCol>
              </a:tblGrid>
              <a:tr h="2428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0" kern="1200" baseline="0" dirty="0">
                          <a:solidFill>
                            <a:schemeClr val="tx1"/>
                          </a:solidFill>
                          <a:latin typeface="+mn-ea"/>
                          <a:ea typeface="+mn-ea"/>
                          <a:cs typeface="+mn-cs"/>
                        </a:rPr>
                        <a:t>第四十一条　经营者提供商品或者服务，造成消费者或者其他受害人人身伤害的，应当支付医疗费、治疗期间的护理费、因误工减少的收入等费用，造成残疾的，还应当支付残疾者生活自助具费、生活补助费、残疾赔偿金以及由其扶养的人所必需的生活费等费用；构成犯罪的，依法追究刑事责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b="0" kern="1200" baseline="0" dirty="0">
                          <a:solidFill>
                            <a:schemeClr val="tx1"/>
                          </a:solidFill>
                          <a:latin typeface="+mn-ea"/>
                          <a:ea typeface="+mn-ea"/>
                          <a:cs typeface="+mn-cs"/>
                        </a:rPr>
                        <a:t>第四十九条 经营者提供商品或者服务，造成消费者或者其他受害人人身伤害的，</a:t>
                      </a:r>
                      <a:r>
                        <a:rPr lang="zh-CN" altLang="zh-CN" sz="2400" b="0" kern="1200" baseline="0" dirty="0">
                          <a:solidFill>
                            <a:srgbClr val="FF0000"/>
                          </a:solidFill>
                          <a:latin typeface="+mn-ea"/>
                          <a:ea typeface="+mn-ea"/>
                          <a:cs typeface="+mn-cs"/>
                        </a:rPr>
                        <a:t>应当赔偿医疗费、护理费、交通费等为治疗和康复支出的合理费用，以及因误工减少的收入。造成残疾的，还应当赔偿残疾生活辅助具费和残疾赔偿金。造成死亡的，还应当赔偿丧葬费和死亡赔偿金。</a:t>
                      </a:r>
                      <a:endParaRPr lang="zh-CN" altLang="en-US" sz="24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11702">
                <a:tc>
                  <a:txBody>
                    <a:bodyPr/>
                    <a:lstStyle/>
                    <a:p>
                      <a:pPr marL="0" algn="l" defTabSz="914400" rtl="0" eaLnBrk="1" latinLnBrk="0" hangingPunct="1"/>
                      <a:r>
                        <a:rPr lang="zh-CN" altLang="en-US" sz="2400" b="0" kern="1200" baseline="0" dirty="0">
                          <a:solidFill>
                            <a:schemeClr val="tx1"/>
                          </a:solidFill>
                          <a:latin typeface="+mn-ea"/>
                          <a:ea typeface="+mn-ea"/>
                          <a:cs typeface="+mn-cs"/>
                        </a:rPr>
                        <a:t>第四十二条　经营者提供商品或者服务，造成消费者或者其他受害人死亡的，应当支付丧葬费、死亡赔偿金以及由死者生前扶养的人所必需的生活费等费用；构成犯罪的，依法追究刑事责任。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51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80364" y="858026"/>
            <a:ext cx="8469646" cy="724564"/>
          </a:xfrm>
        </p:spPr>
        <p:txBody>
          <a:bodyPr>
            <a:noAutofit/>
          </a:bodyPr>
          <a:lstStyle/>
          <a:p>
            <a:r>
              <a:rPr lang="zh-CN" altLang="en-US" sz="4000" b="1" dirty="0">
                <a:solidFill>
                  <a:srgbClr val="7C1D20"/>
                </a:solidFill>
                <a:latin typeface="+mn-ea"/>
              </a:rPr>
              <a:t>消费者权益保护运动</a:t>
            </a:r>
          </a:p>
        </p:txBody>
      </p:sp>
      <p:sp>
        <p:nvSpPr>
          <p:cNvPr id="3" name="内容占位符 2"/>
          <p:cNvSpPr>
            <a:spLocks noGrp="1"/>
          </p:cNvSpPr>
          <p:nvPr>
            <p:ph idx="1"/>
          </p:nvPr>
        </p:nvSpPr>
        <p:spPr>
          <a:xfrm>
            <a:off x="308728" y="1715282"/>
            <a:ext cx="11501518" cy="4643470"/>
          </a:xfrm>
        </p:spPr>
        <p:txBody>
          <a:bodyPr>
            <a:noAutofit/>
          </a:bodyPr>
          <a:lstStyle/>
          <a:p>
            <a:pPr marL="457200" indent="-457200"/>
            <a:r>
              <a:rPr lang="zh-CN" altLang="en-US" sz="3200" dirty="0"/>
              <a:t>国际消费者权益保护运动</a:t>
            </a:r>
            <a:endParaRPr lang="en-US" altLang="zh-CN" sz="3200" dirty="0"/>
          </a:p>
          <a:p>
            <a:pPr>
              <a:buNone/>
            </a:pPr>
            <a:r>
              <a:rPr lang="en-US" altLang="zh-CN" sz="3200" dirty="0"/>
              <a:t>1</a:t>
            </a:r>
            <a:r>
              <a:rPr lang="zh-CN" altLang="en-US" sz="3200" dirty="0"/>
              <a:t>、兴起</a:t>
            </a:r>
            <a:endParaRPr lang="en-US" altLang="zh-CN" sz="3200" dirty="0"/>
          </a:p>
          <a:p>
            <a:pPr marL="457200" indent="-457200"/>
            <a:r>
              <a:rPr lang="en-US" altLang="zh-CN" sz="3200" dirty="0"/>
              <a:t>19</a:t>
            </a:r>
            <a:r>
              <a:rPr lang="zh-CN" altLang="en-US" sz="3200" dirty="0"/>
              <a:t>世纪中后期，英国</a:t>
            </a:r>
            <a:r>
              <a:rPr lang="en-US" altLang="zh-CN" sz="3200" dirty="0"/>
              <a:t>《</a:t>
            </a:r>
            <a:r>
              <a:rPr lang="zh-CN" altLang="en-US" sz="3200" b="1" dirty="0"/>
              <a:t>货物买卖法</a:t>
            </a:r>
            <a:r>
              <a:rPr lang="en-US" altLang="zh-CN" sz="3200" dirty="0"/>
              <a:t>》</a:t>
            </a:r>
          </a:p>
          <a:p>
            <a:pPr marL="457200" indent="-457200">
              <a:buNone/>
            </a:pPr>
            <a:r>
              <a:rPr lang="zh-CN" altLang="en-US" sz="3200" dirty="0"/>
              <a:t>传统做法和观念：买者注意、当心，卖者不负责</a:t>
            </a:r>
            <a:endParaRPr lang="en-US" altLang="zh-CN" sz="3200" dirty="0"/>
          </a:p>
          <a:p>
            <a:pPr marL="457200" indent="-457200">
              <a:buNone/>
            </a:pPr>
            <a:r>
              <a:rPr lang="en-US" altLang="zh-CN" sz="3200" dirty="0"/>
              <a:t>《</a:t>
            </a:r>
            <a:r>
              <a:rPr lang="zh-CN" altLang="en-US" sz="3200" dirty="0"/>
              <a:t>货物买卖法</a:t>
            </a:r>
            <a:r>
              <a:rPr lang="en-US" altLang="zh-CN" sz="3200" dirty="0"/>
              <a:t>》</a:t>
            </a:r>
            <a:r>
              <a:rPr lang="zh-CN" altLang="en-US" sz="3200" dirty="0"/>
              <a:t>：给予购买质量低劣和不适于预定用途商品的消费者以法律上的</a:t>
            </a:r>
            <a:r>
              <a:rPr lang="zh-CN" altLang="en-US" sz="3200" b="1" dirty="0"/>
              <a:t>索赔权</a:t>
            </a:r>
            <a:r>
              <a:rPr lang="zh-CN" altLang="en-US" sz="3200" dirty="0"/>
              <a:t>，并对</a:t>
            </a:r>
            <a:r>
              <a:rPr lang="zh-CN" altLang="en-US" sz="3200" u="sng" dirty="0"/>
              <a:t>欺骗消费者的行为</a:t>
            </a:r>
            <a:r>
              <a:rPr lang="zh-CN" altLang="en-US" sz="3200" dirty="0"/>
              <a:t>给予</a:t>
            </a:r>
            <a:r>
              <a:rPr lang="zh-CN" altLang="en-US" sz="3200" b="1" dirty="0"/>
              <a:t>严厉处罚</a:t>
            </a:r>
          </a:p>
          <a:p>
            <a:pPr marL="457200" indent="-457200"/>
            <a:endParaRPr lang="en-US" altLang="zh-CN" sz="3200" dirty="0"/>
          </a:p>
          <a:p>
            <a:pPr>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8826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237290" y="1143778"/>
          <a:ext cx="11688854" cy="5514074"/>
        </p:xfrm>
        <a:graphic>
          <a:graphicData uri="http://schemas.openxmlformats.org/drawingml/2006/table">
            <a:tbl>
              <a:tblPr firstRow="1" bandRow="1">
                <a:tableStyleId>{5940675A-B579-460E-94D1-54222C63F5DA}</a:tableStyleId>
              </a:tblPr>
              <a:tblGrid>
                <a:gridCol w="5715040">
                  <a:extLst>
                    <a:ext uri="{9D8B030D-6E8A-4147-A177-3AD203B41FA5}">
                      <a16:colId xmlns:a16="http://schemas.microsoft.com/office/drawing/2014/main" val="20000"/>
                    </a:ext>
                  </a:extLst>
                </a:gridCol>
                <a:gridCol w="5973814">
                  <a:extLst>
                    <a:ext uri="{9D8B030D-6E8A-4147-A177-3AD203B41FA5}">
                      <a16:colId xmlns:a16="http://schemas.microsoft.com/office/drawing/2014/main" val="20001"/>
                    </a:ext>
                  </a:extLst>
                </a:gridCol>
              </a:tblGrid>
              <a:tr h="1714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300" b="0" kern="1200" baseline="0" dirty="0">
                          <a:solidFill>
                            <a:schemeClr val="tx1"/>
                          </a:solidFill>
                          <a:latin typeface="+mn-ea"/>
                          <a:ea typeface="+mn-ea"/>
                          <a:cs typeface="+mn-cs"/>
                        </a:rPr>
                        <a:t>第四十三条　经营者违反本法第二十五条规定，侵害消费者的人格尊严或者侵犯消费者人身自由的，应当停止侵害、恢复名誉、消除影响、赔礼道歉，并赔偿损失。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300" b="0" kern="1200" baseline="0" dirty="0">
                          <a:solidFill>
                            <a:schemeClr val="tx1"/>
                          </a:solidFill>
                          <a:latin typeface="+mn-ea"/>
                          <a:ea typeface="+mn-ea"/>
                          <a:cs typeface="+mn-cs"/>
                        </a:rPr>
                        <a:t>第五十条 经营者侵害消费者的人格尊严、侵犯消费者人身自由</a:t>
                      </a:r>
                      <a:r>
                        <a:rPr lang="zh-CN" altLang="zh-CN" sz="2300" b="0" kern="1200" baseline="0" dirty="0">
                          <a:solidFill>
                            <a:srgbClr val="FF0000"/>
                          </a:solidFill>
                          <a:latin typeface="+mn-ea"/>
                          <a:ea typeface="+mn-ea"/>
                          <a:cs typeface="+mn-cs"/>
                        </a:rPr>
                        <a:t>或者侵害消费者个人信息依法得到保护的权利的</a:t>
                      </a:r>
                      <a:r>
                        <a:rPr lang="zh-CN" altLang="zh-CN" sz="2300" b="0" kern="1200" baseline="0" dirty="0">
                          <a:solidFill>
                            <a:schemeClr val="tx1"/>
                          </a:solidFill>
                          <a:latin typeface="+mn-ea"/>
                          <a:ea typeface="+mn-ea"/>
                          <a:cs typeface="+mn-cs"/>
                        </a:rPr>
                        <a:t>，应当停止侵害、恢复名誉、消除影响、赔礼道歉，并赔偿损失。</a:t>
                      </a:r>
                      <a:endParaRPr lang="zh-CN" altLang="en-US" sz="23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066">
                <a:tc>
                  <a:txBody>
                    <a:bodyPr/>
                    <a:lstStyle/>
                    <a:p>
                      <a:pPr marL="0" algn="l" defTabSz="914400" rtl="0" eaLnBrk="1" latinLnBrk="0" hangingPunct="1"/>
                      <a:endParaRPr lang="zh-CN" altLang="en-US" sz="23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300" b="0" kern="1200" baseline="0" dirty="0">
                          <a:solidFill>
                            <a:srgbClr val="FF0000"/>
                          </a:solidFill>
                          <a:latin typeface="+mn-ea"/>
                          <a:ea typeface="+mn-ea"/>
                          <a:cs typeface="+mn-cs"/>
                        </a:rPr>
                        <a:t>第五十一条 经营者有侮辱诽谤、搜查身体、侵犯人身自由等侵害消费者或者其他受害人人身权益的行为，造成严重精神损害的，受害人可以要求精神损害赔偿。</a:t>
                      </a:r>
                      <a:endParaRPr lang="zh-CN" altLang="en-US" sz="23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06042">
                <a:tc>
                  <a:txBody>
                    <a:bodyPr/>
                    <a:lstStyle/>
                    <a:p>
                      <a:pPr marL="0" algn="l" defTabSz="914400" rtl="0" eaLnBrk="1" latinLnBrk="0" hangingPunct="1"/>
                      <a:r>
                        <a:rPr lang="zh-CN" altLang="en-US" sz="2300" b="0" kern="1200" baseline="0" dirty="0">
                          <a:solidFill>
                            <a:schemeClr val="tx1"/>
                          </a:solidFill>
                          <a:latin typeface="+mn-ea"/>
                          <a:ea typeface="+mn-ea"/>
                          <a:cs typeface="+mn-cs"/>
                        </a:rPr>
                        <a:t>第四十四条　经营者提供商品或者服务，造成消费者财产损害的，应当按照消费者的要求，以修理、重作、更换、退货、补足商品数量、退还货款和服务费用或者赔偿损失等方式承担民事责任。消费者与经营者另有约定的，按照约定履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300" b="0" kern="1200" baseline="0" dirty="0">
                          <a:solidFill>
                            <a:schemeClr val="tx1"/>
                          </a:solidFill>
                          <a:latin typeface="+mn-ea"/>
                          <a:ea typeface="+mn-ea"/>
                          <a:cs typeface="+mn-cs"/>
                        </a:rPr>
                        <a:t>第五十二条 经营者提供商品或者服务，造成消费者财产损害的，应当依照法律规定</a:t>
                      </a:r>
                      <a:r>
                        <a:rPr lang="zh-CN" altLang="zh-CN" sz="2300" b="0" kern="1200" baseline="0" dirty="0">
                          <a:solidFill>
                            <a:srgbClr val="FF0000"/>
                          </a:solidFill>
                          <a:latin typeface="+mn-ea"/>
                          <a:ea typeface="+mn-ea"/>
                          <a:cs typeface="+mn-cs"/>
                        </a:rPr>
                        <a:t>或者当事人约定</a:t>
                      </a:r>
                      <a:r>
                        <a:rPr lang="zh-CN" altLang="zh-CN" sz="2300" b="0" kern="1200" baseline="0" dirty="0">
                          <a:solidFill>
                            <a:schemeClr val="tx1"/>
                          </a:solidFill>
                          <a:latin typeface="+mn-ea"/>
                          <a:ea typeface="+mn-ea"/>
                          <a:cs typeface="+mn-cs"/>
                        </a:rPr>
                        <a:t>承担修理、重作、更换、退货、补足商品数量、退还货款和服务费用或者赔偿损失等民事责任。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6163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237290" y="1500968"/>
          <a:ext cx="11545978" cy="3890040"/>
        </p:xfrm>
        <a:graphic>
          <a:graphicData uri="http://schemas.openxmlformats.org/drawingml/2006/table">
            <a:tbl>
              <a:tblPr firstRow="1" bandRow="1">
                <a:tableStyleId>{5940675A-B579-460E-94D1-54222C63F5DA}</a:tableStyleId>
              </a:tblPr>
              <a:tblGrid>
                <a:gridCol w="9215502">
                  <a:extLst>
                    <a:ext uri="{9D8B030D-6E8A-4147-A177-3AD203B41FA5}">
                      <a16:colId xmlns:a16="http://schemas.microsoft.com/office/drawing/2014/main" val="20000"/>
                    </a:ext>
                  </a:extLst>
                </a:gridCol>
                <a:gridCol w="2330476">
                  <a:extLst>
                    <a:ext uri="{9D8B030D-6E8A-4147-A177-3AD203B41FA5}">
                      <a16:colId xmlns:a16="http://schemas.microsoft.com/office/drawing/2014/main" val="20001"/>
                    </a:ext>
                  </a:extLst>
                </a:gridCol>
              </a:tblGrid>
              <a:tr h="588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b="0" kern="1200" baseline="0" dirty="0">
                          <a:solidFill>
                            <a:schemeClr val="tx1"/>
                          </a:solidFill>
                          <a:latin typeface="+mn-ea"/>
                          <a:ea typeface="+mn-ea"/>
                          <a:cs typeface="+mn-cs"/>
                        </a:rPr>
                        <a:t>第四十五条　对国家规定或者经营者与消费者约定包修、包换、包退的商品，经营者应当负责修理、更换或者退货。在保修期内两次修理仍不能正常使用的，经营者应当负责更换或者退货。</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b="0" kern="1200" baseline="0" dirty="0">
                          <a:solidFill>
                            <a:schemeClr val="tx1"/>
                          </a:solidFill>
                          <a:latin typeface="+mn-ea"/>
                          <a:ea typeface="+mn-ea"/>
                          <a:cs typeface="+mn-cs"/>
                        </a:rPr>
                        <a:t>　　对包修、包换、包退的大件商品，消费者要求经营者修理、更换、退货的，经营者应当承担运输等合理费用。</a:t>
                      </a:r>
                      <a:endParaRPr lang="en-US" altLang="zh-CN" sz="26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b="0" kern="1200" baseline="0" dirty="0">
                          <a:solidFill>
                            <a:schemeClr val="tx1"/>
                          </a:solidFill>
                          <a:latin typeface="+mn-ea"/>
                          <a:ea typeface="+mn-ea"/>
                          <a:cs typeface="+mn-cs"/>
                        </a:rPr>
                        <a:t>（</a:t>
                      </a:r>
                      <a:r>
                        <a:rPr lang="zh-CN" altLang="en-US" sz="2600" b="0" kern="1200" baseline="0" dirty="0">
                          <a:solidFill>
                            <a:srgbClr val="FF0000"/>
                          </a:solidFill>
                          <a:latin typeface="+mn-ea"/>
                          <a:ea typeface="+mn-ea"/>
                          <a:cs typeface="+mn-cs"/>
                        </a:rPr>
                        <a:t>本条内容移至新条文第二十四条并作修改</a:t>
                      </a:r>
                      <a:r>
                        <a:rPr lang="zh-CN" altLang="en-US" sz="2600" b="0" kern="1200" baseline="0" dirty="0">
                          <a:solidFill>
                            <a:schemeClr val="tx1"/>
                          </a:solidFill>
                          <a:latin typeface="+mn-ea"/>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21160">
                <a:tc>
                  <a:txBody>
                    <a:bodyPr/>
                    <a:lstStyle/>
                    <a:p>
                      <a:pPr marL="0" algn="l" defTabSz="914400" rtl="0" eaLnBrk="1" latinLnBrk="0" hangingPunct="1"/>
                      <a:r>
                        <a:rPr lang="zh-CN" altLang="en-US" sz="2600" b="0" kern="1200" baseline="0" dirty="0">
                          <a:solidFill>
                            <a:schemeClr val="tx1"/>
                          </a:solidFill>
                          <a:latin typeface="+mn-ea"/>
                          <a:ea typeface="+mn-ea"/>
                          <a:cs typeface="+mn-cs"/>
                        </a:rPr>
                        <a:t>第四十六条　经营者以</a:t>
                      </a:r>
                      <a:r>
                        <a:rPr lang="zh-CN" altLang="en-US" sz="2600" b="1" kern="1200" baseline="0" dirty="0">
                          <a:solidFill>
                            <a:schemeClr val="tx1"/>
                          </a:solidFill>
                          <a:latin typeface="+mn-ea"/>
                          <a:ea typeface="+mn-ea"/>
                          <a:cs typeface="+mn-cs"/>
                        </a:rPr>
                        <a:t>邮购方式</a:t>
                      </a:r>
                      <a:r>
                        <a:rPr lang="zh-CN" altLang="en-US" sz="2600" b="0" kern="1200" baseline="0" dirty="0">
                          <a:solidFill>
                            <a:schemeClr val="tx1"/>
                          </a:solidFill>
                          <a:latin typeface="+mn-ea"/>
                          <a:ea typeface="+mn-ea"/>
                          <a:cs typeface="+mn-cs"/>
                        </a:rPr>
                        <a:t>提供商品的，应当按照约定提供。未按照约定提供的，应当按照消费者的要求履行约定或者退回货款；并应当承担消费者必须支付的合理费用。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endParaRPr lang="zh-CN" altLang="en-US" sz="24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240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380166" y="1358092"/>
          <a:ext cx="11545978" cy="4053840"/>
        </p:xfrm>
        <a:graphic>
          <a:graphicData uri="http://schemas.openxmlformats.org/drawingml/2006/table">
            <a:tbl>
              <a:tblPr firstRow="1" bandRow="1">
                <a:tableStyleId>{5940675A-B579-460E-94D1-54222C63F5DA}</a:tableStyleId>
              </a:tblPr>
              <a:tblGrid>
                <a:gridCol w="3429024">
                  <a:extLst>
                    <a:ext uri="{9D8B030D-6E8A-4147-A177-3AD203B41FA5}">
                      <a16:colId xmlns:a16="http://schemas.microsoft.com/office/drawing/2014/main" val="20000"/>
                    </a:ext>
                  </a:extLst>
                </a:gridCol>
                <a:gridCol w="8116954">
                  <a:extLst>
                    <a:ext uri="{9D8B030D-6E8A-4147-A177-3AD203B41FA5}">
                      <a16:colId xmlns:a16="http://schemas.microsoft.com/office/drawing/2014/main" val="20001"/>
                    </a:ext>
                  </a:extLst>
                </a:gridCol>
              </a:tblGrid>
              <a:tr h="2817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b="0" kern="1200" baseline="0" dirty="0">
                          <a:solidFill>
                            <a:schemeClr val="tx1"/>
                          </a:solidFill>
                          <a:latin typeface="+mn-ea"/>
                          <a:ea typeface="+mn-ea"/>
                          <a:cs typeface="+mn-cs"/>
                        </a:rPr>
                        <a:t>第四十九条　经营者提供商品或者服务有欺诈行为的，应当按照消费者的要求增加赔偿其受到的损失，增加赔偿的金额为消费者购买商品的价款或者接受服务的费用的一倍。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600" b="0" kern="1200" baseline="0" dirty="0">
                          <a:solidFill>
                            <a:schemeClr val="tx1"/>
                          </a:solidFill>
                          <a:latin typeface="+mn-ea"/>
                          <a:ea typeface="+mn-ea"/>
                          <a:cs typeface="+mn-cs"/>
                        </a:rPr>
                        <a:t>第五十五条 经营者提供商品或者服务有欺诈行为的，应当按照消费者的要求增加赔偿其受到的损失，增加赔偿的金额为消费者购买商品的价款或者接受服务的费用的</a:t>
                      </a:r>
                      <a:r>
                        <a:rPr lang="zh-CN" altLang="zh-CN" sz="2600" b="0" kern="1200" baseline="0" dirty="0">
                          <a:solidFill>
                            <a:srgbClr val="FF0000"/>
                          </a:solidFill>
                          <a:latin typeface="+mn-ea"/>
                          <a:ea typeface="+mn-ea"/>
                          <a:cs typeface="+mn-cs"/>
                        </a:rPr>
                        <a:t>三倍</a:t>
                      </a:r>
                      <a:r>
                        <a:rPr lang="zh-CN" altLang="en-US" sz="2600" b="0" kern="1200" baseline="0" dirty="0">
                          <a:solidFill>
                            <a:srgbClr val="FF0000"/>
                          </a:solidFill>
                          <a:latin typeface="+mn-ea"/>
                          <a:ea typeface="+mn-ea"/>
                          <a:cs typeface="+mn-cs"/>
                        </a:rPr>
                        <a:t>；</a:t>
                      </a:r>
                      <a:r>
                        <a:rPr lang="zh-CN" altLang="zh-CN" sz="2600" b="0" kern="1200" baseline="0" dirty="0">
                          <a:solidFill>
                            <a:srgbClr val="FF0000"/>
                          </a:solidFill>
                          <a:latin typeface="+mn-ea"/>
                          <a:ea typeface="+mn-ea"/>
                          <a:cs typeface="+mn-cs"/>
                        </a:rPr>
                        <a:t>增加赔偿的金额不足五百元的，为五百元。法律另有规定的，依照其规定。</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600" b="0" kern="1200" baseline="0" dirty="0">
                          <a:solidFill>
                            <a:srgbClr val="FF0000"/>
                          </a:solidFill>
                          <a:latin typeface="+mn-ea"/>
                          <a:ea typeface="+mn-ea"/>
                          <a:cs typeface="+mn-cs"/>
                        </a:rPr>
                        <a:t>　　经营者明知商品或者服务存在缺陷，仍然向消费者提供，造成消费者或者其他受害人死亡或者健康严重损害的，受害人有权要求经营者依照本法第四十九条、第五十一条等法律规定赔偿损失，并有权要求所受损失二倍以下的惩罚性赔偿。</a:t>
                      </a:r>
                      <a:endParaRPr lang="zh-CN" altLang="en-US" sz="2600" b="0" kern="1200" baseline="0" dirty="0">
                        <a:solidFill>
                          <a:srgbClr val="FF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五角星 4">
            <a:hlinkClick r:id="rId3" action="ppaction://hlinksldjump"/>
          </p:cNvPr>
          <p:cNvSpPr/>
          <p:nvPr/>
        </p:nvSpPr>
        <p:spPr>
          <a:xfrm>
            <a:off x="7381090" y="5001430"/>
            <a:ext cx="357190" cy="285752"/>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036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237290" y="1000902"/>
          <a:ext cx="11545978" cy="5120640"/>
        </p:xfrm>
        <a:graphic>
          <a:graphicData uri="http://schemas.openxmlformats.org/drawingml/2006/table">
            <a:tbl>
              <a:tblPr firstRow="1" bandRow="1">
                <a:tableStyleId>{5940675A-B579-460E-94D1-54222C63F5DA}</a:tableStyleId>
              </a:tblPr>
              <a:tblGrid>
                <a:gridCol w="5500726">
                  <a:extLst>
                    <a:ext uri="{9D8B030D-6E8A-4147-A177-3AD203B41FA5}">
                      <a16:colId xmlns:a16="http://schemas.microsoft.com/office/drawing/2014/main" val="20000"/>
                    </a:ext>
                  </a:extLst>
                </a:gridCol>
                <a:gridCol w="6045252">
                  <a:extLst>
                    <a:ext uri="{9D8B030D-6E8A-4147-A177-3AD203B41FA5}">
                      <a16:colId xmlns:a16="http://schemas.microsoft.com/office/drawing/2014/main" val="20001"/>
                    </a:ext>
                  </a:extLst>
                </a:gridCol>
              </a:tblGrid>
              <a:tr h="2817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第五十条　经营者有下列情形之一，</a:t>
                      </a:r>
                      <a:r>
                        <a:rPr lang="en-US" altLang="zh-CN" sz="2200" b="0" kern="1200" baseline="0" dirty="0">
                          <a:solidFill>
                            <a:schemeClr val="tx1"/>
                          </a:solidFill>
                          <a:latin typeface="+mn-ea"/>
                          <a:ea typeface="+mn-ea"/>
                          <a:cs typeface="+mn-cs"/>
                        </a:rPr>
                        <a:t>《</a:t>
                      </a:r>
                      <a:r>
                        <a:rPr lang="zh-CN" altLang="en-US" sz="2200" b="0" kern="1200" baseline="0" dirty="0">
                          <a:solidFill>
                            <a:schemeClr val="tx1"/>
                          </a:solidFill>
                          <a:latin typeface="+mn-ea"/>
                          <a:ea typeface="+mn-ea"/>
                          <a:cs typeface="+mn-cs"/>
                        </a:rPr>
                        <a:t>中华人民共和国产品质量法</a:t>
                      </a:r>
                      <a:r>
                        <a:rPr lang="en-US" altLang="zh-CN" sz="2200" b="0" kern="1200" baseline="0" dirty="0">
                          <a:solidFill>
                            <a:schemeClr val="tx1"/>
                          </a:solidFill>
                          <a:latin typeface="+mn-ea"/>
                          <a:ea typeface="+mn-ea"/>
                          <a:cs typeface="+mn-cs"/>
                        </a:rPr>
                        <a:t>》</a:t>
                      </a:r>
                      <a:r>
                        <a:rPr lang="zh-CN" altLang="en-US" sz="2200" b="0" kern="1200" baseline="0" dirty="0">
                          <a:solidFill>
                            <a:schemeClr val="tx1"/>
                          </a:solidFill>
                          <a:latin typeface="+mn-ea"/>
                          <a:ea typeface="+mn-ea"/>
                          <a:cs typeface="+mn-cs"/>
                        </a:rPr>
                        <a:t>和其他有关法律、法规对处罚机关和处罚方式有规定的，依照法律、法规的规定执行；法律、法规未作规定的，由工商行政管理部门责令改正，可以根据情节单处或者并处警告、没收违法所得、处以违法所得一倍以上五倍以下的罚款，没有违法所得的处以一万元以下的罚款；情节严重的，责令停业整顿、吊销营业执照：</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（一）生产、销售的商品不符合保障人身、财产安全要求的；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（二）在商品中掺杂、掺假，以假充真，以次充好，或者以不合格商品冒充合格商品的；</a:t>
                      </a:r>
                      <a:endParaRPr lang="en-US"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（三）生产国家明令淘汰的商品或者销售失效、变质的商品的；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200" b="0" kern="1200" baseline="0" dirty="0">
                          <a:solidFill>
                            <a:schemeClr val="tx1"/>
                          </a:solidFill>
                          <a:latin typeface="+mn-ea"/>
                          <a:ea typeface="+mn-ea"/>
                          <a:cs typeface="+mn-cs"/>
                        </a:rPr>
                        <a:t>第五十六条 经营者有下列情形之一，</a:t>
                      </a:r>
                      <a:r>
                        <a:rPr lang="zh-CN" altLang="zh-CN" sz="2200" b="0" kern="1200" baseline="0" dirty="0">
                          <a:solidFill>
                            <a:srgbClr val="FF0000"/>
                          </a:solidFill>
                          <a:latin typeface="+mn-ea"/>
                          <a:ea typeface="+mn-ea"/>
                          <a:cs typeface="+mn-cs"/>
                        </a:rPr>
                        <a:t>除承担相应的民事责任外，</a:t>
                      </a:r>
                      <a:r>
                        <a:rPr lang="zh-CN" altLang="zh-CN" sz="2200" b="0" kern="1200" baseline="0" dirty="0">
                          <a:solidFill>
                            <a:schemeClr val="tx1"/>
                          </a:solidFill>
                          <a:latin typeface="+mn-ea"/>
                          <a:ea typeface="+mn-ea"/>
                          <a:cs typeface="+mn-cs"/>
                        </a:rPr>
                        <a:t>其他有关法律、法规对处罚机关和处罚方式有规定的，依照法律、法规的规定执行</a:t>
                      </a:r>
                      <a:r>
                        <a:rPr lang="zh-CN" altLang="en-US"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法律、法规未作规定的，</a:t>
                      </a:r>
                      <a:r>
                        <a:rPr lang="zh-CN" altLang="zh-CN" sz="2200" b="0" kern="1200" baseline="0" dirty="0">
                          <a:solidFill>
                            <a:srgbClr val="FF0000"/>
                          </a:solidFill>
                          <a:latin typeface="+mn-ea"/>
                          <a:ea typeface="+mn-ea"/>
                          <a:cs typeface="+mn-cs"/>
                        </a:rPr>
                        <a:t>由工商行政管理部门或者其他有关行政部门责令改正</a:t>
                      </a:r>
                      <a:r>
                        <a:rPr lang="zh-CN" altLang="zh-CN" sz="2200" b="0" kern="1200" baseline="0" dirty="0">
                          <a:solidFill>
                            <a:schemeClr val="tx1"/>
                          </a:solidFill>
                          <a:latin typeface="+mn-ea"/>
                          <a:ea typeface="+mn-ea"/>
                          <a:cs typeface="+mn-cs"/>
                        </a:rPr>
                        <a:t>，可以根据情节单处或者并处警告、没收违法所得、处以违法所得</a:t>
                      </a:r>
                      <a:r>
                        <a:rPr lang="zh-CN" altLang="zh-CN" sz="2200" b="0" kern="1200" baseline="0" dirty="0">
                          <a:solidFill>
                            <a:srgbClr val="FF0000"/>
                          </a:solidFill>
                          <a:latin typeface="+mn-ea"/>
                          <a:ea typeface="+mn-ea"/>
                          <a:cs typeface="+mn-cs"/>
                        </a:rPr>
                        <a:t>一倍以上十倍以下</a:t>
                      </a:r>
                      <a:r>
                        <a:rPr lang="zh-CN" altLang="zh-CN" sz="2200" b="0" kern="1200" baseline="0" dirty="0">
                          <a:solidFill>
                            <a:schemeClr val="tx1"/>
                          </a:solidFill>
                          <a:latin typeface="+mn-ea"/>
                          <a:ea typeface="+mn-ea"/>
                          <a:cs typeface="+mn-cs"/>
                        </a:rPr>
                        <a:t>的罚款，没有违法所得的，处以</a:t>
                      </a:r>
                      <a:r>
                        <a:rPr lang="zh-CN" altLang="zh-CN" sz="2200" b="0" kern="1200" baseline="0" dirty="0">
                          <a:solidFill>
                            <a:srgbClr val="FF0000"/>
                          </a:solidFill>
                          <a:latin typeface="+mn-ea"/>
                          <a:ea typeface="+mn-ea"/>
                          <a:cs typeface="+mn-cs"/>
                        </a:rPr>
                        <a:t>五十万</a:t>
                      </a:r>
                      <a:r>
                        <a:rPr lang="zh-CN" altLang="zh-CN" sz="2200" b="0" kern="1200" baseline="0" dirty="0">
                          <a:solidFill>
                            <a:schemeClr val="tx1"/>
                          </a:solidFill>
                          <a:latin typeface="+mn-ea"/>
                          <a:ea typeface="+mn-ea"/>
                          <a:cs typeface="+mn-cs"/>
                        </a:rPr>
                        <a:t>元以下的罚款</a:t>
                      </a:r>
                      <a:r>
                        <a:rPr lang="zh-CN" altLang="en-US"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情节严重的，责令停业整顿、吊销营业执照：</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一</a:t>
                      </a:r>
                      <a:r>
                        <a:rPr lang="en-US" altLang="zh-CN" sz="2200" b="0" kern="1200" baseline="0" dirty="0">
                          <a:solidFill>
                            <a:schemeClr val="tx1"/>
                          </a:solidFill>
                          <a:latin typeface="+mn-ea"/>
                          <a:ea typeface="+mn-ea"/>
                          <a:cs typeface="+mn-cs"/>
                        </a:rPr>
                        <a:t>)</a:t>
                      </a:r>
                      <a:r>
                        <a:rPr lang="zh-CN" altLang="zh-CN" sz="2200" b="0" kern="1200" baseline="0" dirty="0">
                          <a:solidFill>
                            <a:srgbClr val="FF0000"/>
                          </a:solidFill>
                          <a:latin typeface="+mn-ea"/>
                          <a:ea typeface="+mn-ea"/>
                          <a:cs typeface="+mn-cs"/>
                        </a:rPr>
                        <a:t>提供的商品或者服务</a:t>
                      </a:r>
                      <a:r>
                        <a:rPr lang="zh-CN" altLang="zh-CN" sz="2200" b="0" kern="1200" baseline="0" dirty="0">
                          <a:solidFill>
                            <a:schemeClr val="tx1"/>
                          </a:solidFill>
                          <a:latin typeface="+mn-ea"/>
                          <a:ea typeface="+mn-ea"/>
                          <a:cs typeface="+mn-cs"/>
                        </a:rPr>
                        <a:t>不符合保障人身、财产安全要求的</a:t>
                      </a:r>
                      <a:r>
                        <a:rPr lang="zh-CN" altLang="en-US" sz="2200" b="0" kern="1200" baseline="0" dirty="0">
                          <a:solidFill>
                            <a:schemeClr val="tx1"/>
                          </a:solidFill>
                          <a:latin typeface="+mn-ea"/>
                          <a:ea typeface="+mn-ea"/>
                          <a:cs typeface="+mn-cs"/>
                        </a:rPr>
                        <a:t>；</a:t>
                      </a:r>
                      <a:endParaRPr lang="zh-CN"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二</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在商品中掺杂、掺假，以假充真，以次充好，或者以不合格商品冒充合格商品的</a:t>
                      </a:r>
                      <a:r>
                        <a:rPr lang="zh-CN" altLang="en-US" sz="2200" b="0" kern="1200" baseline="0" dirty="0">
                          <a:solidFill>
                            <a:schemeClr val="tx1"/>
                          </a:solidFill>
                          <a:latin typeface="+mn-ea"/>
                          <a:ea typeface="+mn-ea"/>
                          <a:cs typeface="+mn-cs"/>
                        </a:rPr>
                        <a:t>；</a:t>
                      </a:r>
                      <a:endParaRPr lang="en-US"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三</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生产国家明令淘汰的商品或者销售失效、变质的商品的</a:t>
                      </a:r>
                      <a:r>
                        <a:rPr lang="zh-CN" altLang="en-US" sz="2200" b="0" kern="1200" baseline="0" dirty="0">
                          <a:solidFill>
                            <a:schemeClr val="tx1"/>
                          </a:solidFill>
                          <a:latin typeface="+mn-ea"/>
                          <a:ea typeface="+mn-ea"/>
                          <a:cs typeface="+mn-cs"/>
                        </a:rPr>
                        <a:t>；</a:t>
                      </a:r>
                      <a:endParaRPr lang="zh-CN" altLang="zh-CN" sz="2200" b="0" kern="1200" baseline="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23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237290" y="929464"/>
          <a:ext cx="11760292" cy="5791200"/>
        </p:xfrm>
        <a:graphic>
          <a:graphicData uri="http://schemas.openxmlformats.org/drawingml/2006/table">
            <a:tbl>
              <a:tblPr firstRow="1" bandRow="1">
                <a:tableStyleId>{5940675A-B579-460E-94D1-54222C63F5DA}</a:tableStyleId>
              </a:tblPr>
              <a:tblGrid>
                <a:gridCol w="4572032">
                  <a:extLst>
                    <a:ext uri="{9D8B030D-6E8A-4147-A177-3AD203B41FA5}">
                      <a16:colId xmlns:a16="http://schemas.microsoft.com/office/drawing/2014/main" val="20000"/>
                    </a:ext>
                  </a:extLst>
                </a:gridCol>
                <a:gridCol w="7188260">
                  <a:extLst>
                    <a:ext uri="{9D8B030D-6E8A-4147-A177-3AD203B41FA5}">
                      <a16:colId xmlns:a16="http://schemas.microsoft.com/office/drawing/2014/main" val="20001"/>
                    </a:ext>
                  </a:extLst>
                </a:gridCol>
              </a:tblGrid>
              <a:tr h="2817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（四）伪造商品的产地，伪造或者冒用他人的厂名、厂址，伪造或者冒用认证标志、名优标志等质量标志的；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（五）销售的商品应当检验、检疫而未检验、检疫或者伪造检验、检疫结果的；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（六）对商品或者服务作引人误解的虚假宣传的；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（七）对消费者提出的修理、重作、更换、退货、补足商品数量、退还货款和服务费用或者赔偿损失的要求，故意拖延或者无理拒绝的；</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（八）侵害消费者人格尊严或者侵犯消费者人身自由的；</a:t>
                      </a:r>
                      <a:endParaRPr lang="en-US"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0" kern="1200" baseline="0" dirty="0">
                          <a:solidFill>
                            <a:schemeClr val="tx1"/>
                          </a:solidFill>
                          <a:latin typeface="+mn-ea"/>
                          <a:ea typeface="+mn-ea"/>
                          <a:cs typeface="+mn-cs"/>
                        </a:rPr>
                        <a:t>（九）法律、法规规定的对损害消费者权益应当予以处罚的其他情形。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四</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伪造商品的产地，伪造或者冒用他人的厂名、厂址，</a:t>
                      </a:r>
                      <a:r>
                        <a:rPr lang="zh-CN" altLang="zh-CN" sz="2200" b="0" kern="1200" baseline="0" dirty="0">
                          <a:solidFill>
                            <a:srgbClr val="FF0000"/>
                          </a:solidFill>
                          <a:latin typeface="+mn-ea"/>
                          <a:ea typeface="+mn-ea"/>
                          <a:cs typeface="+mn-cs"/>
                        </a:rPr>
                        <a:t>篡改生产日期</a:t>
                      </a:r>
                      <a:r>
                        <a:rPr lang="zh-CN" altLang="zh-CN" sz="2200" b="0" kern="1200" baseline="0" dirty="0">
                          <a:solidFill>
                            <a:schemeClr val="tx1"/>
                          </a:solidFill>
                          <a:latin typeface="+mn-ea"/>
                          <a:ea typeface="+mn-ea"/>
                          <a:cs typeface="+mn-cs"/>
                        </a:rPr>
                        <a:t>，伪造或者冒用认证标志等质量标志的</a:t>
                      </a:r>
                      <a:r>
                        <a:rPr lang="en-US" altLang="zh-CN" sz="2200" b="0" kern="1200" baseline="0" dirty="0">
                          <a:solidFill>
                            <a:schemeClr val="tx1"/>
                          </a:solidFill>
                          <a:latin typeface="+mn-ea"/>
                          <a:ea typeface="+mn-ea"/>
                          <a:cs typeface="+mn-cs"/>
                        </a:rPr>
                        <a:t>;</a:t>
                      </a:r>
                      <a:endParaRPr lang="zh-CN"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五</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销售的商品应当检验、检疫而未检验、检疫或者伪造检验、检疫结果的</a:t>
                      </a:r>
                      <a:r>
                        <a:rPr lang="en-US" altLang="zh-CN" sz="2200" b="0" kern="1200" baseline="0" dirty="0">
                          <a:solidFill>
                            <a:schemeClr val="tx1"/>
                          </a:solidFill>
                          <a:latin typeface="+mn-ea"/>
                          <a:ea typeface="+mn-ea"/>
                          <a:cs typeface="+mn-cs"/>
                        </a:rPr>
                        <a:t>;</a:t>
                      </a:r>
                      <a:endParaRPr lang="zh-CN"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六</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对商品或者服务作</a:t>
                      </a:r>
                      <a:r>
                        <a:rPr lang="zh-CN" altLang="zh-CN" sz="2200" b="0" kern="1200" baseline="0" dirty="0">
                          <a:solidFill>
                            <a:srgbClr val="FF0000"/>
                          </a:solidFill>
                          <a:latin typeface="+mn-ea"/>
                          <a:ea typeface="+mn-ea"/>
                          <a:cs typeface="+mn-cs"/>
                        </a:rPr>
                        <a:t>虚假或者引人误解的宣传的</a:t>
                      </a:r>
                      <a:r>
                        <a:rPr lang="en-US" altLang="zh-CN" sz="2200" b="0" kern="1200" baseline="0" dirty="0">
                          <a:solidFill>
                            <a:schemeClr val="tx1"/>
                          </a:solidFill>
                          <a:latin typeface="+mn-ea"/>
                          <a:ea typeface="+mn-ea"/>
                          <a:cs typeface="+mn-cs"/>
                        </a:rPr>
                        <a:t>;</a:t>
                      </a:r>
                      <a:endParaRPr lang="zh-CN"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七</a:t>
                      </a:r>
                      <a:r>
                        <a:rPr lang="en-US" altLang="zh-CN" sz="2200" b="0" kern="1200" baseline="0" dirty="0">
                          <a:solidFill>
                            <a:schemeClr val="tx1"/>
                          </a:solidFill>
                          <a:latin typeface="+mn-ea"/>
                          <a:ea typeface="+mn-ea"/>
                          <a:cs typeface="+mn-cs"/>
                        </a:rPr>
                        <a:t>)</a:t>
                      </a:r>
                      <a:r>
                        <a:rPr lang="zh-CN" altLang="zh-CN" sz="2200" b="0" kern="1200" baseline="0" dirty="0">
                          <a:solidFill>
                            <a:srgbClr val="FF0000"/>
                          </a:solidFill>
                          <a:latin typeface="+mn-ea"/>
                          <a:ea typeface="+mn-ea"/>
                          <a:cs typeface="+mn-cs"/>
                        </a:rPr>
                        <a:t>拒绝或者拖延有关行政部门责令对缺陷商品或者服务采取停止销售、警示、召回、无害化处理、销毁、停止生产或者服务等措施的</a:t>
                      </a:r>
                      <a:r>
                        <a:rPr lang="en-US" altLang="zh-CN" sz="2200" b="0" kern="1200" baseline="0" dirty="0">
                          <a:solidFill>
                            <a:srgbClr val="FF0000"/>
                          </a:solidFill>
                          <a:latin typeface="+mn-ea"/>
                          <a:ea typeface="+mn-ea"/>
                          <a:cs typeface="+mn-cs"/>
                        </a:rPr>
                        <a:t>;</a:t>
                      </a:r>
                      <a:endParaRPr lang="zh-CN" altLang="zh-CN" sz="2200" b="0" kern="1200" baseline="0" dirty="0">
                        <a:solidFill>
                          <a:srgbClr val="FF0000"/>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八</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对消费者提出的修理、重作、更换、退货、补足商品数量、退还货款和服务费用或者赔偿损失的要求，故意拖延或者无理拒绝的</a:t>
                      </a:r>
                      <a:r>
                        <a:rPr lang="en-US" altLang="zh-CN" sz="2200" b="0" kern="1200" baseline="0" dirty="0">
                          <a:solidFill>
                            <a:schemeClr val="tx1"/>
                          </a:solidFill>
                          <a:latin typeface="+mn-ea"/>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九</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侵害消费者人格尊严、侵犯消费者人身自由或者</a:t>
                      </a:r>
                      <a:r>
                        <a:rPr lang="zh-CN" altLang="zh-CN" sz="2200" b="0" kern="1200" baseline="0" dirty="0">
                          <a:solidFill>
                            <a:srgbClr val="FF0000"/>
                          </a:solidFill>
                          <a:latin typeface="+mn-ea"/>
                          <a:ea typeface="+mn-ea"/>
                          <a:cs typeface="+mn-cs"/>
                        </a:rPr>
                        <a:t>侵害消费者个人信息依法得到保护的权利的</a:t>
                      </a:r>
                      <a:r>
                        <a:rPr lang="en-US" altLang="zh-CN" sz="2200" b="0" kern="1200" baseline="0" dirty="0">
                          <a:solidFill>
                            <a:schemeClr val="tx1"/>
                          </a:solidFill>
                          <a:latin typeface="+mn-ea"/>
                          <a:ea typeface="+mn-ea"/>
                          <a:cs typeface="+mn-cs"/>
                        </a:rPr>
                        <a:t>;</a:t>
                      </a:r>
                      <a:endParaRPr lang="zh-CN" altLang="zh-CN" sz="2200" b="0" kern="1200" baseline="0" dirty="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十</a:t>
                      </a:r>
                      <a:r>
                        <a:rPr lang="en-US" altLang="zh-CN" sz="2200" b="0" kern="1200" baseline="0" dirty="0">
                          <a:solidFill>
                            <a:schemeClr val="tx1"/>
                          </a:solidFill>
                          <a:latin typeface="+mn-ea"/>
                          <a:ea typeface="+mn-ea"/>
                          <a:cs typeface="+mn-cs"/>
                        </a:rPr>
                        <a:t>)</a:t>
                      </a:r>
                      <a:r>
                        <a:rPr lang="zh-CN" altLang="zh-CN" sz="2200" b="0" kern="1200" baseline="0" dirty="0">
                          <a:solidFill>
                            <a:schemeClr val="tx1"/>
                          </a:solidFill>
                          <a:latin typeface="+mn-ea"/>
                          <a:ea typeface="+mn-ea"/>
                          <a:cs typeface="+mn-cs"/>
                        </a:rPr>
                        <a:t>法律、法规规定的对损害消费者权益应当予以处罚的其他情形。</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200" b="0" kern="1200" baseline="0" dirty="0">
                          <a:solidFill>
                            <a:schemeClr val="tx1"/>
                          </a:solidFill>
                          <a:latin typeface="+mn-ea"/>
                          <a:ea typeface="+mn-ea"/>
                          <a:cs typeface="+mn-cs"/>
                        </a:rPr>
                        <a:t>　　</a:t>
                      </a:r>
                      <a:r>
                        <a:rPr lang="zh-CN" altLang="zh-CN" sz="2200" b="0" kern="1200" baseline="0" dirty="0">
                          <a:solidFill>
                            <a:srgbClr val="FF0000"/>
                          </a:solidFill>
                          <a:latin typeface="+mn-ea"/>
                          <a:ea typeface="+mn-ea"/>
                          <a:cs typeface="+mn-cs"/>
                        </a:rPr>
                        <a:t>经营者有前款规定情形的，除依照法律、法规规定予以处罚外，处罚机关应当记入信用档案，向社会公布。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936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808794" y="1929596"/>
          <a:ext cx="10501386" cy="3389020"/>
        </p:xfrm>
        <a:graphic>
          <a:graphicData uri="http://schemas.openxmlformats.org/drawingml/2006/table">
            <a:tbl>
              <a:tblPr firstRow="1" bandRow="1">
                <a:tableStyleId>{5940675A-B579-460E-94D1-54222C63F5DA}</a:tableStyleId>
              </a:tblPr>
              <a:tblGrid>
                <a:gridCol w="2144170">
                  <a:extLst>
                    <a:ext uri="{9D8B030D-6E8A-4147-A177-3AD203B41FA5}">
                      <a16:colId xmlns:a16="http://schemas.microsoft.com/office/drawing/2014/main" val="20000"/>
                    </a:ext>
                  </a:extLst>
                </a:gridCol>
                <a:gridCol w="8357216">
                  <a:extLst>
                    <a:ext uri="{9D8B030D-6E8A-4147-A177-3AD203B41FA5}">
                      <a16:colId xmlns:a16="http://schemas.microsoft.com/office/drawing/2014/main" val="20001"/>
                    </a:ext>
                  </a:extLst>
                </a:gridCol>
              </a:tblGrid>
              <a:tr h="10404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zh-CN" sz="28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800" b="0" kern="1200" baseline="0" dirty="0">
                          <a:solidFill>
                            <a:srgbClr val="FF0000"/>
                          </a:solidFill>
                          <a:latin typeface="+mn-ea"/>
                          <a:ea typeface="+mn-ea"/>
                          <a:cs typeface="+mn-cs"/>
                        </a:rPr>
                        <a:t>　第五十七条 经营者违反本法规定提供商品或者服务，侵害消费者合法权益，构成犯罪的，依法追究刑事责任。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17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zh-CN" sz="28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800" b="0" kern="1200" baseline="0" dirty="0">
                          <a:solidFill>
                            <a:srgbClr val="FF0000"/>
                          </a:solidFill>
                          <a:latin typeface="+mn-ea"/>
                          <a:ea typeface="+mn-ea"/>
                          <a:cs typeface="+mn-cs"/>
                        </a:rPr>
                        <a:t>第五十八条 经营者违反本法规定，应当承担民事赔偿责任和缴纳罚款、罚金，其财产不足以同时支付的，</a:t>
                      </a:r>
                      <a:r>
                        <a:rPr lang="zh-CN" altLang="zh-CN" sz="2800" b="1" kern="1200" baseline="0" dirty="0">
                          <a:solidFill>
                            <a:srgbClr val="FF0000"/>
                          </a:solidFill>
                          <a:latin typeface="+mn-ea"/>
                          <a:ea typeface="+mn-ea"/>
                          <a:cs typeface="+mn-cs"/>
                        </a:rPr>
                        <a:t>先承担民事赔偿责任</a:t>
                      </a:r>
                      <a:r>
                        <a:rPr lang="zh-CN" altLang="zh-CN" sz="2800" b="0" kern="1200" baseline="0" dirty="0">
                          <a:solidFill>
                            <a:srgbClr val="FF0000"/>
                          </a:solidFill>
                          <a:latin typeface="+mn-ea"/>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4204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graphicFrame>
        <p:nvGraphicFramePr>
          <p:cNvPr id="6" name="表格 5"/>
          <p:cNvGraphicFramePr>
            <a:graphicFrameLocks noGrp="1"/>
          </p:cNvGraphicFramePr>
          <p:nvPr>
            <p:extLst/>
          </p:nvPr>
        </p:nvGraphicFramePr>
        <p:xfrm>
          <a:off x="808794" y="1929596"/>
          <a:ext cx="10501386" cy="3505200"/>
        </p:xfrm>
        <a:graphic>
          <a:graphicData uri="http://schemas.openxmlformats.org/drawingml/2006/table">
            <a:tbl>
              <a:tblPr firstRow="1" bandRow="1">
                <a:tableStyleId>{5940675A-B579-460E-94D1-54222C63F5DA}</a:tableStyleId>
              </a:tblPr>
              <a:tblGrid>
                <a:gridCol w="4857784">
                  <a:extLst>
                    <a:ext uri="{9D8B030D-6E8A-4147-A177-3AD203B41FA5}">
                      <a16:colId xmlns:a16="http://schemas.microsoft.com/office/drawing/2014/main" val="20000"/>
                    </a:ext>
                  </a:extLst>
                </a:gridCol>
                <a:gridCol w="5643602">
                  <a:extLst>
                    <a:ext uri="{9D8B030D-6E8A-4147-A177-3AD203B41FA5}">
                      <a16:colId xmlns:a16="http://schemas.microsoft.com/office/drawing/2014/main" val="20001"/>
                    </a:ext>
                  </a:extLst>
                </a:gridCol>
              </a:tblGrid>
              <a:tr h="2017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0" kern="1200" baseline="0" dirty="0">
                          <a:solidFill>
                            <a:schemeClr val="tx1"/>
                          </a:solidFill>
                          <a:latin typeface="+mn-ea"/>
                          <a:ea typeface="+mn-ea"/>
                          <a:cs typeface="+mn-cs"/>
                        </a:rPr>
                        <a:t>第五十一条　经营者对行政处罚决定不服的，可以自收到处罚决定之日起十五日内向上一级机关申请复议，对复议决定不服的，可以自收到复议决定书之日起十五日内向人民法院提起诉讼；也可以直接向人民法院提起诉讼。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800" b="0" kern="1200" baseline="0" dirty="0">
                          <a:solidFill>
                            <a:srgbClr val="FF0000"/>
                          </a:solidFill>
                          <a:latin typeface="+mn-ea"/>
                          <a:ea typeface="+mn-ea"/>
                          <a:cs typeface="+mn-cs"/>
                        </a:rPr>
                        <a:t>第五十九条 经营者对行政处罚决定不服的，可以依法申请行政复议或者提起行政诉讼</a:t>
                      </a:r>
                      <a:r>
                        <a:rPr lang="zh-CN" altLang="zh-CN" sz="2800" b="0" kern="1200" baseline="0" dirty="0">
                          <a:solidFill>
                            <a:schemeClr val="tx1"/>
                          </a:solidFill>
                          <a:latin typeface="+mn-ea"/>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239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制定强制性标准</a:t>
            </a:r>
          </a:p>
        </p:txBody>
      </p:sp>
      <p:sp>
        <p:nvSpPr>
          <p:cNvPr id="3" name="内容占位符 2"/>
          <p:cNvSpPr>
            <a:spLocks noGrp="1"/>
          </p:cNvSpPr>
          <p:nvPr>
            <p:ph idx="1"/>
          </p:nvPr>
        </p:nvSpPr>
        <p:spPr>
          <a:xfrm>
            <a:off x="1630710" y="2643976"/>
            <a:ext cx="9322280" cy="2500330"/>
          </a:xfrm>
        </p:spPr>
        <p:txBody>
          <a:bodyPr>
            <a:noAutofit/>
          </a:bodyPr>
          <a:lstStyle/>
          <a:p>
            <a:pPr marL="457200" indent="-457200"/>
            <a:r>
              <a:rPr lang="zh-CN" altLang="en-US" sz="3200" dirty="0"/>
              <a:t>强制性标准的含义</a:t>
            </a:r>
            <a:endParaRPr lang="en-US" altLang="zh-CN" sz="3200" dirty="0"/>
          </a:p>
          <a:p>
            <a:pPr marL="457200" indent="-457200"/>
            <a:r>
              <a:rPr lang="zh-CN" altLang="en-US" sz="3200" dirty="0"/>
              <a:t>与消费者权益保护相关的重要的国家强制性标准</a:t>
            </a:r>
          </a:p>
          <a:p>
            <a:pPr>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351382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强制性标准的含义</a:t>
            </a:r>
          </a:p>
        </p:txBody>
      </p:sp>
      <p:sp>
        <p:nvSpPr>
          <p:cNvPr id="3" name="内容占位符 2"/>
          <p:cNvSpPr>
            <a:spLocks noGrp="1"/>
          </p:cNvSpPr>
          <p:nvPr>
            <p:ph idx="1"/>
          </p:nvPr>
        </p:nvSpPr>
        <p:spPr>
          <a:xfrm>
            <a:off x="1380298" y="2286786"/>
            <a:ext cx="10072758" cy="3643338"/>
          </a:xfrm>
        </p:spPr>
        <p:txBody>
          <a:bodyPr>
            <a:noAutofit/>
          </a:bodyPr>
          <a:lstStyle/>
          <a:p>
            <a:pPr marL="457200" indent="-457200"/>
            <a:r>
              <a:rPr lang="zh-CN" altLang="en-US" sz="3200" dirty="0"/>
              <a:t>强制性标准是国家通过法律的形式明确要求对于一些标准所规定的技术内容和要求必须执行，不允许以任何理由或方式加以违反、变更的标准。</a:t>
            </a:r>
            <a:endParaRPr lang="en-US" altLang="zh-CN" sz="3200" dirty="0"/>
          </a:p>
          <a:p>
            <a:pPr marL="457200" indent="-457200"/>
            <a:r>
              <a:rPr lang="zh-CN" altLang="en-US" sz="3200" dirty="0"/>
              <a:t>强制性标准，包括强制性的国家标准、行业标准和地方标准。</a:t>
            </a:r>
            <a:endParaRPr lang="en-US" altLang="zh-CN" sz="3200" dirty="0"/>
          </a:p>
          <a:p>
            <a:pPr marL="457200" indent="-457200"/>
            <a:r>
              <a:rPr lang="en-US" altLang="zh-CN" sz="3200" dirty="0"/>
              <a:t>《</a:t>
            </a:r>
            <a:r>
              <a:rPr lang="zh-CN" altLang="en-US" sz="3200" dirty="0"/>
              <a:t>中华人民共和国标准化法</a:t>
            </a:r>
            <a:r>
              <a:rPr lang="en-US" altLang="zh-CN" sz="3200" dirty="0"/>
              <a:t>》</a:t>
            </a:r>
            <a:r>
              <a:rPr lang="zh-CN" altLang="en-US" sz="3200" dirty="0"/>
              <a:t>（</a:t>
            </a:r>
            <a:r>
              <a:rPr lang="en-US" altLang="zh-CN" sz="3200" dirty="0"/>
              <a:t>1988</a:t>
            </a:r>
            <a:r>
              <a:rPr lang="zh-CN" altLang="en-US" sz="3200" dirty="0"/>
              <a:t>年制定，</a:t>
            </a:r>
            <a:r>
              <a:rPr lang="en-US" altLang="zh-CN" sz="3200" dirty="0"/>
              <a:t>2017</a:t>
            </a:r>
            <a:r>
              <a:rPr lang="zh-CN" altLang="en-US" sz="3200" dirty="0"/>
              <a:t>年修订，</a:t>
            </a:r>
            <a:r>
              <a:rPr lang="en-US" altLang="zh-CN" sz="3200" dirty="0"/>
              <a:t>2018</a:t>
            </a:r>
            <a:r>
              <a:rPr lang="zh-CN" altLang="en-US" sz="3200" dirty="0"/>
              <a:t>年</a:t>
            </a:r>
            <a:r>
              <a:rPr lang="en-US" altLang="zh-CN" sz="3200" dirty="0"/>
              <a:t>1</a:t>
            </a:r>
            <a:r>
              <a:rPr lang="zh-CN" altLang="en-US" sz="3200" dirty="0"/>
              <a:t>月</a:t>
            </a:r>
            <a:r>
              <a:rPr lang="en-US" altLang="zh-CN" sz="3200" dirty="0"/>
              <a:t>1</a:t>
            </a:r>
            <a:r>
              <a:rPr lang="zh-CN" altLang="en-US" sz="3200" dirty="0"/>
              <a:t>日施行）</a:t>
            </a:r>
            <a:endParaRPr lang="en-US" altLang="zh-CN" sz="3200" dirty="0"/>
          </a:p>
          <a:p>
            <a:pPr>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369858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3" name="内容占位符 2"/>
          <p:cNvSpPr>
            <a:spLocks noGrp="1"/>
          </p:cNvSpPr>
          <p:nvPr>
            <p:ph idx="1"/>
          </p:nvPr>
        </p:nvSpPr>
        <p:spPr>
          <a:xfrm>
            <a:off x="737356" y="1500968"/>
            <a:ext cx="11215766" cy="4500594"/>
          </a:xfrm>
        </p:spPr>
        <p:txBody>
          <a:bodyPr>
            <a:noAutofit/>
          </a:bodyPr>
          <a:lstStyle/>
          <a:p>
            <a:pPr marL="457200" indent="-457200"/>
            <a:r>
              <a:rPr lang="en-US" altLang="zh-CN" sz="2800" dirty="0"/>
              <a:t>《</a:t>
            </a:r>
            <a:r>
              <a:rPr lang="zh-CN" altLang="en-US" sz="2800" b="1" dirty="0"/>
              <a:t>中华人民共和国标准化法实施条例</a:t>
            </a:r>
            <a:r>
              <a:rPr lang="en-US" altLang="zh-CN" sz="2800" dirty="0"/>
              <a:t>》</a:t>
            </a:r>
            <a:r>
              <a:rPr lang="zh-CN" altLang="en-US" sz="2800" dirty="0"/>
              <a:t>（</a:t>
            </a:r>
            <a:r>
              <a:rPr lang="en-US" altLang="zh-CN" sz="2800" dirty="0"/>
              <a:t>1990</a:t>
            </a:r>
            <a:r>
              <a:rPr lang="zh-CN" altLang="en-US" sz="2800" dirty="0"/>
              <a:t>年）第</a:t>
            </a:r>
            <a:r>
              <a:rPr lang="en-US" altLang="zh-CN" sz="2800" dirty="0"/>
              <a:t>18</a:t>
            </a:r>
            <a:r>
              <a:rPr lang="zh-CN" altLang="en-US" sz="2800" dirty="0"/>
              <a:t>条： </a:t>
            </a:r>
            <a:endParaRPr lang="en-US" altLang="zh-CN" sz="2800" dirty="0"/>
          </a:p>
          <a:p>
            <a:pPr marL="457200" indent="-457200">
              <a:buNone/>
            </a:pPr>
            <a:r>
              <a:rPr lang="en-US" altLang="zh-CN" sz="2800" dirty="0"/>
              <a:t>     </a:t>
            </a:r>
            <a:r>
              <a:rPr lang="zh-CN" altLang="en-US" sz="2800" dirty="0"/>
              <a:t>国家标准、行业标准分为</a:t>
            </a:r>
            <a:r>
              <a:rPr lang="zh-CN" altLang="en-US" sz="2800" b="1" dirty="0"/>
              <a:t>强制性标准</a:t>
            </a:r>
            <a:r>
              <a:rPr lang="zh-CN" altLang="en-US" sz="2800" dirty="0"/>
              <a:t>和</a:t>
            </a:r>
            <a:r>
              <a:rPr lang="zh-CN" altLang="en-US" sz="2800" b="1" dirty="0"/>
              <a:t>推荐性标准</a:t>
            </a:r>
            <a:r>
              <a:rPr lang="zh-CN" altLang="en-US" sz="2800" dirty="0"/>
              <a:t>。 </a:t>
            </a:r>
            <a:br>
              <a:rPr lang="zh-CN" altLang="en-US" sz="2800" dirty="0"/>
            </a:br>
            <a:r>
              <a:rPr lang="zh-CN" altLang="en-US" sz="2800" u="sng" dirty="0"/>
              <a:t>下列标准属于强制性标准</a:t>
            </a:r>
            <a:r>
              <a:rPr lang="zh-CN" altLang="en-US" sz="2800" dirty="0"/>
              <a:t>：</a:t>
            </a:r>
            <a:endParaRPr lang="en-US" altLang="zh-CN" sz="2800" dirty="0"/>
          </a:p>
          <a:p>
            <a:pPr marL="457200" indent="-457200">
              <a:buNone/>
            </a:pPr>
            <a:r>
              <a:rPr lang="zh-CN" altLang="en-US" sz="2800" dirty="0"/>
              <a:t>（一）药品标准，食品卫生标准，兽药标准；</a:t>
            </a:r>
            <a:endParaRPr lang="en-US" altLang="zh-CN" sz="2800" dirty="0"/>
          </a:p>
          <a:p>
            <a:pPr marL="457200" indent="-457200">
              <a:buNone/>
            </a:pPr>
            <a:r>
              <a:rPr lang="zh-CN" altLang="en-US" sz="2800" dirty="0"/>
              <a:t>（二）产品及产品生产、储运和使用中的安全、卫生标准，劳动安全、卫生标准，运输安全标准；</a:t>
            </a:r>
            <a:endParaRPr lang="en-US" altLang="zh-CN" sz="2800" dirty="0"/>
          </a:p>
          <a:p>
            <a:pPr marL="457200" indent="-457200">
              <a:buNone/>
            </a:pPr>
            <a:r>
              <a:rPr lang="zh-CN" altLang="en-US" sz="2800" dirty="0"/>
              <a:t>（三）工程建设的质量、安全、卫生标准及国家需要控制的其他工程建设标准；</a:t>
            </a:r>
            <a:endParaRPr lang="en-US" altLang="zh-CN" sz="2800" dirty="0"/>
          </a:p>
          <a:p>
            <a:pPr marL="457200" indent="-457200">
              <a:buNone/>
            </a:pPr>
            <a:r>
              <a:rPr lang="zh-CN" altLang="en-US" sz="2800" dirty="0"/>
              <a:t>（四）环境保护的污染物排放标准和环境质量标准；</a:t>
            </a:r>
            <a:r>
              <a:rPr lang="zh-CN" altLang="en-US" sz="3200" dirty="0"/>
              <a:t/>
            </a:r>
            <a:br>
              <a:rPr lang="zh-CN" altLang="en-US" sz="3200" dirty="0"/>
            </a:br>
            <a:endParaRPr lang="en-US" altLang="zh-CN" sz="3000" dirty="0">
              <a:latin typeface="+mn-ea"/>
              <a:cs typeface="+mj-cs"/>
            </a:endParaRPr>
          </a:p>
        </p:txBody>
      </p:sp>
    </p:spTree>
    <p:extLst>
      <p:ext uri="{BB962C8B-B14F-4D97-AF65-F5344CB8AC3E}">
        <p14:creationId xmlns:p14="http://schemas.microsoft.com/office/powerpoint/2010/main" val="289214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380166" y="1572406"/>
            <a:ext cx="11501518" cy="4857784"/>
          </a:xfrm>
        </p:spPr>
        <p:txBody>
          <a:bodyPr>
            <a:noAutofit/>
          </a:bodyPr>
          <a:lstStyle/>
          <a:p>
            <a:pPr marL="457200" indent="-457200"/>
            <a:r>
              <a:rPr lang="en-US" altLang="zh-CN" sz="3200" dirty="0"/>
              <a:t>1844</a:t>
            </a:r>
            <a:r>
              <a:rPr lang="zh-CN" altLang="en-US" sz="3200" dirty="0"/>
              <a:t>年，英格兰北部的罗奇代尔市（以制造毛毯、法兰绒而知名），首创消费者合作社</a:t>
            </a:r>
            <a:r>
              <a:rPr lang="en-US" altLang="zh-CN" sz="3200" dirty="0"/>
              <a:t>——</a:t>
            </a:r>
            <a:r>
              <a:rPr lang="zh-CN" altLang="en-US" sz="3200" b="1" dirty="0"/>
              <a:t>消费协作组合</a:t>
            </a:r>
            <a:endParaRPr lang="en-US" altLang="zh-CN" sz="3200" b="1" dirty="0"/>
          </a:p>
          <a:p>
            <a:pPr marL="457200" indent="-457200"/>
            <a:r>
              <a:rPr lang="en-US" altLang="zh-CN" sz="3200" dirty="0"/>
              <a:t>1891</a:t>
            </a:r>
            <a:r>
              <a:rPr lang="zh-CN" altLang="en-US" sz="3200" dirty="0"/>
              <a:t>年，</a:t>
            </a:r>
            <a:r>
              <a:rPr lang="zh-CN" altLang="en-US" sz="3200" b="1" dirty="0"/>
              <a:t>纽约消费者协会</a:t>
            </a:r>
            <a:r>
              <a:rPr lang="zh-CN" altLang="en-US" sz="3200" dirty="0"/>
              <a:t>成立，这是世界上</a:t>
            </a:r>
            <a:r>
              <a:rPr lang="zh-CN" altLang="en-US" sz="3200" b="1" dirty="0"/>
              <a:t>第一个</a:t>
            </a:r>
            <a:r>
              <a:rPr lang="zh-CN" altLang="en-US" sz="3200" dirty="0"/>
              <a:t>以保护</a:t>
            </a:r>
            <a:r>
              <a:rPr lang="en-US" sz="3200" dirty="0"/>
              <a:t>消费者权益</a:t>
            </a:r>
            <a:r>
              <a:rPr lang="zh-CN" altLang="en-US" sz="3200" dirty="0"/>
              <a:t>为宗旨的组织</a:t>
            </a:r>
            <a:endParaRPr lang="en-US" altLang="zh-CN" sz="3200" dirty="0"/>
          </a:p>
          <a:p>
            <a:pPr marL="457200" indent="-457200"/>
            <a:r>
              <a:rPr lang="en-US" altLang="zh-CN" sz="3200" dirty="0"/>
              <a:t>1899</a:t>
            </a:r>
            <a:r>
              <a:rPr lang="zh-CN" altLang="en-US" sz="3200" dirty="0"/>
              <a:t>年，</a:t>
            </a:r>
            <a:r>
              <a:rPr lang="zh-CN" altLang="en-US" sz="3200" b="1" dirty="0"/>
              <a:t>美国消费者联盟</a:t>
            </a:r>
            <a:r>
              <a:rPr lang="zh-CN" altLang="en-US" sz="3200" dirty="0"/>
              <a:t>诞生，成为世界上</a:t>
            </a:r>
            <a:r>
              <a:rPr lang="zh-CN" altLang="en-US" sz="3200" b="1" dirty="0"/>
              <a:t>第一个全国性</a:t>
            </a:r>
            <a:r>
              <a:rPr lang="zh-CN" altLang="en-US" sz="3200" dirty="0"/>
              <a:t>的</a:t>
            </a:r>
            <a:r>
              <a:rPr lang="en-US" sz="3200" dirty="0"/>
              <a:t>消费者组织</a:t>
            </a:r>
            <a:r>
              <a:rPr lang="zh-CN" altLang="en-US" sz="3200" dirty="0"/>
              <a:t>。</a:t>
            </a:r>
            <a:endParaRPr lang="en-US" altLang="zh-CN" sz="3200" dirty="0"/>
          </a:p>
          <a:p>
            <a:pPr marL="457200" indent="-457200"/>
            <a:r>
              <a:rPr lang="en-US" altLang="zh-CN" sz="3200" dirty="0"/>
              <a:t>1914</a:t>
            </a:r>
            <a:r>
              <a:rPr lang="zh-CN" altLang="en-US" sz="3200" dirty="0"/>
              <a:t>年，</a:t>
            </a:r>
            <a:r>
              <a:rPr lang="zh-CN" altLang="en-US" sz="3200" b="1" dirty="0"/>
              <a:t>美国联邦贸易委员会</a:t>
            </a:r>
            <a:r>
              <a:rPr lang="zh-CN" altLang="en-US" sz="3200" dirty="0"/>
              <a:t>设立，第一个保护消费者权益的</a:t>
            </a:r>
            <a:r>
              <a:rPr lang="zh-CN" altLang="en-US" sz="3200" b="1" dirty="0"/>
              <a:t>政府机构</a:t>
            </a:r>
            <a:endParaRPr lang="en-US" altLang="zh-CN" sz="3200" b="1" dirty="0"/>
          </a:p>
          <a:p>
            <a:pPr marL="457200" indent="-457200"/>
            <a:endParaRPr lang="en-US" altLang="zh-CN" sz="3200" dirty="0"/>
          </a:p>
          <a:p>
            <a:pPr marL="457200" indent="-457200"/>
            <a:endParaRPr lang="en-US" altLang="zh-CN" sz="3200" dirty="0"/>
          </a:p>
          <a:p>
            <a:pPr marL="457200" indent="-457200"/>
            <a:endParaRPr lang="en-US" altLang="zh-CN" sz="3200" b="1" dirty="0"/>
          </a:p>
        </p:txBody>
      </p:sp>
    </p:spTree>
    <p:extLst>
      <p:ext uri="{BB962C8B-B14F-4D97-AF65-F5344CB8AC3E}">
        <p14:creationId xmlns:p14="http://schemas.microsoft.com/office/powerpoint/2010/main" val="173106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3" name="内容占位符 2"/>
          <p:cNvSpPr>
            <a:spLocks noGrp="1"/>
          </p:cNvSpPr>
          <p:nvPr>
            <p:ph idx="1"/>
          </p:nvPr>
        </p:nvSpPr>
        <p:spPr>
          <a:xfrm>
            <a:off x="523042" y="1500968"/>
            <a:ext cx="10787138" cy="4143404"/>
          </a:xfrm>
        </p:spPr>
        <p:txBody>
          <a:bodyPr>
            <a:noAutofit/>
          </a:bodyPr>
          <a:lstStyle/>
          <a:p>
            <a:pPr>
              <a:buNone/>
            </a:pPr>
            <a:r>
              <a:rPr lang="zh-CN" altLang="en-US" sz="2800" dirty="0"/>
              <a:t>（五）重要的通用技术术语、符号、代号和制图方法；</a:t>
            </a:r>
            <a:endParaRPr lang="en-US" altLang="zh-CN" sz="2800" dirty="0"/>
          </a:p>
          <a:p>
            <a:pPr>
              <a:buNone/>
            </a:pPr>
            <a:r>
              <a:rPr lang="zh-CN" altLang="en-US" sz="2800" dirty="0"/>
              <a:t>（六）通用的试验、检验方法标准，</a:t>
            </a:r>
            <a:endParaRPr lang="en-US" altLang="zh-CN" sz="2800" dirty="0"/>
          </a:p>
          <a:p>
            <a:pPr>
              <a:buNone/>
            </a:pPr>
            <a:r>
              <a:rPr lang="zh-CN" altLang="en-US" sz="2800" dirty="0"/>
              <a:t>（七）互换配合标准；</a:t>
            </a:r>
            <a:endParaRPr lang="en-US" altLang="zh-CN" sz="2800" dirty="0"/>
          </a:p>
          <a:p>
            <a:pPr>
              <a:buNone/>
            </a:pPr>
            <a:r>
              <a:rPr lang="zh-CN" altLang="en-US" sz="2800" dirty="0"/>
              <a:t>（八）国家需要控制的重要产品质量标准。 国家需要控制的重要产品目录由国务院标准化行政主管部门会同国务院有关行政主管部门确定。</a:t>
            </a:r>
            <a:endParaRPr lang="en-US" altLang="zh-CN" sz="2800" dirty="0"/>
          </a:p>
          <a:p>
            <a:pPr>
              <a:buNone/>
            </a:pPr>
            <a:r>
              <a:rPr lang="zh-CN" altLang="en-US" sz="2800" dirty="0"/>
              <a:t>    </a:t>
            </a:r>
            <a:r>
              <a:rPr lang="zh-CN" altLang="en-US" sz="2800" b="1" dirty="0"/>
              <a:t>强制性标准以外的标准是推荐性标准</a:t>
            </a:r>
            <a:r>
              <a:rPr lang="zh-CN" altLang="en-US" sz="2800" dirty="0"/>
              <a:t>。</a:t>
            </a:r>
            <a:endParaRPr lang="en-US" altLang="zh-CN" sz="2800" dirty="0"/>
          </a:p>
          <a:p>
            <a:pPr>
              <a:buNone/>
            </a:pPr>
            <a:r>
              <a:rPr lang="zh-CN" altLang="en-US" sz="2800" dirty="0"/>
              <a:t>    </a:t>
            </a:r>
            <a:r>
              <a:rPr lang="zh-CN" altLang="en-US" sz="2800" u="sng" dirty="0"/>
              <a:t>省、自治区、直辖市人民政府标准化行政主管部门制定的工业产品的安全、卫生要求的地方标准，在本行政区域内是强制性标准。 </a:t>
            </a:r>
          </a:p>
          <a:p>
            <a:pPr marL="457200" indent="-457200">
              <a:buNone/>
            </a:pPr>
            <a:r>
              <a:rPr lang="zh-CN" altLang="en-US" sz="3200" dirty="0"/>
              <a:t/>
            </a:r>
            <a:br>
              <a:rPr lang="zh-CN" altLang="en-US" sz="3200" dirty="0"/>
            </a:br>
            <a:endParaRPr lang="en-US" altLang="zh-CN" sz="3000" dirty="0">
              <a:latin typeface="+mn-ea"/>
              <a:cs typeface="+mj-cs"/>
            </a:endParaRPr>
          </a:p>
        </p:txBody>
      </p:sp>
    </p:spTree>
    <p:extLst>
      <p:ext uri="{BB962C8B-B14F-4D97-AF65-F5344CB8AC3E}">
        <p14:creationId xmlns:p14="http://schemas.microsoft.com/office/powerpoint/2010/main" val="81081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0"/>
            <a:ext cx="8592540" cy="1007319"/>
          </a:xfrm>
        </p:spPr>
        <p:txBody>
          <a:bodyPr>
            <a:noAutofit/>
          </a:bodyPr>
          <a:lstStyle/>
          <a:p>
            <a:r>
              <a:rPr lang="zh-CN" altLang="en-US" sz="4000" b="1" dirty="0">
                <a:solidFill>
                  <a:srgbClr val="7C1D20"/>
                </a:solidFill>
                <a:latin typeface="+mn-ea"/>
              </a:rPr>
              <a:t>与消费者权益保护相关的重要的国家强制性标准</a:t>
            </a:r>
          </a:p>
        </p:txBody>
      </p:sp>
      <p:sp>
        <p:nvSpPr>
          <p:cNvPr id="3" name="内容占位符 2"/>
          <p:cNvSpPr>
            <a:spLocks noGrp="1"/>
          </p:cNvSpPr>
          <p:nvPr>
            <p:ph idx="1"/>
          </p:nvPr>
        </p:nvSpPr>
        <p:spPr>
          <a:xfrm>
            <a:off x="1523174" y="2715414"/>
            <a:ext cx="10001320" cy="2286016"/>
          </a:xfrm>
        </p:spPr>
        <p:txBody>
          <a:bodyPr>
            <a:noAutofit/>
          </a:bodyPr>
          <a:lstStyle/>
          <a:p>
            <a:pPr marL="457200" indent="-457200"/>
            <a:r>
              <a:rPr lang="zh-CN" altLang="en-US" sz="3200" dirty="0"/>
              <a:t>食品和药品标准是与消费者权益保护相关的重要的国家强制性标准</a:t>
            </a:r>
            <a:endParaRPr lang="en-US" altLang="zh-CN" sz="3200" dirty="0"/>
          </a:p>
          <a:p>
            <a:pPr marL="457200" indent="-457200"/>
            <a:r>
              <a:rPr lang="zh-CN" altLang="en-US" sz="3200" dirty="0"/>
              <a:t>食品安全标准</a:t>
            </a:r>
            <a:endParaRPr lang="en-US" altLang="zh-CN" sz="3200" dirty="0"/>
          </a:p>
          <a:p>
            <a:pPr marL="457200" indent="-457200"/>
            <a:r>
              <a:rPr lang="zh-CN" altLang="en-US" sz="3200" dirty="0"/>
              <a:t>药品标准</a:t>
            </a:r>
          </a:p>
          <a:p>
            <a:pPr>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246813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0"/>
            <a:ext cx="8592540" cy="1007319"/>
          </a:xfrm>
        </p:spPr>
        <p:txBody>
          <a:bodyPr>
            <a:noAutofit/>
          </a:bodyPr>
          <a:lstStyle/>
          <a:p>
            <a:r>
              <a:rPr lang="zh-CN" altLang="en-US" sz="4000" b="1" dirty="0">
                <a:solidFill>
                  <a:srgbClr val="7C1D20"/>
                </a:solidFill>
                <a:latin typeface="+mn-ea"/>
              </a:rPr>
              <a:t>食品安全标准</a:t>
            </a:r>
          </a:p>
        </p:txBody>
      </p:sp>
      <p:sp>
        <p:nvSpPr>
          <p:cNvPr id="3" name="内容占位符 2"/>
          <p:cNvSpPr>
            <a:spLocks noGrp="1"/>
          </p:cNvSpPr>
          <p:nvPr>
            <p:ph idx="1"/>
          </p:nvPr>
        </p:nvSpPr>
        <p:spPr>
          <a:xfrm>
            <a:off x="1165984" y="2643976"/>
            <a:ext cx="10572824" cy="3429024"/>
          </a:xfrm>
        </p:spPr>
        <p:txBody>
          <a:bodyPr>
            <a:noAutofit/>
          </a:bodyPr>
          <a:lstStyle/>
          <a:p>
            <a:pPr marL="457200" indent="-457200"/>
            <a:r>
              <a:rPr lang="en-US" altLang="zh-CN" sz="3200" dirty="0"/>
              <a:t>《</a:t>
            </a:r>
            <a:r>
              <a:rPr lang="zh-CN" altLang="en-US" sz="3200" dirty="0"/>
              <a:t>食品安全法</a:t>
            </a:r>
            <a:r>
              <a:rPr lang="en-US" altLang="zh-CN" sz="3200" dirty="0"/>
              <a:t>》</a:t>
            </a:r>
            <a:r>
              <a:rPr lang="zh-CN" altLang="en-US" sz="3200" dirty="0"/>
              <a:t>（</a:t>
            </a:r>
            <a:r>
              <a:rPr lang="en-US" altLang="zh-CN" sz="3200" dirty="0"/>
              <a:t>2015</a:t>
            </a:r>
            <a:r>
              <a:rPr lang="zh-CN" altLang="en-US" sz="3200" dirty="0"/>
              <a:t>年修订）：</a:t>
            </a:r>
            <a:endParaRPr lang="en-US" altLang="zh-CN" sz="3200" dirty="0"/>
          </a:p>
          <a:p>
            <a:pPr>
              <a:buNone/>
            </a:pPr>
            <a:r>
              <a:rPr lang="zh-CN" altLang="en-US" sz="3200" dirty="0"/>
              <a:t>“食品安全标准是</a:t>
            </a:r>
            <a:r>
              <a:rPr lang="zh-CN" altLang="en-US" sz="3200" b="1" dirty="0">
                <a:solidFill>
                  <a:srgbClr val="FF0000"/>
                </a:solidFill>
              </a:rPr>
              <a:t>强制执行的标准</a:t>
            </a:r>
            <a:r>
              <a:rPr lang="zh-CN" altLang="en-US" sz="3200" dirty="0"/>
              <a:t>。除食品安全标准外，不得制定其他食品强制性标准。”（第</a:t>
            </a:r>
            <a:r>
              <a:rPr lang="en-US" altLang="zh-CN" sz="3200" dirty="0"/>
              <a:t>25</a:t>
            </a:r>
            <a:r>
              <a:rPr lang="zh-CN" altLang="en-US" sz="3200" dirty="0"/>
              <a:t>条）　</a:t>
            </a:r>
            <a:endParaRPr lang="en-US" altLang="zh-CN" sz="3200" dirty="0"/>
          </a:p>
          <a:p>
            <a:pPr>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6184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3" name="内容占位符 2"/>
          <p:cNvSpPr>
            <a:spLocks noGrp="1"/>
          </p:cNvSpPr>
          <p:nvPr>
            <p:ph idx="1"/>
          </p:nvPr>
        </p:nvSpPr>
        <p:spPr>
          <a:xfrm>
            <a:off x="308728" y="1429530"/>
            <a:ext cx="11501518" cy="5072098"/>
          </a:xfrm>
        </p:spPr>
        <p:txBody>
          <a:bodyPr>
            <a:noAutofit/>
          </a:bodyPr>
          <a:lstStyle/>
          <a:p>
            <a:pPr>
              <a:buNone/>
            </a:pPr>
            <a:r>
              <a:rPr lang="zh-CN" altLang="en-US" sz="2600" dirty="0"/>
              <a:t>“食品安全标准应当包括下列内容：</a:t>
            </a:r>
          </a:p>
          <a:p>
            <a:pPr>
              <a:buNone/>
            </a:pPr>
            <a:r>
              <a:rPr lang="zh-CN" altLang="en-US" sz="2600" dirty="0"/>
              <a:t>（一）食品、食品添加剂、食品相关产品中的</a:t>
            </a:r>
            <a:r>
              <a:rPr lang="zh-CN" altLang="en-US" sz="2600" u="sng" dirty="0"/>
              <a:t>致病性微生物，农药残留、兽药残留、生物毒素、重金属等污染物质</a:t>
            </a:r>
            <a:r>
              <a:rPr lang="zh-CN" altLang="en-US" sz="2600" dirty="0"/>
              <a:t>以及其他危害人体健康物质的</a:t>
            </a:r>
            <a:r>
              <a:rPr lang="zh-CN" altLang="en-US" sz="2600" b="1" dirty="0"/>
              <a:t>限量</a:t>
            </a:r>
            <a:r>
              <a:rPr lang="zh-CN" altLang="en-US" sz="2600" dirty="0"/>
              <a:t>规定；</a:t>
            </a:r>
            <a:endParaRPr lang="en-US" altLang="zh-CN" sz="2600" dirty="0"/>
          </a:p>
          <a:p>
            <a:pPr>
              <a:buNone/>
            </a:pPr>
            <a:r>
              <a:rPr lang="zh-CN" altLang="en-US" sz="2600" dirty="0"/>
              <a:t>（二）</a:t>
            </a:r>
            <a:r>
              <a:rPr lang="zh-CN" altLang="en-US" sz="2600" b="1" dirty="0"/>
              <a:t>食品添加剂</a:t>
            </a:r>
            <a:r>
              <a:rPr lang="zh-CN" altLang="en-US" sz="2600" dirty="0"/>
              <a:t>的品种、使用范围、用量；</a:t>
            </a:r>
          </a:p>
          <a:p>
            <a:pPr>
              <a:buNone/>
            </a:pPr>
            <a:r>
              <a:rPr lang="zh-CN" altLang="en-US" sz="2600" dirty="0"/>
              <a:t>（三）专供</a:t>
            </a:r>
            <a:r>
              <a:rPr lang="zh-CN" altLang="en-US" sz="2600" b="1" dirty="0"/>
              <a:t>婴幼儿和其他特定人群</a:t>
            </a:r>
            <a:r>
              <a:rPr lang="zh-CN" altLang="en-US" sz="2600" dirty="0"/>
              <a:t>的主辅食品的营养成分要求；</a:t>
            </a:r>
          </a:p>
          <a:p>
            <a:pPr>
              <a:buNone/>
            </a:pPr>
            <a:r>
              <a:rPr lang="zh-CN" altLang="en-US" sz="2600" dirty="0"/>
              <a:t>（四）对与卫生、营养等食品安全要求有关的</a:t>
            </a:r>
            <a:r>
              <a:rPr lang="zh-CN" altLang="en-US" sz="2600" b="1" dirty="0"/>
              <a:t>标签、标志、说明书</a:t>
            </a:r>
            <a:r>
              <a:rPr lang="zh-CN" altLang="en-US" sz="2600" dirty="0"/>
              <a:t>的要求；</a:t>
            </a:r>
          </a:p>
          <a:p>
            <a:pPr>
              <a:buNone/>
            </a:pPr>
            <a:r>
              <a:rPr lang="zh-CN" altLang="en-US" sz="2600" dirty="0"/>
              <a:t>（五）食品生产经营过程的</a:t>
            </a:r>
            <a:r>
              <a:rPr lang="zh-CN" altLang="en-US" sz="2600" b="1" dirty="0"/>
              <a:t>卫生要求</a:t>
            </a:r>
            <a:r>
              <a:rPr lang="zh-CN" altLang="en-US" sz="2600" dirty="0"/>
              <a:t>；</a:t>
            </a:r>
          </a:p>
          <a:p>
            <a:pPr>
              <a:buNone/>
            </a:pPr>
            <a:r>
              <a:rPr lang="zh-CN" altLang="en-US" sz="2600" dirty="0"/>
              <a:t>（六）与食品安全有关的质量要求；</a:t>
            </a:r>
          </a:p>
          <a:p>
            <a:pPr>
              <a:buNone/>
            </a:pPr>
            <a:r>
              <a:rPr lang="zh-CN" altLang="en-US" sz="2600" dirty="0"/>
              <a:t>（七）与食品安全有关的食品检验方法与规程；</a:t>
            </a:r>
          </a:p>
          <a:p>
            <a:pPr>
              <a:buNone/>
            </a:pPr>
            <a:r>
              <a:rPr lang="zh-CN" altLang="en-US" sz="2600" dirty="0"/>
              <a:t>（八）其他需要制定为食品安全标准的内容。”</a:t>
            </a:r>
          </a:p>
          <a:p>
            <a:pPr>
              <a:buNone/>
            </a:pPr>
            <a:r>
              <a:rPr lang="zh-CN" altLang="en-US" sz="2800" dirty="0"/>
              <a:t>（第</a:t>
            </a:r>
            <a:r>
              <a:rPr lang="en-US" altLang="zh-CN" sz="2800" dirty="0"/>
              <a:t>26</a:t>
            </a:r>
            <a:r>
              <a:rPr lang="zh-CN" altLang="en-US" sz="2800" dirty="0"/>
              <a:t>条）</a:t>
            </a:r>
          </a:p>
          <a:p>
            <a:pPr marL="457200" indent="-457200">
              <a:buNone/>
            </a:pPr>
            <a:r>
              <a:rPr lang="zh-CN" altLang="en-US" sz="3200" dirty="0"/>
              <a:t/>
            </a:r>
            <a:br>
              <a:rPr lang="zh-CN" altLang="en-US" sz="3200" dirty="0"/>
            </a:br>
            <a:endParaRPr lang="en-US" altLang="zh-CN" sz="3000" dirty="0">
              <a:latin typeface="+mn-ea"/>
              <a:cs typeface="+mj-cs"/>
            </a:endParaRPr>
          </a:p>
        </p:txBody>
      </p:sp>
    </p:spTree>
    <p:extLst>
      <p:ext uri="{BB962C8B-B14F-4D97-AF65-F5344CB8AC3E}">
        <p14:creationId xmlns:p14="http://schemas.microsoft.com/office/powerpoint/2010/main" val="12438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3" name="内容占位符 2"/>
          <p:cNvSpPr>
            <a:spLocks noGrp="1"/>
          </p:cNvSpPr>
          <p:nvPr>
            <p:ph idx="1"/>
          </p:nvPr>
        </p:nvSpPr>
        <p:spPr>
          <a:xfrm>
            <a:off x="880232" y="1643844"/>
            <a:ext cx="10429948" cy="4214842"/>
          </a:xfrm>
        </p:spPr>
        <p:txBody>
          <a:bodyPr>
            <a:noAutofit/>
          </a:bodyPr>
          <a:lstStyle/>
          <a:p>
            <a:pPr>
              <a:buNone/>
            </a:pPr>
            <a:r>
              <a:rPr lang="zh-CN" altLang="en-US" sz="2800" dirty="0"/>
              <a:t>“对</a:t>
            </a:r>
            <a:r>
              <a:rPr lang="zh-CN" altLang="en-US" sz="2800" b="1" dirty="0"/>
              <a:t>地方特色食品</a:t>
            </a:r>
            <a:r>
              <a:rPr lang="zh-CN" altLang="en-US" sz="2800" dirty="0"/>
              <a:t>，没有食品安全国家标准的，省、自治区、直辖市人民政府卫生行政部门可以制定并公布</a:t>
            </a:r>
            <a:r>
              <a:rPr lang="zh-CN" altLang="en-US" sz="2800" b="1" dirty="0"/>
              <a:t>食品安全地方标准</a:t>
            </a:r>
            <a:r>
              <a:rPr lang="zh-CN" altLang="en-US" sz="2800" dirty="0"/>
              <a:t>，报国务院卫生行政部门备案。食品安全国家标准制定后，该地方标准即行废止。”（第</a:t>
            </a:r>
            <a:r>
              <a:rPr lang="en-US" altLang="zh-CN" sz="2800" dirty="0"/>
              <a:t>29</a:t>
            </a:r>
            <a:r>
              <a:rPr lang="zh-CN" altLang="en-US" sz="2800" dirty="0"/>
              <a:t>条）</a:t>
            </a:r>
            <a:endParaRPr lang="en-US" altLang="zh-CN" sz="2800" dirty="0"/>
          </a:p>
          <a:p>
            <a:pPr>
              <a:buNone/>
            </a:pPr>
            <a:r>
              <a:rPr lang="zh-CN" altLang="en-US" sz="2800" dirty="0"/>
              <a:t>“国家</a:t>
            </a:r>
            <a:r>
              <a:rPr lang="zh-CN" altLang="en-US" sz="2800" b="1" u="sng" dirty="0"/>
              <a:t>鼓励</a:t>
            </a:r>
            <a:r>
              <a:rPr lang="zh-CN" altLang="en-US" sz="2800" u="sng" dirty="0"/>
              <a:t>食品生产企业制定</a:t>
            </a:r>
            <a:r>
              <a:rPr lang="zh-CN" altLang="en-US" sz="2800" b="1" u="sng" dirty="0"/>
              <a:t>严于</a:t>
            </a:r>
            <a:r>
              <a:rPr lang="zh-CN" altLang="en-US" sz="2800" u="sng" dirty="0"/>
              <a:t>食品安全国家标准或者地方标准的企业标准</a:t>
            </a:r>
            <a:r>
              <a:rPr lang="zh-CN" altLang="en-US" sz="2800" dirty="0"/>
              <a:t>，在本企业适用，并报省、自治区、直辖市人民政府卫生行政部门备案。” （第</a:t>
            </a:r>
            <a:r>
              <a:rPr lang="en-US" altLang="zh-CN" sz="2800" dirty="0"/>
              <a:t>30</a:t>
            </a:r>
            <a:r>
              <a:rPr lang="zh-CN" altLang="en-US" sz="2800" dirty="0"/>
              <a:t>条）</a:t>
            </a:r>
          </a:p>
          <a:p>
            <a:pPr marL="457200" indent="-457200">
              <a:buNone/>
            </a:pPr>
            <a:r>
              <a:rPr lang="zh-CN" altLang="en-US" sz="3200" dirty="0"/>
              <a:t/>
            </a:r>
            <a:br>
              <a:rPr lang="zh-CN" altLang="en-US" sz="3200" dirty="0"/>
            </a:br>
            <a:endParaRPr lang="en-US" altLang="zh-CN" sz="3000" dirty="0">
              <a:latin typeface="+mn-ea"/>
              <a:cs typeface="+mj-cs"/>
            </a:endParaRPr>
          </a:p>
        </p:txBody>
      </p:sp>
    </p:spTree>
    <p:extLst>
      <p:ext uri="{BB962C8B-B14F-4D97-AF65-F5344CB8AC3E}">
        <p14:creationId xmlns:p14="http://schemas.microsoft.com/office/powerpoint/2010/main" val="345160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0"/>
            <a:ext cx="8592540" cy="1007319"/>
          </a:xfrm>
        </p:spPr>
        <p:txBody>
          <a:bodyPr>
            <a:noAutofit/>
          </a:bodyPr>
          <a:lstStyle/>
          <a:p>
            <a:r>
              <a:rPr lang="zh-CN" altLang="en-US" sz="4000" b="1" dirty="0">
                <a:solidFill>
                  <a:srgbClr val="7C1D20"/>
                </a:solidFill>
                <a:latin typeface="+mn-ea"/>
              </a:rPr>
              <a:t>药品标准</a:t>
            </a:r>
          </a:p>
        </p:txBody>
      </p:sp>
      <p:sp>
        <p:nvSpPr>
          <p:cNvPr id="3" name="内容占位符 2"/>
          <p:cNvSpPr>
            <a:spLocks noGrp="1"/>
          </p:cNvSpPr>
          <p:nvPr>
            <p:ph idx="1"/>
          </p:nvPr>
        </p:nvSpPr>
        <p:spPr>
          <a:xfrm>
            <a:off x="1165984" y="2429662"/>
            <a:ext cx="10572824" cy="3429024"/>
          </a:xfrm>
        </p:spPr>
        <p:txBody>
          <a:bodyPr>
            <a:noAutofit/>
          </a:bodyPr>
          <a:lstStyle/>
          <a:p>
            <a:pPr marL="457200" indent="-457200"/>
            <a:r>
              <a:rPr lang="en-US" altLang="zh-CN" sz="3200" dirty="0"/>
              <a:t>《</a:t>
            </a:r>
            <a:r>
              <a:rPr lang="zh-CN" altLang="en-US" sz="3200" b="1" dirty="0"/>
              <a:t>中华人民共和国药典</a:t>
            </a:r>
            <a:r>
              <a:rPr lang="en-US" altLang="zh-CN" sz="3200" dirty="0"/>
              <a:t>》</a:t>
            </a:r>
          </a:p>
          <a:p>
            <a:pPr>
              <a:buNone/>
            </a:pPr>
            <a:r>
              <a:rPr lang="en-US" altLang="zh-CN" sz="3200" dirty="0"/>
              <a:t>1</a:t>
            </a:r>
            <a:r>
              <a:rPr lang="zh-CN" altLang="en-US" sz="3200" dirty="0"/>
              <a:t>、国家食品药品监督管理总局发布</a:t>
            </a:r>
            <a:endParaRPr lang="en-US" altLang="zh-CN" sz="3200" dirty="0"/>
          </a:p>
          <a:p>
            <a:pPr>
              <a:buNone/>
            </a:pPr>
            <a:r>
              <a:rPr lang="en-US" altLang="zh-CN" sz="3200" dirty="0"/>
              <a:t>2</a:t>
            </a:r>
            <a:r>
              <a:rPr lang="zh-CN" altLang="en-US" sz="3200" dirty="0"/>
              <a:t>、</a:t>
            </a:r>
            <a:r>
              <a:rPr lang="en-US" altLang="zh-CN" sz="3200" dirty="0"/>
              <a:t>2015</a:t>
            </a:r>
            <a:r>
              <a:rPr lang="zh-CN" altLang="en-US" sz="3200" dirty="0"/>
              <a:t>年</a:t>
            </a:r>
            <a:r>
              <a:rPr lang="en-US" altLang="zh-CN" sz="3200" dirty="0"/>
              <a:t>6</a:t>
            </a:r>
            <a:r>
              <a:rPr lang="zh-CN" altLang="en-US" sz="3200" dirty="0"/>
              <a:t>月</a:t>
            </a:r>
            <a:r>
              <a:rPr lang="en-US" altLang="zh-CN" sz="3200" dirty="0"/>
              <a:t>5</a:t>
            </a:r>
            <a:r>
              <a:rPr lang="zh-CN" altLang="en-US" sz="3200" dirty="0"/>
              <a:t>日发布</a:t>
            </a:r>
            <a:endParaRPr lang="en-US" altLang="zh-CN" sz="3200" dirty="0"/>
          </a:p>
          <a:p>
            <a:pPr>
              <a:buNone/>
            </a:pPr>
            <a:r>
              <a:rPr lang="en-US" altLang="zh-CN" sz="3200" dirty="0"/>
              <a:t>3</a:t>
            </a:r>
            <a:r>
              <a:rPr lang="zh-CN" altLang="en-US" sz="3200" dirty="0"/>
              <a:t>、</a:t>
            </a:r>
            <a:r>
              <a:rPr lang="en-US" altLang="zh-CN" sz="3200" dirty="0"/>
              <a:t>2015</a:t>
            </a:r>
            <a:r>
              <a:rPr lang="zh-CN" altLang="en-US" sz="3200" dirty="0"/>
              <a:t>年</a:t>
            </a:r>
            <a:r>
              <a:rPr lang="en-US" altLang="zh-CN" sz="3200" dirty="0"/>
              <a:t>12</a:t>
            </a:r>
            <a:r>
              <a:rPr lang="zh-CN" altLang="en-US" sz="3200" dirty="0"/>
              <a:t>月</a:t>
            </a:r>
            <a:r>
              <a:rPr lang="en-US" altLang="zh-CN" sz="3200" dirty="0"/>
              <a:t>1</a:t>
            </a:r>
            <a:r>
              <a:rPr lang="zh-CN" altLang="en-US" sz="3200" dirty="0"/>
              <a:t>日起实施</a:t>
            </a:r>
            <a:endParaRPr lang="en-US" altLang="zh-CN" sz="3200" dirty="0"/>
          </a:p>
          <a:p>
            <a:pPr marL="457200" indent="-457200"/>
            <a:r>
              <a:rPr lang="en-US" altLang="zh-CN" sz="3200" dirty="0"/>
              <a:t>《</a:t>
            </a:r>
            <a:r>
              <a:rPr lang="zh-CN" altLang="en-US" sz="3200" b="1" dirty="0"/>
              <a:t>中华人民共和国药品管理法</a:t>
            </a:r>
            <a:r>
              <a:rPr lang="en-US" altLang="zh-CN" sz="3200" dirty="0"/>
              <a:t>》</a:t>
            </a:r>
            <a:r>
              <a:rPr lang="zh-CN" altLang="en-US" sz="3200" dirty="0"/>
              <a:t>（</a:t>
            </a:r>
            <a:r>
              <a:rPr lang="en-US" altLang="zh-CN" sz="3200" dirty="0"/>
              <a:t>2015</a:t>
            </a:r>
            <a:r>
              <a:rPr lang="zh-CN" altLang="en-US" sz="3200" dirty="0"/>
              <a:t>年修正）</a:t>
            </a:r>
          </a:p>
          <a:p>
            <a:pPr>
              <a:lnSpc>
                <a:spcPct val="140000"/>
              </a:lnSpc>
              <a:spcBef>
                <a:spcPts val="0"/>
              </a:spcBef>
              <a:buNone/>
            </a:pPr>
            <a:endParaRPr lang="en-US" altLang="zh-CN" sz="3000" dirty="0">
              <a:latin typeface="+mn-ea"/>
              <a:cs typeface="+mj-cs"/>
            </a:endParaRPr>
          </a:p>
        </p:txBody>
      </p:sp>
    </p:spTree>
    <p:extLst>
      <p:ext uri="{BB962C8B-B14F-4D97-AF65-F5344CB8AC3E}">
        <p14:creationId xmlns:p14="http://schemas.microsoft.com/office/powerpoint/2010/main" val="295867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3" name="内容占位符 2"/>
          <p:cNvSpPr>
            <a:spLocks noGrp="1"/>
          </p:cNvSpPr>
          <p:nvPr>
            <p:ph idx="1"/>
          </p:nvPr>
        </p:nvSpPr>
        <p:spPr>
          <a:xfrm>
            <a:off x="880232" y="1643844"/>
            <a:ext cx="10429948" cy="4214842"/>
          </a:xfrm>
        </p:spPr>
        <p:txBody>
          <a:bodyPr>
            <a:noAutofit/>
          </a:bodyPr>
          <a:lstStyle/>
          <a:p>
            <a:pPr>
              <a:buNone/>
            </a:pPr>
            <a:r>
              <a:rPr lang="zh-CN" altLang="en-US" sz="2800" dirty="0"/>
              <a:t>“药品必须符合国家药品标准。中药饮片依照本法第十条第二款的规定执行。</a:t>
            </a:r>
          </a:p>
          <a:p>
            <a:pPr>
              <a:buNone/>
            </a:pPr>
            <a:r>
              <a:rPr lang="zh-CN" altLang="en-US" sz="2800" dirty="0"/>
              <a:t>国务院药品监督管理部门颁布的</a:t>
            </a:r>
            <a:r>
              <a:rPr lang="en-US" altLang="zh-CN" sz="2800" dirty="0"/>
              <a:t>《</a:t>
            </a:r>
            <a:r>
              <a:rPr lang="zh-CN" altLang="en-US" sz="2800" dirty="0"/>
              <a:t>中华人民共和国药典</a:t>
            </a:r>
            <a:r>
              <a:rPr lang="en-US" altLang="zh-CN" sz="2800" dirty="0"/>
              <a:t>》</a:t>
            </a:r>
            <a:r>
              <a:rPr lang="zh-CN" altLang="en-US" sz="2800" dirty="0"/>
              <a:t>和药品标准为国家药品标准。</a:t>
            </a:r>
          </a:p>
          <a:p>
            <a:pPr>
              <a:buNone/>
            </a:pPr>
            <a:r>
              <a:rPr lang="zh-CN" altLang="en-US" sz="2800" dirty="0"/>
              <a:t>国务院药品监督管理部门组织药典委员会，负责国家药品标准的制定和修订。</a:t>
            </a:r>
            <a:endParaRPr lang="en-US" altLang="zh-CN" sz="2800" dirty="0"/>
          </a:p>
          <a:p>
            <a:pPr>
              <a:buNone/>
            </a:pPr>
            <a:r>
              <a:rPr lang="zh-CN" altLang="en-US" sz="2800" dirty="0"/>
              <a:t>国务院药品监督管理部门的药品检验机构负责标定国家药品标准品、对照品。”</a:t>
            </a:r>
            <a:r>
              <a:rPr lang="en-US" altLang="zh-CN" sz="2800" dirty="0"/>
              <a:t> </a:t>
            </a:r>
            <a:r>
              <a:rPr lang="zh-CN" altLang="en-US" sz="2800" dirty="0"/>
              <a:t>（</a:t>
            </a:r>
            <a:r>
              <a:rPr lang="en-US" altLang="zh-CN" sz="2800" dirty="0"/>
              <a:t>《</a:t>
            </a:r>
            <a:r>
              <a:rPr lang="zh-CN" altLang="en-US" sz="2800" dirty="0"/>
              <a:t>药品管理法</a:t>
            </a:r>
            <a:r>
              <a:rPr lang="en-US" altLang="zh-CN" sz="2800" dirty="0"/>
              <a:t>》</a:t>
            </a:r>
            <a:r>
              <a:rPr lang="zh-CN" altLang="en-US" sz="2800" dirty="0"/>
              <a:t>第</a:t>
            </a:r>
            <a:r>
              <a:rPr lang="en-US" altLang="zh-CN" sz="2800" dirty="0"/>
              <a:t>32</a:t>
            </a:r>
            <a:r>
              <a:rPr lang="zh-CN" altLang="en-US" sz="2800" dirty="0"/>
              <a:t>条）</a:t>
            </a:r>
            <a:endParaRPr lang="en-US" altLang="zh-CN" sz="2800" dirty="0"/>
          </a:p>
          <a:p>
            <a:endParaRPr lang="zh-CN" altLang="en-US" sz="2800" dirty="0"/>
          </a:p>
          <a:p>
            <a:pPr marL="457200" indent="-457200">
              <a:buNone/>
            </a:pPr>
            <a:r>
              <a:rPr lang="zh-CN" altLang="en-US" sz="3200" dirty="0"/>
              <a:t/>
            </a:r>
            <a:br>
              <a:rPr lang="zh-CN" altLang="en-US" sz="3200" dirty="0"/>
            </a:br>
            <a:endParaRPr lang="en-US" altLang="zh-CN" sz="3000" dirty="0">
              <a:latin typeface="+mn-ea"/>
              <a:cs typeface="+mj-cs"/>
            </a:endParaRPr>
          </a:p>
        </p:txBody>
      </p:sp>
    </p:spTree>
    <p:extLst>
      <p:ext uri="{BB962C8B-B14F-4D97-AF65-F5344CB8AC3E}">
        <p14:creationId xmlns:p14="http://schemas.microsoft.com/office/powerpoint/2010/main" val="237331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消费者权利的政府保护</a:t>
            </a:r>
          </a:p>
        </p:txBody>
      </p:sp>
      <p:sp>
        <p:nvSpPr>
          <p:cNvPr id="4" name="内容占位符 2"/>
          <p:cNvSpPr>
            <a:spLocks noGrp="1"/>
          </p:cNvSpPr>
          <p:nvPr>
            <p:ph idx="1"/>
          </p:nvPr>
        </p:nvSpPr>
        <p:spPr>
          <a:xfrm>
            <a:off x="880232" y="2501100"/>
            <a:ext cx="10429948" cy="3714776"/>
          </a:xfrm>
        </p:spPr>
        <p:txBody>
          <a:bodyPr>
            <a:noAutofit/>
          </a:bodyPr>
          <a:lstStyle/>
          <a:p>
            <a:pPr marL="457200" indent="-457200"/>
            <a:r>
              <a:rPr lang="zh-CN" altLang="en-US" sz="2800" dirty="0"/>
              <a:t>制定保护消费者权益的行政法规与行政规章</a:t>
            </a:r>
            <a:endParaRPr lang="en-US" altLang="zh-CN" sz="2800" dirty="0"/>
          </a:p>
          <a:p>
            <a:pPr marL="457200" indent="-457200"/>
            <a:r>
              <a:rPr lang="zh-CN" altLang="en-US" sz="2800" dirty="0"/>
              <a:t>组织和领导消费者权利保护工作</a:t>
            </a:r>
            <a:endParaRPr lang="en-US" altLang="zh-CN" sz="2800" dirty="0"/>
          </a:p>
          <a:p>
            <a:pPr marL="457200" indent="-457200"/>
            <a:r>
              <a:rPr lang="zh-CN" altLang="en-US" sz="2800" dirty="0"/>
              <a:t>实施市场监督管理</a:t>
            </a:r>
            <a:endParaRPr lang="en-US" altLang="zh-CN" sz="2800" dirty="0"/>
          </a:p>
          <a:p>
            <a:pPr marL="457200" indent="-457200">
              <a:buNone/>
            </a:pPr>
            <a:r>
              <a:rPr lang="zh-CN" altLang="en-US" sz="3200" dirty="0"/>
              <a:t/>
            </a:r>
            <a:br>
              <a:rPr lang="zh-CN" altLang="en-US" sz="3200" dirty="0"/>
            </a:br>
            <a:endParaRPr lang="en-US" altLang="zh-CN" sz="3000" dirty="0">
              <a:latin typeface="+mn-ea"/>
              <a:cs typeface="+mj-cs"/>
            </a:endParaRPr>
          </a:p>
        </p:txBody>
      </p:sp>
    </p:spTree>
    <p:extLst>
      <p:ext uri="{BB962C8B-B14F-4D97-AF65-F5344CB8AC3E}">
        <p14:creationId xmlns:p14="http://schemas.microsoft.com/office/powerpoint/2010/main" val="138297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666050" y="1136591"/>
            <a:ext cx="10001320" cy="724564"/>
          </a:xfrm>
        </p:spPr>
        <p:txBody>
          <a:bodyPr>
            <a:noAutofit/>
          </a:bodyPr>
          <a:lstStyle/>
          <a:p>
            <a:r>
              <a:rPr lang="zh-CN" altLang="en-US" sz="4000" b="1" dirty="0">
                <a:solidFill>
                  <a:srgbClr val="7C1D20"/>
                </a:solidFill>
                <a:latin typeface="+mn-ea"/>
              </a:rPr>
              <a:t>制定保护消费者权益的行政法规与行政规章</a:t>
            </a:r>
          </a:p>
        </p:txBody>
      </p:sp>
      <p:sp>
        <p:nvSpPr>
          <p:cNvPr id="4" name="内容占位符 2"/>
          <p:cNvSpPr>
            <a:spLocks noGrp="1"/>
          </p:cNvSpPr>
          <p:nvPr>
            <p:ph idx="1"/>
          </p:nvPr>
        </p:nvSpPr>
        <p:spPr>
          <a:xfrm>
            <a:off x="2308992" y="2572538"/>
            <a:ext cx="8072494" cy="2357454"/>
          </a:xfrm>
        </p:spPr>
        <p:txBody>
          <a:bodyPr>
            <a:noAutofit/>
          </a:bodyPr>
          <a:lstStyle/>
          <a:p>
            <a:pPr marL="457200" indent="-457200"/>
            <a:r>
              <a:rPr lang="zh-CN" altLang="en-US" sz="3200" dirty="0"/>
              <a:t>行政法规</a:t>
            </a:r>
            <a:endParaRPr lang="en-US" altLang="zh-CN" sz="3200" dirty="0"/>
          </a:p>
          <a:p>
            <a:pPr marL="457200" indent="-457200"/>
            <a:r>
              <a:rPr lang="zh-CN" altLang="en-US" sz="3200" dirty="0"/>
              <a:t>行政规章</a:t>
            </a:r>
          </a:p>
          <a:p>
            <a:pPr marL="457200" indent="-457200">
              <a:buNone/>
            </a:pPr>
            <a:endParaRPr lang="en-US" altLang="zh-CN" sz="3000" dirty="0">
              <a:latin typeface="+mn-ea"/>
              <a:cs typeface="+mj-cs"/>
            </a:endParaRPr>
          </a:p>
        </p:txBody>
      </p:sp>
    </p:spTree>
    <p:extLst>
      <p:ext uri="{BB962C8B-B14F-4D97-AF65-F5344CB8AC3E}">
        <p14:creationId xmlns:p14="http://schemas.microsoft.com/office/powerpoint/2010/main" val="211093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行政法规</a:t>
            </a:r>
          </a:p>
        </p:txBody>
      </p:sp>
      <p:sp>
        <p:nvSpPr>
          <p:cNvPr id="4" name="内容占位符 2"/>
          <p:cNvSpPr>
            <a:spLocks noGrp="1"/>
          </p:cNvSpPr>
          <p:nvPr>
            <p:ph idx="1"/>
          </p:nvPr>
        </p:nvSpPr>
        <p:spPr>
          <a:xfrm>
            <a:off x="880232" y="2215348"/>
            <a:ext cx="10429948" cy="3714776"/>
          </a:xfrm>
        </p:spPr>
        <p:txBody>
          <a:bodyPr>
            <a:noAutofit/>
          </a:bodyPr>
          <a:lstStyle/>
          <a:p>
            <a:pPr marL="457200" indent="-457200"/>
            <a:r>
              <a:rPr lang="zh-CN" altLang="en-US" sz="3200" dirty="0"/>
              <a:t>国务院是消费者权益保护行政法规的制定者</a:t>
            </a:r>
            <a:endParaRPr lang="en-US" altLang="zh-CN" sz="3200" dirty="0"/>
          </a:p>
          <a:p>
            <a:pPr marL="457200" indent="-457200"/>
            <a:r>
              <a:rPr lang="en-US" altLang="zh-CN" sz="3200" dirty="0"/>
              <a:t>《</a:t>
            </a:r>
            <a:r>
              <a:rPr lang="zh-CN" altLang="en-US" sz="3200" dirty="0"/>
              <a:t>中国公民出国旅游管理办法</a:t>
            </a:r>
            <a:r>
              <a:rPr lang="en-US" altLang="zh-CN" sz="3200" dirty="0"/>
              <a:t>》</a:t>
            </a:r>
            <a:r>
              <a:rPr lang="zh-CN" altLang="en-US" sz="3200" dirty="0"/>
              <a:t>（</a:t>
            </a:r>
            <a:r>
              <a:rPr lang="en-US" altLang="zh-CN" sz="3200" dirty="0"/>
              <a:t>2002</a:t>
            </a:r>
            <a:r>
              <a:rPr lang="zh-CN" altLang="en-US" sz="3200" dirty="0"/>
              <a:t>年）、</a:t>
            </a:r>
            <a:r>
              <a:rPr lang="en-US" altLang="zh-CN" sz="3200" dirty="0"/>
              <a:t>《</a:t>
            </a:r>
            <a:r>
              <a:rPr lang="zh-CN" altLang="en-US" sz="3200" dirty="0"/>
              <a:t>旅行社条例</a:t>
            </a:r>
            <a:r>
              <a:rPr lang="en-US" altLang="zh-CN" sz="3200" dirty="0"/>
              <a:t>》</a:t>
            </a:r>
            <a:r>
              <a:rPr lang="zh-CN" altLang="en-US" sz="3200" dirty="0"/>
              <a:t>（</a:t>
            </a:r>
            <a:r>
              <a:rPr lang="en-US" altLang="zh-CN" sz="3200" dirty="0"/>
              <a:t>2009</a:t>
            </a:r>
            <a:r>
              <a:rPr lang="zh-CN" altLang="en-US" sz="3200" dirty="0"/>
              <a:t>年）</a:t>
            </a:r>
            <a:endParaRPr lang="en-US" altLang="zh-CN" sz="3200" dirty="0"/>
          </a:p>
          <a:p>
            <a:pPr marL="457200" indent="-457200"/>
            <a:r>
              <a:rPr lang="en-US" altLang="zh-CN" sz="3200" dirty="0"/>
              <a:t>《</a:t>
            </a:r>
            <a:r>
              <a:rPr lang="zh-CN" altLang="en-US" sz="3200" dirty="0"/>
              <a:t>互联网上网服务营业场所管理条例</a:t>
            </a:r>
            <a:r>
              <a:rPr lang="en-US" altLang="zh-CN" sz="3200" dirty="0"/>
              <a:t>》</a:t>
            </a:r>
            <a:r>
              <a:rPr lang="zh-CN" altLang="en-US" sz="3200" dirty="0"/>
              <a:t>（</a:t>
            </a:r>
            <a:r>
              <a:rPr lang="en-US" altLang="zh-CN" sz="3200" dirty="0"/>
              <a:t>2011</a:t>
            </a:r>
            <a:r>
              <a:rPr lang="zh-CN" altLang="en-US" sz="3200" dirty="0"/>
              <a:t>年）</a:t>
            </a:r>
            <a:endParaRPr lang="en-US" altLang="zh-CN" sz="3200" dirty="0"/>
          </a:p>
          <a:p>
            <a:pPr marL="457200" indent="-457200"/>
            <a:r>
              <a:rPr lang="en-US" altLang="zh-CN" sz="3200" dirty="0"/>
              <a:t>《</a:t>
            </a:r>
            <a:r>
              <a:rPr lang="zh-CN" altLang="en-US" sz="3200" dirty="0"/>
              <a:t>物业管理条例</a:t>
            </a:r>
            <a:r>
              <a:rPr lang="en-US" altLang="zh-CN" sz="3200" dirty="0"/>
              <a:t>》</a:t>
            </a:r>
            <a:r>
              <a:rPr lang="zh-CN" altLang="en-US" sz="3200" dirty="0"/>
              <a:t>（</a:t>
            </a:r>
            <a:r>
              <a:rPr lang="en-US" altLang="zh-CN" sz="3200" dirty="0"/>
              <a:t>2007</a:t>
            </a:r>
            <a:r>
              <a:rPr lang="zh-CN" altLang="en-US" sz="3200" dirty="0"/>
              <a:t>年）、</a:t>
            </a:r>
            <a:r>
              <a:rPr lang="en-US" altLang="zh-CN" sz="3200" dirty="0"/>
              <a:t>《</a:t>
            </a:r>
            <a:r>
              <a:rPr lang="zh-CN" altLang="en-US" sz="3200" dirty="0"/>
              <a:t>保安服务管理条例</a:t>
            </a:r>
            <a:r>
              <a:rPr lang="en-US" altLang="zh-CN" sz="3200" dirty="0"/>
              <a:t>》</a:t>
            </a:r>
            <a:r>
              <a:rPr lang="zh-CN" altLang="en-US" sz="3200" dirty="0"/>
              <a:t>（</a:t>
            </a:r>
            <a:r>
              <a:rPr lang="en-US" altLang="zh-CN" sz="3200" dirty="0"/>
              <a:t>2009</a:t>
            </a:r>
            <a:r>
              <a:rPr lang="zh-CN" altLang="en-US" sz="3200" dirty="0"/>
              <a:t>年）</a:t>
            </a:r>
            <a:endParaRPr lang="en-US" altLang="zh-CN" sz="3200" dirty="0"/>
          </a:p>
          <a:p>
            <a:pPr marL="457200" indent="-457200"/>
            <a:r>
              <a:rPr lang="en-US" altLang="zh-CN" sz="3200" dirty="0"/>
              <a:t>《</a:t>
            </a:r>
            <a:r>
              <a:rPr lang="zh-CN" altLang="en-US" sz="3200" dirty="0"/>
              <a:t>公共文化体育设施条例</a:t>
            </a:r>
            <a:r>
              <a:rPr lang="en-US" altLang="zh-CN" sz="3200" dirty="0"/>
              <a:t>》</a:t>
            </a:r>
            <a:r>
              <a:rPr lang="zh-CN" altLang="en-US" sz="3200" dirty="0"/>
              <a:t>（</a:t>
            </a:r>
            <a:r>
              <a:rPr lang="en-US" altLang="zh-CN" sz="3200" dirty="0"/>
              <a:t>2003</a:t>
            </a:r>
            <a:r>
              <a:rPr lang="zh-CN" altLang="en-US" sz="3200" dirty="0"/>
              <a:t>年）</a:t>
            </a:r>
            <a:endParaRPr lang="en-US" altLang="zh-CN" sz="3200" dirty="0"/>
          </a:p>
          <a:p>
            <a:pPr marL="457200" indent="-457200">
              <a:buNone/>
            </a:pPr>
            <a:endParaRPr lang="en-US" altLang="zh-CN" sz="3000" dirty="0">
              <a:latin typeface="+mn-ea"/>
              <a:cs typeface="+mj-cs"/>
            </a:endParaRPr>
          </a:p>
        </p:txBody>
      </p:sp>
    </p:spTree>
    <p:extLst>
      <p:ext uri="{BB962C8B-B14F-4D97-AF65-F5344CB8AC3E}">
        <p14:creationId xmlns:p14="http://schemas.microsoft.com/office/powerpoint/2010/main" val="7340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951670" y="1643844"/>
            <a:ext cx="10715700" cy="4143404"/>
          </a:xfrm>
        </p:spPr>
        <p:txBody>
          <a:bodyPr>
            <a:noAutofit/>
          </a:bodyPr>
          <a:lstStyle/>
          <a:p>
            <a:pPr>
              <a:buNone/>
            </a:pPr>
            <a:r>
              <a:rPr lang="en-US" altLang="zh-CN" sz="2800" dirty="0"/>
              <a:t>2</a:t>
            </a:r>
            <a:r>
              <a:rPr lang="zh-CN" altLang="en-US" sz="2800" dirty="0"/>
              <a:t>、发展</a:t>
            </a:r>
            <a:endParaRPr lang="en-US" altLang="zh-CN" sz="2800" dirty="0"/>
          </a:p>
          <a:p>
            <a:pPr marL="514350" indent="-514350">
              <a:buFont typeface="+mj-ea"/>
              <a:buAutoNum type="circleNumDbPlain"/>
            </a:pPr>
            <a:r>
              <a:rPr lang="zh-CN" altLang="en-US" sz="2800" dirty="0"/>
              <a:t>美国的消费者权益保护运动</a:t>
            </a:r>
            <a:endParaRPr lang="en-US" altLang="zh-CN" sz="2800" dirty="0"/>
          </a:p>
          <a:p>
            <a:r>
              <a:rPr lang="en-US" altLang="zh-CN" sz="2800" dirty="0"/>
              <a:t>1962</a:t>
            </a:r>
            <a:r>
              <a:rPr lang="zh-CN" altLang="en-US" sz="2800" dirty="0"/>
              <a:t>年，总统肯尼迪</a:t>
            </a:r>
            <a:r>
              <a:rPr lang="en-US" altLang="zh-CN" sz="2800" dirty="0"/>
              <a:t>《</a:t>
            </a:r>
            <a:r>
              <a:rPr lang="zh-CN" altLang="en-US" sz="2800" dirty="0"/>
              <a:t>关于保护消费者权利的总统特别国情咨文</a:t>
            </a:r>
            <a:r>
              <a:rPr lang="en-US" altLang="zh-CN" sz="2800" dirty="0"/>
              <a:t>》</a:t>
            </a:r>
          </a:p>
          <a:p>
            <a:r>
              <a:rPr lang="zh-CN" altLang="en-US" sz="2800" dirty="0"/>
              <a:t>首次提出了著名的消费者的“</a:t>
            </a:r>
            <a:r>
              <a:rPr lang="zh-CN" altLang="en-US" sz="2800" b="1" dirty="0"/>
              <a:t>四项权利</a:t>
            </a:r>
            <a:r>
              <a:rPr lang="zh-CN" altLang="en-US" sz="2800" dirty="0"/>
              <a:t>”，即：有权获得安全保障（</a:t>
            </a:r>
            <a:r>
              <a:rPr lang="zh-CN" altLang="en-US" sz="2800" b="1" dirty="0"/>
              <a:t>安全保障权</a:t>
            </a:r>
            <a:r>
              <a:rPr lang="zh-CN" altLang="en-US" sz="2800" dirty="0"/>
              <a:t>）；有权获得正确资料（</a:t>
            </a:r>
            <a:r>
              <a:rPr lang="zh-CN" altLang="en-US" sz="2800" b="1" dirty="0"/>
              <a:t>知悉真情权</a:t>
            </a:r>
            <a:r>
              <a:rPr lang="zh-CN" altLang="en-US" sz="2800" dirty="0"/>
              <a:t>）；有权自由决定选择（</a:t>
            </a:r>
            <a:r>
              <a:rPr lang="zh-CN" altLang="en-US" sz="2800" b="1" dirty="0"/>
              <a:t>自由选择权</a:t>
            </a:r>
            <a:r>
              <a:rPr lang="zh-CN" altLang="en-US" sz="2800" dirty="0"/>
              <a:t>）；有权提出消费意见（</a:t>
            </a:r>
            <a:r>
              <a:rPr lang="zh-CN" altLang="en-US" sz="2800" b="1" i="1" dirty="0"/>
              <a:t>监督权</a:t>
            </a:r>
            <a:r>
              <a:rPr lang="zh-CN" altLang="en-US" sz="2800" dirty="0"/>
              <a:t>）。</a:t>
            </a:r>
            <a:endParaRPr lang="en-US" altLang="zh-CN" sz="2800" dirty="0"/>
          </a:p>
          <a:p>
            <a:r>
              <a:rPr lang="en-US" sz="2800" dirty="0"/>
              <a:t>1969</a:t>
            </a:r>
            <a:r>
              <a:rPr lang="zh-CN" altLang="en-US" sz="2800" dirty="0"/>
              <a:t>年，美国总统尼克松进而提出消费者的第五项权利：索赔的权利（</a:t>
            </a:r>
            <a:r>
              <a:rPr lang="zh-CN" altLang="en-US" sz="2800" b="1" dirty="0"/>
              <a:t>获得赔偿权</a:t>
            </a:r>
            <a:r>
              <a:rPr lang="zh-CN" altLang="en-US" sz="2800" dirty="0"/>
              <a:t>）</a:t>
            </a:r>
            <a:endParaRPr lang="en-US" altLang="zh-CN" sz="2800" dirty="0"/>
          </a:p>
        </p:txBody>
      </p:sp>
    </p:spTree>
    <p:extLst>
      <p:ext uri="{BB962C8B-B14F-4D97-AF65-F5344CB8AC3E}">
        <p14:creationId xmlns:p14="http://schemas.microsoft.com/office/powerpoint/2010/main" val="39078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4" name="内容占位符 2"/>
          <p:cNvSpPr>
            <a:spLocks noGrp="1"/>
          </p:cNvSpPr>
          <p:nvPr>
            <p:ph idx="1"/>
          </p:nvPr>
        </p:nvSpPr>
        <p:spPr>
          <a:xfrm>
            <a:off x="594480" y="1786720"/>
            <a:ext cx="11001452" cy="3571900"/>
          </a:xfrm>
        </p:spPr>
        <p:txBody>
          <a:bodyPr>
            <a:noAutofit/>
          </a:bodyPr>
          <a:lstStyle/>
          <a:p>
            <a:pPr marL="457200" indent="-457200"/>
            <a:r>
              <a:rPr lang="en-US" altLang="zh-CN" sz="3200" dirty="0"/>
              <a:t>《</a:t>
            </a:r>
            <a:r>
              <a:rPr lang="zh-CN" altLang="en-US" sz="3200" dirty="0"/>
              <a:t>乳品质量安全监督管理条例</a:t>
            </a:r>
            <a:r>
              <a:rPr lang="en-US" altLang="zh-CN" sz="3200" dirty="0"/>
              <a:t>》</a:t>
            </a:r>
            <a:r>
              <a:rPr lang="zh-CN" altLang="en-US" sz="3200" dirty="0"/>
              <a:t>（</a:t>
            </a:r>
            <a:r>
              <a:rPr lang="en-US" altLang="zh-CN" sz="3200" dirty="0"/>
              <a:t>2008</a:t>
            </a:r>
            <a:r>
              <a:rPr lang="zh-CN" altLang="en-US" sz="3200" dirty="0"/>
              <a:t>年）、</a:t>
            </a:r>
            <a:r>
              <a:rPr lang="en-US" altLang="zh-CN" sz="3200" dirty="0"/>
              <a:t>《</a:t>
            </a:r>
            <a:r>
              <a:rPr lang="zh-CN" altLang="en-US" sz="3200" dirty="0"/>
              <a:t>食品安全法实施条例</a:t>
            </a:r>
            <a:r>
              <a:rPr lang="en-US" altLang="zh-CN" sz="3200" dirty="0"/>
              <a:t>》</a:t>
            </a:r>
            <a:r>
              <a:rPr lang="zh-CN" altLang="en-US" sz="3200" dirty="0"/>
              <a:t>（</a:t>
            </a:r>
            <a:r>
              <a:rPr lang="en-US" altLang="zh-CN" sz="3200" dirty="0"/>
              <a:t>2009</a:t>
            </a:r>
            <a:r>
              <a:rPr lang="zh-CN" altLang="en-US" sz="3200" dirty="0"/>
              <a:t>年）</a:t>
            </a:r>
            <a:endParaRPr lang="en-US" altLang="zh-CN" sz="3200" dirty="0"/>
          </a:p>
          <a:p>
            <a:pPr marL="457200" indent="-457200"/>
            <a:r>
              <a:rPr lang="en-US" altLang="zh-CN" sz="3200" dirty="0"/>
              <a:t>《</a:t>
            </a:r>
            <a:r>
              <a:rPr lang="zh-CN" altLang="en-US" sz="3200" dirty="0"/>
              <a:t>农业机械安全监督管理条例</a:t>
            </a:r>
            <a:r>
              <a:rPr lang="en-US" altLang="zh-CN" sz="3200" dirty="0"/>
              <a:t>》</a:t>
            </a:r>
            <a:r>
              <a:rPr lang="zh-CN" altLang="en-US" sz="3200" dirty="0"/>
              <a:t>（</a:t>
            </a:r>
            <a:r>
              <a:rPr lang="en-US" altLang="zh-CN" sz="3200" dirty="0"/>
              <a:t>2009</a:t>
            </a:r>
            <a:r>
              <a:rPr lang="zh-CN" altLang="en-US" sz="3200" dirty="0"/>
              <a:t>年）</a:t>
            </a:r>
            <a:endParaRPr lang="en-US" altLang="zh-CN" sz="3200" dirty="0"/>
          </a:p>
          <a:p>
            <a:pPr marL="457200" indent="-457200"/>
            <a:r>
              <a:rPr lang="en-US" altLang="zh-CN" sz="3200" dirty="0"/>
              <a:t>《</a:t>
            </a:r>
            <a:r>
              <a:rPr lang="zh-CN" altLang="en-US" sz="3200" dirty="0"/>
              <a:t>价格违法行为行政处罚规定</a:t>
            </a:r>
            <a:r>
              <a:rPr lang="en-US" altLang="zh-CN" sz="3200" dirty="0"/>
              <a:t>》</a:t>
            </a:r>
            <a:r>
              <a:rPr lang="zh-CN" altLang="en-US" sz="3200" dirty="0"/>
              <a:t>（</a:t>
            </a:r>
            <a:r>
              <a:rPr lang="en-US" altLang="zh-CN" sz="3200" dirty="0"/>
              <a:t>2010</a:t>
            </a:r>
            <a:r>
              <a:rPr lang="zh-CN" altLang="en-US" sz="3200" dirty="0"/>
              <a:t>年）</a:t>
            </a:r>
            <a:endParaRPr lang="en-US" altLang="zh-CN" sz="3200" dirty="0"/>
          </a:p>
          <a:p>
            <a:pPr marL="457200" indent="-457200"/>
            <a:r>
              <a:rPr lang="en-US" altLang="zh-CN" sz="3200" dirty="0"/>
              <a:t>《</a:t>
            </a:r>
            <a:r>
              <a:rPr lang="zh-CN" altLang="en-US" sz="3200" dirty="0"/>
              <a:t>校车安全管理条例</a:t>
            </a:r>
            <a:r>
              <a:rPr lang="en-US" altLang="zh-CN" sz="3200" dirty="0"/>
              <a:t>》</a:t>
            </a:r>
            <a:r>
              <a:rPr lang="zh-CN" altLang="en-US" sz="3200" dirty="0"/>
              <a:t>（</a:t>
            </a:r>
            <a:r>
              <a:rPr lang="en-US" altLang="zh-CN" sz="3200" dirty="0"/>
              <a:t>2012</a:t>
            </a:r>
            <a:r>
              <a:rPr lang="zh-CN" altLang="en-US" sz="3200" dirty="0"/>
              <a:t>年）</a:t>
            </a:r>
            <a:endParaRPr lang="en-US" altLang="zh-CN" sz="3200" dirty="0"/>
          </a:p>
          <a:p>
            <a:pPr marL="457200" indent="-457200"/>
            <a:r>
              <a:rPr lang="en-US" altLang="zh-CN" sz="3200" dirty="0"/>
              <a:t>《</a:t>
            </a:r>
            <a:r>
              <a:rPr lang="zh-CN" altLang="en-US" sz="3200" dirty="0"/>
              <a:t>缺陷汽车产品召回管理条例</a:t>
            </a:r>
            <a:r>
              <a:rPr lang="en-US" altLang="zh-CN" sz="3200" dirty="0"/>
              <a:t>》</a:t>
            </a:r>
            <a:r>
              <a:rPr lang="zh-CN" altLang="en-US" sz="3200" dirty="0"/>
              <a:t>（</a:t>
            </a:r>
            <a:r>
              <a:rPr lang="en-US" altLang="zh-CN" sz="3200" dirty="0"/>
              <a:t>2012</a:t>
            </a:r>
            <a:r>
              <a:rPr lang="zh-CN" altLang="en-US" sz="3200" dirty="0"/>
              <a:t>年）</a:t>
            </a:r>
          </a:p>
          <a:p>
            <a:pPr marL="457200" indent="-457200">
              <a:buNone/>
            </a:pPr>
            <a:endParaRPr lang="en-US" altLang="zh-CN" sz="3000" dirty="0">
              <a:latin typeface="+mn-ea"/>
              <a:cs typeface="+mj-cs"/>
            </a:endParaRPr>
          </a:p>
        </p:txBody>
      </p:sp>
    </p:spTree>
    <p:extLst>
      <p:ext uri="{BB962C8B-B14F-4D97-AF65-F5344CB8AC3E}">
        <p14:creationId xmlns:p14="http://schemas.microsoft.com/office/powerpoint/2010/main" val="74201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990750" y="837506"/>
            <a:ext cx="8469646" cy="724564"/>
          </a:xfrm>
        </p:spPr>
        <p:txBody>
          <a:bodyPr>
            <a:noAutofit/>
          </a:bodyPr>
          <a:lstStyle/>
          <a:p>
            <a:r>
              <a:rPr lang="zh-CN" altLang="en-US" sz="4000" b="1" dirty="0">
                <a:solidFill>
                  <a:srgbClr val="7C1D20"/>
                </a:solidFill>
                <a:latin typeface="+mn-ea"/>
              </a:rPr>
              <a:t>行政规章</a:t>
            </a:r>
          </a:p>
        </p:txBody>
      </p:sp>
      <p:sp>
        <p:nvSpPr>
          <p:cNvPr id="4" name="内容占位符 2"/>
          <p:cNvSpPr>
            <a:spLocks noGrp="1"/>
          </p:cNvSpPr>
          <p:nvPr>
            <p:ph idx="1"/>
          </p:nvPr>
        </p:nvSpPr>
        <p:spPr>
          <a:xfrm>
            <a:off x="456902" y="1584008"/>
            <a:ext cx="11326935" cy="4870122"/>
          </a:xfrm>
        </p:spPr>
        <p:txBody>
          <a:bodyPr>
            <a:noAutofit/>
          </a:bodyPr>
          <a:lstStyle/>
          <a:p>
            <a:pPr marL="457200" indent="-457200"/>
            <a:r>
              <a:rPr lang="zh-CN" altLang="en-US" sz="3200" dirty="0"/>
              <a:t>国务院各部、委是消费者权益保护行政规章的制定者</a:t>
            </a:r>
            <a:endParaRPr lang="en-US" altLang="zh-CN" sz="3200" dirty="0"/>
          </a:p>
          <a:p>
            <a:pPr marL="514350" indent="-514350">
              <a:buFont typeface="+mj-lt"/>
              <a:buAutoNum type="arabicPeriod"/>
            </a:pPr>
            <a:r>
              <a:rPr lang="en-US" altLang="zh-CN" sz="2800" dirty="0"/>
              <a:t>《</a:t>
            </a:r>
            <a:r>
              <a:rPr lang="zh-CN" altLang="en-US" sz="2800" dirty="0"/>
              <a:t>食品召回管理规定</a:t>
            </a:r>
            <a:r>
              <a:rPr lang="en-US" altLang="zh-CN" sz="2800" dirty="0"/>
              <a:t>》</a:t>
            </a:r>
            <a:r>
              <a:rPr lang="zh-CN" altLang="en-US" sz="2800" dirty="0"/>
              <a:t>（</a:t>
            </a:r>
            <a:r>
              <a:rPr lang="zh-CN" altLang="en-US" sz="2800" b="1" dirty="0"/>
              <a:t>国家质量监督检验检疫总局</a:t>
            </a:r>
            <a:r>
              <a:rPr lang="zh-CN" altLang="en-US" sz="2800" dirty="0" smtClean="0"/>
              <a:t>）</a:t>
            </a:r>
            <a:endParaRPr lang="en-US" altLang="zh-CN" sz="2800" dirty="0" smtClean="0"/>
          </a:p>
          <a:p>
            <a:pPr marL="514350" indent="-514350">
              <a:buFont typeface="+mj-lt"/>
              <a:buAutoNum type="arabicPeriod"/>
            </a:pPr>
            <a:endParaRPr lang="en-US" altLang="zh-CN" sz="2800" dirty="0" smtClean="0"/>
          </a:p>
          <a:p>
            <a:pPr marL="514350" indent="-514350">
              <a:buFont typeface="+mj-lt"/>
              <a:buAutoNum type="arabicPeriod"/>
            </a:pPr>
            <a:r>
              <a:rPr lang="en-US" altLang="zh-CN" sz="2800" dirty="0" smtClean="0"/>
              <a:t>《</a:t>
            </a:r>
            <a:r>
              <a:rPr lang="zh-CN" altLang="en-US" sz="2800" dirty="0"/>
              <a:t>食品流通许可证管理办法</a:t>
            </a:r>
            <a:r>
              <a:rPr lang="en-US" altLang="zh-CN" sz="2800" dirty="0"/>
              <a:t>》</a:t>
            </a:r>
            <a:r>
              <a:rPr lang="zh-CN" altLang="en-US" sz="2800" dirty="0"/>
              <a:t>（</a:t>
            </a:r>
            <a:r>
              <a:rPr lang="zh-CN" altLang="en-US" sz="2800" b="1" dirty="0"/>
              <a:t>国家工商行政管理</a:t>
            </a:r>
            <a:r>
              <a:rPr lang="zh-CN" altLang="en-US" sz="2800" b="1" dirty="0" smtClean="0"/>
              <a:t>总局</a:t>
            </a:r>
            <a:r>
              <a:rPr lang="zh-CN" altLang="en-US" sz="2800" dirty="0" smtClean="0"/>
              <a:t>）</a:t>
            </a:r>
            <a:endParaRPr lang="en-US" altLang="zh-CN" sz="2800" dirty="0" smtClean="0"/>
          </a:p>
          <a:p>
            <a:pPr marL="514350" indent="-514350">
              <a:buFont typeface="+mj-lt"/>
              <a:buAutoNum type="arabicPeriod"/>
            </a:pPr>
            <a:endParaRPr lang="en-US" altLang="zh-CN" sz="2800" dirty="0"/>
          </a:p>
          <a:p>
            <a:pPr marL="514350" indent="-514350">
              <a:buFont typeface="+mj-lt"/>
              <a:buAutoNum type="arabicPeriod"/>
            </a:pPr>
            <a:r>
              <a:rPr lang="en-US" altLang="zh-CN" sz="2800" dirty="0" smtClean="0"/>
              <a:t>《</a:t>
            </a:r>
            <a:r>
              <a:rPr lang="zh-CN" altLang="en-US" sz="2800" dirty="0"/>
              <a:t>流通环节食品安全监督管理办法</a:t>
            </a:r>
            <a:r>
              <a:rPr lang="en-US" altLang="zh-CN" sz="2800" dirty="0"/>
              <a:t>》</a:t>
            </a:r>
            <a:r>
              <a:rPr lang="zh-CN" altLang="en-US" sz="2800" dirty="0"/>
              <a:t> （</a:t>
            </a:r>
            <a:r>
              <a:rPr lang="zh-CN" altLang="en-US" sz="2800" b="1" dirty="0"/>
              <a:t>国家工商行政管理</a:t>
            </a:r>
            <a:r>
              <a:rPr lang="zh-CN" altLang="en-US" sz="2800" b="1" dirty="0" smtClean="0"/>
              <a:t>总局</a:t>
            </a:r>
            <a:r>
              <a:rPr lang="zh-CN" altLang="en-US" sz="2800" dirty="0" smtClean="0"/>
              <a:t>）</a:t>
            </a:r>
            <a:endParaRPr lang="en-US" altLang="zh-CN" sz="2800" dirty="0" smtClean="0"/>
          </a:p>
          <a:p>
            <a:pPr marL="514350" indent="-514350">
              <a:buFont typeface="+mj-lt"/>
              <a:buAutoNum type="arabicPeriod"/>
            </a:pPr>
            <a:endParaRPr lang="en-US" altLang="zh-CN" sz="2800" dirty="0"/>
          </a:p>
          <a:p>
            <a:pPr marL="514350" indent="-514350">
              <a:buFont typeface="+mj-lt"/>
              <a:buAutoNum type="arabicPeriod"/>
            </a:pPr>
            <a:r>
              <a:rPr lang="en-US" altLang="zh-CN" sz="2800" dirty="0" smtClean="0"/>
              <a:t>《</a:t>
            </a:r>
            <a:r>
              <a:rPr lang="zh-CN" altLang="en-US" sz="2800" dirty="0" smtClean="0"/>
              <a:t>餐饮服务食品安全监督管理办法</a:t>
            </a:r>
            <a:r>
              <a:rPr lang="en-US" altLang="zh-CN" sz="2800" dirty="0" smtClean="0"/>
              <a:t>》</a:t>
            </a:r>
            <a:r>
              <a:rPr lang="zh-CN" altLang="en-US" sz="2800" dirty="0" smtClean="0"/>
              <a:t>（</a:t>
            </a:r>
            <a:r>
              <a:rPr lang="zh-CN" altLang="en-US" sz="2800" b="1" dirty="0" smtClean="0"/>
              <a:t>卫生部</a:t>
            </a:r>
            <a:r>
              <a:rPr lang="zh-CN" altLang="en-US" sz="2800" dirty="0" smtClean="0"/>
              <a:t>）</a:t>
            </a:r>
            <a:endParaRPr lang="en-US" altLang="zh-CN" sz="2800" dirty="0">
              <a:latin typeface="+mn-ea"/>
              <a:cs typeface="+mj-cs"/>
            </a:endParaRPr>
          </a:p>
        </p:txBody>
      </p:sp>
      <p:sp>
        <p:nvSpPr>
          <p:cNvPr id="5" name="文本框 4"/>
          <p:cNvSpPr txBox="1"/>
          <p:nvPr/>
        </p:nvSpPr>
        <p:spPr>
          <a:xfrm>
            <a:off x="991445" y="2729970"/>
            <a:ext cx="5760640" cy="523220"/>
          </a:xfrm>
          <a:prstGeom prst="rect">
            <a:avLst/>
          </a:prstGeom>
          <a:noFill/>
        </p:spPr>
        <p:txBody>
          <a:bodyPr wrap="square" rtlCol="0">
            <a:spAutoFit/>
          </a:bodyPr>
          <a:lstStyle/>
          <a:p>
            <a:r>
              <a:rPr lang="zh-CN" altLang="en-US" sz="2800" dirty="0"/>
              <a:t>（</a:t>
            </a:r>
            <a:r>
              <a:rPr lang="en-US" altLang="zh-CN" sz="2800" dirty="0"/>
              <a:t>2007</a:t>
            </a:r>
            <a:r>
              <a:rPr lang="zh-CN" altLang="en-US" sz="2800" dirty="0"/>
              <a:t>年制定施行，</a:t>
            </a:r>
            <a:r>
              <a:rPr lang="en-US" altLang="zh-CN" sz="2800" dirty="0"/>
              <a:t>2020</a:t>
            </a:r>
            <a:r>
              <a:rPr lang="zh-CN" altLang="en-US" sz="2800" dirty="0"/>
              <a:t>年废止）</a:t>
            </a:r>
          </a:p>
        </p:txBody>
      </p:sp>
      <p:sp>
        <p:nvSpPr>
          <p:cNvPr id="6" name="文本框 5"/>
          <p:cNvSpPr txBox="1"/>
          <p:nvPr/>
        </p:nvSpPr>
        <p:spPr>
          <a:xfrm>
            <a:off x="991445" y="3743105"/>
            <a:ext cx="5760640" cy="523220"/>
          </a:xfrm>
          <a:prstGeom prst="rect">
            <a:avLst/>
          </a:prstGeom>
          <a:noFill/>
        </p:spPr>
        <p:txBody>
          <a:bodyPr wrap="square" rtlCol="0">
            <a:spAutoFit/>
          </a:bodyPr>
          <a:lstStyle/>
          <a:p>
            <a:r>
              <a:rPr lang="zh-CN" altLang="en-US" sz="2800" dirty="0"/>
              <a:t>（</a:t>
            </a:r>
            <a:r>
              <a:rPr lang="en-US" altLang="zh-CN" sz="2800" dirty="0"/>
              <a:t>2009</a:t>
            </a:r>
            <a:r>
              <a:rPr lang="zh-CN" altLang="en-US" sz="2800" dirty="0"/>
              <a:t>年制定施行，</a:t>
            </a:r>
            <a:r>
              <a:rPr lang="en-US" altLang="zh-CN" sz="2800" dirty="0"/>
              <a:t>2015</a:t>
            </a:r>
            <a:r>
              <a:rPr lang="zh-CN" altLang="en-US" sz="2800" dirty="0"/>
              <a:t>年废止）</a:t>
            </a:r>
          </a:p>
        </p:txBody>
      </p:sp>
      <p:sp>
        <p:nvSpPr>
          <p:cNvPr id="7" name="文本框 6"/>
          <p:cNvSpPr txBox="1"/>
          <p:nvPr/>
        </p:nvSpPr>
        <p:spPr>
          <a:xfrm>
            <a:off x="991445" y="4804540"/>
            <a:ext cx="5760640" cy="523220"/>
          </a:xfrm>
          <a:prstGeom prst="rect">
            <a:avLst/>
          </a:prstGeom>
          <a:noFill/>
        </p:spPr>
        <p:txBody>
          <a:bodyPr wrap="square" rtlCol="0">
            <a:spAutoFit/>
          </a:bodyPr>
          <a:lstStyle/>
          <a:p>
            <a:r>
              <a:rPr lang="zh-CN" altLang="en-US" sz="2800" dirty="0"/>
              <a:t>（</a:t>
            </a:r>
            <a:r>
              <a:rPr lang="en-US" altLang="zh-CN" sz="2800" dirty="0"/>
              <a:t>2009</a:t>
            </a:r>
            <a:r>
              <a:rPr lang="zh-CN" altLang="en-US" sz="2800" dirty="0"/>
              <a:t>年制定施行，</a:t>
            </a:r>
            <a:r>
              <a:rPr lang="en-US" altLang="zh-CN" sz="2800" dirty="0"/>
              <a:t>2015</a:t>
            </a:r>
            <a:r>
              <a:rPr lang="zh-CN" altLang="en-US" sz="2800" dirty="0"/>
              <a:t>年废止）</a:t>
            </a:r>
          </a:p>
        </p:txBody>
      </p:sp>
      <p:sp>
        <p:nvSpPr>
          <p:cNvPr id="8" name="文本框 7"/>
          <p:cNvSpPr txBox="1"/>
          <p:nvPr/>
        </p:nvSpPr>
        <p:spPr>
          <a:xfrm>
            <a:off x="975912" y="5846405"/>
            <a:ext cx="5760640" cy="523220"/>
          </a:xfrm>
          <a:prstGeom prst="rect">
            <a:avLst/>
          </a:prstGeom>
          <a:noFill/>
        </p:spPr>
        <p:txBody>
          <a:bodyPr wrap="square" rtlCol="0">
            <a:spAutoFit/>
          </a:bodyPr>
          <a:lstStyle/>
          <a:p>
            <a:r>
              <a:rPr lang="zh-CN" altLang="en-US" sz="2800" dirty="0"/>
              <a:t>（</a:t>
            </a:r>
            <a:r>
              <a:rPr lang="en-US" altLang="zh-CN" sz="2800" dirty="0"/>
              <a:t>2010</a:t>
            </a:r>
            <a:r>
              <a:rPr lang="zh-CN" altLang="en-US" sz="2800" dirty="0"/>
              <a:t>年制定施行，</a:t>
            </a:r>
            <a:r>
              <a:rPr lang="en-US" altLang="zh-CN" sz="2800" dirty="0"/>
              <a:t>2022</a:t>
            </a:r>
            <a:r>
              <a:rPr lang="zh-CN" altLang="en-US" sz="2800" dirty="0"/>
              <a:t>年废止）</a:t>
            </a:r>
          </a:p>
        </p:txBody>
      </p:sp>
      <p:sp>
        <p:nvSpPr>
          <p:cNvPr id="9" name="五角星 8">
            <a:hlinkClick r:id="rId3" action="ppaction://hlinksldjump"/>
          </p:cNvPr>
          <p:cNvSpPr/>
          <p:nvPr/>
        </p:nvSpPr>
        <p:spPr>
          <a:xfrm>
            <a:off x="9869002" y="2209471"/>
            <a:ext cx="432048" cy="3960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角星 10">
            <a:hlinkClick r:id="rId3" action="ppaction://hlinksldjump"/>
          </p:cNvPr>
          <p:cNvSpPr/>
          <p:nvPr/>
        </p:nvSpPr>
        <p:spPr>
          <a:xfrm>
            <a:off x="8759502" y="5327760"/>
            <a:ext cx="432048" cy="3960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角星 11">
            <a:hlinkClick r:id="rId3" action="ppaction://hlinksldjump"/>
          </p:cNvPr>
          <p:cNvSpPr/>
          <p:nvPr/>
        </p:nvSpPr>
        <p:spPr>
          <a:xfrm>
            <a:off x="10057323" y="3253190"/>
            <a:ext cx="432048" cy="3960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4690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4" name="内容占位符 2"/>
          <p:cNvSpPr>
            <a:spLocks noGrp="1"/>
          </p:cNvSpPr>
          <p:nvPr>
            <p:ph idx="1"/>
          </p:nvPr>
        </p:nvSpPr>
        <p:spPr>
          <a:xfrm>
            <a:off x="262558" y="1485578"/>
            <a:ext cx="11593288" cy="5184576"/>
          </a:xfrm>
        </p:spPr>
        <p:txBody>
          <a:bodyPr>
            <a:noAutofit/>
          </a:bodyPr>
          <a:lstStyle/>
          <a:p>
            <a:pPr marL="514350" indent="-514350">
              <a:buFont typeface="+mj-lt"/>
              <a:buAutoNum type="arabicPeriod" startAt="5"/>
            </a:pPr>
            <a:r>
              <a:rPr lang="en-US" altLang="zh-CN" sz="2800" dirty="0" smtClean="0"/>
              <a:t>《</a:t>
            </a:r>
            <a:r>
              <a:rPr lang="zh-CN" altLang="en-US" sz="2800" dirty="0" smtClean="0"/>
              <a:t>食品安全国家标准管理办法</a:t>
            </a:r>
            <a:r>
              <a:rPr lang="en-US" altLang="zh-CN" sz="2800" dirty="0" smtClean="0"/>
              <a:t>》</a:t>
            </a:r>
            <a:r>
              <a:rPr lang="zh-CN" altLang="en-US" sz="2800" dirty="0" smtClean="0"/>
              <a:t>（</a:t>
            </a:r>
            <a:r>
              <a:rPr lang="zh-CN" altLang="en-US" sz="2800" b="1" dirty="0" smtClean="0"/>
              <a:t>卫生部</a:t>
            </a:r>
            <a:r>
              <a:rPr lang="zh-CN" altLang="en-US" sz="2800" dirty="0" smtClean="0"/>
              <a:t>）</a:t>
            </a:r>
            <a:endParaRPr lang="en-US" altLang="zh-CN" sz="2800" dirty="0" smtClean="0"/>
          </a:p>
          <a:p>
            <a:pPr marL="514350" indent="-514350">
              <a:buFont typeface="+mj-lt"/>
              <a:buAutoNum type="arabicPeriod" startAt="5"/>
            </a:pPr>
            <a:endParaRPr lang="en-US" altLang="zh-CN" sz="2800" dirty="0"/>
          </a:p>
          <a:p>
            <a:pPr marL="514350" indent="-514350">
              <a:buFont typeface="+mj-lt"/>
              <a:buAutoNum type="arabicPeriod" startAt="5"/>
            </a:pPr>
            <a:endParaRPr lang="en-US" altLang="zh-CN" sz="2800" dirty="0"/>
          </a:p>
          <a:p>
            <a:pPr marL="514350" indent="-514350">
              <a:buFont typeface="+mj-lt"/>
              <a:buAutoNum type="arabicPeriod" startAt="5"/>
            </a:pPr>
            <a:r>
              <a:rPr lang="en-US" altLang="zh-CN" sz="2800" dirty="0" smtClean="0"/>
              <a:t>《</a:t>
            </a:r>
            <a:r>
              <a:rPr lang="zh-CN" altLang="en-US" sz="2800" dirty="0"/>
              <a:t>进出口化妆品检验检疫监督管理办法</a:t>
            </a:r>
            <a:r>
              <a:rPr lang="en-US" altLang="zh-CN" sz="2800" dirty="0"/>
              <a:t>》 </a:t>
            </a:r>
            <a:r>
              <a:rPr lang="zh-CN" altLang="en-US" sz="2800" dirty="0"/>
              <a:t>（</a:t>
            </a:r>
            <a:r>
              <a:rPr lang="zh-CN" altLang="en-US" sz="2800" b="1" dirty="0"/>
              <a:t>国家质量监督检验检疫总局</a:t>
            </a:r>
            <a:r>
              <a:rPr lang="zh-CN" altLang="en-US" sz="2800" dirty="0"/>
              <a:t>） </a:t>
            </a:r>
            <a:endParaRPr lang="en-US" altLang="zh-CN" sz="2800" dirty="0" smtClean="0"/>
          </a:p>
          <a:p>
            <a:pPr marL="514350" indent="-514350">
              <a:buFont typeface="+mj-lt"/>
              <a:buAutoNum type="arabicPeriod" startAt="5"/>
            </a:pPr>
            <a:r>
              <a:rPr lang="en-US" altLang="zh-CN" sz="2800" dirty="0" smtClean="0"/>
              <a:t>《</a:t>
            </a:r>
            <a:r>
              <a:rPr lang="zh-CN" altLang="en-US" sz="2800" dirty="0"/>
              <a:t>进出口食品安全管理办法</a:t>
            </a:r>
            <a:r>
              <a:rPr lang="en-US" altLang="zh-CN" sz="2800" dirty="0"/>
              <a:t>》</a:t>
            </a:r>
            <a:r>
              <a:rPr lang="zh-CN" altLang="en-US" sz="2800" dirty="0"/>
              <a:t>（</a:t>
            </a:r>
            <a:r>
              <a:rPr lang="zh-CN" altLang="en-US" sz="2800" b="1" dirty="0"/>
              <a:t>国家质量监督检验检疫总局</a:t>
            </a:r>
            <a:r>
              <a:rPr lang="zh-CN" altLang="en-US" sz="2800" dirty="0" smtClean="0"/>
              <a:t>）</a:t>
            </a:r>
            <a:endParaRPr lang="zh-CN" altLang="en-US" sz="2800" dirty="0"/>
          </a:p>
          <a:p>
            <a:pPr marL="457200" indent="-457200"/>
            <a:endParaRPr lang="en-US" altLang="zh-CN" sz="3200" dirty="0" smtClean="0"/>
          </a:p>
          <a:p>
            <a:pPr marL="457200" indent="-457200"/>
            <a:endParaRPr lang="en-US" altLang="zh-CN" sz="3000" dirty="0">
              <a:latin typeface="+mn-ea"/>
              <a:cs typeface="+mj-cs"/>
            </a:endParaRPr>
          </a:p>
        </p:txBody>
      </p:sp>
      <p:sp>
        <p:nvSpPr>
          <p:cNvPr id="7" name="文本框 6"/>
          <p:cNvSpPr txBox="1"/>
          <p:nvPr/>
        </p:nvSpPr>
        <p:spPr>
          <a:xfrm>
            <a:off x="849947" y="1978744"/>
            <a:ext cx="5760640" cy="523220"/>
          </a:xfrm>
          <a:prstGeom prst="rect">
            <a:avLst/>
          </a:prstGeom>
          <a:noFill/>
        </p:spPr>
        <p:txBody>
          <a:bodyPr wrap="square" rtlCol="0">
            <a:spAutoFit/>
          </a:bodyPr>
          <a:lstStyle/>
          <a:p>
            <a:r>
              <a:rPr lang="zh-CN" altLang="en-US" sz="2800" dirty="0"/>
              <a:t>（</a:t>
            </a:r>
            <a:r>
              <a:rPr lang="en-US" altLang="zh-CN" sz="2800" dirty="0"/>
              <a:t>2010</a:t>
            </a:r>
            <a:r>
              <a:rPr lang="zh-CN" altLang="en-US" sz="2800" dirty="0"/>
              <a:t>年制定施行，</a:t>
            </a:r>
            <a:r>
              <a:rPr lang="en-US" altLang="zh-CN" sz="2800" dirty="0"/>
              <a:t>2023</a:t>
            </a:r>
            <a:r>
              <a:rPr lang="zh-CN" altLang="en-US" sz="2800" dirty="0"/>
              <a:t>年废止</a:t>
            </a:r>
            <a:r>
              <a:rPr lang="zh-CN" altLang="en-US" sz="2800" dirty="0" smtClean="0"/>
              <a:t>）</a:t>
            </a:r>
            <a:endParaRPr lang="zh-CN" altLang="en-US" sz="2800" dirty="0"/>
          </a:p>
        </p:txBody>
      </p:sp>
      <p:sp>
        <p:nvSpPr>
          <p:cNvPr id="8" name="文本框 7"/>
          <p:cNvSpPr txBox="1"/>
          <p:nvPr/>
        </p:nvSpPr>
        <p:spPr>
          <a:xfrm>
            <a:off x="849947" y="2518174"/>
            <a:ext cx="9730122" cy="523220"/>
          </a:xfrm>
          <a:prstGeom prst="rect">
            <a:avLst/>
          </a:prstGeom>
          <a:noFill/>
        </p:spPr>
        <p:txBody>
          <a:bodyPr wrap="square" rtlCol="0">
            <a:spAutoFit/>
          </a:bodyPr>
          <a:lstStyle/>
          <a:p>
            <a:r>
              <a:rPr lang="en-US" altLang="zh-CN" sz="2800" b="1" dirty="0" smtClean="0"/>
              <a:t>《</a:t>
            </a:r>
            <a:r>
              <a:rPr lang="zh-CN" altLang="en-US" sz="2800" b="1" dirty="0"/>
              <a:t>食品安全标准管理办法</a:t>
            </a:r>
            <a:r>
              <a:rPr lang="en-US" altLang="zh-CN" sz="2800" b="1" dirty="0"/>
              <a:t>》</a:t>
            </a:r>
            <a:r>
              <a:rPr lang="zh-CN" altLang="en-US" sz="2800" b="1" dirty="0"/>
              <a:t>（国家卫生健康委员会，</a:t>
            </a:r>
            <a:r>
              <a:rPr lang="en-US" altLang="zh-CN" sz="2800" b="1" dirty="0"/>
              <a:t>2023</a:t>
            </a:r>
            <a:r>
              <a:rPr lang="zh-CN" altLang="en-US" sz="2800" b="1" dirty="0"/>
              <a:t>年）</a:t>
            </a:r>
          </a:p>
        </p:txBody>
      </p:sp>
      <p:sp>
        <p:nvSpPr>
          <p:cNvPr id="9" name="文本框 8"/>
          <p:cNvSpPr txBox="1"/>
          <p:nvPr/>
        </p:nvSpPr>
        <p:spPr>
          <a:xfrm>
            <a:off x="1414686" y="3481748"/>
            <a:ext cx="9937104" cy="523220"/>
          </a:xfrm>
          <a:prstGeom prst="rect">
            <a:avLst/>
          </a:prstGeom>
          <a:noFill/>
        </p:spPr>
        <p:txBody>
          <a:bodyPr wrap="square" rtlCol="0">
            <a:spAutoFit/>
          </a:bodyPr>
          <a:lstStyle/>
          <a:p>
            <a:r>
              <a:rPr lang="zh-CN" altLang="en-US" sz="2800" dirty="0"/>
              <a:t>（</a:t>
            </a:r>
            <a:r>
              <a:rPr lang="en-US" altLang="zh-CN" sz="2800" dirty="0"/>
              <a:t>2011</a:t>
            </a:r>
            <a:r>
              <a:rPr lang="zh-CN" altLang="en-US" sz="2800" dirty="0"/>
              <a:t>年制定，</a:t>
            </a:r>
            <a:r>
              <a:rPr lang="en-US" altLang="zh-CN" sz="2800" dirty="0"/>
              <a:t>2012</a:t>
            </a:r>
            <a:r>
              <a:rPr lang="zh-CN" altLang="en-US" sz="2800" dirty="0"/>
              <a:t>年施行，</a:t>
            </a:r>
            <a:r>
              <a:rPr lang="en-US" altLang="zh-CN" sz="2800" dirty="0"/>
              <a:t>2018</a:t>
            </a:r>
            <a:r>
              <a:rPr lang="zh-CN" altLang="en-US" sz="2800" dirty="0"/>
              <a:t>年最新修订）</a:t>
            </a:r>
          </a:p>
        </p:txBody>
      </p:sp>
      <p:sp>
        <p:nvSpPr>
          <p:cNvPr id="11" name="文本框 10"/>
          <p:cNvSpPr txBox="1"/>
          <p:nvPr/>
        </p:nvSpPr>
        <p:spPr>
          <a:xfrm>
            <a:off x="766614" y="4594164"/>
            <a:ext cx="6812074" cy="523220"/>
          </a:xfrm>
          <a:prstGeom prst="rect">
            <a:avLst/>
          </a:prstGeom>
          <a:noFill/>
        </p:spPr>
        <p:txBody>
          <a:bodyPr wrap="square" rtlCol="0">
            <a:spAutoFit/>
          </a:bodyPr>
          <a:lstStyle/>
          <a:p>
            <a:r>
              <a:rPr lang="zh-CN" altLang="en-US" sz="2800" dirty="0"/>
              <a:t>（</a:t>
            </a:r>
            <a:r>
              <a:rPr lang="en-US" altLang="zh-CN" sz="2800" dirty="0"/>
              <a:t>2011</a:t>
            </a:r>
            <a:r>
              <a:rPr lang="zh-CN" altLang="en-US" sz="2800" dirty="0"/>
              <a:t>年制定，</a:t>
            </a:r>
            <a:r>
              <a:rPr lang="en-US" altLang="zh-CN" sz="2800" dirty="0"/>
              <a:t>2012</a:t>
            </a:r>
            <a:r>
              <a:rPr lang="zh-CN" altLang="en-US" sz="2800" dirty="0"/>
              <a:t>年施行，</a:t>
            </a:r>
            <a:r>
              <a:rPr lang="en-US" altLang="zh-CN" sz="2800" dirty="0"/>
              <a:t>2021</a:t>
            </a:r>
            <a:r>
              <a:rPr lang="zh-CN" altLang="en-US" sz="2800" dirty="0"/>
              <a:t>年废止</a:t>
            </a:r>
            <a:r>
              <a:rPr lang="zh-CN" altLang="en-US" sz="2800" dirty="0" smtClean="0"/>
              <a:t>）</a:t>
            </a:r>
            <a:endParaRPr lang="zh-CN" altLang="en-US" sz="2800" dirty="0"/>
          </a:p>
        </p:txBody>
      </p:sp>
      <p:sp>
        <p:nvSpPr>
          <p:cNvPr id="12" name="文本框 11"/>
          <p:cNvSpPr txBox="1"/>
          <p:nvPr/>
        </p:nvSpPr>
        <p:spPr>
          <a:xfrm>
            <a:off x="884514" y="5157618"/>
            <a:ext cx="10539284" cy="954107"/>
          </a:xfrm>
          <a:prstGeom prst="rect">
            <a:avLst/>
          </a:prstGeom>
          <a:noFill/>
        </p:spPr>
        <p:txBody>
          <a:bodyPr wrap="square" rtlCol="0">
            <a:spAutoFit/>
          </a:bodyPr>
          <a:lstStyle/>
          <a:p>
            <a:r>
              <a:rPr lang="en-US" altLang="zh-CN" sz="2800" b="1" dirty="0" smtClean="0"/>
              <a:t>《</a:t>
            </a:r>
            <a:r>
              <a:rPr lang="zh-CN" altLang="en-US" sz="2800" b="1" dirty="0"/>
              <a:t>中华人民共和国进出口食品安全管理办法</a:t>
            </a:r>
            <a:r>
              <a:rPr lang="en-US" altLang="zh-CN" sz="2800" b="1" dirty="0"/>
              <a:t>》</a:t>
            </a:r>
            <a:r>
              <a:rPr lang="zh-CN" altLang="en-US" sz="2800" b="1" dirty="0"/>
              <a:t>（海关署，</a:t>
            </a:r>
            <a:r>
              <a:rPr lang="en-US" altLang="zh-CN" sz="2800" b="1" dirty="0"/>
              <a:t>2021</a:t>
            </a:r>
            <a:r>
              <a:rPr lang="zh-CN" altLang="en-US" sz="2800" b="1" dirty="0"/>
              <a:t>年制定，</a:t>
            </a:r>
            <a:r>
              <a:rPr lang="en-US" altLang="zh-CN" sz="2800" b="1" dirty="0"/>
              <a:t>2022</a:t>
            </a:r>
            <a:r>
              <a:rPr lang="zh-CN" altLang="en-US" sz="2800" b="1" dirty="0"/>
              <a:t>年施行）</a:t>
            </a:r>
          </a:p>
        </p:txBody>
      </p:sp>
    </p:spTree>
    <p:extLst>
      <p:ext uri="{BB962C8B-B14F-4D97-AF65-F5344CB8AC3E}">
        <p14:creationId xmlns:p14="http://schemas.microsoft.com/office/powerpoint/2010/main" val="384669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4" name="内容占位符 2"/>
          <p:cNvSpPr>
            <a:spLocks noGrp="1"/>
          </p:cNvSpPr>
          <p:nvPr>
            <p:ph idx="1"/>
          </p:nvPr>
        </p:nvSpPr>
        <p:spPr>
          <a:xfrm>
            <a:off x="334566" y="1786720"/>
            <a:ext cx="11521280" cy="4523394"/>
          </a:xfrm>
        </p:spPr>
        <p:txBody>
          <a:bodyPr>
            <a:noAutofit/>
          </a:bodyPr>
          <a:lstStyle/>
          <a:p>
            <a:pPr marL="457200" indent="-457200"/>
            <a:r>
              <a:rPr lang="zh-CN" altLang="en-US" sz="3200" dirty="0" smtClean="0"/>
              <a:t>国家</a:t>
            </a:r>
            <a:r>
              <a:rPr lang="zh-CN" altLang="en-US" sz="3200" dirty="0"/>
              <a:t>质量监督检验检疫</a:t>
            </a:r>
            <a:r>
              <a:rPr lang="zh-CN" altLang="en-US" sz="3200" dirty="0" smtClean="0"/>
              <a:t>总局</a:t>
            </a:r>
            <a:endParaRPr lang="en-US" altLang="zh-CN" sz="3200" dirty="0" smtClean="0"/>
          </a:p>
          <a:p>
            <a:pPr marL="457200" indent="-457200"/>
            <a:endParaRPr lang="en-US" altLang="zh-CN" sz="3200" b="1" dirty="0"/>
          </a:p>
          <a:p>
            <a:pPr marL="457200" indent="-457200"/>
            <a:endParaRPr lang="en-US" altLang="zh-CN" sz="3200" b="1" dirty="0" smtClean="0"/>
          </a:p>
          <a:p>
            <a:pPr marL="0" indent="0">
              <a:buNone/>
            </a:pPr>
            <a:endParaRPr lang="en-US" altLang="zh-CN" sz="3200" b="1" dirty="0"/>
          </a:p>
          <a:p>
            <a:pPr marL="457200" indent="-457200"/>
            <a:endParaRPr lang="en-US" altLang="zh-CN" sz="3200" dirty="0" smtClean="0"/>
          </a:p>
          <a:p>
            <a:pPr marL="457200" indent="-457200"/>
            <a:endParaRPr lang="en-US" altLang="zh-CN" sz="3200" dirty="0" smtClean="0"/>
          </a:p>
          <a:p>
            <a:pPr marL="457200" indent="-457200"/>
            <a:endParaRPr lang="en-US" altLang="zh-CN" sz="3000" dirty="0">
              <a:latin typeface="+mn-ea"/>
              <a:cs typeface="+mj-cs"/>
            </a:endParaRPr>
          </a:p>
        </p:txBody>
      </p:sp>
      <p:cxnSp>
        <p:nvCxnSpPr>
          <p:cNvPr id="3" name="直接箭头连接符 2"/>
          <p:cNvCxnSpPr/>
          <p:nvPr/>
        </p:nvCxnSpPr>
        <p:spPr>
          <a:xfrm flipV="1">
            <a:off x="5264447" y="4471231"/>
            <a:ext cx="1056660" cy="21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 name="文本框 5"/>
          <p:cNvSpPr txBox="1"/>
          <p:nvPr/>
        </p:nvSpPr>
        <p:spPr>
          <a:xfrm>
            <a:off x="5264447" y="3987539"/>
            <a:ext cx="1144708" cy="461665"/>
          </a:xfrm>
          <a:prstGeom prst="rect">
            <a:avLst/>
          </a:prstGeom>
          <a:noFill/>
        </p:spPr>
        <p:txBody>
          <a:bodyPr wrap="square" rtlCol="0">
            <a:spAutoFit/>
          </a:bodyPr>
          <a:lstStyle/>
          <a:p>
            <a:r>
              <a:rPr lang="en-US" altLang="zh-CN" sz="2400" dirty="0" smtClean="0"/>
              <a:t>2018</a:t>
            </a:r>
            <a:r>
              <a:rPr lang="zh-CN" altLang="en-US" sz="2400" dirty="0" smtClean="0"/>
              <a:t>年</a:t>
            </a:r>
            <a:endParaRPr lang="zh-CN" altLang="en-US" sz="2400" dirty="0"/>
          </a:p>
        </p:txBody>
      </p:sp>
      <p:cxnSp>
        <p:nvCxnSpPr>
          <p:cNvPr id="11" name="直接箭头连接符 10"/>
          <p:cNvCxnSpPr/>
          <p:nvPr/>
        </p:nvCxnSpPr>
        <p:spPr>
          <a:xfrm>
            <a:off x="2701887" y="5048826"/>
            <a:ext cx="113488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直接箭头连接符 11"/>
          <p:cNvCxnSpPr/>
          <p:nvPr/>
        </p:nvCxnSpPr>
        <p:spPr>
          <a:xfrm>
            <a:off x="1440108" y="5680714"/>
            <a:ext cx="113488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1390690" y="5219049"/>
            <a:ext cx="1144708" cy="461665"/>
          </a:xfrm>
          <a:prstGeom prst="rect">
            <a:avLst/>
          </a:prstGeom>
          <a:noFill/>
        </p:spPr>
        <p:txBody>
          <a:bodyPr wrap="square" rtlCol="0">
            <a:spAutoFit/>
          </a:bodyPr>
          <a:lstStyle/>
          <a:p>
            <a:r>
              <a:rPr lang="en-US" altLang="zh-CN" sz="2400" dirty="0" smtClean="0"/>
              <a:t>2018</a:t>
            </a:r>
            <a:r>
              <a:rPr lang="zh-CN" altLang="en-US" sz="2400" dirty="0"/>
              <a:t>年</a:t>
            </a:r>
          </a:p>
        </p:txBody>
      </p:sp>
      <p:sp>
        <p:nvSpPr>
          <p:cNvPr id="14" name="文本框 13"/>
          <p:cNvSpPr txBox="1"/>
          <p:nvPr/>
        </p:nvSpPr>
        <p:spPr>
          <a:xfrm>
            <a:off x="2734367" y="4593953"/>
            <a:ext cx="1144708" cy="461665"/>
          </a:xfrm>
          <a:prstGeom prst="rect">
            <a:avLst/>
          </a:prstGeom>
          <a:noFill/>
        </p:spPr>
        <p:txBody>
          <a:bodyPr wrap="square" rtlCol="0">
            <a:spAutoFit/>
          </a:bodyPr>
          <a:lstStyle/>
          <a:p>
            <a:r>
              <a:rPr lang="en-US" altLang="zh-CN" sz="2400" dirty="0" smtClean="0"/>
              <a:t>2013</a:t>
            </a:r>
            <a:r>
              <a:rPr lang="zh-CN" altLang="en-US" sz="2400" dirty="0" smtClean="0"/>
              <a:t>年</a:t>
            </a:r>
            <a:endParaRPr lang="zh-CN" altLang="en-US" sz="2400" dirty="0"/>
          </a:p>
        </p:txBody>
      </p:sp>
      <p:sp>
        <p:nvSpPr>
          <p:cNvPr id="18" name="文本框 17"/>
          <p:cNvSpPr txBox="1"/>
          <p:nvPr/>
        </p:nvSpPr>
        <p:spPr>
          <a:xfrm>
            <a:off x="2053748" y="2530872"/>
            <a:ext cx="4392488" cy="1384995"/>
          </a:xfrm>
          <a:prstGeom prst="rect">
            <a:avLst/>
          </a:prstGeom>
          <a:noFill/>
        </p:spPr>
        <p:txBody>
          <a:bodyPr wrap="square" rtlCol="0">
            <a:spAutoFit/>
          </a:bodyPr>
          <a:lstStyle/>
          <a:p>
            <a:r>
              <a:rPr lang="zh-CN" altLang="en-US" sz="2800" dirty="0" smtClean="0"/>
              <a:t>除以下外的管理职责</a:t>
            </a:r>
            <a:endParaRPr lang="en-US" altLang="zh-CN" sz="2800" dirty="0" smtClean="0"/>
          </a:p>
          <a:p>
            <a:r>
              <a:rPr lang="zh-CN" altLang="en-US" sz="2800" dirty="0" smtClean="0"/>
              <a:t>出入境</a:t>
            </a:r>
            <a:r>
              <a:rPr lang="zh-CN" altLang="en-US" sz="2800" dirty="0"/>
              <a:t>检验</a:t>
            </a:r>
            <a:r>
              <a:rPr lang="zh-CN" altLang="en-US" sz="2800" dirty="0" smtClean="0"/>
              <a:t>检疫管理职责</a:t>
            </a:r>
            <a:endParaRPr lang="en-US" altLang="zh-CN" sz="2800" dirty="0" smtClean="0"/>
          </a:p>
          <a:p>
            <a:r>
              <a:rPr lang="zh-CN" altLang="en-US" sz="2800" dirty="0"/>
              <a:t>原产地地理</a:t>
            </a:r>
            <a:r>
              <a:rPr lang="zh-CN" altLang="en-US" sz="2800" dirty="0" smtClean="0"/>
              <a:t>标志管理职责</a:t>
            </a:r>
            <a:endParaRPr lang="en-US" altLang="zh-CN" sz="2800" dirty="0" smtClean="0"/>
          </a:p>
        </p:txBody>
      </p:sp>
      <p:sp>
        <p:nvSpPr>
          <p:cNvPr id="19" name="文本框 18"/>
          <p:cNvSpPr txBox="1"/>
          <p:nvPr/>
        </p:nvSpPr>
        <p:spPr>
          <a:xfrm>
            <a:off x="7508305" y="2380159"/>
            <a:ext cx="4680519" cy="1569660"/>
          </a:xfrm>
          <a:prstGeom prst="rect">
            <a:avLst/>
          </a:prstGeom>
          <a:noFill/>
        </p:spPr>
        <p:txBody>
          <a:bodyPr wrap="square" rtlCol="0">
            <a:spAutoFit/>
          </a:bodyPr>
          <a:lstStyle/>
          <a:p>
            <a:r>
              <a:rPr lang="zh-CN" altLang="en-US" sz="3200" b="1" dirty="0"/>
              <a:t>国家市场监督管理</a:t>
            </a:r>
            <a:r>
              <a:rPr lang="zh-CN" altLang="en-US" sz="3200" b="1" dirty="0" smtClean="0"/>
              <a:t>总局</a:t>
            </a:r>
            <a:endParaRPr lang="en-US" altLang="zh-CN" sz="3200" b="1" dirty="0" smtClean="0"/>
          </a:p>
          <a:p>
            <a:r>
              <a:rPr lang="zh-CN" altLang="en-US" sz="3200" b="1" dirty="0" smtClean="0"/>
              <a:t>海关总署</a:t>
            </a:r>
            <a:endParaRPr lang="en-US" altLang="zh-CN" sz="3200" b="1" dirty="0" smtClean="0"/>
          </a:p>
          <a:p>
            <a:r>
              <a:rPr lang="zh-CN" altLang="en-US" sz="3200" b="1" dirty="0" smtClean="0"/>
              <a:t>国家知识产权局</a:t>
            </a:r>
            <a:endParaRPr lang="en-US" altLang="zh-CN" sz="3200" b="1" dirty="0" smtClean="0"/>
          </a:p>
        </p:txBody>
      </p:sp>
      <p:cxnSp>
        <p:nvCxnSpPr>
          <p:cNvPr id="20" name="直接箭头连接符 19"/>
          <p:cNvCxnSpPr/>
          <p:nvPr/>
        </p:nvCxnSpPr>
        <p:spPr>
          <a:xfrm>
            <a:off x="6125869" y="2781722"/>
            <a:ext cx="113488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 name="文本框 20"/>
          <p:cNvSpPr txBox="1"/>
          <p:nvPr/>
        </p:nvSpPr>
        <p:spPr>
          <a:xfrm>
            <a:off x="295400" y="2900603"/>
            <a:ext cx="1144708" cy="461665"/>
          </a:xfrm>
          <a:prstGeom prst="rect">
            <a:avLst/>
          </a:prstGeom>
          <a:noFill/>
        </p:spPr>
        <p:txBody>
          <a:bodyPr wrap="square" rtlCol="0">
            <a:spAutoFit/>
          </a:bodyPr>
          <a:lstStyle/>
          <a:p>
            <a:r>
              <a:rPr lang="en-US" altLang="zh-CN" sz="2400" dirty="0" smtClean="0"/>
              <a:t>2018</a:t>
            </a:r>
            <a:r>
              <a:rPr lang="zh-CN" altLang="en-US" sz="2400" dirty="0"/>
              <a:t>年</a:t>
            </a:r>
          </a:p>
        </p:txBody>
      </p:sp>
      <p:sp>
        <p:nvSpPr>
          <p:cNvPr id="17" name="左中括号 16"/>
          <p:cNvSpPr/>
          <p:nvPr/>
        </p:nvSpPr>
        <p:spPr>
          <a:xfrm>
            <a:off x="1536162" y="2530872"/>
            <a:ext cx="576064" cy="1418947"/>
          </a:xfrm>
          <a:prstGeom prst="lef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23" name="直接箭头连接符 22"/>
          <p:cNvCxnSpPr/>
          <p:nvPr/>
        </p:nvCxnSpPr>
        <p:spPr>
          <a:xfrm>
            <a:off x="6169893" y="3223369"/>
            <a:ext cx="113488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p:cNvCxnSpPr/>
          <p:nvPr/>
        </p:nvCxnSpPr>
        <p:spPr>
          <a:xfrm>
            <a:off x="6169893" y="3645818"/>
            <a:ext cx="113488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 name="五角星 24">
            <a:hlinkClick r:id="rId3" action="ppaction://hlinksldjump"/>
          </p:cNvPr>
          <p:cNvSpPr/>
          <p:nvPr/>
        </p:nvSpPr>
        <p:spPr>
          <a:xfrm>
            <a:off x="10631710" y="5792568"/>
            <a:ext cx="432048" cy="3960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34566" y="4075244"/>
            <a:ext cx="4734643" cy="584775"/>
          </a:xfrm>
          <a:prstGeom prst="rect">
            <a:avLst/>
          </a:prstGeom>
          <a:noFill/>
        </p:spPr>
        <p:txBody>
          <a:bodyPr wrap="square" rtlCol="0">
            <a:spAutoFit/>
          </a:bodyPr>
          <a:lstStyle/>
          <a:p>
            <a:pPr marL="457200" indent="-457200">
              <a:buFont typeface="Arial" panose="020B0604020202020204" pitchFamily="34" charset="0"/>
              <a:buChar char="•"/>
            </a:pPr>
            <a:r>
              <a:rPr lang="zh-CN" altLang="en-US" sz="3200" dirty="0"/>
              <a:t>国家工商行政管理总局</a:t>
            </a:r>
          </a:p>
        </p:txBody>
      </p:sp>
      <p:sp>
        <p:nvSpPr>
          <p:cNvPr id="27" name="文本框 26"/>
          <p:cNvSpPr txBox="1"/>
          <p:nvPr/>
        </p:nvSpPr>
        <p:spPr>
          <a:xfrm>
            <a:off x="6472321" y="4023834"/>
            <a:ext cx="4506357" cy="584775"/>
          </a:xfrm>
          <a:prstGeom prst="rect">
            <a:avLst/>
          </a:prstGeom>
          <a:noFill/>
        </p:spPr>
        <p:txBody>
          <a:bodyPr wrap="square" rtlCol="0">
            <a:spAutoFit/>
          </a:bodyPr>
          <a:lstStyle/>
          <a:p>
            <a:r>
              <a:rPr lang="zh-CN" altLang="en-US" sz="3200" b="1" dirty="0"/>
              <a:t>国家市场监督管理总局</a:t>
            </a:r>
            <a:endParaRPr lang="zh-CN" altLang="en-US" sz="3200" dirty="0"/>
          </a:p>
        </p:txBody>
      </p:sp>
      <p:sp>
        <p:nvSpPr>
          <p:cNvPr id="28" name="文本框 27"/>
          <p:cNvSpPr txBox="1"/>
          <p:nvPr/>
        </p:nvSpPr>
        <p:spPr>
          <a:xfrm>
            <a:off x="324606" y="4693499"/>
            <a:ext cx="1923078" cy="584775"/>
          </a:xfrm>
          <a:prstGeom prst="rect">
            <a:avLst/>
          </a:prstGeom>
          <a:noFill/>
        </p:spPr>
        <p:txBody>
          <a:bodyPr wrap="square" rtlCol="0">
            <a:spAutoFit/>
          </a:bodyPr>
          <a:lstStyle/>
          <a:p>
            <a:pPr marL="457200" indent="-457200">
              <a:buFont typeface="Arial" panose="020B0604020202020204" pitchFamily="34" charset="0"/>
              <a:buChar char="•"/>
            </a:pPr>
            <a:r>
              <a:rPr lang="zh-CN" altLang="en-US" sz="3200" dirty="0"/>
              <a:t>卫生部</a:t>
            </a:r>
            <a:endParaRPr lang="zh-CN" altLang="en-US" sz="3200" dirty="0"/>
          </a:p>
        </p:txBody>
      </p:sp>
      <p:sp>
        <p:nvSpPr>
          <p:cNvPr id="30" name="文本框 29"/>
          <p:cNvSpPr txBox="1"/>
          <p:nvPr/>
        </p:nvSpPr>
        <p:spPr>
          <a:xfrm>
            <a:off x="2701887" y="5349568"/>
            <a:ext cx="3922099" cy="584775"/>
          </a:xfrm>
          <a:prstGeom prst="rect">
            <a:avLst/>
          </a:prstGeom>
          <a:noFill/>
        </p:spPr>
        <p:txBody>
          <a:bodyPr wrap="square" rtlCol="0">
            <a:spAutoFit/>
          </a:bodyPr>
          <a:lstStyle/>
          <a:p>
            <a:pPr marL="457200" indent="-457200"/>
            <a:r>
              <a:rPr lang="zh-CN" altLang="en-US" sz="3200" b="1" dirty="0"/>
              <a:t>国家卫生健康委员会</a:t>
            </a:r>
            <a:endParaRPr lang="en-US" altLang="zh-CN" sz="3200" dirty="0"/>
          </a:p>
        </p:txBody>
      </p:sp>
      <p:sp>
        <p:nvSpPr>
          <p:cNvPr id="31" name="文本框 30"/>
          <p:cNvSpPr txBox="1"/>
          <p:nvPr/>
        </p:nvSpPr>
        <p:spPr>
          <a:xfrm>
            <a:off x="4461424" y="4664893"/>
            <a:ext cx="5184576" cy="584775"/>
          </a:xfrm>
          <a:prstGeom prst="rect">
            <a:avLst/>
          </a:prstGeom>
          <a:noFill/>
        </p:spPr>
        <p:txBody>
          <a:bodyPr wrap="square" rtlCol="0">
            <a:spAutoFit/>
          </a:bodyPr>
          <a:lstStyle/>
          <a:p>
            <a:pPr marL="457200" indent="-457200"/>
            <a:r>
              <a:rPr lang="zh-CN" altLang="en-US" sz="3200" dirty="0"/>
              <a:t>国家卫生和计划生育委员会</a:t>
            </a:r>
            <a:endParaRPr lang="en-US" altLang="zh-CN" sz="3200" dirty="0"/>
          </a:p>
        </p:txBody>
      </p:sp>
    </p:spTree>
    <p:extLst>
      <p:ext uri="{BB962C8B-B14F-4D97-AF65-F5344CB8AC3E}">
        <p14:creationId xmlns:p14="http://schemas.microsoft.com/office/powerpoint/2010/main" val="33936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anim calcmode="lin" valueType="num">
                                      <p:cBhvr>
                                        <p:cTn id="89" dur="1000" fill="hold"/>
                                        <p:tgtEl>
                                          <p:spTgt spid="28"/>
                                        </p:tgtEl>
                                        <p:attrNameLst>
                                          <p:attrName>ppt_x</p:attrName>
                                        </p:attrNameLst>
                                      </p:cBhvr>
                                      <p:tavLst>
                                        <p:tav tm="0">
                                          <p:val>
                                            <p:strVal val="#ppt_x"/>
                                          </p:val>
                                        </p:tav>
                                        <p:tav tm="100000">
                                          <p:val>
                                            <p:strVal val="#ppt_x"/>
                                          </p:val>
                                        </p:tav>
                                      </p:tavLst>
                                    </p:anim>
                                    <p:anim calcmode="lin" valueType="num">
                                      <p:cBhvr>
                                        <p:cTn id="9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1000"/>
                                        <p:tgtEl>
                                          <p:spTgt spid="14"/>
                                        </p:tgtEl>
                                      </p:cBhvr>
                                    </p:animEffect>
                                    <p:anim calcmode="lin" valueType="num">
                                      <p:cBhvr>
                                        <p:cTn id="103" dur="1000" fill="hold"/>
                                        <p:tgtEl>
                                          <p:spTgt spid="14"/>
                                        </p:tgtEl>
                                        <p:attrNameLst>
                                          <p:attrName>ppt_x</p:attrName>
                                        </p:attrNameLst>
                                      </p:cBhvr>
                                      <p:tavLst>
                                        <p:tav tm="0">
                                          <p:val>
                                            <p:strVal val="#ppt_x"/>
                                          </p:val>
                                        </p:tav>
                                        <p:tav tm="100000">
                                          <p:val>
                                            <p:strVal val="#ppt_x"/>
                                          </p:val>
                                        </p:tav>
                                      </p:tavLst>
                                    </p:anim>
                                    <p:anim calcmode="lin" valueType="num">
                                      <p:cBhvr>
                                        <p:cTn id="10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1000"/>
                                        <p:tgtEl>
                                          <p:spTgt spid="31"/>
                                        </p:tgtEl>
                                      </p:cBhvr>
                                    </p:animEffect>
                                    <p:anim calcmode="lin" valueType="num">
                                      <p:cBhvr>
                                        <p:cTn id="110" dur="1000" fill="hold"/>
                                        <p:tgtEl>
                                          <p:spTgt spid="31"/>
                                        </p:tgtEl>
                                        <p:attrNameLst>
                                          <p:attrName>ppt_x</p:attrName>
                                        </p:attrNameLst>
                                      </p:cBhvr>
                                      <p:tavLst>
                                        <p:tav tm="0">
                                          <p:val>
                                            <p:strVal val="#ppt_x"/>
                                          </p:val>
                                        </p:tav>
                                        <p:tav tm="100000">
                                          <p:val>
                                            <p:strVal val="#ppt_x"/>
                                          </p:val>
                                        </p:tav>
                                      </p:tavLst>
                                    </p:anim>
                                    <p:anim calcmode="lin" valueType="num">
                                      <p:cBhvr>
                                        <p:cTn id="11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1000"/>
                                        <p:tgtEl>
                                          <p:spTgt spid="12"/>
                                        </p:tgtEl>
                                      </p:cBhvr>
                                    </p:animEffect>
                                    <p:anim calcmode="lin" valueType="num">
                                      <p:cBhvr>
                                        <p:cTn id="117" dur="1000" fill="hold"/>
                                        <p:tgtEl>
                                          <p:spTgt spid="12"/>
                                        </p:tgtEl>
                                        <p:attrNameLst>
                                          <p:attrName>ppt_x</p:attrName>
                                        </p:attrNameLst>
                                      </p:cBhvr>
                                      <p:tavLst>
                                        <p:tav tm="0">
                                          <p:val>
                                            <p:strVal val="#ppt_x"/>
                                          </p:val>
                                        </p:tav>
                                        <p:tav tm="100000">
                                          <p:val>
                                            <p:strVal val="#ppt_x"/>
                                          </p:val>
                                        </p:tav>
                                      </p:tavLst>
                                    </p:anim>
                                    <p:anim calcmode="lin" valueType="num">
                                      <p:cBhvr>
                                        <p:cTn id="1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fade">
                                      <p:cBhvr>
                                        <p:cTn id="123" dur="1000"/>
                                        <p:tgtEl>
                                          <p:spTgt spid="13"/>
                                        </p:tgtEl>
                                      </p:cBhvr>
                                    </p:animEffect>
                                    <p:anim calcmode="lin" valueType="num">
                                      <p:cBhvr>
                                        <p:cTn id="124" dur="1000" fill="hold"/>
                                        <p:tgtEl>
                                          <p:spTgt spid="13"/>
                                        </p:tgtEl>
                                        <p:attrNameLst>
                                          <p:attrName>ppt_x</p:attrName>
                                        </p:attrNameLst>
                                      </p:cBhvr>
                                      <p:tavLst>
                                        <p:tav tm="0">
                                          <p:val>
                                            <p:strVal val="#ppt_x"/>
                                          </p:val>
                                        </p:tav>
                                        <p:tav tm="100000">
                                          <p:val>
                                            <p:strVal val="#ppt_x"/>
                                          </p:val>
                                        </p:tav>
                                      </p:tavLst>
                                    </p:anim>
                                    <p:anim calcmode="lin" valueType="num">
                                      <p:cBhvr>
                                        <p:cTn id="1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3" grpId="0"/>
      <p:bldP spid="14" grpId="0"/>
      <p:bldP spid="18" grpId="0"/>
      <p:bldP spid="19" grpId="0"/>
      <p:bldP spid="21" grpId="0"/>
      <p:bldP spid="17" grpId="0" animBg="1"/>
      <p:bldP spid="26" grpId="0"/>
      <p:bldP spid="27" grpId="0"/>
      <p:bldP spid="28" grpId="0"/>
      <p:bldP spid="30" grpId="0"/>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组织和领导消费者权利保护工作</a:t>
            </a:r>
          </a:p>
        </p:txBody>
      </p:sp>
      <p:sp>
        <p:nvSpPr>
          <p:cNvPr id="4" name="内容占位符 2"/>
          <p:cNvSpPr>
            <a:spLocks noGrp="1"/>
          </p:cNvSpPr>
          <p:nvPr>
            <p:ph idx="1"/>
          </p:nvPr>
        </p:nvSpPr>
        <p:spPr>
          <a:xfrm>
            <a:off x="880232" y="2501100"/>
            <a:ext cx="10429948" cy="3714776"/>
          </a:xfrm>
        </p:spPr>
        <p:txBody>
          <a:bodyPr>
            <a:noAutofit/>
          </a:bodyPr>
          <a:lstStyle/>
          <a:p>
            <a:pPr marL="457200" indent="-457200"/>
            <a:r>
              <a:rPr lang="zh-CN" altLang="en-US" sz="3200" dirty="0"/>
              <a:t>组织和领导消费者权益保护工作</a:t>
            </a:r>
            <a:endParaRPr lang="en-US" altLang="zh-CN" sz="3200" dirty="0"/>
          </a:p>
          <a:p>
            <a:pPr marL="514350" indent="-514350">
              <a:buFont typeface="+mj-lt"/>
              <a:buAutoNum type="arabicPeriod"/>
            </a:pPr>
            <a:r>
              <a:rPr lang="zh-CN" altLang="en-US" sz="3200" dirty="0"/>
              <a:t>“地方政府负总责”</a:t>
            </a:r>
            <a:endParaRPr lang="en-US" altLang="zh-CN" sz="3200" dirty="0"/>
          </a:p>
          <a:p>
            <a:pPr marL="514350" indent="-514350">
              <a:buFont typeface="+mj-lt"/>
              <a:buAutoNum type="arabicPeriod"/>
            </a:pPr>
            <a:r>
              <a:rPr lang="zh-CN" altLang="en-US" sz="3200" dirty="0"/>
              <a:t>统一领导、分工负责、信息共享、齐抓共管</a:t>
            </a:r>
            <a:endParaRPr lang="en-US" altLang="zh-CN" sz="3200" dirty="0"/>
          </a:p>
          <a:p>
            <a:pPr marL="457200" indent="-457200"/>
            <a:r>
              <a:rPr lang="zh-CN" altLang="en-US" sz="3200" dirty="0"/>
              <a:t>处置突发公共卫生事件</a:t>
            </a:r>
            <a:endParaRPr lang="en-US" altLang="zh-CN" sz="3200" dirty="0"/>
          </a:p>
          <a:p>
            <a:pPr marL="457200" indent="-457200">
              <a:buNone/>
            </a:pPr>
            <a:endParaRPr lang="en-US" altLang="zh-CN" sz="3000" dirty="0">
              <a:latin typeface="+mn-ea"/>
              <a:cs typeface="+mj-cs"/>
            </a:endParaRPr>
          </a:p>
        </p:txBody>
      </p:sp>
    </p:spTree>
    <p:extLst>
      <p:ext uri="{BB962C8B-B14F-4D97-AF65-F5344CB8AC3E}">
        <p14:creationId xmlns:p14="http://schemas.microsoft.com/office/powerpoint/2010/main" val="299151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实施市场监督管理</a:t>
            </a:r>
          </a:p>
        </p:txBody>
      </p:sp>
      <p:sp>
        <p:nvSpPr>
          <p:cNvPr id="4" name="内容占位符 2"/>
          <p:cNvSpPr>
            <a:spLocks noGrp="1"/>
          </p:cNvSpPr>
          <p:nvPr>
            <p:ph idx="1"/>
          </p:nvPr>
        </p:nvSpPr>
        <p:spPr>
          <a:xfrm>
            <a:off x="594480" y="2143910"/>
            <a:ext cx="11072890" cy="4214842"/>
          </a:xfrm>
        </p:spPr>
        <p:txBody>
          <a:bodyPr>
            <a:noAutofit/>
          </a:bodyPr>
          <a:lstStyle/>
          <a:p>
            <a:pPr>
              <a:buNone/>
            </a:pPr>
            <a:r>
              <a:rPr lang="zh-CN" altLang="en-US" sz="3200" dirty="0"/>
              <a:t>“</a:t>
            </a:r>
            <a:r>
              <a:rPr lang="zh-CN" altLang="zh-CN" sz="3200" dirty="0"/>
              <a:t>各级人民政府工商行政管理部门和其他有关行政部门应当依照法律、法规的规定，在各自的职责范围内，采取措施，保护消费者的合法权益。</a:t>
            </a:r>
            <a:r>
              <a:rPr lang="zh-CN" altLang="en-US" sz="3200" dirty="0"/>
              <a:t>”（</a:t>
            </a:r>
            <a:r>
              <a:rPr lang="en-US" altLang="zh-CN" sz="3200" dirty="0"/>
              <a:t>《</a:t>
            </a:r>
            <a:r>
              <a:rPr lang="zh-CN" altLang="en-US" sz="3200" dirty="0"/>
              <a:t>消法</a:t>
            </a:r>
            <a:r>
              <a:rPr lang="en-US" altLang="zh-CN" sz="3200" dirty="0"/>
              <a:t>》</a:t>
            </a:r>
            <a:r>
              <a:rPr lang="zh-CN" altLang="zh-CN" sz="3200" dirty="0"/>
              <a:t>第</a:t>
            </a:r>
            <a:r>
              <a:rPr lang="en-US" altLang="zh-CN" sz="3200" dirty="0"/>
              <a:t>32</a:t>
            </a:r>
            <a:r>
              <a:rPr lang="zh-CN" altLang="zh-CN" sz="3200" dirty="0"/>
              <a:t>条</a:t>
            </a:r>
            <a:r>
              <a:rPr lang="zh-CN" altLang="en-US" sz="3200" dirty="0"/>
              <a:t>第</a:t>
            </a:r>
            <a:r>
              <a:rPr lang="en-US" altLang="zh-CN" sz="3200" dirty="0"/>
              <a:t>1</a:t>
            </a:r>
            <a:r>
              <a:rPr lang="zh-CN" altLang="en-US" sz="3200" dirty="0"/>
              <a:t>款）</a:t>
            </a:r>
            <a:endParaRPr lang="en-US" altLang="zh-CN" sz="3200" dirty="0"/>
          </a:p>
          <a:p>
            <a:pPr>
              <a:buNone/>
            </a:pPr>
            <a:r>
              <a:rPr lang="zh-CN" altLang="en-US" sz="3200" dirty="0"/>
              <a:t>“</a:t>
            </a:r>
            <a:r>
              <a:rPr lang="zh-CN" altLang="zh-CN" sz="3200" dirty="0"/>
              <a:t>有关行政部门在各自的职责范围内，应当定期或者不定期对经营者提供的商品和服务进行抽查检验，并及时向社会公布抽查检验结果</a:t>
            </a:r>
            <a:r>
              <a:rPr lang="zh-CN" altLang="en-US" sz="3200" dirty="0"/>
              <a:t>。”（</a:t>
            </a:r>
            <a:r>
              <a:rPr lang="en-US" altLang="zh-CN" sz="3200" dirty="0"/>
              <a:t>《</a:t>
            </a:r>
            <a:r>
              <a:rPr lang="zh-CN" altLang="en-US" sz="3200" dirty="0"/>
              <a:t>消法</a:t>
            </a:r>
            <a:r>
              <a:rPr lang="en-US" altLang="zh-CN" sz="3200" dirty="0"/>
              <a:t>》</a:t>
            </a:r>
            <a:r>
              <a:rPr lang="zh-CN" altLang="en-US" sz="3200" dirty="0"/>
              <a:t>第</a:t>
            </a:r>
            <a:r>
              <a:rPr lang="en-US" altLang="zh-CN" sz="3200" dirty="0"/>
              <a:t>33</a:t>
            </a:r>
            <a:r>
              <a:rPr lang="zh-CN" altLang="en-US" sz="3200" dirty="0"/>
              <a:t>条第</a:t>
            </a:r>
            <a:r>
              <a:rPr lang="en-US" altLang="zh-CN" sz="3200" dirty="0"/>
              <a:t>1</a:t>
            </a:r>
            <a:r>
              <a:rPr lang="zh-CN" altLang="en-US" sz="3200" dirty="0"/>
              <a:t>款）</a:t>
            </a:r>
            <a:endParaRPr lang="zh-CN" altLang="zh-CN" sz="3200" dirty="0"/>
          </a:p>
          <a:p>
            <a:pPr marL="457200" indent="-457200">
              <a:buNone/>
            </a:pPr>
            <a:endParaRPr lang="en-US" altLang="zh-CN" sz="3000" dirty="0">
              <a:latin typeface="+mn-ea"/>
              <a:cs typeface="+mj-cs"/>
            </a:endParaRPr>
          </a:p>
        </p:txBody>
      </p:sp>
    </p:spTree>
    <p:extLst>
      <p:ext uri="{BB962C8B-B14F-4D97-AF65-F5344CB8AC3E}">
        <p14:creationId xmlns:p14="http://schemas.microsoft.com/office/powerpoint/2010/main" val="85136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4" name="内容占位符 2"/>
          <p:cNvSpPr>
            <a:spLocks noGrp="1"/>
          </p:cNvSpPr>
          <p:nvPr>
            <p:ph idx="1"/>
          </p:nvPr>
        </p:nvSpPr>
        <p:spPr>
          <a:xfrm>
            <a:off x="523042" y="1572406"/>
            <a:ext cx="11144328" cy="4857784"/>
          </a:xfrm>
        </p:spPr>
        <p:txBody>
          <a:bodyPr>
            <a:noAutofit/>
          </a:bodyPr>
          <a:lstStyle/>
          <a:p>
            <a:pPr marL="457200" indent="-457200"/>
            <a:r>
              <a:rPr lang="zh-CN" altLang="en-US" sz="3200" dirty="0"/>
              <a:t>各级人民政府质量监督、工商行政管理、食品药品监督等职能部门有以下权限：</a:t>
            </a:r>
            <a:endParaRPr lang="en-US" altLang="zh-CN" sz="3200" dirty="0"/>
          </a:p>
          <a:p>
            <a:pPr marL="514350" indent="-514350">
              <a:buFont typeface="+mj-lt"/>
              <a:buAutoNum type="arabicPeriod"/>
            </a:pPr>
            <a:r>
              <a:rPr lang="zh-CN" altLang="en-US" sz="3200" dirty="0"/>
              <a:t>现场检查</a:t>
            </a:r>
            <a:endParaRPr lang="en-US" altLang="zh-CN" sz="3200" dirty="0"/>
          </a:p>
          <a:p>
            <a:pPr marL="514350" indent="-514350">
              <a:buFont typeface="+mj-lt"/>
              <a:buAutoNum type="arabicPeriod"/>
            </a:pPr>
            <a:r>
              <a:rPr lang="zh-CN" altLang="en-US" sz="3200" dirty="0"/>
              <a:t>抽样检验</a:t>
            </a:r>
            <a:endParaRPr lang="en-US" altLang="zh-CN" sz="3200" dirty="0"/>
          </a:p>
          <a:p>
            <a:pPr marL="514350" indent="-514350">
              <a:buFont typeface="+mj-lt"/>
              <a:buAutoNum type="arabicPeriod"/>
            </a:pPr>
            <a:r>
              <a:rPr lang="zh-CN" altLang="en-US" sz="3200" dirty="0"/>
              <a:t>查阅、复制有关资料</a:t>
            </a:r>
            <a:endParaRPr lang="en-US" altLang="zh-CN" sz="3200" dirty="0"/>
          </a:p>
          <a:p>
            <a:pPr marL="514350" indent="-514350">
              <a:buFont typeface="+mj-lt"/>
              <a:buAutoNum type="arabicPeriod"/>
            </a:pPr>
            <a:r>
              <a:rPr lang="zh-CN" altLang="en-US" sz="3200" dirty="0"/>
              <a:t>查封有关场所</a:t>
            </a:r>
            <a:endParaRPr lang="en-US" altLang="zh-CN" sz="3200" dirty="0"/>
          </a:p>
          <a:p>
            <a:pPr marL="457200" indent="-457200"/>
            <a:r>
              <a:rPr lang="zh-CN" altLang="en-US" sz="3200" dirty="0"/>
              <a:t>各级人民政府监管部门还有权</a:t>
            </a:r>
            <a:r>
              <a:rPr lang="zh-CN" altLang="en-US" sz="3200" u="sng" dirty="0"/>
              <a:t>查封、扣押</a:t>
            </a:r>
            <a:r>
              <a:rPr lang="zh-CN" altLang="en-US" sz="3200" dirty="0"/>
              <a:t>有关物品</a:t>
            </a:r>
          </a:p>
          <a:p>
            <a:pPr marL="457200" indent="-457200">
              <a:buNone/>
            </a:pPr>
            <a:endParaRPr lang="en-US" altLang="zh-CN" sz="3000" dirty="0">
              <a:latin typeface="+mn-ea"/>
              <a:cs typeface="+mj-cs"/>
            </a:endParaRPr>
          </a:p>
        </p:txBody>
      </p:sp>
    </p:spTree>
    <p:extLst>
      <p:ext uri="{BB962C8B-B14F-4D97-AF65-F5344CB8AC3E}">
        <p14:creationId xmlns:p14="http://schemas.microsoft.com/office/powerpoint/2010/main" val="162012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4" name="内容占位符 2"/>
          <p:cNvSpPr>
            <a:spLocks noGrp="1"/>
          </p:cNvSpPr>
          <p:nvPr>
            <p:ph idx="1"/>
          </p:nvPr>
        </p:nvSpPr>
        <p:spPr>
          <a:xfrm>
            <a:off x="523042" y="1572406"/>
            <a:ext cx="11144328" cy="4857784"/>
          </a:xfrm>
        </p:spPr>
        <p:txBody>
          <a:bodyPr>
            <a:noAutofit/>
          </a:bodyPr>
          <a:lstStyle/>
          <a:p>
            <a:pPr marL="457200" indent="-457200"/>
            <a:r>
              <a:rPr lang="zh-CN" altLang="en-US" sz="3200" dirty="0"/>
              <a:t>行政机关或其他行政主体依法定职权和程序对违反行政法规尚未构成犯罪的相对人有权给予</a:t>
            </a:r>
            <a:r>
              <a:rPr lang="zh-CN" altLang="en-US" sz="3200" b="1" dirty="0"/>
              <a:t>行政处罚</a:t>
            </a:r>
            <a:endParaRPr lang="en-US" altLang="zh-CN" sz="3200" b="1" dirty="0"/>
          </a:p>
          <a:p>
            <a:r>
              <a:rPr lang="zh-CN" altLang="en-US" sz="3200" dirty="0"/>
              <a:t>“</a:t>
            </a:r>
            <a:r>
              <a:rPr lang="zh-CN" altLang="zh-CN" sz="3200" dirty="0"/>
              <a:t>有关行政部门发现并认定经营者提供的商品或者服务存在缺陷，有危及人身、财产安全危险的，应当立即责令经营者采取停止销售、警示、召回、无害化处理、销毁、停止生产或者服务等措施。</a:t>
            </a:r>
            <a:r>
              <a:rPr lang="zh-CN" altLang="en-US" sz="3200" dirty="0"/>
              <a:t>”（</a:t>
            </a:r>
            <a:r>
              <a:rPr lang="en-US" altLang="zh-CN" sz="3200" dirty="0"/>
              <a:t>《</a:t>
            </a:r>
            <a:r>
              <a:rPr lang="zh-CN" altLang="en-US" sz="3200" dirty="0"/>
              <a:t>消法</a:t>
            </a:r>
            <a:r>
              <a:rPr lang="en-US" altLang="zh-CN" sz="3200" dirty="0"/>
              <a:t>》</a:t>
            </a:r>
            <a:r>
              <a:rPr lang="zh-CN" altLang="en-US" sz="3200" dirty="0"/>
              <a:t>第</a:t>
            </a:r>
            <a:r>
              <a:rPr lang="en-US" altLang="zh-CN" sz="3200" dirty="0"/>
              <a:t>33</a:t>
            </a:r>
            <a:r>
              <a:rPr lang="zh-CN" altLang="en-US" sz="3200" dirty="0"/>
              <a:t>条第</a:t>
            </a:r>
            <a:r>
              <a:rPr lang="en-US" altLang="zh-CN" sz="3200" dirty="0"/>
              <a:t>2</a:t>
            </a:r>
            <a:r>
              <a:rPr lang="zh-CN" altLang="en-US" sz="3200" dirty="0"/>
              <a:t>款）</a:t>
            </a:r>
            <a:endParaRPr lang="zh-CN" altLang="en-US" sz="3200" u="sng" dirty="0"/>
          </a:p>
        </p:txBody>
      </p:sp>
    </p:spTree>
    <p:extLst>
      <p:ext uri="{BB962C8B-B14F-4D97-AF65-F5344CB8AC3E}">
        <p14:creationId xmlns:p14="http://schemas.microsoft.com/office/powerpoint/2010/main" val="85452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消费者权利的消费者组织保护</a:t>
            </a:r>
          </a:p>
        </p:txBody>
      </p:sp>
      <p:sp>
        <p:nvSpPr>
          <p:cNvPr id="3" name="内容占位符 2"/>
          <p:cNvSpPr>
            <a:spLocks noGrp="1"/>
          </p:cNvSpPr>
          <p:nvPr>
            <p:ph idx="1"/>
          </p:nvPr>
        </p:nvSpPr>
        <p:spPr>
          <a:xfrm>
            <a:off x="1666050" y="2429662"/>
            <a:ext cx="9393718" cy="2581458"/>
          </a:xfrm>
        </p:spPr>
        <p:txBody>
          <a:bodyPr>
            <a:noAutofit/>
          </a:bodyPr>
          <a:lstStyle/>
          <a:p>
            <a:pPr marL="457200" indent="-457200"/>
            <a:r>
              <a:rPr lang="zh-CN" altLang="en-US" sz="3200" dirty="0"/>
              <a:t>消费者组织概述</a:t>
            </a:r>
            <a:endParaRPr lang="en-US" altLang="zh-CN" sz="3200" dirty="0"/>
          </a:p>
          <a:p>
            <a:pPr marL="457200" indent="-457200"/>
            <a:r>
              <a:rPr lang="zh-CN" altLang="en-US" sz="3200" dirty="0"/>
              <a:t>消费者协会</a:t>
            </a:r>
            <a:endParaRPr lang="en-US" altLang="zh-CN" sz="3200" dirty="0"/>
          </a:p>
          <a:p>
            <a:pPr marL="457200" indent="-457200"/>
            <a:r>
              <a:rPr lang="zh-CN" altLang="en-US" sz="3200" dirty="0"/>
              <a:t>中国消费者协会</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106932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消费者权利的经营者保护</a:t>
            </a:r>
          </a:p>
        </p:txBody>
      </p:sp>
      <p:sp>
        <p:nvSpPr>
          <p:cNvPr id="4" name="内容占位符 2"/>
          <p:cNvSpPr>
            <a:spLocks noGrp="1"/>
          </p:cNvSpPr>
          <p:nvPr>
            <p:ph idx="1"/>
          </p:nvPr>
        </p:nvSpPr>
        <p:spPr>
          <a:xfrm>
            <a:off x="880232" y="2501100"/>
            <a:ext cx="10429948" cy="3714776"/>
          </a:xfrm>
        </p:spPr>
        <p:txBody>
          <a:bodyPr>
            <a:noAutofit/>
          </a:bodyPr>
          <a:lstStyle/>
          <a:p>
            <a:pPr marL="457200" indent="-457200"/>
            <a:r>
              <a:rPr lang="zh-CN" altLang="en-US" sz="3000" dirty="0">
                <a:latin typeface="+mn-ea"/>
                <a:cs typeface="+mj-cs"/>
              </a:rPr>
              <a:t>经营者义务</a:t>
            </a:r>
            <a:endParaRPr lang="en-US" altLang="zh-CN" sz="3000" dirty="0">
              <a:latin typeface="+mn-ea"/>
              <a:cs typeface="+mj-cs"/>
            </a:endParaRPr>
          </a:p>
        </p:txBody>
      </p:sp>
    </p:spTree>
    <p:extLst>
      <p:ext uri="{BB962C8B-B14F-4D97-AF65-F5344CB8AC3E}">
        <p14:creationId xmlns:p14="http://schemas.microsoft.com/office/powerpoint/2010/main" val="5873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3"/>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594480" y="1572406"/>
            <a:ext cx="10838280" cy="4600465"/>
          </a:xfrm>
        </p:spPr>
        <p:txBody>
          <a:bodyPr>
            <a:noAutofit/>
          </a:bodyPr>
          <a:lstStyle/>
          <a:p>
            <a:pPr marL="514350" indent="-514350">
              <a:buFont typeface="+mj-ea"/>
              <a:buAutoNum type="circleNumDbPlain" startAt="2"/>
            </a:pPr>
            <a:r>
              <a:rPr lang="zh-CN" altLang="en-US" sz="2800" dirty="0"/>
              <a:t>日本的消费者权益保护运动</a:t>
            </a:r>
            <a:endParaRPr lang="en-US" altLang="zh-CN" sz="2800" dirty="0"/>
          </a:p>
          <a:p>
            <a:r>
              <a:rPr lang="zh-CN" altLang="en-US" sz="2800" dirty="0"/>
              <a:t>兴起于第二次世界大战之后</a:t>
            </a:r>
            <a:endParaRPr lang="en-US" altLang="zh-CN" sz="2800" dirty="0"/>
          </a:p>
          <a:p>
            <a:r>
              <a:rPr lang="zh-CN" altLang="en-US" sz="2800" dirty="0"/>
              <a:t>社会背景：日本经济全面瘫痪，消费品奇缺，一些不法厂商趁机生产伪劣商品。</a:t>
            </a:r>
            <a:endParaRPr lang="en-US" altLang="zh-CN" sz="2800" dirty="0"/>
          </a:p>
          <a:p>
            <a:r>
              <a:rPr lang="en-US" sz="2800" dirty="0"/>
              <a:t>1948</a:t>
            </a:r>
            <a:r>
              <a:rPr lang="zh-CN" altLang="en-US" sz="2800" dirty="0"/>
              <a:t>年</a:t>
            </a:r>
            <a:r>
              <a:rPr lang="en-US" sz="2800" dirty="0"/>
              <a:t>9</a:t>
            </a:r>
            <a:r>
              <a:rPr lang="zh-CN" altLang="en-US" sz="2800" dirty="0"/>
              <a:t>月，深受劣质火柴之害的一些家庭主妇召开“清除劣质火柴大会”。会后，成立了日本主妇协会，揭开了日本消费者运动的序幕。</a:t>
            </a:r>
          </a:p>
          <a:p>
            <a:r>
              <a:rPr lang="en-US" sz="2800" dirty="0"/>
              <a:t>20</a:t>
            </a:r>
            <a:r>
              <a:rPr lang="zh-CN" altLang="en-US" sz="2800" dirty="0"/>
              <a:t>世纪</a:t>
            </a:r>
            <a:r>
              <a:rPr lang="en-US" sz="2800" dirty="0"/>
              <a:t>50</a:t>
            </a:r>
            <a:r>
              <a:rPr lang="zh-CN" altLang="en-US" sz="2800" dirty="0"/>
              <a:t>年代至</a:t>
            </a:r>
            <a:r>
              <a:rPr lang="en-US" sz="2800" dirty="0"/>
              <a:t>60</a:t>
            </a:r>
            <a:r>
              <a:rPr lang="zh-CN" altLang="en-US" sz="2800" dirty="0"/>
              <a:t>年代，伴随着</a:t>
            </a:r>
            <a:r>
              <a:rPr lang="en-US" sz="2800" dirty="0"/>
              <a:t>日本</a:t>
            </a:r>
            <a:r>
              <a:rPr lang="zh-CN" altLang="en-US" sz="2800" dirty="0"/>
              <a:t>经济的高速发展，一些严重损害消费者利益的事件频频发生。面对一系列重大消费者受害案件的发生，日本消费者要求消费品安全的呼声越来越高。</a:t>
            </a:r>
          </a:p>
        </p:txBody>
      </p:sp>
    </p:spTree>
    <p:extLst>
      <p:ext uri="{BB962C8B-B14F-4D97-AF65-F5344CB8AC3E}">
        <p14:creationId xmlns:p14="http://schemas.microsoft.com/office/powerpoint/2010/main" val="42724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消费者权利的自我保护</a:t>
            </a:r>
          </a:p>
        </p:txBody>
      </p:sp>
      <p:sp>
        <p:nvSpPr>
          <p:cNvPr id="3" name="内容占位符 2"/>
          <p:cNvSpPr>
            <a:spLocks noGrp="1"/>
          </p:cNvSpPr>
          <p:nvPr>
            <p:ph idx="1"/>
          </p:nvPr>
        </p:nvSpPr>
        <p:spPr>
          <a:xfrm>
            <a:off x="1630710" y="2205658"/>
            <a:ext cx="9419400" cy="3816424"/>
          </a:xfrm>
        </p:spPr>
        <p:txBody>
          <a:bodyPr>
            <a:noAutofit/>
          </a:bodyPr>
          <a:lstStyle/>
          <a:p>
            <a:pPr marL="457200" indent="-457200"/>
            <a:r>
              <a:rPr lang="zh-CN" altLang="en-US" sz="3200" dirty="0"/>
              <a:t>增强权利自我保护意识</a:t>
            </a:r>
            <a:endParaRPr lang="en-US" altLang="zh-CN" sz="3200" dirty="0"/>
          </a:p>
          <a:p>
            <a:pPr marL="457200" indent="-457200"/>
            <a:r>
              <a:rPr lang="zh-CN" altLang="en-US" sz="3200" dirty="0"/>
              <a:t>学习权利自我保护知识</a:t>
            </a:r>
            <a:endParaRPr lang="en-US" altLang="zh-CN" sz="3200" dirty="0"/>
          </a:p>
          <a:p>
            <a:pPr marL="457200" indent="-457200"/>
            <a:r>
              <a:rPr lang="zh-CN" altLang="en-US" sz="3200" dirty="0"/>
              <a:t>提升权利自我保护能力</a:t>
            </a:r>
          </a:p>
          <a:p>
            <a:pPr>
              <a:lnSpc>
                <a:spcPct val="140000"/>
              </a:lnSpc>
              <a:spcBef>
                <a:spcPts val="0"/>
              </a:spcBef>
            </a:pPr>
            <a:endParaRPr lang="en-US" altLang="zh-CN" sz="3000" dirty="0">
              <a:latin typeface="+mn-ea"/>
              <a:cs typeface="+mj-cs"/>
            </a:endParaRPr>
          </a:p>
        </p:txBody>
      </p:sp>
    </p:spTree>
    <p:extLst>
      <p:ext uri="{BB962C8B-B14F-4D97-AF65-F5344CB8AC3E}">
        <p14:creationId xmlns:p14="http://schemas.microsoft.com/office/powerpoint/2010/main" val="12633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增强权利自我保护意识</a:t>
            </a:r>
          </a:p>
        </p:txBody>
      </p:sp>
      <p:sp>
        <p:nvSpPr>
          <p:cNvPr id="4" name="内容占位符 2"/>
          <p:cNvSpPr>
            <a:spLocks noGrp="1"/>
          </p:cNvSpPr>
          <p:nvPr>
            <p:ph idx="1"/>
          </p:nvPr>
        </p:nvSpPr>
        <p:spPr>
          <a:xfrm>
            <a:off x="880232" y="2501100"/>
            <a:ext cx="10429948" cy="3714776"/>
          </a:xfrm>
        </p:spPr>
        <p:txBody>
          <a:bodyPr>
            <a:noAutofit/>
          </a:bodyPr>
          <a:lstStyle/>
          <a:p>
            <a:pPr marL="457200" indent="-457200"/>
            <a:r>
              <a:rPr lang="zh-CN" altLang="en-US" sz="3200" dirty="0"/>
              <a:t>增强主体意识</a:t>
            </a:r>
            <a:endParaRPr lang="en-US" altLang="zh-CN" sz="3200" dirty="0"/>
          </a:p>
          <a:p>
            <a:pPr marL="457200" indent="-457200"/>
            <a:r>
              <a:rPr lang="zh-CN" altLang="en-US" sz="3200" dirty="0"/>
              <a:t>增强权利意识</a:t>
            </a:r>
            <a:endParaRPr lang="en-US" altLang="zh-CN" sz="3200" dirty="0"/>
          </a:p>
          <a:p>
            <a:pPr marL="457200" indent="-457200"/>
            <a:r>
              <a:rPr lang="zh-CN" altLang="en-US" sz="3200" dirty="0"/>
              <a:t>增强自我防范意识</a:t>
            </a:r>
            <a:endParaRPr lang="en-US" altLang="zh-CN" sz="3200" dirty="0"/>
          </a:p>
          <a:p>
            <a:pPr marL="457200" indent="-457200"/>
            <a:r>
              <a:rPr lang="zh-CN" altLang="en-US" sz="3200" dirty="0"/>
              <a:t>增强文明消费意识</a:t>
            </a:r>
            <a:endParaRPr lang="en-US" altLang="zh-CN" sz="3200" dirty="0"/>
          </a:p>
          <a:p>
            <a:pPr marL="457200" indent="-457200"/>
            <a:r>
              <a:rPr lang="zh-CN" altLang="en-US" sz="3200" dirty="0"/>
              <a:t>增强消费者群体保护意识</a:t>
            </a:r>
          </a:p>
          <a:p>
            <a:pPr marL="457200" indent="-457200">
              <a:buNone/>
            </a:pPr>
            <a:endParaRPr lang="en-US" altLang="zh-CN" sz="3000" dirty="0">
              <a:latin typeface="+mn-ea"/>
              <a:cs typeface="+mj-cs"/>
            </a:endParaRPr>
          </a:p>
        </p:txBody>
      </p:sp>
    </p:spTree>
    <p:extLst>
      <p:ext uri="{BB962C8B-B14F-4D97-AF65-F5344CB8AC3E}">
        <p14:creationId xmlns:p14="http://schemas.microsoft.com/office/powerpoint/2010/main" val="215809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学习权利自我保护知识</a:t>
            </a:r>
          </a:p>
        </p:txBody>
      </p:sp>
      <p:sp>
        <p:nvSpPr>
          <p:cNvPr id="4" name="内容占位符 2"/>
          <p:cNvSpPr>
            <a:spLocks noGrp="1"/>
          </p:cNvSpPr>
          <p:nvPr>
            <p:ph idx="1"/>
          </p:nvPr>
        </p:nvSpPr>
        <p:spPr>
          <a:xfrm>
            <a:off x="880232" y="2501100"/>
            <a:ext cx="10429948" cy="3714776"/>
          </a:xfrm>
        </p:spPr>
        <p:txBody>
          <a:bodyPr>
            <a:noAutofit/>
          </a:bodyPr>
          <a:lstStyle/>
          <a:p>
            <a:pPr marL="457200" indent="-457200"/>
            <a:r>
              <a:rPr lang="zh-CN" altLang="en-US" sz="3200" dirty="0"/>
              <a:t>增强主体意识</a:t>
            </a:r>
            <a:endParaRPr lang="en-US" altLang="zh-CN" sz="3200" dirty="0"/>
          </a:p>
          <a:p>
            <a:pPr marL="457200" indent="-457200"/>
            <a:r>
              <a:rPr lang="zh-CN" altLang="en-US" sz="3200" dirty="0"/>
              <a:t>增强权利意识</a:t>
            </a:r>
            <a:endParaRPr lang="en-US" altLang="zh-CN" sz="3200" dirty="0"/>
          </a:p>
          <a:p>
            <a:pPr marL="457200" indent="-457200"/>
            <a:r>
              <a:rPr lang="zh-CN" altLang="en-US" sz="3200" dirty="0"/>
              <a:t>增强自我防范意识</a:t>
            </a:r>
            <a:endParaRPr lang="en-US" altLang="zh-CN" sz="3200" dirty="0"/>
          </a:p>
          <a:p>
            <a:pPr marL="457200" indent="-457200"/>
            <a:r>
              <a:rPr lang="zh-CN" altLang="en-US" sz="3200" dirty="0"/>
              <a:t>增强文明消费意识</a:t>
            </a:r>
            <a:endParaRPr lang="en-US" altLang="zh-CN" sz="3200" dirty="0"/>
          </a:p>
          <a:p>
            <a:pPr marL="457200" indent="-457200"/>
            <a:r>
              <a:rPr lang="zh-CN" altLang="en-US" sz="3200" dirty="0"/>
              <a:t>增强消费者群体保护意识</a:t>
            </a:r>
          </a:p>
          <a:p>
            <a:pPr marL="457200" indent="-457200">
              <a:buNone/>
            </a:pPr>
            <a:endParaRPr lang="en-US" altLang="zh-CN" sz="3000" dirty="0">
              <a:latin typeface="+mn-ea"/>
              <a:cs typeface="+mj-cs"/>
            </a:endParaRPr>
          </a:p>
        </p:txBody>
      </p:sp>
    </p:spTree>
    <p:extLst>
      <p:ext uri="{BB962C8B-B14F-4D97-AF65-F5344CB8AC3E}">
        <p14:creationId xmlns:p14="http://schemas.microsoft.com/office/powerpoint/2010/main" val="251562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36591"/>
            <a:ext cx="8469646" cy="724564"/>
          </a:xfrm>
        </p:spPr>
        <p:txBody>
          <a:bodyPr>
            <a:noAutofit/>
          </a:bodyPr>
          <a:lstStyle/>
          <a:p>
            <a:r>
              <a:rPr lang="zh-CN" altLang="en-US" sz="4000" b="1" dirty="0">
                <a:solidFill>
                  <a:srgbClr val="7C1D20"/>
                </a:solidFill>
                <a:latin typeface="+mn-ea"/>
              </a:rPr>
              <a:t>提升权利自我保护能力</a:t>
            </a:r>
          </a:p>
        </p:txBody>
      </p:sp>
      <p:sp>
        <p:nvSpPr>
          <p:cNvPr id="4" name="内容占位符 2"/>
          <p:cNvSpPr>
            <a:spLocks noGrp="1"/>
          </p:cNvSpPr>
          <p:nvPr>
            <p:ph idx="1"/>
          </p:nvPr>
        </p:nvSpPr>
        <p:spPr>
          <a:xfrm>
            <a:off x="880232" y="2501100"/>
            <a:ext cx="10429948" cy="3714776"/>
          </a:xfrm>
        </p:spPr>
        <p:txBody>
          <a:bodyPr>
            <a:noAutofit/>
          </a:bodyPr>
          <a:lstStyle/>
          <a:p>
            <a:pPr marL="457200" indent="-457200"/>
            <a:r>
              <a:rPr lang="zh-CN" altLang="en-US" sz="3200"/>
              <a:t>提升</a:t>
            </a:r>
            <a:r>
              <a:rPr lang="zh-CN" altLang="en-US" sz="3200" dirty="0"/>
              <a:t>协商和解能力</a:t>
            </a:r>
            <a:endParaRPr lang="en-US" altLang="zh-CN" sz="3200" dirty="0"/>
          </a:p>
          <a:p>
            <a:pPr marL="457200" indent="-457200"/>
            <a:r>
              <a:rPr lang="zh-CN" altLang="en-US" sz="3200" dirty="0"/>
              <a:t>提升民事诉讼能力</a:t>
            </a:r>
            <a:endParaRPr lang="en-US" altLang="zh-CN" sz="3200" dirty="0"/>
          </a:p>
          <a:p>
            <a:pPr marL="457200" indent="-457200">
              <a:buNone/>
            </a:pPr>
            <a:endParaRPr lang="en-US" altLang="zh-CN" sz="3000" dirty="0">
              <a:latin typeface="+mn-ea"/>
              <a:cs typeface="+mj-cs"/>
            </a:endParaRPr>
          </a:p>
        </p:txBody>
      </p:sp>
    </p:spTree>
    <p:extLst>
      <p:ext uri="{BB962C8B-B14F-4D97-AF65-F5344CB8AC3E}">
        <p14:creationId xmlns:p14="http://schemas.microsoft.com/office/powerpoint/2010/main" val="161163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4" name="内容占位符 2"/>
          <p:cNvSpPr>
            <a:spLocks noGrp="1"/>
          </p:cNvSpPr>
          <p:nvPr>
            <p:ph idx="1"/>
          </p:nvPr>
        </p:nvSpPr>
        <p:spPr>
          <a:xfrm>
            <a:off x="594480" y="1786720"/>
            <a:ext cx="11001452" cy="3571900"/>
          </a:xfrm>
        </p:spPr>
        <p:txBody>
          <a:bodyPr>
            <a:noAutofit/>
          </a:bodyPr>
          <a:lstStyle/>
          <a:p>
            <a:pPr marL="457200" indent="-457200"/>
            <a:r>
              <a:rPr lang="zh-CN" altLang="en-US" sz="3200" dirty="0"/>
              <a:t>视频案例</a:t>
            </a:r>
            <a:endParaRPr lang="en-US" altLang="zh-CN" sz="3200" dirty="0"/>
          </a:p>
          <a:p>
            <a:pPr marL="457200" indent="-457200">
              <a:buNone/>
            </a:pPr>
            <a:r>
              <a:rPr lang="zh-CN" altLang="en-US" sz="3200" dirty="0"/>
              <a:t>今日说法， 火锅店的猫腻（上下），</a:t>
            </a:r>
            <a:r>
              <a:rPr lang="en-US" altLang="zh-CN" sz="2800" dirty="0"/>
              <a:t>20210824-25</a:t>
            </a:r>
          </a:p>
          <a:p>
            <a:pPr marL="457200" indent="-457200">
              <a:buNone/>
            </a:pPr>
            <a:r>
              <a:rPr lang="en-US" altLang="zh-CN" sz="3000" dirty="0">
                <a:latin typeface="+mn-ea"/>
                <a:cs typeface="+mj-cs"/>
              </a:rPr>
              <a:t>http://tv.cctv.com/2021/08/25/VIDEudO9BV1gXEsy9N9rhgT1210825.shtml</a:t>
            </a:r>
          </a:p>
        </p:txBody>
      </p:sp>
    </p:spTree>
    <p:extLst>
      <p:ext uri="{BB962C8B-B14F-4D97-AF65-F5344CB8AC3E}">
        <p14:creationId xmlns:p14="http://schemas.microsoft.com/office/powerpoint/2010/main" val="357582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财大ppt模板\B10PPT模板（二）宽屏-10.jpg"/>
          <p:cNvPicPr>
            <a:picLocks noChangeAspect="1" noChangeArrowheads="1"/>
          </p:cNvPicPr>
          <p:nvPr/>
        </p:nvPicPr>
        <p:blipFill>
          <a:blip r:embed="rId2"/>
          <a:srcRect/>
          <a:stretch>
            <a:fillRect/>
          </a:stretch>
        </p:blipFill>
        <p:spPr bwMode="auto">
          <a:xfrm>
            <a:off x="1587" y="0"/>
            <a:ext cx="12188826" cy="7050087"/>
          </a:xfrm>
          <a:prstGeom prst="rect">
            <a:avLst/>
          </a:prstGeom>
          <a:noFill/>
        </p:spPr>
      </p:pic>
      <p:sp>
        <p:nvSpPr>
          <p:cNvPr id="2" name="标题 1"/>
          <p:cNvSpPr>
            <a:spLocks noGrp="1"/>
          </p:cNvSpPr>
          <p:nvPr>
            <p:ph type="title"/>
          </p:nvPr>
        </p:nvSpPr>
        <p:spPr>
          <a:xfrm>
            <a:off x="557361" y="2587282"/>
            <a:ext cx="10971372" cy="1143265"/>
          </a:xfrm>
        </p:spPr>
        <p:txBody>
          <a:bodyPr>
            <a:normAutofit fontScale="90000"/>
          </a:bodyPr>
          <a:lstStyle/>
          <a:p>
            <a:r>
              <a:rPr lang="zh-CN" altLang="en-US" sz="7200"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09521" y="3624219"/>
            <a:ext cx="10971372" cy="648087"/>
          </a:xfrm>
        </p:spPr>
        <p:txBody>
          <a:bodyPr>
            <a:normAutofit lnSpcReduction="10000"/>
          </a:bodyPr>
          <a:lstStyle/>
          <a:p>
            <a:pPr algn="ctr">
              <a:buNone/>
            </a:pPr>
            <a:r>
              <a:rPr lang="en-US" altLang="zh-CN" dirty="0">
                <a:solidFill>
                  <a:srgbClr val="7C1D20"/>
                </a:solidFill>
                <a:latin typeface="微软雅黑" pitchFamily="34" charset="-122"/>
                <a:ea typeface="微软雅黑" pitchFamily="34" charset="-122"/>
              </a:rPr>
              <a:t>Thank You</a:t>
            </a:r>
            <a:endParaRPr lang="zh-CN" altLang="en-US" dirty="0">
              <a:solidFill>
                <a:srgbClr val="7C1D20"/>
              </a:solidFill>
              <a:latin typeface="微软雅黑" pitchFamily="34" charset="-122"/>
              <a:ea typeface="微软雅黑" pitchFamily="34" charset="-122"/>
            </a:endParaRPr>
          </a:p>
        </p:txBody>
      </p:sp>
    </p:spTree>
    <p:extLst>
      <p:ext uri="{BB962C8B-B14F-4D97-AF65-F5344CB8AC3E}">
        <p14:creationId xmlns:p14="http://schemas.microsoft.com/office/powerpoint/2010/main" val="281244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3"/>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23108" y="1643844"/>
            <a:ext cx="10552528" cy="4743341"/>
          </a:xfrm>
        </p:spPr>
        <p:txBody>
          <a:bodyPr>
            <a:noAutofit/>
          </a:bodyPr>
          <a:lstStyle/>
          <a:p>
            <a:r>
              <a:rPr lang="zh-CN" altLang="en-US" sz="2800" dirty="0"/>
              <a:t>进入</a:t>
            </a:r>
            <a:r>
              <a:rPr lang="en-US" sz="2800" dirty="0"/>
              <a:t>70</a:t>
            </a:r>
            <a:r>
              <a:rPr lang="zh-CN" altLang="en-US" sz="2800" dirty="0"/>
              <a:t>年代以后，日本消费者运动目标进一步扩大，除了食品及日用消费品的卫生和安全问题外，在实现公平交易，制止不正当营销手段，取缔不公平交易习惯等方面也提出了更高的要求。</a:t>
            </a:r>
          </a:p>
          <a:p>
            <a:r>
              <a:rPr lang="zh-CN" altLang="en-US" sz="2800" dirty="0"/>
              <a:t>在日本的消费者运动中，</a:t>
            </a:r>
            <a:r>
              <a:rPr lang="zh-CN" altLang="en-US" sz="2800" b="1" dirty="0"/>
              <a:t>消费者组织</a:t>
            </a:r>
            <a:r>
              <a:rPr lang="zh-CN" altLang="en-US" sz="2800" dirty="0"/>
              <a:t>发挥了极其重要作用。迄今为止，全国性的消费者团体有</a:t>
            </a:r>
            <a:r>
              <a:rPr lang="en-US" sz="2800" dirty="0"/>
              <a:t>29</a:t>
            </a:r>
            <a:r>
              <a:rPr lang="zh-CN" altLang="en-US" sz="2800" dirty="0"/>
              <a:t>个，各种民间性消费者团体近</a:t>
            </a:r>
            <a:r>
              <a:rPr lang="en-US" sz="2800" dirty="0"/>
              <a:t>4000</a:t>
            </a:r>
            <a:r>
              <a:rPr lang="zh-CN" altLang="en-US" sz="2800" dirty="0"/>
              <a:t>个。日本消费者运动的成果也不断得到来自政府方面的承认。</a:t>
            </a:r>
          </a:p>
          <a:p>
            <a:endParaRPr lang="en-US" altLang="zh-CN" sz="2800" dirty="0"/>
          </a:p>
        </p:txBody>
      </p:sp>
    </p:spTree>
    <p:extLst>
      <p:ext uri="{BB962C8B-B14F-4D97-AF65-F5344CB8AC3E}">
        <p14:creationId xmlns:p14="http://schemas.microsoft.com/office/powerpoint/2010/main" val="343278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094546" y="1929596"/>
            <a:ext cx="10287072" cy="3214710"/>
          </a:xfrm>
        </p:spPr>
        <p:txBody>
          <a:bodyPr>
            <a:noAutofit/>
          </a:bodyPr>
          <a:lstStyle/>
          <a:p>
            <a:pPr marL="514350" indent="-514350">
              <a:buFont typeface="+mj-ea"/>
              <a:buAutoNum type="circleNumDbPlain" startAt="3"/>
            </a:pPr>
            <a:r>
              <a:rPr lang="en-US" altLang="zh-CN" sz="3200" dirty="0"/>
              <a:t>1983</a:t>
            </a:r>
            <a:r>
              <a:rPr lang="zh-CN" altLang="en-US" sz="3200" dirty="0"/>
              <a:t>年，国际消费者联盟组织确定每年的</a:t>
            </a:r>
            <a:r>
              <a:rPr lang="en-US" altLang="zh-CN" sz="3200" dirty="0"/>
              <a:t>3</a:t>
            </a:r>
            <a:r>
              <a:rPr lang="zh-CN" altLang="en-US" sz="3200" dirty="0"/>
              <a:t>月</a:t>
            </a:r>
            <a:r>
              <a:rPr lang="en-US" altLang="zh-CN" sz="3200" dirty="0"/>
              <a:t>15</a:t>
            </a:r>
            <a:r>
              <a:rPr lang="zh-CN" altLang="en-US" sz="3200" dirty="0"/>
              <a:t>日为“</a:t>
            </a:r>
            <a:r>
              <a:rPr lang="zh-CN" altLang="en-US" sz="3200" b="1" dirty="0"/>
              <a:t>国际消费者权益日</a:t>
            </a:r>
            <a:r>
              <a:rPr lang="zh-CN" altLang="en-US" sz="3200" dirty="0"/>
              <a:t>”</a:t>
            </a:r>
            <a:endParaRPr lang="en-US" altLang="zh-CN" sz="3200" dirty="0"/>
          </a:p>
          <a:p>
            <a:pPr marL="514350" indent="-514350">
              <a:buFont typeface="+mj-ea"/>
              <a:buAutoNum type="circleNumDbPlain" startAt="3"/>
            </a:pPr>
            <a:r>
              <a:rPr lang="zh-CN" altLang="en-US" sz="3200" dirty="0"/>
              <a:t> </a:t>
            </a:r>
            <a:r>
              <a:rPr lang="en-US" sz="3200" dirty="0"/>
              <a:t>1984</a:t>
            </a:r>
            <a:r>
              <a:rPr lang="zh-CN" altLang="en-US" sz="3200" dirty="0"/>
              <a:t>年，全世界有</a:t>
            </a:r>
            <a:r>
              <a:rPr lang="en-US" sz="3200" dirty="0"/>
              <a:t>90</a:t>
            </a:r>
            <a:r>
              <a:rPr lang="zh-CN" altLang="en-US" sz="3200" dirty="0"/>
              <a:t>多个国家和地区设立了消费者保护组织</a:t>
            </a:r>
            <a:endParaRPr lang="en-US" altLang="zh-CN" sz="3200" dirty="0"/>
          </a:p>
          <a:p>
            <a:pPr marL="514350" indent="-514350">
              <a:buFont typeface="+mj-ea"/>
              <a:buAutoNum type="circleNumDbPlain" startAt="3"/>
            </a:pPr>
            <a:r>
              <a:rPr lang="en-US" sz="3200" dirty="0"/>
              <a:t> 1985</a:t>
            </a:r>
            <a:r>
              <a:rPr lang="zh-CN" altLang="en-US" sz="3200" dirty="0"/>
              <a:t>年</a:t>
            </a:r>
            <a:r>
              <a:rPr lang="en-US" sz="3200" dirty="0"/>
              <a:t>4</a:t>
            </a:r>
            <a:r>
              <a:rPr lang="zh-CN" altLang="en-US" sz="3200" dirty="0"/>
              <a:t>月</a:t>
            </a:r>
            <a:r>
              <a:rPr lang="en-US" sz="3200" dirty="0"/>
              <a:t>9</a:t>
            </a:r>
            <a:r>
              <a:rPr lang="zh-CN" altLang="en-US" sz="3200" dirty="0"/>
              <a:t>日，第</a:t>
            </a:r>
            <a:r>
              <a:rPr lang="en-US" sz="3200" dirty="0"/>
              <a:t>39</a:t>
            </a:r>
            <a:r>
              <a:rPr lang="zh-CN" altLang="en-US" sz="3200" dirty="0"/>
              <a:t>届联合国大会一致通过了</a:t>
            </a:r>
            <a:r>
              <a:rPr lang="en-US" altLang="zh-CN" sz="3200" b="1" dirty="0"/>
              <a:t>《</a:t>
            </a:r>
            <a:r>
              <a:rPr lang="zh-CN" altLang="en-US" sz="3200" b="1" dirty="0"/>
              <a:t>保护消费者准则</a:t>
            </a:r>
            <a:r>
              <a:rPr lang="en-US" altLang="zh-CN" sz="3200" b="1" dirty="0"/>
              <a:t>》</a:t>
            </a:r>
            <a:endParaRPr lang="zh-CN" altLang="en-US" sz="3200" dirty="0"/>
          </a:p>
          <a:p>
            <a:pPr marL="514350" indent="-514350">
              <a:buFont typeface="+mj-ea"/>
              <a:buAutoNum type="circleNumDbPlain" startAt="3"/>
            </a:pPr>
            <a:endParaRPr lang="en-US" altLang="zh-CN" sz="3200" dirty="0"/>
          </a:p>
        </p:txBody>
      </p:sp>
    </p:spTree>
    <p:extLst>
      <p:ext uri="{BB962C8B-B14F-4D97-AF65-F5344CB8AC3E}">
        <p14:creationId xmlns:p14="http://schemas.microsoft.com/office/powerpoint/2010/main" val="166706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10012</TotalTime>
  <Words>4979</Words>
  <Application>Microsoft Office PowerPoint</Application>
  <PresentationFormat>自定义</PresentationFormat>
  <Paragraphs>439</Paragraphs>
  <Slides>75</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75</vt:i4>
      </vt:variant>
    </vt:vector>
  </HeadingPairs>
  <TitlesOfParts>
    <vt:vector size="83" baseType="lpstr">
      <vt:lpstr>等线</vt:lpstr>
      <vt:lpstr>华文楷体</vt:lpstr>
      <vt:lpstr>楷体</vt:lpstr>
      <vt:lpstr>宋体</vt:lpstr>
      <vt:lpstr>微软雅黑</vt:lpstr>
      <vt:lpstr>Arial</vt:lpstr>
      <vt:lpstr>Calibri</vt:lpstr>
      <vt:lpstr>Office 主题</vt:lpstr>
      <vt:lpstr>消费者权益保护法</vt:lpstr>
      <vt:lpstr>第三部分：消费者权利保护</vt:lpstr>
      <vt:lpstr>消费者权利保护概述</vt:lpstr>
      <vt:lpstr>消费者权益保护运动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消费者权利保护的基本要素</vt:lpstr>
      <vt:lpstr>PowerPoint 演示文稿</vt:lpstr>
      <vt:lpstr>PowerPoint 演示文稿</vt:lpstr>
      <vt:lpstr>消费者权利的国家保护</vt:lpstr>
      <vt:lpstr>制定消费者权益保护法律</vt:lpstr>
      <vt:lpstr>新旧消法对比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制定强制性标准</vt:lpstr>
      <vt:lpstr>强制性标准的含义</vt:lpstr>
      <vt:lpstr>PowerPoint 演示文稿</vt:lpstr>
      <vt:lpstr>PowerPoint 演示文稿</vt:lpstr>
      <vt:lpstr>与消费者权益保护相关的重要的国家强制性标准</vt:lpstr>
      <vt:lpstr>食品安全标准</vt:lpstr>
      <vt:lpstr>PowerPoint 演示文稿</vt:lpstr>
      <vt:lpstr>PowerPoint 演示文稿</vt:lpstr>
      <vt:lpstr>药品标准</vt:lpstr>
      <vt:lpstr>PowerPoint 演示文稿</vt:lpstr>
      <vt:lpstr>消费者权利的政府保护</vt:lpstr>
      <vt:lpstr>制定保护消费者权益的行政法规与行政规章</vt:lpstr>
      <vt:lpstr>行政法规</vt:lpstr>
      <vt:lpstr>PowerPoint 演示文稿</vt:lpstr>
      <vt:lpstr>行政规章</vt:lpstr>
      <vt:lpstr>PowerPoint 演示文稿</vt:lpstr>
      <vt:lpstr>PowerPoint 演示文稿</vt:lpstr>
      <vt:lpstr>组织和领导消费者权利保护工作</vt:lpstr>
      <vt:lpstr>实施市场监督管理</vt:lpstr>
      <vt:lpstr>PowerPoint 演示文稿</vt:lpstr>
      <vt:lpstr>PowerPoint 演示文稿</vt:lpstr>
      <vt:lpstr>消费者权利的消费者组织保护</vt:lpstr>
      <vt:lpstr>消费者权利的经营者保护</vt:lpstr>
      <vt:lpstr>消费者权利的自我保护</vt:lpstr>
      <vt:lpstr>增强权利自我保护意识</vt:lpstr>
      <vt:lpstr>学习权利自我保护知识</vt:lpstr>
      <vt:lpstr>提升权利自我保护能力</vt:lpstr>
      <vt:lpstr>PowerPoint 演示文稿</vt:lpstr>
      <vt:lpstr>   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heqinhua</cp:lastModifiedBy>
  <cp:revision>250</cp:revision>
  <dcterms:created xsi:type="dcterms:W3CDTF">2016-12-19T01:38:36Z</dcterms:created>
  <dcterms:modified xsi:type="dcterms:W3CDTF">2024-04-24T09:48:13Z</dcterms:modified>
</cp:coreProperties>
</file>