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7"/>
  </p:notesMasterIdLst>
  <p:handoutMasterIdLst>
    <p:handoutMasterId r:id="rId248"/>
  </p:handoutMasterIdLst>
  <p:sldIdLst>
    <p:sldId id="256" r:id="rId2"/>
    <p:sldId id="756" r:id="rId3"/>
    <p:sldId id="757" r:id="rId4"/>
    <p:sldId id="758" r:id="rId5"/>
    <p:sldId id="989" r:id="rId6"/>
    <p:sldId id="990" r:id="rId7"/>
    <p:sldId id="991" r:id="rId8"/>
    <p:sldId id="760" r:id="rId9"/>
    <p:sldId id="992" r:id="rId10"/>
    <p:sldId id="993" r:id="rId11"/>
    <p:sldId id="994" r:id="rId12"/>
    <p:sldId id="995" r:id="rId13"/>
    <p:sldId id="996" r:id="rId14"/>
    <p:sldId id="761" r:id="rId15"/>
    <p:sldId id="762" r:id="rId16"/>
    <p:sldId id="763" r:id="rId17"/>
    <p:sldId id="764" r:id="rId18"/>
    <p:sldId id="765" r:id="rId19"/>
    <p:sldId id="766" r:id="rId20"/>
    <p:sldId id="767" r:id="rId21"/>
    <p:sldId id="768"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92" r:id="rId46"/>
    <p:sldId id="793" r:id="rId47"/>
    <p:sldId id="794" r:id="rId48"/>
    <p:sldId id="795" r:id="rId49"/>
    <p:sldId id="796" r:id="rId50"/>
    <p:sldId id="797" r:id="rId51"/>
    <p:sldId id="798" r:id="rId52"/>
    <p:sldId id="799" r:id="rId53"/>
    <p:sldId id="800" r:id="rId54"/>
    <p:sldId id="801" r:id="rId55"/>
    <p:sldId id="802" r:id="rId56"/>
    <p:sldId id="997" r:id="rId57"/>
    <p:sldId id="998" r:id="rId58"/>
    <p:sldId id="803" r:id="rId59"/>
    <p:sldId id="804" r:id="rId60"/>
    <p:sldId id="1001" r:id="rId61"/>
    <p:sldId id="805" r:id="rId62"/>
    <p:sldId id="806" r:id="rId63"/>
    <p:sldId id="807" r:id="rId64"/>
    <p:sldId id="808" r:id="rId65"/>
    <p:sldId id="809" r:id="rId66"/>
    <p:sldId id="810" r:id="rId67"/>
    <p:sldId id="811" r:id="rId68"/>
    <p:sldId id="812" r:id="rId69"/>
    <p:sldId id="813" r:id="rId70"/>
    <p:sldId id="814" r:id="rId71"/>
    <p:sldId id="815" r:id="rId72"/>
    <p:sldId id="816" r:id="rId73"/>
    <p:sldId id="817" r:id="rId74"/>
    <p:sldId id="818" r:id="rId75"/>
    <p:sldId id="819" r:id="rId76"/>
    <p:sldId id="820" r:id="rId77"/>
    <p:sldId id="821" r:id="rId78"/>
    <p:sldId id="822" r:id="rId79"/>
    <p:sldId id="823" r:id="rId80"/>
    <p:sldId id="824" r:id="rId81"/>
    <p:sldId id="825" r:id="rId82"/>
    <p:sldId id="826" r:id="rId83"/>
    <p:sldId id="827" r:id="rId84"/>
    <p:sldId id="828" r:id="rId85"/>
    <p:sldId id="829" r:id="rId86"/>
    <p:sldId id="830" r:id="rId87"/>
    <p:sldId id="831" r:id="rId88"/>
    <p:sldId id="832" r:id="rId89"/>
    <p:sldId id="833" r:id="rId90"/>
    <p:sldId id="834" r:id="rId91"/>
    <p:sldId id="835" r:id="rId92"/>
    <p:sldId id="836" r:id="rId93"/>
    <p:sldId id="837" r:id="rId94"/>
    <p:sldId id="838" r:id="rId95"/>
    <p:sldId id="839" r:id="rId96"/>
    <p:sldId id="840" r:id="rId97"/>
    <p:sldId id="841" r:id="rId98"/>
    <p:sldId id="842" r:id="rId99"/>
    <p:sldId id="843" r:id="rId100"/>
    <p:sldId id="844" r:id="rId101"/>
    <p:sldId id="845" r:id="rId102"/>
    <p:sldId id="846" r:id="rId103"/>
    <p:sldId id="847" r:id="rId104"/>
    <p:sldId id="848" r:id="rId105"/>
    <p:sldId id="849" r:id="rId106"/>
    <p:sldId id="850" r:id="rId107"/>
    <p:sldId id="851" r:id="rId108"/>
    <p:sldId id="852" r:id="rId109"/>
    <p:sldId id="853" r:id="rId110"/>
    <p:sldId id="854" r:id="rId111"/>
    <p:sldId id="855" r:id="rId112"/>
    <p:sldId id="856" r:id="rId113"/>
    <p:sldId id="857" r:id="rId114"/>
    <p:sldId id="858" r:id="rId115"/>
    <p:sldId id="859" r:id="rId116"/>
    <p:sldId id="860" r:id="rId117"/>
    <p:sldId id="861" r:id="rId118"/>
    <p:sldId id="862" r:id="rId119"/>
    <p:sldId id="863" r:id="rId120"/>
    <p:sldId id="864" r:id="rId121"/>
    <p:sldId id="865" r:id="rId122"/>
    <p:sldId id="866" r:id="rId123"/>
    <p:sldId id="867" r:id="rId124"/>
    <p:sldId id="868" r:id="rId125"/>
    <p:sldId id="869" r:id="rId126"/>
    <p:sldId id="870" r:id="rId127"/>
    <p:sldId id="871" r:id="rId128"/>
    <p:sldId id="872" r:id="rId129"/>
    <p:sldId id="873" r:id="rId130"/>
    <p:sldId id="874" r:id="rId131"/>
    <p:sldId id="875" r:id="rId132"/>
    <p:sldId id="876" r:id="rId133"/>
    <p:sldId id="877" r:id="rId134"/>
    <p:sldId id="878" r:id="rId135"/>
    <p:sldId id="879" r:id="rId136"/>
    <p:sldId id="880" r:id="rId137"/>
    <p:sldId id="881" r:id="rId138"/>
    <p:sldId id="882" r:id="rId139"/>
    <p:sldId id="883" r:id="rId140"/>
    <p:sldId id="884" r:id="rId141"/>
    <p:sldId id="885" r:id="rId142"/>
    <p:sldId id="886" r:id="rId143"/>
    <p:sldId id="887" r:id="rId144"/>
    <p:sldId id="888" r:id="rId145"/>
    <p:sldId id="889" r:id="rId146"/>
    <p:sldId id="890" r:id="rId147"/>
    <p:sldId id="891" r:id="rId148"/>
    <p:sldId id="892" r:id="rId149"/>
    <p:sldId id="893" r:id="rId150"/>
    <p:sldId id="894" r:id="rId151"/>
    <p:sldId id="895" r:id="rId152"/>
    <p:sldId id="896" r:id="rId153"/>
    <p:sldId id="897" r:id="rId154"/>
    <p:sldId id="898" r:id="rId155"/>
    <p:sldId id="899" r:id="rId156"/>
    <p:sldId id="900" r:id="rId157"/>
    <p:sldId id="901" r:id="rId158"/>
    <p:sldId id="902" r:id="rId159"/>
    <p:sldId id="903" r:id="rId160"/>
    <p:sldId id="904" r:id="rId161"/>
    <p:sldId id="905" r:id="rId162"/>
    <p:sldId id="906" r:id="rId163"/>
    <p:sldId id="907" r:id="rId164"/>
    <p:sldId id="908" r:id="rId165"/>
    <p:sldId id="909" r:id="rId166"/>
    <p:sldId id="910" r:id="rId167"/>
    <p:sldId id="911" r:id="rId168"/>
    <p:sldId id="912" r:id="rId169"/>
    <p:sldId id="913" r:id="rId170"/>
    <p:sldId id="914" r:id="rId171"/>
    <p:sldId id="915" r:id="rId172"/>
    <p:sldId id="916" r:id="rId173"/>
    <p:sldId id="917" r:id="rId174"/>
    <p:sldId id="918" r:id="rId175"/>
    <p:sldId id="919" r:id="rId176"/>
    <p:sldId id="920" r:id="rId177"/>
    <p:sldId id="921" r:id="rId178"/>
    <p:sldId id="922" r:id="rId179"/>
    <p:sldId id="923" r:id="rId180"/>
    <p:sldId id="924" r:id="rId181"/>
    <p:sldId id="925" r:id="rId182"/>
    <p:sldId id="926" r:id="rId183"/>
    <p:sldId id="927" r:id="rId184"/>
    <p:sldId id="928" r:id="rId185"/>
    <p:sldId id="929" r:id="rId186"/>
    <p:sldId id="930" r:id="rId187"/>
    <p:sldId id="931" r:id="rId188"/>
    <p:sldId id="932" r:id="rId189"/>
    <p:sldId id="933" r:id="rId190"/>
    <p:sldId id="934" r:id="rId191"/>
    <p:sldId id="935" r:id="rId192"/>
    <p:sldId id="936" r:id="rId193"/>
    <p:sldId id="937" r:id="rId194"/>
    <p:sldId id="938" r:id="rId195"/>
    <p:sldId id="939" r:id="rId196"/>
    <p:sldId id="940" r:id="rId197"/>
    <p:sldId id="941" r:id="rId198"/>
    <p:sldId id="942" r:id="rId199"/>
    <p:sldId id="943" r:id="rId200"/>
    <p:sldId id="944" r:id="rId201"/>
    <p:sldId id="945" r:id="rId202"/>
    <p:sldId id="946" r:id="rId203"/>
    <p:sldId id="947" r:id="rId204"/>
    <p:sldId id="948" r:id="rId205"/>
    <p:sldId id="949" r:id="rId206"/>
    <p:sldId id="950" r:id="rId207"/>
    <p:sldId id="951" r:id="rId208"/>
    <p:sldId id="952" r:id="rId209"/>
    <p:sldId id="953" r:id="rId210"/>
    <p:sldId id="954" r:id="rId211"/>
    <p:sldId id="955" r:id="rId212"/>
    <p:sldId id="956" r:id="rId213"/>
    <p:sldId id="957" r:id="rId214"/>
    <p:sldId id="958" r:id="rId215"/>
    <p:sldId id="959" r:id="rId216"/>
    <p:sldId id="960" r:id="rId217"/>
    <p:sldId id="961" r:id="rId218"/>
    <p:sldId id="962" r:id="rId219"/>
    <p:sldId id="963" r:id="rId220"/>
    <p:sldId id="964" r:id="rId221"/>
    <p:sldId id="965" r:id="rId222"/>
    <p:sldId id="966" r:id="rId223"/>
    <p:sldId id="967" r:id="rId224"/>
    <p:sldId id="968" r:id="rId225"/>
    <p:sldId id="969" r:id="rId226"/>
    <p:sldId id="970" r:id="rId227"/>
    <p:sldId id="971" r:id="rId228"/>
    <p:sldId id="972" r:id="rId229"/>
    <p:sldId id="973" r:id="rId230"/>
    <p:sldId id="974" r:id="rId231"/>
    <p:sldId id="975" r:id="rId232"/>
    <p:sldId id="976" r:id="rId233"/>
    <p:sldId id="977" r:id="rId234"/>
    <p:sldId id="978" r:id="rId235"/>
    <p:sldId id="979" r:id="rId236"/>
    <p:sldId id="980" r:id="rId237"/>
    <p:sldId id="981" r:id="rId238"/>
    <p:sldId id="982" r:id="rId239"/>
    <p:sldId id="983" r:id="rId240"/>
    <p:sldId id="984" r:id="rId241"/>
    <p:sldId id="985" r:id="rId242"/>
    <p:sldId id="986" r:id="rId243"/>
    <p:sldId id="987" r:id="rId244"/>
    <p:sldId id="988" r:id="rId245"/>
    <p:sldId id="450" r:id="rId246"/>
  </p:sldIdLst>
  <p:sldSz cx="12190413" cy="6859588"/>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724" y="52"/>
      </p:cViewPr>
      <p:guideLst>
        <p:guide orient="horz" pos="2161"/>
        <p:guide pos="3840"/>
      </p:guideLst>
    </p:cSldViewPr>
  </p:slideViewPr>
  <p:notesTextViewPr>
    <p:cViewPr>
      <p:scale>
        <a:sx n="100" d="100"/>
        <a:sy n="100" d="100"/>
      </p:scale>
      <p:origin x="0" y="0"/>
    </p:cViewPr>
  </p:notesTextViewPr>
  <p:sorterViewPr>
    <p:cViewPr varScale="1">
      <p:scale>
        <a:sx n="1" d="1"/>
        <a:sy n="1" d="1"/>
      </p:scale>
      <p:origin x="0" y="-11086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DC835-ECCC-4C27-B22C-DFFAFC9CC4D7}" type="datetimeFigureOut">
              <a:rPr lang="zh-CN" altLang="en-US" smtClean="0"/>
              <a:pPr/>
              <a:t>2025/5/27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D84B67-9AD5-4371-B1F9-357F20138B03}" type="slidenum">
              <a:rPr lang="zh-CN" altLang="en-US" smtClean="0"/>
              <a:pPr/>
              <a:t>‹#›</a:t>
            </a:fld>
            <a:endParaRPr lang="zh-CN" altLang="en-US"/>
          </a:p>
        </p:txBody>
      </p:sp>
    </p:spTree>
    <p:extLst>
      <p:ext uri="{BB962C8B-B14F-4D97-AF65-F5344CB8AC3E}">
        <p14:creationId xmlns:p14="http://schemas.microsoft.com/office/powerpoint/2010/main" val="185128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21D16-CC98-4A82-A899-973BE1534D05}" type="datetimeFigureOut">
              <a:rPr lang="zh-CN" altLang="en-US" smtClean="0"/>
              <a:t>2025/5/27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00B28-AAE9-4C5E-8BD5-FD213CF7AADA}" type="slidenum">
              <a:rPr lang="zh-CN" altLang="en-US" smtClean="0"/>
              <a:t>‹#›</a:t>
            </a:fld>
            <a:endParaRPr lang="zh-CN" altLang="en-US"/>
          </a:p>
        </p:txBody>
      </p:sp>
    </p:spTree>
    <p:extLst>
      <p:ext uri="{BB962C8B-B14F-4D97-AF65-F5344CB8AC3E}">
        <p14:creationId xmlns:p14="http://schemas.microsoft.com/office/powerpoint/2010/main" val="21603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E1917152-9BAB-4D09-80D0-AFAE315D75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043056" rtl="0" eaLnBrk="1" fontAlgn="auto" latinLnBrk="0" hangingPunct="1">
                <a:lnSpc>
                  <a:spcPct val="100000"/>
                </a:lnSpc>
                <a:spcBef>
                  <a:spcPts val="0"/>
                </a:spcBef>
                <a:spcAft>
                  <a:spcPts val="0"/>
                </a:spcAft>
                <a:buClrTx/>
                <a:buSzTx/>
                <a:buFontTx/>
                <a:buNone/>
                <a:tabLst/>
                <a:defRPr/>
              </a:pPr>
              <a:t>229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7490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6.png"/><Relationship Id="rId4" Type="http://schemas.openxmlformats.org/officeDocument/2006/relationships/slide" Target="slide11.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0.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10.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ca.cn/tsdh/list/20.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5" y="2221449"/>
            <a:ext cx="10361851" cy="1749819"/>
          </a:xfrm>
        </p:spPr>
        <p:txBody>
          <a:bodyPr>
            <a:normAutofit/>
          </a:bodyPr>
          <a:lstStyle/>
          <a:p>
            <a:r>
              <a:rPr lang="zh-CN" altLang="en-US" sz="7200" b="1" dirty="0">
                <a:solidFill>
                  <a:srgbClr val="7C1D20"/>
                </a:solidFill>
                <a:latin typeface="华文楷体" panose="02010600040101010101" pitchFamily="2" charset="-122"/>
                <a:ea typeface="华文楷体" panose="02010600040101010101" pitchFamily="2" charset="-122"/>
              </a:rPr>
              <a:t>消费者权益保护法</a:t>
            </a:r>
          </a:p>
        </p:txBody>
      </p:sp>
      <p:sp>
        <p:nvSpPr>
          <p:cNvPr id="6" name="标题 1"/>
          <p:cNvSpPr txBox="1">
            <a:spLocks/>
          </p:cNvSpPr>
          <p:nvPr/>
        </p:nvSpPr>
        <p:spPr>
          <a:xfrm>
            <a:off x="964555" y="465393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rPr>
              <a:t>上海财经大学法学院 何佳馨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2" name="内容占位符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2758" y="1269554"/>
            <a:ext cx="9203699" cy="5111750"/>
          </a:xfrm>
        </p:spPr>
      </p:pic>
    </p:spTree>
    <p:extLst>
      <p:ext uri="{BB962C8B-B14F-4D97-AF65-F5344CB8AC3E}">
        <p14:creationId xmlns:p14="http://schemas.microsoft.com/office/powerpoint/2010/main" val="16413618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1592796"/>
            <a:ext cx="9721080" cy="3672408"/>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、产品有缺陷</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产品责任法</a:t>
            </a:r>
            <a:r>
              <a:rPr lang="en-US" altLang="zh-CN" sz="3000" dirty="0">
                <a:latin typeface="+mn-ea"/>
                <a:cs typeface="+mj-cs"/>
              </a:rPr>
              <a:t>》</a:t>
            </a:r>
            <a:r>
              <a:rPr lang="zh-CN" altLang="en-US" sz="3000" dirty="0">
                <a:latin typeface="+mn-ea"/>
                <a:cs typeface="+mj-cs"/>
              </a:rPr>
              <a:t>第四十六条　</a:t>
            </a:r>
          </a:p>
          <a:p>
            <a:pPr marL="0" indent="0">
              <a:lnSpc>
                <a:spcPct val="140000"/>
              </a:lnSpc>
              <a:spcBef>
                <a:spcPts val="0"/>
              </a:spcBef>
              <a:buNone/>
            </a:pPr>
            <a:r>
              <a:rPr lang="zh-CN" altLang="en-US" sz="3000" dirty="0">
                <a:latin typeface="+mn-ea"/>
                <a:cs typeface="+mj-cs"/>
              </a:rPr>
              <a:t>    本法所称</a:t>
            </a:r>
            <a:r>
              <a:rPr lang="zh-CN" altLang="en-US" sz="3000" b="1" dirty="0">
                <a:solidFill>
                  <a:srgbClr val="FF0000"/>
                </a:solidFill>
                <a:latin typeface="+mn-ea"/>
                <a:cs typeface="+mj-cs"/>
              </a:rPr>
              <a:t>缺陷</a:t>
            </a:r>
            <a:r>
              <a:rPr lang="zh-CN" altLang="en-US" sz="3000" dirty="0">
                <a:latin typeface="+mn-ea"/>
                <a:cs typeface="+mj-cs"/>
              </a:rPr>
              <a:t>，是指产品存在危及人身、他人财产安全的不合理的危险；产品有保障人体健康和人身、财产安全的国家标准、行业标准的，是指不符合该标准。</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8660454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1557586"/>
            <a:ext cx="9865096" cy="4896544"/>
          </a:xfrm>
        </p:spPr>
        <p:txBody>
          <a:bodyPr>
            <a:noAutofit/>
          </a:bodyPr>
          <a:lstStyle/>
          <a:p>
            <a:pPr marL="0" indent="0">
              <a:lnSpc>
                <a:spcPct val="140000"/>
              </a:lnSpc>
              <a:spcBef>
                <a:spcPts val="0"/>
              </a:spcBef>
              <a:buNone/>
            </a:pPr>
            <a:r>
              <a:rPr lang="en-US" altLang="zh-CN" sz="3000" dirty="0">
                <a:latin typeface="+mn-ea"/>
                <a:cs typeface="+mj-cs"/>
              </a:rPr>
              <a:t>2</a:t>
            </a:r>
            <a:r>
              <a:rPr lang="zh-CN" altLang="en-US" sz="3000" dirty="0">
                <a:latin typeface="+mn-ea"/>
                <a:cs typeface="+mj-cs"/>
              </a:rPr>
              <a:t>、有损害事实存在</a:t>
            </a:r>
            <a:endParaRPr lang="en-US" altLang="zh-CN" sz="3000" dirty="0">
              <a:latin typeface="+mn-ea"/>
              <a:cs typeface="+mj-cs"/>
            </a:endParaRPr>
          </a:p>
          <a:p>
            <a:pPr marL="514350" indent="-514350">
              <a:buFont typeface="+mj-ea"/>
              <a:buAutoNum type="circleNumDbPlain"/>
            </a:pPr>
            <a:r>
              <a:rPr lang="zh-CN" altLang="en-US" sz="3000" dirty="0"/>
              <a:t>产品虽然有缺陷，但是并未能造成现实的损害结果</a:t>
            </a:r>
            <a:endParaRPr lang="en-US" altLang="zh-CN" sz="3000" dirty="0"/>
          </a:p>
          <a:p>
            <a:pPr marL="514350" indent="-514350">
              <a:buFont typeface="+mj-ea"/>
              <a:buAutoNum type="circleNumDbPlain"/>
            </a:pPr>
            <a:r>
              <a:rPr lang="zh-CN" altLang="en-US" sz="3000" dirty="0"/>
              <a:t>缺陷产品发生了损害结果，但造成的损害仅仅是缺陷产品本身，并未造成人身、缺陷产品以外的其他产品的损害</a:t>
            </a:r>
            <a:endParaRPr lang="en-US" altLang="zh-CN" sz="3000" dirty="0"/>
          </a:p>
          <a:p>
            <a:pPr marL="514350" indent="-514350">
              <a:buFont typeface="+mj-ea"/>
              <a:buAutoNum type="circleNumDbPlain"/>
            </a:pPr>
            <a:r>
              <a:rPr lang="zh-CN" altLang="en-US" sz="3000" b="1" dirty="0">
                <a:solidFill>
                  <a:srgbClr val="FF0000"/>
                </a:solidFill>
              </a:rPr>
              <a:t>产品因缺陷造成了人身、缺陷产品以外的其他财产的损害。</a:t>
            </a:r>
          </a:p>
        </p:txBody>
      </p:sp>
    </p:spTree>
    <p:extLst>
      <p:ext uri="{BB962C8B-B14F-4D97-AF65-F5344CB8AC3E}">
        <p14:creationId xmlns:p14="http://schemas.microsoft.com/office/powerpoint/2010/main" val="1856632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1917626"/>
            <a:ext cx="9865096" cy="4536504"/>
          </a:xfrm>
        </p:spPr>
        <p:txBody>
          <a:bodyPr>
            <a:noAutofit/>
          </a:bodyPr>
          <a:lstStyle/>
          <a:p>
            <a:pPr marL="0" indent="0">
              <a:lnSpc>
                <a:spcPct val="140000"/>
              </a:lnSpc>
              <a:spcBef>
                <a:spcPts val="0"/>
              </a:spcBef>
              <a:buNone/>
            </a:pPr>
            <a:r>
              <a:rPr lang="en-US" altLang="zh-CN" sz="3000" dirty="0">
                <a:latin typeface="+mn-ea"/>
                <a:cs typeface="+mj-cs"/>
              </a:rPr>
              <a:t>3</a:t>
            </a:r>
            <a:r>
              <a:rPr lang="zh-CN" altLang="en-US" sz="3000" dirty="0">
                <a:latin typeface="+mn-ea"/>
                <a:cs typeface="+mj-cs"/>
              </a:rPr>
              <a:t>、产品缺陷与损害事实之间有因果关系</a:t>
            </a:r>
            <a:endParaRPr lang="en-US" altLang="zh-CN" sz="3000" dirty="0">
              <a:latin typeface="+mn-ea"/>
              <a:cs typeface="+mj-cs"/>
            </a:endParaRPr>
          </a:p>
          <a:p>
            <a:pPr marL="514350" indent="-514350">
              <a:lnSpc>
                <a:spcPct val="140000"/>
              </a:lnSpc>
              <a:spcBef>
                <a:spcPts val="0"/>
              </a:spcBef>
              <a:buFont typeface="+mj-ea"/>
              <a:buAutoNum type="circleNumDbPlain"/>
            </a:pPr>
            <a:r>
              <a:rPr lang="zh-CN" altLang="en-US" sz="3000" dirty="0">
                <a:latin typeface="+mn-ea"/>
                <a:cs typeface="+mj-cs"/>
              </a:rPr>
              <a:t>产品缺陷和损害结果之间必须有客观、必然的联系</a:t>
            </a:r>
          </a:p>
          <a:p>
            <a:pPr marL="514350" indent="-514350">
              <a:lnSpc>
                <a:spcPct val="140000"/>
              </a:lnSpc>
              <a:spcBef>
                <a:spcPts val="0"/>
              </a:spcBef>
              <a:buFont typeface="+mj-ea"/>
              <a:buAutoNum type="circleNumDbPlain"/>
            </a:pPr>
            <a:r>
              <a:rPr lang="zh-CN" altLang="en-US" sz="3000" dirty="0">
                <a:latin typeface="+mn-ea"/>
                <a:cs typeface="+mj-cs"/>
              </a:rPr>
              <a:t>受害者不必证明产品缺陷是引起人身、财产损害的唯一原因或直接原因（在多因的情况下，受害者只要证明产品缺陷是主要的、基本的原因即可）</a:t>
            </a:r>
          </a:p>
        </p:txBody>
      </p:sp>
    </p:spTree>
    <p:extLst>
      <p:ext uri="{BB962C8B-B14F-4D97-AF65-F5344CB8AC3E}">
        <p14:creationId xmlns:p14="http://schemas.microsoft.com/office/powerpoint/2010/main" val="23207516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106911"/>
            <a:ext cx="9505056" cy="724564"/>
          </a:xfrm>
        </p:spPr>
        <p:txBody>
          <a:bodyPr>
            <a:noAutofit/>
          </a:bodyPr>
          <a:lstStyle/>
          <a:p>
            <a:r>
              <a:rPr lang="zh-CN" altLang="en-US" sz="4000" b="1" dirty="0">
                <a:solidFill>
                  <a:srgbClr val="7C1D20"/>
                </a:solidFill>
                <a:latin typeface="+mn-ea"/>
              </a:rPr>
              <a:t>过错推定原则</a:t>
            </a:r>
          </a:p>
        </p:txBody>
      </p:sp>
      <p:sp>
        <p:nvSpPr>
          <p:cNvPr id="3" name="内容占位符 2"/>
          <p:cNvSpPr>
            <a:spLocks noGrp="1"/>
          </p:cNvSpPr>
          <p:nvPr>
            <p:ph idx="1"/>
          </p:nvPr>
        </p:nvSpPr>
        <p:spPr>
          <a:xfrm>
            <a:off x="1126654" y="2277666"/>
            <a:ext cx="9865096" cy="3888432"/>
          </a:xfrm>
        </p:spPr>
        <p:txBody>
          <a:bodyPr>
            <a:noAutofit/>
          </a:bodyPr>
          <a:lstStyle/>
          <a:p>
            <a:pPr>
              <a:lnSpc>
                <a:spcPct val="140000"/>
              </a:lnSpc>
              <a:spcBef>
                <a:spcPts val="0"/>
              </a:spcBef>
            </a:pPr>
            <a:r>
              <a:rPr lang="zh-CN" altLang="en-US" sz="3000" dirty="0">
                <a:latin typeface="+mn-ea"/>
                <a:cs typeface="+mj-cs"/>
              </a:rPr>
              <a:t>是指由于生产者、销售者的疏忽，造成产品缺陷，或者由于生产者、销售者应当知道产品有缺陷而没有知道，并把产品投入流通，从而造成他人人身、财产损害的，生产者、销售者在主观上便有过错，就应承担赔偿责任。</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2912170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74726" y="1269554"/>
            <a:ext cx="9361040" cy="4608512"/>
          </a:xfrm>
        </p:spPr>
        <p:txBody>
          <a:bodyPr>
            <a:noAutofit/>
          </a:bodyPr>
          <a:lstStyle/>
          <a:p>
            <a:pPr>
              <a:lnSpc>
                <a:spcPct val="140000"/>
              </a:lnSpc>
              <a:spcBef>
                <a:spcPts val="0"/>
              </a:spcBef>
            </a:pPr>
            <a:r>
              <a:rPr lang="zh-CN" altLang="en-US" sz="3000" dirty="0">
                <a:latin typeface="+mn-ea"/>
                <a:cs typeface="+mj-cs"/>
              </a:rPr>
              <a:t>过错推定原则的构成要件</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、（生产者、销售者）主观有过错</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、产品有缺陷</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、有损害事实的存在</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、产品缺陷与损害事实之间有因果关系</a:t>
            </a:r>
          </a:p>
          <a:p>
            <a:pPr>
              <a:lnSpc>
                <a:spcPct val="140000"/>
              </a:lnSpc>
              <a:spcBef>
                <a:spcPts val="0"/>
              </a:spcBef>
            </a:pPr>
            <a:r>
              <a:rPr lang="zh-CN" altLang="en-US" sz="3000" dirty="0">
                <a:latin typeface="+mn-ea"/>
                <a:cs typeface="+mj-cs"/>
              </a:rPr>
              <a:t>“举证责任倒置”</a:t>
            </a:r>
          </a:p>
          <a:p>
            <a:pPr marL="0" indent="0">
              <a:lnSpc>
                <a:spcPct val="140000"/>
              </a:lnSpc>
              <a:spcBef>
                <a:spcPts val="0"/>
              </a:spcBef>
              <a:buNone/>
            </a:pPr>
            <a:r>
              <a:rPr lang="zh-CN" altLang="en-US" sz="3000" dirty="0">
                <a:latin typeface="+mn-ea"/>
                <a:cs typeface="+mj-cs"/>
              </a:rPr>
              <a:t>  “事实自证规则”</a:t>
            </a:r>
          </a:p>
        </p:txBody>
      </p:sp>
    </p:spTree>
    <p:extLst>
      <p:ext uri="{BB962C8B-B14F-4D97-AF65-F5344CB8AC3E}">
        <p14:creationId xmlns:p14="http://schemas.microsoft.com/office/powerpoint/2010/main" val="429933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106911"/>
            <a:ext cx="9505056" cy="724564"/>
          </a:xfrm>
        </p:spPr>
        <p:txBody>
          <a:bodyPr>
            <a:noAutofit/>
          </a:bodyPr>
          <a:lstStyle/>
          <a:p>
            <a:r>
              <a:rPr lang="zh-CN" altLang="en-US" sz="4000" b="1" dirty="0">
                <a:solidFill>
                  <a:srgbClr val="7C1D20"/>
                </a:solidFill>
                <a:latin typeface="+mn-ea"/>
              </a:rPr>
              <a:t>我国的立法司法实践</a:t>
            </a:r>
          </a:p>
        </p:txBody>
      </p:sp>
      <p:sp>
        <p:nvSpPr>
          <p:cNvPr id="3" name="内容占位符 2"/>
          <p:cNvSpPr>
            <a:spLocks noGrp="1"/>
          </p:cNvSpPr>
          <p:nvPr>
            <p:ph idx="1"/>
          </p:nvPr>
        </p:nvSpPr>
        <p:spPr>
          <a:xfrm>
            <a:off x="1126654" y="2277666"/>
            <a:ext cx="9865096" cy="3888432"/>
          </a:xfrm>
        </p:spPr>
        <p:txBody>
          <a:bodyPr>
            <a:noAutofit/>
          </a:bodyPr>
          <a:lstStyle/>
          <a:p>
            <a:pPr>
              <a:lnSpc>
                <a:spcPct val="140000"/>
              </a:lnSpc>
              <a:spcBef>
                <a:spcPts val="0"/>
              </a:spcBef>
            </a:pPr>
            <a:r>
              <a:rPr lang="zh-CN" altLang="en-US" sz="3000" dirty="0">
                <a:latin typeface="+mn-ea"/>
              </a:rPr>
              <a:t>问：在我国，产品侵权责任应该适用无过错责任还是过错推定责任？</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752285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269554"/>
            <a:ext cx="10657184" cy="5184576"/>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a:t>
            </a:r>
            <a:r>
              <a:rPr lang="en-US" altLang="zh-CN" sz="3000" dirty="0">
                <a:latin typeface="+mn-ea"/>
                <a:cs typeface="+mj-cs"/>
              </a:rPr>
              <a:t>《</a:t>
            </a:r>
            <a:r>
              <a:rPr lang="zh-CN" altLang="en-US" sz="3000" dirty="0">
                <a:latin typeface="+mn-ea"/>
                <a:cs typeface="+mj-cs"/>
              </a:rPr>
              <a:t>民法典</a:t>
            </a:r>
            <a:r>
              <a:rPr lang="en-US" altLang="zh-CN" sz="3000" dirty="0">
                <a:latin typeface="+mn-ea"/>
                <a:cs typeface="+mj-cs"/>
              </a:rPr>
              <a:t>》</a:t>
            </a:r>
            <a:r>
              <a:rPr lang="zh-CN" altLang="en-US" sz="3000" dirty="0">
                <a:latin typeface="+mn-ea"/>
                <a:cs typeface="+mj-cs"/>
              </a:rPr>
              <a:t>第七编侵权责任 第一章 一般规定 第</a:t>
            </a:r>
            <a:r>
              <a:rPr lang="en-US" altLang="zh-CN" sz="3000" dirty="0">
                <a:latin typeface="+mn-ea"/>
                <a:cs typeface="+mj-cs"/>
              </a:rPr>
              <a:t>1166</a:t>
            </a:r>
            <a:r>
              <a:rPr lang="zh-CN" altLang="en-US" sz="3000" dirty="0">
                <a:latin typeface="+mn-ea"/>
                <a:cs typeface="+mj-cs"/>
              </a:rPr>
              <a:t>条</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    行为人造成他人民事权益损害，不论行为人有无过错，法律规定应当承担侵权责任的，依照其规定。</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（原</a:t>
            </a:r>
            <a:r>
              <a:rPr lang="en-US" altLang="zh-CN" sz="3000" dirty="0">
                <a:latin typeface="+mn-ea"/>
                <a:cs typeface="+mj-cs"/>
              </a:rPr>
              <a:t>《</a:t>
            </a:r>
            <a:r>
              <a:rPr lang="zh-CN" altLang="en-US" sz="3000" dirty="0">
                <a:latin typeface="+mn-ea"/>
                <a:cs typeface="+mj-cs"/>
              </a:rPr>
              <a:t>侵权责任法</a:t>
            </a:r>
            <a:r>
              <a:rPr lang="en-US" altLang="zh-CN" sz="3000" dirty="0">
                <a:latin typeface="+mn-ea"/>
                <a:cs typeface="+mj-cs"/>
              </a:rPr>
              <a:t>》</a:t>
            </a:r>
            <a:r>
              <a:rPr lang="zh-CN" altLang="en-US" sz="3000" dirty="0">
                <a:latin typeface="+mn-ea"/>
                <a:cs typeface="+mj-cs"/>
              </a:rPr>
              <a:t>第七条：行为人损害他人民事权益，不论行为人有无过错，法律规定应当承担侵权责任的，依照其规定。）</a:t>
            </a:r>
          </a:p>
        </p:txBody>
      </p:sp>
    </p:spTree>
    <p:extLst>
      <p:ext uri="{BB962C8B-B14F-4D97-AF65-F5344CB8AC3E}">
        <p14:creationId xmlns:p14="http://schemas.microsoft.com/office/powerpoint/2010/main" val="2640784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485578"/>
            <a:ext cx="11521280" cy="5112568"/>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民法典</a:t>
            </a:r>
            <a:r>
              <a:rPr lang="en-US" altLang="zh-CN" sz="3000" dirty="0">
                <a:latin typeface="+mn-ea"/>
                <a:cs typeface="+mj-cs"/>
              </a:rPr>
              <a:t>》</a:t>
            </a:r>
            <a:r>
              <a:rPr lang="zh-CN" altLang="en-US" sz="3000" dirty="0">
                <a:latin typeface="+mn-ea"/>
                <a:cs typeface="+mj-cs"/>
              </a:rPr>
              <a:t>第七编 第四章 产品责任</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第</a:t>
            </a:r>
            <a:r>
              <a:rPr lang="en-US" altLang="zh-CN" sz="3000" dirty="0">
                <a:latin typeface="+mn-ea"/>
                <a:cs typeface="+mj-cs"/>
              </a:rPr>
              <a:t>1202</a:t>
            </a:r>
            <a:r>
              <a:rPr lang="zh-CN" altLang="en-US" sz="3000" dirty="0">
                <a:latin typeface="+mn-ea"/>
                <a:cs typeface="+mj-cs"/>
              </a:rPr>
              <a:t>条 </a:t>
            </a:r>
            <a:r>
              <a:rPr lang="en-US" altLang="zh-CN" sz="3000" dirty="0" err="1">
                <a:latin typeface="+mn-ea"/>
                <a:cs typeface="+mj-cs"/>
              </a:rPr>
              <a:t>因产品存在缺陷造成他人损害的，生产者应当承担侵权责任</a:t>
            </a:r>
            <a:r>
              <a:rPr lang="en-US" altLang="zh-CN" sz="3000" dirty="0">
                <a:latin typeface="+mn-ea"/>
                <a:cs typeface="+mj-cs"/>
              </a:rPr>
              <a:t>。</a:t>
            </a:r>
          </a:p>
          <a:p>
            <a:pPr marL="0" indent="0">
              <a:lnSpc>
                <a:spcPct val="140000"/>
              </a:lnSpc>
              <a:spcBef>
                <a:spcPts val="0"/>
              </a:spcBef>
              <a:buNone/>
            </a:pPr>
            <a:r>
              <a:rPr lang="zh-CN" altLang="en-US" sz="3000" dirty="0">
                <a:latin typeface="+mn-ea"/>
                <a:cs typeface="+mj-cs"/>
              </a:rPr>
              <a:t>第</a:t>
            </a:r>
            <a:r>
              <a:rPr lang="en-US" altLang="zh-CN" sz="3000" dirty="0">
                <a:latin typeface="+mn-ea"/>
                <a:cs typeface="+mj-cs"/>
              </a:rPr>
              <a:t>1203</a:t>
            </a:r>
            <a:r>
              <a:rPr lang="zh-CN" altLang="en-US" sz="3000" dirty="0">
                <a:latin typeface="+mn-ea"/>
                <a:cs typeface="+mj-cs"/>
              </a:rPr>
              <a:t>条 </a:t>
            </a:r>
            <a:r>
              <a:rPr lang="en-US" altLang="zh-CN" sz="3000" dirty="0" err="1">
                <a:latin typeface="+mn-ea"/>
                <a:cs typeface="+mj-cs"/>
              </a:rPr>
              <a:t>因产品存在缺陷造成他人损害的，被侵权人可以向产品的生产者请求赔偿，也可以向产品的销售者请求赔偿</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     </a:t>
            </a:r>
            <a:r>
              <a:rPr lang="en-US" altLang="zh-CN" sz="3000" dirty="0" err="1">
                <a:latin typeface="+mn-ea"/>
                <a:cs typeface="+mj-cs"/>
              </a:rPr>
              <a:t>产品缺陷由生产者造成的，销售者赔偿后，有权向生产者追偿。因销售者的过错使产品存在缺陷的，生产者赔偿后，有权向销售者追偿</a:t>
            </a:r>
            <a:r>
              <a:rPr lang="en-US" altLang="zh-CN" sz="3000" dirty="0">
                <a:latin typeface="+mn-ea"/>
                <a:cs typeface="+mj-cs"/>
              </a:rPr>
              <a:t>。</a:t>
            </a:r>
            <a:endParaRPr lang="zh-CN" altLang="en-US" sz="3000" dirty="0">
              <a:latin typeface="+mn-ea"/>
              <a:cs typeface="+mj-cs"/>
            </a:endParaRPr>
          </a:p>
        </p:txBody>
      </p:sp>
    </p:spTree>
    <p:extLst>
      <p:ext uri="{BB962C8B-B14F-4D97-AF65-F5344CB8AC3E}">
        <p14:creationId xmlns:p14="http://schemas.microsoft.com/office/powerpoint/2010/main" val="5063941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485578"/>
            <a:ext cx="11521280" cy="5112568"/>
          </a:xfrm>
        </p:spPr>
        <p:txBody>
          <a:bodyPr>
            <a:noAutofit/>
          </a:bodyPr>
          <a:lstStyle/>
          <a:p>
            <a:pPr marL="0" indent="0">
              <a:lnSpc>
                <a:spcPct val="140000"/>
              </a:lnSpc>
              <a:spcBef>
                <a:spcPts val="0"/>
              </a:spcBef>
              <a:buNone/>
            </a:pPr>
            <a:r>
              <a:rPr lang="zh-CN" altLang="en-US" sz="3000" dirty="0">
                <a:latin typeface="+mn-ea"/>
                <a:cs typeface="+mj-cs"/>
              </a:rPr>
              <a:t>第</a:t>
            </a:r>
            <a:r>
              <a:rPr lang="en-US" altLang="zh-CN" sz="3000" dirty="0">
                <a:latin typeface="+mn-ea"/>
                <a:cs typeface="+mj-cs"/>
              </a:rPr>
              <a:t>1204</a:t>
            </a:r>
            <a:r>
              <a:rPr lang="zh-CN" altLang="en-US" sz="3000" dirty="0">
                <a:latin typeface="+mn-ea"/>
                <a:cs typeface="+mj-cs"/>
              </a:rPr>
              <a:t>条 </a:t>
            </a:r>
            <a:r>
              <a:rPr lang="en-US" altLang="zh-CN" sz="3000" dirty="0" err="1">
                <a:latin typeface="+mn-ea"/>
                <a:cs typeface="+mj-cs"/>
              </a:rPr>
              <a:t>因运输者、仓储者等第三人的过错使产品存在缺陷，造成他人损害的，产品的生产者、销售者赔偿后，有权向第三人追偿</a:t>
            </a:r>
            <a:r>
              <a:rPr lang="en-US" altLang="zh-CN" sz="3000" dirty="0">
                <a:latin typeface="+mn-ea"/>
                <a:cs typeface="+mj-cs"/>
              </a:rPr>
              <a:t>。</a:t>
            </a:r>
            <a:r>
              <a:rPr lang="zh-CN" altLang="en-US" sz="3000" dirty="0">
                <a:latin typeface="+mn-ea"/>
                <a:cs typeface="+mj-cs"/>
              </a:rPr>
              <a:t> 第</a:t>
            </a:r>
            <a:r>
              <a:rPr lang="en-US" altLang="zh-CN" sz="3000" dirty="0">
                <a:latin typeface="+mn-ea"/>
                <a:cs typeface="+mj-cs"/>
              </a:rPr>
              <a:t>1205</a:t>
            </a:r>
            <a:r>
              <a:rPr lang="zh-CN" altLang="en-US" sz="3000" dirty="0">
                <a:latin typeface="+mn-ea"/>
                <a:cs typeface="+mj-cs"/>
              </a:rPr>
              <a:t>条 </a:t>
            </a:r>
            <a:r>
              <a:rPr lang="en-US" altLang="zh-CN" sz="3000" dirty="0" err="1">
                <a:latin typeface="+mn-ea"/>
                <a:cs typeface="+mj-cs"/>
              </a:rPr>
              <a:t>因产品缺陷危及他人人身、财产安全的，被侵权人有权请求生产者、销售者承担停止侵害、排除妨碍、消除危险等侵权责任</a:t>
            </a:r>
            <a:r>
              <a:rPr lang="en-US" altLang="zh-CN" sz="3000" dirty="0">
                <a:latin typeface="+mn-ea"/>
                <a:cs typeface="+mj-cs"/>
              </a:rPr>
              <a:t>。</a:t>
            </a:r>
          </a:p>
        </p:txBody>
      </p:sp>
    </p:spTree>
    <p:extLst>
      <p:ext uri="{BB962C8B-B14F-4D97-AF65-F5344CB8AC3E}">
        <p14:creationId xmlns:p14="http://schemas.microsoft.com/office/powerpoint/2010/main" val="37110815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74726" y="1773610"/>
            <a:ext cx="8928992" cy="3816424"/>
          </a:xfrm>
        </p:spPr>
        <p:txBody>
          <a:bodyPr>
            <a:noAutofit/>
          </a:bodyPr>
          <a:lstStyle/>
          <a:p>
            <a:pPr marL="0" indent="0">
              <a:lnSpc>
                <a:spcPct val="140000"/>
              </a:lnSpc>
              <a:spcBef>
                <a:spcPts val="0"/>
              </a:spcBef>
              <a:buNone/>
            </a:pPr>
            <a:r>
              <a:rPr lang="en-US" altLang="zh-CN" sz="3000" dirty="0">
                <a:latin typeface="+mn-ea"/>
                <a:cs typeface="+mj-cs"/>
              </a:rPr>
              <a:t>2</a:t>
            </a:r>
            <a:r>
              <a:rPr lang="zh-CN" altLang="en-US" sz="3000" dirty="0">
                <a:latin typeface="+mn-ea"/>
                <a:cs typeface="+mj-cs"/>
              </a:rPr>
              <a:t>、</a:t>
            </a: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第四十一条　</a:t>
            </a:r>
          </a:p>
          <a:p>
            <a:pPr marL="0" indent="0">
              <a:lnSpc>
                <a:spcPct val="140000"/>
              </a:lnSpc>
              <a:spcBef>
                <a:spcPts val="0"/>
              </a:spcBef>
              <a:buNone/>
            </a:pPr>
            <a:r>
              <a:rPr lang="zh-CN" altLang="en-US" sz="3000" dirty="0">
                <a:latin typeface="+mn-ea"/>
                <a:cs typeface="+mj-cs"/>
              </a:rPr>
              <a:t>    因产品存在</a:t>
            </a:r>
            <a:r>
              <a:rPr lang="zh-CN" altLang="en-US" sz="3000" b="1" dirty="0">
                <a:solidFill>
                  <a:srgbClr val="FF0000"/>
                </a:solidFill>
                <a:latin typeface="+mn-ea"/>
                <a:cs typeface="+mj-cs"/>
              </a:rPr>
              <a:t>缺陷</a:t>
            </a:r>
            <a:r>
              <a:rPr lang="zh-CN" altLang="en-US" sz="3000" dirty="0">
                <a:latin typeface="+mn-ea"/>
                <a:cs typeface="+mj-cs"/>
              </a:rPr>
              <a:t>造成人身、缺陷产品以外的其他财产（以下简称他人财产）损害的，生产者应当承担赔偿责任。</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96793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793" y="3918160"/>
            <a:ext cx="10971213" cy="2231073"/>
          </a:xfrm>
        </p:spPr>
      </p:pic>
      <p:sp>
        <p:nvSpPr>
          <p:cNvPr id="6" name="内容占位符 2"/>
          <p:cNvSpPr txBox="1">
            <a:spLocks/>
          </p:cNvSpPr>
          <p:nvPr/>
        </p:nvSpPr>
        <p:spPr>
          <a:xfrm>
            <a:off x="622598" y="1557586"/>
            <a:ext cx="11305256" cy="2664296"/>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140000"/>
              </a:lnSpc>
              <a:spcBef>
                <a:spcPts val="0"/>
              </a:spcBef>
            </a:pPr>
            <a:r>
              <a:rPr lang="zh-CN" altLang="en-US" sz="3000" dirty="0">
                <a:latin typeface="+mn-ea"/>
                <a:cs typeface="+mj-cs"/>
              </a:rPr>
              <a:t>手机也可以用（微信、支付宝、百度小程序；</a:t>
            </a:r>
            <a:r>
              <a:rPr lang="en-US" altLang="zh-CN" sz="3000" dirty="0">
                <a:latin typeface="+mn-ea"/>
                <a:cs typeface="+mj-cs"/>
              </a:rPr>
              <a:t>APP</a:t>
            </a:r>
            <a:r>
              <a:rPr lang="zh-CN" altLang="en-US" sz="3000" dirty="0">
                <a:latin typeface="+mn-ea"/>
                <a:cs typeface="+mj-cs"/>
              </a:rPr>
              <a:t>）</a:t>
            </a:r>
            <a:endParaRPr lang="en-US" altLang="zh-CN" sz="3000" dirty="0">
              <a:latin typeface="+mn-ea"/>
              <a:cs typeface="+mj-cs"/>
            </a:endParaRPr>
          </a:p>
          <a:p>
            <a:pPr>
              <a:lnSpc>
                <a:spcPct val="140000"/>
              </a:lnSpc>
              <a:spcBef>
                <a:spcPts val="0"/>
              </a:spcBef>
            </a:pPr>
            <a:r>
              <a:rPr lang="zh-CN" altLang="en-US" sz="3000" dirty="0">
                <a:latin typeface="+mn-ea"/>
                <a:cs typeface="+mj-cs"/>
              </a:rPr>
              <a:t>国家市场监督管理总局</a:t>
            </a:r>
            <a:endParaRPr lang="en-US" altLang="zh-CN" sz="3000" dirty="0">
              <a:latin typeface="+mn-ea"/>
              <a:cs typeface="+mj-cs"/>
            </a:endParaRPr>
          </a:p>
          <a:p>
            <a:pPr>
              <a:lnSpc>
                <a:spcPct val="140000"/>
              </a:lnSpc>
              <a:spcBef>
                <a:spcPts val="0"/>
              </a:spcBef>
            </a:pPr>
            <a:r>
              <a:rPr lang="zh-CN" altLang="en-US" sz="3000" dirty="0">
                <a:latin typeface="+mn-ea"/>
                <a:cs typeface="+mj-cs"/>
              </a:rPr>
              <a:t>国家企业信用信息公示系统</a:t>
            </a:r>
            <a:endParaRPr lang="en-US" altLang="zh-CN" sz="3000" dirty="0">
              <a:latin typeface="+mn-ea"/>
              <a:cs typeface="+mj-cs"/>
            </a:endParaRPr>
          </a:p>
          <a:p>
            <a:pPr>
              <a:lnSpc>
                <a:spcPct val="140000"/>
              </a:lnSpc>
              <a:spcBef>
                <a:spcPts val="0"/>
              </a:spcBef>
            </a:pPr>
            <a:r>
              <a:rPr lang="zh-CN" altLang="en-US" sz="3000" dirty="0">
                <a:latin typeface="+mn-ea"/>
                <a:cs typeface="+mj-cs"/>
              </a:rPr>
              <a:t>中国政府网：国务院留言平台</a:t>
            </a:r>
            <a:endParaRPr lang="en-US" altLang="zh-CN" sz="3000" dirty="0">
              <a:latin typeface="+mn-ea"/>
              <a:cs typeface="+mj-cs"/>
            </a:endParaRPr>
          </a:p>
        </p:txBody>
      </p:sp>
      <p:pic>
        <p:nvPicPr>
          <p:cNvPr id="5" name="图片 4">
            <a:hlinkClick r:id="rId4" action="ppaction://hlinksldjump"/>
          </p:cNvPr>
          <p:cNvPicPr>
            <a:picLocks noChangeAspect="1"/>
          </p:cNvPicPr>
          <p:nvPr/>
        </p:nvPicPr>
        <p:blipFill>
          <a:blip r:embed="rId5"/>
          <a:stretch>
            <a:fillRect/>
          </a:stretch>
        </p:blipFill>
        <p:spPr>
          <a:xfrm>
            <a:off x="5375126" y="2348868"/>
            <a:ext cx="481626" cy="432854"/>
          </a:xfrm>
          <a:prstGeom prst="rect">
            <a:avLst/>
          </a:prstGeom>
        </p:spPr>
      </p:pic>
      <p:pic>
        <p:nvPicPr>
          <p:cNvPr id="7" name="图片 6">
            <a:hlinkClick r:id="rId6" action="ppaction://hlinksldjump"/>
          </p:cNvPr>
          <p:cNvPicPr>
            <a:picLocks noChangeAspect="1"/>
          </p:cNvPicPr>
          <p:nvPr/>
        </p:nvPicPr>
        <p:blipFill>
          <a:blip r:embed="rId5"/>
          <a:stretch>
            <a:fillRect/>
          </a:stretch>
        </p:blipFill>
        <p:spPr>
          <a:xfrm>
            <a:off x="6034413" y="2996146"/>
            <a:ext cx="481626" cy="432854"/>
          </a:xfrm>
          <a:prstGeom prst="rect">
            <a:avLst/>
          </a:prstGeom>
        </p:spPr>
      </p:pic>
      <p:pic>
        <p:nvPicPr>
          <p:cNvPr id="8" name="图片 7">
            <a:hlinkClick r:id="rId7" action="ppaction://hlinksldjump"/>
          </p:cNvPr>
          <p:cNvPicPr>
            <a:picLocks noChangeAspect="1"/>
          </p:cNvPicPr>
          <p:nvPr/>
        </p:nvPicPr>
        <p:blipFill>
          <a:blip r:embed="rId8"/>
          <a:stretch>
            <a:fillRect/>
          </a:stretch>
        </p:blipFill>
        <p:spPr>
          <a:xfrm>
            <a:off x="11396888" y="6143506"/>
            <a:ext cx="481626" cy="438950"/>
          </a:xfrm>
          <a:prstGeom prst="rect">
            <a:avLst/>
          </a:prstGeom>
        </p:spPr>
      </p:pic>
    </p:spTree>
    <p:extLst>
      <p:ext uri="{BB962C8B-B14F-4D97-AF65-F5344CB8AC3E}">
        <p14:creationId xmlns:p14="http://schemas.microsoft.com/office/powerpoint/2010/main" val="18833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26654" y="1989634"/>
            <a:ext cx="10009112" cy="3888432"/>
          </a:xfrm>
        </p:spPr>
        <p:txBody>
          <a:bodyPr>
            <a:noAutofit/>
          </a:bodyPr>
          <a:lstStyle/>
          <a:p>
            <a:pPr marL="0" indent="0">
              <a:buNone/>
            </a:pPr>
            <a:r>
              <a:rPr lang="zh-CN" altLang="en-US" sz="3200" dirty="0"/>
              <a:t>生产者能够证明有下列情形之一的，不承担赔偿责任：</a:t>
            </a:r>
          </a:p>
          <a:p>
            <a:pPr marL="0" indent="0">
              <a:buNone/>
            </a:pPr>
            <a:r>
              <a:rPr lang="en-US" altLang="zh-CN" sz="3200" dirty="0"/>
              <a:t>(</a:t>
            </a:r>
            <a:r>
              <a:rPr lang="zh-CN" altLang="en-US" sz="3200" dirty="0"/>
              <a:t>一</a:t>
            </a:r>
            <a:r>
              <a:rPr lang="en-US" altLang="zh-CN" sz="3200" dirty="0"/>
              <a:t>)</a:t>
            </a:r>
            <a:r>
              <a:rPr lang="zh-CN" altLang="en-US" sz="3200" dirty="0"/>
              <a:t>未将产品投入流通的；</a:t>
            </a:r>
          </a:p>
          <a:p>
            <a:pPr marL="0" indent="0">
              <a:buNone/>
            </a:pPr>
            <a:r>
              <a:rPr lang="en-US" altLang="zh-CN" sz="3200" dirty="0"/>
              <a:t>(</a:t>
            </a:r>
            <a:r>
              <a:rPr lang="zh-CN" altLang="en-US" sz="3200" dirty="0"/>
              <a:t>二</a:t>
            </a:r>
            <a:r>
              <a:rPr lang="en-US" altLang="zh-CN" sz="3200" dirty="0"/>
              <a:t>)</a:t>
            </a:r>
            <a:r>
              <a:rPr lang="zh-CN" altLang="en-US" sz="3200" dirty="0"/>
              <a:t>产品投入流通时，引起损害的缺陷尚不存在的；</a:t>
            </a:r>
          </a:p>
          <a:p>
            <a:pPr marL="0" indent="0">
              <a:buNone/>
            </a:pPr>
            <a:r>
              <a:rPr lang="en-US" altLang="zh-CN" sz="3200" dirty="0"/>
              <a:t>(</a:t>
            </a:r>
            <a:r>
              <a:rPr lang="zh-CN" altLang="en-US" sz="3200" dirty="0"/>
              <a:t>三</a:t>
            </a:r>
            <a:r>
              <a:rPr lang="en-US" altLang="zh-CN" sz="3200" dirty="0"/>
              <a:t>)</a:t>
            </a:r>
            <a:r>
              <a:rPr lang="zh-CN" altLang="en-US" sz="3200" dirty="0"/>
              <a:t>将产品投入流通时的科学技术水平尚不能发现缺陷的存在的。</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6149422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74726" y="1773610"/>
            <a:ext cx="8928992" cy="3816424"/>
          </a:xfrm>
        </p:spPr>
        <p:txBody>
          <a:bodyPr>
            <a:noAutofit/>
          </a:bodyPr>
          <a:lstStyle/>
          <a:p>
            <a:pPr marL="0" indent="0">
              <a:lnSpc>
                <a:spcPct val="140000"/>
              </a:lnSpc>
              <a:spcBef>
                <a:spcPts val="0"/>
              </a:spcBef>
              <a:buNone/>
            </a:pPr>
            <a:r>
              <a:rPr lang="zh-CN" altLang="en-US" sz="3000" dirty="0">
                <a:latin typeface="+mn-ea"/>
                <a:cs typeface="+mj-cs"/>
              </a:rPr>
              <a:t>第四十二条：</a:t>
            </a:r>
          </a:p>
          <a:p>
            <a:pPr marL="0" indent="0">
              <a:lnSpc>
                <a:spcPct val="140000"/>
              </a:lnSpc>
              <a:spcBef>
                <a:spcPts val="0"/>
              </a:spcBef>
              <a:buNone/>
            </a:pPr>
            <a:r>
              <a:rPr lang="zh-CN" altLang="en-US" sz="3000" dirty="0">
                <a:latin typeface="+mn-ea"/>
                <a:cs typeface="+mj-cs"/>
              </a:rPr>
              <a:t>    由于</a:t>
            </a:r>
            <a:r>
              <a:rPr lang="zh-CN" altLang="en-US" sz="3000" i="1" u="sng" dirty="0">
                <a:latin typeface="+mn-ea"/>
                <a:cs typeface="+mj-cs"/>
              </a:rPr>
              <a:t>销售者</a:t>
            </a:r>
            <a:r>
              <a:rPr lang="zh-CN" altLang="en-US" sz="3000" dirty="0">
                <a:latin typeface="+mn-ea"/>
                <a:cs typeface="+mj-cs"/>
              </a:rPr>
              <a:t>的</a:t>
            </a:r>
            <a:r>
              <a:rPr lang="zh-CN" altLang="en-US" sz="3000" b="1" dirty="0">
                <a:solidFill>
                  <a:srgbClr val="FF0000"/>
                </a:solidFill>
                <a:latin typeface="+mn-ea"/>
                <a:cs typeface="+mj-cs"/>
              </a:rPr>
              <a:t>过错</a:t>
            </a:r>
            <a:r>
              <a:rPr lang="zh-CN" altLang="en-US" sz="3000" dirty="0">
                <a:latin typeface="+mn-ea"/>
                <a:cs typeface="+mj-cs"/>
              </a:rPr>
              <a:t>使产品存在缺陷，造成人身、他人财产损害的，销售者应当承担赔偿责任。</a:t>
            </a:r>
          </a:p>
          <a:p>
            <a:pPr marL="0" indent="0">
              <a:lnSpc>
                <a:spcPct val="140000"/>
              </a:lnSpc>
              <a:spcBef>
                <a:spcPts val="0"/>
              </a:spcBef>
              <a:buNone/>
            </a:pPr>
            <a:r>
              <a:rPr lang="zh-CN" altLang="en-US" sz="3000" dirty="0">
                <a:latin typeface="+mn-ea"/>
                <a:cs typeface="+mj-cs"/>
              </a:rPr>
              <a:t>    销售者</a:t>
            </a:r>
            <a:r>
              <a:rPr lang="zh-CN" altLang="en-US" sz="3000" b="1" dirty="0">
                <a:latin typeface="+mn-ea"/>
                <a:cs typeface="+mj-cs"/>
              </a:rPr>
              <a:t>不能指明</a:t>
            </a:r>
            <a:r>
              <a:rPr lang="zh-CN" altLang="en-US" sz="3000" dirty="0">
                <a:latin typeface="+mn-ea"/>
                <a:cs typeface="+mj-cs"/>
              </a:rPr>
              <a:t>缺陷产品的生产者也不能指明缺陷产品的供货者的，销售者应当承担赔偿责任。</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1461345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74726" y="1269554"/>
            <a:ext cx="9361040" cy="4608512"/>
          </a:xfrm>
        </p:spPr>
        <p:txBody>
          <a:bodyPr>
            <a:noAutofit/>
          </a:bodyPr>
          <a:lstStyle/>
          <a:p>
            <a:pPr marL="0" indent="0">
              <a:lnSpc>
                <a:spcPct val="140000"/>
              </a:lnSpc>
              <a:spcBef>
                <a:spcPts val="0"/>
              </a:spcBef>
              <a:buNone/>
            </a:pPr>
            <a:r>
              <a:rPr lang="zh-CN" altLang="en-US" sz="3000" dirty="0">
                <a:latin typeface="+mn-ea"/>
                <a:cs typeface="+mj-cs"/>
              </a:rPr>
              <a:t>第四十三条：</a:t>
            </a:r>
          </a:p>
          <a:p>
            <a:pPr marL="0" indent="0">
              <a:lnSpc>
                <a:spcPct val="140000"/>
              </a:lnSpc>
              <a:spcBef>
                <a:spcPts val="0"/>
              </a:spcBef>
              <a:buNone/>
            </a:pPr>
            <a:r>
              <a:rPr lang="zh-CN" altLang="en-US" sz="3000" dirty="0">
                <a:latin typeface="+mn-ea"/>
                <a:cs typeface="+mj-cs"/>
              </a:rPr>
              <a:t>    因产品存在缺陷造成人身、他人财产损害的，受害人可以向产品的生产者要求赔偿，也可以向产品的销售者要求赔偿。属于产品的生产者的责任，产品的销售者赔偿的，产品的销售者有权向产品的生产者追偿。属于产品的销售者的责任，产品的生产者赔偿的，产品的生产者有权向产品的销售者追偿。</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7962998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5" name="文本框 4"/>
          <p:cNvSpPr txBox="1"/>
          <p:nvPr/>
        </p:nvSpPr>
        <p:spPr>
          <a:xfrm>
            <a:off x="982638" y="1845618"/>
            <a:ext cx="3384376" cy="584775"/>
          </a:xfrm>
          <a:prstGeom prst="rect">
            <a:avLst/>
          </a:prstGeom>
          <a:noFill/>
        </p:spPr>
        <p:txBody>
          <a:bodyPr wrap="square" rtlCol="0">
            <a:spAutoFit/>
          </a:bodyPr>
          <a:lstStyle/>
          <a:p>
            <a:r>
              <a:rPr lang="en-US" altLang="zh-CN" sz="3200" dirty="0"/>
              <a:t>A</a:t>
            </a:r>
            <a:r>
              <a:rPr lang="zh-CN" altLang="en-US" sz="3200" dirty="0"/>
              <a:t>：电吹风生产商</a:t>
            </a:r>
          </a:p>
        </p:txBody>
      </p:sp>
      <p:sp>
        <p:nvSpPr>
          <p:cNvPr id="7" name="文本框 6"/>
          <p:cNvSpPr txBox="1"/>
          <p:nvPr/>
        </p:nvSpPr>
        <p:spPr>
          <a:xfrm>
            <a:off x="982915" y="2565698"/>
            <a:ext cx="3960164" cy="584775"/>
          </a:xfrm>
          <a:prstGeom prst="rect">
            <a:avLst/>
          </a:prstGeom>
          <a:noFill/>
        </p:spPr>
        <p:txBody>
          <a:bodyPr wrap="square" rtlCol="0">
            <a:spAutoFit/>
          </a:bodyPr>
          <a:lstStyle/>
          <a:p>
            <a:r>
              <a:rPr lang="en-US" altLang="zh-CN" sz="3200" dirty="0"/>
              <a:t>B</a:t>
            </a:r>
            <a:r>
              <a:rPr lang="zh-CN" altLang="en-US" sz="3200" dirty="0"/>
              <a:t>：缺陷产品销毁商</a:t>
            </a:r>
          </a:p>
        </p:txBody>
      </p:sp>
      <p:sp>
        <p:nvSpPr>
          <p:cNvPr id="8" name="文本框 7"/>
          <p:cNvSpPr txBox="1"/>
          <p:nvPr/>
        </p:nvSpPr>
        <p:spPr>
          <a:xfrm>
            <a:off x="982638" y="3258336"/>
            <a:ext cx="3816424" cy="584775"/>
          </a:xfrm>
          <a:prstGeom prst="rect">
            <a:avLst/>
          </a:prstGeom>
          <a:noFill/>
        </p:spPr>
        <p:txBody>
          <a:bodyPr wrap="square" rtlCol="0">
            <a:spAutoFit/>
          </a:bodyPr>
          <a:lstStyle/>
          <a:p>
            <a:r>
              <a:rPr lang="en-US" altLang="zh-CN" sz="3200" dirty="0"/>
              <a:t>C</a:t>
            </a:r>
            <a:r>
              <a:rPr lang="zh-CN" altLang="en-US" sz="3200" dirty="0"/>
              <a:t>：零售商（小卖部）</a:t>
            </a:r>
          </a:p>
        </p:txBody>
      </p:sp>
      <p:sp>
        <p:nvSpPr>
          <p:cNvPr id="9" name="文本框 8"/>
          <p:cNvSpPr txBox="1"/>
          <p:nvPr/>
        </p:nvSpPr>
        <p:spPr>
          <a:xfrm>
            <a:off x="997353" y="3950974"/>
            <a:ext cx="7416824" cy="584775"/>
          </a:xfrm>
          <a:prstGeom prst="rect">
            <a:avLst/>
          </a:prstGeom>
          <a:noFill/>
        </p:spPr>
        <p:txBody>
          <a:bodyPr wrap="square" rtlCol="0">
            <a:spAutoFit/>
          </a:bodyPr>
          <a:lstStyle/>
          <a:p>
            <a:r>
              <a:rPr lang="en-US" altLang="zh-CN" sz="3200" dirty="0"/>
              <a:t>D</a:t>
            </a:r>
            <a:r>
              <a:rPr lang="zh-CN" altLang="en-US" sz="3200" dirty="0"/>
              <a:t>、</a:t>
            </a:r>
            <a:r>
              <a:rPr lang="en-US" altLang="zh-CN" sz="3200" dirty="0"/>
              <a:t>E</a:t>
            </a:r>
            <a:r>
              <a:rPr lang="zh-CN" altLang="en-US" sz="3200" dirty="0"/>
              <a:t>：母女俩（购买电吹风的消费者）</a:t>
            </a:r>
          </a:p>
        </p:txBody>
      </p:sp>
      <p:sp>
        <p:nvSpPr>
          <p:cNvPr id="10" name="文本框 9"/>
          <p:cNvSpPr txBox="1"/>
          <p:nvPr/>
        </p:nvSpPr>
        <p:spPr>
          <a:xfrm>
            <a:off x="1090651" y="4731206"/>
            <a:ext cx="5652628" cy="584775"/>
          </a:xfrm>
          <a:prstGeom prst="rect">
            <a:avLst/>
          </a:prstGeom>
          <a:noFill/>
        </p:spPr>
        <p:txBody>
          <a:bodyPr wrap="square" rtlCol="0">
            <a:spAutoFit/>
          </a:bodyPr>
          <a:lstStyle/>
          <a:p>
            <a:r>
              <a:rPr lang="en-US" altLang="zh-CN" sz="3200" dirty="0"/>
              <a:t>F</a:t>
            </a:r>
            <a:r>
              <a:rPr lang="zh-CN" altLang="en-US" sz="3200" dirty="0"/>
              <a:t>：保险公司（产品责任险）</a:t>
            </a:r>
          </a:p>
        </p:txBody>
      </p:sp>
    </p:spTree>
    <p:extLst>
      <p:ext uri="{BB962C8B-B14F-4D97-AF65-F5344CB8AC3E}">
        <p14:creationId xmlns:p14="http://schemas.microsoft.com/office/powerpoint/2010/main" val="19340161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269554"/>
            <a:ext cx="10081120" cy="4608512"/>
          </a:xfrm>
        </p:spPr>
        <p:txBody>
          <a:bodyPr>
            <a:noAutofit/>
          </a:bodyPr>
          <a:lstStyle/>
          <a:p>
            <a:pPr>
              <a:lnSpc>
                <a:spcPct val="140000"/>
              </a:lnSpc>
              <a:spcBef>
                <a:spcPts val="0"/>
              </a:spcBef>
            </a:pPr>
            <a:r>
              <a:rPr lang="zh-CN" altLang="en-US" sz="3000" dirty="0">
                <a:latin typeface="+mn-ea"/>
                <a:cs typeface="+mj-cs"/>
              </a:rPr>
              <a:t>问题：</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D</a:t>
            </a:r>
            <a:r>
              <a:rPr lang="zh-CN" altLang="en-US" sz="3000" dirty="0">
                <a:latin typeface="+mn-ea"/>
                <a:cs typeface="+mj-cs"/>
              </a:rPr>
              <a:t>、</a:t>
            </a:r>
            <a:r>
              <a:rPr lang="en-US" altLang="zh-CN" sz="3000" dirty="0">
                <a:latin typeface="+mn-ea"/>
                <a:cs typeface="+mj-cs"/>
              </a:rPr>
              <a:t>E</a:t>
            </a:r>
            <a:r>
              <a:rPr lang="zh-CN" altLang="en-US" sz="3000" dirty="0">
                <a:latin typeface="+mn-ea"/>
                <a:cs typeface="+mj-cs"/>
              </a:rPr>
              <a:t>最终将</a:t>
            </a:r>
            <a:r>
              <a:rPr lang="en-US" altLang="zh-CN" sz="3000" dirty="0">
                <a:latin typeface="+mn-ea"/>
                <a:cs typeface="+mj-cs"/>
              </a:rPr>
              <a:t>A</a:t>
            </a:r>
            <a:r>
              <a:rPr lang="zh-CN" altLang="en-US" sz="3000" dirty="0">
                <a:latin typeface="+mn-ea"/>
                <a:cs typeface="+mj-cs"/>
              </a:rPr>
              <a:t>、</a:t>
            </a:r>
            <a:r>
              <a:rPr lang="en-US" altLang="zh-CN" sz="3000" dirty="0">
                <a:latin typeface="+mn-ea"/>
                <a:cs typeface="+mj-cs"/>
              </a:rPr>
              <a:t>B</a:t>
            </a:r>
            <a:r>
              <a:rPr lang="zh-CN" altLang="en-US" sz="3000" dirty="0">
                <a:latin typeface="+mn-ea"/>
                <a:cs typeface="+mj-cs"/>
              </a:rPr>
              <a:t>、</a:t>
            </a:r>
            <a:r>
              <a:rPr lang="en-US" altLang="zh-CN" sz="3000" dirty="0">
                <a:latin typeface="+mn-ea"/>
                <a:cs typeface="+mj-cs"/>
              </a:rPr>
              <a:t>C</a:t>
            </a:r>
            <a:r>
              <a:rPr lang="zh-CN" altLang="en-US" sz="3000" dirty="0">
                <a:latin typeface="+mn-ea"/>
                <a:cs typeface="+mj-cs"/>
              </a:rPr>
              <a:t>作为三被告一起起诉。</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如果你是</a:t>
            </a:r>
            <a:r>
              <a:rPr lang="en-US" altLang="zh-CN" sz="3000" dirty="0">
                <a:latin typeface="+mn-ea"/>
                <a:cs typeface="+mj-cs"/>
              </a:rPr>
              <a:t>A</a:t>
            </a:r>
            <a:r>
              <a:rPr lang="zh-CN" altLang="en-US" sz="3000" dirty="0">
                <a:latin typeface="+mn-ea"/>
                <a:cs typeface="+mj-cs"/>
              </a:rPr>
              <a:t>的律师，你将如何为</a:t>
            </a:r>
            <a:r>
              <a:rPr lang="en-US" altLang="zh-CN" sz="3000" dirty="0">
                <a:latin typeface="+mn-ea"/>
                <a:cs typeface="+mj-cs"/>
              </a:rPr>
              <a:t>A</a:t>
            </a:r>
            <a:r>
              <a:rPr lang="zh-CN" altLang="en-US" sz="3000" dirty="0">
                <a:latin typeface="+mn-ea"/>
                <a:cs typeface="+mj-cs"/>
              </a:rPr>
              <a:t>抗辩？依据是什么？</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如果你是</a:t>
            </a:r>
            <a:r>
              <a:rPr lang="en-US" altLang="zh-CN" sz="3000" dirty="0">
                <a:latin typeface="+mn-ea"/>
                <a:cs typeface="+mj-cs"/>
              </a:rPr>
              <a:t>B</a:t>
            </a:r>
            <a:r>
              <a:rPr lang="zh-CN" altLang="en-US" sz="3000" dirty="0">
                <a:latin typeface="+mn-ea"/>
                <a:cs typeface="+mj-cs"/>
              </a:rPr>
              <a:t>的律师，你将如何为</a:t>
            </a:r>
            <a:r>
              <a:rPr lang="en-US" altLang="zh-CN" sz="3000" dirty="0">
                <a:latin typeface="+mn-ea"/>
                <a:cs typeface="+mj-cs"/>
              </a:rPr>
              <a:t>B</a:t>
            </a:r>
            <a:r>
              <a:rPr lang="zh-CN" altLang="en-US" sz="3000" dirty="0">
                <a:latin typeface="+mn-ea"/>
                <a:cs typeface="+mj-cs"/>
              </a:rPr>
              <a:t>抗辩？依据是什么？</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如果你是</a:t>
            </a:r>
            <a:r>
              <a:rPr lang="en-US" altLang="zh-CN" sz="3000" dirty="0">
                <a:latin typeface="+mn-ea"/>
                <a:cs typeface="+mj-cs"/>
              </a:rPr>
              <a:t>C</a:t>
            </a:r>
            <a:r>
              <a:rPr lang="zh-CN" altLang="en-US" sz="3000" dirty="0">
                <a:latin typeface="+mn-ea"/>
                <a:cs typeface="+mj-cs"/>
              </a:rPr>
              <a:t>的律师，你将如何为</a:t>
            </a:r>
            <a:r>
              <a:rPr lang="en-US" altLang="zh-CN" sz="3000" dirty="0">
                <a:latin typeface="+mn-ea"/>
                <a:cs typeface="+mj-cs"/>
              </a:rPr>
              <a:t>C</a:t>
            </a:r>
            <a:r>
              <a:rPr lang="zh-CN" altLang="en-US" sz="3000" dirty="0">
                <a:latin typeface="+mn-ea"/>
                <a:cs typeface="+mj-cs"/>
              </a:rPr>
              <a:t>抗辩？店堂的免责告示是否有效？</a:t>
            </a:r>
            <a:endParaRPr lang="en-US" altLang="zh-CN" sz="3000" dirty="0">
              <a:latin typeface="+mn-ea"/>
              <a:cs typeface="+mj-cs"/>
            </a:endParaRPr>
          </a:p>
        </p:txBody>
      </p:sp>
    </p:spTree>
    <p:extLst>
      <p:ext uri="{BB962C8B-B14F-4D97-AF65-F5344CB8AC3E}">
        <p14:creationId xmlns:p14="http://schemas.microsoft.com/office/powerpoint/2010/main" val="36036513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106911"/>
            <a:ext cx="9505056" cy="724564"/>
          </a:xfrm>
        </p:spPr>
        <p:txBody>
          <a:bodyPr>
            <a:noAutofit/>
          </a:bodyPr>
          <a:lstStyle/>
          <a:p>
            <a:r>
              <a:rPr lang="zh-CN" altLang="en-US" sz="4000" b="1" dirty="0">
                <a:solidFill>
                  <a:srgbClr val="7C1D20"/>
                </a:solidFill>
                <a:latin typeface="+mn-ea"/>
              </a:rPr>
              <a:t>担保原则</a:t>
            </a:r>
          </a:p>
        </p:txBody>
      </p:sp>
      <p:sp>
        <p:nvSpPr>
          <p:cNvPr id="3" name="内容占位符 2"/>
          <p:cNvSpPr>
            <a:spLocks noGrp="1"/>
          </p:cNvSpPr>
          <p:nvPr>
            <p:ph idx="1"/>
          </p:nvPr>
        </p:nvSpPr>
        <p:spPr>
          <a:xfrm>
            <a:off x="1126654" y="2277666"/>
            <a:ext cx="9865096" cy="3888432"/>
          </a:xfrm>
        </p:spPr>
        <p:txBody>
          <a:bodyPr>
            <a:noAutofit/>
          </a:bodyPr>
          <a:lstStyle/>
          <a:p>
            <a:pPr>
              <a:lnSpc>
                <a:spcPct val="140000"/>
              </a:lnSpc>
              <a:spcBef>
                <a:spcPts val="0"/>
              </a:spcBef>
            </a:pPr>
            <a:r>
              <a:rPr lang="zh-CN" altLang="en-US" sz="3000" dirty="0">
                <a:latin typeface="+mn-ea"/>
                <a:cs typeface="+mj-cs"/>
              </a:rPr>
              <a:t>是指生产者或者销售者通过明示或者默示的方式对产品质量作出保证，在产品因缺陷致人损害时，即认定其违反担保，必须承担责任的一种规则原则。</a:t>
            </a:r>
          </a:p>
          <a:p>
            <a:pPr>
              <a:lnSpc>
                <a:spcPct val="140000"/>
              </a:lnSpc>
              <a:spcBef>
                <a:spcPts val="0"/>
              </a:spcBef>
            </a:pPr>
            <a:r>
              <a:rPr lang="zh-CN" altLang="en-US" sz="3000" dirty="0">
                <a:latin typeface="+mn-ea"/>
                <a:cs typeface="+mj-cs"/>
              </a:rPr>
              <a:t>担保的分类</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、明示的担保</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、默示的担保</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898688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053530"/>
            <a:ext cx="9505056" cy="724564"/>
          </a:xfrm>
        </p:spPr>
        <p:txBody>
          <a:bodyPr>
            <a:noAutofit/>
          </a:bodyPr>
          <a:lstStyle/>
          <a:p>
            <a:r>
              <a:rPr lang="zh-CN" altLang="en-US" sz="4000" b="1" dirty="0">
                <a:solidFill>
                  <a:srgbClr val="7C1D20"/>
                </a:solidFill>
                <a:latin typeface="+mn-ea"/>
              </a:rPr>
              <a:t>担保原则的适用</a:t>
            </a:r>
          </a:p>
        </p:txBody>
      </p:sp>
      <p:sp>
        <p:nvSpPr>
          <p:cNvPr id="3" name="内容占位符 2"/>
          <p:cNvSpPr>
            <a:spLocks noGrp="1"/>
          </p:cNvSpPr>
          <p:nvPr>
            <p:ph idx="1"/>
          </p:nvPr>
        </p:nvSpPr>
        <p:spPr>
          <a:xfrm>
            <a:off x="406574" y="1917626"/>
            <a:ext cx="11449272" cy="4536504"/>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、明示担保的法律责任</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第四十条：</a:t>
            </a:r>
          </a:p>
          <a:p>
            <a:pPr marL="0" indent="0">
              <a:lnSpc>
                <a:spcPct val="140000"/>
              </a:lnSpc>
              <a:spcBef>
                <a:spcPts val="0"/>
              </a:spcBef>
              <a:buNone/>
            </a:pPr>
            <a:r>
              <a:rPr lang="zh-CN" altLang="en-US" sz="3000" dirty="0">
                <a:latin typeface="+mn-ea"/>
                <a:cs typeface="+mj-cs"/>
              </a:rPr>
              <a:t>    售出的产品有下列情形之一的，销售者应当负责修理、更换、退货；给购买产品的消费者造成损失的，销售者应当赔偿损失：</a:t>
            </a:r>
          </a:p>
          <a:p>
            <a:pPr marL="0" indent="0">
              <a:lnSpc>
                <a:spcPct val="140000"/>
              </a:lnSpc>
              <a:spcBef>
                <a:spcPts val="0"/>
              </a:spcBef>
              <a:buNone/>
            </a:pPr>
            <a:r>
              <a:rPr lang="zh-CN" altLang="en-US" sz="3000" dirty="0">
                <a:latin typeface="+mn-ea"/>
                <a:cs typeface="+mj-cs"/>
              </a:rPr>
              <a:t>（一）不具备产品应当具备的使用性能而事先未作说明的；</a:t>
            </a:r>
          </a:p>
          <a:p>
            <a:pPr marL="0" indent="0">
              <a:lnSpc>
                <a:spcPct val="140000"/>
              </a:lnSpc>
              <a:spcBef>
                <a:spcPts val="0"/>
              </a:spcBef>
              <a:buNone/>
            </a:pPr>
            <a:r>
              <a:rPr lang="zh-CN" altLang="en-US" sz="3000" dirty="0">
                <a:latin typeface="+mn-ea"/>
                <a:cs typeface="+mj-cs"/>
              </a:rPr>
              <a:t>（二）不符合在产品或者其包装上注明采用的产品标准的；</a:t>
            </a:r>
          </a:p>
          <a:p>
            <a:pPr marL="0" indent="0">
              <a:lnSpc>
                <a:spcPct val="140000"/>
              </a:lnSpc>
              <a:spcBef>
                <a:spcPts val="0"/>
              </a:spcBef>
              <a:buNone/>
            </a:pPr>
            <a:r>
              <a:rPr lang="zh-CN" altLang="en-US" sz="3000" dirty="0">
                <a:latin typeface="+mn-ea"/>
                <a:cs typeface="+mj-cs"/>
              </a:rPr>
              <a:t>（三）不符合以产品说明、实物样品等方式表明的质量状况的。</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9441353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981522"/>
            <a:ext cx="11521280" cy="5688632"/>
          </a:xfrm>
        </p:spPr>
        <p:txBody>
          <a:bodyPr>
            <a:noAutofit/>
          </a:bodyPr>
          <a:lstStyle/>
          <a:p>
            <a:pPr marL="0" indent="0">
              <a:lnSpc>
                <a:spcPct val="140000"/>
              </a:lnSpc>
              <a:spcBef>
                <a:spcPts val="0"/>
              </a:spcBef>
              <a:buNone/>
            </a:pPr>
            <a:r>
              <a:rPr lang="en-US" altLang="zh-CN" sz="3000" dirty="0">
                <a:latin typeface="+mn-ea"/>
                <a:cs typeface="+mj-cs"/>
              </a:rPr>
              <a:t>2</a:t>
            </a:r>
            <a:r>
              <a:rPr lang="zh-CN" altLang="en-US" sz="3000" dirty="0">
                <a:latin typeface="+mn-ea"/>
                <a:cs typeface="+mj-cs"/>
              </a:rPr>
              <a:t>、默示的担保责任</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第二十六条：</a:t>
            </a:r>
          </a:p>
          <a:p>
            <a:pPr marL="0" indent="0">
              <a:lnSpc>
                <a:spcPct val="140000"/>
              </a:lnSpc>
              <a:spcBef>
                <a:spcPts val="0"/>
              </a:spcBef>
              <a:buNone/>
            </a:pPr>
            <a:r>
              <a:rPr lang="zh-CN" altLang="en-US" sz="2600" dirty="0">
                <a:latin typeface="+mn-ea"/>
                <a:cs typeface="+mj-cs"/>
              </a:rPr>
              <a:t>    生产者应当对其生产的产品质量负责。</a:t>
            </a:r>
          </a:p>
          <a:p>
            <a:pPr marL="0" indent="0">
              <a:lnSpc>
                <a:spcPct val="140000"/>
              </a:lnSpc>
              <a:spcBef>
                <a:spcPts val="0"/>
              </a:spcBef>
              <a:buNone/>
            </a:pPr>
            <a:r>
              <a:rPr lang="zh-CN" altLang="en-US" sz="2600" dirty="0">
                <a:latin typeface="+mn-ea"/>
                <a:cs typeface="+mj-cs"/>
              </a:rPr>
              <a:t>    产品质量应当符合下列要求：</a:t>
            </a:r>
          </a:p>
          <a:p>
            <a:pPr marL="0" indent="0">
              <a:lnSpc>
                <a:spcPct val="140000"/>
              </a:lnSpc>
              <a:spcBef>
                <a:spcPts val="0"/>
              </a:spcBef>
              <a:buNone/>
            </a:pPr>
            <a:r>
              <a:rPr lang="zh-CN" altLang="en-US" sz="2600" dirty="0">
                <a:latin typeface="+mn-ea"/>
                <a:cs typeface="+mj-cs"/>
              </a:rPr>
              <a:t>（一）不存在危及人身、财产安全的不合理的危险，有保障人体健康和人身、财产安全的国家标准、行业标准的，应当符合该标准；</a:t>
            </a:r>
          </a:p>
          <a:p>
            <a:pPr marL="0" indent="0">
              <a:lnSpc>
                <a:spcPct val="140000"/>
              </a:lnSpc>
              <a:spcBef>
                <a:spcPts val="0"/>
              </a:spcBef>
              <a:buNone/>
            </a:pPr>
            <a:r>
              <a:rPr lang="zh-CN" altLang="en-US" sz="2600" dirty="0">
                <a:latin typeface="+mn-ea"/>
                <a:cs typeface="+mj-cs"/>
              </a:rPr>
              <a:t>（二）具备产品应当具备的使用性能，但是，对产品存在使用性能的瑕疵作出说明的除外；</a:t>
            </a:r>
          </a:p>
          <a:p>
            <a:pPr marL="0" indent="0">
              <a:lnSpc>
                <a:spcPct val="140000"/>
              </a:lnSpc>
              <a:spcBef>
                <a:spcPts val="0"/>
              </a:spcBef>
              <a:buNone/>
            </a:pPr>
            <a:r>
              <a:rPr lang="zh-CN" altLang="en-US" sz="2600" dirty="0">
                <a:latin typeface="+mn-ea"/>
                <a:cs typeface="+mj-cs"/>
              </a:rPr>
              <a:t>（三）符合在产品或者其包装上注明采用的产品标准，符合以产品说明、实物样品等方式表明的质量状况。</a:t>
            </a:r>
          </a:p>
        </p:txBody>
      </p:sp>
    </p:spTree>
    <p:extLst>
      <p:ext uri="{BB962C8B-B14F-4D97-AF65-F5344CB8AC3E}">
        <p14:creationId xmlns:p14="http://schemas.microsoft.com/office/powerpoint/2010/main" val="39775867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90750" y="1341562"/>
            <a:ext cx="9649072" cy="4536504"/>
          </a:xfrm>
        </p:spPr>
        <p:txBody>
          <a:bodyPr>
            <a:noAutofit/>
          </a:bodyPr>
          <a:lstStyle/>
          <a:p>
            <a:pPr>
              <a:lnSpc>
                <a:spcPct val="140000"/>
              </a:lnSpc>
              <a:spcBef>
                <a:spcPts val="0"/>
              </a:spcBef>
            </a:pPr>
            <a:r>
              <a:rPr lang="zh-CN" altLang="en-US" sz="3000" dirty="0">
                <a:latin typeface="+mn-ea"/>
                <a:cs typeface="+mj-cs"/>
              </a:rPr>
              <a:t>担保原则的构成要件</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    根据美国等国家的法律，适用担保原则确定产品责任时，应具备的主要条件为：</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生产者或销售者对产品质量有明示担保</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受害人相信该担保</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损害是由于产品不符合生产者或销售者的担保引起的</a:t>
            </a:r>
          </a:p>
        </p:txBody>
      </p:sp>
    </p:spTree>
    <p:extLst>
      <p:ext uri="{BB962C8B-B14F-4D97-AF65-F5344CB8AC3E}">
        <p14:creationId xmlns:p14="http://schemas.microsoft.com/office/powerpoint/2010/main" val="1292094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331166"/>
            <a:ext cx="9505056" cy="724564"/>
          </a:xfrm>
        </p:spPr>
        <p:txBody>
          <a:bodyPr>
            <a:noAutofit/>
          </a:bodyPr>
          <a:lstStyle/>
          <a:p>
            <a:r>
              <a:rPr lang="zh-CN" altLang="en-US" sz="4000" b="1" dirty="0">
                <a:solidFill>
                  <a:srgbClr val="7C1D20"/>
                </a:solidFill>
                <a:latin typeface="+mn-ea"/>
              </a:rPr>
              <a:t>产品侵权责任的责任免除</a:t>
            </a:r>
          </a:p>
        </p:txBody>
      </p:sp>
      <p:sp>
        <p:nvSpPr>
          <p:cNvPr id="3" name="内容占位符 2"/>
          <p:cNvSpPr>
            <a:spLocks noGrp="1"/>
          </p:cNvSpPr>
          <p:nvPr>
            <p:ph idx="1"/>
          </p:nvPr>
        </p:nvSpPr>
        <p:spPr>
          <a:xfrm>
            <a:off x="1558702" y="2493690"/>
            <a:ext cx="10009112" cy="3227548"/>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、受害人的过错</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、未将产品投入流通</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、投入流通时，引起损害的缺陷尚不存在</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、将产品投入流通时的科学技术水平不能发现缺陷的存在</a:t>
            </a:r>
          </a:p>
        </p:txBody>
      </p:sp>
    </p:spTree>
    <p:extLst>
      <p:ext uri="{BB962C8B-B14F-4D97-AF65-F5344CB8AC3E}">
        <p14:creationId xmlns:p14="http://schemas.microsoft.com/office/powerpoint/2010/main" val="110111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622" y="1917626"/>
            <a:ext cx="10177105" cy="4687149"/>
          </a:xfrm>
        </p:spPr>
      </p:pic>
      <p:sp>
        <p:nvSpPr>
          <p:cNvPr id="6" name="标题 1"/>
          <p:cNvSpPr>
            <a:spLocks noGrp="1"/>
          </p:cNvSpPr>
          <p:nvPr>
            <p:ph type="title"/>
          </p:nvPr>
        </p:nvSpPr>
        <p:spPr>
          <a:xfrm>
            <a:off x="1126654" y="981522"/>
            <a:ext cx="10513168" cy="1001483"/>
          </a:xfrm>
        </p:spPr>
        <p:txBody>
          <a:bodyPr>
            <a:noAutofit/>
          </a:bodyPr>
          <a:lstStyle/>
          <a:p>
            <a:r>
              <a:rPr lang="zh-CN" altLang="en-US" sz="4000" b="1" dirty="0">
                <a:solidFill>
                  <a:srgbClr val="7C1D20"/>
                </a:solidFill>
                <a:latin typeface="+mn-ea"/>
              </a:rPr>
              <a:t>国家市场监督管理总局政务服务平台</a:t>
            </a:r>
            <a:r>
              <a:rPr lang="en-US" altLang="zh-CN" sz="4000" b="1" dirty="0">
                <a:solidFill>
                  <a:srgbClr val="7C1D20"/>
                </a:solidFill>
                <a:latin typeface="+mn-ea"/>
              </a:rPr>
              <a:t>—</a:t>
            </a:r>
            <a:r>
              <a:rPr lang="zh-CN" altLang="en-US" sz="4000" b="1" dirty="0">
                <a:solidFill>
                  <a:srgbClr val="7C1D20"/>
                </a:solidFill>
                <a:latin typeface="+mn-ea"/>
              </a:rPr>
              <a:t>我要查</a:t>
            </a:r>
          </a:p>
        </p:txBody>
      </p:sp>
      <p:pic>
        <p:nvPicPr>
          <p:cNvPr id="5" name="图片 4">
            <a:hlinkClick r:id="rId4" action="ppaction://hlinksldjump"/>
          </p:cNvPr>
          <p:cNvPicPr>
            <a:picLocks noChangeAspect="1"/>
          </p:cNvPicPr>
          <p:nvPr/>
        </p:nvPicPr>
        <p:blipFill>
          <a:blip r:embed="rId5"/>
          <a:stretch>
            <a:fillRect/>
          </a:stretch>
        </p:blipFill>
        <p:spPr>
          <a:xfrm>
            <a:off x="11371135" y="5950074"/>
            <a:ext cx="481626" cy="438950"/>
          </a:xfrm>
          <a:prstGeom prst="rect">
            <a:avLst/>
          </a:prstGeom>
        </p:spPr>
      </p:pic>
    </p:spTree>
    <p:extLst>
      <p:ext uri="{BB962C8B-B14F-4D97-AF65-F5344CB8AC3E}">
        <p14:creationId xmlns:p14="http://schemas.microsoft.com/office/powerpoint/2010/main" val="14086363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1562"/>
            <a:ext cx="10153128" cy="453650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第二条：　</a:t>
            </a:r>
          </a:p>
          <a:p>
            <a:pPr marL="0" indent="0">
              <a:lnSpc>
                <a:spcPct val="140000"/>
              </a:lnSpc>
              <a:spcBef>
                <a:spcPts val="0"/>
              </a:spcBef>
              <a:buNone/>
            </a:pPr>
            <a:r>
              <a:rPr lang="zh-CN" altLang="en-US" sz="3000" dirty="0">
                <a:latin typeface="+mn-ea"/>
                <a:cs typeface="+mj-cs"/>
              </a:rPr>
              <a:t>    在中华人民共和国境内从事产品生产、销售活动，必须遵守本法。</a:t>
            </a:r>
          </a:p>
          <a:p>
            <a:pPr marL="0" indent="0">
              <a:lnSpc>
                <a:spcPct val="140000"/>
              </a:lnSpc>
              <a:spcBef>
                <a:spcPts val="0"/>
              </a:spcBef>
              <a:buNone/>
            </a:pPr>
            <a:r>
              <a:rPr lang="zh-CN" altLang="en-US" sz="3000" dirty="0">
                <a:latin typeface="+mn-ea"/>
                <a:cs typeface="+mj-cs"/>
              </a:rPr>
              <a:t>    本法所称产品是指经过加工、制作，用于销售的产品。</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    建设工程不适用本法规定；但是，建设工程使用的建筑材料、建筑构配件和设备，属于前款规定的产品范围的，适用本法规定。</a:t>
            </a:r>
          </a:p>
        </p:txBody>
      </p:sp>
    </p:spTree>
    <p:extLst>
      <p:ext uri="{BB962C8B-B14F-4D97-AF65-F5344CB8AC3E}">
        <p14:creationId xmlns:p14="http://schemas.microsoft.com/office/powerpoint/2010/main" val="9213850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22598" y="1341562"/>
            <a:ext cx="11305256" cy="453650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第四十一条　</a:t>
            </a:r>
          </a:p>
          <a:p>
            <a:pPr marL="0" indent="0">
              <a:lnSpc>
                <a:spcPct val="140000"/>
              </a:lnSpc>
              <a:spcBef>
                <a:spcPts val="0"/>
              </a:spcBef>
              <a:buNone/>
            </a:pPr>
            <a:r>
              <a:rPr lang="zh-CN" altLang="en-US" sz="3000" dirty="0">
                <a:latin typeface="+mn-ea"/>
                <a:cs typeface="+mj-cs"/>
              </a:rPr>
              <a:t>    因产品存在缺陷造成人身、缺陷产品以外的其他财产（以下简称他人财产）损害的，生产者应当承担赔偿责任。</a:t>
            </a:r>
          </a:p>
          <a:p>
            <a:pPr marL="0" indent="0">
              <a:lnSpc>
                <a:spcPct val="140000"/>
              </a:lnSpc>
              <a:spcBef>
                <a:spcPts val="0"/>
              </a:spcBef>
              <a:buNone/>
            </a:pPr>
            <a:r>
              <a:rPr lang="zh-CN" altLang="en-US" sz="3000" dirty="0">
                <a:latin typeface="+mn-ea"/>
                <a:cs typeface="+mj-cs"/>
              </a:rPr>
              <a:t>    生产者能够证明有下列情形之一的，不承担赔偿责任：</a:t>
            </a:r>
          </a:p>
          <a:p>
            <a:pPr marL="0" indent="0">
              <a:lnSpc>
                <a:spcPct val="140000"/>
              </a:lnSpc>
              <a:spcBef>
                <a:spcPts val="0"/>
              </a:spcBef>
              <a:buNone/>
            </a:pPr>
            <a:r>
              <a:rPr lang="zh-CN" altLang="en-US" sz="3000" dirty="0">
                <a:latin typeface="+mn-ea"/>
                <a:cs typeface="+mj-cs"/>
              </a:rPr>
              <a:t>（一）未将产品投入流通的；</a:t>
            </a:r>
          </a:p>
          <a:p>
            <a:pPr marL="0" indent="0">
              <a:lnSpc>
                <a:spcPct val="140000"/>
              </a:lnSpc>
              <a:spcBef>
                <a:spcPts val="0"/>
              </a:spcBef>
              <a:buNone/>
            </a:pPr>
            <a:r>
              <a:rPr lang="zh-CN" altLang="en-US" sz="3000" dirty="0">
                <a:latin typeface="+mn-ea"/>
                <a:cs typeface="+mj-cs"/>
              </a:rPr>
              <a:t>（二）产品投入流通时，引起损害的缺陷尚不存在的；</a:t>
            </a:r>
          </a:p>
          <a:p>
            <a:pPr marL="0" indent="0">
              <a:lnSpc>
                <a:spcPct val="140000"/>
              </a:lnSpc>
              <a:spcBef>
                <a:spcPts val="0"/>
              </a:spcBef>
              <a:buNone/>
            </a:pPr>
            <a:r>
              <a:rPr lang="zh-CN" altLang="en-US" sz="3000" dirty="0">
                <a:latin typeface="+mn-ea"/>
                <a:cs typeface="+mj-cs"/>
              </a:rPr>
              <a:t>（三）将产品投入流通时的科学技术水平尚不能发现缺陷的存在的。</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8930159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331166"/>
            <a:ext cx="9505056" cy="724564"/>
          </a:xfrm>
        </p:spPr>
        <p:txBody>
          <a:bodyPr>
            <a:noAutofit/>
          </a:bodyPr>
          <a:lstStyle/>
          <a:p>
            <a:r>
              <a:rPr lang="zh-CN" altLang="en-US" sz="4000" b="1" dirty="0">
                <a:solidFill>
                  <a:srgbClr val="7C1D20"/>
                </a:solidFill>
                <a:latin typeface="+mn-ea"/>
              </a:rPr>
              <a:t>产品侵权责任的赔偿范围</a:t>
            </a:r>
          </a:p>
        </p:txBody>
      </p:sp>
      <p:sp>
        <p:nvSpPr>
          <p:cNvPr id="3" name="内容占位符 2"/>
          <p:cNvSpPr>
            <a:spLocks noGrp="1"/>
          </p:cNvSpPr>
          <p:nvPr>
            <p:ph idx="1"/>
          </p:nvPr>
        </p:nvSpPr>
        <p:spPr>
          <a:xfrm>
            <a:off x="1558702" y="2493690"/>
            <a:ext cx="10009112" cy="3227548"/>
          </a:xfrm>
        </p:spPr>
        <p:txBody>
          <a:bodyPr>
            <a:noAutofit/>
          </a:bodyPr>
          <a:lstStyle/>
          <a:p>
            <a:pPr>
              <a:lnSpc>
                <a:spcPct val="140000"/>
              </a:lnSpc>
              <a:spcBef>
                <a:spcPts val="0"/>
              </a:spcBef>
            </a:pPr>
            <a:r>
              <a:rPr lang="zh-CN" altLang="en-US" sz="3000" dirty="0">
                <a:latin typeface="+mn-ea"/>
                <a:cs typeface="+mj-cs"/>
              </a:rPr>
              <a:t>各国规定不一</a:t>
            </a:r>
            <a:endParaRPr lang="en-US" altLang="zh-CN" sz="3000" dirty="0">
              <a:latin typeface="+mn-ea"/>
              <a:cs typeface="+mj-cs"/>
            </a:endParaRPr>
          </a:p>
          <a:p>
            <a:pPr>
              <a:lnSpc>
                <a:spcPct val="140000"/>
              </a:lnSpc>
              <a:spcBef>
                <a:spcPts val="0"/>
              </a:spcBef>
            </a:pPr>
            <a:r>
              <a:rPr lang="zh-CN" altLang="en-US" sz="3000" dirty="0">
                <a:latin typeface="+mn-ea"/>
                <a:cs typeface="+mj-cs"/>
              </a:rPr>
              <a:t>我国：</a:t>
            </a: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第四十四条</a:t>
            </a:r>
          </a:p>
        </p:txBody>
      </p:sp>
    </p:spTree>
    <p:extLst>
      <p:ext uri="{BB962C8B-B14F-4D97-AF65-F5344CB8AC3E}">
        <p14:creationId xmlns:p14="http://schemas.microsoft.com/office/powerpoint/2010/main" val="37273586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22598" y="981522"/>
            <a:ext cx="11233248" cy="5400600"/>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第四十四条　</a:t>
            </a:r>
          </a:p>
          <a:p>
            <a:pPr marL="0" indent="0">
              <a:lnSpc>
                <a:spcPct val="140000"/>
              </a:lnSpc>
              <a:spcBef>
                <a:spcPts val="0"/>
              </a:spcBef>
              <a:buNone/>
            </a:pPr>
            <a:r>
              <a:rPr lang="zh-CN" altLang="en-US" sz="3000" dirty="0">
                <a:latin typeface="+mn-ea"/>
                <a:cs typeface="+mj-cs"/>
              </a:rPr>
              <a:t>     </a:t>
            </a:r>
            <a:r>
              <a:rPr lang="zh-CN" altLang="en-US" sz="2800" dirty="0">
                <a:latin typeface="+mn-ea"/>
                <a:cs typeface="+mj-cs"/>
              </a:rPr>
              <a:t>因产品存在缺陷造成受害人</a:t>
            </a:r>
            <a:r>
              <a:rPr lang="zh-CN" altLang="en-US" sz="2800" b="1" dirty="0">
                <a:solidFill>
                  <a:srgbClr val="FF0000"/>
                </a:solidFill>
                <a:latin typeface="+mn-ea"/>
                <a:cs typeface="+mj-cs"/>
              </a:rPr>
              <a:t>人身伤害</a:t>
            </a:r>
            <a:r>
              <a:rPr lang="zh-CN" altLang="en-US" sz="2800" dirty="0">
                <a:latin typeface="+mn-ea"/>
                <a:cs typeface="+mj-cs"/>
              </a:rPr>
              <a:t>的，侵害人应当赔偿</a:t>
            </a:r>
            <a:r>
              <a:rPr lang="zh-CN" altLang="en-US" sz="2800" i="1" u="sng" dirty="0">
                <a:latin typeface="+mn-ea"/>
                <a:cs typeface="+mj-cs"/>
              </a:rPr>
              <a:t>医疗费</a:t>
            </a:r>
            <a:r>
              <a:rPr lang="zh-CN" altLang="en-US" sz="2800" dirty="0">
                <a:latin typeface="+mn-ea"/>
                <a:cs typeface="+mj-cs"/>
              </a:rPr>
              <a:t>、治疗期间的</a:t>
            </a:r>
            <a:r>
              <a:rPr lang="zh-CN" altLang="en-US" sz="2800" i="1" u="sng" dirty="0">
                <a:latin typeface="+mn-ea"/>
                <a:cs typeface="+mj-cs"/>
              </a:rPr>
              <a:t>护理费</a:t>
            </a:r>
            <a:r>
              <a:rPr lang="zh-CN" altLang="en-US" sz="2800" dirty="0">
                <a:latin typeface="+mn-ea"/>
                <a:cs typeface="+mj-cs"/>
              </a:rPr>
              <a:t>、因</a:t>
            </a:r>
            <a:r>
              <a:rPr lang="zh-CN" altLang="en-US" sz="2800" i="1" u="sng" dirty="0">
                <a:latin typeface="+mn-ea"/>
                <a:cs typeface="+mj-cs"/>
              </a:rPr>
              <a:t>误工</a:t>
            </a:r>
            <a:r>
              <a:rPr lang="zh-CN" altLang="en-US" sz="2800" dirty="0">
                <a:latin typeface="+mn-ea"/>
                <a:cs typeface="+mj-cs"/>
              </a:rPr>
              <a:t>减少的收入等费用；造成残疾的，还应当支付</a:t>
            </a:r>
            <a:r>
              <a:rPr lang="zh-CN" altLang="en-US" sz="2800" i="1" u="sng" dirty="0">
                <a:latin typeface="+mn-ea"/>
                <a:cs typeface="+mj-cs"/>
              </a:rPr>
              <a:t>残疾者生活自助具</a:t>
            </a:r>
            <a:r>
              <a:rPr lang="zh-CN" altLang="en-US" sz="2800" dirty="0">
                <a:latin typeface="+mn-ea"/>
                <a:cs typeface="+mj-cs"/>
              </a:rPr>
              <a:t>费、</a:t>
            </a:r>
            <a:r>
              <a:rPr lang="zh-CN" altLang="en-US" sz="2800" i="1" u="sng" dirty="0">
                <a:latin typeface="+mn-ea"/>
                <a:cs typeface="+mj-cs"/>
              </a:rPr>
              <a:t>生活补助费</a:t>
            </a:r>
            <a:r>
              <a:rPr lang="zh-CN" altLang="en-US" sz="2800" dirty="0">
                <a:latin typeface="+mn-ea"/>
                <a:cs typeface="+mj-cs"/>
              </a:rPr>
              <a:t>、</a:t>
            </a:r>
            <a:r>
              <a:rPr lang="zh-CN" altLang="en-US" sz="2800" i="1" u="sng" dirty="0">
                <a:latin typeface="+mn-ea"/>
                <a:cs typeface="+mj-cs"/>
              </a:rPr>
              <a:t>残疾赔偿金</a:t>
            </a:r>
            <a:r>
              <a:rPr lang="zh-CN" altLang="en-US" sz="2800" dirty="0">
                <a:latin typeface="+mn-ea"/>
                <a:cs typeface="+mj-cs"/>
              </a:rPr>
              <a:t>以及由其</a:t>
            </a:r>
            <a:r>
              <a:rPr lang="zh-CN" altLang="en-US" sz="2800" i="1" u="sng" dirty="0">
                <a:latin typeface="+mn-ea"/>
                <a:cs typeface="+mj-cs"/>
              </a:rPr>
              <a:t>扶养的人</a:t>
            </a:r>
            <a:r>
              <a:rPr lang="zh-CN" altLang="en-US" sz="2800" dirty="0">
                <a:latin typeface="+mn-ea"/>
                <a:cs typeface="+mj-cs"/>
              </a:rPr>
              <a:t>所必需的生活费等费用；造成受害人死亡的，并应当支付</a:t>
            </a:r>
            <a:r>
              <a:rPr lang="zh-CN" altLang="en-US" sz="2800" i="1" u="sng" dirty="0">
                <a:latin typeface="+mn-ea"/>
                <a:cs typeface="+mj-cs"/>
              </a:rPr>
              <a:t>丧葬费</a:t>
            </a:r>
            <a:r>
              <a:rPr lang="zh-CN" altLang="en-US" sz="2800" dirty="0">
                <a:latin typeface="+mn-ea"/>
                <a:cs typeface="+mj-cs"/>
              </a:rPr>
              <a:t>、</a:t>
            </a:r>
            <a:r>
              <a:rPr lang="zh-CN" altLang="en-US" sz="2800" i="1" u="sng" dirty="0">
                <a:latin typeface="+mn-ea"/>
                <a:cs typeface="+mj-cs"/>
              </a:rPr>
              <a:t>死亡赔偿金</a:t>
            </a:r>
            <a:r>
              <a:rPr lang="zh-CN" altLang="en-US" sz="2800" dirty="0">
                <a:latin typeface="+mn-ea"/>
                <a:cs typeface="+mj-cs"/>
              </a:rPr>
              <a:t>以及由死者生前</a:t>
            </a:r>
            <a:r>
              <a:rPr lang="zh-CN" altLang="en-US" sz="2800" i="1" u="sng" dirty="0">
                <a:latin typeface="+mn-ea"/>
                <a:cs typeface="+mj-cs"/>
              </a:rPr>
              <a:t>扶养的人</a:t>
            </a:r>
            <a:r>
              <a:rPr lang="zh-CN" altLang="en-US" sz="2800" dirty="0">
                <a:latin typeface="+mn-ea"/>
                <a:cs typeface="+mj-cs"/>
              </a:rPr>
              <a:t>所必需的生活费等费用。</a:t>
            </a:r>
            <a:endParaRPr lang="en-US" altLang="zh-CN" sz="2800" dirty="0">
              <a:latin typeface="+mn-ea"/>
              <a:cs typeface="+mj-cs"/>
            </a:endParaRPr>
          </a:p>
          <a:p>
            <a:pPr marL="0" indent="0">
              <a:lnSpc>
                <a:spcPct val="140000"/>
              </a:lnSpc>
              <a:spcBef>
                <a:spcPts val="0"/>
              </a:spcBef>
              <a:buNone/>
            </a:pPr>
            <a:r>
              <a:rPr lang="zh-CN" altLang="en-US" sz="2800" dirty="0">
                <a:latin typeface="+mn-ea"/>
                <a:cs typeface="+mj-cs"/>
              </a:rPr>
              <a:t>    因产品存在缺陷造成受害人</a:t>
            </a:r>
            <a:r>
              <a:rPr lang="zh-CN" altLang="en-US" sz="2800" b="1" dirty="0">
                <a:solidFill>
                  <a:srgbClr val="FF0000"/>
                </a:solidFill>
                <a:latin typeface="+mn-ea"/>
                <a:cs typeface="+mj-cs"/>
              </a:rPr>
              <a:t>财产损失</a:t>
            </a:r>
            <a:r>
              <a:rPr lang="zh-CN" altLang="en-US" sz="2800" dirty="0">
                <a:latin typeface="+mn-ea"/>
                <a:cs typeface="+mj-cs"/>
              </a:rPr>
              <a:t>的，侵害人应当恢复原状或者折价赔偿。受害人因此遭受其他重大损失的，侵害人应当赔偿损失。</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1047579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414686" y="1186650"/>
            <a:ext cx="9505056" cy="724564"/>
          </a:xfrm>
        </p:spPr>
        <p:txBody>
          <a:bodyPr>
            <a:noAutofit/>
          </a:bodyPr>
          <a:lstStyle/>
          <a:p>
            <a:r>
              <a:rPr lang="zh-CN" altLang="en-US" sz="4000" b="1" dirty="0">
                <a:solidFill>
                  <a:srgbClr val="7C1D20"/>
                </a:solidFill>
                <a:latin typeface="+mn-ea"/>
              </a:rPr>
              <a:t>产品侵权责任的诉讼时效</a:t>
            </a:r>
          </a:p>
        </p:txBody>
      </p:sp>
      <p:sp>
        <p:nvSpPr>
          <p:cNvPr id="3" name="内容占位符 2"/>
          <p:cNvSpPr>
            <a:spLocks noGrp="1"/>
          </p:cNvSpPr>
          <p:nvPr>
            <p:ph idx="1"/>
          </p:nvPr>
        </p:nvSpPr>
        <p:spPr>
          <a:xfrm>
            <a:off x="1198662" y="2277666"/>
            <a:ext cx="10585176" cy="381642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第四十五条　</a:t>
            </a:r>
          </a:p>
          <a:p>
            <a:pPr marL="0" indent="0">
              <a:lnSpc>
                <a:spcPct val="140000"/>
              </a:lnSpc>
              <a:spcBef>
                <a:spcPts val="0"/>
              </a:spcBef>
              <a:buNone/>
            </a:pPr>
            <a:r>
              <a:rPr lang="zh-CN" altLang="en-US" sz="3000" dirty="0">
                <a:latin typeface="+mn-ea"/>
                <a:cs typeface="+mj-cs"/>
              </a:rPr>
              <a:t>    因产品存在缺陷造成损害要求赔偿的诉讼时效期间为</a:t>
            </a:r>
            <a:r>
              <a:rPr lang="zh-CN" altLang="en-US" sz="3000" b="1" u="sng" strike="sngStrike" dirty="0">
                <a:latin typeface="+mn-ea"/>
                <a:cs typeface="+mj-cs"/>
              </a:rPr>
              <a:t>二</a:t>
            </a:r>
            <a:r>
              <a:rPr lang="zh-CN" altLang="en-US" sz="3000" b="1" dirty="0">
                <a:solidFill>
                  <a:srgbClr val="FF0000"/>
                </a:solidFill>
                <a:latin typeface="+mn-ea"/>
                <a:cs typeface="+mj-cs"/>
              </a:rPr>
              <a:t>三</a:t>
            </a:r>
            <a:r>
              <a:rPr lang="zh-CN" altLang="en-US" sz="3000" dirty="0">
                <a:latin typeface="+mn-ea"/>
                <a:cs typeface="+mj-cs"/>
              </a:rPr>
              <a:t>年，自当事人知道或者应当知道其权益受到损害时起计算。</a:t>
            </a:r>
          </a:p>
          <a:p>
            <a:pPr marL="0" indent="0">
              <a:lnSpc>
                <a:spcPct val="140000"/>
              </a:lnSpc>
              <a:spcBef>
                <a:spcPts val="0"/>
              </a:spcBef>
              <a:buNone/>
            </a:pPr>
            <a:r>
              <a:rPr lang="zh-CN" altLang="en-US" sz="3000" dirty="0">
                <a:latin typeface="+mn-ea"/>
                <a:cs typeface="+mj-cs"/>
              </a:rPr>
              <a:t>    因产品存在缺陷造成损害要求赔偿的请求权，在造成损害的缺陷产品交付最初消费者满</a:t>
            </a:r>
            <a:r>
              <a:rPr lang="zh-CN" altLang="en-US" sz="3000" b="1" u="sng" dirty="0">
                <a:latin typeface="+mn-ea"/>
                <a:cs typeface="+mj-cs"/>
              </a:rPr>
              <a:t>十</a:t>
            </a:r>
            <a:r>
              <a:rPr lang="zh-CN" altLang="en-US" sz="3000" dirty="0">
                <a:latin typeface="+mn-ea"/>
                <a:cs typeface="+mj-cs"/>
              </a:rPr>
              <a:t>年丧失；但是，尚未超过明示的安全使用期的除外。</a:t>
            </a:r>
          </a:p>
        </p:txBody>
      </p:sp>
    </p:spTree>
    <p:extLst>
      <p:ext uri="{BB962C8B-B14F-4D97-AF65-F5344CB8AC3E}">
        <p14:creationId xmlns:p14="http://schemas.microsoft.com/office/powerpoint/2010/main" val="13179721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惩罚性赔偿制度</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一种民事责任的承担方式：</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民事责任</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行政责任</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刑事责任</a:t>
            </a:r>
            <a:endParaRPr lang="en-US" altLang="zh-CN" sz="3000" dirty="0">
              <a:latin typeface="+mn-ea"/>
              <a:cs typeface="+mj-cs"/>
            </a:endParaRPr>
          </a:p>
          <a:p>
            <a:pPr>
              <a:lnSpc>
                <a:spcPct val="140000"/>
              </a:lnSpc>
              <a:spcBef>
                <a:spcPts val="0"/>
              </a:spcBef>
            </a:pPr>
            <a:r>
              <a:rPr lang="zh-CN" altLang="en-US" sz="3000" dirty="0">
                <a:latin typeface="+mn-ea"/>
                <a:cs typeface="+mj-cs"/>
              </a:rPr>
              <a:t>起源于英美法</a:t>
            </a:r>
            <a:endParaRPr lang="en-US" altLang="zh-CN" sz="3000" dirty="0">
              <a:latin typeface="+mn-ea"/>
              <a:cs typeface="+mj-cs"/>
            </a:endParaRPr>
          </a:p>
        </p:txBody>
      </p:sp>
    </p:spTree>
    <p:extLst>
      <p:ext uri="{BB962C8B-B14F-4D97-AF65-F5344CB8AC3E}">
        <p14:creationId xmlns:p14="http://schemas.microsoft.com/office/powerpoint/2010/main" val="4199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惩罚性赔偿制度</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126654" y="2512997"/>
            <a:ext cx="10225136"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民法典</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12</a:t>
            </a:r>
            <a:r>
              <a:rPr lang="zh-CN" altLang="en-US" sz="3000" dirty="0">
                <a:latin typeface="+mn-ea"/>
                <a:cs typeface="+mj-cs"/>
              </a:rPr>
              <a:t>种</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停止侵害     </a:t>
            </a:r>
            <a:r>
              <a:rPr lang="en-US" altLang="zh-CN" sz="3000" dirty="0">
                <a:latin typeface="+mn-ea"/>
                <a:cs typeface="+mj-cs"/>
              </a:rPr>
              <a:t>5.</a:t>
            </a:r>
            <a:r>
              <a:rPr lang="zh-CN" altLang="en-US" sz="3000" dirty="0">
                <a:latin typeface="+mn-ea"/>
                <a:cs typeface="+mj-cs"/>
              </a:rPr>
              <a:t>赔偿损失      </a:t>
            </a:r>
            <a:r>
              <a:rPr lang="en-US" altLang="zh-CN" sz="3000" dirty="0">
                <a:latin typeface="+mn-ea"/>
                <a:cs typeface="+mj-cs"/>
              </a:rPr>
              <a:t>9.</a:t>
            </a:r>
            <a:r>
              <a:rPr lang="zh-CN" altLang="en-US" sz="3000" dirty="0">
                <a:latin typeface="+mn-ea"/>
                <a:cs typeface="+mj-cs"/>
              </a:rPr>
              <a:t>修理、重做、更换</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排除妨害     </a:t>
            </a:r>
            <a:r>
              <a:rPr lang="en-US" altLang="zh-CN" sz="3000" dirty="0">
                <a:latin typeface="+mn-ea"/>
                <a:cs typeface="+mj-cs"/>
              </a:rPr>
              <a:t>6.</a:t>
            </a:r>
            <a:r>
              <a:rPr lang="zh-CN" altLang="en-US" sz="3000" dirty="0">
                <a:latin typeface="+mn-ea"/>
                <a:cs typeface="+mj-cs"/>
              </a:rPr>
              <a:t>恢复原状      </a:t>
            </a:r>
            <a:r>
              <a:rPr lang="en-US" altLang="zh-CN" sz="3000" dirty="0">
                <a:latin typeface="+mn-ea"/>
                <a:cs typeface="+mj-cs"/>
              </a:rPr>
              <a:t>10.</a:t>
            </a:r>
            <a:r>
              <a:rPr lang="zh-CN" altLang="en-US" sz="3000" dirty="0">
                <a:latin typeface="+mn-ea"/>
                <a:cs typeface="+mj-cs"/>
              </a:rPr>
              <a:t>消除影响、恢复名誉</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消除危险     </a:t>
            </a:r>
            <a:r>
              <a:rPr lang="en-US" altLang="zh-CN" sz="3000" dirty="0">
                <a:latin typeface="+mn-ea"/>
                <a:cs typeface="+mj-cs"/>
              </a:rPr>
              <a:t>7.</a:t>
            </a:r>
            <a:r>
              <a:rPr lang="zh-CN" altLang="en-US" sz="3000" dirty="0">
                <a:solidFill>
                  <a:srgbClr val="FF0000"/>
                </a:solidFill>
                <a:latin typeface="+mn-ea"/>
                <a:cs typeface="+mj-cs"/>
              </a:rPr>
              <a:t>继续履行</a:t>
            </a:r>
            <a:r>
              <a:rPr lang="zh-CN" altLang="en-US" sz="3000" dirty="0">
                <a:latin typeface="+mn-ea"/>
                <a:cs typeface="+mj-cs"/>
              </a:rPr>
              <a:t>      </a:t>
            </a:r>
            <a:r>
              <a:rPr lang="en-US" altLang="zh-CN" sz="3000" dirty="0">
                <a:latin typeface="+mn-ea"/>
                <a:cs typeface="+mj-cs"/>
              </a:rPr>
              <a:t>11.</a:t>
            </a:r>
            <a:r>
              <a:rPr lang="zh-CN" altLang="en-US" sz="3000" dirty="0">
                <a:latin typeface="+mn-ea"/>
                <a:cs typeface="+mj-cs"/>
              </a:rPr>
              <a:t>赔礼道歉</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返还财产     </a:t>
            </a:r>
            <a:r>
              <a:rPr lang="en-US" altLang="zh-CN" sz="3000" dirty="0">
                <a:latin typeface="+mn-ea"/>
                <a:cs typeface="+mj-cs"/>
              </a:rPr>
              <a:t>8.</a:t>
            </a:r>
            <a:r>
              <a:rPr lang="zh-CN" altLang="en-US" sz="3000" dirty="0">
                <a:latin typeface="+mn-ea"/>
                <a:cs typeface="+mj-cs"/>
              </a:rPr>
              <a:t>支付违约金    </a:t>
            </a:r>
            <a:r>
              <a:rPr lang="en-US" altLang="zh-CN" sz="3000" dirty="0">
                <a:latin typeface="+mn-ea"/>
                <a:cs typeface="+mj-cs"/>
              </a:rPr>
              <a:t>12.</a:t>
            </a:r>
            <a:r>
              <a:rPr lang="zh-CN" altLang="en-US" sz="3000" dirty="0">
                <a:solidFill>
                  <a:srgbClr val="FF0000"/>
                </a:solidFill>
                <a:latin typeface="+mn-ea"/>
                <a:cs typeface="+mj-cs"/>
              </a:rPr>
              <a:t>惩罚性赔偿</a:t>
            </a:r>
            <a:endParaRPr lang="en-US" altLang="zh-CN" sz="3000" dirty="0">
              <a:solidFill>
                <a:srgbClr val="FF0000"/>
              </a:solidFill>
              <a:latin typeface="+mn-ea"/>
              <a:cs typeface="+mj-cs"/>
            </a:endParaRPr>
          </a:p>
        </p:txBody>
      </p:sp>
    </p:spTree>
    <p:extLst>
      <p:ext uri="{BB962C8B-B14F-4D97-AF65-F5344CB8AC3E}">
        <p14:creationId xmlns:p14="http://schemas.microsoft.com/office/powerpoint/2010/main" val="35229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26654" y="1629594"/>
            <a:ext cx="10440366" cy="453650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民法典</a:t>
            </a:r>
            <a:r>
              <a:rPr lang="en-US" altLang="zh-CN" sz="3000" dirty="0">
                <a:latin typeface="+mn-ea"/>
                <a:cs typeface="+mj-cs"/>
              </a:rPr>
              <a:t>》</a:t>
            </a:r>
            <a:r>
              <a:rPr lang="zh-CN" altLang="en-US" sz="3000" dirty="0">
                <a:latin typeface="+mn-ea"/>
                <a:cs typeface="+mj-cs"/>
              </a:rPr>
              <a:t>第一百七十九条：</a:t>
            </a:r>
          </a:p>
          <a:p>
            <a:pPr marL="0" indent="0">
              <a:lnSpc>
                <a:spcPct val="140000"/>
              </a:lnSpc>
              <a:spcBef>
                <a:spcPts val="0"/>
              </a:spcBef>
              <a:buNone/>
            </a:pPr>
            <a:r>
              <a:rPr lang="zh-CN" altLang="en-US" sz="3000" dirty="0">
                <a:latin typeface="+mn-ea"/>
                <a:cs typeface="+mj-cs"/>
              </a:rPr>
              <a:t>   承担民事责任的方式主要有：</a:t>
            </a:r>
          </a:p>
          <a:p>
            <a:pPr marL="0" indent="0">
              <a:lnSpc>
                <a:spcPct val="140000"/>
              </a:lnSpc>
              <a:spcBef>
                <a:spcPts val="0"/>
              </a:spcBef>
              <a:buNone/>
            </a:pPr>
            <a:r>
              <a:rPr lang="zh-CN" altLang="en-US" sz="3000" dirty="0">
                <a:latin typeface="+mn-ea"/>
                <a:cs typeface="+mj-cs"/>
              </a:rPr>
              <a:t>（一）停止侵害；</a:t>
            </a:r>
            <a:r>
              <a:rPr lang="en-US" altLang="zh-CN" sz="3000" dirty="0">
                <a:latin typeface="+mn-ea"/>
                <a:cs typeface="+mj-cs"/>
              </a:rPr>
              <a:t>………</a:t>
            </a:r>
            <a:r>
              <a:rPr lang="zh-CN" altLang="en-US" sz="3000" dirty="0">
                <a:latin typeface="+mn-ea"/>
                <a:cs typeface="+mj-cs"/>
              </a:rPr>
              <a:t>（十一）赔礼道歉。</a:t>
            </a:r>
            <a:br>
              <a:rPr lang="zh-CN" altLang="en-US" sz="3000" dirty="0">
                <a:latin typeface="+mn-ea"/>
                <a:cs typeface="+mj-cs"/>
              </a:rPr>
            </a:br>
            <a:r>
              <a:rPr lang="zh-CN" altLang="en-US" sz="3000" dirty="0">
                <a:latin typeface="+mn-ea"/>
                <a:cs typeface="+mj-cs"/>
              </a:rPr>
              <a:t>　　法律规定</a:t>
            </a:r>
            <a:r>
              <a:rPr lang="zh-CN" altLang="en-US" sz="3000" b="1" dirty="0">
                <a:latin typeface="+mn-ea"/>
                <a:cs typeface="+mj-cs"/>
              </a:rPr>
              <a:t>惩罚性赔偿</a:t>
            </a:r>
            <a:r>
              <a:rPr lang="zh-CN" altLang="en-US" sz="3000" dirty="0">
                <a:latin typeface="+mn-ea"/>
                <a:cs typeface="+mj-cs"/>
              </a:rPr>
              <a:t>的，依照其规定。</a:t>
            </a:r>
            <a:br>
              <a:rPr lang="zh-CN" altLang="en-US" sz="3000" dirty="0">
                <a:latin typeface="+mn-ea"/>
                <a:cs typeface="+mj-cs"/>
              </a:rPr>
            </a:br>
            <a:r>
              <a:rPr lang="zh-CN" altLang="en-US" sz="3000" dirty="0">
                <a:latin typeface="+mn-ea"/>
                <a:cs typeface="+mj-cs"/>
              </a:rPr>
              <a:t>　　本条规定的承担民事责任的方式，可以单独适用，也可以合并适用。</a:t>
            </a:r>
          </a:p>
        </p:txBody>
      </p:sp>
    </p:spTree>
    <p:extLst>
      <p:ext uri="{BB962C8B-B14F-4D97-AF65-F5344CB8AC3E}">
        <p14:creationId xmlns:p14="http://schemas.microsoft.com/office/powerpoint/2010/main" val="15477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5400" y="1197546"/>
            <a:ext cx="11232454" cy="5328592"/>
          </a:xfrm>
        </p:spPr>
        <p:txBody>
          <a:bodyPr>
            <a:noAutofit/>
          </a:bodyPr>
          <a:lstStyle/>
          <a:p>
            <a:pPr>
              <a:lnSpc>
                <a:spcPct val="140000"/>
              </a:lnSpc>
              <a:spcBef>
                <a:spcPts val="0"/>
              </a:spcBef>
            </a:pPr>
            <a:r>
              <a:rPr lang="zh-CN" altLang="en-US" sz="3000" dirty="0">
                <a:latin typeface="+mn-ea"/>
                <a:cs typeface="+mj-cs"/>
              </a:rPr>
              <a:t>第一千一百八十五条</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    故意侵害他人</a:t>
            </a:r>
            <a:r>
              <a:rPr lang="zh-CN" altLang="en-US" sz="3000" b="1" dirty="0">
                <a:solidFill>
                  <a:srgbClr val="FF0000"/>
                </a:solidFill>
                <a:latin typeface="+mn-ea"/>
                <a:cs typeface="+mj-cs"/>
              </a:rPr>
              <a:t>知识产权</a:t>
            </a:r>
            <a:r>
              <a:rPr lang="zh-CN" altLang="en-US" sz="3000" dirty="0">
                <a:latin typeface="+mn-ea"/>
                <a:cs typeface="+mj-cs"/>
              </a:rPr>
              <a:t>，情节严重的，被侵权人有权请求相应的惩罚性赔偿。</a:t>
            </a:r>
            <a:endParaRPr lang="en-US" altLang="zh-CN" sz="3000" dirty="0">
              <a:latin typeface="+mn-ea"/>
              <a:cs typeface="+mj-cs"/>
            </a:endParaRPr>
          </a:p>
          <a:p>
            <a:pPr>
              <a:lnSpc>
                <a:spcPct val="140000"/>
              </a:lnSpc>
              <a:spcBef>
                <a:spcPts val="0"/>
              </a:spcBef>
            </a:pPr>
            <a:r>
              <a:rPr lang="en-US" altLang="zh-CN" sz="3200" dirty="0" err="1"/>
              <a:t>第一千二百零七条</a:t>
            </a:r>
            <a:r>
              <a:rPr lang="en-US" altLang="zh-CN" sz="3200" dirty="0"/>
              <a:t>　</a:t>
            </a:r>
          </a:p>
          <a:p>
            <a:pPr marL="0" indent="0">
              <a:lnSpc>
                <a:spcPct val="140000"/>
              </a:lnSpc>
              <a:spcBef>
                <a:spcPts val="0"/>
              </a:spcBef>
              <a:buNone/>
            </a:pPr>
            <a:r>
              <a:rPr lang="en-US" altLang="zh-CN" sz="3200" dirty="0"/>
              <a:t>         明知</a:t>
            </a:r>
            <a:r>
              <a:rPr lang="en-US" altLang="zh-CN" sz="3200" b="1" dirty="0">
                <a:solidFill>
                  <a:srgbClr val="FF0000"/>
                </a:solidFill>
              </a:rPr>
              <a:t>产品存在缺陷</a:t>
            </a:r>
            <a:r>
              <a:rPr lang="en-US" altLang="zh-CN" sz="3200" dirty="0"/>
              <a:t>仍然生产、销售，或者没有依据前条规定采取有效补救措施，造成他人死亡或者健康严重损害的，被侵权人有权请求相应的惩罚性赔偿。</a:t>
            </a:r>
          </a:p>
          <a:p>
            <a:pPr marL="0" indent="0">
              <a:lnSpc>
                <a:spcPct val="140000"/>
              </a:lnSpc>
              <a:spcBef>
                <a:spcPts val="0"/>
              </a:spcBef>
              <a:buNone/>
            </a:pPr>
            <a:r>
              <a:rPr lang="zh-CN" altLang="en-US" sz="3200" dirty="0"/>
              <a:t>（</a:t>
            </a:r>
            <a:r>
              <a:rPr lang="en-US" altLang="zh-CN" sz="3200" dirty="0"/>
              <a:t>《</a:t>
            </a:r>
            <a:r>
              <a:rPr lang="zh-CN" altLang="en-US" sz="3200" dirty="0"/>
              <a:t>侵权责任法</a:t>
            </a:r>
            <a:r>
              <a:rPr lang="en-US" altLang="zh-CN" sz="3200" dirty="0"/>
              <a:t>》</a:t>
            </a:r>
            <a:r>
              <a:rPr lang="zh-CN" altLang="en-US" sz="3200" dirty="0"/>
              <a:t>第</a:t>
            </a:r>
            <a:r>
              <a:rPr lang="en-US" altLang="zh-CN" sz="3200" dirty="0"/>
              <a:t>47</a:t>
            </a:r>
            <a:r>
              <a:rPr lang="zh-CN" altLang="en-US" sz="3200" dirty="0"/>
              <a:t>条）</a:t>
            </a:r>
            <a:endParaRPr lang="zh-CN" altLang="en-US" sz="3000" dirty="0">
              <a:latin typeface="+mn-ea"/>
              <a:cs typeface="+mj-cs"/>
            </a:endParaRPr>
          </a:p>
        </p:txBody>
      </p:sp>
    </p:spTree>
    <p:extLst>
      <p:ext uri="{BB962C8B-B14F-4D97-AF65-F5344CB8AC3E}">
        <p14:creationId xmlns:p14="http://schemas.microsoft.com/office/powerpoint/2010/main" val="34785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485578"/>
            <a:ext cx="10801200" cy="4824536"/>
          </a:xfrm>
        </p:spPr>
        <p:txBody>
          <a:bodyPr>
            <a:noAutofit/>
          </a:bodyPr>
          <a:lstStyle/>
          <a:p>
            <a:pPr>
              <a:lnSpc>
                <a:spcPct val="140000"/>
              </a:lnSpc>
              <a:spcBef>
                <a:spcPts val="0"/>
              </a:spcBef>
            </a:pPr>
            <a:r>
              <a:rPr lang="zh-CN" altLang="en-US" sz="3000" dirty="0">
                <a:latin typeface="+mn-ea"/>
                <a:cs typeface="+mj-cs"/>
              </a:rPr>
              <a:t>第一千二百三十二条</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     </a:t>
            </a:r>
            <a:r>
              <a:rPr lang="zh-CN" altLang="en-US" sz="3000" dirty="0">
                <a:latin typeface="+mn-ea"/>
                <a:cs typeface="+mj-cs"/>
              </a:rPr>
              <a:t>侵权人违反法律规定故意</a:t>
            </a:r>
            <a:r>
              <a:rPr lang="zh-CN" altLang="en-US" sz="3000" b="1" dirty="0">
                <a:solidFill>
                  <a:srgbClr val="FF0000"/>
                </a:solidFill>
                <a:latin typeface="+mn-ea"/>
                <a:cs typeface="+mj-cs"/>
              </a:rPr>
              <a:t>污染环境、破坏生态</a:t>
            </a:r>
            <a:r>
              <a:rPr lang="zh-CN" altLang="en-US" sz="3000" dirty="0">
                <a:latin typeface="+mn-ea"/>
                <a:cs typeface="+mj-cs"/>
              </a:rPr>
              <a:t>造成严重后果的，被侵权人有权请求相应的惩罚性赔偿。    </a:t>
            </a:r>
          </a:p>
        </p:txBody>
      </p:sp>
    </p:spTree>
    <p:extLst>
      <p:ext uri="{BB962C8B-B14F-4D97-AF65-F5344CB8AC3E}">
        <p14:creationId xmlns:p14="http://schemas.microsoft.com/office/powerpoint/2010/main" val="35066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2" name="内容占位符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8782" y="1125538"/>
            <a:ext cx="7747208" cy="5011512"/>
          </a:xfrm>
        </p:spPr>
      </p:pic>
      <p:pic>
        <p:nvPicPr>
          <p:cNvPr id="4" name="图片 3">
            <a:hlinkClick r:id="rId4" action="ppaction://hlinksldjump"/>
          </p:cNvPr>
          <p:cNvPicPr>
            <a:picLocks noChangeAspect="1"/>
          </p:cNvPicPr>
          <p:nvPr/>
        </p:nvPicPr>
        <p:blipFill>
          <a:blip r:embed="rId5"/>
          <a:stretch>
            <a:fillRect/>
          </a:stretch>
        </p:blipFill>
        <p:spPr>
          <a:xfrm>
            <a:off x="10991750" y="5731145"/>
            <a:ext cx="481626" cy="438950"/>
          </a:xfrm>
          <a:prstGeom prst="rect">
            <a:avLst/>
          </a:prstGeom>
        </p:spPr>
      </p:pic>
    </p:spTree>
    <p:extLst>
      <p:ext uri="{BB962C8B-B14F-4D97-AF65-F5344CB8AC3E}">
        <p14:creationId xmlns:p14="http://schemas.microsoft.com/office/powerpoint/2010/main" val="7244217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惩罚性赔偿制度</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en-US" altLang="zh-CN" sz="3000" dirty="0">
                <a:latin typeface="+mn-ea"/>
                <a:cs typeface="+mj-cs"/>
              </a:rPr>
              <a:t>1993</a:t>
            </a:r>
            <a:r>
              <a:rPr lang="zh-CN" altLang="en-US" sz="3000" dirty="0">
                <a:latin typeface="+mn-ea"/>
                <a:cs typeface="+mj-cs"/>
              </a:rPr>
              <a:t>年消法：“退一赔一”</a:t>
            </a:r>
            <a:endParaRPr lang="en-US" altLang="zh-CN" sz="3000" dirty="0">
              <a:latin typeface="+mn-ea"/>
              <a:cs typeface="+mj-cs"/>
            </a:endParaRPr>
          </a:p>
          <a:p>
            <a:pPr>
              <a:lnSpc>
                <a:spcPct val="140000"/>
              </a:lnSpc>
              <a:spcBef>
                <a:spcPts val="0"/>
              </a:spcBef>
            </a:pPr>
            <a:r>
              <a:rPr lang="en-US" altLang="zh-CN" sz="3000" dirty="0">
                <a:latin typeface="+mn-ea"/>
                <a:cs typeface="+mj-cs"/>
              </a:rPr>
              <a:t>2013</a:t>
            </a:r>
            <a:r>
              <a:rPr lang="zh-CN" altLang="en-US" sz="3000" dirty="0">
                <a:latin typeface="+mn-ea"/>
                <a:cs typeface="+mj-cs"/>
              </a:rPr>
              <a:t>年消法：“退一赔三”</a:t>
            </a:r>
            <a:endParaRPr lang="en-US" altLang="zh-CN" sz="3000" dirty="0">
              <a:latin typeface="+mn-ea"/>
              <a:cs typeface="+mj-cs"/>
            </a:endParaRPr>
          </a:p>
          <a:p>
            <a:pPr>
              <a:lnSpc>
                <a:spcPct val="140000"/>
              </a:lnSpc>
              <a:spcBef>
                <a:spcPts val="0"/>
              </a:spcBef>
            </a:pPr>
            <a:r>
              <a:rPr lang="en-US" altLang="zh-CN" sz="3000" dirty="0">
                <a:latin typeface="+mn-ea"/>
                <a:cs typeface="+mj-cs"/>
              </a:rPr>
              <a:t>2015</a:t>
            </a:r>
            <a:r>
              <a:rPr lang="zh-CN" altLang="en-US" sz="3000" dirty="0">
                <a:latin typeface="+mn-ea"/>
                <a:cs typeface="+mj-cs"/>
              </a:rPr>
              <a:t>年</a:t>
            </a: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a:t>
            </a:r>
            <a:r>
              <a:rPr lang="zh-CN" altLang="en-US" sz="3000" dirty="0">
                <a:latin typeface="+mn-ea"/>
                <a:cs typeface="+mj-cs"/>
              </a:rPr>
              <a:t>：“退一赔十”</a:t>
            </a:r>
            <a:endParaRPr lang="en-US" altLang="zh-CN" sz="3000" dirty="0">
              <a:latin typeface="+mn-ea"/>
              <a:cs typeface="+mj-cs"/>
            </a:endParaRPr>
          </a:p>
        </p:txBody>
      </p:sp>
    </p:spTree>
    <p:extLst>
      <p:ext uri="{BB962C8B-B14F-4D97-AF65-F5344CB8AC3E}">
        <p14:creationId xmlns:p14="http://schemas.microsoft.com/office/powerpoint/2010/main" val="12118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96531"/>
            <a:ext cx="8469646" cy="724564"/>
          </a:xfrm>
        </p:spPr>
        <p:txBody>
          <a:bodyPr>
            <a:noAutofit/>
          </a:bodyPr>
          <a:lstStyle/>
          <a:p>
            <a:r>
              <a:rPr lang="zh-CN" altLang="en-US" sz="4000" b="1" dirty="0">
                <a:solidFill>
                  <a:srgbClr val="7C1D20"/>
                </a:solidFill>
                <a:latin typeface="+mn-ea"/>
              </a:rPr>
              <a:t>惩罚性赔偿制度</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910630" y="1989634"/>
            <a:ext cx="10225136" cy="4248472"/>
          </a:xfrm>
        </p:spPr>
        <p:txBody>
          <a:bodyPr>
            <a:noAutofit/>
          </a:bodyPr>
          <a:lstStyle/>
          <a:p>
            <a:pPr>
              <a:lnSpc>
                <a:spcPct val="140000"/>
              </a:lnSpc>
              <a:spcBef>
                <a:spcPts val="0"/>
              </a:spcBef>
            </a:pPr>
            <a:r>
              <a:rPr lang="zh-CN" altLang="en-US" sz="3000" dirty="0">
                <a:latin typeface="+mn-ea"/>
                <a:cs typeface="+mj-cs"/>
              </a:rPr>
              <a:t>“</a:t>
            </a:r>
            <a:r>
              <a:rPr lang="zh-CN" altLang="zh-CN" sz="3000" dirty="0">
                <a:latin typeface="+mn-ea"/>
                <a:cs typeface="+mj-cs"/>
              </a:rPr>
              <a:t>经营者提供商品或者服务有</a:t>
            </a:r>
            <a:r>
              <a:rPr lang="zh-CN" altLang="zh-CN" sz="3000" dirty="0">
                <a:solidFill>
                  <a:srgbClr val="FF0000"/>
                </a:solidFill>
                <a:latin typeface="+mn-ea"/>
                <a:cs typeface="+mj-cs"/>
              </a:rPr>
              <a:t>欺诈行为</a:t>
            </a:r>
            <a:r>
              <a:rPr lang="zh-CN" altLang="zh-CN" sz="3000" dirty="0">
                <a:latin typeface="+mn-ea"/>
                <a:cs typeface="+mj-cs"/>
              </a:rPr>
              <a:t>的，应当按照消费者的要求</a:t>
            </a:r>
            <a:r>
              <a:rPr lang="zh-CN" altLang="zh-CN" sz="3000" dirty="0">
                <a:solidFill>
                  <a:srgbClr val="FF0000"/>
                </a:solidFill>
                <a:latin typeface="+mn-ea"/>
                <a:cs typeface="+mj-cs"/>
              </a:rPr>
              <a:t>增加</a:t>
            </a:r>
            <a:r>
              <a:rPr lang="zh-CN" altLang="zh-CN" sz="3000" dirty="0">
                <a:latin typeface="+mn-ea"/>
                <a:cs typeface="+mj-cs"/>
              </a:rPr>
              <a:t>赔偿其受到的损失，增加赔偿的金额为消费者购买商品的价款或者接受服务的费用的</a:t>
            </a:r>
            <a:r>
              <a:rPr lang="zh-CN" altLang="zh-CN" sz="3000" dirty="0">
                <a:solidFill>
                  <a:srgbClr val="FF0000"/>
                </a:solidFill>
                <a:latin typeface="+mn-ea"/>
                <a:cs typeface="+mj-cs"/>
              </a:rPr>
              <a:t>三倍</a:t>
            </a:r>
            <a:r>
              <a:rPr lang="en-US" altLang="zh-CN" sz="3000" dirty="0">
                <a:latin typeface="+mn-ea"/>
                <a:cs typeface="+mj-cs"/>
              </a:rPr>
              <a:t>;</a:t>
            </a:r>
            <a:r>
              <a:rPr lang="zh-CN" altLang="zh-CN" sz="3000" dirty="0">
                <a:latin typeface="+mn-ea"/>
                <a:cs typeface="+mj-cs"/>
              </a:rPr>
              <a:t>增加赔偿的金额</a:t>
            </a:r>
            <a:r>
              <a:rPr lang="zh-CN" altLang="zh-CN" sz="3000" dirty="0">
                <a:solidFill>
                  <a:srgbClr val="FF0000"/>
                </a:solidFill>
                <a:latin typeface="+mn-ea"/>
                <a:cs typeface="+mj-cs"/>
              </a:rPr>
              <a:t>不足五百元的，为五百元</a:t>
            </a:r>
            <a:r>
              <a:rPr lang="zh-CN" altLang="zh-CN" sz="3000" dirty="0">
                <a:latin typeface="+mn-ea"/>
                <a:cs typeface="+mj-cs"/>
              </a:rPr>
              <a:t>。法律另有规定的，依照其规定。</a:t>
            </a:r>
            <a:r>
              <a:rPr lang="zh-CN" altLang="en-US" sz="3000" dirty="0">
                <a:latin typeface="+mn-ea"/>
                <a:cs typeface="+mj-cs"/>
              </a:rPr>
              <a:t>”</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（消法第</a:t>
            </a:r>
            <a:r>
              <a:rPr lang="en-US" altLang="zh-CN" sz="3000" dirty="0">
                <a:latin typeface="+mn-ea"/>
                <a:cs typeface="+mj-cs"/>
              </a:rPr>
              <a:t>55</a:t>
            </a:r>
            <a:r>
              <a:rPr lang="zh-CN" altLang="en-US" sz="3000" dirty="0">
                <a:latin typeface="+mn-ea"/>
                <a:cs typeface="+mj-cs"/>
              </a:rPr>
              <a:t>条）</a:t>
            </a:r>
            <a:endParaRPr lang="en-US" altLang="zh-CN" sz="3000" dirty="0">
              <a:latin typeface="+mn-ea"/>
              <a:cs typeface="+mj-cs"/>
            </a:endParaRPr>
          </a:p>
        </p:txBody>
      </p:sp>
    </p:spTree>
    <p:extLst>
      <p:ext uri="{BB962C8B-B14F-4D97-AF65-F5344CB8AC3E}">
        <p14:creationId xmlns:p14="http://schemas.microsoft.com/office/powerpoint/2010/main" val="25817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24564"/>
          </a:xfrm>
        </p:spPr>
        <p:txBody>
          <a:bodyPr>
            <a:noAutofit/>
          </a:bodyPr>
          <a:lstStyle/>
          <a:p>
            <a:r>
              <a:rPr lang="zh-CN" altLang="en-US" sz="4000" b="1" dirty="0">
                <a:solidFill>
                  <a:srgbClr val="7C1D20"/>
                </a:solidFill>
                <a:latin typeface="+mn-ea"/>
              </a:rPr>
              <a:t>惩罚性赔偿制度</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06574" y="1845618"/>
            <a:ext cx="11521280" cy="4536504"/>
          </a:xfrm>
        </p:spPr>
        <p:txBody>
          <a:bodyPr>
            <a:noAutofit/>
          </a:bodyPr>
          <a:lstStyle/>
          <a:p>
            <a:pPr>
              <a:lnSpc>
                <a:spcPct val="130000"/>
              </a:lnSpc>
              <a:spcBef>
                <a:spcPts val="0"/>
              </a:spcBef>
            </a:pPr>
            <a:r>
              <a:rPr lang="zh-CN" altLang="en-US" sz="3000" dirty="0">
                <a:latin typeface="+mn-ea"/>
                <a:cs typeface="+mj-cs"/>
              </a:rPr>
              <a:t>“</a:t>
            </a:r>
            <a:r>
              <a:rPr lang="zh-CN" altLang="en-US" sz="3200" dirty="0"/>
              <a:t>生产不符合食品安全标准的食品或者经营明知是不符合食品安全标准的食品，消费者除要求赔偿损失外，还可以向生产者或者经营者要求支付</a:t>
            </a:r>
            <a:r>
              <a:rPr lang="zh-CN" altLang="en-US" sz="3200" dirty="0">
                <a:solidFill>
                  <a:srgbClr val="FF0000"/>
                </a:solidFill>
              </a:rPr>
              <a:t>价款十倍</a:t>
            </a:r>
            <a:r>
              <a:rPr lang="zh-CN" altLang="en-US" sz="3200" dirty="0"/>
              <a:t>或者</a:t>
            </a:r>
            <a:r>
              <a:rPr lang="zh-CN" altLang="en-US" sz="3200" dirty="0">
                <a:solidFill>
                  <a:srgbClr val="FF0000"/>
                </a:solidFill>
              </a:rPr>
              <a:t>损失三倍</a:t>
            </a:r>
            <a:r>
              <a:rPr lang="zh-CN" altLang="en-US" sz="3200" dirty="0"/>
              <a:t>的赔偿金；增加赔偿的金额</a:t>
            </a:r>
            <a:r>
              <a:rPr lang="zh-CN" altLang="en-US" sz="3200" dirty="0">
                <a:solidFill>
                  <a:srgbClr val="FF0000"/>
                </a:solidFill>
              </a:rPr>
              <a:t>不足一千元的，为一千元</a:t>
            </a:r>
            <a:r>
              <a:rPr lang="zh-CN" altLang="en-US" sz="3200" dirty="0"/>
              <a:t>。但是，食品的标签、说明书存在不影响食品安全且不会对消费者造成误导的瑕疵的除外。</a:t>
            </a:r>
            <a:r>
              <a:rPr lang="zh-CN" altLang="en-US" sz="3000" dirty="0">
                <a:latin typeface="+mn-ea"/>
                <a:cs typeface="+mj-cs"/>
              </a:rPr>
              <a:t>”</a:t>
            </a:r>
            <a:endParaRPr lang="en-US" altLang="zh-CN" sz="3000" dirty="0">
              <a:latin typeface="+mn-ea"/>
              <a:cs typeface="+mj-cs"/>
            </a:endParaRPr>
          </a:p>
          <a:p>
            <a:pPr marL="0" indent="0">
              <a:lnSpc>
                <a:spcPct val="130000"/>
              </a:lnSpc>
              <a:spcBef>
                <a:spcPts val="0"/>
              </a:spcBef>
              <a:buNone/>
            </a:pPr>
            <a:r>
              <a:rPr lang="zh-CN" altLang="en-US" sz="3000" dirty="0">
                <a:latin typeface="+mn-ea"/>
                <a:cs typeface="+mj-cs"/>
              </a:rPr>
              <a:t>（</a:t>
            </a: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148</a:t>
            </a:r>
            <a:r>
              <a:rPr lang="zh-CN" altLang="en-US" sz="3000" dirty="0">
                <a:latin typeface="+mn-ea"/>
                <a:cs typeface="+mj-cs"/>
              </a:rPr>
              <a:t>条）</a:t>
            </a:r>
            <a:endParaRPr lang="en-US" altLang="zh-CN" sz="3000" dirty="0">
              <a:latin typeface="+mn-ea"/>
              <a:cs typeface="+mj-cs"/>
            </a:endParaRPr>
          </a:p>
        </p:txBody>
      </p:sp>
    </p:spTree>
    <p:extLst>
      <p:ext uri="{BB962C8B-B14F-4D97-AF65-F5344CB8AC3E}">
        <p14:creationId xmlns:p14="http://schemas.microsoft.com/office/powerpoint/2010/main" val="21475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惩罚性赔偿责任</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惩罚性损害赔偿，就是侵权行为人支付通常赔偿金的同时还要支付</a:t>
            </a:r>
            <a:r>
              <a:rPr lang="zh-CN" altLang="en-US" sz="3000" b="1" dirty="0">
                <a:solidFill>
                  <a:srgbClr val="FF0000"/>
                </a:solidFill>
                <a:latin typeface="+mn-ea"/>
                <a:cs typeface="+mj-cs"/>
              </a:rPr>
              <a:t>高于受害人实际损失</a:t>
            </a:r>
            <a:r>
              <a:rPr lang="zh-CN" altLang="en-US" sz="3000" dirty="0">
                <a:latin typeface="+mn-ea"/>
                <a:cs typeface="+mj-cs"/>
              </a:rPr>
              <a:t>的赔偿金</a:t>
            </a: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9019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82638" y="1602449"/>
            <a:ext cx="10225136" cy="4419633"/>
          </a:xfrm>
        </p:spPr>
        <p:txBody>
          <a:bodyPr>
            <a:noAutofit/>
          </a:bodyPr>
          <a:lstStyle/>
          <a:p>
            <a:pPr>
              <a:lnSpc>
                <a:spcPct val="140000"/>
              </a:lnSpc>
              <a:spcBef>
                <a:spcPts val="0"/>
              </a:spcBef>
            </a:pPr>
            <a:r>
              <a:rPr lang="zh-CN" altLang="en-US" sz="3000" dirty="0">
                <a:latin typeface="+mn-ea"/>
                <a:cs typeface="+mj-cs"/>
              </a:rPr>
              <a:t>惩罚性赔偿与补偿性赔偿</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、后者是为了弥补，前者是为了惩罚</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、适用前者的话，加害人主观上必须存在故意或重大过失</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、后者可以由当事人约定，而前者一般都为法律直接规定，或有法官判定，当事人不能自由约定</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、两者的赔偿数额不同</a:t>
            </a:r>
            <a:endParaRPr lang="en-US" altLang="zh-CN" sz="3000" dirty="0">
              <a:latin typeface="+mn-ea"/>
              <a:cs typeface="+mj-cs"/>
            </a:endParaRPr>
          </a:p>
        </p:txBody>
      </p:sp>
    </p:spTree>
    <p:extLst>
      <p:ext uri="{BB962C8B-B14F-4D97-AF65-F5344CB8AC3E}">
        <p14:creationId xmlns:p14="http://schemas.microsoft.com/office/powerpoint/2010/main" val="26011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341562"/>
            <a:ext cx="10729192" cy="4824536"/>
          </a:xfrm>
        </p:spPr>
        <p:txBody>
          <a:bodyPr>
            <a:noAutofit/>
          </a:bodyPr>
          <a:lstStyle/>
          <a:p>
            <a:pPr>
              <a:lnSpc>
                <a:spcPct val="140000"/>
              </a:lnSpc>
              <a:spcBef>
                <a:spcPts val="0"/>
              </a:spcBef>
            </a:pPr>
            <a:r>
              <a:rPr lang="zh-CN" altLang="en-US" sz="3000" dirty="0">
                <a:latin typeface="+mn-ea"/>
                <a:cs typeface="+mj-cs"/>
              </a:rPr>
              <a:t>惩罚性赔偿与精神损害赔偿</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、后者虽然具有一定的惩罚性，但是主要功能还是为了补偿</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、后者的赔偿主要以遭受到的精神损失为赔偿依据，而前者则主要考虑加害方的主观恶意程度</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、前者适用于侵权、违约领域，而后者一般只适用于侵权领域中，侵害人身权，一般不适用于合同责任</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、后者对加害人是否有主观过错没有要求</a:t>
            </a:r>
          </a:p>
        </p:txBody>
      </p:sp>
    </p:spTree>
    <p:extLst>
      <p:ext uri="{BB962C8B-B14F-4D97-AF65-F5344CB8AC3E}">
        <p14:creationId xmlns:p14="http://schemas.microsoft.com/office/powerpoint/2010/main" val="171087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22598" y="1341562"/>
            <a:ext cx="10945216" cy="4824536"/>
          </a:xfrm>
        </p:spPr>
        <p:txBody>
          <a:bodyPr>
            <a:noAutofit/>
          </a:bodyPr>
          <a:lstStyle/>
          <a:p>
            <a:pPr>
              <a:lnSpc>
                <a:spcPct val="140000"/>
              </a:lnSpc>
              <a:spcBef>
                <a:spcPts val="0"/>
              </a:spcBef>
            </a:pPr>
            <a:r>
              <a:rPr lang="zh-CN" altLang="en-US" sz="3000" dirty="0">
                <a:latin typeface="+mn-ea"/>
                <a:cs typeface="+mj-cs"/>
              </a:rPr>
              <a:t>惩罚性赔偿与行政罚款、刑事罚金</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、前者的依据是</a:t>
            </a:r>
            <a:r>
              <a:rPr lang="en-US" altLang="zh-CN" sz="3000" dirty="0">
                <a:latin typeface="+mn-ea"/>
                <a:cs typeface="+mj-cs"/>
              </a:rPr>
              <a:t>《</a:t>
            </a:r>
            <a:r>
              <a:rPr lang="zh-CN" altLang="en-US" sz="3000" dirty="0">
                <a:latin typeface="+mn-ea"/>
                <a:cs typeface="+mj-cs"/>
              </a:rPr>
              <a:t>民法典</a:t>
            </a:r>
            <a:r>
              <a:rPr lang="en-US" altLang="zh-CN" sz="3000" dirty="0">
                <a:latin typeface="+mn-ea"/>
                <a:cs typeface="+mj-cs"/>
              </a:rPr>
              <a:t>》</a:t>
            </a:r>
            <a:r>
              <a:rPr lang="zh-CN" altLang="en-US" sz="3000" dirty="0">
                <a:latin typeface="+mn-ea"/>
                <a:cs typeface="+mj-cs"/>
              </a:rPr>
              <a:t>（原</a:t>
            </a:r>
            <a:r>
              <a:rPr lang="en-US" altLang="zh-CN" sz="3000" dirty="0">
                <a:latin typeface="+mn-ea"/>
                <a:cs typeface="+mj-cs"/>
              </a:rPr>
              <a:t>《</a:t>
            </a:r>
            <a:r>
              <a:rPr lang="zh-CN" altLang="en-US" sz="3000" dirty="0">
                <a:latin typeface="+mn-ea"/>
                <a:cs typeface="+mj-cs"/>
              </a:rPr>
              <a:t>民法总则</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179</a:t>
            </a:r>
            <a:r>
              <a:rPr lang="zh-CN" altLang="en-US" sz="3000" dirty="0">
                <a:latin typeface="+mn-ea"/>
                <a:cs typeface="+mj-cs"/>
              </a:rPr>
              <a:t>条）、原</a:t>
            </a:r>
            <a:r>
              <a:rPr lang="en-US" altLang="zh-CN" sz="3000" dirty="0">
                <a:latin typeface="+mn-ea"/>
                <a:cs typeface="+mj-cs"/>
              </a:rPr>
              <a:t>《</a:t>
            </a:r>
            <a:r>
              <a:rPr lang="zh-CN" altLang="en-US" sz="3000" dirty="0">
                <a:latin typeface="+mn-ea"/>
                <a:cs typeface="+mj-cs"/>
              </a:rPr>
              <a:t>侵权责任法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47</a:t>
            </a:r>
            <a:r>
              <a:rPr lang="zh-CN" altLang="en-US" sz="3000" dirty="0">
                <a:latin typeface="+mn-ea"/>
                <a:cs typeface="+mj-cs"/>
              </a:rPr>
              <a:t>条））、</a:t>
            </a: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55</a:t>
            </a:r>
            <a:r>
              <a:rPr lang="zh-CN" altLang="en-US" sz="3000" dirty="0">
                <a:latin typeface="+mn-ea"/>
                <a:cs typeface="+mj-cs"/>
              </a:rPr>
              <a:t>条）、</a:t>
            </a: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148</a:t>
            </a:r>
            <a:r>
              <a:rPr lang="zh-CN" altLang="en-US" sz="3000" dirty="0">
                <a:latin typeface="+mn-ea"/>
                <a:cs typeface="+mj-cs"/>
              </a:rPr>
              <a:t>条），后者的依据分别是</a:t>
            </a:r>
            <a:r>
              <a:rPr lang="en-US" altLang="zh-CN" sz="3000" dirty="0">
                <a:latin typeface="+mn-ea"/>
                <a:cs typeface="+mj-cs"/>
              </a:rPr>
              <a:t>《</a:t>
            </a:r>
            <a:r>
              <a:rPr lang="zh-CN" altLang="en-US" sz="3000" dirty="0">
                <a:latin typeface="+mn-ea"/>
                <a:cs typeface="+mj-cs"/>
              </a:rPr>
              <a:t>行政处罚法</a:t>
            </a:r>
            <a:r>
              <a:rPr lang="en-US" altLang="zh-CN" sz="3000" dirty="0">
                <a:latin typeface="+mn-ea"/>
                <a:cs typeface="+mj-cs"/>
              </a:rPr>
              <a:t>》</a:t>
            </a:r>
            <a:r>
              <a:rPr lang="zh-CN" altLang="en-US" sz="3000" dirty="0">
                <a:latin typeface="+mn-ea"/>
                <a:cs typeface="+mj-cs"/>
              </a:rPr>
              <a:t>和</a:t>
            </a:r>
            <a:r>
              <a:rPr lang="en-US" altLang="zh-CN" sz="3000" dirty="0">
                <a:latin typeface="+mn-ea"/>
                <a:cs typeface="+mj-cs"/>
              </a:rPr>
              <a:t>《</a:t>
            </a:r>
            <a:r>
              <a:rPr lang="zh-CN" altLang="en-US" sz="3000" dirty="0">
                <a:latin typeface="+mn-ea"/>
                <a:cs typeface="+mj-cs"/>
              </a:rPr>
              <a:t>刑法</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、前者是一种民事责任，后两者分别是行政责任和刑事责任</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、前者的利益归属为受害人，后两者的利益归属是国家</a:t>
            </a:r>
          </a:p>
        </p:txBody>
      </p:sp>
    </p:spTree>
    <p:extLst>
      <p:ext uri="{BB962C8B-B14F-4D97-AF65-F5344CB8AC3E}">
        <p14:creationId xmlns:p14="http://schemas.microsoft.com/office/powerpoint/2010/main" val="29205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3142878" y="1845618"/>
            <a:ext cx="7200800" cy="3528392"/>
          </a:xfrm>
        </p:spPr>
        <p:txBody>
          <a:bodyPr>
            <a:noAutofit/>
          </a:bodyPr>
          <a:lstStyle/>
          <a:p>
            <a:pPr>
              <a:lnSpc>
                <a:spcPct val="140000"/>
              </a:lnSpc>
              <a:spcBef>
                <a:spcPts val="0"/>
              </a:spcBef>
            </a:pPr>
            <a:r>
              <a:rPr lang="zh-CN" altLang="en-US" sz="3000" dirty="0">
                <a:latin typeface="+mn-ea"/>
                <a:cs typeface="+mj-cs"/>
              </a:rPr>
              <a:t>惩罚性赔偿制度的功能</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、对潜在加害者的威慑功能</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、对受害者的实际补偿功能</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、对现实加害者的惩罚功能</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、对广大消费者的激励功能</a:t>
            </a:r>
          </a:p>
        </p:txBody>
      </p:sp>
    </p:spTree>
    <p:extLst>
      <p:ext uri="{BB962C8B-B14F-4D97-AF65-F5344CB8AC3E}">
        <p14:creationId xmlns:p14="http://schemas.microsoft.com/office/powerpoint/2010/main" val="179451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惩罚性赔偿责任构成</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126654" y="2512997"/>
            <a:ext cx="9577064" cy="3653101"/>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、经营者客观上实施了欺诈消费者的行为</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、消费者是善意的</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、消费者遭受损失</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、经营者的欺诈行为与消费者遭受的损失之间存在因果关系</a:t>
            </a:r>
          </a:p>
        </p:txBody>
      </p:sp>
    </p:spTree>
    <p:extLst>
      <p:ext uri="{BB962C8B-B14F-4D97-AF65-F5344CB8AC3E}">
        <p14:creationId xmlns:p14="http://schemas.microsoft.com/office/powerpoint/2010/main" val="22785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987350" cy="724564"/>
          </a:xfrm>
        </p:spPr>
        <p:txBody>
          <a:bodyPr>
            <a:noAutofit/>
          </a:bodyPr>
          <a:lstStyle/>
          <a:p>
            <a:r>
              <a:rPr lang="zh-CN" altLang="en-US" sz="4000" b="1" dirty="0">
                <a:solidFill>
                  <a:srgbClr val="7C1D20"/>
                </a:solidFill>
                <a:latin typeface="+mn-ea"/>
                <a:ea typeface="+mn-ea"/>
              </a:rPr>
              <a:t>经营者客观上实施了欺诈消费者的行为</a:t>
            </a:r>
          </a:p>
        </p:txBody>
      </p:sp>
      <p:sp>
        <p:nvSpPr>
          <p:cNvPr id="3" name="内容占位符 2"/>
          <p:cNvSpPr>
            <a:spLocks noGrp="1"/>
          </p:cNvSpPr>
          <p:nvPr>
            <p:ph idx="1"/>
          </p:nvPr>
        </p:nvSpPr>
        <p:spPr>
          <a:xfrm>
            <a:off x="1126654" y="2512997"/>
            <a:ext cx="10441160" cy="3653101"/>
          </a:xfrm>
        </p:spPr>
        <p:txBody>
          <a:bodyPr>
            <a:noAutofit/>
          </a:bodyPr>
          <a:lstStyle/>
          <a:p>
            <a:pPr marL="0" indent="0">
              <a:lnSpc>
                <a:spcPct val="140000"/>
              </a:lnSpc>
              <a:spcBef>
                <a:spcPts val="0"/>
              </a:spcBef>
              <a:buNone/>
            </a:pPr>
            <a:r>
              <a:rPr lang="zh-CN" altLang="en-US" sz="3200" dirty="0"/>
              <a:t>对于欺诈行为的认定：</a:t>
            </a:r>
            <a:endParaRPr lang="en-US" altLang="zh-CN" sz="3200" dirty="0"/>
          </a:p>
          <a:p>
            <a:pPr marL="0" indent="0">
              <a:lnSpc>
                <a:spcPct val="140000"/>
              </a:lnSpc>
              <a:spcBef>
                <a:spcPts val="0"/>
              </a:spcBef>
              <a:buNone/>
            </a:pPr>
            <a:r>
              <a:rPr lang="en-US" altLang="zh-CN" sz="3200" b="1" dirty="0"/>
              <a:t>《</a:t>
            </a:r>
            <a:r>
              <a:rPr lang="zh-CN" altLang="en-US" sz="3200" b="1" dirty="0"/>
              <a:t>侵害消费者权益行为处罚办法</a:t>
            </a:r>
            <a:r>
              <a:rPr lang="en-US" altLang="zh-CN" sz="3200" b="1" dirty="0"/>
              <a:t>》</a:t>
            </a:r>
          </a:p>
          <a:p>
            <a:pPr>
              <a:lnSpc>
                <a:spcPct val="140000"/>
              </a:lnSpc>
              <a:spcBef>
                <a:spcPts val="0"/>
              </a:spcBef>
            </a:pPr>
            <a:r>
              <a:rPr lang="zh-CN" altLang="en-US" sz="3200" dirty="0"/>
              <a:t>国家工商行政管理总局</a:t>
            </a:r>
            <a:r>
              <a:rPr lang="en-US" altLang="zh-CN" sz="3200" dirty="0"/>
              <a:t>2015</a:t>
            </a:r>
            <a:r>
              <a:rPr lang="zh-CN" altLang="en-US" sz="3200" dirty="0"/>
              <a:t>年</a:t>
            </a:r>
            <a:r>
              <a:rPr lang="en-US" altLang="zh-CN" sz="3200" dirty="0"/>
              <a:t>1</a:t>
            </a:r>
            <a:r>
              <a:rPr lang="zh-CN" altLang="en-US" sz="3200" dirty="0"/>
              <a:t>月</a:t>
            </a:r>
            <a:r>
              <a:rPr lang="en-US" altLang="zh-CN" sz="3200" dirty="0"/>
              <a:t>5</a:t>
            </a:r>
            <a:r>
              <a:rPr lang="zh-CN" altLang="en-US" sz="3200" dirty="0"/>
              <a:t>日发布，</a:t>
            </a:r>
            <a:r>
              <a:rPr lang="en-US" altLang="zh-CN" sz="3200" dirty="0"/>
              <a:t>2015</a:t>
            </a:r>
            <a:r>
              <a:rPr lang="zh-CN" altLang="en-US" sz="3200" dirty="0"/>
              <a:t>年</a:t>
            </a:r>
            <a:r>
              <a:rPr lang="en-US" altLang="zh-CN" sz="3200" dirty="0"/>
              <a:t>3</a:t>
            </a:r>
            <a:r>
              <a:rPr lang="zh-CN" altLang="en-US" sz="3200" dirty="0"/>
              <a:t>月</a:t>
            </a:r>
            <a:r>
              <a:rPr lang="en-US" altLang="zh-CN" sz="3200" dirty="0"/>
              <a:t>15</a:t>
            </a:r>
            <a:r>
              <a:rPr lang="zh-CN" altLang="en-US" sz="3200" dirty="0"/>
              <a:t>日起施行</a:t>
            </a:r>
          </a:p>
          <a:p>
            <a:pPr>
              <a:lnSpc>
                <a:spcPct val="140000"/>
              </a:lnSpc>
              <a:spcBef>
                <a:spcPts val="0"/>
              </a:spcBef>
            </a:pPr>
            <a:r>
              <a:rPr lang="zh-CN" altLang="en-US" sz="3200" dirty="0"/>
              <a:t>原</a:t>
            </a:r>
            <a:r>
              <a:rPr lang="en-US" altLang="zh-CN" sz="3200" dirty="0"/>
              <a:t>1996</a:t>
            </a:r>
            <a:r>
              <a:rPr lang="zh-CN" altLang="en-US" sz="3200" dirty="0"/>
              <a:t>年发布的</a:t>
            </a:r>
            <a:r>
              <a:rPr lang="en-US" altLang="zh-CN" sz="3200" dirty="0"/>
              <a:t>《</a:t>
            </a:r>
            <a:r>
              <a:rPr lang="zh-CN" altLang="en-US" sz="3200" dirty="0"/>
              <a:t>欺诈消费者行为处罚办法</a:t>
            </a:r>
            <a:r>
              <a:rPr lang="en-US" altLang="zh-CN" sz="3200" dirty="0"/>
              <a:t>》</a:t>
            </a:r>
            <a:r>
              <a:rPr lang="zh-CN" altLang="en-US" sz="3200" dirty="0"/>
              <a:t>同时废止</a:t>
            </a:r>
          </a:p>
          <a:p>
            <a:pPr marL="0" indent="0">
              <a:lnSpc>
                <a:spcPct val="140000"/>
              </a:lnSpc>
              <a:spcBef>
                <a:spcPts val="0"/>
              </a:spcBef>
              <a:buNone/>
            </a:pPr>
            <a:endParaRPr lang="en-US" altLang="zh-CN" sz="3200" dirty="0"/>
          </a:p>
          <a:p>
            <a:pPr marL="0" indent="0">
              <a:lnSpc>
                <a:spcPct val="140000"/>
              </a:lnSpc>
              <a:spcBef>
                <a:spcPts val="0"/>
              </a:spcBef>
              <a:buNone/>
            </a:pPr>
            <a:endParaRPr lang="en-US" altLang="zh-CN" sz="3200" dirty="0"/>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72496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341562"/>
            <a:ext cx="10441160" cy="4536504"/>
          </a:xfrm>
        </p:spPr>
        <p:txBody>
          <a:bodyPr>
            <a:noAutofit/>
          </a:bodyPr>
          <a:lstStyle/>
          <a:p>
            <a:pPr marL="0" indent="0">
              <a:lnSpc>
                <a:spcPct val="140000"/>
              </a:lnSpc>
              <a:spcBef>
                <a:spcPts val="0"/>
              </a:spcBef>
              <a:buNone/>
            </a:pPr>
            <a:r>
              <a:rPr lang="en-US" altLang="zh-CN" sz="3000" dirty="0">
                <a:latin typeface="+mn-ea"/>
                <a:cs typeface="+mj-cs"/>
              </a:rPr>
              <a:t>4</a:t>
            </a:r>
            <a:r>
              <a:rPr lang="zh-CN" altLang="en-US" sz="3000" dirty="0">
                <a:latin typeface="+mn-ea"/>
                <a:cs typeface="+mj-cs"/>
              </a:rPr>
              <a:t>、仲裁</a:t>
            </a:r>
          </a:p>
          <a:p>
            <a:pPr marL="0" indent="0">
              <a:lnSpc>
                <a:spcPct val="140000"/>
              </a:lnSpc>
              <a:spcBef>
                <a:spcPts val="0"/>
              </a:spcBef>
              <a:buNone/>
            </a:pPr>
            <a:r>
              <a:rPr lang="zh-CN" altLang="en-US" sz="3000" dirty="0">
                <a:latin typeface="+mn-ea"/>
                <a:cs typeface="+mj-cs"/>
              </a:rPr>
              <a:t>   </a:t>
            </a: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实施近</a:t>
            </a:r>
            <a:r>
              <a:rPr lang="en-US" altLang="zh-CN" sz="3000" dirty="0">
                <a:latin typeface="+mn-ea"/>
                <a:cs typeface="+mj-cs"/>
              </a:rPr>
              <a:t>30</a:t>
            </a:r>
            <a:r>
              <a:rPr lang="zh-CN" altLang="en-US" sz="3000" dirty="0">
                <a:latin typeface="+mn-ea"/>
                <a:cs typeface="+mj-cs"/>
              </a:rPr>
              <a:t>年，解决消费纠纷的五大途径中，仲裁是实践中最少用到的。</a:t>
            </a:r>
          </a:p>
          <a:p>
            <a:pPr>
              <a:lnSpc>
                <a:spcPct val="140000"/>
              </a:lnSpc>
              <a:spcBef>
                <a:spcPts val="0"/>
              </a:spcBef>
            </a:pPr>
            <a:r>
              <a:rPr lang="zh-CN" altLang="en-US" sz="3000" dirty="0">
                <a:latin typeface="+mn-ea"/>
                <a:cs typeface="+mj-cs"/>
              </a:rPr>
              <a:t>仲裁必须有仲裁协议</a:t>
            </a:r>
          </a:p>
          <a:p>
            <a:pPr marL="0" indent="0">
              <a:lnSpc>
                <a:spcPct val="140000"/>
              </a:lnSpc>
              <a:spcBef>
                <a:spcPts val="0"/>
              </a:spcBef>
              <a:buNone/>
            </a:pPr>
            <a:r>
              <a:rPr lang="zh-CN" altLang="en-US" sz="3000" dirty="0">
                <a:latin typeface="+mn-ea"/>
                <a:cs typeface="+mj-cs"/>
              </a:rPr>
              <a:t>    消费者与经营者可以在消费合同中签订仲裁条款，也可以在纠纷发生后达成仲裁协议。</a:t>
            </a:r>
          </a:p>
          <a:p>
            <a:pPr>
              <a:lnSpc>
                <a:spcPct val="140000"/>
              </a:lnSpc>
              <a:spcBef>
                <a:spcPts val="0"/>
              </a:spcBef>
            </a:pPr>
            <a:r>
              <a:rPr lang="zh-CN" altLang="en-US" sz="3000" dirty="0">
                <a:latin typeface="+mn-ea"/>
                <a:cs typeface="+mj-cs"/>
              </a:rPr>
              <a:t>仲裁主要解决的是商事纠纷</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4386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90750" y="1197546"/>
            <a:ext cx="9361040" cy="5040560"/>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侵害消费者权益行为处罚办法</a:t>
            </a:r>
            <a:r>
              <a:rPr lang="en-US" altLang="zh-CN" sz="3000" dirty="0">
                <a:latin typeface="+mn-ea"/>
                <a:cs typeface="+mj-cs"/>
              </a:rPr>
              <a:t>》</a:t>
            </a:r>
            <a:r>
              <a:rPr lang="zh-CN" altLang="en-US" sz="3000" dirty="0">
                <a:latin typeface="+mn-ea"/>
                <a:cs typeface="+mj-cs"/>
              </a:rPr>
              <a:t>第十六条：</a:t>
            </a:r>
          </a:p>
          <a:p>
            <a:pPr marL="0" indent="0">
              <a:lnSpc>
                <a:spcPct val="140000"/>
              </a:lnSpc>
              <a:spcBef>
                <a:spcPts val="0"/>
              </a:spcBef>
              <a:buNone/>
            </a:pPr>
            <a:r>
              <a:rPr lang="zh-CN" altLang="en-US" sz="3000" dirty="0">
                <a:latin typeface="+mn-ea"/>
                <a:cs typeface="+mj-cs"/>
              </a:rPr>
              <a:t>    经营者有本办法第五条第（一）项至第（六）项规定行为之一且不能证明自己并非欺骗、误导消费者而实施此种行为的，属于欺诈行为。</a:t>
            </a:r>
          </a:p>
          <a:p>
            <a:pPr marL="0" indent="0">
              <a:lnSpc>
                <a:spcPct val="140000"/>
              </a:lnSpc>
              <a:spcBef>
                <a:spcPts val="0"/>
              </a:spcBef>
              <a:buNone/>
            </a:pPr>
            <a:r>
              <a:rPr lang="zh-CN" altLang="en-US" sz="3000" dirty="0">
                <a:latin typeface="+mn-ea"/>
                <a:cs typeface="+mj-cs"/>
              </a:rPr>
              <a:t>    经营者有本办法第五条第（七）项至第（十）项、第六条和第十三条规定行为之一的，属于欺诈行为。</a:t>
            </a:r>
          </a:p>
        </p:txBody>
      </p:sp>
    </p:spTree>
    <p:extLst>
      <p:ext uri="{BB962C8B-B14F-4D97-AF65-F5344CB8AC3E}">
        <p14:creationId xmlns:p14="http://schemas.microsoft.com/office/powerpoint/2010/main" val="2661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197546"/>
            <a:ext cx="11639822" cy="5112568"/>
          </a:xfrm>
        </p:spPr>
        <p:txBody>
          <a:bodyPr>
            <a:noAutofit/>
          </a:bodyPr>
          <a:lstStyle/>
          <a:p>
            <a:pPr>
              <a:lnSpc>
                <a:spcPct val="140000"/>
              </a:lnSpc>
              <a:spcBef>
                <a:spcPts val="0"/>
              </a:spcBef>
            </a:pPr>
            <a:r>
              <a:rPr lang="zh-CN" altLang="en-US" sz="3000" dirty="0">
                <a:latin typeface="+mn-ea"/>
                <a:cs typeface="+mj-cs"/>
              </a:rPr>
              <a:t>第五条　经营者提供商品或者服务不得有下列行为：</a:t>
            </a:r>
          </a:p>
          <a:p>
            <a:pPr marL="0" indent="0">
              <a:lnSpc>
                <a:spcPct val="140000"/>
              </a:lnSpc>
              <a:spcBef>
                <a:spcPts val="0"/>
              </a:spcBef>
              <a:buNone/>
            </a:pPr>
            <a:r>
              <a:rPr lang="zh-CN" altLang="en-US" sz="3000" dirty="0">
                <a:latin typeface="+mn-ea"/>
                <a:cs typeface="+mj-cs"/>
              </a:rPr>
              <a:t>（一）销售的商品或者提供的服务不符合保障人身、财产安全要求；</a:t>
            </a:r>
          </a:p>
          <a:p>
            <a:pPr marL="0" indent="0">
              <a:lnSpc>
                <a:spcPct val="140000"/>
              </a:lnSpc>
              <a:spcBef>
                <a:spcPts val="0"/>
              </a:spcBef>
              <a:buNone/>
            </a:pPr>
            <a:r>
              <a:rPr lang="zh-CN" altLang="en-US" sz="3000" dirty="0">
                <a:latin typeface="+mn-ea"/>
                <a:cs typeface="+mj-cs"/>
              </a:rPr>
              <a:t>（二）销售失效、变质的商品；</a:t>
            </a:r>
          </a:p>
          <a:p>
            <a:pPr marL="0" indent="0">
              <a:lnSpc>
                <a:spcPct val="140000"/>
              </a:lnSpc>
              <a:spcBef>
                <a:spcPts val="0"/>
              </a:spcBef>
              <a:buNone/>
            </a:pPr>
            <a:r>
              <a:rPr lang="zh-CN" altLang="en-US" sz="3000" dirty="0">
                <a:latin typeface="+mn-ea"/>
                <a:cs typeface="+mj-cs"/>
              </a:rPr>
              <a:t>（三）销售伪造产地、伪造或者冒用他人的厂名、厂址、篡改生产日期的商品；</a:t>
            </a:r>
          </a:p>
          <a:p>
            <a:pPr marL="0" indent="0">
              <a:lnSpc>
                <a:spcPct val="140000"/>
              </a:lnSpc>
              <a:spcBef>
                <a:spcPts val="0"/>
              </a:spcBef>
              <a:buNone/>
            </a:pPr>
            <a:r>
              <a:rPr lang="zh-CN" altLang="en-US" sz="3000" dirty="0">
                <a:latin typeface="+mn-ea"/>
                <a:cs typeface="+mj-cs"/>
              </a:rPr>
              <a:t>（四）销售伪造或者冒用认证标志等质量标志的商品；</a:t>
            </a:r>
          </a:p>
          <a:p>
            <a:pPr marL="0" indent="0">
              <a:lnSpc>
                <a:spcPct val="140000"/>
              </a:lnSpc>
              <a:spcBef>
                <a:spcPts val="0"/>
              </a:spcBef>
              <a:buNone/>
            </a:pPr>
            <a:r>
              <a:rPr lang="zh-CN" altLang="en-US" sz="3000" dirty="0">
                <a:latin typeface="+mn-ea"/>
                <a:cs typeface="+mj-cs"/>
              </a:rPr>
              <a:t>（五）销售的商品或者提供的服务侵犯他人注册商标专用权；</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（六）销售伪造或者冒用知名商品特有的名称、包装、装潢的商品；</a:t>
            </a:r>
          </a:p>
        </p:txBody>
      </p:sp>
    </p:spTree>
    <p:extLst>
      <p:ext uri="{BB962C8B-B14F-4D97-AF65-F5344CB8AC3E}">
        <p14:creationId xmlns:p14="http://schemas.microsoft.com/office/powerpoint/2010/main" val="10147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90750" y="1197546"/>
            <a:ext cx="9361040" cy="5040560"/>
          </a:xfrm>
        </p:spPr>
        <p:txBody>
          <a:bodyPr>
            <a:noAutofit/>
          </a:bodyPr>
          <a:lstStyle/>
          <a:p>
            <a:pPr marL="0" indent="0">
              <a:lnSpc>
                <a:spcPct val="140000"/>
              </a:lnSpc>
              <a:spcBef>
                <a:spcPts val="0"/>
              </a:spcBef>
              <a:buNone/>
            </a:pPr>
            <a:r>
              <a:rPr lang="zh-CN" altLang="en-US" sz="3000" dirty="0">
                <a:latin typeface="+mn-ea"/>
                <a:cs typeface="+mj-cs"/>
              </a:rPr>
              <a:t>（七）在销售的商品中掺杂、掺假，以假充真，以次充好，以不合格商品冒充合格商品；</a:t>
            </a:r>
          </a:p>
          <a:p>
            <a:pPr marL="0" indent="0">
              <a:lnSpc>
                <a:spcPct val="140000"/>
              </a:lnSpc>
              <a:spcBef>
                <a:spcPts val="0"/>
              </a:spcBef>
              <a:buNone/>
            </a:pPr>
            <a:r>
              <a:rPr lang="zh-CN" altLang="en-US" sz="3000" dirty="0">
                <a:latin typeface="+mn-ea"/>
                <a:cs typeface="+mj-cs"/>
              </a:rPr>
              <a:t>（八）销售国家明令淘汰并停止销售的商品；</a:t>
            </a:r>
          </a:p>
          <a:p>
            <a:pPr marL="0" indent="0">
              <a:lnSpc>
                <a:spcPct val="140000"/>
              </a:lnSpc>
              <a:spcBef>
                <a:spcPts val="0"/>
              </a:spcBef>
              <a:buNone/>
            </a:pPr>
            <a:r>
              <a:rPr lang="zh-CN" altLang="en-US" sz="3000" dirty="0">
                <a:latin typeface="+mn-ea"/>
                <a:cs typeface="+mj-cs"/>
              </a:rPr>
              <a:t>（九）提供商品或者服务中故意使用不合格的计量器具或者破坏计量器具准确度；</a:t>
            </a:r>
          </a:p>
          <a:p>
            <a:pPr marL="0" indent="0">
              <a:lnSpc>
                <a:spcPct val="140000"/>
              </a:lnSpc>
              <a:spcBef>
                <a:spcPts val="0"/>
              </a:spcBef>
              <a:buNone/>
            </a:pPr>
            <a:r>
              <a:rPr lang="zh-CN" altLang="en-US" sz="3000" dirty="0">
                <a:latin typeface="+mn-ea"/>
                <a:cs typeface="+mj-cs"/>
              </a:rPr>
              <a:t>（十）骗取消费者价款或者费用而不提供或者不按照约定提供商品或者服务。</a:t>
            </a:r>
          </a:p>
        </p:txBody>
      </p:sp>
    </p:spTree>
    <p:extLst>
      <p:ext uri="{BB962C8B-B14F-4D97-AF65-F5344CB8AC3E}">
        <p14:creationId xmlns:p14="http://schemas.microsoft.com/office/powerpoint/2010/main" val="5622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197546"/>
            <a:ext cx="10585176" cy="5112568"/>
          </a:xfrm>
        </p:spPr>
        <p:txBody>
          <a:bodyPr>
            <a:noAutofit/>
          </a:bodyPr>
          <a:lstStyle/>
          <a:p>
            <a:pPr marL="0" indent="0">
              <a:lnSpc>
                <a:spcPct val="140000"/>
              </a:lnSpc>
              <a:spcBef>
                <a:spcPts val="0"/>
              </a:spcBef>
              <a:buNone/>
            </a:pPr>
            <a:r>
              <a:rPr lang="zh-CN" altLang="en-US" sz="3000" dirty="0">
                <a:latin typeface="+mn-ea"/>
                <a:cs typeface="+mj-cs"/>
              </a:rPr>
              <a:t>第六条　经营者向消费者提供有关商品或者服务的信息应当真实、全面、准确，不得有下列虚假或者引人误解的宣传行为：</a:t>
            </a:r>
          </a:p>
          <a:p>
            <a:pPr marL="0" indent="0">
              <a:lnSpc>
                <a:spcPct val="140000"/>
              </a:lnSpc>
              <a:spcBef>
                <a:spcPts val="0"/>
              </a:spcBef>
              <a:buNone/>
            </a:pPr>
            <a:r>
              <a:rPr lang="zh-CN" altLang="en-US" sz="3000" dirty="0">
                <a:latin typeface="+mn-ea"/>
                <a:cs typeface="+mj-cs"/>
              </a:rPr>
              <a:t>（一）不以真实名称和标记提供商品或者服务；</a:t>
            </a:r>
          </a:p>
          <a:p>
            <a:pPr marL="0" indent="0">
              <a:lnSpc>
                <a:spcPct val="140000"/>
              </a:lnSpc>
              <a:spcBef>
                <a:spcPts val="0"/>
              </a:spcBef>
              <a:buNone/>
            </a:pPr>
            <a:r>
              <a:rPr lang="zh-CN" altLang="en-US" sz="3000" dirty="0">
                <a:latin typeface="+mn-ea"/>
                <a:cs typeface="+mj-cs"/>
              </a:rPr>
              <a:t>（二）以虚假或者引人误解的商品说明、商品标准、实物样品等方式销售商品或者服务；</a:t>
            </a:r>
          </a:p>
          <a:p>
            <a:pPr marL="0" indent="0">
              <a:lnSpc>
                <a:spcPct val="140000"/>
              </a:lnSpc>
              <a:spcBef>
                <a:spcPts val="0"/>
              </a:spcBef>
              <a:buNone/>
            </a:pPr>
            <a:r>
              <a:rPr lang="zh-CN" altLang="en-US" sz="3000" dirty="0">
                <a:latin typeface="+mn-ea"/>
                <a:cs typeface="+mj-cs"/>
              </a:rPr>
              <a:t>（三）作虚假或者引人误解的现场说明和演示；</a:t>
            </a:r>
          </a:p>
          <a:p>
            <a:pPr marL="0" indent="0">
              <a:lnSpc>
                <a:spcPct val="140000"/>
              </a:lnSpc>
              <a:spcBef>
                <a:spcPts val="0"/>
              </a:spcBef>
              <a:buNone/>
            </a:pPr>
            <a:r>
              <a:rPr lang="zh-CN" altLang="en-US" sz="3000" dirty="0">
                <a:latin typeface="+mn-ea"/>
                <a:cs typeface="+mj-cs"/>
              </a:rPr>
              <a:t>（四）采用虚构交易、虚标成交量、虚假评论或者雇佣他人等方式进行欺骗性销售诱导；</a:t>
            </a:r>
          </a:p>
        </p:txBody>
      </p:sp>
    </p:spTree>
    <p:extLst>
      <p:ext uri="{BB962C8B-B14F-4D97-AF65-F5344CB8AC3E}">
        <p14:creationId xmlns:p14="http://schemas.microsoft.com/office/powerpoint/2010/main" val="3038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197546"/>
            <a:ext cx="11449272" cy="5112568"/>
          </a:xfrm>
        </p:spPr>
        <p:txBody>
          <a:bodyPr>
            <a:noAutofit/>
          </a:bodyPr>
          <a:lstStyle/>
          <a:p>
            <a:pPr marL="0" indent="0">
              <a:lnSpc>
                <a:spcPct val="140000"/>
              </a:lnSpc>
              <a:spcBef>
                <a:spcPts val="0"/>
              </a:spcBef>
              <a:buNone/>
            </a:pPr>
            <a:r>
              <a:rPr lang="zh-CN" altLang="en-US" sz="3000" dirty="0">
                <a:latin typeface="+mn-ea"/>
                <a:cs typeface="+mj-cs"/>
              </a:rPr>
              <a:t>（五）以虚假的“清仓价”、“甩卖价”、“最低价”、“优惠价”或者其他欺骗性价格表示销售商品或者服务；</a:t>
            </a:r>
          </a:p>
          <a:p>
            <a:pPr marL="0" indent="0">
              <a:lnSpc>
                <a:spcPct val="140000"/>
              </a:lnSpc>
              <a:spcBef>
                <a:spcPts val="0"/>
              </a:spcBef>
              <a:buNone/>
            </a:pPr>
            <a:r>
              <a:rPr lang="zh-CN" altLang="en-US" sz="3000" dirty="0">
                <a:latin typeface="+mn-ea"/>
                <a:cs typeface="+mj-cs"/>
              </a:rPr>
              <a:t>（六）以虚假的“有奖销售”、“还本销售”、“体验销售”等方式销售商品或者服务；</a:t>
            </a:r>
          </a:p>
          <a:p>
            <a:pPr marL="0" indent="0">
              <a:lnSpc>
                <a:spcPct val="140000"/>
              </a:lnSpc>
              <a:spcBef>
                <a:spcPts val="0"/>
              </a:spcBef>
              <a:buNone/>
            </a:pPr>
            <a:r>
              <a:rPr lang="zh-CN" altLang="en-US" sz="3000" dirty="0">
                <a:latin typeface="+mn-ea"/>
                <a:cs typeface="+mj-cs"/>
              </a:rPr>
              <a:t>（七）谎称正品销售“处理品”、“残次品”、“等外品”等商品；</a:t>
            </a:r>
          </a:p>
          <a:p>
            <a:pPr marL="0" indent="0">
              <a:lnSpc>
                <a:spcPct val="140000"/>
              </a:lnSpc>
              <a:spcBef>
                <a:spcPts val="0"/>
              </a:spcBef>
              <a:buNone/>
            </a:pPr>
            <a:r>
              <a:rPr lang="zh-CN" altLang="en-US" sz="3000" dirty="0">
                <a:latin typeface="+mn-ea"/>
                <a:cs typeface="+mj-cs"/>
              </a:rPr>
              <a:t>（八）夸大或隐瞒所提供的商品或者服务的数量、质量、性能等与消费者有重大利害关系的信息误导消费者；</a:t>
            </a:r>
          </a:p>
          <a:p>
            <a:pPr marL="0" indent="0">
              <a:lnSpc>
                <a:spcPct val="140000"/>
              </a:lnSpc>
              <a:spcBef>
                <a:spcPts val="0"/>
              </a:spcBef>
              <a:buNone/>
            </a:pPr>
            <a:r>
              <a:rPr lang="zh-CN" altLang="en-US" sz="3000" dirty="0">
                <a:latin typeface="+mn-ea"/>
                <a:cs typeface="+mj-cs"/>
              </a:rPr>
              <a:t>（九）以其他虚假或者引人误解的宣传方式误导消费者。</a:t>
            </a:r>
          </a:p>
        </p:txBody>
      </p:sp>
    </p:spTree>
    <p:extLst>
      <p:ext uri="{BB962C8B-B14F-4D97-AF65-F5344CB8AC3E}">
        <p14:creationId xmlns:p14="http://schemas.microsoft.com/office/powerpoint/2010/main" val="16279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197546"/>
            <a:ext cx="10585176" cy="5112568"/>
          </a:xfrm>
        </p:spPr>
        <p:txBody>
          <a:bodyPr>
            <a:noAutofit/>
          </a:bodyPr>
          <a:lstStyle/>
          <a:p>
            <a:pPr marL="0" indent="0">
              <a:lnSpc>
                <a:spcPct val="140000"/>
              </a:lnSpc>
              <a:spcBef>
                <a:spcPts val="0"/>
              </a:spcBef>
              <a:buNone/>
            </a:pPr>
            <a:r>
              <a:rPr lang="zh-CN" altLang="en-US" sz="3000" dirty="0">
                <a:latin typeface="+mn-ea"/>
                <a:cs typeface="+mj-cs"/>
              </a:rPr>
              <a:t>第十三条　从事服务业的经营者不得有下列行为：</a:t>
            </a:r>
          </a:p>
          <a:p>
            <a:pPr marL="0" indent="0">
              <a:lnSpc>
                <a:spcPct val="140000"/>
              </a:lnSpc>
              <a:spcBef>
                <a:spcPts val="0"/>
              </a:spcBef>
              <a:buNone/>
            </a:pPr>
            <a:r>
              <a:rPr lang="zh-CN" altLang="en-US" sz="3000" dirty="0">
                <a:latin typeface="+mn-ea"/>
                <a:cs typeface="+mj-cs"/>
              </a:rPr>
              <a:t>（一）从事为消费者提供修理、加工、安装、装饰装修等服务的经营者谎报用工用料，故意损坏、偷换零部件或材料，使用不符合国家质量标准或者与约定不相符的零部件或材料，更换不需要更换的零部件，或者偷工减料、加收费用，损害消费者权益的；</a:t>
            </a:r>
          </a:p>
          <a:p>
            <a:pPr marL="0" indent="0">
              <a:lnSpc>
                <a:spcPct val="140000"/>
              </a:lnSpc>
              <a:spcBef>
                <a:spcPts val="0"/>
              </a:spcBef>
              <a:buNone/>
            </a:pPr>
            <a:r>
              <a:rPr lang="zh-CN" altLang="en-US" sz="3000" dirty="0">
                <a:latin typeface="+mn-ea"/>
                <a:cs typeface="+mj-cs"/>
              </a:rPr>
              <a:t>（二）从事房屋租赁、家政服务等中介服务的经营者提供虚假信息或者采取欺骗、恶意串通等手段损害消费者权益的。</a:t>
            </a:r>
          </a:p>
        </p:txBody>
      </p:sp>
    </p:spTree>
    <p:extLst>
      <p:ext uri="{BB962C8B-B14F-4D97-AF65-F5344CB8AC3E}">
        <p14:creationId xmlns:p14="http://schemas.microsoft.com/office/powerpoint/2010/main" val="23924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197546"/>
            <a:ext cx="10801200" cy="5112568"/>
          </a:xfrm>
        </p:spPr>
        <p:txBody>
          <a:bodyPr>
            <a:noAutofit/>
          </a:bodyPr>
          <a:lstStyle/>
          <a:p>
            <a:pPr>
              <a:lnSpc>
                <a:spcPct val="140000"/>
              </a:lnSpc>
              <a:spcBef>
                <a:spcPts val="0"/>
              </a:spcBef>
            </a:pPr>
            <a:r>
              <a:rPr lang="en-US" altLang="zh-CN" sz="3000" b="1" dirty="0">
                <a:latin typeface="+mn-ea"/>
                <a:cs typeface="+mj-cs"/>
              </a:rPr>
              <a:t>《</a:t>
            </a:r>
            <a:r>
              <a:rPr lang="zh-CN" altLang="en-US" sz="3000" b="1" dirty="0">
                <a:latin typeface="+mn-ea"/>
                <a:cs typeface="+mj-cs"/>
              </a:rPr>
              <a:t>民通意见</a:t>
            </a:r>
            <a:r>
              <a:rPr lang="en-US" altLang="zh-CN" sz="3000" b="1" dirty="0">
                <a:latin typeface="+mn-ea"/>
                <a:cs typeface="+mj-cs"/>
              </a:rPr>
              <a:t>》</a:t>
            </a:r>
            <a:r>
              <a:rPr lang="zh-CN" altLang="en-US" sz="3000" b="1" dirty="0">
                <a:latin typeface="+mn-ea"/>
                <a:cs typeface="+mj-cs"/>
              </a:rPr>
              <a:t>第</a:t>
            </a:r>
            <a:r>
              <a:rPr lang="en-US" altLang="zh-CN" sz="3000" b="1" dirty="0">
                <a:latin typeface="+mn-ea"/>
                <a:cs typeface="+mj-cs"/>
              </a:rPr>
              <a:t>68</a:t>
            </a:r>
            <a:r>
              <a:rPr lang="zh-CN" altLang="en-US" sz="3000" b="1" dirty="0">
                <a:latin typeface="+mn-ea"/>
                <a:cs typeface="+mj-cs"/>
              </a:rPr>
              <a:t>条</a:t>
            </a:r>
            <a:r>
              <a:rPr lang="zh-CN" altLang="en-US" sz="3000" dirty="0">
                <a:latin typeface="+mn-ea"/>
                <a:cs typeface="+mj-cs"/>
              </a:rPr>
              <a:t>规定：“欺诈是指一方当事人故意告知对方虚假情况，或者故意隐瞒真实情况，诱使对方当事人作出错误意思表示。”（</a:t>
            </a:r>
            <a:r>
              <a:rPr lang="en-US" altLang="zh-CN" sz="3000" dirty="0">
                <a:latin typeface="+mn-ea"/>
                <a:cs typeface="+mj-cs"/>
              </a:rPr>
              <a:t>1988</a:t>
            </a:r>
            <a:r>
              <a:rPr lang="zh-CN" altLang="en-US" sz="3000">
                <a:latin typeface="+mn-ea"/>
                <a:cs typeface="+mj-cs"/>
              </a:rPr>
              <a:t>年，已失效）</a:t>
            </a:r>
            <a:endParaRPr lang="en-US" altLang="zh-CN" sz="3000" dirty="0">
              <a:latin typeface="+mn-ea"/>
              <a:cs typeface="+mj-cs"/>
            </a:endParaRPr>
          </a:p>
          <a:p>
            <a:pPr>
              <a:lnSpc>
                <a:spcPct val="140000"/>
              </a:lnSpc>
              <a:spcBef>
                <a:spcPts val="0"/>
              </a:spcBef>
            </a:pPr>
            <a:r>
              <a:rPr lang="en-US" altLang="zh-CN" sz="3000" b="1" dirty="0">
                <a:latin typeface="+mn-ea"/>
                <a:cs typeface="+mj-cs"/>
              </a:rPr>
              <a:t>《</a:t>
            </a:r>
            <a:r>
              <a:rPr lang="zh-CN" altLang="en-US" sz="3000" b="1" dirty="0">
                <a:latin typeface="+mn-ea"/>
                <a:cs typeface="+mj-cs"/>
              </a:rPr>
              <a:t>民法典总则编解释</a:t>
            </a:r>
            <a:r>
              <a:rPr lang="en-US" altLang="zh-CN" sz="3000" b="1" dirty="0">
                <a:latin typeface="+mn-ea"/>
                <a:cs typeface="+mj-cs"/>
              </a:rPr>
              <a:t>》</a:t>
            </a:r>
            <a:r>
              <a:rPr lang="zh-CN" altLang="en-US" sz="3000" b="1" dirty="0">
                <a:latin typeface="+mn-ea"/>
                <a:cs typeface="+mj-cs"/>
              </a:rPr>
              <a:t>第</a:t>
            </a:r>
            <a:r>
              <a:rPr lang="en-US" altLang="zh-CN" sz="3000" b="1" dirty="0">
                <a:latin typeface="+mn-ea"/>
                <a:cs typeface="+mj-cs"/>
              </a:rPr>
              <a:t>21</a:t>
            </a:r>
            <a:r>
              <a:rPr lang="zh-CN" altLang="en-US" sz="3000" b="1" dirty="0">
                <a:latin typeface="+mn-ea"/>
                <a:cs typeface="+mj-cs"/>
              </a:rPr>
              <a:t>条</a:t>
            </a:r>
            <a:r>
              <a:rPr lang="zh-CN" altLang="en-US" sz="3000" dirty="0">
                <a:latin typeface="+mn-ea"/>
                <a:cs typeface="+mj-cs"/>
              </a:rPr>
              <a:t>：“故意告知虚假情况，或者负有告知义务的人故意隐瞒真实情况，致使当事人基于错误认识作出意思表示的，人民法院可以认定为民法典第一百四十八条、第一百四十九条规定的欺诈。”（</a:t>
            </a:r>
            <a:r>
              <a:rPr lang="en-US" altLang="zh-CN" sz="3000" dirty="0">
                <a:latin typeface="+mn-ea"/>
                <a:cs typeface="+mj-cs"/>
              </a:rPr>
              <a:t>2022</a:t>
            </a:r>
            <a:r>
              <a:rPr lang="zh-CN" altLang="en-US" sz="3000" dirty="0">
                <a:latin typeface="+mn-ea"/>
                <a:cs typeface="+mj-cs"/>
              </a:rPr>
              <a:t>年）</a:t>
            </a:r>
          </a:p>
        </p:txBody>
      </p:sp>
    </p:spTree>
    <p:extLst>
      <p:ext uri="{BB962C8B-B14F-4D97-AF65-F5344CB8AC3E}">
        <p14:creationId xmlns:p14="http://schemas.microsoft.com/office/powerpoint/2010/main" val="5170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781551" y="1269554"/>
            <a:ext cx="8987350" cy="724564"/>
          </a:xfrm>
        </p:spPr>
        <p:txBody>
          <a:bodyPr>
            <a:noAutofit/>
          </a:bodyPr>
          <a:lstStyle/>
          <a:p>
            <a:r>
              <a:rPr lang="zh-CN" altLang="en-US" sz="4000" b="1" dirty="0">
                <a:solidFill>
                  <a:srgbClr val="7C1D20"/>
                </a:solidFill>
                <a:latin typeface="+mn-ea"/>
                <a:ea typeface="+mn-ea"/>
              </a:rPr>
              <a:t>消费者是善意的</a:t>
            </a:r>
          </a:p>
        </p:txBody>
      </p:sp>
      <p:sp>
        <p:nvSpPr>
          <p:cNvPr id="3" name="内容占位符 2"/>
          <p:cNvSpPr>
            <a:spLocks noGrp="1"/>
          </p:cNvSpPr>
          <p:nvPr>
            <p:ph idx="1"/>
          </p:nvPr>
        </p:nvSpPr>
        <p:spPr>
          <a:xfrm>
            <a:off x="982638" y="2277666"/>
            <a:ext cx="10729192" cy="3816424"/>
          </a:xfrm>
        </p:spPr>
        <p:txBody>
          <a:bodyPr>
            <a:noAutofit/>
          </a:bodyPr>
          <a:lstStyle/>
          <a:p>
            <a:pPr>
              <a:lnSpc>
                <a:spcPct val="140000"/>
              </a:lnSpc>
              <a:spcBef>
                <a:spcPts val="0"/>
              </a:spcBef>
            </a:pPr>
            <a:r>
              <a:rPr lang="zh-CN" altLang="en-US" sz="3000" dirty="0">
                <a:latin typeface="+mn-ea"/>
                <a:cs typeface="+mj-cs"/>
              </a:rPr>
              <a:t>消费者是为了满足个人或家庭的生活需要，购买、使用生活资料或接受生活的自然人。</a:t>
            </a:r>
          </a:p>
          <a:p>
            <a:pPr marL="514350" indent="-514350">
              <a:lnSpc>
                <a:spcPct val="140000"/>
              </a:lnSpc>
              <a:spcBef>
                <a:spcPts val="0"/>
              </a:spcBef>
              <a:buFont typeface="+mj-ea"/>
              <a:buAutoNum type="circleNumDbPlain"/>
            </a:pPr>
            <a:r>
              <a:rPr lang="zh-CN" altLang="en-US" sz="3000" dirty="0">
                <a:latin typeface="+mn-ea"/>
                <a:cs typeface="+mj-cs"/>
              </a:rPr>
              <a:t>消费者在消费时对经营者的欺诈是不知情的。</a:t>
            </a:r>
          </a:p>
          <a:p>
            <a:pPr marL="0" indent="0">
              <a:lnSpc>
                <a:spcPct val="140000"/>
              </a:lnSpc>
              <a:spcBef>
                <a:spcPts val="0"/>
              </a:spcBef>
              <a:buNone/>
            </a:pPr>
            <a:r>
              <a:rPr lang="en-US" altLang="zh-CN" sz="3000" dirty="0" err="1">
                <a:latin typeface="+mn-ea"/>
                <a:cs typeface="+mj-cs"/>
              </a:rPr>
              <a:t>eg</a:t>
            </a:r>
            <a:r>
              <a:rPr lang="en-US" altLang="zh-CN" sz="3000" dirty="0">
                <a:latin typeface="+mn-ea"/>
                <a:cs typeface="+mj-cs"/>
              </a:rPr>
              <a:t>. “</a:t>
            </a:r>
            <a:r>
              <a:rPr lang="zh-CN" altLang="en-US" sz="3000" dirty="0">
                <a:latin typeface="+mn-ea"/>
                <a:cs typeface="+mj-cs"/>
              </a:rPr>
              <a:t>知假买假”不能适用惩罚性赔偿</a:t>
            </a:r>
          </a:p>
          <a:p>
            <a:pPr marL="514350" indent="-514350">
              <a:lnSpc>
                <a:spcPct val="140000"/>
              </a:lnSpc>
              <a:spcBef>
                <a:spcPts val="0"/>
              </a:spcBef>
              <a:buFont typeface="+mj-ea"/>
              <a:buAutoNum type="circleNumDbPlain" startAt="2"/>
            </a:pPr>
            <a:r>
              <a:rPr lang="zh-CN" altLang="en-US" sz="3000" dirty="0">
                <a:latin typeface="+mn-ea"/>
                <a:cs typeface="+mj-cs"/>
              </a:rPr>
              <a:t>消费者是为了满足个人或家庭的生活需要而购买商品或接受服务。</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337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987350" cy="724564"/>
          </a:xfrm>
        </p:spPr>
        <p:txBody>
          <a:bodyPr>
            <a:noAutofit/>
          </a:bodyPr>
          <a:lstStyle/>
          <a:p>
            <a:r>
              <a:rPr lang="zh-CN" altLang="en-US" sz="4000" b="1" dirty="0">
                <a:solidFill>
                  <a:srgbClr val="7C1D20"/>
                </a:solidFill>
                <a:latin typeface="+mn-ea"/>
                <a:ea typeface="+mn-ea"/>
              </a:rPr>
              <a:t>消费者遭受损失</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损害</a:t>
            </a:r>
            <a:r>
              <a:rPr lang="en-US" altLang="zh-CN" sz="3000" dirty="0">
                <a:latin typeface="+mn-ea"/>
                <a:cs typeface="+mj-cs"/>
              </a:rPr>
              <a:t>/</a:t>
            </a:r>
            <a:r>
              <a:rPr lang="zh-CN" altLang="en-US" sz="3000" dirty="0">
                <a:latin typeface="+mn-ea"/>
                <a:cs typeface="+mj-cs"/>
              </a:rPr>
              <a:t>损失</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损害：因为一定的行为或者事件使某人受侵权法保护的权利和利益遭受某种不利益的影响。</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损害包括财产损失、人身损害和精神损害</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损失：仅指财产损失</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2615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1629594"/>
            <a:ext cx="9361040" cy="4320480"/>
          </a:xfrm>
        </p:spPr>
        <p:txBody>
          <a:bodyPr>
            <a:noAutofit/>
          </a:bodyPr>
          <a:lstStyle/>
          <a:p>
            <a:pPr marL="0" indent="0">
              <a:lnSpc>
                <a:spcPct val="140000"/>
              </a:lnSpc>
              <a:spcBef>
                <a:spcPts val="0"/>
              </a:spcBef>
              <a:buNone/>
            </a:pPr>
            <a:r>
              <a:rPr lang="zh-CN" altLang="en-US" sz="3000" dirty="0">
                <a:latin typeface="+mn-ea"/>
                <a:cs typeface="+mj-cs"/>
              </a:rPr>
              <a:t>“经营者提供商品或者服务有欺诈行为的，应当按照消费者的要求增加赔偿其受到的</a:t>
            </a:r>
            <a:r>
              <a:rPr lang="zh-CN" altLang="en-US" sz="3000" b="1" dirty="0">
                <a:solidFill>
                  <a:srgbClr val="FF0000"/>
                </a:solidFill>
                <a:latin typeface="+mn-ea"/>
                <a:cs typeface="+mj-cs"/>
              </a:rPr>
              <a:t>损失</a:t>
            </a:r>
            <a:r>
              <a:rPr lang="zh-CN" altLang="en-US" sz="3000" dirty="0">
                <a:latin typeface="+mn-ea"/>
                <a:cs typeface="+mj-cs"/>
              </a:rPr>
              <a:t>，增加赔偿的金额为消费者购买商品的价款或者接受服务的费用的三倍</a:t>
            </a:r>
            <a:r>
              <a:rPr lang="en-US" altLang="zh-CN" sz="3000" dirty="0">
                <a:latin typeface="+mn-ea"/>
                <a:cs typeface="+mj-cs"/>
              </a:rPr>
              <a:t>;</a:t>
            </a:r>
            <a:r>
              <a:rPr lang="zh-CN" altLang="en-US" sz="3000" dirty="0">
                <a:latin typeface="+mn-ea"/>
                <a:cs typeface="+mj-cs"/>
              </a:rPr>
              <a:t>增加赔偿的金额不足五百元的，为五百元。法律另有规定的，依照其规定。”</a:t>
            </a:r>
          </a:p>
          <a:p>
            <a:pPr marL="0" indent="0">
              <a:lnSpc>
                <a:spcPct val="140000"/>
              </a:lnSpc>
              <a:spcBef>
                <a:spcPts val="0"/>
              </a:spcBef>
              <a:buNone/>
            </a:pPr>
            <a:r>
              <a:rPr lang="zh-CN" altLang="en-US" sz="3000" dirty="0">
                <a:latin typeface="+mn-ea"/>
                <a:cs typeface="+mj-cs"/>
              </a:rPr>
              <a:t>（消法第</a:t>
            </a:r>
            <a:r>
              <a:rPr lang="en-US" altLang="zh-CN" sz="3000" dirty="0">
                <a:latin typeface="+mn-ea"/>
                <a:cs typeface="+mj-cs"/>
              </a:rPr>
              <a:t>55</a:t>
            </a:r>
            <a:r>
              <a:rPr lang="zh-CN" altLang="en-US" sz="3000" dirty="0">
                <a:latin typeface="+mn-ea"/>
                <a:cs typeface="+mj-cs"/>
              </a:rPr>
              <a:t>条）</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403800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1341562"/>
            <a:ext cx="11593288" cy="5040560"/>
          </a:xfrm>
        </p:spPr>
        <p:txBody>
          <a:bodyPr>
            <a:noAutofit/>
          </a:bodyPr>
          <a:lstStyle/>
          <a:p>
            <a:pPr>
              <a:lnSpc>
                <a:spcPct val="140000"/>
              </a:lnSpc>
              <a:spcBef>
                <a:spcPts val="0"/>
              </a:spcBef>
            </a:pPr>
            <a:r>
              <a:rPr lang="zh-CN" altLang="en-US" sz="3000" dirty="0">
                <a:latin typeface="+mn-ea"/>
                <a:cs typeface="+mj-cs"/>
              </a:rPr>
              <a:t>浙江省实施</a:t>
            </a:r>
            <a:r>
              <a:rPr lang="en-US" altLang="zh-CN" sz="3000" dirty="0">
                <a:latin typeface="+mn-ea"/>
                <a:cs typeface="+mj-cs"/>
              </a:rPr>
              <a:t>《</a:t>
            </a:r>
            <a:r>
              <a:rPr lang="zh-CN" altLang="en-US" sz="3000" dirty="0">
                <a:latin typeface="+mn-ea"/>
                <a:cs typeface="+mj-cs"/>
              </a:rPr>
              <a:t>中华人民共和国消费者权益保护法</a:t>
            </a:r>
            <a:r>
              <a:rPr lang="en-US" altLang="zh-CN" sz="3000" dirty="0">
                <a:latin typeface="+mn-ea"/>
                <a:cs typeface="+mj-cs"/>
              </a:rPr>
              <a:t>》</a:t>
            </a:r>
            <a:r>
              <a:rPr lang="zh-CN" altLang="en-US" sz="3000" dirty="0">
                <a:latin typeface="+mn-ea"/>
                <a:cs typeface="+mj-cs"/>
              </a:rPr>
              <a:t>办法（</a:t>
            </a:r>
            <a:r>
              <a:rPr lang="en-US" altLang="zh-CN" sz="3000" dirty="0">
                <a:latin typeface="+mn-ea"/>
                <a:cs typeface="+mj-cs"/>
              </a:rPr>
              <a:t>2001</a:t>
            </a:r>
            <a:r>
              <a:rPr lang="zh-CN" altLang="en-US" sz="3000" dirty="0">
                <a:latin typeface="+mn-ea"/>
                <a:cs typeface="+mj-cs"/>
              </a:rPr>
              <a:t>年</a:t>
            </a:r>
            <a:r>
              <a:rPr lang="en-US" altLang="zh-CN" sz="3000" dirty="0">
                <a:latin typeface="+mn-ea"/>
                <a:cs typeface="+mj-cs"/>
              </a:rPr>
              <a:t>1</a:t>
            </a:r>
            <a:r>
              <a:rPr lang="zh-CN" altLang="en-US" sz="3000" dirty="0">
                <a:latin typeface="+mn-ea"/>
                <a:cs typeface="+mj-cs"/>
              </a:rPr>
              <a:t>月</a:t>
            </a:r>
            <a:r>
              <a:rPr lang="en-US" altLang="zh-CN" sz="3000" dirty="0">
                <a:latin typeface="+mn-ea"/>
                <a:cs typeface="+mj-cs"/>
              </a:rPr>
              <a:t>1</a:t>
            </a:r>
            <a:r>
              <a:rPr lang="zh-CN" altLang="en-US" sz="3000" dirty="0">
                <a:latin typeface="+mn-ea"/>
                <a:cs typeface="+mj-cs"/>
              </a:rPr>
              <a:t>日起施行）</a:t>
            </a:r>
          </a:p>
          <a:p>
            <a:pPr marL="0" indent="0">
              <a:lnSpc>
                <a:spcPct val="140000"/>
              </a:lnSpc>
              <a:spcBef>
                <a:spcPts val="0"/>
              </a:spcBef>
              <a:buNone/>
            </a:pPr>
            <a:r>
              <a:rPr lang="zh-CN" altLang="en-US" sz="2800" dirty="0">
                <a:latin typeface="+mn-ea"/>
                <a:cs typeface="+mj-cs"/>
              </a:rPr>
              <a:t>第四十七条： </a:t>
            </a:r>
          </a:p>
          <a:p>
            <a:pPr marL="0" indent="0">
              <a:lnSpc>
                <a:spcPct val="140000"/>
              </a:lnSpc>
              <a:spcBef>
                <a:spcPts val="0"/>
              </a:spcBef>
              <a:buNone/>
            </a:pPr>
            <a:r>
              <a:rPr lang="zh-CN" altLang="en-US" sz="2800" dirty="0">
                <a:latin typeface="+mn-ea"/>
                <a:cs typeface="+mj-cs"/>
              </a:rPr>
              <a:t>    仲裁委员会可以在消费者协会设立消费争议仲裁办事机构，为当事人解决消费争议提供方便。仲裁委员会可以制定小额争议仲裁规则。小额争议仲裁规则应当体现简便、快捷的原则。小额消费争议仲裁免收或者减收仲裁费。消费者和经营者对仲裁机构作出的裁决应当履行。一方逾期不履行的，另一方可以向有管辖权的人民法院申请强制执行。</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9381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1268760"/>
            <a:ext cx="11305256" cy="5329386"/>
          </a:xfrm>
        </p:spPr>
        <p:txBody>
          <a:bodyPr>
            <a:noAutofit/>
          </a:bodyPr>
          <a:lstStyle/>
          <a:p>
            <a:pPr marL="0" indent="0">
              <a:lnSpc>
                <a:spcPct val="140000"/>
              </a:lnSpc>
              <a:spcBef>
                <a:spcPts val="0"/>
              </a:spcBef>
              <a:buNone/>
            </a:pPr>
            <a:r>
              <a:rPr lang="zh-CN" altLang="en-US" sz="2700" dirty="0">
                <a:latin typeface="+mn-ea"/>
                <a:cs typeface="+mj-cs"/>
              </a:rPr>
              <a:t>“消费者在购买、使用商品时，其合法权益受到</a:t>
            </a:r>
            <a:r>
              <a:rPr lang="zh-CN" altLang="en-US" sz="2700" b="1" dirty="0">
                <a:solidFill>
                  <a:srgbClr val="FF0000"/>
                </a:solidFill>
                <a:latin typeface="+mn-ea"/>
                <a:cs typeface="+mj-cs"/>
              </a:rPr>
              <a:t>损害</a:t>
            </a:r>
            <a:r>
              <a:rPr lang="zh-CN" altLang="en-US" sz="2700" dirty="0">
                <a:latin typeface="+mn-ea"/>
                <a:cs typeface="+mj-cs"/>
              </a:rPr>
              <a:t>的，可以向销售者要求赔偿。销售者赔偿后，属于生产者的责任或者属于向销售者提供商品的其他销售者的责任的，销售者有权向生产者或者其他销售者追偿。</a:t>
            </a:r>
            <a:endParaRPr lang="en-US" altLang="zh-CN" sz="2700" dirty="0">
              <a:latin typeface="+mn-ea"/>
              <a:cs typeface="+mj-cs"/>
            </a:endParaRPr>
          </a:p>
          <a:p>
            <a:pPr marL="0" indent="0">
              <a:lnSpc>
                <a:spcPct val="140000"/>
              </a:lnSpc>
              <a:spcBef>
                <a:spcPts val="0"/>
              </a:spcBef>
              <a:buNone/>
            </a:pPr>
            <a:r>
              <a:rPr lang="zh-CN" altLang="en-US" sz="2700" dirty="0">
                <a:latin typeface="+mn-ea"/>
                <a:cs typeface="+mj-cs"/>
              </a:rPr>
              <a:t>    消费者或者其他受害人因商品缺陷造成人身、财产</a:t>
            </a:r>
            <a:r>
              <a:rPr lang="zh-CN" altLang="en-US" sz="2700" b="1" dirty="0">
                <a:solidFill>
                  <a:srgbClr val="FF0000"/>
                </a:solidFill>
                <a:latin typeface="+mn-ea"/>
                <a:cs typeface="+mj-cs"/>
              </a:rPr>
              <a:t>损害</a:t>
            </a:r>
            <a:r>
              <a:rPr lang="zh-CN" altLang="en-US" sz="2700" dirty="0">
                <a:latin typeface="+mn-ea"/>
                <a:cs typeface="+mj-cs"/>
              </a:rPr>
              <a:t>的，可以向销售者要求赔偿，也可以向生产者要求赔偿。属于生产者责任的，销售者赔偿后，有权向生产者追偿。属于销售者责任的，生产者赔偿后，有权向销售者追偿。</a:t>
            </a:r>
          </a:p>
          <a:p>
            <a:pPr marL="0" indent="0">
              <a:lnSpc>
                <a:spcPct val="140000"/>
              </a:lnSpc>
              <a:spcBef>
                <a:spcPts val="0"/>
              </a:spcBef>
              <a:buNone/>
            </a:pPr>
            <a:r>
              <a:rPr lang="zh-CN" altLang="en-US" sz="2700" dirty="0">
                <a:latin typeface="+mn-ea"/>
                <a:cs typeface="+mj-cs"/>
              </a:rPr>
              <a:t>    消费者在接受服务时，其合法权益受到</a:t>
            </a:r>
            <a:r>
              <a:rPr lang="zh-CN" altLang="en-US" sz="2700" b="1" dirty="0">
                <a:solidFill>
                  <a:srgbClr val="FF0000"/>
                </a:solidFill>
                <a:latin typeface="+mn-ea"/>
                <a:cs typeface="+mj-cs"/>
              </a:rPr>
              <a:t>损害</a:t>
            </a:r>
            <a:r>
              <a:rPr lang="zh-CN" altLang="en-US" sz="2700" dirty="0">
                <a:latin typeface="+mn-ea"/>
                <a:cs typeface="+mj-cs"/>
              </a:rPr>
              <a:t>的，可以向服务者要求赔偿。”（消法第</a:t>
            </a:r>
            <a:r>
              <a:rPr lang="en-US" altLang="zh-CN" sz="2700" dirty="0">
                <a:latin typeface="+mn-ea"/>
                <a:cs typeface="+mj-cs"/>
              </a:rPr>
              <a:t>40</a:t>
            </a:r>
            <a:r>
              <a:rPr lang="zh-CN" altLang="en-US" sz="2700" dirty="0">
                <a:latin typeface="+mn-ea"/>
                <a:cs typeface="+mj-cs"/>
              </a:rPr>
              <a:t>条）</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1986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630710" y="1553102"/>
            <a:ext cx="9505056" cy="724564"/>
          </a:xfrm>
        </p:spPr>
        <p:txBody>
          <a:bodyPr>
            <a:noAutofit/>
          </a:bodyPr>
          <a:lstStyle/>
          <a:p>
            <a:r>
              <a:rPr lang="zh-CN" altLang="en-US" sz="4000" b="1" dirty="0">
                <a:solidFill>
                  <a:srgbClr val="7C1D20"/>
                </a:solidFill>
                <a:latin typeface="+mn-ea"/>
                <a:ea typeface="+mn-ea"/>
              </a:rPr>
              <a:t>欺诈行为与遭受的损失之间存在因果关系</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因果关系</a:t>
            </a:r>
          </a:p>
        </p:txBody>
      </p:sp>
    </p:spTree>
    <p:extLst>
      <p:ext uri="{BB962C8B-B14F-4D97-AF65-F5344CB8AC3E}">
        <p14:creationId xmlns:p14="http://schemas.microsoft.com/office/powerpoint/2010/main" val="13889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630710" y="1553102"/>
            <a:ext cx="9505056" cy="724564"/>
          </a:xfrm>
        </p:spPr>
        <p:txBody>
          <a:bodyPr>
            <a:noAutofit/>
          </a:bodyPr>
          <a:lstStyle/>
          <a:p>
            <a:r>
              <a:rPr lang="zh-CN" altLang="en-US" sz="4000" b="1" dirty="0">
                <a:solidFill>
                  <a:srgbClr val="7C1D20"/>
                </a:solidFill>
                <a:latin typeface="+mn-ea"/>
                <a:ea typeface="+mn-ea"/>
              </a:rPr>
              <a:t>责任承担</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55</a:t>
            </a:r>
            <a:r>
              <a:rPr lang="zh-CN" altLang="en-US" sz="3000" dirty="0">
                <a:latin typeface="+mn-ea"/>
                <a:cs typeface="+mj-cs"/>
              </a:rPr>
              <a:t>条、</a:t>
            </a:r>
            <a:r>
              <a:rPr lang="en-US" altLang="zh-CN" sz="3000" dirty="0">
                <a:latin typeface="+mn-ea"/>
                <a:cs typeface="+mj-cs"/>
              </a:rPr>
              <a:t>49</a:t>
            </a:r>
            <a:r>
              <a:rPr lang="zh-CN" altLang="en-US" sz="3000" dirty="0">
                <a:latin typeface="+mn-ea"/>
                <a:cs typeface="+mj-cs"/>
              </a:rPr>
              <a:t>条、</a:t>
            </a:r>
            <a:r>
              <a:rPr lang="en-US" altLang="zh-CN" sz="3000" dirty="0">
                <a:latin typeface="+mn-ea"/>
                <a:cs typeface="+mj-cs"/>
              </a:rPr>
              <a:t>51</a:t>
            </a:r>
            <a:r>
              <a:rPr lang="zh-CN" altLang="en-US" sz="3000" dirty="0">
                <a:latin typeface="+mn-ea"/>
                <a:cs typeface="+mj-cs"/>
              </a:rPr>
              <a:t>条</a:t>
            </a:r>
            <a:endParaRPr lang="en-US" altLang="zh-CN" sz="3000" dirty="0">
              <a:latin typeface="+mn-ea"/>
              <a:cs typeface="+mj-cs"/>
            </a:endParaRPr>
          </a:p>
          <a:p>
            <a:pPr>
              <a:lnSpc>
                <a:spcPct val="140000"/>
              </a:lnSpc>
              <a:spcBef>
                <a:spcPts val="0"/>
              </a:spcBef>
            </a:pP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148</a:t>
            </a:r>
            <a:r>
              <a:rPr lang="zh-CN" altLang="en-US" sz="3000" dirty="0">
                <a:latin typeface="+mn-ea"/>
                <a:cs typeface="+mj-cs"/>
              </a:rPr>
              <a:t>条第</a:t>
            </a:r>
            <a:r>
              <a:rPr lang="en-US" altLang="zh-CN" sz="3000" dirty="0">
                <a:latin typeface="+mn-ea"/>
                <a:cs typeface="+mj-cs"/>
              </a:rPr>
              <a:t>2</a:t>
            </a:r>
            <a:r>
              <a:rPr lang="zh-CN" altLang="en-US" sz="3000" dirty="0">
                <a:latin typeface="+mn-ea"/>
                <a:cs typeface="+mj-cs"/>
              </a:rPr>
              <a:t>款</a:t>
            </a:r>
          </a:p>
        </p:txBody>
      </p:sp>
    </p:spTree>
    <p:extLst>
      <p:ext uri="{BB962C8B-B14F-4D97-AF65-F5344CB8AC3E}">
        <p14:creationId xmlns:p14="http://schemas.microsoft.com/office/powerpoint/2010/main" val="23359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197546"/>
            <a:ext cx="11521280" cy="5112568"/>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第五十五条：</a:t>
            </a:r>
          </a:p>
          <a:p>
            <a:pPr marL="514350" indent="-514350">
              <a:lnSpc>
                <a:spcPct val="140000"/>
              </a:lnSpc>
              <a:spcBef>
                <a:spcPts val="0"/>
              </a:spcBef>
              <a:buFont typeface="+mj-lt"/>
              <a:buAutoNum type="arabicPeriod"/>
            </a:pPr>
            <a:r>
              <a:rPr lang="zh-CN" altLang="en-US" sz="3000" dirty="0">
                <a:latin typeface="+mn-ea"/>
                <a:cs typeface="+mj-cs"/>
              </a:rPr>
              <a:t>应当按照消费者的要求增加赔偿其受到的</a:t>
            </a:r>
            <a:r>
              <a:rPr lang="zh-CN" altLang="en-US" sz="3000" b="1" dirty="0">
                <a:solidFill>
                  <a:srgbClr val="FF0000"/>
                </a:solidFill>
                <a:latin typeface="+mn-ea"/>
                <a:cs typeface="+mj-cs"/>
              </a:rPr>
              <a:t>损失</a:t>
            </a:r>
            <a:r>
              <a:rPr lang="zh-CN" altLang="en-US" sz="3000" dirty="0">
                <a:latin typeface="+mn-ea"/>
                <a:cs typeface="+mj-cs"/>
              </a:rPr>
              <a:t>，增加赔偿的金额为消费者购买商品的价款或者接受服务的费用的</a:t>
            </a:r>
            <a:r>
              <a:rPr lang="zh-CN" altLang="en-US" sz="3000" b="1" dirty="0">
                <a:solidFill>
                  <a:srgbClr val="FF0000"/>
                </a:solidFill>
                <a:latin typeface="+mn-ea"/>
                <a:cs typeface="+mj-cs"/>
              </a:rPr>
              <a:t>三倍</a:t>
            </a:r>
            <a:r>
              <a:rPr lang="en-US" altLang="zh-CN" sz="3000" dirty="0">
                <a:latin typeface="+mn-ea"/>
                <a:cs typeface="+mj-cs"/>
              </a:rPr>
              <a:t>;</a:t>
            </a:r>
            <a:r>
              <a:rPr lang="zh-CN" altLang="en-US" sz="3000" dirty="0">
                <a:latin typeface="+mn-ea"/>
                <a:cs typeface="+mj-cs"/>
              </a:rPr>
              <a:t>增加赔偿的金额不足五百元的，为</a:t>
            </a:r>
            <a:r>
              <a:rPr lang="zh-CN" altLang="en-US" sz="3000" b="1" dirty="0">
                <a:solidFill>
                  <a:srgbClr val="FF0000"/>
                </a:solidFill>
                <a:latin typeface="+mn-ea"/>
                <a:cs typeface="+mj-cs"/>
              </a:rPr>
              <a:t>五百元</a:t>
            </a:r>
            <a:r>
              <a:rPr lang="zh-CN" altLang="en-US" sz="3000" dirty="0">
                <a:latin typeface="+mn-ea"/>
                <a:cs typeface="+mj-cs"/>
              </a:rPr>
              <a:t>。</a:t>
            </a:r>
          </a:p>
          <a:p>
            <a:pPr marL="514350" indent="-514350">
              <a:lnSpc>
                <a:spcPct val="140000"/>
              </a:lnSpc>
              <a:spcBef>
                <a:spcPts val="0"/>
              </a:spcBef>
              <a:buFont typeface="+mj-lt"/>
              <a:buAutoNum type="arabicPeriod"/>
            </a:pPr>
            <a:r>
              <a:rPr lang="zh-CN" altLang="en-US" sz="3000" dirty="0">
                <a:latin typeface="+mn-ea"/>
                <a:cs typeface="+mj-cs"/>
              </a:rPr>
              <a:t>经营者明知商品或者服务存在缺陷，仍然向消费者提供，造成消费者或者其他受害人死亡或者健康严重损害的，受害人有权要求经营者依照本法第四十九条、第五十一条等法律规定赔偿损失</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消费者有权要求所受损失</a:t>
            </a:r>
            <a:r>
              <a:rPr lang="zh-CN" altLang="en-US" sz="3000" b="1" dirty="0">
                <a:solidFill>
                  <a:srgbClr val="FF0000"/>
                </a:solidFill>
                <a:latin typeface="+mn-ea"/>
                <a:cs typeface="+mj-cs"/>
              </a:rPr>
              <a:t>二倍以下</a:t>
            </a:r>
            <a:r>
              <a:rPr lang="zh-CN" altLang="en-US" sz="3000" dirty="0">
                <a:latin typeface="+mn-ea"/>
                <a:cs typeface="+mj-cs"/>
              </a:rPr>
              <a:t>的惩罚性赔偿。</a:t>
            </a:r>
          </a:p>
          <a:p>
            <a:pPr marL="514350" indent="-514350">
              <a:lnSpc>
                <a:spcPct val="140000"/>
              </a:lnSpc>
              <a:spcBef>
                <a:spcPts val="0"/>
              </a:spcBef>
              <a:buFont typeface="+mj-lt"/>
              <a:buAutoNum type="arabicPeriod"/>
            </a:pPr>
            <a:endParaRPr lang="zh-CN" altLang="en-US" sz="3000" dirty="0">
              <a:latin typeface="+mn-ea"/>
              <a:cs typeface="+mj-cs"/>
            </a:endParaRP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43898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845618"/>
            <a:ext cx="10009112" cy="3888432"/>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第四十九条 </a:t>
            </a:r>
          </a:p>
          <a:p>
            <a:pPr marL="0" indent="0">
              <a:lnSpc>
                <a:spcPct val="140000"/>
              </a:lnSpc>
              <a:spcBef>
                <a:spcPts val="0"/>
              </a:spcBef>
              <a:buNone/>
            </a:pPr>
            <a:r>
              <a:rPr lang="zh-CN" altLang="en-US" sz="3000" dirty="0">
                <a:latin typeface="+mn-ea"/>
                <a:cs typeface="+mj-cs"/>
              </a:rPr>
              <a:t>    经营者提供商品或者服务，造成消费者或者其他受害人人身伤害的，应当赔偿</a:t>
            </a:r>
            <a:r>
              <a:rPr lang="zh-CN" altLang="en-US" sz="3000" u="sng" dirty="0">
                <a:latin typeface="+mn-ea"/>
                <a:cs typeface="+mj-cs"/>
              </a:rPr>
              <a:t>医疗费、护理费、交通费</a:t>
            </a:r>
            <a:r>
              <a:rPr lang="zh-CN" altLang="en-US" sz="3000" dirty="0">
                <a:latin typeface="+mn-ea"/>
                <a:cs typeface="+mj-cs"/>
              </a:rPr>
              <a:t>等</a:t>
            </a:r>
            <a:r>
              <a:rPr lang="zh-CN" altLang="en-US" sz="3000" u="sng" dirty="0">
                <a:latin typeface="+mn-ea"/>
                <a:cs typeface="+mj-cs"/>
              </a:rPr>
              <a:t>为治疗和康复</a:t>
            </a:r>
            <a:r>
              <a:rPr lang="zh-CN" altLang="en-US" sz="3000" dirty="0">
                <a:latin typeface="+mn-ea"/>
                <a:cs typeface="+mj-cs"/>
              </a:rPr>
              <a:t>支出的合理费用，以及因</a:t>
            </a:r>
            <a:r>
              <a:rPr lang="zh-CN" altLang="en-US" sz="3000" u="sng" dirty="0">
                <a:latin typeface="+mn-ea"/>
                <a:cs typeface="+mj-cs"/>
              </a:rPr>
              <a:t>误工减少的收入</a:t>
            </a:r>
            <a:r>
              <a:rPr lang="zh-CN" altLang="en-US" sz="3000" dirty="0">
                <a:latin typeface="+mn-ea"/>
                <a:cs typeface="+mj-cs"/>
              </a:rPr>
              <a:t>。造成残疾的，还应当赔偿</a:t>
            </a:r>
            <a:r>
              <a:rPr lang="zh-CN" altLang="en-US" sz="3000" u="sng" dirty="0">
                <a:latin typeface="+mn-ea"/>
                <a:cs typeface="+mj-cs"/>
              </a:rPr>
              <a:t>残疾生活辅助具费</a:t>
            </a:r>
            <a:r>
              <a:rPr lang="zh-CN" altLang="en-US" sz="3000" dirty="0">
                <a:latin typeface="+mn-ea"/>
                <a:cs typeface="+mj-cs"/>
              </a:rPr>
              <a:t>和</a:t>
            </a:r>
            <a:r>
              <a:rPr lang="zh-CN" altLang="en-US" sz="3000" u="sng" dirty="0">
                <a:latin typeface="+mn-ea"/>
                <a:cs typeface="+mj-cs"/>
              </a:rPr>
              <a:t>残疾赔偿金</a:t>
            </a:r>
            <a:r>
              <a:rPr lang="zh-CN" altLang="en-US" sz="3000" dirty="0">
                <a:latin typeface="+mn-ea"/>
                <a:cs typeface="+mj-cs"/>
              </a:rPr>
              <a:t>。造成死亡的，还应当赔偿</a:t>
            </a:r>
            <a:r>
              <a:rPr lang="zh-CN" altLang="en-US" sz="3000" u="sng" dirty="0">
                <a:latin typeface="+mn-ea"/>
                <a:cs typeface="+mj-cs"/>
              </a:rPr>
              <a:t>丧葬费</a:t>
            </a:r>
            <a:r>
              <a:rPr lang="zh-CN" altLang="en-US" sz="3000" dirty="0">
                <a:latin typeface="+mn-ea"/>
                <a:cs typeface="+mj-cs"/>
              </a:rPr>
              <a:t>和</a:t>
            </a:r>
            <a:r>
              <a:rPr lang="zh-CN" altLang="en-US" sz="3000" u="sng" dirty="0">
                <a:latin typeface="+mn-ea"/>
                <a:cs typeface="+mj-cs"/>
              </a:rPr>
              <a:t>死亡赔偿金</a:t>
            </a:r>
            <a:r>
              <a:rPr lang="zh-CN" altLang="en-US" sz="3000" dirty="0">
                <a:latin typeface="+mn-ea"/>
                <a:cs typeface="+mj-cs"/>
              </a:rPr>
              <a:t>。</a:t>
            </a:r>
          </a:p>
        </p:txBody>
      </p:sp>
    </p:spTree>
    <p:extLst>
      <p:ext uri="{BB962C8B-B14F-4D97-AF65-F5344CB8AC3E}">
        <p14:creationId xmlns:p14="http://schemas.microsoft.com/office/powerpoint/2010/main" val="11292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58702" y="2133650"/>
            <a:ext cx="9649072" cy="3096344"/>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第五十一条 </a:t>
            </a:r>
          </a:p>
          <a:p>
            <a:pPr marL="0" indent="0">
              <a:lnSpc>
                <a:spcPct val="140000"/>
              </a:lnSpc>
              <a:spcBef>
                <a:spcPts val="0"/>
              </a:spcBef>
              <a:buNone/>
            </a:pPr>
            <a:r>
              <a:rPr lang="zh-CN" altLang="en-US" sz="3000" dirty="0">
                <a:latin typeface="+mn-ea"/>
                <a:cs typeface="+mj-cs"/>
              </a:rPr>
              <a:t>     经营者有侮辱诽谤、搜查身体、侵犯人身自由等侵害消费者或者其他受害人人身权益的行为，造成严重精神损害的，受害人可以要求精神损害赔偿。</a:t>
            </a:r>
          </a:p>
        </p:txBody>
      </p:sp>
    </p:spTree>
    <p:extLst>
      <p:ext uri="{BB962C8B-B14F-4D97-AF65-F5344CB8AC3E}">
        <p14:creationId xmlns:p14="http://schemas.microsoft.com/office/powerpoint/2010/main" val="41299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1464" y="1629594"/>
            <a:ext cx="10224342" cy="4464496"/>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 </a:t>
            </a:r>
            <a:r>
              <a:rPr lang="zh-CN" altLang="en-US" sz="3000" dirty="0">
                <a:latin typeface="+mn-ea"/>
                <a:cs typeface="+mj-cs"/>
              </a:rPr>
              <a:t>第一百四十八条第二款　</a:t>
            </a:r>
          </a:p>
          <a:p>
            <a:pPr marL="0" indent="0">
              <a:lnSpc>
                <a:spcPct val="140000"/>
              </a:lnSpc>
              <a:spcBef>
                <a:spcPts val="0"/>
              </a:spcBef>
              <a:buNone/>
            </a:pPr>
            <a:r>
              <a:rPr lang="zh-CN" altLang="en-US" sz="3000" dirty="0">
                <a:latin typeface="+mn-ea"/>
                <a:cs typeface="+mj-cs"/>
              </a:rPr>
              <a:t>    生产不符合食品安全标准的食品或者经营明知是不符合食品安全标准的食品，消费者除要求赔偿损失外，还可以向生产者或者经营者要求支付价款十倍或者损失三倍的赔偿金；增加赔偿的金额不足一千元的，为一千元。但是，食品的标签、说明书存在不影响食品安全且不会对消费者造成误导的瑕疵的除外。</a:t>
            </a:r>
          </a:p>
        </p:txBody>
      </p:sp>
    </p:spTree>
    <p:extLst>
      <p:ext uri="{BB962C8B-B14F-4D97-AF65-F5344CB8AC3E}">
        <p14:creationId xmlns:p14="http://schemas.microsoft.com/office/powerpoint/2010/main" val="37547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58702" y="2133650"/>
            <a:ext cx="9649072" cy="3096344"/>
          </a:xfrm>
        </p:spPr>
        <p:txBody>
          <a:bodyPr>
            <a:noAutofit/>
          </a:bodyPr>
          <a:lstStyle/>
          <a:p>
            <a:pPr>
              <a:lnSpc>
                <a:spcPct val="140000"/>
              </a:lnSpc>
              <a:spcBef>
                <a:spcPts val="0"/>
              </a:spcBef>
            </a:pPr>
            <a:r>
              <a:rPr lang="zh-CN" altLang="en-US" sz="3200" dirty="0"/>
              <a:t>视频案例：</a:t>
            </a:r>
            <a:endParaRPr lang="en-US" altLang="zh-CN" sz="3200" dirty="0"/>
          </a:p>
          <a:p>
            <a:pPr marL="0" indent="0">
              <a:lnSpc>
                <a:spcPct val="140000"/>
              </a:lnSpc>
              <a:spcBef>
                <a:spcPts val="0"/>
              </a:spcBef>
              <a:buNone/>
            </a:pPr>
            <a:r>
              <a:rPr lang="zh-CN" altLang="zh-CN" sz="3200" dirty="0"/>
              <a:t>经济与法</a:t>
            </a:r>
            <a:r>
              <a:rPr lang="zh-CN" altLang="en-US" sz="3200" dirty="0"/>
              <a:t>，</a:t>
            </a:r>
            <a:r>
              <a:rPr lang="en-US" altLang="zh-CN" sz="3200" dirty="0"/>
              <a:t>20151111</a:t>
            </a:r>
            <a:r>
              <a:rPr lang="zh-CN" altLang="en-US" sz="3200" dirty="0"/>
              <a:t>，</a:t>
            </a:r>
            <a:r>
              <a:rPr lang="en-US" altLang="zh-CN" sz="3200" dirty="0"/>
              <a:t>360</a:t>
            </a:r>
            <a:r>
              <a:rPr lang="zh-CN" altLang="zh-CN" sz="3200" dirty="0"/>
              <a:t>万买来的事故车</a:t>
            </a:r>
            <a:endParaRPr lang="en-US" altLang="zh-CN" sz="3200" dirty="0"/>
          </a:p>
          <a:p>
            <a:pPr marL="0" indent="0">
              <a:lnSpc>
                <a:spcPct val="140000"/>
              </a:lnSpc>
              <a:spcBef>
                <a:spcPts val="0"/>
              </a:spcBef>
              <a:buNone/>
            </a:pPr>
            <a:r>
              <a:rPr lang="en-US" altLang="zh-CN" sz="3000">
                <a:latin typeface="+mn-ea"/>
                <a:cs typeface="+mj-cs"/>
              </a:rPr>
              <a:t>http://tv.cctv.com/2015/11/11/VIDE1447249345386874.shtml</a:t>
            </a:r>
            <a:endParaRPr lang="zh-CN" altLang="en-US" sz="3000" dirty="0">
              <a:latin typeface="+mn-ea"/>
              <a:cs typeface="+mj-cs"/>
            </a:endParaRPr>
          </a:p>
        </p:txBody>
      </p:sp>
    </p:spTree>
    <p:extLst>
      <p:ext uri="{BB962C8B-B14F-4D97-AF65-F5344CB8AC3E}">
        <p14:creationId xmlns:p14="http://schemas.microsoft.com/office/powerpoint/2010/main" val="15469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701602"/>
            <a:ext cx="10369152" cy="4320480"/>
          </a:xfrm>
        </p:spPr>
        <p:txBody>
          <a:bodyPr>
            <a:noAutofit/>
          </a:bodyPr>
          <a:lstStyle/>
          <a:p>
            <a:pPr>
              <a:lnSpc>
                <a:spcPct val="140000"/>
              </a:lnSpc>
              <a:spcBef>
                <a:spcPts val="0"/>
              </a:spcBef>
            </a:pPr>
            <a:r>
              <a:rPr lang="zh-CN" altLang="en-US" sz="3000" dirty="0">
                <a:latin typeface="+mn-ea"/>
                <a:cs typeface="+mj-cs"/>
              </a:rPr>
              <a:t>案例一：</a:t>
            </a:r>
            <a:r>
              <a:rPr lang="zh-CN" altLang="zh-CN" sz="3200" dirty="0"/>
              <a:t>张莉诉北京合力华通汽车服务有限公司买卖合同纠纷案（</a:t>
            </a:r>
            <a:r>
              <a:rPr lang="zh-CN" altLang="zh-CN" sz="3200" b="1" dirty="0"/>
              <a:t>最高法院指导案例</a:t>
            </a:r>
            <a:r>
              <a:rPr lang="en-US" altLang="zh-CN" sz="3200" b="1" dirty="0"/>
              <a:t>17</a:t>
            </a:r>
            <a:r>
              <a:rPr lang="zh-CN" altLang="zh-CN" sz="3200" b="1" dirty="0"/>
              <a:t>号</a:t>
            </a:r>
            <a:r>
              <a:rPr lang="zh-CN" altLang="zh-CN" sz="3200" dirty="0"/>
              <a:t>）</a:t>
            </a:r>
            <a:endParaRPr lang="en-US" altLang="zh-CN" sz="3000" dirty="0">
              <a:latin typeface="+mn-ea"/>
              <a:cs typeface="+mj-cs"/>
            </a:endParaRPr>
          </a:p>
          <a:p>
            <a:pPr>
              <a:lnSpc>
                <a:spcPct val="140000"/>
              </a:lnSpc>
              <a:spcBef>
                <a:spcPts val="0"/>
              </a:spcBef>
            </a:pPr>
            <a:r>
              <a:rPr lang="zh-CN" altLang="en-US" sz="3000" dirty="0">
                <a:latin typeface="+mn-ea"/>
                <a:cs typeface="+mj-cs"/>
              </a:rPr>
              <a:t>案例二：</a:t>
            </a:r>
            <a:r>
              <a:rPr lang="zh-CN" altLang="zh-CN" sz="3200" dirty="0"/>
              <a:t>龚军诉重庆骏东汽车销售服务有限公司买卖合同纠纷案（</a:t>
            </a:r>
            <a:r>
              <a:rPr lang="zh-CN" altLang="zh-CN" sz="3200" b="1" dirty="0"/>
              <a:t>重庆</a:t>
            </a:r>
            <a:r>
              <a:rPr lang="en-US" altLang="zh-CN" sz="3200" b="1" dirty="0"/>
              <a:t>360</a:t>
            </a:r>
            <a:r>
              <a:rPr lang="zh-CN" altLang="zh-CN" sz="3200" b="1" dirty="0"/>
              <a:t>万豪车案</a:t>
            </a:r>
            <a:r>
              <a:rPr lang="zh-CN" altLang="zh-CN" sz="3200" dirty="0"/>
              <a:t>）</a:t>
            </a:r>
            <a:endParaRPr lang="en-US" altLang="zh-CN" sz="3000" dirty="0">
              <a:latin typeface="+mn-ea"/>
              <a:cs typeface="+mj-cs"/>
            </a:endParaRPr>
          </a:p>
          <a:p>
            <a:pPr>
              <a:lnSpc>
                <a:spcPct val="140000"/>
              </a:lnSpc>
              <a:spcBef>
                <a:spcPts val="0"/>
              </a:spcBef>
            </a:pPr>
            <a:r>
              <a:rPr lang="zh-CN" altLang="en-US" sz="3000" dirty="0">
                <a:latin typeface="+mn-ea"/>
                <a:cs typeface="+mj-cs"/>
              </a:rPr>
              <a:t>案例三：杨代宝诉贵州新贵兴汽车销售服务有限公司买卖合同纠纷案（</a:t>
            </a:r>
            <a:r>
              <a:rPr lang="en-US" altLang="zh-CN" sz="3000" b="1" dirty="0">
                <a:latin typeface="+mn-ea"/>
                <a:cs typeface="+mj-cs"/>
              </a:rPr>
              <a:t>1650</a:t>
            </a:r>
            <a:r>
              <a:rPr lang="zh-CN" altLang="en-US" sz="3000" b="1" dirty="0">
                <a:latin typeface="+mn-ea"/>
                <a:cs typeface="+mj-cs"/>
              </a:rPr>
              <a:t>万宾利车“退一赔三案”</a:t>
            </a:r>
            <a:r>
              <a:rPr lang="zh-CN" altLang="en-US" sz="3000" dirty="0">
                <a:latin typeface="+mn-ea"/>
                <a:cs typeface="+mj-cs"/>
              </a:rPr>
              <a:t>）</a:t>
            </a:r>
            <a:endParaRPr lang="en-US" altLang="zh-CN" sz="3000" dirty="0">
              <a:latin typeface="+mn-ea"/>
              <a:cs typeface="+mj-cs"/>
            </a:endParaRPr>
          </a:p>
        </p:txBody>
      </p:sp>
    </p:spTree>
    <p:extLst>
      <p:ext uri="{BB962C8B-B14F-4D97-AF65-F5344CB8AC3E}">
        <p14:creationId xmlns:p14="http://schemas.microsoft.com/office/powerpoint/2010/main" val="65043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46734" y="1053530"/>
            <a:ext cx="8469646" cy="724564"/>
          </a:xfrm>
        </p:spPr>
        <p:txBody>
          <a:bodyPr>
            <a:noAutofit/>
          </a:bodyPr>
          <a:lstStyle/>
          <a:p>
            <a:r>
              <a:rPr lang="zh-CN" altLang="zh-CN" sz="4000" b="1" dirty="0">
                <a:solidFill>
                  <a:srgbClr val="7C1D20"/>
                </a:solidFill>
                <a:latin typeface="+mn-ea"/>
              </a:rPr>
              <a:t>最高法院指导案例</a:t>
            </a:r>
            <a:r>
              <a:rPr lang="en-US" altLang="zh-CN" sz="4000" b="1" dirty="0">
                <a:solidFill>
                  <a:srgbClr val="7C1D20"/>
                </a:solidFill>
                <a:latin typeface="+mn-ea"/>
              </a:rPr>
              <a:t>17</a:t>
            </a:r>
            <a:r>
              <a:rPr lang="zh-CN" altLang="zh-CN" sz="4000" b="1" dirty="0">
                <a:solidFill>
                  <a:srgbClr val="7C1D20"/>
                </a:solidFill>
                <a:latin typeface="+mn-ea"/>
              </a:rPr>
              <a:t>号</a:t>
            </a:r>
            <a:endParaRPr lang="zh-CN" altLang="en-US" sz="4000" b="1" dirty="0">
              <a:solidFill>
                <a:srgbClr val="7C1D20"/>
              </a:solidFill>
              <a:latin typeface="+mn-ea"/>
            </a:endParaRPr>
          </a:p>
        </p:txBody>
      </p:sp>
      <p:sp>
        <p:nvSpPr>
          <p:cNvPr id="3" name="内容占位符 2"/>
          <p:cNvSpPr>
            <a:spLocks noGrp="1"/>
          </p:cNvSpPr>
          <p:nvPr>
            <p:ph idx="1"/>
          </p:nvPr>
        </p:nvSpPr>
        <p:spPr>
          <a:xfrm>
            <a:off x="622598" y="2115909"/>
            <a:ext cx="11305256" cy="4248472"/>
          </a:xfrm>
        </p:spPr>
        <p:txBody>
          <a:bodyPr>
            <a:noAutofit/>
          </a:bodyPr>
          <a:lstStyle/>
          <a:p>
            <a:pPr marL="0" indent="0">
              <a:buNone/>
              <a:defRPr/>
            </a:pPr>
            <a:r>
              <a:rPr lang="zh-CN" altLang="en-US" sz="3200" b="1" dirty="0"/>
              <a:t>案件事实和诉讼过程</a:t>
            </a:r>
            <a:r>
              <a:rPr lang="zh-CN" altLang="en-US" sz="3200" dirty="0"/>
              <a:t>：</a:t>
            </a:r>
            <a:endParaRPr lang="en-US" altLang="zh-CN" sz="3200" dirty="0"/>
          </a:p>
          <a:p>
            <a:pPr marL="457200" indent="-457200">
              <a:defRPr/>
            </a:pPr>
            <a:r>
              <a:rPr lang="en-US" altLang="zh-CN" sz="3200" dirty="0"/>
              <a:t>2007</a:t>
            </a:r>
            <a:r>
              <a:rPr lang="zh-CN" altLang="en-US" sz="3200" dirty="0"/>
              <a:t>年</a:t>
            </a:r>
            <a:r>
              <a:rPr lang="en-US" altLang="zh-CN" sz="3200" dirty="0"/>
              <a:t>2</a:t>
            </a:r>
            <a:r>
              <a:rPr lang="zh-CN" altLang="en-US" sz="3200" dirty="0"/>
              <a:t>月，原告（消费者张某）从被告（汽车公司）处购买上海通用雪佛兰轿车一辆，价格</a:t>
            </a:r>
            <a:r>
              <a:rPr lang="en-US" altLang="zh-CN" sz="3200" dirty="0"/>
              <a:t>13.8</a:t>
            </a:r>
            <a:r>
              <a:rPr lang="zh-CN" altLang="en-US" sz="3200" dirty="0"/>
              <a:t>万元。</a:t>
            </a:r>
            <a:endParaRPr lang="en-US" altLang="zh-CN" sz="3200" dirty="0"/>
          </a:p>
          <a:p>
            <a:pPr marL="457200" indent="-457200">
              <a:defRPr/>
            </a:pPr>
            <a:r>
              <a:rPr lang="en-US" altLang="zh-CN" sz="3200" dirty="0"/>
              <a:t>2007</a:t>
            </a:r>
            <a:r>
              <a:rPr lang="zh-CN" altLang="en-US" sz="3200" dirty="0"/>
              <a:t>年</a:t>
            </a:r>
            <a:r>
              <a:rPr lang="en-US" altLang="zh-CN" sz="3200" dirty="0"/>
              <a:t>5</a:t>
            </a:r>
            <a:r>
              <a:rPr lang="zh-CN" altLang="en-US" sz="3200" dirty="0"/>
              <a:t>月，张某在车辆保养时，发现该车在</a:t>
            </a:r>
            <a:r>
              <a:rPr lang="en-US" altLang="zh-CN" sz="3200" dirty="0"/>
              <a:t>2007</a:t>
            </a:r>
            <a:r>
              <a:rPr lang="zh-CN" altLang="en-US" sz="3200" dirty="0"/>
              <a:t>年</a:t>
            </a:r>
            <a:r>
              <a:rPr lang="en-US" altLang="zh-CN" sz="3200" dirty="0"/>
              <a:t>1</a:t>
            </a:r>
            <a:r>
              <a:rPr lang="zh-CN" altLang="en-US" sz="3200" dirty="0"/>
              <a:t>月进行过维修。后被告辩称该维修是由于车辆在运输途中被划伤所致。</a:t>
            </a:r>
            <a:endParaRPr lang="en-US" altLang="zh-CN" sz="3200" dirty="0"/>
          </a:p>
          <a:p>
            <a:pPr marL="457200" indent="-457200">
              <a:defRPr/>
            </a:pPr>
            <a:r>
              <a:rPr lang="zh-CN" altLang="en-US" sz="3200" dirty="0"/>
              <a:t>北京基层法院一审判决被告退一赔一（旧消法），北京中院二审时维持原判（</a:t>
            </a:r>
            <a:r>
              <a:rPr lang="en-US" altLang="zh-CN" sz="3200" dirty="0"/>
              <a:t>2008</a:t>
            </a:r>
            <a:r>
              <a:rPr lang="zh-CN" altLang="en-US" sz="3200" dirty="0"/>
              <a:t>年</a:t>
            </a:r>
            <a:r>
              <a:rPr lang="en-US" altLang="zh-CN" sz="3200" dirty="0"/>
              <a:t>3</a:t>
            </a:r>
            <a:r>
              <a:rPr lang="zh-CN" altLang="en-US" sz="3200" dirty="0"/>
              <a:t>月）。</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2546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82638" y="1341562"/>
            <a:ext cx="10945216" cy="5184576"/>
          </a:xfrm>
        </p:spPr>
        <p:txBody>
          <a:bodyPr>
            <a:noAutofit/>
          </a:bodyPr>
          <a:lstStyle/>
          <a:p>
            <a:pPr>
              <a:lnSpc>
                <a:spcPct val="140000"/>
              </a:lnSpc>
              <a:spcBef>
                <a:spcPts val="0"/>
              </a:spcBef>
            </a:pPr>
            <a:r>
              <a:rPr lang="zh-CN" altLang="en-US" sz="3000" dirty="0">
                <a:latin typeface="+mn-ea"/>
                <a:cs typeface="+mj-cs"/>
              </a:rPr>
              <a:t>消费者争议仲裁的域外情况</a:t>
            </a:r>
          </a:p>
          <a:p>
            <a:pPr marL="514350" indent="-514350">
              <a:lnSpc>
                <a:spcPct val="140000"/>
              </a:lnSpc>
              <a:spcBef>
                <a:spcPts val="0"/>
              </a:spcBef>
              <a:buFont typeface="+mj-ea"/>
              <a:buAutoNum type="circleNumDbPlain"/>
            </a:pPr>
            <a:r>
              <a:rPr lang="zh-CN" altLang="en-US" sz="3000" dirty="0">
                <a:latin typeface="+mn-ea"/>
                <a:cs typeface="+mj-cs"/>
              </a:rPr>
              <a:t>荷兰消费纠纷仲裁委员会</a:t>
            </a:r>
          </a:p>
          <a:p>
            <a:pPr>
              <a:lnSpc>
                <a:spcPct val="140000"/>
              </a:lnSpc>
              <a:spcBef>
                <a:spcPts val="0"/>
              </a:spcBef>
            </a:pPr>
            <a:r>
              <a:rPr lang="zh-CN" altLang="en-US" sz="3000" dirty="0">
                <a:latin typeface="+mn-ea"/>
                <a:cs typeface="+mj-cs"/>
              </a:rPr>
              <a:t>下设洗衣纠纷、旅行纠纷、娱乐纠纷、家庭装饰纠纷、厨房纠纷、运输纠纷、银行纠纷、公共设施纠纷等</a:t>
            </a:r>
            <a:r>
              <a:rPr lang="en-US" altLang="zh-CN" sz="3000" dirty="0">
                <a:latin typeface="+mn-ea"/>
                <a:cs typeface="+mj-cs"/>
              </a:rPr>
              <a:t>15</a:t>
            </a:r>
            <a:r>
              <a:rPr lang="zh-CN" altLang="en-US" sz="3000" dirty="0">
                <a:latin typeface="+mn-ea"/>
                <a:cs typeface="+mj-cs"/>
              </a:rPr>
              <a:t>个专门仲裁委员会，仲裁员共</a:t>
            </a:r>
            <a:r>
              <a:rPr lang="en-US" altLang="zh-CN" sz="3000" dirty="0">
                <a:latin typeface="+mn-ea"/>
                <a:cs typeface="+mj-cs"/>
              </a:rPr>
              <a:t>110</a:t>
            </a:r>
            <a:r>
              <a:rPr lang="zh-CN" altLang="en-US" sz="3000" dirty="0">
                <a:latin typeface="+mn-ea"/>
                <a:cs typeface="+mj-cs"/>
              </a:rPr>
              <a:t>人</a:t>
            </a:r>
          </a:p>
          <a:p>
            <a:pPr>
              <a:lnSpc>
                <a:spcPct val="140000"/>
              </a:lnSpc>
              <a:spcBef>
                <a:spcPts val="0"/>
              </a:spcBef>
            </a:pPr>
            <a:r>
              <a:rPr lang="zh-CN" altLang="en-US" sz="3000" dirty="0">
                <a:latin typeface="+mn-ea"/>
                <a:cs typeface="+mj-cs"/>
              </a:rPr>
              <a:t>消费仲裁委员会独立于消费者协会和经营者协会之外</a:t>
            </a:r>
          </a:p>
          <a:p>
            <a:pPr>
              <a:lnSpc>
                <a:spcPct val="140000"/>
              </a:lnSpc>
              <a:spcBef>
                <a:spcPts val="0"/>
              </a:spcBef>
            </a:pPr>
            <a:r>
              <a:rPr lang="zh-CN" altLang="en-US" sz="3000" dirty="0">
                <a:latin typeface="+mn-ea"/>
                <a:cs typeface="+mj-cs"/>
              </a:rPr>
              <a:t>仲裁委员会的裁决具有法律效力，如果经营者不履行，可以请求法院强制执行</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4402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53068" y="1917626"/>
            <a:ext cx="9485864" cy="3240360"/>
          </a:xfrm>
        </p:spPr>
        <p:txBody>
          <a:bodyPr>
            <a:noAutofit/>
          </a:bodyPr>
          <a:lstStyle/>
          <a:p>
            <a:pPr marL="457200" indent="-457200">
              <a:defRPr/>
            </a:pPr>
            <a:r>
              <a:rPr lang="en-US" altLang="zh-CN" sz="3200" dirty="0"/>
              <a:t>2013</a:t>
            </a:r>
            <a:r>
              <a:rPr lang="zh-CN" altLang="en-US" sz="3200" dirty="0"/>
              <a:t>年</a:t>
            </a:r>
            <a:r>
              <a:rPr lang="en-US" altLang="zh-CN" sz="3200" dirty="0"/>
              <a:t>11</a:t>
            </a:r>
            <a:r>
              <a:rPr lang="zh-CN" altLang="en-US" sz="3200" dirty="0"/>
              <a:t>月，最高人民法院发布第五批指导案例（第</a:t>
            </a:r>
            <a:r>
              <a:rPr lang="en-US" altLang="zh-CN" sz="3200" dirty="0"/>
              <a:t>17——22</a:t>
            </a:r>
            <a:r>
              <a:rPr lang="zh-CN" altLang="en-US" sz="3200" dirty="0"/>
              <a:t>号）</a:t>
            </a:r>
          </a:p>
        </p:txBody>
      </p:sp>
    </p:spTree>
    <p:extLst>
      <p:ext uri="{BB962C8B-B14F-4D97-AF65-F5344CB8AC3E}">
        <p14:creationId xmlns:p14="http://schemas.microsoft.com/office/powerpoint/2010/main" val="4345706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46734" y="1053530"/>
            <a:ext cx="8469646" cy="724564"/>
          </a:xfrm>
        </p:spPr>
        <p:txBody>
          <a:bodyPr>
            <a:noAutofit/>
          </a:bodyPr>
          <a:lstStyle/>
          <a:p>
            <a:r>
              <a:rPr lang="zh-CN" altLang="zh-CN" sz="4000" b="1" dirty="0">
                <a:solidFill>
                  <a:srgbClr val="7C1D20"/>
                </a:solidFill>
                <a:latin typeface="+mn-ea"/>
              </a:rPr>
              <a:t>最高法院指导案例</a:t>
            </a:r>
            <a:r>
              <a:rPr lang="en-US" altLang="zh-CN" sz="4000" b="1" dirty="0">
                <a:solidFill>
                  <a:srgbClr val="7C1D20"/>
                </a:solidFill>
                <a:latin typeface="+mn-ea"/>
              </a:rPr>
              <a:t>17</a:t>
            </a:r>
            <a:r>
              <a:rPr lang="zh-CN" altLang="zh-CN" sz="4000" b="1" dirty="0">
                <a:solidFill>
                  <a:srgbClr val="7C1D20"/>
                </a:solidFill>
                <a:latin typeface="+mn-ea"/>
              </a:rPr>
              <a:t>号</a:t>
            </a:r>
            <a:endParaRPr lang="zh-CN" altLang="en-US" sz="4000" b="1" dirty="0">
              <a:solidFill>
                <a:srgbClr val="7C1D20"/>
              </a:solidFill>
              <a:latin typeface="+mn-ea"/>
            </a:endParaRPr>
          </a:p>
        </p:txBody>
      </p:sp>
      <p:sp>
        <p:nvSpPr>
          <p:cNvPr id="3" name="内容占位符 2"/>
          <p:cNvSpPr>
            <a:spLocks noGrp="1"/>
          </p:cNvSpPr>
          <p:nvPr>
            <p:ph idx="1"/>
          </p:nvPr>
        </p:nvSpPr>
        <p:spPr>
          <a:xfrm>
            <a:off x="622598" y="1989634"/>
            <a:ext cx="11305256" cy="4248472"/>
          </a:xfrm>
        </p:spPr>
        <p:txBody>
          <a:bodyPr>
            <a:noAutofit/>
          </a:bodyPr>
          <a:lstStyle/>
          <a:p>
            <a:pPr marL="457200" indent="-457200"/>
            <a:r>
              <a:rPr lang="zh-CN" altLang="zh-CN" sz="3200" dirty="0"/>
              <a:t>最高院指明的</a:t>
            </a:r>
            <a:r>
              <a:rPr lang="zh-CN" altLang="en-US" sz="3200" dirty="0"/>
              <a:t>两个</a:t>
            </a:r>
            <a:r>
              <a:rPr lang="zh-CN" altLang="zh-CN" sz="3200" b="1" dirty="0"/>
              <a:t>裁判要点</a:t>
            </a:r>
            <a:r>
              <a:rPr lang="zh-CN" altLang="zh-CN" sz="3200" dirty="0"/>
              <a:t>：</a:t>
            </a:r>
          </a:p>
          <a:p>
            <a:pPr marL="0" indent="0">
              <a:buNone/>
            </a:pPr>
            <a:r>
              <a:rPr lang="zh-CN" altLang="zh-CN" sz="3200" dirty="0"/>
              <a:t>（</a:t>
            </a:r>
            <a:r>
              <a:rPr lang="en-US" altLang="zh-CN" sz="3200" dirty="0"/>
              <a:t>1</a:t>
            </a:r>
            <a:r>
              <a:rPr lang="zh-CN" altLang="zh-CN" sz="3200" dirty="0"/>
              <a:t>）为家庭生活消费需要购买汽车，发生欺诈纠纷的，可以按照《消法》处理。</a:t>
            </a:r>
            <a:r>
              <a:rPr lang="zh-CN" altLang="en-US" sz="3200" dirty="0"/>
              <a:t>（</a:t>
            </a:r>
            <a:r>
              <a:rPr lang="zh-CN" altLang="en-US" sz="3200" b="1" dirty="0"/>
              <a:t>购买汽车属于消费者，适用消法</a:t>
            </a:r>
            <a:r>
              <a:rPr lang="zh-CN" altLang="en-US" sz="3200" dirty="0"/>
              <a:t>）</a:t>
            </a:r>
            <a:endParaRPr lang="zh-CN" altLang="zh-CN" sz="3200" dirty="0"/>
          </a:p>
          <a:p>
            <a:pPr marL="0" indent="0">
              <a:buNone/>
            </a:pPr>
            <a:r>
              <a:rPr lang="zh-CN" altLang="zh-CN" sz="3200" dirty="0"/>
              <a:t>（</a:t>
            </a:r>
            <a:r>
              <a:rPr lang="en-US" altLang="zh-CN" sz="3200" dirty="0"/>
              <a:t>2</a:t>
            </a:r>
            <a:r>
              <a:rPr lang="zh-CN" altLang="zh-CN" sz="3200" dirty="0"/>
              <a:t>）汽车销售者承诺向消费者出售没有使用或维修过的新车，消费者购买后发现系使用或维修过的汽车，销售者不能证明已履行告知义务且得到消费者认可的，构成销售欺诈，消费者要求销售者按照《消法》赔偿损失的，人民法院应予支持。</a:t>
            </a:r>
            <a:endParaRPr lang="en-US" altLang="zh-CN" sz="3200" dirty="0"/>
          </a:p>
          <a:p>
            <a:pPr marL="0" indent="0">
              <a:buNone/>
            </a:pPr>
            <a:r>
              <a:rPr lang="zh-CN" altLang="en-US" sz="3200" dirty="0"/>
              <a:t>（</a:t>
            </a:r>
            <a:r>
              <a:rPr lang="zh-CN" altLang="en-US" sz="3200" b="1" dirty="0"/>
              <a:t>是否履行告知义务的举证责任在于销售一方</a:t>
            </a:r>
            <a:r>
              <a:rPr lang="zh-CN" altLang="en-US" sz="3200" dirty="0"/>
              <a:t>）</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1143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521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1486694" y="2277666"/>
            <a:ext cx="9433048" cy="3672408"/>
          </a:xfrm>
        </p:spPr>
        <p:txBody>
          <a:bodyPr>
            <a:noAutofit/>
          </a:bodyPr>
          <a:lstStyle/>
          <a:p>
            <a:pPr marL="0" indent="0">
              <a:buNone/>
              <a:defRPr/>
            </a:pPr>
            <a:r>
              <a:rPr lang="zh-CN" altLang="en-US" sz="3200" b="1" dirty="0"/>
              <a:t>案件事实：</a:t>
            </a:r>
            <a:endParaRPr lang="en-US" altLang="zh-CN" sz="3200" b="1" dirty="0"/>
          </a:p>
          <a:p>
            <a:pPr marL="457200" indent="-457200">
              <a:defRPr/>
            </a:pPr>
            <a:r>
              <a:rPr lang="en-US" altLang="zh-CN" sz="3200" dirty="0"/>
              <a:t>2013</a:t>
            </a:r>
            <a:r>
              <a:rPr lang="zh-CN" altLang="en-US" sz="3200" dirty="0"/>
              <a:t>年</a:t>
            </a:r>
            <a:r>
              <a:rPr lang="en-US" altLang="zh-CN" sz="3200" dirty="0"/>
              <a:t>8</a:t>
            </a:r>
            <a:r>
              <a:rPr lang="zh-CN" altLang="en-US" sz="3200" dirty="0"/>
              <a:t>月，原告（消费者龚某）在被告处（</a:t>
            </a:r>
            <a:r>
              <a:rPr lang="en-US" altLang="zh-CN" sz="3200" dirty="0"/>
              <a:t>4S</a:t>
            </a:r>
            <a:r>
              <a:rPr lang="zh-CN" altLang="en-US" sz="3200" dirty="0"/>
              <a:t>店）购买了一辆价值</a:t>
            </a:r>
            <a:r>
              <a:rPr lang="en-US" altLang="zh-CN" sz="3200" dirty="0"/>
              <a:t>360</a:t>
            </a:r>
            <a:r>
              <a:rPr lang="zh-CN" altLang="en-US" sz="3200" dirty="0"/>
              <a:t>万法拉利二手跑车。</a:t>
            </a:r>
            <a:endParaRPr lang="en-US" altLang="zh-CN" sz="3200" dirty="0"/>
          </a:p>
          <a:p>
            <a:pPr marL="457200" indent="-457200">
              <a:defRPr/>
            </a:pPr>
            <a:r>
              <a:rPr lang="en-US" altLang="zh-CN" sz="3200" dirty="0"/>
              <a:t>2015</a:t>
            </a:r>
            <a:r>
              <a:rPr lang="zh-CN" altLang="en-US" sz="3200" dirty="0"/>
              <a:t>年年初，龚某在打算把车卖掉时，发现该车在购买前就出过重大交通事故，属于事故车。</a:t>
            </a:r>
            <a:endParaRPr lang="en-US" altLang="zh-CN" sz="3200" dirty="0"/>
          </a:p>
        </p:txBody>
      </p:sp>
    </p:spTree>
    <p:extLst>
      <p:ext uri="{BB962C8B-B14F-4D97-AF65-F5344CB8AC3E}">
        <p14:creationId xmlns:p14="http://schemas.microsoft.com/office/powerpoint/2010/main" val="30941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521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1198662" y="2133650"/>
            <a:ext cx="9865096" cy="3960440"/>
          </a:xfrm>
        </p:spPr>
        <p:txBody>
          <a:bodyPr>
            <a:noAutofit/>
          </a:bodyPr>
          <a:lstStyle/>
          <a:p>
            <a:pPr marL="0" indent="0">
              <a:buNone/>
              <a:defRPr/>
            </a:pPr>
            <a:r>
              <a:rPr lang="zh-CN" altLang="en-US" sz="3200" b="1" dirty="0"/>
              <a:t>诉讼过程：</a:t>
            </a:r>
            <a:endParaRPr lang="en-US" altLang="zh-CN" sz="3200" b="1" dirty="0"/>
          </a:p>
          <a:p>
            <a:pPr marL="457200" indent="-457200"/>
            <a:r>
              <a:rPr lang="en-US" altLang="zh-CN" sz="3200" dirty="0"/>
              <a:t>2015</a:t>
            </a:r>
            <a:r>
              <a:rPr lang="zh-CN" altLang="en-US" sz="3200" dirty="0"/>
              <a:t>年重庆市一审判决，根据</a:t>
            </a:r>
            <a:r>
              <a:rPr lang="en-US" altLang="zh-CN" sz="3200" dirty="0"/>
              <a:t>1993</a:t>
            </a:r>
            <a:r>
              <a:rPr lang="zh-CN" altLang="en-US" sz="3200" dirty="0"/>
              <a:t>年的</a:t>
            </a:r>
            <a:r>
              <a:rPr lang="en-US" altLang="zh-CN" sz="3200" dirty="0"/>
              <a:t>《</a:t>
            </a:r>
            <a:r>
              <a:rPr lang="zh-CN" altLang="en-US" sz="3200" dirty="0"/>
              <a:t>消法</a:t>
            </a:r>
            <a:r>
              <a:rPr lang="en-US" altLang="zh-CN" sz="3200" dirty="0"/>
              <a:t>》</a:t>
            </a:r>
            <a:r>
              <a:rPr lang="zh-CN" altLang="en-US" sz="3200" dirty="0"/>
              <a:t>，被告重庆俊东汽车销售服务有限公司承担退一赔一的惩罚性赔偿责任。</a:t>
            </a:r>
            <a:endParaRPr lang="en-US" altLang="zh-CN" sz="3200" dirty="0"/>
          </a:p>
          <a:p>
            <a:pPr marL="457200" indent="-457200"/>
            <a:r>
              <a:rPr lang="en-US" altLang="zh-CN" sz="3200" dirty="0"/>
              <a:t>2016</a:t>
            </a:r>
            <a:r>
              <a:rPr lang="zh-CN" altLang="en-US" sz="3200" dirty="0"/>
              <a:t>年</a:t>
            </a:r>
            <a:r>
              <a:rPr lang="en-US" altLang="zh-CN" sz="3200" dirty="0"/>
              <a:t>12</a:t>
            </a:r>
            <a:r>
              <a:rPr lang="zh-CN" altLang="en-US" sz="3200" dirty="0"/>
              <a:t>月重庆市中级人民法院二审终审维持原判</a:t>
            </a:r>
            <a:endParaRPr lang="en-US" altLang="zh-CN" sz="3200" dirty="0"/>
          </a:p>
          <a:p>
            <a:pPr marL="457200" indent="-457200"/>
            <a:r>
              <a:rPr lang="en-US" altLang="zh-CN" sz="3200" dirty="0"/>
              <a:t>2017</a:t>
            </a:r>
            <a:r>
              <a:rPr lang="zh-CN" altLang="en-US" sz="3200" dirty="0"/>
              <a:t>年</a:t>
            </a:r>
            <a:r>
              <a:rPr lang="en-US" altLang="zh-CN" sz="3200" dirty="0"/>
              <a:t>4</a:t>
            </a:r>
            <a:r>
              <a:rPr lang="zh-CN" altLang="en-US" sz="3200" dirty="0"/>
              <a:t>月重庆市高级人民法院驳回被告的再审请求</a:t>
            </a:r>
          </a:p>
          <a:p>
            <a:pPr marL="0" indent="0">
              <a:buNone/>
              <a:defRPr/>
            </a:pPr>
            <a:endParaRPr lang="en-US" altLang="zh-CN" sz="3200" b="1" dirty="0"/>
          </a:p>
        </p:txBody>
      </p:sp>
    </p:spTree>
    <p:extLst>
      <p:ext uri="{BB962C8B-B14F-4D97-AF65-F5344CB8AC3E}">
        <p14:creationId xmlns:p14="http://schemas.microsoft.com/office/powerpoint/2010/main" val="276013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838622" y="2277666"/>
            <a:ext cx="3402510" cy="3744416"/>
          </a:xfrm>
        </p:spPr>
        <p:txBody>
          <a:bodyPr>
            <a:noAutofit/>
          </a:bodyPr>
          <a:lstStyle/>
          <a:p>
            <a:pPr>
              <a:lnSpc>
                <a:spcPct val="140000"/>
              </a:lnSpc>
              <a:spcBef>
                <a:spcPts val="0"/>
              </a:spcBef>
            </a:pPr>
            <a:r>
              <a:rPr lang="zh-CN" altLang="en-US" sz="3000" dirty="0">
                <a:latin typeface="+mn-ea"/>
                <a:cs typeface="+mj-cs"/>
              </a:rPr>
              <a:t>中央电视台</a:t>
            </a:r>
            <a:r>
              <a:rPr lang="en-US" altLang="zh-CN" sz="3000" dirty="0">
                <a:latin typeface="+mn-ea"/>
                <a:cs typeface="+mj-cs"/>
              </a:rPr>
              <a:t>《</a:t>
            </a:r>
            <a:r>
              <a:rPr lang="zh-CN" altLang="en-US" sz="3000" dirty="0">
                <a:latin typeface="+mn-ea"/>
                <a:cs typeface="+mj-cs"/>
              </a:rPr>
              <a:t>经济与法</a:t>
            </a:r>
            <a:r>
              <a:rPr lang="en-US" altLang="zh-CN" sz="3000" dirty="0">
                <a:latin typeface="+mn-ea"/>
                <a:cs typeface="+mj-cs"/>
              </a:rPr>
              <a:t>》</a:t>
            </a:r>
            <a:r>
              <a:rPr lang="zh-CN" altLang="en-US" sz="3000" dirty="0">
                <a:latin typeface="+mn-ea"/>
                <a:cs typeface="+mj-cs"/>
              </a:rPr>
              <a:t>节目在</a:t>
            </a:r>
            <a:r>
              <a:rPr lang="en-US" altLang="zh-CN" sz="3000" dirty="0">
                <a:latin typeface="+mn-ea"/>
                <a:cs typeface="+mj-cs"/>
              </a:rPr>
              <a:t>2015</a:t>
            </a:r>
            <a:r>
              <a:rPr lang="zh-CN" altLang="en-US" sz="3000" dirty="0">
                <a:latin typeface="+mn-ea"/>
                <a:cs typeface="+mj-cs"/>
              </a:rPr>
              <a:t>年</a:t>
            </a:r>
            <a:r>
              <a:rPr lang="en-US" altLang="zh-CN" sz="3000" dirty="0">
                <a:latin typeface="+mn-ea"/>
                <a:cs typeface="+mj-cs"/>
              </a:rPr>
              <a:t>11</a:t>
            </a:r>
            <a:r>
              <a:rPr lang="zh-CN" altLang="en-US" sz="3000" dirty="0">
                <a:latin typeface="+mn-ea"/>
                <a:cs typeface="+mj-cs"/>
              </a:rPr>
              <a:t>月</a:t>
            </a:r>
            <a:r>
              <a:rPr lang="en-US" altLang="zh-CN" sz="3000" dirty="0">
                <a:latin typeface="+mn-ea"/>
                <a:cs typeface="+mj-cs"/>
              </a:rPr>
              <a:t>11</a:t>
            </a:r>
            <a:r>
              <a:rPr lang="zh-CN" altLang="en-US" sz="3000" dirty="0">
                <a:latin typeface="+mn-ea"/>
                <a:cs typeface="+mj-cs"/>
              </a:rPr>
              <a:t>日专门报道过该案</a:t>
            </a: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732" y="2277666"/>
            <a:ext cx="6704081" cy="4012055"/>
          </a:xfrm>
          <a:prstGeom prst="rect">
            <a:avLst/>
          </a:prstGeom>
        </p:spPr>
      </p:pic>
    </p:spTree>
    <p:extLst>
      <p:ext uri="{BB962C8B-B14F-4D97-AF65-F5344CB8AC3E}">
        <p14:creationId xmlns:p14="http://schemas.microsoft.com/office/powerpoint/2010/main" val="9007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1270670" y="2350639"/>
            <a:ext cx="3161040" cy="3288544"/>
          </a:xfrm>
        </p:spPr>
        <p:txBody>
          <a:bodyPr>
            <a:noAutofit/>
          </a:bodyPr>
          <a:lstStyle/>
          <a:p>
            <a:pPr>
              <a:lnSpc>
                <a:spcPct val="140000"/>
              </a:lnSpc>
              <a:spcBef>
                <a:spcPts val="0"/>
              </a:spcBef>
            </a:pPr>
            <a:r>
              <a:rPr lang="zh-CN" altLang="en-US" sz="3000" dirty="0">
                <a:latin typeface="+mn-ea"/>
                <a:cs typeface="+mj-cs"/>
              </a:rPr>
              <a:t>国内第一起判处销售方承担惩罚性赔偿的二手豪车案</a:t>
            </a:r>
            <a:endParaRPr lang="en-US" altLang="zh-CN" sz="3000" dirty="0">
              <a:latin typeface="+mn-ea"/>
              <a:cs typeface="+mj-cs"/>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102" y="2350639"/>
            <a:ext cx="6303919" cy="3288544"/>
          </a:xfrm>
          <a:prstGeom prst="rect">
            <a:avLst/>
          </a:prstGeom>
        </p:spPr>
      </p:pic>
    </p:spTree>
    <p:extLst>
      <p:ext uri="{BB962C8B-B14F-4D97-AF65-F5344CB8AC3E}">
        <p14:creationId xmlns:p14="http://schemas.microsoft.com/office/powerpoint/2010/main" val="30861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5216"/>
            <a:ext cx="8469646" cy="724564"/>
          </a:xfrm>
        </p:spPr>
        <p:txBody>
          <a:bodyPr>
            <a:noAutofit/>
          </a:bodyPr>
          <a:lstStyle/>
          <a:p>
            <a:r>
              <a:rPr lang="zh-CN" altLang="zh-CN" sz="4000" b="1" dirty="0">
                <a:solidFill>
                  <a:srgbClr val="7C1D20"/>
                </a:solidFill>
                <a:latin typeface="+mn-ea"/>
              </a:rPr>
              <a:t>重庆</a:t>
            </a:r>
            <a:r>
              <a:rPr lang="en-US" altLang="zh-CN" sz="4000" b="1" dirty="0">
                <a:solidFill>
                  <a:srgbClr val="7C1D20"/>
                </a:solidFill>
                <a:latin typeface="+mn-ea"/>
              </a:rPr>
              <a:t>360</a:t>
            </a:r>
            <a:r>
              <a:rPr lang="zh-CN" altLang="zh-CN" sz="4000" b="1" dirty="0">
                <a:solidFill>
                  <a:srgbClr val="7C1D20"/>
                </a:solidFill>
                <a:latin typeface="+mn-ea"/>
              </a:rPr>
              <a:t>万豪车案</a:t>
            </a:r>
            <a:endParaRPr lang="zh-CN" altLang="en-US" sz="4000" b="1" dirty="0">
              <a:solidFill>
                <a:srgbClr val="7C1D20"/>
              </a:solidFill>
              <a:latin typeface="+mn-ea"/>
            </a:endParaRPr>
          </a:p>
        </p:txBody>
      </p:sp>
      <p:sp>
        <p:nvSpPr>
          <p:cNvPr id="3" name="内容占位符 2"/>
          <p:cNvSpPr>
            <a:spLocks noGrp="1"/>
          </p:cNvSpPr>
          <p:nvPr>
            <p:ph idx="1"/>
          </p:nvPr>
        </p:nvSpPr>
        <p:spPr>
          <a:xfrm>
            <a:off x="1861177" y="2133650"/>
            <a:ext cx="9073008" cy="3744416"/>
          </a:xfrm>
        </p:spPr>
        <p:txBody>
          <a:bodyPr>
            <a:noAutofit/>
          </a:bodyPr>
          <a:lstStyle/>
          <a:p>
            <a:pPr marL="0" indent="0">
              <a:buNone/>
              <a:defRPr/>
            </a:pPr>
            <a:r>
              <a:rPr lang="zh-CN" altLang="en-US" sz="3200" b="1" dirty="0"/>
              <a:t>争议焦点：</a:t>
            </a:r>
            <a:endParaRPr lang="en-US" altLang="zh-CN" sz="3200" b="1" dirty="0"/>
          </a:p>
          <a:p>
            <a:pPr marL="0" indent="0">
              <a:buNone/>
              <a:defRPr/>
            </a:pPr>
            <a:r>
              <a:rPr lang="en-US" altLang="zh-CN" sz="3200" dirty="0"/>
              <a:t>1</a:t>
            </a:r>
            <a:r>
              <a:rPr lang="zh-CN" altLang="en-US" sz="3200" dirty="0"/>
              <a:t>、本案二手机动车买卖合同卖方的确定问题（卖方是个人还是经营者）</a:t>
            </a:r>
          </a:p>
          <a:p>
            <a:pPr marL="0" indent="0">
              <a:buNone/>
              <a:defRPr/>
            </a:pPr>
            <a:r>
              <a:rPr lang="en-US" altLang="zh-CN" sz="3200" dirty="0"/>
              <a:t>2</a:t>
            </a:r>
            <a:r>
              <a:rPr lang="zh-CN" altLang="en-US" sz="3200" dirty="0"/>
              <a:t>、销售方（骏东公司）在销售涉案车辆时是否存在欺诈；</a:t>
            </a:r>
          </a:p>
          <a:p>
            <a:pPr marL="0" indent="0">
              <a:buNone/>
              <a:defRPr/>
            </a:pPr>
            <a:r>
              <a:rPr lang="en-US" altLang="zh-CN" sz="3200" dirty="0"/>
              <a:t>3</a:t>
            </a:r>
            <a:r>
              <a:rPr lang="zh-CN" altLang="en-US" sz="3200" dirty="0"/>
              <a:t>、销售方（骏东公司）应否支付惩罚性赔偿金。</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17750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992530"/>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1</a:t>
            </a:r>
            <a:r>
              <a:rPr lang="zh-CN" altLang="en-US" sz="4000" b="1" dirty="0">
                <a:solidFill>
                  <a:srgbClr val="7C1D20"/>
                </a:solidFill>
                <a:latin typeface="+mn-ea"/>
              </a:rPr>
              <a:t>：本案二手机动车买卖合同卖方的确定问题</a:t>
            </a:r>
          </a:p>
        </p:txBody>
      </p:sp>
      <p:sp>
        <p:nvSpPr>
          <p:cNvPr id="3" name="内容占位符 2"/>
          <p:cNvSpPr>
            <a:spLocks noGrp="1"/>
          </p:cNvSpPr>
          <p:nvPr>
            <p:ph idx="1"/>
          </p:nvPr>
        </p:nvSpPr>
        <p:spPr>
          <a:xfrm>
            <a:off x="1861177" y="3645818"/>
            <a:ext cx="9073008" cy="1512168"/>
          </a:xfrm>
        </p:spPr>
        <p:txBody>
          <a:bodyPr>
            <a:noAutofit/>
          </a:bodyPr>
          <a:lstStyle/>
          <a:p>
            <a:pPr marL="0" indent="0">
              <a:buNone/>
              <a:defRPr/>
            </a:pPr>
            <a:r>
              <a:rPr lang="zh-CN" altLang="en-US" sz="3200" dirty="0"/>
              <a:t>法院认定：合同的卖方应为俊东公司（即卖方是经营者，而非个人）</a:t>
            </a:r>
            <a:endParaRPr lang="en-US" altLang="zh-CN" sz="3200" dirty="0"/>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131135213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01830" y="1269554"/>
            <a:ext cx="10854015" cy="5328592"/>
          </a:xfrm>
        </p:spPr>
        <p:txBody>
          <a:bodyPr>
            <a:noAutofit/>
          </a:bodyPr>
          <a:lstStyle/>
          <a:p>
            <a:pPr marL="514350" indent="-514350">
              <a:lnSpc>
                <a:spcPct val="150000"/>
              </a:lnSpc>
              <a:buFont typeface="+mj-lt"/>
              <a:buAutoNum type="arabicPeriod"/>
              <a:defRPr/>
            </a:pPr>
            <a:r>
              <a:rPr lang="zh-CN" altLang="en-US" sz="3200" dirty="0">
                <a:latin typeface="+mn-ea"/>
              </a:rPr>
              <a:t>从本案龚军、骏东公司签订的</a:t>
            </a:r>
            <a:r>
              <a:rPr lang="en-US" altLang="zh-CN" sz="3200" dirty="0">
                <a:latin typeface="+mn-ea"/>
              </a:rPr>
              <a:t>《</a:t>
            </a:r>
            <a:r>
              <a:rPr lang="zh-CN" altLang="en-US" sz="3200" dirty="0">
                <a:latin typeface="+mn-ea"/>
              </a:rPr>
              <a:t>二手机动车买卖合同</a:t>
            </a:r>
            <a:r>
              <a:rPr lang="en-US" altLang="zh-CN" sz="3200" dirty="0">
                <a:latin typeface="+mn-ea"/>
              </a:rPr>
              <a:t>》</a:t>
            </a:r>
            <a:r>
              <a:rPr lang="zh-CN" altLang="en-US" sz="3200" dirty="0">
                <a:latin typeface="+mn-ea"/>
              </a:rPr>
              <a:t>内容看，该合同载明骏东公司系卖方、龚军系买方。</a:t>
            </a:r>
            <a:endParaRPr lang="en-US" altLang="zh-CN" sz="3200" dirty="0">
              <a:latin typeface="+mn-ea"/>
            </a:endParaRPr>
          </a:p>
          <a:p>
            <a:pPr marL="0" indent="0">
              <a:lnSpc>
                <a:spcPct val="150000"/>
              </a:lnSpc>
              <a:buNone/>
              <a:defRPr/>
            </a:pPr>
            <a:r>
              <a:rPr lang="en-US" altLang="zh-CN" sz="3200" dirty="0">
                <a:latin typeface="+mn-ea"/>
              </a:rPr>
              <a:t>   </a:t>
            </a:r>
            <a:r>
              <a:rPr lang="zh-CN" altLang="en-US" sz="3200" dirty="0">
                <a:latin typeface="+mn-ea"/>
              </a:rPr>
              <a:t>合同条款均是针对龚军和骏东公司履行合同即双方合同权利义务的约定，并未针对车主施焯荣约定合同权利和义务。</a:t>
            </a:r>
            <a:endParaRPr lang="en-US" altLang="zh-CN" sz="3200" dirty="0">
              <a:latin typeface="+mn-ea"/>
            </a:endParaRPr>
          </a:p>
          <a:p>
            <a:pPr marL="0" indent="0">
              <a:lnSpc>
                <a:spcPct val="150000"/>
              </a:lnSpc>
              <a:buNone/>
              <a:defRPr/>
            </a:pPr>
            <a:r>
              <a:rPr lang="en-US" altLang="zh-CN" sz="3200" dirty="0">
                <a:latin typeface="+mn-ea"/>
              </a:rPr>
              <a:t>   </a:t>
            </a:r>
            <a:r>
              <a:rPr lang="zh-CN" altLang="en-US" sz="3200" dirty="0">
                <a:latin typeface="+mn-ea"/>
              </a:rPr>
              <a:t>该合同编号</a:t>
            </a:r>
            <a:r>
              <a:rPr lang="en-US" altLang="zh-CN" sz="3200" dirty="0">
                <a:latin typeface="+mn-ea"/>
              </a:rPr>
              <a:t>CQJD-ESC01130814</a:t>
            </a:r>
            <a:r>
              <a:rPr lang="zh-CN" altLang="en-US" sz="3200" dirty="0">
                <a:latin typeface="+mn-ea"/>
              </a:rPr>
              <a:t>的“</a:t>
            </a:r>
            <a:r>
              <a:rPr lang="en-US" altLang="zh-CN" sz="3200" dirty="0">
                <a:latin typeface="+mn-ea"/>
              </a:rPr>
              <a:t>CQJD”</a:t>
            </a:r>
            <a:r>
              <a:rPr lang="zh-CN" altLang="en-US" sz="3200" dirty="0">
                <a:latin typeface="+mn-ea"/>
              </a:rPr>
              <a:t>即被告公司名称“重庆骏东”的拼音缩写。骏东公司也按照合同约定向龚军交付了车辆并协助办理了过户。</a:t>
            </a:r>
          </a:p>
          <a:p>
            <a:pPr marL="457200" indent="-457200">
              <a:defRPr/>
            </a:pPr>
            <a:endParaRPr lang="zh-CN" altLang="en-US" sz="3200" dirty="0"/>
          </a:p>
        </p:txBody>
      </p:sp>
    </p:spTree>
    <p:extLst>
      <p:ext uri="{BB962C8B-B14F-4D97-AF65-F5344CB8AC3E}">
        <p14:creationId xmlns:p14="http://schemas.microsoft.com/office/powerpoint/2010/main" val="376873507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341562"/>
            <a:ext cx="10729192" cy="4968552"/>
          </a:xfrm>
        </p:spPr>
        <p:txBody>
          <a:bodyPr>
            <a:noAutofit/>
          </a:bodyPr>
          <a:lstStyle/>
          <a:p>
            <a:pPr marL="514350" indent="-514350">
              <a:lnSpc>
                <a:spcPct val="150000"/>
              </a:lnSpc>
              <a:buFont typeface="+mj-lt"/>
              <a:buAutoNum type="arabicPeriod" startAt="2"/>
              <a:defRPr/>
            </a:pPr>
            <a:r>
              <a:rPr lang="zh-CN" altLang="zh-CN" sz="3200" dirty="0"/>
              <a:t>《</a:t>
            </a:r>
            <a:r>
              <a:rPr lang="en-US" altLang="zh-CN" sz="3200" dirty="0"/>
              <a:t>最高人民法院关于审理买卖合同纠纷案件适用法律问题的解释</a:t>
            </a:r>
            <a:r>
              <a:rPr lang="zh-CN" altLang="zh-CN" sz="3200" dirty="0"/>
              <a:t>》</a:t>
            </a:r>
            <a:r>
              <a:rPr lang="zh-CN" altLang="en-US" sz="3200" dirty="0"/>
              <a:t>（</a:t>
            </a:r>
            <a:r>
              <a:rPr lang="en-US" altLang="zh-CN" sz="3200" dirty="0"/>
              <a:t>2012</a:t>
            </a:r>
            <a:r>
              <a:rPr lang="zh-CN" altLang="en-US" sz="3200" dirty="0"/>
              <a:t>年）</a:t>
            </a:r>
            <a:r>
              <a:rPr lang="zh-CN" altLang="zh-CN" sz="3200" dirty="0"/>
              <a:t>第</a:t>
            </a:r>
            <a:r>
              <a:rPr lang="en-US" altLang="zh-CN" sz="3200" dirty="0" err="1"/>
              <a:t>三条</a:t>
            </a:r>
            <a:r>
              <a:rPr lang="zh-CN" altLang="zh-CN" sz="3200" dirty="0"/>
              <a:t>规定：“当事人一方以出卖人在缔约时对标的物没有所有权或者处分权为由主张合同无效的，人民法院不予支持。</a:t>
            </a:r>
            <a:r>
              <a:rPr lang="zh-CN" altLang="en-US" sz="3200" dirty="0"/>
              <a:t>…</a:t>
            </a:r>
            <a:r>
              <a:rPr lang="en-US" altLang="zh-CN" sz="3200" dirty="0"/>
              <a:t>……</a:t>
            </a:r>
            <a:r>
              <a:rPr lang="zh-CN" altLang="zh-CN" sz="3200" dirty="0"/>
              <a:t>”。</a:t>
            </a:r>
            <a:endParaRPr lang="en-US" altLang="zh-CN" sz="3200" dirty="0"/>
          </a:p>
          <a:p>
            <a:pPr marL="0" indent="0">
              <a:lnSpc>
                <a:spcPct val="150000"/>
              </a:lnSpc>
              <a:buNone/>
              <a:defRPr/>
            </a:pPr>
            <a:r>
              <a:rPr lang="en-US" altLang="zh-CN" sz="3200" dirty="0"/>
              <a:t>      </a:t>
            </a:r>
            <a:r>
              <a:rPr lang="zh-CN" altLang="zh-CN" sz="3200" dirty="0"/>
              <a:t>该条明确规定了物权变动原因与结果区分原则之规定精神，即</a:t>
            </a:r>
            <a:r>
              <a:rPr lang="zh-CN" altLang="zh-CN" sz="3200" b="1" dirty="0">
                <a:solidFill>
                  <a:srgbClr val="7C1D20"/>
                </a:solidFill>
                <a:latin typeface="+mn-ea"/>
                <a:ea typeface="+mj-ea"/>
                <a:cs typeface="+mj-cs"/>
              </a:rPr>
              <a:t>合同归</a:t>
            </a:r>
            <a:r>
              <a:rPr lang="en-US" altLang="zh-CN" sz="3200" b="1" dirty="0" err="1">
                <a:solidFill>
                  <a:srgbClr val="7C1D20"/>
                </a:solidFill>
                <a:latin typeface="+mn-ea"/>
                <a:ea typeface="+mj-ea"/>
                <a:cs typeface="+mj-cs"/>
              </a:rPr>
              <a:t>合同法</a:t>
            </a:r>
            <a:r>
              <a:rPr lang="zh-CN" altLang="zh-CN" sz="3200" b="1" dirty="0">
                <a:solidFill>
                  <a:srgbClr val="7C1D20"/>
                </a:solidFill>
                <a:latin typeface="+mn-ea"/>
                <a:ea typeface="+mj-ea"/>
                <a:cs typeface="+mj-cs"/>
              </a:rPr>
              <a:t>调整，物权变动归物权法规制的原则</a:t>
            </a:r>
            <a:r>
              <a:rPr lang="zh-CN" altLang="zh-CN" sz="3200" dirty="0"/>
              <a:t>。</a:t>
            </a:r>
            <a:endParaRPr lang="zh-CN" altLang="en-US" sz="3200" dirty="0"/>
          </a:p>
          <a:p>
            <a:pPr marL="0" indent="0">
              <a:buNone/>
              <a:defRPr/>
            </a:pPr>
            <a:endParaRPr lang="zh-CN" altLang="en-US" sz="3200" dirty="0"/>
          </a:p>
        </p:txBody>
      </p:sp>
    </p:spTree>
    <p:extLst>
      <p:ext uri="{BB962C8B-B14F-4D97-AF65-F5344CB8AC3E}">
        <p14:creationId xmlns:p14="http://schemas.microsoft.com/office/powerpoint/2010/main" val="344842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82638" y="1341562"/>
            <a:ext cx="10945216" cy="5184576"/>
          </a:xfrm>
        </p:spPr>
        <p:txBody>
          <a:bodyPr>
            <a:noAutofit/>
          </a:bodyPr>
          <a:lstStyle/>
          <a:p>
            <a:pPr marL="514350" indent="-514350">
              <a:lnSpc>
                <a:spcPct val="140000"/>
              </a:lnSpc>
              <a:spcBef>
                <a:spcPts val="0"/>
              </a:spcBef>
              <a:buFont typeface="+mj-ea"/>
              <a:buAutoNum type="circleNumDbPlain" startAt="2"/>
            </a:pPr>
            <a:r>
              <a:rPr lang="zh-CN" altLang="en-US" sz="3000" dirty="0">
                <a:latin typeface="+mn-ea"/>
                <a:cs typeface="+mj-cs"/>
              </a:rPr>
              <a:t>葡萄牙，里斯本消费争议仲裁中心</a:t>
            </a:r>
          </a:p>
          <a:p>
            <a:pPr>
              <a:lnSpc>
                <a:spcPct val="140000"/>
              </a:lnSpc>
              <a:spcBef>
                <a:spcPts val="0"/>
              </a:spcBef>
            </a:pPr>
            <a:r>
              <a:rPr lang="en-US" altLang="zh-CN" sz="3000" dirty="0">
                <a:latin typeface="+mn-ea"/>
                <a:cs typeface="+mj-cs"/>
              </a:rPr>
              <a:t>1989</a:t>
            </a:r>
            <a:r>
              <a:rPr lang="zh-CN" altLang="en-US" sz="3000" dirty="0">
                <a:latin typeface="+mn-ea"/>
                <a:cs typeface="+mj-cs"/>
              </a:rPr>
              <a:t>年开始运作，受理争议标的不超过</a:t>
            </a:r>
            <a:r>
              <a:rPr lang="en-US" altLang="zh-CN" sz="3000" dirty="0">
                <a:latin typeface="+mn-ea"/>
                <a:cs typeface="+mj-cs"/>
              </a:rPr>
              <a:t>50</a:t>
            </a:r>
            <a:r>
              <a:rPr lang="zh-CN" altLang="en-US" sz="3000" dirty="0">
                <a:latin typeface="+mn-ea"/>
                <a:cs typeface="+mj-cs"/>
              </a:rPr>
              <a:t>万埃斯库多（葡萄牙原货币，相当于</a:t>
            </a:r>
            <a:r>
              <a:rPr lang="en-US" altLang="zh-CN" sz="3000" dirty="0">
                <a:latin typeface="+mn-ea"/>
                <a:cs typeface="+mj-cs"/>
              </a:rPr>
              <a:t>4500</a:t>
            </a:r>
            <a:r>
              <a:rPr lang="zh-CN" altLang="en-US" sz="3000" dirty="0">
                <a:latin typeface="+mn-ea"/>
                <a:cs typeface="+mj-cs"/>
              </a:rPr>
              <a:t>欧元）的消费纠纷案件</a:t>
            </a:r>
          </a:p>
          <a:p>
            <a:pPr>
              <a:lnSpc>
                <a:spcPct val="140000"/>
              </a:lnSpc>
              <a:spcBef>
                <a:spcPts val="0"/>
              </a:spcBef>
            </a:pPr>
            <a:r>
              <a:rPr lang="zh-CN" altLang="en-US" sz="3000" dirty="0">
                <a:latin typeface="+mn-ea"/>
                <a:cs typeface="+mj-cs"/>
              </a:rPr>
              <a:t>仲裁庭实行独任制</a:t>
            </a:r>
          </a:p>
          <a:p>
            <a:pPr>
              <a:lnSpc>
                <a:spcPct val="140000"/>
              </a:lnSpc>
              <a:spcBef>
                <a:spcPts val="0"/>
              </a:spcBef>
            </a:pPr>
            <a:r>
              <a:rPr lang="zh-CN" altLang="en-US" sz="3000" dirty="0">
                <a:latin typeface="+mn-ea"/>
                <a:cs typeface="+mj-cs"/>
              </a:rPr>
              <a:t>仲裁裁决和法院判决具有同等的效力</a:t>
            </a:r>
          </a:p>
          <a:p>
            <a:pPr>
              <a:lnSpc>
                <a:spcPct val="140000"/>
              </a:lnSpc>
              <a:spcBef>
                <a:spcPts val="0"/>
              </a:spcBef>
            </a:pPr>
            <a:r>
              <a:rPr lang="zh-CN" altLang="en-US" sz="3000" dirty="0">
                <a:latin typeface="+mn-ea"/>
                <a:cs typeface="+mj-cs"/>
              </a:rPr>
              <a:t>仲裁是免费的，甚至在法院执行阶段也不需要付费</a:t>
            </a:r>
          </a:p>
          <a:p>
            <a:pPr>
              <a:lnSpc>
                <a:spcPct val="140000"/>
              </a:lnSpc>
              <a:spcBef>
                <a:spcPts val="0"/>
              </a:spcBef>
            </a:pPr>
            <a:r>
              <a:rPr lang="zh-CN" altLang="en-US" sz="3000" dirty="0">
                <a:latin typeface="+mn-ea"/>
                <a:cs typeface="+mj-cs"/>
              </a:rPr>
              <a:t>主要解决小额消费争议</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42186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557586"/>
            <a:ext cx="10188338" cy="4248472"/>
          </a:xfrm>
        </p:spPr>
        <p:txBody>
          <a:bodyPr>
            <a:noAutofit/>
          </a:bodyPr>
          <a:lstStyle/>
          <a:p>
            <a:pPr marL="0" indent="0">
              <a:lnSpc>
                <a:spcPct val="150000"/>
              </a:lnSpc>
              <a:buNone/>
              <a:defRPr/>
            </a:pPr>
            <a:r>
              <a:rPr lang="zh-CN" altLang="en-US" sz="3200" dirty="0">
                <a:latin typeface="+mn-ea"/>
              </a:rPr>
              <a:t>    在买卖合同法律关系中，买卖合同是物权变动的原因行为，所有权转移是物权变动之结果，出卖人在缔约时对标的物有无所有权或者处分权，并不影响作为原因行为的买卖合同，故本案中买卖标的物即涉案车辆登记所有人为施焯荣，并不影响龚军和骏东公司就涉案车辆签订买卖合同，亦不因此改变买卖合同的主体。</a:t>
            </a:r>
            <a:endParaRPr lang="zh-CN" altLang="en-US" sz="3200" dirty="0"/>
          </a:p>
        </p:txBody>
      </p:sp>
    </p:spTree>
    <p:extLst>
      <p:ext uri="{BB962C8B-B14F-4D97-AF65-F5344CB8AC3E}">
        <p14:creationId xmlns:p14="http://schemas.microsoft.com/office/powerpoint/2010/main" val="19042793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07468" y="1485578"/>
            <a:ext cx="10188338" cy="4752528"/>
          </a:xfrm>
        </p:spPr>
        <p:txBody>
          <a:bodyPr>
            <a:noAutofit/>
          </a:bodyPr>
          <a:lstStyle/>
          <a:p>
            <a:pPr marL="514350" indent="-514350">
              <a:lnSpc>
                <a:spcPct val="150000"/>
              </a:lnSpc>
              <a:buFont typeface="+mj-lt"/>
              <a:buAutoNum type="arabicPeriod" startAt="3"/>
              <a:defRPr/>
            </a:pPr>
            <a:r>
              <a:rPr lang="zh-CN" altLang="en-US" sz="3200" dirty="0"/>
              <a:t>骏东公司交付的二手车买卖发票载明卖方为施焯荣仅是龚军和骏东公司就买卖合同的履行方式的合意，同样不能据此改变买卖合同主体。</a:t>
            </a:r>
            <a:endParaRPr lang="en-US" altLang="zh-CN" sz="3200" dirty="0"/>
          </a:p>
          <a:p>
            <a:pPr marL="0" indent="0">
              <a:lnSpc>
                <a:spcPct val="150000"/>
              </a:lnSpc>
              <a:buNone/>
              <a:defRPr/>
            </a:pPr>
            <a:r>
              <a:rPr lang="en-US" altLang="zh-CN" sz="3200" dirty="0"/>
              <a:t>      </a:t>
            </a:r>
            <a:r>
              <a:rPr lang="zh-CN" altLang="en-US" sz="3200" dirty="0"/>
              <a:t>骏东公司以涉案车辆原始登记在施焯荣名下、骏东公司出具的发票载明的卖方为施焯荣而抗辩本案合同的卖方为施焯荣非骏东公司，无法律依据，不予采纳。</a:t>
            </a:r>
          </a:p>
          <a:p>
            <a:pPr marL="0" indent="0">
              <a:lnSpc>
                <a:spcPct val="150000"/>
              </a:lnSpc>
              <a:buNone/>
              <a:defRPr/>
            </a:pPr>
            <a:endParaRPr lang="zh-CN" altLang="en-US" sz="3200" dirty="0"/>
          </a:p>
        </p:txBody>
      </p:sp>
    </p:spTree>
    <p:extLst>
      <p:ext uri="{BB962C8B-B14F-4D97-AF65-F5344CB8AC3E}">
        <p14:creationId xmlns:p14="http://schemas.microsoft.com/office/powerpoint/2010/main" val="373934738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992530"/>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2</a:t>
            </a:r>
            <a:r>
              <a:rPr lang="zh-CN" altLang="en-US" sz="4000" b="1" dirty="0">
                <a:solidFill>
                  <a:srgbClr val="7C1D20"/>
                </a:solidFill>
                <a:latin typeface="+mn-ea"/>
              </a:rPr>
              <a:t>：销售方（骏东公司）在销售涉案车辆时是否存在欺诈</a:t>
            </a:r>
          </a:p>
        </p:txBody>
      </p:sp>
      <p:sp>
        <p:nvSpPr>
          <p:cNvPr id="3" name="内容占位符 2"/>
          <p:cNvSpPr>
            <a:spLocks noGrp="1"/>
          </p:cNvSpPr>
          <p:nvPr>
            <p:ph idx="1"/>
          </p:nvPr>
        </p:nvSpPr>
        <p:spPr>
          <a:xfrm>
            <a:off x="1861177" y="3645818"/>
            <a:ext cx="9073008" cy="1512168"/>
          </a:xfrm>
        </p:spPr>
        <p:txBody>
          <a:bodyPr>
            <a:noAutofit/>
          </a:bodyPr>
          <a:lstStyle/>
          <a:p>
            <a:pPr marL="0" indent="0">
              <a:buNone/>
              <a:defRPr/>
            </a:pPr>
            <a:r>
              <a:rPr lang="zh-CN" altLang="en-US" sz="3200" dirty="0"/>
              <a:t>法院认为：骏东公司在销售涉案车辆时存在欺诈</a:t>
            </a:r>
            <a:endParaRPr lang="en-US" altLang="zh-CN" sz="3200" dirty="0"/>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8327393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01830" y="1269554"/>
            <a:ext cx="10854015" cy="5328592"/>
          </a:xfrm>
        </p:spPr>
        <p:txBody>
          <a:bodyPr>
            <a:noAutofit/>
          </a:bodyPr>
          <a:lstStyle/>
          <a:p>
            <a:pPr marL="514350" indent="-514350">
              <a:lnSpc>
                <a:spcPct val="150000"/>
              </a:lnSpc>
              <a:buFont typeface="+mj-lt"/>
              <a:buAutoNum type="arabicPeriod"/>
              <a:defRPr/>
            </a:pPr>
            <a:r>
              <a:rPr lang="zh-CN" altLang="en-US" sz="3200" dirty="0">
                <a:latin typeface="+mn-ea"/>
              </a:rPr>
              <a:t>俊东公司应当知晓涉案车辆曾出过重大事故</a:t>
            </a:r>
            <a:endParaRPr lang="en-US" altLang="zh-CN" sz="3200" dirty="0">
              <a:latin typeface="+mn-ea"/>
            </a:endParaRPr>
          </a:p>
          <a:p>
            <a:pPr marL="0" indent="0">
              <a:buNone/>
              <a:defRPr/>
            </a:pPr>
            <a:r>
              <a:rPr lang="en-US" altLang="zh-CN" sz="3200" dirty="0">
                <a:latin typeface="+mn-ea"/>
              </a:rPr>
              <a:t>  《</a:t>
            </a:r>
            <a:r>
              <a:rPr lang="zh-CN" altLang="en-US" sz="3200" dirty="0">
                <a:latin typeface="+mn-ea"/>
              </a:rPr>
              <a:t>中华人民共和国产品质量法</a:t>
            </a:r>
            <a:r>
              <a:rPr lang="en-US" altLang="zh-CN" sz="3200" dirty="0">
                <a:latin typeface="+mn-ea"/>
              </a:rPr>
              <a:t>》</a:t>
            </a:r>
            <a:r>
              <a:rPr lang="zh-CN" altLang="en-US" sz="3200" dirty="0">
                <a:latin typeface="+mn-ea"/>
              </a:rPr>
              <a:t>第三十三条规定，销售者应当建立并执行进货检查验收制度，验明产品合格证明和其他标识。骏东公司系专业的汽车经销商，其有义务也有能力对车辆是否发生重大维修进行检验。</a:t>
            </a:r>
          </a:p>
          <a:p>
            <a:pPr marL="0" indent="0">
              <a:buNone/>
              <a:defRPr/>
            </a:pPr>
            <a:r>
              <a:rPr lang="zh-CN" altLang="en-US" sz="3200" dirty="0">
                <a:latin typeface="+mn-ea"/>
              </a:rPr>
              <a:t>  涉案车辆发生交通事故时的所有人系杭州骏意汽车销售服务有限公司，并由杭州骏飞汽车维修服务有限公司完成了车辆的维修，而骏东公司与上述两公司股东完全一致，其后登记的车主施焯荣也系三公司的法定代表人。</a:t>
            </a:r>
            <a:endParaRPr lang="zh-CN" altLang="en-US" sz="3200" dirty="0"/>
          </a:p>
        </p:txBody>
      </p:sp>
    </p:spTree>
    <p:extLst>
      <p:ext uri="{BB962C8B-B14F-4D97-AF65-F5344CB8AC3E}">
        <p14:creationId xmlns:p14="http://schemas.microsoft.com/office/powerpoint/2010/main" val="206695934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01830" y="1269554"/>
            <a:ext cx="10854015" cy="5328592"/>
          </a:xfrm>
        </p:spPr>
        <p:txBody>
          <a:bodyPr>
            <a:noAutofit/>
          </a:bodyPr>
          <a:lstStyle/>
          <a:p>
            <a:pPr marL="514350" indent="-514350">
              <a:lnSpc>
                <a:spcPct val="150000"/>
              </a:lnSpc>
              <a:buFont typeface="+mj-lt"/>
              <a:buAutoNum type="arabicPeriod" startAt="2"/>
              <a:defRPr/>
            </a:pPr>
            <a:r>
              <a:rPr lang="zh-CN" altLang="en-US" sz="3200" dirty="0">
                <a:latin typeface="+mn-ea"/>
              </a:rPr>
              <a:t>骏东公司负有将知晓或应当知晓的车辆发生的事故及其程度明确告知龚军的法定义务和合同义务。</a:t>
            </a:r>
          </a:p>
          <a:p>
            <a:pPr marL="0" indent="0">
              <a:lnSpc>
                <a:spcPct val="150000"/>
              </a:lnSpc>
              <a:buNone/>
              <a:defRPr/>
            </a:pPr>
            <a:r>
              <a:rPr lang="en-US" altLang="zh-CN" sz="3200" dirty="0"/>
              <a:t>  《</a:t>
            </a:r>
            <a:r>
              <a:rPr lang="zh-CN" altLang="en-US" sz="3200" dirty="0"/>
              <a:t>民通意见</a:t>
            </a:r>
            <a:r>
              <a:rPr lang="en-US" altLang="zh-CN" sz="3200" dirty="0"/>
              <a:t>》</a:t>
            </a:r>
            <a:r>
              <a:rPr lang="zh-CN" altLang="en-US" sz="3200" dirty="0"/>
              <a:t>第</a:t>
            </a:r>
            <a:r>
              <a:rPr lang="en-US" altLang="zh-CN" sz="3200" dirty="0"/>
              <a:t>68</a:t>
            </a:r>
            <a:r>
              <a:rPr lang="zh-CN" altLang="en-US" sz="3200" dirty="0"/>
              <a:t>条规定，一方当事人故意告知对方虚假情况，或者故意隐瞒真实情况，诱使对方当事人作出错误意思表示的，可以认定为欺诈行为。</a:t>
            </a:r>
          </a:p>
          <a:p>
            <a:pPr marL="457200" indent="-457200">
              <a:defRPr/>
            </a:pPr>
            <a:endParaRPr lang="zh-CN" altLang="en-US" sz="3200" dirty="0"/>
          </a:p>
        </p:txBody>
      </p:sp>
    </p:spTree>
    <p:extLst>
      <p:ext uri="{BB962C8B-B14F-4D97-AF65-F5344CB8AC3E}">
        <p14:creationId xmlns:p14="http://schemas.microsoft.com/office/powerpoint/2010/main" val="379538399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01830" y="1413570"/>
            <a:ext cx="10926023" cy="5112568"/>
          </a:xfrm>
        </p:spPr>
        <p:txBody>
          <a:bodyPr>
            <a:noAutofit/>
          </a:bodyPr>
          <a:lstStyle/>
          <a:p>
            <a:pPr marL="0" indent="0">
              <a:buNone/>
              <a:defRPr/>
            </a:pPr>
            <a:r>
              <a:rPr lang="zh-CN" altLang="en-US" sz="3200" dirty="0">
                <a:latin typeface="+mn-ea"/>
              </a:rPr>
              <a:t>    我国商务部于</a:t>
            </a:r>
            <a:r>
              <a:rPr lang="en-US" altLang="zh-CN" sz="3200" dirty="0">
                <a:latin typeface="+mn-ea"/>
              </a:rPr>
              <a:t>2006</a:t>
            </a:r>
            <a:r>
              <a:rPr lang="zh-CN" altLang="en-US" sz="3200" dirty="0">
                <a:latin typeface="+mn-ea"/>
              </a:rPr>
              <a:t>年制定并实施的</a:t>
            </a:r>
            <a:r>
              <a:rPr lang="en-US" altLang="zh-CN" sz="3200" dirty="0">
                <a:latin typeface="+mn-ea"/>
              </a:rPr>
              <a:t>《</a:t>
            </a:r>
            <a:r>
              <a:rPr lang="zh-CN" altLang="en-US" sz="3200" dirty="0">
                <a:latin typeface="+mn-ea"/>
              </a:rPr>
              <a:t>二手车交易规范</a:t>
            </a:r>
            <a:r>
              <a:rPr lang="en-US" altLang="zh-CN" sz="3200" dirty="0">
                <a:latin typeface="+mn-ea"/>
              </a:rPr>
              <a:t>》</a:t>
            </a:r>
            <a:r>
              <a:rPr lang="zh-CN" altLang="en-US" sz="3200" dirty="0">
                <a:latin typeface="+mn-ea"/>
              </a:rPr>
              <a:t>规定了销售者应将</a:t>
            </a:r>
            <a:r>
              <a:rPr lang="en-US" altLang="zh-CN" sz="3200" dirty="0">
                <a:latin typeface="+mn-ea"/>
              </a:rPr>
              <a:t>《</a:t>
            </a:r>
            <a:r>
              <a:rPr lang="zh-CN" altLang="en-US" sz="3200" dirty="0">
                <a:latin typeface="+mn-ea"/>
              </a:rPr>
              <a:t>车辆信息表</a:t>
            </a:r>
            <a:r>
              <a:rPr lang="en-US" altLang="zh-CN" sz="3200" dirty="0">
                <a:latin typeface="+mn-ea"/>
              </a:rPr>
              <a:t>》</a:t>
            </a:r>
            <a:r>
              <a:rPr lang="zh-CN" altLang="en-US" sz="3200" dirty="0">
                <a:latin typeface="+mn-ea"/>
              </a:rPr>
              <a:t>作为销售合同附件，</a:t>
            </a:r>
            <a:r>
              <a:rPr lang="en-US" altLang="zh-CN" sz="3200" dirty="0">
                <a:latin typeface="+mn-ea"/>
              </a:rPr>
              <a:t>《</a:t>
            </a:r>
            <a:r>
              <a:rPr lang="zh-CN" altLang="en-US" sz="3200" dirty="0">
                <a:latin typeface="+mn-ea"/>
              </a:rPr>
              <a:t>车辆信息表</a:t>
            </a:r>
            <a:r>
              <a:rPr lang="en-US" altLang="zh-CN" sz="3200" dirty="0">
                <a:latin typeface="+mn-ea"/>
              </a:rPr>
              <a:t>》</a:t>
            </a:r>
            <a:r>
              <a:rPr lang="zh-CN" altLang="en-US" sz="3200" dirty="0">
                <a:latin typeface="+mn-ea"/>
              </a:rPr>
              <a:t>设置有“交通事故记录次数</a:t>
            </a:r>
            <a:r>
              <a:rPr lang="en-US" altLang="zh-CN" sz="3200" dirty="0">
                <a:latin typeface="+mn-ea"/>
              </a:rPr>
              <a:t>/</a:t>
            </a:r>
            <a:r>
              <a:rPr lang="zh-CN" altLang="en-US" sz="3200" dirty="0">
                <a:latin typeface="+mn-ea"/>
              </a:rPr>
              <a:t>类别</a:t>
            </a:r>
            <a:r>
              <a:rPr lang="en-US" altLang="zh-CN" sz="3200" dirty="0">
                <a:latin typeface="+mn-ea"/>
              </a:rPr>
              <a:t>/</a:t>
            </a:r>
            <a:r>
              <a:rPr lang="zh-CN" altLang="en-US" sz="3200" dirty="0">
                <a:latin typeface="+mn-ea"/>
              </a:rPr>
              <a:t>程度”栏、“重大维修记录时间</a:t>
            </a:r>
            <a:r>
              <a:rPr lang="en-US" altLang="zh-CN" sz="3200" dirty="0">
                <a:latin typeface="+mn-ea"/>
              </a:rPr>
              <a:t>/</a:t>
            </a:r>
            <a:r>
              <a:rPr lang="zh-CN" altLang="en-US" sz="3200" dirty="0">
                <a:latin typeface="+mn-ea"/>
              </a:rPr>
              <a:t>部件”栏，上述规定说明二手车交易中，销售商负有将交易车辆的交通事故及维修情况以书面形式明确告知对方的义务。</a:t>
            </a:r>
            <a:endParaRPr lang="en-US" altLang="zh-CN" sz="3200" dirty="0">
              <a:latin typeface="+mn-ea"/>
            </a:endParaRPr>
          </a:p>
          <a:p>
            <a:pPr marL="0" indent="0">
              <a:buNone/>
              <a:defRPr/>
            </a:pPr>
            <a:r>
              <a:rPr lang="en-US" altLang="zh-CN" sz="3200" dirty="0">
                <a:latin typeface="+mn-ea"/>
              </a:rPr>
              <a:t>    </a:t>
            </a:r>
            <a:r>
              <a:rPr lang="zh-CN" altLang="en-US" sz="3200" dirty="0">
                <a:latin typeface="+mn-ea"/>
              </a:rPr>
              <a:t>龚军、骏东公司签订的</a:t>
            </a:r>
            <a:r>
              <a:rPr lang="en-US" altLang="zh-CN" sz="3200" dirty="0">
                <a:latin typeface="+mn-ea"/>
              </a:rPr>
              <a:t>《</a:t>
            </a:r>
            <a:r>
              <a:rPr lang="zh-CN" altLang="en-US" sz="3200" dirty="0">
                <a:latin typeface="+mn-ea"/>
              </a:rPr>
              <a:t>二手机动车买卖合同</a:t>
            </a:r>
            <a:r>
              <a:rPr lang="en-US" altLang="zh-CN" sz="3200" dirty="0">
                <a:latin typeface="+mn-ea"/>
              </a:rPr>
              <a:t>》</a:t>
            </a:r>
            <a:r>
              <a:rPr lang="zh-CN" altLang="en-US" sz="3200" dirty="0">
                <a:latin typeface="+mn-ea"/>
              </a:rPr>
              <a:t>也明确约定骏东公司应保证对车辆状况的陈述完整、真实，不存在隐瞒或虚假成分，因此如实告知车辆是否发生过事故也属骏东公司的合同义务。</a:t>
            </a:r>
            <a:endParaRPr lang="zh-CN" altLang="en-US" sz="3200" dirty="0"/>
          </a:p>
        </p:txBody>
      </p:sp>
    </p:spTree>
    <p:extLst>
      <p:ext uri="{BB962C8B-B14F-4D97-AF65-F5344CB8AC3E}">
        <p14:creationId xmlns:p14="http://schemas.microsoft.com/office/powerpoint/2010/main" val="10754846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01830" y="1269554"/>
            <a:ext cx="10854015" cy="5328592"/>
          </a:xfrm>
        </p:spPr>
        <p:txBody>
          <a:bodyPr>
            <a:noAutofit/>
          </a:bodyPr>
          <a:lstStyle/>
          <a:p>
            <a:pPr marL="514350" indent="-514350">
              <a:buFont typeface="+mj-lt"/>
              <a:buAutoNum type="arabicPeriod" startAt="3"/>
              <a:defRPr/>
            </a:pPr>
            <a:r>
              <a:rPr lang="zh-CN" altLang="en-US" sz="3200" dirty="0">
                <a:latin typeface="+mn-ea"/>
              </a:rPr>
              <a:t>因为存在欺诈行为，所以根据合同法的规定，原告主张撤销合同的诉请，法院应予支持，原告与被告负有互为返还义务</a:t>
            </a:r>
            <a:endParaRPr lang="en-US" altLang="zh-CN" sz="3200" dirty="0">
              <a:latin typeface="+mn-ea"/>
            </a:endParaRPr>
          </a:p>
          <a:p>
            <a:pPr marL="0" indent="0">
              <a:buNone/>
              <a:defRPr/>
            </a:pPr>
            <a:r>
              <a:rPr lang="en-US" altLang="zh-CN" sz="3200" dirty="0">
                <a:latin typeface="+mn-ea"/>
              </a:rPr>
              <a:t>   </a:t>
            </a:r>
            <a:r>
              <a:rPr lang="zh-CN" altLang="en-US" sz="3200" dirty="0">
                <a:latin typeface="+mn-ea"/>
              </a:rPr>
              <a:t>根据</a:t>
            </a:r>
            <a:r>
              <a:rPr lang="en-US" altLang="zh-CN" sz="3200" dirty="0">
                <a:latin typeface="+mn-ea"/>
              </a:rPr>
              <a:t>《</a:t>
            </a:r>
            <a:r>
              <a:rPr lang="zh-CN" altLang="en-US" sz="3200" dirty="0">
                <a:latin typeface="+mn-ea"/>
              </a:rPr>
              <a:t>中华人民共和国合同法</a:t>
            </a:r>
            <a:r>
              <a:rPr lang="en-US" altLang="zh-CN" sz="3200" dirty="0">
                <a:latin typeface="+mn-ea"/>
              </a:rPr>
              <a:t>》</a:t>
            </a:r>
            <a:r>
              <a:rPr lang="zh-CN" altLang="en-US" sz="3200" dirty="0">
                <a:latin typeface="+mn-ea"/>
              </a:rPr>
              <a:t>第五十四条“一方以欺诈、胁迫的手段或者乘人之危，使对方在违背真实意思的情况下订立的合同，受损害方有权请求人民法院或者仲裁机构变更或者撤销”、第五十五条“具有撤销权的当事人自知道或者应当知道撤销事由之日起一年内没有行使撤销权”、第五十八条“合同无效或者被撤销后，因该合同取得的财产，应当予以返还”。</a:t>
            </a:r>
            <a:endParaRPr lang="zh-CN" altLang="en-US" sz="3200" dirty="0"/>
          </a:p>
        </p:txBody>
      </p:sp>
    </p:spTree>
    <p:extLst>
      <p:ext uri="{BB962C8B-B14F-4D97-AF65-F5344CB8AC3E}">
        <p14:creationId xmlns:p14="http://schemas.microsoft.com/office/powerpoint/2010/main" val="203793656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992530"/>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3</a:t>
            </a:r>
            <a:r>
              <a:rPr lang="zh-CN" altLang="en-US" sz="4000" b="1" dirty="0">
                <a:solidFill>
                  <a:srgbClr val="7C1D20"/>
                </a:solidFill>
                <a:latin typeface="+mn-ea"/>
              </a:rPr>
              <a:t>：销售方（骏东公司）应否支付惩罚性赔偿金</a:t>
            </a:r>
          </a:p>
        </p:txBody>
      </p:sp>
      <p:sp>
        <p:nvSpPr>
          <p:cNvPr id="3" name="内容占位符 2"/>
          <p:cNvSpPr>
            <a:spLocks noGrp="1"/>
          </p:cNvSpPr>
          <p:nvPr>
            <p:ph idx="1"/>
          </p:nvPr>
        </p:nvSpPr>
        <p:spPr>
          <a:xfrm>
            <a:off x="1861177" y="3645818"/>
            <a:ext cx="9073008" cy="1512168"/>
          </a:xfrm>
        </p:spPr>
        <p:txBody>
          <a:bodyPr>
            <a:noAutofit/>
          </a:bodyPr>
          <a:lstStyle/>
          <a:p>
            <a:pPr marL="0" indent="0">
              <a:buNone/>
              <a:defRPr/>
            </a:pPr>
            <a:r>
              <a:rPr lang="zh-CN" altLang="en-US" sz="3200" dirty="0"/>
              <a:t>法院认为：骏东公司应按照</a:t>
            </a:r>
            <a:r>
              <a:rPr lang="en-US" altLang="zh-CN" sz="3200" dirty="0"/>
              <a:t>1993</a:t>
            </a:r>
            <a:r>
              <a:rPr lang="zh-CN" altLang="en-US" sz="3200" dirty="0"/>
              <a:t>年制定的</a:t>
            </a:r>
            <a:r>
              <a:rPr lang="en-US" altLang="zh-CN" sz="3200" dirty="0"/>
              <a:t>《</a:t>
            </a:r>
            <a:r>
              <a:rPr lang="zh-CN" altLang="en-US" sz="3200" dirty="0"/>
              <a:t>消法</a:t>
            </a:r>
            <a:r>
              <a:rPr lang="en-US" altLang="zh-CN" sz="3200" dirty="0"/>
              <a:t>》</a:t>
            </a:r>
            <a:r>
              <a:rPr lang="zh-CN" altLang="en-US" sz="3200" dirty="0"/>
              <a:t>向原告支付车款一倍的惩罚性赔偿金。</a:t>
            </a: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5941103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773610"/>
            <a:ext cx="10349960" cy="3888432"/>
          </a:xfrm>
        </p:spPr>
        <p:txBody>
          <a:bodyPr>
            <a:noAutofit/>
          </a:bodyPr>
          <a:lstStyle/>
          <a:p>
            <a:pPr marL="0" indent="0">
              <a:buNone/>
              <a:defRPr/>
            </a:pPr>
            <a:r>
              <a:rPr lang="zh-CN" altLang="en-US" sz="3200" dirty="0">
                <a:latin typeface="+mn-ea"/>
              </a:rPr>
              <a:t>    因为双方之间的买卖合同签定于</a:t>
            </a:r>
            <a:r>
              <a:rPr lang="en-US" altLang="zh-CN" sz="3200" dirty="0">
                <a:latin typeface="+mn-ea"/>
              </a:rPr>
              <a:t>2013</a:t>
            </a:r>
            <a:r>
              <a:rPr lang="zh-CN" altLang="en-US" sz="3200" dirty="0">
                <a:latin typeface="+mn-ea"/>
              </a:rPr>
              <a:t>年</a:t>
            </a:r>
            <a:r>
              <a:rPr lang="en-US" altLang="zh-CN" sz="3200" dirty="0">
                <a:latin typeface="+mn-ea"/>
              </a:rPr>
              <a:t>8</a:t>
            </a:r>
            <a:r>
              <a:rPr lang="zh-CN" altLang="en-US" sz="3200" dirty="0">
                <a:latin typeface="+mn-ea"/>
              </a:rPr>
              <a:t>月</a:t>
            </a:r>
            <a:r>
              <a:rPr lang="en-US" altLang="zh-CN" sz="3200" dirty="0">
                <a:latin typeface="+mn-ea"/>
              </a:rPr>
              <a:t>14</a:t>
            </a:r>
            <a:r>
              <a:rPr lang="zh-CN" altLang="en-US" sz="3200" dirty="0">
                <a:latin typeface="+mn-ea"/>
              </a:rPr>
              <a:t>日，根据法不溯及既往的原则，其行为责任应适用合同成立当时的法律规定，即应适用</a:t>
            </a:r>
            <a:r>
              <a:rPr lang="en-US" altLang="zh-CN" sz="3200" dirty="0">
                <a:latin typeface="+mn-ea"/>
              </a:rPr>
              <a:t>1993</a:t>
            </a:r>
            <a:r>
              <a:rPr lang="zh-CN" altLang="en-US" sz="3200" dirty="0">
                <a:latin typeface="+mn-ea"/>
              </a:rPr>
              <a:t>年</a:t>
            </a:r>
            <a:r>
              <a:rPr lang="en-US" altLang="zh-CN" sz="3200" dirty="0">
                <a:latin typeface="+mn-ea"/>
              </a:rPr>
              <a:t>10</a:t>
            </a:r>
            <a:r>
              <a:rPr lang="zh-CN" altLang="en-US" sz="3200" dirty="0">
                <a:latin typeface="+mn-ea"/>
              </a:rPr>
              <a:t>月</a:t>
            </a:r>
            <a:r>
              <a:rPr lang="en-US" altLang="zh-CN" sz="3200" dirty="0">
                <a:latin typeface="+mn-ea"/>
              </a:rPr>
              <a:t>31</a:t>
            </a:r>
            <a:r>
              <a:rPr lang="zh-CN" altLang="en-US" sz="3200" dirty="0">
                <a:latin typeface="+mn-ea"/>
              </a:rPr>
              <a:t>日发布、</a:t>
            </a:r>
            <a:r>
              <a:rPr lang="en-US" altLang="zh-CN" sz="3200" dirty="0">
                <a:latin typeface="+mn-ea"/>
              </a:rPr>
              <a:t>1994</a:t>
            </a:r>
            <a:r>
              <a:rPr lang="zh-CN" altLang="en-US" sz="3200" dirty="0">
                <a:latin typeface="+mn-ea"/>
              </a:rPr>
              <a:t>年</a:t>
            </a:r>
            <a:r>
              <a:rPr lang="en-US" altLang="zh-CN" sz="3200" dirty="0">
                <a:latin typeface="+mn-ea"/>
              </a:rPr>
              <a:t>1</a:t>
            </a:r>
            <a:r>
              <a:rPr lang="zh-CN" altLang="en-US" sz="3200" dirty="0">
                <a:latin typeface="+mn-ea"/>
              </a:rPr>
              <a:t>月</a:t>
            </a:r>
            <a:r>
              <a:rPr lang="en-US" altLang="zh-CN" sz="3200" dirty="0">
                <a:latin typeface="+mn-ea"/>
              </a:rPr>
              <a:t>1</a:t>
            </a:r>
            <a:r>
              <a:rPr lang="zh-CN" altLang="en-US" sz="3200" dirty="0">
                <a:latin typeface="+mn-ea"/>
              </a:rPr>
              <a:t>日施行的</a:t>
            </a:r>
            <a:r>
              <a:rPr lang="en-US" altLang="zh-CN" sz="3200" dirty="0">
                <a:latin typeface="+mn-ea"/>
              </a:rPr>
              <a:t>《</a:t>
            </a:r>
            <a:r>
              <a:rPr lang="zh-CN" altLang="en-US" sz="3200" dirty="0">
                <a:latin typeface="+mn-ea"/>
              </a:rPr>
              <a:t>消法</a:t>
            </a:r>
            <a:r>
              <a:rPr lang="en-US" altLang="zh-CN" sz="3200" dirty="0">
                <a:latin typeface="+mn-ea"/>
              </a:rPr>
              <a:t>》</a:t>
            </a:r>
            <a:r>
              <a:rPr lang="zh-CN" altLang="en-US" sz="3200" dirty="0">
                <a:latin typeface="+mn-ea"/>
              </a:rPr>
              <a:t>第四十九条中规定的一倍赔偿，而不适用原告主张适用的</a:t>
            </a:r>
            <a:r>
              <a:rPr lang="en-US" altLang="zh-CN" sz="3200" dirty="0">
                <a:latin typeface="+mn-ea"/>
              </a:rPr>
              <a:t>2013</a:t>
            </a:r>
            <a:r>
              <a:rPr lang="zh-CN" altLang="en-US" sz="3200" dirty="0">
                <a:latin typeface="+mn-ea"/>
              </a:rPr>
              <a:t>年</a:t>
            </a:r>
            <a:r>
              <a:rPr lang="en-US" altLang="zh-CN" sz="3200" dirty="0">
                <a:latin typeface="+mn-ea"/>
              </a:rPr>
              <a:t>10</a:t>
            </a:r>
            <a:r>
              <a:rPr lang="zh-CN" altLang="en-US" sz="3200" dirty="0">
                <a:latin typeface="+mn-ea"/>
              </a:rPr>
              <a:t>月</a:t>
            </a:r>
            <a:r>
              <a:rPr lang="en-US" altLang="zh-CN" sz="3200" dirty="0">
                <a:latin typeface="+mn-ea"/>
              </a:rPr>
              <a:t>25</a:t>
            </a:r>
            <a:r>
              <a:rPr lang="zh-CN" altLang="en-US" sz="3200" dirty="0">
                <a:latin typeface="+mn-ea"/>
              </a:rPr>
              <a:t>日修正，</a:t>
            </a:r>
            <a:r>
              <a:rPr lang="en-US" altLang="zh-CN" sz="3200" dirty="0">
                <a:latin typeface="+mn-ea"/>
              </a:rPr>
              <a:t>2014</a:t>
            </a:r>
            <a:r>
              <a:rPr lang="zh-CN" altLang="en-US" sz="3200" dirty="0">
                <a:latin typeface="+mn-ea"/>
              </a:rPr>
              <a:t>年</a:t>
            </a:r>
            <a:r>
              <a:rPr lang="en-US" altLang="zh-CN" sz="3200" dirty="0">
                <a:latin typeface="+mn-ea"/>
              </a:rPr>
              <a:t>3</a:t>
            </a:r>
            <a:r>
              <a:rPr lang="zh-CN" altLang="en-US" sz="3200" dirty="0">
                <a:latin typeface="+mn-ea"/>
              </a:rPr>
              <a:t>月</a:t>
            </a:r>
            <a:r>
              <a:rPr lang="en-US" altLang="zh-CN" sz="3200" dirty="0">
                <a:latin typeface="+mn-ea"/>
              </a:rPr>
              <a:t>15</a:t>
            </a:r>
            <a:r>
              <a:rPr lang="zh-CN" altLang="en-US" sz="3200" dirty="0">
                <a:latin typeface="+mn-ea"/>
              </a:rPr>
              <a:t>日起施行的</a:t>
            </a:r>
            <a:r>
              <a:rPr lang="en-US" altLang="zh-CN" sz="3200" dirty="0">
                <a:latin typeface="+mn-ea"/>
              </a:rPr>
              <a:t>《</a:t>
            </a:r>
            <a:r>
              <a:rPr lang="zh-CN" altLang="en-US" sz="3200" dirty="0">
                <a:latin typeface="+mn-ea"/>
              </a:rPr>
              <a:t>消法</a:t>
            </a:r>
            <a:r>
              <a:rPr lang="en-US" altLang="zh-CN" sz="3200" dirty="0">
                <a:latin typeface="+mn-ea"/>
              </a:rPr>
              <a:t>》</a:t>
            </a:r>
            <a:r>
              <a:rPr lang="zh-CN" altLang="en-US" sz="3200" dirty="0">
                <a:latin typeface="+mn-ea"/>
              </a:rPr>
              <a:t>第五十五条中的三倍赔偿规定。</a:t>
            </a:r>
          </a:p>
        </p:txBody>
      </p:sp>
    </p:spTree>
    <p:extLst>
      <p:ext uri="{BB962C8B-B14F-4D97-AF65-F5344CB8AC3E}">
        <p14:creationId xmlns:p14="http://schemas.microsoft.com/office/powerpoint/2010/main" val="276242032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820266"/>
          </a:xfrm>
        </p:spPr>
        <p:txBody>
          <a:bodyPr>
            <a:noAutofit/>
          </a:bodyPr>
          <a:lstStyle/>
          <a:p>
            <a:r>
              <a:rPr lang="zh-CN" altLang="en-US" sz="4000" b="1" dirty="0">
                <a:solidFill>
                  <a:srgbClr val="7C1D20"/>
                </a:solidFill>
                <a:latin typeface="+mn-ea"/>
              </a:rPr>
              <a:t>一审判决</a:t>
            </a:r>
          </a:p>
        </p:txBody>
      </p:sp>
      <p:sp>
        <p:nvSpPr>
          <p:cNvPr id="3" name="内容占位符 2"/>
          <p:cNvSpPr>
            <a:spLocks noGrp="1"/>
          </p:cNvSpPr>
          <p:nvPr>
            <p:ph idx="1"/>
          </p:nvPr>
        </p:nvSpPr>
        <p:spPr>
          <a:xfrm>
            <a:off x="1126654" y="2133650"/>
            <a:ext cx="10009112" cy="4248471"/>
          </a:xfrm>
        </p:spPr>
        <p:txBody>
          <a:bodyPr>
            <a:noAutofit/>
          </a:bodyPr>
          <a:lstStyle/>
          <a:p>
            <a:pPr marL="0" indent="0">
              <a:buNone/>
              <a:defRPr/>
            </a:pPr>
            <a:r>
              <a:rPr lang="zh-CN" altLang="en-US" sz="3200" dirty="0"/>
              <a:t>一、撤销原告龚军与被告重庆骏东汽车销售服务有限公司于</a:t>
            </a:r>
            <a:r>
              <a:rPr lang="en-US" altLang="zh-CN" sz="3200" dirty="0"/>
              <a:t>2013</a:t>
            </a:r>
            <a:r>
              <a:rPr lang="zh-CN" altLang="en-US" sz="3200" dirty="0"/>
              <a:t>年</a:t>
            </a:r>
            <a:r>
              <a:rPr lang="en-US" altLang="zh-CN" sz="3200" dirty="0"/>
              <a:t>8</a:t>
            </a:r>
            <a:r>
              <a:rPr lang="zh-CN" altLang="en-US" sz="3200" dirty="0"/>
              <a:t>月</a:t>
            </a:r>
            <a:r>
              <a:rPr lang="en-US" altLang="zh-CN" sz="3200" dirty="0"/>
              <a:t>14</a:t>
            </a:r>
            <a:r>
              <a:rPr lang="zh-CN" altLang="en-US" sz="3200" dirty="0"/>
              <a:t>日签订的</a:t>
            </a:r>
            <a:r>
              <a:rPr lang="en-US" altLang="zh-CN" sz="3200" dirty="0"/>
              <a:t>《</a:t>
            </a:r>
            <a:r>
              <a:rPr lang="zh-CN" altLang="en-US" sz="3200" dirty="0"/>
              <a:t>二手机动车买卖合同</a:t>
            </a:r>
            <a:r>
              <a:rPr lang="en-US" altLang="zh-CN" sz="3200" dirty="0"/>
              <a:t>》</a:t>
            </a:r>
            <a:r>
              <a:rPr lang="zh-CN" altLang="en-US" sz="3200" dirty="0"/>
              <a:t>；</a:t>
            </a:r>
          </a:p>
          <a:p>
            <a:pPr marL="0" indent="0">
              <a:buNone/>
              <a:defRPr/>
            </a:pPr>
            <a:r>
              <a:rPr lang="zh-CN" altLang="en-US" sz="3200" dirty="0"/>
              <a:t>二、被告重庆骏东汽车销售服务有限公司于本判决生效次日起十日内返还原告龚军购车款</a:t>
            </a:r>
            <a:r>
              <a:rPr lang="en-US" altLang="zh-CN" sz="3200" dirty="0"/>
              <a:t>3600000</a:t>
            </a:r>
            <a:r>
              <a:rPr lang="zh-CN" altLang="en-US" sz="3200" dirty="0"/>
              <a:t>元，原告龚军于本判决生效次日起十日内返还被告重庆骏东汽车销售服务有限公司牌号为渝Ａ</a:t>
            </a:r>
            <a:r>
              <a:rPr lang="en-US" altLang="zh-CN" sz="3200" dirty="0"/>
              <a:t>×××××</a:t>
            </a:r>
            <a:r>
              <a:rPr lang="zh-CN" altLang="en-US" sz="3200" dirty="0"/>
              <a:t>法拉利</a:t>
            </a:r>
            <a:r>
              <a:rPr lang="en-US" altLang="zh-CN" sz="3200" dirty="0"/>
              <a:t>ZFF67NHE</a:t>
            </a:r>
            <a:r>
              <a:rPr lang="zh-CN" altLang="en-US" sz="3200" dirty="0"/>
              <a:t>小型轿车（车架号码：</a:t>
            </a:r>
            <a:r>
              <a:rPr lang="en-US" altLang="zh-CN" sz="3200" dirty="0"/>
              <a:t>ZFF67NHE5C0183498</a:t>
            </a:r>
            <a:r>
              <a:rPr lang="zh-CN" altLang="en-US" sz="3200" dirty="0"/>
              <a:t>）；</a:t>
            </a:r>
          </a:p>
          <a:p>
            <a:pPr marL="457200" indent="-457200">
              <a:defRPr/>
            </a:pPr>
            <a:endParaRPr lang="zh-CN" altLang="en-US" sz="3200" dirty="0"/>
          </a:p>
        </p:txBody>
      </p:sp>
    </p:spTree>
    <p:extLst>
      <p:ext uri="{BB962C8B-B14F-4D97-AF65-F5344CB8AC3E}">
        <p14:creationId xmlns:p14="http://schemas.microsoft.com/office/powerpoint/2010/main" val="175901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82638" y="1341562"/>
            <a:ext cx="10945216" cy="5184576"/>
          </a:xfrm>
        </p:spPr>
        <p:txBody>
          <a:bodyPr>
            <a:noAutofit/>
          </a:bodyPr>
          <a:lstStyle/>
          <a:p>
            <a:pPr marL="514350" indent="-514350">
              <a:lnSpc>
                <a:spcPct val="140000"/>
              </a:lnSpc>
              <a:spcBef>
                <a:spcPts val="0"/>
              </a:spcBef>
              <a:buFont typeface="+mj-ea"/>
              <a:buAutoNum type="circleNumDbPlain" startAt="3"/>
            </a:pPr>
            <a:r>
              <a:rPr lang="zh-CN" altLang="en-US" sz="3000" dirty="0">
                <a:latin typeface="+mn-ea"/>
                <a:cs typeface="+mj-cs"/>
              </a:rPr>
              <a:t>比利时</a:t>
            </a:r>
          </a:p>
          <a:p>
            <a:pPr>
              <a:lnSpc>
                <a:spcPct val="140000"/>
              </a:lnSpc>
              <a:spcBef>
                <a:spcPts val="0"/>
              </a:spcBef>
            </a:pPr>
            <a:r>
              <a:rPr lang="zh-CN" altLang="en-US" sz="3000" dirty="0">
                <a:latin typeface="+mn-ea"/>
                <a:cs typeface="+mj-cs"/>
              </a:rPr>
              <a:t>除设有国际商事仲裁委员会外，在旅游协会还设置了旅游仲裁委员会，专门解决消费者与旅行社发生的旅游纠纷仲裁</a:t>
            </a:r>
          </a:p>
          <a:p>
            <a:pPr>
              <a:lnSpc>
                <a:spcPct val="140000"/>
              </a:lnSpc>
              <a:spcBef>
                <a:spcPts val="0"/>
              </a:spcBef>
            </a:pPr>
            <a:r>
              <a:rPr lang="zh-CN" altLang="en-US" sz="3000" dirty="0">
                <a:latin typeface="+mn-ea"/>
                <a:cs typeface="+mj-cs"/>
              </a:rPr>
              <a:t>仲裁收费及其低廉（</a:t>
            </a:r>
            <a:r>
              <a:rPr lang="en-US" altLang="zh-CN" sz="3000" dirty="0">
                <a:latin typeface="+mn-ea"/>
                <a:cs typeface="+mj-cs"/>
              </a:rPr>
              <a:t>5</a:t>
            </a:r>
            <a:r>
              <a:rPr lang="zh-CN" altLang="en-US" sz="3000" dirty="0">
                <a:latin typeface="+mn-ea"/>
                <a:cs typeface="+mj-cs"/>
              </a:rPr>
              <a:t>美金）</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38157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2240868"/>
            <a:ext cx="9505056" cy="2376264"/>
          </a:xfrm>
        </p:spPr>
        <p:txBody>
          <a:bodyPr>
            <a:noAutofit/>
          </a:bodyPr>
          <a:lstStyle/>
          <a:p>
            <a:pPr marL="0" indent="0">
              <a:buNone/>
              <a:defRPr/>
            </a:pPr>
            <a:r>
              <a:rPr lang="zh-CN" altLang="en-US" sz="3200" dirty="0">
                <a:latin typeface="+mn-ea"/>
              </a:rPr>
              <a:t>三、被告重庆骏东汽车销售服务有限公司于本判决生效次日起十日内支付原告龚军赔偿款</a:t>
            </a:r>
            <a:r>
              <a:rPr lang="en-US" altLang="zh-CN" sz="3200" dirty="0">
                <a:latin typeface="+mn-ea"/>
              </a:rPr>
              <a:t>3600000</a:t>
            </a:r>
            <a:r>
              <a:rPr lang="zh-CN" altLang="en-US" sz="3200" dirty="0">
                <a:latin typeface="+mn-ea"/>
              </a:rPr>
              <a:t>元；</a:t>
            </a:r>
          </a:p>
          <a:p>
            <a:pPr marL="0" indent="0">
              <a:buNone/>
              <a:defRPr/>
            </a:pPr>
            <a:r>
              <a:rPr lang="zh-CN" altLang="en-US" sz="3200" dirty="0">
                <a:latin typeface="+mn-ea"/>
              </a:rPr>
              <a:t>四、驳回原告龚军的其他诉讼请求。</a:t>
            </a:r>
          </a:p>
        </p:txBody>
      </p:sp>
    </p:spTree>
    <p:extLst>
      <p:ext uri="{BB962C8B-B14F-4D97-AF65-F5344CB8AC3E}">
        <p14:creationId xmlns:p14="http://schemas.microsoft.com/office/powerpoint/2010/main" val="34313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en-US" altLang="zh-CN" sz="4000" b="1" dirty="0">
                <a:solidFill>
                  <a:srgbClr val="7C1D20"/>
                </a:solidFill>
                <a:latin typeface="+mn-ea"/>
              </a:rPr>
              <a:t>1650</a:t>
            </a:r>
            <a:r>
              <a:rPr lang="zh-CN" altLang="en-US" sz="4000" b="1" dirty="0">
                <a:solidFill>
                  <a:srgbClr val="7C1D20"/>
                </a:solidFill>
                <a:latin typeface="+mn-ea"/>
              </a:rPr>
              <a:t>万宾利车“退一赔三案”</a:t>
            </a:r>
          </a:p>
        </p:txBody>
      </p:sp>
      <p:sp>
        <p:nvSpPr>
          <p:cNvPr id="3" name="内容占位符 2"/>
          <p:cNvSpPr>
            <a:spLocks noGrp="1"/>
          </p:cNvSpPr>
          <p:nvPr>
            <p:ph idx="1"/>
          </p:nvPr>
        </p:nvSpPr>
        <p:spPr>
          <a:xfrm>
            <a:off x="3862958" y="2709714"/>
            <a:ext cx="3816424" cy="2520280"/>
          </a:xfrm>
        </p:spPr>
        <p:txBody>
          <a:bodyPr>
            <a:noAutofit/>
          </a:bodyPr>
          <a:lstStyle/>
          <a:p>
            <a:pPr marL="0" indent="0" algn="ctr">
              <a:buNone/>
            </a:pPr>
            <a:r>
              <a:rPr lang="zh-CN" altLang="en-US" sz="3200" b="1" dirty="0"/>
              <a:t>案件事实</a:t>
            </a:r>
          </a:p>
          <a:p>
            <a:pPr marL="0" indent="0" algn="ctr">
              <a:buNone/>
            </a:pPr>
            <a:r>
              <a:rPr lang="zh-CN" altLang="en-US" sz="3200" b="1" dirty="0"/>
              <a:t>诉讼过程</a:t>
            </a:r>
          </a:p>
          <a:p>
            <a:pPr marL="0" indent="0" algn="ctr">
              <a:buNone/>
            </a:pPr>
            <a:r>
              <a:rPr lang="zh-CN" altLang="en-US" sz="3200" b="1" dirty="0"/>
              <a:t>一审争议焦点</a:t>
            </a:r>
          </a:p>
          <a:p>
            <a:pPr marL="0" indent="0" algn="ctr">
              <a:buNone/>
            </a:pPr>
            <a:r>
              <a:rPr lang="zh-CN" altLang="en-US" sz="3200" b="1" dirty="0"/>
              <a:t>二审争议焦点</a:t>
            </a:r>
          </a:p>
        </p:txBody>
      </p:sp>
    </p:spTree>
    <p:extLst>
      <p:ext uri="{BB962C8B-B14F-4D97-AF65-F5344CB8AC3E}">
        <p14:creationId xmlns:p14="http://schemas.microsoft.com/office/powerpoint/2010/main" val="141018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en-US" sz="4000" b="1" dirty="0">
                <a:solidFill>
                  <a:srgbClr val="7C1D20"/>
                </a:solidFill>
                <a:latin typeface="+mn-ea"/>
              </a:rPr>
              <a:t>案件事实</a:t>
            </a:r>
          </a:p>
        </p:txBody>
      </p:sp>
      <p:sp>
        <p:nvSpPr>
          <p:cNvPr id="3" name="内容占位符 2"/>
          <p:cNvSpPr>
            <a:spLocks noGrp="1"/>
          </p:cNvSpPr>
          <p:nvPr>
            <p:ph idx="1"/>
          </p:nvPr>
        </p:nvSpPr>
        <p:spPr>
          <a:xfrm>
            <a:off x="1486694" y="2565698"/>
            <a:ext cx="9721080" cy="3528392"/>
          </a:xfrm>
        </p:spPr>
        <p:txBody>
          <a:bodyPr>
            <a:noAutofit/>
          </a:bodyPr>
          <a:lstStyle/>
          <a:p>
            <a:r>
              <a:rPr lang="en-US" altLang="zh-CN" sz="3200" dirty="0"/>
              <a:t>2014</a:t>
            </a:r>
            <a:r>
              <a:rPr lang="zh-CN" altLang="en-US" sz="3200" dirty="0"/>
              <a:t>年</a:t>
            </a:r>
            <a:r>
              <a:rPr lang="en-US" altLang="zh-CN" sz="3200" dirty="0"/>
              <a:t>6</a:t>
            </a:r>
            <a:r>
              <a:rPr lang="zh-CN" altLang="en-US" sz="3200" dirty="0"/>
              <a:t>月</a:t>
            </a:r>
            <a:r>
              <a:rPr lang="en-US" altLang="zh-CN" sz="3200" dirty="0"/>
              <a:t>24</a:t>
            </a:r>
            <a:r>
              <a:rPr lang="zh-CN" altLang="en-US" sz="3200" dirty="0"/>
              <a:t>日，杨代宝与新贵兴公司签订</a:t>
            </a:r>
            <a:r>
              <a:rPr lang="en-US" altLang="zh-CN" sz="3200" dirty="0"/>
              <a:t>《</a:t>
            </a:r>
            <a:r>
              <a:rPr lang="zh-CN" altLang="en-US" sz="3200" dirty="0"/>
              <a:t>销售合同</a:t>
            </a:r>
            <a:r>
              <a:rPr lang="en-US" altLang="zh-CN" sz="3200" dirty="0"/>
              <a:t>》</a:t>
            </a:r>
            <a:r>
              <a:rPr lang="zh-CN" altLang="en-US" sz="3200" dirty="0"/>
              <a:t>，购买</a:t>
            </a:r>
            <a:r>
              <a:rPr lang="en-US" altLang="zh-CN" sz="3200" dirty="0"/>
              <a:t>550</a:t>
            </a:r>
            <a:r>
              <a:rPr lang="zh-CN" altLang="en-US" sz="3200" dirty="0"/>
              <a:t>万元单价的宾利汽车一台。</a:t>
            </a:r>
          </a:p>
          <a:p>
            <a:r>
              <a:rPr lang="en-US" altLang="zh-CN" sz="3200" dirty="0"/>
              <a:t>2014</a:t>
            </a:r>
            <a:r>
              <a:rPr lang="zh-CN" altLang="en-US" sz="3200" dirty="0"/>
              <a:t>年</a:t>
            </a:r>
            <a:r>
              <a:rPr lang="en-US" altLang="zh-CN" sz="3200" dirty="0"/>
              <a:t>7</a:t>
            </a:r>
            <a:r>
              <a:rPr lang="zh-CN" altLang="en-US" sz="3200" dirty="0"/>
              <a:t>月</a:t>
            </a:r>
            <a:r>
              <a:rPr lang="en-US" altLang="zh-CN" sz="3200" dirty="0"/>
              <a:t>30</a:t>
            </a:r>
            <a:r>
              <a:rPr lang="zh-CN" altLang="en-US" sz="3200" dirty="0"/>
              <a:t>日，新贵兴公司对从大众经销商那里购买来的宾利车进行漆面损伤维修。</a:t>
            </a:r>
          </a:p>
          <a:p>
            <a:r>
              <a:rPr lang="en-US" altLang="zh-CN" sz="3200" dirty="0"/>
              <a:t>2014</a:t>
            </a:r>
            <a:r>
              <a:rPr lang="zh-CN" altLang="en-US" sz="3200" dirty="0"/>
              <a:t>年</a:t>
            </a:r>
            <a:r>
              <a:rPr lang="en-US" altLang="zh-CN" sz="3200" dirty="0"/>
              <a:t>10</a:t>
            </a:r>
            <a:r>
              <a:rPr lang="zh-CN" altLang="en-US" sz="3200" dirty="0"/>
              <a:t>月</a:t>
            </a:r>
            <a:r>
              <a:rPr lang="en-US" altLang="zh-CN" sz="3200" dirty="0"/>
              <a:t>8</a:t>
            </a:r>
            <a:r>
              <a:rPr lang="zh-CN" altLang="en-US" sz="3200" dirty="0"/>
              <a:t>日，新贵兴公司更换宾利车的窗帘总成。</a:t>
            </a:r>
          </a:p>
          <a:p>
            <a:pPr algn="ctr"/>
            <a:endParaRPr lang="zh-CN" altLang="en-US" sz="3200" b="1" dirty="0"/>
          </a:p>
        </p:txBody>
      </p:sp>
    </p:spTree>
    <p:extLst>
      <p:ext uri="{BB962C8B-B14F-4D97-AF65-F5344CB8AC3E}">
        <p14:creationId xmlns:p14="http://schemas.microsoft.com/office/powerpoint/2010/main" val="17155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en-US" sz="4000" b="1" dirty="0">
                <a:solidFill>
                  <a:srgbClr val="7C1D20"/>
                </a:solidFill>
                <a:latin typeface="+mn-ea"/>
              </a:rPr>
              <a:t>案件事实</a:t>
            </a:r>
          </a:p>
        </p:txBody>
      </p:sp>
      <p:sp>
        <p:nvSpPr>
          <p:cNvPr id="3" name="内容占位符 2"/>
          <p:cNvSpPr>
            <a:spLocks noGrp="1"/>
          </p:cNvSpPr>
          <p:nvPr>
            <p:ph idx="1"/>
          </p:nvPr>
        </p:nvSpPr>
        <p:spPr>
          <a:xfrm>
            <a:off x="1486694" y="2565698"/>
            <a:ext cx="9721080" cy="3528392"/>
          </a:xfrm>
        </p:spPr>
        <p:txBody>
          <a:bodyPr>
            <a:noAutofit/>
          </a:bodyPr>
          <a:lstStyle/>
          <a:p>
            <a:r>
              <a:rPr lang="en-US" altLang="zh-CN" sz="3200" dirty="0"/>
              <a:t>2014</a:t>
            </a:r>
            <a:r>
              <a:rPr lang="zh-CN" altLang="en-US" sz="3200" dirty="0"/>
              <a:t>年</a:t>
            </a:r>
            <a:r>
              <a:rPr lang="en-US" altLang="zh-CN" sz="3200" dirty="0"/>
              <a:t>10</a:t>
            </a:r>
            <a:r>
              <a:rPr lang="zh-CN" altLang="en-US" sz="3200" dirty="0"/>
              <a:t>月</a:t>
            </a:r>
            <a:r>
              <a:rPr lang="en-US" altLang="zh-CN" sz="3200" dirty="0"/>
              <a:t>14</a:t>
            </a:r>
            <a:r>
              <a:rPr lang="zh-CN" altLang="en-US" sz="3200" dirty="0"/>
              <a:t>日，宾利汽车实际交付。交付时，新贵兴公司未主动告知之前的处理、维修记录。</a:t>
            </a:r>
          </a:p>
          <a:p>
            <a:r>
              <a:rPr lang="en-US" altLang="zh-CN" sz="3200" dirty="0"/>
              <a:t>2016</a:t>
            </a:r>
            <a:r>
              <a:rPr lang="zh-CN" altLang="en-US" sz="3200" dirty="0"/>
              <a:t>年</a:t>
            </a:r>
            <a:r>
              <a:rPr lang="en-US" altLang="zh-CN" sz="3200" dirty="0"/>
              <a:t>5</a:t>
            </a:r>
            <a:r>
              <a:rPr lang="zh-CN" altLang="en-US" sz="3200" dirty="0"/>
              <a:t>月</a:t>
            </a:r>
            <a:r>
              <a:rPr lang="en-US" altLang="zh-CN" sz="3200" dirty="0"/>
              <a:t>31</a:t>
            </a:r>
            <a:r>
              <a:rPr lang="zh-CN" altLang="en-US" sz="3200" dirty="0"/>
              <a:t>日，杨代宝在查询车辆的维修保养记录时，发现宾利汽车的前述处理、维修记录，遂提起诉讼。</a:t>
            </a:r>
          </a:p>
          <a:p>
            <a:pPr algn="ctr"/>
            <a:endParaRPr lang="zh-CN" altLang="en-US" sz="3200" b="1" dirty="0"/>
          </a:p>
        </p:txBody>
      </p:sp>
    </p:spTree>
    <p:extLst>
      <p:ext uri="{BB962C8B-B14F-4D97-AF65-F5344CB8AC3E}">
        <p14:creationId xmlns:p14="http://schemas.microsoft.com/office/powerpoint/2010/main" val="3255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46734" y="1053530"/>
            <a:ext cx="8469646" cy="724564"/>
          </a:xfrm>
        </p:spPr>
        <p:txBody>
          <a:bodyPr>
            <a:noAutofit/>
          </a:bodyPr>
          <a:lstStyle/>
          <a:p>
            <a:r>
              <a:rPr lang="zh-CN" altLang="en-US" sz="4000" b="1" dirty="0">
                <a:solidFill>
                  <a:srgbClr val="7C1D20"/>
                </a:solidFill>
                <a:latin typeface="+mn-ea"/>
              </a:rPr>
              <a:t>诉讼过程</a:t>
            </a:r>
          </a:p>
        </p:txBody>
      </p:sp>
      <p:sp>
        <p:nvSpPr>
          <p:cNvPr id="3" name="内容占位符 2"/>
          <p:cNvSpPr>
            <a:spLocks noGrp="1"/>
          </p:cNvSpPr>
          <p:nvPr>
            <p:ph idx="1"/>
          </p:nvPr>
        </p:nvSpPr>
        <p:spPr>
          <a:xfrm>
            <a:off x="1235460" y="2133650"/>
            <a:ext cx="10044322" cy="3816424"/>
          </a:xfrm>
        </p:spPr>
        <p:txBody>
          <a:bodyPr>
            <a:noAutofit/>
          </a:bodyPr>
          <a:lstStyle/>
          <a:p>
            <a:r>
              <a:rPr lang="en-US" altLang="zh-CN" sz="3200" dirty="0"/>
              <a:t>2016</a:t>
            </a:r>
            <a:r>
              <a:rPr lang="zh-CN" altLang="en-US" sz="3200" dirty="0"/>
              <a:t>年</a:t>
            </a:r>
            <a:r>
              <a:rPr lang="en-US" altLang="zh-CN" sz="3200" dirty="0"/>
              <a:t>6</a:t>
            </a:r>
            <a:r>
              <a:rPr lang="zh-CN" altLang="en-US" sz="3200" dirty="0"/>
              <a:t>月</a:t>
            </a:r>
            <a:r>
              <a:rPr lang="en-US" altLang="zh-CN" sz="3200" dirty="0"/>
              <a:t>15</a:t>
            </a:r>
            <a:r>
              <a:rPr lang="zh-CN" altLang="en-US" sz="3200" dirty="0"/>
              <a:t>日，贵州省高院受理此案，在答辩期内，新贵兴公司对管辖权提出异议。</a:t>
            </a:r>
          </a:p>
          <a:p>
            <a:r>
              <a:rPr lang="en-US" altLang="zh-CN" sz="3200" dirty="0"/>
              <a:t>2016</a:t>
            </a:r>
            <a:r>
              <a:rPr lang="zh-CN" altLang="en-US" sz="3200" dirty="0"/>
              <a:t>年</a:t>
            </a:r>
            <a:r>
              <a:rPr lang="en-US" altLang="zh-CN" sz="3200" dirty="0"/>
              <a:t>9</a:t>
            </a:r>
            <a:r>
              <a:rPr lang="zh-CN" altLang="en-US" sz="3200" dirty="0"/>
              <a:t>月</a:t>
            </a:r>
            <a:r>
              <a:rPr lang="en-US" altLang="zh-CN" sz="3200" dirty="0"/>
              <a:t>30</a:t>
            </a:r>
            <a:r>
              <a:rPr lang="zh-CN" altLang="en-US" sz="3200" dirty="0"/>
              <a:t>日，贵州省高院作出民事裁定，驳回新贵兴公司的管辖权异议，新贵兴公司不服该裁定，上诉于最高人民法院。</a:t>
            </a:r>
          </a:p>
          <a:p>
            <a:r>
              <a:rPr lang="en-US" altLang="zh-CN" sz="3200" dirty="0"/>
              <a:t>2017</a:t>
            </a:r>
            <a:r>
              <a:rPr lang="zh-CN" altLang="en-US" sz="3200" dirty="0"/>
              <a:t>年</a:t>
            </a:r>
            <a:r>
              <a:rPr lang="en-US" altLang="zh-CN" sz="3200" dirty="0"/>
              <a:t>3</a:t>
            </a:r>
            <a:r>
              <a:rPr lang="zh-CN" altLang="en-US" sz="3200" dirty="0"/>
              <a:t>月</a:t>
            </a:r>
            <a:r>
              <a:rPr lang="en-US" altLang="zh-CN" sz="3200" dirty="0"/>
              <a:t>21</a:t>
            </a:r>
            <a:r>
              <a:rPr lang="zh-CN" altLang="en-US" sz="3200" dirty="0"/>
              <a:t>日，最高人民法院于作出裁定，驳回新贵兴公司的上诉。</a:t>
            </a:r>
          </a:p>
          <a:p>
            <a:pPr marL="0" indent="0">
              <a:buNone/>
            </a:pPr>
            <a:endParaRPr lang="zh-CN" altLang="en-US" sz="3200" b="1" dirty="0"/>
          </a:p>
        </p:txBody>
      </p:sp>
    </p:spTree>
    <p:extLst>
      <p:ext uri="{BB962C8B-B14F-4D97-AF65-F5344CB8AC3E}">
        <p14:creationId xmlns:p14="http://schemas.microsoft.com/office/powerpoint/2010/main" val="1119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46734" y="1053530"/>
            <a:ext cx="8469646" cy="724564"/>
          </a:xfrm>
        </p:spPr>
        <p:txBody>
          <a:bodyPr>
            <a:noAutofit/>
          </a:bodyPr>
          <a:lstStyle/>
          <a:p>
            <a:r>
              <a:rPr lang="zh-CN" altLang="en-US" sz="4000" b="1" dirty="0">
                <a:solidFill>
                  <a:srgbClr val="7C1D20"/>
                </a:solidFill>
                <a:latin typeface="+mn-ea"/>
              </a:rPr>
              <a:t>诉讼过程</a:t>
            </a:r>
          </a:p>
        </p:txBody>
      </p:sp>
      <p:sp>
        <p:nvSpPr>
          <p:cNvPr id="3" name="内容占位符 2"/>
          <p:cNvSpPr>
            <a:spLocks noGrp="1"/>
          </p:cNvSpPr>
          <p:nvPr>
            <p:ph idx="1"/>
          </p:nvPr>
        </p:nvSpPr>
        <p:spPr>
          <a:xfrm>
            <a:off x="1235460" y="2133650"/>
            <a:ext cx="10044322" cy="3816424"/>
          </a:xfrm>
        </p:spPr>
        <p:txBody>
          <a:bodyPr>
            <a:noAutofit/>
          </a:bodyPr>
          <a:lstStyle/>
          <a:p>
            <a:r>
              <a:rPr lang="en-US" altLang="zh-CN" sz="3200" dirty="0"/>
              <a:t>2017</a:t>
            </a:r>
            <a:r>
              <a:rPr lang="zh-CN" altLang="en-US" sz="3200" dirty="0"/>
              <a:t>年</a:t>
            </a:r>
            <a:r>
              <a:rPr lang="en-US" altLang="zh-CN" sz="3200" dirty="0"/>
              <a:t>10</a:t>
            </a:r>
            <a:r>
              <a:rPr lang="zh-CN" altLang="en-US" sz="3200" dirty="0"/>
              <a:t>月</a:t>
            </a:r>
            <a:r>
              <a:rPr lang="en-US" altLang="zh-CN" sz="3200" dirty="0"/>
              <a:t>16</a:t>
            </a:r>
            <a:r>
              <a:rPr lang="zh-CN" altLang="en-US" sz="3200" dirty="0"/>
              <a:t>日，贵州省高院作出一审判决：</a:t>
            </a:r>
          </a:p>
          <a:p>
            <a:pPr marL="514350" indent="-514350">
              <a:buFont typeface="+mj-lt"/>
              <a:buAutoNum type="arabicPeriod"/>
            </a:pPr>
            <a:r>
              <a:rPr lang="zh-CN" altLang="en-US" sz="3200" dirty="0"/>
              <a:t>撤销杨代宝与新贵兴公司之间的销售合同，杨代宝退还宾利车，新贵兴公司返还购车款；</a:t>
            </a:r>
          </a:p>
          <a:p>
            <a:pPr marL="514350" indent="-514350">
              <a:buFont typeface="+mj-lt"/>
              <a:buAutoNum type="arabicPeriod"/>
            </a:pPr>
            <a:r>
              <a:rPr lang="zh-CN" altLang="en-US" sz="3200" dirty="0"/>
              <a:t>新贵兴公司支付杨代宝三倍宾利车价款，总计</a:t>
            </a:r>
            <a:r>
              <a:rPr lang="en-US" altLang="zh-CN" sz="3200" dirty="0"/>
              <a:t>1650</a:t>
            </a:r>
            <a:r>
              <a:rPr lang="zh-CN" altLang="en-US" sz="3200" dirty="0"/>
              <a:t>万的赔偿金；</a:t>
            </a:r>
          </a:p>
          <a:p>
            <a:pPr marL="514350" indent="-514350">
              <a:buFont typeface="+mj-lt"/>
              <a:buAutoNum type="arabicPeriod"/>
            </a:pPr>
            <a:r>
              <a:rPr lang="zh-CN" altLang="en-US" sz="3200" dirty="0"/>
              <a:t>大众经销公司不承担连带责任。</a:t>
            </a:r>
          </a:p>
          <a:p>
            <a:r>
              <a:rPr lang="zh-CN" altLang="en-US" sz="3200" dirty="0"/>
              <a:t>新贵兴公司不服，向最高人民法院提起上诉。</a:t>
            </a:r>
          </a:p>
          <a:p>
            <a:pPr marL="0" indent="0">
              <a:buNone/>
            </a:pPr>
            <a:endParaRPr lang="zh-CN" altLang="en-US" sz="3200" b="1" dirty="0"/>
          </a:p>
        </p:txBody>
      </p:sp>
    </p:spTree>
    <p:extLst>
      <p:ext uri="{BB962C8B-B14F-4D97-AF65-F5344CB8AC3E}">
        <p14:creationId xmlns:p14="http://schemas.microsoft.com/office/powerpoint/2010/main" val="353344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46734" y="1053530"/>
            <a:ext cx="8469646" cy="724564"/>
          </a:xfrm>
        </p:spPr>
        <p:txBody>
          <a:bodyPr>
            <a:noAutofit/>
          </a:bodyPr>
          <a:lstStyle/>
          <a:p>
            <a:r>
              <a:rPr lang="zh-CN" altLang="en-US" sz="4000" b="1" dirty="0">
                <a:solidFill>
                  <a:srgbClr val="7C1D20"/>
                </a:solidFill>
                <a:latin typeface="+mn-ea"/>
              </a:rPr>
              <a:t>诉讼过程</a:t>
            </a:r>
          </a:p>
        </p:txBody>
      </p:sp>
      <p:sp>
        <p:nvSpPr>
          <p:cNvPr id="3" name="内容占位符 2"/>
          <p:cNvSpPr>
            <a:spLocks noGrp="1"/>
          </p:cNvSpPr>
          <p:nvPr>
            <p:ph idx="1"/>
          </p:nvPr>
        </p:nvSpPr>
        <p:spPr>
          <a:xfrm>
            <a:off x="1235460" y="2421682"/>
            <a:ext cx="10044322" cy="3528392"/>
          </a:xfrm>
        </p:spPr>
        <p:txBody>
          <a:bodyPr>
            <a:noAutofit/>
          </a:bodyPr>
          <a:lstStyle/>
          <a:p>
            <a:r>
              <a:rPr lang="en-US" altLang="zh-CN" sz="3200" dirty="0"/>
              <a:t>2018</a:t>
            </a:r>
            <a:r>
              <a:rPr lang="zh-CN" altLang="en-US" sz="3200" dirty="0"/>
              <a:t>年</a:t>
            </a:r>
            <a:r>
              <a:rPr lang="en-US" altLang="zh-CN" sz="3200" dirty="0"/>
              <a:t>11</a:t>
            </a:r>
            <a:r>
              <a:rPr lang="zh-CN" altLang="en-US" sz="3200" dirty="0"/>
              <a:t>月</a:t>
            </a:r>
            <a:r>
              <a:rPr lang="en-US" altLang="zh-CN" sz="3200" dirty="0"/>
              <a:t>22</a:t>
            </a:r>
            <a:r>
              <a:rPr lang="zh-CN" altLang="en-US" sz="3200" dirty="0"/>
              <a:t>日，最高人民法院作出二审判决：</a:t>
            </a:r>
          </a:p>
          <a:p>
            <a:pPr marL="514350" indent="-514350">
              <a:buFont typeface="+mj-lt"/>
              <a:buAutoNum type="arabicPeriod"/>
            </a:pPr>
            <a:r>
              <a:rPr lang="zh-CN" altLang="en-US" sz="3200" dirty="0"/>
              <a:t>撤销贵州省高院作出的一审判决；</a:t>
            </a:r>
          </a:p>
          <a:p>
            <a:pPr marL="514350" indent="-514350">
              <a:buFont typeface="+mj-lt"/>
              <a:buAutoNum type="arabicPeriod"/>
            </a:pPr>
            <a:r>
              <a:rPr lang="zh-CN" altLang="en-US" sz="3200" dirty="0"/>
              <a:t>新贵兴公司向杨代宝支付赔偿款</a:t>
            </a:r>
            <a:r>
              <a:rPr lang="en-US" altLang="zh-CN" sz="3200" dirty="0"/>
              <a:t>11</a:t>
            </a:r>
            <a:r>
              <a:rPr lang="zh-CN" altLang="en-US" sz="3200" dirty="0"/>
              <a:t>万元。</a:t>
            </a:r>
          </a:p>
          <a:p>
            <a:r>
              <a:rPr lang="en-US" altLang="zh-CN" sz="3200" dirty="0"/>
              <a:t>2019</a:t>
            </a:r>
            <a:r>
              <a:rPr lang="zh-CN" altLang="en-US" sz="3200" dirty="0"/>
              <a:t>年</a:t>
            </a:r>
            <a:r>
              <a:rPr lang="en-US" altLang="zh-CN" sz="3200" dirty="0"/>
              <a:t>6</a:t>
            </a:r>
            <a:r>
              <a:rPr lang="zh-CN" altLang="en-US" sz="3200" dirty="0"/>
              <a:t>月</a:t>
            </a:r>
            <a:r>
              <a:rPr lang="en-US" altLang="zh-CN" sz="3200" dirty="0"/>
              <a:t>28</a:t>
            </a:r>
            <a:r>
              <a:rPr lang="zh-CN" altLang="en-US" sz="3200" dirty="0"/>
              <a:t>日，最高人民法院驳回杨代宝的再审申请。</a:t>
            </a:r>
            <a:endParaRPr lang="zh-CN" altLang="en-US" sz="3200" b="1" dirty="0"/>
          </a:p>
        </p:txBody>
      </p:sp>
    </p:spTree>
    <p:extLst>
      <p:ext uri="{BB962C8B-B14F-4D97-AF65-F5344CB8AC3E}">
        <p14:creationId xmlns:p14="http://schemas.microsoft.com/office/powerpoint/2010/main" val="23304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en-US" sz="4000" b="1" dirty="0">
                <a:solidFill>
                  <a:srgbClr val="7C1D20"/>
                </a:solidFill>
                <a:latin typeface="+mn-ea"/>
              </a:rPr>
              <a:t>一审争议焦点</a:t>
            </a:r>
          </a:p>
        </p:txBody>
      </p:sp>
      <p:sp>
        <p:nvSpPr>
          <p:cNvPr id="3" name="内容占位符 2"/>
          <p:cNvSpPr>
            <a:spLocks noGrp="1"/>
          </p:cNvSpPr>
          <p:nvPr>
            <p:ph idx="1"/>
          </p:nvPr>
        </p:nvSpPr>
        <p:spPr>
          <a:xfrm>
            <a:off x="1486694" y="2565698"/>
            <a:ext cx="9721080" cy="3528392"/>
          </a:xfrm>
        </p:spPr>
        <p:txBody>
          <a:bodyPr>
            <a:noAutofit/>
          </a:bodyPr>
          <a:lstStyle/>
          <a:p>
            <a:pPr marL="514350" indent="-514350">
              <a:buFont typeface="+mj-lt"/>
              <a:buAutoNum type="arabicPeriod"/>
            </a:pPr>
            <a:r>
              <a:rPr lang="zh-CN" altLang="en-US" sz="3200" dirty="0"/>
              <a:t>案涉汽车销售合同是否因存在欺诈行为而被撤销；</a:t>
            </a:r>
          </a:p>
          <a:p>
            <a:pPr marL="514350" indent="-514350">
              <a:buFont typeface="+mj-lt"/>
              <a:buAutoNum type="arabicPeriod"/>
            </a:pPr>
            <a:r>
              <a:rPr lang="zh-CN" altLang="en-US" sz="3200" dirty="0"/>
              <a:t>被告新贵兴公司是否承担惩罚性赔偿责任；</a:t>
            </a:r>
          </a:p>
          <a:p>
            <a:pPr marL="514350" indent="-514350">
              <a:buFont typeface="+mj-lt"/>
              <a:buAutoNum type="arabicPeriod"/>
            </a:pPr>
            <a:r>
              <a:rPr lang="zh-CN" altLang="en-US" sz="3200" dirty="0"/>
              <a:t>被告大众汽车销售公司是否承担连带责任。</a:t>
            </a:r>
          </a:p>
          <a:p>
            <a:pPr marL="0" indent="0">
              <a:buNone/>
            </a:pPr>
            <a:endParaRPr lang="zh-CN" altLang="en-US" sz="3200" b="1" dirty="0"/>
          </a:p>
        </p:txBody>
      </p:sp>
    </p:spTree>
    <p:extLst>
      <p:ext uri="{BB962C8B-B14F-4D97-AF65-F5344CB8AC3E}">
        <p14:creationId xmlns:p14="http://schemas.microsoft.com/office/powerpoint/2010/main" val="10104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1</a:t>
            </a:r>
            <a:r>
              <a:rPr lang="zh-CN" altLang="en-US" sz="4000" b="1" dirty="0">
                <a:solidFill>
                  <a:srgbClr val="7C1D20"/>
                </a:solidFill>
                <a:latin typeface="+mn-ea"/>
              </a:rPr>
              <a:t>：案涉汽车销售合同是否因存在欺诈行为而被撤销</a:t>
            </a:r>
          </a:p>
        </p:txBody>
      </p:sp>
      <p:sp>
        <p:nvSpPr>
          <p:cNvPr id="3" name="内容占位符 2"/>
          <p:cNvSpPr>
            <a:spLocks noGrp="1"/>
          </p:cNvSpPr>
          <p:nvPr>
            <p:ph idx="1"/>
          </p:nvPr>
        </p:nvSpPr>
        <p:spPr>
          <a:xfrm>
            <a:off x="334566" y="2493690"/>
            <a:ext cx="11521280" cy="4104456"/>
          </a:xfrm>
        </p:spPr>
        <p:txBody>
          <a:bodyPr>
            <a:noAutofit/>
          </a:bodyPr>
          <a:lstStyle/>
          <a:p>
            <a:pPr marL="0" indent="0">
              <a:buNone/>
              <a:defRPr/>
            </a:pPr>
            <a:r>
              <a:rPr lang="zh-CN" altLang="en-US" sz="3200" dirty="0"/>
              <a:t>法官的观点：</a:t>
            </a:r>
          </a:p>
          <a:p>
            <a:pPr>
              <a:defRPr/>
            </a:pPr>
            <a:r>
              <a:rPr lang="zh-CN" altLang="en-US" sz="3200" dirty="0"/>
              <a:t>是否存在欺诈情形的认定不能仅限于商品买卖合同缔结阶段，而是要延续到商品销售的结束，也就是车辆的最终交付。</a:t>
            </a:r>
          </a:p>
          <a:p>
            <a:pPr>
              <a:defRPr/>
            </a:pPr>
            <a:r>
              <a:rPr lang="zh-CN" altLang="en-US" sz="3200" dirty="0"/>
              <a:t>关键就是确认车辆的交付时间。</a:t>
            </a:r>
          </a:p>
          <a:p>
            <a:pPr marL="0" indent="0">
              <a:buNone/>
              <a:defRPr/>
            </a:pPr>
            <a:r>
              <a:rPr lang="zh-CN" altLang="en-US" sz="3200" dirty="0"/>
              <a:t>证据：</a:t>
            </a:r>
            <a:r>
              <a:rPr lang="en-US" altLang="zh-CN" sz="3200" dirty="0"/>
              <a:t>《</a:t>
            </a:r>
            <a:r>
              <a:rPr lang="zh-CN" altLang="en-US" sz="3200" dirty="0"/>
              <a:t>中华人民共和国进口机动车辆检验检疫证明</a:t>
            </a:r>
            <a:r>
              <a:rPr lang="en-US" altLang="zh-CN" sz="3200" dirty="0"/>
              <a:t>》</a:t>
            </a:r>
            <a:r>
              <a:rPr lang="zh-CN" altLang="en-US" sz="3200" dirty="0"/>
              <a:t>（贵州省出入境检验检疫局出具），确认</a:t>
            </a:r>
            <a:r>
              <a:rPr lang="en-US" altLang="zh-CN" sz="3200" dirty="0"/>
              <a:t>2014</a:t>
            </a:r>
            <a:r>
              <a:rPr lang="zh-CN" altLang="en-US" sz="3200" dirty="0"/>
              <a:t>年</a:t>
            </a:r>
            <a:r>
              <a:rPr lang="en-US" altLang="zh-CN" sz="3200" dirty="0"/>
              <a:t>10</a:t>
            </a:r>
            <a:r>
              <a:rPr lang="zh-CN" altLang="en-US" sz="3200" dirty="0"/>
              <a:t>月</a:t>
            </a:r>
            <a:r>
              <a:rPr lang="en-US" altLang="zh-CN" sz="3200" dirty="0"/>
              <a:t>14</a:t>
            </a:r>
            <a:r>
              <a:rPr lang="zh-CN" altLang="en-US" sz="3200" dirty="0"/>
              <a:t>日，为车辆交付时间。</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23690790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629594"/>
            <a:ext cx="10862818" cy="4464496"/>
          </a:xfrm>
        </p:spPr>
        <p:txBody>
          <a:bodyPr>
            <a:noAutofit/>
          </a:bodyPr>
          <a:lstStyle/>
          <a:p>
            <a:pPr>
              <a:defRPr/>
            </a:pPr>
            <a:r>
              <a:rPr lang="zh-CN" altLang="en-US" sz="3200" dirty="0">
                <a:latin typeface="+mn-ea"/>
              </a:rPr>
              <a:t>据此，本案所涉车辆于</a:t>
            </a:r>
            <a:r>
              <a:rPr lang="en-US" altLang="zh-CN" sz="3200" dirty="0">
                <a:latin typeface="+mn-ea"/>
              </a:rPr>
              <a:t>2014</a:t>
            </a:r>
            <a:r>
              <a:rPr lang="zh-CN" altLang="en-US" sz="3200" dirty="0">
                <a:latin typeface="+mn-ea"/>
              </a:rPr>
              <a:t>年</a:t>
            </a:r>
            <a:r>
              <a:rPr lang="en-US" altLang="zh-CN" sz="3200" dirty="0">
                <a:latin typeface="+mn-ea"/>
              </a:rPr>
              <a:t>7</a:t>
            </a:r>
            <a:r>
              <a:rPr lang="zh-CN" altLang="en-US" sz="3200" dirty="0">
                <a:latin typeface="+mn-ea"/>
              </a:rPr>
              <a:t>月</a:t>
            </a:r>
            <a:r>
              <a:rPr lang="en-US" altLang="zh-CN" sz="3200" dirty="0">
                <a:latin typeface="+mn-ea"/>
              </a:rPr>
              <a:t>30</a:t>
            </a:r>
            <a:r>
              <a:rPr lang="zh-CN" altLang="en-US" sz="3200" dirty="0">
                <a:latin typeface="+mn-ea"/>
              </a:rPr>
              <a:t>日和</a:t>
            </a:r>
            <a:r>
              <a:rPr lang="en-US" altLang="zh-CN" sz="3200" dirty="0">
                <a:latin typeface="+mn-ea"/>
              </a:rPr>
              <a:t>2014</a:t>
            </a:r>
            <a:r>
              <a:rPr lang="zh-CN" altLang="en-US" sz="3200" dirty="0">
                <a:latin typeface="+mn-ea"/>
              </a:rPr>
              <a:t>年</a:t>
            </a:r>
            <a:r>
              <a:rPr lang="en-US" altLang="zh-CN" sz="3200" dirty="0">
                <a:latin typeface="+mn-ea"/>
              </a:rPr>
              <a:t>10</a:t>
            </a:r>
            <a:r>
              <a:rPr lang="zh-CN" altLang="en-US" sz="3200" dirty="0">
                <a:latin typeface="+mn-ea"/>
              </a:rPr>
              <a:t>月</a:t>
            </a:r>
            <a:r>
              <a:rPr lang="en-US" altLang="zh-CN" sz="3200" dirty="0">
                <a:latin typeface="+mn-ea"/>
              </a:rPr>
              <a:t>8</a:t>
            </a:r>
            <a:r>
              <a:rPr lang="zh-CN" altLang="en-US" sz="3200" dirty="0">
                <a:latin typeface="+mn-ea"/>
              </a:rPr>
              <a:t>日，进行过的瑕疵处理和维修，都在车辆交付之前，故而原告主张在车辆交付前并不知道这一情况能够获得支持。</a:t>
            </a:r>
          </a:p>
          <a:p>
            <a:pPr>
              <a:defRPr/>
            </a:pPr>
            <a:r>
              <a:rPr lang="zh-CN" altLang="en-US" sz="3200" dirty="0">
                <a:latin typeface="+mn-ea"/>
              </a:rPr>
              <a:t>法院进而认定，新贵兴公司在车辆交付前未告知原告车辆相关维修情况的行为，是剥夺了原告作为消费者应享有的知情权，致使其不能基于真实意愿作出解除合同的意思表示或者行使更换商品或退货的权利，因此新贵兴公司构成欺诈。</a:t>
            </a:r>
          </a:p>
        </p:txBody>
      </p:sp>
    </p:spTree>
    <p:extLst>
      <p:ext uri="{BB962C8B-B14F-4D97-AF65-F5344CB8AC3E}">
        <p14:creationId xmlns:p14="http://schemas.microsoft.com/office/powerpoint/2010/main" val="179221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341562"/>
            <a:ext cx="10441160" cy="4536504"/>
          </a:xfrm>
        </p:spPr>
        <p:txBody>
          <a:bodyPr>
            <a:noAutofit/>
          </a:bodyPr>
          <a:lstStyle/>
          <a:p>
            <a:pPr marL="0" indent="0">
              <a:lnSpc>
                <a:spcPct val="140000"/>
              </a:lnSpc>
              <a:spcBef>
                <a:spcPts val="0"/>
              </a:spcBef>
              <a:buNone/>
            </a:pPr>
            <a:r>
              <a:rPr lang="en-US" altLang="zh-CN" sz="3000" dirty="0">
                <a:latin typeface="+mn-ea"/>
                <a:cs typeface="+mj-cs"/>
              </a:rPr>
              <a:t>5</a:t>
            </a:r>
            <a:r>
              <a:rPr lang="zh-CN" altLang="en-US" sz="3000" dirty="0">
                <a:latin typeface="+mn-ea"/>
                <a:cs typeface="+mj-cs"/>
              </a:rPr>
              <a:t>、诉讼</a:t>
            </a:r>
          </a:p>
          <a:p>
            <a:pPr marL="0" indent="0">
              <a:lnSpc>
                <a:spcPct val="140000"/>
              </a:lnSpc>
              <a:spcBef>
                <a:spcPts val="0"/>
              </a:spcBef>
              <a:buNone/>
            </a:pPr>
            <a:r>
              <a:rPr lang="en-US" altLang="zh-CN" sz="3000" b="1" dirty="0">
                <a:latin typeface="+mn-ea"/>
                <a:cs typeface="+mj-cs"/>
              </a:rPr>
              <a:t>《</a:t>
            </a:r>
            <a:r>
              <a:rPr lang="zh-CN" altLang="en-US" sz="3000" b="1" dirty="0">
                <a:latin typeface="+mn-ea"/>
                <a:cs typeface="+mj-cs"/>
              </a:rPr>
              <a:t>消法</a:t>
            </a:r>
            <a:r>
              <a:rPr lang="en-US" altLang="zh-CN" sz="3000" b="1" dirty="0">
                <a:latin typeface="+mn-ea"/>
                <a:cs typeface="+mj-cs"/>
              </a:rPr>
              <a:t>》</a:t>
            </a:r>
            <a:r>
              <a:rPr lang="zh-CN" altLang="en-US" sz="3000" b="1" dirty="0">
                <a:latin typeface="+mn-ea"/>
                <a:cs typeface="+mj-cs"/>
              </a:rPr>
              <a:t>第四十七条</a:t>
            </a:r>
            <a:r>
              <a:rPr lang="zh-CN" altLang="en-US" sz="3000" dirty="0">
                <a:latin typeface="+mn-ea"/>
                <a:cs typeface="+mj-cs"/>
              </a:rPr>
              <a:t>：</a:t>
            </a:r>
          </a:p>
          <a:p>
            <a:pPr marL="0" indent="0">
              <a:lnSpc>
                <a:spcPct val="140000"/>
              </a:lnSpc>
              <a:spcBef>
                <a:spcPts val="0"/>
              </a:spcBef>
              <a:buNone/>
            </a:pPr>
            <a:r>
              <a:rPr lang="zh-CN" altLang="en-US" sz="3000" dirty="0">
                <a:latin typeface="+mn-ea"/>
                <a:cs typeface="+mj-cs"/>
              </a:rPr>
              <a:t>    对侵害众多消费者合法权益的行为，中国消费者协会以及在省、自治区、直辖市设立的消费者协会，可以向人民法院提起诉讼。</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407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368152"/>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2</a:t>
            </a:r>
            <a:r>
              <a:rPr lang="zh-CN" altLang="en-US" sz="4000" b="1" dirty="0">
                <a:solidFill>
                  <a:srgbClr val="7C1D20"/>
                </a:solidFill>
                <a:latin typeface="+mn-ea"/>
              </a:rPr>
              <a:t>：被告新贵兴公司是否承担惩罚性赔偿责任</a:t>
            </a:r>
          </a:p>
        </p:txBody>
      </p:sp>
      <p:sp>
        <p:nvSpPr>
          <p:cNvPr id="3" name="内容占位符 2"/>
          <p:cNvSpPr>
            <a:spLocks noGrp="1"/>
          </p:cNvSpPr>
          <p:nvPr>
            <p:ph idx="1"/>
          </p:nvPr>
        </p:nvSpPr>
        <p:spPr>
          <a:xfrm>
            <a:off x="1054646" y="2853730"/>
            <a:ext cx="10153128" cy="3024336"/>
          </a:xfrm>
        </p:spPr>
        <p:txBody>
          <a:bodyPr>
            <a:noAutofit/>
          </a:bodyPr>
          <a:lstStyle/>
          <a:p>
            <a:pPr marL="0" indent="0">
              <a:buNone/>
              <a:defRPr/>
            </a:pPr>
            <a:r>
              <a:rPr lang="zh-CN" altLang="en-US" sz="3200" dirty="0"/>
              <a:t>法官观点：</a:t>
            </a:r>
          </a:p>
          <a:p>
            <a:pPr marL="514350" indent="-514350">
              <a:buFont typeface="+mj-lt"/>
              <a:buAutoNum type="arabicPeriod"/>
              <a:defRPr/>
            </a:pPr>
            <a:r>
              <a:rPr lang="zh-CN" altLang="en-US" sz="3200" dirty="0"/>
              <a:t>根据</a:t>
            </a:r>
            <a:r>
              <a:rPr lang="en-US" altLang="zh-CN" sz="3200" dirty="0"/>
              <a:t>《</a:t>
            </a:r>
            <a:r>
              <a:rPr lang="zh-CN" altLang="en-US" sz="3200" dirty="0"/>
              <a:t>消法</a:t>
            </a:r>
            <a:r>
              <a:rPr lang="en-US" altLang="zh-CN" sz="3200" dirty="0"/>
              <a:t>》</a:t>
            </a:r>
            <a:r>
              <a:rPr lang="zh-CN" altLang="en-US" sz="3200" dirty="0"/>
              <a:t>第五十五条的规定，三倍赔偿责任主要是针对经营者的欺诈行为的带有惩罚性质的责任，与消费者所受损失大小没有必然关系，也未明确要求损失是由</a:t>
            </a:r>
            <a:r>
              <a:rPr lang="en-US" altLang="zh-CN" sz="3200" dirty="0"/>
              <a:t>《</a:t>
            </a:r>
            <a:r>
              <a:rPr lang="zh-CN" altLang="en-US" sz="3200" dirty="0"/>
              <a:t>产品质量法</a:t>
            </a:r>
            <a:r>
              <a:rPr lang="en-US" altLang="zh-CN" sz="3200" dirty="0"/>
              <a:t>》</a:t>
            </a:r>
            <a:r>
              <a:rPr lang="zh-CN" altLang="en-US" sz="3200" dirty="0"/>
              <a:t>所规定的缺陷产品造成的。</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14617900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98662" y="1845618"/>
            <a:ext cx="10297144" cy="3672408"/>
          </a:xfrm>
        </p:spPr>
        <p:txBody>
          <a:bodyPr>
            <a:noAutofit/>
          </a:bodyPr>
          <a:lstStyle/>
          <a:p>
            <a:pPr marL="514350" indent="-514350">
              <a:buFont typeface="+mj-lt"/>
              <a:buAutoNum type="arabicPeriod" startAt="2"/>
              <a:defRPr/>
            </a:pPr>
            <a:r>
              <a:rPr lang="zh-CN" altLang="en-US" sz="3200" dirty="0">
                <a:latin typeface="+mn-ea"/>
              </a:rPr>
              <a:t>案涉车辆不同于一般的汽车商品，其品牌溢价高，价值也高达到</a:t>
            </a:r>
            <a:r>
              <a:rPr lang="en-US" altLang="zh-CN" sz="3200" dirty="0">
                <a:latin typeface="+mn-ea"/>
              </a:rPr>
              <a:t>550</a:t>
            </a:r>
            <a:r>
              <a:rPr lang="zh-CN" altLang="en-US" sz="3200" dirty="0">
                <a:latin typeface="+mn-ea"/>
              </a:rPr>
              <a:t>万元，即使比案涉车辆问题更轻微的质量问题亦会严重影响车辆的价值，从而造成消费者的损失。</a:t>
            </a:r>
          </a:p>
          <a:p>
            <a:pPr>
              <a:defRPr/>
            </a:pPr>
            <a:r>
              <a:rPr lang="zh-CN" altLang="en-US" sz="3200" dirty="0">
                <a:latin typeface="+mn-ea"/>
              </a:rPr>
              <a:t>因此，法官最终支持了原告要求被告支付车辆价款三倍的</a:t>
            </a:r>
            <a:r>
              <a:rPr lang="en-US" altLang="zh-CN" sz="3200" dirty="0">
                <a:latin typeface="+mn-ea"/>
              </a:rPr>
              <a:t>1650</a:t>
            </a:r>
            <a:r>
              <a:rPr lang="zh-CN" altLang="en-US" sz="3200" dirty="0">
                <a:latin typeface="+mn-ea"/>
              </a:rPr>
              <a:t>万惩罚性赔偿的诉求。</a:t>
            </a:r>
          </a:p>
          <a:p>
            <a:pPr>
              <a:defRPr/>
            </a:pPr>
            <a:endParaRPr lang="zh-CN" altLang="en-US" sz="3200" dirty="0">
              <a:latin typeface="+mn-ea"/>
            </a:endParaRPr>
          </a:p>
        </p:txBody>
      </p:sp>
    </p:spTree>
    <p:extLst>
      <p:ext uri="{BB962C8B-B14F-4D97-AF65-F5344CB8AC3E}">
        <p14:creationId xmlns:p14="http://schemas.microsoft.com/office/powerpoint/2010/main" val="2239360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512168"/>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3</a:t>
            </a:r>
            <a:r>
              <a:rPr lang="zh-CN" altLang="en-US" sz="4000" b="1" dirty="0">
                <a:solidFill>
                  <a:srgbClr val="7C1D20"/>
                </a:solidFill>
                <a:latin typeface="+mn-ea"/>
              </a:rPr>
              <a:t>：被告大众汽车销售公司是否承担连带责任</a:t>
            </a:r>
          </a:p>
        </p:txBody>
      </p:sp>
      <p:sp>
        <p:nvSpPr>
          <p:cNvPr id="3" name="内容占位符 2"/>
          <p:cNvSpPr>
            <a:spLocks noGrp="1"/>
          </p:cNvSpPr>
          <p:nvPr>
            <p:ph idx="1"/>
          </p:nvPr>
        </p:nvSpPr>
        <p:spPr>
          <a:xfrm>
            <a:off x="1257814" y="3007160"/>
            <a:ext cx="9661927" cy="2582874"/>
          </a:xfrm>
        </p:spPr>
        <p:txBody>
          <a:bodyPr>
            <a:noAutofit/>
          </a:bodyPr>
          <a:lstStyle/>
          <a:p>
            <a:pPr marL="0" indent="0">
              <a:buNone/>
              <a:defRPr/>
            </a:pPr>
            <a:r>
              <a:rPr lang="zh-CN" altLang="en-US" sz="3200" dirty="0"/>
              <a:t>法官观点：</a:t>
            </a:r>
          </a:p>
          <a:p>
            <a:pPr marL="0" indent="0">
              <a:buNone/>
              <a:defRPr/>
            </a:pPr>
            <a:r>
              <a:rPr lang="zh-CN" altLang="en-US" sz="3200" dirty="0"/>
              <a:t>       大众经销商不是本案所涉车辆销售合同的销售方，不直接对原告杨代宝进行销售及服务。同时，大众经销商不能实施欺诈行为。故无需承担连带责任。</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8626577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97546"/>
            <a:ext cx="8469646" cy="724564"/>
          </a:xfrm>
        </p:spPr>
        <p:txBody>
          <a:bodyPr>
            <a:noAutofit/>
          </a:bodyPr>
          <a:lstStyle/>
          <a:p>
            <a:r>
              <a:rPr lang="zh-CN" altLang="en-US" sz="4000" b="1" dirty="0">
                <a:solidFill>
                  <a:srgbClr val="7C1D20"/>
                </a:solidFill>
                <a:latin typeface="+mn-ea"/>
              </a:rPr>
              <a:t>二审争议焦点</a:t>
            </a:r>
          </a:p>
        </p:txBody>
      </p:sp>
      <p:sp>
        <p:nvSpPr>
          <p:cNvPr id="3" name="内容占位符 2"/>
          <p:cNvSpPr>
            <a:spLocks noGrp="1"/>
          </p:cNvSpPr>
          <p:nvPr>
            <p:ph idx="1"/>
          </p:nvPr>
        </p:nvSpPr>
        <p:spPr>
          <a:xfrm>
            <a:off x="1486694" y="2565698"/>
            <a:ext cx="9721080" cy="3528392"/>
          </a:xfrm>
        </p:spPr>
        <p:txBody>
          <a:bodyPr>
            <a:noAutofit/>
          </a:bodyPr>
          <a:lstStyle/>
          <a:p>
            <a:pPr marL="514350" indent="-514350">
              <a:buFont typeface="+mj-lt"/>
              <a:buAutoNum type="arabicPeriod"/>
            </a:pPr>
            <a:r>
              <a:rPr lang="en-US" altLang="zh-CN" sz="3200" dirty="0"/>
              <a:t>《</a:t>
            </a:r>
            <a:r>
              <a:rPr lang="zh-CN" altLang="en-US" sz="3200" dirty="0"/>
              <a:t>消费者权益保护法</a:t>
            </a:r>
            <a:r>
              <a:rPr lang="en-US" altLang="zh-CN" sz="3200" dirty="0"/>
              <a:t>》</a:t>
            </a:r>
            <a:r>
              <a:rPr lang="zh-CN" altLang="en-US" sz="3200" dirty="0"/>
              <a:t>是否适用于案涉纠纷；</a:t>
            </a:r>
          </a:p>
          <a:p>
            <a:pPr marL="514350" indent="-514350">
              <a:buFont typeface="+mj-lt"/>
              <a:buAutoNum type="arabicPeriod"/>
            </a:pPr>
            <a:r>
              <a:rPr lang="zh-CN" altLang="en-US" sz="3200" dirty="0"/>
              <a:t>新贵兴公司的行为是否构成</a:t>
            </a:r>
            <a:r>
              <a:rPr lang="en-US" altLang="zh-CN" sz="3200" dirty="0"/>
              <a:t>《</a:t>
            </a:r>
            <a:r>
              <a:rPr lang="zh-CN" altLang="en-US" sz="3200" dirty="0"/>
              <a:t>消费者权益保护法</a:t>
            </a:r>
            <a:r>
              <a:rPr lang="en-US" altLang="zh-CN" sz="3200" dirty="0"/>
              <a:t>》</a:t>
            </a:r>
            <a:r>
              <a:rPr lang="zh-CN" altLang="en-US" sz="3200" dirty="0"/>
              <a:t>中的欺诈；</a:t>
            </a:r>
          </a:p>
          <a:p>
            <a:pPr marL="514350" indent="-514350">
              <a:buFont typeface="+mj-lt"/>
              <a:buAutoNum type="arabicPeriod"/>
            </a:pPr>
            <a:r>
              <a:rPr lang="zh-CN" altLang="en-US" sz="3200" dirty="0"/>
              <a:t>新贵兴公司是否应承担相应的赔偿责任。</a:t>
            </a:r>
          </a:p>
          <a:p>
            <a:pPr marL="0" indent="0">
              <a:buNone/>
            </a:pPr>
            <a:endParaRPr lang="zh-CN" altLang="en-US" sz="3200" b="1" dirty="0"/>
          </a:p>
        </p:txBody>
      </p:sp>
    </p:spTree>
    <p:extLst>
      <p:ext uri="{BB962C8B-B14F-4D97-AF65-F5344CB8AC3E}">
        <p14:creationId xmlns:p14="http://schemas.microsoft.com/office/powerpoint/2010/main" val="7680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1</a:t>
            </a:r>
            <a:r>
              <a:rPr lang="zh-CN" altLang="en-US" sz="4000" b="1" dirty="0">
                <a:solidFill>
                  <a:srgbClr val="7C1D20"/>
                </a:solidFill>
                <a:latin typeface="+mn-ea"/>
              </a:rPr>
              <a:t>：</a:t>
            </a:r>
            <a:r>
              <a:rPr lang="en-US" altLang="zh-CN" sz="4000" b="1" dirty="0">
                <a:solidFill>
                  <a:srgbClr val="7C1D20"/>
                </a:solidFill>
                <a:latin typeface="+mn-ea"/>
              </a:rPr>
              <a:t>《</a:t>
            </a:r>
            <a:r>
              <a:rPr lang="zh-CN" altLang="en-US" sz="4000" b="1" dirty="0">
                <a:solidFill>
                  <a:srgbClr val="7C1D20"/>
                </a:solidFill>
                <a:latin typeface="+mn-ea"/>
              </a:rPr>
              <a:t>消费者权益保护法</a:t>
            </a:r>
            <a:r>
              <a:rPr lang="en-US" altLang="zh-CN" sz="4000" b="1" dirty="0">
                <a:solidFill>
                  <a:srgbClr val="7C1D20"/>
                </a:solidFill>
                <a:latin typeface="+mn-ea"/>
              </a:rPr>
              <a:t>》</a:t>
            </a:r>
            <a:r>
              <a:rPr lang="zh-CN" altLang="en-US" sz="4000" b="1" dirty="0">
                <a:solidFill>
                  <a:srgbClr val="7C1D20"/>
                </a:solidFill>
                <a:latin typeface="+mn-ea"/>
              </a:rPr>
              <a:t>是否适用于案涉纠纷</a:t>
            </a:r>
          </a:p>
        </p:txBody>
      </p:sp>
      <p:sp>
        <p:nvSpPr>
          <p:cNvPr id="3" name="内容占位符 2"/>
          <p:cNvSpPr>
            <a:spLocks noGrp="1"/>
          </p:cNvSpPr>
          <p:nvPr>
            <p:ph idx="1"/>
          </p:nvPr>
        </p:nvSpPr>
        <p:spPr>
          <a:xfrm>
            <a:off x="1861176" y="3141762"/>
            <a:ext cx="9202581" cy="2448272"/>
          </a:xfrm>
        </p:spPr>
        <p:txBody>
          <a:bodyPr>
            <a:noAutofit/>
          </a:bodyPr>
          <a:lstStyle/>
          <a:p>
            <a:pPr>
              <a:defRPr/>
            </a:pPr>
            <a:r>
              <a:rPr lang="zh-CN" altLang="en-US" sz="3200" dirty="0"/>
              <a:t>杨代宝自认购买宾利车，主要是用于接待等商务活动，新贵兴公司据此认为涉案车辆并不是用于“生活消费需要”，因此不能适用消法。</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3216436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64590" y="1413570"/>
            <a:ext cx="11119247" cy="4968552"/>
          </a:xfrm>
        </p:spPr>
        <p:txBody>
          <a:bodyPr>
            <a:noAutofit/>
          </a:bodyPr>
          <a:lstStyle/>
          <a:p>
            <a:pPr marL="0" indent="0">
              <a:buNone/>
              <a:defRPr/>
            </a:pPr>
            <a:r>
              <a:rPr lang="zh-CN" altLang="en-US" sz="3200" dirty="0">
                <a:latin typeface="+mn-ea"/>
              </a:rPr>
              <a:t>法官观点：</a:t>
            </a:r>
          </a:p>
          <a:p>
            <a:pPr>
              <a:defRPr/>
            </a:pPr>
            <a:r>
              <a:rPr lang="zh-CN" altLang="en-US" sz="3200" dirty="0">
                <a:latin typeface="+mn-ea"/>
              </a:rPr>
              <a:t>消费者将个人所购车辆用于生活所需且不排除用于与工作有关的用途，乃个人消费者日常用车的常见情形，将为“生活消费需要”而购车解释为所购车辆不能同时用于与工作有关的用途，与社会大众使用车辆的现实不符。</a:t>
            </a:r>
          </a:p>
          <a:p>
            <a:pPr>
              <a:defRPr/>
            </a:pPr>
            <a:r>
              <a:rPr lang="zh-CN" altLang="en-US" sz="3200" dirty="0">
                <a:latin typeface="+mn-ea"/>
              </a:rPr>
              <a:t>既然案涉车辆登记于自然人杨代宝名下，车辆使用性质登记为非营运，而杨代宝的工作性质与商业活动相关，即使存在杨代宝将所购车辆同时用于商业接待的事实，</a:t>
            </a:r>
            <a:r>
              <a:rPr lang="en-US" altLang="zh-CN" sz="3200" dirty="0">
                <a:latin typeface="+mn-ea"/>
              </a:rPr>
              <a:t>《</a:t>
            </a:r>
            <a:r>
              <a:rPr lang="zh-CN" altLang="en-US" sz="3200" dirty="0">
                <a:latin typeface="+mn-ea"/>
              </a:rPr>
              <a:t>消费者权益保护法</a:t>
            </a:r>
            <a:r>
              <a:rPr lang="en-US" altLang="zh-CN" sz="3200" dirty="0">
                <a:latin typeface="+mn-ea"/>
              </a:rPr>
              <a:t>》</a:t>
            </a:r>
            <a:r>
              <a:rPr lang="zh-CN" altLang="en-US" sz="3200" dirty="0">
                <a:latin typeface="+mn-ea"/>
              </a:rPr>
              <a:t>亦应适用于本案。</a:t>
            </a:r>
          </a:p>
        </p:txBody>
      </p:sp>
    </p:spTree>
    <p:extLst>
      <p:ext uri="{BB962C8B-B14F-4D97-AF65-F5344CB8AC3E}">
        <p14:creationId xmlns:p14="http://schemas.microsoft.com/office/powerpoint/2010/main" val="376888622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2</a:t>
            </a:r>
            <a:r>
              <a:rPr lang="zh-CN" altLang="en-US" sz="4000" b="1" dirty="0">
                <a:solidFill>
                  <a:srgbClr val="7C1D20"/>
                </a:solidFill>
                <a:latin typeface="+mn-ea"/>
              </a:rPr>
              <a:t>：新贵兴公司的行为是否构成</a:t>
            </a:r>
            <a:r>
              <a:rPr lang="en-US" altLang="zh-CN" sz="4000" b="1" dirty="0">
                <a:solidFill>
                  <a:srgbClr val="7C1D20"/>
                </a:solidFill>
                <a:latin typeface="+mn-ea"/>
              </a:rPr>
              <a:t>《</a:t>
            </a:r>
            <a:r>
              <a:rPr lang="zh-CN" altLang="en-US" sz="4000" b="1" dirty="0">
                <a:solidFill>
                  <a:srgbClr val="7C1D20"/>
                </a:solidFill>
                <a:latin typeface="+mn-ea"/>
              </a:rPr>
              <a:t>消费者权益保护法</a:t>
            </a:r>
            <a:r>
              <a:rPr lang="en-US" altLang="zh-CN" sz="4000" b="1" dirty="0">
                <a:solidFill>
                  <a:srgbClr val="7C1D20"/>
                </a:solidFill>
                <a:latin typeface="+mn-ea"/>
              </a:rPr>
              <a:t>》</a:t>
            </a:r>
            <a:r>
              <a:rPr lang="zh-CN" altLang="en-US" sz="4000" b="1" dirty="0">
                <a:solidFill>
                  <a:srgbClr val="7C1D20"/>
                </a:solidFill>
                <a:latin typeface="+mn-ea"/>
              </a:rPr>
              <a:t>中的欺诈</a:t>
            </a:r>
          </a:p>
        </p:txBody>
      </p:sp>
      <p:sp>
        <p:nvSpPr>
          <p:cNvPr id="3" name="内容占位符 2"/>
          <p:cNvSpPr>
            <a:spLocks noGrp="1"/>
          </p:cNvSpPr>
          <p:nvPr>
            <p:ph idx="1"/>
          </p:nvPr>
        </p:nvSpPr>
        <p:spPr>
          <a:xfrm>
            <a:off x="1126654" y="2493690"/>
            <a:ext cx="10225136" cy="3864944"/>
          </a:xfrm>
        </p:spPr>
        <p:txBody>
          <a:bodyPr>
            <a:noAutofit/>
          </a:bodyPr>
          <a:lstStyle/>
          <a:p>
            <a:pPr marL="514350" indent="-514350">
              <a:buFont typeface="+mj-lt"/>
              <a:buAutoNum type="arabicPeriod"/>
              <a:defRPr/>
            </a:pPr>
            <a:r>
              <a:rPr lang="zh-CN" altLang="zh-CN" sz="3200" dirty="0"/>
              <a:t>欺诈构成要件中信息告知的时间节点是否以缔约阶段为限。</a:t>
            </a:r>
            <a:endParaRPr lang="en-US" altLang="zh-CN" sz="3200" dirty="0"/>
          </a:p>
          <a:p>
            <a:pPr>
              <a:defRPr/>
            </a:pPr>
            <a:r>
              <a:rPr lang="zh-CN" altLang="en-US" sz="3200" dirty="0"/>
              <a:t>二审法院的意见和一审法院相同。</a:t>
            </a:r>
            <a:endParaRPr lang="en-US" altLang="zh-CN" sz="3200" dirty="0"/>
          </a:p>
          <a:p>
            <a:pPr marL="514350" indent="-514350">
              <a:buFont typeface="+mj-lt"/>
              <a:buAutoNum type="arabicPeriod" startAt="2"/>
              <a:defRPr/>
            </a:pPr>
            <a:r>
              <a:rPr lang="zh-CN" altLang="zh-CN" sz="3200" dirty="0"/>
              <a:t>新贵兴公司是否具有将案涉信息告知杨代宝的法定义务。</a:t>
            </a:r>
            <a:endParaRPr lang="en-US" altLang="zh-CN" sz="3200" dirty="0"/>
          </a:p>
          <a:p>
            <a:pPr marL="514350" indent="-514350">
              <a:buFont typeface="+mj-ea"/>
              <a:buAutoNum type="circleNumDbPlain"/>
              <a:defRPr/>
            </a:pPr>
            <a:r>
              <a:rPr lang="zh-CN" altLang="en-US" sz="3200" dirty="0"/>
              <a:t>关于漆面瑕疵及其处理：不违反法定告知义务</a:t>
            </a:r>
            <a:endParaRPr lang="en-US" altLang="zh-CN" sz="3200" dirty="0"/>
          </a:p>
          <a:p>
            <a:pPr marL="514350" indent="-514350">
              <a:buFont typeface="+mj-ea"/>
              <a:buAutoNum type="circleNumDbPlain"/>
              <a:defRPr/>
            </a:pPr>
            <a:r>
              <a:rPr lang="zh-CN" altLang="en-US" sz="3200" dirty="0"/>
              <a:t>关于更换窗帘总成：侵犯了消费者的知情权</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258856258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413570"/>
            <a:ext cx="11377264" cy="5112568"/>
          </a:xfrm>
        </p:spPr>
        <p:txBody>
          <a:bodyPr>
            <a:noAutofit/>
          </a:bodyPr>
          <a:lstStyle/>
          <a:p>
            <a:pPr marL="514350" indent="-514350">
              <a:buFont typeface="+mj-lt"/>
              <a:buAutoNum type="arabicPeriod" startAt="3"/>
              <a:defRPr/>
            </a:pPr>
            <a:r>
              <a:rPr lang="zh-CN" altLang="zh-CN" sz="3200" dirty="0"/>
              <a:t>新贵兴公司未将与窗帘有关的问题告知杨代宝是否构成</a:t>
            </a:r>
            <a:r>
              <a:rPr lang="en-US" altLang="zh-CN" sz="3200" dirty="0"/>
              <a:t>《</a:t>
            </a:r>
            <a:r>
              <a:rPr lang="en-US" altLang="zh-CN" sz="3200" dirty="0" err="1"/>
              <a:t>消费者权益保护法</a:t>
            </a:r>
            <a:r>
              <a:rPr lang="en-US" altLang="zh-CN" sz="3200" dirty="0"/>
              <a:t>》</a:t>
            </a:r>
            <a:r>
              <a:rPr lang="zh-CN" altLang="zh-CN" sz="3200" dirty="0"/>
              <a:t>中的欺诈</a:t>
            </a:r>
            <a:endParaRPr lang="en-US" altLang="zh-CN" sz="3200" dirty="0"/>
          </a:p>
          <a:p>
            <a:pPr marL="514350" indent="-514350">
              <a:buFont typeface="+mj-ea"/>
              <a:buAutoNum type="circleNumDbPlain"/>
              <a:defRPr/>
            </a:pPr>
            <a:r>
              <a:rPr lang="zh-CN" altLang="zh-CN" sz="3200" dirty="0"/>
              <a:t>是否影响到消费者缔约的根本目的</a:t>
            </a:r>
            <a:endParaRPr lang="en-US" altLang="zh-CN" sz="3200" dirty="0"/>
          </a:p>
          <a:p>
            <a:pPr marL="457200" indent="-457200">
              <a:defRPr/>
            </a:pPr>
            <a:r>
              <a:rPr lang="zh-CN" altLang="zh-CN" sz="3200" dirty="0"/>
              <a:t>合同中是否对此存在专门约定</a:t>
            </a:r>
            <a:r>
              <a:rPr lang="zh-CN" altLang="en-US" sz="3200" dirty="0">
                <a:ea typeface="楷体_GB2312"/>
              </a:rPr>
              <a:t>：无</a:t>
            </a:r>
            <a:endParaRPr lang="en-US" altLang="zh-CN" sz="3200" dirty="0"/>
          </a:p>
          <a:p>
            <a:pPr marL="457200" indent="-457200">
              <a:defRPr/>
            </a:pPr>
            <a:r>
              <a:rPr lang="zh-CN" altLang="zh-CN" sz="3200" dirty="0"/>
              <a:t>问题是否严重及相应处理措施是否复杂</a:t>
            </a:r>
            <a:r>
              <a:rPr lang="zh-CN" altLang="en-US" sz="3200" dirty="0"/>
              <a:t>：否</a:t>
            </a:r>
            <a:endParaRPr lang="en-US" altLang="zh-CN" sz="3200" dirty="0"/>
          </a:p>
          <a:p>
            <a:pPr marL="457200" indent="-457200">
              <a:defRPr/>
            </a:pPr>
            <a:r>
              <a:rPr lang="zh-CN" altLang="zh-CN" sz="3200" dirty="0"/>
              <a:t>是否给消费者造成较大不利影响</a:t>
            </a:r>
            <a:r>
              <a:rPr lang="zh-CN" altLang="en-US" sz="3200" dirty="0"/>
              <a:t>：否</a:t>
            </a:r>
            <a:endParaRPr lang="en-US" altLang="zh-CN" sz="3200" dirty="0"/>
          </a:p>
          <a:p>
            <a:pPr>
              <a:defRPr/>
            </a:pPr>
            <a:r>
              <a:rPr lang="zh-CN" altLang="zh-CN" sz="3200" dirty="0"/>
              <a:t>是否涉及杨代宝的人身健康和安全</a:t>
            </a:r>
            <a:r>
              <a:rPr lang="zh-CN" altLang="en-US" sz="3200" dirty="0"/>
              <a:t>：原告举证不能</a:t>
            </a:r>
            <a:endParaRPr lang="en-US" altLang="zh-CN" sz="3200" dirty="0"/>
          </a:p>
          <a:p>
            <a:pPr>
              <a:defRPr/>
            </a:pPr>
            <a:r>
              <a:rPr lang="zh-CN" altLang="zh-CN" sz="3200" dirty="0"/>
              <a:t>是否影响到杨代宝的日常使用</a:t>
            </a:r>
            <a:r>
              <a:rPr lang="zh-CN" altLang="en-US" sz="3200" dirty="0"/>
              <a:t>：原告举证不能</a:t>
            </a:r>
            <a:endParaRPr lang="en-US" altLang="zh-CN" sz="3200" dirty="0"/>
          </a:p>
          <a:p>
            <a:pPr>
              <a:defRPr/>
            </a:pPr>
            <a:r>
              <a:rPr lang="zh-CN" altLang="zh-CN" sz="3200" dirty="0"/>
              <a:t>是否涉及杨代宝较大的财产利益</a:t>
            </a:r>
            <a:r>
              <a:rPr lang="zh-CN" altLang="en-US" sz="3200" dirty="0"/>
              <a:t>：原告举证不能</a:t>
            </a:r>
            <a:endParaRPr lang="en-US" altLang="zh-CN" sz="3200" dirty="0"/>
          </a:p>
        </p:txBody>
      </p:sp>
    </p:spTree>
    <p:extLst>
      <p:ext uri="{BB962C8B-B14F-4D97-AF65-F5344CB8AC3E}">
        <p14:creationId xmlns:p14="http://schemas.microsoft.com/office/powerpoint/2010/main" val="34386142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64590" y="1413570"/>
            <a:ext cx="11119247" cy="4968552"/>
          </a:xfrm>
        </p:spPr>
        <p:txBody>
          <a:bodyPr>
            <a:noAutofit/>
          </a:bodyPr>
          <a:lstStyle/>
          <a:p>
            <a:pPr marL="514350" indent="-514350">
              <a:buFont typeface="+mj-ea"/>
              <a:buAutoNum type="circleNumDbPlain" startAt="2"/>
              <a:defRPr/>
            </a:pPr>
            <a:r>
              <a:rPr lang="zh-CN" altLang="zh-CN" sz="3200" dirty="0"/>
              <a:t>新贵兴公司是否存在隐瞒相关信息的主观故意</a:t>
            </a:r>
            <a:endParaRPr lang="en-US" altLang="zh-CN" sz="3200" dirty="0"/>
          </a:p>
          <a:p>
            <a:pPr marL="457200" indent="-457200">
              <a:defRPr/>
            </a:pPr>
            <a:r>
              <a:rPr lang="zh-CN" altLang="zh-CN" sz="3200" dirty="0"/>
              <a:t>在车辆交付之前，新贵兴公司将上述两处操作均如实予以记录，并即时上传至消费者可通过一定途径公开查询的网络</a:t>
            </a:r>
            <a:r>
              <a:rPr lang="zh-CN" altLang="en-US" sz="3200" dirty="0"/>
              <a:t>，</a:t>
            </a:r>
            <a:r>
              <a:rPr lang="zh-CN" altLang="zh-CN" sz="3200" dirty="0"/>
              <a:t>相关信息已在一定程度上进行了披露。</a:t>
            </a:r>
            <a:endParaRPr lang="en-US" altLang="zh-CN" sz="3200" dirty="0"/>
          </a:p>
          <a:p>
            <a:pPr marL="457200" indent="-457200">
              <a:defRPr/>
            </a:pPr>
            <a:r>
              <a:rPr lang="zh-CN" altLang="zh-CN" sz="3200" dirty="0"/>
              <a:t>杨代宝向新贵兴公司签约订购车辆在先，新贵兴公司向大众汽车销售公司订购车辆在后，</a:t>
            </a:r>
            <a:r>
              <a:rPr lang="zh-CN" altLang="en-US" sz="3200" dirty="0"/>
              <a:t>故新贵兴公司并不能事先预见所购车辆的问题。</a:t>
            </a:r>
            <a:endParaRPr lang="en-US" altLang="zh-CN" sz="3200" dirty="0"/>
          </a:p>
          <a:p>
            <a:pPr>
              <a:defRPr/>
            </a:pPr>
            <a:r>
              <a:rPr lang="zh-CN" altLang="zh-CN" sz="3200" dirty="0"/>
              <a:t>因此，在本次销售过程中新贵兴公司并无隐瞒相关问题及处理记录的主观故意。</a:t>
            </a:r>
            <a:endParaRPr lang="en-US" altLang="zh-CN" sz="3200" dirty="0"/>
          </a:p>
        </p:txBody>
      </p:sp>
    </p:spTree>
    <p:extLst>
      <p:ext uri="{BB962C8B-B14F-4D97-AF65-F5344CB8AC3E}">
        <p14:creationId xmlns:p14="http://schemas.microsoft.com/office/powerpoint/2010/main" val="386205684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422798" y="2493690"/>
            <a:ext cx="7590856" cy="2304256"/>
          </a:xfrm>
        </p:spPr>
        <p:txBody>
          <a:bodyPr>
            <a:noAutofit/>
          </a:bodyPr>
          <a:lstStyle/>
          <a:p>
            <a:pPr marL="0" indent="0">
              <a:buNone/>
              <a:defRPr/>
            </a:pPr>
            <a:r>
              <a:rPr lang="zh-CN" altLang="en-US" sz="3200" dirty="0">
                <a:latin typeface="+mn-ea"/>
              </a:rPr>
              <a:t>综上，法院认为，新贵兴公司未履行告知义务虽一定程度侵犯了杨代宝的知情权，但尚不构成欺诈。</a:t>
            </a:r>
          </a:p>
        </p:txBody>
      </p:sp>
    </p:spTree>
    <p:extLst>
      <p:ext uri="{BB962C8B-B14F-4D97-AF65-F5344CB8AC3E}">
        <p14:creationId xmlns:p14="http://schemas.microsoft.com/office/powerpoint/2010/main" val="389558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0425" y="1588"/>
            <a:ext cx="12188825" cy="6858000"/>
          </a:xfrm>
          <a:prstGeom prst="rect">
            <a:avLst/>
          </a:prstGeom>
          <a:noFill/>
        </p:spPr>
      </p:pic>
      <p:sp>
        <p:nvSpPr>
          <p:cNvPr id="2" name="标题 1"/>
          <p:cNvSpPr>
            <a:spLocks noGrp="1"/>
          </p:cNvSpPr>
          <p:nvPr>
            <p:ph type="title"/>
          </p:nvPr>
        </p:nvSpPr>
        <p:spPr>
          <a:xfrm>
            <a:off x="1836108" y="1413570"/>
            <a:ext cx="8469646" cy="1084604"/>
          </a:xfrm>
        </p:spPr>
        <p:txBody>
          <a:bodyPr>
            <a:normAutofit/>
          </a:bodyPr>
          <a:lstStyle/>
          <a:p>
            <a:r>
              <a:rPr lang="zh-CN" altLang="en-US" sz="4000" b="1">
                <a:solidFill>
                  <a:srgbClr val="7C1D20"/>
                </a:solidFill>
                <a:latin typeface="+mn-ea"/>
                <a:ea typeface="+mn-ea"/>
              </a:rPr>
              <a:t>第四部分 </a:t>
            </a:r>
            <a:r>
              <a:rPr lang="zh-CN" altLang="en-US" sz="4000" b="1" dirty="0">
                <a:solidFill>
                  <a:srgbClr val="7C1D20"/>
                </a:solidFill>
                <a:latin typeface="+mn-ea"/>
              </a:rPr>
              <a:t>消费者的权利救济途径</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206774" y="2781722"/>
            <a:ext cx="8469646" cy="2707548"/>
          </a:xfrm>
        </p:spPr>
        <p:txBody>
          <a:bodyPr>
            <a:normAutofit/>
          </a:bodyPr>
          <a:lstStyle/>
          <a:p>
            <a:pPr>
              <a:lnSpc>
                <a:spcPct val="150000"/>
              </a:lnSpc>
              <a:spcBef>
                <a:spcPts val="0"/>
              </a:spcBef>
            </a:pPr>
            <a:r>
              <a:rPr lang="zh-CN" altLang="en-US" sz="3200" dirty="0">
                <a:latin typeface="+mn-ea"/>
              </a:rPr>
              <a:t>争议解决方式</a:t>
            </a:r>
            <a:endParaRPr lang="en-US" altLang="zh-CN" sz="3200" dirty="0">
              <a:latin typeface="+mn-ea"/>
            </a:endParaRPr>
          </a:p>
          <a:p>
            <a:pPr>
              <a:lnSpc>
                <a:spcPct val="150000"/>
              </a:lnSpc>
              <a:spcBef>
                <a:spcPts val="0"/>
              </a:spcBef>
            </a:pPr>
            <a:r>
              <a:rPr lang="zh-CN" altLang="en-US" sz="3200" dirty="0">
                <a:latin typeface="+mn-ea"/>
              </a:rPr>
              <a:t>消费者的求偿对象</a:t>
            </a:r>
            <a:endParaRPr lang="en-US" altLang="zh-CN" sz="3200" dirty="0">
              <a:latin typeface="+mn-ea"/>
            </a:endParaRPr>
          </a:p>
          <a:p>
            <a:pPr>
              <a:lnSpc>
                <a:spcPct val="150000"/>
              </a:lnSpc>
              <a:spcBef>
                <a:spcPts val="0"/>
              </a:spcBef>
            </a:pPr>
            <a:r>
              <a:rPr lang="zh-CN" altLang="en-US" sz="3200" dirty="0">
                <a:latin typeface="+mn-ea"/>
              </a:rPr>
              <a:t>权利救济方式</a:t>
            </a:r>
          </a:p>
        </p:txBody>
      </p:sp>
    </p:spTree>
    <p:extLst>
      <p:ext uri="{BB962C8B-B14F-4D97-AF65-F5344CB8AC3E}">
        <p14:creationId xmlns:p14="http://schemas.microsoft.com/office/powerpoint/2010/main" val="190357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69554"/>
            <a:ext cx="8469646" cy="724564"/>
          </a:xfrm>
        </p:spPr>
        <p:txBody>
          <a:bodyPr>
            <a:noAutofit/>
          </a:bodyPr>
          <a:lstStyle/>
          <a:p>
            <a:r>
              <a:rPr lang="zh-CN" altLang="en-US" sz="4000" b="1" dirty="0">
                <a:solidFill>
                  <a:srgbClr val="7C1D20"/>
                </a:solidFill>
                <a:latin typeface="+mn-ea"/>
              </a:rPr>
              <a:t>途径的选择</a:t>
            </a:r>
          </a:p>
        </p:txBody>
      </p:sp>
      <p:sp>
        <p:nvSpPr>
          <p:cNvPr id="3" name="内容占位符 2"/>
          <p:cNvSpPr>
            <a:spLocks noGrp="1"/>
          </p:cNvSpPr>
          <p:nvPr>
            <p:ph idx="1"/>
          </p:nvPr>
        </p:nvSpPr>
        <p:spPr>
          <a:xfrm>
            <a:off x="1091444" y="2421682"/>
            <a:ext cx="10009112" cy="3653101"/>
          </a:xfrm>
        </p:spPr>
        <p:txBody>
          <a:bodyPr>
            <a:noAutofit/>
          </a:bodyPr>
          <a:lstStyle/>
          <a:p>
            <a:pPr>
              <a:lnSpc>
                <a:spcPct val="140000"/>
              </a:lnSpc>
              <a:spcBef>
                <a:spcPts val="0"/>
              </a:spcBef>
            </a:pPr>
            <a:r>
              <a:rPr lang="zh-CN" altLang="en-US" sz="3000" dirty="0">
                <a:latin typeface="+mn-ea"/>
                <a:cs typeface="+mj-cs"/>
              </a:rPr>
              <a:t>仲裁和诉讼只能两选一，仲裁协议排斥诉讼管辖权</a:t>
            </a:r>
          </a:p>
          <a:p>
            <a:pPr>
              <a:lnSpc>
                <a:spcPct val="140000"/>
              </a:lnSpc>
              <a:spcBef>
                <a:spcPts val="0"/>
              </a:spcBef>
            </a:pPr>
            <a:r>
              <a:rPr lang="zh-CN" altLang="en-US" sz="3000" dirty="0">
                <a:latin typeface="+mn-ea"/>
                <a:cs typeface="+mj-cs"/>
              </a:rPr>
              <a:t>和解，调解不成，可以向行政机关投诉</a:t>
            </a:r>
          </a:p>
          <a:p>
            <a:pPr>
              <a:lnSpc>
                <a:spcPct val="140000"/>
              </a:lnSpc>
              <a:spcBef>
                <a:spcPts val="0"/>
              </a:spcBef>
            </a:pPr>
            <a:r>
              <a:rPr lang="zh-CN" altLang="en-US" sz="3000" dirty="0">
                <a:latin typeface="+mn-ea"/>
                <a:cs typeface="+mj-cs"/>
              </a:rPr>
              <a:t>和解，调解，投诉不成，可以仲裁或起诉</a:t>
            </a:r>
            <a:endParaRPr lang="en-US" altLang="zh-CN" sz="3000" dirty="0">
              <a:latin typeface="+mn-ea"/>
              <a:cs typeface="+mj-cs"/>
            </a:endParaRPr>
          </a:p>
          <a:p>
            <a:pPr>
              <a:lnSpc>
                <a:spcPct val="140000"/>
              </a:lnSpc>
              <a:spcBef>
                <a:spcPts val="0"/>
              </a:spcBef>
            </a:pPr>
            <a:r>
              <a:rPr lang="zh-CN" altLang="en-US" sz="3000" dirty="0">
                <a:latin typeface="+mn-ea"/>
                <a:cs typeface="+mj-cs"/>
              </a:rPr>
              <a:t>这五种纠纷解决途径，其约束力度和效力是依次增强的，但关系是</a:t>
            </a:r>
            <a:r>
              <a:rPr lang="zh-CN" altLang="en-US" sz="3000" b="1" dirty="0">
                <a:latin typeface="+mn-ea"/>
                <a:cs typeface="+mj-cs"/>
              </a:rPr>
              <a:t>并列</a:t>
            </a:r>
            <a:r>
              <a:rPr lang="zh-CN" altLang="en-US" sz="3000" dirty="0">
                <a:latin typeface="+mn-ea"/>
                <a:cs typeface="+mj-cs"/>
              </a:rPr>
              <a:t>的，可以由消费者作出选择</a:t>
            </a:r>
          </a:p>
        </p:txBody>
      </p:sp>
    </p:spTree>
    <p:extLst>
      <p:ext uri="{BB962C8B-B14F-4D97-AF65-F5344CB8AC3E}">
        <p14:creationId xmlns:p14="http://schemas.microsoft.com/office/powerpoint/2010/main" val="7598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争议焦点</a:t>
            </a:r>
            <a:r>
              <a:rPr lang="en-US" altLang="zh-CN" sz="4000" b="1" dirty="0">
                <a:solidFill>
                  <a:srgbClr val="7C1D20"/>
                </a:solidFill>
                <a:latin typeface="+mn-ea"/>
              </a:rPr>
              <a:t>3</a:t>
            </a:r>
            <a:r>
              <a:rPr lang="zh-CN" altLang="en-US" sz="4000" b="1" dirty="0">
                <a:solidFill>
                  <a:srgbClr val="7C1D20"/>
                </a:solidFill>
                <a:latin typeface="+mn-ea"/>
              </a:rPr>
              <a:t>：新贵兴公司是否应承担相应的赔偿责任</a:t>
            </a:r>
          </a:p>
        </p:txBody>
      </p:sp>
      <p:sp>
        <p:nvSpPr>
          <p:cNvPr id="3" name="内容占位符 2"/>
          <p:cNvSpPr>
            <a:spLocks noGrp="1"/>
          </p:cNvSpPr>
          <p:nvPr>
            <p:ph idx="1"/>
          </p:nvPr>
        </p:nvSpPr>
        <p:spPr>
          <a:xfrm>
            <a:off x="1558702" y="2997746"/>
            <a:ext cx="9073008" cy="2448272"/>
          </a:xfrm>
        </p:spPr>
        <p:txBody>
          <a:bodyPr>
            <a:noAutofit/>
          </a:bodyPr>
          <a:lstStyle/>
          <a:p>
            <a:pPr marL="514350" indent="-514350">
              <a:buFont typeface="+mj-lt"/>
              <a:buAutoNum type="arabicPeriod"/>
              <a:defRPr/>
            </a:pPr>
            <a:r>
              <a:rPr lang="zh-CN" altLang="zh-CN" sz="3200" dirty="0"/>
              <a:t>对漆面瑕疵</a:t>
            </a:r>
            <a:r>
              <a:rPr lang="zh-CN" altLang="en-US" sz="3200" dirty="0"/>
              <a:t>的处理</a:t>
            </a:r>
            <a:endParaRPr lang="en-US" altLang="zh-CN" sz="3200" dirty="0"/>
          </a:p>
          <a:p>
            <a:pPr marL="0" indent="0">
              <a:buNone/>
              <a:defRPr/>
            </a:pPr>
            <a:r>
              <a:rPr lang="en-US" altLang="zh-CN" sz="3200" dirty="0"/>
              <a:t>     </a:t>
            </a:r>
            <a:r>
              <a:rPr lang="zh-CN" altLang="zh-CN" sz="3200" dirty="0"/>
              <a:t>所采取的轻微处理措施属于经营者新车交付前的整理行为，新贵兴公司未予告知不承担赔偿责任。</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90212920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64590" y="1413570"/>
            <a:ext cx="11119247" cy="4968552"/>
          </a:xfrm>
        </p:spPr>
        <p:txBody>
          <a:bodyPr>
            <a:noAutofit/>
          </a:bodyPr>
          <a:lstStyle/>
          <a:p>
            <a:pPr marL="514350" indent="-514350">
              <a:buFont typeface="+mj-lt"/>
              <a:buAutoNum type="arabicPeriod" startAt="2"/>
              <a:defRPr/>
            </a:pPr>
            <a:r>
              <a:rPr lang="zh-CN" altLang="en-US" sz="3200" dirty="0"/>
              <a:t>更换窗帘总成的行为</a:t>
            </a:r>
            <a:endParaRPr lang="en-US" altLang="zh-CN" sz="3200" dirty="0"/>
          </a:p>
          <a:p>
            <a:pPr marL="0" indent="0">
              <a:buNone/>
              <a:defRPr/>
            </a:pPr>
            <a:r>
              <a:rPr lang="en-US" altLang="zh-CN" sz="3200" dirty="0"/>
              <a:t>     </a:t>
            </a:r>
            <a:r>
              <a:rPr lang="zh-CN" altLang="zh-CN" sz="3200" dirty="0"/>
              <a:t>对车窗帘问题的处理属于对局部轻微问题的修复行为，对与此相关的信息新贵兴公司在车辆交付前或交付时应予告知但未予告知</a:t>
            </a:r>
            <a:r>
              <a:rPr lang="zh-CN" altLang="en-US" sz="3200" dirty="0"/>
              <a:t>，</a:t>
            </a:r>
            <a:r>
              <a:rPr lang="zh-CN" altLang="zh-CN" sz="3200" dirty="0"/>
              <a:t>对消费者的知情权产生了一定程度的影响</a:t>
            </a:r>
            <a:r>
              <a:rPr lang="zh-CN" altLang="en-US" sz="3200" dirty="0"/>
              <a:t>。</a:t>
            </a:r>
            <a:endParaRPr lang="en-US" altLang="zh-CN" sz="3200" dirty="0"/>
          </a:p>
          <a:p>
            <a:pPr marL="0" indent="0">
              <a:buNone/>
              <a:defRPr/>
            </a:pPr>
            <a:endParaRPr lang="en-US" altLang="zh-CN" sz="3200" dirty="0"/>
          </a:p>
          <a:p>
            <a:pPr>
              <a:defRPr/>
            </a:pPr>
            <a:r>
              <a:rPr lang="zh-CN" altLang="en-US" sz="3200" dirty="0"/>
              <a:t>法</a:t>
            </a:r>
            <a:r>
              <a:rPr lang="zh-CN" altLang="zh-CN" sz="3200" dirty="0"/>
              <a:t>院酌定新贵兴公司向杨代宝赔偿</a:t>
            </a:r>
            <a:r>
              <a:rPr lang="en-US" altLang="zh-CN" sz="3200" dirty="0"/>
              <a:t>110000</a:t>
            </a:r>
            <a:r>
              <a:rPr lang="zh-CN" altLang="zh-CN" sz="3200" dirty="0"/>
              <a:t>元。</a:t>
            </a:r>
            <a:endParaRPr lang="zh-CN" altLang="en-US" sz="3200" dirty="0"/>
          </a:p>
        </p:txBody>
      </p:sp>
    </p:spTree>
    <p:extLst>
      <p:ext uri="{BB962C8B-B14F-4D97-AF65-F5344CB8AC3E}">
        <p14:creationId xmlns:p14="http://schemas.microsoft.com/office/powerpoint/2010/main" val="426245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宾利案与</a:t>
            </a:r>
            <a:r>
              <a:rPr lang="en-US" altLang="zh-CN" sz="4000" b="1" dirty="0">
                <a:solidFill>
                  <a:srgbClr val="7C1D20"/>
                </a:solidFill>
                <a:latin typeface="+mn-ea"/>
              </a:rPr>
              <a:t>17</a:t>
            </a:r>
            <a:r>
              <a:rPr lang="zh-CN" altLang="en-US" sz="4000" b="1" dirty="0">
                <a:solidFill>
                  <a:srgbClr val="7C1D20"/>
                </a:solidFill>
                <a:latin typeface="+mn-ea"/>
              </a:rPr>
              <a:t>号指导案例的比较</a:t>
            </a:r>
          </a:p>
        </p:txBody>
      </p:sp>
      <p:sp>
        <p:nvSpPr>
          <p:cNvPr id="3" name="内容占位符 2"/>
          <p:cNvSpPr>
            <a:spLocks noGrp="1"/>
          </p:cNvSpPr>
          <p:nvPr>
            <p:ph idx="1"/>
          </p:nvPr>
        </p:nvSpPr>
        <p:spPr>
          <a:xfrm>
            <a:off x="1277404" y="2323214"/>
            <a:ext cx="9930369" cy="3554852"/>
          </a:xfrm>
        </p:spPr>
        <p:txBody>
          <a:bodyPr>
            <a:noAutofit/>
          </a:bodyPr>
          <a:lstStyle/>
          <a:p>
            <a:pPr marL="457200" indent="-457200">
              <a:defRPr/>
            </a:pPr>
            <a:r>
              <a:rPr lang="zh-CN" altLang="en-US" sz="3200" dirty="0"/>
              <a:t>相同点：</a:t>
            </a:r>
            <a:endParaRPr lang="en-US" altLang="zh-CN" sz="3200" dirty="0"/>
          </a:p>
          <a:p>
            <a:pPr marL="514350" indent="-514350">
              <a:buFont typeface="+mj-lt"/>
              <a:buAutoNum type="arabicPeriod"/>
              <a:defRPr/>
            </a:pPr>
            <a:r>
              <a:rPr lang="zh-CN" altLang="en-US" sz="3200" dirty="0"/>
              <a:t>隐瞒购车前的维修记录</a:t>
            </a:r>
            <a:endParaRPr lang="en-US" altLang="zh-CN" sz="3200" dirty="0"/>
          </a:p>
          <a:p>
            <a:pPr marL="457200" indent="-457200">
              <a:defRPr/>
            </a:pPr>
            <a:r>
              <a:rPr lang="zh-CN" altLang="en-US" sz="3200" dirty="0"/>
              <a:t>不同点：</a:t>
            </a:r>
            <a:endParaRPr lang="en-US" altLang="zh-CN" sz="3200" dirty="0"/>
          </a:p>
          <a:p>
            <a:pPr marL="514350" indent="-514350">
              <a:buFont typeface="+mj-lt"/>
              <a:buAutoNum type="arabicPeriod"/>
              <a:defRPr/>
            </a:pPr>
            <a:r>
              <a:rPr lang="zh-CN" altLang="en-US" sz="3200" dirty="0"/>
              <a:t>发现问题的时间不同</a:t>
            </a:r>
            <a:endParaRPr lang="en-US" altLang="zh-CN" sz="3200" dirty="0"/>
          </a:p>
          <a:p>
            <a:pPr marL="514350" indent="-514350">
              <a:buFont typeface="+mj-lt"/>
              <a:buAutoNum type="arabicPeriod"/>
              <a:defRPr/>
            </a:pPr>
            <a:r>
              <a:rPr lang="zh-CN" altLang="en-US" sz="3200" dirty="0"/>
              <a:t>涉案车辆价值差异</a:t>
            </a:r>
            <a:endParaRPr lang="en-US" altLang="zh-CN" sz="3200" dirty="0"/>
          </a:p>
          <a:p>
            <a:pPr marL="514350" indent="-514350">
              <a:buFont typeface="+mj-lt"/>
              <a:buAutoNum type="arabicPeriod"/>
              <a:defRPr/>
            </a:pPr>
            <a:r>
              <a:rPr lang="zh-CN" altLang="en-US" sz="3200" dirty="0"/>
              <a:t>车辆维修程度与更换部件内容不同</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2459564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宾利案与</a:t>
            </a:r>
            <a:r>
              <a:rPr lang="en-US" altLang="zh-CN" sz="4000" b="1" dirty="0">
                <a:solidFill>
                  <a:srgbClr val="7C1D20"/>
                </a:solidFill>
                <a:latin typeface="+mn-ea"/>
              </a:rPr>
              <a:t>360</a:t>
            </a:r>
            <a:r>
              <a:rPr lang="zh-CN" altLang="en-US" sz="4000" b="1" dirty="0">
                <a:solidFill>
                  <a:srgbClr val="7C1D20"/>
                </a:solidFill>
                <a:latin typeface="+mn-ea"/>
              </a:rPr>
              <a:t>万豪车案的比较</a:t>
            </a:r>
          </a:p>
        </p:txBody>
      </p:sp>
      <p:sp>
        <p:nvSpPr>
          <p:cNvPr id="3" name="内容占位符 2"/>
          <p:cNvSpPr>
            <a:spLocks noGrp="1"/>
          </p:cNvSpPr>
          <p:nvPr>
            <p:ph idx="1"/>
          </p:nvPr>
        </p:nvSpPr>
        <p:spPr>
          <a:xfrm>
            <a:off x="1257814" y="2565698"/>
            <a:ext cx="10021967" cy="3528392"/>
          </a:xfrm>
        </p:spPr>
        <p:txBody>
          <a:bodyPr>
            <a:noAutofit/>
          </a:bodyPr>
          <a:lstStyle/>
          <a:p>
            <a:pPr marL="457200" indent="-457200">
              <a:defRPr/>
            </a:pPr>
            <a:r>
              <a:rPr lang="zh-CN" altLang="en-US" sz="3200" dirty="0"/>
              <a:t>相同点：</a:t>
            </a:r>
            <a:endParaRPr lang="en-US" altLang="zh-CN" sz="3200" dirty="0"/>
          </a:p>
          <a:p>
            <a:pPr marL="514350" indent="-514350">
              <a:buFont typeface="+mj-lt"/>
              <a:buAutoNum type="arabicPeriod"/>
              <a:defRPr/>
            </a:pPr>
            <a:r>
              <a:rPr lang="zh-CN" altLang="en-US" sz="3200" dirty="0"/>
              <a:t>涉案价值高的豪车</a:t>
            </a:r>
            <a:endParaRPr lang="en-US" altLang="zh-CN" sz="3200" dirty="0"/>
          </a:p>
          <a:p>
            <a:pPr marL="514350" indent="-514350">
              <a:buFont typeface="+mj-lt"/>
              <a:buAutoNum type="arabicPeriod"/>
              <a:defRPr/>
            </a:pPr>
            <a:r>
              <a:rPr lang="zh-CN" altLang="en-US" sz="3200" dirty="0"/>
              <a:t>在购买后，使用</a:t>
            </a:r>
            <a:r>
              <a:rPr lang="en-US" altLang="zh-CN" sz="3200" dirty="0"/>
              <a:t>1</a:t>
            </a:r>
            <a:r>
              <a:rPr lang="zh-CN" altLang="en-US" sz="3200" dirty="0"/>
              <a:t>年以上发现存在欺诈行为</a:t>
            </a:r>
            <a:endParaRPr lang="en-US" altLang="zh-CN" sz="3200" dirty="0"/>
          </a:p>
          <a:p>
            <a:pPr marL="457200" indent="-457200">
              <a:defRPr/>
            </a:pPr>
            <a:r>
              <a:rPr lang="zh-CN" altLang="en-US" sz="3200" dirty="0"/>
              <a:t>不同点：</a:t>
            </a:r>
            <a:endParaRPr lang="en-US" altLang="zh-CN" sz="3200" dirty="0"/>
          </a:p>
          <a:p>
            <a:pPr marL="514350" indent="-514350">
              <a:buFont typeface="+mj-lt"/>
              <a:buAutoNum type="arabicPeriod"/>
              <a:defRPr/>
            </a:pPr>
            <a:r>
              <a:rPr lang="zh-CN" altLang="en-US" sz="3200" dirty="0"/>
              <a:t>车辆问题的严重程度不同</a:t>
            </a:r>
            <a:endParaRPr lang="en-US" altLang="zh-CN" sz="3200" dirty="0"/>
          </a:p>
          <a:p>
            <a:pPr marL="514350" indent="-514350">
              <a:buFont typeface="+mj-lt"/>
              <a:buAutoNum type="arabicPeriod"/>
              <a:defRPr/>
            </a:pPr>
            <a:r>
              <a:rPr lang="zh-CN" altLang="en-US" sz="3200" dirty="0"/>
              <a:t>主观故意的程度</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83172028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宾利案的思考</a:t>
            </a:r>
          </a:p>
        </p:txBody>
      </p:sp>
      <p:sp>
        <p:nvSpPr>
          <p:cNvPr id="3" name="内容占位符 2"/>
          <p:cNvSpPr>
            <a:spLocks noGrp="1"/>
          </p:cNvSpPr>
          <p:nvPr>
            <p:ph idx="1"/>
          </p:nvPr>
        </p:nvSpPr>
        <p:spPr>
          <a:xfrm>
            <a:off x="1277405" y="2421682"/>
            <a:ext cx="9642338" cy="2376264"/>
          </a:xfrm>
        </p:spPr>
        <p:txBody>
          <a:bodyPr>
            <a:noAutofit/>
          </a:bodyPr>
          <a:lstStyle/>
          <a:p>
            <a:pPr>
              <a:defRPr/>
            </a:pPr>
            <a:r>
              <a:rPr lang="zh-CN" altLang="en-US" sz="3200" dirty="0"/>
              <a:t>消费欺诈行为的认定</a:t>
            </a:r>
            <a:endParaRPr lang="en-US" altLang="zh-CN" sz="3200" dirty="0"/>
          </a:p>
          <a:p>
            <a:pPr>
              <a:defRPr/>
            </a:pPr>
            <a:r>
              <a:rPr lang="zh-CN" altLang="en-US" sz="3200" dirty="0"/>
              <a:t>如何正确履行消费者知情权</a:t>
            </a:r>
            <a:endParaRPr lang="en-US" altLang="zh-CN" sz="3200" dirty="0"/>
          </a:p>
          <a:p>
            <a:pPr>
              <a:defRPr/>
            </a:pPr>
            <a:r>
              <a:rPr lang="zh-CN" altLang="en-US" sz="3200" dirty="0"/>
              <a:t>是否可以考虑区分整体欺诈和局部欺诈</a:t>
            </a: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24594617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消费欺诈行为的认定</a:t>
            </a:r>
          </a:p>
        </p:txBody>
      </p:sp>
      <p:sp>
        <p:nvSpPr>
          <p:cNvPr id="3" name="内容占位符 2"/>
          <p:cNvSpPr>
            <a:spLocks noGrp="1"/>
          </p:cNvSpPr>
          <p:nvPr>
            <p:ph idx="1"/>
          </p:nvPr>
        </p:nvSpPr>
        <p:spPr>
          <a:xfrm>
            <a:off x="838622" y="2565698"/>
            <a:ext cx="10441159" cy="3528392"/>
          </a:xfrm>
        </p:spPr>
        <p:txBody>
          <a:bodyPr>
            <a:noAutofit/>
          </a:bodyPr>
          <a:lstStyle/>
          <a:p>
            <a:pPr marL="0" indent="0">
              <a:buNone/>
              <a:defRPr/>
            </a:pPr>
            <a:r>
              <a:rPr lang="zh-CN" altLang="en-US" sz="3200" dirty="0"/>
              <a:t>现有的法律依据：</a:t>
            </a:r>
            <a:r>
              <a:rPr lang="en-US" altLang="zh-CN" sz="3200" dirty="0"/>
              <a:t>    </a:t>
            </a:r>
          </a:p>
          <a:p>
            <a:pPr>
              <a:defRPr/>
            </a:pPr>
            <a:r>
              <a:rPr lang="en-US" altLang="zh-CN" sz="3200" b="1" dirty="0"/>
              <a:t>《</a:t>
            </a:r>
            <a:r>
              <a:rPr lang="zh-CN" altLang="en-US" sz="3200" b="1" dirty="0"/>
              <a:t>侵害消费者权益行为处罚办法</a:t>
            </a:r>
            <a:r>
              <a:rPr lang="en-US" altLang="zh-CN" sz="3200" b="1" dirty="0"/>
              <a:t>》</a:t>
            </a:r>
            <a:r>
              <a:rPr lang="zh-CN" altLang="en-US" sz="3200" b="1" dirty="0"/>
              <a:t>第五、六、十三条</a:t>
            </a:r>
            <a:endParaRPr lang="en-US" altLang="zh-CN" sz="3200" b="1" dirty="0"/>
          </a:p>
          <a:p>
            <a:pPr>
              <a:defRPr/>
            </a:pPr>
            <a:r>
              <a:rPr lang="zh-CN" altLang="zh-CN" sz="3200" b="1" u="sng" dirty="0"/>
              <a:t>《民通意见》第</a:t>
            </a:r>
            <a:r>
              <a:rPr lang="en-US" altLang="zh-CN" sz="3200" b="1" u="sng" dirty="0"/>
              <a:t>68</a:t>
            </a:r>
            <a:r>
              <a:rPr lang="zh-CN" altLang="zh-CN" sz="3200" b="1" u="sng" dirty="0"/>
              <a:t>条规定</a:t>
            </a:r>
            <a:r>
              <a:rPr lang="zh-CN" altLang="zh-CN" sz="3200" dirty="0"/>
              <a:t>：“欺诈是指一方当事人故意告知对方虚假情况，或者故意隐瞒真实情况，诱使对方当事人作出错误意思表示。”</a:t>
            </a:r>
            <a:endParaRPr lang="en-US" altLang="zh-CN" sz="3200" dirty="0"/>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1987906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566814" y="2492896"/>
            <a:ext cx="8208912" cy="2593082"/>
          </a:xfrm>
        </p:spPr>
        <p:txBody>
          <a:bodyPr>
            <a:noAutofit/>
          </a:bodyPr>
          <a:lstStyle/>
          <a:p>
            <a:pPr marL="514350" indent="-514350">
              <a:buFont typeface="+mj-lt"/>
              <a:buAutoNum type="arabicPeriod"/>
              <a:defRPr/>
            </a:pPr>
            <a:r>
              <a:rPr lang="zh-CN" altLang="en-US" sz="3200" dirty="0"/>
              <a:t>欺诈行为发生的阶段：</a:t>
            </a:r>
            <a:endParaRPr lang="en-US" altLang="zh-CN" sz="3200" dirty="0"/>
          </a:p>
          <a:p>
            <a:pPr>
              <a:defRPr/>
            </a:pPr>
            <a:r>
              <a:rPr lang="zh-CN" altLang="en-US" sz="3200" dirty="0"/>
              <a:t>仅限于缔约过程</a:t>
            </a:r>
            <a:endParaRPr lang="en-US" altLang="zh-CN" sz="3200" dirty="0"/>
          </a:p>
          <a:p>
            <a:pPr>
              <a:defRPr/>
            </a:pPr>
            <a:r>
              <a:rPr lang="zh-CN" altLang="en-US" sz="3200" dirty="0"/>
              <a:t>可以延续至交付完成</a:t>
            </a:r>
            <a:endParaRPr lang="en-US" altLang="zh-CN" sz="3200" dirty="0"/>
          </a:p>
        </p:txBody>
      </p:sp>
    </p:spTree>
    <p:extLst>
      <p:ext uri="{BB962C8B-B14F-4D97-AF65-F5344CB8AC3E}">
        <p14:creationId xmlns:p14="http://schemas.microsoft.com/office/powerpoint/2010/main" val="317456995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64590" y="1413570"/>
            <a:ext cx="11119247" cy="4968552"/>
          </a:xfrm>
        </p:spPr>
        <p:txBody>
          <a:bodyPr>
            <a:noAutofit/>
          </a:bodyPr>
          <a:lstStyle/>
          <a:p>
            <a:pPr marL="514350" indent="-514350">
              <a:buFont typeface="+mj-lt"/>
              <a:buAutoNum type="arabicPeriod" startAt="2"/>
              <a:defRPr/>
            </a:pPr>
            <a:r>
              <a:rPr lang="zh-CN" altLang="en-US" sz="3200" dirty="0"/>
              <a:t>如何定义“真实情况”</a:t>
            </a:r>
            <a:endParaRPr lang="en-US" altLang="zh-CN" sz="3200" dirty="0"/>
          </a:p>
          <a:p>
            <a:pPr marL="0" indent="0">
              <a:buNone/>
              <a:defRPr/>
            </a:pPr>
            <a:r>
              <a:rPr lang="zh-CN" altLang="en-US" sz="3200" dirty="0"/>
              <a:t>宾利</a:t>
            </a:r>
            <a:r>
              <a:rPr lang="en-US" altLang="zh-CN" sz="3200" dirty="0"/>
              <a:t>1650</a:t>
            </a:r>
            <a:r>
              <a:rPr lang="zh-CN" altLang="en-US" sz="3200" dirty="0"/>
              <a:t>万天价赔偿案</a:t>
            </a:r>
            <a:r>
              <a:rPr lang="zh-CN" altLang="en-US" sz="3200" b="1" dirty="0"/>
              <a:t>一审</a:t>
            </a:r>
            <a:r>
              <a:rPr lang="zh-CN" altLang="en-US" sz="3200" dirty="0"/>
              <a:t>：</a:t>
            </a:r>
            <a:endParaRPr lang="en-US" altLang="zh-CN" sz="3200" dirty="0"/>
          </a:p>
          <a:p>
            <a:pPr marL="514350" indent="-514350">
              <a:buFont typeface="+mj-ea"/>
              <a:buAutoNum type="circleNumDbPlain"/>
              <a:defRPr/>
            </a:pPr>
            <a:r>
              <a:rPr lang="zh-CN" altLang="zh-CN" sz="3200" dirty="0"/>
              <a:t>新贵兴公司未告知杨代宝车辆有过维修记录</a:t>
            </a:r>
            <a:r>
              <a:rPr lang="en-US" altLang="zh-CN" sz="3200" dirty="0"/>
              <a:t>= </a:t>
            </a:r>
            <a:r>
              <a:rPr lang="zh-CN" altLang="zh-CN" sz="3200" dirty="0"/>
              <a:t>故意隐瞒真实情况</a:t>
            </a:r>
            <a:endParaRPr lang="zh-CN" altLang="en-US" sz="3200" dirty="0"/>
          </a:p>
          <a:p>
            <a:pPr marL="514350" indent="-514350">
              <a:buFont typeface="+mj-ea"/>
              <a:buAutoNum type="circleNumDbPlain"/>
              <a:defRPr/>
            </a:pPr>
            <a:r>
              <a:rPr lang="zh-CN" altLang="zh-CN" sz="3200" dirty="0"/>
              <a:t>杨代宝购买车辆</a:t>
            </a:r>
            <a:r>
              <a:rPr lang="en-US" altLang="zh-CN" sz="3200" dirty="0"/>
              <a:t> = </a:t>
            </a:r>
            <a:r>
              <a:rPr lang="zh-CN" altLang="zh-CN" sz="3200" dirty="0"/>
              <a:t>作出错误意思表示</a:t>
            </a:r>
            <a:endParaRPr lang="en-US" altLang="zh-CN" sz="3200" dirty="0"/>
          </a:p>
          <a:p>
            <a:pPr marL="0" indent="0">
              <a:buNone/>
              <a:defRPr/>
            </a:pPr>
            <a:r>
              <a:rPr lang="zh-CN" altLang="en-US" sz="3200" dirty="0"/>
              <a:t>      故符合欺诈的构成要件，且不</a:t>
            </a:r>
            <a:r>
              <a:rPr lang="zh-CN" altLang="zh-CN" sz="3200" dirty="0"/>
              <a:t>以消费者所受损失大小为判断标准</a:t>
            </a:r>
            <a:endParaRPr lang="en-US" altLang="zh-CN" sz="3200" dirty="0"/>
          </a:p>
        </p:txBody>
      </p:sp>
    </p:spTree>
    <p:extLst>
      <p:ext uri="{BB962C8B-B14F-4D97-AF65-F5344CB8AC3E}">
        <p14:creationId xmlns:p14="http://schemas.microsoft.com/office/powerpoint/2010/main" val="34499524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629594"/>
            <a:ext cx="10687200" cy="4392488"/>
          </a:xfrm>
        </p:spPr>
        <p:txBody>
          <a:bodyPr>
            <a:noAutofit/>
          </a:bodyPr>
          <a:lstStyle/>
          <a:p>
            <a:pPr marL="0" indent="0">
              <a:buNone/>
              <a:defRPr/>
            </a:pPr>
            <a:r>
              <a:rPr lang="zh-CN" altLang="en-US" sz="3200" dirty="0"/>
              <a:t>二审：</a:t>
            </a:r>
            <a:endParaRPr lang="en-US" altLang="zh-CN" sz="3200" dirty="0"/>
          </a:p>
          <a:p>
            <a:pPr>
              <a:defRPr/>
            </a:pPr>
            <a:r>
              <a:rPr lang="zh-CN" altLang="en-US" sz="3200" dirty="0"/>
              <a:t>关于</a:t>
            </a:r>
            <a:r>
              <a:rPr lang="zh-CN" altLang="zh-CN" sz="3200" dirty="0"/>
              <a:t>“隐瞒真实情况”</a:t>
            </a:r>
            <a:r>
              <a:rPr lang="zh-CN" altLang="en-US" sz="3200" dirty="0"/>
              <a:t>，法官认为</a:t>
            </a:r>
            <a:r>
              <a:rPr lang="zh-CN" altLang="zh-CN" sz="3200" dirty="0"/>
              <a:t>并非是指与商品有关的所有信息，而是应分为两种不同情形：</a:t>
            </a:r>
            <a:endParaRPr lang="en-US" altLang="zh-CN" sz="3200" dirty="0"/>
          </a:p>
          <a:p>
            <a:pPr marL="0" indent="0">
              <a:buNone/>
              <a:defRPr/>
            </a:pPr>
            <a:r>
              <a:rPr lang="en-US" altLang="zh-CN" sz="3200" dirty="0">
                <a:latin typeface="微软雅黑" panose="020B0503020204020204" pitchFamily="34" charset="-122"/>
                <a:ea typeface="微软雅黑" panose="020B0503020204020204" pitchFamily="34" charset="-122"/>
              </a:rPr>
              <a:t>①</a:t>
            </a:r>
            <a:r>
              <a:rPr lang="zh-CN" altLang="zh-CN" sz="3200" dirty="0"/>
              <a:t>可以不告知消费者的商品信息；</a:t>
            </a:r>
            <a:endParaRPr lang="en-US" altLang="zh-CN" sz="3200" dirty="0"/>
          </a:p>
          <a:p>
            <a:pPr marL="0" indent="0">
              <a:buNone/>
              <a:defRPr/>
            </a:pPr>
            <a:r>
              <a:rPr lang="en-US" altLang="zh-CN" sz="3200" dirty="0">
                <a:latin typeface="微软雅黑" panose="020B0503020204020204" pitchFamily="34" charset="-122"/>
                <a:ea typeface="微软雅黑" panose="020B0503020204020204" pitchFamily="34" charset="-122"/>
              </a:rPr>
              <a:t>②</a:t>
            </a:r>
            <a:r>
              <a:rPr lang="zh-CN" altLang="zh-CN" sz="3200" dirty="0"/>
              <a:t>应当告知消费者的重要商品信息，但应考虑该信息对消费者影响的严重程度，是否影响消费者的人身健康、安全或一定的财产利益？是否足以影响消费者作出最终选择？</a:t>
            </a:r>
          </a:p>
        </p:txBody>
      </p:sp>
    </p:spTree>
    <p:extLst>
      <p:ext uri="{BB962C8B-B14F-4D97-AF65-F5344CB8AC3E}">
        <p14:creationId xmlns:p14="http://schemas.microsoft.com/office/powerpoint/2010/main" val="32498725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9577064" cy="3312368"/>
          </a:xfrm>
        </p:spPr>
        <p:txBody>
          <a:bodyPr>
            <a:noAutofit/>
          </a:bodyPr>
          <a:lstStyle/>
          <a:p>
            <a:pPr marL="514350" indent="-514350">
              <a:buFont typeface="+mj-lt"/>
              <a:buAutoNum type="arabicPeriod" startAt="3"/>
            </a:pPr>
            <a:r>
              <a:rPr lang="zh-CN" altLang="en-US" sz="3200" dirty="0"/>
              <a:t>如何定义“故意”</a:t>
            </a:r>
            <a:endParaRPr lang="en-US" altLang="zh-CN" sz="3200" dirty="0"/>
          </a:p>
          <a:p>
            <a:pPr marL="457200" indent="-457200">
              <a:buFontTx/>
              <a:buChar char="•"/>
            </a:pPr>
            <a:r>
              <a:rPr lang="zh-CN" altLang="en-US" sz="3200" dirty="0"/>
              <a:t>二审法官认为经营者主动完成</a:t>
            </a:r>
            <a:r>
              <a:rPr lang="zh-CN" altLang="zh-CN" sz="3200" dirty="0"/>
              <a:t>维修信息录入和上传网站，</a:t>
            </a:r>
            <a:r>
              <a:rPr lang="zh-CN" altLang="en-US" sz="3200" dirty="0"/>
              <a:t>即</a:t>
            </a:r>
            <a:r>
              <a:rPr lang="zh-CN" altLang="zh-CN" sz="3200" dirty="0"/>
              <a:t>已在一定程度上进行了相关信息</a:t>
            </a:r>
            <a:r>
              <a:rPr lang="zh-CN" altLang="en-US" sz="3200" dirty="0"/>
              <a:t>的</a:t>
            </a:r>
            <a:r>
              <a:rPr lang="zh-CN" altLang="zh-CN" sz="3200" dirty="0"/>
              <a:t>披露</a:t>
            </a:r>
            <a:r>
              <a:rPr lang="zh-CN" altLang="en-US" sz="3200" dirty="0"/>
              <a:t>，即没有了隐瞒的故意</a:t>
            </a:r>
            <a:endParaRPr lang="en-US" altLang="zh-CN" sz="3200" dirty="0"/>
          </a:p>
        </p:txBody>
      </p:sp>
    </p:spTree>
    <p:extLst>
      <p:ext uri="{BB962C8B-B14F-4D97-AF65-F5344CB8AC3E}">
        <p14:creationId xmlns:p14="http://schemas.microsoft.com/office/powerpoint/2010/main" val="359643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6526" y="0"/>
            <a:ext cx="12188825" cy="6858000"/>
          </a:xfrm>
          <a:prstGeom prst="rect">
            <a:avLst/>
          </a:prstGeom>
          <a:noFill/>
        </p:spPr>
      </p:pic>
      <p:sp>
        <p:nvSpPr>
          <p:cNvPr id="2" name="标题 1"/>
          <p:cNvSpPr>
            <a:spLocks noGrp="1"/>
          </p:cNvSpPr>
          <p:nvPr>
            <p:ph type="title"/>
          </p:nvPr>
        </p:nvSpPr>
        <p:spPr>
          <a:xfrm>
            <a:off x="1843063" y="1096531"/>
            <a:ext cx="8469646" cy="724564"/>
          </a:xfrm>
        </p:spPr>
        <p:txBody>
          <a:bodyPr>
            <a:noAutofit/>
          </a:bodyPr>
          <a:lstStyle/>
          <a:p>
            <a:r>
              <a:rPr lang="zh-CN" altLang="en-US" sz="4000" b="1" dirty="0">
                <a:solidFill>
                  <a:srgbClr val="7C1D20"/>
                </a:solidFill>
                <a:latin typeface="+mn-ea"/>
              </a:rPr>
              <a:t>消费者的求偿对象</a:t>
            </a:r>
          </a:p>
        </p:txBody>
      </p:sp>
      <p:sp>
        <p:nvSpPr>
          <p:cNvPr id="3" name="内容占位符 2"/>
          <p:cNvSpPr>
            <a:spLocks noGrp="1"/>
          </p:cNvSpPr>
          <p:nvPr>
            <p:ph idx="1"/>
          </p:nvPr>
        </p:nvSpPr>
        <p:spPr>
          <a:xfrm>
            <a:off x="910630" y="1917626"/>
            <a:ext cx="10441160" cy="4608512"/>
          </a:xfrm>
        </p:spPr>
        <p:txBody>
          <a:bodyPr>
            <a:noAutofit/>
          </a:bodyPr>
          <a:lstStyle/>
          <a:p>
            <a:pPr>
              <a:lnSpc>
                <a:spcPct val="140000"/>
              </a:lnSpc>
              <a:spcBef>
                <a:spcPts val="0"/>
              </a:spcBef>
            </a:pPr>
            <a:r>
              <a:rPr lang="zh-CN" altLang="en-US" sz="3000" dirty="0">
                <a:latin typeface="+mn-ea"/>
                <a:cs typeface="+mj-cs"/>
              </a:rPr>
              <a:t>销售者、生产者的责任</a:t>
            </a:r>
          </a:p>
          <a:p>
            <a:pPr>
              <a:lnSpc>
                <a:spcPct val="140000"/>
              </a:lnSpc>
              <a:spcBef>
                <a:spcPts val="0"/>
              </a:spcBef>
            </a:pPr>
            <a:r>
              <a:rPr lang="zh-CN" altLang="en-US" sz="3000" dirty="0">
                <a:latin typeface="+mn-ea"/>
                <a:cs typeface="+mj-cs"/>
              </a:rPr>
              <a:t>企业合并、分立的责任</a:t>
            </a:r>
          </a:p>
          <a:p>
            <a:pPr>
              <a:lnSpc>
                <a:spcPct val="140000"/>
              </a:lnSpc>
              <a:spcBef>
                <a:spcPts val="0"/>
              </a:spcBef>
            </a:pPr>
            <a:r>
              <a:rPr lang="zh-CN" altLang="en-US" sz="3000" dirty="0">
                <a:latin typeface="+mn-ea"/>
                <a:cs typeface="+mj-cs"/>
              </a:rPr>
              <a:t>展销会举办者、柜台出租者的连带责任</a:t>
            </a:r>
          </a:p>
          <a:p>
            <a:pPr>
              <a:lnSpc>
                <a:spcPct val="140000"/>
              </a:lnSpc>
              <a:spcBef>
                <a:spcPts val="0"/>
              </a:spcBef>
            </a:pPr>
            <a:r>
              <a:rPr lang="zh-CN" altLang="en-US" sz="3000" dirty="0">
                <a:latin typeface="+mn-ea"/>
                <a:cs typeface="+mj-cs"/>
              </a:rPr>
              <a:t>网络交易平台提供者的连带责任</a:t>
            </a:r>
          </a:p>
          <a:p>
            <a:pPr>
              <a:lnSpc>
                <a:spcPct val="140000"/>
              </a:lnSpc>
              <a:spcBef>
                <a:spcPts val="0"/>
              </a:spcBef>
            </a:pPr>
            <a:r>
              <a:rPr lang="zh-CN" altLang="en-US" sz="3000" dirty="0">
                <a:latin typeface="+mn-ea"/>
                <a:cs typeface="+mj-cs"/>
              </a:rPr>
              <a:t>营业执照持有人的连带责任</a:t>
            </a:r>
          </a:p>
          <a:p>
            <a:pPr>
              <a:lnSpc>
                <a:spcPct val="140000"/>
              </a:lnSpc>
              <a:spcBef>
                <a:spcPts val="0"/>
              </a:spcBef>
            </a:pPr>
            <a:r>
              <a:rPr lang="zh-CN" altLang="en-US" sz="3000" dirty="0">
                <a:latin typeface="+mn-ea"/>
                <a:cs typeface="+mj-cs"/>
              </a:rPr>
              <a:t>虚假广告经营者的责任</a:t>
            </a:r>
          </a:p>
          <a:p>
            <a:pPr>
              <a:lnSpc>
                <a:spcPct val="140000"/>
              </a:lnSpc>
              <a:spcBef>
                <a:spcPts val="0"/>
              </a:spcBef>
            </a:pPr>
            <a:r>
              <a:rPr lang="zh-CN" altLang="en-US" sz="3000" dirty="0">
                <a:latin typeface="+mn-ea"/>
                <a:cs typeface="+mj-cs"/>
              </a:rPr>
              <a:t>虚假广告代言人的连带责任</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4078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如何正确履行消费者知情权</a:t>
            </a:r>
          </a:p>
        </p:txBody>
      </p:sp>
      <p:sp>
        <p:nvSpPr>
          <p:cNvPr id="3" name="内容占位符 2"/>
          <p:cNvSpPr>
            <a:spLocks noGrp="1"/>
          </p:cNvSpPr>
          <p:nvPr>
            <p:ph idx="1"/>
          </p:nvPr>
        </p:nvSpPr>
        <p:spPr>
          <a:xfrm>
            <a:off x="1257814" y="2565698"/>
            <a:ext cx="10382008" cy="3672408"/>
          </a:xfrm>
        </p:spPr>
        <p:txBody>
          <a:bodyPr>
            <a:noAutofit/>
          </a:bodyPr>
          <a:lstStyle/>
          <a:p>
            <a:pPr marL="0" indent="0">
              <a:buNone/>
              <a:defRPr/>
            </a:pPr>
            <a:r>
              <a:rPr lang="zh-CN" altLang="en-US" sz="3200" dirty="0"/>
              <a:t>关于新贵兴公司主动将维修记录上传至网站的行为：</a:t>
            </a:r>
            <a:endParaRPr lang="en-US" altLang="zh-CN" sz="3200" dirty="0"/>
          </a:p>
          <a:p>
            <a:pPr marL="0" indent="0">
              <a:buNone/>
            </a:pPr>
            <a:r>
              <a:rPr lang="en-US" altLang="zh-CN" sz="3200" dirty="0"/>
              <a:t>1 . </a:t>
            </a:r>
            <a:r>
              <a:rPr lang="zh-CN" altLang="zh-CN" sz="3200" dirty="0"/>
              <a:t>所谓的主动完成，是否应考虑其主观目的为何？究竟是供应商要求的内部工作流程还是其积极履行对外义务？</a:t>
            </a:r>
          </a:p>
          <a:p>
            <a:pPr marL="0" indent="0">
              <a:buNone/>
            </a:pPr>
            <a:r>
              <a:rPr lang="en-US" altLang="zh-CN" sz="3200" dirty="0"/>
              <a:t>2 . </a:t>
            </a:r>
            <a:r>
              <a:rPr lang="zh-CN" altLang="zh-CN" sz="3200" dirty="0"/>
              <a:t>既然经营者可以将信息上传网站，却为何不告知消费者？原因是什么？</a:t>
            </a:r>
          </a:p>
          <a:p>
            <a:pPr marL="0" indent="0">
              <a:buNone/>
            </a:pPr>
            <a:r>
              <a:rPr lang="en-US" altLang="zh-CN" sz="3200" dirty="0"/>
              <a:t>3 . </a:t>
            </a:r>
            <a:r>
              <a:rPr lang="zh-CN" altLang="zh-CN" sz="3200" dirty="0"/>
              <a:t>经营者是否对消费者披露了相关网站？</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97322485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24322"/>
          </a:xfrm>
        </p:spPr>
        <p:txBody>
          <a:bodyPr>
            <a:noAutofit/>
          </a:bodyPr>
          <a:lstStyle/>
          <a:p>
            <a:r>
              <a:rPr lang="zh-CN" altLang="en-US" sz="4000" b="1" dirty="0">
                <a:solidFill>
                  <a:srgbClr val="7C1D20"/>
                </a:solidFill>
                <a:latin typeface="+mn-ea"/>
              </a:rPr>
              <a:t>整体欺诈与局部欺诈</a:t>
            </a:r>
          </a:p>
        </p:txBody>
      </p:sp>
      <p:sp>
        <p:nvSpPr>
          <p:cNvPr id="3" name="内容占位符 2"/>
          <p:cNvSpPr>
            <a:spLocks noGrp="1"/>
          </p:cNvSpPr>
          <p:nvPr>
            <p:ph idx="1"/>
          </p:nvPr>
        </p:nvSpPr>
        <p:spPr>
          <a:xfrm>
            <a:off x="1257814" y="2565698"/>
            <a:ext cx="10021967" cy="3528392"/>
          </a:xfrm>
        </p:spPr>
        <p:txBody>
          <a:bodyPr>
            <a:noAutofit/>
          </a:bodyPr>
          <a:lstStyle/>
          <a:p>
            <a:pPr marL="457200" indent="-457200">
              <a:defRPr/>
            </a:pPr>
            <a:r>
              <a:rPr lang="zh-CN" altLang="en-US" sz="3200" dirty="0"/>
              <a:t>是否可以考虑整体欺诈和局部欺诈</a:t>
            </a:r>
            <a:endParaRPr lang="en-US" altLang="zh-CN" sz="3200" dirty="0"/>
          </a:p>
          <a:p>
            <a:pPr marL="514350" indent="-514350">
              <a:buFont typeface="+mj-lt"/>
              <a:buAutoNum type="arabicPeriod"/>
              <a:defRPr/>
            </a:pPr>
            <a:r>
              <a:rPr lang="zh-CN" altLang="en-US" sz="3200" dirty="0"/>
              <a:t>缺乏法律依据</a:t>
            </a:r>
            <a:endParaRPr lang="en-US" altLang="zh-CN" sz="3200" dirty="0"/>
          </a:p>
          <a:p>
            <a:pPr marL="514350" indent="-514350">
              <a:buFont typeface="+mj-lt"/>
              <a:buAutoNum type="arabicPeriod"/>
              <a:defRPr/>
            </a:pPr>
            <a:r>
              <a:rPr lang="zh-CN" altLang="en-US" sz="3200" dirty="0"/>
              <a:t>宾利案二审，最终判决赔偿</a:t>
            </a:r>
            <a:r>
              <a:rPr lang="en-US" altLang="zh-CN" sz="3200" dirty="0"/>
              <a:t>11</a:t>
            </a:r>
            <a:r>
              <a:rPr lang="zh-CN" altLang="en-US" sz="3200" dirty="0"/>
              <a:t>万元（更换的窗帘总成被认定为价值约</a:t>
            </a:r>
            <a:r>
              <a:rPr lang="en-US" altLang="zh-CN" sz="3200" dirty="0"/>
              <a:t>4</a:t>
            </a:r>
            <a:r>
              <a:rPr lang="zh-CN" altLang="en-US" sz="3200" dirty="0"/>
              <a:t>万元）</a:t>
            </a:r>
          </a:p>
          <a:p>
            <a:pPr marL="0" indent="0">
              <a:buNone/>
              <a:defRPr/>
            </a:pPr>
            <a:endParaRPr lang="en-US" altLang="zh-CN" sz="3200" dirty="0"/>
          </a:p>
          <a:p>
            <a:pPr marL="457200" indent="-457200">
              <a:defRPr/>
            </a:pPr>
            <a:endParaRPr lang="zh-CN" altLang="en-US" sz="3200" dirty="0"/>
          </a:p>
        </p:txBody>
      </p:sp>
    </p:spTree>
    <p:extLst>
      <p:ext uri="{BB962C8B-B14F-4D97-AF65-F5344CB8AC3E}">
        <p14:creationId xmlns:p14="http://schemas.microsoft.com/office/powerpoint/2010/main" val="34285263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缺陷产品召回责任</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缺陷产品召回是指产品的制造者在得知其生产、进口、销售的产品存在可能引起消费者健康、安全问题的缺陷时，依法向政府有关职能部门报告，及时通知消费者，设法从市场上和消费者手中收回缺陷产品，并进行免费修理、更换的产品质量法制度。</a:t>
            </a: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158007315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1562"/>
            <a:ext cx="10153128" cy="4536504"/>
          </a:xfrm>
        </p:spPr>
        <p:txBody>
          <a:bodyPr>
            <a:noAutofit/>
          </a:bodyPr>
          <a:lstStyle/>
          <a:p>
            <a:pPr>
              <a:lnSpc>
                <a:spcPct val="140000"/>
              </a:lnSpc>
              <a:spcBef>
                <a:spcPts val="0"/>
              </a:spcBef>
            </a:pPr>
            <a:r>
              <a:rPr lang="zh-CN" altLang="en-US" sz="3000" dirty="0">
                <a:latin typeface="+mn-ea"/>
                <a:cs typeface="+mj-cs"/>
              </a:rPr>
              <a:t>缺陷产品召回的特征：</a:t>
            </a:r>
          </a:p>
          <a:p>
            <a:pPr marL="514350" indent="-514350">
              <a:lnSpc>
                <a:spcPct val="140000"/>
              </a:lnSpc>
              <a:spcBef>
                <a:spcPts val="0"/>
              </a:spcBef>
              <a:buFont typeface="+mj-lt"/>
              <a:buAutoNum type="arabicPeriod"/>
            </a:pPr>
            <a:r>
              <a:rPr lang="zh-CN" altLang="en-US" sz="3000" dirty="0">
                <a:latin typeface="+mn-ea"/>
                <a:cs typeface="+mj-cs"/>
              </a:rPr>
              <a:t>对象是缺陷产品</a:t>
            </a:r>
          </a:p>
          <a:p>
            <a:pPr marL="514350" indent="-514350">
              <a:lnSpc>
                <a:spcPct val="140000"/>
              </a:lnSpc>
              <a:spcBef>
                <a:spcPts val="0"/>
              </a:spcBef>
              <a:buFont typeface="+mj-lt"/>
              <a:buAutoNum type="arabicPeriod"/>
            </a:pPr>
            <a:r>
              <a:rPr lang="zh-CN" altLang="en-US" sz="3000" dirty="0">
                <a:latin typeface="+mn-ea"/>
                <a:cs typeface="+mj-cs"/>
              </a:rPr>
              <a:t>原因是产品存在不合理的危险</a:t>
            </a:r>
          </a:p>
          <a:p>
            <a:pPr marL="514350" indent="-514350">
              <a:lnSpc>
                <a:spcPct val="140000"/>
              </a:lnSpc>
              <a:spcBef>
                <a:spcPts val="0"/>
              </a:spcBef>
              <a:buFont typeface="+mj-lt"/>
              <a:buAutoNum type="arabicPeriod"/>
            </a:pPr>
            <a:r>
              <a:rPr lang="zh-CN" altLang="en-US" sz="3000" dirty="0">
                <a:latin typeface="+mn-ea"/>
                <a:cs typeface="+mj-cs"/>
              </a:rPr>
              <a:t>基础是“严格赔偿责任”</a:t>
            </a:r>
          </a:p>
          <a:p>
            <a:pPr marL="514350" indent="-514350">
              <a:lnSpc>
                <a:spcPct val="140000"/>
              </a:lnSpc>
              <a:spcBef>
                <a:spcPts val="0"/>
              </a:spcBef>
              <a:buFont typeface="+mj-lt"/>
              <a:buAutoNum type="arabicPeriod"/>
            </a:pPr>
            <a:r>
              <a:rPr lang="zh-CN" altLang="en-US" sz="3000" dirty="0">
                <a:latin typeface="+mn-ea"/>
                <a:cs typeface="+mj-cs"/>
              </a:rPr>
              <a:t>最终义务主体特定</a:t>
            </a:r>
          </a:p>
          <a:p>
            <a:pPr marL="0" indent="0">
              <a:lnSpc>
                <a:spcPct val="140000"/>
              </a:lnSpc>
              <a:spcBef>
                <a:spcPts val="0"/>
              </a:spcBef>
              <a:buNone/>
            </a:pPr>
            <a:r>
              <a:rPr lang="zh-CN" altLang="en-US" sz="3000" dirty="0">
                <a:latin typeface="+mn-ea"/>
                <a:cs typeface="+mj-cs"/>
              </a:rPr>
              <a:t>  义务主体是制造者而非销售者</a:t>
            </a:r>
          </a:p>
        </p:txBody>
      </p:sp>
    </p:spTree>
    <p:extLst>
      <p:ext uri="{BB962C8B-B14F-4D97-AF65-F5344CB8AC3E}">
        <p14:creationId xmlns:p14="http://schemas.microsoft.com/office/powerpoint/2010/main" val="27964543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50590" y="1160748"/>
            <a:ext cx="11089232" cy="5221374"/>
          </a:xfrm>
        </p:spPr>
        <p:txBody>
          <a:bodyPr>
            <a:noAutofit/>
          </a:bodyPr>
          <a:lstStyle/>
          <a:p>
            <a:pPr>
              <a:lnSpc>
                <a:spcPct val="140000"/>
              </a:lnSpc>
              <a:spcBef>
                <a:spcPts val="0"/>
              </a:spcBef>
            </a:pPr>
            <a:r>
              <a:rPr lang="zh-CN" altLang="en-US" sz="3000" dirty="0">
                <a:latin typeface="+mn-ea"/>
                <a:cs typeface="+mj-cs"/>
              </a:rPr>
              <a:t>缺陷产品召回的分类</a:t>
            </a:r>
          </a:p>
          <a:p>
            <a:pPr marL="514350" indent="-514350">
              <a:lnSpc>
                <a:spcPct val="140000"/>
              </a:lnSpc>
              <a:spcBef>
                <a:spcPts val="0"/>
              </a:spcBef>
              <a:buFont typeface="+mj-lt"/>
              <a:buAutoNum type="arabicPeriod"/>
            </a:pPr>
            <a:r>
              <a:rPr lang="zh-CN" altLang="en-US" sz="3000" b="1" dirty="0">
                <a:latin typeface="+mn-ea"/>
                <a:cs typeface="+mj-cs"/>
              </a:rPr>
              <a:t>启动原因</a:t>
            </a:r>
            <a:r>
              <a:rPr lang="zh-CN" altLang="en-US" sz="3000" dirty="0">
                <a:latin typeface="+mn-ea"/>
                <a:cs typeface="+mj-cs"/>
              </a:rPr>
              <a:t>不同：自主缺陷产品召回和强制缺陷产品召回</a:t>
            </a:r>
          </a:p>
          <a:p>
            <a:pPr marL="514350" indent="-514350">
              <a:lnSpc>
                <a:spcPct val="140000"/>
              </a:lnSpc>
              <a:spcBef>
                <a:spcPts val="0"/>
              </a:spcBef>
              <a:buFont typeface="+mj-lt"/>
              <a:buAutoNum type="arabicPeriod"/>
            </a:pPr>
            <a:r>
              <a:rPr lang="zh-CN" altLang="en-US" sz="3000" dirty="0">
                <a:latin typeface="+mn-ea"/>
                <a:cs typeface="+mj-cs"/>
              </a:rPr>
              <a:t>产品种类</a:t>
            </a:r>
            <a:r>
              <a:rPr lang="zh-CN" altLang="en-US" sz="3000" b="1" dirty="0">
                <a:latin typeface="+mn-ea"/>
                <a:cs typeface="+mj-cs"/>
              </a:rPr>
              <a:t>性质</a:t>
            </a:r>
            <a:r>
              <a:rPr lang="zh-CN" altLang="en-US" sz="3000" dirty="0">
                <a:latin typeface="+mn-ea"/>
                <a:cs typeface="+mj-cs"/>
              </a:rPr>
              <a:t>不同：工业缺陷产品召回、食品缺陷产品召回、机械缺陷产品召回、医药缺陷产品召回</a:t>
            </a:r>
          </a:p>
          <a:p>
            <a:pPr marL="514350" indent="-514350">
              <a:lnSpc>
                <a:spcPct val="140000"/>
              </a:lnSpc>
              <a:spcBef>
                <a:spcPts val="0"/>
              </a:spcBef>
              <a:buFont typeface="+mj-lt"/>
              <a:buAutoNum type="arabicPeriod"/>
            </a:pPr>
            <a:r>
              <a:rPr lang="zh-CN" altLang="en-US" sz="3000" dirty="0">
                <a:latin typeface="+mn-ea"/>
                <a:cs typeface="+mj-cs"/>
              </a:rPr>
              <a:t>采用的</a:t>
            </a:r>
            <a:r>
              <a:rPr lang="zh-CN" altLang="en-US" sz="3000" b="1" dirty="0">
                <a:latin typeface="+mn-ea"/>
                <a:cs typeface="+mj-cs"/>
              </a:rPr>
              <a:t>具体措施</a:t>
            </a:r>
            <a:r>
              <a:rPr lang="zh-CN" altLang="en-US" sz="3000" dirty="0">
                <a:latin typeface="+mn-ea"/>
                <a:cs typeface="+mj-cs"/>
              </a:rPr>
              <a:t>不同：回收法召回、收回法召回、赎买法召回、更新法召回、维修检验法召回</a:t>
            </a:r>
          </a:p>
          <a:p>
            <a:pPr marL="514350" indent="-514350">
              <a:lnSpc>
                <a:spcPct val="140000"/>
              </a:lnSpc>
              <a:spcBef>
                <a:spcPts val="0"/>
              </a:spcBef>
              <a:buFont typeface="+mj-lt"/>
              <a:buAutoNum type="arabicPeriod"/>
            </a:pPr>
            <a:r>
              <a:rPr lang="zh-CN" altLang="en-US" sz="3000" b="1" dirty="0">
                <a:latin typeface="+mn-ea"/>
                <a:cs typeface="+mj-cs"/>
              </a:rPr>
              <a:t>严重程度</a:t>
            </a:r>
            <a:r>
              <a:rPr lang="zh-CN" altLang="en-US" sz="3000" dirty="0">
                <a:latin typeface="+mn-ea"/>
                <a:cs typeface="+mj-cs"/>
              </a:rPr>
              <a:t>不同：紧急缺陷产品召回、次紧急缺陷产品召回、普通缺陷产品召回</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45316386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1562"/>
            <a:ext cx="10153128" cy="4536504"/>
          </a:xfrm>
        </p:spPr>
        <p:txBody>
          <a:bodyPr>
            <a:noAutofit/>
          </a:bodyPr>
          <a:lstStyle/>
          <a:p>
            <a:pPr>
              <a:lnSpc>
                <a:spcPct val="140000"/>
              </a:lnSpc>
              <a:spcBef>
                <a:spcPts val="0"/>
              </a:spcBef>
            </a:pPr>
            <a:r>
              <a:rPr lang="zh-CN" altLang="en-US" sz="3000" dirty="0">
                <a:latin typeface="+mn-ea"/>
                <a:cs typeface="+mj-cs"/>
              </a:rPr>
              <a:t>缺陷产品召回的程序：</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、缺陷产品信息报告</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、主管机构评估鉴定</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、制定缺陷产品召回计划</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、实施召回</a:t>
            </a:r>
          </a:p>
          <a:p>
            <a:pPr marL="0" indent="0">
              <a:lnSpc>
                <a:spcPct val="140000"/>
              </a:lnSpc>
              <a:spcBef>
                <a:spcPts val="0"/>
              </a:spcBef>
              <a:buNone/>
            </a:pPr>
            <a:r>
              <a:rPr lang="en-US" altLang="zh-CN" sz="3000" dirty="0">
                <a:latin typeface="+mn-ea"/>
                <a:cs typeface="+mj-cs"/>
              </a:rPr>
              <a:t>5</a:t>
            </a:r>
            <a:r>
              <a:rPr lang="zh-CN" altLang="en-US" sz="3000" dirty="0">
                <a:latin typeface="+mn-ea"/>
                <a:cs typeface="+mj-cs"/>
              </a:rPr>
              <a:t>、召回结果报告</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6449712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1562"/>
            <a:ext cx="10153128" cy="4536504"/>
          </a:xfrm>
        </p:spPr>
        <p:txBody>
          <a:bodyPr>
            <a:noAutofit/>
          </a:bodyPr>
          <a:lstStyle/>
          <a:p>
            <a:pPr marL="0" indent="0">
              <a:lnSpc>
                <a:spcPct val="140000"/>
              </a:lnSpc>
              <a:spcBef>
                <a:spcPts val="0"/>
              </a:spcBef>
              <a:buNone/>
            </a:pPr>
            <a:r>
              <a:rPr lang="zh-CN" altLang="en-US" sz="3000" dirty="0">
                <a:latin typeface="+mn-ea"/>
                <a:cs typeface="+mj-cs"/>
              </a:rPr>
              <a:t>我国缺陷产品召回制度立法现状：</a:t>
            </a:r>
          </a:p>
          <a:p>
            <a:pPr>
              <a:lnSpc>
                <a:spcPct val="140000"/>
              </a:lnSpc>
              <a:spcBef>
                <a:spcPts val="0"/>
              </a:spcBef>
            </a:pPr>
            <a:r>
              <a:rPr lang="zh-CN" altLang="en-US" sz="3000" dirty="0">
                <a:latin typeface="+mn-ea"/>
                <a:cs typeface="+mj-cs"/>
              </a:rPr>
              <a:t>相关法律法规：</a:t>
            </a: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p>
          <a:p>
            <a:pPr>
              <a:lnSpc>
                <a:spcPct val="140000"/>
              </a:lnSpc>
              <a:spcBef>
                <a:spcPts val="0"/>
              </a:spcBef>
            </a:pPr>
            <a:r>
              <a:rPr lang="zh-CN" altLang="en-US" sz="3000" dirty="0">
                <a:latin typeface="+mn-ea"/>
                <a:cs typeface="+mj-cs"/>
              </a:rPr>
              <a:t>相关行政法规</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97108118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413570"/>
            <a:ext cx="10153128" cy="4464496"/>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食品安全法</a:t>
            </a:r>
            <a:r>
              <a:rPr lang="en-US" altLang="zh-CN" sz="3000" dirty="0">
                <a:latin typeface="+mn-ea"/>
                <a:cs typeface="+mj-cs"/>
              </a:rPr>
              <a:t>》</a:t>
            </a:r>
            <a:r>
              <a:rPr lang="zh-CN" altLang="en-US" sz="3000" dirty="0">
                <a:latin typeface="+mn-ea"/>
                <a:cs typeface="+mj-cs"/>
              </a:rPr>
              <a:t>第六十三条</a:t>
            </a:r>
          </a:p>
          <a:p>
            <a:pPr marL="0" indent="0">
              <a:lnSpc>
                <a:spcPct val="140000"/>
              </a:lnSpc>
              <a:spcBef>
                <a:spcPts val="0"/>
              </a:spcBef>
              <a:buNone/>
            </a:pPr>
            <a:r>
              <a:rPr lang="zh-CN" altLang="en-US" sz="3000" dirty="0">
                <a:latin typeface="+mn-ea"/>
                <a:cs typeface="+mj-cs"/>
              </a:rPr>
              <a:t>    国家建立</a:t>
            </a:r>
            <a:r>
              <a:rPr lang="zh-CN" altLang="en-US" sz="3000" b="1" dirty="0">
                <a:latin typeface="+mn-ea"/>
                <a:cs typeface="+mj-cs"/>
              </a:rPr>
              <a:t>食品召回制度</a:t>
            </a:r>
            <a:r>
              <a:rPr lang="zh-CN" altLang="en-US" sz="3000" dirty="0">
                <a:latin typeface="+mn-ea"/>
                <a:cs typeface="+mj-cs"/>
              </a:rPr>
              <a:t>。食品生产者发现其生产的食品不符合食品安全标准或者有证据证明可能危害人体健康的，应当立即停止生产，召回已经上市销售的食品，通知相关生产经营者和消费者，并记录召回和通知情况。</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6478180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63749" y="1197546"/>
            <a:ext cx="11664502" cy="5257378"/>
          </a:xfrm>
        </p:spPr>
        <p:txBody>
          <a:bodyPr>
            <a:noAutofit/>
          </a:bodyPr>
          <a:lstStyle/>
          <a:p>
            <a:pPr marL="0" indent="0">
              <a:lnSpc>
                <a:spcPct val="140000"/>
              </a:lnSpc>
              <a:spcBef>
                <a:spcPts val="0"/>
              </a:spcBef>
              <a:buNone/>
            </a:pPr>
            <a:r>
              <a:rPr lang="zh-CN" altLang="en-US" sz="3000" dirty="0">
                <a:latin typeface="+mn-ea"/>
                <a:cs typeface="+mj-cs"/>
              </a:rPr>
              <a:t>    食品经营者发现其经营的食品有前款规定情形的，应当立即停止经营，通知相关生产经营者和消费者，并记录停止经营和通知情况。食品生产者认为应当召回的，应当立即召回。由于食品经营者的原因造成其经营的食品有前款规定情形的，食品经营者应当召回。</a:t>
            </a:r>
          </a:p>
          <a:p>
            <a:pPr marL="0" indent="0">
              <a:lnSpc>
                <a:spcPct val="140000"/>
              </a:lnSpc>
              <a:spcBef>
                <a:spcPts val="0"/>
              </a:spcBef>
              <a:buNone/>
            </a:pPr>
            <a:r>
              <a:rPr lang="zh-CN" altLang="en-US" sz="3000" dirty="0">
                <a:latin typeface="+mn-ea"/>
                <a:cs typeface="+mj-cs"/>
              </a:rPr>
              <a:t>　　食品生产经营者应当对召回的食品采取</a:t>
            </a:r>
            <a:r>
              <a:rPr lang="zh-CN" altLang="en-US" sz="3000" b="1" dirty="0">
                <a:latin typeface="+mn-ea"/>
                <a:cs typeface="+mj-cs"/>
              </a:rPr>
              <a:t>无害化处理、销毁</a:t>
            </a:r>
            <a:r>
              <a:rPr lang="zh-CN" altLang="en-US" sz="3000" dirty="0">
                <a:latin typeface="+mn-ea"/>
                <a:cs typeface="+mj-cs"/>
              </a:rPr>
              <a:t>等措施，防止其再次流入市场。但是，对因标签、标志或者说明书不符合食品安全标准而被召回的食品，食品生产者在采取补救措施且能保证食品安全的情况下可以继续销售；销售时应当向消费者明示补救措施。</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75274896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413570"/>
            <a:ext cx="10153128" cy="4464496"/>
          </a:xfrm>
        </p:spPr>
        <p:txBody>
          <a:bodyPr>
            <a:noAutofit/>
          </a:bodyPr>
          <a:lstStyle/>
          <a:p>
            <a:pPr marL="0" indent="0">
              <a:lnSpc>
                <a:spcPct val="140000"/>
              </a:lnSpc>
              <a:spcBef>
                <a:spcPts val="0"/>
              </a:spcBef>
              <a:buNone/>
            </a:pPr>
            <a:r>
              <a:rPr lang="zh-CN" altLang="en-US" sz="3000" dirty="0">
                <a:latin typeface="+mn-ea"/>
                <a:cs typeface="+mj-cs"/>
              </a:rPr>
              <a:t>    食品生产经营者应当将食品召回和处理情况向所在地县级人民政府食品药品监督管理部门报告；需要对召回的食品进行无害化处理、销毁的，应当提前报告时间、地点。食品药品监督管理部门认为必要的，可以实施现场监督。</a:t>
            </a:r>
          </a:p>
          <a:p>
            <a:pPr marL="0" indent="0">
              <a:lnSpc>
                <a:spcPct val="140000"/>
              </a:lnSpc>
              <a:spcBef>
                <a:spcPts val="0"/>
              </a:spcBef>
              <a:buNone/>
            </a:pPr>
            <a:r>
              <a:rPr lang="zh-CN" altLang="en-US" sz="3000" dirty="0">
                <a:latin typeface="+mn-ea"/>
                <a:cs typeface="+mj-cs"/>
              </a:rPr>
              <a:t>    食品生产经营者未依照本条规定召回或者停止经营的，县级以上人民政府食品药品监督管理部门可以责令其召回或者停止经营。</a:t>
            </a:r>
          </a:p>
        </p:txBody>
      </p:sp>
    </p:spTree>
    <p:extLst>
      <p:ext uri="{BB962C8B-B14F-4D97-AF65-F5344CB8AC3E}">
        <p14:creationId xmlns:p14="http://schemas.microsoft.com/office/powerpoint/2010/main" val="76464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69554"/>
            <a:ext cx="8469646" cy="724564"/>
          </a:xfrm>
        </p:spPr>
        <p:txBody>
          <a:bodyPr>
            <a:noAutofit/>
          </a:bodyPr>
          <a:lstStyle/>
          <a:p>
            <a:r>
              <a:rPr lang="zh-CN" altLang="en-US" sz="4000" b="1" dirty="0">
                <a:solidFill>
                  <a:srgbClr val="7C1D20"/>
                </a:solidFill>
                <a:latin typeface="+mn-ea"/>
              </a:rPr>
              <a:t>销售者、生产者的责任</a:t>
            </a:r>
          </a:p>
        </p:txBody>
      </p:sp>
      <p:sp>
        <p:nvSpPr>
          <p:cNvPr id="3" name="内容占位符 2"/>
          <p:cNvSpPr>
            <a:spLocks noGrp="1"/>
          </p:cNvSpPr>
          <p:nvPr>
            <p:ph idx="1"/>
          </p:nvPr>
        </p:nvSpPr>
        <p:spPr>
          <a:xfrm>
            <a:off x="1091444" y="2421682"/>
            <a:ext cx="10009112"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第四十条：</a:t>
            </a:r>
          </a:p>
          <a:p>
            <a:pPr marL="0" indent="0">
              <a:lnSpc>
                <a:spcPct val="140000"/>
              </a:lnSpc>
              <a:spcBef>
                <a:spcPts val="0"/>
              </a:spcBef>
              <a:buNone/>
            </a:pPr>
            <a:r>
              <a:rPr lang="zh-CN" altLang="en-US" sz="3000" dirty="0">
                <a:latin typeface="+mn-ea"/>
                <a:cs typeface="+mj-cs"/>
              </a:rPr>
              <a:t>    消费者在购买、使用商品时，其合法权益受到损害的，可以向</a:t>
            </a:r>
            <a:r>
              <a:rPr lang="zh-CN" altLang="en-US" sz="3000" i="1" u="sng" dirty="0">
                <a:latin typeface="+mn-ea"/>
                <a:cs typeface="+mj-cs"/>
              </a:rPr>
              <a:t>销售者</a:t>
            </a:r>
            <a:r>
              <a:rPr lang="zh-CN" altLang="en-US" sz="3000" dirty="0">
                <a:latin typeface="+mn-ea"/>
                <a:cs typeface="+mj-cs"/>
              </a:rPr>
              <a:t>要求赔偿。销售者赔偿后，属于生产者的责任或者属于向销售者提供商品的其他销售者的责任的，销售者有权向</a:t>
            </a:r>
            <a:r>
              <a:rPr lang="zh-CN" altLang="en-US" sz="3000" i="1" u="sng" dirty="0">
                <a:latin typeface="+mn-ea"/>
                <a:cs typeface="+mj-cs"/>
              </a:rPr>
              <a:t>生产者或者其他销售者</a:t>
            </a:r>
            <a:r>
              <a:rPr lang="zh-CN" altLang="en-US" sz="3000" b="1" dirty="0">
                <a:latin typeface="+mn-ea"/>
                <a:cs typeface="+mj-cs"/>
              </a:rPr>
              <a:t>追偿</a:t>
            </a:r>
            <a:r>
              <a:rPr lang="zh-CN" altLang="en-US" sz="3000" dirty="0">
                <a:latin typeface="+mn-ea"/>
                <a:cs typeface="+mj-cs"/>
              </a:rPr>
              <a:t>。</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96539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内容占位符 1"/>
          <p:cNvSpPr>
            <a:spLocks noGrp="1"/>
          </p:cNvSpPr>
          <p:nvPr>
            <p:ph idx="1"/>
          </p:nvPr>
        </p:nvSpPr>
        <p:spPr>
          <a:xfrm>
            <a:off x="7319342" y="1197546"/>
            <a:ext cx="4752528" cy="5328592"/>
          </a:xfrm>
        </p:spPr>
        <p:txBody>
          <a:bodyPr>
            <a:noAutofit/>
          </a:bodyPr>
          <a:lstStyle/>
          <a:p>
            <a:r>
              <a:rPr lang="zh-CN" altLang="en-US" sz="2800" dirty="0"/>
              <a:t>据日媒</a:t>
            </a:r>
            <a:r>
              <a:rPr lang="en-US" altLang="zh-CN" sz="2800" dirty="0"/>
              <a:t>13</a:t>
            </a:r>
            <a:r>
              <a:rPr lang="zh-CN" altLang="en-US" sz="2800" dirty="0"/>
              <a:t>日报道，全球糖果巨头玛氏集团的日本公司近日宣布，旗下巧克力“士力架”因混入玻璃片，将召回</a:t>
            </a:r>
            <a:r>
              <a:rPr lang="en-US" altLang="zh-CN" sz="2800" dirty="0"/>
              <a:t>301</a:t>
            </a:r>
            <a:r>
              <a:rPr lang="zh-CN" altLang="en-US" sz="2800" dirty="0"/>
              <a:t>万块产品，包括保质期到</a:t>
            </a:r>
            <a:r>
              <a:rPr lang="en-US" altLang="zh-CN" sz="2800" dirty="0"/>
              <a:t>2023</a:t>
            </a:r>
            <a:r>
              <a:rPr lang="zh-CN" altLang="en-US" sz="2800" dirty="0"/>
              <a:t>年</a:t>
            </a:r>
            <a:r>
              <a:rPr lang="en-US" altLang="zh-CN" sz="2800" dirty="0"/>
              <a:t>1</a:t>
            </a:r>
            <a:r>
              <a:rPr lang="zh-CN" altLang="en-US" sz="2800" dirty="0"/>
              <a:t>月</a:t>
            </a:r>
            <a:r>
              <a:rPr lang="en-US" altLang="zh-CN" sz="2800" dirty="0"/>
              <a:t>8</a:t>
            </a:r>
            <a:r>
              <a:rPr lang="zh-CN" altLang="en-US" sz="2800" dirty="0"/>
              <a:t>日和</a:t>
            </a:r>
            <a:r>
              <a:rPr lang="en-US" altLang="zh-CN" sz="2800" dirty="0"/>
              <a:t>2</a:t>
            </a:r>
            <a:r>
              <a:rPr lang="zh-CN" altLang="en-US" sz="2800" dirty="0"/>
              <a:t>月</a:t>
            </a:r>
            <a:r>
              <a:rPr lang="en-US" altLang="zh-CN" sz="2800" dirty="0"/>
              <a:t>5</a:t>
            </a:r>
            <a:r>
              <a:rPr lang="zh-CN" altLang="en-US" sz="2800" dirty="0"/>
              <a:t>日的“士力架花生单个装”“士力架</a:t>
            </a:r>
            <a:r>
              <a:rPr lang="en-US" altLang="zh-CN" sz="2800" dirty="0"/>
              <a:t>180g</a:t>
            </a:r>
            <a:r>
              <a:rPr lang="zh-CN" altLang="en-US" sz="2800" dirty="0"/>
              <a:t>装”“士力架迷你装”，以及保质期到</a:t>
            </a:r>
            <a:r>
              <a:rPr lang="en-US" altLang="zh-CN" sz="2800" dirty="0"/>
              <a:t>2023</a:t>
            </a:r>
            <a:r>
              <a:rPr lang="zh-CN" altLang="en-US" sz="2800" dirty="0"/>
              <a:t>年</a:t>
            </a:r>
            <a:r>
              <a:rPr lang="en-US" altLang="zh-CN" sz="2800" dirty="0"/>
              <a:t>1</a:t>
            </a:r>
            <a:r>
              <a:rPr lang="zh-CN" altLang="en-US" sz="2800" dirty="0"/>
              <a:t>月</a:t>
            </a:r>
            <a:r>
              <a:rPr lang="en-US" altLang="zh-CN" sz="2800" dirty="0"/>
              <a:t>8</a:t>
            </a:r>
            <a:r>
              <a:rPr lang="zh-CN" altLang="en-US" sz="2800" dirty="0"/>
              <a:t>日的“白士力架”。（</a:t>
            </a:r>
            <a:r>
              <a:rPr lang="en-US" altLang="zh-CN" sz="2800" dirty="0"/>
              <a:t>2022</a:t>
            </a:r>
            <a:r>
              <a:rPr lang="zh-CN" altLang="en-US" sz="2800" dirty="0"/>
              <a:t>年</a:t>
            </a:r>
            <a:r>
              <a:rPr lang="en-US" altLang="zh-CN" sz="2800" dirty="0"/>
              <a:t>5</a:t>
            </a:r>
            <a:r>
              <a:rPr lang="zh-CN" altLang="en-US" sz="2800" dirty="0"/>
              <a:t>月</a:t>
            </a:r>
            <a:r>
              <a:rPr lang="en-US" altLang="zh-CN" sz="2800" dirty="0"/>
              <a:t>13</a:t>
            </a:r>
            <a:r>
              <a:rPr lang="zh-CN" altLang="en-US" sz="2800" dirty="0"/>
              <a:t>日新闻报道）</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662" y="1340768"/>
            <a:ext cx="5905904" cy="3745210"/>
          </a:xfrm>
          <a:prstGeom prst="rect">
            <a:avLst/>
          </a:prstGeom>
        </p:spPr>
      </p:pic>
    </p:spTree>
    <p:extLst>
      <p:ext uri="{BB962C8B-B14F-4D97-AF65-F5344CB8AC3E}">
        <p14:creationId xmlns:p14="http://schemas.microsoft.com/office/powerpoint/2010/main" val="403218331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413570"/>
            <a:ext cx="9865096" cy="4176464"/>
          </a:xfrm>
        </p:spPr>
        <p:txBody>
          <a:bodyPr>
            <a:noAutofit/>
          </a:bodyPr>
          <a:lstStyle/>
          <a:p>
            <a:pPr marL="0" indent="0">
              <a:lnSpc>
                <a:spcPct val="140000"/>
              </a:lnSpc>
              <a:spcBef>
                <a:spcPts val="0"/>
              </a:spcBef>
              <a:buNone/>
            </a:pPr>
            <a:r>
              <a:rPr lang="zh-CN" altLang="en-US" sz="3000" dirty="0">
                <a:latin typeface="+mn-ea"/>
                <a:cs typeface="+mj-cs"/>
              </a:rPr>
              <a:t>案例：</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上海过期敖虾倒卖案（</a:t>
            </a:r>
            <a:r>
              <a:rPr lang="en-US" altLang="zh-CN" sz="3000" dirty="0">
                <a:latin typeface="+mn-ea"/>
                <a:cs typeface="+mj-cs"/>
              </a:rPr>
              <a:t>2015</a:t>
            </a:r>
            <a:r>
              <a:rPr lang="zh-CN" altLang="en-US" sz="3000" dirty="0">
                <a:latin typeface="+mn-ea"/>
                <a:cs typeface="+mj-cs"/>
              </a:rPr>
              <a:t>年）</a:t>
            </a:r>
          </a:p>
        </p:txBody>
      </p:sp>
    </p:spTree>
    <p:extLst>
      <p:ext uri="{BB962C8B-B14F-4D97-AF65-F5344CB8AC3E}">
        <p14:creationId xmlns:p14="http://schemas.microsoft.com/office/powerpoint/2010/main" val="124838908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413570"/>
            <a:ext cx="9865096" cy="4176464"/>
          </a:xfrm>
        </p:spPr>
        <p:txBody>
          <a:bodyPr>
            <a:noAutofit/>
          </a:bodyPr>
          <a:lstStyle/>
          <a:p>
            <a:pPr marL="0" indent="0">
              <a:lnSpc>
                <a:spcPct val="140000"/>
              </a:lnSpc>
              <a:spcBef>
                <a:spcPts val="0"/>
              </a:spcBef>
              <a:buNone/>
            </a:pPr>
            <a:r>
              <a:rPr lang="zh-CN" altLang="en-US" sz="3000" dirty="0">
                <a:latin typeface="+mn-ea"/>
                <a:cs typeface="+mj-cs"/>
              </a:rPr>
              <a:t> 第九十四条第三款：</a:t>
            </a:r>
          </a:p>
          <a:p>
            <a:pPr marL="0" indent="0">
              <a:lnSpc>
                <a:spcPct val="140000"/>
              </a:lnSpc>
              <a:spcBef>
                <a:spcPts val="0"/>
              </a:spcBef>
              <a:buNone/>
            </a:pPr>
            <a:r>
              <a:rPr lang="zh-CN" altLang="en-US" sz="3000" dirty="0">
                <a:latin typeface="+mn-ea"/>
                <a:cs typeface="+mj-cs"/>
              </a:rPr>
              <a:t>　　发现进口食品不符合我国食品安全国家标准或者有证据证明可能危害人体健康的，进口商应当立即停止进口，并依照本法第六十三条的规定召回。</a:t>
            </a:r>
          </a:p>
        </p:txBody>
      </p:sp>
    </p:spTree>
    <p:extLst>
      <p:ext uri="{BB962C8B-B14F-4D97-AF65-F5344CB8AC3E}">
        <p14:creationId xmlns:p14="http://schemas.microsoft.com/office/powerpoint/2010/main" val="289429652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1413570"/>
            <a:ext cx="11423799" cy="4968552"/>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消费者权益保护法</a:t>
            </a:r>
            <a:r>
              <a:rPr lang="en-US" altLang="zh-CN" sz="3000" dirty="0">
                <a:latin typeface="+mn-ea"/>
                <a:cs typeface="+mj-cs"/>
              </a:rPr>
              <a:t>》</a:t>
            </a:r>
            <a:r>
              <a:rPr lang="zh-CN" altLang="en-US" sz="3000" dirty="0">
                <a:latin typeface="+mn-ea"/>
                <a:cs typeface="+mj-cs"/>
              </a:rPr>
              <a:t>第三十三条</a:t>
            </a:r>
          </a:p>
          <a:p>
            <a:pPr marL="0" indent="0">
              <a:lnSpc>
                <a:spcPct val="140000"/>
              </a:lnSpc>
              <a:spcBef>
                <a:spcPts val="0"/>
              </a:spcBef>
              <a:buNone/>
            </a:pPr>
            <a:r>
              <a:rPr lang="zh-CN" altLang="en-US" sz="3000" dirty="0">
                <a:latin typeface="+mn-ea"/>
                <a:cs typeface="+mj-cs"/>
              </a:rPr>
              <a:t>    有关行政部门在各自的职责范围内，应当定期或者不定期对经营者提供的商品和服务进行抽查检验，并及时向社会公布抽查检验结果。</a:t>
            </a:r>
          </a:p>
          <a:p>
            <a:pPr marL="0" indent="0">
              <a:lnSpc>
                <a:spcPct val="140000"/>
              </a:lnSpc>
              <a:spcBef>
                <a:spcPts val="0"/>
              </a:spcBef>
              <a:buNone/>
            </a:pPr>
            <a:r>
              <a:rPr lang="zh-CN" altLang="en-US" sz="3000" dirty="0">
                <a:latin typeface="+mn-ea"/>
                <a:cs typeface="+mj-cs"/>
              </a:rPr>
              <a:t>　　有关行政部门发现并认定经营者提供的商品或者服务存在缺陷，有危及人身、财产安全危险的，应当立即责令经营者采取停止销售、警示、召回、无害化处理、销毁、停止生产或者服务等措施。</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86212074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74726" y="1629594"/>
            <a:ext cx="9721080" cy="4176464"/>
          </a:xfrm>
        </p:spPr>
        <p:txBody>
          <a:bodyPr>
            <a:noAutofit/>
          </a:bodyPr>
          <a:lstStyle/>
          <a:p>
            <a:pPr>
              <a:lnSpc>
                <a:spcPct val="140000"/>
              </a:lnSpc>
              <a:spcBef>
                <a:spcPts val="0"/>
              </a:spcBef>
            </a:pPr>
            <a:r>
              <a:rPr lang="zh-CN" altLang="en-US" sz="3000" dirty="0">
                <a:latin typeface="+mn-ea"/>
                <a:cs typeface="+mj-cs"/>
              </a:rPr>
              <a:t>相关行政法规、规章关于缺陷产品召回的规定</a:t>
            </a:r>
          </a:p>
          <a:p>
            <a:pPr marL="514350" indent="-514350">
              <a:lnSpc>
                <a:spcPct val="140000"/>
              </a:lnSpc>
              <a:spcBef>
                <a:spcPts val="0"/>
              </a:spcBef>
              <a:buFont typeface="+mj-lt"/>
              <a:buAutoNum type="arabicPeriod"/>
            </a:pPr>
            <a:r>
              <a:rPr lang="en-US" altLang="zh-CN" sz="3000" dirty="0">
                <a:latin typeface="+mn-ea"/>
                <a:cs typeface="+mj-cs"/>
              </a:rPr>
              <a:t>2004</a:t>
            </a:r>
            <a:r>
              <a:rPr lang="zh-CN" altLang="en-US" sz="3000" dirty="0">
                <a:latin typeface="+mn-ea"/>
                <a:cs typeface="+mj-cs"/>
              </a:rPr>
              <a:t>年：</a:t>
            </a:r>
            <a:r>
              <a:rPr lang="en-US" altLang="zh-CN" sz="3000" dirty="0">
                <a:latin typeface="+mn-ea"/>
                <a:cs typeface="+mj-cs"/>
              </a:rPr>
              <a:t>《</a:t>
            </a:r>
            <a:r>
              <a:rPr lang="zh-CN" altLang="en-US" sz="3000" dirty="0">
                <a:latin typeface="+mn-ea"/>
                <a:cs typeface="+mj-cs"/>
              </a:rPr>
              <a:t>缺陷汽车产品召回管理规定</a:t>
            </a:r>
            <a:r>
              <a:rPr lang="en-US" altLang="zh-CN" sz="3000" dirty="0">
                <a:latin typeface="+mn-ea"/>
                <a:cs typeface="+mj-cs"/>
              </a:rPr>
              <a:t>》</a:t>
            </a:r>
          </a:p>
          <a:p>
            <a:pPr marL="514350" indent="-514350">
              <a:lnSpc>
                <a:spcPct val="140000"/>
              </a:lnSpc>
              <a:spcBef>
                <a:spcPts val="0"/>
              </a:spcBef>
              <a:buFont typeface="+mj-lt"/>
              <a:buAutoNum type="arabicPeriod"/>
            </a:pPr>
            <a:r>
              <a:rPr lang="en-US" altLang="zh-CN" sz="3000" dirty="0">
                <a:latin typeface="+mn-ea"/>
                <a:cs typeface="+mj-cs"/>
              </a:rPr>
              <a:t>2007</a:t>
            </a:r>
            <a:r>
              <a:rPr lang="zh-CN" altLang="en-US" sz="3000" dirty="0">
                <a:latin typeface="+mn-ea"/>
                <a:cs typeface="+mj-cs"/>
              </a:rPr>
              <a:t>年：</a:t>
            </a:r>
            <a:r>
              <a:rPr lang="en-US" altLang="zh-CN" sz="3000" dirty="0">
                <a:latin typeface="+mn-ea"/>
                <a:cs typeface="+mj-cs"/>
              </a:rPr>
              <a:t>《</a:t>
            </a:r>
            <a:r>
              <a:rPr lang="zh-CN" altLang="en-US" sz="3000" dirty="0">
                <a:latin typeface="+mn-ea"/>
                <a:cs typeface="+mj-cs"/>
              </a:rPr>
              <a:t>食品召回管理规定</a:t>
            </a:r>
            <a:r>
              <a:rPr lang="en-US" altLang="zh-CN" sz="3000" dirty="0">
                <a:latin typeface="+mn-ea"/>
                <a:cs typeface="+mj-cs"/>
              </a:rPr>
              <a:t>》《</a:t>
            </a:r>
            <a:r>
              <a:rPr lang="zh-CN" altLang="en-US" sz="3000" dirty="0">
                <a:latin typeface="+mn-ea"/>
                <a:cs typeface="+mj-cs"/>
              </a:rPr>
              <a:t>儿童玩具召回管理规定</a:t>
            </a:r>
            <a:r>
              <a:rPr lang="en-US" altLang="zh-CN" sz="3000" dirty="0">
                <a:latin typeface="+mn-ea"/>
                <a:cs typeface="+mj-cs"/>
              </a:rPr>
              <a:t>》《</a:t>
            </a:r>
            <a:r>
              <a:rPr lang="zh-CN" altLang="en-US" sz="3000" dirty="0">
                <a:latin typeface="+mn-ea"/>
                <a:cs typeface="+mj-cs"/>
              </a:rPr>
              <a:t>药品召回管理办法</a:t>
            </a:r>
            <a:r>
              <a:rPr lang="en-US" altLang="zh-CN" sz="3000" dirty="0">
                <a:latin typeface="+mn-ea"/>
                <a:cs typeface="+mj-cs"/>
              </a:rPr>
              <a:t>》</a:t>
            </a:r>
          </a:p>
          <a:p>
            <a:pPr marL="514350" indent="-514350">
              <a:lnSpc>
                <a:spcPct val="140000"/>
              </a:lnSpc>
              <a:spcBef>
                <a:spcPts val="0"/>
              </a:spcBef>
              <a:buFont typeface="+mj-lt"/>
              <a:buAutoNum type="arabicPeriod"/>
            </a:pPr>
            <a:r>
              <a:rPr lang="en-US" altLang="zh-CN" sz="3000" dirty="0">
                <a:latin typeface="+mn-ea"/>
                <a:cs typeface="+mj-cs"/>
              </a:rPr>
              <a:t>《</a:t>
            </a:r>
            <a:r>
              <a:rPr lang="zh-CN" altLang="en-US" sz="3000" dirty="0">
                <a:latin typeface="+mn-ea"/>
                <a:cs typeface="+mj-cs"/>
              </a:rPr>
              <a:t>缺陷产品召回管理条例</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2009</a:t>
            </a:r>
            <a:r>
              <a:rPr lang="zh-CN" altLang="en-US" sz="3000" dirty="0">
                <a:latin typeface="+mn-ea"/>
                <a:cs typeface="+mj-cs"/>
              </a:rPr>
              <a:t>年送审）</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7750549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行政责任</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200" dirty="0"/>
              <a:t>经营者的行政责任（</a:t>
            </a:r>
            <a:r>
              <a:rPr lang="en-US" altLang="zh-CN" sz="3200" dirty="0"/>
              <a:t>《</a:t>
            </a:r>
            <a:r>
              <a:rPr lang="zh-CN" altLang="en-US" sz="3200" dirty="0"/>
              <a:t>消法</a:t>
            </a:r>
            <a:r>
              <a:rPr lang="en-US" altLang="zh-CN" sz="3200" dirty="0"/>
              <a:t>》</a:t>
            </a:r>
            <a:r>
              <a:rPr lang="zh-CN" altLang="en-US" sz="3200" dirty="0"/>
              <a:t>第</a:t>
            </a:r>
            <a:r>
              <a:rPr lang="en-US" altLang="zh-CN" sz="3200" dirty="0"/>
              <a:t>56</a:t>
            </a:r>
            <a:r>
              <a:rPr lang="zh-CN" altLang="en-US" sz="3200" dirty="0"/>
              <a:t>、</a:t>
            </a:r>
            <a:r>
              <a:rPr lang="en-US" altLang="zh-CN" sz="3200" dirty="0"/>
              <a:t>60</a:t>
            </a:r>
            <a:r>
              <a:rPr lang="zh-CN" altLang="en-US" sz="3200" dirty="0"/>
              <a:t>条）</a:t>
            </a:r>
            <a:endParaRPr lang="en-US" altLang="zh-CN" sz="3200" dirty="0"/>
          </a:p>
          <a:p>
            <a:pPr>
              <a:lnSpc>
                <a:spcPct val="140000"/>
              </a:lnSpc>
              <a:spcBef>
                <a:spcPts val="0"/>
              </a:spcBef>
            </a:pPr>
            <a:r>
              <a:rPr lang="zh-CN" altLang="en-US" sz="3200" dirty="0"/>
              <a:t>国家机关工作人员的行政责任（</a:t>
            </a:r>
            <a:r>
              <a:rPr lang="en-US" altLang="zh-CN" sz="3200" dirty="0"/>
              <a:t>《</a:t>
            </a:r>
            <a:r>
              <a:rPr lang="zh-CN" altLang="en-US" sz="3200" dirty="0"/>
              <a:t>消法</a:t>
            </a:r>
            <a:r>
              <a:rPr lang="en-US" altLang="zh-CN" sz="3200" dirty="0"/>
              <a:t>》</a:t>
            </a:r>
            <a:r>
              <a:rPr lang="zh-CN" altLang="en-US" sz="3200" dirty="0"/>
              <a:t>第</a:t>
            </a:r>
            <a:r>
              <a:rPr lang="en-US" altLang="zh-CN" sz="3200" dirty="0"/>
              <a:t>61</a:t>
            </a:r>
            <a:r>
              <a:rPr lang="zh-CN" altLang="en-US" sz="3200" dirty="0"/>
              <a:t>条）</a:t>
            </a:r>
          </a:p>
          <a:p>
            <a:pPr>
              <a:lnSpc>
                <a:spcPct val="140000"/>
              </a:lnSpc>
              <a:spcBef>
                <a:spcPts val="0"/>
              </a:spcBef>
            </a:pPr>
            <a:endParaRPr lang="en-US" altLang="zh-CN"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48264352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340768"/>
            <a:ext cx="10657184" cy="5257378"/>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第五十六条 </a:t>
            </a:r>
          </a:p>
          <a:p>
            <a:pPr marL="0" indent="0">
              <a:lnSpc>
                <a:spcPct val="140000"/>
              </a:lnSpc>
              <a:spcBef>
                <a:spcPts val="0"/>
              </a:spcBef>
              <a:buNone/>
            </a:pPr>
            <a:r>
              <a:rPr lang="zh-CN" altLang="en-US" sz="3000" dirty="0">
                <a:latin typeface="+mn-ea"/>
                <a:cs typeface="+mj-cs"/>
              </a:rPr>
              <a:t>    </a:t>
            </a:r>
            <a:r>
              <a:rPr lang="zh-CN" altLang="en-US" sz="3000" b="1" dirty="0">
                <a:solidFill>
                  <a:srgbClr val="FF0000"/>
                </a:solidFill>
                <a:latin typeface="+mn-ea"/>
                <a:cs typeface="+mj-cs"/>
              </a:rPr>
              <a:t>经营者</a:t>
            </a:r>
            <a:r>
              <a:rPr lang="zh-CN" altLang="en-US" sz="3000" dirty="0">
                <a:latin typeface="+mn-ea"/>
                <a:cs typeface="+mj-cs"/>
              </a:rPr>
              <a:t>有下列情形之一，除承担相应的民事责任外，其他有关法律、法规对处罚机关和处罚方式有规定的，依照法律、法规的规定执行</a:t>
            </a:r>
            <a:r>
              <a:rPr lang="en-US" altLang="zh-CN" sz="3000" dirty="0">
                <a:latin typeface="+mn-ea"/>
                <a:cs typeface="+mj-cs"/>
              </a:rPr>
              <a:t>;</a:t>
            </a:r>
            <a:r>
              <a:rPr lang="zh-CN" altLang="en-US" sz="3000" dirty="0">
                <a:latin typeface="+mn-ea"/>
                <a:cs typeface="+mj-cs"/>
              </a:rPr>
              <a:t>法律、法规未作规定的，由</a:t>
            </a:r>
            <a:r>
              <a:rPr lang="zh-CN" altLang="en-US" sz="3000" i="1" u="sng" dirty="0">
                <a:latin typeface="+mn-ea"/>
                <a:cs typeface="+mj-cs"/>
              </a:rPr>
              <a:t>工商行政管理部门或者其他有关行政部门</a:t>
            </a:r>
            <a:r>
              <a:rPr lang="zh-CN" altLang="en-US" sz="3000" dirty="0">
                <a:latin typeface="+mn-ea"/>
                <a:cs typeface="+mj-cs"/>
              </a:rPr>
              <a:t>责令改正，可以根据情节单处或者并处</a:t>
            </a:r>
            <a:r>
              <a:rPr lang="zh-CN" altLang="en-US" sz="3000" i="1" u="sng" dirty="0">
                <a:latin typeface="+mn-ea"/>
                <a:cs typeface="+mj-cs"/>
              </a:rPr>
              <a:t>警告、没收违法所得</a:t>
            </a:r>
            <a:r>
              <a:rPr lang="zh-CN" altLang="en-US" sz="3000" dirty="0">
                <a:latin typeface="+mn-ea"/>
                <a:cs typeface="+mj-cs"/>
              </a:rPr>
              <a:t>、处以违法所得</a:t>
            </a:r>
            <a:r>
              <a:rPr lang="zh-CN" altLang="en-US" sz="3000" i="1" u="sng" dirty="0">
                <a:latin typeface="+mn-ea"/>
                <a:cs typeface="+mj-cs"/>
              </a:rPr>
              <a:t>一倍以上十倍以下的罚款</a:t>
            </a:r>
            <a:r>
              <a:rPr lang="zh-CN" altLang="en-US" sz="3000" dirty="0">
                <a:latin typeface="+mn-ea"/>
                <a:cs typeface="+mj-cs"/>
              </a:rPr>
              <a:t>，没有违法所得的，处以</a:t>
            </a:r>
            <a:r>
              <a:rPr lang="zh-CN" altLang="en-US" sz="3000" i="1" u="sng" dirty="0">
                <a:latin typeface="+mn-ea"/>
                <a:cs typeface="+mj-cs"/>
              </a:rPr>
              <a:t>五十万元</a:t>
            </a:r>
            <a:r>
              <a:rPr lang="zh-CN" altLang="en-US" sz="3000" dirty="0">
                <a:latin typeface="+mn-ea"/>
                <a:cs typeface="+mj-cs"/>
              </a:rPr>
              <a:t>以下的罚款</a:t>
            </a:r>
            <a:r>
              <a:rPr lang="en-US" altLang="zh-CN" sz="3000" dirty="0">
                <a:latin typeface="+mn-ea"/>
                <a:cs typeface="+mj-cs"/>
              </a:rPr>
              <a:t>;</a:t>
            </a:r>
            <a:r>
              <a:rPr lang="zh-CN" altLang="en-US" sz="3000" dirty="0">
                <a:latin typeface="+mn-ea"/>
                <a:cs typeface="+mj-cs"/>
              </a:rPr>
              <a:t>情节严重的，责令停业整顿、吊销营业执照：</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6656841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340768"/>
            <a:ext cx="10657184" cy="5257378"/>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一</a:t>
            </a:r>
            <a:r>
              <a:rPr lang="en-US" altLang="zh-CN" sz="3000" dirty="0">
                <a:latin typeface="+mn-ea"/>
                <a:cs typeface="+mj-cs"/>
              </a:rPr>
              <a:t>)</a:t>
            </a:r>
            <a:r>
              <a:rPr lang="zh-CN" altLang="en-US" sz="3000" dirty="0">
                <a:latin typeface="+mn-ea"/>
                <a:cs typeface="+mj-cs"/>
              </a:rPr>
              <a:t>提供的商品或者服务不符合保障人身、财产安全要求的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二</a:t>
            </a:r>
            <a:r>
              <a:rPr lang="en-US" altLang="zh-CN" sz="3000" dirty="0">
                <a:latin typeface="+mn-ea"/>
                <a:cs typeface="+mj-cs"/>
              </a:rPr>
              <a:t>)</a:t>
            </a:r>
            <a:r>
              <a:rPr lang="zh-CN" altLang="en-US" sz="3000" dirty="0">
                <a:latin typeface="+mn-ea"/>
                <a:cs typeface="+mj-cs"/>
              </a:rPr>
              <a:t>在商品中掺杂、掺假，以假充真，以次充好，或者以不合格商品冒充合格商品的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三</a:t>
            </a:r>
            <a:r>
              <a:rPr lang="en-US" altLang="zh-CN" sz="3000" dirty="0">
                <a:latin typeface="+mn-ea"/>
                <a:cs typeface="+mj-cs"/>
              </a:rPr>
              <a:t>)</a:t>
            </a:r>
            <a:r>
              <a:rPr lang="zh-CN" altLang="en-US" sz="3000" dirty="0">
                <a:latin typeface="+mn-ea"/>
                <a:cs typeface="+mj-cs"/>
              </a:rPr>
              <a:t>生产国家明令淘汰的商品或者销售失效、变质的商品的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四</a:t>
            </a:r>
            <a:r>
              <a:rPr lang="en-US" altLang="zh-CN" sz="3000" dirty="0">
                <a:latin typeface="+mn-ea"/>
                <a:cs typeface="+mj-cs"/>
              </a:rPr>
              <a:t>)</a:t>
            </a:r>
            <a:r>
              <a:rPr lang="zh-CN" altLang="en-US" sz="3000" dirty="0">
                <a:latin typeface="+mn-ea"/>
                <a:cs typeface="+mj-cs"/>
              </a:rPr>
              <a:t>伪造商品的产地，伪造或者冒用他人的厂名、厂址，篡改生产日期，伪造或者冒用认证标志等质量标志的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五</a:t>
            </a:r>
            <a:r>
              <a:rPr lang="en-US" altLang="zh-CN" sz="3000" dirty="0">
                <a:latin typeface="+mn-ea"/>
                <a:cs typeface="+mj-cs"/>
              </a:rPr>
              <a:t>)</a:t>
            </a:r>
            <a:r>
              <a:rPr lang="zh-CN" altLang="en-US" sz="3000" dirty="0">
                <a:latin typeface="+mn-ea"/>
                <a:cs typeface="+mj-cs"/>
              </a:rPr>
              <a:t>销售的商品应当检验、检疫而未检验、检疫或者伪造检验、检疫结果的</a:t>
            </a:r>
            <a:r>
              <a:rPr lang="en-US" altLang="zh-CN" sz="3000" dirty="0">
                <a:latin typeface="+mn-ea"/>
                <a:cs typeface="+mj-cs"/>
              </a:rPr>
              <a:t>;</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406218609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0550" y="1340768"/>
            <a:ext cx="11737304" cy="4753322"/>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六</a:t>
            </a:r>
            <a:r>
              <a:rPr lang="en-US" altLang="zh-CN" sz="3000" dirty="0">
                <a:latin typeface="+mn-ea"/>
                <a:cs typeface="+mj-cs"/>
              </a:rPr>
              <a:t>)</a:t>
            </a:r>
            <a:r>
              <a:rPr lang="zh-CN" altLang="en-US" sz="3000" dirty="0">
                <a:latin typeface="+mn-ea"/>
                <a:cs typeface="+mj-cs"/>
              </a:rPr>
              <a:t>对商品或者服务作虚假或者引人误解的宣传的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七</a:t>
            </a:r>
            <a:r>
              <a:rPr lang="en-US" altLang="zh-CN" sz="3000" dirty="0">
                <a:latin typeface="+mn-ea"/>
                <a:cs typeface="+mj-cs"/>
              </a:rPr>
              <a:t>)</a:t>
            </a:r>
            <a:r>
              <a:rPr lang="zh-CN" altLang="en-US" sz="3000" dirty="0">
                <a:latin typeface="+mn-ea"/>
                <a:cs typeface="+mj-cs"/>
              </a:rPr>
              <a:t>拒绝或者拖延有关行政部门责令对缺陷商品或者服务采取停止销售、警示、召回、无害化处理、销毁、停止生产或者服务等措施的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八</a:t>
            </a:r>
            <a:r>
              <a:rPr lang="en-US" altLang="zh-CN" sz="3000" dirty="0">
                <a:latin typeface="+mn-ea"/>
                <a:cs typeface="+mj-cs"/>
              </a:rPr>
              <a:t>)</a:t>
            </a:r>
            <a:r>
              <a:rPr lang="zh-CN" altLang="en-US" sz="3000" dirty="0">
                <a:latin typeface="+mn-ea"/>
                <a:cs typeface="+mj-cs"/>
              </a:rPr>
              <a:t>对消费者提出的修理、重作、更换、退货、补足商品数量、退还货款和服务费用或者赔偿损失的要求，故意拖延或者无理拒绝的</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九</a:t>
            </a:r>
            <a:r>
              <a:rPr lang="en-US" altLang="zh-CN" sz="3000" dirty="0">
                <a:latin typeface="+mn-ea"/>
                <a:cs typeface="+mj-cs"/>
              </a:rPr>
              <a:t>)</a:t>
            </a:r>
            <a:r>
              <a:rPr lang="zh-CN" altLang="en-US" sz="3000" dirty="0">
                <a:latin typeface="+mn-ea"/>
                <a:cs typeface="+mj-cs"/>
              </a:rPr>
              <a:t>侵害消费者人格尊严、侵犯消费者人身自由或者侵害消费者个人信息依法得到保护的权利的</a:t>
            </a:r>
            <a:r>
              <a:rPr lang="en-US" altLang="zh-CN" sz="3000" dirty="0">
                <a:latin typeface="+mn-ea"/>
                <a:cs typeface="+mj-cs"/>
              </a:rPr>
              <a:t>;</a:t>
            </a:r>
            <a:endParaRPr lang="zh-CN" altLang="en-US" sz="3000" dirty="0">
              <a:latin typeface="+mn-ea"/>
              <a:cs typeface="+mj-cs"/>
            </a:endParaRPr>
          </a:p>
        </p:txBody>
      </p:sp>
    </p:spTree>
    <p:extLst>
      <p:ext uri="{BB962C8B-B14F-4D97-AF65-F5344CB8AC3E}">
        <p14:creationId xmlns:p14="http://schemas.microsoft.com/office/powerpoint/2010/main" val="213745709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3"/>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0768"/>
            <a:ext cx="9577064" cy="4753322"/>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十</a:t>
            </a:r>
            <a:r>
              <a:rPr lang="en-US" altLang="zh-CN" sz="3000" dirty="0">
                <a:latin typeface="+mn-ea"/>
                <a:cs typeface="+mj-cs"/>
              </a:rPr>
              <a:t>)</a:t>
            </a:r>
            <a:r>
              <a:rPr lang="zh-CN" altLang="en-US" sz="3000" dirty="0">
                <a:latin typeface="+mn-ea"/>
                <a:cs typeface="+mj-cs"/>
              </a:rPr>
              <a:t>法律、法规规定的对损害消费者权益应当予以处罚的其他情形。</a:t>
            </a:r>
          </a:p>
          <a:p>
            <a:pPr marL="0" indent="0">
              <a:lnSpc>
                <a:spcPct val="140000"/>
              </a:lnSpc>
              <a:spcBef>
                <a:spcPts val="0"/>
              </a:spcBef>
              <a:buNone/>
            </a:pPr>
            <a:r>
              <a:rPr lang="zh-CN" altLang="en-US" sz="3000" dirty="0">
                <a:latin typeface="+mn-ea"/>
                <a:cs typeface="+mj-cs"/>
              </a:rPr>
              <a:t>　　经营者有前款规定情形的，除依照法律、法规规定予以处罚外，处罚机关应当记入</a:t>
            </a:r>
            <a:r>
              <a:rPr lang="zh-CN" altLang="en-US" sz="3000" b="1" dirty="0">
                <a:latin typeface="+mn-ea"/>
                <a:cs typeface="+mj-cs"/>
              </a:rPr>
              <a:t>信用档案</a:t>
            </a:r>
            <a:r>
              <a:rPr lang="zh-CN" altLang="en-US" sz="3000" dirty="0">
                <a:latin typeface="+mn-ea"/>
                <a:cs typeface="+mj-cs"/>
              </a:rPr>
              <a:t>，</a:t>
            </a:r>
            <a:r>
              <a:rPr lang="zh-CN" altLang="en-US" sz="3000" b="1" dirty="0">
                <a:latin typeface="+mn-ea"/>
                <a:cs typeface="+mj-cs"/>
              </a:rPr>
              <a:t>向社会公布</a:t>
            </a:r>
            <a:r>
              <a:rPr lang="zh-CN" altLang="en-US" sz="3000" dirty="0">
                <a:latin typeface="+mn-ea"/>
                <a:cs typeface="+mj-cs"/>
              </a:rPr>
              <a:t>。</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19802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412776"/>
            <a:ext cx="10441160" cy="4032448"/>
          </a:xfrm>
        </p:spPr>
        <p:txBody>
          <a:bodyPr>
            <a:noAutofit/>
          </a:bodyPr>
          <a:lstStyle/>
          <a:p>
            <a:pPr marL="0" indent="0">
              <a:lnSpc>
                <a:spcPct val="140000"/>
              </a:lnSpc>
              <a:spcBef>
                <a:spcPts val="0"/>
              </a:spcBef>
              <a:buNone/>
            </a:pPr>
            <a:r>
              <a:rPr lang="zh-CN" altLang="en-US" sz="3000" dirty="0">
                <a:latin typeface="+mn-ea"/>
                <a:cs typeface="+mj-cs"/>
              </a:rPr>
              <a:t>    消费者或者其他受害人因</a:t>
            </a:r>
            <a:r>
              <a:rPr lang="zh-CN" altLang="en-US" sz="3000" b="1" dirty="0">
                <a:latin typeface="+mn-ea"/>
                <a:cs typeface="+mj-cs"/>
              </a:rPr>
              <a:t>商品缺陷</a:t>
            </a:r>
            <a:r>
              <a:rPr lang="zh-CN" altLang="en-US" sz="3000" dirty="0">
                <a:latin typeface="+mn-ea"/>
                <a:cs typeface="+mj-cs"/>
              </a:rPr>
              <a:t>造成人身、财产损害的，</a:t>
            </a:r>
            <a:r>
              <a:rPr lang="zh-CN" altLang="en-US" sz="3000" i="1" u="sng" dirty="0">
                <a:latin typeface="+mn-ea"/>
                <a:cs typeface="+mj-cs"/>
              </a:rPr>
              <a:t>可以向销售者要求赔偿，也可以向生产者要求赔偿</a:t>
            </a:r>
            <a:r>
              <a:rPr lang="zh-CN" altLang="en-US" sz="3000" dirty="0">
                <a:latin typeface="+mn-ea"/>
                <a:cs typeface="+mj-cs"/>
              </a:rPr>
              <a:t>。属于生产者责任的，销售者赔偿后，有权向生产者追偿。属于销售者责任的，生产者赔偿后，有权向销售者追偿。</a:t>
            </a:r>
          </a:p>
          <a:p>
            <a:pPr marL="0" indent="0">
              <a:lnSpc>
                <a:spcPct val="140000"/>
              </a:lnSpc>
              <a:spcBef>
                <a:spcPts val="0"/>
              </a:spcBef>
              <a:buNone/>
            </a:pPr>
            <a:r>
              <a:rPr lang="zh-CN" altLang="en-US" sz="3000" dirty="0">
                <a:latin typeface="+mn-ea"/>
                <a:cs typeface="+mj-cs"/>
              </a:rPr>
              <a:t>　　消费者在接受服务时，其合法权益受到损害的，</a:t>
            </a:r>
            <a:r>
              <a:rPr lang="zh-CN" altLang="en-US" sz="3000" i="1" u="sng" dirty="0">
                <a:latin typeface="+mn-ea"/>
                <a:cs typeface="+mj-cs"/>
              </a:rPr>
              <a:t>可以向服务者要求赔偿</a:t>
            </a:r>
            <a:r>
              <a:rPr lang="zh-CN" altLang="en-US" sz="3000" dirty="0">
                <a:latin typeface="+mn-ea"/>
                <a:cs typeface="+mj-cs"/>
              </a:rPr>
              <a:t>。</a:t>
            </a:r>
          </a:p>
        </p:txBody>
      </p:sp>
    </p:spTree>
    <p:extLst>
      <p:ext uri="{BB962C8B-B14F-4D97-AF65-F5344CB8AC3E}">
        <p14:creationId xmlns:p14="http://schemas.microsoft.com/office/powerpoint/2010/main" val="17342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0768"/>
            <a:ext cx="9577064" cy="4753322"/>
          </a:xfrm>
        </p:spPr>
        <p:txBody>
          <a:bodyPr>
            <a:noAutofit/>
          </a:bodyPr>
          <a:lstStyle/>
          <a:p>
            <a:pPr marL="0" indent="0">
              <a:lnSpc>
                <a:spcPct val="140000"/>
              </a:lnSpc>
              <a:spcBef>
                <a:spcPts val="0"/>
              </a:spcBef>
              <a:buNone/>
            </a:pPr>
            <a:r>
              <a:rPr lang="zh-CN" altLang="en-US" sz="3000" dirty="0">
                <a:latin typeface="+mn-ea"/>
                <a:cs typeface="+mj-cs"/>
              </a:rPr>
              <a:t>第六十条 </a:t>
            </a:r>
          </a:p>
          <a:p>
            <a:pPr marL="0" indent="0">
              <a:lnSpc>
                <a:spcPct val="140000"/>
              </a:lnSpc>
              <a:spcBef>
                <a:spcPts val="0"/>
              </a:spcBef>
              <a:buNone/>
            </a:pPr>
            <a:r>
              <a:rPr lang="zh-CN" altLang="en-US" sz="3000" dirty="0">
                <a:latin typeface="+mn-ea"/>
                <a:cs typeface="+mj-cs"/>
              </a:rPr>
              <a:t>     </a:t>
            </a:r>
            <a:r>
              <a:rPr lang="zh-CN" altLang="en-US" sz="3000" i="1" u="sng" dirty="0">
                <a:latin typeface="+mn-ea"/>
                <a:cs typeface="+mj-cs"/>
              </a:rPr>
              <a:t>以暴力、威胁等方法</a:t>
            </a:r>
            <a:r>
              <a:rPr lang="zh-CN" altLang="en-US" sz="3000" dirty="0">
                <a:latin typeface="+mn-ea"/>
                <a:cs typeface="+mj-cs"/>
              </a:rPr>
              <a:t>阻碍有关行政部门工作人员依法执行职务的，依法追究</a:t>
            </a:r>
            <a:r>
              <a:rPr lang="zh-CN" altLang="en-US" sz="3000" b="1" dirty="0">
                <a:latin typeface="+mn-ea"/>
                <a:cs typeface="+mj-cs"/>
              </a:rPr>
              <a:t>刑事责任</a:t>
            </a:r>
            <a:r>
              <a:rPr lang="en-US" altLang="zh-CN" sz="3000" dirty="0">
                <a:latin typeface="+mn-ea"/>
                <a:cs typeface="+mj-cs"/>
              </a:rPr>
              <a:t>;</a:t>
            </a:r>
            <a:r>
              <a:rPr lang="zh-CN" altLang="en-US" sz="3000" i="1" u="sng" dirty="0">
                <a:latin typeface="+mn-ea"/>
                <a:cs typeface="+mj-cs"/>
              </a:rPr>
              <a:t>拒绝、阻碍</a:t>
            </a:r>
            <a:r>
              <a:rPr lang="zh-CN" altLang="en-US" sz="3000" dirty="0">
                <a:latin typeface="+mn-ea"/>
                <a:cs typeface="+mj-cs"/>
              </a:rPr>
              <a:t>有关行政部门工作人员依法执行职务，未使用暴力、威胁方法的，由</a:t>
            </a:r>
            <a:r>
              <a:rPr lang="zh-CN" altLang="en-US" sz="3000" b="1" dirty="0">
                <a:latin typeface="+mn-ea"/>
                <a:cs typeface="+mj-cs"/>
              </a:rPr>
              <a:t>公安机关</a:t>
            </a:r>
            <a:r>
              <a:rPr lang="zh-CN" altLang="en-US" sz="3000" dirty="0">
                <a:latin typeface="+mn-ea"/>
                <a:cs typeface="+mj-cs"/>
              </a:rPr>
              <a:t>依照</a:t>
            </a:r>
            <a:r>
              <a:rPr lang="en-US" altLang="zh-CN" sz="3000" dirty="0">
                <a:latin typeface="+mn-ea"/>
                <a:cs typeface="+mj-cs"/>
              </a:rPr>
              <a:t>《</a:t>
            </a:r>
            <a:r>
              <a:rPr lang="zh-CN" altLang="en-US" sz="3000" dirty="0">
                <a:latin typeface="+mn-ea"/>
                <a:cs typeface="+mj-cs"/>
              </a:rPr>
              <a:t>中华人民共和国</a:t>
            </a:r>
            <a:r>
              <a:rPr lang="zh-CN" altLang="en-US" sz="3000" b="1" dirty="0">
                <a:latin typeface="+mn-ea"/>
                <a:cs typeface="+mj-cs"/>
              </a:rPr>
              <a:t>治安管理处罚法</a:t>
            </a:r>
            <a:r>
              <a:rPr lang="en-US" altLang="zh-CN" sz="3000" dirty="0">
                <a:latin typeface="+mn-ea"/>
                <a:cs typeface="+mj-cs"/>
              </a:rPr>
              <a:t>》</a:t>
            </a:r>
            <a:r>
              <a:rPr lang="zh-CN" altLang="en-US" sz="3000" dirty="0">
                <a:latin typeface="+mn-ea"/>
                <a:cs typeface="+mj-cs"/>
              </a:rPr>
              <a:t>的规定处罚。</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62592982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494806" y="1917626"/>
            <a:ext cx="8064896" cy="3313162"/>
          </a:xfrm>
        </p:spPr>
        <p:txBody>
          <a:bodyPr>
            <a:noAutofit/>
          </a:bodyPr>
          <a:lstStyle/>
          <a:p>
            <a:pPr>
              <a:lnSpc>
                <a:spcPct val="140000"/>
              </a:lnSpc>
              <a:spcBef>
                <a:spcPts val="0"/>
              </a:spcBef>
            </a:pPr>
            <a:r>
              <a:rPr lang="zh-CN" altLang="en-US" sz="3000" dirty="0">
                <a:latin typeface="+mn-ea"/>
                <a:cs typeface="+mj-cs"/>
              </a:rPr>
              <a:t>行政处罚的机关和形式：</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、行政处罚机关：</a:t>
            </a:r>
          </a:p>
          <a:p>
            <a:pPr>
              <a:lnSpc>
                <a:spcPct val="140000"/>
              </a:lnSpc>
              <a:spcBef>
                <a:spcPts val="0"/>
              </a:spcBef>
            </a:pPr>
            <a:r>
              <a:rPr lang="zh-CN" altLang="en-US" sz="3000" dirty="0">
                <a:latin typeface="+mn-ea"/>
                <a:cs typeface="+mj-cs"/>
              </a:rPr>
              <a:t>工商行政管理部门或者其他有关行政部门</a:t>
            </a:r>
          </a:p>
          <a:p>
            <a:pPr>
              <a:lnSpc>
                <a:spcPct val="140000"/>
              </a:lnSpc>
              <a:spcBef>
                <a:spcPts val="0"/>
              </a:spcBef>
            </a:pPr>
            <a:r>
              <a:rPr lang="zh-CN" altLang="en-US" sz="3000" dirty="0">
                <a:latin typeface="+mn-ea"/>
                <a:cs typeface="+mj-cs"/>
              </a:rPr>
              <a:t>公安机关</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33099946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58702" y="1197546"/>
            <a:ext cx="10009112" cy="5184576"/>
          </a:xfrm>
        </p:spPr>
        <p:txBody>
          <a:bodyPr>
            <a:noAutofit/>
          </a:bodyPr>
          <a:lstStyle/>
          <a:p>
            <a:pPr marL="0" indent="0">
              <a:lnSpc>
                <a:spcPct val="140000"/>
              </a:lnSpc>
              <a:spcBef>
                <a:spcPts val="0"/>
              </a:spcBef>
              <a:buNone/>
            </a:pPr>
            <a:r>
              <a:rPr lang="en-US" altLang="zh-CN" sz="3000" dirty="0">
                <a:latin typeface="+mn-ea"/>
                <a:cs typeface="+mj-cs"/>
              </a:rPr>
              <a:t>2</a:t>
            </a:r>
            <a:r>
              <a:rPr lang="zh-CN" altLang="en-US" sz="3000" dirty="0">
                <a:latin typeface="+mn-ea"/>
                <a:cs typeface="+mj-cs"/>
              </a:rPr>
              <a:t>、行政处罚形式：</a:t>
            </a:r>
          </a:p>
          <a:p>
            <a:pPr marL="514350" indent="-514350">
              <a:lnSpc>
                <a:spcPct val="140000"/>
              </a:lnSpc>
              <a:spcBef>
                <a:spcPts val="0"/>
              </a:spcBef>
              <a:buFont typeface="+mj-ea"/>
              <a:buAutoNum type="circleNumDbPlain"/>
            </a:pPr>
            <a:r>
              <a:rPr lang="zh-CN" altLang="en-US" sz="3000" dirty="0">
                <a:latin typeface="+mn-ea"/>
                <a:cs typeface="+mj-cs"/>
              </a:rPr>
              <a:t>责令改正</a:t>
            </a:r>
          </a:p>
          <a:p>
            <a:pPr marL="514350" indent="-514350">
              <a:lnSpc>
                <a:spcPct val="140000"/>
              </a:lnSpc>
              <a:spcBef>
                <a:spcPts val="0"/>
              </a:spcBef>
              <a:buFont typeface="+mj-ea"/>
              <a:buAutoNum type="circleNumDbPlain"/>
            </a:pPr>
            <a:r>
              <a:rPr lang="zh-CN" altLang="en-US" sz="3000" dirty="0">
                <a:latin typeface="+mn-ea"/>
                <a:cs typeface="+mj-cs"/>
              </a:rPr>
              <a:t>警告</a:t>
            </a:r>
          </a:p>
          <a:p>
            <a:pPr marL="514350" indent="-514350">
              <a:lnSpc>
                <a:spcPct val="140000"/>
              </a:lnSpc>
              <a:spcBef>
                <a:spcPts val="0"/>
              </a:spcBef>
              <a:buFont typeface="+mj-ea"/>
              <a:buAutoNum type="circleNumDbPlain"/>
            </a:pPr>
            <a:r>
              <a:rPr lang="zh-CN" altLang="en-US" sz="3000" dirty="0">
                <a:latin typeface="+mn-ea"/>
                <a:cs typeface="+mj-cs"/>
              </a:rPr>
              <a:t>没收违法所得、处以违法所得一倍以上十倍以下的罚款，没有违法所得的，处以五十万元以下的罚款</a:t>
            </a:r>
          </a:p>
          <a:p>
            <a:pPr marL="514350" indent="-514350">
              <a:lnSpc>
                <a:spcPct val="140000"/>
              </a:lnSpc>
              <a:spcBef>
                <a:spcPts val="0"/>
              </a:spcBef>
              <a:buFont typeface="+mj-ea"/>
              <a:buAutoNum type="circleNumDbPlain"/>
            </a:pPr>
            <a:r>
              <a:rPr lang="zh-CN" altLang="en-US" sz="3000" dirty="0">
                <a:latin typeface="+mn-ea"/>
                <a:cs typeface="+mj-cs"/>
              </a:rPr>
              <a:t>责令停业整顿</a:t>
            </a:r>
          </a:p>
          <a:p>
            <a:pPr marL="514350" indent="-514350">
              <a:lnSpc>
                <a:spcPct val="140000"/>
              </a:lnSpc>
              <a:spcBef>
                <a:spcPts val="0"/>
              </a:spcBef>
              <a:buFont typeface="+mj-ea"/>
              <a:buAutoNum type="circleNumDbPlain"/>
            </a:pPr>
            <a:r>
              <a:rPr lang="zh-CN" altLang="en-US" sz="3000" dirty="0">
                <a:latin typeface="+mn-ea"/>
                <a:cs typeface="+mj-cs"/>
              </a:rPr>
              <a:t>吊销营业执照</a:t>
            </a:r>
          </a:p>
          <a:p>
            <a:pPr marL="514350" indent="-514350">
              <a:lnSpc>
                <a:spcPct val="140000"/>
              </a:lnSpc>
              <a:spcBef>
                <a:spcPts val="0"/>
              </a:spcBef>
              <a:buFont typeface="+mj-ea"/>
              <a:buAutoNum type="circleNumDbPlain"/>
            </a:pPr>
            <a:r>
              <a:rPr lang="zh-CN" altLang="en-US" sz="3000" dirty="0">
                <a:latin typeface="+mn-ea"/>
                <a:cs typeface="+mj-cs"/>
              </a:rPr>
              <a:t>向社会公布经营者的诚信档案</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00257981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1701602"/>
            <a:ext cx="9793088" cy="3816424"/>
          </a:xfrm>
        </p:spPr>
        <p:txBody>
          <a:bodyPr>
            <a:noAutofit/>
          </a:bodyPr>
          <a:lstStyle/>
          <a:p>
            <a:pPr>
              <a:lnSpc>
                <a:spcPct val="140000"/>
              </a:lnSpc>
              <a:spcBef>
                <a:spcPts val="0"/>
              </a:spcBef>
            </a:pPr>
            <a:r>
              <a:rPr lang="zh-CN" altLang="en-US" sz="3000" dirty="0">
                <a:latin typeface="+mn-ea"/>
                <a:cs typeface="+mj-cs"/>
              </a:rPr>
              <a:t>行政责任和民事责任的冲突解决</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第五十八条： </a:t>
            </a:r>
          </a:p>
          <a:p>
            <a:pPr marL="0" indent="0">
              <a:lnSpc>
                <a:spcPct val="140000"/>
              </a:lnSpc>
              <a:spcBef>
                <a:spcPts val="0"/>
              </a:spcBef>
              <a:buNone/>
            </a:pPr>
            <a:r>
              <a:rPr lang="zh-CN" altLang="en-US" sz="3000" dirty="0">
                <a:latin typeface="+mn-ea"/>
                <a:cs typeface="+mj-cs"/>
              </a:rPr>
              <a:t>    经营者违反本法规定，应当承担民事赔偿责任和缴纳罚款、罚金，其财产不足以同时支付的，先承担民事赔偿责任。</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99937595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2205658"/>
            <a:ext cx="9073008" cy="3384376"/>
          </a:xfrm>
        </p:spPr>
        <p:txBody>
          <a:bodyPr>
            <a:noAutofit/>
          </a:bodyPr>
          <a:lstStyle/>
          <a:p>
            <a:pPr>
              <a:lnSpc>
                <a:spcPct val="140000"/>
              </a:lnSpc>
              <a:spcBef>
                <a:spcPts val="0"/>
              </a:spcBef>
            </a:pPr>
            <a:r>
              <a:rPr lang="zh-CN" altLang="en-US" sz="3000" dirty="0">
                <a:latin typeface="+mn-ea"/>
                <a:cs typeface="+mj-cs"/>
              </a:rPr>
              <a:t>行政复议与行政诉讼</a:t>
            </a:r>
          </a:p>
          <a:p>
            <a:pPr marL="0" indent="0">
              <a:lnSpc>
                <a:spcPct val="140000"/>
              </a:lnSpc>
              <a:spcBef>
                <a:spcPts val="0"/>
              </a:spcBef>
              <a:buNone/>
            </a:pPr>
            <a:r>
              <a:rPr lang="zh-CN" altLang="en-US" sz="3000" dirty="0">
                <a:latin typeface="+mn-ea"/>
                <a:cs typeface="+mj-cs"/>
              </a:rPr>
              <a:t>    经营者对行政处罚不服的，可以依法申请行政复议或者提起行政诉讼。</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行政复议法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2009</a:t>
            </a:r>
            <a:r>
              <a:rPr lang="zh-CN" altLang="en-US" sz="3000" dirty="0">
                <a:latin typeface="+mn-ea"/>
                <a:cs typeface="+mj-cs"/>
              </a:rPr>
              <a:t>年）</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行政诉讼法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2014</a:t>
            </a:r>
            <a:r>
              <a:rPr lang="zh-CN" altLang="en-US" sz="3000" dirty="0">
                <a:latin typeface="+mn-ea"/>
                <a:cs typeface="+mj-cs"/>
              </a:rPr>
              <a:t>年）</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449405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国家机关工作人员的行政责任</a:t>
            </a:r>
          </a:p>
        </p:txBody>
      </p:sp>
      <p:sp>
        <p:nvSpPr>
          <p:cNvPr id="3" name="内容占位符 2"/>
          <p:cNvSpPr>
            <a:spLocks noGrp="1"/>
          </p:cNvSpPr>
          <p:nvPr>
            <p:ph idx="1"/>
          </p:nvPr>
        </p:nvSpPr>
        <p:spPr>
          <a:xfrm>
            <a:off x="982638" y="2349673"/>
            <a:ext cx="10225136" cy="3456385"/>
          </a:xfrm>
        </p:spPr>
        <p:txBody>
          <a:bodyPr numCol="1">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第六十一条 </a:t>
            </a:r>
          </a:p>
          <a:p>
            <a:pPr marL="0" indent="0">
              <a:lnSpc>
                <a:spcPct val="140000"/>
              </a:lnSpc>
              <a:spcBef>
                <a:spcPts val="0"/>
              </a:spcBef>
              <a:buNone/>
            </a:pPr>
            <a:r>
              <a:rPr lang="zh-CN" altLang="en-US" sz="3000" dirty="0">
                <a:latin typeface="+mn-ea"/>
                <a:cs typeface="+mj-cs"/>
              </a:rPr>
              <a:t>    国家机关工作人员</a:t>
            </a:r>
            <a:r>
              <a:rPr lang="zh-CN" altLang="en-US" sz="3000" i="1" u="sng" dirty="0">
                <a:latin typeface="+mn-ea"/>
                <a:cs typeface="+mj-cs"/>
              </a:rPr>
              <a:t>玩忽职守</a:t>
            </a:r>
            <a:r>
              <a:rPr lang="zh-CN" altLang="en-US" sz="3000" dirty="0">
                <a:latin typeface="+mn-ea"/>
                <a:cs typeface="+mj-cs"/>
              </a:rPr>
              <a:t>或者</a:t>
            </a:r>
            <a:r>
              <a:rPr lang="zh-CN" altLang="en-US" sz="3000" i="1" u="sng" dirty="0">
                <a:latin typeface="+mn-ea"/>
                <a:cs typeface="+mj-cs"/>
              </a:rPr>
              <a:t>包庇</a:t>
            </a:r>
            <a:r>
              <a:rPr lang="zh-CN" altLang="en-US" sz="3000" dirty="0">
                <a:latin typeface="+mn-ea"/>
                <a:cs typeface="+mj-cs"/>
              </a:rPr>
              <a:t>经营者侵害消费者合法权益的行为的，由其所在单位或者上级机关给予行政处分</a:t>
            </a:r>
            <a:r>
              <a:rPr lang="en-US" altLang="zh-CN" sz="3000" dirty="0">
                <a:latin typeface="+mn-ea"/>
                <a:cs typeface="+mj-cs"/>
              </a:rPr>
              <a:t>;</a:t>
            </a:r>
            <a:r>
              <a:rPr lang="zh-CN" altLang="en-US" sz="3000" dirty="0">
                <a:latin typeface="+mn-ea"/>
                <a:cs typeface="+mj-cs"/>
              </a:rPr>
              <a:t>情节严重，构成犯罪的，依法追究刑事责任。</a:t>
            </a:r>
          </a:p>
          <a:p>
            <a:pPr marL="0" indent="0">
              <a:lnSpc>
                <a:spcPct val="140000"/>
              </a:lnSpc>
              <a:spcBef>
                <a:spcPts val="0"/>
              </a:spcBef>
              <a:buNone/>
            </a:pPr>
            <a:endParaRPr lang="zh-CN" altLang="en-US"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0303073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2205658"/>
            <a:ext cx="9073008" cy="3384376"/>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、需要承担行政责任的情形：</a:t>
            </a:r>
          </a:p>
          <a:p>
            <a:pPr>
              <a:lnSpc>
                <a:spcPct val="140000"/>
              </a:lnSpc>
              <a:spcBef>
                <a:spcPts val="0"/>
              </a:spcBef>
            </a:pPr>
            <a:r>
              <a:rPr lang="zh-CN" altLang="en-US" sz="3000" dirty="0">
                <a:latin typeface="+mn-ea"/>
                <a:cs typeface="+mj-cs"/>
              </a:rPr>
              <a:t>玩忽职守</a:t>
            </a:r>
          </a:p>
          <a:p>
            <a:pPr>
              <a:lnSpc>
                <a:spcPct val="140000"/>
              </a:lnSpc>
              <a:spcBef>
                <a:spcPts val="0"/>
              </a:spcBef>
            </a:pPr>
            <a:r>
              <a:rPr lang="zh-CN" altLang="en-US" sz="3000" dirty="0">
                <a:latin typeface="+mn-ea"/>
                <a:cs typeface="+mj-cs"/>
              </a:rPr>
              <a:t>包庇</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、处罚机关：</a:t>
            </a:r>
          </a:p>
          <a:p>
            <a:pPr>
              <a:lnSpc>
                <a:spcPct val="140000"/>
              </a:lnSpc>
              <a:spcBef>
                <a:spcPts val="0"/>
              </a:spcBef>
            </a:pPr>
            <a:r>
              <a:rPr lang="zh-CN" altLang="en-US" sz="3000" dirty="0">
                <a:latin typeface="+mn-ea"/>
                <a:cs typeface="+mj-cs"/>
              </a:rPr>
              <a:t>所在单位或者上级机关</a:t>
            </a:r>
          </a:p>
          <a:p>
            <a:pPr>
              <a:lnSpc>
                <a:spcPct val="140000"/>
              </a:lnSpc>
              <a:spcBef>
                <a:spcPts val="0"/>
              </a:spcBef>
            </a:pPr>
            <a:endParaRPr lang="zh-CN" altLang="en-US" sz="3000" dirty="0">
              <a:latin typeface="+mn-ea"/>
              <a:cs typeface="+mj-cs"/>
            </a:endParaRP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44965440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1557586"/>
            <a:ext cx="9505056" cy="4680520"/>
          </a:xfrm>
        </p:spPr>
        <p:txBody>
          <a:bodyPr>
            <a:noAutofit/>
          </a:bodyPr>
          <a:lstStyle/>
          <a:p>
            <a:pPr marL="0" indent="0">
              <a:lnSpc>
                <a:spcPct val="140000"/>
              </a:lnSpc>
              <a:spcBef>
                <a:spcPts val="0"/>
              </a:spcBef>
              <a:buNone/>
            </a:pPr>
            <a:r>
              <a:rPr lang="en-US" altLang="zh-CN" sz="3000" dirty="0">
                <a:latin typeface="+mn-ea"/>
                <a:cs typeface="+mj-cs"/>
              </a:rPr>
              <a:t>3</a:t>
            </a:r>
            <a:r>
              <a:rPr lang="zh-CN" altLang="en-US" sz="3000" dirty="0">
                <a:latin typeface="+mn-ea"/>
                <a:cs typeface="+mj-cs"/>
              </a:rPr>
              <a:t>、处罚方式</a:t>
            </a:r>
          </a:p>
          <a:p>
            <a:pPr>
              <a:lnSpc>
                <a:spcPct val="140000"/>
              </a:lnSpc>
              <a:spcBef>
                <a:spcPts val="0"/>
              </a:spcBef>
            </a:pPr>
            <a:r>
              <a:rPr lang="zh-CN" altLang="en-US" sz="3000" dirty="0">
                <a:latin typeface="+mn-ea"/>
                <a:cs typeface="+mj-cs"/>
              </a:rPr>
              <a:t>行政处分</a:t>
            </a:r>
          </a:p>
          <a:p>
            <a:pPr>
              <a:lnSpc>
                <a:spcPct val="140000"/>
              </a:lnSpc>
              <a:spcBef>
                <a:spcPts val="0"/>
              </a:spcBef>
            </a:pPr>
            <a:r>
              <a:rPr lang="en-US" altLang="zh-CN" sz="3000" dirty="0">
                <a:latin typeface="+mn-ea"/>
                <a:cs typeface="+mj-cs"/>
              </a:rPr>
              <a:t>《</a:t>
            </a:r>
            <a:r>
              <a:rPr lang="zh-CN" altLang="en-US" sz="3000" dirty="0">
                <a:latin typeface="+mn-ea"/>
                <a:cs typeface="+mj-cs"/>
              </a:rPr>
              <a:t>行政机关公务员处分条例</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2007</a:t>
            </a:r>
            <a:r>
              <a:rPr lang="zh-CN" altLang="en-US" sz="3000" dirty="0">
                <a:latin typeface="+mn-ea"/>
                <a:cs typeface="+mj-cs"/>
              </a:rPr>
              <a:t>年）</a:t>
            </a:r>
          </a:p>
          <a:p>
            <a:pPr marL="0" indent="0">
              <a:lnSpc>
                <a:spcPct val="140000"/>
              </a:lnSpc>
              <a:spcBef>
                <a:spcPts val="0"/>
              </a:spcBef>
              <a:buNone/>
            </a:pPr>
            <a:r>
              <a:rPr lang="zh-CN" altLang="en-US" sz="3000" dirty="0">
                <a:latin typeface="+mn-ea"/>
                <a:cs typeface="+mj-cs"/>
              </a:rPr>
              <a:t>第六条　行政机关公务员处分的种类为：</a:t>
            </a:r>
          </a:p>
          <a:p>
            <a:pPr marL="0" indent="0">
              <a:lnSpc>
                <a:spcPct val="140000"/>
              </a:lnSpc>
              <a:spcBef>
                <a:spcPts val="0"/>
              </a:spcBef>
              <a:buNone/>
            </a:pPr>
            <a:r>
              <a:rPr lang="zh-CN" altLang="en-US" sz="3000" dirty="0">
                <a:latin typeface="+mn-ea"/>
                <a:cs typeface="+mj-cs"/>
              </a:rPr>
              <a:t>（一）警告；（二）记过；（三）记大过；（四）降级；（五）撤职；（六）开除。</a:t>
            </a:r>
          </a:p>
          <a:p>
            <a:pPr>
              <a:lnSpc>
                <a:spcPct val="140000"/>
              </a:lnSpc>
              <a:spcBef>
                <a:spcPts val="0"/>
              </a:spcBef>
            </a:pPr>
            <a:endParaRPr lang="zh-CN" altLang="en-US" sz="3000" dirty="0">
              <a:latin typeface="+mn-ea"/>
              <a:cs typeface="+mj-cs"/>
            </a:endParaRP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92499087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刑事责任</a:t>
            </a:r>
          </a:p>
        </p:txBody>
      </p:sp>
      <p:sp>
        <p:nvSpPr>
          <p:cNvPr id="3" name="内容占位符 2"/>
          <p:cNvSpPr>
            <a:spLocks noGrp="1"/>
          </p:cNvSpPr>
          <p:nvPr>
            <p:ph idx="1"/>
          </p:nvPr>
        </p:nvSpPr>
        <p:spPr>
          <a:xfrm>
            <a:off x="982638" y="2205659"/>
            <a:ext cx="10225136" cy="3600400"/>
          </a:xfrm>
        </p:spPr>
        <p:txBody>
          <a:bodyPr numCol="1">
            <a:noAutofit/>
          </a:bodyPr>
          <a:lstStyle/>
          <a:p>
            <a:pPr>
              <a:lnSpc>
                <a:spcPct val="140000"/>
              </a:lnSpc>
              <a:spcBef>
                <a:spcPts val="0"/>
              </a:spcBef>
            </a:pPr>
            <a:r>
              <a:rPr lang="zh-CN" altLang="en-US" sz="3000" dirty="0">
                <a:latin typeface="+mn-ea"/>
                <a:cs typeface="+mj-cs"/>
              </a:rPr>
              <a:t>经营者的刑事责任</a:t>
            </a:r>
            <a:endParaRPr lang="en-US" altLang="zh-CN" sz="3000" dirty="0">
              <a:latin typeface="+mn-ea"/>
              <a:cs typeface="+mj-cs"/>
            </a:endParaRPr>
          </a:p>
          <a:p>
            <a:pPr>
              <a:lnSpc>
                <a:spcPct val="140000"/>
              </a:lnSpc>
              <a:spcBef>
                <a:spcPts val="0"/>
              </a:spcBef>
            </a:pPr>
            <a:r>
              <a:rPr lang="zh-CN" altLang="en-US" sz="3000" dirty="0">
                <a:latin typeface="+mn-ea"/>
                <a:cs typeface="+mj-cs"/>
              </a:rPr>
              <a:t>国家机关工作人员的刑事责任</a:t>
            </a:r>
            <a:endParaRPr lang="en-US" altLang="zh-CN" sz="3000" dirty="0">
              <a:latin typeface="+mn-ea"/>
              <a:cs typeface="+mj-cs"/>
            </a:endParaRPr>
          </a:p>
          <a:p>
            <a:pPr marL="0" indent="0">
              <a:lnSpc>
                <a:spcPct val="140000"/>
              </a:lnSpc>
              <a:spcBef>
                <a:spcPts val="0"/>
              </a:spcBef>
              <a:buNone/>
            </a:pPr>
            <a:endParaRPr lang="zh-CN" altLang="en-US"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85178458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经营者的刑事责任</a:t>
            </a:r>
          </a:p>
        </p:txBody>
      </p:sp>
      <p:sp>
        <p:nvSpPr>
          <p:cNvPr id="3" name="内容占位符 2"/>
          <p:cNvSpPr>
            <a:spLocks noGrp="1"/>
          </p:cNvSpPr>
          <p:nvPr>
            <p:ph idx="1"/>
          </p:nvPr>
        </p:nvSpPr>
        <p:spPr>
          <a:xfrm>
            <a:off x="1126654" y="2421682"/>
            <a:ext cx="10369152" cy="3312367"/>
          </a:xfrm>
        </p:spPr>
        <p:txBody>
          <a:bodyPr numCol="2">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、生产、销售伪劣产品罪</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、生产、销售不符合安全标准的产品罪</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、强迫交易罪</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、生产、销售假药罪</a:t>
            </a:r>
          </a:p>
          <a:p>
            <a:pPr marL="0" indent="0">
              <a:lnSpc>
                <a:spcPct val="140000"/>
              </a:lnSpc>
              <a:spcBef>
                <a:spcPts val="0"/>
              </a:spcBef>
              <a:buNone/>
            </a:pPr>
            <a:r>
              <a:rPr lang="en-US" altLang="zh-CN" sz="3000" dirty="0">
                <a:latin typeface="+mn-ea"/>
                <a:cs typeface="+mj-cs"/>
              </a:rPr>
              <a:t>5</a:t>
            </a:r>
            <a:r>
              <a:rPr lang="zh-CN" altLang="en-US" sz="3000" dirty="0">
                <a:latin typeface="+mn-ea"/>
                <a:cs typeface="+mj-cs"/>
              </a:rPr>
              <a:t>、生产、销售劣药罪</a:t>
            </a:r>
          </a:p>
          <a:p>
            <a:pPr marL="0" indent="0">
              <a:lnSpc>
                <a:spcPct val="140000"/>
              </a:lnSpc>
              <a:spcBef>
                <a:spcPts val="0"/>
              </a:spcBef>
              <a:buNone/>
            </a:pPr>
            <a:r>
              <a:rPr lang="en-US" altLang="zh-CN" sz="3000" dirty="0">
                <a:latin typeface="+mn-ea"/>
                <a:cs typeface="+mj-cs"/>
              </a:rPr>
              <a:t>6</a:t>
            </a:r>
            <a:r>
              <a:rPr lang="zh-CN" altLang="en-US" sz="3000" dirty="0">
                <a:latin typeface="+mn-ea"/>
                <a:cs typeface="+mj-cs"/>
              </a:rPr>
              <a:t>、生产、销售有毒、有害食品罪</a:t>
            </a:r>
          </a:p>
          <a:p>
            <a:pPr marL="0" indent="0">
              <a:lnSpc>
                <a:spcPct val="140000"/>
              </a:lnSpc>
              <a:spcBef>
                <a:spcPts val="0"/>
              </a:spcBef>
              <a:buNone/>
            </a:pPr>
            <a:r>
              <a:rPr lang="en-US" altLang="zh-CN" sz="3000" dirty="0">
                <a:latin typeface="+mn-ea"/>
                <a:cs typeface="+mj-cs"/>
              </a:rPr>
              <a:t>7</a:t>
            </a:r>
            <a:r>
              <a:rPr lang="zh-CN" altLang="en-US" sz="3000" dirty="0">
                <a:latin typeface="+mn-ea"/>
                <a:cs typeface="+mj-cs"/>
              </a:rPr>
              <a:t>、生产、销售不符合卫生标准的化妆品罪</a:t>
            </a:r>
            <a:endParaRPr lang="en-US" altLang="zh-CN" sz="3000" dirty="0">
              <a:latin typeface="+mn-ea"/>
              <a:cs typeface="+mj-cs"/>
            </a:endParaRPr>
          </a:p>
        </p:txBody>
      </p:sp>
    </p:spTree>
    <p:extLst>
      <p:ext uri="{BB962C8B-B14F-4D97-AF65-F5344CB8AC3E}">
        <p14:creationId xmlns:p14="http://schemas.microsoft.com/office/powerpoint/2010/main" val="276233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412776"/>
            <a:ext cx="11449272" cy="4753322"/>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、消费者或者其他受害人因</a:t>
            </a:r>
            <a:r>
              <a:rPr lang="zh-CN" altLang="en-US" sz="3000" b="1" dirty="0">
                <a:solidFill>
                  <a:srgbClr val="FF0000"/>
                </a:solidFill>
                <a:latin typeface="+mn-ea"/>
                <a:cs typeface="+mj-cs"/>
              </a:rPr>
              <a:t>产品缺陷</a:t>
            </a:r>
            <a:r>
              <a:rPr lang="zh-CN" altLang="en-US" sz="3000" dirty="0">
                <a:latin typeface="+mn-ea"/>
                <a:cs typeface="+mj-cs"/>
              </a:rPr>
              <a:t>造成人身、财产损害的，既可以向销售者请求赔偿，又可以向生产者请求赔偿。（</a:t>
            </a:r>
            <a:r>
              <a:rPr lang="zh-CN" altLang="en-US" sz="3000" b="1" dirty="0">
                <a:latin typeface="+mn-ea"/>
                <a:cs typeface="+mj-cs"/>
              </a:rPr>
              <a:t>选择权</a:t>
            </a:r>
            <a:r>
              <a:rPr lang="zh-CN" altLang="en-US" sz="3000" dirty="0">
                <a:latin typeface="+mn-ea"/>
                <a:cs typeface="+mj-cs"/>
              </a:rPr>
              <a:t>）</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、除产品缺陷侵权责任外，消费者购买、使用商品其权益受到损害的，应当向</a:t>
            </a:r>
            <a:r>
              <a:rPr lang="zh-CN" altLang="en-US" sz="3000" b="1" dirty="0">
                <a:latin typeface="+mn-ea"/>
                <a:cs typeface="+mj-cs"/>
              </a:rPr>
              <a:t>销售者</a:t>
            </a:r>
            <a:r>
              <a:rPr lang="zh-CN" altLang="en-US" sz="3000" dirty="0">
                <a:latin typeface="+mn-ea"/>
                <a:cs typeface="+mj-cs"/>
              </a:rPr>
              <a:t>请求赔偿，一般不直接找生产者求偿，但生产者承接的除外。销售者赔偿后，属于生产者责任的，销售者有权向生产者追偿；属于其他销售者责任的，销售者有权向其他销售者追偿。</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、销售者因接受服务其权益受到损害的，应当向</a:t>
            </a:r>
            <a:r>
              <a:rPr lang="zh-CN" altLang="en-US" sz="3000" b="1" dirty="0">
                <a:latin typeface="+mn-ea"/>
                <a:cs typeface="+mj-cs"/>
              </a:rPr>
              <a:t>服务者</a:t>
            </a:r>
            <a:r>
              <a:rPr lang="zh-CN" altLang="en-US" sz="3000" dirty="0">
                <a:latin typeface="+mn-ea"/>
                <a:cs typeface="+mj-cs"/>
              </a:rPr>
              <a:t>请求赔偿</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86595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国家机关工作人员的刑事责任</a:t>
            </a:r>
          </a:p>
        </p:txBody>
      </p:sp>
      <p:sp>
        <p:nvSpPr>
          <p:cNvPr id="3" name="内容占位符 2"/>
          <p:cNvSpPr>
            <a:spLocks noGrp="1"/>
          </p:cNvSpPr>
          <p:nvPr>
            <p:ph idx="1"/>
          </p:nvPr>
        </p:nvSpPr>
        <p:spPr>
          <a:xfrm>
            <a:off x="1343472" y="2493690"/>
            <a:ext cx="9721874" cy="2304256"/>
          </a:xfrm>
        </p:spPr>
        <p:txBody>
          <a:bodyPr numCol="2">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、玩忽职守罪</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、包庇罪</a:t>
            </a: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417840086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救济途径</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消费诉讼</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小额消费诉讼</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消费共同诉讼与消费团体诉讼</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公益诉讼</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272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小额消费诉讼</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民事诉讼法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2017</a:t>
            </a:r>
            <a:r>
              <a:rPr lang="zh-CN" altLang="en-US" sz="3000" dirty="0">
                <a:latin typeface="+mn-ea"/>
                <a:cs typeface="+mj-cs"/>
              </a:rPr>
              <a:t>年）：小额诉讼</a:t>
            </a:r>
            <a:endParaRPr lang="en-US" altLang="zh-CN" sz="3000" dirty="0">
              <a:latin typeface="+mn-ea"/>
              <a:cs typeface="+mj-cs"/>
            </a:endParaRPr>
          </a:p>
          <a:p>
            <a:pPr>
              <a:lnSpc>
                <a:spcPct val="140000"/>
              </a:lnSpc>
              <a:spcBef>
                <a:spcPts val="0"/>
              </a:spcBef>
            </a:pPr>
            <a:r>
              <a:rPr lang="zh-CN" altLang="en-US" sz="3000" dirty="0">
                <a:latin typeface="+mn-ea"/>
                <a:cs typeface="+mj-cs"/>
              </a:rPr>
              <a:t>建立小额消费诉讼的必要性</a:t>
            </a:r>
            <a:endParaRPr lang="en-US" altLang="zh-CN" sz="3000" dirty="0">
              <a:latin typeface="+mn-ea"/>
              <a:cs typeface="+mj-cs"/>
            </a:endParaRPr>
          </a:p>
        </p:txBody>
      </p:sp>
    </p:spTree>
    <p:extLst>
      <p:ext uri="{BB962C8B-B14F-4D97-AF65-F5344CB8AC3E}">
        <p14:creationId xmlns:p14="http://schemas.microsoft.com/office/powerpoint/2010/main" val="21373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消费共同诉讼与消费团体诉讼</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共同诉讼</a:t>
            </a:r>
            <a:endParaRPr lang="en-US" altLang="zh-CN" sz="3000" dirty="0">
              <a:latin typeface="+mn-ea"/>
              <a:cs typeface="+mj-cs"/>
            </a:endParaRPr>
          </a:p>
          <a:p>
            <a:pPr>
              <a:lnSpc>
                <a:spcPct val="140000"/>
              </a:lnSpc>
              <a:spcBef>
                <a:spcPts val="0"/>
              </a:spcBef>
            </a:pPr>
            <a:r>
              <a:rPr lang="zh-CN" altLang="en-US" sz="3000" dirty="0">
                <a:latin typeface="+mn-ea"/>
                <a:cs typeface="+mj-cs"/>
              </a:rPr>
              <a:t>团体诉讼</a:t>
            </a:r>
            <a:endParaRPr lang="en-US" altLang="zh-CN" sz="3000" dirty="0">
              <a:latin typeface="+mn-ea"/>
              <a:cs typeface="+mj-cs"/>
            </a:endParaRPr>
          </a:p>
        </p:txBody>
      </p:sp>
    </p:spTree>
    <p:extLst>
      <p:ext uri="{BB962C8B-B14F-4D97-AF65-F5344CB8AC3E}">
        <p14:creationId xmlns:p14="http://schemas.microsoft.com/office/powerpoint/2010/main" val="20741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公益诉讼</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民事诉讼法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2017</a:t>
            </a:r>
            <a:r>
              <a:rPr lang="zh-CN" altLang="en-US" sz="3000" dirty="0">
                <a:latin typeface="+mn-ea"/>
                <a:cs typeface="+mj-cs"/>
              </a:rPr>
              <a:t>年）</a:t>
            </a:r>
            <a:endParaRPr lang="en-US" altLang="zh-CN" sz="3000" dirty="0">
              <a:latin typeface="+mn-ea"/>
              <a:cs typeface="+mj-cs"/>
            </a:endParaRPr>
          </a:p>
        </p:txBody>
      </p:sp>
    </p:spTree>
    <p:extLst>
      <p:ext uri="{BB962C8B-B14F-4D97-AF65-F5344CB8AC3E}">
        <p14:creationId xmlns:p14="http://schemas.microsoft.com/office/powerpoint/2010/main" val="278159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extLst>
      <p:ext uri="{BB962C8B-B14F-4D97-AF65-F5344CB8AC3E}">
        <p14:creationId xmlns:p14="http://schemas.microsoft.com/office/powerpoint/2010/main" val="281244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69554"/>
            <a:ext cx="8469646" cy="724564"/>
          </a:xfrm>
        </p:spPr>
        <p:txBody>
          <a:bodyPr>
            <a:noAutofit/>
          </a:bodyPr>
          <a:lstStyle/>
          <a:p>
            <a:r>
              <a:rPr lang="zh-CN" altLang="en-US" sz="4000" b="1" dirty="0">
                <a:solidFill>
                  <a:srgbClr val="7C1D20"/>
                </a:solidFill>
                <a:latin typeface="+mn-ea"/>
              </a:rPr>
              <a:t>企业合并、分立的责任</a:t>
            </a:r>
          </a:p>
        </p:txBody>
      </p:sp>
      <p:sp>
        <p:nvSpPr>
          <p:cNvPr id="3" name="内容占位符 2"/>
          <p:cNvSpPr>
            <a:spLocks noGrp="1"/>
          </p:cNvSpPr>
          <p:nvPr>
            <p:ph idx="1"/>
          </p:nvPr>
        </p:nvSpPr>
        <p:spPr>
          <a:xfrm>
            <a:off x="1091444" y="2421682"/>
            <a:ext cx="10009112"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第四十一条： </a:t>
            </a:r>
          </a:p>
          <a:p>
            <a:pPr marL="0" indent="0">
              <a:lnSpc>
                <a:spcPct val="140000"/>
              </a:lnSpc>
              <a:spcBef>
                <a:spcPts val="0"/>
              </a:spcBef>
              <a:buNone/>
            </a:pPr>
            <a:r>
              <a:rPr lang="zh-CN" altLang="en-US" sz="3000" dirty="0">
                <a:latin typeface="+mn-ea"/>
                <a:cs typeface="+mj-cs"/>
              </a:rPr>
              <a:t>    消费者在购买、使用商品或者接受服务时，其合法权益受到损害，因原企业分立、合并的，可以向变更后</a:t>
            </a:r>
            <a:r>
              <a:rPr lang="zh-CN" altLang="en-US" sz="3000" b="1" dirty="0">
                <a:latin typeface="+mn-ea"/>
                <a:cs typeface="+mj-cs"/>
              </a:rPr>
              <a:t>承受其权利义务的企业</a:t>
            </a:r>
            <a:r>
              <a:rPr lang="zh-CN" altLang="en-US" sz="3000" dirty="0">
                <a:latin typeface="+mn-ea"/>
                <a:cs typeface="+mj-cs"/>
              </a:rPr>
              <a:t>要求赔偿。</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3645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6" y="1269554"/>
            <a:ext cx="8986557" cy="724564"/>
          </a:xfrm>
        </p:spPr>
        <p:txBody>
          <a:bodyPr>
            <a:noAutofit/>
          </a:bodyPr>
          <a:lstStyle/>
          <a:p>
            <a:r>
              <a:rPr lang="zh-CN" altLang="en-US" sz="4000" b="1" dirty="0">
                <a:solidFill>
                  <a:srgbClr val="7C1D20"/>
                </a:solidFill>
                <a:latin typeface="+mn-ea"/>
              </a:rPr>
              <a:t>展销会举办者、柜台出租者的连带责任</a:t>
            </a:r>
          </a:p>
        </p:txBody>
      </p:sp>
      <p:sp>
        <p:nvSpPr>
          <p:cNvPr id="3" name="内容占位符 2"/>
          <p:cNvSpPr>
            <a:spLocks noGrp="1"/>
          </p:cNvSpPr>
          <p:nvPr>
            <p:ph idx="1"/>
          </p:nvPr>
        </p:nvSpPr>
        <p:spPr>
          <a:xfrm>
            <a:off x="1091444" y="2277666"/>
            <a:ext cx="10404362" cy="417646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第四十三条 </a:t>
            </a:r>
          </a:p>
          <a:p>
            <a:pPr marL="0" indent="0">
              <a:lnSpc>
                <a:spcPct val="140000"/>
              </a:lnSpc>
              <a:spcBef>
                <a:spcPts val="0"/>
              </a:spcBef>
              <a:buNone/>
            </a:pPr>
            <a:r>
              <a:rPr lang="zh-CN" altLang="en-US" sz="3000" dirty="0">
                <a:latin typeface="+mn-ea"/>
                <a:cs typeface="+mj-cs"/>
              </a:rPr>
              <a:t>    消费者在展销会、租赁柜台购买商品或者接受服务，其合法权益受到损害的，可以向</a:t>
            </a:r>
            <a:r>
              <a:rPr lang="zh-CN" altLang="en-US" sz="3000" b="1" dirty="0">
                <a:latin typeface="+mn-ea"/>
                <a:cs typeface="+mj-cs"/>
              </a:rPr>
              <a:t>销售者或者服务者</a:t>
            </a:r>
            <a:r>
              <a:rPr lang="zh-CN" altLang="en-US" sz="3000" dirty="0">
                <a:latin typeface="+mn-ea"/>
                <a:cs typeface="+mj-cs"/>
              </a:rPr>
              <a:t>要求赔偿。展销会结束或者柜台租赁期满后，也可以向</a:t>
            </a:r>
            <a:r>
              <a:rPr lang="zh-CN" altLang="en-US" sz="3000" b="1" dirty="0">
                <a:latin typeface="+mn-ea"/>
                <a:cs typeface="+mj-cs"/>
              </a:rPr>
              <a:t>展销会的举办者</a:t>
            </a:r>
            <a:r>
              <a:rPr lang="zh-CN" altLang="en-US" sz="3000" dirty="0">
                <a:latin typeface="+mn-ea"/>
                <a:cs typeface="+mj-cs"/>
              </a:rPr>
              <a:t>、</a:t>
            </a:r>
            <a:r>
              <a:rPr lang="zh-CN" altLang="en-US" sz="3000" b="1" dirty="0">
                <a:latin typeface="+mn-ea"/>
                <a:cs typeface="+mj-cs"/>
              </a:rPr>
              <a:t>柜台的出租者</a:t>
            </a:r>
            <a:r>
              <a:rPr lang="zh-CN" altLang="en-US" sz="3000" dirty="0">
                <a:latin typeface="+mn-ea"/>
                <a:cs typeface="+mj-cs"/>
              </a:rPr>
              <a:t>要求赔偿。展销会的举办者、柜台的出租者赔偿后，有权向销售者或者服务者追偿。</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43498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网络交易平台提供者的连带责任</a:t>
            </a:r>
          </a:p>
        </p:txBody>
      </p:sp>
      <p:sp>
        <p:nvSpPr>
          <p:cNvPr id="3" name="内容占位符 2"/>
          <p:cNvSpPr>
            <a:spLocks noGrp="1"/>
          </p:cNvSpPr>
          <p:nvPr>
            <p:ph idx="1"/>
          </p:nvPr>
        </p:nvSpPr>
        <p:spPr>
          <a:xfrm>
            <a:off x="1091444" y="2133650"/>
            <a:ext cx="10620386" cy="4248472"/>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第四十四条： </a:t>
            </a:r>
          </a:p>
          <a:p>
            <a:pPr marL="0" indent="0">
              <a:lnSpc>
                <a:spcPct val="140000"/>
              </a:lnSpc>
              <a:spcBef>
                <a:spcPts val="0"/>
              </a:spcBef>
              <a:buNone/>
            </a:pPr>
            <a:r>
              <a:rPr lang="zh-CN" altLang="en-US" sz="2800" dirty="0">
                <a:latin typeface="+mn-ea"/>
                <a:cs typeface="+mj-cs"/>
              </a:rPr>
              <a:t>    消费者通过网络交易平台购买商品或者接受服务，其合法权益受到损害的，可以向</a:t>
            </a:r>
            <a:r>
              <a:rPr lang="zh-CN" altLang="en-US" sz="2800" b="1" dirty="0">
                <a:latin typeface="+mn-ea"/>
                <a:cs typeface="+mj-cs"/>
              </a:rPr>
              <a:t>销售者或者服务者</a:t>
            </a:r>
            <a:r>
              <a:rPr lang="zh-CN" altLang="en-US" sz="2800" dirty="0">
                <a:latin typeface="+mn-ea"/>
                <a:cs typeface="+mj-cs"/>
              </a:rPr>
              <a:t>要求赔偿。网络交易平台提供者</a:t>
            </a:r>
            <a:r>
              <a:rPr lang="zh-CN" altLang="en-US" sz="2800" b="1" dirty="0">
                <a:latin typeface="+mn-ea"/>
                <a:cs typeface="+mj-cs"/>
              </a:rPr>
              <a:t>不能提供</a:t>
            </a:r>
            <a:r>
              <a:rPr lang="zh-CN" altLang="en-US" sz="2800" dirty="0">
                <a:latin typeface="+mn-ea"/>
                <a:cs typeface="+mj-cs"/>
              </a:rPr>
              <a:t>销售者或者服务者的真实名称、地址和有效联系方式的，消费者也可以向</a:t>
            </a:r>
            <a:r>
              <a:rPr lang="zh-CN" altLang="en-US" sz="2800" b="1" dirty="0">
                <a:latin typeface="+mn-ea"/>
                <a:cs typeface="+mj-cs"/>
              </a:rPr>
              <a:t>网络交易平台提供者</a:t>
            </a:r>
            <a:r>
              <a:rPr lang="zh-CN" altLang="en-US" sz="2800" dirty="0">
                <a:latin typeface="+mn-ea"/>
                <a:cs typeface="+mj-cs"/>
              </a:rPr>
              <a:t>要求赔偿；</a:t>
            </a:r>
            <a:r>
              <a:rPr lang="zh-CN" altLang="en-US" sz="2800" u="sng" dirty="0">
                <a:latin typeface="+mn-ea"/>
                <a:cs typeface="+mj-cs"/>
              </a:rPr>
              <a:t>网络交易平台提供者作出更有利于消费者的承诺的，应当履行承诺</a:t>
            </a:r>
            <a:r>
              <a:rPr lang="zh-CN" altLang="en-US" sz="2800" dirty="0">
                <a:latin typeface="+mn-ea"/>
                <a:cs typeface="+mj-cs"/>
              </a:rPr>
              <a:t>。网络交易平台提供者赔偿后，有权向销售者或者服务者追偿</a:t>
            </a:r>
            <a:r>
              <a:rPr lang="zh-CN" altLang="en-US" sz="3000" dirty="0">
                <a:latin typeface="+mn-ea"/>
                <a:cs typeface="+mj-cs"/>
              </a:rPr>
              <a:t>。</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41635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9"/>
            <a:ext cx="9289032" cy="3673202"/>
          </a:xfrm>
        </p:spPr>
        <p:txBody>
          <a:bodyPr>
            <a:noAutofit/>
          </a:bodyPr>
          <a:lstStyle/>
          <a:p>
            <a:pPr marL="0" indent="0">
              <a:lnSpc>
                <a:spcPct val="140000"/>
              </a:lnSpc>
              <a:spcBef>
                <a:spcPts val="0"/>
              </a:spcBef>
              <a:buNone/>
            </a:pPr>
            <a:r>
              <a:rPr lang="zh-CN" altLang="en-US" sz="3000" dirty="0">
                <a:latin typeface="+mn-ea"/>
                <a:cs typeface="+mj-cs"/>
              </a:rPr>
              <a:t>    网络交易平台提供者</a:t>
            </a:r>
            <a:r>
              <a:rPr lang="zh-CN" altLang="en-US" sz="3000" b="1" dirty="0">
                <a:latin typeface="+mn-ea"/>
                <a:cs typeface="+mj-cs"/>
              </a:rPr>
              <a:t>明知或者应知</a:t>
            </a:r>
            <a:r>
              <a:rPr lang="zh-CN" altLang="en-US" sz="3000" dirty="0">
                <a:latin typeface="+mn-ea"/>
                <a:cs typeface="+mj-cs"/>
              </a:rPr>
              <a:t>销售者或者服务者利用其平台侵害消费者合法权益，未采取必要措施的，依法与该销售者或者服务者承担</a:t>
            </a:r>
            <a:r>
              <a:rPr lang="zh-CN" altLang="en-US" sz="3000" b="1" dirty="0">
                <a:latin typeface="+mn-ea"/>
                <a:cs typeface="+mj-cs"/>
              </a:rPr>
              <a:t>连带责任</a:t>
            </a:r>
            <a:r>
              <a:rPr lang="zh-CN" altLang="en-US" sz="3000" dirty="0">
                <a:latin typeface="+mn-ea"/>
                <a:cs typeface="+mj-cs"/>
              </a:rPr>
              <a:t>。</a:t>
            </a:r>
          </a:p>
          <a:p>
            <a:pPr marL="0" indent="0">
              <a:lnSpc>
                <a:spcPct val="140000"/>
              </a:lnSpc>
              <a:spcBef>
                <a:spcPts val="0"/>
              </a:spcBef>
              <a:buNone/>
            </a:pPr>
            <a:endParaRPr lang="zh-CN" altLang="en-US" sz="3000" dirty="0">
              <a:latin typeface="+mn-ea"/>
              <a:cs typeface="+mj-cs"/>
            </a:endParaRPr>
          </a:p>
          <a:p>
            <a:pPr marL="0" indent="0">
              <a:lnSpc>
                <a:spcPct val="140000"/>
              </a:lnSpc>
              <a:spcBef>
                <a:spcPts val="0"/>
              </a:spcBef>
              <a:buNone/>
            </a:pPr>
            <a:r>
              <a:rPr lang="en-US" altLang="zh-CN" sz="3000" dirty="0" err="1">
                <a:latin typeface="+mn-ea"/>
                <a:cs typeface="+mj-cs"/>
              </a:rPr>
              <a:t>eg</a:t>
            </a:r>
            <a:r>
              <a:rPr lang="en-US" altLang="zh-CN" sz="3000" dirty="0">
                <a:latin typeface="+mn-ea"/>
                <a:cs typeface="+mj-cs"/>
              </a:rPr>
              <a:t>.</a:t>
            </a:r>
            <a:r>
              <a:rPr lang="zh-CN" altLang="en-US" sz="3000" dirty="0">
                <a:latin typeface="+mn-ea"/>
                <a:cs typeface="+mj-cs"/>
              </a:rPr>
              <a:t>消费者诉河狸家案</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3144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80364" y="1072340"/>
            <a:ext cx="8715436" cy="1214446"/>
          </a:xfrm>
        </p:spPr>
        <p:txBody>
          <a:bodyPr>
            <a:noAutofit/>
          </a:bodyPr>
          <a:lstStyle/>
          <a:p>
            <a:r>
              <a:rPr lang="zh-CN" altLang="en-US" sz="4000" b="1" dirty="0">
                <a:solidFill>
                  <a:srgbClr val="7C1D20"/>
                </a:solidFill>
                <a:latin typeface="+mn-ea"/>
                <a:ea typeface="+mn-ea"/>
              </a:rPr>
              <a:t>郭某某诉北京河狸家信息技术有限公司等健康权纠纷案</a:t>
            </a:r>
          </a:p>
        </p:txBody>
      </p:sp>
      <p:sp>
        <p:nvSpPr>
          <p:cNvPr id="3" name="内容占位符 2"/>
          <p:cNvSpPr>
            <a:spLocks noGrp="1"/>
          </p:cNvSpPr>
          <p:nvPr>
            <p:ph idx="1"/>
          </p:nvPr>
        </p:nvSpPr>
        <p:spPr>
          <a:xfrm>
            <a:off x="237290" y="2358224"/>
            <a:ext cx="11644394" cy="3714776"/>
          </a:xfrm>
        </p:spPr>
        <p:txBody>
          <a:bodyPr>
            <a:noAutofit/>
          </a:bodyPr>
          <a:lstStyle/>
          <a:p>
            <a:pPr>
              <a:lnSpc>
                <a:spcPct val="140000"/>
              </a:lnSpc>
              <a:spcBef>
                <a:spcPts val="0"/>
              </a:spcBef>
              <a:buNone/>
            </a:pPr>
            <a:r>
              <a:rPr lang="en-US" altLang="zh-CN" sz="3200" dirty="0"/>
              <a:t>             </a:t>
            </a:r>
            <a:r>
              <a:rPr lang="en-US" altLang="zh-CN" sz="2800" dirty="0"/>
              <a:t>2014</a:t>
            </a:r>
            <a:r>
              <a:rPr lang="zh-CN" altLang="zh-CN" sz="2800" dirty="0"/>
              <a:t>年</a:t>
            </a:r>
            <a:r>
              <a:rPr lang="en-US" altLang="zh-CN" sz="2800" dirty="0"/>
              <a:t>10</a:t>
            </a:r>
            <a:r>
              <a:rPr lang="zh-CN" altLang="zh-CN" sz="2800" dirty="0"/>
              <a:t>月</a:t>
            </a:r>
            <a:r>
              <a:rPr lang="en-US" altLang="zh-CN" sz="2800" dirty="0"/>
              <a:t>21</a:t>
            </a:r>
            <a:r>
              <a:rPr lang="zh-CN" altLang="zh-CN" sz="2800" dirty="0"/>
              <a:t>日，原告</a:t>
            </a:r>
            <a:r>
              <a:rPr lang="zh-CN" altLang="en-US" sz="2800" dirty="0"/>
              <a:t>郭女士</a:t>
            </a:r>
            <a:r>
              <a:rPr lang="zh-CN" altLang="zh-CN" sz="2800" dirty="0"/>
              <a:t>通过</a:t>
            </a:r>
            <a:r>
              <a:rPr lang="zh-CN" altLang="en-US" sz="2800" dirty="0"/>
              <a:t>被告</a:t>
            </a:r>
            <a:r>
              <a:rPr lang="zh-CN" altLang="zh-CN" sz="2800" dirty="0"/>
              <a:t>河狸家公司</a:t>
            </a:r>
            <a:r>
              <a:rPr lang="en-US" altLang="zh-CN" sz="2800" dirty="0"/>
              <a:t>IOS</a:t>
            </a:r>
            <a:r>
              <a:rPr lang="zh-CN" altLang="zh-CN" sz="2800" dirty="0"/>
              <a:t>版应用程序用手机预订了上门美睫服务，并支付了</a:t>
            </a:r>
            <a:r>
              <a:rPr lang="en-US" altLang="zh-CN" sz="2800" dirty="0"/>
              <a:t>248</a:t>
            </a:r>
            <a:r>
              <a:rPr lang="zh-CN" altLang="zh-CN" sz="2800" dirty="0"/>
              <a:t>元的服务费。次日</a:t>
            </a:r>
            <a:r>
              <a:rPr lang="en-US" altLang="zh-CN" sz="2800" dirty="0"/>
              <a:t>19</a:t>
            </a:r>
            <a:r>
              <a:rPr lang="zh-CN" altLang="zh-CN" sz="2800" dirty="0"/>
              <a:t>时</a:t>
            </a:r>
            <a:r>
              <a:rPr lang="en-US" altLang="zh-CN" sz="2800" dirty="0"/>
              <a:t>21</a:t>
            </a:r>
            <a:r>
              <a:rPr lang="zh-CN" altLang="zh-CN" sz="2800" dirty="0"/>
              <a:t>分许，被告指派的美甲师</a:t>
            </a:r>
            <a:r>
              <a:rPr lang="en-US" altLang="zh-CN" sz="2800" dirty="0"/>
              <a:t>Kerry</a:t>
            </a:r>
            <a:r>
              <a:rPr lang="zh-CN" altLang="en-US" sz="2800" dirty="0"/>
              <a:t>上门</a:t>
            </a:r>
            <a:r>
              <a:rPr lang="zh-CN" altLang="zh-CN" sz="2800" dirty="0"/>
              <a:t>向原告提供美睫服务，同日</a:t>
            </a:r>
            <a:r>
              <a:rPr lang="en-US" altLang="zh-CN" sz="2800" dirty="0"/>
              <a:t>20</a:t>
            </a:r>
            <a:r>
              <a:rPr lang="zh-CN" altLang="zh-CN" sz="2800" dirty="0"/>
              <a:t>时</a:t>
            </a:r>
            <a:r>
              <a:rPr lang="en-US" altLang="zh-CN" sz="2800" dirty="0"/>
              <a:t>50</a:t>
            </a:r>
            <a:r>
              <a:rPr lang="zh-CN" altLang="zh-CN" sz="2800" dirty="0"/>
              <a:t>分，美甲师</a:t>
            </a:r>
            <a:r>
              <a:rPr lang="en-US" altLang="zh-CN" sz="2800" dirty="0"/>
              <a:t>Kerry</a:t>
            </a:r>
            <a:r>
              <a:rPr lang="zh-CN" altLang="zh-CN" sz="2800" dirty="0"/>
              <a:t>完成服务后，原告当即表示双眼不适，眼睑红肿疼痛，美甲师表示这类情况是普遍存在的，待胶水变干后即可好转，然而原告情况却逐渐加重。</a:t>
            </a:r>
            <a:endParaRPr lang="zh-CN" altLang="en-US" sz="3000" dirty="0">
              <a:latin typeface="+mn-ea"/>
              <a:cs typeface="+mj-cs"/>
            </a:endParaRPr>
          </a:p>
        </p:txBody>
      </p:sp>
    </p:spTree>
    <p:extLst>
      <p:ext uri="{BB962C8B-B14F-4D97-AF65-F5344CB8AC3E}">
        <p14:creationId xmlns:p14="http://schemas.microsoft.com/office/powerpoint/2010/main" val="137020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69554"/>
            <a:ext cx="8469646" cy="724564"/>
          </a:xfrm>
        </p:spPr>
        <p:txBody>
          <a:bodyPr>
            <a:noAutofit/>
          </a:bodyPr>
          <a:lstStyle/>
          <a:p>
            <a:r>
              <a:rPr lang="zh-CN" altLang="en-US" sz="4000" b="1" dirty="0">
                <a:solidFill>
                  <a:srgbClr val="7C1D20"/>
                </a:solidFill>
                <a:latin typeface="+mn-ea"/>
              </a:rPr>
              <a:t>争议解决方式</a:t>
            </a:r>
          </a:p>
        </p:txBody>
      </p:sp>
      <p:sp>
        <p:nvSpPr>
          <p:cNvPr id="3" name="内容占位符 2"/>
          <p:cNvSpPr>
            <a:spLocks noGrp="1"/>
          </p:cNvSpPr>
          <p:nvPr>
            <p:ph idx="1"/>
          </p:nvPr>
        </p:nvSpPr>
        <p:spPr>
          <a:xfrm>
            <a:off x="1091444" y="2421682"/>
            <a:ext cx="10009112" cy="3653101"/>
          </a:xfrm>
        </p:spPr>
        <p:txBody>
          <a:bodyPr>
            <a:noAutofit/>
          </a:bodyPr>
          <a:lstStyle/>
          <a:p>
            <a:pPr>
              <a:lnSpc>
                <a:spcPct val="140000"/>
              </a:lnSpc>
              <a:spcBef>
                <a:spcPts val="0"/>
              </a:spcBef>
            </a:pPr>
            <a:r>
              <a:rPr lang="zh-CN" altLang="en-US" sz="3000" dirty="0">
                <a:latin typeface="+mn-ea"/>
                <a:cs typeface="+mj-cs"/>
              </a:rPr>
              <a:t>消费者与经营者发生消费纠纷时，有以下五种解决方式：</a:t>
            </a:r>
          </a:p>
          <a:p>
            <a:pPr marL="514350" indent="-514350">
              <a:lnSpc>
                <a:spcPct val="140000"/>
              </a:lnSpc>
              <a:spcBef>
                <a:spcPts val="0"/>
              </a:spcBef>
              <a:buFont typeface="+mj-lt"/>
              <a:buAutoNum type="arabicPeriod"/>
            </a:pPr>
            <a:r>
              <a:rPr lang="zh-CN" altLang="en-US" sz="3000" dirty="0">
                <a:latin typeface="+mn-ea"/>
                <a:cs typeface="+mj-cs"/>
              </a:rPr>
              <a:t>和解</a:t>
            </a:r>
          </a:p>
          <a:p>
            <a:pPr marL="514350" indent="-514350">
              <a:lnSpc>
                <a:spcPct val="140000"/>
              </a:lnSpc>
              <a:spcBef>
                <a:spcPts val="0"/>
              </a:spcBef>
              <a:buFont typeface="+mj-lt"/>
              <a:buAutoNum type="arabicPeriod"/>
            </a:pPr>
            <a:r>
              <a:rPr lang="zh-CN" altLang="en-US" sz="3000" dirty="0">
                <a:latin typeface="+mn-ea"/>
                <a:cs typeface="+mj-cs"/>
              </a:rPr>
              <a:t>调解</a:t>
            </a:r>
          </a:p>
          <a:p>
            <a:pPr marL="514350" indent="-514350">
              <a:lnSpc>
                <a:spcPct val="140000"/>
              </a:lnSpc>
              <a:spcBef>
                <a:spcPts val="0"/>
              </a:spcBef>
              <a:buFont typeface="+mj-lt"/>
              <a:buAutoNum type="arabicPeriod"/>
            </a:pPr>
            <a:r>
              <a:rPr lang="zh-CN" altLang="en-US" sz="3000" dirty="0">
                <a:latin typeface="+mn-ea"/>
                <a:cs typeface="+mj-cs"/>
              </a:rPr>
              <a:t>投诉</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仲裁</a:t>
            </a:r>
          </a:p>
          <a:p>
            <a:pPr marL="514350" indent="-514350">
              <a:lnSpc>
                <a:spcPct val="140000"/>
              </a:lnSpc>
              <a:spcBef>
                <a:spcPts val="0"/>
              </a:spcBef>
              <a:buFont typeface="+mj-lt"/>
              <a:buAutoNum type="arabicPeriod"/>
            </a:pPr>
            <a:r>
              <a:rPr lang="zh-CN" altLang="en-US" sz="3000" dirty="0">
                <a:latin typeface="+mn-ea"/>
                <a:cs typeface="+mj-cs"/>
              </a:rPr>
              <a:t>诉讼</a:t>
            </a:r>
            <a:endParaRPr lang="en-US" altLang="zh-CN" sz="3000" dirty="0">
              <a:latin typeface="+mn-ea"/>
              <a:cs typeface="+mj-cs"/>
            </a:endParaRPr>
          </a:p>
        </p:txBody>
      </p:sp>
    </p:spTree>
    <p:extLst>
      <p:ext uri="{BB962C8B-B14F-4D97-AF65-F5344CB8AC3E}">
        <p14:creationId xmlns:p14="http://schemas.microsoft.com/office/powerpoint/2010/main" val="1950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65918" y="1429530"/>
            <a:ext cx="11072890" cy="5072098"/>
          </a:xfrm>
        </p:spPr>
        <p:txBody>
          <a:bodyPr>
            <a:noAutofit/>
          </a:bodyPr>
          <a:lstStyle/>
          <a:p>
            <a:pPr marL="0" indent="0">
              <a:buNone/>
            </a:pPr>
            <a:r>
              <a:rPr lang="en-US" altLang="zh-CN" sz="2800" dirty="0"/>
              <a:t>         2014</a:t>
            </a:r>
            <a:r>
              <a:rPr lang="zh-CN" altLang="en-US" sz="2800" dirty="0"/>
              <a:t>年</a:t>
            </a:r>
            <a:r>
              <a:rPr lang="en-US" altLang="zh-CN" sz="2800" dirty="0"/>
              <a:t>10</a:t>
            </a:r>
            <a:r>
              <a:rPr lang="zh-CN" altLang="en-US" sz="2800" dirty="0"/>
              <a:t>月</a:t>
            </a:r>
            <a:r>
              <a:rPr lang="en-US" altLang="zh-CN" sz="2800" dirty="0"/>
              <a:t>24</a:t>
            </a:r>
            <a:r>
              <a:rPr lang="zh-CN" altLang="en-US" sz="2800" dirty="0"/>
              <a:t>日，原告前往上海市第一人民医院就诊，诊断为化学刺激所致结膜炎、眼组织严重充血，后因病情加重，原告至上海交通大学医学院附属仁济医院就诊，诊断为</a:t>
            </a:r>
            <a:r>
              <a:rPr lang="zh-CN" altLang="en-US" sz="2800" b="1" dirty="0"/>
              <a:t>双眼结膜充血、角膜上皮点状脱落</a:t>
            </a:r>
            <a:r>
              <a:rPr lang="zh-CN" altLang="en-US" sz="2800" dirty="0"/>
              <a:t>。</a:t>
            </a:r>
          </a:p>
          <a:p>
            <a:pPr marL="0" indent="0">
              <a:buNone/>
            </a:pPr>
            <a:r>
              <a:rPr lang="zh-CN" altLang="en-US" sz="2800" dirty="0"/>
              <a:t>         原告认为被告韩某某即美甲师</a:t>
            </a:r>
            <a:r>
              <a:rPr lang="en-US" altLang="zh-CN" sz="2800" dirty="0"/>
              <a:t>Kerry</a:t>
            </a:r>
            <a:r>
              <a:rPr lang="zh-CN" altLang="en-US" sz="2800" dirty="0"/>
              <a:t>系被告河狸家公司的雇员，被告河狸家公司对被告韩某某存在管控的义务，被告韩某某在提供服务过程中存在过错造成原告人身损害，故两被告对原告的损害后果应承担</a:t>
            </a:r>
            <a:r>
              <a:rPr lang="zh-CN" altLang="en-US" sz="2800" b="1" dirty="0">
                <a:solidFill>
                  <a:srgbClr val="FF0000"/>
                </a:solidFill>
              </a:rPr>
              <a:t>连带赔偿责任</a:t>
            </a:r>
            <a:r>
              <a:rPr lang="zh-CN" altLang="en-US" sz="2800" dirty="0"/>
              <a:t>。</a:t>
            </a:r>
            <a:endParaRPr lang="en-US" altLang="zh-CN" sz="2800" dirty="0"/>
          </a:p>
          <a:p>
            <a:pPr marL="0" indent="0">
              <a:buNone/>
            </a:pPr>
            <a:r>
              <a:rPr lang="zh-CN" altLang="en-US" sz="2800" dirty="0"/>
              <a:t>         现原告起诉要求两被告共同赔偿医疗费、交通费、误工费、营养费、护理费、精神损害抚慰金、鉴定费等</a:t>
            </a:r>
            <a:r>
              <a:rPr lang="zh-CN" altLang="en-US" sz="2800" b="1" dirty="0"/>
              <a:t>总计</a:t>
            </a:r>
            <a:r>
              <a:rPr lang="en-US" altLang="zh-CN" sz="2800" b="1" dirty="0"/>
              <a:t>7</a:t>
            </a:r>
            <a:r>
              <a:rPr lang="zh-CN" altLang="en-US" sz="2800" b="1" dirty="0"/>
              <a:t>万余元</a:t>
            </a:r>
            <a:r>
              <a:rPr lang="zh-CN" altLang="en-US" sz="2800" dirty="0"/>
              <a:t>。</a:t>
            </a:r>
            <a:endParaRPr lang="en-US" altLang="zh-CN" sz="2800" dirty="0"/>
          </a:p>
          <a:p>
            <a:pPr marL="0" indent="0">
              <a:buNone/>
            </a:pPr>
            <a:endParaRPr lang="zh-CN" altLang="en-US" sz="2800" dirty="0"/>
          </a:p>
        </p:txBody>
      </p:sp>
    </p:spTree>
    <p:extLst>
      <p:ext uri="{BB962C8B-B14F-4D97-AF65-F5344CB8AC3E}">
        <p14:creationId xmlns:p14="http://schemas.microsoft.com/office/powerpoint/2010/main" val="1821537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429530"/>
            <a:ext cx="10572824" cy="4714908"/>
          </a:xfrm>
        </p:spPr>
        <p:txBody>
          <a:bodyPr>
            <a:noAutofit/>
          </a:bodyPr>
          <a:lstStyle/>
          <a:p>
            <a:pPr marL="0" indent="0">
              <a:buNone/>
            </a:pPr>
            <a:r>
              <a:rPr lang="zh-CN" altLang="en-US" sz="2800" dirty="0"/>
              <a:t>被告河狸家公司有求驳回原告的诉讼请求，其抗辩理由为：</a:t>
            </a:r>
          </a:p>
          <a:p>
            <a:pPr marL="0" indent="0">
              <a:buNone/>
            </a:pPr>
            <a:r>
              <a:rPr lang="en-US" altLang="zh-CN" sz="2800" dirty="0"/>
              <a:t>1</a:t>
            </a:r>
            <a:r>
              <a:rPr lang="zh-CN" altLang="en-US" sz="2800" dirty="0"/>
              <a:t>、原告提供的微信材料并不足以证明其是本案的</a:t>
            </a:r>
            <a:r>
              <a:rPr lang="zh-CN" altLang="en-US" sz="2800" b="1" dirty="0">
                <a:solidFill>
                  <a:srgbClr val="FF0000"/>
                </a:solidFill>
              </a:rPr>
              <a:t>适格被告</a:t>
            </a:r>
            <a:r>
              <a:rPr lang="zh-CN" altLang="en-US" sz="2800" dirty="0"/>
              <a:t>。</a:t>
            </a:r>
          </a:p>
          <a:p>
            <a:pPr marL="0" indent="0">
              <a:buNone/>
            </a:pPr>
            <a:r>
              <a:rPr lang="zh-CN" altLang="en-US" sz="2800" dirty="0"/>
              <a:t>         若本案涉及侵权，那么适格主体应为向原告提供美甲美睫服务的韩某某。原告在注册登录应用程序前，应该阅读了本被告的免责声明，即被告河狸家公司不对服务提供者上传的内容负责；不对服务提供者的平台上提供的服务负责；不对服务提供者在平台上提供的服务作任何明示或默示的担保；服务提供者与服务接受者之</a:t>
            </a:r>
            <a:r>
              <a:rPr lang="zh-CN" altLang="zh-CN" sz="2800" dirty="0"/>
              <a:t>间的纠纷由双方自行处置，被告河狸家公司不对其负责……。原告可以根据免责声明而选择不使用本被告的应用软件，故本被告不是本案适格的主体且本被告在本案中不存在过错。</a:t>
            </a:r>
            <a:endParaRPr lang="zh-CN" altLang="en-US" sz="2800" dirty="0"/>
          </a:p>
          <a:p>
            <a:pPr marL="0" indent="0">
              <a:buNone/>
            </a:pPr>
            <a:endParaRPr lang="zh-CN" altLang="en-US" sz="2800" dirty="0"/>
          </a:p>
        </p:txBody>
      </p:sp>
    </p:spTree>
    <p:extLst>
      <p:ext uri="{BB962C8B-B14F-4D97-AF65-F5344CB8AC3E}">
        <p14:creationId xmlns:p14="http://schemas.microsoft.com/office/powerpoint/2010/main" val="399093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429530"/>
            <a:ext cx="10572824" cy="4714908"/>
          </a:xfrm>
        </p:spPr>
        <p:txBody>
          <a:bodyPr>
            <a:noAutofit/>
          </a:bodyPr>
          <a:lstStyle/>
          <a:p>
            <a:pPr>
              <a:buNone/>
            </a:pPr>
            <a:r>
              <a:rPr lang="en-US" altLang="zh-CN" sz="2800" dirty="0"/>
              <a:t>2</a:t>
            </a:r>
            <a:r>
              <a:rPr lang="zh-CN" altLang="en-US" sz="2800" dirty="0"/>
              <a:t>、本被告是</a:t>
            </a:r>
            <a:r>
              <a:rPr lang="en-US" altLang="zh-CN" sz="2800" dirty="0"/>
              <a:t>O2O</a:t>
            </a:r>
            <a:r>
              <a:rPr lang="zh-CN" altLang="en-US" sz="2800" dirty="0"/>
              <a:t>服务平台，是提供</a:t>
            </a:r>
            <a:r>
              <a:rPr lang="zh-CN" altLang="en-US" sz="2800" b="1" dirty="0">
                <a:solidFill>
                  <a:srgbClr val="FF0000"/>
                </a:solidFill>
              </a:rPr>
              <a:t>居间服务</a:t>
            </a:r>
            <a:r>
              <a:rPr lang="zh-CN" altLang="en-US" sz="2800" dirty="0"/>
              <a:t>的平台，并不提供上门美甲美睫服务，与被告韩某某</a:t>
            </a:r>
            <a:r>
              <a:rPr lang="zh-CN" altLang="en-US" sz="2800" b="1" dirty="0"/>
              <a:t>不存在</a:t>
            </a:r>
            <a:r>
              <a:rPr lang="zh-CN" altLang="en-US" sz="2800" b="1" dirty="0">
                <a:solidFill>
                  <a:srgbClr val="FF0000"/>
                </a:solidFill>
              </a:rPr>
              <a:t>雇佣关系</a:t>
            </a:r>
            <a:r>
              <a:rPr lang="zh-CN" altLang="en-US" sz="2800" dirty="0"/>
              <a:t>。</a:t>
            </a:r>
          </a:p>
          <a:p>
            <a:pPr>
              <a:buNone/>
            </a:pPr>
            <a:r>
              <a:rPr lang="zh-CN" altLang="en-US" sz="2800" dirty="0"/>
              <a:t>            原告与本被告之间仅存在居间服务合同关系，不存在侵权法律关系，因此上海市徐汇区人民法院对本案</a:t>
            </a:r>
            <a:r>
              <a:rPr lang="zh-CN" altLang="en-US" sz="2800" b="1" dirty="0"/>
              <a:t>不具有管辖权。</a:t>
            </a:r>
            <a:endParaRPr lang="en-US" altLang="zh-CN" sz="2800" b="1" dirty="0"/>
          </a:p>
          <a:p>
            <a:pPr>
              <a:buNone/>
            </a:pPr>
            <a:r>
              <a:rPr lang="en-US" altLang="zh-CN" sz="2800" dirty="0"/>
              <a:t>3</a:t>
            </a:r>
            <a:r>
              <a:rPr lang="zh-CN" altLang="en-US" sz="2800" dirty="0"/>
              <a:t>、原告主张的赔偿数额远超其实际损失，被告韩某某已经把服务费退还原告；原告的误工费本被告不予认可。</a:t>
            </a:r>
          </a:p>
          <a:p>
            <a:pPr>
              <a:buNone/>
            </a:pPr>
            <a:r>
              <a:rPr lang="zh-CN" altLang="en-US" sz="2800" dirty="0"/>
              <a:t>（医疗费</a:t>
            </a:r>
            <a:r>
              <a:rPr lang="en-US" altLang="zh-CN" sz="2800" dirty="0"/>
              <a:t>335.80</a:t>
            </a:r>
            <a:r>
              <a:rPr lang="zh-CN" altLang="en-US" sz="2800" dirty="0"/>
              <a:t>元、交通费</a:t>
            </a:r>
            <a:r>
              <a:rPr lang="en-US" altLang="zh-CN" sz="2800" dirty="0"/>
              <a:t>477</a:t>
            </a:r>
            <a:r>
              <a:rPr lang="zh-CN" altLang="en-US" sz="2800" dirty="0"/>
              <a:t>元、误工费</a:t>
            </a:r>
            <a:r>
              <a:rPr lang="en-US" altLang="zh-CN" sz="2800" dirty="0"/>
              <a:t>65</a:t>
            </a:r>
            <a:r>
              <a:rPr lang="zh-CN" altLang="en-US" sz="2800" dirty="0"/>
              <a:t>，</a:t>
            </a:r>
            <a:r>
              <a:rPr lang="en-US" altLang="zh-CN" sz="2800" dirty="0"/>
              <a:t>333.30</a:t>
            </a:r>
            <a:r>
              <a:rPr lang="zh-CN" altLang="en-US" sz="2800" dirty="0"/>
              <a:t>元、营养费</a:t>
            </a:r>
            <a:r>
              <a:rPr lang="en-US" altLang="zh-CN" sz="2800" dirty="0"/>
              <a:t>1</a:t>
            </a:r>
            <a:r>
              <a:rPr lang="zh-CN" altLang="en-US" sz="2800" dirty="0"/>
              <a:t>，</a:t>
            </a:r>
            <a:r>
              <a:rPr lang="en-US" altLang="zh-CN" sz="2800" dirty="0"/>
              <a:t>200</a:t>
            </a:r>
            <a:r>
              <a:rPr lang="zh-CN" altLang="en-US" sz="2800" dirty="0"/>
              <a:t>元、护理费</a:t>
            </a:r>
            <a:r>
              <a:rPr lang="en-US" altLang="zh-CN" sz="2800" dirty="0"/>
              <a:t>280</a:t>
            </a:r>
            <a:r>
              <a:rPr lang="zh-CN" altLang="en-US" sz="2800" dirty="0"/>
              <a:t>元、精神损害抚慰金</a:t>
            </a:r>
            <a:r>
              <a:rPr lang="en-US" altLang="zh-CN" sz="2800" dirty="0"/>
              <a:t>3</a:t>
            </a:r>
            <a:r>
              <a:rPr lang="zh-CN" altLang="en-US" sz="2800" dirty="0"/>
              <a:t>，</a:t>
            </a:r>
            <a:r>
              <a:rPr lang="en-US" altLang="zh-CN" sz="2800" dirty="0"/>
              <a:t>000</a:t>
            </a:r>
            <a:r>
              <a:rPr lang="zh-CN" altLang="en-US" sz="2800" dirty="0"/>
              <a:t>元、鉴定费</a:t>
            </a:r>
            <a:r>
              <a:rPr lang="en-US" altLang="zh-CN" sz="2800" dirty="0"/>
              <a:t>1</a:t>
            </a:r>
            <a:r>
              <a:rPr lang="zh-CN" altLang="en-US" sz="2800" dirty="0"/>
              <a:t>，</a:t>
            </a:r>
            <a:r>
              <a:rPr lang="en-US" altLang="zh-CN" sz="2800" dirty="0"/>
              <a:t>000</a:t>
            </a:r>
            <a:r>
              <a:rPr lang="zh-CN" altLang="en-US" sz="2800" dirty="0"/>
              <a:t>元。）</a:t>
            </a:r>
            <a:endParaRPr lang="en-US" altLang="zh-CN" sz="2800" dirty="0"/>
          </a:p>
          <a:p>
            <a:pPr>
              <a:buNone/>
            </a:pPr>
            <a:endParaRPr lang="zh-CN" altLang="en-US" sz="2800" dirty="0"/>
          </a:p>
          <a:p>
            <a:pPr marL="0" indent="0">
              <a:buNone/>
            </a:pPr>
            <a:endParaRPr lang="zh-CN" altLang="en-US" sz="2800" dirty="0"/>
          </a:p>
        </p:txBody>
      </p:sp>
    </p:spTree>
    <p:extLst>
      <p:ext uri="{BB962C8B-B14F-4D97-AF65-F5344CB8AC3E}">
        <p14:creationId xmlns:p14="http://schemas.microsoft.com/office/powerpoint/2010/main" val="353083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94612" y="1500968"/>
            <a:ext cx="9001188" cy="3714776"/>
          </a:xfrm>
        </p:spPr>
        <p:txBody>
          <a:bodyPr>
            <a:noAutofit/>
          </a:bodyPr>
          <a:lstStyle/>
          <a:p>
            <a:pPr>
              <a:buNone/>
            </a:pPr>
            <a:r>
              <a:rPr lang="en-US" altLang="zh-CN" sz="3200" dirty="0"/>
              <a:t>4</a:t>
            </a:r>
            <a:r>
              <a:rPr lang="zh-CN" altLang="en-US" sz="3200" dirty="0"/>
              <a:t>、根据原告的就诊记录及原告自认其在</a:t>
            </a:r>
            <a:r>
              <a:rPr lang="en-US" altLang="zh-CN" sz="3200" dirty="0"/>
              <a:t>8</a:t>
            </a:r>
            <a:r>
              <a:rPr lang="zh-CN" altLang="en-US" sz="3200" dirty="0"/>
              <a:t>年前眼部曾接受高分子激光术，故原告目前的损害后果亦可能是其既往病史造成的。</a:t>
            </a:r>
            <a:endParaRPr lang="en-US" altLang="zh-CN" sz="3200" dirty="0"/>
          </a:p>
          <a:p>
            <a:pPr>
              <a:buNone/>
            </a:pPr>
            <a:endParaRPr lang="en-US" altLang="zh-CN" sz="3200" dirty="0"/>
          </a:p>
          <a:p>
            <a:r>
              <a:rPr lang="zh-CN" altLang="zh-CN" sz="3200" dirty="0"/>
              <a:t>被告韩某某未作答辩。</a:t>
            </a:r>
            <a:endParaRPr lang="zh-CN" altLang="en-US" sz="3200" dirty="0"/>
          </a:p>
          <a:p>
            <a:pPr>
              <a:buNone/>
            </a:pPr>
            <a:endParaRPr lang="zh-CN" altLang="en-US" sz="2800" dirty="0"/>
          </a:p>
          <a:p>
            <a:pPr>
              <a:buNone/>
            </a:pPr>
            <a:endParaRPr lang="zh-CN" altLang="en-US" sz="2800" dirty="0"/>
          </a:p>
          <a:p>
            <a:pPr marL="0" indent="0">
              <a:buNone/>
            </a:pPr>
            <a:endParaRPr lang="zh-CN" altLang="en-US" sz="2800" dirty="0"/>
          </a:p>
        </p:txBody>
      </p:sp>
    </p:spTree>
    <p:extLst>
      <p:ext uri="{BB962C8B-B14F-4D97-AF65-F5344CB8AC3E}">
        <p14:creationId xmlns:p14="http://schemas.microsoft.com/office/powerpoint/2010/main" val="379151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429530"/>
            <a:ext cx="10572824" cy="4714908"/>
          </a:xfrm>
        </p:spPr>
        <p:txBody>
          <a:bodyPr>
            <a:noAutofit/>
          </a:bodyPr>
          <a:lstStyle/>
          <a:p>
            <a:pPr>
              <a:buNone/>
            </a:pPr>
            <a:endParaRPr lang="zh-CN" altLang="en-US" sz="2800" dirty="0"/>
          </a:p>
          <a:p>
            <a:r>
              <a:rPr lang="zh-CN" altLang="en-US" sz="3200" dirty="0"/>
              <a:t> </a:t>
            </a:r>
            <a:r>
              <a:rPr lang="zh-CN" altLang="zh-CN" sz="3200" dirty="0"/>
              <a:t>本案审理中，经本院委托，华东政法大学司法鉴定中心于</a:t>
            </a:r>
            <a:r>
              <a:rPr lang="en-US" altLang="zh-CN" sz="3200" dirty="0"/>
              <a:t>2015</a:t>
            </a:r>
            <a:r>
              <a:rPr lang="zh-CN" altLang="zh-CN" sz="3200" dirty="0"/>
              <a:t>年</a:t>
            </a:r>
            <a:r>
              <a:rPr lang="en-US" altLang="zh-CN" sz="3200" dirty="0"/>
              <a:t>1</a:t>
            </a:r>
            <a:r>
              <a:rPr lang="zh-CN" altLang="zh-CN" sz="3200" dirty="0"/>
              <a:t>月</a:t>
            </a:r>
            <a:r>
              <a:rPr lang="en-US" altLang="zh-CN" sz="3200" dirty="0"/>
              <a:t>20</a:t>
            </a:r>
            <a:r>
              <a:rPr lang="zh-CN" altLang="zh-CN" sz="3200" dirty="0"/>
              <a:t>日出具司法鉴定意见书，评定原告接受美睫服务后感双眼疼痛不适，专科检查双眼结膜充血，双眼有分泌物，病程中并有双眼角膜上皮点状脱落，</a:t>
            </a:r>
            <a:r>
              <a:rPr lang="en-US" altLang="zh-CN" sz="3200" dirty="0"/>
              <a:t>BUT</a:t>
            </a:r>
            <a:r>
              <a:rPr lang="zh-CN" altLang="zh-CN" sz="3200" dirty="0"/>
              <a:t>提示干眼症等症状及体征，酌情给予伤后</a:t>
            </a:r>
            <a:r>
              <a:rPr lang="zh-CN" altLang="zh-CN" sz="3200" b="1" dirty="0"/>
              <a:t>休息</a:t>
            </a:r>
            <a:r>
              <a:rPr lang="en-US" altLang="zh-CN" sz="3200" b="1" dirty="0"/>
              <a:t>70</a:t>
            </a:r>
            <a:r>
              <a:rPr lang="zh-CN" altLang="zh-CN" sz="3200" b="1" dirty="0"/>
              <a:t>日</a:t>
            </a:r>
            <a:r>
              <a:rPr lang="zh-CN" altLang="zh-CN" sz="3200" dirty="0"/>
              <a:t>，</a:t>
            </a:r>
            <a:r>
              <a:rPr lang="zh-CN" altLang="zh-CN" sz="3200" b="1" dirty="0"/>
              <a:t>营养</a:t>
            </a:r>
            <a:r>
              <a:rPr lang="en-US" altLang="zh-CN" sz="3200" b="1" dirty="0"/>
              <a:t>30</a:t>
            </a:r>
            <a:r>
              <a:rPr lang="zh-CN" altLang="zh-CN" sz="3200" b="1" dirty="0"/>
              <a:t>日</a:t>
            </a:r>
            <a:r>
              <a:rPr lang="zh-CN" altLang="zh-CN" sz="3200" dirty="0"/>
              <a:t>，</a:t>
            </a:r>
            <a:r>
              <a:rPr lang="zh-CN" altLang="zh-CN" sz="3200" b="1" dirty="0"/>
              <a:t>护理</a:t>
            </a:r>
            <a:r>
              <a:rPr lang="en-US" altLang="zh-CN" sz="3200" b="1" dirty="0"/>
              <a:t>7</a:t>
            </a:r>
            <a:r>
              <a:rPr lang="zh-CN" altLang="zh-CN" sz="3200" b="1" dirty="0"/>
              <a:t>日</a:t>
            </a:r>
            <a:r>
              <a:rPr lang="zh-CN" altLang="zh-CN" sz="3200" dirty="0"/>
              <a:t>。为此鉴定，原告支出鉴定费</a:t>
            </a:r>
            <a:r>
              <a:rPr lang="en-US" altLang="zh-CN" sz="3200" dirty="0"/>
              <a:t>1</a:t>
            </a:r>
            <a:r>
              <a:rPr lang="zh-CN" altLang="zh-CN" sz="3200" dirty="0"/>
              <a:t>，</a:t>
            </a:r>
            <a:r>
              <a:rPr lang="en-US" altLang="zh-CN" sz="3200" dirty="0"/>
              <a:t>000</a:t>
            </a:r>
            <a:r>
              <a:rPr lang="zh-CN" altLang="zh-CN" sz="3200" dirty="0"/>
              <a:t>元。</a:t>
            </a:r>
            <a:endParaRPr lang="zh-CN" altLang="en-US" sz="3200" dirty="0"/>
          </a:p>
          <a:p>
            <a:pPr marL="0" indent="0">
              <a:buNone/>
            </a:pPr>
            <a:endParaRPr lang="zh-CN" altLang="en-US" sz="2800" dirty="0"/>
          </a:p>
        </p:txBody>
      </p:sp>
    </p:spTree>
    <p:extLst>
      <p:ext uri="{BB962C8B-B14F-4D97-AF65-F5344CB8AC3E}">
        <p14:creationId xmlns:p14="http://schemas.microsoft.com/office/powerpoint/2010/main" val="411642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37356" y="1286654"/>
            <a:ext cx="10572824" cy="4714908"/>
          </a:xfrm>
        </p:spPr>
        <p:txBody>
          <a:bodyPr>
            <a:noAutofit/>
          </a:bodyPr>
          <a:lstStyle/>
          <a:p>
            <a:r>
              <a:rPr lang="zh-CN" altLang="en-US" sz="3200" dirty="0"/>
              <a:t>另查明，</a:t>
            </a:r>
            <a:r>
              <a:rPr lang="en-US" altLang="zh-CN" sz="3200" dirty="0"/>
              <a:t>2013</a:t>
            </a:r>
            <a:r>
              <a:rPr lang="zh-CN" altLang="en-US" sz="3200" dirty="0"/>
              <a:t>年</a:t>
            </a:r>
            <a:r>
              <a:rPr lang="en-US" altLang="zh-CN" sz="3200" dirty="0"/>
              <a:t>9</a:t>
            </a:r>
            <a:r>
              <a:rPr lang="zh-CN" altLang="en-US" sz="3200" dirty="0"/>
              <a:t>月</a:t>
            </a:r>
            <a:r>
              <a:rPr lang="en-US" altLang="zh-CN" sz="3200" dirty="0"/>
              <a:t>2</a:t>
            </a:r>
            <a:r>
              <a:rPr lang="zh-CN" altLang="en-US" sz="3200" dirty="0"/>
              <a:t>日，原告与上海</a:t>
            </a:r>
            <a:r>
              <a:rPr lang="en-US" altLang="zh-CN" sz="3200" dirty="0"/>
              <a:t>XXXX</a:t>
            </a:r>
            <a:r>
              <a:rPr lang="zh-CN" altLang="en-US" sz="3200" dirty="0"/>
              <a:t>资产管理有限公司签订固定期限劳动合同，自</a:t>
            </a:r>
            <a:r>
              <a:rPr lang="en-US" altLang="zh-CN" sz="3200" dirty="0"/>
              <a:t>2013</a:t>
            </a:r>
            <a:r>
              <a:rPr lang="zh-CN" altLang="en-US" sz="3200" dirty="0"/>
              <a:t>年</a:t>
            </a:r>
            <a:r>
              <a:rPr lang="en-US" altLang="zh-CN" sz="3200" dirty="0"/>
              <a:t>9</a:t>
            </a:r>
            <a:r>
              <a:rPr lang="zh-CN" altLang="en-US" sz="3200" dirty="0"/>
              <a:t>月</a:t>
            </a:r>
            <a:r>
              <a:rPr lang="en-US" altLang="zh-CN" sz="3200" dirty="0"/>
              <a:t>1</a:t>
            </a:r>
            <a:r>
              <a:rPr lang="zh-CN" altLang="en-US" sz="3200" dirty="0"/>
              <a:t>日起至</a:t>
            </a:r>
            <a:r>
              <a:rPr lang="en-US" altLang="zh-CN" sz="3200" dirty="0"/>
              <a:t>2016</a:t>
            </a:r>
            <a:r>
              <a:rPr lang="zh-CN" altLang="en-US" sz="3200" dirty="0"/>
              <a:t>年</a:t>
            </a:r>
            <a:r>
              <a:rPr lang="en-US" altLang="zh-CN" sz="3200" dirty="0"/>
              <a:t>8</a:t>
            </a:r>
            <a:r>
              <a:rPr lang="zh-CN" altLang="en-US" sz="3200" dirty="0"/>
              <a:t>月</a:t>
            </a:r>
            <a:r>
              <a:rPr lang="en-US" altLang="zh-CN" sz="3200" dirty="0"/>
              <a:t>23</a:t>
            </a:r>
            <a:r>
              <a:rPr lang="zh-CN" altLang="en-US" sz="3200" dirty="0"/>
              <a:t>日止，从事业务经理工作。</a:t>
            </a:r>
            <a:endParaRPr lang="en-US" altLang="zh-CN" sz="3200" dirty="0"/>
          </a:p>
          <a:p>
            <a:r>
              <a:rPr lang="zh-CN" altLang="en-US" sz="3200" dirty="0"/>
              <a:t>原告提供的</a:t>
            </a:r>
            <a:r>
              <a:rPr lang="en-US" altLang="zh-CN" sz="3200" dirty="0"/>
              <a:t>2013</a:t>
            </a:r>
            <a:r>
              <a:rPr lang="zh-CN" altLang="en-US" sz="3200" dirty="0"/>
              <a:t>年度上海市养老保险个人权益记录单（城镇职工）记载：</a:t>
            </a:r>
            <a:r>
              <a:rPr lang="en-US" altLang="zh-CN" sz="3200" dirty="0"/>
              <a:t>2013</a:t>
            </a:r>
            <a:r>
              <a:rPr lang="zh-CN" altLang="en-US" sz="3200" dirty="0"/>
              <a:t>年度原告月平均工资为</a:t>
            </a:r>
            <a:r>
              <a:rPr lang="en-US" altLang="zh-CN" sz="3200" dirty="0"/>
              <a:t>8</a:t>
            </a:r>
            <a:r>
              <a:rPr lang="zh-CN" altLang="en-US" sz="3200" dirty="0"/>
              <a:t>，</a:t>
            </a:r>
            <a:r>
              <a:rPr lang="en-US" altLang="zh-CN" sz="3200" dirty="0"/>
              <a:t>120</a:t>
            </a:r>
            <a:r>
              <a:rPr lang="zh-CN" altLang="en-US" sz="3200" dirty="0"/>
              <a:t>元，</a:t>
            </a:r>
            <a:r>
              <a:rPr lang="en-US" altLang="zh-CN" sz="3200" dirty="0"/>
              <a:t>2014</a:t>
            </a:r>
            <a:r>
              <a:rPr lang="zh-CN" altLang="en-US" sz="3200" dirty="0"/>
              <a:t>年度原告养老保险月缴费基数为</a:t>
            </a:r>
            <a:r>
              <a:rPr lang="en-US" altLang="zh-CN" sz="3200" dirty="0"/>
              <a:t>8</a:t>
            </a:r>
            <a:r>
              <a:rPr lang="zh-CN" altLang="en-US" sz="3200" dirty="0"/>
              <a:t>，</a:t>
            </a:r>
            <a:r>
              <a:rPr lang="en-US" altLang="zh-CN" sz="3200" dirty="0"/>
              <a:t>120</a:t>
            </a:r>
            <a:r>
              <a:rPr lang="zh-CN" altLang="en-US" sz="3200" dirty="0"/>
              <a:t>元。</a:t>
            </a:r>
            <a:endParaRPr lang="en-US" altLang="zh-CN" sz="3200" dirty="0"/>
          </a:p>
          <a:p>
            <a:r>
              <a:rPr lang="en-US" altLang="zh-CN" sz="3200" dirty="0"/>
              <a:t>2013</a:t>
            </a:r>
            <a:r>
              <a:rPr lang="zh-CN" altLang="en-US" sz="3200" dirty="0"/>
              <a:t>年</a:t>
            </a:r>
            <a:r>
              <a:rPr lang="en-US" altLang="zh-CN" sz="3200" dirty="0"/>
              <a:t>9</a:t>
            </a:r>
            <a:r>
              <a:rPr lang="zh-CN" altLang="en-US" sz="3200" dirty="0"/>
              <a:t>月</a:t>
            </a:r>
            <a:r>
              <a:rPr lang="en-US" altLang="zh-CN" sz="3200" dirty="0"/>
              <a:t>5</a:t>
            </a:r>
            <a:r>
              <a:rPr lang="zh-CN" altLang="en-US" sz="3200" dirty="0"/>
              <a:t>日至</a:t>
            </a:r>
            <a:r>
              <a:rPr lang="en-US" altLang="zh-CN" sz="3200" dirty="0"/>
              <a:t>2014</a:t>
            </a:r>
            <a:r>
              <a:rPr lang="zh-CN" altLang="en-US" sz="3200" dirty="0"/>
              <a:t>年</a:t>
            </a:r>
            <a:r>
              <a:rPr lang="en-US" altLang="zh-CN" sz="3200" dirty="0"/>
              <a:t>10</a:t>
            </a:r>
            <a:r>
              <a:rPr lang="zh-CN" altLang="en-US" sz="3200" dirty="0"/>
              <a:t>月</a:t>
            </a:r>
            <a:r>
              <a:rPr lang="en-US" altLang="zh-CN" sz="3200" dirty="0"/>
              <a:t>5</a:t>
            </a:r>
            <a:r>
              <a:rPr lang="zh-CN" altLang="en-US" sz="3200" dirty="0"/>
              <a:t>日，原告</a:t>
            </a:r>
            <a:r>
              <a:rPr lang="zh-CN" altLang="en-US" sz="3200" b="1" dirty="0">
                <a:solidFill>
                  <a:srgbClr val="FF0000"/>
                </a:solidFill>
              </a:rPr>
              <a:t>每月实发工资</a:t>
            </a:r>
            <a:r>
              <a:rPr lang="en-US" altLang="zh-CN" sz="3200" b="1" dirty="0">
                <a:solidFill>
                  <a:srgbClr val="FF0000"/>
                </a:solidFill>
              </a:rPr>
              <a:t>20</a:t>
            </a:r>
            <a:r>
              <a:rPr lang="zh-CN" altLang="en-US" sz="3200" b="1" dirty="0">
                <a:solidFill>
                  <a:srgbClr val="FF0000"/>
                </a:solidFill>
              </a:rPr>
              <a:t>，</a:t>
            </a:r>
            <a:r>
              <a:rPr lang="en-US" altLang="zh-CN" sz="3200" b="1" dirty="0">
                <a:solidFill>
                  <a:srgbClr val="FF0000"/>
                </a:solidFill>
              </a:rPr>
              <a:t>897.08</a:t>
            </a:r>
            <a:r>
              <a:rPr lang="zh-CN" altLang="en-US" sz="3200" b="1" dirty="0">
                <a:solidFill>
                  <a:srgbClr val="FF0000"/>
                </a:solidFill>
              </a:rPr>
              <a:t>元</a:t>
            </a:r>
            <a:r>
              <a:rPr lang="zh-CN" altLang="en-US" sz="3200" dirty="0"/>
              <a:t>。</a:t>
            </a:r>
          </a:p>
          <a:p>
            <a:pPr marL="0" indent="0">
              <a:buNone/>
            </a:pPr>
            <a:endParaRPr lang="zh-CN" altLang="en-US" sz="2800" dirty="0"/>
          </a:p>
        </p:txBody>
      </p:sp>
    </p:spTree>
    <p:extLst>
      <p:ext uri="{BB962C8B-B14F-4D97-AF65-F5344CB8AC3E}">
        <p14:creationId xmlns:p14="http://schemas.microsoft.com/office/powerpoint/2010/main" val="209205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37356" y="1286654"/>
            <a:ext cx="10572824" cy="4714908"/>
          </a:xfrm>
        </p:spPr>
        <p:txBody>
          <a:bodyPr>
            <a:noAutofit/>
          </a:bodyPr>
          <a:lstStyle/>
          <a:p>
            <a:pPr>
              <a:lnSpc>
                <a:spcPct val="150000"/>
              </a:lnSpc>
            </a:pPr>
            <a:r>
              <a:rPr lang="en-US" altLang="zh-CN" sz="2800" dirty="0"/>
              <a:t> </a:t>
            </a:r>
            <a:r>
              <a:rPr lang="zh-CN" altLang="zh-CN" sz="2800" dirty="0"/>
              <a:t>被告河狸家公司曾对被告韩某某进行身份证信息的安全认证及明星认证，且均验证通过，</a:t>
            </a:r>
            <a:r>
              <a:rPr lang="zh-CN" altLang="zh-CN" sz="2800" b="1" dirty="0"/>
              <a:t>被告韩某某接受的方案类型为</a:t>
            </a:r>
            <a:r>
              <a:rPr lang="en-US" altLang="zh-CN" sz="2800" b="1" dirty="0"/>
              <a:t>B</a:t>
            </a:r>
            <a:r>
              <a:rPr lang="zh-CN" altLang="zh-CN" sz="2800" b="1" dirty="0"/>
              <a:t>方案</a:t>
            </a:r>
            <a:r>
              <a:rPr lang="zh-CN" altLang="zh-CN" sz="2800" dirty="0"/>
              <a:t>。</a:t>
            </a:r>
            <a:endParaRPr lang="en-US" altLang="zh-CN" sz="2800" dirty="0"/>
          </a:p>
          <a:p>
            <a:pPr>
              <a:lnSpc>
                <a:spcPct val="150000"/>
              </a:lnSpc>
            </a:pPr>
            <a:r>
              <a:rPr lang="zh-CN" altLang="zh-CN" sz="2800" dirty="0"/>
              <a:t>被告河狸家公司于</a:t>
            </a:r>
            <a:r>
              <a:rPr lang="en-US" altLang="zh-CN" sz="2800" dirty="0"/>
              <a:t>2015</a:t>
            </a:r>
            <a:r>
              <a:rPr lang="zh-CN" altLang="zh-CN" sz="2800" dirty="0"/>
              <a:t>年</a:t>
            </a:r>
            <a:r>
              <a:rPr lang="en-US" altLang="zh-CN" sz="2800" dirty="0"/>
              <a:t>7</a:t>
            </a:r>
            <a:r>
              <a:rPr lang="zh-CN" altLang="zh-CN" sz="2800" dirty="0"/>
              <a:t>月</a:t>
            </a:r>
            <a:r>
              <a:rPr lang="en-US" altLang="zh-CN" sz="2800" dirty="0"/>
              <a:t>23</a:t>
            </a:r>
            <a:r>
              <a:rPr lang="zh-CN" altLang="zh-CN" sz="2800" dirty="0"/>
              <a:t>日向本院出具情况说明：</a:t>
            </a:r>
            <a:endParaRPr lang="en-US" altLang="zh-CN" sz="2800" dirty="0"/>
          </a:p>
          <a:p>
            <a:pPr>
              <a:lnSpc>
                <a:spcPct val="150000"/>
              </a:lnSpc>
              <a:buNone/>
            </a:pPr>
            <a:r>
              <a:rPr lang="zh-CN" altLang="zh-CN" sz="2800" dirty="0"/>
              <a:t>“……一、对方案</a:t>
            </a:r>
            <a:r>
              <a:rPr lang="en-US" altLang="zh-CN" sz="2800" dirty="0"/>
              <a:t>B</a:t>
            </a:r>
            <a:r>
              <a:rPr lang="zh-CN" altLang="zh-CN" sz="2800" dirty="0"/>
              <a:t>的说明：本公司推行两个方案即</a:t>
            </a:r>
            <a:r>
              <a:rPr lang="en-US" altLang="zh-CN" sz="2800" dirty="0"/>
              <a:t>A</a:t>
            </a:r>
            <a:r>
              <a:rPr lang="zh-CN" altLang="zh-CN" sz="2800" dirty="0"/>
              <a:t>方案和</a:t>
            </a:r>
            <a:r>
              <a:rPr lang="en-US" altLang="zh-CN" sz="2800" dirty="0"/>
              <a:t>B</a:t>
            </a:r>
            <a:r>
              <a:rPr lang="zh-CN" altLang="zh-CN" sz="2800" dirty="0"/>
              <a:t>方案：</a:t>
            </a:r>
            <a:r>
              <a:rPr lang="en-US" altLang="zh-CN" sz="2800" b="1" dirty="0"/>
              <a:t>A</a:t>
            </a:r>
            <a:r>
              <a:rPr lang="zh-CN" altLang="zh-CN" sz="2800" b="1" dirty="0"/>
              <a:t>方案</a:t>
            </a:r>
            <a:r>
              <a:rPr lang="zh-CN" altLang="zh-CN" sz="2800" dirty="0"/>
              <a:t>是对于手艺人所有交易不收取任何平台手续费，并且公司在</a:t>
            </a:r>
            <a:r>
              <a:rPr lang="en-US" altLang="zh-CN" sz="2800" dirty="0"/>
              <a:t>2015</a:t>
            </a:r>
            <a:r>
              <a:rPr lang="zh-CN" altLang="zh-CN" sz="2800" dirty="0"/>
              <a:t>年</a:t>
            </a:r>
            <a:r>
              <a:rPr lang="en-US" altLang="zh-CN" sz="2800" dirty="0"/>
              <a:t>7</a:t>
            </a:r>
            <a:r>
              <a:rPr lang="zh-CN" altLang="zh-CN" sz="2800" dirty="0"/>
              <a:t>月</a:t>
            </a:r>
            <a:r>
              <a:rPr lang="en-US" altLang="zh-CN" sz="2800" dirty="0"/>
              <a:t>1</a:t>
            </a:r>
            <a:r>
              <a:rPr lang="zh-CN" altLang="zh-CN" sz="2800" dirty="0"/>
              <a:t>日前所有在平台上交易的单子，对手艺人有</a:t>
            </a:r>
            <a:r>
              <a:rPr lang="en-US" altLang="zh-CN" sz="2800" dirty="0"/>
              <a:t>40</a:t>
            </a:r>
            <a:r>
              <a:rPr lang="zh-CN" altLang="zh-CN" sz="2800" dirty="0"/>
              <a:t>元／单进行补贴。</a:t>
            </a:r>
            <a:endParaRPr lang="en-US" altLang="zh-CN" sz="2800" dirty="0"/>
          </a:p>
          <a:p>
            <a:pPr>
              <a:buNone/>
            </a:pPr>
            <a:endParaRPr lang="zh-CN" altLang="en-US" sz="2800" dirty="0"/>
          </a:p>
        </p:txBody>
      </p:sp>
    </p:spTree>
    <p:extLst>
      <p:ext uri="{BB962C8B-B14F-4D97-AF65-F5344CB8AC3E}">
        <p14:creationId xmlns:p14="http://schemas.microsoft.com/office/powerpoint/2010/main" val="4857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37356" y="1286654"/>
            <a:ext cx="10572824" cy="4714908"/>
          </a:xfrm>
        </p:spPr>
        <p:txBody>
          <a:bodyPr>
            <a:noAutofit/>
          </a:bodyPr>
          <a:lstStyle/>
          <a:p>
            <a:pPr>
              <a:lnSpc>
                <a:spcPct val="150000"/>
              </a:lnSpc>
            </a:pPr>
            <a:r>
              <a:rPr lang="en-US" altLang="zh-CN" sz="2800" b="1" dirty="0"/>
              <a:t>B</a:t>
            </a:r>
            <a:r>
              <a:rPr lang="zh-CN" altLang="zh-CN" sz="2800" b="1" dirty="0"/>
              <a:t>方案</a:t>
            </a:r>
            <a:r>
              <a:rPr lang="zh-CN" altLang="zh-CN" sz="2800" dirty="0"/>
              <a:t>是对于手艺人所有交易不收取任何平台手续费，平台也不对其进行补贴……在本公司的交易是通过在支付宝名下开立的托管账户，交易成功后支付宝将该账户内交易款按要求通过银联系统支付给手艺人和将手续费支付给平台；涉案的手艺人韩某某采用的是</a:t>
            </a:r>
            <a:r>
              <a:rPr lang="en-US" altLang="zh-CN" sz="2800" dirty="0"/>
              <a:t>B</a:t>
            </a:r>
            <a:r>
              <a:rPr lang="zh-CN" altLang="zh-CN" sz="2800" dirty="0"/>
              <a:t>方案，平台不收取其交易的手续费，所有交易款项全是韩某某收入，平台也不对其进行补贴……”。</a:t>
            </a:r>
            <a:endParaRPr lang="zh-CN" altLang="en-US" sz="2800" dirty="0"/>
          </a:p>
        </p:txBody>
      </p:sp>
    </p:spTree>
    <p:extLst>
      <p:ext uri="{BB962C8B-B14F-4D97-AF65-F5344CB8AC3E}">
        <p14:creationId xmlns:p14="http://schemas.microsoft.com/office/powerpoint/2010/main" val="149334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本院认为，公民的健康权受法律保护。本案的争议焦点如下：一、被告韩某某对原告的损害后果是否需要承担侵权责任。二、被告河狸家公司对原告的损害后果是否需要承担侵权责任。</a:t>
            </a:r>
            <a:endParaRPr lang="zh-CN" altLang="en-US" sz="2800" dirty="0"/>
          </a:p>
        </p:txBody>
      </p:sp>
    </p:spTree>
    <p:extLst>
      <p:ext uri="{BB962C8B-B14F-4D97-AF65-F5344CB8AC3E}">
        <p14:creationId xmlns:p14="http://schemas.microsoft.com/office/powerpoint/2010/main" val="61083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针对第一个争议焦点，根据在案证据可以认定原告目前的损害后果与被告韩某某提供的美睫服务之间存在因果关系，在被告韩某某未提供证据证明原告对该损害后果存在过错的情况下，被告韩某某应对原告的损害后果承担全部的赔偿责任。</a:t>
            </a:r>
            <a:endParaRPr lang="zh-CN" altLang="en-US" sz="2800" dirty="0"/>
          </a:p>
        </p:txBody>
      </p:sp>
    </p:spTree>
    <p:extLst>
      <p:ext uri="{BB962C8B-B14F-4D97-AF65-F5344CB8AC3E}">
        <p14:creationId xmlns:p14="http://schemas.microsoft.com/office/powerpoint/2010/main" val="191439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125538"/>
            <a:ext cx="10801200" cy="5400600"/>
          </a:xfrm>
        </p:spPr>
        <p:txBody>
          <a:bodyPr>
            <a:noAutofit/>
          </a:bodyPr>
          <a:lstStyle/>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第三十九条 </a:t>
            </a:r>
          </a:p>
          <a:p>
            <a:pPr marL="0" indent="0">
              <a:lnSpc>
                <a:spcPct val="140000"/>
              </a:lnSpc>
              <a:spcBef>
                <a:spcPts val="0"/>
              </a:spcBef>
              <a:buNone/>
            </a:pPr>
            <a:r>
              <a:rPr lang="zh-CN" altLang="en-US" sz="3000" dirty="0">
                <a:latin typeface="+mn-ea"/>
                <a:cs typeface="+mj-cs"/>
              </a:rPr>
              <a:t>      消费者和经营者发生消费者权益争议的，可以通过下列途径解决：</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一</a:t>
            </a:r>
            <a:r>
              <a:rPr lang="en-US" altLang="zh-CN" sz="3000" dirty="0">
                <a:latin typeface="+mn-ea"/>
                <a:cs typeface="+mj-cs"/>
              </a:rPr>
              <a:t>)</a:t>
            </a:r>
            <a:r>
              <a:rPr lang="zh-CN" altLang="en-US" sz="3000" dirty="0">
                <a:latin typeface="+mn-ea"/>
                <a:cs typeface="+mj-cs"/>
              </a:rPr>
              <a:t>与</a:t>
            </a:r>
            <a:r>
              <a:rPr lang="zh-CN" altLang="en-US" sz="3000" i="1" u="sng" dirty="0">
                <a:latin typeface="+mn-ea"/>
                <a:cs typeface="+mj-cs"/>
              </a:rPr>
              <a:t>经营者</a:t>
            </a:r>
            <a:r>
              <a:rPr lang="zh-CN" altLang="en-US" sz="3000" dirty="0">
                <a:latin typeface="+mn-ea"/>
                <a:cs typeface="+mj-cs"/>
              </a:rPr>
              <a:t>协商</a:t>
            </a:r>
            <a:r>
              <a:rPr lang="zh-CN" altLang="en-US" sz="3000" b="1" dirty="0">
                <a:latin typeface="+mn-ea"/>
                <a:cs typeface="+mj-cs"/>
              </a:rPr>
              <a:t>和解</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二</a:t>
            </a:r>
            <a:r>
              <a:rPr lang="en-US" altLang="zh-CN" sz="3000" dirty="0">
                <a:latin typeface="+mn-ea"/>
                <a:cs typeface="+mj-cs"/>
              </a:rPr>
              <a:t>)</a:t>
            </a:r>
            <a:r>
              <a:rPr lang="zh-CN" altLang="en-US" sz="3000" dirty="0">
                <a:latin typeface="+mn-ea"/>
                <a:cs typeface="+mj-cs"/>
              </a:rPr>
              <a:t>请求</a:t>
            </a:r>
            <a:r>
              <a:rPr lang="zh-CN" altLang="en-US" sz="3000" i="1" u="sng" dirty="0">
                <a:latin typeface="+mn-ea"/>
                <a:cs typeface="+mj-cs"/>
              </a:rPr>
              <a:t>消费者协会</a:t>
            </a:r>
            <a:r>
              <a:rPr lang="zh-CN" altLang="en-US" sz="3000" dirty="0">
                <a:latin typeface="+mn-ea"/>
                <a:cs typeface="+mj-cs"/>
              </a:rPr>
              <a:t>或者依法成立的其他调解组织</a:t>
            </a:r>
            <a:r>
              <a:rPr lang="zh-CN" altLang="en-US" sz="3000" b="1" dirty="0">
                <a:latin typeface="+mn-ea"/>
                <a:cs typeface="+mj-cs"/>
              </a:rPr>
              <a:t>调解</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三</a:t>
            </a:r>
            <a:r>
              <a:rPr lang="en-US" altLang="zh-CN" sz="3000" dirty="0">
                <a:latin typeface="+mn-ea"/>
                <a:cs typeface="+mj-cs"/>
              </a:rPr>
              <a:t>)</a:t>
            </a:r>
            <a:r>
              <a:rPr lang="zh-CN" altLang="en-US" sz="3000" dirty="0">
                <a:latin typeface="+mn-ea"/>
                <a:cs typeface="+mj-cs"/>
              </a:rPr>
              <a:t>向有关</a:t>
            </a:r>
            <a:r>
              <a:rPr lang="zh-CN" altLang="en-US" sz="3000" i="1" u="sng" dirty="0">
                <a:latin typeface="+mn-ea"/>
                <a:cs typeface="+mj-cs"/>
              </a:rPr>
              <a:t>行政部门</a:t>
            </a:r>
            <a:r>
              <a:rPr lang="zh-CN" altLang="en-US" sz="3000" b="1" dirty="0">
                <a:latin typeface="+mn-ea"/>
                <a:cs typeface="+mj-cs"/>
              </a:rPr>
              <a:t>投诉</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四</a:t>
            </a:r>
            <a:r>
              <a:rPr lang="en-US" altLang="zh-CN" sz="3000" dirty="0">
                <a:latin typeface="+mn-ea"/>
                <a:cs typeface="+mj-cs"/>
              </a:rPr>
              <a:t>)</a:t>
            </a:r>
            <a:r>
              <a:rPr lang="zh-CN" altLang="en-US" sz="3000" dirty="0">
                <a:latin typeface="+mn-ea"/>
                <a:cs typeface="+mj-cs"/>
              </a:rPr>
              <a:t>根据与经营者达成的仲裁协议提请</a:t>
            </a:r>
            <a:r>
              <a:rPr lang="zh-CN" altLang="en-US" sz="3000" i="1" u="sng" dirty="0">
                <a:latin typeface="+mn-ea"/>
                <a:cs typeface="+mj-cs"/>
              </a:rPr>
              <a:t>仲裁机构</a:t>
            </a:r>
            <a:r>
              <a:rPr lang="zh-CN" altLang="en-US" sz="3000" b="1" dirty="0">
                <a:latin typeface="+mn-ea"/>
                <a:cs typeface="+mj-cs"/>
              </a:rPr>
              <a:t>仲裁</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五</a:t>
            </a:r>
            <a:r>
              <a:rPr lang="en-US" altLang="zh-CN" sz="3000" dirty="0">
                <a:latin typeface="+mn-ea"/>
                <a:cs typeface="+mj-cs"/>
              </a:rPr>
              <a:t>)</a:t>
            </a:r>
            <a:r>
              <a:rPr lang="zh-CN" altLang="en-US" sz="3000" dirty="0">
                <a:latin typeface="+mn-ea"/>
                <a:cs typeface="+mj-cs"/>
              </a:rPr>
              <a:t>向</a:t>
            </a:r>
            <a:r>
              <a:rPr lang="zh-CN" altLang="en-US" sz="3000" i="1" u="sng" dirty="0">
                <a:latin typeface="+mn-ea"/>
                <a:cs typeface="+mj-cs"/>
              </a:rPr>
              <a:t>人民法院</a:t>
            </a:r>
            <a:r>
              <a:rPr lang="zh-CN" altLang="en-US" sz="3000" dirty="0">
                <a:latin typeface="+mn-ea"/>
                <a:cs typeface="+mj-cs"/>
              </a:rPr>
              <a:t>提起</a:t>
            </a:r>
            <a:r>
              <a:rPr lang="zh-CN" altLang="en-US" sz="3000" b="1" dirty="0">
                <a:latin typeface="+mn-ea"/>
                <a:cs typeface="+mj-cs"/>
              </a:rPr>
              <a:t>诉讼</a:t>
            </a:r>
            <a:r>
              <a:rPr lang="zh-CN" altLang="en-US" sz="3000" dirty="0">
                <a:latin typeface="+mn-ea"/>
                <a:cs typeface="+mj-cs"/>
              </a:rPr>
              <a:t>。</a:t>
            </a:r>
          </a:p>
        </p:txBody>
      </p:sp>
    </p:spTree>
    <p:extLst>
      <p:ext uri="{BB962C8B-B14F-4D97-AF65-F5344CB8AC3E}">
        <p14:creationId xmlns:p14="http://schemas.microsoft.com/office/powerpoint/2010/main" val="31410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en-US" altLang="zh-CN" sz="2800" dirty="0"/>
              <a:t> </a:t>
            </a:r>
            <a:r>
              <a:rPr lang="zh-CN" altLang="zh-CN" sz="2800" dirty="0"/>
              <a:t>针对第二个争议焦点，本院认为被告河狸家公司系一家营利性企业，其通过在其网络平台上公布相关美甲师信息，由消费者在其网络平台上选择美甲师并订购相关服务，河狸家公司则在该类经营活动中获取一定的利益。根据权利义务相一致原则，被告河狸家在享受其从该平台经营获取的利益的同时，也需履行相关的义务。</a:t>
            </a:r>
            <a:endParaRPr lang="zh-CN" altLang="en-US" sz="2800" dirty="0"/>
          </a:p>
        </p:txBody>
      </p:sp>
    </p:spTree>
    <p:extLst>
      <p:ext uri="{BB962C8B-B14F-4D97-AF65-F5344CB8AC3E}">
        <p14:creationId xmlns:p14="http://schemas.microsoft.com/office/powerpoint/2010/main" val="3654866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本案中，被告河狸家公司在接受被告韩某某作为美甲师在其网络平台上服务信息之前，仅对被告韩某某的身份证信息进行了认证，而对其今后提供的服务所可能涉及的相关资质等信息未进行审核，被告河狸家公司主张其对被告韩某某亦存在技能考核的明星认证，但其未提供证据予以证明，本院不予采信。</a:t>
            </a:r>
            <a:endParaRPr lang="zh-CN" altLang="en-US" sz="2800" dirty="0"/>
          </a:p>
          <a:p>
            <a:pPr>
              <a:lnSpc>
                <a:spcPct val="150000"/>
              </a:lnSpc>
            </a:pPr>
            <a:endParaRPr lang="zh-CN" altLang="en-US" sz="2800" dirty="0"/>
          </a:p>
        </p:txBody>
      </p:sp>
    </p:spTree>
    <p:extLst>
      <p:ext uri="{BB962C8B-B14F-4D97-AF65-F5344CB8AC3E}">
        <p14:creationId xmlns:p14="http://schemas.microsoft.com/office/powerpoint/2010/main" val="284600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本案中被告韩某某提供的美睫服务造成原告人身损害，被告河狸家公司以存在免责声明为由认为自身无需对本次交易承担任何责任，本院认为河狸家公司的免责声明系属格式条款，其免除自身责任，加重消费者的责任和风险，该格式条款系属无效。</a:t>
            </a:r>
            <a:endParaRPr lang="zh-CN" altLang="en-US" sz="2800" dirty="0"/>
          </a:p>
        </p:txBody>
      </p:sp>
    </p:spTree>
    <p:extLst>
      <p:ext uri="{BB962C8B-B14F-4D97-AF65-F5344CB8AC3E}">
        <p14:creationId xmlns:p14="http://schemas.microsoft.com/office/powerpoint/2010/main" val="225071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94480" y="1286654"/>
            <a:ext cx="10858576" cy="4572032"/>
          </a:xfrm>
        </p:spPr>
        <p:txBody>
          <a:bodyPr>
            <a:noAutofit/>
          </a:bodyPr>
          <a:lstStyle/>
          <a:p>
            <a:pPr>
              <a:lnSpc>
                <a:spcPct val="150000"/>
              </a:lnSpc>
            </a:pPr>
            <a:r>
              <a:rPr lang="zh-CN" altLang="zh-CN" sz="2800" dirty="0"/>
              <a:t>关于被告河狸家公司的责任承担方式及责任承担比例，原告主张被告河狸家公司与被告韩某某之间存在雇佣关系，根据在案证据并不足以对此予以认定，故对原告该主张，本院不予采信。</a:t>
            </a:r>
            <a:endParaRPr lang="en-US" altLang="zh-CN" sz="2800" dirty="0"/>
          </a:p>
          <a:p>
            <a:pPr>
              <a:lnSpc>
                <a:spcPct val="150000"/>
              </a:lnSpc>
            </a:pPr>
            <a:r>
              <a:rPr lang="zh-CN" altLang="zh-CN" sz="2800" dirty="0"/>
              <a:t>本院综合考虑被告河狸家公司的经营性质、过错程度以及其作为非直接侵权人的地位，酌情判令被告河狸家公司在</a:t>
            </a:r>
            <a:r>
              <a:rPr lang="en-US" altLang="zh-CN" sz="2800" b="1" dirty="0"/>
              <a:t>30%</a:t>
            </a:r>
            <a:r>
              <a:rPr lang="zh-CN" altLang="zh-CN" sz="2800" dirty="0"/>
              <a:t>的范围内对原告的损害后果承担</a:t>
            </a:r>
            <a:r>
              <a:rPr lang="zh-CN" altLang="zh-CN" sz="2800" b="1" dirty="0">
                <a:solidFill>
                  <a:srgbClr val="FF0000"/>
                </a:solidFill>
              </a:rPr>
              <a:t>补充赔偿责任</a:t>
            </a:r>
            <a:r>
              <a:rPr lang="zh-CN" altLang="zh-CN" sz="2800" dirty="0"/>
              <a:t>。</a:t>
            </a:r>
            <a:endParaRPr lang="zh-CN" altLang="en-US" sz="2800" dirty="0"/>
          </a:p>
          <a:p>
            <a:pPr>
              <a:lnSpc>
                <a:spcPct val="150000"/>
              </a:lnSpc>
            </a:pPr>
            <a:endParaRPr lang="zh-CN" altLang="en-US" sz="2800" dirty="0"/>
          </a:p>
        </p:txBody>
      </p:sp>
    </p:spTree>
    <p:extLst>
      <p:ext uri="{BB962C8B-B14F-4D97-AF65-F5344CB8AC3E}">
        <p14:creationId xmlns:p14="http://schemas.microsoft.com/office/powerpoint/2010/main" val="408790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nvGraphicFramePr>
        <p:xfrm>
          <a:off x="1165984" y="1143778"/>
          <a:ext cx="10215634" cy="5143536"/>
        </p:xfrm>
        <a:graphic>
          <a:graphicData uri="http://schemas.openxmlformats.org/drawingml/2006/table">
            <a:tbl>
              <a:tblPr firstRow="1" bandRow="1">
                <a:tableStyleId>{2D5ABB26-0587-4C30-8999-92F81FD0307C}</a:tableStyleId>
              </a:tblPr>
              <a:tblGrid>
                <a:gridCol w="2949584">
                  <a:extLst>
                    <a:ext uri="{9D8B030D-6E8A-4147-A177-3AD203B41FA5}">
                      <a16:colId xmlns:a16="http://schemas.microsoft.com/office/drawing/2014/main" val="20000"/>
                    </a:ext>
                  </a:extLst>
                </a:gridCol>
                <a:gridCol w="3740936">
                  <a:extLst>
                    <a:ext uri="{9D8B030D-6E8A-4147-A177-3AD203B41FA5}">
                      <a16:colId xmlns:a16="http://schemas.microsoft.com/office/drawing/2014/main" val="20001"/>
                    </a:ext>
                  </a:extLst>
                </a:gridCol>
                <a:gridCol w="3525114">
                  <a:extLst>
                    <a:ext uri="{9D8B030D-6E8A-4147-A177-3AD203B41FA5}">
                      <a16:colId xmlns:a16="http://schemas.microsoft.com/office/drawing/2014/main" val="20002"/>
                    </a:ext>
                  </a:extLst>
                </a:gridCol>
              </a:tblGrid>
              <a:tr h="642942">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t>原告主张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t>法院认定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2942">
                <a:tc>
                  <a:txBody>
                    <a:bodyPr/>
                    <a:lstStyle/>
                    <a:p>
                      <a:pPr algn="ctr"/>
                      <a:r>
                        <a:rPr lang="zh-CN" altLang="zh-CN" sz="2800" b="1" kern="1200" dirty="0">
                          <a:solidFill>
                            <a:schemeClr val="tx1"/>
                          </a:solidFill>
                          <a:effectLst/>
                          <a:latin typeface="+mn-lt"/>
                          <a:ea typeface="+mn-ea"/>
                          <a:cs typeface="+mn-cs"/>
                        </a:rPr>
                        <a:t>医疗费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335.80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rgbClr val="FF0000"/>
                          </a:solidFill>
                          <a:latin typeface="+mn-lt"/>
                          <a:ea typeface="+mn-ea"/>
                          <a:cs typeface="+mn-cs"/>
                        </a:rPr>
                        <a:t>335.80</a:t>
                      </a:r>
                      <a:r>
                        <a:rPr lang="zh-CN" altLang="zh-CN" sz="2800" b="1" kern="1200" dirty="0">
                          <a:solidFill>
                            <a:srgbClr val="FF0000"/>
                          </a:solidFill>
                          <a:latin typeface="+mn-lt"/>
                          <a:ea typeface="+mn-ea"/>
                          <a:cs typeface="+mn-cs"/>
                        </a:rPr>
                        <a:t>元</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2942">
                <a:tc>
                  <a:txBody>
                    <a:bodyPr/>
                    <a:lstStyle/>
                    <a:p>
                      <a:pPr algn="ctr"/>
                      <a:r>
                        <a:rPr lang="zh-CN" altLang="zh-CN" sz="2800" b="1" kern="1200" dirty="0">
                          <a:solidFill>
                            <a:schemeClr val="tx1"/>
                          </a:solidFill>
                          <a:effectLst/>
                          <a:latin typeface="+mn-lt"/>
                          <a:ea typeface="+mn-ea"/>
                          <a:cs typeface="+mn-cs"/>
                        </a:rPr>
                        <a:t>交通费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477</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rgbClr val="FF0000"/>
                          </a:solidFill>
                          <a:latin typeface="+mn-lt"/>
                          <a:ea typeface="+mn-ea"/>
                          <a:cs typeface="+mn-cs"/>
                        </a:rPr>
                        <a:t>100</a:t>
                      </a:r>
                      <a:r>
                        <a:rPr lang="zh-CN" altLang="en-US" sz="2800" b="1" kern="1200" dirty="0">
                          <a:solidFill>
                            <a:srgbClr val="FF0000"/>
                          </a:solidFill>
                          <a:latin typeface="+mn-lt"/>
                          <a:ea typeface="+mn-ea"/>
                          <a:cs typeface="+mn-cs"/>
                        </a:rPr>
                        <a:t>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2942">
                <a:tc>
                  <a:txBody>
                    <a:bodyPr/>
                    <a:lstStyle/>
                    <a:p>
                      <a:pPr algn="ctr"/>
                      <a:r>
                        <a:rPr lang="zh-CN" altLang="zh-CN" sz="2800" b="1" kern="1200" dirty="0">
                          <a:solidFill>
                            <a:schemeClr val="tx1"/>
                          </a:solidFill>
                          <a:effectLst/>
                          <a:latin typeface="+mn-lt"/>
                          <a:ea typeface="+mn-ea"/>
                          <a:cs typeface="+mn-cs"/>
                        </a:rPr>
                        <a:t>误工费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65333.30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rgbClr val="FF0000"/>
                          </a:solidFill>
                          <a:latin typeface="+mn-lt"/>
                          <a:ea typeface="+mn-ea"/>
                          <a:cs typeface="+mn-cs"/>
                        </a:rPr>
                        <a:t>18946.67</a:t>
                      </a:r>
                      <a:r>
                        <a:rPr lang="zh-CN" altLang="en-US" sz="2800" b="1" kern="1200" dirty="0">
                          <a:solidFill>
                            <a:srgbClr val="FF0000"/>
                          </a:solidFill>
                          <a:latin typeface="+mn-lt"/>
                          <a:ea typeface="+mn-ea"/>
                          <a:cs typeface="+mn-cs"/>
                        </a:rPr>
                        <a:t>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2942">
                <a:tc>
                  <a:txBody>
                    <a:bodyPr/>
                    <a:lstStyle/>
                    <a:p>
                      <a:pPr algn="ctr"/>
                      <a:r>
                        <a:rPr lang="zh-CN" altLang="zh-CN" sz="2800" b="1" kern="1200" dirty="0">
                          <a:solidFill>
                            <a:schemeClr val="tx1"/>
                          </a:solidFill>
                          <a:effectLst/>
                          <a:latin typeface="+mn-lt"/>
                          <a:ea typeface="+mn-ea"/>
                          <a:cs typeface="+mn-cs"/>
                        </a:rPr>
                        <a:t>营养费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1200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rgbClr val="FF0000"/>
                          </a:solidFill>
                          <a:latin typeface="+mn-lt"/>
                          <a:ea typeface="+mn-ea"/>
                          <a:cs typeface="+mn-cs"/>
                        </a:rPr>
                        <a:t>1200</a:t>
                      </a:r>
                      <a:r>
                        <a:rPr lang="zh-CN" altLang="zh-CN" sz="2800" b="1" kern="1200" dirty="0">
                          <a:solidFill>
                            <a:srgbClr val="FF0000"/>
                          </a:solidFill>
                          <a:latin typeface="+mn-lt"/>
                          <a:ea typeface="+mn-ea"/>
                          <a:cs typeface="+mn-cs"/>
                        </a:rPr>
                        <a:t>元</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2942">
                <a:tc>
                  <a:txBody>
                    <a:bodyPr/>
                    <a:lstStyle/>
                    <a:p>
                      <a:pPr algn="ctr"/>
                      <a:r>
                        <a:rPr lang="zh-CN" altLang="zh-CN" sz="2800" b="1" kern="1200" dirty="0">
                          <a:solidFill>
                            <a:schemeClr val="tx1"/>
                          </a:solidFill>
                          <a:effectLst/>
                          <a:latin typeface="+mn-lt"/>
                          <a:ea typeface="+mn-ea"/>
                          <a:cs typeface="+mn-cs"/>
                        </a:rPr>
                        <a:t>护理费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280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rgbClr val="FF0000"/>
                          </a:solidFill>
                          <a:latin typeface="+mn-lt"/>
                          <a:ea typeface="+mn-ea"/>
                          <a:cs typeface="+mn-cs"/>
                        </a:rPr>
                        <a:t>280</a:t>
                      </a:r>
                      <a:r>
                        <a:rPr lang="zh-CN" altLang="zh-CN" sz="2800" b="1" kern="1200" dirty="0">
                          <a:solidFill>
                            <a:srgbClr val="FF0000"/>
                          </a:solidFill>
                          <a:latin typeface="+mn-lt"/>
                          <a:ea typeface="+mn-ea"/>
                          <a:cs typeface="+mn-cs"/>
                        </a:rPr>
                        <a:t>元</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2942">
                <a:tc>
                  <a:txBody>
                    <a:bodyPr/>
                    <a:lstStyle/>
                    <a:p>
                      <a:pPr algn="ctr"/>
                      <a:r>
                        <a:rPr lang="zh-CN" altLang="zh-CN" sz="2800" b="1" kern="1200" dirty="0">
                          <a:solidFill>
                            <a:schemeClr val="tx1"/>
                          </a:solidFill>
                          <a:effectLst/>
                          <a:latin typeface="+mn-lt"/>
                          <a:ea typeface="+mn-ea"/>
                          <a:cs typeface="+mn-cs"/>
                        </a:rPr>
                        <a:t>精神损害抚慰金</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3000</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rgbClr val="FF0000"/>
                          </a:solidFill>
                          <a:latin typeface="+mn-lt"/>
                          <a:ea typeface="+mn-ea"/>
                          <a:cs typeface="+mn-cs"/>
                        </a:rPr>
                        <a:t>0</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2942">
                <a:tc>
                  <a:txBody>
                    <a:bodyPr/>
                    <a:lstStyle/>
                    <a:p>
                      <a:pPr algn="ctr"/>
                      <a:r>
                        <a:rPr lang="zh-CN" altLang="en-US" sz="2800" b="1" dirty="0">
                          <a:solidFill>
                            <a:schemeClr val="tx1"/>
                          </a:solidFill>
                        </a:rPr>
                        <a:t>鉴定费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chemeClr val="tx1"/>
                          </a:solidFill>
                          <a:latin typeface="+mn-lt"/>
                          <a:ea typeface="+mn-ea"/>
                          <a:cs typeface="+mn-cs"/>
                        </a:rPr>
                        <a:t>1000</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CN" altLang="en-US" sz="2800" b="1" kern="1200" dirty="0">
                          <a:solidFill>
                            <a:srgbClr val="FF0000"/>
                          </a:solidFill>
                          <a:latin typeface="+mn-lt"/>
                          <a:ea typeface="+mn-ea"/>
                          <a:cs typeface="+mn-cs"/>
                        </a:rPr>
                        <a:t>（被告韩某负担）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7722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94480" y="1286654"/>
            <a:ext cx="11287204" cy="5000660"/>
          </a:xfrm>
        </p:spPr>
        <p:txBody>
          <a:bodyPr>
            <a:noAutofit/>
          </a:bodyPr>
          <a:lstStyle/>
          <a:p>
            <a:pPr>
              <a:lnSpc>
                <a:spcPct val="150000"/>
              </a:lnSpc>
            </a:pPr>
            <a:r>
              <a:rPr lang="zh-CN" altLang="en-US" sz="2800" dirty="0"/>
              <a:t>判决如下：</a:t>
            </a:r>
            <a:endParaRPr lang="en-US" altLang="zh-CN" sz="2800" dirty="0"/>
          </a:p>
          <a:p>
            <a:pPr>
              <a:lnSpc>
                <a:spcPct val="150000"/>
              </a:lnSpc>
              <a:buNone/>
            </a:pPr>
            <a:r>
              <a:rPr lang="zh-CN" altLang="en-US" sz="2800" dirty="0"/>
              <a:t>一、被告韩某某在本判决生效之日起十日内赔偿原告郭某某医疗费</a:t>
            </a:r>
            <a:r>
              <a:rPr lang="en-US" altLang="zh-CN" sz="2800" dirty="0"/>
              <a:t>335.80</a:t>
            </a:r>
            <a:r>
              <a:rPr lang="zh-CN" altLang="en-US" sz="2800" dirty="0"/>
              <a:t>元、交通费</a:t>
            </a:r>
            <a:r>
              <a:rPr lang="en-US" altLang="zh-CN" sz="2800" dirty="0"/>
              <a:t>100</a:t>
            </a:r>
            <a:r>
              <a:rPr lang="zh-CN" altLang="en-US" sz="2800" dirty="0"/>
              <a:t>元、误工费</a:t>
            </a:r>
            <a:r>
              <a:rPr lang="en-US" altLang="zh-CN" sz="2800" dirty="0"/>
              <a:t>18946.67</a:t>
            </a:r>
            <a:r>
              <a:rPr lang="zh-CN" altLang="en-US" sz="2800" dirty="0"/>
              <a:t>元、营养费</a:t>
            </a:r>
            <a:r>
              <a:rPr lang="en-US" altLang="zh-CN" sz="2800" dirty="0"/>
              <a:t>1200</a:t>
            </a:r>
            <a:r>
              <a:rPr lang="zh-CN" altLang="en-US" sz="2800" dirty="0"/>
              <a:t>元、护理费</a:t>
            </a:r>
            <a:r>
              <a:rPr lang="en-US" altLang="zh-CN" sz="2800" dirty="0"/>
              <a:t>280</a:t>
            </a:r>
            <a:r>
              <a:rPr lang="zh-CN" altLang="en-US" sz="2800" dirty="0"/>
              <a:t>元，合计</a:t>
            </a:r>
            <a:r>
              <a:rPr lang="en-US" altLang="zh-CN" sz="2800" b="1" dirty="0">
                <a:solidFill>
                  <a:srgbClr val="FF0000"/>
                </a:solidFill>
              </a:rPr>
              <a:t>20862.47</a:t>
            </a:r>
            <a:r>
              <a:rPr lang="zh-CN" altLang="en-US" sz="2800" dirty="0"/>
              <a:t>元；</a:t>
            </a:r>
            <a:endParaRPr lang="en-US" altLang="zh-CN" sz="2800" dirty="0"/>
          </a:p>
          <a:p>
            <a:pPr>
              <a:lnSpc>
                <a:spcPct val="150000"/>
              </a:lnSpc>
              <a:buNone/>
            </a:pPr>
            <a:r>
              <a:rPr lang="zh-CN" altLang="en-US" sz="2800" dirty="0"/>
              <a:t>二、被告北京河狸家信息技术有限公司在第一项判决数额的</a:t>
            </a:r>
            <a:r>
              <a:rPr lang="en-US" altLang="zh-CN" sz="2800" b="1" dirty="0">
                <a:solidFill>
                  <a:srgbClr val="FF0000"/>
                </a:solidFill>
              </a:rPr>
              <a:t>30%</a:t>
            </a:r>
            <a:r>
              <a:rPr lang="zh-CN" altLang="en-US" sz="2800" dirty="0"/>
              <a:t>计</a:t>
            </a:r>
            <a:r>
              <a:rPr lang="en-US" altLang="zh-CN" sz="2800" dirty="0"/>
              <a:t>6258.74</a:t>
            </a:r>
            <a:r>
              <a:rPr lang="zh-CN" altLang="en-US" sz="2800" dirty="0"/>
              <a:t>元的范围内对原告郭某某承担</a:t>
            </a:r>
            <a:r>
              <a:rPr lang="zh-CN" altLang="en-US" sz="2800" b="1" dirty="0">
                <a:solidFill>
                  <a:srgbClr val="FF0000"/>
                </a:solidFill>
              </a:rPr>
              <a:t>补充赔偿责任</a:t>
            </a:r>
            <a:r>
              <a:rPr lang="zh-CN" altLang="en-US" sz="2800" dirty="0"/>
              <a:t>；</a:t>
            </a:r>
            <a:endParaRPr lang="en-US" altLang="zh-CN" sz="2800" dirty="0"/>
          </a:p>
          <a:p>
            <a:pPr>
              <a:lnSpc>
                <a:spcPct val="150000"/>
              </a:lnSpc>
              <a:buNone/>
            </a:pPr>
            <a:r>
              <a:rPr lang="zh-CN" altLang="en-US" sz="2800" dirty="0"/>
              <a:t>三、驳回原告郭某某其余诉讼请求。</a:t>
            </a:r>
          </a:p>
          <a:p>
            <a:pPr>
              <a:lnSpc>
                <a:spcPct val="150000"/>
              </a:lnSpc>
            </a:pPr>
            <a:endParaRPr lang="zh-CN" altLang="en-US" sz="2800" dirty="0"/>
          </a:p>
        </p:txBody>
      </p:sp>
    </p:spTree>
    <p:extLst>
      <p:ext uri="{BB962C8B-B14F-4D97-AF65-F5344CB8AC3E}">
        <p14:creationId xmlns:p14="http://schemas.microsoft.com/office/powerpoint/2010/main" val="1599996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69554"/>
            <a:ext cx="8469646" cy="724564"/>
          </a:xfrm>
        </p:spPr>
        <p:txBody>
          <a:bodyPr>
            <a:noAutofit/>
          </a:bodyPr>
          <a:lstStyle/>
          <a:p>
            <a:r>
              <a:rPr lang="zh-CN" altLang="en-US" sz="4000" b="1" dirty="0">
                <a:solidFill>
                  <a:srgbClr val="7C1D20"/>
                </a:solidFill>
                <a:latin typeface="+mn-ea"/>
              </a:rPr>
              <a:t>营业执照持有人的连带责任</a:t>
            </a:r>
          </a:p>
        </p:txBody>
      </p:sp>
      <p:sp>
        <p:nvSpPr>
          <p:cNvPr id="3" name="内容占位符 2"/>
          <p:cNvSpPr>
            <a:spLocks noGrp="1"/>
          </p:cNvSpPr>
          <p:nvPr>
            <p:ph idx="1"/>
          </p:nvPr>
        </p:nvSpPr>
        <p:spPr>
          <a:xfrm>
            <a:off x="1091444" y="2421682"/>
            <a:ext cx="10009112"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第四十二条：</a:t>
            </a:r>
          </a:p>
          <a:p>
            <a:pPr marL="0" indent="0">
              <a:lnSpc>
                <a:spcPct val="140000"/>
              </a:lnSpc>
              <a:spcBef>
                <a:spcPts val="0"/>
              </a:spcBef>
              <a:buNone/>
            </a:pPr>
            <a:r>
              <a:rPr lang="zh-CN" altLang="en-US" sz="3000" dirty="0">
                <a:latin typeface="+mn-ea"/>
                <a:cs typeface="+mj-cs"/>
              </a:rPr>
              <a:t>    使用他人营业执照的违法经营者提供商品或者服务，损害消费者合法权益的，消费者可以向其要求赔偿，也可以向营业执照的持有人要求赔偿。（</a:t>
            </a:r>
            <a:r>
              <a:rPr lang="zh-CN" altLang="en-US" sz="3000" b="1" dirty="0">
                <a:latin typeface="+mn-ea"/>
                <a:cs typeface="+mj-cs"/>
              </a:rPr>
              <a:t>选择权</a:t>
            </a:r>
            <a:r>
              <a:rPr lang="zh-CN" altLang="en-US" sz="3000" dirty="0">
                <a:latin typeface="+mn-ea"/>
                <a:cs typeface="+mj-cs"/>
              </a:rPr>
              <a:t>）</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8395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24564"/>
          </a:xfrm>
        </p:spPr>
        <p:txBody>
          <a:bodyPr>
            <a:noAutofit/>
          </a:bodyPr>
          <a:lstStyle/>
          <a:p>
            <a:r>
              <a:rPr lang="zh-CN" altLang="en-US" sz="4000" b="1" dirty="0">
                <a:solidFill>
                  <a:srgbClr val="7C1D20"/>
                </a:solidFill>
                <a:latin typeface="+mn-ea"/>
              </a:rPr>
              <a:t>虚假广告经营者的责任</a:t>
            </a:r>
          </a:p>
        </p:txBody>
      </p:sp>
      <p:sp>
        <p:nvSpPr>
          <p:cNvPr id="3" name="内容占位符 2"/>
          <p:cNvSpPr>
            <a:spLocks noGrp="1"/>
          </p:cNvSpPr>
          <p:nvPr>
            <p:ph idx="1"/>
          </p:nvPr>
        </p:nvSpPr>
        <p:spPr>
          <a:xfrm>
            <a:off x="982638" y="2017374"/>
            <a:ext cx="10657184" cy="414872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第四十五条： </a:t>
            </a:r>
          </a:p>
          <a:p>
            <a:pPr marL="0" indent="0">
              <a:lnSpc>
                <a:spcPct val="140000"/>
              </a:lnSpc>
              <a:spcBef>
                <a:spcPts val="0"/>
              </a:spcBef>
              <a:buNone/>
            </a:pPr>
            <a:r>
              <a:rPr lang="zh-CN" altLang="en-US" sz="3000" dirty="0">
                <a:latin typeface="+mn-ea"/>
                <a:cs typeface="+mj-cs"/>
              </a:rPr>
              <a:t>    消费者因经营者利用虚假广告或者其他虚假宣传方式提供商品或者服务，其合法权益受到损害的，可以向</a:t>
            </a:r>
            <a:r>
              <a:rPr lang="zh-CN" altLang="en-US" sz="3000" b="1" dirty="0">
                <a:latin typeface="+mn-ea"/>
                <a:cs typeface="+mj-cs"/>
              </a:rPr>
              <a:t>经营者</a:t>
            </a:r>
            <a:r>
              <a:rPr lang="zh-CN" altLang="en-US" sz="3000" dirty="0">
                <a:latin typeface="+mn-ea"/>
                <a:cs typeface="+mj-cs"/>
              </a:rPr>
              <a:t>要求赔偿。广告经营者、发布者发布虚假广告的，消费者可以请求</a:t>
            </a:r>
            <a:r>
              <a:rPr lang="zh-CN" altLang="en-US" sz="3000" b="1" dirty="0">
                <a:latin typeface="+mn-ea"/>
                <a:cs typeface="+mj-cs"/>
              </a:rPr>
              <a:t>行政主管部门予以惩处</a:t>
            </a:r>
            <a:r>
              <a:rPr lang="zh-CN" altLang="en-US" sz="3000" dirty="0">
                <a:latin typeface="+mn-ea"/>
                <a:cs typeface="+mj-cs"/>
              </a:rPr>
              <a:t>。广告经营者、发布者</a:t>
            </a:r>
            <a:r>
              <a:rPr lang="zh-CN" altLang="en-US" sz="3000" b="1" dirty="0">
                <a:latin typeface="+mn-ea"/>
                <a:cs typeface="+mj-cs"/>
              </a:rPr>
              <a:t>不能提供</a:t>
            </a:r>
            <a:r>
              <a:rPr lang="zh-CN" altLang="en-US" sz="3000" dirty="0">
                <a:latin typeface="+mn-ea"/>
                <a:cs typeface="+mj-cs"/>
              </a:rPr>
              <a:t>经营者的真实名称、地址和有效联系方式的，应当承担</a:t>
            </a:r>
            <a:r>
              <a:rPr lang="zh-CN" altLang="en-US" sz="3000" b="1" dirty="0">
                <a:latin typeface="+mn-ea"/>
                <a:cs typeface="+mj-cs"/>
              </a:rPr>
              <a:t>赔偿责任</a:t>
            </a:r>
            <a:r>
              <a:rPr lang="zh-CN" altLang="en-US" sz="3000" dirty="0">
                <a:latin typeface="+mn-ea"/>
                <a:cs typeface="+mj-cs"/>
              </a:rPr>
              <a:t>。</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076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9"/>
            <a:ext cx="9289032" cy="3673202"/>
          </a:xfrm>
        </p:spPr>
        <p:txBody>
          <a:bodyPr>
            <a:noAutofit/>
          </a:bodyPr>
          <a:lstStyle/>
          <a:p>
            <a:pPr marL="0" indent="0">
              <a:lnSpc>
                <a:spcPct val="140000"/>
              </a:lnSpc>
              <a:spcBef>
                <a:spcPts val="0"/>
              </a:spcBef>
              <a:buNone/>
            </a:pPr>
            <a:r>
              <a:rPr lang="zh-CN" altLang="en-US" sz="3000" dirty="0">
                <a:latin typeface="+mn-ea"/>
                <a:cs typeface="+mj-cs"/>
              </a:rPr>
              <a:t>    广告经营者、发布者设计、制作、发布关系消费者</a:t>
            </a:r>
            <a:r>
              <a:rPr lang="zh-CN" altLang="en-US" sz="3000" b="1" dirty="0">
                <a:solidFill>
                  <a:srgbClr val="FF0000"/>
                </a:solidFill>
                <a:latin typeface="+mn-ea"/>
                <a:cs typeface="+mj-cs"/>
              </a:rPr>
              <a:t>生命健康</a:t>
            </a:r>
            <a:r>
              <a:rPr lang="zh-CN" altLang="en-US" sz="3000" dirty="0">
                <a:latin typeface="+mn-ea"/>
                <a:cs typeface="+mj-cs"/>
              </a:rPr>
              <a:t>商品或者服务的虚假广告，造成消费者</a:t>
            </a:r>
            <a:r>
              <a:rPr lang="zh-CN" altLang="en-US" sz="3000" b="1" dirty="0">
                <a:solidFill>
                  <a:srgbClr val="FF0000"/>
                </a:solidFill>
                <a:latin typeface="+mn-ea"/>
                <a:cs typeface="+mj-cs"/>
              </a:rPr>
              <a:t>损害</a:t>
            </a:r>
            <a:r>
              <a:rPr lang="zh-CN" altLang="en-US" sz="3000" dirty="0">
                <a:latin typeface="+mn-ea"/>
                <a:cs typeface="+mj-cs"/>
              </a:rPr>
              <a:t>的，应当与提供该商品或者服务的经营者承担</a:t>
            </a:r>
            <a:r>
              <a:rPr lang="zh-CN" altLang="en-US" sz="3000" b="1" dirty="0">
                <a:solidFill>
                  <a:srgbClr val="FF0000"/>
                </a:solidFill>
                <a:latin typeface="+mn-ea"/>
                <a:cs typeface="+mj-cs"/>
              </a:rPr>
              <a:t>连带责任</a:t>
            </a:r>
            <a:r>
              <a:rPr lang="zh-CN" altLang="en-US" sz="3000" dirty="0">
                <a:latin typeface="+mn-ea"/>
                <a:cs typeface="+mj-cs"/>
              </a:rPr>
              <a:t>。</a:t>
            </a:r>
          </a:p>
        </p:txBody>
      </p:sp>
    </p:spTree>
    <p:extLst>
      <p:ext uri="{BB962C8B-B14F-4D97-AF65-F5344CB8AC3E}">
        <p14:creationId xmlns:p14="http://schemas.microsoft.com/office/powerpoint/2010/main" val="16698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9"/>
            <a:ext cx="9289032" cy="3673202"/>
          </a:xfrm>
        </p:spPr>
        <p:txBody>
          <a:bodyPr>
            <a:noAutofit/>
          </a:bodyPr>
          <a:lstStyle/>
          <a:p>
            <a:pPr>
              <a:lnSpc>
                <a:spcPct val="140000"/>
              </a:lnSpc>
              <a:spcBef>
                <a:spcPts val="0"/>
              </a:spcBef>
            </a:pPr>
            <a:r>
              <a:rPr lang="zh-CN" altLang="en-US" sz="3000" dirty="0">
                <a:latin typeface="+mn-ea"/>
                <a:cs typeface="+mj-cs"/>
              </a:rPr>
              <a:t>广告平台：互联网搜索引擎</a:t>
            </a:r>
          </a:p>
          <a:p>
            <a:pPr marL="0" indent="0">
              <a:lnSpc>
                <a:spcPct val="140000"/>
              </a:lnSpc>
              <a:spcBef>
                <a:spcPts val="0"/>
              </a:spcBef>
              <a:buNone/>
            </a:pPr>
            <a:r>
              <a:rPr lang="en-US" altLang="zh-CN" sz="3000" dirty="0" err="1">
                <a:latin typeface="+mn-ea"/>
                <a:cs typeface="+mj-cs"/>
              </a:rPr>
              <a:t>eg</a:t>
            </a:r>
            <a:r>
              <a:rPr lang="en-US" altLang="zh-CN" sz="3000" dirty="0">
                <a:latin typeface="+mn-ea"/>
                <a:cs typeface="+mj-cs"/>
              </a:rPr>
              <a:t>. </a:t>
            </a:r>
            <a:r>
              <a:rPr lang="zh-CN" altLang="en-US" sz="3000" dirty="0">
                <a:latin typeface="+mn-ea"/>
                <a:cs typeface="+mj-cs"/>
              </a:rPr>
              <a:t>百度</a:t>
            </a:r>
          </a:p>
          <a:p>
            <a:pPr marL="0" indent="0">
              <a:lnSpc>
                <a:spcPct val="140000"/>
              </a:lnSpc>
              <a:spcBef>
                <a:spcPts val="0"/>
              </a:spcBef>
              <a:buNone/>
            </a:pPr>
            <a:r>
              <a:rPr lang="zh-CN" altLang="en-US" sz="3000" dirty="0">
                <a:latin typeface="+mn-ea"/>
                <a:cs typeface="+mj-cs"/>
              </a:rPr>
              <a:t>    魏则西事件</a:t>
            </a:r>
          </a:p>
          <a:p>
            <a:pPr marL="0" indent="0">
              <a:lnSpc>
                <a:spcPct val="140000"/>
              </a:lnSpc>
              <a:spcBef>
                <a:spcPts val="0"/>
              </a:spcBef>
              <a:buNone/>
            </a:pPr>
            <a:r>
              <a:rPr lang="zh-CN" altLang="en-US" sz="3000" dirty="0">
                <a:latin typeface="+mn-ea"/>
                <a:cs typeface="+mj-cs"/>
              </a:rPr>
              <a:t>    大众搬家公司被假冒</a:t>
            </a:r>
          </a:p>
        </p:txBody>
      </p:sp>
    </p:spTree>
    <p:extLst>
      <p:ext uri="{BB962C8B-B14F-4D97-AF65-F5344CB8AC3E}">
        <p14:creationId xmlns:p14="http://schemas.microsoft.com/office/powerpoint/2010/main" val="35863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2277666"/>
            <a:ext cx="9793088" cy="2664296"/>
          </a:xfrm>
        </p:spPr>
        <p:txBody>
          <a:bodyPr>
            <a:noAutofit/>
          </a:bodyPr>
          <a:lstStyle/>
          <a:p>
            <a:pPr marL="0" indent="0">
              <a:lnSpc>
                <a:spcPct val="140000"/>
              </a:lnSpc>
              <a:spcBef>
                <a:spcPts val="0"/>
              </a:spcBef>
              <a:buNone/>
            </a:pPr>
            <a:r>
              <a:rPr lang="en-US" altLang="zh-CN" sz="3000" dirty="0">
                <a:latin typeface="+mn-ea"/>
                <a:cs typeface="+mj-cs"/>
              </a:rPr>
              <a:t>1</a:t>
            </a:r>
            <a:r>
              <a:rPr lang="zh-CN" altLang="en-US" sz="3000" dirty="0">
                <a:latin typeface="+mn-ea"/>
                <a:cs typeface="+mj-cs"/>
              </a:rPr>
              <a:t>、和解</a:t>
            </a:r>
          </a:p>
          <a:p>
            <a:pPr marL="0" indent="0">
              <a:lnSpc>
                <a:spcPct val="140000"/>
              </a:lnSpc>
              <a:spcBef>
                <a:spcPts val="0"/>
              </a:spcBef>
              <a:buNone/>
            </a:pPr>
            <a:r>
              <a:rPr lang="zh-CN" altLang="en-US" sz="3000" dirty="0">
                <a:latin typeface="+mn-ea"/>
                <a:cs typeface="+mj-cs"/>
              </a:rPr>
              <a:t>    消费者、经营者双方自行协商解决消费纠纷。</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9028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7791"/>
            <a:ext cx="8469646" cy="576064"/>
          </a:xfrm>
        </p:spPr>
        <p:txBody>
          <a:bodyPr>
            <a:noAutofit/>
          </a:bodyPr>
          <a:lstStyle/>
          <a:p>
            <a:r>
              <a:rPr lang="zh-CN" altLang="en-US" sz="4000" b="1" dirty="0">
                <a:solidFill>
                  <a:srgbClr val="7C1D20"/>
                </a:solidFill>
                <a:latin typeface="+mn-ea"/>
              </a:rPr>
              <a:t>魏则西事件</a:t>
            </a:r>
          </a:p>
        </p:txBody>
      </p:sp>
      <p:sp>
        <p:nvSpPr>
          <p:cNvPr id="3" name="内容占位符 2"/>
          <p:cNvSpPr>
            <a:spLocks noGrp="1"/>
          </p:cNvSpPr>
          <p:nvPr>
            <p:ph idx="1"/>
          </p:nvPr>
        </p:nvSpPr>
        <p:spPr>
          <a:xfrm>
            <a:off x="694606" y="1845618"/>
            <a:ext cx="11233248" cy="4680520"/>
          </a:xfrm>
        </p:spPr>
        <p:txBody>
          <a:bodyPr>
            <a:noAutofit/>
          </a:bodyPr>
          <a:lstStyle/>
          <a:p>
            <a:pPr marL="0" indent="0">
              <a:lnSpc>
                <a:spcPct val="140000"/>
              </a:lnSpc>
              <a:spcBef>
                <a:spcPts val="0"/>
              </a:spcBef>
              <a:buNone/>
            </a:pPr>
            <a:r>
              <a:rPr lang="zh-CN" altLang="en-US" sz="2800" dirty="0">
                <a:latin typeface="+mn-ea"/>
                <a:cs typeface="+mj-cs"/>
              </a:rPr>
              <a:t>    魏则西，生前就读于西安电子科技大学计算机专业。</a:t>
            </a:r>
            <a:r>
              <a:rPr lang="en-US" altLang="zh-CN" sz="2800" dirty="0">
                <a:latin typeface="+mn-ea"/>
                <a:cs typeface="+mj-cs"/>
              </a:rPr>
              <a:t>2014</a:t>
            </a:r>
            <a:r>
              <a:rPr lang="zh-CN" altLang="en-US" sz="2800" dirty="0">
                <a:latin typeface="+mn-ea"/>
                <a:cs typeface="+mj-cs"/>
              </a:rPr>
              <a:t>年</a:t>
            </a:r>
            <a:r>
              <a:rPr lang="en-US" altLang="zh-CN" sz="2800" dirty="0">
                <a:latin typeface="+mn-ea"/>
                <a:cs typeface="+mj-cs"/>
              </a:rPr>
              <a:t>4</a:t>
            </a:r>
            <a:r>
              <a:rPr lang="zh-CN" altLang="en-US" sz="2800" dirty="0">
                <a:latin typeface="+mn-ea"/>
                <a:cs typeface="+mj-cs"/>
              </a:rPr>
              <a:t>月，</a:t>
            </a:r>
            <a:r>
              <a:rPr lang="en-US" altLang="zh-CN" sz="2800" dirty="0">
                <a:latin typeface="+mn-ea"/>
                <a:cs typeface="+mj-cs"/>
              </a:rPr>
              <a:t>20</a:t>
            </a:r>
            <a:r>
              <a:rPr lang="zh-CN" altLang="en-US" sz="2800" dirty="0">
                <a:latin typeface="+mn-ea"/>
                <a:cs typeface="+mj-cs"/>
              </a:rPr>
              <a:t>岁的魏则西被查出患有“滑膜肉瘤”这种罕见病，父母先后带着他前往北京、上海、天津和广州等多地求医，但均被告知治愈的希望不大。</a:t>
            </a:r>
          </a:p>
          <a:p>
            <a:pPr marL="0" indent="0">
              <a:lnSpc>
                <a:spcPct val="140000"/>
              </a:lnSpc>
              <a:spcBef>
                <a:spcPts val="0"/>
              </a:spcBef>
              <a:buNone/>
            </a:pPr>
            <a:r>
              <a:rPr lang="zh-CN" altLang="en-US" sz="2800" dirty="0">
                <a:latin typeface="+mn-ea"/>
                <a:cs typeface="+mj-cs"/>
              </a:rPr>
              <a:t>    万般无奈下，魏则西和家人转而求助“百度”。通过百度搜索，排在搜索结果首位的就是武警二院的“生物免疫疗法”。</a:t>
            </a:r>
            <a:r>
              <a:rPr lang="en-US" altLang="zh-CN" sz="2800" dirty="0">
                <a:latin typeface="+mn-ea"/>
                <a:cs typeface="+mj-cs"/>
              </a:rPr>
              <a:t>2014</a:t>
            </a:r>
            <a:r>
              <a:rPr lang="zh-CN" altLang="en-US" sz="2800" dirty="0">
                <a:latin typeface="+mn-ea"/>
                <a:cs typeface="+mj-cs"/>
              </a:rPr>
              <a:t>年</a:t>
            </a:r>
            <a:r>
              <a:rPr lang="en-US" altLang="zh-CN" sz="2800" dirty="0">
                <a:latin typeface="+mn-ea"/>
                <a:cs typeface="+mj-cs"/>
              </a:rPr>
              <a:t>9</a:t>
            </a:r>
            <a:r>
              <a:rPr lang="zh-CN" altLang="en-US" sz="2800" dirty="0">
                <a:latin typeface="+mn-ea"/>
                <a:cs typeface="+mj-cs"/>
              </a:rPr>
              <a:t>月至</a:t>
            </a:r>
            <a:r>
              <a:rPr lang="en-US" altLang="zh-CN" sz="2800" dirty="0">
                <a:latin typeface="+mn-ea"/>
                <a:cs typeface="+mj-cs"/>
              </a:rPr>
              <a:t>2015</a:t>
            </a:r>
            <a:r>
              <a:rPr lang="zh-CN" altLang="en-US" sz="2800" dirty="0">
                <a:latin typeface="+mn-ea"/>
                <a:cs typeface="+mj-cs"/>
              </a:rPr>
              <a:t>年底，魏则西在武警二院先后做了四次治疗，共花了二十多万元。但却没有什么疗效，癌症很快转移，魏则西于</a:t>
            </a:r>
            <a:r>
              <a:rPr lang="en-US" altLang="zh-CN" sz="2800" dirty="0">
                <a:latin typeface="+mn-ea"/>
                <a:cs typeface="+mj-cs"/>
              </a:rPr>
              <a:t>2016</a:t>
            </a:r>
            <a:r>
              <a:rPr lang="zh-CN" altLang="en-US" sz="2800" dirty="0">
                <a:latin typeface="+mn-ea"/>
                <a:cs typeface="+mj-cs"/>
              </a:rPr>
              <a:t>年</a:t>
            </a:r>
            <a:r>
              <a:rPr lang="en-US" altLang="zh-CN" sz="2800" dirty="0">
                <a:latin typeface="+mn-ea"/>
                <a:cs typeface="+mj-cs"/>
              </a:rPr>
              <a:t>4</a:t>
            </a:r>
            <a:r>
              <a:rPr lang="zh-CN" altLang="en-US" sz="2800" dirty="0">
                <a:latin typeface="+mn-ea"/>
                <a:cs typeface="+mj-cs"/>
              </a:rPr>
              <a:t>月去世。</a:t>
            </a:r>
          </a:p>
        </p:txBody>
      </p:sp>
    </p:spTree>
    <p:extLst>
      <p:ext uri="{BB962C8B-B14F-4D97-AF65-F5344CB8AC3E}">
        <p14:creationId xmlns:p14="http://schemas.microsoft.com/office/powerpoint/2010/main" val="11942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269554"/>
            <a:ext cx="10657184" cy="4968552"/>
          </a:xfrm>
        </p:spPr>
        <p:txBody>
          <a:bodyPr>
            <a:noAutofit/>
          </a:bodyPr>
          <a:lstStyle/>
          <a:p>
            <a:pPr marL="0" indent="0">
              <a:lnSpc>
                <a:spcPct val="140000"/>
              </a:lnSpc>
              <a:spcBef>
                <a:spcPts val="0"/>
              </a:spcBef>
              <a:buNone/>
            </a:pPr>
            <a:r>
              <a:rPr lang="en-US" altLang="zh-CN" sz="3000" dirty="0">
                <a:latin typeface="+mn-ea"/>
                <a:cs typeface="+mj-cs"/>
              </a:rPr>
              <a:t>    2016</a:t>
            </a:r>
            <a:r>
              <a:rPr lang="zh-CN" altLang="en-US" sz="3000" dirty="0">
                <a:latin typeface="+mn-ea"/>
                <a:cs typeface="+mj-cs"/>
              </a:rPr>
              <a:t>年</a:t>
            </a:r>
            <a:r>
              <a:rPr lang="en-US" altLang="zh-CN" sz="3000" dirty="0">
                <a:latin typeface="+mn-ea"/>
                <a:cs typeface="+mj-cs"/>
              </a:rPr>
              <a:t>2</a:t>
            </a:r>
            <a:r>
              <a:rPr lang="zh-CN" altLang="en-US" sz="3000" dirty="0">
                <a:latin typeface="+mn-ea"/>
                <a:cs typeface="+mj-cs"/>
              </a:rPr>
              <a:t>月，知乎上有人提问：“你认为人性最大的‘恶’是什么？”魏则西将这根“救命稻草”的故事作为回答。医院，是在百度上搜的，排名领先。疗法“说得特别好”。他在文中还提到，当时武警北京二院的医生曾经对他说该院与国外大学合作，“有效率达到百分之八九十，看着我的报告单，给我爸妈说保我</a:t>
            </a:r>
            <a:r>
              <a:rPr lang="en-US" altLang="zh-CN" sz="3000" dirty="0">
                <a:latin typeface="+mn-ea"/>
                <a:cs typeface="+mj-cs"/>
              </a:rPr>
              <a:t>20</a:t>
            </a:r>
            <a:r>
              <a:rPr lang="zh-CN" altLang="en-US" sz="3000" dirty="0">
                <a:latin typeface="+mn-ea"/>
                <a:cs typeface="+mj-cs"/>
              </a:rPr>
              <a:t>年没问题”。结果却被网友告知生物免疫疗法是被国外临床淘汰的技术。该帖中，他还质疑百度竞价排名的医疗信息有误导之嫌。</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17615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592398"/>
            <a:ext cx="11593288" cy="4573699"/>
          </a:xfrm>
        </p:spPr>
        <p:txBody>
          <a:bodyPr>
            <a:noAutofit/>
          </a:bodyPr>
          <a:lstStyle/>
          <a:p>
            <a:pPr marL="0" indent="0">
              <a:lnSpc>
                <a:spcPct val="140000"/>
              </a:lnSpc>
              <a:spcBef>
                <a:spcPts val="0"/>
              </a:spcBef>
              <a:buNone/>
            </a:pPr>
            <a:r>
              <a:rPr lang="zh-CN" altLang="en-US" sz="3000" dirty="0">
                <a:latin typeface="+mn-ea"/>
                <a:cs typeface="+mj-cs"/>
              </a:rPr>
              <a:t>    该网帖引发网友广泛关注，有言论称武警二院生物诊疗中心早已被“莆田系医院”外包。莆田即福建省莆田市。莆田人以治疗皮肤病的游医起家，目前莆田人在全国建立的民营医院已经占到中国民营医院的</a:t>
            </a:r>
            <a:r>
              <a:rPr lang="en-US" altLang="zh-CN" sz="3000" dirty="0">
                <a:latin typeface="+mn-ea"/>
                <a:cs typeface="+mj-cs"/>
              </a:rPr>
              <a:t>80%</a:t>
            </a:r>
            <a:r>
              <a:rPr lang="zh-CN" altLang="en-US" sz="3000" dirty="0">
                <a:latin typeface="+mn-ea"/>
                <a:cs typeface="+mj-cs"/>
              </a:rPr>
              <a:t>左右，被称为“莆田系医院”。</a:t>
            </a:r>
          </a:p>
          <a:p>
            <a:pPr marL="0" indent="0">
              <a:lnSpc>
                <a:spcPct val="140000"/>
              </a:lnSpc>
              <a:spcBef>
                <a:spcPts val="0"/>
              </a:spcBef>
              <a:buNone/>
            </a:pPr>
            <a:r>
              <a:rPr lang="zh-CN" altLang="en-US" sz="3000" dirty="0">
                <a:latin typeface="+mn-ea"/>
                <a:cs typeface="+mj-cs"/>
              </a:rPr>
              <a:t>    在魏则西过世之后，“魏则西事件”迅速成为网络热点话题，在被朋友圈刷屏的信息中，对百度的讨伐，以及由此牵扯出来的中国私营医疗莆田系的资本与利益黑幕，占据了主流。 </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7104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50590" y="1214158"/>
            <a:ext cx="11377264" cy="5239972"/>
          </a:xfrm>
        </p:spPr>
        <p:txBody>
          <a:bodyPr>
            <a:noAutofit/>
          </a:bodyPr>
          <a:lstStyle/>
          <a:p>
            <a:pPr marL="0" indent="0">
              <a:lnSpc>
                <a:spcPct val="140000"/>
              </a:lnSpc>
              <a:spcBef>
                <a:spcPts val="0"/>
              </a:spcBef>
              <a:buNone/>
            </a:pPr>
            <a:r>
              <a:rPr lang="zh-CN" altLang="en-US" sz="3000" dirty="0">
                <a:latin typeface="+mn-ea"/>
                <a:cs typeface="+mj-cs"/>
              </a:rPr>
              <a:t>    据公开报道，百度</a:t>
            </a:r>
            <a:r>
              <a:rPr lang="en-US" altLang="zh-CN" sz="3000" dirty="0">
                <a:latin typeface="+mn-ea"/>
                <a:cs typeface="+mj-cs"/>
              </a:rPr>
              <a:t>2013</a:t>
            </a:r>
            <a:r>
              <a:rPr lang="zh-CN" altLang="en-US" sz="3000" dirty="0">
                <a:latin typeface="+mn-ea"/>
                <a:cs typeface="+mj-cs"/>
              </a:rPr>
              <a:t>年的广告总量是</a:t>
            </a:r>
            <a:r>
              <a:rPr lang="en-US" altLang="zh-CN" sz="3000" dirty="0">
                <a:latin typeface="+mn-ea"/>
                <a:cs typeface="+mj-cs"/>
              </a:rPr>
              <a:t>260</a:t>
            </a:r>
            <a:r>
              <a:rPr lang="zh-CN" altLang="en-US" sz="3000" dirty="0">
                <a:latin typeface="+mn-ea"/>
                <a:cs typeface="+mj-cs"/>
              </a:rPr>
              <a:t>亿元，莆田的民营医院在百度上就做了</a:t>
            </a:r>
            <a:r>
              <a:rPr lang="en-US" altLang="zh-CN" sz="3000" dirty="0">
                <a:latin typeface="+mn-ea"/>
                <a:cs typeface="+mj-cs"/>
              </a:rPr>
              <a:t>120</a:t>
            </a:r>
            <a:r>
              <a:rPr lang="zh-CN" altLang="en-US" sz="3000" dirty="0">
                <a:latin typeface="+mn-ea"/>
                <a:cs typeface="+mj-cs"/>
              </a:rPr>
              <a:t>亿元的广告，他们的广告投入的</a:t>
            </a:r>
            <a:r>
              <a:rPr lang="en-US" altLang="zh-CN" sz="3000" dirty="0">
                <a:latin typeface="+mn-ea"/>
                <a:cs typeface="+mj-cs"/>
              </a:rPr>
              <a:t>60%</a:t>
            </a:r>
            <a:r>
              <a:rPr lang="zh-CN" altLang="en-US" sz="3000" dirty="0">
                <a:latin typeface="+mn-ea"/>
                <a:cs typeface="+mj-cs"/>
              </a:rPr>
              <a:t>都给了搜索引擎。有医院在搜索引擎上的推广费用就占到营业额的</a:t>
            </a:r>
            <a:r>
              <a:rPr lang="en-US" altLang="zh-CN" sz="3000" dirty="0">
                <a:latin typeface="+mn-ea"/>
                <a:cs typeface="+mj-cs"/>
              </a:rPr>
              <a:t>70%</a:t>
            </a:r>
            <a:r>
              <a:rPr lang="zh-CN" altLang="en-US" sz="3000" dirty="0">
                <a:latin typeface="+mn-ea"/>
                <a:cs typeface="+mj-cs"/>
              </a:rPr>
              <a:t>、</a:t>
            </a:r>
            <a:r>
              <a:rPr lang="en-US" altLang="zh-CN" sz="3000" dirty="0">
                <a:latin typeface="+mn-ea"/>
                <a:cs typeface="+mj-cs"/>
              </a:rPr>
              <a:t>80%</a:t>
            </a:r>
            <a:r>
              <a:rPr lang="zh-CN" altLang="en-US" sz="3000" dirty="0">
                <a:latin typeface="+mn-ea"/>
                <a:cs typeface="+mj-cs"/>
              </a:rPr>
              <a:t>，甚至有医院一年收入</a:t>
            </a:r>
            <a:r>
              <a:rPr lang="en-US" altLang="zh-CN" sz="3000" dirty="0">
                <a:latin typeface="+mn-ea"/>
                <a:cs typeface="+mj-cs"/>
              </a:rPr>
              <a:t>1.2</a:t>
            </a:r>
            <a:r>
              <a:rPr lang="zh-CN" altLang="en-US" sz="3000" dirty="0">
                <a:latin typeface="+mn-ea"/>
                <a:cs typeface="+mj-cs"/>
              </a:rPr>
              <a:t>亿元，其中</a:t>
            </a:r>
            <a:r>
              <a:rPr lang="en-US" altLang="zh-CN" sz="3000" dirty="0">
                <a:latin typeface="+mn-ea"/>
                <a:cs typeface="+mj-cs"/>
              </a:rPr>
              <a:t>1</a:t>
            </a:r>
            <a:r>
              <a:rPr lang="zh-CN" altLang="en-US" sz="3000" dirty="0">
                <a:latin typeface="+mn-ea"/>
                <a:cs typeface="+mj-cs"/>
              </a:rPr>
              <a:t>亿元就投给了搜索引擎。加上同样卖身给资本的百度贴吧，百度和资本悄声无息地构建了一个庞大的蜘蛛网，在谎言和欺骗中，完成了对普通百姓最无情的围猎。而这其中，因为走投无路，很多人把身家性命都赌在了这一个小小的搜索窗口中。</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9727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7791"/>
            <a:ext cx="8469646" cy="576064"/>
          </a:xfrm>
        </p:spPr>
        <p:txBody>
          <a:bodyPr>
            <a:noAutofit/>
          </a:bodyPr>
          <a:lstStyle/>
          <a:p>
            <a:r>
              <a:rPr lang="zh-CN" altLang="en-US" sz="4000" b="1" dirty="0">
                <a:solidFill>
                  <a:srgbClr val="7C1D20"/>
                </a:solidFill>
                <a:latin typeface="+mn-ea"/>
              </a:rPr>
              <a:t>“魏则西事件”处理结果</a:t>
            </a:r>
          </a:p>
        </p:txBody>
      </p:sp>
      <p:sp>
        <p:nvSpPr>
          <p:cNvPr id="3" name="内容占位符 2"/>
          <p:cNvSpPr>
            <a:spLocks noGrp="1"/>
          </p:cNvSpPr>
          <p:nvPr>
            <p:ph idx="1"/>
          </p:nvPr>
        </p:nvSpPr>
        <p:spPr>
          <a:xfrm>
            <a:off x="694606" y="1845618"/>
            <a:ext cx="11233248" cy="4680520"/>
          </a:xfrm>
        </p:spPr>
        <p:txBody>
          <a:bodyPr>
            <a:noAutofit/>
          </a:bodyPr>
          <a:lstStyle/>
          <a:p>
            <a:pPr marL="0" indent="0">
              <a:lnSpc>
                <a:spcPct val="140000"/>
              </a:lnSpc>
              <a:spcBef>
                <a:spcPts val="0"/>
              </a:spcBef>
              <a:buNone/>
            </a:pPr>
            <a:r>
              <a:rPr lang="zh-CN" altLang="en-US" sz="2800" dirty="0">
                <a:latin typeface="+mn-ea"/>
                <a:cs typeface="+mj-cs"/>
              </a:rPr>
              <a:t>    国家网信办</a:t>
            </a:r>
            <a:r>
              <a:rPr lang="en-US" altLang="zh-CN" sz="2800" dirty="0">
                <a:latin typeface="+mn-ea"/>
                <a:cs typeface="+mj-cs"/>
              </a:rPr>
              <a:t>2016</a:t>
            </a:r>
            <a:r>
              <a:rPr lang="zh-CN" altLang="en-US" sz="2800" dirty="0">
                <a:latin typeface="+mn-ea"/>
                <a:cs typeface="+mj-cs"/>
              </a:rPr>
              <a:t>年</a:t>
            </a:r>
            <a:r>
              <a:rPr lang="en-US" altLang="zh-CN" sz="2800" dirty="0">
                <a:latin typeface="+mn-ea"/>
                <a:cs typeface="+mj-cs"/>
              </a:rPr>
              <a:t>5</a:t>
            </a:r>
            <a:r>
              <a:rPr lang="zh-CN" altLang="en-US" sz="2800" dirty="0">
                <a:latin typeface="+mn-ea"/>
                <a:cs typeface="+mj-cs"/>
              </a:rPr>
              <a:t>月</a:t>
            </a:r>
            <a:r>
              <a:rPr lang="en-US" altLang="zh-CN" sz="2800" dirty="0">
                <a:latin typeface="+mn-ea"/>
                <a:cs typeface="+mj-cs"/>
              </a:rPr>
              <a:t>2</a:t>
            </a:r>
            <a:r>
              <a:rPr lang="zh-CN" altLang="en-US" sz="2800" dirty="0">
                <a:latin typeface="+mn-ea"/>
                <a:cs typeface="+mj-cs"/>
              </a:rPr>
              <a:t>日会同</a:t>
            </a:r>
            <a:r>
              <a:rPr lang="zh-CN" altLang="en-US" sz="2800" i="1" u="sng" dirty="0">
                <a:latin typeface="+mn-ea"/>
                <a:cs typeface="+mj-cs"/>
              </a:rPr>
              <a:t>国家工商总局</a:t>
            </a:r>
            <a:r>
              <a:rPr lang="zh-CN" altLang="en-US" sz="2800" dirty="0">
                <a:latin typeface="+mn-ea"/>
                <a:cs typeface="+mj-cs"/>
              </a:rPr>
              <a:t>、</a:t>
            </a:r>
            <a:r>
              <a:rPr lang="zh-CN" altLang="en-US" sz="2800" i="1" u="sng" dirty="0">
                <a:latin typeface="+mn-ea"/>
                <a:cs typeface="+mj-cs"/>
              </a:rPr>
              <a:t>国家卫生计生委</a:t>
            </a:r>
            <a:r>
              <a:rPr lang="zh-CN" altLang="en-US" sz="2800" dirty="0">
                <a:latin typeface="+mn-ea"/>
                <a:cs typeface="+mj-cs"/>
              </a:rPr>
              <a:t>和</a:t>
            </a:r>
            <a:r>
              <a:rPr lang="zh-CN" altLang="en-US" sz="2800" i="1" u="sng" dirty="0">
                <a:latin typeface="+mn-ea"/>
                <a:cs typeface="+mj-cs"/>
              </a:rPr>
              <a:t>北京市有关部门</a:t>
            </a:r>
            <a:r>
              <a:rPr lang="zh-CN" altLang="en-US" sz="2800" dirty="0">
                <a:latin typeface="+mn-ea"/>
                <a:cs typeface="+mj-cs"/>
              </a:rPr>
              <a:t>成立联合调查组进驻</a:t>
            </a:r>
            <a:r>
              <a:rPr lang="zh-CN" altLang="en-US" sz="2800" b="1" dirty="0">
                <a:latin typeface="+mn-ea"/>
                <a:cs typeface="+mj-cs"/>
              </a:rPr>
              <a:t>百度公司</a:t>
            </a:r>
            <a:r>
              <a:rPr lang="zh-CN" altLang="en-US" sz="2800" dirty="0">
                <a:latin typeface="+mn-ea"/>
                <a:cs typeface="+mj-cs"/>
              </a:rPr>
              <a:t>，集中围绕百度搜索在“魏则西事件”中存在的问题、搜索竞价排名机制存在的缺陷进行了调查取证。</a:t>
            </a:r>
          </a:p>
          <a:p>
            <a:pPr marL="0" indent="0">
              <a:lnSpc>
                <a:spcPct val="140000"/>
              </a:lnSpc>
              <a:spcBef>
                <a:spcPts val="0"/>
              </a:spcBef>
              <a:buNone/>
            </a:pPr>
            <a:r>
              <a:rPr lang="zh-CN" altLang="en-US" sz="2800" dirty="0">
                <a:latin typeface="+mn-ea"/>
                <a:cs typeface="+mj-cs"/>
              </a:rPr>
              <a:t>    调查组认为，百度搜索相关关键词竞价排名结果客观上对魏则西选择就医产生了影响，百度竞价排名机制存在付费竞价权重过高、商业推广标识不清等问题，影响了搜索结果的公正性和客观性，容易误导网民，必须立即整改。</a:t>
            </a:r>
          </a:p>
        </p:txBody>
      </p:sp>
    </p:spTree>
    <p:extLst>
      <p:ext uri="{BB962C8B-B14F-4D97-AF65-F5344CB8AC3E}">
        <p14:creationId xmlns:p14="http://schemas.microsoft.com/office/powerpoint/2010/main" val="38305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334566" y="1214158"/>
            <a:ext cx="11593288" cy="5239972"/>
          </a:xfrm>
        </p:spPr>
        <p:txBody>
          <a:bodyPr>
            <a:noAutofit/>
          </a:bodyPr>
          <a:lstStyle/>
          <a:p>
            <a:pPr marL="0" indent="0">
              <a:lnSpc>
                <a:spcPct val="140000"/>
              </a:lnSpc>
              <a:spcBef>
                <a:spcPts val="0"/>
              </a:spcBef>
              <a:buNone/>
            </a:pPr>
            <a:r>
              <a:rPr lang="zh-CN" altLang="en-US" sz="2800" dirty="0">
                <a:latin typeface="+mn-ea"/>
                <a:cs typeface="+mj-cs"/>
              </a:rPr>
              <a:t>    同时，</a:t>
            </a:r>
            <a:r>
              <a:rPr lang="zh-CN" altLang="en-US" sz="2800" i="1" u="sng" dirty="0">
                <a:latin typeface="+mn-ea"/>
                <a:cs typeface="+mj-cs"/>
              </a:rPr>
              <a:t>国家卫生计生委</a:t>
            </a:r>
            <a:r>
              <a:rPr lang="zh-CN" altLang="en-US" sz="2800" dirty="0">
                <a:latin typeface="+mn-ea"/>
                <a:cs typeface="+mj-cs"/>
              </a:rPr>
              <a:t>、</a:t>
            </a:r>
            <a:r>
              <a:rPr lang="zh-CN" altLang="en-US" sz="2800" i="1" u="sng" dirty="0">
                <a:latin typeface="+mn-ea"/>
                <a:cs typeface="+mj-cs"/>
              </a:rPr>
              <a:t>中央军委后勤保障部卫生局</a:t>
            </a:r>
            <a:r>
              <a:rPr lang="zh-CN" altLang="en-US" sz="2800" dirty="0">
                <a:latin typeface="+mn-ea"/>
                <a:cs typeface="+mj-cs"/>
              </a:rPr>
              <a:t>、</a:t>
            </a:r>
            <a:r>
              <a:rPr lang="zh-CN" altLang="en-US" sz="2800" i="1" u="sng" dirty="0">
                <a:latin typeface="+mn-ea"/>
                <a:cs typeface="+mj-cs"/>
              </a:rPr>
              <a:t>武警部队后勤部卫生局</a:t>
            </a:r>
            <a:r>
              <a:rPr lang="zh-CN" altLang="en-US" sz="2800" dirty="0">
                <a:latin typeface="+mn-ea"/>
                <a:cs typeface="+mj-cs"/>
              </a:rPr>
              <a:t>于</a:t>
            </a:r>
            <a:r>
              <a:rPr lang="en-US" altLang="zh-CN" sz="2800" dirty="0">
                <a:latin typeface="+mn-ea"/>
                <a:cs typeface="+mj-cs"/>
              </a:rPr>
              <a:t>5</a:t>
            </a:r>
            <a:r>
              <a:rPr lang="zh-CN" altLang="en-US" sz="2800" dirty="0">
                <a:latin typeface="+mn-ea"/>
                <a:cs typeface="+mj-cs"/>
              </a:rPr>
              <a:t>月</a:t>
            </a:r>
            <a:r>
              <a:rPr lang="en-US" altLang="zh-CN" sz="2800" dirty="0">
                <a:latin typeface="+mn-ea"/>
                <a:cs typeface="+mj-cs"/>
              </a:rPr>
              <a:t>3</a:t>
            </a:r>
            <a:r>
              <a:rPr lang="zh-CN" altLang="en-US" sz="2800" dirty="0">
                <a:latin typeface="+mn-ea"/>
                <a:cs typeface="+mj-cs"/>
              </a:rPr>
              <a:t>日进驻</a:t>
            </a:r>
            <a:r>
              <a:rPr lang="zh-CN" altLang="en-US" sz="2800" b="1" dirty="0">
                <a:latin typeface="+mn-ea"/>
                <a:cs typeface="+mj-cs"/>
              </a:rPr>
              <a:t>武警北京市总队第二医院</a:t>
            </a:r>
            <a:r>
              <a:rPr lang="zh-CN" altLang="en-US" sz="2800" dirty="0">
                <a:latin typeface="+mn-ea"/>
                <a:cs typeface="+mj-cs"/>
              </a:rPr>
              <a:t>，对“魏则西事件”涉及的医院问题进行调查。在上级部门及武警二院的全力配合下，通过召开协调会、查阅原始资料、组织专家讨论、与有关人员进行谈话等方式开展调查，对武警二院存在的严重问题予以纠正和规范。</a:t>
            </a:r>
          </a:p>
          <a:p>
            <a:pPr marL="0" indent="0">
              <a:lnSpc>
                <a:spcPct val="140000"/>
              </a:lnSpc>
              <a:spcBef>
                <a:spcPts val="0"/>
              </a:spcBef>
              <a:buNone/>
            </a:pPr>
            <a:r>
              <a:rPr lang="zh-CN" altLang="en-US" sz="2800" dirty="0">
                <a:latin typeface="+mn-ea"/>
                <a:cs typeface="+mj-cs"/>
              </a:rPr>
              <a:t>    调查认为，武警二院存在科室违规合作、发布虚假信息和医疗广告误导患者和公众、聘用的李志亮等人行为恶劣等问题。调查组责成武警二院及其主管部门采取措施立即整改。</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9610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26654" y="2133650"/>
            <a:ext cx="10441160" cy="3871820"/>
          </a:xfrm>
        </p:spPr>
        <p:txBody>
          <a:bodyPr>
            <a:noAutofit/>
          </a:bodyPr>
          <a:lstStyle/>
          <a:p>
            <a:pPr marL="0" indent="0">
              <a:lnSpc>
                <a:spcPct val="140000"/>
              </a:lnSpc>
              <a:spcBef>
                <a:spcPts val="0"/>
              </a:spcBef>
              <a:buNone/>
            </a:pPr>
            <a:r>
              <a:rPr lang="zh-CN" altLang="en-US" sz="2800" dirty="0">
                <a:latin typeface="+mn-ea"/>
                <a:cs typeface="+mj-cs"/>
              </a:rPr>
              <a:t>    </a:t>
            </a:r>
            <a:r>
              <a:rPr lang="en-US" altLang="zh-CN" sz="2800" dirty="0">
                <a:latin typeface="+mn-ea"/>
                <a:cs typeface="+mj-cs"/>
              </a:rPr>
              <a:t>2016</a:t>
            </a:r>
            <a:r>
              <a:rPr lang="zh-CN" altLang="en-US" sz="2800" dirty="0">
                <a:latin typeface="+mn-ea"/>
                <a:cs typeface="+mj-cs"/>
              </a:rPr>
              <a:t>年</a:t>
            </a:r>
            <a:r>
              <a:rPr lang="en-US" altLang="zh-CN" sz="2800" dirty="0">
                <a:latin typeface="+mn-ea"/>
                <a:cs typeface="+mj-cs"/>
              </a:rPr>
              <a:t>5</a:t>
            </a:r>
            <a:r>
              <a:rPr lang="zh-CN" altLang="en-US" sz="2800" dirty="0">
                <a:latin typeface="+mn-ea"/>
                <a:cs typeface="+mj-cs"/>
              </a:rPr>
              <a:t>月</a:t>
            </a:r>
            <a:r>
              <a:rPr lang="en-US" altLang="zh-CN" sz="2800" dirty="0">
                <a:latin typeface="+mn-ea"/>
                <a:cs typeface="+mj-cs"/>
              </a:rPr>
              <a:t>4</a:t>
            </a:r>
            <a:r>
              <a:rPr lang="zh-CN" altLang="en-US" sz="2800" dirty="0">
                <a:latin typeface="+mn-ea"/>
                <a:cs typeface="+mj-cs"/>
              </a:rPr>
              <a:t>日上午，</a:t>
            </a:r>
            <a:r>
              <a:rPr lang="zh-CN" altLang="en-US" sz="2800" b="1" dirty="0">
                <a:latin typeface="+mn-ea"/>
                <a:cs typeface="+mj-cs"/>
              </a:rPr>
              <a:t>国家卫计委</a:t>
            </a:r>
            <a:r>
              <a:rPr lang="zh-CN" altLang="en-US" sz="2800" dirty="0">
                <a:latin typeface="+mn-ea"/>
                <a:cs typeface="+mj-cs"/>
              </a:rPr>
              <a:t>召开了关于规范医疗机构科室管理和医疗技术管理工作的电视电话会议，会议要求，各级卫生计生行政部门要进一步加强对违规医疗行为的监管和打击力度。</a:t>
            </a:r>
          </a:p>
          <a:p>
            <a:pPr marL="0" indent="0">
              <a:lnSpc>
                <a:spcPct val="140000"/>
              </a:lnSpc>
              <a:spcBef>
                <a:spcPts val="0"/>
              </a:spcBef>
              <a:buNone/>
            </a:pPr>
            <a:r>
              <a:rPr lang="zh-CN" altLang="en-US" sz="2800" dirty="0">
                <a:latin typeface="+mn-ea"/>
                <a:cs typeface="+mj-cs"/>
              </a:rPr>
              <a:t>    会议要求，医疗机构必须依法执业，</a:t>
            </a:r>
            <a:r>
              <a:rPr lang="zh-CN" altLang="en-US" sz="2800" b="1" dirty="0">
                <a:latin typeface="+mn-ea"/>
                <a:cs typeface="+mj-cs"/>
              </a:rPr>
              <a:t>禁止出租或变相出租科室</a:t>
            </a:r>
            <a:r>
              <a:rPr lang="zh-CN" altLang="en-US" sz="2800" dirty="0">
                <a:latin typeface="+mn-ea"/>
                <a:cs typeface="+mj-cs"/>
              </a:rPr>
              <a:t>，以及</a:t>
            </a:r>
            <a:r>
              <a:rPr lang="zh-CN" altLang="en-US" sz="2800" b="1" dirty="0">
                <a:latin typeface="+mn-ea"/>
                <a:cs typeface="+mj-cs"/>
              </a:rPr>
              <a:t>发布虚假医疗广告</a:t>
            </a:r>
            <a:r>
              <a:rPr lang="zh-CN" altLang="en-US" sz="2800" dirty="0">
                <a:latin typeface="+mn-ea"/>
                <a:cs typeface="+mj-cs"/>
              </a:rPr>
              <a:t>等违法违规行为；要进一步加强医疗技术临床应用管理。</a:t>
            </a:r>
          </a:p>
          <a:p>
            <a:pPr marL="0" indent="0">
              <a:lnSpc>
                <a:spcPct val="140000"/>
              </a:lnSpc>
              <a:spcBef>
                <a:spcPts val="0"/>
              </a:spcBef>
              <a:buNone/>
            </a:pPr>
            <a:r>
              <a:rPr lang="zh-CN" altLang="en-US" sz="2800" dirty="0">
                <a:latin typeface="+mn-ea"/>
                <a:cs typeface="+mj-cs"/>
              </a:rPr>
              <a:t>    </a:t>
            </a:r>
            <a:endParaRPr lang="zh-CN" altLang="en-US" sz="3000" dirty="0">
              <a:latin typeface="+mn-ea"/>
              <a:cs typeface="+mj-cs"/>
            </a:endParaRPr>
          </a:p>
        </p:txBody>
      </p:sp>
      <p:sp>
        <p:nvSpPr>
          <p:cNvPr id="4" name="标题 1"/>
          <p:cNvSpPr>
            <a:spLocks noGrp="1"/>
          </p:cNvSpPr>
          <p:nvPr>
            <p:ph type="title"/>
          </p:nvPr>
        </p:nvSpPr>
        <p:spPr>
          <a:xfrm>
            <a:off x="1861177" y="1125538"/>
            <a:ext cx="8469646" cy="576064"/>
          </a:xfrm>
        </p:spPr>
        <p:txBody>
          <a:bodyPr>
            <a:noAutofit/>
          </a:bodyPr>
          <a:lstStyle/>
          <a:p>
            <a:r>
              <a:rPr lang="zh-CN" altLang="en-US" sz="4000" b="1" dirty="0">
                <a:solidFill>
                  <a:srgbClr val="7C1D20"/>
                </a:solidFill>
                <a:latin typeface="+mn-ea"/>
              </a:rPr>
              <a:t>后续相关部门回应</a:t>
            </a:r>
          </a:p>
        </p:txBody>
      </p:sp>
    </p:spTree>
    <p:extLst>
      <p:ext uri="{BB962C8B-B14F-4D97-AF65-F5344CB8AC3E}">
        <p14:creationId xmlns:p14="http://schemas.microsoft.com/office/powerpoint/2010/main" val="39615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485578"/>
            <a:ext cx="10585176" cy="4320480"/>
          </a:xfrm>
        </p:spPr>
        <p:txBody>
          <a:bodyPr>
            <a:noAutofit/>
          </a:bodyPr>
          <a:lstStyle/>
          <a:p>
            <a:pPr marL="0" indent="0">
              <a:lnSpc>
                <a:spcPct val="140000"/>
              </a:lnSpc>
              <a:spcBef>
                <a:spcPts val="0"/>
              </a:spcBef>
              <a:buNone/>
            </a:pPr>
            <a:r>
              <a:rPr lang="zh-CN" altLang="en-US" sz="2800" dirty="0">
                <a:latin typeface="+mn-ea"/>
                <a:cs typeface="+mj-cs"/>
              </a:rPr>
              <a:t>    会议重申，未在“限制临床应用的医疗技术</a:t>
            </a:r>
            <a:r>
              <a:rPr lang="en-US" altLang="zh-CN" sz="2800" dirty="0">
                <a:latin typeface="+mn-ea"/>
                <a:cs typeface="+mj-cs"/>
              </a:rPr>
              <a:t>(2015</a:t>
            </a:r>
            <a:r>
              <a:rPr lang="zh-CN" altLang="en-US" sz="2800" dirty="0">
                <a:latin typeface="+mn-ea"/>
                <a:cs typeface="+mj-cs"/>
              </a:rPr>
              <a:t>版</a:t>
            </a:r>
            <a:r>
              <a:rPr lang="en-US" altLang="zh-CN" sz="2800" dirty="0">
                <a:latin typeface="+mn-ea"/>
                <a:cs typeface="+mj-cs"/>
              </a:rPr>
              <a:t>)”</a:t>
            </a:r>
            <a:r>
              <a:rPr lang="zh-CN" altLang="en-US" sz="2800" dirty="0">
                <a:latin typeface="+mn-ea"/>
                <a:cs typeface="+mj-cs"/>
              </a:rPr>
              <a:t>名单内的</a:t>
            </a:r>
            <a:r>
              <a:rPr lang="en-US" altLang="zh-CN" sz="2800" dirty="0">
                <a:latin typeface="+mn-ea"/>
                <a:cs typeface="+mj-cs"/>
              </a:rPr>
              <a:t>《</a:t>
            </a:r>
            <a:r>
              <a:rPr lang="zh-CN" altLang="en-US" sz="2800" dirty="0">
                <a:latin typeface="+mn-ea"/>
                <a:cs typeface="+mj-cs"/>
              </a:rPr>
              <a:t>首批允许临床应用的第三类医疗技术目录</a:t>
            </a:r>
            <a:r>
              <a:rPr lang="en-US" altLang="zh-CN" sz="2800" dirty="0">
                <a:latin typeface="+mn-ea"/>
                <a:cs typeface="+mj-cs"/>
              </a:rPr>
              <a:t>》</a:t>
            </a:r>
            <a:r>
              <a:rPr lang="zh-CN" altLang="en-US" sz="2800" dirty="0">
                <a:latin typeface="+mn-ea"/>
                <a:cs typeface="+mj-cs"/>
              </a:rPr>
              <a:t>其他在列技术</a:t>
            </a:r>
            <a:r>
              <a:rPr lang="en-US" altLang="zh-CN" sz="2800" dirty="0">
                <a:latin typeface="+mn-ea"/>
                <a:cs typeface="+mj-cs"/>
              </a:rPr>
              <a:t>(</a:t>
            </a:r>
            <a:r>
              <a:rPr lang="zh-CN" altLang="en-US" sz="2800" dirty="0">
                <a:latin typeface="+mn-ea"/>
                <a:cs typeface="+mj-cs"/>
              </a:rPr>
              <a:t>主要指自体免疫细胞治疗技术等</a:t>
            </a:r>
            <a:r>
              <a:rPr lang="en-US" altLang="zh-CN" sz="2800" dirty="0">
                <a:latin typeface="+mn-ea"/>
                <a:cs typeface="+mj-cs"/>
              </a:rPr>
              <a:t>)</a:t>
            </a:r>
            <a:r>
              <a:rPr lang="zh-CN" altLang="en-US" sz="2800" dirty="0">
                <a:latin typeface="+mn-ea"/>
                <a:cs typeface="+mj-cs"/>
              </a:rPr>
              <a:t>，按照临床研究的相关规定执行。</a:t>
            </a:r>
          </a:p>
          <a:p>
            <a:pPr marL="0" indent="0">
              <a:lnSpc>
                <a:spcPct val="140000"/>
              </a:lnSpc>
              <a:spcBef>
                <a:spcPts val="0"/>
              </a:spcBef>
              <a:buNone/>
            </a:pPr>
            <a:r>
              <a:rPr lang="zh-CN" altLang="en-US" sz="2800" dirty="0">
                <a:latin typeface="+mn-ea"/>
                <a:cs typeface="+mj-cs"/>
              </a:rPr>
              <a:t>    会议要求，各级卫生计生行政部门要立即组织对辖区内医疗机构违规出租或变相出租科室、违规开展医疗技术临床应用的情况开展全面清理，积极配合工商部门查处违法发布医疗广告的行为。</a:t>
            </a:r>
            <a:endParaRPr lang="zh-CN" altLang="en-US" sz="3000" dirty="0">
              <a:latin typeface="+mn-ea"/>
              <a:cs typeface="+mj-cs"/>
            </a:endParaRPr>
          </a:p>
        </p:txBody>
      </p:sp>
    </p:spTree>
    <p:extLst>
      <p:ext uri="{BB962C8B-B14F-4D97-AF65-F5344CB8AC3E}">
        <p14:creationId xmlns:p14="http://schemas.microsoft.com/office/powerpoint/2010/main" val="18713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583" y="1413570"/>
            <a:ext cx="11517564" cy="5040560"/>
          </a:xfrm>
        </p:spPr>
      </p:pic>
    </p:spTree>
    <p:extLst>
      <p:ext uri="{BB962C8B-B14F-4D97-AF65-F5344CB8AC3E}">
        <p14:creationId xmlns:p14="http://schemas.microsoft.com/office/powerpoint/2010/main" val="2415006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574" y="1600199"/>
            <a:ext cx="11377263" cy="4834923"/>
          </a:xfrm>
        </p:spPr>
      </p:pic>
    </p:spTree>
    <p:extLst>
      <p:ext uri="{BB962C8B-B14F-4D97-AF65-F5344CB8AC3E}">
        <p14:creationId xmlns:p14="http://schemas.microsoft.com/office/powerpoint/2010/main" val="130175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341562"/>
            <a:ext cx="10441160" cy="4536504"/>
          </a:xfrm>
        </p:spPr>
        <p:txBody>
          <a:bodyPr>
            <a:noAutofit/>
          </a:bodyPr>
          <a:lstStyle/>
          <a:p>
            <a:pPr marL="0" indent="0">
              <a:lnSpc>
                <a:spcPct val="140000"/>
              </a:lnSpc>
              <a:spcBef>
                <a:spcPts val="0"/>
              </a:spcBef>
              <a:buNone/>
            </a:pPr>
            <a:r>
              <a:rPr lang="en-US" altLang="zh-CN" sz="3000" dirty="0">
                <a:latin typeface="+mn-ea"/>
                <a:cs typeface="+mj-cs"/>
              </a:rPr>
              <a:t>2</a:t>
            </a:r>
            <a:r>
              <a:rPr lang="zh-CN" altLang="en-US" sz="3000" dirty="0">
                <a:latin typeface="+mn-ea"/>
                <a:cs typeface="+mj-cs"/>
              </a:rPr>
              <a:t>、调解</a:t>
            </a:r>
          </a:p>
          <a:p>
            <a:pPr marL="0" indent="0">
              <a:lnSpc>
                <a:spcPct val="140000"/>
              </a:lnSpc>
              <a:spcBef>
                <a:spcPts val="0"/>
              </a:spcBef>
              <a:buNone/>
            </a:pPr>
            <a:r>
              <a:rPr lang="zh-CN" altLang="en-US" sz="3000" dirty="0">
                <a:latin typeface="+mn-ea"/>
                <a:cs typeface="+mj-cs"/>
              </a:rPr>
              <a:t>    由调解人出面，协调解决消费者与经营者间的消费纠纷。</a:t>
            </a:r>
          </a:p>
          <a:p>
            <a:pPr marL="0" indent="0">
              <a:lnSpc>
                <a:spcPct val="140000"/>
              </a:lnSpc>
              <a:spcBef>
                <a:spcPts val="0"/>
              </a:spcBef>
              <a:buNone/>
            </a:pPr>
            <a:r>
              <a:rPr lang="zh-CN" altLang="en-US" sz="3000" dirty="0">
                <a:latin typeface="+mn-ea"/>
                <a:cs typeface="+mj-cs"/>
              </a:rPr>
              <a:t>    消费者可以向消费者协会投诉，请求调解。消费者也可以请求其他调解人调解。调解成功，消费者与经营者可以达成调解协议。</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9655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335360" y="1341562"/>
            <a:ext cx="11592494" cy="5112568"/>
          </a:xfrm>
        </p:spPr>
        <p:txBody>
          <a:bodyPr>
            <a:noAutofit/>
          </a:bodyPr>
          <a:lstStyle/>
          <a:p>
            <a:pPr>
              <a:lnSpc>
                <a:spcPct val="140000"/>
              </a:lnSpc>
              <a:spcBef>
                <a:spcPts val="0"/>
              </a:spcBef>
            </a:pPr>
            <a:r>
              <a:rPr lang="zh-CN" altLang="en-US" sz="3000" dirty="0">
                <a:latin typeface="+mn-ea"/>
                <a:cs typeface="+mj-cs"/>
              </a:rPr>
              <a:t>案例：搜出来的陷阱（今日说法，</a:t>
            </a:r>
            <a:r>
              <a:rPr lang="en-US" altLang="zh-CN" sz="3000" dirty="0">
                <a:latin typeface="+mn-ea"/>
                <a:cs typeface="+mj-cs"/>
              </a:rPr>
              <a:t>20230919</a:t>
            </a:r>
            <a:r>
              <a:rPr lang="zh-CN" altLang="en-US" sz="3000" dirty="0">
                <a:latin typeface="+mn-ea"/>
                <a:cs typeface="+mj-cs"/>
              </a:rPr>
              <a:t>，投放定位找人广告进而进行诈骗）</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引流推广：投放广告，吸引流量    网络广告    </a:t>
            </a:r>
            <a:r>
              <a:rPr lang="zh-CN" altLang="en-US" sz="3000" b="1" dirty="0">
                <a:latin typeface="+mn-ea"/>
                <a:cs typeface="+mj-cs"/>
              </a:rPr>
              <a:t>广告经营者</a:t>
            </a:r>
            <a:r>
              <a:rPr lang="zh-CN" altLang="en-US" sz="3000" dirty="0">
                <a:latin typeface="+mn-ea"/>
                <a:cs typeface="+mj-cs"/>
              </a:rPr>
              <a:t>（对广告内容具有审核义务）</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搜索网站    投放网络广告的平台</a:t>
            </a:r>
            <a:r>
              <a:rPr lang="zh-CN" altLang="en-US" sz="3000" b="1" dirty="0">
                <a:latin typeface="+mn-ea"/>
                <a:cs typeface="+mj-cs"/>
              </a:rPr>
              <a:t>：广告发布者</a:t>
            </a:r>
            <a:r>
              <a:rPr lang="zh-CN" altLang="en-US" sz="3000" dirty="0">
                <a:latin typeface="+mn-ea"/>
                <a:cs typeface="+mj-cs"/>
              </a:rPr>
              <a:t>（对广告内容具有审核义务）</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监督部门：市场监管部门、网信部门、公安机关</a:t>
            </a:r>
            <a:endParaRPr lang="en-US" altLang="zh-CN" sz="3000" dirty="0">
              <a:latin typeface="+mn-ea"/>
              <a:cs typeface="+mj-cs"/>
            </a:endParaRPr>
          </a:p>
          <a:p>
            <a:pPr marL="514350" indent="-514350">
              <a:lnSpc>
                <a:spcPct val="140000"/>
              </a:lnSpc>
              <a:spcBef>
                <a:spcPts val="0"/>
              </a:spcBef>
              <a:buFont typeface="+mj-lt"/>
              <a:buAutoNum type="arabicPeriod"/>
            </a:pPr>
            <a:r>
              <a:rPr lang="zh-CN" altLang="en-US" sz="3000" dirty="0">
                <a:latin typeface="+mn-ea"/>
                <a:cs typeface="+mj-cs"/>
              </a:rPr>
              <a:t>相关法律：</a:t>
            </a:r>
            <a:r>
              <a:rPr lang="en-US" altLang="zh-CN" sz="3000" dirty="0">
                <a:latin typeface="+mn-ea"/>
                <a:cs typeface="+mj-cs"/>
              </a:rPr>
              <a:t>《</a:t>
            </a:r>
            <a:r>
              <a:rPr lang="zh-CN" altLang="en-US" sz="3000" dirty="0">
                <a:latin typeface="+mn-ea"/>
                <a:cs typeface="+mj-cs"/>
              </a:rPr>
              <a:t>广告法</a:t>
            </a:r>
            <a:r>
              <a:rPr lang="en-US" altLang="zh-CN" sz="3000" dirty="0">
                <a:latin typeface="+mn-ea"/>
                <a:cs typeface="+mj-cs"/>
              </a:rPr>
              <a:t>》《</a:t>
            </a:r>
            <a:r>
              <a:rPr lang="zh-CN" altLang="en-US" sz="3000" dirty="0">
                <a:latin typeface="+mn-ea"/>
                <a:cs typeface="+mj-cs"/>
              </a:rPr>
              <a:t>网络安全法</a:t>
            </a:r>
            <a:r>
              <a:rPr lang="en-US" altLang="zh-CN" sz="3000" dirty="0">
                <a:latin typeface="+mn-ea"/>
                <a:cs typeface="+mj-cs"/>
              </a:rPr>
              <a:t>》《</a:t>
            </a:r>
            <a:r>
              <a:rPr lang="zh-CN" altLang="en-US" sz="3000" dirty="0">
                <a:latin typeface="+mn-ea"/>
                <a:cs typeface="+mj-cs"/>
              </a:rPr>
              <a:t>反电信网络诈骗法</a:t>
            </a:r>
            <a:r>
              <a:rPr lang="en-US" altLang="zh-CN" sz="3000" dirty="0">
                <a:latin typeface="+mn-ea"/>
                <a:cs typeface="+mj-cs"/>
              </a:rPr>
              <a:t>》</a:t>
            </a:r>
            <a:endParaRPr lang="zh-CN" altLang="en-US" sz="3000" dirty="0">
              <a:latin typeface="+mn-ea"/>
              <a:cs typeface="+mj-cs"/>
            </a:endParaRPr>
          </a:p>
        </p:txBody>
      </p:sp>
      <p:cxnSp>
        <p:nvCxnSpPr>
          <p:cNvPr id="4" name="直接箭头连接符 3"/>
          <p:cNvCxnSpPr/>
          <p:nvPr/>
        </p:nvCxnSpPr>
        <p:spPr>
          <a:xfrm>
            <a:off x="6383238" y="3069754"/>
            <a:ext cx="6480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stretch>
            <a:fillRect/>
          </a:stretch>
        </p:blipFill>
        <p:spPr>
          <a:xfrm flipV="1">
            <a:off x="8615486" y="2925738"/>
            <a:ext cx="725487" cy="248354"/>
          </a:xfrm>
          <a:prstGeom prst="rect">
            <a:avLst/>
          </a:prstGeom>
        </p:spPr>
      </p:pic>
      <p:cxnSp>
        <p:nvCxnSpPr>
          <p:cNvPr id="8" name="直接箭头连接符 7"/>
          <p:cNvCxnSpPr/>
          <p:nvPr/>
        </p:nvCxnSpPr>
        <p:spPr>
          <a:xfrm>
            <a:off x="2566814" y="4293890"/>
            <a:ext cx="6480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69554"/>
            <a:ext cx="8469646" cy="724564"/>
          </a:xfrm>
        </p:spPr>
        <p:txBody>
          <a:bodyPr>
            <a:noAutofit/>
          </a:bodyPr>
          <a:lstStyle/>
          <a:p>
            <a:r>
              <a:rPr lang="zh-CN" altLang="en-US" sz="4000" b="1" dirty="0">
                <a:solidFill>
                  <a:srgbClr val="7C1D20"/>
                </a:solidFill>
                <a:latin typeface="+mn-ea"/>
              </a:rPr>
              <a:t>虚假广告代言人的连带责任</a:t>
            </a:r>
          </a:p>
        </p:txBody>
      </p:sp>
      <p:sp>
        <p:nvSpPr>
          <p:cNvPr id="3" name="内容占位符 2"/>
          <p:cNvSpPr>
            <a:spLocks noGrp="1"/>
          </p:cNvSpPr>
          <p:nvPr>
            <p:ph idx="1"/>
          </p:nvPr>
        </p:nvSpPr>
        <p:spPr>
          <a:xfrm>
            <a:off x="1091444" y="2421682"/>
            <a:ext cx="10009112"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第四十五条第三款：</a:t>
            </a:r>
          </a:p>
          <a:p>
            <a:pPr marL="0" indent="0">
              <a:lnSpc>
                <a:spcPct val="140000"/>
              </a:lnSpc>
              <a:spcBef>
                <a:spcPts val="0"/>
              </a:spcBef>
              <a:buNone/>
            </a:pPr>
            <a:r>
              <a:rPr lang="zh-CN" altLang="en-US" sz="3000" dirty="0">
                <a:latin typeface="+mn-ea"/>
                <a:cs typeface="+mj-cs"/>
              </a:rPr>
              <a:t>    社会团体或者其他组织、个人在关系消费者</a:t>
            </a:r>
            <a:r>
              <a:rPr lang="zh-CN" altLang="en-US" sz="3000" b="1" dirty="0">
                <a:solidFill>
                  <a:srgbClr val="FF0000"/>
                </a:solidFill>
                <a:latin typeface="+mn-ea"/>
                <a:cs typeface="+mj-cs"/>
              </a:rPr>
              <a:t>生命健康</a:t>
            </a:r>
            <a:r>
              <a:rPr lang="zh-CN" altLang="en-US" sz="3000" dirty="0">
                <a:latin typeface="+mn-ea"/>
                <a:cs typeface="+mj-cs"/>
              </a:rPr>
              <a:t>商品或者服务的虚假广告或者其他虚假宣传中向消费者推荐商品或者服务，造成消费者</a:t>
            </a:r>
            <a:r>
              <a:rPr lang="zh-CN" altLang="en-US" sz="3000" b="1" dirty="0">
                <a:solidFill>
                  <a:srgbClr val="FF0000"/>
                </a:solidFill>
                <a:latin typeface="+mn-ea"/>
                <a:cs typeface="+mj-cs"/>
              </a:rPr>
              <a:t>损害</a:t>
            </a:r>
            <a:r>
              <a:rPr lang="zh-CN" altLang="en-US" sz="3000" dirty="0">
                <a:latin typeface="+mn-ea"/>
                <a:cs typeface="+mj-cs"/>
              </a:rPr>
              <a:t>的，应当与提供该商品或者服务的经营者承担</a:t>
            </a:r>
            <a:r>
              <a:rPr lang="zh-CN" altLang="en-US" sz="3000" b="1" dirty="0">
                <a:solidFill>
                  <a:srgbClr val="FF0000"/>
                </a:solidFill>
                <a:latin typeface="+mn-ea"/>
                <a:cs typeface="+mj-cs"/>
              </a:rPr>
              <a:t>连带</a:t>
            </a:r>
            <a:r>
              <a:rPr lang="zh-CN" altLang="en-US" sz="3000" dirty="0">
                <a:latin typeface="+mn-ea"/>
                <a:cs typeface="+mj-cs"/>
              </a:rPr>
              <a:t>责任。</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2715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9"/>
            <a:ext cx="9289032" cy="3673202"/>
          </a:xfrm>
        </p:spPr>
        <p:txBody>
          <a:bodyPr>
            <a:noAutofit/>
          </a:bodyPr>
          <a:lstStyle/>
          <a:p>
            <a:pPr>
              <a:lnSpc>
                <a:spcPct val="140000"/>
              </a:lnSpc>
              <a:spcBef>
                <a:spcPts val="0"/>
              </a:spcBef>
            </a:pPr>
            <a:r>
              <a:rPr lang="zh-CN" altLang="en-US" sz="3000" dirty="0">
                <a:latin typeface="+mn-ea"/>
                <a:cs typeface="+mj-cs"/>
              </a:rPr>
              <a:t>虚假广告代言人的责任</a:t>
            </a:r>
            <a:endParaRPr lang="en-US" altLang="zh-CN" sz="3000" dirty="0">
              <a:latin typeface="+mn-ea"/>
              <a:cs typeface="+mj-cs"/>
            </a:endParaRPr>
          </a:p>
          <a:p>
            <a:pPr>
              <a:lnSpc>
                <a:spcPct val="140000"/>
              </a:lnSpc>
              <a:spcBef>
                <a:spcPts val="0"/>
              </a:spcBef>
            </a:pPr>
            <a:r>
              <a:rPr lang="zh-CN" altLang="en-US" sz="3000" dirty="0">
                <a:latin typeface="+mn-ea"/>
                <a:cs typeface="+mj-cs"/>
              </a:rPr>
              <a:t>民事责任，行政责任，刑事责任</a:t>
            </a:r>
          </a:p>
        </p:txBody>
      </p:sp>
    </p:spTree>
    <p:extLst>
      <p:ext uri="{BB962C8B-B14F-4D97-AF65-F5344CB8AC3E}">
        <p14:creationId xmlns:p14="http://schemas.microsoft.com/office/powerpoint/2010/main" val="98024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166" y="1053530"/>
            <a:ext cx="3888432" cy="5178569"/>
          </a:xfrm>
          <a:prstGeom prst="rect">
            <a:avLst/>
          </a:prstGeom>
        </p:spPr>
      </p:pic>
      <p:sp>
        <p:nvSpPr>
          <p:cNvPr id="8" name="文本框 7"/>
          <p:cNvSpPr txBox="1"/>
          <p:nvPr/>
        </p:nvSpPr>
        <p:spPr>
          <a:xfrm>
            <a:off x="1774726" y="2205658"/>
            <a:ext cx="3156150" cy="2936188"/>
          </a:xfrm>
          <a:prstGeom prst="rect">
            <a:avLst/>
          </a:prstGeom>
          <a:noFill/>
        </p:spPr>
        <p:txBody>
          <a:bodyPr wrap="square" rtlCol="0">
            <a:spAutoFit/>
          </a:bodyPr>
          <a:lstStyle/>
          <a:p>
            <a:pPr>
              <a:lnSpc>
                <a:spcPct val="140000"/>
              </a:lnSpc>
              <a:spcBef>
                <a:spcPts val="0"/>
              </a:spcBef>
            </a:pPr>
            <a:r>
              <a:rPr lang="zh-CN" altLang="en-US" sz="4400" dirty="0">
                <a:latin typeface="+mn-ea"/>
              </a:rPr>
              <a:t>景甜违法代言广告被罚没</a:t>
            </a:r>
            <a:r>
              <a:rPr lang="en-US" altLang="zh-CN" sz="4400" dirty="0">
                <a:latin typeface="+mn-ea"/>
              </a:rPr>
              <a:t>722</a:t>
            </a:r>
            <a:r>
              <a:rPr lang="zh-CN" altLang="en-US" sz="4400" dirty="0">
                <a:latin typeface="+mn-ea"/>
              </a:rPr>
              <a:t>万</a:t>
            </a:r>
            <a:endParaRPr lang="en-US" altLang="zh-CN" sz="4400" dirty="0">
              <a:latin typeface="+mn-ea"/>
            </a:endParaRPr>
          </a:p>
        </p:txBody>
      </p:sp>
    </p:spTree>
    <p:extLst>
      <p:ext uri="{BB962C8B-B14F-4D97-AF65-F5344CB8AC3E}">
        <p14:creationId xmlns:p14="http://schemas.microsoft.com/office/powerpoint/2010/main" val="332711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485578"/>
            <a:ext cx="10513168" cy="4680520"/>
          </a:xfrm>
        </p:spPr>
        <p:txBody>
          <a:bodyPr>
            <a:noAutofit/>
          </a:bodyPr>
          <a:lstStyle/>
          <a:p>
            <a:pPr>
              <a:lnSpc>
                <a:spcPct val="140000"/>
              </a:lnSpc>
              <a:spcBef>
                <a:spcPts val="0"/>
              </a:spcBef>
            </a:pPr>
            <a:r>
              <a:rPr lang="en-US" altLang="zh-CN" sz="3000" dirty="0">
                <a:latin typeface="+mn-ea"/>
                <a:cs typeface="+mj-cs"/>
              </a:rPr>
              <a:t>2021</a:t>
            </a:r>
            <a:r>
              <a:rPr lang="zh-CN" altLang="en-US" sz="3000" dirty="0">
                <a:latin typeface="+mn-ea"/>
                <a:cs typeface="+mj-cs"/>
              </a:rPr>
              <a:t>年底，</a:t>
            </a:r>
            <a:r>
              <a:rPr lang="zh-CN" altLang="en-US" sz="3000" b="1" dirty="0">
                <a:latin typeface="+mn-ea"/>
                <a:cs typeface="+mj-cs"/>
              </a:rPr>
              <a:t>市场监管总局</a:t>
            </a:r>
            <a:r>
              <a:rPr lang="zh-CN" altLang="en-US" sz="3000" dirty="0">
                <a:latin typeface="+mn-ea"/>
                <a:cs typeface="+mj-cs"/>
              </a:rPr>
              <a:t>广告监测发现演员景甜为广州无限畅健康科技有限公司相关商品的广告代言涉嫌违反广告法有关规定，按工作流程将有关线索派发</a:t>
            </a:r>
            <a:r>
              <a:rPr lang="zh-CN" altLang="en-US" sz="3000" b="1" dirty="0">
                <a:latin typeface="+mn-ea"/>
                <a:cs typeface="+mj-cs"/>
              </a:rPr>
              <a:t>广东省广州市市场监管部门</a:t>
            </a:r>
            <a:r>
              <a:rPr lang="zh-CN" altLang="en-US" sz="3000" dirty="0">
                <a:latin typeface="+mn-ea"/>
                <a:cs typeface="+mj-cs"/>
              </a:rPr>
              <a:t>依法核查处理。</a:t>
            </a:r>
            <a:endParaRPr lang="en-US" altLang="zh-CN" sz="3000" dirty="0">
              <a:latin typeface="+mn-ea"/>
              <a:cs typeface="+mj-cs"/>
            </a:endParaRPr>
          </a:p>
          <a:p>
            <a:pPr>
              <a:lnSpc>
                <a:spcPct val="140000"/>
              </a:lnSpc>
              <a:spcBef>
                <a:spcPts val="0"/>
              </a:spcBef>
            </a:pPr>
            <a:r>
              <a:rPr lang="zh-CN" altLang="en-US" sz="3000" dirty="0">
                <a:latin typeface="+mn-ea"/>
                <a:cs typeface="+mj-cs"/>
              </a:rPr>
              <a:t>广州市市场监管局随即组织力量对相关线索进行核查，并由</a:t>
            </a:r>
            <a:r>
              <a:rPr lang="zh-CN" altLang="en-US" sz="3000" b="1" dirty="0">
                <a:latin typeface="+mn-ea"/>
                <a:cs typeface="+mj-cs"/>
              </a:rPr>
              <a:t>广州市天河区市场监管局</a:t>
            </a:r>
            <a:r>
              <a:rPr lang="zh-CN" altLang="en-US" sz="3000" dirty="0">
                <a:latin typeface="+mn-ea"/>
                <a:cs typeface="+mj-cs"/>
              </a:rPr>
              <a:t>立案调查。</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9048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557586"/>
            <a:ext cx="11449272" cy="4536504"/>
          </a:xfrm>
        </p:spPr>
        <p:txBody>
          <a:bodyPr>
            <a:noAutofit/>
          </a:bodyPr>
          <a:lstStyle/>
          <a:p>
            <a:pPr>
              <a:lnSpc>
                <a:spcPct val="140000"/>
              </a:lnSpc>
              <a:spcBef>
                <a:spcPts val="0"/>
              </a:spcBef>
            </a:pPr>
            <a:r>
              <a:rPr lang="zh-CN" altLang="en-US" sz="2800" dirty="0">
                <a:latin typeface="+mn-ea"/>
                <a:cs typeface="+mj-cs"/>
              </a:rPr>
              <a:t>经查明，广州无限畅健康科技有限公司选用景甜为其生产经营的“果蔬类”食品作广告代言，相关“果蔬类”食品为</a:t>
            </a:r>
            <a:r>
              <a:rPr lang="zh-CN" altLang="en-US" sz="2800" b="1" dirty="0">
                <a:latin typeface="+mn-ea"/>
                <a:cs typeface="+mj-cs"/>
              </a:rPr>
              <a:t>普通食品</a:t>
            </a:r>
            <a:r>
              <a:rPr lang="zh-CN" altLang="en-US" sz="2800" dirty="0">
                <a:latin typeface="+mn-ea"/>
                <a:cs typeface="+mj-cs"/>
              </a:rPr>
              <a:t>，该公司</a:t>
            </a:r>
            <a:r>
              <a:rPr lang="zh-CN" altLang="en-US" sz="2800" b="1" dirty="0">
                <a:latin typeface="+mn-ea"/>
                <a:cs typeface="+mj-cs"/>
              </a:rPr>
              <a:t>无有效证据证实</a:t>
            </a:r>
            <a:r>
              <a:rPr lang="zh-CN" altLang="en-US" sz="2800" dirty="0">
                <a:latin typeface="+mn-ea"/>
                <a:cs typeface="+mj-cs"/>
              </a:rPr>
              <a:t>其具有“阻止油脂和糖分吸收”功效。</a:t>
            </a:r>
            <a:endParaRPr lang="en-US" altLang="zh-CN" sz="2800" dirty="0">
              <a:latin typeface="+mn-ea"/>
              <a:cs typeface="+mj-cs"/>
            </a:endParaRPr>
          </a:p>
          <a:p>
            <a:pPr>
              <a:lnSpc>
                <a:spcPct val="140000"/>
              </a:lnSpc>
              <a:spcBef>
                <a:spcPts val="0"/>
              </a:spcBef>
            </a:pPr>
            <a:r>
              <a:rPr lang="zh-CN" altLang="en-US" sz="2800" dirty="0">
                <a:latin typeface="+mn-ea"/>
                <a:cs typeface="+mj-cs"/>
              </a:rPr>
              <a:t>景甜在应知法律法规规定</a:t>
            </a:r>
            <a:r>
              <a:rPr lang="zh-CN" altLang="en-US" sz="2800" u="sng" dirty="0">
                <a:latin typeface="+mn-ea"/>
                <a:cs typeface="+mj-cs"/>
              </a:rPr>
              <a:t>普通食品依法不得进行治疗、保健等功效宣传</a:t>
            </a:r>
            <a:r>
              <a:rPr lang="zh-CN" altLang="en-US" sz="2800" dirty="0">
                <a:latin typeface="+mn-ea"/>
                <a:cs typeface="+mj-cs"/>
              </a:rPr>
              <a:t>，且</a:t>
            </a:r>
            <a:r>
              <a:rPr lang="zh-CN" altLang="en-US" sz="2800" u="sng" dirty="0">
                <a:latin typeface="+mn-ea"/>
                <a:cs typeface="+mj-cs"/>
              </a:rPr>
              <a:t>未经有效途径对代言商品有关功效进行核实</a:t>
            </a:r>
            <a:r>
              <a:rPr lang="zh-CN" altLang="en-US" sz="2800" dirty="0">
                <a:latin typeface="+mn-ea"/>
                <a:cs typeface="+mj-cs"/>
              </a:rPr>
              <a:t>的情况下，仍以自身名义和形象在广告中宣称代言商品具有“阻止油脂和糖分吸收”功效，其行为已违反广告法有关规定。</a:t>
            </a:r>
            <a:endParaRPr lang="en-US" altLang="zh-CN" sz="2800" dirty="0">
              <a:latin typeface="+mn-ea"/>
              <a:cs typeface="+mj-cs"/>
            </a:endParaRPr>
          </a:p>
        </p:txBody>
      </p:sp>
    </p:spTree>
    <p:extLst>
      <p:ext uri="{BB962C8B-B14F-4D97-AF65-F5344CB8AC3E}">
        <p14:creationId xmlns:p14="http://schemas.microsoft.com/office/powerpoint/2010/main" val="37100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38622" y="1592398"/>
            <a:ext cx="10945216" cy="4357675"/>
          </a:xfrm>
        </p:spPr>
        <p:txBody>
          <a:bodyPr>
            <a:noAutofit/>
          </a:bodyPr>
          <a:lstStyle/>
          <a:p>
            <a:pPr>
              <a:lnSpc>
                <a:spcPct val="140000"/>
              </a:lnSpc>
              <a:spcBef>
                <a:spcPts val="0"/>
              </a:spcBef>
            </a:pPr>
            <a:r>
              <a:rPr lang="zh-CN" altLang="en-US" sz="3000" dirty="0">
                <a:latin typeface="+mn-ea"/>
                <a:cs typeface="+mj-cs"/>
              </a:rPr>
              <a:t>景甜上述广告代言违法所得共计</a:t>
            </a:r>
            <a:r>
              <a:rPr lang="en-US" altLang="zh-CN" sz="3000" u="sng" dirty="0">
                <a:latin typeface="+mn-ea"/>
                <a:cs typeface="+mj-cs"/>
              </a:rPr>
              <a:t>257.9</a:t>
            </a:r>
            <a:r>
              <a:rPr lang="zh-CN" altLang="en-US" sz="3000" dirty="0">
                <a:latin typeface="+mn-ea"/>
                <a:cs typeface="+mj-cs"/>
              </a:rPr>
              <a:t>万元（</a:t>
            </a:r>
            <a:r>
              <a:rPr lang="zh-CN" altLang="en-US" sz="3000" b="1" dirty="0">
                <a:latin typeface="+mn-ea"/>
                <a:cs typeface="+mj-cs"/>
              </a:rPr>
              <a:t>代言费</a:t>
            </a:r>
            <a:r>
              <a:rPr lang="zh-CN" altLang="en-US" sz="3000" dirty="0">
                <a:latin typeface="+mn-ea"/>
                <a:cs typeface="+mj-cs"/>
              </a:rPr>
              <a:t>）。广州市天河区市场监管局依据</a:t>
            </a:r>
            <a:r>
              <a:rPr lang="en-US" altLang="zh-CN" sz="3000" dirty="0">
                <a:latin typeface="+mn-ea"/>
                <a:cs typeface="+mj-cs"/>
              </a:rPr>
              <a:t>《</a:t>
            </a:r>
            <a:r>
              <a:rPr lang="zh-CN" altLang="en-US" sz="3000" dirty="0">
                <a:latin typeface="+mn-ea"/>
                <a:cs typeface="+mj-cs"/>
              </a:rPr>
              <a:t>中华人民共和国广告法</a:t>
            </a:r>
            <a:r>
              <a:rPr lang="en-US" altLang="zh-CN" sz="3000" dirty="0">
                <a:latin typeface="+mn-ea"/>
                <a:cs typeface="+mj-cs"/>
              </a:rPr>
              <a:t>》</a:t>
            </a:r>
            <a:r>
              <a:rPr lang="zh-CN" altLang="en-US" sz="3000" dirty="0">
                <a:latin typeface="+mn-ea"/>
                <a:cs typeface="+mj-cs"/>
              </a:rPr>
              <a:t>第六十一条的规定，对景甜作出没收违法所得，罚款</a:t>
            </a:r>
            <a:r>
              <a:rPr lang="en-US" altLang="zh-CN" sz="3000" u="sng" dirty="0">
                <a:latin typeface="+mn-ea"/>
                <a:cs typeface="+mj-cs"/>
              </a:rPr>
              <a:t>464.22</a:t>
            </a:r>
            <a:r>
              <a:rPr lang="zh-CN" altLang="en-US" sz="3000" dirty="0">
                <a:latin typeface="+mn-ea"/>
                <a:cs typeface="+mj-cs"/>
              </a:rPr>
              <a:t>万元（罚没金额合计</a:t>
            </a:r>
            <a:r>
              <a:rPr lang="en-US" altLang="zh-CN" sz="3000" u="sng" dirty="0">
                <a:latin typeface="+mn-ea"/>
                <a:cs typeface="+mj-cs"/>
              </a:rPr>
              <a:t>722.12</a:t>
            </a:r>
            <a:r>
              <a:rPr lang="zh-CN" altLang="en-US" sz="3000" dirty="0">
                <a:latin typeface="+mn-ea"/>
                <a:cs typeface="+mj-cs"/>
              </a:rPr>
              <a:t>万元）的</a:t>
            </a:r>
            <a:r>
              <a:rPr lang="zh-CN" altLang="en-US" sz="3000" b="1" dirty="0">
                <a:latin typeface="+mn-ea"/>
                <a:cs typeface="+mj-cs"/>
              </a:rPr>
              <a:t>行政处罚</a:t>
            </a:r>
            <a:r>
              <a:rPr lang="zh-CN" altLang="en-US" sz="3000" dirty="0">
                <a:latin typeface="+mn-ea"/>
                <a:cs typeface="+mj-cs"/>
              </a:rPr>
              <a:t>决定。</a:t>
            </a:r>
          </a:p>
          <a:p>
            <a:pPr>
              <a:lnSpc>
                <a:spcPct val="140000"/>
              </a:lnSpc>
              <a:spcBef>
                <a:spcPts val="0"/>
              </a:spcBef>
            </a:pPr>
            <a:r>
              <a:rPr lang="zh-CN" altLang="en-US" sz="3000" dirty="0">
                <a:latin typeface="+mn-ea"/>
                <a:cs typeface="+mj-cs"/>
              </a:rPr>
              <a:t>对于广州无限畅健康科技有限公司相关违法行为，广州市市场监管部门已按照有关法律规定处理。</a:t>
            </a:r>
          </a:p>
          <a:p>
            <a:pPr>
              <a:lnSpc>
                <a:spcPct val="140000"/>
              </a:lnSpc>
              <a:spcBef>
                <a:spcPts val="0"/>
              </a:spcBef>
            </a:pPr>
            <a:endParaRPr lang="zh-CN" altLang="en-US" sz="3000" dirty="0">
              <a:latin typeface="+mn-ea"/>
              <a:cs typeface="+mj-cs"/>
            </a:endParaRP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3252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9"/>
            <a:ext cx="9289032" cy="3673202"/>
          </a:xfrm>
        </p:spPr>
        <p:txBody>
          <a:bodyPr>
            <a:noAutofit/>
          </a:bodyPr>
          <a:lstStyle/>
          <a:p>
            <a:pPr>
              <a:lnSpc>
                <a:spcPct val="140000"/>
              </a:lnSpc>
              <a:spcBef>
                <a:spcPts val="0"/>
              </a:spcBef>
            </a:pPr>
            <a:r>
              <a:rPr lang="zh-CN" altLang="en-US" sz="3000" dirty="0">
                <a:latin typeface="+mn-ea"/>
                <a:cs typeface="+mj-cs"/>
              </a:rPr>
              <a:t>民事责任：对消费者而言</a:t>
            </a:r>
            <a:endParaRPr lang="en-US" altLang="zh-CN" sz="3000" dirty="0">
              <a:latin typeface="+mn-ea"/>
              <a:cs typeface="+mj-cs"/>
            </a:endParaRPr>
          </a:p>
          <a:p>
            <a:pPr>
              <a:lnSpc>
                <a:spcPct val="140000"/>
              </a:lnSpc>
              <a:spcBef>
                <a:spcPts val="0"/>
              </a:spcBef>
            </a:pPr>
            <a:r>
              <a:rPr lang="zh-CN" altLang="en-US" sz="3000" dirty="0">
                <a:latin typeface="+mn-ea"/>
                <a:cs typeface="+mj-cs"/>
              </a:rPr>
              <a:t>行政责任：罚款，三年内不得代言</a:t>
            </a:r>
            <a:endParaRPr lang="en-US" altLang="zh-CN" sz="3000" dirty="0">
              <a:latin typeface="+mn-ea"/>
              <a:cs typeface="+mj-cs"/>
            </a:endParaRPr>
          </a:p>
          <a:p>
            <a:pPr>
              <a:lnSpc>
                <a:spcPct val="140000"/>
              </a:lnSpc>
              <a:spcBef>
                <a:spcPts val="0"/>
              </a:spcBef>
            </a:pPr>
            <a:r>
              <a:rPr lang="zh-CN" altLang="en-US" sz="3000">
                <a:latin typeface="+mn-ea"/>
                <a:cs typeface="+mj-cs"/>
              </a:rPr>
              <a:t>刑事责任</a:t>
            </a:r>
            <a:r>
              <a:rPr lang="zh-CN" altLang="en-US" sz="3000">
                <a:latin typeface="+mn-ea"/>
                <a:cs typeface="+mj-cs"/>
                <a:sym typeface="Wingdings" panose="05000000000000000000" pitchFamily="2" charset="2"/>
              </a:rPr>
              <a:t>：（</a:t>
            </a:r>
            <a:r>
              <a:rPr lang="zh-CN" altLang="en-US" sz="3000">
                <a:latin typeface="+mn-ea"/>
                <a:cs typeface="+mj-cs"/>
              </a:rPr>
              <a:t>情节严重，构成共同犯罪）</a:t>
            </a:r>
            <a:endParaRPr lang="en-US" altLang="zh-CN" sz="3000" dirty="0">
              <a:latin typeface="+mn-ea"/>
              <a:cs typeface="+mj-cs"/>
            </a:endParaRPr>
          </a:p>
          <a:p>
            <a:pPr>
              <a:lnSpc>
                <a:spcPct val="140000"/>
              </a:lnSpc>
              <a:spcBef>
                <a:spcPts val="0"/>
              </a:spcBef>
            </a:pPr>
            <a:r>
              <a:rPr lang="zh-CN" altLang="en-US" sz="3000" dirty="0">
                <a:latin typeface="+mn-ea"/>
                <a:cs typeface="+mj-cs"/>
              </a:rPr>
              <a:t>其他隐形责任：其他代言，商业价值</a:t>
            </a:r>
          </a:p>
        </p:txBody>
      </p:sp>
    </p:spTree>
    <p:extLst>
      <p:ext uri="{BB962C8B-B14F-4D97-AF65-F5344CB8AC3E}">
        <p14:creationId xmlns:p14="http://schemas.microsoft.com/office/powerpoint/2010/main" val="39285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24564"/>
          </a:xfrm>
        </p:spPr>
        <p:txBody>
          <a:bodyPr>
            <a:noAutofit/>
          </a:bodyPr>
          <a:lstStyle/>
          <a:p>
            <a:r>
              <a:rPr lang="zh-CN" altLang="en-US" sz="4000" b="1" dirty="0">
                <a:solidFill>
                  <a:srgbClr val="7C1D20"/>
                </a:solidFill>
                <a:latin typeface="+mn-ea"/>
              </a:rPr>
              <a:t>权利救济方式</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法律责任请求权的实施主体、途径与内容</a:t>
            </a:r>
          </a:p>
          <a:p>
            <a:pPr>
              <a:lnSpc>
                <a:spcPct val="140000"/>
              </a:lnSpc>
              <a:spcBef>
                <a:spcPts val="0"/>
              </a:spcBef>
            </a:pPr>
            <a:r>
              <a:rPr lang="zh-CN" altLang="en-US" sz="3000" dirty="0">
                <a:latin typeface="+mn-ea"/>
                <a:cs typeface="+mj-cs"/>
              </a:rPr>
              <a:t>救济内容：民事责任、行政责任和刑事责任</a:t>
            </a:r>
          </a:p>
          <a:p>
            <a:pPr>
              <a:lnSpc>
                <a:spcPct val="140000"/>
              </a:lnSpc>
              <a:spcBef>
                <a:spcPts val="0"/>
              </a:spcBef>
            </a:pPr>
            <a:r>
              <a:rPr lang="zh-CN" altLang="en-US" sz="3000" dirty="0">
                <a:latin typeface="+mn-ea"/>
                <a:cs typeface="+mj-cs"/>
              </a:rPr>
              <a:t>救济途径：消费诉讼</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8442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096531"/>
            <a:ext cx="9505056" cy="724564"/>
          </a:xfrm>
        </p:spPr>
        <p:txBody>
          <a:bodyPr>
            <a:noAutofit/>
          </a:bodyPr>
          <a:lstStyle/>
          <a:p>
            <a:r>
              <a:rPr lang="zh-CN" altLang="en-US" sz="4000" b="1" dirty="0">
                <a:solidFill>
                  <a:srgbClr val="7C1D20"/>
                </a:solidFill>
                <a:latin typeface="+mn-ea"/>
              </a:rPr>
              <a:t>法律责任请求权的实施主体、途径与内容</a:t>
            </a:r>
          </a:p>
        </p:txBody>
      </p:sp>
      <p:sp>
        <p:nvSpPr>
          <p:cNvPr id="3" name="内容占位符 2"/>
          <p:cNvSpPr>
            <a:spLocks noGrp="1"/>
          </p:cNvSpPr>
          <p:nvPr>
            <p:ph idx="1"/>
          </p:nvPr>
        </p:nvSpPr>
        <p:spPr>
          <a:xfrm>
            <a:off x="478582" y="2097356"/>
            <a:ext cx="11521280" cy="4464496"/>
          </a:xfrm>
        </p:spPr>
        <p:txBody>
          <a:bodyPr>
            <a:noAutofit/>
          </a:bodyPr>
          <a:lstStyle/>
          <a:p>
            <a:pPr>
              <a:lnSpc>
                <a:spcPct val="140000"/>
              </a:lnSpc>
              <a:spcBef>
                <a:spcPts val="0"/>
              </a:spcBef>
            </a:pPr>
            <a:r>
              <a:rPr lang="zh-CN" altLang="en-US" sz="3000" dirty="0">
                <a:latin typeface="+mn-ea"/>
                <a:cs typeface="+mj-cs"/>
              </a:rPr>
              <a:t>请求权的实施主体：</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、消费者</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、消费者协会</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第四十七条： </a:t>
            </a:r>
          </a:p>
          <a:p>
            <a:pPr marL="0" indent="0">
              <a:lnSpc>
                <a:spcPct val="140000"/>
              </a:lnSpc>
              <a:spcBef>
                <a:spcPts val="0"/>
              </a:spcBef>
              <a:buNone/>
            </a:pPr>
            <a:r>
              <a:rPr lang="zh-CN" altLang="en-US" sz="3000" dirty="0">
                <a:latin typeface="+mn-ea"/>
                <a:cs typeface="+mj-cs"/>
              </a:rPr>
              <a:t>    对侵害众多消费者合法权益的行为，中国消费者协会以及在省、自治区、直辖市设立的消费者协会，可以向人民法院提起诉讼。</a:t>
            </a:r>
            <a:endParaRPr lang="en-US" altLang="zh-CN" sz="3000" dirty="0">
              <a:latin typeface="+mn-ea"/>
              <a:cs typeface="+mj-cs"/>
            </a:endParaRPr>
          </a:p>
        </p:txBody>
      </p:sp>
    </p:spTree>
    <p:extLst>
      <p:ext uri="{BB962C8B-B14F-4D97-AF65-F5344CB8AC3E}">
        <p14:creationId xmlns:p14="http://schemas.microsoft.com/office/powerpoint/2010/main" val="37009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342678" y="1341562"/>
            <a:ext cx="10441160" cy="4536504"/>
          </a:xfrm>
        </p:spPr>
        <p:txBody>
          <a:bodyPr>
            <a:noAutofit/>
          </a:bodyPr>
          <a:lstStyle/>
          <a:p>
            <a:pPr>
              <a:lnSpc>
                <a:spcPct val="140000"/>
              </a:lnSpc>
              <a:spcBef>
                <a:spcPts val="0"/>
              </a:spcBef>
            </a:pPr>
            <a:r>
              <a:rPr lang="zh-CN" altLang="en-US" sz="3000" dirty="0">
                <a:latin typeface="+mn-ea"/>
                <a:cs typeface="+mj-cs"/>
              </a:rPr>
              <a:t>最常见的调节人就是消费者协会</a:t>
            </a:r>
            <a:endParaRPr lang="en-US" altLang="zh-CN" sz="3000" dirty="0">
              <a:latin typeface="+mn-ea"/>
              <a:cs typeface="+mj-cs"/>
            </a:endParaRPr>
          </a:p>
          <a:p>
            <a:pPr>
              <a:lnSpc>
                <a:spcPct val="140000"/>
              </a:lnSpc>
              <a:spcBef>
                <a:spcPts val="0"/>
              </a:spcBef>
            </a:pPr>
            <a:r>
              <a:rPr lang="zh-CN" altLang="en-US" sz="3000" dirty="0">
                <a:latin typeface="+mn-ea"/>
                <a:cs typeface="+mj-cs"/>
              </a:rPr>
              <a:t>具体的投诉流程和投诉电话，详见中国消费者协会的官网：</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hlinkClick r:id="rId3"/>
              </a:rPr>
              <a:t>https://www.cca.cn/tsdh/list/20.html</a:t>
            </a:r>
            <a:endParaRPr lang="en-US" altLang="zh-CN" sz="3000" dirty="0">
              <a:latin typeface="+mn-ea"/>
              <a:cs typeface="+mj-cs"/>
            </a:endParaRPr>
          </a:p>
          <a:p>
            <a:pPr>
              <a:lnSpc>
                <a:spcPct val="140000"/>
              </a:lnSpc>
              <a:spcBef>
                <a:spcPts val="0"/>
              </a:spcBef>
            </a:pPr>
            <a:r>
              <a:rPr lang="zh-CN" altLang="en-US" sz="3000" dirty="0">
                <a:latin typeface="+mn-ea"/>
                <a:cs typeface="+mj-cs"/>
              </a:rPr>
              <a:t>“全国</a:t>
            </a:r>
            <a:r>
              <a:rPr lang="en-US" altLang="zh-CN" sz="3000" dirty="0">
                <a:latin typeface="+mn-ea"/>
                <a:cs typeface="+mj-cs"/>
              </a:rPr>
              <a:t>315</a:t>
            </a:r>
            <a:r>
              <a:rPr lang="zh-CN" altLang="en-US" sz="3000" dirty="0">
                <a:latin typeface="+mn-ea"/>
                <a:cs typeface="+mj-cs"/>
              </a:rPr>
              <a:t>互联网平台”</a:t>
            </a:r>
          </a:p>
        </p:txBody>
      </p:sp>
    </p:spTree>
    <p:extLst>
      <p:ext uri="{BB962C8B-B14F-4D97-AF65-F5344CB8AC3E}">
        <p14:creationId xmlns:p14="http://schemas.microsoft.com/office/powerpoint/2010/main" val="37805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8"/>
            <a:ext cx="9289032" cy="3997635"/>
          </a:xfrm>
        </p:spPr>
        <p:txBody>
          <a:bodyPr>
            <a:noAutofit/>
          </a:bodyPr>
          <a:lstStyle/>
          <a:p>
            <a:pPr>
              <a:lnSpc>
                <a:spcPct val="140000"/>
              </a:lnSpc>
              <a:spcBef>
                <a:spcPts val="0"/>
              </a:spcBef>
            </a:pPr>
            <a:r>
              <a:rPr lang="zh-CN" altLang="en-US" sz="3000" dirty="0">
                <a:latin typeface="+mn-ea"/>
                <a:cs typeface="+mj-cs"/>
              </a:rPr>
              <a:t>请求权实施途径：</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、与经营者</a:t>
            </a:r>
            <a:r>
              <a:rPr lang="zh-CN" altLang="en-US" sz="3000" b="1" dirty="0">
                <a:latin typeface="+mn-ea"/>
                <a:cs typeface="+mj-cs"/>
              </a:rPr>
              <a:t>协商</a:t>
            </a:r>
            <a:r>
              <a:rPr lang="zh-CN" altLang="en-US" sz="3000" dirty="0">
                <a:latin typeface="+mn-ea"/>
                <a:cs typeface="+mj-cs"/>
              </a:rPr>
              <a:t>解决</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、请求消费者协会或者依法成立的其他调解组织</a:t>
            </a:r>
            <a:r>
              <a:rPr lang="zh-CN" altLang="en-US" sz="3000" b="1" dirty="0">
                <a:latin typeface="+mn-ea"/>
                <a:cs typeface="+mj-cs"/>
              </a:rPr>
              <a:t>调解</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、向有关部门</a:t>
            </a:r>
            <a:r>
              <a:rPr lang="zh-CN" altLang="en-US" sz="3000" b="1" dirty="0">
                <a:latin typeface="+mn-ea"/>
                <a:cs typeface="+mj-cs"/>
              </a:rPr>
              <a:t>投诉</a:t>
            </a:r>
          </a:p>
          <a:p>
            <a:pPr marL="0" indent="0">
              <a:lnSpc>
                <a:spcPct val="140000"/>
              </a:lnSpc>
              <a:spcBef>
                <a:spcPts val="0"/>
              </a:spcBef>
              <a:buNone/>
            </a:pPr>
            <a:r>
              <a:rPr lang="en-US" altLang="zh-CN" sz="3000" dirty="0">
                <a:latin typeface="+mn-ea"/>
                <a:cs typeface="+mj-cs"/>
              </a:rPr>
              <a:t>4</a:t>
            </a:r>
            <a:r>
              <a:rPr lang="zh-CN" altLang="en-US" sz="3000" dirty="0">
                <a:latin typeface="+mn-ea"/>
                <a:cs typeface="+mj-cs"/>
              </a:rPr>
              <a:t>、根据与经营者达成的仲裁协议提请仲裁机构</a:t>
            </a:r>
            <a:r>
              <a:rPr lang="zh-CN" altLang="en-US" sz="3000" b="1" dirty="0">
                <a:latin typeface="+mn-ea"/>
                <a:cs typeface="+mj-cs"/>
              </a:rPr>
              <a:t>仲裁</a:t>
            </a:r>
          </a:p>
          <a:p>
            <a:pPr marL="0" indent="0">
              <a:lnSpc>
                <a:spcPct val="140000"/>
              </a:lnSpc>
              <a:spcBef>
                <a:spcPts val="0"/>
              </a:spcBef>
              <a:buNone/>
            </a:pPr>
            <a:r>
              <a:rPr lang="en-US" altLang="zh-CN" sz="3000" dirty="0">
                <a:latin typeface="+mn-ea"/>
                <a:cs typeface="+mj-cs"/>
              </a:rPr>
              <a:t>5</a:t>
            </a:r>
            <a:r>
              <a:rPr lang="zh-CN" altLang="en-US" sz="3000" dirty="0">
                <a:latin typeface="+mn-ea"/>
                <a:cs typeface="+mj-cs"/>
              </a:rPr>
              <a:t>、向人民法院提起</a:t>
            </a:r>
            <a:r>
              <a:rPr lang="zh-CN" altLang="en-US" sz="3000" b="1" dirty="0">
                <a:latin typeface="+mn-ea"/>
                <a:cs typeface="+mj-cs"/>
              </a:rPr>
              <a:t>诉讼</a:t>
            </a:r>
          </a:p>
        </p:txBody>
      </p:sp>
    </p:spTree>
    <p:extLst>
      <p:ext uri="{BB962C8B-B14F-4D97-AF65-F5344CB8AC3E}">
        <p14:creationId xmlns:p14="http://schemas.microsoft.com/office/powerpoint/2010/main" val="29524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918742" y="1592398"/>
            <a:ext cx="9289032" cy="3997635"/>
          </a:xfrm>
        </p:spPr>
        <p:txBody>
          <a:bodyPr>
            <a:noAutofit/>
          </a:bodyPr>
          <a:lstStyle/>
          <a:p>
            <a:pPr>
              <a:lnSpc>
                <a:spcPct val="140000"/>
              </a:lnSpc>
              <a:spcBef>
                <a:spcPts val="0"/>
              </a:spcBef>
            </a:pPr>
            <a:r>
              <a:rPr lang="zh-CN" altLang="en-US" sz="3000" dirty="0">
                <a:latin typeface="+mn-ea"/>
                <a:cs typeface="+mj-cs"/>
              </a:rPr>
              <a:t>法律责任请求权的实施内容：</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民事责任</a:t>
            </a:r>
          </a:p>
          <a:p>
            <a:pPr marL="0" indent="0">
              <a:lnSpc>
                <a:spcPct val="140000"/>
              </a:lnSpc>
              <a:spcBef>
                <a:spcPts val="0"/>
              </a:spcBef>
              <a:buNone/>
            </a:pPr>
            <a:r>
              <a:rPr lang="zh-CN" altLang="en-US" sz="3000" dirty="0">
                <a:latin typeface="+mn-ea"/>
                <a:cs typeface="+mj-cs"/>
              </a:rPr>
              <a:t>行政责任</a:t>
            </a:r>
          </a:p>
          <a:p>
            <a:pPr marL="0" indent="0">
              <a:lnSpc>
                <a:spcPct val="140000"/>
              </a:lnSpc>
              <a:spcBef>
                <a:spcPts val="0"/>
              </a:spcBef>
              <a:buNone/>
            </a:pPr>
            <a:r>
              <a:rPr lang="zh-CN" altLang="en-US" sz="3000" dirty="0">
                <a:latin typeface="+mn-ea"/>
                <a:cs typeface="+mj-cs"/>
              </a:rPr>
              <a:t>刑事责任</a:t>
            </a:r>
          </a:p>
        </p:txBody>
      </p:sp>
    </p:spTree>
    <p:extLst>
      <p:ext uri="{BB962C8B-B14F-4D97-AF65-F5344CB8AC3E}">
        <p14:creationId xmlns:p14="http://schemas.microsoft.com/office/powerpoint/2010/main" val="6960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民事责任</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产品“三包责任”</a:t>
            </a:r>
          </a:p>
          <a:p>
            <a:pPr>
              <a:lnSpc>
                <a:spcPct val="140000"/>
              </a:lnSpc>
              <a:spcBef>
                <a:spcPts val="0"/>
              </a:spcBef>
            </a:pPr>
            <a:r>
              <a:rPr lang="zh-CN" altLang="en-US" sz="3000" dirty="0">
                <a:latin typeface="+mn-ea"/>
                <a:cs typeface="+mj-cs"/>
              </a:rPr>
              <a:t>产品侵权责任</a:t>
            </a:r>
          </a:p>
          <a:p>
            <a:pPr>
              <a:lnSpc>
                <a:spcPct val="140000"/>
              </a:lnSpc>
              <a:spcBef>
                <a:spcPts val="0"/>
              </a:spcBef>
            </a:pPr>
            <a:r>
              <a:rPr lang="zh-CN" altLang="en-US" sz="3000" dirty="0">
                <a:latin typeface="+mn-ea"/>
                <a:cs typeface="+mj-cs"/>
              </a:rPr>
              <a:t>惩罚性赔偿责任</a:t>
            </a:r>
          </a:p>
          <a:p>
            <a:pPr>
              <a:lnSpc>
                <a:spcPct val="140000"/>
              </a:lnSpc>
              <a:spcBef>
                <a:spcPts val="0"/>
              </a:spcBef>
            </a:pPr>
            <a:r>
              <a:rPr lang="zh-CN" altLang="en-US" sz="3000" dirty="0">
                <a:latin typeface="+mn-ea"/>
                <a:cs typeface="+mj-cs"/>
              </a:rPr>
              <a:t>缺陷产品召回责任</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3899902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产品“三包责任”</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所谓的“三包责任”，即“包修、包退、包换”的简称，指经营者</a:t>
            </a:r>
            <a:r>
              <a:rPr lang="zh-CN" altLang="en-US" sz="3000" b="1" dirty="0">
                <a:latin typeface="+mn-ea"/>
                <a:cs typeface="+mj-cs"/>
              </a:rPr>
              <a:t>免费</a:t>
            </a:r>
            <a:r>
              <a:rPr lang="zh-CN" altLang="en-US" sz="3000" dirty="0">
                <a:latin typeface="+mn-ea"/>
                <a:cs typeface="+mj-cs"/>
              </a:rPr>
              <a:t>承担修理、更换、退货的义务。</a:t>
            </a:r>
          </a:p>
          <a:p>
            <a:pPr>
              <a:lnSpc>
                <a:spcPct val="140000"/>
              </a:lnSpc>
              <a:spcBef>
                <a:spcPts val="0"/>
              </a:spcBef>
            </a:pPr>
            <a:r>
              <a:rPr lang="zh-CN" altLang="en-US" sz="3000" dirty="0">
                <a:latin typeface="+mn-ea"/>
                <a:cs typeface="+mj-cs"/>
              </a:rPr>
              <a:t>“三包”分为法定“三包”和约定“三包”。</a:t>
            </a: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3885511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430182"/>
            <a:ext cx="10729192" cy="4807924"/>
          </a:xfrm>
        </p:spPr>
        <p:txBody>
          <a:bodyPr>
            <a:noAutofit/>
          </a:bodyPr>
          <a:lstStyle/>
          <a:p>
            <a:pPr>
              <a:lnSpc>
                <a:spcPct val="140000"/>
              </a:lnSpc>
              <a:spcBef>
                <a:spcPts val="0"/>
              </a:spcBef>
            </a:pPr>
            <a:r>
              <a:rPr lang="zh-CN" altLang="en-US" sz="3000" dirty="0">
                <a:latin typeface="+mn-ea"/>
                <a:cs typeface="+mj-cs"/>
              </a:rPr>
              <a:t>“三包”责任的特征</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、“三包”责任属于民事责任</a:t>
            </a:r>
          </a:p>
          <a:p>
            <a:pPr marL="0" indent="0">
              <a:lnSpc>
                <a:spcPct val="140000"/>
              </a:lnSpc>
              <a:spcBef>
                <a:spcPts val="0"/>
              </a:spcBef>
              <a:buNone/>
            </a:pPr>
            <a:r>
              <a:rPr lang="zh-CN" altLang="en-US" sz="3000" dirty="0">
                <a:latin typeface="+mn-ea"/>
                <a:cs typeface="+mj-cs"/>
              </a:rPr>
              <a:t>    性质上来说是一种民事合同责任，也可以说是违约责任、过错责任和瑕疵责任</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、“三包”责任解决的是偶然性产品质量问题</a:t>
            </a:r>
          </a:p>
          <a:p>
            <a:pPr marL="0" indent="0">
              <a:lnSpc>
                <a:spcPct val="140000"/>
              </a:lnSpc>
              <a:spcBef>
                <a:spcPts val="0"/>
              </a:spcBef>
              <a:buNone/>
            </a:pPr>
            <a:r>
              <a:rPr lang="en-US" altLang="zh-CN" sz="3000" dirty="0">
                <a:latin typeface="+mn-ea"/>
                <a:cs typeface="+mj-cs"/>
              </a:rPr>
              <a:t>cf. “</a:t>
            </a:r>
            <a:r>
              <a:rPr lang="zh-CN" altLang="en-US" sz="3000" dirty="0">
                <a:latin typeface="+mn-ea"/>
                <a:cs typeface="+mj-cs"/>
              </a:rPr>
              <a:t>三包责任”与缺陷产品召回责任</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、“三包”责任是一种请求权责任，要求消费者主动主张权利</a:t>
            </a:r>
          </a:p>
        </p:txBody>
      </p:sp>
    </p:spTree>
    <p:extLst>
      <p:ext uri="{BB962C8B-B14F-4D97-AF65-F5344CB8AC3E}">
        <p14:creationId xmlns:p14="http://schemas.microsoft.com/office/powerpoint/2010/main" val="6107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关于“三包”责任的法律规定</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24</a:t>
            </a:r>
            <a:r>
              <a:rPr lang="zh-CN" altLang="en-US" sz="3000" dirty="0">
                <a:latin typeface="+mn-ea"/>
                <a:cs typeface="+mj-cs"/>
              </a:rPr>
              <a:t>条</a:t>
            </a:r>
            <a:endParaRPr lang="en-US" altLang="zh-CN" sz="3000" dirty="0">
              <a:latin typeface="+mn-ea"/>
              <a:cs typeface="+mj-cs"/>
            </a:endParaRPr>
          </a:p>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2018</a:t>
            </a:r>
            <a:r>
              <a:rPr lang="zh-CN" altLang="en-US" sz="3000" dirty="0">
                <a:latin typeface="+mn-ea"/>
                <a:cs typeface="+mj-cs"/>
              </a:rPr>
              <a:t>年）第</a:t>
            </a:r>
            <a:r>
              <a:rPr lang="en-US" altLang="zh-CN" sz="3000" dirty="0">
                <a:latin typeface="+mn-ea"/>
                <a:cs typeface="+mj-cs"/>
              </a:rPr>
              <a:t>40</a:t>
            </a:r>
            <a:r>
              <a:rPr lang="zh-CN" altLang="en-US" sz="3000" dirty="0">
                <a:latin typeface="+mn-ea"/>
                <a:cs typeface="+mj-cs"/>
              </a:rPr>
              <a:t>条</a:t>
            </a:r>
            <a:endParaRPr lang="en-US" altLang="zh-CN" sz="3000" dirty="0">
              <a:latin typeface="+mn-ea"/>
              <a:cs typeface="+mj-cs"/>
            </a:endParaRPr>
          </a:p>
          <a:p>
            <a:pPr>
              <a:lnSpc>
                <a:spcPct val="140000"/>
              </a:lnSpc>
              <a:spcBef>
                <a:spcPts val="0"/>
              </a:spcBef>
            </a:pPr>
            <a:r>
              <a:rPr lang="zh-CN" altLang="en-US" sz="3000" dirty="0">
                <a:latin typeface="+mn-ea"/>
                <a:cs typeface="+mj-cs"/>
              </a:rPr>
              <a:t>行政法规与行政规章</a:t>
            </a:r>
            <a:endParaRPr lang="en-US" altLang="zh-CN" sz="3000" dirty="0">
              <a:latin typeface="+mn-ea"/>
              <a:cs typeface="+mj-cs"/>
            </a:endParaRPr>
          </a:p>
          <a:p>
            <a:pPr>
              <a:lnSpc>
                <a:spcPct val="140000"/>
              </a:lnSpc>
              <a:spcBef>
                <a:spcPts val="0"/>
              </a:spcBef>
            </a:pPr>
            <a:r>
              <a:rPr lang="zh-CN" altLang="en-US" sz="3000" dirty="0">
                <a:latin typeface="+mn-ea"/>
                <a:cs typeface="+mj-cs"/>
              </a:rPr>
              <a:t>地方立法</a:t>
            </a: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558728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50590" y="1430182"/>
            <a:ext cx="11377264" cy="480792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24</a:t>
            </a:r>
            <a:r>
              <a:rPr lang="zh-CN" altLang="en-US" sz="3000" dirty="0">
                <a:latin typeface="+mn-ea"/>
                <a:cs typeface="+mj-cs"/>
              </a:rPr>
              <a:t>条</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    </a:t>
            </a:r>
            <a:r>
              <a:rPr lang="zh-CN" altLang="en-US" sz="2800" dirty="0">
                <a:latin typeface="+mn-ea"/>
                <a:cs typeface="+mj-cs"/>
              </a:rPr>
              <a:t>经营者提供的商品或者服务</a:t>
            </a:r>
            <a:r>
              <a:rPr lang="zh-CN" altLang="en-US" sz="2800" b="1" dirty="0">
                <a:latin typeface="+mn-ea"/>
                <a:cs typeface="+mj-cs"/>
              </a:rPr>
              <a:t>不符合质量要求</a:t>
            </a:r>
            <a:r>
              <a:rPr lang="zh-CN" altLang="en-US" sz="2800" dirty="0">
                <a:latin typeface="+mn-ea"/>
                <a:cs typeface="+mj-cs"/>
              </a:rPr>
              <a:t>的，消费者可以依照国家规定、当事人约定</a:t>
            </a:r>
            <a:r>
              <a:rPr lang="zh-CN" altLang="en-US" sz="2800" i="1" u="sng" dirty="0">
                <a:latin typeface="+mn-ea"/>
                <a:cs typeface="+mj-cs"/>
              </a:rPr>
              <a:t>退货</a:t>
            </a:r>
            <a:r>
              <a:rPr lang="zh-CN" altLang="en-US" sz="2800" dirty="0">
                <a:latin typeface="+mn-ea"/>
                <a:cs typeface="+mj-cs"/>
              </a:rPr>
              <a:t>，或者要求经营者履行</a:t>
            </a:r>
            <a:r>
              <a:rPr lang="zh-CN" altLang="en-US" sz="2800" i="1" u="sng" dirty="0">
                <a:latin typeface="+mn-ea"/>
                <a:cs typeface="+mj-cs"/>
              </a:rPr>
              <a:t>更换</a:t>
            </a:r>
            <a:r>
              <a:rPr lang="zh-CN" altLang="en-US" sz="2800" dirty="0">
                <a:latin typeface="+mn-ea"/>
                <a:cs typeface="+mj-cs"/>
              </a:rPr>
              <a:t>、</a:t>
            </a:r>
            <a:r>
              <a:rPr lang="zh-CN" altLang="en-US" sz="2800" i="1" u="sng" dirty="0">
                <a:latin typeface="+mn-ea"/>
                <a:cs typeface="+mj-cs"/>
              </a:rPr>
              <a:t>修理</a:t>
            </a:r>
            <a:r>
              <a:rPr lang="zh-CN" altLang="en-US" sz="2800" dirty="0">
                <a:latin typeface="+mn-ea"/>
                <a:cs typeface="+mj-cs"/>
              </a:rPr>
              <a:t>等义务。没有国家规定和当事人约定的，消费者可以自收到商品之日起七日内退货</a:t>
            </a:r>
            <a:r>
              <a:rPr lang="en-US" altLang="zh-CN" sz="2800" dirty="0">
                <a:latin typeface="+mn-ea"/>
                <a:cs typeface="+mj-cs"/>
              </a:rPr>
              <a:t>;</a:t>
            </a:r>
            <a:r>
              <a:rPr lang="zh-CN" altLang="en-US" sz="2800" dirty="0">
                <a:latin typeface="+mn-ea"/>
                <a:cs typeface="+mj-cs"/>
              </a:rPr>
              <a:t>七日后符合法定解除合同条件的，消费者可以及时退货，不符合法定解除合同条件的，可以要求经营者履行更换、修理等义务。</a:t>
            </a:r>
            <a:endParaRPr lang="en-US" altLang="zh-CN" sz="2800" dirty="0">
              <a:latin typeface="+mn-ea"/>
              <a:cs typeface="+mj-cs"/>
            </a:endParaRPr>
          </a:p>
          <a:p>
            <a:pPr marL="0" indent="0">
              <a:lnSpc>
                <a:spcPct val="140000"/>
              </a:lnSpc>
              <a:spcBef>
                <a:spcPts val="0"/>
              </a:spcBef>
              <a:buNone/>
            </a:pPr>
            <a:r>
              <a:rPr lang="zh-CN" altLang="en-US" sz="2800" dirty="0">
                <a:latin typeface="+mn-ea"/>
                <a:cs typeface="+mj-cs"/>
              </a:rPr>
              <a:t>    依照前款规定进行退货、更换、修理的，经营者应当承担运输等必要费用。</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4405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430182"/>
            <a:ext cx="10729192" cy="4807924"/>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40</a:t>
            </a:r>
            <a:r>
              <a:rPr lang="zh-CN" altLang="en-US" sz="3000" dirty="0">
                <a:latin typeface="+mn-ea"/>
                <a:cs typeface="+mj-cs"/>
              </a:rPr>
              <a:t>条</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    售出的产品有下列情形之一的，销售者应当负责</a:t>
            </a:r>
            <a:r>
              <a:rPr lang="zh-CN" altLang="en-US" sz="3000" i="1" u="sng" dirty="0">
                <a:latin typeface="+mn-ea"/>
                <a:cs typeface="+mj-cs"/>
              </a:rPr>
              <a:t>修理、更换、退货</a:t>
            </a:r>
            <a:r>
              <a:rPr lang="zh-CN" altLang="en-US" sz="3000" dirty="0">
                <a:latin typeface="+mn-ea"/>
                <a:cs typeface="+mj-cs"/>
              </a:rPr>
              <a:t>；给购买产品的消费者造成损失的，销售者应当赔偿损失：</a:t>
            </a:r>
          </a:p>
          <a:p>
            <a:pPr marL="0" indent="0">
              <a:lnSpc>
                <a:spcPct val="140000"/>
              </a:lnSpc>
              <a:spcBef>
                <a:spcPts val="0"/>
              </a:spcBef>
              <a:buNone/>
            </a:pPr>
            <a:r>
              <a:rPr lang="zh-CN" altLang="en-US" sz="3000" dirty="0">
                <a:latin typeface="+mn-ea"/>
                <a:cs typeface="+mj-cs"/>
              </a:rPr>
              <a:t>（一）不具备产品应当具备的使用性能而事先未作说明的；</a:t>
            </a:r>
          </a:p>
          <a:p>
            <a:pPr marL="0" indent="0">
              <a:lnSpc>
                <a:spcPct val="140000"/>
              </a:lnSpc>
              <a:spcBef>
                <a:spcPts val="0"/>
              </a:spcBef>
              <a:buNone/>
            </a:pPr>
            <a:r>
              <a:rPr lang="zh-CN" altLang="en-US" sz="3000" dirty="0">
                <a:latin typeface="+mn-ea"/>
                <a:cs typeface="+mj-cs"/>
              </a:rPr>
              <a:t>（二）不符合在产品或者其包装上注明采用的产品标准的；</a:t>
            </a:r>
          </a:p>
          <a:p>
            <a:pPr marL="0" indent="0">
              <a:lnSpc>
                <a:spcPct val="140000"/>
              </a:lnSpc>
              <a:spcBef>
                <a:spcPts val="0"/>
              </a:spcBef>
              <a:buNone/>
            </a:pPr>
            <a:r>
              <a:rPr lang="zh-CN" altLang="en-US" sz="3000" dirty="0">
                <a:latin typeface="+mn-ea"/>
                <a:cs typeface="+mj-cs"/>
              </a:rPr>
              <a:t>（三）不符合以产品说明、实物样品等方式表明的质量状况的。</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41261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430182"/>
            <a:ext cx="11089232" cy="4807924"/>
          </a:xfrm>
        </p:spPr>
        <p:txBody>
          <a:bodyPr>
            <a:noAutofit/>
          </a:bodyPr>
          <a:lstStyle/>
          <a:p>
            <a:pPr marL="0" indent="0">
              <a:lnSpc>
                <a:spcPct val="140000"/>
              </a:lnSpc>
              <a:spcBef>
                <a:spcPts val="0"/>
              </a:spcBef>
              <a:buNone/>
            </a:pPr>
            <a:r>
              <a:rPr lang="zh-CN" altLang="en-US" sz="3000" dirty="0">
                <a:latin typeface="+mn-ea"/>
                <a:cs typeface="+mj-cs"/>
              </a:rPr>
              <a:t>    销售者依照前款规定负责修理、更换、退货、赔偿损失后，属于生产者的责任或者属于向销售者提供产品的其他销售者（以下简称供货者）的责任的，销售者有权向生产者、供货者追偿。</a:t>
            </a:r>
          </a:p>
          <a:p>
            <a:pPr marL="0" indent="0">
              <a:lnSpc>
                <a:spcPct val="140000"/>
              </a:lnSpc>
              <a:spcBef>
                <a:spcPts val="0"/>
              </a:spcBef>
              <a:buNone/>
            </a:pPr>
            <a:r>
              <a:rPr lang="zh-CN" altLang="en-US" sz="3000" dirty="0">
                <a:latin typeface="+mn-ea"/>
                <a:cs typeface="+mj-cs"/>
              </a:rPr>
              <a:t>　　销售者未按照第一款规定给予修理、更换、退货或者赔偿损失的，由产品质量监督部门或者工商行政管理部门责令改正。</a:t>
            </a:r>
          </a:p>
          <a:p>
            <a:pPr marL="0" indent="0">
              <a:lnSpc>
                <a:spcPct val="140000"/>
              </a:lnSpc>
              <a:spcBef>
                <a:spcPts val="0"/>
              </a:spcBef>
              <a:buNone/>
            </a:pPr>
            <a:r>
              <a:rPr lang="zh-CN" altLang="en-US" sz="3000" dirty="0">
                <a:latin typeface="+mn-ea"/>
                <a:cs typeface="+mj-cs"/>
              </a:rPr>
              <a:t>　　生产者之间，销售者之间，生产者与销售者之间订立的买卖合同、承揽合同有不同约定的，合同当事人按照合同约定执行。</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818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430182"/>
            <a:ext cx="11089232" cy="4807924"/>
          </a:xfrm>
        </p:spPr>
        <p:txBody>
          <a:bodyPr>
            <a:noAutofit/>
          </a:bodyPr>
          <a:lstStyle/>
          <a:p>
            <a:pPr>
              <a:lnSpc>
                <a:spcPct val="140000"/>
              </a:lnSpc>
              <a:spcBef>
                <a:spcPts val="0"/>
              </a:spcBef>
            </a:pPr>
            <a:r>
              <a:rPr lang="zh-CN" altLang="en-US" sz="3000" dirty="0">
                <a:latin typeface="+mn-ea"/>
                <a:cs typeface="+mj-cs"/>
              </a:rPr>
              <a:t>行政法规与行政规章</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a:t>
            </a:r>
            <a:r>
              <a:rPr lang="en-US" altLang="zh-CN" sz="3000" dirty="0">
                <a:latin typeface="+mn-ea"/>
                <a:cs typeface="+mj-cs"/>
              </a:rPr>
              <a:t>《</a:t>
            </a:r>
            <a:r>
              <a:rPr lang="zh-CN" altLang="en-US" sz="3000" dirty="0">
                <a:latin typeface="+mn-ea"/>
                <a:cs typeface="+mj-cs"/>
              </a:rPr>
              <a:t>工业产品质量责任条例</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1986</a:t>
            </a:r>
            <a:r>
              <a:rPr lang="zh-CN" altLang="en-US" sz="3000" dirty="0">
                <a:latin typeface="+mn-ea"/>
                <a:cs typeface="+mj-cs"/>
              </a:rPr>
              <a:t>年）</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a:t>
            </a:r>
            <a:r>
              <a:rPr lang="en-US" altLang="zh-CN" sz="3000" dirty="0">
                <a:latin typeface="+mn-ea"/>
                <a:cs typeface="+mj-cs"/>
              </a:rPr>
              <a:t>《</a:t>
            </a:r>
            <a:r>
              <a:rPr lang="zh-CN" altLang="en-US" sz="3000" dirty="0">
                <a:latin typeface="+mn-ea"/>
                <a:cs typeface="+mj-cs"/>
              </a:rPr>
              <a:t>部分商品修理更换退货责任规定</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1995</a:t>
            </a:r>
            <a:r>
              <a:rPr lang="zh-CN" altLang="en-US" sz="3000" dirty="0">
                <a:latin typeface="+mn-ea"/>
                <a:cs typeface="+mj-cs"/>
              </a:rPr>
              <a:t>年）</a:t>
            </a:r>
          </a:p>
          <a:p>
            <a:pPr marL="0" indent="0">
              <a:lnSpc>
                <a:spcPct val="140000"/>
              </a:lnSpc>
              <a:spcBef>
                <a:spcPts val="0"/>
              </a:spcBef>
              <a:buNone/>
            </a:pPr>
            <a:r>
              <a:rPr lang="zh-CN" altLang="en-US" sz="3000" dirty="0">
                <a:latin typeface="+mn-ea"/>
                <a:cs typeface="+mj-cs"/>
              </a:rPr>
              <a:t>附录：</a:t>
            </a:r>
            <a:r>
              <a:rPr lang="en-US" altLang="zh-CN" sz="3000" dirty="0">
                <a:latin typeface="+mn-ea"/>
                <a:cs typeface="+mj-cs"/>
              </a:rPr>
              <a:t>《</a:t>
            </a:r>
            <a:r>
              <a:rPr lang="zh-CN" altLang="en-US" sz="3000" dirty="0">
                <a:latin typeface="+mn-ea"/>
                <a:cs typeface="+mj-cs"/>
              </a:rPr>
              <a:t>实施三包的部分商品目录（第一批）</a:t>
            </a:r>
            <a:r>
              <a:rPr lang="en-US" altLang="zh-CN" sz="3000" dirty="0">
                <a:latin typeface="+mn-ea"/>
                <a:cs typeface="+mj-cs"/>
              </a:rPr>
              <a:t>》</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部分国产家用电器三包规定</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1986</a:t>
            </a:r>
            <a:r>
              <a:rPr lang="zh-CN" altLang="en-US" sz="3000" dirty="0">
                <a:latin typeface="+mn-ea"/>
                <a:cs typeface="+mj-cs"/>
              </a:rPr>
              <a:t>年）同时废止</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0748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371364" y="1269554"/>
            <a:ext cx="11449272" cy="5112568"/>
          </a:xfrm>
        </p:spPr>
        <p:txBody>
          <a:bodyPr>
            <a:noAutofit/>
          </a:bodyPr>
          <a:lstStyle/>
          <a:p>
            <a:pPr marL="0" indent="0">
              <a:lnSpc>
                <a:spcPct val="140000"/>
              </a:lnSpc>
              <a:spcBef>
                <a:spcPts val="0"/>
              </a:spcBef>
              <a:buNone/>
            </a:pPr>
            <a:r>
              <a:rPr lang="en-US" altLang="zh-CN" sz="3000" dirty="0">
                <a:latin typeface="+mn-ea"/>
                <a:cs typeface="+mj-cs"/>
              </a:rPr>
              <a:t>3</a:t>
            </a:r>
            <a:r>
              <a:rPr lang="zh-CN" altLang="en-US" sz="3000" dirty="0">
                <a:latin typeface="+mn-ea"/>
                <a:cs typeface="+mj-cs"/>
              </a:rPr>
              <a:t>、投诉</a:t>
            </a:r>
          </a:p>
          <a:p>
            <a:pPr marL="0" indent="0">
              <a:lnSpc>
                <a:spcPct val="140000"/>
              </a:lnSpc>
              <a:spcBef>
                <a:spcPts val="0"/>
              </a:spcBef>
              <a:buNone/>
            </a:pPr>
            <a:r>
              <a:rPr lang="zh-CN" altLang="en-US" sz="3000" dirty="0">
                <a:latin typeface="+mn-ea"/>
                <a:cs typeface="+mj-cs"/>
              </a:rPr>
              <a:t>   发生消费纠纷，消费者可以向有关行政部门投诉，要求解决。行政部门受理申诉后，可以调解消费者同经营者的纠纷，此时行政部门处于民事调解人的地位。行政机关根据消费者的申诉，发现经营者有损害消费者权益的行径，可对违法的经营者予以行政处罚，此时行政部门居于行政执法的位置。</a:t>
            </a:r>
            <a:endParaRPr lang="en-US" altLang="zh-CN" sz="3000" dirty="0">
              <a:latin typeface="+mn-ea"/>
              <a:cs typeface="+mj-cs"/>
            </a:endParaRPr>
          </a:p>
          <a:p>
            <a:pPr marL="0" indent="0">
              <a:lnSpc>
                <a:spcPct val="140000"/>
              </a:lnSpc>
              <a:spcBef>
                <a:spcPts val="0"/>
              </a:spcBef>
              <a:buNone/>
            </a:pPr>
            <a:r>
              <a:rPr lang="zh-CN" altLang="en-US" sz="3000" dirty="0">
                <a:latin typeface="+mn-ea"/>
                <a:cs typeface="+mj-cs"/>
              </a:rPr>
              <a:t>（</a:t>
            </a:r>
            <a:r>
              <a:rPr lang="en-US" altLang="zh-CN" sz="3000" b="1" dirty="0">
                <a:latin typeface="+mn-ea"/>
                <a:cs typeface="+mj-cs"/>
              </a:rPr>
              <a:t>《</a:t>
            </a:r>
            <a:r>
              <a:rPr lang="zh-CN" altLang="en-US" sz="3000" b="1" dirty="0">
                <a:latin typeface="+mn-ea"/>
                <a:cs typeface="+mj-cs"/>
              </a:rPr>
              <a:t>消法</a:t>
            </a:r>
            <a:r>
              <a:rPr lang="en-US" altLang="zh-CN" sz="3000" b="1" dirty="0">
                <a:latin typeface="+mn-ea"/>
                <a:cs typeface="+mj-cs"/>
              </a:rPr>
              <a:t>》</a:t>
            </a:r>
            <a:r>
              <a:rPr lang="zh-CN" altLang="en-US" sz="3000" b="1" dirty="0">
                <a:latin typeface="+mn-ea"/>
                <a:cs typeface="+mj-cs"/>
              </a:rPr>
              <a:t>第四十六条</a:t>
            </a:r>
            <a:r>
              <a:rPr lang="zh-CN" altLang="en-US" sz="3000" dirty="0">
                <a:latin typeface="+mn-ea"/>
                <a:cs typeface="+mj-cs"/>
              </a:rPr>
              <a:t>：消费者向有关行政部门投诉的，该部门应当自收到投诉之日起七个工作日内，予以处理并告知消费者。）</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9050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846734" y="1413570"/>
            <a:ext cx="9361040" cy="4807924"/>
          </a:xfrm>
        </p:spPr>
        <p:txBody>
          <a:bodyPr>
            <a:noAutofit/>
          </a:bodyPr>
          <a:lstStyle/>
          <a:p>
            <a:pPr>
              <a:lnSpc>
                <a:spcPct val="140000"/>
              </a:lnSpc>
              <a:spcBef>
                <a:spcPts val="0"/>
              </a:spcBef>
            </a:pPr>
            <a:r>
              <a:rPr lang="zh-CN" altLang="en-US" sz="3000" dirty="0">
                <a:latin typeface="+mn-ea"/>
                <a:cs typeface="+mj-cs"/>
              </a:rPr>
              <a:t>地方立法</a:t>
            </a:r>
            <a:endParaRPr lang="en-US" altLang="zh-CN" sz="3000" dirty="0">
              <a:latin typeface="+mn-ea"/>
              <a:cs typeface="+mj-cs"/>
            </a:endParaRPr>
          </a:p>
          <a:p>
            <a:pPr marL="0" indent="0">
              <a:lnSpc>
                <a:spcPct val="140000"/>
              </a:lnSpc>
              <a:spcBef>
                <a:spcPts val="0"/>
              </a:spcBef>
              <a:buNone/>
            </a:pPr>
            <a:r>
              <a:rPr lang="en-US" altLang="zh-CN" sz="3000" dirty="0" err="1">
                <a:latin typeface="+mn-ea"/>
                <a:cs typeface="+mj-cs"/>
              </a:rPr>
              <a:t>eg</a:t>
            </a:r>
            <a:r>
              <a:rPr lang="en-US" altLang="zh-CN" sz="3000" dirty="0">
                <a:latin typeface="+mn-ea"/>
                <a:cs typeface="+mj-cs"/>
              </a:rPr>
              <a:t>.《</a:t>
            </a:r>
            <a:r>
              <a:rPr lang="zh-CN" altLang="en-US" sz="3000" dirty="0">
                <a:latin typeface="+mn-ea"/>
                <a:cs typeface="+mj-cs"/>
              </a:rPr>
              <a:t>内蒙古自治区家具产品修理更换退货责任规定</a:t>
            </a:r>
            <a:r>
              <a:rPr lang="en-US" altLang="zh-CN" sz="3000" dirty="0">
                <a:latin typeface="+mn-ea"/>
                <a:cs typeface="+mj-cs"/>
              </a:rPr>
              <a:t>》</a:t>
            </a:r>
            <a:r>
              <a:rPr lang="zh-CN" altLang="en-US" sz="3000" dirty="0">
                <a:latin typeface="+mn-ea"/>
                <a:cs typeface="+mj-cs"/>
              </a:rPr>
              <a:t>（</a:t>
            </a:r>
            <a:r>
              <a:rPr lang="en-US" altLang="zh-CN" sz="3000" dirty="0">
                <a:latin typeface="+mn-ea"/>
                <a:cs typeface="+mj-cs"/>
              </a:rPr>
              <a:t>1999</a:t>
            </a:r>
            <a:r>
              <a:rPr lang="zh-CN" altLang="en-US" sz="3000" dirty="0">
                <a:latin typeface="+mn-ea"/>
                <a:cs typeface="+mj-cs"/>
              </a:rPr>
              <a:t>年）</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山东省农用运输车产品修理更换退货责任规定</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2002</a:t>
            </a:r>
            <a:r>
              <a:rPr lang="zh-CN" altLang="en-US" sz="3000" dirty="0">
                <a:latin typeface="+mn-ea"/>
                <a:cs typeface="+mj-cs"/>
              </a:rPr>
              <a:t>年）</a:t>
            </a:r>
            <a:endParaRPr lang="en-US" altLang="zh-CN" sz="3000" dirty="0">
              <a:latin typeface="+mn-ea"/>
              <a:cs typeface="+mj-cs"/>
            </a:endParaRP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辽宁省农用运输车产品修理更换退货责任规定</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2003</a:t>
            </a:r>
            <a:r>
              <a:rPr lang="zh-CN" altLang="en-US" sz="3000" dirty="0">
                <a:latin typeface="+mn-ea"/>
                <a:cs typeface="+mj-cs"/>
              </a:rPr>
              <a:t>年）</a:t>
            </a:r>
            <a:endParaRPr lang="en-US" altLang="zh-CN" sz="3000" dirty="0">
              <a:latin typeface="+mn-ea"/>
              <a:cs typeface="+mj-cs"/>
            </a:endParaRPr>
          </a:p>
          <a:p>
            <a:pPr>
              <a:lnSpc>
                <a:spcPct val="140000"/>
              </a:lnSpc>
              <a:spcBef>
                <a:spcPts val="0"/>
              </a:spcBef>
            </a:pPr>
            <a:endParaRPr lang="zh-CN" altLang="en-US" sz="3000" dirty="0">
              <a:latin typeface="+mn-ea"/>
              <a:cs typeface="+mj-cs"/>
            </a:endParaRP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0171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458812"/>
            <a:ext cx="9505056" cy="724564"/>
          </a:xfrm>
        </p:spPr>
        <p:txBody>
          <a:bodyPr>
            <a:noAutofit/>
          </a:bodyPr>
          <a:lstStyle/>
          <a:p>
            <a:r>
              <a:rPr lang="zh-CN" altLang="en-US" sz="4000" b="1" dirty="0">
                <a:solidFill>
                  <a:srgbClr val="7C1D20"/>
                </a:solidFill>
                <a:latin typeface="+mn-ea"/>
              </a:rPr>
              <a:t>产品“三包”责任的基本内容</a:t>
            </a:r>
          </a:p>
        </p:txBody>
      </p:sp>
      <p:sp>
        <p:nvSpPr>
          <p:cNvPr id="3" name="内容占位符 2"/>
          <p:cNvSpPr>
            <a:spLocks noGrp="1"/>
          </p:cNvSpPr>
          <p:nvPr>
            <p:ph idx="1"/>
          </p:nvPr>
        </p:nvSpPr>
        <p:spPr>
          <a:xfrm>
            <a:off x="1019436" y="2565698"/>
            <a:ext cx="10153128" cy="3240360"/>
          </a:xfrm>
        </p:spPr>
        <p:txBody>
          <a:bodyPr numCol="2">
            <a:noAutofit/>
          </a:bodyPr>
          <a:lstStyle/>
          <a:p>
            <a:pPr>
              <a:lnSpc>
                <a:spcPct val="140000"/>
              </a:lnSpc>
              <a:spcBef>
                <a:spcPts val="0"/>
              </a:spcBef>
            </a:pPr>
            <a:r>
              <a:rPr lang="zh-CN" altLang="en-US" sz="3000" dirty="0">
                <a:latin typeface="+mn-ea"/>
                <a:cs typeface="+mj-cs"/>
              </a:rPr>
              <a:t>“三包”义务人</a:t>
            </a:r>
          </a:p>
          <a:p>
            <a:pPr>
              <a:lnSpc>
                <a:spcPct val="140000"/>
              </a:lnSpc>
              <a:spcBef>
                <a:spcPts val="0"/>
              </a:spcBef>
            </a:pPr>
            <a:r>
              <a:rPr lang="zh-CN" altLang="en-US" sz="3000" dirty="0">
                <a:latin typeface="+mn-ea"/>
                <a:cs typeface="+mj-cs"/>
              </a:rPr>
              <a:t>“三包”义务</a:t>
            </a:r>
          </a:p>
          <a:p>
            <a:pPr>
              <a:lnSpc>
                <a:spcPct val="140000"/>
              </a:lnSpc>
              <a:spcBef>
                <a:spcPts val="0"/>
              </a:spcBef>
            </a:pPr>
            <a:r>
              <a:rPr lang="zh-CN" altLang="en-US" sz="3000" dirty="0">
                <a:latin typeface="+mn-ea"/>
                <a:cs typeface="+mj-cs"/>
              </a:rPr>
              <a:t>“三包”范围</a:t>
            </a:r>
          </a:p>
          <a:p>
            <a:pPr>
              <a:lnSpc>
                <a:spcPct val="140000"/>
              </a:lnSpc>
              <a:spcBef>
                <a:spcPts val="0"/>
              </a:spcBef>
            </a:pPr>
            <a:r>
              <a:rPr lang="zh-CN" altLang="en-US" sz="3000" dirty="0">
                <a:latin typeface="+mn-ea"/>
                <a:cs typeface="+mj-cs"/>
              </a:rPr>
              <a:t>“三包”依据</a:t>
            </a:r>
          </a:p>
          <a:p>
            <a:pPr>
              <a:lnSpc>
                <a:spcPct val="140000"/>
              </a:lnSpc>
              <a:spcBef>
                <a:spcPts val="0"/>
              </a:spcBef>
            </a:pPr>
            <a:r>
              <a:rPr lang="zh-CN" altLang="en-US" sz="3000" dirty="0">
                <a:latin typeface="+mn-ea"/>
                <a:cs typeface="+mj-cs"/>
              </a:rPr>
              <a:t>“三包”费用</a:t>
            </a:r>
          </a:p>
          <a:p>
            <a:pPr>
              <a:lnSpc>
                <a:spcPct val="140000"/>
              </a:lnSpc>
              <a:spcBef>
                <a:spcPts val="0"/>
              </a:spcBef>
            </a:pPr>
            <a:r>
              <a:rPr lang="zh-CN" altLang="en-US" sz="3000" dirty="0">
                <a:latin typeface="+mn-ea"/>
                <a:cs typeface="+mj-cs"/>
              </a:rPr>
              <a:t>“三包”期限</a:t>
            </a:r>
            <a:endParaRPr lang="en-US" altLang="zh-CN" sz="3000" dirty="0">
              <a:latin typeface="+mn-ea"/>
              <a:cs typeface="+mj-cs"/>
            </a:endParaRPr>
          </a:p>
          <a:p>
            <a:pPr>
              <a:lnSpc>
                <a:spcPct val="140000"/>
              </a:lnSpc>
              <a:spcBef>
                <a:spcPts val="0"/>
              </a:spcBef>
            </a:pPr>
            <a:r>
              <a:rPr lang="zh-CN" altLang="en-US" sz="3000" dirty="0">
                <a:latin typeface="+mn-ea"/>
                <a:cs typeface="+mj-cs"/>
              </a:rPr>
              <a:t>“三包”次数</a:t>
            </a:r>
          </a:p>
          <a:p>
            <a:pPr>
              <a:lnSpc>
                <a:spcPct val="140000"/>
              </a:lnSpc>
              <a:spcBef>
                <a:spcPts val="0"/>
              </a:spcBef>
            </a:pPr>
            <a:r>
              <a:rPr lang="zh-CN" altLang="en-US" sz="3000" dirty="0">
                <a:latin typeface="+mn-ea"/>
                <a:cs typeface="+mj-cs"/>
              </a:rPr>
              <a:t>不予“三包”的情况</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797008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“三包”义务人</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主要是销售商</a:t>
            </a:r>
          </a:p>
          <a:p>
            <a:pPr>
              <a:lnSpc>
                <a:spcPct val="140000"/>
              </a:lnSpc>
              <a:spcBef>
                <a:spcPts val="0"/>
              </a:spcBef>
            </a:pPr>
            <a:r>
              <a:rPr lang="zh-CN" altLang="en-US" sz="3000" dirty="0">
                <a:latin typeface="+mn-ea"/>
                <a:cs typeface="+mj-cs"/>
              </a:rPr>
              <a:t>生产商（“三包”费用的承担者）</a:t>
            </a:r>
          </a:p>
          <a:p>
            <a:pPr>
              <a:lnSpc>
                <a:spcPct val="140000"/>
              </a:lnSpc>
              <a:spcBef>
                <a:spcPts val="0"/>
              </a:spcBef>
            </a:pPr>
            <a:r>
              <a:rPr lang="zh-CN" altLang="en-US" sz="3000" dirty="0">
                <a:latin typeface="+mn-ea"/>
                <a:cs typeface="+mj-cs"/>
              </a:rPr>
              <a:t>修理商（实际修理人）</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4237388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096531"/>
            <a:ext cx="9505056" cy="724564"/>
          </a:xfrm>
        </p:spPr>
        <p:txBody>
          <a:bodyPr>
            <a:noAutofit/>
          </a:bodyPr>
          <a:lstStyle/>
          <a:p>
            <a:r>
              <a:rPr lang="zh-CN" altLang="en-US" sz="4000" b="1" dirty="0">
                <a:solidFill>
                  <a:srgbClr val="7C1D20"/>
                </a:solidFill>
                <a:latin typeface="+mn-ea"/>
              </a:rPr>
              <a:t>“三包”义务</a:t>
            </a:r>
          </a:p>
        </p:txBody>
      </p:sp>
      <p:sp>
        <p:nvSpPr>
          <p:cNvPr id="3" name="内容占位符 2"/>
          <p:cNvSpPr>
            <a:spLocks noGrp="1"/>
          </p:cNvSpPr>
          <p:nvPr>
            <p:ph idx="1"/>
          </p:nvPr>
        </p:nvSpPr>
        <p:spPr>
          <a:xfrm>
            <a:off x="982638" y="1989634"/>
            <a:ext cx="10801200" cy="4320480"/>
          </a:xfrm>
        </p:spPr>
        <p:txBody>
          <a:bodyPr>
            <a:noAutofit/>
          </a:bodyPr>
          <a:lstStyle/>
          <a:p>
            <a:pPr>
              <a:lnSpc>
                <a:spcPct val="140000"/>
              </a:lnSpc>
              <a:spcBef>
                <a:spcPts val="0"/>
              </a:spcBef>
            </a:pPr>
            <a:r>
              <a:rPr lang="en-US" altLang="zh-CN" sz="3000" b="1" dirty="0">
                <a:latin typeface="+mn-ea"/>
                <a:cs typeface="+mj-cs"/>
              </a:rPr>
              <a:t>《</a:t>
            </a:r>
            <a:r>
              <a:rPr lang="zh-CN" altLang="en-US" sz="3000" b="1" dirty="0">
                <a:latin typeface="+mn-ea"/>
                <a:cs typeface="+mj-cs"/>
              </a:rPr>
              <a:t>部分商品修理更换退货责任规定</a:t>
            </a:r>
            <a:r>
              <a:rPr lang="en-US" altLang="zh-CN" sz="3000" b="1" dirty="0">
                <a:latin typeface="+mn-ea"/>
                <a:cs typeface="+mj-cs"/>
              </a:rPr>
              <a:t>》</a:t>
            </a:r>
          </a:p>
          <a:p>
            <a:pPr marL="514350" indent="-514350">
              <a:lnSpc>
                <a:spcPct val="140000"/>
              </a:lnSpc>
              <a:spcBef>
                <a:spcPts val="0"/>
              </a:spcBef>
              <a:buFont typeface="+mj-lt"/>
              <a:buAutoNum type="arabicPeriod"/>
            </a:pPr>
            <a:r>
              <a:rPr lang="zh-CN" altLang="en-US" sz="3000" dirty="0">
                <a:latin typeface="+mn-ea"/>
                <a:cs typeface="+mj-cs"/>
              </a:rPr>
              <a:t>销售者的义务（第五条）</a:t>
            </a:r>
          </a:p>
          <a:p>
            <a:pPr marL="0" indent="0">
              <a:lnSpc>
                <a:spcPct val="140000"/>
              </a:lnSpc>
              <a:spcBef>
                <a:spcPts val="0"/>
              </a:spcBef>
              <a:buNone/>
            </a:pPr>
            <a:r>
              <a:rPr lang="zh-CN" altLang="en-US" sz="2800" dirty="0">
                <a:latin typeface="+mn-ea"/>
                <a:cs typeface="+mj-cs"/>
              </a:rPr>
              <a:t>    销售者应当履行下列义务：</a:t>
            </a:r>
          </a:p>
          <a:p>
            <a:pPr marL="0" indent="0">
              <a:lnSpc>
                <a:spcPct val="140000"/>
              </a:lnSpc>
              <a:spcBef>
                <a:spcPts val="0"/>
              </a:spcBef>
              <a:buNone/>
            </a:pPr>
            <a:r>
              <a:rPr lang="zh-CN" altLang="en-US" sz="2800" dirty="0">
                <a:latin typeface="+mn-ea"/>
                <a:cs typeface="+mj-cs"/>
              </a:rPr>
              <a:t>（一）不能保证实施三包规定的，不得销售目录所列产品；</a:t>
            </a:r>
          </a:p>
          <a:p>
            <a:pPr marL="0" indent="0">
              <a:lnSpc>
                <a:spcPct val="140000"/>
              </a:lnSpc>
              <a:spcBef>
                <a:spcPts val="0"/>
              </a:spcBef>
              <a:buNone/>
            </a:pPr>
            <a:r>
              <a:rPr lang="zh-CN" altLang="en-US" sz="2800" dirty="0">
                <a:latin typeface="+mn-ea"/>
                <a:cs typeface="+mj-cs"/>
              </a:rPr>
              <a:t>（二）保持销售产品的质量；</a:t>
            </a:r>
          </a:p>
          <a:p>
            <a:pPr marL="0" indent="0">
              <a:lnSpc>
                <a:spcPct val="140000"/>
              </a:lnSpc>
              <a:spcBef>
                <a:spcPts val="0"/>
              </a:spcBef>
              <a:buNone/>
            </a:pPr>
            <a:r>
              <a:rPr lang="zh-CN" altLang="en-US" sz="2800" dirty="0">
                <a:latin typeface="+mn-ea"/>
                <a:cs typeface="+mj-cs"/>
              </a:rPr>
              <a:t>（三）执行进货检查验收制度，不符合法定标识要求的，一律不准销售；</a:t>
            </a:r>
          </a:p>
          <a:p>
            <a:pPr marL="0" indent="0">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30393346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2061642"/>
            <a:ext cx="10729192" cy="2431660"/>
          </a:xfrm>
        </p:spPr>
        <p:txBody>
          <a:bodyPr>
            <a:noAutofit/>
          </a:bodyPr>
          <a:lstStyle/>
          <a:p>
            <a:pPr marL="0" indent="0">
              <a:lnSpc>
                <a:spcPct val="140000"/>
              </a:lnSpc>
              <a:spcBef>
                <a:spcPts val="0"/>
              </a:spcBef>
              <a:buNone/>
            </a:pPr>
            <a:r>
              <a:rPr lang="zh-CN" altLang="en-US" sz="3000" dirty="0">
                <a:latin typeface="+mn-ea"/>
                <a:cs typeface="+mj-cs"/>
              </a:rPr>
              <a:t>（四）产品出售时，应当开箱检验，正确调试，介绍使用维护事项、三包方式及修理单位，提供</a:t>
            </a:r>
            <a:r>
              <a:rPr lang="zh-CN" altLang="en-US" sz="3000" b="1" dirty="0">
                <a:latin typeface="+mn-ea"/>
                <a:cs typeface="+mj-cs"/>
              </a:rPr>
              <a:t>有效发票和三包凭证</a:t>
            </a:r>
            <a:r>
              <a:rPr lang="zh-CN" altLang="en-US" sz="3000" dirty="0">
                <a:latin typeface="+mn-ea"/>
                <a:cs typeface="+mj-cs"/>
              </a:rPr>
              <a:t>。</a:t>
            </a:r>
          </a:p>
          <a:p>
            <a:pPr marL="0" indent="0">
              <a:lnSpc>
                <a:spcPct val="140000"/>
              </a:lnSpc>
              <a:spcBef>
                <a:spcPts val="0"/>
              </a:spcBef>
              <a:buNone/>
            </a:pPr>
            <a:r>
              <a:rPr lang="zh-CN" altLang="en-US" sz="3000" dirty="0">
                <a:latin typeface="+mn-ea"/>
                <a:cs typeface="+mj-cs"/>
              </a:rPr>
              <a:t>（五）妥善处理消费者的查询、投诉，并提供服务。</a:t>
            </a:r>
          </a:p>
          <a:p>
            <a:pPr>
              <a:lnSpc>
                <a:spcPct val="140000"/>
              </a:lnSpc>
              <a:spcBef>
                <a:spcPts val="0"/>
              </a:spcBef>
            </a:pPr>
            <a:endParaRPr lang="zh-CN" altLang="en-US" sz="3000" dirty="0">
              <a:latin typeface="+mn-ea"/>
              <a:cs typeface="+mj-cs"/>
            </a:endParaRP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845411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125538"/>
            <a:ext cx="9937104" cy="5328592"/>
          </a:xfrm>
        </p:spPr>
        <p:txBody>
          <a:bodyPr>
            <a:noAutofit/>
          </a:bodyPr>
          <a:lstStyle/>
          <a:p>
            <a:pPr marL="514350" indent="-514350">
              <a:lnSpc>
                <a:spcPct val="140000"/>
              </a:lnSpc>
              <a:spcBef>
                <a:spcPts val="0"/>
              </a:spcBef>
              <a:buFont typeface="+mj-lt"/>
              <a:buAutoNum type="arabicPeriod" startAt="2"/>
            </a:pPr>
            <a:r>
              <a:rPr lang="zh-CN" altLang="en-US" sz="3000" dirty="0">
                <a:latin typeface="+mn-ea"/>
                <a:cs typeface="+mj-cs"/>
              </a:rPr>
              <a:t>修理者的义务（第六条）</a:t>
            </a:r>
          </a:p>
          <a:p>
            <a:pPr marL="0" indent="0">
              <a:lnSpc>
                <a:spcPct val="140000"/>
              </a:lnSpc>
              <a:spcBef>
                <a:spcPts val="0"/>
              </a:spcBef>
              <a:buNone/>
            </a:pPr>
            <a:r>
              <a:rPr lang="zh-CN" altLang="en-US" sz="3000" dirty="0">
                <a:latin typeface="+mn-ea"/>
                <a:cs typeface="+mj-cs"/>
              </a:rPr>
              <a:t>修理者应当履行下列义务：</a:t>
            </a:r>
          </a:p>
          <a:p>
            <a:pPr marL="0" indent="0">
              <a:lnSpc>
                <a:spcPct val="140000"/>
              </a:lnSpc>
              <a:spcBef>
                <a:spcPts val="0"/>
              </a:spcBef>
              <a:buNone/>
            </a:pPr>
            <a:r>
              <a:rPr lang="zh-CN" altLang="en-US" sz="3000" dirty="0">
                <a:latin typeface="+mn-ea"/>
                <a:cs typeface="+mj-cs"/>
              </a:rPr>
              <a:t>（一）承担修理服务业务；</a:t>
            </a:r>
          </a:p>
          <a:p>
            <a:pPr marL="0" indent="0">
              <a:lnSpc>
                <a:spcPct val="140000"/>
              </a:lnSpc>
              <a:spcBef>
                <a:spcPts val="0"/>
              </a:spcBef>
              <a:buNone/>
            </a:pPr>
            <a:r>
              <a:rPr lang="zh-CN" altLang="en-US" sz="3000" dirty="0">
                <a:latin typeface="+mn-ea"/>
                <a:cs typeface="+mj-cs"/>
              </a:rPr>
              <a:t>（二）维护销售者、生产者的信誉，不得使用与产品技术要求不符的元器件和零配件。认真记录故障及修理后产品质量状况，保证修理后的产品能够正常使用</a:t>
            </a:r>
            <a:r>
              <a:rPr lang="zh-CN" altLang="en-US" sz="3000" b="1" dirty="0">
                <a:latin typeface="+mn-ea"/>
                <a:cs typeface="+mj-cs"/>
              </a:rPr>
              <a:t>３０日</a:t>
            </a:r>
            <a:r>
              <a:rPr lang="zh-CN" altLang="en-US" sz="3000" dirty="0">
                <a:latin typeface="+mn-ea"/>
                <a:cs typeface="+mj-cs"/>
              </a:rPr>
              <a:t>以上；</a:t>
            </a:r>
          </a:p>
          <a:p>
            <a:pPr marL="0" indent="0">
              <a:lnSpc>
                <a:spcPct val="140000"/>
              </a:lnSpc>
              <a:spcBef>
                <a:spcPts val="0"/>
              </a:spcBef>
              <a:buNone/>
            </a:pPr>
            <a:r>
              <a:rPr lang="zh-CN" altLang="en-US" sz="3000" dirty="0">
                <a:latin typeface="+mn-ea"/>
                <a:cs typeface="+mj-cs"/>
              </a:rPr>
              <a:t>（三）保证修理费用和修理配件全部用于修理。接受销售者、生产者的监督和检查；</a:t>
            </a:r>
          </a:p>
        </p:txBody>
      </p:sp>
    </p:spTree>
    <p:extLst>
      <p:ext uri="{BB962C8B-B14F-4D97-AF65-F5344CB8AC3E}">
        <p14:creationId xmlns:p14="http://schemas.microsoft.com/office/powerpoint/2010/main" val="31639602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2061642"/>
            <a:ext cx="10729192" cy="2431660"/>
          </a:xfrm>
        </p:spPr>
        <p:txBody>
          <a:bodyPr>
            <a:noAutofit/>
          </a:bodyPr>
          <a:lstStyle/>
          <a:p>
            <a:pPr marL="0" indent="0">
              <a:lnSpc>
                <a:spcPct val="140000"/>
              </a:lnSpc>
              <a:spcBef>
                <a:spcPts val="0"/>
              </a:spcBef>
              <a:buNone/>
            </a:pPr>
            <a:r>
              <a:rPr lang="zh-CN" altLang="en-US" sz="3000" dirty="0">
                <a:latin typeface="+mn-ea"/>
                <a:cs typeface="+mj-cs"/>
              </a:rPr>
              <a:t>（四）承担因自身修理失误造的责任和损失；</a:t>
            </a:r>
          </a:p>
          <a:p>
            <a:pPr marL="0" indent="0">
              <a:lnSpc>
                <a:spcPct val="140000"/>
              </a:lnSpc>
              <a:spcBef>
                <a:spcPts val="0"/>
              </a:spcBef>
              <a:buNone/>
            </a:pPr>
            <a:r>
              <a:rPr lang="zh-CN" altLang="en-US" sz="3000" dirty="0">
                <a:latin typeface="+mn-ea"/>
                <a:cs typeface="+mj-cs"/>
              </a:rPr>
              <a:t>（五）接受消费者有关产品修理质量的查询。</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9381609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66614" y="1053530"/>
            <a:ext cx="11305256" cy="5328592"/>
          </a:xfrm>
        </p:spPr>
        <p:txBody>
          <a:bodyPr>
            <a:noAutofit/>
          </a:bodyPr>
          <a:lstStyle/>
          <a:p>
            <a:pPr marL="514350" indent="-514350">
              <a:lnSpc>
                <a:spcPct val="140000"/>
              </a:lnSpc>
              <a:spcBef>
                <a:spcPts val="0"/>
              </a:spcBef>
              <a:buFont typeface="+mj-lt"/>
              <a:buAutoNum type="arabicPeriod" startAt="3"/>
            </a:pPr>
            <a:r>
              <a:rPr lang="zh-CN" altLang="en-US" sz="3000" dirty="0">
                <a:latin typeface="+mn-ea"/>
                <a:cs typeface="+mj-cs"/>
              </a:rPr>
              <a:t>生产者的义务（第七条）</a:t>
            </a:r>
            <a:endParaRPr lang="en-US" altLang="zh-CN" sz="3000" dirty="0">
              <a:latin typeface="+mn-ea"/>
              <a:cs typeface="+mj-cs"/>
            </a:endParaRPr>
          </a:p>
          <a:p>
            <a:pPr marL="0" indent="0">
              <a:lnSpc>
                <a:spcPct val="140000"/>
              </a:lnSpc>
              <a:spcBef>
                <a:spcPts val="0"/>
              </a:spcBef>
              <a:buNone/>
            </a:pPr>
            <a:r>
              <a:rPr lang="zh-CN" altLang="en-US" sz="2800" dirty="0">
                <a:latin typeface="+mn-ea"/>
                <a:cs typeface="+mj-cs"/>
              </a:rPr>
              <a:t>生产者应当履行下列义务：</a:t>
            </a:r>
          </a:p>
          <a:p>
            <a:pPr marL="0" indent="0">
              <a:lnSpc>
                <a:spcPct val="140000"/>
              </a:lnSpc>
              <a:spcBef>
                <a:spcPts val="0"/>
              </a:spcBef>
              <a:buNone/>
            </a:pPr>
            <a:r>
              <a:rPr lang="zh-CN" altLang="en-US" sz="2800" dirty="0">
                <a:latin typeface="+mn-ea"/>
                <a:cs typeface="+mj-cs"/>
              </a:rPr>
              <a:t>（一）明确三包方式。生产者自行设置或者指定修理单位的，必须随产品向消费者提供三包凭证、修理单位的名单、地址、联系电话等；</a:t>
            </a:r>
          </a:p>
          <a:p>
            <a:pPr marL="0" indent="0">
              <a:lnSpc>
                <a:spcPct val="140000"/>
              </a:lnSpc>
              <a:spcBef>
                <a:spcPts val="0"/>
              </a:spcBef>
              <a:buNone/>
            </a:pPr>
            <a:r>
              <a:rPr lang="zh-CN" altLang="en-US" sz="2800" dirty="0">
                <a:latin typeface="+mn-ea"/>
                <a:cs typeface="+mj-cs"/>
              </a:rPr>
              <a:t>（二）向负责修理的销售者、修理者提供修理技术资料、合格的修理配件，负责培训，提供修理费用。保证在产品停产后五年内继续提供符合技术要求的零配件；</a:t>
            </a:r>
          </a:p>
          <a:p>
            <a:pPr marL="0" indent="0">
              <a:lnSpc>
                <a:spcPct val="140000"/>
              </a:lnSpc>
              <a:spcBef>
                <a:spcPts val="0"/>
              </a:spcBef>
              <a:buNone/>
            </a:pPr>
            <a:r>
              <a:rPr lang="zh-CN" altLang="en-US" sz="2800" dirty="0">
                <a:latin typeface="+mn-ea"/>
                <a:cs typeface="+mj-cs"/>
              </a:rPr>
              <a:t>（三）妥善处理消费者直接或者间接的查询，并提供服务。</a:t>
            </a:r>
          </a:p>
        </p:txBody>
      </p:sp>
    </p:spTree>
    <p:extLst>
      <p:ext uri="{BB962C8B-B14F-4D97-AF65-F5344CB8AC3E}">
        <p14:creationId xmlns:p14="http://schemas.microsoft.com/office/powerpoint/2010/main" val="18280694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“三包”范围</a:t>
            </a:r>
          </a:p>
        </p:txBody>
      </p:sp>
      <p:sp>
        <p:nvSpPr>
          <p:cNvPr id="3" name="内容占位符 2"/>
          <p:cNvSpPr>
            <a:spLocks noGrp="1"/>
          </p:cNvSpPr>
          <p:nvPr>
            <p:ph idx="1"/>
          </p:nvPr>
        </p:nvSpPr>
        <p:spPr>
          <a:xfrm>
            <a:off x="838622" y="2277666"/>
            <a:ext cx="10441160" cy="3672408"/>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实施三包的部分商品目录</a:t>
            </a:r>
            <a:r>
              <a:rPr lang="en-US" altLang="zh-CN" sz="3000" dirty="0">
                <a:latin typeface="+mn-ea"/>
                <a:cs typeface="+mj-cs"/>
              </a:rPr>
              <a:t>》</a:t>
            </a:r>
            <a:r>
              <a:rPr lang="zh-CN" altLang="en-US" sz="3000" dirty="0">
                <a:latin typeface="+mn-ea"/>
                <a:cs typeface="+mj-cs"/>
              </a:rPr>
              <a:t>（</a:t>
            </a:r>
            <a:r>
              <a:rPr lang="en-US" altLang="zh-CN" sz="3000" dirty="0">
                <a:latin typeface="+mn-ea"/>
                <a:cs typeface="+mj-cs"/>
              </a:rPr>
              <a:t>《</a:t>
            </a:r>
            <a:r>
              <a:rPr lang="zh-CN" altLang="en-US" sz="3000" dirty="0">
                <a:latin typeface="+mn-ea"/>
                <a:cs typeface="+mj-cs"/>
              </a:rPr>
              <a:t>部分商品修理更换退货责任规定</a:t>
            </a:r>
            <a:r>
              <a:rPr lang="en-US" altLang="zh-CN" sz="3000" dirty="0">
                <a:latin typeface="+mn-ea"/>
                <a:cs typeface="+mj-cs"/>
              </a:rPr>
              <a:t>》1995</a:t>
            </a:r>
            <a:r>
              <a:rPr lang="zh-CN" altLang="en-US" sz="3000" dirty="0">
                <a:latin typeface="+mn-ea"/>
                <a:cs typeface="+mj-cs"/>
              </a:rPr>
              <a:t>年）中规定了</a:t>
            </a:r>
            <a:r>
              <a:rPr lang="en-US" altLang="zh-CN" sz="3000" dirty="0">
                <a:latin typeface="+mn-ea"/>
                <a:cs typeface="+mj-cs"/>
              </a:rPr>
              <a:t>18</a:t>
            </a:r>
            <a:r>
              <a:rPr lang="zh-CN" altLang="en-US" sz="3000" dirty="0">
                <a:latin typeface="+mn-ea"/>
                <a:cs typeface="+mj-cs"/>
              </a:rPr>
              <a:t>种商品：</a:t>
            </a:r>
            <a:endParaRPr lang="en-US" altLang="zh-CN" sz="3000" dirty="0">
              <a:latin typeface="+mn-ea"/>
              <a:cs typeface="+mj-cs"/>
            </a:endParaRPr>
          </a:p>
          <a:p>
            <a:pPr>
              <a:lnSpc>
                <a:spcPct val="140000"/>
              </a:lnSpc>
              <a:spcBef>
                <a:spcPts val="0"/>
              </a:spcBef>
            </a:pPr>
            <a:r>
              <a:rPr lang="zh-CN" altLang="en-US" sz="3000" dirty="0">
                <a:latin typeface="+mn-ea"/>
                <a:cs typeface="+mj-cs"/>
              </a:rPr>
              <a:t>自行车、彩色电视机、黑白电视机、家用录像机、摄像机、收录机、电子琴、家用电冰箱、洗衣机、电风扇、微波炉、吸尘器、家用空调器、吸排油烟机、燃气热水器、缝纫机、钟表、摩托车</a:t>
            </a:r>
          </a:p>
        </p:txBody>
      </p:sp>
    </p:spTree>
    <p:extLst>
      <p:ext uri="{BB962C8B-B14F-4D97-AF65-F5344CB8AC3E}">
        <p14:creationId xmlns:p14="http://schemas.microsoft.com/office/powerpoint/2010/main" val="5614798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“三包”范围</a:t>
            </a:r>
          </a:p>
        </p:txBody>
      </p:sp>
      <p:sp>
        <p:nvSpPr>
          <p:cNvPr id="3" name="内容占位符 2"/>
          <p:cNvSpPr>
            <a:spLocks noGrp="1"/>
          </p:cNvSpPr>
          <p:nvPr>
            <p:ph idx="1"/>
          </p:nvPr>
        </p:nvSpPr>
        <p:spPr>
          <a:xfrm>
            <a:off x="838622" y="2277666"/>
            <a:ext cx="10441160" cy="3672408"/>
          </a:xfrm>
        </p:spPr>
        <p:txBody>
          <a:bodyPr>
            <a:noAutofit/>
          </a:bodyPr>
          <a:lstStyle/>
          <a:p>
            <a:pPr>
              <a:lnSpc>
                <a:spcPct val="140000"/>
              </a:lnSpc>
              <a:spcBef>
                <a:spcPts val="0"/>
              </a:spcBef>
            </a:pPr>
            <a:r>
              <a:rPr lang="zh-CN" altLang="en-US" sz="3000" dirty="0">
                <a:latin typeface="+mn-ea"/>
                <a:cs typeface="+mj-cs"/>
              </a:rPr>
              <a:t>后又增加了农业机械、移动电话机、固定电话机、微型计算机、家用视听商品、家用汽车产品等</a:t>
            </a:r>
            <a:r>
              <a:rPr lang="en-US" altLang="zh-CN" sz="3000" dirty="0">
                <a:latin typeface="+mn-ea"/>
                <a:cs typeface="+mj-cs"/>
              </a:rPr>
              <a:t>6</a:t>
            </a:r>
            <a:r>
              <a:rPr lang="zh-CN" altLang="en-US" sz="3000" dirty="0">
                <a:latin typeface="+mn-ea"/>
                <a:cs typeface="+mj-cs"/>
              </a:rPr>
              <a:t>种，现总共</a:t>
            </a:r>
            <a:r>
              <a:rPr lang="en-US" altLang="zh-CN" sz="3000" dirty="0">
                <a:latin typeface="+mn-ea"/>
                <a:cs typeface="+mj-cs"/>
              </a:rPr>
              <a:t>24</a:t>
            </a:r>
            <a:r>
              <a:rPr lang="zh-CN" altLang="en-US" sz="3000" dirty="0">
                <a:latin typeface="+mn-ea"/>
                <a:cs typeface="+mj-cs"/>
              </a:rPr>
              <a:t>种</a:t>
            </a:r>
            <a:endParaRPr lang="en-US" altLang="zh-CN" sz="3000" dirty="0">
              <a:latin typeface="+mn-ea"/>
              <a:cs typeface="+mj-cs"/>
            </a:endParaRPr>
          </a:p>
        </p:txBody>
      </p:sp>
    </p:spTree>
    <p:extLst>
      <p:ext uri="{BB962C8B-B14F-4D97-AF65-F5344CB8AC3E}">
        <p14:creationId xmlns:p14="http://schemas.microsoft.com/office/powerpoint/2010/main" val="256322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774726" y="874556"/>
            <a:ext cx="8469646" cy="724564"/>
          </a:xfrm>
        </p:spPr>
        <p:txBody>
          <a:bodyPr>
            <a:noAutofit/>
          </a:bodyPr>
          <a:lstStyle/>
          <a:p>
            <a:r>
              <a:rPr lang="en-US" altLang="zh-CN" sz="4000" b="1" dirty="0">
                <a:solidFill>
                  <a:srgbClr val="7C1D20"/>
                </a:solidFill>
                <a:latin typeface="+mn-ea"/>
              </a:rPr>
              <a:t>12315</a:t>
            </a:r>
            <a:endParaRPr lang="zh-CN" altLang="en-US" sz="4000" b="1" dirty="0">
              <a:solidFill>
                <a:srgbClr val="7C1D20"/>
              </a:solidFill>
              <a:latin typeface="+mn-ea"/>
            </a:endParaRPr>
          </a:p>
        </p:txBody>
      </p:sp>
      <p:sp>
        <p:nvSpPr>
          <p:cNvPr id="3" name="内容占位符 2"/>
          <p:cNvSpPr>
            <a:spLocks noGrp="1"/>
          </p:cNvSpPr>
          <p:nvPr>
            <p:ph idx="1"/>
          </p:nvPr>
        </p:nvSpPr>
        <p:spPr>
          <a:xfrm>
            <a:off x="478582" y="1599120"/>
            <a:ext cx="11377264" cy="4927018"/>
          </a:xfrm>
        </p:spPr>
        <p:txBody>
          <a:bodyPr>
            <a:noAutofit/>
          </a:bodyPr>
          <a:lstStyle/>
          <a:p>
            <a:pPr>
              <a:lnSpc>
                <a:spcPct val="140000"/>
              </a:lnSpc>
              <a:spcBef>
                <a:spcPts val="0"/>
              </a:spcBef>
            </a:pPr>
            <a:r>
              <a:rPr lang="zh-CN" altLang="en-US" sz="2800" dirty="0">
                <a:latin typeface="+mn-ea"/>
                <a:cs typeface="+mj-cs"/>
              </a:rPr>
              <a:t>“</a:t>
            </a:r>
            <a:r>
              <a:rPr lang="en-US" altLang="zh-CN" sz="2800" dirty="0">
                <a:latin typeface="+mn-ea"/>
                <a:cs typeface="+mj-cs"/>
              </a:rPr>
              <a:t>12315”</a:t>
            </a:r>
            <a:r>
              <a:rPr lang="zh-CN" altLang="en-US" sz="2800" dirty="0">
                <a:latin typeface="+mn-ea"/>
                <a:cs typeface="+mj-cs"/>
              </a:rPr>
              <a:t>指的是消费者投诉举报</a:t>
            </a:r>
            <a:r>
              <a:rPr lang="zh-CN" altLang="en-US" sz="2800" b="1" dirty="0">
                <a:latin typeface="+mn-ea"/>
                <a:cs typeface="+mj-cs"/>
              </a:rPr>
              <a:t>专线电话</a:t>
            </a:r>
            <a:r>
              <a:rPr lang="zh-CN" altLang="en-US" sz="2800" dirty="0">
                <a:latin typeface="+mn-ea"/>
                <a:cs typeface="+mj-cs"/>
              </a:rPr>
              <a:t>和全国</a:t>
            </a:r>
            <a:r>
              <a:rPr lang="zh-CN" altLang="en-US" sz="2800" b="1" dirty="0">
                <a:latin typeface="+mn-ea"/>
                <a:cs typeface="+mj-cs"/>
              </a:rPr>
              <a:t>互联网平台</a:t>
            </a:r>
            <a:r>
              <a:rPr lang="zh-CN" altLang="en-US" sz="2800" dirty="0">
                <a:latin typeface="+mn-ea"/>
                <a:cs typeface="+mj-cs"/>
              </a:rPr>
              <a:t>。</a:t>
            </a:r>
            <a:endParaRPr lang="en-US" altLang="zh-CN" sz="2800" dirty="0">
              <a:latin typeface="+mn-ea"/>
              <a:cs typeface="+mj-cs"/>
            </a:endParaRPr>
          </a:p>
          <a:p>
            <a:pPr>
              <a:lnSpc>
                <a:spcPct val="140000"/>
              </a:lnSpc>
              <a:spcBef>
                <a:spcPts val="0"/>
              </a:spcBef>
            </a:pPr>
            <a:r>
              <a:rPr lang="zh-CN" altLang="en-US" sz="2800" dirty="0">
                <a:latin typeface="+mn-ea"/>
                <a:cs typeface="+mj-cs"/>
              </a:rPr>
              <a:t>专线电话是</a:t>
            </a:r>
            <a:r>
              <a:rPr lang="en-US" altLang="zh-CN" sz="2800" dirty="0">
                <a:latin typeface="+mn-ea"/>
                <a:cs typeface="+mj-cs"/>
              </a:rPr>
              <a:t>1999</a:t>
            </a:r>
            <a:r>
              <a:rPr lang="zh-CN" altLang="en-US" sz="2800" dirty="0">
                <a:latin typeface="+mn-ea"/>
                <a:cs typeface="+mj-cs"/>
              </a:rPr>
              <a:t>年</a:t>
            </a:r>
            <a:r>
              <a:rPr lang="en-US" altLang="zh-CN" sz="2800" dirty="0">
                <a:latin typeface="+mn-ea"/>
                <a:cs typeface="+mj-cs"/>
              </a:rPr>
              <a:t>3</a:t>
            </a:r>
            <a:r>
              <a:rPr lang="zh-CN" altLang="en-US" sz="2800" dirty="0">
                <a:latin typeface="+mn-ea"/>
                <a:cs typeface="+mj-cs"/>
              </a:rPr>
              <a:t>月</a:t>
            </a:r>
            <a:r>
              <a:rPr lang="en-US" altLang="zh-CN" sz="2800" dirty="0">
                <a:latin typeface="+mn-ea"/>
                <a:cs typeface="+mj-cs"/>
              </a:rPr>
              <a:t>15</a:t>
            </a:r>
            <a:r>
              <a:rPr lang="zh-CN" altLang="en-US" sz="2800" dirty="0">
                <a:latin typeface="+mn-ea"/>
                <a:cs typeface="+mj-cs"/>
              </a:rPr>
              <a:t>日，国家工商行政管理总局在全国设立的专门受理消费者投诉举报的专用电话号码。</a:t>
            </a:r>
            <a:endParaRPr lang="en-US" altLang="zh-CN" sz="2800" dirty="0">
              <a:latin typeface="+mn-ea"/>
              <a:cs typeface="+mj-cs"/>
            </a:endParaRPr>
          </a:p>
          <a:p>
            <a:pPr>
              <a:lnSpc>
                <a:spcPct val="140000"/>
              </a:lnSpc>
              <a:spcBef>
                <a:spcPts val="0"/>
              </a:spcBef>
            </a:pPr>
            <a:r>
              <a:rPr lang="zh-CN" altLang="en-US" sz="2800" dirty="0">
                <a:latin typeface="+mn-ea"/>
                <a:cs typeface="+mj-cs"/>
              </a:rPr>
              <a:t>全国</a:t>
            </a:r>
            <a:r>
              <a:rPr lang="en-US" altLang="zh-CN" sz="2800" dirty="0">
                <a:latin typeface="+mn-ea"/>
                <a:cs typeface="+mj-cs"/>
              </a:rPr>
              <a:t>12315</a:t>
            </a:r>
            <a:r>
              <a:rPr lang="zh-CN" altLang="en-US" sz="2800" dirty="0">
                <a:latin typeface="+mn-ea"/>
                <a:cs typeface="+mj-cs"/>
              </a:rPr>
              <a:t>互联网平台在</a:t>
            </a:r>
            <a:r>
              <a:rPr lang="en-US" altLang="zh-CN" sz="2800" dirty="0">
                <a:latin typeface="+mn-ea"/>
                <a:cs typeface="+mj-cs"/>
              </a:rPr>
              <a:t>2017</a:t>
            </a:r>
            <a:r>
              <a:rPr lang="zh-CN" altLang="en-US" sz="2800" dirty="0">
                <a:latin typeface="+mn-ea"/>
                <a:cs typeface="+mj-cs"/>
              </a:rPr>
              <a:t>年</a:t>
            </a:r>
            <a:r>
              <a:rPr lang="en-US" altLang="zh-CN" sz="2800" dirty="0">
                <a:latin typeface="+mn-ea"/>
                <a:cs typeface="+mj-cs"/>
              </a:rPr>
              <a:t>3</a:t>
            </a:r>
            <a:r>
              <a:rPr lang="zh-CN" altLang="en-US" sz="2800" dirty="0">
                <a:latin typeface="+mn-ea"/>
                <a:cs typeface="+mj-cs"/>
              </a:rPr>
              <a:t>月</a:t>
            </a:r>
            <a:r>
              <a:rPr lang="en-US" altLang="zh-CN" sz="2800" dirty="0">
                <a:latin typeface="+mn-ea"/>
                <a:cs typeface="+mj-cs"/>
              </a:rPr>
              <a:t>15</a:t>
            </a:r>
            <a:r>
              <a:rPr lang="zh-CN" altLang="en-US" sz="2800" dirty="0">
                <a:latin typeface="+mn-ea"/>
                <a:cs typeface="+mj-cs"/>
              </a:rPr>
              <a:t>日正式上线</a:t>
            </a:r>
            <a:endParaRPr lang="en-US" altLang="zh-CN" sz="2800" dirty="0">
              <a:latin typeface="+mn-ea"/>
              <a:cs typeface="+mj-cs"/>
            </a:endParaRPr>
          </a:p>
          <a:p>
            <a:pPr>
              <a:lnSpc>
                <a:spcPct val="140000"/>
              </a:lnSpc>
              <a:spcBef>
                <a:spcPts val="0"/>
              </a:spcBef>
            </a:pPr>
            <a:r>
              <a:rPr lang="en-US" altLang="zh-CN" sz="2800" dirty="0">
                <a:latin typeface="+mn-ea"/>
                <a:cs typeface="+mj-cs"/>
              </a:rPr>
              <a:t>2020</a:t>
            </a:r>
            <a:r>
              <a:rPr lang="zh-CN" altLang="en-US" sz="2800" dirty="0">
                <a:latin typeface="+mn-ea"/>
                <a:cs typeface="+mj-cs"/>
              </a:rPr>
              <a:t>年底前，</a:t>
            </a:r>
            <a:r>
              <a:rPr lang="en-US" altLang="zh-CN" sz="2800" dirty="0">
                <a:latin typeface="+mn-ea"/>
                <a:cs typeface="+mj-cs"/>
              </a:rPr>
              <a:t>12315</a:t>
            </a:r>
            <a:r>
              <a:rPr lang="zh-CN" altLang="en-US" sz="2800" dirty="0">
                <a:latin typeface="+mn-ea"/>
                <a:cs typeface="+mj-cs"/>
              </a:rPr>
              <a:t>（原工商）、</a:t>
            </a:r>
            <a:r>
              <a:rPr lang="en-US" altLang="zh-CN" sz="2800" dirty="0">
                <a:latin typeface="+mn-ea"/>
                <a:cs typeface="+mj-cs"/>
              </a:rPr>
              <a:t>12365</a:t>
            </a:r>
            <a:r>
              <a:rPr lang="zh-CN" altLang="en-US" sz="2800" dirty="0">
                <a:latin typeface="+mn-ea"/>
                <a:cs typeface="+mj-cs"/>
              </a:rPr>
              <a:t>（原质检）、</a:t>
            </a:r>
            <a:r>
              <a:rPr lang="en-US" altLang="zh-CN" sz="2800" dirty="0">
                <a:latin typeface="+mn-ea"/>
                <a:cs typeface="+mj-cs"/>
              </a:rPr>
              <a:t>12331</a:t>
            </a:r>
            <a:r>
              <a:rPr lang="zh-CN" altLang="en-US" sz="2800" dirty="0">
                <a:latin typeface="+mn-ea"/>
                <a:cs typeface="+mj-cs"/>
              </a:rPr>
              <a:t>（原食药）、</a:t>
            </a:r>
            <a:r>
              <a:rPr lang="en-US" altLang="zh-CN" sz="2800" dirty="0">
                <a:latin typeface="+mn-ea"/>
                <a:cs typeface="+mj-cs"/>
              </a:rPr>
              <a:t>12358(</a:t>
            </a:r>
            <a:r>
              <a:rPr lang="zh-CN" altLang="en-US" sz="2800" dirty="0">
                <a:latin typeface="+mn-ea"/>
                <a:cs typeface="+mj-cs"/>
              </a:rPr>
              <a:t>原价监</a:t>
            </a:r>
            <a:r>
              <a:rPr lang="en-US" altLang="zh-CN" sz="2800" dirty="0">
                <a:latin typeface="+mn-ea"/>
                <a:cs typeface="+mj-cs"/>
              </a:rPr>
              <a:t>)</a:t>
            </a:r>
            <a:r>
              <a:rPr lang="zh-CN" altLang="en-US" sz="2800" dirty="0">
                <a:latin typeface="+mn-ea"/>
                <a:cs typeface="+mj-cs"/>
              </a:rPr>
              <a:t>、</a:t>
            </a:r>
            <a:r>
              <a:rPr lang="en-US" altLang="zh-CN" sz="2800" dirty="0">
                <a:latin typeface="+mn-ea"/>
                <a:cs typeface="+mj-cs"/>
              </a:rPr>
              <a:t>12330(</a:t>
            </a:r>
            <a:r>
              <a:rPr lang="zh-CN" altLang="en-US" sz="2800" dirty="0">
                <a:latin typeface="+mn-ea"/>
                <a:cs typeface="+mj-cs"/>
              </a:rPr>
              <a:t>原知识产权</a:t>
            </a:r>
            <a:r>
              <a:rPr lang="en-US" altLang="zh-CN" sz="2800" dirty="0">
                <a:latin typeface="+mn-ea"/>
                <a:cs typeface="+mj-cs"/>
              </a:rPr>
              <a:t>)</a:t>
            </a:r>
            <a:r>
              <a:rPr lang="zh-CN" altLang="en-US" sz="2800" dirty="0">
                <a:latin typeface="+mn-ea"/>
                <a:cs typeface="+mj-cs"/>
              </a:rPr>
              <a:t>热线整合为</a:t>
            </a:r>
            <a:r>
              <a:rPr lang="en-US" altLang="zh-CN" sz="2800" dirty="0">
                <a:latin typeface="+mn-ea"/>
                <a:cs typeface="+mj-cs"/>
              </a:rPr>
              <a:t>12315</a:t>
            </a:r>
            <a:r>
              <a:rPr lang="zh-CN" altLang="en-US" sz="2800" dirty="0">
                <a:latin typeface="+mn-ea"/>
                <a:cs typeface="+mj-cs"/>
              </a:rPr>
              <a:t>热线及全国</a:t>
            </a:r>
            <a:r>
              <a:rPr lang="en-US" altLang="zh-CN" sz="2800" dirty="0">
                <a:latin typeface="+mn-ea"/>
                <a:cs typeface="+mj-cs"/>
              </a:rPr>
              <a:t>12315</a:t>
            </a:r>
            <a:r>
              <a:rPr lang="zh-CN" altLang="en-US" sz="2800" dirty="0">
                <a:latin typeface="+mn-ea"/>
                <a:cs typeface="+mj-cs"/>
              </a:rPr>
              <a:t>平台。</a:t>
            </a:r>
            <a:endParaRPr lang="en-US" altLang="zh-CN" sz="2800" dirty="0">
              <a:latin typeface="+mn-ea"/>
              <a:cs typeface="+mj-cs"/>
            </a:endParaRPr>
          </a:p>
          <a:p>
            <a:pPr>
              <a:lnSpc>
                <a:spcPct val="140000"/>
              </a:lnSpc>
              <a:spcBef>
                <a:spcPts val="0"/>
              </a:spcBef>
            </a:pPr>
            <a:r>
              <a:rPr lang="en-US" altLang="zh-CN" sz="2800" dirty="0">
                <a:latin typeface="+mn-ea"/>
                <a:cs typeface="+mj-cs"/>
              </a:rPr>
              <a:t>2023</a:t>
            </a:r>
            <a:r>
              <a:rPr lang="zh-CN" altLang="en-US" sz="2800" dirty="0">
                <a:latin typeface="+mn-ea"/>
                <a:cs typeface="+mj-cs"/>
              </a:rPr>
              <a:t>年，上海的</a:t>
            </a:r>
            <a:r>
              <a:rPr lang="en-US" altLang="zh-CN" sz="2800" dirty="0">
                <a:latin typeface="+mn-ea"/>
                <a:cs typeface="+mj-cs"/>
              </a:rPr>
              <a:t>12315</a:t>
            </a:r>
            <a:r>
              <a:rPr lang="zh-CN" altLang="en-US" sz="2800" dirty="0">
                <a:latin typeface="+mn-ea"/>
                <a:cs typeface="+mj-cs"/>
              </a:rPr>
              <a:t>热线与</a:t>
            </a:r>
            <a:r>
              <a:rPr lang="en-US" altLang="zh-CN" sz="2800" dirty="0">
                <a:latin typeface="+mn-ea"/>
                <a:cs typeface="+mj-cs"/>
              </a:rPr>
              <a:t>12345</a:t>
            </a:r>
            <a:r>
              <a:rPr lang="zh-CN" altLang="en-US" sz="2800" dirty="0">
                <a:latin typeface="+mn-ea"/>
                <a:cs typeface="+mj-cs"/>
              </a:rPr>
              <a:t>市民热线合并</a:t>
            </a:r>
            <a:endParaRPr lang="en-US" altLang="zh-CN" sz="2800" dirty="0">
              <a:latin typeface="+mn-ea"/>
              <a:cs typeface="+mj-cs"/>
            </a:endParaRPr>
          </a:p>
          <a:p>
            <a:pPr>
              <a:lnSpc>
                <a:spcPct val="140000"/>
              </a:lnSpc>
              <a:spcBef>
                <a:spcPts val="0"/>
              </a:spcBef>
            </a:pPr>
            <a:endParaRPr lang="en-US" altLang="zh-CN" sz="2800" dirty="0">
              <a:latin typeface="+mn-ea"/>
              <a:cs typeface="+mj-cs"/>
            </a:endParaRPr>
          </a:p>
        </p:txBody>
      </p:sp>
      <p:pic>
        <p:nvPicPr>
          <p:cNvPr id="4" name="图片 3">
            <a:hlinkClick r:id="rId3" action="ppaction://hlinksldjump"/>
          </p:cNvPr>
          <p:cNvPicPr>
            <a:picLocks noChangeAspect="1"/>
          </p:cNvPicPr>
          <p:nvPr/>
        </p:nvPicPr>
        <p:blipFill>
          <a:blip r:embed="rId4"/>
          <a:stretch>
            <a:fillRect/>
          </a:stretch>
        </p:blipFill>
        <p:spPr>
          <a:xfrm>
            <a:off x="8687494" y="3573810"/>
            <a:ext cx="481626" cy="432854"/>
          </a:xfrm>
          <a:prstGeom prst="rect">
            <a:avLst/>
          </a:prstGeom>
        </p:spPr>
      </p:pic>
    </p:spTree>
    <p:extLst>
      <p:ext uri="{BB962C8B-B14F-4D97-AF65-F5344CB8AC3E}">
        <p14:creationId xmlns:p14="http://schemas.microsoft.com/office/powerpoint/2010/main" val="4273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“三包”依据</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发票和“三包”凭证</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4782120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“三包”费用</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“三包”责任是一种强制而无偿的责任</a:t>
            </a:r>
          </a:p>
          <a:p>
            <a:pPr marL="514350" indent="-514350">
              <a:lnSpc>
                <a:spcPct val="140000"/>
              </a:lnSpc>
              <a:spcBef>
                <a:spcPts val="0"/>
              </a:spcBef>
              <a:buFont typeface="+mj-lt"/>
              <a:buAutoNum type="arabicPeriod"/>
            </a:pPr>
            <a:r>
              <a:rPr lang="zh-CN" altLang="en-US" sz="3000" dirty="0">
                <a:latin typeface="+mn-ea"/>
                <a:cs typeface="+mj-cs"/>
              </a:rPr>
              <a:t>应当由生产者、销售者或指定修理者承担</a:t>
            </a:r>
          </a:p>
          <a:p>
            <a:pPr marL="514350" indent="-514350">
              <a:lnSpc>
                <a:spcPct val="140000"/>
              </a:lnSpc>
              <a:spcBef>
                <a:spcPts val="0"/>
              </a:spcBef>
              <a:buFont typeface="+mj-lt"/>
              <a:buAutoNum type="arabicPeriod"/>
            </a:pPr>
            <a:r>
              <a:rPr lang="zh-CN" altLang="en-US" sz="3000" dirty="0">
                <a:latin typeface="+mn-ea"/>
                <a:cs typeface="+mj-cs"/>
              </a:rPr>
              <a:t>无约定或者约定不明的，由生产者承担</a:t>
            </a:r>
          </a:p>
          <a:p>
            <a:pPr marL="514350" indent="-514350">
              <a:lnSpc>
                <a:spcPct val="140000"/>
              </a:lnSpc>
              <a:spcBef>
                <a:spcPts val="0"/>
              </a:spcBef>
              <a:buFont typeface="+mj-lt"/>
              <a:buAutoNum type="arabicPeriod"/>
            </a:pPr>
            <a:r>
              <a:rPr lang="zh-CN" altLang="en-US" sz="3000" dirty="0">
                <a:latin typeface="+mn-ea"/>
                <a:cs typeface="+mj-cs"/>
              </a:rPr>
              <a:t>不得把“三包”费用转嫁到消费者身上</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998659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“三包”期限</a:t>
            </a:r>
          </a:p>
        </p:txBody>
      </p:sp>
      <p:sp>
        <p:nvSpPr>
          <p:cNvPr id="3" name="内容占位符 2"/>
          <p:cNvSpPr>
            <a:spLocks noGrp="1"/>
          </p:cNvSpPr>
          <p:nvPr>
            <p:ph idx="1"/>
          </p:nvPr>
        </p:nvSpPr>
        <p:spPr>
          <a:xfrm>
            <a:off x="1126654" y="2512997"/>
            <a:ext cx="9577064" cy="3653101"/>
          </a:xfrm>
        </p:spPr>
        <p:txBody>
          <a:bodyPr>
            <a:noAutofit/>
          </a:bodyPr>
          <a:lstStyle/>
          <a:p>
            <a:pPr>
              <a:lnSpc>
                <a:spcPct val="140000"/>
              </a:lnSpc>
              <a:spcBef>
                <a:spcPts val="0"/>
              </a:spcBef>
            </a:pPr>
            <a:r>
              <a:rPr lang="zh-CN" altLang="en-US" sz="3000" dirty="0">
                <a:latin typeface="+mn-ea"/>
                <a:cs typeface="+mj-cs"/>
              </a:rPr>
              <a:t>退货的期限为</a:t>
            </a:r>
            <a:r>
              <a:rPr lang="en-US" altLang="zh-CN" sz="3000" dirty="0">
                <a:latin typeface="+mn-ea"/>
                <a:cs typeface="+mj-cs"/>
              </a:rPr>
              <a:t>7</a:t>
            </a:r>
            <a:r>
              <a:rPr lang="zh-CN" altLang="en-US" sz="3000" dirty="0">
                <a:latin typeface="+mn-ea"/>
                <a:cs typeface="+mj-cs"/>
              </a:rPr>
              <a:t>天</a:t>
            </a:r>
          </a:p>
          <a:p>
            <a:pPr>
              <a:lnSpc>
                <a:spcPct val="140000"/>
              </a:lnSpc>
              <a:spcBef>
                <a:spcPts val="0"/>
              </a:spcBef>
            </a:pPr>
            <a:r>
              <a:rPr lang="zh-CN" altLang="en-US" sz="3000" dirty="0">
                <a:latin typeface="+mn-ea"/>
                <a:cs typeface="+mj-cs"/>
              </a:rPr>
              <a:t>换货的期限为</a:t>
            </a:r>
            <a:r>
              <a:rPr lang="en-US" altLang="zh-CN" sz="3000" dirty="0">
                <a:latin typeface="+mn-ea"/>
                <a:cs typeface="+mj-cs"/>
              </a:rPr>
              <a:t>15</a:t>
            </a:r>
            <a:r>
              <a:rPr lang="zh-CN" altLang="en-US" sz="3000" dirty="0">
                <a:latin typeface="+mn-ea"/>
                <a:cs typeface="+mj-cs"/>
              </a:rPr>
              <a:t>天</a:t>
            </a:r>
          </a:p>
          <a:p>
            <a:pPr>
              <a:lnSpc>
                <a:spcPct val="140000"/>
              </a:lnSpc>
              <a:spcBef>
                <a:spcPts val="0"/>
              </a:spcBef>
            </a:pPr>
            <a:r>
              <a:rPr lang="zh-CN" altLang="en-US" sz="3000" dirty="0">
                <a:latin typeface="+mn-ea"/>
                <a:cs typeface="+mj-cs"/>
              </a:rPr>
              <a:t>修理的期限，最短的为</a:t>
            </a:r>
            <a:r>
              <a:rPr lang="en-US" altLang="zh-CN" sz="3000" dirty="0">
                <a:latin typeface="+mn-ea"/>
                <a:cs typeface="+mj-cs"/>
              </a:rPr>
              <a:t>1</a:t>
            </a:r>
            <a:r>
              <a:rPr lang="zh-CN" altLang="en-US" sz="3000" dirty="0">
                <a:latin typeface="+mn-ea"/>
                <a:cs typeface="+mj-cs"/>
              </a:rPr>
              <a:t>个月，最长的为</a:t>
            </a:r>
            <a:r>
              <a:rPr lang="en-US" altLang="zh-CN" sz="3000" dirty="0">
                <a:latin typeface="+mn-ea"/>
                <a:cs typeface="+mj-cs"/>
              </a:rPr>
              <a:t>3</a:t>
            </a:r>
            <a:r>
              <a:rPr lang="zh-CN" altLang="en-US" sz="3000" dirty="0">
                <a:latin typeface="+mn-ea"/>
                <a:cs typeface="+mj-cs"/>
              </a:rPr>
              <a:t>年</a:t>
            </a:r>
          </a:p>
          <a:p>
            <a:pPr marL="0" indent="0">
              <a:lnSpc>
                <a:spcPct val="140000"/>
              </a:lnSpc>
              <a:spcBef>
                <a:spcPts val="0"/>
              </a:spcBef>
              <a:buNone/>
            </a:pPr>
            <a:r>
              <a:rPr lang="zh-CN" altLang="en-US" sz="3000" dirty="0">
                <a:latin typeface="+mn-ea"/>
                <a:cs typeface="+mj-cs"/>
              </a:rPr>
              <a:t>   一般而言，从销售者开具发票之日起计算</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1819708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269554"/>
            <a:ext cx="9505056" cy="724564"/>
          </a:xfrm>
        </p:spPr>
        <p:txBody>
          <a:bodyPr>
            <a:noAutofit/>
          </a:bodyPr>
          <a:lstStyle/>
          <a:p>
            <a:r>
              <a:rPr lang="zh-CN" altLang="en-US" sz="4000" b="1" dirty="0">
                <a:solidFill>
                  <a:srgbClr val="7C1D20"/>
                </a:solidFill>
                <a:latin typeface="+mn-ea"/>
              </a:rPr>
              <a:t>“三包”次数</a:t>
            </a:r>
          </a:p>
        </p:txBody>
      </p:sp>
      <p:sp>
        <p:nvSpPr>
          <p:cNvPr id="3" name="内容占位符 2"/>
          <p:cNvSpPr>
            <a:spLocks noGrp="1"/>
          </p:cNvSpPr>
          <p:nvPr>
            <p:ph idx="1"/>
          </p:nvPr>
        </p:nvSpPr>
        <p:spPr>
          <a:xfrm>
            <a:off x="1126654" y="2133650"/>
            <a:ext cx="10153128" cy="4032448"/>
          </a:xfrm>
        </p:spPr>
        <p:txBody>
          <a:bodyPr>
            <a:noAutofit/>
          </a:bodyPr>
          <a:lstStyle/>
          <a:p>
            <a:pPr>
              <a:lnSpc>
                <a:spcPct val="140000"/>
              </a:lnSpc>
              <a:spcBef>
                <a:spcPts val="0"/>
              </a:spcBef>
            </a:pPr>
            <a:r>
              <a:rPr lang="zh-CN" altLang="en-US" sz="3000" dirty="0">
                <a:latin typeface="+mn-ea"/>
                <a:cs typeface="+mj-cs"/>
              </a:rPr>
              <a:t>对商品修理的次数最多为</a:t>
            </a:r>
            <a:r>
              <a:rPr lang="zh-CN" altLang="en-US" sz="3000" b="1" dirty="0">
                <a:solidFill>
                  <a:srgbClr val="FF0000"/>
                </a:solidFill>
                <a:latin typeface="+mn-ea"/>
                <a:cs typeface="+mj-cs"/>
              </a:rPr>
              <a:t>两次</a:t>
            </a:r>
          </a:p>
          <a:p>
            <a:pPr marL="0" indent="0">
              <a:lnSpc>
                <a:spcPct val="140000"/>
              </a:lnSpc>
              <a:spcBef>
                <a:spcPts val="0"/>
              </a:spcBef>
              <a:buNone/>
            </a:pPr>
            <a:r>
              <a:rPr lang="en-US" altLang="zh-CN" sz="3000" dirty="0">
                <a:latin typeface="+mn-ea"/>
                <a:cs typeface="+mj-cs"/>
              </a:rPr>
              <a:t>《</a:t>
            </a:r>
            <a:r>
              <a:rPr lang="zh-CN" altLang="en-US" sz="3000" dirty="0">
                <a:latin typeface="+mn-ea"/>
                <a:cs typeface="+mj-cs"/>
              </a:rPr>
              <a:t>部分商品修理更换退货责任规定</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11</a:t>
            </a:r>
            <a:r>
              <a:rPr lang="zh-CN" altLang="en-US" sz="3000" dirty="0">
                <a:latin typeface="+mn-ea"/>
                <a:cs typeface="+mj-cs"/>
              </a:rPr>
              <a:t>条）</a:t>
            </a:r>
          </a:p>
          <a:p>
            <a:pPr marL="0" indent="0">
              <a:lnSpc>
                <a:spcPct val="140000"/>
              </a:lnSpc>
              <a:spcBef>
                <a:spcPts val="0"/>
              </a:spcBef>
              <a:buNone/>
            </a:pPr>
            <a:r>
              <a:rPr lang="zh-CN" altLang="en-US" sz="3000" dirty="0">
                <a:latin typeface="+mn-ea"/>
                <a:cs typeface="+mj-cs"/>
              </a:rPr>
              <a:t>    在三包有效期内，修理两次，仍不能正常使用的产品，凭修理者提供的修理记录和证明，由销售者负责为消费者免费调换同型号同规格的产品或者按本规定第十三条的规定退货，然后依法向生产者、供货者追偿或者按购销合同办理。</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1956776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2678" y="949474"/>
            <a:ext cx="9505056" cy="724564"/>
          </a:xfrm>
        </p:spPr>
        <p:txBody>
          <a:bodyPr>
            <a:noAutofit/>
          </a:bodyPr>
          <a:lstStyle/>
          <a:p>
            <a:r>
              <a:rPr lang="zh-CN" altLang="en-US" sz="4000" b="1" dirty="0">
                <a:solidFill>
                  <a:srgbClr val="7C1D20"/>
                </a:solidFill>
                <a:latin typeface="+mn-ea"/>
              </a:rPr>
              <a:t>不予“三包”的情况</a:t>
            </a:r>
          </a:p>
        </p:txBody>
      </p:sp>
      <p:sp>
        <p:nvSpPr>
          <p:cNvPr id="3" name="内容占位符 2"/>
          <p:cNvSpPr>
            <a:spLocks noGrp="1"/>
          </p:cNvSpPr>
          <p:nvPr>
            <p:ph idx="1"/>
          </p:nvPr>
        </p:nvSpPr>
        <p:spPr>
          <a:xfrm>
            <a:off x="696816" y="1845618"/>
            <a:ext cx="10654974" cy="4752528"/>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部分商品修理更换退货责任规定</a:t>
            </a:r>
            <a:r>
              <a:rPr lang="en-US" altLang="zh-CN" sz="3000" dirty="0">
                <a:latin typeface="+mn-ea"/>
                <a:cs typeface="+mj-cs"/>
              </a:rPr>
              <a:t>》</a:t>
            </a:r>
            <a:r>
              <a:rPr lang="zh-CN" altLang="en-US" sz="3000" dirty="0">
                <a:latin typeface="+mn-ea"/>
                <a:cs typeface="+mj-cs"/>
              </a:rPr>
              <a:t>（第</a:t>
            </a:r>
            <a:r>
              <a:rPr lang="en-US" altLang="zh-CN" sz="3000" dirty="0">
                <a:latin typeface="+mn-ea"/>
                <a:cs typeface="+mj-cs"/>
              </a:rPr>
              <a:t>17</a:t>
            </a:r>
            <a:r>
              <a:rPr lang="zh-CN" altLang="en-US" sz="3000" dirty="0">
                <a:latin typeface="+mn-ea"/>
                <a:cs typeface="+mj-cs"/>
              </a:rPr>
              <a:t>条）</a:t>
            </a:r>
          </a:p>
          <a:p>
            <a:pPr marL="0" indent="0">
              <a:lnSpc>
                <a:spcPct val="140000"/>
              </a:lnSpc>
              <a:spcBef>
                <a:spcPts val="0"/>
              </a:spcBef>
              <a:buNone/>
            </a:pPr>
            <a:r>
              <a:rPr lang="zh-CN" altLang="en-US" sz="3000" dirty="0">
                <a:latin typeface="+mn-ea"/>
                <a:cs typeface="+mj-cs"/>
              </a:rPr>
              <a:t>  属下列情况之一者，不实行三包，但是可以实行收费修理：</a:t>
            </a:r>
          </a:p>
          <a:p>
            <a:pPr marL="0" indent="0">
              <a:lnSpc>
                <a:spcPct val="140000"/>
              </a:lnSpc>
              <a:spcBef>
                <a:spcPts val="0"/>
              </a:spcBef>
              <a:buNone/>
            </a:pPr>
            <a:r>
              <a:rPr lang="zh-CN" altLang="en-US" sz="3000" dirty="0">
                <a:latin typeface="+mn-ea"/>
                <a:cs typeface="+mj-cs"/>
              </a:rPr>
              <a:t>（一）消费者因使用、维护、保管不当造成损坏的；</a:t>
            </a:r>
          </a:p>
          <a:p>
            <a:pPr marL="0" indent="0">
              <a:lnSpc>
                <a:spcPct val="140000"/>
              </a:lnSpc>
              <a:spcBef>
                <a:spcPts val="0"/>
              </a:spcBef>
              <a:buNone/>
            </a:pPr>
            <a:r>
              <a:rPr lang="zh-CN" altLang="en-US" sz="3000" dirty="0">
                <a:latin typeface="+mn-ea"/>
                <a:cs typeface="+mj-cs"/>
              </a:rPr>
              <a:t>（二）非承担三包修理者拆动造成损坏的；</a:t>
            </a:r>
          </a:p>
          <a:p>
            <a:pPr marL="0" indent="0">
              <a:lnSpc>
                <a:spcPct val="140000"/>
              </a:lnSpc>
              <a:spcBef>
                <a:spcPts val="0"/>
              </a:spcBef>
              <a:buNone/>
            </a:pPr>
            <a:r>
              <a:rPr lang="zh-CN" altLang="en-US" sz="3000" dirty="0">
                <a:latin typeface="+mn-ea"/>
                <a:cs typeface="+mj-cs"/>
              </a:rPr>
              <a:t>（三）无三包凭证及有效发票的；</a:t>
            </a:r>
          </a:p>
          <a:p>
            <a:pPr marL="0" indent="0">
              <a:lnSpc>
                <a:spcPct val="140000"/>
              </a:lnSpc>
              <a:spcBef>
                <a:spcPts val="0"/>
              </a:spcBef>
              <a:buNone/>
            </a:pPr>
            <a:r>
              <a:rPr lang="zh-CN" altLang="en-US" sz="3000" dirty="0">
                <a:latin typeface="+mn-ea"/>
                <a:cs typeface="+mj-cs"/>
              </a:rPr>
              <a:t>（四）三包凭证型号与修理产品型号不符或者涂改的；</a:t>
            </a:r>
          </a:p>
          <a:p>
            <a:pPr marL="0" indent="0">
              <a:lnSpc>
                <a:spcPct val="140000"/>
              </a:lnSpc>
              <a:spcBef>
                <a:spcPts val="0"/>
              </a:spcBef>
              <a:buNone/>
            </a:pPr>
            <a:r>
              <a:rPr lang="zh-CN" altLang="en-US" sz="3000" dirty="0">
                <a:latin typeface="+mn-ea"/>
                <a:cs typeface="+mj-cs"/>
              </a:rPr>
              <a:t>（五）因不可抗拒力造成损坏的。</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35590237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106911"/>
            <a:ext cx="9505056" cy="724564"/>
          </a:xfrm>
        </p:spPr>
        <p:txBody>
          <a:bodyPr>
            <a:noAutofit/>
          </a:bodyPr>
          <a:lstStyle/>
          <a:p>
            <a:r>
              <a:rPr lang="zh-CN" altLang="en-US" sz="4000" b="1" dirty="0">
                <a:solidFill>
                  <a:srgbClr val="7C1D20"/>
                </a:solidFill>
                <a:latin typeface="+mn-ea"/>
              </a:rPr>
              <a:t>产品侵权责任</a:t>
            </a:r>
          </a:p>
        </p:txBody>
      </p:sp>
      <p:sp>
        <p:nvSpPr>
          <p:cNvPr id="3" name="内容占位符 2"/>
          <p:cNvSpPr>
            <a:spLocks noGrp="1"/>
          </p:cNvSpPr>
          <p:nvPr>
            <p:ph idx="1"/>
          </p:nvPr>
        </p:nvSpPr>
        <p:spPr>
          <a:xfrm>
            <a:off x="1126654" y="2277666"/>
            <a:ext cx="9865096" cy="3888432"/>
          </a:xfrm>
        </p:spPr>
        <p:txBody>
          <a:bodyPr>
            <a:noAutofit/>
          </a:bodyPr>
          <a:lstStyle/>
          <a:p>
            <a:pPr>
              <a:lnSpc>
                <a:spcPct val="140000"/>
              </a:lnSpc>
              <a:spcBef>
                <a:spcPts val="0"/>
              </a:spcBef>
            </a:pPr>
            <a:r>
              <a:rPr lang="zh-CN" altLang="en-US" sz="3000" dirty="0">
                <a:latin typeface="+mn-ea"/>
                <a:cs typeface="+mj-cs"/>
              </a:rPr>
              <a:t>产品侵权责任，是指产品的生产者、销售者对缺陷产品导致消费者、用户和相关第三人人身、财产遭受损害而承担的民事赔偿责任</a:t>
            </a:r>
          </a:p>
          <a:p>
            <a:pPr>
              <a:lnSpc>
                <a:spcPct val="140000"/>
              </a:lnSpc>
              <a:spcBef>
                <a:spcPts val="0"/>
              </a:spcBef>
            </a:pPr>
            <a:r>
              <a:rPr lang="en-US" altLang="zh-CN" sz="3000" dirty="0">
                <a:latin typeface="+mn-ea"/>
                <a:cs typeface="+mj-cs"/>
              </a:rPr>
              <a:t>《</a:t>
            </a:r>
            <a:r>
              <a:rPr lang="zh-CN" altLang="en-US" sz="3000" dirty="0">
                <a:latin typeface="+mn-ea"/>
                <a:cs typeface="+mj-cs"/>
              </a:rPr>
              <a:t>产品质量法</a:t>
            </a:r>
            <a:r>
              <a:rPr lang="en-US" altLang="zh-CN" sz="3000" dirty="0">
                <a:latin typeface="+mn-ea"/>
                <a:cs typeface="+mj-cs"/>
              </a:rPr>
              <a:t>》</a:t>
            </a:r>
            <a:r>
              <a:rPr lang="zh-CN" altLang="en-US" sz="3000" dirty="0">
                <a:latin typeface="+mn-ea"/>
                <a:cs typeface="+mj-cs"/>
              </a:rPr>
              <a:t>：瑕疵、缺陷、劣质、假冒</a:t>
            </a:r>
            <a:endParaRPr lang="en-US" altLang="zh-CN" sz="3000" dirty="0">
              <a:latin typeface="+mn-ea"/>
              <a:cs typeface="+mj-cs"/>
            </a:endParaRPr>
          </a:p>
          <a:p>
            <a:pPr>
              <a:lnSpc>
                <a:spcPct val="140000"/>
              </a:lnSpc>
              <a:spcBef>
                <a:spcPts val="0"/>
              </a:spcBef>
            </a:pPr>
            <a:r>
              <a:rPr lang="en-US" altLang="zh-CN" sz="3000" dirty="0">
                <a:latin typeface="+mn-ea"/>
                <a:cs typeface="+mj-cs"/>
              </a:rPr>
              <a:t>《</a:t>
            </a:r>
            <a:r>
              <a:rPr lang="zh-CN" altLang="en-US" sz="3000" dirty="0">
                <a:latin typeface="+mn-ea"/>
                <a:cs typeface="+mj-cs"/>
              </a:rPr>
              <a:t>民法典</a:t>
            </a:r>
            <a:r>
              <a:rPr lang="en-US" altLang="zh-CN" sz="3000" dirty="0">
                <a:latin typeface="+mn-ea"/>
                <a:cs typeface="+mj-cs"/>
              </a:rPr>
              <a:t>》</a:t>
            </a:r>
            <a:r>
              <a:rPr lang="zh-CN" altLang="en-US" sz="3000" dirty="0">
                <a:latin typeface="+mn-ea"/>
                <a:cs typeface="+mj-cs"/>
              </a:rPr>
              <a:t>（</a:t>
            </a:r>
            <a:r>
              <a:rPr lang="en-US" altLang="zh-CN" sz="3000" dirty="0">
                <a:latin typeface="+mn-ea"/>
                <a:cs typeface="+mj-cs"/>
              </a:rPr>
              <a:t>《</a:t>
            </a:r>
            <a:r>
              <a:rPr lang="zh-CN" altLang="en-US" sz="3000" dirty="0">
                <a:latin typeface="+mn-ea"/>
                <a:cs typeface="+mj-cs"/>
              </a:rPr>
              <a:t>侵权责任法</a:t>
            </a:r>
            <a:r>
              <a:rPr lang="en-US" altLang="zh-CN" sz="3000" dirty="0">
                <a:latin typeface="+mn-ea"/>
                <a:cs typeface="+mj-cs"/>
              </a:rPr>
              <a:t>》</a:t>
            </a:r>
            <a:r>
              <a:rPr lang="zh-CN" altLang="en-US" sz="3000" dirty="0">
                <a:latin typeface="+mn-ea"/>
                <a:cs typeface="+mj-cs"/>
              </a:rPr>
              <a:t>）</a:t>
            </a:r>
            <a:endParaRPr lang="en-US" altLang="zh-CN" sz="3000" dirty="0">
              <a:latin typeface="+mn-ea"/>
              <a:cs typeface="+mj-cs"/>
            </a:endParaRP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25874428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106911"/>
            <a:ext cx="9505056" cy="724564"/>
          </a:xfrm>
        </p:spPr>
        <p:txBody>
          <a:bodyPr>
            <a:noAutofit/>
          </a:bodyPr>
          <a:lstStyle/>
          <a:p>
            <a:r>
              <a:rPr lang="zh-CN" altLang="en-US" sz="4000" b="1" dirty="0">
                <a:solidFill>
                  <a:srgbClr val="7C1D20"/>
                </a:solidFill>
                <a:latin typeface="+mn-ea"/>
              </a:rPr>
              <a:t>产品侵权责任归责原则</a:t>
            </a:r>
          </a:p>
        </p:txBody>
      </p:sp>
      <p:sp>
        <p:nvSpPr>
          <p:cNvPr id="3" name="内容占位符 2"/>
          <p:cNvSpPr>
            <a:spLocks noGrp="1"/>
          </p:cNvSpPr>
          <p:nvPr>
            <p:ph idx="1"/>
          </p:nvPr>
        </p:nvSpPr>
        <p:spPr>
          <a:xfrm>
            <a:off x="1126654" y="2277666"/>
            <a:ext cx="9865096" cy="3888432"/>
          </a:xfrm>
        </p:spPr>
        <p:txBody>
          <a:bodyPr>
            <a:noAutofit/>
          </a:bodyPr>
          <a:lstStyle/>
          <a:p>
            <a:pPr>
              <a:lnSpc>
                <a:spcPct val="140000"/>
              </a:lnSpc>
              <a:spcBef>
                <a:spcPts val="0"/>
              </a:spcBef>
            </a:pPr>
            <a:r>
              <a:rPr lang="zh-CN" altLang="en-US" sz="3000" dirty="0">
                <a:latin typeface="+mn-ea"/>
                <a:cs typeface="+mj-cs"/>
              </a:rPr>
              <a:t>严格过错原则（无过错原则）</a:t>
            </a:r>
          </a:p>
          <a:p>
            <a:pPr>
              <a:lnSpc>
                <a:spcPct val="140000"/>
              </a:lnSpc>
              <a:spcBef>
                <a:spcPts val="0"/>
              </a:spcBef>
            </a:pPr>
            <a:r>
              <a:rPr lang="zh-CN" altLang="en-US" sz="3000" dirty="0">
                <a:latin typeface="+mn-ea"/>
                <a:cs typeface="+mj-cs"/>
              </a:rPr>
              <a:t>过错推定原则</a:t>
            </a:r>
          </a:p>
          <a:p>
            <a:pPr>
              <a:lnSpc>
                <a:spcPct val="140000"/>
              </a:lnSpc>
              <a:spcBef>
                <a:spcPts val="0"/>
              </a:spcBef>
            </a:pPr>
            <a:r>
              <a:rPr lang="zh-CN" altLang="en-US" sz="3000" dirty="0">
                <a:latin typeface="+mn-ea"/>
                <a:cs typeface="+mj-cs"/>
              </a:rPr>
              <a:t>担保原则</a:t>
            </a:r>
          </a:p>
        </p:txBody>
      </p:sp>
    </p:spTree>
    <p:extLst>
      <p:ext uri="{BB962C8B-B14F-4D97-AF65-F5344CB8AC3E}">
        <p14:creationId xmlns:p14="http://schemas.microsoft.com/office/powerpoint/2010/main" val="3611679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343472" y="1106911"/>
            <a:ext cx="9505056" cy="724564"/>
          </a:xfrm>
        </p:spPr>
        <p:txBody>
          <a:bodyPr>
            <a:noAutofit/>
          </a:bodyPr>
          <a:lstStyle/>
          <a:p>
            <a:r>
              <a:rPr lang="zh-CN" altLang="en-US" sz="4000" b="1" dirty="0">
                <a:solidFill>
                  <a:srgbClr val="7C1D20"/>
                </a:solidFill>
                <a:latin typeface="+mn-ea"/>
              </a:rPr>
              <a:t>严格过错原则（无过错原则）</a:t>
            </a:r>
          </a:p>
        </p:txBody>
      </p:sp>
      <p:sp>
        <p:nvSpPr>
          <p:cNvPr id="3" name="内容占位符 2"/>
          <p:cNvSpPr>
            <a:spLocks noGrp="1"/>
          </p:cNvSpPr>
          <p:nvPr>
            <p:ph idx="1"/>
          </p:nvPr>
        </p:nvSpPr>
        <p:spPr>
          <a:xfrm>
            <a:off x="1126654" y="2277666"/>
            <a:ext cx="9865096" cy="3888432"/>
          </a:xfrm>
        </p:spPr>
        <p:txBody>
          <a:bodyPr>
            <a:noAutofit/>
          </a:bodyPr>
          <a:lstStyle/>
          <a:p>
            <a:pPr>
              <a:lnSpc>
                <a:spcPct val="140000"/>
              </a:lnSpc>
              <a:spcBef>
                <a:spcPts val="0"/>
              </a:spcBef>
            </a:pPr>
            <a:r>
              <a:rPr lang="zh-CN" altLang="en-US" sz="3000" dirty="0">
                <a:latin typeface="+mn-ea"/>
                <a:cs typeface="+mj-cs"/>
              </a:rPr>
              <a:t>是指在法律有特别规定的情况下，以已经发生的损害结果为价值判断标准，由与该损害结果有因果关系的行为人向受害人做出赔偿，而无论有无过错。</a:t>
            </a:r>
          </a:p>
          <a:p>
            <a:pPr>
              <a:lnSpc>
                <a:spcPct val="140000"/>
              </a:lnSpc>
              <a:spcBef>
                <a:spcPts val="0"/>
              </a:spcBef>
            </a:pPr>
            <a:r>
              <a:rPr lang="zh-CN" altLang="en-US" sz="3000" dirty="0">
                <a:latin typeface="+mn-ea"/>
                <a:cs typeface="+mj-cs"/>
              </a:rPr>
              <a:t>由美国法院首创</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7931139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1917626"/>
            <a:ext cx="9217024" cy="3312368"/>
          </a:xfrm>
        </p:spPr>
        <p:txBody>
          <a:bodyPr>
            <a:noAutofit/>
          </a:bodyPr>
          <a:lstStyle/>
          <a:p>
            <a:pPr>
              <a:lnSpc>
                <a:spcPct val="140000"/>
              </a:lnSpc>
              <a:spcBef>
                <a:spcPts val="0"/>
              </a:spcBef>
            </a:pPr>
            <a:r>
              <a:rPr lang="zh-CN" altLang="en-US" sz="3000" dirty="0">
                <a:latin typeface="+mn-ea"/>
                <a:cs typeface="+mj-cs"/>
              </a:rPr>
              <a:t>严格责任的适用</a:t>
            </a:r>
          </a:p>
          <a:p>
            <a:pPr marL="0" indent="0">
              <a:lnSpc>
                <a:spcPct val="140000"/>
              </a:lnSpc>
              <a:spcBef>
                <a:spcPts val="0"/>
              </a:spcBef>
              <a:buNone/>
            </a:pPr>
            <a:r>
              <a:rPr lang="zh-CN" altLang="en-US" sz="3000" dirty="0">
                <a:latin typeface="+mn-ea"/>
                <a:cs typeface="+mj-cs"/>
              </a:rPr>
              <a:t>    在严格责任条件下，生产者、销售者承担产品责任，不以他们对产品存在缺陷</a:t>
            </a:r>
            <a:r>
              <a:rPr lang="zh-CN" altLang="en-US" sz="3000" b="1" dirty="0">
                <a:latin typeface="+mn-ea"/>
                <a:cs typeface="+mj-cs"/>
              </a:rPr>
              <a:t>有无过错</a:t>
            </a:r>
            <a:r>
              <a:rPr lang="zh-CN" altLang="en-US" sz="3000" dirty="0">
                <a:latin typeface="+mn-ea"/>
                <a:cs typeface="+mj-cs"/>
              </a:rPr>
              <a:t>为条件，而是以</a:t>
            </a:r>
            <a:r>
              <a:rPr lang="zh-CN" altLang="en-US" sz="3000" b="1" dirty="0">
                <a:latin typeface="+mn-ea"/>
                <a:cs typeface="+mj-cs"/>
              </a:rPr>
              <a:t>有无损害结果</a:t>
            </a:r>
            <a:r>
              <a:rPr lang="zh-CN" altLang="en-US" sz="3000" dirty="0">
                <a:latin typeface="+mn-ea"/>
                <a:cs typeface="+mj-cs"/>
              </a:rPr>
              <a:t>为条件。</a:t>
            </a:r>
          </a:p>
        </p:txBody>
      </p:sp>
    </p:spTree>
    <p:extLst>
      <p:ext uri="{BB962C8B-B14F-4D97-AF65-F5344CB8AC3E}">
        <p14:creationId xmlns:p14="http://schemas.microsoft.com/office/powerpoint/2010/main" val="7926600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30710" y="1269554"/>
            <a:ext cx="9865096" cy="5184576"/>
          </a:xfrm>
        </p:spPr>
        <p:txBody>
          <a:bodyPr>
            <a:noAutofit/>
          </a:bodyPr>
          <a:lstStyle/>
          <a:p>
            <a:pPr>
              <a:lnSpc>
                <a:spcPct val="140000"/>
              </a:lnSpc>
              <a:spcBef>
                <a:spcPts val="0"/>
              </a:spcBef>
            </a:pPr>
            <a:r>
              <a:rPr lang="zh-CN" altLang="en-US" sz="3000" dirty="0">
                <a:latin typeface="+mn-ea"/>
                <a:cs typeface="+mj-cs"/>
              </a:rPr>
              <a:t>基本构成要件是：</a:t>
            </a:r>
          </a:p>
          <a:p>
            <a:pPr marL="0" indent="0">
              <a:lnSpc>
                <a:spcPct val="140000"/>
              </a:lnSpc>
              <a:spcBef>
                <a:spcPts val="0"/>
              </a:spcBef>
              <a:buNone/>
            </a:pPr>
            <a:r>
              <a:rPr lang="en-US" altLang="zh-CN" sz="3000" dirty="0">
                <a:latin typeface="+mn-ea"/>
                <a:cs typeface="+mj-cs"/>
              </a:rPr>
              <a:t>1</a:t>
            </a:r>
            <a:r>
              <a:rPr lang="zh-CN" altLang="en-US" sz="3000" dirty="0">
                <a:latin typeface="+mn-ea"/>
                <a:cs typeface="+mj-cs"/>
              </a:rPr>
              <a:t>、产品有缺陷</a:t>
            </a:r>
          </a:p>
          <a:p>
            <a:pPr marL="0" indent="0">
              <a:lnSpc>
                <a:spcPct val="140000"/>
              </a:lnSpc>
              <a:spcBef>
                <a:spcPts val="0"/>
              </a:spcBef>
              <a:buNone/>
            </a:pPr>
            <a:r>
              <a:rPr lang="en-US" altLang="zh-CN" sz="3000" dirty="0">
                <a:latin typeface="+mn-ea"/>
                <a:cs typeface="+mj-cs"/>
              </a:rPr>
              <a:t>2</a:t>
            </a:r>
            <a:r>
              <a:rPr lang="zh-CN" altLang="en-US" sz="3000" dirty="0">
                <a:latin typeface="+mn-ea"/>
                <a:cs typeface="+mj-cs"/>
              </a:rPr>
              <a:t>、有损害事实存在</a:t>
            </a:r>
          </a:p>
          <a:p>
            <a:pPr marL="0" indent="0">
              <a:lnSpc>
                <a:spcPct val="140000"/>
              </a:lnSpc>
              <a:spcBef>
                <a:spcPts val="0"/>
              </a:spcBef>
              <a:buNone/>
            </a:pPr>
            <a:r>
              <a:rPr lang="en-US" altLang="zh-CN" sz="3000" dirty="0">
                <a:latin typeface="+mn-ea"/>
                <a:cs typeface="+mj-cs"/>
              </a:rPr>
              <a:t>3</a:t>
            </a:r>
            <a:r>
              <a:rPr lang="zh-CN" altLang="en-US" sz="3000" dirty="0">
                <a:latin typeface="+mn-ea"/>
                <a:cs typeface="+mj-cs"/>
              </a:rPr>
              <a:t>、产品缺陷与损害事实之间有因果关系</a:t>
            </a:r>
          </a:p>
          <a:p>
            <a:pPr>
              <a:lnSpc>
                <a:spcPct val="140000"/>
              </a:lnSpc>
              <a:spcBef>
                <a:spcPts val="0"/>
              </a:spcBef>
            </a:pPr>
            <a:r>
              <a:rPr lang="zh-CN" altLang="en-US" sz="3000" dirty="0">
                <a:latin typeface="+mn-ea"/>
                <a:cs typeface="+mj-cs"/>
              </a:rPr>
              <a:t>不再考证生产者与销售者是否存在过错，但是需要考证</a:t>
            </a:r>
            <a:r>
              <a:rPr lang="zh-CN" altLang="en-US" sz="3000" i="1" u="sng" dirty="0">
                <a:latin typeface="+mn-ea"/>
                <a:cs typeface="+mj-cs"/>
              </a:rPr>
              <a:t>受害者是否有过错</a:t>
            </a:r>
            <a:r>
              <a:rPr lang="zh-CN" altLang="en-US" sz="3000" dirty="0">
                <a:latin typeface="+mn-ea"/>
                <a:cs typeface="+mj-cs"/>
              </a:rPr>
              <a:t>。如果受害者对损害的造成存在过错，则减轻或者免除生产者、销售者的赔偿责任。</a:t>
            </a:r>
          </a:p>
        </p:txBody>
      </p:sp>
    </p:spTree>
    <p:extLst>
      <p:ext uri="{BB962C8B-B14F-4D97-AF65-F5344CB8AC3E}">
        <p14:creationId xmlns:p14="http://schemas.microsoft.com/office/powerpoint/2010/main" val="308655115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10063</TotalTime>
  <Words>14430</Words>
  <Application>Microsoft Office PowerPoint</Application>
  <PresentationFormat>自定义</PresentationFormat>
  <Paragraphs>881</Paragraphs>
  <Slides>245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245</vt:i4>
      </vt:variant>
    </vt:vector>
  </HeadingPairs>
  <TitlesOfParts>
    <vt:vector size="255" baseType="lpstr">
      <vt:lpstr>等线</vt:lpstr>
      <vt:lpstr>华文楷体</vt:lpstr>
      <vt:lpstr>楷体</vt:lpstr>
      <vt:lpstr>楷体_GB2312</vt:lpstr>
      <vt:lpstr>宋体</vt:lpstr>
      <vt:lpstr>微软雅黑</vt:lpstr>
      <vt:lpstr>Arial</vt:lpstr>
      <vt:lpstr>Calibri</vt:lpstr>
      <vt:lpstr>Wingdings</vt:lpstr>
      <vt:lpstr>Office 主题</vt:lpstr>
      <vt:lpstr>消费者权益保护法</vt:lpstr>
      <vt:lpstr>第四部分 消费者的权利救济途径</vt:lpstr>
      <vt:lpstr>争议解决方式</vt:lpstr>
      <vt:lpstr>PowerPoint 演示文稿</vt:lpstr>
      <vt:lpstr>PowerPoint 演示文稿</vt:lpstr>
      <vt:lpstr>PowerPoint 演示文稿</vt:lpstr>
      <vt:lpstr>PowerPoint 演示文稿</vt:lpstr>
      <vt:lpstr>PowerPoint 演示文稿</vt:lpstr>
      <vt:lpstr>12315</vt:lpstr>
      <vt:lpstr>PowerPoint 演示文稿</vt:lpstr>
      <vt:lpstr>PowerPoint 演示文稿</vt:lpstr>
      <vt:lpstr>国家市场监督管理总局政务服务平台—我要查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途径的选择</vt:lpstr>
      <vt:lpstr>消费者的求偿对象</vt:lpstr>
      <vt:lpstr>销售者、生产者的责任</vt:lpstr>
      <vt:lpstr>PowerPoint 演示文稿</vt:lpstr>
      <vt:lpstr>PowerPoint 演示文稿</vt:lpstr>
      <vt:lpstr>企业合并、分立的责任</vt:lpstr>
      <vt:lpstr>展销会举办者、柜台出租者的连带责任</vt:lpstr>
      <vt:lpstr>网络交易平台提供者的连带责任</vt:lpstr>
      <vt:lpstr>PowerPoint 演示文稿</vt:lpstr>
      <vt:lpstr>郭某某诉北京河狸家信息技术有限公司等健康权纠纷案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营业执照持有人的连带责任</vt:lpstr>
      <vt:lpstr>虚假广告经营者的责任</vt:lpstr>
      <vt:lpstr>PowerPoint 演示文稿</vt:lpstr>
      <vt:lpstr>PowerPoint 演示文稿</vt:lpstr>
      <vt:lpstr>魏则西事件</vt:lpstr>
      <vt:lpstr>PowerPoint 演示文稿</vt:lpstr>
      <vt:lpstr>PowerPoint 演示文稿</vt:lpstr>
      <vt:lpstr>PowerPoint 演示文稿</vt:lpstr>
      <vt:lpstr>“魏则西事件”处理结果</vt:lpstr>
      <vt:lpstr>PowerPoint 演示文稿</vt:lpstr>
      <vt:lpstr>后续相关部门回应</vt:lpstr>
      <vt:lpstr>PowerPoint 演示文稿</vt:lpstr>
      <vt:lpstr>PowerPoint 演示文稿</vt:lpstr>
      <vt:lpstr>PowerPoint 演示文稿</vt:lpstr>
      <vt:lpstr>PowerPoint 演示文稿</vt:lpstr>
      <vt:lpstr>虚假广告代言人的连带责任</vt:lpstr>
      <vt:lpstr>PowerPoint 演示文稿</vt:lpstr>
      <vt:lpstr>PowerPoint 演示文稿</vt:lpstr>
      <vt:lpstr>PowerPoint 演示文稿</vt:lpstr>
      <vt:lpstr>PowerPoint 演示文稿</vt:lpstr>
      <vt:lpstr>PowerPoint 演示文稿</vt:lpstr>
      <vt:lpstr>PowerPoint 演示文稿</vt:lpstr>
      <vt:lpstr>权利救济方式</vt:lpstr>
      <vt:lpstr>法律责任请求权的实施主体、途径与内容</vt:lpstr>
      <vt:lpstr>PowerPoint 演示文稿</vt:lpstr>
      <vt:lpstr>PowerPoint 演示文稿</vt:lpstr>
      <vt:lpstr>民事责任</vt:lpstr>
      <vt:lpstr>产品“三包责任”</vt:lpstr>
      <vt:lpstr>PowerPoint 演示文稿</vt:lpstr>
      <vt:lpstr>关于“三包”责任的法律规定</vt:lpstr>
      <vt:lpstr>PowerPoint 演示文稿</vt:lpstr>
      <vt:lpstr>PowerPoint 演示文稿</vt:lpstr>
      <vt:lpstr>PowerPoint 演示文稿</vt:lpstr>
      <vt:lpstr>PowerPoint 演示文稿</vt:lpstr>
      <vt:lpstr>PowerPoint 演示文稿</vt:lpstr>
      <vt:lpstr>产品“三包”责任的基本内容</vt:lpstr>
      <vt:lpstr>“三包”义务人</vt:lpstr>
      <vt:lpstr>“三包”义务</vt:lpstr>
      <vt:lpstr>PowerPoint 演示文稿</vt:lpstr>
      <vt:lpstr>PowerPoint 演示文稿</vt:lpstr>
      <vt:lpstr>PowerPoint 演示文稿</vt:lpstr>
      <vt:lpstr>PowerPoint 演示文稿</vt:lpstr>
      <vt:lpstr>“三包”范围</vt:lpstr>
      <vt:lpstr>“三包”范围</vt:lpstr>
      <vt:lpstr>“三包”依据</vt:lpstr>
      <vt:lpstr>“三包”费用</vt:lpstr>
      <vt:lpstr>“三包”期限</vt:lpstr>
      <vt:lpstr>“三包”次数</vt:lpstr>
      <vt:lpstr>不予“三包”的情况</vt:lpstr>
      <vt:lpstr>产品侵权责任</vt:lpstr>
      <vt:lpstr>产品侵权责任归责原则</vt:lpstr>
      <vt:lpstr>严格过错原则（无过错原则）</vt:lpstr>
      <vt:lpstr>PowerPoint 演示文稿</vt:lpstr>
      <vt:lpstr>PowerPoint 演示文稿</vt:lpstr>
      <vt:lpstr>PowerPoint 演示文稿</vt:lpstr>
      <vt:lpstr>PowerPoint 演示文稿</vt:lpstr>
      <vt:lpstr>PowerPoint 演示文稿</vt:lpstr>
      <vt:lpstr>过错推定原则</vt:lpstr>
      <vt:lpstr>PowerPoint 演示文稿</vt:lpstr>
      <vt:lpstr>我国的立法司法实践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担保原则</vt:lpstr>
      <vt:lpstr>担保原则的适用</vt:lpstr>
      <vt:lpstr>PowerPoint 演示文稿</vt:lpstr>
      <vt:lpstr>PowerPoint 演示文稿</vt:lpstr>
      <vt:lpstr>产品侵权责任的责任免除</vt:lpstr>
      <vt:lpstr>PowerPoint 演示文稿</vt:lpstr>
      <vt:lpstr>PowerPoint 演示文稿</vt:lpstr>
      <vt:lpstr>产品侵权责任的赔偿范围</vt:lpstr>
      <vt:lpstr>PowerPoint 演示文稿</vt:lpstr>
      <vt:lpstr>产品侵权责任的诉讼时效</vt:lpstr>
      <vt:lpstr>惩罚性赔偿制度</vt:lpstr>
      <vt:lpstr>惩罚性赔偿制度</vt:lpstr>
      <vt:lpstr>PowerPoint 演示文稿</vt:lpstr>
      <vt:lpstr>PowerPoint 演示文稿</vt:lpstr>
      <vt:lpstr>PowerPoint 演示文稿</vt:lpstr>
      <vt:lpstr>惩罚性赔偿制度</vt:lpstr>
      <vt:lpstr>惩罚性赔偿制度</vt:lpstr>
      <vt:lpstr>惩罚性赔偿制度</vt:lpstr>
      <vt:lpstr>惩罚性赔偿责任</vt:lpstr>
      <vt:lpstr>PowerPoint 演示文稿</vt:lpstr>
      <vt:lpstr>PowerPoint 演示文稿</vt:lpstr>
      <vt:lpstr>PowerPoint 演示文稿</vt:lpstr>
      <vt:lpstr>PowerPoint 演示文稿</vt:lpstr>
      <vt:lpstr>惩罚性赔偿责任构成</vt:lpstr>
      <vt:lpstr>经营者客观上实施了欺诈消费者的行为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消费者是善意的</vt:lpstr>
      <vt:lpstr>消费者遭受损失</vt:lpstr>
      <vt:lpstr>PowerPoint 演示文稿</vt:lpstr>
      <vt:lpstr>PowerPoint 演示文稿</vt:lpstr>
      <vt:lpstr>欺诈行为与遭受的损失之间存在因果关系</vt:lpstr>
      <vt:lpstr>责任承担</vt:lpstr>
      <vt:lpstr>PowerPoint 演示文稿</vt:lpstr>
      <vt:lpstr>PowerPoint 演示文稿</vt:lpstr>
      <vt:lpstr>PowerPoint 演示文稿</vt:lpstr>
      <vt:lpstr>PowerPoint 演示文稿</vt:lpstr>
      <vt:lpstr>PowerPoint 演示文稿</vt:lpstr>
      <vt:lpstr>PowerPoint 演示文稿</vt:lpstr>
      <vt:lpstr>最高法院指导案例17号</vt:lpstr>
      <vt:lpstr>PowerPoint 演示文稿</vt:lpstr>
      <vt:lpstr>最高法院指导案例17号</vt:lpstr>
      <vt:lpstr>重庆360万豪车案</vt:lpstr>
      <vt:lpstr>重庆360万豪车案</vt:lpstr>
      <vt:lpstr>重庆360万豪车案</vt:lpstr>
      <vt:lpstr>重庆360万豪车案</vt:lpstr>
      <vt:lpstr>重庆360万豪车案</vt:lpstr>
      <vt:lpstr>争议焦点1：本案二手机动车买卖合同卖方的确定问题</vt:lpstr>
      <vt:lpstr>PowerPoint 演示文稿</vt:lpstr>
      <vt:lpstr>PowerPoint 演示文稿</vt:lpstr>
      <vt:lpstr>PowerPoint 演示文稿</vt:lpstr>
      <vt:lpstr>PowerPoint 演示文稿</vt:lpstr>
      <vt:lpstr>争议焦点2：销售方（骏东公司）在销售涉案车辆时是否存在欺诈</vt:lpstr>
      <vt:lpstr>PowerPoint 演示文稿</vt:lpstr>
      <vt:lpstr>PowerPoint 演示文稿</vt:lpstr>
      <vt:lpstr>PowerPoint 演示文稿</vt:lpstr>
      <vt:lpstr>PowerPoint 演示文稿</vt:lpstr>
      <vt:lpstr>争议焦点3：销售方（骏东公司）应否支付惩罚性赔偿金</vt:lpstr>
      <vt:lpstr>PowerPoint 演示文稿</vt:lpstr>
      <vt:lpstr>一审判决</vt:lpstr>
      <vt:lpstr>PowerPoint 演示文稿</vt:lpstr>
      <vt:lpstr>1650万宾利车“退一赔三案”</vt:lpstr>
      <vt:lpstr>案件事实</vt:lpstr>
      <vt:lpstr>案件事实</vt:lpstr>
      <vt:lpstr>诉讼过程</vt:lpstr>
      <vt:lpstr>诉讼过程</vt:lpstr>
      <vt:lpstr>诉讼过程</vt:lpstr>
      <vt:lpstr>一审争议焦点</vt:lpstr>
      <vt:lpstr>争议焦点1：案涉汽车销售合同是否因存在欺诈行为而被撤销</vt:lpstr>
      <vt:lpstr>PowerPoint 演示文稿</vt:lpstr>
      <vt:lpstr>争议焦点2：被告新贵兴公司是否承担惩罚性赔偿责任</vt:lpstr>
      <vt:lpstr>PowerPoint 演示文稿</vt:lpstr>
      <vt:lpstr>争议焦点3：被告大众汽车销售公司是否承担连带责任</vt:lpstr>
      <vt:lpstr>二审争议焦点</vt:lpstr>
      <vt:lpstr>争议焦点1：《消费者权益保护法》是否适用于案涉纠纷</vt:lpstr>
      <vt:lpstr>PowerPoint 演示文稿</vt:lpstr>
      <vt:lpstr>争议焦点2：新贵兴公司的行为是否构成《消费者权益保护法》中的欺诈</vt:lpstr>
      <vt:lpstr>PowerPoint 演示文稿</vt:lpstr>
      <vt:lpstr>PowerPoint 演示文稿</vt:lpstr>
      <vt:lpstr>PowerPoint 演示文稿</vt:lpstr>
      <vt:lpstr>争议焦点3：新贵兴公司是否应承担相应的赔偿责任</vt:lpstr>
      <vt:lpstr>PowerPoint 演示文稿</vt:lpstr>
      <vt:lpstr>宾利案与17号指导案例的比较</vt:lpstr>
      <vt:lpstr>宾利案与360万豪车案的比较</vt:lpstr>
      <vt:lpstr>宾利案的思考</vt:lpstr>
      <vt:lpstr>消费欺诈行为的认定</vt:lpstr>
      <vt:lpstr>PowerPoint 演示文稿</vt:lpstr>
      <vt:lpstr>PowerPoint 演示文稿</vt:lpstr>
      <vt:lpstr>PowerPoint 演示文稿</vt:lpstr>
      <vt:lpstr>PowerPoint 演示文稿</vt:lpstr>
      <vt:lpstr>如何正确履行消费者知情权</vt:lpstr>
      <vt:lpstr>整体欺诈与局部欺诈</vt:lpstr>
      <vt:lpstr>缺陷产品召回责任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行政责任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国家机关工作人员的行政责任</vt:lpstr>
      <vt:lpstr>PowerPoint 演示文稿</vt:lpstr>
      <vt:lpstr>PowerPoint 演示文稿</vt:lpstr>
      <vt:lpstr>刑事责任</vt:lpstr>
      <vt:lpstr>经营者的刑事责任</vt:lpstr>
      <vt:lpstr>国家机关工作人员的刑事责任</vt:lpstr>
      <vt:lpstr>救济途径</vt:lpstr>
      <vt:lpstr>小额消费诉讼</vt:lpstr>
      <vt:lpstr>消费共同诉讼与消费团体诉讼</vt:lpstr>
      <vt:lpstr>公益诉讼</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helenhe</cp:lastModifiedBy>
  <cp:revision>255</cp:revision>
  <dcterms:created xsi:type="dcterms:W3CDTF">2016-12-19T01:38:36Z</dcterms:created>
  <dcterms:modified xsi:type="dcterms:W3CDTF">2025-05-27T06:52:46Z</dcterms:modified>
</cp:coreProperties>
</file>