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7" r:id="rId4"/>
    <p:sldMasterId id="2147483699" r:id="rId5"/>
    <p:sldMasterId id="2147483700" r:id="rId6"/>
    <p:sldMasterId id="2147483701" r:id="rId7"/>
    <p:sldMasterId id="2147483702" r:id="rId8"/>
    <p:sldMasterId id="2147483703" r:id="rId9"/>
    <p:sldMasterId id="2147483704" r:id="rId10"/>
    <p:sldMasterId id="2147483705" r:id="rId11"/>
    <p:sldMasterId id="2147483706" r:id="rId12"/>
    <p:sldMasterId id="2147483707" r:id="rId13"/>
    <p:sldMasterId id="2147483708" r:id="rId14"/>
  </p:sldMasterIdLst>
  <p:notesMasterIdLst>
    <p:notesMasterId r:id="rId53"/>
  </p:notesMasterIdLst>
  <p:sldIdLst>
    <p:sldId id="256" r:id="rId15"/>
    <p:sldId id="473" r:id="rId16"/>
    <p:sldId id="411" r:id="rId17"/>
    <p:sldId id="412" r:id="rId18"/>
    <p:sldId id="414" r:id="rId19"/>
    <p:sldId id="416" r:id="rId20"/>
    <p:sldId id="417" r:id="rId21"/>
    <p:sldId id="419" r:id="rId22"/>
    <p:sldId id="474" r:id="rId23"/>
    <p:sldId id="475" r:id="rId24"/>
    <p:sldId id="421" r:id="rId25"/>
    <p:sldId id="481" r:id="rId26"/>
    <p:sldId id="282" r:id="rId27"/>
    <p:sldId id="500" r:id="rId28"/>
    <p:sldId id="501" r:id="rId29"/>
    <p:sldId id="495" r:id="rId30"/>
    <p:sldId id="503" r:id="rId31"/>
    <p:sldId id="285" r:id="rId32"/>
    <p:sldId id="466" r:id="rId33"/>
    <p:sldId id="508" r:id="rId34"/>
    <p:sldId id="509" r:id="rId35"/>
    <p:sldId id="510" r:id="rId36"/>
    <p:sldId id="290" r:id="rId37"/>
    <p:sldId id="291" r:id="rId38"/>
    <p:sldId id="292" r:id="rId39"/>
    <p:sldId id="468" r:id="rId40"/>
    <p:sldId id="531" r:id="rId41"/>
    <p:sldId id="513" r:id="rId42"/>
    <p:sldId id="514" r:id="rId43"/>
    <p:sldId id="1786" r:id="rId44"/>
    <p:sldId id="1787" r:id="rId45"/>
    <p:sldId id="1788" r:id="rId46"/>
    <p:sldId id="1785" r:id="rId47"/>
    <p:sldId id="1450" r:id="rId48"/>
    <p:sldId id="1455" r:id="rId49"/>
    <p:sldId id="1789" r:id="rId50"/>
    <p:sldId id="1457" r:id="rId51"/>
    <p:sldId id="280" r:id="rId5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19C"/>
    <a:srgbClr val="C00000"/>
    <a:srgbClr val="616161"/>
    <a:srgbClr val="C55A11"/>
    <a:srgbClr val="FFFFFF"/>
    <a:srgbClr val="9C0207"/>
    <a:srgbClr val="C2000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7" autoAdjust="0"/>
  </p:normalViewPr>
  <p:slideViewPr>
    <p:cSldViewPr snapToGrid="0">
      <p:cViewPr varScale="1">
        <p:scale>
          <a:sx n="100" d="100"/>
          <a:sy n="100" d="100"/>
        </p:scale>
        <p:origin x="6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D364C-8E2A-4461-9DB3-CC1A23990149}" type="doc">
      <dgm:prSet loTypeId="urn:microsoft.com/office/officeart/2005/8/layout/pyramid2#2" loCatId="list" qsTypeId="urn:microsoft.com/office/officeart/2005/8/quickstyle/simple3#4" qsCatId="simple" csTypeId="urn:microsoft.com/office/officeart/2005/8/colors/colorful1#7" csCatId="colorful" phldr="1"/>
      <dgm:spPr/>
      <dgm:t>
        <a:bodyPr/>
        <a:lstStyle/>
        <a:p>
          <a:endParaRPr lang="zh-CN" altLang="en-US"/>
        </a:p>
      </dgm:t>
    </dgm:pt>
    <dgm:pt modelId="{02CD0AF9-CF8B-4E44-AD3F-DF0D914C6930}">
      <dgm:prSet phldrT="[文本]"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交税的环节不同</a:t>
          </a:r>
        </a:p>
      </dgm:t>
    </dgm:pt>
    <dgm:pt modelId="{7A3B79CE-98C9-42C8-B8DB-A0426028A43C}" type="parTrans" cxnId="{2DA4B4C7-E18D-4324-BAA6-DD1FDA5871AF}">
      <dgm:prSet/>
      <dgm:spPr/>
      <dgm:t>
        <a:bodyPr/>
        <a:lstStyle/>
        <a:p>
          <a:endParaRPr lang="en-US"/>
        </a:p>
      </dgm:t>
    </dgm:pt>
    <dgm:pt modelId="{C4ED9412-9338-458E-B0ED-214CE5CD0E3A}" type="sibTrans" cxnId="{2DA4B4C7-E18D-4324-BAA6-DD1FDA5871AF}">
      <dgm:prSet/>
      <dgm:spPr/>
      <dgm:t>
        <a:bodyPr/>
        <a:lstStyle/>
        <a:p>
          <a:endParaRPr lang="en-US"/>
        </a:p>
      </dgm:t>
    </dgm:pt>
    <dgm:pt modelId="{E9730B85-E84E-40F3-BFEF-47EFDAEE37EE}">
      <dgm:prSet phldrT="[文本]"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经济效率</a:t>
          </a:r>
        </a:p>
      </dgm:t>
    </dgm:pt>
    <dgm:pt modelId="{07D9DFAF-0075-4FEB-8244-E3B6F717EE0B}" type="parTrans" cxnId="{E19782E6-C75A-4635-B9BE-C703FC486D67}">
      <dgm:prSet/>
      <dgm:spPr/>
      <dgm:t>
        <a:bodyPr/>
        <a:lstStyle/>
        <a:p>
          <a:endParaRPr lang="en-US"/>
        </a:p>
      </dgm:t>
    </dgm:pt>
    <dgm:pt modelId="{223AC7F8-10E6-4B26-8F1E-685CBEAF4E94}" type="sibTrans" cxnId="{E19782E6-C75A-4635-B9BE-C703FC486D67}">
      <dgm:prSet/>
      <dgm:spPr/>
      <dgm:t>
        <a:bodyPr/>
        <a:lstStyle/>
        <a:p>
          <a:endParaRPr lang="en-US"/>
        </a:p>
      </dgm:t>
    </dgm:pt>
    <dgm:pt modelId="{D6979C47-31A8-4EDD-A89D-23F47B0BEE13}">
      <dgm:prSet phldrT="[文本]"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分配公平</a:t>
          </a:r>
        </a:p>
      </dgm:t>
    </dgm:pt>
    <dgm:pt modelId="{8C9E0A9C-6F00-4162-9EE0-F6E2477C54B5}" type="parTrans" cxnId="{241C5BCF-2443-49C1-AA42-D3F4482B128C}">
      <dgm:prSet/>
      <dgm:spPr/>
      <dgm:t>
        <a:bodyPr/>
        <a:lstStyle/>
        <a:p>
          <a:endParaRPr lang="en-US"/>
        </a:p>
      </dgm:t>
    </dgm:pt>
    <dgm:pt modelId="{EE058B27-0759-4C57-8EC1-E3DCAAA1FC20}" type="sibTrans" cxnId="{241C5BCF-2443-49C1-AA42-D3F4482B128C}">
      <dgm:prSet/>
      <dgm:spPr/>
      <dgm:t>
        <a:bodyPr/>
        <a:lstStyle/>
        <a:p>
          <a:endParaRPr lang="en-US"/>
        </a:p>
      </dgm:t>
    </dgm:pt>
    <dgm:pt modelId="{BB1CDC10-9EAC-4949-A823-49D21FD1C7AA}" type="pres">
      <dgm:prSet presAssocID="{31DD364C-8E2A-4461-9DB3-CC1A23990149}" presName="compositeShape" presStyleCnt="0">
        <dgm:presLayoutVars>
          <dgm:dir/>
          <dgm:resizeHandles/>
        </dgm:presLayoutVars>
      </dgm:prSet>
      <dgm:spPr/>
    </dgm:pt>
    <dgm:pt modelId="{1B6651C1-9BD5-4A01-A911-CE2F892B9228}" type="pres">
      <dgm:prSet presAssocID="{31DD364C-8E2A-4461-9DB3-CC1A23990149}" presName="pyramid" presStyleLbl="node1" presStyleIdx="0" presStyleCnt="1"/>
      <dgm:spPr/>
    </dgm:pt>
    <dgm:pt modelId="{CF53FD4A-0052-48CE-BE81-1FFA1AF1B310}" type="pres">
      <dgm:prSet presAssocID="{31DD364C-8E2A-4461-9DB3-CC1A23990149}" presName="theList" presStyleCnt="0"/>
      <dgm:spPr/>
    </dgm:pt>
    <dgm:pt modelId="{292498B7-1953-4E2C-8D50-7A6820C11C11}" type="pres">
      <dgm:prSet presAssocID="{02CD0AF9-CF8B-4E44-AD3F-DF0D914C6930}" presName="aNode" presStyleLbl="fgAcc1" presStyleIdx="0" presStyleCnt="3">
        <dgm:presLayoutVars>
          <dgm:bulletEnabled val="1"/>
        </dgm:presLayoutVars>
      </dgm:prSet>
      <dgm:spPr/>
    </dgm:pt>
    <dgm:pt modelId="{2BEC8502-8D73-4A12-887A-A8967BFC88E4}" type="pres">
      <dgm:prSet presAssocID="{02CD0AF9-CF8B-4E44-AD3F-DF0D914C6930}" presName="aSpace" presStyleCnt="0"/>
      <dgm:spPr/>
    </dgm:pt>
    <dgm:pt modelId="{D8E0FE35-B037-4802-98B5-DDED2EF7EAA6}" type="pres">
      <dgm:prSet presAssocID="{E9730B85-E84E-40F3-BFEF-47EFDAEE37EE}" presName="aNode" presStyleLbl="fgAcc1" presStyleIdx="1" presStyleCnt="3">
        <dgm:presLayoutVars>
          <dgm:bulletEnabled val="1"/>
        </dgm:presLayoutVars>
      </dgm:prSet>
      <dgm:spPr/>
    </dgm:pt>
    <dgm:pt modelId="{17F8684D-BC7E-47B5-B0D4-5990F1AB9A5D}" type="pres">
      <dgm:prSet presAssocID="{E9730B85-E84E-40F3-BFEF-47EFDAEE37EE}" presName="aSpace" presStyleCnt="0"/>
      <dgm:spPr/>
    </dgm:pt>
    <dgm:pt modelId="{50D2CDBB-E59B-4B8D-9994-4045046E3FD7}" type="pres">
      <dgm:prSet presAssocID="{D6979C47-31A8-4EDD-A89D-23F47B0BEE13}" presName="aNode" presStyleLbl="fgAcc1" presStyleIdx="2" presStyleCnt="3">
        <dgm:presLayoutVars>
          <dgm:bulletEnabled val="1"/>
        </dgm:presLayoutVars>
      </dgm:prSet>
      <dgm:spPr/>
    </dgm:pt>
    <dgm:pt modelId="{F583666A-7600-4225-8155-DB6558D63CB3}" type="pres">
      <dgm:prSet presAssocID="{D6979C47-31A8-4EDD-A89D-23F47B0BEE13}" presName="aSpace" presStyleCnt="0"/>
      <dgm:spPr/>
    </dgm:pt>
  </dgm:ptLst>
  <dgm:cxnLst>
    <dgm:cxn modelId="{C4DF871F-3982-45BC-94DE-02D6B8316386}" type="presOf" srcId="{E9730B85-E84E-40F3-BFEF-47EFDAEE37EE}" destId="{D8E0FE35-B037-4802-98B5-DDED2EF7EAA6}" srcOrd="0" destOrd="0" presId="urn:microsoft.com/office/officeart/2005/8/layout/pyramid2#2"/>
    <dgm:cxn modelId="{B5628B3A-B798-454D-8E7C-2F07AB5E069E}" type="presOf" srcId="{31DD364C-8E2A-4461-9DB3-CC1A23990149}" destId="{BB1CDC10-9EAC-4949-A823-49D21FD1C7AA}" srcOrd="0" destOrd="0" presId="urn:microsoft.com/office/officeart/2005/8/layout/pyramid2#2"/>
    <dgm:cxn modelId="{36CC3D61-24B0-4E9E-994F-F336CB2A5EFD}" type="presOf" srcId="{D6979C47-31A8-4EDD-A89D-23F47B0BEE13}" destId="{50D2CDBB-E59B-4B8D-9994-4045046E3FD7}" srcOrd="0" destOrd="0" presId="urn:microsoft.com/office/officeart/2005/8/layout/pyramid2#2"/>
    <dgm:cxn modelId="{1962A2A0-D4A5-4431-BC8B-BAE6F8B02A4C}" type="presOf" srcId="{02CD0AF9-CF8B-4E44-AD3F-DF0D914C6930}" destId="{292498B7-1953-4E2C-8D50-7A6820C11C11}" srcOrd="0" destOrd="0" presId="urn:microsoft.com/office/officeart/2005/8/layout/pyramid2#2"/>
    <dgm:cxn modelId="{2DA4B4C7-E18D-4324-BAA6-DD1FDA5871AF}" srcId="{31DD364C-8E2A-4461-9DB3-CC1A23990149}" destId="{02CD0AF9-CF8B-4E44-AD3F-DF0D914C6930}" srcOrd="0" destOrd="0" parTransId="{7A3B79CE-98C9-42C8-B8DB-A0426028A43C}" sibTransId="{C4ED9412-9338-458E-B0ED-214CE5CD0E3A}"/>
    <dgm:cxn modelId="{241C5BCF-2443-49C1-AA42-D3F4482B128C}" srcId="{31DD364C-8E2A-4461-9DB3-CC1A23990149}" destId="{D6979C47-31A8-4EDD-A89D-23F47B0BEE13}" srcOrd="2" destOrd="0" parTransId="{8C9E0A9C-6F00-4162-9EE0-F6E2477C54B5}" sibTransId="{EE058B27-0759-4C57-8EC1-E3DCAAA1FC20}"/>
    <dgm:cxn modelId="{E19782E6-C75A-4635-B9BE-C703FC486D67}" srcId="{31DD364C-8E2A-4461-9DB3-CC1A23990149}" destId="{E9730B85-E84E-40F3-BFEF-47EFDAEE37EE}" srcOrd="1" destOrd="0" parTransId="{07D9DFAF-0075-4FEB-8244-E3B6F717EE0B}" sibTransId="{223AC7F8-10E6-4B26-8F1E-685CBEAF4E94}"/>
    <dgm:cxn modelId="{A0BF1DE0-6BAD-4110-B670-918CD4CA4AA5}" type="presParOf" srcId="{BB1CDC10-9EAC-4949-A823-49D21FD1C7AA}" destId="{1B6651C1-9BD5-4A01-A911-CE2F892B9228}" srcOrd="0" destOrd="0" presId="urn:microsoft.com/office/officeart/2005/8/layout/pyramid2#2"/>
    <dgm:cxn modelId="{A7AE0F8E-FA09-416E-AD5C-BCB7ABD63C78}" type="presParOf" srcId="{BB1CDC10-9EAC-4949-A823-49D21FD1C7AA}" destId="{CF53FD4A-0052-48CE-BE81-1FFA1AF1B310}" srcOrd="1" destOrd="0" presId="urn:microsoft.com/office/officeart/2005/8/layout/pyramid2#2"/>
    <dgm:cxn modelId="{CADBA31F-6960-4BB3-B7A3-9763390F3663}" type="presParOf" srcId="{CF53FD4A-0052-48CE-BE81-1FFA1AF1B310}" destId="{292498B7-1953-4E2C-8D50-7A6820C11C11}" srcOrd="0" destOrd="0" presId="urn:microsoft.com/office/officeart/2005/8/layout/pyramid2#2"/>
    <dgm:cxn modelId="{772C1858-C910-43F6-A31C-70B2DF94B5E3}" type="presParOf" srcId="{CF53FD4A-0052-48CE-BE81-1FFA1AF1B310}" destId="{2BEC8502-8D73-4A12-887A-A8967BFC88E4}" srcOrd="1" destOrd="0" presId="urn:microsoft.com/office/officeart/2005/8/layout/pyramid2#2"/>
    <dgm:cxn modelId="{5AB1DCB8-1034-40DD-8B05-D262C0F92DD6}" type="presParOf" srcId="{CF53FD4A-0052-48CE-BE81-1FFA1AF1B310}" destId="{D8E0FE35-B037-4802-98B5-DDED2EF7EAA6}" srcOrd="2" destOrd="0" presId="urn:microsoft.com/office/officeart/2005/8/layout/pyramid2#2"/>
    <dgm:cxn modelId="{7EA3DDCC-C81C-47F4-BE81-E79373DEF7C5}" type="presParOf" srcId="{CF53FD4A-0052-48CE-BE81-1FFA1AF1B310}" destId="{17F8684D-BC7E-47B5-B0D4-5990F1AB9A5D}" srcOrd="3" destOrd="0" presId="urn:microsoft.com/office/officeart/2005/8/layout/pyramid2#2"/>
    <dgm:cxn modelId="{B73D3307-B82F-48E1-B3E6-71ECAEB2E095}" type="presParOf" srcId="{CF53FD4A-0052-48CE-BE81-1FFA1AF1B310}" destId="{50D2CDBB-E59B-4B8D-9994-4045046E3FD7}" srcOrd="4" destOrd="0" presId="urn:microsoft.com/office/officeart/2005/8/layout/pyramid2#2"/>
    <dgm:cxn modelId="{64F7BBCF-C085-46C9-8C69-E1B826317193}" type="presParOf" srcId="{CF53FD4A-0052-48CE-BE81-1FFA1AF1B310}" destId="{F583666A-7600-4225-8155-DB6558D63CB3}" srcOrd="5" destOrd="0" presId="urn:microsoft.com/office/officeart/2005/8/layout/pyramid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D364C-8E2A-4461-9DB3-CC1A23990149}" type="doc">
      <dgm:prSet loTypeId="urn:microsoft.com/office/officeart/2005/8/layout/pyramid2#3" loCatId="list" qsTypeId="urn:microsoft.com/office/officeart/2005/8/quickstyle/simple3#5" qsCatId="simple" csTypeId="urn:microsoft.com/office/officeart/2005/8/colors/colorful1#8" csCatId="colorful" phldr="1"/>
      <dgm:spPr/>
      <dgm:t>
        <a:bodyPr/>
        <a:lstStyle/>
        <a:p>
          <a:endParaRPr lang="zh-CN" altLang="en-US"/>
        </a:p>
      </dgm:t>
    </dgm:pt>
    <dgm:pt modelId="{02CD0AF9-CF8B-4E44-AD3F-DF0D914C6930}">
      <dgm:prSet phldrT="[文本]"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间接纳税向直接纳税</a:t>
          </a:r>
        </a:p>
      </dgm:t>
    </dgm:pt>
    <dgm:pt modelId="{7A3B79CE-98C9-42C8-B8DB-A0426028A43C}" type="parTrans" cxnId="{2DA4B4C7-E18D-4324-BAA6-DD1FDA5871AF}">
      <dgm:prSet/>
      <dgm:spPr/>
      <dgm:t>
        <a:bodyPr/>
        <a:lstStyle/>
        <a:p>
          <a:endParaRPr lang="en-US"/>
        </a:p>
      </dgm:t>
    </dgm:pt>
    <dgm:pt modelId="{C4ED9412-9338-458E-B0ED-214CE5CD0E3A}" type="sibTrans" cxnId="{2DA4B4C7-E18D-4324-BAA6-DD1FDA5871AF}">
      <dgm:prSet/>
      <dgm:spPr/>
      <dgm:t>
        <a:bodyPr/>
        <a:lstStyle/>
        <a:p>
          <a:endParaRPr lang="en-US"/>
        </a:p>
      </dgm:t>
    </dgm:pt>
    <dgm:pt modelId="{E9730B85-E84E-40F3-BFEF-47EFDAEE37EE}">
      <dgm:prSet phldrT="[文本]"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企业主体向公民主体</a:t>
          </a:r>
        </a:p>
      </dgm:t>
    </dgm:pt>
    <dgm:pt modelId="{07D9DFAF-0075-4FEB-8244-E3B6F717EE0B}" type="parTrans" cxnId="{E19782E6-C75A-4635-B9BE-C703FC486D67}">
      <dgm:prSet/>
      <dgm:spPr/>
      <dgm:t>
        <a:bodyPr/>
        <a:lstStyle/>
        <a:p>
          <a:endParaRPr lang="en-US"/>
        </a:p>
      </dgm:t>
    </dgm:pt>
    <dgm:pt modelId="{223AC7F8-10E6-4B26-8F1E-685CBEAF4E94}" type="sibTrans" cxnId="{E19782E6-C75A-4635-B9BE-C703FC486D67}">
      <dgm:prSet/>
      <dgm:spPr/>
      <dgm:t>
        <a:bodyPr/>
        <a:lstStyle/>
        <a:p>
          <a:endParaRPr lang="en-US"/>
        </a:p>
      </dgm:t>
    </dgm:pt>
    <dgm:pt modelId="{D6979C47-31A8-4EDD-A89D-23F47B0BEE13}">
      <dgm:prSet phldrT="[文本]" custT="1"/>
      <dgm:spPr/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生产经营向收入分配</a:t>
          </a:r>
        </a:p>
      </dgm:t>
    </dgm:pt>
    <dgm:pt modelId="{8C9E0A9C-6F00-4162-9EE0-F6E2477C54B5}" type="parTrans" cxnId="{241C5BCF-2443-49C1-AA42-D3F4482B128C}">
      <dgm:prSet/>
      <dgm:spPr/>
      <dgm:t>
        <a:bodyPr/>
        <a:lstStyle/>
        <a:p>
          <a:endParaRPr lang="en-US"/>
        </a:p>
      </dgm:t>
    </dgm:pt>
    <dgm:pt modelId="{EE058B27-0759-4C57-8EC1-E3DCAAA1FC20}" type="sibTrans" cxnId="{241C5BCF-2443-49C1-AA42-D3F4482B128C}">
      <dgm:prSet/>
      <dgm:spPr/>
      <dgm:t>
        <a:bodyPr/>
        <a:lstStyle/>
        <a:p>
          <a:endParaRPr lang="en-US"/>
        </a:p>
      </dgm:t>
    </dgm:pt>
    <dgm:pt modelId="{BB1CDC10-9EAC-4949-A823-49D21FD1C7AA}" type="pres">
      <dgm:prSet presAssocID="{31DD364C-8E2A-4461-9DB3-CC1A23990149}" presName="compositeShape" presStyleCnt="0">
        <dgm:presLayoutVars>
          <dgm:dir/>
          <dgm:resizeHandles/>
        </dgm:presLayoutVars>
      </dgm:prSet>
      <dgm:spPr/>
    </dgm:pt>
    <dgm:pt modelId="{1B6651C1-9BD5-4A01-A911-CE2F892B9228}" type="pres">
      <dgm:prSet presAssocID="{31DD364C-8E2A-4461-9DB3-CC1A23990149}" presName="pyramid" presStyleLbl="node1" presStyleIdx="0" presStyleCnt="1"/>
      <dgm:spPr/>
    </dgm:pt>
    <dgm:pt modelId="{CF53FD4A-0052-48CE-BE81-1FFA1AF1B310}" type="pres">
      <dgm:prSet presAssocID="{31DD364C-8E2A-4461-9DB3-CC1A23990149}" presName="theList" presStyleCnt="0"/>
      <dgm:spPr/>
    </dgm:pt>
    <dgm:pt modelId="{292498B7-1953-4E2C-8D50-7A6820C11C11}" type="pres">
      <dgm:prSet presAssocID="{02CD0AF9-CF8B-4E44-AD3F-DF0D914C6930}" presName="aNode" presStyleLbl="fgAcc1" presStyleIdx="0" presStyleCnt="3">
        <dgm:presLayoutVars>
          <dgm:bulletEnabled val="1"/>
        </dgm:presLayoutVars>
      </dgm:prSet>
      <dgm:spPr/>
    </dgm:pt>
    <dgm:pt modelId="{2BEC8502-8D73-4A12-887A-A8967BFC88E4}" type="pres">
      <dgm:prSet presAssocID="{02CD0AF9-CF8B-4E44-AD3F-DF0D914C6930}" presName="aSpace" presStyleCnt="0"/>
      <dgm:spPr/>
    </dgm:pt>
    <dgm:pt modelId="{D8E0FE35-B037-4802-98B5-DDED2EF7EAA6}" type="pres">
      <dgm:prSet presAssocID="{E9730B85-E84E-40F3-BFEF-47EFDAEE37EE}" presName="aNode" presStyleLbl="fgAcc1" presStyleIdx="1" presStyleCnt="3">
        <dgm:presLayoutVars>
          <dgm:bulletEnabled val="1"/>
        </dgm:presLayoutVars>
      </dgm:prSet>
      <dgm:spPr/>
    </dgm:pt>
    <dgm:pt modelId="{17F8684D-BC7E-47B5-B0D4-5990F1AB9A5D}" type="pres">
      <dgm:prSet presAssocID="{E9730B85-E84E-40F3-BFEF-47EFDAEE37EE}" presName="aSpace" presStyleCnt="0"/>
      <dgm:spPr/>
    </dgm:pt>
    <dgm:pt modelId="{50D2CDBB-E59B-4B8D-9994-4045046E3FD7}" type="pres">
      <dgm:prSet presAssocID="{D6979C47-31A8-4EDD-A89D-23F47B0BEE13}" presName="aNode" presStyleLbl="fgAcc1" presStyleIdx="2" presStyleCnt="3">
        <dgm:presLayoutVars>
          <dgm:bulletEnabled val="1"/>
        </dgm:presLayoutVars>
      </dgm:prSet>
      <dgm:spPr/>
    </dgm:pt>
    <dgm:pt modelId="{F583666A-7600-4225-8155-DB6558D63CB3}" type="pres">
      <dgm:prSet presAssocID="{D6979C47-31A8-4EDD-A89D-23F47B0BEE13}" presName="aSpace" presStyleCnt="0"/>
      <dgm:spPr/>
    </dgm:pt>
  </dgm:ptLst>
  <dgm:cxnLst>
    <dgm:cxn modelId="{409C813A-B7D2-4ABD-AFA6-691E13408069}" type="presOf" srcId="{02CD0AF9-CF8B-4E44-AD3F-DF0D914C6930}" destId="{292498B7-1953-4E2C-8D50-7A6820C11C11}" srcOrd="0" destOrd="0" presId="urn:microsoft.com/office/officeart/2005/8/layout/pyramid2#3"/>
    <dgm:cxn modelId="{035D7145-F0C9-4BB2-8368-7650E0087D4C}" type="presOf" srcId="{31DD364C-8E2A-4461-9DB3-CC1A23990149}" destId="{BB1CDC10-9EAC-4949-A823-49D21FD1C7AA}" srcOrd="0" destOrd="0" presId="urn:microsoft.com/office/officeart/2005/8/layout/pyramid2#3"/>
    <dgm:cxn modelId="{C95BD8BC-9E06-44A4-8D0C-E61F52B7ADC2}" type="presOf" srcId="{E9730B85-E84E-40F3-BFEF-47EFDAEE37EE}" destId="{D8E0FE35-B037-4802-98B5-DDED2EF7EAA6}" srcOrd="0" destOrd="0" presId="urn:microsoft.com/office/officeart/2005/8/layout/pyramid2#3"/>
    <dgm:cxn modelId="{2DA4B4C7-E18D-4324-BAA6-DD1FDA5871AF}" srcId="{31DD364C-8E2A-4461-9DB3-CC1A23990149}" destId="{02CD0AF9-CF8B-4E44-AD3F-DF0D914C6930}" srcOrd="0" destOrd="0" parTransId="{7A3B79CE-98C9-42C8-B8DB-A0426028A43C}" sibTransId="{C4ED9412-9338-458E-B0ED-214CE5CD0E3A}"/>
    <dgm:cxn modelId="{241C5BCF-2443-49C1-AA42-D3F4482B128C}" srcId="{31DD364C-8E2A-4461-9DB3-CC1A23990149}" destId="{D6979C47-31A8-4EDD-A89D-23F47B0BEE13}" srcOrd="2" destOrd="0" parTransId="{8C9E0A9C-6F00-4162-9EE0-F6E2477C54B5}" sibTransId="{EE058B27-0759-4C57-8EC1-E3DCAAA1FC20}"/>
    <dgm:cxn modelId="{E19782E6-C75A-4635-B9BE-C703FC486D67}" srcId="{31DD364C-8E2A-4461-9DB3-CC1A23990149}" destId="{E9730B85-E84E-40F3-BFEF-47EFDAEE37EE}" srcOrd="1" destOrd="0" parTransId="{07D9DFAF-0075-4FEB-8244-E3B6F717EE0B}" sibTransId="{223AC7F8-10E6-4B26-8F1E-685CBEAF4E94}"/>
    <dgm:cxn modelId="{0CB6A5FD-8FCF-44E4-AC4D-1D7F1378793B}" type="presOf" srcId="{D6979C47-31A8-4EDD-A89D-23F47B0BEE13}" destId="{50D2CDBB-E59B-4B8D-9994-4045046E3FD7}" srcOrd="0" destOrd="0" presId="urn:microsoft.com/office/officeart/2005/8/layout/pyramid2#3"/>
    <dgm:cxn modelId="{DDABC338-F322-4500-BA52-B2EBC85FC2DF}" type="presParOf" srcId="{BB1CDC10-9EAC-4949-A823-49D21FD1C7AA}" destId="{1B6651C1-9BD5-4A01-A911-CE2F892B9228}" srcOrd="0" destOrd="0" presId="urn:microsoft.com/office/officeart/2005/8/layout/pyramid2#3"/>
    <dgm:cxn modelId="{7EA1E16E-05E5-49B3-955B-3B8E1D1B160E}" type="presParOf" srcId="{BB1CDC10-9EAC-4949-A823-49D21FD1C7AA}" destId="{CF53FD4A-0052-48CE-BE81-1FFA1AF1B310}" srcOrd="1" destOrd="0" presId="urn:microsoft.com/office/officeart/2005/8/layout/pyramid2#3"/>
    <dgm:cxn modelId="{B611242F-46CF-407C-9CE4-5E93A812AD4B}" type="presParOf" srcId="{CF53FD4A-0052-48CE-BE81-1FFA1AF1B310}" destId="{292498B7-1953-4E2C-8D50-7A6820C11C11}" srcOrd="0" destOrd="0" presId="urn:microsoft.com/office/officeart/2005/8/layout/pyramid2#3"/>
    <dgm:cxn modelId="{F554F038-C315-4776-837C-45988AC5B30A}" type="presParOf" srcId="{CF53FD4A-0052-48CE-BE81-1FFA1AF1B310}" destId="{2BEC8502-8D73-4A12-887A-A8967BFC88E4}" srcOrd="1" destOrd="0" presId="urn:microsoft.com/office/officeart/2005/8/layout/pyramid2#3"/>
    <dgm:cxn modelId="{60056260-8C4F-4AC1-82D5-0D216A759E57}" type="presParOf" srcId="{CF53FD4A-0052-48CE-BE81-1FFA1AF1B310}" destId="{D8E0FE35-B037-4802-98B5-DDED2EF7EAA6}" srcOrd="2" destOrd="0" presId="urn:microsoft.com/office/officeart/2005/8/layout/pyramid2#3"/>
    <dgm:cxn modelId="{29B9F315-4810-4BCC-B544-8AAEEEAA667A}" type="presParOf" srcId="{CF53FD4A-0052-48CE-BE81-1FFA1AF1B310}" destId="{17F8684D-BC7E-47B5-B0D4-5990F1AB9A5D}" srcOrd="3" destOrd="0" presId="urn:microsoft.com/office/officeart/2005/8/layout/pyramid2#3"/>
    <dgm:cxn modelId="{6617EBD4-583C-4DCB-84D9-1F9C98F2DC11}" type="presParOf" srcId="{CF53FD4A-0052-48CE-BE81-1FFA1AF1B310}" destId="{50D2CDBB-E59B-4B8D-9994-4045046E3FD7}" srcOrd="4" destOrd="0" presId="urn:microsoft.com/office/officeart/2005/8/layout/pyramid2#3"/>
    <dgm:cxn modelId="{AC4F29B2-DDC1-44F9-A1D0-584D7D3EBF0E}" type="presParOf" srcId="{CF53FD4A-0052-48CE-BE81-1FFA1AF1B310}" destId="{F583666A-7600-4225-8155-DB6558D63CB3}" srcOrd="5" destOrd="0" presId="urn:microsoft.com/office/officeart/2005/8/layout/pyramid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651C1-9BD5-4A01-A911-CE2F892B9228}">
      <dsp:nvSpPr>
        <dsp:cNvPr id="0" name=""/>
        <dsp:cNvSpPr/>
      </dsp:nvSpPr>
      <dsp:spPr>
        <a:xfrm>
          <a:off x="2033330" y="0"/>
          <a:ext cx="3381407" cy="338140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2498B7-1953-4E2C-8D50-7A6820C11C11}">
      <dsp:nvSpPr>
        <dsp:cNvPr id="0" name=""/>
        <dsp:cNvSpPr/>
      </dsp:nvSpPr>
      <dsp:spPr>
        <a:xfrm>
          <a:off x="3724034" y="339956"/>
          <a:ext cx="2197914" cy="800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交税的环节不同</a:t>
          </a:r>
        </a:p>
      </dsp:txBody>
      <dsp:txXfrm>
        <a:off x="3763108" y="379030"/>
        <a:ext cx="2119766" cy="722294"/>
      </dsp:txXfrm>
    </dsp:sp>
    <dsp:sp modelId="{D8E0FE35-B037-4802-98B5-DDED2EF7EAA6}">
      <dsp:nvSpPr>
        <dsp:cNvPr id="0" name=""/>
        <dsp:cNvSpPr/>
      </dsp:nvSpPr>
      <dsp:spPr>
        <a:xfrm>
          <a:off x="3724034" y="1240454"/>
          <a:ext cx="2197914" cy="800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经济效率</a:t>
          </a:r>
        </a:p>
      </dsp:txBody>
      <dsp:txXfrm>
        <a:off x="3763108" y="1279528"/>
        <a:ext cx="2119766" cy="722294"/>
      </dsp:txXfrm>
    </dsp:sp>
    <dsp:sp modelId="{50D2CDBB-E59B-4B8D-9994-4045046E3FD7}">
      <dsp:nvSpPr>
        <dsp:cNvPr id="0" name=""/>
        <dsp:cNvSpPr/>
      </dsp:nvSpPr>
      <dsp:spPr>
        <a:xfrm>
          <a:off x="3724034" y="2140952"/>
          <a:ext cx="2197914" cy="800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分配公平</a:t>
          </a:r>
        </a:p>
      </dsp:txBody>
      <dsp:txXfrm>
        <a:off x="3763108" y="2180026"/>
        <a:ext cx="2119766" cy="72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651C1-9BD5-4A01-A911-CE2F892B9228}">
      <dsp:nvSpPr>
        <dsp:cNvPr id="0" name=""/>
        <dsp:cNvSpPr/>
      </dsp:nvSpPr>
      <dsp:spPr>
        <a:xfrm>
          <a:off x="2033330" y="0"/>
          <a:ext cx="3381407" cy="338140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2498B7-1953-4E2C-8D50-7A6820C11C11}">
      <dsp:nvSpPr>
        <dsp:cNvPr id="0" name=""/>
        <dsp:cNvSpPr/>
      </dsp:nvSpPr>
      <dsp:spPr>
        <a:xfrm>
          <a:off x="3724034" y="339956"/>
          <a:ext cx="2197914" cy="800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间接纳税向直接纳税</a:t>
          </a:r>
        </a:p>
      </dsp:txBody>
      <dsp:txXfrm>
        <a:off x="3763108" y="379030"/>
        <a:ext cx="2119766" cy="722294"/>
      </dsp:txXfrm>
    </dsp:sp>
    <dsp:sp modelId="{D8E0FE35-B037-4802-98B5-DDED2EF7EAA6}">
      <dsp:nvSpPr>
        <dsp:cNvPr id="0" name=""/>
        <dsp:cNvSpPr/>
      </dsp:nvSpPr>
      <dsp:spPr>
        <a:xfrm>
          <a:off x="3724034" y="1240454"/>
          <a:ext cx="2197914" cy="800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企业主体向公民主体</a:t>
          </a:r>
        </a:p>
      </dsp:txBody>
      <dsp:txXfrm>
        <a:off x="3763108" y="1279528"/>
        <a:ext cx="2119766" cy="722294"/>
      </dsp:txXfrm>
    </dsp:sp>
    <dsp:sp modelId="{50D2CDBB-E59B-4B8D-9994-4045046E3FD7}">
      <dsp:nvSpPr>
        <dsp:cNvPr id="0" name=""/>
        <dsp:cNvSpPr/>
      </dsp:nvSpPr>
      <dsp:spPr>
        <a:xfrm>
          <a:off x="3724034" y="2140952"/>
          <a:ext cx="2197914" cy="8004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生产经营向收入分配</a:t>
          </a:r>
        </a:p>
      </dsp:txBody>
      <dsp:txXfrm>
        <a:off x="3763108" y="2180026"/>
        <a:ext cx="2119766" cy="72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#3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4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5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EF440D-CE44-4319-B3E4-2A3FCC5F884E}" type="datetimeFigureOut">
              <a:rPr lang="zh-CN" altLang="en-US"/>
              <a:pPr>
                <a:defRPr/>
              </a:pPr>
              <a:t>2024/3/17</a:t>
            </a:fld>
            <a:endParaRPr lang="zh-CN" altLang="en-US"/>
          </a:p>
        </p:txBody>
      </p:sp>
      <p:sp>
        <p:nvSpPr>
          <p:cNvPr id="4403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C83223-A89F-4B4B-8770-43DFB869D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138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锐旗设计</a:t>
            </a:r>
            <a:r>
              <a:rPr lang="en-US" altLang="zh-CN" dirty="0"/>
              <a:t>】:https://9ppt.taobao.com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83223-A89F-4B4B-8770-43DFB869D80A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6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67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2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22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05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91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81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2C6F-CDA0-48D0-BD96-EB7B14E1A8AF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ADC9-2307-42DB-8005-45544582AB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4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CDE6-526F-4DDF-92B6-8FFACB186585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F0A52-3F16-4CF0-91AE-E48E02C3C3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0279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157D-EBD6-4C9F-936A-F875B4ADAA8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86FF-5A58-4D49-9043-77C7DE39577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34183"/>
      </p:ext>
    </p:extLst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2942F-C9D0-4741-B403-106A1C16B1D4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D83C2-3E8C-4BD6-854F-171CF2FBBC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5572"/>
      </p:ext>
    </p:extLst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5A20-AB04-4A4B-B4CB-3D456A5CB9B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23EA2-7721-4EAE-95F6-BF64713CA2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7459"/>
      </p:ext>
    </p:extLst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F287-2BE0-4DE6-85B9-3E32E52BD80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3E81B-934D-42FF-A04E-5F7245260D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71987"/>
      </p:ext>
    </p:extLst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5135-E26A-4C4F-A4D8-710BD7C987B6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EEF7-F1D8-4380-B48A-623478D42A2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1377"/>
      </p:ext>
    </p:extLst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3178-8DCE-402F-BFEA-8C07856CB88A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A329D-E2E8-4BC5-BED5-0F87EB730E3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43919"/>
      </p:ext>
    </p:extLst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E223-6011-4DEE-851F-DD2BB85B928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2270-15AE-4731-BED7-1F865C5141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2826"/>
      </p:ext>
    </p:extLst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8534-E143-4E31-983D-B8B9A980EEC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0664-111A-45CC-8AEF-26A1291F055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24864"/>
      </p:ext>
    </p:extLst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23A9-FB7E-4CBB-8A08-CA47FC61792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A977-27AE-42C9-9ECF-718CCBC5308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55698"/>
      </p:ext>
    </p:extLst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47E29-9661-4684-8751-39D81C264A1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A15CA-78EE-4510-975C-AC6669BA2D0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4402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2EFF-C86E-4B03-90D7-E800FB070097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4E5E-A686-40A4-8A23-5957680837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3651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520CA-6AEB-4599-9DD2-B1653C61F9DD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3FCB-0EDF-4873-AEA1-93885209659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71848"/>
      </p:ext>
    </p:extLst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7E0C3-4511-4D84-922E-77383B0BADE3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CA7E-FA9E-4453-B251-81A49F0683E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86903"/>
      </p:ext>
    </p:extLst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064D-D1F4-44F5-AADC-CA096D3346E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76AC4-80C5-42EF-B5CA-545397BDA3E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6838"/>
      </p:ext>
    </p:extLst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A0CAA-DBEC-47FD-8D8A-D0191F0F2B83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2E98-29F7-450D-BD13-2B72A6547EA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68885"/>
      </p:ext>
    </p:extLst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9E40-7212-4192-952E-240F36032F8E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9F0A5-5A4C-4B8E-BF65-A80CA78A811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169"/>
      </p:ext>
    </p:extLst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2793-95A2-4E51-8B0B-A0323E2C4CC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677F-D2FF-4C3F-B608-224B142A15D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5307"/>
      </p:ext>
    </p:extLst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EECC-DC73-4F7B-B53C-C726AE823EB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FBFC3-FDF4-49E7-9442-E5BE48413D0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87851"/>
      </p:ext>
    </p:extLst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DEFA-47AD-41E6-871F-3583AC5667E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8F5A8-3B13-43EC-97CB-B4537F6431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52756"/>
      </p:ext>
    </p:extLst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F5E3-7B85-448B-8F4A-91A14FEA803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D56E-DBEF-4508-926E-D4567E5B7E3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9448"/>
      </p:ext>
    </p:extLst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40907-52FD-4C37-A324-93319D7E7070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6E61-EBE3-43A9-95EA-2F69FC8C09E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92589"/>
      </p:ext>
    </p:extLst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E526-B281-4114-9B16-F0257A3F1A96}" type="datetime1">
              <a:rPr lang="zh-CN" altLang="en-US" smtClean="0"/>
              <a:t>2024/3/17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6037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005F-76E0-47B7-9AD5-43D84F1BFFD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356C6-DF6D-46E0-B5B3-344CB001EB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21808"/>
      </p:ext>
    </p:extLst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0322-039D-4823-AC10-0E568F68101E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8ABE-6E21-4F77-8430-45963388A48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81812"/>
      </p:ext>
    </p:extLst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F340-658B-4EDD-8E8C-6F81810618F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7FB5-5BDD-4CFD-969E-C15454C968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52541"/>
      </p:ext>
    </p:extLst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F5FD-212F-4072-BE7E-006D70DAECB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7A25-1600-4FA2-878A-7D74177AD86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64870"/>
      </p:ext>
    </p:extLst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22D0-A1C8-474F-AF3D-2880DC1B127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1E1B3-99C2-4BCC-B7E1-763F70BCD68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20885"/>
      </p:ext>
    </p:extLst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746-641B-45B6-828D-527175E0015C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F07E-DA48-48B2-B7FD-A5B8325AB29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51638"/>
      </p:ext>
    </p:extLst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D73A-C4A8-4E92-8C4D-10706F2A01B0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9533-9635-409B-84ED-2F11361326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65396"/>
      </p:ext>
    </p:extLst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967F-4B2B-4524-851D-C73ABDC2BC7F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4F30-48EF-4764-8743-11537FFA564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3500"/>
      </p:ext>
    </p:extLst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B922-1C56-479C-94F5-C21F9853C5C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068C-CBB0-4002-9D78-5C8A8CE06BF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21414"/>
      </p:ext>
    </p:extLst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907D2-6FF8-4958-B8E5-05F07014F470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8965E-5B1C-469D-BE0E-BCFDFDEAB1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67399"/>
      </p:ext>
    </p:extLst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27821"/>
      </p:ext>
    </p:extLst>
  </p:cSld>
  <p:clrMapOvr>
    <a:masterClrMapping/>
  </p:clrMapOvr>
  <p:transition spd="med" advClick="0" advTm="5000">
    <p:pull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B69E-2248-4788-90D6-430AD8F064CA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6CA9-08B2-46EF-AFF4-F7D9E65A01D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90384"/>
      </p:ext>
    </p:extLst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3C6C-109A-4B0F-83DA-8DEC9AF405E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DCC8F-3309-4061-8E57-60C11DB0D1F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11930"/>
      </p:ext>
    </p:extLst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0E06-9C07-4683-BB7E-7B6B3B35BB36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EB7C-3774-4815-BADD-66BF00FB905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66671"/>
      </p:ext>
    </p:extLst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09FE-DE97-4D84-93B6-6BD82DD72658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20FF8-8BC8-4883-8833-A821A74BC1C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72464"/>
      </p:ext>
    </p:extLst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A9D8-832A-41C0-A03E-4AD2A5B9340E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5E77-6862-4DEC-AC5E-4BF9B19F546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97270"/>
      </p:ext>
    </p:extLst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033-9803-457A-B5B3-F58921E111CA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80E4-43FA-4CFE-88FD-776C819BCC7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25079"/>
      </p:ext>
    </p:extLst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7F26F-A764-4702-943A-506CB8ED083D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1BD0-9D0F-4393-A980-303C396963D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470"/>
      </p:ext>
    </p:extLst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31A2-335C-4F66-AE89-93F808E3FF7D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69FF2-16C3-4D0F-9E7E-35C243EE45A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28394"/>
      </p:ext>
    </p:extLst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2B4B-2B46-4463-A097-AFB52AD5B2F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AEA46-801B-48BF-8BC6-D45DF17D2A8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55900"/>
      </p:ext>
    </p:extLst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2E9B2-B944-40D2-B2EE-BC8D25007CAC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361B-5454-4F86-890D-13E819DA4B5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26570"/>
      </p:ext>
    </p:extLst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2983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E0CA-7935-499D-AAAF-307EE537B5E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095B6-93E5-4454-A77A-9C3459E0467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9004"/>
      </p:ext>
    </p:extLst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1135-C0DB-41BE-8804-E321924E3F7A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3E24A-AA6C-4B27-9E37-A14ACEAA45A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19705"/>
      </p:ext>
    </p:extLst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FE3C-99E8-442B-819A-F1B9493FE21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0CC0-ED12-4A99-A95E-17DB47D1B0A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3197"/>
      </p:ext>
    </p:extLst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64B7-5CCD-4360-AB6E-C1E9888AE6A4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650B2-6307-4603-BCA8-97EB39D376A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48057"/>
      </p:ext>
    </p:extLst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65B1B-2E9B-4989-A9DB-39F6C66FDCB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4B34F-145C-4442-BCED-2AFEEBC1E90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57761"/>
      </p:ext>
    </p:extLst>
  </p:cSld>
  <p:clrMapOvr>
    <a:masterClrMapping/>
  </p:clrMapOvr>
  <p:transition spd="slow"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4FB71-1DF5-449C-A8B6-3043033598C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446B0-4559-4236-8681-FB01C4856EF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92909"/>
      </p:ext>
    </p:extLst>
  </p:cSld>
  <p:clrMapOvr>
    <a:masterClrMapping/>
  </p:clrMapOvr>
  <p:transition spd="slow"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BFD5-721B-4697-83A9-59EE9415662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E4BB0-5137-4FA2-B1F0-343595E5864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5519"/>
      </p:ext>
    </p:extLst>
  </p:cSld>
  <p:clrMapOvr>
    <a:masterClrMapping/>
  </p:clrMapOvr>
  <p:transition spd="slow"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D752-D5C1-4058-92C2-859AEC15B490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1D55A-8678-4D8A-8683-326B9667796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92505"/>
      </p:ext>
    </p:extLst>
  </p:cSld>
  <p:clrMapOvr>
    <a:masterClrMapping/>
  </p:clrMapOvr>
  <p:transition spd="slow"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5E31-ABD1-45A3-8CE3-A48F310DA973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BC96F-BDC6-4E66-B398-AC6C4C4916B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58594"/>
      </p:ext>
    </p:extLst>
  </p:cSld>
  <p:clrMapOvr>
    <a:masterClrMapping/>
  </p:clrMapOvr>
  <p:transition spd="slow" advClick="0" advTm="3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D470-4DDC-4362-B48C-74E12F4E2CA3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820E-8D22-4F6E-85CC-7843F7186E9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07952"/>
      </p:ext>
    </p:extLst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17FD1-4093-46CD-B37B-7C2F0AC156E7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C9360-3B8B-4F75-8241-8BB1E7C496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9472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BADD7-396C-44FF-9BB1-FC5769F4D8F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9B42E-46FE-41EF-AAA6-21D710A08FB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53036"/>
      </p:ext>
    </p:extLst>
  </p:cSld>
  <p:clrMapOvr>
    <a:masterClrMapping/>
  </p:clrMapOvr>
  <p:transition spd="slow" advClick="0" advTm="3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8270-9BDA-4F75-ADA9-E01AAF924FA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C5EB-5971-4EDF-BF77-91FBD37B6F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6482"/>
      </p:ext>
    </p:extLst>
  </p:cSld>
  <p:clrMapOvr>
    <a:masterClrMapping/>
  </p:clrMapOvr>
  <p:transition spd="slow" advClick="0" advTm="3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B72E-3789-4E98-A953-7C0A6A3F680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534F6-9380-4E28-BD9B-F80CFC8C654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9771"/>
      </p:ext>
    </p:extLst>
  </p:cSld>
  <p:clrMapOvr>
    <a:masterClrMapping/>
  </p:clrMapOvr>
  <p:transition spd="slow" advClick="0" advTm="3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0E86-915F-4534-8C0A-E51930A02BB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88D1-685E-4690-A54E-916799EF2D5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46084"/>
      </p:ext>
    </p:extLst>
  </p:cSld>
  <p:clrMapOvr>
    <a:masterClrMapping/>
  </p:clrMapOvr>
  <p:transition spd="slow" advClick="0" advTm="3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1437-CBE2-4091-ADF7-D9887EC3682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9508-E71E-45B1-BF85-7292F891F51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62579"/>
      </p:ext>
    </p:extLst>
  </p:cSld>
  <p:clrMapOvr>
    <a:masterClrMapping/>
  </p:clrMapOvr>
  <p:transition spd="slow" advClick="0" advTm="300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B0D16-D4D8-48B3-9378-FF817578AAE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1B09-0B5E-4741-A75D-B4F5D399322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46516"/>
      </p:ext>
    </p:extLst>
  </p:cSld>
  <p:clrMapOvr>
    <a:masterClrMapping/>
  </p:clrMapOvr>
  <p:transition spd="slow" advClick="0" advTm="300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9DD3-8682-42B8-9889-46278D222DC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6622-511C-47D4-8490-A6DCA93D766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71194"/>
      </p:ext>
    </p:extLst>
  </p:cSld>
  <p:clrMapOvr>
    <a:masterClrMapping/>
  </p:clrMapOvr>
  <p:transition spd="slow" advClick="0" advTm="300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C2807-1AD5-46C8-8070-266791107F3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7697C-45DF-49AD-A239-AF503F3CB1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27971"/>
      </p:ext>
    </p:extLst>
  </p:cSld>
  <p:clrMapOvr>
    <a:masterClrMapping/>
  </p:clrMapOvr>
  <p:transition spd="slow" advClick="0" advTm="300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1167-D6C9-4D51-9451-C84F198D049D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D458-0148-4309-BC7B-3E85487E98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3419"/>
      </p:ext>
    </p:extLst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C3F34-87FA-4920-9463-1BE9896BFCBE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3CB8-FE95-4031-A45F-02A51E0B46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21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10839-8890-4643-968B-9D8D9B5D4CD6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B25FF-F061-4A60-B6C4-AA911D4F3B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41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FDD9-2141-49BA-B865-B424FA4C6F3E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2AD2-812F-404B-97CD-CCC1F46BB2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500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2165-5D98-4B6E-8114-C64090AE6419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1631-B69C-46C0-B451-D1A7B09DDC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4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D778-9E1A-48B2-B9C3-228C883B4813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193E-A601-40BC-8F07-9FB19C1995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702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88F7E-0FB5-4D81-9AA8-63CF5B0A9A81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7143-AAFF-4678-BAE5-3C85D6ACEA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41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9831-BCE4-4498-B18B-6C7EF3C1EDDA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A0460-510A-46DA-962D-3936746814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8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3E10D-5A79-49AD-9A16-2FD5BB34F7FF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04D7F-AAA4-4AEB-BFC3-63AE648634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34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A91CB-814C-403F-B14E-76FAF86D964A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D1F6-9869-4A40-9295-65363D9302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257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60B2F-F24C-4013-965F-0DE75871D1FF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CE08-685D-4480-A30C-B7297743D9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20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E6F0-A3B2-4673-9064-1616F0F75227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D876F-8B2F-430B-BAB9-753D05C464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772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8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38B6B-C7E3-42AD-ABA5-AAC4F031454C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4EFE-230C-4E25-97E1-A3D2172D4B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4707"/>
      </p:ext>
    </p:extLst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6F18C-EACB-438C-8846-717EFFFE1104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3103-B8CB-4425-A450-3B556230DE3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37859"/>
      </p:ext>
    </p:extLst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05EA-21F5-46AC-97A2-BBD3CB14195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54F8-3A4B-49C0-8B67-C14EF314043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47840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17C0C-0A94-4A1C-89E0-AE8EA203A0AC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5E8D-2E9A-4F31-8C96-7AC282A36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736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DF8E-DF6C-4248-9C5E-FD7A61204A9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8E027-C670-44DA-BE7A-E660BA0B13C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12842"/>
      </p:ext>
    </p:extLst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B948-0D11-4994-B5A2-442E32786F9A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A562-D1DF-44FF-9021-3D4B75ADFB7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58646"/>
      </p:ext>
    </p:extLst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609EB-243F-4C39-90CE-D1F61D17AA33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9743F-8F61-43FD-B96A-025355C49FD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88234"/>
      </p:ext>
    </p:extLst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740E-6324-4924-8A16-913AAA59D2EC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7612-F391-405B-87B7-25F1B48C2A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34466"/>
      </p:ext>
    </p:extLst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CFED-DDF5-4FB3-8F5B-6CA3C250A19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D7CA-43D0-48C8-A71B-29DFD1C9F6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14320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8C6F7-D7C3-4D3A-B3B6-F6B2CDDAE6A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AE24D-2212-473F-909B-1E921340155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19599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44CE-FF0C-455F-A992-3672CB1E019D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E075-F005-4B9C-AD58-E22DC4FC85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04214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E1B7-F282-4D76-A403-2CADE37A16E4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BDCF4-5600-470E-9464-1D78E4D1210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36391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26C1-E581-41AE-907B-BCA21D9C1668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B24C-FF1D-49A4-B969-3F0B35ED2D7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67610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B287-1228-48EA-83BC-AEE9E1593208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92D5E-13C1-4624-A719-8914643A155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82703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D5F19-8EC2-4268-AC51-FDAD15DC7F57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D745-89FA-40CC-940E-A1CAC0317C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883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4413-9856-41A0-8F13-CB4110E01838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6404-7CCC-402B-88D0-2499591333D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93224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BD96-C92F-4FFA-9235-22E78D9D52D8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A1DAF-6FC5-49B5-8A16-0466ADC014E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36853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998A-9E05-4767-A722-4CC258EEE810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5FDB-B64C-47C7-BAC6-0DFC0B0B868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0148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8EAE-4A32-4FD3-AB13-3AFE4A12A00D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3542C-B219-4A38-9DC8-A82E1A7C4E5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52702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3AAB-ADD8-464A-97A8-F411E4F523A6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938F-01FA-466A-BEB4-44AF37FBDCA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39592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4A6B8-78F7-4471-A7E7-BD4A02461A60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D271-94AD-4B1E-8AF8-4AB4E56640C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78557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4F01-E79A-4636-8325-4528CBE4118C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8DC3-463E-4369-9D20-4FAB3D49F13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65938"/>
      </p:ext>
    </p:extLst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9DF2-E86F-4E33-8B6D-022F6741374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2126C-6DD5-4A32-A93E-03D813BC415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69866"/>
      </p:ext>
    </p:extLst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C56E8-866C-46DB-8EF8-39215B6FD86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DBFE-DD44-401E-A2B4-E61E7AC01CC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60049"/>
      </p:ext>
    </p:extLst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BB02-7DB8-46EF-B3FA-2188DD455FF6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AC37-8B23-4FC9-8A34-B852E1BB166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40760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B5943-BB46-4A54-8D77-CB00D60641E3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EBCB-7661-4018-830B-8F8E7F8618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505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A4C6-8C1E-48DE-ABAC-726522C4EF9E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B0B2-2273-4828-95F1-0FE71D2DB0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32318"/>
      </p:ext>
    </p:extLst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AE82-04F4-4905-B3D4-26567887740E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1302-DBFF-4177-81AE-4B799B23438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24970"/>
      </p:ext>
    </p:extLst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F6BB-8A53-4A59-A964-5C13C0F6100E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AF49-F507-460E-B8FD-7BF5DED1AF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9316"/>
      </p:ext>
    </p:extLst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E2624-80C1-419B-8024-B6812110D83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FF62-22F5-4D65-BBFD-BF9477023FF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39860"/>
      </p:ext>
    </p:extLst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FA5C-5182-42D5-A040-6856E1BE6D3D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A624-D88C-42D8-A03F-92C0716EAF8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47016"/>
      </p:ext>
    </p:extLst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57225-AFE4-416F-8114-6D64D4FE2000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E2C8F-4729-42B1-A4B1-BBF5FC9C6A4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20618"/>
      </p:ext>
    </p:extLst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E5E8B-37F2-4078-B29A-2D3863A5FD4F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A269-4250-46AF-863C-747D5526201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8449"/>
      </p:ext>
    </p:extLst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B93A-6BFC-4392-9534-E753365FBE7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89E0-B00B-4ECF-B411-6B7687FBCC4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05701"/>
      </p:ext>
    </p:extLst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178C-271D-4CAA-BDAE-CAA737C12414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329E-94C0-498B-8123-B9B0CDC44C4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26178"/>
      </p:ext>
    </p:extLst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0912-4C09-4F67-A988-1D6BA2B32D9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3011-A3C0-4A11-9FBD-2E157286A1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5925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3E8D-F992-4966-9C92-FB9B67BAA948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1CD1-A3B6-4DD1-ABCD-352795DA77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76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4ECB-5B54-48D6-A550-D72744BC9BD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C817-202D-4A5E-B4D3-847380EEF8E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02266"/>
      </p:ext>
    </p:extLst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2D67E-F466-439E-98B8-CCFABB8DFA54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DEA4-8964-48B3-A03F-2A7CEFED445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94056"/>
      </p:ext>
    </p:extLst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36F9-F4D9-4F87-A18C-41C7573891E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C0F8-9D7D-4354-A5B4-2200ADBE30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3198"/>
      </p:ext>
    </p:extLst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4D41-67DA-4567-92E8-4BA43C6494D4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D2C6-4323-4159-890F-8249C5C372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09742"/>
      </p:ext>
    </p:extLst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1E0F-AEE5-4468-BDA3-BFE467E18E0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6ACC-4EE2-4ECD-BB73-05C3CCD391A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90242"/>
      </p:ext>
    </p:extLst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14DE-42AA-4155-8D1B-AAB118DF97B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44400-4365-4A90-8B4C-CEC1CAD1A98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638"/>
      </p:ext>
    </p:extLst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3163-39E0-4E43-939F-6CDA6069BEEE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3FA4-F37D-4C1B-A340-34BFE149ADD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4527"/>
      </p:ext>
    </p:extLst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11C-63F6-4E33-9FE6-A973B3A4D503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5E8E-F6F3-430B-8D1C-3C4471680F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72572"/>
      </p:ext>
    </p:extLst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28CF-D598-4B71-B5E5-DEDB5DE4C71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90BE-88CF-4D50-8A6A-2898BE8D105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34465"/>
      </p:ext>
    </p:extLst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7C78-79A9-498E-BEBF-0BB8BCA5BEA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518C-5A57-4460-B61D-3B141C02A3D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26575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AC2D-06D0-43DB-9E6F-EFF4D842D225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305F-4E06-466F-8CC5-39B041771D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7911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482E-F660-4173-BE64-70F3096FAD18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3EA0-D66A-4927-A7FD-074DC1E8DB4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96239"/>
      </p:ext>
    </p:extLst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443E-B1C6-42FD-AA4B-7A652662AA5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1D8E-59BB-4C83-9174-D5FA0D60A0D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94283"/>
      </p:ext>
    </p:extLst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FD379-25FC-4F96-973C-C25074ECE56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566F0-B576-4A8E-AE96-4EB6458AD90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36750"/>
      </p:ext>
    </p:extLst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D526-8726-47D4-9E2D-1B2CD4209D8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858E-5542-4D97-8B4C-F44D33DF262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9240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90F8-721E-4F21-BFB4-D7F97426333A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99B3-26E3-473E-9AEA-9008A7EDC0D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24495"/>
      </p:ext>
    </p:extLst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5ABF2-8C61-4513-B8E9-4A2206FC507C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BE71-20A8-4C31-AC28-74038F6276F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50792"/>
      </p:ext>
    </p:extLst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E529-28CD-4838-BC3E-69D993206F63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7FF2D-1EEE-4B08-88CD-303D53F445E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4819"/>
      </p:ext>
    </p:extLst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64C5-F248-455F-A1DA-43B0B037E22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B723-34AD-456A-A37F-3B3CD7C9137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72104"/>
      </p:ext>
    </p:extLst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57B8-0B4D-499E-8E23-9D4FCFE79D6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D6FC-CEA7-4B51-BE80-F307427270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5408"/>
      </p:ext>
    </p:extLst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C1565-0D18-488C-A8C4-E59D60243FA0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DAAB-7BDC-41DB-A17B-5D85544760C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1584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D9AA-06E7-4FD3-B1EF-ACE0791D6C62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033AE-E36E-4674-B68C-C62441A0C5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38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22C86-C05E-4D07-AA1B-0C8D3551C153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2101-82C5-4310-B8D1-E2FFC16B6BC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61947"/>
      </p:ext>
    </p:extLst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A44E-2348-4C57-BC8D-0439A0B22AC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DD0B0-2434-4986-B370-887249A9AB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19919"/>
      </p:ext>
    </p:extLst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4AA1F-31AE-431D-9C45-42671931BEA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96AB-3B34-4D3E-A9FC-0A1B1D3349F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14959"/>
      </p:ext>
    </p:extLst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E0B2-FBCD-4005-B8EB-8CBB2806BA2D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9F9E-1350-4BBD-9768-13358CF3EA3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76987"/>
      </p:ext>
    </p:extLst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352AC-956D-479B-8F41-8487193BCDD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5A155-FC60-4E58-B622-6C4F0823B28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20069"/>
      </p:ext>
    </p:extLst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9A5EE-D8EA-4900-9144-E782A76834E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8AEC-0B9C-44E6-9294-3B21E84627E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09202"/>
      </p:ext>
    </p:extLst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A95D6-FA1F-456C-B50C-DBD2C1CB9F83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36E07-2210-43C6-8C2C-19747CBAA3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73987"/>
      </p:ext>
    </p:extLst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5F582-C47A-4ACE-8B3E-509A28382494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03A83-B247-4E7D-841F-9EFFBDC4646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57658"/>
      </p:ext>
    </p:extLst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CF8D-2F3D-4324-990C-0C89FD8BF1B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E98D-F89C-48AA-8FCB-80CB92D0F3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27706"/>
      </p:ext>
    </p:extLst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D0E5-9E22-4960-B24B-3385F5B48BE8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34E9-8E16-441E-992E-4F1C34FA1EF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00151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BB1D-8882-4958-B9A3-80CDE96E1029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EDE3-5078-44BB-B52F-9CAA4D8A49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9605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76580-50D7-430B-B019-49A4922C647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07F0A-79E7-4EE2-B637-D051BBF8A45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86807"/>
      </p:ext>
    </p:extLst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3CCB-436D-4251-9090-2F7CAD82D09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F43A-778F-46B1-AB3E-D715B64C92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33625"/>
      </p:ext>
    </p:extLst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BC64-D29B-4634-9974-ADCF4538F1BF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121D-3581-4B46-97DB-6CCBB5C85B2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69264"/>
      </p:ext>
    </p:extLst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89BB5-1FE4-4B71-806F-0DA8508EA7F7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3BBE-E7AB-4989-8512-3FD0CAF34FA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53132"/>
      </p:ext>
    </p:extLst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F528-6457-432C-9683-9F35EDED2BE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256E-D7BB-432E-B90F-1A6CFCB0C2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21645"/>
      </p:ext>
    </p:extLst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3B2C-08FA-41A2-A15D-B4D5CB540C96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BAC0-A3ED-454F-A792-EC8EC30530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02401"/>
      </p:ext>
    </p:extLst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9937-9FF8-4103-868B-9652BB2EF7A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60C3-21C2-49E4-B0D5-1851A075D0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15220"/>
      </p:ext>
    </p:extLst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B5BA-7626-476C-AC24-1C7DA1293536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7D36-F655-4B7D-BC68-60BCF09AA5F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80020"/>
      </p:ext>
    </p:extLst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0C300-4BC5-4303-855F-270E22BC571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8046-8406-4537-B3DA-BAC41DE8F0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9396"/>
      </p:ext>
    </p:extLst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86B4-50AE-4D1E-ABF3-7E72FDEE7FCE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D9C57-F88F-4444-A818-94C19F5C889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49240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FDA575-CA41-4B73-A7F8-BCD40EDD5971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25BD2D-7AC5-4F26-B985-3F679FD4ED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876" r:id="rId12"/>
    <p:sldLayoutId id="2147483878" r:id="rId13"/>
    <p:sldLayoutId id="2147483879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5282B7-ED19-4305-81F0-A83884CE1B61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3E99A8-B69D-451C-9C49-485F8A11DBE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DBC483-0D05-4914-B8F6-AEEED74095A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072BA3-6449-4548-8E0F-153B84E1E91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3C42C1-190A-4A3D-95C6-F0CA22AFF89B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31D266-F187-4A03-90AA-89A82EBA6FF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0FECD5-AB03-440E-A70D-D9849FA82572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FFF866-6870-4D47-8637-1D9DD50BF99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551CEE-CFBB-49AE-AF8C-339CB0897E94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2BFAC5-932C-450D-840D-D55229FD8A9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83CE35-56E4-45B0-9644-8906FD18911C}" type="datetime1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56B312-504E-4DB9-B8A7-1EF2C0A950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87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31B800-676B-4387-82F4-8448A6A1B17E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FB343C7-DB37-4779-A65F-56A562200E3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EB6AD5-76E3-4F1D-BA17-B2B5D8E6F48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BD5F58-36FA-4B31-A03A-47DEB25502A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109443-B35F-4DD5-B9EC-825ECA9C5A88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C4446C-6336-48FA-8712-F5B8C36BAC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2394F9-E756-4544-A4C2-D9900E47C1B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B3B86B-860B-4844-B8AD-219F2DB27F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82BA20-1D8B-4556-A869-DF5960987A45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D16206-EEB7-4FE7-AB83-A70AB979EB8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5F921D-876D-42EC-AEA9-A366E16799FC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BC4714-D72F-4D11-8B82-74690F2188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2C10A5F-8EC2-4C5F-9C87-EC14AE21D619}" type="datetime1">
              <a:rPr lang="zh-CN" altLang="en-US" smtClean="0"/>
              <a:t>2024/3/17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6C4255-7B46-42C2-98F5-9730489F3D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 advClick="0" advTm="3000"/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15988"/>
            <a:ext cx="69865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2" y="212725"/>
            <a:ext cx="693578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7"/>
          <a:stretch>
            <a:fillRect/>
          </a:stretch>
        </p:blipFill>
        <p:spPr bwMode="auto">
          <a:xfrm>
            <a:off x="0" y="5395913"/>
            <a:ext cx="1219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8"/>
          <p:cNvSpPr txBox="1">
            <a:spLocks noChangeArrowheads="1"/>
          </p:cNvSpPr>
          <p:nvPr/>
        </p:nvSpPr>
        <p:spPr bwMode="auto">
          <a:xfrm>
            <a:off x="1939129" y="1046858"/>
            <a:ext cx="86455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6600" b="1" dirty="0">
                <a:solidFill>
                  <a:srgbClr val="FF0000"/>
                </a:solidFill>
              </a:rPr>
              <a:t>走向公平的税制结构：</a:t>
            </a:r>
            <a:endParaRPr lang="en-US" altLang="zh-CN" sz="66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6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理想与现实之间</a:t>
            </a:r>
            <a:endParaRPr lang="zh-CN" altLang="en-US" sz="413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66" name="矩形 9"/>
          <p:cNvSpPr>
            <a:spLocks noChangeArrowheads="1"/>
          </p:cNvSpPr>
          <p:nvPr/>
        </p:nvSpPr>
        <p:spPr bwMode="auto">
          <a:xfrm>
            <a:off x="2859088" y="3133725"/>
            <a:ext cx="6516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1" hangingPunct="1"/>
            <a:r>
              <a:rPr lang="en-US" altLang="zh-CN" dirty="0">
                <a:solidFill>
                  <a:srgbClr val="404040"/>
                </a:solidFill>
                <a:latin typeface="Arial" pitchFamily="34" charset="0"/>
              </a:rPr>
              <a:t>Personal income Tax System Reform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15367" name="文本框 10"/>
          <p:cNvSpPr txBox="1">
            <a:spLocks noChangeArrowheads="1"/>
          </p:cNvSpPr>
          <p:nvPr/>
        </p:nvSpPr>
        <p:spPr bwMode="auto">
          <a:xfrm>
            <a:off x="4202113" y="3781425"/>
            <a:ext cx="4141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  <a:sym typeface="+mn-ea"/>
              </a:rPr>
              <a:t>上海财经大学公共政策与治理研究院</a:t>
            </a:r>
            <a:endParaRPr lang="en-US" altLang="zh-CN" dirty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ctr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  <a:sym typeface="+mn-ea"/>
              </a:rPr>
              <a:t>田志伟</a:t>
            </a:r>
            <a:endParaRPr lang="en-US" altLang="zh-CN" dirty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ctr" eaLnBrk="1" hangingPunct="1"/>
            <a:r>
              <a:rPr lang="en-US" altLang="zh-CN" b="0" dirty="0">
                <a:ln w="9525">
                  <a:noFill/>
                </a:ln>
                <a:effectLst/>
                <a:latin typeface="Arial Rounded MT Bold" panose="020F0704030504030204" pitchFamily="34" charset="0"/>
                <a:ea typeface="微软雅黑" panose="020B0503020204020204" pitchFamily="34" charset="-122"/>
                <a:sym typeface="+mn-ea"/>
              </a:rPr>
              <a:t>15821746491</a:t>
            </a:r>
            <a:endParaRPr lang="zh-CN" altLang="en-US" b="0" dirty="0">
              <a:ln w="9525"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68" name="圆角矩形 11"/>
          <p:cNvSpPr>
            <a:spLocks noChangeArrowheads="1"/>
          </p:cNvSpPr>
          <p:nvPr/>
        </p:nvSpPr>
        <p:spPr bwMode="auto">
          <a:xfrm>
            <a:off x="4190999" y="3706813"/>
            <a:ext cx="4141787" cy="100929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A35612-FCA1-5030-8316-6AAF21D2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B305F-4E06-466F-8CC5-39B041771D49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30EFBE3-DBA4-EE11-9984-B3BCB75C7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/>
          <a:srcRect t="9272"/>
          <a:stretch/>
        </p:blipFill>
        <p:spPr>
          <a:xfrm>
            <a:off x="2149610" y="1412776"/>
            <a:ext cx="7892781" cy="518898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CC256EEF-2256-6E3A-25DB-83BE9AFF1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392" y="-76944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EF187E1-D223-A333-381F-BC79C68F9CDB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CFD4DE-97C1-EBC0-B4A1-69D6B22798EE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F8EE76-98E6-6978-A6F2-B26F9962A1BC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40421F47-4E6B-9854-83A1-9F3354644F20}"/>
              </a:ext>
            </a:extLst>
          </p:cNvPr>
          <p:cNvSpPr txBox="1"/>
          <p:nvPr/>
        </p:nvSpPr>
        <p:spPr>
          <a:xfrm>
            <a:off x="1322975" y="522775"/>
            <a:ext cx="8603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1980-2021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年中国各年度财富分配友好程度在发达国家中排名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B84A3C-77BF-99D8-2D77-261D8DFEE0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10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10A03F-F701-64EF-9A2A-3F88144A4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1652" y="740702"/>
            <a:ext cx="8008696" cy="5805153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8DA2E8AB-732D-21E4-FC11-AD0DEBB6C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729CBA3-EC01-66A4-6C2E-620296F955BF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1DC81DE-81B6-7461-4C34-AA2867A144B1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7E5D3A8-EA3D-E692-D39F-A9FC7E2817CE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E5F1D50-C682-434B-1459-1488277589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939570C-5F5D-FCCF-CE8A-A9D8A75E8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248" b="654"/>
          <a:stretch/>
        </p:blipFill>
        <p:spPr>
          <a:xfrm>
            <a:off x="2303579" y="1700808"/>
            <a:ext cx="7584843" cy="4408893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B6163F3D-E4C6-1A17-4A87-6872761EB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908F7ED-1A94-CBA1-79BA-5B2099C01D7E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953D032-13BA-0548-B2C5-45770E14F3A2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4CA6C7C-3A43-E220-13B0-A1B4F9971F15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ECB82E3-11D7-AF11-728D-65E691CB7D16}"/>
              </a:ext>
            </a:extLst>
          </p:cNvPr>
          <p:cNvSpPr txBox="1"/>
          <p:nvPr/>
        </p:nvSpPr>
        <p:spPr>
          <a:xfrm>
            <a:off x="1458585" y="439631"/>
            <a:ext cx="800160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图表：高收入群体收入增速远高于低收入群体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65D078D-4BD4-C98E-C087-FB38061C81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9953863-FDBD-DA3F-CF47-EDBAB551F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980"/>
          <a:stretch/>
        </p:blipFill>
        <p:spPr>
          <a:xfrm>
            <a:off x="1731942" y="1449298"/>
            <a:ext cx="8728117" cy="4824701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26B55646-0027-30BA-F8A4-404DD5E95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C85AB2C-3DC0-800E-1BCB-B636C48002F3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D7018DB-32F8-1F44-35A5-FC70229D6180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067BE1D-B391-0A46-B28B-A147F1C50930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A35BE41B-CF72-A23F-C189-DAC2B9EA74C6}"/>
              </a:ext>
            </a:extLst>
          </p:cNvPr>
          <p:cNvSpPr txBox="1"/>
          <p:nvPr/>
        </p:nvSpPr>
        <p:spPr>
          <a:xfrm>
            <a:off x="1458585" y="439631"/>
            <a:ext cx="800160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中国人群的财富份额占比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220B029-CAD3-53E5-2D6F-53D49D1375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231904" y="1124744"/>
            <a:ext cx="6216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各国靠什么</a:t>
            </a:r>
            <a:endParaRPr lang="en-US" altLang="zh-CN" sz="6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调节收入分配</a:t>
            </a:r>
            <a:endParaRPr lang="en-US" altLang="zh-CN" sz="6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5275CE2-8152-2026-56D6-90AC22D97807}"/>
              </a:ext>
            </a:extLst>
          </p:cNvPr>
          <p:cNvSpPr/>
          <p:nvPr/>
        </p:nvSpPr>
        <p:spPr>
          <a:xfrm>
            <a:off x="6480043" y="3381793"/>
            <a:ext cx="3936437" cy="1405256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09585" indent="-609585">
              <a:buFont typeface="Wingdings" panose="05000000000000000000" pitchFamily="2" charset="2"/>
              <a:buChar char="Ø"/>
              <a:defRPr/>
            </a:pPr>
            <a:r>
              <a:rPr lang="zh-CN" altLang="en-US" sz="2133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转移支付    </a:t>
            </a:r>
            <a:endParaRPr lang="en-US" altLang="zh-CN" sz="2133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zh-CN" altLang="en-US" sz="2133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社保    </a:t>
            </a:r>
            <a:endParaRPr lang="en-US" altLang="zh-CN" sz="2133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zh-CN" altLang="en-US" sz="2133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个人所得税</a:t>
            </a:r>
            <a:endParaRPr lang="en-US" altLang="zh-CN" sz="2133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zh-CN" altLang="en-US" sz="2133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其他税</a:t>
            </a:r>
            <a:endParaRPr lang="zh-CN" altLang="en-US" sz="2133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F9816C9F-9814-CB9E-8E64-4BE6EEB8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7"/>
            <a:ext cx="4470400" cy="68580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4DBFF42-7803-AC91-317C-CDCEA0FA2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33" t="39199" r="32950" b="16190"/>
          <a:stretch/>
        </p:blipFill>
        <p:spPr>
          <a:xfrm>
            <a:off x="9552385" y="3813043"/>
            <a:ext cx="2639615" cy="3059455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39B922AF-9CC8-F848-8EC4-7281434EE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459" y="0"/>
            <a:ext cx="2221267" cy="100966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F50AF7-2EF4-B6CE-B54A-0B7322D6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ADC9-2307-42DB-8005-45544582AB7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38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54DBFF42-7803-AC91-317C-CDCEA0FA2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33" t="39199" r="32950" b="16190"/>
          <a:stretch/>
        </p:blipFill>
        <p:spPr>
          <a:xfrm>
            <a:off x="9552385" y="3813043"/>
            <a:ext cx="2639615" cy="30594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31904" y="1124744"/>
            <a:ext cx="6216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各国靠什么</a:t>
            </a:r>
            <a:endParaRPr lang="en-US" altLang="zh-CN" sz="6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调节收入分配</a:t>
            </a:r>
            <a:endParaRPr lang="en-US" altLang="zh-CN" sz="6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5275CE2-8152-2026-56D6-90AC22D97807}"/>
              </a:ext>
            </a:extLst>
          </p:cNvPr>
          <p:cNvSpPr/>
          <p:nvPr/>
        </p:nvSpPr>
        <p:spPr>
          <a:xfrm>
            <a:off x="5567942" y="3570655"/>
            <a:ext cx="5544141" cy="1733488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en-US" altLang="zh-CN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OECD</a:t>
            </a:r>
            <a:r>
              <a:rPr lang="zh-CN" altLang="en-US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国家收入分配政策可以使得基尼系数下降</a:t>
            </a:r>
            <a:r>
              <a:rPr lang="en-US" altLang="zh-CN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r>
              <a:rPr lang="zh-CN" altLang="en-US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endParaRPr lang="en-US" altLang="zh-CN" sz="2133" b="1" cap="all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zh-CN" altLang="en-US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个人所得税可以使基尼系数下降</a:t>
            </a:r>
            <a:r>
              <a:rPr lang="en-US" altLang="zh-CN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4-15%</a:t>
            </a: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zh-CN" altLang="en-US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中国仅为</a:t>
            </a:r>
            <a:r>
              <a:rPr lang="en-US" altLang="zh-CN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6.2%</a:t>
            </a:r>
          </a:p>
          <a:p>
            <a:pPr marL="380990" indent="-380990">
              <a:buFont typeface="Wingdings" panose="05000000000000000000" pitchFamily="2" charset="2"/>
              <a:buChar char="Ø"/>
              <a:defRPr/>
            </a:pPr>
            <a:r>
              <a:rPr lang="zh-CN" altLang="en-US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中国个人所得税</a:t>
            </a:r>
            <a:r>
              <a:rPr lang="en-US" altLang="zh-CN" sz="2133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1-3%</a:t>
            </a:r>
            <a:endParaRPr lang="zh-CN" altLang="en-US" sz="2133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F9816C9F-9814-CB9E-8E64-4BE6EEB88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7"/>
            <a:ext cx="4470400" cy="6858000"/>
          </a:xfrm>
          <a:prstGeom prst="rect">
            <a:avLst/>
          </a:prstGeom>
        </p:spPr>
      </p:pic>
      <p:pic>
        <p:nvPicPr>
          <p:cNvPr id="2" name="图片 19">
            <a:extLst>
              <a:ext uri="{FF2B5EF4-FFF2-40B4-BE49-F238E27FC236}">
                <a16:creationId xmlns:a16="http://schemas.microsoft.com/office/drawing/2014/main" id="{EC3B4041-2FFC-E43A-B89B-8961847EE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459" y="0"/>
            <a:ext cx="2221267" cy="100966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7F74F0B-1D5E-36E0-2117-275E6633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ADC9-2307-42DB-8005-45544582AB7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1142999" y="1551376"/>
            <a:ext cx="105591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srgbClr val="DA1D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个人所得税为何可以</a:t>
            </a:r>
            <a:endParaRPr lang="en-US" altLang="zh-CN" sz="6000" b="1" dirty="0">
              <a:solidFill>
                <a:srgbClr val="DA1D2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srgbClr val="DA1D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调节收入分配？</a:t>
            </a:r>
            <a:endParaRPr lang="en-US" altLang="zh-CN" sz="6000" b="1" dirty="0">
              <a:solidFill>
                <a:srgbClr val="DA1D2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20" name="文本框 16"/>
          <p:cNvSpPr>
            <a:spLocks noChangeArrowheads="1"/>
          </p:cNvSpPr>
          <p:nvPr/>
        </p:nvSpPr>
        <p:spPr bwMode="auto">
          <a:xfrm>
            <a:off x="3887755" y="3732645"/>
            <a:ext cx="76663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免征额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超额累进税率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负所得税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E864E53A-9D76-929D-2791-8A79ADA0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F2DC5A-5B7C-2EF3-1508-2E475503D865}"/>
              </a:ext>
            </a:extLst>
          </p:cNvPr>
          <p:cNvCxnSpPr>
            <a:cxnSpLocks/>
          </p:cNvCxnSpPr>
          <p:nvPr/>
        </p:nvCxnSpPr>
        <p:spPr>
          <a:xfrm flipV="1">
            <a:off x="1012372" y="3459590"/>
            <a:ext cx="10036629" cy="30778"/>
          </a:xfrm>
          <a:prstGeom prst="line">
            <a:avLst/>
          </a:prstGeom>
          <a:ln w="38100">
            <a:solidFill>
              <a:srgbClr val="DA1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21BE57-BD60-5EB3-EA6A-24DE9B1A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ADC9-2307-42DB-8005-45544582AB7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0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D20E5D-DDAB-4307-16FF-979A8BA73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4" b="11393"/>
          <a:stretch/>
        </p:blipFill>
        <p:spPr>
          <a:xfrm>
            <a:off x="6417130" y="-1"/>
            <a:ext cx="5774870" cy="685800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7E8B0F-007D-F9A3-1BD9-486B223D871C}"/>
              </a:ext>
            </a:extLst>
          </p:cNvPr>
          <p:cNvSpPr/>
          <p:nvPr/>
        </p:nvSpPr>
        <p:spPr>
          <a:xfrm>
            <a:off x="2175013" y="3793068"/>
            <a:ext cx="8773885" cy="1955215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累进税率</a:t>
            </a:r>
            <a:endParaRPr lang="en-US" altLang="zh-CN" sz="2800" b="1" cap="all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最高边际税率</a:t>
            </a:r>
            <a:endParaRPr lang="en-US" altLang="zh-CN" sz="2800" b="1" cap="all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cap="all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免征额</a:t>
            </a:r>
            <a:endParaRPr lang="en-US" altLang="zh-CN" sz="2800" b="1" cap="all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AF11E4A-CCF4-347A-6A6A-AD2FF8BF8C4F}"/>
              </a:ext>
            </a:extLst>
          </p:cNvPr>
          <p:cNvGrpSpPr/>
          <p:nvPr/>
        </p:nvGrpSpPr>
        <p:grpSpPr>
          <a:xfrm>
            <a:off x="1234718" y="3327707"/>
            <a:ext cx="10364824" cy="1661"/>
            <a:chOff x="1234718" y="3327707"/>
            <a:chExt cx="10364824" cy="16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D221BFD-BC62-AB5B-127B-35E6BF029B62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18" y="3329368"/>
              <a:ext cx="518241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F518F65-1727-5517-1A7E-08C5E186509C}"/>
                </a:ext>
              </a:extLst>
            </p:cNvPr>
            <p:cNvCxnSpPr>
              <a:cxnSpLocks/>
            </p:cNvCxnSpPr>
            <p:nvPr/>
          </p:nvCxnSpPr>
          <p:spPr>
            <a:xfrm>
              <a:off x="6417130" y="3327707"/>
              <a:ext cx="51824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B1ECC7E2-DC96-51E4-E650-4F6AEA5F4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23" y="52852"/>
            <a:ext cx="9108213" cy="3664014"/>
          </a:xfrm>
          <a:prstGeom prst="rect">
            <a:avLst/>
          </a:prstGeom>
          <a:effectLst>
            <a:outerShdw blurRad="88900" dist="88900" dir="4800000" algn="tl" rotWithShape="0">
              <a:prstClr val="black">
                <a:alpha val="66000"/>
              </a:prstClr>
            </a:outerShdw>
          </a:effec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368B97-9461-AD5E-1AD6-44A9B9BB43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557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F3B06F7-B396-BD0E-54A2-AA2B8A693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3106" y="1291392"/>
            <a:ext cx="7437086" cy="5414110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29672ED9-A18D-38ED-1C79-65166EC4C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C2F854B5-42FF-84FC-532E-F0244D654D5D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81935D2-FC41-FEEB-67B5-9616E6AB7179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C109DE8-3EB2-F8CB-B44D-2D55F142B76E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1DB91269-E01D-05F6-7D35-98AEB88319FB}"/>
              </a:ext>
            </a:extLst>
          </p:cNvPr>
          <p:cNvSpPr txBox="1"/>
          <p:nvPr/>
        </p:nvSpPr>
        <p:spPr>
          <a:xfrm>
            <a:off x="1458585" y="439631"/>
            <a:ext cx="800160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税率级次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14C4F0-25B8-40D1-8E1F-C129A0B210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18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F55674-87EB-9760-B78B-AF6EC5B01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id="{56001756-753F-D3B0-B265-B9A0B4AC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61A3FE3-1AFE-4F9F-BA0A-134016E65572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3C9DB9D-9287-41D3-1E21-B24CE7223523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2BE036-C7F3-DD98-C54F-7FB6FE194BAD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74ADFCF-5B75-645E-BB6B-1605F1B1D0A0}"/>
              </a:ext>
            </a:extLst>
          </p:cNvPr>
          <p:cNvSpPr txBox="1"/>
          <p:nvPr/>
        </p:nvSpPr>
        <p:spPr>
          <a:xfrm>
            <a:off x="1458585" y="439631"/>
            <a:ext cx="800160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最高边际税率</a:t>
            </a:r>
          </a:p>
        </p:txBody>
      </p:sp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5987" y="1104418"/>
            <a:ext cx="8671172" cy="5326452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47C904-EACC-ED1C-88F9-580AC7AB2F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19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B7BA7C-A1AA-4320-0844-7985231EA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3552" y="1316766"/>
            <a:ext cx="8248541" cy="4838653"/>
          </a:xfrm>
          <a:prstGeom prst="rect">
            <a:avLst/>
          </a:prstGeom>
        </p:spPr>
      </p:pic>
      <p:pic>
        <p:nvPicPr>
          <p:cNvPr id="7" name="图片 19">
            <a:extLst>
              <a:ext uri="{FF2B5EF4-FFF2-40B4-BE49-F238E27FC236}">
                <a16:creationId xmlns:a16="http://schemas.microsoft.com/office/drawing/2014/main" id="{DE0257E6-7A48-629C-9806-EC45953D1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AE87637-0377-FD38-2B91-C74402DCAD50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37EB3A5-C3D4-51EB-2958-93AB8D3D21DE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C92740B-7BF9-036B-DEF1-D207C7BA5FF0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3A1EFF-C4F4-15C6-A5C2-D23EE022DE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072" y="0"/>
            <a:ext cx="48640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6" name="文本框 18">
            <a:extLst>
              <a:ext uri="{FF2B5EF4-FFF2-40B4-BE49-F238E27FC236}">
                <a16:creationId xmlns:a16="http://schemas.microsoft.com/office/drawing/2014/main" id="{5BA76C5C-53CB-6DB1-7664-24801CDD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158" y="1816426"/>
            <a:ext cx="6721614" cy="32858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提高个人所得税免征额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是有利于穷人？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还是有利于富人？</a:t>
            </a:r>
            <a:endParaRPr lang="en-US" altLang="en-US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FF9FAC5F-2EBD-ED92-D101-668050AA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8953" y="-323393"/>
            <a:ext cx="4865914" cy="232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经典叠圆体简" panose="02010609000101010101" pitchFamily="49" charset="-122"/>
                <a:ea typeface="经典叠圆体简" panose="02010609000101010101" pitchFamily="49" charset="-122"/>
                <a:cs typeface="经典叠圆体简" panose="02010609000101010101" pitchFamily="49" charset="-122"/>
              </a:rPr>
              <a:t>免征额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66BA48-7B15-4E45-49B8-F04134C7D638}"/>
              </a:ext>
            </a:extLst>
          </p:cNvPr>
          <p:cNvGrpSpPr/>
          <p:nvPr/>
        </p:nvGrpSpPr>
        <p:grpSpPr>
          <a:xfrm>
            <a:off x="678420" y="1816426"/>
            <a:ext cx="3168352" cy="4723736"/>
            <a:chOff x="4532088" y="370459"/>
            <a:chExt cx="322263" cy="48046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 198">
              <a:extLst>
                <a:ext uri="{FF2B5EF4-FFF2-40B4-BE49-F238E27FC236}">
                  <a16:creationId xmlns:a16="http://schemas.microsoft.com/office/drawing/2014/main" id="{917AC53D-7D0F-0EDA-CEEF-9DF33665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771550"/>
              <a:ext cx="984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197">
              <a:extLst>
                <a:ext uri="{FF2B5EF4-FFF2-40B4-BE49-F238E27FC236}">
                  <a16:creationId xmlns:a16="http://schemas.microsoft.com/office/drawing/2014/main" id="{7B1364D5-58F0-9481-91F4-A2B173A5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088" y="370459"/>
              <a:ext cx="322263" cy="365125"/>
            </a:xfrm>
            <a:custGeom>
              <a:avLst/>
              <a:gdLst>
                <a:gd name="T0" fmla="*/ 86 w 86"/>
                <a:gd name="T1" fmla="*/ 43 h 97"/>
                <a:gd name="T2" fmla="*/ 43 w 86"/>
                <a:gd name="T3" fmla="*/ 0 h 97"/>
                <a:gd name="T4" fmla="*/ 0 w 86"/>
                <a:gd name="T5" fmla="*/ 43 h 97"/>
                <a:gd name="T6" fmla="*/ 26 w 86"/>
                <a:gd name="T7" fmla="*/ 43 h 97"/>
                <a:gd name="T8" fmla="*/ 43 w 86"/>
                <a:gd name="T9" fmla="*/ 25 h 97"/>
                <a:gd name="T10" fmla="*/ 60 w 86"/>
                <a:gd name="T11" fmla="*/ 43 h 97"/>
                <a:gd name="T12" fmla="*/ 52 w 86"/>
                <a:gd name="T13" fmla="*/ 58 h 97"/>
                <a:gd name="T14" fmla="*/ 52 w 86"/>
                <a:gd name="T15" fmla="*/ 58 h 97"/>
                <a:gd name="T16" fmla="*/ 33 w 86"/>
                <a:gd name="T17" fmla="*/ 80 h 97"/>
                <a:gd name="T18" fmla="*/ 33 w 86"/>
                <a:gd name="T19" fmla="*/ 80 h 97"/>
                <a:gd name="T20" fmla="*/ 31 w 86"/>
                <a:gd name="T21" fmla="*/ 89 h 97"/>
                <a:gd name="T22" fmla="*/ 31 w 86"/>
                <a:gd name="T23" fmla="*/ 89 h 97"/>
                <a:gd name="T24" fmla="*/ 31 w 86"/>
                <a:gd name="T25" fmla="*/ 97 h 97"/>
                <a:gd name="T26" fmla="*/ 57 w 86"/>
                <a:gd name="T27" fmla="*/ 97 h 97"/>
                <a:gd name="T28" fmla="*/ 57 w 86"/>
                <a:gd name="T29" fmla="*/ 89 h 97"/>
                <a:gd name="T30" fmla="*/ 57 w 86"/>
                <a:gd name="T31" fmla="*/ 89 h 97"/>
                <a:gd name="T32" fmla="*/ 65 w 86"/>
                <a:gd name="T33" fmla="*/ 80 h 97"/>
                <a:gd name="T34" fmla="*/ 65 w 86"/>
                <a:gd name="T35" fmla="*/ 80 h 97"/>
                <a:gd name="T36" fmla="*/ 86 w 86"/>
                <a:gd name="T37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97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33"/>
                    <a:pt x="33" y="25"/>
                    <a:pt x="43" y="25"/>
                  </a:cubicBezTo>
                  <a:cubicBezTo>
                    <a:pt x="53" y="25"/>
                    <a:pt x="60" y="33"/>
                    <a:pt x="60" y="43"/>
                  </a:cubicBezTo>
                  <a:cubicBezTo>
                    <a:pt x="60" y="49"/>
                    <a:pt x="57" y="55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3" y="63"/>
                    <a:pt x="37" y="7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2" y="83"/>
                    <a:pt x="31" y="86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5"/>
                    <a:pt x="61" y="82"/>
                    <a:pt x="65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77" y="72"/>
                    <a:pt x="86" y="58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5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072" y="0"/>
            <a:ext cx="48640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6" name="文本框 18">
            <a:extLst>
              <a:ext uri="{FF2B5EF4-FFF2-40B4-BE49-F238E27FC236}">
                <a16:creationId xmlns:a16="http://schemas.microsoft.com/office/drawing/2014/main" id="{5BA76C5C-53CB-6DB1-7664-24801CDD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044" y="1232084"/>
            <a:ext cx="6721614" cy="4393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如何认识贫穷？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块一个月算富吗？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块一个月算富吗？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万一年算富吗？</a:t>
            </a:r>
            <a:endParaRPr lang="en-US" altLang="en-US" sz="4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FF9FAC5F-2EBD-ED92-D101-668050AA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8953" y="-323393"/>
            <a:ext cx="4865914" cy="232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经典叠圆体简" panose="02010609000101010101" pitchFamily="49" charset="-122"/>
                <a:ea typeface="经典叠圆体简" panose="02010609000101010101" pitchFamily="49" charset="-122"/>
                <a:cs typeface="经典叠圆体简" panose="02010609000101010101" pitchFamily="49" charset="-122"/>
              </a:rPr>
              <a:t>思考题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66BA48-7B15-4E45-49B8-F04134C7D638}"/>
              </a:ext>
            </a:extLst>
          </p:cNvPr>
          <p:cNvGrpSpPr/>
          <p:nvPr/>
        </p:nvGrpSpPr>
        <p:grpSpPr>
          <a:xfrm>
            <a:off x="678420" y="1816426"/>
            <a:ext cx="3168352" cy="4723736"/>
            <a:chOff x="4532088" y="370459"/>
            <a:chExt cx="322263" cy="48046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 198">
              <a:extLst>
                <a:ext uri="{FF2B5EF4-FFF2-40B4-BE49-F238E27FC236}">
                  <a16:creationId xmlns:a16="http://schemas.microsoft.com/office/drawing/2014/main" id="{917AC53D-7D0F-0EDA-CEEF-9DF33665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771550"/>
              <a:ext cx="984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197">
              <a:extLst>
                <a:ext uri="{FF2B5EF4-FFF2-40B4-BE49-F238E27FC236}">
                  <a16:creationId xmlns:a16="http://schemas.microsoft.com/office/drawing/2014/main" id="{7B1364D5-58F0-9481-91F4-A2B173A5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088" y="370459"/>
              <a:ext cx="322263" cy="365125"/>
            </a:xfrm>
            <a:custGeom>
              <a:avLst/>
              <a:gdLst>
                <a:gd name="T0" fmla="*/ 86 w 86"/>
                <a:gd name="T1" fmla="*/ 43 h 97"/>
                <a:gd name="T2" fmla="*/ 43 w 86"/>
                <a:gd name="T3" fmla="*/ 0 h 97"/>
                <a:gd name="T4" fmla="*/ 0 w 86"/>
                <a:gd name="T5" fmla="*/ 43 h 97"/>
                <a:gd name="T6" fmla="*/ 26 w 86"/>
                <a:gd name="T7" fmla="*/ 43 h 97"/>
                <a:gd name="T8" fmla="*/ 43 w 86"/>
                <a:gd name="T9" fmla="*/ 25 h 97"/>
                <a:gd name="T10" fmla="*/ 60 w 86"/>
                <a:gd name="T11" fmla="*/ 43 h 97"/>
                <a:gd name="T12" fmla="*/ 52 w 86"/>
                <a:gd name="T13" fmla="*/ 58 h 97"/>
                <a:gd name="T14" fmla="*/ 52 w 86"/>
                <a:gd name="T15" fmla="*/ 58 h 97"/>
                <a:gd name="T16" fmla="*/ 33 w 86"/>
                <a:gd name="T17" fmla="*/ 80 h 97"/>
                <a:gd name="T18" fmla="*/ 33 w 86"/>
                <a:gd name="T19" fmla="*/ 80 h 97"/>
                <a:gd name="T20" fmla="*/ 31 w 86"/>
                <a:gd name="T21" fmla="*/ 89 h 97"/>
                <a:gd name="T22" fmla="*/ 31 w 86"/>
                <a:gd name="T23" fmla="*/ 89 h 97"/>
                <a:gd name="T24" fmla="*/ 31 w 86"/>
                <a:gd name="T25" fmla="*/ 97 h 97"/>
                <a:gd name="T26" fmla="*/ 57 w 86"/>
                <a:gd name="T27" fmla="*/ 97 h 97"/>
                <a:gd name="T28" fmla="*/ 57 w 86"/>
                <a:gd name="T29" fmla="*/ 89 h 97"/>
                <a:gd name="T30" fmla="*/ 57 w 86"/>
                <a:gd name="T31" fmla="*/ 89 h 97"/>
                <a:gd name="T32" fmla="*/ 65 w 86"/>
                <a:gd name="T33" fmla="*/ 80 h 97"/>
                <a:gd name="T34" fmla="*/ 65 w 86"/>
                <a:gd name="T35" fmla="*/ 80 h 97"/>
                <a:gd name="T36" fmla="*/ 86 w 86"/>
                <a:gd name="T37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97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33"/>
                    <a:pt x="33" y="25"/>
                    <a:pt x="43" y="25"/>
                  </a:cubicBezTo>
                  <a:cubicBezTo>
                    <a:pt x="53" y="25"/>
                    <a:pt x="60" y="33"/>
                    <a:pt x="60" y="43"/>
                  </a:cubicBezTo>
                  <a:cubicBezTo>
                    <a:pt x="60" y="49"/>
                    <a:pt x="57" y="55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3" y="63"/>
                    <a:pt x="37" y="7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2" y="83"/>
                    <a:pt x="31" y="86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5"/>
                    <a:pt x="61" y="82"/>
                    <a:pt x="65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77" y="72"/>
                    <a:pt x="86" y="58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86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072" y="0"/>
            <a:ext cx="48640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6" name="文本框 18">
            <a:extLst>
              <a:ext uri="{FF2B5EF4-FFF2-40B4-BE49-F238E27FC236}">
                <a16:creationId xmlns:a16="http://schemas.microsoft.com/office/drawing/2014/main" id="{5BA76C5C-53CB-6DB1-7664-24801CDD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666" y="1381781"/>
            <a:ext cx="6721614" cy="3698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28625" indent="-428625"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个税纳税人的占比从此前的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44%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降到了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 marL="428625" indent="-428625"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将从原来的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1.87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亿人减少至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6400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万人。中国只有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4.62%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的人需要交纳个人所得税。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FF9FAC5F-2EBD-ED92-D101-668050AA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8953" y="-323393"/>
            <a:ext cx="4865914" cy="232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经典叠圆体简" panose="02010609000101010101" pitchFamily="49" charset="-122"/>
                <a:ea typeface="经典叠圆体简" panose="02010609000101010101" pitchFamily="49" charset="-122"/>
                <a:cs typeface="经典叠圆体简" panose="02010609000101010101" pitchFamily="49" charset="-122"/>
              </a:rPr>
              <a:t>免征额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66BA48-7B15-4E45-49B8-F04134C7D638}"/>
              </a:ext>
            </a:extLst>
          </p:cNvPr>
          <p:cNvGrpSpPr/>
          <p:nvPr/>
        </p:nvGrpSpPr>
        <p:grpSpPr>
          <a:xfrm>
            <a:off x="678420" y="1816426"/>
            <a:ext cx="3168352" cy="4723736"/>
            <a:chOff x="4532088" y="370459"/>
            <a:chExt cx="322263" cy="48046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 198">
              <a:extLst>
                <a:ext uri="{FF2B5EF4-FFF2-40B4-BE49-F238E27FC236}">
                  <a16:creationId xmlns:a16="http://schemas.microsoft.com/office/drawing/2014/main" id="{917AC53D-7D0F-0EDA-CEEF-9DF33665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771550"/>
              <a:ext cx="984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197">
              <a:extLst>
                <a:ext uri="{FF2B5EF4-FFF2-40B4-BE49-F238E27FC236}">
                  <a16:creationId xmlns:a16="http://schemas.microsoft.com/office/drawing/2014/main" id="{7B1364D5-58F0-9481-91F4-A2B173A5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088" y="370459"/>
              <a:ext cx="322263" cy="365125"/>
            </a:xfrm>
            <a:custGeom>
              <a:avLst/>
              <a:gdLst>
                <a:gd name="T0" fmla="*/ 86 w 86"/>
                <a:gd name="T1" fmla="*/ 43 h 97"/>
                <a:gd name="T2" fmla="*/ 43 w 86"/>
                <a:gd name="T3" fmla="*/ 0 h 97"/>
                <a:gd name="T4" fmla="*/ 0 w 86"/>
                <a:gd name="T5" fmla="*/ 43 h 97"/>
                <a:gd name="T6" fmla="*/ 26 w 86"/>
                <a:gd name="T7" fmla="*/ 43 h 97"/>
                <a:gd name="T8" fmla="*/ 43 w 86"/>
                <a:gd name="T9" fmla="*/ 25 h 97"/>
                <a:gd name="T10" fmla="*/ 60 w 86"/>
                <a:gd name="T11" fmla="*/ 43 h 97"/>
                <a:gd name="T12" fmla="*/ 52 w 86"/>
                <a:gd name="T13" fmla="*/ 58 h 97"/>
                <a:gd name="T14" fmla="*/ 52 w 86"/>
                <a:gd name="T15" fmla="*/ 58 h 97"/>
                <a:gd name="T16" fmla="*/ 33 w 86"/>
                <a:gd name="T17" fmla="*/ 80 h 97"/>
                <a:gd name="T18" fmla="*/ 33 w 86"/>
                <a:gd name="T19" fmla="*/ 80 h 97"/>
                <a:gd name="T20" fmla="*/ 31 w 86"/>
                <a:gd name="T21" fmla="*/ 89 h 97"/>
                <a:gd name="T22" fmla="*/ 31 w 86"/>
                <a:gd name="T23" fmla="*/ 89 h 97"/>
                <a:gd name="T24" fmla="*/ 31 w 86"/>
                <a:gd name="T25" fmla="*/ 97 h 97"/>
                <a:gd name="T26" fmla="*/ 57 w 86"/>
                <a:gd name="T27" fmla="*/ 97 h 97"/>
                <a:gd name="T28" fmla="*/ 57 w 86"/>
                <a:gd name="T29" fmla="*/ 89 h 97"/>
                <a:gd name="T30" fmla="*/ 57 w 86"/>
                <a:gd name="T31" fmla="*/ 89 h 97"/>
                <a:gd name="T32" fmla="*/ 65 w 86"/>
                <a:gd name="T33" fmla="*/ 80 h 97"/>
                <a:gd name="T34" fmla="*/ 65 w 86"/>
                <a:gd name="T35" fmla="*/ 80 h 97"/>
                <a:gd name="T36" fmla="*/ 86 w 86"/>
                <a:gd name="T37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97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33"/>
                    <a:pt x="33" y="25"/>
                    <a:pt x="43" y="25"/>
                  </a:cubicBezTo>
                  <a:cubicBezTo>
                    <a:pt x="53" y="25"/>
                    <a:pt x="60" y="33"/>
                    <a:pt x="60" y="43"/>
                  </a:cubicBezTo>
                  <a:cubicBezTo>
                    <a:pt x="60" y="49"/>
                    <a:pt x="57" y="55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3" y="63"/>
                    <a:pt x="37" y="7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2" y="83"/>
                    <a:pt x="31" y="86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5"/>
                    <a:pt x="61" y="82"/>
                    <a:pt x="65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77" y="72"/>
                    <a:pt x="86" y="58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62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6C7C7B-C8ED-53E7-E1AF-A154137C4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id="{C4473C52-E0E6-2687-56E5-9E4AE8DB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2C77077-95D3-68C9-DD04-0431BB1036CF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46DB658-C99B-A37E-46DC-657EADDF0EB4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0976C14-2233-961D-1515-BCE44D490C15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FADFFBA-3752-52AF-7A43-A685C7D5E60F}"/>
              </a:ext>
            </a:extLst>
          </p:cNvPr>
          <p:cNvSpPr txBox="1"/>
          <p:nvPr/>
        </p:nvSpPr>
        <p:spPr>
          <a:xfrm>
            <a:off x="1458585" y="439631"/>
            <a:ext cx="800160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各国</a:t>
            </a:r>
            <a:r>
              <a:rPr lang="en-US" altLang="zh-CN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年免征额</a:t>
            </a:r>
          </a:p>
        </p:txBody>
      </p:sp>
      <p:pic>
        <p:nvPicPr>
          <p:cNvPr id="2" name="object 2"/>
          <p:cNvPicPr/>
          <p:nvPr/>
        </p:nvPicPr>
        <p:blipFill rotWithShape="1">
          <a:blip r:embed="rId4" cstate="print"/>
          <a:srcRect l="2812" t="8534" r="1390" b="3491"/>
          <a:stretch/>
        </p:blipFill>
        <p:spPr>
          <a:xfrm>
            <a:off x="1970334" y="1204451"/>
            <a:ext cx="8274190" cy="5512035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764CFA-939F-3060-A62C-5319DA1545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F5EEE1B-91B3-8893-0A4D-206C76755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/>
          <a:srcRect l="3227" t="8559" r="1906" b="3363"/>
          <a:stretch/>
        </p:blipFill>
        <p:spPr>
          <a:xfrm>
            <a:off x="2186143" y="1366532"/>
            <a:ext cx="7819713" cy="5269542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5713163C-A965-BC6D-085F-10E89F66C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301052A-651B-1308-C935-4ED8445F748B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D044286-CDCF-7EFA-E609-F4BFA585034B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D011568-C63E-12BC-9173-5622438BA07A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BB20358-33AE-993A-C727-25D68EB1EE1D}"/>
              </a:ext>
            </a:extLst>
          </p:cNvPr>
          <p:cNvSpPr txBox="1"/>
          <p:nvPr/>
        </p:nvSpPr>
        <p:spPr>
          <a:xfrm>
            <a:off x="1458585" y="439631"/>
            <a:ext cx="800160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各国</a:t>
            </a:r>
            <a:r>
              <a:rPr lang="en-US" altLang="zh-CN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年免征额与工资之比</a:t>
            </a:r>
            <a:endParaRPr lang="en-US" altLang="zh-CN" sz="2933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333B58-2B5D-9D74-68C8-CB55847648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DE0497-D8C7-F2F3-FD8E-244B63450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id="{A729EC17-24E6-F3C8-CFBA-188CA5608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BAAC4E22-55E5-DD98-184A-7B823FBBC715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55D3BDC-7B96-A341-7917-58254CA9D2C7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77C4222-33B7-EB59-B57F-978764B6857B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1098" y="921278"/>
            <a:ext cx="7932661" cy="5708122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9B4244D-DEF5-277E-1CF1-11DA9672C8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25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8ED411-39CB-BCD2-D7CA-ACCD89D8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id="{D6D2C0D3-C72D-A974-175D-79E6A76B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8363" y="1066072"/>
            <a:ext cx="7955273" cy="579192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CE85573-FA1B-A4EA-9101-08ABE8E55F30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06BE4AA-B483-02A5-4140-C41D1C7A208B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A639478-1B65-8801-CB98-950E6D1000AE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B593C06-66B6-37DA-4079-37566F43B7AB}"/>
              </a:ext>
            </a:extLst>
          </p:cNvPr>
          <p:cNvSpPr txBox="1"/>
          <p:nvPr/>
        </p:nvSpPr>
        <p:spPr>
          <a:xfrm>
            <a:off x="1458585" y="439631"/>
            <a:ext cx="800160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933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个人所得税收入占比重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7C7688-6882-307B-138B-8D42B08F74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26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072" y="0"/>
            <a:ext cx="48640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6" name="文本框 18">
            <a:extLst>
              <a:ext uri="{FF2B5EF4-FFF2-40B4-BE49-F238E27FC236}">
                <a16:creationId xmlns:a16="http://schemas.microsoft.com/office/drawing/2014/main" id="{5BA76C5C-53CB-6DB1-7664-24801CDD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045" y="1816426"/>
            <a:ext cx="6939280" cy="20040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28625" indent="-42862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富人减税更多，合理吗？</a:t>
            </a:r>
            <a:endParaRPr lang="en-US" altLang="zh-CN" sz="4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4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什么是共同富裕？</a:t>
            </a:r>
            <a:endParaRPr lang="en-US" altLang="en-US" sz="4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FF9FAC5F-2EBD-ED92-D101-668050AA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8953" y="-323393"/>
            <a:ext cx="4865914" cy="232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经典叠圆体简" panose="02010609000101010101" pitchFamily="49" charset="-122"/>
                <a:ea typeface="经典叠圆体简" panose="02010609000101010101" pitchFamily="49" charset="-122"/>
                <a:cs typeface="经典叠圆体简" panose="02010609000101010101" pitchFamily="49" charset="-122"/>
              </a:rPr>
              <a:t>免征额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66BA48-7B15-4E45-49B8-F04134C7D638}"/>
              </a:ext>
            </a:extLst>
          </p:cNvPr>
          <p:cNvGrpSpPr/>
          <p:nvPr/>
        </p:nvGrpSpPr>
        <p:grpSpPr>
          <a:xfrm>
            <a:off x="678420" y="1816426"/>
            <a:ext cx="3168352" cy="4723736"/>
            <a:chOff x="4532088" y="370459"/>
            <a:chExt cx="322263" cy="48046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 198">
              <a:extLst>
                <a:ext uri="{FF2B5EF4-FFF2-40B4-BE49-F238E27FC236}">
                  <a16:creationId xmlns:a16="http://schemas.microsoft.com/office/drawing/2014/main" id="{917AC53D-7D0F-0EDA-CEEF-9DF33665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771550"/>
              <a:ext cx="984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197">
              <a:extLst>
                <a:ext uri="{FF2B5EF4-FFF2-40B4-BE49-F238E27FC236}">
                  <a16:creationId xmlns:a16="http://schemas.microsoft.com/office/drawing/2014/main" id="{7B1364D5-58F0-9481-91F4-A2B173A5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088" y="370459"/>
              <a:ext cx="322263" cy="365125"/>
            </a:xfrm>
            <a:custGeom>
              <a:avLst/>
              <a:gdLst>
                <a:gd name="T0" fmla="*/ 86 w 86"/>
                <a:gd name="T1" fmla="*/ 43 h 97"/>
                <a:gd name="T2" fmla="*/ 43 w 86"/>
                <a:gd name="T3" fmla="*/ 0 h 97"/>
                <a:gd name="T4" fmla="*/ 0 w 86"/>
                <a:gd name="T5" fmla="*/ 43 h 97"/>
                <a:gd name="T6" fmla="*/ 26 w 86"/>
                <a:gd name="T7" fmla="*/ 43 h 97"/>
                <a:gd name="T8" fmla="*/ 43 w 86"/>
                <a:gd name="T9" fmla="*/ 25 h 97"/>
                <a:gd name="T10" fmla="*/ 60 w 86"/>
                <a:gd name="T11" fmla="*/ 43 h 97"/>
                <a:gd name="T12" fmla="*/ 52 w 86"/>
                <a:gd name="T13" fmla="*/ 58 h 97"/>
                <a:gd name="T14" fmla="*/ 52 w 86"/>
                <a:gd name="T15" fmla="*/ 58 h 97"/>
                <a:gd name="T16" fmla="*/ 33 w 86"/>
                <a:gd name="T17" fmla="*/ 80 h 97"/>
                <a:gd name="T18" fmla="*/ 33 w 86"/>
                <a:gd name="T19" fmla="*/ 80 h 97"/>
                <a:gd name="T20" fmla="*/ 31 w 86"/>
                <a:gd name="T21" fmla="*/ 89 h 97"/>
                <a:gd name="T22" fmla="*/ 31 w 86"/>
                <a:gd name="T23" fmla="*/ 89 h 97"/>
                <a:gd name="T24" fmla="*/ 31 w 86"/>
                <a:gd name="T25" fmla="*/ 97 h 97"/>
                <a:gd name="T26" fmla="*/ 57 w 86"/>
                <a:gd name="T27" fmla="*/ 97 h 97"/>
                <a:gd name="T28" fmla="*/ 57 w 86"/>
                <a:gd name="T29" fmla="*/ 89 h 97"/>
                <a:gd name="T30" fmla="*/ 57 w 86"/>
                <a:gd name="T31" fmla="*/ 89 h 97"/>
                <a:gd name="T32" fmla="*/ 65 w 86"/>
                <a:gd name="T33" fmla="*/ 80 h 97"/>
                <a:gd name="T34" fmla="*/ 65 w 86"/>
                <a:gd name="T35" fmla="*/ 80 h 97"/>
                <a:gd name="T36" fmla="*/ 86 w 86"/>
                <a:gd name="T37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97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33"/>
                    <a:pt x="33" y="25"/>
                    <a:pt x="43" y="25"/>
                  </a:cubicBezTo>
                  <a:cubicBezTo>
                    <a:pt x="53" y="25"/>
                    <a:pt x="60" y="33"/>
                    <a:pt x="60" y="43"/>
                  </a:cubicBezTo>
                  <a:cubicBezTo>
                    <a:pt x="60" y="49"/>
                    <a:pt x="57" y="55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3" y="63"/>
                    <a:pt x="37" y="7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2" y="83"/>
                    <a:pt x="31" y="86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5"/>
                    <a:pt x="61" y="82"/>
                    <a:pt x="65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77" y="72"/>
                    <a:pt x="86" y="58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4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072" y="0"/>
            <a:ext cx="48640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6" name="文本框 18">
            <a:extLst>
              <a:ext uri="{FF2B5EF4-FFF2-40B4-BE49-F238E27FC236}">
                <a16:creationId xmlns:a16="http://schemas.microsoft.com/office/drawing/2014/main" id="{5BA76C5C-53CB-6DB1-7664-24801CDD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895" y="921823"/>
            <a:ext cx="6939280" cy="51868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你跟你的小伙伴合伙买一个宿舍用品卖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你的零花钱多一点，你愿意出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，你的小朋友出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去买的当天，发现该商品降价了，降到了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请问，降价之后你和你的小朋友应该各自出多少钱？</a:t>
            </a:r>
            <a:endParaRPr lang="en-US" altLang="en-US" sz="4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FF9FAC5F-2EBD-ED92-D101-668050AA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8953" y="-323393"/>
            <a:ext cx="4865914" cy="232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经典叠圆体简" panose="02010609000101010101" pitchFamily="49" charset="-122"/>
                <a:ea typeface="经典叠圆体简" panose="02010609000101010101" pitchFamily="49" charset="-122"/>
                <a:cs typeface="经典叠圆体简" panose="02010609000101010101" pitchFamily="49" charset="-122"/>
              </a:rPr>
              <a:t>免征额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66BA48-7B15-4E45-49B8-F04134C7D638}"/>
              </a:ext>
            </a:extLst>
          </p:cNvPr>
          <p:cNvGrpSpPr/>
          <p:nvPr/>
        </p:nvGrpSpPr>
        <p:grpSpPr>
          <a:xfrm>
            <a:off x="678420" y="1816426"/>
            <a:ext cx="3168352" cy="4723736"/>
            <a:chOff x="4532088" y="370459"/>
            <a:chExt cx="322263" cy="48046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 198">
              <a:extLst>
                <a:ext uri="{FF2B5EF4-FFF2-40B4-BE49-F238E27FC236}">
                  <a16:creationId xmlns:a16="http://schemas.microsoft.com/office/drawing/2014/main" id="{917AC53D-7D0F-0EDA-CEEF-9DF33665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771550"/>
              <a:ext cx="984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197">
              <a:extLst>
                <a:ext uri="{FF2B5EF4-FFF2-40B4-BE49-F238E27FC236}">
                  <a16:creationId xmlns:a16="http://schemas.microsoft.com/office/drawing/2014/main" id="{7B1364D5-58F0-9481-91F4-A2B173A5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088" y="370459"/>
              <a:ext cx="322263" cy="365125"/>
            </a:xfrm>
            <a:custGeom>
              <a:avLst/>
              <a:gdLst>
                <a:gd name="T0" fmla="*/ 86 w 86"/>
                <a:gd name="T1" fmla="*/ 43 h 97"/>
                <a:gd name="T2" fmla="*/ 43 w 86"/>
                <a:gd name="T3" fmla="*/ 0 h 97"/>
                <a:gd name="T4" fmla="*/ 0 w 86"/>
                <a:gd name="T5" fmla="*/ 43 h 97"/>
                <a:gd name="T6" fmla="*/ 26 w 86"/>
                <a:gd name="T7" fmla="*/ 43 h 97"/>
                <a:gd name="T8" fmla="*/ 43 w 86"/>
                <a:gd name="T9" fmla="*/ 25 h 97"/>
                <a:gd name="T10" fmla="*/ 60 w 86"/>
                <a:gd name="T11" fmla="*/ 43 h 97"/>
                <a:gd name="T12" fmla="*/ 52 w 86"/>
                <a:gd name="T13" fmla="*/ 58 h 97"/>
                <a:gd name="T14" fmla="*/ 52 w 86"/>
                <a:gd name="T15" fmla="*/ 58 h 97"/>
                <a:gd name="T16" fmla="*/ 33 w 86"/>
                <a:gd name="T17" fmla="*/ 80 h 97"/>
                <a:gd name="T18" fmla="*/ 33 w 86"/>
                <a:gd name="T19" fmla="*/ 80 h 97"/>
                <a:gd name="T20" fmla="*/ 31 w 86"/>
                <a:gd name="T21" fmla="*/ 89 h 97"/>
                <a:gd name="T22" fmla="*/ 31 w 86"/>
                <a:gd name="T23" fmla="*/ 89 h 97"/>
                <a:gd name="T24" fmla="*/ 31 w 86"/>
                <a:gd name="T25" fmla="*/ 97 h 97"/>
                <a:gd name="T26" fmla="*/ 57 w 86"/>
                <a:gd name="T27" fmla="*/ 97 h 97"/>
                <a:gd name="T28" fmla="*/ 57 w 86"/>
                <a:gd name="T29" fmla="*/ 89 h 97"/>
                <a:gd name="T30" fmla="*/ 57 w 86"/>
                <a:gd name="T31" fmla="*/ 89 h 97"/>
                <a:gd name="T32" fmla="*/ 65 w 86"/>
                <a:gd name="T33" fmla="*/ 80 h 97"/>
                <a:gd name="T34" fmla="*/ 65 w 86"/>
                <a:gd name="T35" fmla="*/ 80 h 97"/>
                <a:gd name="T36" fmla="*/ 86 w 86"/>
                <a:gd name="T37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97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33"/>
                    <a:pt x="33" y="25"/>
                    <a:pt x="43" y="25"/>
                  </a:cubicBezTo>
                  <a:cubicBezTo>
                    <a:pt x="53" y="25"/>
                    <a:pt x="60" y="33"/>
                    <a:pt x="60" y="43"/>
                  </a:cubicBezTo>
                  <a:cubicBezTo>
                    <a:pt x="60" y="49"/>
                    <a:pt x="57" y="55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3" y="63"/>
                    <a:pt x="37" y="7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2" y="83"/>
                    <a:pt x="31" y="86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5"/>
                    <a:pt x="61" y="82"/>
                    <a:pt x="65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77" y="72"/>
                    <a:pt x="86" y="58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5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072" y="0"/>
            <a:ext cx="486403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6" name="文本框 18">
            <a:extLst>
              <a:ext uri="{FF2B5EF4-FFF2-40B4-BE49-F238E27FC236}">
                <a16:creationId xmlns:a16="http://schemas.microsoft.com/office/drawing/2014/main" id="{5BA76C5C-53CB-6DB1-7664-24801CDD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470" y="1987363"/>
            <a:ext cx="6939280" cy="32478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方案一，你出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，你的小朋友出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方案二，你出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，你的小朋友出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40.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方案三，你出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，你的小朋友出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50.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哪种方案公平？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120/150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100=80</a:t>
            </a:r>
            <a:endParaRPr lang="en-US" altLang="en-US" sz="4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FF9FAC5F-2EBD-ED92-D101-668050AA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8953" y="-323393"/>
            <a:ext cx="4865914" cy="232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经典叠圆体简" panose="02010609000101010101" pitchFamily="49" charset="-122"/>
                <a:ea typeface="经典叠圆体简" panose="02010609000101010101" pitchFamily="49" charset="-122"/>
                <a:cs typeface="经典叠圆体简" panose="02010609000101010101" pitchFamily="49" charset="-122"/>
              </a:rPr>
              <a:t>免征额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266BA48-7B15-4E45-49B8-F04134C7D638}"/>
              </a:ext>
            </a:extLst>
          </p:cNvPr>
          <p:cNvGrpSpPr/>
          <p:nvPr/>
        </p:nvGrpSpPr>
        <p:grpSpPr>
          <a:xfrm>
            <a:off x="678420" y="1816426"/>
            <a:ext cx="3168352" cy="4723736"/>
            <a:chOff x="4532088" y="370459"/>
            <a:chExt cx="322263" cy="48046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 198">
              <a:extLst>
                <a:ext uri="{FF2B5EF4-FFF2-40B4-BE49-F238E27FC236}">
                  <a16:creationId xmlns:a16="http://schemas.microsoft.com/office/drawing/2014/main" id="{917AC53D-7D0F-0EDA-CEEF-9DF336655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771550"/>
              <a:ext cx="984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197">
              <a:extLst>
                <a:ext uri="{FF2B5EF4-FFF2-40B4-BE49-F238E27FC236}">
                  <a16:creationId xmlns:a16="http://schemas.microsoft.com/office/drawing/2014/main" id="{7B1364D5-58F0-9481-91F4-A2B173A5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088" y="370459"/>
              <a:ext cx="322263" cy="365125"/>
            </a:xfrm>
            <a:custGeom>
              <a:avLst/>
              <a:gdLst>
                <a:gd name="T0" fmla="*/ 86 w 86"/>
                <a:gd name="T1" fmla="*/ 43 h 97"/>
                <a:gd name="T2" fmla="*/ 43 w 86"/>
                <a:gd name="T3" fmla="*/ 0 h 97"/>
                <a:gd name="T4" fmla="*/ 0 w 86"/>
                <a:gd name="T5" fmla="*/ 43 h 97"/>
                <a:gd name="T6" fmla="*/ 26 w 86"/>
                <a:gd name="T7" fmla="*/ 43 h 97"/>
                <a:gd name="T8" fmla="*/ 43 w 86"/>
                <a:gd name="T9" fmla="*/ 25 h 97"/>
                <a:gd name="T10" fmla="*/ 60 w 86"/>
                <a:gd name="T11" fmla="*/ 43 h 97"/>
                <a:gd name="T12" fmla="*/ 52 w 86"/>
                <a:gd name="T13" fmla="*/ 58 h 97"/>
                <a:gd name="T14" fmla="*/ 52 w 86"/>
                <a:gd name="T15" fmla="*/ 58 h 97"/>
                <a:gd name="T16" fmla="*/ 33 w 86"/>
                <a:gd name="T17" fmla="*/ 80 h 97"/>
                <a:gd name="T18" fmla="*/ 33 w 86"/>
                <a:gd name="T19" fmla="*/ 80 h 97"/>
                <a:gd name="T20" fmla="*/ 31 w 86"/>
                <a:gd name="T21" fmla="*/ 89 h 97"/>
                <a:gd name="T22" fmla="*/ 31 w 86"/>
                <a:gd name="T23" fmla="*/ 89 h 97"/>
                <a:gd name="T24" fmla="*/ 31 w 86"/>
                <a:gd name="T25" fmla="*/ 97 h 97"/>
                <a:gd name="T26" fmla="*/ 57 w 86"/>
                <a:gd name="T27" fmla="*/ 97 h 97"/>
                <a:gd name="T28" fmla="*/ 57 w 86"/>
                <a:gd name="T29" fmla="*/ 89 h 97"/>
                <a:gd name="T30" fmla="*/ 57 w 86"/>
                <a:gd name="T31" fmla="*/ 89 h 97"/>
                <a:gd name="T32" fmla="*/ 65 w 86"/>
                <a:gd name="T33" fmla="*/ 80 h 97"/>
                <a:gd name="T34" fmla="*/ 65 w 86"/>
                <a:gd name="T35" fmla="*/ 80 h 97"/>
                <a:gd name="T36" fmla="*/ 86 w 86"/>
                <a:gd name="T37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97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33"/>
                    <a:pt x="33" y="25"/>
                    <a:pt x="43" y="25"/>
                  </a:cubicBezTo>
                  <a:cubicBezTo>
                    <a:pt x="53" y="25"/>
                    <a:pt x="60" y="33"/>
                    <a:pt x="60" y="43"/>
                  </a:cubicBezTo>
                  <a:cubicBezTo>
                    <a:pt x="60" y="49"/>
                    <a:pt x="57" y="55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3" y="63"/>
                    <a:pt x="37" y="7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2" y="83"/>
                    <a:pt x="31" y="86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5"/>
                    <a:pt x="61" y="82"/>
                    <a:pt x="65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77" y="72"/>
                    <a:pt x="86" y="58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3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859611-4134-522D-34AE-02D782E80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/>
          <a:srcRect r="1927"/>
          <a:stretch/>
        </p:blipFill>
        <p:spPr>
          <a:xfrm>
            <a:off x="2063552" y="1220754"/>
            <a:ext cx="7412828" cy="5484845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9B8B9FEE-826F-1EC5-1223-8DB64DF87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1105084-DD7C-9108-7EC0-067D1E0429CD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C4B5ACA-2F94-FC25-046F-501B400A0FC9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5EF28A-A104-DBB6-C7CC-05670EA1915E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C9DC5D-01F1-BD3E-B5FD-03C3B1801F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1198361" y="946539"/>
            <a:ext cx="105591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srgbClr val="DA1D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什么是税制结构？</a:t>
            </a:r>
            <a:endParaRPr lang="en-US" altLang="zh-CN" sz="6000" b="1" dirty="0">
              <a:solidFill>
                <a:srgbClr val="DA1D2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20" name="文本框 16"/>
          <p:cNvSpPr>
            <a:spLocks noChangeArrowheads="1"/>
          </p:cNvSpPr>
          <p:nvPr/>
        </p:nvSpPr>
        <p:spPr bwMode="auto">
          <a:xfrm>
            <a:off x="700534" y="2309955"/>
            <a:ext cx="11056970" cy="36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一个经济体有三个人：小马，瑶，提莫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小马开了一家公司叫做召唤师峡谷：</a:t>
            </a:r>
            <a:r>
              <a:rPr lang="en-US" altLang="zh-CN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瑶在召唤师峡谷打螃蟹赚工资：</a:t>
            </a:r>
            <a:r>
              <a:rPr lang="en-US" altLang="zh-CN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提莫在召唤师峡谷种蘑菇赚钱：</a:t>
            </a:r>
            <a:r>
              <a:rPr lang="en-US" altLang="zh-CN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注：每个个体都需要买装备、买房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E864E53A-9D76-929D-2791-8A79ADA0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F2DC5A-5B7C-2EF3-1508-2E475503D865}"/>
              </a:ext>
            </a:extLst>
          </p:cNvPr>
          <p:cNvCxnSpPr>
            <a:cxnSpLocks/>
          </p:cNvCxnSpPr>
          <p:nvPr/>
        </p:nvCxnSpPr>
        <p:spPr>
          <a:xfrm flipV="1">
            <a:off x="1198361" y="2081084"/>
            <a:ext cx="10036629" cy="30778"/>
          </a:xfrm>
          <a:prstGeom prst="line">
            <a:avLst/>
          </a:prstGeom>
          <a:ln w="38100">
            <a:solidFill>
              <a:srgbClr val="DA1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21BE57-BD60-5EB3-EA6A-24DE9B1A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ADC9-2307-42DB-8005-45544582AB78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1198361" y="946539"/>
            <a:ext cx="105591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srgbClr val="DA1D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什么是税制结构？</a:t>
            </a:r>
            <a:endParaRPr lang="en-US" altLang="zh-CN" sz="6000" b="1" dirty="0">
              <a:solidFill>
                <a:srgbClr val="DA1D2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20" name="文本框 16"/>
          <p:cNvSpPr>
            <a:spLocks noChangeArrowheads="1"/>
          </p:cNvSpPr>
          <p:nvPr/>
        </p:nvSpPr>
        <p:spPr bwMode="auto">
          <a:xfrm>
            <a:off x="1268380" y="2350583"/>
            <a:ext cx="9833007" cy="222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所得税：个人所得税、企业所得税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流转税：增值税、消费税、关税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财产税：房产税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E864E53A-9D76-929D-2791-8A79ADA0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F2DC5A-5B7C-2EF3-1508-2E475503D865}"/>
              </a:ext>
            </a:extLst>
          </p:cNvPr>
          <p:cNvCxnSpPr>
            <a:cxnSpLocks/>
          </p:cNvCxnSpPr>
          <p:nvPr/>
        </p:nvCxnSpPr>
        <p:spPr>
          <a:xfrm flipV="1">
            <a:off x="1198361" y="2081084"/>
            <a:ext cx="10036629" cy="30778"/>
          </a:xfrm>
          <a:prstGeom prst="line">
            <a:avLst/>
          </a:prstGeom>
          <a:ln w="38100">
            <a:solidFill>
              <a:srgbClr val="DA1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21BE57-BD60-5EB3-EA6A-24DE9B1A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ADC9-2307-42DB-8005-45544582AB78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6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1198361" y="946539"/>
            <a:ext cx="105591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srgbClr val="DA1D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税制结构的历史</a:t>
            </a:r>
            <a:endParaRPr lang="en-US" altLang="zh-CN" sz="6000" b="1" dirty="0">
              <a:solidFill>
                <a:srgbClr val="DA1D2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20" name="文本框 16"/>
          <p:cNvSpPr>
            <a:spLocks noChangeArrowheads="1"/>
          </p:cNvSpPr>
          <p:nvPr/>
        </p:nvSpPr>
        <p:spPr bwMode="auto">
          <a:xfrm>
            <a:off x="1268380" y="2350583"/>
            <a:ext cx="9833007" cy="36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人类历史与税制结构的发展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封建社会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工业社会初期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工业社会后期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E864E53A-9D76-929D-2791-8A79ADA0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F2DC5A-5B7C-2EF3-1508-2E475503D865}"/>
              </a:ext>
            </a:extLst>
          </p:cNvPr>
          <p:cNvCxnSpPr>
            <a:cxnSpLocks/>
          </p:cNvCxnSpPr>
          <p:nvPr/>
        </p:nvCxnSpPr>
        <p:spPr>
          <a:xfrm flipV="1">
            <a:off x="1198361" y="2081084"/>
            <a:ext cx="10036629" cy="30778"/>
          </a:xfrm>
          <a:prstGeom prst="line">
            <a:avLst/>
          </a:prstGeom>
          <a:ln w="38100">
            <a:solidFill>
              <a:srgbClr val="DA1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21BE57-BD60-5EB3-EA6A-24DE9B1A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ADC9-2307-42DB-8005-45544582AB78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4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灯片编号占位符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134600" y="80708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fld id="{45E1160A-D5D1-48C6-987E-23458E7F8D3B}" type="slidenum">
              <a:rPr lang="zh-CN" altLang="en-US" smtClean="0"/>
              <a:pPr defTabSz="913765">
                <a:defRPr/>
              </a:pPr>
              <a:t>33</a:t>
            </a:fld>
            <a:endParaRPr lang="zh-CN" altLang="en-US">
              <a:solidFill>
                <a:srgbClr val="374C81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83633" y="2060848"/>
            <a:ext cx="6624736" cy="3429000"/>
          </a:xfrm>
          <a:prstGeom prst="rect">
            <a:avLst/>
          </a:prstGeom>
        </p:spPr>
        <p:txBody>
          <a:bodyPr/>
          <a:lstStyle/>
          <a:p>
            <a:pPr defTabSz="913765">
              <a:buFontTx/>
              <a:buChar char="•"/>
              <a:defRPr/>
            </a:pPr>
            <a:endParaRPr lang="zh-CN" altLang="en-US" sz="2000" dirty="0">
              <a:solidFill>
                <a:srgbClr val="374C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57931"/>
              </p:ext>
            </p:extLst>
          </p:nvPr>
        </p:nvGraphicFramePr>
        <p:xfrm>
          <a:off x="327259" y="139567"/>
          <a:ext cx="11372248" cy="650666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733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项目</a:t>
                      </a:r>
                      <a:endParaRPr lang="zh-CN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收入</a:t>
                      </a:r>
                      <a:endParaRPr lang="zh-CN" alt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比重</a:t>
                      </a:r>
                      <a:endParaRPr lang="zh-CN" alt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税收收入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158000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100.00%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国内增值税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62347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39.46%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国内消费税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12564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7.95%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进口货物增值税、消费税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15812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10.01%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出口退税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16503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10.44%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关税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2889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1.83%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主要流转税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77800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49.24%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企业所得税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37304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23.61%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个人所得税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10389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6.58%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所得税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47693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30.19%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城市维护建设税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4821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3.05%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车辆购置税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3498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2.21%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印花税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2462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1.56%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证券交易印花税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1229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0.78%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资源税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1822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1.15%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契税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6213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3.93%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土地增值税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6465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4.09%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房产税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2988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1.89%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城镇土地使用税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2195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1.39%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耕地占用税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1389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0.88%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环境保护税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221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0.14%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7616967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车船税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881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0.56%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845075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船舶吨税、烟叶税等其他税收收入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241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0.15%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754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1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0968" y="180500"/>
            <a:ext cx="7773338" cy="413037"/>
          </a:xfrm>
        </p:spPr>
        <p:txBody>
          <a:bodyPr>
            <a:noAutofit/>
          </a:bodyPr>
          <a:lstStyle/>
          <a:p>
            <a:pPr lvl="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美国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1965~2015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年全国各税种占总税收收入比重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94077" y="2711589"/>
            <a:ext cx="2834719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/>
            <a:r>
              <a:rPr lang="zh-CN" altLang="zh-CN" sz="750" dirty="0">
                <a:cs typeface="Times New Roman" panose="02020603050405020304" pitchFamily="18" charset="0"/>
              </a:rPr>
              <a:t>表</a:t>
            </a:r>
            <a:r>
              <a:rPr lang="en-US" altLang="zh-CN" sz="750" dirty="0">
                <a:cs typeface="Times New Roman" panose="02020603050405020304" pitchFamily="18" charset="0"/>
              </a:rPr>
              <a:t>2	</a:t>
            </a:r>
            <a:endParaRPr lang="zh-CN" altLang="en-US" sz="1350" dirty="0">
              <a:latin typeface="Arial" panose="020B0604020202090204" pitchFamily="34" charset="0"/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0155640"/>
              </p:ext>
            </p:extLst>
          </p:nvPr>
        </p:nvGraphicFramePr>
        <p:xfrm>
          <a:off x="255069" y="717082"/>
          <a:ext cx="11646571" cy="60542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70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年份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1975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1995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总税收收入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收入，利润及资本税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48.1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45.4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45.5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46.4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49.1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个人收入，利润及资本所得税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34.6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37.8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36.3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35.4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40.8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企业收入，利润及资本所得税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16.4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11.4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9.2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8.3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社会保障税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13.3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25.2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25.2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23.7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雇员缴纳的社会保障税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8.8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10.9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10.7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雇主缴纳的社会保障税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10.9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13.7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12.9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11.8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29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自雇者和无工作者缴纳社会保障税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财产税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15.9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11.2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11.4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10.4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经常性不动产税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13.7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12.4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10.3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9.7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房地产，遗产和礼物税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金融和资本交易税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4600 4100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4200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项未涵盖部分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商品及服务税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22.8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18.8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18.1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生产，销售和转让税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17.1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16.3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15.7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14.4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5200 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使用货物和执行活动的税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3781425" y="582220"/>
            <a:ext cx="6172200" cy="90273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税制优劣的比较</a:t>
            </a:r>
            <a:endParaRPr lang="zh-CN" altLang="en-US" sz="2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2084070" y="2116425"/>
          <a:ext cx="7955280" cy="338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7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1198361" y="946539"/>
            <a:ext cx="105591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srgbClr val="DA1D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中国的选择</a:t>
            </a:r>
            <a:endParaRPr lang="en-US" altLang="zh-CN" sz="6000" b="1" dirty="0">
              <a:solidFill>
                <a:srgbClr val="DA1D2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20" name="文本框 16"/>
          <p:cNvSpPr>
            <a:spLocks noChangeArrowheads="1"/>
          </p:cNvSpPr>
          <p:nvPr/>
        </p:nvSpPr>
        <p:spPr bwMode="auto">
          <a:xfrm>
            <a:off x="1268380" y="2350583"/>
            <a:ext cx="9833007" cy="14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理想：提高直接税比重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现实：历史、文化、社会性质等的共同制约</a:t>
            </a:r>
            <a:endParaRPr lang="en-US" altLang="zh-CN" sz="32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E864E53A-9D76-929D-2791-8A79ADA0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F2DC5A-5B7C-2EF3-1508-2E475503D865}"/>
              </a:ext>
            </a:extLst>
          </p:cNvPr>
          <p:cNvCxnSpPr>
            <a:cxnSpLocks/>
          </p:cNvCxnSpPr>
          <p:nvPr/>
        </p:nvCxnSpPr>
        <p:spPr>
          <a:xfrm flipV="1">
            <a:off x="1198361" y="2081084"/>
            <a:ext cx="10036629" cy="30778"/>
          </a:xfrm>
          <a:prstGeom prst="line">
            <a:avLst/>
          </a:prstGeom>
          <a:ln w="38100">
            <a:solidFill>
              <a:srgbClr val="DA1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21BE57-BD60-5EB3-EA6A-24DE9B1A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ADC9-2307-42DB-8005-45544582AB78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3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3086100" y="520307"/>
            <a:ext cx="6172200" cy="90273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我国未来税制改革的方向</a:t>
            </a:r>
            <a:endParaRPr lang="zh-CN" altLang="en-US" sz="23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2084070" y="2116425"/>
          <a:ext cx="7955280" cy="338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0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任意多边形 2"/>
          <p:cNvSpPr>
            <a:spLocks/>
          </p:cNvSpPr>
          <p:nvPr/>
        </p:nvSpPr>
        <p:spPr bwMode="auto">
          <a:xfrm>
            <a:off x="0" y="4213225"/>
            <a:ext cx="12192000" cy="2644775"/>
          </a:xfrm>
          <a:custGeom>
            <a:avLst/>
            <a:gdLst>
              <a:gd name="T0" fmla="*/ 8360180 w 12192000"/>
              <a:gd name="T1" fmla="*/ 0 h 2644815"/>
              <a:gd name="T2" fmla="*/ 12192000 w 12192000"/>
              <a:gd name="T3" fmla="*/ 844900 h 2644815"/>
              <a:gd name="T4" fmla="*/ 12192000 w 12192000"/>
              <a:gd name="T5" fmla="*/ 2644655 h 2644815"/>
              <a:gd name="T6" fmla="*/ 0 w 12192000"/>
              <a:gd name="T7" fmla="*/ 2644655 h 2644815"/>
              <a:gd name="T8" fmla="*/ 0 w 12192000"/>
              <a:gd name="T9" fmla="*/ 1458323 h 2644815"/>
              <a:gd name="T10" fmla="*/ 144023 w 12192000"/>
              <a:gd name="T11" fmla="*/ 1451077 h 2644815"/>
              <a:gd name="T12" fmla="*/ 8360180 w 12192000"/>
              <a:gd name="T13" fmla="*/ 0 h 26448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192000" h="2644815">
                <a:moveTo>
                  <a:pt x="8360180" y="0"/>
                </a:moveTo>
                <a:lnTo>
                  <a:pt x="12192000" y="844952"/>
                </a:lnTo>
                <a:lnTo>
                  <a:pt x="12192000" y="2644815"/>
                </a:lnTo>
                <a:lnTo>
                  <a:pt x="0" y="2644815"/>
                </a:lnTo>
                <a:lnTo>
                  <a:pt x="0" y="1458411"/>
                </a:lnTo>
                <a:lnTo>
                  <a:pt x="144023" y="1451165"/>
                </a:lnTo>
                <a:lnTo>
                  <a:pt x="8360180" y="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pic>
        <p:nvPicPr>
          <p:cNvPr id="39947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6" y="2812025"/>
            <a:ext cx="5377528" cy="32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8AF0EFB-0F27-3FE0-884A-0E3EB8BF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64" y="3082080"/>
            <a:ext cx="3671270" cy="2069209"/>
          </a:xfrm>
          <a:prstGeom prst="rect">
            <a:avLst/>
          </a:prstGeom>
        </p:spPr>
      </p:pic>
      <p:sp>
        <p:nvSpPr>
          <p:cNvPr id="5" name="矩形 15">
            <a:extLst>
              <a:ext uri="{FF2B5EF4-FFF2-40B4-BE49-F238E27FC236}">
                <a16:creationId xmlns:a16="http://schemas.microsoft.com/office/drawing/2014/main" id="{29205413-5155-E755-617C-34D8A24D3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112295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</a:t>
            </a:r>
            <a:endParaRPr lang="zh-CN" altLang="en-US" sz="8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2EF136-5D77-A748-E472-ACA1A0DB5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924" y="4831562"/>
            <a:ext cx="3623456" cy="1647026"/>
          </a:xfrm>
          <a:prstGeom prst="rect">
            <a:avLst/>
          </a:prstGeom>
        </p:spPr>
      </p:pic>
      <p:sp>
        <p:nvSpPr>
          <p:cNvPr id="8" name="文本框 10">
            <a:extLst>
              <a:ext uri="{FF2B5EF4-FFF2-40B4-BE49-F238E27FC236}">
                <a16:creationId xmlns:a16="http://schemas.microsoft.com/office/drawing/2014/main" id="{D7A031FA-6154-2349-F0D8-F6C507640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758" y="3193354"/>
            <a:ext cx="4141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  <a:sym typeface="+mn-ea"/>
              </a:rPr>
              <a:t>上海财经大学公共政策与治理研究院</a:t>
            </a:r>
            <a:endParaRPr lang="en-US" altLang="zh-CN" dirty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ctr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  <a:sym typeface="+mn-ea"/>
              </a:rPr>
              <a:t>田志伟</a:t>
            </a:r>
            <a:endParaRPr lang="en-US" altLang="zh-CN" dirty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ctr" eaLnBrk="1" hangingPunct="1"/>
            <a:r>
              <a:rPr lang="en-US" altLang="zh-CN" b="0" dirty="0">
                <a:ln w="9525">
                  <a:noFill/>
                </a:ln>
                <a:effectLst/>
                <a:latin typeface="Arial Rounded MT Bold" panose="020F0704030504030204" pitchFamily="34" charset="0"/>
                <a:ea typeface="微软雅黑" panose="020B0503020204020204" pitchFamily="34" charset="-122"/>
                <a:sym typeface="+mn-ea"/>
              </a:rPr>
              <a:t>15821746491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256151-EB2F-D5F0-0916-C89C36E7CFEB}"/>
              </a:ext>
            </a:extLst>
          </p:cNvPr>
          <p:cNvSpPr/>
          <p:nvPr/>
        </p:nvSpPr>
        <p:spPr bwMode="auto">
          <a:xfrm>
            <a:off x="0" y="0"/>
            <a:ext cx="12192000" cy="51127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450F5-0649-CC82-D010-D498B40E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A0460-510A-46DA-962D-3936746814BF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5960014-D9D0-CF19-FFCF-9E9522F36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/>
          <a:srcRect t="9804" b="2606"/>
          <a:stretch/>
        </p:blipFill>
        <p:spPr>
          <a:xfrm>
            <a:off x="1808278" y="1412777"/>
            <a:ext cx="8575445" cy="5445224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C681A10D-B912-3314-F232-95A188A6A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07BE922-0223-2383-6803-C54E91D3FED4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19CC36F-3820-F9BA-7F2E-DFD203927491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99ADCFE-8316-F1E1-B8C2-7CD392CB99EF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9CB09BE-8D3D-0D02-DDB5-54427D5CBAD5}"/>
              </a:ext>
            </a:extLst>
          </p:cNvPr>
          <p:cNvSpPr txBox="1"/>
          <p:nvPr/>
        </p:nvSpPr>
        <p:spPr>
          <a:xfrm>
            <a:off x="1583499" y="499912"/>
            <a:ext cx="748955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7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1980-2021</a:t>
            </a:r>
            <a:r>
              <a:rPr lang="zh-CN" altLang="en-US" sz="2667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年中国各年度收入分配友好程度排名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DA6290-B326-2776-5FCB-B73D3925DD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4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C4BC7B2-8DD2-C911-AD29-B5B07F3BD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/>
          <a:srcRect t="8789"/>
          <a:stretch/>
        </p:blipFill>
        <p:spPr>
          <a:xfrm>
            <a:off x="2139657" y="1161695"/>
            <a:ext cx="8564855" cy="5657731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50103350-CEB3-7114-F2AE-91754EB41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392" y="-22356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43CC68A-98F2-031F-91E2-D5A273377C28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AE4E39D-CF8F-B4AC-E4FF-46D6D6AD7DFD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0069060-65B5-7767-A044-5A88816AF93D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4BCDD56-30CF-3C74-EA34-609CCD80FADC}"/>
              </a:ext>
            </a:extLst>
          </p:cNvPr>
          <p:cNvSpPr txBox="1"/>
          <p:nvPr/>
        </p:nvSpPr>
        <p:spPr>
          <a:xfrm>
            <a:off x="1322975" y="522775"/>
            <a:ext cx="650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1980-2021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年中国各年度收入分配友好程度在发达国家中排名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39164-2017-296C-C70B-E2071246EB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5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8945A12-6410-991B-232A-D90D1679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/>
          <a:srcRect r="2678"/>
          <a:stretch/>
        </p:blipFill>
        <p:spPr>
          <a:xfrm>
            <a:off x="2139657" y="1093931"/>
            <a:ext cx="7700760" cy="576406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70BB4A3A-CE84-5E1A-56FE-0D83DC756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2B0B25C-A6B2-14F8-0830-9870289A91BE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14B4E4B-BE5B-80C8-02CA-7FE017680490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2D17DC2-CC8D-972A-E19D-89A60414D1D5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938F374-8E2C-EEF9-FAF0-7C04A785E4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6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90AEF22-1585-7AD4-81C7-BEB7EE03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8339" y="1210523"/>
            <a:ext cx="7360056" cy="5241524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A9C7EA2D-2729-350D-7EA2-19188683C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7BD4E16-550F-D3B7-13E5-C098EA3929CB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9D2066A-BC83-36F7-6E90-232AEAD39767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9D52C9E-9DE0-87AF-DA46-964E244E9E67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2380558-7185-81FC-1305-62EB00FDBB5B}"/>
              </a:ext>
            </a:extLst>
          </p:cNvPr>
          <p:cNvSpPr txBox="1"/>
          <p:nvPr/>
        </p:nvSpPr>
        <p:spPr>
          <a:xfrm>
            <a:off x="1648560" y="4999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中国净财富基尼系数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6D7F7A-0459-A863-3892-4F06F6E01F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7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C48E671-FD99-80F7-C4F5-E9BEFE8D5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5621" y="1104418"/>
            <a:ext cx="7700759" cy="5452991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2946059D-CA15-BA33-2359-6088A0553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BDC37195-8B4F-0DF4-A34C-396627051D67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9475A26-439F-8867-3BD1-93C24AF6772F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BF803EC-E326-A5DB-00BE-3A4AE14280C8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891DF57-DC66-F2AF-51FD-B98FE5A9B4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8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85C2ADC-25DA-DA95-8351-C45D3BDB2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0" y="2133600"/>
            <a:ext cx="12214859" cy="310515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 rotWithShape="1">
          <a:blip r:embed="rId3" cstate="print"/>
          <a:srcRect t="9694"/>
          <a:stretch/>
        </p:blipFill>
        <p:spPr>
          <a:xfrm>
            <a:off x="1995642" y="1315966"/>
            <a:ext cx="8200717" cy="5366495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BF1AFDF5-83A5-5D74-C4C2-066246358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92" y="56405"/>
            <a:ext cx="2221267" cy="100966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14BE3E9-9306-050E-1FC0-45A79DA3624C}"/>
              </a:ext>
            </a:extLst>
          </p:cNvPr>
          <p:cNvGrpSpPr/>
          <p:nvPr/>
        </p:nvGrpSpPr>
        <p:grpSpPr>
          <a:xfrm>
            <a:off x="1" y="263367"/>
            <a:ext cx="1424004" cy="1088644"/>
            <a:chOff x="0" y="197525"/>
            <a:chExt cx="1068003" cy="816483"/>
          </a:xfrm>
          <a:solidFill>
            <a:schemeClr val="tx2">
              <a:lumMod val="75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AD150A3-3ABE-72EA-3468-EB32BF675759}"/>
                </a:ext>
              </a:extLst>
            </p:cNvPr>
            <p:cNvSpPr/>
            <p:nvPr/>
          </p:nvSpPr>
          <p:spPr>
            <a:xfrm>
              <a:off x="0" y="305093"/>
              <a:ext cx="106800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7FE64C0-1AE9-C873-F52C-8F104E64A110}"/>
                </a:ext>
              </a:extLst>
            </p:cNvPr>
            <p:cNvSpPr/>
            <p:nvPr/>
          </p:nvSpPr>
          <p:spPr>
            <a:xfrm rot="18165861">
              <a:off x="318655" y="569763"/>
              <a:ext cx="816483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3B0DB967-D852-E0F9-80D0-B58985DD00A8}"/>
              </a:ext>
            </a:extLst>
          </p:cNvPr>
          <p:cNvSpPr txBox="1"/>
          <p:nvPr/>
        </p:nvSpPr>
        <p:spPr>
          <a:xfrm>
            <a:off x="1322975" y="522775"/>
            <a:ext cx="675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1980-2021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年中国各年度财富分配友好程度排名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759F4C-1FB0-24B2-C407-EC9C1FA19F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9</a:t>
            </a:fld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清风素材1 https://12sc.taobao.com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清风素材2 https://12sc.taobao.com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清风素材3 https://12sc.taobao.com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清风素材4 https://12sc.taobao.com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清风素材5 https://12sc.taobao.com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清风素材6 https://12sc.taobao.com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999</Words>
  <Application>Microsoft Office PowerPoint</Application>
  <PresentationFormat>宽屏</PresentationFormat>
  <Paragraphs>324</Paragraphs>
  <Slides>38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38</vt:i4>
      </vt:variant>
    </vt:vector>
  </HeadingPairs>
  <TitlesOfParts>
    <vt:vector size="63" baseType="lpstr">
      <vt:lpstr>Arial Unicode MS</vt:lpstr>
      <vt:lpstr>等线</vt:lpstr>
      <vt:lpstr>经典叠圆体简</vt:lpstr>
      <vt:lpstr>SimSun</vt:lpstr>
      <vt:lpstr>微软雅黑</vt:lpstr>
      <vt:lpstr>Arial</vt:lpstr>
      <vt:lpstr>Arial Rounded MT Bold</vt:lpstr>
      <vt:lpstr>Calibri</vt:lpstr>
      <vt:lpstr>Calibri Light</vt:lpstr>
      <vt:lpstr>Times New Roman</vt:lpstr>
      <vt:lpstr>Wingdings</vt:lpstr>
      <vt:lpstr>清风素材 https://12sc.taobao.com</vt:lpstr>
      <vt:lpstr>清风素材1 https://12sc.taobao.com</vt:lpstr>
      <vt:lpstr>清风素材2 https://12sc.taobao.com</vt:lpstr>
      <vt:lpstr>清风素材3 https://12sc.taobao.com</vt:lpstr>
      <vt:lpstr>清风素材4 https://12sc.taobao.com</vt:lpstr>
      <vt:lpstr>清风素材5 https://12sc.taobao.com</vt:lpstr>
      <vt:lpstr>清风素材6 https://12sc.taobao.com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美国1965~2015年全国各税种占总税收收入比重</vt:lpstr>
      <vt:lpstr>税制优劣的比较</vt:lpstr>
      <vt:lpstr>PowerPoint 演示文稿</vt:lpstr>
      <vt:lpstr>我国未来税制改革的方向</vt:lpstr>
      <vt:lpstr>PowerPoint 演示文稿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12sc.taobao.com</dc:subject>
  <dc:creator>锐旗设计;https://9ppt.taobao.com</dc:creator>
  <cp:keywords>锐旗设计；https:/9ppt.taobao.com</cp:keywords>
  <dc:description>12sc.taobao.com</dc:description>
  <cp:lastModifiedBy>志伟 田</cp:lastModifiedBy>
  <cp:revision>50</cp:revision>
  <dcterms:modified xsi:type="dcterms:W3CDTF">2024-03-17T01:18:24Z</dcterms:modified>
  <cp:category>锐旗设计；https://9ppt.taobao.com</cp:category>
  <cp:contentStatus>12sc.taobao.com</cp:contentStatus>
</cp:coreProperties>
</file>