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5" r:id="rId3"/>
  </p:sldMasterIdLst>
  <p:notesMasterIdLst>
    <p:notesMasterId r:id="rId28"/>
  </p:notesMasterIdLst>
  <p:handoutMasterIdLst>
    <p:handoutMasterId r:id="rId29"/>
  </p:handoutMasterIdLst>
  <p:sldIdLst>
    <p:sldId id="257" r:id="rId4"/>
    <p:sldId id="990" r:id="rId5"/>
    <p:sldId id="1018" r:id="rId6"/>
    <p:sldId id="993" r:id="rId7"/>
    <p:sldId id="992" r:id="rId8"/>
    <p:sldId id="1000" r:id="rId9"/>
    <p:sldId id="1003" r:id="rId10"/>
    <p:sldId id="1002" r:id="rId11"/>
    <p:sldId id="1005" r:id="rId12"/>
    <p:sldId id="997" r:id="rId13"/>
    <p:sldId id="1006" r:id="rId14"/>
    <p:sldId id="950" r:id="rId15"/>
    <p:sldId id="1008" r:id="rId16"/>
    <p:sldId id="1013" r:id="rId17"/>
    <p:sldId id="1007" r:id="rId18"/>
    <p:sldId id="1011" r:id="rId19"/>
    <p:sldId id="1012" r:id="rId20"/>
    <p:sldId id="969" r:id="rId21"/>
    <p:sldId id="1010" r:id="rId22"/>
    <p:sldId id="1014" r:id="rId23"/>
    <p:sldId id="1015" r:id="rId24"/>
    <p:sldId id="1016" r:id="rId25"/>
    <p:sldId id="1017" r:id="rId26"/>
    <p:sldId id="873" r:id="rId27"/>
  </p:sldIdLst>
  <p:sldSz cx="9144000" cy="6858000" type="screen4x3"/>
  <p:notesSz cx="6797675" cy="9928225"/>
  <p:custDataLst>
    <p:tags r:id="rId30"/>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cmAuthor id="2" name="Zhiwei Yang" initials="ZY" lastIdx="1" clrIdx="1">
    <p:extLst>
      <p:ext uri="{19B8F6BF-5375-455C-9EA6-DF929625EA0E}">
        <p15:presenceInfo xmlns:p15="http://schemas.microsoft.com/office/powerpoint/2012/main" userId="03661dd23d7bbf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1536"/>
    <a:srgbClr val="FF3300"/>
    <a:srgbClr val="0000CC"/>
    <a:srgbClr val="4472C5"/>
    <a:srgbClr val="D9D9D9"/>
    <a:srgbClr val="1B5086"/>
    <a:srgbClr val="984332"/>
    <a:srgbClr val="04415C"/>
    <a:srgbClr val="1E4A77"/>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0265" autoAdjust="0"/>
  </p:normalViewPr>
  <p:slideViewPr>
    <p:cSldViewPr showGuides="1">
      <p:cViewPr>
        <p:scale>
          <a:sx n="75" d="100"/>
          <a:sy n="75" d="100"/>
        </p:scale>
        <p:origin x="2142" y="630"/>
      </p:cViewPr>
      <p:guideLst>
        <p:guide orient="horz" pos="2160"/>
        <p:guide pos="288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c:f>
              <c:strCache>
                <c:ptCount val="1"/>
                <c:pt idx="0">
                  <c:v>土地出让收入（亿元）</c:v>
                </c:pt>
              </c:strCache>
            </c:strRef>
          </c:tx>
          <c:spPr>
            <a:solidFill>
              <a:schemeClr val="accent1"/>
            </a:solidFill>
            <a:ln>
              <a:noFill/>
            </a:ln>
            <a:effectLst/>
          </c:spPr>
          <c:invertIfNegative val="0"/>
          <c:cat>
            <c:numRef>
              <c:f>Sheet3!$A$2:$A$9</c:f>
              <c:numCache>
                <c:formatCode>General</c:formatCode>
                <c:ptCount val="8"/>
                <c:pt idx="0">
                  <c:v>2016</c:v>
                </c:pt>
                <c:pt idx="1">
                  <c:v>2017</c:v>
                </c:pt>
                <c:pt idx="2">
                  <c:v>2018</c:v>
                </c:pt>
                <c:pt idx="3">
                  <c:v>2019</c:v>
                </c:pt>
                <c:pt idx="4">
                  <c:v>2020</c:v>
                </c:pt>
                <c:pt idx="5">
                  <c:v>2021</c:v>
                </c:pt>
                <c:pt idx="6">
                  <c:v>2022</c:v>
                </c:pt>
                <c:pt idx="7">
                  <c:v>2023</c:v>
                </c:pt>
              </c:numCache>
            </c:numRef>
          </c:cat>
          <c:val>
            <c:numRef>
              <c:f>Sheet3!$B$2:$B$9</c:f>
              <c:numCache>
                <c:formatCode>General</c:formatCode>
                <c:ptCount val="8"/>
                <c:pt idx="0">
                  <c:v>37457</c:v>
                </c:pt>
                <c:pt idx="1">
                  <c:v>52059</c:v>
                </c:pt>
                <c:pt idx="2">
                  <c:v>65096</c:v>
                </c:pt>
                <c:pt idx="3">
                  <c:v>72516</c:v>
                </c:pt>
                <c:pt idx="4">
                  <c:v>84142</c:v>
                </c:pt>
                <c:pt idx="5">
                  <c:v>87051</c:v>
                </c:pt>
                <c:pt idx="6">
                  <c:v>66854</c:v>
                </c:pt>
                <c:pt idx="7">
                  <c:v>57996</c:v>
                </c:pt>
              </c:numCache>
            </c:numRef>
          </c:val>
          <c:extLst>
            <c:ext xmlns:c16="http://schemas.microsoft.com/office/drawing/2014/chart" uri="{C3380CC4-5D6E-409C-BE32-E72D297353CC}">
              <c16:uniqueId val="{00000000-0575-4B1A-9CCB-D9918236B617}"/>
            </c:ext>
          </c:extLst>
        </c:ser>
        <c:dLbls>
          <c:showLegendKey val="0"/>
          <c:showVal val="0"/>
          <c:showCatName val="0"/>
          <c:showSerName val="0"/>
          <c:showPercent val="0"/>
          <c:showBubbleSize val="0"/>
        </c:dLbls>
        <c:gapWidth val="269"/>
        <c:overlap val="-27"/>
        <c:axId val="617956143"/>
        <c:axId val="1278734511"/>
      </c:barChart>
      <c:lineChart>
        <c:grouping val="standard"/>
        <c:varyColors val="0"/>
        <c:ser>
          <c:idx val="1"/>
          <c:order val="1"/>
          <c:tx>
            <c:strRef>
              <c:f>Sheet3!$C$1</c:f>
              <c:strCache>
                <c:ptCount val="1"/>
                <c:pt idx="0">
                  <c:v>增速</c:v>
                </c:pt>
              </c:strCache>
            </c:strRef>
          </c:tx>
          <c:spPr>
            <a:ln w="38100" cap="rnd">
              <a:solidFill>
                <a:schemeClr val="accent2"/>
              </a:solidFill>
              <a:round/>
            </a:ln>
            <a:effectLst/>
          </c:spPr>
          <c:marker>
            <c:symbol val="circle"/>
            <c:size val="8"/>
            <c:spPr>
              <a:solidFill>
                <a:schemeClr val="accent2"/>
              </a:solidFill>
              <a:ln>
                <a:noFill/>
              </a:ln>
              <a:effectLst/>
            </c:spPr>
          </c:marker>
          <c:cat>
            <c:numRef>
              <c:f>Sheet3!$A$2:$A$9</c:f>
              <c:numCache>
                <c:formatCode>General</c:formatCode>
                <c:ptCount val="8"/>
                <c:pt idx="0">
                  <c:v>2016</c:v>
                </c:pt>
                <c:pt idx="1">
                  <c:v>2017</c:v>
                </c:pt>
                <c:pt idx="2">
                  <c:v>2018</c:v>
                </c:pt>
                <c:pt idx="3">
                  <c:v>2019</c:v>
                </c:pt>
                <c:pt idx="4">
                  <c:v>2020</c:v>
                </c:pt>
                <c:pt idx="5">
                  <c:v>2021</c:v>
                </c:pt>
                <c:pt idx="6">
                  <c:v>2022</c:v>
                </c:pt>
                <c:pt idx="7">
                  <c:v>2023</c:v>
                </c:pt>
              </c:numCache>
            </c:numRef>
          </c:cat>
          <c:val>
            <c:numRef>
              <c:f>Sheet3!$C$2:$C$9</c:f>
              <c:numCache>
                <c:formatCode>0.00%</c:formatCode>
                <c:ptCount val="8"/>
                <c:pt idx="0">
                  <c:v>0.151</c:v>
                </c:pt>
                <c:pt idx="1">
                  <c:v>0.40699999999999997</c:v>
                </c:pt>
                <c:pt idx="2" formatCode="0%">
                  <c:v>0.25</c:v>
                </c:pt>
                <c:pt idx="3">
                  <c:v>0.114</c:v>
                </c:pt>
                <c:pt idx="4">
                  <c:v>0.159</c:v>
                </c:pt>
                <c:pt idx="5">
                  <c:v>3.5000000000000003E-2</c:v>
                </c:pt>
                <c:pt idx="6">
                  <c:v>-0.23300000000000001</c:v>
                </c:pt>
                <c:pt idx="7">
                  <c:v>-0.13239999999999999</c:v>
                </c:pt>
              </c:numCache>
            </c:numRef>
          </c:val>
          <c:smooth val="0"/>
          <c:extLst>
            <c:ext xmlns:c16="http://schemas.microsoft.com/office/drawing/2014/chart" uri="{C3380CC4-5D6E-409C-BE32-E72D297353CC}">
              <c16:uniqueId val="{00000001-0575-4B1A-9CCB-D9918236B617}"/>
            </c:ext>
          </c:extLst>
        </c:ser>
        <c:dLbls>
          <c:showLegendKey val="0"/>
          <c:showVal val="0"/>
          <c:showCatName val="0"/>
          <c:showSerName val="0"/>
          <c:showPercent val="0"/>
          <c:showBubbleSize val="0"/>
        </c:dLbls>
        <c:marker val="1"/>
        <c:smooth val="0"/>
        <c:axId val="617957103"/>
        <c:axId val="1278710207"/>
      </c:lineChart>
      <c:catAx>
        <c:axId val="6179561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tx1">
                    <a:lumMod val="65000"/>
                    <a:lumOff val="35000"/>
                  </a:schemeClr>
                </a:solidFill>
                <a:latin typeface="Times New Roman" panose="02020603050405020304" pitchFamily="18" charset="0"/>
                <a:ea typeface="+mn-ea"/>
                <a:cs typeface="+mn-cs"/>
              </a:defRPr>
            </a:pPr>
            <a:endParaRPr lang="zh-CN"/>
          </a:p>
        </c:txPr>
        <c:crossAx val="1278734511"/>
        <c:crosses val="autoZero"/>
        <c:auto val="1"/>
        <c:lblAlgn val="ctr"/>
        <c:lblOffset val="100"/>
        <c:noMultiLvlLbl val="0"/>
      </c:catAx>
      <c:valAx>
        <c:axId val="127873451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mn-cs"/>
              </a:defRPr>
            </a:pPr>
            <a:endParaRPr lang="zh-CN"/>
          </a:p>
        </c:txPr>
        <c:crossAx val="617956143"/>
        <c:crosses val="autoZero"/>
        <c:crossBetween val="between"/>
      </c:valAx>
      <c:valAx>
        <c:axId val="1278710207"/>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mn-cs"/>
              </a:defRPr>
            </a:pPr>
            <a:endParaRPr lang="zh-CN"/>
          </a:p>
        </c:txPr>
        <c:crossAx val="617957103"/>
        <c:crosses val="max"/>
        <c:crossBetween val="between"/>
      </c:valAx>
      <c:catAx>
        <c:axId val="617957103"/>
        <c:scaling>
          <c:orientation val="minMax"/>
        </c:scaling>
        <c:delete val="1"/>
        <c:axPos val="b"/>
        <c:numFmt formatCode="General" sourceLinked="1"/>
        <c:majorTickMark val="out"/>
        <c:minorTickMark val="none"/>
        <c:tickLblPos val="nextTo"/>
        <c:crossAx val="1278710207"/>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黑体" panose="02010609060101010101" pitchFamily="49" charset="-122"/>
              <a:ea typeface="黑体" panose="02010609060101010101" pitchFamily="49" charset="-122"/>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5CF8929-7D58-42DA-84B9-6B949177B79C}" type="datetimeFigureOut">
              <a:rPr lang="zh-CN" altLang="en-US"/>
              <a:t>2024/3/31</a:t>
            </a:fld>
            <a:endParaRPr lang="zh-CN" altLang="en-US"/>
          </a:p>
        </p:txBody>
      </p:sp>
      <p:sp>
        <p:nvSpPr>
          <p:cNvPr id="4" name="页脚占位符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2EA67149-DB9F-4D25-9691-2F5228BE7B51}"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27855E9-2962-4F3C-B755-453F23C664C4}" type="datetimeFigureOut">
              <a:rPr lang="zh-CN" altLang="en-US"/>
              <a:t>2024/3/31</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E9EA3907-108D-4D02-86F3-C3D102597467}"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E9EA3907-108D-4D02-86F3-C3D102597467}" type="slidenum">
              <a:rPr lang="zh-CN" altLang="en-US" smtClean="0"/>
              <a:t>4</a:t>
            </a:fld>
            <a:endParaRPr lang="zh-CN" altLang="en-US"/>
          </a:p>
        </p:txBody>
      </p:sp>
    </p:spTree>
    <p:extLst>
      <p:ext uri="{BB962C8B-B14F-4D97-AF65-F5344CB8AC3E}">
        <p14:creationId xmlns:p14="http://schemas.microsoft.com/office/powerpoint/2010/main" val="47330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E9EA3907-108D-4D02-86F3-C3D102597467}" type="slidenum">
              <a:rPr lang="zh-CN" altLang="en-US" smtClean="0"/>
              <a:t>5</a:t>
            </a:fld>
            <a:endParaRPr lang="zh-CN" altLang="en-US"/>
          </a:p>
        </p:txBody>
      </p:sp>
    </p:spTree>
    <p:extLst>
      <p:ext uri="{BB962C8B-B14F-4D97-AF65-F5344CB8AC3E}">
        <p14:creationId xmlns:p14="http://schemas.microsoft.com/office/powerpoint/2010/main" val="96573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商业、旅游、娱乐和商品住宅等各类经营性用地，必须以招标、拍卖或者挂牌方式出让，前述规定以外用途的土地的供地计划公布后，同一宗地有两个以上意向用地者的，也应当采用招标、拍卖或者挂牌方式出让</a:t>
            </a:r>
            <a:endParaRPr lang="zh-CN" altLang="en-US" dirty="0"/>
          </a:p>
        </p:txBody>
      </p:sp>
      <p:sp>
        <p:nvSpPr>
          <p:cNvPr id="4" name="灯片编号占位符 3"/>
          <p:cNvSpPr>
            <a:spLocks noGrp="1"/>
          </p:cNvSpPr>
          <p:nvPr>
            <p:ph type="sldNum" sz="quarter" idx="10"/>
          </p:nvPr>
        </p:nvSpPr>
        <p:spPr/>
        <p:txBody>
          <a:bodyPr/>
          <a:lstStyle/>
          <a:p>
            <a:pPr>
              <a:defRPr/>
            </a:pPr>
            <a:fld id="{E9EA3907-108D-4D02-86F3-C3D102597467}" type="slidenum">
              <a:rPr lang="zh-CN" altLang="en-US" smtClean="0"/>
              <a:t>9</a:t>
            </a:fld>
            <a:endParaRPr lang="zh-CN" altLang="en-US"/>
          </a:p>
        </p:txBody>
      </p:sp>
    </p:spTree>
    <p:extLst>
      <p:ext uri="{BB962C8B-B14F-4D97-AF65-F5344CB8AC3E}">
        <p14:creationId xmlns:p14="http://schemas.microsoft.com/office/powerpoint/2010/main" val="2011415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E9EA3907-108D-4D02-86F3-C3D102597467}" type="slidenum">
              <a:rPr lang="zh-CN" altLang="en-US" smtClean="0"/>
              <a:t>13</a:t>
            </a:fld>
            <a:endParaRPr lang="zh-CN" altLang="en-US"/>
          </a:p>
        </p:txBody>
      </p:sp>
    </p:spTree>
    <p:extLst>
      <p:ext uri="{BB962C8B-B14F-4D97-AF65-F5344CB8AC3E}">
        <p14:creationId xmlns:p14="http://schemas.microsoft.com/office/powerpoint/2010/main" val="130425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9EA3907-108D-4D02-86F3-C3D102597467}" type="slidenum">
              <a:rPr lang="zh-CN" altLang="en-US" smtClean="0"/>
              <a:t>18</a:t>
            </a:fld>
            <a:endParaRPr lang="zh-CN" altLang="en-US"/>
          </a:p>
        </p:txBody>
      </p:sp>
    </p:spTree>
    <p:extLst>
      <p:ext uri="{BB962C8B-B14F-4D97-AF65-F5344CB8AC3E}">
        <p14:creationId xmlns:p14="http://schemas.microsoft.com/office/powerpoint/2010/main" val="195325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9EA3907-108D-4D02-86F3-C3D102597467}" type="slidenum">
              <a:rPr lang="zh-CN" altLang="en-US" smtClean="0"/>
              <a:t>19</a:t>
            </a:fld>
            <a:endParaRPr lang="zh-CN" altLang="en-US"/>
          </a:p>
        </p:txBody>
      </p:sp>
    </p:spTree>
    <p:extLst>
      <p:ext uri="{BB962C8B-B14F-4D97-AF65-F5344CB8AC3E}">
        <p14:creationId xmlns:p14="http://schemas.microsoft.com/office/powerpoint/2010/main" val="192985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9EA3907-108D-4D02-86F3-C3D102597467}" type="slidenum">
              <a:rPr lang="zh-CN" altLang="en-US" smtClean="0"/>
              <a:t>20</a:t>
            </a:fld>
            <a:endParaRPr lang="zh-CN" altLang="en-US"/>
          </a:p>
        </p:txBody>
      </p:sp>
    </p:spTree>
    <p:extLst>
      <p:ext uri="{BB962C8B-B14F-4D97-AF65-F5344CB8AC3E}">
        <p14:creationId xmlns:p14="http://schemas.microsoft.com/office/powerpoint/2010/main" val="71069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9EA3907-108D-4D02-86F3-C3D102597467}" type="slidenum">
              <a:rPr lang="zh-CN" altLang="en-US" smtClean="0"/>
              <a:t>21</a:t>
            </a:fld>
            <a:endParaRPr lang="zh-CN" altLang="en-US"/>
          </a:p>
        </p:txBody>
      </p:sp>
    </p:spTree>
    <p:extLst>
      <p:ext uri="{BB962C8B-B14F-4D97-AF65-F5344CB8AC3E}">
        <p14:creationId xmlns:p14="http://schemas.microsoft.com/office/powerpoint/2010/main" val="419929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E9EA3907-108D-4D02-86F3-C3D102597467}" type="slidenum">
              <a:rPr lang="zh-CN" altLang="en-US" smtClean="0"/>
              <a:t>23</a:t>
            </a:fld>
            <a:endParaRPr lang="zh-CN" altLang="en-US"/>
          </a:p>
        </p:txBody>
      </p:sp>
    </p:spTree>
    <p:extLst>
      <p:ext uri="{BB962C8B-B14F-4D97-AF65-F5344CB8AC3E}">
        <p14:creationId xmlns:p14="http://schemas.microsoft.com/office/powerpoint/2010/main" val="3672593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99B0B8C-52CC-FB45-AB70-CDE9ACD47147}" type="datetime1">
              <a:rPr lang="zh-CN" altLang="en-US" smtClean="0"/>
              <a:t>2024/3/31</a:t>
            </a:fld>
            <a:endParaRPr lang="zh-CN" altLang="en-US"/>
          </a:p>
        </p:txBody>
      </p:sp>
      <p:sp>
        <p:nvSpPr>
          <p:cNvPr id="3" name="页脚占位符 4"/>
          <p:cNvSpPr>
            <a:spLocks noGrp="1"/>
          </p:cNvSpPr>
          <p:nvPr>
            <p:ph type="ftr" sz="quarter" idx="11"/>
          </p:nvPr>
        </p:nvSpPr>
        <p:spPr/>
        <p:txBody>
          <a:bodyPr/>
          <a:lstStyle>
            <a:lvl1pPr>
              <a:defRPr/>
            </a:lvl1pPr>
          </a:lstStyle>
          <a:p>
            <a:endParaRPr lang="en-US" altLang="zh-CN"/>
          </a:p>
        </p:txBody>
      </p:sp>
      <p:sp>
        <p:nvSpPr>
          <p:cNvPr id="4" name="灯片编号占位符 5"/>
          <p:cNvSpPr>
            <a:spLocks noGrp="1"/>
          </p:cNvSpPr>
          <p:nvPr>
            <p:ph type="sldNum" sz="quarter" idx="12"/>
          </p:nvPr>
        </p:nvSpPr>
        <p:spPr/>
        <p:txBody>
          <a:bodyPr/>
          <a:lstStyle>
            <a:lvl1pPr>
              <a:defRPr/>
            </a:lvl1pPr>
          </a:lstStyle>
          <a:p>
            <a:pPr>
              <a:defRPr/>
            </a:pPr>
            <a:fld id="{46806DE0-BC81-4924-892C-7C6CBAEE21A8}" type="slidenum">
              <a:rPr lang="zh-CN" altLang="en-US"/>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706546C9-89EB-F049-9CF0-31778BBAAF2F}" type="datetime1">
              <a:rPr lang="zh-CN" altLang="en-US" smtClean="0"/>
              <a:t>2024/3/31</a:t>
            </a:fld>
            <a:endParaRPr lang="zh-CN" altLang="en-US"/>
          </a:p>
        </p:txBody>
      </p:sp>
      <p:sp>
        <p:nvSpPr>
          <p:cNvPr id="8" name="页脚占位符 4"/>
          <p:cNvSpPr>
            <a:spLocks noGrp="1"/>
          </p:cNvSpPr>
          <p:nvPr>
            <p:ph type="ftr" sz="quarter" idx="11"/>
          </p:nvPr>
        </p:nvSpPr>
        <p:spPr/>
        <p:txBody>
          <a:bodyPr/>
          <a:lstStyle>
            <a:lvl1pPr>
              <a:defRPr/>
            </a:lvl1pPr>
          </a:lstStyle>
          <a:p>
            <a:endParaRPr lang="en-US" altLang="zh-CN"/>
          </a:p>
        </p:txBody>
      </p:sp>
      <p:sp>
        <p:nvSpPr>
          <p:cNvPr id="9" name="灯片编号占位符 5"/>
          <p:cNvSpPr>
            <a:spLocks noGrp="1"/>
          </p:cNvSpPr>
          <p:nvPr>
            <p:ph type="sldNum" sz="quarter" idx="12"/>
          </p:nvPr>
        </p:nvSpPr>
        <p:spPr/>
        <p:txBody>
          <a:bodyPr/>
          <a:lstStyle>
            <a:lvl1pPr>
              <a:defRPr/>
            </a:lvl1pPr>
          </a:lstStyle>
          <a:p>
            <a:pPr>
              <a:defRPr/>
            </a:pPr>
            <a:fld id="{4F011775-B367-45D7-BFFF-BCBD014B9127}"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9EE8452D-7765-864C-859C-6A2FAD8FD384}" type="datetime1">
              <a:rPr lang="zh-CN" altLang="en-US" smtClean="0"/>
              <a:t>2024/3/31</a:t>
            </a:fld>
            <a:endParaRPr lang="zh-CN" altLang="en-US"/>
          </a:p>
        </p:txBody>
      </p:sp>
      <p:sp>
        <p:nvSpPr>
          <p:cNvPr id="4" name="页脚占位符 4"/>
          <p:cNvSpPr>
            <a:spLocks noGrp="1"/>
          </p:cNvSpPr>
          <p:nvPr>
            <p:ph type="ftr" sz="quarter" idx="11"/>
          </p:nvPr>
        </p:nvSpPr>
        <p:spPr/>
        <p:txBody>
          <a:bodyPr/>
          <a:lstStyle>
            <a:lvl1pPr>
              <a:defRPr/>
            </a:lvl1pPr>
          </a:lstStyle>
          <a:p>
            <a:endParaRPr lang="en-US" altLang="zh-CN"/>
          </a:p>
        </p:txBody>
      </p:sp>
      <p:sp>
        <p:nvSpPr>
          <p:cNvPr id="5" name="灯片编号占位符 5"/>
          <p:cNvSpPr>
            <a:spLocks noGrp="1"/>
          </p:cNvSpPr>
          <p:nvPr>
            <p:ph type="sldNum" sz="quarter" idx="12"/>
          </p:nvPr>
        </p:nvSpPr>
        <p:spPr/>
        <p:txBody>
          <a:bodyPr/>
          <a:lstStyle>
            <a:lvl1pPr>
              <a:defRPr/>
            </a:lvl1pPr>
          </a:lstStyle>
          <a:p>
            <a:pPr>
              <a:defRPr/>
            </a:pPr>
            <a:fld id="{58571CCF-1108-4824-B69D-E3E048508628}"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5922A93-24DE-0F4C-919B-0DCA76DF5515}" type="datetime1">
              <a:rPr lang="zh-CN" altLang="en-US" smtClean="0"/>
              <a:t>2024/3/31</a:t>
            </a:fld>
            <a:endParaRPr lang="zh-CN" altLang="en-US"/>
          </a:p>
        </p:txBody>
      </p:sp>
      <p:sp>
        <p:nvSpPr>
          <p:cNvPr id="3" name="页脚占位符 4"/>
          <p:cNvSpPr>
            <a:spLocks noGrp="1"/>
          </p:cNvSpPr>
          <p:nvPr>
            <p:ph type="ftr" sz="quarter" idx="11"/>
          </p:nvPr>
        </p:nvSpPr>
        <p:spPr/>
        <p:txBody>
          <a:bodyPr/>
          <a:lstStyle>
            <a:lvl1pPr>
              <a:defRPr/>
            </a:lvl1pPr>
          </a:lstStyle>
          <a:p>
            <a:endParaRPr lang="en-US" altLang="zh-CN"/>
          </a:p>
        </p:txBody>
      </p:sp>
      <p:sp>
        <p:nvSpPr>
          <p:cNvPr id="4" name="灯片编号占位符 5"/>
          <p:cNvSpPr>
            <a:spLocks noGrp="1"/>
          </p:cNvSpPr>
          <p:nvPr>
            <p:ph type="sldNum" sz="quarter" idx="12"/>
          </p:nvPr>
        </p:nvSpPr>
        <p:spPr/>
        <p:txBody>
          <a:bodyPr/>
          <a:lstStyle>
            <a:lvl1pPr>
              <a:defRPr/>
            </a:lvl1pPr>
          </a:lstStyle>
          <a:p>
            <a:pPr>
              <a:defRPr/>
            </a:pPr>
            <a:fld id="{F5B26F36-1F06-4B57-A12D-4579953E0ED3}"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11712E3-EA2B-E543-88ED-6BA81706794B}" type="datetime1">
              <a:rPr lang="zh-CN" altLang="en-US" smtClean="0"/>
              <a:t>2024/3/31</a:t>
            </a:fld>
            <a:endParaRPr lang="zh-CN" altLang="en-US"/>
          </a:p>
        </p:txBody>
      </p:sp>
      <p:sp>
        <p:nvSpPr>
          <p:cNvPr id="6" name="页脚占位符 4"/>
          <p:cNvSpPr>
            <a:spLocks noGrp="1"/>
          </p:cNvSpPr>
          <p:nvPr>
            <p:ph type="ftr" sz="quarter" idx="11"/>
          </p:nvPr>
        </p:nvSpPr>
        <p:spPr/>
        <p:txBody>
          <a:bodyPr/>
          <a:lstStyle>
            <a:lvl1pPr>
              <a:defRPr/>
            </a:lvl1pPr>
          </a:lstStyle>
          <a:p>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D045742D-4F5C-40A5-BFCC-BEC51A7E781D}"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5A1E168-1F57-0243-94B5-C7EE2EFDED0C}" type="datetime1">
              <a:rPr lang="zh-CN" altLang="en-US" smtClean="0"/>
              <a:t>2024/3/31</a:t>
            </a:fld>
            <a:endParaRPr lang="zh-CN" altLang="en-US"/>
          </a:p>
        </p:txBody>
      </p:sp>
      <p:sp>
        <p:nvSpPr>
          <p:cNvPr id="6" name="页脚占位符 4"/>
          <p:cNvSpPr>
            <a:spLocks noGrp="1"/>
          </p:cNvSpPr>
          <p:nvPr>
            <p:ph type="ftr" sz="quarter" idx="11"/>
          </p:nvPr>
        </p:nvSpPr>
        <p:spPr/>
        <p:txBody>
          <a:bodyPr/>
          <a:lstStyle>
            <a:lvl1pPr>
              <a:defRPr/>
            </a:lvl1pPr>
          </a:lstStyle>
          <a:p>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DEAB8BD5-727F-409F-834E-6BD4D7256AFD}"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DD0924E-74AF-D547-A1C5-38C424CE5185}" type="datetime1">
              <a:rPr lang="zh-CN" altLang="en-US" smtClean="0"/>
              <a:t>2024/3/31</a:t>
            </a:fld>
            <a:endParaRPr lang="zh-CN" altLang="en-US"/>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8EAA58FA-D4DB-47F7-A3E6-E5424EE48CC9}"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BD467AB-FEF9-5547-B55F-FD0923210D2E}" type="datetime1">
              <a:rPr lang="zh-CN" altLang="en-US" smtClean="0"/>
              <a:t>2024/3/31</a:t>
            </a:fld>
            <a:endParaRPr lang="zh-CN" altLang="en-US"/>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E5CB1786-7F15-453E-B5F6-61EB8597E7ED}"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53B2E35-771F-BE47-8D87-9091E3A441BC}" type="datetime1">
              <a:rPr lang="zh-CN" altLang="en-US" smtClean="0"/>
              <a:t>2024/3/31</a:t>
            </a:fld>
            <a:endParaRPr lang="zh-CN" altLang="en-US"/>
          </a:p>
        </p:txBody>
      </p:sp>
      <p:sp>
        <p:nvSpPr>
          <p:cNvPr id="3" name="页脚占位符 4"/>
          <p:cNvSpPr>
            <a:spLocks noGrp="1"/>
          </p:cNvSpPr>
          <p:nvPr>
            <p:ph type="ftr" sz="quarter" idx="11"/>
          </p:nvPr>
        </p:nvSpPr>
        <p:spPr/>
        <p:txBody>
          <a:bodyPr/>
          <a:lstStyle>
            <a:lvl1pPr>
              <a:defRPr/>
            </a:lvl1pPr>
          </a:lstStyle>
          <a:p>
            <a:endParaRPr lang="en-US" altLang="zh-CN"/>
          </a:p>
        </p:txBody>
      </p:sp>
      <p:sp>
        <p:nvSpPr>
          <p:cNvPr id="4" name="灯片编号占位符 5"/>
          <p:cNvSpPr>
            <a:spLocks noGrp="1"/>
          </p:cNvSpPr>
          <p:nvPr>
            <p:ph type="sldNum" sz="quarter" idx="12"/>
          </p:nvPr>
        </p:nvSpPr>
        <p:spPr/>
        <p:txBody>
          <a:bodyPr/>
          <a:lstStyle>
            <a:lvl1pPr>
              <a:defRPr/>
            </a:lvl1pPr>
          </a:lstStyle>
          <a:p>
            <a:pPr>
              <a:defRPr/>
            </a:pPr>
            <a:fld id="{57AAFD69-D6A5-44A6-ACE1-4F0A04CEC4F3}" type="slidenum">
              <a:rPr lang="zh-CN" altLang="en-US"/>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8C501259-CD96-6F4F-9684-DECA65E29A0D}" type="datetime1">
              <a:rPr lang="zh-CN" altLang="en-US" smtClean="0"/>
              <a:t>2024/3/31</a:t>
            </a:fld>
            <a:endParaRPr lang="zh-CN" altLang="en-US"/>
          </a:p>
        </p:txBody>
      </p:sp>
      <p:sp>
        <p:nvSpPr>
          <p:cNvPr id="3" name="页脚占位符 4"/>
          <p:cNvSpPr>
            <a:spLocks noGrp="1"/>
          </p:cNvSpPr>
          <p:nvPr>
            <p:ph type="ftr" sz="quarter" idx="11"/>
          </p:nvPr>
        </p:nvSpPr>
        <p:spPr/>
        <p:txBody>
          <a:bodyPr/>
          <a:lstStyle>
            <a:lvl1pPr>
              <a:defRPr/>
            </a:lvl1pPr>
          </a:lstStyle>
          <a:p>
            <a:endParaRPr lang="en-US" altLang="zh-CN"/>
          </a:p>
        </p:txBody>
      </p:sp>
      <p:sp>
        <p:nvSpPr>
          <p:cNvPr id="4" name="灯片编号占位符 5"/>
          <p:cNvSpPr>
            <a:spLocks noGrp="1"/>
          </p:cNvSpPr>
          <p:nvPr>
            <p:ph type="sldNum" sz="quarter" idx="12"/>
          </p:nvPr>
        </p:nvSpPr>
        <p:spPr/>
        <p:txBody>
          <a:bodyPr/>
          <a:lstStyle>
            <a:lvl1pPr>
              <a:defRPr/>
            </a:lvl1pPr>
          </a:lstStyle>
          <a:p>
            <a:pPr>
              <a:defRPr/>
            </a:pPr>
            <a:fld id="{6689F2B6-AF7C-4E74-8E95-5841051C9D45}" type="slidenum">
              <a:rPr lang="zh-CN" altLang="en-US"/>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p:spPr>
        <p:txBody>
          <a:bodyPr/>
          <a:lstStyle>
            <a:lvl1pPr>
              <a:defRPr smtClean="0"/>
            </a:lvl1pPr>
          </a:lstStyle>
          <a:p>
            <a:pPr>
              <a:defRPr/>
            </a:pPr>
            <a:fld id="{7A271751-C22B-1D46-B115-7C56F184B41A}" type="datetime1">
              <a:rPr lang="zh-CN" altLang="en-US" smtClean="0"/>
              <a:t>2024/3/31</a:t>
            </a:fld>
            <a:endParaRPr lang="zh-CN" altLang="en-US"/>
          </a:p>
        </p:txBody>
      </p:sp>
      <p:sp>
        <p:nvSpPr>
          <p:cNvPr id="5" name="页脚占位符 4"/>
          <p:cNvSpPr>
            <a:spLocks noGrp="1"/>
          </p:cNvSpPr>
          <p:nvPr>
            <p:ph type="ftr" sz="quarter" idx="11"/>
          </p:nvPr>
        </p:nvSpPr>
        <p:spPr>
          <a:xfrm>
            <a:off x="3124200" y="6356350"/>
            <a:ext cx="2895600" cy="365125"/>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356350"/>
            <a:ext cx="2133600" cy="365125"/>
          </a:xfrm>
        </p:spPr>
        <p:txBody>
          <a:bodyPr/>
          <a:lstStyle>
            <a:lvl1pPr>
              <a:defRPr smtClean="0"/>
            </a:lvl1pPr>
          </a:lstStyle>
          <a:p>
            <a:pPr>
              <a:defRPr/>
            </a:pPr>
            <a:fld id="{3842D587-DC91-4A90-BA5F-12A305142D4C}" type="slidenum">
              <a:rPr lang="zh-CN" altLang="en-US"/>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457200" y="6356350"/>
            <a:ext cx="2133600" cy="365125"/>
          </a:xfrm>
        </p:spPr>
        <p:txBody>
          <a:bodyPr/>
          <a:lstStyle>
            <a:lvl1pPr>
              <a:defRPr smtClean="0"/>
            </a:lvl1pPr>
          </a:lstStyle>
          <a:p>
            <a:pPr>
              <a:defRPr/>
            </a:pPr>
            <a:fld id="{EB1B38DB-D2C0-8647-B6A7-9EB11488DFB9}" type="datetime1">
              <a:rPr lang="zh-CN" altLang="en-US" smtClean="0"/>
              <a:t>2024/3/31</a:t>
            </a:fld>
            <a:endParaRPr lang="zh-CN" altLang="en-US"/>
          </a:p>
        </p:txBody>
      </p:sp>
      <p:sp>
        <p:nvSpPr>
          <p:cNvPr id="4" name="页脚占位符 3"/>
          <p:cNvSpPr>
            <a:spLocks noGrp="1"/>
          </p:cNvSpPr>
          <p:nvPr>
            <p:ph type="ftr" sz="quarter" idx="11"/>
          </p:nvPr>
        </p:nvSpPr>
        <p:spPr>
          <a:xfrm>
            <a:off x="3124200" y="6356350"/>
            <a:ext cx="2895600" cy="365125"/>
          </a:xfrm>
        </p:spPr>
        <p:txBody>
          <a:bodyPr/>
          <a:lstStyle>
            <a:lvl1pPr>
              <a:defRPr/>
            </a:lvl1pPr>
          </a:lstStyle>
          <a:p>
            <a:endParaRPr lang="en-US" altLang="zh-CN"/>
          </a:p>
        </p:txBody>
      </p:sp>
      <p:sp>
        <p:nvSpPr>
          <p:cNvPr id="5" name="灯片编号占位符 4"/>
          <p:cNvSpPr>
            <a:spLocks noGrp="1"/>
          </p:cNvSpPr>
          <p:nvPr>
            <p:ph type="sldNum" sz="quarter" idx="12"/>
          </p:nvPr>
        </p:nvSpPr>
        <p:spPr>
          <a:xfrm>
            <a:off x="6553200" y="6356350"/>
            <a:ext cx="2133600" cy="365125"/>
          </a:xfrm>
        </p:spPr>
        <p:txBody>
          <a:bodyPr/>
          <a:lstStyle>
            <a:lvl1pPr>
              <a:defRPr smtClean="0"/>
            </a:lvl1pPr>
          </a:lstStyle>
          <a:p>
            <a:pPr>
              <a:defRPr/>
            </a:pPr>
            <a:fld id="{5FFF02A1-7508-41B3-B5D8-4D9477C58AF3}" type="slidenum">
              <a:rPr lang="zh-CN" altLang="en-US"/>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BC4F1FFD-B08A-6B4D-BBFE-859608A06B1E}" type="datetime1">
              <a:rPr lang="zh-CN" altLang="en-US" smtClean="0"/>
              <a:t>2024/3/31</a:t>
            </a:fld>
            <a:endParaRPr lang="zh-CN" altLang="en-US"/>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D39FC5E9-D595-4ABA-B1A5-92739DC96D65}"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5A2537A-B7AD-A446-8AEC-E36C511BA02A}" type="datetime1">
              <a:rPr lang="zh-CN" altLang="en-US" smtClean="0"/>
              <a:t>2024/3/31</a:t>
            </a:fld>
            <a:endParaRPr lang="zh-CN" altLang="en-US"/>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336C564F-D80C-4E90-BD14-B7BB8DABEB75}"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BC35C7A-2C28-2B4B-96F7-1F61A708BEC2}" type="datetime1">
              <a:rPr lang="zh-CN" altLang="en-US" smtClean="0"/>
              <a:t>2024/3/31</a:t>
            </a:fld>
            <a:endParaRPr lang="zh-CN" altLang="en-US"/>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9E262E4B-BAE2-4E88-B623-5F934929FE7E}"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1C6FAD5F-FE65-4944-B9B4-490DD8F400D7}" type="datetime1">
              <a:rPr lang="zh-CN" altLang="en-US" smtClean="0"/>
              <a:t>2024/3/31</a:t>
            </a:fld>
            <a:endParaRPr lang="zh-CN" altLang="en-US"/>
          </a:p>
        </p:txBody>
      </p:sp>
      <p:sp>
        <p:nvSpPr>
          <p:cNvPr id="6" name="页脚占位符 4"/>
          <p:cNvSpPr>
            <a:spLocks noGrp="1"/>
          </p:cNvSpPr>
          <p:nvPr>
            <p:ph type="ftr" sz="quarter" idx="11"/>
          </p:nvPr>
        </p:nvSpPr>
        <p:spPr/>
        <p:txBody>
          <a:bodyPr/>
          <a:lstStyle>
            <a:lvl1pPr>
              <a:defRPr/>
            </a:lvl1pPr>
          </a:lstStyle>
          <a:p>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8993A3DD-BABF-41B7-95C8-68562116E8A5}"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116C2940-2839-A74E-B312-9095856F990F}" type="datetime1">
              <a:rPr lang="zh-CN" altLang="en-US" smtClean="0"/>
              <a:t>2024/3/31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lstStyle>
            <a:lvl1pPr algn="ctr">
              <a:defRPr sz="1200">
                <a:solidFill>
                  <a:srgbClr val="898989"/>
                </a:solidFill>
                <a:latin typeface="Calibri" panose="020F0502020204030204" pitchFamily="34" charset="0"/>
              </a:defRPr>
            </a:lvl1pPr>
          </a:lstStyle>
          <a:p>
            <a:endParaRPr lang="en-US" altLang="zh-CN"/>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1EDA9B01-F802-4D56-8770-B922DFC5B910}" type="slidenum">
              <a:rPr lang="zh-CN" altLang="en-US"/>
              <a:t>‹#›</a:t>
            </a:fld>
            <a:endParaRPr lang="zh-CN" altLang="en-US"/>
          </a:p>
        </p:txBody>
      </p:sp>
      <p:pic>
        <p:nvPicPr>
          <p:cNvPr id="1029"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5" y="209550"/>
            <a:ext cx="285115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63F12D1-7365-9444-B596-0421E0B4D27A}" type="datetime1">
              <a:rPr lang="zh-CN" altLang="en-US" smtClean="0"/>
              <a:t>2024/3/31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lstStyle>
            <a:lvl1pPr algn="ctr">
              <a:defRPr sz="1200">
                <a:solidFill>
                  <a:srgbClr val="898989"/>
                </a:solidFill>
                <a:latin typeface="Calibri" panose="020F0502020204030204" pitchFamily="34" charset="0"/>
              </a:defRPr>
            </a:lvl1pPr>
          </a:lstStyle>
          <a:p>
            <a:endParaRPr lang="en-US" altLang="zh-CN"/>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6192F39-EDC2-4308-8E2A-6879DC0B7B94}" type="slidenum">
              <a:rPr lang="zh-CN" altLang="en-US"/>
              <a:t>‹#›</a:t>
            </a:fld>
            <a:endParaRPr lang="zh-CN" altLang="en-US"/>
          </a:p>
        </p:txBody>
      </p:sp>
      <p:sp>
        <p:nvSpPr>
          <p:cNvPr id="2055" name="TextBox 9"/>
          <p:cNvSpPr txBox="1">
            <a:spLocks noChangeArrowheads="1"/>
          </p:cNvSpPr>
          <p:nvPr/>
        </p:nvSpPr>
        <p:spPr bwMode="auto">
          <a:xfrm>
            <a:off x="755650" y="333375"/>
            <a:ext cx="3527425" cy="39687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2000" b="1">
              <a:solidFill>
                <a:srgbClr val="883230"/>
              </a:solidFill>
              <a:latin typeface="微软雅黑" panose="020B0503020204020204" pitchFamily="34" charset="-122"/>
              <a:ea typeface="微软雅黑" panose="020B0503020204020204" pitchFamily="34" charset="-122"/>
            </a:endParaRPr>
          </a:p>
        </p:txBody>
      </p:sp>
      <p:sp>
        <p:nvSpPr>
          <p:cNvPr id="8" name="矩形 7"/>
          <p:cNvSpPr/>
          <p:nvPr userDrawn="1"/>
        </p:nvSpPr>
        <p:spPr>
          <a:xfrm rot="10800000" flipV="1">
            <a:off x="0" y="790992"/>
            <a:ext cx="9144000" cy="45719"/>
          </a:xfrm>
          <a:prstGeom prst="rect">
            <a:avLst/>
          </a:prstGeom>
          <a:gradFill flip="none" rotWithShape="1">
            <a:gsLst>
              <a:gs pos="96000">
                <a:srgbClr val="F3EBEB"/>
              </a:gs>
              <a:gs pos="84000">
                <a:srgbClr val="DCC3C3"/>
              </a:gs>
              <a:gs pos="39000">
                <a:srgbClr val="6C000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prstClr val="white"/>
              </a:solidFill>
            </a:endParaRPr>
          </a:p>
        </p:txBody>
      </p:sp>
      <p:pic>
        <p:nvPicPr>
          <p:cNvPr id="9" name="图片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76256" y="247535"/>
            <a:ext cx="2088256" cy="513085"/>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24579"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宋体" panose="02010600030101010101" pitchFamily="2" charset="-122"/>
              </a:defRPr>
            </a:lvl1pPr>
          </a:lstStyle>
          <a:p>
            <a:pPr>
              <a:defRPr/>
            </a:pPr>
            <a:fld id="{DDBB86D8-5C3B-194B-BFC6-BB9F1AC01632}" type="datetime1">
              <a:rPr lang="zh-CN" altLang="en-US" smtClean="0"/>
              <a:t>2024/3/31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lstStyle>
            <a:lvl1pPr algn="ctr">
              <a:defRPr sz="1200">
                <a:solidFill>
                  <a:srgbClr val="898989"/>
                </a:solidFill>
              </a:defRPr>
            </a:lvl1pPr>
          </a:lstStyle>
          <a:p>
            <a:endParaRPr lang="en-US" altLang="zh-CN"/>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宋体" panose="02010600030101010101" pitchFamily="2" charset="-122"/>
              </a:defRPr>
            </a:lvl1pPr>
          </a:lstStyle>
          <a:p>
            <a:pPr>
              <a:defRPr/>
            </a:pPr>
            <a:fld id="{76A63151-2F05-47F4-B4E3-CD33FC9CFA01}"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AF2C8637-3D38-4210-95A1-49BB26C5A73C}" type="slidenum">
              <a:rPr lang="zh-CN" altLang="en-US"/>
              <a:t>1</a:t>
            </a:fld>
            <a:endParaRPr lang="zh-CN" altLang="en-US"/>
          </a:p>
        </p:txBody>
      </p:sp>
      <p:pic>
        <p:nvPicPr>
          <p:cNvPr id="450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Box 7"/>
          <p:cNvSpPr txBox="1">
            <a:spLocks noChangeArrowheads="1"/>
          </p:cNvSpPr>
          <p:nvPr/>
        </p:nvSpPr>
        <p:spPr bwMode="auto">
          <a:xfrm>
            <a:off x="395536" y="2348880"/>
            <a:ext cx="86439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lnSpc>
                <a:spcPct val="150000"/>
              </a:lnSpc>
              <a:defRPr sz="4800" b="1">
                <a:solidFill>
                  <a:srgbClr val="740000"/>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dirty="0" smtClean="0">
                <a:latin typeface="Times New Roman" panose="02020603050405020304" pitchFamily="18" charset="0"/>
              </a:rPr>
              <a:t>第</a:t>
            </a:r>
            <a:r>
              <a:rPr lang="en-US" altLang="zh-CN" dirty="0" smtClean="0">
                <a:latin typeface="Times New Roman" panose="02020603050405020304" pitchFamily="18" charset="0"/>
              </a:rPr>
              <a:t>5</a:t>
            </a:r>
            <a:r>
              <a:rPr lang="zh-CN" altLang="en-US" dirty="0" smtClean="0">
                <a:latin typeface="Times New Roman" panose="02020603050405020304" pitchFamily="18" charset="0"/>
              </a:rPr>
              <a:t>讲  土地财政</a:t>
            </a:r>
            <a:endParaRPr lang="en-US" altLang="zh-CN" dirty="0" smtClean="0">
              <a:latin typeface="Times New Roman" panose="02020603050405020304" pitchFamily="18" charset="0"/>
            </a:endParaRPr>
          </a:p>
          <a:p>
            <a:r>
              <a:rPr lang="zh-CN" altLang="en-US" sz="3200" dirty="0" smtClean="0">
                <a:latin typeface="仿宋" panose="02010609060101010101" pitchFamily="49" charset="-122"/>
                <a:ea typeface="仿宋" panose="02010609060101010101" pitchFamily="49" charset="-122"/>
              </a:rPr>
              <a:t>服务于高质量发展目标的土地供应</a:t>
            </a:r>
            <a:endParaRPr lang="en-US" altLang="zh-CN" sz="3200" dirty="0">
              <a:latin typeface="仿宋" panose="02010609060101010101" pitchFamily="49" charset="-122"/>
              <a:ea typeface="仿宋" panose="02010609060101010101" pitchFamily="49" charset="-122"/>
            </a:endParaRPr>
          </a:p>
        </p:txBody>
      </p:sp>
      <p:sp>
        <p:nvSpPr>
          <p:cNvPr id="9" name="灯片编号占位符 8"/>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817AAF2-B988-4D13-B535-01F0439D76BE}" type="slidenum">
              <a:rPr lang="zh-CN" altLang="en-US" sz="1200">
                <a:solidFill>
                  <a:schemeClr val="tx1">
                    <a:tint val="75000"/>
                  </a:schemeClr>
                </a:solidFill>
                <a:latin typeface="+mn-lt"/>
                <a:ea typeface="+mn-ea"/>
              </a:rPr>
              <a:t>1</a:t>
            </a:fld>
            <a:endParaRPr lang="zh-CN" altLang="en-US" sz="1200">
              <a:solidFill>
                <a:schemeClr val="tx1">
                  <a:tint val="75000"/>
                </a:schemeClr>
              </a:solidFill>
              <a:latin typeface="+mn-lt"/>
              <a:ea typeface="+mn-ea"/>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11644"/>
            <a:ext cx="2411312" cy="59246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10</a:t>
            </a:fld>
            <a:endParaRPr lang="zh-CN" altLang="en-US"/>
          </a:p>
        </p:txBody>
      </p:sp>
      <p:sp>
        <p:nvSpPr>
          <p:cNvPr id="68" name="TextBox 9"/>
          <p:cNvSpPr txBox="1">
            <a:spLocks noChangeArrowheads="1"/>
          </p:cNvSpPr>
          <p:nvPr/>
        </p:nvSpPr>
        <p:spPr bwMode="auto">
          <a:xfrm>
            <a:off x="611560" y="246063"/>
            <a:ext cx="5760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构成地方政府的主要财政收入来源</a:t>
            </a:r>
            <a:endParaRPr lang="zh-CN" altLang="en-US" sz="2800" b="1" dirty="0">
              <a:solidFill>
                <a:srgbClr val="883230"/>
              </a:solidFill>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6566EEB9-CA37-2EE4-8A74-3A6E671AEB43}"/>
              </a:ext>
            </a:extLst>
          </p:cNvPr>
          <p:cNvSpPr txBox="1"/>
          <p:nvPr/>
        </p:nvSpPr>
        <p:spPr>
          <a:xfrm>
            <a:off x="708720" y="1138615"/>
            <a:ext cx="8435280" cy="1015663"/>
          </a:xfrm>
          <a:prstGeom prst="rect">
            <a:avLst/>
          </a:prstGeom>
          <a:noFill/>
        </p:spPr>
        <p:txBody>
          <a:bodyPr wrap="square" rtlCol="0">
            <a:spAutoFit/>
          </a:bodyPr>
          <a:lstStyle>
            <a:defPPr>
              <a:defRPr lang="zh-CN"/>
            </a:defPPr>
            <a:lvl1pPr>
              <a:lnSpc>
                <a:spcPct val="150000"/>
              </a:lnSpc>
              <a:defRPr sz="2400" b="1">
                <a:solidFill>
                  <a:srgbClr val="0070C0"/>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Ø"/>
            </a:pPr>
            <a:r>
              <a:rPr lang="zh-CN" altLang="en-US" sz="2000" dirty="0" smtClean="0"/>
              <a:t>地方政府组织</a:t>
            </a:r>
            <a:r>
              <a:rPr lang="zh-CN" altLang="en-US" sz="2000" dirty="0"/>
              <a:t>、中央政府审批、国土</a:t>
            </a:r>
            <a:r>
              <a:rPr lang="zh-CN" altLang="en-US" sz="2000" dirty="0" smtClean="0"/>
              <a:t>监管部门实施、税务部门收取</a:t>
            </a:r>
            <a:endParaRPr lang="en-US" altLang="zh-CN" sz="2000" dirty="0"/>
          </a:p>
          <a:p>
            <a:pPr marL="342900" indent="-342900">
              <a:buFont typeface="Wingdings" panose="05000000000000000000" pitchFamily="2" charset="2"/>
              <a:buChar char="Ø"/>
            </a:pPr>
            <a:r>
              <a:rPr lang="zh-CN" altLang="en-US" sz="2000" dirty="0" smtClean="0"/>
              <a:t>出让收入主要纳入地方财政</a:t>
            </a:r>
            <a:endParaRPr lang="en-US" altLang="zh-CN" sz="2000" dirty="0"/>
          </a:p>
        </p:txBody>
      </p:sp>
      <p:pic>
        <p:nvPicPr>
          <p:cNvPr id="7" name="图片 6">
            <a:extLst>
              <a:ext uri="{FF2B5EF4-FFF2-40B4-BE49-F238E27FC236}">
                <a16:creationId xmlns:a16="http://schemas.microsoft.com/office/drawing/2014/main" id="{FA33942B-3F39-BA0C-7CF7-DCCC0CCA2287}"/>
              </a:ext>
            </a:extLst>
          </p:cNvPr>
          <p:cNvPicPr>
            <a:picLocks noChangeAspect="1"/>
          </p:cNvPicPr>
          <p:nvPr/>
        </p:nvPicPr>
        <p:blipFill rotWithShape="1">
          <a:blip r:embed="rId2"/>
          <a:srcRect l="1" t="12993" r="-40" b="8849"/>
          <a:stretch/>
        </p:blipFill>
        <p:spPr>
          <a:xfrm>
            <a:off x="316723" y="2840668"/>
            <a:ext cx="8560453" cy="3503414"/>
          </a:xfrm>
          <a:prstGeom prst="rect">
            <a:avLst/>
          </a:prstGeom>
        </p:spPr>
      </p:pic>
      <p:sp>
        <p:nvSpPr>
          <p:cNvPr id="9" name="文本框 8">
            <a:extLst>
              <a:ext uri="{FF2B5EF4-FFF2-40B4-BE49-F238E27FC236}">
                <a16:creationId xmlns:a16="http://schemas.microsoft.com/office/drawing/2014/main" id="{6C1D2A5D-BDE0-5294-4A4E-FDA71B429941}"/>
              </a:ext>
            </a:extLst>
          </p:cNvPr>
          <p:cNvSpPr txBox="1"/>
          <p:nvPr/>
        </p:nvSpPr>
        <p:spPr>
          <a:xfrm>
            <a:off x="2840620" y="2471336"/>
            <a:ext cx="5381974"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历年地方政府土地出让收入与财政收入</a:t>
            </a:r>
          </a:p>
        </p:txBody>
      </p:sp>
    </p:spTree>
    <p:extLst>
      <p:ext uri="{BB962C8B-B14F-4D97-AF65-F5344CB8AC3E}">
        <p14:creationId xmlns:p14="http://schemas.microsoft.com/office/powerpoint/2010/main" val="292517450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11</a:t>
            </a:fld>
            <a:endParaRPr lang="zh-CN" altLang="en-US"/>
          </a:p>
        </p:txBody>
      </p:sp>
      <p:sp>
        <p:nvSpPr>
          <p:cNvPr id="68" name="TextBox 9"/>
          <p:cNvSpPr txBox="1">
            <a:spLocks noChangeArrowheads="1"/>
          </p:cNvSpPr>
          <p:nvPr/>
        </p:nvSpPr>
        <p:spPr bwMode="auto">
          <a:xfrm>
            <a:off x="611560" y="246063"/>
            <a:ext cx="5760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支出具有</a:t>
            </a:r>
            <a:r>
              <a:rPr lang="zh-CN" altLang="en-US" sz="2800" b="1" dirty="0">
                <a:solidFill>
                  <a:srgbClr val="883230"/>
                </a:solidFill>
                <a:latin typeface="微软雅黑" panose="020B0503020204020204" pitchFamily="34" charset="-122"/>
                <a:ea typeface="微软雅黑" panose="020B0503020204020204" pitchFamily="34" charset="-122"/>
              </a:rPr>
              <a:t>鲜明特征</a:t>
            </a:r>
          </a:p>
        </p:txBody>
      </p:sp>
      <p:sp>
        <p:nvSpPr>
          <p:cNvPr id="3" name="文本框 2">
            <a:extLst>
              <a:ext uri="{FF2B5EF4-FFF2-40B4-BE49-F238E27FC236}">
                <a16:creationId xmlns:a16="http://schemas.microsoft.com/office/drawing/2014/main" id="{6566EEB9-CA37-2EE4-8A74-3A6E671AEB43}"/>
              </a:ext>
            </a:extLst>
          </p:cNvPr>
          <p:cNvSpPr txBox="1"/>
          <p:nvPr/>
        </p:nvSpPr>
        <p:spPr>
          <a:xfrm>
            <a:off x="539552" y="1106765"/>
            <a:ext cx="3024336" cy="553998"/>
          </a:xfrm>
          <a:prstGeom prst="rect">
            <a:avLst/>
          </a:prstGeom>
          <a:noFill/>
        </p:spPr>
        <p:txBody>
          <a:bodyPr wrap="square" rtlCol="0">
            <a:spAutoFit/>
          </a:bodyPr>
          <a:lstStyle>
            <a:defPPr>
              <a:defRPr lang="zh-CN"/>
            </a:defPPr>
            <a:lvl1pPr>
              <a:lnSpc>
                <a:spcPct val="150000"/>
              </a:lnSpc>
              <a:defRPr sz="2400" b="1">
                <a:solidFill>
                  <a:srgbClr val="0070C0"/>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Ø"/>
            </a:pPr>
            <a:r>
              <a:rPr lang="zh-CN" altLang="en-US" sz="2000" dirty="0" smtClean="0"/>
              <a:t>主要用于补偿和城建</a:t>
            </a:r>
            <a:endParaRPr lang="en-US" altLang="zh-CN" sz="2000" dirty="0"/>
          </a:p>
        </p:txBody>
      </p:sp>
      <p:sp>
        <p:nvSpPr>
          <p:cNvPr id="8" name="PA_库_矩形 19">
            <a:extLst>
              <a:ext uri="{FF2B5EF4-FFF2-40B4-BE49-F238E27FC236}">
                <a16:creationId xmlns:a16="http://schemas.microsoft.com/office/drawing/2014/main" id="{DE44576C-6144-47B5-B46E-29ADDD0DB67F}"/>
              </a:ext>
            </a:extLst>
          </p:cNvPr>
          <p:cNvSpPr/>
          <p:nvPr>
            <p:custDataLst>
              <p:tags r:id="rId1"/>
            </p:custDataLst>
          </p:nvPr>
        </p:nvSpPr>
        <p:spPr>
          <a:xfrm>
            <a:off x="3635896" y="1751473"/>
            <a:ext cx="5385614" cy="2064377"/>
          </a:xfrm>
          <a:prstGeom prst="rect">
            <a:avLst/>
          </a:prstGeom>
          <a:solidFill>
            <a:srgbClr val="DFE9E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a:lnSpc>
                <a:spcPct val="90000"/>
              </a:lnSpc>
              <a:spcBef>
                <a:spcPts val="1000"/>
              </a:spcBef>
              <a:buFont typeface="Arial" panose="020B0604020202020204" pitchFamily="34" charset="0"/>
              <a:buChar char="•"/>
            </a:pPr>
            <a:endParaRPr lang="en-US">
              <a:solidFill>
                <a:srgbClr val="E7F3F6"/>
              </a:solidFill>
            </a:endParaRPr>
          </a:p>
        </p:txBody>
      </p:sp>
      <p:pic>
        <p:nvPicPr>
          <p:cNvPr id="10" name="图片 9">
            <a:extLst>
              <a:ext uri="{FF2B5EF4-FFF2-40B4-BE49-F238E27FC236}">
                <a16:creationId xmlns:a16="http://schemas.microsoft.com/office/drawing/2014/main" id="{93B7F43D-90D7-17C6-8A84-A4C84D5C73C6}"/>
              </a:ext>
            </a:extLst>
          </p:cNvPr>
          <p:cNvPicPr>
            <a:picLocks noChangeAspect="1"/>
          </p:cNvPicPr>
          <p:nvPr/>
        </p:nvPicPr>
        <p:blipFill>
          <a:blip r:embed="rId3"/>
          <a:stretch>
            <a:fillRect/>
          </a:stretch>
        </p:blipFill>
        <p:spPr>
          <a:xfrm>
            <a:off x="3844634" y="1849025"/>
            <a:ext cx="4968138" cy="1869272"/>
          </a:xfrm>
          <a:prstGeom prst="rect">
            <a:avLst/>
          </a:prstGeom>
          <a:noFill/>
          <a:ln>
            <a:noFill/>
          </a:ln>
        </p:spPr>
      </p:pic>
      <p:sp>
        <p:nvSpPr>
          <p:cNvPr id="11" name="文本框 10">
            <a:extLst>
              <a:ext uri="{FF2B5EF4-FFF2-40B4-BE49-F238E27FC236}">
                <a16:creationId xmlns:a16="http://schemas.microsoft.com/office/drawing/2014/main" id="{2840FA17-38A3-2D06-8B00-62084A8A8D18}"/>
              </a:ext>
            </a:extLst>
          </p:cNvPr>
          <p:cNvSpPr txBox="1"/>
          <p:nvPr/>
        </p:nvSpPr>
        <p:spPr>
          <a:xfrm>
            <a:off x="5029260" y="3970023"/>
            <a:ext cx="3744416" cy="2542043"/>
          </a:xfrm>
          <a:prstGeom prst="rect">
            <a:avLst/>
          </a:prstGeom>
          <a:noFill/>
        </p:spPr>
        <p:txBody>
          <a:bodyPr wrap="square">
            <a:spAutoFit/>
          </a:bodyPr>
          <a:lstStyle>
            <a:defPPr>
              <a:defRPr lang="en-US"/>
            </a:defPPr>
            <a:lvl1pPr marL="285750" indent="-285750">
              <a:lnSpc>
                <a:spcPct val="150000"/>
              </a:lnSpc>
              <a:buFont typeface="Arial" panose="020B0604020202020204" pitchFamily="34" charset="0"/>
              <a:buChar char="•"/>
              <a:defRPr sz="1600" kern="100">
                <a:effectLst/>
                <a:latin typeface="黑体" panose="02010609060101010101" pitchFamily="49" charset="-122"/>
                <a:ea typeface="黑体" panose="02010609060101010101" pitchFamily="49" charset="-122"/>
                <a:cs typeface="Times New Roman" panose="02020603050405020304" pitchFamily="18" charset="0"/>
              </a:defRPr>
            </a:lvl1pPr>
          </a:lstStyle>
          <a:p>
            <a:r>
              <a:rPr lang="en-US" altLang="zh-CN" sz="1200" dirty="0"/>
              <a:t>2020</a:t>
            </a:r>
            <a:r>
              <a:rPr lang="zh-CN" altLang="en-US" sz="1200" dirty="0"/>
              <a:t>年，</a:t>
            </a:r>
            <a:r>
              <a:rPr lang="en-US" altLang="zh-CN" sz="1200" dirty="0"/>
              <a:t>《</a:t>
            </a:r>
            <a:r>
              <a:rPr lang="zh-CN" altLang="en-US" sz="1200" dirty="0"/>
              <a:t>关于调整完善土地出让收入使用范围优先支持乡村振兴的意见</a:t>
            </a:r>
            <a:r>
              <a:rPr lang="en-US" altLang="zh-CN" sz="1200" dirty="0"/>
              <a:t>》</a:t>
            </a:r>
            <a:r>
              <a:rPr lang="zh-CN" altLang="en-US" sz="1200" dirty="0" smtClean="0"/>
              <a:t>指出两种</a:t>
            </a:r>
            <a:r>
              <a:rPr lang="zh-CN" altLang="en-US" sz="1200" dirty="0"/>
              <a:t>支农支出的计提方式：</a:t>
            </a:r>
            <a:endParaRPr lang="en-US" altLang="zh-CN" sz="1200" dirty="0"/>
          </a:p>
          <a:p>
            <a:pPr marL="971550" lvl="2" indent="-342900">
              <a:lnSpc>
                <a:spcPct val="150000"/>
              </a:lnSpc>
              <a:buFont typeface="+mj-ea"/>
              <a:buAutoNum type="circleNumDbPlain"/>
            </a:pPr>
            <a:r>
              <a:rPr lang="zh-CN" altLang="en-US" sz="1200" dirty="0">
                <a:latin typeface="楷体" panose="02010609060101010101" pitchFamily="49" charset="-122"/>
                <a:ea typeface="楷体" panose="02010609060101010101" pitchFamily="49" charset="-122"/>
              </a:rPr>
              <a:t>按照当年</a:t>
            </a:r>
            <a:r>
              <a:rPr lang="zh-CN" altLang="en-US" sz="1200" b="1" dirty="0">
                <a:solidFill>
                  <a:srgbClr val="FF0000"/>
                </a:solidFill>
                <a:latin typeface="楷体" panose="02010609060101010101" pitchFamily="49" charset="-122"/>
                <a:ea typeface="楷体" panose="02010609060101010101" pitchFamily="49" charset="-122"/>
              </a:rPr>
              <a:t>土地出让收益用于农业农村的资金占比逐步达到</a:t>
            </a:r>
            <a:r>
              <a:rPr lang="en-US" altLang="zh-CN" sz="1200" b="1" dirty="0">
                <a:solidFill>
                  <a:srgbClr val="FF0000"/>
                </a:solidFill>
                <a:latin typeface="楷体" panose="02010609060101010101" pitchFamily="49" charset="-122"/>
                <a:ea typeface="楷体" panose="02010609060101010101" pitchFamily="49" charset="-122"/>
              </a:rPr>
              <a:t>50%</a:t>
            </a:r>
            <a:r>
              <a:rPr lang="zh-CN" altLang="en-US" sz="1200" dirty="0">
                <a:latin typeface="楷体" panose="02010609060101010101" pitchFamily="49" charset="-122"/>
                <a:ea typeface="楷体" panose="02010609060101010101" pitchFamily="49" charset="-122"/>
              </a:rPr>
              <a:t>以上计提，若计提数小于土地出让收入</a:t>
            </a:r>
            <a:r>
              <a:rPr lang="en-US" altLang="zh-CN" sz="1200" dirty="0">
                <a:latin typeface="楷体" panose="02010609060101010101" pitchFamily="49" charset="-122"/>
                <a:ea typeface="楷体" panose="02010609060101010101" pitchFamily="49" charset="-122"/>
              </a:rPr>
              <a:t>8%</a:t>
            </a:r>
            <a:r>
              <a:rPr lang="zh-CN" altLang="en-US" sz="1200" dirty="0">
                <a:latin typeface="楷体" panose="02010609060101010101" pitchFamily="49" charset="-122"/>
                <a:ea typeface="楷体" panose="02010609060101010101" pitchFamily="49" charset="-122"/>
              </a:rPr>
              <a:t>的，则按</a:t>
            </a:r>
            <a:r>
              <a:rPr lang="zh-CN" altLang="en-US" sz="1200" b="1" dirty="0">
                <a:solidFill>
                  <a:srgbClr val="FF0000"/>
                </a:solidFill>
                <a:latin typeface="楷体" panose="02010609060101010101" pitchFamily="49" charset="-122"/>
                <a:ea typeface="楷体" panose="02010609060101010101" pitchFamily="49" charset="-122"/>
              </a:rPr>
              <a:t>不低于土地出让收入</a:t>
            </a:r>
            <a:r>
              <a:rPr lang="en-US" altLang="zh-CN" sz="1200" b="1" dirty="0">
                <a:solidFill>
                  <a:srgbClr val="FF0000"/>
                </a:solidFill>
                <a:latin typeface="楷体" panose="02010609060101010101" pitchFamily="49" charset="-122"/>
                <a:ea typeface="楷体" panose="02010609060101010101" pitchFamily="49" charset="-122"/>
              </a:rPr>
              <a:t>8%</a:t>
            </a:r>
            <a:r>
              <a:rPr lang="zh-CN" altLang="en-US" sz="1200" dirty="0">
                <a:latin typeface="楷体" panose="02010609060101010101" pitchFamily="49" charset="-122"/>
                <a:ea typeface="楷体" panose="02010609060101010101" pitchFamily="49" charset="-122"/>
              </a:rPr>
              <a:t>计提；</a:t>
            </a:r>
            <a:endParaRPr lang="en-US" altLang="zh-CN" sz="1200" dirty="0">
              <a:latin typeface="楷体" panose="02010609060101010101" pitchFamily="49" charset="-122"/>
              <a:ea typeface="楷体" panose="02010609060101010101" pitchFamily="49" charset="-122"/>
            </a:endParaRPr>
          </a:p>
          <a:p>
            <a:pPr marL="971550" lvl="2" indent="-342900">
              <a:lnSpc>
                <a:spcPct val="150000"/>
              </a:lnSpc>
              <a:buFont typeface="+mj-ea"/>
              <a:buAutoNum type="circleNumDbPlain"/>
            </a:pPr>
            <a:r>
              <a:rPr lang="zh-CN" altLang="en-US" sz="1200" dirty="0">
                <a:latin typeface="楷体" panose="02010609060101010101" pitchFamily="49" charset="-122"/>
                <a:ea typeface="楷体" panose="02010609060101010101" pitchFamily="49" charset="-122"/>
              </a:rPr>
              <a:t>按照当年</a:t>
            </a:r>
            <a:r>
              <a:rPr lang="zh-CN" altLang="en-US" sz="1200" b="1" dirty="0">
                <a:solidFill>
                  <a:srgbClr val="FF0000"/>
                </a:solidFill>
                <a:latin typeface="楷体" panose="02010609060101010101" pitchFamily="49" charset="-122"/>
                <a:ea typeface="楷体" panose="02010609060101010101" pitchFamily="49" charset="-122"/>
              </a:rPr>
              <a:t>土地出让收入用于农业农村的资金占比逐步达到</a:t>
            </a:r>
            <a:r>
              <a:rPr lang="en-US" altLang="zh-CN" sz="1200" b="1" dirty="0">
                <a:solidFill>
                  <a:srgbClr val="FF0000"/>
                </a:solidFill>
                <a:latin typeface="楷体" panose="02010609060101010101" pitchFamily="49" charset="-122"/>
                <a:ea typeface="楷体" panose="02010609060101010101" pitchFamily="49" charset="-122"/>
              </a:rPr>
              <a:t>10%</a:t>
            </a:r>
            <a:r>
              <a:rPr lang="zh-CN" altLang="en-US" sz="1200" b="1" dirty="0">
                <a:solidFill>
                  <a:srgbClr val="4D6F3C"/>
                </a:solidFill>
                <a:latin typeface="楷体" panose="02010609060101010101" pitchFamily="49" charset="-122"/>
                <a:ea typeface="楷体" panose="02010609060101010101" pitchFamily="49" charset="-122"/>
              </a:rPr>
              <a:t>以上</a:t>
            </a:r>
            <a:r>
              <a:rPr lang="zh-CN" altLang="en-US" sz="1200" dirty="0">
                <a:latin typeface="楷体" panose="02010609060101010101" pitchFamily="49" charset="-122"/>
                <a:ea typeface="楷体" panose="02010609060101010101" pitchFamily="49" charset="-122"/>
              </a:rPr>
              <a:t>计提。</a:t>
            </a:r>
            <a:endParaRPr lang="en-US" altLang="zh-CN" sz="1200" dirty="0">
              <a:latin typeface="楷体" panose="02010609060101010101" pitchFamily="49" charset="-122"/>
              <a:ea typeface="楷体" panose="02010609060101010101" pitchFamily="49" charset="-122"/>
            </a:endParaRPr>
          </a:p>
        </p:txBody>
      </p:sp>
      <p:sp>
        <p:nvSpPr>
          <p:cNvPr id="12" name="文本框 11">
            <a:extLst>
              <a:ext uri="{FF2B5EF4-FFF2-40B4-BE49-F238E27FC236}">
                <a16:creationId xmlns:a16="http://schemas.microsoft.com/office/drawing/2014/main" id="{6566EEB9-CA37-2EE4-8A74-3A6E671AEB43}"/>
              </a:ext>
            </a:extLst>
          </p:cNvPr>
          <p:cNvSpPr txBox="1"/>
          <p:nvPr/>
        </p:nvSpPr>
        <p:spPr>
          <a:xfrm>
            <a:off x="4211960" y="1106765"/>
            <a:ext cx="4248472" cy="499624"/>
          </a:xfrm>
          <a:prstGeom prst="rect">
            <a:avLst/>
          </a:prstGeom>
          <a:noFill/>
        </p:spPr>
        <p:txBody>
          <a:bodyPr wrap="square" rtlCol="0">
            <a:spAutoFit/>
          </a:bodyPr>
          <a:lstStyle>
            <a:defPPr>
              <a:defRPr lang="zh-CN"/>
            </a:defPPr>
            <a:lvl1pPr>
              <a:lnSpc>
                <a:spcPct val="150000"/>
              </a:lnSpc>
              <a:defRPr sz="2400" b="1">
                <a:solidFill>
                  <a:srgbClr val="0070C0"/>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Ø"/>
            </a:pPr>
            <a:r>
              <a:rPr lang="zh-CN" altLang="en-US" sz="2000" dirty="0" smtClean="0"/>
              <a:t>反哺农村已成为优先事项</a:t>
            </a:r>
            <a:endParaRPr lang="en-US" altLang="zh-CN" sz="2000" dirty="0"/>
          </a:p>
        </p:txBody>
      </p:sp>
      <p:sp>
        <p:nvSpPr>
          <p:cNvPr id="14" name="文本框 13">
            <a:extLst>
              <a:ext uri="{FF2B5EF4-FFF2-40B4-BE49-F238E27FC236}">
                <a16:creationId xmlns:a16="http://schemas.microsoft.com/office/drawing/2014/main" id="{3285902E-310A-D93F-B7BC-2FB27AED9FF1}"/>
              </a:ext>
            </a:extLst>
          </p:cNvPr>
          <p:cNvSpPr txBox="1"/>
          <p:nvPr/>
        </p:nvSpPr>
        <p:spPr>
          <a:xfrm>
            <a:off x="863971" y="4397435"/>
            <a:ext cx="4165289" cy="338554"/>
          </a:xfrm>
          <a:prstGeom prst="rect">
            <a:avLst/>
          </a:prstGeom>
          <a:noFill/>
        </p:spPr>
        <p:txBody>
          <a:bodyPr wrap="square">
            <a:spAutoFit/>
          </a:bodyPr>
          <a:lstStyle/>
          <a:p>
            <a:r>
              <a:rPr lang="en-US" altLang="zh-CN" sz="1600" b="1" dirty="0">
                <a:latin typeface="仿宋" panose="02010609060101010101" pitchFamily="49" charset="-122"/>
                <a:ea typeface="仿宋" panose="02010609060101010101" pitchFamily="49" charset="-122"/>
              </a:rPr>
              <a:t>2009</a:t>
            </a:r>
            <a:r>
              <a:rPr lang="zh-CN" altLang="en-US" sz="1600" b="1" dirty="0">
                <a:latin typeface="仿宋" panose="02010609060101010101" pitchFamily="49" charset="-122"/>
                <a:ea typeface="仿宋" panose="02010609060101010101" pitchFamily="49" charset="-122"/>
              </a:rPr>
              <a:t>年上海市本级土地出让金支出安排</a:t>
            </a:r>
          </a:p>
        </p:txBody>
      </p:sp>
      <p:pic>
        <p:nvPicPr>
          <p:cNvPr id="15" name="图片 14">
            <a:extLst>
              <a:ext uri="{FF2B5EF4-FFF2-40B4-BE49-F238E27FC236}">
                <a16:creationId xmlns:a16="http://schemas.microsoft.com/office/drawing/2014/main" id="{26AC8CE8-EA14-F0BE-0630-4AF61D3AE80D}"/>
              </a:ext>
            </a:extLst>
          </p:cNvPr>
          <p:cNvPicPr>
            <a:picLocks noChangeAspect="1"/>
          </p:cNvPicPr>
          <p:nvPr/>
        </p:nvPicPr>
        <p:blipFill>
          <a:blip r:embed="rId4"/>
          <a:srcRect b="23246"/>
          <a:stretch>
            <a:fillRect/>
          </a:stretch>
        </p:blipFill>
        <p:spPr>
          <a:xfrm>
            <a:off x="24730" y="4735989"/>
            <a:ext cx="5299701" cy="1764316"/>
          </a:xfrm>
          <a:prstGeom prst="rect">
            <a:avLst/>
          </a:prstGeom>
          <a:noFill/>
          <a:ln>
            <a:noFill/>
          </a:ln>
        </p:spPr>
      </p:pic>
      <p:sp>
        <p:nvSpPr>
          <p:cNvPr id="16" name="内容占位符 2"/>
          <p:cNvSpPr>
            <a:spLocks noGrp="1"/>
          </p:cNvSpPr>
          <p:nvPr>
            <p:ph idx="1"/>
          </p:nvPr>
        </p:nvSpPr>
        <p:spPr>
          <a:xfrm>
            <a:off x="539552" y="1740222"/>
            <a:ext cx="2863877" cy="2239201"/>
          </a:xfrm>
        </p:spPr>
        <p:txBody>
          <a:bodyPr/>
          <a:lstStyle/>
          <a:p>
            <a:pPr marL="360000" indent="-216000">
              <a:spcBef>
                <a:spcPts val="1200"/>
              </a:spcBef>
            </a:pPr>
            <a:r>
              <a:rPr lang="zh-CN" altLang="en-US" sz="1600" dirty="0" smtClean="0">
                <a:latin typeface="Times New Roman" panose="02020603050405020304" pitchFamily="18" charset="0"/>
              </a:rPr>
              <a:t>根据地方政府基金支出决算，</a:t>
            </a:r>
            <a:r>
              <a:rPr lang="en-US" altLang="zh-CN" sz="1600" dirty="0" smtClean="0">
                <a:latin typeface="Times New Roman" panose="02020603050405020304" pitchFamily="18" charset="0"/>
              </a:rPr>
              <a:t>2010</a:t>
            </a:r>
            <a:r>
              <a:rPr lang="zh-CN" altLang="en-US" sz="1600" dirty="0" smtClean="0">
                <a:latin typeface="Times New Roman" panose="02020603050405020304" pitchFamily="18" charset="0"/>
              </a:rPr>
              <a:t>⁓</a:t>
            </a:r>
            <a:r>
              <a:rPr lang="en-US" altLang="zh-CN" sz="1600" dirty="0" smtClean="0">
                <a:latin typeface="Times New Roman" panose="02020603050405020304" pitchFamily="18" charset="0"/>
              </a:rPr>
              <a:t>2014</a:t>
            </a:r>
            <a:r>
              <a:rPr lang="zh-CN" altLang="en-US" sz="1600" dirty="0" smtClean="0">
                <a:latin typeface="Times New Roman" panose="02020603050405020304" pitchFamily="18" charset="0"/>
              </a:rPr>
              <a:t>年间，</a:t>
            </a:r>
            <a:r>
              <a:rPr lang="zh-CN" altLang="en-US" sz="1600" dirty="0">
                <a:latin typeface="Times New Roman" panose="02020603050405020304" pitchFamily="18" charset="0"/>
              </a:rPr>
              <a:t>全国</a:t>
            </a:r>
            <a:r>
              <a:rPr lang="zh-CN" altLang="en-US" sz="1600" dirty="0" smtClean="0">
                <a:latin typeface="Times New Roman" panose="02020603050405020304" pitchFamily="18" charset="0"/>
              </a:rPr>
              <a:t>范围内国有土地的成本性支出逐年增加，补偿性成本与开发性支出，总体已经超过了</a:t>
            </a:r>
            <a:r>
              <a:rPr lang="en-US" altLang="zh-CN" sz="1600" dirty="0" smtClean="0">
                <a:latin typeface="Times New Roman" panose="02020603050405020304" pitchFamily="18" charset="0"/>
              </a:rPr>
              <a:t>70%</a:t>
            </a:r>
          </a:p>
          <a:p>
            <a:pPr marL="360000" indent="-216000" algn="just">
              <a:spcBef>
                <a:spcPts val="1200"/>
              </a:spcBef>
            </a:pPr>
            <a:r>
              <a:rPr lang="zh-CN" altLang="en-US" sz="1600" dirty="0">
                <a:latin typeface="Times New Roman" panose="02020603050405020304" pitchFamily="18" charset="0"/>
              </a:rPr>
              <a:t>城市建设支出五年平均支出占比为</a:t>
            </a:r>
            <a:r>
              <a:rPr lang="en-US" altLang="zh-CN" sz="1600" dirty="0">
                <a:latin typeface="Times New Roman" panose="02020603050405020304" pitchFamily="18" charset="0"/>
              </a:rPr>
              <a:t>26.68%</a:t>
            </a:r>
          </a:p>
          <a:p>
            <a:pPr marL="360000" indent="-216000" algn="just"/>
            <a:endParaRPr lang="en-US" altLang="zh-CN" sz="1600" dirty="0" smtClean="0">
              <a:latin typeface="Times New Roman" panose="02020603050405020304" pitchFamily="18" charset="0"/>
            </a:endParaRPr>
          </a:p>
          <a:p>
            <a:pPr marL="360000" indent="-216000" algn="just"/>
            <a:endParaRPr lang="en-US" altLang="zh-CN" sz="1600" dirty="0" smtClean="0">
              <a:latin typeface="Times New Roman" panose="02020603050405020304" pitchFamily="18" charset="0"/>
            </a:endParaRPr>
          </a:p>
          <a:p>
            <a:pPr marL="360000" indent="-216000" algn="just"/>
            <a:endParaRPr lang="en-US" altLang="zh-CN" sz="1600" dirty="0">
              <a:latin typeface="Times New Roman" panose="02020603050405020304" pitchFamily="18" charset="0"/>
            </a:endParaRPr>
          </a:p>
        </p:txBody>
      </p:sp>
    </p:spTree>
    <p:extLst>
      <p:ext uri="{BB962C8B-B14F-4D97-AF65-F5344CB8AC3E}">
        <p14:creationId xmlns:p14="http://schemas.microsoft.com/office/powerpoint/2010/main" val="27104432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12</a:t>
            </a:fld>
            <a:endParaRPr lang="zh-CN" altLang="en-US"/>
          </a:p>
        </p:txBody>
      </p:sp>
      <p:sp>
        <p:nvSpPr>
          <p:cNvPr id="68" name="TextBox 9"/>
          <p:cNvSpPr txBox="1">
            <a:spLocks noChangeArrowheads="1"/>
          </p:cNvSpPr>
          <p:nvPr/>
        </p:nvSpPr>
        <p:spPr bwMode="auto">
          <a:xfrm>
            <a:off x="611560" y="246063"/>
            <a:ext cx="540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二、央地视角下的激励约束</a:t>
            </a:r>
            <a:endParaRPr lang="zh-CN" altLang="en-US" sz="2800" b="1" dirty="0">
              <a:solidFill>
                <a:srgbClr val="883230"/>
              </a:solidFill>
              <a:latin typeface="微软雅黑" panose="020B0503020204020204" pitchFamily="34" charset="-122"/>
              <a:ea typeface="微软雅黑" panose="020B0503020204020204" pitchFamily="34" charset="-122"/>
            </a:endParaRPr>
          </a:p>
          <a:p>
            <a:endParaRPr lang="zh-CN" altLang="en-US" sz="2800" b="1" dirty="0">
              <a:solidFill>
                <a:srgbClr val="883230"/>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6566EEB9-CA37-2EE4-8A74-3A6E671AEB43}"/>
              </a:ext>
            </a:extLst>
          </p:cNvPr>
          <p:cNvSpPr txBox="1"/>
          <p:nvPr/>
        </p:nvSpPr>
        <p:spPr>
          <a:xfrm>
            <a:off x="539552" y="1106765"/>
            <a:ext cx="7704856" cy="553998"/>
          </a:xfrm>
          <a:prstGeom prst="rect">
            <a:avLst/>
          </a:prstGeom>
          <a:noFill/>
        </p:spPr>
        <p:txBody>
          <a:bodyPr wrap="square" rtlCol="0">
            <a:spAutoFit/>
          </a:bodyPr>
          <a:lstStyle>
            <a:defPPr>
              <a:defRPr lang="zh-CN"/>
            </a:defPPr>
            <a:lvl1pPr>
              <a:lnSpc>
                <a:spcPct val="150000"/>
              </a:lnSpc>
              <a:defRPr sz="2400" b="1">
                <a:solidFill>
                  <a:srgbClr val="0070C0"/>
                </a:solidFill>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Ø"/>
            </a:pPr>
            <a:r>
              <a:rPr lang="zh-CN" altLang="en-US" sz="2000" dirty="0" smtClean="0"/>
              <a:t>土地市场化前提下，地方政府兼有土地管理和土地经营双重角色</a:t>
            </a:r>
            <a:endParaRPr lang="en-US" altLang="zh-CN" sz="2000" dirty="0"/>
          </a:p>
        </p:txBody>
      </p:sp>
      <p:pic>
        <p:nvPicPr>
          <p:cNvPr id="2" name="图片 1"/>
          <p:cNvPicPr>
            <a:picLocks noChangeAspect="1"/>
          </p:cNvPicPr>
          <p:nvPr/>
        </p:nvPicPr>
        <p:blipFill>
          <a:blip r:embed="rId2"/>
          <a:stretch>
            <a:fillRect/>
          </a:stretch>
        </p:blipFill>
        <p:spPr>
          <a:xfrm>
            <a:off x="480873" y="2134199"/>
            <a:ext cx="8205927" cy="3761558"/>
          </a:xfrm>
          <a:prstGeom prst="rect">
            <a:avLst/>
          </a:prstGeom>
        </p:spPr>
      </p:pic>
      <p:sp>
        <p:nvSpPr>
          <p:cNvPr id="11" name="文本框 10">
            <a:extLst>
              <a:ext uri="{FF2B5EF4-FFF2-40B4-BE49-F238E27FC236}">
                <a16:creationId xmlns:a16="http://schemas.microsoft.com/office/drawing/2014/main" id="{6C1D2A5D-BDE0-5294-4A4E-FDA71B429941}"/>
              </a:ext>
            </a:extLst>
          </p:cNvPr>
          <p:cNvSpPr txBox="1"/>
          <p:nvPr/>
        </p:nvSpPr>
        <p:spPr>
          <a:xfrm>
            <a:off x="1187624" y="1764867"/>
            <a:ext cx="6174062"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地方政府出让土地的逻辑和“经营城市”、 </a:t>
            </a:r>
            <a:r>
              <a:rPr lang="zh-CN" altLang="en-US" b="1" dirty="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以地谋发展”</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206683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96752"/>
            <a:ext cx="8229600" cy="4525963"/>
          </a:xfrm>
        </p:spPr>
        <p:txBody>
          <a:bodyPr/>
          <a:lstStyle/>
          <a:p>
            <a:pPr>
              <a:buFont typeface="Wingdings" panose="05000000000000000000" pitchFamily="2" charset="2"/>
              <a:buChar char="Ø"/>
            </a:pPr>
            <a:r>
              <a:rPr lang="zh-CN" altLang="en-US" sz="2400" b="1" dirty="0">
                <a:solidFill>
                  <a:srgbClr val="0070C0"/>
                </a:solidFill>
                <a:latin typeface="微软雅黑" panose="020B0503020204020204" pitchFamily="34" charset="-122"/>
                <a:ea typeface="微软雅黑" panose="020B0503020204020204" pitchFamily="34" charset="-122"/>
              </a:rPr>
              <a:t>低价</a:t>
            </a:r>
            <a:r>
              <a:rPr lang="zh-CN" altLang="en-US" sz="2400" b="1" dirty="0" smtClean="0">
                <a:solidFill>
                  <a:srgbClr val="0070C0"/>
                </a:solidFill>
                <a:latin typeface="微软雅黑" panose="020B0503020204020204" pitchFamily="34" charset="-122"/>
                <a:ea typeface="微软雅黑" panose="020B0503020204020204" pitchFamily="34" charset="-122"/>
              </a:rPr>
              <a:t>出让工业用地，招商引资</a:t>
            </a:r>
            <a:endParaRPr lang="en-US" altLang="zh-CN" sz="2400" b="1" dirty="0">
              <a:solidFill>
                <a:srgbClr val="0070C0"/>
              </a:solidFill>
              <a:latin typeface="微软雅黑" panose="020B0503020204020204" pitchFamily="34" charset="-122"/>
              <a:ea typeface="微软雅黑" panose="020B0503020204020204" pitchFamily="34" charset="-122"/>
            </a:endParaRPr>
          </a:p>
          <a:p>
            <a:pPr marL="684000">
              <a:lnSpc>
                <a:spcPct val="150000"/>
              </a:lnSpc>
            </a:pPr>
            <a:r>
              <a:rPr lang="zh-CN" altLang="en-US" sz="2000" dirty="0" smtClean="0"/>
              <a:t>“一些</a:t>
            </a:r>
            <a:r>
              <a:rPr lang="zh-CN" altLang="en-US" sz="2000" dirty="0"/>
              <a:t>地方在招商引资中竞相压低地价甚至以零地价出让土地，危害十分</a:t>
            </a:r>
            <a:r>
              <a:rPr lang="zh-CN" altLang="en-US" sz="2000" dirty="0" smtClean="0"/>
              <a:t>严重！”</a:t>
            </a:r>
            <a:endParaRPr lang="en-US" altLang="zh-CN" sz="2000" dirty="0" smtClean="0"/>
          </a:p>
          <a:p>
            <a:pPr marL="341100" indent="0" algn="r">
              <a:buNone/>
            </a:pPr>
            <a:r>
              <a:rPr lang="en-US" altLang="zh-CN" sz="1600" dirty="0" smtClean="0">
                <a:latin typeface="Times New Roman" panose="02020603050405020304" pitchFamily="18" charset="0"/>
                <a:ea typeface="仿宋" panose="02010609060101010101" pitchFamily="49" charset="-122"/>
              </a:rPr>
              <a:t>——</a:t>
            </a:r>
            <a:r>
              <a:rPr lang="zh-CN" altLang="en-US" sz="1600" dirty="0">
                <a:latin typeface="Times New Roman" panose="02020603050405020304" pitchFamily="18" charset="0"/>
                <a:ea typeface="仿宋" panose="02010609060101010101" pitchFamily="49" charset="-122"/>
              </a:rPr>
              <a:t>国土资源部解读</a:t>
            </a:r>
            <a:r>
              <a:rPr lang="en-US" altLang="zh-CN" sz="1600" dirty="0">
                <a:latin typeface="Times New Roman" panose="02020603050405020304" pitchFamily="18" charset="0"/>
                <a:ea typeface="仿宋" panose="02010609060101010101" pitchFamily="49" charset="-122"/>
              </a:rPr>
              <a:t>《</a:t>
            </a:r>
            <a:r>
              <a:rPr lang="zh-CN" altLang="en-US" sz="1600" dirty="0">
                <a:latin typeface="Times New Roman" panose="02020603050405020304" pitchFamily="18" charset="0"/>
                <a:ea typeface="仿宋" panose="02010609060101010101" pitchFamily="49" charset="-122"/>
              </a:rPr>
              <a:t>全国工业用地出让最低价标准</a:t>
            </a:r>
            <a:r>
              <a:rPr lang="en-US" altLang="zh-CN" sz="1600" dirty="0" smtClean="0">
                <a:latin typeface="Times New Roman" panose="02020603050405020304" pitchFamily="18" charset="0"/>
                <a:ea typeface="仿宋" panose="02010609060101010101" pitchFamily="49" charset="-122"/>
              </a:rPr>
              <a:t>》</a:t>
            </a:r>
            <a:r>
              <a:rPr lang="zh-CN" altLang="en-US" sz="1600" dirty="0" smtClean="0">
                <a:latin typeface="Times New Roman" panose="02020603050405020304" pitchFamily="18" charset="0"/>
                <a:ea typeface="仿宋" panose="02010609060101010101" pitchFamily="49" charset="-122"/>
              </a:rPr>
              <a:t>，</a:t>
            </a:r>
            <a:r>
              <a:rPr lang="en-US" altLang="zh-CN" sz="1600" dirty="0" smtClean="0">
                <a:latin typeface="Times New Roman" panose="02020603050405020304" pitchFamily="18" charset="0"/>
                <a:ea typeface="仿宋" panose="02010609060101010101" pitchFamily="49" charset="-122"/>
              </a:rPr>
              <a:t>2006</a:t>
            </a:r>
            <a:r>
              <a:rPr lang="zh-CN" altLang="en-US" sz="1600" dirty="0" smtClean="0">
                <a:latin typeface="Times New Roman" panose="02020603050405020304" pitchFamily="18" charset="0"/>
                <a:ea typeface="仿宋" panose="02010609060101010101" pitchFamily="49" charset="-122"/>
              </a:rPr>
              <a:t>年</a:t>
            </a:r>
            <a:r>
              <a:rPr lang="en-US" altLang="zh-CN" sz="1600" dirty="0" smtClean="0">
                <a:latin typeface="Times New Roman" panose="02020603050405020304" pitchFamily="18" charset="0"/>
                <a:ea typeface="仿宋" panose="02010609060101010101" pitchFamily="49" charset="-122"/>
              </a:rPr>
              <a:t>12</a:t>
            </a:r>
            <a:r>
              <a:rPr lang="zh-CN" altLang="en-US" sz="1600" dirty="0" smtClean="0">
                <a:latin typeface="Times New Roman" panose="02020603050405020304" pitchFamily="18" charset="0"/>
                <a:ea typeface="仿宋" panose="02010609060101010101" pitchFamily="49" charset="-122"/>
              </a:rPr>
              <a:t>月</a:t>
            </a:r>
            <a:r>
              <a:rPr lang="en-US" altLang="zh-CN" sz="1600" dirty="0" smtClean="0">
                <a:latin typeface="Times New Roman" panose="02020603050405020304" pitchFamily="18" charset="0"/>
                <a:ea typeface="仿宋" panose="02010609060101010101" pitchFamily="49" charset="-122"/>
              </a:rPr>
              <a:t>27</a:t>
            </a:r>
            <a:r>
              <a:rPr lang="zh-CN" altLang="en-US" sz="1600" dirty="0" smtClean="0">
                <a:latin typeface="Times New Roman" panose="02020603050405020304" pitchFamily="18" charset="0"/>
                <a:ea typeface="仿宋" panose="02010609060101010101" pitchFamily="49" charset="-122"/>
              </a:rPr>
              <a:t>日</a:t>
            </a:r>
            <a:endParaRPr lang="en-US" altLang="zh-CN" sz="1600" dirty="0" smtClean="0">
              <a:latin typeface="Times New Roman" panose="02020603050405020304" pitchFamily="18" charset="0"/>
              <a:ea typeface="仿宋" panose="02010609060101010101" pitchFamily="49" charset="-122"/>
            </a:endParaRPr>
          </a:p>
          <a:p>
            <a:pPr marL="341100" indent="0" algn="r">
              <a:buNone/>
            </a:pPr>
            <a:endParaRPr lang="en-US" altLang="zh-CN" sz="1600" dirty="0" smtClean="0"/>
          </a:p>
          <a:p>
            <a:pPr marL="684000">
              <a:lnSpc>
                <a:spcPct val="150000"/>
              </a:lnSpc>
            </a:pPr>
            <a:r>
              <a:rPr lang="zh-CN" altLang="en-US" sz="2000" dirty="0"/>
              <a:t>导致</a:t>
            </a:r>
            <a:r>
              <a:rPr lang="zh-CN" altLang="en-US" sz="2000" dirty="0" smtClean="0"/>
              <a:t>工业用地过度扩张</a:t>
            </a:r>
            <a:endParaRPr lang="en-US" altLang="zh-CN" sz="2000" dirty="0" smtClean="0"/>
          </a:p>
          <a:p>
            <a:pPr marL="684000">
              <a:lnSpc>
                <a:spcPct val="150000"/>
              </a:lnSpc>
            </a:pPr>
            <a:r>
              <a:rPr lang="zh-CN" altLang="en-US" sz="2000" dirty="0" smtClean="0"/>
              <a:t>助长大量</a:t>
            </a:r>
            <a:r>
              <a:rPr lang="zh-CN" altLang="en-US" sz="2000" dirty="0"/>
              <a:t>低水平重复</a:t>
            </a:r>
            <a:r>
              <a:rPr lang="zh-CN" altLang="en-US" sz="2000" dirty="0" smtClean="0"/>
              <a:t>建设</a:t>
            </a:r>
            <a:endParaRPr lang="en-US" altLang="zh-CN" sz="2000" dirty="0" smtClean="0"/>
          </a:p>
          <a:p>
            <a:pPr marL="684000">
              <a:lnSpc>
                <a:spcPct val="150000"/>
              </a:lnSpc>
            </a:pPr>
            <a:r>
              <a:rPr lang="zh-CN" altLang="en-US" sz="2000" dirty="0" smtClean="0"/>
              <a:t>冲击土地供应结构</a:t>
            </a:r>
            <a:endParaRPr lang="en-US" altLang="zh-CN" sz="2000" dirty="0" smtClean="0"/>
          </a:p>
          <a:p>
            <a:pPr marL="684000">
              <a:lnSpc>
                <a:spcPct val="150000"/>
              </a:lnSpc>
            </a:pPr>
            <a:r>
              <a:rPr lang="zh-CN" altLang="en-US" sz="2000" dirty="0" smtClean="0"/>
              <a:t>造成国有</a:t>
            </a:r>
            <a:r>
              <a:rPr lang="zh-CN" altLang="en-US" sz="2000" dirty="0"/>
              <a:t>土地</a:t>
            </a:r>
            <a:r>
              <a:rPr lang="zh-CN" altLang="en-US" sz="2000" dirty="0" smtClean="0"/>
              <a:t>资产流失</a:t>
            </a:r>
            <a:endParaRPr lang="en-US" altLang="zh-CN" sz="2000" dirty="0" smtClean="0"/>
          </a:p>
          <a:p>
            <a:pPr marL="684000">
              <a:lnSpc>
                <a:spcPct val="150000"/>
              </a:lnSpc>
            </a:pPr>
            <a:r>
              <a:rPr lang="zh-CN" altLang="en-US" sz="2000" dirty="0" smtClean="0"/>
              <a:t>损害农民土地</a:t>
            </a:r>
            <a:r>
              <a:rPr lang="zh-CN" altLang="en-US" sz="2000" dirty="0"/>
              <a:t>财产</a:t>
            </a:r>
            <a:r>
              <a:rPr lang="zh-CN" altLang="en-US" sz="2000" dirty="0" smtClean="0"/>
              <a:t>权益</a:t>
            </a:r>
            <a:endParaRPr lang="zh-CN" altLang="en-US" sz="2000" dirty="0"/>
          </a:p>
        </p:txBody>
      </p:sp>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13</a:t>
            </a:fld>
            <a:endParaRPr lang="zh-CN" altLang="en-US" dirty="0"/>
          </a:p>
        </p:txBody>
      </p:sp>
      <p:sp>
        <p:nvSpPr>
          <p:cNvPr id="9" name="TextBox 9"/>
          <p:cNvSpPr txBox="1">
            <a:spLocks noChangeArrowheads="1"/>
          </p:cNvSpPr>
          <p:nvPr/>
        </p:nvSpPr>
        <p:spPr bwMode="auto">
          <a:xfrm>
            <a:off x="539552" y="301507"/>
            <a:ext cx="52565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直接</a:t>
            </a:r>
            <a:r>
              <a:rPr lang="zh-CN" altLang="en-US" sz="2800" b="1" dirty="0">
                <a:solidFill>
                  <a:srgbClr val="883230"/>
                </a:solidFill>
                <a:latin typeface="微软雅黑" panose="020B0503020204020204" pitchFamily="34" charset="-122"/>
                <a:ea typeface="微软雅黑" panose="020B0503020204020204" pitchFamily="34" charset="-122"/>
              </a:rPr>
              <a:t>后果</a:t>
            </a:r>
          </a:p>
        </p:txBody>
      </p:sp>
      <p:pic>
        <p:nvPicPr>
          <p:cNvPr id="7" name="图片 6">
            <a:extLst>
              <a:ext uri="{FF2B5EF4-FFF2-40B4-BE49-F238E27FC236}">
                <a16:creationId xmlns:a16="http://schemas.microsoft.com/office/drawing/2014/main" id="{D8A296A0-BFAD-00C1-38DA-570CF1B4DED7}"/>
              </a:ext>
            </a:extLst>
          </p:cNvPr>
          <p:cNvPicPr>
            <a:picLocks noChangeAspect="1"/>
          </p:cNvPicPr>
          <p:nvPr/>
        </p:nvPicPr>
        <p:blipFill rotWithShape="1">
          <a:blip r:embed="rId3"/>
          <a:srcRect l="3184" r="6194"/>
          <a:stretch/>
        </p:blipFill>
        <p:spPr>
          <a:xfrm>
            <a:off x="4073265" y="3284984"/>
            <a:ext cx="4603191" cy="2432383"/>
          </a:xfrm>
          <a:prstGeom prst="rect">
            <a:avLst/>
          </a:prstGeom>
        </p:spPr>
      </p:pic>
    </p:spTree>
    <p:extLst>
      <p:ext uri="{BB962C8B-B14F-4D97-AF65-F5344CB8AC3E}">
        <p14:creationId xmlns:p14="http://schemas.microsoft.com/office/powerpoint/2010/main" val="115185089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14</a:t>
            </a:fld>
            <a:endParaRPr lang="zh-CN" altLang="en-US"/>
          </a:p>
        </p:txBody>
      </p:sp>
      <p:sp>
        <p:nvSpPr>
          <p:cNvPr id="68" name="TextBox 9"/>
          <p:cNvSpPr txBox="1">
            <a:spLocks noChangeArrowheads="1"/>
          </p:cNvSpPr>
          <p:nvPr/>
        </p:nvSpPr>
        <p:spPr bwMode="auto">
          <a:xfrm>
            <a:off x="611560" y="246063"/>
            <a:ext cx="46805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加剧债务风险</a:t>
            </a:r>
            <a:endParaRPr lang="zh-CN" altLang="en-US" sz="2800" b="1" dirty="0">
              <a:solidFill>
                <a:srgbClr val="883230"/>
              </a:solidFill>
              <a:latin typeface="微软雅黑" panose="020B0503020204020204" pitchFamily="34" charset="-122"/>
              <a:ea typeface="微软雅黑" panose="020B0503020204020204" pitchFamily="34" charset="-122"/>
            </a:endParaRPr>
          </a:p>
          <a:p>
            <a:endParaRPr lang="zh-CN" altLang="en-US" sz="2800" b="1" dirty="0">
              <a:solidFill>
                <a:srgbClr val="883230"/>
              </a:solidFill>
              <a:latin typeface="微软雅黑" panose="020B0503020204020204" pitchFamily="34" charset="-122"/>
              <a:ea typeface="微软雅黑" panose="020B0503020204020204" pitchFamily="34" charset="-122"/>
            </a:endParaRPr>
          </a:p>
        </p:txBody>
      </p:sp>
      <p:sp>
        <p:nvSpPr>
          <p:cNvPr id="10" name="内容占位符 2"/>
          <p:cNvSpPr>
            <a:spLocks noGrp="1"/>
          </p:cNvSpPr>
          <p:nvPr>
            <p:ph idx="1"/>
          </p:nvPr>
        </p:nvSpPr>
        <p:spPr>
          <a:xfrm>
            <a:off x="323528" y="993255"/>
            <a:ext cx="4392488" cy="5244057"/>
          </a:xfrm>
        </p:spPr>
        <p:txBody>
          <a:bodyPr/>
          <a:lstStyle/>
          <a:p>
            <a:pPr>
              <a:buFont typeface="Wingdings" panose="05000000000000000000" pitchFamily="2" charset="2"/>
              <a:buChar char="Ø"/>
            </a:pPr>
            <a:r>
              <a:rPr lang="zh-CN" altLang="en-US" sz="2400" b="1" dirty="0" smtClean="0">
                <a:solidFill>
                  <a:srgbClr val="0070C0"/>
                </a:solidFill>
                <a:latin typeface="微软雅黑" panose="020B0503020204020204" pitchFamily="34" charset="-122"/>
                <a:ea typeface="微软雅黑" panose="020B0503020204020204" pitchFamily="34" charset="-122"/>
              </a:rPr>
              <a:t>土地金融模式</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pPr marL="684000">
              <a:lnSpc>
                <a:spcPct val="150000"/>
              </a:lnSpc>
              <a:spcBef>
                <a:spcPts val="1200"/>
              </a:spcBef>
            </a:pPr>
            <a:r>
              <a:rPr lang="zh-CN" altLang="en-US" sz="1800" b="1" dirty="0" smtClean="0">
                <a:solidFill>
                  <a:srgbClr val="F91536"/>
                </a:solidFill>
                <a:latin typeface="Times New Roman" panose="02020603050405020304" pitchFamily="18" charset="0"/>
              </a:rPr>
              <a:t>土地储备机构</a:t>
            </a:r>
            <a:r>
              <a:rPr lang="zh-CN" altLang="en-US" sz="1800" dirty="0" smtClean="0">
                <a:latin typeface="Times New Roman" panose="02020603050405020304" pitchFamily="18" charset="0"/>
              </a:rPr>
              <a:t>直接参与</a:t>
            </a:r>
            <a:r>
              <a:rPr lang="zh-CN" altLang="en-US" sz="1800" dirty="0">
                <a:latin typeface="Times New Roman" panose="02020603050405020304" pitchFamily="18" charset="0"/>
              </a:rPr>
              <a:t>土地</a:t>
            </a:r>
            <a:r>
              <a:rPr lang="zh-CN" altLang="en-US" sz="1800" dirty="0" smtClean="0">
                <a:latin typeface="Times New Roman" panose="02020603050405020304" pitchFamily="18" charset="0"/>
              </a:rPr>
              <a:t>经营，向银行等金融机构贷款；</a:t>
            </a:r>
          </a:p>
          <a:p>
            <a:pPr marL="684000">
              <a:lnSpc>
                <a:spcPct val="150000"/>
              </a:lnSpc>
              <a:spcBef>
                <a:spcPts val="1200"/>
              </a:spcBef>
            </a:pPr>
            <a:r>
              <a:rPr lang="zh-CN" altLang="en-US" sz="1800" dirty="0" smtClean="0">
                <a:latin typeface="Times New Roman" panose="02020603050405020304" pitchFamily="18" charset="0"/>
              </a:rPr>
              <a:t>地方政府</a:t>
            </a:r>
            <a:r>
              <a:rPr lang="zh-CN" altLang="en-US" sz="1800" dirty="0">
                <a:latin typeface="Times New Roman" panose="02020603050405020304" pitchFamily="18" charset="0"/>
              </a:rPr>
              <a:t>将土地通过划拨等方式注入融资平台，融资平台抵押土地使用权</a:t>
            </a:r>
            <a:r>
              <a:rPr lang="zh-CN" altLang="en-US" sz="1800" b="1" dirty="0">
                <a:solidFill>
                  <a:srgbClr val="F91536"/>
                </a:solidFill>
                <a:latin typeface="Times New Roman" panose="02020603050405020304" pitchFamily="18" charset="0"/>
              </a:rPr>
              <a:t>向银行借贷</a:t>
            </a:r>
            <a:r>
              <a:rPr lang="zh-CN" altLang="en-US" sz="1800" dirty="0">
                <a:latin typeface="Times New Roman" panose="02020603050405020304" pitchFamily="18" charset="0"/>
              </a:rPr>
              <a:t>；</a:t>
            </a:r>
          </a:p>
          <a:p>
            <a:pPr marL="684000">
              <a:lnSpc>
                <a:spcPct val="150000"/>
              </a:lnSpc>
              <a:spcBef>
                <a:spcPts val="1200"/>
              </a:spcBef>
            </a:pPr>
            <a:r>
              <a:rPr lang="zh-CN" altLang="en-US" sz="1800" dirty="0">
                <a:latin typeface="Times New Roman" panose="02020603050405020304" pitchFamily="18" charset="0"/>
              </a:rPr>
              <a:t>融资平台以地方政府注入的土地资产和土地出让收入作为担保</a:t>
            </a:r>
            <a:r>
              <a:rPr lang="zh-CN" altLang="en-US" sz="1800" b="1" dirty="0">
                <a:solidFill>
                  <a:srgbClr val="F91536"/>
                </a:solidFill>
                <a:latin typeface="Times New Roman" panose="02020603050405020304" pitchFamily="18" charset="0"/>
              </a:rPr>
              <a:t>发行城投债</a:t>
            </a:r>
            <a:r>
              <a:rPr lang="zh-CN" altLang="en-US" sz="1800" dirty="0">
                <a:latin typeface="Times New Roman" panose="02020603050405020304" pitchFamily="18" charset="0"/>
              </a:rPr>
              <a:t>； </a:t>
            </a:r>
            <a:endParaRPr lang="en-US" altLang="zh-CN" sz="1800" dirty="0" smtClean="0">
              <a:latin typeface="Times New Roman" panose="02020603050405020304" pitchFamily="18" charset="0"/>
            </a:endParaRPr>
          </a:p>
          <a:p>
            <a:pPr marL="684000">
              <a:lnSpc>
                <a:spcPct val="150000"/>
              </a:lnSpc>
              <a:spcBef>
                <a:spcPts val="1200"/>
              </a:spcBef>
            </a:pPr>
            <a:r>
              <a:rPr lang="zh-CN" altLang="en-US" sz="1800" dirty="0">
                <a:latin typeface="Times New Roman" panose="02020603050405020304" pitchFamily="18" charset="0"/>
              </a:rPr>
              <a:t>融资平台凭借土地资产开展融资租赁、信托私募等</a:t>
            </a:r>
            <a:r>
              <a:rPr lang="zh-CN" altLang="en-US" sz="1800" b="1" dirty="0">
                <a:solidFill>
                  <a:srgbClr val="F91536"/>
                </a:solidFill>
                <a:latin typeface="Times New Roman" panose="02020603050405020304" pitchFamily="18" charset="0"/>
              </a:rPr>
              <a:t>商业融资</a:t>
            </a:r>
            <a:r>
              <a:rPr lang="zh-CN" altLang="en-US" sz="1800" dirty="0" smtClean="0">
                <a:latin typeface="Times New Roman" panose="02020603050405020304" pitchFamily="18" charset="0"/>
              </a:rPr>
              <a:t>。</a:t>
            </a:r>
            <a:endParaRPr lang="en-US" altLang="zh-CN" sz="1800" dirty="0" smtClean="0">
              <a:latin typeface="Times New Roman" panose="02020603050405020304" pitchFamily="18" charset="0"/>
            </a:endParaRPr>
          </a:p>
        </p:txBody>
      </p:sp>
      <p:sp>
        <p:nvSpPr>
          <p:cNvPr id="6" name="内容占位符 2"/>
          <p:cNvSpPr txBox="1">
            <a:spLocks/>
          </p:cNvSpPr>
          <p:nvPr/>
        </p:nvSpPr>
        <p:spPr>
          <a:xfrm>
            <a:off x="4212940" y="993255"/>
            <a:ext cx="4680520" cy="576064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zh-CN" altLang="en-US" sz="2400" b="1" dirty="0" smtClean="0">
                <a:solidFill>
                  <a:srgbClr val="0070C0"/>
                </a:solidFill>
                <a:latin typeface="微软雅黑" panose="020B0503020204020204" pitchFamily="34" charset="-122"/>
                <a:ea typeface="微软雅黑" panose="020B0503020204020204" pitchFamily="34" charset="-122"/>
              </a:rPr>
              <a:t>杠杆急剧加大</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pPr marL="684000">
              <a:lnSpc>
                <a:spcPct val="150000"/>
              </a:lnSpc>
              <a:spcBef>
                <a:spcPts val="1200"/>
              </a:spcBef>
            </a:pPr>
            <a:r>
              <a:rPr lang="en-US" altLang="zh-CN" sz="1800" dirty="0">
                <a:latin typeface="Times New Roman" panose="02020603050405020304" pitchFamily="18" charset="0"/>
              </a:rPr>
              <a:t>《2015</a:t>
            </a:r>
            <a:r>
              <a:rPr lang="zh-CN" altLang="en-US" sz="1800" dirty="0">
                <a:latin typeface="Times New Roman" panose="02020603050405020304" pitchFamily="18" charset="0"/>
              </a:rPr>
              <a:t>中国国土资源公报</a:t>
            </a:r>
            <a:r>
              <a:rPr lang="en-US" altLang="zh-CN" sz="1800" dirty="0">
                <a:latin typeface="Times New Roman" panose="02020603050405020304" pitchFamily="18" charset="0"/>
              </a:rPr>
              <a:t>》</a:t>
            </a:r>
            <a:r>
              <a:rPr lang="zh-CN" altLang="en-US" sz="1800" dirty="0">
                <a:latin typeface="Times New Roman" panose="02020603050405020304" pitchFamily="18" charset="0"/>
              </a:rPr>
              <a:t>显示，截至</a:t>
            </a:r>
            <a:r>
              <a:rPr lang="en-US" altLang="zh-CN" sz="1800" dirty="0">
                <a:latin typeface="Times New Roman" panose="02020603050405020304" pitchFamily="18" charset="0"/>
              </a:rPr>
              <a:t>2015</a:t>
            </a:r>
            <a:r>
              <a:rPr lang="zh-CN" altLang="en-US" sz="1800" dirty="0">
                <a:latin typeface="Times New Roman" panose="02020603050405020304" pitchFamily="18" charset="0"/>
              </a:rPr>
              <a:t>年底，</a:t>
            </a:r>
            <a:r>
              <a:rPr lang="en-US" altLang="zh-CN" sz="1800" dirty="0">
                <a:latin typeface="Times New Roman" panose="02020603050405020304" pitchFamily="18" charset="0"/>
              </a:rPr>
              <a:t>84</a:t>
            </a:r>
            <a:r>
              <a:rPr lang="zh-CN" altLang="en-US" sz="1800" dirty="0">
                <a:latin typeface="Times New Roman" panose="02020603050405020304" pitchFamily="18" charset="0"/>
              </a:rPr>
              <a:t>个重点城市处于抵押状态的土地面积为</a:t>
            </a:r>
            <a:r>
              <a:rPr lang="en-US" altLang="zh-CN" sz="1800" dirty="0">
                <a:latin typeface="Times New Roman" panose="02020603050405020304" pitchFamily="18" charset="0"/>
              </a:rPr>
              <a:t>49.08</a:t>
            </a:r>
            <a:r>
              <a:rPr lang="zh-CN" altLang="en-US" sz="1800" dirty="0">
                <a:latin typeface="Times New Roman" panose="02020603050405020304" pitchFamily="18" charset="0"/>
              </a:rPr>
              <a:t>万公顷，抵押贷款总额</a:t>
            </a:r>
            <a:r>
              <a:rPr lang="en-US" altLang="zh-CN" sz="1800" b="1" dirty="0">
                <a:solidFill>
                  <a:srgbClr val="F91536"/>
                </a:solidFill>
                <a:latin typeface="Times New Roman" panose="02020603050405020304" pitchFamily="18" charset="0"/>
              </a:rPr>
              <a:t>11.33</a:t>
            </a:r>
            <a:r>
              <a:rPr lang="zh-CN" altLang="en-US" sz="1800" b="1" dirty="0">
                <a:solidFill>
                  <a:srgbClr val="F91536"/>
                </a:solidFill>
                <a:latin typeface="Times New Roman" panose="02020603050405020304" pitchFamily="18" charset="0"/>
              </a:rPr>
              <a:t>万亿</a:t>
            </a:r>
            <a:r>
              <a:rPr lang="zh-CN" altLang="en-US" sz="1800" dirty="0">
                <a:latin typeface="Times New Roman" panose="02020603050405020304" pitchFamily="18" charset="0"/>
              </a:rPr>
              <a:t>元；</a:t>
            </a:r>
            <a:endParaRPr lang="zh-CN" altLang="en-US" sz="1800" dirty="0" smtClean="0">
              <a:latin typeface="Times New Roman" panose="02020603050405020304" pitchFamily="18" charset="0"/>
            </a:endParaRPr>
          </a:p>
          <a:p>
            <a:pPr marL="684000">
              <a:lnSpc>
                <a:spcPct val="150000"/>
              </a:lnSpc>
              <a:spcBef>
                <a:spcPts val="1200"/>
              </a:spcBef>
            </a:pPr>
            <a:r>
              <a:rPr lang="en-US" altLang="zh-CN" sz="1800" dirty="0">
                <a:latin typeface="Times New Roman" panose="02020603050405020304" pitchFamily="18" charset="0"/>
              </a:rPr>
              <a:t>2015</a:t>
            </a:r>
            <a:r>
              <a:rPr lang="zh-CN" altLang="en-US" sz="1800" dirty="0">
                <a:latin typeface="Times New Roman" panose="02020603050405020304" pitchFamily="18" charset="0"/>
              </a:rPr>
              <a:t>年净增土地抵押面积</a:t>
            </a:r>
            <a:r>
              <a:rPr lang="en-US" altLang="zh-CN" sz="1800" dirty="0">
                <a:latin typeface="Times New Roman" panose="02020603050405020304" pitchFamily="18" charset="0"/>
              </a:rPr>
              <a:t>3.87</a:t>
            </a:r>
            <a:r>
              <a:rPr lang="zh-CN" altLang="en-US" sz="1800" dirty="0">
                <a:latin typeface="Times New Roman" panose="02020603050405020304" pitchFamily="18" charset="0"/>
              </a:rPr>
              <a:t>万公顷，抵押贷款净增</a:t>
            </a:r>
            <a:r>
              <a:rPr lang="en-US" altLang="zh-CN" sz="1800" b="1" dirty="0">
                <a:solidFill>
                  <a:srgbClr val="F91536"/>
                </a:solidFill>
                <a:latin typeface="Times New Roman" panose="02020603050405020304" pitchFamily="18" charset="0"/>
              </a:rPr>
              <a:t>1.78</a:t>
            </a:r>
            <a:r>
              <a:rPr lang="zh-CN" altLang="en-US" sz="1800" b="1" dirty="0">
                <a:solidFill>
                  <a:srgbClr val="F91536"/>
                </a:solidFill>
                <a:latin typeface="Times New Roman" panose="02020603050405020304" pitchFamily="18" charset="0"/>
              </a:rPr>
              <a:t>万亿</a:t>
            </a:r>
            <a:r>
              <a:rPr lang="zh-CN" altLang="en-US" sz="1800" dirty="0">
                <a:latin typeface="Times New Roman" panose="02020603050405020304" pitchFamily="18" charset="0"/>
              </a:rPr>
              <a:t>元；</a:t>
            </a:r>
            <a:endParaRPr lang="zh-CN" altLang="en-US" sz="1800" dirty="0" smtClean="0">
              <a:latin typeface="Times New Roman" panose="02020603050405020304" pitchFamily="18" charset="0"/>
            </a:endParaRPr>
          </a:p>
          <a:p>
            <a:pPr marL="684000">
              <a:lnSpc>
                <a:spcPct val="150000"/>
              </a:lnSpc>
              <a:spcBef>
                <a:spcPts val="1200"/>
              </a:spcBef>
            </a:pPr>
            <a:r>
              <a:rPr lang="zh-CN" altLang="en-US" sz="1800" dirty="0">
                <a:latin typeface="Times New Roman" panose="02020603050405020304" pitchFamily="18" charset="0"/>
              </a:rPr>
              <a:t>作为对比</a:t>
            </a:r>
            <a:r>
              <a:rPr lang="zh-CN" altLang="en-US" sz="1800" dirty="0" smtClean="0">
                <a:latin typeface="Times New Roman" panose="02020603050405020304" pitchFamily="18" charset="0"/>
              </a:rPr>
              <a:t>，</a:t>
            </a:r>
            <a:r>
              <a:rPr lang="en-US" altLang="zh-CN" sz="1800" dirty="0" smtClean="0">
                <a:latin typeface="Times New Roman" panose="02020603050405020304" pitchFamily="18" charset="0"/>
              </a:rPr>
              <a:t>2015</a:t>
            </a:r>
            <a:r>
              <a:rPr lang="zh-CN" altLang="en-US" sz="1800" dirty="0" smtClean="0">
                <a:latin typeface="Times New Roman" panose="02020603050405020304" pitchFamily="18" charset="0"/>
              </a:rPr>
              <a:t>年全国</a:t>
            </a:r>
            <a:r>
              <a:rPr lang="zh-CN" altLang="en-US" sz="1800" dirty="0">
                <a:latin typeface="Times New Roman" panose="02020603050405020304" pitchFamily="18" charset="0"/>
              </a:rPr>
              <a:t>土地出让面积为</a:t>
            </a:r>
            <a:r>
              <a:rPr lang="en-US" altLang="zh-CN" sz="1800" dirty="0">
                <a:latin typeface="Times New Roman" panose="02020603050405020304" pitchFamily="18" charset="0"/>
              </a:rPr>
              <a:t>22.14</a:t>
            </a:r>
            <a:r>
              <a:rPr lang="zh-CN" altLang="en-US" sz="1800" dirty="0">
                <a:latin typeface="Times New Roman" panose="02020603050405020304" pitchFamily="18" charset="0"/>
              </a:rPr>
              <a:t>万公顷，出让合同价款为</a:t>
            </a:r>
            <a:r>
              <a:rPr lang="en-US" altLang="zh-CN" sz="1800" b="1" dirty="0">
                <a:solidFill>
                  <a:srgbClr val="F91536"/>
                </a:solidFill>
                <a:latin typeface="Times New Roman" panose="02020603050405020304" pitchFamily="18" charset="0"/>
              </a:rPr>
              <a:t>2.98</a:t>
            </a:r>
            <a:r>
              <a:rPr lang="zh-CN" altLang="en-US" sz="1800" b="1" dirty="0">
                <a:solidFill>
                  <a:srgbClr val="F91536"/>
                </a:solidFill>
                <a:latin typeface="Times New Roman" panose="02020603050405020304" pitchFamily="18" charset="0"/>
              </a:rPr>
              <a:t>万亿</a:t>
            </a:r>
            <a:r>
              <a:rPr lang="zh-CN" altLang="en-US" sz="1800" dirty="0">
                <a:latin typeface="Times New Roman" panose="02020603050405020304" pitchFamily="18" charset="0"/>
              </a:rPr>
              <a:t>元</a:t>
            </a:r>
            <a:r>
              <a:rPr lang="zh-CN" altLang="en-US" sz="1800" dirty="0" smtClean="0">
                <a:latin typeface="Times New Roman" panose="02020603050405020304" pitchFamily="18" charset="0"/>
              </a:rPr>
              <a:t>。</a:t>
            </a:r>
            <a:endParaRPr lang="en-US" altLang="zh-CN" sz="1800" dirty="0" smtClean="0">
              <a:latin typeface="Times New Roman" panose="02020603050405020304" pitchFamily="18" charset="0"/>
            </a:endParaRPr>
          </a:p>
          <a:p>
            <a:pPr marL="684000">
              <a:lnSpc>
                <a:spcPct val="150000"/>
              </a:lnSpc>
              <a:spcBef>
                <a:spcPts val="1200"/>
              </a:spcBef>
            </a:pPr>
            <a:r>
              <a:rPr lang="zh-CN" altLang="en-US" sz="1800" dirty="0" smtClean="0">
                <a:latin typeface="Times New Roman" panose="02020603050405020304" pitchFamily="18" charset="0"/>
              </a:rPr>
              <a:t>仅当年新增贷款本金与当年出让合同价款之比已经接近</a:t>
            </a:r>
            <a:r>
              <a:rPr lang="en-US" altLang="zh-CN" sz="1800" b="1" dirty="0" smtClean="0">
                <a:solidFill>
                  <a:srgbClr val="F91536"/>
                </a:solidFill>
                <a:latin typeface="Times New Roman" panose="02020603050405020304" pitchFamily="18" charset="0"/>
              </a:rPr>
              <a:t>60%</a:t>
            </a:r>
            <a:r>
              <a:rPr lang="zh-CN" altLang="en-US" sz="1800" dirty="0" smtClean="0">
                <a:latin typeface="Times New Roman" panose="02020603050405020304" pitchFamily="18" charset="0"/>
              </a:rPr>
              <a:t>。</a:t>
            </a:r>
            <a:endParaRPr lang="en-US" altLang="zh-CN" sz="1800" dirty="0" smtClean="0">
              <a:latin typeface="Times New Roman" panose="02020603050405020304" pitchFamily="18" charset="0"/>
            </a:endParaRPr>
          </a:p>
          <a:p>
            <a:pPr marL="341100" indent="0">
              <a:spcBef>
                <a:spcPts val="1200"/>
              </a:spcBef>
              <a:buNone/>
            </a:pPr>
            <a:endParaRPr lang="en-US" altLang="zh-CN" sz="1600" dirty="0" smtClean="0">
              <a:latin typeface="Times New Roman" panose="02020603050405020304" pitchFamily="18" charset="0"/>
            </a:endParaRPr>
          </a:p>
          <a:p>
            <a:pPr marL="684000">
              <a:spcBef>
                <a:spcPts val="1200"/>
              </a:spcBef>
            </a:pPr>
            <a:endParaRPr lang="en-US" altLang="zh-CN" sz="1600" dirty="0" smtClean="0">
              <a:latin typeface="Times New Roman" panose="02020603050405020304" pitchFamily="18" charset="0"/>
            </a:endParaRPr>
          </a:p>
          <a:p>
            <a:pPr marL="684000">
              <a:spcBef>
                <a:spcPts val="1200"/>
              </a:spcBef>
            </a:pPr>
            <a:endParaRPr lang="en-US" altLang="zh-CN" sz="1600" dirty="0" smtClean="0">
              <a:latin typeface="Times New Roman" panose="02020603050405020304" pitchFamily="18" charset="0"/>
            </a:endParaRPr>
          </a:p>
        </p:txBody>
      </p:sp>
    </p:spTree>
    <p:extLst>
      <p:ext uri="{BB962C8B-B14F-4D97-AF65-F5344CB8AC3E}">
        <p14:creationId xmlns:p14="http://schemas.microsoft.com/office/powerpoint/2010/main" val="27196364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15</a:t>
            </a:fld>
            <a:endParaRPr lang="zh-CN" altLang="en-US"/>
          </a:p>
        </p:txBody>
      </p:sp>
      <p:sp>
        <p:nvSpPr>
          <p:cNvPr id="68" name="TextBox 9"/>
          <p:cNvSpPr txBox="1">
            <a:spLocks noChangeArrowheads="1"/>
          </p:cNvSpPr>
          <p:nvPr/>
        </p:nvSpPr>
        <p:spPr bwMode="auto">
          <a:xfrm>
            <a:off x="611560" y="246063"/>
            <a:ext cx="5941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城区超前重复建设，资源闲置浪费</a:t>
            </a:r>
            <a:endParaRPr lang="zh-CN" altLang="en-US" sz="2800" b="1" dirty="0">
              <a:solidFill>
                <a:srgbClr val="883230"/>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77BA1812-2DC0-F7A9-DACB-C88444910024}"/>
              </a:ext>
            </a:extLst>
          </p:cNvPr>
          <p:cNvPicPr>
            <a:picLocks noChangeAspect="1"/>
          </p:cNvPicPr>
          <p:nvPr/>
        </p:nvPicPr>
        <p:blipFill rotWithShape="1">
          <a:blip r:embed="rId2"/>
          <a:srcRect l="1" r="-1561" b="15432"/>
          <a:stretch/>
        </p:blipFill>
        <p:spPr>
          <a:xfrm>
            <a:off x="4519063" y="1200170"/>
            <a:ext cx="4250089" cy="4879192"/>
          </a:xfrm>
          <a:prstGeom prst="rect">
            <a:avLst/>
          </a:prstGeom>
        </p:spPr>
      </p:pic>
      <p:sp>
        <p:nvSpPr>
          <p:cNvPr id="10" name="内容占位符 2"/>
          <p:cNvSpPr>
            <a:spLocks noGrp="1"/>
          </p:cNvSpPr>
          <p:nvPr>
            <p:ph idx="1"/>
          </p:nvPr>
        </p:nvSpPr>
        <p:spPr>
          <a:xfrm>
            <a:off x="395536" y="1112033"/>
            <a:ext cx="4123527" cy="5244317"/>
          </a:xfrm>
        </p:spPr>
        <p:txBody>
          <a:bodyPr/>
          <a:lstStyle/>
          <a:p>
            <a:pPr>
              <a:buFont typeface="Wingdings" panose="05000000000000000000" pitchFamily="2" charset="2"/>
              <a:buChar char="Ø"/>
            </a:pPr>
            <a:r>
              <a:rPr lang="zh-CN" altLang="en-US" sz="2400" b="1" dirty="0">
                <a:solidFill>
                  <a:srgbClr val="0070C0"/>
                </a:solidFill>
                <a:latin typeface="微软雅黑" panose="020B0503020204020204" pitchFamily="34" charset="-122"/>
                <a:ea typeface="微软雅黑" panose="020B0503020204020204" pitchFamily="34" charset="-122"/>
              </a:rPr>
              <a:t>新</a:t>
            </a:r>
            <a:r>
              <a:rPr lang="zh-CN" altLang="en-US" sz="2400" b="1" dirty="0" smtClean="0">
                <a:solidFill>
                  <a:srgbClr val="0070C0"/>
                </a:solidFill>
                <a:latin typeface="微软雅黑" panose="020B0503020204020204" pitchFamily="34" charset="-122"/>
                <a:ea typeface="微软雅黑" panose="020B0503020204020204" pitchFamily="34" charset="-122"/>
              </a:rPr>
              <a:t>城急剧扩张</a:t>
            </a:r>
            <a:endParaRPr lang="en-US" altLang="zh-CN" sz="2400" b="1" dirty="0">
              <a:solidFill>
                <a:srgbClr val="0070C0"/>
              </a:solidFill>
              <a:latin typeface="微软雅黑" panose="020B0503020204020204" pitchFamily="34" charset="-122"/>
              <a:ea typeface="微软雅黑" panose="020B0503020204020204" pitchFamily="34" charset="-122"/>
            </a:endParaRPr>
          </a:p>
          <a:p>
            <a:pPr marL="684000">
              <a:spcBef>
                <a:spcPts val="1200"/>
              </a:spcBef>
            </a:pPr>
            <a:r>
              <a:rPr lang="en-US" altLang="zh-CN" sz="1600" dirty="0" smtClean="0">
                <a:latin typeface="Times New Roman" panose="02020603050405020304" pitchFamily="18" charset="0"/>
              </a:rPr>
              <a:t>2000</a:t>
            </a:r>
            <a:r>
              <a:rPr lang="zh-CN" altLang="en-US" sz="1600" dirty="0" smtClean="0">
                <a:latin typeface="Times New Roman" panose="02020603050405020304" pitchFamily="18" charset="0"/>
              </a:rPr>
              <a:t>年，中国城区人口</a:t>
            </a:r>
            <a:r>
              <a:rPr lang="en-US" altLang="zh-CN" sz="1600" dirty="0" smtClean="0">
                <a:latin typeface="Times New Roman" panose="02020603050405020304" pitchFamily="18" charset="0"/>
              </a:rPr>
              <a:t>3.88</a:t>
            </a:r>
            <a:r>
              <a:rPr lang="zh-CN" altLang="en-US" sz="1600" dirty="0" smtClean="0">
                <a:latin typeface="Times New Roman" panose="02020603050405020304" pitchFamily="18" charset="0"/>
              </a:rPr>
              <a:t>亿人，</a:t>
            </a:r>
            <a:r>
              <a:rPr lang="en-US" altLang="zh-CN" sz="1600" dirty="0" smtClean="0">
                <a:latin typeface="Times New Roman" panose="02020603050405020304" pitchFamily="18" charset="0"/>
              </a:rPr>
              <a:t>2017</a:t>
            </a:r>
            <a:r>
              <a:rPr lang="zh-CN" altLang="en-US" sz="1600" dirty="0" smtClean="0">
                <a:latin typeface="Times New Roman" panose="02020603050405020304" pitchFamily="18" charset="0"/>
              </a:rPr>
              <a:t>年增至</a:t>
            </a:r>
            <a:r>
              <a:rPr lang="en-US" altLang="zh-CN" sz="1600" dirty="0" smtClean="0">
                <a:latin typeface="Times New Roman" panose="02020603050405020304" pitchFamily="18" charset="0"/>
              </a:rPr>
              <a:t>4.91</a:t>
            </a:r>
            <a:r>
              <a:rPr lang="zh-CN" altLang="en-US" sz="1600" dirty="0" smtClean="0">
                <a:latin typeface="Times New Roman" panose="02020603050405020304" pitchFamily="18" charset="0"/>
              </a:rPr>
              <a:t>亿，增加了</a:t>
            </a:r>
            <a:r>
              <a:rPr lang="en-US" altLang="zh-CN" sz="1600" b="1" dirty="0">
                <a:solidFill>
                  <a:srgbClr val="F91536"/>
                </a:solidFill>
                <a:latin typeface="Times New Roman" panose="02020603050405020304" pitchFamily="18" charset="0"/>
              </a:rPr>
              <a:t>26%</a:t>
            </a:r>
            <a:r>
              <a:rPr lang="zh-CN" altLang="en-US" sz="1600" dirty="0" smtClean="0">
                <a:latin typeface="Times New Roman" panose="02020603050405020304" pitchFamily="18" charset="0"/>
              </a:rPr>
              <a:t>；</a:t>
            </a:r>
          </a:p>
          <a:p>
            <a:pPr marL="684000">
              <a:spcBef>
                <a:spcPts val="1200"/>
              </a:spcBef>
            </a:pPr>
            <a:r>
              <a:rPr lang="en-US" altLang="zh-CN" sz="1600" dirty="0" smtClean="0">
                <a:latin typeface="Times New Roman" panose="02020603050405020304" pitchFamily="18" charset="0"/>
              </a:rPr>
              <a:t>2000</a:t>
            </a:r>
            <a:r>
              <a:rPr lang="zh-CN" altLang="en-US" sz="1600" dirty="0">
                <a:latin typeface="Times New Roman" panose="02020603050405020304" pitchFamily="18" charset="0"/>
              </a:rPr>
              <a:t>年，中国城市建成区面积为</a:t>
            </a:r>
            <a:r>
              <a:rPr lang="en-US" altLang="zh-CN" sz="1600" dirty="0" smtClean="0">
                <a:latin typeface="Times New Roman" panose="02020603050405020304" pitchFamily="18" charset="0"/>
              </a:rPr>
              <a:t>2.21</a:t>
            </a:r>
            <a:r>
              <a:rPr lang="zh-CN" altLang="en-US" sz="1600" dirty="0" smtClean="0">
                <a:latin typeface="Times New Roman" panose="02020603050405020304" pitchFamily="18" charset="0"/>
              </a:rPr>
              <a:t>万平方</a:t>
            </a:r>
            <a:r>
              <a:rPr lang="zh-CN" altLang="en-US" sz="1600" dirty="0">
                <a:latin typeface="Times New Roman" panose="02020603050405020304" pitchFamily="18" charset="0"/>
              </a:rPr>
              <a:t>千米，</a:t>
            </a:r>
            <a:r>
              <a:rPr lang="en-US" altLang="zh-CN" sz="1600" dirty="0">
                <a:latin typeface="Times New Roman" panose="02020603050405020304" pitchFamily="18" charset="0"/>
              </a:rPr>
              <a:t>2017</a:t>
            </a:r>
            <a:r>
              <a:rPr lang="zh-CN" altLang="en-US" sz="1600" dirty="0">
                <a:latin typeface="Times New Roman" panose="02020603050405020304" pitchFamily="18" charset="0"/>
              </a:rPr>
              <a:t>年增至</a:t>
            </a:r>
            <a:r>
              <a:rPr lang="en-US" altLang="zh-CN" sz="1600" dirty="0" smtClean="0">
                <a:latin typeface="Times New Roman" panose="02020603050405020304" pitchFamily="18" charset="0"/>
              </a:rPr>
              <a:t>5.62</a:t>
            </a:r>
            <a:r>
              <a:rPr lang="zh-CN" altLang="en-US" sz="1600" dirty="0" smtClean="0">
                <a:latin typeface="Times New Roman" panose="02020603050405020304" pitchFamily="18" charset="0"/>
              </a:rPr>
              <a:t>万平方</a:t>
            </a:r>
            <a:r>
              <a:rPr lang="zh-CN" altLang="en-US" sz="1600" dirty="0">
                <a:latin typeface="Times New Roman" panose="02020603050405020304" pitchFamily="18" charset="0"/>
              </a:rPr>
              <a:t>千米，增加了</a:t>
            </a:r>
            <a:r>
              <a:rPr lang="en-US" altLang="zh-CN" sz="1600" b="1" dirty="0">
                <a:solidFill>
                  <a:srgbClr val="F91536"/>
                </a:solidFill>
                <a:latin typeface="Times New Roman" panose="02020603050405020304" pitchFamily="18" charset="0"/>
              </a:rPr>
              <a:t>154%</a:t>
            </a:r>
            <a:r>
              <a:rPr lang="zh-CN" altLang="en-US" sz="1600" dirty="0">
                <a:latin typeface="Times New Roman" panose="02020603050405020304" pitchFamily="18" charset="0"/>
              </a:rPr>
              <a:t>；</a:t>
            </a:r>
          </a:p>
          <a:p>
            <a:pPr marL="684000">
              <a:spcBef>
                <a:spcPts val="1200"/>
              </a:spcBef>
            </a:pPr>
            <a:r>
              <a:rPr lang="zh-CN" altLang="en-US" sz="1600" dirty="0" smtClean="0">
                <a:latin typeface="Times New Roman" panose="02020603050405020304" pitchFamily="18" charset="0"/>
              </a:rPr>
              <a:t>截至</a:t>
            </a:r>
            <a:r>
              <a:rPr lang="en-US" altLang="zh-CN" sz="1600" dirty="0">
                <a:latin typeface="Times New Roman" panose="02020603050405020304" pitchFamily="18" charset="0"/>
              </a:rPr>
              <a:t>2016</a:t>
            </a:r>
            <a:r>
              <a:rPr lang="zh-CN" altLang="en-US" sz="1600" dirty="0">
                <a:latin typeface="Times New Roman" panose="02020603050405020304" pitchFamily="18" charset="0"/>
              </a:rPr>
              <a:t>年</a:t>
            </a:r>
            <a:r>
              <a:rPr lang="en-US" altLang="zh-CN" sz="1600" dirty="0">
                <a:latin typeface="Times New Roman" panose="02020603050405020304" pitchFamily="18" charset="0"/>
              </a:rPr>
              <a:t>7</a:t>
            </a:r>
            <a:r>
              <a:rPr lang="zh-CN" altLang="en-US" sz="1600" dirty="0">
                <a:latin typeface="Times New Roman" panose="02020603050405020304" pitchFamily="18" charset="0"/>
              </a:rPr>
              <a:t>月，县及县以上的新城新区数量总共超过</a:t>
            </a:r>
            <a:r>
              <a:rPr lang="en-US" altLang="zh-CN" sz="1600" b="1" dirty="0">
                <a:solidFill>
                  <a:srgbClr val="F91536"/>
                </a:solidFill>
                <a:latin typeface="Times New Roman" panose="02020603050405020304" pitchFamily="18" charset="0"/>
              </a:rPr>
              <a:t>3500</a:t>
            </a:r>
            <a:r>
              <a:rPr lang="zh-CN" altLang="en-US" sz="1600" b="1" dirty="0">
                <a:solidFill>
                  <a:srgbClr val="F91536"/>
                </a:solidFill>
                <a:latin typeface="Times New Roman" panose="02020603050405020304" pitchFamily="18" charset="0"/>
              </a:rPr>
              <a:t>多个</a:t>
            </a:r>
            <a:r>
              <a:rPr lang="zh-CN" altLang="en-US" sz="1600" dirty="0">
                <a:latin typeface="Times New Roman" panose="02020603050405020304" pitchFamily="18" charset="0"/>
              </a:rPr>
              <a:t>，超过</a:t>
            </a:r>
            <a:r>
              <a:rPr lang="en-US" altLang="zh-CN" sz="1600" dirty="0" smtClean="0">
                <a:latin typeface="Times New Roman" panose="02020603050405020304" pitchFamily="18" charset="0"/>
              </a:rPr>
              <a:t>20</a:t>
            </a:r>
            <a:r>
              <a:rPr lang="zh-CN" altLang="en-US" sz="1600" dirty="0" smtClean="0">
                <a:latin typeface="Times New Roman" panose="02020603050405020304" pitchFamily="18" charset="0"/>
              </a:rPr>
              <a:t>个省份</a:t>
            </a:r>
            <a:r>
              <a:rPr lang="zh-CN" altLang="en-US" sz="1600" dirty="0">
                <a:latin typeface="Times New Roman" panose="02020603050405020304" pitchFamily="18" charset="0"/>
              </a:rPr>
              <a:t>中，平均每个市至少一个新城（新区），沈阳甚至规划了</a:t>
            </a:r>
            <a:r>
              <a:rPr lang="en-US" altLang="zh-CN" sz="1600" b="1" dirty="0">
                <a:solidFill>
                  <a:srgbClr val="F91536"/>
                </a:solidFill>
                <a:latin typeface="Times New Roman" panose="02020603050405020304" pitchFamily="18" charset="0"/>
              </a:rPr>
              <a:t>19</a:t>
            </a:r>
            <a:r>
              <a:rPr lang="zh-CN" altLang="en-US" sz="1600" b="1" dirty="0">
                <a:solidFill>
                  <a:srgbClr val="F91536"/>
                </a:solidFill>
                <a:latin typeface="Times New Roman" panose="02020603050405020304" pitchFamily="18" charset="0"/>
              </a:rPr>
              <a:t>个</a:t>
            </a:r>
            <a:r>
              <a:rPr lang="zh-CN" altLang="en-US" sz="1600" dirty="0">
                <a:latin typeface="Times New Roman" panose="02020603050405020304" pitchFamily="18" charset="0"/>
              </a:rPr>
              <a:t>； </a:t>
            </a:r>
            <a:endParaRPr lang="en-US" altLang="zh-CN" sz="1600" dirty="0" smtClean="0">
              <a:latin typeface="Times New Roman" panose="02020603050405020304" pitchFamily="18" charset="0"/>
            </a:endParaRPr>
          </a:p>
          <a:p>
            <a:pPr marL="684000">
              <a:spcBef>
                <a:spcPts val="1200"/>
              </a:spcBef>
            </a:pPr>
            <a:r>
              <a:rPr lang="zh-CN" altLang="en-US" sz="1600" dirty="0" smtClean="0">
                <a:latin typeface="Times New Roman" panose="02020603050405020304" pitchFamily="18" charset="0"/>
              </a:rPr>
              <a:t>按照</a:t>
            </a:r>
            <a:r>
              <a:rPr lang="zh-CN" altLang="en-US" sz="1600" dirty="0">
                <a:latin typeface="Times New Roman" panose="02020603050405020304" pitchFamily="18" charset="0"/>
              </a:rPr>
              <a:t>住建部每平方公里容纳一万人的标准，疯狂扩张的新城面积有</a:t>
            </a:r>
            <a:r>
              <a:rPr lang="en-US" altLang="zh-CN" sz="1600" b="1" dirty="0">
                <a:solidFill>
                  <a:srgbClr val="F91536"/>
                </a:solidFill>
                <a:latin typeface="Times New Roman" panose="02020603050405020304" pitchFamily="18" charset="0"/>
              </a:rPr>
              <a:t>2500</a:t>
            </a:r>
            <a:r>
              <a:rPr lang="zh-CN" altLang="en-US" sz="1600" b="1" dirty="0">
                <a:solidFill>
                  <a:srgbClr val="F91536"/>
                </a:solidFill>
                <a:latin typeface="Times New Roman" panose="02020603050405020304" pitchFamily="18" charset="0"/>
              </a:rPr>
              <a:t>万</a:t>
            </a:r>
            <a:r>
              <a:rPr lang="zh-CN" altLang="en-US" sz="1600" dirty="0">
                <a:solidFill>
                  <a:srgbClr val="F91536"/>
                </a:solidFill>
                <a:latin typeface="Times New Roman" panose="02020603050405020304" pitchFamily="18" charset="0"/>
              </a:rPr>
              <a:t>人</a:t>
            </a:r>
            <a:r>
              <a:rPr lang="zh-CN" altLang="en-US" sz="1600" dirty="0">
                <a:latin typeface="Times New Roman" panose="02020603050405020304" pitchFamily="18" charset="0"/>
              </a:rPr>
              <a:t>的人口缺口。</a:t>
            </a:r>
          </a:p>
          <a:p>
            <a:pPr marL="684000">
              <a:spcBef>
                <a:spcPts val="1200"/>
              </a:spcBef>
            </a:pPr>
            <a:r>
              <a:rPr lang="zh-CN" altLang="en-US" sz="1600" dirty="0">
                <a:latin typeface="Times New Roman" panose="02020603050405020304" pitchFamily="18" charset="0"/>
              </a:rPr>
              <a:t>而按照这些新城的预测人口增长目标，需要</a:t>
            </a:r>
            <a:r>
              <a:rPr lang="en-US" altLang="zh-CN" sz="1600" b="1" dirty="0">
                <a:solidFill>
                  <a:srgbClr val="F91536"/>
                </a:solidFill>
                <a:latin typeface="Times New Roman" panose="02020603050405020304" pitchFamily="18" charset="0"/>
              </a:rPr>
              <a:t>34</a:t>
            </a:r>
            <a:r>
              <a:rPr lang="zh-CN" altLang="en-US" sz="1600" b="1" dirty="0">
                <a:solidFill>
                  <a:srgbClr val="F91536"/>
                </a:solidFill>
                <a:latin typeface="Times New Roman" panose="02020603050405020304" pitchFamily="18" charset="0"/>
              </a:rPr>
              <a:t>亿人</a:t>
            </a:r>
            <a:r>
              <a:rPr lang="zh-CN" altLang="en-US" sz="1600" dirty="0">
                <a:latin typeface="Times New Roman" panose="02020603050405020304" pitchFamily="18" charset="0"/>
              </a:rPr>
              <a:t>才能填满</a:t>
            </a:r>
            <a:r>
              <a:rPr lang="zh-CN" altLang="en-US" sz="1600" dirty="0" smtClean="0">
                <a:latin typeface="Times New Roman" panose="02020603050405020304" pitchFamily="18" charset="0"/>
              </a:rPr>
              <a:t>！</a:t>
            </a:r>
            <a:endParaRPr lang="en-US" altLang="zh-CN" sz="1600" dirty="0" smtClean="0">
              <a:latin typeface="Times New Roman" panose="02020603050405020304" pitchFamily="18" charset="0"/>
            </a:endParaRPr>
          </a:p>
        </p:txBody>
      </p:sp>
    </p:spTree>
    <p:extLst>
      <p:ext uri="{BB962C8B-B14F-4D97-AF65-F5344CB8AC3E}">
        <p14:creationId xmlns:p14="http://schemas.microsoft.com/office/powerpoint/2010/main" val="147810370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16</a:t>
            </a:fld>
            <a:endParaRPr lang="zh-CN" altLang="en-US"/>
          </a:p>
        </p:txBody>
      </p:sp>
      <p:sp>
        <p:nvSpPr>
          <p:cNvPr id="68" name="TextBox 9"/>
          <p:cNvSpPr txBox="1">
            <a:spLocks noChangeArrowheads="1"/>
          </p:cNvSpPr>
          <p:nvPr/>
        </p:nvSpPr>
        <p:spPr bwMode="auto">
          <a:xfrm>
            <a:off x="611560" y="246063"/>
            <a:ext cx="61206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对此，中央政府不断施加约束</a:t>
            </a:r>
            <a:endParaRPr lang="zh-CN" altLang="en-US" sz="2800" b="1" dirty="0">
              <a:solidFill>
                <a:srgbClr val="883230"/>
              </a:solidFill>
              <a:latin typeface="微软雅黑" panose="020B0503020204020204" pitchFamily="34" charset="-122"/>
              <a:ea typeface="微软雅黑" panose="020B0503020204020204" pitchFamily="34" charset="-122"/>
            </a:endParaRPr>
          </a:p>
          <a:p>
            <a:endParaRPr lang="zh-CN" altLang="en-US" sz="2800" b="1" dirty="0">
              <a:solidFill>
                <a:srgbClr val="883230"/>
              </a:solidFill>
              <a:latin typeface="微软雅黑" panose="020B0503020204020204" pitchFamily="34" charset="-122"/>
              <a:ea typeface="微软雅黑" panose="020B0503020204020204" pitchFamily="34" charset="-122"/>
            </a:endParaRPr>
          </a:p>
        </p:txBody>
      </p:sp>
      <p:sp>
        <p:nvSpPr>
          <p:cNvPr id="10" name="内容占位符 2"/>
          <p:cNvSpPr>
            <a:spLocks noGrp="1"/>
          </p:cNvSpPr>
          <p:nvPr>
            <p:ph idx="1"/>
          </p:nvPr>
        </p:nvSpPr>
        <p:spPr>
          <a:xfrm>
            <a:off x="323528" y="993255"/>
            <a:ext cx="8363272" cy="5363095"/>
          </a:xfrm>
        </p:spPr>
        <p:txBody>
          <a:bodyPr/>
          <a:lstStyle/>
          <a:p>
            <a:pPr>
              <a:buFont typeface="Wingdings" panose="05000000000000000000" pitchFamily="2" charset="2"/>
              <a:buChar char="Ø"/>
            </a:pPr>
            <a:r>
              <a:rPr lang="zh-CN" altLang="en-US" sz="2400" b="1" dirty="0" smtClean="0">
                <a:solidFill>
                  <a:srgbClr val="0070C0"/>
                </a:solidFill>
                <a:latin typeface="微软雅黑" panose="020B0503020204020204" pitchFamily="34" charset="-122"/>
                <a:ea typeface="微软雅黑" panose="020B0503020204020204" pitchFamily="34" charset="-122"/>
              </a:rPr>
              <a:t>针对低价出让工业用地或刻意绕开“招挂拍”出让的行为</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pPr marL="684000">
              <a:lnSpc>
                <a:spcPct val="150000"/>
              </a:lnSpc>
              <a:spcBef>
                <a:spcPts val="1200"/>
              </a:spcBef>
            </a:pPr>
            <a:r>
              <a:rPr lang="en-US" altLang="zh-CN" sz="1800" dirty="0" smtClean="0">
                <a:latin typeface="Times New Roman" panose="02020603050405020304" pitchFamily="18" charset="0"/>
              </a:rPr>
              <a:t>2003</a:t>
            </a:r>
            <a:r>
              <a:rPr lang="zh-CN" altLang="en-US" sz="1800" dirty="0" smtClean="0">
                <a:latin typeface="Times New Roman" panose="02020603050405020304" pitchFamily="18" charset="0"/>
              </a:rPr>
              <a:t>年，国土资源部颁布</a:t>
            </a:r>
            <a:r>
              <a:rPr lang="en-US" altLang="zh-CN" sz="1800" dirty="0" smtClean="0">
                <a:latin typeface="Times New Roman" panose="02020603050405020304" pitchFamily="18" charset="0"/>
              </a:rPr>
              <a:t>《</a:t>
            </a:r>
            <a:r>
              <a:rPr lang="zh-CN" altLang="en-US" sz="1800" dirty="0" smtClean="0">
                <a:latin typeface="Times New Roman" panose="02020603050405020304" pitchFamily="18" charset="0"/>
              </a:rPr>
              <a:t>协议出让国有土地使用权规定</a:t>
            </a:r>
            <a:r>
              <a:rPr lang="en-US" altLang="zh-CN" sz="1800" dirty="0" smtClean="0">
                <a:latin typeface="Times New Roman" panose="02020603050405020304" pitchFamily="18" charset="0"/>
              </a:rPr>
              <a:t>》</a:t>
            </a:r>
            <a:r>
              <a:rPr lang="zh-CN" altLang="en-US" sz="1800" dirty="0" smtClean="0">
                <a:latin typeface="Times New Roman" panose="02020603050405020304" pitchFamily="18" charset="0"/>
              </a:rPr>
              <a:t>，第一次对协议出让</a:t>
            </a:r>
            <a:r>
              <a:rPr lang="zh-CN" altLang="en-US" sz="1800" dirty="0" smtClean="0">
                <a:solidFill>
                  <a:srgbClr val="FF0000"/>
                </a:solidFill>
                <a:latin typeface="Times New Roman" panose="02020603050405020304" pitchFamily="18" charset="0"/>
              </a:rPr>
              <a:t>范围</a:t>
            </a:r>
            <a:r>
              <a:rPr lang="zh-CN" altLang="en-US" sz="1800" dirty="0" smtClean="0">
                <a:latin typeface="Times New Roman" panose="02020603050405020304" pitchFamily="18" charset="0"/>
              </a:rPr>
              <a:t>和协议出让</a:t>
            </a:r>
            <a:r>
              <a:rPr lang="zh-CN" altLang="en-US" sz="1800" dirty="0" smtClean="0">
                <a:solidFill>
                  <a:srgbClr val="FF0000"/>
                </a:solidFill>
                <a:latin typeface="Times New Roman" panose="02020603050405020304" pitchFamily="18" charset="0"/>
              </a:rPr>
              <a:t>最低价</a:t>
            </a:r>
            <a:r>
              <a:rPr lang="zh-CN" altLang="en-US" sz="1800" dirty="0" smtClean="0">
                <a:latin typeface="Times New Roman" panose="02020603050405020304" pitchFamily="18" charset="0"/>
              </a:rPr>
              <a:t>进行了明确界定；</a:t>
            </a:r>
          </a:p>
          <a:p>
            <a:pPr marL="684000">
              <a:lnSpc>
                <a:spcPct val="150000"/>
              </a:lnSpc>
              <a:spcBef>
                <a:spcPts val="1200"/>
              </a:spcBef>
            </a:pPr>
            <a:r>
              <a:rPr lang="en-US" altLang="zh-CN" sz="1800" dirty="0" smtClean="0">
                <a:latin typeface="Times New Roman" panose="02020603050405020304" pitchFamily="18" charset="0"/>
              </a:rPr>
              <a:t>2004</a:t>
            </a:r>
            <a:r>
              <a:rPr lang="zh-CN" altLang="en-US" sz="1800" dirty="0">
                <a:latin typeface="Times New Roman" panose="02020603050405020304" pitchFamily="18" charset="0"/>
              </a:rPr>
              <a:t>年</a:t>
            </a:r>
            <a:r>
              <a:rPr lang="zh-CN" altLang="en-US" sz="1800" dirty="0" smtClean="0">
                <a:latin typeface="Times New Roman" panose="02020603050405020304" pitchFamily="18" charset="0"/>
              </a:rPr>
              <a:t>，</a:t>
            </a:r>
            <a:r>
              <a:rPr lang="en-US" altLang="zh-CN" sz="1800" dirty="0">
                <a:latin typeface="Times New Roman" panose="02020603050405020304" pitchFamily="18" charset="0"/>
              </a:rPr>
              <a:t>《</a:t>
            </a:r>
            <a:r>
              <a:rPr lang="zh-CN" altLang="en-US" sz="1800" dirty="0">
                <a:latin typeface="Times New Roman" panose="02020603050405020304" pitchFamily="18" charset="0"/>
              </a:rPr>
              <a:t>关于清理各类园区用地加强土地供应调控的紧急通知</a:t>
            </a:r>
            <a:r>
              <a:rPr lang="en-US" altLang="zh-CN" sz="1800" dirty="0" smtClean="0">
                <a:latin typeface="Times New Roman" panose="02020603050405020304" pitchFamily="18" charset="0"/>
              </a:rPr>
              <a:t>》</a:t>
            </a:r>
            <a:r>
              <a:rPr lang="zh-CN" altLang="en-US" sz="1800" dirty="0" smtClean="0">
                <a:latin typeface="Times New Roman" panose="02020603050405020304" pitchFamily="18" charset="0"/>
              </a:rPr>
              <a:t>，</a:t>
            </a:r>
            <a:r>
              <a:rPr lang="en-US" altLang="zh-CN" sz="1800" dirty="0" smtClean="0">
                <a:latin typeface="Times New Roman" panose="02020603050405020304" pitchFamily="18" charset="0"/>
              </a:rPr>
              <a:t>2004</a:t>
            </a:r>
            <a:r>
              <a:rPr lang="zh-CN" altLang="en-US" sz="1800" dirty="0">
                <a:latin typeface="Times New Roman" panose="02020603050405020304" pitchFamily="18" charset="0"/>
              </a:rPr>
              <a:t>年国土资源部对全国开发区进行一轮治理整顿，开发区数量从</a:t>
            </a:r>
            <a:r>
              <a:rPr lang="en-US" altLang="zh-CN" sz="1800" dirty="0">
                <a:solidFill>
                  <a:srgbClr val="FF0000"/>
                </a:solidFill>
                <a:latin typeface="Times New Roman" panose="02020603050405020304" pitchFamily="18" charset="0"/>
              </a:rPr>
              <a:t>6015</a:t>
            </a:r>
            <a:r>
              <a:rPr lang="zh-CN" altLang="en-US" sz="1800" dirty="0">
                <a:solidFill>
                  <a:srgbClr val="FF0000"/>
                </a:solidFill>
                <a:latin typeface="Times New Roman" panose="02020603050405020304" pitchFamily="18" charset="0"/>
              </a:rPr>
              <a:t>个</a:t>
            </a:r>
            <a:r>
              <a:rPr lang="zh-CN" altLang="en-US" sz="1800" dirty="0">
                <a:latin typeface="Times New Roman" panose="02020603050405020304" pitchFamily="18" charset="0"/>
              </a:rPr>
              <a:t>减少到</a:t>
            </a:r>
            <a:r>
              <a:rPr lang="en-US" altLang="zh-CN" sz="1800" dirty="0">
                <a:solidFill>
                  <a:srgbClr val="FF0000"/>
                </a:solidFill>
                <a:latin typeface="Times New Roman" panose="02020603050405020304" pitchFamily="18" charset="0"/>
              </a:rPr>
              <a:t>2053</a:t>
            </a:r>
            <a:r>
              <a:rPr lang="zh-CN" altLang="en-US" sz="1800" dirty="0">
                <a:solidFill>
                  <a:srgbClr val="FF0000"/>
                </a:solidFill>
                <a:latin typeface="Times New Roman" panose="02020603050405020304" pitchFamily="18" charset="0"/>
              </a:rPr>
              <a:t>个</a:t>
            </a:r>
            <a:r>
              <a:rPr lang="zh-CN" altLang="en-US" sz="1800" dirty="0">
                <a:latin typeface="Times New Roman" panose="02020603050405020304" pitchFamily="18" charset="0"/>
              </a:rPr>
              <a:t>，规划面积从</a:t>
            </a:r>
            <a:r>
              <a:rPr lang="en-US" altLang="zh-CN" sz="1800" dirty="0">
                <a:solidFill>
                  <a:srgbClr val="FF0000"/>
                </a:solidFill>
                <a:latin typeface="Times New Roman" panose="02020603050405020304" pitchFamily="18" charset="0"/>
              </a:rPr>
              <a:t>3.54</a:t>
            </a:r>
            <a:r>
              <a:rPr lang="zh-CN" altLang="en-US" sz="1800" dirty="0">
                <a:solidFill>
                  <a:srgbClr val="FF0000"/>
                </a:solidFill>
                <a:latin typeface="Times New Roman" panose="02020603050405020304" pitchFamily="18" charset="0"/>
              </a:rPr>
              <a:t>万</a:t>
            </a:r>
            <a:r>
              <a:rPr lang="zh-CN" altLang="en-US" sz="1800" dirty="0">
                <a:latin typeface="Times New Roman" panose="02020603050405020304" pitchFamily="18" charset="0"/>
              </a:rPr>
              <a:t>平方公里压缩到</a:t>
            </a:r>
            <a:r>
              <a:rPr lang="en-US" altLang="zh-CN" sz="1800" dirty="0">
                <a:solidFill>
                  <a:srgbClr val="FF0000"/>
                </a:solidFill>
                <a:latin typeface="Times New Roman" panose="02020603050405020304" pitchFamily="18" charset="0"/>
              </a:rPr>
              <a:t>1.37</a:t>
            </a:r>
            <a:r>
              <a:rPr lang="zh-CN" altLang="en-US" sz="1800" dirty="0">
                <a:solidFill>
                  <a:srgbClr val="FF0000"/>
                </a:solidFill>
                <a:latin typeface="Times New Roman" panose="02020603050405020304" pitchFamily="18" charset="0"/>
              </a:rPr>
              <a:t>万</a:t>
            </a:r>
            <a:r>
              <a:rPr lang="zh-CN" altLang="en-US" sz="1800" dirty="0">
                <a:latin typeface="Times New Roman" panose="02020603050405020304" pitchFamily="18" charset="0"/>
              </a:rPr>
              <a:t>平方公里</a:t>
            </a:r>
            <a:r>
              <a:rPr lang="zh-CN" altLang="en-US" sz="1800" dirty="0" smtClean="0">
                <a:latin typeface="Times New Roman" panose="02020603050405020304" pitchFamily="18" charset="0"/>
              </a:rPr>
              <a:t>；</a:t>
            </a:r>
            <a:endParaRPr lang="en-US" altLang="zh-CN" sz="1800" dirty="0" smtClean="0">
              <a:latin typeface="Times New Roman" panose="02020603050405020304" pitchFamily="18" charset="0"/>
            </a:endParaRPr>
          </a:p>
          <a:p>
            <a:pPr marL="684000">
              <a:lnSpc>
                <a:spcPct val="150000"/>
              </a:lnSpc>
              <a:spcBef>
                <a:spcPts val="1200"/>
              </a:spcBef>
            </a:pPr>
            <a:r>
              <a:rPr lang="en-US" altLang="zh-CN" sz="1800" dirty="0">
                <a:latin typeface="Times New Roman" panose="02020603050405020304" pitchFamily="18" charset="0"/>
              </a:rPr>
              <a:t>2004</a:t>
            </a:r>
            <a:r>
              <a:rPr lang="zh-CN" altLang="en-US" sz="1800" dirty="0">
                <a:latin typeface="Times New Roman" panose="02020603050405020304" pitchFamily="18" charset="0"/>
              </a:rPr>
              <a:t>年</a:t>
            </a:r>
            <a:r>
              <a:rPr lang="en-US" altLang="zh-CN" sz="1800" dirty="0">
                <a:latin typeface="Times New Roman" panose="02020603050405020304" pitchFamily="18" charset="0"/>
              </a:rPr>
              <a:t>8</a:t>
            </a:r>
            <a:r>
              <a:rPr lang="zh-CN" altLang="en-US" sz="1800" dirty="0">
                <a:latin typeface="Times New Roman" panose="02020603050405020304" pitchFamily="18" charset="0"/>
              </a:rPr>
              <a:t>月</a:t>
            </a:r>
            <a:r>
              <a:rPr lang="en-US" altLang="zh-CN" sz="1800" dirty="0">
                <a:latin typeface="Times New Roman" panose="02020603050405020304" pitchFamily="18" charset="0"/>
              </a:rPr>
              <a:t>31</a:t>
            </a:r>
            <a:r>
              <a:rPr lang="zh-CN" altLang="en-US" sz="1800" dirty="0">
                <a:latin typeface="Times New Roman" panose="02020603050405020304" pitchFamily="18" charset="0"/>
              </a:rPr>
              <a:t>日之后，不得再以历史遗留问题为由采取协议方式出让经营性国有土地使用权，即“</a:t>
            </a:r>
            <a:r>
              <a:rPr lang="en-US" altLang="zh-CN" sz="1800" dirty="0">
                <a:solidFill>
                  <a:srgbClr val="FF0000"/>
                </a:solidFill>
                <a:latin typeface="Times New Roman" panose="02020603050405020304" pitchFamily="18" charset="0"/>
              </a:rPr>
              <a:t>8.31</a:t>
            </a:r>
            <a:r>
              <a:rPr lang="zh-CN" altLang="en-US" sz="1800" dirty="0">
                <a:solidFill>
                  <a:srgbClr val="FF0000"/>
                </a:solidFill>
                <a:latin typeface="Times New Roman" panose="02020603050405020304" pitchFamily="18" charset="0"/>
              </a:rPr>
              <a:t>大限</a:t>
            </a:r>
            <a:r>
              <a:rPr lang="zh-CN" altLang="en-US" sz="1800" dirty="0">
                <a:latin typeface="Times New Roman" panose="02020603050405020304" pitchFamily="18" charset="0"/>
              </a:rPr>
              <a:t>”。</a:t>
            </a:r>
          </a:p>
          <a:p>
            <a:pPr marL="684000">
              <a:lnSpc>
                <a:spcPct val="150000"/>
              </a:lnSpc>
              <a:spcBef>
                <a:spcPts val="1200"/>
              </a:spcBef>
            </a:pPr>
            <a:r>
              <a:rPr lang="en-US" altLang="zh-CN" sz="1800" dirty="0" smtClean="0">
                <a:latin typeface="Times New Roman" panose="02020603050405020304" pitchFamily="18" charset="0"/>
              </a:rPr>
              <a:t>2006</a:t>
            </a:r>
            <a:r>
              <a:rPr lang="zh-CN" altLang="en-US" sz="1800" dirty="0">
                <a:latin typeface="Times New Roman" panose="02020603050405020304" pitchFamily="18" charset="0"/>
              </a:rPr>
              <a:t>年</a:t>
            </a:r>
            <a:r>
              <a:rPr lang="zh-CN" altLang="en-US" sz="1800" dirty="0" smtClean="0">
                <a:latin typeface="Times New Roman" panose="02020603050405020304" pitchFamily="18" charset="0"/>
              </a:rPr>
              <a:t>，</a:t>
            </a:r>
            <a:r>
              <a:rPr lang="en-US" altLang="zh-CN" sz="1800" dirty="0" smtClean="0">
                <a:latin typeface="Times New Roman" panose="02020603050405020304" pitchFamily="18" charset="0"/>
              </a:rPr>
              <a:t>《</a:t>
            </a:r>
            <a:r>
              <a:rPr lang="zh-CN" altLang="en-US" sz="1800" dirty="0" smtClean="0">
                <a:latin typeface="Times New Roman" panose="02020603050405020304" pitchFamily="18" charset="0"/>
              </a:rPr>
              <a:t>全国</a:t>
            </a:r>
            <a:r>
              <a:rPr lang="zh-CN" altLang="en-US" sz="1800" dirty="0">
                <a:latin typeface="Times New Roman" panose="02020603050405020304" pitchFamily="18" charset="0"/>
              </a:rPr>
              <a:t>工业用地出让最低价</a:t>
            </a:r>
            <a:r>
              <a:rPr lang="zh-CN" altLang="en-US" sz="1800" dirty="0" smtClean="0">
                <a:latin typeface="Times New Roman" panose="02020603050405020304" pitchFamily="18" charset="0"/>
              </a:rPr>
              <a:t>标准</a:t>
            </a:r>
            <a:r>
              <a:rPr lang="en-US" altLang="zh-CN" sz="1800" dirty="0" smtClean="0">
                <a:latin typeface="Times New Roman" panose="02020603050405020304" pitchFamily="18" charset="0"/>
              </a:rPr>
              <a:t>》</a:t>
            </a:r>
            <a:r>
              <a:rPr lang="zh-CN" altLang="en-US" sz="1800" dirty="0" smtClean="0">
                <a:latin typeface="Times New Roman" panose="02020603050405020304" pitchFamily="18" charset="0"/>
              </a:rPr>
              <a:t>颁布实施，首次</a:t>
            </a:r>
            <a:r>
              <a:rPr lang="zh-CN" altLang="en-US" sz="1800" dirty="0">
                <a:latin typeface="Times New Roman" panose="02020603050405020304" pitchFamily="18" charset="0"/>
              </a:rPr>
              <a:t>在全国范围内按照土地等级，统一制订并</a:t>
            </a:r>
            <a:r>
              <a:rPr lang="zh-CN" altLang="en-US" sz="1800" dirty="0" smtClean="0">
                <a:latin typeface="Times New Roman" panose="02020603050405020304" pitchFamily="18" charset="0"/>
              </a:rPr>
              <a:t>公布</a:t>
            </a:r>
            <a:r>
              <a:rPr lang="zh-CN" altLang="en-US" sz="1800" dirty="0" smtClean="0">
                <a:solidFill>
                  <a:srgbClr val="FF0000"/>
                </a:solidFill>
                <a:latin typeface="Times New Roman" panose="02020603050405020304" pitchFamily="18" charset="0"/>
              </a:rPr>
              <a:t>具体到县区层面</a:t>
            </a:r>
            <a:r>
              <a:rPr lang="zh-CN" altLang="en-US" sz="1800" dirty="0" smtClean="0">
                <a:latin typeface="Times New Roman" panose="02020603050405020304" pitchFamily="18" charset="0"/>
              </a:rPr>
              <a:t>的工业用地</a:t>
            </a:r>
            <a:r>
              <a:rPr lang="zh-CN" altLang="en-US" sz="1800" dirty="0">
                <a:latin typeface="Times New Roman" panose="02020603050405020304" pitchFamily="18" charset="0"/>
              </a:rPr>
              <a:t>出让最低价标准，工业用地</a:t>
            </a:r>
            <a:r>
              <a:rPr lang="zh-CN" altLang="en-US" sz="1800" dirty="0">
                <a:solidFill>
                  <a:srgbClr val="FF0000"/>
                </a:solidFill>
                <a:latin typeface="Times New Roman" panose="02020603050405020304" pitchFamily="18" charset="0"/>
              </a:rPr>
              <a:t>必须</a:t>
            </a:r>
            <a:r>
              <a:rPr lang="zh-CN" altLang="en-US" sz="1800" dirty="0">
                <a:latin typeface="Times New Roman" panose="02020603050405020304" pitchFamily="18" charset="0"/>
              </a:rPr>
              <a:t>采用招标拍卖挂牌方式出让</a:t>
            </a:r>
            <a:r>
              <a:rPr lang="zh-CN" altLang="en-US" sz="1800" dirty="0" smtClean="0">
                <a:latin typeface="Times New Roman" panose="02020603050405020304" pitchFamily="18" charset="0"/>
              </a:rPr>
              <a:t>。</a:t>
            </a:r>
            <a:endParaRPr lang="en-US" altLang="zh-CN" sz="1800" dirty="0" smtClean="0">
              <a:latin typeface="Times New Roman" panose="02020603050405020304" pitchFamily="18" charset="0"/>
            </a:endParaRPr>
          </a:p>
        </p:txBody>
      </p:sp>
    </p:spTree>
    <p:extLst>
      <p:ext uri="{BB962C8B-B14F-4D97-AF65-F5344CB8AC3E}">
        <p14:creationId xmlns:p14="http://schemas.microsoft.com/office/powerpoint/2010/main" val="609758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17</a:t>
            </a:fld>
            <a:endParaRPr lang="zh-CN" altLang="en-US"/>
          </a:p>
        </p:txBody>
      </p:sp>
      <p:sp>
        <p:nvSpPr>
          <p:cNvPr id="68" name="TextBox 9"/>
          <p:cNvSpPr txBox="1">
            <a:spLocks noChangeArrowheads="1"/>
          </p:cNvSpPr>
          <p:nvPr/>
        </p:nvSpPr>
        <p:spPr bwMode="auto">
          <a:xfrm>
            <a:off x="611560" y="246063"/>
            <a:ext cx="61206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中央政府不断施加约束</a:t>
            </a:r>
            <a:endParaRPr lang="zh-CN" altLang="en-US" sz="2800" b="1" dirty="0">
              <a:solidFill>
                <a:srgbClr val="883230"/>
              </a:solidFill>
              <a:latin typeface="微软雅黑" panose="020B0503020204020204" pitchFamily="34" charset="-122"/>
              <a:ea typeface="微软雅黑" panose="020B0503020204020204" pitchFamily="34" charset="-122"/>
            </a:endParaRPr>
          </a:p>
          <a:p>
            <a:endParaRPr lang="zh-CN" altLang="en-US" sz="2800" b="1" dirty="0">
              <a:solidFill>
                <a:srgbClr val="883230"/>
              </a:solidFill>
              <a:latin typeface="微软雅黑" panose="020B0503020204020204" pitchFamily="34" charset="-122"/>
              <a:ea typeface="微软雅黑" panose="020B0503020204020204" pitchFamily="34" charset="-122"/>
            </a:endParaRPr>
          </a:p>
        </p:txBody>
      </p:sp>
      <p:sp>
        <p:nvSpPr>
          <p:cNvPr id="10" name="内容占位符 2"/>
          <p:cNvSpPr>
            <a:spLocks noGrp="1"/>
          </p:cNvSpPr>
          <p:nvPr>
            <p:ph idx="1"/>
          </p:nvPr>
        </p:nvSpPr>
        <p:spPr>
          <a:xfrm>
            <a:off x="323528" y="993255"/>
            <a:ext cx="8363272" cy="5363095"/>
          </a:xfrm>
        </p:spPr>
        <p:txBody>
          <a:bodyPr/>
          <a:lstStyle/>
          <a:p>
            <a:pPr>
              <a:buFont typeface="Wingdings" panose="05000000000000000000" pitchFamily="2" charset="2"/>
              <a:buChar char="Ø"/>
            </a:pPr>
            <a:r>
              <a:rPr lang="zh-CN" altLang="en-US" sz="2400" b="1" dirty="0" smtClean="0">
                <a:solidFill>
                  <a:srgbClr val="0070C0"/>
                </a:solidFill>
                <a:latin typeface="微软雅黑" panose="020B0503020204020204" pitchFamily="34" charset="-122"/>
                <a:ea typeface="微软雅黑" panose="020B0503020204020204" pitchFamily="34" charset="-122"/>
              </a:rPr>
              <a:t>针对土地金融行为</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pPr marL="684000">
              <a:lnSpc>
                <a:spcPct val="150000"/>
              </a:lnSpc>
              <a:spcBef>
                <a:spcPts val="1200"/>
              </a:spcBef>
            </a:pPr>
            <a:r>
              <a:rPr lang="zh-CN" altLang="en-US" sz="1800" b="1" dirty="0" smtClean="0">
                <a:latin typeface="Times New Roman" panose="02020603050405020304" pitchFamily="18" charset="0"/>
              </a:rPr>
              <a:t>禁止由土地储备机构直接向银行业金融机构举借土地储备贷款，不得委托融资平台公司行使土地储备职能</a:t>
            </a:r>
            <a:r>
              <a:rPr lang="en-US" altLang="zh-CN" sz="1800" dirty="0" smtClean="0">
                <a:latin typeface="Times New Roman" panose="02020603050405020304" pitchFamily="18" charset="0"/>
              </a:rPr>
              <a:t>——</a:t>
            </a:r>
            <a:r>
              <a:rPr lang="zh-CN" altLang="en-US" sz="1800" dirty="0" smtClean="0">
                <a:latin typeface="Times New Roman" panose="02020603050405020304" pitchFamily="18" charset="0"/>
              </a:rPr>
              <a:t>禁止利用特定企事业单位向地方政府提供土储融资的行为</a:t>
            </a:r>
          </a:p>
          <a:p>
            <a:pPr marL="684000">
              <a:lnSpc>
                <a:spcPct val="150000"/>
              </a:lnSpc>
              <a:spcBef>
                <a:spcPts val="1200"/>
              </a:spcBef>
            </a:pPr>
            <a:r>
              <a:rPr lang="zh-CN" altLang="en-US" sz="1800" b="1" dirty="0" smtClean="0">
                <a:latin typeface="Times New Roman" panose="02020603050405020304" pitchFamily="18" charset="0"/>
              </a:rPr>
              <a:t>不得将“储备土地前期开发”作为政府购买服务项目；不得承诺将储备土地预期出让收入作为融资平台公司偿债资金来源</a:t>
            </a:r>
            <a:r>
              <a:rPr lang="en-US" altLang="zh-CN" sz="1800" dirty="0" smtClean="0">
                <a:latin typeface="Times New Roman" panose="02020603050405020304" pitchFamily="18" charset="0"/>
              </a:rPr>
              <a:t>——</a:t>
            </a:r>
            <a:r>
              <a:rPr lang="zh-CN" altLang="en-US" sz="1800" dirty="0" smtClean="0">
                <a:latin typeface="Times New Roman" panose="02020603050405020304" pitchFamily="18" charset="0"/>
              </a:rPr>
              <a:t>封堵地方政府将债务转嫁给特定企事业单位的空间</a:t>
            </a:r>
            <a:endParaRPr lang="en-US" altLang="zh-CN" sz="1800" b="1" dirty="0" smtClean="0">
              <a:latin typeface="Times New Roman" panose="02020603050405020304" pitchFamily="18" charset="0"/>
            </a:endParaRPr>
          </a:p>
          <a:p>
            <a:pPr marL="684000">
              <a:lnSpc>
                <a:spcPct val="150000"/>
              </a:lnSpc>
              <a:spcBef>
                <a:spcPts val="1200"/>
              </a:spcBef>
            </a:pPr>
            <a:r>
              <a:rPr lang="zh-CN" altLang="en-US" sz="1800" b="1" dirty="0" smtClean="0">
                <a:latin typeface="Times New Roman" panose="02020603050405020304" pitchFamily="18" charset="0"/>
              </a:rPr>
              <a:t>不得</a:t>
            </a:r>
            <a:r>
              <a:rPr lang="zh-CN" altLang="en-US" sz="1800" b="1" dirty="0">
                <a:latin typeface="Times New Roman" panose="02020603050405020304" pitchFamily="18" charset="0"/>
              </a:rPr>
              <a:t>将公益性资产、储备</a:t>
            </a:r>
            <a:r>
              <a:rPr lang="zh-CN" altLang="en-US" sz="1800" b="1" dirty="0" smtClean="0">
                <a:latin typeface="Times New Roman" panose="02020603050405020304" pitchFamily="18" charset="0"/>
              </a:rPr>
              <a:t>土地违法违规注入</a:t>
            </a:r>
            <a:r>
              <a:rPr lang="zh-CN" altLang="en-US" sz="1800" b="1" dirty="0">
                <a:latin typeface="Times New Roman" panose="02020603050405020304" pitchFamily="18" charset="0"/>
              </a:rPr>
              <a:t>融资平台</a:t>
            </a:r>
            <a:r>
              <a:rPr lang="zh-CN" altLang="en-US" sz="1800" b="1" dirty="0" smtClean="0">
                <a:latin typeface="Times New Roman" panose="02020603050405020304" pitchFamily="18" charset="0"/>
              </a:rPr>
              <a:t>公司</a:t>
            </a:r>
            <a:r>
              <a:rPr lang="en-US" altLang="zh-CN" sz="1800" dirty="0" smtClean="0">
                <a:latin typeface="Times New Roman" panose="02020603050405020304" pitchFamily="18" charset="0"/>
              </a:rPr>
              <a:t>——</a:t>
            </a:r>
            <a:r>
              <a:rPr lang="zh-CN" altLang="en-US" sz="1800" dirty="0" smtClean="0">
                <a:latin typeface="Times New Roman" panose="02020603050405020304" pitchFamily="18" charset="0"/>
              </a:rPr>
              <a:t>截断向</a:t>
            </a:r>
            <a:r>
              <a:rPr lang="zh-CN" altLang="en-US" sz="1800" dirty="0">
                <a:latin typeface="Times New Roman" panose="02020603050405020304" pitchFamily="18" charset="0"/>
              </a:rPr>
              <a:t>融资平台注入土地资产</a:t>
            </a:r>
            <a:r>
              <a:rPr lang="zh-CN" altLang="en-US" sz="1800" dirty="0" smtClean="0">
                <a:latin typeface="Times New Roman" panose="02020603050405020304" pitchFamily="18" charset="0"/>
              </a:rPr>
              <a:t>，通过各</a:t>
            </a:r>
            <a:r>
              <a:rPr lang="zh-CN" altLang="en-US" sz="1800" dirty="0">
                <a:latin typeface="Times New Roman" panose="02020603050405020304" pitchFamily="18" charset="0"/>
              </a:rPr>
              <a:t>类型金融工具撬动债务</a:t>
            </a:r>
            <a:r>
              <a:rPr lang="zh-CN" altLang="en-US" sz="1800" dirty="0" smtClean="0">
                <a:latin typeface="Times New Roman" panose="02020603050405020304" pitchFamily="18" charset="0"/>
              </a:rPr>
              <a:t>杠杆</a:t>
            </a:r>
            <a:r>
              <a:rPr lang="zh-CN" altLang="en-US" sz="1800" dirty="0">
                <a:latin typeface="Times New Roman" panose="02020603050405020304" pitchFamily="18" charset="0"/>
              </a:rPr>
              <a:t>这</a:t>
            </a:r>
            <a:r>
              <a:rPr lang="zh-CN" altLang="en-US" sz="1800" dirty="0" smtClean="0">
                <a:latin typeface="Times New Roman" panose="02020603050405020304" pitchFamily="18" charset="0"/>
              </a:rPr>
              <a:t>一纽带</a:t>
            </a:r>
            <a:endParaRPr lang="zh-CN" altLang="en-US" sz="1800" b="1" dirty="0" smtClean="0">
              <a:latin typeface="Times New Roman" panose="02020603050405020304" pitchFamily="18" charset="0"/>
            </a:endParaRPr>
          </a:p>
          <a:p>
            <a:pPr marL="684000">
              <a:lnSpc>
                <a:spcPct val="150000"/>
              </a:lnSpc>
              <a:spcBef>
                <a:spcPts val="1200"/>
              </a:spcBef>
            </a:pPr>
            <a:r>
              <a:rPr lang="zh-CN" altLang="en-US" sz="1800" b="1" dirty="0">
                <a:latin typeface="Times New Roman" panose="02020603050405020304" pitchFamily="18" charset="0"/>
              </a:rPr>
              <a:t>规定地方政府（含部门）担保无效，仅依法</a:t>
            </a:r>
            <a:r>
              <a:rPr lang="zh-CN" altLang="en-US" sz="1800" b="1" dirty="0" smtClean="0">
                <a:latin typeface="Times New Roman" panose="02020603050405020304" pitchFamily="18" charset="0"/>
              </a:rPr>
              <a:t>承担民事</a:t>
            </a:r>
            <a:r>
              <a:rPr lang="zh-CN" altLang="en-US" sz="1800" b="1" dirty="0">
                <a:latin typeface="Times New Roman" panose="02020603050405020304" pitchFamily="18" charset="0"/>
              </a:rPr>
              <a:t>赔偿</a:t>
            </a:r>
            <a:r>
              <a:rPr lang="zh-CN" altLang="en-US" sz="1800" b="1" dirty="0" smtClean="0">
                <a:latin typeface="Times New Roman" panose="02020603050405020304" pitchFamily="18" charset="0"/>
              </a:rPr>
              <a:t>责任</a:t>
            </a:r>
            <a:r>
              <a:rPr lang="en-US" altLang="zh-CN" sz="1800" dirty="0" smtClean="0">
                <a:latin typeface="Times New Roman" panose="02020603050405020304" pitchFamily="18" charset="0"/>
              </a:rPr>
              <a:t>——</a:t>
            </a:r>
            <a:r>
              <a:rPr lang="zh-CN" altLang="en-US" sz="1800" dirty="0">
                <a:latin typeface="Times New Roman" panose="02020603050405020304" pitchFamily="18" charset="0"/>
              </a:rPr>
              <a:t>制止滥用地方政府信用的</a:t>
            </a:r>
            <a:r>
              <a:rPr lang="zh-CN" altLang="en-US" sz="1800" dirty="0" smtClean="0">
                <a:latin typeface="Times New Roman" panose="02020603050405020304" pitchFamily="18" charset="0"/>
              </a:rPr>
              <a:t>行为</a:t>
            </a:r>
            <a:endParaRPr lang="en-US" altLang="zh-CN" sz="1800" b="1" dirty="0" smtClean="0">
              <a:latin typeface="Times New Roman" panose="02020603050405020304" pitchFamily="18" charset="0"/>
            </a:endParaRPr>
          </a:p>
        </p:txBody>
      </p:sp>
    </p:spTree>
    <p:extLst>
      <p:ext uri="{BB962C8B-B14F-4D97-AF65-F5344CB8AC3E}">
        <p14:creationId xmlns:p14="http://schemas.microsoft.com/office/powerpoint/2010/main" val="10319182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18</a:t>
            </a:fld>
            <a:endParaRPr lang="zh-CN" altLang="en-US"/>
          </a:p>
        </p:txBody>
      </p:sp>
      <p:sp>
        <p:nvSpPr>
          <p:cNvPr id="68" name="TextBox 9"/>
          <p:cNvSpPr txBox="1">
            <a:spLocks noChangeArrowheads="1"/>
          </p:cNvSpPr>
          <p:nvPr/>
        </p:nvSpPr>
        <p:spPr bwMode="auto">
          <a:xfrm>
            <a:off x="611560" y="246063"/>
            <a:ext cx="51845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中央政府亦在塑造新型激励约束</a:t>
            </a:r>
            <a:endParaRPr lang="zh-CN" altLang="en-US" sz="2800" b="1" dirty="0">
              <a:solidFill>
                <a:srgbClr val="883230"/>
              </a:solidFill>
              <a:latin typeface="微软雅黑" panose="020B0503020204020204" pitchFamily="34" charset="-122"/>
              <a:ea typeface="微软雅黑" panose="020B0503020204020204" pitchFamily="34" charset="-122"/>
            </a:endParaRPr>
          </a:p>
        </p:txBody>
      </p:sp>
      <p:sp>
        <p:nvSpPr>
          <p:cNvPr id="5" name="内容占位符 2"/>
          <p:cNvSpPr>
            <a:spLocks noGrp="1"/>
          </p:cNvSpPr>
          <p:nvPr>
            <p:ph idx="1"/>
          </p:nvPr>
        </p:nvSpPr>
        <p:spPr>
          <a:xfrm>
            <a:off x="323528" y="905941"/>
            <a:ext cx="8496944" cy="2939801"/>
          </a:xfrm>
        </p:spPr>
        <p:txBody>
          <a:bodyPr/>
          <a:lstStyle/>
          <a:p>
            <a:pPr>
              <a:buFont typeface="Wingdings" panose="05000000000000000000" pitchFamily="2" charset="2"/>
              <a:buChar char="Ø"/>
            </a:pPr>
            <a:r>
              <a:rPr lang="zh-CN" altLang="en-US" sz="2400" b="1" dirty="0" smtClean="0">
                <a:solidFill>
                  <a:srgbClr val="0070C0"/>
                </a:solidFill>
                <a:latin typeface="微软雅黑" panose="020B0503020204020204" pitchFamily="34" charset="-122"/>
                <a:ea typeface="微软雅黑" panose="020B0503020204020204" pitchFamily="34" charset="-122"/>
              </a:rPr>
              <a:t>亩产论英雄</a:t>
            </a:r>
            <a:r>
              <a:rPr lang="en-US" altLang="zh-CN" sz="2400" b="1" dirty="0" smtClean="0">
                <a:solidFill>
                  <a:srgbClr val="0070C0"/>
                </a:solidFill>
                <a:latin typeface="微软雅黑" panose="020B0503020204020204" pitchFamily="34" charset="-122"/>
                <a:ea typeface="微软雅黑" panose="020B0503020204020204" pitchFamily="34" charset="-122"/>
              </a:rPr>
              <a:t>——</a:t>
            </a:r>
            <a:r>
              <a:rPr lang="zh-CN" altLang="en-US" sz="2400" b="1" dirty="0" smtClean="0">
                <a:solidFill>
                  <a:srgbClr val="0070C0"/>
                </a:solidFill>
                <a:latin typeface="微软雅黑" panose="020B0503020204020204" pitchFamily="34" charset="-122"/>
                <a:ea typeface="微软雅黑" panose="020B0503020204020204" pitchFamily="34" charset="-122"/>
              </a:rPr>
              <a:t>地均经济、环境、能耗、科创等指标</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pPr marL="684000">
              <a:lnSpc>
                <a:spcPct val="150000"/>
              </a:lnSpc>
              <a:spcBef>
                <a:spcPts val="0"/>
              </a:spcBef>
            </a:pPr>
            <a:r>
              <a:rPr lang="zh-CN" altLang="en-US" sz="1800" dirty="0">
                <a:latin typeface="Times New Roman" panose="02020603050405020304" pitchFamily="18" charset="0"/>
              </a:rPr>
              <a:t>早在</a:t>
            </a:r>
            <a:r>
              <a:rPr lang="en-US" altLang="zh-CN" sz="1800" dirty="0">
                <a:latin typeface="Times New Roman" panose="02020603050405020304" pitchFamily="18" charset="0"/>
              </a:rPr>
              <a:t>2006</a:t>
            </a:r>
            <a:r>
              <a:rPr lang="zh-CN" altLang="en-US" sz="1800" dirty="0">
                <a:latin typeface="Times New Roman" panose="02020603050405020304" pitchFamily="18" charset="0"/>
              </a:rPr>
              <a:t>年，浙江、广东等地</a:t>
            </a:r>
            <a:r>
              <a:rPr lang="zh-CN" altLang="en-US" sz="1800" dirty="0" smtClean="0">
                <a:latin typeface="Times New Roman" panose="02020603050405020304" pitchFamily="18" charset="0"/>
              </a:rPr>
              <a:t>率先综合</a:t>
            </a:r>
            <a:r>
              <a:rPr lang="zh-CN" altLang="en-US" sz="1800" dirty="0">
                <a:latin typeface="Times New Roman" panose="02020603050405020304" pitchFamily="18" charset="0"/>
              </a:rPr>
              <a:t>实施的“亩均论英雄” 、“腾笼换鸟”等尝试，表明这是一场基层自发的改革创新。</a:t>
            </a:r>
            <a:endParaRPr lang="en-US" altLang="zh-CN" sz="1800" dirty="0">
              <a:latin typeface="Times New Roman" panose="02020603050405020304" pitchFamily="18" charset="0"/>
            </a:endParaRPr>
          </a:p>
          <a:p>
            <a:pPr marL="684000">
              <a:lnSpc>
                <a:spcPct val="150000"/>
              </a:lnSpc>
              <a:spcBef>
                <a:spcPts val="0"/>
              </a:spcBef>
            </a:pPr>
            <a:r>
              <a:rPr lang="en-US" altLang="zh-CN" sz="1800" dirty="0">
                <a:latin typeface="Times New Roman" panose="02020603050405020304" pitchFamily="18" charset="0"/>
              </a:rPr>
              <a:t>2010</a:t>
            </a:r>
            <a:r>
              <a:rPr lang="zh-CN" altLang="en-US" sz="1800" dirty="0">
                <a:latin typeface="Times New Roman" panose="02020603050405020304" pitchFamily="18" charset="0"/>
              </a:rPr>
              <a:t>年开始，单位</a:t>
            </a:r>
            <a:r>
              <a:rPr lang="en-US" altLang="zh-CN" sz="1800" dirty="0">
                <a:latin typeface="Times New Roman" panose="02020603050405020304" pitchFamily="18" charset="0"/>
              </a:rPr>
              <a:t>GDP</a:t>
            </a:r>
            <a:r>
              <a:rPr lang="zh-CN" altLang="en-US" sz="1800" dirty="0">
                <a:latin typeface="Times New Roman" panose="02020603050405020304" pitchFamily="18" charset="0"/>
              </a:rPr>
              <a:t>和投资增长所消耗用地的考核结果</a:t>
            </a:r>
            <a:r>
              <a:rPr lang="zh-CN" altLang="en-US" sz="1800" dirty="0" smtClean="0">
                <a:latin typeface="Times New Roman" panose="02020603050405020304" pitchFamily="18" charset="0"/>
              </a:rPr>
              <a:t>已作为对</a:t>
            </a:r>
            <a:r>
              <a:rPr lang="zh-CN" altLang="en-US" sz="1800" dirty="0">
                <a:latin typeface="Times New Roman" panose="02020603050405020304" pitchFamily="18" charset="0"/>
              </a:rPr>
              <a:t>省级人民政府领导干部进行</a:t>
            </a:r>
            <a:r>
              <a:rPr lang="zh-CN" altLang="en-US" sz="1800" dirty="0" smtClean="0">
                <a:latin typeface="Times New Roman" panose="02020603050405020304" pitchFamily="18" charset="0"/>
              </a:rPr>
              <a:t>考核</a:t>
            </a:r>
            <a:r>
              <a:rPr lang="zh-CN" altLang="en-US" sz="1800" dirty="0">
                <a:latin typeface="Times New Roman" panose="02020603050405020304" pitchFamily="18" charset="0"/>
              </a:rPr>
              <a:t>评价的</a:t>
            </a:r>
            <a:r>
              <a:rPr lang="zh-CN" altLang="en-US" sz="1800" dirty="0" smtClean="0">
                <a:latin typeface="Times New Roman" panose="02020603050405020304" pitchFamily="18" charset="0"/>
              </a:rPr>
              <a:t>依据，表明中央政府也予以认可并在推广。</a:t>
            </a:r>
            <a:endParaRPr lang="en-US" altLang="zh-CN" sz="1800" b="1" dirty="0" smtClean="0">
              <a:latin typeface="Times New Roman" panose="02020603050405020304" pitchFamily="18" charset="0"/>
            </a:endParaRPr>
          </a:p>
        </p:txBody>
      </p:sp>
      <p:pic>
        <p:nvPicPr>
          <p:cNvPr id="6" name="图片 5">
            <a:extLst>
              <a:ext uri="{FF2B5EF4-FFF2-40B4-BE49-F238E27FC236}">
                <a16:creationId xmlns:a16="http://schemas.microsoft.com/office/drawing/2014/main" id="{70CDEC30-5CB2-2AE1-FEDF-C09E1AA1B8A6}"/>
              </a:ext>
            </a:extLst>
          </p:cNvPr>
          <p:cNvPicPr>
            <a:picLocks noChangeAspect="1"/>
          </p:cNvPicPr>
          <p:nvPr/>
        </p:nvPicPr>
        <p:blipFill rotWithShape="1">
          <a:blip r:embed="rId3"/>
          <a:srcRect r="2153"/>
          <a:stretch/>
        </p:blipFill>
        <p:spPr>
          <a:xfrm>
            <a:off x="4355976" y="3212976"/>
            <a:ext cx="4674536" cy="2841450"/>
          </a:xfrm>
          <a:prstGeom prst="rect">
            <a:avLst/>
          </a:prstGeom>
        </p:spPr>
      </p:pic>
      <p:sp>
        <p:nvSpPr>
          <p:cNvPr id="7" name="文本框 6">
            <a:extLst>
              <a:ext uri="{FF2B5EF4-FFF2-40B4-BE49-F238E27FC236}">
                <a16:creationId xmlns:a16="http://schemas.microsoft.com/office/drawing/2014/main" id="{70FE5D64-308D-4C29-1DFF-AA65D82E7B79}"/>
              </a:ext>
            </a:extLst>
          </p:cNvPr>
          <p:cNvSpPr txBox="1"/>
          <p:nvPr/>
        </p:nvSpPr>
        <p:spPr>
          <a:xfrm>
            <a:off x="4845049" y="6165304"/>
            <a:ext cx="3816424"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陕西 “亩均论英雄”指标评价体系</a:t>
            </a:r>
          </a:p>
        </p:txBody>
      </p:sp>
      <p:sp>
        <p:nvSpPr>
          <p:cNvPr id="2" name="矩形 1"/>
          <p:cNvSpPr/>
          <p:nvPr/>
        </p:nvSpPr>
        <p:spPr>
          <a:xfrm>
            <a:off x="179512" y="6152777"/>
            <a:ext cx="4390946" cy="369332"/>
          </a:xfrm>
          <a:prstGeom prst="rect">
            <a:avLst/>
          </a:prstGeom>
        </p:spPr>
        <p:txBody>
          <a:bodyPr wrap="none">
            <a:spAutoFit/>
          </a:bodyPr>
          <a:lstStyle/>
          <a:p>
            <a:r>
              <a:rPr lang="en-US" altLang="zh-CN" dirty="0" smtClean="0">
                <a:solidFill>
                  <a:srgbClr val="222222"/>
                </a:solidFill>
                <a:latin typeface="arial" panose="020B0604020202020204" pitchFamily="34" charset="0"/>
              </a:rPr>
              <a:t>2022</a:t>
            </a:r>
            <a:r>
              <a:rPr lang="zh-CN" altLang="en-US" dirty="0" smtClean="0">
                <a:solidFill>
                  <a:srgbClr val="222222"/>
                </a:solidFill>
                <a:latin typeface="arial" panose="020B0604020202020204" pitchFamily="34" charset="0"/>
              </a:rPr>
              <a:t>年上海</a:t>
            </a:r>
            <a:r>
              <a:rPr lang="zh-CN" altLang="en-US" dirty="0">
                <a:solidFill>
                  <a:srgbClr val="222222"/>
                </a:solidFill>
                <a:latin typeface="arial" panose="020B0604020202020204" pitchFamily="34" charset="0"/>
              </a:rPr>
              <a:t>市委新春第一场中心组</a:t>
            </a:r>
            <a:r>
              <a:rPr lang="zh-CN" altLang="en-US" dirty="0" smtClean="0">
                <a:solidFill>
                  <a:srgbClr val="222222"/>
                </a:solidFill>
                <a:latin typeface="arial" panose="020B0604020202020204" pitchFamily="34" charset="0"/>
              </a:rPr>
              <a:t>学习会</a:t>
            </a:r>
            <a:endParaRPr lang="zh-CN" altLang="en-US" dirty="0"/>
          </a:p>
        </p:txBody>
      </p:sp>
      <p:pic>
        <p:nvPicPr>
          <p:cNvPr id="1026" name="Picture 2" descr="https://pics2.baidu.com/feed/b03533fa828ba61effe973d3a7ce7103324e59cf.jpeg@f_auto?token=e3382af45616b639038da05719bd9e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92" y="3212976"/>
            <a:ext cx="4147080" cy="292887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7692" y="3274293"/>
            <a:ext cx="4147080" cy="923330"/>
          </a:xfrm>
          <a:prstGeom prst="rect">
            <a:avLst/>
          </a:prstGeom>
        </p:spPr>
        <p:txBody>
          <a:bodyPr wrap="square">
            <a:spAutoFit/>
          </a:bodyPr>
          <a:lstStyle/>
          <a:p>
            <a:r>
              <a:rPr lang="zh-CN" altLang="en-US" dirty="0" smtClean="0">
                <a:solidFill>
                  <a:schemeClr val="bg1"/>
                </a:solidFill>
                <a:latin typeface="arial" panose="020B0604020202020204" pitchFamily="34" charset="0"/>
                <a:ea typeface="仿宋" panose="02010609060101010101" pitchFamily="49" charset="-122"/>
              </a:rPr>
              <a:t>作为近年上海发展思路的一个基础性框架，“</a:t>
            </a:r>
            <a:r>
              <a:rPr lang="zh-CN" altLang="en-US" dirty="0">
                <a:solidFill>
                  <a:schemeClr val="bg1"/>
                </a:solidFill>
                <a:latin typeface="arial" panose="020B0604020202020204" pitchFamily="34" charset="0"/>
                <a:ea typeface="仿宋" panose="02010609060101010101" pitchFamily="49" charset="-122"/>
              </a:rPr>
              <a:t>以亩产论英雄”，必定要以环境和能耗作为硬约束，并以效益为</a:t>
            </a:r>
            <a:r>
              <a:rPr lang="zh-CN" altLang="en-US" dirty="0" smtClean="0">
                <a:solidFill>
                  <a:schemeClr val="bg1"/>
                </a:solidFill>
                <a:latin typeface="arial" panose="020B0604020202020204" pitchFamily="34" charset="0"/>
                <a:ea typeface="仿宋" panose="02010609060101010101" pitchFamily="49" charset="-122"/>
              </a:rPr>
              <a:t>目标。</a:t>
            </a:r>
            <a:endParaRPr lang="zh-CN" altLang="en-US" dirty="0">
              <a:solidFill>
                <a:schemeClr val="bg1"/>
              </a:solidFill>
              <a:ea typeface="仿宋" panose="02010609060101010101" pitchFamily="49" charset="-122"/>
            </a:endParaRPr>
          </a:p>
        </p:txBody>
      </p:sp>
    </p:spTree>
    <p:extLst>
      <p:ext uri="{BB962C8B-B14F-4D97-AF65-F5344CB8AC3E}">
        <p14:creationId xmlns:p14="http://schemas.microsoft.com/office/powerpoint/2010/main" val="3186277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19</a:t>
            </a:fld>
            <a:endParaRPr lang="zh-CN" altLang="en-US"/>
          </a:p>
        </p:txBody>
      </p:sp>
      <p:sp>
        <p:nvSpPr>
          <p:cNvPr id="68" name="TextBox 9"/>
          <p:cNvSpPr txBox="1">
            <a:spLocks noChangeArrowheads="1"/>
          </p:cNvSpPr>
          <p:nvPr/>
        </p:nvSpPr>
        <p:spPr bwMode="auto">
          <a:xfrm>
            <a:off x="611560" y="246063"/>
            <a:ext cx="46805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三、总结与启示</a:t>
            </a:r>
            <a:endParaRPr lang="zh-CN" altLang="en-US" sz="2800" b="1" dirty="0">
              <a:solidFill>
                <a:srgbClr val="883230"/>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3981920B-25B7-1161-B07C-021E927C6951}"/>
              </a:ext>
            </a:extLst>
          </p:cNvPr>
          <p:cNvSpPr txBox="1"/>
          <p:nvPr/>
        </p:nvSpPr>
        <p:spPr>
          <a:xfrm>
            <a:off x="611560" y="980728"/>
            <a:ext cx="8075240" cy="1477328"/>
          </a:xfrm>
          <a:prstGeom prst="rect">
            <a:avLst/>
          </a:prstGeom>
          <a:noFill/>
        </p:spPr>
        <p:txBody>
          <a:bodyPr wrap="square" rtlCol="0">
            <a:spAutoFit/>
          </a:bodyPr>
          <a:lstStyle>
            <a:defPPr>
              <a:defRPr lang="zh-CN"/>
            </a:defPPr>
            <a:lvl1pPr>
              <a:lnSpc>
                <a:spcPct val="150000"/>
              </a:lnSpc>
              <a:defRPr sz="2400" b="1">
                <a:solidFill>
                  <a:srgbClr val="0070C0"/>
                </a:solidFill>
                <a:latin typeface="微软雅黑" panose="020B0503020204020204" pitchFamily="34" charset="-122"/>
                <a:ea typeface="微软雅黑" panose="020B0503020204020204" pitchFamily="34" charset="-122"/>
              </a:defRPr>
            </a:lvl1pPr>
          </a:lstStyle>
          <a:p>
            <a:pPr marL="285750" indent="-285750">
              <a:buFont typeface="Wingdings" panose="05000000000000000000" pitchFamily="2" charset="2"/>
              <a:buChar char="Ø"/>
            </a:pPr>
            <a:r>
              <a:rPr lang="zh-CN" altLang="en-US" sz="2000" dirty="0">
                <a:solidFill>
                  <a:srgbClr val="4472C5"/>
                </a:solidFill>
                <a:cs typeface="Times New Roman" panose="02020603050405020304" pitchFamily="18" charset="0"/>
              </a:rPr>
              <a:t>剥离</a:t>
            </a:r>
            <a:r>
              <a:rPr lang="zh-CN" altLang="en-US" sz="2000" dirty="0" smtClean="0">
                <a:solidFill>
                  <a:srgbClr val="4472C5"/>
                </a:solidFill>
                <a:cs typeface="Times New Roman" panose="02020603050405020304" pitchFamily="18" charset="0"/>
              </a:rPr>
              <a:t>土地</a:t>
            </a:r>
            <a:r>
              <a:rPr lang="zh-CN" altLang="en-US" sz="2000" dirty="0">
                <a:solidFill>
                  <a:srgbClr val="4472C5"/>
                </a:solidFill>
                <a:cs typeface="Times New Roman" panose="02020603050405020304" pitchFamily="18" charset="0"/>
              </a:rPr>
              <a:t>的</a:t>
            </a:r>
            <a:r>
              <a:rPr lang="zh-CN" altLang="en-US" sz="2000" dirty="0" smtClean="0">
                <a:solidFill>
                  <a:srgbClr val="4472C5"/>
                </a:solidFill>
                <a:cs typeface="Times New Roman" panose="02020603050405020304" pitchFamily="18" charset="0"/>
              </a:rPr>
              <a:t>投资</a:t>
            </a:r>
            <a:r>
              <a:rPr lang="zh-CN" altLang="en-US" sz="2000" dirty="0">
                <a:solidFill>
                  <a:srgbClr val="4472C5"/>
                </a:solidFill>
                <a:cs typeface="Times New Roman" panose="02020603050405020304" pitchFamily="18" charset="0"/>
              </a:rPr>
              <a:t>优惠</a:t>
            </a:r>
            <a:r>
              <a:rPr lang="zh-CN" altLang="en-US" sz="2000" dirty="0" smtClean="0">
                <a:solidFill>
                  <a:srgbClr val="4472C5"/>
                </a:solidFill>
                <a:cs typeface="Times New Roman" panose="02020603050405020304" pitchFamily="18" charset="0"/>
              </a:rPr>
              <a:t>工具属性</a:t>
            </a:r>
            <a:endParaRPr lang="en-US" altLang="zh-CN" sz="2000" dirty="0">
              <a:solidFill>
                <a:srgbClr val="4472C5"/>
              </a:solidFill>
              <a:cs typeface="Times New Roman" panose="02020603050405020304" pitchFamily="18" charset="0"/>
            </a:endParaRPr>
          </a:p>
          <a:p>
            <a:pPr marL="285750" indent="-285750">
              <a:buFont typeface="Wingdings" panose="05000000000000000000" pitchFamily="2" charset="2"/>
              <a:buChar char="Ø"/>
            </a:pPr>
            <a:r>
              <a:rPr lang="zh-CN" altLang="en-US" sz="2000" dirty="0" smtClean="0">
                <a:solidFill>
                  <a:srgbClr val="4472C5"/>
                </a:solidFill>
                <a:cs typeface="Times New Roman" panose="02020603050405020304" pitchFamily="18" charset="0"/>
              </a:rPr>
              <a:t>剥离土地的金融工具属性</a:t>
            </a:r>
            <a:endParaRPr lang="en-US" altLang="zh-CN" sz="2000" dirty="0" smtClean="0">
              <a:solidFill>
                <a:srgbClr val="4472C5"/>
              </a:solidFill>
              <a:cs typeface="Times New Roman" panose="02020603050405020304" pitchFamily="18" charset="0"/>
            </a:endParaRPr>
          </a:p>
          <a:p>
            <a:pPr marL="285750" indent="-285750">
              <a:buFont typeface="Wingdings" panose="05000000000000000000" pitchFamily="2" charset="2"/>
              <a:buChar char="Ø"/>
            </a:pPr>
            <a:r>
              <a:rPr lang="zh-CN" altLang="en-US" sz="2000" dirty="0" smtClean="0">
                <a:solidFill>
                  <a:srgbClr val="4472C5"/>
                </a:solidFill>
                <a:cs typeface="Times New Roman" panose="02020603050405020304" pitchFamily="18" charset="0"/>
              </a:rPr>
              <a:t>面对土地出让收入锐减状况，亦没有要求加强其收入筹集工具属性</a:t>
            </a:r>
            <a:endParaRPr lang="zh-CN" altLang="en-US" sz="2000" dirty="0">
              <a:solidFill>
                <a:srgbClr val="4472C5"/>
              </a:solidFill>
            </a:endParaRPr>
          </a:p>
        </p:txBody>
      </p:sp>
      <p:sp>
        <p:nvSpPr>
          <p:cNvPr id="9" name="文本框 8">
            <a:extLst>
              <a:ext uri="{FF2B5EF4-FFF2-40B4-BE49-F238E27FC236}">
                <a16:creationId xmlns:a16="http://schemas.microsoft.com/office/drawing/2014/main" id="{3981920B-25B7-1161-B07C-021E927C6951}"/>
              </a:ext>
            </a:extLst>
          </p:cNvPr>
          <p:cNvSpPr txBox="1"/>
          <p:nvPr/>
        </p:nvSpPr>
        <p:spPr>
          <a:xfrm>
            <a:off x="896752" y="5949280"/>
            <a:ext cx="7416824" cy="553998"/>
          </a:xfrm>
          <a:prstGeom prst="rect">
            <a:avLst/>
          </a:prstGeom>
          <a:noFill/>
        </p:spPr>
        <p:txBody>
          <a:bodyPr wrap="square" rtlCol="0">
            <a:spAutoFit/>
          </a:bodyPr>
          <a:lstStyle>
            <a:defPPr>
              <a:defRPr lang="zh-CN"/>
            </a:defPPr>
            <a:lvl1pPr>
              <a:lnSpc>
                <a:spcPct val="150000"/>
              </a:lnSpc>
              <a:defRPr sz="2400" b="1">
                <a:solidFill>
                  <a:srgbClr val="0070C0"/>
                </a:solidFill>
                <a:latin typeface="微软雅黑" panose="020B0503020204020204" pitchFamily="34" charset="-122"/>
                <a:ea typeface="微软雅黑" panose="020B0503020204020204" pitchFamily="34" charset="-122"/>
              </a:defRPr>
            </a:lvl1pPr>
          </a:lstStyle>
          <a:p>
            <a:pPr marL="285750" indent="-285750">
              <a:buFont typeface="Wingdings" panose="05000000000000000000" pitchFamily="2" charset="2"/>
              <a:buChar char="Ø"/>
            </a:pPr>
            <a:r>
              <a:rPr lang="zh-CN" altLang="en-US" sz="2000" dirty="0" smtClean="0">
                <a:cs typeface="Times New Roman" panose="02020603050405020304" pitchFamily="18" charset="0"/>
              </a:rPr>
              <a:t>突出土地供应要服务于新时代新征程高质量发展目标</a:t>
            </a:r>
            <a:endParaRPr lang="zh-CN" altLang="en-US" sz="2000" dirty="0">
              <a:solidFill>
                <a:srgbClr val="4472C5"/>
              </a:solidFill>
            </a:endParaRPr>
          </a:p>
        </p:txBody>
      </p:sp>
      <p:sp>
        <p:nvSpPr>
          <p:cNvPr id="11" name="文本框 10">
            <a:extLst>
              <a:ext uri="{FF2B5EF4-FFF2-40B4-BE49-F238E27FC236}">
                <a16:creationId xmlns:a16="http://schemas.microsoft.com/office/drawing/2014/main" id="{B58C716D-350F-094F-C9B9-436CC19A9EA7}"/>
              </a:ext>
            </a:extLst>
          </p:cNvPr>
          <p:cNvSpPr txBox="1"/>
          <p:nvPr/>
        </p:nvSpPr>
        <p:spPr>
          <a:xfrm>
            <a:off x="2591780" y="2420888"/>
            <a:ext cx="3852428" cy="369332"/>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2016-2023</a:t>
            </a:r>
            <a:r>
              <a:rPr lang="zh-CN" altLang="en-US" b="1" dirty="0" smtClean="0">
                <a:latin typeface="微软雅黑" panose="020B0503020204020204" pitchFamily="34" charset="-122"/>
                <a:ea typeface="微软雅黑" panose="020B0503020204020204" pitchFamily="34" charset="-122"/>
              </a:rPr>
              <a:t>年土地出让</a:t>
            </a:r>
            <a:r>
              <a:rPr lang="zh-CN" altLang="en-US" b="1" dirty="0">
                <a:latin typeface="微软雅黑" panose="020B0503020204020204" pitchFamily="34" charset="-122"/>
                <a:ea typeface="微软雅黑" panose="020B0503020204020204" pitchFamily="34" charset="-122"/>
              </a:rPr>
              <a:t>收入与增速</a:t>
            </a:r>
          </a:p>
        </p:txBody>
      </p:sp>
      <p:graphicFrame>
        <p:nvGraphicFramePr>
          <p:cNvPr id="13" name="图表 12">
            <a:extLst>
              <a:ext uri="{FF2B5EF4-FFF2-40B4-BE49-F238E27FC236}">
                <a16:creationId xmlns:a16="http://schemas.microsoft.com/office/drawing/2014/main" id="{CD67B3C2-E42D-5FEB-7158-B54ABA5FAD77}"/>
              </a:ext>
            </a:extLst>
          </p:cNvPr>
          <p:cNvGraphicFramePr/>
          <p:nvPr>
            <p:extLst>
              <p:ext uri="{D42A27DB-BD31-4B8C-83A1-F6EECF244321}">
                <p14:modId xmlns:p14="http://schemas.microsoft.com/office/powerpoint/2010/main" val="3511462947"/>
              </p:ext>
            </p:extLst>
          </p:nvPr>
        </p:nvGraphicFramePr>
        <p:xfrm>
          <a:off x="1691680" y="2820274"/>
          <a:ext cx="5400600" cy="31531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74144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8160" y="1396247"/>
            <a:ext cx="6275040" cy="4525963"/>
          </a:xfrm>
        </p:spPr>
        <p:txBody>
          <a:bodyPr/>
          <a:lstStyle/>
          <a:p>
            <a:pPr>
              <a:buFont typeface="Wingdings" panose="05000000000000000000" pitchFamily="2" charset="2"/>
              <a:buChar char="Ø"/>
            </a:pPr>
            <a:r>
              <a:rPr lang="en-US" altLang="zh-CN" sz="2400" b="1" dirty="0" smtClean="0">
                <a:solidFill>
                  <a:srgbClr val="0070C0"/>
                </a:solidFill>
                <a:latin typeface="微软雅黑" panose="020B0503020204020204" pitchFamily="34" charset="-122"/>
                <a:ea typeface="微软雅黑" panose="020B0503020204020204" pitchFamily="34" charset="-122"/>
              </a:rPr>
              <a:t>2011-2022</a:t>
            </a:r>
            <a:r>
              <a:rPr lang="zh-CN" altLang="en-US" sz="2400" b="1" dirty="0" smtClean="0">
                <a:solidFill>
                  <a:srgbClr val="0070C0"/>
                </a:solidFill>
                <a:latin typeface="微软雅黑" panose="020B0503020204020204" pitchFamily="34" charset="-122"/>
                <a:ea typeface="微软雅黑" panose="020B0503020204020204" pitchFamily="34" charset="-122"/>
              </a:rPr>
              <a:t>年十二年间</a:t>
            </a:r>
            <a:endParaRPr lang="en-US" altLang="zh-CN" sz="2400" b="1" dirty="0">
              <a:solidFill>
                <a:srgbClr val="0070C0"/>
              </a:solidFill>
              <a:latin typeface="微软雅黑" panose="020B0503020204020204" pitchFamily="34" charset="-122"/>
              <a:ea typeface="微软雅黑" panose="020B0503020204020204" pitchFamily="34" charset="-122"/>
            </a:endParaRPr>
          </a:p>
          <a:p>
            <a:pPr marL="684000"/>
            <a:r>
              <a:rPr lang="zh-CN" altLang="en-US" sz="2000" dirty="0" smtClean="0">
                <a:latin typeface="Times New Roman" panose="02020603050405020304" pitchFamily="18" charset="0"/>
              </a:rPr>
              <a:t>万科卖房子收到</a:t>
            </a:r>
            <a:r>
              <a:rPr lang="en-US" altLang="zh-CN" sz="2000" dirty="0" smtClean="0">
                <a:latin typeface="Times New Roman" panose="02020603050405020304" pitchFamily="18" charset="0"/>
              </a:rPr>
              <a:t>34791</a:t>
            </a:r>
            <a:r>
              <a:rPr lang="zh-CN" altLang="en-US" sz="2000" dirty="0">
                <a:latin typeface="Times New Roman" panose="02020603050405020304" pitchFamily="18" charset="0"/>
              </a:rPr>
              <a:t>亿</a:t>
            </a:r>
            <a:r>
              <a:rPr lang="zh-CN" altLang="en-US" sz="2000" dirty="0" smtClean="0">
                <a:latin typeface="Times New Roman" panose="02020603050405020304" pitchFamily="18" charset="0"/>
              </a:rPr>
              <a:t>元</a:t>
            </a:r>
            <a:endParaRPr lang="en-US" altLang="zh-CN" sz="2000" dirty="0" smtClean="0">
              <a:latin typeface="Times New Roman" panose="02020603050405020304" pitchFamily="18" charset="0"/>
            </a:endParaRPr>
          </a:p>
          <a:p>
            <a:pPr marL="684000"/>
            <a:r>
              <a:rPr lang="zh-CN" altLang="en-US" sz="2000" dirty="0" smtClean="0">
                <a:latin typeface="Times New Roman" panose="02020603050405020304" pitchFamily="18" charset="0"/>
              </a:rPr>
              <a:t>预收购房诚意金、合作方款项</a:t>
            </a:r>
            <a:r>
              <a:rPr lang="en-US" altLang="zh-CN" sz="2000" dirty="0" smtClean="0">
                <a:latin typeface="Times New Roman" panose="02020603050405020304" pitchFamily="18" charset="0"/>
              </a:rPr>
              <a:t>3022</a:t>
            </a:r>
            <a:r>
              <a:rPr lang="zh-CN" altLang="en-US" sz="2000" dirty="0" smtClean="0">
                <a:latin typeface="Times New Roman" panose="02020603050405020304" pitchFamily="18" charset="0"/>
              </a:rPr>
              <a:t>亿元</a:t>
            </a:r>
            <a:endParaRPr lang="en-US" altLang="zh-CN" sz="2000" dirty="0" smtClean="0">
              <a:latin typeface="Times New Roman" panose="02020603050405020304" pitchFamily="18" charset="0"/>
            </a:endParaRPr>
          </a:p>
          <a:p>
            <a:pPr>
              <a:spcBef>
                <a:spcPts val="1800"/>
              </a:spcBef>
              <a:buFont typeface="Wingdings" panose="05000000000000000000" pitchFamily="2" charset="2"/>
              <a:buChar char="Ø"/>
            </a:pPr>
            <a:r>
              <a:rPr lang="zh-CN" altLang="en-US" sz="2400" b="1" dirty="0" smtClean="0">
                <a:solidFill>
                  <a:srgbClr val="0070C0"/>
                </a:solidFill>
                <a:latin typeface="微软雅黑" panose="020B0503020204020204" pitchFamily="34" charset="-122"/>
                <a:ea typeface="微软雅黑" panose="020B0503020204020204" pitchFamily="34" charset="-122"/>
              </a:rPr>
              <a:t>十二年间主要支出去向</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pPr marL="684000"/>
            <a:r>
              <a:rPr lang="zh-CN" altLang="en-US" sz="2000" dirty="0" smtClean="0">
                <a:latin typeface="Times New Roman" panose="02020603050405020304" pitchFamily="18" charset="0"/>
              </a:rPr>
              <a:t>分红，分红</a:t>
            </a:r>
            <a:r>
              <a:rPr lang="en-US" altLang="zh-CN" sz="2000" dirty="0" smtClean="0">
                <a:latin typeface="Times New Roman" panose="02020603050405020304" pitchFamily="18" charset="0"/>
              </a:rPr>
              <a:t>906</a:t>
            </a:r>
            <a:r>
              <a:rPr lang="zh-CN" altLang="en-US" sz="2000" dirty="0" smtClean="0">
                <a:latin typeface="Times New Roman" panose="02020603050405020304" pitchFamily="18" charset="0"/>
              </a:rPr>
              <a:t>亿元，占比为</a:t>
            </a:r>
            <a:r>
              <a:rPr lang="en-US" altLang="zh-CN" sz="2000" dirty="0" smtClean="0">
                <a:latin typeface="Times New Roman" panose="02020603050405020304" pitchFamily="18" charset="0"/>
              </a:rPr>
              <a:t>2.6%</a:t>
            </a:r>
            <a:endParaRPr lang="en-US" altLang="zh-CN" sz="2000" dirty="0">
              <a:latin typeface="Times New Roman" panose="02020603050405020304" pitchFamily="18" charset="0"/>
            </a:endParaRPr>
          </a:p>
          <a:p>
            <a:pPr marL="684000"/>
            <a:r>
              <a:rPr lang="zh-CN" altLang="en-US" sz="2000" dirty="0" smtClean="0">
                <a:latin typeface="Times New Roman" panose="02020603050405020304" pitchFamily="18" charset="0"/>
              </a:rPr>
              <a:t>员工工资</a:t>
            </a:r>
            <a:r>
              <a:rPr lang="en-US" altLang="zh-CN" sz="2000" dirty="0" smtClean="0">
                <a:latin typeface="Times New Roman" panose="02020603050405020304" pitchFamily="18" charset="0"/>
              </a:rPr>
              <a:t>1197</a:t>
            </a:r>
            <a:r>
              <a:rPr lang="zh-CN" altLang="en-US" sz="2000" dirty="0" smtClean="0">
                <a:latin typeface="Times New Roman" panose="02020603050405020304" pitchFamily="18" charset="0"/>
              </a:rPr>
              <a:t>亿元，占比</a:t>
            </a:r>
            <a:r>
              <a:rPr lang="en-US" altLang="zh-CN" sz="2000" dirty="0" smtClean="0">
                <a:latin typeface="Times New Roman" panose="02020603050405020304" pitchFamily="18" charset="0"/>
              </a:rPr>
              <a:t>3.44%</a:t>
            </a:r>
          </a:p>
          <a:p>
            <a:pPr marL="684000"/>
            <a:r>
              <a:rPr lang="zh-CN" altLang="en-US" sz="2000" dirty="0" smtClean="0">
                <a:latin typeface="Times New Roman" panose="02020603050405020304" pitchFamily="18" charset="0"/>
              </a:rPr>
              <a:t>支付银行利息</a:t>
            </a:r>
            <a:r>
              <a:rPr lang="en-US" altLang="zh-CN" sz="2000" dirty="0" smtClean="0">
                <a:latin typeface="Times New Roman" panose="02020603050405020304" pitchFamily="18" charset="0"/>
              </a:rPr>
              <a:t>1780</a:t>
            </a:r>
            <a:r>
              <a:rPr lang="zh-CN" altLang="en-US" sz="2000" dirty="0" smtClean="0">
                <a:latin typeface="Times New Roman" panose="02020603050405020304" pitchFamily="18" charset="0"/>
              </a:rPr>
              <a:t>亿元，占比</a:t>
            </a:r>
            <a:r>
              <a:rPr lang="en-US" altLang="zh-CN" sz="2000" dirty="0" smtClean="0">
                <a:latin typeface="Times New Roman" panose="02020603050405020304" pitchFamily="18" charset="0"/>
              </a:rPr>
              <a:t>5.12%</a:t>
            </a:r>
          </a:p>
          <a:p>
            <a:pPr marL="684000"/>
            <a:r>
              <a:rPr lang="zh-CN" altLang="en-US" sz="2000" dirty="0" smtClean="0">
                <a:latin typeface="Times New Roman" panose="02020603050405020304" pitchFamily="18" charset="0"/>
              </a:rPr>
              <a:t>形成的固定资产</a:t>
            </a:r>
            <a:r>
              <a:rPr lang="en-US" altLang="zh-CN" sz="2000" dirty="0" smtClean="0">
                <a:latin typeface="Times New Roman" panose="02020603050405020304" pitchFamily="18" charset="0"/>
              </a:rPr>
              <a:t>530</a:t>
            </a:r>
            <a:r>
              <a:rPr lang="zh-CN" altLang="en-US" sz="2000" dirty="0" smtClean="0">
                <a:latin typeface="Times New Roman" panose="02020603050405020304" pitchFamily="18" charset="0"/>
              </a:rPr>
              <a:t>亿元，占比</a:t>
            </a:r>
            <a:r>
              <a:rPr lang="en-US" altLang="zh-CN" sz="2000" dirty="0" smtClean="0">
                <a:latin typeface="Times New Roman" panose="02020603050405020304" pitchFamily="18" charset="0"/>
              </a:rPr>
              <a:t>1.5%</a:t>
            </a:r>
          </a:p>
          <a:p>
            <a:pPr marL="684000"/>
            <a:r>
              <a:rPr lang="zh-CN" altLang="en-US" sz="2000" dirty="0" smtClean="0">
                <a:latin typeface="Times New Roman" panose="02020603050405020304" pitchFamily="18" charset="0"/>
              </a:rPr>
              <a:t>支付上游客户款</a:t>
            </a:r>
            <a:r>
              <a:rPr lang="en-US" altLang="zh-CN" sz="2000" dirty="0" smtClean="0">
                <a:latin typeface="Times New Roman" panose="02020603050405020304" pitchFamily="18" charset="0"/>
              </a:rPr>
              <a:t>12248</a:t>
            </a:r>
            <a:r>
              <a:rPr lang="zh-CN" altLang="en-US" sz="2000" dirty="0" smtClean="0">
                <a:latin typeface="Times New Roman" panose="02020603050405020304" pitchFamily="18" charset="0"/>
              </a:rPr>
              <a:t>亿元，占比</a:t>
            </a:r>
            <a:r>
              <a:rPr lang="en-US" altLang="zh-CN" sz="2000" dirty="0" smtClean="0">
                <a:latin typeface="Times New Roman" panose="02020603050405020304" pitchFamily="18" charset="0"/>
              </a:rPr>
              <a:t>35.2%</a:t>
            </a:r>
          </a:p>
          <a:p>
            <a:pPr marL="684000"/>
            <a:r>
              <a:rPr lang="zh-CN" altLang="en-US" sz="2000" dirty="0" smtClean="0">
                <a:latin typeface="Times New Roman" panose="02020603050405020304" pitchFamily="18" charset="0"/>
              </a:rPr>
              <a:t>支付的各项税费</a:t>
            </a:r>
            <a:r>
              <a:rPr lang="en-US" altLang="zh-CN" sz="2000" dirty="0" smtClean="0">
                <a:latin typeface="Times New Roman" panose="02020603050405020304" pitchFamily="18" charset="0"/>
              </a:rPr>
              <a:t>4647</a:t>
            </a:r>
            <a:r>
              <a:rPr lang="zh-CN" altLang="en-US" sz="2000" dirty="0" smtClean="0">
                <a:latin typeface="Times New Roman" panose="02020603050405020304" pitchFamily="18" charset="0"/>
              </a:rPr>
              <a:t>亿元，占比</a:t>
            </a:r>
            <a:r>
              <a:rPr lang="en-US" altLang="zh-CN" sz="2800" dirty="0" smtClean="0">
                <a:solidFill>
                  <a:srgbClr val="FF0000"/>
                </a:solidFill>
                <a:latin typeface="Times New Roman" panose="02020603050405020304" pitchFamily="18" charset="0"/>
              </a:rPr>
              <a:t>13.36%</a:t>
            </a:r>
            <a:endParaRPr lang="en-US" altLang="zh-CN" sz="2800" dirty="0">
              <a:solidFill>
                <a:srgbClr val="FF0000"/>
              </a:solidFill>
              <a:latin typeface="Times New Roman" panose="02020603050405020304" pitchFamily="18" charset="0"/>
            </a:endParaRPr>
          </a:p>
          <a:p>
            <a:pPr>
              <a:spcBef>
                <a:spcPts val="1800"/>
              </a:spcBef>
              <a:buFont typeface="Wingdings" panose="05000000000000000000" pitchFamily="2" charset="2"/>
              <a:buChar char="Ø"/>
            </a:pPr>
            <a:r>
              <a:rPr lang="zh-CN" altLang="en-US" sz="2400" b="1" dirty="0" smtClean="0">
                <a:solidFill>
                  <a:srgbClr val="0070C0"/>
                </a:solidFill>
                <a:latin typeface="微软雅黑" panose="020B0503020204020204" pitchFamily="34" charset="-122"/>
                <a:ea typeface="微软雅黑" panose="020B0503020204020204" pitchFamily="34" charset="-122"/>
              </a:rPr>
              <a:t>拿地是一个大头</a:t>
            </a:r>
            <a:endParaRPr lang="en-US" altLang="zh-CN" sz="2400" b="1" dirty="0">
              <a:solidFill>
                <a:srgbClr val="0070C0"/>
              </a:solidFill>
              <a:latin typeface="微软雅黑" panose="020B0503020204020204" pitchFamily="34" charset="-122"/>
              <a:ea typeface="微软雅黑" panose="020B0503020204020204" pitchFamily="34" charset="-122"/>
            </a:endParaRPr>
          </a:p>
          <a:p>
            <a:pPr marL="684000"/>
            <a:r>
              <a:rPr lang="zh-CN" altLang="en-US" sz="2000" dirty="0" smtClean="0">
                <a:latin typeface="Times New Roman" panose="02020603050405020304" pitchFamily="18" charset="0"/>
              </a:rPr>
              <a:t>合计</a:t>
            </a:r>
            <a:r>
              <a:rPr lang="en-US" altLang="zh-CN" sz="2000" dirty="0" smtClean="0">
                <a:latin typeface="Times New Roman" panose="02020603050405020304" pitchFamily="18" charset="0"/>
              </a:rPr>
              <a:t>12172</a:t>
            </a:r>
            <a:r>
              <a:rPr lang="zh-CN" altLang="en-US" sz="2000" dirty="0" smtClean="0">
                <a:latin typeface="Times New Roman" panose="02020603050405020304" pitchFamily="18" charset="0"/>
              </a:rPr>
              <a:t>亿元，占比</a:t>
            </a:r>
            <a:r>
              <a:rPr lang="en-US" altLang="zh-CN" sz="2800" dirty="0" smtClean="0">
                <a:solidFill>
                  <a:srgbClr val="FF0000"/>
                </a:solidFill>
                <a:latin typeface="Times New Roman" panose="02020603050405020304" pitchFamily="18" charset="0"/>
              </a:rPr>
              <a:t>34.99%</a:t>
            </a:r>
            <a:endParaRPr lang="en-US" altLang="zh-CN" sz="2800" dirty="0" smtClean="0">
              <a:solidFill>
                <a:srgbClr val="FF0000"/>
              </a:solidFill>
              <a:latin typeface="Times New Roman" panose="02020603050405020304" pitchFamily="18" charset="0"/>
            </a:endParaRPr>
          </a:p>
          <a:p>
            <a:pPr marL="684000"/>
            <a:endParaRPr lang="zh-CN" altLang="en-US" sz="2000" dirty="0">
              <a:latin typeface="Times New Roman" panose="02020603050405020304" pitchFamily="18" charset="0"/>
            </a:endParaRPr>
          </a:p>
        </p:txBody>
      </p:sp>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2</a:t>
            </a:fld>
            <a:endParaRPr lang="zh-CN" altLang="en-US" dirty="0"/>
          </a:p>
        </p:txBody>
      </p:sp>
      <p:sp>
        <p:nvSpPr>
          <p:cNvPr id="10" name="文本框 9">
            <a:extLst>
              <a:ext uri="{FF2B5EF4-FFF2-40B4-BE49-F238E27FC236}">
                <a16:creationId xmlns:a16="http://schemas.microsoft.com/office/drawing/2014/main" id="{A2764345-24B7-CE4D-2E7A-DD4B7CC41244}"/>
              </a:ext>
            </a:extLst>
          </p:cNvPr>
          <p:cNvSpPr txBox="1"/>
          <p:nvPr/>
        </p:nvSpPr>
        <p:spPr>
          <a:xfrm>
            <a:off x="5705257" y="3853627"/>
            <a:ext cx="2987824" cy="2308324"/>
          </a:xfrm>
          <a:prstGeom prst="rect">
            <a:avLst/>
          </a:prstGeom>
          <a:noFill/>
        </p:spPr>
        <p:txBody>
          <a:bodyPr wrap="square" rtlCol="0">
            <a:spAutoFit/>
          </a:bodyPr>
          <a:lstStyle/>
          <a:p>
            <a:r>
              <a:rPr lang="zh-CN" altLang="en-US" b="1" dirty="0">
                <a:latin typeface="Times New Roman" panose="02020603050405020304" pitchFamily="18" charset="0"/>
                <a:ea typeface="微软雅黑" panose="020B0503020204020204" pitchFamily="34" charset="-122"/>
              </a:rPr>
              <a:t>万科企业股份有限公司（简称万科或万科集团，证券简称：万科</a:t>
            </a:r>
            <a:r>
              <a:rPr lang="en-US" altLang="zh-CN" b="1" dirty="0">
                <a:latin typeface="Times New Roman" panose="02020603050405020304" pitchFamily="18" charset="0"/>
                <a:ea typeface="微软雅黑" panose="020B0503020204020204" pitchFamily="34" charset="-122"/>
              </a:rPr>
              <a:t>A</a:t>
            </a:r>
            <a:r>
              <a:rPr lang="zh-CN" altLang="en-US" b="1" dirty="0">
                <a:latin typeface="Times New Roman" panose="02020603050405020304" pitchFamily="18" charset="0"/>
                <a:ea typeface="微软雅黑" panose="020B0503020204020204" pitchFamily="34" charset="-122"/>
              </a:rPr>
              <a:t>、证券代码：</a:t>
            </a:r>
            <a:r>
              <a:rPr lang="en-US" altLang="zh-CN" b="1" dirty="0" smtClean="0">
                <a:latin typeface="Times New Roman" panose="02020603050405020304" pitchFamily="18" charset="0"/>
                <a:ea typeface="微软雅黑" panose="020B0503020204020204" pitchFamily="34" charset="-122"/>
              </a:rPr>
              <a:t>000002</a:t>
            </a:r>
            <a:r>
              <a:rPr lang="zh-CN" altLang="en-US" b="1" dirty="0" smtClean="0">
                <a:latin typeface="Times New Roman" panose="02020603050405020304" pitchFamily="18" charset="0"/>
                <a:ea typeface="微软雅黑" panose="020B0503020204020204" pitchFamily="34" charset="-122"/>
              </a:rPr>
              <a:t>），</a:t>
            </a:r>
            <a:r>
              <a:rPr lang="zh-CN" altLang="en-US" b="1" dirty="0">
                <a:latin typeface="Times New Roman" panose="02020603050405020304" pitchFamily="18" charset="0"/>
                <a:ea typeface="微软雅黑" panose="020B0503020204020204" pitchFamily="34" charset="-122"/>
              </a:rPr>
              <a:t>公司成立于</a:t>
            </a:r>
            <a:r>
              <a:rPr lang="en-US" altLang="zh-CN" b="1" dirty="0">
                <a:latin typeface="Times New Roman" panose="02020603050405020304" pitchFamily="18" charset="0"/>
                <a:ea typeface="微软雅黑" panose="020B0503020204020204" pitchFamily="34" charset="-122"/>
              </a:rPr>
              <a:t>1984</a:t>
            </a:r>
            <a:r>
              <a:rPr lang="zh-CN" altLang="en-US" b="1" dirty="0">
                <a:latin typeface="Times New Roman" panose="02020603050405020304" pitchFamily="18" charset="0"/>
                <a:ea typeface="微软雅黑" panose="020B0503020204020204" pitchFamily="34" charset="-122"/>
              </a:rPr>
              <a:t>年</a:t>
            </a:r>
            <a:r>
              <a:rPr lang="en-US" altLang="zh-CN" b="1" dirty="0">
                <a:latin typeface="Times New Roman" panose="02020603050405020304" pitchFamily="18" charset="0"/>
                <a:ea typeface="微软雅黑" panose="020B0503020204020204" pitchFamily="34" charset="-122"/>
              </a:rPr>
              <a:t>05</a:t>
            </a:r>
            <a:r>
              <a:rPr lang="zh-CN" altLang="en-US" b="1" dirty="0" smtClean="0">
                <a:latin typeface="Times New Roman" panose="02020603050405020304" pitchFamily="18" charset="0"/>
                <a:ea typeface="微软雅黑" panose="020B0503020204020204" pitchFamily="34" charset="-122"/>
              </a:rPr>
              <a:t>月，</a:t>
            </a:r>
            <a:r>
              <a:rPr lang="zh-CN" altLang="en-US" b="1" dirty="0">
                <a:latin typeface="Times New Roman" panose="02020603050405020304" pitchFamily="18" charset="0"/>
                <a:ea typeface="微软雅黑" panose="020B0503020204020204" pitchFamily="34" charset="-122"/>
              </a:rPr>
              <a:t>总部位于中国广东省深圳市盐田区大梅沙环梅路</a:t>
            </a:r>
            <a:r>
              <a:rPr lang="en-US" altLang="zh-CN" b="1" dirty="0">
                <a:latin typeface="Times New Roman" panose="02020603050405020304" pitchFamily="18" charset="0"/>
                <a:ea typeface="微软雅黑" panose="020B0503020204020204" pitchFamily="34" charset="-122"/>
              </a:rPr>
              <a:t>33</a:t>
            </a:r>
            <a:r>
              <a:rPr lang="zh-CN" altLang="en-US" b="1" dirty="0">
                <a:latin typeface="Times New Roman" panose="02020603050405020304" pitchFamily="18" charset="0"/>
                <a:ea typeface="微软雅黑" panose="020B0503020204020204" pitchFamily="34" charset="-122"/>
              </a:rPr>
              <a:t>号万科中心，现任董事会主席郁亮。</a:t>
            </a:r>
            <a:endParaRPr lang="zh-CN" altLang="en-US" b="1" dirty="0">
              <a:latin typeface="Times New Roman" panose="02020603050405020304" pitchFamily="18" charset="0"/>
              <a:ea typeface="微软雅黑" panose="020B0503020204020204" pitchFamily="34" charset="-122"/>
            </a:endParaRPr>
          </a:p>
        </p:txBody>
      </p:sp>
      <p:sp>
        <p:nvSpPr>
          <p:cNvPr id="9" name="TextBox 9"/>
          <p:cNvSpPr txBox="1">
            <a:spLocks noChangeArrowheads="1"/>
          </p:cNvSpPr>
          <p:nvPr/>
        </p:nvSpPr>
        <p:spPr bwMode="auto">
          <a:xfrm>
            <a:off x="220471" y="226994"/>
            <a:ext cx="70567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一、土地市场化时代和土地财政发展</a:t>
            </a:r>
            <a:endParaRPr lang="zh-CN" altLang="en-US" sz="2800" b="1" dirty="0">
              <a:solidFill>
                <a:srgbClr val="883230"/>
              </a:solidFill>
              <a:latin typeface="微软雅黑" panose="020B0503020204020204" pitchFamily="34" charset="-122"/>
              <a:ea typeface="微软雅黑" panose="020B0503020204020204" pitchFamily="34" charset="-122"/>
            </a:endParaRPr>
          </a:p>
        </p:txBody>
      </p:sp>
      <p:sp>
        <p:nvSpPr>
          <p:cNvPr id="11" name="TextBox 9"/>
          <p:cNvSpPr txBox="1">
            <a:spLocks noChangeArrowheads="1"/>
          </p:cNvSpPr>
          <p:nvPr/>
        </p:nvSpPr>
        <p:spPr bwMode="auto">
          <a:xfrm>
            <a:off x="422288" y="934582"/>
            <a:ext cx="7056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smtClean="0">
                <a:solidFill>
                  <a:srgbClr val="883230"/>
                </a:solidFill>
                <a:latin typeface="微软雅黑" panose="020B0503020204020204" pitchFamily="34" charset="-122"/>
                <a:ea typeface="微软雅黑" panose="020B0503020204020204" pitchFamily="34" charset="-122"/>
              </a:rPr>
              <a:t>先看一下深圳万科的故事</a:t>
            </a:r>
            <a:endParaRPr lang="zh-CN" altLang="en-US" sz="2400" b="1" dirty="0">
              <a:solidFill>
                <a:srgbClr val="883230"/>
              </a:solidFill>
              <a:latin typeface="微软雅黑" panose="020B0503020204020204" pitchFamily="34" charset="-122"/>
              <a:ea typeface="微软雅黑" panose="020B0503020204020204" pitchFamily="34" charset="-122"/>
            </a:endParaRPr>
          </a:p>
        </p:txBody>
      </p:sp>
      <p:pic>
        <p:nvPicPr>
          <p:cNvPr id="1026" name="Picture 2" descr="https://img.zzxdc.com/public/2020/04/08/wDAwhTyK5mNeSYd.png%21works_deta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5540" y="1530252"/>
            <a:ext cx="3207259" cy="212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87561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20</a:t>
            </a:fld>
            <a:endParaRPr lang="zh-CN" altLang="en-US" dirty="0"/>
          </a:p>
        </p:txBody>
      </p:sp>
      <p:sp>
        <p:nvSpPr>
          <p:cNvPr id="68" name="TextBox 9"/>
          <p:cNvSpPr txBox="1">
            <a:spLocks noChangeArrowheads="1"/>
          </p:cNvSpPr>
          <p:nvPr/>
        </p:nvSpPr>
        <p:spPr bwMode="auto">
          <a:xfrm>
            <a:off x="611560" y="246063"/>
            <a:ext cx="51845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solidFill>
                  <a:srgbClr val="883230"/>
                </a:solidFill>
                <a:latin typeface="微软雅黑" panose="020B0503020204020204" pitchFamily="34" charset="-122"/>
                <a:ea typeface="微软雅黑" panose="020B0503020204020204" pitchFamily="34" charset="-122"/>
              </a:rPr>
              <a:t>从</a:t>
            </a:r>
            <a:r>
              <a:rPr lang="zh-CN" altLang="en-US" sz="2800" b="1" dirty="0" smtClean="0">
                <a:solidFill>
                  <a:srgbClr val="883230"/>
                </a:solidFill>
                <a:latin typeface="微软雅黑" panose="020B0503020204020204" pitchFamily="34" charset="-122"/>
                <a:ea typeface="微软雅黑" panose="020B0503020204020204" pitchFamily="34" charset="-122"/>
              </a:rPr>
              <a:t>土地债券的变化可见一斑</a:t>
            </a:r>
            <a:endParaRPr lang="zh-CN" altLang="en-US" sz="2800" b="1" dirty="0">
              <a:solidFill>
                <a:srgbClr val="883230"/>
              </a:solidFill>
              <a:latin typeface="微软雅黑" panose="020B0503020204020204" pitchFamily="34" charset="-122"/>
              <a:ea typeface="微软雅黑" panose="020B0503020204020204" pitchFamily="34" charset="-122"/>
            </a:endParaRPr>
          </a:p>
        </p:txBody>
      </p:sp>
      <p:sp>
        <p:nvSpPr>
          <p:cNvPr id="5" name="内容占位符 2"/>
          <p:cNvSpPr>
            <a:spLocks noGrp="1"/>
          </p:cNvSpPr>
          <p:nvPr>
            <p:ph idx="1"/>
          </p:nvPr>
        </p:nvSpPr>
        <p:spPr>
          <a:xfrm>
            <a:off x="467544" y="1268760"/>
            <a:ext cx="8136904" cy="2739083"/>
          </a:xfrm>
        </p:spPr>
        <p:txBody>
          <a:bodyPr/>
          <a:lstStyle/>
          <a:p>
            <a:pPr>
              <a:buFont typeface="Wingdings" panose="05000000000000000000" pitchFamily="2" charset="2"/>
              <a:buChar char="Ø"/>
            </a:pPr>
            <a:r>
              <a:rPr lang="zh-CN" altLang="en-US" sz="2400" b="1" dirty="0" smtClean="0">
                <a:solidFill>
                  <a:srgbClr val="0070C0"/>
                </a:solidFill>
                <a:latin typeface="微软雅黑" panose="020B0503020204020204" pitchFamily="34" charset="-122"/>
                <a:ea typeface="微软雅黑" panose="020B0503020204020204" pitchFamily="34" charset="-122"/>
              </a:rPr>
              <a:t>停止发行地方政府土地储备专项债券</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pPr marL="684000">
              <a:lnSpc>
                <a:spcPct val="150000"/>
              </a:lnSpc>
              <a:spcBef>
                <a:spcPts val="1200"/>
              </a:spcBef>
            </a:pPr>
            <a:r>
              <a:rPr lang="zh-CN" altLang="en-US" sz="1800" dirty="0">
                <a:latin typeface="Times New Roman" panose="02020603050405020304" pitchFamily="18" charset="0"/>
              </a:rPr>
              <a:t>“专项债资金不得用于土地储备和房地产相关领域的产业项目，明确为加快发行使用地方政府专项债券、扩大专项债券使用范围，将专项债重点用于交通基础设施、能源项目、生态环保项目、民生服务等领域。</a:t>
            </a:r>
            <a:r>
              <a:rPr lang="zh-CN" altLang="en-US" sz="1800" dirty="0" smtClean="0">
                <a:latin typeface="Times New Roman" panose="02020603050405020304" pitchFamily="18" charset="0"/>
              </a:rPr>
              <a:t>”</a:t>
            </a:r>
            <a:endParaRPr lang="en-US" altLang="zh-CN" sz="1800" dirty="0" smtClean="0">
              <a:latin typeface="Times New Roman" panose="02020603050405020304" pitchFamily="18" charset="0"/>
            </a:endParaRPr>
          </a:p>
          <a:p>
            <a:pPr marL="341100" indent="0" algn="r">
              <a:lnSpc>
                <a:spcPct val="150000"/>
              </a:lnSpc>
              <a:spcBef>
                <a:spcPts val="0"/>
              </a:spcBef>
              <a:buNone/>
            </a:pPr>
            <a:r>
              <a:rPr lang="en-US" altLang="zh-CN" sz="1800" dirty="0">
                <a:latin typeface="Times New Roman" panose="02020603050405020304" pitchFamily="18" charset="0"/>
                <a:ea typeface="仿宋" panose="02010609060101010101" pitchFamily="49" charset="-122"/>
              </a:rPr>
              <a:t>——</a:t>
            </a:r>
            <a:r>
              <a:rPr lang="en-US" altLang="zh-CN" sz="1800" dirty="0" smtClean="0">
                <a:latin typeface="Times New Roman" panose="02020603050405020304" pitchFamily="18" charset="0"/>
                <a:ea typeface="仿宋" panose="02010609060101010101" pitchFamily="49" charset="-122"/>
              </a:rPr>
              <a:t>2019</a:t>
            </a:r>
            <a:r>
              <a:rPr lang="zh-CN" altLang="en-US" sz="1800" dirty="0" smtClean="0">
                <a:latin typeface="Times New Roman" panose="02020603050405020304" pitchFamily="18" charset="0"/>
                <a:ea typeface="仿宋" panose="02010609060101010101" pitchFamily="49" charset="-122"/>
              </a:rPr>
              <a:t>年“国常会”精神</a:t>
            </a:r>
            <a:endParaRPr lang="en-US" altLang="zh-CN" sz="1800" b="1" dirty="0" smtClean="0">
              <a:latin typeface="Times New Roman" panose="02020603050405020304" pitchFamily="18" charset="0"/>
            </a:endParaRPr>
          </a:p>
        </p:txBody>
      </p:sp>
      <p:sp>
        <p:nvSpPr>
          <p:cNvPr id="10" name="内容占位符 2"/>
          <p:cNvSpPr txBox="1">
            <a:spLocks/>
          </p:cNvSpPr>
          <p:nvPr/>
        </p:nvSpPr>
        <p:spPr>
          <a:xfrm>
            <a:off x="523121" y="3617267"/>
            <a:ext cx="8136904" cy="273908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zh-CN" altLang="en-US" sz="2400" b="1" dirty="0" smtClean="0">
                <a:solidFill>
                  <a:srgbClr val="0070C0"/>
                </a:solidFill>
                <a:latin typeface="微软雅黑" panose="020B0503020204020204" pitchFamily="34" charset="-122"/>
                <a:ea typeface="微软雅黑" panose="020B0503020204020204" pitchFamily="34" charset="-122"/>
              </a:rPr>
              <a:t>但土地出让收入却可作为各领域专项债券偿债来源</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pPr marL="684000">
              <a:lnSpc>
                <a:spcPct val="150000"/>
              </a:lnSpc>
              <a:spcBef>
                <a:spcPts val="1200"/>
              </a:spcBef>
            </a:pPr>
            <a:r>
              <a:rPr lang="zh-CN" altLang="en-US" sz="1800" dirty="0">
                <a:latin typeface="Times New Roman" panose="02020603050405020304" pitchFamily="18" charset="0"/>
              </a:rPr>
              <a:t>从</a:t>
            </a:r>
            <a:r>
              <a:rPr lang="en-US" altLang="zh-CN" sz="1800" dirty="0">
                <a:latin typeface="Times New Roman" panose="02020603050405020304" pitchFamily="18" charset="0"/>
              </a:rPr>
              <a:t>2019</a:t>
            </a:r>
            <a:r>
              <a:rPr lang="zh-CN" altLang="en-US" sz="1800" dirty="0">
                <a:latin typeface="Times New Roman" panose="02020603050405020304" pitchFamily="18" charset="0"/>
              </a:rPr>
              <a:t>年</a:t>
            </a:r>
            <a:r>
              <a:rPr lang="en-US" altLang="zh-CN" sz="1800" dirty="0">
                <a:latin typeface="Times New Roman" panose="02020603050405020304" pitchFamily="18" charset="0"/>
              </a:rPr>
              <a:t>8</a:t>
            </a:r>
            <a:r>
              <a:rPr lang="zh-CN" altLang="en-US" sz="1800" dirty="0">
                <a:latin typeface="Times New Roman" panose="02020603050405020304" pitchFamily="18" charset="0"/>
              </a:rPr>
              <a:t>月土储债券停止发行至</a:t>
            </a:r>
            <a:r>
              <a:rPr lang="en-US" altLang="zh-CN" sz="1800" dirty="0">
                <a:latin typeface="Times New Roman" panose="02020603050405020304" pitchFamily="18" charset="0"/>
              </a:rPr>
              <a:t>2023</a:t>
            </a:r>
            <a:r>
              <a:rPr lang="zh-CN" altLang="en-US" sz="1800" dirty="0">
                <a:latin typeface="Times New Roman" panose="02020603050405020304" pitchFamily="18" charset="0"/>
              </a:rPr>
              <a:t>年</a:t>
            </a:r>
            <a:r>
              <a:rPr lang="en-US" altLang="zh-CN" sz="1800" dirty="0">
                <a:latin typeface="Times New Roman" panose="02020603050405020304" pitchFamily="18" charset="0"/>
              </a:rPr>
              <a:t>10</a:t>
            </a:r>
            <a:r>
              <a:rPr lang="zh-CN" altLang="en-US" sz="1800" dirty="0">
                <a:latin typeface="Times New Roman" panose="02020603050405020304" pitchFamily="18" charset="0"/>
              </a:rPr>
              <a:t>月，从专业网站获取</a:t>
            </a:r>
            <a:r>
              <a:rPr lang="en-US" altLang="zh-CN" sz="1800" dirty="0">
                <a:latin typeface="Times New Roman" panose="02020603050405020304" pitchFamily="18" charset="0"/>
              </a:rPr>
              <a:t>5430</a:t>
            </a:r>
            <a:r>
              <a:rPr lang="zh-CN" altLang="en-US" sz="1800" dirty="0">
                <a:latin typeface="Times New Roman" panose="02020603050405020304" pitchFamily="18" charset="0"/>
              </a:rPr>
              <a:t>只新增专项债券信息中可知，有</a:t>
            </a:r>
            <a:r>
              <a:rPr lang="en-US" altLang="zh-CN" sz="1800" dirty="0">
                <a:latin typeface="Times New Roman" panose="02020603050405020304" pitchFamily="18" charset="0"/>
              </a:rPr>
              <a:t>2112</a:t>
            </a:r>
            <a:r>
              <a:rPr lang="zh-CN" altLang="en-US" sz="1800" dirty="0">
                <a:latin typeface="Times New Roman" panose="02020603050405020304" pitchFamily="18" charset="0"/>
              </a:rPr>
              <a:t>只各类型专项债券在其“一案两书”信息中披露将会采用“土地出让收入”作为偿债来源，占比达到</a:t>
            </a:r>
            <a:r>
              <a:rPr lang="en-US" altLang="zh-CN" sz="1800" dirty="0">
                <a:latin typeface="Times New Roman" panose="02020603050405020304" pitchFamily="18" charset="0"/>
              </a:rPr>
              <a:t>38.9%</a:t>
            </a:r>
            <a:r>
              <a:rPr lang="zh-CN" altLang="en-US" sz="1800" dirty="0" smtClean="0">
                <a:latin typeface="Times New Roman" panose="02020603050405020304" pitchFamily="18" charset="0"/>
              </a:rPr>
              <a:t>。</a:t>
            </a:r>
            <a:endParaRPr lang="en-US" altLang="zh-CN" sz="1800" dirty="0" smtClean="0">
              <a:latin typeface="Times New Roman" panose="02020603050405020304" pitchFamily="18" charset="0"/>
            </a:endParaRPr>
          </a:p>
          <a:p>
            <a:pPr marL="341100" indent="0" algn="r">
              <a:lnSpc>
                <a:spcPct val="150000"/>
              </a:lnSpc>
              <a:spcBef>
                <a:spcPts val="0"/>
              </a:spcBef>
              <a:buFont typeface="Arial" panose="020B0604020202020204" pitchFamily="34" charset="0"/>
              <a:buNone/>
            </a:pPr>
            <a:r>
              <a:rPr lang="en-US" altLang="zh-CN" sz="1800" dirty="0" smtClean="0">
                <a:latin typeface="Times New Roman" panose="02020603050405020304" pitchFamily="18" charset="0"/>
                <a:ea typeface="仿宋" panose="02010609060101010101" pitchFamily="49" charset="-122"/>
              </a:rPr>
              <a:t>——</a:t>
            </a:r>
            <a:r>
              <a:rPr lang="zh-CN" altLang="en-US" sz="1800" dirty="0" smtClean="0">
                <a:latin typeface="Times New Roman" panose="02020603050405020304" pitchFamily="18" charset="0"/>
                <a:ea typeface="仿宋" panose="02010609060101010101" pitchFamily="49" charset="-122"/>
              </a:rPr>
              <a:t>作者整理</a:t>
            </a:r>
            <a:endParaRPr lang="en-US" altLang="zh-CN" sz="1800" b="1" dirty="0" smtClean="0">
              <a:latin typeface="Times New Roman" panose="02020603050405020304" pitchFamily="18" charset="0"/>
            </a:endParaRPr>
          </a:p>
        </p:txBody>
      </p:sp>
    </p:spTree>
    <p:extLst>
      <p:ext uri="{BB962C8B-B14F-4D97-AF65-F5344CB8AC3E}">
        <p14:creationId xmlns:p14="http://schemas.microsoft.com/office/powerpoint/2010/main" val="1492777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21</a:t>
            </a:fld>
            <a:endParaRPr lang="zh-CN" altLang="en-US"/>
          </a:p>
        </p:txBody>
      </p:sp>
      <p:sp>
        <p:nvSpPr>
          <p:cNvPr id="68" name="TextBox 9"/>
          <p:cNvSpPr txBox="1">
            <a:spLocks noChangeArrowheads="1"/>
          </p:cNvSpPr>
          <p:nvPr/>
        </p:nvSpPr>
        <p:spPr bwMode="auto">
          <a:xfrm>
            <a:off x="611560" y="246063"/>
            <a:ext cx="51845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试举一例</a:t>
            </a:r>
            <a:endParaRPr lang="zh-CN" altLang="en-US" sz="2800" b="1" dirty="0">
              <a:solidFill>
                <a:srgbClr val="883230"/>
              </a:solidFill>
              <a:latin typeface="微软雅黑" panose="020B0503020204020204" pitchFamily="34" charset="-122"/>
              <a:ea typeface="微软雅黑" panose="020B0503020204020204" pitchFamily="34" charset="-122"/>
            </a:endParaRPr>
          </a:p>
        </p:txBody>
      </p:sp>
      <p:sp>
        <p:nvSpPr>
          <p:cNvPr id="3" name="矩形 2"/>
          <p:cNvSpPr/>
          <p:nvPr/>
        </p:nvSpPr>
        <p:spPr>
          <a:xfrm>
            <a:off x="683568" y="1124744"/>
            <a:ext cx="7632848" cy="5078313"/>
          </a:xfrm>
          <a:prstGeom prst="rect">
            <a:avLst/>
          </a:prstGeom>
        </p:spPr>
        <p:txBody>
          <a:bodyPr wrap="square">
            <a:spAutoFit/>
          </a:bodyPr>
          <a:lstStyle/>
          <a:p>
            <a:pPr algn="just">
              <a:lnSpc>
                <a:spcPct val="150000"/>
              </a:lnSpc>
              <a:spcAft>
                <a:spcPts val="0"/>
              </a:spcAft>
            </a:pPr>
            <a:r>
              <a:rPr lang="zh-CN" altLang="zh-CN" sz="2400" b="1" dirty="0">
                <a:solidFill>
                  <a:srgbClr val="0070C0"/>
                </a:solidFill>
                <a:latin typeface="微软雅黑" panose="020B0503020204020204" pitchFamily="34" charset="-122"/>
                <a:ea typeface="微软雅黑" panose="020B0503020204020204" pitchFamily="34" charset="-122"/>
              </a:rPr>
              <a:t>案例：</a:t>
            </a:r>
            <a:r>
              <a:rPr lang="zh-CN" altLang="en-US" sz="2400" b="1" dirty="0">
                <a:solidFill>
                  <a:srgbClr val="0070C0"/>
                </a:solidFill>
                <a:latin typeface="微软雅黑" panose="020B0503020204020204" pitchFamily="34" charset="-122"/>
                <a:ea typeface="微软雅黑" panose="020B0503020204020204" pitchFamily="34" charset="-122"/>
              </a:rPr>
              <a:t>山东省淄博市</a:t>
            </a:r>
            <a:r>
              <a:rPr lang="zh-CN" altLang="zh-CN" sz="2400" b="1" dirty="0">
                <a:solidFill>
                  <a:srgbClr val="0070C0"/>
                </a:solidFill>
                <a:latin typeface="微软雅黑" panose="020B0503020204020204" pitchFamily="34" charset="-122"/>
                <a:ea typeface="微软雅黑" panose="020B0503020204020204" pitchFamily="34" charset="-122"/>
              </a:rPr>
              <a:t>沂源县农村生活污水治理项目</a:t>
            </a:r>
          </a:p>
          <a:p>
            <a:pPr indent="266700" algn="just">
              <a:lnSpc>
                <a:spcPct val="150000"/>
              </a:lnSpc>
              <a:spcAft>
                <a:spcPts val="0"/>
              </a:spcAft>
            </a:pPr>
            <a:r>
              <a:rPr lang="zh-CN" altLang="zh-CN" sz="1600" kern="100" dirty="0">
                <a:latin typeface="Times New Roman" panose="02020603050405020304" pitchFamily="18" charset="0"/>
                <a:cs typeface="Times New Roman" panose="02020603050405020304" pitchFamily="18" charset="0"/>
              </a:rPr>
              <a:t>该项目隶属于</a:t>
            </a:r>
            <a:r>
              <a:rPr lang="en-US" altLang="zh-CN" sz="1600" kern="100" dirty="0">
                <a:latin typeface="Times New Roman" panose="02020603050405020304" pitchFamily="18" charset="0"/>
                <a:cs typeface="Times New Roman" panose="02020603050405020304" pitchFamily="18" charset="0"/>
              </a:rPr>
              <a:t>2023</a:t>
            </a:r>
            <a:r>
              <a:rPr lang="zh-CN" altLang="zh-CN" sz="1600" kern="100" dirty="0">
                <a:latin typeface="Times New Roman" panose="02020603050405020304" pitchFamily="18" charset="0"/>
                <a:cs typeface="Times New Roman" panose="02020603050405020304" pitchFamily="18" charset="0"/>
              </a:rPr>
              <a:t>年山东省政府交通水利及市政产业园区发展专项债券（二十一期）——</a:t>
            </a:r>
            <a:r>
              <a:rPr lang="en-US" altLang="zh-CN" sz="1600" kern="100" dirty="0">
                <a:latin typeface="Times New Roman" panose="02020603050405020304" pitchFamily="18" charset="0"/>
                <a:cs typeface="Times New Roman" panose="02020603050405020304" pitchFamily="18" charset="0"/>
              </a:rPr>
              <a:t>2023</a:t>
            </a:r>
            <a:r>
              <a:rPr lang="zh-CN" altLang="zh-CN" sz="1600" kern="100" dirty="0">
                <a:latin typeface="Times New Roman" panose="02020603050405020304" pitchFamily="18" charset="0"/>
                <a:cs typeface="Times New Roman" panose="02020603050405020304" pitchFamily="18" charset="0"/>
              </a:rPr>
              <a:t>年山东省政府专项债券（二十六期），项目领域是生态环保，立项单位是淄博市生态环境局沂源</a:t>
            </a:r>
            <a:r>
              <a:rPr lang="zh-CN" altLang="zh-CN" sz="1600" kern="100" dirty="0" smtClean="0">
                <a:latin typeface="Times New Roman" panose="02020603050405020304" pitchFamily="18" charset="0"/>
                <a:cs typeface="Times New Roman" panose="02020603050405020304" pitchFamily="18" charset="0"/>
              </a:rPr>
              <a:t>分局</a:t>
            </a:r>
            <a:r>
              <a:rPr lang="zh-CN" altLang="en-US" sz="1600" kern="100" dirty="0" smtClean="0">
                <a:latin typeface="Times New Roman" panose="02020603050405020304" pitchFamily="18" charset="0"/>
                <a:cs typeface="Times New Roman" panose="02020603050405020304" pitchFamily="18" charset="0"/>
              </a:rPr>
              <a:t>。</a:t>
            </a:r>
            <a:endParaRPr lang="en-US" altLang="zh-CN" sz="1600" kern="100" dirty="0" smtClean="0">
              <a:latin typeface="Times New Roman" panose="02020603050405020304" pitchFamily="18" charset="0"/>
              <a:cs typeface="Times New Roman" panose="02020603050405020304" pitchFamily="18" charset="0"/>
            </a:endParaRPr>
          </a:p>
          <a:p>
            <a:pPr indent="266700" algn="just">
              <a:lnSpc>
                <a:spcPct val="150000"/>
              </a:lnSpc>
              <a:spcAft>
                <a:spcPts val="0"/>
              </a:spcAft>
            </a:pPr>
            <a:r>
              <a:rPr lang="zh-CN" altLang="zh-CN" sz="1600" kern="100" dirty="0" smtClean="0">
                <a:latin typeface="Times New Roman" panose="02020603050405020304" pitchFamily="18" charset="0"/>
                <a:cs typeface="Times New Roman" panose="02020603050405020304" pitchFamily="18" charset="0"/>
              </a:rPr>
              <a:t>建设</a:t>
            </a:r>
            <a:r>
              <a:rPr lang="zh-CN" altLang="zh-CN" sz="1600" kern="100" dirty="0">
                <a:latin typeface="Times New Roman" panose="02020603050405020304" pitchFamily="18" charset="0"/>
                <a:cs typeface="Times New Roman" panose="02020603050405020304" pitchFamily="18" charset="0"/>
              </a:rPr>
              <a:t>内容为：项目采取纳管、建设污水处理站、集中拉运处理、建设单户联户处理设备</a:t>
            </a:r>
            <a:r>
              <a:rPr lang="en-US" altLang="zh-CN" sz="1600" kern="100" dirty="0">
                <a:latin typeface="Times New Roman" panose="02020603050405020304" pitchFamily="18" charset="0"/>
                <a:cs typeface="Times New Roman" panose="02020603050405020304" pitchFamily="18" charset="0"/>
              </a:rPr>
              <a:t>4</a:t>
            </a:r>
            <a:r>
              <a:rPr lang="zh-CN" altLang="zh-CN" sz="1600" kern="100" dirty="0">
                <a:latin typeface="Times New Roman" panose="02020603050405020304" pitchFamily="18" charset="0"/>
                <a:cs typeface="Times New Roman" panose="02020603050405020304" pitchFamily="18" charset="0"/>
              </a:rPr>
              <a:t>种模式</a:t>
            </a:r>
            <a:r>
              <a:rPr lang="zh-CN" altLang="zh-CN" sz="1600" kern="100" dirty="0" smtClean="0">
                <a:latin typeface="Times New Roman" panose="02020603050405020304" pitchFamily="18" charset="0"/>
                <a:cs typeface="Times New Roman" panose="02020603050405020304" pitchFamily="18" charset="0"/>
              </a:rPr>
              <a:t>对</a:t>
            </a:r>
            <a:r>
              <a:rPr lang="zh-CN" altLang="zh-CN" sz="1600" b="1" kern="100" dirty="0" smtClean="0">
                <a:solidFill>
                  <a:srgbClr val="F91536"/>
                </a:solidFill>
                <a:latin typeface="Times New Roman" panose="02020603050405020304" pitchFamily="18" charset="0"/>
                <a:cs typeface="Times New Roman" panose="02020603050405020304" pitchFamily="18" charset="0"/>
              </a:rPr>
              <a:t>村庄生活污水</a:t>
            </a:r>
            <a:r>
              <a:rPr lang="zh-CN" altLang="zh-CN" sz="1600" kern="100" dirty="0">
                <a:latin typeface="Times New Roman" panose="02020603050405020304" pitchFamily="18" charset="0"/>
                <a:cs typeface="Times New Roman" panose="02020603050405020304" pitchFamily="18" charset="0"/>
              </a:rPr>
              <a:t>进行有效收集或集中处理。</a:t>
            </a:r>
            <a:r>
              <a:rPr lang="zh-CN" altLang="zh-CN" sz="1600" b="1" kern="100" dirty="0">
                <a:solidFill>
                  <a:srgbClr val="F91536"/>
                </a:solidFill>
                <a:latin typeface="Times New Roman" panose="02020603050405020304" pitchFamily="18" charset="0"/>
                <a:cs typeface="Times New Roman" panose="02020603050405020304" pitchFamily="18" charset="0"/>
              </a:rPr>
              <a:t>治理覆盖率</a:t>
            </a:r>
            <a:r>
              <a:rPr lang="zh-CN" altLang="zh-CN" sz="1600" kern="100" dirty="0">
                <a:latin typeface="Times New Roman" panose="02020603050405020304" pitchFamily="18" charset="0"/>
                <a:cs typeface="Times New Roman" panose="02020603050405020304" pitchFamily="18" charset="0"/>
              </a:rPr>
              <a:t>要求达到行政村农户口人数</a:t>
            </a:r>
            <a:r>
              <a:rPr lang="en-US" altLang="zh-CN" sz="1600" kern="100" dirty="0">
                <a:latin typeface="Times New Roman" panose="02020603050405020304" pitchFamily="18" charset="0"/>
                <a:cs typeface="Times New Roman" panose="02020603050405020304" pitchFamily="18" charset="0"/>
              </a:rPr>
              <a:t>60%</a:t>
            </a:r>
            <a:r>
              <a:rPr lang="zh-CN" altLang="zh-CN" sz="1600" kern="100" dirty="0">
                <a:latin typeface="Times New Roman" panose="02020603050405020304" pitchFamily="18" charset="0"/>
                <a:cs typeface="Times New Roman" panose="02020603050405020304" pitchFamily="18" charset="0"/>
              </a:rPr>
              <a:t>，涵盖</a:t>
            </a:r>
            <a:r>
              <a:rPr lang="en-US" altLang="zh-CN" sz="1600" kern="100" dirty="0">
                <a:latin typeface="Times New Roman" panose="02020603050405020304" pitchFamily="18" charset="0"/>
                <a:cs typeface="Times New Roman" panose="02020603050405020304" pitchFamily="18" charset="0"/>
              </a:rPr>
              <a:t>373</a:t>
            </a:r>
            <a:r>
              <a:rPr lang="zh-CN" altLang="zh-CN" sz="1600" kern="100" dirty="0">
                <a:latin typeface="Times New Roman" panose="02020603050405020304" pitchFamily="18" charset="0"/>
                <a:cs typeface="Times New Roman" panose="02020603050405020304" pitchFamily="18" charset="0"/>
              </a:rPr>
              <a:t>个行政村，治理户数约</a:t>
            </a:r>
            <a:r>
              <a:rPr lang="en-US" altLang="zh-CN" sz="1600" kern="100" dirty="0">
                <a:latin typeface="Times New Roman" panose="02020603050405020304" pitchFamily="18" charset="0"/>
                <a:cs typeface="Times New Roman" panose="02020603050405020304" pitchFamily="18" charset="0"/>
              </a:rPr>
              <a:t>63380</a:t>
            </a:r>
            <a:r>
              <a:rPr lang="zh-CN" altLang="zh-CN" sz="1600" kern="100" dirty="0">
                <a:latin typeface="Times New Roman" panose="02020603050405020304" pitchFamily="18" charset="0"/>
                <a:cs typeface="Times New Roman" panose="02020603050405020304" pitchFamily="18" charset="0"/>
              </a:rPr>
              <a:t>户，</a:t>
            </a:r>
            <a:r>
              <a:rPr lang="zh-CN" altLang="zh-CN" sz="1600" kern="100" dirty="0" smtClean="0">
                <a:latin typeface="Times New Roman" panose="02020603050405020304" pitchFamily="18" charset="0"/>
                <a:cs typeface="Times New Roman" panose="02020603050405020304" pitchFamily="18" charset="0"/>
              </a:rPr>
              <a:t>通过治理</a:t>
            </a:r>
            <a:r>
              <a:rPr lang="zh-CN" altLang="zh-CN" sz="1600" kern="100" dirty="0">
                <a:latin typeface="Times New Roman" panose="02020603050405020304" pitchFamily="18" charset="0"/>
                <a:cs typeface="Times New Roman" panose="02020603050405020304" pitchFamily="18" charset="0"/>
              </a:rPr>
              <a:t>，</a:t>
            </a:r>
            <a:r>
              <a:rPr lang="zh-CN" altLang="zh-CN" sz="1600" b="1" kern="100" dirty="0">
                <a:solidFill>
                  <a:srgbClr val="FF0000"/>
                </a:solidFill>
                <a:latin typeface="Times New Roman" panose="02020603050405020304" pitchFamily="18" charset="0"/>
                <a:cs typeface="Times New Roman" panose="02020603050405020304" pitchFamily="18" charset="0"/>
              </a:rPr>
              <a:t>消除村庄污水横流</a:t>
            </a:r>
            <a:r>
              <a:rPr lang="zh-CN" altLang="zh-CN" sz="1600" kern="100" dirty="0" smtClean="0">
                <a:latin typeface="Times New Roman" panose="02020603050405020304" pitchFamily="18" charset="0"/>
                <a:cs typeface="Times New Roman" panose="02020603050405020304" pitchFamily="18" charset="0"/>
              </a:rPr>
              <a:t>。</a:t>
            </a:r>
            <a:endParaRPr lang="en-US" altLang="zh-CN" sz="1600" kern="100" dirty="0" smtClean="0">
              <a:latin typeface="Times New Roman" panose="02020603050405020304" pitchFamily="18" charset="0"/>
              <a:cs typeface="Times New Roman" panose="02020603050405020304" pitchFamily="18" charset="0"/>
            </a:endParaRPr>
          </a:p>
          <a:p>
            <a:pPr indent="266700" algn="just">
              <a:lnSpc>
                <a:spcPct val="150000"/>
              </a:lnSpc>
              <a:spcAft>
                <a:spcPts val="0"/>
              </a:spcAft>
            </a:pPr>
            <a:r>
              <a:rPr lang="zh-CN" altLang="zh-CN" sz="1600" kern="100" dirty="0" smtClean="0">
                <a:latin typeface="Times New Roman" panose="02020603050405020304" pitchFamily="18" charset="0"/>
                <a:cs typeface="Times New Roman" panose="02020603050405020304" pitchFamily="18" charset="0"/>
              </a:rPr>
              <a:t>该</a:t>
            </a:r>
            <a:r>
              <a:rPr lang="zh-CN" altLang="zh-CN" sz="1600" kern="100" dirty="0">
                <a:latin typeface="Times New Roman" panose="02020603050405020304" pitchFamily="18" charset="0"/>
                <a:cs typeface="Times New Roman" panose="02020603050405020304" pitchFamily="18" charset="0"/>
              </a:rPr>
              <a:t>项目计划通过地方政府专项债券融资</a:t>
            </a:r>
            <a:r>
              <a:rPr lang="en-US" altLang="zh-CN" sz="1600" kern="100" dirty="0">
                <a:latin typeface="Times New Roman" panose="02020603050405020304" pitchFamily="18" charset="0"/>
                <a:cs typeface="Times New Roman" panose="02020603050405020304" pitchFamily="18" charset="0"/>
              </a:rPr>
              <a:t>1.38</a:t>
            </a:r>
            <a:r>
              <a:rPr lang="zh-CN" altLang="zh-CN" sz="1600" kern="100" dirty="0">
                <a:latin typeface="Times New Roman" panose="02020603050405020304" pitchFamily="18" charset="0"/>
                <a:cs typeface="Times New Roman" panose="02020603050405020304" pitchFamily="18" charset="0"/>
              </a:rPr>
              <a:t>亿元，期限为</a:t>
            </a:r>
            <a:r>
              <a:rPr lang="en-US" altLang="zh-CN" sz="1600" kern="100" dirty="0">
                <a:latin typeface="Times New Roman" panose="02020603050405020304" pitchFamily="18" charset="0"/>
                <a:cs typeface="Times New Roman" panose="02020603050405020304" pitchFamily="18" charset="0"/>
              </a:rPr>
              <a:t>10</a:t>
            </a:r>
            <a:r>
              <a:rPr lang="zh-CN" altLang="zh-CN" sz="1600" kern="100" dirty="0">
                <a:latin typeface="Times New Roman" panose="02020603050405020304" pitchFamily="18" charset="0"/>
                <a:cs typeface="Times New Roman" panose="02020603050405020304" pitchFamily="18" charset="0"/>
              </a:rPr>
              <a:t>年，利率为</a:t>
            </a:r>
            <a:r>
              <a:rPr lang="en-US" altLang="zh-CN" sz="1600" kern="100" dirty="0">
                <a:latin typeface="Times New Roman" panose="02020603050405020304" pitchFamily="18" charset="0"/>
                <a:cs typeface="Times New Roman" panose="02020603050405020304" pitchFamily="18" charset="0"/>
              </a:rPr>
              <a:t>3.85%</a:t>
            </a:r>
            <a:r>
              <a:rPr lang="zh-CN" altLang="zh-CN" sz="1600" kern="100" dirty="0">
                <a:latin typeface="Times New Roman" panose="02020603050405020304" pitchFamily="18" charset="0"/>
                <a:cs typeface="Times New Roman" panose="02020603050405020304" pitchFamily="18" charset="0"/>
              </a:rPr>
              <a:t>情况下，到期本息合计</a:t>
            </a:r>
            <a:r>
              <a:rPr lang="en-US" altLang="zh-CN" sz="1600" kern="100" dirty="0">
                <a:latin typeface="Times New Roman" panose="02020603050405020304" pitchFamily="18" charset="0"/>
                <a:cs typeface="Times New Roman" panose="02020603050405020304" pitchFamily="18" charset="0"/>
              </a:rPr>
              <a:t>1.9113</a:t>
            </a:r>
            <a:r>
              <a:rPr lang="zh-CN" altLang="zh-CN" sz="1600" kern="100" dirty="0">
                <a:latin typeface="Times New Roman" panose="02020603050405020304" pitchFamily="18" charset="0"/>
                <a:cs typeface="Times New Roman" panose="02020603050405020304" pitchFamily="18" charset="0"/>
              </a:rPr>
              <a:t>亿元。该项目收益来源由三部分组成，第一部分为污水处理收入，合计</a:t>
            </a:r>
            <a:r>
              <a:rPr lang="en-US" altLang="zh-CN" sz="1600" kern="100" dirty="0">
                <a:latin typeface="Times New Roman" panose="02020603050405020304" pitchFamily="18" charset="0"/>
                <a:cs typeface="Times New Roman" panose="02020603050405020304" pitchFamily="18" charset="0"/>
              </a:rPr>
              <a:t>809.69</a:t>
            </a:r>
            <a:r>
              <a:rPr lang="zh-CN" altLang="zh-CN" sz="1600" kern="100" dirty="0">
                <a:latin typeface="Times New Roman" panose="02020603050405020304" pitchFamily="18" charset="0"/>
                <a:cs typeface="Times New Roman" panose="02020603050405020304" pitchFamily="18" charset="0"/>
              </a:rPr>
              <a:t>万元，第二部分为补贴收入，合计</a:t>
            </a:r>
            <a:r>
              <a:rPr lang="en-US" altLang="zh-CN" sz="1600" kern="100" dirty="0">
                <a:latin typeface="Times New Roman" panose="02020603050405020304" pitchFamily="18" charset="0"/>
                <a:cs typeface="Times New Roman" panose="02020603050405020304" pitchFamily="18" charset="0"/>
              </a:rPr>
              <a:t>7000</a:t>
            </a:r>
            <a:r>
              <a:rPr lang="zh-CN" altLang="zh-CN" sz="1600" kern="100" dirty="0">
                <a:latin typeface="Times New Roman" panose="02020603050405020304" pitchFamily="18" charset="0"/>
                <a:cs typeface="Times New Roman" panose="02020603050405020304" pitchFamily="18" charset="0"/>
              </a:rPr>
              <a:t>万元，第三部分为</a:t>
            </a:r>
            <a:r>
              <a:rPr lang="zh-CN" altLang="zh-CN" sz="1600" b="1" kern="100" dirty="0">
                <a:solidFill>
                  <a:srgbClr val="FF0000"/>
                </a:solidFill>
                <a:latin typeface="Times New Roman" panose="02020603050405020304" pitchFamily="18" charset="0"/>
                <a:cs typeface="Times New Roman" panose="02020603050405020304" pitchFamily="18" charset="0"/>
              </a:rPr>
              <a:t>土地出让收入</a:t>
            </a:r>
            <a:r>
              <a:rPr lang="zh-CN" altLang="zh-CN" sz="1600" kern="100" dirty="0">
                <a:latin typeface="Times New Roman" panose="02020603050405020304" pitchFamily="18" charset="0"/>
                <a:cs typeface="Times New Roman" panose="02020603050405020304" pitchFamily="18" charset="0"/>
              </a:rPr>
              <a:t>，合计</a:t>
            </a:r>
            <a:r>
              <a:rPr lang="en-US" altLang="zh-CN" sz="1600" kern="100" dirty="0">
                <a:latin typeface="Times New Roman" panose="02020603050405020304" pitchFamily="18" charset="0"/>
                <a:cs typeface="Times New Roman" panose="02020603050405020304" pitchFamily="18" charset="0"/>
              </a:rPr>
              <a:t>21463.54</a:t>
            </a:r>
            <a:r>
              <a:rPr lang="zh-CN" altLang="zh-CN" sz="1600" kern="100" dirty="0">
                <a:latin typeface="Times New Roman" panose="02020603050405020304" pitchFamily="18" charset="0"/>
                <a:cs typeface="Times New Roman" panose="02020603050405020304" pitchFamily="18" charset="0"/>
              </a:rPr>
              <a:t>万元。本息覆盖倍数约为</a:t>
            </a:r>
            <a:r>
              <a:rPr lang="en-US" altLang="zh-CN" sz="1600" kern="100" dirty="0">
                <a:latin typeface="Times New Roman" panose="02020603050405020304" pitchFamily="18" charset="0"/>
                <a:cs typeface="Times New Roman" panose="02020603050405020304" pitchFamily="18" charset="0"/>
              </a:rPr>
              <a:t>1.53</a:t>
            </a:r>
            <a:r>
              <a:rPr lang="zh-CN" altLang="zh-CN" sz="1600" kern="100" dirty="0" smtClean="0">
                <a:latin typeface="Times New Roman" panose="02020603050405020304" pitchFamily="18" charset="0"/>
                <a:cs typeface="Times New Roman" panose="02020603050405020304" pitchFamily="18" charset="0"/>
              </a:rPr>
              <a:t>。</a:t>
            </a:r>
            <a:endParaRPr lang="en-US" altLang="zh-CN" sz="1600" kern="100" dirty="0" smtClean="0">
              <a:latin typeface="Times New Roman" panose="02020603050405020304" pitchFamily="18" charset="0"/>
              <a:cs typeface="Times New Roman" panose="02020603050405020304" pitchFamily="18" charset="0"/>
            </a:endParaRPr>
          </a:p>
          <a:p>
            <a:pPr indent="266700" algn="just">
              <a:lnSpc>
                <a:spcPct val="150000"/>
              </a:lnSpc>
              <a:spcAft>
                <a:spcPts val="0"/>
              </a:spcAft>
            </a:pPr>
            <a:r>
              <a:rPr lang="zh-CN" altLang="zh-CN" sz="1600" kern="100" dirty="0" smtClean="0">
                <a:latin typeface="Times New Roman" panose="02020603050405020304" pitchFamily="18" charset="0"/>
                <a:cs typeface="Times New Roman" panose="02020603050405020304" pitchFamily="18" charset="0"/>
              </a:rPr>
              <a:t>该</a:t>
            </a:r>
            <a:r>
              <a:rPr lang="zh-CN" altLang="zh-CN" sz="1600" kern="100" dirty="0">
                <a:latin typeface="Times New Roman" panose="02020603050405020304" pitchFamily="18" charset="0"/>
                <a:cs typeface="Times New Roman" panose="02020603050405020304" pitchFamily="18" charset="0"/>
              </a:rPr>
              <a:t>项目中土地出让收入约占全部项目收入的</a:t>
            </a:r>
            <a:r>
              <a:rPr lang="en-US" altLang="zh-CN" sz="1600" b="1" kern="100" dirty="0">
                <a:solidFill>
                  <a:srgbClr val="F91536"/>
                </a:solidFill>
                <a:latin typeface="Times New Roman" panose="02020603050405020304" pitchFamily="18" charset="0"/>
              </a:rPr>
              <a:t>73.32</a:t>
            </a:r>
            <a:r>
              <a:rPr lang="en-US" altLang="zh-CN" sz="1600" b="1" kern="100" dirty="0" smtClean="0">
                <a:solidFill>
                  <a:srgbClr val="F91536"/>
                </a:solidFill>
                <a:latin typeface="Times New Roman" panose="02020603050405020304" pitchFamily="18" charset="0"/>
              </a:rPr>
              <a:t>%</a:t>
            </a:r>
            <a:r>
              <a:rPr lang="zh-CN" altLang="en-US" sz="1600" b="1" kern="100" dirty="0" smtClean="0">
                <a:solidFill>
                  <a:srgbClr val="F91536"/>
                </a:solidFill>
                <a:latin typeface="Times New Roman" panose="02020603050405020304" pitchFamily="18" charset="0"/>
                <a:cs typeface="Times New Roman" panose="02020603050405020304" pitchFamily="18" charset="0"/>
              </a:rPr>
              <a:t>。</a:t>
            </a:r>
            <a:endParaRPr lang="zh-CN" altLang="en-US" sz="1600" dirty="0">
              <a:solidFill>
                <a:srgbClr val="F91536"/>
              </a:solidFill>
            </a:endParaRPr>
          </a:p>
        </p:txBody>
      </p:sp>
    </p:spTree>
    <p:extLst>
      <p:ext uri="{BB962C8B-B14F-4D97-AF65-F5344CB8AC3E}">
        <p14:creationId xmlns:p14="http://schemas.microsoft.com/office/powerpoint/2010/main" val="124428534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22</a:t>
            </a:fld>
            <a:endParaRPr lang="zh-CN" altLang="en-US" dirty="0"/>
          </a:p>
        </p:txBody>
      </p:sp>
      <p:sp>
        <p:nvSpPr>
          <p:cNvPr id="68" name="TextBox 9"/>
          <p:cNvSpPr txBox="1">
            <a:spLocks noChangeArrowheads="1"/>
          </p:cNvSpPr>
          <p:nvPr/>
        </p:nvSpPr>
        <p:spPr bwMode="auto">
          <a:xfrm>
            <a:off x="611560" y="246063"/>
            <a:ext cx="5941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直观分析</a:t>
            </a:r>
            <a:endParaRPr lang="zh-CN" altLang="en-US" sz="2800" b="1" dirty="0">
              <a:solidFill>
                <a:srgbClr val="883230"/>
              </a:solidFill>
              <a:latin typeface="微软雅黑" panose="020B0503020204020204" pitchFamily="34" charset="-122"/>
              <a:ea typeface="微软雅黑" panose="020B0503020204020204" pitchFamily="34" charset="-122"/>
            </a:endParaRPr>
          </a:p>
        </p:txBody>
      </p:sp>
      <p:sp>
        <p:nvSpPr>
          <p:cNvPr id="10" name="内容占位符 2"/>
          <p:cNvSpPr>
            <a:spLocks noGrp="1"/>
          </p:cNvSpPr>
          <p:nvPr>
            <p:ph idx="1"/>
          </p:nvPr>
        </p:nvSpPr>
        <p:spPr>
          <a:xfrm>
            <a:off x="35496" y="1112033"/>
            <a:ext cx="4392488" cy="5244317"/>
          </a:xfrm>
        </p:spPr>
        <p:txBody>
          <a:bodyPr/>
          <a:lstStyle/>
          <a:p>
            <a:pPr>
              <a:buFont typeface="Wingdings" panose="05000000000000000000" pitchFamily="2" charset="2"/>
              <a:buChar char="Ø"/>
            </a:pPr>
            <a:r>
              <a:rPr lang="zh-CN" altLang="en-US" sz="2400" b="1" dirty="0" smtClean="0">
                <a:solidFill>
                  <a:srgbClr val="0070C0"/>
                </a:solidFill>
                <a:latin typeface="微软雅黑" panose="020B0503020204020204" pitchFamily="34" charset="-122"/>
                <a:ea typeface="微软雅黑" panose="020B0503020204020204" pitchFamily="34" charset="-122"/>
              </a:rPr>
              <a:t>优势</a:t>
            </a:r>
            <a:endParaRPr lang="en-US" altLang="zh-CN" sz="2400" b="1" dirty="0">
              <a:solidFill>
                <a:srgbClr val="0070C0"/>
              </a:solidFill>
              <a:latin typeface="微软雅黑" panose="020B0503020204020204" pitchFamily="34" charset="-122"/>
              <a:ea typeface="微软雅黑" panose="020B0503020204020204" pitchFamily="34" charset="-122"/>
            </a:endParaRPr>
          </a:p>
          <a:p>
            <a:pPr marL="684000" algn="just">
              <a:spcBef>
                <a:spcPts val="1200"/>
              </a:spcBef>
            </a:pPr>
            <a:r>
              <a:rPr lang="zh-CN" altLang="en-US" sz="1800" b="1" dirty="0" smtClean="0">
                <a:solidFill>
                  <a:srgbClr val="0070C0"/>
                </a:solidFill>
                <a:latin typeface="微软雅黑" panose="020B0503020204020204" pitchFamily="34" charset="-122"/>
                <a:ea typeface="微软雅黑" panose="020B0503020204020204" pitchFamily="34" charset="-122"/>
              </a:rPr>
              <a:t>价值可观。</a:t>
            </a:r>
            <a:r>
              <a:rPr lang="zh-CN" altLang="en-US" sz="1600" dirty="0" smtClean="0">
                <a:latin typeface="Times New Roman" panose="02020603050405020304" pitchFamily="18" charset="0"/>
              </a:rPr>
              <a:t>土地市场</a:t>
            </a:r>
            <a:r>
              <a:rPr lang="zh-CN" altLang="en-US" sz="1600" dirty="0">
                <a:latin typeface="Times New Roman" panose="02020603050405020304" pitchFamily="18" charset="0"/>
              </a:rPr>
              <a:t>价值可观，市场化出让方式、全国土地等别和最低价格的详细规定、价格公示</a:t>
            </a:r>
            <a:r>
              <a:rPr lang="zh-CN" altLang="en-US" sz="1600" dirty="0" smtClean="0">
                <a:latin typeface="Times New Roman" panose="02020603050405020304" pitchFamily="18" charset="0"/>
              </a:rPr>
              <a:t>等得到制度</a:t>
            </a:r>
            <a:r>
              <a:rPr lang="zh-CN" altLang="en-US" sz="1600" dirty="0">
                <a:latin typeface="Times New Roman" panose="02020603050405020304" pitchFamily="18" charset="0"/>
              </a:rPr>
              <a:t>保障</a:t>
            </a:r>
            <a:r>
              <a:rPr lang="zh-CN" altLang="en-US" sz="1600" dirty="0" smtClean="0">
                <a:latin typeface="Times New Roman" panose="02020603050405020304" pitchFamily="18" charset="0"/>
              </a:rPr>
              <a:t>，为</a:t>
            </a:r>
            <a:r>
              <a:rPr lang="zh-CN" altLang="en-US" sz="1600" dirty="0">
                <a:latin typeface="Times New Roman" panose="02020603050405020304" pitchFamily="18" charset="0"/>
              </a:rPr>
              <a:t>确保项目收益</a:t>
            </a:r>
            <a:r>
              <a:rPr lang="zh-CN" altLang="en-US" sz="1600" dirty="0" smtClean="0">
                <a:latin typeface="Times New Roman" panose="02020603050405020304" pitchFamily="18" charset="0"/>
              </a:rPr>
              <a:t>提供支撑</a:t>
            </a:r>
          </a:p>
          <a:p>
            <a:pPr marL="684000" algn="just">
              <a:spcBef>
                <a:spcPts val="1200"/>
              </a:spcBef>
            </a:pPr>
            <a:r>
              <a:rPr lang="zh-CN" altLang="en-US" sz="1800" b="1" dirty="0" smtClean="0">
                <a:solidFill>
                  <a:srgbClr val="0070C0"/>
                </a:solidFill>
                <a:latin typeface="微软雅黑" panose="020B0503020204020204" pitchFamily="34" charset="-122"/>
                <a:ea typeface="微软雅黑" panose="020B0503020204020204" pitchFamily="34" charset="-122"/>
              </a:rPr>
              <a:t>资产可</a:t>
            </a:r>
            <a:r>
              <a:rPr lang="zh-CN" altLang="en-US" sz="1800" b="1" dirty="0">
                <a:solidFill>
                  <a:srgbClr val="0070C0"/>
                </a:solidFill>
                <a:latin typeface="微软雅黑" panose="020B0503020204020204" pitchFamily="34" charset="-122"/>
                <a:ea typeface="微软雅黑" panose="020B0503020204020204" pitchFamily="34" charset="-122"/>
              </a:rPr>
              <a:t>比。</a:t>
            </a:r>
            <a:r>
              <a:rPr lang="zh-CN" altLang="en-US" sz="1600" dirty="0" smtClean="0">
                <a:latin typeface="Times New Roman" panose="02020603050405020304" pitchFamily="18" charset="0"/>
              </a:rPr>
              <a:t>土地不可移动，土地市场价格</a:t>
            </a:r>
            <a:r>
              <a:rPr lang="zh-CN" altLang="en-US" sz="1600" dirty="0">
                <a:latin typeface="Times New Roman" panose="02020603050405020304" pitchFamily="18" charset="0"/>
              </a:rPr>
              <a:t>信号灵敏，行情更新</a:t>
            </a:r>
            <a:r>
              <a:rPr lang="zh-CN" altLang="en-US" sz="1600" dirty="0" smtClean="0">
                <a:latin typeface="Times New Roman" panose="02020603050405020304" pitchFamily="18" charset="0"/>
              </a:rPr>
              <a:t>及时</a:t>
            </a:r>
            <a:endParaRPr lang="zh-CN" altLang="en-US" sz="1600" dirty="0">
              <a:latin typeface="Times New Roman" panose="02020603050405020304" pitchFamily="18" charset="0"/>
            </a:endParaRPr>
          </a:p>
          <a:p>
            <a:pPr marL="684000" algn="just">
              <a:spcBef>
                <a:spcPts val="1200"/>
              </a:spcBef>
            </a:pPr>
            <a:r>
              <a:rPr lang="zh-CN" altLang="en-US" sz="1800" b="1" dirty="0" smtClean="0">
                <a:solidFill>
                  <a:srgbClr val="0070C0"/>
                </a:solidFill>
                <a:latin typeface="微软雅黑" panose="020B0503020204020204" pitchFamily="34" charset="-122"/>
                <a:ea typeface="微软雅黑" panose="020B0503020204020204" pitchFamily="34" charset="-122"/>
              </a:rPr>
              <a:t>信息充分。</a:t>
            </a:r>
            <a:r>
              <a:rPr lang="zh-CN" altLang="en-US" sz="1600" dirty="0" smtClean="0">
                <a:latin typeface="Times New Roman" panose="02020603050405020304" pitchFamily="18" charset="0"/>
              </a:rPr>
              <a:t>凭借现有监管体制、土地测绘技术，以及地理</a:t>
            </a:r>
            <a:r>
              <a:rPr lang="zh-CN" altLang="en-US" sz="1600" dirty="0">
                <a:latin typeface="Times New Roman" panose="02020603050405020304" pitchFamily="18" charset="0"/>
              </a:rPr>
              <a:t>信息</a:t>
            </a:r>
            <a:r>
              <a:rPr lang="zh-CN" altLang="en-US" sz="1600" dirty="0" smtClean="0">
                <a:latin typeface="Times New Roman" panose="02020603050405020304" pitchFamily="18" charset="0"/>
              </a:rPr>
              <a:t>可视化，</a:t>
            </a:r>
            <a:r>
              <a:rPr lang="zh-CN" altLang="en-US" sz="1600" dirty="0">
                <a:latin typeface="Times New Roman" panose="02020603050405020304" pitchFamily="18" charset="0"/>
              </a:rPr>
              <a:t>央地之间、地方政府与市场主体之间关于债券的信息更加透明和</a:t>
            </a:r>
            <a:r>
              <a:rPr lang="zh-CN" altLang="en-US" sz="1600" dirty="0" smtClean="0">
                <a:latin typeface="Times New Roman" panose="02020603050405020304" pitchFamily="18" charset="0"/>
              </a:rPr>
              <a:t>公开</a:t>
            </a:r>
            <a:endParaRPr lang="en-US" altLang="zh-CN" sz="1600" dirty="0" smtClean="0">
              <a:latin typeface="Times New Roman" panose="02020603050405020304" pitchFamily="18" charset="0"/>
            </a:endParaRPr>
          </a:p>
          <a:p>
            <a:pPr marL="684000" algn="just">
              <a:spcBef>
                <a:spcPts val="1200"/>
              </a:spcBef>
            </a:pPr>
            <a:r>
              <a:rPr lang="zh-CN" altLang="en-US" sz="1800" b="1" dirty="0" smtClean="0">
                <a:solidFill>
                  <a:srgbClr val="0070C0"/>
                </a:solidFill>
                <a:latin typeface="微软雅黑" panose="020B0503020204020204" pitchFamily="34" charset="-122"/>
                <a:ea typeface="微软雅黑" panose="020B0503020204020204" pitchFamily="34" charset="-122"/>
              </a:rPr>
              <a:t>规范行为。</a:t>
            </a:r>
            <a:r>
              <a:rPr lang="zh-CN" altLang="en-US" sz="1600" dirty="0" smtClean="0">
                <a:latin typeface="Times New Roman" panose="02020603050405020304" pitchFamily="18" charset="0"/>
              </a:rPr>
              <a:t>有助于减少</a:t>
            </a:r>
            <a:r>
              <a:rPr lang="zh-CN" altLang="en-US" sz="1600" dirty="0">
                <a:latin typeface="Times New Roman" panose="02020603050405020304" pitchFamily="18" charset="0"/>
              </a:rPr>
              <a:t>土地</a:t>
            </a:r>
            <a:r>
              <a:rPr lang="zh-CN" altLang="en-US" sz="1600" dirty="0" smtClean="0">
                <a:latin typeface="Times New Roman" panose="02020603050405020304" pitchFamily="18" charset="0"/>
              </a:rPr>
              <a:t>债券</a:t>
            </a:r>
            <a:r>
              <a:rPr lang="zh-CN" altLang="en-US" sz="1600" dirty="0">
                <a:latin typeface="Times New Roman" panose="02020603050405020304" pitchFamily="18" charset="0"/>
              </a:rPr>
              <a:t>估值中的不科学因素</a:t>
            </a:r>
            <a:r>
              <a:rPr lang="zh-CN" altLang="en-US" sz="1600" dirty="0" smtClean="0">
                <a:latin typeface="Times New Roman" panose="02020603050405020304" pitchFamily="18" charset="0"/>
              </a:rPr>
              <a:t>，遏制</a:t>
            </a:r>
            <a:r>
              <a:rPr lang="zh-CN" altLang="en-US" sz="1600" dirty="0">
                <a:latin typeface="Times New Roman" panose="02020603050405020304" pitchFamily="18" charset="0"/>
              </a:rPr>
              <a:t>地方政府发行债券时“粉饰”财务报表、虚报项目收益、低估成本等策略行为，驱使地方政府向优化债券发行和使用、规范土地财政的良性轨道靠拢</a:t>
            </a:r>
            <a:endParaRPr lang="en-US" altLang="zh-CN" sz="1600" dirty="0" smtClean="0">
              <a:latin typeface="Times New Roman" panose="02020603050405020304" pitchFamily="18" charset="0"/>
            </a:endParaRPr>
          </a:p>
        </p:txBody>
      </p:sp>
      <p:sp>
        <p:nvSpPr>
          <p:cNvPr id="6" name="文本框 5">
            <a:extLst>
              <a:ext uri="{FF2B5EF4-FFF2-40B4-BE49-F238E27FC236}">
                <a16:creationId xmlns:a16="http://schemas.microsoft.com/office/drawing/2014/main" id="{A1DCAFA9-36E5-2BFC-F8F0-4E2F8449DB39}"/>
              </a:ext>
            </a:extLst>
          </p:cNvPr>
          <p:cNvSpPr txBox="1"/>
          <p:nvPr/>
        </p:nvSpPr>
        <p:spPr>
          <a:xfrm>
            <a:off x="4499992" y="908720"/>
            <a:ext cx="4392488" cy="5693866"/>
          </a:xfrm>
          <a:prstGeom prst="rect">
            <a:avLst/>
          </a:prstGeom>
          <a:noFill/>
        </p:spPr>
        <p:txBody>
          <a:bodyPr wrap="square" rtlCol="0">
            <a:spAutoFit/>
          </a:bodyPr>
          <a:lstStyle/>
          <a:p>
            <a:endParaRPr lang="en-US" altLang="zh-CN" sz="2000" dirty="0"/>
          </a:p>
          <a:p>
            <a:r>
              <a:rPr lang="zh-CN" altLang="en-US" sz="1600" b="1" dirty="0">
                <a:solidFill>
                  <a:srgbClr val="FF0000"/>
                </a:solidFill>
                <a:latin typeface="华文楷体" panose="02010600040101010101" pitchFamily="2" charset="-122"/>
                <a:ea typeface="华文楷体" panose="02010600040101010101" pitchFamily="2" charset="-122"/>
              </a:rPr>
              <a:t>明确的地块四至信息</a:t>
            </a:r>
            <a:endParaRPr lang="en-US" altLang="zh-CN" sz="1600" b="1" dirty="0">
              <a:solidFill>
                <a:srgbClr val="FF0000"/>
              </a:solidFill>
              <a:latin typeface="华文楷体" panose="02010600040101010101" pitchFamily="2" charset="-122"/>
              <a:ea typeface="华文楷体" panose="02010600040101010101" pitchFamily="2" charset="-122"/>
            </a:endParaRPr>
          </a:p>
          <a:p>
            <a:r>
              <a:rPr lang="zh-CN" altLang="en-US" sz="1600" b="1" dirty="0">
                <a:latin typeface="华文楷体" panose="02010600040101010101" pitchFamily="2" charset="-122"/>
                <a:ea typeface="华文楷体" panose="02010600040101010101" pitchFamily="2" charset="-122"/>
              </a:rPr>
              <a:t>地块一</a:t>
            </a:r>
            <a:r>
              <a:rPr lang="zh-CN" altLang="en-US" sz="1600" dirty="0">
                <a:latin typeface="华文楷体" panose="02010600040101010101" pitchFamily="2" charset="-122"/>
                <a:ea typeface="华文楷体" panose="02010600040101010101" pitchFamily="2" charset="-122"/>
              </a:rPr>
              <a:t>为沂源县城西北麻社区人民路南侧地块，可出让土地面积 </a:t>
            </a:r>
            <a:r>
              <a:rPr lang="en-US" altLang="zh-CN" sz="1600" dirty="0">
                <a:latin typeface="华文楷体" panose="02010600040101010101" pitchFamily="2" charset="-122"/>
                <a:ea typeface="华文楷体" panose="02010600040101010101" pitchFamily="2" charset="-122"/>
              </a:rPr>
              <a:t>38.41</a:t>
            </a:r>
            <a:r>
              <a:rPr lang="zh-CN" altLang="en-US" sz="1600" dirty="0">
                <a:latin typeface="华文楷体" panose="02010600040101010101" pitchFamily="2" charset="-122"/>
                <a:ea typeface="华文楷体" panose="02010600040101010101" pitchFamily="2" charset="-122"/>
              </a:rPr>
              <a:t>亩，土地四至范围为东至西北麻居民委员会、西至西北麻居民委员会、南至淄博沂源免八哥置业有限公司、北至政府储备土地，地块用地性质为住宅用地</a:t>
            </a:r>
            <a:r>
              <a:rPr lang="en-US" altLang="zh-CN" sz="1600" dirty="0">
                <a:latin typeface="华文楷体" panose="02010600040101010101" pitchFamily="2" charset="-122"/>
                <a:ea typeface="华文楷体" panose="02010600040101010101" pitchFamily="2" charset="-122"/>
              </a:rPr>
              <a:t>;</a:t>
            </a:r>
          </a:p>
          <a:p>
            <a:r>
              <a:rPr lang="zh-CN" altLang="en-US" sz="1600" b="1" dirty="0">
                <a:latin typeface="华文楷体" panose="02010600040101010101" pitchFamily="2" charset="-122"/>
                <a:ea typeface="华文楷体" panose="02010600040101010101" pitchFamily="2" charset="-122"/>
              </a:rPr>
              <a:t>地块二</a:t>
            </a:r>
            <a:r>
              <a:rPr lang="zh-CN" altLang="en-US" sz="1600" dirty="0">
                <a:latin typeface="华文楷体" panose="02010600040101010101" pitchFamily="2" charset="-122"/>
                <a:ea typeface="华文楷体" panose="02010600040101010101" pitchFamily="2" charset="-122"/>
              </a:rPr>
              <a:t>为</a:t>
            </a:r>
            <a:r>
              <a:rPr lang="en-US" altLang="zh-CN" sz="1600" dirty="0">
                <a:latin typeface="华文楷体" panose="02010600040101010101" pitchFamily="2" charset="-122"/>
                <a:ea typeface="华文楷体" panose="02010600040101010101" pitchFamily="2" charset="-122"/>
              </a:rPr>
              <a:t>……</a:t>
            </a:r>
          </a:p>
          <a:p>
            <a:endParaRPr lang="en-US" altLang="zh-CN" sz="1600" dirty="0">
              <a:latin typeface="华文楷体" panose="02010600040101010101" pitchFamily="2" charset="-122"/>
              <a:ea typeface="华文楷体" panose="02010600040101010101" pitchFamily="2" charset="-122"/>
            </a:endParaRPr>
          </a:p>
          <a:p>
            <a:r>
              <a:rPr lang="zh-CN" altLang="en-US" sz="1600" b="1" dirty="0">
                <a:solidFill>
                  <a:srgbClr val="FF0000"/>
                </a:solidFill>
                <a:latin typeface="华文楷体" panose="02010600040101010101" pitchFamily="2" charset="-122"/>
                <a:ea typeface="华文楷体" panose="02010600040101010101" pitchFamily="2" charset="-122"/>
              </a:rPr>
              <a:t>可比的周边地块价格</a:t>
            </a:r>
            <a:endParaRPr lang="en-US" altLang="zh-CN" sz="1600" b="1" dirty="0">
              <a:solidFill>
                <a:srgbClr val="FF0000"/>
              </a:solidFill>
              <a:latin typeface="华文楷体" panose="02010600040101010101" pitchFamily="2" charset="-122"/>
              <a:ea typeface="华文楷体" panose="02010600040101010101" pitchFamily="2" charset="-122"/>
            </a:endParaRPr>
          </a:p>
          <a:p>
            <a:endParaRPr lang="en-US" altLang="zh-CN" sz="1600" b="1" dirty="0">
              <a:solidFill>
                <a:srgbClr val="FF0000"/>
              </a:solidFill>
              <a:latin typeface="华文楷体" panose="02010600040101010101" pitchFamily="2" charset="-122"/>
              <a:ea typeface="华文楷体" panose="02010600040101010101" pitchFamily="2" charset="-122"/>
            </a:endParaRPr>
          </a:p>
          <a:p>
            <a:endParaRPr lang="en-US" altLang="zh-CN" sz="1600" b="1" dirty="0">
              <a:solidFill>
                <a:srgbClr val="FF0000"/>
              </a:solidFill>
              <a:latin typeface="华文楷体" panose="02010600040101010101" pitchFamily="2" charset="-122"/>
              <a:ea typeface="华文楷体" panose="02010600040101010101" pitchFamily="2" charset="-122"/>
            </a:endParaRPr>
          </a:p>
          <a:p>
            <a:endParaRPr lang="en-US" altLang="zh-CN" sz="1600" b="1" dirty="0">
              <a:solidFill>
                <a:srgbClr val="FF0000"/>
              </a:solidFill>
              <a:latin typeface="华文楷体" panose="02010600040101010101" pitchFamily="2" charset="-122"/>
              <a:ea typeface="华文楷体" panose="02010600040101010101" pitchFamily="2" charset="-122"/>
            </a:endParaRPr>
          </a:p>
          <a:p>
            <a:endParaRPr lang="en-US" altLang="zh-CN" sz="1600" b="1" dirty="0">
              <a:solidFill>
                <a:srgbClr val="FF0000"/>
              </a:solidFill>
              <a:latin typeface="华文楷体" panose="02010600040101010101" pitchFamily="2" charset="-122"/>
              <a:ea typeface="华文楷体" panose="02010600040101010101" pitchFamily="2" charset="-122"/>
            </a:endParaRPr>
          </a:p>
          <a:p>
            <a:endParaRPr lang="en-US" altLang="zh-CN" sz="1600" b="1" dirty="0">
              <a:solidFill>
                <a:srgbClr val="FF0000"/>
              </a:solidFill>
              <a:latin typeface="华文楷体" panose="02010600040101010101" pitchFamily="2" charset="-122"/>
              <a:ea typeface="华文楷体" panose="02010600040101010101" pitchFamily="2" charset="-122"/>
            </a:endParaRPr>
          </a:p>
          <a:p>
            <a:endParaRPr lang="en-US" altLang="zh-CN" sz="1600" b="1" dirty="0">
              <a:solidFill>
                <a:srgbClr val="FF0000"/>
              </a:solidFill>
              <a:latin typeface="华文楷体" panose="02010600040101010101" pitchFamily="2" charset="-122"/>
              <a:ea typeface="华文楷体" panose="02010600040101010101" pitchFamily="2" charset="-122"/>
            </a:endParaRPr>
          </a:p>
          <a:p>
            <a:endParaRPr lang="en-US" altLang="zh-CN" sz="1600" b="1" dirty="0">
              <a:solidFill>
                <a:srgbClr val="FF0000"/>
              </a:solidFill>
              <a:latin typeface="华文楷体" panose="02010600040101010101" pitchFamily="2" charset="-122"/>
              <a:ea typeface="华文楷体" panose="02010600040101010101" pitchFamily="2" charset="-122"/>
            </a:endParaRPr>
          </a:p>
          <a:p>
            <a:r>
              <a:rPr lang="zh-CN" altLang="en-US" sz="1600" b="1" dirty="0">
                <a:solidFill>
                  <a:srgbClr val="FF0000"/>
                </a:solidFill>
                <a:latin typeface="华文楷体" panose="02010600040101010101" pitchFamily="2" charset="-122"/>
                <a:ea typeface="华文楷体" panose="02010600040101010101" pitchFamily="2" charset="-122"/>
              </a:rPr>
              <a:t>可预见的收入信息</a:t>
            </a:r>
            <a:endParaRPr lang="en-US" altLang="zh-CN" sz="1600" b="1" dirty="0">
              <a:solidFill>
                <a:srgbClr val="FF0000"/>
              </a:solidFill>
              <a:latin typeface="华文楷体" panose="02010600040101010101" pitchFamily="2" charset="-122"/>
              <a:ea typeface="华文楷体" panose="02010600040101010101" pitchFamily="2" charset="-122"/>
            </a:endParaRPr>
          </a:p>
          <a:p>
            <a:r>
              <a:rPr lang="zh-CN" altLang="en-US" sz="1600" dirty="0">
                <a:latin typeface="华文楷体" panose="02010600040101010101" pitchFamily="2" charset="-122"/>
                <a:ea typeface="华文楷体" panose="02010600040101010101" pitchFamily="2" charset="-122"/>
              </a:rPr>
              <a:t>按融资开始日起至</a:t>
            </a:r>
            <a:r>
              <a:rPr lang="en-US" altLang="zh-CN" sz="1600" dirty="0">
                <a:latin typeface="华文楷体" panose="02010600040101010101" pitchFamily="2" charset="-122"/>
                <a:ea typeface="华文楷体" panose="02010600040101010101" pitchFamily="2" charset="-122"/>
              </a:rPr>
              <a:t>2030</a:t>
            </a:r>
            <a:r>
              <a:rPr lang="zh-CN" altLang="en-US" sz="1600" dirty="0">
                <a:latin typeface="华文楷体" panose="02010600040101010101" pitchFamily="2" charset="-122"/>
                <a:ea typeface="华文楷体" panose="02010600040101010101" pitchFamily="2" charset="-122"/>
              </a:rPr>
              <a:t>年前全部完成国有土地挂牌交易，土地回款总计</a:t>
            </a:r>
            <a:r>
              <a:rPr lang="en-US" altLang="zh-CN" sz="1600" dirty="0">
                <a:latin typeface="华文楷体" panose="02010600040101010101" pitchFamily="2" charset="-122"/>
                <a:ea typeface="华文楷体" panose="02010600040101010101" pitchFamily="2" charset="-122"/>
              </a:rPr>
              <a:t>22593.20</a:t>
            </a:r>
            <a:r>
              <a:rPr lang="zh-CN" altLang="en-US" sz="1600" dirty="0">
                <a:latin typeface="华文楷体" panose="02010600040101010101" pitchFamily="2" charset="-122"/>
                <a:ea typeface="华文楷体" panose="02010600040101010101" pitchFamily="2" charset="-122"/>
              </a:rPr>
              <a:t>万元；用于资金平衡土地相关收益为</a:t>
            </a:r>
            <a:r>
              <a:rPr lang="en-US" altLang="zh-CN" sz="1600" dirty="0">
                <a:latin typeface="华文楷体" panose="02010600040101010101" pitchFamily="2" charset="-122"/>
                <a:ea typeface="华文楷体" panose="02010600040101010101" pitchFamily="2" charset="-122"/>
              </a:rPr>
              <a:t>21463.54</a:t>
            </a:r>
            <a:r>
              <a:rPr lang="zh-CN" altLang="en-US" sz="1600" dirty="0">
                <a:latin typeface="华文楷体" panose="02010600040101010101" pitchFamily="2" charset="-122"/>
                <a:ea typeface="华文楷体" panose="02010600040101010101" pitchFamily="2" charset="-122"/>
              </a:rPr>
              <a:t>万元</a:t>
            </a:r>
            <a:r>
              <a:rPr lang="zh-CN" altLang="en-US" sz="1600" dirty="0" smtClean="0">
                <a:latin typeface="华文楷体" panose="02010600040101010101" pitchFamily="2" charset="-122"/>
                <a:ea typeface="华文楷体" panose="02010600040101010101" pitchFamily="2" charset="-122"/>
              </a:rPr>
              <a:t>。</a:t>
            </a:r>
            <a:endParaRPr lang="en-US" altLang="zh-CN" sz="1200" dirty="0">
              <a:latin typeface="华文楷体" panose="02010600040101010101" pitchFamily="2" charset="-122"/>
              <a:ea typeface="华文楷体" panose="02010600040101010101" pitchFamily="2" charset="-122"/>
            </a:endParaRPr>
          </a:p>
          <a:p>
            <a:endParaRPr lang="zh-CN" altLang="en-US" sz="1200" dirty="0">
              <a:latin typeface="华文楷体" panose="02010600040101010101" pitchFamily="2" charset="-122"/>
              <a:ea typeface="华文楷体" panose="02010600040101010101" pitchFamily="2" charset="-122"/>
            </a:endParaRPr>
          </a:p>
        </p:txBody>
      </p:sp>
      <p:graphicFrame>
        <p:nvGraphicFramePr>
          <p:cNvPr id="7" name="表格 6">
            <a:extLst>
              <a:ext uri="{FF2B5EF4-FFF2-40B4-BE49-F238E27FC236}">
                <a16:creationId xmlns:a16="http://schemas.microsoft.com/office/drawing/2014/main" id="{04DB19F7-570E-0813-5E7D-D76A92D4F34E}"/>
              </a:ext>
            </a:extLst>
          </p:cNvPr>
          <p:cNvGraphicFramePr>
            <a:graphicFrameLocks noGrp="1"/>
          </p:cNvGraphicFramePr>
          <p:nvPr>
            <p:extLst>
              <p:ext uri="{D42A27DB-BD31-4B8C-83A1-F6EECF244321}">
                <p14:modId xmlns:p14="http://schemas.microsoft.com/office/powerpoint/2010/main" val="2615820029"/>
              </p:ext>
            </p:extLst>
          </p:nvPr>
        </p:nvGraphicFramePr>
        <p:xfrm>
          <a:off x="4600600" y="3501008"/>
          <a:ext cx="4363888" cy="1302572"/>
        </p:xfrm>
        <a:graphic>
          <a:graphicData uri="http://schemas.openxmlformats.org/drawingml/2006/table">
            <a:tbl>
              <a:tblPr firstRow="1" bandRow="1">
                <a:tableStyleId>{5C22544A-7EE6-4342-B048-85BDC9FD1C3A}</a:tableStyleId>
              </a:tblPr>
              <a:tblGrid>
                <a:gridCol w="1771600">
                  <a:extLst>
                    <a:ext uri="{9D8B030D-6E8A-4147-A177-3AD203B41FA5}">
                      <a16:colId xmlns:a16="http://schemas.microsoft.com/office/drawing/2014/main" val="1994358370"/>
                    </a:ext>
                  </a:extLst>
                </a:gridCol>
                <a:gridCol w="576064">
                  <a:extLst>
                    <a:ext uri="{9D8B030D-6E8A-4147-A177-3AD203B41FA5}">
                      <a16:colId xmlns:a16="http://schemas.microsoft.com/office/drawing/2014/main" val="437020846"/>
                    </a:ext>
                  </a:extLst>
                </a:gridCol>
                <a:gridCol w="792088">
                  <a:extLst>
                    <a:ext uri="{9D8B030D-6E8A-4147-A177-3AD203B41FA5}">
                      <a16:colId xmlns:a16="http://schemas.microsoft.com/office/drawing/2014/main" val="2561702813"/>
                    </a:ext>
                  </a:extLst>
                </a:gridCol>
                <a:gridCol w="1224136">
                  <a:extLst>
                    <a:ext uri="{9D8B030D-6E8A-4147-A177-3AD203B41FA5}">
                      <a16:colId xmlns:a16="http://schemas.microsoft.com/office/drawing/2014/main" val="3934312420"/>
                    </a:ext>
                  </a:extLst>
                </a:gridCol>
              </a:tblGrid>
              <a:tr h="325643">
                <a:tc>
                  <a:txBody>
                    <a:bodyPr/>
                    <a:lstStyle/>
                    <a:p>
                      <a:pPr algn="ctr"/>
                      <a:r>
                        <a:rPr lang="zh-CN" altLang="en-US" sz="1100" dirty="0">
                          <a:solidFill>
                            <a:sysClr val="windowText" lastClr="000000"/>
                          </a:solidFill>
                        </a:rPr>
                        <a:t>宗地编号</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100" dirty="0">
                          <a:solidFill>
                            <a:sysClr val="windowText" lastClr="000000"/>
                          </a:solidFill>
                        </a:rPr>
                        <a:t>用途</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100" dirty="0">
                          <a:solidFill>
                            <a:sysClr val="windowText" lastClr="000000"/>
                          </a:solidFill>
                        </a:rPr>
                        <a:t>面积（亩）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100" dirty="0">
                          <a:solidFill>
                            <a:sysClr val="windowText" lastClr="000000"/>
                          </a:solidFill>
                        </a:rPr>
                        <a:t>成交价格（万元）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2453721"/>
                  </a:ext>
                </a:extLst>
              </a:tr>
              <a:tr h="325643">
                <a:tc>
                  <a:txBody>
                    <a:bodyPr/>
                    <a:lstStyle/>
                    <a:p>
                      <a:pPr algn="ctr"/>
                      <a:r>
                        <a:rPr lang="zh-CN" altLang="en-US" sz="1100" dirty="0">
                          <a:solidFill>
                            <a:sysClr val="windowText" lastClr="000000"/>
                          </a:solidFill>
                        </a:rPr>
                        <a:t>沂源县 </a:t>
                      </a:r>
                      <a:r>
                        <a:rPr lang="en-US" altLang="zh-CN" sz="1100" dirty="0">
                          <a:solidFill>
                            <a:sysClr val="windowText" lastClr="000000"/>
                          </a:solidFill>
                        </a:rPr>
                        <a:t>2020(</a:t>
                      </a:r>
                      <a:r>
                        <a:rPr lang="zh-CN" altLang="en-US" sz="1100" dirty="0">
                          <a:solidFill>
                            <a:sysClr val="windowText" lastClr="000000"/>
                          </a:solidFill>
                        </a:rPr>
                        <a:t>增量</a:t>
                      </a:r>
                      <a:r>
                        <a:rPr lang="en-US" altLang="zh-CN" sz="1100" dirty="0">
                          <a:solidFill>
                            <a:sysClr val="windowText" lastClr="000000"/>
                          </a:solidFill>
                        </a:rPr>
                        <a:t>)-18</a:t>
                      </a:r>
                      <a:r>
                        <a:rPr lang="zh-CN" altLang="en-US" sz="1100" dirty="0">
                          <a:solidFill>
                            <a:sysClr val="windowText" lastClr="000000"/>
                          </a:solidFill>
                        </a:rPr>
                        <a:t>号</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100" dirty="0">
                          <a:solidFill>
                            <a:sysClr val="windowText" lastClr="000000"/>
                          </a:solidFill>
                        </a:rPr>
                        <a:t>住宅</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dirty="0">
                          <a:solidFill>
                            <a:sysClr val="windowText" lastClr="000000"/>
                          </a:solidFill>
                        </a:rPr>
                        <a:t>16.56</a:t>
                      </a:r>
                      <a:endParaRPr lang="zh-CN" altLang="en-US" sz="1100"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dirty="0">
                          <a:solidFill>
                            <a:sysClr val="windowText" lastClr="000000"/>
                          </a:solidFill>
                        </a:rPr>
                        <a:t>3500.00</a:t>
                      </a:r>
                      <a:endParaRPr lang="zh-CN" altLang="en-US" sz="1100"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2515404"/>
                  </a:ext>
                </a:extLst>
              </a:tr>
              <a:tr h="325643">
                <a:tc>
                  <a:txBody>
                    <a:bodyPr/>
                    <a:lstStyle/>
                    <a:p>
                      <a:pPr algn="ctr"/>
                      <a:r>
                        <a:rPr lang="zh-CN" altLang="en-US" sz="1100" dirty="0">
                          <a:solidFill>
                            <a:sysClr val="windowText" lastClr="000000"/>
                          </a:solidFill>
                        </a:rPr>
                        <a:t>沂源县 </a:t>
                      </a:r>
                      <a:r>
                        <a:rPr lang="en-US" altLang="zh-CN" sz="1100" dirty="0">
                          <a:solidFill>
                            <a:sysClr val="windowText" lastClr="000000"/>
                          </a:solidFill>
                        </a:rPr>
                        <a:t>2018(</a:t>
                      </a:r>
                      <a:r>
                        <a:rPr lang="zh-CN" altLang="en-US" sz="1100" dirty="0">
                          <a:solidFill>
                            <a:sysClr val="windowText" lastClr="000000"/>
                          </a:solidFill>
                        </a:rPr>
                        <a:t>增量</a:t>
                      </a:r>
                      <a:r>
                        <a:rPr lang="en-US" altLang="zh-CN" sz="1100" dirty="0">
                          <a:solidFill>
                            <a:sysClr val="windowText" lastClr="000000"/>
                          </a:solidFill>
                        </a:rPr>
                        <a:t>)-36</a:t>
                      </a:r>
                      <a:r>
                        <a:rPr lang="zh-CN" altLang="en-US" sz="1100" dirty="0">
                          <a:solidFill>
                            <a:sysClr val="windowText" lastClr="000000"/>
                          </a:solidFill>
                        </a:rPr>
                        <a:t>号</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100" dirty="0">
                          <a:solidFill>
                            <a:sysClr val="windowText" lastClr="000000"/>
                          </a:solidFill>
                        </a:rPr>
                        <a:t>住宅</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dirty="0">
                          <a:solidFill>
                            <a:sysClr val="windowText" lastClr="000000"/>
                          </a:solidFill>
                        </a:rPr>
                        <a:t>13.08</a:t>
                      </a:r>
                      <a:endParaRPr lang="zh-CN" altLang="en-US" sz="1100"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dirty="0">
                          <a:solidFill>
                            <a:sysClr val="windowText" lastClr="000000"/>
                          </a:solidFill>
                        </a:rPr>
                        <a:t>3200.00</a:t>
                      </a:r>
                      <a:endParaRPr lang="zh-CN" altLang="en-US" sz="1100"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8827859"/>
                  </a:ext>
                </a:extLst>
              </a:tr>
              <a:tr h="325643">
                <a:tc>
                  <a:txBody>
                    <a:bodyPr/>
                    <a:lstStyle/>
                    <a:p>
                      <a:pPr algn="ctr"/>
                      <a:r>
                        <a:rPr lang="zh-CN" altLang="en-US" sz="1100" dirty="0">
                          <a:solidFill>
                            <a:sysClr val="windowText" lastClr="000000"/>
                          </a:solidFill>
                        </a:rPr>
                        <a:t>沂源县 </a:t>
                      </a:r>
                      <a:r>
                        <a:rPr lang="en-US" altLang="zh-CN" sz="1100" dirty="0">
                          <a:solidFill>
                            <a:sysClr val="windowText" lastClr="000000"/>
                          </a:solidFill>
                        </a:rPr>
                        <a:t>2019(</a:t>
                      </a:r>
                      <a:r>
                        <a:rPr lang="zh-CN" altLang="en-US" sz="1100" dirty="0">
                          <a:solidFill>
                            <a:sysClr val="windowText" lastClr="000000"/>
                          </a:solidFill>
                        </a:rPr>
                        <a:t>增量</a:t>
                      </a:r>
                      <a:r>
                        <a:rPr lang="en-US" altLang="zh-CN" sz="1100" dirty="0">
                          <a:solidFill>
                            <a:sysClr val="windowText" lastClr="000000"/>
                          </a:solidFill>
                        </a:rPr>
                        <a:t>)-02</a:t>
                      </a:r>
                      <a:r>
                        <a:rPr lang="zh-CN" altLang="en-US" sz="1100" dirty="0">
                          <a:solidFill>
                            <a:sysClr val="windowText" lastClr="000000"/>
                          </a:solidFill>
                        </a:rPr>
                        <a:t>号</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100" dirty="0">
                          <a:solidFill>
                            <a:sysClr val="windowText" lastClr="000000"/>
                          </a:solidFill>
                        </a:rPr>
                        <a:t>住宅</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dirty="0">
                          <a:solidFill>
                            <a:sysClr val="windowText" lastClr="000000"/>
                          </a:solidFill>
                        </a:rPr>
                        <a:t>33.54</a:t>
                      </a:r>
                      <a:endParaRPr lang="zh-CN" altLang="en-US" sz="1100"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dirty="0">
                          <a:solidFill>
                            <a:sysClr val="windowText" lastClr="000000"/>
                          </a:solidFill>
                        </a:rPr>
                        <a:t>6842.00</a:t>
                      </a:r>
                      <a:endParaRPr lang="zh-CN" altLang="en-US" sz="1100"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4051085"/>
                  </a:ext>
                </a:extLst>
              </a:tr>
            </a:tbl>
          </a:graphicData>
        </a:graphic>
      </p:graphicFrame>
    </p:spTree>
    <p:extLst>
      <p:ext uri="{BB962C8B-B14F-4D97-AF65-F5344CB8AC3E}">
        <p14:creationId xmlns:p14="http://schemas.microsoft.com/office/powerpoint/2010/main" val="127408553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23</a:t>
            </a:fld>
            <a:endParaRPr lang="zh-CN" altLang="en-US"/>
          </a:p>
        </p:txBody>
      </p:sp>
      <p:sp>
        <p:nvSpPr>
          <p:cNvPr id="68" name="TextBox 9"/>
          <p:cNvSpPr txBox="1">
            <a:spLocks noChangeArrowheads="1"/>
          </p:cNvSpPr>
          <p:nvPr/>
        </p:nvSpPr>
        <p:spPr bwMode="auto">
          <a:xfrm>
            <a:off x="611560" y="246063"/>
            <a:ext cx="46805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结束语</a:t>
            </a:r>
            <a:endParaRPr lang="zh-CN" altLang="en-US" sz="2800" b="1" dirty="0">
              <a:solidFill>
                <a:srgbClr val="883230"/>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3981920B-25B7-1161-B07C-021E927C6951}"/>
              </a:ext>
            </a:extLst>
          </p:cNvPr>
          <p:cNvSpPr txBox="1"/>
          <p:nvPr/>
        </p:nvSpPr>
        <p:spPr>
          <a:xfrm>
            <a:off x="985189" y="2204864"/>
            <a:ext cx="7475243" cy="2554545"/>
          </a:xfrm>
          <a:prstGeom prst="rect">
            <a:avLst/>
          </a:prstGeom>
          <a:noFill/>
        </p:spPr>
        <p:txBody>
          <a:bodyPr wrap="square" rtlCol="0">
            <a:spAutoFit/>
          </a:bodyPr>
          <a:lstStyle>
            <a:defPPr>
              <a:defRPr lang="zh-CN"/>
            </a:defPPr>
            <a:lvl1pPr>
              <a:lnSpc>
                <a:spcPct val="150000"/>
              </a:lnSpc>
              <a:defRPr sz="2400" b="1">
                <a:solidFill>
                  <a:srgbClr val="0070C0"/>
                </a:solidFill>
                <a:latin typeface="微软雅黑" panose="020B0503020204020204" pitchFamily="34" charset="-122"/>
                <a:ea typeface="微软雅黑" panose="020B0503020204020204" pitchFamily="34" charset="-122"/>
              </a:defRPr>
            </a:lvl1pPr>
          </a:lstStyle>
          <a:p>
            <a:pPr marL="285750" indent="-285750">
              <a:spcBef>
                <a:spcPts val="1200"/>
              </a:spcBef>
              <a:spcAft>
                <a:spcPts val="1200"/>
              </a:spcAft>
              <a:buFont typeface="Wingdings" panose="05000000000000000000" pitchFamily="2" charset="2"/>
              <a:buChar char="Ø"/>
            </a:pPr>
            <a:r>
              <a:rPr lang="zh-CN" altLang="en-US" sz="2000" dirty="0">
                <a:solidFill>
                  <a:srgbClr val="4472C5"/>
                </a:solidFill>
                <a:cs typeface="Times New Roman" panose="02020603050405020304" pitchFamily="18" charset="0"/>
              </a:rPr>
              <a:t>目前</a:t>
            </a:r>
            <a:r>
              <a:rPr lang="zh-CN" altLang="en-US" sz="2000" dirty="0" smtClean="0">
                <a:solidFill>
                  <a:srgbClr val="4472C5"/>
                </a:solidFill>
                <a:cs typeface="Times New Roman" panose="02020603050405020304" pitchFamily="18" charset="0"/>
              </a:rPr>
              <a:t>，权责</a:t>
            </a:r>
            <a:r>
              <a:rPr lang="zh-CN" altLang="en-US" sz="2000" dirty="0">
                <a:solidFill>
                  <a:srgbClr val="4472C5"/>
                </a:solidFill>
                <a:cs typeface="Times New Roman" panose="02020603050405020304" pitchFamily="18" charset="0"/>
              </a:rPr>
              <a:t>定位和归属更加清晰、投融资</a:t>
            </a:r>
            <a:r>
              <a:rPr lang="zh-CN" altLang="en-US" sz="2000" dirty="0" smtClean="0">
                <a:solidFill>
                  <a:srgbClr val="4472C5"/>
                </a:solidFill>
                <a:cs typeface="Times New Roman" panose="02020603050405020304" pitchFamily="18" charset="0"/>
              </a:rPr>
              <a:t>决策更加科学、更加尊重</a:t>
            </a:r>
            <a:r>
              <a:rPr lang="zh-CN" altLang="en-US" sz="2000" dirty="0">
                <a:solidFill>
                  <a:srgbClr val="4472C5"/>
                </a:solidFill>
                <a:cs typeface="Times New Roman" panose="02020603050405020304" pitchFamily="18" charset="0"/>
              </a:rPr>
              <a:t>市场规律的土地开发投资</a:t>
            </a:r>
            <a:r>
              <a:rPr lang="zh-CN" altLang="en-US" sz="2000" dirty="0" smtClean="0">
                <a:solidFill>
                  <a:srgbClr val="4472C5"/>
                </a:solidFill>
                <a:cs typeface="Times New Roman" panose="02020603050405020304" pitchFamily="18" charset="0"/>
              </a:rPr>
              <a:t>“孵化器”特征越来越明显。</a:t>
            </a:r>
            <a:endParaRPr lang="en-US" altLang="zh-CN" sz="2000" dirty="0">
              <a:solidFill>
                <a:srgbClr val="4472C5"/>
              </a:solidFill>
              <a:cs typeface="Times New Roman" panose="02020603050405020304" pitchFamily="18" charset="0"/>
            </a:endParaRPr>
          </a:p>
          <a:p>
            <a:pPr marL="285750" indent="-285750">
              <a:spcBef>
                <a:spcPts val="1200"/>
              </a:spcBef>
              <a:spcAft>
                <a:spcPts val="1200"/>
              </a:spcAft>
              <a:buFont typeface="Wingdings" panose="05000000000000000000" pitchFamily="2" charset="2"/>
              <a:buChar char="Ø"/>
            </a:pPr>
            <a:r>
              <a:rPr lang="zh-CN" altLang="en-US" sz="2000" dirty="0" smtClean="0">
                <a:solidFill>
                  <a:srgbClr val="4472C5"/>
                </a:solidFill>
                <a:cs typeface="Times New Roman" panose="02020603050405020304" pitchFamily="18" charset="0"/>
              </a:rPr>
              <a:t>更好地服务于高质量发展目标。</a:t>
            </a:r>
            <a:endParaRPr lang="en-US" altLang="zh-CN" sz="2000" dirty="0" smtClean="0">
              <a:solidFill>
                <a:srgbClr val="4472C5"/>
              </a:solidFill>
              <a:cs typeface="Times New Roman" panose="02020603050405020304" pitchFamily="18" charset="0"/>
            </a:endParaRPr>
          </a:p>
          <a:p>
            <a:pPr marL="285750" indent="-285750">
              <a:spcBef>
                <a:spcPts val="1200"/>
              </a:spcBef>
              <a:spcAft>
                <a:spcPts val="1200"/>
              </a:spcAft>
              <a:buFont typeface="Wingdings" panose="05000000000000000000" pitchFamily="2" charset="2"/>
              <a:buChar char="Ø"/>
            </a:pPr>
            <a:r>
              <a:rPr lang="zh-CN" altLang="en-US" sz="2000" dirty="0" smtClean="0">
                <a:solidFill>
                  <a:srgbClr val="4472C5"/>
                </a:solidFill>
                <a:cs typeface="Times New Roman" panose="02020603050405020304" pitchFamily="18" charset="0"/>
              </a:rPr>
              <a:t>总结而言，土地财政基础属性的回归！</a:t>
            </a:r>
            <a:endParaRPr lang="zh-CN" altLang="en-US" sz="2000" dirty="0">
              <a:solidFill>
                <a:srgbClr val="4472C5"/>
              </a:solidFill>
            </a:endParaRPr>
          </a:p>
        </p:txBody>
      </p:sp>
    </p:spTree>
    <p:extLst>
      <p:ext uri="{BB962C8B-B14F-4D97-AF65-F5344CB8AC3E}">
        <p14:creationId xmlns:p14="http://schemas.microsoft.com/office/powerpoint/2010/main" val="37944917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xfrm>
            <a:off x="1943707" y="1988840"/>
            <a:ext cx="5256584" cy="116587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r>
              <a:rPr lang="en-US" altLang="zh-CN" sz="2400" b="1" dirty="0">
                <a:solidFill>
                  <a:srgbClr val="740000"/>
                </a:solidFill>
                <a:latin typeface="黑体" panose="02010609060101010101" pitchFamily="49" charset="-122"/>
                <a:ea typeface="黑体" panose="02010609060101010101" pitchFamily="49" charset="-122"/>
              </a:rPr>
              <a:t> </a:t>
            </a:r>
            <a:r>
              <a:rPr lang="en-US" altLang="zh-CN" b="1" dirty="0">
                <a:solidFill>
                  <a:srgbClr val="740000"/>
                </a:solidFill>
                <a:latin typeface="黑体" panose="02010609060101010101" pitchFamily="49" charset="-122"/>
                <a:ea typeface="黑体" panose="02010609060101010101" pitchFamily="49" charset="-122"/>
              </a:rPr>
              <a:t/>
            </a:r>
            <a:br>
              <a:rPr lang="en-US" altLang="zh-CN" b="1" dirty="0">
                <a:solidFill>
                  <a:srgbClr val="740000"/>
                </a:solidFill>
                <a:latin typeface="黑体" panose="02010609060101010101" pitchFamily="49" charset="-122"/>
                <a:ea typeface="黑体" panose="02010609060101010101" pitchFamily="49" charset="-122"/>
              </a:rPr>
            </a:br>
            <a:r>
              <a:rPr lang="en-US" altLang="zh-CN" b="1" dirty="0">
                <a:solidFill>
                  <a:srgbClr val="740000"/>
                </a:solidFill>
                <a:latin typeface="黑体" panose="02010609060101010101" pitchFamily="49" charset="-122"/>
                <a:ea typeface="黑体" panose="02010609060101010101" pitchFamily="49" charset="-122"/>
              </a:rPr>
              <a:t/>
            </a:r>
            <a:br>
              <a:rPr lang="en-US" altLang="zh-CN" b="1" dirty="0">
                <a:solidFill>
                  <a:srgbClr val="740000"/>
                </a:solidFill>
                <a:latin typeface="黑体" panose="02010609060101010101" pitchFamily="49" charset="-122"/>
                <a:ea typeface="黑体" panose="02010609060101010101" pitchFamily="49" charset="-122"/>
              </a:rPr>
            </a:br>
            <a:r>
              <a:rPr lang="zh-CN" altLang="en-US" b="1" dirty="0">
                <a:solidFill>
                  <a:srgbClr val="740000"/>
                </a:solidFill>
                <a:latin typeface="黑体" panose="02010609060101010101" pitchFamily="49" charset="-122"/>
                <a:ea typeface="黑体" panose="02010609060101010101" pitchFamily="49" charset="-122"/>
              </a:rPr>
              <a:t>谢 谢！</a:t>
            </a:r>
            <a:r>
              <a:rPr lang="en-US" altLang="zh-CN" b="1" dirty="0">
                <a:solidFill>
                  <a:srgbClr val="740000"/>
                </a:solidFill>
                <a:latin typeface="黑体" panose="02010609060101010101" pitchFamily="49" charset="-122"/>
                <a:ea typeface="黑体" panose="02010609060101010101" pitchFamily="49" charset="-122"/>
              </a:rPr>
              <a:t/>
            </a:r>
            <a:br>
              <a:rPr lang="en-US" altLang="zh-CN" b="1" dirty="0">
                <a:solidFill>
                  <a:srgbClr val="740000"/>
                </a:solidFill>
                <a:latin typeface="黑体" panose="02010609060101010101" pitchFamily="49" charset="-122"/>
                <a:ea typeface="黑体" panose="02010609060101010101" pitchFamily="49" charset="-122"/>
              </a:rPr>
            </a:br>
            <a:r>
              <a:rPr lang="en-US" altLang="zh-CN" b="1" dirty="0">
                <a:solidFill>
                  <a:srgbClr val="740000"/>
                </a:solidFill>
                <a:latin typeface="黑体" panose="02010609060101010101" pitchFamily="49" charset="-122"/>
                <a:ea typeface="黑体" panose="02010609060101010101" pitchFamily="49" charset="-122"/>
              </a:rPr>
              <a:t/>
            </a:r>
            <a:br>
              <a:rPr lang="en-US" altLang="zh-CN" b="1" dirty="0">
                <a:solidFill>
                  <a:srgbClr val="740000"/>
                </a:solidFill>
                <a:latin typeface="黑体" panose="02010609060101010101" pitchFamily="49" charset="-122"/>
                <a:ea typeface="黑体" panose="02010609060101010101" pitchFamily="49" charset="-122"/>
              </a:rPr>
            </a:br>
            <a:r>
              <a:rPr lang="en-US" altLang="zh-CN" dirty="0">
                <a:solidFill>
                  <a:schemeClr val="accent1"/>
                </a:solidFill>
                <a:latin typeface="+mn-lt"/>
                <a:ea typeface="黑体" panose="02010609060101010101" pitchFamily="49" charset="-122"/>
              </a:rPr>
              <a:t/>
            </a:r>
            <a:br>
              <a:rPr lang="en-US" altLang="zh-CN" dirty="0">
                <a:solidFill>
                  <a:schemeClr val="accent1"/>
                </a:solidFill>
                <a:latin typeface="+mn-lt"/>
                <a:ea typeface="黑体" panose="02010609060101010101" pitchFamily="49" charset="-122"/>
              </a:rPr>
            </a:br>
            <a:r>
              <a:rPr lang="en-US" altLang="zh-CN" dirty="0">
                <a:solidFill>
                  <a:schemeClr val="accent1"/>
                </a:solidFill>
                <a:latin typeface="+mn-lt"/>
                <a:ea typeface="黑体" panose="02010609060101010101" pitchFamily="49" charset="-122"/>
              </a:rPr>
              <a:t/>
            </a:r>
            <a:br>
              <a:rPr lang="en-US" altLang="zh-CN" dirty="0">
                <a:solidFill>
                  <a:schemeClr val="accent1"/>
                </a:solidFill>
                <a:latin typeface="+mn-lt"/>
                <a:ea typeface="黑体" panose="02010609060101010101" pitchFamily="49" charset="-122"/>
              </a:rPr>
            </a:br>
            <a:r>
              <a:rPr lang="en-US" altLang="zh-CN" sz="1800" b="1" dirty="0">
                <a:solidFill>
                  <a:srgbClr val="740000"/>
                </a:solidFill>
                <a:latin typeface="黑体" panose="02010609060101010101" pitchFamily="49" charset="-122"/>
                <a:ea typeface="黑体" panose="02010609060101010101" pitchFamily="49" charset="-122"/>
              </a:rPr>
              <a:t> </a:t>
            </a:r>
            <a:r>
              <a:rPr lang="en-US" altLang="zh-CN" b="1" dirty="0">
                <a:solidFill>
                  <a:srgbClr val="740000"/>
                </a:solidFill>
                <a:latin typeface="黑体" panose="02010609060101010101" pitchFamily="49" charset="-122"/>
                <a:ea typeface="黑体" panose="02010609060101010101" pitchFamily="49" charset="-122"/>
              </a:rPr>
              <a:t/>
            </a:r>
            <a:br>
              <a:rPr lang="en-US" altLang="zh-CN" b="1" dirty="0">
                <a:solidFill>
                  <a:srgbClr val="740000"/>
                </a:solidFill>
                <a:latin typeface="黑体" panose="02010609060101010101" pitchFamily="49" charset="-122"/>
                <a:ea typeface="黑体" panose="02010609060101010101" pitchFamily="49" charset="-122"/>
              </a:rPr>
            </a:br>
            <a:r>
              <a:rPr lang="en-US" altLang="zh-CN" b="1" dirty="0">
                <a:solidFill>
                  <a:srgbClr val="740000"/>
                </a:solidFill>
                <a:latin typeface="黑体" panose="02010609060101010101" pitchFamily="49" charset="-122"/>
                <a:ea typeface="黑体" panose="02010609060101010101" pitchFamily="49" charset="-122"/>
              </a:rPr>
              <a:t/>
            </a:r>
            <a:br>
              <a:rPr lang="en-US" altLang="zh-CN" b="1" dirty="0">
                <a:solidFill>
                  <a:srgbClr val="740000"/>
                </a:solidFill>
                <a:latin typeface="黑体" panose="02010609060101010101" pitchFamily="49" charset="-122"/>
                <a:ea typeface="黑体" panose="02010609060101010101" pitchFamily="49" charset="-122"/>
              </a:rPr>
            </a:br>
            <a:r>
              <a:rPr lang="en-US" altLang="zh-CN" b="1" dirty="0">
                <a:solidFill>
                  <a:srgbClr val="740000"/>
                </a:solidFill>
                <a:latin typeface="黑体" panose="02010609060101010101" pitchFamily="49" charset="-122"/>
                <a:ea typeface="黑体" panose="02010609060101010101" pitchFamily="49" charset="-122"/>
              </a:rPr>
              <a:t/>
            </a:r>
            <a:br>
              <a:rPr lang="en-US" altLang="zh-CN" b="1" dirty="0">
                <a:solidFill>
                  <a:srgbClr val="740000"/>
                </a:solidFill>
                <a:latin typeface="黑体" panose="02010609060101010101" pitchFamily="49" charset="-122"/>
                <a:ea typeface="黑体" panose="02010609060101010101" pitchFamily="49" charset="-122"/>
              </a:rPr>
            </a:br>
            <a:r>
              <a:rPr lang="en-US" altLang="zh-CN" sz="2400" b="1" dirty="0">
                <a:solidFill>
                  <a:srgbClr val="740000"/>
                </a:solidFill>
                <a:latin typeface="黑体" panose="02010609060101010101" pitchFamily="49" charset="-122"/>
                <a:ea typeface="黑体" panose="02010609060101010101" pitchFamily="49" charset="-122"/>
              </a:rPr>
              <a:t> </a:t>
            </a:r>
            <a:r>
              <a:rPr lang="zh-CN" altLang="en-US" b="1" dirty="0">
                <a:solidFill>
                  <a:srgbClr val="740000"/>
                </a:solidFill>
                <a:latin typeface="黑体" panose="02010609060101010101" pitchFamily="49" charset="-122"/>
                <a:ea typeface="黑体" panose="02010609060101010101" pitchFamily="49" charset="-122"/>
              </a:rPr>
              <a:t/>
            </a:r>
            <a:br>
              <a:rPr lang="zh-CN" altLang="en-US" b="1" dirty="0">
                <a:solidFill>
                  <a:srgbClr val="740000"/>
                </a:solidFill>
                <a:latin typeface="黑体" panose="02010609060101010101" pitchFamily="49" charset="-122"/>
                <a:ea typeface="黑体" panose="02010609060101010101" pitchFamily="49" charset="-122"/>
              </a:rPr>
            </a:br>
            <a:endParaRPr lang="zh-CN" altLang="en-US" sz="2800" dirty="0">
              <a:latin typeface="仿宋" panose="02010609060101010101" pitchFamily="49" charset="-122"/>
              <a:ea typeface="仿宋" panose="02010609060101010101" pitchFamily="49" charset="-122"/>
            </a:endParaRPr>
          </a:p>
        </p:txBody>
      </p:sp>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4763" y="6175201"/>
            <a:ext cx="9153525" cy="638175"/>
          </a:xfrm>
          <a:prstGeom prst="rect">
            <a:avLst/>
          </a:prstGeom>
        </p:spPr>
      </p:pic>
      <p:sp>
        <p:nvSpPr>
          <p:cNvPr id="2" name="灯片编号占位符 1"/>
          <p:cNvSpPr>
            <a:spLocks noGrp="1"/>
          </p:cNvSpPr>
          <p:nvPr>
            <p:ph type="sldNum" sz="quarter" idx="12"/>
          </p:nvPr>
        </p:nvSpPr>
        <p:spPr/>
        <p:txBody>
          <a:bodyPr/>
          <a:lstStyle/>
          <a:p>
            <a:pPr>
              <a:defRPr/>
            </a:pPr>
            <a:fld id="{336C564F-D80C-4E90-BD14-B7BB8DABEB75}" type="slidenum">
              <a:rPr lang="zh-CN" altLang="en-US" smtClean="0"/>
              <a:t>24</a:t>
            </a:fld>
            <a:endParaRPr lang="zh-CN" altLang="en-US"/>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68161"/>
            <a:ext cx="2411312" cy="5924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2598" y="1052736"/>
            <a:ext cx="2868346" cy="1434173"/>
          </a:xfrm>
          <a:prstGeom prst="rect">
            <a:avLst/>
          </a:prstGeom>
        </p:spPr>
      </p:pic>
      <p:sp>
        <p:nvSpPr>
          <p:cNvPr id="3" name="内容占位符 2"/>
          <p:cNvSpPr>
            <a:spLocks noGrp="1"/>
          </p:cNvSpPr>
          <p:nvPr>
            <p:ph idx="1"/>
          </p:nvPr>
        </p:nvSpPr>
        <p:spPr>
          <a:xfrm>
            <a:off x="321344" y="1140434"/>
            <a:ext cx="8229600" cy="4525963"/>
          </a:xfrm>
        </p:spPr>
        <p:txBody>
          <a:bodyPr/>
          <a:lstStyle/>
          <a:p>
            <a:pPr>
              <a:buFont typeface="Wingdings" panose="05000000000000000000" pitchFamily="2" charset="2"/>
              <a:buChar char="Ø"/>
            </a:pPr>
            <a:r>
              <a:rPr lang="zh-CN" altLang="en-US" sz="2400" b="1" dirty="0">
                <a:solidFill>
                  <a:srgbClr val="0070C0"/>
                </a:solidFill>
                <a:latin typeface="微软雅黑" panose="020B0503020204020204" pitchFamily="34" charset="-122"/>
                <a:ea typeface="微软雅黑" panose="020B0503020204020204" pitchFamily="34" charset="-122"/>
              </a:rPr>
              <a:t>所有权</a:t>
            </a:r>
            <a:endParaRPr lang="en-US" altLang="zh-CN" sz="2400" b="1" dirty="0">
              <a:solidFill>
                <a:srgbClr val="0070C0"/>
              </a:solidFill>
              <a:latin typeface="微软雅黑" panose="020B0503020204020204" pitchFamily="34" charset="-122"/>
              <a:ea typeface="微软雅黑" panose="020B0503020204020204" pitchFamily="34" charset="-122"/>
            </a:endParaRPr>
          </a:p>
          <a:p>
            <a:pPr marL="684000"/>
            <a:r>
              <a:rPr lang="zh-CN" altLang="en-US" sz="2000" dirty="0" smtClean="0">
                <a:latin typeface="Times New Roman" panose="02020603050405020304" pitchFamily="18" charset="0"/>
              </a:rPr>
              <a:t>城市属国有</a:t>
            </a:r>
            <a:endParaRPr lang="en-US" altLang="zh-CN" sz="2000" dirty="0" smtClean="0">
              <a:latin typeface="Times New Roman" panose="02020603050405020304" pitchFamily="18" charset="0"/>
            </a:endParaRPr>
          </a:p>
          <a:p>
            <a:pPr marL="684000"/>
            <a:r>
              <a:rPr lang="zh-CN" altLang="en-US" sz="2000" dirty="0" smtClean="0">
                <a:latin typeface="Times New Roman" panose="02020603050405020304" pitchFamily="18" charset="0"/>
              </a:rPr>
              <a:t>农村和城市郊区属集体所有</a:t>
            </a:r>
            <a:endParaRPr lang="en-US" altLang="zh-CN" sz="2000" dirty="0" smtClean="0">
              <a:latin typeface="Times New Roman" panose="02020603050405020304" pitchFamily="18" charset="0"/>
            </a:endParaRPr>
          </a:p>
          <a:p>
            <a:pPr>
              <a:spcBef>
                <a:spcPts val="1800"/>
              </a:spcBef>
              <a:buFont typeface="Wingdings" panose="05000000000000000000" pitchFamily="2" charset="2"/>
              <a:buChar char="Ø"/>
            </a:pPr>
            <a:r>
              <a:rPr lang="zh-CN" altLang="en-US" sz="2400" b="1" dirty="0">
                <a:solidFill>
                  <a:srgbClr val="0070C0"/>
                </a:solidFill>
                <a:latin typeface="微软雅黑" panose="020B0503020204020204" pitchFamily="34" charset="-122"/>
                <a:ea typeface="微软雅黑" panose="020B0503020204020204" pitchFamily="34" charset="-122"/>
              </a:rPr>
              <a:t>权能</a:t>
            </a:r>
            <a:endParaRPr lang="en-US" altLang="zh-CN" sz="2400" b="1" dirty="0">
              <a:solidFill>
                <a:srgbClr val="0070C0"/>
              </a:solidFill>
              <a:latin typeface="微软雅黑" panose="020B0503020204020204" pitchFamily="34" charset="-122"/>
              <a:ea typeface="微软雅黑" panose="020B0503020204020204" pitchFamily="34" charset="-122"/>
            </a:endParaRPr>
          </a:p>
          <a:p>
            <a:pPr marL="684000"/>
            <a:r>
              <a:rPr lang="zh-CN" altLang="en-US" sz="2000" dirty="0" smtClean="0">
                <a:latin typeface="Times New Roman" panose="02020603050405020304" pitchFamily="18" charset="0"/>
              </a:rPr>
              <a:t>是否可以确定</a:t>
            </a:r>
            <a:r>
              <a:rPr lang="zh-CN" altLang="en-US" sz="2000" dirty="0">
                <a:latin typeface="Times New Roman" panose="02020603050405020304" pitchFamily="18" charset="0"/>
              </a:rPr>
              <a:t>给单位或者个人</a:t>
            </a:r>
            <a:r>
              <a:rPr lang="zh-CN" altLang="en-US" sz="2000" dirty="0" smtClean="0">
                <a:latin typeface="Times New Roman" panose="02020603050405020304" pitchFamily="18" charset="0"/>
              </a:rPr>
              <a:t>使用？</a:t>
            </a:r>
            <a:endParaRPr lang="en-US" altLang="zh-CN" sz="2000" dirty="0">
              <a:latin typeface="Times New Roman" panose="02020603050405020304" pitchFamily="18" charset="0"/>
            </a:endParaRPr>
          </a:p>
          <a:p>
            <a:pPr marL="684000"/>
            <a:r>
              <a:rPr lang="zh-CN" altLang="en-US" sz="2000" dirty="0" smtClean="0">
                <a:latin typeface="Times New Roman" panose="02020603050405020304" pitchFamily="18" charset="0"/>
              </a:rPr>
              <a:t>国有</a:t>
            </a:r>
            <a:r>
              <a:rPr lang="zh-CN" altLang="en-US" sz="2000" dirty="0">
                <a:latin typeface="Times New Roman" panose="02020603050405020304" pitchFamily="18" charset="0"/>
              </a:rPr>
              <a:t>土地所有权</a:t>
            </a:r>
            <a:r>
              <a:rPr lang="zh-CN" altLang="en-US" sz="2000" dirty="0" smtClean="0">
                <a:latin typeface="Times New Roman" panose="02020603050405020304" pitchFamily="18" charset="0"/>
              </a:rPr>
              <a:t>由谁来代表行使？</a:t>
            </a:r>
            <a:endParaRPr lang="en-US" altLang="zh-CN" sz="2000" dirty="0">
              <a:latin typeface="Times New Roman" panose="02020603050405020304" pitchFamily="18" charset="0"/>
            </a:endParaRPr>
          </a:p>
          <a:p>
            <a:pPr marL="684000"/>
            <a:r>
              <a:rPr lang="zh-CN" altLang="en-US" sz="2000" dirty="0" smtClean="0">
                <a:latin typeface="Times New Roman" panose="02020603050405020304" pitchFamily="18" charset="0"/>
              </a:rPr>
              <a:t>集体所有土地呢？</a:t>
            </a:r>
            <a:endParaRPr lang="en-US" altLang="zh-CN" sz="2000" dirty="0">
              <a:latin typeface="Times New Roman" panose="02020603050405020304" pitchFamily="18" charset="0"/>
            </a:endParaRPr>
          </a:p>
          <a:p>
            <a:pPr>
              <a:spcBef>
                <a:spcPts val="1800"/>
              </a:spcBef>
              <a:buFont typeface="Wingdings" panose="05000000000000000000" pitchFamily="2" charset="2"/>
              <a:buChar char="Ø"/>
            </a:pPr>
            <a:r>
              <a:rPr lang="en-US" altLang="zh-CN" sz="2400" b="1" dirty="0">
                <a:solidFill>
                  <a:srgbClr val="0070C0"/>
                </a:solidFill>
                <a:latin typeface="微软雅黑" panose="020B0503020204020204" pitchFamily="34" charset="-122"/>
                <a:ea typeface="微软雅黑" panose="020B0503020204020204" pitchFamily="34" charset="-122"/>
              </a:rPr>
              <a:t>1988</a:t>
            </a:r>
            <a:r>
              <a:rPr lang="zh-CN" altLang="en-US" sz="2400" b="1" dirty="0">
                <a:solidFill>
                  <a:srgbClr val="0070C0"/>
                </a:solidFill>
                <a:latin typeface="微软雅黑" panose="020B0503020204020204" pitchFamily="34" charset="-122"/>
                <a:ea typeface="微软雅黑" panose="020B0503020204020204" pitchFamily="34" charset="-122"/>
              </a:rPr>
              <a:t>年修宪和修法</a:t>
            </a:r>
            <a:endParaRPr lang="en-US" altLang="zh-CN" sz="2400" b="1" dirty="0">
              <a:solidFill>
                <a:srgbClr val="0070C0"/>
              </a:solidFill>
              <a:latin typeface="微软雅黑" panose="020B0503020204020204" pitchFamily="34" charset="-122"/>
              <a:ea typeface="微软雅黑" panose="020B0503020204020204" pitchFamily="34" charset="-122"/>
            </a:endParaRPr>
          </a:p>
          <a:p>
            <a:pPr marL="684000"/>
            <a:r>
              <a:rPr lang="zh-CN" altLang="en-US" sz="2000" dirty="0" smtClean="0">
                <a:latin typeface="Times New Roman" panose="02020603050405020304" pitchFamily="18" charset="0"/>
              </a:rPr>
              <a:t>可对土地实行征收或者征用并给予补偿</a:t>
            </a:r>
            <a:endParaRPr lang="en-US" altLang="zh-CN" sz="2000" dirty="0" smtClean="0">
              <a:latin typeface="Times New Roman" panose="02020603050405020304" pitchFamily="18" charset="0"/>
            </a:endParaRPr>
          </a:p>
          <a:p>
            <a:pPr marL="684000"/>
            <a:r>
              <a:rPr lang="zh-CN" altLang="en-US" sz="2000" dirty="0" smtClean="0">
                <a:latin typeface="Times New Roman" panose="02020603050405020304" pitchFamily="18" charset="0"/>
              </a:rPr>
              <a:t>删除</a:t>
            </a:r>
            <a:r>
              <a:rPr lang="zh-CN" altLang="en-US" sz="2000" dirty="0">
                <a:latin typeface="Times New Roman" panose="02020603050405020304" pitchFamily="18" charset="0"/>
              </a:rPr>
              <a:t>“禁止出租土地”内容</a:t>
            </a:r>
            <a:endParaRPr lang="en-US" altLang="zh-CN" sz="2000" dirty="0">
              <a:latin typeface="Times New Roman" panose="02020603050405020304" pitchFamily="18" charset="0"/>
            </a:endParaRPr>
          </a:p>
          <a:p>
            <a:pPr marL="684000"/>
            <a:r>
              <a:rPr lang="zh-CN" altLang="en-US" sz="2000" dirty="0" smtClean="0">
                <a:latin typeface="Times New Roman" panose="02020603050405020304" pitchFamily="18" charset="0"/>
              </a:rPr>
              <a:t>土地</a:t>
            </a:r>
            <a:r>
              <a:rPr lang="zh-CN" altLang="en-US" sz="2000" dirty="0">
                <a:latin typeface="Times New Roman" panose="02020603050405020304" pitchFamily="18" charset="0"/>
              </a:rPr>
              <a:t>的使用权可以依照法律的规定</a:t>
            </a:r>
            <a:r>
              <a:rPr lang="zh-CN" altLang="en-US" sz="2000" dirty="0" smtClean="0">
                <a:latin typeface="Times New Roman" panose="02020603050405020304" pitchFamily="18" charset="0"/>
              </a:rPr>
              <a:t>转让</a:t>
            </a:r>
            <a:endParaRPr lang="en-US" altLang="zh-CN" sz="2000" dirty="0" smtClean="0">
              <a:latin typeface="Times New Roman" panose="02020603050405020304" pitchFamily="18" charset="0"/>
            </a:endParaRPr>
          </a:p>
          <a:p>
            <a:pPr marL="684000"/>
            <a:r>
              <a:rPr lang="zh-CN" altLang="en-US" sz="2000" dirty="0" smtClean="0">
                <a:latin typeface="Times New Roman" panose="02020603050405020304" pitchFamily="18" charset="0"/>
              </a:rPr>
              <a:t>实行</a:t>
            </a:r>
            <a:r>
              <a:rPr lang="zh-CN" altLang="en-US" sz="2000" dirty="0">
                <a:latin typeface="Times New Roman" panose="02020603050405020304" pitchFamily="18" charset="0"/>
              </a:rPr>
              <a:t>国有土地有偿使用</a:t>
            </a:r>
            <a:r>
              <a:rPr lang="zh-CN" altLang="en-US" sz="2000" dirty="0" smtClean="0">
                <a:latin typeface="Times New Roman" panose="02020603050405020304" pitchFamily="18" charset="0"/>
              </a:rPr>
              <a:t>制度</a:t>
            </a:r>
            <a:endParaRPr lang="en-US" altLang="zh-CN" sz="2000" dirty="0" smtClean="0">
              <a:latin typeface="Times New Roman" panose="02020603050405020304" pitchFamily="18" charset="0"/>
            </a:endParaRPr>
          </a:p>
          <a:p>
            <a:pPr marL="684000"/>
            <a:endParaRPr lang="zh-CN" altLang="en-US" sz="2000" dirty="0">
              <a:latin typeface="Times New Roman" panose="02020603050405020304" pitchFamily="18" charset="0"/>
            </a:endParaRPr>
          </a:p>
        </p:txBody>
      </p:sp>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3</a:t>
            </a:fld>
            <a:endParaRPr lang="zh-CN" altLang="en-US" dirty="0"/>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2598" y="2663973"/>
            <a:ext cx="2868346" cy="1476189"/>
          </a:xfrm>
          <a:prstGeom prst="rect">
            <a:avLst/>
          </a:prstGeom>
        </p:spPr>
      </p:pic>
      <p:pic>
        <p:nvPicPr>
          <p:cNvPr id="6" name="Picture 2" descr="图片">
            <a:extLst>
              <a:ext uri="{FF2B5EF4-FFF2-40B4-BE49-F238E27FC236}">
                <a16:creationId xmlns:a16="http://schemas.microsoft.com/office/drawing/2014/main" id="{600DEEE3-1E59-4240-100D-35112E8CD0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4" b="10843"/>
          <a:stretch/>
        </p:blipFill>
        <p:spPr bwMode="auto">
          <a:xfrm>
            <a:off x="5685786" y="4342046"/>
            <a:ext cx="2868346" cy="1389261"/>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A2764345-24B7-CE4D-2E7A-DD4B7CC41244}"/>
              </a:ext>
            </a:extLst>
          </p:cNvPr>
          <p:cNvSpPr txBox="1"/>
          <p:nvPr/>
        </p:nvSpPr>
        <p:spPr>
          <a:xfrm>
            <a:off x="5580112" y="5673938"/>
            <a:ext cx="3141600" cy="369332"/>
          </a:xfrm>
          <a:prstGeom prst="rect">
            <a:avLst/>
          </a:prstGeom>
          <a:noFill/>
        </p:spPr>
        <p:txBody>
          <a:bodyPr wrap="square" rtlCol="0">
            <a:spAutoFit/>
          </a:bodyPr>
          <a:lstStyle/>
          <a:p>
            <a:r>
              <a:rPr lang="en-US" altLang="zh-CN" b="1" dirty="0" smtClean="0">
                <a:latin typeface="Times New Roman" panose="02020603050405020304" pitchFamily="18" charset="0"/>
                <a:ea typeface="微软雅黑" panose="020B0503020204020204" pitchFamily="34" charset="-122"/>
              </a:rPr>
              <a:t>1987</a:t>
            </a:r>
            <a:r>
              <a:rPr lang="zh-CN" altLang="en-US" b="1" dirty="0" smtClean="0">
                <a:latin typeface="Times New Roman" panose="02020603050405020304" pitchFamily="18" charset="0"/>
                <a:ea typeface="微软雅黑" panose="020B0503020204020204" pitchFamily="34" charset="-122"/>
              </a:rPr>
              <a:t>年 </a:t>
            </a:r>
            <a:r>
              <a:rPr lang="en-US" altLang="zh-CN" b="1" dirty="0" smtClean="0">
                <a:latin typeface="Times New Roman" panose="02020603050405020304" pitchFamily="18" charset="0"/>
                <a:ea typeface="微软雅黑" panose="020B0503020204020204" pitchFamily="34" charset="-122"/>
              </a:rPr>
              <a:t> </a:t>
            </a:r>
            <a:r>
              <a:rPr lang="zh-CN" altLang="en-US" b="1" dirty="0" smtClean="0">
                <a:latin typeface="Times New Roman" panose="02020603050405020304" pitchFamily="18" charset="0"/>
                <a:ea typeface="微软雅黑" panose="020B0503020204020204" pitchFamily="34" charset="-122"/>
              </a:rPr>
              <a:t>深圳</a:t>
            </a:r>
            <a:r>
              <a:rPr lang="zh-CN" altLang="en-US" b="1" dirty="0">
                <a:latin typeface="Times New Roman" panose="02020603050405020304" pitchFamily="18" charset="0"/>
                <a:ea typeface="微软雅黑" panose="020B0503020204020204" pitchFamily="34" charset="-122"/>
              </a:rPr>
              <a:t>敲响土地拍卖槌</a:t>
            </a:r>
          </a:p>
        </p:txBody>
      </p:sp>
      <p:sp>
        <p:nvSpPr>
          <p:cNvPr id="9" name="TextBox 9"/>
          <p:cNvSpPr txBox="1">
            <a:spLocks noChangeArrowheads="1"/>
          </p:cNvSpPr>
          <p:nvPr/>
        </p:nvSpPr>
        <p:spPr bwMode="auto">
          <a:xfrm>
            <a:off x="220471" y="226994"/>
            <a:ext cx="70567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土地</a:t>
            </a:r>
            <a:r>
              <a:rPr lang="zh-CN" altLang="en-US" sz="2800" b="1" dirty="0">
                <a:solidFill>
                  <a:srgbClr val="883230"/>
                </a:solidFill>
                <a:latin typeface="微软雅黑" panose="020B0503020204020204" pitchFamily="34" charset="-122"/>
                <a:ea typeface="微软雅黑" panose="020B0503020204020204" pitchFamily="34" charset="-122"/>
              </a:rPr>
              <a:t>市场化时代的开启</a:t>
            </a:r>
          </a:p>
          <a:p>
            <a:endParaRPr lang="zh-CN" altLang="en-US" sz="2800" b="1" dirty="0">
              <a:solidFill>
                <a:srgbClr val="88323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438419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96752"/>
            <a:ext cx="8229600" cy="4525963"/>
          </a:xfrm>
        </p:spPr>
        <p:txBody>
          <a:bodyPr/>
          <a:lstStyle/>
          <a:p>
            <a:pPr>
              <a:buFont typeface="Wingdings" panose="05000000000000000000" pitchFamily="2" charset="2"/>
              <a:buChar char="Ø"/>
            </a:pPr>
            <a:r>
              <a:rPr lang="zh-CN" altLang="en-US" sz="2400" b="1" dirty="0">
                <a:solidFill>
                  <a:srgbClr val="0070C0"/>
                </a:solidFill>
                <a:latin typeface="微软雅黑" panose="020B0503020204020204" pitchFamily="34" charset="-122"/>
                <a:ea typeface="微软雅黑" panose="020B0503020204020204" pitchFamily="34" charset="-122"/>
              </a:rPr>
              <a:t>土地供应</a:t>
            </a:r>
            <a:endParaRPr lang="en-US" altLang="zh-CN" sz="2400" b="1" dirty="0">
              <a:solidFill>
                <a:srgbClr val="0070C0"/>
              </a:solidFill>
              <a:latin typeface="微软雅黑" panose="020B0503020204020204" pitchFamily="34" charset="-122"/>
              <a:ea typeface="微软雅黑" panose="020B0503020204020204" pitchFamily="34" charset="-122"/>
            </a:endParaRPr>
          </a:p>
          <a:p>
            <a:pPr marL="684000"/>
            <a:r>
              <a:rPr lang="zh-CN" altLang="en-US" sz="2000" dirty="0" smtClean="0"/>
              <a:t>出让</a:t>
            </a:r>
            <a:endParaRPr lang="en-US" altLang="zh-CN" sz="2000" dirty="0" smtClean="0"/>
          </a:p>
          <a:p>
            <a:pPr marL="684000"/>
            <a:r>
              <a:rPr lang="zh-CN" altLang="en-US" sz="2000" dirty="0" smtClean="0"/>
              <a:t>划拨</a:t>
            </a:r>
            <a:endParaRPr lang="en-US" altLang="zh-CN" sz="2000" dirty="0" smtClean="0"/>
          </a:p>
          <a:p>
            <a:pPr marL="684000"/>
            <a:r>
              <a:rPr lang="zh-CN" altLang="en-US" sz="2000" dirty="0" smtClean="0"/>
              <a:t>哪些可以划拨？</a:t>
            </a:r>
            <a:endParaRPr lang="en-US" altLang="zh-CN" sz="2000" dirty="0" smtClean="0"/>
          </a:p>
          <a:p>
            <a:pPr marL="684000"/>
            <a:r>
              <a:rPr lang="zh-CN" altLang="en-US" sz="2000" dirty="0" smtClean="0"/>
              <a:t>集体土地</a:t>
            </a:r>
            <a:r>
              <a:rPr lang="zh-CN" altLang="en-US" sz="2000" dirty="0"/>
              <a:t>能否出让</a:t>
            </a:r>
            <a:r>
              <a:rPr lang="zh-CN" altLang="en-US" sz="2000" dirty="0" smtClean="0"/>
              <a:t>？</a:t>
            </a:r>
            <a:endParaRPr lang="en-US" altLang="zh-CN" sz="2000" dirty="0" smtClean="0"/>
          </a:p>
          <a:p>
            <a:pPr>
              <a:spcBef>
                <a:spcPts val="1800"/>
              </a:spcBef>
              <a:buFont typeface="Wingdings" panose="05000000000000000000" pitchFamily="2" charset="2"/>
              <a:buChar char="Ø"/>
            </a:pPr>
            <a:r>
              <a:rPr lang="zh-CN" altLang="en-US" sz="2400" b="1" dirty="0">
                <a:solidFill>
                  <a:srgbClr val="0070C0"/>
                </a:solidFill>
                <a:latin typeface="微软雅黑" panose="020B0503020204020204" pitchFamily="34" charset="-122"/>
                <a:ea typeface="微软雅黑" panose="020B0503020204020204" pitchFamily="34" charset="-122"/>
              </a:rPr>
              <a:t>收入取得</a:t>
            </a:r>
            <a:endParaRPr lang="en-US" altLang="zh-CN" sz="2400" b="1" dirty="0">
              <a:solidFill>
                <a:srgbClr val="0070C0"/>
              </a:solidFill>
              <a:latin typeface="微软雅黑" panose="020B0503020204020204" pitchFamily="34" charset="-122"/>
              <a:ea typeface="微软雅黑" panose="020B0503020204020204" pitchFamily="34" charset="-122"/>
            </a:endParaRPr>
          </a:p>
          <a:p>
            <a:pPr marL="684000"/>
            <a:r>
              <a:rPr lang="zh-CN" altLang="en-US" sz="2000" dirty="0" smtClean="0"/>
              <a:t>取得方式</a:t>
            </a:r>
            <a:endParaRPr lang="en-US" altLang="zh-CN" sz="2000" dirty="0" smtClean="0"/>
          </a:p>
          <a:p>
            <a:pPr marL="684000"/>
            <a:r>
              <a:rPr lang="zh-CN" altLang="en-US" sz="2000" dirty="0" smtClean="0"/>
              <a:t>条件规定</a:t>
            </a:r>
            <a:endParaRPr lang="en-US" altLang="zh-CN" sz="2000" dirty="0" smtClean="0"/>
          </a:p>
          <a:p>
            <a:pPr marL="684000"/>
            <a:r>
              <a:rPr lang="zh-CN" altLang="en-US" sz="2000" dirty="0" smtClean="0"/>
              <a:t>收入归集</a:t>
            </a:r>
            <a:endParaRPr lang="en-US" altLang="zh-CN" sz="2000" dirty="0" smtClean="0"/>
          </a:p>
          <a:p>
            <a:pPr>
              <a:spcBef>
                <a:spcPts val="1800"/>
              </a:spcBef>
              <a:buFont typeface="Wingdings" panose="05000000000000000000" pitchFamily="2" charset="2"/>
              <a:buChar char="Ø"/>
            </a:pPr>
            <a:r>
              <a:rPr lang="zh-CN" altLang="en-US" sz="2400" b="1" dirty="0">
                <a:solidFill>
                  <a:srgbClr val="0070C0"/>
                </a:solidFill>
                <a:latin typeface="微软雅黑" panose="020B0503020204020204" pitchFamily="34" charset="-122"/>
                <a:ea typeface="微软雅黑" panose="020B0503020204020204" pitchFamily="34" charset="-122"/>
              </a:rPr>
              <a:t>收入使用</a:t>
            </a:r>
            <a:endParaRPr lang="en-US" altLang="zh-CN" sz="2400" b="1" dirty="0">
              <a:solidFill>
                <a:srgbClr val="0070C0"/>
              </a:solidFill>
              <a:latin typeface="微软雅黑" panose="020B0503020204020204" pitchFamily="34" charset="-122"/>
              <a:ea typeface="微软雅黑" panose="020B0503020204020204" pitchFamily="34" charset="-122"/>
            </a:endParaRPr>
          </a:p>
          <a:p>
            <a:pPr marL="684000"/>
            <a:r>
              <a:rPr lang="zh-CN" altLang="en-US" sz="2000" dirty="0" smtClean="0"/>
              <a:t>城市</a:t>
            </a:r>
            <a:r>
              <a:rPr lang="zh-CN" altLang="en-US" sz="2000" dirty="0"/>
              <a:t>基础设施</a:t>
            </a:r>
            <a:r>
              <a:rPr lang="zh-CN" altLang="en-US" sz="2000" dirty="0" smtClean="0"/>
              <a:t>建设</a:t>
            </a:r>
            <a:endParaRPr lang="en-US" altLang="zh-CN" sz="2000" dirty="0" smtClean="0"/>
          </a:p>
          <a:p>
            <a:pPr marL="684000"/>
            <a:r>
              <a:rPr lang="zh-CN" altLang="en-US" sz="2000" dirty="0" smtClean="0"/>
              <a:t>土地开发</a:t>
            </a:r>
            <a:endParaRPr lang="zh-CN" altLang="en-US" sz="2000" dirty="0"/>
          </a:p>
        </p:txBody>
      </p:sp>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4</a:t>
            </a:fld>
            <a:endParaRPr lang="zh-CN" altLang="en-US" dirty="0"/>
          </a:p>
        </p:txBody>
      </p:sp>
      <p:sp>
        <p:nvSpPr>
          <p:cNvPr id="9" name="TextBox 9"/>
          <p:cNvSpPr txBox="1">
            <a:spLocks noChangeArrowheads="1"/>
          </p:cNvSpPr>
          <p:nvPr/>
        </p:nvSpPr>
        <p:spPr bwMode="auto">
          <a:xfrm>
            <a:off x="611560" y="246063"/>
            <a:ext cx="52565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如何供、如何收、如何用的探索</a:t>
            </a:r>
            <a:endParaRPr lang="zh-CN" altLang="en-US" sz="2800" b="1" dirty="0">
              <a:solidFill>
                <a:srgbClr val="883230"/>
              </a:solidFill>
              <a:latin typeface="微软雅黑" panose="020B0503020204020204" pitchFamily="34" charset="-122"/>
              <a:ea typeface="微软雅黑" panose="020B0503020204020204" pitchFamily="34" charset="-122"/>
            </a:endParaRPr>
          </a:p>
        </p:txBody>
      </p:sp>
      <p:sp>
        <p:nvSpPr>
          <p:cNvPr id="2" name="矩形 1"/>
          <p:cNvSpPr/>
          <p:nvPr/>
        </p:nvSpPr>
        <p:spPr>
          <a:xfrm>
            <a:off x="3779912" y="4020375"/>
            <a:ext cx="5112568" cy="2313647"/>
          </a:xfrm>
          <a:prstGeom prst="rect">
            <a:avLst/>
          </a:prstGeom>
        </p:spPr>
        <p:txBody>
          <a:bodyPr wrap="square">
            <a:spAutoFit/>
          </a:bodyPr>
          <a:lstStyle/>
          <a:p>
            <a:pPr algn="just">
              <a:lnSpc>
                <a:spcPct val="150000"/>
              </a:lnSpc>
            </a:pPr>
            <a:r>
              <a:rPr lang="en-US" altLang="zh-CN" sz="1400" dirty="0">
                <a:latin typeface="Times New Roman" panose="02020603050405020304" pitchFamily="18" charset="0"/>
                <a:ea typeface="仿宋" panose="02010609060101010101" pitchFamily="49" charset="-122"/>
              </a:rPr>
              <a:t>1987</a:t>
            </a:r>
            <a:r>
              <a:rPr lang="zh-CN" altLang="en-US" sz="1400" dirty="0">
                <a:latin typeface="Times New Roman" panose="02020603050405020304" pitchFamily="18" charset="0"/>
                <a:ea typeface="仿宋" panose="02010609060101010101" pitchFamily="49" charset="-122"/>
              </a:rPr>
              <a:t>年</a:t>
            </a:r>
            <a:r>
              <a:rPr lang="en-US" altLang="zh-CN" sz="1400" dirty="0">
                <a:latin typeface="Times New Roman" panose="02020603050405020304" pitchFamily="18" charset="0"/>
                <a:ea typeface="仿宋" panose="02010609060101010101" pitchFamily="49" charset="-122"/>
              </a:rPr>
              <a:t>12</a:t>
            </a:r>
            <a:r>
              <a:rPr lang="zh-CN" altLang="en-US" sz="1400" dirty="0">
                <a:latin typeface="Times New Roman" panose="02020603050405020304" pitchFamily="18" charset="0"/>
                <a:ea typeface="仿宋" panose="02010609060101010101" pitchFamily="49" charset="-122"/>
              </a:rPr>
              <a:t>月</a:t>
            </a:r>
            <a:r>
              <a:rPr lang="en-US" altLang="zh-CN" sz="1400" dirty="0">
                <a:latin typeface="Times New Roman" panose="02020603050405020304" pitchFamily="18" charset="0"/>
                <a:ea typeface="仿宋" panose="02010609060101010101" pitchFamily="49" charset="-122"/>
              </a:rPr>
              <a:t>1</a:t>
            </a:r>
            <a:r>
              <a:rPr lang="zh-CN" altLang="en-US" sz="1400" dirty="0">
                <a:latin typeface="Times New Roman" panose="02020603050405020304" pitchFamily="18" charset="0"/>
                <a:ea typeface="仿宋" panose="02010609060101010101" pitchFamily="49" charset="-122"/>
              </a:rPr>
              <a:t>日下午，深圳市</a:t>
            </a:r>
            <a:r>
              <a:rPr lang="zh-CN" altLang="en-US" sz="1400" dirty="0" smtClean="0">
                <a:latin typeface="Times New Roman" panose="02020603050405020304" pitchFamily="18" charset="0"/>
                <a:ea typeface="仿宋" panose="02010609060101010101" pitchFamily="49" charset="-122"/>
              </a:rPr>
              <a:t>人民政府在深圳会堂举行</a:t>
            </a:r>
            <a:r>
              <a:rPr lang="zh-CN" altLang="en-US" sz="1400" dirty="0">
                <a:latin typeface="Times New Roman" panose="02020603050405020304" pitchFamily="18" charset="0"/>
                <a:ea typeface="仿宋" panose="02010609060101010101" pitchFamily="49" charset="-122"/>
              </a:rPr>
              <a:t>首次土地使用权公开拍卖。此次拍卖</a:t>
            </a:r>
            <a:r>
              <a:rPr lang="en-US" altLang="zh-CN" sz="1400" dirty="0">
                <a:latin typeface="Times New Roman" panose="02020603050405020304" pitchFamily="18" charset="0"/>
                <a:ea typeface="仿宋" panose="02010609060101010101" pitchFamily="49" charset="-122"/>
              </a:rPr>
              <a:t>8588</a:t>
            </a:r>
            <a:r>
              <a:rPr lang="zh-CN" altLang="en-US" sz="1400" dirty="0">
                <a:latin typeface="Times New Roman" panose="02020603050405020304" pitchFamily="18" charset="0"/>
                <a:ea typeface="仿宋" panose="02010609060101010101" pitchFamily="49" charset="-122"/>
              </a:rPr>
              <a:t>平方米地块</a:t>
            </a:r>
            <a:r>
              <a:rPr lang="en-US" altLang="zh-CN" sz="1400" dirty="0">
                <a:latin typeface="Times New Roman" panose="02020603050405020304" pitchFamily="18" charset="0"/>
                <a:ea typeface="仿宋" panose="02010609060101010101" pitchFamily="49" charset="-122"/>
              </a:rPr>
              <a:t>50</a:t>
            </a:r>
            <a:r>
              <a:rPr lang="zh-CN" altLang="en-US" sz="1400" dirty="0">
                <a:latin typeface="Times New Roman" panose="02020603050405020304" pitchFamily="18" charset="0"/>
                <a:ea typeface="仿宋" panose="02010609060101010101" pitchFamily="49" charset="-122"/>
              </a:rPr>
              <a:t>年使用权，有</a:t>
            </a:r>
            <a:r>
              <a:rPr lang="en-US" altLang="zh-CN" sz="1400" dirty="0">
                <a:latin typeface="Times New Roman" panose="02020603050405020304" pitchFamily="18" charset="0"/>
                <a:ea typeface="仿宋" panose="02010609060101010101" pitchFamily="49" charset="-122"/>
              </a:rPr>
              <a:t>44</a:t>
            </a:r>
            <a:r>
              <a:rPr lang="zh-CN" altLang="en-US" sz="1400" dirty="0">
                <a:latin typeface="Times New Roman" panose="02020603050405020304" pitchFamily="18" charset="0"/>
                <a:ea typeface="仿宋" panose="02010609060101010101" pitchFamily="49" charset="-122"/>
              </a:rPr>
              <a:t>家企业参加</a:t>
            </a:r>
            <a:r>
              <a:rPr lang="zh-CN" altLang="en-US" sz="1400" dirty="0" smtClean="0">
                <a:latin typeface="Times New Roman" panose="02020603050405020304" pitchFamily="18" charset="0"/>
                <a:ea typeface="仿宋" panose="02010609060101010101" pitchFamily="49" charset="-122"/>
              </a:rPr>
              <a:t>角逐。竞</a:t>
            </a:r>
            <a:r>
              <a:rPr lang="zh-CN" altLang="en-US" sz="1400" dirty="0">
                <a:latin typeface="Times New Roman" panose="02020603050405020304" pitchFamily="18" charset="0"/>
                <a:ea typeface="仿宋" panose="02010609060101010101" pitchFamily="49" charset="-122"/>
              </a:rPr>
              <a:t>拍从</a:t>
            </a:r>
            <a:r>
              <a:rPr lang="en-US" altLang="zh-CN" sz="1400" dirty="0">
                <a:latin typeface="Times New Roman" panose="02020603050405020304" pitchFamily="18" charset="0"/>
                <a:ea typeface="仿宋" panose="02010609060101010101" pitchFamily="49" charset="-122"/>
              </a:rPr>
              <a:t>200</a:t>
            </a:r>
            <a:r>
              <a:rPr lang="zh-CN" altLang="en-US" sz="1400" dirty="0">
                <a:latin typeface="Times New Roman" panose="02020603050405020304" pitchFamily="18" charset="0"/>
                <a:ea typeface="仿宋" panose="02010609060101010101" pitchFamily="49" charset="-122"/>
              </a:rPr>
              <a:t>万</a:t>
            </a:r>
            <a:r>
              <a:rPr lang="zh-CN" altLang="en-US" sz="1400" dirty="0" smtClean="0">
                <a:latin typeface="Times New Roman" panose="02020603050405020304" pitchFamily="18" charset="0"/>
                <a:ea typeface="仿宋" panose="02010609060101010101" pitchFamily="49" charset="-122"/>
              </a:rPr>
              <a:t>底价</a:t>
            </a:r>
            <a:r>
              <a:rPr lang="zh-CN" altLang="en-US" sz="1400" dirty="0">
                <a:latin typeface="Times New Roman" panose="02020603050405020304" pitchFamily="18" charset="0"/>
                <a:ea typeface="仿宋" panose="02010609060101010101" pitchFamily="49" charset="-122"/>
              </a:rPr>
              <a:t>开始，叫价声、应价声</a:t>
            </a:r>
            <a:r>
              <a:rPr lang="zh-CN" altLang="en-US" sz="1400" dirty="0" smtClean="0">
                <a:latin typeface="Times New Roman" panose="02020603050405020304" pitchFamily="18" charset="0"/>
                <a:ea typeface="仿宋" panose="02010609060101010101" pitchFamily="49" charset="-122"/>
              </a:rPr>
              <a:t>此起彼伏。骆锦星（图前）从</a:t>
            </a:r>
            <a:r>
              <a:rPr lang="zh-CN" altLang="en-US" sz="1400" dirty="0">
                <a:latin typeface="Times New Roman" panose="02020603050405020304" pitchFamily="18" charset="0"/>
                <a:ea typeface="仿宋" panose="02010609060101010101" pitchFamily="49" charset="-122"/>
              </a:rPr>
              <a:t>座位上站起来</a:t>
            </a:r>
            <a:r>
              <a:rPr lang="zh-CN" altLang="en-US" sz="1400" dirty="0" smtClean="0">
                <a:latin typeface="Times New Roman" panose="02020603050405020304" pitchFamily="18" charset="0"/>
                <a:ea typeface="仿宋" panose="02010609060101010101" pitchFamily="49" charset="-122"/>
              </a:rPr>
              <a:t>高举</a:t>
            </a:r>
            <a:r>
              <a:rPr lang="en-US" altLang="zh-CN" sz="1400" dirty="0">
                <a:latin typeface="Times New Roman" panose="02020603050405020304" pitchFamily="18" charset="0"/>
                <a:ea typeface="仿宋" panose="02010609060101010101" pitchFamily="49" charset="-122"/>
              </a:rPr>
              <a:t>11</a:t>
            </a:r>
            <a:r>
              <a:rPr lang="zh-CN" altLang="en-US" sz="1400" dirty="0">
                <a:latin typeface="Times New Roman" panose="02020603050405020304" pitchFamily="18" charset="0"/>
                <a:ea typeface="仿宋" panose="02010609060101010101" pitchFamily="49" charset="-122"/>
              </a:rPr>
              <a:t>号</a:t>
            </a:r>
            <a:r>
              <a:rPr lang="zh-CN" altLang="en-US" sz="1400" dirty="0" smtClean="0">
                <a:latin typeface="Times New Roman" panose="02020603050405020304" pitchFamily="18" charset="0"/>
                <a:ea typeface="仿宋" panose="02010609060101010101" pitchFamily="49" charset="-122"/>
              </a:rPr>
              <a:t>应</a:t>
            </a:r>
            <a:r>
              <a:rPr lang="zh-CN" altLang="en-US" sz="1400" dirty="0">
                <a:latin typeface="Times New Roman" panose="02020603050405020304" pitchFamily="18" charset="0"/>
                <a:ea typeface="仿宋" panose="02010609060101010101" pitchFamily="49" charset="-122"/>
              </a:rPr>
              <a:t>价牌，喊出“</a:t>
            </a:r>
            <a:r>
              <a:rPr lang="en-US" altLang="zh-CN" sz="1400" dirty="0">
                <a:latin typeface="Times New Roman" panose="02020603050405020304" pitchFamily="18" charset="0"/>
                <a:ea typeface="仿宋" panose="02010609060101010101" pitchFamily="49" charset="-122"/>
              </a:rPr>
              <a:t>525</a:t>
            </a:r>
            <a:r>
              <a:rPr lang="zh-CN" altLang="en-US" sz="1400" dirty="0">
                <a:latin typeface="Times New Roman" panose="02020603050405020304" pitchFamily="18" charset="0"/>
                <a:ea typeface="仿宋" panose="02010609060101010101" pitchFamily="49" charset="-122"/>
              </a:rPr>
              <a:t>万！</a:t>
            </a:r>
            <a:r>
              <a:rPr lang="zh-CN" altLang="en-US" sz="1400" dirty="0" smtClean="0">
                <a:latin typeface="Times New Roman" panose="02020603050405020304" pitchFamily="18" charset="0"/>
                <a:ea typeface="仿宋" panose="02010609060101010101" pitchFamily="49" charset="-122"/>
              </a:rPr>
              <a:t>”后，随着拍卖官刘佳胜（时任深圳市规划局局长）一</a:t>
            </a:r>
            <a:r>
              <a:rPr lang="zh-CN" altLang="en-US" sz="1400" dirty="0">
                <a:latin typeface="Times New Roman" panose="02020603050405020304" pitchFamily="18" charset="0"/>
                <a:ea typeface="仿宋" panose="02010609060101010101" pitchFamily="49" charset="-122"/>
              </a:rPr>
              <a:t>声槌响，整个拍卖会结束，全过程只用了</a:t>
            </a:r>
            <a:r>
              <a:rPr lang="en-US" altLang="zh-CN" sz="1400" dirty="0">
                <a:latin typeface="Times New Roman" panose="02020603050405020304" pitchFamily="18" charset="0"/>
                <a:ea typeface="仿宋" panose="02010609060101010101" pitchFamily="49" charset="-122"/>
              </a:rPr>
              <a:t>17</a:t>
            </a:r>
            <a:r>
              <a:rPr lang="zh-CN" altLang="en-US" sz="1400" dirty="0">
                <a:latin typeface="Times New Roman" panose="02020603050405020304" pitchFamily="18" charset="0"/>
                <a:ea typeface="仿宋" panose="02010609060101010101" pitchFamily="49" charset="-122"/>
              </a:rPr>
              <a:t>分钟。从此开创了新中国有偿使用土地的先河。</a:t>
            </a:r>
          </a:p>
        </p:txBody>
      </p:sp>
      <p:pic>
        <p:nvPicPr>
          <p:cNvPr id="5" name="图片 4"/>
          <p:cNvPicPr>
            <a:picLocks noChangeAspect="1"/>
          </p:cNvPicPr>
          <p:nvPr/>
        </p:nvPicPr>
        <p:blipFill>
          <a:blip r:embed="rId3"/>
          <a:stretch>
            <a:fillRect/>
          </a:stretch>
        </p:blipFill>
        <p:spPr>
          <a:xfrm>
            <a:off x="3779912" y="1063306"/>
            <a:ext cx="5062538" cy="2823497"/>
          </a:xfrm>
          <a:prstGeom prst="rect">
            <a:avLst/>
          </a:prstGeom>
        </p:spPr>
      </p:pic>
    </p:spTree>
    <p:extLst>
      <p:ext uri="{BB962C8B-B14F-4D97-AF65-F5344CB8AC3E}">
        <p14:creationId xmlns:p14="http://schemas.microsoft.com/office/powerpoint/2010/main" val="384094383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_库_矩形 19">
            <a:extLst>
              <a:ext uri="{FF2B5EF4-FFF2-40B4-BE49-F238E27FC236}">
                <a16:creationId xmlns:a16="http://schemas.microsoft.com/office/drawing/2014/main" id="{DE44576C-6144-47B5-B46E-29ADDD0DB67F}"/>
              </a:ext>
            </a:extLst>
          </p:cNvPr>
          <p:cNvSpPr/>
          <p:nvPr>
            <p:custDataLst>
              <p:tags r:id="rId1"/>
            </p:custDataLst>
          </p:nvPr>
        </p:nvSpPr>
        <p:spPr>
          <a:xfrm>
            <a:off x="4788024" y="1299763"/>
            <a:ext cx="4104456" cy="5288010"/>
          </a:xfrm>
          <a:prstGeom prst="rect">
            <a:avLst/>
          </a:prstGeom>
          <a:solidFill>
            <a:srgbClr val="DFE9E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a:lnSpc>
                <a:spcPct val="90000"/>
              </a:lnSpc>
              <a:spcBef>
                <a:spcPts val="1000"/>
              </a:spcBef>
              <a:buFont typeface="Arial" panose="020B0604020202020204" pitchFamily="34" charset="0"/>
              <a:buChar char="•"/>
            </a:pPr>
            <a:endParaRPr lang="en-US">
              <a:solidFill>
                <a:srgbClr val="E7F3F6"/>
              </a:solidFill>
            </a:endParaRPr>
          </a:p>
        </p:txBody>
      </p:sp>
      <p:sp>
        <p:nvSpPr>
          <p:cNvPr id="3" name="内容占位符 2"/>
          <p:cNvSpPr>
            <a:spLocks noGrp="1"/>
          </p:cNvSpPr>
          <p:nvPr>
            <p:ph idx="1"/>
          </p:nvPr>
        </p:nvSpPr>
        <p:spPr>
          <a:xfrm>
            <a:off x="457200" y="1124744"/>
            <a:ext cx="8229600" cy="4525963"/>
          </a:xfrm>
        </p:spPr>
        <p:txBody>
          <a:bodyPr/>
          <a:lstStyle/>
          <a:p>
            <a:pPr>
              <a:buFont typeface="Wingdings" panose="05000000000000000000" pitchFamily="2" charset="2"/>
              <a:buChar char="Ø"/>
            </a:pPr>
            <a:r>
              <a:rPr lang="zh-CN" altLang="en-US" sz="2200" b="1" dirty="0">
                <a:solidFill>
                  <a:srgbClr val="0070C0"/>
                </a:solidFill>
                <a:latin typeface="Times New Roman" panose="02020603050405020304" pitchFamily="18" charset="0"/>
                <a:ea typeface="微软雅黑" panose="020B0503020204020204" pitchFamily="34" charset="-122"/>
              </a:rPr>
              <a:t>城市房地产管理法</a:t>
            </a:r>
            <a:endParaRPr lang="en-US" altLang="zh-CN" sz="2200" b="1" dirty="0">
              <a:solidFill>
                <a:srgbClr val="0070C0"/>
              </a:solidFill>
              <a:latin typeface="Times New Roman" panose="02020603050405020304" pitchFamily="18" charset="0"/>
              <a:ea typeface="微软雅黑" panose="020B0503020204020204" pitchFamily="34" charset="-122"/>
            </a:endParaRPr>
          </a:p>
          <a:p>
            <a:pPr marL="684000"/>
            <a:endParaRPr lang="en-US" altLang="zh-CN" sz="2000" dirty="0" smtClean="0"/>
          </a:p>
          <a:p>
            <a:pPr>
              <a:buFont typeface="Wingdings" panose="05000000000000000000" pitchFamily="2" charset="2"/>
              <a:buChar char="Ø"/>
            </a:pPr>
            <a:r>
              <a:rPr lang="zh-CN" altLang="en-US" sz="2200" b="1" dirty="0">
                <a:solidFill>
                  <a:srgbClr val="0070C0"/>
                </a:solidFill>
                <a:latin typeface="Times New Roman" panose="02020603050405020304" pitchFamily="18" charset="0"/>
                <a:ea typeface="微软雅黑" panose="020B0503020204020204" pitchFamily="34" charset="-122"/>
              </a:rPr>
              <a:t>城镇住房制度改革</a:t>
            </a:r>
            <a:endParaRPr lang="en-US" altLang="zh-CN" sz="2200" b="1" dirty="0">
              <a:solidFill>
                <a:srgbClr val="0070C0"/>
              </a:solidFill>
              <a:latin typeface="Times New Roman" panose="02020603050405020304" pitchFamily="18" charset="0"/>
              <a:ea typeface="微软雅黑" panose="020B0503020204020204" pitchFamily="34" charset="-122"/>
            </a:endParaRPr>
          </a:p>
          <a:p>
            <a:pPr marL="684000"/>
            <a:r>
              <a:rPr lang="zh-CN" altLang="en-US" sz="2000" dirty="0" smtClean="0"/>
              <a:t>停止住房实物分配</a:t>
            </a:r>
            <a:endParaRPr lang="en-US" altLang="zh-CN" sz="2000" dirty="0" smtClean="0"/>
          </a:p>
          <a:p>
            <a:pPr marL="684000"/>
            <a:r>
              <a:rPr lang="zh-CN" altLang="en-US" sz="2000" dirty="0" smtClean="0"/>
              <a:t>逐步实行住房分配货币化</a:t>
            </a:r>
            <a:endParaRPr lang="en-US" altLang="zh-CN" sz="2000" dirty="0" smtClean="0"/>
          </a:p>
          <a:p>
            <a:pPr marL="684000"/>
            <a:r>
              <a:rPr lang="zh-CN" altLang="en-US" sz="2000" dirty="0" smtClean="0"/>
              <a:t>发展住房金融</a:t>
            </a:r>
            <a:endParaRPr lang="en-US" altLang="zh-CN" sz="2000" dirty="0"/>
          </a:p>
          <a:p>
            <a:pPr marL="684000"/>
            <a:r>
              <a:rPr lang="zh-CN" altLang="en-US" sz="2000" dirty="0" smtClean="0"/>
              <a:t>培育和规范住房交易市场</a:t>
            </a:r>
            <a:endParaRPr lang="en-US" altLang="zh-CN" sz="2000" dirty="0" smtClean="0"/>
          </a:p>
        </p:txBody>
      </p:sp>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5</a:t>
            </a:fld>
            <a:endParaRPr lang="zh-CN" altLang="en-US" dirty="0"/>
          </a:p>
        </p:txBody>
      </p:sp>
      <p:pic>
        <p:nvPicPr>
          <p:cNvPr id="2" name="图片 1"/>
          <p:cNvPicPr>
            <a:picLocks noChangeAspect="1"/>
          </p:cNvPicPr>
          <p:nvPr/>
        </p:nvPicPr>
        <p:blipFill>
          <a:blip r:embed="rId4"/>
          <a:stretch>
            <a:fillRect/>
          </a:stretch>
        </p:blipFill>
        <p:spPr>
          <a:xfrm>
            <a:off x="454640" y="4006507"/>
            <a:ext cx="4249280" cy="1999661"/>
          </a:xfrm>
          <a:prstGeom prst="rect">
            <a:avLst/>
          </a:prstGeom>
        </p:spPr>
      </p:pic>
      <p:sp>
        <p:nvSpPr>
          <p:cNvPr id="5" name="文本框 4">
            <a:extLst>
              <a:ext uri="{FF2B5EF4-FFF2-40B4-BE49-F238E27FC236}">
                <a16:creationId xmlns:a16="http://schemas.microsoft.com/office/drawing/2014/main" id="{A917FE54-C332-DA33-0941-1CDE1ADEBC05}"/>
              </a:ext>
            </a:extLst>
          </p:cNvPr>
          <p:cNvSpPr txBox="1"/>
          <p:nvPr/>
        </p:nvSpPr>
        <p:spPr>
          <a:xfrm>
            <a:off x="1535164" y="6040095"/>
            <a:ext cx="2088232"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1998</a:t>
            </a:r>
            <a:r>
              <a:rPr lang="zh-CN" altLang="en-US" b="1" dirty="0">
                <a:latin typeface="微软雅黑" panose="020B0503020204020204" pitchFamily="34" charset="-122"/>
                <a:ea typeface="微软雅黑" panose="020B0503020204020204" pitchFamily="34" charset="-122"/>
              </a:rPr>
              <a:t>年人民日报</a:t>
            </a:r>
          </a:p>
        </p:txBody>
      </p:sp>
      <p:sp>
        <p:nvSpPr>
          <p:cNvPr id="7" name="文本框 6">
            <a:extLst>
              <a:ext uri="{FF2B5EF4-FFF2-40B4-BE49-F238E27FC236}">
                <a16:creationId xmlns:a16="http://schemas.microsoft.com/office/drawing/2014/main" id="{D1D6CAAC-84E2-25E7-3BF6-0669F43994CC}"/>
              </a:ext>
            </a:extLst>
          </p:cNvPr>
          <p:cNvSpPr txBox="1"/>
          <p:nvPr/>
        </p:nvSpPr>
        <p:spPr>
          <a:xfrm>
            <a:off x="5152936" y="930431"/>
            <a:ext cx="3383396"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促使住宅业成为新的经济增长点</a:t>
            </a:r>
            <a:endParaRPr lang="zh-CN" altLang="en-US" b="1" dirty="0">
              <a:latin typeface="微软雅黑" panose="020B0503020204020204" pitchFamily="34" charset="-122"/>
              <a:ea typeface="微软雅黑" panose="020B0503020204020204" pitchFamily="34" charset="-122"/>
            </a:endParaRPr>
          </a:p>
        </p:txBody>
      </p:sp>
      <p:sp>
        <p:nvSpPr>
          <p:cNvPr id="8" name="TextBox 9"/>
          <p:cNvSpPr txBox="1">
            <a:spLocks noChangeArrowheads="1"/>
          </p:cNvSpPr>
          <p:nvPr/>
        </p:nvSpPr>
        <p:spPr bwMode="auto">
          <a:xfrm>
            <a:off x="611560" y="246063"/>
            <a:ext cx="52565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住房市场化改革</a:t>
            </a:r>
            <a:endParaRPr lang="zh-CN" altLang="en-US" sz="2800" b="1" dirty="0">
              <a:solidFill>
                <a:srgbClr val="88323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5"/>
          <a:stretch>
            <a:fillRect/>
          </a:stretch>
        </p:blipFill>
        <p:spPr>
          <a:xfrm>
            <a:off x="4837592" y="1348623"/>
            <a:ext cx="3982880" cy="5190289"/>
          </a:xfrm>
          <a:prstGeom prst="rect">
            <a:avLst/>
          </a:prstGeom>
        </p:spPr>
      </p:pic>
      <p:sp>
        <p:nvSpPr>
          <p:cNvPr id="11" name="矩形 10"/>
          <p:cNvSpPr/>
          <p:nvPr/>
        </p:nvSpPr>
        <p:spPr>
          <a:xfrm>
            <a:off x="6948264" y="4005065"/>
            <a:ext cx="1728192" cy="210860"/>
          </a:xfrm>
          <a:prstGeom prst="rect">
            <a:avLst/>
          </a:prstGeom>
          <a:noFill/>
          <a:ln>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矩形 12"/>
          <p:cNvSpPr/>
          <p:nvPr/>
        </p:nvSpPr>
        <p:spPr>
          <a:xfrm>
            <a:off x="4860032" y="4249155"/>
            <a:ext cx="2880320" cy="210860"/>
          </a:xfrm>
          <a:prstGeom prst="rect">
            <a:avLst/>
          </a:prstGeom>
          <a:noFill/>
          <a:ln>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6798528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6</a:t>
            </a:fld>
            <a:endParaRPr lang="zh-CN" altLang="en-US" dirty="0"/>
          </a:p>
        </p:txBody>
      </p:sp>
      <p:sp>
        <p:nvSpPr>
          <p:cNvPr id="8" name="TextBox 9"/>
          <p:cNvSpPr txBox="1">
            <a:spLocks noChangeArrowheads="1"/>
          </p:cNvSpPr>
          <p:nvPr/>
        </p:nvSpPr>
        <p:spPr bwMode="auto">
          <a:xfrm>
            <a:off x="611560" y="246063"/>
            <a:ext cx="5760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中国房地产市场跨越式发展</a:t>
            </a:r>
            <a:endParaRPr lang="zh-CN" altLang="en-US" sz="2800" b="1" dirty="0">
              <a:solidFill>
                <a:srgbClr val="883230"/>
              </a:solidFill>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D1D6CAAC-84E2-25E7-3BF6-0669F43994CC}"/>
              </a:ext>
            </a:extLst>
          </p:cNvPr>
          <p:cNvSpPr txBox="1"/>
          <p:nvPr/>
        </p:nvSpPr>
        <p:spPr>
          <a:xfrm>
            <a:off x="755576" y="5966461"/>
            <a:ext cx="7560840" cy="369332"/>
          </a:xfrm>
          <a:prstGeom prst="rect">
            <a:avLst/>
          </a:prstGeom>
          <a:noFill/>
        </p:spPr>
        <p:txBody>
          <a:bodyPr wrap="square" rtlCol="0">
            <a:spAutoFit/>
          </a:bodyPr>
          <a:lstStyle/>
          <a:p>
            <a:r>
              <a:rPr lang="en-US" altLang="zh-CN" b="1" dirty="0" smtClean="0">
                <a:latin typeface="Times New Roman" panose="02020603050405020304" pitchFamily="18" charset="0"/>
                <a:ea typeface="微软雅黑" panose="020B0503020204020204" pitchFamily="34" charset="-122"/>
              </a:rPr>
              <a:t>2022</a:t>
            </a:r>
            <a:r>
              <a:rPr lang="zh-CN" altLang="en-US" b="1" dirty="0" smtClean="0">
                <a:latin typeface="Times New Roman" panose="02020603050405020304" pitchFamily="18" charset="0"/>
                <a:ea typeface="微软雅黑" panose="020B0503020204020204" pitchFamily="34" charset="-122"/>
              </a:rPr>
              <a:t>年，全国住宅平均销售价格</a:t>
            </a:r>
            <a:r>
              <a:rPr lang="en-US" altLang="zh-CN" b="1" dirty="0" smtClean="0">
                <a:latin typeface="Times New Roman" panose="02020603050405020304" pitchFamily="18" charset="0"/>
                <a:ea typeface="微软雅黑" panose="020B0503020204020204" pitchFamily="34" charset="-122"/>
              </a:rPr>
              <a:t>10375</a:t>
            </a:r>
            <a:r>
              <a:rPr lang="zh-CN" altLang="en-US" b="1" dirty="0" smtClean="0">
                <a:latin typeface="Times New Roman" panose="02020603050405020304" pitchFamily="18" charset="0"/>
                <a:ea typeface="微软雅黑" panose="020B0503020204020204" pitchFamily="34" charset="-122"/>
              </a:rPr>
              <a:t>元</a:t>
            </a:r>
            <a:r>
              <a:rPr lang="en-US" altLang="zh-CN" b="1" dirty="0">
                <a:latin typeface="Times New Roman" panose="02020603050405020304" pitchFamily="18" charset="0"/>
                <a:ea typeface="微软雅黑" panose="020B0503020204020204" pitchFamily="34" charset="-122"/>
              </a:rPr>
              <a:t>/</a:t>
            </a:r>
            <a:r>
              <a:rPr lang="zh-CN" altLang="en-US" b="1" dirty="0" smtClean="0">
                <a:latin typeface="Times New Roman" panose="02020603050405020304" pitchFamily="18" charset="0"/>
                <a:ea typeface="微软雅黑" panose="020B0503020204020204" pitchFamily="34" charset="-122"/>
              </a:rPr>
              <a:t>平方米，</a:t>
            </a:r>
            <a:r>
              <a:rPr lang="en-US" altLang="zh-CN" b="1" dirty="0" smtClean="0">
                <a:latin typeface="Times New Roman" panose="02020603050405020304" pitchFamily="18" charset="0"/>
                <a:ea typeface="微软雅黑" panose="020B0503020204020204" pitchFamily="34" charset="-122"/>
              </a:rPr>
              <a:t>1998</a:t>
            </a:r>
            <a:r>
              <a:rPr lang="zh-CN" altLang="en-US" b="1" dirty="0" smtClean="0">
                <a:latin typeface="Times New Roman" panose="02020603050405020304" pitchFamily="18" charset="0"/>
                <a:ea typeface="微软雅黑" panose="020B0503020204020204" pitchFamily="34" charset="-122"/>
              </a:rPr>
              <a:t>年为</a:t>
            </a:r>
            <a:r>
              <a:rPr lang="en-US" altLang="zh-CN" b="1" dirty="0" smtClean="0">
                <a:latin typeface="Times New Roman" panose="02020603050405020304" pitchFamily="18" charset="0"/>
                <a:ea typeface="微软雅黑" panose="020B0503020204020204" pitchFamily="34" charset="-122"/>
              </a:rPr>
              <a:t>1854</a:t>
            </a:r>
            <a:r>
              <a:rPr lang="zh-CN" altLang="en-US" b="1" dirty="0" smtClean="0">
                <a:latin typeface="Times New Roman" panose="02020603050405020304" pitchFamily="18" charset="0"/>
                <a:ea typeface="微软雅黑" panose="020B0503020204020204" pitchFamily="34" charset="-122"/>
              </a:rPr>
              <a:t>元</a:t>
            </a:r>
            <a:r>
              <a:rPr lang="en-US" altLang="zh-CN" b="1" dirty="0" smtClean="0">
                <a:latin typeface="Times New Roman" panose="02020603050405020304" pitchFamily="18" charset="0"/>
                <a:ea typeface="微软雅黑" panose="020B0503020204020204" pitchFamily="34" charset="-122"/>
              </a:rPr>
              <a:t>/</a:t>
            </a:r>
            <a:r>
              <a:rPr lang="zh-CN" altLang="en-US" b="1" dirty="0" smtClean="0">
                <a:latin typeface="Times New Roman" panose="02020603050405020304" pitchFamily="18" charset="0"/>
                <a:ea typeface="微软雅黑" panose="020B0503020204020204" pitchFamily="34" charset="-122"/>
              </a:rPr>
              <a:t>平方米</a:t>
            </a:r>
            <a:endParaRPr lang="zh-CN" altLang="en-US" b="1" dirty="0">
              <a:latin typeface="Times New Roman" panose="02020603050405020304" pitchFamily="18" charset="0"/>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1043608" y="874465"/>
            <a:ext cx="6916338" cy="5071439"/>
          </a:xfrm>
          <a:prstGeom prst="rect">
            <a:avLst/>
          </a:prstGeom>
        </p:spPr>
      </p:pic>
    </p:spTree>
    <p:extLst>
      <p:ext uri="{BB962C8B-B14F-4D97-AF65-F5344CB8AC3E}">
        <p14:creationId xmlns:p14="http://schemas.microsoft.com/office/powerpoint/2010/main" val="291424626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400" y="1196752"/>
            <a:ext cx="5437719" cy="4525963"/>
          </a:xfrm>
        </p:spPr>
        <p:txBody>
          <a:bodyPr/>
          <a:lstStyle/>
          <a:p>
            <a:pPr>
              <a:buFont typeface="Wingdings" panose="05000000000000000000" pitchFamily="2" charset="2"/>
              <a:buChar char="Ø"/>
            </a:pPr>
            <a:r>
              <a:rPr lang="zh-CN" altLang="en-US" sz="2200" b="1" dirty="0">
                <a:solidFill>
                  <a:srgbClr val="0070C0"/>
                </a:solidFill>
                <a:latin typeface="Times New Roman" panose="02020603050405020304" pitchFamily="18" charset="0"/>
                <a:ea typeface="微软雅黑" panose="020B0503020204020204" pitchFamily="34" charset="-122"/>
              </a:rPr>
              <a:t>经历</a:t>
            </a:r>
            <a:r>
              <a:rPr lang="en-US" altLang="zh-CN" sz="2200" b="1" dirty="0">
                <a:solidFill>
                  <a:srgbClr val="0070C0"/>
                </a:solidFill>
                <a:latin typeface="Times New Roman" panose="02020603050405020304" pitchFamily="18" charset="0"/>
                <a:ea typeface="微软雅黑" panose="020B0503020204020204" pitchFamily="34" charset="-122"/>
              </a:rPr>
              <a:t>98</a:t>
            </a:r>
            <a:r>
              <a:rPr lang="zh-CN" altLang="en-US" sz="2200" b="1" dirty="0">
                <a:solidFill>
                  <a:srgbClr val="0070C0"/>
                </a:solidFill>
                <a:latin typeface="Times New Roman" panose="02020603050405020304" pitchFamily="18" charset="0"/>
                <a:ea typeface="微软雅黑" panose="020B0503020204020204" pitchFamily="34" charset="-122"/>
              </a:rPr>
              <a:t>、</a:t>
            </a:r>
            <a:r>
              <a:rPr lang="en-US" altLang="zh-CN" sz="2200" b="1" dirty="0">
                <a:solidFill>
                  <a:srgbClr val="0070C0"/>
                </a:solidFill>
                <a:latin typeface="Times New Roman" panose="02020603050405020304" pitchFamily="18" charset="0"/>
                <a:ea typeface="微软雅黑" panose="020B0503020204020204" pitchFamily="34" charset="-122"/>
              </a:rPr>
              <a:t>08</a:t>
            </a:r>
            <a:r>
              <a:rPr lang="zh-CN" altLang="en-US" sz="2200" b="1" dirty="0">
                <a:solidFill>
                  <a:srgbClr val="0070C0"/>
                </a:solidFill>
                <a:latin typeface="Times New Roman" panose="02020603050405020304" pitchFamily="18" charset="0"/>
                <a:ea typeface="微软雅黑" panose="020B0503020204020204" pitchFamily="34" charset="-122"/>
              </a:rPr>
              <a:t>年金融危机冲击和多次调控</a:t>
            </a:r>
            <a:endParaRPr lang="en-US" altLang="zh-CN" sz="2200" b="1" dirty="0">
              <a:solidFill>
                <a:srgbClr val="0070C0"/>
              </a:solidFill>
              <a:latin typeface="Times New Roman" panose="02020603050405020304" pitchFamily="18" charset="0"/>
              <a:ea typeface="微软雅黑" panose="020B0503020204020204" pitchFamily="34" charset="-122"/>
            </a:endParaRPr>
          </a:p>
        </p:txBody>
      </p:sp>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7</a:t>
            </a:fld>
            <a:endParaRPr lang="zh-CN" altLang="en-US" dirty="0"/>
          </a:p>
        </p:txBody>
      </p:sp>
      <p:sp>
        <p:nvSpPr>
          <p:cNvPr id="7" name="文本框 6">
            <a:extLst>
              <a:ext uri="{FF2B5EF4-FFF2-40B4-BE49-F238E27FC236}">
                <a16:creationId xmlns:a16="http://schemas.microsoft.com/office/drawing/2014/main" id="{D1D6CAAC-84E2-25E7-3BF6-0669F43994CC}"/>
              </a:ext>
            </a:extLst>
          </p:cNvPr>
          <p:cNvSpPr txBox="1"/>
          <p:nvPr/>
        </p:nvSpPr>
        <p:spPr>
          <a:xfrm>
            <a:off x="1510012" y="2065858"/>
            <a:ext cx="2593354"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深圳房价：</a:t>
            </a:r>
            <a:r>
              <a:rPr lang="en-US" altLang="zh-CN" b="1" dirty="0" smtClean="0">
                <a:latin typeface="微软雅黑" panose="020B0503020204020204" pitchFamily="34" charset="-122"/>
                <a:ea typeface="微软雅黑" panose="020B0503020204020204" pitchFamily="34" charset="-122"/>
              </a:rPr>
              <a:t>1994-2022</a:t>
            </a:r>
            <a:endParaRPr lang="zh-CN" altLang="en-US" b="1" dirty="0">
              <a:latin typeface="微软雅黑" panose="020B0503020204020204" pitchFamily="34" charset="-122"/>
              <a:ea typeface="微软雅黑" panose="020B0503020204020204" pitchFamily="34" charset="-122"/>
            </a:endParaRPr>
          </a:p>
        </p:txBody>
      </p:sp>
      <p:sp>
        <p:nvSpPr>
          <p:cNvPr id="8" name="TextBox 9"/>
          <p:cNvSpPr txBox="1">
            <a:spLocks noChangeArrowheads="1"/>
          </p:cNvSpPr>
          <p:nvPr/>
        </p:nvSpPr>
        <p:spPr bwMode="auto">
          <a:xfrm>
            <a:off x="611560" y="246063"/>
            <a:ext cx="5760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越微观，越具冲击力</a:t>
            </a:r>
            <a:endParaRPr lang="zh-CN" altLang="en-US" sz="2800" b="1" dirty="0">
              <a:solidFill>
                <a:srgbClr val="88323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a:stretch>
            <a:fillRect/>
          </a:stretch>
        </p:blipFill>
        <p:spPr>
          <a:xfrm>
            <a:off x="467544" y="2493327"/>
            <a:ext cx="5044336" cy="3206995"/>
          </a:xfrm>
          <a:prstGeom prst="rect">
            <a:avLst/>
          </a:prstGeom>
        </p:spPr>
      </p:pic>
      <p:sp>
        <p:nvSpPr>
          <p:cNvPr id="14" name="内容占位符 2"/>
          <p:cNvSpPr txBox="1">
            <a:spLocks/>
          </p:cNvSpPr>
          <p:nvPr/>
        </p:nvSpPr>
        <p:spPr>
          <a:xfrm>
            <a:off x="5652120" y="1196752"/>
            <a:ext cx="3067337" cy="489654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zh-CN" altLang="en-US" sz="2200" b="1" dirty="0">
                <a:solidFill>
                  <a:srgbClr val="0070C0"/>
                </a:solidFill>
                <a:latin typeface="Times New Roman" panose="02020603050405020304" pitchFamily="18" charset="0"/>
                <a:ea typeface="微软雅黑" panose="020B0503020204020204" pitchFamily="34" charset="-122"/>
              </a:rPr>
              <a:t>更加具象的事实</a:t>
            </a:r>
            <a:endParaRPr lang="en-US" altLang="zh-CN" sz="2200" b="1" dirty="0">
              <a:solidFill>
                <a:srgbClr val="0070C0"/>
              </a:solidFill>
              <a:latin typeface="Times New Roman" panose="02020603050405020304" pitchFamily="18" charset="0"/>
              <a:ea typeface="微软雅黑" panose="020B0503020204020204" pitchFamily="34" charset="-122"/>
            </a:endParaRPr>
          </a:p>
          <a:p>
            <a:pPr marL="684000"/>
            <a:endParaRPr lang="en-US" altLang="zh-CN" sz="2000" dirty="0" smtClean="0"/>
          </a:p>
          <a:p>
            <a:pPr marL="684000"/>
            <a:endParaRPr lang="en-US" altLang="zh-CN" sz="2000" dirty="0"/>
          </a:p>
          <a:p>
            <a:pPr marL="684000"/>
            <a:endParaRPr lang="en-US" altLang="zh-CN" sz="2000" dirty="0" smtClean="0"/>
          </a:p>
          <a:p>
            <a:pPr marL="684000"/>
            <a:endParaRPr lang="en-US" altLang="zh-CN" sz="2000" dirty="0" smtClean="0"/>
          </a:p>
          <a:p>
            <a:pPr marL="341100" indent="0">
              <a:buNone/>
            </a:pPr>
            <a:r>
              <a:rPr lang="en-US" altLang="zh-CN" sz="1600" dirty="0" smtClean="0">
                <a:latin typeface="Times New Roman" panose="02020603050405020304" pitchFamily="18" charset="0"/>
              </a:rPr>
              <a:t>1988</a:t>
            </a:r>
            <a:r>
              <a:rPr lang="zh-CN" altLang="en-US" sz="1600" dirty="0" smtClean="0">
                <a:latin typeface="Times New Roman" panose="02020603050405020304" pitchFamily="18" charset="0"/>
              </a:rPr>
              <a:t>年，东晓花园</a:t>
            </a:r>
            <a:r>
              <a:rPr lang="en-US" altLang="zh-CN" sz="1600" dirty="0" smtClean="0">
                <a:latin typeface="Times New Roman" panose="02020603050405020304" pitchFamily="18" charset="0"/>
              </a:rPr>
              <a:t>1600</a:t>
            </a:r>
            <a:r>
              <a:rPr lang="zh-CN" altLang="en-US" sz="1600" dirty="0" smtClean="0">
                <a:latin typeface="Times New Roman" panose="02020603050405020304" pitchFamily="18" charset="0"/>
              </a:rPr>
              <a:t>元</a:t>
            </a:r>
            <a:r>
              <a:rPr lang="en-US" altLang="zh-CN" sz="1600" dirty="0" smtClean="0">
                <a:latin typeface="Times New Roman" panose="02020603050405020304" pitchFamily="18" charset="0"/>
              </a:rPr>
              <a:t>/</a:t>
            </a:r>
            <a:r>
              <a:rPr lang="zh-CN" altLang="en-US" sz="1600" dirty="0" smtClean="0">
                <a:latin typeface="Times New Roman" panose="02020603050405020304" pitchFamily="18" charset="0"/>
              </a:rPr>
              <a:t>平</a:t>
            </a:r>
            <a:endParaRPr lang="en-US" altLang="zh-CN" sz="1600" dirty="0" smtClean="0">
              <a:latin typeface="Times New Roman" panose="02020603050405020304" pitchFamily="18" charset="0"/>
            </a:endParaRPr>
          </a:p>
          <a:p>
            <a:pPr marL="341100" indent="0">
              <a:buNone/>
            </a:pPr>
            <a:endParaRPr lang="en-US" altLang="zh-CN" sz="1600" dirty="0" smtClean="0"/>
          </a:p>
          <a:p>
            <a:pPr marL="341100" indent="0">
              <a:buNone/>
            </a:pPr>
            <a:endParaRPr lang="en-US" altLang="zh-CN" sz="1600" dirty="0" smtClean="0"/>
          </a:p>
          <a:p>
            <a:pPr marL="684000"/>
            <a:endParaRPr lang="en-US" altLang="zh-CN" sz="1600" dirty="0"/>
          </a:p>
          <a:p>
            <a:pPr marL="684000"/>
            <a:endParaRPr lang="en-US" altLang="zh-CN" sz="1600" dirty="0" smtClean="0"/>
          </a:p>
          <a:p>
            <a:pPr marL="684000"/>
            <a:endParaRPr lang="en-US" altLang="zh-CN" sz="1600" dirty="0"/>
          </a:p>
          <a:p>
            <a:pPr marL="684000"/>
            <a:endParaRPr lang="en-US" altLang="zh-CN" sz="1600" dirty="0" smtClean="0"/>
          </a:p>
          <a:p>
            <a:pPr marL="684000"/>
            <a:endParaRPr lang="en-US" altLang="zh-CN" sz="1600" dirty="0"/>
          </a:p>
          <a:p>
            <a:pPr marL="341100" indent="0">
              <a:buNone/>
            </a:pPr>
            <a:r>
              <a:rPr lang="zh-CN" altLang="en-US" sz="1600" dirty="0" smtClean="0">
                <a:latin typeface="Times New Roman" panose="02020603050405020304" pitchFamily="18" charset="0"/>
              </a:rPr>
              <a:t>目前，售价为</a:t>
            </a:r>
            <a:r>
              <a:rPr lang="en-US" altLang="zh-CN" sz="1600" dirty="0" smtClean="0">
                <a:latin typeface="Times New Roman" panose="02020603050405020304" pitchFamily="18" charset="0"/>
              </a:rPr>
              <a:t>59000</a:t>
            </a:r>
            <a:r>
              <a:rPr lang="zh-CN" altLang="en-US" sz="1600" dirty="0" smtClean="0">
                <a:latin typeface="Times New Roman" panose="02020603050405020304" pitchFamily="18" charset="0"/>
              </a:rPr>
              <a:t>元</a:t>
            </a:r>
            <a:r>
              <a:rPr lang="en-US" altLang="zh-CN" sz="1600" dirty="0" smtClean="0">
                <a:latin typeface="Times New Roman" panose="02020603050405020304" pitchFamily="18" charset="0"/>
              </a:rPr>
              <a:t>/</a:t>
            </a:r>
            <a:r>
              <a:rPr lang="zh-CN" altLang="en-US" sz="1600" dirty="0" smtClean="0">
                <a:latin typeface="Times New Roman" panose="02020603050405020304" pitchFamily="18" charset="0"/>
              </a:rPr>
              <a:t>平，上涨约</a:t>
            </a:r>
            <a:r>
              <a:rPr lang="en-US" altLang="zh-CN" sz="1600" dirty="0" smtClean="0">
                <a:latin typeface="Times New Roman" panose="02020603050405020304" pitchFamily="18" charset="0"/>
              </a:rPr>
              <a:t>38</a:t>
            </a:r>
            <a:r>
              <a:rPr lang="zh-CN" altLang="en-US" sz="1600" dirty="0" smtClean="0">
                <a:latin typeface="Times New Roman" panose="02020603050405020304" pitchFamily="18" charset="0"/>
              </a:rPr>
              <a:t>倍</a:t>
            </a:r>
            <a:endParaRPr lang="en-US" altLang="zh-CN" sz="1600" dirty="0" smtClean="0">
              <a:latin typeface="Times New Roman" panose="02020603050405020304" pitchFamily="18" charset="0"/>
            </a:endParaRPr>
          </a:p>
          <a:p>
            <a:pPr marL="684000"/>
            <a:endParaRPr lang="en-US" altLang="zh-CN" sz="1600" dirty="0"/>
          </a:p>
          <a:p>
            <a:pPr marL="684000"/>
            <a:endParaRPr lang="en-US" altLang="zh-CN" sz="1600" dirty="0" smtClean="0"/>
          </a:p>
          <a:p>
            <a:pPr marL="684000"/>
            <a:endParaRPr lang="en-US" altLang="zh-CN" sz="1600" dirty="0"/>
          </a:p>
          <a:p>
            <a:pPr marL="684000"/>
            <a:endParaRPr lang="en-US" altLang="zh-CN" sz="1600" dirty="0" smtClean="0"/>
          </a:p>
          <a:p>
            <a:pPr marL="684000"/>
            <a:endParaRPr lang="en-US" altLang="zh-CN" sz="1600" dirty="0"/>
          </a:p>
          <a:p>
            <a:pPr marL="684000"/>
            <a:endParaRPr lang="en-US" altLang="zh-CN" sz="1600" dirty="0" smtClean="0"/>
          </a:p>
          <a:p>
            <a:pPr marL="684000"/>
            <a:endParaRPr lang="zh-CN" altLang="en-US" sz="2000" dirty="0" smtClean="0"/>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904" y="1626193"/>
            <a:ext cx="2394536" cy="1435559"/>
          </a:xfrm>
          <a:prstGeom prst="rect">
            <a:avLst/>
          </a:prstGeom>
        </p:spPr>
      </p:pic>
      <p:pic>
        <p:nvPicPr>
          <p:cNvPr id="16" name="图片 15"/>
          <p:cNvPicPr>
            <a:picLocks noChangeAspect="1"/>
          </p:cNvPicPr>
          <p:nvPr/>
        </p:nvPicPr>
        <p:blipFill>
          <a:blip r:embed="rId4"/>
          <a:stretch>
            <a:fillRect/>
          </a:stretch>
        </p:blipFill>
        <p:spPr>
          <a:xfrm>
            <a:off x="6012160" y="3573016"/>
            <a:ext cx="2570602" cy="1704855"/>
          </a:xfrm>
          <a:prstGeom prst="rect">
            <a:avLst/>
          </a:prstGeom>
        </p:spPr>
      </p:pic>
    </p:spTree>
    <p:extLst>
      <p:ext uri="{BB962C8B-B14F-4D97-AF65-F5344CB8AC3E}">
        <p14:creationId xmlns:p14="http://schemas.microsoft.com/office/powerpoint/2010/main" val="329454807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6404" y="1257697"/>
            <a:ext cx="8229600" cy="4525963"/>
          </a:xfrm>
        </p:spPr>
        <p:txBody>
          <a:bodyPr/>
          <a:lstStyle/>
          <a:p>
            <a:pPr>
              <a:buFont typeface="Wingdings" panose="05000000000000000000" pitchFamily="2" charset="2"/>
              <a:buChar char="Ø"/>
            </a:pPr>
            <a:r>
              <a:rPr lang="zh-CN" altLang="en-US" sz="2200" b="1" dirty="0">
                <a:solidFill>
                  <a:srgbClr val="0070C0"/>
                </a:solidFill>
                <a:latin typeface="Times New Roman" panose="02020603050405020304" pitchFamily="18" charset="0"/>
                <a:ea typeface="微软雅黑" panose="020B0503020204020204" pitchFamily="34" charset="-122"/>
              </a:rPr>
              <a:t>地价持续上涨、占房价比重不断推升</a:t>
            </a:r>
          </a:p>
        </p:txBody>
      </p:sp>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8</a:t>
            </a:fld>
            <a:endParaRPr lang="zh-CN" altLang="en-US" dirty="0"/>
          </a:p>
        </p:txBody>
      </p:sp>
      <p:sp>
        <p:nvSpPr>
          <p:cNvPr id="8" name="TextBox 9"/>
          <p:cNvSpPr txBox="1">
            <a:spLocks noChangeArrowheads="1"/>
          </p:cNvSpPr>
          <p:nvPr/>
        </p:nvSpPr>
        <p:spPr bwMode="auto">
          <a:xfrm>
            <a:off x="611560" y="246063"/>
            <a:ext cx="5760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“地价”也不逞多让</a:t>
            </a:r>
            <a:endParaRPr lang="zh-CN" altLang="en-US" sz="2800" b="1" dirty="0">
              <a:solidFill>
                <a:srgbClr val="883230"/>
              </a:solidFill>
              <a:latin typeface="微软雅黑" panose="020B0503020204020204" pitchFamily="34" charset="-122"/>
              <a:ea typeface="微软雅黑" panose="020B0503020204020204" pitchFamily="34" charset="-122"/>
            </a:endParaRPr>
          </a:p>
        </p:txBody>
      </p:sp>
      <p:sp>
        <p:nvSpPr>
          <p:cNvPr id="14" name="内容占位符 2"/>
          <p:cNvSpPr txBox="1">
            <a:spLocks/>
          </p:cNvSpPr>
          <p:nvPr/>
        </p:nvSpPr>
        <p:spPr>
          <a:xfrm>
            <a:off x="5436096" y="1257697"/>
            <a:ext cx="3600400" cy="489654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zh-CN" altLang="en-US" sz="2200" b="1" dirty="0">
                <a:solidFill>
                  <a:srgbClr val="0070C0"/>
                </a:solidFill>
                <a:latin typeface="Times New Roman" panose="02020603050405020304" pitchFamily="18" charset="0"/>
                <a:ea typeface="微软雅黑" panose="020B0503020204020204" pitchFamily="34" charset="-122"/>
              </a:rPr>
              <a:t>不断刷新的“地王”</a:t>
            </a:r>
            <a:endParaRPr lang="en-US" altLang="zh-CN" sz="2200" b="1" dirty="0">
              <a:solidFill>
                <a:srgbClr val="0070C0"/>
              </a:solidFill>
              <a:latin typeface="Times New Roman" panose="02020603050405020304" pitchFamily="18" charset="0"/>
              <a:ea typeface="微软雅黑" panose="020B0503020204020204" pitchFamily="34" charset="-122"/>
            </a:endParaRPr>
          </a:p>
          <a:p>
            <a:pPr marL="684000">
              <a:lnSpc>
                <a:spcPct val="150000"/>
              </a:lnSpc>
            </a:pPr>
            <a:r>
              <a:rPr lang="zh-CN" altLang="en-US" sz="1600" dirty="0">
                <a:latin typeface="Times New Roman" panose="02020603050405020304" pitchFamily="18" charset="0"/>
              </a:rPr>
              <a:t>所谓“地王”，是社会舆论对在房地产开发土地招标活动中以刷新纪录的高价拍得自己属意地块的中标单位的谐称。</a:t>
            </a:r>
            <a:endParaRPr lang="en-US" altLang="zh-CN" sz="1600" dirty="0" smtClean="0">
              <a:latin typeface="Times New Roman" panose="02020603050405020304" pitchFamily="18" charset="0"/>
            </a:endParaRPr>
          </a:p>
          <a:p>
            <a:pPr marL="684000">
              <a:lnSpc>
                <a:spcPct val="150000"/>
              </a:lnSpc>
            </a:pPr>
            <a:r>
              <a:rPr lang="en-US" altLang="zh-CN" sz="1600" dirty="0" smtClean="0">
                <a:latin typeface="Times New Roman" panose="02020603050405020304" pitchFamily="18" charset="0"/>
              </a:rPr>
              <a:t>2016</a:t>
            </a:r>
            <a:r>
              <a:rPr lang="zh-CN" altLang="en-US" sz="1600" dirty="0">
                <a:latin typeface="Times New Roman" panose="02020603050405020304" pitchFamily="18" charset="0"/>
              </a:rPr>
              <a:t>年</a:t>
            </a:r>
            <a:r>
              <a:rPr lang="en-US" altLang="zh-CN" sz="1600" dirty="0">
                <a:latin typeface="Times New Roman" panose="02020603050405020304" pitchFamily="18" charset="0"/>
              </a:rPr>
              <a:t>8</a:t>
            </a:r>
            <a:r>
              <a:rPr lang="zh-CN" altLang="en-US" sz="1600" dirty="0" smtClean="0">
                <a:latin typeface="Times New Roman" panose="02020603050405020304" pitchFamily="18" charset="0"/>
              </a:rPr>
              <a:t>月，上海</a:t>
            </a:r>
            <a:r>
              <a:rPr lang="zh-CN" altLang="en-US" sz="1600" dirty="0">
                <a:latin typeface="Times New Roman" panose="02020603050405020304" pitchFamily="18" charset="0"/>
              </a:rPr>
              <a:t>静</a:t>
            </a:r>
            <a:r>
              <a:rPr lang="zh-CN" altLang="en-US" sz="1600" dirty="0" smtClean="0">
                <a:latin typeface="Times New Roman" panose="02020603050405020304" pitchFamily="18" charset="0"/>
              </a:rPr>
              <a:t>安中兴社区住宅地块起</a:t>
            </a:r>
            <a:r>
              <a:rPr lang="zh-CN" altLang="en-US" sz="1600" dirty="0">
                <a:latin typeface="Times New Roman" panose="02020603050405020304" pitchFamily="18" charset="0"/>
              </a:rPr>
              <a:t>拍价</a:t>
            </a:r>
            <a:r>
              <a:rPr lang="en-US" altLang="zh-CN" sz="1600" b="1" dirty="0">
                <a:solidFill>
                  <a:srgbClr val="FF0000"/>
                </a:solidFill>
                <a:latin typeface="Times New Roman" panose="02020603050405020304" pitchFamily="18" charset="0"/>
              </a:rPr>
              <a:t>46</a:t>
            </a:r>
            <a:r>
              <a:rPr lang="zh-CN" altLang="en-US" sz="1600" b="1" dirty="0" smtClean="0">
                <a:solidFill>
                  <a:srgbClr val="FF0000"/>
                </a:solidFill>
                <a:latin typeface="Times New Roman" panose="02020603050405020304" pitchFamily="18" charset="0"/>
              </a:rPr>
              <a:t>亿</a:t>
            </a:r>
            <a:endParaRPr lang="en-US" altLang="zh-CN" sz="1600" b="1" dirty="0">
              <a:solidFill>
                <a:srgbClr val="FF0000"/>
              </a:solidFill>
              <a:latin typeface="Times New Roman" panose="02020603050405020304" pitchFamily="18" charset="0"/>
            </a:endParaRPr>
          </a:p>
          <a:p>
            <a:pPr marL="684000">
              <a:lnSpc>
                <a:spcPct val="150000"/>
              </a:lnSpc>
            </a:pPr>
            <a:r>
              <a:rPr lang="en-US" altLang="zh-CN" sz="1600" dirty="0" smtClean="0">
                <a:latin typeface="Times New Roman" panose="02020603050405020304" pitchFamily="18" charset="0"/>
              </a:rPr>
              <a:t>18</a:t>
            </a:r>
            <a:r>
              <a:rPr lang="zh-CN" altLang="en-US" sz="1600" dirty="0">
                <a:latin typeface="Times New Roman" panose="02020603050405020304" pitchFamily="18" charset="0"/>
              </a:rPr>
              <a:t>家</a:t>
            </a:r>
            <a:r>
              <a:rPr lang="zh-CN" altLang="en-US" sz="1600" dirty="0" smtClean="0">
                <a:latin typeface="Times New Roman" panose="02020603050405020304" pitchFamily="18" charset="0"/>
              </a:rPr>
              <a:t>企业竞拍，融</a:t>
            </a:r>
            <a:r>
              <a:rPr lang="zh-CN" altLang="en-US" sz="1600" dirty="0">
                <a:latin typeface="Times New Roman" panose="02020603050405020304" pitchFamily="18" charset="0"/>
              </a:rPr>
              <a:t>信以</a:t>
            </a:r>
            <a:r>
              <a:rPr lang="en-US" altLang="zh-CN" sz="1600" b="1" dirty="0">
                <a:solidFill>
                  <a:srgbClr val="FF0000"/>
                </a:solidFill>
                <a:latin typeface="Times New Roman" panose="02020603050405020304" pitchFamily="18" charset="0"/>
              </a:rPr>
              <a:t>110.1</a:t>
            </a:r>
            <a:r>
              <a:rPr lang="zh-CN" altLang="en-US" sz="1600" b="1" dirty="0">
                <a:solidFill>
                  <a:srgbClr val="FF0000"/>
                </a:solidFill>
                <a:latin typeface="Times New Roman" panose="02020603050405020304" pitchFamily="18" charset="0"/>
              </a:rPr>
              <a:t>亿</a:t>
            </a:r>
            <a:r>
              <a:rPr lang="zh-CN" altLang="en-US" sz="1600" dirty="0">
                <a:latin typeface="Times New Roman" panose="02020603050405020304" pitchFamily="18" charset="0"/>
              </a:rPr>
              <a:t>的</a:t>
            </a:r>
            <a:r>
              <a:rPr lang="zh-CN" altLang="en-US" sz="1600" dirty="0" smtClean="0">
                <a:latin typeface="Times New Roman" panose="02020603050405020304" pitchFamily="18" charset="0"/>
              </a:rPr>
              <a:t>总价中标</a:t>
            </a:r>
            <a:endParaRPr lang="en-US" altLang="zh-CN" sz="1600" dirty="0" smtClean="0">
              <a:latin typeface="Times New Roman" panose="02020603050405020304" pitchFamily="18" charset="0"/>
            </a:endParaRPr>
          </a:p>
          <a:p>
            <a:pPr marL="684000">
              <a:lnSpc>
                <a:spcPct val="150000"/>
              </a:lnSpc>
            </a:pPr>
            <a:r>
              <a:rPr lang="zh-CN" altLang="en-US" sz="1600" dirty="0" smtClean="0">
                <a:latin typeface="Times New Roman" panose="02020603050405020304" pitchFamily="18" charset="0"/>
              </a:rPr>
              <a:t> </a:t>
            </a:r>
            <a:r>
              <a:rPr lang="en-US" altLang="zh-CN" sz="1600" b="1" dirty="0" smtClean="0">
                <a:solidFill>
                  <a:srgbClr val="FF0000"/>
                </a:solidFill>
                <a:latin typeface="Times New Roman" panose="02020603050405020304" pitchFamily="18" charset="0"/>
              </a:rPr>
              <a:t>10</a:t>
            </a:r>
            <a:r>
              <a:rPr lang="zh-CN" altLang="en-US" sz="1600" b="1" dirty="0">
                <a:solidFill>
                  <a:srgbClr val="FF0000"/>
                </a:solidFill>
                <a:latin typeface="Times New Roman" panose="02020603050405020304" pitchFamily="18" charset="0"/>
              </a:rPr>
              <a:t>万</a:t>
            </a:r>
            <a:r>
              <a:rPr lang="en-US" altLang="zh-CN" sz="1600" b="1" dirty="0">
                <a:solidFill>
                  <a:srgbClr val="FF0000"/>
                </a:solidFill>
                <a:latin typeface="Times New Roman" panose="02020603050405020304" pitchFamily="18" charset="0"/>
              </a:rPr>
              <a:t>/㎡</a:t>
            </a:r>
            <a:r>
              <a:rPr lang="zh-CN" altLang="en-US" sz="1600" dirty="0">
                <a:latin typeface="Times New Roman" panose="02020603050405020304" pitchFamily="18" charset="0"/>
              </a:rPr>
              <a:t>的名义楼板</a:t>
            </a:r>
            <a:r>
              <a:rPr lang="zh-CN" altLang="en-US" sz="1600" dirty="0" smtClean="0">
                <a:latin typeface="Times New Roman" panose="02020603050405020304" pitchFamily="18" charset="0"/>
              </a:rPr>
              <a:t>价，</a:t>
            </a:r>
            <a:r>
              <a:rPr lang="en-US" altLang="zh-CN" sz="1600" b="1" dirty="0" smtClean="0">
                <a:solidFill>
                  <a:srgbClr val="FF0000"/>
                </a:solidFill>
                <a:latin typeface="Times New Roman" panose="02020603050405020304" pitchFamily="18" charset="0"/>
              </a:rPr>
              <a:t>14.3</a:t>
            </a:r>
            <a:r>
              <a:rPr lang="zh-CN" altLang="en-US" sz="1600" b="1" dirty="0">
                <a:solidFill>
                  <a:srgbClr val="FF0000"/>
                </a:solidFill>
                <a:latin typeface="Times New Roman" panose="02020603050405020304" pitchFamily="18" charset="0"/>
              </a:rPr>
              <a:t>万</a:t>
            </a:r>
            <a:r>
              <a:rPr lang="en-US" altLang="zh-CN" sz="1600" b="1" dirty="0">
                <a:solidFill>
                  <a:srgbClr val="FF0000"/>
                </a:solidFill>
                <a:latin typeface="Times New Roman" panose="02020603050405020304" pitchFamily="18" charset="0"/>
              </a:rPr>
              <a:t>/㎡</a:t>
            </a:r>
            <a:r>
              <a:rPr lang="zh-CN" altLang="en-US" sz="1600" dirty="0">
                <a:latin typeface="Times New Roman" panose="02020603050405020304" pitchFamily="18" charset="0"/>
              </a:rPr>
              <a:t>的可售面积楼板</a:t>
            </a:r>
            <a:r>
              <a:rPr lang="zh-CN" altLang="en-US" sz="1600" dirty="0" smtClean="0">
                <a:latin typeface="Times New Roman" panose="02020603050405020304" pitchFamily="18" charset="0"/>
              </a:rPr>
              <a:t>价</a:t>
            </a:r>
            <a:endParaRPr lang="en-US" altLang="zh-CN" sz="1600" dirty="0" smtClean="0">
              <a:latin typeface="Times New Roman" panose="02020603050405020304" pitchFamily="18" charset="0"/>
            </a:endParaRPr>
          </a:p>
          <a:p>
            <a:pPr marL="684000"/>
            <a:endParaRPr lang="en-US" altLang="zh-CN" sz="1600" dirty="0">
              <a:latin typeface="Times New Roman" panose="02020603050405020304" pitchFamily="18" charset="0"/>
            </a:endParaRPr>
          </a:p>
          <a:p>
            <a:pPr marL="684000"/>
            <a:endParaRPr lang="en-US" altLang="zh-CN" sz="1600" dirty="0" smtClean="0">
              <a:latin typeface="Times New Roman" panose="02020603050405020304" pitchFamily="18" charset="0"/>
            </a:endParaRPr>
          </a:p>
          <a:p>
            <a:pPr marL="684000"/>
            <a:endParaRPr lang="en-US" altLang="zh-CN" sz="1600" dirty="0">
              <a:latin typeface="Times New Roman" panose="02020603050405020304" pitchFamily="18" charset="0"/>
            </a:endParaRPr>
          </a:p>
          <a:p>
            <a:pPr marL="684000"/>
            <a:endParaRPr lang="en-US" altLang="zh-CN" sz="1600" dirty="0" smtClean="0">
              <a:latin typeface="Times New Roman" panose="02020603050405020304" pitchFamily="18" charset="0"/>
            </a:endParaRPr>
          </a:p>
          <a:p>
            <a:pPr marL="684000"/>
            <a:endParaRPr lang="en-US" altLang="zh-CN" sz="1600" dirty="0">
              <a:latin typeface="Times New Roman" panose="02020603050405020304" pitchFamily="18" charset="0"/>
            </a:endParaRPr>
          </a:p>
          <a:p>
            <a:pPr marL="684000"/>
            <a:endParaRPr lang="en-US" altLang="zh-CN" sz="1600" dirty="0" smtClean="0">
              <a:latin typeface="Times New Roman" panose="02020603050405020304" pitchFamily="18" charset="0"/>
            </a:endParaRPr>
          </a:p>
          <a:p>
            <a:pPr marL="684000"/>
            <a:endParaRPr lang="zh-CN" altLang="en-US" sz="2000" dirty="0" smtClean="0">
              <a:latin typeface="Times New Roman" panose="02020603050405020304" pitchFamily="18" charset="0"/>
            </a:endParaRPr>
          </a:p>
        </p:txBody>
      </p:sp>
      <p:pic>
        <p:nvPicPr>
          <p:cNvPr id="10" name="图片 9">
            <a:extLst>
              <a:ext uri="{FF2B5EF4-FFF2-40B4-BE49-F238E27FC236}">
                <a16:creationId xmlns:a16="http://schemas.microsoft.com/office/drawing/2014/main" id="{69874CE5-AC2E-EBD3-E913-6DFF8E99E535}"/>
              </a:ext>
            </a:extLst>
          </p:cNvPr>
          <p:cNvPicPr>
            <a:picLocks noChangeAspect="1"/>
          </p:cNvPicPr>
          <p:nvPr/>
        </p:nvPicPr>
        <p:blipFill>
          <a:blip r:embed="rId2"/>
          <a:stretch>
            <a:fillRect/>
          </a:stretch>
        </p:blipFill>
        <p:spPr>
          <a:xfrm>
            <a:off x="309649" y="2539673"/>
            <a:ext cx="5292080" cy="2839653"/>
          </a:xfrm>
          <a:prstGeom prst="rect">
            <a:avLst/>
          </a:prstGeom>
        </p:spPr>
      </p:pic>
      <p:sp>
        <p:nvSpPr>
          <p:cNvPr id="11" name="文本框 10">
            <a:extLst>
              <a:ext uri="{FF2B5EF4-FFF2-40B4-BE49-F238E27FC236}">
                <a16:creationId xmlns:a16="http://schemas.microsoft.com/office/drawing/2014/main" id="{D1D6CAAC-84E2-25E7-3BF6-0669F43994CC}"/>
              </a:ext>
            </a:extLst>
          </p:cNvPr>
          <p:cNvSpPr txBox="1"/>
          <p:nvPr/>
        </p:nvSpPr>
        <p:spPr>
          <a:xfrm>
            <a:off x="1763688" y="1988840"/>
            <a:ext cx="2808312"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“面粉价格直逼面包”</a:t>
            </a:r>
            <a:endParaRPr lang="zh-CN" altLang="en-US"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683568" y="5965161"/>
            <a:ext cx="8003232" cy="461665"/>
          </a:xfrm>
          <a:prstGeom prst="rect">
            <a:avLst/>
          </a:prstGeom>
          <a:noFill/>
        </p:spPr>
        <p:txBody>
          <a:bodyPr wrap="square" rtlCol="0">
            <a:spAutoFit/>
          </a:bodyPr>
          <a:lstStyle/>
          <a:p>
            <a:r>
              <a:rPr lang="zh-CN" altLang="en-US" sz="1200" dirty="0" smtClean="0">
                <a:latin typeface="Times New Roman" panose="02020603050405020304" pitchFamily="18" charset="0"/>
                <a:ea typeface="仿宋" panose="02010609060101010101" pitchFamily="49" charset="-122"/>
              </a:rPr>
              <a:t>“楼板价”，是</a:t>
            </a:r>
            <a:r>
              <a:rPr lang="zh-CN" altLang="en-US" sz="1200" dirty="0">
                <a:latin typeface="Times New Roman" panose="02020603050405020304" pitchFamily="18" charset="0"/>
                <a:ea typeface="仿宋" panose="02010609060101010101" pitchFamily="49" charset="-122"/>
              </a:rPr>
              <a:t>指开发商将已列项的房产开发项目上的土地价值按所需建造的房产建筑面积折换</a:t>
            </a:r>
            <a:r>
              <a:rPr lang="zh-CN" altLang="en-US" sz="1200" dirty="0" smtClean="0">
                <a:latin typeface="Times New Roman" panose="02020603050405020304" pitchFamily="18" charset="0"/>
                <a:ea typeface="仿宋" panose="02010609060101010101" pitchFamily="49" charset="-122"/>
              </a:rPr>
              <a:t>成的价格。</a:t>
            </a:r>
            <a:r>
              <a:rPr lang="zh-CN" altLang="en-US" sz="1200" dirty="0">
                <a:latin typeface="Times New Roman" panose="02020603050405020304" pitchFamily="18" charset="0"/>
                <a:ea typeface="仿宋" panose="02010609060101010101" pitchFamily="49" charset="-122"/>
              </a:rPr>
              <a:t>这个转让价格不包括房产的建筑工程造价，仅仅是土地的价值体现在要建造的房产建筑面积上的一种形式。</a:t>
            </a:r>
          </a:p>
        </p:txBody>
      </p:sp>
    </p:spTree>
    <p:extLst>
      <p:ext uri="{BB962C8B-B14F-4D97-AF65-F5344CB8AC3E}">
        <p14:creationId xmlns:p14="http://schemas.microsoft.com/office/powerpoint/2010/main" val="28918714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24744"/>
            <a:ext cx="8229600" cy="4525963"/>
          </a:xfrm>
        </p:spPr>
        <p:txBody>
          <a:bodyPr/>
          <a:lstStyle/>
          <a:p>
            <a:pPr>
              <a:buFont typeface="Wingdings" panose="05000000000000000000" pitchFamily="2" charset="2"/>
              <a:buChar char="Ø"/>
            </a:pPr>
            <a:r>
              <a:rPr lang="zh-CN" altLang="en-US" sz="2400" b="1" dirty="0">
                <a:solidFill>
                  <a:srgbClr val="0070C0"/>
                </a:solidFill>
                <a:latin typeface="微软雅黑" panose="020B0503020204020204" pitchFamily="34" charset="-122"/>
                <a:ea typeface="微软雅黑" panose="020B0503020204020204" pitchFamily="34" charset="-122"/>
              </a:rPr>
              <a:t>国有建设用</a:t>
            </a:r>
            <a:r>
              <a:rPr lang="zh-CN" altLang="en-US" sz="2400" b="1" dirty="0" smtClean="0">
                <a:solidFill>
                  <a:srgbClr val="0070C0"/>
                </a:solidFill>
                <a:latin typeface="微软雅黑" panose="020B0503020204020204" pitchFamily="34" charset="-122"/>
                <a:ea typeface="微软雅黑" panose="020B0503020204020204" pitchFamily="34" charset="-122"/>
              </a:rPr>
              <a:t>地使用权</a:t>
            </a:r>
            <a:r>
              <a:rPr lang="zh-CN" altLang="en-US" sz="2400" b="1" dirty="0">
                <a:solidFill>
                  <a:srgbClr val="0070C0"/>
                </a:solidFill>
                <a:latin typeface="微软雅黑" panose="020B0503020204020204" pitchFamily="34" charset="-122"/>
                <a:ea typeface="微软雅黑" panose="020B0503020204020204" pitchFamily="34" charset="-122"/>
              </a:rPr>
              <a:t>“招拍挂”出让制度</a:t>
            </a:r>
          </a:p>
          <a:p>
            <a:pPr marL="684000"/>
            <a:r>
              <a:rPr lang="zh-CN" altLang="en-US" sz="2000" dirty="0" smtClean="0"/>
              <a:t>招标出让、挂牌出让、拍卖出让</a:t>
            </a:r>
            <a:endParaRPr lang="en-US" altLang="zh-CN" sz="2000" dirty="0" smtClean="0"/>
          </a:p>
          <a:p>
            <a:pPr marL="684000"/>
            <a:r>
              <a:rPr lang="zh-CN" altLang="en-US" sz="2000" dirty="0" smtClean="0"/>
              <a:t>适用范围</a:t>
            </a:r>
            <a:endParaRPr lang="en-US" altLang="zh-CN" sz="2000" dirty="0" smtClean="0"/>
          </a:p>
        </p:txBody>
      </p:sp>
      <p:sp>
        <p:nvSpPr>
          <p:cNvPr id="4" name="灯片编号占位符 3"/>
          <p:cNvSpPr>
            <a:spLocks noGrp="1"/>
          </p:cNvSpPr>
          <p:nvPr>
            <p:ph type="sldNum" sz="quarter" idx="12"/>
          </p:nvPr>
        </p:nvSpPr>
        <p:spPr/>
        <p:txBody>
          <a:bodyPr/>
          <a:lstStyle/>
          <a:p>
            <a:pPr>
              <a:defRPr/>
            </a:pPr>
            <a:fld id="{3842D587-DC91-4A90-BA5F-12A305142D4C}" type="slidenum">
              <a:rPr lang="zh-CN" altLang="en-US" smtClean="0"/>
              <a:t>9</a:t>
            </a:fld>
            <a:endParaRPr lang="zh-CN" altLang="en-US" dirty="0"/>
          </a:p>
        </p:txBody>
      </p:sp>
      <p:sp>
        <p:nvSpPr>
          <p:cNvPr id="7" name="文本框 6">
            <a:extLst>
              <a:ext uri="{FF2B5EF4-FFF2-40B4-BE49-F238E27FC236}">
                <a16:creationId xmlns:a16="http://schemas.microsoft.com/office/drawing/2014/main" id="{D1D6CAAC-84E2-25E7-3BF6-0669F43994CC}"/>
              </a:ext>
            </a:extLst>
          </p:cNvPr>
          <p:cNvSpPr txBox="1"/>
          <p:nvPr/>
        </p:nvSpPr>
        <p:spPr>
          <a:xfrm>
            <a:off x="2905225" y="2870161"/>
            <a:ext cx="3383396"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促使住宅业成为新的经济增长点</a:t>
            </a:r>
            <a:endParaRPr lang="zh-CN" altLang="en-US" b="1" dirty="0">
              <a:latin typeface="微软雅黑" panose="020B0503020204020204" pitchFamily="34" charset="-122"/>
              <a:ea typeface="微软雅黑" panose="020B0503020204020204" pitchFamily="34" charset="-122"/>
            </a:endParaRPr>
          </a:p>
        </p:txBody>
      </p:sp>
      <p:sp>
        <p:nvSpPr>
          <p:cNvPr id="8" name="TextBox 9"/>
          <p:cNvSpPr txBox="1">
            <a:spLocks noChangeArrowheads="1"/>
          </p:cNvSpPr>
          <p:nvPr/>
        </p:nvSpPr>
        <p:spPr bwMode="auto">
          <a:xfrm>
            <a:off x="611560" y="246063"/>
            <a:ext cx="52565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smtClean="0">
                <a:solidFill>
                  <a:srgbClr val="883230"/>
                </a:solidFill>
                <a:latin typeface="微软雅黑" panose="020B0503020204020204" pitchFamily="34" charset="-122"/>
                <a:ea typeface="微软雅黑" panose="020B0503020204020204" pitchFamily="34" charset="-122"/>
              </a:rPr>
              <a:t>土地出让制度亦在不断改进</a:t>
            </a:r>
            <a:endParaRPr lang="zh-CN" altLang="en-US" sz="2800" b="1" dirty="0">
              <a:solidFill>
                <a:srgbClr val="883230"/>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3671455704"/>
              </p:ext>
            </p:extLst>
          </p:nvPr>
        </p:nvGraphicFramePr>
        <p:xfrm>
          <a:off x="611560" y="2870161"/>
          <a:ext cx="8208912" cy="3446459"/>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3998015269"/>
                    </a:ext>
                  </a:extLst>
                </a:gridCol>
                <a:gridCol w="3096344">
                  <a:extLst>
                    <a:ext uri="{9D8B030D-6E8A-4147-A177-3AD203B41FA5}">
                      <a16:colId xmlns:a16="http://schemas.microsoft.com/office/drawing/2014/main" val="982857877"/>
                    </a:ext>
                  </a:extLst>
                </a:gridCol>
                <a:gridCol w="2052228">
                  <a:extLst>
                    <a:ext uri="{9D8B030D-6E8A-4147-A177-3AD203B41FA5}">
                      <a16:colId xmlns:a16="http://schemas.microsoft.com/office/drawing/2014/main" val="2390778081"/>
                    </a:ext>
                  </a:extLst>
                </a:gridCol>
                <a:gridCol w="2052228">
                  <a:extLst>
                    <a:ext uri="{9D8B030D-6E8A-4147-A177-3AD203B41FA5}">
                      <a16:colId xmlns:a16="http://schemas.microsoft.com/office/drawing/2014/main" val="3367762497"/>
                    </a:ext>
                  </a:extLst>
                </a:gridCol>
              </a:tblGrid>
              <a:tr h="433605">
                <a:tc>
                  <a:txBody>
                    <a:bodyPr/>
                    <a:lstStyle/>
                    <a:p>
                      <a:endParaRPr lang="zh-CN" altLang="en-US" dirty="0"/>
                    </a:p>
                  </a:txBody>
                  <a:tcPr/>
                </a:tc>
                <a:tc>
                  <a:txBody>
                    <a:bodyPr/>
                    <a:lstStyle/>
                    <a:p>
                      <a:pPr algn="ctr"/>
                      <a:r>
                        <a:rPr lang="zh-CN" altLang="en-US" dirty="0" smtClean="0"/>
                        <a:t>招标</a:t>
                      </a:r>
                      <a:endParaRPr lang="zh-CN" altLang="en-US" dirty="0"/>
                    </a:p>
                  </a:txBody>
                  <a:tcPr anchor="ctr"/>
                </a:tc>
                <a:tc>
                  <a:txBody>
                    <a:bodyPr/>
                    <a:lstStyle/>
                    <a:p>
                      <a:pPr algn="ctr"/>
                      <a:r>
                        <a:rPr lang="zh-CN" altLang="en-US" dirty="0" smtClean="0"/>
                        <a:t>拍卖</a:t>
                      </a:r>
                      <a:endParaRPr lang="zh-CN" altLang="en-US" dirty="0"/>
                    </a:p>
                  </a:txBody>
                  <a:tcPr anchor="ctr"/>
                </a:tc>
                <a:tc>
                  <a:txBody>
                    <a:bodyPr/>
                    <a:lstStyle/>
                    <a:p>
                      <a:pPr algn="ctr"/>
                      <a:r>
                        <a:rPr lang="zh-CN" altLang="en-US" dirty="0" smtClean="0"/>
                        <a:t>挂牌</a:t>
                      </a:r>
                      <a:endParaRPr lang="zh-CN" altLang="en-US" dirty="0"/>
                    </a:p>
                  </a:txBody>
                  <a:tcPr anchor="ctr"/>
                </a:tc>
                <a:extLst>
                  <a:ext uri="{0D108BD9-81ED-4DB2-BD59-A6C34878D82A}">
                    <a16:rowId xmlns:a16="http://schemas.microsoft.com/office/drawing/2014/main" val="460504038"/>
                  </a:ext>
                </a:extLst>
              </a:tr>
              <a:tr h="439627">
                <a:tc>
                  <a:txBody>
                    <a:bodyPr/>
                    <a:lstStyle/>
                    <a:p>
                      <a:pPr algn="ctr"/>
                      <a:r>
                        <a:rPr lang="zh-CN" altLang="en-US" sz="1600" dirty="0" smtClean="0"/>
                        <a:t>竞买人</a:t>
                      </a:r>
                      <a:endParaRPr lang="zh-CN" altLang="en-US" sz="1600" dirty="0"/>
                    </a:p>
                  </a:txBody>
                  <a:tcPr anchor="ctr"/>
                </a:tc>
                <a:tc gridSpan="2">
                  <a:txBody>
                    <a:bodyPr/>
                    <a:lstStyle/>
                    <a:p>
                      <a:pPr algn="ctr"/>
                      <a:r>
                        <a:rPr lang="zh-CN" altLang="en-US" sz="1600" dirty="0" smtClean="0"/>
                        <a:t>必须具备三家或三家以上的具有资格的竞买人</a:t>
                      </a:r>
                      <a:endParaRPr lang="zh-CN" altLang="en-US" sz="1600" dirty="0"/>
                    </a:p>
                  </a:txBody>
                  <a:tcPr anchor="ctr"/>
                </a:tc>
                <a:tc hMerge="1">
                  <a:txBody>
                    <a:bodyPr/>
                    <a:lstStyle/>
                    <a:p>
                      <a:pPr algn="ct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dirty="0" smtClean="0"/>
                        <a:t>没有数目限制</a:t>
                      </a:r>
                      <a:endParaRPr lang="zh-CN" altLang="en-US" sz="1600" dirty="0"/>
                    </a:p>
                  </a:txBody>
                  <a:tcPr anchor="ctr"/>
                </a:tc>
                <a:extLst>
                  <a:ext uri="{0D108BD9-81ED-4DB2-BD59-A6C34878D82A}">
                    <a16:rowId xmlns:a16="http://schemas.microsoft.com/office/drawing/2014/main" val="2483613043"/>
                  </a:ext>
                </a:extLst>
              </a:tr>
              <a:tr h="439627">
                <a:tc>
                  <a:txBody>
                    <a:bodyPr/>
                    <a:lstStyle/>
                    <a:p>
                      <a:pPr algn="ctr"/>
                      <a:r>
                        <a:rPr lang="zh-CN" altLang="en-US" sz="1600" dirty="0" smtClean="0"/>
                        <a:t>评判依据</a:t>
                      </a:r>
                      <a:endParaRPr lang="zh-CN" altLang="en-US" sz="1600" dirty="0"/>
                    </a:p>
                  </a:txBody>
                  <a:tcPr anchor="ctr"/>
                </a:tc>
                <a:tc>
                  <a:txBody>
                    <a:bodyPr/>
                    <a:lstStyle/>
                    <a:p>
                      <a:pPr algn="ctr"/>
                      <a:r>
                        <a:rPr lang="zh-CN" altLang="en-US" sz="1600" dirty="0" smtClean="0"/>
                        <a:t>“竞价”或“综合评价最优”</a:t>
                      </a:r>
                      <a:endParaRPr lang="zh-CN" altLang="en-US" sz="1600" dirty="0"/>
                    </a:p>
                  </a:txBody>
                  <a:tcPr anchor="ctr"/>
                </a:tc>
                <a:tc gridSpan="2">
                  <a:txBody>
                    <a:bodyPr/>
                    <a:lstStyle/>
                    <a:p>
                      <a:pPr algn="ctr"/>
                      <a:r>
                        <a:rPr lang="zh-CN" altLang="en-US" sz="1600" dirty="0" smtClean="0"/>
                        <a:t>“竞价”或限定条件下的“竞价”</a:t>
                      </a:r>
                      <a:endParaRPr lang="zh-CN" altLang="en-US" sz="1600" dirty="0"/>
                    </a:p>
                  </a:txBody>
                  <a:tcPr anchor="ctr"/>
                </a:tc>
                <a:tc hMerge="1">
                  <a:txBody>
                    <a:bodyPr/>
                    <a:lstStyle/>
                    <a:p>
                      <a:pPr algn="ctr"/>
                      <a:endParaRPr lang="zh-CN" altLang="en-US" dirty="0"/>
                    </a:p>
                  </a:txBody>
                  <a:tcPr anchor="ctr"/>
                </a:tc>
                <a:extLst>
                  <a:ext uri="{0D108BD9-81ED-4DB2-BD59-A6C34878D82A}">
                    <a16:rowId xmlns:a16="http://schemas.microsoft.com/office/drawing/2014/main" val="2021766919"/>
                  </a:ext>
                </a:extLst>
              </a:tr>
              <a:tr h="439627">
                <a:tc>
                  <a:txBody>
                    <a:bodyPr/>
                    <a:lstStyle/>
                    <a:p>
                      <a:pPr algn="ctr"/>
                      <a:r>
                        <a:rPr lang="zh-CN" altLang="en-US" sz="1600" dirty="0" smtClean="0"/>
                        <a:t>公开程度</a:t>
                      </a:r>
                      <a:endParaRPr lang="zh-CN" altLang="en-US" sz="1600" dirty="0"/>
                    </a:p>
                  </a:txBody>
                  <a:tcPr anchor="ctr"/>
                </a:tc>
                <a:tc>
                  <a:txBody>
                    <a:bodyPr/>
                    <a:lstStyle/>
                    <a:p>
                      <a:pPr algn="l"/>
                      <a:r>
                        <a:rPr lang="zh-CN" altLang="en-US" sz="1600" dirty="0" smtClean="0"/>
                        <a:t>发包人收到各家标书后，必须保密，在约定的统一时间开标。标书一经投出，不得修改。</a:t>
                      </a:r>
                      <a:endParaRPr lang="zh-CN" altLang="en-US" sz="1600" dirty="0"/>
                    </a:p>
                  </a:txBody>
                  <a:tcPr anchor="ctr"/>
                </a:tc>
                <a:tc gridSpan="2">
                  <a:txBody>
                    <a:bodyPr/>
                    <a:lstStyle/>
                    <a:p>
                      <a:pPr algn="l"/>
                      <a:r>
                        <a:rPr lang="zh-CN" altLang="en-US" sz="1600" dirty="0" smtClean="0"/>
                        <a:t>竞争各方的出价被及时公开，且同一竞争者可以多次出价，形成多轮竞争</a:t>
                      </a:r>
                      <a:endParaRPr lang="zh-CN" altLang="en-US" sz="1600" dirty="0"/>
                    </a:p>
                  </a:txBody>
                  <a:tcPr anchor="ctr"/>
                </a:tc>
                <a:tc hMerge="1">
                  <a:txBody>
                    <a:bodyPr/>
                    <a:lstStyle/>
                    <a:p>
                      <a:pPr algn="ctr"/>
                      <a:endParaRPr lang="zh-CN" altLang="en-US" dirty="0"/>
                    </a:p>
                  </a:txBody>
                  <a:tcPr anchor="ctr"/>
                </a:tc>
                <a:extLst>
                  <a:ext uri="{0D108BD9-81ED-4DB2-BD59-A6C34878D82A}">
                    <a16:rowId xmlns:a16="http://schemas.microsoft.com/office/drawing/2014/main" val="3449480268"/>
                  </a:ext>
                </a:extLst>
              </a:tr>
              <a:tr h="439627">
                <a:tc>
                  <a:txBody>
                    <a:bodyPr/>
                    <a:lstStyle/>
                    <a:p>
                      <a:pPr algn="ctr"/>
                      <a:r>
                        <a:rPr lang="zh-CN" altLang="en-US" sz="1600" dirty="0" smtClean="0"/>
                        <a:t>竞争程度</a:t>
                      </a:r>
                      <a:endParaRPr lang="zh-CN" altLang="en-US" sz="1600" dirty="0"/>
                    </a:p>
                  </a:txBody>
                  <a:tcPr anchor="ctr"/>
                </a:tc>
                <a:tc>
                  <a:txBody>
                    <a:bodyPr/>
                    <a:lstStyle/>
                    <a:p>
                      <a:pPr algn="l"/>
                      <a:r>
                        <a:rPr lang="zh-CN" altLang="en-US" sz="1600" dirty="0" smtClean="0"/>
                        <a:t>温和竞争，既没有竞买人之间的“短兵相接”，也没有多轮竞争</a:t>
                      </a:r>
                      <a:endParaRPr lang="zh-CN" altLang="en-US" sz="1600" dirty="0"/>
                    </a:p>
                  </a:txBody>
                  <a:tcPr anchor="ctr"/>
                </a:tc>
                <a:tc>
                  <a:txBody>
                    <a:bodyPr/>
                    <a:lstStyle/>
                    <a:p>
                      <a:pPr algn="l"/>
                      <a:r>
                        <a:rPr lang="zh-CN" altLang="en-US" sz="1600" dirty="0" smtClean="0"/>
                        <a:t>最具竞争性，竞争程度随现场情况而变化，竞买人有互动，竞争激烈</a:t>
                      </a:r>
                      <a:endParaRPr lang="zh-CN" altLang="en-US" sz="1600" dirty="0"/>
                    </a:p>
                  </a:txBody>
                  <a:tcPr anchor="ctr"/>
                </a:tc>
                <a:tc>
                  <a:txBody>
                    <a:bodyPr/>
                    <a:lstStyle/>
                    <a:p>
                      <a:pPr algn="l"/>
                      <a:r>
                        <a:rPr lang="zh-CN" altLang="en-US" sz="1600" dirty="0" smtClean="0"/>
                        <a:t>不定，既可能因竞买人众多而出现多伦竞价，甚至转为现场竞价，也可能只有一家报价而无对手</a:t>
                      </a:r>
                      <a:endParaRPr lang="zh-CN" altLang="en-US" sz="1600" dirty="0"/>
                    </a:p>
                  </a:txBody>
                  <a:tcPr anchor="ctr"/>
                </a:tc>
                <a:extLst>
                  <a:ext uri="{0D108BD9-81ED-4DB2-BD59-A6C34878D82A}">
                    <a16:rowId xmlns:a16="http://schemas.microsoft.com/office/drawing/2014/main" val="2999164946"/>
                  </a:ext>
                </a:extLst>
              </a:tr>
            </a:tbl>
          </a:graphicData>
        </a:graphic>
      </p:graphicFrame>
      <p:sp>
        <p:nvSpPr>
          <p:cNvPr id="9" name="文本框 8">
            <a:extLst>
              <a:ext uri="{FF2B5EF4-FFF2-40B4-BE49-F238E27FC236}">
                <a16:creationId xmlns:a16="http://schemas.microsoft.com/office/drawing/2014/main" id="{D1D6CAAC-84E2-25E7-3BF6-0669F43994CC}"/>
              </a:ext>
            </a:extLst>
          </p:cNvPr>
          <p:cNvSpPr txBox="1"/>
          <p:nvPr/>
        </p:nvSpPr>
        <p:spPr>
          <a:xfrm>
            <a:off x="2051720" y="2420133"/>
            <a:ext cx="5688632"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反映市场供求状况和资源稀缺程度的土地</a:t>
            </a:r>
            <a:r>
              <a:rPr lang="zh-CN" altLang="en-US" b="1" dirty="0" smtClean="0">
                <a:latin typeface="微软雅黑" panose="020B0503020204020204" pitchFamily="34" charset="-122"/>
                <a:ea typeface="微软雅黑" panose="020B0503020204020204" pitchFamily="34" charset="-122"/>
              </a:rPr>
              <a:t>价格形成机制</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0395405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mIwYmY2MjZlNmNmZTc3ZmM1OGRlNzU3MjkzMDUwMDkifQ=="/>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8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4283</TotalTime>
  <Words>2826</Words>
  <Application>Microsoft Office PowerPoint</Application>
  <PresentationFormat>全屏显示(4:3)</PresentationFormat>
  <Paragraphs>276</Paragraphs>
  <Slides>24</Slides>
  <Notes>9</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24</vt:i4>
      </vt:variant>
    </vt:vector>
  </HeadingPairs>
  <TitlesOfParts>
    <vt:vector size="38" baseType="lpstr">
      <vt:lpstr>仿宋</vt:lpstr>
      <vt:lpstr>黑体</vt:lpstr>
      <vt:lpstr>华文楷体</vt:lpstr>
      <vt:lpstr>楷体</vt:lpstr>
      <vt:lpstr>宋体</vt:lpstr>
      <vt:lpstr>微软雅黑</vt:lpstr>
      <vt:lpstr>Arial</vt:lpstr>
      <vt:lpstr>Arial</vt:lpstr>
      <vt:lpstr>Calibri</vt:lpstr>
      <vt:lpstr>Times New Roman</vt:lpstr>
      <vt:lpstr>Wingdings</vt:lpstr>
      <vt:lpstr>8_Office 主题</vt:lpstr>
      <vt:lpstr>3_Office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谢 谢！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杨雯君</dc:creator>
  <cp:lastModifiedBy>13813</cp:lastModifiedBy>
  <cp:revision>1528</cp:revision>
  <cp:lastPrinted>2020-03-31T02:34:00Z</cp:lastPrinted>
  <dcterms:created xsi:type="dcterms:W3CDTF">2014-10-28T12:04:00Z</dcterms:created>
  <dcterms:modified xsi:type="dcterms:W3CDTF">2024-03-31T12:29:58Z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7F067171C3FD4BEF88F416408B9406B5_12</vt:lpwstr>
  </property>
  <property fmtid="{D5CDD505-2E9C-101B-9397-08002B2CF9AE}" pid="3" name="KSOProductBuildVer">
    <vt:lpwstr>2052-12.1.0.15358</vt:lpwstr>
  </property>
</Properties>
</file>