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media/image14.jpg" ContentType="image/png"/>
  <Override PartName="/ppt/media/image18.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671" r:id="rId2"/>
    <p:sldId id="775" r:id="rId3"/>
    <p:sldId id="477" r:id="rId4"/>
    <p:sldId id="472" r:id="rId5"/>
    <p:sldId id="495" r:id="rId6"/>
    <p:sldId id="778" r:id="rId7"/>
    <p:sldId id="779" r:id="rId8"/>
    <p:sldId id="783" r:id="rId9"/>
    <p:sldId id="784" r:id="rId10"/>
    <p:sldId id="781" r:id="rId11"/>
    <p:sldId id="777" r:id="rId12"/>
    <p:sldId id="682" r:id="rId13"/>
    <p:sldId id="805" r:id="rId14"/>
    <p:sldId id="806" r:id="rId15"/>
    <p:sldId id="807" r:id="rId16"/>
    <p:sldId id="808" r:id="rId17"/>
    <p:sldId id="809" r:id="rId18"/>
    <p:sldId id="810" r:id="rId19"/>
    <p:sldId id="812" r:id="rId20"/>
    <p:sldId id="792" r:id="rId21"/>
    <p:sldId id="793" r:id="rId22"/>
    <p:sldId id="794" r:id="rId23"/>
    <p:sldId id="795" r:id="rId24"/>
    <p:sldId id="796" r:id="rId25"/>
    <p:sldId id="754" r:id="rId26"/>
    <p:sldId id="765" r:id="rId27"/>
    <p:sldId id="767" r:id="rId28"/>
    <p:sldId id="815" r:id="rId29"/>
    <p:sldId id="813" r:id="rId30"/>
    <p:sldId id="814" r:id="rId31"/>
    <p:sldId id="786" r:id="rId32"/>
    <p:sldId id="788" r:id="rId33"/>
    <p:sldId id="789" r:id="rId34"/>
    <p:sldId id="847" r:id="rId35"/>
  </p:sldIdLst>
  <p:sldSz cx="13442950" cy="7561263"/>
  <p:notesSz cx="6858000" cy="9144000"/>
  <p:defaultTextStyle>
    <a:defPPr>
      <a:defRPr lang="zh-CN"/>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userDrawn="1">
          <p15:clr>
            <a:srgbClr val="A4A3A4"/>
          </p15:clr>
        </p15:guide>
        <p15:guide id="2" pos="423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1D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38" autoAdjust="0"/>
    <p:restoredTop sz="94660"/>
  </p:normalViewPr>
  <p:slideViewPr>
    <p:cSldViewPr>
      <p:cViewPr varScale="1">
        <p:scale>
          <a:sx n="56" d="100"/>
          <a:sy n="56" d="100"/>
        </p:scale>
        <p:origin x="992" y="28"/>
      </p:cViewPr>
      <p:guideLst>
        <p:guide orient="horz" pos="2382"/>
        <p:guide pos="423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FC203A-DDBD-4F44-BDC5-2F77DAD483A6}" type="datetimeFigureOut">
              <a:rPr lang="zh-CN" altLang="en-US" smtClean="0"/>
              <a:t>2025/2/25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DF1F9E-7F57-4E57-BC8F-7F8135BCA586}" type="slidenum">
              <a:rPr lang="zh-CN" altLang="en-US" smtClean="0"/>
              <a:t>‹#›</a:t>
            </a:fld>
            <a:endParaRPr lang="zh-CN" altLang="en-US"/>
          </a:p>
        </p:txBody>
      </p:sp>
    </p:spTree>
    <p:extLst>
      <p:ext uri="{BB962C8B-B14F-4D97-AF65-F5344CB8AC3E}">
        <p14:creationId xmlns:p14="http://schemas.microsoft.com/office/powerpoint/2010/main" val="214201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4099" name="文本占位符 2"/>
          <p:cNvSpPr>
            <a:spLocks noGrp="1" noChangeArrowheads="1"/>
          </p:cNvSpPr>
          <p:nvPr>
            <p:ph type="body" idx="4294967295"/>
          </p:nvPr>
        </p:nvSpPr>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1177279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008221" y="2348894"/>
            <a:ext cx="11426508" cy="1620771"/>
          </a:xfrm>
        </p:spPr>
        <p:txBody>
          <a:bodyPr/>
          <a:lstStyle/>
          <a:p>
            <a:r>
              <a:rPr lang="zh-CN" altLang="en-US"/>
              <a:t>单击此处编辑母版标题样式</a:t>
            </a:r>
          </a:p>
        </p:txBody>
      </p:sp>
      <p:sp>
        <p:nvSpPr>
          <p:cNvPr id="3" name="副标题 2"/>
          <p:cNvSpPr>
            <a:spLocks noGrp="1"/>
          </p:cNvSpPr>
          <p:nvPr>
            <p:ph type="subTitle" idx="1"/>
          </p:nvPr>
        </p:nvSpPr>
        <p:spPr>
          <a:xfrm>
            <a:off x="2016443" y="4284717"/>
            <a:ext cx="9410065" cy="1932323"/>
          </a:xfrm>
        </p:spPr>
        <p:txBody>
          <a:bodyPr/>
          <a:lstStyle>
            <a:lvl1pPr marL="0" indent="0" algn="ctr">
              <a:buNone/>
              <a:defRPr>
                <a:solidFill>
                  <a:schemeClr val="tx1">
                    <a:tint val="75000"/>
                  </a:schemeClr>
                </a:solidFill>
              </a:defRPr>
            </a:lvl1pPr>
            <a:lvl2pPr marL="655613" indent="0" algn="ctr">
              <a:buNone/>
              <a:defRPr>
                <a:solidFill>
                  <a:schemeClr val="tx1">
                    <a:tint val="75000"/>
                  </a:schemeClr>
                </a:solidFill>
              </a:defRPr>
            </a:lvl2pPr>
            <a:lvl3pPr marL="1311226" indent="0" algn="ctr">
              <a:buNone/>
              <a:defRPr>
                <a:solidFill>
                  <a:schemeClr val="tx1">
                    <a:tint val="75000"/>
                  </a:schemeClr>
                </a:solidFill>
              </a:defRPr>
            </a:lvl3pPr>
            <a:lvl4pPr marL="1966839" indent="0" algn="ctr">
              <a:buNone/>
              <a:defRPr>
                <a:solidFill>
                  <a:schemeClr val="tx1">
                    <a:tint val="75000"/>
                  </a:schemeClr>
                </a:solidFill>
              </a:defRPr>
            </a:lvl4pPr>
            <a:lvl5pPr marL="2622451" indent="0" algn="ctr">
              <a:buNone/>
              <a:defRPr>
                <a:solidFill>
                  <a:schemeClr val="tx1">
                    <a:tint val="75000"/>
                  </a:schemeClr>
                </a:solidFill>
              </a:defRPr>
            </a:lvl5pPr>
            <a:lvl6pPr marL="3278064" indent="0" algn="ctr">
              <a:buNone/>
              <a:defRPr>
                <a:solidFill>
                  <a:schemeClr val="tx1">
                    <a:tint val="75000"/>
                  </a:schemeClr>
                </a:solidFill>
              </a:defRPr>
            </a:lvl6pPr>
            <a:lvl7pPr marL="3933677" indent="0" algn="ctr">
              <a:buNone/>
              <a:defRPr>
                <a:solidFill>
                  <a:schemeClr val="tx1">
                    <a:tint val="75000"/>
                  </a:schemeClr>
                </a:solidFill>
              </a:defRPr>
            </a:lvl7pPr>
            <a:lvl8pPr marL="4589290" indent="0" algn="ctr">
              <a:buNone/>
              <a:defRPr>
                <a:solidFill>
                  <a:schemeClr val="tx1">
                    <a:tint val="75000"/>
                  </a:schemeClr>
                </a:solidFill>
              </a:defRPr>
            </a:lvl8pPr>
            <a:lvl9pPr marL="5244903"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9CB1C42-1154-4835-8469-74CEE61A2023}" type="datetimeFigureOut">
              <a:rPr lang="zh-CN" altLang="en-US" smtClean="0"/>
              <a:pPr/>
              <a:t>2025/2/25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9CB1C42-1154-4835-8469-74CEE61A2023}" type="datetimeFigureOut">
              <a:rPr lang="zh-CN" altLang="en-US" smtClean="0"/>
              <a:pPr/>
              <a:t>2025/2/25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746139" y="302802"/>
            <a:ext cx="3024664" cy="645157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72147" y="302802"/>
            <a:ext cx="8849943" cy="645157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9CB1C42-1154-4835-8469-74CEE61A2023}" type="datetimeFigureOut">
              <a:rPr lang="zh-CN" altLang="en-US" smtClean="0"/>
              <a:pPr/>
              <a:t>2025/2/25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C9CB1C42-1154-4835-8469-74CEE61A2023}" type="datetimeFigureOut">
              <a:rPr lang="zh-CN" altLang="en-US" smtClean="0"/>
              <a:pPr/>
              <a:t>2025/2/25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79B515-4A24-4868-9827-5976A68D0ED5}" type="slidenum">
              <a:rPr lang="zh-CN" altLang="en-US" smtClean="0"/>
              <a:pPr/>
              <a:t>‹#›</a:t>
            </a:fld>
            <a:endParaRPr lang="zh-CN" altLang="en-US"/>
          </a:p>
        </p:txBody>
      </p:sp>
      <p:pic>
        <p:nvPicPr>
          <p:cNvPr id="9" name="Picture 3">
            <a:extLst>
              <a:ext uri="{FF2B5EF4-FFF2-40B4-BE49-F238E27FC236}">
                <a16:creationId xmlns:a16="http://schemas.microsoft.com/office/drawing/2014/main" id="{E0444D3F-A03A-4679-BC52-6A269C4166A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8014" y="1044327"/>
            <a:ext cx="11201012" cy="82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a:extLst>
              <a:ext uri="{FF2B5EF4-FFF2-40B4-BE49-F238E27FC236}">
                <a16:creationId xmlns:a16="http://schemas.microsoft.com/office/drawing/2014/main" id="{F998F4A8-CEDD-EB8B-A17A-1407CBC1D7F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978059" y="72022"/>
            <a:ext cx="1310599" cy="1289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061900" y="4858813"/>
            <a:ext cx="11426508" cy="1501751"/>
          </a:xfrm>
        </p:spPr>
        <p:txBody>
          <a:bodyPr anchor="t"/>
          <a:lstStyle>
            <a:lvl1pPr algn="l">
              <a:defRPr sz="5783" b="1" cap="all"/>
            </a:lvl1pPr>
          </a:lstStyle>
          <a:p>
            <a:r>
              <a:rPr lang="zh-CN" altLang="en-US"/>
              <a:t>单击此处编辑母版标题样式</a:t>
            </a:r>
          </a:p>
        </p:txBody>
      </p:sp>
      <p:sp>
        <p:nvSpPr>
          <p:cNvPr id="3" name="文本占位符 2"/>
          <p:cNvSpPr>
            <a:spLocks noGrp="1"/>
          </p:cNvSpPr>
          <p:nvPr>
            <p:ph type="body" idx="1"/>
          </p:nvPr>
        </p:nvSpPr>
        <p:spPr>
          <a:xfrm>
            <a:off x="1061900" y="3204786"/>
            <a:ext cx="11426508" cy="1654026"/>
          </a:xfrm>
        </p:spPr>
        <p:txBody>
          <a:bodyPr anchor="b"/>
          <a:lstStyle>
            <a:lvl1pPr marL="0" indent="0">
              <a:buNone/>
              <a:defRPr sz="2891">
                <a:solidFill>
                  <a:schemeClr val="tx1">
                    <a:tint val="75000"/>
                  </a:schemeClr>
                </a:solidFill>
              </a:defRPr>
            </a:lvl1pPr>
            <a:lvl2pPr marL="655613" indent="0">
              <a:buNone/>
              <a:defRPr sz="2640">
                <a:solidFill>
                  <a:schemeClr val="tx1">
                    <a:tint val="75000"/>
                  </a:schemeClr>
                </a:solidFill>
              </a:defRPr>
            </a:lvl2pPr>
            <a:lvl3pPr marL="1311226" indent="0">
              <a:buNone/>
              <a:defRPr sz="2263">
                <a:solidFill>
                  <a:schemeClr val="tx1">
                    <a:tint val="75000"/>
                  </a:schemeClr>
                </a:solidFill>
              </a:defRPr>
            </a:lvl3pPr>
            <a:lvl4pPr marL="1966839" indent="0">
              <a:buNone/>
              <a:defRPr sz="2011">
                <a:solidFill>
                  <a:schemeClr val="tx1">
                    <a:tint val="75000"/>
                  </a:schemeClr>
                </a:solidFill>
              </a:defRPr>
            </a:lvl4pPr>
            <a:lvl5pPr marL="2622451" indent="0">
              <a:buNone/>
              <a:defRPr sz="2011">
                <a:solidFill>
                  <a:schemeClr val="tx1">
                    <a:tint val="75000"/>
                  </a:schemeClr>
                </a:solidFill>
              </a:defRPr>
            </a:lvl5pPr>
            <a:lvl6pPr marL="3278064" indent="0">
              <a:buNone/>
              <a:defRPr sz="2011">
                <a:solidFill>
                  <a:schemeClr val="tx1">
                    <a:tint val="75000"/>
                  </a:schemeClr>
                </a:solidFill>
              </a:defRPr>
            </a:lvl6pPr>
            <a:lvl7pPr marL="3933677" indent="0">
              <a:buNone/>
              <a:defRPr sz="2011">
                <a:solidFill>
                  <a:schemeClr val="tx1">
                    <a:tint val="75000"/>
                  </a:schemeClr>
                </a:solidFill>
              </a:defRPr>
            </a:lvl7pPr>
            <a:lvl8pPr marL="4589290" indent="0">
              <a:buNone/>
              <a:defRPr sz="2011">
                <a:solidFill>
                  <a:schemeClr val="tx1">
                    <a:tint val="75000"/>
                  </a:schemeClr>
                </a:solidFill>
              </a:defRPr>
            </a:lvl8pPr>
            <a:lvl9pPr marL="5244903" indent="0">
              <a:buNone/>
              <a:defRPr sz="2011">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9CB1C42-1154-4835-8469-74CEE61A2023}" type="datetimeFigureOut">
              <a:rPr lang="zh-CN" altLang="en-US" smtClean="0"/>
              <a:pPr/>
              <a:t>2025/2/25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72148" y="1764295"/>
            <a:ext cx="5937302" cy="4990084"/>
          </a:xfrm>
        </p:spPr>
        <p:txBody>
          <a:bodyPr/>
          <a:lstStyle>
            <a:lvl1pPr>
              <a:defRPr sz="4023"/>
            </a:lvl1pPr>
            <a:lvl2pPr>
              <a:defRPr sz="3394"/>
            </a:lvl2pPr>
            <a:lvl3pPr>
              <a:defRPr sz="2891"/>
            </a:lvl3pPr>
            <a:lvl4pPr>
              <a:defRPr sz="2640"/>
            </a:lvl4pPr>
            <a:lvl5pPr>
              <a:defRPr sz="2640"/>
            </a:lvl5pPr>
            <a:lvl6pPr>
              <a:defRPr sz="2640"/>
            </a:lvl6pPr>
            <a:lvl7pPr>
              <a:defRPr sz="2640"/>
            </a:lvl7pPr>
            <a:lvl8pPr>
              <a:defRPr sz="2640"/>
            </a:lvl8pPr>
            <a:lvl9pPr>
              <a:defRPr sz="264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833500" y="1764295"/>
            <a:ext cx="5937302" cy="4990084"/>
          </a:xfrm>
        </p:spPr>
        <p:txBody>
          <a:bodyPr/>
          <a:lstStyle>
            <a:lvl1pPr>
              <a:defRPr sz="4023"/>
            </a:lvl1pPr>
            <a:lvl2pPr>
              <a:defRPr sz="3394"/>
            </a:lvl2pPr>
            <a:lvl3pPr>
              <a:defRPr sz="2891"/>
            </a:lvl3pPr>
            <a:lvl4pPr>
              <a:defRPr sz="2640"/>
            </a:lvl4pPr>
            <a:lvl5pPr>
              <a:defRPr sz="2640"/>
            </a:lvl5pPr>
            <a:lvl6pPr>
              <a:defRPr sz="2640"/>
            </a:lvl6pPr>
            <a:lvl7pPr>
              <a:defRPr sz="2640"/>
            </a:lvl7pPr>
            <a:lvl8pPr>
              <a:defRPr sz="2640"/>
            </a:lvl8pPr>
            <a:lvl9pPr>
              <a:defRPr sz="264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9CB1C42-1154-4835-8469-74CEE61A2023}" type="datetimeFigureOut">
              <a:rPr lang="zh-CN" altLang="en-US" smtClean="0"/>
              <a:pPr/>
              <a:t>2025/2/25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72148" y="1692534"/>
            <a:ext cx="5939637" cy="705367"/>
          </a:xfrm>
        </p:spPr>
        <p:txBody>
          <a:bodyPr anchor="b"/>
          <a:lstStyle>
            <a:lvl1pPr marL="0" indent="0">
              <a:buNone/>
              <a:defRPr sz="3394" b="1"/>
            </a:lvl1pPr>
            <a:lvl2pPr marL="655613" indent="0">
              <a:buNone/>
              <a:defRPr sz="2891" b="1"/>
            </a:lvl2pPr>
            <a:lvl3pPr marL="1311226" indent="0">
              <a:buNone/>
              <a:defRPr sz="2640" b="1"/>
            </a:lvl3pPr>
            <a:lvl4pPr marL="1966839" indent="0">
              <a:buNone/>
              <a:defRPr sz="2263" b="1"/>
            </a:lvl4pPr>
            <a:lvl5pPr marL="2622451" indent="0">
              <a:buNone/>
              <a:defRPr sz="2263" b="1"/>
            </a:lvl5pPr>
            <a:lvl6pPr marL="3278064" indent="0">
              <a:buNone/>
              <a:defRPr sz="2263" b="1"/>
            </a:lvl6pPr>
            <a:lvl7pPr marL="3933677" indent="0">
              <a:buNone/>
              <a:defRPr sz="2263" b="1"/>
            </a:lvl7pPr>
            <a:lvl8pPr marL="4589290" indent="0">
              <a:buNone/>
              <a:defRPr sz="2263" b="1"/>
            </a:lvl8pPr>
            <a:lvl9pPr marL="5244903" indent="0">
              <a:buNone/>
              <a:defRPr sz="2263" b="1"/>
            </a:lvl9pPr>
          </a:lstStyle>
          <a:p>
            <a:pPr lvl="0"/>
            <a:r>
              <a:rPr lang="zh-CN" altLang="en-US"/>
              <a:t>单击此处编辑母版文本样式</a:t>
            </a:r>
          </a:p>
        </p:txBody>
      </p:sp>
      <p:sp>
        <p:nvSpPr>
          <p:cNvPr id="4" name="内容占位符 3"/>
          <p:cNvSpPr>
            <a:spLocks noGrp="1"/>
          </p:cNvSpPr>
          <p:nvPr>
            <p:ph sz="half" idx="2"/>
          </p:nvPr>
        </p:nvSpPr>
        <p:spPr>
          <a:xfrm>
            <a:off x="672148" y="2397901"/>
            <a:ext cx="5939637" cy="4356478"/>
          </a:xfrm>
        </p:spPr>
        <p:txBody>
          <a:bodyPr/>
          <a:lstStyle>
            <a:lvl1pPr>
              <a:defRPr sz="3394"/>
            </a:lvl1pPr>
            <a:lvl2pPr>
              <a:defRPr sz="2891"/>
            </a:lvl2pPr>
            <a:lvl3pPr>
              <a:defRPr sz="2640"/>
            </a:lvl3pPr>
            <a:lvl4pPr>
              <a:defRPr sz="2263"/>
            </a:lvl4pPr>
            <a:lvl5pPr>
              <a:defRPr sz="2263"/>
            </a:lvl5pPr>
            <a:lvl6pPr>
              <a:defRPr sz="2263"/>
            </a:lvl6pPr>
            <a:lvl7pPr>
              <a:defRPr sz="2263"/>
            </a:lvl7pPr>
            <a:lvl8pPr>
              <a:defRPr sz="2263"/>
            </a:lvl8pPr>
            <a:lvl9pPr>
              <a:defRPr sz="226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828833" y="1692534"/>
            <a:ext cx="5941970" cy="705367"/>
          </a:xfrm>
        </p:spPr>
        <p:txBody>
          <a:bodyPr anchor="b"/>
          <a:lstStyle>
            <a:lvl1pPr marL="0" indent="0">
              <a:buNone/>
              <a:defRPr sz="3394" b="1"/>
            </a:lvl1pPr>
            <a:lvl2pPr marL="655613" indent="0">
              <a:buNone/>
              <a:defRPr sz="2891" b="1"/>
            </a:lvl2pPr>
            <a:lvl3pPr marL="1311226" indent="0">
              <a:buNone/>
              <a:defRPr sz="2640" b="1"/>
            </a:lvl3pPr>
            <a:lvl4pPr marL="1966839" indent="0">
              <a:buNone/>
              <a:defRPr sz="2263" b="1"/>
            </a:lvl4pPr>
            <a:lvl5pPr marL="2622451" indent="0">
              <a:buNone/>
              <a:defRPr sz="2263" b="1"/>
            </a:lvl5pPr>
            <a:lvl6pPr marL="3278064" indent="0">
              <a:buNone/>
              <a:defRPr sz="2263" b="1"/>
            </a:lvl6pPr>
            <a:lvl7pPr marL="3933677" indent="0">
              <a:buNone/>
              <a:defRPr sz="2263" b="1"/>
            </a:lvl7pPr>
            <a:lvl8pPr marL="4589290" indent="0">
              <a:buNone/>
              <a:defRPr sz="2263" b="1"/>
            </a:lvl8pPr>
            <a:lvl9pPr marL="5244903" indent="0">
              <a:buNone/>
              <a:defRPr sz="2263" b="1"/>
            </a:lvl9pPr>
          </a:lstStyle>
          <a:p>
            <a:pPr lvl="0"/>
            <a:r>
              <a:rPr lang="zh-CN" altLang="en-US"/>
              <a:t>单击此处编辑母版文本样式</a:t>
            </a:r>
          </a:p>
        </p:txBody>
      </p:sp>
      <p:sp>
        <p:nvSpPr>
          <p:cNvPr id="6" name="内容占位符 5"/>
          <p:cNvSpPr>
            <a:spLocks noGrp="1"/>
          </p:cNvSpPr>
          <p:nvPr>
            <p:ph sz="quarter" idx="4"/>
          </p:nvPr>
        </p:nvSpPr>
        <p:spPr>
          <a:xfrm>
            <a:off x="6828833" y="2397901"/>
            <a:ext cx="5941970" cy="4356478"/>
          </a:xfrm>
        </p:spPr>
        <p:txBody>
          <a:bodyPr/>
          <a:lstStyle>
            <a:lvl1pPr>
              <a:defRPr sz="3394"/>
            </a:lvl1pPr>
            <a:lvl2pPr>
              <a:defRPr sz="2891"/>
            </a:lvl2pPr>
            <a:lvl3pPr>
              <a:defRPr sz="2640"/>
            </a:lvl3pPr>
            <a:lvl4pPr>
              <a:defRPr sz="2263"/>
            </a:lvl4pPr>
            <a:lvl5pPr>
              <a:defRPr sz="2263"/>
            </a:lvl5pPr>
            <a:lvl6pPr>
              <a:defRPr sz="2263"/>
            </a:lvl6pPr>
            <a:lvl7pPr>
              <a:defRPr sz="2263"/>
            </a:lvl7pPr>
            <a:lvl8pPr>
              <a:defRPr sz="2263"/>
            </a:lvl8pPr>
            <a:lvl9pPr>
              <a:defRPr sz="226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9CB1C42-1154-4835-8469-74CEE61A2023}" type="datetimeFigureOut">
              <a:rPr lang="zh-CN" altLang="en-US" smtClean="0"/>
              <a:pPr/>
              <a:t>2025/2/25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9CB1C42-1154-4835-8469-74CEE61A2023}" type="datetimeFigureOut">
              <a:rPr lang="zh-CN" altLang="en-US" smtClean="0"/>
              <a:pPr/>
              <a:t>2025/2/25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9CB1C42-1154-4835-8469-74CEE61A2023}" type="datetimeFigureOut">
              <a:rPr lang="zh-CN" altLang="en-US" smtClean="0"/>
              <a:pPr/>
              <a:t>2025/2/25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72149" y="301050"/>
            <a:ext cx="4422638" cy="1281214"/>
          </a:xfrm>
        </p:spPr>
        <p:txBody>
          <a:bodyPr anchor="b"/>
          <a:lstStyle>
            <a:lvl1pPr algn="l">
              <a:defRPr sz="2891" b="1"/>
            </a:lvl1pPr>
          </a:lstStyle>
          <a:p>
            <a:r>
              <a:rPr lang="zh-CN" altLang="en-US"/>
              <a:t>单击此处编辑母版标题样式</a:t>
            </a:r>
          </a:p>
        </p:txBody>
      </p:sp>
      <p:sp>
        <p:nvSpPr>
          <p:cNvPr id="3" name="内容占位符 2"/>
          <p:cNvSpPr>
            <a:spLocks noGrp="1"/>
          </p:cNvSpPr>
          <p:nvPr>
            <p:ph idx="1"/>
          </p:nvPr>
        </p:nvSpPr>
        <p:spPr>
          <a:xfrm>
            <a:off x="5255820" y="301051"/>
            <a:ext cx="7514983" cy="6453328"/>
          </a:xfrm>
        </p:spPr>
        <p:txBody>
          <a:bodyPr/>
          <a:lstStyle>
            <a:lvl1pPr>
              <a:defRPr sz="4651"/>
            </a:lvl1pPr>
            <a:lvl2pPr>
              <a:defRPr sz="4023"/>
            </a:lvl2pPr>
            <a:lvl3pPr>
              <a:defRPr sz="3394"/>
            </a:lvl3pPr>
            <a:lvl4pPr>
              <a:defRPr sz="2891"/>
            </a:lvl4pPr>
            <a:lvl5pPr>
              <a:defRPr sz="2891"/>
            </a:lvl5pPr>
            <a:lvl6pPr>
              <a:defRPr sz="2891"/>
            </a:lvl6pPr>
            <a:lvl7pPr>
              <a:defRPr sz="2891"/>
            </a:lvl7pPr>
            <a:lvl8pPr>
              <a:defRPr sz="2891"/>
            </a:lvl8pPr>
            <a:lvl9pPr>
              <a:defRPr sz="2891"/>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72149" y="1582265"/>
            <a:ext cx="4422638" cy="5172114"/>
          </a:xfrm>
        </p:spPr>
        <p:txBody>
          <a:bodyPr/>
          <a:lstStyle>
            <a:lvl1pPr marL="0" indent="0">
              <a:buNone/>
              <a:defRPr sz="2011"/>
            </a:lvl1pPr>
            <a:lvl2pPr marL="655613" indent="0">
              <a:buNone/>
              <a:defRPr sz="1760"/>
            </a:lvl2pPr>
            <a:lvl3pPr marL="1311226" indent="0">
              <a:buNone/>
              <a:defRPr sz="1383"/>
            </a:lvl3pPr>
            <a:lvl4pPr marL="1966839" indent="0">
              <a:buNone/>
              <a:defRPr sz="1257"/>
            </a:lvl4pPr>
            <a:lvl5pPr marL="2622451" indent="0">
              <a:buNone/>
              <a:defRPr sz="1257"/>
            </a:lvl5pPr>
            <a:lvl6pPr marL="3278064" indent="0">
              <a:buNone/>
              <a:defRPr sz="1257"/>
            </a:lvl6pPr>
            <a:lvl7pPr marL="3933677" indent="0">
              <a:buNone/>
              <a:defRPr sz="1257"/>
            </a:lvl7pPr>
            <a:lvl8pPr marL="4589290" indent="0">
              <a:buNone/>
              <a:defRPr sz="1257"/>
            </a:lvl8pPr>
            <a:lvl9pPr marL="5244903" indent="0">
              <a:buNone/>
              <a:defRPr sz="1257"/>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9CB1C42-1154-4835-8469-74CEE61A2023}" type="datetimeFigureOut">
              <a:rPr lang="zh-CN" altLang="en-US" smtClean="0"/>
              <a:pPr/>
              <a:t>2025/2/25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634912" y="5292885"/>
            <a:ext cx="8065770" cy="624855"/>
          </a:xfrm>
        </p:spPr>
        <p:txBody>
          <a:bodyPr anchor="b"/>
          <a:lstStyle>
            <a:lvl1pPr algn="l">
              <a:defRPr sz="2891" b="1"/>
            </a:lvl1pPr>
          </a:lstStyle>
          <a:p>
            <a:r>
              <a:rPr lang="zh-CN" altLang="en-US"/>
              <a:t>单击此处编辑母版标题样式</a:t>
            </a:r>
          </a:p>
        </p:txBody>
      </p:sp>
      <p:sp>
        <p:nvSpPr>
          <p:cNvPr id="3" name="图片占位符 2"/>
          <p:cNvSpPr>
            <a:spLocks noGrp="1"/>
          </p:cNvSpPr>
          <p:nvPr>
            <p:ph type="pic" idx="1"/>
          </p:nvPr>
        </p:nvSpPr>
        <p:spPr>
          <a:xfrm>
            <a:off x="2634912" y="675613"/>
            <a:ext cx="8065770" cy="4536758"/>
          </a:xfrm>
        </p:spPr>
        <p:txBody>
          <a:bodyPr/>
          <a:lstStyle>
            <a:lvl1pPr marL="0" indent="0">
              <a:buNone/>
              <a:defRPr sz="4651"/>
            </a:lvl1pPr>
            <a:lvl2pPr marL="655613" indent="0">
              <a:buNone/>
              <a:defRPr sz="4023"/>
            </a:lvl2pPr>
            <a:lvl3pPr marL="1311226" indent="0">
              <a:buNone/>
              <a:defRPr sz="3394"/>
            </a:lvl3pPr>
            <a:lvl4pPr marL="1966839" indent="0">
              <a:buNone/>
              <a:defRPr sz="2891"/>
            </a:lvl4pPr>
            <a:lvl5pPr marL="2622451" indent="0">
              <a:buNone/>
              <a:defRPr sz="2891"/>
            </a:lvl5pPr>
            <a:lvl6pPr marL="3278064" indent="0">
              <a:buNone/>
              <a:defRPr sz="2891"/>
            </a:lvl6pPr>
            <a:lvl7pPr marL="3933677" indent="0">
              <a:buNone/>
              <a:defRPr sz="2891"/>
            </a:lvl7pPr>
            <a:lvl8pPr marL="4589290" indent="0">
              <a:buNone/>
              <a:defRPr sz="2891"/>
            </a:lvl8pPr>
            <a:lvl9pPr marL="5244903" indent="0">
              <a:buNone/>
              <a:defRPr sz="2891"/>
            </a:lvl9pPr>
          </a:lstStyle>
          <a:p>
            <a:endParaRPr lang="zh-CN" altLang="en-US"/>
          </a:p>
        </p:txBody>
      </p:sp>
      <p:sp>
        <p:nvSpPr>
          <p:cNvPr id="4" name="文本占位符 3"/>
          <p:cNvSpPr>
            <a:spLocks noGrp="1"/>
          </p:cNvSpPr>
          <p:nvPr>
            <p:ph type="body" sz="half" idx="2"/>
          </p:nvPr>
        </p:nvSpPr>
        <p:spPr>
          <a:xfrm>
            <a:off x="2634912" y="5917739"/>
            <a:ext cx="8065770" cy="887398"/>
          </a:xfrm>
        </p:spPr>
        <p:txBody>
          <a:bodyPr/>
          <a:lstStyle>
            <a:lvl1pPr marL="0" indent="0">
              <a:buNone/>
              <a:defRPr sz="2011"/>
            </a:lvl1pPr>
            <a:lvl2pPr marL="655613" indent="0">
              <a:buNone/>
              <a:defRPr sz="1760"/>
            </a:lvl2pPr>
            <a:lvl3pPr marL="1311226" indent="0">
              <a:buNone/>
              <a:defRPr sz="1383"/>
            </a:lvl3pPr>
            <a:lvl4pPr marL="1966839" indent="0">
              <a:buNone/>
              <a:defRPr sz="1257"/>
            </a:lvl4pPr>
            <a:lvl5pPr marL="2622451" indent="0">
              <a:buNone/>
              <a:defRPr sz="1257"/>
            </a:lvl5pPr>
            <a:lvl6pPr marL="3278064" indent="0">
              <a:buNone/>
              <a:defRPr sz="1257"/>
            </a:lvl6pPr>
            <a:lvl7pPr marL="3933677" indent="0">
              <a:buNone/>
              <a:defRPr sz="1257"/>
            </a:lvl7pPr>
            <a:lvl8pPr marL="4589290" indent="0">
              <a:buNone/>
              <a:defRPr sz="1257"/>
            </a:lvl8pPr>
            <a:lvl9pPr marL="5244903" indent="0">
              <a:buNone/>
              <a:defRPr sz="1257"/>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9CB1C42-1154-4835-8469-74CEE61A2023}" type="datetimeFigureOut">
              <a:rPr lang="zh-CN" altLang="en-US" smtClean="0"/>
              <a:pPr/>
              <a:t>2025/2/25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72148" y="302802"/>
            <a:ext cx="12098655" cy="1260211"/>
          </a:xfrm>
          <a:prstGeom prst="rect">
            <a:avLst/>
          </a:prstGeom>
        </p:spPr>
        <p:txBody>
          <a:bodyPr vert="horz" lIns="104306" tIns="52153" rIns="104306" bIns="52153" rtlCol="0" anchor="ctr">
            <a:normAutofit/>
          </a:bodyPr>
          <a:lstStyle/>
          <a:p>
            <a:r>
              <a:rPr lang="zh-CN" altLang="en-US"/>
              <a:t>单击此处编辑母版标题样式</a:t>
            </a:r>
          </a:p>
        </p:txBody>
      </p:sp>
      <p:sp>
        <p:nvSpPr>
          <p:cNvPr id="3" name="文本占位符 2"/>
          <p:cNvSpPr>
            <a:spLocks noGrp="1"/>
          </p:cNvSpPr>
          <p:nvPr>
            <p:ph type="body" idx="1"/>
          </p:nvPr>
        </p:nvSpPr>
        <p:spPr>
          <a:xfrm>
            <a:off x="672148" y="1764295"/>
            <a:ext cx="12098655" cy="4990084"/>
          </a:xfrm>
          <a:prstGeom prst="rect">
            <a:avLst/>
          </a:prstGeom>
        </p:spPr>
        <p:txBody>
          <a:bodyPr vert="horz" lIns="104306" tIns="52153" rIns="104306" bIns="52153"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72148" y="7008172"/>
            <a:ext cx="3136689" cy="402567"/>
          </a:xfrm>
          <a:prstGeom prst="rect">
            <a:avLst/>
          </a:prstGeom>
        </p:spPr>
        <p:txBody>
          <a:bodyPr vert="horz" lIns="104306" tIns="52153" rIns="104306" bIns="52153" rtlCol="0" anchor="ctr"/>
          <a:lstStyle>
            <a:lvl1pPr algn="l">
              <a:defRPr sz="1760">
                <a:solidFill>
                  <a:schemeClr val="tx1">
                    <a:tint val="75000"/>
                  </a:schemeClr>
                </a:solidFill>
              </a:defRPr>
            </a:lvl1pPr>
          </a:lstStyle>
          <a:p>
            <a:fld id="{C9CB1C42-1154-4835-8469-74CEE61A2023}" type="datetimeFigureOut">
              <a:rPr lang="zh-CN" altLang="en-US" smtClean="0"/>
              <a:pPr/>
              <a:t>2025/2/25</a:t>
            </a:fld>
            <a:endParaRPr lang="zh-CN" altLang="en-US"/>
          </a:p>
        </p:txBody>
      </p:sp>
      <p:sp>
        <p:nvSpPr>
          <p:cNvPr id="5" name="页脚占位符 4"/>
          <p:cNvSpPr>
            <a:spLocks noGrp="1"/>
          </p:cNvSpPr>
          <p:nvPr>
            <p:ph type="ftr" sz="quarter" idx="3"/>
          </p:nvPr>
        </p:nvSpPr>
        <p:spPr>
          <a:xfrm>
            <a:off x="4593009" y="7008172"/>
            <a:ext cx="4256934" cy="402567"/>
          </a:xfrm>
          <a:prstGeom prst="rect">
            <a:avLst/>
          </a:prstGeom>
        </p:spPr>
        <p:txBody>
          <a:bodyPr vert="horz" lIns="104306" tIns="52153" rIns="104306" bIns="52153" rtlCol="0" anchor="ctr"/>
          <a:lstStyle>
            <a:lvl1pPr algn="ctr">
              <a:defRPr sz="176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634114" y="7008172"/>
            <a:ext cx="3136689" cy="402567"/>
          </a:xfrm>
          <a:prstGeom prst="rect">
            <a:avLst/>
          </a:prstGeom>
        </p:spPr>
        <p:txBody>
          <a:bodyPr vert="horz" lIns="104306" tIns="52153" rIns="104306" bIns="52153" rtlCol="0" anchor="ctr"/>
          <a:lstStyle>
            <a:lvl1pPr algn="r">
              <a:defRPr sz="1760">
                <a:solidFill>
                  <a:schemeClr val="tx1">
                    <a:tint val="75000"/>
                  </a:schemeClr>
                </a:solidFill>
              </a:defRPr>
            </a:lvl1pPr>
          </a:lstStyle>
          <a:p>
            <a:fld id="{4A79B515-4A24-4868-9827-5976A68D0ED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11226" rtl="0" eaLnBrk="1" latinLnBrk="0" hangingPunct="1">
        <a:spcBef>
          <a:spcPct val="0"/>
        </a:spcBef>
        <a:buNone/>
        <a:defRPr sz="6286" kern="1200">
          <a:solidFill>
            <a:schemeClr val="tx1"/>
          </a:solidFill>
          <a:latin typeface="+mj-lt"/>
          <a:ea typeface="+mj-ea"/>
          <a:cs typeface="+mj-cs"/>
        </a:defRPr>
      </a:lvl1pPr>
    </p:titleStyle>
    <p:bodyStyle>
      <a:lvl1pPr marL="491710" indent="-491710" algn="l" defTabSz="1311226" rtl="0" eaLnBrk="1" latinLnBrk="0" hangingPunct="1">
        <a:spcBef>
          <a:spcPct val="20000"/>
        </a:spcBef>
        <a:buFont typeface="Arial" pitchFamily="34" charset="0"/>
        <a:buChar char="•"/>
        <a:defRPr sz="4651" kern="1200">
          <a:solidFill>
            <a:schemeClr val="tx1"/>
          </a:solidFill>
          <a:latin typeface="+mn-lt"/>
          <a:ea typeface="+mn-ea"/>
          <a:cs typeface="+mn-cs"/>
        </a:defRPr>
      </a:lvl1pPr>
      <a:lvl2pPr marL="1065371" indent="-409758" algn="l" defTabSz="1311226" rtl="0" eaLnBrk="1" latinLnBrk="0" hangingPunct="1">
        <a:spcBef>
          <a:spcPct val="20000"/>
        </a:spcBef>
        <a:buFont typeface="Arial" pitchFamily="34" charset="0"/>
        <a:buChar char="–"/>
        <a:defRPr sz="4023" kern="1200">
          <a:solidFill>
            <a:schemeClr val="tx1"/>
          </a:solidFill>
          <a:latin typeface="+mn-lt"/>
          <a:ea typeface="+mn-ea"/>
          <a:cs typeface="+mn-cs"/>
        </a:defRPr>
      </a:lvl2pPr>
      <a:lvl3pPr marL="1639032" indent="-327806" algn="l" defTabSz="1311226" rtl="0" eaLnBrk="1" latinLnBrk="0" hangingPunct="1">
        <a:spcBef>
          <a:spcPct val="20000"/>
        </a:spcBef>
        <a:buFont typeface="Arial" pitchFamily="34" charset="0"/>
        <a:buChar char="•"/>
        <a:defRPr sz="3394" kern="1200">
          <a:solidFill>
            <a:schemeClr val="tx1"/>
          </a:solidFill>
          <a:latin typeface="+mn-lt"/>
          <a:ea typeface="+mn-ea"/>
          <a:cs typeface="+mn-cs"/>
        </a:defRPr>
      </a:lvl3pPr>
      <a:lvl4pPr marL="2294645" indent="-327806" algn="l" defTabSz="1311226" rtl="0" eaLnBrk="1" latinLnBrk="0" hangingPunct="1">
        <a:spcBef>
          <a:spcPct val="20000"/>
        </a:spcBef>
        <a:buFont typeface="Arial" pitchFamily="34" charset="0"/>
        <a:buChar char="–"/>
        <a:defRPr sz="2891" kern="1200">
          <a:solidFill>
            <a:schemeClr val="tx1"/>
          </a:solidFill>
          <a:latin typeface="+mn-lt"/>
          <a:ea typeface="+mn-ea"/>
          <a:cs typeface="+mn-cs"/>
        </a:defRPr>
      </a:lvl4pPr>
      <a:lvl5pPr marL="2950258" indent="-327806" algn="l" defTabSz="1311226" rtl="0" eaLnBrk="1" latinLnBrk="0" hangingPunct="1">
        <a:spcBef>
          <a:spcPct val="20000"/>
        </a:spcBef>
        <a:buFont typeface="Arial" pitchFamily="34" charset="0"/>
        <a:buChar char="»"/>
        <a:defRPr sz="2891" kern="1200">
          <a:solidFill>
            <a:schemeClr val="tx1"/>
          </a:solidFill>
          <a:latin typeface="+mn-lt"/>
          <a:ea typeface="+mn-ea"/>
          <a:cs typeface="+mn-cs"/>
        </a:defRPr>
      </a:lvl5pPr>
      <a:lvl6pPr marL="3605871" indent="-327806" algn="l" defTabSz="1311226" rtl="0" eaLnBrk="1" latinLnBrk="0" hangingPunct="1">
        <a:spcBef>
          <a:spcPct val="20000"/>
        </a:spcBef>
        <a:buFont typeface="Arial" pitchFamily="34" charset="0"/>
        <a:buChar char="•"/>
        <a:defRPr sz="2891" kern="1200">
          <a:solidFill>
            <a:schemeClr val="tx1"/>
          </a:solidFill>
          <a:latin typeface="+mn-lt"/>
          <a:ea typeface="+mn-ea"/>
          <a:cs typeface="+mn-cs"/>
        </a:defRPr>
      </a:lvl6pPr>
      <a:lvl7pPr marL="4261484" indent="-327806" algn="l" defTabSz="1311226" rtl="0" eaLnBrk="1" latinLnBrk="0" hangingPunct="1">
        <a:spcBef>
          <a:spcPct val="20000"/>
        </a:spcBef>
        <a:buFont typeface="Arial" pitchFamily="34" charset="0"/>
        <a:buChar char="•"/>
        <a:defRPr sz="2891" kern="1200">
          <a:solidFill>
            <a:schemeClr val="tx1"/>
          </a:solidFill>
          <a:latin typeface="+mn-lt"/>
          <a:ea typeface="+mn-ea"/>
          <a:cs typeface="+mn-cs"/>
        </a:defRPr>
      </a:lvl7pPr>
      <a:lvl8pPr marL="4917096" indent="-327806" algn="l" defTabSz="1311226" rtl="0" eaLnBrk="1" latinLnBrk="0" hangingPunct="1">
        <a:spcBef>
          <a:spcPct val="20000"/>
        </a:spcBef>
        <a:buFont typeface="Arial" pitchFamily="34" charset="0"/>
        <a:buChar char="•"/>
        <a:defRPr sz="2891" kern="1200">
          <a:solidFill>
            <a:schemeClr val="tx1"/>
          </a:solidFill>
          <a:latin typeface="+mn-lt"/>
          <a:ea typeface="+mn-ea"/>
          <a:cs typeface="+mn-cs"/>
        </a:defRPr>
      </a:lvl8pPr>
      <a:lvl9pPr marL="5572709" indent="-327806" algn="l" defTabSz="1311226" rtl="0" eaLnBrk="1" latinLnBrk="0" hangingPunct="1">
        <a:spcBef>
          <a:spcPct val="20000"/>
        </a:spcBef>
        <a:buFont typeface="Arial" pitchFamily="34" charset="0"/>
        <a:buChar char="•"/>
        <a:defRPr sz="2891" kern="1200">
          <a:solidFill>
            <a:schemeClr val="tx1"/>
          </a:solidFill>
          <a:latin typeface="+mn-lt"/>
          <a:ea typeface="+mn-ea"/>
          <a:cs typeface="+mn-cs"/>
        </a:defRPr>
      </a:lvl9pPr>
    </p:bodyStyle>
    <p:otherStyle>
      <a:defPPr>
        <a:defRPr lang="zh-CN"/>
      </a:defPPr>
      <a:lvl1pPr marL="0" algn="l" defTabSz="1311226" rtl="0" eaLnBrk="1" latinLnBrk="0" hangingPunct="1">
        <a:defRPr sz="2640" kern="1200">
          <a:solidFill>
            <a:schemeClr val="tx1"/>
          </a:solidFill>
          <a:latin typeface="+mn-lt"/>
          <a:ea typeface="+mn-ea"/>
          <a:cs typeface="+mn-cs"/>
        </a:defRPr>
      </a:lvl1pPr>
      <a:lvl2pPr marL="655613" algn="l" defTabSz="1311226" rtl="0" eaLnBrk="1" latinLnBrk="0" hangingPunct="1">
        <a:defRPr sz="2640" kern="1200">
          <a:solidFill>
            <a:schemeClr val="tx1"/>
          </a:solidFill>
          <a:latin typeface="+mn-lt"/>
          <a:ea typeface="+mn-ea"/>
          <a:cs typeface="+mn-cs"/>
        </a:defRPr>
      </a:lvl2pPr>
      <a:lvl3pPr marL="1311226" algn="l" defTabSz="1311226" rtl="0" eaLnBrk="1" latinLnBrk="0" hangingPunct="1">
        <a:defRPr sz="2640" kern="1200">
          <a:solidFill>
            <a:schemeClr val="tx1"/>
          </a:solidFill>
          <a:latin typeface="+mn-lt"/>
          <a:ea typeface="+mn-ea"/>
          <a:cs typeface="+mn-cs"/>
        </a:defRPr>
      </a:lvl3pPr>
      <a:lvl4pPr marL="1966839" algn="l" defTabSz="1311226" rtl="0" eaLnBrk="1" latinLnBrk="0" hangingPunct="1">
        <a:defRPr sz="2640" kern="1200">
          <a:solidFill>
            <a:schemeClr val="tx1"/>
          </a:solidFill>
          <a:latin typeface="+mn-lt"/>
          <a:ea typeface="+mn-ea"/>
          <a:cs typeface="+mn-cs"/>
        </a:defRPr>
      </a:lvl4pPr>
      <a:lvl5pPr marL="2622451" algn="l" defTabSz="1311226" rtl="0" eaLnBrk="1" latinLnBrk="0" hangingPunct="1">
        <a:defRPr sz="2640" kern="1200">
          <a:solidFill>
            <a:schemeClr val="tx1"/>
          </a:solidFill>
          <a:latin typeface="+mn-lt"/>
          <a:ea typeface="+mn-ea"/>
          <a:cs typeface="+mn-cs"/>
        </a:defRPr>
      </a:lvl5pPr>
      <a:lvl6pPr marL="3278064" algn="l" defTabSz="1311226" rtl="0" eaLnBrk="1" latinLnBrk="0" hangingPunct="1">
        <a:defRPr sz="2640" kern="1200">
          <a:solidFill>
            <a:schemeClr val="tx1"/>
          </a:solidFill>
          <a:latin typeface="+mn-lt"/>
          <a:ea typeface="+mn-ea"/>
          <a:cs typeface="+mn-cs"/>
        </a:defRPr>
      </a:lvl6pPr>
      <a:lvl7pPr marL="3933677" algn="l" defTabSz="1311226" rtl="0" eaLnBrk="1" latinLnBrk="0" hangingPunct="1">
        <a:defRPr sz="2640" kern="1200">
          <a:solidFill>
            <a:schemeClr val="tx1"/>
          </a:solidFill>
          <a:latin typeface="+mn-lt"/>
          <a:ea typeface="+mn-ea"/>
          <a:cs typeface="+mn-cs"/>
        </a:defRPr>
      </a:lvl7pPr>
      <a:lvl8pPr marL="4589290" algn="l" defTabSz="1311226" rtl="0" eaLnBrk="1" latinLnBrk="0" hangingPunct="1">
        <a:defRPr sz="2640" kern="1200">
          <a:solidFill>
            <a:schemeClr val="tx1"/>
          </a:solidFill>
          <a:latin typeface="+mn-lt"/>
          <a:ea typeface="+mn-ea"/>
          <a:cs typeface="+mn-cs"/>
        </a:defRPr>
      </a:lvl8pPr>
      <a:lvl9pPr marL="5244903" algn="l" defTabSz="1311226" rtl="0" eaLnBrk="1" latinLnBrk="0" hangingPunct="1">
        <a:defRPr sz="2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C:\Users\Administrator\Desktop\财大ppt模板\B10PPT模板（二）宽屏-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4" y="278"/>
            <a:ext cx="13440884" cy="756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文本框 1"/>
          <p:cNvSpPr txBox="1">
            <a:spLocks noChangeArrowheads="1"/>
          </p:cNvSpPr>
          <p:nvPr/>
        </p:nvSpPr>
        <p:spPr bwMode="auto">
          <a:xfrm>
            <a:off x="1005866" y="3855727"/>
            <a:ext cx="11432978" cy="3226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ct val="150000"/>
              </a:lnSpc>
            </a:pPr>
            <a:r>
              <a:rPr lang="zh-CN" altLang="en-US" sz="3528" b="1" dirty="0">
                <a:latin typeface="楷体" panose="02010609060101010101" pitchFamily="49" charset="-122"/>
                <a:ea typeface="楷体" panose="02010609060101010101" pitchFamily="49" charset="-122"/>
              </a:rPr>
              <a:t>郭峰</a:t>
            </a:r>
            <a:endParaRPr lang="en-US" altLang="zh-CN" sz="3528" b="1" dirty="0">
              <a:latin typeface="楷体" panose="02010609060101010101" pitchFamily="49" charset="-122"/>
              <a:ea typeface="楷体" panose="02010609060101010101" pitchFamily="49" charset="-122"/>
            </a:endParaRPr>
          </a:p>
          <a:p>
            <a:pPr algn="ctr" eaLnBrk="1" hangingPunct="1">
              <a:lnSpc>
                <a:spcPct val="150000"/>
              </a:lnSpc>
            </a:pPr>
            <a:r>
              <a:rPr lang="zh-CN" altLang="en-US" sz="2315" dirty="0">
                <a:latin typeface="楷体" panose="02010609060101010101" pitchFamily="49" charset="-122"/>
                <a:ea typeface="楷体" panose="02010609060101010101" pitchFamily="49" charset="-122"/>
              </a:rPr>
              <a:t>上海财经大学公共经济与管理学院</a:t>
            </a:r>
            <a:endParaRPr lang="en-US" altLang="zh-CN" sz="2315" dirty="0">
              <a:latin typeface="楷体" panose="02010609060101010101" pitchFamily="49" charset="-122"/>
              <a:ea typeface="楷体" panose="02010609060101010101" pitchFamily="49" charset="-122"/>
            </a:endParaRPr>
          </a:p>
          <a:p>
            <a:pPr algn="ctr" eaLnBrk="1" hangingPunct="1">
              <a:lnSpc>
                <a:spcPct val="150000"/>
              </a:lnSpc>
            </a:pPr>
            <a:r>
              <a:rPr lang="zh-CN" altLang="en-US" sz="2315" dirty="0">
                <a:latin typeface="楷体" panose="02010609060101010101" pitchFamily="49" charset="-122"/>
                <a:ea typeface="楷体" panose="02010609060101010101" pitchFamily="49" charset="-122"/>
              </a:rPr>
              <a:t>上海财经大学数实融合与智能决策交叉实验室</a:t>
            </a:r>
            <a:endParaRPr lang="en-US" altLang="zh-CN" sz="2315" dirty="0">
              <a:latin typeface="楷体" panose="02010609060101010101" pitchFamily="49" charset="-122"/>
              <a:ea typeface="楷体" panose="02010609060101010101" pitchFamily="49" charset="-122"/>
            </a:endParaRPr>
          </a:p>
          <a:p>
            <a:pPr algn="ctr" eaLnBrk="1" hangingPunct="1">
              <a:lnSpc>
                <a:spcPct val="150000"/>
              </a:lnSpc>
            </a:pPr>
            <a:r>
              <a:rPr lang="en-US" altLang="zh-CN" sz="2315" dirty="0">
                <a:latin typeface="楷体" panose="02010609060101010101" pitchFamily="49" charset="-122"/>
                <a:ea typeface="楷体" panose="02010609060101010101" pitchFamily="49" charset="-122"/>
              </a:rPr>
              <a:t>2025</a:t>
            </a:r>
            <a:r>
              <a:rPr lang="zh-CN" altLang="en-US" sz="2315" dirty="0">
                <a:latin typeface="楷体" panose="02010609060101010101" pitchFamily="49" charset="-122"/>
                <a:ea typeface="楷体" panose="02010609060101010101" pitchFamily="49" charset="-122"/>
              </a:rPr>
              <a:t>年</a:t>
            </a:r>
            <a:r>
              <a:rPr lang="en-US" altLang="zh-CN" sz="2315" dirty="0">
                <a:latin typeface="楷体" panose="02010609060101010101" pitchFamily="49" charset="-122"/>
                <a:ea typeface="楷体" panose="02010609060101010101" pitchFamily="49" charset="-122"/>
              </a:rPr>
              <a:t>2</a:t>
            </a:r>
            <a:r>
              <a:rPr lang="zh-CN" altLang="en-US" sz="2315" dirty="0">
                <a:latin typeface="楷体" panose="02010609060101010101" pitchFamily="49" charset="-122"/>
                <a:ea typeface="楷体" panose="02010609060101010101" pitchFamily="49" charset="-122"/>
              </a:rPr>
              <a:t>月</a:t>
            </a:r>
            <a:endParaRPr lang="en-US" altLang="zh-CN" sz="2315" dirty="0">
              <a:latin typeface="楷体" panose="02010609060101010101" pitchFamily="49" charset="-122"/>
              <a:ea typeface="楷体" panose="02010609060101010101" pitchFamily="49" charset="-122"/>
            </a:endParaRPr>
          </a:p>
          <a:p>
            <a:pPr algn="ctr" eaLnBrk="1" hangingPunct="1">
              <a:lnSpc>
                <a:spcPct val="150000"/>
              </a:lnSpc>
              <a:buFont typeface="Arial" panose="020B0604020202020204" pitchFamily="34" charset="0"/>
              <a:buNone/>
            </a:pPr>
            <a:endParaRPr lang="en-US" altLang="zh-CN" sz="3528" b="1" i="1" dirty="0">
              <a:latin typeface="Times New Roman" panose="02020603050405020304" pitchFamily="18" charset="0"/>
            </a:endParaRPr>
          </a:p>
        </p:txBody>
      </p:sp>
      <p:pic>
        <p:nvPicPr>
          <p:cNvPr id="3076" name="图片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314" y="425663"/>
            <a:ext cx="1943133" cy="188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图片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5331" y="362645"/>
            <a:ext cx="3231554" cy="65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标题 1"/>
          <p:cNvSpPr>
            <a:spLocks noGrp="1" noChangeArrowheads="1"/>
          </p:cNvSpPr>
          <p:nvPr>
            <p:ph type="ctrTitle"/>
          </p:nvPr>
        </p:nvSpPr>
        <p:spPr>
          <a:xfrm>
            <a:off x="845765" y="1933774"/>
            <a:ext cx="11425975" cy="1988649"/>
          </a:xfrm>
        </p:spPr>
        <p:txBody>
          <a:bodyPr/>
          <a:lstStyle/>
          <a:p>
            <a:pPr eaLnBrk="1" hangingPunct="1">
              <a:lnSpc>
                <a:spcPct val="150000"/>
              </a:lnSpc>
            </a:pPr>
            <a:r>
              <a:rPr lang="zh-CN" altLang="en-US" sz="3600" b="1" dirty="0">
                <a:solidFill>
                  <a:srgbClr val="7C1D20"/>
                </a:solidFill>
                <a:latin typeface="楷体" panose="02010609060101010101" pitchFamily="49" charset="-122"/>
                <a:ea typeface="楷体" panose="02010609060101010101" pitchFamily="49" charset="-122"/>
              </a:rPr>
              <a:t>第</a:t>
            </a:r>
            <a:r>
              <a:rPr lang="en-US" altLang="zh-CN" sz="3600" b="1" dirty="0">
                <a:solidFill>
                  <a:srgbClr val="7C1D20"/>
                </a:solidFill>
                <a:latin typeface="楷体" panose="02010609060101010101" pitchFamily="49" charset="-122"/>
                <a:ea typeface="楷体" panose="02010609060101010101" pitchFamily="49" charset="-122"/>
              </a:rPr>
              <a:t>1</a:t>
            </a:r>
            <a:r>
              <a:rPr lang="zh-CN" altLang="en-US" sz="3600" b="1" dirty="0">
                <a:solidFill>
                  <a:srgbClr val="7C1D20"/>
                </a:solidFill>
                <a:latin typeface="楷体" panose="02010609060101010101" pitchFamily="49" charset="-122"/>
                <a:ea typeface="楷体" panose="02010609060101010101" pitchFamily="49" charset="-122"/>
              </a:rPr>
              <a:t>讲 课程简介与大数据分析概览</a:t>
            </a:r>
            <a:br>
              <a:rPr lang="en-US" altLang="zh-CN" sz="3600" b="1" dirty="0"/>
            </a:br>
            <a:endParaRPr lang="zh-CN" altLang="en-US" sz="2800" b="1" dirty="0">
              <a:solidFill>
                <a:srgbClr val="7C1D20"/>
              </a:solidFill>
              <a:latin typeface="楷体" panose="02010609060101010101" pitchFamily="49" charset="-122"/>
              <a:ea typeface="楷体" panose="02010609060101010101" pitchFamily="49" charset="-122"/>
            </a:endParaRPr>
          </a:p>
        </p:txBody>
      </p:sp>
    </p:spTree>
    <p:custDataLst>
      <p:tags r:id="rId1"/>
    </p:custDataLst>
    <p:extLst>
      <p:ext uri="{BB962C8B-B14F-4D97-AF65-F5344CB8AC3E}">
        <p14:creationId xmlns:p14="http://schemas.microsoft.com/office/powerpoint/2010/main" val="942024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0795" y="72148"/>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课程考核</a:t>
            </a:r>
          </a:p>
        </p:txBody>
      </p:sp>
      <p:sp>
        <p:nvSpPr>
          <p:cNvPr id="3" name="内容占位符 2"/>
          <p:cNvSpPr>
            <a:spLocks noGrp="1"/>
          </p:cNvSpPr>
          <p:nvPr>
            <p:ph idx="1"/>
          </p:nvPr>
        </p:nvSpPr>
        <p:spPr>
          <a:xfrm>
            <a:off x="699978" y="1404367"/>
            <a:ext cx="11206073" cy="5616624"/>
          </a:xfrm>
        </p:spPr>
        <p:txBody>
          <a:bodyPr>
            <a:normAutofit/>
          </a:bodyPr>
          <a:lstStyle/>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课堂考勤与课堂参与（</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15%</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）；开放性讨论</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小组报告（</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60%</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）：课程报告两种方式</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1</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）自己寻找数据，进行原创性研究，撰写报告；允许组队，最多两人，可以独立完成</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2</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）复制课堂内讨论过文献的结果，撰写评论式报告；独立完成</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课堂汇报（</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25%</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sz="3017" dirty="0"/>
          </a:p>
          <a:p>
            <a:endParaRPr lang="en-US" altLang="zh-CN" sz="3017" dirty="0"/>
          </a:p>
          <a:p>
            <a:endParaRPr lang="en-US" altLang="zh-CN" sz="3017" dirty="0"/>
          </a:p>
          <a:p>
            <a:endParaRPr lang="en-US" altLang="zh-CN" sz="3017" dirty="0"/>
          </a:p>
          <a:p>
            <a:endParaRPr lang="en-US" altLang="zh-CN" sz="3017" dirty="0"/>
          </a:p>
          <a:p>
            <a:endParaRPr lang="en-US" altLang="zh-CN" sz="3017" dirty="0"/>
          </a:p>
          <a:p>
            <a:endParaRPr lang="en-US" altLang="zh-CN" sz="3017" dirty="0"/>
          </a:p>
          <a:p>
            <a:endParaRPr lang="en-US" altLang="zh-CN" sz="3017" dirty="0"/>
          </a:p>
          <a:p>
            <a:endParaRPr lang="en-US" altLang="zh-CN" sz="3017" dirty="0"/>
          </a:p>
          <a:p>
            <a:endParaRPr lang="en-US" altLang="zh-CN" sz="3017" dirty="0"/>
          </a:p>
          <a:p>
            <a:endParaRPr lang="zh-CN" altLang="en-US" sz="3017" dirty="0"/>
          </a:p>
        </p:txBody>
      </p:sp>
      <p:sp>
        <p:nvSpPr>
          <p:cNvPr id="4" name="灯片编号占位符 3"/>
          <p:cNvSpPr>
            <a:spLocks noGrp="1"/>
          </p:cNvSpPr>
          <p:nvPr>
            <p:ph type="sldNum" sz="quarter" idx="4294967295"/>
          </p:nvPr>
        </p:nvSpPr>
        <p:spPr bwMode="auto">
          <a:xfrm>
            <a:off x="3276720" y="7207884"/>
            <a:ext cx="2352516" cy="353578"/>
          </a:xfrm>
          <a:prstGeom prst="rect">
            <a:avLst/>
          </a:prstGeom>
          <a:noFill/>
          <a:ln w="9525">
            <a:noFill/>
            <a:miter lim="800000"/>
            <a:headEnd/>
            <a:tailEnd/>
          </a:ln>
          <a:effectLst/>
        </p:spPr>
        <p:txBody>
          <a:bodyPr vert="horz" wrap="square" lIns="100823" tIns="50411" rIns="100823" bIns="50411" numCol="1" rtlCol="0" anchor="t" anchorCtr="0" compatLnSpc="1">
            <a:prstTxWarp prst="textNoShape">
              <a:avLst/>
            </a:prstTxWarp>
          </a:bodyPr>
          <a:lstStyle>
            <a:defPPr>
              <a:defRPr lang="en-US"/>
            </a:defPPr>
            <a:lvl1pPr algn="r" rtl="0" fontAlgn="base">
              <a:spcBef>
                <a:spcPct val="0"/>
              </a:spcBef>
              <a:spcAft>
                <a:spcPct val="0"/>
              </a:spcAft>
              <a:defRPr sz="1544" kern="1200">
                <a:solidFill>
                  <a:schemeClr val="tx1"/>
                </a:solidFill>
                <a:latin typeface="Arial" charset="0"/>
                <a:ea typeface="宋体" charset="-122"/>
                <a:cs typeface="+mn-cs"/>
              </a:defRPr>
            </a:lvl1pPr>
            <a:lvl2pPr marL="504110" algn="l" rtl="0" fontAlgn="base">
              <a:spcBef>
                <a:spcPct val="0"/>
              </a:spcBef>
              <a:spcAft>
                <a:spcPct val="0"/>
              </a:spcAft>
              <a:defRPr kern="1200">
                <a:solidFill>
                  <a:schemeClr val="tx1"/>
                </a:solidFill>
                <a:latin typeface="Arial" charset="0"/>
                <a:ea typeface="宋体" charset="-122"/>
                <a:cs typeface="+mn-cs"/>
              </a:defRPr>
            </a:lvl2pPr>
            <a:lvl3pPr marL="1008219" algn="l" rtl="0" fontAlgn="base">
              <a:spcBef>
                <a:spcPct val="0"/>
              </a:spcBef>
              <a:spcAft>
                <a:spcPct val="0"/>
              </a:spcAft>
              <a:defRPr kern="1200">
                <a:solidFill>
                  <a:schemeClr val="tx1"/>
                </a:solidFill>
                <a:latin typeface="Arial" charset="0"/>
                <a:ea typeface="宋体" charset="-122"/>
                <a:cs typeface="+mn-cs"/>
              </a:defRPr>
            </a:lvl3pPr>
            <a:lvl4pPr marL="1512329" algn="l" rtl="0" fontAlgn="base">
              <a:spcBef>
                <a:spcPct val="0"/>
              </a:spcBef>
              <a:spcAft>
                <a:spcPct val="0"/>
              </a:spcAft>
              <a:defRPr kern="1200">
                <a:solidFill>
                  <a:schemeClr val="tx1"/>
                </a:solidFill>
                <a:latin typeface="Arial" charset="0"/>
                <a:ea typeface="宋体" charset="-122"/>
                <a:cs typeface="+mn-cs"/>
              </a:defRPr>
            </a:lvl4pPr>
            <a:lvl5pPr marL="2016439" algn="l" rtl="0" fontAlgn="base">
              <a:spcBef>
                <a:spcPct val="0"/>
              </a:spcBef>
              <a:spcAft>
                <a:spcPct val="0"/>
              </a:spcAft>
              <a:defRPr kern="1200">
                <a:solidFill>
                  <a:schemeClr val="tx1"/>
                </a:solidFill>
                <a:latin typeface="Arial" charset="0"/>
                <a:ea typeface="宋体" charset="-122"/>
                <a:cs typeface="+mn-cs"/>
              </a:defRPr>
            </a:lvl5pPr>
            <a:lvl6pPr marL="2520550" algn="l" defTabSz="1008219" rtl="0" eaLnBrk="1" latinLnBrk="0" hangingPunct="1">
              <a:defRPr kern="1200">
                <a:solidFill>
                  <a:schemeClr val="tx1"/>
                </a:solidFill>
                <a:latin typeface="Arial" charset="0"/>
                <a:ea typeface="宋体" charset="-122"/>
                <a:cs typeface="+mn-cs"/>
              </a:defRPr>
            </a:lvl6pPr>
            <a:lvl7pPr marL="3024659" algn="l" defTabSz="1008219" rtl="0" eaLnBrk="1" latinLnBrk="0" hangingPunct="1">
              <a:defRPr kern="1200">
                <a:solidFill>
                  <a:schemeClr val="tx1"/>
                </a:solidFill>
                <a:latin typeface="Arial" charset="0"/>
                <a:ea typeface="宋体" charset="-122"/>
                <a:cs typeface="+mn-cs"/>
              </a:defRPr>
            </a:lvl7pPr>
            <a:lvl8pPr marL="3528769" algn="l" defTabSz="1008219" rtl="0" eaLnBrk="1" latinLnBrk="0" hangingPunct="1">
              <a:defRPr kern="1200">
                <a:solidFill>
                  <a:schemeClr val="tx1"/>
                </a:solidFill>
                <a:latin typeface="Arial" charset="0"/>
                <a:ea typeface="宋体" charset="-122"/>
                <a:cs typeface="+mn-cs"/>
              </a:defRPr>
            </a:lvl8pPr>
            <a:lvl9pPr marL="4032879" algn="l" defTabSz="1008219"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10</a:t>
            </a:fld>
            <a:endParaRPr lang="en-US" altLang="zh-CN" dirty="0"/>
          </a:p>
        </p:txBody>
      </p:sp>
    </p:spTree>
    <p:extLst>
      <p:ext uri="{BB962C8B-B14F-4D97-AF65-F5344CB8AC3E}">
        <p14:creationId xmlns:p14="http://schemas.microsoft.com/office/powerpoint/2010/main" val="2634407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72148" y="1019765"/>
            <a:ext cx="12098655" cy="6273164"/>
          </a:xfrm>
        </p:spPr>
        <p:txBody>
          <a:bodyPr>
            <a:normAutofit/>
          </a:bodyPr>
          <a:lstStyle/>
          <a:p>
            <a:endParaRPr lang="en-US" altLang="zh-CN" sz="4023" b="1" dirty="0"/>
          </a:p>
          <a:p>
            <a:endParaRPr lang="en-US" altLang="zh-CN" sz="4023" b="1" dirty="0">
              <a:latin typeface="微软雅黑" panose="020B0503020204020204" pitchFamily="34" charset="-122"/>
              <a:ea typeface="微软雅黑" panose="020B0503020204020204" pitchFamily="34" charset="-122"/>
            </a:endParaRPr>
          </a:p>
          <a:p>
            <a:endParaRPr lang="en-US" altLang="zh-CN" sz="4023" b="1" dirty="0">
              <a:latin typeface="微软雅黑" panose="020B0503020204020204" pitchFamily="34" charset="-122"/>
              <a:ea typeface="微软雅黑" panose="020B0503020204020204" pitchFamily="34" charset="-122"/>
            </a:endParaRPr>
          </a:p>
          <a:p>
            <a:pPr marL="457200" indent="-457200" defTabSz="1042988" fontAlgn="base">
              <a:lnSpc>
                <a:spcPct val="150000"/>
              </a:lnSpc>
              <a:spcAft>
                <a:spcPct val="0"/>
              </a:spcAft>
              <a:buFont typeface="Wingdings" panose="05000000000000000000" pitchFamily="2" charset="2"/>
              <a:buChar char="Ø"/>
            </a:pPr>
            <a:r>
              <a:rPr lang="zh-CN" altLang="en-US" sz="2800" b="1" dirty="0">
                <a:latin typeface="楷体" panose="02010609060101010101" pitchFamily="49" charset="-122"/>
                <a:ea typeface="楷体" panose="02010609060101010101" pitchFamily="49" charset="-122"/>
              </a:rPr>
              <a:t>大数据分析概览</a:t>
            </a:r>
            <a:endParaRPr lang="en-US" altLang="zh-CN" sz="2800" b="1"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2790468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2148" y="266813"/>
            <a:ext cx="9145671" cy="857578"/>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问题背景</a:t>
            </a:r>
          </a:p>
        </p:txBody>
      </p:sp>
      <p:sp>
        <p:nvSpPr>
          <p:cNvPr id="3" name="内容占位符 2"/>
          <p:cNvSpPr>
            <a:spLocks noGrp="1"/>
          </p:cNvSpPr>
          <p:nvPr>
            <p:ph idx="1"/>
          </p:nvPr>
        </p:nvSpPr>
        <p:spPr>
          <a:xfrm>
            <a:off x="672148" y="1285589"/>
            <a:ext cx="11233904" cy="4871306"/>
          </a:xfrm>
        </p:spPr>
        <p:txBody>
          <a:bodyPr>
            <a:normAutofit/>
          </a:bodyPr>
          <a:lstStyle/>
          <a:p>
            <a:pPr marL="390649" indent="-390649" defTabSz="457200">
              <a:lnSpc>
                <a:spcPct val="150000"/>
              </a:lnSpc>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rPr>
              <a:t>设想以下数据调查存在的问题</a:t>
            </a:r>
            <a:endParaRPr lang="en-US" altLang="zh-CN" sz="2400" b="1" dirty="0">
              <a:latin typeface="楷体" panose="02010609060101010101" pitchFamily="49" charset="-122"/>
              <a:ea typeface="楷体" panose="02010609060101010101" pitchFamily="49" charset="-122"/>
            </a:endParaRPr>
          </a:p>
          <a:p>
            <a:pPr marL="342900" indent="-342900" defTabSz="457200">
              <a:lnSpc>
                <a:spcPct val="125000"/>
              </a:lnSpc>
            </a:pPr>
            <a:endParaRPr lang="en-US" altLang="zh-CN" sz="2000" dirty="0">
              <a:latin typeface="Calibri" panose="020F0502020204030204" pitchFamily="34" charset="0"/>
              <a:ea typeface="宋体" panose="02010600030101010101" pitchFamily="2" charset="-122"/>
            </a:endParaRPr>
          </a:p>
          <a:p>
            <a:pPr marL="342900" indent="-342900" defTabSz="457200">
              <a:lnSpc>
                <a:spcPct val="125000"/>
              </a:lnSpc>
              <a:spcBef>
                <a:spcPts val="0"/>
              </a:spcBef>
            </a:pPr>
            <a:r>
              <a:rPr lang="zh-CN" altLang="en-US" sz="2000" dirty="0">
                <a:latin typeface="Calibri" panose="020F0502020204030204" pitchFamily="34" charset="0"/>
                <a:ea typeface="宋体" panose="02010600030101010101" pitchFamily="2" charset="-122"/>
              </a:rPr>
              <a:t>场景一：新冠肺炎疫情期间，为了解当地企业的生产经营活动受疫情冲击情况和政策需求情况，武汉某高校教授组织开展了一项企业调查工作，在武汉中小企业数据库中，随机抽取</a:t>
            </a:r>
            <a:r>
              <a:rPr lang="en-US" altLang="zh-CN" sz="2000" dirty="0">
                <a:latin typeface="Calibri" panose="020F0502020204030204" pitchFamily="34" charset="0"/>
                <a:ea typeface="宋体" panose="02010600030101010101" pitchFamily="2" charset="-122"/>
              </a:rPr>
              <a:t>2000</a:t>
            </a:r>
            <a:r>
              <a:rPr lang="zh-CN" altLang="en-US" sz="2000" dirty="0">
                <a:latin typeface="Calibri" panose="020F0502020204030204" pitchFamily="34" charset="0"/>
                <a:ea typeface="宋体" panose="02010600030101010101" pitchFamily="2" charset="-122"/>
              </a:rPr>
              <a:t>家企业，通过问卷形式调查了这些企业疫情期间的受损情况和政策需求情况，最终回收有效问卷</a:t>
            </a:r>
            <a:r>
              <a:rPr lang="en-US" altLang="zh-CN" sz="2000" dirty="0">
                <a:latin typeface="Calibri" panose="020F0502020204030204" pitchFamily="34" charset="0"/>
                <a:ea typeface="宋体" panose="02010600030101010101" pitchFamily="2" charset="-122"/>
              </a:rPr>
              <a:t>1750</a:t>
            </a:r>
            <a:r>
              <a:rPr lang="zh-CN" altLang="en-US" sz="2000" dirty="0">
                <a:latin typeface="Calibri" panose="020F0502020204030204" pitchFamily="34" charset="0"/>
                <a:ea typeface="宋体" panose="02010600030101010101" pitchFamily="2" charset="-122"/>
              </a:rPr>
              <a:t>份，据此撰写报告，提交相关决策部门参考。</a:t>
            </a:r>
            <a:endParaRPr lang="en-US" altLang="zh-CN" sz="2000" dirty="0">
              <a:latin typeface="Calibri" panose="020F0502020204030204" pitchFamily="34" charset="0"/>
              <a:ea typeface="宋体" panose="02010600030101010101" pitchFamily="2" charset="-122"/>
            </a:endParaRPr>
          </a:p>
          <a:p>
            <a:pPr marL="342900" indent="-342900" defTabSz="457200">
              <a:lnSpc>
                <a:spcPct val="125000"/>
              </a:lnSpc>
              <a:spcBef>
                <a:spcPts val="0"/>
              </a:spcBef>
            </a:pPr>
            <a:endParaRPr lang="en-US" altLang="zh-CN" sz="2000" dirty="0">
              <a:latin typeface="Calibri" panose="020F0502020204030204" pitchFamily="34" charset="0"/>
              <a:ea typeface="宋体" panose="02010600030101010101" pitchFamily="2" charset="-122"/>
            </a:endParaRPr>
          </a:p>
          <a:p>
            <a:pPr marL="342900" indent="-342900" defTabSz="457200">
              <a:lnSpc>
                <a:spcPct val="125000"/>
              </a:lnSpc>
              <a:spcBef>
                <a:spcPts val="0"/>
              </a:spcBef>
            </a:pPr>
            <a:r>
              <a:rPr lang="zh-CN" altLang="en-US" sz="2000" dirty="0">
                <a:latin typeface="Calibri" panose="020F0502020204030204" pitchFamily="34" charset="0"/>
                <a:ea typeface="宋体" panose="02010600030101010101" pitchFamily="2" charset="-122"/>
              </a:rPr>
              <a:t>场景二：为了调查当代大学生的环保意识，某高校学生环保组织，在校园内随机访谈学生，调查其对垃圾分类、绿色购物、绿色出行等日常环保行为的履行情况。</a:t>
            </a:r>
            <a:endParaRPr lang="en-US" altLang="zh-CN" sz="2000" dirty="0">
              <a:latin typeface="Calibri" panose="020F0502020204030204" pitchFamily="34" charset="0"/>
              <a:ea typeface="宋体" panose="02010600030101010101" pitchFamily="2" charset="-122"/>
            </a:endParaRPr>
          </a:p>
          <a:p>
            <a:pPr marL="342900" indent="-342900" defTabSz="457200">
              <a:lnSpc>
                <a:spcPct val="125000"/>
              </a:lnSpc>
              <a:spcBef>
                <a:spcPts val="0"/>
              </a:spcBef>
            </a:pPr>
            <a:endParaRPr lang="en-US" altLang="zh-CN" sz="2000" dirty="0">
              <a:latin typeface="Calibri" panose="020F0502020204030204" pitchFamily="34" charset="0"/>
              <a:ea typeface="宋体" panose="02010600030101010101" pitchFamily="2" charset="-122"/>
            </a:endParaRPr>
          </a:p>
          <a:p>
            <a:pPr marL="342900" indent="-342900" defTabSz="457200">
              <a:lnSpc>
                <a:spcPct val="125000"/>
              </a:lnSpc>
              <a:spcBef>
                <a:spcPts val="0"/>
              </a:spcBef>
            </a:pPr>
            <a:r>
              <a:rPr lang="zh-CN" altLang="en-US" sz="2000" dirty="0">
                <a:latin typeface="Calibri" panose="020F0502020204030204" pitchFamily="34" charset="0"/>
                <a:ea typeface="宋体" panose="02010600030101010101" pitchFamily="2" charset="-122"/>
              </a:rPr>
              <a:t>设想一下，还有哪些人们想要隐藏的行为和想法，很难通过问卷调查获取真实数据。</a:t>
            </a:r>
            <a:endParaRPr lang="en-US" altLang="zh-CN" sz="2000" dirty="0">
              <a:latin typeface="Calibri" panose="020F0502020204030204" pitchFamily="34" charset="0"/>
              <a:ea typeface="宋体" panose="02010600030101010101" pitchFamily="2" charset="-122"/>
            </a:endParaRPr>
          </a:p>
          <a:p>
            <a:pPr marL="342900" indent="-342900" defTabSz="457200">
              <a:lnSpc>
                <a:spcPct val="125000"/>
              </a:lnSpc>
            </a:pPr>
            <a:endParaRPr lang="zh-CN" altLang="en-US" sz="2000" dirty="0">
              <a:latin typeface="Calibri" panose="020F0502020204030204" pitchFamily="34" charset="0"/>
              <a:ea typeface="宋体" panose="02010600030101010101" pitchFamily="2" charset="-122"/>
            </a:endParaRPr>
          </a:p>
        </p:txBody>
      </p:sp>
      <p:sp>
        <p:nvSpPr>
          <p:cNvPr id="4" name="灯片编号占位符 3"/>
          <p:cNvSpPr>
            <a:spLocks noGrp="1"/>
          </p:cNvSpPr>
          <p:nvPr>
            <p:ph type="sldNum" sz="quarter" idx="4"/>
          </p:nvPr>
        </p:nvSpPr>
        <p:spPr bwMode="auto">
          <a:xfrm>
            <a:off x="3276720" y="7207884"/>
            <a:ext cx="2352516" cy="353578"/>
          </a:xfrm>
          <a:prstGeom prst="rect">
            <a:avLst/>
          </a:prstGeom>
          <a:noFill/>
          <a:ln w="9525">
            <a:noFill/>
            <a:miter lim="800000"/>
            <a:headEnd/>
            <a:tailEnd/>
          </a:ln>
          <a:effectLst/>
        </p:spPr>
        <p:txBody>
          <a:bodyPr vert="horz" wrap="square" lIns="100823" tIns="50411" rIns="100823" bIns="50411" numCol="1" anchor="t" anchorCtr="0" compatLnSpc="1">
            <a:prstTxWarp prst="textNoShape">
              <a:avLst/>
            </a:prstTxWarp>
          </a:bodyPr>
          <a:lstStyle>
            <a:defPPr>
              <a:defRPr lang="en-US"/>
            </a:defPPr>
            <a:lvl1pPr algn="r" rtl="0" fontAlgn="base">
              <a:spcBef>
                <a:spcPct val="0"/>
              </a:spcBef>
              <a:spcAft>
                <a:spcPct val="0"/>
              </a:spcAft>
              <a:defRPr sz="1544" kern="1200">
                <a:solidFill>
                  <a:schemeClr val="tx1"/>
                </a:solidFill>
                <a:latin typeface="Arial" charset="0"/>
                <a:ea typeface="宋体" charset="-122"/>
                <a:cs typeface="+mn-cs"/>
              </a:defRPr>
            </a:lvl1pPr>
            <a:lvl2pPr marL="504110" algn="l" rtl="0" fontAlgn="base">
              <a:spcBef>
                <a:spcPct val="0"/>
              </a:spcBef>
              <a:spcAft>
                <a:spcPct val="0"/>
              </a:spcAft>
              <a:defRPr kern="1200">
                <a:solidFill>
                  <a:schemeClr val="tx1"/>
                </a:solidFill>
                <a:latin typeface="Arial" charset="0"/>
                <a:ea typeface="宋体" charset="-122"/>
                <a:cs typeface="+mn-cs"/>
              </a:defRPr>
            </a:lvl2pPr>
            <a:lvl3pPr marL="1008219" algn="l" rtl="0" fontAlgn="base">
              <a:spcBef>
                <a:spcPct val="0"/>
              </a:spcBef>
              <a:spcAft>
                <a:spcPct val="0"/>
              </a:spcAft>
              <a:defRPr kern="1200">
                <a:solidFill>
                  <a:schemeClr val="tx1"/>
                </a:solidFill>
                <a:latin typeface="Arial" charset="0"/>
                <a:ea typeface="宋体" charset="-122"/>
                <a:cs typeface="+mn-cs"/>
              </a:defRPr>
            </a:lvl3pPr>
            <a:lvl4pPr marL="1512329" algn="l" rtl="0" fontAlgn="base">
              <a:spcBef>
                <a:spcPct val="0"/>
              </a:spcBef>
              <a:spcAft>
                <a:spcPct val="0"/>
              </a:spcAft>
              <a:defRPr kern="1200">
                <a:solidFill>
                  <a:schemeClr val="tx1"/>
                </a:solidFill>
                <a:latin typeface="Arial" charset="0"/>
                <a:ea typeface="宋体" charset="-122"/>
                <a:cs typeface="+mn-cs"/>
              </a:defRPr>
            </a:lvl4pPr>
            <a:lvl5pPr marL="2016439" algn="l" rtl="0" fontAlgn="base">
              <a:spcBef>
                <a:spcPct val="0"/>
              </a:spcBef>
              <a:spcAft>
                <a:spcPct val="0"/>
              </a:spcAft>
              <a:defRPr kern="1200">
                <a:solidFill>
                  <a:schemeClr val="tx1"/>
                </a:solidFill>
                <a:latin typeface="Arial" charset="0"/>
                <a:ea typeface="宋体" charset="-122"/>
                <a:cs typeface="+mn-cs"/>
              </a:defRPr>
            </a:lvl5pPr>
            <a:lvl6pPr marL="2520550" algn="l" defTabSz="1008219" rtl="0" eaLnBrk="1" latinLnBrk="0" hangingPunct="1">
              <a:defRPr kern="1200">
                <a:solidFill>
                  <a:schemeClr val="tx1"/>
                </a:solidFill>
                <a:latin typeface="Arial" charset="0"/>
                <a:ea typeface="宋体" charset="-122"/>
                <a:cs typeface="+mn-cs"/>
              </a:defRPr>
            </a:lvl6pPr>
            <a:lvl7pPr marL="3024659" algn="l" defTabSz="1008219" rtl="0" eaLnBrk="1" latinLnBrk="0" hangingPunct="1">
              <a:defRPr kern="1200">
                <a:solidFill>
                  <a:schemeClr val="tx1"/>
                </a:solidFill>
                <a:latin typeface="Arial" charset="0"/>
                <a:ea typeface="宋体" charset="-122"/>
                <a:cs typeface="+mn-cs"/>
              </a:defRPr>
            </a:lvl7pPr>
            <a:lvl8pPr marL="3528769" algn="l" defTabSz="1008219" rtl="0" eaLnBrk="1" latinLnBrk="0" hangingPunct="1">
              <a:defRPr kern="1200">
                <a:solidFill>
                  <a:schemeClr val="tx1"/>
                </a:solidFill>
                <a:latin typeface="Arial" charset="0"/>
                <a:ea typeface="宋体" charset="-122"/>
                <a:cs typeface="+mn-cs"/>
              </a:defRPr>
            </a:lvl8pPr>
            <a:lvl9pPr marL="4032879" algn="l" defTabSz="1008219"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12</a:t>
            </a:fld>
            <a:endParaRPr lang="en-US" altLang="zh-CN" dirty="0"/>
          </a:p>
        </p:txBody>
      </p:sp>
    </p:spTree>
    <p:extLst>
      <p:ext uri="{BB962C8B-B14F-4D97-AF65-F5344CB8AC3E}">
        <p14:creationId xmlns:p14="http://schemas.microsoft.com/office/powerpoint/2010/main" val="2943100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05153" y="1296355"/>
            <a:ext cx="11233903" cy="4968552"/>
          </a:xfrm>
        </p:spPr>
        <p:txBody>
          <a:bodyPr>
            <a:normAutofit/>
          </a:bodyPr>
          <a:lstStyle/>
          <a:p>
            <a:pPr marL="390649" indent="-390649" defTabSz="457200">
              <a:lnSpc>
                <a:spcPct val="150000"/>
              </a:lnSpc>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rPr>
              <a:t>抽样调查中的常见误差</a:t>
            </a:r>
            <a:endParaRPr lang="en-US" altLang="zh-CN" sz="2400" b="1" dirty="0">
              <a:latin typeface="楷体" panose="02010609060101010101" pitchFamily="49" charset="-122"/>
              <a:ea typeface="楷体" panose="02010609060101010101" pitchFamily="49" charset="-122"/>
            </a:endParaRPr>
          </a:p>
          <a:p>
            <a:pPr marL="342900" indent="-342900" defTabSz="457200">
              <a:lnSpc>
                <a:spcPct val="125000"/>
              </a:lnSpc>
            </a:pPr>
            <a:endParaRPr lang="en-US" altLang="zh-CN" sz="2000" dirty="0">
              <a:latin typeface="Calibri" panose="020F0502020204030204" pitchFamily="34" charset="0"/>
              <a:ea typeface="宋体" panose="02010600030101010101" pitchFamily="2" charset="-122"/>
            </a:endParaRPr>
          </a:p>
          <a:p>
            <a:pPr marL="342900" indent="-342900" defTabSz="457200">
              <a:lnSpc>
                <a:spcPct val="125000"/>
              </a:lnSpc>
              <a:spcBef>
                <a:spcPts val="0"/>
              </a:spcBef>
            </a:pPr>
            <a:r>
              <a:rPr lang="zh-CN" altLang="en-US" sz="2000" dirty="0">
                <a:latin typeface="Calibri" panose="020F0502020204030204" pitchFamily="34" charset="0"/>
                <a:ea typeface="宋体" panose="02010600030101010101" pitchFamily="2" charset="-122"/>
              </a:rPr>
              <a:t>覆盖误差（</a:t>
            </a:r>
            <a:r>
              <a:rPr lang="en-US" altLang="zh-CN" sz="2000" dirty="0">
                <a:latin typeface="Calibri" panose="020F0502020204030204" pitchFamily="34" charset="0"/>
                <a:ea typeface="宋体" panose="02010600030101010101" pitchFamily="2" charset="-122"/>
              </a:rPr>
              <a:t>Coverage Error</a:t>
            </a:r>
            <a:r>
              <a:rPr lang="zh-CN" altLang="en-US" sz="2000" dirty="0">
                <a:latin typeface="Calibri" panose="020F0502020204030204" pitchFamily="34" charset="0"/>
                <a:ea typeface="宋体" panose="02010600030101010101" pitchFamily="2" charset="-122"/>
              </a:rPr>
              <a:t>）：覆盖误差就是在确定抽样框时的误差，目标群体的一些组成部分没有被包括进抽样框，造成了</a:t>
            </a:r>
            <a:r>
              <a:rPr lang="en-US" altLang="zh-CN" sz="2000" dirty="0">
                <a:latin typeface="Calibri" panose="020F0502020204030204" pitchFamily="34" charset="0"/>
                <a:ea typeface="宋体" panose="02010600030101010101" pitchFamily="2" charset="-122"/>
              </a:rPr>
              <a:t>under coverage</a:t>
            </a:r>
            <a:r>
              <a:rPr lang="zh-CN" altLang="en-US" sz="2000" dirty="0">
                <a:latin typeface="Calibri" panose="020F0502020204030204" pitchFamily="34" charset="0"/>
                <a:ea typeface="宋体" panose="02010600030101010101" pitchFamily="2" charset="-122"/>
              </a:rPr>
              <a:t>。同时，没有被包括进去的这部分与包括进去的部分是有差异的，所以会影响调查结果。</a:t>
            </a:r>
            <a:endParaRPr lang="en-US" altLang="zh-CN" sz="2000" dirty="0">
              <a:latin typeface="Calibri" panose="020F0502020204030204" pitchFamily="34" charset="0"/>
              <a:ea typeface="宋体" panose="02010600030101010101" pitchFamily="2" charset="-122"/>
            </a:endParaRPr>
          </a:p>
          <a:p>
            <a:pPr marL="342900" indent="-342900" defTabSz="457200">
              <a:lnSpc>
                <a:spcPct val="125000"/>
              </a:lnSpc>
              <a:spcBef>
                <a:spcPts val="0"/>
              </a:spcBef>
            </a:pPr>
            <a:endParaRPr lang="en-US" altLang="zh-CN" sz="2000" dirty="0">
              <a:latin typeface="Calibri" panose="020F0502020204030204" pitchFamily="34" charset="0"/>
              <a:ea typeface="宋体" panose="02010600030101010101" pitchFamily="2" charset="-122"/>
            </a:endParaRPr>
          </a:p>
          <a:p>
            <a:pPr marL="342900" indent="-342900" defTabSz="457200">
              <a:lnSpc>
                <a:spcPct val="125000"/>
              </a:lnSpc>
              <a:spcBef>
                <a:spcPts val="0"/>
              </a:spcBef>
            </a:pPr>
            <a:r>
              <a:rPr lang="zh-CN" altLang="en-US" sz="2000" dirty="0">
                <a:latin typeface="Calibri" panose="020F0502020204030204" pitchFamily="34" charset="0"/>
                <a:ea typeface="宋体" panose="02010600030101010101" pitchFamily="2" charset="-122"/>
              </a:rPr>
              <a:t>例如，如果通过固定电话进行抽样调查，对不同年龄段、不同收入水平的人，覆盖率就有所不同。没有固定电话的人群的特征与有固定电话的人群特征是有显著区别的。</a:t>
            </a:r>
            <a:endParaRPr lang="en-US" altLang="zh-CN" sz="2000" dirty="0">
              <a:latin typeface="Calibri" panose="020F0502020204030204" pitchFamily="34" charset="0"/>
              <a:ea typeface="宋体" panose="02010600030101010101" pitchFamily="2" charset="-122"/>
            </a:endParaRPr>
          </a:p>
          <a:p>
            <a:pPr marL="342900" indent="-342900" defTabSz="457200">
              <a:lnSpc>
                <a:spcPct val="125000"/>
              </a:lnSpc>
              <a:spcBef>
                <a:spcPts val="0"/>
              </a:spcBef>
            </a:pPr>
            <a:endParaRPr lang="en-US" altLang="zh-CN" sz="2000" dirty="0">
              <a:latin typeface="Calibri" panose="020F0502020204030204" pitchFamily="34" charset="0"/>
              <a:ea typeface="宋体" panose="02010600030101010101" pitchFamily="2" charset="-122"/>
            </a:endParaRPr>
          </a:p>
          <a:p>
            <a:pPr marL="342900" indent="-342900" defTabSz="457200">
              <a:lnSpc>
                <a:spcPct val="125000"/>
              </a:lnSpc>
              <a:spcBef>
                <a:spcPts val="0"/>
              </a:spcBef>
            </a:pPr>
            <a:r>
              <a:rPr lang="zh-CN" altLang="en-US" sz="2000" dirty="0">
                <a:latin typeface="Calibri" panose="020F0502020204030204" pitchFamily="34" charset="0"/>
                <a:ea typeface="宋体" panose="02010600030101010101" pitchFamily="2" charset="-122"/>
              </a:rPr>
              <a:t>现在很多问卷都是通过互联网完成的，在某些问题上，也存在很大问题。</a:t>
            </a:r>
          </a:p>
        </p:txBody>
      </p:sp>
      <p:sp>
        <p:nvSpPr>
          <p:cNvPr id="4" name="灯片编号占位符 3"/>
          <p:cNvSpPr>
            <a:spLocks noGrp="1"/>
          </p:cNvSpPr>
          <p:nvPr>
            <p:ph type="sldNum" sz="quarter" idx="4294967295"/>
          </p:nvPr>
        </p:nvSpPr>
        <p:spPr bwMode="auto">
          <a:xfrm>
            <a:off x="3276720" y="7207884"/>
            <a:ext cx="2352516" cy="353578"/>
          </a:xfrm>
          <a:prstGeom prst="rect">
            <a:avLst/>
          </a:prstGeom>
          <a:noFill/>
          <a:ln w="9525">
            <a:noFill/>
            <a:miter lim="800000"/>
            <a:headEnd/>
            <a:tailEnd/>
          </a:ln>
          <a:effectLst/>
        </p:spPr>
        <p:txBody>
          <a:bodyPr vert="horz" wrap="square" lIns="100823" tIns="50411" rIns="100823" bIns="50411" numCol="1" rtlCol="0" anchor="t" anchorCtr="0" compatLnSpc="1">
            <a:prstTxWarp prst="textNoShape">
              <a:avLst/>
            </a:prstTxWarp>
          </a:bodyPr>
          <a:lstStyle>
            <a:defPPr>
              <a:defRPr lang="en-US"/>
            </a:defPPr>
            <a:lvl1pPr algn="r" rtl="0" fontAlgn="base">
              <a:spcBef>
                <a:spcPct val="0"/>
              </a:spcBef>
              <a:spcAft>
                <a:spcPct val="0"/>
              </a:spcAft>
              <a:defRPr sz="1544" kern="1200">
                <a:solidFill>
                  <a:schemeClr val="tx1"/>
                </a:solidFill>
                <a:latin typeface="Arial" charset="0"/>
                <a:ea typeface="宋体" charset="-122"/>
                <a:cs typeface="+mn-cs"/>
              </a:defRPr>
            </a:lvl1pPr>
            <a:lvl2pPr marL="504110" algn="l" rtl="0" fontAlgn="base">
              <a:spcBef>
                <a:spcPct val="0"/>
              </a:spcBef>
              <a:spcAft>
                <a:spcPct val="0"/>
              </a:spcAft>
              <a:defRPr kern="1200">
                <a:solidFill>
                  <a:schemeClr val="tx1"/>
                </a:solidFill>
                <a:latin typeface="Arial" charset="0"/>
                <a:ea typeface="宋体" charset="-122"/>
                <a:cs typeface="+mn-cs"/>
              </a:defRPr>
            </a:lvl2pPr>
            <a:lvl3pPr marL="1008219" algn="l" rtl="0" fontAlgn="base">
              <a:spcBef>
                <a:spcPct val="0"/>
              </a:spcBef>
              <a:spcAft>
                <a:spcPct val="0"/>
              </a:spcAft>
              <a:defRPr kern="1200">
                <a:solidFill>
                  <a:schemeClr val="tx1"/>
                </a:solidFill>
                <a:latin typeface="Arial" charset="0"/>
                <a:ea typeface="宋体" charset="-122"/>
                <a:cs typeface="+mn-cs"/>
              </a:defRPr>
            </a:lvl3pPr>
            <a:lvl4pPr marL="1512329" algn="l" rtl="0" fontAlgn="base">
              <a:spcBef>
                <a:spcPct val="0"/>
              </a:spcBef>
              <a:spcAft>
                <a:spcPct val="0"/>
              </a:spcAft>
              <a:defRPr kern="1200">
                <a:solidFill>
                  <a:schemeClr val="tx1"/>
                </a:solidFill>
                <a:latin typeface="Arial" charset="0"/>
                <a:ea typeface="宋体" charset="-122"/>
                <a:cs typeface="+mn-cs"/>
              </a:defRPr>
            </a:lvl4pPr>
            <a:lvl5pPr marL="2016439" algn="l" rtl="0" fontAlgn="base">
              <a:spcBef>
                <a:spcPct val="0"/>
              </a:spcBef>
              <a:spcAft>
                <a:spcPct val="0"/>
              </a:spcAft>
              <a:defRPr kern="1200">
                <a:solidFill>
                  <a:schemeClr val="tx1"/>
                </a:solidFill>
                <a:latin typeface="Arial" charset="0"/>
                <a:ea typeface="宋体" charset="-122"/>
                <a:cs typeface="+mn-cs"/>
              </a:defRPr>
            </a:lvl5pPr>
            <a:lvl6pPr marL="2520550" algn="l" defTabSz="1008219" rtl="0" eaLnBrk="1" latinLnBrk="0" hangingPunct="1">
              <a:defRPr kern="1200">
                <a:solidFill>
                  <a:schemeClr val="tx1"/>
                </a:solidFill>
                <a:latin typeface="Arial" charset="0"/>
                <a:ea typeface="宋体" charset="-122"/>
                <a:cs typeface="+mn-cs"/>
              </a:defRPr>
            </a:lvl6pPr>
            <a:lvl7pPr marL="3024659" algn="l" defTabSz="1008219" rtl="0" eaLnBrk="1" latinLnBrk="0" hangingPunct="1">
              <a:defRPr kern="1200">
                <a:solidFill>
                  <a:schemeClr val="tx1"/>
                </a:solidFill>
                <a:latin typeface="Arial" charset="0"/>
                <a:ea typeface="宋体" charset="-122"/>
                <a:cs typeface="+mn-cs"/>
              </a:defRPr>
            </a:lvl7pPr>
            <a:lvl8pPr marL="3528769" algn="l" defTabSz="1008219" rtl="0" eaLnBrk="1" latinLnBrk="0" hangingPunct="1">
              <a:defRPr kern="1200">
                <a:solidFill>
                  <a:schemeClr val="tx1"/>
                </a:solidFill>
                <a:latin typeface="Arial" charset="0"/>
                <a:ea typeface="宋体" charset="-122"/>
                <a:cs typeface="+mn-cs"/>
              </a:defRPr>
            </a:lvl8pPr>
            <a:lvl9pPr marL="4032879" algn="l" defTabSz="1008219"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13</a:t>
            </a:fld>
            <a:endParaRPr lang="en-US" altLang="zh-CN" dirty="0"/>
          </a:p>
        </p:txBody>
      </p:sp>
      <p:sp>
        <p:nvSpPr>
          <p:cNvPr id="6" name="标题 1">
            <a:extLst>
              <a:ext uri="{FF2B5EF4-FFF2-40B4-BE49-F238E27FC236}">
                <a16:creationId xmlns:a16="http://schemas.microsoft.com/office/drawing/2014/main" id="{A7BD5A93-B2E3-ED91-DBE1-A2381D74A4A1}"/>
              </a:ext>
            </a:extLst>
          </p:cNvPr>
          <p:cNvSpPr>
            <a:spLocks noGrp="1"/>
          </p:cNvSpPr>
          <p:nvPr>
            <p:ph type="title"/>
          </p:nvPr>
        </p:nvSpPr>
        <p:spPr>
          <a:xfrm>
            <a:off x="672148" y="266813"/>
            <a:ext cx="9145671" cy="857578"/>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问题背景</a:t>
            </a:r>
          </a:p>
        </p:txBody>
      </p:sp>
    </p:spTree>
    <p:extLst>
      <p:ext uri="{BB962C8B-B14F-4D97-AF65-F5344CB8AC3E}">
        <p14:creationId xmlns:p14="http://schemas.microsoft.com/office/powerpoint/2010/main" val="603213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37642" y="1336550"/>
            <a:ext cx="11168409" cy="4892353"/>
          </a:xfrm>
        </p:spPr>
        <p:txBody>
          <a:bodyPr>
            <a:normAutofit/>
          </a:bodyPr>
          <a:lstStyle/>
          <a:p>
            <a:pPr marL="390649" indent="-390649" defTabSz="457200">
              <a:lnSpc>
                <a:spcPct val="150000"/>
              </a:lnSpc>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rPr>
              <a:t>抽样调查中的常见误差</a:t>
            </a:r>
            <a:endParaRPr lang="en-US" altLang="zh-CN" sz="2400" b="1" dirty="0">
              <a:latin typeface="楷体" panose="02010609060101010101" pitchFamily="49" charset="-122"/>
              <a:ea typeface="楷体" panose="02010609060101010101" pitchFamily="49" charset="-122"/>
            </a:endParaRPr>
          </a:p>
          <a:p>
            <a:pPr marL="342900" indent="-342900" defTabSz="457200">
              <a:lnSpc>
                <a:spcPct val="125000"/>
              </a:lnSpc>
            </a:pPr>
            <a:endParaRPr lang="en-US" altLang="zh-CN" sz="2000" b="1" dirty="0">
              <a:latin typeface="Calibri" panose="020F0502020204030204" pitchFamily="34" charset="0"/>
              <a:ea typeface="宋体" panose="02010600030101010101" pitchFamily="2" charset="-122"/>
            </a:endParaRPr>
          </a:p>
          <a:p>
            <a:pPr marL="342900" indent="-342900" defTabSz="457200">
              <a:lnSpc>
                <a:spcPct val="125000"/>
              </a:lnSpc>
              <a:spcBef>
                <a:spcPts val="0"/>
              </a:spcBef>
            </a:pPr>
            <a:r>
              <a:rPr lang="zh-CN" altLang="en-US" sz="2000" dirty="0">
                <a:latin typeface="Calibri" panose="020F0502020204030204" pitchFamily="34" charset="0"/>
                <a:ea typeface="宋体" panose="02010600030101010101" pitchFamily="2" charset="-122"/>
              </a:rPr>
              <a:t>抽样误差（</a:t>
            </a:r>
            <a:r>
              <a:rPr lang="en-US" altLang="zh-CN" sz="2000" dirty="0">
                <a:latin typeface="Calibri" panose="020F0502020204030204" pitchFamily="34" charset="0"/>
                <a:ea typeface="宋体" panose="02010600030101010101" pitchFamily="2" charset="-122"/>
              </a:rPr>
              <a:t>Sampling Error</a:t>
            </a:r>
            <a:r>
              <a:rPr lang="zh-CN" altLang="en-US" sz="2000" dirty="0">
                <a:latin typeface="Calibri" panose="020F0502020204030204" pitchFamily="34" charset="0"/>
                <a:ea typeface="宋体" panose="02010600030101010101" pitchFamily="2" charset="-122"/>
              </a:rPr>
              <a:t>）：抽样误差，是数量上的误差，就是只调查部分群体所造成的误差。</a:t>
            </a:r>
            <a:r>
              <a:rPr lang="en-US" altLang="zh-CN" sz="2000" dirty="0">
                <a:latin typeface="Calibri" panose="020F0502020204030204" pitchFamily="34" charset="0"/>
                <a:ea typeface="宋体" panose="02010600030101010101" pitchFamily="2" charset="-122"/>
              </a:rPr>
              <a:t>5000</a:t>
            </a:r>
            <a:r>
              <a:rPr lang="zh-CN" altLang="en-US" sz="2000" dirty="0">
                <a:latin typeface="Calibri" panose="020F0502020204030204" pitchFamily="34" charset="0"/>
                <a:ea typeface="宋体" panose="02010600030101010101" pitchFamily="2" charset="-122"/>
              </a:rPr>
              <a:t>个人中只抽</a:t>
            </a:r>
            <a:r>
              <a:rPr lang="en-US" altLang="zh-CN" sz="2000" dirty="0">
                <a:latin typeface="Calibri" panose="020F0502020204030204" pitchFamily="34" charset="0"/>
                <a:ea typeface="宋体" panose="02010600030101010101" pitchFamily="2" charset="-122"/>
              </a:rPr>
              <a:t>100</a:t>
            </a:r>
            <a:r>
              <a:rPr lang="zh-CN" altLang="en-US" sz="2000" dirty="0">
                <a:latin typeface="Calibri" panose="020F0502020204030204" pitchFamily="34" charset="0"/>
                <a:ea typeface="宋体" panose="02010600030101010101" pitchFamily="2" charset="-122"/>
              </a:rPr>
              <a:t>人和抽</a:t>
            </a:r>
            <a:r>
              <a:rPr lang="en-US" altLang="zh-CN" sz="2000" dirty="0">
                <a:latin typeface="Calibri" panose="020F0502020204030204" pitchFamily="34" charset="0"/>
                <a:ea typeface="宋体" panose="02010600030101010101" pitchFamily="2" charset="-122"/>
              </a:rPr>
              <a:t>2000</a:t>
            </a:r>
            <a:r>
              <a:rPr lang="zh-CN" altLang="en-US" sz="2000" dirty="0">
                <a:latin typeface="Calibri" panose="020F0502020204030204" pitchFamily="34" charset="0"/>
                <a:ea typeface="宋体" panose="02010600030101010101" pitchFamily="2" charset="-122"/>
              </a:rPr>
              <a:t>人，抽样误差是减小的。</a:t>
            </a:r>
          </a:p>
          <a:p>
            <a:pPr marL="342900" indent="-342900" defTabSz="457200">
              <a:lnSpc>
                <a:spcPct val="125000"/>
              </a:lnSpc>
              <a:spcBef>
                <a:spcPts val="0"/>
              </a:spcBef>
            </a:pPr>
            <a:endParaRPr lang="zh-CN" altLang="en-US" sz="2000" dirty="0">
              <a:latin typeface="Calibri" panose="020F0502020204030204" pitchFamily="34" charset="0"/>
              <a:ea typeface="宋体" panose="02010600030101010101" pitchFamily="2" charset="-122"/>
            </a:endParaRPr>
          </a:p>
          <a:p>
            <a:pPr marL="342900" indent="-342900" defTabSz="457200">
              <a:lnSpc>
                <a:spcPct val="125000"/>
              </a:lnSpc>
              <a:spcBef>
                <a:spcPts val="0"/>
              </a:spcBef>
            </a:pPr>
            <a:r>
              <a:rPr lang="zh-CN" altLang="en-US" sz="2000" dirty="0">
                <a:latin typeface="Calibri" panose="020F0502020204030204" pitchFamily="34" charset="0"/>
                <a:ea typeface="宋体" panose="02010600030101010101" pitchFamily="2" charset="-122"/>
              </a:rPr>
              <a:t>对于只抽部分群体来做的调查（而不是普查），抽样误差是不可避免的。我们只能说把抽样误差降低到可被接受的范围。抽样误差是可以计算的。</a:t>
            </a:r>
          </a:p>
        </p:txBody>
      </p:sp>
      <p:sp>
        <p:nvSpPr>
          <p:cNvPr id="4" name="灯片编号占位符 3"/>
          <p:cNvSpPr>
            <a:spLocks noGrp="1"/>
          </p:cNvSpPr>
          <p:nvPr>
            <p:ph type="sldNum" sz="quarter" idx="4294967295"/>
          </p:nvPr>
        </p:nvSpPr>
        <p:spPr bwMode="auto">
          <a:xfrm>
            <a:off x="3276720" y="7207884"/>
            <a:ext cx="2352516" cy="353578"/>
          </a:xfrm>
          <a:prstGeom prst="rect">
            <a:avLst/>
          </a:prstGeom>
          <a:noFill/>
          <a:ln w="9525">
            <a:noFill/>
            <a:miter lim="800000"/>
            <a:headEnd/>
            <a:tailEnd/>
          </a:ln>
          <a:effectLst/>
        </p:spPr>
        <p:txBody>
          <a:bodyPr vert="horz" wrap="square" lIns="100823" tIns="50411" rIns="100823" bIns="50411" numCol="1" rtlCol="0" anchor="t" anchorCtr="0" compatLnSpc="1">
            <a:prstTxWarp prst="textNoShape">
              <a:avLst/>
            </a:prstTxWarp>
          </a:bodyPr>
          <a:lstStyle>
            <a:defPPr>
              <a:defRPr lang="en-US"/>
            </a:defPPr>
            <a:lvl1pPr algn="r" rtl="0" fontAlgn="base">
              <a:spcBef>
                <a:spcPct val="0"/>
              </a:spcBef>
              <a:spcAft>
                <a:spcPct val="0"/>
              </a:spcAft>
              <a:defRPr sz="1544" kern="1200">
                <a:solidFill>
                  <a:schemeClr val="tx1"/>
                </a:solidFill>
                <a:latin typeface="Arial" charset="0"/>
                <a:ea typeface="宋体" charset="-122"/>
                <a:cs typeface="+mn-cs"/>
              </a:defRPr>
            </a:lvl1pPr>
            <a:lvl2pPr marL="504110" algn="l" rtl="0" fontAlgn="base">
              <a:spcBef>
                <a:spcPct val="0"/>
              </a:spcBef>
              <a:spcAft>
                <a:spcPct val="0"/>
              </a:spcAft>
              <a:defRPr kern="1200">
                <a:solidFill>
                  <a:schemeClr val="tx1"/>
                </a:solidFill>
                <a:latin typeface="Arial" charset="0"/>
                <a:ea typeface="宋体" charset="-122"/>
                <a:cs typeface="+mn-cs"/>
              </a:defRPr>
            </a:lvl2pPr>
            <a:lvl3pPr marL="1008219" algn="l" rtl="0" fontAlgn="base">
              <a:spcBef>
                <a:spcPct val="0"/>
              </a:spcBef>
              <a:spcAft>
                <a:spcPct val="0"/>
              </a:spcAft>
              <a:defRPr kern="1200">
                <a:solidFill>
                  <a:schemeClr val="tx1"/>
                </a:solidFill>
                <a:latin typeface="Arial" charset="0"/>
                <a:ea typeface="宋体" charset="-122"/>
                <a:cs typeface="+mn-cs"/>
              </a:defRPr>
            </a:lvl3pPr>
            <a:lvl4pPr marL="1512329" algn="l" rtl="0" fontAlgn="base">
              <a:spcBef>
                <a:spcPct val="0"/>
              </a:spcBef>
              <a:spcAft>
                <a:spcPct val="0"/>
              </a:spcAft>
              <a:defRPr kern="1200">
                <a:solidFill>
                  <a:schemeClr val="tx1"/>
                </a:solidFill>
                <a:latin typeface="Arial" charset="0"/>
                <a:ea typeface="宋体" charset="-122"/>
                <a:cs typeface="+mn-cs"/>
              </a:defRPr>
            </a:lvl4pPr>
            <a:lvl5pPr marL="2016439" algn="l" rtl="0" fontAlgn="base">
              <a:spcBef>
                <a:spcPct val="0"/>
              </a:spcBef>
              <a:spcAft>
                <a:spcPct val="0"/>
              </a:spcAft>
              <a:defRPr kern="1200">
                <a:solidFill>
                  <a:schemeClr val="tx1"/>
                </a:solidFill>
                <a:latin typeface="Arial" charset="0"/>
                <a:ea typeface="宋体" charset="-122"/>
                <a:cs typeface="+mn-cs"/>
              </a:defRPr>
            </a:lvl5pPr>
            <a:lvl6pPr marL="2520550" algn="l" defTabSz="1008219" rtl="0" eaLnBrk="1" latinLnBrk="0" hangingPunct="1">
              <a:defRPr kern="1200">
                <a:solidFill>
                  <a:schemeClr val="tx1"/>
                </a:solidFill>
                <a:latin typeface="Arial" charset="0"/>
                <a:ea typeface="宋体" charset="-122"/>
                <a:cs typeface="+mn-cs"/>
              </a:defRPr>
            </a:lvl6pPr>
            <a:lvl7pPr marL="3024659" algn="l" defTabSz="1008219" rtl="0" eaLnBrk="1" latinLnBrk="0" hangingPunct="1">
              <a:defRPr kern="1200">
                <a:solidFill>
                  <a:schemeClr val="tx1"/>
                </a:solidFill>
                <a:latin typeface="Arial" charset="0"/>
                <a:ea typeface="宋体" charset="-122"/>
                <a:cs typeface="+mn-cs"/>
              </a:defRPr>
            </a:lvl7pPr>
            <a:lvl8pPr marL="3528769" algn="l" defTabSz="1008219" rtl="0" eaLnBrk="1" latinLnBrk="0" hangingPunct="1">
              <a:defRPr kern="1200">
                <a:solidFill>
                  <a:schemeClr val="tx1"/>
                </a:solidFill>
                <a:latin typeface="Arial" charset="0"/>
                <a:ea typeface="宋体" charset="-122"/>
                <a:cs typeface="+mn-cs"/>
              </a:defRPr>
            </a:lvl8pPr>
            <a:lvl9pPr marL="4032879" algn="l" defTabSz="1008219"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14</a:t>
            </a:fld>
            <a:endParaRPr lang="en-US" altLang="zh-CN" dirty="0"/>
          </a:p>
        </p:txBody>
      </p:sp>
      <p:sp>
        <p:nvSpPr>
          <p:cNvPr id="6" name="标题 1">
            <a:extLst>
              <a:ext uri="{FF2B5EF4-FFF2-40B4-BE49-F238E27FC236}">
                <a16:creationId xmlns:a16="http://schemas.microsoft.com/office/drawing/2014/main" id="{DA9E8DBC-4471-272C-6CF5-AA4F69E82C54}"/>
              </a:ext>
            </a:extLst>
          </p:cNvPr>
          <p:cNvSpPr>
            <a:spLocks noGrp="1"/>
          </p:cNvSpPr>
          <p:nvPr>
            <p:ph type="title"/>
          </p:nvPr>
        </p:nvSpPr>
        <p:spPr>
          <a:xfrm>
            <a:off x="672148" y="266813"/>
            <a:ext cx="9145671" cy="857578"/>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问题背景</a:t>
            </a:r>
          </a:p>
        </p:txBody>
      </p:sp>
    </p:spTree>
    <p:extLst>
      <p:ext uri="{BB962C8B-B14F-4D97-AF65-F5344CB8AC3E}">
        <p14:creationId xmlns:p14="http://schemas.microsoft.com/office/powerpoint/2010/main" val="2033205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72149" y="1332359"/>
            <a:ext cx="11215176" cy="5544616"/>
          </a:xfrm>
        </p:spPr>
        <p:txBody>
          <a:bodyPr>
            <a:normAutofit/>
          </a:bodyPr>
          <a:lstStyle/>
          <a:p>
            <a:pPr marL="390649" indent="-390649" defTabSz="457200">
              <a:lnSpc>
                <a:spcPct val="150000"/>
              </a:lnSpc>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rPr>
              <a:t>抽样调查中的常见误差</a:t>
            </a:r>
            <a:endParaRPr lang="en-US" altLang="zh-CN" sz="2400" b="1" dirty="0">
              <a:latin typeface="楷体" panose="02010609060101010101" pitchFamily="49" charset="-122"/>
              <a:ea typeface="楷体" panose="02010609060101010101" pitchFamily="49" charset="-122"/>
            </a:endParaRPr>
          </a:p>
          <a:p>
            <a:pPr marL="342900" indent="-342900" defTabSz="457200">
              <a:lnSpc>
                <a:spcPct val="125000"/>
              </a:lnSpc>
            </a:pPr>
            <a:endParaRPr lang="en-US" altLang="zh-CN" sz="2000" dirty="0">
              <a:latin typeface="Calibri" panose="020F0502020204030204" pitchFamily="34" charset="0"/>
              <a:ea typeface="宋体" panose="02010600030101010101" pitchFamily="2" charset="-122"/>
            </a:endParaRPr>
          </a:p>
          <a:p>
            <a:pPr marL="342900" indent="-342900" defTabSz="457200">
              <a:lnSpc>
                <a:spcPct val="125000"/>
              </a:lnSpc>
              <a:spcBef>
                <a:spcPts val="0"/>
              </a:spcBef>
            </a:pPr>
            <a:r>
              <a:rPr lang="zh-CN" altLang="en-US" sz="2000" dirty="0">
                <a:latin typeface="Calibri" panose="020F0502020204030204" pitchFamily="34" charset="0"/>
                <a:ea typeface="宋体" panose="02010600030101010101" pitchFamily="2" charset="-122"/>
              </a:rPr>
              <a:t>无应答误差（</a:t>
            </a:r>
            <a:r>
              <a:rPr lang="en-US" altLang="zh-CN" sz="2000" dirty="0">
                <a:latin typeface="Calibri" panose="020F0502020204030204" pitchFamily="34" charset="0"/>
                <a:ea typeface="宋体" panose="02010600030101010101" pitchFamily="2" charset="-122"/>
              </a:rPr>
              <a:t>Nonresponse Error</a:t>
            </a:r>
            <a:r>
              <a:rPr lang="zh-CN" altLang="en-US" sz="2000" dirty="0">
                <a:latin typeface="Calibri" panose="020F0502020204030204" pitchFamily="34" charset="0"/>
                <a:ea typeface="宋体" panose="02010600030101010101" pitchFamily="2" charset="-122"/>
              </a:rPr>
              <a:t>）：与应答率有所区别，当应答者和无应答者之间存在差异的时候，就造成了无应答误差。比如，一项针对环境态度的调查，得到的回答大部分是有积极态度的被访者，有消极态度的被访者不回答，这就造成了无应答误差。</a:t>
            </a:r>
          </a:p>
          <a:p>
            <a:pPr marL="342900" indent="-342900" defTabSz="457200">
              <a:lnSpc>
                <a:spcPct val="125000"/>
              </a:lnSpc>
              <a:spcBef>
                <a:spcPts val="0"/>
              </a:spcBef>
            </a:pPr>
            <a:br>
              <a:rPr lang="zh-CN" altLang="en-US" sz="2000" dirty="0">
                <a:latin typeface="Calibri" panose="020F0502020204030204" pitchFamily="34" charset="0"/>
                <a:ea typeface="宋体" panose="02010600030101010101" pitchFamily="2" charset="-122"/>
              </a:rPr>
            </a:br>
            <a:r>
              <a:rPr lang="zh-CN" altLang="en-US" sz="2000" dirty="0">
                <a:latin typeface="Calibri" panose="020F0502020204030204" pitchFamily="34" charset="0"/>
                <a:ea typeface="宋体" panose="02010600030101010101" pitchFamily="2" charset="-122"/>
              </a:rPr>
              <a:t>实际上，无论应答率高还是低，都有可能存在无应答误差。比如，</a:t>
            </a:r>
            <a:r>
              <a:rPr lang="en-US" altLang="zh-CN" sz="2000" dirty="0">
                <a:latin typeface="Calibri" panose="020F0502020204030204" pitchFamily="34" charset="0"/>
                <a:ea typeface="宋体" panose="02010600030101010101" pitchFamily="2" charset="-122"/>
              </a:rPr>
              <a:t>1989</a:t>
            </a:r>
            <a:r>
              <a:rPr lang="zh-CN" altLang="en-US" sz="2000" dirty="0">
                <a:latin typeface="Calibri" panose="020F0502020204030204" pitchFamily="34" charset="0"/>
                <a:ea typeface="宋体" panose="02010600030101010101" pitchFamily="2" charset="-122"/>
              </a:rPr>
              <a:t>年达拉斯一项调查艾滋病行为的研究，开始的时候得到了</a:t>
            </a:r>
            <a:r>
              <a:rPr lang="en-US" altLang="zh-CN" sz="2000" dirty="0">
                <a:latin typeface="Calibri" panose="020F0502020204030204" pitchFamily="34" charset="0"/>
                <a:ea typeface="宋体" panose="02010600030101010101" pitchFamily="2" charset="-122"/>
              </a:rPr>
              <a:t>84%</a:t>
            </a:r>
            <a:r>
              <a:rPr lang="zh-CN" altLang="en-US" sz="2000" dirty="0">
                <a:latin typeface="Calibri" panose="020F0502020204030204" pitchFamily="34" charset="0"/>
                <a:ea typeface="宋体" panose="02010600030101010101" pitchFamily="2" charset="-122"/>
              </a:rPr>
              <a:t>的应答率，这可以说是很高了，可是当研究者又回头试图调查那些无应答的被访者时，发现艾滋病行为被低估了。使用静脉注射的毒品的比例刚开始是</a:t>
            </a:r>
            <a:r>
              <a:rPr lang="en-US" altLang="zh-CN" sz="2000" dirty="0">
                <a:latin typeface="Calibri" panose="020F0502020204030204" pitchFamily="34" charset="0"/>
                <a:ea typeface="宋体" panose="02010600030101010101" pitchFamily="2" charset="-122"/>
              </a:rPr>
              <a:t>3%</a:t>
            </a:r>
            <a:r>
              <a:rPr lang="zh-CN" altLang="en-US" sz="2000" dirty="0">
                <a:latin typeface="Calibri" panose="020F0502020204030204" pitchFamily="34" charset="0"/>
                <a:ea typeface="宋体" panose="02010600030101010101" pitchFamily="2" charset="-122"/>
              </a:rPr>
              <a:t>，后来是</a:t>
            </a:r>
            <a:r>
              <a:rPr lang="en-US" altLang="zh-CN" sz="2000" dirty="0">
                <a:latin typeface="Calibri" panose="020F0502020204030204" pitchFamily="34" charset="0"/>
                <a:ea typeface="宋体" panose="02010600030101010101" pitchFamily="2" charset="-122"/>
              </a:rPr>
              <a:t>7%</a:t>
            </a:r>
            <a:r>
              <a:rPr lang="zh-CN" altLang="en-US" sz="2000" dirty="0">
                <a:latin typeface="Calibri" panose="020F0502020204030204" pitchFamily="34" charset="0"/>
                <a:ea typeface="宋体" panose="02010600030101010101" pitchFamily="2" charset="-122"/>
              </a:rPr>
              <a:t>；男性间性行为的比例刚开始是</a:t>
            </a:r>
            <a:r>
              <a:rPr lang="en-US" altLang="zh-CN" sz="2000" dirty="0">
                <a:latin typeface="Calibri" panose="020F0502020204030204" pitchFamily="34" charset="0"/>
                <a:ea typeface="宋体" panose="02010600030101010101" pitchFamily="2" charset="-122"/>
              </a:rPr>
              <a:t>5%</a:t>
            </a:r>
            <a:r>
              <a:rPr lang="zh-CN" altLang="en-US" sz="2000" dirty="0">
                <a:latin typeface="Calibri" panose="020F0502020204030204" pitchFamily="34" charset="0"/>
                <a:ea typeface="宋体" panose="02010600030101010101" pitchFamily="2" charset="-122"/>
              </a:rPr>
              <a:t>，后来是</a:t>
            </a:r>
            <a:r>
              <a:rPr lang="en-US" altLang="zh-CN" sz="2000" dirty="0">
                <a:latin typeface="Calibri" panose="020F0502020204030204" pitchFamily="34" charset="0"/>
                <a:ea typeface="宋体" panose="02010600030101010101" pitchFamily="2" charset="-122"/>
              </a:rPr>
              <a:t>17%</a:t>
            </a:r>
            <a:r>
              <a:rPr lang="zh-CN" altLang="en-US" sz="2000" dirty="0">
                <a:latin typeface="Calibri" panose="020F0502020204030204" pitchFamily="34" charset="0"/>
                <a:ea typeface="宋体" panose="02010600030101010101" pitchFamily="2" charset="-122"/>
              </a:rPr>
              <a:t>。这是因为应答者和无应答者之间存在显著差异。</a:t>
            </a:r>
            <a:endParaRPr lang="en-US" altLang="zh-CN" sz="2000" dirty="0">
              <a:latin typeface="Calibri" panose="020F0502020204030204" pitchFamily="34" charset="0"/>
              <a:ea typeface="宋体" panose="02010600030101010101" pitchFamily="2" charset="-122"/>
            </a:endParaRPr>
          </a:p>
          <a:p>
            <a:pPr marL="342900" indent="-342900" defTabSz="457200">
              <a:lnSpc>
                <a:spcPct val="125000"/>
              </a:lnSpc>
              <a:spcBef>
                <a:spcPts val="0"/>
              </a:spcBef>
            </a:pPr>
            <a:endParaRPr lang="en-US" altLang="zh-CN" sz="2000" dirty="0">
              <a:latin typeface="Calibri" panose="020F0502020204030204" pitchFamily="34" charset="0"/>
              <a:ea typeface="宋体" panose="02010600030101010101" pitchFamily="2" charset="-122"/>
            </a:endParaRPr>
          </a:p>
          <a:p>
            <a:pPr marL="342900" indent="-342900" defTabSz="457200">
              <a:lnSpc>
                <a:spcPct val="125000"/>
              </a:lnSpc>
              <a:spcBef>
                <a:spcPts val="0"/>
              </a:spcBef>
            </a:pPr>
            <a:r>
              <a:rPr lang="zh-CN" altLang="en-US" sz="2000" dirty="0">
                <a:latin typeface="Calibri" panose="020F0502020204030204" pitchFamily="34" charset="0"/>
                <a:ea typeface="宋体" panose="02010600030101010101" pitchFamily="2" charset="-122"/>
              </a:rPr>
              <a:t>思考：调查问卷为什么要设置的尽可能短，并且尽可能都是选择题。</a:t>
            </a:r>
          </a:p>
        </p:txBody>
      </p:sp>
      <p:sp>
        <p:nvSpPr>
          <p:cNvPr id="4" name="灯片编号占位符 3"/>
          <p:cNvSpPr>
            <a:spLocks noGrp="1"/>
          </p:cNvSpPr>
          <p:nvPr>
            <p:ph type="sldNum" sz="quarter" idx="4294967295"/>
          </p:nvPr>
        </p:nvSpPr>
        <p:spPr bwMode="auto">
          <a:xfrm>
            <a:off x="3276720" y="7207884"/>
            <a:ext cx="2352516" cy="353578"/>
          </a:xfrm>
          <a:prstGeom prst="rect">
            <a:avLst/>
          </a:prstGeom>
          <a:noFill/>
          <a:ln w="9525">
            <a:noFill/>
            <a:miter lim="800000"/>
            <a:headEnd/>
            <a:tailEnd/>
          </a:ln>
          <a:effectLst/>
        </p:spPr>
        <p:txBody>
          <a:bodyPr vert="horz" wrap="square" lIns="100823" tIns="50411" rIns="100823" bIns="50411" numCol="1" rtlCol="0" anchor="t" anchorCtr="0" compatLnSpc="1">
            <a:prstTxWarp prst="textNoShape">
              <a:avLst/>
            </a:prstTxWarp>
          </a:bodyPr>
          <a:lstStyle>
            <a:defPPr>
              <a:defRPr lang="en-US"/>
            </a:defPPr>
            <a:lvl1pPr algn="r" rtl="0" fontAlgn="base">
              <a:spcBef>
                <a:spcPct val="0"/>
              </a:spcBef>
              <a:spcAft>
                <a:spcPct val="0"/>
              </a:spcAft>
              <a:defRPr sz="1544" kern="1200">
                <a:solidFill>
                  <a:schemeClr val="tx1"/>
                </a:solidFill>
                <a:latin typeface="Arial" charset="0"/>
                <a:ea typeface="宋体" charset="-122"/>
                <a:cs typeface="+mn-cs"/>
              </a:defRPr>
            </a:lvl1pPr>
            <a:lvl2pPr marL="504110" algn="l" rtl="0" fontAlgn="base">
              <a:spcBef>
                <a:spcPct val="0"/>
              </a:spcBef>
              <a:spcAft>
                <a:spcPct val="0"/>
              </a:spcAft>
              <a:defRPr kern="1200">
                <a:solidFill>
                  <a:schemeClr val="tx1"/>
                </a:solidFill>
                <a:latin typeface="Arial" charset="0"/>
                <a:ea typeface="宋体" charset="-122"/>
                <a:cs typeface="+mn-cs"/>
              </a:defRPr>
            </a:lvl2pPr>
            <a:lvl3pPr marL="1008219" algn="l" rtl="0" fontAlgn="base">
              <a:spcBef>
                <a:spcPct val="0"/>
              </a:spcBef>
              <a:spcAft>
                <a:spcPct val="0"/>
              </a:spcAft>
              <a:defRPr kern="1200">
                <a:solidFill>
                  <a:schemeClr val="tx1"/>
                </a:solidFill>
                <a:latin typeface="Arial" charset="0"/>
                <a:ea typeface="宋体" charset="-122"/>
                <a:cs typeface="+mn-cs"/>
              </a:defRPr>
            </a:lvl3pPr>
            <a:lvl4pPr marL="1512329" algn="l" rtl="0" fontAlgn="base">
              <a:spcBef>
                <a:spcPct val="0"/>
              </a:spcBef>
              <a:spcAft>
                <a:spcPct val="0"/>
              </a:spcAft>
              <a:defRPr kern="1200">
                <a:solidFill>
                  <a:schemeClr val="tx1"/>
                </a:solidFill>
                <a:latin typeface="Arial" charset="0"/>
                <a:ea typeface="宋体" charset="-122"/>
                <a:cs typeface="+mn-cs"/>
              </a:defRPr>
            </a:lvl4pPr>
            <a:lvl5pPr marL="2016439" algn="l" rtl="0" fontAlgn="base">
              <a:spcBef>
                <a:spcPct val="0"/>
              </a:spcBef>
              <a:spcAft>
                <a:spcPct val="0"/>
              </a:spcAft>
              <a:defRPr kern="1200">
                <a:solidFill>
                  <a:schemeClr val="tx1"/>
                </a:solidFill>
                <a:latin typeface="Arial" charset="0"/>
                <a:ea typeface="宋体" charset="-122"/>
                <a:cs typeface="+mn-cs"/>
              </a:defRPr>
            </a:lvl5pPr>
            <a:lvl6pPr marL="2520550" algn="l" defTabSz="1008219" rtl="0" eaLnBrk="1" latinLnBrk="0" hangingPunct="1">
              <a:defRPr kern="1200">
                <a:solidFill>
                  <a:schemeClr val="tx1"/>
                </a:solidFill>
                <a:latin typeface="Arial" charset="0"/>
                <a:ea typeface="宋体" charset="-122"/>
                <a:cs typeface="+mn-cs"/>
              </a:defRPr>
            </a:lvl6pPr>
            <a:lvl7pPr marL="3024659" algn="l" defTabSz="1008219" rtl="0" eaLnBrk="1" latinLnBrk="0" hangingPunct="1">
              <a:defRPr kern="1200">
                <a:solidFill>
                  <a:schemeClr val="tx1"/>
                </a:solidFill>
                <a:latin typeface="Arial" charset="0"/>
                <a:ea typeface="宋体" charset="-122"/>
                <a:cs typeface="+mn-cs"/>
              </a:defRPr>
            </a:lvl7pPr>
            <a:lvl8pPr marL="3528769" algn="l" defTabSz="1008219" rtl="0" eaLnBrk="1" latinLnBrk="0" hangingPunct="1">
              <a:defRPr kern="1200">
                <a:solidFill>
                  <a:schemeClr val="tx1"/>
                </a:solidFill>
                <a:latin typeface="Arial" charset="0"/>
                <a:ea typeface="宋体" charset="-122"/>
                <a:cs typeface="+mn-cs"/>
              </a:defRPr>
            </a:lvl8pPr>
            <a:lvl9pPr marL="4032879" algn="l" defTabSz="1008219"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15</a:t>
            </a:fld>
            <a:endParaRPr lang="en-US" altLang="zh-CN" dirty="0"/>
          </a:p>
        </p:txBody>
      </p:sp>
      <p:sp>
        <p:nvSpPr>
          <p:cNvPr id="6" name="标题 1">
            <a:extLst>
              <a:ext uri="{FF2B5EF4-FFF2-40B4-BE49-F238E27FC236}">
                <a16:creationId xmlns:a16="http://schemas.microsoft.com/office/drawing/2014/main" id="{2D223BF0-EE77-E976-5FF2-2D1ED88749C4}"/>
              </a:ext>
            </a:extLst>
          </p:cNvPr>
          <p:cNvSpPr>
            <a:spLocks noGrp="1"/>
          </p:cNvSpPr>
          <p:nvPr>
            <p:ph type="title"/>
          </p:nvPr>
        </p:nvSpPr>
        <p:spPr>
          <a:xfrm>
            <a:off x="672148" y="266813"/>
            <a:ext cx="9145671" cy="857578"/>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问题背景</a:t>
            </a:r>
          </a:p>
        </p:txBody>
      </p:sp>
    </p:spTree>
    <p:extLst>
      <p:ext uri="{BB962C8B-B14F-4D97-AF65-F5344CB8AC3E}">
        <p14:creationId xmlns:p14="http://schemas.microsoft.com/office/powerpoint/2010/main" val="342973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37642" y="1332359"/>
            <a:ext cx="11123240" cy="4608512"/>
          </a:xfrm>
        </p:spPr>
        <p:txBody>
          <a:bodyPr>
            <a:normAutofit/>
          </a:bodyPr>
          <a:lstStyle/>
          <a:p>
            <a:pPr marL="390649" indent="-390649" defTabSz="457200">
              <a:lnSpc>
                <a:spcPct val="150000"/>
              </a:lnSpc>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rPr>
              <a:t>抽样调查中的常见误差</a:t>
            </a:r>
            <a:endParaRPr lang="en-US" altLang="zh-CN" sz="2400" b="1" dirty="0">
              <a:latin typeface="楷体" panose="02010609060101010101" pitchFamily="49" charset="-122"/>
              <a:ea typeface="楷体" panose="02010609060101010101" pitchFamily="49" charset="-122"/>
            </a:endParaRPr>
          </a:p>
          <a:p>
            <a:pPr marL="342900" indent="-342900" defTabSz="457200">
              <a:lnSpc>
                <a:spcPct val="125000"/>
              </a:lnSpc>
              <a:spcBef>
                <a:spcPts val="0"/>
              </a:spcBef>
            </a:pPr>
            <a:endParaRPr lang="en-US" altLang="zh-CN" sz="2000" dirty="0">
              <a:latin typeface="Calibri" panose="020F0502020204030204" pitchFamily="34" charset="0"/>
              <a:ea typeface="宋体" panose="02010600030101010101" pitchFamily="2" charset="-122"/>
            </a:endParaRPr>
          </a:p>
          <a:p>
            <a:pPr marL="342900" indent="-342900" defTabSz="457200">
              <a:lnSpc>
                <a:spcPct val="125000"/>
              </a:lnSpc>
              <a:spcBef>
                <a:spcPts val="0"/>
              </a:spcBef>
            </a:pPr>
            <a:r>
              <a:rPr lang="zh-CN" altLang="en-US" sz="2000" b="1" dirty="0">
                <a:latin typeface="Calibri" panose="020F0502020204030204" pitchFamily="34" charset="0"/>
                <a:ea typeface="宋体" panose="02010600030101010101" pitchFamily="2" charset="-122"/>
              </a:rPr>
              <a:t>测量误差（</a:t>
            </a:r>
            <a:r>
              <a:rPr lang="en-US" altLang="zh-CN" sz="2000" b="1" dirty="0">
                <a:latin typeface="Calibri" panose="020F0502020204030204" pitchFamily="34" charset="0"/>
                <a:ea typeface="宋体" panose="02010600030101010101" pitchFamily="2" charset="-122"/>
              </a:rPr>
              <a:t>Measurement Error</a:t>
            </a:r>
            <a:r>
              <a:rPr lang="zh-CN" altLang="en-US" sz="2000" b="1" dirty="0">
                <a:latin typeface="Calibri" panose="020F0502020204030204" pitchFamily="34" charset="0"/>
                <a:ea typeface="宋体" panose="02010600030101010101" pitchFamily="2" charset="-122"/>
              </a:rPr>
              <a:t>）：</a:t>
            </a:r>
            <a:r>
              <a:rPr lang="zh-CN" altLang="en-US" sz="2000" dirty="0">
                <a:latin typeface="Calibri" panose="020F0502020204030204" pitchFamily="34" charset="0"/>
                <a:ea typeface="宋体" panose="02010600030101010101" pitchFamily="2" charset="-122"/>
              </a:rPr>
              <a:t>问卷的问题不能充分反映要测量的想法或概念。</a:t>
            </a:r>
          </a:p>
          <a:p>
            <a:pPr marL="342900" indent="-342900" defTabSz="457200">
              <a:lnSpc>
                <a:spcPct val="125000"/>
              </a:lnSpc>
              <a:spcBef>
                <a:spcPts val="0"/>
              </a:spcBef>
            </a:pPr>
            <a:endParaRPr lang="zh-CN" altLang="en-US" sz="2000" dirty="0">
              <a:latin typeface="Calibri" panose="020F0502020204030204" pitchFamily="34" charset="0"/>
              <a:ea typeface="宋体" panose="02010600030101010101" pitchFamily="2" charset="-122"/>
            </a:endParaRPr>
          </a:p>
          <a:p>
            <a:pPr marL="342900" indent="-342900" defTabSz="457200">
              <a:lnSpc>
                <a:spcPct val="125000"/>
              </a:lnSpc>
              <a:spcBef>
                <a:spcPts val="0"/>
              </a:spcBef>
            </a:pPr>
            <a:r>
              <a:rPr lang="zh-CN" altLang="en-US" sz="2000" dirty="0">
                <a:latin typeface="Calibri" panose="020F0502020204030204" pitchFamily="34" charset="0"/>
                <a:ea typeface="宋体" panose="02010600030101010101" pitchFamily="2" charset="-122"/>
              </a:rPr>
              <a:t>比如说，要测量一个家庭的财富情况（</a:t>
            </a:r>
            <a:r>
              <a:rPr lang="en-US" altLang="zh-CN" sz="2000" dirty="0">
                <a:latin typeface="Calibri" panose="020F0502020204030204" pitchFamily="34" charset="0"/>
                <a:ea typeface="宋体" panose="02010600030101010101" pitchFamily="2" charset="-122"/>
              </a:rPr>
              <a:t>wealth</a:t>
            </a:r>
            <a:r>
              <a:rPr lang="zh-CN" altLang="en-US" sz="2000" dirty="0">
                <a:latin typeface="Calibri" panose="020F0502020204030204" pitchFamily="34" charset="0"/>
                <a:ea typeface="宋体" panose="02010600030101010101" pitchFamily="2" charset="-122"/>
              </a:rPr>
              <a:t>），如果问被访者去年家庭收入情况，存在的问题是，如果有人去年退休了，他的收入可能急剧下降，但是他的财富情况可能变化很小。</a:t>
            </a:r>
          </a:p>
          <a:p>
            <a:pPr marL="342900" indent="-342900" defTabSz="457200">
              <a:lnSpc>
                <a:spcPct val="125000"/>
              </a:lnSpc>
              <a:spcBef>
                <a:spcPts val="0"/>
              </a:spcBef>
            </a:pPr>
            <a:endParaRPr lang="zh-CN" altLang="en-US" sz="2000" dirty="0">
              <a:latin typeface="Calibri" panose="020F0502020204030204" pitchFamily="34" charset="0"/>
              <a:ea typeface="宋体" panose="02010600030101010101" pitchFamily="2" charset="-122"/>
            </a:endParaRPr>
          </a:p>
          <a:p>
            <a:pPr marL="342900" indent="-342900" defTabSz="457200">
              <a:lnSpc>
                <a:spcPct val="125000"/>
              </a:lnSpc>
              <a:spcBef>
                <a:spcPts val="0"/>
              </a:spcBef>
            </a:pPr>
            <a:r>
              <a:rPr lang="zh-CN" altLang="en-US" sz="2000" dirty="0">
                <a:latin typeface="Calibri" panose="020F0502020204030204" pitchFamily="34" charset="0"/>
                <a:ea typeface="宋体" panose="02010600030101010101" pitchFamily="2" charset="-122"/>
              </a:rPr>
              <a:t>有许多情况都会使测量的准确度降低，造成测量误差。</a:t>
            </a:r>
            <a:r>
              <a:rPr lang="en-US" altLang="zh-CN" sz="2000" dirty="0">
                <a:latin typeface="Calibri" panose="020F0502020204030204" pitchFamily="34" charset="0"/>
                <a:ea typeface="宋体" panose="02010600030101010101" pitchFamily="2" charset="-122"/>
              </a:rPr>
              <a:t>1. </a:t>
            </a:r>
            <a:r>
              <a:rPr lang="zh-CN" altLang="en-US" sz="2000" dirty="0">
                <a:latin typeface="Calibri" panose="020F0502020204030204" pitchFamily="34" charset="0"/>
                <a:ea typeface="宋体" panose="02010600030101010101" pitchFamily="2" charset="-122"/>
              </a:rPr>
              <a:t>一些敏感的题目，比如性、犯罪行为，被访者可能会做出更有利于他们的回答。</a:t>
            </a:r>
            <a:r>
              <a:rPr lang="en-US" altLang="zh-CN" sz="2000" dirty="0">
                <a:latin typeface="Calibri" panose="020F0502020204030204" pitchFamily="34" charset="0"/>
                <a:ea typeface="宋体" panose="02010600030101010101" pitchFamily="2" charset="-122"/>
              </a:rPr>
              <a:t>2. </a:t>
            </a:r>
            <a:r>
              <a:rPr lang="zh-CN" altLang="en-US" sz="2000" dirty="0">
                <a:latin typeface="Calibri" panose="020F0502020204030204" pitchFamily="34" charset="0"/>
                <a:ea typeface="宋体" panose="02010600030101010101" pitchFamily="2" charset="-122"/>
              </a:rPr>
              <a:t>被访者不能理解问题中出现的词或短语。</a:t>
            </a:r>
            <a:r>
              <a:rPr lang="en-US" altLang="zh-CN" sz="2000" dirty="0">
                <a:latin typeface="Calibri" panose="020F0502020204030204" pitchFamily="34" charset="0"/>
                <a:ea typeface="宋体" panose="02010600030101010101" pitchFamily="2" charset="-122"/>
              </a:rPr>
              <a:t>3. </a:t>
            </a:r>
            <a:r>
              <a:rPr lang="zh-CN" altLang="en-US" sz="2000" dirty="0">
                <a:latin typeface="Calibri" panose="020F0502020204030204" pitchFamily="34" charset="0"/>
                <a:ea typeface="宋体" panose="02010600030101010101" pitchFamily="2" charset="-122"/>
              </a:rPr>
              <a:t>问题的结构。</a:t>
            </a:r>
            <a:r>
              <a:rPr lang="en-US" altLang="zh-CN" sz="2000" dirty="0">
                <a:latin typeface="Calibri" panose="020F0502020204030204" pitchFamily="34" charset="0"/>
                <a:ea typeface="宋体" panose="02010600030101010101" pitchFamily="2" charset="-122"/>
              </a:rPr>
              <a:t>mark all that apply</a:t>
            </a:r>
            <a:r>
              <a:rPr lang="zh-CN" altLang="en-US" sz="2000" dirty="0">
                <a:latin typeface="Calibri" panose="020F0502020204030204" pitchFamily="34" charset="0"/>
                <a:ea typeface="宋体" panose="02010600030101010101" pitchFamily="2" charset="-122"/>
              </a:rPr>
              <a:t>这类多选题，会使后面的选项被选的少，相比于每一个选项都问是或否。</a:t>
            </a:r>
          </a:p>
          <a:p>
            <a:endParaRPr lang="zh-CN" altLang="en-US" sz="2514" dirty="0"/>
          </a:p>
        </p:txBody>
      </p:sp>
      <p:sp>
        <p:nvSpPr>
          <p:cNvPr id="4" name="灯片编号占位符 3"/>
          <p:cNvSpPr>
            <a:spLocks noGrp="1"/>
          </p:cNvSpPr>
          <p:nvPr>
            <p:ph type="sldNum" sz="quarter" idx="4294967295"/>
          </p:nvPr>
        </p:nvSpPr>
        <p:spPr bwMode="auto">
          <a:xfrm>
            <a:off x="3276720" y="7207884"/>
            <a:ext cx="2352516" cy="353578"/>
          </a:xfrm>
          <a:prstGeom prst="rect">
            <a:avLst/>
          </a:prstGeom>
          <a:noFill/>
          <a:ln w="9525">
            <a:noFill/>
            <a:miter lim="800000"/>
            <a:headEnd/>
            <a:tailEnd/>
          </a:ln>
          <a:effectLst/>
        </p:spPr>
        <p:txBody>
          <a:bodyPr vert="horz" wrap="square" lIns="100823" tIns="50411" rIns="100823" bIns="50411" numCol="1" rtlCol="0" anchor="t" anchorCtr="0" compatLnSpc="1">
            <a:prstTxWarp prst="textNoShape">
              <a:avLst/>
            </a:prstTxWarp>
          </a:bodyPr>
          <a:lstStyle>
            <a:defPPr>
              <a:defRPr lang="en-US"/>
            </a:defPPr>
            <a:lvl1pPr algn="r" rtl="0" fontAlgn="base">
              <a:spcBef>
                <a:spcPct val="0"/>
              </a:spcBef>
              <a:spcAft>
                <a:spcPct val="0"/>
              </a:spcAft>
              <a:defRPr sz="1544" kern="1200">
                <a:solidFill>
                  <a:schemeClr val="tx1"/>
                </a:solidFill>
                <a:latin typeface="Arial" charset="0"/>
                <a:ea typeface="宋体" charset="-122"/>
                <a:cs typeface="+mn-cs"/>
              </a:defRPr>
            </a:lvl1pPr>
            <a:lvl2pPr marL="504110" algn="l" rtl="0" fontAlgn="base">
              <a:spcBef>
                <a:spcPct val="0"/>
              </a:spcBef>
              <a:spcAft>
                <a:spcPct val="0"/>
              </a:spcAft>
              <a:defRPr kern="1200">
                <a:solidFill>
                  <a:schemeClr val="tx1"/>
                </a:solidFill>
                <a:latin typeface="Arial" charset="0"/>
                <a:ea typeface="宋体" charset="-122"/>
                <a:cs typeface="+mn-cs"/>
              </a:defRPr>
            </a:lvl2pPr>
            <a:lvl3pPr marL="1008219" algn="l" rtl="0" fontAlgn="base">
              <a:spcBef>
                <a:spcPct val="0"/>
              </a:spcBef>
              <a:spcAft>
                <a:spcPct val="0"/>
              </a:spcAft>
              <a:defRPr kern="1200">
                <a:solidFill>
                  <a:schemeClr val="tx1"/>
                </a:solidFill>
                <a:latin typeface="Arial" charset="0"/>
                <a:ea typeface="宋体" charset="-122"/>
                <a:cs typeface="+mn-cs"/>
              </a:defRPr>
            </a:lvl3pPr>
            <a:lvl4pPr marL="1512329" algn="l" rtl="0" fontAlgn="base">
              <a:spcBef>
                <a:spcPct val="0"/>
              </a:spcBef>
              <a:spcAft>
                <a:spcPct val="0"/>
              </a:spcAft>
              <a:defRPr kern="1200">
                <a:solidFill>
                  <a:schemeClr val="tx1"/>
                </a:solidFill>
                <a:latin typeface="Arial" charset="0"/>
                <a:ea typeface="宋体" charset="-122"/>
                <a:cs typeface="+mn-cs"/>
              </a:defRPr>
            </a:lvl4pPr>
            <a:lvl5pPr marL="2016439" algn="l" rtl="0" fontAlgn="base">
              <a:spcBef>
                <a:spcPct val="0"/>
              </a:spcBef>
              <a:spcAft>
                <a:spcPct val="0"/>
              </a:spcAft>
              <a:defRPr kern="1200">
                <a:solidFill>
                  <a:schemeClr val="tx1"/>
                </a:solidFill>
                <a:latin typeface="Arial" charset="0"/>
                <a:ea typeface="宋体" charset="-122"/>
                <a:cs typeface="+mn-cs"/>
              </a:defRPr>
            </a:lvl5pPr>
            <a:lvl6pPr marL="2520550" algn="l" defTabSz="1008219" rtl="0" eaLnBrk="1" latinLnBrk="0" hangingPunct="1">
              <a:defRPr kern="1200">
                <a:solidFill>
                  <a:schemeClr val="tx1"/>
                </a:solidFill>
                <a:latin typeface="Arial" charset="0"/>
                <a:ea typeface="宋体" charset="-122"/>
                <a:cs typeface="+mn-cs"/>
              </a:defRPr>
            </a:lvl6pPr>
            <a:lvl7pPr marL="3024659" algn="l" defTabSz="1008219" rtl="0" eaLnBrk="1" latinLnBrk="0" hangingPunct="1">
              <a:defRPr kern="1200">
                <a:solidFill>
                  <a:schemeClr val="tx1"/>
                </a:solidFill>
                <a:latin typeface="Arial" charset="0"/>
                <a:ea typeface="宋体" charset="-122"/>
                <a:cs typeface="+mn-cs"/>
              </a:defRPr>
            </a:lvl7pPr>
            <a:lvl8pPr marL="3528769" algn="l" defTabSz="1008219" rtl="0" eaLnBrk="1" latinLnBrk="0" hangingPunct="1">
              <a:defRPr kern="1200">
                <a:solidFill>
                  <a:schemeClr val="tx1"/>
                </a:solidFill>
                <a:latin typeface="Arial" charset="0"/>
                <a:ea typeface="宋体" charset="-122"/>
                <a:cs typeface="+mn-cs"/>
              </a:defRPr>
            </a:lvl8pPr>
            <a:lvl9pPr marL="4032879" algn="l" defTabSz="1008219"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16</a:t>
            </a:fld>
            <a:endParaRPr lang="en-US" altLang="zh-CN" dirty="0"/>
          </a:p>
        </p:txBody>
      </p:sp>
      <p:sp>
        <p:nvSpPr>
          <p:cNvPr id="6" name="标题 1">
            <a:extLst>
              <a:ext uri="{FF2B5EF4-FFF2-40B4-BE49-F238E27FC236}">
                <a16:creationId xmlns:a16="http://schemas.microsoft.com/office/drawing/2014/main" id="{A4FE0A65-6D74-CAD2-94BC-7AFB73D5DBD3}"/>
              </a:ext>
            </a:extLst>
          </p:cNvPr>
          <p:cNvSpPr>
            <a:spLocks noGrp="1"/>
          </p:cNvSpPr>
          <p:nvPr>
            <p:ph type="title"/>
          </p:nvPr>
        </p:nvSpPr>
        <p:spPr>
          <a:xfrm>
            <a:off x="672148" y="266813"/>
            <a:ext cx="9145671" cy="857578"/>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问题背景</a:t>
            </a:r>
          </a:p>
        </p:txBody>
      </p:sp>
    </p:spTree>
    <p:extLst>
      <p:ext uri="{BB962C8B-B14F-4D97-AF65-F5344CB8AC3E}">
        <p14:creationId xmlns:p14="http://schemas.microsoft.com/office/powerpoint/2010/main" val="830223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72148" y="1196658"/>
            <a:ext cx="11233904" cy="5680317"/>
          </a:xfrm>
        </p:spPr>
        <p:txBody>
          <a:bodyPr>
            <a:normAutofit/>
          </a:bodyPr>
          <a:lstStyle/>
          <a:p>
            <a:pPr marL="390649" indent="-390649" defTabSz="457200">
              <a:lnSpc>
                <a:spcPct val="150000"/>
              </a:lnSpc>
              <a:buFont typeface="Wingdings" panose="05000000000000000000" pitchFamily="2" charset="2"/>
              <a:buChar char="Ø"/>
            </a:pPr>
            <a:r>
              <a:rPr lang="en-US" altLang="zh-CN" sz="2400" b="1" dirty="0">
                <a:latin typeface="楷体" panose="02010609060101010101" pitchFamily="49" charset="-122"/>
                <a:ea typeface="楷体" panose="02010609060101010101" pitchFamily="49" charset="-122"/>
              </a:rPr>
              <a:t>Google</a:t>
            </a:r>
            <a:r>
              <a:rPr lang="zh-CN" altLang="en-US" sz="2400" b="1" dirty="0">
                <a:latin typeface="楷体" panose="02010609060101010101" pitchFamily="49" charset="-122"/>
                <a:ea typeface="楷体" panose="02010609060101010101" pitchFamily="49" charset="-122"/>
              </a:rPr>
              <a:t>搜索与奥巴马当总统</a:t>
            </a:r>
            <a:endParaRPr lang="en-US" altLang="zh-CN" sz="2400" b="1" dirty="0">
              <a:latin typeface="楷体" panose="02010609060101010101" pitchFamily="49" charset="-122"/>
              <a:ea typeface="楷体" panose="02010609060101010101" pitchFamily="49" charset="-122"/>
            </a:endParaRPr>
          </a:p>
          <a:p>
            <a:pPr marL="342900" indent="-342900" defTabSz="457200">
              <a:lnSpc>
                <a:spcPct val="125000"/>
              </a:lnSpc>
              <a:spcBef>
                <a:spcPts val="0"/>
              </a:spcBef>
            </a:pPr>
            <a:endParaRPr lang="en-US" altLang="zh-CN" sz="2000" b="1" dirty="0">
              <a:latin typeface="Calibri" panose="020F0502020204030204" pitchFamily="34" charset="0"/>
              <a:ea typeface="宋体" panose="02010600030101010101" pitchFamily="2" charset="-122"/>
            </a:endParaRPr>
          </a:p>
          <a:p>
            <a:pPr marL="342900" indent="-342900" defTabSz="457200">
              <a:lnSpc>
                <a:spcPct val="125000"/>
              </a:lnSpc>
              <a:spcBef>
                <a:spcPts val="0"/>
              </a:spcBef>
            </a:pPr>
            <a:r>
              <a:rPr lang="zh-CN" altLang="en-US" sz="2000" dirty="0">
                <a:latin typeface="Calibri" panose="020F0502020204030204" pitchFamily="34" charset="0"/>
                <a:ea typeface="宋体" panose="02010600030101010101" pitchFamily="2" charset="-122"/>
              </a:rPr>
              <a:t>美国人一边享受道德制高点，谴责种族歧视，一边把种族歧视的特朗普捧上天。研究显示，</a:t>
            </a:r>
            <a:r>
              <a:rPr lang="zh-CN" altLang="en-US" sz="2000" dirty="0"/>
              <a:t>对“黑鬼”搜索率与奥巴马选票比例成显著的负相关</a:t>
            </a:r>
            <a:endParaRPr lang="en-US" altLang="zh-CN" sz="2514" dirty="0"/>
          </a:p>
          <a:p>
            <a:endParaRPr lang="en-US" altLang="zh-CN" sz="2514" dirty="0"/>
          </a:p>
          <a:p>
            <a:endParaRPr lang="en-US" altLang="zh-CN" sz="2514" dirty="0"/>
          </a:p>
          <a:p>
            <a:endParaRPr lang="en-US" altLang="zh-CN" sz="2514" dirty="0"/>
          </a:p>
          <a:p>
            <a:endParaRPr lang="en-US" altLang="zh-CN" sz="2514" dirty="0"/>
          </a:p>
          <a:p>
            <a:endParaRPr lang="en-US" altLang="zh-CN" sz="2514" dirty="0"/>
          </a:p>
          <a:p>
            <a:endParaRPr lang="en-US" altLang="zh-CN" sz="2514" dirty="0"/>
          </a:p>
          <a:p>
            <a:endParaRPr lang="en-US" altLang="zh-CN" sz="2514" dirty="0"/>
          </a:p>
          <a:p>
            <a:endParaRPr lang="en-US" altLang="zh-CN" sz="2514" dirty="0"/>
          </a:p>
        </p:txBody>
      </p:sp>
      <p:sp>
        <p:nvSpPr>
          <p:cNvPr id="4" name="灯片编号占位符 3"/>
          <p:cNvSpPr>
            <a:spLocks noGrp="1"/>
          </p:cNvSpPr>
          <p:nvPr>
            <p:ph type="sldNum" sz="quarter" idx="4294967295"/>
          </p:nvPr>
        </p:nvSpPr>
        <p:spPr bwMode="auto">
          <a:xfrm>
            <a:off x="3276720" y="7207884"/>
            <a:ext cx="2352516" cy="353578"/>
          </a:xfrm>
          <a:prstGeom prst="rect">
            <a:avLst/>
          </a:prstGeom>
          <a:noFill/>
          <a:ln w="9525">
            <a:noFill/>
            <a:miter lim="800000"/>
            <a:headEnd/>
            <a:tailEnd/>
          </a:ln>
          <a:effectLst/>
        </p:spPr>
        <p:txBody>
          <a:bodyPr vert="horz" wrap="square" lIns="100823" tIns="50411" rIns="100823" bIns="50411" numCol="1" rtlCol="0" anchor="t" anchorCtr="0" compatLnSpc="1">
            <a:prstTxWarp prst="textNoShape">
              <a:avLst/>
            </a:prstTxWarp>
          </a:bodyPr>
          <a:lstStyle>
            <a:defPPr>
              <a:defRPr lang="en-US"/>
            </a:defPPr>
            <a:lvl1pPr algn="r" rtl="0" fontAlgn="base">
              <a:spcBef>
                <a:spcPct val="0"/>
              </a:spcBef>
              <a:spcAft>
                <a:spcPct val="0"/>
              </a:spcAft>
              <a:defRPr sz="1544" kern="1200">
                <a:solidFill>
                  <a:schemeClr val="tx1"/>
                </a:solidFill>
                <a:latin typeface="Arial" charset="0"/>
                <a:ea typeface="宋体" charset="-122"/>
                <a:cs typeface="+mn-cs"/>
              </a:defRPr>
            </a:lvl1pPr>
            <a:lvl2pPr marL="504110" algn="l" rtl="0" fontAlgn="base">
              <a:spcBef>
                <a:spcPct val="0"/>
              </a:spcBef>
              <a:spcAft>
                <a:spcPct val="0"/>
              </a:spcAft>
              <a:defRPr kern="1200">
                <a:solidFill>
                  <a:schemeClr val="tx1"/>
                </a:solidFill>
                <a:latin typeface="Arial" charset="0"/>
                <a:ea typeface="宋体" charset="-122"/>
                <a:cs typeface="+mn-cs"/>
              </a:defRPr>
            </a:lvl2pPr>
            <a:lvl3pPr marL="1008219" algn="l" rtl="0" fontAlgn="base">
              <a:spcBef>
                <a:spcPct val="0"/>
              </a:spcBef>
              <a:spcAft>
                <a:spcPct val="0"/>
              </a:spcAft>
              <a:defRPr kern="1200">
                <a:solidFill>
                  <a:schemeClr val="tx1"/>
                </a:solidFill>
                <a:latin typeface="Arial" charset="0"/>
                <a:ea typeface="宋体" charset="-122"/>
                <a:cs typeface="+mn-cs"/>
              </a:defRPr>
            </a:lvl3pPr>
            <a:lvl4pPr marL="1512329" algn="l" rtl="0" fontAlgn="base">
              <a:spcBef>
                <a:spcPct val="0"/>
              </a:spcBef>
              <a:spcAft>
                <a:spcPct val="0"/>
              </a:spcAft>
              <a:defRPr kern="1200">
                <a:solidFill>
                  <a:schemeClr val="tx1"/>
                </a:solidFill>
                <a:latin typeface="Arial" charset="0"/>
                <a:ea typeface="宋体" charset="-122"/>
                <a:cs typeface="+mn-cs"/>
              </a:defRPr>
            </a:lvl4pPr>
            <a:lvl5pPr marL="2016439" algn="l" rtl="0" fontAlgn="base">
              <a:spcBef>
                <a:spcPct val="0"/>
              </a:spcBef>
              <a:spcAft>
                <a:spcPct val="0"/>
              </a:spcAft>
              <a:defRPr kern="1200">
                <a:solidFill>
                  <a:schemeClr val="tx1"/>
                </a:solidFill>
                <a:latin typeface="Arial" charset="0"/>
                <a:ea typeface="宋体" charset="-122"/>
                <a:cs typeface="+mn-cs"/>
              </a:defRPr>
            </a:lvl5pPr>
            <a:lvl6pPr marL="2520550" algn="l" defTabSz="1008219" rtl="0" eaLnBrk="1" latinLnBrk="0" hangingPunct="1">
              <a:defRPr kern="1200">
                <a:solidFill>
                  <a:schemeClr val="tx1"/>
                </a:solidFill>
                <a:latin typeface="Arial" charset="0"/>
                <a:ea typeface="宋体" charset="-122"/>
                <a:cs typeface="+mn-cs"/>
              </a:defRPr>
            </a:lvl6pPr>
            <a:lvl7pPr marL="3024659" algn="l" defTabSz="1008219" rtl="0" eaLnBrk="1" latinLnBrk="0" hangingPunct="1">
              <a:defRPr kern="1200">
                <a:solidFill>
                  <a:schemeClr val="tx1"/>
                </a:solidFill>
                <a:latin typeface="Arial" charset="0"/>
                <a:ea typeface="宋体" charset="-122"/>
                <a:cs typeface="+mn-cs"/>
              </a:defRPr>
            </a:lvl7pPr>
            <a:lvl8pPr marL="3528769" algn="l" defTabSz="1008219" rtl="0" eaLnBrk="1" latinLnBrk="0" hangingPunct="1">
              <a:defRPr kern="1200">
                <a:solidFill>
                  <a:schemeClr val="tx1"/>
                </a:solidFill>
                <a:latin typeface="Arial" charset="0"/>
                <a:ea typeface="宋体" charset="-122"/>
                <a:cs typeface="+mn-cs"/>
              </a:defRPr>
            </a:lvl8pPr>
            <a:lvl9pPr marL="4032879" algn="l" defTabSz="1008219"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17</a:t>
            </a:fld>
            <a:endParaRPr lang="en-US" altLang="zh-CN"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5443" y="3132559"/>
            <a:ext cx="6467586" cy="2851189"/>
          </a:xfrm>
          <a:prstGeom prst="rect">
            <a:avLst/>
          </a:prstGeom>
        </p:spPr>
      </p:pic>
      <p:sp>
        <p:nvSpPr>
          <p:cNvPr id="6" name="矩形 5"/>
          <p:cNvSpPr/>
          <p:nvPr/>
        </p:nvSpPr>
        <p:spPr>
          <a:xfrm>
            <a:off x="793766" y="6180724"/>
            <a:ext cx="10990668" cy="584775"/>
          </a:xfrm>
          <a:prstGeom prst="rect">
            <a:avLst/>
          </a:prstGeom>
        </p:spPr>
        <p:txBody>
          <a:bodyPr wrap="square">
            <a:spAutoFit/>
          </a:bodyPr>
          <a:lstStyle/>
          <a:p>
            <a:r>
              <a:rPr lang="en-US" altLang="zh-CN" sz="1600" dirty="0">
                <a:solidFill>
                  <a:srgbClr val="222222"/>
                </a:solidFill>
                <a:latin typeface="Times New Roman" panose="02020603050405020304" pitchFamily="18" charset="0"/>
                <a:cs typeface="Times New Roman" panose="02020603050405020304" pitchFamily="18" charset="0"/>
              </a:rPr>
              <a:t>Stephens-</a:t>
            </a:r>
            <a:r>
              <a:rPr lang="en-US" altLang="zh-CN" sz="1600" dirty="0" err="1">
                <a:solidFill>
                  <a:srgbClr val="222222"/>
                </a:solidFill>
                <a:latin typeface="Times New Roman" panose="02020603050405020304" pitchFamily="18" charset="0"/>
                <a:cs typeface="Times New Roman" panose="02020603050405020304" pitchFamily="18" charset="0"/>
              </a:rPr>
              <a:t>Davidowitz.S</a:t>
            </a:r>
            <a:r>
              <a:rPr lang="en-US" altLang="zh-CN" sz="1600" dirty="0">
                <a:solidFill>
                  <a:srgbClr val="222222"/>
                </a:solidFill>
                <a:latin typeface="Times New Roman" panose="02020603050405020304" pitchFamily="18" charset="0"/>
                <a:cs typeface="Times New Roman" panose="02020603050405020304" pitchFamily="18" charset="0"/>
              </a:rPr>
              <a:t>., “The cost of racial animus on a black candidate: Evidence using Google search data”, </a:t>
            </a:r>
            <a:r>
              <a:rPr lang="en-US" altLang="zh-CN" sz="1600" i="1" dirty="0">
                <a:solidFill>
                  <a:srgbClr val="222222"/>
                </a:solidFill>
                <a:latin typeface="Times New Roman" panose="02020603050405020304" pitchFamily="18" charset="0"/>
                <a:cs typeface="Times New Roman" panose="02020603050405020304" pitchFamily="18" charset="0"/>
              </a:rPr>
              <a:t>Journal of Public Economics</a:t>
            </a:r>
            <a:r>
              <a:rPr lang="en-US" altLang="zh-CN" sz="1600" dirty="0">
                <a:solidFill>
                  <a:srgbClr val="222222"/>
                </a:solidFill>
                <a:latin typeface="Times New Roman" panose="02020603050405020304" pitchFamily="18" charset="0"/>
                <a:cs typeface="Times New Roman" panose="02020603050405020304" pitchFamily="18" charset="0"/>
              </a:rPr>
              <a:t>, 2014, 118,26-40. </a:t>
            </a:r>
            <a:endParaRPr lang="zh-CN" altLang="en-US" sz="1600" dirty="0">
              <a:latin typeface="Times New Roman" panose="02020603050405020304" pitchFamily="18" charset="0"/>
              <a:cs typeface="Times New Roman" panose="02020603050405020304" pitchFamily="18" charset="0"/>
            </a:endParaRPr>
          </a:p>
        </p:txBody>
      </p:sp>
      <p:sp>
        <p:nvSpPr>
          <p:cNvPr id="7" name="标题 1">
            <a:extLst>
              <a:ext uri="{FF2B5EF4-FFF2-40B4-BE49-F238E27FC236}">
                <a16:creationId xmlns:a16="http://schemas.microsoft.com/office/drawing/2014/main" id="{8BFC5C90-AAD6-0A45-6B69-E4A5195AE7E3}"/>
              </a:ext>
            </a:extLst>
          </p:cNvPr>
          <p:cNvSpPr>
            <a:spLocks noGrp="1"/>
          </p:cNvSpPr>
          <p:nvPr>
            <p:ph type="title"/>
          </p:nvPr>
        </p:nvSpPr>
        <p:spPr>
          <a:xfrm>
            <a:off x="672148" y="266813"/>
            <a:ext cx="9145671" cy="857578"/>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数字留痕数据的意义</a:t>
            </a:r>
          </a:p>
        </p:txBody>
      </p:sp>
    </p:spTree>
    <p:extLst>
      <p:ext uri="{BB962C8B-B14F-4D97-AF65-F5344CB8AC3E}">
        <p14:creationId xmlns:p14="http://schemas.microsoft.com/office/powerpoint/2010/main" val="1931563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2147" y="911957"/>
            <a:ext cx="12098655" cy="1260211"/>
          </a:xfrm>
        </p:spPr>
        <p:txBody>
          <a:bodyPr>
            <a:normAutofit/>
          </a:bodyPr>
          <a:lstStyle/>
          <a:p>
            <a:pPr marL="390649" indent="-390649" algn="l" defTabSz="457200">
              <a:lnSpc>
                <a:spcPct val="150000"/>
              </a:lnSpc>
              <a:spcBef>
                <a:spcPct val="20000"/>
              </a:spcBef>
              <a:buFont typeface="Wingdings" panose="05000000000000000000" pitchFamily="2" charset="2"/>
              <a:buChar char="Ø"/>
            </a:pPr>
            <a:r>
              <a:rPr lang="en-US" altLang="zh-CN" sz="2400" b="1" dirty="0">
                <a:latin typeface="楷体" panose="02010609060101010101" pitchFamily="49" charset="-122"/>
                <a:ea typeface="楷体" panose="02010609060101010101" pitchFamily="49" charset="-122"/>
                <a:cs typeface="+mn-cs"/>
              </a:rPr>
              <a:t>Everybody Lies</a:t>
            </a:r>
            <a:endParaRPr lang="zh-CN" altLang="en-US" sz="2400" b="1" dirty="0">
              <a:latin typeface="楷体" panose="02010609060101010101" pitchFamily="49" charset="-122"/>
              <a:ea typeface="楷体" panose="02010609060101010101" pitchFamily="49" charset="-122"/>
              <a:cs typeface="+mn-cs"/>
            </a:endParaRPr>
          </a:p>
        </p:txBody>
      </p:sp>
      <p:sp>
        <p:nvSpPr>
          <p:cNvPr id="4" name="灯片编号占位符 3"/>
          <p:cNvSpPr>
            <a:spLocks noGrp="1"/>
          </p:cNvSpPr>
          <p:nvPr>
            <p:ph type="sldNum" sz="quarter" idx="4294967295"/>
          </p:nvPr>
        </p:nvSpPr>
        <p:spPr bwMode="auto">
          <a:xfrm>
            <a:off x="3276720" y="7207884"/>
            <a:ext cx="2352516" cy="353578"/>
          </a:xfrm>
          <a:prstGeom prst="rect">
            <a:avLst/>
          </a:prstGeom>
          <a:noFill/>
          <a:ln w="9525">
            <a:noFill/>
            <a:miter lim="800000"/>
            <a:headEnd/>
            <a:tailEnd/>
          </a:ln>
          <a:effectLst/>
        </p:spPr>
        <p:txBody>
          <a:bodyPr vert="horz" wrap="square" lIns="100823" tIns="50411" rIns="100823" bIns="50411" numCol="1" rtlCol="0" anchor="t" anchorCtr="0" compatLnSpc="1">
            <a:prstTxWarp prst="textNoShape">
              <a:avLst/>
            </a:prstTxWarp>
          </a:bodyPr>
          <a:lstStyle>
            <a:defPPr>
              <a:defRPr lang="en-US"/>
            </a:defPPr>
            <a:lvl1pPr algn="r" rtl="0" fontAlgn="base">
              <a:spcBef>
                <a:spcPct val="0"/>
              </a:spcBef>
              <a:spcAft>
                <a:spcPct val="0"/>
              </a:spcAft>
              <a:defRPr sz="1544" kern="1200">
                <a:solidFill>
                  <a:schemeClr val="tx1"/>
                </a:solidFill>
                <a:latin typeface="Arial" charset="0"/>
                <a:ea typeface="宋体" charset="-122"/>
                <a:cs typeface="+mn-cs"/>
              </a:defRPr>
            </a:lvl1pPr>
            <a:lvl2pPr marL="504110" algn="l" rtl="0" fontAlgn="base">
              <a:spcBef>
                <a:spcPct val="0"/>
              </a:spcBef>
              <a:spcAft>
                <a:spcPct val="0"/>
              </a:spcAft>
              <a:defRPr kern="1200">
                <a:solidFill>
                  <a:schemeClr val="tx1"/>
                </a:solidFill>
                <a:latin typeface="Arial" charset="0"/>
                <a:ea typeface="宋体" charset="-122"/>
                <a:cs typeface="+mn-cs"/>
              </a:defRPr>
            </a:lvl2pPr>
            <a:lvl3pPr marL="1008219" algn="l" rtl="0" fontAlgn="base">
              <a:spcBef>
                <a:spcPct val="0"/>
              </a:spcBef>
              <a:spcAft>
                <a:spcPct val="0"/>
              </a:spcAft>
              <a:defRPr kern="1200">
                <a:solidFill>
                  <a:schemeClr val="tx1"/>
                </a:solidFill>
                <a:latin typeface="Arial" charset="0"/>
                <a:ea typeface="宋体" charset="-122"/>
                <a:cs typeface="+mn-cs"/>
              </a:defRPr>
            </a:lvl3pPr>
            <a:lvl4pPr marL="1512329" algn="l" rtl="0" fontAlgn="base">
              <a:spcBef>
                <a:spcPct val="0"/>
              </a:spcBef>
              <a:spcAft>
                <a:spcPct val="0"/>
              </a:spcAft>
              <a:defRPr kern="1200">
                <a:solidFill>
                  <a:schemeClr val="tx1"/>
                </a:solidFill>
                <a:latin typeface="Arial" charset="0"/>
                <a:ea typeface="宋体" charset="-122"/>
                <a:cs typeface="+mn-cs"/>
              </a:defRPr>
            </a:lvl4pPr>
            <a:lvl5pPr marL="2016439" algn="l" rtl="0" fontAlgn="base">
              <a:spcBef>
                <a:spcPct val="0"/>
              </a:spcBef>
              <a:spcAft>
                <a:spcPct val="0"/>
              </a:spcAft>
              <a:defRPr kern="1200">
                <a:solidFill>
                  <a:schemeClr val="tx1"/>
                </a:solidFill>
                <a:latin typeface="Arial" charset="0"/>
                <a:ea typeface="宋体" charset="-122"/>
                <a:cs typeface="+mn-cs"/>
              </a:defRPr>
            </a:lvl5pPr>
            <a:lvl6pPr marL="2520550" algn="l" defTabSz="1008219" rtl="0" eaLnBrk="1" latinLnBrk="0" hangingPunct="1">
              <a:defRPr kern="1200">
                <a:solidFill>
                  <a:schemeClr val="tx1"/>
                </a:solidFill>
                <a:latin typeface="Arial" charset="0"/>
                <a:ea typeface="宋体" charset="-122"/>
                <a:cs typeface="+mn-cs"/>
              </a:defRPr>
            </a:lvl6pPr>
            <a:lvl7pPr marL="3024659" algn="l" defTabSz="1008219" rtl="0" eaLnBrk="1" latinLnBrk="0" hangingPunct="1">
              <a:defRPr kern="1200">
                <a:solidFill>
                  <a:schemeClr val="tx1"/>
                </a:solidFill>
                <a:latin typeface="Arial" charset="0"/>
                <a:ea typeface="宋体" charset="-122"/>
                <a:cs typeface="+mn-cs"/>
              </a:defRPr>
            </a:lvl7pPr>
            <a:lvl8pPr marL="3528769" algn="l" defTabSz="1008219" rtl="0" eaLnBrk="1" latinLnBrk="0" hangingPunct="1">
              <a:defRPr kern="1200">
                <a:solidFill>
                  <a:schemeClr val="tx1"/>
                </a:solidFill>
                <a:latin typeface="Arial" charset="0"/>
                <a:ea typeface="宋体" charset="-122"/>
                <a:cs typeface="+mn-cs"/>
              </a:defRPr>
            </a:lvl8pPr>
            <a:lvl9pPr marL="4032879" algn="l" defTabSz="1008219"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18</a:t>
            </a:fld>
            <a:endParaRPr lang="en-US" altLang="zh-CN" dirty="0"/>
          </a:p>
        </p:txBody>
      </p:sp>
      <p:pic>
        <p:nvPicPr>
          <p:cNvPr id="7" name="内容占位符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1195" y="1832897"/>
            <a:ext cx="3513011" cy="5136351"/>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7942" y="1203949"/>
            <a:ext cx="5757064" cy="5757064"/>
          </a:xfrm>
          <a:prstGeom prst="rect">
            <a:avLst/>
          </a:prstGeom>
        </p:spPr>
      </p:pic>
      <p:sp>
        <p:nvSpPr>
          <p:cNvPr id="9" name="标题 1">
            <a:extLst>
              <a:ext uri="{FF2B5EF4-FFF2-40B4-BE49-F238E27FC236}">
                <a16:creationId xmlns:a16="http://schemas.microsoft.com/office/drawing/2014/main" id="{1F99E6EB-2613-6BA6-00D8-B2FF5FBDDEFA}"/>
              </a:ext>
            </a:extLst>
          </p:cNvPr>
          <p:cNvSpPr txBox="1">
            <a:spLocks/>
          </p:cNvSpPr>
          <p:nvPr/>
        </p:nvSpPr>
        <p:spPr>
          <a:xfrm>
            <a:off x="672148" y="266813"/>
            <a:ext cx="9145671" cy="857578"/>
          </a:xfrm>
          <a:prstGeom prst="rect">
            <a:avLst/>
          </a:prstGeom>
        </p:spPr>
        <p:txBody>
          <a:bodyPr vert="horz" lIns="104306" tIns="52153" rIns="104306" bIns="52153" rtlCol="0" anchor="ctr">
            <a:normAutofit/>
          </a:bodyPr>
          <a:lstStyle>
            <a:lvl1pPr algn="ctr" defTabSz="1311226" rtl="0" eaLnBrk="1" latinLnBrk="0" hangingPunct="1">
              <a:spcBef>
                <a:spcPct val="0"/>
              </a:spcBef>
              <a:buNone/>
              <a:defRPr sz="6286" kern="1200">
                <a:solidFill>
                  <a:schemeClr val="tx1"/>
                </a:solidFill>
                <a:latin typeface="+mj-lt"/>
                <a:ea typeface="+mj-ea"/>
                <a:cs typeface="+mj-cs"/>
              </a:defRPr>
            </a:lvl1p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数字留痕数据的意义</a:t>
            </a:r>
          </a:p>
        </p:txBody>
      </p:sp>
    </p:spTree>
    <p:extLst>
      <p:ext uri="{BB962C8B-B14F-4D97-AF65-F5344CB8AC3E}">
        <p14:creationId xmlns:p14="http://schemas.microsoft.com/office/powerpoint/2010/main" val="2899607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bwMode="auto">
          <a:xfrm>
            <a:off x="3276720" y="7207884"/>
            <a:ext cx="2352516" cy="353578"/>
          </a:xfrm>
          <a:prstGeom prst="rect">
            <a:avLst/>
          </a:prstGeom>
          <a:noFill/>
          <a:ln w="9525">
            <a:noFill/>
            <a:miter lim="800000"/>
            <a:headEnd/>
            <a:tailEnd/>
          </a:ln>
          <a:effectLst/>
        </p:spPr>
        <p:txBody>
          <a:bodyPr vert="horz" wrap="square" lIns="100823" tIns="50411" rIns="100823" bIns="50411" numCol="1" rtlCol="0" anchor="t" anchorCtr="0" compatLnSpc="1">
            <a:prstTxWarp prst="textNoShape">
              <a:avLst/>
            </a:prstTxWarp>
          </a:bodyPr>
          <a:lstStyle>
            <a:defPPr>
              <a:defRPr lang="en-US"/>
            </a:defPPr>
            <a:lvl1pPr algn="r" rtl="0" fontAlgn="base">
              <a:spcBef>
                <a:spcPct val="0"/>
              </a:spcBef>
              <a:spcAft>
                <a:spcPct val="0"/>
              </a:spcAft>
              <a:defRPr sz="1544" kern="1200">
                <a:solidFill>
                  <a:schemeClr val="tx1"/>
                </a:solidFill>
                <a:latin typeface="Arial" charset="0"/>
                <a:ea typeface="宋体" charset="-122"/>
                <a:cs typeface="+mn-cs"/>
              </a:defRPr>
            </a:lvl1pPr>
            <a:lvl2pPr marL="504110" algn="l" rtl="0" fontAlgn="base">
              <a:spcBef>
                <a:spcPct val="0"/>
              </a:spcBef>
              <a:spcAft>
                <a:spcPct val="0"/>
              </a:spcAft>
              <a:defRPr kern="1200">
                <a:solidFill>
                  <a:schemeClr val="tx1"/>
                </a:solidFill>
                <a:latin typeface="Arial" charset="0"/>
                <a:ea typeface="宋体" charset="-122"/>
                <a:cs typeface="+mn-cs"/>
              </a:defRPr>
            </a:lvl2pPr>
            <a:lvl3pPr marL="1008219" algn="l" rtl="0" fontAlgn="base">
              <a:spcBef>
                <a:spcPct val="0"/>
              </a:spcBef>
              <a:spcAft>
                <a:spcPct val="0"/>
              </a:spcAft>
              <a:defRPr kern="1200">
                <a:solidFill>
                  <a:schemeClr val="tx1"/>
                </a:solidFill>
                <a:latin typeface="Arial" charset="0"/>
                <a:ea typeface="宋体" charset="-122"/>
                <a:cs typeface="+mn-cs"/>
              </a:defRPr>
            </a:lvl3pPr>
            <a:lvl4pPr marL="1512329" algn="l" rtl="0" fontAlgn="base">
              <a:spcBef>
                <a:spcPct val="0"/>
              </a:spcBef>
              <a:spcAft>
                <a:spcPct val="0"/>
              </a:spcAft>
              <a:defRPr kern="1200">
                <a:solidFill>
                  <a:schemeClr val="tx1"/>
                </a:solidFill>
                <a:latin typeface="Arial" charset="0"/>
                <a:ea typeface="宋体" charset="-122"/>
                <a:cs typeface="+mn-cs"/>
              </a:defRPr>
            </a:lvl4pPr>
            <a:lvl5pPr marL="2016439" algn="l" rtl="0" fontAlgn="base">
              <a:spcBef>
                <a:spcPct val="0"/>
              </a:spcBef>
              <a:spcAft>
                <a:spcPct val="0"/>
              </a:spcAft>
              <a:defRPr kern="1200">
                <a:solidFill>
                  <a:schemeClr val="tx1"/>
                </a:solidFill>
                <a:latin typeface="Arial" charset="0"/>
                <a:ea typeface="宋体" charset="-122"/>
                <a:cs typeface="+mn-cs"/>
              </a:defRPr>
            </a:lvl5pPr>
            <a:lvl6pPr marL="2520550" algn="l" defTabSz="1008219" rtl="0" eaLnBrk="1" latinLnBrk="0" hangingPunct="1">
              <a:defRPr kern="1200">
                <a:solidFill>
                  <a:schemeClr val="tx1"/>
                </a:solidFill>
                <a:latin typeface="Arial" charset="0"/>
                <a:ea typeface="宋体" charset="-122"/>
                <a:cs typeface="+mn-cs"/>
              </a:defRPr>
            </a:lvl6pPr>
            <a:lvl7pPr marL="3024659" algn="l" defTabSz="1008219" rtl="0" eaLnBrk="1" latinLnBrk="0" hangingPunct="1">
              <a:defRPr kern="1200">
                <a:solidFill>
                  <a:schemeClr val="tx1"/>
                </a:solidFill>
                <a:latin typeface="Arial" charset="0"/>
                <a:ea typeface="宋体" charset="-122"/>
                <a:cs typeface="+mn-cs"/>
              </a:defRPr>
            </a:lvl7pPr>
            <a:lvl8pPr marL="3528769" algn="l" defTabSz="1008219" rtl="0" eaLnBrk="1" latinLnBrk="0" hangingPunct="1">
              <a:defRPr kern="1200">
                <a:solidFill>
                  <a:schemeClr val="tx1"/>
                </a:solidFill>
                <a:latin typeface="Arial" charset="0"/>
                <a:ea typeface="宋体" charset="-122"/>
                <a:cs typeface="+mn-cs"/>
              </a:defRPr>
            </a:lvl8pPr>
            <a:lvl9pPr marL="4032879" algn="l" defTabSz="1008219"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19</a:t>
            </a:fld>
            <a:endParaRPr lang="en-US" altLang="zh-CN" dirty="0"/>
          </a:p>
        </p:txBody>
      </p:sp>
      <p:sp>
        <p:nvSpPr>
          <p:cNvPr id="3" name="内容占位符 2"/>
          <p:cNvSpPr>
            <a:spLocks noGrp="1"/>
          </p:cNvSpPr>
          <p:nvPr>
            <p:ph idx="1"/>
          </p:nvPr>
        </p:nvSpPr>
        <p:spPr>
          <a:xfrm>
            <a:off x="691470" y="1309588"/>
            <a:ext cx="11430605" cy="5063332"/>
          </a:xfrm>
        </p:spPr>
        <p:txBody>
          <a:bodyPr>
            <a:normAutofit/>
          </a:bodyPr>
          <a:lstStyle/>
          <a:p>
            <a:pPr marL="390649" indent="-390649" defTabSz="457200">
              <a:lnSpc>
                <a:spcPct val="150000"/>
              </a:lnSpc>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rPr>
              <a:t>网络留痕数据成为学术研究、商业分析的重要源泉</a:t>
            </a:r>
            <a:endParaRPr lang="en-US" altLang="zh-CN" sz="2400" b="1" dirty="0">
              <a:latin typeface="楷体" panose="02010609060101010101" pitchFamily="49" charset="-122"/>
              <a:ea typeface="楷体" panose="02010609060101010101" pitchFamily="49" charset="-122"/>
            </a:endParaRPr>
          </a:p>
          <a:p>
            <a:pPr marL="342900" indent="-342900" defTabSz="457200">
              <a:lnSpc>
                <a:spcPct val="125000"/>
              </a:lnSpc>
              <a:spcBef>
                <a:spcPts val="0"/>
              </a:spcBef>
            </a:pPr>
            <a:endParaRPr lang="en-US" altLang="zh-CN" sz="2000" dirty="0">
              <a:latin typeface="Calibri" panose="020F0502020204030204" pitchFamily="34" charset="0"/>
              <a:ea typeface="宋体" panose="02010600030101010101" pitchFamily="2" charset="-122"/>
            </a:endParaRPr>
          </a:p>
          <a:p>
            <a:pPr marL="342900" indent="-342900" defTabSz="457200">
              <a:lnSpc>
                <a:spcPct val="125000"/>
              </a:lnSpc>
              <a:spcBef>
                <a:spcPts val="0"/>
              </a:spcBef>
            </a:pPr>
            <a:r>
              <a:rPr lang="zh-CN" altLang="en-US" sz="2000" dirty="0">
                <a:latin typeface="Calibri" panose="020F0502020204030204" pitchFamily="34" charset="0"/>
                <a:ea typeface="宋体" panose="02010600030101010101" pitchFamily="2" charset="-122"/>
              </a:rPr>
              <a:t>网络检索</a:t>
            </a:r>
            <a:endParaRPr lang="en-US" altLang="zh-CN" sz="2000" dirty="0">
              <a:latin typeface="Calibri" panose="020F0502020204030204" pitchFamily="34" charset="0"/>
              <a:ea typeface="宋体" panose="02010600030101010101" pitchFamily="2" charset="-122"/>
            </a:endParaRPr>
          </a:p>
          <a:p>
            <a:pPr marL="342900" indent="-342900" defTabSz="457200">
              <a:lnSpc>
                <a:spcPct val="125000"/>
              </a:lnSpc>
              <a:spcBef>
                <a:spcPts val="0"/>
              </a:spcBef>
            </a:pPr>
            <a:r>
              <a:rPr lang="zh-CN" altLang="en-US" sz="2000" dirty="0">
                <a:latin typeface="Calibri" panose="020F0502020204030204" pitchFamily="34" charset="0"/>
                <a:ea typeface="宋体" panose="02010600030101010101" pitchFamily="2" charset="-122"/>
              </a:rPr>
              <a:t>网络论坛</a:t>
            </a:r>
            <a:endParaRPr lang="en-US" altLang="zh-CN" sz="2000" dirty="0">
              <a:latin typeface="Calibri" panose="020F0502020204030204" pitchFamily="34" charset="0"/>
              <a:ea typeface="宋体" panose="02010600030101010101" pitchFamily="2" charset="-122"/>
            </a:endParaRPr>
          </a:p>
          <a:p>
            <a:pPr marL="342900" indent="-342900" defTabSz="457200">
              <a:lnSpc>
                <a:spcPct val="125000"/>
              </a:lnSpc>
              <a:spcBef>
                <a:spcPts val="0"/>
              </a:spcBef>
            </a:pPr>
            <a:r>
              <a:rPr lang="zh-CN" altLang="en-US" sz="2000" dirty="0">
                <a:latin typeface="Calibri" panose="020F0502020204030204" pitchFamily="34" charset="0"/>
                <a:ea typeface="宋体" panose="02010600030101010101" pitchFamily="2" charset="-122"/>
              </a:rPr>
              <a:t>社交媒体</a:t>
            </a:r>
            <a:endParaRPr lang="en-US" altLang="zh-CN" sz="2000" dirty="0">
              <a:latin typeface="Calibri" panose="020F0502020204030204" pitchFamily="34" charset="0"/>
              <a:ea typeface="宋体" panose="02010600030101010101" pitchFamily="2" charset="-122"/>
            </a:endParaRPr>
          </a:p>
          <a:p>
            <a:pPr marL="342900" indent="-342900" defTabSz="457200">
              <a:lnSpc>
                <a:spcPct val="125000"/>
              </a:lnSpc>
              <a:spcBef>
                <a:spcPts val="0"/>
              </a:spcBef>
            </a:pPr>
            <a:r>
              <a:rPr lang="zh-CN" altLang="en-US" sz="2000" dirty="0">
                <a:latin typeface="Calibri" panose="020F0502020204030204" pitchFamily="34" charset="0"/>
                <a:ea typeface="宋体" panose="02010600030101010101" pitchFamily="2" charset="-122"/>
              </a:rPr>
              <a:t>购物网站</a:t>
            </a:r>
            <a:endParaRPr lang="en-US" altLang="zh-CN" sz="2000" dirty="0">
              <a:latin typeface="Calibri" panose="020F0502020204030204" pitchFamily="34" charset="0"/>
              <a:ea typeface="宋体" panose="02010600030101010101" pitchFamily="2" charset="-122"/>
            </a:endParaRPr>
          </a:p>
          <a:p>
            <a:pPr marL="342900" indent="-342900" defTabSz="457200">
              <a:lnSpc>
                <a:spcPct val="125000"/>
              </a:lnSpc>
              <a:spcBef>
                <a:spcPts val="0"/>
              </a:spcBef>
            </a:pPr>
            <a:r>
              <a:rPr lang="zh-CN" altLang="en-US" sz="2000" dirty="0">
                <a:latin typeface="Calibri" panose="020F0502020204030204" pitchFamily="34" charset="0"/>
                <a:ea typeface="宋体" panose="02010600030101010101" pitchFamily="2" charset="-122"/>
              </a:rPr>
              <a:t>交通出行</a:t>
            </a:r>
            <a:endParaRPr lang="en-US" altLang="zh-CN" sz="2000" dirty="0">
              <a:latin typeface="Calibri" panose="020F0502020204030204" pitchFamily="34" charset="0"/>
              <a:ea typeface="宋体" panose="02010600030101010101" pitchFamily="2" charset="-122"/>
            </a:endParaRPr>
          </a:p>
          <a:p>
            <a:endParaRPr lang="en-US" altLang="zh-CN" sz="3017" dirty="0"/>
          </a:p>
          <a:p>
            <a:endParaRPr lang="zh-CN" altLang="en-US" sz="3017" dirty="0"/>
          </a:p>
        </p:txBody>
      </p:sp>
      <p:sp>
        <p:nvSpPr>
          <p:cNvPr id="7" name="标题 1">
            <a:extLst>
              <a:ext uri="{FF2B5EF4-FFF2-40B4-BE49-F238E27FC236}">
                <a16:creationId xmlns:a16="http://schemas.microsoft.com/office/drawing/2014/main" id="{B38D4ECD-D160-B912-A6E0-8DD6BB535FE1}"/>
              </a:ext>
            </a:extLst>
          </p:cNvPr>
          <p:cNvSpPr txBox="1">
            <a:spLocks/>
          </p:cNvSpPr>
          <p:nvPr/>
        </p:nvSpPr>
        <p:spPr>
          <a:xfrm>
            <a:off x="672148" y="266813"/>
            <a:ext cx="9145671" cy="857578"/>
          </a:xfrm>
          <a:prstGeom prst="rect">
            <a:avLst/>
          </a:prstGeom>
        </p:spPr>
        <p:txBody>
          <a:bodyPr vert="horz" lIns="104306" tIns="52153" rIns="104306" bIns="52153" rtlCol="0" anchor="ctr">
            <a:normAutofit/>
          </a:bodyPr>
          <a:lstStyle>
            <a:lvl1pPr algn="ctr" defTabSz="1311226" rtl="0" eaLnBrk="1" latinLnBrk="0" hangingPunct="1">
              <a:spcBef>
                <a:spcPct val="0"/>
              </a:spcBef>
              <a:buNone/>
              <a:defRPr sz="6286" kern="1200">
                <a:solidFill>
                  <a:schemeClr val="tx1"/>
                </a:solidFill>
                <a:latin typeface="+mj-lt"/>
                <a:ea typeface="+mj-ea"/>
                <a:cs typeface="+mj-cs"/>
              </a:defRPr>
            </a:lvl1p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数字留痕数据的意义</a:t>
            </a:r>
          </a:p>
        </p:txBody>
      </p:sp>
    </p:spTree>
    <p:extLst>
      <p:ext uri="{BB962C8B-B14F-4D97-AF65-F5344CB8AC3E}">
        <p14:creationId xmlns:p14="http://schemas.microsoft.com/office/powerpoint/2010/main" val="4127988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72148" y="1019765"/>
            <a:ext cx="12098655" cy="6273164"/>
          </a:xfrm>
        </p:spPr>
        <p:txBody>
          <a:bodyPr>
            <a:normAutofit/>
          </a:bodyPr>
          <a:lstStyle/>
          <a:p>
            <a:endParaRPr lang="en-US" altLang="zh-CN" sz="4023" b="1" dirty="0"/>
          </a:p>
          <a:p>
            <a:endParaRPr lang="en-US" altLang="zh-CN" sz="4023" b="1" dirty="0">
              <a:latin typeface="微软雅黑" panose="020B0503020204020204" pitchFamily="34" charset="-122"/>
              <a:ea typeface="微软雅黑" panose="020B0503020204020204" pitchFamily="34" charset="-122"/>
            </a:endParaRPr>
          </a:p>
          <a:p>
            <a:endParaRPr lang="en-US" altLang="zh-CN" sz="4023" b="1" dirty="0">
              <a:latin typeface="微软雅黑" panose="020B0503020204020204" pitchFamily="34" charset="-122"/>
              <a:ea typeface="微软雅黑" panose="020B0503020204020204" pitchFamily="34" charset="-122"/>
            </a:endParaRPr>
          </a:p>
          <a:p>
            <a:pPr marL="457200" indent="-457200" defTabSz="1042988" fontAlgn="base">
              <a:lnSpc>
                <a:spcPct val="150000"/>
              </a:lnSpc>
              <a:spcAft>
                <a:spcPct val="0"/>
              </a:spcAft>
              <a:buFont typeface="Wingdings" panose="05000000000000000000" pitchFamily="2" charset="2"/>
              <a:buChar char="Ø"/>
            </a:pPr>
            <a:r>
              <a:rPr lang="zh-CN" altLang="en-US" sz="2800" b="1" dirty="0">
                <a:latin typeface="楷体" panose="02010609060101010101" pitchFamily="49" charset="-122"/>
                <a:ea typeface="楷体" panose="02010609060101010101" pitchFamily="49" charset="-122"/>
              </a:rPr>
              <a:t>课程简介</a:t>
            </a:r>
            <a:endParaRPr lang="en-US" altLang="zh-CN" sz="2800" b="1"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2121117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CE0375-F032-4187-940D-C93A7801164D}"/>
              </a:ext>
            </a:extLst>
          </p:cNvPr>
          <p:cNvSpPr>
            <a:spLocks noGrp="1"/>
          </p:cNvSpPr>
          <p:nvPr>
            <p:ph type="title"/>
          </p:nvPr>
        </p:nvSpPr>
        <p:spPr>
          <a:xfrm>
            <a:off x="672147" y="828303"/>
            <a:ext cx="12098655" cy="1260211"/>
          </a:xfrm>
        </p:spPr>
        <p:txBody>
          <a:bodyPr>
            <a:normAutofit/>
          </a:bodyPr>
          <a:lstStyle/>
          <a:p>
            <a:pPr marL="390649" indent="-390649" algn="l" defTabSz="457200">
              <a:lnSpc>
                <a:spcPct val="150000"/>
              </a:lnSpc>
              <a:spcBef>
                <a:spcPct val="20000"/>
              </a:spcBef>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cs typeface="+mn-cs"/>
              </a:rPr>
              <a:t>衣食住行之衣：雾霾天买了更多口罩</a:t>
            </a:r>
          </a:p>
        </p:txBody>
      </p:sp>
      <p:sp>
        <p:nvSpPr>
          <p:cNvPr id="6" name="文本框 5">
            <a:extLst>
              <a:ext uri="{FF2B5EF4-FFF2-40B4-BE49-F238E27FC236}">
                <a16:creationId xmlns:a16="http://schemas.microsoft.com/office/drawing/2014/main" id="{52A9B562-8168-4BD4-85EE-8970A176A139}"/>
              </a:ext>
            </a:extLst>
          </p:cNvPr>
          <p:cNvSpPr txBox="1"/>
          <p:nvPr/>
        </p:nvSpPr>
        <p:spPr>
          <a:xfrm>
            <a:off x="808827" y="6889123"/>
            <a:ext cx="11673288" cy="584775"/>
          </a:xfrm>
          <a:prstGeom prst="rect">
            <a:avLst/>
          </a:prstGeom>
          <a:noFill/>
        </p:spPr>
        <p:txBody>
          <a:bodyPr wrap="square">
            <a:spAutoFit/>
          </a:bodyPr>
          <a:lstStyle/>
          <a:p>
            <a:r>
              <a:rPr lang="en-US" altLang="zh-CN" sz="1600" dirty="0">
                <a:solidFill>
                  <a:srgbClr val="333333"/>
                </a:solidFill>
                <a:latin typeface="times new roman" panose="02020603050405020304" pitchFamily="18" charset="0"/>
              </a:rPr>
              <a:t> </a:t>
            </a:r>
            <a:r>
              <a:rPr lang="en-US" altLang="zh-CN" sz="1600" b="1" u="sng" dirty="0">
                <a:solidFill>
                  <a:srgbClr val="333333"/>
                </a:solidFill>
                <a:latin typeface="times new roman" panose="02020603050405020304" pitchFamily="18" charset="0"/>
              </a:rPr>
              <a:t>Cong Sun</a:t>
            </a:r>
            <a:r>
              <a:rPr lang="en-US" altLang="zh-CN" sz="1600" dirty="0">
                <a:solidFill>
                  <a:srgbClr val="333333"/>
                </a:solidFill>
                <a:latin typeface="times new roman" panose="02020603050405020304" pitchFamily="18" charset="0"/>
              </a:rPr>
              <a:t>, Matthew E. Kahn, </a:t>
            </a:r>
            <a:r>
              <a:rPr lang="en-US" altLang="zh-CN" sz="1600" dirty="0" err="1">
                <a:solidFill>
                  <a:srgbClr val="333333"/>
                </a:solidFill>
                <a:latin typeface="times new roman" panose="02020603050405020304" pitchFamily="18" charset="0"/>
              </a:rPr>
              <a:t>Siqi</a:t>
            </a:r>
            <a:r>
              <a:rPr lang="en-US" altLang="zh-CN" sz="1600" dirty="0">
                <a:solidFill>
                  <a:srgbClr val="333333"/>
                </a:solidFill>
                <a:latin typeface="times new roman" panose="02020603050405020304" pitchFamily="18" charset="0"/>
              </a:rPr>
              <a:t> Zheng. Self-Protection Investment Exacerbates Air Pollution Exposure Inequality in China.  </a:t>
            </a:r>
            <a:r>
              <a:rPr lang="en-US" altLang="zh-CN" sz="1600" i="1" dirty="0">
                <a:solidFill>
                  <a:srgbClr val="333333"/>
                </a:solidFill>
                <a:latin typeface="times new roman" panose="02020603050405020304" pitchFamily="18" charset="0"/>
              </a:rPr>
              <a:t>Ecological Economics</a:t>
            </a:r>
            <a:r>
              <a:rPr lang="en-US" altLang="zh-CN" sz="1600" dirty="0">
                <a:solidFill>
                  <a:srgbClr val="333333"/>
                </a:solidFill>
                <a:latin typeface="times new roman" panose="02020603050405020304" pitchFamily="18" charset="0"/>
              </a:rPr>
              <a:t>, 2017.</a:t>
            </a:r>
            <a:endParaRPr lang="zh-CN" altLang="en-US" sz="1600" dirty="0"/>
          </a:p>
        </p:txBody>
      </p:sp>
      <p:pic>
        <p:nvPicPr>
          <p:cNvPr id="10" name="内容占位符 4">
            <a:extLst>
              <a:ext uri="{FF2B5EF4-FFF2-40B4-BE49-F238E27FC236}">
                <a16:creationId xmlns:a16="http://schemas.microsoft.com/office/drawing/2014/main" id="{93BEB12D-6CAB-4F29-A133-4273392DBE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003" y="1970356"/>
            <a:ext cx="6608230" cy="4598789"/>
          </a:xfrm>
          <a:prstGeom prst="rect">
            <a:avLst/>
          </a:prstGeom>
        </p:spPr>
      </p:pic>
      <p:sp>
        <p:nvSpPr>
          <p:cNvPr id="5" name="标题 1">
            <a:extLst>
              <a:ext uri="{FF2B5EF4-FFF2-40B4-BE49-F238E27FC236}">
                <a16:creationId xmlns:a16="http://schemas.microsoft.com/office/drawing/2014/main" id="{EA6F44CE-C7B7-B28B-2141-9D022993D4F9}"/>
              </a:ext>
            </a:extLst>
          </p:cNvPr>
          <p:cNvSpPr txBox="1">
            <a:spLocks/>
          </p:cNvSpPr>
          <p:nvPr/>
        </p:nvSpPr>
        <p:spPr>
          <a:xfrm>
            <a:off x="672148" y="266813"/>
            <a:ext cx="9145671" cy="857578"/>
          </a:xfrm>
          <a:prstGeom prst="rect">
            <a:avLst/>
          </a:prstGeom>
        </p:spPr>
        <p:txBody>
          <a:bodyPr vert="horz" lIns="104306" tIns="52153" rIns="104306" bIns="52153" rtlCol="0" anchor="ctr">
            <a:normAutofit/>
          </a:bodyPr>
          <a:lstStyle>
            <a:lvl1pPr algn="ctr" defTabSz="1311226" rtl="0" eaLnBrk="1" latinLnBrk="0" hangingPunct="1">
              <a:spcBef>
                <a:spcPct val="0"/>
              </a:spcBef>
              <a:buNone/>
              <a:defRPr sz="6286" kern="1200">
                <a:solidFill>
                  <a:schemeClr val="tx1"/>
                </a:solidFill>
                <a:latin typeface="+mj-lt"/>
                <a:ea typeface="+mj-ea"/>
                <a:cs typeface="+mj-cs"/>
              </a:defRPr>
            </a:lvl1p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衣食住行中的大数据</a:t>
            </a:r>
          </a:p>
        </p:txBody>
      </p:sp>
    </p:spTree>
    <p:extLst>
      <p:ext uri="{BB962C8B-B14F-4D97-AF65-F5344CB8AC3E}">
        <p14:creationId xmlns:p14="http://schemas.microsoft.com/office/powerpoint/2010/main" val="1889231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52EAA4-EE84-4A5B-8B96-3598E45D7D6C}"/>
              </a:ext>
            </a:extLst>
          </p:cNvPr>
          <p:cNvSpPr>
            <a:spLocks noGrp="1"/>
          </p:cNvSpPr>
          <p:nvPr>
            <p:ph type="title"/>
          </p:nvPr>
        </p:nvSpPr>
        <p:spPr>
          <a:xfrm>
            <a:off x="600795" y="898236"/>
            <a:ext cx="12098655" cy="1260211"/>
          </a:xfrm>
        </p:spPr>
        <p:txBody>
          <a:bodyPr>
            <a:normAutofit/>
          </a:bodyPr>
          <a:lstStyle/>
          <a:p>
            <a:pPr marL="390649" indent="-390649" algn="l" defTabSz="457200">
              <a:lnSpc>
                <a:spcPct val="150000"/>
              </a:lnSpc>
              <a:spcBef>
                <a:spcPct val="20000"/>
              </a:spcBef>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cs typeface="+mn-cs"/>
              </a:rPr>
              <a:t>衣食住行之食：城市让吃货更幸福</a:t>
            </a:r>
          </a:p>
        </p:txBody>
      </p:sp>
      <p:pic>
        <p:nvPicPr>
          <p:cNvPr id="7" name="图片 6">
            <a:extLst>
              <a:ext uri="{FF2B5EF4-FFF2-40B4-BE49-F238E27FC236}">
                <a16:creationId xmlns:a16="http://schemas.microsoft.com/office/drawing/2014/main" id="{38CE6BE6-6B61-412C-8C57-FC30893DF1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5229" y="2004389"/>
            <a:ext cx="6357722" cy="3584971"/>
          </a:xfrm>
          <a:prstGeom prst="rect">
            <a:avLst/>
          </a:prstGeom>
        </p:spPr>
      </p:pic>
      <p:sp>
        <p:nvSpPr>
          <p:cNvPr id="6" name="文本框 5">
            <a:extLst>
              <a:ext uri="{FF2B5EF4-FFF2-40B4-BE49-F238E27FC236}">
                <a16:creationId xmlns:a16="http://schemas.microsoft.com/office/drawing/2014/main" id="{97EFE36B-158A-4A6F-AC4E-BF6FDCCC423F}"/>
              </a:ext>
            </a:extLst>
          </p:cNvPr>
          <p:cNvSpPr txBox="1"/>
          <p:nvPr/>
        </p:nvSpPr>
        <p:spPr>
          <a:xfrm>
            <a:off x="678325" y="6541456"/>
            <a:ext cx="12204900" cy="584775"/>
          </a:xfrm>
          <a:prstGeom prst="rect">
            <a:avLst/>
          </a:prstGeom>
          <a:noFill/>
        </p:spPr>
        <p:txBody>
          <a:bodyPr wrap="square">
            <a:spAutoFit/>
          </a:bodyPr>
          <a:lstStyle/>
          <a:p>
            <a:pPr algn="just">
              <a:spcAft>
                <a:spcPts val="1509"/>
              </a:spcAft>
            </a:pPr>
            <a:r>
              <a:rPr lang="zh-CN" altLang="zh-CN" sz="1600" kern="0" dirty="0">
                <a:latin typeface="Times New Roman" panose="02020603050405020304" pitchFamily="18" charset="0"/>
                <a:ea typeface="仿宋" panose="02010609060101010101" pitchFamily="49" charset="-122"/>
                <a:cs typeface="URWPalladioL-Bold"/>
              </a:rPr>
              <a:t>李兵、郭冬梅、刘思勤，《城市规模、人口结构与不可贸易品多样性——基于“大众点评网”的大数据分析》，《经济研究》，</a:t>
            </a:r>
            <a:r>
              <a:rPr lang="en-US" altLang="zh-CN" sz="1600" kern="0" dirty="0">
                <a:latin typeface="Times New Roman" panose="02020603050405020304" pitchFamily="18" charset="0"/>
                <a:ea typeface="仿宋" panose="02010609060101010101" pitchFamily="49" charset="-122"/>
                <a:cs typeface="URWPalladioL-Bold"/>
              </a:rPr>
              <a:t>2019</a:t>
            </a:r>
            <a:r>
              <a:rPr lang="zh-CN" altLang="zh-CN" sz="1600" kern="0" dirty="0">
                <a:latin typeface="Times New Roman" panose="02020603050405020304" pitchFamily="18" charset="0"/>
                <a:ea typeface="仿宋" panose="02010609060101010101" pitchFamily="49" charset="-122"/>
                <a:cs typeface="URWPalladioL-Bold"/>
              </a:rPr>
              <a:t>年第</a:t>
            </a:r>
            <a:r>
              <a:rPr lang="en-US" altLang="zh-CN" sz="1600" kern="0" dirty="0">
                <a:latin typeface="Times New Roman" panose="02020603050405020304" pitchFamily="18" charset="0"/>
                <a:ea typeface="仿宋" panose="02010609060101010101" pitchFamily="49" charset="-122"/>
                <a:cs typeface="URWPalladioL-Bold"/>
              </a:rPr>
              <a:t>1</a:t>
            </a:r>
            <a:r>
              <a:rPr lang="zh-CN" altLang="zh-CN" sz="1600" kern="0" dirty="0">
                <a:latin typeface="Times New Roman" panose="02020603050405020304" pitchFamily="18" charset="0"/>
                <a:ea typeface="仿宋" panose="02010609060101010101" pitchFamily="49" charset="-122"/>
                <a:cs typeface="URWPalladioL-Bold"/>
              </a:rPr>
              <a:t>期。</a:t>
            </a:r>
            <a:endParaRPr lang="zh-CN" altLang="zh-CN" sz="1600" kern="100" dirty="0">
              <a:latin typeface="等线" panose="02010600030101010101" pitchFamily="2" charset="-122"/>
              <a:ea typeface="等线" panose="02010600030101010101" pitchFamily="2" charset="-122"/>
              <a:cs typeface="Times New Roman" panose="02020603050405020304" pitchFamily="18" charset="0"/>
            </a:endParaRPr>
          </a:p>
        </p:txBody>
      </p:sp>
      <p:pic>
        <p:nvPicPr>
          <p:cNvPr id="9" name="内容占位符 4">
            <a:extLst>
              <a:ext uri="{FF2B5EF4-FFF2-40B4-BE49-F238E27FC236}">
                <a16:creationId xmlns:a16="http://schemas.microsoft.com/office/drawing/2014/main" id="{C63600ED-C4CE-4AD5-81D4-89686CDBD5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979" y="2134885"/>
            <a:ext cx="7216652" cy="4152470"/>
          </a:xfrm>
          <a:prstGeom prst="rect">
            <a:avLst/>
          </a:prstGeom>
        </p:spPr>
      </p:pic>
      <p:sp>
        <p:nvSpPr>
          <p:cNvPr id="3" name="标题 1">
            <a:extLst>
              <a:ext uri="{FF2B5EF4-FFF2-40B4-BE49-F238E27FC236}">
                <a16:creationId xmlns:a16="http://schemas.microsoft.com/office/drawing/2014/main" id="{858AFD87-968D-27E6-1965-8CC2F3D6C09D}"/>
              </a:ext>
            </a:extLst>
          </p:cNvPr>
          <p:cNvSpPr txBox="1">
            <a:spLocks/>
          </p:cNvSpPr>
          <p:nvPr/>
        </p:nvSpPr>
        <p:spPr>
          <a:xfrm>
            <a:off x="672148" y="266813"/>
            <a:ext cx="9145671" cy="857578"/>
          </a:xfrm>
          <a:prstGeom prst="rect">
            <a:avLst/>
          </a:prstGeom>
        </p:spPr>
        <p:txBody>
          <a:bodyPr vert="horz" lIns="104306" tIns="52153" rIns="104306" bIns="52153" rtlCol="0" anchor="ctr">
            <a:normAutofit/>
          </a:bodyPr>
          <a:lstStyle>
            <a:lvl1pPr algn="ctr" defTabSz="1311226" rtl="0" eaLnBrk="1" latinLnBrk="0" hangingPunct="1">
              <a:spcBef>
                <a:spcPct val="0"/>
              </a:spcBef>
              <a:buNone/>
              <a:defRPr sz="6286" kern="1200">
                <a:solidFill>
                  <a:schemeClr val="tx1"/>
                </a:solidFill>
                <a:latin typeface="+mj-lt"/>
                <a:ea typeface="+mj-ea"/>
                <a:cs typeface="+mj-cs"/>
              </a:defRPr>
            </a:lvl1p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衣食住行中的大数据</a:t>
            </a:r>
          </a:p>
        </p:txBody>
      </p:sp>
    </p:spTree>
    <p:extLst>
      <p:ext uri="{BB962C8B-B14F-4D97-AF65-F5344CB8AC3E}">
        <p14:creationId xmlns:p14="http://schemas.microsoft.com/office/powerpoint/2010/main" val="1159529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1517BF-ABDC-4324-A162-3F28920F5B12}"/>
              </a:ext>
            </a:extLst>
          </p:cNvPr>
          <p:cNvSpPr>
            <a:spLocks noGrp="1"/>
          </p:cNvSpPr>
          <p:nvPr>
            <p:ph type="title"/>
          </p:nvPr>
        </p:nvSpPr>
        <p:spPr>
          <a:xfrm>
            <a:off x="642281" y="732379"/>
            <a:ext cx="12098655" cy="1260211"/>
          </a:xfrm>
        </p:spPr>
        <p:txBody>
          <a:bodyPr>
            <a:normAutofit/>
          </a:bodyPr>
          <a:lstStyle/>
          <a:p>
            <a:pPr marL="390649" indent="-390649" algn="l" defTabSz="457200">
              <a:lnSpc>
                <a:spcPct val="150000"/>
              </a:lnSpc>
              <a:spcBef>
                <a:spcPct val="20000"/>
              </a:spcBef>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cs typeface="+mn-cs"/>
              </a:rPr>
              <a:t>衣食住行之住：买房选房都靠网络</a:t>
            </a:r>
          </a:p>
        </p:txBody>
      </p:sp>
      <p:sp>
        <p:nvSpPr>
          <p:cNvPr id="7" name="内容占位符 6">
            <a:extLst>
              <a:ext uri="{FF2B5EF4-FFF2-40B4-BE49-F238E27FC236}">
                <a16:creationId xmlns:a16="http://schemas.microsoft.com/office/drawing/2014/main" id="{3143019E-955B-4D19-9638-A835CA8835FA}"/>
              </a:ext>
            </a:extLst>
          </p:cNvPr>
          <p:cNvSpPr>
            <a:spLocks noGrp="1"/>
          </p:cNvSpPr>
          <p:nvPr>
            <p:ph idx="1"/>
          </p:nvPr>
        </p:nvSpPr>
        <p:spPr>
          <a:xfrm>
            <a:off x="699509" y="992805"/>
            <a:ext cx="12098655" cy="6273164"/>
          </a:xfrm>
        </p:spPr>
        <p:txBody>
          <a:bodyPr>
            <a:normAutofit/>
          </a:bodyPr>
          <a:lstStyle/>
          <a:p>
            <a:endParaRPr lang="en-US" altLang="zh-CN" dirty="0"/>
          </a:p>
          <a:p>
            <a:endParaRPr lang="en-US" altLang="zh-CN" dirty="0"/>
          </a:p>
          <a:p>
            <a:endParaRPr lang="en-US" altLang="zh-CN" dirty="0"/>
          </a:p>
          <a:p>
            <a:endParaRPr lang="en-US" altLang="zh-CN" dirty="0"/>
          </a:p>
          <a:p>
            <a:endParaRPr lang="en-US" altLang="zh-CN" dirty="0"/>
          </a:p>
          <a:p>
            <a:endParaRPr lang="en-US" altLang="zh-CN" sz="3520" dirty="0"/>
          </a:p>
          <a:p>
            <a:r>
              <a:rPr lang="zh-CN" altLang="en-US" sz="2000" dirty="0"/>
              <a:t>有研究显示雾霾天，房屋成交价会上升</a:t>
            </a:r>
            <a:r>
              <a:rPr lang="en-US" altLang="zh-CN" sz="2000" dirty="0"/>
              <a:t>0.65%</a:t>
            </a:r>
            <a:endParaRPr lang="zh-CN" altLang="en-US" sz="2000" dirty="0"/>
          </a:p>
        </p:txBody>
      </p:sp>
      <p:pic>
        <p:nvPicPr>
          <p:cNvPr id="8" name="内容占位符 4">
            <a:extLst>
              <a:ext uri="{FF2B5EF4-FFF2-40B4-BE49-F238E27FC236}">
                <a16:creationId xmlns:a16="http://schemas.microsoft.com/office/drawing/2014/main" id="{98C601F5-B1E2-4C37-A992-F0BBB4D19F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1035" y="1770204"/>
            <a:ext cx="7620448" cy="3863460"/>
          </a:xfrm>
          <a:prstGeom prst="rect">
            <a:avLst/>
          </a:prstGeom>
        </p:spPr>
      </p:pic>
      <p:sp>
        <p:nvSpPr>
          <p:cNvPr id="10" name="文本框 9">
            <a:extLst>
              <a:ext uri="{FF2B5EF4-FFF2-40B4-BE49-F238E27FC236}">
                <a16:creationId xmlns:a16="http://schemas.microsoft.com/office/drawing/2014/main" id="{37257A9F-676A-4B0A-8122-40209F3DD2E9}"/>
              </a:ext>
            </a:extLst>
          </p:cNvPr>
          <p:cNvSpPr txBox="1"/>
          <p:nvPr/>
        </p:nvSpPr>
        <p:spPr>
          <a:xfrm>
            <a:off x="1109041" y="6797979"/>
            <a:ext cx="12098655" cy="584775"/>
          </a:xfrm>
          <a:prstGeom prst="rect">
            <a:avLst/>
          </a:prstGeom>
          <a:noFill/>
        </p:spPr>
        <p:txBody>
          <a:bodyPr wrap="square">
            <a:spAutoFit/>
          </a:bodyPr>
          <a:lstStyle/>
          <a:p>
            <a:pPr algn="l"/>
            <a:r>
              <a:rPr lang="en-US" altLang="zh-CN" sz="1600" dirty="0">
                <a:solidFill>
                  <a:srgbClr val="000000"/>
                </a:solidFill>
                <a:latin typeface="Microsoft YaHei" panose="020B0503020204020204" pitchFamily="34" charset="-122"/>
                <a:ea typeface="Microsoft YaHei" panose="020B0503020204020204" pitchFamily="34" charset="-122"/>
              </a:rPr>
              <a:t>Qin Y , Wu J , Yan J . Negotiating housing deal on a polluted day: Consequences and possible explanations. Journal of Environmental Economics and Management, 2019, 94</a:t>
            </a:r>
            <a:r>
              <a:rPr lang="zh-CN" altLang="en-US" sz="1600" dirty="0">
                <a:solidFill>
                  <a:srgbClr val="000000"/>
                </a:solidFill>
                <a:latin typeface="Microsoft YaHei" panose="020B0503020204020204" pitchFamily="34" charset="-122"/>
                <a:ea typeface="Microsoft YaHei" panose="020B0503020204020204" pitchFamily="34" charset="-122"/>
              </a:rPr>
              <a:t>，</a:t>
            </a:r>
            <a:r>
              <a:rPr lang="en-US" altLang="zh-CN" sz="1600" dirty="0">
                <a:solidFill>
                  <a:srgbClr val="000000"/>
                </a:solidFill>
                <a:latin typeface="Microsoft YaHei" panose="020B0503020204020204" pitchFamily="34" charset="-122"/>
                <a:ea typeface="Microsoft YaHei" panose="020B0503020204020204" pitchFamily="34" charset="-122"/>
              </a:rPr>
              <a:t>161-187.</a:t>
            </a:r>
          </a:p>
        </p:txBody>
      </p:sp>
      <p:sp>
        <p:nvSpPr>
          <p:cNvPr id="3" name="标题 1">
            <a:extLst>
              <a:ext uri="{FF2B5EF4-FFF2-40B4-BE49-F238E27FC236}">
                <a16:creationId xmlns:a16="http://schemas.microsoft.com/office/drawing/2014/main" id="{94A05D4D-268B-BF9E-3D19-B37915CD510D}"/>
              </a:ext>
            </a:extLst>
          </p:cNvPr>
          <p:cNvSpPr txBox="1">
            <a:spLocks/>
          </p:cNvSpPr>
          <p:nvPr/>
        </p:nvSpPr>
        <p:spPr>
          <a:xfrm>
            <a:off x="672148" y="266813"/>
            <a:ext cx="9145671" cy="857578"/>
          </a:xfrm>
          <a:prstGeom prst="rect">
            <a:avLst/>
          </a:prstGeom>
        </p:spPr>
        <p:txBody>
          <a:bodyPr vert="horz" lIns="104306" tIns="52153" rIns="104306" bIns="52153" rtlCol="0" anchor="ctr">
            <a:normAutofit/>
          </a:bodyPr>
          <a:lstStyle>
            <a:lvl1pPr algn="ctr" defTabSz="1311226" rtl="0" eaLnBrk="1" latinLnBrk="0" hangingPunct="1">
              <a:spcBef>
                <a:spcPct val="0"/>
              </a:spcBef>
              <a:buNone/>
              <a:defRPr sz="6286" kern="1200">
                <a:solidFill>
                  <a:schemeClr val="tx1"/>
                </a:solidFill>
                <a:latin typeface="+mj-lt"/>
                <a:ea typeface="+mj-ea"/>
                <a:cs typeface="+mj-cs"/>
              </a:defRPr>
            </a:lvl1p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衣食住行中的大数据</a:t>
            </a:r>
          </a:p>
        </p:txBody>
      </p:sp>
    </p:spTree>
    <p:extLst>
      <p:ext uri="{BB962C8B-B14F-4D97-AF65-F5344CB8AC3E}">
        <p14:creationId xmlns:p14="http://schemas.microsoft.com/office/powerpoint/2010/main" val="4198482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bwMode="auto">
          <a:xfrm>
            <a:off x="3276720" y="7207884"/>
            <a:ext cx="2352516" cy="353578"/>
          </a:xfrm>
          <a:prstGeom prst="rect">
            <a:avLst/>
          </a:prstGeom>
          <a:noFill/>
          <a:ln w="9525">
            <a:noFill/>
            <a:miter lim="800000"/>
            <a:headEnd/>
            <a:tailEnd/>
          </a:ln>
          <a:effectLst/>
        </p:spPr>
        <p:txBody>
          <a:bodyPr vert="horz" wrap="square" lIns="100823" tIns="50411" rIns="100823" bIns="50411" numCol="1" rtlCol="0" anchor="t" anchorCtr="0" compatLnSpc="1">
            <a:prstTxWarp prst="textNoShape">
              <a:avLst/>
            </a:prstTxWarp>
          </a:bodyPr>
          <a:lstStyle>
            <a:defPPr>
              <a:defRPr lang="en-US"/>
            </a:defPPr>
            <a:lvl1pPr algn="r" rtl="0" fontAlgn="base">
              <a:spcBef>
                <a:spcPct val="0"/>
              </a:spcBef>
              <a:spcAft>
                <a:spcPct val="0"/>
              </a:spcAft>
              <a:defRPr sz="1544" kern="1200">
                <a:solidFill>
                  <a:schemeClr val="tx1"/>
                </a:solidFill>
                <a:latin typeface="Arial" charset="0"/>
                <a:ea typeface="宋体" charset="-122"/>
                <a:cs typeface="+mn-cs"/>
              </a:defRPr>
            </a:lvl1pPr>
            <a:lvl2pPr marL="504110" algn="l" rtl="0" fontAlgn="base">
              <a:spcBef>
                <a:spcPct val="0"/>
              </a:spcBef>
              <a:spcAft>
                <a:spcPct val="0"/>
              </a:spcAft>
              <a:defRPr kern="1200">
                <a:solidFill>
                  <a:schemeClr val="tx1"/>
                </a:solidFill>
                <a:latin typeface="Arial" charset="0"/>
                <a:ea typeface="宋体" charset="-122"/>
                <a:cs typeface="+mn-cs"/>
              </a:defRPr>
            </a:lvl2pPr>
            <a:lvl3pPr marL="1008219" algn="l" rtl="0" fontAlgn="base">
              <a:spcBef>
                <a:spcPct val="0"/>
              </a:spcBef>
              <a:spcAft>
                <a:spcPct val="0"/>
              </a:spcAft>
              <a:defRPr kern="1200">
                <a:solidFill>
                  <a:schemeClr val="tx1"/>
                </a:solidFill>
                <a:latin typeface="Arial" charset="0"/>
                <a:ea typeface="宋体" charset="-122"/>
                <a:cs typeface="+mn-cs"/>
              </a:defRPr>
            </a:lvl3pPr>
            <a:lvl4pPr marL="1512329" algn="l" rtl="0" fontAlgn="base">
              <a:spcBef>
                <a:spcPct val="0"/>
              </a:spcBef>
              <a:spcAft>
                <a:spcPct val="0"/>
              </a:spcAft>
              <a:defRPr kern="1200">
                <a:solidFill>
                  <a:schemeClr val="tx1"/>
                </a:solidFill>
                <a:latin typeface="Arial" charset="0"/>
                <a:ea typeface="宋体" charset="-122"/>
                <a:cs typeface="+mn-cs"/>
              </a:defRPr>
            </a:lvl4pPr>
            <a:lvl5pPr marL="2016439" algn="l" rtl="0" fontAlgn="base">
              <a:spcBef>
                <a:spcPct val="0"/>
              </a:spcBef>
              <a:spcAft>
                <a:spcPct val="0"/>
              </a:spcAft>
              <a:defRPr kern="1200">
                <a:solidFill>
                  <a:schemeClr val="tx1"/>
                </a:solidFill>
                <a:latin typeface="Arial" charset="0"/>
                <a:ea typeface="宋体" charset="-122"/>
                <a:cs typeface="+mn-cs"/>
              </a:defRPr>
            </a:lvl5pPr>
            <a:lvl6pPr marL="2520550" algn="l" defTabSz="1008219" rtl="0" eaLnBrk="1" latinLnBrk="0" hangingPunct="1">
              <a:defRPr kern="1200">
                <a:solidFill>
                  <a:schemeClr val="tx1"/>
                </a:solidFill>
                <a:latin typeface="Arial" charset="0"/>
                <a:ea typeface="宋体" charset="-122"/>
                <a:cs typeface="+mn-cs"/>
              </a:defRPr>
            </a:lvl6pPr>
            <a:lvl7pPr marL="3024659" algn="l" defTabSz="1008219" rtl="0" eaLnBrk="1" latinLnBrk="0" hangingPunct="1">
              <a:defRPr kern="1200">
                <a:solidFill>
                  <a:schemeClr val="tx1"/>
                </a:solidFill>
                <a:latin typeface="Arial" charset="0"/>
                <a:ea typeface="宋体" charset="-122"/>
                <a:cs typeface="+mn-cs"/>
              </a:defRPr>
            </a:lvl7pPr>
            <a:lvl8pPr marL="3528769" algn="l" defTabSz="1008219" rtl="0" eaLnBrk="1" latinLnBrk="0" hangingPunct="1">
              <a:defRPr kern="1200">
                <a:solidFill>
                  <a:schemeClr val="tx1"/>
                </a:solidFill>
                <a:latin typeface="Arial" charset="0"/>
                <a:ea typeface="宋体" charset="-122"/>
                <a:cs typeface="+mn-cs"/>
              </a:defRPr>
            </a:lvl8pPr>
            <a:lvl9pPr marL="4032879" algn="l" defTabSz="1008219"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23</a:t>
            </a:fld>
            <a:endParaRPr lang="en-US" altLang="zh-CN" dirty="0"/>
          </a:p>
        </p:txBody>
      </p:sp>
      <p:sp>
        <p:nvSpPr>
          <p:cNvPr id="8" name="内容占位符 7">
            <a:extLst>
              <a:ext uri="{FF2B5EF4-FFF2-40B4-BE49-F238E27FC236}">
                <a16:creationId xmlns:a16="http://schemas.microsoft.com/office/drawing/2014/main" id="{9A680F30-B21B-433A-BB41-6DDDE5376AEC}"/>
              </a:ext>
            </a:extLst>
          </p:cNvPr>
          <p:cNvSpPr>
            <a:spLocks noGrp="1"/>
          </p:cNvSpPr>
          <p:nvPr>
            <p:ph idx="1"/>
          </p:nvPr>
        </p:nvSpPr>
        <p:spPr>
          <a:xfrm>
            <a:off x="676787" y="1185329"/>
            <a:ext cx="11318412" cy="6120680"/>
          </a:xfrm>
        </p:spPr>
        <p:txBody>
          <a:bodyPr>
            <a:normAutofit/>
          </a:bodyPr>
          <a:lstStyle/>
          <a:p>
            <a:pPr marL="390649" indent="-390649" defTabSz="457200">
              <a:lnSpc>
                <a:spcPct val="150000"/>
              </a:lnSpc>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rPr>
              <a:t>衣食住行之行：滴滴与加班数据</a:t>
            </a:r>
            <a:endParaRPr lang="en-US" altLang="zh-CN" sz="2400" b="1" dirty="0">
              <a:latin typeface="楷体" panose="02010609060101010101" pitchFamily="49" charset="-122"/>
              <a:ea typeface="楷体" panose="02010609060101010101" pitchFamily="49" charset="-122"/>
            </a:endParaRPr>
          </a:p>
          <a:p>
            <a:pPr>
              <a:lnSpc>
                <a:spcPct val="125000"/>
              </a:lnSpc>
              <a:spcBef>
                <a:spcPts val="0"/>
              </a:spcBef>
            </a:pPr>
            <a:endParaRPr lang="en-US" altLang="zh-CN" sz="2000" dirty="0"/>
          </a:p>
          <a:p>
            <a:pPr>
              <a:lnSpc>
                <a:spcPct val="125000"/>
              </a:lnSpc>
              <a:spcBef>
                <a:spcPts val="0"/>
              </a:spcBef>
            </a:pPr>
            <a:r>
              <a:rPr lang="zh-CN" altLang="en-US" sz="2000" dirty="0"/>
              <a:t>前两年，滴滴搞了一个加班数据，看哪个互联网公司附近晚上滴滴使用更活跃</a:t>
            </a:r>
            <a:endParaRPr lang="en-US" altLang="zh-CN" sz="2000" dirty="0"/>
          </a:p>
          <a:p>
            <a:pPr>
              <a:lnSpc>
                <a:spcPct val="125000"/>
              </a:lnSpc>
              <a:spcBef>
                <a:spcPts val="0"/>
              </a:spcBef>
            </a:pPr>
            <a:endParaRPr lang="en-US" altLang="zh-CN" sz="2000" dirty="0"/>
          </a:p>
          <a:p>
            <a:pPr>
              <a:lnSpc>
                <a:spcPct val="125000"/>
              </a:lnSpc>
              <a:spcBef>
                <a:spcPts val="0"/>
              </a:spcBef>
            </a:pPr>
            <a:endParaRPr lang="en-US" altLang="zh-CN" sz="2000" dirty="0"/>
          </a:p>
          <a:p>
            <a:pPr>
              <a:lnSpc>
                <a:spcPct val="125000"/>
              </a:lnSpc>
              <a:spcBef>
                <a:spcPts val="0"/>
              </a:spcBef>
            </a:pPr>
            <a:endParaRPr lang="en-US" altLang="zh-CN" sz="2000" dirty="0"/>
          </a:p>
          <a:p>
            <a:pPr>
              <a:lnSpc>
                <a:spcPct val="125000"/>
              </a:lnSpc>
              <a:spcBef>
                <a:spcPts val="0"/>
              </a:spcBef>
            </a:pPr>
            <a:endParaRPr lang="en-US" altLang="zh-CN" sz="2000" dirty="0"/>
          </a:p>
          <a:p>
            <a:pPr>
              <a:lnSpc>
                <a:spcPct val="125000"/>
              </a:lnSpc>
              <a:spcBef>
                <a:spcPts val="0"/>
              </a:spcBef>
            </a:pPr>
            <a:endParaRPr lang="en-US" altLang="zh-CN" sz="2000" dirty="0"/>
          </a:p>
          <a:p>
            <a:pPr>
              <a:lnSpc>
                <a:spcPct val="125000"/>
              </a:lnSpc>
              <a:spcBef>
                <a:spcPts val="0"/>
              </a:spcBef>
            </a:pPr>
            <a:endParaRPr lang="en-US" altLang="zh-CN" sz="2000" dirty="0"/>
          </a:p>
        </p:txBody>
      </p:sp>
      <p:pic>
        <p:nvPicPr>
          <p:cNvPr id="10" name="内容占位符 4">
            <a:extLst>
              <a:ext uri="{FF2B5EF4-FFF2-40B4-BE49-F238E27FC236}">
                <a16:creationId xmlns:a16="http://schemas.microsoft.com/office/drawing/2014/main" id="{41BDEA24-AB72-419C-BFA1-A115E69178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8998" y="2806563"/>
            <a:ext cx="8764953" cy="4559771"/>
          </a:xfrm>
          <a:prstGeom prst="rect">
            <a:avLst/>
          </a:prstGeom>
        </p:spPr>
      </p:pic>
      <p:sp>
        <p:nvSpPr>
          <p:cNvPr id="3" name="标题 1">
            <a:extLst>
              <a:ext uri="{FF2B5EF4-FFF2-40B4-BE49-F238E27FC236}">
                <a16:creationId xmlns:a16="http://schemas.microsoft.com/office/drawing/2014/main" id="{7CFEC16D-3F34-5CC6-BCD6-2D914B2A2E00}"/>
              </a:ext>
            </a:extLst>
          </p:cNvPr>
          <p:cNvSpPr txBox="1">
            <a:spLocks/>
          </p:cNvSpPr>
          <p:nvPr/>
        </p:nvSpPr>
        <p:spPr>
          <a:xfrm>
            <a:off x="672148" y="266813"/>
            <a:ext cx="9145671" cy="857578"/>
          </a:xfrm>
          <a:prstGeom prst="rect">
            <a:avLst/>
          </a:prstGeom>
        </p:spPr>
        <p:txBody>
          <a:bodyPr vert="horz" lIns="104306" tIns="52153" rIns="104306" bIns="52153" rtlCol="0" anchor="ctr">
            <a:normAutofit/>
          </a:bodyPr>
          <a:lstStyle>
            <a:lvl1pPr algn="ctr" defTabSz="1311226" rtl="0" eaLnBrk="1" latinLnBrk="0" hangingPunct="1">
              <a:spcBef>
                <a:spcPct val="0"/>
              </a:spcBef>
              <a:buNone/>
              <a:defRPr sz="6286" kern="1200">
                <a:solidFill>
                  <a:schemeClr val="tx1"/>
                </a:solidFill>
                <a:latin typeface="+mj-lt"/>
                <a:ea typeface="+mj-ea"/>
                <a:cs typeface="+mj-cs"/>
              </a:defRPr>
            </a:lvl1p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衣食住行中的大数据</a:t>
            </a:r>
          </a:p>
        </p:txBody>
      </p:sp>
    </p:spTree>
    <p:extLst>
      <p:ext uri="{BB962C8B-B14F-4D97-AF65-F5344CB8AC3E}">
        <p14:creationId xmlns:p14="http://schemas.microsoft.com/office/powerpoint/2010/main" val="3308115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bwMode="auto">
          <a:xfrm>
            <a:off x="3276720" y="7207884"/>
            <a:ext cx="2352516" cy="353578"/>
          </a:xfrm>
          <a:prstGeom prst="rect">
            <a:avLst/>
          </a:prstGeom>
          <a:noFill/>
          <a:ln w="9525">
            <a:noFill/>
            <a:miter lim="800000"/>
            <a:headEnd/>
            <a:tailEnd/>
          </a:ln>
          <a:effectLst/>
        </p:spPr>
        <p:txBody>
          <a:bodyPr vert="horz" wrap="square" lIns="100823" tIns="50411" rIns="100823" bIns="50411" numCol="1" rtlCol="0" anchor="t" anchorCtr="0" compatLnSpc="1">
            <a:prstTxWarp prst="textNoShape">
              <a:avLst/>
            </a:prstTxWarp>
          </a:bodyPr>
          <a:lstStyle>
            <a:defPPr>
              <a:defRPr lang="en-US"/>
            </a:defPPr>
            <a:lvl1pPr algn="r" rtl="0" fontAlgn="base">
              <a:spcBef>
                <a:spcPct val="0"/>
              </a:spcBef>
              <a:spcAft>
                <a:spcPct val="0"/>
              </a:spcAft>
              <a:defRPr sz="1544" kern="1200">
                <a:solidFill>
                  <a:schemeClr val="tx1"/>
                </a:solidFill>
                <a:latin typeface="Arial" charset="0"/>
                <a:ea typeface="宋体" charset="-122"/>
                <a:cs typeface="+mn-cs"/>
              </a:defRPr>
            </a:lvl1pPr>
            <a:lvl2pPr marL="504110" algn="l" rtl="0" fontAlgn="base">
              <a:spcBef>
                <a:spcPct val="0"/>
              </a:spcBef>
              <a:spcAft>
                <a:spcPct val="0"/>
              </a:spcAft>
              <a:defRPr kern="1200">
                <a:solidFill>
                  <a:schemeClr val="tx1"/>
                </a:solidFill>
                <a:latin typeface="Arial" charset="0"/>
                <a:ea typeface="宋体" charset="-122"/>
                <a:cs typeface="+mn-cs"/>
              </a:defRPr>
            </a:lvl2pPr>
            <a:lvl3pPr marL="1008219" algn="l" rtl="0" fontAlgn="base">
              <a:spcBef>
                <a:spcPct val="0"/>
              </a:spcBef>
              <a:spcAft>
                <a:spcPct val="0"/>
              </a:spcAft>
              <a:defRPr kern="1200">
                <a:solidFill>
                  <a:schemeClr val="tx1"/>
                </a:solidFill>
                <a:latin typeface="Arial" charset="0"/>
                <a:ea typeface="宋体" charset="-122"/>
                <a:cs typeface="+mn-cs"/>
              </a:defRPr>
            </a:lvl3pPr>
            <a:lvl4pPr marL="1512329" algn="l" rtl="0" fontAlgn="base">
              <a:spcBef>
                <a:spcPct val="0"/>
              </a:spcBef>
              <a:spcAft>
                <a:spcPct val="0"/>
              </a:spcAft>
              <a:defRPr kern="1200">
                <a:solidFill>
                  <a:schemeClr val="tx1"/>
                </a:solidFill>
                <a:latin typeface="Arial" charset="0"/>
                <a:ea typeface="宋体" charset="-122"/>
                <a:cs typeface="+mn-cs"/>
              </a:defRPr>
            </a:lvl4pPr>
            <a:lvl5pPr marL="2016439" algn="l" rtl="0" fontAlgn="base">
              <a:spcBef>
                <a:spcPct val="0"/>
              </a:spcBef>
              <a:spcAft>
                <a:spcPct val="0"/>
              </a:spcAft>
              <a:defRPr kern="1200">
                <a:solidFill>
                  <a:schemeClr val="tx1"/>
                </a:solidFill>
                <a:latin typeface="Arial" charset="0"/>
                <a:ea typeface="宋体" charset="-122"/>
                <a:cs typeface="+mn-cs"/>
              </a:defRPr>
            </a:lvl5pPr>
            <a:lvl6pPr marL="2520550" algn="l" defTabSz="1008219" rtl="0" eaLnBrk="1" latinLnBrk="0" hangingPunct="1">
              <a:defRPr kern="1200">
                <a:solidFill>
                  <a:schemeClr val="tx1"/>
                </a:solidFill>
                <a:latin typeface="Arial" charset="0"/>
                <a:ea typeface="宋体" charset="-122"/>
                <a:cs typeface="+mn-cs"/>
              </a:defRPr>
            </a:lvl6pPr>
            <a:lvl7pPr marL="3024659" algn="l" defTabSz="1008219" rtl="0" eaLnBrk="1" latinLnBrk="0" hangingPunct="1">
              <a:defRPr kern="1200">
                <a:solidFill>
                  <a:schemeClr val="tx1"/>
                </a:solidFill>
                <a:latin typeface="Arial" charset="0"/>
                <a:ea typeface="宋体" charset="-122"/>
                <a:cs typeface="+mn-cs"/>
              </a:defRPr>
            </a:lvl7pPr>
            <a:lvl8pPr marL="3528769" algn="l" defTabSz="1008219" rtl="0" eaLnBrk="1" latinLnBrk="0" hangingPunct="1">
              <a:defRPr kern="1200">
                <a:solidFill>
                  <a:schemeClr val="tx1"/>
                </a:solidFill>
                <a:latin typeface="Arial" charset="0"/>
                <a:ea typeface="宋体" charset="-122"/>
                <a:cs typeface="+mn-cs"/>
              </a:defRPr>
            </a:lvl8pPr>
            <a:lvl9pPr marL="4032879" algn="l" defTabSz="1008219"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24</a:t>
            </a:fld>
            <a:endParaRPr lang="en-US" altLang="zh-CN" dirty="0"/>
          </a:p>
        </p:txBody>
      </p:sp>
      <p:sp>
        <p:nvSpPr>
          <p:cNvPr id="14" name="内容占位符 13">
            <a:extLst>
              <a:ext uri="{FF2B5EF4-FFF2-40B4-BE49-F238E27FC236}">
                <a16:creationId xmlns:a16="http://schemas.microsoft.com/office/drawing/2014/main" id="{66EE7882-0E79-4D0C-8514-CD9575E7D239}"/>
              </a:ext>
            </a:extLst>
          </p:cNvPr>
          <p:cNvSpPr>
            <a:spLocks noGrp="1"/>
          </p:cNvSpPr>
          <p:nvPr>
            <p:ph idx="1"/>
          </p:nvPr>
        </p:nvSpPr>
        <p:spPr>
          <a:xfrm>
            <a:off x="662077" y="1199748"/>
            <a:ext cx="12098655" cy="6273164"/>
          </a:xfrm>
        </p:spPr>
        <p:txBody>
          <a:bodyPr>
            <a:normAutofit/>
          </a:bodyPr>
          <a:lstStyle/>
          <a:p>
            <a:pPr marL="390649" indent="-390649" defTabSz="457200">
              <a:lnSpc>
                <a:spcPct val="150000"/>
              </a:lnSpc>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rPr>
              <a:t>网络检索</a:t>
            </a:r>
            <a:endParaRPr lang="en-US" altLang="zh-CN" sz="2400" b="1" dirty="0">
              <a:latin typeface="楷体" panose="02010609060101010101" pitchFamily="49" charset="-122"/>
              <a:ea typeface="楷体" panose="02010609060101010101" pitchFamily="49" charset="-122"/>
            </a:endParaRPr>
          </a:p>
          <a:p>
            <a:pPr marL="342900" indent="-342900" defTabSz="457200">
              <a:lnSpc>
                <a:spcPct val="125000"/>
              </a:lnSpc>
              <a:spcBef>
                <a:spcPts val="0"/>
              </a:spcBef>
            </a:pPr>
            <a:endParaRPr lang="en-US" altLang="zh-CN" sz="2000" dirty="0">
              <a:latin typeface="Calibri" panose="020F0502020204030204" pitchFamily="34" charset="0"/>
              <a:ea typeface="宋体" panose="02010600030101010101" pitchFamily="2" charset="-122"/>
            </a:endParaRPr>
          </a:p>
          <a:p>
            <a:pPr marL="342900" indent="-342900" defTabSz="457200">
              <a:lnSpc>
                <a:spcPct val="125000"/>
              </a:lnSpc>
              <a:spcBef>
                <a:spcPts val="0"/>
              </a:spcBef>
            </a:pPr>
            <a:r>
              <a:rPr lang="zh-CN" altLang="en-US" sz="2000" dirty="0">
                <a:latin typeface="Calibri" panose="020F0502020204030204" pitchFamily="34" charset="0"/>
                <a:ea typeface="宋体" panose="02010600030101010101" pitchFamily="2" charset="-122"/>
              </a:rPr>
              <a:t>走到那里都离不开百度</a:t>
            </a:r>
            <a:r>
              <a:rPr lang="en-US" altLang="zh-CN" sz="2000" dirty="0">
                <a:latin typeface="Calibri" panose="020F0502020204030204" pitchFamily="34" charset="0"/>
                <a:ea typeface="宋体" panose="02010600030101010101" pitchFamily="2" charset="-122"/>
              </a:rPr>
              <a:t>:</a:t>
            </a:r>
            <a:r>
              <a:rPr lang="zh-CN" altLang="en-US" sz="2000" dirty="0">
                <a:latin typeface="Calibri" panose="020F0502020204030204" pitchFamily="34" charset="0"/>
                <a:ea typeface="宋体" panose="02010600030101010101" pitchFamily="2" charset="-122"/>
              </a:rPr>
              <a:t>百度等大数据为研究疫情提供可能</a:t>
            </a:r>
            <a:endParaRPr lang="en-US" altLang="zh-CN" sz="2000" dirty="0">
              <a:latin typeface="Calibri" panose="020F0502020204030204" pitchFamily="34" charset="0"/>
              <a:ea typeface="宋体" panose="02010600030101010101" pitchFamily="2" charset="-122"/>
            </a:endParaRPr>
          </a:p>
          <a:p>
            <a:endParaRPr lang="en-US" altLang="zh-CN" sz="3520" dirty="0"/>
          </a:p>
          <a:p>
            <a:endParaRPr lang="en-US" altLang="zh-CN" sz="3520" dirty="0"/>
          </a:p>
          <a:p>
            <a:endParaRPr lang="en-US" altLang="zh-CN" sz="3520" dirty="0"/>
          </a:p>
          <a:p>
            <a:endParaRPr lang="en-US" altLang="zh-CN" sz="3520" dirty="0"/>
          </a:p>
          <a:p>
            <a:endParaRPr lang="en-US" altLang="zh-CN" sz="3520" dirty="0"/>
          </a:p>
          <a:p>
            <a:endParaRPr lang="en-US" altLang="zh-CN" sz="3520" dirty="0"/>
          </a:p>
          <a:p>
            <a:endParaRPr lang="zh-CN" altLang="en-US" sz="3520" dirty="0"/>
          </a:p>
        </p:txBody>
      </p:sp>
      <p:pic>
        <p:nvPicPr>
          <p:cNvPr id="15" name="内容占位符 11">
            <a:extLst>
              <a:ext uri="{FF2B5EF4-FFF2-40B4-BE49-F238E27FC236}">
                <a16:creationId xmlns:a16="http://schemas.microsoft.com/office/drawing/2014/main" id="{9719D087-D291-4FDA-88CF-E4B022B2AC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9362" y="2773991"/>
            <a:ext cx="7173990" cy="3769606"/>
          </a:xfrm>
          <a:prstGeom prst="rect">
            <a:avLst/>
          </a:prstGeom>
        </p:spPr>
      </p:pic>
      <p:sp>
        <p:nvSpPr>
          <p:cNvPr id="17" name="文本框 16">
            <a:extLst>
              <a:ext uri="{FF2B5EF4-FFF2-40B4-BE49-F238E27FC236}">
                <a16:creationId xmlns:a16="http://schemas.microsoft.com/office/drawing/2014/main" id="{A3752FA2-DDA0-4FDD-BC48-F20B7E7B4580}"/>
              </a:ext>
            </a:extLst>
          </p:cNvPr>
          <p:cNvSpPr txBox="1"/>
          <p:nvPr/>
        </p:nvSpPr>
        <p:spPr>
          <a:xfrm>
            <a:off x="662077" y="6765026"/>
            <a:ext cx="11676022" cy="707886"/>
          </a:xfrm>
          <a:prstGeom prst="rect">
            <a:avLst/>
          </a:prstGeom>
          <a:noFill/>
        </p:spPr>
        <p:txBody>
          <a:bodyPr wrap="square">
            <a:spAutoFit/>
          </a:bodyPr>
          <a:lstStyle/>
          <a:p>
            <a:r>
              <a:rPr lang="en-US" altLang="zh-CN" sz="2000" dirty="0"/>
              <a:t> Fang, H., L. Wang, and Y. Yang, “Human mobility restrictions and the spread of the novel coronavirus (2019-ncov) in china”, </a:t>
            </a:r>
            <a:r>
              <a:rPr lang="en-US" altLang="zh-CN" sz="2000" i="1" dirty="0"/>
              <a:t>Journal of Public Economics</a:t>
            </a:r>
            <a:r>
              <a:rPr lang="en-US" altLang="zh-CN" sz="2000" dirty="0"/>
              <a:t>, 2020, 191, 104272.</a:t>
            </a:r>
            <a:endParaRPr lang="zh-CN" altLang="en-US" sz="2000" dirty="0"/>
          </a:p>
        </p:txBody>
      </p:sp>
      <p:sp>
        <p:nvSpPr>
          <p:cNvPr id="6" name="标题 1">
            <a:extLst>
              <a:ext uri="{FF2B5EF4-FFF2-40B4-BE49-F238E27FC236}">
                <a16:creationId xmlns:a16="http://schemas.microsoft.com/office/drawing/2014/main" id="{C04AE14D-B4A0-5E23-9E98-B534EB9848E3}"/>
              </a:ext>
            </a:extLst>
          </p:cNvPr>
          <p:cNvSpPr txBox="1">
            <a:spLocks/>
          </p:cNvSpPr>
          <p:nvPr/>
        </p:nvSpPr>
        <p:spPr>
          <a:xfrm>
            <a:off x="672148" y="266813"/>
            <a:ext cx="9145671" cy="857578"/>
          </a:xfrm>
          <a:prstGeom prst="rect">
            <a:avLst/>
          </a:prstGeom>
        </p:spPr>
        <p:txBody>
          <a:bodyPr vert="horz" lIns="104306" tIns="52153" rIns="104306" bIns="52153" rtlCol="0" anchor="ctr">
            <a:normAutofit/>
          </a:bodyPr>
          <a:lstStyle>
            <a:lvl1pPr algn="ctr" defTabSz="1311226" rtl="0" eaLnBrk="1" latinLnBrk="0" hangingPunct="1">
              <a:spcBef>
                <a:spcPct val="0"/>
              </a:spcBef>
              <a:buNone/>
              <a:defRPr sz="6286" kern="1200">
                <a:solidFill>
                  <a:schemeClr val="tx1"/>
                </a:solidFill>
                <a:latin typeface="+mj-lt"/>
                <a:ea typeface="+mj-ea"/>
                <a:cs typeface="+mj-cs"/>
              </a:defRPr>
            </a:lvl1p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网络中的大数据</a:t>
            </a:r>
          </a:p>
        </p:txBody>
      </p:sp>
    </p:spTree>
    <p:extLst>
      <p:ext uri="{BB962C8B-B14F-4D97-AF65-F5344CB8AC3E}">
        <p14:creationId xmlns:p14="http://schemas.microsoft.com/office/powerpoint/2010/main" val="3208993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72148" y="1134298"/>
            <a:ext cx="11594545" cy="4797803"/>
          </a:xfrm>
        </p:spPr>
        <p:txBody>
          <a:bodyPr/>
          <a:lstStyle/>
          <a:p>
            <a:pPr marL="390649" indent="-390649" defTabSz="457200">
              <a:lnSpc>
                <a:spcPct val="150000"/>
              </a:lnSpc>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rPr>
              <a:t>网络检索与流感预测</a:t>
            </a:r>
            <a:endParaRPr lang="en-US" altLang="zh-CN" sz="2400" b="1" dirty="0">
              <a:latin typeface="楷体" panose="02010609060101010101" pitchFamily="49" charset="-122"/>
              <a:ea typeface="楷体" panose="02010609060101010101" pitchFamily="49" charset="-122"/>
            </a:endParaRPr>
          </a:p>
          <a:p>
            <a:pPr marL="342900" indent="-342900" defTabSz="457200">
              <a:lnSpc>
                <a:spcPct val="125000"/>
              </a:lnSpc>
              <a:spcBef>
                <a:spcPts val="0"/>
              </a:spcBef>
            </a:pPr>
            <a:endParaRPr lang="en-US" altLang="zh-CN" sz="2000" dirty="0">
              <a:latin typeface="Calibri" panose="020F0502020204030204" pitchFamily="34" charset="0"/>
              <a:ea typeface="宋体" panose="02010600030101010101" pitchFamily="2" charset="-122"/>
            </a:endParaRPr>
          </a:p>
          <a:p>
            <a:pPr marL="342900" indent="-342900" defTabSz="457200">
              <a:lnSpc>
                <a:spcPct val="125000"/>
              </a:lnSpc>
              <a:spcBef>
                <a:spcPts val="0"/>
              </a:spcBef>
            </a:pPr>
            <a:r>
              <a:rPr lang="zh-CN" altLang="en-US" sz="2000" dirty="0">
                <a:latin typeface="Calibri" panose="020F0502020204030204" pitchFamily="34" charset="0"/>
                <a:ea typeface="宋体" panose="02010600030101010101" pitchFamily="2" charset="-122"/>
              </a:rPr>
              <a:t>谷歌通过观察人们在网上的搜索记录来完成流感预测。谷歌保存了多年来所有的搜索记录，而且每天都会收到来自全球超过</a:t>
            </a:r>
            <a:r>
              <a:rPr lang="en-US" altLang="zh-CN" sz="2000" dirty="0">
                <a:latin typeface="Calibri" panose="020F0502020204030204" pitchFamily="34" charset="0"/>
                <a:ea typeface="宋体" panose="02010600030101010101" pitchFamily="2" charset="-122"/>
              </a:rPr>
              <a:t>30</a:t>
            </a:r>
            <a:r>
              <a:rPr lang="zh-CN" altLang="en-US" sz="2000" dirty="0">
                <a:latin typeface="Calibri" panose="020F0502020204030204" pitchFamily="34" charset="0"/>
                <a:ea typeface="宋体" panose="02010600030101010101" pitchFamily="2" charset="-122"/>
              </a:rPr>
              <a:t>亿条的搜索指令。当时谷歌把</a:t>
            </a:r>
            <a:r>
              <a:rPr lang="en-US" altLang="zh-CN" sz="2000" dirty="0">
                <a:latin typeface="Calibri" panose="020F0502020204030204" pitchFamily="34" charset="0"/>
                <a:ea typeface="宋体" panose="02010600030101010101" pitchFamily="2" charset="-122"/>
              </a:rPr>
              <a:t>5000</a:t>
            </a:r>
            <a:r>
              <a:rPr lang="zh-CN" altLang="en-US" sz="2000" dirty="0">
                <a:latin typeface="Calibri" panose="020F0502020204030204" pitchFamily="34" charset="0"/>
                <a:ea typeface="宋体" panose="02010600030101010101" pitchFamily="2" charset="-122"/>
              </a:rPr>
              <a:t>万条美国人最频繁检索的词条和美国疾控中心在</a:t>
            </a:r>
            <a:r>
              <a:rPr lang="en-US" altLang="zh-CN" sz="2000" dirty="0">
                <a:latin typeface="Calibri" panose="020F0502020204030204" pitchFamily="34" charset="0"/>
                <a:ea typeface="宋体" panose="02010600030101010101" pitchFamily="2" charset="-122"/>
              </a:rPr>
              <a:t>2003</a:t>
            </a:r>
            <a:r>
              <a:rPr lang="zh-CN" altLang="en-US" sz="2000" dirty="0">
                <a:latin typeface="Calibri" panose="020F0502020204030204" pitchFamily="34" charset="0"/>
                <a:ea typeface="宋体" panose="02010600030101010101" pitchFamily="2" charset="-122"/>
              </a:rPr>
              <a:t>年至</a:t>
            </a:r>
            <a:r>
              <a:rPr lang="en-US" altLang="zh-CN" sz="2000" dirty="0">
                <a:latin typeface="Calibri" panose="020F0502020204030204" pitchFamily="34" charset="0"/>
                <a:ea typeface="宋体" panose="02010600030101010101" pitchFamily="2" charset="-122"/>
              </a:rPr>
              <a:t>2008</a:t>
            </a:r>
            <a:r>
              <a:rPr lang="zh-CN" altLang="en-US" sz="2000" dirty="0">
                <a:latin typeface="Calibri" panose="020F0502020204030204" pitchFamily="34" charset="0"/>
                <a:ea typeface="宋体" panose="02010600030101010101" pitchFamily="2" charset="-122"/>
              </a:rPr>
              <a:t>年间季节性流感传播时期的数据进行了比较。通过分析人们的搜索记录来判断这些人是否患上了流感。</a:t>
            </a:r>
          </a:p>
          <a:p>
            <a:endParaRPr lang="zh-CN" altLang="en-US" sz="2205" dirty="0"/>
          </a:p>
          <a:p>
            <a:endParaRPr lang="zh-CN" altLang="en-US" sz="2205" dirty="0"/>
          </a:p>
        </p:txBody>
      </p:sp>
      <p:sp>
        <p:nvSpPr>
          <p:cNvPr id="4" name="灯片编号占位符 3"/>
          <p:cNvSpPr>
            <a:spLocks noGrp="1"/>
          </p:cNvSpPr>
          <p:nvPr>
            <p:ph type="sldNum" sz="quarter" idx="4"/>
          </p:nvPr>
        </p:nvSpPr>
        <p:spPr bwMode="auto">
          <a:xfrm>
            <a:off x="3276720" y="7207884"/>
            <a:ext cx="2352516" cy="353578"/>
          </a:xfrm>
          <a:prstGeom prst="rect">
            <a:avLst/>
          </a:prstGeom>
          <a:noFill/>
          <a:ln w="9525">
            <a:noFill/>
            <a:miter lim="800000"/>
            <a:headEnd/>
            <a:tailEnd/>
          </a:ln>
          <a:effectLst/>
        </p:spPr>
        <p:txBody>
          <a:bodyPr vert="horz" wrap="square" lIns="100823" tIns="50411" rIns="100823" bIns="50411" numCol="1" anchor="t" anchorCtr="0" compatLnSpc="1">
            <a:prstTxWarp prst="textNoShape">
              <a:avLst/>
            </a:prstTxWarp>
          </a:bodyPr>
          <a:lstStyle>
            <a:defPPr>
              <a:defRPr lang="en-US"/>
            </a:defPPr>
            <a:lvl1pPr algn="r" rtl="0" fontAlgn="base">
              <a:spcBef>
                <a:spcPct val="0"/>
              </a:spcBef>
              <a:spcAft>
                <a:spcPct val="0"/>
              </a:spcAft>
              <a:defRPr sz="1544" kern="1200">
                <a:solidFill>
                  <a:schemeClr val="tx1"/>
                </a:solidFill>
                <a:latin typeface="Arial" charset="0"/>
                <a:ea typeface="宋体" charset="-122"/>
                <a:cs typeface="+mn-cs"/>
              </a:defRPr>
            </a:lvl1pPr>
            <a:lvl2pPr marL="504110" algn="l" rtl="0" fontAlgn="base">
              <a:spcBef>
                <a:spcPct val="0"/>
              </a:spcBef>
              <a:spcAft>
                <a:spcPct val="0"/>
              </a:spcAft>
              <a:defRPr kern="1200">
                <a:solidFill>
                  <a:schemeClr val="tx1"/>
                </a:solidFill>
                <a:latin typeface="Arial" charset="0"/>
                <a:ea typeface="宋体" charset="-122"/>
                <a:cs typeface="+mn-cs"/>
              </a:defRPr>
            </a:lvl2pPr>
            <a:lvl3pPr marL="1008219" algn="l" rtl="0" fontAlgn="base">
              <a:spcBef>
                <a:spcPct val="0"/>
              </a:spcBef>
              <a:spcAft>
                <a:spcPct val="0"/>
              </a:spcAft>
              <a:defRPr kern="1200">
                <a:solidFill>
                  <a:schemeClr val="tx1"/>
                </a:solidFill>
                <a:latin typeface="Arial" charset="0"/>
                <a:ea typeface="宋体" charset="-122"/>
                <a:cs typeface="+mn-cs"/>
              </a:defRPr>
            </a:lvl3pPr>
            <a:lvl4pPr marL="1512329" algn="l" rtl="0" fontAlgn="base">
              <a:spcBef>
                <a:spcPct val="0"/>
              </a:spcBef>
              <a:spcAft>
                <a:spcPct val="0"/>
              </a:spcAft>
              <a:defRPr kern="1200">
                <a:solidFill>
                  <a:schemeClr val="tx1"/>
                </a:solidFill>
                <a:latin typeface="Arial" charset="0"/>
                <a:ea typeface="宋体" charset="-122"/>
                <a:cs typeface="+mn-cs"/>
              </a:defRPr>
            </a:lvl4pPr>
            <a:lvl5pPr marL="2016439" algn="l" rtl="0" fontAlgn="base">
              <a:spcBef>
                <a:spcPct val="0"/>
              </a:spcBef>
              <a:spcAft>
                <a:spcPct val="0"/>
              </a:spcAft>
              <a:defRPr kern="1200">
                <a:solidFill>
                  <a:schemeClr val="tx1"/>
                </a:solidFill>
                <a:latin typeface="Arial" charset="0"/>
                <a:ea typeface="宋体" charset="-122"/>
                <a:cs typeface="+mn-cs"/>
              </a:defRPr>
            </a:lvl5pPr>
            <a:lvl6pPr marL="2520550" algn="l" defTabSz="1008219" rtl="0" eaLnBrk="1" latinLnBrk="0" hangingPunct="1">
              <a:defRPr kern="1200">
                <a:solidFill>
                  <a:schemeClr val="tx1"/>
                </a:solidFill>
                <a:latin typeface="Arial" charset="0"/>
                <a:ea typeface="宋体" charset="-122"/>
                <a:cs typeface="+mn-cs"/>
              </a:defRPr>
            </a:lvl6pPr>
            <a:lvl7pPr marL="3024659" algn="l" defTabSz="1008219" rtl="0" eaLnBrk="1" latinLnBrk="0" hangingPunct="1">
              <a:defRPr kern="1200">
                <a:solidFill>
                  <a:schemeClr val="tx1"/>
                </a:solidFill>
                <a:latin typeface="Arial" charset="0"/>
                <a:ea typeface="宋体" charset="-122"/>
                <a:cs typeface="+mn-cs"/>
              </a:defRPr>
            </a:lvl7pPr>
            <a:lvl8pPr marL="3528769" algn="l" defTabSz="1008219" rtl="0" eaLnBrk="1" latinLnBrk="0" hangingPunct="1">
              <a:defRPr kern="1200">
                <a:solidFill>
                  <a:schemeClr val="tx1"/>
                </a:solidFill>
                <a:latin typeface="Arial" charset="0"/>
                <a:ea typeface="宋体" charset="-122"/>
                <a:cs typeface="+mn-cs"/>
              </a:defRPr>
            </a:lvl8pPr>
            <a:lvl9pPr marL="4032879" algn="l" defTabSz="1008219"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25</a:t>
            </a:fld>
            <a:endParaRPr lang="en-US" altLang="zh-CN" dirty="0"/>
          </a:p>
        </p:txBody>
      </p:sp>
      <p:pic>
        <p:nvPicPr>
          <p:cNvPr id="5" name="内容占位符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276720" y="3760685"/>
            <a:ext cx="5289667" cy="3447199"/>
          </a:xfrm>
          <a:prstGeom prst="rect">
            <a:avLst/>
          </a:prstGeom>
          <a:noFill/>
          <a:ln w="9525">
            <a:noFill/>
            <a:miter lim="800000"/>
            <a:headEnd/>
            <a:tailEnd/>
          </a:ln>
        </p:spPr>
      </p:pic>
      <p:sp>
        <p:nvSpPr>
          <p:cNvPr id="8" name="标题 1">
            <a:extLst>
              <a:ext uri="{FF2B5EF4-FFF2-40B4-BE49-F238E27FC236}">
                <a16:creationId xmlns:a16="http://schemas.microsoft.com/office/drawing/2014/main" id="{AF356D4E-BF7B-6276-1041-12BC8306D555}"/>
              </a:ext>
            </a:extLst>
          </p:cNvPr>
          <p:cNvSpPr txBox="1">
            <a:spLocks/>
          </p:cNvSpPr>
          <p:nvPr/>
        </p:nvSpPr>
        <p:spPr>
          <a:xfrm>
            <a:off x="672148" y="266813"/>
            <a:ext cx="9145671" cy="857578"/>
          </a:xfrm>
          <a:prstGeom prst="rect">
            <a:avLst/>
          </a:prstGeom>
        </p:spPr>
        <p:txBody>
          <a:bodyPr vert="horz" lIns="104306" tIns="52153" rIns="104306" bIns="52153" rtlCol="0" anchor="ctr">
            <a:normAutofit/>
          </a:bodyPr>
          <a:lstStyle>
            <a:lvl1pPr algn="ctr" defTabSz="1311226" rtl="0" eaLnBrk="1" latinLnBrk="0" hangingPunct="1">
              <a:spcBef>
                <a:spcPct val="0"/>
              </a:spcBef>
              <a:buNone/>
              <a:defRPr sz="6286" kern="1200">
                <a:solidFill>
                  <a:schemeClr val="tx1"/>
                </a:solidFill>
                <a:latin typeface="+mj-lt"/>
                <a:ea typeface="+mj-ea"/>
                <a:cs typeface="+mj-cs"/>
              </a:defRPr>
            </a:lvl1p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网络中的大数据</a:t>
            </a:r>
          </a:p>
        </p:txBody>
      </p:sp>
    </p:spTree>
    <p:extLst>
      <p:ext uri="{BB962C8B-B14F-4D97-AF65-F5344CB8AC3E}">
        <p14:creationId xmlns:p14="http://schemas.microsoft.com/office/powerpoint/2010/main" val="975636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0898E188-8290-497C-9F23-8B20352757A9}"/>
              </a:ext>
            </a:extLst>
          </p:cNvPr>
          <p:cNvSpPr>
            <a:spLocks noGrp="1"/>
          </p:cNvSpPr>
          <p:nvPr>
            <p:ph idx="1"/>
          </p:nvPr>
        </p:nvSpPr>
        <p:spPr>
          <a:xfrm>
            <a:off x="672148" y="1260351"/>
            <a:ext cx="11594545" cy="4797803"/>
          </a:xfrm>
        </p:spPr>
        <p:txBody>
          <a:bodyPr>
            <a:normAutofit/>
          </a:bodyPr>
          <a:lstStyle/>
          <a:p>
            <a:pPr marL="390649" indent="-390649" defTabSz="457200">
              <a:lnSpc>
                <a:spcPct val="150000"/>
              </a:lnSpc>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rPr>
              <a:t>社交媒体</a:t>
            </a:r>
            <a:endParaRPr lang="en-US" altLang="zh-CN" sz="2400" b="1" dirty="0">
              <a:latin typeface="楷体" panose="02010609060101010101" pitchFamily="49" charset="-122"/>
              <a:ea typeface="楷体" panose="02010609060101010101" pitchFamily="49" charset="-122"/>
            </a:endParaRPr>
          </a:p>
          <a:p>
            <a:pPr marL="342900" indent="-342900" defTabSz="457200">
              <a:lnSpc>
                <a:spcPct val="125000"/>
              </a:lnSpc>
              <a:spcBef>
                <a:spcPts val="0"/>
              </a:spcBef>
            </a:pPr>
            <a:endParaRPr lang="en-US" altLang="zh-CN" sz="2000" dirty="0">
              <a:latin typeface="Calibri" panose="020F0502020204030204" pitchFamily="34" charset="0"/>
              <a:ea typeface="宋体" panose="02010600030101010101" pitchFamily="2" charset="-122"/>
            </a:endParaRPr>
          </a:p>
          <a:p>
            <a:pPr marL="342900" indent="-342900" defTabSz="457200">
              <a:lnSpc>
                <a:spcPct val="125000"/>
              </a:lnSpc>
              <a:spcBef>
                <a:spcPts val="0"/>
              </a:spcBef>
            </a:pPr>
            <a:r>
              <a:rPr lang="zh-CN" altLang="en-US" sz="2000" dirty="0">
                <a:latin typeface="Calibri" panose="020F0502020204030204" pitchFamily="34" charset="0"/>
                <a:ea typeface="宋体" panose="02010600030101010101" pitchFamily="2" charset="-122"/>
              </a:rPr>
              <a:t>雾霾影响到了民众在微博上的表达的情感</a:t>
            </a:r>
          </a:p>
        </p:txBody>
      </p:sp>
      <p:pic>
        <p:nvPicPr>
          <p:cNvPr id="4" name="图片 3">
            <a:extLst>
              <a:ext uri="{FF2B5EF4-FFF2-40B4-BE49-F238E27FC236}">
                <a16:creationId xmlns:a16="http://schemas.microsoft.com/office/drawing/2014/main" id="{59012645-46D9-4E17-BD22-CE40E2A353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4891" y="2844527"/>
            <a:ext cx="9456687" cy="3755064"/>
          </a:xfrm>
          <a:prstGeom prst="rect">
            <a:avLst/>
          </a:prstGeom>
        </p:spPr>
      </p:pic>
      <p:sp>
        <p:nvSpPr>
          <p:cNvPr id="6" name="文本框 5">
            <a:extLst>
              <a:ext uri="{FF2B5EF4-FFF2-40B4-BE49-F238E27FC236}">
                <a16:creationId xmlns:a16="http://schemas.microsoft.com/office/drawing/2014/main" id="{D849AE04-421C-4251-9498-AA70B995AC1F}"/>
              </a:ext>
            </a:extLst>
          </p:cNvPr>
          <p:cNvSpPr txBox="1"/>
          <p:nvPr/>
        </p:nvSpPr>
        <p:spPr>
          <a:xfrm>
            <a:off x="1043228" y="6717220"/>
            <a:ext cx="11356493" cy="584775"/>
          </a:xfrm>
          <a:prstGeom prst="rect">
            <a:avLst/>
          </a:prstGeom>
          <a:noFill/>
        </p:spPr>
        <p:txBody>
          <a:bodyPr wrap="square">
            <a:spAutoFit/>
          </a:bodyPr>
          <a:lstStyle/>
          <a:p>
            <a:r>
              <a:rPr lang="en-US" altLang="zh-CN" sz="1600" dirty="0" err="1">
                <a:solidFill>
                  <a:srgbClr val="333333"/>
                </a:solidFill>
                <a:latin typeface="times new roman" panose="02020603050405020304" pitchFamily="18" charset="0"/>
              </a:rPr>
              <a:t>Siqi</a:t>
            </a:r>
            <a:r>
              <a:rPr lang="en-US" altLang="zh-CN" sz="1600" dirty="0">
                <a:solidFill>
                  <a:srgbClr val="333333"/>
                </a:solidFill>
                <a:latin typeface="times new roman" panose="02020603050405020304" pitchFamily="18" charset="0"/>
              </a:rPr>
              <a:t> Zheng, </a:t>
            </a:r>
            <a:r>
              <a:rPr lang="en-US" altLang="zh-CN" sz="1600" dirty="0" err="1">
                <a:solidFill>
                  <a:srgbClr val="333333"/>
                </a:solidFill>
                <a:latin typeface="times new roman" panose="02020603050405020304" pitchFamily="18" charset="0"/>
              </a:rPr>
              <a:t>Jianghao</a:t>
            </a:r>
            <a:r>
              <a:rPr lang="en-US" altLang="zh-CN" sz="1600" dirty="0">
                <a:solidFill>
                  <a:srgbClr val="333333"/>
                </a:solidFill>
                <a:latin typeface="times new roman" panose="02020603050405020304" pitchFamily="18" charset="0"/>
              </a:rPr>
              <a:t> Wang, </a:t>
            </a:r>
            <a:r>
              <a:rPr lang="en-US" altLang="zh-CN" sz="1600" b="1" u="sng" dirty="0">
                <a:solidFill>
                  <a:srgbClr val="333333"/>
                </a:solidFill>
                <a:latin typeface="times new roman" panose="02020603050405020304" pitchFamily="18" charset="0"/>
              </a:rPr>
              <a:t>Cong Sun</a:t>
            </a:r>
            <a:r>
              <a:rPr lang="en-US" altLang="zh-CN" sz="1600" dirty="0">
                <a:solidFill>
                  <a:srgbClr val="333333"/>
                </a:solidFill>
                <a:latin typeface="times new roman" panose="02020603050405020304" pitchFamily="18" charset="0"/>
              </a:rPr>
              <a:t>, </a:t>
            </a:r>
            <a:r>
              <a:rPr lang="en-US" altLang="zh-CN" sz="1600" dirty="0" err="1">
                <a:solidFill>
                  <a:srgbClr val="333333"/>
                </a:solidFill>
                <a:latin typeface="times new roman" panose="02020603050405020304" pitchFamily="18" charset="0"/>
              </a:rPr>
              <a:t>Xiaonan</a:t>
            </a:r>
            <a:r>
              <a:rPr lang="en-US" altLang="zh-CN" sz="1600" dirty="0">
                <a:solidFill>
                  <a:srgbClr val="333333"/>
                </a:solidFill>
                <a:latin typeface="times new roman" panose="02020603050405020304" pitchFamily="18" charset="0"/>
              </a:rPr>
              <a:t> Zhang, Matthew E. Kahn. Air Pollution Lowers Chinese Urbanites’ Expressed Happiness on Social Media. </a:t>
            </a:r>
            <a:r>
              <a:rPr lang="en-US" altLang="zh-CN" sz="1600" i="1" dirty="0">
                <a:solidFill>
                  <a:srgbClr val="333333"/>
                </a:solidFill>
                <a:latin typeface="times new roman" panose="02020603050405020304" pitchFamily="18" charset="0"/>
              </a:rPr>
              <a:t>Nature Human </a:t>
            </a:r>
            <a:r>
              <a:rPr lang="en-US" altLang="zh-CN" sz="1600" i="1" dirty="0" err="1">
                <a:solidFill>
                  <a:srgbClr val="333333"/>
                </a:solidFill>
                <a:latin typeface="times new roman" panose="02020603050405020304" pitchFamily="18" charset="0"/>
              </a:rPr>
              <a:t>Behaviour</a:t>
            </a:r>
            <a:r>
              <a:rPr lang="en-US" altLang="zh-CN" sz="1600" dirty="0">
                <a:solidFill>
                  <a:srgbClr val="333333"/>
                </a:solidFill>
                <a:latin typeface="times new roman" panose="02020603050405020304" pitchFamily="18" charset="0"/>
              </a:rPr>
              <a:t>, 2019, (3), 237-243.</a:t>
            </a:r>
            <a:endParaRPr lang="zh-CN" altLang="en-US" sz="1600" dirty="0"/>
          </a:p>
        </p:txBody>
      </p:sp>
      <p:sp>
        <p:nvSpPr>
          <p:cNvPr id="8" name="标题 1">
            <a:extLst>
              <a:ext uri="{FF2B5EF4-FFF2-40B4-BE49-F238E27FC236}">
                <a16:creationId xmlns:a16="http://schemas.microsoft.com/office/drawing/2014/main" id="{8B6119F3-6479-0EA2-B1CA-6FDF814120DC}"/>
              </a:ext>
            </a:extLst>
          </p:cNvPr>
          <p:cNvSpPr txBox="1">
            <a:spLocks/>
          </p:cNvSpPr>
          <p:nvPr/>
        </p:nvSpPr>
        <p:spPr>
          <a:xfrm>
            <a:off x="672148" y="266813"/>
            <a:ext cx="9145671" cy="857578"/>
          </a:xfrm>
          <a:prstGeom prst="rect">
            <a:avLst/>
          </a:prstGeom>
        </p:spPr>
        <p:txBody>
          <a:bodyPr vert="horz" lIns="104306" tIns="52153" rIns="104306" bIns="52153" rtlCol="0" anchor="ctr">
            <a:normAutofit/>
          </a:bodyPr>
          <a:lstStyle>
            <a:lvl1pPr algn="ctr" defTabSz="1311226" rtl="0" eaLnBrk="1" latinLnBrk="0" hangingPunct="1">
              <a:spcBef>
                <a:spcPct val="0"/>
              </a:spcBef>
              <a:buNone/>
              <a:defRPr sz="6286" kern="1200">
                <a:solidFill>
                  <a:schemeClr val="tx1"/>
                </a:solidFill>
                <a:latin typeface="+mj-lt"/>
                <a:ea typeface="+mj-ea"/>
                <a:cs typeface="+mj-cs"/>
              </a:defRPr>
            </a:lvl1p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网络中的大数据</a:t>
            </a:r>
          </a:p>
        </p:txBody>
      </p:sp>
    </p:spTree>
    <p:extLst>
      <p:ext uri="{BB962C8B-B14F-4D97-AF65-F5344CB8AC3E}">
        <p14:creationId xmlns:p14="http://schemas.microsoft.com/office/powerpoint/2010/main" val="1744506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851" y="2961138"/>
            <a:ext cx="6776211" cy="3357643"/>
          </a:xfrm>
          <a:prstGeom prst="rect">
            <a:avLst/>
          </a:prstGeom>
        </p:spPr>
      </p:pic>
      <p:pic>
        <p:nvPicPr>
          <p:cNvPr id="10" name="Picture 2" descr="https://gimg2.baidu.com/image_search/src=http%3A%2F%2F5b0988e595225.cdn.sohucs.com%2Fimages%2F20180123%2F5527168667bb481f94dccbeb038c00d4.jpeg&amp;refer=http%3A%2F%2F5b0988e595225.cdn.sohucs.com&amp;app=2002&amp;size=f9999,10000&amp;q=a80&amp;n=0&amp;g=0n&amp;fmt=jpeg?sec=1619256605&amp;t=b475d5bf5d23e87b9efa3a3e68fc2bf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1363" y="2713907"/>
            <a:ext cx="4946206" cy="3537476"/>
          </a:xfrm>
          <a:prstGeom prst="rect">
            <a:avLst/>
          </a:prstGeom>
          <a:noFill/>
          <a:extLst>
            <a:ext uri="{909E8E84-426E-40DD-AFC4-6F175D3DCCD1}">
              <a14:hiddenFill xmlns:a14="http://schemas.microsoft.com/office/drawing/2010/main">
                <a:solidFill>
                  <a:srgbClr val="FFFFFF"/>
                </a:solidFill>
              </a14:hiddenFill>
            </a:ext>
          </a:extLst>
        </p:spPr>
      </p:pic>
      <p:sp>
        <p:nvSpPr>
          <p:cNvPr id="3" name="标题 1">
            <a:extLst>
              <a:ext uri="{FF2B5EF4-FFF2-40B4-BE49-F238E27FC236}">
                <a16:creationId xmlns:a16="http://schemas.microsoft.com/office/drawing/2014/main" id="{0C9636D0-8EDC-4B8D-D5B2-BD446AD18072}"/>
              </a:ext>
            </a:extLst>
          </p:cNvPr>
          <p:cNvSpPr txBox="1">
            <a:spLocks/>
          </p:cNvSpPr>
          <p:nvPr/>
        </p:nvSpPr>
        <p:spPr>
          <a:xfrm>
            <a:off x="672148" y="266813"/>
            <a:ext cx="9145671" cy="857578"/>
          </a:xfrm>
          <a:prstGeom prst="rect">
            <a:avLst/>
          </a:prstGeom>
        </p:spPr>
        <p:txBody>
          <a:bodyPr vert="horz" lIns="104306" tIns="52153" rIns="104306" bIns="52153" rtlCol="0" anchor="ctr">
            <a:normAutofit/>
          </a:bodyPr>
          <a:lstStyle>
            <a:lvl1pPr algn="ctr" defTabSz="1311226" rtl="0" eaLnBrk="1" latinLnBrk="0" hangingPunct="1">
              <a:spcBef>
                <a:spcPct val="0"/>
              </a:spcBef>
              <a:buNone/>
              <a:defRPr sz="6286" kern="1200">
                <a:solidFill>
                  <a:schemeClr val="tx1"/>
                </a:solidFill>
                <a:latin typeface="+mj-lt"/>
                <a:ea typeface="+mj-ea"/>
                <a:cs typeface="+mj-cs"/>
              </a:defRPr>
            </a:lvl1p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网络中的大数据</a:t>
            </a:r>
          </a:p>
        </p:txBody>
      </p:sp>
      <p:sp>
        <p:nvSpPr>
          <p:cNvPr id="6" name="内容占位符 2">
            <a:extLst>
              <a:ext uri="{FF2B5EF4-FFF2-40B4-BE49-F238E27FC236}">
                <a16:creationId xmlns:a16="http://schemas.microsoft.com/office/drawing/2014/main" id="{0C3F4DD1-82AA-81CA-57DE-E085B10BD18F}"/>
              </a:ext>
            </a:extLst>
          </p:cNvPr>
          <p:cNvSpPr>
            <a:spLocks noGrp="1"/>
          </p:cNvSpPr>
          <p:nvPr>
            <p:ph idx="1"/>
          </p:nvPr>
        </p:nvSpPr>
        <p:spPr>
          <a:xfrm>
            <a:off x="672148" y="1260351"/>
            <a:ext cx="11594545" cy="4797803"/>
          </a:xfrm>
        </p:spPr>
        <p:txBody>
          <a:bodyPr>
            <a:normAutofit/>
          </a:bodyPr>
          <a:lstStyle/>
          <a:p>
            <a:pPr marL="390649" indent="-390649" defTabSz="457200">
              <a:lnSpc>
                <a:spcPct val="150000"/>
              </a:lnSpc>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rPr>
              <a:t>社交媒体</a:t>
            </a:r>
            <a:endParaRPr lang="en-US" altLang="zh-CN" sz="2400" b="1" dirty="0">
              <a:latin typeface="楷体" panose="02010609060101010101" pitchFamily="49" charset="-122"/>
              <a:ea typeface="楷体" panose="02010609060101010101" pitchFamily="49" charset="-122"/>
            </a:endParaRPr>
          </a:p>
          <a:p>
            <a:pPr marL="342900" indent="-342900" defTabSz="457200">
              <a:lnSpc>
                <a:spcPct val="125000"/>
              </a:lnSpc>
              <a:spcBef>
                <a:spcPts val="0"/>
              </a:spcBef>
            </a:pPr>
            <a:endParaRPr lang="en-US" altLang="zh-CN" sz="2000" dirty="0">
              <a:latin typeface="Calibri" panose="020F0502020204030204" pitchFamily="34" charset="0"/>
              <a:ea typeface="宋体" panose="02010600030101010101" pitchFamily="2" charset="-122"/>
            </a:endParaRPr>
          </a:p>
          <a:p>
            <a:pPr marL="342900" indent="-342900" defTabSz="457200">
              <a:lnSpc>
                <a:spcPct val="125000"/>
              </a:lnSpc>
              <a:spcBef>
                <a:spcPts val="0"/>
              </a:spcBef>
            </a:pPr>
            <a:r>
              <a:rPr lang="zh-CN" altLang="en-US" sz="2000" dirty="0">
                <a:latin typeface="Calibri" panose="020F0502020204030204" pitchFamily="34" charset="0"/>
                <a:ea typeface="宋体" panose="02010600030101010101" pitchFamily="2" charset="-122"/>
              </a:rPr>
              <a:t>特朗普头天熬夜发微博，第二天演讲就更容易出错</a:t>
            </a:r>
          </a:p>
        </p:txBody>
      </p:sp>
    </p:spTree>
    <p:extLst>
      <p:ext uri="{BB962C8B-B14F-4D97-AF65-F5344CB8AC3E}">
        <p14:creationId xmlns:p14="http://schemas.microsoft.com/office/powerpoint/2010/main" val="26372555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AD87F-DF80-6AB1-D386-680FF4918236}"/>
            </a:ext>
          </a:extLst>
        </p:cNvPr>
        <p:cNvGrpSpPr/>
        <p:nvPr/>
      </p:nvGrpSpPr>
      <p:grpSpPr>
        <a:xfrm>
          <a:off x="0" y="0"/>
          <a:ext cx="0" cy="0"/>
          <a:chOff x="0" y="0"/>
          <a:chExt cx="0" cy="0"/>
        </a:xfrm>
      </p:grpSpPr>
      <p:sp>
        <p:nvSpPr>
          <p:cNvPr id="3" name="标题 1">
            <a:extLst>
              <a:ext uri="{FF2B5EF4-FFF2-40B4-BE49-F238E27FC236}">
                <a16:creationId xmlns:a16="http://schemas.microsoft.com/office/drawing/2014/main" id="{87D47099-6A83-55BD-4733-47FACFA2E305}"/>
              </a:ext>
            </a:extLst>
          </p:cNvPr>
          <p:cNvSpPr txBox="1">
            <a:spLocks/>
          </p:cNvSpPr>
          <p:nvPr/>
        </p:nvSpPr>
        <p:spPr>
          <a:xfrm>
            <a:off x="672148" y="266813"/>
            <a:ext cx="9145671" cy="857578"/>
          </a:xfrm>
          <a:prstGeom prst="rect">
            <a:avLst/>
          </a:prstGeom>
        </p:spPr>
        <p:txBody>
          <a:bodyPr vert="horz" lIns="104306" tIns="52153" rIns="104306" bIns="52153" rtlCol="0" anchor="ctr">
            <a:normAutofit/>
          </a:bodyPr>
          <a:lstStyle>
            <a:lvl1pPr algn="ctr" defTabSz="1311226" rtl="0" eaLnBrk="1" latinLnBrk="0" hangingPunct="1">
              <a:spcBef>
                <a:spcPct val="0"/>
              </a:spcBef>
              <a:buNone/>
              <a:defRPr sz="6286" kern="1200">
                <a:solidFill>
                  <a:schemeClr val="tx1"/>
                </a:solidFill>
                <a:latin typeface="+mj-lt"/>
                <a:ea typeface="+mj-ea"/>
                <a:cs typeface="+mj-cs"/>
              </a:defRPr>
            </a:lvl1p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一切皆数据</a:t>
            </a:r>
          </a:p>
        </p:txBody>
      </p:sp>
      <p:sp>
        <p:nvSpPr>
          <p:cNvPr id="6" name="内容占位符 2">
            <a:extLst>
              <a:ext uri="{FF2B5EF4-FFF2-40B4-BE49-F238E27FC236}">
                <a16:creationId xmlns:a16="http://schemas.microsoft.com/office/drawing/2014/main" id="{6613CE18-5675-5E69-15AE-5BDAB50B99D4}"/>
              </a:ext>
            </a:extLst>
          </p:cNvPr>
          <p:cNvSpPr>
            <a:spLocks noGrp="1"/>
          </p:cNvSpPr>
          <p:nvPr>
            <p:ph idx="1"/>
          </p:nvPr>
        </p:nvSpPr>
        <p:spPr>
          <a:xfrm>
            <a:off x="672148" y="1260351"/>
            <a:ext cx="11233903" cy="5760640"/>
          </a:xfrm>
        </p:spPr>
        <p:txBody>
          <a:bodyPr>
            <a:normAutofit/>
          </a:bodyPr>
          <a:lstStyle/>
          <a:p>
            <a:pPr marL="390649" indent="-390649" defTabSz="457200">
              <a:lnSpc>
                <a:spcPct val="150000"/>
              </a:lnSpc>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rPr>
              <a:t>大数据的其他来源</a:t>
            </a:r>
            <a:endParaRPr lang="en-US" altLang="zh-CN" sz="2400" b="1" dirty="0">
              <a:latin typeface="楷体" panose="02010609060101010101" pitchFamily="49" charset="-122"/>
              <a:ea typeface="楷体" panose="02010609060101010101" pitchFamily="49" charset="-122"/>
            </a:endParaRPr>
          </a:p>
          <a:p>
            <a:pPr marL="390649" indent="-390649" defTabSz="457200">
              <a:lnSpc>
                <a:spcPct val="150000"/>
              </a:lnSpc>
              <a:buFont typeface="Wingdings" panose="05000000000000000000" pitchFamily="2" charset="2"/>
              <a:buChar char="Ø"/>
            </a:pPr>
            <a:endParaRPr lang="en-US" altLang="zh-CN" sz="2000" dirty="0">
              <a:latin typeface="Calibri" panose="020F0502020204030204" pitchFamily="34" charset="0"/>
              <a:ea typeface="宋体" panose="02010600030101010101" pitchFamily="2" charset="-122"/>
            </a:endParaRPr>
          </a:p>
          <a:p>
            <a:pPr marL="342900" indent="-342900" defTabSz="457200">
              <a:lnSpc>
                <a:spcPct val="125000"/>
              </a:lnSpc>
              <a:spcBef>
                <a:spcPts val="0"/>
              </a:spcBef>
            </a:pPr>
            <a:r>
              <a:rPr lang="zh-CN" altLang="en-US" sz="2000" dirty="0">
                <a:latin typeface="Calibri" panose="020F0502020204030204" pitchFamily="34" charset="0"/>
                <a:ea typeface="宋体" panose="02010600030101010101" pitchFamily="2" charset="-122"/>
              </a:rPr>
              <a:t>网络留言</a:t>
            </a:r>
            <a:endParaRPr lang="en-US" altLang="zh-CN" sz="2000" dirty="0">
              <a:latin typeface="Calibri" panose="020F0502020204030204" pitchFamily="34" charset="0"/>
              <a:ea typeface="宋体" panose="02010600030101010101" pitchFamily="2" charset="-122"/>
            </a:endParaRPr>
          </a:p>
          <a:p>
            <a:pPr marL="342900" indent="-342900" defTabSz="457200">
              <a:lnSpc>
                <a:spcPct val="125000"/>
              </a:lnSpc>
              <a:spcBef>
                <a:spcPts val="0"/>
              </a:spcBef>
            </a:pPr>
            <a:endParaRPr lang="en-US" altLang="zh-CN" sz="2000" dirty="0">
              <a:latin typeface="Calibri" panose="020F0502020204030204" pitchFamily="34" charset="0"/>
              <a:ea typeface="宋体" panose="02010600030101010101" pitchFamily="2" charset="-122"/>
            </a:endParaRPr>
          </a:p>
          <a:p>
            <a:pPr marL="342900" indent="-342900" defTabSz="457200">
              <a:lnSpc>
                <a:spcPct val="125000"/>
              </a:lnSpc>
              <a:spcBef>
                <a:spcPts val="0"/>
              </a:spcBef>
            </a:pPr>
            <a:r>
              <a:rPr lang="zh-CN" altLang="en-US" sz="2000" dirty="0">
                <a:latin typeface="Calibri" panose="020F0502020204030204" pitchFamily="34" charset="0"/>
                <a:ea typeface="宋体" panose="02010600030101010101" pitchFamily="2" charset="-122"/>
              </a:rPr>
              <a:t>网络购物</a:t>
            </a:r>
            <a:endParaRPr lang="en-US" altLang="zh-CN" sz="2000" dirty="0">
              <a:latin typeface="Calibri" panose="020F0502020204030204" pitchFamily="34" charset="0"/>
              <a:ea typeface="宋体" panose="02010600030101010101" pitchFamily="2" charset="-122"/>
            </a:endParaRPr>
          </a:p>
          <a:p>
            <a:pPr marL="342900" indent="-342900" defTabSz="457200">
              <a:lnSpc>
                <a:spcPct val="125000"/>
              </a:lnSpc>
              <a:spcBef>
                <a:spcPts val="0"/>
              </a:spcBef>
            </a:pPr>
            <a:endParaRPr lang="en-US" altLang="zh-CN" sz="2000" dirty="0">
              <a:latin typeface="Calibri" panose="020F0502020204030204" pitchFamily="34" charset="0"/>
              <a:ea typeface="宋体" panose="02010600030101010101" pitchFamily="2" charset="-122"/>
            </a:endParaRPr>
          </a:p>
          <a:p>
            <a:pPr marL="342900" indent="-342900" defTabSz="457200">
              <a:lnSpc>
                <a:spcPct val="125000"/>
              </a:lnSpc>
              <a:spcBef>
                <a:spcPts val="0"/>
              </a:spcBef>
            </a:pPr>
            <a:r>
              <a:rPr lang="zh-CN" altLang="en-US" sz="2000" dirty="0">
                <a:latin typeface="Calibri" panose="020F0502020204030204" pitchFamily="34" charset="0"/>
                <a:ea typeface="宋体" panose="02010600030101010101" pitchFamily="2" charset="-122"/>
              </a:rPr>
              <a:t>码商</a:t>
            </a:r>
            <a:endParaRPr lang="en-US" altLang="zh-CN" sz="2000" dirty="0">
              <a:latin typeface="Calibri" panose="020F0502020204030204" pitchFamily="34" charset="0"/>
              <a:ea typeface="宋体" panose="02010600030101010101" pitchFamily="2" charset="-122"/>
            </a:endParaRPr>
          </a:p>
          <a:p>
            <a:pPr marL="342900" indent="-342900" defTabSz="457200">
              <a:lnSpc>
                <a:spcPct val="125000"/>
              </a:lnSpc>
              <a:spcBef>
                <a:spcPts val="0"/>
              </a:spcBef>
            </a:pPr>
            <a:endParaRPr lang="en-US" altLang="zh-CN" sz="2000" dirty="0">
              <a:latin typeface="Calibri" panose="020F0502020204030204" pitchFamily="34" charset="0"/>
              <a:ea typeface="宋体" panose="02010600030101010101" pitchFamily="2" charset="-122"/>
            </a:endParaRPr>
          </a:p>
          <a:p>
            <a:pPr marL="342900" indent="-342900" defTabSz="457200">
              <a:lnSpc>
                <a:spcPct val="125000"/>
              </a:lnSpc>
              <a:spcBef>
                <a:spcPts val="0"/>
              </a:spcBef>
            </a:pPr>
            <a:r>
              <a:rPr lang="zh-CN" altLang="en-US" sz="2000" dirty="0">
                <a:latin typeface="Calibri" panose="020F0502020204030204" pitchFamily="34" charset="0"/>
                <a:ea typeface="宋体" panose="02010600030101010101" pitchFamily="2" charset="-122"/>
              </a:rPr>
              <a:t>征税记录</a:t>
            </a:r>
            <a:endParaRPr lang="en-US" altLang="zh-CN" sz="2000" dirty="0">
              <a:latin typeface="Calibri" panose="020F0502020204030204" pitchFamily="34" charset="0"/>
              <a:ea typeface="宋体" panose="02010600030101010101" pitchFamily="2" charset="-122"/>
            </a:endParaRPr>
          </a:p>
          <a:p>
            <a:pPr marL="342900" indent="-342900" defTabSz="457200">
              <a:lnSpc>
                <a:spcPct val="125000"/>
              </a:lnSpc>
              <a:spcBef>
                <a:spcPts val="0"/>
              </a:spcBef>
            </a:pPr>
            <a:endParaRPr lang="en-US" altLang="zh-CN" sz="2000" dirty="0">
              <a:latin typeface="Calibri" panose="020F0502020204030204" pitchFamily="34" charset="0"/>
              <a:ea typeface="宋体" panose="02010600030101010101" pitchFamily="2" charset="-122"/>
            </a:endParaRPr>
          </a:p>
          <a:p>
            <a:pPr marL="342900" indent="-342900" defTabSz="457200">
              <a:lnSpc>
                <a:spcPct val="125000"/>
              </a:lnSpc>
              <a:spcBef>
                <a:spcPts val="0"/>
              </a:spcBef>
            </a:pPr>
            <a:r>
              <a:rPr lang="zh-CN" altLang="en-US" sz="2000" dirty="0">
                <a:latin typeface="Calibri" panose="020F0502020204030204" pitchFamily="34" charset="0"/>
                <a:ea typeface="宋体" panose="02010600030101010101" pitchFamily="2" charset="-122"/>
              </a:rPr>
              <a:t>专利文本</a:t>
            </a:r>
            <a:endParaRPr lang="en-US" altLang="zh-CN" sz="2000" dirty="0">
              <a:latin typeface="Calibri" panose="020F0502020204030204" pitchFamily="34" charset="0"/>
              <a:ea typeface="宋体" panose="02010600030101010101" pitchFamily="2" charset="-122"/>
            </a:endParaRPr>
          </a:p>
          <a:p>
            <a:pPr marL="342900" indent="-342900" defTabSz="457200">
              <a:lnSpc>
                <a:spcPct val="125000"/>
              </a:lnSpc>
              <a:spcBef>
                <a:spcPts val="0"/>
              </a:spcBef>
            </a:pPr>
            <a:endParaRPr lang="en-US" altLang="zh-CN" sz="2000" dirty="0">
              <a:latin typeface="Calibri" panose="020F0502020204030204" pitchFamily="34" charset="0"/>
              <a:ea typeface="宋体" panose="02010600030101010101" pitchFamily="2" charset="-122"/>
            </a:endParaRPr>
          </a:p>
          <a:p>
            <a:pPr marL="342900" indent="-342900" defTabSz="457200">
              <a:lnSpc>
                <a:spcPct val="125000"/>
              </a:lnSpc>
              <a:spcBef>
                <a:spcPts val="0"/>
              </a:spcBef>
            </a:pPr>
            <a:r>
              <a:rPr lang="zh-CN" altLang="en-US" sz="2000" dirty="0">
                <a:latin typeface="Calibri" panose="020F0502020204030204" pitchFamily="34" charset="0"/>
                <a:ea typeface="宋体" panose="02010600030101010101" pitchFamily="2" charset="-122"/>
              </a:rPr>
              <a:t>公司年报、分析师报告</a:t>
            </a:r>
            <a:endParaRPr lang="en-US" altLang="zh-CN" sz="2000" dirty="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2016318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en-US" altLang="zh-CN" dirty="0"/>
          </a:p>
          <a:p>
            <a:endParaRPr lang="en-US" altLang="zh-CN" dirty="0"/>
          </a:p>
          <a:p>
            <a:pPr marL="457200" indent="-457200" defTabSz="1042988" fontAlgn="base">
              <a:lnSpc>
                <a:spcPct val="150000"/>
              </a:lnSpc>
              <a:spcAft>
                <a:spcPct val="0"/>
              </a:spcAft>
              <a:buFont typeface="Wingdings" panose="05000000000000000000" pitchFamily="2" charset="2"/>
              <a:buChar char="Ø"/>
            </a:pPr>
            <a:r>
              <a:rPr lang="zh-CN" altLang="en-US" sz="2800" b="1" dirty="0">
                <a:latin typeface="楷体" panose="02010609060101010101" pitchFamily="49" charset="-122"/>
                <a:ea typeface="楷体" panose="02010609060101010101" pitchFamily="49" charset="-122"/>
              </a:rPr>
              <a:t>大数据分析的特点</a:t>
            </a:r>
          </a:p>
        </p:txBody>
      </p:sp>
    </p:spTree>
    <p:extLst>
      <p:ext uri="{BB962C8B-B14F-4D97-AF65-F5344CB8AC3E}">
        <p14:creationId xmlns:p14="http://schemas.microsoft.com/office/powerpoint/2010/main" val="265673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2147" y="72148"/>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基本概念</a:t>
            </a:r>
          </a:p>
        </p:txBody>
      </p:sp>
      <p:sp>
        <p:nvSpPr>
          <p:cNvPr id="3" name="内容占位符 2"/>
          <p:cNvSpPr>
            <a:spLocks noGrp="1"/>
          </p:cNvSpPr>
          <p:nvPr>
            <p:ph idx="1"/>
          </p:nvPr>
        </p:nvSpPr>
        <p:spPr>
          <a:xfrm>
            <a:off x="672147" y="1260295"/>
            <a:ext cx="11377919" cy="5040672"/>
          </a:xfrm>
        </p:spPr>
        <p:txBody>
          <a:bodyPr>
            <a:normAutofit/>
          </a:bodyPr>
          <a:lstStyle/>
          <a:p>
            <a:pPr marL="390525" indent="-390525" defTabSz="1042988" eaLnBrk="0" fontAlgn="base" hangingPunct="0">
              <a:lnSpc>
                <a:spcPct val="150000"/>
              </a:lnSpc>
              <a:spcAft>
                <a:spcPct val="0"/>
              </a:spcAft>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rPr>
              <a:t>大数据的概念</a:t>
            </a:r>
            <a:endParaRPr lang="en-US" altLang="zh-CN" sz="2400" b="1" dirty="0">
              <a:latin typeface="Times New Roman" panose="02020603050405020304" pitchFamily="18" charset="0"/>
              <a:ea typeface="楷体" panose="02010609060101010101" pitchFamily="49" charset="-122"/>
            </a:endParaRPr>
          </a:p>
          <a:p>
            <a:pPr marL="342900" indent="-342900" defTabSz="1041400" eaLnBrk="0" fontAlgn="base" hangingPunct="0">
              <a:lnSpc>
                <a:spcPct val="135000"/>
              </a:lnSpc>
              <a:spcBef>
                <a:spcPct val="0"/>
              </a:spcBef>
              <a:spcAft>
                <a:spcPct val="0"/>
              </a:spcAft>
              <a:buSzPct val="100000"/>
            </a:pPr>
            <a:endParaRPr lang="en-US" altLang="zh-CN" sz="2000" b="1"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定义</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1</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：大数据（</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Big Data</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）又称巨量数据或海量数据，是指涉及的数据量规模巨大到无法通过人工或者目前主流软件工具，在合理时间内达到截取、管理、处理并可以被人类解读的信息。</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定义</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2</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：大数据是在多样的或者大量数据中，迅速获取信息的能力。</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定义</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3</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：大数据</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传统的小数据（源于测量）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现代的大记录（源于记录）</a:t>
            </a:r>
          </a:p>
          <a:p>
            <a:endParaRPr lang="zh-CN" altLang="en-US" sz="2205" dirty="0"/>
          </a:p>
        </p:txBody>
      </p:sp>
      <p:sp>
        <p:nvSpPr>
          <p:cNvPr id="4" name="灯片编号占位符 3"/>
          <p:cNvSpPr>
            <a:spLocks noGrp="1"/>
          </p:cNvSpPr>
          <p:nvPr>
            <p:ph type="sldNum" sz="quarter" idx="4"/>
          </p:nvPr>
        </p:nvSpPr>
        <p:spPr bwMode="auto">
          <a:xfrm>
            <a:off x="3276720" y="7207884"/>
            <a:ext cx="2352516" cy="353578"/>
          </a:xfrm>
          <a:prstGeom prst="rect">
            <a:avLst/>
          </a:prstGeom>
          <a:noFill/>
          <a:ln w="9525">
            <a:noFill/>
            <a:miter lim="800000"/>
            <a:headEnd/>
            <a:tailEnd/>
          </a:ln>
          <a:effectLst/>
        </p:spPr>
        <p:txBody>
          <a:bodyPr vert="horz" wrap="square" lIns="100823" tIns="50411" rIns="100823" bIns="50411" numCol="1" anchor="t" anchorCtr="0" compatLnSpc="1">
            <a:prstTxWarp prst="textNoShape">
              <a:avLst/>
            </a:prstTxWarp>
          </a:bodyPr>
          <a:lstStyle>
            <a:defPPr>
              <a:defRPr lang="en-US"/>
            </a:defPPr>
            <a:lvl1pPr algn="r" rtl="0" fontAlgn="base">
              <a:spcBef>
                <a:spcPct val="0"/>
              </a:spcBef>
              <a:spcAft>
                <a:spcPct val="0"/>
              </a:spcAft>
              <a:defRPr sz="1544" kern="1200">
                <a:solidFill>
                  <a:schemeClr val="tx1"/>
                </a:solidFill>
                <a:latin typeface="Arial" charset="0"/>
                <a:ea typeface="宋体" charset="-122"/>
                <a:cs typeface="+mn-cs"/>
              </a:defRPr>
            </a:lvl1pPr>
            <a:lvl2pPr marL="504110" algn="l" rtl="0" fontAlgn="base">
              <a:spcBef>
                <a:spcPct val="0"/>
              </a:spcBef>
              <a:spcAft>
                <a:spcPct val="0"/>
              </a:spcAft>
              <a:defRPr kern="1200">
                <a:solidFill>
                  <a:schemeClr val="tx1"/>
                </a:solidFill>
                <a:latin typeface="Arial" charset="0"/>
                <a:ea typeface="宋体" charset="-122"/>
                <a:cs typeface="+mn-cs"/>
              </a:defRPr>
            </a:lvl2pPr>
            <a:lvl3pPr marL="1008219" algn="l" rtl="0" fontAlgn="base">
              <a:spcBef>
                <a:spcPct val="0"/>
              </a:spcBef>
              <a:spcAft>
                <a:spcPct val="0"/>
              </a:spcAft>
              <a:defRPr kern="1200">
                <a:solidFill>
                  <a:schemeClr val="tx1"/>
                </a:solidFill>
                <a:latin typeface="Arial" charset="0"/>
                <a:ea typeface="宋体" charset="-122"/>
                <a:cs typeface="+mn-cs"/>
              </a:defRPr>
            </a:lvl3pPr>
            <a:lvl4pPr marL="1512329" algn="l" rtl="0" fontAlgn="base">
              <a:spcBef>
                <a:spcPct val="0"/>
              </a:spcBef>
              <a:spcAft>
                <a:spcPct val="0"/>
              </a:spcAft>
              <a:defRPr kern="1200">
                <a:solidFill>
                  <a:schemeClr val="tx1"/>
                </a:solidFill>
                <a:latin typeface="Arial" charset="0"/>
                <a:ea typeface="宋体" charset="-122"/>
                <a:cs typeface="+mn-cs"/>
              </a:defRPr>
            </a:lvl4pPr>
            <a:lvl5pPr marL="2016439" algn="l" rtl="0" fontAlgn="base">
              <a:spcBef>
                <a:spcPct val="0"/>
              </a:spcBef>
              <a:spcAft>
                <a:spcPct val="0"/>
              </a:spcAft>
              <a:defRPr kern="1200">
                <a:solidFill>
                  <a:schemeClr val="tx1"/>
                </a:solidFill>
                <a:latin typeface="Arial" charset="0"/>
                <a:ea typeface="宋体" charset="-122"/>
                <a:cs typeface="+mn-cs"/>
              </a:defRPr>
            </a:lvl5pPr>
            <a:lvl6pPr marL="2520550" algn="l" defTabSz="1008219" rtl="0" eaLnBrk="1" latinLnBrk="0" hangingPunct="1">
              <a:defRPr kern="1200">
                <a:solidFill>
                  <a:schemeClr val="tx1"/>
                </a:solidFill>
                <a:latin typeface="Arial" charset="0"/>
                <a:ea typeface="宋体" charset="-122"/>
                <a:cs typeface="+mn-cs"/>
              </a:defRPr>
            </a:lvl6pPr>
            <a:lvl7pPr marL="3024659" algn="l" defTabSz="1008219" rtl="0" eaLnBrk="1" latinLnBrk="0" hangingPunct="1">
              <a:defRPr kern="1200">
                <a:solidFill>
                  <a:schemeClr val="tx1"/>
                </a:solidFill>
                <a:latin typeface="Arial" charset="0"/>
                <a:ea typeface="宋体" charset="-122"/>
                <a:cs typeface="+mn-cs"/>
              </a:defRPr>
            </a:lvl7pPr>
            <a:lvl8pPr marL="3528769" algn="l" defTabSz="1008219" rtl="0" eaLnBrk="1" latinLnBrk="0" hangingPunct="1">
              <a:defRPr kern="1200">
                <a:solidFill>
                  <a:schemeClr val="tx1"/>
                </a:solidFill>
                <a:latin typeface="Arial" charset="0"/>
                <a:ea typeface="宋体" charset="-122"/>
                <a:cs typeface="+mn-cs"/>
              </a:defRPr>
            </a:lvl8pPr>
            <a:lvl9pPr marL="4032879" algn="l" defTabSz="1008219"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3</a:t>
            </a:fld>
            <a:endParaRPr lang="en-US" altLang="zh-CN" dirty="0"/>
          </a:p>
        </p:txBody>
      </p:sp>
    </p:spTree>
    <p:extLst>
      <p:ext uri="{BB962C8B-B14F-4D97-AF65-F5344CB8AC3E}">
        <p14:creationId xmlns:p14="http://schemas.microsoft.com/office/powerpoint/2010/main" val="14842928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0F90FF6C-6464-49F4-8363-D024A86565F2}"/>
              </a:ext>
            </a:extLst>
          </p:cNvPr>
          <p:cNvSpPr>
            <a:spLocks noGrp="1"/>
          </p:cNvSpPr>
          <p:nvPr>
            <p:ph idx="1"/>
          </p:nvPr>
        </p:nvSpPr>
        <p:spPr>
          <a:xfrm>
            <a:off x="683098" y="1404367"/>
            <a:ext cx="11294962" cy="5616624"/>
          </a:xfrm>
        </p:spPr>
        <p:txBody>
          <a:bodyPr>
            <a:normAutofit/>
          </a:bodyPr>
          <a:lstStyle/>
          <a:p>
            <a:pPr marL="390649" indent="-390649" defTabSz="457200">
              <a:lnSpc>
                <a:spcPct val="150000"/>
              </a:lnSpc>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rPr>
              <a:t>大数据的特征</a:t>
            </a:r>
          </a:p>
          <a:p>
            <a:pPr marL="342900" indent="-342900" defTabSz="457200">
              <a:lnSpc>
                <a:spcPct val="125000"/>
              </a:lnSpc>
              <a:spcBef>
                <a:spcPts val="0"/>
              </a:spcBef>
            </a:pPr>
            <a:endParaRPr lang="en-US" altLang="zh-CN" sz="2000" dirty="0">
              <a:latin typeface="Calibri" panose="020F0502020204030204" pitchFamily="34" charset="0"/>
              <a:ea typeface="宋体" panose="02010600030101010101" pitchFamily="2" charset="-122"/>
            </a:endParaRPr>
          </a:p>
          <a:p>
            <a:pPr marL="342900" indent="-342900" defTabSz="457200">
              <a:lnSpc>
                <a:spcPct val="125000"/>
              </a:lnSpc>
              <a:spcBef>
                <a:spcPts val="0"/>
              </a:spcBef>
            </a:pPr>
            <a:r>
              <a:rPr lang="zh-CN" altLang="en-US" sz="2000" dirty="0">
                <a:latin typeface="Calibri" panose="020F0502020204030204" pitchFamily="34" charset="0"/>
                <a:ea typeface="宋体" panose="02010600030101010101" pitchFamily="2" charset="-122"/>
              </a:rPr>
              <a:t>高维</a:t>
            </a:r>
            <a:endParaRPr lang="en-US" altLang="zh-CN" sz="2000" dirty="0">
              <a:latin typeface="Calibri" panose="020F0502020204030204" pitchFamily="34" charset="0"/>
              <a:ea typeface="宋体" panose="02010600030101010101" pitchFamily="2" charset="-122"/>
            </a:endParaRPr>
          </a:p>
          <a:p>
            <a:pPr marL="342900" indent="-342900" defTabSz="457200">
              <a:lnSpc>
                <a:spcPct val="125000"/>
              </a:lnSpc>
              <a:spcBef>
                <a:spcPts val="0"/>
              </a:spcBef>
            </a:pPr>
            <a:endParaRPr lang="en-US" altLang="zh-CN" sz="2000" dirty="0">
              <a:latin typeface="Calibri" panose="020F0502020204030204" pitchFamily="34" charset="0"/>
              <a:ea typeface="宋体" panose="02010600030101010101" pitchFamily="2" charset="-122"/>
            </a:endParaRPr>
          </a:p>
          <a:p>
            <a:pPr marL="342900" indent="-342900" defTabSz="457200">
              <a:lnSpc>
                <a:spcPct val="125000"/>
              </a:lnSpc>
              <a:spcBef>
                <a:spcPts val="0"/>
              </a:spcBef>
            </a:pPr>
            <a:r>
              <a:rPr lang="zh-CN" altLang="en-US" sz="2000" dirty="0">
                <a:latin typeface="Calibri" panose="020F0502020204030204" pitchFamily="34" charset="0"/>
                <a:ea typeface="宋体" panose="02010600030101010101" pitchFamily="2" charset="-122"/>
              </a:rPr>
              <a:t>稀疏</a:t>
            </a:r>
            <a:endParaRPr lang="en-US" altLang="zh-CN" sz="2000" dirty="0">
              <a:latin typeface="Calibri" panose="020F0502020204030204" pitchFamily="34" charset="0"/>
              <a:ea typeface="宋体" panose="02010600030101010101" pitchFamily="2" charset="-122"/>
            </a:endParaRPr>
          </a:p>
          <a:p>
            <a:pPr marL="342900" indent="-342900" defTabSz="457200">
              <a:lnSpc>
                <a:spcPct val="125000"/>
              </a:lnSpc>
              <a:spcBef>
                <a:spcPts val="0"/>
              </a:spcBef>
            </a:pPr>
            <a:endParaRPr lang="en-US" altLang="zh-CN" sz="2000" dirty="0">
              <a:latin typeface="Calibri" panose="020F0502020204030204" pitchFamily="34" charset="0"/>
              <a:ea typeface="宋体" panose="02010600030101010101" pitchFamily="2" charset="-122"/>
            </a:endParaRPr>
          </a:p>
          <a:p>
            <a:pPr marL="342900" indent="-342900" defTabSz="457200">
              <a:lnSpc>
                <a:spcPct val="125000"/>
              </a:lnSpc>
              <a:spcBef>
                <a:spcPts val="0"/>
              </a:spcBef>
            </a:pPr>
            <a:r>
              <a:rPr lang="zh-CN" altLang="en-US" sz="2000" dirty="0">
                <a:latin typeface="Calibri" panose="020F0502020204030204" pitchFamily="34" charset="0"/>
                <a:ea typeface="宋体" panose="02010600030101010101" pitchFamily="2" charset="-122"/>
              </a:rPr>
              <a:t>非结构化</a:t>
            </a:r>
            <a:endParaRPr lang="en-US" altLang="zh-CN" sz="2000" dirty="0">
              <a:latin typeface="Calibri" panose="020F0502020204030204" pitchFamily="34" charset="0"/>
              <a:ea typeface="宋体" panose="02010600030101010101" pitchFamily="2" charset="-122"/>
            </a:endParaRPr>
          </a:p>
          <a:p>
            <a:pPr marL="342900" indent="-342900" defTabSz="457200">
              <a:lnSpc>
                <a:spcPct val="125000"/>
              </a:lnSpc>
              <a:spcBef>
                <a:spcPts val="0"/>
              </a:spcBef>
            </a:pPr>
            <a:endParaRPr lang="en-US" altLang="zh-CN" sz="2000" dirty="0">
              <a:latin typeface="Calibri" panose="020F0502020204030204" pitchFamily="34" charset="0"/>
              <a:ea typeface="宋体" panose="02010600030101010101" pitchFamily="2" charset="-122"/>
            </a:endParaRPr>
          </a:p>
          <a:p>
            <a:pPr marL="342900" indent="-342900" defTabSz="457200">
              <a:lnSpc>
                <a:spcPct val="125000"/>
              </a:lnSpc>
              <a:spcBef>
                <a:spcPts val="0"/>
              </a:spcBef>
            </a:pPr>
            <a:r>
              <a:rPr lang="zh-CN" altLang="en-US" sz="2000" dirty="0">
                <a:latin typeface="Calibri" panose="020F0502020204030204" pitchFamily="34" charset="0"/>
                <a:ea typeface="宋体" panose="02010600030101010101" pitchFamily="2" charset="-122"/>
              </a:rPr>
              <a:t>非线性</a:t>
            </a:r>
            <a:endParaRPr lang="en-US" altLang="zh-CN" sz="2000" dirty="0">
              <a:latin typeface="Calibri" panose="020F0502020204030204" pitchFamily="34" charset="0"/>
              <a:ea typeface="宋体" panose="02010600030101010101" pitchFamily="2" charset="-122"/>
            </a:endParaRPr>
          </a:p>
          <a:p>
            <a:endParaRPr lang="en-US" altLang="zh-CN" sz="3520" dirty="0"/>
          </a:p>
        </p:txBody>
      </p:sp>
      <p:sp>
        <p:nvSpPr>
          <p:cNvPr id="6" name="标题 1">
            <a:extLst>
              <a:ext uri="{FF2B5EF4-FFF2-40B4-BE49-F238E27FC236}">
                <a16:creationId xmlns:a16="http://schemas.microsoft.com/office/drawing/2014/main" id="{4CE622E9-E993-3643-7AD3-73F8C05F3728}"/>
              </a:ext>
            </a:extLst>
          </p:cNvPr>
          <p:cNvSpPr txBox="1">
            <a:spLocks/>
          </p:cNvSpPr>
          <p:nvPr/>
        </p:nvSpPr>
        <p:spPr>
          <a:xfrm>
            <a:off x="672148" y="266813"/>
            <a:ext cx="9145671" cy="857578"/>
          </a:xfrm>
          <a:prstGeom prst="rect">
            <a:avLst/>
          </a:prstGeom>
        </p:spPr>
        <p:txBody>
          <a:bodyPr vert="horz" lIns="104306" tIns="52153" rIns="104306" bIns="52153" rtlCol="0" anchor="ctr">
            <a:normAutofit/>
          </a:bodyPr>
          <a:lstStyle>
            <a:lvl1pPr algn="ctr" defTabSz="1311226" rtl="0" eaLnBrk="1" latinLnBrk="0" hangingPunct="1">
              <a:spcBef>
                <a:spcPct val="0"/>
              </a:spcBef>
              <a:buNone/>
              <a:defRPr sz="6286" kern="1200">
                <a:solidFill>
                  <a:schemeClr val="tx1"/>
                </a:solidFill>
                <a:latin typeface="+mj-lt"/>
                <a:ea typeface="+mj-ea"/>
                <a:cs typeface="+mj-cs"/>
              </a:defRPr>
            </a:lvl1p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大数据的特征</a:t>
            </a:r>
          </a:p>
        </p:txBody>
      </p:sp>
    </p:spTree>
    <p:extLst>
      <p:ext uri="{BB962C8B-B14F-4D97-AF65-F5344CB8AC3E}">
        <p14:creationId xmlns:p14="http://schemas.microsoft.com/office/powerpoint/2010/main" val="35257478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FA66BB-6296-4009-953B-A1C18027E902}"/>
              </a:ext>
            </a:extLst>
          </p:cNvPr>
          <p:cNvSpPr>
            <a:spLocks noGrp="1"/>
          </p:cNvSpPr>
          <p:nvPr>
            <p:ph type="title"/>
          </p:nvPr>
        </p:nvSpPr>
        <p:spPr>
          <a:xfrm>
            <a:off x="672147" y="108223"/>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大数据的形式</a:t>
            </a:r>
          </a:p>
        </p:txBody>
      </p:sp>
      <p:sp>
        <p:nvSpPr>
          <p:cNvPr id="3" name="内容占位符 2">
            <a:extLst>
              <a:ext uri="{FF2B5EF4-FFF2-40B4-BE49-F238E27FC236}">
                <a16:creationId xmlns:a16="http://schemas.microsoft.com/office/drawing/2014/main" id="{0F90FF6C-6464-49F4-8363-D024A86565F2}"/>
              </a:ext>
            </a:extLst>
          </p:cNvPr>
          <p:cNvSpPr>
            <a:spLocks noGrp="1"/>
          </p:cNvSpPr>
          <p:nvPr>
            <p:ph idx="1"/>
          </p:nvPr>
        </p:nvSpPr>
        <p:spPr>
          <a:xfrm>
            <a:off x="816820" y="1563013"/>
            <a:ext cx="11017224" cy="4809906"/>
          </a:xfrm>
        </p:spPr>
        <p:txBody>
          <a:bodyPr>
            <a:normAutofit/>
          </a:bodyPr>
          <a:lstStyle/>
          <a:p>
            <a:pPr marL="390649" indent="-390649" defTabSz="457200">
              <a:lnSpc>
                <a:spcPct val="150000"/>
              </a:lnSpc>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rPr>
              <a:t>不限于结构化的传统</a:t>
            </a:r>
            <a:r>
              <a:rPr lang="en-US" altLang="zh-CN" sz="2400" b="1" dirty="0">
                <a:latin typeface="楷体" panose="02010609060101010101" pitchFamily="49" charset="-122"/>
                <a:ea typeface="楷体" panose="02010609060101010101" pitchFamily="49" charset="-122"/>
              </a:rPr>
              <a:t>data</a:t>
            </a:r>
          </a:p>
          <a:p>
            <a:pPr marL="342900" indent="-342900" defTabSz="457200">
              <a:lnSpc>
                <a:spcPct val="135000"/>
              </a:lnSpc>
              <a:spcBef>
                <a:spcPts val="0"/>
              </a:spcBef>
            </a:pPr>
            <a:endParaRPr lang="en-US" altLang="zh-CN" sz="2000" dirty="0">
              <a:latin typeface="Calibri" panose="020F0502020204030204" pitchFamily="34" charset="0"/>
              <a:ea typeface="宋体" panose="02010600030101010101" pitchFamily="2" charset="-122"/>
            </a:endParaRPr>
          </a:p>
          <a:p>
            <a:pPr marL="342900" indent="-342900" defTabSz="457200">
              <a:lnSpc>
                <a:spcPct val="135000"/>
              </a:lnSpc>
              <a:spcBef>
                <a:spcPts val="0"/>
              </a:spcBef>
            </a:pPr>
            <a:r>
              <a:rPr lang="zh-CN" altLang="en-US" sz="2000" dirty="0">
                <a:latin typeface="Calibri" panose="020F0502020204030204" pitchFamily="34" charset="0"/>
                <a:ea typeface="宋体" panose="02010600030101010101" pitchFamily="2" charset="-122"/>
              </a:rPr>
              <a:t>文本</a:t>
            </a:r>
            <a:endParaRPr lang="en-US" altLang="zh-CN" sz="2000" dirty="0">
              <a:latin typeface="Calibri" panose="020F0502020204030204" pitchFamily="34" charset="0"/>
              <a:ea typeface="宋体" panose="02010600030101010101" pitchFamily="2" charset="-122"/>
            </a:endParaRPr>
          </a:p>
          <a:p>
            <a:pPr marL="342900" indent="-342900" defTabSz="457200">
              <a:lnSpc>
                <a:spcPct val="135000"/>
              </a:lnSpc>
              <a:spcBef>
                <a:spcPts val="0"/>
              </a:spcBef>
            </a:pPr>
            <a:endParaRPr lang="en-US" altLang="zh-CN" sz="2000" dirty="0">
              <a:latin typeface="Calibri" panose="020F0502020204030204" pitchFamily="34" charset="0"/>
              <a:ea typeface="宋体" panose="02010600030101010101" pitchFamily="2" charset="-122"/>
            </a:endParaRPr>
          </a:p>
          <a:p>
            <a:pPr marL="342900" indent="-342900" defTabSz="457200">
              <a:lnSpc>
                <a:spcPct val="135000"/>
              </a:lnSpc>
              <a:spcBef>
                <a:spcPts val="0"/>
              </a:spcBef>
            </a:pPr>
            <a:r>
              <a:rPr lang="zh-CN" altLang="en-US" sz="2000" dirty="0">
                <a:latin typeface="Calibri" panose="020F0502020204030204" pitchFamily="34" charset="0"/>
                <a:ea typeface="宋体" panose="02010600030101010101" pitchFamily="2" charset="-122"/>
              </a:rPr>
              <a:t>图像</a:t>
            </a:r>
            <a:endParaRPr lang="en-US" altLang="zh-CN" sz="2000" dirty="0">
              <a:latin typeface="Calibri" panose="020F0502020204030204" pitchFamily="34" charset="0"/>
              <a:ea typeface="宋体" panose="02010600030101010101" pitchFamily="2" charset="-122"/>
            </a:endParaRPr>
          </a:p>
          <a:p>
            <a:pPr marL="342900" indent="-342900" defTabSz="457200">
              <a:lnSpc>
                <a:spcPct val="135000"/>
              </a:lnSpc>
              <a:spcBef>
                <a:spcPts val="0"/>
              </a:spcBef>
            </a:pPr>
            <a:endParaRPr lang="en-US" altLang="zh-CN" sz="2000" dirty="0">
              <a:latin typeface="Calibri" panose="020F0502020204030204" pitchFamily="34" charset="0"/>
              <a:ea typeface="宋体" panose="02010600030101010101" pitchFamily="2" charset="-122"/>
            </a:endParaRPr>
          </a:p>
          <a:p>
            <a:pPr marL="342900" indent="-342900" defTabSz="457200">
              <a:lnSpc>
                <a:spcPct val="135000"/>
              </a:lnSpc>
              <a:spcBef>
                <a:spcPts val="0"/>
              </a:spcBef>
            </a:pPr>
            <a:r>
              <a:rPr lang="zh-CN" altLang="en-US" sz="2000" dirty="0">
                <a:latin typeface="Calibri" panose="020F0502020204030204" pitchFamily="34" charset="0"/>
                <a:ea typeface="宋体" panose="02010600030101010101" pitchFamily="2" charset="-122"/>
              </a:rPr>
              <a:t>音频</a:t>
            </a:r>
            <a:endParaRPr lang="en-US" altLang="zh-CN" sz="2000" dirty="0">
              <a:latin typeface="Calibri" panose="020F0502020204030204" pitchFamily="34" charset="0"/>
              <a:ea typeface="宋体" panose="02010600030101010101" pitchFamily="2" charset="-122"/>
            </a:endParaRPr>
          </a:p>
          <a:p>
            <a:pPr marL="342900" indent="-342900" defTabSz="457200">
              <a:lnSpc>
                <a:spcPct val="135000"/>
              </a:lnSpc>
              <a:spcBef>
                <a:spcPts val="0"/>
              </a:spcBef>
            </a:pPr>
            <a:endParaRPr lang="en-US" altLang="zh-CN" sz="2000" dirty="0">
              <a:latin typeface="Calibri" panose="020F0502020204030204" pitchFamily="34" charset="0"/>
              <a:ea typeface="宋体" panose="02010600030101010101" pitchFamily="2" charset="-122"/>
            </a:endParaRPr>
          </a:p>
          <a:p>
            <a:pPr marL="342900" indent="-342900" defTabSz="457200">
              <a:lnSpc>
                <a:spcPct val="135000"/>
              </a:lnSpc>
              <a:spcBef>
                <a:spcPts val="0"/>
              </a:spcBef>
            </a:pPr>
            <a:r>
              <a:rPr lang="zh-CN" altLang="en-US" sz="2000" dirty="0">
                <a:latin typeface="Calibri" panose="020F0502020204030204" pitchFamily="34" charset="0"/>
                <a:ea typeface="宋体" panose="02010600030101010101" pitchFamily="2" charset="-122"/>
              </a:rPr>
              <a:t>视频</a:t>
            </a:r>
            <a:endParaRPr lang="en-US" altLang="zh-CN" sz="2000" dirty="0">
              <a:latin typeface="Calibri" panose="020F0502020204030204" pitchFamily="34" charset="0"/>
              <a:ea typeface="宋体" panose="02010600030101010101" pitchFamily="2" charset="-122"/>
            </a:endParaRPr>
          </a:p>
          <a:p>
            <a:pPr marL="342900" indent="-342900" defTabSz="457200">
              <a:lnSpc>
                <a:spcPct val="135000"/>
              </a:lnSpc>
              <a:spcBef>
                <a:spcPts val="0"/>
              </a:spcBef>
            </a:pPr>
            <a:endParaRPr lang="en-US" altLang="zh-CN" sz="2000" dirty="0">
              <a:latin typeface="Calibri" panose="020F0502020204030204" pitchFamily="34" charset="0"/>
              <a:ea typeface="宋体" panose="02010600030101010101" pitchFamily="2" charset="-122"/>
            </a:endParaRPr>
          </a:p>
          <a:p>
            <a:pPr marL="342900" indent="-342900" defTabSz="457200">
              <a:lnSpc>
                <a:spcPct val="135000"/>
              </a:lnSpc>
              <a:spcBef>
                <a:spcPts val="0"/>
              </a:spcBef>
            </a:pPr>
            <a:r>
              <a:rPr lang="zh-CN" altLang="en-US" sz="2000" dirty="0">
                <a:latin typeface="Calibri" panose="020F0502020204030204" pitchFamily="34" charset="0"/>
                <a:ea typeface="宋体" panose="02010600030101010101" pitchFamily="2" charset="-122"/>
              </a:rPr>
              <a:t>卫星遥感</a:t>
            </a:r>
            <a:endParaRPr lang="en-US" altLang="zh-CN" sz="2000" dirty="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3582455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0F90FF6C-6464-49F4-8363-D024A86565F2}"/>
              </a:ext>
            </a:extLst>
          </p:cNvPr>
          <p:cNvSpPr>
            <a:spLocks noGrp="1"/>
          </p:cNvSpPr>
          <p:nvPr>
            <p:ph idx="1"/>
          </p:nvPr>
        </p:nvSpPr>
        <p:spPr>
          <a:xfrm>
            <a:off x="655664" y="1476375"/>
            <a:ext cx="11250388" cy="5256584"/>
          </a:xfrm>
        </p:spPr>
        <p:txBody>
          <a:bodyPr>
            <a:normAutofit/>
          </a:bodyPr>
          <a:lstStyle/>
          <a:p>
            <a:pPr marL="342900" indent="-342900" defTabSz="457200">
              <a:lnSpc>
                <a:spcPct val="125000"/>
              </a:lnSpc>
              <a:spcBef>
                <a:spcPts val="0"/>
              </a:spcBef>
            </a:pPr>
            <a:r>
              <a:rPr lang="zh-CN" altLang="en-US" sz="1900" dirty="0">
                <a:latin typeface="Calibri" panose="020F0502020204030204" pitchFamily="34" charset="0"/>
                <a:ea typeface="宋体" panose="02010600030101010101" pitchFamily="2" charset="-122"/>
              </a:rPr>
              <a:t>机器学习</a:t>
            </a:r>
            <a:endParaRPr lang="en-US" altLang="zh-CN" sz="1900" dirty="0">
              <a:latin typeface="Calibri" panose="020F0502020204030204" pitchFamily="34" charset="0"/>
              <a:ea typeface="宋体" panose="02010600030101010101" pitchFamily="2" charset="-122"/>
            </a:endParaRPr>
          </a:p>
          <a:p>
            <a:pPr marL="342900" indent="-342900" defTabSz="457200">
              <a:lnSpc>
                <a:spcPct val="125000"/>
              </a:lnSpc>
              <a:spcBef>
                <a:spcPts val="0"/>
              </a:spcBef>
            </a:pPr>
            <a:endParaRPr lang="en-US" altLang="zh-CN" sz="1900" dirty="0">
              <a:latin typeface="Calibri" panose="020F0502020204030204" pitchFamily="34" charset="0"/>
              <a:ea typeface="宋体" panose="02010600030101010101" pitchFamily="2" charset="-122"/>
            </a:endParaRPr>
          </a:p>
          <a:p>
            <a:pPr marL="342900" indent="-342900" defTabSz="457200">
              <a:lnSpc>
                <a:spcPct val="125000"/>
              </a:lnSpc>
              <a:spcBef>
                <a:spcPts val="0"/>
              </a:spcBef>
            </a:pPr>
            <a:r>
              <a:rPr lang="zh-CN" altLang="en-US" sz="1900" dirty="0">
                <a:latin typeface="Calibri" panose="020F0502020204030204" pitchFamily="34" charset="0"/>
                <a:ea typeface="宋体" panose="02010600030101010101" pitchFamily="2" charset="-122"/>
              </a:rPr>
              <a:t>自然语言处理</a:t>
            </a:r>
            <a:endParaRPr lang="en-US" altLang="zh-CN" sz="1900" dirty="0">
              <a:latin typeface="Calibri" panose="020F0502020204030204" pitchFamily="34" charset="0"/>
              <a:ea typeface="宋体" panose="02010600030101010101" pitchFamily="2" charset="-122"/>
            </a:endParaRPr>
          </a:p>
          <a:p>
            <a:pPr marL="342900" indent="-342900" defTabSz="457200">
              <a:lnSpc>
                <a:spcPct val="125000"/>
              </a:lnSpc>
              <a:spcBef>
                <a:spcPts val="0"/>
              </a:spcBef>
            </a:pPr>
            <a:endParaRPr lang="en-US" altLang="zh-CN" sz="1900" dirty="0">
              <a:latin typeface="Calibri" panose="020F0502020204030204" pitchFamily="34" charset="0"/>
              <a:ea typeface="宋体" panose="02010600030101010101" pitchFamily="2" charset="-122"/>
            </a:endParaRPr>
          </a:p>
          <a:p>
            <a:pPr marL="342900" indent="-342900" defTabSz="457200">
              <a:lnSpc>
                <a:spcPct val="125000"/>
              </a:lnSpc>
              <a:spcBef>
                <a:spcPts val="0"/>
              </a:spcBef>
            </a:pPr>
            <a:r>
              <a:rPr lang="zh-CN" altLang="en-US" sz="1900" dirty="0">
                <a:latin typeface="Calibri" panose="020F0502020204030204" pitchFamily="34" charset="0"/>
                <a:ea typeface="宋体" panose="02010600030101010101" pitchFamily="2" charset="-122"/>
              </a:rPr>
              <a:t>因果识别</a:t>
            </a:r>
            <a:endParaRPr lang="en-US" altLang="zh-CN" sz="1900" dirty="0">
              <a:latin typeface="Calibri" panose="020F0502020204030204" pitchFamily="34" charset="0"/>
              <a:ea typeface="宋体" panose="02010600030101010101" pitchFamily="2" charset="-122"/>
            </a:endParaRPr>
          </a:p>
        </p:txBody>
      </p:sp>
      <p:sp>
        <p:nvSpPr>
          <p:cNvPr id="6" name="标题 1">
            <a:extLst>
              <a:ext uri="{FF2B5EF4-FFF2-40B4-BE49-F238E27FC236}">
                <a16:creationId xmlns:a16="http://schemas.microsoft.com/office/drawing/2014/main" id="{1C0FE6A0-6AA7-330D-5E8F-1C2C72B7B29E}"/>
              </a:ext>
            </a:extLst>
          </p:cNvPr>
          <p:cNvSpPr txBox="1">
            <a:spLocks/>
          </p:cNvSpPr>
          <p:nvPr/>
        </p:nvSpPr>
        <p:spPr>
          <a:xfrm>
            <a:off x="672148" y="266813"/>
            <a:ext cx="9145671" cy="857578"/>
          </a:xfrm>
          <a:prstGeom prst="rect">
            <a:avLst/>
          </a:prstGeom>
        </p:spPr>
        <p:txBody>
          <a:bodyPr vert="horz" lIns="104306" tIns="52153" rIns="104306" bIns="52153" rtlCol="0" anchor="ctr">
            <a:normAutofit/>
          </a:bodyPr>
          <a:lstStyle>
            <a:lvl1pPr algn="ctr" defTabSz="1311226" rtl="0" eaLnBrk="1" latinLnBrk="0" hangingPunct="1">
              <a:spcBef>
                <a:spcPct val="0"/>
              </a:spcBef>
              <a:buNone/>
              <a:defRPr sz="6286" kern="1200">
                <a:solidFill>
                  <a:schemeClr val="tx1"/>
                </a:solidFill>
                <a:latin typeface="+mj-lt"/>
                <a:ea typeface="+mj-ea"/>
                <a:cs typeface="+mj-cs"/>
              </a:defRPr>
            </a:lvl1p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大数据处理方法</a:t>
            </a:r>
          </a:p>
        </p:txBody>
      </p:sp>
    </p:spTree>
    <p:extLst>
      <p:ext uri="{BB962C8B-B14F-4D97-AF65-F5344CB8AC3E}">
        <p14:creationId xmlns:p14="http://schemas.microsoft.com/office/powerpoint/2010/main" val="33539170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FA66BB-6296-4009-953B-A1C18027E902}"/>
              </a:ext>
            </a:extLst>
          </p:cNvPr>
          <p:cNvSpPr>
            <a:spLocks noGrp="1"/>
          </p:cNvSpPr>
          <p:nvPr>
            <p:ph type="title"/>
          </p:nvPr>
        </p:nvSpPr>
        <p:spPr>
          <a:xfrm>
            <a:off x="672147" y="110645"/>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大数据处理工具</a:t>
            </a:r>
          </a:p>
        </p:txBody>
      </p:sp>
      <p:sp>
        <p:nvSpPr>
          <p:cNvPr id="3" name="内容占位符 2">
            <a:extLst>
              <a:ext uri="{FF2B5EF4-FFF2-40B4-BE49-F238E27FC236}">
                <a16:creationId xmlns:a16="http://schemas.microsoft.com/office/drawing/2014/main" id="{0F90FF6C-6464-49F4-8363-D024A86565F2}"/>
              </a:ext>
            </a:extLst>
          </p:cNvPr>
          <p:cNvSpPr>
            <a:spLocks noGrp="1"/>
          </p:cNvSpPr>
          <p:nvPr>
            <p:ph idx="1"/>
          </p:nvPr>
        </p:nvSpPr>
        <p:spPr>
          <a:xfrm>
            <a:off x="672148" y="1404367"/>
            <a:ext cx="11305912" cy="5184576"/>
          </a:xfrm>
        </p:spPr>
        <p:txBody>
          <a:bodyPr>
            <a:normAutofit/>
          </a:bodyPr>
          <a:lstStyle/>
          <a:p>
            <a:pPr marL="342900" indent="-342900" defTabSz="457200">
              <a:lnSpc>
                <a:spcPct val="125000"/>
              </a:lnSpc>
              <a:spcBef>
                <a:spcPts val="0"/>
              </a:spcBef>
            </a:pPr>
            <a:r>
              <a:rPr lang="en-US" altLang="zh-CN" sz="1900" dirty="0">
                <a:latin typeface="Calibri" panose="020F0502020204030204" pitchFamily="34" charset="0"/>
                <a:ea typeface="宋体" panose="02010600030101010101" pitchFamily="2" charset="-122"/>
              </a:rPr>
              <a:t>Python</a:t>
            </a:r>
          </a:p>
          <a:p>
            <a:pPr marL="342900" indent="-342900" defTabSz="457200">
              <a:lnSpc>
                <a:spcPct val="125000"/>
              </a:lnSpc>
              <a:spcBef>
                <a:spcPts val="0"/>
              </a:spcBef>
            </a:pPr>
            <a:endParaRPr lang="en-US" altLang="zh-CN" sz="1900" dirty="0">
              <a:latin typeface="Calibri" panose="020F0502020204030204" pitchFamily="34" charset="0"/>
              <a:ea typeface="宋体" panose="02010600030101010101" pitchFamily="2" charset="-122"/>
            </a:endParaRPr>
          </a:p>
          <a:p>
            <a:pPr marL="342900" indent="-342900" defTabSz="457200">
              <a:lnSpc>
                <a:spcPct val="125000"/>
              </a:lnSpc>
              <a:spcBef>
                <a:spcPts val="0"/>
              </a:spcBef>
            </a:pPr>
            <a:r>
              <a:rPr lang="en-US" altLang="zh-CN" sz="1900" dirty="0">
                <a:latin typeface="Calibri" panose="020F0502020204030204" pitchFamily="34" charset="0"/>
                <a:ea typeface="宋体" panose="02010600030101010101" pitchFamily="2" charset="-122"/>
              </a:rPr>
              <a:t>Stata</a:t>
            </a:r>
          </a:p>
          <a:p>
            <a:pPr marL="342900" indent="-342900" defTabSz="457200">
              <a:lnSpc>
                <a:spcPct val="125000"/>
              </a:lnSpc>
              <a:spcBef>
                <a:spcPts val="0"/>
              </a:spcBef>
            </a:pPr>
            <a:endParaRPr lang="en-US" altLang="zh-CN" sz="1900" dirty="0">
              <a:latin typeface="Calibri" panose="020F0502020204030204" pitchFamily="34" charset="0"/>
              <a:ea typeface="宋体" panose="02010600030101010101" pitchFamily="2" charset="-122"/>
            </a:endParaRPr>
          </a:p>
          <a:p>
            <a:pPr marL="342900" indent="-342900" defTabSz="457200">
              <a:lnSpc>
                <a:spcPct val="125000"/>
              </a:lnSpc>
              <a:spcBef>
                <a:spcPts val="0"/>
              </a:spcBef>
            </a:pPr>
            <a:r>
              <a:rPr lang="en-US" altLang="zh-CN" sz="1900" dirty="0">
                <a:latin typeface="Calibri" panose="020F0502020204030204" pitchFamily="34" charset="0"/>
                <a:ea typeface="宋体" panose="02010600030101010101" pitchFamily="2" charset="-122"/>
              </a:rPr>
              <a:t>SAS</a:t>
            </a:r>
          </a:p>
          <a:p>
            <a:pPr marL="342900" indent="-342900" defTabSz="457200">
              <a:lnSpc>
                <a:spcPct val="125000"/>
              </a:lnSpc>
              <a:spcBef>
                <a:spcPts val="0"/>
              </a:spcBef>
            </a:pPr>
            <a:endParaRPr lang="en-US" altLang="zh-CN" sz="1900" dirty="0">
              <a:latin typeface="Calibri" panose="020F0502020204030204" pitchFamily="34" charset="0"/>
              <a:ea typeface="宋体" panose="02010600030101010101" pitchFamily="2" charset="-122"/>
            </a:endParaRPr>
          </a:p>
          <a:p>
            <a:pPr marL="342900" indent="-342900" defTabSz="457200">
              <a:lnSpc>
                <a:spcPct val="125000"/>
              </a:lnSpc>
              <a:spcBef>
                <a:spcPts val="0"/>
              </a:spcBef>
            </a:pPr>
            <a:r>
              <a:rPr lang="en-US" altLang="zh-CN" sz="1900" dirty="0">
                <a:latin typeface="Calibri" panose="020F0502020204030204" pitchFamily="34" charset="0"/>
                <a:ea typeface="宋体" panose="02010600030101010101" pitchFamily="2" charset="-122"/>
              </a:rPr>
              <a:t>R</a:t>
            </a:r>
          </a:p>
          <a:p>
            <a:pPr marL="342900" indent="-342900" defTabSz="457200">
              <a:lnSpc>
                <a:spcPct val="125000"/>
              </a:lnSpc>
              <a:spcBef>
                <a:spcPts val="0"/>
              </a:spcBef>
            </a:pPr>
            <a:endParaRPr lang="en-US" altLang="zh-CN" sz="1900" dirty="0">
              <a:latin typeface="Calibri" panose="020F0502020204030204" pitchFamily="34" charset="0"/>
              <a:ea typeface="宋体" panose="02010600030101010101" pitchFamily="2" charset="-122"/>
            </a:endParaRPr>
          </a:p>
          <a:p>
            <a:pPr marL="342900" indent="-342900" defTabSz="457200">
              <a:lnSpc>
                <a:spcPct val="125000"/>
              </a:lnSpc>
              <a:spcBef>
                <a:spcPts val="0"/>
              </a:spcBef>
            </a:pPr>
            <a:r>
              <a:rPr lang="en-US" altLang="zh-CN" sz="1900" dirty="0" err="1">
                <a:latin typeface="Calibri" panose="020F0502020204030204" pitchFamily="34" charset="0"/>
                <a:ea typeface="宋体" panose="02010600030101010101" pitchFamily="2" charset="-122"/>
              </a:rPr>
              <a:t>Matlab</a:t>
            </a:r>
            <a:endParaRPr lang="en-US" altLang="zh-CN" sz="1900" dirty="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2966079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3" descr="C:\Users\Administrator\Desktop\财大ppt模板\B10PPT模板（二）宽屏-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34" y="18240"/>
            <a:ext cx="13435634" cy="777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754" y="174988"/>
            <a:ext cx="1490904" cy="146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图片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750" y="363976"/>
            <a:ext cx="3230292" cy="650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a:extLst>
              <a:ext uri="{FF2B5EF4-FFF2-40B4-BE49-F238E27FC236}">
                <a16:creationId xmlns:a16="http://schemas.microsoft.com/office/drawing/2014/main" id="{F3CBD9D3-68FF-4A56-B6CC-BB6092EFFC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3436" y="2348009"/>
            <a:ext cx="2457450" cy="2457450"/>
          </a:xfrm>
          <a:prstGeom prst="rect">
            <a:avLst/>
          </a:prstGeom>
        </p:spPr>
      </p:pic>
      <p:sp>
        <p:nvSpPr>
          <p:cNvPr id="9" name="内容占位符 2"/>
          <p:cNvSpPr>
            <a:spLocks noGrp="1"/>
          </p:cNvSpPr>
          <p:nvPr>
            <p:ph idx="1"/>
          </p:nvPr>
        </p:nvSpPr>
        <p:spPr>
          <a:xfrm>
            <a:off x="1621532" y="1796324"/>
            <a:ext cx="9624060" cy="714379"/>
          </a:xfrm>
        </p:spPr>
        <p:txBody>
          <a:bodyPr>
            <a:normAutofit/>
          </a:bodyPr>
          <a:lstStyle/>
          <a:p>
            <a:pPr algn="ctr">
              <a:buNone/>
            </a:pPr>
            <a:endParaRPr lang="en-US" altLang="zh-CN" sz="1800" dirty="0">
              <a:solidFill>
                <a:srgbClr val="7C1D20"/>
              </a:solidFill>
              <a:latin typeface="微软雅黑" panose="020B0503020204020204" charset="-122"/>
              <a:ea typeface="微软雅黑" panose="020B0503020204020204" charset="-122"/>
            </a:endParaRPr>
          </a:p>
          <a:p>
            <a:pPr algn="ctr">
              <a:buNone/>
            </a:pPr>
            <a:r>
              <a:rPr lang="zh-CN" altLang="en-US" sz="1800" dirty="0">
                <a:solidFill>
                  <a:srgbClr val="7C1D20"/>
                </a:solidFill>
                <a:latin typeface="微软雅黑" pitchFamily="34" charset="-122"/>
                <a:ea typeface="微软雅黑" pitchFamily="34" charset="-122"/>
              </a:rPr>
              <a:t>实验室公众号</a:t>
            </a:r>
          </a:p>
          <a:p>
            <a:pPr algn="ctr">
              <a:buNone/>
            </a:pPr>
            <a:endParaRPr lang="zh-CN" altLang="en-US" sz="1800" dirty="0">
              <a:solidFill>
                <a:srgbClr val="7C1D20"/>
              </a:solidFill>
              <a:latin typeface="微软雅黑" pitchFamily="34" charset="-122"/>
              <a:ea typeface="微软雅黑" pitchFamily="34" charset="-122"/>
            </a:endParaRPr>
          </a:p>
          <a:p>
            <a:pPr algn="ctr">
              <a:buNone/>
            </a:pPr>
            <a:endParaRPr lang="zh-CN" altLang="en-US" sz="3200" dirty="0">
              <a:solidFill>
                <a:srgbClr val="7C1D20"/>
              </a:solidFill>
              <a:latin typeface="微软雅黑" panose="020B0503020204020204" charset="-122"/>
              <a:ea typeface="微软雅黑" panose="020B050302020402020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72147" y="1044327"/>
            <a:ext cx="11233903" cy="5031340"/>
          </a:xfrm>
        </p:spPr>
        <p:txBody>
          <a:bodyPr/>
          <a:lstStyle/>
          <a:p>
            <a:pPr marL="390525" indent="-390525" defTabSz="1042988" eaLnBrk="0" fontAlgn="base" hangingPunct="0">
              <a:lnSpc>
                <a:spcPct val="150000"/>
              </a:lnSpc>
              <a:spcAft>
                <a:spcPct val="0"/>
              </a:spcAft>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rPr>
              <a:t>生活越来越互联网化</a:t>
            </a:r>
            <a:endParaRPr lang="en-US" altLang="zh-CN" sz="2400" b="1" dirty="0">
              <a:latin typeface="Times New Roman" panose="02020603050405020304" pitchFamily="18" charset="0"/>
              <a:ea typeface="楷体" panose="02010609060101010101" pitchFamily="49" charset="-122"/>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截至</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2020</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年</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3</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月，中国网民规模达</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9.04</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亿，较</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2018</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年底增长</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7508</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万，互联网普及率达</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64.5%</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。手机网民规模达</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8.97</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亿</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互联网最为本质的一点，就是网民有意无意地的留下来自己的偏好和行为，并可以被记录和收集整理。网友在网络中的足迹、点击、浏览、留言直接反映他的性格，偏好和意愿。</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endParaRPr lang="zh-CN" altLang="en-US" sz="2205" dirty="0"/>
          </a:p>
        </p:txBody>
      </p:sp>
      <p:sp>
        <p:nvSpPr>
          <p:cNvPr id="4" name="灯片编号占位符 3"/>
          <p:cNvSpPr>
            <a:spLocks noGrp="1"/>
          </p:cNvSpPr>
          <p:nvPr>
            <p:ph type="sldNum" sz="quarter" idx="4"/>
          </p:nvPr>
        </p:nvSpPr>
        <p:spPr bwMode="auto">
          <a:xfrm>
            <a:off x="3276720" y="7207884"/>
            <a:ext cx="2352516" cy="353578"/>
          </a:xfrm>
          <a:prstGeom prst="rect">
            <a:avLst/>
          </a:prstGeom>
          <a:noFill/>
          <a:ln w="9525">
            <a:noFill/>
            <a:miter lim="800000"/>
            <a:headEnd/>
            <a:tailEnd/>
          </a:ln>
          <a:effectLst/>
        </p:spPr>
        <p:txBody>
          <a:bodyPr vert="horz" wrap="square" lIns="100823" tIns="50411" rIns="100823" bIns="50411" numCol="1" anchor="t" anchorCtr="0" compatLnSpc="1">
            <a:prstTxWarp prst="textNoShape">
              <a:avLst/>
            </a:prstTxWarp>
          </a:bodyPr>
          <a:lstStyle>
            <a:defPPr>
              <a:defRPr lang="en-US"/>
            </a:defPPr>
            <a:lvl1pPr algn="r" rtl="0" fontAlgn="base">
              <a:spcBef>
                <a:spcPct val="0"/>
              </a:spcBef>
              <a:spcAft>
                <a:spcPct val="0"/>
              </a:spcAft>
              <a:defRPr sz="1544" kern="1200">
                <a:solidFill>
                  <a:schemeClr val="tx1"/>
                </a:solidFill>
                <a:latin typeface="Arial" charset="0"/>
                <a:ea typeface="宋体" charset="-122"/>
                <a:cs typeface="+mn-cs"/>
              </a:defRPr>
            </a:lvl1pPr>
            <a:lvl2pPr marL="504110" algn="l" rtl="0" fontAlgn="base">
              <a:spcBef>
                <a:spcPct val="0"/>
              </a:spcBef>
              <a:spcAft>
                <a:spcPct val="0"/>
              </a:spcAft>
              <a:defRPr kern="1200">
                <a:solidFill>
                  <a:schemeClr val="tx1"/>
                </a:solidFill>
                <a:latin typeface="Arial" charset="0"/>
                <a:ea typeface="宋体" charset="-122"/>
                <a:cs typeface="+mn-cs"/>
              </a:defRPr>
            </a:lvl2pPr>
            <a:lvl3pPr marL="1008219" algn="l" rtl="0" fontAlgn="base">
              <a:spcBef>
                <a:spcPct val="0"/>
              </a:spcBef>
              <a:spcAft>
                <a:spcPct val="0"/>
              </a:spcAft>
              <a:defRPr kern="1200">
                <a:solidFill>
                  <a:schemeClr val="tx1"/>
                </a:solidFill>
                <a:latin typeface="Arial" charset="0"/>
                <a:ea typeface="宋体" charset="-122"/>
                <a:cs typeface="+mn-cs"/>
              </a:defRPr>
            </a:lvl3pPr>
            <a:lvl4pPr marL="1512329" algn="l" rtl="0" fontAlgn="base">
              <a:spcBef>
                <a:spcPct val="0"/>
              </a:spcBef>
              <a:spcAft>
                <a:spcPct val="0"/>
              </a:spcAft>
              <a:defRPr kern="1200">
                <a:solidFill>
                  <a:schemeClr val="tx1"/>
                </a:solidFill>
                <a:latin typeface="Arial" charset="0"/>
                <a:ea typeface="宋体" charset="-122"/>
                <a:cs typeface="+mn-cs"/>
              </a:defRPr>
            </a:lvl4pPr>
            <a:lvl5pPr marL="2016439" algn="l" rtl="0" fontAlgn="base">
              <a:spcBef>
                <a:spcPct val="0"/>
              </a:spcBef>
              <a:spcAft>
                <a:spcPct val="0"/>
              </a:spcAft>
              <a:defRPr kern="1200">
                <a:solidFill>
                  <a:schemeClr val="tx1"/>
                </a:solidFill>
                <a:latin typeface="Arial" charset="0"/>
                <a:ea typeface="宋体" charset="-122"/>
                <a:cs typeface="+mn-cs"/>
              </a:defRPr>
            </a:lvl5pPr>
            <a:lvl6pPr marL="2520550" algn="l" defTabSz="1008219" rtl="0" eaLnBrk="1" latinLnBrk="0" hangingPunct="1">
              <a:defRPr kern="1200">
                <a:solidFill>
                  <a:schemeClr val="tx1"/>
                </a:solidFill>
                <a:latin typeface="Arial" charset="0"/>
                <a:ea typeface="宋体" charset="-122"/>
                <a:cs typeface="+mn-cs"/>
              </a:defRPr>
            </a:lvl6pPr>
            <a:lvl7pPr marL="3024659" algn="l" defTabSz="1008219" rtl="0" eaLnBrk="1" latinLnBrk="0" hangingPunct="1">
              <a:defRPr kern="1200">
                <a:solidFill>
                  <a:schemeClr val="tx1"/>
                </a:solidFill>
                <a:latin typeface="Arial" charset="0"/>
                <a:ea typeface="宋体" charset="-122"/>
                <a:cs typeface="+mn-cs"/>
              </a:defRPr>
            </a:lvl7pPr>
            <a:lvl8pPr marL="3528769" algn="l" defTabSz="1008219" rtl="0" eaLnBrk="1" latinLnBrk="0" hangingPunct="1">
              <a:defRPr kern="1200">
                <a:solidFill>
                  <a:schemeClr val="tx1"/>
                </a:solidFill>
                <a:latin typeface="Arial" charset="0"/>
                <a:ea typeface="宋体" charset="-122"/>
                <a:cs typeface="+mn-cs"/>
              </a:defRPr>
            </a:lvl8pPr>
            <a:lvl9pPr marL="4032879" algn="l" defTabSz="1008219"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4</a:t>
            </a:fld>
            <a:endParaRPr lang="en-US" altLang="zh-CN" dirty="0"/>
          </a:p>
        </p:txBody>
      </p:sp>
      <p:pic>
        <p:nvPicPr>
          <p:cNvPr id="7" name="图片 6">
            <a:extLst>
              <a:ext uri="{FF2B5EF4-FFF2-40B4-BE49-F238E27FC236}">
                <a16:creationId xmlns:a16="http://schemas.microsoft.com/office/drawing/2014/main" id="{951CC8DB-BA16-435E-BE6E-D049E7BF3D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9067" y="3780631"/>
            <a:ext cx="6289326" cy="3720912"/>
          </a:xfrm>
          <a:prstGeom prst="rect">
            <a:avLst/>
          </a:prstGeom>
        </p:spPr>
      </p:pic>
      <p:sp>
        <p:nvSpPr>
          <p:cNvPr id="5" name="标题 1">
            <a:extLst>
              <a:ext uri="{FF2B5EF4-FFF2-40B4-BE49-F238E27FC236}">
                <a16:creationId xmlns:a16="http://schemas.microsoft.com/office/drawing/2014/main" id="{5627B632-3AE6-D3D4-3F45-B555DA838450}"/>
              </a:ext>
            </a:extLst>
          </p:cNvPr>
          <p:cNvSpPr>
            <a:spLocks noGrp="1"/>
          </p:cNvSpPr>
          <p:nvPr>
            <p:ph type="title"/>
          </p:nvPr>
        </p:nvSpPr>
        <p:spPr>
          <a:xfrm>
            <a:off x="672147" y="72148"/>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基本概念</a:t>
            </a:r>
          </a:p>
        </p:txBody>
      </p:sp>
    </p:spTree>
    <p:extLst>
      <p:ext uri="{BB962C8B-B14F-4D97-AF65-F5344CB8AC3E}">
        <p14:creationId xmlns:p14="http://schemas.microsoft.com/office/powerpoint/2010/main" val="2750254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72147" y="1347975"/>
            <a:ext cx="5182409" cy="5146027"/>
          </a:xfrm>
        </p:spPr>
        <p:txBody>
          <a:bodyPr>
            <a:normAutofit lnSpcReduction="10000"/>
          </a:bodyPr>
          <a:lstStyle/>
          <a:p>
            <a:pPr marL="390525" indent="-390525" defTabSz="1042988" eaLnBrk="0" fontAlgn="base" hangingPunct="0">
              <a:lnSpc>
                <a:spcPct val="150000"/>
              </a:lnSpc>
              <a:spcAft>
                <a:spcPct val="0"/>
              </a:spcAft>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rPr>
              <a:t>数据时代，还是数据化时代</a:t>
            </a:r>
            <a:endParaRPr lang="en-US" altLang="zh-CN" sz="2400" b="1" dirty="0">
              <a:latin typeface="Times New Roman" panose="02020603050405020304" pitchFamily="18" charset="0"/>
              <a:ea typeface="楷体" panose="02010609060101010101" pitchFamily="49" charset="-122"/>
            </a:endParaRPr>
          </a:p>
          <a:p>
            <a:pPr marL="342900" indent="-342900" defTabSz="1041400" eaLnBrk="0" fontAlgn="base" hangingPunct="0">
              <a:lnSpc>
                <a:spcPct val="13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3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不要再认为数据是我们传统的</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1</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2</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3</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4</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了，那是数据当中很小的一部分。今天音频、视频、邮件、文档、图片全部叫数据。所以我把数据分两种，一个叫传统的小数据，是源于一种测量。</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3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3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但是今天是由电子手段的普及、手机的普及、电脑的普及、记录手段的普及。我们今天拍一个照片录一段音频发一条微信都是数据。</a:t>
            </a:r>
          </a:p>
          <a:p>
            <a:pPr marL="390525" indent="-390525" defTabSz="1042988" eaLnBrk="0" fontAlgn="base" hangingPunct="0">
              <a:lnSpc>
                <a:spcPct val="150000"/>
              </a:lnSpc>
              <a:spcAft>
                <a:spcPct val="0"/>
              </a:spcAft>
              <a:buSzPct val="100000"/>
              <a:buFont typeface="Wingdings" panose="05000000000000000000" pitchFamily="2" charset="2"/>
              <a:buChar char="Ø"/>
            </a:pPr>
            <a:endParaRPr lang="zh-CN" altLang="en-US" sz="2400" b="1" dirty="0">
              <a:latin typeface="Times New Roman" panose="02020603050405020304" pitchFamily="18" charset="0"/>
              <a:ea typeface="楷体" panose="02010609060101010101" pitchFamily="49" charset="-122"/>
            </a:endParaRPr>
          </a:p>
        </p:txBody>
      </p:sp>
      <p:sp>
        <p:nvSpPr>
          <p:cNvPr id="4" name="灯片编号占位符 3"/>
          <p:cNvSpPr>
            <a:spLocks noGrp="1"/>
          </p:cNvSpPr>
          <p:nvPr>
            <p:ph type="sldNum" sz="quarter" idx="4"/>
          </p:nvPr>
        </p:nvSpPr>
        <p:spPr bwMode="auto">
          <a:xfrm>
            <a:off x="3276720" y="7207884"/>
            <a:ext cx="2352516" cy="353578"/>
          </a:xfrm>
          <a:prstGeom prst="rect">
            <a:avLst/>
          </a:prstGeom>
          <a:noFill/>
          <a:ln w="9525">
            <a:noFill/>
            <a:miter lim="800000"/>
            <a:headEnd/>
            <a:tailEnd/>
          </a:ln>
          <a:effectLst/>
        </p:spPr>
        <p:txBody>
          <a:bodyPr vert="horz" wrap="square" lIns="100823" tIns="50411" rIns="100823" bIns="50411" numCol="1" anchor="t" anchorCtr="0" compatLnSpc="1">
            <a:prstTxWarp prst="textNoShape">
              <a:avLst/>
            </a:prstTxWarp>
          </a:bodyPr>
          <a:lstStyle>
            <a:defPPr>
              <a:defRPr lang="en-US"/>
            </a:defPPr>
            <a:lvl1pPr algn="r" rtl="0" fontAlgn="base">
              <a:spcBef>
                <a:spcPct val="0"/>
              </a:spcBef>
              <a:spcAft>
                <a:spcPct val="0"/>
              </a:spcAft>
              <a:defRPr sz="1544" kern="1200">
                <a:solidFill>
                  <a:schemeClr val="tx1"/>
                </a:solidFill>
                <a:latin typeface="Arial" charset="0"/>
                <a:ea typeface="宋体" charset="-122"/>
                <a:cs typeface="+mn-cs"/>
              </a:defRPr>
            </a:lvl1pPr>
            <a:lvl2pPr marL="504110" algn="l" rtl="0" fontAlgn="base">
              <a:spcBef>
                <a:spcPct val="0"/>
              </a:spcBef>
              <a:spcAft>
                <a:spcPct val="0"/>
              </a:spcAft>
              <a:defRPr kern="1200">
                <a:solidFill>
                  <a:schemeClr val="tx1"/>
                </a:solidFill>
                <a:latin typeface="Arial" charset="0"/>
                <a:ea typeface="宋体" charset="-122"/>
                <a:cs typeface="+mn-cs"/>
              </a:defRPr>
            </a:lvl2pPr>
            <a:lvl3pPr marL="1008219" algn="l" rtl="0" fontAlgn="base">
              <a:spcBef>
                <a:spcPct val="0"/>
              </a:spcBef>
              <a:spcAft>
                <a:spcPct val="0"/>
              </a:spcAft>
              <a:defRPr kern="1200">
                <a:solidFill>
                  <a:schemeClr val="tx1"/>
                </a:solidFill>
                <a:latin typeface="Arial" charset="0"/>
                <a:ea typeface="宋体" charset="-122"/>
                <a:cs typeface="+mn-cs"/>
              </a:defRPr>
            </a:lvl3pPr>
            <a:lvl4pPr marL="1512329" algn="l" rtl="0" fontAlgn="base">
              <a:spcBef>
                <a:spcPct val="0"/>
              </a:spcBef>
              <a:spcAft>
                <a:spcPct val="0"/>
              </a:spcAft>
              <a:defRPr kern="1200">
                <a:solidFill>
                  <a:schemeClr val="tx1"/>
                </a:solidFill>
                <a:latin typeface="Arial" charset="0"/>
                <a:ea typeface="宋体" charset="-122"/>
                <a:cs typeface="+mn-cs"/>
              </a:defRPr>
            </a:lvl4pPr>
            <a:lvl5pPr marL="2016439" algn="l" rtl="0" fontAlgn="base">
              <a:spcBef>
                <a:spcPct val="0"/>
              </a:spcBef>
              <a:spcAft>
                <a:spcPct val="0"/>
              </a:spcAft>
              <a:defRPr kern="1200">
                <a:solidFill>
                  <a:schemeClr val="tx1"/>
                </a:solidFill>
                <a:latin typeface="Arial" charset="0"/>
                <a:ea typeface="宋体" charset="-122"/>
                <a:cs typeface="+mn-cs"/>
              </a:defRPr>
            </a:lvl5pPr>
            <a:lvl6pPr marL="2520550" algn="l" defTabSz="1008219" rtl="0" eaLnBrk="1" latinLnBrk="0" hangingPunct="1">
              <a:defRPr kern="1200">
                <a:solidFill>
                  <a:schemeClr val="tx1"/>
                </a:solidFill>
                <a:latin typeface="Arial" charset="0"/>
                <a:ea typeface="宋体" charset="-122"/>
                <a:cs typeface="+mn-cs"/>
              </a:defRPr>
            </a:lvl6pPr>
            <a:lvl7pPr marL="3024659" algn="l" defTabSz="1008219" rtl="0" eaLnBrk="1" latinLnBrk="0" hangingPunct="1">
              <a:defRPr kern="1200">
                <a:solidFill>
                  <a:schemeClr val="tx1"/>
                </a:solidFill>
                <a:latin typeface="Arial" charset="0"/>
                <a:ea typeface="宋体" charset="-122"/>
                <a:cs typeface="+mn-cs"/>
              </a:defRPr>
            </a:lvl7pPr>
            <a:lvl8pPr marL="3528769" algn="l" defTabSz="1008219" rtl="0" eaLnBrk="1" latinLnBrk="0" hangingPunct="1">
              <a:defRPr kern="1200">
                <a:solidFill>
                  <a:schemeClr val="tx1"/>
                </a:solidFill>
                <a:latin typeface="Arial" charset="0"/>
                <a:ea typeface="宋体" charset="-122"/>
                <a:cs typeface="+mn-cs"/>
              </a:defRPr>
            </a:lvl8pPr>
            <a:lvl9pPr marL="4032879" algn="l" defTabSz="1008219"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5</a:t>
            </a:fld>
            <a:endParaRPr lang="en-US" altLang="zh-CN" dirty="0"/>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5487" y="2001383"/>
            <a:ext cx="5182408" cy="4469332"/>
          </a:xfrm>
          <a:prstGeom prst="rect">
            <a:avLst/>
          </a:prstGeom>
        </p:spPr>
      </p:pic>
      <p:sp>
        <p:nvSpPr>
          <p:cNvPr id="7" name="标题 1">
            <a:extLst>
              <a:ext uri="{FF2B5EF4-FFF2-40B4-BE49-F238E27FC236}">
                <a16:creationId xmlns:a16="http://schemas.microsoft.com/office/drawing/2014/main" id="{A63192FB-54FB-A90E-20C4-AE3F384C7433}"/>
              </a:ext>
            </a:extLst>
          </p:cNvPr>
          <p:cNvSpPr>
            <a:spLocks noGrp="1"/>
          </p:cNvSpPr>
          <p:nvPr>
            <p:ph type="title"/>
          </p:nvPr>
        </p:nvSpPr>
        <p:spPr>
          <a:xfrm>
            <a:off x="672147" y="72148"/>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基本概念</a:t>
            </a:r>
          </a:p>
        </p:txBody>
      </p:sp>
    </p:spTree>
    <p:extLst>
      <p:ext uri="{BB962C8B-B14F-4D97-AF65-F5344CB8AC3E}">
        <p14:creationId xmlns:p14="http://schemas.microsoft.com/office/powerpoint/2010/main" val="2924751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0795" y="108223"/>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课程目的</a:t>
            </a:r>
          </a:p>
        </p:txBody>
      </p:sp>
      <p:sp>
        <p:nvSpPr>
          <p:cNvPr id="3" name="内容占位符 2"/>
          <p:cNvSpPr>
            <a:spLocks noGrp="1"/>
          </p:cNvSpPr>
          <p:nvPr>
            <p:ph idx="1"/>
          </p:nvPr>
        </p:nvSpPr>
        <p:spPr>
          <a:xfrm>
            <a:off x="618382" y="1367417"/>
            <a:ext cx="11233904" cy="5025930"/>
          </a:xfrm>
        </p:spPr>
        <p:txBody>
          <a:bodyPr>
            <a:normAutofit/>
          </a:bodyPr>
          <a:lstStyle/>
          <a:p>
            <a:pPr marL="390525" indent="-390525" defTabSz="1042988" eaLnBrk="0" fontAlgn="base" hangingPunct="0">
              <a:lnSpc>
                <a:spcPct val="150000"/>
              </a:lnSpc>
              <a:spcAft>
                <a:spcPct val="0"/>
              </a:spcAft>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rPr>
              <a:t>学了很多技术方法，到底有什么意义</a:t>
            </a:r>
            <a:endParaRPr lang="en-US" altLang="zh-CN" sz="2400" b="1" dirty="0">
              <a:latin typeface="Times New Roman" panose="02020603050405020304" pitchFamily="18" charset="0"/>
              <a:ea typeface="楷体" panose="02010609060101010101" pitchFamily="49" charset="-122"/>
            </a:endParaRPr>
          </a:p>
          <a:p>
            <a:pPr marL="342900" indent="-342900" defTabSz="1041400" eaLnBrk="0" fontAlgn="base" hangingPunct="0">
              <a:lnSpc>
                <a:spcPct val="13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3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大数据已经渗透我们的生产生活方方面面，也成为各学科研究的重点，但进入学生课题的步伐还比较滞后。</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3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3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因此，特开设这门</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经济大数据方法</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课程，课程目的旨在通过一些有趣的大数据研究案例，为有一定经济学和分析方法基础的学生提供一个平台，使其可以了解大数据分析在解决经济社会问题中的重要价值，并掌握利用大数据开展经济社会问题分析的方法和工具。</a:t>
            </a:r>
          </a:p>
        </p:txBody>
      </p:sp>
      <p:sp>
        <p:nvSpPr>
          <p:cNvPr id="4" name="灯片编号占位符 3"/>
          <p:cNvSpPr>
            <a:spLocks noGrp="1"/>
          </p:cNvSpPr>
          <p:nvPr>
            <p:ph type="sldNum" sz="quarter" idx="4294967295"/>
          </p:nvPr>
        </p:nvSpPr>
        <p:spPr bwMode="auto">
          <a:xfrm>
            <a:off x="3276720" y="7207884"/>
            <a:ext cx="2352516" cy="353578"/>
          </a:xfrm>
          <a:prstGeom prst="rect">
            <a:avLst/>
          </a:prstGeom>
          <a:noFill/>
          <a:ln w="9525">
            <a:noFill/>
            <a:miter lim="800000"/>
            <a:headEnd/>
            <a:tailEnd/>
          </a:ln>
          <a:effectLst/>
        </p:spPr>
        <p:txBody>
          <a:bodyPr vert="horz" wrap="square" lIns="100823" tIns="50411" rIns="100823" bIns="50411" numCol="1" rtlCol="0" anchor="t" anchorCtr="0" compatLnSpc="1">
            <a:prstTxWarp prst="textNoShape">
              <a:avLst/>
            </a:prstTxWarp>
          </a:bodyPr>
          <a:lstStyle>
            <a:defPPr>
              <a:defRPr lang="en-US"/>
            </a:defPPr>
            <a:lvl1pPr algn="r" rtl="0" fontAlgn="base">
              <a:spcBef>
                <a:spcPct val="0"/>
              </a:spcBef>
              <a:spcAft>
                <a:spcPct val="0"/>
              </a:spcAft>
              <a:defRPr sz="1544" kern="1200">
                <a:solidFill>
                  <a:schemeClr val="tx1"/>
                </a:solidFill>
                <a:latin typeface="Arial" charset="0"/>
                <a:ea typeface="宋体" charset="-122"/>
                <a:cs typeface="+mn-cs"/>
              </a:defRPr>
            </a:lvl1pPr>
            <a:lvl2pPr marL="504110" algn="l" rtl="0" fontAlgn="base">
              <a:spcBef>
                <a:spcPct val="0"/>
              </a:spcBef>
              <a:spcAft>
                <a:spcPct val="0"/>
              </a:spcAft>
              <a:defRPr kern="1200">
                <a:solidFill>
                  <a:schemeClr val="tx1"/>
                </a:solidFill>
                <a:latin typeface="Arial" charset="0"/>
                <a:ea typeface="宋体" charset="-122"/>
                <a:cs typeface="+mn-cs"/>
              </a:defRPr>
            </a:lvl2pPr>
            <a:lvl3pPr marL="1008219" algn="l" rtl="0" fontAlgn="base">
              <a:spcBef>
                <a:spcPct val="0"/>
              </a:spcBef>
              <a:spcAft>
                <a:spcPct val="0"/>
              </a:spcAft>
              <a:defRPr kern="1200">
                <a:solidFill>
                  <a:schemeClr val="tx1"/>
                </a:solidFill>
                <a:latin typeface="Arial" charset="0"/>
                <a:ea typeface="宋体" charset="-122"/>
                <a:cs typeface="+mn-cs"/>
              </a:defRPr>
            </a:lvl3pPr>
            <a:lvl4pPr marL="1512329" algn="l" rtl="0" fontAlgn="base">
              <a:spcBef>
                <a:spcPct val="0"/>
              </a:spcBef>
              <a:spcAft>
                <a:spcPct val="0"/>
              </a:spcAft>
              <a:defRPr kern="1200">
                <a:solidFill>
                  <a:schemeClr val="tx1"/>
                </a:solidFill>
                <a:latin typeface="Arial" charset="0"/>
                <a:ea typeface="宋体" charset="-122"/>
                <a:cs typeface="+mn-cs"/>
              </a:defRPr>
            </a:lvl4pPr>
            <a:lvl5pPr marL="2016439" algn="l" rtl="0" fontAlgn="base">
              <a:spcBef>
                <a:spcPct val="0"/>
              </a:spcBef>
              <a:spcAft>
                <a:spcPct val="0"/>
              </a:spcAft>
              <a:defRPr kern="1200">
                <a:solidFill>
                  <a:schemeClr val="tx1"/>
                </a:solidFill>
                <a:latin typeface="Arial" charset="0"/>
                <a:ea typeface="宋体" charset="-122"/>
                <a:cs typeface="+mn-cs"/>
              </a:defRPr>
            </a:lvl5pPr>
            <a:lvl6pPr marL="2520550" algn="l" defTabSz="1008219" rtl="0" eaLnBrk="1" latinLnBrk="0" hangingPunct="1">
              <a:defRPr kern="1200">
                <a:solidFill>
                  <a:schemeClr val="tx1"/>
                </a:solidFill>
                <a:latin typeface="Arial" charset="0"/>
                <a:ea typeface="宋体" charset="-122"/>
                <a:cs typeface="+mn-cs"/>
              </a:defRPr>
            </a:lvl6pPr>
            <a:lvl7pPr marL="3024659" algn="l" defTabSz="1008219" rtl="0" eaLnBrk="1" latinLnBrk="0" hangingPunct="1">
              <a:defRPr kern="1200">
                <a:solidFill>
                  <a:schemeClr val="tx1"/>
                </a:solidFill>
                <a:latin typeface="Arial" charset="0"/>
                <a:ea typeface="宋体" charset="-122"/>
                <a:cs typeface="+mn-cs"/>
              </a:defRPr>
            </a:lvl7pPr>
            <a:lvl8pPr marL="3528769" algn="l" defTabSz="1008219" rtl="0" eaLnBrk="1" latinLnBrk="0" hangingPunct="1">
              <a:defRPr kern="1200">
                <a:solidFill>
                  <a:schemeClr val="tx1"/>
                </a:solidFill>
                <a:latin typeface="Arial" charset="0"/>
                <a:ea typeface="宋体" charset="-122"/>
                <a:cs typeface="+mn-cs"/>
              </a:defRPr>
            </a:lvl8pPr>
            <a:lvl9pPr marL="4032879" algn="l" defTabSz="1008219"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6</a:t>
            </a:fld>
            <a:endParaRPr lang="en-US" altLang="zh-CN" dirty="0"/>
          </a:p>
        </p:txBody>
      </p:sp>
    </p:spTree>
    <p:extLst>
      <p:ext uri="{BB962C8B-B14F-4D97-AF65-F5344CB8AC3E}">
        <p14:creationId xmlns:p14="http://schemas.microsoft.com/office/powerpoint/2010/main" val="2818261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36230" y="108223"/>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课程前期基础</a:t>
            </a:r>
          </a:p>
        </p:txBody>
      </p:sp>
      <p:sp>
        <p:nvSpPr>
          <p:cNvPr id="3" name="内容占位符 2"/>
          <p:cNvSpPr>
            <a:spLocks noGrp="1"/>
          </p:cNvSpPr>
          <p:nvPr>
            <p:ph idx="1"/>
          </p:nvPr>
        </p:nvSpPr>
        <p:spPr>
          <a:xfrm>
            <a:off x="636230" y="1288099"/>
            <a:ext cx="11269821" cy="5804900"/>
          </a:xfrm>
        </p:spPr>
        <p:txBody>
          <a:bodyPr>
            <a:normAutofit/>
          </a:bodyPr>
          <a:lstStyle/>
          <a:p>
            <a:pPr marL="342900" indent="-342900" defTabSz="1041400" eaLnBrk="0" fontAlgn="base" hangingPunct="0">
              <a:lnSpc>
                <a:spcPct val="125000"/>
              </a:lnSpc>
              <a:spcBef>
                <a:spcPct val="0"/>
              </a:spcBef>
              <a:spcAft>
                <a:spcPct val="0"/>
              </a:spcAft>
              <a:buSzPct val="100000"/>
            </a:pPr>
            <a:r>
              <a:rPr lang="zh-CN" altLang="zh-CN" sz="2000" dirty="0">
                <a:latin typeface="Times New Roman" panose="02020603050405020304" pitchFamily="18" charset="0"/>
                <a:ea typeface="宋体" panose="02010600030101010101" pitchFamily="2" charset="-122"/>
                <a:cs typeface="Times New Roman" panose="02020603050405020304" pitchFamily="18" charset="0"/>
              </a:rPr>
              <a:t>微观经济学</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计量经济学</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Python</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程序设计（最好）</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机器学习（最好）</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sz="3017" dirty="0"/>
          </a:p>
        </p:txBody>
      </p:sp>
      <p:sp>
        <p:nvSpPr>
          <p:cNvPr id="4" name="灯片编号占位符 3"/>
          <p:cNvSpPr>
            <a:spLocks noGrp="1"/>
          </p:cNvSpPr>
          <p:nvPr>
            <p:ph type="sldNum" sz="quarter" idx="4294967295"/>
          </p:nvPr>
        </p:nvSpPr>
        <p:spPr bwMode="auto">
          <a:xfrm>
            <a:off x="3276720" y="7207884"/>
            <a:ext cx="2352516" cy="353578"/>
          </a:xfrm>
          <a:prstGeom prst="rect">
            <a:avLst/>
          </a:prstGeom>
          <a:noFill/>
          <a:ln w="9525">
            <a:noFill/>
            <a:miter lim="800000"/>
            <a:headEnd/>
            <a:tailEnd/>
          </a:ln>
          <a:effectLst/>
        </p:spPr>
        <p:txBody>
          <a:bodyPr vert="horz" wrap="square" lIns="100823" tIns="50411" rIns="100823" bIns="50411" numCol="1" rtlCol="0" anchor="t" anchorCtr="0" compatLnSpc="1">
            <a:prstTxWarp prst="textNoShape">
              <a:avLst/>
            </a:prstTxWarp>
          </a:bodyPr>
          <a:lstStyle>
            <a:defPPr>
              <a:defRPr lang="en-US"/>
            </a:defPPr>
            <a:lvl1pPr algn="r" rtl="0" fontAlgn="base">
              <a:spcBef>
                <a:spcPct val="0"/>
              </a:spcBef>
              <a:spcAft>
                <a:spcPct val="0"/>
              </a:spcAft>
              <a:defRPr sz="1544" kern="1200">
                <a:solidFill>
                  <a:schemeClr val="tx1"/>
                </a:solidFill>
                <a:latin typeface="Arial" charset="0"/>
                <a:ea typeface="宋体" charset="-122"/>
                <a:cs typeface="+mn-cs"/>
              </a:defRPr>
            </a:lvl1pPr>
            <a:lvl2pPr marL="504110" algn="l" rtl="0" fontAlgn="base">
              <a:spcBef>
                <a:spcPct val="0"/>
              </a:spcBef>
              <a:spcAft>
                <a:spcPct val="0"/>
              </a:spcAft>
              <a:defRPr kern="1200">
                <a:solidFill>
                  <a:schemeClr val="tx1"/>
                </a:solidFill>
                <a:latin typeface="Arial" charset="0"/>
                <a:ea typeface="宋体" charset="-122"/>
                <a:cs typeface="+mn-cs"/>
              </a:defRPr>
            </a:lvl2pPr>
            <a:lvl3pPr marL="1008219" algn="l" rtl="0" fontAlgn="base">
              <a:spcBef>
                <a:spcPct val="0"/>
              </a:spcBef>
              <a:spcAft>
                <a:spcPct val="0"/>
              </a:spcAft>
              <a:defRPr kern="1200">
                <a:solidFill>
                  <a:schemeClr val="tx1"/>
                </a:solidFill>
                <a:latin typeface="Arial" charset="0"/>
                <a:ea typeface="宋体" charset="-122"/>
                <a:cs typeface="+mn-cs"/>
              </a:defRPr>
            </a:lvl3pPr>
            <a:lvl4pPr marL="1512329" algn="l" rtl="0" fontAlgn="base">
              <a:spcBef>
                <a:spcPct val="0"/>
              </a:spcBef>
              <a:spcAft>
                <a:spcPct val="0"/>
              </a:spcAft>
              <a:defRPr kern="1200">
                <a:solidFill>
                  <a:schemeClr val="tx1"/>
                </a:solidFill>
                <a:latin typeface="Arial" charset="0"/>
                <a:ea typeface="宋体" charset="-122"/>
                <a:cs typeface="+mn-cs"/>
              </a:defRPr>
            </a:lvl4pPr>
            <a:lvl5pPr marL="2016439" algn="l" rtl="0" fontAlgn="base">
              <a:spcBef>
                <a:spcPct val="0"/>
              </a:spcBef>
              <a:spcAft>
                <a:spcPct val="0"/>
              </a:spcAft>
              <a:defRPr kern="1200">
                <a:solidFill>
                  <a:schemeClr val="tx1"/>
                </a:solidFill>
                <a:latin typeface="Arial" charset="0"/>
                <a:ea typeface="宋体" charset="-122"/>
                <a:cs typeface="+mn-cs"/>
              </a:defRPr>
            </a:lvl5pPr>
            <a:lvl6pPr marL="2520550" algn="l" defTabSz="1008219" rtl="0" eaLnBrk="1" latinLnBrk="0" hangingPunct="1">
              <a:defRPr kern="1200">
                <a:solidFill>
                  <a:schemeClr val="tx1"/>
                </a:solidFill>
                <a:latin typeface="Arial" charset="0"/>
                <a:ea typeface="宋体" charset="-122"/>
                <a:cs typeface="+mn-cs"/>
              </a:defRPr>
            </a:lvl6pPr>
            <a:lvl7pPr marL="3024659" algn="l" defTabSz="1008219" rtl="0" eaLnBrk="1" latinLnBrk="0" hangingPunct="1">
              <a:defRPr kern="1200">
                <a:solidFill>
                  <a:schemeClr val="tx1"/>
                </a:solidFill>
                <a:latin typeface="Arial" charset="0"/>
                <a:ea typeface="宋体" charset="-122"/>
                <a:cs typeface="+mn-cs"/>
              </a:defRPr>
            </a:lvl7pPr>
            <a:lvl8pPr marL="3528769" algn="l" defTabSz="1008219" rtl="0" eaLnBrk="1" latinLnBrk="0" hangingPunct="1">
              <a:defRPr kern="1200">
                <a:solidFill>
                  <a:schemeClr val="tx1"/>
                </a:solidFill>
                <a:latin typeface="Arial" charset="0"/>
                <a:ea typeface="宋体" charset="-122"/>
                <a:cs typeface="+mn-cs"/>
              </a:defRPr>
            </a:lvl8pPr>
            <a:lvl9pPr marL="4032879" algn="l" defTabSz="1008219"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7</a:t>
            </a:fld>
            <a:endParaRPr lang="en-US" altLang="zh-CN" dirty="0"/>
          </a:p>
        </p:txBody>
      </p:sp>
    </p:spTree>
    <p:extLst>
      <p:ext uri="{BB962C8B-B14F-4D97-AF65-F5344CB8AC3E}">
        <p14:creationId xmlns:p14="http://schemas.microsoft.com/office/powerpoint/2010/main" val="3426896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0795" y="108223"/>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课程大纲</a:t>
            </a:r>
          </a:p>
        </p:txBody>
      </p:sp>
      <p:sp>
        <p:nvSpPr>
          <p:cNvPr id="3" name="内容占位符 2"/>
          <p:cNvSpPr>
            <a:spLocks noGrp="1"/>
          </p:cNvSpPr>
          <p:nvPr>
            <p:ph idx="1"/>
          </p:nvPr>
        </p:nvSpPr>
        <p:spPr>
          <a:xfrm>
            <a:off x="600795" y="1345702"/>
            <a:ext cx="11233903" cy="5803517"/>
          </a:xfrm>
        </p:spPr>
        <p:txBody>
          <a:bodyPr>
            <a:normAutofit/>
          </a:bodyPr>
          <a:lstStyle/>
          <a:p>
            <a:pPr marL="390525" indent="-390525" defTabSz="1042988" eaLnBrk="0" fontAlgn="base" hangingPunct="0">
              <a:lnSpc>
                <a:spcPct val="150000"/>
              </a:lnSpc>
              <a:spcAft>
                <a:spcPct val="0"/>
              </a:spcAft>
              <a:buSzPct val="100000"/>
              <a:buFont typeface="Wingdings" panose="05000000000000000000" pitchFamily="2" charset="2"/>
              <a:buChar char="Ø"/>
              <a:tabLst>
                <a:tab pos="2881713" algn="l"/>
              </a:tabLst>
            </a:pPr>
            <a:r>
              <a:rPr lang="zh-CN" altLang="en-US" sz="2600" b="1" dirty="0">
                <a:latin typeface="Times New Roman" panose="02020603050405020304" pitchFamily="18" charset="0"/>
                <a:ea typeface="楷体" panose="02010609060101010101" pitchFamily="49" charset="-122"/>
              </a:rPr>
              <a:t>以这个经济社会面临的最重要的问题为切入点</a:t>
            </a:r>
            <a:endParaRPr lang="en-US" altLang="zh-CN" sz="2600" b="1" dirty="0">
              <a:latin typeface="Times New Roman" panose="02020603050405020304" pitchFamily="18" charset="0"/>
              <a:ea typeface="楷体" panose="02010609060101010101" pitchFamily="49" charset="-122"/>
            </a:endParaRPr>
          </a:p>
          <a:p>
            <a:pPr marL="342900" indent="-342900" defTabSz="1041400" eaLnBrk="0" fontAlgn="base" hangingPunct="0">
              <a:lnSpc>
                <a:spcPct val="145000"/>
              </a:lnSpc>
              <a:spcBef>
                <a:spcPct val="0"/>
              </a:spcBef>
              <a:spcAft>
                <a:spcPct val="0"/>
              </a:spcAft>
              <a:buSzPct val="100000"/>
              <a:tabLst>
                <a:tab pos="2881713" algn="l"/>
              </a:tabLst>
            </a:pPr>
            <a:r>
              <a:rPr lang="zh-CN" altLang="zh-CN" sz="2000" dirty="0">
                <a:latin typeface="Times New Roman" panose="02020603050405020304" pitchFamily="18" charset="0"/>
                <a:ea typeface="宋体" panose="02010600030101010101" pitchFamily="2" charset="-122"/>
                <a:cs typeface="Times New Roman" panose="02020603050405020304" pitchFamily="18" charset="0"/>
              </a:rPr>
              <a:t>第</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1</a:t>
            </a:r>
            <a:r>
              <a:rPr lang="zh-CN" altLang="zh-CN" sz="2000" dirty="0">
                <a:latin typeface="Times New Roman" panose="02020603050405020304" pitchFamily="18" charset="0"/>
                <a:ea typeface="宋体" panose="02010600030101010101" pitchFamily="2" charset="-122"/>
                <a:cs typeface="Times New Roman" panose="02020603050405020304" pitchFamily="18" charset="0"/>
              </a:rPr>
              <a:t>讲 课程简介与大数据分析概览</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大数据分析的价值与局限</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45000"/>
              </a:lnSpc>
              <a:spcBef>
                <a:spcPct val="0"/>
              </a:spcBef>
              <a:spcAft>
                <a:spcPct val="0"/>
              </a:spcAft>
              <a:buSzPct val="100000"/>
              <a:tabLst>
                <a:tab pos="2881713" algn="l"/>
              </a:tabLst>
            </a:pPr>
            <a:r>
              <a:rPr lang="zh-CN" altLang="zh-CN" sz="2000" dirty="0">
                <a:latin typeface="Times New Roman" panose="02020603050405020304" pitchFamily="18" charset="0"/>
                <a:ea typeface="宋体" panose="02010600030101010101" pitchFamily="2" charset="-122"/>
                <a:cs typeface="Times New Roman" panose="02020603050405020304" pitchFamily="18" charset="0"/>
              </a:rPr>
              <a:t>第</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2</a:t>
            </a:r>
            <a:r>
              <a:rPr lang="zh-CN" altLang="zh-CN" sz="2000" dirty="0">
                <a:latin typeface="Times New Roman" panose="02020603050405020304" pitchFamily="18" charset="0"/>
                <a:ea typeface="宋体" panose="02010600030101010101" pitchFamily="2" charset="-122"/>
                <a:cs typeface="Times New Roman" panose="02020603050405020304" pitchFamily="18" charset="0"/>
              </a:rPr>
              <a:t>讲 性别、种族与颜值</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社会平等</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p>
          <a:p>
            <a:pPr marL="342900" indent="-342900" defTabSz="1041400" eaLnBrk="0" fontAlgn="base" hangingPunct="0">
              <a:lnSpc>
                <a:spcPct val="145000"/>
              </a:lnSpc>
              <a:spcBef>
                <a:spcPct val="0"/>
              </a:spcBef>
              <a:spcAft>
                <a:spcPct val="0"/>
              </a:spcAft>
              <a:buSzPct val="100000"/>
              <a:tabLst>
                <a:tab pos="2881713" algn="l"/>
              </a:tabLst>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第</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3</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讲 知识改变命运（</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教育回报</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45000"/>
              </a:lnSpc>
              <a:spcBef>
                <a:spcPct val="0"/>
              </a:spcBef>
              <a:spcAft>
                <a:spcPct val="0"/>
              </a:spcAft>
              <a:buSzPct val="100000"/>
              <a:tabLst>
                <a:tab pos="2881713" algn="l"/>
              </a:tabLst>
            </a:pPr>
            <a:r>
              <a:rPr lang="zh-CN" altLang="zh-CN" sz="2000" dirty="0">
                <a:latin typeface="Times New Roman" panose="02020603050405020304" pitchFamily="18" charset="0"/>
                <a:ea typeface="宋体" panose="02010600030101010101" pitchFamily="2" charset="-122"/>
                <a:cs typeface="Times New Roman" panose="02020603050405020304" pitchFamily="18" charset="0"/>
              </a:rPr>
              <a:t>第</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4</a:t>
            </a:r>
            <a:r>
              <a:rPr lang="zh-CN" altLang="zh-CN" sz="2000" dirty="0">
                <a:latin typeface="Times New Roman" panose="02020603050405020304" pitchFamily="18" charset="0"/>
                <a:ea typeface="宋体" panose="02010600030101010101" pitchFamily="2" charset="-122"/>
                <a:cs typeface="Times New Roman" panose="02020603050405020304" pitchFamily="18" charset="0"/>
              </a:rPr>
              <a:t>讲 城市让生活更美好</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城市经济</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45000"/>
              </a:lnSpc>
              <a:spcBef>
                <a:spcPct val="0"/>
              </a:spcBef>
              <a:spcAft>
                <a:spcPct val="0"/>
              </a:spcAft>
              <a:buSzPct val="100000"/>
              <a:tabLst>
                <a:tab pos="2881713" algn="l"/>
              </a:tabLst>
            </a:pPr>
            <a:r>
              <a:rPr lang="zh-CN" altLang="zh-CN" sz="2000" dirty="0">
                <a:latin typeface="Times New Roman" panose="02020603050405020304" pitchFamily="18" charset="0"/>
                <a:ea typeface="宋体" panose="02010600030101010101" pitchFamily="2" charset="-122"/>
                <a:cs typeface="Times New Roman" panose="02020603050405020304" pitchFamily="18" charset="0"/>
              </a:rPr>
              <a:t>第</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5</a:t>
            </a:r>
            <a:r>
              <a:rPr lang="zh-CN" altLang="zh-CN" sz="2000" dirty="0">
                <a:latin typeface="Times New Roman" panose="02020603050405020304" pitchFamily="18" charset="0"/>
                <a:ea typeface="宋体" panose="02010600030101010101" pitchFamily="2" charset="-122"/>
                <a:cs typeface="Times New Roman" panose="02020603050405020304" pitchFamily="18" charset="0"/>
              </a:rPr>
              <a:t>讲 绿水青山就是金山银山</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环境保护</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45000"/>
              </a:lnSpc>
              <a:spcBef>
                <a:spcPct val="0"/>
              </a:spcBef>
              <a:spcAft>
                <a:spcPct val="0"/>
              </a:spcAft>
              <a:buSzPct val="100000"/>
            </a:pPr>
            <a:r>
              <a:rPr lang="zh-CN" altLang="zh-CN" sz="2000" dirty="0">
                <a:latin typeface="Times New Roman" panose="02020603050405020304" pitchFamily="18" charset="0"/>
                <a:ea typeface="宋体" panose="02010600030101010101" pitchFamily="2" charset="-122"/>
                <a:cs typeface="Times New Roman" panose="02020603050405020304" pitchFamily="18" charset="0"/>
              </a:rPr>
              <a:t>第</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6</a:t>
            </a:r>
            <a:r>
              <a:rPr lang="zh-CN" altLang="zh-CN" sz="2000" dirty="0">
                <a:latin typeface="Times New Roman" panose="02020603050405020304" pitchFamily="18" charset="0"/>
                <a:ea typeface="宋体" panose="02010600030101010101" pitchFamily="2" charset="-122"/>
                <a:cs typeface="Times New Roman" panose="02020603050405020304" pitchFamily="18" charset="0"/>
              </a:rPr>
              <a:t>讲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社交媒体时代的情绪表达</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社交媒体</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45000"/>
              </a:lnSpc>
              <a:spcBef>
                <a:spcPct val="0"/>
              </a:spcBef>
              <a:spcAft>
                <a:spcPct val="0"/>
              </a:spcAft>
              <a:buSzPct val="100000"/>
              <a:tabLst>
                <a:tab pos="2881713" algn="l"/>
              </a:tabLst>
            </a:pPr>
            <a:r>
              <a:rPr lang="zh-CN" altLang="zh-CN" sz="2000" dirty="0">
                <a:latin typeface="Times New Roman" panose="02020603050405020304" pitchFamily="18" charset="0"/>
                <a:ea typeface="宋体" panose="02010600030101010101" pitchFamily="2" charset="-122"/>
                <a:cs typeface="Times New Roman" panose="02020603050405020304" pitchFamily="18" charset="0"/>
              </a:rPr>
              <a:t>第</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7-9</a:t>
            </a:r>
            <a:r>
              <a:rPr lang="zh-CN" altLang="zh-CN" sz="2000" dirty="0">
                <a:latin typeface="Times New Roman" panose="02020603050405020304" pitchFamily="18" charset="0"/>
                <a:ea typeface="宋体" panose="02010600030101010101" pitchFamily="2" charset="-122"/>
                <a:cs typeface="Times New Roman" panose="02020603050405020304" pitchFamily="18" charset="0"/>
              </a:rPr>
              <a:t>讲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大数据处理的人工智能方法</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机器学习</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p>
          <a:p>
            <a:pPr marL="342900" indent="-342900" defTabSz="1041400" eaLnBrk="0" fontAlgn="base" hangingPunct="0">
              <a:lnSpc>
                <a:spcPct val="145000"/>
              </a:lnSpc>
              <a:spcBef>
                <a:spcPct val="0"/>
              </a:spcBef>
              <a:spcAft>
                <a:spcPct val="0"/>
              </a:spcAft>
              <a:buSzPct val="100000"/>
              <a:tabLst>
                <a:tab pos="2881713" algn="l"/>
              </a:tabLst>
            </a:pPr>
            <a:r>
              <a:rPr lang="zh-CN" altLang="zh-CN" sz="2000" dirty="0">
                <a:latin typeface="Times New Roman" panose="02020603050405020304" pitchFamily="18" charset="0"/>
                <a:ea typeface="宋体" panose="02010600030101010101" pitchFamily="2" charset="-122"/>
                <a:cs typeface="Times New Roman" panose="02020603050405020304" pitchFamily="18" charset="0"/>
              </a:rPr>
              <a:t>第</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10</a:t>
            </a:r>
            <a:r>
              <a:rPr lang="zh-CN" altLang="zh-CN" sz="2000" dirty="0">
                <a:latin typeface="Times New Roman" panose="02020603050405020304" pitchFamily="18" charset="0"/>
                <a:ea typeface="宋体" panose="02010600030101010101" pitchFamily="2" charset="-122"/>
                <a:cs typeface="Times New Roman" panose="02020603050405020304" pitchFamily="18" charset="0"/>
              </a:rPr>
              <a:t>讲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数字经济的基本逻辑</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数字经济</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p>
          <a:p>
            <a:pPr marL="342900" indent="-342900" defTabSz="1041400" eaLnBrk="0" fontAlgn="base" hangingPunct="0">
              <a:lnSpc>
                <a:spcPct val="145000"/>
              </a:lnSpc>
              <a:spcBef>
                <a:spcPct val="0"/>
              </a:spcBef>
              <a:spcAft>
                <a:spcPct val="0"/>
              </a:spcAft>
              <a:buSzPct val="100000"/>
              <a:tabLst>
                <a:tab pos="2881713" algn="l"/>
              </a:tabLst>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第</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11-12</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讲  数字金融与金融科技</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金融科技</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p>
          <a:p>
            <a:pPr marL="342900" indent="-342900" defTabSz="1041400" eaLnBrk="0" fontAlgn="base" hangingPunct="0">
              <a:lnSpc>
                <a:spcPct val="145000"/>
              </a:lnSpc>
              <a:spcBef>
                <a:spcPct val="0"/>
              </a:spcBef>
              <a:spcAft>
                <a:spcPct val="0"/>
              </a:spcAft>
              <a:buSzPct val="100000"/>
              <a:tabLst>
                <a:tab pos="2881713" algn="l"/>
              </a:tabLst>
            </a:pPr>
            <a:r>
              <a:rPr lang="zh-CN" altLang="zh-CN" sz="2000" dirty="0">
                <a:latin typeface="Times New Roman" panose="02020603050405020304" pitchFamily="18" charset="0"/>
                <a:ea typeface="宋体" panose="02010600030101010101" pitchFamily="2" charset="-122"/>
                <a:cs typeface="Times New Roman" panose="02020603050405020304" pitchFamily="18" charset="0"/>
              </a:rPr>
              <a:t>第</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13</a:t>
            </a:r>
            <a:r>
              <a:rPr lang="zh-CN" altLang="zh-CN" sz="2000" dirty="0">
                <a:latin typeface="Times New Roman" panose="02020603050405020304" pitchFamily="18" charset="0"/>
                <a:ea typeface="宋体" panose="02010600030101010101" pitchFamily="2" charset="-122"/>
                <a:cs typeface="Times New Roman" panose="02020603050405020304" pitchFamily="18" charset="0"/>
              </a:rPr>
              <a:t>讲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数据资源与数据资产</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数据资产</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45000"/>
              </a:lnSpc>
              <a:spcBef>
                <a:spcPct val="0"/>
              </a:spcBef>
              <a:spcAft>
                <a:spcPct val="0"/>
              </a:spcAft>
              <a:buSzPct val="100000"/>
              <a:tabLst>
                <a:tab pos="2881713" algn="l"/>
              </a:tabLst>
            </a:pPr>
            <a:r>
              <a:rPr lang="zh-CN" altLang="zh-CN" sz="2000" dirty="0">
                <a:latin typeface="Times New Roman" panose="02020603050405020304" pitchFamily="18" charset="0"/>
                <a:ea typeface="宋体" panose="02010600030101010101" pitchFamily="2" charset="-122"/>
                <a:cs typeface="Times New Roman" panose="02020603050405020304" pitchFamily="18" charset="0"/>
              </a:rPr>
              <a:t>第</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14</a:t>
            </a:r>
            <a:r>
              <a:rPr lang="zh-CN" altLang="zh-CN" sz="2000" dirty="0">
                <a:latin typeface="Times New Roman" panose="02020603050405020304" pitchFamily="18" charset="0"/>
                <a:ea typeface="宋体" panose="02010600030101010101" pitchFamily="2" charset="-122"/>
                <a:cs typeface="Times New Roman" panose="02020603050405020304" pitchFamily="18" charset="0"/>
              </a:rPr>
              <a:t>讲 数字陷阱和数字鸿沟</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数字鸿沟</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灯片编号占位符 3"/>
          <p:cNvSpPr>
            <a:spLocks noGrp="1"/>
          </p:cNvSpPr>
          <p:nvPr>
            <p:ph type="sldNum" sz="quarter" idx="4294967295"/>
          </p:nvPr>
        </p:nvSpPr>
        <p:spPr bwMode="auto">
          <a:xfrm>
            <a:off x="3276720" y="7207884"/>
            <a:ext cx="2352516" cy="353578"/>
          </a:xfrm>
          <a:prstGeom prst="rect">
            <a:avLst/>
          </a:prstGeom>
          <a:noFill/>
          <a:ln w="9525">
            <a:noFill/>
            <a:miter lim="800000"/>
            <a:headEnd/>
            <a:tailEnd/>
          </a:ln>
          <a:effectLst/>
        </p:spPr>
        <p:txBody>
          <a:bodyPr vert="horz" wrap="square" lIns="100823" tIns="50411" rIns="100823" bIns="50411" numCol="1" rtlCol="0" anchor="t" anchorCtr="0" compatLnSpc="1">
            <a:prstTxWarp prst="textNoShape">
              <a:avLst/>
            </a:prstTxWarp>
          </a:bodyPr>
          <a:lstStyle>
            <a:defPPr>
              <a:defRPr lang="en-US"/>
            </a:defPPr>
            <a:lvl1pPr algn="r" rtl="0" fontAlgn="base">
              <a:spcBef>
                <a:spcPct val="0"/>
              </a:spcBef>
              <a:spcAft>
                <a:spcPct val="0"/>
              </a:spcAft>
              <a:defRPr sz="1544" kern="1200">
                <a:solidFill>
                  <a:schemeClr val="tx1"/>
                </a:solidFill>
                <a:latin typeface="Arial" charset="0"/>
                <a:ea typeface="宋体" charset="-122"/>
                <a:cs typeface="+mn-cs"/>
              </a:defRPr>
            </a:lvl1pPr>
            <a:lvl2pPr marL="504110" algn="l" rtl="0" fontAlgn="base">
              <a:spcBef>
                <a:spcPct val="0"/>
              </a:spcBef>
              <a:spcAft>
                <a:spcPct val="0"/>
              </a:spcAft>
              <a:defRPr kern="1200">
                <a:solidFill>
                  <a:schemeClr val="tx1"/>
                </a:solidFill>
                <a:latin typeface="Arial" charset="0"/>
                <a:ea typeface="宋体" charset="-122"/>
                <a:cs typeface="+mn-cs"/>
              </a:defRPr>
            </a:lvl2pPr>
            <a:lvl3pPr marL="1008219" algn="l" rtl="0" fontAlgn="base">
              <a:spcBef>
                <a:spcPct val="0"/>
              </a:spcBef>
              <a:spcAft>
                <a:spcPct val="0"/>
              </a:spcAft>
              <a:defRPr kern="1200">
                <a:solidFill>
                  <a:schemeClr val="tx1"/>
                </a:solidFill>
                <a:latin typeface="Arial" charset="0"/>
                <a:ea typeface="宋体" charset="-122"/>
                <a:cs typeface="+mn-cs"/>
              </a:defRPr>
            </a:lvl3pPr>
            <a:lvl4pPr marL="1512329" algn="l" rtl="0" fontAlgn="base">
              <a:spcBef>
                <a:spcPct val="0"/>
              </a:spcBef>
              <a:spcAft>
                <a:spcPct val="0"/>
              </a:spcAft>
              <a:defRPr kern="1200">
                <a:solidFill>
                  <a:schemeClr val="tx1"/>
                </a:solidFill>
                <a:latin typeface="Arial" charset="0"/>
                <a:ea typeface="宋体" charset="-122"/>
                <a:cs typeface="+mn-cs"/>
              </a:defRPr>
            </a:lvl4pPr>
            <a:lvl5pPr marL="2016439" algn="l" rtl="0" fontAlgn="base">
              <a:spcBef>
                <a:spcPct val="0"/>
              </a:spcBef>
              <a:spcAft>
                <a:spcPct val="0"/>
              </a:spcAft>
              <a:defRPr kern="1200">
                <a:solidFill>
                  <a:schemeClr val="tx1"/>
                </a:solidFill>
                <a:latin typeface="Arial" charset="0"/>
                <a:ea typeface="宋体" charset="-122"/>
                <a:cs typeface="+mn-cs"/>
              </a:defRPr>
            </a:lvl5pPr>
            <a:lvl6pPr marL="2520550" algn="l" defTabSz="1008219" rtl="0" eaLnBrk="1" latinLnBrk="0" hangingPunct="1">
              <a:defRPr kern="1200">
                <a:solidFill>
                  <a:schemeClr val="tx1"/>
                </a:solidFill>
                <a:latin typeface="Arial" charset="0"/>
                <a:ea typeface="宋体" charset="-122"/>
                <a:cs typeface="+mn-cs"/>
              </a:defRPr>
            </a:lvl6pPr>
            <a:lvl7pPr marL="3024659" algn="l" defTabSz="1008219" rtl="0" eaLnBrk="1" latinLnBrk="0" hangingPunct="1">
              <a:defRPr kern="1200">
                <a:solidFill>
                  <a:schemeClr val="tx1"/>
                </a:solidFill>
                <a:latin typeface="Arial" charset="0"/>
                <a:ea typeface="宋体" charset="-122"/>
                <a:cs typeface="+mn-cs"/>
              </a:defRPr>
            </a:lvl7pPr>
            <a:lvl8pPr marL="3528769" algn="l" defTabSz="1008219" rtl="0" eaLnBrk="1" latinLnBrk="0" hangingPunct="1">
              <a:defRPr kern="1200">
                <a:solidFill>
                  <a:schemeClr val="tx1"/>
                </a:solidFill>
                <a:latin typeface="Arial" charset="0"/>
                <a:ea typeface="宋体" charset="-122"/>
                <a:cs typeface="+mn-cs"/>
              </a:defRPr>
            </a:lvl8pPr>
            <a:lvl9pPr marL="4032879" algn="l" defTabSz="1008219"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8</a:t>
            </a:fld>
            <a:endParaRPr lang="en-US" altLang="zh-CN" dirty="0"/>
          </a:p>
        </p:txBody>
      </p:sp>
    </p:spTree>
    <p:extLst>
      <p:ext uri="{BB962C8B-B14F-4D97-AF65-F5344CB8AC3E}">
        <p14:creationId xmlns:p14="http://schemas.microsoft.com/office/powerpoint/2010/main" val="4024389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72148" y="1295094"/>
            <a:ext cx="11233904" cy="5963367"/>
          </a:xfrm>
        </p:spPr>
        <p:txBody>
          <a:bodyPr>
            <a:normAutofit/>
          </a:bodyPr>
          <a:lstStyle/>
          <a:p>
            <a:pPr marL="390525" indent="-390525" defTabSz="1042988" eaLnBrk="0" fontAlgn="base" hangingPunct="0">
              <a:lnSpc>
                <a:spcPct val="160000"/>
              </a:lnSpc>
              <a:spcAft>
                <a:spcPct val="0"/>
              </a:spcAft>
              <a:buSzPct val="100000"/>
              <a:buFont typeface="Wingdings" panose="05000000000000000000" pitchFamily="2" charset="2"/>
              <a:buChar char="Ø"/>
              <a:tabLst>
                <a:tab pos="2881713" algn="l"/>
              </a:tabLst>
            </a:pPr>
            <a:r>
              <a:rPr lang="zh-CN" altLang="en-US" sz="2600" b="1" dirty="0">
                <a:latin typeface="Times New Roman" panose="02020603050405020304" pitchFamily="18" charset="0"/>
                <a:ea typeface="楷体" panose="02010609060101010101" pitchFamily="49" charset="-122"/>
              </a:rPr>
              <a:t>以经济大数据分析代表性方法为落脚点</a:t>
            </a:r>
            <a:endParaRPr lang="en-US" altLang="zh-CN" sz="2600" b="1" dirty="0">
              <a:latin typeface="Times New Roman" panose="02020603050405020304" pitchFamily="18" charset="0"/>
              <a:ea typeface="楷体" panose="02010609060101010101" pitchFamily="49" charset="-122"/>
            </a:endParaRPr>
          </a:p>
          <a:p>
            <a:pPr marL="342900" indent="-342900" defTabSz="1041400" eaLnBrk="0" fontAlgn="base" hangingPunct="0">
              <a:lnSpc>
                <a:spcPct val="145000"/>
              </a:lnSpc>
              <a:spcBef>
                <a:spcPct val="0"/>
              </a:spcBef>
              <a:spcAft>
                <a:spcPct val="0"/>
              </a:spcAft>
              <a:buSzPct val="100000"/>
              <a:tabLst>
                <a:tab pos="2881713" algn="l"/>
              </a:tabLst>
            </a:pPr>
            <a:r>
              <a:rPr lang="zh-CN" altLang="zh-CN" sz="1800" dirty="0">
                <a:latin typeface="Times New Roman" panose="02020603050405020304" pitchFamily="18" charset="0"/>
                <a:ea typeface="宋体" panose="02010600030101010101" pitchFamily="2" charset="-122"/>
                <a:cs typeface="Times New Roman" panose="02020603050405020304" pitchFamily="18" charset="0"/>
              </a:rPr>
              <a:t>第</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1</a:t>
            </a:r>
            <a:r>
              <a:rPr lang="zh-CN" altLang="zh-CN" sz="1800" dirty="0">
                <a:latin typeface="Times New Roman" panose="02020603050405020304" pitchFamily="18" charset="0"/>
                <a:ea typeface="宋体" panose="02010600030101010101" pitchFamily="2" charset="-122"/>
                <a:cs typeface="Times New Roman" panose="02020603050405020304" pitchFamily="18" charset="0"/>
              </a:rPr>
              <a:t>讲 课程简介与大数据分析概览</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大数据分析的价值与局限</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45000"/>
              </a:lnSpc>
              <a:spcBef>
                <a:spcPct val="0"/>
              </a:spcBef>
              <a:spcAft>
                <a:spcPct val="0"/>
              </a:spcAft>
              <a:buSzPct val="100000"/>
              <a:tabLst>
                <a:tab pos="2881713" algn="l"/>
              </a:tabLst>
            </a:pPr>
            <a:r>
              <a:rPr lang="zh-CN" altLang="zh-CN" sz="1800" dirty="0">
                <a:latin typeface="Times New Roman" panose="02020603050405020304" pitchFamily="18" charset="0"/>
                <a:ea typeface="宋体" panose="02010600030101010101" pitchFamily="2" charset="-122"/>
                <a:cs typeface="Times New Roman" panose="02020603050405020304" pitchFamily="18" charset="0"/>
              </a:rPr>
              <a:t>第</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2</a:t>
            </a:r>
            <a:r>
              <a:rPr lang="zh-CN" altLang="zh-CN" sz="1800" dirty="0">
                <a:latin typeface="Times New Roman" panose="02020603050405020304" pitchFamily="18" charset="0"/>
                <a:ea typeface="宋体" panose="02010600030101010101" pitchFamily="2" charset="-122"/>
                <a:cs typeface="Times New Roman" panose="02020603050405020304" pitchFamily="18" charset="0"/>
              </a:rPr>
              <a:t>讲 性别、种族与颜值</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随机试验</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a:t>
            </a:r>
          </a:p>
          <a:p>
            <a:pPr marL="342900" indent="-342900" defTabSz="1041400" eaLnBrk="0" fontAlgn="base" hangingPunct="0">
              <a:lnSpc>
                <a:spcPct val="145000"/>
              </a:lnSpc>
              <a:spcBef>
                <a:spcPct val="0"/>
              </a:spcBef>
              <a:spcAft>
                <a:spcPct val="0"/>
              </a:spcAft>
              <a:buSzPct val="100000"/>
              <a:tabLst>
                <a:tab pos="2881713" algn="l"/>
              </a:tabLst>
            </a:pP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第</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3</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讲 知识改变命运（</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断点回归</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45000"/>
              </a:lnSpc>
              <a:spcBef>
                <a:spcPct val="0"/>
              </a:spcBef>
              <a:spcAft>
                <a:spcPct val="0"/>
              </a:spcAft>
              <a:buSzPct val="100000"/>
              <a:tabLst>
                <a:tab pos="2881713" algn="l"/>
              </a:tabLst>
            </a:pPr>
            <a:r>
              <a:rPr lang="zh-CN" altLang="zh-CN" sz="1800" dirty="0">
                <a:latin typeface="Times New Roman" panose="02020603050405020304" pitchFamily="18" charset="0"/>
                <a:ea typeface="宋体" panose="02010600030101010101" pitchFamily="2" charset="-122"/>
                <a:cs typeface="Times New Roman" panose="02020603050405020304" pitchFamily="18" charset="0"/>
              </a:rPr>
              <a:t>第</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4</a:t>
            </a:r>
            <a:r>
              <a:rPr lang="zh-CN" altLang="zh-CN" sz="1800" dirty="0">
                <a:latin typeface="Times New Roman" panose="02020603050405020304" pitchFamily="18" charset="0"/>
                <a:ea typeface="宋体" panose="02010600030101010101" pitchFamily="2" charset="-122"/>
                <a:cs typeface="Times New Roman" panose="02020603050405020304" pitchFamily="18" charset="0"/>
              </a:rPr>
              <a:t>讲 城市让生活更美好</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双重差分</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45000"/>
              </a:lnSpc>
              <a:spcBef>
                <a:spcPct val="0"/>
              </a:spcBef>
              <a:spcAft>
                <a:spcPct val="0"/>
              </a:spcAft>
              <a:buSzPct val="100000"/>
            </a:pPr>
            <a:r>
              <a:rPr lang="zh-CN" altLang="zh-CN" sz="1800" dirty="0">
                <a:latin typeface="Times New Roman" panose="02020603050405020304" pitchFamily="18" charset="0"/>
                <a:ea typeface="宋体" panose="02010600030101010101" pitchFamily="2" charset="-122"/>
                <a:cs typeface="Times New Roman" panose="02020603050405020304" pitchFamily="18" charset="0"/>
              </a:rPr>
              <a:t>第</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6</a:t>
            </a:r>
            <a:r>
              <a:rPr lang="zh-CN" altLang="zh-CN" sz="1800" dirty="0">
                <a:latin typeface="Times New Roman" panose="02020603050405020304" pitchFamily="18" charset="0"/>
                <a:ea typeface="宋体" panose="02010600030101010101" pitchFamily="2" charset="-122"/>
                <a:cs typeface="Times New Roman" panose="02020603050405020304" pitchFamily="18" charset="0"/>
              </a:rPr>
              <a:t>讲 </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社交媒体时代的情绪表达</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文本大数据分析</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45000"/>
              </a:lnSpc>
              <a:spcBef>
                <a:spcPct val="0"/>
              </a:spcBef>
              <a:spcAft>
                <a:spcPct val="0"/>
              </a:spcAft>
              <a:buSzPct val="100000"/>
              <a:tabLst>
                <a:tab pos="2881713" algn="l"/>
              </a:tabLst>
            </a:pPr>
            <a:r>
              <a:rPr lang="zh-CN" altLang="zh-CN" sz="1800" dirty="0">
                <a:latin typeface="Times New Roman" panose="02020603050405020304" pitchFamily="18" charset="0"/>
                <a:ea typeface="宋体" panose="02010600030101010101" pitchFamily="2" charset="-122"/>
                <a:cs typeface="Times New Roman" panose="02020603050405020304" pitchFamily="18" charset="0"/>
              </a:rPr>
              <a:t>第</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7-9</a:t>
            </a:r>
            <a:r>
              <a:rPr lang="zh-CN" altLang="zh-CN" sz="1800" dirty="0">
                <a:latin typeface="Times New Roman" panose="02020603050405020304" pitchFamily="18" charset="0"/>
                <a:ea typeface="宋体" panose="02010600030101010101" pitchFamily="2" charset="-122"/>
                <a:cs typeface="Times New Roman" panose="02020603050405020304" pitchFamily="18" charset="0"/>
              </a:rPr>
              <a:t>讲  </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大数据处理的人工智能方法</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机器学习</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a:t>
            </a:r>
          </a:p>
          <a:p>
            <a:pPr marL="342900" indent="-342900" defTabSz="1041400" eaLnBrk="0" fontAlgn="base" hangingPunct="0">
              <a:lnSpc>
                <a:spcPct val="145000"/>
              </a:lnSpc>
              <a:spcBef>
                <a:spcPct val="0"/>
              </a:spcBef>
              <a:spcAft>
                <a:spcPct val="0"/>
              </a:spcAft>
              <a:buSzPct val="100000"/>
              <a:tabLst>
                <a:tab pos="2881713" algn="l"/>
              </a:tabLst>
            </a:pPr>
            <a:r>
              <a:rPr lang="zh-CN" altLang="zh-CN" sz="1800" dirty="0">
                <a:latin typeface="Times New Roman" panose="02020603050405020304" pitchFamily="18" charset="0"/>
                <a:ea typeface="宋体" panose="02010600030101010101" pitchFamily="2" charset="-122"/>
                <a:cs typeface="Times New Roman" panose="02020603050405020304" pitchFamily="18" charset="0"/>
              </a:rPr>
              <a:t>第</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10</a:t>
            </a:r>
            <a:r>
              <a:rPr lang="zh-CN" altLang="zh-CN" sz="1800" dirty="0">
                <a:latin typeface="Times New Roman" panose="02020603050405020304" pitchFamily="18" charset="0"/>
                <a:ea typeface="宋体" panose="02010600030101010101" pitchFamily="2" charset="-122"/>
                <a:cs typeface="Times New Roman" panose="02020603050405020304" pitchFamily="18" charset="0"/>
              </a:rPr>
              <a:t>讲 </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数字经济的基本逻辑</a:t>
            </a:r>
            <a:endParaRPr lang="en-US" altLang="zh-CN" sz="18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45000"/>
              </a:lnSpc>
              <a:spcBef>
                <a:spcPct val="0"/>
              </a:spcBef>
              <a:spcAft>
                <a:spcPct val="0"/>
              </a:spcAft>
              <a:buSzPct val="100000"/>
              <a:tabLst>
                <a:tab pos="2881713" algn="l"/>
              </a:tabLst>
            </a:pP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第</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11-12</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讲  数字金融与金融科技</a:t>
            </a:r>
            <a:endParaRPr lang="en-US" altLang="zh-CN" sz="18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45000"/>
              </a:lnSpc>
              <a:spcBef>
                <a:spcPct val="0"/>
              </a:spcBef>
              <a:spcAft>
                <a:spcPct val="0"/>
              </a:spcAft>
              <a:buSzPct val="100000"/>
              <a:tabLst>
                <a:tab pos="2881713" algn="l"/>
              </a:tabLst>
            </a:pPr>
            <a:r>
              <a:rPr lang="zh-CN" altLang="zh-CN" sz="1800" dirty="0">
                <a:latin typeface="Times New Roman" panose="02020603050405020304" pitchFamily="18" charset="0"/>
                <a:ea typeface="宋体" panose="02010600030101010101" pitchFamily="2" charset="-122"/>
                <a:cs typeface="Times New Roman" panose="02020603050405020304" pitchFamily="18" charset="0"/>
              </a:rPr>
              <a:t>第</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13</a:t>
            </a:r>
            <a:r>
              <a:rPr lang="zh-CN" altLang="zh-CN" sz="1800" dirty="0">
                <a:latin typeface="Times New Roman" panose="02020603050405020304" pitchFamily="18" charset="0"/>
                <a:ea typeface="宋体" panose="02010600030101010101" pitchFamily="2" charset="-122"/>
                <a:cs typeface="Times New Roman" panose="02020603050405020304" pitchFamily="18" charset="0"/>
              </a:rPr>
              <a:t>讲  </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数据资源与数据资产</a:t>
            </a:r>
            <a:endParaRPr lang="zh-CN" altLang="zh-CN" sz="18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45000"/>
              </a:lnSpc>
              <a:spcBef>
                <a:spcPct val="0"/>
              </a:spcBef>
              <a:spcAft>
                <a:spcPct val="0"/>
              </a:spcAft>
              <a:buSzPct val="100000"/>
              <a:tabLst>
                <a:tab pos="2881713" algn="l"/>
              </a:tabLst>
            </a:pPr>
            <a:r>
              <a:rPr lang="zh-CN" altLang="zh-CN" sz="1800" dirty="0">
                <a:latin typeface="Times New Roman" panose="02020603050405020304" pitchFamily="18" charset="0"/>
                <a:ea typeface="宋体" panose="02010600030101010101" pitchFamily="2" charset="-122"/>
                <a:cs typeface="Times New Roman" panose="02020603050405020304" pitchFamily="18" charset="0"/>
              </a:rPr>
              <a:t>第</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14</a:t>
            </a:r>
            <a:r>
              <a:rPr lang="zh-CN" altLang="zh-CN" sz="1800" dirty="0">
                <a:latin typeface="Times New Roman" panose="02020603050405020304" pitchFamily="18" charset="0"/>
                <a:ea typeface="宋体" panose="02010600030101010101" pitchFamily="2" charset="-122"/>
                <a:cs typeface="Times New Roman" panose="02020603050405020304" pitchFamily="18" charset="0"/>
              </a:rPr>
              <a:t>讲 数字陷阱和数字鸿沟</a:t>
            </a:r>
          </a:p>
        </p:txBody>
      </p:sp>
      <p:sp>
        <p:nvSpPr>
          <p:cNvPr id="4" name="灯片编号占位符 3"/>
          <p:cNvSpPr>
            <a:spLocks noGrp="1"/>
          </p:cNvSpPr>
          <p:nvPr>
            <p:ph type="sldNum" sz="quarter" idx="4294967295"/>
          </p:nvPr>
        </p:nvSpPr>
        <p:spPr bwMode="auto">
          <a:xfrm>
            <a:off x="3276720" y="7207884"/>
            <a:ext cx="2352516" cy="353578"/>
          </a:xfrm>
          <a:prstGeom prst="rect">
            <a:avLst/>
          </a:prstGeom>
          <a:noFill/>
          <a:ln w="9525">
            <a:noFill/>
            <a:miter lim="800000"/>
            <a:headEnd/>
            <a:tailEnd/>
          </a:ln>
          <a:effectLst/>
        </p:spPr>
        <p:txBody>
          <a:bodyPr vert="horz" wrap="square" lIns="100823" tIns="50411" rIns="100823" bIns="50411" numCol="1" rtlCol="0" anchor="t" anchorCtr="0" compatLnSpc="1">
            <a:prstTxWarp prst="textNoShape">
              <a:avLst/>
            </a:prstTxWarp>
          </a:bodyPr>
          <a:lstStyle>
            <a:defPPr>
              <a:defRPr lang="en-US"/>
            </a:defPPr>
            <a:lvl1pPr algn="r" rtl="0" fontAlgn="base">
              <a:spcBef>
                <a:spcPct val="0"/>
              </a:spcBef>
              <a:spcAft>
                <a:spcPct val="0"/>
              </a:spcAft>
              <a:defRPr sz="1544" kern="1200">
                <a:solidFill>
                  <a:schemeClr val="tx1"/>
                </a:solidFill>
                <a:latin typeface="Arial" charset="0"/>
                <a:ea typeface="宋体" charset="-122"/>
                <a:cs typeface="+mn-cs"/>
              </a:defRPr>
            </a:lvl1pPr>
            <a:lvl2pPr marL="504110" algn="l" rtl="0" fontAlgn="base">
              <a:spcBef>
                <a:spcPct val="0"/>
              </a:spcBef>
              <a:spcAft>
                <a:spcPct val="0"/>
              </a:spcAft>
              <a:defRPr kern="1200">
                <a:solidFill>
                  <a:schemeClr val="tx1"/>
                </a:solidFill>
                <a:latin typeface="Arial" charset="0"/>
                <a:ea typeface="宋体" charset="-122"/>
                <a:cs typeface="+mn-cs"/>
              </a:defRPr>
            </a:lvl2pPr>
            <a:lvl3pPr marL="1008219" algn="l" rtl="0" fontAlgn="base">
              <a:spcBef>
                <a:spcPct val="0"/>
              </a:spcBef>
              <a:spcAft>
                <a:spcPct val="0"/>
              </a:spcAft>
              <a:defRPr kern="1200">
                <a:solidFill>
                  <a:schemeClr val="tx1"/>
                </a:solidFill>
                <a:latin typeface="Arial" charset="0"/>
                <a:ea typeface="宋体" charset="-122"/>
                <a:cs typeface="+mn-cs"/>
              </a:defRPr>
            </a:lvl3pPr>
            <a:lvl4pPr marL="1512329" algn="l" rtl="0" fontAlgn="base">
              <a:spcBef>
                <a:spcPct val="0"/>
              </a:spcBef>
              <a:spcAft>
                <a:spcPct val="0"/>
              </a:spcAft>
              <a:defRPr kern="1200">
                <a:solidFill>
                  <a:schemeClr val="tx1"/>
                </a:solidFill>
                <a:latin typeface="Arial" charset="0"/>
                <a:ea typeface="宋体" charset="-122"/>
                <a:cs typeface="+mn-cs"/>
              </a:defRPr>
            </a:lvl4pPr>
            <a:lvl5pPr marL="2016439" algn="l" rtl="0" fontAlgn="base">
              <a:spcBef>
                <a:spcPct val="0"/>
              </a:spcBef>
              <a:spcAft>
                <a:spcPct val="0"/>
              </a:spcAft>
              <a:defRPr kern="1200">
                <a:solidFill>
                  <a:schemeClr val="tx1"/>
                </a:solidFill>
                <a:latin typeface="Arial" charset="0"/>
                <a:ea typeface="宋体" charset="-122"/>
                <a:cs typeface="+mn-cs"/>
              </a:defRPr>
            </a:lvl5pPr>
            <a:lvl6pPr marL="2520550" algn="l" defTabSz="1008219" rtl="0" eaLnBrk="1" latinLnBrk="0" hangingPunct="1">
              <a:defRPr kern="1200">
                <a:solidFill>
                  <a:schemeClr val="tx1"/>
                </a:solidFill>
                <a:latin typeface="Arial" charset="0"/>
                <a:ea typeface="宋体" charset="-122"/>
                <a:cs typeface="+mn-cs"/>
              </a:defRPr>
            </a:lvl6pPr>
            <a:lvl7pPr marL="3024659" algn="l" defTabSz="1008219" rtl="0" eaLnBrk="1" latinLnBrk="0" hangingPunct="1">
              <a:defRPr kern="1200">
                <a:solidFill>
                  <a:schemeClr val="tx1"/>
                </a:solidFill>
                <a:latin typeface="Arial" charset="0"/>
                <a:ea typeface="宋体" charset="-122"/>
                <a:cs typeface="+mn-cs"/>
              </a:defRPr>
            </a:lvl7pPr>
            <a:lvl8pPr marL="3528769" algn="l" defTabSz="1008219" rtl="0" eaLnBrk="1" latinLnBrk="0" hangingPunct="1">
              <a:defRPr kern="1200">
                <a:solidFill>
                  <a:schemeClr val="tx1"/>
                </a:solidFill>
                <a:latin typeface="Arial" charset="0"/>
                <a:ea typeface="宋体" charset="-122"/>
                <a:cs typeface="+mn-cs"/>
              </a:defRPr>
            </a:lvl8pPr>
            <a:lvl9pPr marL="4032879" algn="l" defTabSz="1008219"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9</a:t>
            </a:fld>
            <a:endParaRPr lang="en-US" altLang="zh-CN" dirty="0"/>
          </a:p>
        </p:txBody>
      </p:sp>
      <p:sp>
        <p:nvSpPr>
          <p:cNvPr id="7" name="标题 1">
            <a:extLst>
              <a:ext uri="{FF2B5EF4-FFF2-40B4-BE49-F238E27FC236}">
                <a16:creationId xmlns:a16="http://schemas.microsoft.com/office/drawing/2014/main" id="{3C16B9BE-C8E2-3747-0CF9-9B38D9265DD2}"/>
              </a:ext>
            </a:extLst>
          </p:cNvPr>
          <p:cNvSpPr>
            <a:spLocks noGrp="1"/>
          </p:cNvSpPr>
          <p:nvPr>
            <p:ph type="title"/>
          </p:nvPr>
        </p:nvSpPr>
        <p:spPr>
          <a:xfrm>
            <a:off x="600795" y="108223"/>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课程大纲</a:t>
            </a:r>
          </a:p>
        </p:txBody>
      </p:sp>
    </p:spTree>
    <p:extLst>
      <p:ext uri="{BB962C8B-B14F-4D97-AF65-F5344CB8AC3E}">
        <p14:creationId xmlns:p14="http://schemas.microsoft.com/office/powerpoint/2010/main" val="20407509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1122</TotalTime>
  <Words>2183</Words>
  <Application>Microsoft Office PowerPoint</Application>
  <PresentationFormat>自定义</PresentationFormat>
  <Paragraphs>272</Paragraphs>
  <Slides>34</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34</vt:i4>
      </vt:variant>
    </vt:vector>
  </HeadingPairs>
  <TitlesOfParts>
    <vt:vector size="44" baseType="lpstr">
      <vt:lpstr>等线</vt:lpstr>
      <vt:lpstr>楷体</vt:lpstr>
      <vt:lpstr>Microsoft YaHei</vt:lpstr>
      <vt:lpstr>Microsoft YaHei</vt:lpstr>
      <vt:lpstr>Arial</vt:lpstr>
      <vt:lpstr>Calibri</vt:lpstr>
      <vt:lpstr>times new roman</vt:lpstr>
      <vt:lpstr>times new roman</vt:lpstr>
      <vt:lpstr>Wingdings</vt:lpstr>
      <vt:lpstr>Office 主题</vt:lpstr>
      <vt:lpstr>第1讲 课程简介与大数据分析概览 </vt:lpstr>
      <vt:lpstr>PowerPoint 演示文稿</vt:lpstr>
      <vt:lpstr>基本概念</vt:lpstr>
      <vt:lpstr>基本概念</vt:lpstr>
      <vt:lpstr>基本概念</vt:lpstr>
      <vt:lpstr>课程目的</vt:lpstr>
      <vt:lpstr>课程前期基础</vt:lpstr>
      <vt:lpstr>课程大纲</vt:lpstr>
      <vt:lpstr>课程大纲</vt:lpstr>
      <vt:lpstr>课程考核</vt:lpstr>
      <vt:lpstr>PowerPoint 演示文稿</vt:lpstr>
      <vt:lpstr>问题背景</vt:lpstr>
      <vt:lpstr>问题背景</vt:lpstr>
      <vt:lpstr>问题背景</vt:lpstr>
      <vt:lpstr>问题背景</vt:lpstr>
      <vt:lpstr>问题背景</vt:lpstr>
      <vt:lpstr>数字留痕数据的意义</vt:lpstr>
      <vt:lpstr>Everybody Lies</vt:lpstr>
      <vt:lpstr>PowerPoint 演示文稿</vt:lpstr>
      <vt:lpstr>衣食住行之衣：雾霾天买了更多口罩</vt:lpstr>
      <vt:lpstr>衣食住行之食：城市让吃货更幸福</vt:lpstr>
      <vt:lpstr>衣食住行之住：买房选房都靠网络</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大数据的形式</vt:lpstr>
      <vt:lpstr>PowerPoint 演示文稿</vt:lpstr>
      <vt:lpstr>大数据处理工具</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上海财经大学PPT主标题</dc:title>
  <dc:creator>admin</dc:creator>
  <cp:lastModifiedBy>Feng Guo</cp:lastModifiedBy>
  <cp:revision>145</cp:revision>
  <dcterms:created xsi:type="dcterms:W3CDTF">2016-12-19T01:38:36Z</dcterms:created>
  <dcterms:modified xsi:type="dcterms:W3CDTF">2025-02-25T12:27:49Z</dcterms:modified>
</cp:coreProperties>
</file>