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671" r:id="rId2"/>
    <p:sldId id="826" r:id="rId3"/>
    <p:sldId id="844" r:id="rId4"/>
    <p:sldId id="845" r:id="rId5"/>
    <p:sldId id="836" r:id="rId6"/>
    <p:sldId id="834" r:id="rId7"/>
    <p:sldId id="840" r:id="rId8"/>
    <p:sldId id="838" r:id="rId9"/>
    <p:sldId id="848" r:id="rId10"/>
    <p:sldId id="833" r:id="rId11"/>
    <p:sldId id="774" r:id="rId12"/>
    <p:sldId id="842" r:id="rId13"/>
    <p:sldId id="843" r:id="rId14"/>
    <p:sldId id="846" r:id="rId15"/>
    <p:sldId id="828" r:id="rId16"/>
    <p:sldId id="830" r:id="rId17"/>
    <p:sldId id="831" r:id="rId18"/>
    <p:sldId id="839" r:id="rId19"/>
    <p:sldId id="832" r:id="rId20"/>
    <p:sldId id="768" r:id="rId21"/>
    <p:sldId id="783" r:id="rId22"/>
    <p:sldId id="785" r:id="rId23"/>
    <p:sldId id="786" r:id="rId24"/>
    <p:sldId id="787" r:id="rId25"/>
    <p:sldId id="788" r:id="rId26"/>
    <p:sldId id="789" r:id="rId27"/>
    <p:sldId id="790" r:id="rId28"/>
    <p:sldId id="791" r:id="rId29"/>
    <p:sldId id="801" r:id="rId30"/>
    <p:sldId id="825" r:id="rId31"/>
    <p:sldId id="804" r:id="rId32"/>
    <p:sldId id="805" r:id="rId33"/>
    <p:sldId id="806" r:id="rId34"/>
    <p:sldId id="807" r:id="rId35"/>
    <p:sldId id="808" r:id="rId36"/>
    <p:sldId id="809" r:id="rId37"/>
    <p:sldId id="811" r:id="rId38"/>
    <p:sldId id="812" r:id="rId39"/>
    <p:sldId id="813" r:id="rId40"/>
    <p:sldId id="814" r:id="rId41"/>
    <p:sldId id="817" r:id="rId42"/>
    <p:sldId id="818" r:id="rId43"/>
    <p:sldId id="819" r:id="rId44"/>
    <p:sldId id="820" r:id="rId45"/>
    <p:sldId id="821" r:id="rId46"/>
    <p:sldId id="824" r:id="rId47"/>
    <p:sldId id="847" r:id="rId48"/>
  </p:sldIdLst>
  <p:sldSz cx="13442950" cy="7561263"/>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59" d="100"/>
          <a:sy n="59" d="100"/>
        </p:scale>
        <p:origin x="732" y="64"/>
      </p:cViewPr>
      <p:guideLst>
        <p:guide orient="horz" pos="2382"/>
        <p:guide pos="42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C203A-DDBD-4F44-BDC5-2F77DAD483A6}" type="datetimeFigureOut">
              <a:rPr lang="zh-CN" altLang="en-US" smtClean="0"/>
              <a:t>2025/3/5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1F9E-7F57-4E57-BC8F-7F8135BCA586}" type="slidenum">
              <a:rPr lang="zh-CN" altLang="en-US" smtClean="0"/>
              <a:t>‹#›</a:t>
            </a:fld>
            <a:endParaRPr lang="zh-CN" altLang="en-US"/>
          </a:p>
        </p:txBody>
      </p:sp>
    </p:spTree>
    <p:extLst>
      <p:ext uri="{BB962C8B-B14F-4D97-AF65-F5344CB8AC3E}">
        <p14:creationId xmlns:p14="http://schemas.microsoft.com/office/powerpoint/2010/main" val="214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772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6E3DAAD-B207-4352-9DD5-579A2B66DAE5}" type="slidenum">
              <a:rPr lang="zh-CN" altLang="en-US" smtClean="0"/>
              <a:pPr>
                <a:defRPr/>
              </a:pPr>
              <a:t>45</a:t>
            </a:fld>
            <a:endParaRPr lang="en-US" altLang="zh-CN"/>
          </a:p>
        </p:txBody>
      </p:sp>
    </p:spTree>
    <p:extLst>
      <p:ext uri="{BB962C8B-B14F-4D97-AF65-F5344CB8AC3E}">
        <p14:creationId xmlns:p14="http://schemas.microsoft.com/office/powerpoint/2010/main" val="34304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08221" y="2348894"/>
            <a:ext cx="11426508" cy="1620771"/>
          </a:xfrm>
        </p:spPr>
        <p:txBody>
          <a:bodyPr/>
          <a:lstStyle/>
          <a:p>
            <a:r>
              <a:rPr lang="zh-CN" altLang="en-US"/>
              <a:t>单击此处编辑母版标题样式</a:t>
            </a:r>
          </a:p>
        </p:txBody>
      </p:sp>
      <p:sp>
        <p:nvSpPr>
          <p:cNvPr id="3" name="副标题 2"/>
          <p:cNvSpPr>
            <a:spLocks noGrp="1"/>
          </p:cNvSpPr>
          <p:nvPr>
            <p:ph type="subTitle" idx="1"/>
          </p:nvPr>
        </p:nvSpPr>
        <p:spPr>
          <a:xfrm>
            <a:off x="2016443" y="4284717"/>
            <a:ext cx="9410065" cy="1932323"/>
          </a:xfrm>
        </p:spPr>
        <p:txBody>
          <a:bodyPr/>
          <a:lstStyle>
            <a:lvl1pPr marL="0" indent="0" algn="ctr">
              <a:buNone/>
              <a:defRPr>
                <a:solidFill>
                  <a:schemeClr val="tx1">
                    <a:tint val="75000"/>
                  </a:schemeClr>
                </a:solidFill>
              </a:defRPr>
            </a:lvl1pPr>
            <a:lvl2pPr marL="655613" indent="0" algn="ctr">
              <a:buNone/>
              <a:defRPr>
                <a:solidFill>
                  <a:schemeClr val="tx1">
                    <a:tint val="75000"/>
                  </a:schemeClr>
                </a:solidFill>
              </a:defRPr>
            </a:lvl2pPr>
            <a:lvl3pPr marL="1311226" indent="0" algn="ctr">
              <a:buNone/>
              <a:defRPr>
                <a:solidFill>
                  <a:schemeClr val="tx1">
                    <a:tint val="75000"/>
                  </a:schemeClr>
                </a:solidFill>
              </a:defRPr>
            </a:lvl3pPr>
            <a:lvl4pPr marL="1966839" indent="0" algn="ctr">
              <a:buNone/>
              <a:defRPr>
                <a:solidFill>
                  <a:schemeClr val="tx1">
                    <a:tint val="75000"/>
                  </a:schemeClr>
                </a:solidFill>
              </a:defRPr>
            </a:lvl4pPr>
            <a:lvl5pPr marL="2622451" indent="0" algn="ctr">
              <a:buNone/>
              <a:defRPr>
                <a:solidFill>
                  <a:schemeClr val="tx1">
                    <a:tint val="75000"/>
                  </a:schemeClr>
                </a:solidFill>
              </a:defRPr>
            </a:lvl5pPr>
            <a:lvl6pPr marL="3278064" indent="0" algn="ctr">
              <a:buNone/>
              <a:defRPr>
                <a:solidFill>
                  <a:schemeClr val="tx1">
                    <a:tint val="75000"/>
                  </a:schemeClr>
                </a:solidFill>
              </a:defRPr>
            </a:lvl6pPr>
            <a:lvl7pPr marL="3933677" indent="0" algn="ctr">
              <a:buNone/>
              <a:defRPr>
                <a:solidFill>
                  <a:schemeClr val="tx1">
                    <a:tint val="75000"/>
                  </a:schemeClr>
                </a:solidFill>
              </a:defRPr>
            </a:lvl7pPr>
            <a:lvl8pPr marL="4589290" indent="0" algn="ctr">
              <a:buNone/>
              <a:defRPr>
                <a:solidFill>
                  <a:schemeClr val="tx1">
                    <a:tint val="75000"/>
                  </a:schemeClr>
                </a:solidFill>
              </a:defRPr>
            </a:lvl8pPr>
            <a:lvl9pPr marL="52449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46139" y="302802"/>
            <a:ext cx="3024664"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2147" y="302802"/>
            <a:ext cx="8849943"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pic>
        <p:nvPicPr>
          <p:cNvPr id="7" name="Picture 3">
            <a:extLst>
              <a:ext uri="{FF2B5EF4-FFF2-40B4-BE49-F238E27FC236}">
                <a16:creationId xmlns:a16="http://schemas.microsoft.com/office/drawing/2014/main" id="{0E614578-594D-A2D4-6A30-8CFA1E587D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014" y="1044327"/>
            <a:ext cx="11201012" cy="8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0D32896-F76F-CD05-B2A7-78E06BF192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78059" y="72022"/>
            <a:ext cx="1310599" cy="12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61900" y="4858813"/>
            <a:ext cx="11426508" cy="1501751"/>
          </a:xfrm>
        </p:spPr>
        <p:txBody>
          <a:bodyPr anchor="t"/>
          <a:lstStyle>
            <a:lvl1pPr algn="l">
              <a:defRPr sz="5783" b="1" cap="all"/>
            </a:lvl1pPr>
          </a:lstStyle>
          <a:p>
            <a:r>
              <a:rPr lang="zh-CN" altLang="en-US"/>
              <a:t>单击此处编辑母版标题样式</a:t>
            </a:r>
          </a:p>
        </p:txBody>
      </p:sp>
      <p:sp>
        <p:nvSpPr>
          <p:cNvPr id="3" name="文本占位符 2"/>
          <p:cNvSpPr>
            <a:spLocks noGrp="1"/>
          </p:cNvSpPr>
          <p:nvPr>
            <p:ph type="body" idx="1"/>
          </p:nvPr>
        </p:nvSpPr>
        <p:spPr>
          <a:xfrm>
            <a:off x="1061900" y="3204786"/>
            <a:ext cx="11426508" cy="1654026"/>
          </a:xfrm>
        </p:spPr>
        <p:txBody>
          <a:bodyPr anchor="b"/>
          <a:lstStyle>
            <a:lvl1pPr marL="0" indent="0">
              <a:buNone/>
              <a:defRPr sz="2891">
                <a:solidFill>
                  <a:schemeClr val="tx1">
                    <a:tint val="75000"/>
                  </a:schemeClr>
                </a:solidFill>
              </a:defRPr>
            </a:lvl1pPr>
            <a:lvl2pPr marL="655613" indent="0">
              <a:buNone/>
              <a:defRPr sz="2640">
                <a:solidFill>
                  <a:schemeClr val="tx1">
                    <a:tint val="75000"/>
                  </a:schemeClr>
                </a:solidFill>
              </a:defRPr>
            </a:lvl2pPr>
            <a:lvl3pPr marL="1311226" indent="0">
              <a:buNone/>
              <a:defRPr sz="2263">
                <a:solidFill>
                  <a:schemeClr val="tx1">
                    <a:tint val="75000"/>
                  </a:schemeClr>
                </a:solidFill>
              </a:defRPr>
            </a:lvl3pPr>
            <a:lvl4pPr marL="1966839" indent="0">
              <a:buNone/>
              <a:defRPr sz="2011">
                <a:solidFill>
                  <a:schemeClr val="tx1">
                    <a:tint val="75000"/>
                  </a:schemeClr>
                </a:solidFill>
              </a:defRPr>
            </a:lvl4pPr>
            <a:lvl5pPr marL="2622451" indent="0">
              <a:buNone/>
              <a:defRPr sz="2011">
                <a:solidFill>
                  <a:schemeClr val="tx1">
                    <a:tint val="75000"/>
                  </a:schemeClr>
                </a:solidFill>
              </a:defRPr>
            </a:lvl5pPr>
            <a:lvl6pPr marL="3278064" indent="0">
              <a:buNone/>
              <a:defRPr sz="2011">
                <a:solidFill>
                  <a:schemeClr val="tx1">
                    <a:tint val="75000"/>
                  </a:schemeClr>
                </a:solidFill>
              </a:defRPr>
            </a:lvl6pPr>
            <a:lvl7pPr marL="3933677" indent="0">
              <a:buNone/>
              <a:defRPr sz="2011">
                <a:solidFill>
                  <a:schemeClr val="tx1">
                    <a:tint val="75000"/>
                  </a:schemeClr>
                </a:solidFill>
              </a:defRPr>
            </a:lvl7pPr>
            <a:lvl8pPr marL="4589290" indent="0">
              <a:buNone/>
              <a:defRPr sz="2011">
                <a:solidFill>
                  <a:schemeClr val="tx1">
                    <a:tint val="75000"/>
                  </a:schemeClr>
                </a:solidFill>
              </a:defRPr>
            </a:lvl8pPr>
            <a:lvl9pPr marL="5244903" indent="0">
              <a:buNone/>
              <a:defRPr sz="201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72148"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33500"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72148" y="1692534"/>
            <a:ext cx="5939637"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4" name="内容占位符 3"/>
          <p:cNvSpPr>
            <a:spLocks noGrp="1"/>
          </p:cNvSpPr>
          <p:nvPr>
            <p:ph sz="half" idx="2"/>
          </p:nvPr>
        </p:nvSpPr>
        <p:spPr>
          <a:xfrm>
            <a:off x="672148" y="2397901"/>
            <a:ext cx="5939637"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828833" y="1692534"/>
            <a:ext cx="5941970"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6" name="内容占位符 5"/>
          <p:cNvSpPr>
            <a:spLocks noGrp="1"/>
          </p:cNvSpPr>
          <p:nvPr>
            <p:ph sz="quarter" idx="4"/>
          </p:nvPr>
        </p:nvSpPr>
        <p:spPr>
          <a:xfrm>
            <a:off x="6828833" y="2397901"/>
            <a:ext cx="5941970"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2149" y="301050"/>
            <a:ext cx="4422638" cy="1281214"/>
          </a:xfrm>
        </p:spPr>
        <p:txBody>
          <a:bodyPr anchor="b"/>
          <a:lstStyle>
            <a:lvl1pPr algn="l">
              <a:defRPr sz="2891" b="1"/>
            </a:lvl1pPr>
          </a:lstStyle>
          <a:p>
            <a:r>
              <a:rPr lang="zh-CN" altLang="en-US"/>
              <a:t>单击此处编辑母版标题样式</a:t>
            </a:r>
          </a:p>
        </p:txBody>
      </p:sp>
      <p:sp>
        <p:nvSpPr>
          <p:cNvPr id="3" name="内容占位符 2"/>
          <p:cNvSpPr>
            <a:spLocks noGrp="1"/>
          </p:cNvSpPr>
          <p:nvPr>
            <p:ph idx="1"/>
          </p:nvPr>
        </p:nvSpPr>
        <p:spPr>
          <a:xfrm>
            <a:off x="5255820" y="301051"/>
            <a:ext cx="7514983" cy="6453328"/>
          </a:xfrm>
        </p:spPr>
        <p:txBody>
          <a:bodyPr/>
          <a:lstStyle>
            <a:lvl1pPr>
              <a:defRPr sz="4651"/>
            </a:lvl1pPr>
            <a:lvl2pPr>
              <a:defRPr sz="4023"/>
            </a:lvl2pPr>
            <a:lvl3pPr>
              <a:defRPr sz="3394"/>
            </a:lvl3pPr>
            <a:lvl4pPr>
              <a:defRPr sz="2891"/>
            </a:lvl4pPr>
            <a:lvl5pPr>
              <a:defRPr sz="2891"/>
            </a:lvl5pPr>
            <a:lvl6pPr>
              <a:defRPr sz="2891"/>
            </a:lvl6pPr>
            <a:lvl7pPr>
              <a:defRPr sz="2891"/>
            </a:lvl7pPr>
            <a:lvl8pPr>
              <a:defRPr sz="2891"/>
            </a:lvl8pPr>
            <a:lvl9pPr>
              <a:defRPr sz="289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72149" y="1582265"/>
            <a:ext cx="4422638" cy="5172114"/>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34912" y="5292885"/>
            <a:ext cx="8065770" cy="624855"/>
          </a:xfrm>
        </p:spPr>
        <p:txBody>
          <a:bodyPr anchor="b"/>
          <a:lstStyle>
            <a:lvl1pPr algn="l">
              <a:defRPr sz="2891" b="1"/>
            </a:lvl1pPr>
          </a:lstStyle>
          <a:p>
            <a:r>
              <a:rPr lang="zh-CN" altLang="en-US"/>
              <a:t>单击此处编辑母版标题样式</a:t>
            </a:r>
          </a:p>
        </p:txBody>
      </p:sp>
      <p:sp>
        <p:nvSpPr>
          <p:cNvPr id="3" name="图片占位符 2"/>
          <p:cNvSpPr>
            <a:spLocks noGrp="1"/>
          </p:cNvSpPr>
          <p:nvPr>
            <p:ph type="pic" idx="1"/>
          </p:nvPr>
        </p:nvSpPr>
        <p:spPr>
          <a:xfrm>
            <a:off x="2634912" y="675613"/>
            <a:ext cx="8065770" cy="4536758"/>
          </a:xfrm>
        </p:spPr>
        <p:txBody>
          <a:bodyPr/>
          <a:lstStyle>
            <a:lvl1pPr marL="0" indent="0">
              <a:buNone/>
              <a:defRPr sz="4651"/>
            </a:lvl1pPr>
            <a:lvl2pPr marL="655613" indent="0">
              <a:buNone/>
              <a:defRPr sz="4023"/>
            </a:lvl2pPr>
            <a:lvl3pPr marL="1311226" indent="0">
              <a:buNone/>
              <a:defRPr sz="3394"/>
            </a:lvl3pPr>
            <a:lvl4pPr marL="1966839" indent="0">
              <a:buNone/>
              <a:defRPr sz="2891"/>
            </a:lvl4pPr>
            <a:lvl5pPr marL="2622451" indent="0">
              <a:buNone/>
              <a:defRPr sz="2891"/>
            </a:lvl5pPr>
            <a:lvl6pPr marL="3278064" indent="0">
              <a:buNone/>
              <a:defRPr sz="2891"/>
            </a:lvl6pPr>
            <a:lvl7pPr marL="3933677" indent="0">
              <a:buNone/>
              <a:defRPr sz="2891"/>
            </a:lvl7pPr>
            <a:lvl8pPr marL="4589290" indent="0">
              <a:buNone/>
              <a:defRPr sz="2891"/>
            </a:lvl8pPr>
            <a:lvl9pPr marL="5244903" indent="0">
              <a:buNone/>
              <a:defRPr sz="2891"/>
            </a:lvl9pPr>
          </a:lstStyle>
          <a:p>
            <a:endParaRPr lang="zh-CN" altLang="en-US"/>
          </a:p>
        </p:txBody>
      </p:sp>
      <p:sp>
        <p:nvSpPr>
          <p:cNvPr id="4" name="文本占位符 3"/>
          <p:cNvSpPr>
            <a:spLocks noGrp="1"/>
          </p:cNvSpPr>
          <p:nvPr>
            <p:ph type="body" sz="half" idx="2"/>
          </p:nvPr>
        </p:nvSpPr>
        <p:spPr>
          <a:xfrm>
            <a:off x="2634912" y="5917739"/>
            <a:ext cx="8065770" cy="887398"/>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72148" y="302802"/>
            <a:ext cx="12098655" cy="1260211"/>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72148" y="1764295"/>
            <a:ext cx="12098655" cy="4990084"/>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72148" y="7008172"/>
            <a:ext cx="3136689" cy="402567"/>
          </a:xfrm>
          <a:prstGeom prst="rect">
            <a:avLst/>
          </a:prstGeom>
        </p:spPr>
        <p:txBody>
          <a:bodyPr vert="horz" lIns="104306" tIns="52153" rIns="104306" bIns="52153" rtlCol="0" anchor="ctr"/>
          <a:lstStyle>
            <a:lvl1pPr algn="l">
              <a:defRPr sz="1760">
                <a:solidFill>
                  <a:schemeClr val="tx1">
                    <a:tint val="75000"/>
                  </a:schemeClr>
                </a:solidFill>
              </a:defRPr>
            </a:lvl1pPr>
          </a:lstStyle>
          <a:p>
            <a:fld id="{C9CB1C42-1154-4835-8469-74CEE61A2023}" type="datetimeFigureOut">
              <a:rPr lang="zh-CN" altLang="en-US" smtClean="0"/>
              <a:pPr/>
              <a:t>2025/3/5</a:t>
            </a:fld>
            <a:endParaRPr lang="zh-CN" altLang="en-US"/>
          </a:p>
        </p:txBody>
      </p:sp>
      <p:sp>
        <p:nvSpPr>
          <p:cNvPr id="5" name="页脚占位符 4"/>
          <p:cNvSpPr>
            <a:spLocks noGrp="1"/>
          </p:cNvSpPr>
          <p:nvPr>
            <p:ph type="ftr" sz="quarter" idx="3"/>
          </p:nvPr>
        </p:nvSpPr>
        <p:spPr>
          <a:xfrm>
            <a:off x="4593009" y="7008172"/>
            <a:ext cx="4256934" cy="402567"/>
          </a:xfrm>
          <a:prstGeom prst="rect">
            <a:avLst/>
          </a:prstGeom>
        </p:spPr>
        <p:txBody>
          <a:bodyPr vert="horz" lIns="104306" tIns="52153" rIns="104306" bIns="52153" rtlCol="0" anchor="ctr"/>
          <a:lstStyle>
            <a:lvl1pPr algn="ctr">
              <a:defRPr sz="176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634114" y="7008172"/>
            <a:ext cx="3136689" cy="402567"/>
          </a:xfrm>
          <a:prstGeom prst="rect">
            <a:avLst/>
          </a:prstGeom>
        </p:spPr>
        <p:txBody>
          <a:bodyPr vert="horz" lIns="104306" tIns="52153" rIns="104306" bIns="52153" rtlCol="0" anchor="ctr"/>
          <a:lstStyle>
            <a:lvl1pPr algn="r">
              <a:defRPr sz="176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226" rtl="0" eaLnBrk="1" latinLnBrk="0" hangingPunct="1">
        <a:spcBef>
          <a:spcPct val="0"/>
        </a:spcBef>
        <a:buNone/>
        <a:defRPr sz="6286" kern="1200">
          <a:solidFill>
            <a:schemeClr val="tx1"/>
          </a:solidFill>
          <a:latin typeface="+mj-lt"/>
          <a:ea typeface="+mj-ea"/>
          <a:cs typeface="+mj-cs"/>
        </a:defRPr>
      </a:lvl1pPr>
    </p:titleStyle>
    <p:bodyStyle>
      <a:lvl1pPr marL="491710" indent="-491710" algn="l" defTabSz="1311226" rtl="0" eaLnBrk="1" latinLnBrk="0" hangingPunct="1">
        <a:spcBef>
          <a:spcPct val="20000"/>
        </a:spcBef>
        <a:buFont typeface="Arial" pitchFamily="34" charset="0"/>
        <a:buChar char="•"/>
        <a:defRPr sz="4651" kern="1200">
          <a:solidFill>
            <a:schemeClr val="tx1"/>
          </a:solidFill>
          <a:latin typeface="+mn-lt"/>
          <a:ea typeface="+mn-ea"/>
          <a:cs typeface="+mn-cs"/>
        </a:defRPr>
      </a:lvl1pPr>
      <a:lvl2pPr marL="1065371" indent="-409758" algn="l" defTabSz="1311226" rtl="0" eaLnBrk="1" latinLnBrk="0" hangingPunct="1">
        <a:spcBef>
          <a:spcPct val="20000"/>
        </a:spcBef>
        <a:buFont typeface="Arial" pitchFamily="34" charset="0"/>
        <a:buChar char="–"/>
        <a:defRPr sz="4023" kern="1200">
          <a:solidFill>
            <a:schemeClr val="tx1"/>
          </a:solidFill>
          <a:latin typeface="+mn-lt"/>
          <a:ea typeface="+mn-ea"/>
          <a:cs typeface="+mn-cs"/>
        </a:defRPr>
      </a:lvl2pPr>
      <a:lvl3pPr marL="1639032" indent="-327806" algn="l" defTabSz="1311226" rtl="0" eaLnBrk="1" latinLnBrk="0" hangingPunct="1">
        <a:spcBef>
          <a:spcPct val="20000"/>
        </a:spcBef>
        <a:buFont typeface="Arial" pitchFamily="34" charset="0"/>
        <a:buChar char="•"/>
        <a:defRPr sz="3394" kern="1200">
          <a:solidFill>
            <a:schemeClr val="tx1"/>
          </a:solidFill>
          <a:latin typeface="+mn-lt"/>
          <a:ea typeface="+mn-ea"/>
          <a:cs typeface="+mn-cs"/>
        </a:defRPr>
      </a:lvl3pPr>
      <a:lvl4pPr marL="2294645"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4pPr>
      <a:lvl5pPr marL="2950258"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5pPr>
      <a:lvl6pPr marL="3605871"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6pPr>
      <a:lvl7pPr marL="4261484"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7pPr>
      <a:lvl8pPr marL="4917096"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8pPr>
      <a:lvl9pPr marL="5572709"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9pPr>
    </p:bodyStyle>
    <p:otherStyle>
      <a:defPPr>
        <a:defRPr lang="zh-CN"/>
      </a:defPPr>
      <a:lvl1pPr marL="0" algn="l" defTabSz="1311226" rtl="0" eaLnBrk="1" latinLnBrk="0" hangingPunct="1">
        <a:defRPr sz="2640" kern="1200">
          <a:solidFill>
            <a:schemeClr val="tx1"/>
          </a:solidFill>
          <a:latin typeface="+mn-lt"/>
          <a:ea typeface="+mn-ea"/>
          <a:cs typeface="+mn-cs"/>
        </a:defRPr>
      </a:lvl1pPr>
      <a:lvl2pPr marL="655613" algn="l" defTabSz="1311226" rtl="0" eaLnBrk="1" latinLnBrk="0" hangingPunct="1">
        <a:defRPr sz="2640" kern="1200">
          <a:solidFill>
            <a:schemeClr val="tx1"/>
          </a:solidFill>
          <a:latin typeface="+mn-lt"/>
          <a:ea typeface="+mn-ea"/>
          <a:cs typeface="+mn-cs"/>
        </a:defRPr>
      </a:lvl2pPr>
      <a:lvl3pPr marL="1311226" algn="l" defTabSz="1311226" rtl="0" eaLnBrk="1" latinLnBrk="0" hangingPunct="1">
        <a:defRPr sz="2640" kern="1200">
          <a:solidFill>
            <a:schemeClr val="tx1"/>
          </a:solidFill>
          <a:latin typeface="+mn-lt"/>
          <a:ea typeface="+mn-ea"/>
          <a:cs typeface="+mn-cs"/>
        </a:defRPr>
      </a:lvl3pPr>
      <a:lvl4pPr marL="1966839" algn="l" defTabSz="1311226" rtl="0" eaLnBrk="1" latinLnBrk="0" hangingPunct="1">
        <a:defRPr sz="2640" kern="1200">
          <a:solidFill>
            <a:schemeClr val="tx1"/>
          </a:solidFill>
          <a:latin typeface="+mn-lt"/>
          <a:ea typeface="+mn-ea"/>
          <a:cs typeface="+mn-cs"/>
        </a:defRPr>
      </a:lvl4pPr>
      <a:lvl5pPr marL="2622451" algn="l" defTabSz="1311226" rtl="0" eaLnBrk="1" latinLnBrk="0" hangingPunct="1">
        <a:defRPr sz="2640" kern="1200">
          <a:solidFill>
            <a:schemeClr val="tx1"/>
          </a:solidFill>
          <a:latin typeface="+mn-lt"/>
          <a:ea typeface="+mn-ea"/>
          <a:cs typeface="+mn-cs"/>
        </a:defRPr>
      </a:lvl5pPr>
      <a:lvl6pPr marL="3278064" algn="l" defTabSz="1311226" rtl="0" eaLnBrk="1" latinLnBrk="0" hangingPunct="1">
        <a:defRPr sz="2640" kern="1200">
          <a:solidFill>
            <a:schemeClr val="tx1"/>
          </a:solidFill>
          <a:latin typeface="+mn-lt"/>
          <a:ea typeface="+mn-ea"/>
          <a:cs typeface="+mn-cs"/>
        </a:defRPr>
      </a:lvl6pPr>
      <a:lvl7pPr marL="3933677" algn="l" defTabSz="1311226" rtl="0" eaLnBrk="1" latinLnBrk="0" hangingPunct="1">
        <a:defRPr sz="2640" kern="1200">
          <a:solidFill>
            <a:schemeClr val="tx1"/>
          </a:solidFill>
          <a:latin typeface="+mn-lt"/>
          <a:ea typeface="+mn-ea"/>
          <a:cs typeface="+mn-cs"/>
        </a:defRPr>
      </a:lvl7pPr>
      <a:lvl8pPr marL="4589290" algn="l" defTabSz="1311226" rtl="0" eaLnBrk="1" latinLnBrk="0" hangingPunct="1">
        <a:defRPr sz="2640" kern="1200">
          <a:solidFill>
            <a:schemeClr val="tx1"/>
          </a:solidFill>
          <a:latin typeface="+mn-lt"/>
          <a:ea typeface="+mn-ea"/>
          <a:cs typeface="+mn-cs"/>
        </a:defRPr>
      </a:lvl8pPr>
      <a:lvl9pPr marL="5244903" algn="l" defTabSz="1311226"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csdn.net/taya_a/article/details/8443186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 y="0"/>
            <a:ext cx="13440884" cy="75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1005866" y="3855727"/>
            <a:ext cx="11432978" cy="322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528" b="1" dirty="0">
                <a:latin typeface="楷体" panose="02010609060101010101" pitchFamily="49" charset="-122"/>
                <a:ea typeface="楷体" panose="02010609060101010101" pitchFamily="49" charset="-122"/>
              </a:rPr>
              <a:t>郭峰</a:t>
            </a:r>
            <a:endParaRPr lang="en-US" altLang="zh-CN" sz="3528" b="1"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上海财经大学公共经济与管理学院</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上海财经大学数实融合与智能决策交叉实验室</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en-US" altLang="zh-CN" sz="2315" dirty="0">
                <a:latin typeface="楷体" panose="02010609060101010101" pitchFamily="49" charset="-122"/>
                <a:ea typeface="楷体" panose="02010609060101010101" pitchFamily="49" charset="-122"/>
              </a:rPr>
              <a:t>2025</a:t>
            </a:r>
            <a:r>
              <a:rPr lang="zh-CN" altLang="en-US" sz="2315" dirty="0">
                <a:latin typeface="楷体" panose="02010609060101010101" pitchFamily="49" charset="-122"/>
                <a:ea typeface="楷体" panose="02010609060101010101" pitchFamily="49" charset="-122"/>
              </a:rPr>
              <a:t>年</a:t>
            </a:r>
            <a:r>
              <a:rPr lang="en-US" altLang="zh-CN" sz="2315" dirty="0">
                <a:latin typeface="楷体" panose="02010609060101010101" pitchFamily="49" charset="-122"/>
                <a:ea typeface="楷体" panose="02010609060101010101" pitchFamily="49" charset="-122"/>
              </a:rPr>
              <a:t>3</a:t>
            </a:r>
            <a:r>
              <a:rPr lang="zh-CN" altLang="en-US" sz="2315" dirty="0">
                <a:latin typeface="楷体" panose="02010609060101010101" pitchFamily="49" charset="-122"/>
                <a:ea typeface="楷体" panose="02010609060101010101" pitchFamily="49" charset="-122"/>
              </a:rPr>
              <a:t>月</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528"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14" y="425663"/>
            <a:ext cx="1943133" cy="18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31" y="362645"/>
            <a:ext cx="3231554" cy="6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标题 1"/>
          <p:cNvSpPr>
            <a:spLocks noGrp="1" noChangeArrowheads="1"/>
          </p:cNvSpPr>
          <p:nvPr>
            <p:ph type="ctrTitle"/>
          </p:nvPr>
        </p:nvSpPr>
        <p:spPr>
          <a:xfrm>
            <a:off x="845765" y="1933774"/>
            <a:ext cx="11425975" cy="1988649"/>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2</a:t>
            </a:r>
            <a:r>
              <a:rPr lang="zh-CN" altLang="en-US" sz="3600" b="1" dirty="0">
                <a:solidFill>
                  <a:srgbClr val="7C1D20"/>
                </a:solidFill>
                <a:latin typeface="楷体" panose="02010609060101010101" pitchFamily="49" charset="-122"/>
                <a:ea typeface="楷体" panose="02010609060101010101" pitchFamily="49" charset="-122"/>
              </a:rPr>
              <a:t>讲 性别、种族与颜值</a:t>
            </a:r>
            <a:br>
              <a:rPr lang="en-US" altLang="zh-CN" sz="3600" b="1" dirty="0"/>
            </a:br>
            <a:r>
              <a:rPr lang="en-US" altLang="zh-CN" sz="2800" b="1" dirty="0">
                <a:solidFill>
                  <a:srgbClr val="7C1D20"/>
                </a:solidFill>
                <a:latin typeface="楷体" panose="02010609060101010101" pitchFamily="49" charset="-122"/>
                <a:ea typeface="楷体" panose="02010609060101010101" pitchFamily="49" charset="-122"/>
              </a:rPr>
              <a:t>——</a:t>
            </a:r>
            <a:r>
              <a:rPr lang="zh-CN" altLang="en-US" sz="2800" b="1" dirty="0">
                <a:solidFill>
                  <a:srgbClr val="7C1D20"/>
                </a:solidFill>
                <a:latin typeface="楷体" panose="02010609060101010101" pitchFamily="49" charset="-122"/>
                <a:ea typeface="楷体" panose="02010609060101010101" pitchFamily="49" charset="-122"/>
              </a:rPr>
              <a:t>平等与歧视的经济学实证分析</a:t>
            </a:r>
          </a:p>
        </p:txBody>
      </p:sp>
    </p:spTree>
    <p:custDataLst>
      <p:tags r:id="rId1"/>
    </p:custDataLst>
    <p:extLst>
      <p:ext uri="{BB962C8B-B14F-4D97-AF65-F5344CB8AC3E}">
        <p14:creationId xmlns:p14="http://schemas.microsoft.com/office/powerpoint/2010/main" val="9420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9484"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歧视理论</a:t>
            </a:r>
          </a:p>
        </p:txBody>
      </p:sp>
      <p:sp>
        <p:nvSpPr>
          <p:cNvPr id="4" name="灯片编号占位符 3"/>
          <p:cNvSpPr>
            <a:spLocks noGrp="1"/>
          </p:cNvSpPr>
          <p:nvPr>
            <p:ph type="sldNum" sz="quarter" idx="4294967295"/>
          </p:nvPr>
        </p:nvSpPr>
        <p:spPr bwMode="auto">
          <a:xfrm>
            <a:off x="11066214" y="7188121"/>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10</a:t>
            </a:fld>
            <a:endParaRPr lang="en-US" altLang="zh-CN" dirty="0"/>
          </a:p>
        </p:txBody>
      </p:sp>
      <p:sp>
        <p:nvSpPr>
          <p:cNvPr id="3" name="内容占位符 2"/>
          <p:cNvSpPr>
            <a:spLocks noGrp="1"/>
          </p:cNvSpPr>
          <p:nvPr>
            <p:ph idx="1"/>
          </p:nvPr>
        </p:nvSpPr>
        <p:spPr>
          <a:xfrm>
            <a:off x="672148" y="1317338"/>
            <a:ext cx="11161896" cy="5631645"/>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偏好性歧视与统计性歧视</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偏好性歧视是歧视者的一种偏好或“爱好”，歧视者宁愿损失一部分产品或利润也要满足这种偏好。</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例如对于少数民族（外地人、女性），必须支付支付足够低的工资，才可能愿意雇佣他。</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统计性歧视理论是指，由于存在信息不完全，以及获取信息需要支付成本，被歧视个体的情况都被按其所属群体的平均情况而非个人特征来加以处理。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由于统计而言，少数民族（外地人、女性），在某些方面稍差，又搞不清楚个体状况，所以只能给低工资或不雇佣。</a:t>
            </a:r>
          </a:p>
        </p:txBody>
      </p:sp>
    </p:spTree>
    <p:extLst>
      <p:ext uri="{BB962C8B-B14F-4D97-AF65-F5344CB8AC3E}">
        <p14:creationId xmlns:p14="http://schemas.microsoft.com/office/powerpoint/2010/main" val="22047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9484"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歧视理论</a:t>
            </a:r>
          </a:p>
        </p:txBody>
      </p:sp>
      <p:sp>
        <p:nvSpPr>
          <p:cNvPr id="3" name="内容占位符 2"/>
          <p:cNvSpPr>
            <a:spLocks noGrp="1"/>
          </p:cNvSpPr>
          <p:nvPr>
            <p:ph idx="1"/>
          </p:nvPr>
        </p:nvSpPr>
        <p:spPr>
          <a:xfrm>
            <a:off x="664918" y="1129377"/>
            <a:ext cx="11161896" cy="5899686"/>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新加坡红灯区中的种族歧视</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新加坡性工作者更有可能主动接近那些支付意愿看上去较高的族裔（高加索人），而更不愿意接触那些他们讨厌的族裔（印度人）。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新加坡性工作者对于高加索人（白人）和印度人都会开出更高的价格。前者是由于高加索人平均支付意愿更强，属于统计性歧视（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Statistical Discrimination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）；而后者则是因为性工作者普遍讨厌印度人，属于口味性歧视（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Taste Discrimination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4" name="灯片编号占位符 3"/>
          <p:cNvSpPr>
            <a:spLocks noGrp="1"/>
          </p:cNvSpPr>
          <p:nvPr>
            <p:ph type="sldNum" sz="quarter" idx="4294967295"/>
          </p:nvPr>
        </p:nvSpPr>
        <p:spPr bwMode="auto">
          <a:xfrm>
            <a:off x="11086219"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11</a:t>
            </a:fld>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97" y="4079220"/>
            <a:ext cx="5783277" cy="2870593"/>
          </a:xfrm>
          <a:prstGeom prst="rect">
            <a:avLst/>
          </a:prstGeom>
        </p:spPr>
      </p:pic>
      <p:sp>
        <p:nvSpPr>
          <p:cNvPr id="7" name="矩形 6"/>
          <p:cNvSpPr/>
          <p:nvPr/>
        </p:nvSpPr>
        <p:spPr>
          <a:xfrm>
            <a:off x="826719" y="6859226"/>
            <a:ext cx="11413838" cy="584775"/>
          </a:xfrm>
          <a:prstGeom prst="rect">
            <a:avLst/>
          </a:prstGeom>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Li, H., Lang, K., Leong, K., “Does Competition Eliminate Discrimination? Evidence from the Commercial Sex Market in Singapore”, The Economic Journal, 2018, 128(611)</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3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8079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算法歧视（</a:t>
            </a:r>
            <a:r>
              <a:rPr lang="en-US" altLang="zh-CN" sz="3600" b="1" dirty="0">
                <a:solidFill>
                  <a:srgbClr val="7C1D20"/>
                </a:solidFill>
                <a:latin typeface="Times New Roman" panose="02020603050405020304" pitchFamily="18" charset="0"/>
                <a:ea typeface="华文中宋" panose="02010600040101010101" pitchFamily="2" charset="-122"/>
                <a:cs typeface="+mn-cs"/>
              </a:rPr>
              <a:t>Algorithmic Bias</a:t>
            </a:r>
            <a:r>
              <a:rPr lang="zh-CN" altLang="en-US" sz="3600" b="1" dirty="0">
                <a:solidFill>
                  <a:srgbClr val="7C1D20"/>
                </a:solidFill>
                <a:latin typeface="Times New Roman" panose="02020603050405020304" pitchFamily="18" charset="0"/>
                <a:ea typeface="华文中宋" panose="02010600040101010101" pitchFamily="2" charset="-122"/>
                <a:cs typeface="+mn-cs"/>
              </a:rPr>
              <a:t>）</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014" y="3198032"/>
            <a:ext cx="7638922" cy="3849748"/>
          </a:xfrm>
        </p:spPr>
      </p:pic>
      <p:sp>
        <p:nvSpPr>
          <p:cNvPr id="4" name="灯片编号占位符 3"/>
          <p:cNvSpPr>
            <a:spLocks noGrp="1"/>
          </p:cNvSpPr>
          <p:nvPr>
            <p:ph type="sldNum" sz="quarter" idx="4294967295"/>
          </p:nvPr>
        </p:nvSpPr>
        <p:spPr bwMode="auto">
          <a:xfrm>
            <a:off x="11090434" y="7238357"/>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12</a:t>
            </a:fld>
            <a:endParaRPr lang="en-US" altLang="zh-CN" dirty="0"/>
          </a:p>
        </p:txBody>
      </p:sp>
      <p:sp>
        <p:nvSpPr>
          <p:cNvPr id="7" name="矩形 6"/>
          <p:cNvSpPr/>
          <p:nvPr/>
        </p:nvSpPr>
        <p:spPr>
          <a:xfrm>
            <a:off x="960835" y="1421058"/>
            <a:ext cx="11134344" cy="1761316"/>
          </a:xfrm>
          <a:prstGeom prst="rect">
            <a:avLst/>
          </a:prstGeom>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hlinkClick r:id="rId3">
                  <a:extLst>
                    <a:ext uri="{A12FA001-AC4F-418D-AE19-62706E023703}">
                      <ahyp:hlinkClr xmlns:ahyp="http://schemas.microsoft.com/office/drawing/2018/hyperlinkcolor" val="tx"/>
                    </a:ext>
                  </a:extLst>
                </a:hlinkClick>
              </a:rPr>
              <a:t>大数据中的歧视</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大数据可以理解成是社会的明镜，能够折射出人类社会中意识到的和没意识到的偏见；如果整个社会对某少数族裔或者性别有偏见，那么大数据也将在结果中展现出这种偏见。</a:t>
            </a:r>
          </a:p>
        </p:txBody>
      </p:sp>
    </p:spTree>
    <p:extLst>
      <p:ext uri="{BB962C8B-B14F-4D97-AF65-F5344CB8AC3E}">
        <p14:creationId xmlns:p14="http://schemas.microsoft.com/office/powerpoint/2010/main" val="302200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787" y="52447"/>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算法歧视</a:t>
            </a:r>
          </a:p>
        </p:txBody>
      </p:sp>
      <p:sp>
        <p:nvSpPr>
          <p:cNvPr id="4" name="灯片编号占位符 3"/>
          <p:cNvSpPr>
            <a:spLocks noGrp="1"/>
          </p:cNvSpPr>
          <p:nvPr>
            <p:ph type="sldNum" sz="quarter" idx="4294967295"/>
          </p:nvPr>
        </p:nvSpPr>
        <p:spPr bwMode="auto">
          <a:xfrm>
            <a:off x="11062022" y="7146559"/>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13</a:t>
            </a:fld>
            <a:endParaRPr lang="en-US" altLang="zh-CN" dirty="0"/>
          </a:p>
        </p:txBody>
      </p:sp>
      <p:sp>
        <p:nvSpPr>
          <p:cNvPr id="3" name="内容占位符 2"/>
          <p:cNvSpPr>
            <a:spLocks noGrp="1"/>
          </p:cNvSpPr>
          <p:nvPr>
            <p:ph idx="1"/>
          </p:nvPr>
        </p:nvSpPr>
        <p:spPr>
          <a:xfrm>
            <a:off x="672148" y="1476375"/>
            <a:ext cx="11305912" cy="4824536"/>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其他算法歧视的例子</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Google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中，搜索黑人的名字，更容易出现犯罪的信息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广告服务中，男性比女性看到更多高薪招聘广告</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讨论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：列举自己或身边人经历过的算法歧视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讨论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：算法歧视是偏好性歧视，还是统计性歧视</a:t>
            </a:r>
          </a:p>
          <a:p>
            <a:endParaRPr lang="zh-CN" altLang="en-US" sz="3017" dirty="0"/>
          </a:p>
        </p:txBody>
      </p:sp>
    </p:spTree>
    <p:extLst>
      <p:ext uri="{BB962C8B-B14F-4D97-AF65-F5344CB8AC3E}">
        <p14:creationId xmlns:p14="http://schemas.microsoft.com/office/powerpoint/2010/main" val="25421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1376" y="50579"/>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开放性讨论</a:t>
            </a:r>
          </a:p>
        </p:txBody>
      </p:sp>
      <p:sp>
        <p:nvSpPr>
          <p:cNvPr id="4" name="灯片编号占位符 3"/>
          <p:cNvSpPr>
            <a:spLocks noGrp="1"/>
          </p:cNvSpPr>
          <p:nvPr>
            <p:ph type="sldNum" sz="quarter" idx="4294967295"/>
          </p:nvPr>
        </p:nvSpPr>
        <p:spPr bwMode="auto">
          <a:xfrm>
            <a:off x="11062022" y="7176892"/>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14</a:t>
            </a:fld>
            <a:endParaRPr lang="en-US" altLang="zh-CN" dirty="0"/>
          </a:p>
        </p:txBody>
      </p:sp>
      <p:sp>
        <p:nvSpPr>
          <p:cNvPr id="3" name="内容占位符 2"/>
          <p:cNvSpPr>
            <a:spLocks noGrp="1"/>
          </p:cNvSpPr>
          <p:nvPr>
            <p:ph idx="1"/>
          </p:nvPr>
        </p:nvSpPr>
        <p:spPr>
          <a:xfrm>
            <a:off x="692919" y="1310790"/>
            <a:ext cx="12098655" cy="4990084"/>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你可以接受以下那种形式的“歧视”</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情形</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：某地初中录取政策政策向农村倾斜，农业户口录取分数线比城市户口录取分数线底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情形</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：中国高考录取分数线历来照顾少数民族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情形</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：为解决男女不平衡的问题，学校研究生招生录取中，向男生倾斜</a:t>
            </a:r>
          </a:p>
        </p:txBody>
      </p:sp>
    </p:spTree>
    <p:extLst>
      <p:ext uri="{BB962C8B-B14F-4D97-AF65-F5344CB8AC3E}">
        <p14:creationId xmlns:p14="http://schemas.microsoft.com/office/powerpoint/2010/main" val="13664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787" y="0"/>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开放性讨论</a:t>
            </a:r>
          </a:p>
        </p:txBody>
      </p:sp>
      <p:sp>
        <p:nvSpPr>
          <p:cNvPr id="3" name="内容占位符 2"/>
          <p:cNvSpPr>
            <a:spLocks noGrp="1"/>
          </p:cNvSpPr>
          <p:nvPr>
            <p:ph idx="1"/>
          </p:nvPr>
        </p:nvSpPr>
        <p:spPr>
          <a:xfrm>
            <a:off x="672147" y="1332359"/>
            <a:ext cx="11233904" cy="5112568"/>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平等（歧视）问题研究存在的难点</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讨论：从实证上证实平等（歧视）的存在，存在什么根本性的困难</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男与女之间的差异不仅仅在于性别，身高、体力上都存在很大的差异</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一个人，不能同时是男，又是女，所以没法在个体层面上比较男女的不同</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结果上存在的不同，究竟是不是能归因于性别（种族、颜值），难度很大。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defTabSz="1041400" eaLnBrk="0" fontAlgn="base" hangingPunct="0">
              <a:lnSpc>
                <a:spcPct val="135000"/>
              </a:lnSpc>
              <a:spcBef>
                <a:spcPct val="0"/>
              </a:spcBef>
              <a:spcAft>
                <a:spcPct val="0"/>
              </a:spcAft>
              <a:buSzPct val="10000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017" dirty="0"/>
          </a:p>
          <a:p>
            <a:endParaRPr lang="zh-CN" altLang="en-US" sz="3017" dirty="0"/>
          </a:p>
        </p:txBody>
      </p:sp>
      <p:sp>
        <p:nvSpPr>
          <p:cNvPr id="4" name="灯片编号占位符 3"/>
          <p:cNvSpPr>
            <a:spLocks noGrp="1"/>
          </p:cNvSpPr>
          <p:nvPr>
            <p:ph type="sldNum" sz="quarter" idx="4294967295"/>
          </p:nvPr>
        </p:nvSpPr>
        <p:spPr bwMode="auto">
          <a:xfrm>
            <a:off x="11103063"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spTree>
    <p:extLst>
      <p:ext uri="{BB962C8B-B14F-4D97-AF65-F5344CB8AC3E}">
        <p14:creationId xmlns:p14="http://schemas.microsoft.com/office/powerpoint/2010/main" val="120775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828303"/>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随机实验成为此类问题研究常用方法</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19" y="2095763"/>
            <a:ext cx="7689485" cy="5148982"/>
          </a:xfrm>
        </p:spPr>
      </p:pic>
      <p:sp>
        <p:nvSpPr>
          <p:cNvPr id="4" name="灯片编号占位符 3"/>
          <p:cNvSpPr>
            <a:spLocks noGrp="1"/>
          </p:cNvSpPr>
          <p:nvPr>
            <p:ph type="sldNum" sz="quarter" idx="4294967295"/>
          </p:nvPr>
        </p:nvSpPr>
        <p:spPr bwMode="auto">
          <a:xfrm>
            <a:off x="3276720" y="72078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sp>
        <p:nvSpPr>
          <p:cNvPr id="3" name="标题 1">
            <a:extLst>
              <a:ext uri="{FF2B5EF4-FFF2-40B4-BE49-F238E27FC236}">
                <a16:creationId xmlns:a16="http://schemas.microsoft.com/office/drawing/2014/main" id="{43053BFC-1BA1-596E-EFB5-3570342FAB00}"/>
              </a:ext>
            </a:extLst>
          </p:cNvPr>
          <p:cNvSpPr txBox="1">
            <a:spLocks/>
          </p:cNvSpPr>
          <p:nvPr/>
        </p:nvSpPr>
        <p:spPr>
          <a:xfrm>
            <a:off x="52878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随机试验</a:t>
            </a:r>
          </a:p>
        </p:txBody>
      </p:sp>
    </p:spTree>
    <p:extLst>
      <p:ext uri="{BB962C8B-B14F-4D97-AF65-F5344CB8AC3E}">
        <p14:creationId xmlns:p14="http://schemas.microsoft.com/office/powerpoint/2010/main" val="311442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422" y="828303"/>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随机实验成为此类问题研究常用方法</a:t>
            </a:r>
          </a:p>
        </p:txBody>
      </p:sp>
      <p:sp>
        <p:nvSpPr>
          <p:cNvPr id="4" name="灯片编号占位符 3"/>
          <p:cNvSpPr>
            <a:spLocks noGrp="1"/>
          </p:cNvSpPr>
          <p:nvPr>
            <p:ph type="sldNum" sz="quarter" idx="4294967295"/>
          </p:nvPr>
        </p:nvSpPr>
        <p:spPr bwMode="auto">
          <a:xfrm>
            <a:off x="11109757" y="7281067"/>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sp>
        <p:nvSpPr>
          <p:cNvPr id="9" name="矩形 8"/>
          <p:cNvSpPr/>
          <p:nvPr/>
        </p:nvSpPr>
        <p:spPr>
          <a:xfrm>
            <a:off x="603588" y="6824770"/>
            <a:ext cx="11949052" cy="584775"/>
          </a:xfrm>
          <a:prstGeom prst="rect">
            <a:avLst/>
          </a:prstGeom>
        </p:spPr>
        <p:txBody>
          <a:bodyPr wrap="square">
            <a:spAutoFit/>
          </a:bodyPr>
          <a:lstStyle/>
          <a:p>
            <a:r>
              <a:rPr lang="en-US" altLang="zh-CN" sz="1600" dirty="0">
                <a:solidFill>
                  <a:srgbClr val="505050"/>
                </a:solidFill>
                <a:latin typeface="Times New Roman" panose="02020603050405020304" pitchFamily="18" charset="0"/>
                <a:cs typeface="Times New Roman" panose="02020603050405020304" pitchFamily="18" charset="0"/>
              </a:rPr>
              <a:t>Edelman, B., Luca, M., and Svirsky, D., “Racial Discrimination in the Sharing Economy: Evidence from a Field Experiment”, </a:t>
            </a:r>
            <a:r>
              <a:rPr lang="en-US" altLang="zh-CN" sz="1600" i="1" dirty="0">
                <a:solidFill>
                  <a:srgbClr val="505050"/>
                </a:solidFill>
                <a:latin typeface="Times New Roman" panose="02020603050405020304" pitchFamily="18" charset="0"/>
                <a:cs typeface="Times New Roman" panose="02020603050405020304" pitchFamily="18" charset="0"/>
              </a:rPr>
              <a:t>American Economic Journal: Applied Economics</a:t>
            </a:r>
            <a:r>
              <a:rPr lang="en-US" altLang="zh-CN" sz="1600" dirty="0">
                <a:solidFill>
                  <a:srgbClr val="505050"/>
                </a:solidFill>
                <a:latin typeface="Times New Roman" panose="02020603050405020304" pitchFamily="18" charset="0"/>
                <a:cs typeface="Times New Roman" panose="02020603050405020304" pitchFamily="18" charset="0"/>
              </a:rPr>
              <a:t>, 2017, 9(2), 1-22.</a:t>
            </a:r>
            <a:endParaRPr lang="zh-CN" altLang="en-US" sz="1600" dirty="0">
              <a:latin typeface="Times New Roman" panose="02020603050405020304" pitchFamily="18" charset="0"/>
              <a:cs typeface="Times New Roman" panose="02020603050405020304" pitchFamily="18" charset="0"/>
            </a:endParaRPr>
          </a:p>
        </p:txBody>
      </p:sp>
      <p:pic>
        <p:nvPicPr>
          <p:cNvPr id="11" name="内容占位符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1435" y="1946622"/>
            <a:ext cx="5516807" cy="4673735"/>
          </a:xfrm>
        </p:spPr>
      </p:pic>
      <p:sp>
        <p:nvSpPr>
          <p:cNvPr id="3" name="标题 1">
            <a:extLst>
              <a:ext uri="{FF2B5EF4-FFF2-40B4-BE49-F238E27FC236}">
                <a16:creationId xmlns:a16="http://schemas.microsoft.com/office/drawing/2014/main" id="{4D1F19C8-B8F8-0134-BFE2-557B86369B51}"/>
              </a:ext>
            </a:extLst>
          </p:cNvPr>
          <p:cNvSpPr txBox="1">
            <a:spLocks/>
          </p:cNvSpPr>
          <p:nvPr/>
        </p:nvSpPr>
        <p:spPr>
          <a:xfrm>
            <a:off x="52878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随机试验</a:t>
            </a:r>
          </a:p>
        </p:txBody>
      </p:sp>
      <p:sp>
        <p:nvSpPr>
          <p:cNvPr id="5" name="文本框 4">
            <a:extLst>
              <a:ext uri="{FF2B5EF4-FFF2-40B4-BE49-F238E27FC236}">
                <a16:creationId xmlns:a16="http://schemas.microsoft.com/office/drawing/2014/main" id="{0337A3BB-65CE-70AF-82F1-7897C04E4348}"/>
              </a:ext>
            </a:extLst>
          </p:cNvPr>
          <p:cNvSpPr txBox="1"/>
          <p:nvPr/>
        </p:nvSpPr>
        <p:spPr>
          <a:xfrm>
            <a:off x="816819" y="2094677"/>
            <a:ext cx="5400600" cy="876458"/>
          </a:xfrm>
          <a:prstGeom prst="rect">
            <a:avLst/>
          </a:prstGeom>
          <a:noFill/>
        </p:spPr>
        <p:txBody>
          <a:bodyPr wrap="square">
            <a:spAutoFit/>
          </a:bodyPr>
          <a:lstStyle/>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有个非裔遗美国人的名字，租房成功率就会显著降低</a:t>
            </a:r>
          </a:p>
        </p:txBody>
      </p:sp>
    </p:spTree>
    <p:extLst>
      <p:ext uri="{BB962C8B-B14F-4D97-AF65-F5344CB8AC3E}">
        <p14:creationId xmlns:p14="http://schemas.microsoft.com/office/powerpoint/2010/main" val="43968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119417"/>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随机实验成为此类问题研究常用方法</a:t>
            </a:r>
            <a:br>
              <a:rPr lang="en-US" altLang="zh-CN" sz="2400" b="1" dirty="0">
                <a:latin typeface="Times New Roman" panose="02020603050405020304" pitchFamily="18" charset="0"/>
                <a:ea typeface="楷体" panose="02010609060101010101" pitchFamily="49" charset="-122"/>
                <a:cs typeface="+mn-cs"/>
              </a:rPr>
            </a:b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4294967295"/>
          </p:nvPr>
        </p:nvSpPr>
        <p:spPr bwMode="auto">
          <a:xfrm>
            <a:off x="11090434"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sp>
        <p:nvSpPr>
          <p:cNvPr id="6" name="矩形 5"/>
          <p:cNvSpPr/>
          <p:nvPr/>
        </p:nvSpPr>
        <p:spPr>
          <a:xfrm>
            <a:off x="1045083" y="6707329"/>
            <a:ext cx="10681728" cy="584775"/>
          </a:xfrm>
          <a:prstGeom prst="rect">
            <a:avLst/>
          </a:prstGeom>
        </p:spPr>
        <p:txBody>
          <a:bodyPr wrap="square">
            <a:spAutoFit/>
          </a:bodyPr>
          <a:lstStyle/>
          <a:p>
            <a:r>
              <a:rPr lang="en-US" altLang="zh-CN" sz="1600" dirty="0" err="1">
                <a:solidFill>
                  <a:srgbClr val="505050"/>
                </a:solidFill>
                <a:latin typeface="Times New Roman" panose="02020603050405020304" pitchFamily="18" charset="0"/>
                <a:cs typeface="Times New Roman" panose="02020603050405020304" pitchFamily="18" charset="0"/>
              </a:rPr>
              <a:t>Egebark</a:t>
            </a:r>
            <a:r>
              <a:rPr lang="en-US" altLang="zh-CN" sz="1600" dirty="0">
                <a:solidFill>
                  <a:srgbClr val="505050"/>
                </a:solidFill>
                <a:latin typeface="Times New Roman" panose="02020603050405020304" pitchFamily="18" charset="0"/>
                <a:cs typeface="Times New Roman" panose="02020603050405020304" pitchFamily="18" charset="0"/>
              </a:rPr>
              <a:t>, J., </a:t>
            </a:r>
            <a:r>
              <a:rPr lang="en-US" altLang="zh-CN" sz="1600" dirty="0" err="1">
                <a:solidFill>
                  <a:srgbClr val="505050"/>
                </a:solidFill>
                <a:latin typeface="Times New Roman" panose="02020603050405020304" pitchFamily="18" charset="0"/>
                <a:cs typeface="Times New Roman" panose="02020603050405020304" pitchFamily="18" charset="0"/>
              </a:rPr>
              <a:t>Ekstrm</a:t>
            </a:r>
            <a:r>
              <a:rPr lang="en-US" altLang="zh-CN" sz="1600" dirty="0">
                <a:solidFill>
                  <a:srgbClr val="505050"/>
                </a:solidFill>
                <a:latin typeface="Times New Roman" panose="02020603050405020304" pitchFamily="18" charset="0"/>
                <a:cs typeface="Times New Roman" panose="02020603050405020304" pitchFamily="18" charset="0"/>
              </a:rPr>
              <a:t>, M., Plug, E., and van </a:t>
            </a:r>
            <a:r>
              <a:rPr lang="en-US" altLang="zh-CN" sz="1600" dirty="0" err="1">
                <a:solidFill>
                  <a:srgbClr val="505050"/>
                </a:solidFill>
                <a:latin typeface="Times New Roman" panose="02020603050405020304" pitchFamily="18" charset="0"/>
                <a:cs typeface="Times New Roman" panose="02020603050405020304" pitchFamily="18" charset="0"/>
              </a:rPr>
              <a:t>Praag</a:t>
            </a:r>
            <a:r>
              <a:rPr lang="en-US" altLang="zh-CN" sz="1600" dirty="0">
                <a:solidFill>
                  <a:srgbClr val="505050"/>
                </a:solidFill>
                <a:latin typeface="Times New Roman" panose="02020603050405020304" pitchFamily="18" charset="0"/>
                <a:cs typeface="Times New Roman" panose="02020603050405020304" pitchFamily="18" charset="0"/>
              </a:rPr>
              <a:t>, M., “Brains or beauty? causal evidence on the returns to education and attractiveness in the online dating market”, Journal of Public Economics, 2021, 196(2), 104372.</a:t>
            </a:r>
            <a:endParaRPr lang="zh-CN" altLang="en-US" sz="1600" dirty="0">
              <a:solidFill>
                <a:srgbClr val="505050"/>
              </a:solidFill>
              <a:latin typeface="Times New Roman" panose="02020603050405020304" pitchFamily="18" charset="0"/>
              <a:cs typeface="Times New Roman" panose="02020603050405020304" pitchFamily="18" charset="0"/>
            </a:endParaRPr>
          </a:p>
        </p:txBody>
      </p:sp>
      <p:pic>
        <p:nvPicPr>
          <p:cNvPr id="9" name="内容占位符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83" y="2340471"/>
            <a:ext cx="10074748" cy="4015529"/>
          </a:xfrm>
        </p:spPr>
      </p:pic>
      <p:sp>
        <p:nvSpPr>
          <p:cNvPr id="3" name="标题 1">
            <a:extLst>
              <a:ext uri="{FF2B5EF4-FFF2-40B4-BE49-F238E27FC236}">
                <a16:creationId xmlns:a16="http://schemas.microsoft.com/office/drawing/2014/main" id="{6D80B8BC-275B-6335-BD4D-B5FDEAA89EB6}"/>
              </a:ext>
            </a:extLst>
          </p:cNvPr>
          <p:cNvSpPr txBox="1">
            <a:spLocks/>
          </p:cNvSpPr>
          <p:nvPr/>
        </p:nvSpPr>
        <p:spPr>
          <a:xfrm>
            <a:off x="52878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随机试验</a:t>
            </a:r>
          </a:p>
        </p:txBody>
      </p:sp>
      <p:sp>
        <p:nvSpPr>
          <p:cNvPr id="7" name="文本框 6">
            <a:extLst>
              <a:ext uri="{FF2B5EF4-FFF2-40B4-BE49-F238E27FC236}">
                <a16:creationId xmlns:a16="http://schemas.microsoft.com/office/drawing/2014/main" id="{BBF6DBC5-C3A0-6422-24A4-82FB983B6D03}"/>
              </a:ext>
            </a:extLst>
          </p:cNvPr>
          <p:cNvSpPr txBox="1"/>
          <p:nvPr/>
        </p:nvSpPr>
        <p:spPr>
          <a:xfrm>
            <a:off x="816819" y="1908423"/>
            <a:ext cx="6732814" cy="460960"/>
          </a:xfrm>
          <a:prstGeom prst="rect">
            <a:avLst/>
          </a:prstGeom>
          <a:noFill/>
        </p:spPr>
        <p:txBody>
          <a:bodyPr wrap="square">
            <a:spAutoFit/>
          </a:bodyPr>
          <a:lstStyle/>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不管自己长得怎么样，大家都喜欢和帅哥美女</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dating</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3699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11073787" y="725411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19</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371" y="1563013"/>
            <a:ext cx="5727299" cy="5146740"/>
          </a:xfrm>
          <a:prstGeom prst="rect">
            <a:avLst/>
          </a:prstGeom>
        </p:spPr>
      </p:pic>
      <p:sp>
        <p:nvSpPr>
          <p:cNvPr id="6" name="矩形 5"/>
          <p:cNvSpPr/>
          <p:nvPr/>
        </p:nvSpPr>
        <p:spPr>
          <a:xfrm>
            <a:off x="672148" y="1638858"/>
            <a:ext cx="4825191" cy="4460516"/>
          </a:xfrm>
          <a:prstGeom prst="rect">
            <a:avLst/>
          </a:prstGeom>
        </p:spPr>
        <p:txBody>
          <a:bodyPr wrap="square">
            <a:spAutoFit/>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美白的简历</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本文通过访谈、实验室实验和简历审计研究，调查了少数族裔的“简历美白”行为，即他们为了避免预期的劳动力市场歧视在求职时隐藏或淡化种族暗示。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文章还进行了一项随机简历审计研究。结果表明，美白过的简历导致的回电次数多于未美白的简历。</a:t>
            </a:r>
          </a:p>
        </p:txBody>
      </p:sp>
      <p:sp>
        <p:nvSpPr>
          <p:cNvPr id="7" name="矩形 6"/>
          <p:cNvSpPr/>
          <p:nvPr/>
        </p:nvSpPr>
        <p:spPr>
          <a:xfrm>
            <a:off x="754810" y="6931049"/>
            <a:ext cx="11933330" cy="584775"/>
          </a:xfrm>
          <a:prstGeom prst="rect">
            <a:avLst/>
          </a:prstGeom>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Kang, S., </a:t>
            </a:r>
            <a:r>
              <a:rPr lang="en-US" altLang="zh-CN" sz="1600" dirty="0" err="1">
                <a:solidFill>
                  <a:srgbClr val="222222"/>
                </a:solidFill>
                <a:latin typeface="Times New Roman" panose="02020603050405020304" pitchFamily="18" charset="0"/>
                <a:cs typeface="Times New Roman" panose="02020603050405020304" pitchFamily="18" charset="0"/>
              </a:rPr>
              <a:t>Decelles</a:t>
            </a:r>
            <a:r>
              <a:rPr lang="en-US" altLang="zh-CN" sz="1600" dirty="0">
                <a:solidFill>
                  <a:srgbClr val="222222"/>
                </a:solidFill>
                <a:latin typeface="Times New Roman" panose="02020603050405020304" pitchFamily="18" charset="0"/>
                <a:cs typeface="Times New Roman" panose="02020603050405020304" pitchFamily="18" charset="0"/>
              </a:rPr>
              <a:t>, K., </a:t>
            </a:r>
            <a:r>
              <a:rPr lang="en-US" altLang="zh-CN" sz="1600" dirty="0" err="1">
                <a:solidFill>
                  <a:srgbClr val="222222"/>
                </a:solidFill>
                <a:latin typeface="Times New Roman" panose="02020603050405020304" pitchFamily="18" charset="0"/>
                <a:cs typeface="Times New Roman" panose="02020603050405020304" pitchFamily="18" charset="0"/>
              </a:rPr>
              <a:t>Tilcsik</a:t>
            </a:r>
            <a:r>
              <a:rPr lang="en-US" altLang="zh-CN" sz="1600" dirty="0">
                <a:solidFill>
                  <a:srgbClr val="222222"/>
                </a:solidFill>
                <a:latin typeface="Times New Roman" panose="02020603050405020304" pitchFamily="18" charset="0"/>
                <a:cs typeface="Times New Roman" panose="02020603050405020304" pitchFamily="18" charset="0"/>
              </a:rPr>
              <a:t>, A., Jun, S., “Whitened Résumés: Race and Self-Presentation in the Labor Market”, </a:t>
            </a:r>
            <a:r>
              <a:rPr lang="en-US" altLang="zh-CN" sz="1600" i="1" dirty="0">
                <a:solidFill>
                  <a:srgbClr val="222222"/>
                </a:solidFill>
                <a:latin typeface="Times New Roman" panose="02020603050405020304" pitchFamily="18" charset="0"/>
                <a:cs typeface="Times New Roman" panose="02020603050405020304" pitchFamily="18" charset="0"/>
              </a:rPr>
              <a:t>Administrative Science Quarterly, 2016, </a:t>
            </a:r>
            <a:r>
              <a:rPr lang="en-US" altLang="zh-CN" sz="1600" dirty="0">
                <a:solidFill>
                  <a:srgbClr val="222222"/>
                </a:solidFill>
                <a:latin typeface="Times New Roman" panose="02020603050405020304" pitchFamily="18" charset="0"/>
                <a:cs typeface="Times New Roman" panose="02020603050405020304" pitchFamily="18" charset="0"/>
              </a:rPr>
              <a:t>61(3),469-502.</a:t>
            </a:r>
            <a:endParaRPr lang="zh-CN" altLang="en-US" sz="1600" dirty="0">
              <a:latin typeface="Times New Roman" panose="02020603050405020304" pitchFamily="18" charset="0"/>
              <a:cs typeface="Times New Roman" panose="02020603050405020304" pitchFamily="18" charset="0"/>
            </a:endParaRPr>
          </a:p>
        </p:txBody>
      </p:sp>
      <p:sp>
        <p:nvSpPr>
          <p:cNvPr id="10" name="标题 1">
            <a:extLst>
              <a:ext uri="{FF2B5EF4-FFF2-40B4-BE49-F238E27FC236}">
                <a16:creationId xmlns:a16="http://schemas.microsoft.com/office/drawing/2014/main" id="{F0EC497F-EDD0-1215-B38C-2B74441A393C}"/>
              </a:ext>
            </a:extLst>
          </p:cNvPr>
          <p:cNvSpPr txBox="1">
            <a:spLocks/>
          </p:cNvSpPr>
          <p:nvPr/>
        </p:nvSpPr>
        <p:spPr>
          <a:xfrm>
            <a:off x="52878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随机试验</a:t>
            </a:r>
          </a:p>
        </p:txBody>
      </p:sp>
    </p:spTree>
    <p:extLst>
      <p:ext uri="{BB962C8B-B14F-4D97-AF65-F5344CB8AC3E}">
        <p14:creationId xmlns:p14="http://schemas.microsoft.com/office/powerpoint/2010/main" val="151979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种族、性别、颜值中的平等与歧视</a:t>
            </a:r>
          </a:p>
        </p:txBody>
      </p:sp>
    </p:spTree>
    <p:extLst>
      <p:ext uri="{BB962C8B-B14F-4D97-AF65-F5344CB8AC3E}">
        <p14:creationId xmlns:p14="http://schemas.microsoft.com/office/powerpoint/2010/main" val="271273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因果识别基本概念</a:t>
            </a:r>
          </a:p>
        </p:txBody>
      </p:sp>
    </p:spTree>
    <p:extLst>
      <p:ext uri="{BB962C8B-B14F-4D97-AF65-F5344CB8AC3E}">
        <p14:creationId xmlns:p14="http://schemas.microsoft.com/office/powerpoint/2010/main" val="230045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A71BC-AEA2-4198-8265-7973932C2AF5}"/>
              </a:ext>
            </a:extLst>
          </p:cNvPr>
          <p:cNvSpPr>
            <a:spLocks noGrp="1"/>
          </p:cNvSpPr>
          <p:nvPr>
            <p:ph type="title"/>
          </p:nvPr>
        </p:nvSpPr>
        <p:spPr>
          <a:xfrm>
            <a:off x="691050" y="337409"/>
            <a:ext cx="10244773" cy="675504"/>
          </a:xfrm>
        </p:spPr>
        <p:txBody>
          <a:bodyPr>
            <a:no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因果关系推断的典型案例</a:t>
            </a:r>
          </a:p>
        </p:txBody>
      </p:sp>
      <p:sp>
        <p:nvSpPr>
          <p:cNvPr id="3" name="内容占位符 2">
            <a:extLst>
              <a:ext uri="{FF2B5EF4-FFF2-40B4-BE49-F238E27FC236}">
                <a16:creationId xmlns:a16="http://schemas.microsoft.com/office/drawing/2014/main" id="{EFB7584A-0A7A-43A3-B6DE-BA9E0DD98429}"/>
              </a:ext>
            </a:extLst>
          </p:cNvPr>
          <p:cNvSpPr>
            <a:spLocks noGrp="1"/>
          </p:cNvSpPr>
          <p:nvPr>
            <p:ph idx="1"/>
          </p:nvPr>
        </p:nvSpPr>
        <p:spPr>
          <a:xfrm>
            <a:off x="703438" y="1260352"/>
            <a:ext cx="11130605" cy="5400600"/>
          </a:xfrm>
        </p:spPr>
        <p:txBody>
          <a:bodyPr>
            <a:normAutofit lnSpcReduction="10000"/>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考察某些“政策”（措施、干预）对某些结果的影响</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参加培训班对工资的影响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读研究生对工资的影响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班级规模对儿童学习成绩的影响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国家某个政策（自贸区；高铁开通）对城市经济增长的影响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这些“干预”对结果变量的影响，称为为因果效应（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causal effects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）或干预效应（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treatment effect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思考：评估上述干预对结果的因果效应，难点何在？</a:t>
            </a:r>
          </a:p>
        </p:txBody>
      </p:sp>
      <p:sp>
        <p:nvSpPr>
          <p:cNvPr id="4" name="灯片编号占位符 3">
            <a:extLst>
              <a:ext uri="{FF2B5EF4-FFF2-40B4-BE49-F238E27FC236}">
                <a16:creationId xmlns:a16="http://schemas.microsoft.com/office/drawing/2014/main" id="{7B50E52D-D869-42BA-BC0A-CB95C5A829A2}"/>
              </a:ext>
            </a:extLst>
          </p:cNvPr>
          <p:cNvSpPr>
            <a:spLocks noGrp="1"/>
          </p:cNvSpPr>
          <p:nvPr>
            <p:ph type="sldNum" sz="quarter" idx="4294967295"/>
          </p:nvPr>
        </p:nvSpPr>
        <p:spPr bwMode="auto">
          <a:xfrm>
            <a:off x="10760746" y="7164759"/>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21</a:t>
            </a:fld>
            <a:endParaRPr lang="en-US" altLang="zh-CN" dirty="0"/>
          </a:p>
        </p:txBody>
      </p:sp>
    </p:spTree>
    <p:extLst>
      <p:ext uri="{BB962C8B-B14F-4D97-AF65-F5344CB8AC3E}">
        <p14:creationId xmlns:p14="http://schemas.microsoft.com/office/powerpoint/2010/main" val="20150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D9537-DAD5-40D9-A58F-13C201C2A5F9}"/>
              </a:ext>
            </a:extLst>
          </p:cNvPr>
          <p:cNvSpPr>
            <a:spLocks noGrp="1"/>
          </p:cNvSpPr>
          <p:nvPr>
            <p:ph type="title"/>
          </p:nvPr>
        </p:nvSpPr>
        <p:spPr>
          <a:xfrm>
            <a:off x="672148"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潜在结果概念</a:t>
            </a:r>
          </a:p>
        </p:txBody>
      </p:sp>
      <p:sp>
        <p:nvSpPr>
          <p:cNvPr id="3" name="内容占位符 2">
            <a:extLst>
              <a:ext uri="{FF2B5EF4-FFF2-40B4-BE49-F238E27FC236}">
                <a16:creationId xmlns:a16="http://schemas.microsoft.com/office/drawing/2014/main" id="{0B79AD2D-A311-44B7-95C0-B6436B12313D}"/>
              </a:ext>
            </a:extLst>
          </p:cNvPr>
          <p:cNvSpPr>
            <a:spLocks noGrp="1"/>
          </p:cNvSpPr>
          <p:nvPr>
            <p:ph idx="1"/>
          </p:nvPr>
        </p:nvSpPr>
        <p:spPr>
          <a:xfrm>
            <a:off x="680720" y="1383859"/>
            <a:ext cx="11017879" cy="4896656"/>
          </a:xfrm>
        </p:spPr>
        <p:txBody>
          <a:bodyPr>
            <a:normAutofit/>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反事实结果</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对应于每个干预状态（如</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），就有一个潜在结果。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在干预状态实现之前，有几个干预状态，就有几个潜在结果；而干预状态实现后，某个个体就只有一个潜在结果可以观测到。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无法观测到的潜在结果，通常称为反事实结果（</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counterfactual outcome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对处理组而言，其反事实结果（如果其不被处理）不知道，对控制组而言，其反事实结果（如果其被处理）也不知道。</a:t>
            </a:r>
          </a:p>
        </p:txBody>
      </p:sp>
      <p:sp>
        <p:nvSpPr>
          <p:cNvPr id="4" name="灯片编号占位符 3">
            <a:extLst>
              <a:ext uri="{FF2B5EF4-FFF2-40B4-BE49-F238E27FC236}">
                <a16:creationId xmlns:a16="http://schemas.microsoft.com/office/drawing/2014/main" id="{884D6B75-7DB9-412A-B835-FE45F5F7C1A4}"/>
              </a:ext>
            </a:extLst>
          </p:cNvPr>
          <p:cNvSpPr>
            <a:spLocks noGrp="1"/>
          </p:cNvSpPr>
          <p:nvPr>
            <p:ph type="sldNum" sz="quarter" idx="4294967295"/>
          </p:nvPr>
        </p:nvSpPr>
        <p:spPr bwMode="auto">
          <a:xfrm>
            <a:off x="10760746" y="7094887"/>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22</a:t>
            </a:fld>
            <a:endParaRPr lang="en-US" altLang="zh-CN" dirty="0"/>
          </a:p>
        </p:txBody>
      </p:sp>
    </p:spTree>
    <p:extLst>
      <p:ext uri="{BB962C8B-B14F-4D97-AF65-F5344CB8AC3E}">
        <p14:creationId xmlns:p14="http://schemas.microsoft.com/office/powerpoint/2010/main" val="3773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7269F-DD05-4C97-914F-1A18CB47DF34}"/>
              </a:ext>
            </a:extLst>
          </p:cNvPr>
          <p:cNvSpPr>
            <a:spLocks noGrp="1"/>
          </p:cNvSpPr>
          <p:nvPr>
            <p:ph type="title"/>
          </p:nvPr>
        </p:nvSpPr>
        <p:spPr>
          <a:xfrm>
            <a:off x="52878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因果推断的基本问题</a:t>
            </a:r>
          </a:p>
        </p:txBody>
      </p:sp>
      <p:sp>
        <p:nvSpPr>
          <p:cNvPr id="3" name="内容占位符 2">
            <a:extLst>
              <a:ext uri="{FF2B5EF4-FFF2-40B4-BE49-F238E27FC236}">
                <a16:creationId xmlns:a16="http://schemas.microsoft.com/office/drawing/2014/main" id="{01AD99A9-93DB-4D27-864E-6DB2647936AC}"/>
              </a:ext>
            </a:extLst>
          </p:cNvPr>
          <p:cNvSpPr>
            <a:spLocks noGrp="1"/>
          </p:cNvSpPr>
          <p:nvPr>
            <p:ph idx="1"/>
          </p:nvPr>
        </p:nvSpPr>
        <p:spPr>
          <a:xfrm>
            <a:off x="672803" y="1332303"/>
            <a:ext cx="11233903" cy="4896656"/>
          </a:xfrm>
        </p:spPr>
        <p:txBody>
          <a:bodyPr>
            <a:normAutofit/>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反事实结果无法观测</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因果关系推断的基本问题是对于个体，反事实结果无法观测</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考察大学教育对工资的影响，一个人受教育（被干预），就只能观测到受教育的结果，其未受教育的反事实结果就无法观测到。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考察服兵役的影响，一个人服兵役就只能观察到其服兵役的结果，无法观察到其没有服兵役的结果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实施房地产限购政策对房价的影响，只能观察到其限购后的结果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017" dirty="0"/>
          </a:p>
          <a:p>
            <a:pPr marL="0" indent="0">
              <a:buNone/>
            </a:pPr>
            <a:endParaRPr lang="zh-CN" altLang="en-US" sz="3017" dirty="0"/>
          </a:p>
        </p:txBody>
      </p:sp>
      <p:sp>
        <p:nvSpPr>
          <p:cNvPr id="4" name="灯片编号占位符 3">
            <a:extLst>
              <a:ext uri="{FF2B5EF4-FFF2-40B4-BE49-F238E27FC236}">
                <a16:creationId xmlns:a16="http://schemas.microsoft.com/office/drawing/2014/main" id="{3CA0260A-34BB-4ED4-8ED3-0EBE175CA94B}"/>
              </a:ext>
            </a:extLst>
          </p:cNvPr>
          <p:cNvSpPr>
            <a:spLocks noGrp="1"/>
          </p:cNvSpPr>
          <p:nvPr>
            <p:ph type="sldNum" sz="quarter" idx="4294967295"/>
          </p:nvPr>
        </p:nvSpPr>
        <p:spPr bwMode="auto">
          <a:xfrm>
            <a:off x="10760746" y="725147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23</a:t>
            </a:fld>
            <a:endParaRPr lang="en-US" altLang="zh-CN" dirty="0"/>
          </a:p>
        </p:txBody>
      </p:sp>
    </p:spTree>
    <p:extLst>
      <p:ext uri="{BB962C8B-B14F-4D97-AF65-F5344CB8AC3E}">
        <p14:creationId xmlns:p14="http://schemas.microsoft.com/office/powerpoint/2010/main" val="2035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6C3CD90-210F-4122-B5A6-193806BFC54E}"/>
              </a:ext>
            </a:extLst>
          </p:cNvPr>
          <p:cNvSpPr>
            <a:spLocks noGrp="1"/>
          </p:cNvSpPr>
          <p:nvPr>
            <p:ph idx="1"/>
          </p:nvPr>
        </p:nvSpPr>
        <p:spPr>
          <a:xfrm>
            <a:off x="672147" y="1340890"/>
            <a:ext cx="12098655" cy="4990084"/>
          </a:xfrm>
        </p:spPr>
        <p:txBody>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因果关系</a:t>
            </a:r>
            <a:r>
              <a:rPr lang="en-US" altLang="zh-CN" sz="2400" b="1" dirty="0">
                <a:latin typeface="Times New Roman" panose="02020603050405020304" pitchFamily="18" charset="0"/>
                <a:ea typeface="楷体" panose="02010609060101010101" pitchFamily="49" charset="-122"/>
              </a:rPr>
              <a:t>=</a:t>
            </a:r>
            <a:r>
              <a:rPr lang="zh-CN" altLang="en-US" sz="2400" b="1" dirty="0">
                <a:latin typeface="Times New Roman" panose="02020603050405020304" pitchFamily="18" charset="0"/>
                <a:ea typeface="楷体" panose="02010609060101010101" pitchFamily="49" charset="-122"/>
              </a:rPr>
              <a:t>被处理的结果</a:t>
            </a:r>
            <a:r>
              <a:rPr lang="en-US" altLang="zh-CN" sz="2400" b="1" dirty="0">
                <a:latin typeface="Times New Roman" panose="02020603050405020304" pitchFamily="18" charset="0"/>
                <a:ea typeface="楷体" panose="02010609060101010101" pitchFamily="49" charset="-122"/>
              </a:rPr>
              <a:t>-</a:t>
            </a:r>
            <a:r>
              <a:rPr lang="zh-CN" altLang="en-US" sz="2400" b="1" dirty="0">
                <a:latin typeface="Times New Roman" panose="02020603050405020304" pitchFamily="18" charset="0"/>
                <a:ea typeface="楷体" panose="02010609060101010101" pitchFamily="49" charset="-122"/>
              </a:rPr>
              <a:t>不被处理的结果</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一个个体只有一个潜在结果，而因果关系却又要求计算处理的结果与不处理的结果直接的差异</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b="1" dirty="0"/>
          </a:p>
        </p:txBody>
      </p:sp>
      <p:sp>
        <p:nvSpPr>
          <p:cNvPr id="4" name="灯片编号占位符 3">
            <a:extLst>
              <a:ext uri="{FF2B5EF4-FFF2-40B4-BE49-F238E27FC236}">
                <a16:creationId xmlns:a16="http://schemas.microsoft.com/office/drawing/2014/main" id="{72D2A143-9285-40CF-8D25-F5ADB31303B4}"/>
              </a:ext>
            </a:extLst>
          </p:cNvPr>
          <p:cNvSpPr>
            <a:spLocks noGrp="1"/>
          </p:cNvSpPr>
          <p:nvPr>
            <p:ph type="sldNum" sz="quarter" idx="4294967295"/>
          </p:nvPr>
        </p:nvSpPr>
        <p:spPr bwMode="auto">
          <a:xfrm>
            <a:off x="10753110"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24</a:t>
            </a:fld>
            <a:endParaRPr lang="en-US" altLang="zh-CN" dirty="0"/>
          </a:p>
        </p:txBody>
      </p:sp>
      <p:sp>
        <p:nvSpPr>
          <p:cNvPr id="5" name="AutoShape 2" descr="https://mmbiz.qpic.cn/mmbiz_png/qUibLqX731cWsyiaARWpoibKm8ibticD1RORkMb5LFabhbK2PNZ5hicr9Z59ibbEr2H1ITsmtfibPrBYdkMajDiakGxfbjQ/640?wx_fmt=png&amp;tp=webp&amp;wxfrom=5&amp;wx_lazy=1&amp;wx_co=1">
            <a:extLst>
              <a:ext uri="{FF2B5EF4-FFF2-40B4-BE49-F238E27FC236}">
                <a16:creationId xmlns:a16="http://schemas.microsoft.com/office/drawing/2014/main" id="{E6666E9D-E19E-4D11-9C4D-A7112393059D}"/>
              </a:ext>
            </a:extLst>
          </p:cNvPr>
          <p:cNvSpPr>
            <a:spLocks noChangeAspect="1" noChangeArrowheads="1"/>
          </p:cNvSpPr>
          <p:nvPr/>
        </p:nvSpPr>
        <p:spPr bwMode="auto">
          <a:xfrm>
            <a:off x="6510243" y="3569399"/>
            <a:ext cx="422465" cy="422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740" tIns="63369" rIns="126740" bIns="63369" numCol="1" anchor="t" anchorCtr="0" compatLnSpc="1">
            <a:prstTxWarp prst="textNoShape">
              <a:avLst/>
            </a:prstTxWarp>
          </a:bodyPr>
          <a:lstStyle/>
          <a:p>
            <a:endParaRPr lang="zh-CN" altLang="en-US" sz="2910"/>
          </a:p>
        </p:txBody>
      </p:sp>
      <p:pic>
        <p:nvPicPr>
          <p:cNvPr id="7" name="图片 6">
            <a:extLst>
              <a:ext uri="{FF2B5EF4-FFF2-40B4-BE49-F238E27FC236}">
                <a16:creationId xmlns:a16="http://schemas.microsoft.com/office/drawing/2014/main" id="{FE91E1E5-A527-4C4B-BA7D-EF4E4902AE55}"/>
              </a:ext>
            </a:extLst>
          </p:cNvPr>
          <p:cNvPicPr>
            <a:picLocks noChangeAspect="1"/>
          </p:cNvPicPr>
          <p:nvPr/>
        </p:nvPicPr>
        <p:blipFill>
          <a:blip r:embed="rId2"/>
          <a:stretch>
            <a:fillRect/>
          </a:stretch>
        </p:blipFill>
        <p:spPr>
          <a:xfrm>
            <a:off x="1464891" y="3132559"/>
            <a:ext cx="9288219" cy="2516808"/>
          </a:xfrm>
          <a:prstGeom prst="rect">
            <a:avLst/>
          </a:prstGeom>
        </p:spPr>
      </p:pic>
      <p:sp>
        <p:nvSpPr>
          <p:cNvPr id="9" name="标题 1">
            <a:extLst>
              <a:ext uri="{FF2B5EF4-FFF2-40B4-BE49-F238E27FC236}">
                <a16:creationId xmlns:a16="http://schemas.microsoft.com/office/drawing/2014/main" id="{EDD242DF-2A2B-BB6D-3ECF-2CA0BC689078}"/>
              </a:ext>
            </a:extLst>
          </p:cNvPr>
          <p:cNvSpPr>
            <a:spLocks noGrp="1"/>
          </p:cNvSpPr>
          <p:nvPr>
            <p:ph type="title"/>
          </p:nvPr>
        </p:nvSpPr>
        <p:spPr>
          <a:xfrm>
            <a:off x="52878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因果推断的基本问题</a:t>
            </a:r>
          </a:p>
        </p:txBody>
      </p:sp>
    </p:spTree>
    <p:extLst>
      <p:ext uri="{BB962C8B-B14F-4D97-AF65-F5344CB8AC3E}">
        <p14:creationId xmlns:p14="http://schemas.microsoft.com/office/powerpoint/2010/main" val="132892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725AB-F57E-41E5-824F-5A126A6BBB2B}"/>
              </a:ext>
            </a:extLst>
          </p:cNvPr>
          <p:cNvSpPr>
            <a:spLocks noGrp="1"/>
          </p:cNvSpPr>
          <p:nvPr>
            <p:ph type="title"/>
          </p:nvPr>
        </p:nvSpPr>
        <p:spPr>
          <a:xfrm>
            <a:off x="541213"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平均处理效应</a:t>
            </a:r>
          </a:p>
        </p:txBody>
      </p:sp>
      <p:sp>
        <p:nvSpPr>
          <p:cNvPr id="3" name="内容占位符 2">
            <a:extLst>
              <a:ext uri="{FF2B5EF4-FFF2-40B4-BE49-F238E27FC236}">
                <a16:creationId xmlns:a16="http://schemas.microsoft.com/office/drawing/2014/main" id="{F505C376-5E7B-4831-A4B6-720653766FC3}"/>
              </a:ext>
            </a:extLst>
          </p:cNvPr>
          <p:cNvSpPr>
            <a:spLocks noGrp="1"/>
          </p:cNvSpPr>
          <p:nvPr>
            <p:ph idx="1"/>
          </p:nvPr>
        </p:nvSpPr>
        <p:spPr>
          <a:xfrm>
            <a:off x="817469" y="1261046"/>
            <a:ext cx="11088582" cy="5543921"/>
          </a:xfrm>
        </p:spPr>
        <p:txBody>
          <a:bodyPr>
            <a:noAutofit/>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对照组的重要性</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因此，对个人而言，无法得到真正的干预效应</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只能比较干预样本与“对照”样本的比较，假定如果干预样本没有被干预，其发展趋势就会如同对照组哪样。</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如果存在这样的理想的对照组，自然可以认为求得了因果效应。</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因此关键是对照组多大程度上能成为干预组的“对照”。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D22F48D-6F92-4FF0-9A09-D632EEB7250D}"/>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25</a:t>
            </a:fld>
            <a:endParaRPr lang="en-US" altLang="zh-CN" dirty="0"/>
          </a:p>
        </p:txBody>
      </p:sp>
    </p:spTree>
    <p:extLst>
      <p:ext uri="{BB962C8B-B14F-4D97-AF65-F5344CB8AC3E}">
        <p14:creationId xmlns:p14="http://schemas.microsoft.com/office/powerpoint/2010/main" val="1895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027CA-EE43-4000-B5D8-510D2DBDE895}"/>
              </a:ext>
            </a:extLst>
          </p:cNvPr>
          <p:cNvSpPr>
            <a:spLocks noGrp="1"/>
          </p:cNvSpPr>
          <p:nvPr>
            <p:ph type="title"/>
          </p:nvPr>
        </p:nvSpPr>
        <p:spPr>
          <a:xfrm>
            <a:off x="66726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稳定性假定</a:t>
            </a:r>
          </a:p>
        </p:txBody>
      </p:sp>
      <p:sp>
        <p:nvSpPr>
          <p:cNvPr id="3" name="内容占位符 2">
            <a:extLst>
              <a:ext uri="{FF2B5EF4-FFF2-40B4-BE49-F238E27FC236}">
                <a16:creationId xmlns:a16="http://schemas.microsoft.com/office/drawing/2014/main" id="{66DAF2B4-A58D-4E76-B58A-B9657345F5EB}"/>
              </a:ext>
            </a:extLst>
          </p:cNvPr>
          <p:cNvSpPr>
            <a:spLocks noGrp="1"/>
          </p:cNvSpPr>
          <p:nvPr>
            <p:ph idx="1"/>
          </p:nvPr>
        </p:nvSpPr>
        <p:spPr>
          <a:xfrm>
            <a:off x="660016" y="1406309"/>
            <a:ext cx="11246036" cy="4822594"/>
          </a:xfrm>
        </p:spPr>
        <p:txBody>
          <a:bodyPr>
            <a:normAutofit/>
          </a:bodyPr>
          <a:lstStyle/>
          <a:p>
            <a:pPr marL="342900" indent="-342900" defTabSz="1041400" eaLnBrk="0" fontAlgn="base" hangingPunct="0">
              <a:lnSpc>
                <a:spcPct val="135000"/>
              </a:lnSpc>
              <a:spcBef>
                <a:spcPct val="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潜在结果分析框架重要假定</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5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）稳定个体干预值假设，不同个体潜在结果之间不会有交互影响。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一个宿舍两个人都感冒，一个吃药，一个不吃药，不吃药的咳嗽不能影响吃药的人。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一个班的同学，一半学生周末补课，其余不补课，补课学生成绩不对不补课学生产生干扰。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）干预水平对所有个体是相同的。</a:t>
            </a:r>
          </a:p>
        </p:txBody>
      </p:sp>
      <p:sp>
        <p:nvSpPr>
          <p:cNvPr id="4" name="灯片编号占位符 3">
            <a:extLst>
              <a:ext uri="{FF2B5EF4-FFF2-40B4-BE49-F238E27FC236}">
                <a16:creationId xmlns:a16="http://schemas.microsoft.com/office/drawing/2014/main" id="{18479D84-C2B5-453E-9684-65F57CB7757E}"/>
              </a:ext>
            </a:extLst>
          </p:cNvPr>
          <p:cNvSpPr>
            <a:spLocks noGrp="1"/>
          </p:cNvSpPr>
          <p:nvPr>
            <p:ph type="sldNum" sz="quarter" idx="4294967295"/>
          </p:nvPr>
        </p:nvSpPr>
        <p:spPr bwMode="auto">
          <a:xfrm>
            <a:off x="10744843" y="7145263"/>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26</a:t>
            </a:fld>
            <a:endParaRPr lang="en-US" altLang="zh-CN" dirty="0"/>
          </a:p>
        </p:txBody>
      </p:sp>
    </p:spTree>
    <p:extLst>
      <p:ext uri="{BB962C8B-B14F-4D97-AF65-F5344CB8AC3E}">
        <p14:creationId xmlns:p14="http://schemas.microsoft.com/office/powerpoint/2010/main" val="10547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D2179-C944-44F9-958F-E1F4FDB0B928}"/>
              </a:ext>
            </a:extLst>
          </p:cNvPr>
          <p:cNvSpPr>
            <a:spLocks noGrp="1"/>
          </p:cNvSpPr>
          <p:nvPr>
            <p:ph type="title"/>
          </p:nvPr>
        </p:nvSpPr>
        <p:spPr>
          <a:xfrm>
            <a:off x="637989"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分配机制</a:t>
            </a:r>
          </a:p>
        </p:txBody>
      </p:sp>
      <p:sp>
        <p:nvSpPr>
          <p:cNvPr id="3" name="内容占位符 2">
            <a:extLst>
              <a:ext uri="{FF2B5EF4-FFF2-40B4-BE49-F238E27FC236}">
                <a16:creationId xmlns:a16="http://schemas.microsoft.com/office/drawing/2014/main" id="{FEC6D245-7C8C-4251-8669-D7EB92F37295}"/>
              </a:ext>
            </a:extLst>
          </p:cNvPr>
          <p:cNvSpPr>
            <a:spLocks noGrp="1"/>
          </p:cNvSpPr>
          <p:nvPr>
            <p:ph idx="1"/>
          </p:nvPr>
        </p:nvSpPr>
        <p:spPr>
          <a:xfrm>
            <a:off x="672592" y="1404367"/>
            <a:ext cx="11233903" cy="4536616"/>
          </a:xfrm>
        </p:spPr>
        <p:txBody>
          <a:bodyPr>
            <a:no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为什么有的人在干预组，有的人在控制组，这是如何分配的。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分配机制可以分为两类：随机化试验和观测数据。随机实验中，分配机制是由实验者控制的，是已知的。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观测研究中，分配机制是未知的。观测研究的目的是想办法将未知的分配机制识别出来，从而估计因果效应。</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非混杂性（</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unconfoundedness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），也称条件独立性，是指控制观测变量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后，个体干预状态的分配不依赖于潜在结果，个体到底在干预组还是控制组，是独立于潜在结果的。</a:t>
            </a:r>
          </a:p>
        </p:txBody>
      </p:sp>
      <p:sp>
        <p:nvSpPr>
          <p:cNvPr id="4" name="灯片编号占位符 3">
            <a:extLst>
              <a:ext uri="{FF2B5EF4-FFF2-40B4-BE49-F238E27FC236}">
                <a16:creationId xmlns:a16="http://schemas.microsoft.com/office/drawing/2014/main" id="{0954ED1D-56FF-4C9D-94A9-9CC439A82AEB}"/>
              </a:ext>
            </a:extLst>
          </p:cNvPr>
          <p:cNvSpPr>
            <a:spLocks noGrp="1"/>
          </p:cNvSpPr>
          <p:nvPr>
            <p:ph type="sldNum" sz="quarter" idx="4294967295"/>
          </p:nvPr>
        </p:nvSpPr>
        <p:spPr bwMode="auto">
          <a:xfrm>
            <a:off x="10772496" y="7215542"/>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27</a:t>
            </a:fld>
            <a:endParaRPr lang="en-US" altLang="zh-CN" dirty="0"/>
          </a:p>
        </p:txBody>
      </p:sp>
    </p:spTree>
    <p:extLst>
      <p:ext uri="{BB962C8B-B14F-4D97-AF65-F5344CB8AC3E}">
        <p14:creationId xmlns:p14="http://schemas.microsoft.com/office/powerpoint/2010/main" val="16566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4A75C-0F93-46F0-A737-420A41809900}"/>
              </a:ext>
            </a:extLst>
          </p:cNvPr>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解决因果关系识别的手段</a:t>
            </a:r>
          </a:p>
        </p:txBody>
      </p:sp>
      <p:sp>
        <p:nvSpPr>
          <p:cNvPr id="3" name="内容占位符 2">
            <a:extLst>
              <a:ext uri="{FF2B5EF4-FFF2-40B4-BE49-F238E27FC236}">
                <a16:creationId xmlns:a16="http://schemas.microsoft.com/office/drawing/2014/main" id="{FD5173BB-61E0-4A45-8EA7-3E276F62B253}"/>
              </a:ext>
            </a:extLst>
          </p:cNvPr>
          <p:cNvSpPr>
            <a:spLocks noGrp="1"/>
          </p:cNvSpPr>
          <p:nvPr>
            <p:ph idx="1"/>
          </p:nvPr>
        </p:nvSpPr>
        <p:spPr>
          <a:xfrm>
            <a:off x="672803" y="1435695"/>
            <a:ext cx="11233903" cy="4824648"/>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借助上帝的筛子：随机试验（自然实验、人工实验室实验、人工实地实验）；断点回归</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寻找合适的对照组：双重差分；匹配；合成控制</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寻找外生变动源：工具变量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控制其他因素：多元回归</a:t>
            </a:r>
          </a:p>
        </p:txBody>
      </p:sp>
      <p:sp>
        <p:nvSpPr>
          <p:cNvPr id="4" name="灯片编号占位符 3">
            <a:extLst>
              <a:ext uri="{FF2B5EF4-FFF2-40B4-BE49-F238E27FC236}">
                <a16:creationId xmlns:a16="http://schemas.microsoft.com/office/drawing/2014/main" id="{4C0C5151-1BCF-4E6E-92A4-E9741258D79A}"/>
              </a:ext>
            </a:extLst>
          </p:cNvPr>
          <p:cNvSpPr>
            <a:spLocks noGrp="1"/>
          </p:cNvSpPr>
          <p:nvPr>
            <p:ph type="sldNum" sz="quarter" idx="4294967295"/>
          </p:nvPr>
        </p:nvSpPr>
        <p:spPr bwMode="auto">
          <a:xfrm>
            <a:off x="10760746" y="7080583"/>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28</a:t>
            </a:fld>
            <a:endParaRPr lang="en-US" altLang="zh-CN" dirty="0"/>
          </a:p>
        </p:txBody>
      </p:sp>
    </p:spTree>
    <p:extLst>
      <p:ext uri="{BB962C8B-B14F-4D97-AF65-F5344CB8AC3E}">
        <p14:creationId xmlns:p14="http://schemas.microsoft.com/office/powerpoint/2010/main" val="2963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083E9A-5A60-4279-A983-595D1041F4FD}"/>
              </a:ext>
            </a:extLst>
          </p:cNvPr>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随机实验</a:t>
            </a:r>
          </a:p>
        </p:txBody>
      </p:sp>
      <p:sp>
        <p:nvSpPr>
          <p:cNvPr id="4" name="灯片编号占位符 3">
            <a:extLst>
              <a:ext uri="{FF2B5EF4-FFF2-40B4-BE49-F238E27FC236}">
                <a16:creationId xmlns:a16="http://schemas.microsoft.com/office/drawing/2014/main" id="{1A98791B-D431-4C77-92CC-B924F82879D1}"/>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29</a:t>
            </a:fld>
            <a:endParaRPr lang="en-US" altLang="zh-CN" dirty="0"/>
          </a:p>
        </p:txBody>
      </p:sp>
    </p:spTree>
    <p:extLst>
      <p:ext uri="{BB962C8B-B14F-4D97-AF65-F5344CB8AC3E}">
        <p14:creationId xmlns:p14="http://schemas.microsoft.com/office/powerpoint/2010/main" val="37843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286742"/>
            <a:ext cx="5473264" cy="9003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美国的种族不平等</a:t>
            </a:r>
          </a:p>
        </p:txBody>
      </p:sp>
      <p:sp>
        <p:nvSpPr>
          <p:cNvPr id="4" name="灯片编号占位符 3"/>
          <p:cNvSpPr>
            <a:spLocks noGrp="1"/>
          </p:cNvSpPr>
          <p:nvPr>
            <p:ph type="sldNum" sz="quarter" idx="4294967295"/>
          </p:nvPr>
        </p:nvSpPr>
        <p:spPr bwMode="auto">
          <a:xfrm>
            <a:off x="11090434" y="716465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242" y="1692583"/>
            <a:ext cx="7503049" cy="5029587"/>
          </a:xfrm>
          <a:prstGeom prst="rect">
            <a:avLst/>
          </a:prstGeom>
        </p:spPr>
      </p:pic>
      <p:sp>
        <p:nvSpPr>
          <p:cNvPr id="3" name="矩形 2">
            <a:extLst>
              <a:ext uri="{FF2B5EF4-FFF2-40B4-BE49-F238E27FC236}">
                <a16:creationId xmlns:a16="http://schemas.microsoft.com/office/drawing/2014/main" id="{B5BE9FB7-07CA-2027-63C4-DF7E9838A3FF}"/>
              </a:ext>
            </a:extLst>
          </p:cNvPr>
          <p:cNvSpPr/>
          <p:nvPr/>
        </p:nvSpPr>
        <p:spPr>
          <a:xfrm>
            <a:off x="807622" y="6779694"/>
            <a:ext cx="11944234" cy="338554"/>
          </a:xfrm>
          <a:prstGeom prst="rect">
            <a:avLst/>
          </a:prstGeom>
        </p:spPr>
        <p:txBody>
          <a:bodyPr wrap="square">
            <a:spAutoFit/>
          </a:bodyPr>
          <a:lstStyle/>
          <a:p>
            <a:pPr algn="ctr"/>
            <a:r>
              <a:rPr lang="zh-CN" altLang="en-US" sz="1600" dirty="0">
                <a:solidFill>
                  <a:srgbClr val="222222"/>
                </a:solidFill>
                <a:latin typeface="Times New Roman" panose="02020603050405020304" pitchFamily="18" charset="0"/>
                <a:cs typeface="Times New Roman" panose="02020603050405020304" pitchFamily="18" charset="0"/>
              </a:rPr>
              <a:t>美国不同种族人群的收入分布</a:t>
            </a:r>
            <a:endParaRPr lang="zh-CN" altLang="en-US" sz="16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D17D17D4-C50E-AF68-88AF-05D1E373713C}"/>
              </a:ext>
            </a:extLst>
          </p:cNvPr>
          <p:cNvSpPr/>
          <p:nvPr/>
        </p:nvSpPr>
        <p:spPr>
          <a:xfrm>
            <a:off x="600795" y="1116335"/>
            <a:ext cx="7623754" cy="576248"/>
          </a:xfrm>
          <a:prstGeom prst="rect">
            <a:avLst/>
          </a:prstGeom>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在美国，种族是个极度敏感的话题</a:t>
            </a:r>
          </a:p>
        </p:txBody>
      </p:sp>
    </p:spTree>
    <p:extLst>
      <p:ext uri="{BB962C8B-B14F-4D97-AF65-F5344CB8AC3E}">
        <p14:creationId xmlns:p14="http://schemas.microsoft.com/office/powerpoint/2010/main" val="1226236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083E9A-5A60-4279-A983-595D1041F4FD}"/>
              </a:ext>
            </a:extLst>
          </p:cNvPr>
          <p:cNvSpPr>
            <a:spLocks noGrp="1"/>
          </p:cNvSpPr>
          <p:nvPr>
            <p:ph idx="1"/>
          </p:nvPr>
        </p:nvSpPr>
        <p:spPr>
          <a:xfrm>
            <a:off x="672803" y="1433269"/>
            <a:ext cx="11233903" cy="4752640"/>
          </a:xfrm>
        </p:spPr>
        <p:txBody>
          <a:bodyPr>
            <a:normAutofit/>
          </a:bodyPr>
          <a:lstStyle/>
          <a:p>
            <a:pPr marL="457200" indent="-457200" defTabSz="1042988" fontAlgn="base">
              <a:lnSpc>
                <a:spcPct val="15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大数据公司中的</a:t>
            </a:r>
            <a:r>
              <a:rPr lang="en-US" altLang="zh-CN" sz="2400" b="1" dirty="0">
                <a:latin typeface="楷体" panose="02010609060101010101" pitchFamily="49" charset="-122"/>
                <a:ea typeface="楷体" panose="02010609060101010101" pitchFamily="49" charset="-122"/>
              </a:rPr>
              <a:t>A\B test</a:t>
            </a:r>
          </a:p>
          <a:p>
            <a:pPr marL="342900" indent="-342900" defTabSz="1041400" eaLnBrk="0" fontAlgn="base" hangingPunct="0">
              <a:lnSpc>
                <a:spcPct val="125000"/>
              </a:lnSpc>
              <a:spcBef>
                <a:spcPct val="0"/>
              </a:spcBef>
              <a:spcAft>
                <a:spcPct val="0"/>
              </a:spcAft>
              <a:buSzPct val="100000"/>
            </a:pPr>
            <a:endParaRPr lang="en-US" altLang="zh-CN" sz="2000" b="1" dirty="0">
              <a:solidFill>
                <a:srgbClr val="7C1D20"/>
              </a:solidFill>
              <a:latin typeface="Times New Roman" panose="02020603050405020304" pitchFamily="18" charset="0"/>
              <a:ea typeface="华文中宋" panose="02010600040101010101" pitchFamily="2" charset="-122"/>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在很多理工科，做研究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做实验；社会科学，以往做实验较少，现在有所改观</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随机实验已经广泛应用于大数据公司等商业机构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课题小练习：百度一下“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A\B test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”，对其有直观印象</a:t>
            </a:r>
          </a:p>
        </p:txBody>
      </p:sp>
      <p:sp>
        <p:nvSpPr>
          <p:cNvPr id="4" name="灯片编号占位符 3">
            <a:extLst>
              <a:ext uri="{FF2B5EF4-FFF2-40B4-BE49-F238E27FC236}">
                <a16:creationId xmlns:a16="http://schemas.microsoft.com/office/drawing/2014/main" id="{1A98791B-D431-4C77-92CC-B924F82879D1}"/>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30</a:t>
            </a:fld>
            <a:endParaRPr lang="en-US" altLang="zh-CN" dirty="0"/>
          </a:p>
        </p:txBody>
      </p:sp>
      <p:sp>
        <p:nvSpPr>
          <p:cNvPr id="5" name="标题 1">
            <a:extLst>
              <a:ext uri="{FF2B5EF4-FFF2-40B4-BE49-F238E27FC236}">
                <a16:creationId xmlns:a16="http://schemas.microsoft.com/office/drawing/2014/main" id="{9974A75C-0F93-46F0-A737-420A41809900}"/>
              </a:ext>
            </a:extLst>
          </p:cNvPr>
          <p:cNvSpPr>
            <a:spLocks noGrp="1"/>
          </p:cNvSpPr>
          <p:nvPr/>
        </p:nvSpPr>
        <p:spPr>
          <a:xfrm>
            <a:off x="528787" y="139480"/>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随机实验广泛应用</a:t>
            </a:r>
          </a:p>
        </p:txBody>
      </p:sp>
    </p:spTree>
    <p:extLst>
      <p:ext uri="{BB962C8B-B14F-4D97-AF65-F5344CB8AC3E}">
        <p14:creationId xmlns:p14="http://schemas.microsoft.com/office/powerpoint/2010/main" val="177073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C9EECA-2542-48EE-9948-25604B46361D}"/>
              </a:ext>
            </a:extLst>
          </p:cNvPr>
          <p:cNvSpPr>
            <a:spLocks noGrp="1"/>
          </p:cNvSpPr>
          <p:nvPr>
            <p:ph idx="1"/>
          </p:nvPr>
        </p:nvSpPr>
        <p:spPr>
          <a:xfrm>
            <a:off x="672803" y="1404311"/>
            <a:ext cx="11233903" cy="4752640"/>
          </a:xfrm>
        </p:spPr>
        <p:txBody>
          <a:bodyPr>
            <a:normAutofit/>
          </a:bodyPr>
          <a:lstStyle/>
          <a:p>
            <a:pPr marL="457200" indent="-457200" defTabSz="1042988" fontAlgn="base">
              <a:lnSpc>
                <a:spcPct val="15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在经济学学术研究中，随机实验室也广泛使用</a:t>
            </a:r>
            <a:endParaRPr lang="en-US" altLang="zh-CN" sz="2400" b="1" dirty="0">
              <a:latin typeface="楷体" panose="02010609060101010101" pitchFamily="49" charset="-122"/>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你以为做研究都是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万事俱备</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（数据已有）</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只欠东风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吗</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（回归分析）</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有条件要上，没有条件创造条件也要上！</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为了研究扶贫对居民健康的影响，直接随机在一些村庄给民众发钱。。。</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为了研究工人居家办公对生产率的影响，直接随机挑选一部分人，“放假”回家。。。</a:t>
            </a:r>
          </a:p>
          <a:p>
            <a:endParaRPr lang="en-US" altLang="zh-CN" dirty="0"/>
          </a:p>
          <a:p>
            <a:endParaRPr lang="en-US" altLang="zh-CN" dirty="0"/>
          </a:p>
        </p:txBody>
      </p:sp>
      <p:sp>
        <p:nvSpPr>
          <p:cNvPr id="4" name="灯片编号占位符 3">
            <a:extLst>
              <a:ext uri="{FF2B5EF4-FFF2-40B4-BE49-F238E27FC236}">
                <a16:creationId xmlns:a16="http://schemas.microsoft.com/office/drawing/2014/main" id="{58EA627C-DC3C-4323-B84C-6712D0C1C368}"/>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31</a:t>
            </a:fld>
            <a:endParaRPr lang="en-US" altLang="zh-CN" dirty="0"/>
          </a:p>
        </p:txBody>
      </p:sp>
      <p:sp>
        <p:nvSpPr>
          <p:cNvPr id="5" name="标题 1">
            <a:extLst>
              <a:ext uri="{FF2B5EF4-FFF2-40B4-BE49-F238E27FC236}">
                <a16:creationId xmlns:a16="http://schemas.microsoft.com/office/drawing/2014/main" id="{AE20B7A4-79EC-B6C3-7EEF-FE119B0C38B7}"/>
              </a:ext>
            </a:extLst>
          </p:cNvPr>
          <p:cNvSpPr>
            <a:spLocks noGrp="1"/>
          </p:cNvSpPr>
          <p:nvPr/>
        </p:nvSpPr>
        <p:spPr>
          <a:xfrm>
            <a:off x="519780"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随机实验广泛应用</a:t>
            </a:r>
          </a:p>
        </p:txBody>
      </p:sp>
    </p:spTree>
    <p:extLst>
      <p:ext uri="{BB962C8B-B14F-4D97-AF65-F5344CB8AC3E}">
        <p14:creationId xmlns:p14="http://schemas.microsoft.com/office/powerpoint/2010/main" val="166001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05A03-D2FB-4508-9F31-C91139AFFA5D}"/>
              </a:ext>
            </a:extLst>
          </p:cNvPr>
          <p:cNvSpPr>
            <a:spLocks noGrp="1"/>
          </p:cNvSpPr>
          <p:nvPr>
            <p:ph type="title"/>
          </p:nvPr>
        </p:nvSpPr>
        <p:spPr>
          <a:xfrm>
            <a:off x="587528" y="900311"/>
            <a:ext cx="12098655" cy="1260211"/>
          </a:xfrm>
        </p:spPr>
        <p:txBody>
          <a:bodyPr>
            <a:normAutofit/>
          </a:bodyPr>
          <a:lstStyle/>
          <a:p>
            <a:pPr marL="457200" indent="-457200" algn="l" defTabSz="1042988" fontAlgn="base">
              <a:lnSpc>
                <a:spcPct val="150000"/>
              </a:lnSpc>
              <a:spcBef>
                <a:spcPct val="20000"/>
              </a:spcBef>
              <a:spcAft>
                <a:spcPct val="0"/>
              </a:spcAft>
              <a:buSzPct val="100000"/>
              <a:buFont typeface="Wingdings" panose="05000000000000000000" pitchFamily="2" charset="2"/>
              <a:buChar char="Ø"/>
            </a:pPr>
            <a:r>
              <a:rPr lang="en-US" altLang="zh-CN" sz="2400" b="1" dirty="0">
                <a:latin typeface="楷体" panose="02010609060101010101" pitchFamily="49" charset="-122"/>
                <a:ea typeface="楷体" panose="02010609060101010101" pitchFamily="49" charset="-122"/>
                <a:cs typeface="+mn-cs"/>
              </a:rPr>
              <a:t>2019</a:t>
            </a:r>
            <a:r>
              <a:rPr lang="zh-CN" altLang="en-US" sz="2400" b="1" dirty="0">
                <a:latin typeface="楷体" panose="02010609060101010101" pitchFamily="49" charset="-122"/>
                <a:ea typeface="楷体" panose="02010609060101010101" pitchFamily="49" charset="-122"/>
                <a:cs typeface="+mn-cs"/>
              </a:rPr>
              <a:t>年诺奖授予试验发展经济学</a:t>
            </a:r>
          </a:p>
        </p:txBody>
      </p:sp>
      <p:pic>
        <p:nvPicPr>
          <p:cNvPr id="5" name="内容占位符 4">
            <a:extLst>
              <a:ext uri="{FF2B5EF4-FFF2-40B4-BE49-F238E27FC236}">
                <a16:creationId xmlns:a16="http://schemas.microsoft.com/office/drawing/2014/main" id="{DC8EA162-2F95-43E5-995C-110A6AD76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059" y="3201938"/>
            <a:ext cx="6989080" cy="3920437"/>
          </a:xfrm>
        </p:spPr>
      </p:pic>
      <p:sp>
        <p:nvSpPr>
          <p:cNvPr id="3" name="矩形 2"/>
          <p:cNvSpPr/>
          <p:nvPr/>
        </p:nvSpPr>
        <p:spPr>
          <a:xfrm>
            <a:off x="587527" y="1941727"/>
            <a:ext cx="11174507" cy="1291957"/>
          </a:xfrm>
          <a:prstGeom prst="rect">
            <a:avLst/>
          </a:prstGeom>
        </p:spPr>
        <p:txBody>
          <a:bodyPr wrap="square">
            <a:spAutoFit/>
          </a:bodyPr>
          <a:lstStyle/>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瑞典皇家科学院宣布，将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年度诺贝尔经济学奖授予阿比吉特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班纳吉（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Abhijit Banerjee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）、埃斯特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迪弗洛（</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Esther Duflo</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）和迈克尔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克雷默（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Michael Kremer</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）三位经济学家，以表彰他们为缓解全球贫困所作的突出贡献。</a:t>
            </a:r>
          </a:p>
        </p:txBody>
      </p:sp>
      <p:sp>
        <p:nvSpPr>
          <p:cNvPr id="4" name="标题 1">
            <a:extLst>
              <a:ext uri="{FF2B5EF4-FFF2-40B4-BE49-F238E27FC236}">
                <a16:creationId xmlns:a16="http://schemas.microsoft.com/office/drawing/2014/main" id="{A2F61B1A-E7B8-3882-B143-378D2E45495F}"/>
              </a:ext>
            </a:extLst>
          </p:cNvPr>
          <p:cNvSpPr txBox="1">
            <a:spLocks/>
          </p:cNvSpPr>
          <p:nvPr/>
        </p:nvSpPr>
        <p:spPr>
          <a:xfrm>
            <a:off x="644682" y="139480"/>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随机实验在经济学中越来越多</a:t>
            </a:r>
          </a:p>
        </p:txBody>
      </p:sp>
      <p:sp>
        <p:nvSpPr>
          <p:cNvPr id="6" name="灯片编号占位符 3">
            <a:extLst>
              <a:ext uri="{FF2B5EF4-FFF2-40B4-BE49-F238E27FC236}">
                <a16:creationId xmlns:a16="http://schemas.microsoft.com/office/drawing/2014/main" id="{3737F516-627C-2DF6-EDA0-5B4E52225E63}"/>
              </a:ext>
            </a:extLst>
          </p:cNvPr>
          <p:cNvSpPr txBox="1">
            <a:spLocks/>
          </p:cNvSpPr>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760" kern="1200">
                <a:solidFill>
                  <a:schemeClr val="tx1"/>
                </a:solidFill>
                <a:latin typeface="Arial" charset="0"/>
                <a:ea typeface="宋体" charset="-122"/>
                <a:cs typeface="+mn-cs"/>
              </a:defRPr>
            </a:lvl1pPr>
            <a:lvl2pPr marL="574746"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149492"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724238"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298984"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873731" algn="l" defTabSz="1149492" rtl="0" eaLnBrk="1" latinLnBrk="0" hangingPunct="1">
              <a:defRPr sz="2100" kern="1200">
                <a:solidFill>
                  <a:schemeClr val="tx1"/>
                </a:solidFill>
                <a:latin typeface="Arial" charset="0"/>
                <a:ea typeface="宋体" charset="-122"/>
                <a:cs typeface="+mn-cs"/>
              </a:defRPr>
            </a:lvl6pPr>
            <a:lvl7pPr marL="3448477" algn="l" defTabSz="1149492" rtl="0" eaLnBrk="1" latinLnBrk="0" hangingPunct="1">
              <a:defRPr sz="2100" kern="1200">
                <a:solidFill>
                  <a:schemeClr val="tx1"/>
                </a:solidFill>
                <a:latin typeface="Arial" charset="0"/>
                <a:ea typeface="宋体" charset="-122"/>
                <a:cs typeface="+mn-cs"/>
              </a:defRPr>
            </a:lvl7pPr>
            <a:lvl8pPr marL="4023223" algn="l" defTabSz="1149492" rtl="0" eaLnBrk="1" latinLnBrk="0" hangingPunct="1">
              <a:defRPr sz="2100" kern="1200">
                <a:solidFill>
                  <a:schemeClr val="tx1"/>
                </a:solidFill>
                <a:latin typeface="Arial" charset="0"/>
                <a:ea typeface="宋体" charset="-122"/>
                <a:cs typeface="+mn-cs"/>
              </a:defRPr>
            </a:lvl8pPr>
            <a:lvl9pPr marL="4597969" algn="l" defTabSz="1149492"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32</a:t>
            </a:fld>
            <a:endParaRPr lang="en-US" altLang="zh-CN" dirty="0"/>
          </a:p>
        </p:txBody>
      </p:sp>
    </p:spTree>
    <p:extLst>
      <p:ext uri="{BB962C8B-B14F-4D97-AF65-F5344CB8AC3E}">
        <p14:creationId xmlns:p14="http://schemas.microsoft.com/office/powerpoint/2010/main" val="412781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46345-3F3B-4E53-A7A4-B67AEFDEB5CB}"/>
              </a:ext>
            </a:extLst>
          </p:cNvPr>
          <p:cNvSpPr>
            <a:spLocks noGrp="1"/>
          </p:cNvSpPr>
          <p:nvPr>
            <p:ph type="title"/>
          </p:nvPr>
        </p:nvSpPr>
        <p:spPr>
          <a:xfrm>
            <a:off x="672148"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经济学家来修路</a:t>
            </a:r>
          </a:p>
        </p:txBody>
      </p:sp>
      <p:sp>
        <p:nvSpPr>
          <p:cNvPr id="3" name="内容占位符 2">
            <a:extLst>
              <a:ext uri="{FF2B5EF4-FFF2-40B4-BE49-F238E27FC236}">
                <a16:creationId xmlns:a16="http://schemas.microsoft.com/office/drawing/2014/main" id="{F157E455-B22E-4B77-8343-28D6802E73EE}"/>
              </a:ext>
            </a:extLst>
          </p:cNvPr>
          <p:cNvSpPr>
            <a:spLocks noGrp="1"/>
          </p:cNvSpPr>
          <p:nvPr>
            <p:ph idx="1"/>
          </p:nvPr>
        </p:nvSpPr>
        <p:spPr>
          <a:xfrm>
            <a:off x="744812" y="1563013"/>
            <a:ext cx="11233248" cy="5097938"/>
          </a:xfrm>
        </p:spPr>
        <p:txBody>
          <a:bodyPr>
            <a:normAutofit fontScale="92500"/>
          </a:bodyPr>
          <a:lstStyle/>
          <a:p>
            <a:pPr marL="342900" indent="-342900" defTabSz="1041400" eaLnBrk="0" fontAlgn="base" hangingPunct="0">
              <a:lnSpc>
                <a:spcPct val="125000"/>
              </a:lnSpc>
              <a:spcBef>
                <a:spcPct val="0"/>
              </a:spcBef>
              <a:spcAft>
                <a:spcPct val="0"/>
              </a:spcAft>
              <a:buSzPct val="100000"/>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Benjamin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Olken</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JPE</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发表论文，考察了上级监督是否能降低地方政府的腐败程度。</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他跟印尼政府合作，把即将进行道路建设的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200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多个村庄随机分成了处理组和对照组，其中处理组的村庄将会接受上级政府的审计。</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br>
              <a:rPr lang="en-US" altLang="zh-CN" sz="2400" dirty="0">
                <a:latin typeface="Times New Roman" panose="02020603050405020304" pitchFamily="18" charset="0"/>
                <a:ea typeface="宋体" panose="02010600030101010101" pitchFamily="2" charset="-122"/>
                <a:cs typeface="Times New Roman" panose="02020603050405020304" pitchFamily="18" charset="0"/>
              </a:rPr>
            </a:b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可是，怎么才能知道地方政府在道路建设过程中到底挪用了多少资金呢？</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Olken</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想出的办法是，雇佣一队工程师，对每个村庄修好的道路进行实地采样，然后估计实际所花费的成本；再跟当地政府报告的成本相比对，就能知道这其中包含了多少水分。</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br>
              <a:rPr lang="en-US" altLang="zh-CN" sz="2772" dirty="0"/>
            </a:br>
            <a:endParaRPr lang="zh-CN" altLang="en-US" sz="2772" dirty="0"/>
          </a:p>
        </p:txBody>
      </p:sp>
      <p:sp>
        <p:nvSpPr>
          <p:cNvPr id="4" name="灯片编号占位符 3">
            <a:extLst>
              <a:ext uri="{FF2B5EF4-FFF2-40B4-BE49-F238E27FC236}">
                <a16:creationId xmlns:a16="http://schemas.microsoft.com/office/drawing/2014/main" id="{1E1BF849-DA64-4D1F-B463-EBD81E4B6F18}"/>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33</a:t>
            </a:fld>
            <a:endParaRPr lang="en-US" altLang="zh-CN" dirty="0"/>
          </a:p>
        </p:txBody>
      </p:sp>
    </p:spTree>
    <p:extLst>
      <p:ext uri="{BB962C8B-B14F-4D97-AF65-F5344CB8AC3E}">
        <p14:creationId xmlns:p14="http://schemas.microsoft.com/office/powerpoint/2010/main" val="373698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EBE9134-AB67-4CF8-AB86-E2E2164B240C}"/>
              </a:ext>
            </a:extLst>
          </p:cNvPr>
          <p:cNvSpPr>
            <a:spLocks noGrp="1"/>
          </p:cNvSpPr>
          <p:nvPr>
            <p:ph idx="1"/>
          </p:nvPr>
        </p:nvSpPr>
        <p:spPr>
          <a:xfrm>
            <a:off x="672148" y="1764295"/>
            <a:ext cx="11305911" cy="4968664"/>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然而问题又来了：观察到的差额，会不会是施工过程中的自然损耗所导致的呢？为了排除这种可能性，</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Olken</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决定，自己修几条路看看！他让雇佣的工程师用类似材料修建了</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4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条</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60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米长的样本路，并详细记录了这一过程中的材料损耗比例。</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最终，</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Olken</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教授自信地宣称：未接受监察的村庄的确更可能瞒报成本，即使排除了损耗的影响依然如此。这篇文章由此一举成名，成为腐败研究中绕不开的经典之作。</a:t>
            </a: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95149D56-CF80-4BCE-8590-BDBB430F6FD1}"/>
              </a:ext>
            </a:extLst>
          </p:cNvPr>
          <p:cNvSpPr>
            <a:spLocks noGrp="1"/>
          </p:cNvSpPr>
          <p:nvPr>
            <p:ph type="sldNum" sz="quarter" idx="4294967295"/>
          </p:nvPr>
        </p:nvSpPr>
        <p:spPr bwMode="auto">
          <a:xfrm>
            <a:off x="10751536" y="7112673"/>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34</a:t>
            </a:fld>
            <a:endParaRPr lang="en-US" altLang="zh-CN" dirty="0"/>
          </a:p>
        </p:txBody>
      </p:sp>
      <p:sp>
        <p:nvSpPr>
          <p:cNvPr id="5" name="标题 1">
            <a:extLst>
              <a:ext uri="{FF2B5EF4-FFF2-40B4-BE49-F238E27FC236}">
                <a16:creationId xmlns:a16="http://schemas.microsoft.com/office/drawing/2014/main" id="{8F5E9918-2707-DCB0-30B4-DF3623EDA631}"/>
              </a:ext>
            </a:extLst>
          </p:cNvPr>
          <p:cNvSpPr>
            <a:spLocks noGrp="1"/>
          </p:cNvSpPr>
          <p:nvPr>
            <p:ph type="title"/>
          </p:nvPr>
        </p:nvSpPr>
        <p:spPr>
          <a:xfrm>
            <a:off x="672148"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经济学家来修路</a:t>
            </a:r>
          </a:p>
        </p:txBody>
      </p:sp>
    </p:spTree>
    <p:extLst>
      <p:ext uri="{BB962C8B-B14F-4D97-AF65-F5344CB8AC3E}">
        <p14:creationId xmlns:p14="http://schemas.microsoft.com/office/powerpoint/2010/main" val="203471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FB343-ADB0-4276-91D7-18753A11A64A}"/>
              </a:ext>
            </a:extLst>
          </p:cNvPr>
          <p:cNvSpPr>
            <a:spLocks noGrp="1"/>
          </p:cNvSpPr>
          <p:nvPr>
            <p:ph type="title"/>
          </p:nvPr>
        </p:nvSpPr>
        <p:spPr>
          <a:xfrm>
            <a:off x="672148"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经济学家来拉订单</a:t>
            </a:r>
          </a:p>
        </p:txBody>
      </p:sp>
      <p:sp>
        <p:nvSpPr>
          <p:cNvPr id="3" name="内容占位符 2">
            <a:extLst>
              <a:ext uri="{FF2B5EF4-FFF2-40B4-BE49-F238E27FC236}">
                <a16:creationId xmlns:a16="http://schemas.microsoft.com/office/drawing/2014/main" id="{E1E06397-4BC0-4AC6-A281-6A5F7C1A6A1B}"/>
              </a:ext>
            </a:extLst>
          </p:cNvPr>
          <p:cNvSpPr>
            <a:spLocks noGrp="1"/>
          </p:cNvSpPr>
          <p:nvPr>
            <p:ph idx="1"/>
          </p:nvPr>
        </p:nvSpPr>
        <p:spPr>
          <a:xfrm>
            <a:off x="672148" y="1764295"/>
            <a:ext cx="11233903" cy="4896656"/>
          </a:xfrm>
        </p:spPr>
        <p:txBody>
          <a:bodyPr>
            <a:normAutofit/>
          </a:bodyPr>
          <a:lstStyle/>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David Atkin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现在是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MIT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经济系的助理教授，在一篇工作论文里，他试图用随机实验方法研究国际贸易对埃及企业生产率造成的影响。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但很明显，有没有国际订单在现实中却并不是一个随机事件。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Atkin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想了一个很直接的办法：你们没有订单，我去给你们拉不就好</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了。</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于是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Atkin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及其合作者找到了美国一家专门帮助小企业的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NGO</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，双方协作，帮助埃及</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Fowa</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镇上的毛毯生产工厂联系了来自西方的买家和中间商。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研究者们把这些工厂随机分成了处理组和对照组，给处理组的老板们发去了订单和原材料，让他们按照买家的要求开始出货。几个月之后，研究者们发现，处理组工厂的生产率得到了明显提高。</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65CE38F1-8596-4B6B-9E95-5B51B55C7911}"/>
              </a:ext>
            </a:extLst>
          </p:cNvPr>
          <p:cNvSpPr>
            <a:spLocks noGrp="1"/>
          </p:cNvSpPr>
          <p:nvPr>
            <p:ph type="sldNum" sz="quarter" idx="4294967295"/>
          </p:nvPr>
        </p:nvSpPr>
        <p:spPr bwMode="auto">
          <a:xfrm>
            <a:off x="10727263"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35</a:t>
            </a:fld>
            <a:endParaRPr lang="en-US" altLang="zh-CN" dirty="0"/>
          </a:p>
        </p:txBody>
      </p:sp>
    </p:spTree>
    <p:extLst>
      <p:ext uri="{BB962C8B-B14F-4D97-AF65-F5344CB8AC3E}">
        <p14:creationId xmlns:p14="http://schemas.microsoft.com/office/powerpoint/2010/main" val="810750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593BB9-6AAA-4FD2-9059-83EC5D867A62}"/>
              </a:ext>
            </a:extLst>
          </p:cNvPr>
          <p:cNvSpPr>
            <a:spLocks noGrp="1"/>
          </p:cNvSpPr>
          <p:nvPr>
            <p:ph type="title"/>
          </p:nvPr>
        </p:nvSpPr>
        <p:spPr>
          <a:xfrm>
            <a:off x="600795" y="108223"/>
            <a:ext cx="12098655" cy="1260211"/>
          </a:xfrm>
        </p:spPr>
        <p:txBody>
          <a:bodyPr>
            <a:normAutofit/>
          </a:bodyPr>
          <a:lstStyle/>
          <a:p>
            <a:pPr algn="l" defTabSz="1042988" fontAlgn="base">
              <a:spcAft>
                <a:spcPct val="0"/>
              </a:spcAft>
            </a:pPr>
            <a:r>
              <a:rPr lang="en-US" altLang="zh-CN" sz="3600" b="1" dirty="0">
                <a:solidFill>
                  <a:srgbClr val="7C1D20"/>
                </a:solidFill>
                <a:latin typeface="Times New Roman" panose="02020603050405020304" pitchFamily="18" charset="0"/>
                <a:ea typeface="华文中宋" panose="02010600040101010101" pitchFamily="2" charset="-122"/>
                <a:cs typeface="+mn-cs"/>
              </a:rPr>
              <a:t>CEO</a:t>
            </a:r>
            <a:r>
              <a:rPr lang="zh-CN" altLang="en-US" sz="3600" b="1" dirty="0">
                <a:solidFill>
                  <a:srgbClr val="7C1D20"/>
                </a:solidFill>
                <a:latin typeface="Times New Roman" panose="02020603050405020304" pitchFamily="18" charset="0"/>
                <a:ea typeface="华文中宋" panose="02010600040101010101" pitchFamily="2" charset="-122"/>
                <a:cs typeface="+mn-cs"/>
              </a:rPr>
              <a:t>中最会作研究的人</a:t>
            </a:r>
          </a:p>
        </p:txBody>
      </p:sp>
      <p:sp>
        <p:nvSpPr>
          <p:cNvPr id="3" name="内容占位符 2">
            <a:extLst>
              <a:ext uri="{FF2B5EF4-FFF2-40B4-BE49-F238E27FC236}">
                <a16:creationId xmlns:a16="http://schemas.microsoft.com/office/drawing/2014/main" id="{5E6C0AEB-ACAB-46E8-A5A7-07387782E421}"/>
              </a:ext>
            </a:extLst>
          </p:cNvPr>
          <p:cNvSpPr>
            <a:spLocks noGrp="1"/>
          </p:cNvSpPr>
          <p:nvPr>
            <p:ph idx="1"/>
          </p:nvPr>
        </p:nvSpPr>
        <p:spPr>
          <a:xfrm>
            <a:off x="672148" y="1764295"/>
            <a:ext cx="11161895" cy="4968664"/>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现在选择在家工作的人越来越多。对于企业来说，一个重要的问题是，员工在家工作时效率会不会降低。</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携程网搞了一个实验，那些生日是偶数的员工被选中在家工作，生日为奇数的员工则留在办公室。最后发现在家办公，效率提高，离职率下降。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这篇论文发在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QJE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上，作者之一为梁建章，携程创始人，先做老总，后在斯坦福读博士</a:t>
            </a:r>
          </a:p>
        </p:txBody>
      </p:sp>
      <p:sp>
        <p:nvSpPr>
          <p:cNvPr id="4" name="灯片编号占位符 3">
            <a:extLst>
              <a:ext uri="{FF2B5EF4-FFF2-40B4-BE49-F238E27FC236}">
                <a16:creationId xmlns:a16="http://schemas.microsoft.com/office/drawing/2014/main" id="{89FB73AE-0F4E-48E1-9766-E7A8391C6270}"/>
              </a:ext>
            </a:extLst>
          </p:cNvPr>
          <p:cNvSpPr>
            <a:spLocks noGrp="1"/>
          </p:cNvSpPr>
          <p:nvPr>
            <p:ph type="sldNum" sz="quarter" idx="4294967295"/>
          </p:nvPr>
        </p:nvSpPr>
        <p:spPr bwMode="auto">
          <a:xfrm>
            <a:off x="10755728" y="710506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36</a:t>
            </a:fld>
            <a:endParaRPr lang="en-US" altLang="zh-CN" dirty="0"/>
          </a:p>
        </p:txBody>
      </p:sp>
    </p:spTree>
    <p:extLst>
      <p:ext uri="{BB962C8B-B14F-4D97-AF65-F5344CB8AC3E}">
        <p14:creationId xmlns:p14="http://schemas.microsoft.com/office/powerpoint/2010/main" val="3157943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27920-350E-47F3-8489-1518EC1850A7}"/>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实地实验分类</a:t>
            </a:r>
          </a:p>
        </p:txBody>
      </p:sp>
      <p:sp>
        <p:nvSpPr>
          <p:cNvPr id="3" name="内容占位符 2">
            <a:extLst>
              <a:ext uri="{FF2B5EF4-FFF2-40B4-BE49-F238E27FC236}">
                <a16:creationId xmlns:a16="http://schemas.microsoft.com/office/drawing/2014/main" id="{1AFA859F-C210-4DF5-A2F4-0167EF1CC10A}"/>
              </a:ext>
            </a:extLst>
          </p:cNvPr>
          <p:cNvSpPr>
            <a:spLocks noGrp="1"/>
          </p:cNvSpPr>
          <p:nvPr>
            <p:ph idx="1"/>
          </p:nvPr>
        </p:nvSpPr>
        <p:spPr>
          <a:xfrm>
            <a:off x="672148" y="1260351"/>
            <a:ext cx="11305911" cy="5184576"/>
          </a:xfrm>
        </p:spPr>
        <p:txBody>
          <a:bodyPr>
            <a:normAutofit/>
          </a:bodyPr>
          <a:lstStyle/>
          <a:p>
            <a:pPr marL="457200" indent="-457200" defTabSz="1042988" fontAlgn="base">
              <a:lnSpc>
                <a:spcPct val="15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实验分为实验室实验和实地实验</a:t>
            </a:r>
            <a:endParaRPr lang="en-US" altLang="zh-CN" sz="24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人工实地实验（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artefactual field experiment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），模仿实验室实验，人为设计情形，非现实所有环境。</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框架实地实验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(framed field experiment)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，在现实环境中针对实地的参与者探讨现实的行为、信息等的实验，但参与者对实验是知晓的。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自然实地实验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natual</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field experiment)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。参与者不知道实验的开展。</a:t>
            </a:r>
          </a:p>
        </p:txBody>
      </p:sp>
      <p:sp>
        <p:nvSpPr>
          <p:cNvPr id="4" name="灯片编号占位符 3">
            <a:extLst>
              <a:ext uri="{FF2B5EF4-FFF2-40B4-BE49-F238E27FC236}">
                <a16:creationId xmlns:a16="http://schemas.microsoft.com/office/drawing/2014/main" id="{248E805D-E214-4393-9072-61D103CB8C7E}"/>
              </a:ext>
            </a:extLst>
          </p:cNvPr>
          <p:cNvSpPr>
            <a:spLocks noGrp="1"/>
          </p:cNvSpPr>
          <p:nvPr>
            <p:ph type="sldNum" sz="quarter" idx="4294967295"/>
          </p:nvPr>
        </p:nvSpPr>
        <p:spPr bwMode="auto">
          <a:xfrm>
            <a:off x="10760746" y="7145263"/>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37</a:t>
            </a:fld>
            <a:endParaRPr lang="en-US" altLang="zh-CN" dirty="0"/>
          </a:p>
        </p:txBody>
      </p:sp>
    </p:spTree>
    <p:extLst>
      <p:ext uri="{BB962C8B-B14F-4D97-AF65-F5344CB8AC3E}">
        <p14:creationId xmlns:p14="http://schemas.microsoft.com/office/powerpoint/2010/main" val="265695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F8E60-3D89-4C3F-90C2-55B390A6975C}"/>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理想随机实验</a:t>
            </a:r>
          </a:p>
        </p:txBody>
      </p:sp>
      <p:sp>
        <p:nvSpPr>
          <p:cNvPr id="3" name="内容占位符 2">
            <a:extLst>
              <a:ext uri="{FF2B5EF4-FFF2-40B4-BE49-F238E27FC236}">
                <a16:creationId xmlns:a16="http://schemas.microsoft.com/office/drawing/2014/main" id="{A4CD3BC7-576C-416C-8422-020E7C80BD09}"/>
              </a:ext>
            </a:extLst>
          </p:cNvPr>
          <p:cNvSpPr>
            <a:spLocks noGrp="1"/>
          </p:cNvSpPr>
          <p:nvPr>
            <p:ph idx="1"/>
          </p:nvPr>
        </p:nvSpPr>
        <p:spPr>
          <a:xfrm>
            <a:off x="672148" y="1764295"/>
            <a:ext cx="11233903" cy="4824648"/>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理想化的随机可控实验（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randomized controlled experiment)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从目标群体中随机挑选实验参与者</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实验参与者随机分配到实验组和控制组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比较实验组结果和控制组结果</a:t>
            </a:r>
          </a:p>
        </p:txBody>
      </p:sp>
      <p:sp>
        <p:nvSpPr>
          <p:cNvPr id="4" name="灯片编号占位符 3">
            <a:extLst>
              <a:ext uri="{FF2B5EF4-FFF2-40B4-BE49-F238E27FC236}">
                <a16:creationId xmlns:a16="http://schemas.microsoft.com/office/drawing/2014/main" id="{631EE2A1-F655-4EF1-A29F-10FDA7E45E77}"/>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38</a:t>
            </a:fld>
            <a:endParaRPr lang="en-US" altLang="zh-CN" dirty="0"/>
          </a:p>
        </p:txBody>
      </p:sp>
    </p:spTree>
    <p:extLst>
      <p:ext uri="{BB962C8B-B14F-4D97-AF65-F5344CB8AC3E}">
        <p14:creationId xmlns:p14="http://schemas.microsoft.com/office/powerpoint/2010/main" val="2601743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FBACA-0ED3-4AF1-A973-09F18262A545}"/>
              </a:ext>
            </a:extLst>
          </p:cNvPr>
          <p:cNvSpPr>
            <a:spLocks noGrp="1"/>
          </p:cNvSpPr>
          <p:nvPr>
            <p:ph type="title"/>
          </p:nvPr>
        </p:nvSpPr>
        <p:spPr>
          <a:xfrm>
            <a:off x="52878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随机实验的基本过程</a:t>
            </a:r>
          </a:p>
        </p:txBody>
      </p:sp>
      <p:sp>
        <p:nvSpPr>
          <p:cNvPr id="3" name="内容占位符 2">
            <a:extLst>
              <a:ext uri="{FF2B5EF4-FFF2-40B4-BE49-F238E27FC236}">
                <a16:creationId xmlns:a16="http://schemas.microsoft.com/office/drawing/2014/main" id="{0E4FF270-D38A-4B3C-9CBC-C52558B6B313}"/>
              </a:ext>
            </a:extLst>
          </p:cNvPr>
          <p:cNvSpPr>
            <a:spLocks noGrp="1"/>
          </p:cNvSpPr>
          <p:nvPr>
            <p:ph idx="1"/>
          </p:nvPr>
        </p:nvSpPr>
        <p:spPr>
          <a:xfrm>
            <a:off x="672148" y="1764295"/>
            <a:ext cx="11305911" cy="4536616"/>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确定实验人群</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进行随机分组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进行实验干预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数据收集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数据处理与分析</a:t>
            </a:r>
          </a:p>
        </p:txBody>
      </p:sp>
      <p:sp>
        <p:nvSpPr>
          <p:cNvPr id="4" name="灯片编号占位符 3">
            <a:extLst>
              <a:ext uri="{FF2B5EF4-FFF2-40B4-BE49-F238E27FC236}">
                <a16:creationId xmlns:a16="http://schemas.microsoft.com/office/drawing/2014/main" id="{393FC07D-1C21-4881-93CD-C6866421ED47}"/>
              </a:ext>
            </a:extLst>
          </p:cNvPr>
          <p:cNvSpPr>
            <a:spLocks noGrp="1"/>
          </p:cNvSpPr>
          <p:nvPr>
            <p:ph type="sldNum" sz="quarter" idx="4294967295"/>
          </p:nvPr>
        </p:nvSpPr>
        <p:spPr bwMode="auto">
          <a:xfrm>
            <a:off x="10760746" y="7156149"/>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39</a:t>
            </a:fld>
            <a:endParaRPr lang="en-US" altLang="zh-CN" dirty="0"/>
          </a:p>
        </p:txBody>
      </p:sp>
    </p:spTree>
    <p:extLst>
      <p:ext uri="{BB962C8B-B14F-4D97-AF65-F5344CB8AC3E}">
        <p14:creationId xmlns:p14="http://schemas.microsoft.com/office/powerpoint/2010/main" val="33451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11090434" y="7167784"/>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a:t>
            </a:fld>
            <a:endParaRPr lang="en-US" altLang="zh-CN" dirty="0"/>
          </a:p>
        </p:txBody>
      </p:sp>
      <p:pic>
        <p:nvPicPr>
          <p:cNvPr id="1026" name="Picture 2" descr="https://gimg2.baidu.com/image_search/src=http%3A%2F%2Finews.gtimg.com%2Fnewsapp_bt%2F0%2F11913322162%2F1000.jpg&amp;refer=http%3A%2F%2Finews.gtimg.com&amp;app=2002&amp;size=f9999,10000&amp;q=a80&amp;n=0&amp;g=0n&amp;fmt=jpeg?sec=1634954637&amp;t=777ba0de3ffe933f5860eadc57f558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059" y="1977171"/>
            <a:ext cx="7531822" cy="481330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a:extLst>
              <a:ext uri="{FF2B5EF4-FFF2-40B4-BE49-F238E27FC236}">
                <a16:creationId xmlns:a16="http://schemas.microsoft.com/office/drawing/2014/main" id="{0167BC95-CBBA-591C-3E26-F69863E50905}"/>
              </a:ext>
            </a:extLst>
          </p:cNvPr>
          <p:cNvSpPr>
            <a:spLocks noGrp="1"/>
          </p:cNvSpPr>
          <p:nvPr>
            <p:ph type="title"/>
          </p:nvPr>
        </p:nvSpPr>
        <p:spPr>
          <a:xfrm>
            <a:off x="600795" y="286742"/>
            <a:ext cx="5473264" cy="9003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美国的种族不平等</a:t>
            </a:r>
          </a:p>
        </p:txBody>
      </p:sp>
      <p:sp>
        <p:nvSpPr>
          <p:cNvPr id="8" name="文本框 7">
            <a:extLst>
              <a:ext uri="{FF2B5EF4-FFF2-40B4-BE49-F238E27FC236}">
                <a16:creationId xmlns:a16="http://schemas.microsoft.com/office/drawing/2014/main" id="{1020A870-0555-2C1F-3C31-822F5980D451}"/>
              </a:ext>
            </a:extLst>
          </p:cNvPr>
          <p:cNvSpPr txBox="1"/>
          <p:nvPr/>
        </p:nvSpPr>
        <p:spPr>
          <a:xfrm>
            <a:off x="646965" y="1140238"/>
            <a:ext cx="6721928" cy="579967"/>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美国</a:t>
            </a:r>
            <a:r>
              <a:rPr lang="en-US" altLang="zh-CN" sz="2400" b="1" dirty="0">
                <a:latin typeface="Times New Roman" panose="02020603050405020304" pitchFamily="18" charset="0"/>
                <a:ea typeface="楷体" panose="02010609060101010101" pitchFamily="49" charset="-122"/>
              </a:rPr>
              <a:t>Black Life Matters</a:t>
            </a:r>
            <a:r>
              <a:rPr lang="zh-CN" altLang="en-US" sz="2400" b="1" dirty="0">
                <a:latin typeface="Times New Roman" panose="02020603050405020304" pitchFamily="18" charset="0"/>
                <a:ea typeface="楷体" panose="02010609060101010101" pitchFamily="49" charset="-122"/>
              </a:rPr>
              <a:t>运动</a:t>
            </a:r>
          </a:p>
        </p:txBody>
      </p:sp>
      <p:sp>
        <p:nvSpPr>
          <p:cNvPr id="10" name="文本框 9">
            <a:extLst>
              <a:ext uri="{FF2B5EF4-FFF2-40B4-BE49-F238E27FC236}">
                <a16:creationId xmlns:a16="http://schemas.microsoft.com/office/drawing/2014/main" id="{55021C06-7278-0FEB-6AF9-ABF02FD20C0E}"/>
              </a:ext>
            </a:extLst>
          </p:cNvPr>
          <p:cNvSpPr txBox="1"/>
          <p:nvPr/>
        </p:nvSpPr>
        <p:spPr>
          <a:xfrm>
            <a:off x="4229341" y="6829230"/>
            <a:ext cx="6721928" cy="338554"/>
          </a:xfrm>
          <a:prstGeom prst="rect">
            <a:avLst/>
          </a:prstGeom>
          <a:noFill/>
        </p:spPr>
        <p:txBody>
          <a:bodyPr wrap="square">
            <a:spAutoFit/>
          </a:bodyPr>
          <a:lstStyle/>
          <a:p>
            <a:r>
              <a:rPr lang="en-US" altLang="zh-CN" sz="1600" b="0" i="0" dirty="0">
                <a:solidFill>
                  <a:srgbClr val="333333"/>
                </a:solidFill>
                <a:effectLst/>
                <a:latin typeface="Helvetica Neue"/>
              </a:rPr>
              <a:t>2020</a:t>
            </a:r>
            <a:r>
              <a:rPr lang="zh-CN" altLang="en-US" sz="1600" b="0" i="0" dirty="0">
                <a:solidFill>
                  <a:srgbClr val="333333"/>
                </a:solidFill>
                <a:effectLst/>
                <a:latin typeface="Helvetica Neue"/>
              </a:rPr>
              <a:t>年，黑人弗洛伊德被美国警察“跪杀”，引发全国性骚乱</a:t>
            </a:r>
            <a:endParaRPr lang="zh-CN" altLang="en-US" sz="1600" dirty="0"/>
          </a:p>
        </p:txBody>
      </p:sp>
    </p:spTree>
    <p:extLst>
      <p:ext uri="{BB962C8B-B14F-4D97-AF65-F5344CB8AC3E}">
        <p14:creationId xmlns:p14="http://schemas.microsoft.com/office/powerpoint/2010/main" val="3789466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5C2406-500C-49D5-AD9D-C12F6BCA2297}"/>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随机办法</a:t>
            </a:r>
          </a:p>
        </p:txBody>
      </p:sp>
      <p:sp>
        <p:nvSpPr>
          <p:cNvPr id="3" name="内容占位符 2">
            <a:extLst>
              <a:ext uri="{FF2B5EF4-FFF2-40B4-BE49-F238E27FC236}">
                <a16:creationId xmlns:a16="http://schemas.microsoft.com/office/drawing/2014/main" id="{9FB4EC71-CF28-4110-A98C-41FB339B924C}"/>
              </a:ext>
            </a:extLst>
          </p:cNvPr>
          <p:cNvSpPr>
            <a:spLocks noGrp="1"/>
          </p:cNvSpPr>
          <p:nvPr>
            <p:ph idx="1"/>
          </p:nvPr>
        </p:nvSpPr>
        <p:spPr>
          <a:xfrm>
            <a:off x="672148" y="1764295"/>
            <a:ext cx="11233903" cy="4824648"/>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伯努利随机。根据随机规则（投硬币）决定每一个个体的干预状态。可能导致都是干预组，或者都是控制组。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完全随机化实验。事先确定一个固定的干预个数，其他个体则进入控制组。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分层随机。如果某些个体特征（如性别）对结果有潜在重要影响，则可以根据该特征进行分层抽样</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配对随机化。干预组和控制组配对分配。</a:t>
            </a:r>
          </a:p>
          <a:p>
            <a:endParaRPr lang="en-US" altLang="zh-CN" sz="3017" dirty="0"/>
          </a:p>
          <a:p>
            <a:endParaRPr lang="en-US" altLang="zh-CN" dirty="0"/>
          </a:p>
        </p:txBody>
      </p:sp>
      <p:sp>
        <p:nvSpPr>
          <p:cNvPr id="4" name="灯片编号占位符 3">
            <a:extLst>
              <a:ext uri="{FF2B5EF4-FFF2-40B4-BE49-F238E27FC236}">
                <a16:creationId xmlns:a16="http://schemas.microsoft.com/office/drawing/2014/main" id="{DF1F8DAF-1FBD-4D85-A08E-B7AF1DEA9B44}"/>
              </a:ext>
            </a:extLst>
          </p:cNvPr>
          <p:cNvSpPr>
            <a:spLocks noGrp="1"/>
          </p:cNvSpPr>
          <p:nvPr>
            <p:ph type="sldNum" sz="quarter" idx="4294967295"/>
          </p:nvPr>
        </p:nvSpPr>
        <p:spPr bwMode="auto">
          <a:xfrm>
            <a:off x="10740651" y="7134378"/>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40</a:t>
            </a:fld>
            <a:endParaRPr lang="en-US" altLang="zh-CN" dirty="0"/>
          </a:p>
        </p:txBody>
      </p:sp>
    </p:spTree>
    <p:extLst>
      <p:ext uri="{BB962C8B-B14F-4D97-AF65-F5344CB8AC3E}">
        <p14:creationId xmlns:p14="http://schemas.microsoft.com/office/powerpoint/2010/main" val="287150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FA60C-7EAB-4877-A203-F72F27C09A7A}"/>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随机实验中的陷阱</a:t>
            </a:r>
          </a:p>
        </p:txBody>
      </p:sp>
      <p:sp>
        <p:nvSpPr>
          <p:cNvPr id="3" name="内容占位符 2">
            <a:extLst>
              <a:ext uri="{FF2B5EF4-FFF2-40B4-BE49-F238E27FC236}">
                <a16:creationId xmlns:a16="http://schemas.microsoft.com/office/drawing/2014/main" id="{193EF878-3C9D-442D-AE33-18CB1D95993E}"/>
              </a:ext>
            </a:extLst>
          </p:cNvPr>
          <p:cNvSpPr>
            <a:spLocks noGrp="1"/>
          </p:cNvSpPr>
          <p:nvPr>
            <p:ph idx="1"/>
          </p:nvPr>
        </p:nvSpPr>
        <p:spPr>
          <a:xfrm>
            <a:off x="672148" y="1260351"/>
            <a:ext cx="11161895" cy="4680632"/>
          </a:xfrm>
        </p:spPr>
        <p:txBody>
          <a:bodyPr>
            <a:normAutofit/>
          </a:bodyPr>
          <a:lstStyle/>
          <a:p>
            <a:pPr marL="457200" indent="-457200" defTabSz="1042988" fontAlgn="base">
              <a:lnSpc>
                <a:spcPct val="15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随机实验中的陷阱：内部有效性问题</a:t>
            </a:r>
            <a:endParaRPr lang="en-US" altLang="zh-CN" sz="24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不完全符合理想的随机实验：内部有效性问题和外部有效性问题。</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）未能完全分组。按姓氏分组，进入培训项目，但姓氏可能跟种族有关，种族又跟就业有关。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）未能完全遵从实验设计。指定参加就业培训者因故没用参加，未被指定参加者却自行参加了，违背随机性假设，因此误差项与解释变量相关了</a:t>
            </a:r>
          </a:p>
        </p:txBody>
      </p:sp>
      <p:sp>
        <p:nvSpPr>
          <p:cNvPr id="4" name="灯片编号占位符 3">
            <a:extLst>
              <a:ext uri="{FF2B5EF4-FFF2-40B4-BE49-F238E27FC236}">
                <a16:creationId xmlns:a16="http://schemas.microsoft.com/office/drawing/2014/main" id="{734A441C-1443-483C-958D-50BC67F4A23E}"/>
              </a:ext>
            </a:extLst>
          </p:cNvPr>
          <p:cNvSpPr>
            <a:spLocks noGrp="1"/>
          </p:cNvSpPr>
          <p:nvPr>
            <p:ph type="sldNum" sz="quarter" idx="4294967295"/>
          </p:nvPr>
        </p:nvSpPr>
        <p:spPr bwMode="auto">
          <a:xfrm>
            <a:off x="10706646" y="7093111"/>
            <a:ext cx="2736304" cy="498824"/>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41</a:t>
            </a:fld>
            <a:endParaRPr lang="en-US" altLang="zh-CN" dirty="0"/>
          </a:p>
        </p:txBody>
      </p:sp>
    </p:spTree>
    <p:extLst>
      <p:ext uri="{BB962C8B-B14F-4D97-AF65-F5344CB8AC3E}">
        <p14:creationId xmlns:p14="http://schemas.microsoft.com/office/powerpoint/2010/main" val="2559640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066C1F-8E57-4AA6-B3AF-C0405E266D13}"/>
              </a:ext>
            </a:extLst>
          </p:cNvPr>
          <p:cNvSpPr>
            <a:spLocks noGrp="1"/>
          </p:cNvSpPr>
          <p:nvPr>
            <p:ph idx="1"/>
          </p:nvPr>
        </p:nvSpPr>
        <p:spPr>
          <a:xfrm>
            <a:off x="672147" y="1224291"/>
            <a:ext cx="11233903" cy="5112680"/>
          </a:xfrm>
        </p:spPr>
        <p:txBody>
          <a:bodyPr>
            <a:noAutofit/>
          </a:bodyPr>
          <a:lstStyle/>
          <a:p>
            <a:pPr marL="457200" indent="-457200" defTabSz="1042988" fontAlgn="base">
              <a:lnSpc>
                <a:spcPct val="15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随机实验中的陷阱：内部有效性问题</a:t>
            </a:r>
            <a:endParaRPr lang="en-US" altLang="zh-CN" sz="24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）中途退出实验。如果中途退出原因与实验无关，则不会造成选择性偏差。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即便最初随机分配，但参加就业培训中的优秀者可能在项目进行过程中找到工作而退出项目，那么参加完全程的人可能都是较不优秀者，造成选择性偏差。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随机服兵役的设计中，是否有类似问题？</a:t>
            </a:r>
          </a:p>
          <a:p>
            <a:endParaRPr lang="en-US" altLang="zh-CN" sz="3017" dirty="0"/>
          </a:p>
          <a:p>
            <a:endParaRPr lang="en-US" altLang="zh-CN" sz="3017" dirty="0"/>
          </a:p>
        </p:txBody>
      </p:sp>
      <p:sp>
        <p:nvSpPr>
          <p:cNvPr id="4" name="灯片编号占位符 3">
            <a:extLst>
              <a:ext uri="{FF2B5EF4-FFF2-40B4-BE49-F238E27FC236}">
                <a16:creationId xmlns:a16="http://schemas.microsoft.com/office/drawing/2014/main" id="{C1ACAA79-0E8C-4E74-8B7E-2FD4719B802F}"/>
              </a:ext>
            </a:extLst>
          </p:cNvPr>
          <p:cNvSpPr>
            <a:spLocks noGrp="1"/>
          </p:cNvSpPr>
          <p:nvPr>
            <p:ph type="sldNum" sz="quarter" idx="4294967295"/>
          </p:nvPr>
        </p:nvSpPr>
        <p:spPr bwMode="auto">
          <a:xfrm>
            <a:off x="10729765"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42</a:t>
            </a:fld>
            <a:endParaRPr lang="en-US" altLang="zh-CN" dirty="0"/>
          </a:p>
        </p:txBody>
      </p:sp>
      <p:sp>
        <p:nvSpPr>
          <p:cNvPr id="7" name="标题 1">
            <a:extLst>
              <a:ext uri="{FF2B5EF4-FFF2-40B4-BE49-F238E27FC236}">
                <a16:creationId xmlns:a16="http://schemas.microsoft.com/office/drawing/2014/main" id="{D4CED8B9-27A8-BBA1-0BC6-7418987E8E16}"/>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随机实验中的陷阱</a:t>
            </a:r>
          </a:p>
        </p:txBody>
      </p:sp>
    </p:spTree>
    <p:extLst>
      <p:ext uri="{BB962C8B-B14F-4D97-AF65-F5344CB8AC3E}">
        <p14:creationId xmlns:p14="http://schemas.microsoft.com/office/powerpoint/2010/main" val="523459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294E798-3584-403B-B3AD-F69B825AE5A1}"/>
              </a:ext>
            </a:extLst>
          </p:cNvPr>
          <p:cNvSpPr>
            <a:spLocks noGrp="1"/>
          </p:cNvSpPr>
          <p:nvPr>
            <p:ph idx="1"/>
          </p:nvPr>
        </p:nvSpPr>
        <p:spPr>
          <a:xfrm>
            <a:off x="672147" y="1362662"/>
            <a:ext cx="11161895" cy="4680632"/>
          </a:xfrm>
        </p:spPr>
        <p:txBody>
          <a:bodyPr>
            <a:normAutofit fontScale="92500"/>
          </a:bodyPr>
          <a:lstStyle/>
          <a:p>
            <a:pPr marL="457200" indent="-457200" defTabSz="1042988" fontAlgn="base">
              <a:lnSpc>
                <a:spcPct val="160000"/>
              </a:lnSpc>
              <a:spcAft>
                <a:spcPct val="0"/>
              </a:spcAft>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随机实验中的陷阱：内部有效性问题</a:t>
            </a:r>
            <a:endParaRPr lang="en-US" altLang="zh-CN" sz="24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）实验效应（霍桑效应）。参加实验本身可能改变实验者的心理或行为，从而直接影响实验结果的内部有效性。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通用公司在霍桑（地名）工厂做实验，研究灯光、休息时间等对劳动生产率的影响，结果发现，无论条件如何改变，生产率始终上升，原因是工人在实验中感到被关注，从而更加努力工作。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双盲法可以来避免这种效应，但适用范围有限。</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有时候，会有意识地让参加实验者知道自己在参加实验，如医学上的“安慰剂效应”（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Placebo Effect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4" name="灯片编号占位符 3">
            <a:extLst>
              <a:ext uri="{FF2B5EF4-FFF2-40B4-BE49-F238E27FC236}">
                <a16:creationId xmlns:a16="http://schemas.microsoft.com/office/drawing/2014/main" id="{DB414B5B-5D06-4DA0-AE4A-5CFC12084247}"/>
              </a:ext>
            </a:extLst>
          </p:cNvPr>
          <p:cNvSpPr>
            <a:spLocks noGrp="1"/>
          </p:cNvSpPr>
          <p:nvPr>
            <p:ph type="sldNum" sz="quarter" idx="4294967295"/>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43</a:t>
            </a:fld>
            <a:endParaRPr lang="en-US" altLang="zh-CN" dirty="0"/>
          </a:p>
        </p:txBody>
      </p:sp>
      <p:sp>
        <p:nvSpPr>
          <p:cNvPr id="7" name="标题 1">
            <a:extLst>
              <a:ext uri="{FF2B5EF4-FFF2-40B4-BE49-F238E27FC236}">
                <a16:creationId xmlns:a16="http://schemas.microsoft.com/office/drawing/2014/main" id="{90621280-8A6B-CC77-E8BF-BD74FC509418}"/>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随机实验中的陷阱</a:t>
            </a:r>
          </a:p>
        </p:txBody>
      </p:sp>
    </p:spTree>
    <p:extLst>
      <p:ext uri="{BB962C8B-B14F-4D97-AF65-F5344CB8AC3E}">
        <p14:creationId xmlns:p14="http://schemas.microsoft.com/office/powerpoint/2010/main" val="13029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BD7CB70-C96E-4407-AB60-69DB60F60292}"/>
              </a:ext>
            </a:extLst>
          </p:cNvPr>
          <p:cNvSpPr>
            <a:spLocks noGrp="1"/>
          </p:cNvSpPr>
          <p:nvPr>
            <p:ph idx="1"/>
          </p:nvPr>
        </p:nvSpPr>
        <p:spPr>
          <a:xfrm>
            <a:off x="672147" y="1368434"/>
            <a:ext cx="11233903" cy="4536616"/>
          </a:xfrm>
        </p:spPr>
        <p:txBody>
          <a:bodyPr>
            <a:noAutofit/>
          </a:bodyPr>
          <a:lstStyle/>
          <a:p>
            <a:pPr marL="457200" indent="-457200" defTabSz="1042988" fontAlgn="base">
              <a:lnSpc>
                <a:spcPct val="160000"/>
              </a:lnSpc>
              <a:spcAft>
                <a:spcPct val="0"/>
              </a:spcAft>
              <a:buSzPct val="100000"/>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rPr>
              <a:t>随机实验中的陷阱：内部有效性问题</a:t>
            </a:r>
            <a:endParaRPr lang="en-US" altLang="zh-CN" sz="22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5</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）小样本效应。实验成本很高，因此往往样本较少。</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虽然不影响无偏性，但估计效率受到影响，影响统计推断。</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6</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）溢出效应。受干预群体获得的效应可能溢出到控制组。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7</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）处理措施不干净。</a:t>
            </a:r>
          </a:p>
        </p:txBody>
      </p:sp>
      <p:sp>
        <p:nvSpPr>
          <p:cNvPr id="4" name="灯片编号占位符 3">
            <a:extLst>
              <a:ext uri="{FF2B5EF4-FFF2-40B4-BE49-F238E27FC236}">
                <a16:creationId xmlns:a16="http://schemas.microsoft.com/office/drawing/2014/main" id="{B1115649-B9AA-478D-A802-47F95BC9F1B7}"/>
              </a:ext>
            </a:extLst>
          </p:cNvPr>
          <p:cNvSpPr>
            <a:spLocks noGrp="1"/>
          </p:cNvSpPr>
          <p:nvPr>
            <p:ph type="sldNum" sz="quarter" idx="4294967295"/>
          </p:nvPr>
        </p:nvSpPr>
        <p:spPr bwMode="auto">
          <a:xfrm>
            <a:off x="10760746" y="7157839"/>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44</a:t>
            </a:fld>
            <a:endParaRPr lang="en-US" altLang="zh-CN" dirty="0"/>
          </a:p>
        </p:txBody>
      </p:sp>
      <p:sp>
        <p:nvSpPr>
          <p:cNvPr id="7" name="标题 1">
            <a:extLst>
              <a:ext uri="{FF2B5EF4-FFF2-40B4-BE49-F238E27FC236}">
                <a16:creationId xmlns:a16="http://schemas.microsoft.com/office/drawing/2014/main" id="{90EA6574-D295-BA6F-AB58-E76FF78CFB43}"/>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随机实验中的陷阱</a:t>
            </a:r>
          </a:p>
        </p:txBody>
      </p:sp>
    </p:spTree>
    <p:extLst>
      <p:ext uri="{BB962C8B-B14F-4D97-AF65-F5344CB8AC3E}">
        <p14:creationId xmlns:p14="http://schemas.microsoft.com/office/powerpoint/2010/main" val="66390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B165084-1249-4FA2-9FA9-803D7375EB6F}"/>
              </a:ext>
            </a:extLst>
          </p:cNvPr>
          <p:cNvSpPr>
            <a:spLocks noGrp="1"/>
          </p:cNvSpPr>
          <p:nvPr>
            <p:ph idx="1"/>
          </p:nvPr>
        </p:nvSpPr>
        <p:spPr>
          <a:xfrm>
            <a:off x="672147" y="1188343"/>
            <a:ext cx="11161895" cy="4752640"/>
          </a:xfrm>
        </p:spPr>
        <p:txBody>
          <a:bodyPr>
            <a:normAutofit lnSpcReduction="10000"/>
          </a:bodyPr>
          <a:lstStyle/>
          <a:p>
            <a:pPr marL="457200" indent="-457200" defTabSz="1042988" fontAlgn="base">
              <a:lnSpc>
                <a:spcPct val="160000"/>
              </a:lnSpc>
              <a:spcAft>
                <a:spcPct val="0"/>
              </a:spcAft>
              <a:buSzPct val="100000"/>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rPr>
              <a:t>随机实验中的陷阱：外部有效性问题</a:t>
            </a:r>
            <a:endParaRPr lang="en-US" altLang="zh-CN" sz="2200" b="1" dirty="0">
              <a:latin typeface="楷体" panose="02010609060101010101" pitchFamily="49" charset="-122"/>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样本代表性不足，不能外推。外推样本必须与参加实验群体非常相似，才能外推。通过志愿者的方式招募实验参与者，此问题出现概率高。</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小型实验和大规模推广时的现实条件不同。比如小型实验往往持续时间短，与大规模真正实施的长期效应不同。</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一般均衡效应。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When a small-scale program is scaled up into the entire economy this can change the “everything else equal” conditions.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给一个村发钱叫扶贫，给所有村发钱，那叫通货膨胀。</a:t>
            </a:r>
          </a:p>
        </p:txBody>
      </p:sp>
      <p:sp>
        <p:nvSpPr>
          <p:cNvPr id="4" name="灯片编号占位符 3">
            <a:extLst>
              <a:ext uri="{FF2B5EF4-FFF2-40B4-BE49-F238E27FC236}">
                <a16:creationId xmlns:a16="http://schemas.microsoft.com/office/drawing/2014/main" id="{0D51F943-6A27-4C66-860E-720FFDD57BD9}"/>
              </a:ext>
            </a:extLst>
          </p:cNvPr>
          <p:cNvSpPr>
            <a:spLocks noGrp="1"/>
          </p:cNvSpPr>
          <p:nvPr>
            <p:ph type="sldNum" sz="quarter" idx="4294967295"/>
          </p:nvPr>
        </p:nvSpPr>
        <p:spPr bwMode="auto">
          <a:xfrm>
            <a:off x="10779190" y="7188806"/>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algn="r" rtl="0" fontAlgn="base">
              <a:spcBef>
                <a:spcPct val="0"/>
              </a:spcBef>
              <a:spcAft>
                <a:spcPct val="0"/>
              </a:spcAft>
              <a:defRPr sz="1760" kern="1200">
                <a:solidFill>
                  <a:schemeClr val="tx1"/>
                </a:solidFill>
                <a:latin typeface="Arial" charset="0"/>
                <a:ea typeface="宋体" charset="-122"/>
                <a:cs typeface="+mn-cs"/>
              </a:defRPr>
            </a:lvl1pPr>
            <a:lvl2pPr marL="574746" algn="l" rtl="0" fontAlgn="base">
              <a:spcBef>
                <a:spcPct val="0"/>
              </a:spcBef>
              <a:spcAft>
                <a:spcPct val="0"/>
              </a:spcAft>
              <a:defRPr kern="1200">
                <a:solidFill>
                  <a:schemeClr val="tx1"/>
                </a:solidFill>
                <a:latin typeface="Arial" charset="0"/>
                <a:ea typeface="宋体" charset="-122"/>
                <a:cs typeface="+mn-cs"/>
              </a:defRPr>
            </a:lvl2pPr>
            <a:lvl3pPr marL="1149492" algn="l" rtl="0" fontAlgn="base">
              <a:spcBef>
                <a:spcPct val="0"/>
              </a:spcBef>
              <a:spcAft>
                <a:spcPct val="0"/>
              </a:spcAft>
              <a:defRPr kern="1200">
                <a:solidFill>
                  <a:schemeClr val="tx1"/>
                </a:solidFill>
                <a:latin typeface="Arial" charset="0"/>
                <a:ea typeface="宋体" charset="-122"/>
                <a:cs typeface="+mn-cs"/>
              </a:defRPr>
            </a:lvl3pPr>
            <a:lvl4pPr marL="1724238" algn="l" rtl="0" fontAlgn="base">
              <a:spcBef>
                <a:spcPct val="0"/>
              </a:spcBef>
              <a:spcAft>
                <a:spcPct val="0"/>
              </a:spcAft>
              <a:defRPr kern="1200">
                <a:solidFill>
                  <a:schemeClr val="tx1"/>
                </a:solidFill>
                <a:latin typeface="Arial" charset="0"/>
                <a:ea typeface="宋体" charset="-122"/>
                <a:cs typeface="+mn-cs"/>
              </a:defRPr>
            </a:lvl4pPr>
            <a:lvl5pPr marL="2298984" algn="l" rtl="0" fontAlgn="base">
              <a:spcBef>
                <a:spcPct val="0"/>
              </a:spcBef>
              <a:spcAft>
                <a:spcPct val="0"/>
              </a:spcAft>
              <a:defRPr kern="1200">
                <a:solidFill>
                  <a:schemeClr val="tx1"/>
                </a:solidFill>
                <a:latin typeface="Arial" charset="0"/>
                <a:ea typeface="宋体" charset="-122"/>
                <a:cs typeface="+mn-cs"/>
              </a:defRPr>
            </a:lvl5pPr>
            <a:lvl6pPr marL="2873731" algn="l" defTabSz="1149492" rtl="0" eaLnBrk="1" latinLnBrk="0" hangingPunct="1">
              <a:defRPr kern="1200">
                <a:solidFill>
                  <a:schemeClr val="tx1"/>
                </a:solidFill>
                <a:latin typeface="Arial" charset="0"/>
                <a:ea typeface="宋体" charset="-122"/>
                <a:cs typeface="+mn-cs"/>
              </a:defRPr>
            </a:lvl6pPr>
            <a:lvl7pPr marL="3448477" algn="l" defTabSz="1149492" rtl="0" eaLnBrk="1" latinLnBrk="0" hangingPunct="1">
              <a:defRPr kern="1200">
                <a:solidFill>
                  <a:schemeClr val="tx1"/>
                </a:solidFill>
                <a:latin typeface="Arial" charset="0"/>
                <a:ea typeface="宋体" charset="-122"/>
                <a:cs typeface="+mn-cs"/>
              </a:defRPr>
            </a:lvl7pPr>
            <a:lvl8pPr marL="4023223" algn="l" defTabSz="1149492" rtl="0" eaLnBrk="1" latinLnBrk="0" hangingPunct="1">
              <a:defRPr kern="1200">
                <a:solidFill>
                  <a:schemeClr val="tx1"/>
                </a:solidFill>
                <a:latin typeface="Arial" charset="0"/>
                <a:ea typeface="宋体" charset="-122"/>
                <a:cs typeface="+mn-cs"/>
              </a:defRPr>
            </a:lvl8pPr>
            <a:lvl9pPr marL="4597969" algn="l" defTabSz="1149492"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45</a:t>
            </a:fld>
            <a:endParaRPr lang="en-US" altLang="zh-CN" dirty="0"/>
          </a:p>
        </p:txBody>
      </p:sp>
      <p:sp>
        <p:nvSpPr>
          <p:cNvPr id="7" name="标题 1">
            <a:extLst>
              <a:ext uri="{FF2B5EF4-FFF2-40B4-BE49-F238E27FC236}">
                <a16:creationId xmlns:a16="http://schemas.microsoft.com/office/drawing/2014/main" id="{EC69700A-7B31-A31E-66A4-0AB37B0D2156}"/>
              </a:ext>
            </a:extLst>
          </p:cNvPr>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随机实验中的陷阱</a:t>
            </a:r>
          </a:p>
        </p:txBody>
      </p:sp>
    </p:spTree>
    <p:extLst>
      <p:ext uri="{BB962C8B-B14F-4D97-AF65-F5344CB8AC3E}">
        <p14:creationId xmlns:p14="http://schemas.microsoft.com/office/powerpoint/2010/main" val="3303787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2DD5CC4-B8A9-44CE-BA7A-A0FC5CBF1B47}"/>
              </a:ext>
            </a:extLst>
          </p:cNvPr>
          <p:cNvSpPr>
            <a:spLocks noGrp="1" noChangeArrowheads="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拟随机实验（</a:t>
            </a:r>
            <a:r>
              <a:rPr lang="en-US" altLang="zh-CN" sz="3600" b="1" dirty="0">
                <a:solidFill>
                  <a:srgbClr val="7C1D20"/>
                </a:solidFill>
                <a:latin typeface="Times New Roman" panose="02020603050405020304" pitchFamily="18" charset="0"/>
                <a:ea typeface="华文中宋" panose="02010600040101010101" pitchFamily="2" charset="-122"/>
                <a:cs typeface="+mn-cs"/>
              </a:rPr>
              <a:t>Quasi-experiments</a:t>
            </a:r>
            <a:r>
              <a:rPr lang="zh-CN" altLang="en-US" sz="3600" b="1" dirty="0">
                <a:solidFill>
                  <a:srgbClr val="7C1D20"/>
                </a:solidFill>
                <a:latin typeface="Times New Roman" panose="02020603050405020304" pitchFamily="18" charset="0"/>
                <a:ea typeface="华文中宋" panose="02010600040101010101" pitchFamily="2" charset="-122"/>
                <a:cs typeface="+mn-cs"/>
              </a:rPr>
              <a:t>）</a:t>
            </a:r>
            <a:endParaRPr lang="en-US" altLang="zh-CN" sz="3600" b="1" dirty="0">
              <a:solidFill>
                <a:srgbClr val="7C1D20"/>
              </a:solidFill>
              <a:latin typeface="Times New Roman" panose="02020603050405020304" pitchFamily="18" charset="0"/>
              <a:ea typeface="华文中宋" panose="02010600040101010101" pitchFamily="2" charset="-122"/>
              <a:cs typeface="+mn-cs"/>
            </a:endParaRPr>
          </a:p>
        </p:txBody>
      </p:sp>
      <p:sp>
        <p:nvSpPr>
          <p:cNvPr id="26627" name="Rectangle 3">
            <a:extLst>
              <a:ext uri="{FF2B5EF4-FFF2-40B4-BE49-F238E27FC236}">
                <a16:creationId xmlns:a16="http://schemas.microsoft.com/office/drawing/2014/main" id="{7200FE87-377D-4C42-AEAD-79CDB95CDD1A}"/>
              </a:ext>
            </a:extLst>
          </p:cNvPr>
          <p:cNvSpPr>
            <a:spLocks noGrp="1" noChangeArrowheads="1"/>
          </p:cNvSpPr>
          <p:nvPr>
            <p:ph type="body" idx="1"/>
          </p:nvPr>
        </p:nvSpPr>
        <p:spPr>
          <a:xfrm>
            <a:off x="672147" y="1285589"/>
            <a:ext cx="12098655" cy="4990084"/>
          </a:xfrm>
        </p:spPr>
        <p:txBody>
          <a:bodyPr>
            <a:normAutofit/>
          </a:bodyPr>
          <a:lstStyle/>
          <a:p>
            <a:pPr marL="457200" indent="-457200" defTabSz="1042988" fontAlgn="base">
              <a:lnSpc>
                <a:spcPct val="160000"/>
              </a:lnSpc>
              <a:spcAft>
                <a:spcPct val="0"/>
              </a:spcAft>
              <a:buSzPct val="100000"/>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rPr>
              <a:t>自然发生的实验</a:t>
            </a:r>
            <a:endParaRPr lang="en-US" altLang="zh-CN" sz="2200" b="1" dirty="0">
              <a:latin typeface="楷体" panose="02010609060101010101" pitchFamily="49" charset="-122"/>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真实实验往往</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lvl="1"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成本很高，无法实施</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lvl="1"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引发社会伦理争议（随机抽样当兵去送死？）</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lvl="1"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不现实（实验室）</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现实中是否存在，自然发生的，非“人为”的，又似乎很随机的“实验”？存在！</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自然实验（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Natural experiments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or</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拟随机实验（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quasi-experiments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lvl="1" indent="-342900" defTabSz="1041400" eaLnBrk="0" fontAlgn="base" hangingPunct="0">
              <a:lnSpc>
                <a:spcPct val="13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lvl="1"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这些“实验”看起来似乎是随机发生的（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as if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3">
            <a:extLst>
              <a:ext uri="{FF2B5EF4-FFF2-40B4-BE49-F238E27FC236}">
                <a16:creationId xmlns:a16="http://schemas.microsoft.com/office/drawing/2014/main" id="{CEC1EC10-A04A-0866-4139-06CB0AAD1629}"/>
              </a:ext>
            </a:extLst>
          </p:cNvPr>
          <p:cNvSpPr txBox="1">
            <a:spLocks/>
          </p:cNvSpPr>
          <p:nvPr/>
        </p:nvSpPr>
        <p:spPr bwMode="auto">
          <a:xfrm>
            <a:off x="10760746" y="7158134"/>
            <a:ext cx="2682204" cy="403129"/>
          </a:xfrm>
          <a:prstGeom prst="rect">
            <a:avLst/>
          </a:prstGeom>
          <a:noFill/>
          <a:ln w="9525">
            <a:noFill/>
            <a:miter lim="800000"/>
            <a:headEnd/>
            <a:tailEnd/>
          </a:ln>
          <a:effectLst/>
        </p:spPr>
        <p:txBody>
          <a:bodyPr vert="horz" wrap="square" lIns="114952" tIns="57476" rIns="114952" bIns="57476"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760" kern="1200">
                <a:solidFill>
                  <a:schemeClr val="tx1"/>
                </a:solidFill>
                <a:latin typeface="Arial" charset="0"/>
                <a:ea typeface="宋体" charset="-122"/>
                <a:cs typeface="+mn-cs"/>
              </a:defRPr>
            </a:lvl1pPr>
            <a:lvl2pPr marL="574746"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149492"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724238"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298984"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873731" algn="l" defTabSz="1149492" rtl="0" eaLnBrk="1" latinLnBrk="0" hangingPunct="1">
              <a:defRPr sz="2100" kern="1200">
                <a:solidFill>
                  <a:schemeClr val="tx1"/>
                </a:solidFill>
                <a:latin typeface="Arial" charset="0"/>
                <a:ea typeface="宋体" charset="-122"/>
                <a:cs typeface="+mn-cs"/>
              </a:defRPr>
            </a:lvl6pPr>
            <a:lvl7pPr marL="3448477" algn="l" defTabSz="1149492" rtl="0" eaLnBrk="1" latinLnBrk="0" hangingPunct="1">
              <a:defRPr sz="2100" kern="1200">
                <a:solidFill>
                  <a:schemeClr val="tx1"/>
                </a:solidFill>
                <a:latin typeface="Arial" charset="0"/>
                <a:ea typeface="宋体" charset="-122"/>
                <a:cs typeface="+mn-cs"/>
              </a:defRPr>
            </a:lvl7pPr>
            <a:lvl8pPr marL="4023223" algn="l" defTabSz="1149492" rtl="0" eaLnBrk="1" latinLnBrk="0" hangingPunct="1">
              <a:defRPr sz="2100" kern="1200">
                <a:solidFill>
                  <a:schemeClr val="tx1"/>
                </a:solidFill>
                <a:latin typeface="Arial" charset="0"/>
                <a:ea typeface="宋体" charset="-122"/>
                <a:cs typeface="+mn-cs"/>
              </a:defRPr>
            </a:lvl8pPr>
            <a:lvl9pPr marL="4597969" algn="l" defTabSz="1149492"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46</a:t>
            </a:fld>
            <a:endParaRPr lang="en-US" altLang="zh-CN" dirty="0"/>
          </a:p>
        </p:txBody>
      </p:sp>
    </p:spTree>
    <p:extLst>
      <p:ext uri="{BB962C8B-B14F-4D97-AF65-F5344CB8AC3E}">
        <p14:creationId xmlns:p14="http://schemas.microsoft.com/office/powerpoint/2010/main" val="3314676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4" y="18240"/>
            <a:ext cx="13435634" cy="777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4" y="174988"/>
            <a:ext cx="1490904" cy="146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50" y="363976"/>
            <a:ext cx="3230292" cy="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36" y="2348009"/>
            <a:ext cx="2457450" cy="2457450"/>
          </a:xfrm>
          <a:prstGeom prst="rect">
            <a:avLst/>
          </a:prstGeom>
        </p:spPr>
      </p:pic>
      <p:sp>
        <p:nvSpPr>
          <p:cNvPr id="9" name="内容占位符 2"/>
          <p:cNvSpPr>
            <a:spLocks noGrp="1"/>
          </p:cNvSpPr>
          <p:nvPr>
            <p:ph idx="1"/>
          </p:nvPr>
        </p:nvSpPr>
        <p:spPr>
          <a:xfrm>
            <a:off x="1621532" y="1796324"/>
            <a:ext cx="9624060" cy="714379"/>
          </a:xfrm>
        </p:spPr>
        <p:txBody>
          <a:bodyPr>
            <a:normAutofit/>
          </a:bodyPr>
          <a:lstStyle/>
          <a:p>
            <a:pPr algn="ctr">
              <a:buNone/>
            </a:pPr>
            <a:endParaRPr lang="en-US" altLang="zh-CN" sz="1800" dirty="0">
              <a:solidFill>
                <a:srgbClr val="7C1D20"/>
              </a:solidFill>
              <a:latin typeface="微软雅黑" panose="020B0503020204020204" charset="-122"/>
              <a:ea typeface="微软雅黑" panose="020B0503020204020204" charset="-122"/>
            </a:endParaRPr>
          </a:p>
          <a:p>
            <a:pPr algn="ctr">
              <a:buNone/>
            </a:pPr>
            <a:r>
              <a:rPr lang="zh-CN" altLang="en-US" sz="1800" dirty="0">
                <a:solidFill>
                  <a:srgbClr val="7C1D20"/>
                </a:solidFill>
                <a:latin typeface="微软雅黑" pitchFamily="34" charset="-122"/>
                <a:ea typeface="微软雅黑" pitchFamily="34" charset="-122"/>
              </a:rPr>
              <a:t>实验室公众号</a:t>
            </a:r>
          </a:p>
          <a:p>
            <a:pPr algn="ctr">
              <a:buNone/>
            </a:pPr>
            <a:endParaRPr lang="zh-CN" altLang="en-US" sz="1800" dirty="0">
              <a:solidFill>
                <a:srgbClr val="7C1D20"/>
              </a:solidFill>
              <a:latin typeface="微软雅黑" pitchFamily="34" charset="-122"/>
              <a:ea typeface="微软雅黑" pitchFamily="34" charset="-122"/>
            </a:endParaRPr>
          </a:p>
          <a:p>
            <a:pPr algn="ctr">
              <a:buNone/>
            </a:pPr>
            <a:endParaRPr lang="zh-CN" altLang="en-US" sz="3200" dirty="0">
              <a:solidFill>
                <a:srgbClr val="7C1D20"/>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2147" y="1253326"/>
            <a:ext cx="11233904" cy="5526368"/>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Google</a:t>
            </a:r>
            <a:r>
              <a:rPr lang="zh-CN" altLang="en-US" sz="2400" b="1" dirty="0">
                <a:latin typeface="Times New Roman" panose="02020603050405020304" pitchFamily="18" charset="0"/>
                <a:ea typeface="楷体" panose="02010609060101010101" pitchFamily="49" charset="-122"/>
              </a:rPr>
              <a:t>搜索与奥巴马当总统</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本文作者通过引入一个不基于调查的变量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搜索率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来衡量种族偏见，保证了数据准确性。其中，“搜索率”具体指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Google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搜索中包含带有种族偏见的词（</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nigger, nigga, fuck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）的条目占搜索总量的比例。作者认为，某一地区搜索率越高，该地区的种族偏见越强。</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对“黑鬼”搜索率与奥巴马选票比例成显著的负相关</a:t>
            </a:r>
          </a:p>
        </p:txBody>
      </p:sp>
      <p:sp>
        <p:nvSpPr>
          <p:cNvPr id="4" name="灯片编号占位符 3"/>
          <p:cNvSpPr>
            <a:spLocks noGrp="1"/>
          </p:cNvSpPr>
          <p:nvPr>
            <p:ph type="sldNum" sz="quarter" idx="4294967295"/>
          </p:nvPr>
        </p:nvSpPr>
        <p:spPr bwMode="auto">
          <a:xfrm>
            <a:off x="11090434"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995" y="3466876"/>
            <a:ext cx="7029089" cy="3098723"/>
          </a:xfrm>
          <a:prstGeom prst="rect">
            <a:avLst/>
          </a:prstGeom>
        </p:spPr>
      </p:pic>
      <p:sp>
        <p:nvSpPr>
          <p:cNvPr id="6" name="矩形 5"/>
          <p:cNvSpPr/>
          <p:nvPr/>
        </p:nvSpPr>
        <p:spPr>
          <a:xfrm>
            <a:off x="807622" y="6779695"/>
            <a:ext cx="11098429" cy="584775"/>
          </a:xfrm>
          <a:prstGeom prst="rect">
            <a:avLst/>
          </a:prstGeom>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Stephens-</a:t>
            </a:r>
            <a:r>
              <a:rPr lang="en-US" altLang="zh-CN" sz="1600" dirty="0" err="1">
                <a:solidFill>
                  <a:srgbClr val="222222"/>
                </a:solidFill>
                <a:latin typeface="Times New Roman" panose="02020603050405020304" pitchFamily="18" charset="0"/>
                <a:cs typeface="Times New Roman" panose="02020603050405020304" pitchFamily="18" charset="0"/>
              </a:rPr>
              <a:t>Davidowitz.S</a:t>
            </a:r>
            <a:r>
              <a:rPr lang="en-US" altLang="zh-CN" sz="1600" dirty="0">
                <a:solidFill>
                  <a:srgbClr val="222222"/>
                </a:solidFill>
                <a:latin typeface="Times New Roman" panose="02020603050405020304" pitchFamily="18" charset="0"/>
                <a:cs typeface="Times New Roman" panose="02020603050405020304" pitchFamily="18" charset="0"/>
              </a:rPr>
              <a:t>., “The cost of racial animus on a black candidate: Evidence using Google search data”, </a:t>
            </a:r>
            <a:r>
              <a:rPr lang="en-US" altLang="zh-CN" sz="1600" i="1" dirty="0">
                <a:solidFill>
                  <a:srgbClr val="222222"/>
                </a:solidFill>
                <a:latin typeface="Times New Roman" panose="02020603050405020304" pitchFamily="18" charset="0"/>
                <a:cs typeface="Times New Roman" panose="02020603050405020304" pitchFamily="18" charset="0"/>
              </a:rPr>
              <a:t>Journal of Public Economics</a:t>
            </a:r>
            <a:r>
              <a:rPr lang="en-US" altLang="zh-CN" sz="1600" dirty="0">
                <a:solidFill>
                  <a:srgbClr val="222222"/>
                </a:solidFill>
                <a:latin typeface="Times New Roman" panose="02020603050405020304" pitchFamily="18" charset="0"/>
                <a:cs typeface="Times New Roman" panose="02020603050405020304" pitchFamily="18" charset="0"/>
              </a:rPr>
              <a:t>, 2014, 118,26-40.</a:t>
            </a:r>
            <a:endParaRPr lang="zh-CN" altLang="en-US" sz="1600" dirty="0">
              <a:latin typeface="Times New Roman" panose="02020603050405020304" pitchFamily="18" charset="0"/>
              <a:cs typeface="Times New Roman" panose="02020603050405020304" pitchFamily="18" charset="0"/>
            </a:endParaRPr>
          </a:p>
        </p:txBody>
      </p:sp>
      <p:sp>
        <p:nvSpPr>
          <p:cNvPr id="9" name="标题 1">
            <a:extLst>
              <a:ext uri="{FF2B5EF4-FFF2-40B4-BE49-F238E27FC236}">
                <a16:creationId xmlns:a16="http://schemas.microsoft.com/office/drawing/2014/main" id="{B65E15C2-8B20-B839-70B0-43EF2C7004AD}"/>
              </a:ext>
            </a:extLst>
          </p:cNvPr>
          <p:cNvSpPr>
            <a:spLocks noGrp="1"/>
          </p:cNvSpPr>
          <p:nvPr>
            <p:ph type="title"/>
          </p:nvPr>
        </p:nvSpPr>
        <p:spPr>
          <a:xfrm>
            <a:off x="600795" y="286742"/>
            <a:ext cx="5473264" cy="9003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美国的种族不平等</a:t>
            </a:r>
          </a:p>
        </p:txBody>
      </p:sp>
    </p:spTree>
    <p:extLst>
      <p:ext uri="{BB962C8B-B14F-4D97-AF65-F5344CB8AC3E}">
        <p14:creationId xmlns:p14="http://schemas.microsoft.com/office/powerpoint/2010/main" val="38345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787" y="0"/>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歧视无处不在</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819" y="2358862"/>
            <a:ext cx="11108030" cy="3816924"/>
          </a:xfrm>
        </p:spPr>
      </p:pic>
      <p:sp>
        <p:nvSpPr>
          <p:cNvPr id="4" name="灯片编号占位符 3"/>
          <p:cNvSpPr>
            <a:spLocks noGrp="1"/>
          </p:cNvSpPr>
          <p:nvPr>
            <p:ph type="sldNum" sz="quarter" idx="4294967295"/>
          </p:nvPr>
        </p:nvSpPr>
        <p:spPr bwMode="auto">
          <a:xfrm>
            <a:off x="11017825"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6</a:t>
            </a:fld>
            <a:endParaRPr lang="en-US" altLang="zh-CN" dirty="0"/>
          </a:p>
        </p:txBody>
      </p:sp>
      <p:sp>
        <p:nvSpPr>
          <p:cNvPr id="8" name="矩形 7"/>
          <p:cNvSpPr/>
          <p:nvPr/>
        </p:nvSpPr>
        <p:spPr>
          <a:xfrm>
            <a:off x="668904" y="6279289"/>
            <a:ext cx="11525179" cy="597686"/>
          </a:xfrm>
          <a:prstGeom prst="rect">
            <a:avLst/>
          </a:prstGeom>
        </p:spPr>
        <p:txBody>
          <a:bodyPr wrap="square">
            <a:spAutoFit/>
          </a:bodyPr>
          <a:lstStyle/>
          <a:p>
            <a:r>
              <a:rPr lang="en-US" altLang="zh-CN" sz="1600" dirty="0">
                <a:solidFill>
                  <a:srgbClr val="1E1E1E"/>
                </a:solidFill>
                <a:latin typeface="Arial" panose="020B0604020202020204" pitchFamily="34" charset="0"/>
              </a:rPr>
              <a:t> Wu. A., “Gender Bias in Rumors Among Professionals: An Identity-based Interpretation.” </a:t>
            </a:r>
            <a:r>
              <a:rPr lang="en-US" altLang="zh-CN" sz="1600" i="1" dirty="0">
                <a:solidFill>
                  <a:srgbClr val="1E1E1E"/>
                </a:solidFill>
                <a:latin typeface="Arial" panose="020B0604020202020204" pitchFamily="34" charset="0"/>
              </a:rPr>
              <a:t>Review of Economics and Statistics</a:t>
            </a:r>
            <a:r>
              <a:rPr lang="en-US" altLang="zh-CN" sz="1600" dirty="0">
                <a:solidFill>
                  <a:srgbClr val="1E1E1E"/>
                </a:solidFill>
                <a:latin typeface="Arial" panose="020B0604020202020204" pitchFamily="34" charset="0"/>
              </a:rPr>
              <a:t>, 2020, 102(5), 867-880.</a:t>
            </a:r>
          </a:p>
        </p:txBody>
      </p:sp>
      <p:sp>
        <p:nvSpPr>
          <p:cNvPr id="10" name="矩形 9"/>
          <p:cNvSpPr/>
          <p:nvPr/>
        </p:nvSpPr>
        <p:spPr>
          <a:xfrm>
            <a:off x="636502" y="1051247"/>
            <a:ext cx="8978592" cy="1430456"/>
          </a:xfrm>
          <a:prstGeom prst="rect">
            <a:avLst/>
          </a:prstGeom>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明明可以靠颜值，非要靠才华</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提到女人时，都是八卦，而不是其专业成绩</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7253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9678" y="78197"/>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歧视无处不在</a:t>
            </a:r>
          </a:p>
        </p:txBody>
      </p:sp>
      <p:sp>
        <p:nvSpPr>
          <p:cNvPr id="3" name="内容占位符 2"/>
          <p:cNvSpPr>
            <a:spLocks noGrp="1"/>
          </p:cNvSpPr>
          <p:nvPr>
            <p:ph idx="1"/>
          </p:nvPr>
        </p:nvSpPr>
        <p:spPr>
          <a:xfrm>
            <a:off x="639678" y="1318961"/>
            <a:ext cx="12418501" cy="5918055"/>
          </a:xfrm>
        </p:spPr>
        <p:txBody>
          <a:bodyPr>
            <a:noAutofit/>
          </a:bodyPr>
          <a:lstStyle/>
          <a:p>
            <a:endParaRPr lang="en-US" altLang="zh-CN" sz="2400" dirty="0"/>
          </a:p>
          <a:p>
            <a:endParaRPr lang="en-US" altLang="zh-CN" sz="2400" dirty="0"/>
          </a:p>
          <a:p>
            <a:endParaRPr lang="en-US" altLang="zh-CN" sz="24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653" y="2736881"/>
            <a:ext cx="7704714" cy="4409719"/>
          </a:xfrm>
          <a:prstGeom prst="rect">
            <a:avLst/>
          </a:prstGeom>
        </p:spPr>
      </p:pic>
      <p:sp>
        <p:nvSpPr>
          <p:cNvPr id="4" name="灯片编号占位符 3"/>
          <p:cNvSpPr>
            <a:spLocks noGrp="1"/>
          </p:cNvSpPr>
          <p:nvPr>
            <p:ph type="sldNum" sz="quarter" idx="12"/>
          </p:nvPr>
        </p:nvSpPr>
        <p:spPr>
          <a:xfrm>
            <a:off x="10265698" y="7158696"/>
            <a:ext cx="3136689" cy="402567"/>
          </a:xfrm>
        </p:spPr>
        <p:txBody>
          <a:bodyPr/>
          <a:lstStyle/>
          <a:p>
            <a:fld id="{4A79B515-4A24-4868-9827-5976A68D0ED5}" type="slidenum">
              <a:rPr lang="zh-CN" altLang="en-US" smtClean="0"/>
              <a:pPr/>
              <a:t>7</a:t>
            </a:fld>
            <a:endParaRPr lang="zh-CN" altLang="en-US"/>
          </a:p>
        </p:txBody>
      </p:sp>
      <p:sp>
        <p:nvSpPr>
          <p:cNvPr id="6" name="矩形 5"/>
          <p:cNvSpPr/>
          <p:nvPr/>
        </p:nvSpPr>
        <p:spPr>
          <a:xfrm>
            <a:off x="610724" y="1294330"/>
            <a:ext cx="10020692" cy="1430456"/>
          </a:xfrm>
          <a:prstGeom prst="rect">
            <a:avLst/>
          </a:prstGeom>
        </p:spPr>
        <p:txBody>
          <a:bodyPr wrap="non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歧视无处不在</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35000"/>
              </a:lnSpc>
              <a:spcBef>
                <a:spcPct val="0"/>
              </a:spcBef>
              <a:spcAft>
                <a:spcPct val="0"/>
              </a:spcAft>
              <a:buSzPct val="100000"/>
              <a:buFont typeface="Arial" pitchFamily="34" charset="0"/>
              <a:buChar cha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四个中国男人的研究发现中国女人发表的论文更好，因为男人更多依靠关系来发论文</a:t>
            </a:r>
          </a:p>
        </p:txBody>
      </p:sp>
    </p:spTree>
    <p:extLst>
      <p:ext uri="{BB962C8B-B14F-4D97-AF65-F5344CB8AC3E}">
        <p14:creationId xmlns:p14="http://schemas.microsoft.com/office/powerpoint/2010/main" val="284865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8579" y="1058664"/>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颜值即正义</a:t>
            </a:r>
            <a:br>
              <a:rPr lang="en-US" altLang="zh-CN" sz="2400" b="1" dirty="0">
                <a:latin typeface="Times New Roman" panose="02020603050405020304" pitchFamily="18" charset="0"/>
                <a:ea typeface="楷体" panose="02010609060101010101" pitchFamily="49" charset="-122"/>
                <a:cs typeface="+mn-cs"/>
              </a:rPr>
            </a:b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4294967295"/>
          </p:nvPr>
        </p:nvSpPr>
        <p:spPr bwMode="auto">
          <a:xfrm>
            <a:off x="11090434"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8</a:t>
            </a:fld>
            <a:endParaRPr lang="en-US" altLang="zh-CN"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83" y="1410532"/>
            <a:ext cx="6682291" cy="5562093"/>
          </a:xfrm>
          <a:prstGeom prst="rect">
            <a:avLst/>
          </a:prstGeom>
        </p:spPr>
      </p:pic>
      <p:sp>
        <p:nvSpPr>
          <p:cNvPr id="5" name="标题 1">
            <a:extLst>
              <a:ext uri="{FF2B5EF4-FFF2-40B4-BE49-F238E27FC236}">
                <a16:creationId xmlns:a16="http://schemas.microsoft.com/office/drawing/2014/main" id="{2D8036C2-4B80-62F8-3B2F-9ECC254C0C52}"/>
              </a:ext>
            </a:extLst>
          </p:cNvPr>
          <p:cNvSpPr txBox="1">
            <a:spLocks/>
          </p:cNvSpPr>
          <p:nvPr/>
        </p:nvSpPr>
        <p:spPr>
          <a:xfrm>
            <a:off x="639678" y="78197"/>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a:solidFill>
                  <a:srgbClr val="7C1D20"/>
                </a:solidFill>
                <a:latin typeface="Times New Roman" panose="02020603050405020304" pitchFamily="18" charset="0"/>
                <a:ea typeface="华文中宋" panose="02010600040101010101" pitchFamily="2" charset="-122"/>
                <a:cs typeface="+mn-cs"/>
              </a:rPr>
              <a:t>歧视无处不在</a:t>
            </a:r>
            <a:endParaRPr lang="zh-CN" altLang="en-US" sz="3600" b="1" dirty="0">
              <a:solidFill>
                <a:srgbClr val="7C1D20"/>
              </a:solidFill>
              <a:latin typeface="Times New Roman" panose="02020603050405020304" pitchFamily="18" charset="0"/>
              <a:ea typeface="华文中宋" panose="02010600040101010101" pitchFamily="2" charset="-122"/>
              <a:cs typeface="+mn-cs"/>
            </a:endParaRPr>
          </a:p>
        </p:txBody>
      </p:sp>
      <p:sp>
        <p:nvSpPr>
          <p:cNvPr id="11" name="文本框 10">
            <a:extLst>
              <a:ext uri="{FF2B5EF4-FFF2-40B4-BE49-F238E27FC236}">
                <a16:creationId xmlns:a16="http://schemas.microsoft.com/office/drawing/2014/main" id="{CEDD77F1-E379-B9CB-C2E8-BA7C0651D56C}"/>
              </a:ext>
            </a:extLst>
          </p:cNvPr>
          <p:cNvSpPr txBox="1"/>
          <p:nvPr/>
        </p:nvSpPr>
        <p:spPr>
          <a:xfrm>
            <a:off x="655216" y="1974740"/>
            <a:ext cx="6732814" cy="460960"/>
          </a:xfrm>
          <a:prstGeom prst="rect">
            <a:avLst/>
          </a:prstGeom>
          <a:noFill/>
        </p:spPr>
        <p:txBody>
          <a:bodyPr wrap="square">
            <a:spAutoFit/>
          </a:bodyPr>
          <a:lstStyle/>
          <a:p>
            <a:pPr marL="342900" indent="-342900" defTabSz="1041400" eaLnBrk="0" fontAlgn="base" hangingPunct="0">
              <a:lnSpc>
                <a:spcPct val="135000"/>
              </a:lnSpc>
              <a:spcBef>
                <a:spcPct val="0"/>
              </a:spcBef>
              <a:spcAft>
                <a:spcPct val="0"/>
              </a:spcAft>
              <a:buSzPct val="100000"/>
              <a:buFont typeface="Arial"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你长得好看，你说的都对</a:t>
            </a:r>
          </a:p>
        </p:txBody>
      </p:sp>
    </p:spTree>
    <p:extLst>
      <p:ext uri="{BB962C8B-B14F-4D97-AF65-F5344CB8AC3E}">
        <p14:creationId xmlns:p14="http://schemas.microsoft.com/office/powerpoint/2010/main" val="139791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3CAE-9870-D7EB-1A00-4ED42DBAC1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166759-1D60-B5DC-C65A-72588E84E7A5}"/>
              </a:ext>
            </a:extLst>
          </p:cNvPr>
          <p:cNvSpPr>
            <a:spLocks noGrp="1"/>
          </p:cNvSpPr>
          <p:nvPr>
            <p:ph type="title"/>
          </p:nvPr>
        </p:nvSpPr>
        <p:spPr>
          <a:xfrm>
            <a:off x="548579" y="1058664"/>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开放性讨论：上述所有现象都是“歧视”吗？</a:t>
            </a:r>
            <a:br>
              <a:rPr lang="en-US" altLang="zh-CN" sz="2400" b="1" dirty="0">
                <a:latin typeface="Times New Roman" panose="02020603050405020304" pitchFamily="18" charset="0"/>
                <a:ea typeface="楷体" panose="02010609060101010101" pitchFamily="49" charset="-122"/>
                <a:cs typeface="+mn-cs"/>
              </a:rPr>
            </a:b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E842727E-F183-4818-FB21-5177621B2CC0}"/>
              </a:ext>
            </a:extLst>
          </p:cNvPr>
          <p:cNvSpPr>
            <a:spLocks noGrp="1"/>
          </p:cNvSpPr>
          <p:nvPr>
            <p:ph type="sldNum" sz="quarter" idx="4294967295"/>
          </p:nvPr>
        </p:nvSpPr>
        <p:spPr bwMode="auto">
          <a:xfrm>
            <a:off x="11090434"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9</a:t>
            </a:fld>
            <a:endParaRPr lang="en-US" altLang="zh-CN" dirty="0"/>
          </a:p>
        </p:txBody>
      </p:sp>
      <p:sp>
        <p:nvSpPr>
          <p:cNvPr id="5" name="标题 1">
            <a:extLst>
              <a:ext uri="{FF2B5EF4-FFF2-40B4-BE49-F238E27FC236}">
                <a16:creationId xmlns:a16="http://schemas.microsoft.com/office/drawing/2014/main" id="{85A2C252-FEAD-082E-7545-B14C3C34AB1E}"/>
              </a:ext>
            </a:extLst>
          </p:cNvPr>
          <p:cNvSpPr txBox="1">
            <a:spLocks/>
          </p:cNvSpPr>
          <p:nvPr/>
        </p:nvSpPr>
        <p:spPr>
          <a:xfrm>
            <a:off x="639678" y="78197"/>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什么叫歧视</a:t>
            </a:r>
          </a:p>
        </p:txBody>
      </p:sp>
    </p:spTree>
    <p:extLst>
      <p:ext uri="{BB962C8B-B14F-4D97-AF65-F5344CB8AC3E}">
        <p14:creationId xmlns:p14="http://schemas.microsoft.com/office/powerpoint/2010/main" val="880979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3444</Words>
  <Application>Microsoft Office PowerPoint</Application>
  <PresentationFormat>自定义</PresentationFormat>
  <Paragraphs>361</Paragraphs>
  <Slides>47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Helvetica Neue</vt:lpstr>
      <vt:lpstr>等线</vt:lpstr>
      <vt:lpstr>楷体</vt:lpstr>
      <vt:lpstr>微软雅黑</vt:lpstr>
      <vt:lpstr>Arial</vt:lpstr>
      <vt:lpstr>Calibri</vt:lpstr>
      <vt:lpstr>Times New Roman</vt:lpstr>
      <vt:lpstr>Wingdings</vt:lpstr>
      <vt:lpstr>Office 主题</vt:lpstr>
      <vt:lpstr>第2讲 性别、种族与颜值 ——平等与歧视的经济学实证分析</vt:lpstr>
      <vt:lpstr>PowerPoint 演示文稿</vt:lpstr>
      <vt:lpstr>美国的种族不平等</vt:lpstr>
      <vt:lpstr>美国的种族不平等</vt:lpstr>
      <vt:lpstr>美国的种族不平等</vt:lpstr>
      <vt:lpstr>歧视无处不在</vt:lpstr>
      <vt:lpstr>歧视无处不在</vt:lpstr>
      <vt:lpstr>颜值即正义 </vt:lpstr>
      <vt:lpstr>开放性讨论：上述所有现象都是“歧视”吗？ </vt:lpstr>
      <vt:lpstr>歧视理论</vt:lpstr>
      <vt:lpstr>歧视理论</vt:lpstr>
      <vt:lpstr>算法歧视（Algorithmic Bias）</vt:lpstr>
      <vt:lpstr>算法歧视</vt:lpstr>
      <vt:lpstr>开放性讨论</vt:lpstr>
      <vt:lpstr>开放性讨论</vt:lpstr>
      <vt:lpstr>随机实验成为此类问题研究常用方法</vt:lpstr>
      <vt:lpstr>随机实验成为此类问题研究常用方法</vt:lpstr>
      <vt:lpstr>随机实验成为此类问题研究常用方法 </vt:lpstr>
      <vt:lpstr>PowerPoint 演示文稿</vt:lpstr>
      <vt:lpstr>PowerPoint 演示文稿</vt:lpstr>
      <vt:lpstr>因果关系推断的典型案例</vt:lpstr>
      <vt:lpstr>潜在结果概念</vt:lpstr>
      <vt:lpstr>因果推断的基本问题</vt:lpstr>
      <vt:lpstr>因果推断的基本问题</vt:lpstr>
      <vt:lpstr>平均处理效应</vt:lpstr>
      <vt:lpstr>稳定性假定</vt:lpstr>
      <vt:lpstr>分配机制</vt:lpstr>
      <vt:lpstr>解决因果关系识别的手段</vt:lpstr>
      <vt:lpstr>PowerPoint 演示文稿</vt:lpstr>
      <vt:lpstr>PowerPoint 演示文稿</vt:lpstr>
      <vt:lpstr>PowerPoint 演示文稿</vt:lpstr>
      <vt:lpstr>2019年诺奖授予试验发展经济学</vt:lpstr>
      <vt:lpstr>经济学家来修路</vt:lpstr>
      <vt:lpstr>经济学家来修路</vt:lpstr>
      <vt:lpstr>经济学家来拉订单</vt:lpstr>
      <vt:lpstr>CEO中最会作研究的人</vt:lpstr>
      <vt:lpstr>实地实验分类</vt:lpstr>
      <vt:lpstr>理想随机实验</vt:lpstr>
      <vt:lpstr>随机实验的基本过程</vt:lpstr>
      <vt:lpstr>随机办法</vt:lpstr>
      <vt:lpstr>随机实验中的陷阱</vt:lpstr>
      <vt:lpstr>随机实验中的陷阱</vt:lpstr>
      <vt:lpstr>随机实验中的陷阱</vt:lpstr>
      <vt:lpstr>随机实验中的陷阱</vt:lpstr>
      <vt:lpstr>随机实验中的陷阱</vt:lpstr>
      <vt:lpstr>拟随机实验（Quasi-experiments）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Feng Guo</cp:lastModifiedBy>
  <cp:revision>178</cp:revision>
  <dcterms:created xsi:type="dcterms:W3CDTF">2016-12-19T01:38:36Z</dcterms:created>
  <dcterms:modified xsi:type="dcterms:W3CDTF">2025-03-05T03:01:02Z</dcterms:modified>
</cp:coreProperties>
</file>