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671" r:id="rId2"/>
    <p:sldId id="826" r:id="rId3"/>
    <p:sldId id="1035" r:id="rId4"/>
    <p:sldId id="1039" r:id="rId5"/>
    <p:sldId id="1040" r:id="rId6"/>
    <p:sldId id="1049" r:id="rId7"/>
    <p:sldId id="1041" r:id="rId8"/>
    <p:sldId id="1036" r:id="rId9"/>
    <p:sldId id="1033" r:id="rId10"/>
    <p:sldId id="1034" r:id="rId11"/>
    <p:sldId id="1037" r:id="rId12"/>
    <p:sldId id="1038" r:id="rId13"/>
    <p:sldId id="1045" r:id="rId14"/>
    <p:sldId id="974" r:id="rId15"/>
    <p:sldId id="1020" r:id="rId16"/>
    <p:sldId id="975" r:id="rId17"/>
    <p:sldId id="976" r:id="rId18"/>
    <p:sldId id="977" r:id="rId19"/>
    <p:sldId id="978" r:id="rId20"/>
    <p:sldId id="979" r:id="rId21"/>
    <p:sldId id="980" r:id="rId22"/>
    <p:sldId id="981" r:id="rId23"/>
    <p:sldId id="982" r:id="rId24"/>
    <p:sldId id="983" r:id="rId25"/>
    <p:sldId id="984" r:id="rId26"/>
    <p:sldId id="985" r:id="rId27"/>
    <p:sldId id="987" r:id="rId28"/>
    <p:sldId id="988" r:id="rId29"/>
    <p:sldId id="989" r:id="rId30"/>
    <p:sldId id="990" r:id="rId31"/>
    <p:sldId id="991" r:id="rId32"/>
    <p:sldId id="992" r:id="rId33"/>
    <p:sldId id="1046" r:id="rId34"/>
    <p:sldId id="1047" r:id="rId35"/>
    <p:sldId id="1048" r:id="rId36"/>
    <p:sldId id="1042" r:id="rId37"/>
    <p:sldId id="1043" r:id="rId38"/>
    <p:sldId id="1044" r:id="rId39"/>
    <p:sldId id="847" r:id="rId40"/>
  </p:sldIdLst>
  <p:sldSz cx="13442950" cy="7561263"/>
  <p:notesSz cx="6858000" cy="9144000"/>
  <p:defaultTextStyle>
    <a:defPPr>
      <a:defRPr lang="zh-CN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42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1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59" d="100"/>
          <a:sy n="59" d="100"/>
        </p:scale>
        <p:origin x="732" y="64"/>
      </p:cViewPr>
      <p:guideLst>
        <p:guide orient="horz" pos="2382"/>
        <p:guide pos="423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23398;&#26415;&#30740;&#31350;\06&#23398;&#26415;&#19987;&#33879;\&#36855;&#33322;&#30340;&#20013;&#22269;&#25151;&#24066;\&#25968;&#25454;\&#26222;&#36890;&#23398;&#26657;&#20998;&#24615;&#21035;&#22312;&#26657;&#23398;&#29983;&#25968;_2013081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833333333333331E-2"/>
          <c:y val="4.8611111111111112E-2"/>
          <c:w val="0.88541666666666663"/>
          <c:h val="0.67708333333333337"/>
        </c:manualLayout>
      </c:layout>
      <c:lineChart>
        <c:grouping val="standard"/>
        <c:varyColors val="0"/>
        <c:ser>
          <c:idx val="0"/>
          <c:order val="0"/>
          <c:tx>
            <c:strRef>
              <c:f>Sheet1!$P$1</c:f>
              <c:strCache>
                <c:ptCount val="1"/>
                <c:pt idx="0">
                  <c:v>本专科在校生女学生比例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</a:ln>
            </c:spPr>
          </c:marker>
          <c:cat>
            <c:numRef>
              <c:f>Sheet1!$O$2:$O$37</c:f>
              <c:numCache>
                <c:formatCode>General</c:formatCode>
                <c:ptCount val="36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  <c:pt idx="30">
                  <c:v>2014</c:v>
                </c:pt>
                <c:pt idx="31">
                  <c:v>2015</c:v>
                </c:pt>
                <c:pt idx="32">
                  <c:v>2016</c:v>
                </c:pt>
                <c:pt idx="33">
                  <c:v>2017</c:v>
                </c:pt>
                <c:pt idx="34">
                  <c:v>2018</c:v>
                </c:pt>
                <c:pt idx="35">
                  <c:v>2019</c:v>
                </c:pt>
              </c:numCache>
            </c:numRef>
          </c:cat>
          <c:val>
            <c:numRef>
              <c:f>Sheet1!$P$2:$P$37</c:f>
              <c:numCache>
                <c:formatCode>General</c:formatCode>
                <c:ptCount val="36"/>
                <c:pt idx="0">
                  <c:v>28.64868157065062</c:v>
                </c:pt>
                <c:pt idx="1">
                  <c:v>29.979801538371202</c:v>
                </c:pt>
                <c:pt idx="2">
                  <c:v>31.56851063829787</c:v>
                </c:pt>
                <c:pt idx="3">
                  <c:v>33.011691427987948</c:v>
                </c:pt>
                <c:pt idx="4">
                  <c:v>33.370443874340481</c:v>
                </c:pt>
                <c:pt idx="5">
                  <c:v>33.715959848230156</c:v>
                </c:pt>
                <c:pt idx="6">
                  <c:v>33.698550443593348</c:v>
                </c:pt>
                <c:pt idx="7">
                  <c:v>33.395312423545533</c:v>
                </c:pt>
                <c:pt idx="8">
                  <c:v>33.693462735762679</c:v>
                </c:pt>
                <c:pt idx="9">
                  <c:v>33.602614378053865</c:v>
                </c:pt>
                <c:pt idx="10">
                  <c:v>34.445314311706518</c:v>
                </c:pt>
                <c:pt idx="11">
                  <c:v>35.404624277456655</c:v>
                </c:pt>
                <c:pt idx="12">
                  <c:v>36.427382402115271</c:v>
                </c:pt>
                <c:pt idx="13">
                  <c:v>37.317288306451616</c:v>
                </c:pt>
                <c:pt idx="14">
                  <c:v>38.309669091762501</c:v>
                </c:pt>
                <c:pt idx="15">
                  <c:v>39.199845193749702</c:v>
                </c:pt>
                <c:pt idx="16">
                  <c:v>40.980776493013714</c:v>
                </c:pt>
                <c:pt idx="17">
                  <c:v>42.040413311638645</c:v>
                </c:pt>
                <c:pt idx="18">
                  <c:v>43.951470067304285</c:v>
                </c:pt>
                <c:pt idx="19">
                  <c:v>44.52</c:v>
                </c:pt>
                <c:pt idx="20">
                  <c:v>45.645294338207719</c:v>
                </c:pt>
                <c:pt idx="21">
                  <c:v>47.082175466454942</c:v>
                </c:pt>
                <c:pt idx="22">
                  <c:v>48.061926341699071</c:v>
                </c:pt>
                <c:pt idx="23">
                  <c:v>49.118786142500923</c:v>
                </c:pt>
                <c:pt idx="24">
                  <c:v>49.858982098148459</c:v>
                </c:pt>
                <c:pt idx="25">
                  <c:v>50.476607681321525</c:v>
                </c:pt>
                <c:pt idx="26">
                  <c:v>50.860368809310216</c:v>
                </c:pt>
                <c:pt idx="27">
                  <c:v>51.136877250317291</c:v>
                </c:pt>
                <c:pt idx="28">
                  <c:v>51.349999999999994</c:v>
                </c:pt>
                <c:pt idx="29">
                  <c:v>51.737533976917859</c:v>
                </c:pt>
                <c:pt idx="30">
                  <c:v>52.115451274304327</c:v>
                </c:pt>
                <c:pt idx="31">
                  <c:v>52.420221591707275</c:v>
                </c:pt>
                <c:pt idx="32">
                  <c:v>52.529032381073485</c:v>
                </c:pt>
                <c:pt idx="33">
                  <c:v>52.544221502506417</c:v>
                </c:pt>
                <c:pt idx="34">
                  <c:v>52.538644173501503</c:v>
                </c:pt>
                <c:pt idx="35">
                  <c:v>51.720087393603919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C4-4381-A8B0-FD305AEA39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2681152"/>
        <c:axId val="1"/>
      </c:lineChart>
      <c:catAx>
        <c:axId val="1032681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tickLblSkip val="1"/>
        <c:noMultiLvlLbl val="0"/>
      </c:catAx>
      <c:valAx>
        <c:axId val="1"/>
        <c:scaling>
          <c:orientation val="minMax"/>
          <c:max val="53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crossAx val="1032681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6840671955695361"/>
          <c:y val="0.89673271610279481"/>
          <c:w val="0.3968253968253968"/>
          <c:h val="0.10326728389720516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C203A-DDBD-4F44-BDC5-2F77DAD483A6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F1F9E-7F57-4E57-BC8F-7F8135BCA5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01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4099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7279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3DAAD-B207-4352-9DD5-579A2B66DAE5}" type="slidenum">
              <a:rPr lang="zh-CN" altLang="en-US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68915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3DAAD-B207-4352-9DD5-579A2B66DAE5}" type="slidenum">
              <a:rPr lang="zh-CN" altLang="en-US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85203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08221" y="2348894"/>
            <a:ext cx="11426508" cy="162077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16443" y="4284717"/>
            <a:ext cx="9410065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5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11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66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22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78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33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89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44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1C42-1154-4835-8469-74CEE61A2023}" type="datetimeFigureOut">
              <a:rPr lang="zh-CN" altLang="en-US" smtClean="0"/>
              <a:pPr/>
              <a:t>2025/3/12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1C42-1154-4835-8469-74CEE61A2023}" type="datetimeFigureOut">
              <a:rPr lang="zh-CN" altLang="en-US" smtClean="0"/>
              <a:pPr/>
              <a:t>2025/3/12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746139" y="302802"/>
            <a:ext cx="3024664" cy="645157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72147" y="302802"/>
            <a:ext cx="8849943" cy="645157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1C42-1154-4835-8469-74CEE61A2023}" type="datetimeFigureOut">
              <a:rPr lang="zh-CN" altLang="en-US" smtClean="0"/>
              <a:pPr/>
              <a:t>2025/3/12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1C42-1154-4835-8469-74CEE61A2023}" type="datetimeFigureOut">
              <a:rPr lang="zh-CN" altLang="en-US" smtClean="0"/>
              <a:pPr/>
              <a:t>2025/3/12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ED42943A-8E13-83BB-298C-606DE58F92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14" y="1044327"/>
            <a:ext cx="11201012" cy="8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556789A1-D87A-434F-2046-86EEC64D25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059" y="72022"/>
            <a:ext cx="1310599" cy="128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1900" y="4858813"/>
            <a:ext cx="11426508" cy="1501751"/>
          </a:xfrm>
        </p:spPr>
        <p:txBody>
          <a:bodyPr anchor="t"/>
          <a:lstStyle>
            <a:lvl1pPr algn="l">
              <a:defRPr sz="578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61900" y="3204786"/>
            <a:ext cx="11426508" cy="1654026"/>
          </a:xfrm>
        </p:spPr>
        <p:txBody>
          <a:bodyPr anchor="b"/>
          <a:lstStyle>
            <a:lvl1pPr marL="0" indent="0">
              <a:buNone/>
              <a:defRPr sz="2891">
                <a:solidFill>
                  <a:schemeClr val="tx1">
                    <a:tint val="75000"/>
                  </a:schemeClr>
                </a:solidFill>
              </a:defRPr>
            </a:lvl1pPr>
            <a:lvl2pPr marL="655613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2pPr>
            <a:lvl3pPr marL="1311226" indent="0">
              <a:buNone/>
              <a:defRPr sz="2263">
                <a:solidFill>
                  <a:schemeClr val="tx1">
                    <a:tint val="75000"/>
                  </a:schemeClr>
                </a:solidFill>
              </a:defRPr>
            </a:lvl3pPr>
            <a:lvl4pPr marL="1966839" indent="0">
              <a:buNone/>
              <a:defRPr sz="2011">
                <a:solidFill>
                  <a:schemeClr val="tx1">
                    <a:tint val="75000"/>
                  </a:schemeClr>
                </a:solidFill>
              </a:defRPr>
            </a:lvl4pPr>
            <a:lvl5pPr marL="2622451" indent="0">
              <a:buNone/>
              <a:defRPr sz="2011">
                <a:solidFill>
                  <a:schemeClr val="tx1">
                    <a:tint val="75000"/>
                  </a:schemeClr>
                </a:solidFill>
              </a:defRPr>
            </a:lvl5pPr>
            <a:lvl6pPr marL="3278064" indent="0">
              <a:buNone/>
              <a:defRPr sz="2011">
                <a:solidFill>
                  <a:schemeClr val="tx1">
                    <a:tint val="75000"/>
                  </a:schemeClr>
                </a:solidFill>
              </a:defRPr>
            </a:lvl6pPr>
            <a:lvl7pPr marL="3933677" indent="0">
              <a:buNone/>
              <a:defRPr sz="2011">
                <a:solidFill>
                  <a:schemeClr val="tx1">
                    <a:tint val="75000"/>
                  </a:schemeClr>
                </a:solidFill>
              </a:defRPr>
            </a:lvl7pPr>
            <a:lvl8pPr marL="4589290" indent="0">
              <a:buNone/>
              <a:defRPr sz="2011">
                <a:solidFill>
                  <a:schemeClr val="tx1">
                    <a:tint val="75000"/>
                  </a:schemeClr>
                </a:solidFill>
              </a:defRPr>
            </a:lvl8pPr>
            <a:lvl9pPr marL="5244903" indent="0">
              <a:buNone/>
              <a:defRPr sz="20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1C42-1154-4835-8469-74CEE61A2023}" type="datetimeFigureOut">
              <a:rPr lang="zh-CN" altLang="en-US" smtClean="0"/>
              <a:pPr/>
              <a:t>2025/3/12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72148" y="1764295"/>
            <a:ext cx="5937302" cy="4990084"/>
          </a:xfrm>
        </p:spPr>
        <p:txBody>
          <a:bodyPr/>
          <a:lstStyle>
            <a:lvl1pPr>
              <a:defRPr sz="4023"/>
            </a:lvl1pPr>
            <a:lvl2pPr>
              <a:defRPr sz="3394"/>
            </a:lvl2pPr>
            <a:lvl3pPr>
              <a:defRPr sz="2891"/>
            </a:lvl3pPr>
            <a:lvl4pPr>
              <a:defRPr sz="2640"/>
            </a:lvl4pPr>
            <a:lvl5pPr>
              <a:defRPr sz="2640"/>
            </a:lvl5pPr>
            <a:lvl6pPr>
              <a:defRPr sz="2640"/>
            </a:lvl6pPr>
            <a:lvl7pPr>
              <a:defRPr sz="2640"/>
            </a:lvl7pPr>
            <a:lvl8pPr>
              <a:defRPr sz="2640"/>
            </a:lvl8pPr>
            <a:lvl9pPr>
              <a:defRPr sz="264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833500" y="1764295"/>
            <a:ext cx="5937302" cy="4990084"/>
          </a:xfrm>
        </p:spPr>
        <p:txBody>
          <a:bodyPr/>
          <a:lstStyle>
            <a:lvl1pPr>
              <a:defRPr sz="4023"/>
            </a:lvl1pPr>
            <a:lvl2pPr>
              <a:defRPr sz="3394"/>
            </a:lvl2pPr>
            <a:lvl3pPr>
              <a:defRPr sz="2891"/>
            </a:lvl3pPr>
            <a:lvl4pPr>
              <a:defRPr sz="2640"/>
            </a:lvl4pPr>
            <a:lvl5pPr>
              <a:defRPr sz="2640"/>
            </a:lvl5pPr>
            <a:lvl6pPr>
              <a:defRPr sz="2640"/>
            </a:lvl6pPr>
            <a:lvl7pPr>
              <a:defRPr sz="2640"/>
            </a:lvl7pPr>
            <a:lvl8pPr>
              <a:defRPr sz="2640"/>
            </a:lvl8pPr>
            <a:lvl9pPr>
              <a:defRPr sz="264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1C42-1154-4835-8469-74CEE61A2023}" type="datetimeFigureOut">
              <a:rPr lang="zh-CN" altLang="en-US" smtClean="0"/>
              <a:pPr/>
              <a:t>2025/3/12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72148" y="1692534"/>
            <a:ext cx="5939637" cy="705367"/>
          </a:xfrm>
        </p:spPr>
        <p:txBody>
          <a:bodyPr anchor="b"/>
          <a:lstStyle>
            <a:lvl1pPr marL="0" indent="0">
              <a:buNone/>
              <a:defRPr sz="3394" b="1"/>
            </a:lvl1pPr>
            <a:lvl2pPr marL="655613" indent="0">
              <a:buNone/>
              <a:defRPr sz="2891" b="1"/>
            </a:lvl2pPr>
            <a:lvl3pPr marL="1311226" indent="0">
              <a:buNone/>
              <a:defRPr sz="2640" b="1"/>
            </a:lvl3pPr>
            <a:lvl4pPr marL="1966839" indent="0">
              <a:buNone/>
              <a:defRPr sz="2263" b="1"/>
            </a:lvl4pPr>
            <a:lvl5pPr marL="2622451" indent="0">
              <a:buNone/>
              <a:defRPr sz="2263" b="1"/>
            </a:lvl5pPr>
            <a:lvl6pPr marL="3278064" indent="0">
              <a:buNone/>
              <a:defRPr sz="2263" b="1"/>
            </a:lvl6pPr>
            <a:lvl7pPr marL="3933677" indent="0">
              <a:buNone/>
              <a:defRPr sz="2263" b="1"/>
            </a:lvl7pPr>
            <a:lvl8pPr marL="4589290" indent="0">
              <a:buNone/>
              <a:defRPr sz="2263" b="1"/>
            </a:lvl8pPr>
            <a:lvl9pPr marL="5244903" indent="0">
              <a:buNone/>
              <a:defRPr sz="226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72148" y="2397901"/>
            <a:ext cx="5939637" cy="4356478"/>
          </a:xfrm>
        </p:spPr>
        <p:txBody>
          <a:bodyPr/>
          <a:lstStyle>
            <a:lvl1pPr>
              <a:defRPr sz="3394"/>
            </a:lvl1pPr>
            <a:lvl2pPr>
              <a:defRPr sz="2891"/>
            </a:lvl2pPr>
            <a:lvl3pPr>
              <a:defRPr sz="2640"/>
            </a:lvl3pPr>
            <a:lvl4pPr>
              <a:defRPr sz="2263"/>
            </a:lvl4pPr>
            <a:lvl5pPr>
              <a:defRPr sz="2263"/>
            </a:lvl5pPr>
            <a:lvl6pPr>
              <a:defRPr sz="2263"/>
            </a:lvl6pPr>
            <a:lvl7pPr>
              <a:defRPr sz="2263"/>
            </a:lvl7pPr>
            <a:lvl8pPr>
              <a:defRPr sz="2263"/>
            </a:lvl8pPr>
            <a:lvl9pPr>
              <a:defRPr sz="226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828833" y="1692534"/>
            <a:ext cx="5941970" cy="705367"/>
          </a:xfrm>
        </p:spPr>
        <p:txBody>
          <a:bodyPr anchor="b"/>
          <a:lstStyle>
            <a:lvl1pPr marL="0" indent="0">
              <a:buNone/>
              <a:defRPr sz="3394" b="1"/>
            </a:lvl1pPr>
            <a:lvl2pPr marL="655613" indent="0">
              <a:buNone/>
              <a:defRPr sz="2891" b="1"/>
            </a:lvl2pPr>
            <a:lvl3pPr marL="1311226" indent="0">
              <a:buNone/>
              <a:defRPr sz="2640" b="1"/>
            </a:lvl3pPr>
            <a:lvl4pPr marL="1966839" indent="0">
              <a:buNone/>
              <a:defRPr sz="2263" b="1"/>
            </a:lvl4pPr>
            <a:lvl5pPr marL="2622451" indent="0">
              <a:buNone/>
              <a:defRPr sz="2263" b="1"/>
            </a:lvl5pPr>
            <a:lvl6pPr marL="3278064" indent="0">
              <a:buNone/>
              <a:defRPr sz="2263" b="1"/>
            </a:lvl6pPr>
            <a:lvl7pPr marL="3933677" indent="0">
              <a:buNone/>
              <a:defRPr sz="2263" b="1"/>
            </a:lvl7pPr>
            <a:lvl8pPr marL="4589290" indent="0">
              <a:buNone/>
              <a:defRPr sz="2263" b="1"/>
            </a:lvl8pPr>
            <a:lvl9pPr marL="5244903" indent="0">
              <a:buNone/>
              <a:defRPr sz="226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828833" y="2397901"/>
            <a:ext cx="5941970" cy="4356478"/>
          </a:xfrm>
        </p:spPr>
        <p:txBody>
          <a:bodyPr/>
          <a:lstStyle>
            <a:lvl1pPr>
              <a:defRPr sz="3394"/>
            </a:lvl1pPr>
            <a:lvl2pPr>
              <a:defRPr sz="2891"/>
            </a:lvl2pPr>
            <a:lvl3pPr>
              <a:defRPr sz="2640"/>
            </a:lvl3pPr>
            <a:lvl4pPr>
              <a:defRPr sz="2263"/>
            </a:lvl4pPr>
            <a:lvl5pPr>
              <a:defRPr sz="2263"/>
            </a:lvl5pPr>
            <a:lvl6pPr>
              <a:defRPr sz="2263"/>
            </a:lvl6pPr>
            <a:lvl7pPr>
              <a:defRPr sz="2263"/>
            </a:lvl7pPr>
            <a:lvl8pPr>
              <a:defRPr sz="2263"/>
            </a:lvl8pPr>
            <a:lvl9pPr>
              <a:defRPr sz="226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1C42-1154-4835-8469-74CEE61A2023}" type="datetimeFigureOut">
              <a:rPr lang="zh-CN" altLang="en-US" smtClean="0"/>
              <a:pPr/>
              <a:t>2025/3/12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1C42-1154-4835-8469-74CEE61A2023}" type="datetimeFigureOut">
              <a:rPr lang="zh-CN" altLang="en-US" smtClean="0"/>
              <a:pPr/>
              <a:t>2025/3/12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1C42-1154-4835-8469-74CEE61A2023}" type="datetimeFigureOut">
              <a:rPr lang="zh-CN" altLang="en-US" smtClean="0"/>
              <a:pPr/>
              <a:t>2025/3/12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2149" y="301050"/>
            <a:ext cx="4422638" cy="1281214"/>
          </a:xfrm>
        </p:spPr>
        <p:txBody>
          <a:bodyPr anchor="b"/>
          <a:lstStyle>
            <a:lvl1pPr algn="l">
              <a:defRPr sz="2891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55820" y="301051"/>
            <a:ext cx="7514983" cy="6453328"/>
          </a:xfrm>
        </p:spPr>
        <p:txBody>
          <a:bodyPr/>
          <a:lstStyle>
            <a:lvl1pPr>
              <a:defRPr sz="4651"/>
            </a:lvl1pPr>
            <a:lvl2pPr>
              <a:defRPr sz="4023"/>
            </a:lvl2pPr>
            <a:lvl3pPr>
              <a:defRPr sz="3394"/>
            </a:lvl3pPr>
            <a:lvl4pPr>
              <a:defRPr sz="2891"/>
            </a:lvl4pPr>
            <a:lvl5pPr>
              <a:defRPr sz="2891"/>
            </a:lvl5pPr>
            <a:lvl6pPr>
              <a:defRPr sz="2891"/>
            </a:lvl6pPr>
            <a:lvl7pPr>
              <a:defRPr sz="2891"/>
            </a:lvl7pPr>
            <a:lvl8pPr>
              <a:defRPr sz="2891"/>
            </a:lvl8pPr>
            <a:lvl9pPr>
              <a:defRPr sz="289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72149" y="1582265"/>
            <a:ext cx="4422638" cy="5172114"/>
          </a:xfrm>
        </p:spPr>
        <p:txBody>
          <a:bodyPr/>
          <a:lstStyle>
            <a:lvl1pPr marL="0" indent="0">
              <a:buNone/>
              <a:defRPr sz="2011"/>
            </a:lvl1pPr>
            <a:lvl2pPr marL="655613" indent="0">
              <a:buNone/>
              <a:defRPr sz="1760"/>
            </a:lvl2pPr>
            <a:lvl3pPr marL="1311226" indent="0">
              <a:buNone/>
              <a:defRPr sz="1383"/>
            </a:lvl3pPr>
            <a:lvl4pPr marL="1966839" indent="0">
              <a:buNone/>
              <a:defRPr sz="1257"/>
            </a:lvl4pPr>
            <a:lvl5pPr marL="2622451" indent="0">
              <a:buNone/>
              <a:defRPr sz="1257"/>
            </a:lvl5pPr>
            <a:lvl6pPr marL="3278064" indent="0">
              <a:buNone/>
              <a:defRPr sz="1257"/>
            </a:lvl6pPr>
            <a:lvl7pPr marL="3933677" indent="0">
              <a:buNone/>
              <a:defRPr sz="1257"/>
            </a:lvl7pPr>
            <a:lvl8pPr marL="4589290" indent="0">
              <a:buNone/>
              <a:defRPr sz="1257"/>
            </a:lvl8pPr>
            <a:lvl9pPr marL="5244903" indent="0">
              <a:buNone/>
              <a:defRPr sz="125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1C42-1154-4835-8469-74CEE61A2023}" type="datetimeFigureOut">
              <a:rPr lang="zh-CN" altLang="en-US" smtClean="0"/>
              <a:pPr/>
              <a:t>2025/3/12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34912" y="5292885"/>
            <a:ext cx="8065770" cy="624855"/>
          </a:xfrm>
        </p:spPr>
        <p:txBody>
          <a:bodyPr anchor="b"/>
          <a:lstStyle>
            <a:lvl1pPr algn="l">
              <a:defRPr sz="2891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634912" y="675613"/>
            <a:ext cx="8065770" cy="4536758"/>
          </a:xfrm>
        </p:spPr>
        <p:txBody>
          <a:bodyPr/>
          <a:lstStyle>
            <a:lvl1pPr marL="0" indent="0">
              <a:buNone/>
              <a:defRPr sz="4651"/>
            </a:lvl1pPr>
            <a:lvl2pPr marL="655613" indent="0">
              <a:buNone/>
              <a:defRPr sz="4023"/>
            </a:lvl2pPr>
            <a:lvl3pPr marL="1311226" indent="0">
              <a:buNone/>
              <a:defRPr sz="3394"/>
            </a:lvl3pPr>
            <a:lvl4pPr marL="1966839" indent="0">
              <a:buNone/>
              <a:defRPr sz="2891"/>
            </a:lvl4pPr>
            <a:lvl5pPr marL="2622451" indent="0">
              <a:buNone/>
              <a:defRPr sz="2891"/>
            </a:lvl5pPr>
            <a:lvl6pPr marL="3278064" indent="0">
              <a:buNone/>
              <a:defRPr sz="2891"/>
            </a:lvl6pPr>
            <a:lvl7pPr marL="3933677" indent="0">
              <a:buNone/>
              <a:defRPr sz="2891"/>
            </a:lvl7pPr>
            <a:lvl8pPr marL="4589290" indent="0">
              <a:buNone/>
              <a:defRPr sz="2891"/>
            </a:lvl8pPr>
            <a:lvl9pPr marL="5244903" indent="0">
              <a:buNone/>
              <a:defRPr sz="2891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634912" y="5917739"/>
            <a:ext cx="8065770" cy="887398"/>
          </a:xfrm>
        </p:spPr>
        <p:txBody>
          <a:bodyPr/>
          <a:lstStyle>
            <a:lvl1pPr marL="0" indent="0">
              <a:buNone/>
              <a:defRPr sz="2011"/>
            </a:lvl1pPr>
            <a:lvl2pPr marL="655613" indent="0">
              <a:buNone/>
              <a:defRPr sz="1760"/>
            </a:lvl2pPr>
            <a:lvl3pPr marL="1311226" indent="0">
              <a:buNone/>
              <a:defRPr sz="1383"/>
            </a:lvl3pPr>
            <a:lvl4pPr marL="1966839" indent="0">
              <a:buNone/>
              <a:defRPr sz="1257"/>
            </a:lvl4pPr>
            <a:lvl5pPr marL="2622451" indent="0">
              <a:buNone/>
              <a:defRPr sz="1257"/>
            </a:lvl5pPr>
            <a:lvl6pPr marL="3278064" indent="0">
              <a:buNone/>
              <a:defRPr sz="1257"/>
            </a:lvl6pPr>
            <a:lvl7pPr marL="3933677" indent="0">
              <a:buNone/>
              <a:defRPr sz="1257"/>
            </a:lvl7pPr>
            <a:lvl8pPr marL="4589290" indent="0">
              <a:buNone/>
              <a:defRPr sz="1257"/>
            </a:lvl8pPr>
            <a:lvl9pPr marL="5244903" indent="0">
              <a:buNone/>
              <a:defRPr sz="125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1C42-1154-4835-8469-74CEE61A2023}" type="datetimeFigureOut">
              <a:rPr lang="zh-CN" altLang="en-US" smtClean="0"/>
              <a:pPr/>
              <a:t>2025/3/12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72148" y="302802"/>
            <a:ext cx="12098655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72148" y="1764295"/>
            <a:ext cx="12098655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72148" y="7008172"/>
            <a:ext cx="3136689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B1C42-1154-4835-8469-74CEE61A2023}" type="datetimeFigureOut">
              <a:rPr lang="zh-CN" altLang="en-US" smtClean="0"/>
              <a:pPr/>
              <a:t>2025/3/12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593009" y="7008172"/>
            <a:ext cx="4256934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634114" y="7008172"/>
            <a:ext cx="3136689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9B515-4A24-4868-9827-5976A68D0E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11226" rtl="0" eaLnBrk="1" latinLnBrk="0" hangingPunct="1">
        <a:spcBef>
          <a:spcPct val="0"/>
        </a:spcBef>
        <a:buNone/>
        <a:defRPr sz="628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1710" indent="-491710" algn="l" defTabSz="1311226" rtl="0" eaLnBrk="1" latinLnBrk="0" hangingPunct="1">
        <a:spcBef>
          <a:spcPct val="20000"/>
        </a:spcBef>
        <a:buFont typeface="Arial" pitchFamily="34" charset="0"/>
        <a:buChar char="•"/>
        <a:defRPr sz="4651" kern="1200">
          <a:solidFill>
            <a:schemeClr val="tx1"/>
          </a:solidFill>
          <a:latin typeface="+mn-lt"/>
          <a:ea typeface="+mn-ea"/>
          <a:cs typeface="+mn-cs"/>
        </a:defRPr>
      </a:lvl1pPr>
      <a:lvl2pPr marL="1065371" indent="-409758" algn="l" defTabSz="1311226" rtl="0" eaLnBrk="1" latinLnBrk="0" hangingPunct="1">
        <a:spcBef>
          <a:spcPct val="20000"/>
        </a:spcBef>
        <a:buFont typeface="Arial" pitchFamily="34" charset="0"/>
        <a:buChar char="–"/>
        <a:defRPr sz="4023" kern="1200">
          <a:solidFill>
            <a:schemeClr val="tx1"/>
          </a:solidFill>
          <a:latin typeface="+mn-lt"/>
          <a:ea typeface="+mn-ea"/>
          <a:cs typeface="+mn-cs"/>
        </a:defRPr>
      </a:lvl2pPr>
      <a:lvl3pPr marL="1639032" indent="-327806" algn="l" defTabSz="1311226" rtl="0" eaLnBrk="1" latinLnBrk="0" hangingPunct="1">
        <a:spcBef>
          <a:spcPct val="20000"/>
        </a:spcBef>
        <a:buFont typeface="Arial" pitchFamily="34" charset="0"/>
        <a:buChar char="•"/>
        <a:defRPr sz="3394" kern="1200">
          <a:solidFill>
            <a:schemeClr val="tx1"/>
          </a:solidFill>
          <a:latin typeface="+mn-lt"/>
          <a:ea typeface="+mn-ea"/>
          <a:cs typeface="+mn-cs"/>
        </a:defRPr>
      </a:lvl3pPr>
      <a:lvl4pPr marL="2294645" indent="-327806" algn="l" defTabSz="1311226" rtl="0" eaLnBrk="1" latinLnBrk="0" hangingPunct="1">
        <a:spcBef>
          <a:spcPct val="20000"/>
        </a:spcBef>
        <a:buFont typeface="Arial" pitchFamily="34" charset="0"/>
        <a:buChar char="–"/>
        <a:defRPr sz="2891" kern="1200">
          <a:solidFill>
            <a:schemeClr val="tx1"/>
          </a:solidFill>
          <a:latin typeface="+mn-lt"/>
          <a:ea typeface="+mn-ea"/>
          <a:cs typeface="+mn-cs"/>
        </a:defRPr>
      </a:lvl4pPr>
      <a:lvl5pPr marL="2950258" indent="-327806" algn="l" defTabSz="1311226" rtl="0" eaLnBrk="1" latinLnBrk="0" hangingPunct="1">
        <a:spcBef>
          <a:spcPct val="20000"/>
        </a:spcBef>
        <a:buFont typeface="Arial" pitchFamily="34" charset="0"/>
        <a:buChar char="»"/>
        <a:defRPr sz="2891" kern="1200">
          <a:solidFill>
            <a:schemeClr val="tx1"/>
          </a:solidFill>
          <a:latin typeface="+mn-lt"/>
          <a:ea typeface="+mn-ea"/>
          <a:cs typeface="+mn-cs"/>
        </a:defRPr>
      </a:lvl5pPr>
      <a:lvl6pPr marL="3605871" indent="-327806" algn="l" defTabSz="1311226" rtl="0" eaLnBrk="1" latinLnBrk="0" hangingPunct="1">
        <a:spcBef>
          <a:spcPct val="20000"/>
        </a:spcBef>
        <a:buFont typeface="Arial" pitchFamily="34" charset="0"/>
        <a:buChar char="•"/>
        <a:defRPr sz="2891" kern="1200">
          <a:solidFill>
            <a:schemeClr val="tx1"/>
          </a:solidFill>
          <a:latin typeface="+mn-lt"/>
          <a:ea typeface="+mn-ea"/>
          <a:cs typeface="+mn-cs"/>
        </a:defRPr>
      </a:lvl6pPr>
      <a:lvl7pPr marL="4261484" indent="-327806" algn="l" defTabSz="1311226" rtl="0" eaLnBrk="1" latinLnBrk="0" hangingPunct="1">
        <a:spcBef>
          <a:spcPct val="20000"/>
        </a:spcBef>
        <a:buFont typeface="Arial" pitchFamily="34" charset="0"/>
        <a:buChar char="•"/>
        <a:defRPr sz="2891" kern="1200">
          <a:solidFill>
            <a:schemeClr val="tx1"/>
          </a:solidFill>
          <a:latin typeface="+mn-lt"/>
          <a:ea typeface="+mn-ea"/>
          <a:cs typeface="+mn-cs"/>
        </a:defRPr>
      </a:lvl7pPr>
      <a:lvl8pPr marL="4917096" indent="-327806" algn="l" defTabSz="1311226" rtl="0" eaLnBrk="1" latinLnBrk="0" hangingPunct="1">
        <a:spcBef>
          <a:spcPct val="20000"/>
        </a:spcBef>
        <a:buFont typeface="Arial" pitchFamily="34" charset="0"/>
        <a:buChar char="•"/>
        <a:defRPr sz="2891" kern="1200">
          <a:solidFill>
            <a:schemeClr val="tx1"/>
          </a:solidFill>
          <a:latin typeface="+mn-lt"/>
          <a:ea typeface="+mn-ea"/>
          <a:cs typeface="+mn-cs"/>
        </a:defRPr>
      </a:lvl8pPr>
      <a:lvl9pPr marL="5572709" indent="-327806" algn="l" defTabSz="1311226" rtl="0" eaLnBrk="1" latinLnBrk="0" hangingPunct="1">
        <a:spcBef>
          <a:spcPct val="20000"/>
        </a:spcBef>
        <a:buFont typeface="Arial" pitchFamily="34" charset="0"/>
        <a:buChar char="•"/>
        <a:defRPr sz="28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11226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55613" algn="l" defTabSz="1311226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11226" algn="l" defTabSz="1311226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1966839" algn="l" defTabSz="1311226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22451" algn="l" defTabSz="1311226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278064" algn="l" defTabSz="1311226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3933677" algn="l" defTabSz="1311226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589290" algn="l" defTabSz="1311226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244903" algn="l" defTabSz="1311226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idianzixun.com/channel/w/lindsay%20fox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idianzixun.com/channel/w/college%20courses" TargetMode="External"/><Relationship Id="rId4" Type="http://schemas.openxmlformats.org/officeDocument/2006/relationships/hyperlink" Target="http://www.yidianzixun.com/channel/w/susanna%20loeb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3.wmf"/><Relationship Id="rId7" Type="http://schemas.openxmlformats.org/officeDocument/2006/relationships/image" Target="../media/image2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26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9.wmf"/><Relationship Id="rId7" Type="http://schemas.openxmlformats.org/officeDocument/2006/relationships/image" Target="../media/image25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26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deas.repec.org/a/eee/pubeco/v196y2021ics0047272721000074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deas.repec.org/s/eee/pubeco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Administrator\Desktop\财大ppt模板\B10PPT模板（二）宽屏-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" y="0"/>
            <a:ext cx="13440884" cy="756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文本框 1"/>
          <p:cNvSpPr txBox="1">
            <a:spLocks noChangeArrowheads="1"/>
          </p:cNvSpPr>
          <p:nvPr/>
        </p:nvSpPr>
        <p:spPr bwMode="auto">
          <a:xfrm>
            <a:off x="1005866" y="3855727"/>
            <a:ext cx="11432978" cy="322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zh-CN" altLang="en-US" sz="3528" b="1" dirty="0">
                <a:latin typeface="楷体" panose="02010609060101010101" pitchFamily="49" charset="-122"/>
                <a:ea typeface="楷体" panose="02010609060101010101" pitchFamily="49" charset="-122"/>
              </a:rPr>
              <a:t>郭峰</a:t>
            </a:r>
            <a:endParaRPr lang="en-US" altLang="zh-CN" sz="3528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2315" dirty="0">
                <a:latin typeface="楷体" panose="02010609060101010101" pitchFamily="49" charset="-122"/>
                <a:ea typeface="楷体" panose="02010609060101010101" pitchFamily="49" charset="-122"/>
              </a:rPr>
              <a:t>上海财经大学公共经济与管理学院</a:t>
            </a:r>
            <a:endParaRPr lang="en-US" altLang="zh-CN" sz="2315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2315" dirty="0">
                <a:latin typeface="楷体" panose="02010609060101010101" pitchFamily="49" charset="-122"/>
                <a:ea typeface="楷体" panose="02010609060101010101" pitchFamily="49" charset="-122"/>
              </a:rPr>
              <a:t>上海财经大学数实融合与智能决策交叉实验室</a:t>
            </a:r>
            <a:endParaRPr lang="en-US" altLang="zh-CN" sz="2315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sz="2315" dirty="0">
                <a:latin typeface="楷体" panose="02010609060101010101" pitchFamily="49" charset="-122"/>
                <a:ea typeface="楷体" panose="02010609060101010101" pitchFamily="49" charset="-122"/>
              </a:rPr>
              <a:t>2025</a:t>
            </a:r>
            <a:r>
              <a:rPr lang="zh-CN" altLang="en-US" sz="2315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315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315" dirty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endParaRPr lang="en-US" altLang="zh-CN" sz="2315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sz="3528" b="1" i="1" dirty="0">
              <a:latin typeface="Times New Roman" panose="02020603050405020304" pitchFamily="18" charset="0"/>
            </a:endParaRPr>
          </a:p>
        </p:txBody>
      </p:sp>
      <p:pic>
        <p:nvPicPr>
          <p:cNvPr id="3076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14" y="425663"/>
            <a:ext cx="1943133" cy="188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图片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31" y="362645"/>
            <a:ext cx="3231554" cy="6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标题 1"/>
          <p:cNvSpPr>
            <a:spLocks noGrp="1" noChangeArrowheads="1"/>
          </p:cNvSpPr>
          <p:nvPr>
            <p:ph type="ctrTitle"/>
          </p:nvPr>
        </p:nvSpPr>
        <p:spPr>
          <a:xfrm>
            <a:off x="845765" y="1933774"/>
            <a:ext cx="11425975" cy="1988649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4000" b="1" dirty="0">
                <a:solidFill>
                  <a:srgbClr val="7C1D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4000" b="1" dirty="0">
                <a:solidFill>
                  <a:srgbClr val="7C1D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4000" b="1" dirty="0">
                <a:solidFill>
                  <a:srgbClr val="7C1D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讲 知识改变命运</a:t>
            </a:r>
            <a:br>
              <a:rPr lang="en-US" altLang="zh-CN" sz="7200" b="1" dirty="0"/>
            </a:br>
            <a:r>
              <a:rPr lang="en-US" altLang="zh-CN" sz="2800" b="1" dirty="0">
                <a:solidFill>
                  <a:srgbClr val="7C1D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 dirty="0">
                <a:solidFill>
                  <a:srgbClr val="7C1D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人口与教育问题的大数据分析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2024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4171" y="1705214"/>
            <a:ext cx="11233904" cy="5485053"/>
          </a:xfrm>
        </p:spPr>
        <p:txBody>
          <a:bodyPr>
            <a:normAutofit/>
          </a:bodyPr>
          <a:lstStyle/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相较于其他社会科学专业，主修经济学使学生早期职业的年薪增加了约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22000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美元（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46%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），这与经济学专业和其他社会科学专业的收入差距相当，表明这些差异几乎完全是由于专业的选择，而非个人能力的内在差异。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3017" dirty="0"/>
          </a:p>
          <a:p>
            <a:endParaRPr lang="en-US" altLang="zh-CN" sz="3017" dirty="0"/>
          </a:p>
          <a:p>
            <a:endParaRPr lang="en-US" altLang="zh-CN" sz="3017" dirty="0"/>
          </a:p>
          <a:p>
            <a:endParaRPr lang="en-US" altLang="zh-CN" sz="3017" dirty="0"/>
          </a:p>
          <a:p>
            <a:endParaRPr lang="en-US" altLang="zh-CN" sz="3017" dirty="0"/>
          </a:p>
          <a:p>
            <a:endParaRPr lang="en-US" altLang="zh-CN" sz="3017" dirty="0"/>
          </a:p>
          <a:p>
            <a:endParaRPr lang="en-US" altLang="zh-CN" sz="3017" dirty="0"/>
          </a:p>
          <a:p>
            <a:endParaRPr lang="en-US" altLang="zh-CN" sz="3017" dirty="0"/>
          </a:p>
          <a:p>
            <a:endParaRPr lang="en-US" altLang="zh-CN" sz="3017" dirty="0"/>
          </a:p>
          <a:p>
            <a:endParaRPr lang="en-US" altLang="zh-CN" sz="3017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453" y="3008590"/>
            <a:ext cx="6235832" cy="40124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9FCA07F-5CE7-C77C-DD6B-B4C8E0603AAF}"/>
              </a:ext>
            </a:extLst>
          </p:cNvPr>
          <p:cNvSpPr txBox="1"/>
          <p:nvPr/>
        </p:nvSpPr>
        <p:spPr>
          <a:xfrm>
            <a:off x="1680915" y="7020990"/>
            <a:ext cx="67219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sz="1600" dirty="0"/>
              <a:t>资料来源：</a:t>
            </a:r>
            <a:r>
              <a:rPr lang="en-US" altLang="zh-CN" sz="1600" dirty="0"/>
              <a:t>https://mp.weixin.qq.com/s/lfmKW2QNkX7HicWrUSISNw</a:t>
            </a:r>
            <a:endParaRPr lang="zh-CN" altLang="en-US" sz="16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FB431B2-21D3-1B87-CDBE-72A37A9DA1BA}"/>
              </a:ext>
            </a:extLst>
          </p:cNvPr>
          <p:cNvSpPr txBox="1"/>
          <p:nvPr/>
        </p:nvSpPr>
        <p:spPr>
          <a:xfrm>
            <a:off x="687317" y="1076880"/>
            <a:ext cx="6721928" cy="5831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/>
            </a:lvl1pPr>
          </a:lstStyle>
          <a:p>
            <a:pPr marL="390525" indent="-390525" defTabSz="1042988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Times New Roman" panose="02020603050405020304" pitchFamily="18" charset="0"/>
                <a:ea typeface="楷体" panose="02010609060101010101" pitchFamily="49" charset="-122"/>
              </a:rPr>
              <a:t>学习经济学会使你富有吗</a:t>
            </a: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C809CECE-E287-FF74-A38C-9038032AC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682" y="108223"/>
            <a:ext cx="12098655" cy="1260211"/>
          </a:xfrm>
        </p:spPr>
        <p:txBody>
          <a:bodyPr>
            <a:normAutofit/>
          </a:bodyPr>
          <a:lstStyle/>
          <a:p>
            <a:pPr algn="l" defTabSz="1042988" fontAlgn="base">
              <a:spcAft>
                <a:spcPct val="0"/>
              </a:spcAft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经济学教育回报</a:t>
            </a:r>
          </a:p>
        </p:txBody>
      </p:sp>
      <p:sp>
        <p:nvSpPr>
          <p:cNvPr id="2" name="灯片编号占位符 3">
            <a:extLst>
              <a:ext uri="{FF2B5EF4-FFF2-40B4-BE49-F238E27FC236}">
                <a16:creationId xmlns:a16="http://schemas.microsoft.com/office/drawing/2014/main" id="{7C1B034D-26C2-898D-921E-4177CDB55097}"/>
              </a:ext>
            </a:extLst>
          </p:cNvPr>
          <p:cNvSpPr txBox="1">
            <a:spLocks/>
          </p:cNvSpPr>
          <p:nvPr/>
        </p:nvSpPr>
        <p:spPr>
          <a:xfrm>
            <a:off x="10298270" y="7092999"/>
            <a:ext cx="3136689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defPPr>
              <a:defRPr lang="zh-CN"/>
            </a:defPPr>
            <a:lvl1pPr marL="0" algn="r" defTabSz="1043056" rtl="0" eaLnBrk="1" latinLnBrk="0" hangingPunct="1">
              <a:defRPr sz="17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44961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2803" y="1089463"/>
            <a:ext cx="11315390" cy="6010649"/>
          </a:xfrm>
        </p:spPr>
        <p:txBody>
          <a:bodyPr>
            <a:normAutofit/>
          </a:bodyPr>
          <a:lstStyle/>
          <a:p>
            <a:pPr marL="390525" indent="-390525" defTabSz="1042988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应试教育的弊端：分数越高，创业概率越低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运用高考数据、工商管理部门企业注册数据以及就业调查数据发现，高考成绩每增加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单位，创业的可能性下降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10%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98956" y="6807725"/>
            <a:ext cx="11315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Bai, C. E., </a:t>
            </a:r>
            <a:r>
              <a:rPr lang="en-US" altLang="zh-CN" sz="1600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Jia</a:t>
            </a:r>
            <a:r>
              <a:rPr lang="en-US" altLang="zh-CN" sz="1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 R., Li, H., &amp; Wang, X. (2021). Entrepreneurial reluctance: talent and firm creation in China. NBER WORKING PAPER SERIES. Working Paper 28865.</a:t>
            </a:r>
            <a:endParaRPr lang="zh-CN" altLang="en-US" sz="16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051" y="2898052"/>
            <a:ext cx="6511112" cy="3617285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FA678BD1-BBE7-D202-3103-C3521FF7E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682" y="108223"/>
            <a:ext cx="12098655" cy="1260211"/>
          </a:xfrm>
        </p:spPr>
        <p:txBody>
          <a:bodyPr>
            <a:normAutofit/>
          </a:bodyPr>
          <a:lstStyle/>
          <a:p>
            <a:pPr algn="l" defTabSz="1042988" fontAlgn="base">
              <a:spcAft>
                <a:spcPct val="0"/>
              </a:spcAft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应试教育回报</a:t>
            </a:r>
          </a:p>
        </p:txBody>
      </p:sp>
      <p:sp>
        <p:nvSpPr>
          <p:cNvPr id="2" name="灯片编号占位符 3">
            <a:extLst>
              <a:ext uri="{FF2B5EF4-FFF2-40B4-BE49-F238E27FC236}">
                <a16:creationId xmlns:a16="http://schemas.microsoft.com/office/drawing/2014/main" id="{AA2FB94D-EFA8-710B-681E-D621CCEA486B}"/>
              </a:ext>
            </a:extLst>
          </p:cNvPr>
          <p:cNvSpPr txBox="1">
            <a:spLocks/>
          </p:cNvSpPr>
          <p:nvPr/>
        </p:nvSpPr>
        <p:spPr>
          <a:xfrm>
            <a:off x="10298270" y="7092999"/>
            <a:ext cx="3136689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defPPr>
              <a:defRPr lang="zh-CN"/>
            </a:defPPr>
            <a:lvl1pPr marL="0" algn="r" defTabSz="1043056" rtl="0" eaLnBrk="1" latinLnBrk="0" hangingPunct="1">
              <a:defRPr sz="17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79044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7476" y="-35860"/>
            <a:ext cx="12098655" cy="1260211"/>
          </a:xfrm>
        </p:spPr>
        <p:txBody>
          <a:bodyPr>
            <a:normAutofit/>
          </a:bodyPr>
          <a:lstStyle/>
          <a:p>
            <a:pPr algn="l" defTabSz="1042988" fontAlgn="base">
              <a:lnSpc>
                <a:spcPct val="150000"/>
              </a:lnSpc>
              <a:spcAft>
                <a:spcPct val="0"/>
              </a:spcAft>
              <a:buSzPct val="100000"/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互联网时代教育变革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623" y="2129736"/>
            <a:ext cx="6828360" cy="433877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97194" y="6665667"/>
            <a:ext cx="117365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err="1">
                <a:solidFill>
                  <a:srgbClr val="1D1D1D"/>
                </a:solidFill>
                <a:latin typeface="PingFangSC-Regular"/>
              </a:rPr>
              <a:t>Bettinger</a:t>
            </a:r>
            <a:r>
              <a:rPr lang="en-US" altLang="zh-CN" sz="1600" dirty="0">
                <a:solidFill>
                  <a:srgbClr val="1D1D1D"/>
                </a:solidFill>
                <a:latin typeface="PingFangSC-Regular"/>
              </a:rPr>
              <a:t>, Eric P., </a:t>
            </a:r>
            <a:r>
              <a:rPr lang="en-US" altLang="zh-CN" sz="1600" dirty="0">
                <a:solidFill>
                  <a:srgbClr val="129AEE"/>
                </a:solidFill>
                <a:latin typeface="PingFangSC-Regular"/>
                <a:hlinkClick r:id="rId3"/>
              </a:rPr>
              <a:t>Lindsay Fox</a:t>
            </a:r>
            <a:r>
              <a:rPr lang="en-US" altLang="zh-CN" sz="1600" dirty="0">
                <a:solidFill>
                  <a:srgbClr val="1D1D1D"/>
                </a:solidFill>
                <a:latin typeface="PingFangSC-Regular"/>
              </a:rPr>
              <a:t>, </a:t>
            </a:r>
            <a:r>
              <a:rPr lang="en-US" altLang="zh-CN" sz="1600" dirty="0">
                <a:solidFill>
                  <a:srgbClr val="129AEE"/>
                </a:solidFill>
                <a:latin typeface="PingFangSC-Regular"/>
                <a:hlinkClick r:id="rId4"/>
              </a:rPr>
              <a:t>Susanna Loeb</a:t>
            </a:r>
            <a:r>
              <a:rPr lang="en-US" altLang="zh-CN" sz="1600" dirty="0">
                <a:solidFill>
                  <a:srgbClr val="1D1D1D"/>
                </a:solidFill>
                <a:latin typeface="PingFangSC-Regular"/>
              </a:rPr>
              <a:t>, and Eric S. Taylor. 2017. "Virtual Classrooms: How Online </a:t>
            </a:r>
            <a:r>
              <a:rPr lang="en-US" altLang="zh-CN" sz="1600" dirty="0">
                <a:solidFill>
                  <a:srgbClr val="129AEE"/>
                </a:solidFill>
                <a:latin typeface="PingFangSC-Regular"/>
                <a:hlinkClick r:id="rId5"/>
              </a:rPr>
              <a:t>College Courses</a:t>
            </a:r>
            <a:r>
              <a:rPr lang="en-US" altLang="zh-CN" sz="1600" dirty="0">
                <a:solidFill>
                  <a:srgbClr val="1D1D1D"/>
                </a:solidFill>
                <a:latin typeface="PingFangSC-Regular"/>
              </a:rPr>
              <a:t> Affect Student Success." American Economic Review, 107(9): 2855-75.</a:t>
            </a:r>
            <a:endParaRPr lang="zh-CN" altLang="en-US" sz="16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C06C3EE-B7DD-861F-05AB-CFF000D5FB84}"/>
              </a:ext>
            </a:extLst>
          </p:cNvPr>
          <p:cNvSpPr txBox="1"/>
          <p:nvPr/>
        </p:nvSpPr>
        <p:spPr>
          <a:xfrm>
            <a:off x="672803" y="1384499"/>
            <a:ext cx="6721928" cy="57624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000" b="1"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pPr marL="390525" indent="-390525" defTabSz="1042988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dirty="0"/>
              <a:t>在线教育降低了学生成绩</a:t>
            </a:r>
          </a:p>
        </p:txBody>
      </p:sp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8294B084-B233-A2A3-3E51-A735FF0BBE36}"/>
              </a:ext>
            </a:extLst>
          </p:cNvPr>
          <p:cNvSpPr txBox="1">
            <a:spLocks/>
          </p:cNvSpPr>
          <p:nvPr/>
        </p:nvSpPr>
        <p:spPr>
          <a:xfrm>
            <a:off x="10298270" y="7092999"/>
            <a:ext cx="3136689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defPPr>
              <a:defRPr lang="zh-CN"/>
            </a:defPPr>
            <a:lvl1pPr marL="0" algn="r" defTabSz="1043056" rtl="0" eaLnBrk="1" latinLnBrk="0" hangingPunct="1">
              <a:defRPr sz="17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51297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2148" y="1548383"/>
            <a:ext cx="11233904" cy="5184576"/>
          </a:xfrm>
        </p:spPr>
        <p:txBody>
          <a:bodyPr>
            <a:normAutofit/>
          </a:bodyPr>
          <a:lstStyle/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讨论：在线教育使得学生成绩更加分化，还是更加平均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讨论：在线面试、在线夏令营，使得学生获取保研、工作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offer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机会的影响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讨论：互联网对教育形态的长期影响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3017" dirty="0"/>
          </a:p>
          <a:p>
            <a:endParaRPr lang="en-US" altLang="zh-CN" sz="3017" dirty="0"/>
          </a:p>
          <a:p>
            <a:pPr marL="0" indent="0">
              <a:buNone/>
            </a:pPr>
            <a:endParaRPr lang="en-US" altLang="zh-CN" sz="3017" dirty="0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8D3D48F0-2705-2605-5791-F6C5DF2EA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476" y="-35860"/>
            <a:ext cx="12098655" cy="1260211"/>
          </a:xfrm>
        </p:spPr>
        <p:txBody>
          <a:bodyPr>
            <a:normAutofit/>
          </a:bodyPr>
          <a:lstStyle/>
          <a:p>
            <a:pPr algn="l" defTabSz="1042988" fontAlgn="base">
              <a:lnSpc>
                <a:spcPct val="150000"/>
              </a:lnSpc>
              <a:spcAft>
                <a:spcPct val="0"/>
              </a:spcAft>
              <a:buSzPct val="100000"/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互联网时代教育变革</a:t>
            </a:r>
          </a:p>
        </p:txBody>
      </p:sp>
      <p:sp>
        <p:nvSpPr>
          <p:cNvPr id="2" name="灯片编号占位符 3">
            <a:extLst>
              <a:ext uri="{FF2B5EF4-FFF2-40B4-BE49-F238E27FC236}">
                <a16:creationId xmlns:a16="http://schemas.microsoft.com/office/drawing/2014/main" id="{BC73828E-54FF-E7A3-2B1E-815E833DD52A}"/>
              </a:ext>
            </a:extLst>
          </p:cNvPr>
          <p:cNvSpPr txBox="1">
            <a:spLocks/>
          </p:cNvSpPr>
          <p:nvPr/>
        </p:nvSpPr>
        <p:spPr>
          <a:xfrm>
            <a:off x="10298270" y="7092999"/>
            <a:ext cx="3136689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defPPr>
              <a:defRPr lang="zh-CN"/>
            </a:defPPr>
            <a:lvl1pPr marL="0" algn="r" defTabSz="1043056" rtl="0" eaLnBrk="1" latinLnBrk="0" hangingPunct="1">
              <a:defRPr sz="17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624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111B03-CDC5-4C52-B777-7AF523AEA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pPr marL="457200" indent="-457200" defTabSz="1042988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因果识别的断点回归法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5119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C6013E-BD66-42D3-80FA-3F1BA326A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141" y="-19904"/>
            <a:ext cx="12098655" cy="1260211"/>
          </a:xfrm>
        </p:spPr>
        <p:txBody>
          <a:bodyPr>
            <a:normAutofit/>
          </a:bodyPr>
          <a:lstStyle/>
          <a:p>
            <a:pPr algn="l" defTabSz="1042988" fontAlgn="base">
              <a:lnSpc>
                <a:spcPct val="150000"/>
              </a:lnSpc>
              <a:spcAft>
                <a:spcPct val="0"/>
              </a:spcAft>
              <a:buSzPct val="100000"/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大学教育回报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111B03-CDC5-4C52-B777-7AF523AEA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27" y="1332303"/>
            <a:ext cx="11233903" cy="4896656"/>
          </a:xfrm>
        </p:spPr>
        <p:txBody>
          <a:bodyPr>
            <a:normAutofit/>
          </a:bodyPr>
          <a:lstStyle/>
          <a:p>
            <a:pPr marL="390525" indent="-390525" defTabSz="1042988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如何评估教育回报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如果要研究享受大学教育，对工资的影响，该怎么分析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享受过大学教育的，和没有享受大学教育的人，比较一下他们的工资？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但他们完全不可比呀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可以比较大学录取分数线附近的人：加入录取线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500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分，狗屎运考了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500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分，上了大学；运气不好，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499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，工地搬砖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3017" dirty="0"/>
          </a:p>
          <a:p>
            <a:endParaRPr lang="zh-CN" altLang="en-US" sz="3017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0FB182-9709-430B-A3CE-4045E076CE2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298270" y="7092999"/>
            <a:ext cx="3136689" cy="402567"/>
          </a:xfrm>
        </p:spPr>
        <p:txBody>
          <a:bodyPr/>
          <a:lstStyle/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04962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EB113C9-69C5-4811-AA3E-29D5AC2FA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148" y="1260351"/>
            <a:ext cx="11233904" cy="6489188"/>
          </a:xfrm>
        </p:spPr>
        <p:txBody>
          <a:bodyPr>
            <a:normAutofit/>
          </a:bodyPr>
          <a:lstStyle/>
          <a:p>
            <a:pPr marL="390525" indent="-390525" defTabSz="1042988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政策条件依赖于某一个参数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342900" indent="-342900" defTabSz="1041400" eaLnBrk="0" fontAlgn="base" hangingPunct="0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奖学金的评定根据以往的学习成绩，当成绩满足某一特定门槛时，学生将获得资助（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Thistle and Campbell,1960)</a:t>
            </a: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高考一定分数以上就能上“重点”大学，该分数之下就是普通大学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救济金发放条件是家庭收入少于某一个门槛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成为国家级贫困县的前提条件是人均收入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400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以下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淮河以北，冬天集中供暖，淮河以南，冬天不集中供暖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60B9582-1916-4E5A-B867-12FB00CA3F5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306261" y="7158401"/>
            <a:ext cx="3136689" cy="402567"/>
          </a:xfrm>
        </p:spPr>
        <p:txBody>
          <a:bodyPr/>
          <a:lstStyle/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37567A12-874F-54AD-295D-C857A6A78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141" y="-19904"/>
            <a:ext cx="12098655" cy="1260211"/>
          </a:xfrm>
        </p:spPr>
        <p:txBody>
          <a:bodyPr>
            <a:normAutofit/>
          </a:bodyPr>
          <a:lstStyle/>
          <a:p>
            <a:pPr algn="l" defTabSz="1042988" fontAlgn="base">
              <a:lnSpc>
                <a:spcPct val="150000"/>
              </a:lnSpc>
              <a:spcAft>
                <a:spcPct val="0"/>
              </a:spcAft>
              <a:buSzPct val="100000"/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一刀切的政策</a:t>
            </a:r>
          </a:p>
        </p:txBody>
      </p:sp>
    </p:spTree>
    <p:extLst>
      <p:ext uri="{BB962C8B-B14F-4D97-AF65-F5344CB8AC3E}">
        <p14:creationId xmlns:p14="http://schemas.microsoft.com/office/powerpoint/2010/main" val="3918917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883266-EBFE-4119-9E85-0AB829582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787" y="-19904"/>
            <a:ext cx="12098655" cy="1260211"/>
          </a:xfrm>
        </p:spPr>
        <p:txBody>
          <a:bodyPr>
            <a:normAutofit/>
          </a:bodyPr>
          <a:lstStyle/>
          <a:p>
            <a:pPr algn="l" defTabSz="1042988" fontAlgn="base">
              <a:lnSpc>
                <a:spcPct val="150000"/>
              </a:lnSpc>
              <a:spcAft>
                <a:spcPct val="0"/>
              </a:spcAft>
              <a:buSzPct val="100000"/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一刀切政策构成一个“断点</a:t>
            </a:r>
            <a:r>
              <a:rPr lang="en-US" altLang="zh-CN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”</a:t>
            </a:r>
            <a:endParaRPr lang="zh-CN" altLang="en-US" sz="3600" b="1" dirty="0">
              <a:solidFill>
                <a:srgbClr val="7C1D2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233677-55C9-464F-9998-393E8E0AF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148" y="1476375"/>
            <a:ext cx="11305911" cy="4968552"/>
          </a:xfrm>
        </p:spPr>
        <p:txBody>
          <a:bodyPr>
            <a:normAutofit/>
          </a:bodyPr>
          <a:lstStyle/>
          <a:p>
            <a:pPr marL="390525" indent="-390525" defTabSz="1042988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断点回归产生对照组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政策实施、资源分配等都可能依赖于某些条件。“一刀切“，该条件之上（下），就实施该政策，该条件之下，就不实施该政策。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这一刀所切的地方就是一个断点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Discontinuity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，利用这个断点开展的回归就是断点回归（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Regression Discontinuity 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考察对象（企业、个人等），在这一刀之上就是“处理组“，在这一刀之下就成为”对照组“。当然这个对照组和处理组还不能直接比较，为什么？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sz="3017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7939B16-F491-4EC2-9B71-72C9B86EF9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306261" y="7158696"/>
            <a:ext cx="3136689" cy="402567"/>
          </a:xfrm>
        </p:spPr>
        <p:txBody>
          <a:bodyPr/>
          <a:lstStyle/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17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995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AAF786-52B2-4A05-9B87-9A4232C0C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47" y="8561"/>
            <a:ext cx="12098655" cy="1260211"/>
          </a:xfrm>
        </p:spPr>
        <p:txBody>
          <a:bodyPr>
            <a:normAutofit/>
          </a:bodyPr>
          <a:lstStyle/>
          <a:p>
            <a:pPr algn="l" defTabSz="1042988" fontAlgn="base">
              <a:lnSpc>
                <a:spcPct val="150000"/>
              </a:lnSpc>
              <a:spcAft>
                <a:spcPct val="0"/>
              </a:spcAft>
              <a:buSzPct val="100000"/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断点回归基本逻辑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368722-2859-4C18-A9AA-C2F3050EF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147" y="1368307"/>
            <a:ext cx="11161895" cy="4824648"/>
          </a:xfrm>
        </p:spPr>
        <p:txBody>
          <a:bodyPr>
            <a:normAutofit/>
          </a:bodyPr>
          <a:lstStyle/>
          <a:p>
            <a:pPr marL="390525" indent="-390525" defTabSz="1042988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断点回归产生对照组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处理组和对照组的设置，依赖于参考变量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，从而产生内生性问题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参考变量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本身对结果可以有影响，也可以没有。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如果有，结果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与参考变量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之间的关系也是连续的，其他影响结果的因素（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Z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）在断点处也是连续的。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那么结果变量在断点处的跳跃就可以解释为干预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的影响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sz="3017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6EE90B4-9F63-4B30-BE40-F4BB5DD305B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265697" y="7149840"/>
            <a:ext cx="3136689" cy="402567"/>
          </a:xfrm>
        </p:spPr>
        <p:txBody>
          <a:bodyPr/>
          <a:lstStyle/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18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74734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EF97D1-90A2-4D37-A7FE-C21127C0D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47" y="900311"/>
            <a:ext cx="12098655" cy="1260211"/>
          </a:xfrm>
        </p:spPr>
        <p:txBody>
          <a:bodyPr>
            <a:normAutofit/>
          </a:bodyPr>
          <a:lstStyle/>
          <a:p>
            <a:pPr marL="390525" indent="-390525" algn="l" defTabSz="1042988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如果没有政策发生（假想情形），结果不会跳跃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0E2BB00-6AF1-4CCC-9919-964134B5226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226831" y="7149840"/>
            <a:ext cx="3136689" cy="402567"/>
          </a:xfrm>
        </p:spPr>
        <p:txBody>
          <a:bodyPr/>
          <a:lstStyle/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19</a:t>
            </a:fld>
            <a:endParaRPr lang="en-US" altLang="zh-CN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48FC6AF5-7A46-45DE-829E-B31EE1F291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963" y="2284788"/>
            <a:ext cx="8117667" cy="4599118"/>
          </a:xfrm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A097E880-A9A1-5568-DE93-0146DE3E198D}"/>
              </a:ext>
            </a:extLst>
          </p:cNvPr>
          <p:cNvSpPr txBox="1">
            <a:spLocks/>
          </p:cNvSpPr>
          <p:nvPr/>
        </p:nvSpPr>
        <p:spPr>
          <a:xfrm>
            <a:off x="672147" y="8561"/>
            <a:ext cx="12098655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 defTabSz="1311226" rtl="0" eaLnBrk="1" latinLnBrk="0" hangingPunct="1">
              <a:spcBef>
                <a:spcPct val="0"/>
              </a:spcBef>
              <a:buNone/>
              <a:defRPr sz="628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042988" fontAlgn="base">
              <a:lnSpc>
                <a:spcPct val="150000"/>
              </a:lnSpc>
              <a:spcAft>
                <a:spcPct val="0"/>
              </a:spcAft>
              <a:buSzPct val="100000"/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断点回归基本逻辑</a:t>
            </a:r>
          </a:p>
        </p:txBody>
      </p:sp>
    </p:spTree>
    <p:extLst>
      <p:ext uri="{BB962C8B-B14F-4D97-AF65-F5344CB8AC3E}">
        <p14:creationId xmlns:p14="http://schemas.microsoft.com/office/powerpoint/2010/main" val="1969343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pPr marL="457200" indent="-457200" defTabSz="1042988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人口与教育问题</a:t>
            </a:r>
          </a:p>
        </p:txBody>
      </p:sp>
    </p:spTree>
    <p:extLst>
      <p:ext uri="{BB962C8B-B14F-4D97-AF65-F5344CB8AC3E}">
        <p14:creationId xmlns:p14="http://schemas.microsoft.com/office/powerpoint/2010/main" val="2712734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DA2374-DFF6-4D2A-BC05-19B2B013C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787" y="1116335"/>
            <a:ext cx="12098655" cy="1260211"/>
          </a:xfrm>
        </p:spPr>
        <p:txBody>
          <a:bodyPr>
            <a:normAutofit/>
          </a:bodyPr>
          <a:lstStyle/>
          <a:p>
            <a:pPr marL="390525" indent="-390525" algn="l" defTabSz="1042988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断点处的跳跃就是政策的处理效应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68F181-7ABF-4EDA-9603-D3B3207AD59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284882" y="7150135"/>
            <a:ext cx="3136689" cy="402567"/>
          </a:xfrm>
        </p:spPr>
        <p:txBody>
          <a:bodyPr/>
          <a:lstStyle/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20</a:t>
            </a:fld>
            <a:endParaRPr lang="en-US" altLang="zh-CN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1B5A63A2-28A8-4CE2-9FA6-BC7BF977EA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963" y="2573138"/>
            <a:ext cx="7992086" cy="4359319"/>
          </a:xfrm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D427CD3F-7CE6-609D-ADB0-FCA80500CAD7}"/>
              </a:ext>
            </a:extLst>
          </p:cNvPr>
          <p:cNvSpPr txBox="1">
            <a:spLocks/>
          </p:cNvSpPr>
          <p:nvPr/>
        </p:nvSpPr>
        <p:spPr>
          <a:xfrm>
            <a:off x="672147" y="8561"/>
            <a:ext cx="12098655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 defTabSz="1311226" rtl="0" eaLnBrk="1" latinLnBrk="0" hangingPunct="1">
              <a:spcBef>
                <a:spcPct val="0"/>
              </a:spcBef>
              <a:buNone/>
              <a:defRPr sz="628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042988" fontAlgn="base">
              <a:lnSpc>
                <a:spcPct val="150000"/>
              </a:lnSpc>
              <a:spcAft>
                <a:spcPct val="0"/>
              </a:spcAft>
              <a:buSzPct val="100000"/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断点回归基本逻辑</a:t>
            </a:r>
          </a:p>
        </p:txBody>
      </p:sp>
    </p:spTree>
    <p:extLst>
      <p:ext uri="{BB962C8B-B14F-4D97-AF65-F5344CB8AC3E}">
        <p14:creationId xmlns:p14="http://schemas.microsoft.com/office/powerpoint/2010/main" val="2115798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DF2E7D9-FADF-4EC6-830B-BFD7C094D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148" y="1285589"/>
            <a:ext cx="11305912" cy="5015322"/>
          </a:xfrm>
        </p:spPr>
        <p:txBody>
          <a:bodyPr>
            <a:normAutofit/>
          </a:bodyPr>
          <a:lstStyle/>
          <a:p>
            <a:pPr marL="390525" indent="-390525" defTabSz="1042988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断点附近构成一个随机实验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342900" indent="-342900" defTabSz="1041400" eaLnBrk="0" fontAlgn="base" hangingPunct="0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如同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DID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的讨论中，这里的政策显然也不是完全随机的，而是依赖于某些条件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参考变量）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但该断点附近的样本，却可以粗略认为是随机的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高考重本线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600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分，你考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599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，还是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600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，还是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601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可以粗略认为是随机的。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断点附近两端的“处理组”与“控制组”之差，就被认为是政策干预带来的政策处理效应。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3017" dirty="0"/>
          </a:p>
          <a:p>
            <a:endParaRPr lang="zh-CN" altLang="en-US" sz="3017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DB204E-BED1-4348-9203-6DCDBA81DDB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306261" y="7150135"/>
            <a:ext cx="3136689" cy="402567"/>
          </a:xfrm>
        </p:spPr>
        <p:txBody>
          <a:bodyPr/>
          <a:lstStyle/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21</a:t>
            </a:fld>
            <a:endParaRPr lang="en-US" altLang="zh-CN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73C2AB5E-4D18-ACD9-0784-C5CCA0B6BB07}"/>
              </a:ext>
            </a:extLst>
          </p:cNvPr>
          <p:cNvSpPr txBox="1">
            <a:spLocks/>
          </p:cNvSpPr>
          <p:nvPr/>
        </p:nvSpPr>
        <p:spPr>
          <a:xfrm>
            <a:off x="672147" y="8561"/>
            <a:ext cx="12098655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 defTabSz="1311226" rtl="0" eaLnBrk="1" latinLnBrk="0" hangingPunct="1">
              <a:spcBef>
                <a:spcPct val="0"/>
              </a:spcBef>
              <a:buNone/>
              <a:defRPr sz="628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042988" fontAlgn="base">
              <a:lnSpc>
                <a:spcPct val="150000"/>
              </a:lnSpc>
              <a:spcAft>
                <a:spcPct val="0"/>
              </a:spcAft>
              <a:buSzPct val="100000"/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断点回归基本逻辑</a:t>
            </a:r>
          </a:p>
        </p:txBody>
      </p:sp>
    </p:spTree>
    <p:extLst>
      <p:ext uri="{BB962C8B-B14F-4D97-AF65-F5344CB8AC3E}">
        <p14:creationId xmlns:p14="http://schemas.microsoft.com/office/powerpoint/2010/main" val="3457124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F97D67-FECD-4650-8389-4B8D350F4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146" y="1247921"/>
            <a:ext cx="11305913" cy="5917086"/>
          </a:xfrm>
        </p:spPr>
        <p:txBody>
          <a:bodyPr>
            <a:normAutofit/>
          </a:bodyPr>
          <a:lstStyle/>
          <a:p>
            <a:pPr marL="390525" indent="-390525" defTabSz="1042988" eaLnBrk="0" fontAlgn="base" hangingPunct="0">
              <a:lnSpc>
                <a:spcPct val="170000"/>
              </a:lnSpc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根据干预的分配规则，分为精确断点与模糊断点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342900" indent="-342900" defTabSz="104140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2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精确断点：断点确切地决定了干预组；等同于在一定邻近区域内的随机分配。例如：社会保障支付直接地按人的年龄来确定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模糊断点：断点（的值）与干预高度相关。例如：规则决定了目标人群的资格界定，但是存在一定的管理误差。利用分配作为项目参与的工具变量。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我们主要讨论精确断点情形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B5CEA81-6CD6-4EC8-B7F5-05D7BC8B7D8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306261" y="7138955"/>
            <a:ext cx="3136689" cy="402567"/>
          </a:xfrm>
        </p:spPr>
        <p:txBody>
          <a:bodyPr/>
          <a:lstStyle/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22</a:t>
            </a:fld>
            <a:endParaRPr lang="en-US" altLang="zh-CN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5C6B8503-5C4A-110A-C531-84801EB7157D}"/>
              </a:ext>
            </a:extLst>
          </p:cNvPr>
          <p:cNvSpPr txBox="1">
            <a:spLocks/>
          </p:cNvSpPr>
          <p:nvPr/>
        </p:nvSpPr>
        <p:spPr>
          <a:xfrm>
            <a:off x="672147" y="8561"/>
            <a:ext cx="12098655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 defTabSz="1311226" rtl="0" eaLnBrk="1" latinLnBrk="0" hangingPunct="1">
              <a:spcBef>
                <a:spcPct val="0"/>
              </a:spcBef>
              <a:buNone/>
              <a:defRPr sz="628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042988" fontAlgn="base">
              <a:lnSpc>
                <a:spcPct val="150000"/>
              </a:lnSpc>
              <a:spcAft>
                <a:spcPct val="0"/>
              </a:spcAft>
              <a:buSzPct val="100000"/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断点回归基本逻辑</a:t>
            </a:r>
          </a:p>
        </p:txBody>
      </p:sp>
    </p:spTree>
    <p:extLst>
      <p:ext uri="{BB962C8B-B14F-4D97-AF65-F5344CB8AC3E}">
        <p14:creationId xmlns:p14="http://schemas.microsoft.com/office/powerpoint/2010/main" val="979849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DC3343-CB40-49FB-B277-532309C9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47" y="-24504"/>
            <a:ext cx="12098655" cy="1260211"/>
          </a:xfrm>
        </p:spPr>
        <p:txBody>
          <a:bodyPr>
            <a:normAutofit/>
          </a:bodyPr>
          <a:lstStyle/>
          <a:p>
            <a:pPr algn="l" defTabSz="1042988" fontAlgn="base">
              <a:lnSpc>
                <a:spcPct val="150000"/>
              </a:lnSpc>
              <a:spcAft>
                <a:spcPct val="0"/>
              </a:spcAft>
              <a:buSzPct val="100000"/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清晰断点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A72F7F-51A4-4D4C-B6F2-7B646360B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146" y="1260351"/>
            <a:ext cx="12098655" cy="4990084"/>
          </a:xfrm>
        </p:spPr>
        <p:txBody>
          <a:bodyPr>
            <a:normAutofit/>
          </a:bodyPr>
          <a:lstStyle/>
          <a:p>
            <a:pPr marL="390525" indent="-390525" defTabSz="1042988" eaLnBrk="0" fontAlgn="base" hangingPunct="0">
              <a:lnSpc>
                <a:spcPct val="170000"/>
              </a:lnSpc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0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到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的变化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在断点处，处理组和控制组发生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0-1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的变化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EDAF9C0-8FD8-4CCE-A715-889C848ACA2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280690" y="7125744"/>
            <a:ext cx="3136689" cy="402567"/>
          </a:xfrm>
        </p:spPr>
        <p:txBody>
          <a:bodyPr/>
          <a:lstStyle/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23</a:t>
            </a:fld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F7344B6-53CB-48FA-886A-F9D00C4EF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35" y="2777251"/>
            <a:ext cx="9087036" cy="463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13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F7FE66-90C4-4BD2-BC8E-3AACB4C3C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787" y="-40005"/>
            <a:ext cx="12098655" cy="1260211"/>
          </a:xfrm>
        </p:spPr>
        <p:txBody>
          <a:bodyPr>
            <a:normAutofit/>
          </a:bodyPr>
          <a:lstStyle/>
          <a:p>
            <a:pPr algn="l" defTabSz="1042988" fontAlgn="base">
              <a:lnSpc>
                <a:spcPct val="150000"/>
              </a:lnSpc>
              <a:spcAft>
                <a:spcPct val="0"/>
              </a:spcAft>
              <a:buSzPct val="100000"/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模糊断点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8FE622B-7010-4968-B891-71A8F8D06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565" y="1372718"/>
            <a:ext cx="12098655" cy="4990084"/>
          </a:xfrm>
        </p:spPr>
        <p:txBody>
          <a:bodyPr/>
          <a:lstStyle/>
          <a:p>
            <a:pPr marL="390525" indent="-390525" defTabSz="1042988" eaLnBrk="0" fontAlgn="base" hangingPunct="0">
              <a:lnSpc>
                <a:spcPct val="170000"/>
              </a:lnSpc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概论上的变化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在断点处，处理组和控制组发生概率变化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704A5A8-36F7-451F-8FB9-FCC9E283866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280690" y="7147516"/>
            <a:ext cx="3136689" cy="402567"/>
          </a:xfrm>
        </p:spPr>
        <p:txBody>
          <a:bodyPr/>
          <a:lstStyle/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24</a:t>
            </a:fld>
            <a:endParaRPr lang="en-US" altLang="zh-CN" dirty="0"/>
          </a:p>
        </p:txBody>
      </p:sp>
      <p:pic>
        <p:nvPicPr>
          <p:cNvPr id="5" name="内容占位符 5">
            <a:extLst>
              <a:ext uri="{FF2B5EF4-FFF2-40B4-BE49-F238E27FC236}">
                <a16:creationId xmlns:a16="http://schemas.microsoft.com/office/drawing/2014/main" id="{AC9CE623-7805-46D2-BEC4-3A56530F3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6730" y="2936882"/>
            <a:ext cx="7894347" cy="449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2472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B3E560-68AD-4ED2-9009-A8F07BFBC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85" y="1118415"/>
            <a:ext cx="12098655" cy="6273164"/>
          </a:xfrm>
        </p:spPr>
        <p:txBody>
          <a:bodyPr>
            <a:normAutofit/>
          </a:bodyPr>
          <a:lstStyle/>
          <a:p>
            <a:pPr marL="390525" indent="-390525" defTabSz="1042988" eaLnBrk="0" fontAlgn="base" hangingPunct="0">
              <a:lnSpc>
                <a:spcPct val="170000"/>
              </a:lnSpc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60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岁退休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从图中我们可以看出人们在６０岁前开始退休。５０岁的职工中有５％退休，该比例逐渐增加，５９岁退休的职工比例达到５５％。然而，从５９岁到６１岁退休人员比例有一个明显的跳跃。６１岁的退休人员比例达到８０％，比５９岁退休人员比例高出２５％。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5389BB9-03C5-4E2C-82D3-B66549CB792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291576" y="7147516"/>
            <a:ext cx="3136689" cy="402567"/>
          </a:xfrm>
        </p:spPr>
        <p:txBody>
          <a:bodyPr/>
          <a:lstStyle/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25</a:t>
            </a:fld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9A25042-421C-4CDF-BE60-A371D24F9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161" y="3516517"/>
            <a:ext cx="6623905" cy="3692938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3AD5A3A9-6C7D-C98B-0B98-CABB7644B42E}"/>
              </a:ext>
            </a:extLst>
          </p:cNvPr>
          <p:cNvSpPr txBox="1">
            <a:spLocks/>
          </p:cNvSpPr>
          <p:nvPr/>
        </p:nvSpPr>
        <p:spPr>
          <a:xfrm>
            <a:off x="528787" y="-40005"/>
            <a:ext cx="12098655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 defTabSz="1311226" rtl="0" eaLnBrk="1" latinLnBrk="0" hangingPunct="1">
              <a:spcBef>
                <a:spcPct val="0"/>
              </a:spcBef>
              <a:buNone/>
              <a:defRPr sz="628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042988" fontAlgn="base">
              <a:lnSpc>
                <a:spcPct val="150000"/>
              </a:lnSpc>
              <a:spcAft>
                <a:spcPct val="0"/>
              </a:spcAft>
              <a:buSzPct val="100000"/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模糊断点</a:t>
            </a:r>
          </a:p>
        </p:txBody>
      </p:sp>
    </p:spTree>
    <p:extLst>
      <p:ext uri="{BB962C8B-B14F-4D97-AF65-F5344CB8AC3E}">
        <p14:creationId xmlns:p14="http://schemas.microsoft.com/office/powerpoint/2010/main" val="3818103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13B9B5-24C8-484F-8F10-04FCD5ED8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137" y="0"/>
            <a:ext cx="12098655" cy="1260211"/>
          </a:xfrm>
        </p:spPr>
        <p:txBody>
          <a:bodyPr>
            <a:normAutofit/>
          </a:bodyPr>
          <a:lstStyle/>
          <a:p>
            <a:pPr algn="l" defTabSz="1042988" fontAlgn="base">
              <a:lnSpc>
                <a:spcPct val="150000"/>
              </a:lnSpc>
              <a:spcAft>
                <a:spcPct val="0"/>
              </a:spcAft>
              <a:buSzPct val="100000"/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断点回归基本假设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320E57-57DF-49FA-A037-73B444453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828" y="1332359"/>
            <a:ext cx="11017224" cy="5675813"/>
          </a:xfrm>
        </p:spPr>
        <p:txBody>
          <a:bodyPr>
            <a:normAutofit/>
          </a:bodyPr>
          <a:lstStyle/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如果政策没有发生，那么结果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与参数变量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是一个平滑函数，不会发生跳跃。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之前图片，我们假定政策条件与结果之间是线性关系，实际上可以放松成非线性。</a:t>
            </a:r>
          </a:p>
          <a:p>
            <a:endParaRPr lang="en-US" altLang="zh-CN" sz="3017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678D76C-6842-4113-9BE1-0F89A029774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249867" y="7158696"/>
            <a:ext cx="3136689" cy="402567"/>
          </a:xfrm>
        </p:spPr>
        <p:txBody>
          <a:bodyPr/>
          <a:lstStyle/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26</a:t>
            </a:fld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F42F294-D8D5-447C-8774-AD5AEF6F9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987" y="2700511"/>
            <a:ext cx="6553656" cy="400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52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05077E-1C1A-44A4-9B6D-F28CFEDE8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69" y="0"/>
            <a:ext cx="12098655" cy="1260211"/>
          </a:xfrm>
        </p:spPr>
        <p:txBody>
          <a:bodyPr>
            <a:normAutofit/>
          </a:bodyPr>
          <a:lstStyle/>
          <a:p>
            <a:pPr algn="l" defTabSz="1042988" fontAlgn="base">
              <a:lnSpc>
                <a:spcPct val="150000"/>
              </a:lnSpc>
              <a:spcAft>
                <a:spcPct val="0"/>
              </a:spcAft>
              <a:buSzPct val="100000"/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清晰断点回归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4FE53C-3870-4A32-B8DB-DD9A44564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148" y="1764295"/>
            <a:ext cx="11233903" cy="5040672"/>
          </a:xfrm>
        </p:spPr>
        <p:txBody>
          <a:bodyPr>
            <a:normAutofit/>
          </a:bodyPr>
          <a:lstStyle/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在清晰断点回归情形中，以下方程是否构成了干预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对结果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的因果效应？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理论上，如果只考虑断点两侧的极限值，可以粗略这么认为，但现实中，总要一个窗口，才能估计断点前后各自的趋势。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在这个窗口期内，参数变量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与干预变量、结果变量可能都存在关系，从而就产生内生性问题（遗漏变量）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3017" dirty="0"/>
          </a:p>
          <a:p>
            <a:endParaRPr lang="zh-CN" altLang="en-US" sz="3017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E3DC8A7-7092-4C75-B503-3E472F3DE85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280690" y="7147516"/>
            <a:ext cx="3136689" cy="402567"/>
          </a:xfrm>
        </p:spPr>
        <p:txBody>
          <a:bodyPr/>
          <a:lstStyle/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27</a:t>
            </a:fld>
            <a:endParaRPr lang="en-US" altLang="zh-CN" dirty="0"/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818D942A-7F1F-42D8-B438-AB17521020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581288"/>
              </p:ext>
            </p:extLst>
          </p:nvPr>
        </p:nvGraphicFramePr>
        <p:xfrm>
          <a:off x="3553123" y="2556495"/>
          <a:ext cx="4541525" cy="91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30040" imgH="228600" progId="Equation.DSMT4">
                  <p:embed/>
                </p:oleObj>
              </mc:Choice>
              <mc:Fallback>
                <p:oleObj name="Equation" r:id="rId2" imgW="1130040" imgH="228600" progId="Equation.DSMT4">
                  <p:embed/>
                  <p:pic>
                    <p:nvPicPr>
                      <p:cNvPr id="5" name="对象 4">
                        <a:extLst>
                          <a:ext uri="{FF2B5EF4-FFF2-40B4-BE49-F238E27FC236}">
                            <a16:creationId xmlns:a16="http://schemas.microsoft.com/office/drawing/2014/main" id="{818D942A-7F1F-42D8-B438-AB17521020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53123" y="2556495"/>
                        <a:ext cx="4541525" cy="919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655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A17697-E5D7-4F2C-8918-15AD4529F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394" y="1023587"/>
            <a:ext cx="12098655" cy="1260211"/>
          </a:xfrm>
        </p:spPr>
        <p:txBody>
          <a:bodyPr>
            <a:normAutofit/>
          </a:bodyPr>
          <a:lstStyle/>
          <a:p>
            <a:pPr marL="342900" indent="-342900" algn="l" defTabSz="1041400" eaLnBrk="0" fontAlgn="base" hangingPunct="0">
              <a:lnSpc>
                <a:spcPct val="125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解决办法：把参数变量当作控制变量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EF42FE-4E9F-4AAC-8179-62C2AFDA6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149" y="1764295"/>
            <a:ext cx="10884620" cy="5025936"/>
          </a:xfrm>
        </p:spPr>
        <p:txBody>
          <a:bodyPr>
            <a:normAutofit/>
          </a:bodyPr>
          <a:lstStyle/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断点右侧，处理组，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断点左侧，对照组，</a:t>
            </a:r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r>
              <a:rPr lang="en-US" altLang="zh-CN" sz="2000" dirty="0"/>
              <a:t>      </a:t>
            </a:r>
            <a:r>
              <a:rPr lang="zh-CN" altLang="en-US" sz="2000" dirty="0"/>
              <a:t>就是我们要估计的参数，为什么？</a:t>
            </a:r>
            <a:endParaRPr lang="en-US" altLang="zh-CN" sz="2000" dirty="0"/>
          </a:p>
          <a:p>
            <a:endParaRPr lang="en-US" altLang="zh-CN" sz="2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8C36692-5ADB-4507-92E3-45AF049A61F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298270" y="7158696"/>
            <a:ext cx="3136689" cy="402567"/>
          </a:xfrm>
        </p:spPr>
        <p:txBody>
          <a:bodyPr/>
          <a:lstStyle/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28</a:t>
            </a:fld>
            <a:endParaRPr lang="en-US" altLang="zh-CN" dirty="0"/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3EFA52B0-D13C-48BF-9122-23CAEB7376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981069"/>
              </p:ext>
            </p:extLst>
          </p:nvPr>
        </p:nvGraphicFramePr>
        <p:xfrm>
          <a:off x="3387918" y="2238053"/>
          <a:ext cx="4103662" cy="61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3880" imgH="228600" progId="Equation.DSMT4">
                  <p:embed/>
                </p:oleObj>
              </mc:Choice>
              <mc:Fallback>
                <p:oleObj name="Equation" r:id="rId2" imgW="1523880" imgH="228600" progId="Equation.DSMT4">
                  <p:embed/>
                  <p:pic>
                    <p:nvPicPr>
                      <p:cNvPr id="5" name="对象 4">
                        <a:extLst>
                          <a:ext uri="{FF2B5EF4-FFF2-40B4-BE49-F238E27FC236}">
                            <a16:creationId xmlns:a16="http://schemas.microsoft.com/office/drawing/2014/main" id="{3EFA52B0-D13C-48BF-9122-23CAEB7376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87918" y="2238053"/>
                        <a:ext cx="4103662" cy="61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305BE30D-247D-4567-8228-40EE7E26FB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831506"/>
              </p:ext>
            </p:extLst>
          </p:nvPr>
        </p:nvGraphicFramePr>
        <p:xfrm>
          <a:off x="3553123" y="3594848"/>
          <a:ext cx="817026" cy="525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5320" imgH="228600" progId="Equation.DSMT4">
                  <p:embed/>
                </p:oleObj>
              </mc:Choice>
              <mc:Fallback>
                <p:oleObj name="Equation" r:id="rId4" imgW="355320" imgH="228600" progId="Equation.DSMT4">
                  <p:embed/>
                  <p:pic>
                    <p:nvPicPr>
                      <p:cNvPr id="6" name="对象 5">
                        <a:extLst>
                          <a:ext uri="{FF2B5EF4-FFF2-40B4-BE49-F238E27FC236}">
                            <a16:creationId xmlns:a16="http://schemas.microsoft.com/office/drawing/2014/main" id="{305BE30D-247D-4567-8228-40EE7E26FB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53123" y="3594848"/>
                        <a:ext cx="817026" cy="525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57A52770-DF05-4367-9553-3A2EA2CC52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232919"/>
              </p:ext>
            </p:extLst>
          </p:nvPr>
        </p:nvGraphicFramePr>
        <p:xfrm>
          <a:off x="3526320" y="4277263"/>
          <a:ext cx="820962" cy="509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8280" imgH="228600" progId="Equation.DSMT4">
                  <p:embed/>
                </p:oleObj>
              </mc:Choice>
              <mc:Fallback>
                <p:oleObj name="Equation" r:id="rId6" imgW="368280" imgH="228600" progId="Equation.DSMT4">
                  <p:embed/>
                  <p:pic>
                    <p:nvPicPr>
                      <p:cNvPr id="7" name="对象 6">
                        <a:extLst>
                          <a:ext uri="{FF2B5EF4-FFF2-40B4-BE49-F238E27FC236}">
                            <a16:creationId xmlns:a16="http://schemas.microsoft.com/office/drawing/2014/main" id="{57A52770-DF05-4367-9553-3A2EA2CC52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26320" y="4277263"/>
                        <a:ext cx="820962" cy="5099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EAC53B02-99E9-4204-AE1B-7759BBAA4C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085339"/>
              </p:ext>
            </p:extLst>
          </p:nvPr>
        </p:nvGraphicFramePr>
        <p:xfrm>
          <a:off x="5603745" y="3497274"/>
          <a:ext cx="2928242" cy="1209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68200" imgH="482400" progId="Equation.DSMT4">
                  <p:embed/>
                </p:oleObj>
              </mc:Choice>
              <mc:Fallback>
                <p:oleObj name="Equation" r:id="rId8" imgW="1168200" imgH="482400" progId="Equation.DSMT4">
                  <p:embed/>
                  <p:pic>
                    <p:nvPicPr>
                      <p:cNvPr id="9" name="对象 8">
                        <a:extLst>
                          <a:ext uri="{FF2B5EF4-FFF2-40B4-BE49-F238E27FC236}">
                            <a16:creationId xmlns:a16="http://schemas.microsoft.com/office/drawing/2014/main" id="{EAC53B02-99E9-4204-AE1B-7759BBAA4C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03745" y="3497274"/>
                        <a:ext cx="2928242" cy="1209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6C7438AF-513C-4436-8D54-AFC1433EAD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43552"/>
              </p:ext>
            </p:extLst>
          </p:nvPr>
        </p:nvGraphicFramePr>
        <p:xfrm>
          <a:off x="1104851" y="5743032"/>
          <a:ext cx="351148" cy="485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4880" imgH="228600" progId="Equation.DSMT4">
                  <p:embed/>
                </p:oleObj>
              </mc:Choice>
              <mc:Fallback>
                <p:oleObj name="Equation" r:id="rId10" imgW="164880" imgH="228600" progId="Equation.DSMT4">
                  <p:embed/>
                  <p:pic>
                    <p:nvPicPr>
                      <p:cNvPr id="10" name="对象 9">
                        <a:extLst>
                          <a:ext uri="{FF2B5EF4-FFF2-40B4-BE49-F238E27FC236}">
                            <a16:creationId xmlns:a16="http://schemas.microsoft.com/office/drawing/2014/main" id="{6C7438AF-513C-4436-8D54-AFC1433EAD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04851" y="5743032"/>
                        <a:ext cx="351148" cy="4858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标题 1">
            <a:extLst>
              <a:ext uri="{FF2B5EF4-FFF2-40B4-BE49-F238E27FC236}">
                <a16:creationId xmlns:a16="http://schemas.microsoft.com/office/drawing/2014/main" id="{FF2ABA58-11DF-CD98-D3E8-8FFFA2E86C13}"/>
              </a:ext>
            </a:extLst>
          </p:cNvPr>
          <p:cNvSpPr txBox="1">
            <a:spLocks/>
          </p:cNvSpPr>
          <p:nvPr/>
        </p:nvSpPr>
        <p:spPr>
          <a:xfrm>
            <a:off x="672269" y="0"/>
            <a:ext cx="12098655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 defTabSz="1311226" rtl="0" eaLnBrk="1" latinLnBrk="0" hangingPunct="1">
              <a:spcBef>
                <a:spcPct val="0"/>
              </a:spcBef>
              <a:buNone/>
              <a:defRPr sz="628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042988" fontAlgn="base">
              <a:lnSpc>
                <a:spcPct val="150000"/>
              </a:lnSpc>
              <a:spcAft>
                <a:spcPct val="0"/>
              </a:spcAft>
              <a:buSzPct val="100000"/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清晰断点回归</a:t>
            </a:r>
          </a:p>
        </p:txBody>
      </p:sp>
    </p:spTree>
    <p:extLst>
      <p:ext uri="{BB962C8B-B14F-4D97-AF65-F5344CB8AC3E}">
        <p14:creationId xmlns:p14="http://schemas.microsoft.com/office/powerpoint/2010/main" val="169436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709030-8CD9-4FD3-BC5C-20B2ACF93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26" y="1134232"/>
            <a:ext cx="11302599" cy="1260211"/>
          </a:xfrm>
        </p:spPr>
        <p:txBody>
          <a:bodyPr>
            <a:normAutofit/>
          </a:bodyPr>
          <a:lstStyle/>
          <a:p>
            <a:pPr marL="342900" indent="-342900" algn="l" defTabSz="1041400" eaLnBrk="0" fontAlgn="base" hangingPunct="0">
              <a:lnSpc>
                <a:spcPct val="125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结果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与参考变量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的关系可能是非线性的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6C37E16-207F-42B8-8407-21743F8182E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306261" y="7158696"/>
            <a:ext cx="3136689" cy="402567"/>
          </a:xfrm>
        </p:spPr>
        <p:txBody>
          <a:bodyPr/>
          <a:lstStyle/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29</a:t>
            </a:fld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C624EBB-EAFD-4608-BD51-19F9B0770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955" y="2217032"/>
            <a:ext cx="7774624" cy="4968552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B62EBE87-716A-7B75-D90D-7325DBD3D751}"/>
              </a:ext>
            </a:extLst>
          </p:cNvPr>
          <p:cNvSpPr txBox="1">
            <a:spLocks/>
          </p:cNvSpPr>
          <p:nvPr/>
        </p:nvSpPr>
        <p:spPr>
          <a:xfrm>
            <a:off x="672269" y="0"/>
            <a:ext cx="12098655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 defTabSz="1311226" rtl="0" eaLnBrk="1" latinLnBrk="0" hangingPunct="1">
              <a:spcBef>
                <a:spcPct val="0"/>
              </a:spcBef>
              <a:buNone/>
              <a:defRPr sz="628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042988" fontAlgn="base">
              <a:lnSpc>
                <a:spcPct val="150000"/>
              </a:lnSpc>
              <a:spcAft>
                <a:spcPct val="0"/>
              </a:spcAft>
              <a:buSzPct val="100000"/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清晰断点回归</a:t>
            </a:r>
          </a:p>
        </p:txBody>
      </p:sp>
    </p:spTree>
    <p:extLst>
      <p:ext uri="{BB962C8B-B14F-4D97-AF65-F5344CB8AC3E}">
        <p14:creationId xmlns:p14="http://schemas.microsoft.com/office/powerpoint/2010/main" val="2252043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0682" y="108223"/>
            <a:ext cx="12098655" cy="1260211"/>
          </a:xfrm>
        </p:spPr>
        <p:txBody>
          <a:bodyPr>
            <a:normAutofit/>
          </a:bodyPr>
          <a:lstStyle/>
          <a:p>
            <a:pPr algn="l" defTabSz="1042988" fontAlgn="base">
              <a:spcAft>
                <a:spcPct val="0"/>
              </a:spcAft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背景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035" y="3828865"/>
            <a:ext cx="5891290" cy="3431126"/>
          </a:xfrm>
        </p:spPr>
      </p:pic>
      <p:sp>
        <p:nvSpPr>
          <p:cNvPr id="5" name="矩形 4"/>
          <p:cNvSpPr/>
          <p:nvPr/>
        </p:nvSpPr>
        <p:spPr>
          <a:xfrm>
            <a:off x="660682" y="1188344"/>
            <a:ext cx="11389385" cy="2261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0525" indent="-390525" defTabSz="1042988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降低人口数量，提高人口质量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342900" indent="-342900" defTabSz="1041400" eaLnBrk="0" fontAlgn="base" hangingPunct="0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itchFamily="34" charset="0"/>
              <a:buChar char="•"/>
            </a:pPr>
            <a:endParaRPr lang="en-US" altLang="zh-CN" sz="2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2018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1523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万的出生人口数创下了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1949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年以来除三年自然灾害时期外的新低，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10.94‰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的出生率更是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1949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年以来的最低水平，总和生育率降至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1.52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，这一指标不仅低于世界平均，远低于其他发展中国家，甚至低于大部分发达国家。</a:t>
            </a:r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C9463700-A279-E88E-B51E-62F8BF620F7F}"/>
              </a:ext>
            </a:extLst>
          </p:cNvPr>
          <p:cNvSpPr txBox="1">
            <a:spLocks/>
          </p:cNvSpPr>
          <p:nvPr/>
        </p:nvSpPr>
        <p:spPr>
          <a:xfrm>
            <a:off x="10298270" y="7092999"/>
            <a:ext cx="3136689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defPPr>
              <a:defRPr lang="zh-CN"/>
            </a:defPPr>
            <a:lvl1pPr marL="0" algn="r" defTabSz="1043056" rtl="0" eaLnBrk="1" latinLnBrk="0" hangingPunct="1">
              <a:defRPr sz="17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403378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A17697-E5D7-4F2C-8918-15AD4529F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787" y="932011"/>
            <a:ext cx="12098655" cy="1260211"/>
          </a:xfrm>
        </p:spPr>
        <p:txBody>
          <a:bodyPr>
            <a:normAutofit/>
          </a:bodyPr>
          <a:lstStyle/>
          <a:p>
            <a:pPr marL="342900" indent="-342900" algn="l" defTabSz="1041400" eaLnBrk="0" fontAlgn="base" hangingPunct="0">
              <a:lnSpc>
                <a:spcPct val="125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控制变量可以是参考变量的一个函数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EF42FE-4E9F-4AAC-8179-62C2AFDA6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defTabSz="1041400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断点右侧，处理组，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断点左侧，对照组，</a:t>
            </a:r>
          </a:p>
          <a:p>
            <a:pPr marL="0" indent="0" defTabSz="1041400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342900" indent="-342900" defTabSz="1041400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依然是我们要估计的参数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2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8C36692-5ADB-4507-92E3-45AF049A61F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306261" y="7184096"/>
            <a:ext cx="3136689" cy="402567"/>
          </a:xfrm>
        </p:spPr>
        <p:txBody>
          <a:bodyPr/>
          <a:lstStyle/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30</a:t>
            </a:fld>
            <a:endParaRPr lang="en-US" altLang="zh-CN" dirty="0"/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3EFA52B0-D13C-48BF-9122-23CAEB7376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93397"/>
              </p:ext>
            </p:extLst>
          </p:nvPr>
        </p:nvGraphicFramePr>
        <p:xfrm>
          <a:off x="3265091" y="1993436"/>
          <a:ext cx="3918265" cy="515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39880" imgH="228600" progId="Equation.DSMT4">
                  <p:embed/>
                </p:oleObj>
              </mc:Choice>
              <mc:Fallback>
                <p:oleObj name="Equation" r:id="rId2" imgW="1739880" imgH="228600" progId="Equation.DSMT4">
                  <p:embed/>
                  <p:pic>
                    <p:nvPicPr>
                      <p:cNvPr id="5" name="对象 4">
                        <a:extLst>
                          <a:ext uri="{FF2B5EF4-FFF2-40B4-BE49-F238E27FC236}">
                            <a16:creationId xmlns:a16="http://schemas.microsoft.com/office/drawing/2014/main" id="{3EFA52B0-D13C-48BF-9122-23CAEB7376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65091" y="1993436"/>
                        <a:ext cx="3918265" cy="515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305BE30D-247D-4567-8228-40EE7E26FB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481922"/>
              </p:ext>
            </p:extLst>
          </p:nvPr>
        </p:nvGraphicFramePr>
        <p:xfrm>
          <a:off x="3339630" y="3078062"/>
          <a:ext cx="816991" cy="525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5320" imgH="228600" progId="Equation.DSMT4">
                  <p:embed/>
                </p:oleObj>
              </mc:Choice>
              <mc:Fallback>
                <p:oleObj name="Equation" r:id="rId4" imgW="355320" imgH="228600" progId="Equation.DSMT4">
                  <p:embed/>
                  <p:pic>
                    <p:nvPicPr>
                      <p:cNvPr id="6" name="对象 5">
                        <a:extLst>
                          <a:ext uri="{FF2B5EF4-FFF2-40B4-BE49-F238E27FC236}">
                            <a16:creationId xmlns:a16="http://schemas.microsoft.com/office/drawing/2014/main" id="{305BE30D-247D-4567-8228-40EE7E26FB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39630" y="3078062"/>
                        <a:ext cx="816991" cy="525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57A52770-DF05-4367-9553-3A2EA2CC52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454172"/>
              </p:ext>
            </p:extLst>
          </p:nvPr>
        </p:nvGraphicFramePr>
        <p:xfrm>
          <a:off x="3360179" y="4013771"/>
          <a:ext cx="816991" cy="507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8280" imgH="228600" progId="Equation.DSMT4">
                  <p:embed/>
                </p:oleObj>
              </mc:Choice>
              <mc:Fallback>
                <p:oleObj name="Equation" r:id="rId6" imgW="368280" imgH="228600" progId="Equation.DSMT4">
                  <p:embed/>
                  <p:pic>
                    <p:nvPicPr>
                      <p:cNvPr id="7" name="对象 6">
                        <a:extLst>
                          <a:ext uri="{FF2B5EF4-FFF2-40B4-BE49-F238E27FC236}">
                            <a16:creationId xmlns:a16="http://schemas.microsoft.com/office/drawing/2014/main" id="{57A52770-DF05-4367-9553-3A2EA2CC52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60179" y="4013771"/>
                        <a:ext cx="816991" cy="507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EAC53B02-99E9-4204-AE1B-7759BBAA4C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522178"/>
              </p:ext>
            </p:extLst>
          </p:nvPr>
        </p:nvGraphicFramePr>
        <p:xfrm>
          <a:off x="5562439" y="3323141"/>
          <a:ext cx="2879999" cy="1189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68200" imgH="482400" progId="Equation.DSMT4">
                  <p:embed/>
                </p:oleObj>
              </mc:Choice>
              <mc:Fallback>
                <p:oleObj name="Equation" r:id="rId8" imgW="1168200" imgH="482400" progId="Equation.DSMT4">
                  <p:embed/>
                  <p:pic>
                    <p:nvPicPr>
                      <p:cNvPr id="9" name="对象 8">
                        <a:extLst>
                          <a:ext uri="{FF2B5EF4-FFF2-40B4-BE49-F238E27FC236}">
                            <a16:creationId xmlns:a16="http://schemas.microsoft.com/office/drawing/2014/main" id="{EAC53B02-99E9-4204-AE1B-7759BBAA4C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62439" y="3323141"/>
                        <a:ext cx="2879999" cy="1189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6C7438AF-513C-4436-8D54-AFC1433EAD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599086"/>
              </p:ext>
            </p:extLst>
          </p:nvPr>
        </p:nvGraphicFramePr>
        <p:xfrm>
          <a:off x="960835" y="5764895"/>
          <a:ext cx="337334" cy="466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4880" imgH="228600" progId="Equation.DSMT4">
                  <p:embed/>
                </p:oleObj>
              </mc:Choice>
              <mc:Fallback>
                <p:oleObj name="Equation" r:id="rId10" imgW="164880" imgH="228600" progId="Equation.DSMT4">
                  <p:embed/>
                  <p:pic>
                    <p:nvPicPr>
                      <p:cNvPr id="10" name="对象 9">
                        <a:extLst>
                          <a:ext uri="{FF2B5EF4-FFF2-40B4-BE49-F238E27FC236}">
                            <a16:creationId xmlns:a16="http://schemas.microsoft.com/office/drawing/2014/main" id="{6C7438AF-513C-4436-8D54-AFC1433EAD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60835" y="5764895"/>
                        <a:ext cx="337334" cy="4667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标题 1">
            <a:extLst>
              <a:ext uri="{FF2B5EF4-FFF2-40B4-BE49-F238E27FC236}">
                <a16:creationId xmlns:a16="http://schemas.microsoft.com/office/drawing/2014/main" id="{309A9D42-91AB-744C-34CE-3A1E5A7511D3}"/>
              </a:ext>
            </a:extLst>
          </p:cNvPr>
          <p:cNvSpPr txBox="1">
            <a:spLocks/>
          </p:cNvSpPr>
          <p:nvPr/>
        </p:nvSpPr>
        <p:spPr>
          <a:xfrm>
            <a:off x="672269" y="0"/>
            <a:ext cx="12098655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 defTabSz="1311226" rtl="0" eaLnBrk="1" latinLnBrk="0" hangingPunct="1">
              <a:spcBef>
                <a:spcPct val="0"/>
              </a:spcBef>
              <a:buNone/>
              <a:defRPr sz="628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042988" fontAlgn="base">
              <a:lnSpc>
                <a:spcPct val="150000"/>
              </a:lnSpc>
              <a:spcAft>
                <a:spcPct val="0"/>
              </a:spcAft>
              <a:buSzPct val="100000"/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清晰断点回归</a:t>
            </a:r>
          </a:p>
        </p:txBody>
      </p:sp>
    </p:spTree>
    <p:extLst>
      <p:ext uri="{BB962C8B-B14F-4D97-AF65-F5344CB8AC3E}">
        <p14:creationId xmlns:p14="http://schemas.microsoft.com/office/powerpoint/2010/main" val="34579107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26780BF-BAEC-4D67-9C50-968D8E0B2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467" y="1404367"/>
            <a:ext cx="12098655" cy="4990084"/>
          </a:xfrm>
        </p:spPr>
        <p:txBody>
          <a:bodyPr/>
          <a:lstStyle/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干预前后，斜率也可能发生变化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7A1CBC0-199E-419B-B9D8-9E6D3148862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306261" y="7158401"/>
            <a:ext cx="3136689" cy="402567"/>
          </a:xfrm>
        </p:spPr>
        <p:txBody>
          <a:bodyPr/>
          <a:lstStyle/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31</a:t>
            </a:fld>
            <a:endParaRPr lang="en-US" altLang="zh-CN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5E83FC79-2868-4FF6-AE47-11D09180F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8987" y="2124447"/>
            <a:ext cx="6455516" cy="468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id="{371F437E-5968-0BC4-0F1F-956BD35EC8FA}"/>
              </a:ext>
            </a:extLst>
          </p:cNvPr>
          <p:cNvSpPr txBox="1">
            <a:spLocks/>
          </p:cNvSpPr>
          <p:nvPr/>
        </p:nvSpPr>
        <p:spPr>
          <a:xfrm>
            <a:off x="672269" y="0"/>
            <a:ext cx="12098655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 defTabSz="1311226" rtl="0" eaLnBrk="1" latinLnBrk="0" hangingPunct="1">
              <a:spcBef>
                <a:spcPct val="0"/>
              </a:spcBef>
              <a:buNone/>
              <a:defRPr sz="628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042988" fontAlgn="base">
              <a:lnSpc>
                <a:spcPct val="150000"/>
              </a:lnSpc>
              <a:spcAft>
                <a:spcPct val="0"/>
              </a:spcAft>
              <a:buSzPct val="100000"/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清晰断点回归</a:t>
            </a:r>
          </a:p>
        </p:txBody>
      </p:sp>
    </p:spTree>
    <p:extLst>
      <p:ext uri="{BB962C8B-B14F-4D97-AF65-F5344CB8AC3E}">
        <p14:creationId xmlns:p14="http://schemas.microsoft.com/office/powerpoint/2010/main" val="20737954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3B69B7-0F4A-4960-BD2C-25E5A1289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973" y="1256129"/>
            <a:ext cx="12098655" cy="1260211"/>
          </a:xfrm>
        </p:spPr>
        <p:txBody>
          <a:bodyPr>
            <a:normAutofit/>
          </a:bodyPr>
          <a:lstStyle/>
          <a:p>
            <a:pPr marL="342900" indent="-342900" algn="l" defTabSz="1041400" eaLnBrk="0" fontAlgn="base" hangingPunct="0">
              <a:lnSpc>
                <a:spcPct val="125000"/>
              </a:lnSpc>
              <a:spcAft>
                <a:spcPct val="0"/>
              </a:spcAft>
              <a:buSzPct val="100000"/>
              <a:buFont typeface="Arial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可以包含交互项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2B1436D-E6A6-44D3-A08E-C6873737557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306261" y="7194488"/>
            <a:ext cx="3136689" cy="402567"/>
          </a:xfrm>
        </p:spPr>
        <p:txBody>
          <a:bodyPr/>
          <a:lstStyle/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32</a:t>
            </a:fld>
            <a:endParaRPr lang="en-US" altLang="zh-CN" dirty="0"/>
          </a:p>
        </p:txBody>
      </p:sp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D30091B0-8547-40FF-A3CE-C948946C15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111814"/>
              </p:ext>
            </p:extLst>
          </p:nvPr>
        </p:nvGraphicFramePr>
        <p:xfrm>
          <a:off x="2617019" y="2668218"/>
          <a:ext cx="4762747" cy="44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25680" imgH="228600" progId="Equation.DSMT4">
                  <p:embed/>
                </p:oleObj>
              </mc:Choice>
              <mc:Fallback>
                <p:oleObj name="Equation" r:id="rId2" imgW="2425680" imgH="228600" progId="Equation.DSMT4">
                  <p:embed/>
                  <p:pic>
                    <p:nvPicPr>
                      <p:cNvPr id="7" name="对象 6">
                        <a:extLst>
                          <a:ext uri="{FF2B5EF4-FFF2-40B4-BE49-F238E27FC236}">
                            <a16:creationId xmlns:a16="http://schemas.microsoft.com/office/drawing/2014/main" id="{D30091B0-8547-40FF-A3CE-C948946C15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17019" y="2668218"/>
                        <a:ext cx="4762747" cy="448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标题 1">
            <a:extLst>
              <a:ext uri="{FF2B5EF4-FFF2-40B4-BE49-F238E27FC236}">
                <a16:creationId xmlns:a16="http://schemas.microsoft.com/office/drawing/2014/main" id="{F00743E2-66B1-5EC3-9493-653E09502731}"/>
              </a:ext>
            </a:extLst>
          </p:cNvPr>
          <p:cNvSpPr txBox="1">
            <a:spLocks/>
          </p:cNvSpPr>
          <p:nvPr/>
        </p:nvSpPr>
        <p:spPr>
          <a:xfrm>
            <a:off x="672269" y="0"/>
            <a:ext cx="12098655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 defTabSz="1311226" rtl="0" eaLnBrk="1" latinLnBrk="0" hangingPunct="1">
              <a:spcBef>
                <a:spcPct val="0"/>
              </a:spcBef>
              <a:buNone/>
              <a:defRPr sz="628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042988" fontAlgn="base">
              <a:lnSpc>
                <a:spcPct val="150000"/>
              </a:lnSpc>
              <a:spcAft>
                <a:spcPct val="0"/>
              </a:spcAft>
              <a:buSzPct val="100000"/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清晰断点回归</a:t>
            </a:r>
          </a:p>
        </p:txBody>
      </p:sp>
    </p:spTree>
    <p:extLst>
      <p:ext uri="{BB962C8B-B14F-4D97-AF65-F5344CB8AC3E}">
        <p14:creationId xmlns:p14="http://schemas.microsoft.com/office/powerpoint/2010/main" val="20815311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68DF9-50D5-A9EB-4B86-33F70E8F0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1371E4-5244-E31F-991E-8D24B5965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47" y="892695"/>
            <a:ext cx="12098655" cy="1260211"/>
          </a:xfrm>
        </p:spPr>
        <p:txBody>
          <a:bodyPr>
            <a:normAutofit/>
          </a:bodyPr>
          <a:lstStyle/>
          <a:p>
            <a:pPr marL="390525" indent="-390525" algn="l" defTabSz="1042988" eaLnBrk="0" fontAlgn="base" hangingPunct="0">
              <a:lnSpc>
                <a:spcPct val="17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淮河两岸，集中供暖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CC1EB0D-76ED-4DA4-5144-D477C63482A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306261" y="7123084"/>
            <a:ext cx="3136689" cy="402567"/>
          </a:xfrm>
        </p:spPr>
        <p:txBody>
          <a:bodyPr/>
          <a:lstStyle/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33</a:t>
            </a:fld>
            <a:endParaRPr lang="en-US" altLang="zh-CN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F6FEA583-269F-EA37-3B72-18331D77F2E1}"/>
              </a:ext>
            </a:extLst>
          </p:cNvPr>
          <p:cNvSpPr txBox="1">
            <a:spLocks/>
          </p:cNvSpPr>
          <p:nvPr/>
        </p:nvSpPr>
        <p:spPr>
          <a:xfrm>
            <a:off x="672269" y="0"/>
            <a:ext cx="12098655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 defTabSz="1311226" rtl="0" eaLnBrk="1" latinLnBrk="0" hangingPunct="1">
              <a:spcBef>
                <a:spcPct val="0"/>
              </a:spcBef>
              <a:buNone/>
              <a:defRPr sz="628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042988" fontAlgn="base">
              <a:lnSpc>
                <a:spcPct val="150000"/>
              </a:lnSpc>
              <a:spcAft>
                <a:spcPct val="0"/>
              </a:spcAft>
              <a:buSzPct val="100000"/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断点回归案例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E1D502C-1FCC-4896-9DBA-E2B69E6C5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170" y="2216919"/>
            <a:ext cx="4572608" cy="457260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92231C5-A8B6-B90C-FFB7-A9FF661C19BE}"/>
              </a:ext>
            </a:extLst>
          </p:cNvPr>
          <p:cNvSpPr txBox="1"/>
          <p:nvPr/>
        </p:nvSpPr>
        <p:spPr>
          <a:xfrm>
            <a:off x="1680915" y="7072185"/>
            <a:ext cx="92890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《</a:t>
            </a:r>
            <a:r>
              <a:rPr lang="zh-CN" altLang="en-US" sz="1600" b="1" dirty="0"/>
              <a:t>Evidence-on-the-impact-of-sustained-exposure-to-air-pollution-on-life-expectancy</a:t>
            </a:r>
            <a:r>
              <a:rPr lang="en-US" altLang="zh-CN" sz="1600" b="1" dirty="0"/>
              <a:t>》</a:t>
            </a:r>
            <a:endParaRPr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6656435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C84D9-CB8B-431E-6DA5-15104989D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68CC80-97F0-09EC-B95B-F1EDDB40C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47" y="892695"/>
            <a:ext cx="12098655" cy="1260211"/>
          </a:xfrm>
        </p:spPr>
        <p:txBody>
          <a:bodyPr>
            <a:normAutofit/>
          </a:bodyPr>
          <a:lstStyle/>
          <a:p>
            <a:pPr marL="390525" indent="-390525" algn="l" defTabSz="1042988" eaLnBrk="0" fontAlgn="base" hangingPunct="0">
              <a:lnSpc>
                <a:spcPct val="17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淮河两岸，集中供暖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3F7E057-11D7-F7C0-E525-1AF0B7D4721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306261" y="7174834"/>
            <a:ext cx="3136689" cy="402567"/>
          </a:xfrm>
        </p:spPr>
        <p:txBody>
          <a:bodyPr/>
          <a:lstStyle/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34</a:t>
            </a:fld>
            <a:endParaRPr lang="en-US" altLang="zh-CN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2EE7ACF8-04AC-7062-F7C0-263CD5F13302}"/>
              </a:ext>
            </a:extLst>
          </p:cNvPr>
          <p:cNvSpPr txBox="1">
            <a:spLocks/>
          </p:cNvSpPr>
          <p:nvPr/>
        </p:nvSpPr>
        <p:spPr>
          <a:xfrm>
            <a:off x="672269" y="0"/>
            <a:ext cx="12098655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 defTabSz="1311226" rtl="0" eaLnBrk="1" latinLnBrk="0" hangingPunct="1">
              <a:spcBef>
                <a:spcPct val="0"/>
              </a:spcBef>
              <a:buNone/>
              <a:defRPr sz="628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042988" fontAlgn="base">
              <a:lnSpc>
                <a:spcPct val="150000"/>
              </a:lnSpc>
              <a:spcAft>
                <a:spcPct val="0"/>
              </a:spcAft>
              <a:buSzPct val="100000"/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断点回归案例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52DDE7D-2500-430B-8D8E-839E7646E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107" y="2585595"/>
            <a:ext cx="6081815" cy="444094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ACCB22A-9588-F7F1-DCF2-AA691AD6E9E8}"/>
              </a:ext>
            </a:extLst>
          </p:cNvPr>
          <p:cNvSpPr txBox="1"/>
          <p:nvPr/>
        </p:nvSpPr>
        <p:spPr>
          <a:xfrm>
            <a:off x="816819" y="1991932"/>
            <a:ext cx="6721928" cy="437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北方集中供暖，烧煤，导致严重空气污染</a:t>
            </a:r>
          </a:p>
        </p:txBody>
      </p:sp>
    </p:spTree>
    <p:extLst>
      <p:ext uri="{BB962C8B-B14F-4D97-AF65-F5344CB8AC3E}">
        <p14:creationId xmlns:p14="http://schemas.microsoft.com/office/powerpoint/2010/main" val="41068414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C7666-30CD-9E98-3AC9-3BD016525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5F2DDC-BD51-4C28-7636-4422B249D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47" y="892695"/>
            <a:ext cx="12098655" cy="1260211"/>
          </a:xfrm>
        </p:spPr>
        <p:txBody>
          <a:bodyPr>
            <a:normAutofit/>
          </a:bodyPr>
          <a:lstStyle/>
          <a:p>
            <a:pPr marL="390525" indent="-390525" algn="l" defTabSz="1042988" eaLnBrk="0" fontAlgn="base" hangingPunct="0">
              <a:lnSpc>
                <a:spcPct val="17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淮河两岸，集中供暖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AA718F2-6454-F494-435D-798BA30C4B3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280690" y="7158696"/>
            <a:ext cx="3136689" cy="402567"/>
          </a:xfrm>
        </p:spPr>
        <p:txBody>
          <a:bodyPr/>
          <a:lstStyle/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35</a:t>
            </a:fld>
            <a:endParaRPr lang="en-US" altLang="zh-CN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DE230936-CED6-4F15-4864-9649579B8AC7}"/>
              </a:ext>
            </a:extLst>
          </p:cNvPr>
          <p:cNvSpPr txBox="1">
            <a:spLocks/>
          </p:cNvSpPr>
          <p:nvPr/>
        </p:nvSpPr>
        <p:spPr>
          <a:xfrm>
            <a:off x="672269" y="0"/>
            <a:ext cx="12098655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 defTabSz="1311226" rtl="0" eaLnBrk="1" latinLnBrk="0" hangingPunct="1">
              <a:spcBef>
                <a:spcPct val="0"/>
              </a:spcBef>
              <a:buNone/>
              <a:defRPr sz="628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042988" fontAlgn="base">
              <a:lnSpc>
                <a:spcPct val="150000"/>
              </a:lnSpc>
              <a:spcAft>
                <a:spcPct val="0"/>
              </a:spcAft>
              <a:buSzPct val="100000"/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断点回归案例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2B4EA3E-DAC7-219E-ECEF-1A5589DBEE4B}"/>
              </a:ext>
            </a:extLst>
          </p:cNvPr>
          <p:cNvSpPr txBox="1"/>
          <p:nvPr/>
        </p:nvSpPr>
        <p:spPr>
          <a:xfrm>
            <a:off x="816819" y="1991932"/>
            <a:ext cx="11305256" cy="440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estimated change in life expectancy just north of the </a:t>
            </a:r>
            <a:r>
              <a:rPr lang="en-US" altLang="zh-CN" sz="2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Huai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River is 5.04 years.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79FF9AE-861D-4786-9C4D-940B9C383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067" y="2379663"/>
            <a:ext cx="6865015" cy="499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537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C3AFD6-CC62-48C3-9339-E2EF858BB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795" y="-19904"/>
            <a:ext cx="12098655" cy="1260211"/>
          </a:xfrm>
        </p:spPr>
        <p:txBody>
          <a:bodyPr>
            <a:normAutofit/>
          </a:bodyPr>
          <a:lstStyle/>
          <a:p>
            <a:pPr algn="l" defTabSz="1042988" fontAlgn="base">
              <a:lnSpc>
                <a:spcPct val="150000"/>
              </a:lnSpc>
              <a:spcAft>
                <a:spcPct val="0"/>
              </a:spcAft>
              <a:buSzPct val="100000"/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精英学校的溢价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F33BF48-35A3-4AAB-96C0-EA96A267378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259220" y="7138624"/>
            <a:ext cx="3136689" cy="402567"/>
          </a:xfrm>
        </p:spPr>
        <p:txBody>
          <a:bodyPr/>
          <a:lstStyle/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36</a:t>
            </a:fld>
            <a:endParaRPr lang="en-US" altLang="zh-CN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093" y="3269286"/>
            <a:ext cx="8012127" cy="3742813"/>
          </a:xfrm>
        </p:spPr>
      </p:pic>
      <p:sp>
        <p:nvSpPr>
          <p:cNvPr id="7" name="矩形 6"/>
          <p:cNvSpPr/>
          <p:nvPr/>
        </p:nvSpPr>
        <p:spPr>
          <a:xfrm>
            <a:off x="672210" y="1384528"/>
            <a:ext cx="11161895" cy="1976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红色虚线代表每个学生当年高考时的一本分数线，横轴表示的高考成绩比一本线高出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分或者是低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分，左右两图的纵轴分别为工资水平或者对数工资水平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itchFamily="34" charset="0"/>
              <a:buChar char="•"/>
            </a:pP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从图中可以看到，在虚线两旁，工资水平出现了一个跳跃，这个跳跃的高度大约为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122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元工资，或者是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6%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的工资增长。</a:t>
            </a:r>
          </a:p>
        </p:txBody>
      </p:sp>
    </p:spTree>
    <p:extLst>
      <p:ext uri="{BB962C8B-B14F-4D97-AF65-F5344CB8AC3E}">
        <p14:creationId xmlns:p14="http://schemas.microsoft.com/office/powerpoint/2010/main" val="15197361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C3AFD6-CC62-48C3-9339-E2EF858BB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48" y="140"/>
            <a:ext cx="12098655" cy="1260211"/>
          </a:xfrm>
        </p:spPr>
        <p:txBody>
          <a:bodyPr>
            <a:normAutofit/>
          </a:bodyPr>
          <a:lstStyle/>
          <a:p>
            <a:pPr algn="l" defTabSz="1042988" fontAlgn="base">
              <a:lnSpc>
                <a:spcPct val="150000"/>
              </a:lnSpc>
              <a:spcAft>
                <a:spcPct val="0"/>
              </a:spcAft>
              <a:buSzPct val="100000"/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精英学校的溢价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F33BF48-35A3-4AAB-96C0-EA96A267378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249867" y="7158556"/>
            <a:ext cx="3136689" cy="402567"/>
          </a:xfrm>
        </p:spPr>
        <p:txBody>
          <a:bodyPr/>
          <a:lstStyle/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37</a:t>
            </a:fld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44811" y="1260351"/>
            <a:ext cx="11161240" cy="3886564"/>
          </a:xfrm>
        </p:spPr>
        <p:txBody>
          <a:bodyPr>
            <a:normAutofit lnSpcReduction="10000"/>
          </a:bodyPr>
          <a:lstStyle/>
          <a:p>
            <a:pPr marL="390525" indent="-390525" defTabSz="1042988" eaLnBrk="0" fontAlgn="base" hangingPunct="0">
              <a:lnSpc>
                <a:spcPct val="170000"/>
              </a:lnSpc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安慰剂检验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论文发现，一本院校的毕业生工资更高，可能并不是因为他们能力更强。作者检验了这批学生的四级考试成绩、计算机等级考试、注册会计师考试等，发现在一本线上下的学生中：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，英语四级考试成绩，一本线上线下学生没有差异；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，计算机等级考试，一本线上线下学生没有差异；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，注册会计师（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CPA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）考试线上学生还要低于线下学生；</a:t>
            </a:r>
            <a:endParaRPr lang="zh-CN" altLang="en-US" sz="3017" dirty="0"/>
          </a:p>
        </p:txBody>
      </p:sp>
    </p:spTree>
    <p:extLst>
      <p:ext uri="{BB962C8B-B14F-4D97-AF65-F5344CB8AC3E}">
        <p14:creationId xmlns:p14="http://schemas.microsoft.com/office/powerpoint/2010/main" val="20953863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C3AFD6-CC62-48C3-9339-E2EF858BB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255" y="-7741"/>
            <a:ext cx="12098655" cy="1260211"/>
          </a:xfrm>
        </p:spPr>
        <p:txBody>
          <a:bodyPr>
            <a:normAutofit/>
          </a:bodyPr>
          <a:lstStyle/>
          <a:p>
            <a:pPr algn="l" defTabSz="1042988" fontAlgn="base">
              <a:lnSpc>
                <a:spcPct val="150000"/>
              </a:lnSpc>
              <a:spcAft>
                <a:spcPct val="0"/>
              </a:spcAft>
              <a:buSzPct val="100000"/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精英学校的溢价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F33BF48-35A3-4AAB-96C0-EA96A267378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291576" y="7123811"/>
            <a:ext cx="3136689" cy="402567"/>
          </a:xfrm>
        </p:spPr>
        <p:txBody>
          <a:bodyPr/>
          <a:lstStyle/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38</a:t>
            </a:fld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5628" y="1252470"/>
            <a:ext cx="11332431" cy="6178772"/>
          </a:xfrm>
        </p:spPr>
        <p:txBody>
          <a:bodyPr>
            <a:normAutofit/>
          </a:bodyPr>
          <a:lstStyle/>
          <a:p>
            <a:pPr marL="390525" indent="-390525" defTabSz="1042988" eaLnBrk="0" fontAlgn="base" hangingPunct="0">
              <a:lnSpc>
                <a:spcPct val="170000"/>
              </a:lnSpc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母校的价值，历久弥香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使用断点回归观察一本线相邻的工资差距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——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刚毕业时，两者的差距是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6%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；毕业五年后，差距扩大到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24%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；十年后，差距扩大到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34%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2514" b="1" dirty="0"/>
          </a:p>
          <a:p>
            <a:endParaRPr lang="en-US" altLang="zh-CN" sz="2514" b="1" dirty="0"/>
          </a:p>
          <a:p>
            <a:endParaRPr lang="en-US" altLang="zh-CN" sz="2514" b="1" dirty="0"/>
          </a:p>
          <a:p>
            <a:endParaRPr lang="en-US" altLang="zh-CN" sz="2514" b="1" dirty="0"/>
          </a:p>
          <a:p>
            <a:endParaRPr lang="en-US" altLang="zh-CN" sz="2514" b="1" dirty="0"/>
          </a:p>
          <a:p>
            <a:endParaRPr lang="en-US" altLang="zh-CN" sz="2514" b="1" dirty="0"/>
          </a:p>
          <a:p>
            <a:endParaRPr lang="en-US" altLang="zh-CN" sz="2514" b="1" dirty="0"/>
          </a:p>
          <a:p>
            <a:endParaRPr lang="en-US" altLang="zh-CN" sz="2514" b="1" dirty="0"/>
          </a:p>
          <a:p>
            <a:endParaRPr lang="en-US" altLang="zh-CN" sz="2514" b="1" dirty="0"/>
          </a:p>
          <a:p>
            <a:endParaRPr lang="en-US" altLang="zh-CN" sz="2514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131" y="3360510"/>
            <a:ext cx="5014809" cy="364766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1F6A6ED-D43D-6A64-BBD3-5B66B458B2C6}"/>
              </a:ext>
            </a:extLst>
          </p:cNvPr>
          <p:cNvSpPr txBox="1"/>
          <p:nvPr/>
        </p:nvSpPr>
        <p:spPr>
          <a:xfrm>
            <a:off x="2739128" y="7092688"/>
            <a:ext cx="71902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/>
              <a:t>资料来源：</a:t>
            </a:r>
            <a:r>
              <a:rPr lang="en-US" altLang="zh-CN" sz="1600" dirty="0"/>
              <a:t>https://www.zhihu.com/question/391907816/answer/1308068416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1448144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 descr="C:\Users\Administrator\Desktop\财大ppt模板\B10PPT模板（二）宽屏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" y="18240"/>
            <a:ext cx="13435634" cy="777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4" y="174988"/>
            <a:ext cx="1490904" cy="146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图片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50" y="363976"/>
            <a:ext cx="3230292" cy="65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3CBD9D3-68FF-4A56-B6CC-BB6092EFFC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436" y="2348009"/>
            <a:ext cx="2457450" cy="2457450"/>
          </a:xfrm>
          <a:prstGeom prst="rect">
            <a:avLst/>
          </a:prstGeom>
        </p:spPr>
      </p:pic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1621532" y="1796324"/>
            <a:ext cx="9624060" cy="71437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zh-CN" sz="1800" dirty="0">
              <a:solidFill>
                <a:srgbClr val="7C1D2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buNone/>
            </a:pPr>
            <a:r>
              <a:rPr lang="zh-CN" altLang="en-US" sz="1800" dirty="0">
                <a:solidFill>
                  <a:srgbClr val="7C1D20"/>
                </a:solidFill>
                <a:latin typeface="微软雅黑" pitchFamily="34" charset="-122"/>
                <a:ea typeface="微软雅黑" pitchFamily="34" charset="-122"/>
              </a:rPr>
              <a:t>实验室公众号</a:t>
            </a:r>
          </a:p>
          <a:p>
            <a:pPr algn="ctr">
              <a:buNone/>
            </a:pPr>
            <a:endParaRPr lang="zh-CN" altLang="en-US" sz="1800" dirty="0">
              <a:solidFill>
                <a:srgbClr val="7C1D2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buNone/>
            </a:pPr>
            <a:endParaRPr lang="zh-CN" altLang="en-US" sz="3200" dirty="0">
              <a:solidFill>
                <a:srgbClr val="7C1D2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2147" y="1188343"/>
            <a:ext cx="12098655" cy="6273164"/>
          </a:xfrm>
        </p:spPr>
        <p:txBody>
          <a:bodyPr>
            <a:normAutofit/>
          </a:bodyPr>
          <a:lstStyle/>
          <a:p>
            <a:pPr marL="390525" indent="-390525" defTabSz="1042988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老大照书养，老二当猪养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342900" indent="-342900" defTabSz="1041400" eaLnBrk="0" fontAlgn="base" hangingPunct="0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人口数量下降，并没有减缓竞争，在子女培养上，竞争激烈程度大幅提高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220" name="Picture 4" descr="https://gimg2.baidu.com/image_search/src=http%3A%2F%2Fp2.itc.cn%2Fimages01%2F20210424%2F1785da16d7cc4fbc84ebabcee1f620de.png&amp;refer=http%3A%2F%2Fp2.itc.cn&amp;app=2002&amp;size=f9999,10000&amp;q=a80&amp;n=0&amp;g=0n&amp;fmt=jpeg?sec=1635313573&amp;t=21f0aa2253c3a66a34b7767b89d56f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40" y="2719484"/>
            <a:ext cx="5492988" cy="405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gimg2.baidu.com/image_search/src=http%3A%2F%2Fnimg.ws.126.net%2F%3Furl%3Dhttp%253A%252F%252Fdingyue.ws.126.net%252F2021%252F0926%252F60a7272dj00r01409001cc000fa00b2c.jpg%26thumbnail%3D650x2147483647%26quality%3D80%26type%3Djpg&amp;refer=http%3A%2F%2Fnimg.ws.126.net&amp;app=2002&amp;size=f9999,10000&amp;q=a80&amp;n=0&amp;g=0n&amp;fmt=jpeg?sec=1635313627&amp;t=f600fc586edbb77fdc1e4a867726676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663" y="2719484"/>
            <a:ext cx="5745277" cy="415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AC81C579-27CA-FEC1-173B-182473166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682" y="108223"/>
            <a:ext cx="12098655" cy="1260211"/>
          </a:xfrm>
        </p:spPr>
        <p:txBody>
          <a:bodyPr>
            <a:normAutofit/>
          </a:bodyPr>
          <a:lstStyle/>
          <a:p>
            <a:pPr algn="l" defTabSz="1042988" fontAlgn="base">
              <a:spcAft>
                <a:spcPct val="0"/>
              </a:spcAft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问题背景</a:t>
            </a:r>
          </a:p>
        </p:txBody>
      </p:sp>
      <p:sp>
        <p:nvSpPr>
          <p:cNvPr id="2" name="灯片编号占位符 3">
            <a:extLst>
              <a:ext uri="{FF2B5EF4-FFF2-40B4-BE49-F238E27FC236}">
                <a16:creationId xmlns:a16="http://schemas.microsoft.com/office/drawing/2014/main" id="{46E68766-9F3F-C1F0-CB7E-F9EB3C5DA74E}"/>
              </a:ext>
            </a:extLst>
          </p:cNvPr>
          <p:cNvSpPr txBox="1">
            <a:spLocks/>
          </p:cNvSpPr>
          <p:nvPr/>
        </p:nvSpPr>
        <p:spPr>
          <a:xfrm>
            <a:off x="10298270" y="7092999"/>
            <a:ext cx="3136689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defPPr>
              <a:defRPr lang="zh-CN"/>
            </a:defPPr>
            <a:lvl1pPr marL="0" algn="r" defTabSz="1043056" rtl="0" eaLnBrk="1" latinLnBrk="0" hangingPunct="1">
              <a:defRPr sz="17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7256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0682" y="1260351"/>
            <a:ext cx="10729192" cy="5660884"/>
          </a:xfrm>
        </p:spPr>
        <p:txBody>
          <a:bodyPr>
            <a:normAutofit/>
          </a:bodyPr>
          <a:lstStyle/>
          <a:p>
            <a:pPr marL="390525" indent="-390525" defTabSz="1042988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鸡娃教育的一个副产品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342900" indent="-342900" defTabSz="1041400" eaLnBrk="0" fontAlgn="base" hangingPunct="0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中国高校在校学生数，女性超过男性，在宏观上，这些现象对经济社会产生了深远影响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3496673"/>
              </p:ext>
            </p:extLst>
          </p:nvPr>
        </p:nvGraphicFramePr>
        <p:xfrm>
          <a:off x="1896939" y="3060550"/>
          <a:ext cx="8424937" cy="4464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标题 1">
            <a:extLst>
              <a:ext uri="{FF2B5EF4-FFF2-40B4-BE49-F238E27FC236}">
                <a16:creationId xmlns:a16="http://schemas.microsoft.com/office/drawing/2014/main" id="{F513E739-B0C2-18DD-0CEA-5FA7751C3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682" y="108223"/>
            <a:ext cx="12098655" cy="1260211"/>
          </a:xfrm>
        </p:spPr>
        <p:txBody>
          <a:bodyPr>
            <a:normAutofit/>
          </a:bodyPr>
          <a:lstStyle/>
          <a:p>
            <a:pPr algn="l" defTabSz="1042988" fontAlgn="base">
              <a:spcAft>
                <a:spcPct val="0"/>
              </a:spcAft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问题背景</a:t>
            </a:r>
          </a:p>
        </p:txBody>
      </p:sp>
      <p:sp>
        <p:nvSpPr>
          <p:cNvPr id="2" name="灯片编号占位符 3">
            <a:extLst>
              <a:ext uri="{FF2B5EF4-FFF2-40B4-BE49-F238E27FC236}">
                <a16:creationId xmlns:a16="http://schemas.microsoft.com/office/drawing/2014/main" id="{379A22AA-2C5F-9A23-265B-F4EE9E282FCE}"/>
              </a:ext>
            </a:extLst>
          </p:cNvPr>
          <p:cNvSpPr txBox="1">
            <a:spLocks/>
          </p:cNvSpPr>
          <p:nvPr/>
        </p:nvSpPr>
        <p:spPr>
          <a:xfrm>
            <a:off x="10298270" y="7092999"/>
            <a:ext cx="3136689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defPPr>
              <a:defRPr lang="zh-CN"/>
            </a:defPPr>
            <a:lvl1pPr marL="0" algn="r" defTabSz="1043056" rtl="0" eaLnBrk="1" latinLnBrk="0" hangingPunct="1">
              <a:defRPr sz="17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06773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727E0-9C1D-8CF7-340A-3F94B3806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6DB86F-5495-65CB-E286-07046BE81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682" y="1260351"/>
            <a:ext cx="10729192" cy="5660884"/>
          </a:xfrm>
        </p:spPr>
        <p:txBody>
          <a:bodyPr>
            <a:normAutofit/>
          </a:bodyPr>
          <a:lstStyle/>
          <a:p>
            <a:pPr marL="390525" indent="-390525" defTabSz="1042988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少子化、城市化衍生出一个重要的社会现象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sym typeface="Wingdings" panose="05000000000000000000" pitchFamily="2" charset="2"/>
              </a:rPr>
              <a:t>：（大）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城市剩女很多，农村光棍很多，为什么有这种现象？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390525" indent="-390525" defTabSz="1042988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农村地区“高彩礼”现象非常严重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A4766599-AF74-592D-02C7-3FE3F6E5F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682" y="108223"/>
            <a:ext cx="12098655" cy="1260211"/>
          </a:xfrm>
        </p:spPr>
        <p:txBody>
          <a:bodyPr>
            <a:normAutofit/>
          </a:bodyPr>
          <a:lstStyle/>
          <a:p>
            <a:pPr algn="l" defTabSz="1042988" fontAlgn="base">
              <a:spcAft>
                <a:spcPct val="0"/>
              </a:spcAft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开放性讨论</a:t>
            </a:r>
          </a:p>
        </p:txBody>
      </p:sp>
      <p:sp>
        <p:nvSpPr>
          <p:cNvPr id="2" name="灯片编号占位符 3">
            <a:extLst>
              <a:ext uri="{FF2B5EF4-FFF2-40B4-BE49-F238E27FC236}">
                <a16:creationId xmlns:a16="http://schemas.microsoft.com/office/drawing/2014/main" id="{219F1321-AF7C-0256-B79E-C519C296415E}"/>
              </a:ext>
            </a:extLst>
          </p:cNvPr>
          <p:cNvSpPr txBox="1">
            <a:spLocks/>
          </p:cNvSpPr>
          <p:nvPr/>
        </p:nvSpPr>
        <p:spPr>
          <a:xfrm>
            <a:off x="10298270" y="7092999"/>
            <a:ext cx="3136689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defPPr>
              <a:defRPr lang="zh-CN"/>
            </a:defPPr>
            <a:lvl1pPr marL="0" algn="r" defTabSz="1043056" rtl="0" eaLnBrk="1" latinLnBrk="0" hangingPunct="1">
              <a:defRPr sz="17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88700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672147" y="1404367"/>
            <a:ext cx="12098655" cy="6273164"/>
          </a:xfrm>
        </p:spPr>
        <p:txBody>
          <a:bodyPr>
            <a:normAutofit/>
          </a:bodyPr>
          <a:lstStyle/>
          <a:p>
            <a:pPr marL="390525" indent="-390525" defTabSz="1042988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国家正在大力推动“双减”工作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342900" indent="-342900" defTabSz="1041400" eaLnBrk="0" fontAlgn="base" hangingPunct="0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“双减”指要有效减轻义务教育阶段学生过重作业负担和校外培训负担。</a:t>
            </a:r>
          </a:p>
        </p:txBody>
      </p:sp>
      <p:pic>
        <p:nvPicPr>
          <p:cNvPr id="10244" name="Picture 4" descr="https://gimg2.baidu.com/image_search/src=http%3A%2F%2Fp2.itc.cn%2Fimages01%2F20210828%2Ff9af90f9ebd04a6b9be8c57b8335da53.jpeg&amp;refer=http%3A%2F%2Fp2.itc.cn&amp;app=2002&amp;size=f9999,10000&amp;q=a80&amp;n=0&amp;g=0n&amp;fmt=jpeg?sec=1635314052&amp;t=c31de175d49f03df493e8ea79709e3d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107" y="3194560"/>
            <a:ext cx="5950509" cy="403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913B4FCF-B5EE-8953-64E4-8FA01196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682" y="108223"/>
            <a:ext cx="12098655" cy="1260211"/>
          </a:xfrm>
        </p:spPr>
        <p:txBody>
          <a:bodyPr>
            <a:normAutofit/>
          </a:bodyPr>
          <a:lstStyle/>
          <a:p>
            <a:pPr algn="l" defTabSz="1042988" fontAlgn="base">
              <a:spcAft>
                <a:spcPct val="0"/>
              </a:spcAft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问题背景</a:t>
            </a:r>
          </a:p>
        </p:txBody>
      </p:sp>
      <p:sp>
        <p:nvSpPr>
          <p:cNvPr id="2" name="灯片编号占位符 3">
            <a:extLst>
              <a:ext uri="{FF2B5EF4-FFF2-40B4-BE49-F238E27FC236}">
                <a16:creationId xmlns:a16="http://schemas.microsoft.com/office/drawing/2014/main" id="{2E9E307C-9557-9E13-D84D-F6DF7DD3C1B9}"/>
              </a:ext>
            </a:extLst>
          </p:cNvPr>
          <p:cNvSpPr txBox="1">
            <a:spLocks/>
          </p:cNvSpPr>
          <p:nvPr/>
        </p:nvSpPr>
        <p:spPr>
          <a:xfrm>
            <a:off x="10298270" y="7092999"/>
            <a:ext cx="3136689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defPPr>
              <a:defRPr lang="zh-CN"/>
            </a:defPPr>
            <a:lvl1pPr marL="0" algn="r" defTabSz="1043056" rtl="0" eaLnBrk="1" latinLnBrk="0" hangingPunct="1">
              <a:defRPr sz="17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82672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672147" y="1188343"/>
            <a:ext cx="11377919" cy="3952488"/>
          </a:xfrm>
        </p:spPr>
        <p:txBody>
          <a:bodyPr>
            <a:normAutofit/>
          </a:bodyPr>
          <a:lstStyle/>
          <a:p>
            <a:pPr marL="390525" indent="-390525" defTabSz="1042988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讨论：国家的治理整顿，对校外培训市场的影响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342900" indent="-342900" defTabSz="1041400" eaLnBrk="0" fontAlgn="base" hangingPunct="0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培训价格更高还是更低，微观经济学的知识点</a:t>
            </a:r>
            <a:endParaRPr lang="zh-CN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246" name="Picture 6" descr="https://gimg2.baidu.com/image_search/src=http%3A%2F%2Fnimg.ws.126.net%2F%3Furl%3Dhttp%253A%252F%252Fdingyue.ws.126.net%252F2021%252F0312%252Fda14758ej00qpuawm000nd000ci006vp.jpg%26thumbnail%3D650x2147483647%26quality%3D80%26type%3Djpg&amp;refer=http%3A%2F%2Fnimg.ws.126.net&amp;app=2002&amp;size=f9999,10000&amp;q=a80&amp;n=0&amp;g=0n&amp;fmt=jpeg?sec=1635314340&amp;t=0d48f1a2a0238a10bdac3d46ae36a06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68" y="3011686"/>
            <a:ext cx="6170594" cy="338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s://gimg2.baidu.com/image_search/src=http%3A%2F%2Fp8.itc.cn%2Fq_70%2Fimages03%2F20210202%2Fca52b455025740c29a268562965bd8f6.jpeg&amp;refer=http%3A%2F%2Fp8.itc.cn&amp;app=2002&amp;size=f9999,10000&amp;q=a80&amp;n=0&amp;g=0n&amp;fmt=jpeg?sec=1635314340&amp;t=6d9e5ec995d00e681008f995000c4a6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294" y="3011686"/>
            <a:ext cx="511299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810960EC-9CC9-D434-D2C3-F70BAB24C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682" y="108223"/>
            <a:ext cx="12098655" cy="1260211"/>
          </a:xfrm>
        </p:spPr>
        <p:txBody>
          <a:bodyPr>
            <a:normAutofit/>
          </a:bodyPr>
          <a:lstStyle/>
          <a:p>
            <a:pPr algn="l" defTabSz="1042988" fontAlgn="base">
              <a:spcAft>
                <a:spcPct val="0"/>
              </a:spcAft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开放性讨论</a:t>
            </a:r>
          </a:p>
        </p:txBody>
      </p:sp>
      <p:sp>
        <p:nvSpPr>
          <p:cNvPr id="2" name="灯片编号占位符 3">
            <a:extLst>
              <a:ext uri="{FF2B5EF4-FFF2-40B4-BE49-F238E27FC236}">
                <a16:creationId xmlns:a16="http://schemas.microsoft.com/office/drawing/2014/main" id="{93E54C40-1AA4-F212-0020-DF3608220A5F}"/>
              </a:ext>
            </a:extLst>
          </p:cNvPr>
          <p:cNvSpPr txBox="1">
            <a:spLocks/>
          </p:cNvSpPr>
          <p:nvPr/>
        </p:nvSpPr>
        <p:spPr>
          <a:xfrm>
            <a:off x="10298270" y="7092999"/>
            <a:ext cx="3136689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defPPr>
              <a:defRPr lang="zh-CN"/>
            </a:defPPr>
            <a:lvl1pPr marL="0" algn="r" defTabSz="1043056" rtl="0" eaLnBrk="1" latinLnBrk="0" hangingPunct="1">
              <a:defRPr sz="17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13678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6699" y="1231139"/>
            <a:ext cx="12098655" cy="6273164"/>
          </a:xfrm>
        </p:spPr>
        <p:txBody>
          <a:bodyPr>
            <a:normAutofit/>
          </a:bodyPr>
          <a:lstStyle/>
          <a:p>
            <a:pPr marL="390525" indent="-390525" defTabSz="1042988" eaLnBrk="0" fontAlgn="base" hangingPunct="0">
              <a:lnSpc>
                <a:spcPct val="150000"/>
              </a:lnSpc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教育回报的经济学分析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342900" indent="-342900" defTabSz="1041400" eaLnBrk="0" fontAlgn="base" hangingPunct="0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教育产生巨大回报，是毋容置疑的：收入上、阶层跃升上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defTabSz="1041400" eaLnBrk="0" fontAlgn="base" hangingPunct="0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但教育回报率的估计，一直是一个难题，为什么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979" y="3132559"/>
            <a:ext cx="8758089" cy="364171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09042" y="6948942"/>
            <a:ext cx="108690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err="1">
                <a:solidFill>
                  <a:srgbClr val="333333"/>
                </a:solidFill>
                <a:latin typeface="Asap"/>
              </a:rPr>
              <a:t>Jia</a:t>
            </a:r>
            <a:r>
              <a:rPr lang="en-US" altLang="zh-CN" sz="1600" dirty="0">
                <a:solidFill>
                  <a:srgbClr val="333333"/>
                </a:solidFill>
                <a:latin typeface="Asap"/>
              </a:rPr>
              <a:t>, </a:t>
            </a:r>
            <a:r>
              <a:rPr lang="en-US" altLang="zh-CN" sz="1600" dirty="0" err="1">
                <a:solidFill>
                  <a:srgbClr val="333333"/>
                </a:solidFill>
                <a:latin typeface="Asap"/>
              </a:rPr>
              <a:t>Ruixue</a:t>
            </a:r>
            <a:r>
              <a:rPr lang="en-US" altLang="zh-CN" sz="1600" dirty="0">
                <a:solidFill>
                  <a:srgbClr val="333333"/>
                </a:solidFill>
                <a:latin typeface="Asap"/>
              </a:rPr>
              <a:t> &amp; Li, </a:t>
            </a:r>
            <a:r>
              <a:rPr lang="en-US" altLang="zh-CN" sz="1600" dirty="0" err="1">
                <a:solidFill>
                  <a:srgbClr val="333333"/>
                </a:solidFill>
                <a:latin typeface="Asap"/>
              </a:rPr>
              <a:t>Hongbin</a:t>
            </a:r>
            <a:r>
              <a:rPr lang="en-US" altLang="zh-CN" sz="1600" dirty="0">
                <a:solidFill>
                  <a:srgbClr val="333333"/>
                </a:solidFill>
                <a:latin typeface="Asap"/>
              </a:rPr>
              <a:t>, 2021. "</a:t>
            </a:r>
            <a:r>
              <a:rPr lang="en-US" altLang="zh-CN" sz="1600" b="1" dirty="0">
                <a:solidFill>
                  <a:srgbClr val="2D4E8B"/>
                </a:solidFill>
                <a:latin typeface="Asap"/>
                <a:hlinkClick r:id="rId3"/>
              </a:rPr>
              <a:t>Just above the exam cutoff score: Elite college admission and wages in China</a:t>
            </a:r>
            <a:r>
              <a:rPr lang="en-US" altLang="zh-CN" sz="1600" dirty="0">
                <a:solidFill>
                  <a:srgbClr val="333333"/>
                </a:solidFill>
                <a:latin typeface="Asap"/>
              </a:rPr>
              <a:t>," </a:t>
            </a:r>
            <a:r>
              <a:rPr lang="en-US" altLang="zh-CN" sz="1600" dirty="0">
                <a:solidFill>
                  <a:srgbClr val="2D4E8B"/>
                </a:solidFill>
                <a:latin typeface="Asap"/>
                <a:hlinkClick r:id="rId4"/>
              </a:rPr>
              <a:t>Journal of Public Economics</a:t>
            </a:r>
            <a:r>
              <a:rPr lang="en-US" altLang="zh-CN" sz="1600" dirty="0">
                <a:solidFill>
                  <a:srgbClr val="333333"/>
                </a:solidFill>
                <a:latin typeface="Asap"/>
              </a:rPr>
              <a:t>, Elsevier, vol. 196(C)</a:t>
            </a:r>
            <a:endParaRPr lang="zh-CN" altLang="en-US" sz="1600" dirty="0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3C2E2FF7-5690-E336-A933-5405AB40F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682" y="108223"/>
            <a:ext cx="12098655" cy="1260211"/>
          </a:xfrm>
        </p:spPr>
        <p:txBody>
          <a:bodyPr>
            <a:normAutofit/>
          </a:bodyPr>
          <a:lstStyle/>
          <a:p>
            <a:pPr algn="l" defTabSz="1042988" fontAlgn="base">
              <a:spcAft>
                <a:spcPct val="0"/>
              </a:spcAft>
            </a:pPr>
            <a:r>
              <a:rPr lang="zh-CN" altLang="en-US" sz="36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教育回报</a:t>
            </a:r>
          </a:p>
        </p:txBody>
      </p:sp>
      <p:sp>
        <p:nvSpPr>
          <p:cNvPr id="2" name="灯片编号占位符 3">
            <a:extLst>
              <a:ext uri="{FF2B5EF4-FFF2-40B4-BE49-F238E27FC236}">
                <a16:creationId xmlns:a16="http://schemas.microsoft.com/office/drawing/2014/main" id="{CC297FDD-4B88-F527-155D-AC659A154DF8}"/>
              </a:ext>
            </a:extLst>
          </p:cNvPr>
          <p:cNvSpPr txBox="1">
            <a:spLocks/>
          </p:cNvSpPr>
          <p:nvPr/>
        </p:nvSpPr>
        <p:spPr>
          <a:xfrm>
            <a:off x="10298270" y="7092999"/>
            <a:ext cx="3136689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defPPr>
              <a:defRPr lang="zh-CN"/>
            </a:defPPr>
            <a:lvl1pPr marL="0" algn="r" defTabSz="1043056" rtl="0" eaLnBrk="1" latinLnBrk="0" hangingPunct="1">
              <a:defRPr sz="17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2B14791-236F-414F-A0D0-1869DADB1F62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560708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1902</TotalTime>
  <Words>1904</Words>
  <Application>Microsoft Office PowerPoint</Application>
  <PresentationFormat>自定义</PresentationFormat>
  <Paragraphs>262</Paragraphs>
  <Slides>39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51" baseType="lpstr">
      <vt:lpstr>Asap</vt:lpstr>
      <vt:lpstr>PingFangSC-Regular</vt:lpstr>
      <vt:lpstr>等线</vt:lpstr>
      <vt:lpstr>楷体</vt:lpstr>
      <vt:lpstr>微软雅黑</vt:lpstr>
      <vt:lpstr>微软雅黑</vt:lpstr>
      <vt:lpstr>Arial</vt:lpstr>
      <vt:lpstr>Calibri</vt:lpstr>
      <vt:lpstr>Times New Roman</vt:lpstr>
      <vt:lpstr>Wingdings</vt:lpstr>
      <vt:lpstr>Office 主题</vt:lpstr>
      <vt:lpstr>Equation</vt:lpstr>
      <vt:lpstr>第3讲 知识改变命运 ——人口与教育问题的大数据分析</vt:lpstr>
      <vt:lpstr>PowerPoint 演示文稿</vt:lpstr>
      <vt:lpstr>背景</vt:lpstr>
      <vt:lpstr>问题背景</vt:lpstr>
      <vt:lpstr>问题背景</vt:lpstr>
      <vt:lpstr>开放性讨论</vt:lpstr>
      <vt:lpstr>问题背景</vt:lpstr>
      <vt:lpstr>开放性讨论</vt:lpstr>
      <vt:lpstr>教育回报</vt:lpstr>
      <vt:lpstr>经济学教育回报</vt:lpstr>
      <vt:lpstr>应试教育回报</vt:lpstr>
      <vt:lpstr>互联网时代教育变革</vt:lpstr>
      <vt:lpstr>互联网时代教育变革</vt:lpstr>
      <vt:lpstr>PowerPoint 演示文稿</vt:lpstr>
      <vt:lpstr>大学教育回报</vt:lpstr>
      <vt:lpstr>一刀切的政策</vt:lpstr>
      <vt:lpstr>一刀切政策构成一个“断点”</vt:lpstr>
      <vt:lpstr>断点回归基本逻辑</vt:lpstr>
      <vt:lpstr>如果没有政策发生（假想情形），结果不会跳跃</vt:lpstr>
      <vt:lpstr>断点处的跳跃就是政策的处理效应</vt:lpstr>
      <vt:lpstr>PowerPoint 演示文稿</vt:lpstr>
      <vt:lpstr>PowerPoint 演示文稿</vt:lpstr>
      <vt:lpstr>清晰断点</vt:lpstr>
      <vt:lpstr>模糊断点</vt:lpstr>
      <vt:lpstr>PowerPoint 演示文稿</vt:lpstr>
      <vt:lpstr>断点回归基本假设</vt:lpstr>
      <vt:lpstr>清晰断点回归</vt:lpstr>
      <vt:lpstr>解决办法：把参数变量当作控制变量</vt:lpstr>
      <vt:lpstr>结果Y与参考变量X的关系可能是非线性的</vt:lpstr>
      <vt:lpstr>控制变量可以是参考变量的一个函数</vt:lpstr>
      <vt:lpstr>PowerPoint 演示文稿</vt:lpstr>
      <vt:lpstr>可以包含交互项</vt:lpstr>
      <vt:lpstr>淮河两岸，集中供暖</vt:lpstr>
      <vt:lpstr>淮河两岸，集中供暖</vt:lpstr>
      <vt:lpstr>淮河两岸，集中供暖</vt:lpstr>
      <vt:lpstr>精英学校的溢价</vt:lpstr>
      <vt:lpstr>精英学校的溢价</vt:lpstr>
      <vt:lpstr>精英学校的溢价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上海财经大学PPT主标题</dc:title>
  <dc:creator>admin</dc:creator>
  <cp:lastModifiedBy>Feng Guo</cp:lastModifiedBy>
  <cp:revision>236</cp:revision>
  <dcterms:created xsi:type="dcterms:W3CDTF">2016-12-19T01:38:36Z</dcterms:created>
  <dcterms:modified xsi:type="dcterms:W3CDTF">2025-03-12T00:59:51Z</dcterms:modified>
</cp:coreProperties>
</file>