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671" r:id="rId2"/>
    <p:sldId id="826" r:id="rId3"/>
    <p:sldId id="917" r:id="rId4"/>
    <p:sldId id="1034" r:id="rId5"/>
    <p:sldId id="1033" r:id="rId6"/>
    <p:sldId id="1022" r:id="rId7"/>
    <p:sldId id="1037" r:id="rId8"/>
    <p:sldId id="1042" r:id="rId9"/>
    <p:sldId id="1023" r:id="rId10"/>
    <p:sldId id="1024" r:id="rId11"/>
    <p:sldId id="1026" r:id="rId12"/>
    <p:sldId id="1030" r:id="rId13"/>
    <p:sldId id="1039" r:id="rId14"/>
    <p:sldId id="1031" r:id="rId15"/>
    <p:sldId id="1032" r:id="rId16"/>
    <p:sldId id="921" r:id="rId17"/>
    <p:sldId id="1028" r:id="rId18"/>
    <p:sldId id="1038" r:id="rId19"/>
    <p:sldId id="1041" r:id="rId20"/>
    <p:sldId id="930" r:id="rId21"/>
    <p:sldId id="932" r:id="rId22"/>
    <p:sldId id="1019" r:id="rId23"/>
    <p:sldId id="937" r:id="rId24"/>
    <p:sldId id="938" r:id="rId25"/>
    <p:sldId id="939" r:id="rId26"/>
    <p:sldId id="940" r:id="rId27"/>
    <p:sldId id="942" r:id="rId28"/>
    <p:sldId id="1040" r:id="rId29"/>
    <p:sldId id="944" r:id="rId30"/>
    <p:sldId id="945" r:id="rId31"/>
    <p:sldId id="947" r:id="rId32"/>
    <p:sldId id="949" r:id="rId33"/>
    <p:sldId id="956" r:id="rId34"/>
    <p:sldId id="959" r:id="rId35"/>
    <p:sldId id="960" r:id="rId36"/>
    <p:sldId id="961" r:id="rId37"/>
    <p:sldId id="966" r:id="rId38"/>
    <p:sldId id="1043" r:id="rId39"/>
    <p:sldId id="847" r:id="rId40"/>
  </p:sldIdLst>
  <p:sldSz cx="13442950" cy="7561263"/>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7" autoAdjust="0"/>
    <p:restoredTop sz="94660"/>
  </p:normalViewPr>
  <p:slideViewPr>
    <p:cSldViewPr>
      <p:cViewPr varScale="1">
        <p:scale>
          <a:sx n="59" d="100"/>
          <a:sy n="59" d="100"/>
        </p:scale>
        <p:origin x="420" y="64"/>
      </p:cViewPr>
      <p:guideLst>
        <p:guide orient="horz" pos="2382"/>
        <p:guide pos="42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C203A-DDBD-4F44-BDC5-2F77DAD483A6}" type="datetimeFigureOut">
              <a:rPr lang="zh-CN" altLang="en-US" smtClean="0"/>
              <a:t>2025/3/19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F1F9E-7F57-4E57-BC8F-7F8135BCA586}" type="slidenum">
              <a:rPr lang="zh-CN" altLang="en-US" smtClean="0"/>
              <a:t>‹#›</a:t>
            </a:fld>
            <a:endParaRPr lang="zh-CN" altLang="en-US"/>
          </a:p>
        </p:txBody>
      </p:sp>
    </p:spTree>
    <p:extLst>
      <p:ext uri="{BB962C8B-B14F-4D97-AF65-F5344CB8AC3E}">
        <p14:creationId xmlns:p14="http://schemas.microsoft.com/office/powerpoint/2010/main" val="2142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7727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6E3DAAD-B207-4352-9DD5-579A2B66DAE5}" type="slidenum">
              <a:rPr lang="zh-CN" altLang="en-US" smtClean="0"/>
              <a:pPr>
                <a:defRPr/>
              </a:pPr>
              <a:t>21</a:t>
            </a:fld>
            <a:endParaRPr lang="en-US" altLang="zh-CN"/>
          </a:p>
        </p:txBody>
      </p:sp>
    </p:spTree>
    <p:extLst>
      <p:ext uri="{BB962C8B-B14F-4D97-AF65-F5344CB8AC3E}">
        <p14:creationId xmlns:p14="http://schemas.microsoft.com/office/powerpoint/2010/main" val="177212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6E3DAAD-B207-4352-9DD5-579A2B66DAE5}" type="slidenum">
              <a:rPr lang="zh-CN" altLang="en-US" smtClean="0"/>
              <a:pPr>
                <a:defRPr/>
              </a:pPr>
              <a:t>22</a:t>
            </a:fld>
            <a:endParaRPr lang="en-US" altLang="zh-CN"/>
          </a:p>
        </p:txBody>
      </p:sp>
    </p:spTree>
    <p:extLst>
      <p:ext uri="{BB962C8B-B14F-4D97-AF65-F5344CB8AC3E}">
        <p14:creationId xmlns:p14="http://schemas.microsoft.com/office/powerpoint/2010/main" val="76168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6E3DAAD-B207-4352-9DD5-579A2B66DAE5}" type="slidenum">
              <a:rPr lang="zh-CN" altLang="en-US" smtClean="0"/>
              <a:pPr>
                <a:defRPr/>
              </a:pPr>
              <a:t>26</a:t>
            </a:fld>
            <a:endParaRPr lang="en-US" altLang="zh-CN"/>
          </a:p>
        </p:txBody>
      </p:sp>
    </p:spTree>
    <p:extLst>
      <p:ext uri="{BB962C8B-B14F-4D97-AF65-F5344CB8AC3E}">
        <p14:creationId xmlns:p14="http://schemas.microsoft.com/office/powerpoint/2010/main" val="335529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6E3DAAD-B207-4352-9DD5-579A2B66DAE5}" type="slidenum">
              <a:rPr lang="zh-CN" altLang="en-US" smtClean="0"/>
              <a:pPr>
                <a:defRPr/>
              </a:pPr>
              <a:t>27</a:t>
            </a:fld>
            <a:endParaRPr lang="en-US" altLang="zh-CN"/>
          </a:p>
        </p:txBody>
      </p:sp>
    </p:spTree>
    <p:extLst>
      <p:ext uri="{BB962C8B-B14F-4D97-AF65-F5344CB8AC3E}">
        <p14:creationId xmlns:p14="http://schemas.microsoft.com/office/powerpoint/2010/main" val="213990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F7D3-7347-0DB8-382D-5A99DA829F5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3A80A5-D418-5606-A4C2-774CDEF05D9E}"/>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4B7D1997-DD33-98AB-9BFA-61CA2947931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23738CC-84DE-AB27-29C5-FF2D4B70EC77}"/>
              </a:ext>
            </a:extLst>
          </p:cNvPr>
          <p:cNvSpPr>
            <a:spLocks noGrp="1"/>
          </p:cNvSpPr>
          <p:nvPr>
            <p:ph type="sldNum" sz="quarter" idx="10"/>
          </p:nvPr>
        </p:nvSpPr>
        <p:spPr/>
        <p:txBody>
          <a:bodyPr/>
          <a:lstStyle/>
          <a:p>
            <a:pPr>
              <a:defRPr/>
            </a:pPr>
            <a:fld id="{26E3DAAD-B207-4352-9DD5-579A2B66DAE5}" type="slidenum">
              <a:rPr lang="zh-CN" altLang="en-US" smtClean="0"/>
              <a:pPr>
                <a:defRPr/>
              </a:pPr>
              <a:t>28</a:t>
            </a:fld>
            <a:endParaRPr lang="en-US" altLang="zh-CN"/>
          </a:p>
        </p:txBody>
      </p:sp>
    </p:spTree>
    <p:extLst>
      <p:ext uri="{BB962C8B-B14F-4D97-AF65-F5344CB8AC3E}">
        <p14:creationId xmlns:p14="http://schemas.microsoft.com/office/powerpoint/2010/main" val="334675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08221" y="2348894"/>
            <a:ext cx="11426508" cy="1620771"/>
          </a:xfrm>
        </p:spPr>
        <p:txBody>
          <a:bodyPr/>
          <a:lstStyle/>
          <a:p>
            <a:r>
              <a:rPr lang="zh-CN" altLang="en-US"/>
              <a:t>单击此处编辑母版标题样式</a:t>
            </a:r>
          </a:p>
        </p:txBody>
      </p:sp>
      <p:sp>
        <p:nvSpPr>
          <p:cNvPr id="3" name="副标题 2"/>
          <p:cNvSpPr>
            <a:spLocks noGrp="1"/>
          </p:cNvSpPr>
          <p:nvPr>
            <p:ph type="subTitle" idx="1"/>
          </p:nvPr>
        </p:nvSpPr>
        <p:spPr>
          <a:xfrm>
            <a:off x="2016443" y="4284717"/>
            <a:ext cx="9410065" cy="1932323"/>
          </a:xfrm>
        </p:spPr>
        <p:txBody>
          <a:bodyPr/>
          <a:lstStyle>
            <a:lvl1pPr marL="0" indent="0" algn="ctr">
              <a:buNone/>
              <a:defRPr>
                <a:solidFill>
                  <a:schemeClr val="tx1">
                    <a:tint val="75000"/>
                  </a:schemeClr>
                </a:solidFill>
              </a:defRPr>
            </a:lvl1pPr>
            <a:lvl2pPr marL="655613" indent="0" algn="ctr">
              <a:buNone/>
              <a:defRPr>
                <a:solidFill>
                  <a:schemeClr val="tx1">
                    <a:tint val="75000"/>
                  </a:schemeClr>
                </a:solidFill>
              </a:defRPr>
            </a:lvl2pPr>
            <a:lvl3pPr marL="1311226" indent="0" algn="ctr">
              <a:buNone/>
              <a:defRPr>
                <a:solidFill>
                  <a:schemeClr val="tx1">
                    <a:tint val="75000"/>
                  </a:schemeClr>
                </a:solidFill>
              </a:defRPr>
            </a:lvl3pPr>
            <a:lvl4pPr marL="1966839" indent="0" algn="ctr">
              <a:buNone/>
              <a:defRPr>
                <a:solidFill>
                  <a:schemeClr val="tx1">
                    <a:tint val="75000"/>
                  </a:schemeClr>
                </a:solidFill>
              </a:defRPr>
            </a:lvl4pPr>
            <a:lvl5pPr marL="2622451" indent="0" algn="ctr">
              <a:buNone/>
              <a:defRPr>
                <a:solidFill>
                  <a:schemeClr val="tx1">
                    <a:tint val="75000"/>
                  </a:schemeClr>
                </a:solidFill>
              </a:defRPr>
            </a:lvl5pPr>
            <a:lvl6pPr marL="3278064" indent="0" algn="ctr">
              <a:buNone/>
              <a:defRPr>
                <a:solidFill>
                  <a:schemeClr val="tx1">
                    <a:tint val="75000"/>
                  </a:schemeClr>
                </a:solidFill>
              </a:defRPr>
            </a:lvl6pPr>
            <a:lvl7pPr marL="3933677" indent="0" algn="ctr">
              <a:buNone/>
              <a:defRPr>
                <a:solidFill>
                  <a:schemeClr val="tx1">
                    <a:tint val="75000"/>
                  </a:schemeClr>
                </a:solidFill>
              </a:defRPr>
            </a:lvl7pPr>
            <a:lvl8pPr marL="4589290" indent="0" algn="ctr">
              <a:buNone/>
              <a:defRPr>
                <a:solidFill>
                  <a:schemeClr val="tx1">
                    <a:tint val="75000"/>
                  </a:schemeClr>
                </a:solidFill>
              </a:defRPr>
            </a:lvl8pPr>
            <a:lvl9pPr marL="52449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46139" y="302802"/>
            <a:ext cx="3024664"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72147" y="302802"/>
            <a:ext cx="8849943"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pic>
        <p:nvPicPr>
          <p:cNvPr id="7" name="Picture 3">
            <a:extLst>
              <a:ext uri="{FF2B5EF4-FFF2-40B4-BE49-F238E27FC236}">
                <a16:creationId xmlns:a16="http://schemas.microsoft.com/office/drawing/2014/main" id="{147206A8-334F-4094-0440-00492ACFC9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014" y="1044327"/>
            <a:ext cx="11201012" cy="8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84ABEA70-401C-6BC2-6E01-406331A3EB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78059" y="72022"/>
            <a:ext cx="1310599" cy="12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61900" y="4858813"/>
            <a:ext cx="11426508" cy="1501751"/>
          </a:xfrm>
        </p:spPr>
        <p:txBody>
          <a:bodyPr anchor="t"/>
          <a:lstStyle>
            <a:lvl1pPr algn="l">
              <a:defRPr sz="5783" b="1" cap="all"/>
            </a:lvl1pPr>
          </a:lstStyle>
          <a:p>
            <a:r>
              <a:rPr lang="zh-CN" altLang="en-US"/>
              <a:t>单击此处编辑母版标题样式</a:t>
            </a:r>
          </a:p>
        </p:txBody>
      </p:sp>
      <p:sp>
        <p:nvSpPr>
          <p:cNvPr id="3" name="文本占位符 2"/>
          <p:cNvSpPr>
            <a:spLocks noGrp="1"/>
          </p:cNvSpPr>
          <p:nvPr>
            <p:ph type="body" idx="1"/>
          </p:nvPr>
        </p:nvSpPr>
        <p:spPr>
          <a:xfrm>
            <a:off x="1061900" y="3204786"/>
            <a:ext cx="11426508" cy="1654026"/>
          </a:xfrm>
        </p:spPr>
        <p:txBody>
          <a:bodyPr anchor="b"/>
          <a:lstStyle>
            <a:lvl1pPr marL="0" indent="0">
              <a:buNone/>
              <a:defRPr sz="2891">
                <a:solidFill>
                  <a:schemeClr val="tx1">
                    <a:tint val="75000"/>
                  </a:schemeClr>
                </a:solidFill>
              </a:defRPr>
            </a:lvl1pPr>
            <a:lvl2pPr marL="655613" indent="0">
              <a:buNone/>
              <a:defRPr sz="2640">
                <a:solidFill>
                  <a:schemeClr val="tx1">
                    <a:tint val="75000"/>
                  </a:schemeClr>
                </a:solidFill>
              </a:defRPr>
            </a:lvl2pPr>
            <a:lvl3pPr marL="1311226" indent="0">
              <a:buNone/>
              <a:defRPr sz="2263">
                <a:solidFill>
                  <a:schemeClr val="tx1">
                    <a:tint val="75000"/>
                  </a:schemeClr>
                </a:solidFill>
              </a:defRPr>
            </a:lvl3pPr>
            <a:lvl4pPr marL="1966839" indent="0">
              <a:buNone/>
              <a:defRPr sz="2011">
                <a:solidFill>
                  <a:schemeClr val="tx1">
                    <a:tint val="75000"/>
                  </a:schemeClr>
                </a:solidFill>
              </a:defRPr>
            </a:lvl4pPr>
            <a:lvl5pPr marL="2622451" indent="0">
              <a:buNone/>
              <a:defRPr sz="2011">
                <a:solidFill>
                  <a:schemeClr val="tx1">
                    <a:tint val="75000"/>
                  </a:schemeClr>
                </a:solidFill>
              </a:defRPr>
            </a:lvl5pPr>
            <a:lvl6pPr marL="3278064" indent="0">
              <a:buNone/>
              <a:defRPr sz="2011">
                <a:solidFill>
                  <a:schemeClr val="tx1">
                    <a:tint val="75000"/>
                  </a:schemeClr>
                </a:solidFill>
              </a:defRPr>
            </a:lvl6pPr>
            <a:lvl7pPr marL="3933677" indent="0">
              <a:buNone/>
              <a:defRPr sz="2011">
                <a:solidFill>
                  <a:schemeClr val="tx1">
                    <a:tint val="75000"/>
                  </a:schemeClr>
                </a:solidFill>
              </a:defRPr>
            </a:lvl7pPr>
            <a:lvl8pPr marL="4589290" indent="0">
              <a:buNone/>
              <a:defRPr sz="2011">
                <a:solidFill>
                  <a:schemeClr val="tx1">
                    <a:tint val="75000"/>
                  </a:schemeClr>
                </a:solidFill>
              </a:defRPr>
            </a:lvl8pPr>
            <a:lvl9pPr marL="5244903" indent="0">
              <a:buNone/>
              <a:defRPr sz="2011">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72148"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33500"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72148" y="1692534"/>
            <a:ext cx="5939637"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4" name="内容占位符 3"/>
          <p:cNvSpPr>
            <a:spLocks noGrp="1"/>
          </p:cNvSpPr>
          <p:nvPr>
            <p:ph sz="half" idx="2"/>
          </p:nvPr>
        </p:nvSpPr>
        <p:spPr>
          <a:xfrm>
            <a:off x="672148" y="2397901"/>
            <a:ext cx="5939637"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828833" y="1692534"/>
            <a:ext cx="5941970"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6" name="内容占位符 5"/>
          <p:cNvSpPr>
            <a:spLocks noGrp="1"/>
          </p:cNvSpPr>
          <p:nvPr>
            <p:ph sz="quarter" idx="4"/>
          </p:nvPr>
        </p:nvSpPr>
        <p:spPr>
          <a:xfrm>
            <a:off x="6828833" y="2397901"/>
            <a:ext cx="5941970"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72149" y="301050"/>
            <a:ext cx="4422638" cy="1281214"/>
          </a:xfrm>
        </p:spPr>
        <p:txBody>
          <a:bodyPr anchor="b"/>
          <a:lstStyle>
            <a:lvl1pPr algn="l">
              <a:defRPr sz="2891" b="1"/>
            </a:lvl1pPr>
          </a:lstStyle>
          <a:p>
            <a:r>
              <a:rPr lang="zh-CN" altLang="en-US"/>
              <a:t>单击此处编辑母版标题样式</a:t>
            </a:r>
          </a:p>
        </p:txBody>
      </p:sp>
      <p:sp>
        <p:nvSpPr>
          <p:cNvPr id="3" name="内容占位符 2"/>
          <p:cNvSpPr>
            <a:spLocks noGrp="1"/>
          </p:cNvSpPr>
          <p:nvPr>
            <p:ph idx="1"/>
          </p:nvPr>
        </p:nvSpPr>
        <p:spPr>
          <a:xfrm>
            <a:off x="5255820" y="301051"/>
            <a:ext cx="7514983" cy="6453328"/>
          </a:xfrm>
        </p:spPr>
        <p:txBody>
          <a:bodyPr/>
          <a:lstStyle>
            <a:lvl1pPr>
              <a:defRPr sz="4651"/>
            </a:lvl1pPr>
            <a:lvl2pPr>
              <a:defRPr sz="4023"/>
            </a:lvl2pPr>
            <a:lvl3pPr>
              <a:defRPr sz="3394"/>
            </a:lvl3pPr>
            <a:lvl4pPr>
              <a:defRPr sz="2891"/>
            </a:lvl4pPr>
            <a:lvl5pPr>
              <a:defRPr sz="2891"/>
            </a:lvl5pPr>
            <a:lvl6pPr>
              <a:defRPr sz="2891"/>
            </a:lvl6pPr>
            <a:lvl7pPr>
              <a:defRPr sz="2891"/>
            </a:lvl7pPr>
            <a:lvl8pPr>
              <a:defRPr sz="2891"/>
            </a:lvl8pPr>
            <a:lvl9pPr>
              <a:defRPr sz="289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72149" y="1582265"/>
            <a:ext cx="4422638" cy="5172114"/>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34912" y="5292885"/>
            <a:ext cx="8065770" cy="624855"/>
          </a:xfrm>
        </p:spPr>
        <p:txBody>
          <a:bodyPr anchor="b"/>
          <a:lstStyle>
            <a:lvl1pPr algn="l">
              <a:defRPr sz="2891" b="1"/>
            </a:lvl1pPr>
          </a:lstStyle>
          <a:p>
            <a:r>
              <a:rPr lang="zh-CN" altLang="en-US"/>
              <a:t>单击此处编辑母版标题样式</a:t>
            </a:r>
          </a:p>
        </p:txBody>
      </p:sp>
      <p:sp>
        <p:nvSpPr>
          <p:cNvPr id="3" name="图片占位符 2"/>
          <p:cNvSpPr>
            <a:spLocks noGrp="1"/>
          </p:cNvSpPr>
          <p:nvPr>
            <p:ph type="pic" idx="1"/>
          </p:nvPr>
        </p:nvSpPr>
        <p:spPr>
          <a:xfrm>
            <a:off x="2634912" y="675613"/>
            <a:ext cx="8065770" cy="4536758"/>
          </a:xfrm>
        </p:spPr>
        <p:txBody>
          <a:bodyPr/>
          <a:lstStyle>
            <a:lvl1pPr marL="0" indent="0">
              <a:buNone/>
              <a:defRPr sz="4651"/>
            </a:lvl1pPr>
            <a:lvl2pPr marL="655613" indent="0">
              <a:buNone/>
              <a:defRPr sz="4023"/>
            </a:lvl2pPr>
            <a:lvl3pPr marL="1311226" indent="0">
              <a:buNone/>
              <a:defRPr sz="3394"/>
            </a:lvl3pPr>
            <a:lvl4pPr marL="1966839" indent="0">
              <a:buNone/>
              <a:defRPr sz="2891"/>
            </a:lvl4pPr>
            <a:lvl5pPr marL="2622451" indent="0">
              <a:buNone/>
              <a:defRPr sz="2891"/>
            </a:lvl5pPr>
            <a:lvl6pPr marL="3278064" indent="0">
              <a:buNone/>
              <a:defRPr sz="2891"/>
            </a:lvl6pPr>
            <a:lvl7pPr marL="3933677" indent="0">
              <a:buNone/>
              <a:defRPr sz="2891"/>
            </a:lvl7pPr>
            <a:lvl8pPr marL="4589290" indent="0">
              <a:buNone/>
              <a:defRPr sz="2891"/>
            </a:lvl8pPr>
            <a:lvl9pPr marL="5244903" indent="0">
              <a:buNone/>
              <a:defRPr sz="2891"/>
            </a:lvl9pPr>
          </a:lstStyle>
          <a:p>
            <a:endParaRPr lang="zh-CN" altLang="en-US"/>
          </a:p>
        </p:txBody>
      </p:sp>
      <p:sp>
        <p:nvSpPr>
          <p:cNvPr id="4" name="文本占位符 3"/>
          <p:cNvSpPr>
            <a:spLocks noGrp="1"/>
          </p:cNvSpPr>
          <p:nvPr>
            <p:ph type="body" sz="half" idx="2"/>
          </p:nvPr>
        </p:nvSpPr>
        <p:spPr>
          <a:xfrm>
            <a:off x="2634912" y="5917739"/>
            <a:ext cx="8065770" cy="887398"/>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72148" y="302802"/>
            <a:ext cx="12098655" cy="1260211"/>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72148" y="1764295"/>
            <a:ext cx="12098655" cy="4990084"/>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72148" y="7008172"/>
            <a:ext cx="3136689" cy="402567"/>
          </a:xfrm>
          <a:prstGeom prst="rect">
            <a:avLst/>
          </a:prstGeom>
        </p:spPr>
        <p:txBody>
          <a:bodyPr vert="horz" lIns="104306" tIns="52153" rIns="104306" bIns="52153" rtlCol="0" anchor="ctr"/>
          <a:lstStyle>
            <a:lvl1pPr algn="l">
              <a:defRPr sz="1760">
                <a:solidFill>
                  <a:schemeClr val="tx1">
                    <a:tint val="75000"/>
                  </a:schemeClr>
                </a:solidFill>
              </a:defRPr>
            </a:lvl1pPr>
          </a:lstStyle>
          <a:p>
            <a:fld id="{C9CB1C42-1154-4835-8469-74CEE61A2023}" type="datetimeFigureOut">
              <a:rPr lang="zh-CN" altLang="en-US" smtClean="0"/>
              <a:pPr/>
              <a:t>2025/3/19</a:t>
            </a:fld>
            <a:endParaRPr lang="zh-CN" altLang="en-US"/>
          </a:p>
        </p:txBody>
      </p:sp>
      <p:sp>
        <p:nvSpPr>
          <p:cNvPr id="5" name="页脚占位符 4"/>
          <p:cNvSpPr>
            <a:spLocks noGrp="1"/>
          </p:cNvSpPr>
          <p:nvPr>
            <p:ph type="ftr" sz="quarter" idx="3"/>
          </p:nvPr>
        </p:nvSpPr>
        <p:spPr>
          <a:xfrm>
            <a:off x="4593009" y="7008172"/>
            <a:ext cx="4256934" cy="402567"/>
          </a:xfrm>
          <a:prstGeom prst="rect">
            <a:avLst/>
          </a:prstGeom>
        </p:spPr>
        <p:txBody>
          <a:bodyPr vert="horz" lIns="104306" tIns="52153" rIns="104306" bIns="52153" rtlCol="0" anchor="ctr"/>
          <a:lstStyle>
            <a:lvl1pPr algn="ctr">
              <a:defRPr sz="176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634114" y="7008172"/>
            <a:ext cx="3136689" cy="402567"/>
          </a:xfrm>
          <a:prstGeom prst="rect">
            <a:avLst/>
          </a:prstGeom>
        </p:spPr>
        <p:txBody>
          <a:bodyPr vert="horz" lIns="104306" tIns="52153" rIns="104306" bIns="52153" rtlCol="0" anchor="ctr"/>
          <a:lstStyle>
            <a:lvl1pPr algn="r">
              <a:defRPr sz="176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11226" rtl="0" eaLnBrk="1" latinLnBrk="0" hangingPunct="1">
        <a:spcBef>
          <a:spcPct val="0"/>
        </a:spcBef>
        <a:buNone/>
        <a:defRPr sz="6286" kern="1200">
          <a:solidFill>
            <a:schemeClr val="tx1"/>
          </a:solidFill>
          <a:latin typeface="+mj-lt"/>
          <a:ea typeface="+mj-ea"/>
          <a:cs typeface="+mj-cs"/>
        </a:defRPr>
      </a:lvl1pPr>
    </p:titleStyle>
    <p:bodyStyle>
      <a:lvl1pPr marL="491710" indent="-491710" algn="l" defTabSz="1311226" rtl="0" eaLnBrk="1" latinLnBrk="0" hangingPunct="1">
        <a:spcBef>
          <a:spcPct val="20000"/>
        </a:spcBef>
        <a:buFont typeface="Arial" pitchFamily="34" charset="0"/>
        <a:buChar char="•"/>
        <a:defRPr sz="4651" kern="1200">
          <a:solidFill>
            <a:schemeClr val="tx1"/>
          </a:solidFill>
          <a:latin typeface="+mn-lt"/>
          <a:ea typeface="+mn-ea"/>
          <a:cs typeface="+mn-cs"/>
        </a:defRPr>
      </a:lvl1pPr>
      <a:lvl2pPr marL="1065371" indent="-409758" algn="l" defTabSz="1311226" rtl="0" eaLnBrk="1" latinLnBrk="0" hangingPunct="1">
        <a:spcBef>
          <a:spcPct val="20000"/>
        </a:spcBef>
        <a:buFont typeface="Arial" pitchFamily="34" charset="0"/>
        <a:buChar char="–"/>
        <a:defRPr sz="4023" kern="1200">
          <a:solidFill>
            <a:schemeClr val="tx1"/>
          </a:solidFill>
          <a:latin typeface="+mn-lt"/>
          <a:ea typeface="+mn-ea"/>
          <a:cs typeface="+mn-cs"/>
        </a:defRPr>
      </a:lvl2pPr>
      <a:lvl3pPr marL="1639032" indent="-327806" algn="l" defTabSz="1311226" rtl="0" eaLnBrk="1" latinLnBrk="0" hangingPunct="1">
        <a:spcBef>
          <a:spcPct val="20000"/>
        </a:spcBef>
        <a:buFont typeface="Arial" pitchFamily="34" charset="0"/>
        <a:buChar char="•"/>
        <a:defRPr sz="3394" kern="1200">
          <a:solidFill>
            <a:schemeClr val="tx1"/>
          </a:solidFill>
          <a:latin typeface="+mn-lt"/>
          <a:ea typeface="+mn-ea"/>
          <a:cs typeface="+mn-cs"/>
        </a:defRPr>
      </a:lvl3pPr>
      <a:lvl4pPr marL="2294645"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4pPr>
      <a:lvl5pPr marL="2950258"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5pPr>
      <a:lvl6pPr marL="3605871"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6pPr>
      <a:lvl7pPr marL="4261484"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7pPr>
      <a:lvl8pPr marL="4917096"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8pPr>
      <a:lvl9pPr marL="5572709"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9pPr>
    </p:bodyStyle>
    <p:otherStyle>
      <a:defPPr>
        <a:defRPr lang="zh-CN"/>
      </a:defPPr>
      <a:lvl1pPr marL="0" algn="l" defTabSz="1311226" rtl="0" eaLnBrk="1" latinLnBrk="0" hangingPunct="1">
        <a:defRPr sz="2640" kern="1200">
          <a:solidFill>
            <a:schemeClr val="tx1"/>
          </a:solidFill>
          <a:latin typeface="+mn-lt"/>
          <a:ea typeface="+mn-ea"/>
          <a:cs typeface="+mn-cs"/>
        </a:defRPr>
      </a:lvl1pPr>
      <a:lvl2pPr marL="655613" algn="l" defTabSz="1311226" rtl="0" eaLnBrk="1" latinLnBrk="0" hangingPunct="1">
        <a:defRPr sz="2640" kern="1200">
          <a:solidFill>
            <a:schemeClr val="tx1"/>
          </a:solidFill>
          <a:latin typeface="+mn-lt"/>
          <a:ea typeface="+mn-ea"/>
          <a:cs typeface="+mn-cs"/>
        </a:defRPr>
      </a:lvl2pPr>
      <a:lvl3pPr marL="1311226" algn="l" defTabSz="1311226" rtl="0" eaLnBrk="1" latinLnBrk="0" hangingPunct="1">
        <a:defRPr sz="2640" kern="1200">
          <a:solidFill>
            <a:schemeClr val="tx1"/>
          </a:solidFill>
          <a:latin typeface="+mn-lt"/>
          <a:ea typeface="+mn-ea"/>
          <a:cs typeface="+mn-cs"/>
        </a:defRPr>
      </a:lvl3pPr>
      <a:lvl4pPr marL="1966839" algn="l" defTabSz="1311226" rtl="0" eaLnBrk="1" latinLnBrk="0" hangingPunct="1">
        <a:defRPr sz="2640" kern="1200">
          <a:solidFill>
            <a:schemeClr val="tx1"/>
          </a:solidFill>
          <a:latin typeface="+mn-lt"/>
          <a:ea typeface="+mn-ea"/>
          <a:cs typeface="+mn-cs"/>
        </a:defRPr>
      </a:lvl4pPr>
      <a:lvl5pPr marL="2622451" algn="l" defTabSz="1311226" rtl="0" eaLnBrk="1" latinLnBrk="0" hangingPunct="1">
        <a:defRPr sz="2640" kern="1200">
          <a:solidFill>
            <a:schemeClr val="tx1"/>
          </a:solidFill>
          <a:latin typeface="+mn-lt"/>
          <a:ea typeface="+mn-ea"/>
          <a:cs typeface="+mn-cs"/>
        </a:defRPr>
      </a:lvl5pPr>
      <a:lvl6pPr marL="3278064" algn="l" defTabSz="1311226" rtl="0" eaLnBrk="1" latinLnBrk="0" hangingPunct="1">
        <a:defRPr sz="2640" kern="1200">
          <a:solidFill>
            <a:schemeClr val="tx1"/>
          </a:solidFill>
          <a:latin typeface="+mn-lt"/>
          <a:ea typeface="+mn-ea"/>
          <a:cs typeface="+mn-cs"/>
        </a:defRPr>
      </a:lvl6pPr>
      <a:lvl7pPr marL="3933677" algn="l" defTabSz="1311226" rtl="0" eaLnBrk="1" latinLnBrk="0" hangingPunct="1">
        <a:defRPr sz="2640" kern="1200">
          <a:solidFill>
            <a:schemeClr val="tx1"/>
          </a:solidFill>
          <a:latin typeface="+mn-lt"/>
          <a:ea typeface="+mn-ea"/>
          <a:cs typeface="+mn-cs"/>
        </a:defRPr>
      </a:lvl7pPr>
      <a:lvl8pPr marL="4589290" algn="l" defTabSz="1311226" rtl="0" eaLnBrk="1" latinLnBrk="0" hangingPunct="1">
        <a:defRPr sz="2640" kern="1200">
          <a:solidFill>
            <a:schemeClr val="tx1"/>
          </a:solidFill>
          <a:latin typeface="+mn-lt"/>
          <a:ea typeface="+mn-ea"/>
          <a:cs typeface="+mn-cs"/>
        </a:defRPr>
      </a:lvl8pPr>
      <a:lvl9pPr marL="5244903" algn="l" defTabSz="1311226"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ubsonline.informs.org/journal/mnsc"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pubsonline.informs.org/toc/mnsc/67/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journal/Journal-of-Economic-Behavior-Organization-0167-268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 y="278"/>
            <a:ext cx="13440884" cy="75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1005866" y="3855727"/>
            <a:ext cx="11432978" cy="322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528" b="1" dirty="0">
                <a:latin typeface="楷体" panose="02010609060101010101" pitchFamily="49" charset="-122"/>
                <a:ea typeface="楷体" panose="02010609060101010101" pitchFamily="49" charset="-122"/>
              </a:rPr>
              <a:t>郭峰</a:t>
            </a:r>
            <a:endParaRPr lang="en-US" altLang="zh-CN" sz="3528" b="1"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上海财经大学公共经济与管理学院</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上海财经大学数实融合与智能决策交叉实验室</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en-US" altLang="zh-CN" sz="2315" dirty="0">
                <a:latin typeface="楷体" panose="02010609060101010101" pitchFamily="49" charset="-122"/>
                <a:ea typeface="楷体" panose="02010609060101010101" pitchFamily="49" charset="-122"/>
              </a:rPr>
              <a:t>2025</a:t>
            </a:r>
            <a:r>
              <a:rPr lang="zh-CN" altLang="en-US" sz="2315" dirty="0">
                <a:latin typeface="楷体" panose="02010609060101010101" pitchFamily="49" charset="-122"/>
                <a:ea typeface="楷体" panose="02010609060101010101" pitchFamily="49" charset="-122"/>
              </a:rPr>
              <a:t>年</a:t>
            </a:r>
            <a:r>
              <a:rPr lang="en-US" altLang="zh-CN" sz="2315" dirty="0">
                <a:latin typeface="楷体" panose="02010609060101010101" pitchFamily="49" charset="-122"/>
                <a:ea typeface="楷体" panose="02010609060101010101" pitchFamily="49" charset="-122"/>
              </a:rPr>
              <a:t>3</a:t>
            </a:r>
            <a:r>
              <a:rPr lang="zh-CN" altLang="en-US" sz="2315" dirty="0">
                <a:latin typeface="楷体" panose="02010609060101010101" pitchFamily="49" charset="-122"/>
                <a:ea typeface="楷体" panose="02010609060101010101" pitchFamily="49" charset="-122"/>
              </a:rPr>
              <a:t>月</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528"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14" y="425663"/>
            <a:ext cx="1943133" cy="18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31" y="362645"/>
            <a:ext cx="3231554" cy="6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标题 1"/>
          <p:cNvSpPr>
            <a:spLocks noGrp="1" noChangeArrowheads="1"/>
          </p:cNvSpPr>
          <p:nvPr>
            <p:ph type="ctrTitle"/>
          </p:nvPr>
        </p:nvSpPr>
        <p:spPr>
          <a:xfrm>
            <a:off x="845765" y="1933774"/>
            <a:ext cx="11425975" cy="1988649"/>
          </a:xfrm>
        </p:spPr>
        <p:txBody>
          <a:bodyPr>
            <a:normAutofit/>
          </a:bodyPr>
          <a:lstStyle/>
          <a:p>
            <a:pPr eaLnBrk="1" hangingPunct="1">
              <a:lnSpc>
                <a:spcPct val="150000"/>
              </a:lnSpc>
            </a:pPr>
            <a:r>
              <a:rPr lang="zh-CN" altLang="en-US" sz="4000" b="1" dirty="0">
                <a:solidFill>
                  <a:srgbClr val="7C1D20"/>
                </a:solidFill>
                <a:latin typeface="楷体" panose="02010609060101010101" pitchFamily="49" charset="-122"/>
                <a:ea typeface="楷体" panose="02010609060101010101" pitchFamily="49" charset="-122"/>
              </a:rPr>
              <a:t>第</a:t>
            </a:r>
            <a:r>
              <a:rPr lang="en-US" altLang="zh-CN" sz="4000" b="1" dirty="0">
                <a:solidFill>
                  <a:srgbClr val="7C1D20"/>
                </a:solidFill>
                <a:latin typeface="楷体" panose="02010609060101010101" pitchFamily="49" charset="-122"/>
                <a:ea typeface="楷体" panose="02010609060101010101" pitchFamily="49" charset="-122"/>
              </a:rPr>
              <a:t>4</a:t>
            </a:r>
            <a:r>
              <a:rPr lang="zh-CN" altLang="en-US" sz="4000" b="1" dirty="0">
                <a:solidFill>
                  <a:srgbClr val="7C1D20"/>
                </a:solidFill>
                <a:latin typeface="楷体" panose="02010609060101010101" pitchFamily="49" charset="-122"/>
                <a:ea typeface="楷体" panose="02010609060101010101" pitchFamily="49" charset="-122"/>
              </a:rPr>
              <a:t>讲 城市让生活更美好</a:t>
            </a:r>
            <a:br>
              <a:rPr lang="en-US" altLang="zh-CN" sz="7200" b="1" dirty="0"/>
            </a:br>
            <a:endParaRPr lang="zh-CN" altLang="en-US" sz="2800" b="1" dirty="0">
              <a:solidFill>
                <a:srgbClr val="7C1D20"/>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9420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9678" y="774261"/>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手机作为衡量城市内部空间机构的指标</a:t>
            </a:r>
          </a:p>
        </p:txBody>
      </p:sp>
      <p:sp>
        <p:nvSpPr>
          <p:cNvPr id="4" name="灯片编号占位符 3"/>
          <p:cNvSpPr>
            <a:spLocks noGrp="1"/>
          </p:cNvSpPr>
          <p:nvPr>
            <p:ph type="sldNum" sz="quarter" idx="4294967295"/>
          </p:nvPr>
        </p:nvSpPr>
        <p:spPr bwMode="auto">
          <a:xfrm>
            <a:off x="11055328" y="720768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10</a:t>
            </a:fld>
            <a:endParaRPr lang="en-US" altLang="zh-CN"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931" y="2017679"/>
            <a:ext cx="8106139" cy="5066337"/>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1">
            <a:extLst>
              <a:ext uri="{FF2B5EF4-FFF2-40B4-BE49-F238E27FC236}">
                <a16:creationId xmlns:a16="http://schemas.microsoft.com/office/drawing/2014/main" id="{BEED51D5-30A9-E607-C38F-C4C7FBC4CA7D}"/>
              </a:ext>
            </a:extLst>
          </p:cNvPr>
          <p:cNvSpPr txBox="1">
            <a:spLocks/>
          </p:cNvSpPr>
          <p:nvPr/>
        </p:nvSpPr>
        <p:spPr>
          <a:xfrm>
            <a:off x="67214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城市经济的衡量</a:t>
            </a:r>
          </a:p>
        </p:txBody>
      </p:sp>
    </p:spTree>
    <p:extLst>
      <p:ext uri="{BB962C8B-B14F-4D97-AF65-F5344CB8AC3E}">
        <p14:creationId xmlns:p14="http://schemas.microsoft.com/office/powerpoint/2010/main" val="186568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4105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其他大数据</a:t>
            </a:r>
          </a:p>
        </p:txBody>
      </p:sp>
      <p:sp>
        <p:nvSpPr>
          <p:cNvPr id="4" name="灯片编号占位符 3"/>
          <p:cNvSpPr>
            <a:spLocks noGrp="1"/>
          </p:cNvSpPr>
          <p:nvPr>
            <p:ph type="sldNum" sz="quarter" idx="4294967295"/>
          </p:nvPr>
        </p:nvSpPr>
        <p:spPr bwMode="auto">
          <a:xfrm>
            <a:off x="11081292" y="7243420"/>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11</a:t>
            </a:fld>
            <a:endParaRPr lang="en-US" altLang="zh-CN" dirty="0"/>
          </a:p>
        </p:txBody>
      </p:sp>
      <p:sp>
        <p:nvSpPr>
          <p:cNvPr id="8" name="内容占位符 7">
            <a:extLst>
              <a:ext uri="{FF2B5EF4-FFF2-40B4-BE49-F238E27FC236}">
                <a16:creationId xmlns:a16="http://schemas.microsoft.com/office/drawing/2014/main" id="{9A680F30-B21B-433A-BB41-6DDDE5376AEC}"/>
              </a:ext>
            </a:extLst>
          </p:cNvPr>
          <p:cNvSpPr>
            <a:spLocks noGrp="1"/>
          </p:cNvSpPr>
          <p:nvPr>
            <p:ph idx="1"/>
          </p:nvPr>
        </p:nvSpPr>
        <p:spPr>
          <a:xfrm>
            <a:off x="672147" y="1228785"/>
            <a:ext cx="11089232" cy="5745514"/>
          </a:xfrm>
        </p:spPr>
        <p:txBody>
          <a:bodyPr>
            <a:normAutofit fontScale="92500" lnSpcReduction="20000"/>
          </a:bodyPr>
          <a:lstStyle/>
          <a:p>
            <a:pPr marL="390525" indent="-390525" defTabSz="1042988" eaLnBrk="0" fontAlgn="base" hangingPunct="0">
              <a:lnSpc>
                <a:spcPct val="16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滴滴与加班数据</a:t>
            </a:r>
            <a:endParaRPr lang="en-US" altLang="zh-CN" sz="2400" b="1" dirty="0">
              <a:latin typeface="Times New Roman" panose="02020603050405020304" pitchFamily="18" charset="0"/>
              <a:ea typeface="楷体" panose="02010609060101010101" pitchFamily="49" charset="-122"/>
            </a:endParaRPr>
          </a:p>
          <a:p>
            <a:endParaRPr lang="en-US" altLang="zh-CN" sz="2000" dirty="0"/>
          </a:p>
          <a:p>
            <a:pPr marL="342900" indent="-342900" defTabSz="1041400" eaLnBrk="0" fontAlgn="base" hangingPunct="0">
              <a:lnSpc>
                <a:spcPct val="145000"/>
              </a:lnSpc>
              <a:spcBef>
                <a:spcPct val="0"/>
              </a:spcBef>
              <a:spcAft>
                <a:spcPct val="0"/>
              </a:spcAft>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前两年，滴滴搞了一个加班数据，看哪个互联网公司附近晚上滴滴使用更活跃</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pPr marL="342900" indent="-342900" defTabSz="1041400" eaLnBrk="0" fontAlgn="base" hangingPunct="0">
              <a:lnSpc>
                <a:spcPct val="145000"/>
              </a:lnSpc>
              <a:spcBef>
                <a:spcPct val="0"/>
              </a:spcBef>
              <a:spcAft>
                <a:spcPct val="0"/>
              </a:spcAft>
              <a:buSzPct val="100000"/>
            </a:pP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To </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马云：是不是可以搞一个上班时间淘宝下单指数，相互伤害一下。</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内容占位符 4">
            <a:extLst>
              <a:ext uri="{FF2B5EF4-FFF2-40B4-BE49-F238E27FC236}">
                <a16:creationId xmlns:a16="http://schemas.microsoft.com/office/drawing/2014/main" id="{41BDEA24-AB72-419C-BFA1-A115E69178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995" y="2600370"/>
            <a:ext cx="7173990" cy="3732108"/>
          </a:xfrm>
          <a:prstGeom prst="rect">
            <a:avLst/>
          </a:prstGeom>
        </p:spPr>
      </p:pic>
    </p:spTree>
    <p:extLst>
      <p:ext uri="{BB962C8B-B14F-4D97-AF65-F5344CB8AC3E}">
        <p14:creationId xmlns:p14="http://schemas.microsoft.com/office/powerpoint/2010/main" val="219461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0496" y="857676"/>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支付宝和微信让路边小店流动商贩也电子化</a:t>
            </a:r>
          </a:p>
        </p:txBody>
      </p:sp>
      <p:sp>
        <p:nvSpPr>
          <p:cNvPr id="4" name="灯片编号占位符 3"/>
          <p:cNvSpPr>
            <a:spLocks noGrp="1"/>
          </p:cNvSpPr>
          <p:nvPr>
            <p:ph type="sldNum" sz="quarter" idx="4294967295"/>
          </p:nvPr>
        </p:nvSpPr>
        <p:spPr bwMode="auto">
          <a:xfrm>
            <a:off x="11059520" y="7149149"/>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12</a:t>
            </a:fld>
            <a:endParaRPr lang="en-US" altLang="zh-CN" dirty="0"/>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915" y="2126179"/>
            <a:ext cx="9358934" cy="4110499"/>
          </a:xfrm>
        </p:spPr>
      </p:pic>
      <p:sp>
        <p:nvSpPr>
          <p:cNvPr id="3" name="矩形 2"/>
          <p:cNvSpPr/>
          <p:nvPr/>
        </p:nvSpPr>
        <p:spPr>
          <a:xfrm>
            <a:off x="1092238" y="6564374"/>
            <a:ext cx="11678564" cy="584775"/>
          </a:xfrm>
          <a:prstGeom prst="rect">
            <a:avLst/>
          </a:prstGeom>
        </p:spPr>
        <p:txBody>
          <a:bodyPr wrap="square">
            <a:spAutoFit/>
          </a:bodyPr>
          <a:lstStyle/>
          <a:p>
            <a:r>
              <a:rPr lang="en-US" altLang="zh-CN" sz="1600" dirty="0" err="1">
                <a:solidFill>
                  <a:srgbClr val="494949"/>
                </a:solidFill>
                <a:latin typeface="Times" panose="02020603050405020304" pitchFamily="18" charset="0"/>
              </a:rPr>
              <a:t>Guo</a:t>
            </a:r>
            <a:r>
              <a:rPr lang="en-US" altLang="zh-CN" sz="1600" dirty="0">
                <a:solidFill>
                  <a:srgbClr val="494949"/>
                </a:solidFill>
                <a:latin typeface="Times" panose="02020603050405020304" pitchFamily="18" charset="0"/>
              </a:rPr>
              <a:t>, Feng, Huang, </a:t>
            </a:r>
            <a:r>
              <a:rPr lang="en-US" altLang="zh-CN" sz="1600" dirty="0" err="1">
                <a:solidFill>
                  <a:srgbClr val="494949"/>
                </a:solidFill>
                <a:latin typeface="Times" panose="02020603050405020304" pitchFamily="18" charset="0"/>
              </a:rPr>
              <a:t>Yiping</a:t>
            </a:r>
            <a:r>
              <a:rPr lang="en-US" altLang="zh-CN" sz="1600" dirty="0">
                <a:solidFill>
                  <a:srgbClr val="494949"/>
                </a:solidFill>
                <a:latin typeface="Times" panose="02020603050405020304" pitchFamily="18" charset="0"/>
              </a:rPr>
              <a:t>, Wang, </a:t>
            </a:r>
            <a:r>
              <a:rPr lang="en-US" altLang="zh-CN" sz="1600" dirty="0" err="1">
                <a:solidFill>
                  <a:srgbClr val="494949"/>
                </a:solidFill>
                <a:latin typeface="Times" panose="02020603050405020304" pitchFamily="18" charset="0"/>
              </a:rPr>
              <a:t>Jingyi</a:t>
            </a:r>
            <a:r>
              <a:rPr lang="en-US" altLang="zh-CN" sz="1600" dirty="0">
                <a:solidFill>
                  <a:srgbClr val="494949"/>
                </a:solidFill>
                <a:latin typeface="Times" panose="02020603050405020304" pitchFamily="18" charset="0"/>
              </a:rPr>
              <a:t>, </a:t>
            </a:r>
            <a:r>
              <a:rPr lang="en-US" altLang="zh-CN" sz="1600" dirty="0" err="1">
                <a:solidFill>
                  <a:srgbClr val="494949"/>
                </a:solidFill>
                <a:latin typeface="Times" panose="02020603050405020304" pitchFamily="18" charset="0"/>
              </a:rPr>
              <a:t>Wang,Xue</a:t>
            </a:r>
            <a:r>
              <a:rPr lang="en-US" altLang="zh-CN" sz="1600" dirty="0">
                <a:solidFill>
                  <a:srgbClr val="494949"/>
                </a:solidFill>
                <a:latin typeface="Times" panose="02020603050405020304" pitchFamily="18" charset="0"/>
              </a:rPr>
              <a:t>, “ The Informal Economy at Times of COVID-19 Pandemic”, </a:t>
            </a:r>
            <a:r>
              <a:rPr lang="en-US" altLang="zh-CN" sz="1600" b="1" i="1" dirty="0">
                <a:solidFill>
                  <a:srgbClr val="494949"/>
                </a:solidFill>
                <a:latin typeface="Times" panose="02020603050405020304" pitchFamily="18" charset="0"/>
              </a:rPr>
              <a:t>China Economic Review</a:t>
            </a:r>
            <a:r>
              <a:rPr lang="en-US" altLang="zh-CN" sz="1600" dirty="0">
                <a:solidFill>
                  <a:srgbClr val="494949"/>
                </a:solidFill>
                <a:latin typeface="Times" panose="02020603050405020304" pitchFamily="18" charset="0"/>
              </a:rPr>
              <a:t>, 2022, 71,101722.</a:t>
            </a:r>
            <a:endParaRPr lang="zh-CN" altLang="en-US" sz="1600" dirty="0"/>
          </a:p>
        </p:txBody>
      </p:sp>
      <p:sp>
        <p:nvSpPr>
          <p:cNvPr id="5" name="标题 1">
            <a:extLst>
              <a:ext uri="{FF2B5EF4-FFF2-40B4-BE49-F238E27FC236}">
                <a16:creationId xmlns:a16="http://schemas.microsoft.com/office/drawing/2014/main" id="{9AAEFE2C-9D49-EBE0-D97E-F3A828320A38}"/>
              </a:ext>
            </a:extLst>
          </p:cNvPr>
          <p:cNvSpPr txBox="1">
            <a:spLocks/>
          </p:cNvSpPr>
          <p:nvPr/>
        </p:nvSpPr>
        <p:spPr>
          <a:xfrm>
            <a:off x="672147" y="141054"/>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其他大数据</a:t>
            </a:r>
          </a:p>
        </p:txBody>
      </p:sp>
    </p:spTree>
    <p:extLst>
      <p:ext uri="{BB962C8B-B14F-4D97-AF65-F5344CB8AC3E}">
        <p14:creationId xmlns:p14="http://schemas.microsoft.com/office/powerpoint/2010/main" val="249642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2881" y="1030314"/>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兴趣点数据研究城市内部分业态空间结构</a:t>
            </a:r>
          </a:p>
        </p:txBody>
      </p:sp>
      <p:sp>
        <p:nvSpPr>
          <p:cNvPr id="4" name="灯片编号占位符 3"/>
          <p:cNvSpPr>
            <a:spLocks noGrp="1"/>
          </p:cNvSpPr>
          <p:nvPr>
            <p:ph type="sldNum" sz="quarter" idx="4294967295"/>
          </p:nvPr>
        </p:nvSpPr>
        <p:spPr bwMode="auto">
          <a:xfrm>
            <a:off x="11087986"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13</a:t>
            </a:fld>
            <a:endParaRPr lang="en-US" altLang="zh-CN" dirty="0"/>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615" y="2088939"/>
            <a:ext cx="6491670" cy="436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29923" y="2069644"/>
            <a:ext cx="6179385" cy="41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449906" y="6248867"/>
            <a:ext cx="6721475" cy="1015663"/>
          </a:xfrm>
          <a:prstGeom prst="rect">
            <a:avLst/>
          </a:prstGeom>
        </p:spPr>
        <p:txBody>
          <a:bodyPr>
            <a:spAutoFit/>
          </a:bodyPr>
          <a:lstStyle/>
          <a:p>
            <a:pPr marL="431060" indent="-431060" defTabSz="1310740">
              <a:spcBef>
                <a:spcPct val="20000"/>
              </a:spcBef>
              <a:buFont typeface="Arial" panose="020B0604020202020204"/>
              <a:buChar char="•"/>
              <a:defRPr/>
            </a:pPr>
            <a:r>
              <a:rPr lang="zh-CN" altLang="zh-CN" sz="2000" dirty="0"/>
              <a:t>按照高德地图的划分标准，兴趣点数据共分为</a:t>
            </a:r>
            <a:r>
              <a:rPr lang="en-US" altLang="zh-CN" sz="2000" dirty="0"/>
              <a:t>23</a:t>
            </a:r>
            <a:r>
              <a:rPr lang="zh-CN" altLang="zh-CN" sz="2000" dirty="0"/>
              <a:t>大类，</a:t>
            </a:r>
            <a:r>
              <a:rPr lang="en-US" altLang="zh-CN" sz="2000" dirty="0"/>
              <a:t>267</a:t>
            </a:r>
            <a:r>
              <a:rPr lang="zh-CN" altLang="zh-CN" sz="2000" dirty="0"/>
              <a:t>个小类</a:t>
            </a:r>
            <a:r>
              <a:rPr lang="zh-CN" altLang="en-US" sz="2000" dirty="0"/>
              <a:t>；</a:t>
            </a:r>
            <a:r>
              <a:rPr lang="zh-CN" altLang="zh-CN" sz="2000" dirty="0"/>
              <a:t>我们对兴趣点数据进行了重新分类</a:t>
            </a:r>
            <a:r>
              <a:rPr lang="zh-CN" altLang="en-US" sz="2000" dirty="0"/>
              <a:t>：</a:t>
            </a:r>
            <a:r>
              <a:rPr lang="en-US" altLang="zh-CN" sz="2000" dirty="0"/>
              <a:t>16</a:t>
            </a:r>
            <a:r>
              <a:rPr lang="zh-CN" altLang="zh-CN" sz="2000" dirty="0"/>
              <a:t>个分类</a:t>
            </a:r>
            <a:endParaRPr lang="en-US" altLang="zh-CN" sz="2000" dirty="0">
              <a:sym typeface="+mn-ea"/>
            </a:endParaRPr>
          </a:p>
        </p:txBody>
      </p:sp>
      <p:sp>
        <p:nvSpPr>
          <p:cNvPr id="3" name="标题 1">
            <a:extLst>
              <a:ext uri="{FF2B5EF4-FFF2-40B4-BE49-F238E27FC236}">
                <a16:creationId xmlns:a16="http://schemas.microsoft.com/office/drawing/2014/main" id="{DF03112A-66CE-0EB9-FF2D-C72C0D559E28}"/>
              </a:ext>
            </a:extLst>
          </p:cNvPr>
          <p:cNvSpPr txBox="1">
            <a:spLocks/>
          </p:cNvSpPr>
          <p:nvPr/>
        </p:nvSpPr>
        <p:spPr>
          <a:xfrm>
            <a:off x="672147" y="141054"/>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其他大数据</a:t>
            </a:r>
          </a:p>
        </p:txBody>
      </p:sp>
    </p:spTree>
    <p:extLst>
      <p:ext uri="{BB962C8B-B14F-4D97-AF65-F5344CB8AC3E}">
        <p14:creationId xmlns:p14="http://schemas.microsoft.com/office/powerpoint/2010/main" val="66236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900311"/>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共享单车也成为了一个重要数据来源</a:t>
            </a:r>
          </a:p>
        </p:txBody>
      </p:sp>
      <p:sp>
        <p:nvSpPr>
          <p:cNvPr id="4" name="灯片编号占位符 3"/>
          <p:cNvSpPr>
            <a:spLocks noGrp="1"/>
          </p:cNvSpPr>
          <p:nvPr>
            <p:ph type="sldNum" sz="quarter" idx="4294967295"/>
          </p:nvPr>
        </p:nvSpPr>
        <p:spPr bwMode="auto">
          <a:xfrm>
            <a:off x="11090434" y="717723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14</a:t>
            </a:fld>
            <a:endParaRPr lang="en-US" altLang="zh-CN" dirty="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051" y="1908423"/>
            <a:ext cx="7202322" cy="5110390"/>
          </a:xfrm>
        </p:spPr>
      </p:pic>
      <p:sp>
        <p:nvSpPr>
          <p:cNvPr id="5" name="标题 1">
            <a:extLst>
              <a:ext uri="{FF2B5EF4-FFF2-40B4-BE49-F238E27FC236}">
                <a16:creationId xmlns:a16="http://schemas.microsoft.com/office/drawing/2014/main" id="{7D9B80F9-D80D-9D9D-5281-17CF6E2FA3B3}"/>
              </a:ext>
            </a:extLst>
          </p:cNvPr>
          <p:cNvSpPr txBox="1">
            <a:spLocks/>
          </p:cNvSpPr>
          <p:nvPr/>
        </p:nvSpPr>
        <p:spPr>
          <a:xfrm>
            <a:off x="672147" y="141054"/>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其他大数据</a:t>
            </a:r>
          </a:p>
        </p:txBody>
      </p:sp>
    </p:spTree>
    <p:extLst>
      <p:ext uri="{BB962C8B-B14F-4D97-AF65-F5344CB8AC3E}">
        <p14:creationId xmlns:p14="http://schemas.microsoft.com/office/powerpoint/2010/main" val="215344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2533" y="733332"/>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共享单车也成为了一个重要数据来源</a:t>
            </a:r>
          </a:p>
        </p:txBody>
      </p:sp>
      <p:sp>
        <p:nvSpPr>
          <p:cNvPr id="4" name="灯片编号占位符 3"/>
          <p:cNvSpPr>
            <a:spLocks noGrp="1"/>
          </p:cNvSpPr>
          <p:nvPr>
            <p:ph type="sldNum" sz="quarter" idx="4294967295"/>
          </p:nvPr>
        </p:nvSpPr>
        <p:spPr bwMode="auto">
          <a:xfrm>
            <a:off x="11098871" y="7167890"/>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15</a:t>
            </a:fld>
            <a:endParaRPr lang="en-US" altLang="zh-CN" dirty="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107" y="2124447"/>
            <a:ext cx="5973840" cy="4551160"/>
          </a:xfrm>
        </p:spPr>
      </p:pic>
      <p:sp>
        <p:nvSpPr>
          <p:cNvPr id="5" name="矩形 4"/>
          <p:cNvSpPr/>
          <p:nvPr/>
        </p:nvSpPr>
        <p:spPr>
          <a:xfrm>
            <a:off x="1108673" y="6821375"/>
            <a:ext cx="11491669" cy="584775"/>
          </a:xfrm>
          <a:prstGeom prst="rect">
            <a:avLst/>
          </a:prstGeom>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Chu, J., </a:t>
            </a:r>
            <a:r>
              <a:rPr lang="en-US" altLang="zh-CN" sz="1600" dirty="0" err="1">
                <a:solidFill>
                  <a:srgbClr val="222222"/>
                </a:solidFill>
                <a:latin typeface="Times New Roman" panose="02020603050405020304" pitchFamily="18" charset="0"/>
                <a:cs typeface="Times New Roman" panose="02020603050405020304" pitchFamily="18" charset="0"/>
              </a:rPr>
              <a:t>Duan</a:t>
            </a:r>
            <a:r>
              <a:rPr lang="en-US" altLang="zh-CN" sz="1600" dirty="0">
                <a:solidFill>
                  <a:srgbClr val="222222"/>
                </a:solidFill>
                <a:latin typeface="Times New Roman" panose="02020603050405020304" pitchFamily="18" charset="0"/>
                <a:cs typeface="Times New Roman" panose="02020603050405020304" pitchFamily="18" charset="0"/>
              </a:rPr>
              <a:t>, Y., Yang, X., Wang, L., The Last Mile Matters: Impact of </a:t>
            </a:r>
            <a:r>
              <a:rPr lang="en-US" altLang="zh-CN" sz="1600" dirty="0" err="1">
                <a:solidFill>
                  <a:srgbClr val="222222"/>
                </a:solidFill>
                <a:latin typeface="Times New Roman" panose="02020603050405020304" pitchFamily="18" charset="0"/>
                <a:cs typeface="Times New Roman" panose="02020603050405020304" pitchFamily="18" charset="0"/>
              </a:rPr>
              <a:t>Dockless</a:t>
            </a:r>
            <a:r>
              <a:rPr lang="en-US" altLang="zh-CN" sz="1600" dirty="0">
                <a:solidFill>
                  <a:srgbClr val="222222"/>
                </a:solidFill>
                <a:latin typeface="Times New Roman" panose="02020603050405020304" pitchFamily="18" charset="0"/>
                <a:cs typeface="Times New Roman" panose="02020603050405020304" pitchFamily="18" charset="0"/>
              </a:rPr>
              <a:t> Bike Sharing on Subway Housing Price Premium, </a:t>
            </a:r>
            <a:r>
              <a:rPr lang="en-US" altLang="zh-CN" sz="1600" b="1" dirty="0">
                <a:latin typeface="Times New Roman" panose="02020603050405020304" pitchFamily="18" charset="0"/>
                <a:cs typeface="Times New Roman" panose="02020603050405020304" pitchFamily="18" charset="0"/>
                <a:hlinkClick r:id="rId3"/>
              </a:rPr>
              <a:t>Management Science</a:t>
            </a:r>
            <a:r>
              <a:rPr lang="en-US" altLang="zh-CN" sz="1600" b="1" dirty="0">
                <a:latin typeface="Times New Roman" panose="02020603050405020304" pitchFamily="18" charset="0"/>
                <a:cs typeface="Times New Roman" panose="02020603050405020304" pitchFamily="18" charset="0"/>
              </a:rPr>
              <a:t>, 2021,</a:t>
            </a:r>
            <a:r>
              <a:rPr lang="en-US" altLang="zh-CN" sz="1600" b="1" dirty="0">
                <a:latin typeface="Times New Roman" panose="02020603050405020304" pitchFamily="18" charset="0"/>
                <a:cs typeface="Times New Roman" panose="02020603050405020304" pitchFamily="18" charset="0"/>
                <a:hlinkClick r:id="rId4"/>
              </a:rPr>
              <a:t> 67(1</a:t>
            </a:r>
            <a:r>
              <a:rPr lang="en-US" altLang="zh-CN" sz="1600" b="1" dirty="0">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6" name="标题 1">
            <a:extLst>
              <a:ext uri="{FF2B5EF4-FFF2-40B4-BE49-F238E27FC236}">
                <a16:creationId xmlns:a16="http://schemas.microsoft.com/office/drawing/2014/main" id="{E7DCDDC7-11D7-7803-D567-52F86A70039C}"/>
              </a:ext>
            </a:extLst>
          </p:cNvPr>
          <p:cNvSpPr txBox="1">
            <a:spLocks/>
          </p:cNvSpPr>
          <p:nvPr/>
        </p:nvSpPr>
        <p:spPr>
          <a:xfrm>
            <a:off x="672147" y="141054"/>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其他大数据</a:t>
            </a:r>
          </a:p>
        </p:txBody>
      </p:sp>
    </p:spTree>
    <p:extLst>
      <p:ext uri="{BB962C8B-B14F-4D97-AF65-F5344CB8AC3E}">
        <p14:creationId xmlns:p14="http://schemas.microsoft.com/office/powerpoint/2010/main" val="328344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903318"/>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大众点评网</a:t>
            </a:r>
          </a:p>
        </p:txBody>
      </p:sp>
      <p:sp>
        <p:nvSpPr>
          <p:cNvPr id="4" name="灯片编号占位符 3"/>
          <p:cNvSpPr>
            <a:spLocks noGrp="1"/>
          </p:cNvSpPr>
          <p:nvPr>
            <p:ph type="sldNum" sz="quarter" idx="4294967295"/>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16</a:t>
            </a:fld>
            <a:endParaRPr lang="en-US" altLang="zh-CN"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914" y="2268463"/>
            <a:ext cx="6686710" cy="4513529"/>
          </a:xfr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624" y="2163529"/>
            <a:ext cx="5167547" cy="4513529"/>
          </a:xfrm>
          <a:prstGeom prst="rect">
            <a:avLst/>
          </a:prstGeom>
        </p:spPr>
      </p:pic>
      <p:sp>
        <p:nvSpPr>
          <p:cNvPr id="5" name="标题 1">
            <a:extLst>
              <a:ext uri="{FF2B5EF4-FFF2-40B4-BE49-F238E27FC236}">
                <a16:creationId xmlns:a16="http://schemas.microsoft.com/office/drawing/2014/main" id="{DC7831BE-A3B5-C360-9AA7-4383A352D256}"/>
              </a:ext>
            </a:extLst>
          </p:cNvPr>
          <p:cNvSpPr txBox="1">
            <a:spLocks/>
          </p:cNvSpPr>
          <p:nvPr/>
        </p:nvSpPr>
        <p:spPr>
          <a:xfrm>
            <a:off x="672147" y="141054"/>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城市让生活更美好</a:t>
            </a:r>
          </a:p>
        </p:txBody>
      </p:sp>
    </p:spTree>
    <p:extLst>
      <p:ext uri="{BB962C8B-B14F-4D97-AF65-F5344CB8AC3E}">
        <p14:creationId xmlns:p14="http://schemas.microsoft.com/office/powerpoint/2010/main" val="305837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52EAA4-EE84-4A5B-8B96-3598E45D7D6C}"/>
              </a:ext>
            </a:extLst>
          </p:cNvPr>
          <p:cNvSpPr>
            <a:spLocks noGrp="1"/>
          </p:cNvSpPr>
          <p:nvPr>
            <p:ph type="title"/>
          </p:nvPr>
        </p:nvSpPr>
        <p:spPr>
          <a:xfrm>
            <a:off x="656243" y="124825"/>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城市让生活更美好</a:t>
            </a:r>
          </a:p>
        </p:txBody>
      </p:sp>
      <p:pic>
        <p:nvPicPr>
          <p:cNvPr id="7" name="图片 6">
            <a:extLst>
              <a:ext uri="{FF2B5EF4-FFF2-40B4-BE49-F238E27FC236}">
                <a16:creationId xmlns:a16="http://schemas.microsoft.com/office/drawing/2014/main" id="{38CE6BE6-6B61-412C-8C57-FC30893DF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443" y="2615745"/>
            <a:ext cx="5448685" cy="3072386"/>
          </a:xfrm>
          <a:prstGeom prst="rect">
            <a:avLst/>
          </a:prstGeom>
        </p:spPr>
      </p:pic>
      <p:sp>
        <p:nvSpPr>
          <p:cNvPr id="6" name="文本框 5">
            <a:extLst>
              <a:ext uri="{FF2B5EF4-FFF2-40B4-BE49-F238E27FC236}">
                <a16:creationId xmlns:a16="http://schemas.microsoft.com/office/drawing/2014/main" id="{97EFE36B-158A-4A6F-AC4E-BF6FDCCC423F}"/>
              </a:ext>
            </a:extLst>
          </p:cNvPr>
          <p:cNvSpPr txBox="1"/>
          <p:nvPr/>
        </p:nvSpPr>
        <p:spPr>
          <a:xfrm>
            <a:off x="811043" y="6444438"/>
            <a:ext cx="11150765" cy="584775"/>
          </a:xfrm>
          <a:prstGeom prst="rect">
            <a:avLst/>
          </a:prstGeom>
          <a:noFill/>
        </p:spPr>
        <p:txBody>
          <a:bodyPr wrap="square">
            <a:spAutoFit/>
          </a:bodyPr>
          <a:lstStyle/>
          <a:p>
            <a:pPr algn="just">
              <a:spcAft>
                <a:spcPts val="1509"/>
              </a:spcAft>
            </a:pPr>
            <a:r>
              <a:rPr lang="zh-CN" altLang="zh-CN" sz="1600" kern="0" dirty="0">
                <a:latin typeface="Times New Roman" panose="02020603050405020304" pitchFamily="18" charset="0"/>
                <a:ea typeface="仿宋" panose="02010609060101010101" pitchFamily="49" charset="-122"/>
                <a:cs typeface="URWPalladioL-Bold"/>
              </a:rPr>
              <a:t>李兵、郭冬梅、刘思勤，《城市规模、人口结构与不可贸易品多样性——基于“大众点评网”的大数据分析》，《经济研究》，</a:t>
            </a:r>
            <a:r>
              <a:rPr lang="en-US" altLang="zh-CN" sz="1600" kern="0" dirty="0">
                <a:latin typeface="Times New Roman" panose="02020603050405020304" pitchFamily="18" charset="0"/>
                <a:ea typeface="仿宋" panose="02010609060101010101" pitchFamily="49" charset="-122"/>
                <a:cs typeface="URWPalladioL-Bold"/>
              </a:rPr>
              <a:t>2019</a:t>
            </a:r>
            <a:r>
              <a:rPr lang="zh-CN" altLang="zh-CN" sz="1600" kern="0" dirty="0">
                <a:latin typeface="Times New Roman" panose="02020603050405020304" pitchFamily="18" charset="0"/>
                <a:ea typeface="仿宋" panose="02010609060101010101" pitchFamily="49" charset="-122"/>
                <a:cs typeface="URWPalladioL-Bold"/>
              </a:rPr>
              <a:t>年第</a:t>
            </a:r>
            <a:r>
              <a:rPr lang="en-US" altLang="zh-CN" sz="1600" kern="0" dirty="0">
                <a:latin typeface="Times New Roman" panose="02020603050405020304" pitchFamily="18" charset="0"/>
                <a:ea typeface="仿宋" panose="02010609060101010101" pitchFamily="49" charset="-122"/>
                <a:cs typeface="URWPalladioL-Bold"/>
              </a:rPr>
              <a:t>1</a:t>
            </a:r>
            <a:r>
              <a:rPr lang="zh-CN" altLang="zh-CN" sz="1600" kern="0" dirty="0">
                <a:latin typeface="Times New Roman" panose="02020603050405020304" pitchFamily="18" charset="0"/>
                <a:ea typeface="仿宋" panose="02010609060101010101" pitchFamily="49" charset="-122"/>
                <a:cs typeface="URWPalladioL-Bold"/>
              </a:rPr>
              <a:t>期。</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8" name="内容占位符 7">
            <a:extLst>
              <a:ext uri="{FF2B5EF4-FFF2-40B4-BE49-F238E27FC236}">
                <a16:creationId xmlns:a16="http://schemas.microsoft.com/office/drawing/2014/main" id="{C6915C0D-7879-4006-929F-25DE1296DB08}"/>
              </a:ext>
            </a:extLst>
          </p:cNvPr>
          <p:cNvSpPr>
            <a:spLocks noGrp="1"/>
          </p:cNvSpPr>
          <p:nvPr>
            <p:ph idx="1"/>
          </p:nvPr>
        </p:nvSpPr>
        <p:spPr>
          <a:xfrm>
            <a:off x="656244" y="1304165"/>
            <a:ext cx="12098655" cy="6273164"/>
          </a:xfrm>
        </p:spPr>
        <p:txBody>
          <a:bodyPr>
            <a:normAutofit/>
          </a:bodyPr>
          <a:lstStyle/>
          <a:p>
            <a:pPr marL="390525" indent="-390525" defTabSz="1042988" eaLnBrk="0" fontAlgn="base" hangingPunct="0">
              <a:lnSpc>
                <a:spcPct val="140000"/>
              </a:lnSpc>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rPr>
              <a:t>城市让吃货更幸福</a:t>
            </a:r>
            <a:endParaRPr lang="en-US" altLang="zh-CN" sz="22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b="1" dirty="0">
              <a:solidFill>
                <a:srgbClr val="7C1D20"/>
              </a:solidFill>
              <a:latin typeface="Times New Roman" panose="02020603050405020304" pitchFamily="18" charset="0"/>
              <a:ea typeface="华文中宋" panose="02010600040101010101" pitchFamily="2" charset="-122"/>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2010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年上海世博会口好：城市让生活更美好</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尤其是吃货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。吃饭是线下的，但餐厅都上线了</a:t>
            </a:r>
          </a:p>
        </p:txBody>
      </p:sp>
      <p:pic>
        <p:nvPicPr>
          <p:cNvPr id="9" name="内容占位符 4">
            <a:extLst>
              <a:ext uri="{FF2B5EF4-FFF2-40B4-BE49-F238E27FC236}">
                <a16:creationId xmlns:a16="http://schemas.microsoft.com/office/drawing/2014/main" id="{C63600ED-C4CE-4AD5-81D4-89686CDBD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43" y="2726118"/>
            <a:ext cx="5910432" cy="3400869"/>
          </a:xfrm>
          <a:prstGeom prst="rect">
            <a:avLst/>
          </a:prstGeom>
        </p:spPr>
      </p:pic>
      <p:sp>
        <p:nvSpPr>
          <p:cNvPr id="4" name="灯片编号占位符 3">
            <a:extLst>
              <a:ext uri="{FF2B5EF4-FFF2-40B4-BE49-F238E27FC236}">
                <a16:creationId xmlns:a16="http://schemas.microsoft.com/office/drawing/2014/main" id="{D5D8C4D2-E9ED-AEA3-0312-67E2E99C6559}"/>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17</a:t>
            </a:fld>
            <a:endParaRPr lang="en-US" altLang="zh-CN" dirty="0"/>
          </a:p>
        </p:txBody>
      </p:sp>
    </p:spTree>
    <p:extLst>
      <p:ext uri="{BB962C8B-B14F-4D97-AF65-F5344CB8AC3E}">
        <p14:creationId xmlns:p14="http://schemas.microsoft.com/office/powerpoint/2010/main" val="260009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52EAA4-EE84-4A5B-8B96-3598E45D7D6C}"/>
              </a:ext>
            </a:extLst>
          </p:cNvPr>
          <p:cNvSpPr>
            <a:spLocks noGrp="1"/>
          </p:cNvSpPr>
          <p:nvPr>
            <p:ph type="title"/>
          </p:nvPr>
        </p:nvSpPr>
        <p:spPr>
          <a:xfrm>
            <a:off x="659311" y="828303"/>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城市让商品更便宜</a:t>
            </a:r>
          </a:p>
        </p:txBody>
      </p:sp>
      <p:sp>
        <p:nvSpPr>
          <p:cNvPr id="6" name="文本框 5">
            <a:extLst>
              <a:ext uri="{FF2B5EF4-FFF2-40B4-BE49-F238E27FC236}">
                <a16:creationId xmlns:a16="http://schemas.microsoft.com/office/drawing/2014/main" id="{97EFE36B-158A-4A6F-AC4E-BF6FDCCC423F}"/>
              </a:ext>
            </a:extLst>
          </p:cNvPr>
          <p:cNvSpPr txBox="1"/>
          <p:nvPr/>
        </p:nvSpPr>
        <p:spPr>
          <a:xfrm>
            <a:off x="678325" y="6541456"/>
            <a:ext cx="12204900" cy="338554"/>
          </a:xfrm>
          <a:prstGeom prst="rect">
            <a:avLst/>
          </a:prstGeom>
          <a:noFill/>
        </p:spPr>
        <p:txBody>
          <a:bodyPr wrap="square">
            <a:spAutoFit/>
          </a:bodyPr>
          <a:lstStyle/>
          <a:p>
            <a:pPr algn="just">
              <a:spcAft>
                <a:spcPts val="1509"/>
              </a:spcAft>
            </a:pPr>
            <a:r>
              <a:rPr lang="zh-CN" altLang="en-US" sz="1600" kern="0" dirty="0">
                <a:latin typeface="Times New Roman" panose="02020603050405020304" pitchFamily="18" charset="0"/>
                <a:ea typeface="仿宋" panose="02010609060101010101" pitchFamily="49" charset="-122"/>
                <a:cs typeface="URWPalladioL-Bold"/>
              </a:rPr>
              <a:t>黄新飞、李腾、康杉</a:t>
            </a:r>
            <a:r>
              <a:rPr lang="zh-CN" altLang="zh-CN" sz="1600" kern="0" dirty="0">
                <a:latin typeface="Times New Roman" panose="02020603050405020304" pitchFamily="18" charset="0"/>
                <a:ea typeface="仿宋" panose="02010609060101010101" pitchFamily="49" charset="-122"/>
                <a:cs typeface="URWPalladioL-Bold"/>
              </a:rPr>
              <a:t>，《</a:t>
            </a:r>
            <a:r>
              <a:rPr lang="zh-CN" altLang="en-US" sz="1600" kern="0" dirty="0">
                <a:latin typeface="Times New Roman" panose="02020603050405020304" pitchFamily="18" charset="0"/>
                <a:ea typeface="仿宋" panose="02010609060101010101" pitchFamily="49" charset="-122"/>
                <a:cs typeface="URWPalladioL-Bold"/>
              </a:rPr>
              <a:t>城市规模与商品价格的关系</a:t>
            </a:r>
            <a:r>
              <a:rPr lang="en-US" altLang="zh-CN" sz="1600" kern="0" dirty="0">
                <a:latin typeface="Times New Roman" panose="02020603050405020304" pitchFamily="18" charset="0"/>
                <a:ea typeface="仿宋" panose="02010609060101010101" pitchFamily="49" charset="-122"/>
                <a:cs typeface="URWPalladioL-Bold"/>
              </a:rPr>
              <a:t>:</a:t>
            </a:r>
            <a:r>
              <a:rPr lang="zh-CN" altLang="en-US" sz="1600" kern="0" dirty="0">
                <a:latin typeface="Times New Roman" panose="02020603050405020304" pitchFamily="18" charset="0"/>
                <a:ea typeface="仿宋" panose="02010609060101010101" pitchFamily="49" charset="-122"/>
                <a:cs typeface="URWPalladioL-Bold"/>
              </a:rPr>
              <a:t>来自微观价格数据的证据</a:t>
            </a:r>
            <a:r>
              <a:rPr lang="zh-CN" altLang="zh-CN" sz="1600" kern="0" dirty="0">
                <a:latin typeface="Times New Roman" panose="02020603050405020304" pitchFamily="18" charset="0"/>
                <a:ea typeface="仿宋" panose="02010609060101010101" pitchFamily="49" charset="-122"/>
                <a:cs typeface="URWPalladioL-Bold"/>
              </a:rPr>
              <a:t>》，《</a:t>
            </a:r>
            <a:r>
              <a:rPr lang="zh-CN" altLang="en-US" sz="1600" kern="0" dirty="0">
                <a:latin typeface="Times New Roman" panose="02020603050405020304" pitchFamily="18" charset="0"/>
                <a:ea typeface="仿宋" panose="02010609060101010101" pitchFamily="49" charset="-122"/>
                <a:cs typeface="URWPalladioL-Bold"/>
              </a:rPr>
              <a:t>世界经济</a:t>
            </a:r>
            <a:r>
              <a:rPr lang="zh-CN" altLang="zh-CN" sz="1600" kern="0" dirty="0">
                <a:latin typeface="Times New Roman" panose="02020603050405020304" pitchFamily="18" charset="0"/>
                <a:ea typeface="仿宋" panose="02010609060101010101" pitchFamily="49" charset="-122"/>
                <a:cs typeface="URWPalladioL-Bold"/>
              </a:rPr>
              <a:t>》，</a:t>
            </a:r>
            <a:r>
              <a:rPr lang="en-US" altLang="zh-CN" sz="1600" kern="0" dirty="0">
                <a:latin typeface="Times New Roman" panose="02020603050405020304" pitchFamily="18" charset="0"/>
                <a:ea typeface="仿宋" panose="02010609060101010101" pitchFamily="49" charset="-122"/>
                <a:cs typeface="URWPalladioL-Bold"/>
              </a:rPr>
              <a:t>2021</a:t>
            </a:r>
            <a:r>
              <a:rPr lang="zh-CN" altLang="zh-CN" sz="1600" kern="0" dirty="0">
                <a:latin typeface="Times New Roman" panose="02020603050405020304" pitchFamily="18" charset="0"/>
                <a:ea typeface="仿宋" panose="02010609060101010101" pitchFamily="49" charset="-122"/>
                <a:cs typeface="URWPalladioL-Bold"/>
              </a:rPr>
              <a:t>年第</a:t>
            </a:r>
            <a:r>
              <a:rPr lang="en-US" altLang="zh-CN" sz="1600" kern="0" dirty="0">
                <a:latin typeface="Times New Roman" panose="02020603050405020304" pitchFamily="18" charset="0"/>
                <a:ea typeface="仿宋" panose="02010609060101010101" pitchFamily="49" charset="-122"/>
                <a:cs typeface="URWPalladioL-Bold"/>
              </a:rPr>
              <a:t>2</a:t>
            </a:r>
            <a:r>
              <a:rPr lang="zh-CN" altLang="zh-CN" sz="1600" kern="0" dirty="0">
                <a:latin typeface="Times New Roman" panose="02020603050405020304" pitchFamily="18" charset="0"/>
                <a:ea typeface="仿宋" panose="02010609060101010101" pitchFamily="49" charset="-122"/>
                <a:cs typeface="URWPalladioL-Bold"/>
              </a:rPr>
              <a:t>期。</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5256" y="1764407"/>
            <a:ext cx="5911927" cy="4777048"/>
          </a:xfrm>
        </p:spPr>
      </p:pic>
      <p:sp>
        <p:nvSpPr>
          <p:cNvPr id="4" name="标题 1">
            <a:extLst>
              <a:ext uri="{FF2B5EF4-FFF2-40B4-BE49-F238E27FC236}">
                <a16:creationId xmlns:a16="http://schemas.microsoft.com/office/drawing/2014/main" id="{39BAA499-8660-E6D1-6C79-B2364D5F0E25}"/>
              </a:ext>
            </a:extLst>
          </p:cNvPr>
          <p:cNvSpPr txBox="1">
            <a:spLocks/>
          </p:cNvSpPr>
          <p:nvPr/>
        </p:nvSpPr>
        <p:spPr>
          <a:xfrm>
            <a:off x="656243" y="124825"/>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城市让生活更美好</a:t>
            </a:r>
          </a:p>
        </p:txBody>
      </p:sp>
      <p:sp>
        <p:nvSpPr>
          <p:cNvPr id="5" name="灯片编号占位符 3">
            <a:extLst>
              <a:ext uri="{FF2B5EF4-FFF2-40B4-BE49-F238E27FC236}">
                <a16:creationId xmlns:a16="http://schemas.microsoft.com/office/drawing/2014/main" id="{4167B9F4-E08E-4331-D51C-E57A8BE2211A}"/>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18</a:t>
            </a:fld>
            <a:endParaRPr lang="en-US" altLang="zh-CN" dirty="0"/>
          </a:p>
        </p:txBody>
      </p:sp>
    </p:spTree>
    <p:extLst>
      <p:ext uri="{BB962C8B-B14F-4D97-AF65-F5344CB8AC3E}">
        <p14:creationId xmlns:p14="http://schemas.microsoft.com/office/powerpoint/2010/main" val="410510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85900-1C14-B3FF-D685-92997BE24D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66B2C2-0804-7B8E-1281-1C71398290A8}"/>
              </a:ext>
            </a:extLst>
          </p:cNvPr>
          <p:cNvSpPr>
            <a:spLocks noGrp="1"/>
          </p:cNvSpPr>
          <p:nvPr>
            <p:ph type="title"/>
          </p:nvPr>
        </p:nvSpPr>
        <p:spPr>
          <a:xfrm>
            <a:off x="659311" y="828303"/>
            <a:ext cx="12098655" cy="1260211"/>
          </a:xfrm>
        </p:spPr>
        <p:txBody>
          <a:bodyPr>
            <a:normAutofit/>
          </a:bodyPr>
          <a:lstStyle/>
          <a:p>
            <a:pPr marL="390525" indent="-390525" algn="l" defTabSz="1042988" eaLnBrk="0" fontAlgn="base" hangingPunct="0">
              <a:lnSpc>
                <a:spcPct val="140000"/>
              </a:lnSpc>
              <a:spcBef>
                <a:spcPct val="20000"/>
              </a:spcBef>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cs typeface="+mn-cs"/>
              </a:rPr>
              <a:t>马路越宽，消费越贫瘠</a:t>
            </a:r>
          </a:p>
        </p:txBody>
      </p:sp>
      <p:sp>
        <p:nvSpPr>
          <p:cNvPr id="6" name="文本框 5">
            <a:extLst>
              <a:ext uri="{FF2B5EF4-FFF2-40B4-BE49-F238E27FC236}">
                <a16:creationId xmlns:a16="http://schemas.microsoft.com/office/drawing/2014/main" id="{8C037395-FBBF-45C3-1048-6C6B4BE38268}"/>
              </a:ext>
            </a:extLst>
          </p:cNvPr>
          <p:cNvSpPr txBox="1"/>
          <p:nvPr/>
        </p:nvSpPr>
        <p:spPr>
          <a:xfrm>
            <a:off x="678325" y="6541456"/>
            <a:ext cx="12204900" cy="338554"/>
          </a:xfrm>
          <a:prstGeom prst="rect">
            <a:avLst/>
          </a:prstGeom>
          <a:noFill/>
        </p:spPr>
        <p:txBody>
          <a:bodyPr wrap="square">
            <a:spAutoFit/>
          </a:bodyPr>
          <a:lstStyle/>
          <a:p>
            <a:pPr algn="just">
              <a:spcAft>
                <a:spcPts val="1509"/>
              </a:spcAft>
            </a:pPr>
            <a:r>
              <a:rPr lang="zh-CN" altLang="en-US" sz="1600" kern="0" dirty="0">
                <a:latin typeface="Times New Roman" panose="02020603050405020304" pitchFamily="18" charset="0"/>
                <a:ea typeface="仿宋" panose="02010609060101010101" pitchFamily="49" charset="-122"/>
                <a:cs typeface="URWPalladioL-Bold"/>
              </a:rPr>
              <a:t>彭冲、金培振</a:t>
            </a:r>
            <a:r>
              <a:rPr lang="zh-CN" altLang="zh-CN" sz="1600" kern="0" dirty="0">
                <a:latin typeface="Times New Roman" panose="02020603050405020304" pitchFamily="18" charset="0"/>
                <a:ea typeface="仿宋" panose="02010609060101010101" pitchFamily="49" charset="-122"/>
                <a:cs typeface="URWPalladioL-Bold"/>
              </a:rPr>
              <a:t>，《</a:t>
            </a:r>
            <a:r>
              <a:rPr lang="zh-CN" altLang="en-US" sz="1600" kern="0" dirty="0">
                <a:latin typeface="Times New Roman" panose="02020603050405020304" pitchFamily="18" charset="0"/>
                <a:ea typeface="仿宋" panose="02010609060101010101" pitchFamily="49" charset="-122"/>
                <a:cs typeface="URWPalladioL-Bold"/>
              </a:rPr>
              <a:t>消费型街道：道路密度与消费活力的微观证据</a:t>
            </a:r>
            <a:r>
              <a:rPr lang="zh-CN" altLang="zh-CN" sz="1600" kern="0" dirty="0">
                <a:latin typeface="Times New Roman" panose="02020603050405020304" pitchFamily="18" charset="0"/>
                <a:ea typeface="仿宋" panose="02010609060101010101" pitchFamily="49" charset="-122"/>
                <a:cs typeface="URWPalladioL-Bold"/>
              </a:rPr>
              <a:t>》，《</a:t>
            </a:r>
            <a:r>
              <a:rPr lang="zh-CN" altLang="en-US" sz="1600" kern="0" dirty="0">
                <a:latin typeface="Times New Roman" panose="02020603050405020304" pitchFamily="18" charset="0"/>
                <a:ea typeface="仿宋" panose="02010609060101010101" pitchFamily="49" charset="-122"/>
                <a:cs typeface="URWPalladioL-Bold"/>
              </a:rPr>
              <a:t>经济学季刊</a:t>
            </a:r>
            <a:r>
              <a:rPr lang="zh-CN" altLang="zh-CN" sz="1600" kern="0" dirty="0">
                <a:latin typeface="Times New Roman" panose="02020603050405020304" pitchFamily="18" charset="0"/>
                <a:ea typeface="仿宋" panose="02010609060101010101" pitchFamily="49" charset="-122"/>
                <a:cs typeface="URWPalladioL-Bold"/>
              </a:rPr>
              <a:t>》，</a:t>
            </a:r>
            <a:r>
              <a:rPr lang="en-US" altLang="zh-CN" sz="1600" kern="0" dirty="0">
                <a:latin typeface="Times New Roman" panose="02020603050405020304" pitchFamily="18" charset="0"/>
                <a:ea typeface="仿宋" panose="02010609060101010101" pitchFamily="49" charset="-122"/>
                <a:cs typeface="URWPalladioL-Bold"/>
              </a:rPr>
              <a:t>2022</a:t>
            </a:r>
            <a:r>
              <a:rPr lang="zh-CN" altLang="zh-CN" sz="1600" kern="0" dirty="0">
                <a:latin typeface="Times New Roman" panose="02020603050405020304" pitchFamily="18" charset="0"/>
                <a:ea typeface="仿宋" panose="02010609060101010101" pitchFamily="49" charset="-122"/>
                <a:cs typeface="URWPalladioL-Bold"/>
              </a:rPr>
              <a:t>年第</a:t>
            </a:r>
            <a:r>
              <a:rPr lang="en-US" altLang="zh-CN" sz="1600" kern="0" dirty="0">
                <a:latin typeface="Times New Roman" panose="02020603050405020304" pitchFamily="18" charset="0"/>
                <a:ea typeface="仿宋" panose="02010609060101010101" pitchFamily="49" charset="-122"/>
                <a:cs typeface="URWPalladioL-Bold"/>
              </a:rPr>
              <a:t>4</a:t>
            </a:r>
            <a:r>
              <a:rPr lang="zh-CN" altLang="zh-CN" sz="1600" kern="0" dirty="0">
                <a:latin typeface="Times New Roman" panose="02020603050405020304" pitchFamily="18" charset="0"/>
                <a:ea typeface="仿宋" panose="02010609060101010101" pitchFamily="49" charset="-122"/>
                <a:cs typeface="URWPalladioL-Bold"/>
              </a:rPr>
              <a:t>期。</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标题 1">
            <a:extLst>
              <a:ext uri="{FF2B5EF4-FFF2-40B4-BE49-F238E27FC236}">
                <a16:creationId xmlns:a16="http://schemas.microsoft.com/office/drawing/2014/main" id="{5439838F-D437-FEC0-9B51-F8A4897EDA3E}"/>
              </a:ext>
            </a:extLst>
          </p:cNvPr>
          <p:cNvSpPr txBox="1">
            <a:spLocks/>
          </p:cNvSpPr>
          <p:nvPr/>
        </p:nvSpPr>
        <p:spPr>
          <a:xfrm>
            <a:off x="656243" y="124825"/>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城市让生活更美好</a:t>
            </a:r>
          </a:p>
        </p:txBody>
      </p:sp>
      <p:sp>
        <p:nvSpPr>
          <p:cNvPr id="5" name="灯片编号占位符 3">
            <a:extLst>
              <a:ext uri="{FF2B5EF4-FFF2-40B4-BE49-F238E27FC236}">
                <a16:creationId xmlns:a16="http://schemas.microsoft.com/office/drawing/2014/main" id="{0CFC1FF3-9BC8-F105-AF9C-03F0E264457F}"/>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19</a:t>
            </a:fld>
            <a:endParaRPr lang="en-US" altLang="zh-CN" dirty="0"/>
          </a:p>
        </p:txBody>
      </p:sp>
      <p:pic>
        <p:nvPicPr>
          <p:cNvPr id="14" name="内容占位符 13">
            <a:extLst>
              <a:ext uri="{FF2B5EF4-FFF2-40B4-BE49-F238E27FC236}">
                <a16:creationId xmlns:a16="http://schemas.microsoft.com/office/drawing/2014/main" id="{06B7E99D-A018-76EE-E1E8-B82BEFD7FB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7139" y="1702781"/>
            <a:ext cx="5658141" cy="4534133"/>
          </a:xfrm>
        </p:spPr>
      </p:pic>
    </p:spTree>
    <p:extLst>
      <p:ext uri="{BB962C8B-B14F-4D97-AF65-F5344CB8AC3E}">
        <p14:creationId xmlns:p14="http://schemas.microsoft.com/office/powerpoint/2010/main" val="316300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度量城市经济活动的新方法</a:t>
            </a:r>
          </a:p>
        </p:txBody>
      </p:sp>
    </p:spTree>
    <p:extLst>
      <p:ext uri="{BB962C8B-B14F-4D97-AF65-F5344CB8AC3E}">
        <p14:creationId xmlns:p14="http://schemas.microsoft.com/office/powerpoint/2010/main" val="271273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normAutofit/>
          </a:bodyPr>
          <a:lstStyle/>
          <a:p>
            <a:endParaRPr lang="en-US" altLang="zh-CN" sz="3017" dirty="0"/>
          </a:p>
          <a:p>
            <a:endParaRPr lang="en-US" altLang="zh-CN" sz="3017" dirty="0"/>
          </a:p>
          <a:p>
            <a:endParaRPr lang="en-US" altLang="zh-CN" sz="3017" dirty="0"/>
          </a:p>
          <a:p>
            <a:endParaRPr lang="en-US" altLang="zh-CN" sz="3017"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因果识别的双重差分法</a:t>
            </a:r>
            <a:endParaRPr lang="en-US" altLang="zh-CN" sz="2800" b="1" dirty="0">
              <a:latin typeface="楷体" panose="02010609060101010101" pitchFamily="49" charset="-122"/>
              <a:ea typeface="楷体" panose="02010609060101010101" pitchFamily="49" charset="-122"/>
            </a:endParaRPr>
          </a:p>
          <a:p>
            <a:endParaRPr lang="en-US" altLang="zh-CN" sz="3017" dirty="0"/>
          </a:p>
          <a:p>
            <a:endParaRPr lang="zh-CN" altLang="en-US" sz="3017" dirty="0"/>
          </a:p>
        </p:txBody>
      </p:sp>
    </p:spTree>
    <p:extLst>
      <p:ext uri="{BB962C8B-B14F-4D97-AF65-F5344CB8AC3E}">
        <p14:creationId xmlns:p14="http://schemas.microsoft.com/office/powerpoint/2010/main" val="36472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CFEC58-0893-4F44-B9E2-AB6DAA944D08}"/>
              </a:ext>
            </a:extLst>
          </p:cNvPr>
          <p:cNvSpPr>
            <a:spLocks noGrp="1"/>
          </p:cNvSpPr>
          <p:nvPr>
            <p:ph idx="1"/>
          </p:nvPr>
        </p:nvSpPr>
        <p:spPr>
          <a:xfrm>
            <a:off x="656242" y="1385036"/>
            <a:ext cx="12098655" cy="4990084"/>
          </a:xfrm>
        </p:spPr>
        <p:txBody>
          <a:bodyPr>
            <a:normAutofit/>
          </a:bodyPr>
          <a:lstStyle/>
          <a:p>
            <a:pPr marL="390525" indent="-390525" defTabSz="1042988" eaLnBrk="0" fontAlgn="base" hangingPunct="0">
              <a:lnSpc>
                <a:spcPct val="140000"/>
              </a:lnSpc>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rPr>
              <a:t>设想一下，应该如何评估地铁开通对周边房价的影响</a:t>
            </a:r>
            <a:endParaRPr lang="en-US" altLang="zh-CN" sz="22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方案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：地铁开通前</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地铁开通后？</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方案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：地铁周边小区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远离地铁小区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326" dirty="0"/>
          </a:p>
          <a:p>
            <a:endParaRPr lang="zh-CN" altLang="en-US" sz="3326" dirty="0"/>
          </a:p>
        </p:txBody>
      </p:sp>
      <p:sp>
        <p:nvSpPr>
          <p:cNvPr id="4" name="灯片编号占位符 3">
            <a:extLst>
              <a:ext uri="{FF2B5EF4-FFF2-40B4-BE49-F238E27FC236}">
                <a16:creationId xmlns:a16="http://schemas.microsoft.com/office/drawing/2014/main" id="{F03794E8-BE26-4F1F-958D-89BC54720F8E}"/>
              </a:ext>
            </a:extLst>
          </p:cNvPr>
          <p:cNvSpPr>
            <a:spLocks noGrp="1"/>
          </p:cNvSpPr>
          <p:nvPr>
            <p:ph type="sldNum" sz="quarter" idx="4294967295"/>
          </p:nvPr>
        </p:nvSpPr>
        <p:spPr>
          <a:xfrm>
            <a:off x="10177859" y="7062041"/>
            <a:ext cx="3136689" cy="402567"/>
          </a:xfrm>
        </p:spPr>
        <p:txBody>
          <a:bodyPr/>
          <a:lstStyle/>
          <a:p>
            <a:pPr>
              <a:defRPr/>
            </a:pPr>
            <a:fld id="{A2B14791-236F-414F-A0D0-1869DADB1F62}" type="slidenum">
              <a:rPr lang="en-US" altLang="zh-CN" smtClean="0"/>
              <a:pPr>
                <a:defRPr/>
              </a:pPr>
              <a:t>21</a:t>
            </a:fld>
            <a:endParaRPr lang="en-US" altLang="zh-CN" dirty="0"/>
          </a:p>
        </p:txBody>
      </p:sp>
      <p:sp>
        <p:nvSpPr>
          <p:cNvPr id="5" name="标题 1">
            <a:extLst>
              <a:ext uri="{FF2B5EF4-FFF2-40B4-BE49-F238E27FC236}">
                <a16:creationId xmlns:a16="http://schemas.microsoft.com/office/drawing/2014/main" id="{E7E09215-BC69-21C5-FA6E-42B5CB808AA7}"/>
              </a:ext>
            </a:extLst>
          </p:cNvPr>
          <p:cNvSpPr txBox="1">
            <a:spLocks/>
          </p:cNvSpPr>
          <p:nvPr/>
        </p:nvSpPr>
        <p:spPr>
          <a:xfrm>
            <a:off x="656243" y="124825"/>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开放式讨论</a:t>
            </a:r>
          </a:p>
        </p:txBody>
      </p:sp>
    </p:spTree>
    <p:extLst>
      <p:ext uri="{BB962C8B-B14F-4D97-AF65-F5344CB8AC3E}">
        <p14:creationId xmlns:p14="http://schemas.microsoft.com/office/powerpoint/2010/main" val="89221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CFEC58-0893-4F44-B9E2-AB6DAA944D08}"/>
              </a:ext>
            </a:extLst>
          </p:cNvPr>
          <p:cNvSpPr>
            <a:spLocks noGrp="1"/>
          </p:cNvSpPr>
          <p:nvPr>
            <p:ph idx="1"/>
          </p:nvPr>
        </p:nvSpPr>
        <p:spPr>
          <a:xfrm>
            <a:off x="672148" y="1620391"/>
            <a:ext cx="11305911" cy="4968552"/>
          </a:xfrm>
        </p:spPr>
        <p:txBody>
          <a:bodyPr>
            <a:normAutofit/>
          </a:bodyPr>
          <a:lstStyle/>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方案一：没有地铁，房价也可能上涨</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方案二：地铁站点的设置并非随机的，地铁周边与非周边，可能房价本来就差异很大</a:t>
            </a:r>
          </a:p>
        </p:txBody>
      </p:sp>
      <p:sp>
        <p:nvSpPr>
          <p:cNvPr id="4" name="灯片编号占位符 3">
            <a:extLst>
              <a:ext uri="{FF2B5EF4-FFF2-40B4-BE49-F238E27FC236}">
                <a16:creationId xmlns:a16="http://schemas.microsoft.com/office/drawing/2014/main" id="{F03794E8-BE26-4F1F-958D-89BC54720F8E}"/>
              </a:ext>
            </a:extLst>
          </p:cNvPr>
          <p:cNvSpPr>
            <a:spLocks noGrp="1"/>
          </p:cNvSpPr>
          <p:nvPr>
            <p:ph type="sldNum" sz="quarter" idx="4294967295"/>
          </p:nvPr>
        </p:nvSpPr>
        <p:spPr>
          <a:xfrm>
            <a:off x="10249867" y="7129936"/>
            <a:ext cx="3136689" cy="402567"/>
          </a:xfrm>
        </p:spPr>
        <p:txBody>
          <a:bodyPr/>
          <a:lstStyle/>
          <a:p>
            <a:pPr>
              <a:defRPr/>
            </a:pPr>
            <a:fld id="{A2B14791-236F-414F-A0D0-1869DADB1F62}" type="slidenum">
              <a:rPr lang="en-US" altLang="zh-CN" smtClean="0"/>
              <a:pPr>
                <a:defRPr/>
              </a:pPr>
              <a:t>22</a:t>
            </a:fld>
            <a:endParaRPr lang="en-US" altLang="zh-CN" dirty="0"/>
          </a:p>
        </p:txBody>
      </p:sp>
      <p:sp>
        <p:nvSpPr>
          <p:cNvPr id="7" name="标题 1">
            <a:extLst>
              <a:ext uri="{FF2B5EF4-FFF2-40B4-BE49-F238E27FC236}">
                <a16:creationId xmlns:a16="http://schemas.microsoft.com/office/drawing/2014/main" id="{6D34EFAA-B10F-C42F-4542-7413DDEFFE80}"/>
              </a:ext>
            </a:extLst>
          </p:cNvPr>
          <p:cNvSpPr txBox="1">
            <a:spLocks/>
          </p:cNvSpPr>
          <p:nvPr/>
        </p:nvSpPr>
        <p:spPr>
          <a:xfrm>
            <a:off x="656243" y="124825"/>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开放式讨论</a:t>
            </a:r>
          </a:p>
        </p:txBody>
      </p:sp>
    </p:spTree>
    <p:extLst>
      <p:ext uri="{BB962C8B-B14F-4D97-AF65-F5344CB8AC3E}">
        <p14:creationId xmlns:p14="http://schemas.microsoft.com/office/powerpoint/2010/main" val="308988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5A0309-D5D0-43BE-84C3-8EEA38E017CF}"/>
              </a:ext>
            </a:extLst>
          </p:cNvPr>
          <p:cNvSpPr>
            <a:spLocks noGrp="1"/>
          </p:cNvSpPr>
          <p:nvPr>
            <p:ph type="title"/>
          </p:nvPr>
        </p:nvSpPr>
        <p:spPr>
          <a:xfrm>
            <a:off x="672803" y="11973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
        <p:nvSpPr>
          <p:cNvPr id="3" name="内容占位符 2">
            <a:extLst>
              <a:ext uri="{FF2B5EF4-FFF2-40B4-BE49-F238E27FC236}">
                <a16:creationId xmlns:a16="http://schemas.microsoft.com/office/drawing/2014/main" id="{03BBAA46-290B-4E63-AEF7-BC065ACE02C3}"/>
              </a:ext>
            </a:extLst>
          </p:cNvPr>
          <p:cNvSpPr>
            <a:spLocks noGrp="1"/>
          </p:cNvSpPr>
          <p:nvPr>
            <p:ph idx="1"/>
          </p:nvPr>
        </p:nvSpPr>
        <p:spPr>
          <a:xfrm>
            <a:off x="652478" y="1379945"/>
            <a:ext cx="11233903" cy="5243877"/>
          </a:xfrm>
        </p:spPr>
        <p:txBody>
          <a:bodyPr>
            <a:normAutofit/>
          </a:bodyPr>
          <a:lstStyle/>
          <a:p>
            <a:pPr marL="390525" indent="-390525" defTabSz="1042988" eaLnBrk="0" fontAlgn="base" hangingPunct="0">
              <a:lnSpc>
                <a:spcPct val="140000"/>
              </a:lnSpc>
              <a:spcAft>
                <a:spcPct val="0"/>
              </a:spcAft>
              <a:buSzPct val="100000"/>
              <a:buFont typeface="Wingdings" panose="05000000000000000000" pitchFamily="2" charset="2"/>
              <a:buChar char="Ø"/>
            </a:pPr>
            <a:r>
              <a:rPr lang="zh-CN" altLang="en-US" sz="2200" b="1" dirty="0">
                <a:latin typeface="Times New Roman" panose="02020603050405020304" pitchFamily="18" charset="0"/>
                <a:ea typeface="楷体" panose="02010609060101010101" pitchFamily="49" charset="-122"/>
              </a:rPr>
              <a:t>双重差分法的含义</a:t>
            </a:r>
            <a:endParaRPr lang="en-US" altLang="zh-CN" sz="22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把上述案例中的两个方案结合起来，一起处理的方法，叫做双重差分法。双重差分法是当前非常流行的实证策略</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Difference in Difference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，倍差法，差中差</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双重差分法试图模拟随机实验的精神，对比分析干预组和控制组，以求得到因果关系的结论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017" dirty="0"/>
          </a:p>
        </p:txBody>
      </p:sp>
      <p:sp>
        <p:nvSpPr>
          <p:cNvPr id="4" name="灯片编号占位符 3">
            <a:extLst>
              <a:ext uri="{FF2B5EF4-FFF2-40B4-BE49-F238E27FC236}">
                <a16:creationId xmlns:a16="http://schemas.microsoft.com/office/drawing/2014/main" id="{3E0C84C7-E099-4D71-A001-E03B4272575A}"/>
              </a:ext>
            </a:extLst>
          </p:cNvPr>
          <p:cNvSpPr>
            <a:spLocks noGrp="1"/>
          </p:cNvSpPr>
          <p:nvPr>
            <p:ph type="sldNum" sz="quarter" idx="4294967295"/>
          </p:nvPr>
        </p:nvSpPr>
        <p:spPr>
          <a:xfrm>
            <a:off x="10306261" y="7158401"/>
            <a:ext cx="3136689" cy="402567"/>
          </a:xfrm>
        </p:spPr>
        <p:txBody>
          <a:bodyPr/>
          <a:lstStyle/>
          <a:p>
            <a:pPr>
              <a:defRPr/>
            </a:pPr>
            <a:fld id="{A2B14791-236F-414F-A0D0-1869DADB1F62}" type="slidenum">
              <a:rPr lang="en-US" altLang="zh-CN" smtClean="0"/>
              <a:pPr>
                <a:defRPr/>
              </a:pPr>
              <a:t>23</a:t>
            </a:fld>
            <a:endParaRPr lang="en-US" altLang="zh-CN" dirty="0"/>
          </a:p>
        </p:txBody>
      </p:sp>
    </p:spTree>
    <p:extLst>
      <p:ext uri="{BB962C8B-B14F-4D97-AF65-F5344CB8AC3E}">
        <p14:creationId xmlns:p14="http://schemas.microsoft.com/office/powerpoint/2010/main" val="364240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4">
            <a:extLst>
              <a:ext uri="{FF2B5EF4-FFF2-40B4-BE49-F238E27FC236}">
                <a16:creationId xmlns:a16="http://schemas.microsoft.com/office/drawing/2014/main" id="{69CECB64-C9BF-4A33-B4D2-E63F6A0CA5C7}"/>
              </a:ext>
            </a:extLst>
          </p:cNvPr>
          <p:cNvSpPr>
            <a:spLocks noGrp="1"/>
          </p:cNvSpPr>
          <p:nvPr>
            <p:ph idx="1"/>
          </p:nvPr>
        </p:nvSpPr>
        <p:spPr>
          <a:xfrm>
            <a:off x="662038" y="1391752"/>
            <a:ext cx="11305911" cy="5040672"/>
          </a:xfrm>
        </p:spPr>
        <p:txBody>
          <a:bodyPr>
            <a:normAutofit/>
          </a:bodyPr>
          <a:lstStyle/>
          <a:p>
            <a:pPr marL="390525" indent="-390525" defTabSz="1042988" eaLnBrk="0" fontAlgn="base" hangingPunct="0">
              <a:lnSpc>
                <a:spcPct val="140000"/>
              </a:lnSpc>
              <a:spcAft>
                <a:spcPct val="0"/>
              </a:spcAft>
              <a:buSzPct val="100000"/>
              <a:buFont typeface="Wingdings" panose="05000000000000000000" pitchFamily="2" charset="2"/>
              <a:buChar char="Ø"/>
              <a:defRPr/>
            </a:pPr>
            <a:r>
              <a:rPr lang="zh-CN" altLang="en-US" sz="2200" b="1" dirty="0">
                <a:latin typeface="Times New Roman" panose="02020603050405020304" pitchFamily="18" charset="0"/>
                <a:ea typeface="楷体" panose="02010609060101010101" pitchFamily="49" charset="-122"/>
              </a:rPr>
              <a:t>现实的政策很少是随机的</a:t>
            </a:r>
            <a:endParaRPr lang="en-US" altLang="zh-CN" sz="22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defRPr/>
            </a:pPr>
            <a:endParaRPr lang="en-US" altLang="zh-CN" sz="2000" b="1"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通常大范围“政策”，往往有别于普通科研性研究，难以保证对于政策实施组和对照组在样本分配上的完全随机。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大部分政策实施时，政策实施组（干预组）和未实施组（控制组），在政策实施前可能存在事前差异，仅通过单一前后对比或横向对比的分析方法会忽略这种差异，继而导致对政策实施效果的有偏估计。</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双重差分法模型正是基于自然试验得到的数据，通过建模来有效控制研究对象间的事前差异，将政策影响的真正结果有效分离出来。</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defRPr/>
            </a:pPr>
            <a:endParaRPr lang="en-US" altLang="zh-CN" sz="3017" dirty="0">
              <a:latin typeface="华文楷体" panose="02010600040101010101" pitchFamily="2" charset="-122"/>
              <a:ea typeface="华文楷体" panose="02010600040101010101" pitchFamily="2" charset="-122"/>
            </a:endParaRPr>
          </a:p>
          <a:p>
            <a:pPr marL="0" indent="0">
              <a:buNone/>
              <a:defRPr/>
            </a:pPr>
            <a:endParaRPr lang="zh-CN" altLang="en-US" sz="3017" dirty="0"/>
          </a:p>
        </p:txBody>
      </p:sp>
      <p:sp>
        <p:nvSpPr>
          <p:cNvPr id="2" name="标题 1">
            <a:extLst>
              <a:ext uri="{FF2B5EF4-FFF2-40B4-BE49-F238E27FC236}">
                <a16:creationId xmlns:a16="http://schemas.microsoft.com/office/drawing/2014/main" id="{727F2A98-16AE-41BE-9349-E2E8FC4B4F6D}"/>
              </a:ext>
            </a:extLst>
          </p:cNvPr>
          <p:cNvSpPr>
            <a:spLocks noGrp="1"/>
          </p:cNvSpPr>
          <p:nvPr>
            <p:ph type="title"/>
          </p:nvPr>
        </p:nvSpPr>
        <p:spPr>
          <a:xfrm>
            <a:off x="672803" y="11973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
        <p:nvSpPr>
          <p:cNvPr id="3" name="灯片编号占位符 3">
            <a:extLst>
              <a:ext uri="{FF2B5EF4-FFF2-40B4-BE49-F238E27FC236}">
                <a16:creationId xmlns:a16="http://schemas.microsoft.com/office/drawing/2014/main" id="{DE6AA6AA-660E-143C-9DA9-35128D96F5A4}"/>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24</a:t>
            </a:fld>
            <a:endParaRPr lang="en-US" altLang="zh-CN" dirty="0"/>
          </a:p>
        </p:txBody>
      </p:sp>
    </p:spTree>
    <p:extLst>
      <p:ext uri="{BB962C8B-B14F-4D97-AF65-F5344CB8AC3E}">
        <p14:creationId xmlns:p14="http://schemas.microsoft.com/office/powerpoint/2010/main" val="275036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8EEE4C5-17FE-4870-89DC-47FC16E85EDF}"/>
              </a:ext>
            </a:extLst>
          </p:cNvPr>
          <p:cNvSpPr>
            <a:spLocks noGrp="1"/>
          </p:cNvSpPr>
          <p:nvPr>
            <p:ph idx="1"/>
          </p:nvPr>
        </p:nvSpPr>
        <p:spPr>
          <a:xfrm>
            <a:off x="671457" y="1404367"/>
            <a:ext cx="12098655" cy="4990084"/>
          </a:xfrm>
        </p:spPr>
        <p:txBody>
          <a:bodyPr>
            <a:normAutofit/>
          </a:bodyPr>
          <a:lstStyle/>
          <a:p>
            <a:pPr marL="390525" indent="-390525" defTabSz="1042988" eaLnBrk="0" fontAlgn="base" hangingPunct="0">
              <a:lnSpc>
                <a:spcPct val="140000"/>
              </a:lnSpc>
              <a:spcAft>
                <a:spcPct val="0"/>
              </a:spcAft>
              <a:buSzPct val="100000"/>
              <a:buFont typeface="Wingdings" panose="05000000000000000000" pitchFamily="2" charset="2"/>
              <a:buChar char="Ø"/>
              <a:defRPr/>
            </a:pPr>
            <a:r>
              <a:rPr lang="zh-CN" altLang="en-US" sz="2200" b="1" dirty="0">
                <a:latin typeface="Times New Roman" panose="02020603050405020304" pitchFamily="18" charset="0"/>
                <a:ea typeface="楷体" panose="02010609060101010101" pitchFamily="49" charset="-122"/>
              </a:rPr>
              <a:t>双重差分法的基本思路</a:t>
            </a:r>
            <a:endParaRPr lang="en-US" altLang="zh-CN" sz="22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defRPr/>
            </a:pP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存在两组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处理组和对照组</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存在两个时期：处理前和处理后</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处理组在处理前没有被处理，在处理后，被处理</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defRP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对照组在处理前和处理后，均未被处理</a:t>
            </a:r>
          </a:p>
        </p:txBody>
      </p:sp>
      <p:sp>
        <p:nvSpPr>
          <p:cNvPr id="4" name="灯片编号占位符 3">
            <a:extLst>
              <a:ext uri="{FF2B5EF4-FFF2-40B4-BE49-F238E27FC236}">
                <a16:creationId xmlns:a16="http://schemas.microsoft.com/office/drawing/2014/main" id="{8C35487F-CA3A-42CB-A8AF-2D1ECBAF615A}"/>
              </a:ext>
            </a:extLst>
          </p:cNvPr>
          <p:cNvSpPr>
            <a:spLocks noGrp="1"/>
          </p:cNvSpPr>
          <p:nvPr>
            <p:ph type="sldNum" sz="quarter" idx="4294967295"/>
          </p:nvPr>
        </p:nvSpPr>
        <p:spPr>
          <a:xfrm>
            <a:off x="10306261" y="7158401"/>
            <a:ext cx="3136689" cy="402567"/>
          </a:xfrm>
        </p:spPr>
        <p:txBody>
          <a:bodyPr/>
          <a:lstStyle/>
          <a:p>
            <a:pPr>
              <a:defRPr/>
            </a:pPr>
            <a:fld id="{A2B14791-236F-414F-A0D0-1869DADB1F62}" type="slidenum">
              <a:rPr lang="en-US" altLang="zh-CN" smtClean="0"/>
              <a:pPr>
                <a:defRPr/>
              </a:pPr>
              <a:t>25</a:t>
            </a:fld>
            <a:endParaRPr lang="en-US" altLang="zh-CN" dirty="0"/>
          </a:p>
        </p:txBody>
      </p:sp>
      <p:sp>
        <p:nvSpPr>
          <p:cNvPr id="5" name="标题 1">
            <a:extLst>
              <a:ext uri="{FF2B5EF4-FFF2-40B4-BE49-F238E27FC236}">
                <a16:creationId xmlns:a16="http://schemas.microsoft.com/office/drawing/2014/main" id="{70F6E398-3068-D042-4CA6-712777D0746F}"/>
              </a:ext>
            </a:extLst>
          </p:cNvPr>
          <p:cNvSpPr>
            <a:spLocks noGrp="1"/>
          </p:cNvSpPr>
          <p:nvPr>
            <p:ph type="title"/>
          </p:nvPr>
        </p:nvSpPr>
        <p:spPr>
          <a:xfrm>
            <a:off x="672803" y="11973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Tree>
    <p:extLst>
      <p:ext uri="{BB962C8B-B14F-4D97-AF65-F5344CB8AC3E}">
        <p14:creationId xmlns:p14="http://schemas.microsoft.com/office/powerpoint/2010/main" val="2572377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B1A384DF-5115-423A-9441-C2A461B62BFD}"/>
              </a:ext>
            </a:extLst>
          </p:cNvPr>
          <p:cNvSpPr>
            <a:spLocks noGrp="1" noChangeArrowheads="1"/>
          </p:cNvSpPr>
          <p:nvPr>
            <p:ph type="body" idx="1"/>
          </p:nvPr>
        </p:nvSpPr>
        <p:spPr>
          <a:xfrm>
            <a:off x="671492" y="1285589"/>
            <a:ext cx="12098655" cy="4990084"/>
          </a:xfrm>
        </p:spPr>
        <p:txBody>
          <a:bodyPr>
            <a:normAutofit/>
          </a:bodyPr>
          <a:lstStyle/>
          <a:p>
            <a:pPr marL="390525" lvl="1" indent="-390525" defTabSz="1042988" eaLnBrk="0" fontAlgn="base" hangingPunct="0">
              <a:lnSpc>
                <a:spcPct val="140000"/>
              </a:lnSpc>
              <a:spcAft>
                <a:spcPct val="0"/>
              </a:spcAft>
              <a:buSzPct val="100000"/>
              <a:buFont typeface="Wingdings" panose="05000000000000000000" pitchFamily="2" charset="2"/>
              <a:buChar char="Ø"/>
              <a:defRPr/>
            </a:pPr>
            <a:r>
              <a:rPr lang="zh-CN" altLang="en-US" sz="2200" b="1" dirty="0">
                <a:latin typeface="Times New Roman" panose="02020603050405020304" pitchFamily="18" charset="0"/>
                <a:ea typeface="楷体" panose="02010609060101010101" pitchFamily="49" charset="-122"/>
              </a:rPr>
              <a:t>双重差分法公式表达</a:t>
            </a:r>
            <a:endParaRPr lang="en-US" altLang="zh-CN" sz="2200" b="1" dirty="0">
              <a:latin typeface="Times New Roman" panose="02020603050405020304" pitchFamily="18" charset="0"/>
              <a:ea typeface="楷体" panose="02010609060101010101" pitchFamily="49" charset="-122"/>
            </a:endParaRPr>
          </a:p>
          <a:p>
            <a:pPr marL="633658" lvl="1" indent="0">
              <a:buNone/>
            </a:pPr>
            <a:endParaRPr lang="en-US" altLang="zh-CN" sz="2000" b="1" dirty="0">
              <a:ea typeface="宋体" panose="02010600030101010101" pitchFamily="2" charset="-122"/>
            </a:endParaRPr>
          </a:p>
          <a:p>
            <a:pPr marL="633658" lvl="1" indent="0">
              <a:buNone/>
            </a:pPr>
            <a:r>
              <a:rPr lang="en-US" altLang="zh-CN" sz="2000" dirty="0" err="1">
                <a:ea typeface="宋体" panose="02010600030101010101" pitchFamily="2" charset="-122"/>
              </a:rPr>
              <a:t>Y</a:t>
            </a:r>
            <a:r>
              <a:rPr lang="en-US" altLang="zh-CN" sz="2000" baseline="-25000" dirty="0" err="1">
                <a:ea typeface="宋体" panose="02010600030101010101" pitchFamily="2" charset="-122"/>
              </a:rPr>
              <a:t>it</a:t>
            </a:r>
            <a:r>
              <a:rPr lang="en-US" altLang="zh-CN" sz="2000" dirty="0">
                <a:ea typeface="宋体" panose="02010600030101010101" pitchFamily="2" charset="-122"/>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0</a:t>
            </a:r>
            <a:r>
              <a:rPr lang="en-US" altLang="zh-CN" sz="2000" dirty="0">
                <a:ea typeface="宋体" panose="02010600030101010101" pitchFamily="2" charset="-122"/>
                <a:cs typeface="Arial" panose="020B0604020202020204" pitchFamily="34" charset="0"/>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1</a:t>
            </a:r>
            <a:r>
              <a:rPr lang="en-US" altLang="zh-CN" sz="2000" dirty="0">
                <a:ea typeface="宋体" panose="02010600030101010101" pitchFamily="2" charset="-122"/>
                <a:cs typeface="Arial" panose="020B0604020202020204" pitchFamily="34" charset="0"/>
              </a:rPr>
              <a:t>T</a:t>
            </a:r>
            <a:r>
              <a:rPr lang="en-US" altLang="zh-CN" sz="2000" baseline="-25000" dirty="0">
                <a:ea typeface="宋体" panose="02010600030101010101" pitchFamily="2" charset="-122"/>
                <a:cs typeface="Arial" panose="020B0604020202020204" pitchFamily="34" charset="0"/>
              </a:rPr>
              <a:t>i</a:t>
            </a:r>
            <a:r>
              <a:rPr lang="en-US" altLang="zh-CN" sz="2000" dirty="0">
                <a:ea typeface="宋体" panose="02010600030101010101" pitchFamily="2" charset="-122"/>
                <a:cs typeface="Arial" panose="020B0604020202020204" pitchFamily="34" charset="0"/>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2</a:t>
            </a:r>
            <a:r>
              <a:rPr lang="en-US" altLang="zh-CN" sz="2000" dirty="0">
                <a:ea typeface="宋体" panose="02010600030101010101" pitchFamily="2" charset="-122"/>
                <a:cs typeface="Arial" panose="020B0604020202020204" pitchFamily="34" charset="0"/>
              </a:rPr>
              <a:t>A</a:t>
            </a:r>
            <a:r>
              <a:rPr lang="en-US" altLang="zh-CN" sz="2000" baseline="-25000" dirty="0">
                <a:ea typeface="宋体" panose="02010600030101010101" pitchFamily="2" charset="-122"/>
                <a:cs typeface="Arial" panose="020B0604020202020204" pitchFamily="34" charset="0"/>
              </a:rPr>
              <a:t>t </a:t>
            </a:r>
            <a:r>
              <a:rPr lang="en-US" altLang="zh-CN" sz="2000" dirty="0">
                <a:ea typeface="宋体" panose="02010600030101010101" pitchFamily="2" charset="-122"/>
                <a:cs typeface="Arial" panose="020B0604020202020204" pitchFamily="34" charset="0"/>
              </a:rPr>
              <a:t>+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3</a:t>
            </a:r>
            <a:r>
              <a:rPr lang="en-US" altLang="zh-CN" sz="2000" dirty="0">
                <a:ea typeface="宋体" panose="02010600030101010101" pitchFamily="2" charset="-122"/>
                <a:cs typeface="Arial" panose="020B0604020202020204" pitchFamily="34" charset="0"/>
              </a:rPr>
              <a:t>T</a:t>
            </a:r>
            <a:r>
              <a:rPr lang="en-US" altLang="zh-CN" sz="2000" baseline="-25000" dirty="0">
                <a:ea typeface="宋体" panose="02010600030101010101" pitchFamily="2" charset="-122"/>
                <a:cs typeface="Arial" panose="020B0604020202020204" pitchFamily="34" charset="0"/>
              </a:rPr>
              <a:t>i</a:t>
            </a:r>
            <a:r>
              <a:rPr lang="en-US" altLang="zh-CN" sz="2000" dirty="0">
                <a:ea typeface="宋体" panose="02010600030101010101" pitchFamily="2" charset="-122"/>
                <a:cs typeface="Arial" panose="020B0604020202020204" pitchFamily="34" charset="0"/>
              </a:rPr>
              <a:t>A</a:t>
            </a:r>
            <a:r>
              <a:rPr lang="en-US" altLang="zh-CN" sz="2000" baseline="-25000" dirty="0">
                <a:ea typeface="宋体" panose="02010600030101010101" pitchFamily="2" charset="-122"/>
                <a:cs typeface="Arial" panose="020B0604020202020204" pitchFamily="34" charset="0"/>
              </a:rPr>
              <a:t>t </a:t>
            </a:r>
            <a:r>
              <a:rPr lang="en-US" altLang="zh-CN" sz="2000" dirty="0">
                <a:ea typeface="宋体" panose="02010600030101010101" pitchFamily="2" charset="-122"/>
                <a:cs typeface="Arial" panose="020B0604020202020204" pitchFamily="34" charset="0"/>
              </a:rPr>
              <a:t>+ </a:t>
            </a:r>
            <a:r>
              <a:rPr lang="el-GR" altLang="zh-CN" sz="2000" dirty="0">
                <a:cs typeface="Arial" panose="020B0604020202020204" pitchFamily="34" charset="0"/>
              </a:rPr>
              <a:t>ε</a:t>
            </a:r>
            <a:r>
              <a:rPr lang="en-US" altLang="zh-CN" sz="2000" baseline="-25000" dirty="0">
                <a:ea typeface="宋体" panose="02010600030101010101" pitchFamily="2" charset="-122"/>
                <a:cs typeface="Arial" panose="020B0604020202020204" pitchFamily="34" charset="0"/>
              </a:rPr>
              <a:t>it</a:t>
            </a:r>
            <a:endParaRPr lang="el-GR" altLang="zh-CN" sz="2000" dirty="0">
              <a:cs typeface="Arial" panose="020B0604020202020204" pitchFamily="34" charset="0"/>
            </a:endParaRPr>
          </a:p>
          <a:p>
            <a:pPr marL="633658" lvl="1" indent="0">
              <a:buNone/>
            </a:pPr>
            <a:endParaRPr lang="en-US" altLang="zh-CN" sz="2000" dirty="0">
              <a:ea typeface="宋体" panose="02010600030101010101" pitchFamily="2" charset="-122"/>
            </a:endParaRPr>
          </a:p>
          <a:p>
            <a:pPr lvl="1" eaLnBrk="1" hangingPunct="1"/>
            <a:r>
              <a:rPr lang="en-US" altLang="zh-CN" sz="2000" dirty="0" err="1">
                <a:ea typeface="宋体" panose="02010600030101010101" pitchFamily="2" charset="-122"/>
              </a:rPr>
              <a:t>T</a:t>
            </a:r>
            <a:r>
              <a:rPr lang="en-US" altLang="zh-CN" sz="2000" baseline="-25000" dirty="0" err="1">
                <a:ea typeface="宋体" panose="02010600030101010101" pitchFamily="2" charset="-122"/>
              </a:rPr>
              <a:t>i</a:t>
            </a:r>
            <a:r>
              <a:rPr lang="en-US" altLang="zh-CN" sz="2000" dirty="0">
                <a:ea typeface="宋体" panose="02010600030101010101" pitchFamily="2" charset="-122"/>
              </a:rPr>
              <a:t> =1 </a:t>
            </a:r>
            <a:r>
              <a:rPr lang="zh-CN" altLang="en-US" sz="2000" dirty="0">
                <a:ea typeface="宋体" panose="02010600030101010101" pitchFamily="2" charset="-122"/>
              </a:rPr>
              <a:t>代表处理组，</a:t>
            </a:r>
            <a:r>
              <a:rPr lang="en-US" altLang="zh-CN" sz="2000" dirty="0">
                <a:ea typeface="宋体" panose="02010600030101010101" pitchFamily="2" charset="-122"/>
              </a:rPr>
              <a:t> </a:t>
            </a:r>
            <a:r>
              <a:rPr lang="en-US" altLang="zh-CN" sz="2000" dirty="0" err="1">
                <a:ea typeface="宋体" panose="02010600030101010101" pitchFamily="2" charset="-122"/>
              </a:rPr>
              <a:t>T</a:t>
            </a:r>
            <a:r>
              <a:rPr lang="en-US" altLang="zh-CN" sz="2000" baseline="-25000" dirty="0" err="1">
                <a:ea typeface="宋体" panose="02010600030101010101" pitchFamily="2" charset="-122"/>
              </a:rPr>
              <a:t>i</a:t>
            </a:r>
            <a:r>
              <a:rPr lang="en-US" altLang="zh-CN" sz="2000" dirty="0">
                <a:ea typeface="宋体" panose="02010600030101010101" pitchFamily="2" charset="-122"/>
              </a:rPr>
              <a:t> =0</a:t>
            </a:r>
            <a:r>
              <a:rPr lang="zh-CN" altLang="en-US" sz="2000" dirty="0">
                <a:ea typeface="宋体" panose="02010600030101010101" pitchFamily="2" charset="-122"/>
              </a:rPr>
              <a:t>，代表对照组</a:t>
            </a:r>
            <a:endParaRPr lang="en-US" altLang="zh-CN" sz="2000" dirty="0">
              <a:ea typeface="宋体" panose="02010600030101010101" pitchFamily="2" charset="-122"/>
            </a:endParaRPr>
          </a:p>
          <a:p>
            <a:pPr lvl="1" eaLnBrk="1" hangingPunct="1"/>
            <a:endParaRPr lang="en-US" altLang="zh-CN" sz="2000" dirty="0">
              <a:ea typeface="宋体" panose="02010600030101010101" pitchFamily="2" charset="-122"/>
            </a:endParaRPr>
          </a:p>
          <a:p>
            <a:pPr lvl="1" eaLnBrk="1" hangingPunct="1"/>
            <a:r>
              <a:rPr lang="en-US" altLang="zh-CN" sz="2000" dirty="0">
                <a:ea typeface="宋体" panose="02010600030101010101" pitchFamily="2" charset="-122"/>
              </a:rPr>
              <a:t>A</a:t>
            </a:r>
            <a:r>
              <a:rPr lang="en-US" altLang="zh-CN" sz="2000" baseline="-25000" dirty="0">
                <a:ea typeface="宋体" panose="02010600030101010101" pitchFamily="2" charset="-122"/>
              </a:rPr>
              <a:t>i</a:t>
            </a:r>
            <a:r>
              <a:rPr lang="en-US" altLang="zh-CN" sz="2000" dirty="0">
                <a:ea typeface="宋体" panose="02010600030101010101" pitchFamily="2" charset="-122"/>
              </a:rPr>
              <a:t> =1 </a:t>
            </a:r>
            <a:r>
              <a:rPr lang="zh-CN" altLang="en-US" sz="2000" dirty="0">
                <a:ea typeface="宋体" panose="02010600030101010101" pitchFamily="2" charset="-122"/>
              </a:rPr>
              <a:t>代表政策发生之后（处理后</a:t>
            </a:r>
            <a:r>
              <a:rPr lang="en-US" altLang="zh-CN" sz="2000" dirty="0">
                <a:ea typeface="宋体" panose="02010600030101010101" pitchFamily="2" charset="-122"/>
              </a:rPr>
              <a:t>)</a:t>
            </a:r>
            <a:r>
              <a:rPr lang="zh-CN" altLang="en-US" sz="2000" dirty="0">
                <a:ea typeface="宋体" panose="02010600030101010101" pitchFamily="2" charset="-122"/>
              </a:rPr>
              <a:t>，</a:t>
            </a:r>
            <a:r>
              <a:rPr lang="en-US" altLang="zh-CN" sz="2000" dirty="0">
                <a:ea typeface="宋体" panose="02010600030101010101" pitchFamily="2" charset="-122"/>
              </a:rPr>
              <a:t> A</a:t>
            </a:r>
            <a:r>
              <a:rPr lang="en-US" altLang="zh-CN" sz="2000" baseline="-25000" dirty="0">
                <a:ea typeface="宋体" panose="02010600030101010101" pitchFamily="2" charset="-122"/>
              </a:rPr>
              <a:t>i</a:t>
            </a:r>
            <a:r>
              <a:rPr lang="en-US" altLang="zh-CN" sz="2000" dirty="0">
                <a:ea typeface="宋体" panose="02010600030101010101" pitchFamily="2" charset="-122"/>
              </a:rPr>
              <a:t> =0</a:t>
            </a:r>
            <a:r>
              <a:rPr lang="zh-CN" altLang="en-US" sz="2000" dirty="0">
                <a:ea typeface="宋体" panose="02010600030101010101" pitchFamily="2" charset="-122"/>
              </a:rPr>
              <a:t>，代表政策发生之前</a:t>
            </a:r>
            <a:endParaRPr lang="en-US" altLang="zh-CN" sz="2000" dirty="0">
              <a:ea typeface="宋体" panose="02010600030101010101" pitchFamily="2" charset="-122"/>
            </a:endParaRPr>
          </a:p>
          <a:p>
            <a:pPr lvl="1" eaLnBrk="1" hangingPunct="1"/>
            <a:endParaRPr lang="en-US" altLang="zh-CN" sz="2000" dirty="0">
              <a:ea typeface="宋体" panose="02010600030101010101" pitchFamily="2" charset="-122"/>
            </a:endParaRPr>
          </a:p>
          <a:p>
            <a:pPr lvl="1" eaLnBrk="1" hangingPunct="1"/>
            <a:r>
              <a:rPr lang="en-US" altLang="zh-CN" sz="2000" dirty="0" err="1">
                <a:ea typeface="宋体" panose="02010600030101010101" pitchFamily="2" charset="-122"/>
              </a:rPr>
              <a:t>T</a:t>
            </a:r>
            <a:r>
              <a:rPr lang="en-US" altLang="zh-CN" sz="2000" baseline="-25000" dirty="0" err="1">
                <a:ea typeface="宋体" panose="02010600030101010101" pitchFamily="2" charset="-122"/>
              </a:rPr>
              <a:t>i</a:t>
            </a:r>
            <a:r>
              <a:rPr lang="en-US" altLang="zh-CN" sz="2000" dirty="0" err="1">
                <a:ea typeface="宋体" panose="02010600030101010101" pitchFamily="2" charset="-122"/>
              </a:rPr>
              <a:t>A</a:t>
            </a:r>
            <a:r>
              <a:rPr lang="en-US" altLang="zh-CN" sz="2000" baseline="-25000" dirty="0" err="1">
                <a:ea typeface="宋体" panose="02010600030101010101" pitchFamily="2" charset="-122"/>
              </a:rPr>
              <a:t>t</a:t>
            </a:r>
            <a:r>
              <a:rPr lang="en-US" altLang="zh-CN" sz="2000" baseline="-25000" dirty="0">
                <a:ea typeface="宋体" panose="02010600030101010101" pitchFamily="2" charset="-122"/>
              </a:rPr>
              <a:t> </a:t>
            </a:r>
            <a:r>
              <a:rPr lang="en-US" altLang="zh-CN" sz="2000" dirty="0">
                <a:ea typeface="宋体" panose="02010600030101010101" pitchFamily="2" charset="-122"/>
              </a:rPr>
              <a:t> </a:t>
            </a:r>
            <a:r>
              <a:rPr lang="zh-CN" altLang="en-US" sz="2000" dirty="0">
                <a:ea typeface="宋体" panose="02010600030101010101" pitchFamily="2" charset="-122"/>
              </a:rPr>
              <a:t>，交互项</a:t>
            </a:r>
            <a:endParaRPr lang="en-US" altLang="zh-CN" sz="2000" dirty="0">
              <a:ea typeface="宋体" panose="02010600030101010101" pitchFamily="2" charset="-122"/>
            </a:endParaRPr>
          </a:p>
        </p:txBody>
      </p:sp>
      <p:sp>
        <p:nvSpPr>
          <p:cNvPr id="2" name="标题 1">
            <a:extLst>
              <a:ext uri="{FF2B5EF4-FFF2-40B4-BE49-F238E27FC236}">
                <a16:creationId xmlns:a16="http://schemas.microsoft.com/office/drawing/2014/main" id="{8FC3D83E-B30A-CF43-ABAD-BC66839E07FD}"/>
              </a:ext>
            </a:extLst>
          </p:cNvPr>
          <p:cNvSpPr>
            <a:spLocks noGrp="1"/>
          </p:cNvSpPr>
          <p:nvPr>
            <p:ph type="title"/>
          </p:nvPr>
        </p:nvSpPr>
        <p:spPr>
          <a:xfrm>
            <a:off x="672803" y="11973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
        <p:nvSpPr>
          <p:cNvPr id="3" name="灯片编号占位符 3">
            <a:extLst>
              <a:ext uri="{FF2B5EF4-FFF2-40B4-BE49-F238E27FC236}">
                <a16:creationId xmlns:a16="http://schemas.microsoft.com/office/drawing/2014/main" id="{7F4B8412-EAD5-3D3E-FC3B-6272D8AB4D0F}"/>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26</a:t>
            </a:fld>
            <a:endParaRPr lang="en-US" altLang="zh-CN" dirty="0"/>
          </a:p>
        </p:txBody>
      </p:sp>
    </p:spTree>
    <p:extLst>
      <p:ext uri="{BB962C8B-B14F-4D97-AF65-F5344CB8AC3E}">
        <p14:creationId xmlns:p14="http://schemas.microsoft.com/office/powerpoint/2010/main" val="71100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DF33251-A44A-481A-91ED-F0A6A878351B}"/>
              </a:ext>
            </a:extLst>
          </p:cNvPr>
          <p:cNvSpPr>
            <a:spLocks noGrp="1"/>
          </p:cNvSpPr>
          <p:nvPr>
            <p:ph idx="1"/>
          </p:nvPr>
        </p:nvSpPr>
        <p:spPr>
          <a:xfrm>
            <a:off x="672146" y="1285589"/>
            <a:ext cx="12098655" cy="5519378"/>
          </a:xfrm>
        </p:spPr>
        <p:txBody>
          <a:bodyPr>
            <a:normAutofit lnSpcReduction="10000"/>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双重差分法的直观展示</a:t>
            </a:r>
            <a:endParaRPr lang="en-US" altLang="zh-CN" sz="2400" b="1" dirty="0">
              <a:latin typeface="Times New Roman" panose="02020603050405020304" pitchFamily="18" charset="0"/>
              <a:ea typeface="楷体" panose="02010609060101010101" pitchFamily="49" charset="-122"/>
            </a:endParaRPr>
          </a:p>
          <a:p>
            <a:endParaRPr lang="en-US" altLang="zh-CN" dirty="0"/>
          </a:p>
          <a:p>
            <a:endParaRPr lang="en-US" altLang="zh-CN" sz="3520" dirty="0"/>
          </a:p>
          <a:p>
            <a:endParaRPr lang="en-US" altLang="zh-CN" sz="3520" dirty="0"/>
          </a:p>
          <a:p>
            <a:endParaRPr lang="en-US" altLang="zh-CN" sz="3520" dirty="0"/>
          </a:p>
          <a:p>
            <a:endParaRPr lang="en-US" altLang="zh-CN" sz="3520" dirty="0"/>
          </a:p>
          <a:p>
            <a:endParaRPr lang="en-US" altLang="zh-CN" sz="2000" dirty="0"/>
          </a:p>
          <a:p>
            <a:endParaRPr lang="en-US" altLang="zh-CN" sz="2000" dirty="0"/>
          </a:p>
          <a:p>
            <a:endParaRPr lang="en-US" altLang="zh-CN" sz="2000" dirty="0"/>
          </a:p>
          <a:p>
            <a:r>
              <a:rPr lang="zh-CN" altLang="en-US" sz="2000" dirty="0"/>
              <a:t>能通过这个表理解双重差分法的精神吗？</a:t>
            </a:r>
          </a:p>
        </p:txBody>
      </p:sp>
      <p:pic>
        <p:nvPicPr>
          <p:cNvPr id="5" name="Picture 2">
            <a:extLst>
              <a:ext uri="{FF2B5EF4-FFF2-40B4-BE49-F238E27FC236}">
                <a16:creationId xmlns:a16="http://schemas.microsoft.com/office/drawing/2014/main" id="{EE741E76-4A4D-447C-A198-4493773BC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107" y="1982884"/>
            <a:ext cx="4794347" cy="35954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a:extLst>
              <a:ext uri="{FF2B5EF4-FFF2-40B4-BE49-F238E27FC236}">
                <a16:creationId xmlns:a16="http://schemas.microsoft.com/office/drawing/2014/main" id="{E050C909-5383-738E-FB22-EAD5DA6434C3}"/>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
        <p:nvSpPr>
          <p:cNvPr id="4" name="灯片编号占位符 3">
            <a:extLst>
              <a:ext uri="{FF2B5EF4-FFF2-40B4-BE49-F238E27FC236}">
                <a16:creationId xmlns:a16="http://schemas.microsoft.com/office/drawing/2014/main" id="{EB88C731-C05B-B60F-C2CA-E3C42F900F3D}"/>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27</a:t>
            </a:fld>
            <a:endParaRPr lang="en-US" altLang="zh-CN" dirty="0"/>
          </a:p>
        </p:txBody>
      </p:sp>
    </p:spTree>
    <p:extLst>
      <p:ext uri="{BB962C8B-B14F-4D97-AF65-F5344CB8AC3E}">
        <p14:creationId xmlns:p14="http://schemas.microsoft.com/office/powerpoint/2010/main" val="45401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85B8-4A3C-CFE7-DA38-DF059EBB9C03}"/>
            </a:ext>
          </a:extLst>
        </p:cNvPr>
        <p:cNvGrpSpPr/>
        <p:nvPr/>
      </p:nvGrpSpPr>
      <p:grpSpPr>
        <a:xfrm>
          <a:off x="0" y="0"/>
          <a:ext cx="0" cy="0"/>
          <a:chOff x="0" y="0"/>
          <a:chExt cx="0" cy="0"/>
        </a:xfrm>
      </p:grpSpPr>
      <p:sp>
        <p:nvSpPr>
          <p:cNvPr id="2" name="内容占位符 1">
            <a:extLst>
              <a:ext uri="{FF2B5EF4-FFF2-40B4-BE49-F238E27FC236}">
                <a16:creationId xmlns:a16="http://schemas.microsoft.com/office/drawing/2014/main" id="{3FB8624C-FCA1-F9A0-27F3-3E64C42A48CB}"/>
              </a:ext>
            </a:extLst>
          </p:cNvPr>
          <p:cNvSpPr>
            <a:spLocks noGrp="1"/>
          </p:cNvSpPr>
          <p:nvPr>
            <p:ph idx="1"/>
          </p:nvPr>
        </p:nvSpPr>
        <p:spPr>
          <a:xfrm>
            <a:off x="672146" y="1285589"/>
            <a:ext cx="12098655" cy="5519378"/>
          </a:xfrm>
        </p:spPr>
        <p:txBody>
          <a:bodyPr>
            <a:normAutofit/>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双重差分法的直观展示</a:t>
            </a:r>
            <a:endParaRPr lang="en-US" altLang="zh-CN" sz="2400" b="1" dirty="0">
              <a:latin typeface="Times New Roman" panose="02020603050405020304" pitchFamily="18" charset="0"/>
              <a:ea typeface="楷体" panose="02010609060101010101" pitchFamily="49" charset="-122"/>
            </a:endParaRPr>
          </a:p>
          <a:p>
            <a:endParaRPr lang="en-US" altLang="zh-CN" dirty="0"/>
          </a:p>
          <a:p>
            <a:endParaRPr lang="en-US" altLang="zh-CN" sz="3520" dirty="0"/>
          </a:p>
          <a:p>
            <a:endParaRPr lang="en-US" altLang="zh-CN" sz="3520" dirty="0"/>
          </a:p>
          <a:p>
            <a:endParaRPr lang="en-US" altLang="zh-CN" sz="3520" dirty="0"/>
          </a:p>
          <a:p>
            <a:endParaRPr lang="en-US" altLang="zh-CN" sz="3520" dirty="0"/>
          </a:p>
          <a:p>
            <a:endParaRPr lang="en-US" altLang="zh-CN" sz="2000" dirty="0"/>
          </a:p>
          <a:p>
            <a:endParaRPr lang="en-US" altLang="zh-CN" sz="2000" dirty="0"/>
          </a:p>
          <a:p>
            <a:endParaRPr lang="en-US" altLang="zh-CN" sz="2000" dirty="0"/>
          </a:p>
        </p:txBody>
      </p:sp>
      <p:sp>
        <p:nvSpPr>
          <p:cNvPr id="3" name="标题 1">
            <a:extLst>
              <a:ext uri="{FF2B5EF4-FFF2-40B4-BE49-F238E27FC236}">
                <a16:creationId xmlns:a16="http://schemas.microsoft.com/office/drawing/2014/main" id="{43A7FB1B-F80B-B819-CF52-A761F152F287}"/>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pic>
        <p:nvPicPr>
          <p:cNvPr id="7" name="图片 6">
            <a:extLst>
              <a:ext uri="{FF2B5EF4-FFF2-40B4-BE49-F238E27FC236}">
                <a16:creationId xmlns:a16="http://schemas.microsoft.com/office/drawing/2014/main" id="{C8EEADEA-2350-FFDC-C55D-8CCA744FB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019" y="2046985"/>
            <a:ext cx="7344816" cy="5297900"/>
          </a:xfrm>
          <a:prstGeom prst="rect">
            <a:avLst/>
          </a:prstGeom>
        </p:spPr>
      </p:pic>
      <p:sp>
        <p:nvSpPr>
          <p:cNvPr id="4" name="灯片编号占位符 3">
            <a:extLst>
              <a:ext uri="{FF2B5EF4-FFF2-40B4-BE49-F238E27FC236}">
                <a16:creationId xmlns:a16="http://schemas.microsoft.com/office/drawing/2014/main" id="{E9EC9815-9D04-962A-5555-97311F77FBBB}"/>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28</a:t>
            </a:fld>
            <a:endParaRPr lang="en-US" altLang="zh-CN" dirty="0"/>
          </a:p>
        </p:txBody>
      </p:sp>
    </p:spTree>
    <p:extLst>
      <p:ext uri="{BB962C8B-B14F-4D97-AF65-F5344CB8AC3E}">
        <p14:creationId xmlns:p14="http://schemas.microsoft.com/office/powerpoint/2010/main" val="172577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7EFCD0D-33F5-4CDA-AE8C-B8BE5ED04203}"/>
              </a:ext>
            </a:extLst>
          </p:cNvPr>
          <p:cNvSpPr>
            <a:spLocks noGrp="1"/>
          </p:cNvSpPr>
          <p:nvPr>
            <p:ph idx="1"/>
          </p:nvPr>
        </p:nvSpPr>
        <p:spPr/>
        <p:txBody>
          <a:bodyPr>
            <a:normAutofit/>
          </a:bodyPr>
          <a:lstStyle/>
          <a:p>
            <a:r>
              <a:rPr lang="en-US" altLang="zh-CN" sz="2000" dirty="0" err="1">
                <a:ea typeface="宋体" panose="02010600030101010101" pitchFamily="2" charset="-122"/>
              </a:rPr>
              <a:t>Y</a:t>
            </a:r>
            <a:r>
              <a:rPr lang="en-US" altLang="zh-CN" sz="2000" baseline="-25000" dirty="0" err="1">
                <a:ea typeface="宋体" panose="02010600030101010101" pitchFamily="2" charset="-122"/>
              </a:rPr>
              <a:t>it</a:t>
            </a:r>
            <a:r>
              <a:rPr lang="en-US" altLang="zh-CN" sz="2000" dirty="0">
                <a:ea typeface="宋体" panose="02010600030101010101" pitchFamily="2" charset="-122"/>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0</a:t>
            </a:r>
            <a:r>
              <a:rPr lang="en-US" altLang="zh-CN" sz="2000" dirty="0">
                <a:ea typeface="宋体" panose="02010600030101010101" pitchFamily="2" charset="-122"/>
                <a:cs typeface="Arial" panose="020B0604020202020204" pitchFamily="34" charset="0"/>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1</a:t>
            </a:r>
            <a:r>
              <a:rPr lang="en-US" altLang="zh-CN" sz="2000" dirty="0">
                <a:ea typeface="宋体" panose="02010600030101010101" pitchFamily="2" charset="-122"/>
                <a:cs typeface="Arial" panose="020B0604020202020204" pitchFamily="34" charset="0"/>
              </a:rPr>
              <a:t>T</a:t>
            </a:r>
            <a:r>
              <a:rPr lang="en-US" altLang="zh-CN" sz="2000" baseline="-25000" dirty="0">
                <a:ea typeface="宋体" panose="02010600030101010101" pitchFamily="2" charset="-122"/>
                <a:cs typeface="Arial" panose="020B0604020202020204" pitchFamily="34" charset="0"/>
              </a:rPr>
              <a:t>i</a:t>
            </a:r>
            <a:r>
              <a:rPr lang="en-US" altLang="zh-CN" sz="2000" dirty="0">
                <a:ea typeface="宋体" panose="02010600030101010101" pitchFamily="2" charset="-122"/>
                <a:cs typeface="Arial" panose="020B0604020202020204" pitchFamily="34" charset="0"/>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2</a:t>
            </a:r>
            <a:r>
              <a:rPr lang="en-US" altLang="zh-CN" sz="2000" dirty="0">
                <a:ea typeface="宋体" panose="02010600030101010101" pitchFamily="2" charset="-122"/>
                <a:cs typeface="Arial" panose="020B0604020202020204" pitchFamily="34" charset="0"/>
              </a:rPr>
              <a:t>A</a:t>
            </a:r>
            <a:r>
              <a:rPr lang="en-US" altLang="zh-CN" sz="2000" baseline="-25000" dirty="0">
                <a:ea typeface="宋体" panose="02010600030101010101" pitchFamily="2" charset="-122"/>
                <a:cs typeface="Arial" panose="020B0604020202020204" pitchFamily="34" charset="0"/>
              </a:rPr>
              <a:t>t </a:t>
            </a:r>
            <a:r>
              <a:rPr lang="en-US" altLang="zh-CN" sz="2000" dirty="0">
                <a:ea typeface="宋体" panose="02010600030101010101" pitchFamily="2" charset="-122"/>
                <a:cs typeface="Arial" panose="020B0604020202020204" pitchFamily="34" charset="0"/>
              </a:rPr>
              <a:t>+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3</a:t>
            </a:r>
            <a:r>
              <a:rPr lang="en-US" altLang="zh-CN" sz="2000" dirty="0">
                <a:ea typeface="宋体" panose="02010600030101010101" pitchFamily="2" charset="-122"/>
                <a:cs typeface="Arial" panose="020B0604020202020204" pitchFamily="34" charset="0"/>
              </a:rPr>
              <a:t>T</a:t>
            </a:r>
            <a:r>
              <a:rPr lang="en-US" altLang="zh-CN" sz="2000" baseline="-25000" dirty="0">
                <a:ea typeface="宋体" panose="02010600030101010101" pitchFamily="2" charset="-122"/>
                <a:cs typeface="Arial" panose="020B0604020202020204" pitchFamily="34" charset="0"/>
              </a:rPr>
              <a:t>i</a:t>
            </a:r>
            <a:r>
              <a:rPr lang="en-US" altLang="zh-CN" sz="2000" dirty="0">
                <a:ea typeface="宋体" panose="02010600030101010101" pitchFamily="2" charset="-122"/>
                <a:cs typeface="Arial" panose="020B0604020202020204" pitchFamily="34" charset="0"/>
              </a:rPr>
              <a:t>A</a:t>
            </a:r>
            <a:r>
              <a:rPr lang="en-US" altLang="zh-CN" sz="2000" baseline="-25000" dirty="0">
                <a:ea typeface="宋体" panose="02010600030101010101" pitchFamily="2" charset="-122"/>
                <a:cs typeface="Arial" panose="020B0604020202020204" pitchFamily="34" charset="0"/>
              </a:rPr>
              <a:t>t </a:t>
            </a:r>
            <a:r>
              <a:rPr lang="en-US" altLang="zh-CN" sz="2000" dirty="0">
                <a:ea typeface="宋体" panose="02010600030101010101" pitchFamily="2" charset="-122"/>
                <a:cs typeface="Arial" panose="020B0604020202020204" pitchFamily="34" charset="0"/>
              </a:rPr>
              <a:t>+ </a:t>
            </a:r>
            <a:r>
              <a:rPr lang="el-GR" altLang="zh-CN" sz="2000" dirty="0">
                <a:cs typeface="Arial" panose="020B0604020202020204" pitchFamily="34" charset="0"/>
              </a:rPr>
              <a:t>ε</a:t>
            </a:r>
            <a:r>
              <a:rPr lang="en-US" altLang="zh-CN" sz="2000" baseline="-25000" dirty="0">
                <a:ea typeface="宋体" panose="02010600030101010101" pitchFamily="2" charset="-122"/>
                <a:cs typeface="Arial" panose="020B0604020202020204" pitchFamily="34" charset="0"/>
              </a:rPr>
              <a:t>it</a:t>
            </a:r>
            <a:endParaRPr lang="el-GR" altLang="zh-CN" sz="2000" dirty="0">
              <a:cs typeface="Arial" panose="020B0604020202020204" pitchFamily="34" charset="0"/>
            </a:endParaRPr>
          </a:p>
          <a:p>
            <a:endParaRPr lang="en-US" altLang="zh-CN" sz="2000" dirty="0"/>
          </a:p>
          <a:p>
            <a:r>
              <a:rPr lang="zh-CN" altLang="en-US" sz="2000" dirty="0"/>
              <a:t>控制组“干预”前：</a:t>
            </a:r>
            <a:endParaRPr lang="en-US" altLang="zh-CN" sz="2000" dirty="0"/>
          </a:p>
          <a:p>
            <a:endParaRPr lang="en-US" altLang="zh-CN" sz="2000" dirty="0"/>
          </a:p>
          <a:p>
            <a:r>
              <a:rPr lang="zh-CN" altLang="en-US" sz="2000" dirty="0"/>
              <a:t>控制组“干预”后：</a:t>
            </a:r>
            <a:endParaRPr lang="en-US" altLang="zh-CN" sz="2000" dirty="0"/>
          </a:p>
          <a:p>
            <a:endParaRPr lang="en-US" altLang="zh-CN" sz="2000" dirty="0"/>
          </a:p>
          <a:p>
            <a:r>
              <a:rPr lang="zh-CN" altLang="en-US" sz="2000" dirty="0"/>
              <a:t>干预组干预前：</a:t>
            </a:r>
            <a:endParaRPr lang="en-US" altLang="zh-CN" sz="2000" dirty="0"/>
          </a:p>
          <a:p>
            <a:endParaRPr lang="en-US" altLang="zh-CN" sz="2000" dirty="0"/>
          </a:p>
          <a:p>
            <a:r>
              <a:rPr lang="zh-CN" altLang="en-US" sz="2000" dirty="0"/>
              <a:t>干预组干预后：</a:t>
            </a:r>
            <a:endParaRPr lang="en-US" altLang="zh-CN" sz="2000" dirty="0"/>
          </a:p>
          <a:p>
            <a:endParaRPr lang="en-US" altLang="zh-CN" sz="2000" dirty="0"/>
          </a:p>
          <a:p>
            <a:r>
              <a:rPr lang="zh-CN" altLang="en-US" sz="2000" dirty="0"/>
              <a:t>双重差分：</a:t>
            </a:r>
          </a:p>
          <a:p>
            <a:endParaRPr lang="zh-CN" altLang="en-US" sz="2000" dirty="0"/>
          </a:p>
        </p:txBody>
      </p:sp>
      <p:sp>
        <p:nvSpPr>
          <p:cNvPr id="4" name="灯片编号占位符 3">
            <a:extLst>
              <a:ext uri="{FF2B5EF4-FFF2-40B4-BE49-F238E27FC236}">
                <a16:creationId xmlns:a16="http://schemas.microsoft.com/office/drawing/2014/main" id="{C774ED4E-9E70-4B4B-B13F-DBB6F4F71F19}"/>
              </a:ext>
            </a:extLst>
          </p:cNvPr>
          <p:cNvSpPr>
            <a:spLocks noGrp="1"/>
          </p:cNvSpPr>
          <p:nvPr>
            <p:ph type="sldNum" sz="quarter" idx="4294967295"/>
          </p:nvPr>
        </p:nvSpPr>
        <p:spPr>
          <a:xfrm>
            <a:off x="10306261" y="7150240"/>
            <a:ext cx="3136689" cy="402567"/>
          </a:xfrm>
        </p:spPr>
        <p:txBody>
          <a:bodyPr/>
          <a:lstStyle/>
          <a:p>
            <a:pPr>
              <a:defRPr/>
            </a:pPr>
            <a:fld id="{A2B14791-236F-414F-A0D0-1869DADB1F62}" type="slidenum">
              <a:rPr lang="en-US" altLang="zh-CN" smtClean="0"/>
              <a:pPr>
                <a:defRPr/>
              </a:pPr>
              <a:t>29</a:t>
            </a:fld>
            <a:endParaRPr lang="en-US" altLang="zh-CN" dirty="0"/>
          </a:p>
        </p:txBody>
      </p:sp>
      <p:graphicFrame>
        <p:nvGraphicFramePr>
          <p:cNvPr id="5" name="对象 4">
            <a:extLst>
              <a:ext uri="{FF2B5EF4-FFF2-40B4-BE49-F238E27FC236}">
                <a16:creationId xmlns:a16="http://schemas.microsoft.com/office/drawing/2014/main" id="{F9D67D41-68A2-4291-871F-BD9FA5A87B66}"/>
              </a:ext>
            </a:extLst>
          </p:cNvPr>
          <p:cNvGraphicFramePr>
            <a:graphicFrameLocks noChangeAspect="1"/>
          </p:cNvGraphicFramePr>
          <p:nvPr>
            <p:extLst>
              <p:ext uri="{D42A27DB-BD31-4B8C-83A1-F6EECF244321}">
                <p14:modId xmlns:p14="http://schemas.microsoft.com/office/powerpoint/2010/main" val="1283003387"/>
              </p:ext>
            </p:extLst>
          </p:nvPr>
        </p:nvGraphicFramePr>
        <p:xfrm>
          <a:off x="3855564" y="2484487"/>
          <a:ext cx="993703" cy="446499"/>
        </p:xfrm>
        <a:graphic>
          <a:graphicData uri="http://schemas.openxmlformats.org/presentationml/2006/ole">
            <mc:AlternateContent xmlns:mc="http://schemas.openxmlformats.org/markup-compatibility/2006">
              <mc:Choice xmlns:v="urn:schemas-microsoft-com:vml" Requires="v">
                <p:oleObj name="Equation" r:id="rId2" imgW="507960" imgH="228600" progId="Equation.DSMT4">
                  <p:embed/>
                </p:oleObj>
              </mc:Choice>
              <mc:Fallback>
                <p:oleObj name="Equation" r:id="rId2" imgW="507960" imgH="228600" progId="Equation.DSMT4">
                  <p:embed/>
                  <p:pic>
                    <p:nvPicPr>
                      <p:cNvPr id="5" name="对象 4">
                        <a:extLst>
                          <a:ext uri="{FF2B5EF4-FFF2-40B4-BE49-F238E27FC236}">
                            <a16:creationId xmlns:a16="http://schemas.microsoft.com/office/drawing/2014/main" id="{F9D67D41-68A2-4291-871F-BD9FA5A87B66}"/>
                          </a:ext>
                        </a:extLst>
                      </p:cNvPr>
                      <p:cNvPicPr/>
                      <p:nvPr/>
                    </p:nvPicPr>
                    <p:blipFill>
                      <a:blip r:embed="rId3"/>
                      <a:stretch>
                        <a:fillRect/>
                      </a:stretch>
                    </p:blipFill>
                    <p:spPr>
                      <a:xfrm>
                        <a:off x="3855564" y="2484487"/>
                        <a:ext cx="993703" cy="446499"/>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1AFBDDF-FC89-45CE-8318-933770903EB0}"/>
              </a:ext>
            </a:extLst>
          </p:cNvPr>
          <p:cNvGraphicFramePr>
            <a:graphicFrameLocks noChangeAspect="1"/>
          </p:cNvGraphicFramePr>
          <p:nvPr>
            <p:extLst>
              <p:ext uri="{D42A27DB-BD31-4B8C-83A1-F6EECF244321}">
                <p14:modId xmlns:p14="http://schemas.microsoft.com/office/powerpoint/2010/main" val="1637546579"/>
              </p:ext>
            </p:extLst>
          </p:nvPr>
        </p:nvGraphicFramePr>
        <p:xfrm>
          <a:off x="3760772" y="3340355"/>
          <a:ext cx="1232511" cy="381788"/>
        </p:xfrm>
        <a:graphic>
          <a:graphicData uri="http://schemas.openxmlformats.org/presentationml/2006/ole">
            <mc:AlternateContent xmlns:mc="http://schemas.openxmlformats.org/markup-compatibility/2006">
              <mc:Choice xmlns:v="urn:schemas-microsoft-com:vml" Requires="v">
                <p:oleObj name="Equation" r:id="rId4" imgW="736560" imgH="228600" progId="Equation.DSMT4">
                  <p:embed/>
                </p:oleObj>
              </mc:Choice>
              <mc:Fallback>
                <p:oleObj name="Equation" r:id="rId4" imgW="736560" imgH="228600" progId="Equation.DSMT4">
                  <p:embed/>
                  <p:pic>
                    <p:nvPicPr>
                      <p:cNvPr id="6" name="对象 5">
                        <a:extLst>
                          <a:ext uri="{FF2B5EF4-FFF2-40B4-BE49-F238E27FC236}">
                            <a16:creationId xmlns:a16="http://schemas.microsoft.com/office/drawing/2014/main" id="{B1AFBDDF-FC89-45CE-8318-933770903EB0}"/>
                          </a:ext>
                        </a:extLst>
                      </p:cNvPr>
                      <p:cNvPicPr/>
                      <p:nvPr/>
                    </p:nvPicPr>
                    <p:blipFill>
                      <a:blip r:embed="rId5"/>
                      <a:stretch>
                        <a:fillRect/>
                      </a:stretch>
                    </p:blipFill>
                    <p:spPr>
                      <a:xfrm>
                        <a:off x="3760772" y="3340355"/>
                        <a:ext cx="1232511" cy="38178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F42B3074-4B6F-44D9-B78A-22D715AF5DBC}"/>
              </a:ext>
            </a:extLst>
          </p:cNvPr>
          <p:cNvGraphicFramePr>
            <a:graphicFrameLocks noChangeAspect="1"/>
          </p:cNvGraphicFramePr>
          <p:nvPr>
            <p:extLst>
              <p:ext uri="{D42A27DB-BD31-4B8C-83A1-F6EECF244321}">
                <p14:modId xmlns:p14="http://schemas.microsoft.com/office/powerpoint/2010/main" val="1437608456"/>
              </p:ext>
            </p:extLst>
          </p:nvPr>
        </p:nvGraphicFramePr>
        <p:xfrm>
          <a:off x="3728631" y="3951107"/>
          <a:ext cx="1552684" cy="489622"/>
        </p:xfrm>
        <a:graphic>
          <a:graphicData uri="http://schemas.openxmlformats.org/presentationml/2006/ole">
            <mc:AlternateContent xmlns:mc="http://schemas.openxmlformats.org/markup-compatibility/2006">
              <mc:Choice xmlns:v="urn:schemas-microsoft-com:vml" Requires="v">
                <p:oleObj name="Equation" r:id="rId6" imgW="723600" imgH="228600" progId="Equation.DSMT4">
                  <p:embed/>
                </p:oleObj>
              </mc:Choice>
              <mc:Fallback>
                <p:oleObj name="Equation" r:id="rId6" imgW="723600" imgH="228600" progId="Equation.DSMT4">
                  <p:embed/>
                  <p:pic>
                    <p:nvPicPr>
                      <p:cNvPr id="7" name="对象 6">
                        <a:extLst>
                          <a:ext uri="{FF2B5EF4-FFF2-40B4-BE49-F238E27FC236}">
                            <a16:creationId xmlns:a16="http://schemas.microsoft.com/office/drawing/2014/main" id="{F42B3074-4B6F-44D9-B78A-22D715AF5DBC}"/>
                          </a:ext>
                        </a:extLst>
                      </p:cNvPr>
                      <p:cNvPicPr/>
                      <p:nvPr/>
                    </p:nvPicPr>
                    <p:blipFill>
                      <a:blip r:embed="rId7"/>
                      <a:stretch>
                        <a:fillRect/>
                      </a:stretch>
                    </p:blipFill>
                    <p:spPr>
                      <a:xfrm>
                        <a:off x="3728631" y="3951107"/>
                        <a:ext cx="1552684" cy="48962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8D4F8B6-DDD5-453C-8507-96F020B87C14}"/>
              </a:ext>
            </a:extLst>
          </p:cNvPr>
          <p:cNvGraphicFramePr>
            <a:graphicFrameLocks noChangeAspect="1"/>
          </p:cNvGraphicFramePr>
          <p:nvPr>
            <p:extLst>
              <p:ext uri="{D42A27DB-BD31-4B8C-83A1-F6EECF244321}">
                <p14:modId xmlns:p14="http://schemas.microsoft.com/office/powerpoint/2010/main" val="483548033"/>
              </p:ext>
            </p:extLst>
          </p:nvPr>
        </p:nvGraphicFramePr>
        <p:xfrm>
          <a:off x="3751869" y="4782543"/>
          <a:ext cx="1961494" cy="363459"/>
        </p:xfrm>
        <a:graphic>
          <a:graphicData uri="http://schemas.openxmlformats.org/presentationml/2006/ole">
            <mc:AlternateContent xmlns:mc="http://schemas.openxmlformats.org/markup-compatibility/2006">
              <mc:Choice xmlns:v="urn:schemas-microsoft-com:vml" Requires="v">
                <p:oleObj name="Equation" r:id="rId8" imgW="1231560" imgH="228600" progId="Equation.DSMT4">
                  <p:embed/>
                </p:oleObj>
              </mc:Choice>
              <mc:Fallback>
                <p:oleObj name="Equation" r:id="rId8" imgW="1231560" imgH="228600" progId="Equation.DSMT4">
                  <p:embed/>
                  <p:pic>
                    <p:nvPicPr>
                      <p:cNvPr id="8" name="对象 7">
                        <a:extLst>
                          <a:ext uri="{FF2B5EF4-FFF2-40B4-BE49-F238E27FC236}">
                            <a16:creationId xmlns:a16="http://schemas.microsoft.com/office/drawing/2014/main" id="{D8D4F8B6-DDD5-453C-8507-96F020B87C14}"/>
                          </a:ext>
                        </a:extLst>
                      </p:cNvPr>
                      <p:cNvPicPr/>
                      <p:nvPr/>
                    </p:nvPicPr>
                    <p:blipFill>
                      <a:blip r:embed="rId9"/>
                      <a:stretch>
                        <a:fillRect/>
                      </a:stretch>
                    </p:blipFill>
                    <p:spPr>
                      <a:xfrm>
                        <a:off x="3751869" y="4782543"/>
                        <a:ext cx="1961494" cy="36345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88D8AB4F-E49C-4A68-89E9-7720747030CB}"/>
              </a:ext>
            </a:extLst>
          </p:cNvPr>
          <p:cNvGraphicFramePr>
            <a:graphicFrameLocks noChangeAspect="1"/>
          </p:cNvGraphicFramePr>
          <p:nvPr>
            <p:extLst>
              <p:ext uri="{D42A27DB-BD31-4B8C-83A1-F6EECF244321}">
                <p14:modId xmlns:p14="http://schemas.microsoft.com/office/powerpoint/2010/main" val="1189418961"/>
              </p:ext>
            </p:extLst>
          </p:nvPr>
        </p:nvGraphicFramePr>
        <p:xfrm>
          <a:off x="3591602" y="5513534"/>
          <a:ext cx="2553809" cy="421247"/>
        </p:xfrm>
        <a:graphic>
          <a:graphicData uri="http://schemas.openxmlformats.org/presentationml/2006/ole">
            <mc:AlternateContent xmlns:mc="http://schemas.openxmlformats.org/markup-compatibility/2006">
              <mc:Choice xmlns:v="urn:schemas-microsoft-com:vml" Requires="v">
                <p:oleObj name="Equation" r:id="rId10" imgW="1384200" imgH="228600" progId="Equation.DSMT4">
                  <p:embed/>
                </p:oleObj>
              </mc:Choice>
              <mc:Fallback>
                <p:oleObj name="Equation" r:id="rId10" imgW="1384200" imgH="228600" progId="Equation.DSMT4">
                  <p:embed/>
                  <p:pic>
                    <p:nvPicPr>
                      <p:cNvPr id="9" name="对象 8">
                        <a:extLst>
                          <a:ext uri="{FF2B5EF4-FFF2-40B4-BE49-F238E27FC236}">
                            <a16:creationId xmlns:a16="http://schemas.microsoft.com/office/drawing/2014/main" id="{88D8AB4F-E49C-4A68-89E9-7720747030CB}"/>
                          </a:ext>
                        </a:extLst>
                      </p:cNvPr>
                      <p:cNvPicPr/>
                      <p:nvPr/>
                    </p:nvPicPr>
                    <p:blipFill>
                      <a:blip r:embed="rId11"/>
                      <a:stretch>
                        <a:fillRect/>
                      </a:stretch>
                    </p:blipFill>
                    <p:spPr>
                      <a:xfrm>
                        <a:off x="3591602" y="5513534"/>
                        <a:ext cx="2553809" cy="421247"/>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80D44391-21A4-E3D8-901B-5448EDF48B75}"/>
              </a:ext>
            </a:extLst>
          </p:cNvPr>
          <p:cNvSpPr txBox="1"/>
          <p:nvPr/>
        </p:nvSpPr>
        <p:spPr>
          <a:xfrm>
            <a:off x="641043" y="1015674"/>
            <a:ext cx="6724650" cy="610808"/>
          </a:xfrm>
          <a:prstGeom prst="rect">
            <a:avLst/>
          </a:prstGeom>
          <a:noFill/>
        </p:spPr>
        <p:txBody>
          <a:bodyPr wrap="square">
            <a:spAutoFit/>
          </a:bodyPr>
          <a:lstStyle/>
          <a:p>
            <a:pPr marL="390525" lvl="1" indent="-390525" defTabSz="1042988" eaLnBrk="0" fontAlgn="base" hangingPunct="0">
              <a:lnSpc>
                <a:spcPct val="160000"/>
              </a:lnSpc>
              <a:spcBef>
                <a:spcPct val="20000"/>
              </a:spcBef>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双重差分法的计量表达</a:t>
            </a:r>
          </a:p>
        </p:txBody>
      </p:sp>
      <p:sp>
        <p:nvSpPr>
          <p:cNvPr id="12" name="标题 1">
            <a:extLst>
              <a:ext uri="{FF2B5EF4-FFF2-40B4-BE49-F238E27FC236}">
                <a16:creationId xmlns:a16="http://schemas.microsoft.com/office/drawing/2014/main" id="{F5C5CE0B-6165-4CC5-955A-014E6D87B424}"/>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Tree>
    <p:extLst>
      <p:ext uri="{BB962C8B-B14F-4D97-AF65-F5344CB8AC3E}">
        <p14:creationId xmlns:p14="http://schemas.microsoft.com/office/powerpoint/2010/main" val="252820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7214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城市经济的好处</a:t>
            </a:r>
          </a:p>
        </p:txBody>
      </p:sp>
      <p:sp>
        <p:nvSpPr>
          <p:cNvPr id="4" name="灯片编号占位符 3"/>
          <p:cNvSpPr>
            <a:spLocks noGrp="1"/>
          </p:cNvSpPr>
          <p:nvPr>
            <p:ph type="sldNum" sz="quarter" idx="4294967295"/>
          </p:nvPr>
        </p:nvSpPr>
        <p:spPr bwMode="auto">
          <a:xfrm>
            <a:off x="11093868" y="7166209"/>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a:t>
            </a:fld>
            <a:endParaRPr lang="en-US" altLang="zh-CN" dirty="0"/>
          </a:p>
        </p:txBody>
      </p:sp>
      <p:sp>
        <p:nvSpPr>
          <p:cNvPr id="3" name="内容占位符 2"/>
          <p:cNvSpPr>
            <a:spLocks noGrp="1"/>
          </p:cNvSpPr>
          <p:nvPr>
            <p:ph idx="1"/>
          </p:nvPr>
        </p:nvSpPr>
        <p:spPr>
          <a:xfrm>
            <a:off x="664086" y="1284017"/>
            <a:ext cx="11241965" cy="4800870"/>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城市是当代人类活动的主要场所</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城市经济的好处：密度（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Density</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）对发展经济非常重要，有三个效应</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Sharing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（共享基础设施）</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Matching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（更容易招人）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Learning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（劳动者互相之间的学习）</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017" dirty="0"/>
          </a:p>
        </p:txBody>
      </p:sp>
    </p:spTree>
    <p:extLst>
      <p:ext uri="{BB962C8B-B14F-4D97-AF65-F5344CB8AC3E}">
        <p14:creationId xmlns:p14="http://schemas.microsoft.com/office/powerpoint/2010/main" val="22827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9983E4C-C545-4197-8703-A6D843937926}"/>
              </a:ext>
            </a:extLst>
          </p:cNvPr>
          <p:cNvSpPr>
            <a:spLocks noGrp="1"/>
          </p:cNvSpPr>
          <p:nvPr>
            <p:ph idx="1"/>
          </p:nvPr>
        </p:nvSpPr>
        <p:spPr>
          <a:xfrm>
            <a:off x="657191" y="1295249"/>
            <a:ext cx="12098655" cy="4990084"/>
          </a:xfrm>
        </p:spPr>
        <p:txBody>
          <a:bodyPr>
            <a:normAutofit/>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双重差分法的计量表达</a:t>
            </a:r>
            <a:r>
              <a:rPr lang="en-US" altLang="zh-CN" sz="2400" b="1" dirty="0">
                <a:latin typeface="Times New Roman" panose="02020603050405020304" pitchFamily="18" charset="0"/>
                <a:ea typeface="楷体" panose="02010609060101010101" pitchFamily="49" charset="-122"/>
              </a:rPr>
              <a:t>:</a:t>
            </a:r>
            <a:r>
              <a:rPr lang="zh-CN" altLang="en-US" sz="2400" b="1" dirty="0">
                <a:latin typeface="Times New Roman" panose="02020603050405020304" pitchFamily="18" charset="0"/>
                <a:ea typeface="楷体" panose="02010609060101010101" pitchFamily="49" charset="-122"/>
              </a:rPr>
              <a:t>一般化</a:t>
            </a:r>
            <a:endParaRPr lang="en-US" altLang="zh-CN" sz="2400" b="1" dirty="0">
              <a:latin typeface="Times New Roman" panose="02020603050405020304" pitchFamily="18" charset="0"/>
              <a:ea typeface="楷体" panose="02010609060101010101" pitchFamily="49" charset="-122"/>
            </a:endParaRPr>
          </a:p>
          <a:p>
            <a:endParaRPr lang="en-US" altLang="zh-CN" sz="2000" dirty="0">
              <a:ea typeface="宋体" panose="02010600030101010101" pitchFamily="2" charset="-122"/>
            </a:endParaRPr>
          </a:p>
          <a:p>
            <a:r>
              <a:rPr lang="en-US" altLang="zh-CN" sz="2000" dirty="0" err="1">
                <a:ea typeface="宋体" panose="02010600030101010101" pitchFamily="2" charset="-122"/>
              </a:rPr>
              <a:t>Y</a:t>
            </a:r>
            <a:r>
              <a:rPr lang="en-US" altLang="zh-CN" sz="2000" baseline="-25000" dirty="0" err="1">
                <a:ea typeface="宋体" panose="02010600030101010101" pitchFamily="2" charset="-122"/>
              </a:rPr>
              <a:t>it</a:t>
            </a:r>
            <a:r>
              <a:rPr lang="en-US" altLang="zh-CN" sz="2000" dirty="0">
                <a:ea typeface="宋体" panose="02010600030101010101" pitchFamily="2" charset="-122"/>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0</a:t>
            </a:r>
            <a:r>
              <a:rPr lang="en-US" altLang="zh-CN" sz="2000" dirty="0">
                <a:ea typeface="宋体" panose="02010600030101010101" pitchFamily="2" charset="-122"/>
                <a:cs typeface="Arial" panose="020B0604020202020204" pitchFamily="34" charset="0"/>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1</a:t>
            </a:r>
            <a:r>
              <a:rPr lang="en-US" altLang="zh-CN" sz="2000" dirty="0">
                <a:ea typeface="宋体" panose="02010600030101010101" pitchFamily="2" charset="-122"/>
                <a:cs typeface="Arial" panose="020B0604020202020204" pitchFamily="34" charset="0"/>
              </a:rPr>
              <a:t>T</a:t>
            </a:r>
            <a:r>
              <a:rPr lang="en-US" altLang="zh-CN" sz="2000" baseline="-25000" dirty="0">
                <a:ea typeface="宋体" panose="02010600030101010101" pitchFamily="2" charset="-122"/>
                <a:cs typeface="Arial" panose="020B0604020202020204" pitchFamily="34" charset="0"/>
              </a:rPr>
              <a:t>i</a:t>
            </a:r>
            <a:r>
              <a:rPr lang="en-US" altLang="zh-CN" sz="2000" dirty="0">
                <a:ea typeface="宋体" panose="02010600030101010101" pitchFamily="2" charset="-122"/>
                <a:cs typeface="Arial" panose="020B0604020202020204" pitchFamily="34" charset="0"/>
              </a:rPr>
              <a:t> +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2</a:t>
            </a:r>
            <a:r>
              <a:rPr lang="en-US" altLang="zh-CN" sz="2000" dirty="0">
                <a:ea typeface="宋体" panose="02010600030101010101" pitchFamily="2" charset="-122"/>
                <a:cs typeface="Arial" panose="020B0604020202020204" pitchFamily="34" charset="0"/>
              </a:rPr>
              <a:t>A</a:t>
            </a:r>
            <a:r>
              <a:rPr lang="en-US" altLang="zh-CN" sz="2000" baseline="-25000" dirty="0">
                <a:ea typeface="宋体" panose="02010600030101010101" pitchFamily="2" charset="-122"/>
                <a:cs typeface="Arial" panose="020B0604020202020204" pitchFamily="34" charset="0"/>
              </a:rPr>
              <a:t>t </a:t>
            </a:r>
            <a:r>
              <a:rPr lang="en-US" altLang="zh-CN" sz="2000" dirty="0">
                <a:ea typeface="宋体" panose="02010600030101010101" pitchFamily="2" charset="-122"/>
                <a:cs typeface="Arial" panose="020B0604020202020204" pitchFamily="34" charset="0"/>
              </a:rPr>
              <a:t>+ </a:t>
            </a:r>
            <a:r>
              <a:rPr lang="el-GR" altLang="zh-CN" sz="2000" dirty="0">
                <a:cs typeface="Arial" panose="020B0604020202020204" pitchFamily="34" charset="0"/>
              </a:rPr>
              <a:t>β</a:t>
            </a:r>
            <a:r>
              <a:rPr lang="en-US" altLang="zh-CN" sz="2000" baseline="-25000" dirty="0">
                <a:ea typeface="宋体" panose="02010600030101010101" pitchFamily="2" charset="-122"/>
                <a:cs typeface="Arial" panose="020B0604020202020204" pitchFamily="34" charset="0"/>
              </a:rPr>
              <a:t>3</a:t>
            </a:r>
            <a:r>
              <a:rPr lang="en-US" altLang="zh-CN" sz="2000" dirty="0">
                <a:ea typeface="宋体" panose="02010600030101010101" pitchFamily="2" charset="-122"/>
                <a:cs typeface="Arial" panose="020B0604020202020204" pitchFamily="34" charset="0"/>
              </a:rPr>
              <a:t>T</a:t>
            </a:r>
            <a:r>
              <a:rPr lang="en-US" altLang="zh-CN" sz="2000" baseline="-25000" dirty="0">
                <a:ea typeface="宋体" panose="02010600030101010101" pitchFamily="2" charset="-122"/>
                <a:cs typeface="Arial" panose="020B0604020202020204" pitchFamily="34" charset="0"/>
              </a:rPr>
              <a:t>i</a:t>
            </a:r>
            <a:r>
              <a:rPr lang="en-US" altLang="zh-CN" sz="2000" dirty="0">
                <a:ea typeface="宋体" panose="02010600030101010101" pitchFamily="2" charset="-122"/>
                <a:cs typeface="Arial" panose="020B0604020202020204" pitchFamily="34" charset="0"/>
              </a:rPr>
              <a:t>A</a:t>
            </a:r>
            <a:r>
              <a:rPr lang="en-US" altLang="zh-CN" sz="2000" baseline="-25000" dirty="0">
                <a:ea typeface="宋体" panose="02010600030101010101" pitchFamily="2" charset="-122"/>
                <a:cs typeface="Arial" panose="020B0604020202020204" pitchFamily="34" charset="0"/>
              </a:rPr>
              <a:t>t </a:t>
            </a:r>
            <a:r>
              <a:rPr lang="en-US" altLang="zh-CN" sz="2000" dirty="0">
                <a:ea typeface="宋体" panose="02010600030101010101" pitchFamily="2" charset="-122"/>
                <a:cs typeface="Arial" panose="020B0604020202020204" pitchFamily="34" charset="0"/>
              </a:rPr>
              <a:t>+ </a:t>
            </a:r>
            <a:r>
              <a:rPr lang="el-GR" altLang="zh-CN" sz="2000" dirty="0">
                <a:cs typeface="Arial" panose="020B0604020202020204" pitchFamily="34" charset="0"/>
              </a:rPr>
              <a:t>ε</a:t>
            </a:r>
            <a:r>
              <a:rPr lang="en-US" altLang="zh-CN" sz="2000" baseline="-25000" dirty="0">
                <a:ea typeface="宋体" panose="02010600030101010101" pitchFamily="2" charset="-122"/>
                <a:cs typeface="Arial" panose="020B0604020202020204" pitchFamily="34" charset="0"/>
              </a:rPr>
              <a:t>it</a:t>
            </a:r>
            <a:endParaRPr lang="el-GR" altLang="zh-CN" sz="2000" dirty="0">
              <a:cs typeface="Arial" panose="020B0604020202020204" pitchFamily="34" charset="0"/>
            </a:endParaRPr>
          </a:p>
          <a:p>
            <a:endParaRPr lang="en-US" altLang="zh-CN" sz="2000" dirty="0"/>
          </a:p>
          <a:p>
            <a:r>
              <a:rPr lang="zh-CN" altLang="en-US" sz="2000" dirty="0"/>
              <a:t>双重差分法也可以理解成一个</a:t>
            </a:r>
            <a:r>
              <a:rPr lang="en-US" altLang="zh-CN" sz="2000" dirty="0"/>
              <a:t>2</a:t>
            </a:r>
            <a:r>
              <a:rPr lang="zh-CN" altLang="en-US" sz="2000" dirty="0"/>
              <a:t>次偏导</a:t>
            </a:r>
            <a:endParaRPr lang="en-US" altLang="zh-CN" sz="2000" dirty="0"/>
          </a:p>
          <a:p>
            <a:endParaRPr lang="en-US" altLang="zh-CN" sz="2000" dirty="0"/>
          </a:p>
          <a:p>
            <a:r>
              <a:rPr lang="zh-CN" altLang="en-US" sz="2000" dirty="0"/>
              <a:t>保持干预措施“不变</a:t>
            </a:r>
            <a:r>
              <a:rPr lang="en-US" altLang="zh-CN" sz="2000" dirty="0"/>
              <a:t>”</a:t>
            </a:r>
            <a:r>
              <a:rPr lang="zh-CN" altLang="en-US" sz="2000" dirty="0"/>
              <a:t>，增长趋势：</a:t>
            </a:r>
            <a:endParaRPr lang="en-US" altLang="zh-CN" sz="2000" dirty="0"/>
          </a:p>
          <a:p>
            <a:endParaRPr lang="en-US" altLang="zh-CN" sz="2000" dirty="0"/>
          </a:p>
          <a:p>
            <a:endParaRPr lang="en-US" altLang="zh-CN" sz="2000" dirty="0"/>
          </a:p>
          <a:p>
            <a:r>
              <a:rPr lang="zh-CN" altLang="en-US" sz="2000" dirty="0"/>
              <a:t>干预导致增长趋势发生变动：</a:t>
            </a:r>
            <a:endParaRPr lang="en-US" altLang="zh-CN" sz="2000" dirty="0"/>
          </a:p>
          <a:p>
            <a:endParaRPr lang="en-US" altLang="zh-CN" sz="2000" dirty="0"/>
          </a:p>
          <a:p>
            <a:endParaRPr lang="en-US" altLang="zh-CN" sz="2000" dirty="0"/>
          </a:p>
          <a:p>
            <a:endParaRPr lang="zh-CN" altLang="en-US" sz="2000" dirty="0"/>
          </a:p>
        </p:txBody>
      </p:sp>
      <p:sp>
        <p:nvSpPr>
          <p:cNvPr id="4" name="灯片编号占位符 3">
            <a:extLst>
              <a:ext uri="{FF2B5EF4-FFF2-40B4-BE49-F238E27FC236}">
                <a16:creationId xmlns:a16="http://schemas.microsoft.com/office/drawing/2014/main" id="{1F608602-1872-4CDF-985A-4F488EE9074E}"/>
              </a:ext>
            </a:extLst>
          </p:cNvPr>
          <p:cNvSpPr>
            <a:spLocks noGrp="1"/>
          </p:cNvSpPr>
          <p:nvPr>
            <p:ph type="sldNum" sz="quarter" idx="4294967295"/>
          </p:nvPr>
        </p:nvSpPr>
        <p:spPr>
          <a:xfrm>
            <a:off x="10306261" y="7158696"/>
            <a:ext cx="3136689" cy="402567"/>
          </a:xfrm>
        </p:spPr>
        <p:txBody>
          <a:bodyPr/>
          <a:lstStyle/>
          <a:p>
            <a:pPr>
              <a:defRPr/>
            </a:pPr>
            <a:fld id="{A2B14791-236F-414F-A0D0-1869DADB1F62}" type="slidenum">
              <a:rPr lang="en-US" altLang="zh-CN" smtClean="0"/>
              <a:pPr>
                <a:defRPr/>
              </a:pPr>
              <a:t>30</a:t>
            </a:fld>
            <a:endParaRPr lang="en-US" altLang="zh-CN" dirty="0"/>
          </a:p>
        </p:txBody>
      </p:sp>
      <p:graphicFrame>
        <p:nvGraphicFramePr>
          <p:cNvPr id="5" name="对象 4">
            <a:extLst>
              <a:ext uri="{FF2B5EF4-FFF2-40B4-BE49-F238E27FC236}">
                <a16:creationId xmlns:a16="http://schemas.microsoft.com/office/drawing/2014/main" id="{CC9575E4-C502-494D-B168-3ADABECFA1BA}"/>
              </a:ext>
            </a:extLst>
          </p:cNvPr>
          <p:cNvGraphicFramePr>
            <a:graphicFrameLocks noChangeAspect="1"/>
          </p:cNvGraphicFramePr>
          <p:nvPr>
            <p:extLst>
              <p:ext uri="{D42A27DB-BD31-4B8C-83A1-F6EECF244321}">
                <p14:modId xmlns:p14="http://schemas.microsoft.com/office/powerpoint/2010/main" val="2748228122"/>
              </p:ext>
            </p:extLst>
          </p:nvPr>
        </p:nvGraphicFramePr>
        <p:xfrm>
          <a:off x="5713363" y="3655837"/>
          <a:ext cx="1873935" cy="795420"/>
        </p:xfrm>
        <a:graphic>
          <a:graphicData uri="http://schemas.openxmlformats.org/presentationml/2006/ole">
            <mc:AlternateContent xmlns:mc="http://schemas.openxmlformats.org/markup-compatibility/2006">
              <mc:Choice xmlns:v="urn:schemas-microsoft-com:vml" Requires="v">
                <p:oleObj name="Equation" r:id="rId2" imgW="927000" imgH="393480" progId="Equation.DSMT4">
                  <p:embed/>
                </p:oleObj>
              </mc:Choice>
              <mc:Fallback>
                <p:oleObj name="Equation" r:id="rId2" imgW="927000" imgH="393480" progId="Equation.DSMT4">
                  <p:embed/>
                  <p:pic>
                    <p:nvPicPr>
                      <p:cNvPr id="5" name="对象 4">
                        <a:extLst>
                          <a:ext uri="{FF2B5EF4-FFF2-40B4-BE49-F238E27FC236}">
                            <a16:creationId xmlns:a16="http://schemas.microsoft.com/office/drawing/2014/main" id="{CC9575E4-C502-494D-B168-3ADABECFA1BA}"/>
                          </a:ext>
                        </a:extLst>
                      </p:cNvPr>
                      <p:cNvPicPr/>
                      <p:nvPr/>
                    </p:nvPicPr>
                    <p:blipFill>
                      <a:blip r:embed="rId3"/>
                      <a:stretch>
                        <a:fillRect/>
                      </a:stretch>
                    </p:blipFill>
                    <p:spPr>
                      <a:xfrm>
                        <a:off x="5713363" y="3655837"/>
                        <a:ext cx="1873935" cy="79542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0278E8A2-CE6B-4BFC-BDAD-DB88433D720C}"/>
              </a:ext>
            </a:extLst>
          </p:cNvPr>
          <p:cNvGraphicFramePr>
            <a:graphicFrameLocks noChangeAspect="1"/>
          </p:cNvGraphicFramePr>
          <p:nvPr>
            <p:extLst>
              <p:ext uri="{D42A27DB-BD31-4B8C-83A1-F6EECF244321}">
                <p14:modId xmlns:p14="http://schemas.microsoft.com/office/powerpoint/2010/main" val="3736084430"/>
              </p:ext>
            </p:extLst>
          </p:nvPr>
        </p:nvGraphicFramePr>
        <p:xfrm>
          <a:off x="5741690" y="4635857"/>
          <a:ext cx="1219286" cy="732437"/>
        </p:xfrm>
        <a:graphic>
          <a:graphicData uri="http://schemas.openxmlformats.org/presentationml/2006/ole">
            <mc:AlternateContent xmlns:mc="http://schemas.openxmlformats.org/markup-compatibility/2006">
              <mc:Choice xmlns:v="urn:schemas-microsoft-com:vml" Requires="v">
                <p:oleObj name="Equation" r:id="rId4" imgW="698400" imgH="419040" progId="Equation.DSMT4">
                  <p:embed/>
                </p:oleObj>
              </mc:Choice>
              <mc:Fallback>
                <p:oleObj name="Equation" r:id="rId4" imgW="698400" imgH="419040" progId="Equation.DSMT4">
                  <p:embed/>
                  <p:pic>
                    <p:nvPicPr>
                      <p:cNvPr id="6" name="对象 5">
                        <a:extLst>
                          <a:ext uri="{FF2B5EF4-FFF2-40B4-BE49-F238E27FC236}">
                            <a16:creationId xmlns:a16="http://schemas.microsoft.com/office/drawing/2014/main" id="{0278E8A2-CE6B-4BFC-BDAD-DB88433D720C}"/>
                          </a:ext>
                        </a:extLst>
                      </p:cNvPr>
                      <p:cNvPicPr/>
                      <p:nvPr/>
                    </p:nvPicPr>
                    <p:blipFill>
                      <a:blip r:embed="rId5"/>
                      <a:stretch>
                        <a:fillRect/>
                      </a:stretch>
                    </p:blipFill>
                    <p:spPr>
                      <a:xfrm>
                        <a:off x="5741690" y="4635857"/>
                        <a:ext cx="1219286" cy="732437"/>
                      </a:xfrm>
                      <a:prstGeom prst="rect">
                        <a:avLst/>
                      </a:prstGeom>
                    </p:spPr>
                  </p:pic>
                </p:oleObj>
              </mc:Fallback>
            </mc:AlternateContent>
          </a:graphicData>
        </a:graphic>
      </p:graphicFrame>
      <p:sp>
        <p:nvSpPr>
          <p:cNvPr id="7" name="标题 1">
            <a:extLst>
              <a:ext uri="{FF2B5EF4-FFF2-40B4-BE49-F238E27FC236}">
                <a16:creationId xmlns:a16="http://schemas.microsoft.com/office/drawing/2014/main" id="{CE38AB28-BC99-7048-1356-CF2FEFC9B1B4}"/>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Tree>
    <p:extLst>
      <p:ext uri="{BB962C8B-B14F-4D97-AF65-F5344CB8AC3E}">
        <p14:creationId xmlns:p14="http://schemas.microsoft.com/office/powerpoint/2010/main" val="266297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a:extLst>
              <a:ext uri="{FF2B5EF4-FFF2-40B4-BE49-F238E27FC236}">
                <a16:creationId xmlns:a16="http://schemas.microsoft.com/office/drawing/2014/main" id="{4924E876-0E09-4BB0-BBD3-ADB814D48F7D}"/>
              </a:ext>
            </a:extLst>
          </p:cNvPr>
          <p:cNvSpPr>
            <a:spLocks noGrp="1" noChangeArrowheads="1"/>
          </p:cNvSpPr>
          <p:nvPr>
            <p:ph type="body" idx="1"/>
          </p:nvPr>
        </p:nvSpPr>
        <p:spPr>
          <a:xfrm>
            <a:off x="672146" y="1116335"/>
            <a:ext cx="12098655" cy="4990084"/>
          </a:xfrm>
        </p:spPr>
        <p:txBody>
          <a:bodyPr>
            <a:normAutofit/>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双重差分法的关键假设</a:t>
            </a:r>
            <a:endParaRPr lang="en-US" altLang="zh-CN" sz="2400" b="1" dirty="0">
              <a:latin typeface="Times New Roman" panose="02020603050405020304" pitchFamily="18" charset="0"/>
              <a:ea typeface="楷体" panose="02010609060101010101" pitchFamily="49" charset="-122"/>
            </a:endParaRPr>
          </a:p>
          <a:p>
            <a:endParaRPr lang="en-US" altLang="zh-CN" sz="2000" b="1"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通过上图能想到什么是双重差分法的基本假设吗？就像随机实验要求随机分组一样。</a:t>
            </a:r>
            <a:endParaRPr lang="en-US" altLang="zh-CN" sz="2000" dirty="0">
              <a:ea typeface="宋体" panose="02010600030101010101" pitchFamily="2" charset="-122"/>
            </a:endParaRPr>
          </a:p>
          <a:p>
            <a:pPr eaLnBrk="1" hangingPunct="1">
              <a:lnSpc>
                <a:spcPct val="125000"/>
              </a:lnSpc>
              <a:spcBef>
                <a:spcPts val="0"/>
              </a:spcBef>
            </a:pPr>
            <a:endParaRPr lang="en-US" altLang="zh-CN" sz="2000" dirty="0">
              <a:ea typeface="宋体" panose="02010600030101010101" pitchFamily="2" charset="-122"/>
            </a:endParaRPr>
          </a:p>
          <a:p>
            <a:pPr eaLnBrk="1" hangingPunct="1">
              <a:lnSpc>
                <a:spcPct val="125000"/>
              </a:lnSpc>
              <a:spcBef>
                <a:spcPts val="0"/>
              </a:spcBef>
            </a:pPr>
            <a:r>
              <a:rPr lang="zh-CN" altLang="en-US" sz="2000" dirty="0">
                <a:ea typeface="宋体" panose="02010600030101010101" pitchFamily="2" charset="-122"/>
              </a:rPr>
              <a:t>控制组的变化趋势要能代表干预组如果没有被干预时所具有的变化趋势。</a:t>
            </a:r>
            <a:endParaRPr lang="en-US" altLang="zh-CN" sz="2000" dirty="0">
              <a:ea typeface="宋体" panose="02010600030101010101" pitchFamily="2" charset="-122"/>
            </a:endParaRPr>
          </a:p>
          <a:p>
            <a:pPr eaLnBrk="1" hangingPunct="1">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t>在上例中，即便没有干预政策发生，</a:t>
            </a:r>
            <a:r>
              <a:rPr lang="en-US" altLang="zh-CN" sz="2000" dirty="0"/>
              <a:t> Y</a:t>
            </a:r>
            <a:r>
              <a:rPr lang="zh-CN" altLang="en-US" sz="2000" dirty="0"/>
              <a:t>也会下降以下幅度：</a:t>
            </a:r>
            <a:r>
              <a:rPr lang="en-US" altLang="zh-CN" sz="2000" dirty="0"/>
              <a:t>Y</a:t>
            </a:r>
            <a:r>
              <a:rPr lang="en-US" altLang="zh-CN" sz="2000" baseline="-25000" dirty="0"/>
              <a:t>c2</a:t>
            </a:r>
            <a:r>
              <a:rPr lang="en-US" altLang="zh-CN" sz="2000" dirty="0"/>
              <a:t>-Y</a:t>
            </a:r>
            <a:r>
              <a:rPr lang="en-US" altLang="zh-CN" sz="2000" baseline="-25000" dirty="0"/>
              <a:t>c1</a:t>
            </a:r>
            <a:endParaRPr lang="en-US" altLang="zh-CN" sz="2000" dirty="0"/>
          </a:p>
          <a:p>
            <a:pPr>
              <a:lnSpc>
                <a:spcPct val="125000"/>
              </a:lnSpc>
              <a:spcBef>
                <a:spcPts val="0"/>
              </a:spcBef>
            </a:pPr>
            <a:endParaRPr lang="en-US" altLang="zh-CN" sz="2000" dirty="0"/>
          </a:p>
          <a:p>
            <a:pPr>
              <a:lnSpc>
                <a:spcPct val="125000"/>
              </a:lnSpc>
              <a:spcBef>
                <a:spcPts val="0"/>
              </a:spcBef>
            </a:pPr>
            <a:r>
              <a:rPr lang="zh-CN" altLang="en-US" sz="2000" dirty="0"/>
              <a:t>至于干预组和对照组绝对水平上的差距是不重要的</a:t>
            </a:r>
            <a:endParaRPr lang="en-US" altLang="zh-CN" sz="2000" dirty="0"/>
          </a:p>
          <a:p>
            <a:pPr>
              <a:lnSpc>
                <a:spcPct val="125000"/>
              </a:lnSpc>
              <a:spcBef>
                <a:spcPts val="0"/>
              </a:spcBef>
            </a:pPr>
            <a:endParaRPr lang="en-US" altLang="zh-CN" sz="2000" dirty="0"/>
          </a:p>
          <a:p>
            <a:pPr>
              <a:lnSpc>
                <a:spcPct val="125000"/>
              </a:lnSpc>
              <a:spcBef>
                <a:spcPts val="0"/>
              </a:spcBef>
            </a:pPr>
            <a:r>
              <a:rPr lang="zh-CN" altLang="en-US" sz="2000" dirty="0"/>
              <a:t>重要的是，如果没有发生政策干预，控制组和干预组的增长趋势要一致。</a:t>
            </a:r>
          </a:p>
          <a:p>
            <a:pPr eaLnBrk="1" hangingPunct="1"/>
            <a:endParaRPr lang="en-US" altLang="zh-CN" sz="2000" dirty="0">
              <a:ea typeface="宋体" panose="02010600030101010101" pitchFamily="2" charset="-122"/>
            </a:endParaRPr>
          </a:p>
        </p:txBody>
      </p:sp>
      <p:sp>
        <p:nvSpPr>
          <p:cNvPr id="3" name="标题 1">
            <a:extLst>
              <a:ext uri="{FF2B5EF4-FFF2-40B4-BE49-F238E27FC236}">
                <a16:creationId xmlns:a16="http://schemas.microsoft.com/office/drawing/2014/main" id="{B3B41704-4756-8099-09D5-D1DDC8F1013A}"/>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
        <p:nvSpPr>
          <p:cNvPr id="2" name="灯片编号占位符 3">
            <a:extLst>
              <a:ext uri="{FF2B5EF4-FFF2-40B4-BE49-F238E27FC236}">
                <a16:creationId xmlns:a16="http://schemas.microsoft.com/office/drawing/2014/main" id="{DDDD04D7-962F-1BD4-C064-CD5ECE07031D}"/>
              </a:ext>
            </a:extLst>
          </p:cNvPr>
          <p:cNvSpPr txBox="1">
            <a:spLocks/>
          </p:cNvSpPr>
          <p:nvPr/>
        </p:nvSpPr>
        <p:spPr bwMode="auto">
          <a:xfrm>
            <a:off x="11090434" y="719900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marL="0" algn="r" defTabSz="1043056" rtl="0" eaLnBrk="1" fontAlgn="base" latinLnBrk="0" hangingPunct="1">
              <a:spcBef>
                <a:spcPct val="0"/>
              </a:spcBef>
              <a:spcAft>
                <a:spcPct val="0"/>
              </a:spcAft>
              <a:defRPr sz="1544" kern="1200">
                <a:solidFill>
                  <a:schemeClr val="tx1"/>
                </a:solidFill>
                <a:latin typeface="Arial" charset="0"/>
                <a:ea typeface="宋体" charset="-122"/>
                <a:cs typeface="+mn-cs"/>
              </a:defRPr>
            </a:lvl1pPr>
            <a:lvl2pPr marL="504110"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2pPr>
            <a:lvl3pPr marL="100821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3pPr>
            <a:lvl4pPr marL="151232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4pPr>
            <a:lvl5pPr marL="2016439" algn="l" defTabSz="1043056" rtl="0" eaLnBrk="1" fontAlgn="base" latinLnBrk="0" hangingPunct="1">
              <a:spcBef>
                <a:spcPct val="0"/>
              </a:spcBef>
              <a:spcAft>
                <a:spcPct val="0"/>
              </a:spcAft>
              <a:defRPr sz="2100" kern="1200">
                <a:solidFill>
                  <a:schemeClr val="tx1"/>
                </a:solidFill>
                <a:latin typeface="Arial" charset="0"/>
                <a:ea typeface="宋体" charset="-122"/>
                <a:cs typeface="+mn-cs"/>
              </a:defRPr>
            </a:lvl5pPr>
            <a:lvl6pPr marL="2520550" algn="l" defTabSz="1008219" rtl="0" eaLnBrk="1" latinLnBrk="0" hangingPunct="1">
              <a:defRPr sz="2100" kern="1200">
                <a:solidFill>
                  <a:schemeClr val="tx1"/>
                </a:solidFill>
                <a:latin typeface="Arial" charset="0"/>
                <a:ea typeface="宋体" charset="-122"/>
                <a:cs typeface="+mn-cs"/>
              </a:defRPr>
            </a:lvl6pPr>
            <a:lvl7pPr marL="3024659" algn="l" defTabSz="1008219" rtl="0" eaLnBrk="1" latinLnBrk="0" hangingPunct="1">
              <a:defRPr sz="2100" kern="1200">
                <a:solidFill>
                  <a:schemeClr val="tx1"/>
                </a:solidFill>
                <a:latin typeface="Arial" charset="0"/>
                <a:ea typeface="宋体" charset="-122"/>
                <a:cs typeface="+mn-cs"/>
              </a:defRPr>
            </a:lvl7pPr>
            <a:lvl8pPr marL="3528769" algn="l" defTabSz="1008219" rtl="0" eaLnBrk="1" latinLnBrk="0" hangingPunct="1">
              <a:defRPr sz="2100" kern="1200">
                <a:solidFill>
                  <a:schemeClr val="tx1"/>
                </a:solidFill>
                <a:latin typeface="Arial" charset="0"/>
                <a:ea typeface="宋体" charset="-122"/>
                <a:cs typeface="+mn-cs"/>
              </a:defRPr>
            </a:lvl8pPr>
            <a:lvl9pPr marL="4032879" algn="l" defTabSz="1008219"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31</a:t>
            </a:fld>
            <a:endParaRPr lang="en-US" altLang="zh-CN" dirty="0"/>
          </a:p>
        </p:txBody>
      </p:sp>
    </p:spTree>
    <p:extLst>
      <p:ext uri="{BB962C8B-B14F-4D97-AF65-F5344CB8AC3E}">
        <p14:creationId xmlns:p14="http://schemas.microsoft.com/office/powerpoint/2010/main" val="18505041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DE7DA0B-03D2-4B0F-A329-DFC7A534ED18}"/>
              </a:ext>
            </a:extLst>
          </p:cNvPr>
          <p:cNvSpPr>
            <a:spLocks noGrp="1"/>
          </p:cNvSpPr>
          <p:nvPr>
            <p:ph idx="1"/>
          </p:nvPr>
        </p:nvSpPr>
        <p:spPr>
          <a:xfrm>
            <a:off x="646946" y="1332359"/>
            <a:ext cx="12098655" cy="4990084"/>
          </a:xfrm>
        </p:spPr>
        <p:txBody>
          <a:bodyPr>
            <a:normAutofit/>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双重差分法的关键假设</a:t>
            </a:r>
            <a:endParaRPr lang="en-US" altLang="zh-CN" sz="2400" b="1" dirty="0">
              <a:latin typeface="Times New Roman" panose="02020603050405020304" pitchFamily="18" charset="0"/>
              <a:ea typeface="楷体" panose="02010609060101010101" pitchFamily="49" charset="-122"/>
            </a:endParaRPr>
          </a:p>
          <a:p>
            <a:pPr>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如果干预组和控制组趋势不一致，会高估或者低估处理效应</a:t>
            </a:r>
            <a:endParaRPr lang="en-US" altLang="zh-CN" sz="2000" dirty="0">
              <a:ea typeface="宋体" panose="02010600030101010101" pitchFamily="2" charset="-122"/>
            </a:endParaRPr>
          </a:p>
          <a:p>
            <a:pPr>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（低估比高估更加理论自信）</a:t>
            </a:r>
            <a:endParaRPr lang="en-US" altLang="zh-CN" sz="2000" dirty="0">
              <a:ea typeface="宋体" panose="02010600030101010101" pitchFamily="2" charset="-122"/>
            </a:endParaRPr>
          </a:p>
          <a:p>
            <a:pPr>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关键是，什么时候高估，什么时候低估？</a:t>
            </a:r>
            <a:endParaRPr lang="en-US" altLang="zh-CN" sz="2000" dirty="0">
              <a:ea typeface="宋体" panose="02010600030101010101" pitchFamily="2" charset="-122"/>
            </a:endParaRPr>
          </a:p>
          <a:p>
            <a:pPr>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假如干预政策发生在一个本来下降速度就更快的干预组身上</a:t>
            </a:r>
          </a:p>
        </p:txBody>
      </p:sp>
      <p:sp>
        <p:nvSpPr>
          <p:cNvPr id="4" name="灯片编号占位符 3">
            <a:extLst>
              <a:ext uri="{FF2B5EF4-FFF2-40B4-BE49-F238E27FC236}">
                <a16:creationId xmlns:a16="http://schemas.microsoft.com/office/drawing/2014/main" id="{9C505158-F9D8-45FB-B7C1-92F9077FFF5B}"/>
              </a:ext>
            </a:extLst>
          </p:cNvPr>
          <p:cNvSpPr>
            <a:spLocks noGrp="1"/>
          </p:cNvSpPr>
          <p:nvPr>
            <p:ph type="sldNum" sz="quarter" idx="4294967295"/>
          </p:nvPr>
        </p:nvSpPr>
        <p:spPr>
          <a:xfrm>
            <a:off x="10302462" y="7115252"/>
            <a:ext cx="3136689" cy="402567"/>
          </a:xfrm>
        </p:spPr>
        <p:txBody>
          <a:bodyPr/>
          <a:lstStyle/>
          <a:p>
            <a:pPr>
              <a:defRPr/>
            </a:pPr>
            <a:fld id="{A2B14791-236F-414F-A0D0-1869DADB1F62}" type="slidenum">
              <a:rPr lang="en-US" altLang="zh-CN" smtClean="0"/>
              <a:pPr>
                <a:defRPr/>
              </a:pPr>
              <a:t>32</a:t>
            </a:fld>
            <a:endParaRPr lang="en-US" altLang="zh-CN" dirty="0"/>
          </a:p>
        </p:txBody>
      </p:sp>
      <p:sp>
        <p:nvSpPr>
          <p:cNvPr id="7" name="标题 1">
            <a:extLst>
              <a:ext uri="{FF2B5EF4-FFF2-40B4-BE49-F238E27FC236}">
                <a16:creationId xmlns:a16="http://schemas.microsoft.com/office/drawing/2014/main" id="{90C6AB4C-75EE-C8F5-C516-61F2FEC53CA9}"/>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Tree>
    <p:extLst>
      <p:ext uri="{BB962C8B-B14F-4D97-AF65-F5344CB8AC3E}">
        <p14:creationId xmlns:p14="http://schemas.microsoft.com/office/powerpoint/2010/main" val="71475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32687F3-F05F-4A8A-ADD6-A4CE7F71D4E1}"/>
              </a:ext>
            </a:extLst>
          </p:cNvPr>
          <p:cNvSpPr>
            <a:spLocks noGrp="1"/>
          </p:cNvSpPr>
          <p:nvPr>
            <p:ph idx="1"/>
          </p:nvPr>
        </p:nvSpPr>
        <p:spPr>
          <a:xfrm>
            <a:off x="672147" y="1338388"/>
            <a:ext cx="11267387" cy="5241954"/>
          </a:xfrm>
        </p:spPr>
        <p:txBody>
          <a:bodyPr>
            <a:normAutofit/>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平行性趋势验证</a:t>
            </a:r>
            <a:endParaRPr lang="en-US" altLang="zh-CN" sz="2400" b="1" dirty="0">
              <a:latin typeface="Times New Roman" panose="02020603050405020304" pitchFamily="18" charset="0"/>
              <a:ea typeface="楷体" panose="02010609060101010101" pitchFamily="49" charset="-122"/>
            </a:endParaRPr>
          </a:p>
          <a:p>
            <a:pPr>
              <a:lnSpc>
                <a:spcPct val="125000"/>
              </a:lnSpc>
              <a:spcBef>
                <a:spcPts val="0"/>
              </a:spcBef>
            </a:pPr>
            <a:endParaRPr lang="en-US" altLang="zh-CN" sz="2000" b="1"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双重差分法关键假设</a:t>
            </a:r>
            <a:r>
              <a:rPr lang="en-US" altLang="zh-CN" sz="2000" dirty="0">
                <a:ea typeface="宋体" panose="02010600030101010101" pitchFamily="2" charset="-122"/>
              </a:rPr>
              <a:t>:</a:t>
            </a:r>
            <a:r>
              <a:rPr lang="zh-CN" altLang="en-US" sz="2000" dirty="0">
                <a:ea typeface="宋体" panose="02010600030101010101" pitchFamily="2" charset="-122"/>
              </a:rPr>
              <a:t>如果没有发生政策干预，控制组和干预组的增长趋势要一致。</a:t>
            </a:r>
            <a:endParaRPr lang="en-US" altLang="zh-CN" sz="2000" dirty="0">
              <a:ea typeface="宋体" panose="02010600030101010101" pitchFamily="2" charset="-122"/>
            </a:endParaRPr>
          </a:p>
          <a:p>
            <a:pPr>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但一旦有了干预，这个共同趋势，又成了反事实结果了，无法验证了，所以只能对比分析干预之前的趋势，此即平行性趋势检验。</a:t>
            </a:r>
            <a:endParaRPr lang="en-US" altLang="zh-CN" sz="2000" dirty="0">
              <a:ea typeface="宋体" panose="02010600030101010101" pitchFamily="2" charset="-122"/>
            </a:endParaRPr>
          </a:p>
          <a:p>
            <a:pPr>
              <a:lnSpc>
                <a:spcPct val="125000"/>
              </a:lnSpc>
              <a:spcBef>
                <a:spcPts val="0"/>
              </a:spcBef>
            </a:pPr>
            <a:endParaRPr lang="en-US" altLang="zh-CN" sz="2000" dirty="0">
              <a:ea typeface="宋体" panose="02010600030101010101" pitchFamily="2" charset="-122"/>
            </a:endParaRPr>
          </a:p>
          <a:p>
            <a:pPr>
              <a:lnSpc>
                <a:spcPct val="125000"/>
              </a:lnSpc>
              <a:spcBef>
                <a:spcPts val="0"/>
              </a:spcBef>
            </a:pPr>
            <a:r>
              <a:rPr lang="zh-CN" altLang="en-US" sz="2000" dirty="0">
                <a:ea typeface="宋体" panose="02010600030101010101" pitchFamily="2" charset="-122"/>
              </a:rPr>
              <a:t>对于只有两年的面板数据，共同趋势假设是无法直接验证的，所以很多文章就不提这事儿。在多年的面板数据下，有两种方式可以用以关注：画图和回归</a:t>
            </a:r>
          </a:p>
          <a:p>
            <a:endParaRPr lang="zh-CN" altLang="en-US" sz="3017" dirty="0"/>
          </a:p>
        </p:txBody>
      </p:sp>
      <p:sp>
        <p:nvSpPr>
          <p:cNvPr id="4" name="灯片编号占位符 3">
            <a:extLst>
              <a:ext uri="{FF2B5EF4-FFF2-40B4-BE49-F238E27FC236}">
                <a16:creationId xmlns:a16="http://schemas.microsoft.com/office/drawing/2014/main" id="{B69169FE-2395-4713-9A80-7027ED192E56}"/>
              </a:ext>
            </a:extLst>
          </p:cNvPr>
          <p:cNvSpPr>
            <a:spLocks noGrp="1"/>
          </p:cNvSpPr>
          <p:nvPr>
            <p:ph type="sldNum" sz="quarter" idx="4294967295"/>
          </p:nvPr>
        </p:nvSpPr>
        <p:spPr>
          <a:xfrm>
            <a:off x="10281530" y="7194488"/>
            <a:ext cx="3136689" cy="402567"/>
          </a:xfrm>
        </p:spPr>
        <p:txBody>
          <a:bodyPr/>
          <a:lstStyle/>
          <a:p>
            <a:pPr>
              <a:defRPr/>
            </a:pPr>
            <a:fld id="{A2B14791-236F-414F-A0D0-1869DADB1F62}" type="slidenum">
              <a:rPr lang="en-US" altLang="zh-CN" smtClean="0"/>
              <a:pPr>
                <a:defRPr/>
              </a:pPr>
              <a:t>33</a:t>
            </a:fld>
            <a:endParaRPr lang="en-US" altLang="zh-CN" dirty="0"/>
          </a:p>
        </p:txBody>
      </p:sp>
      <p:sp>
        <p:nvSpPr>
          <p:cNvPr id="5" name="标题 1">
            <a:extLst>
              <a:ext uri="{FF2B5EF4-FFF2-40B4-BE49-F238E27FC236}">
                <a16:creationId xmlns:a16="http://schemas.microsoft.com/office/drawing/2014/main" id="{CB2DFC65-BE4C-6E74-74B2-C4191727EBBA}"/>
              </a:ext>
            </a:extLst>
          </p:cNvPr>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Tree>
    <p:extLst>
      <p:ext uri="{BB962C8B-B14F-4D97-AF65-F5344CB8AC3E}">
        <p14:creationId xmlns:p14="http://schemas.microsoft.com/office/powerpoint/2010/main" val="249418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8FD9515-BAB1-41B2-AA36-C1F8E2AE709E}"/>
              </a:ext>
            </a:extLst>
          </p:cNvPr>
          <p:cNvSpPr>
            <a:spLocks noGrp="1"/>
          </p:cNvSpPr>
          <p:nvPr>
            <p:ph idx="1"/>
          </p:nvPr>
        </p:nvSpPr>
        <p:spPr>
          <a:xfrm>
            <a:off x="512513" y="1285589"/>
            <a:ext cx="12098655" cy="4990084"/>
          </a:xfrm>
        </p:spPr>
        <p:txBody>
          <a:bodyPr>
            <a:normAutofit/>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城商行成立与经济增长</a:t>
            </a:r>
          </a:p>
        </p:txBody>
      </p:sp>
      <p:sp>
        <p:nvSpPr>
          <p:cNvPr id="4" name="灯片编号占位符 3">
            <a:extLst>
              <a:ext uri="{FF2B5EF4-FFF2-40B4-BE49-F238E27FC236}">
                <a16:creationId xmlns:a16="http://schemas.microsoft.com/office/drawing/2014/main" id="{C1E0A0BA-84A4-4D7B-BAA0-B7CA557F1EA9}"/>
              </a:ext>
            </a:extLst>
          </p:cNvPr>
          <p:cNvSpPr>
            <a:spLocks noGrp="1"/>
          </p:cNvSpPr>
          <p:nvPr>
            <p:ph type="sldNum" sz="quarter" idx="4294967295"/>
          </p:nvPr>
        </p:nvSpPr>
        <p:spPr>
          <a:xfrm>
            <a:off x="10321875" y="7122480"/>
            <a:ext cx="3136689" cy="402567"/>
          </a:xfrm>
        </p:spPr>
        <p:txBody>
          <a:bodyPr/>
          <a:lstStyle/>
          <a:p>
            <a:pPr>
              <a:defRPr/>
            </a:pPr>
            <a:fld id="{A2B14791-236F-414F-A0D0-1869DADB1F62}" type="slidenum">
              <a:rPr lang="en-US" altLang="zh-CN" smtClean="0"/>
              <a:pPr>
                <a:defRPr/>
              </a:pPr>
              <a:t>34</a:t>
            </a:fld>
            <a:endParaRPr lang="en-US" altLang="zh-CN" dirty="0"/>
          </a:p>
        </p:txBody>
      </p:sp>
      <p:sp>
        <p:nvSpPr>
          <p:cNvPr id="5" name="Rectangle 2">
            <a:extLst>
              <a:ext uri="{FF2B5EF4-FFF2-40B4-BE49-F238E27FC236}">
                <a16:creationId xmlns:a16="http://schemas.microsoft.com/office/drawing/2014/main" id="{C9463592-AE9C-46F9-ABB7-976FE9A7DC39}"/>
              </a:ext>
            </a:extLst>
          </p:cNvPr>
          <p:cNvSpPr>
            <a:spLocks noChangeArrowheads="1"/>
          </p:cNvSpPr>
          <p:nvPr/>
        </p:nvSpPr>
        <p:spPr bwMode="auto">
          <a:xfrm>
            <a:off x="4226327" y="3007844"/>
            <a:ext cx="17376791" cy="57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740" tIns="63369" rIns="126740" bIns="63369" numCol="1" anchor="ctr" anchorCtr="0" compatLnSpc="1">
            <a:prstTxWarp prst="textNoShape">
              <a:avLst/>
            </a:prstTxWarp>
            <a:spAutoFit/>
          </a:bodyPr>
          <a:lstStyle/>
          <a:p>
            <a:endParaRPr lang="zh-CN" altLang="en-US" sz="2910"/>
          </a:p>
        </p:txBody>
      </p:sp>
      <p:pic>
        <p:nvPicPr>
          <p:cNvPr id="2049" name="Picture 1">
            <a:extLst>
              <a:ext uri="{FF2B5EF4-FFF2-40B4-BE49-F238E27FC236}">
                <a16:creationId xmlns:a16="http://schemas.microsoft.com/office/drawing/2014/main" id="{365A8589-053B-4BFC-8157-DDC4DAF6F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939" y="2124447"/>
            <a:ext cx="7545374" cy="4722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48A9B19F-F151-47D3-9FCF-7065BFD98617}"/>
              </a:ext>
            </a:extLst>
          </p:cNvPr>
          <p:cNvSpPr>
            <a:spLocks noChangeArrowheads="1"/>
          </p:cNvSpPr>
          <p:nvPr/>
        </p:nvSpPr>
        <p:spPr bwMode="auto">
          <a:xfrm>
            <a:off x="384503" y="-1259994"/>
            <a:ext cx="256020" cy="57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740" tIns="63369" rIns="126740" bIns="63369" numCol="1" anchor="ctr" anchorCtr="0" compatLnSpc="1">
            <a:prstTxWarp prst="textNoShape">
              <a:avLst/>
            </a:prstTxWarp>
            <a:spAutoFit/>
          </a:bodyPr>
          <a:lstStyle/>
          <a:p>
            <a:endParaRPr lang="zh-CN" altLang="en-US" sz="2910"/>
          </a:p>
        </p:txBody>
      </p:sp>
      <p:sp>
        <p:nvSpPr>
          <p:cNvPr id="9" name="标题 1">
            <a:extLst>
              <a:ext uri="{FF2B5EF4-FFF2-40B4-BE49-F238E27FC236}">
                <a16:creationId xmlns:a16="http://schemas.microsoft.com/office/drawing/2014/main" id="{E33B03FE-81A9-C8D8-D5A8-236D8DB74334}"/>
              </a:ext>
            </a:extLst>
          </p:cNvPr>
          <p:cNvSpPr txBox="1">
            <a:spLocks/>
          </p:cNvSpPr>
          <p:nvPr/>
        </p:nvSpPr>
        <p:spPr>
          <a:xfrm>
            <a:off x="672147" y="108223"/>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p>
        </p:txBody>
      </p:sp>
    </p:spTree>
    <p:extLst>
      <p:ext uri="{BB962C8B-B14F-4D97-AF65-F5344CB8AC3E}">
        <p14:creationId xmlns:p14="http://schemas.microsoft.com/office/powerpoint/2010/main" val="2269744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DAC1F1-CDB5-4ED1-A150-DD82EB50693F}"/>
              </a:ext>
            </a:extLst>
          </p:cNvPr>
          <p:cNvSpPr>
            <a:spLocks noGrp="1"/>
          </p:cNvSpPr>
          <p:nvPr>
            <p:ph type="title"/>
          </p:nvPr>
        </p:nvSpPr>
        <p:spPr>
          <a:xfrm>
            <a:off x="600795" y="15052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特殊类型的双重差分法</a:t>
            </a:r>
          </a:p>
        </p:txBody>
      </p:sp>
      <p:sp>
        <p:nvSpPr>
          <p:cNvPr id="3" name="内容占位符 2">
            <a:extLst>
              <a:ext uri="{FF2B5EF4-FFF2-40B4-BE49-F238E27FC236}">
                <a16:creationId xmlns:a16="http://schemas.microsoft.com/office/drawing/2014/main" id="{0973F159-CF65-41FC-B2DA-4B751DF85D85}"/>
              </a:ext>
            </a:extLst>
          </p:cNvPr>
          <p:cNvSpPr>
            <a:spLocks noGrp="1"/>
          </p:cNvSpPr>
          <p:nvPr>
            <p:ph idx="1"/>
          </p:nvPr>
        </p:nvSpPr>
        <p:spPr>
          <a:xfrm>
            <a:off x="609367" y="1410735"/>
            <a:ext cx="11209145" cy="5112680"/>
          </a:xfrm>
        </p:spPr>
        <p:txBody>
          <a:bodyPr>
            <a:normAutofit fontScale="92500" lnSpcReduction="10000"/>
          </a:bodyPr>
          <a:lstStyle/>
          <a:p>
            <a:pPr marL="390525" lvl="1" indent="-390525" defTabSz="1042988" eaLnBrk="0" fontAlgn="base" hangingPunct="0">
              <a:lnSpc>
                <a:spcPct val="16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拓展：政策强度是连续的，而不是</a:t>
            </a:r>
            <a:r>
              <a:rPr lang="en-US" altLang="zh-CN" sz="2400" b="1" dirty="0">
                <a:latin typeface="Times New Roman" panose="02020603050405020304" pitchFamily="18" charset="0"/>
                <a:ea typeface="楷体" panose="02010609060101010101" pitchFamily="49" charset="-122"/>
              </a:rPr>
              <a:t>0-1</a:t>
            </a:r>
          </a:p>
          <a:p>
            <a:endParaRPr lang="en-US" altLang="zh-CN" sz="2000" b="1" dirty="0"/>
          </a:p>
          <a:p>
            <a:pPr>
              <a:lnSpc>
                <a:spcPct val="135000"/>
              </a:lnSpc>
              <a:spcBef>
                <a:spcPts val="0"/>
              </a:spcBef>
            </a:pPr>
            <a:r>
              <a:rPr lang="zh-CN" altLang="en-US" sz="2000" dirty="0"/>
              <a:t>基准模型中，</a:t>
            </a:r>
            <a:r>
              <a:rPr lang="en-US" altLang="zh-CN" sz="2000" dirty="0"/>
              <a:t>A</a:t>
            </a:r>
            <a:r>
              <a:rPr lang="zh-CN" altLang="en-US" sz="2000" dirty="0"/>
              <a:t>和</a:t>
            </a:r>
            <a:r>
              <a:rPr lang="en-US" altLang="zh-CN" sz="2000" dirty="0"/>
              <a:t>T</a:t>
            </a:r>
            <a:r>
              <a:rPr lang="zh-CN" altLang="en-US" sz="2000" dirty="0"/>
              <a:t>都是虚拟变量的形式，从而交互项估计系数的结果表明的是：政策实施之后的效应。也就是说，这里体现的是有与无之间的区别。这种设定</a:t>
            </a:r>
            <a:r>
              <a:rPr lang="zh-CN" altLang="en-US" sz="2000" b="1" dirty="0"/>
              <a:t>无法体现出政策程度可能存在的不同。</a:t>
            </a:r>
            <a:endParaRPr lang="en-US" altLang="zh-CN" sz="2000" b="1" dirty="0"/>
          </a:p>
          <a:p>
            <a:pPr>
              <a:lnSpc>
                <a:spcPct val="135000"/>
              </a:lnSpc>
              <a:spcBef>
                <a:spcPts val="0"/>
              </a:spcBef>
            </a:pPr>
            <a:endParaRPr lang="en-US" altLang="zh-CN" sz="2000" b="1" dirty="0"/>
          </a:p>
          <a:p>
            <a:pPr>
              <a:lnSpc>
                <a:spcPct val="135000"/>
              </a:lnSpc>
              <a:spcBef>
                <a:spcPts val="0"/>
              </a:spcBef>
            </a:pPr>
            <a:endParaRPr lang="en-US" altLang="zh-CN" sz="2000" b="1" dirty="0"/>
          </a:p>
          <a:p>
            <a:pPr>
              <a:lnSpc>
                <a:spcPct val="135000"/>
              </a:lnSpc>
              <a:spcBef>
                <a:spcPts val="0"/>
              </a:spcBef>
            </a:pPr>
            <a:endParaRPr lang="en-US" altLang="zh-CN" sz="2000" dirty="0"/>
          </a:p>
          <a:p>
            <a:pPr>
              <a:lnSpc>
                <a:spcPct val="135000"/>
              </a:lnSpc>
              <a:spcBef>
                <a:spcPts val="0"/>
              </a:spcBef>
            </a:pPr>
            <a:endParaRPr lang="en-US" altLang="zh-CN" sz="2000" dirty="0"/>
          </a:p>
          <a:p>
            <a:pPr>
              <a:lnSpc>
                <a:spcPct val="135000"/>
              </a:lnSpc>
              <a:spcBef>
                <a:spcPts val="0"/>
              </a:spcBef>
            </a:pPr>
            <a:r>
              <a:rPr lang="zh-CN" altLang="en-US" sz="2000" dirty="0"/>
              <a:t>连续型</a:t>
            </a:r>
            <a:r>
              <a:rPr lang="en-US" altLang="zh-CN" sz="2000" dirty="0"/>
              <a:t>DID</a:t>
            </a:r>
            <a:r>
              <a:rPr lang="zh-CN" altLang="en-US" sz="2000" dirty="0"/>
              <a:t>：分组虚拟变量被</a:t>
            </a:r>
            <a:r>
              <a:rPr lang="zh-CN" altLang="en-US" sz="2000" b="1" dirty="0"/>
              <a:t>连续型变量</a:t>
            </a:r>
            <a:r>
              <a:rPr lang="en-US" altLang="zh-CN" sz="2000" b="1" dirty="0"/>
              <a:t>rate</a:t>
            </a:r>
            <a:r>
              <a:rPr lang="zh-CN" altLang="en-US" sz="2000" dirty="0"/>
              <a:t>所替代了。“具有</a:t>
            </a:r>
            <a:r>
              <a:rPr lang="en-US" altLang="zh-CN" sz="2000" dirty="0"/>
              <a:t>DID</a:t>
            </a:r>
            <a:r>
              <a:rPr lang="zh-CN" altLang="en-US" sz="2000" dirty="0"/>
              <a:t>的一切优点”。</a:t>
            </a:r>
            <a:endParaRPr lang="en-US" altLang="zh-CN" sz="2000" dirty="0"/>
          </a:p>
          <a:p>
            <a:pPr>
              <a:lnSpc>
                <a:spcPct val="135000"/>
              </a:lnSpc>
              <a:spcBef>
                <a:spcPts val="0"/>
              </a:spcBef>
            </a:pPr>
            <a:endParaRPr lang="en-US" altLang="zh-CN" sz="2000" dirty="0"/>
          </a:p>
          <a:p>
            <a:pPr>
              <a:lnSpc>
                <a:spcPct val="135000"/>
              </a:lnSpc>
              <a:spcBef>
                <a:spcPts val="0"/>
              </a:spcBef>
            </a:pPr>
            <a:r>
              <a:rPr lang="zh-CN" altLang="en-US" sz="2000" dirty="0"/>
              <a:t>情形</a:t>
            </a:r>
            <a:r>
              <a:rPr lang="en-US" altLang="zh-CN" sz="2000" dirty="0"/>
              <a:t>1</a:t>
            </a:r>
            <a:r>
              <a:rPr lang="zh-CN" altLang="en-US" sz="2000" dirty="0"/>
              <a:t>：取消农业税对不同地区（农业依赖程度）影响不同</a:t>
            </a:r>
          </a:p>
          <a:p>
            <a:pPr>
              <a:lnSpc>
                <a:spcPct val="135000"/>
              </a:lnSpc>
              <a:spcBef>
                <a:spcPts val="0"/>
              </a:spcBef>
            </a:pPr>
            <a:endParaRPr lang="en-US" altLang="zh-CN" sz="2000" dirty="0"/>
          </a:p>
          <a:p>
            <a:pPr>
              <a:lnSpc>
                <a:spcPct val="135000"/>
              </a:lnSpc>
              <a:spcBef>
                <a:spcPts val="0"/>
              </a:spcBef>
            </a:pPr>
            <a:r>
              <a:rPr lang="zh-CN" altLang="en-US" sz="2000" dirty="0"/>
              <a:t>情形</a:t>
            </a:r>
            <a:r>
              <a:rPr lang="en-US" altLang="zh-CN" sz="2000" dirty="0"/>
              <a:t>2</a:t>
            </a:r>
            <a:r>
              <a:rPr lang="zh-CN" altLang="en-US" sz="2000" dirty="0"/>
              <a:t>：特朗普对华贸易制裁，对不同地区（对美贸易依赖程度），冲击是不同的。</a:t>
            </a:r>
            <a:endParaRPr lang="en-US" altLang="zh-CN" sz="2000" dirty="0"/>
          </a:p>
        </p:txBody>
      </p:sp>
      <p:sp>
        <p:nvSpPr>
          <p:cNvPr id="4" name="灯片编号占位符 3">
            <a:extLst>
              <a:ext uri="{FF2B5EF4-FFF2-40B4-BE49-F238E27FC236}">
                <a16:creationId xmlns:a16="http://schemas.microsoft.com/office/drawing/2014/main" id="{1EDC4E22-FC04-468C-8A67-37DA2FD5A1C4}"/>
              </a:ext>
            </a:extLst>
          </p:cNvPr>
          <p:cNvSpPr>
            <a:spLocks noGrp="1"/>
          </p:cNvSpPr>
          <p:nvPr>
            <p:ph type="sldNum" sz="quarter" idx="4294967295"/>
          </p:nvPr>
        </p:nvSpPr>
        <p:spPr>
          <a:xfrm>
            <a:off x="10281530" y="7194488"/>
            <a:ext cx="3136689" cy="402567"/>
          </a:xfrm>
        </p:spPr>
        <p:txBody>
          <a:bodyPr/>
          <a:lstStyle/>
          <a:p>
            <a:pPr>
              <a:defRPr/>
            </a:pPr>
            <a:fld id="{A2B14791-236F-414F-A0D0-1869DADB1F62}" type="slidenum">
              <a:rPr lang="en-US" altLang="zh-CN" smtClean="0"/>
              <a:pPr>
                <a:defRPr/>
              </a:pPr>
              <a:t>35</a:t>
            </a:fld>
            <a:endParaRPr lang="en-US" altLang="zh-CN" dirty="0"/>
          </a:p>
        </p:txBody>
      </p:sp>
      <p:pic>
        <p:nvPicPr>
          <p:cNvPr id="6" name="图片 5">
            <a:extLst>
              <a:ext uri="{FF2B5EF4-FFF2-40B4-BE49-F238E27FC236}">
                <a16:creationId xmlns:a16="http://schemas.microsoft.com/office/drawing/2014/main" id="{9048C7EE-543A-49D6-96F6-FE2C746B7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38" y="3282771"/>
            <a:ext cx="7176042" cy="497860"/>
          </a:xfrm>
          <a:prstGeom prst="rect">
            <a:avLst/>
          </a:prstGeom>
        </p:spPr>
      </p:pic>
    </p:spTree>
    <p:extLst>
      <p:ext uri="{BB962C8B-B14F-4D97-AF65-F5344CB8AC3E}">
        <p14:creationId xmlns:p14="http://schemas.microsoft.com/office/powerpoint/2010/main" val="325424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E716D51-0B1E-43A3-8B9B-3510EE90709B}"/>
              </a:ext>
            </a:extLst>
          </p:cNvPr>
          <p:cNvSpPr>
            <a:spLocks noGrp="1"/>
          </p:cNvSpPr>
          <p:nvPr>
            <p:ph idx="1"/>
          </p:nvPr>
        </p:nvSpPr>
        <p:spPr>
          <a:xfrm>
            <a:off x="619463" y="1116335"/>
            <a:ext cx="11358596" cy="6006372"/>
          </a:xfrm>
        </p:spPr>
        <p:txBody>
          <a:bodyPr/>
          <a:lstStyle/>
          <a:p>
            <a:pPr marL="390525" lvl="1" indent="-390525" defTabSz="1042988" eaLnBrk="0" fontAlgn="base" hangingPunct="0">
              <a:lnSpc>
                <a:spcPct val="150000"/>
              </a:lnSpc>
              <a:spcAft>
                <a:spcPct val="0"/>
              </a:spcAft>
              <a:buSzPct val="100000"/>
              <a:buFont typeface="Wingdings" panose="05000000000000000000" pitchFamily="2" charset="2"/>
              <a:buChar char="Ø"/>
              <a:defRPr/>
            </a:pPr>
            <a:r>
              <a:rPr lang="zh-CN" altLang="en-US" sz="2200" b="1" dirty="0">
                <a:latin typeface="Times New Roman" panose="02020603050405020304" pitchFamily="18" charset="0"/>
                <a:ea typeface="楷体" panose="02010609060101010101" pitchFamily="49" charset="-122"/>
              </a:rPr>
              <a:t>拓展：政策实施时逐渐推广的，而不是一刀切</a:t>
            </a:r>
            <a:endParaRPr lang="en-US" altLang="zh-CN" sz="2200" b="1" dirty="0">
              <a:latin typeface="Times New Roman" panose="02020603050405020304" pitchFamily="18" charset="0"/>
              <a:ea typeface="楷体" panose="02010609060101010101" pitchFamily="49" charset="-122"/>
            </a:endParaRPr>
          </a:p>
          <a:p>
            <a:endParaRPr lang="en-US" altLang="zh-CN" sz="2000" b="1" dirty="0"/>
          </a:p>
          <a:p>
            <a:r>
              <a:rPr lang="en-US" altLang="zh-CN" sz="2000" dirty="0"/>
              <a:t>By exploiting the regional variation in maize diffusion in China, we find that maize planting can account for more than 14% of the population increase during 1776–1910</a:t>
            </a:r>
          </a:p>
          <a:p>
            <a:endParaRPr lang="zh-CN" altLang="en-US" sz="2772" dirty="0"/>
          </a:p>
        </p:txBody>
      </p:sp>
      <p:sp>
        <p:nvSpPr>
          <p:cNvPr id="4" name="灯片编号占位符 3">
            <a:extLst>
              <a:ext uri="{FF2B5EF4-FFF2-40B4-BE49-F238E27FC236}">
                <a16:creationId xmlns:a16="http://schemas.microsoft.com/office/drawing/2014/main" id="{15DDF3DB-3ADD-44BD-B164-6F4FFD8F03D3}"/>
              </a:ext>
            </a:extLst>
          </p:cNvPr>
          <p:cNvSpPr>
            <a:spLocks noGrp="1"/>
          </p:cNvSpPr>
          <p:nvPr>
            <p:ph type="sldNum" sz="quarter" idx="4294967295"/>
          </p:nvPr>
        </p:nvSpPr>
        <p:spPr>
          <a:xfrm>
            <a:off x="10321875" y="7194488"/>
            <a:ext cx="3136689" cy="402567"/>
          </a:xfrm>
        </p:spPr>
        <p:txBody>
          <a:bodyPr/>
          <a:lstStyle/>
          <a:p>
            <a:pPr>
              <a:defRPr/>
            </a:pPr>
            <a:fld id="{A2B14791-236F-414F-A0D0-1869DADB1F62}" type="slidenum">
              <a:rPr lang="en-US" altLang="zh-CN" smtClean="0"/>
              <a:pPr>
                <a:defRPr/>
              </a:pPr>
              <a:t>36</a:t>
            </a:fld>
            <a:endParaRPr lang="en-US" altLang="zh-CN" dirty="0"/>
          </a:p>
        </p:txBody>
      </p:sp>
      <p:pic>
        <p:nvPicPr>
          <p:cNvPr id="6" name="图片 5">
            <a:extLst>
              <a:ext uri="{FF2B5EF4-FFF2-40B4-BE49-F238E27FC236}">
                <a16:creationId xmlns:a16="http://schemas.microsoft.com/office/drawing/2014/main" id="{E7D918B0-B891-4268-AA11-B9EFF5D6A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987" y="2777798"/>
            <a:ext cx="6840760" cy="3881223"/>
          </a:xfrm>
          <a:prstGeom prst="rect">
            <a:avLst/>
          </a:prstGeom>
        </p:spPr>
      </p:pic>
      <p:sp>
        <p:nvSpPr>
          <p:cNvPr id="5" name="矩形 4"/>
          <p:cNvSpPr/>
          <p:nvPr/>
        </p:nvSpPr>
        <p:spPr>
          <a:xfrm>
            <a:off x="1142094" y="6827125"/>
            <a:ext cx="10765363" cy="584775"/>
          </a:xfrm>
          <a:prstGeom prst="rect">
            <a:avLst/>
          </a:prstGeom>
        </p:spPr>
        <p:txBody>
          <a:bodyPr wrap="square">
            <a:spAutoFit/>
          </a:bodyPr>
          <a:lstStyle/>
          <a:p>
            <a:r>
              <a:rPr lang="en-US" altLang="zh-CN" sz="1600" b="1" dirty="0">
                <a:solidFill>
                  <a:srgbClr val="002142"/>
                </a:solidFill>
                <a:latin typeface="Tiempos Headline Medium"/>
                <a:ea typeface="Microsoft YaHei" panose="020B0503020204020204" pitchFamily="34" charset="-122"/>
              </a:rPr>
              <a:t>Chen</a:t>
            </a:r>
            <a:r>
              <a:rPr lang="zh-CN" altLang="en-US" sz="1600" b="1" dirty="0">
                <a:solidFill>
                  <a:srgbClr val="002142"/>
                </a:solidFill>
                <a:latin typeface="Tiempos Headline Medium"/>
                <a:ea typeface="Microsoft YaHei" panose="020B0503020204020204" pitchFamily="34" charset="-122"/>
              </a:rPr>
              <a:t>，</a:t>
            </a:r>
            <a:r>
              <a:rPr lang="en-US" altLang="zh-CN" sz="1600" b="1" dirty="0">
                <a:solidFill>
                  <a:srgbClr val="002142"/>
                </a:solidFill>
                <a:latin typeface="Tiempos Headline Medium"/>
                <a:ea typeface="Microsoft YaHei" panose="020B0503020204020204" pitchFamily="34" charset="-122"/>
              </a:rPr>
              <a:t>S., and Kung, J., 2016</a:t>
            </a:r>
            <a:r>
              <a:rPr lang="en-US" altLang="zh-CN" sz="1600" dirty="0">
                <a:solidFill>
                  <a:srgbClr val="002142"/>
                </a:solidFill>
                <a:latin typeface="Tiempos Headline Medium"/>
                <a:ea typeface="Microsoft YaHei" panose="020B0503020204020204" pitchFamily="34" charset="-122"/>
              </a:rPr>
              <a:t>,“Of Maize and Men: The Effect of a New World Crop on Population and Economic Growth in </a:t>
            </a:r>
            <a:r>
              <a:rPr lang="en-US" altLang="zh-CN" sz="1600" dirty="0" err="1">
                <a:solidFill>
                  <a:srgbClr val="002142"/>
                </a:solidFill>
                <a:latin typeface="Tiempos Headline Medium"/>
                <a:ea typeface="Microsoft YaHei" panose="020B0503020204020204" pitchFamily="34" charset="-122"/>
              </a:rPr>
              <a:t>China”,</a:t>
            </a:r>
            <a:r>
              <a:rPr lang="en-US" altLang="zh-CN" sz="1600" b="1" i="1" dirty="0" err="1">
                <a:solidFill>
                  <a:srgbClr val="002142"/>
                </a:solidFill>
                <a:latin typeface="Tiempos Headline Medium"/>
                <a:ea typeface="Microsoft YaHei" panose="020B0503020204020204" pitchFamily="34" charset="-122"/>
              </a:rPr>
              <a:t>Journal</a:t>
            </a:r>
            <a:r>
              <a:rPr lang="en-US" altLang="zh-CN" sz="1600" b="1" i="1" dirty="0">
                <a:solidFill>
                  <a:srgbClr val="002142"/>
                </a:solidFill>
                <a:latin typeface="Tiempos Headline Medium"/>
                <a:ea typeface="Microsoft YaHei" panose="020B0503020204020204" pitchFamily="34" charset="-122"/>
              </a:rPr>
              <a:t> of Economic Growth</a:t>
            </a:r>
            <a:r>
              <a:rPr lang="en-US" altLang="zh-CN" sz="1600" i="1" dirty="0">
                <a:solidFill>
                  <a:srgbClr val="002142"/>
                </a:solidFill>
                <a:latin typeface="Tiempos Headline Medium"/>
                <a:ea typeface="Microsoft YaHei" panose="020B0503020204020204" pitchFamily="34" charset="-122"/>
              </a:rPr>
              <a:t> </a:t>
            </a:r>
            <a:r>
              <a:rPr lang="en-US" altLang="zh-CN" sz="1600" dirty="0">
                <a:solidFill>
                  <a:srgbClr val="002142"/>
                </a:solidFill>
                <a:latin typeface="Tiempos Headline Medium"/>
                <a:ea typeface="Microsoft YaHei" panose="020B0503020204020204" pitchFamily="34" charset="-122"/>
              </a:rPr>
              <a:t>21: 71-99.</a:t>
            </a:r>
            <a:r>
              <a:rPr lang="en-US" altLang="zh-CN" sz="1600" i="1" dirty="0">
                <a:solidFill>
                  <a:srgbClr val="002142"/>
                </a:solidFill>
                <a:latin typeface="Tiempos Headline Medium"/>
                <a:ea typeface="Microsoft YaHei" panose="020B0503020204020204" pitchFamily="34" charset="-122"/>
              </a:rPr>
              <a:t> </a:t>
            </a:r>
            <a:endParaRPr lang="en-US" altLang="zh-CN" sz="1600" b="1" dirty="0">
              <a:solidFill>
                <a:srgbClr val="002142"/>
              </a:solidFill>
              <a:latin typeface="Microsoft YaHei" panose="020B0503020204020204" pitchFamily="34" charset="-122"/>
              <a:ea typeface="Microsoft YaHei" panose="020B0503020204020204" pitchFamily="34" charset="-122"/>
            </a:endParaRPr>
          </a:p>
        </p:txBody>
      </p:sp>
      <p:sp>
        <p:nvSpPr>
          <p:cNvPr id="7" name="标题 1">
            <a:extLst>
              <a:ext uri="{FF2B5EF4-FFF2-40B4-BE49-F238E27FC236}">
                <a16:creationId xmlns:a16="http://schemas.microsoft.com/office/drawing/2014/main" id="{27FA936B-993F-66E9-91A4-2E72CD611D9C}"/>
              </a:ext>
            </a:extLst>
          </p:cNvPr>
          <p:cNvSpPr>
            <a:spLocks noGrp="1"/>
          </p:cNvSpPr>
          <p:nvPr>
            <p:ph type="title"/>
          </p:nvPr>
        </p:nvSpPr>
        <p:spPr>
          <a:xfrm>
            <a:off x="600795" y="15052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特殊类型的双重差分法</a:t>
            </a:r>
          </a:p>
        </p:txBody>
      </p:sp>
    </p:spTree>
    <p:extLst>
      <p:ext uri="{BB962C8B-B14F-4D97-AF65-F5344CB8AC3E}">
        <p14:creationId xmlns:p14="http://schemas.microsoft.com/office/powerpoint/2010/main" val="2712632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EEFEBBB-849C-4132-8B2D-32FD5D17EBB4}"/>
              </a:ext>
            </a:extLst>
          </p:cNvPr>
          <p:cNvSpPr>
            <a:spLocks noGrp="1"/>
          </p:cNvSpPr>
          <p:nvPr>
            <p:ph idx="1"/>
          </p:nvPr>
        </p:nvSpPr>
        <p:spPr>
          <a:xfrm>
            <a:off x="672803" y="1260351"/>
            <a:ext cx="11233903" cy="4536616"/>
          </a:xfrm>
        </p:spPr>
        <p:txBody>
          <a:bodyPr>
            <a:normAutofit fontScale="92500" lnSpcReduction="10000"/>
          </a:bodyPr>
          <a:lstStyle/>
          <a:p>
            <a:pPr marL="390525" lvl="1" indent="-390525" defTabSz="1042988" eaLnBrk="0" fontAlgn="base" hangingPunct="0">
              <a:lnSpc>
                <a:spcPct val="15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双重差分法注意事项</a:t>
            </a:r>
            <a:endParaRPr lang="en-US" altLang="zh-CN" sz="2400" b="1" dirty="0">
              <a:latin typeface="Times New Roman" panose="02020603050405020304" pitchFamily="18" charset="0"/>
              <a:ea typeface="楷体" panose="02010609060101010101" pitchFamily="49" charset="-122"/>
            </a:endParaRPr>
          </a:p>
          <a:p>
            <a:pPr>
              <a:lnSpc>
                <a:spcPct val="135000"/>
              </a:lnSpc>
              <a:spcBef>
                <a:spcPts val="0"/>
              </a:spcBef>
            </a:pPr>
            <a:endParaRPr lang="en-US" altLang="zh-CN" sz="2400" b="1" dirty="0"/>
          </a:p>
          <a:p>
            <a:pPr>
              <a:lnSpc>
                <a:spcPct val="135000"/>
              </a:lnSpc>
              <a:spcBef>
                <a:spcPts val="0"/>
              </a:spcBef>
            </a:pPr>
            <a:r>
              <a:rPr lang="zh-CN" altLang="en-US" sz="2100" dirty="0"/>
              <a:t>对照组对象和处理组对象相互转移</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西部大开发之后，东部地区企业跑到西部地区</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自贸区设立后，企业纷纷到自贸区注册，但实际经营场所仍在原来地区</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对局部地区实行税收优惠政策，导致其他地区企业迁入该地区</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回到地铁开通与房价的案例，思考一下是否存在类似问题</a:t>
            </a:r>
            <a:endParaRPr lang="en-US" altLang="zh-CN" sz="2100"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a:extLst>
              <a:ext uri="{FF2B5EF4-FFF2-40B4-BE49-F238E27FC236}">
                <a16:creationId xmlns:a16="http://schemas.microsoft.com/office/drawing/2014/main" id="{A82CDAEF-6D35-4890-9FD3-BAC10DF22EB0}"/>
              </a:ext>
            </a:extLst>
          </p:cNvPr>
          <p:cNvSpPr>
            <a:spLocks noGrp="1"/>
          </p:cNvSpPr>
          <p:nvPr>
            <p:ph type="sldNum" sz="quarter" idx="4294967295"/>
          </p:nvPr>
        </p:nvSpPr>
        <p:spPr>
          <a:xfrm>
            <a:off x="10306261" y="7158696"/>
            <a:ext cx="3136689" cy="402567"/>
          </a:xfrm>
        </p:spPr>
        <p:txBody>
          <a:bodyPr/>
          <a:lstStyle/>
          <a:p>
            <a:pPr>
              <a:defRPr/>
            </a:pPr>
            <a:fld id="{A2B14791-236F-414F-A0D0-1869DADB1F62}" type="slidenum">
              <a:rPr lang="en-US" altLang="zh-CN" smtClean="0"/>
              <a:pPr>
                <a:defRPr/>
              </a:pPr>
              <a:t>37</a:t>
            </a:fld>
            <a:endParaRPr lang="en-US" altLang="zh-CN" dirty="0"/>
          </a:p>
        </p:txBody>
      </p:sp>
      <p:sp>
        <p:nvSpPr>
          <p:cNvPr id="6" name="文本框 5">
            <a:extLst>
              <a:ext uri="{FF2B5EF4-FFF2-40B4-BE49-F238E27FC236}">
                <a16:creationId xmlns:a16="http://schemas.microsoft.com/office/drawing/2014/main" id="{262DB09E-0BB5-66B8-7DBB-EE679FA5B5FE}"/>
              </a:ext>
            </a:extLst>
          </p:cNvPr>
          <p:cNvSpPr txBox="1"/>
          <p:nvPr/>
        </p:nvSpPr>
        <p:spPr>
          <a:xfrm>
            <a:off x="666163" y="470004"/>
            <a:ext cx="6721928" cy="646331"/>
          </a:xfrm>
          <a:prstGeom prst="rect">
            <a:avLst/>
          </a:prstGeom>
          <a:noFill/>
        </p:spPr>
        <p:txBody>
          <a:bodyPr wrap="square">
            <a:spAutoFit/>
          </a:bodyPr>
          <a:lstStyle/>
          <a:p>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a:t>
            </a:r>
            <a:endParaRPr lang="zh-CN" altLang="en-US" sz="3600" dirty="0"/>
          </a:p>
        </p:txBody>
      </p:sp>
    </p:spTree>
    <p:extLst>
      <p:ext uri="{BB962C8B-B14F-4D97-AF65-F5344CB8AC3E}">
        <p14:creationId xmlns:p14="http://schemas.microsoft.com/office/powerpoint/2010/main" val="1893174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87F89-D2EC-938C-E022-2D1B78BBF9C5}"/>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19FC28EF-0090-7DDB-FFC3-F4F20974B835}"/>
              </a:ext>
            </a:extLst>
          </p:cNvPr>
          <p:cNvSpPr>
            <a:spLocks noGrp="1"/>
          </p:cNvSpPr>
          <p:nvPr>
            <p:ph idx="1"/>
          </p:nvPr>
        </p:nvSpPr>
        <p:spPr>
          <a:xfrm>
            <a:off x="672803" y="1260351"/>
            <a:ext cx="11233903" cy="4536616"/>
          </a:xfrm>
        </p:spPr>
        <p:txBody>
          <a:bodyPr>
            <a:normAutofit/>
          </a:bodyPr>
          <a:lstStyle/>
          <a:p>
            <a:pPr marL="390525" lvl="1" indent="-390525" defTabSz="1042988" eaLnBrk="0" fontAlgn="base" hangingPunct="0">
              <a:lnSpc>
                <a:spcPct val="150000"/>
              </a:lnSpc>
              <a:spcAft>
                <a:spcPct val="0"/>
              </a:spcAft>
              <a:buSzPct val="100000"/>
              <a:buFont typeface="Wingdings" panose="05000000000000000000" pitchFamily="2" charset="2"/>
              <a:buChar char="Ø"/>
              <a:defRPr/>
            </a:pPr>
            <a:r>
              <a:rPr lang="zh-CN" altLang="en-US" sz="2400" b="1" dirty="0">
                <a:latin typeface="Times New Roman" panose="02020603050405020304" pitchFamily="18" charset="0"/>
                <a:ea typeface="楷体" panose="02010609060101010101" pitchFamily="49" charset="-122"/>
              </a:rPr>
              <a:t>适合双重差分法的一些场景</a:t>
            </a:r>
            <a:endParaRPr lang="en-US" altLang="zh-CN" sz="2400" b="1" dirty="0">
              <a:latin typeface="Times New Roman" panose="02020603050405020304" pitchFamily="18" charset="0"/>
              <a:ea typeface="楷体" panose="02010609060101010101" pitchFamily="49" charset="-122"/>
            </a:endParaRPr>
          </a:p>
          <a:p>
            <a:pPr>
              <a:lnSpc>
                <a:spcPct val="135000"/>
              </a:lnSpc>
              <a:spcBef>
                <a:spcPts val="0"/>
              </a:spcBef>
            </a:pPr>
            <a:endParaRPr lang="en-US" altLang="zh-CN" sz="2400" b="1" dirty="0"/>
          </a:p>
          <a:p>
            <a:pPr>
              <a:lnSpc>
                <a:spcPct val="135000"/>
              </a:lnSpc>
              <a:spcBef>
                <a:spcPts val="0"/>
              </a:spcBef>
            </a:pPr>
            <a:r>
              <a:rPr lang="zh-CN" altLang="en-US" sz="2100" dirty="0"/>
              <a:t>高铁、地铁开通</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国家开发区（自贸区、产业园等）设立</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扶贫（环保等）政策</a:t>
            </a:r>
            <a:endParaRPr lang="en-US" altLang="zh-CN" sz="2100" dirty="0"/>
          </a:p>
          <a:p>
            <a:pPr>
              <a:lnSpc>
                <a:spcPct val="135000"/>
              </a:lnSpc>
              <a:spcBef>
                <a:spcPts val="0"/>
              </a:spcBef>
            </a:pPr>
            <a:endParaRPr lang="en-US" altLang="zh-CN" sz="2100" dirty="0"/>
          </a:p>
          <a:p>
            <a:pPr>
              <a:lnSpc>
                <a:spcPct val="135000"/>
              </a:lnSpc>
              <a:spcBef>
                <a:spcPts val="0"/>
              </a:spcBef>
            </a:pPr>
            <a:r>
              <a:rPr lang="zh-CN" altLang="en-US" sz="2100" dirty="0"/>
              <a:t>上市公司</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a:extLst>
              <a:ext uri="{FF2B5EF4-FFF2-40B4-BE49-F238E27FC236}">
                <a16:creationId xmlns:a16="http://schemas.microsoft.com/office/drawing/2014/main" id="{9C9F52C8-34E1-D823-D104-A7E86CA614EB}"/>
              </a:ext>
            </a:extLst>
          </p:cNvPr>
          <p:cNvSpPr>
            <a:spLocks noGrp="1"/>
          </p:cNvSpPr>
          <p:nvPr>
            <p:ph type="sldNum" sz="quarter" idx="4294967295"/>
          </p:nvPr>
        </p:nvSpPr>
        <p:spPr>
          <a:xfrm>
            <a:off x="10306261" y="7158696"/>
            <a:ext cx="3136689" cy="402567"/>
          </a:xfrm>
        </p:spPr>
        <p:txBody>
          <a:bodyPr/>
          <a:lstStyle/>
          <a:p>
            <a:pPr>
              <a:defRPr/>
            </a:pPr>
            <a:fld id="{A2B14791-236F-414F-A0D0-1869DADB1F62}" type="slidenum">
              <a:rPr lang="en-US" altLang="zh-CN" smtClean="0"/>
              <a:pPr>
                <a:defRPr/>
              </a:pPr>
              <a:t>38</a:t>
            </a:fld>
            <a:endParaRPr lang="en-US" altLang="zh-CN" dirty="0"/>
          </a:p>
        </p:txBody>
      </p:sp>
      <p:sp>
        <p:nvSpPr>
          <p:cNvPr id="6" name="文本框 5">
            <a:extLst>
              <a:ext uri="{FF2B5EF4-FFF2-40B4-BE49-F238E27FC236}">
                <a16:creationId xmlns:a16="http://schemas.microsoft.com/office/drawing/2014/main" id="{78E3BF56-7DDC-CD53-AA9C-C5CC3C0B1B32}"/>
              </a:ext>
            </a:extLst>
          </p:cNvPr>
          <p:cNvSpPr txBox="1"/>
          <p:nvPr/>
        </p:nvSpPr>
        <p:spPr>
          <a:xfrm>
            <a:off x="666163" y="470004"/>
            <a:ext cx="6721928" cy="646331"/>
          </a:xfrm>
          <a:prstGeom prst="rect">
            <a:avLst/>
          </a:prstGeom>
          <a:noFill/>
        </p:spPr>
        <p:txBody>
          <a:bodyPr wrap="square">
            <a:spAutoFit/>
          </a:bodyPr>
          <a:lstStyle/>
          <a:p>
            <a:r>
              <a:rPr lang="zh-CN" altLang="en-US" sz="3600" b="1" dirty="0">
                <a:solidFill>
                  <a:srgbClr val="7C1D20"/>
                </a:solidFill>
                <a:latin typeface="Times New Roman" panose="02020603050405020304" pitchFamily="18" charset="0"/>
                <a:ea typeface="华文中宋" panose="02010600040101010101" pitchFamily="2" charset="-122"/>
                <a:cs typeface="+mn-cs"/>
              </a:rPr>
              <a:t>双重差分法的使用</a:t>
            </a:r>
            <a:endParaRPr lang="zh-CN" altLang="en-US" sz="3600" dirty="0"/>
          </a:p>
        </p:txBody>
      </p:sp>
    </p:spTree>
    <p:extLst>
      <p:ext uri="{BB962C8B-B14F-4D97-AF65-F5344CB8AC3E}">
        <p14:creationId xmlns:p14="http://schemas.microsoft.com/office/powerpoint/2010/main" val="329391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4" y="18240"/>
            <a:ext cx="13435634" cy="777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4" y="174988"/>
            <a:ext cx="1490904" cy="146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50" y="363976"/>
            <a:ext cx="3230292" cy="6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436" y="2348009"/>
            <a:ext cx="2457450" cy="2457450"/>
          </a:xfrm>
          <a:prstGeom prst="rect">
            <a:avLst/>
          </a:prstGeom>
        </p:spPr>
      </p:pic>
      <p:sp>
        <p:nvSpPr>
          <p:cNvPr id="9" name="内容占位符 2"/>
          <p:cNvSpPr>
            <a:spLocks noGrp="1"/>
          </p:cNvSpPr>
          <p:nvPr>
            <p:ph idx="1"/>
          </p:nvPr>
        </p:nvSpPr>
        <p:spPr>
          <a:xfrm>
            <a:off x="1621532" y="1796324"/>
            <a:ext cx="9624060" cy="714379"/>
          </a:xfrm>
        </p:spPr>
        <p:txBody>
          <a:bodyPr>
            <a:normAutofit/>
          </a:bodyPr>
          <a:lstStyle/>
          <a:p>
            <a:pPr algn="ctr">
              <a:buNone/>
            </a:pPr>
            <a:endParaRPr lang="en-US" altLang="zh-CN" sz="1800" dirty="0">
              <a:solidFill>
                <a:srgbClr val="7C1D20"/>
              </a:solidFill>
              <a:latin typeface="微软雅黑" panose="020B0503020204020204" charset="-122"/>
              <a:ea typeface="微软雅黑" panose="020B0503020204020204" charset="-122"/>
            </a:endParaRPr>
          </a:p>
          <a:p>
            <a:pPr algn="ctr">
              <a:buNone/>
            </a:pPr>
            <a:r>
              <a:rPr lang="zh-CN" altLang="en-US" sz="1800" dirty="0">
                <a:solidFill>
                  <a:srgbClr val="7C1D20"/>
                </a:solidFill>
                <a:latin typeface="微软雅黑" pitchFamily="34" charset="-122"/>
                <a:ea typeface="微软雅黑" pitchFamily="34" charset="-122"/>
              </a:rPr>
              <a:t>实验室公众号</a:t>
            </a:r>
          </a:p>
          <a:p>
            <a:pPr algn="ctr">
              <a:buNone/>
            </a:pPr>
            <a:endParaRPr lang="zh-CN" altLang="en-US" sz="1800" dirty="0">
              <a:solidFill>
                <a:srgbClr val="7C1D20"/>
              </a:solidFill>
              <a:latin typeface="微软雅黑" pitchFamily="34" charset="-122"/>
              <a:ea typeface="微软雅黑" pitchFamily="34" charset="-122"/>
            </a:endParaRPr>
          </a:p>
          <a:p>
            <a:pPr algn="ctr">
              <a:buNone/>
            </a:pPr>
            <a:endParaRPr lang="zh-CN" altLang="en-US" sz="3200" dirty="0">
              <a:solidFill>
                <a:srgbClr val="7C1D20"/>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322"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城市病的再思考</a:t>
            </a:r>
          </a:p>
        </p:txBody>
      </p:sp>
      <p:sp>
        <p:nvSpPr>
          <p:cNvPr id="4" name="灯片编号占位符 3"/>
          <p:cNvSpPr>
            <a:spLocks noGrp="1"/>
          </p:cNvSpPr>
          <p:nvPr>
            <p:ph type="sldNum" sz="quarter" idx="4294967295"/>
          </p:nvPr>
        </p:nvSpPr>
        <p:spPr bwMode="auto">
          <a:xfrm>
            <a:off x="11066214" y="7188121"/>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a:t>
            </a:fld>
            <a:endParaRPr lang="en-US" altLang="zh-CN" dirty="0"/>
          </a:p>
        </p:txBody>
      </p:sp>
      <p:sp>
        <p:nvSpPr>
          <p:cNvPr id="3" name="内容占位符 2"/>
          <p:cNvSpPr>
            <a:spLocks noGrp="1"/>
          </p:cNvSpPr>
          <p:nvPr>
            <p:ph idx="1"/>
          </p:nvPr>
        </p:nvSpPr>
        <p:spPr>
          <a:xfrm>
            <a:off x="638853" y="1371046"/>
            <a:ext cx="11234729" cy="4865036"/>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讨论：城市污染严重，还是农村污染严重</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39443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44156"/>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城市经济的衡量</a:t>
            </a:r>
          </a:p>
        </p:txBody>
      </p:sp>
      <p:sp>
        <p:nvSpPr>
          <p:cNvPr id="4" name="灯片编号占位符 3"/>
          <p:cNvSpPr>
            <a:spLocks noGrp="1"/>
          </p:cNvSpPr>
          <p:nvPr>
            <p:ph type="sldNum" sz="quarter" idx="4294967295"/>
          </p:nvPr>
        </p:nvSpPr>
        <p:spPr bwMode="auto">
          <a:xfrm>
            <a:off x="11090434" y="718426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a:t>
            </a:fld>
            <a:endParaRPr lang="en-US" altLang="zh-CN" dirty="0"/>
          </a:p>
        </p:txBody>
      </p:sp>
      <p:sp>
        <p:nvSpPr>
          <p:cNvPr id="3" name="内容占位符 2"/>
          <p:cNvSpPr>
            <a:spLocks noGrp="1"/>
          </p:cNvSpPr>
          <p:nvPr>
            <p:ph idx="1"/>
          </p:nvPr>
        </p:nvSpPr>
        <p:spPr>
          <a:xfrm>
            <a:off x="816819" y="1404367"/>
            <a:ext cx="11161240" cy="5803517"/>
          </a:xfrm>
        </p:spPr>
        <p:txBody>
          <a:bodyPr>
            <a:normAutofit/>
          </a:bodyPr>
          <a:lstStyle/>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衡量城市经济活动的指标，除了传统的人口、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GDP</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之外，还可以借助互联网、大数据等</a:t>
            </a:r>
          </a:p>
        </p:txBody>
      </p:sp>
      <p:pic>
        <p:nvPicPr>
          <p:cNvPr id="5"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366" y="2215868"/>
            <a:ext cx="7232615" cy="3819529"/>
          </a:xfrm>
          <a:prstGeom prst="rect">
            <a:avLst/>
          </a:prstGeom>
        </p:spPr>
      </p:pic>
      <p:sp>
        <p:nvSpPr>
          <p:cNvPr id="6" name="矩形 5"/>
          <p:cNvSpPr/>
          <p:nvPr/>
        </p:nvSpPr>
        <p:spPr>
          <a:xfrm>
            <a:off x="791923" y="6510313"/>
            <a:ext cx="11391503" cy="579583"/>
          </a:xfrm>
          <a:prstGeom prst="rect">
            <a:avLst/>
          </a:prstGeom>
        </p:spPr>
        <p:txBody>
          <a:bodyPr wrap="square">
            <a:spAutoFit/>
          </a:bodyPr>
          <a:lstStyle/>
          <a:p>
            <a:r>
              <a:rPr lang="en-US" altLang="zh-CN" sz="1600" dirty="0">
                <a:solidFill>
                  <a:srgbClr val="000000"/>
                </a:solidFill>
                <a:latin typeface="Times New Roman" panose="02020603050405020304" pitchFamily="18" charset="0"/>
                <a:cs typeface="Times New Roman" panose="02020603050405020304" pitchFamily="18" charset="0"/>
              </a:rPr>
              <a:t>Chen, S.; </a:t>
            </a:r>
            <a:r>
              <a:rPr lang="en-US" altLang="zh-CN" sz="1600" dirty="0" err="1">
                <a:solidFill>
                  <a:srgbClr val="000000"/>
                </a:solidFill>
                <a:latin typeface="Times New Roman" panose="02020603050405020304" pitchFamily="18" charset="0"/>
                <a:cs typeface="Times New Roman" panose="02020603050405020304" pitchFamily="18" charset="0"/>
              </a:rPr>
              <a:t>Qiao</a:t>
            </a:r>
            <a:r>
              <a:rPr lang="en-US" altLang="zh-CN" sz="1600" dirty="0">
                <a:solidFill>
                  <a:srgbClr val="000000"/>
                </a:solidFill>
                <a:latin typeface="Times New Roman" panose="02020603050405020304" pitchFamily="18" charset="0"/>
                <a:cs typeface="Times New Roman" panose="02020603050405020304" pitchFamily="18" charset="0"/>
              </a:rPr>
              <a:t>, X.; Zhu, Z., “Chasing or Cheating? Theory and Evidence on the Reliability of China‘s GDP” </a:t>
            </a:r>
            <a:r>
              <a:rPr lang="en-US" altLang="zh-CN" sz="1600" u="sng" dirty="0">
                <a:latin typeface="Times New Roman" panose="02020603050405020304" pitchFamily="18" charset="0"/>
                <a:cs typeface="Times New Roman" panose="02020603050405020304" pitchFamily="18" charset="0"/>
                <a:hlinkClick r:id="rId3"/>
              </a:rPr>
              <a:t>Journal of Economic Behavior &amp; Organization</a:t>
            </a:r>
            <a:r>
              <a:rPr lang="en-US" altLang="zh-CN" sz="1600" dirty="0">
                <a:latin typeface="Times New Roman" panose="02020603050405020304" pitchFamily="18" charset="0"/>
                <a:cs typeface="Times New Roman" panose="02020603050405020304" pitchFamily="18" charset="0"/>
              </a:rPr>
              <a:t> 2021, 189, 657-671.</a:t>
            </a:r>
            <a:endParaRPr lang="zh-CN" altLang="en-US" sz="16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27B31F32-C539-11C4-A954-532CA768A4DE}"/>
              </a:ext>
            </a:extLst>
          </p:cNvPr>
          <p:cNvSpPr txBox="1"/>
          <p:nvPr/>
        </p:nvSpPr>
        <p:spPr>
          <a:xfrm>
            <a:off x="816819" y="1119491"/>
            <a:ext cx="6721928" cy="58310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晋升锦标赛下的</a:t>
            </a:r>
            <a:r>
              <a:rPr lang="en-US" altLang="zh-CN" sz="2400" b="1" dirty="0">
                <a:latin typeface="Times New Roman" panose="02020603050405020304" pitchFamily="18" charset="0"/>
                <a:ea typeface="楷体" panose="02010609060101010101" pitchFamily="49" charset="-122"/>
              </a:rPr>
              <a:t>GDP</a:t>
            </a:r>
            <a:r>
              <a:rPr lang="zh-CN" altLang="en-US" sz="2400" b="1" dirty="0">
                <a:latin typeface="Times New Roman" panose="02020603050405020304" pitchFamily="18" charset="0"/>
                <a:ea typeface="楷体" panose="02010609060101010101" pitchFamily="49" charset="-122"/>
              </a:rPr>
              <a:t>注水术</a:t>
            </a:r>
          </a:p>
        </p:txBody>
      </p:sp>
    </p:spTree>
    <p:extLst>
      <p:ext uri="{BB962C8B-B14F-4D97-AF65-F5344CB8AC3E}">
        <p14:creationId xmlns:p14="http://schemas.microsoft.com/office/powerpoint/2010/main" val="409748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894154"/>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灯光作为经济活力指标</a:t>
            </a:r>
          </a:p>
        </p:txBody>
      </p:sp>
      <p:sp>
        <p:nvSpPr>
          <p:cNvPr id="4" name="灯片编号占位符 3"/>
          <p:cNvSpPr>
            <a:spLocks noGrp="1"/>
          </p:cNvSpPr>
          <p:nvPr>
            <p:ph type="sldNum" sz="quarter" idx="4294967295"/>
          </p:nvPr>
        </p:nvSpPr>
        <p:spPr bwMode="auto">
          <a:xfrm>
            <a:off x="11077100" y="7216586"/>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6</a:t>
            </a:fld>
            <a:endParaRPr lang="en-US" altLang="zh-CN" dirty="0"/>
          </a:p>
        </p:txBody>
      </p:sp>
      <p:pic>
        <p:nvPicPr>
          <p:cNvPr id="3076" name="Picture 4" descr="https://gimg2.baidu.com/image_search/src=http%3A%2F%2Fmmbiz.qpic.cn%2Fmmbiz_jpg%2FaVSDSQHwOaMo4jT68wzGJWGIIEWb3uyStH3J9ZRZ9A21IGqic5QQPPh6iaO5o9sIqED1gO460LCszkY1jHiccFnBQ%2F0%3Fwx_fmt%3Djpeg&amp;refer=http%3A%2F%2Fmmbiz.qpic.cn&amp;app=2002&amp;size=f9999,10000&amp;q=a80&amp;n=0&amp;g=0n&amp;fmt=jpeg?sec=1636762542&amp;t=b023ab39dafc12e72e5deba934c0a7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051" y="1874253"/>
            <a:ext cx="6708666" cy="5332234"/>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a:extLst>
              <a:ext uri="{FF2B5EF4-FFF2-40B4-BE49-F238E27FC236}">
                <a16:creationId xmlns:a16="http://schemas.microsoft.com/office/drawing/2014/main" id="{15BD3165-62B6-4B4E-06A0-2EB90E82DAF7}"/>
              </a:ext>
            </a:extLst>
          </p:cNvPr>
          <p:cNvSpPr txBox="1">
            <a:spLocks/>
          </p:cNvSpPr>
          <p:nvPr/>
        </p:nvSpPr>
        <p:spPr>
          <a:xfrm>
            <a:off x="67214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城市经济的衡量</a:t>
            </a:r>
          </a:p>
        </p:txBody>
      </p:sp>
    </p:spTree>
    <p:extLst>
      <p:ext uri="{BB962C8B-B14F-4D97-AF65-F5344CB8AC3E}">
        <p14:creationId xmlns:p14="http://schemas.microsoft.com/office/powerpoint/2010/main" val="329370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bwMode="auto">
          <a:xfrm>
            <a:off x="11090434" y="7240318"/>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7</a:t>
            </a:fld>
            <a:endParaRPr lang="en-US" altLang="zh-CN" dirty="0"/>
          </a:p>
        </p:txBody>
      </p:sp>
      <p:sp>
        <p:nvSpPr>
          <p:cNvPr id="3" name="内容占位符 2"/>
          <p:cNvSpPr>
            <a:spLocks noGrp="1"/>
          </p:cNvSpPr>
          <p:nvPr>
            <p:ph idx="1"/>
          </p:nvPr>
        </p:nvSpPr>
        <p:spPr>
          <a:xfrm>
            <a:off x="672148" y="1476375"/>
            <a:ext cx="12098655" cy="4990084"/>
          </a:xfrm>
        </p:spPr>
        <p:txBody>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灯光作为经济活力指标</a:t>
            </a:r>
            <a:endParaRPr lang="en-US" altLang="zh-CN" sz="2400" b="1" dirty="0">
              <a:latin typeface="Times New Roman" panose="02020603050405020304" pitchFamily="18" charset="0"/>
              <a:ea typeface="楷体" panose="02010609060101010101" pitchFamily="49" charset="-122"/>
            </a:endParaRPr>
          </a:p>
          <a:p>
            <a:pPr marL="342900" indent="-342900" defTabSz="1041400" eaLnBrk="0" fontAlgn="base" hangingPunct="0">
              <a:lnSpc>
                <a:spcPct val="125000"/>
              </a:lnSpc>
              <a:spcBef>
                <a:spcPct val="0"/>
              </a:spcBef>
              <a:spcAft>
                <a:spcPct val="0"/>
              </a:spcAft>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eaLnBrk="0" fontAlgn="base" hangingPunct="0">
              <a:lnSpc>
                <a:spcPct val="125000"/>
              </a:lnSpc>
              <a:spcBef>
                <a:spcPct val="0"/>
              </a:spcBef>
              <a:spcAft>
                <a:spcPct val="0"/>
              </a:spcAft>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更小尺度考察经济活动</a:t>
            </a:r>
          </a:p>
        </p:txBody>
      </p:sp>
      <p:pic>
        <p:nvPicPr>
          <p:cNvPr id="6" name="图片 34" descr="无标题"/>
          <p:cNvPicPr>
            <a:picLocks noChangeAspect="1" noChangeArrowheads="1"/>
          </p:cNvPicPr>
          <p:nvPr/>
        </p:nvPicPr>
        <p:blipFill>
          <a:blip r:embed="rId2">
            <a:extLst>
              <a:ext uri="{28A0092B-C50C-407E-A947-70E740481C1C}">
                <a14:useLocalDpi xmlns:a14="http://schemas.microsoft.com/office/drawing/2010/main" val="0"/>
              </a:ext>
            </a:extLst>
          </a:blip>
          <a:srcRect l="20583" t="11966" r="7817" b="11685"/>
          <a:stretch>
            <a:fillRect/>
          </a:stretch>
        </p:blipFill>
        <p:spPr bwMode="auto">
          <a:xfrm>
            <a:off x="4839618" y="1257816"/>
            <a:ext cx="3763713" cy="56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72147" y="7009076"/>
            <a:ext cx="11586960" cy="676532"/>
          </a:xfrm>
          <a:prstGeom prst="rect">
            <a:avLst/>
          </a:prstGeom>
        </p:spPr>
        <p:txBody>
          <a:bodyPr wrap="square">
            <a:spAutoFit/>
          </a:bodyPr>
          <a:lstStyle/>
          <a:p>
            <a:pPr marL="342900" indent="-342900" defTabSz="1041400" eaLnBrk="0" fontAlgn="base" hangingPunct="0">
              <a:lnSpc>
                <a:spcPct val="125000"/>
              </a:lnSpc>
              <a:spcBef>
                <a:spcPct val="0"/>
              </a:spcBef>
              <a:spcAft>
                <a:spcPct val="0"/>
              </a:spcAft>
              <a:buSzPct val="100000"/>
              <a:buFont typeface="Arial" pitchFamily="34" charset="0"/>
              <a:buChar char="•"/>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郭峰、熊云军、石庆玲、王靖一，</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数字经济与行政边界地区经济发展再考察：来自卫星灯光数据的证据</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管理世界</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期。</a:t>
            </a:r>
          </a:p>
        </p:txBody>
      </p:sp>
      <p:sp>
        <p:nvSpPr>
          <p:cNvPr id="9" name="标题 1">
            <a:extLst>
              <a:ext uri="{FF2B5EF4-FFF2-40B4-BE49-F238E27FC236}">
                <a16:creationId xmlns:a16="http://schemas.microsoft.com/office/drawing/2014/main" id="{D6BF7091-765C-F116-524F-07BF5BED1438}"/>
              </a:ext>
            </a:extLst>
          </p:cNvPr>
          <p:cNvSpPr txBox="1">
            <a:spLocks/>
          </p:cNvSpPr>
          <p:nvPr/>
        </p:nvSpPr>
        <p:spPr>
          <a:xfrm>
            <a:off x="67214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城市经济的衡量</a:t>
            </a:r>
          </a:p>
        </p:txBody>
      </p:sp>
    </p:spTree>
    <p:extLst>
      <p:ext uri="{BB962C8B-B14F-4D97-AF65-F5344CB8AC3E}">
        <p14:creationId xmlns:p14="http://schemas.microsoft.com/office/powerpoint/2010/main" val="29771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9FD67-E73D-0710-26C8-216B8691A02A}"/>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E74B515-7C49-A3EC-7078-F7DE1AC242C0}"/>
              </a:ext>
            </a:extLst>
          </p:cNvPr>
          <p:cNvSpPr>
            <a:spLocks noGrp="1"/>
          </p:cNvSpPr>
          <p:nvPr>
            <p:ph type="sldNum" sz="quarter" idx="4294967295"/>
          </p:nvPr>
        </p:nvSpPr>
        <p:spPr bwMode="auto">
          <a:xfrm>
            <a:off x="11090434" y="7240318"/>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8</a:t>
            </a:fld>
            <a:endParaRPr lang="en-US" altLang="zh-CN" dirty="0"/>
          </a:p>
        </p:txBody>
      </p:sp>
      <p:sp>
        <p:nvSpPr>
          <p:cNvPr id="3" name="内容占位符 2">
            <a:extLst>
              <a:ext uri="{FF2B5EF4-FFF2-40B4-BE49-F238E27FC236}">
                <a16:creationId xmlns:a16="http://schemas.microsoft.com/office/drawing/2014/main" id="{88EA6F44-2775-42A2-5A84-5BC61809273D}"/>
              </a:ext>
            </a:extLst>
          </p:cNvPr>
          <p:cNvSpPr>
            <a:spLocks noGrp="1"/>
          </p:cNvSpPr>
          <p:nvPr>
            <p:ph idx="1"/>
          </p:nvPr>
        </p:nvSpPr>
        <p:spPr>
          <a:xfrm>
            <a:off x="672148" y="1476375"/>
            <a:ext cx="12098655" cy="4990084"/>
          </a:xfrm>
        </p:spPr>
        <p:txBody>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边界地区的房价</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B5B8DFDB-29C5-FE32-6A1D-1E6E5244C71B}"/>
              </a:ext>
            </a:extLst>
          </p:cNvPr>
          <p:cNvSpPr/>
          <p:nvPr/>
        </p:nvSpPr>
        <p:spPr>
          <a:xfrm>
            <a:off x="672147" y="7009076"/>
            <a:ext cx="11586960" cy="368755"/>
          </a:xfrm>
          <a:prstGeom prst="rect">
            <a:avLst/>
          </a:prstGeom>
        </p:spPr>
        <p:txBody>
          <a:bodyPr wrap="square">
            <a:spAutoFit/>
          </a:bodyPr>
          <a:lstStyle/>
          <a:p>
            <a:pPr marL="342900" indent="-342900" defTabSz="1041400" eaLnBrk="0" fontAlgn="base" hangingPunct="0">
              <a:lnSpc>
                <a:spcPct val="125000"/>
              </a:lnSpc>
              <a:spcBef>
                <a:spcPct val="0"/>
              </a:spcBef>
              <a:spcAft>
                <a:spcPct val="0"/>
              </a:spcAft>
              <a:buSzPct val="100000"/>
              <a:buFont typeface="Arial" pitchFamily="34" charset="0"/>
              <a:buChar char="•"/>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张航，</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城市发展的行政制约：城区边界、公共品与房价</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经济学季刊</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5</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期。</a:t>
            </a:r>
          </a:p>
        </p:txBody>
      </p:sp>
      <p:sp>
        <p:nvSpPr>
          <p:cNvPr id="9" name="标题 1">
            <a:extLst>
              <a:ext uri="{FF2B5EF4-FFF2-40B4-BE49-F238E27FC236}">
                <a16:creationId xmlns:a16="http://schemas.microsoft.com/office/drawing/2014/main" id="{5C672105-2673-16CB-26C9-B5740B504AD5}"/>
              </a:ext>
            </a:extLst>
          </p:cNvPr>
          <p:cNvSpPr txBox="1">
            <a:spLocks/>
          </p:cNvSpPr>
          <p:nvPr/>
        </p:nvSpPr>
        <p:spPr>
          <a:xfrm>
            <a:off x="67214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城市经济的衡量</a:t>
            </a:r>
          </a:p>
        </p:txBody>
      </p:sp>
      <p:pic>
        <p:nvPicPr>
          <p:cNvPr id="7" name="图片 6">
            <a:extLst>
              <a:ext uri="{FF2B5EF4-FFF2-40B4-BE49-F238E27FC236}">
                <a16:creationId xmlns:a16="http://schemas.microsoft.com/office/drawing/2014/main" id="{7033F303-6AD1-C306-C31B-C3D2A20F3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139" y="1635609"/>
            <a:ext cx="7544188" cy="4654789"/>
          </a:xfrm>
          <a:prstGeom prst="rect">
            <a:avLst/>
          </a:prstGeom>
        </p:spPr>
      </p:pic>
    </p:spTree>
    <p:extLst>
      <p:ext uri="{BB962C8B-B14F-4D97-AF65-F5344CB8AC3E}">
        <p14:creationId xmlns:p14="http://schemas.microsoft.com/office/powerpoint/2010/main" val="170464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624" y="883054"/>
            <a:ext cx="12098655" cy="1260211"/>
          </a:xfrm>
        </p:spPr>
        <p:txBody>
          <a:bodyPr>
            <a:normAutofit/>
          </a:bodyPr>
          <a:lstStyle/>
          <a:p>
            <a:pPr marL="390525" indent="-390525" algn="l"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mn-cs"/>
              </a:rPr>
              <a:t>灯光作为贫困的衡量指标</a:t>
            </a:r>
          </a:p>
        </p:txBody>
      </p:sp>
      <p:sp>
        <p:nvSpPr>
          <p:cNvPr id="4" name="灯片编号占位符 3"/>
          <p:cNvSpPr>
            <a:spLocks noGrp="1"/>
          </p:cNvSpPr>
          <p:nvPr>
            <p:ph type="sldNum" sz="quarter" idx="4294967295"/>
          </p:nvPr>
        </p:nvSpPr>
        <p:spPr bwMode="auto">
          <a:xfrm>
            <a:off x="11087986" y="7177235"/>
            <a:ext cx="2352516" cy="353578"/>
          </a:xfrm>
          <a:prstGeom prst="rect">
            <a:avLst/>
          </a:prstGeom>
          <a:noFill/>
          <a:ln w="9525">
            <a:noFill/>
            <a:miter lim="800000"/>
            <a:headEnd/>
            <a:tailEnd/>
          </a:ln>
          <a:effectLst/>
        </p:spPr>
        <p:txBody>
          <a:bodyPr vert="horz" wrap="square" lIns="100823" tIns="50411" rIns="100823" bIns="50411" numCol="1" rtlCol="0" anchor="t" anchorCtr="0" compatLnSpc="1">
            <a:prstTxWarp prst="textNoShape">
              <a:avLst/>
            </a:prstTxWarp>
          </a:bodyPr>
          <a:lstStyle>
            <a:defPPr>
              <a:defRPr lang="en-US"/>
            </a:defPPr>
            <a:lvl1pPr algn="r" rtl="0" fontAlgn="base">
              <a:spcBef>
                <a:spcPct val="0"/>
              </a:spcBef>
              <a:spcAft>
                <a:spcPct val="0"/>
              </a:spcAft>
              <a:defRPr sz="1544" kern="1200">
                <a:solidFill>
                  <a:schemeClr val="tx1"/>
                </a:solidFill>
                <a:latin typeface="Arial" charset="0"/>
                <a:ea typeface="宋体" charset="-122"/>
                <a:cs typeface="+mn-cs"/>
              </a:defRPr>
            </a:lvl1pPr>
            <a:lvl2pPr marL="504110" algn="l" rtl="0" fontAlgn="base">
              <a:spcBef>
                <a:spcPct val="0"/>
              </a:spcBef>
              <a:spcAft>
                <a:spcPct val="0"/>
              </a:spcAft>
              <a:defRPr kern="1200">
                <a:solidFill>
                  <a:schemeClr val="tx1"/>
                </a:solidFill>
                <a:latin typeface="Arial" charset="0"/>
                <a:ea typeface="宋体" charset="-122"/>
                <a:cs typeface="+mn-cs"/>
              </a:defRPr>
            </a:lvl2pPr>
            <a:lvl3pPr marL="1008219" algn="l" rtl="0" fontAlgn="base">
              <a:spcBef>
                <a:spcPct val="0"/>
              </a:spcBef>
              <a:spcAft>
                <a:spcPct val="0"/>
              </a:spcAft>
              <a:defRPr kern="1200">
                <a:solidFill>
                  <a:schemeClr val="tx1"/>
                </a:solidFill>
                <a:latin typeface="Arial" charset="0"/>
                <a:ea typeface="宋体" charset="-122"/>
                <a:cs typeface="+mn-cs"/>
              </a:defRPr>
            </a:lvl3pPr>
            <a:lvl4pPr marL="1512329" algn="l" rtl="0" fontAlgn="base">
              <a:spcBef>
                <a:spcPct val="0"/>
              </a:spcBef>
              <a:spcAft>
                <a:spcPct val="0"/>
              </a:spcAft>
              <a:defRPr kern="1200">
                <a:solidFill>
                  <a:schemeClr val="tx1"/>
                </a:solidFill>
                <a:latin typeface="Arial" charset="0"/>
                <a:ea typeface="宋体" charset="-122"/>
                <a:cs typeface="+mn-cs"/>
              </a:defRPr>
            </a:lvl4pPr>
            <a:lvl5pPr marL="2016439" algn="l" rtl="0" fontAlgn="base">
              <a:spcBef>
                <a:spcPct val="0"/>
              </a:spcBef>
              <a:spcAft>
                <a:spcPct val="0"/>
              </a:spcAft>
              <a:defRPr kern="1200">
                <a:solidFill>
                  <a:schemeClr val="tx1"/>
                </a:solidFill>
                <a:latin typeface="Arial" charset="0"/>
                <a:ea typeface="宋体" charset="-122"/>
                <a:cs typeface="+mn-cs"/>
              </a:defRPr>
            </a:lvl5pPr>
            <a:lvl6pPr marL="2520550" algn="l" defTabSz="1008219" rtl="0" eaLnBrk="1" latinLnBrk="0" hangingPunct="1">
              <a:defRPr kern="1200">
                <a:solidFill>
                  <a:schemeClr val="tx1"/>
                </a:solidFill>
                <a:latin typeface="Arial" charset="0"/>
                <a:ea typeface="宋体" charset="-122"/>
                <a:cs typeface="+mn-cs"/>
              </a:defRPr>
            </a:lvl6pPr>
            <a:lvl7pPr marL="3024659" algn="l" defTabSz="1008219" rtl="0" eaLnBrk="1" latinLnBrk="0" hangingPunct="1">
              <a:defRPr kern="1200">
                <a:solidFill>
                  <a:schemeClr val="tx1"/>
                </a:solidFill>
                <a:latin typeface="Arial" charset="0"/>
                <a:ea typeface="宋体" charset="-122"/>
                <a:cs typeface="+mn-cs"/>
              </a:defRPr>
            </a:lvl7pPr>
            <a:lvl8pPr marL="3528769" algn="l" defTabSz="1008219" rtl="0" eaLnBrk="1" latinLnBrk="0" hangingPunct="1">
              <a:defRPr kern="1200">
                <a:solidFill>
                  <a:schemeClr val="tx1"/>
                </a:solidFill>
                <a:latin typeface="Arial" charset="0"/>
                <a:ea typeface="宋体" charset="-122"/>
                <a:cs typeface="+mn-cs"/>
              </a:defRPr>
            </a:lvl8pPr>
            <a:lvl9pPr marL="4032879" algn="l" defTabSz="1008219"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9</a:t>
            </a:fld>
            <a:endParaRPr lang="en-US" altLang="zh-CN"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939" y="1980431"/>
            <a:ext cx="8793259" cy="4710674"/>
          </a:xfrm>
        </p:spPr>
      </p:pic>
      <p:sp>
        <p:nvSpPr>
          <p:cNvPr id="10" name="矩形 9"/>
          <p:cNvSpPr/>
          <p:nvPr/>
        </p:nvSpPr>
        <p:spPr>
          <a:xfrm>
            <a:off x="816819" y="6799898"/>
            <a:ext cx="10733107" cy="584775"/>
          </a:xfrm>
          <a:prstGeom prst="rect">
            <a:avLst/>
          </a:prstGeom>
        </p:spPr>
        <p:txBody>
          <a:bodyPr wrap="square">
            <a:spAutoFit/>
          </a:bodyPr>
          <a:lstStyle/>
          <a:p>
            <a:r>
              <a:rPr lang="zh-CN" altLang="en-US" sz="1600" dirty="0">
                <a:latin typeface="Times New Roman" panose="02020603050405020304" pitchFamily="18" charset="0"/>
                <a:cs typeface="Times New Roman" panose="02020603050405020304" pitchFamily="18" charset="0"/>
              </a:rPr>
              <a:t>Jean, N., Burke, M., Xie, M., Davis, M., Lobell, D., Ermon, S., "Combining satellite imagery and machine learning to predict poverty", Science, 2016, 353(6301), 790-794.</a:t>
            </a:r>
          </a:p>
        </p:txBody>
      </p:sp>
      <p:sp>
        <p:nvSpPr>
          <p:cNvPr id="3" name="标题 1">
            <a:extLst>
              <a:ext uri="{FF2B5EF4-FFF2-40B4-BE49-F238E27FC236}">
                <a16:creationId xmlns:a16="http://schemas.microsoft.com/office/drawing/2014/main" id="{15A1E774-9862-2E54-A02F-A9E9C7046A02}"/>
              </a:ext>
            </a:extLst>
          </p:cNvPr>
          <p:cNvSpPr txBox="1">
            <a:spLocks/>
          </p:cNvSpPr>
          <p:nvPr/>
        </p:nvSpPr>
        <p:spPr>
          <a:xfrm>
            <a:off x="672147" y="144156"/>
            <a:ext cx="12098655" cy="1260211"/>
          </a:xfrm>
          <a:prstGeom prst="rect">
            <a:avLst/>
          </a:prstGeom>
        </p:spPr>
        <p:txBody>
          <a:bodyPr vert="horz" lIns="104306" tIns="52153" rIns="104306" bIns="52153" rtlCol="0" anchor="ctr">
            <a:normAutofit/>
          </a:bodyPr>
          <a:lstStyle>
            <a:lvl1pPr algn="ctr" defTabSz="1311226" rtl="0" eaLnBrk="1" latinLnBrk="0" hangingPunct="1">
              <a:spcBef>
                <a:spcPct val="0"/>
              </a:spcBef>
              <a:buNone/>
              <a:defRPr sz="6286" kern="1200">
                <a:solidFill>
                  <a:schemeClr val="tx1"/>
                </a:solidFill>
                <a:latin typeface="+mj-lt"/>
                <a:ea typeface="+mj-ea"/>
                <a:cs typeface="+mj-cs"/>
              </a:defRPr>
            </a:lvl1p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城市经济的衡量</a:t>
            </a:r>
          </a:p>
        </p:txBody>
      </p:sp>
    </p:spTree>
    <p:extLst>
      <p:ext uri="{BB962C8B-B14F-4D97-AF65-F5344CB8AC3E}">
        <p14:creationId xmlns:p14="http://schemas.microsoft.com/office/powerpoint/2010/main" val="760431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1838</Words>
  <Application>Microsoft Office PowerPoint</Application>
  <PresentationFormat>自定义</PresentationFormat>
  <Paragraphs>297</Paragraphs>
  <Slides>39</Slides>
  <Notes>6</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3" baseType="lpstr">
      <vt:lpstr>Tiempos Headline Medium</vt:lpstr>
      <vt:lpstr>等线</vt:lpstr>
      <vt:lpstr>华文楷体</vt:lpstr>
      <vt:lpstr>楷体</vt:lpstr>
      <vt:lpstr>宋体</vt:lpstr>
      <vt:lpstr>微软雅黑</vt:lpstr>
      <vt:lpstr>微软雅黑</vt:lpstr>
      <vt:lpstr>Arial</vt:lpstr>
      <vt:lpstr>Calibri</vt:lpstr>
      <vt:lpstr>Times</vt:lpstr>
      <vt:lpstr>Times New Roman</vt:lpstr>
      <vt:lpstr>Wingdings</vt:lpstr>
      <vt:lpstr>Office 主题</vt:lpstr>
      <vt:lpstr>Equation</vt:lpstr>
      <vt:lpstr>第4讲 城市让生活更美好 </vt:lpstr>
      <vt:lpstr>PowerPoint 演示文稿</vt:lpstr>
      <vt:lpstr>城市经济的好处</vt:lpstr>
      <vt:lpstr>城市病的再思考</vt:lpstr>
      <vt:lpstr>城市经济的衡量</vt:lpstr>
      <vt:lpstr>灯光作为经济活力指标</vt:lpstr>
      <vt:lpstr>PowerPoint 演示文稿</vt:lpstr>
      <vt:lpstr>PowerPoint 演示文稿</vt:lpstr>
      <vt:lpstr>灯光作为贫困的衡量指标</vt:lpstr>
      <vt:lpstr>手机作为衡量城市内部空间机构的指标</vt:lpstr>
      <vt:lpstr>其他大数据</vt:lpstr>
      <vt:lpstr>支付宝和微信让路边小店流动商贩也电子化</vt:lpstr>
      <vt:lpstr>兴趣点数据研究城市内部分业态空间结构</vt:lpstr>
      <vt:lpstr>共享单车也成为了一个重要数据来源</vt:lpstr>
      <vt:lpstr>共享单车也成为了一个重要数据来源</vt:lpstr>
      <vt:lpstr>大众点评网</vt:lpstr>
      <vt:lpstr>城市让生活更美好</vt:lpstr>
      <vt:lpstr>城市让商品更便宜</vt:lpstr>
      <vt:lpstr>马路越宽，消费越贫瘠</vt:lpstr>
      <vt:lpstr>PowerPoint 演示文稿</vt:lpstr>
      <vt:lpstr>PowerPoint 演示文稿</vt:lpstr>
      <vt:lpstr>PowerPoint 演示文稿</vt:lpstr>
      <vt:lpstr>双重差分法</vt:lpstr>
      <vt:lpstr>双重差分法</vt:lpstr>
      <vt:lpstr>双重差分法</vt:lpstr>
      <vt:lpstr>双重差分法</vt:lpstr>
      <vt:lpstr>双重差分法</vt:lpstr>
      <vt:lpstr>双重差分法</vt:lpstr>
      <vt:lpstr>双重差分法</vt:lpstr>
      <vt:lpstr>双重差分法</vt:lpstr>
      <vt:lpstr>双重差分法</vt:lpstr>
      <vt:lpstr>双重差分法</vt:lpstr>
      <vt:lpstr>双重差分法</vt:lpstr>
      <vt:lpstr>PowerPoint 演示文稿</vt:lpstr>
      <vt:lpstr>特殊类型的双重差分法</vt:lpstr>
      <vt:lpstr>特殊类型的双重差分法</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Feng Guo</cp:lastModifiedBy>
  <cp:revision>233</cp:revision>
  <dcterms:created xsi:type="dcterms:W3CDTF">2016-12-19T01:38:36Z</dcterms:created>
  <dcterms:modified xsi:type="dcterms:W3CDTF">2025-03-19T02:33:20Z</dcterms:modified>
</cp:coreProperties>
</file>