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671" r:id="rId2"/>
    <p:sldId id="944" r:id="rId3"/>
    <p:sldId id="940" r:id="rId4"/>
    <p:sldId id="941" r:id="rId5"/>
    <p:sldId id="913" r:id="rId6"/>
    <p:sldId id="942" r:id="rId7"/>
    <p:sldId id="826" r:id="rId8"/>
    <p:sldId id="916" r:id="rId9"/>
    <p:sldId id="917" r:id="rId10"/>
    <p:sldId id="912" r:id="rId11"/>
    <p:sldId id="914" r:id="rId12"/>
    <p:sldId id="918" r:id="rId13"/>
    <p:sldId id="946" r:id="rId14"/>
    <p:sldId id="920" r:id="rId15"/>
    <p:sldId id="915" r:id="rId16"/>
    <p:sldId id="910" r:id="rId17"/>
    <p:sldId id="921" r:id="rId18"/>
    <p:sldId id="922" r:id="rId19"/>
    <p:sldId id="919" r:id="rId20"/>
    <p:sldId id="911" r:id="rId21"/>
    <p:sldId id="834" r:id="rId22"/>
    <p:sldId id="909" r:id="rId23"/>
    <p:sldId id="924" r:id="rId24"/>
    <p:sldId id="926" r:id="rId25"/>
    <p:sldId id="923" r:id="rId26"/>
    <p:sldId id="928" r:id="rId27"/>
    <p:sldId id="930" r:id="rId28"/>
    <p:sldId id="931" r:id="rId29"/>
    <p:sldId id="935" r:id="rId30"/>
    <p:sldId id="937" r:id="rId31"/>
    <p:sldId id="933" r:id="rId32"/>
    <p:sldId id="934" r:id="rId33"/>
    <p:sldId id="947" r:id="rId34"/>
    <p:sldId id="948" r:id="rId35"/>
    <p:sldId id="950" r:id="rId36"/>
    <p:sldId id="932" r:id="rId37"/>
    <p:sldId id="949" r:id="rId38"/>
    <p:sldId id="938" r:id="rId39"/>
    <p:sldId id="939" r:id="rId40"/>
    <p:sldId id="847" r:id="rId41"/>
  </p:sldIdLst>
  <p:sldSz cx="13442950" cy="7561263"/>
  <p:notesSz cx="6858000" cy="9144000"/>
  <p:defaultTextStyle>
    <a:defPPr>
      <a:defRPr lang="zh-CN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59" d="100"/>
          <a:sy n="59" d="100"/>
        </p:scale>
        <p:origin x="732" y="64"/>
      </p:cViewPr>
      <p:guideLst>
        <p:guide orient="horz" pos="2382"/>
        <p:guide pos="42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C203A-DDBD-4F44-BDC5-2F77DAD483A6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1F9E-7F57-4E57-BC8F-7F8135BCA5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0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09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2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8221" y="2348894"/>
            <a:ext cx="11426508" cy="162077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16443" y="4284717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2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8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46139" y="302802"/>
            <a:ext cx="3024664" cy="645157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72147" y="302802"/>
            <a:ext cx="8849943" cy="645157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4BEF335-85EC-7128-D663-DE4216380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4" y="1044327"/>
            <a:ext cx="11201012" cy="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66502C1-4B4B-5744-3DF5-95B9B6198C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059" y="72022"/>
            <a:ext cx="1310599" cy="128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1900" y="4858813"/>
            <a:ext cx="11426508" cy="1501751"/>
          </a:xfrm>
        </p:spPr>
        <p:txBody>
          <a:bodyPr anchor="t"/>
          <a:lstStyle>
            <a:lvl1pPr algn="l">
              <a:defRPr sz="578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891">
                <a:solidFill>
                  <a:schemeClr val="tx1">
                    <a:tint val="75000"/>
                  </a:schemeClr>
                </a:solidFill>
              </a:defRPr>
            </a:lvl1pPr>
            <a:lvl2pPr marL="655613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11226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3pPr>
            <a:lvl4pPr marL="1966839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4pPr>
            <a:lvl5pPr marL="2622451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5pPr>
            <a:lvl6pPr marL="3278064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6pPr>
            <a:lvl7pPr marL="3933677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7pPr>
            <a:lvl8pPr marL="4589290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8pPr>
            <a:lvl9pPr marL="5244903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>
            <a:lvl1pPr>
              <a:defRPr sz="4023"/>
            </a:lvl1pPr>
            <a:lvl2pPr>
              <a:defRPr sz="3394"/>
            </a:lvl2pPr>
            <a:lvl3pPr>
              <a:defRPr sz="2891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>
            <a:lvl1pPr>
              <a:defRPr sz="4023"/>
            </a:lvl1pPr>
            <a:lvl2pPr>
              <a:defRPr sz="3394"/>
            </a:lvl2pPr>
            <a:lvl3pPr>
              <a:defRPr sz="2891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3394" b="1"/>
            </a:lvl1pPr>
            <a:lvl2pPr marL="655613" indent="0">
              <a:buNone/>
              <a:defRPr sz="2891" b="1"/>
            </a:lvl2pPr>
            <a:lvl3pPr marL="1311226" indent="0">
              <a:buNone/>
              <a:defRPr sz="2640" b="1"/>
            </a:lvl3pPr>
            <a:lvl4pPr marL="1966839" indent="0">
              <a:buNone/>
              <a:defRPr sz="2263" b="1"/>
            </a:lvl4pPr>
            <a:lvl5pPr marL="2622451" indent="0">
              <a:buNone/>
              <a:defRPr sz="2263" b="1"/>
            </a:lvl5pPr>
            <a:lvl6pPr marL="3278064" indent="0">
              <a:buNone/>
              <a:defRPr sz="2263" b="1"/>
            </a:lvl6pPr>
            <a:lvl7pPr marL="3933677" indent="0">
              <a:buNone/>
              <a:defRPr sz="2263" b="1"/>
            </a:lvl7pPr>
            <a:lvl8pPr marL="4589290" indent="0">
              <a:buNone/>
              <a:defRPr sz="2263" b="1"/>
            </a:lvl8pPr>
            <a:lvl9pPr marL="5244903" indent="0">
              <a:buNone/>
              <a:defRPr sz="226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3394"/>
            </a:lvl1pPr>
            <a:lvl2pPr>
              <a:defRPr sz="2891"/>
            </a:lvl2pPr>
            <a:lvl3pPr>
              <a:defRPr sz="2640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0" cy="705367"/>
          </a:xfrm>
        </p:spPr>
        <p:txBody>
          <a:bodyPr anchor="b"/>
          <a:lstStyle>
            <a:lvl1pPr marL="0" indent="0">
              <a:buNone/>
              <a:defRPr sz="3394" b="1"/>
            </a:lvl1pPr>
            <a:lvl2pPr marL="655613" indent="0">
              <a:buNone/>
              <a:defRPr sz="2891" b="1"/>
            </a:lvl2pPr>
            <a:lvl3pPr marL="1311226" indent="0">
              <a:buNone/>
              <a:defRPr sz="2640" b="1"/>
            </a:lvl3pPr>
            <a:lvl4pPr marL="1966839" indent="0">
              <a:buNone/>
              <a:defRPr sz="2263" b="1"/>
            </a:lvl4pPr>
            <a:lvl5pPr marL="2622451" indent="0">
              <a:buNone/>
              <a:defRPr sz="2263" b="1"/>
            </a:lvl5pPr>
            <a:lvl6pPr marL="3278064" indent="0">
              <a:buNone/>
              <a:defRPr sz="2263" b="1"/>
            </a:lvl6pPr>
            <a:lvl7pPr marL="3933677" indent="0">
              <a:buNone/>
              <a:defRPr sz="2263" b="1"/>
            </a:lvl7pPr>
            <a:lvl8pPr marL="4589290" indent="0">
              <a:buNone/>
              <a:defRPr sz="2263" b="1"/>
            </a:lvl8pPr>
            <a:lvl9pPr marL="5244903" indent="0">
              <a:buNone/>
              <a:defRPr sz="226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3394"/>
            </a:lvl1pPr>
            <a:lvl2pPr>
              <a:defRPr sz="2891"/>
            </a:lvl2pPr>
            <a:lvl3pPr>
              <a:defRPr sz="2640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89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3" cy="6453328"/>
          </a:xfrm>
        </p:spPr>
        <p:txBody>
          <a:bodyPr/>
          <a:lstStyle>
            <a:lvl1pPr>
              <a:defRPr sz="4651"/>
            </a:lvl1pPr>
            <a:lvl2pPr>
              <a:defRPr sz="4023"/>
            </a:lvl2pPr>
            <a:lvl3pPr>
              <a:defRPr sz="3394"/>
            </a:lvl3pPr>
            <a:lvl4pPr>
              <a:defRPr sz="2891"/>
            </a:lvl4pPr>
            <a:lvl5pPr>
              <a:defRPr sz="2891"/>
            </a:lvl5pPr>
            <a:lvl6pPr>
              <a:defRPr sz="2891"/>
            </a:lvl6pPr>
            <a:lvl7pPr>
              <a:defRPr sz="2891"/>
            </a:lvl7pPr>
            <a:lvl8pPr>
              <a:defRPr sz="2891"/>
            </a:lvl8pPr>
            <a:lvl9pPr>
              <a:defRPr sz="289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2011"/>
            </a:lvl1pPr>
            <a:lvl2pPr marL="655613" indent="0">
              <a:buNone/>
              <a:defRPr sz="1760"/>
            </a:lvl2pPr>
            <a:lvl3pPr marL="1311226" indent="0">
              <a:buNone/>
              <a:defRPr sz="1383"/>
            </a:lvl3pPr>
            <a:lvl4pPr marL="1966839" indent="0">
              <a:buNone/>
              <a:defRPr sz="1257"/>
            </a:lvl4pPr>
            <a:lvl5pPr marL="2622451" indent="0">
              <a:buNone/>
              <a:defRPr sz="1257"/>
            </a:lvl5pPr>
            <a:lvl6pPr marL="3278064" indent="0">
              <a:buNone/>
              <a:defRPr sz="1257"/>
            </a:lvl6pPr>
            <a:lvl7pPr marL="3933677" indent="0">
              <a:buNone/>
              <a:defRPr sz="1257"/>
            </a:lvl7pPr>
            <a:lvl8pPr marL="4589290" indent="0">
              <a:buNone/>
              <a:defRPr sz="1257"/>
            </a:lvl8pPr>
            <a:lvl9pPr marL="5244903" indent="0">
              <a:buNone/>
              <a:defRPr sz="125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89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4651"/>
            </a:lvl1pPr>
            <a:lvl2pPr marL="655613" indent="0">
              <a:buNone/>
              <a:defRPr sz="4023"/>
            </a:lvl2pPr>
            <a:lvl3pPr marL="1311226" indent="0">
              <a:buNone/>
              <a:defRPr sz="3394"/>
            </a:lvl3pPr>
            <a:lvl4pPr marL="1966839" indent="0">
              <a:buNone/>
              <a:defRPr sz="2891"/>
            </a:lvl4pPr>
            <a:lvl5pPr marL="2622451" indent="0">
              <a:buNone/>
              <a:defRPr sz="2891"/>
            </a:lvl5pPr>
            <a:lvl6pPr marL="3278064" indent="0">
              <a:buNone/>
              <a:defRPr sz="2891"/>
            </a:lvl6pPr>
            <a:lvl7pPr marL="3933677" indent="0">
              <a:buNone/>
              <a:defRPr sz="2891"/>
            </a:lvl7pPr>
            <a:lvl8pPr marL="4589290" indent="0">
              <a:buNone/>
              <a:defRPr sz="2891"/>
            </a:lvl8pPr>
            <a:lvl9pPr marL="5244903" indent="0">
              <a:buNone/>
              <a:defRPr sz="289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2011"/>
            </a:lvl1pPr>
            <a:lvl2pPr marL="655613" indent="0">
              <a:buNone/>
              <a:defRPr sz="1760"/>
            </a:lvl2pPr>
            <a:lvl3pPr marL="1311226" indent="0">
              <a:buNone/>
              <a:defRPr sz="1383"/>
            </a:lvl3pPr>
            <a:lvl4pPr marL="1966839" indent="0">
              <a:buNone/>
              <a:defRPr sz="1257"/>
            </a:lvl4pPr>
            <a:lvl5pPr marL="2622451" indent="0">
              <a:buNone/>
              <a:defRPr sz="1257"/>
            </a:lvl5pPr>
            <a:lvl6pPr marL="3278064" indent="0">
              <a:buNone/>
              <a:defRPr sz="1257"/>
            </a:lvl6pPr>
            <a:lvl7pPr marL="3933677" indent="0">
              <a:buNone/>
              <a:defRPr sz="1257"/>
            </a:lvl7pPr>
            <a:lvl8pPr marL="4589290" indent="0">
              <a:buNone/>
              <a:defRPr sz="1257"/>
            </a:lvl8pPr>
            <a:lvl9pPr marL="5244903" indent="0">
              <a:buNone/>
              <a:defRPr sz="125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2148" y="1764295"/>
            <a:ext cx="12098655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72148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1C42-1154-4835-8469-74CEE61A2023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93009" y="7008172"/>
            <a:ext cx="425693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634114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1226" rtl="0" eaLnBrk="1" latinLnBrk="0" hangingPunct="1">
        <a:spcBef>
          <a:spcPct val="0"/>
        </a:spcBef>
        <a:buNone/>
        <a:defRPr sz="6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710" indent="-491710" algn="l" defTabSz="1311226" rtl="0" eaLnBrk="1" latinLnBrk="0" hangingPunct="1">
        <a:spcBef>
          <a:spcPct val="20000"/>
        </a:spcBef>
        <a:buFont typeface="Arial" pitchFamily="34" charset="0"/>
        <a:buChar char="•"/>
        <a:defRPr sz="4651" kern="1200">
          <a:solidFill>
            <a:schemeClr val="tx1"/>
          </a:solidFill>
          <a:latin typeface="+mn-lt"/>
          <a:ea typeface="+mn-ea"/>
          <a:cs typeface="+mn-cs"/>
        </a:defRPr>
      </a:lvl1pPr>
      <a:lvl2pPr marL="1065371" indent="-409758" algn="l" defTabSz="1311226" rtl="0" eaLnBrk="1" latinLnBrk="0" hangingPunct="1">
        <a:spcBef>
          <a:spcPct val="20000"/>
        </a:spcBef>
        <a:buFont typeface="Arial" pitchFamily="34" charset="0"/>
        <a:buChar char="–"/>
        <a:defRPr sz="4023" kern="1200">
          <a:solidFill>
            <a:schemeClr val="tx1"/>
          </a:solidFill>
          <a:latin typeface="+mn-lt"/>
          <a:ea typeface="+mn-ea"/>
          <a:cs typeface="+mn-cs"/>
        </a:defRPr>
      </a:lvl2pPr>
      <a:lvl3pPr marL="1639032" indent="-327806" algn="l" defTabSz="1311226" rtl="0" eaLnBrk="1" latinLnBrk="0" hangingPunct="1">
        <a:spcBef>
          <a:spcPct val="20000"/>
        </a:spcBef>
        <a:buFont typeface="Arial" pitchFamily="34" charset="0"/>
        <a:buChar char="•"/>
        <a:defRPr sz="3394" kern="1200">
          <a:solidFill>
            <a:schemeClr val="tx1"/>
          </a:solidFill>
          <a:latin typeface="+mn-lt"/>
          <a:ea typeface="+mn-ea"/>
          <a:cs typeface="+mn-cs"/>
        </a:defRPr>
      </a:lvl3pPr>
      <a:lvl4pPr marL="2294645" indent="-327806" algn="l" defTabSz="1311226" rtl="0" eaLnBrk="1" latinLnBrk="0" hangingPunct="1">
        <a:spcBef>
          <a:spcPct val="20000"/>
        </a:spcBef>
        <a:buFont typeface="Arial" pitchFamily="34" charset="0"/>
        <a:buChar char="–"/>
        <a:defRPr sz="2891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8" indent="-327806" algn="l" defTabSz="1311226" rtl="0" eaLnBrk="1" latinLnBrk="0" hangingPunct="1">
        <a:spcBef>
          <a:spcPct val="20000"/>
        </a:spcBef>
        <a:buFont typeface="Arial" pitchFamily="34" charset="0"/>
        <a:buChar char="»"/>
        <a:defRPr sz="2891" kern="1200">
          <a:solidFill>
            <a:schemeClr val="tx1"/>
          </a:solidFill>
          <a:latin typeface="+mn-lt"/>
          <a:ea typeface="+mn-ea"/>
          <a:cs typeface="+mn-cs"/>
        </a:defRPr>
      </a:lvl5pPr>
      <a:lvl6pPr marL="3605871" indent="-327806" algn="l" defTabSz="1311226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6pPr>
      <a:lvl7pPr marL="4261484" indent="-327806" algn="l" defTabSz="1311226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7pPr>
      <a:lvl8pPr marL="4917096" indent="-327806" algn="l" defTabSz="1311226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8pPr>
      <a:lvl9pPr marL="5572709" indent="-327806" algn="l" defTabSz="1311226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55613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11226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966839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22451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278064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933677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589290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244903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财大ppt模板\B10PPT模板（二）宽屏-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" y="278"/>
            <a:ext cx="13440884" cy="75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1"/>
          <p:cNvSpPr txBox="1">
            <a:spLocks noChangeArrowheads="1"/>
          </p:cNvSpPr>
          <p:nvPr/>
        </p:nvSpPr>
        <p:spPr bwMode="auto">
          <a:xfrm>
            <a:off x="1005866" y="3855727"/>
            <a:ext cx="11432978" cy="322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528" b="1" dirty="0">
                <a:latin typeface="楷体" panose="02010609060101010101" pitchFamily="49" charset="-122"/>
                <a:ea typeface="楷体" panose="02010609060101010101" pitchFamily="49" charset="-122"/>
              </a:rPr>
              <a:t>郭峰</a:t>
            </a:r>
            <a:endParaRPr lang="en-US" altLang="zh-CN" sz="3528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315" dirty="0">
                <a:latin typeface="楷体" panose="02010609060101010101" pitchFamily="49" charset="-122"/>
                <a:ea typeface="楷体" panose="02010609060101010101" pitchFamily="49" charset="-122"/>
              </a:rPr>
              <a:t>上海财经大学公共经济与管理学院</a:t>
            </a:r>
            <a:endParaRPr lang="en-US" altLang="zh-CN" sz="231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315" dirty="0">
                <a:latin typeface="楷体" panose="02010609060101010101" pitchFamily="49" charset="-122"/>
                <a:ea typeface="楷体" panose="02010609060101010101" pitchFamily="49" charset="-122"/>
              </a:rPr>
              <a:t>上海财经大学数实融合与智能决策交叉实验室</a:t>
            </a:r>
            <a:endParaRPr lang="en-US" altLang="zh-CN" sz="231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315" dirty="0">
                <a:latin typeface="楷体" panose="02010609060101010101" pitchFamily="49" charset="-122"/>
                <a:ea typeface="楷体" panose="02010609060101010101" pitchFamily="49" charset="-122"/>
              </a:rPr>
              <a:t>2025</a:t>
            </a:r>
            <a:r>
              <a:rPr lang="zh-CN" altLang="en-US" sz="2315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315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315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en-US" altLang="zh-CN" sz="231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3528" b="1" i="1" dirty="0">
              <a:latin typeface="Times New Roman" panose="02020603050405020304" pitchFamily="18" charset="0"/>
            </a:endParaRPr>
          </a:p>
        </p:txBody>
      </p:sp>
      <p:pic>
        <p:nvPicPr>
          <p:cNvPr id="307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" y="425663"/>
            <a:ext cx="1943133" cy="18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1" y="362645"/>
            <a:ext cx="3231554" cy="6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标题 1"/>
          <p:cNvSpPr>
            <a:spLocks noGrp="1" noChangeArrowheads="1"/>
          </p:cNvSpPr>
          <p:nvPr>
            <p:ph type="ctrTitle"/>
          </p:nvPr>
        </p:nvSpPr>
        <p:spPr>
          <a:xfrm>
            <a:off x="845765" y="1933774"/>
            <a:ext cx="11425975" cy="198864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6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 青山绿水就是金山银山</a:t>
            </a:r>
            <a:br>
              <a:rPr lang="en-US" altLang="zh-CN" sz="3600" b="1" dirty="0"/>
            </a:br>
            <a:endParaRPr lang="zh-CN" altLang="en-US" sz="2800" b="1" dirty="0">
              <a:solidFill>
                <a:srgbClr val="7C1D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02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47" y="924928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雾霾天中买房：不理智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15" y="2052439"/>
            <a:ext cx="9227868" cy="4432162"/>
          </a:xfrm>
        </p:spPr>
      </p:pic>
      <p:sp>
        <p:nvSpPr>
          <p:cNvPr id="14" name="矩形 13"/>
          <p:cNvSpPr/>
          <p:nvPr/>
        </p:nvSpPr>
        <p:spPr>
          <a:xfrm>
            <a:off x="1320875" y="6742231"/>
            <a:ext cx="10245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Qin. Y., Wu, J., Yan, J., “Negotiating housing deal on a polluted day: Consequences and possible explanations”, </a:t>
            </a:r>
            <a:r>
              <a:rPr lang="en-US" altLang="zh-CN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Environmental Economics and Management</a:t>
            </a:r>
            <a:r>
              <a:rPr lang="en-US" altLang="zh-CN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2019, 94, 161-187.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FA70D3F3-B51B-FF58-01F8-C73F131F90C6}"/>
              </a:ext>
            </a:extLst>
          </p:cNvPr>
          <p:cNvSpPr txBox="1"/>
          <p:nvPr/>
        </p:nvSpPr>
        <p:spPr>
          <a:xfrm>
            <a:off x="600795" y="219421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空气污染的危害</a:t>
            </a:r>
          </a:p>
        </p:txBody>
      </p:sp>
    </p:spTree>
    <p:extLst>
      <p:ext uri="{BB962C8B-B14F-4D97-AF65-F5344CB8AC3E}">
        <p14:creationId xmlns:p14="http://schemas.microsoft.com/office/powerpoint/2010/main" val="281071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3809" y="758798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雾霾天中的分析师调研：变保守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77100" y="717723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87" y="1764407"/>
            <a:ext cx="7665698" cy="5211399"/>
          </a:xfrm>
        </p:spPr>
      </p:pic>
      <p:sp>
        <p:nvSpPr>
          <p:cNvPr id="5" name="矩形 4"/>
          <p:cNvSpPr/>
          <p:nvPr/>
        </p:nvSpPr>
        <p:spPr>
          <a:xfrm>
            <a:off x="653809" y="6884847"/>
            <a:ext cx="11089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Dong, R., </a:t>
            </a:r>
            <a:r>
              <a:rPr lang="en-US" altLang="zh-CN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Fisman</a:t>
            </a:r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R., Wang, Y., and Xu, N., 2019, Air Pollution, Affect, and Forecasting Bias: Evidence from Chinese Financial Analysts. Journal of Financial Economics, forthcoming.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A7560C70-2DA2-0441-7AF6-CD6BBD551210}"/>
              </a:ext>
            </a:extLst>
          </p:cNvPr>
          <p:cNvSpPr txBox="1"/>
          <p:nvPr/>
        </p:nvSpPr>
        <p:spPr>
          <a:xfrm>
            <a:off x="600795" y="219421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空气污染的危害</a:t>
            </a:r>
          </a:p>
        </p:txBody>
      </p:sp>
    </p:spTree>
    <p:extLst>
      <p:ext uri="{BB962C8B-B14F-4D97-AF65-F5344CB8AC3E}">
        <p14:creationId xmlns:p14="http://schemas.microsoft.com/office/powerpoint/2010/main" val="356667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0997" y="883398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雾霾天中刷微博：睡不着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87986" y="7199006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176859" y="6738707"/>
            <a:ext cx="10513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Heyes</a:t>
            </a:r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A., Zhu, M., “Air pollution as a cause of sleeplessness: Social media evidence from a panel of Chinese cities”, Journal of Environmental Economics and Management, 2019, 98.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39" y="2144234"/>
            <a:ext cx="8688796" cy="4176464"/>
          </a:xfrm>
        </p:spPr>
      </p:pic>
      <p:sp>
        <p:nvSpPr>
          <p:cNvPr id="3" name="文本框 4">
            <a:extLst>
              <a:ext uri="{FF2B5EF4-FFF2-40B4-BE49-F238E27FC236}">
                <a16:creationId xmlns:a16="http://schemas.microsoft.com/office/drawing/2014/main" id="{8141696A-7A37-8062-80F9-D20367B29546}"/>
              </a:ext>
            </a:extLst>
          </p:cNvPr>
          <p:cNvSpPr txBox="1"/>
          <p:nvPr/>
        </p:nvSpPr>
        <p:spPr>
          <a:xfrm>
            <a:off x="600795" y="219421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空气污染的危害</a:t>
            </a:r>
          </a:p>
        </p:txBody>
      </p:sp>
    </p:spTree>
    <p:extLst>
      <p:ext uri="{BB962C8B-B14F-4D97-AF65-F5344CB8AC3E}">
        <p14:creationId xmlns:p14="http://schemas.microsoft.com/office/powerpoint/2010/main" val="229186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64492-C6B7-AA5C-2BA8-642711142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02963-A2EB-243D-405E-BAF2C7BC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97" y="883398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雾霾天中还款日：忘还钱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F95CE4-DF04-DEF2-E709-994B466E4A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87986" y="7199006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6A753CB-292D-4C74-6C0A-33C177064570}"/>
              </a:ext>
            </a:extLst>
          </p:cNvPr>
          <p:cNvSpPr/>
          <p:nvPr/>
        </p:nvSpPr>
        <p:spPr>
          <a:xfrm>
            <a:off x="1176859" y="6738707"/>
            <a:ext cx="10513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Li, J., Li, K., and Ren, </a:t>
            </a:r>
            <a:r>
              <a:rPr lang="en-US" altLang="zh-CN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Y.,Missing</a:t>
            </a:r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repayments on haze days: Evidence from China</a:t>
            </a:r>
            <a:r>
              <a:rPr lang="zh-CN" altLang="en-US" sz="16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Journal of Development Economics</a:t>
            </a:r>
            <a:r>
              <a:rPr lang="zh-CN" altLang="en-US" sz="16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2025,103491.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D45E30ED-DE80-C8C2-FC04-167324D7D375}"/>
              </a:ext>
            </a:extLst>
          </p:cNvPr>
          <p:cNvSpPr txBox="1"/>
          <p:nvPr/>
        </p:nvSpPr>
        <p:spPr>
          <a:xfrm>
            <a:off x="600795" y="219421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空气污染的危害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1CA9CA1D-8E7A-2BFC-44B0-CC4F055F0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27" y="1783897"/>
            <a:ext cx="6858352" cy="4692891"/>
          </a:xfrm>
        </p:spPr>
      </p:pic>
    </p:spTree>
    <p:extLst>
      <p:ext uri="{BB962C8B-B14F-4D97-AF65-F5344CB8AC3E}">
        <p14:creationId xmlns:p14="http://schemas.microsoft.com/office/powerpoint/2010/main" val="112141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47" y="859829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雾霾天中听音乐：空虚冷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55328" y="7207884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9BBCAD82-52E0-2D0E-0E86-205748D47C6B}"/>
              </a:ext>
            </a:extLst>
          </p:cNvPr>
          <p:cNvSpPr txBox="1"/>
          <p:nvPr/>
        </p:nvSpPr>
        <p:spPr>
          <a:xfrm>
            <a:off x="600795" y="219421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空气污染的危害</a:t>
            </a:r>
          </a:p>
        </p:txBody>
      </p:sp>
      <p:pic>
        <p:nvPicPr>
          <p:cNvPr id="1026" name="Picture 2" descr="图片">
            <a:extLst>
              <a:ext uri="{FF2B5EF4-FFF2-40B4-BE49-F238E27FC236}">
                <a16:creationId xmlns:a16="http://schemas.microsoft.com/office/drawing/2014/main" id="{494687D8-A6CA-0F2F-C3E6-D5044B6D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79" y="1851495"/>
            <a:ext cx="7128792" cy="55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7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47" y="854081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冬天北方集中供暖：折阳寿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87986" y="7227471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59" y="1950117"/>
            <a:ext cx="3848606" cy="3661027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75" y="2267854"/>
            <a:ext cx="3731854" cy="32365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82193" y="6315985"/>
            <a:ext cx="11678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Chen, Y., </a:t>
            </a:r>
            <a:r>
              <a:rPr lang="en-US" altLang="zh-CN" sz="16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Ebenstein</a:t>
            </a:r>
            <a:r>
              <a:rPr lang="en-US" altLang="zh-CN" sz="1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A., Greenstone, M., Li, H., “Evidence on the impact of sustained exposure to air pollution on life expectancy from China's </a:t>
            </a:r>
            <a:r>
              <a:rPr lang="en-US" altLang="zh-CN" sz="16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Huai</a:t>
            </a:r>
            <a:r>
              <a:rPr lang="en-US" altLang="zh-CN" sz="1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 policy”, Proceedings of the National Academy of Sciences of the United States of America, 2013, 110(32), 12936-12941.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EB79F06B-BB5A-EB8F-233D-7356D4DD874A}"/>
              </a:ext>
            </a:extLst>
          </p:cNvPr>
          <p:cNvSpPr txBox="1"/>
          <p:nvPr/>
        </p:nvSpPr>
        <p:spPr>
          <a:xfrm>
            <a:off x="600795" y="219421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空气污染的危害</a:t>
            </a:r>
          </a:p>
        </p:txBody>
      </p:sp>
    </p:spTree>
    <p:extLst>
      <p:ext uri="{BB962C8B-B14F-4D97-AF65-F5344CB8AC3E}">
        <p14:creationId xmlns:p14="http://schemas.microsoft.com/office/powerpoint/2010/main" val="402055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457200" indent="-457200" defTabSz="1042988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空气污染的规避</a:t>
            </a:r>
          </a:p>
        </p:txBody>
      </p:sp>
    </p:spTree>
    <p:extLst>
      <p:ext uri="{BB962C8B-B14F-4D97-AF65-F5344CB8AC3E}">
        <p14:creationId xmlns:p14="http://schemas.microsoft.com/office/powerpoint/2010/main" val="350351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47" y="777238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雾霾天中的干饭人：点外卖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59" y="2021736"/>
            <a:ext cx="6734919" cy="4765779"/>
          </a:xfr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E20CA0-5102-E8D8-36A3-3D98C102B19F}"/>
              </a:ext>
            </a:extLst>
          </p:cNvPr>
          <p:cNvSpPr txBox="1"/>
          <p:nvPr/>
        </p:nvSpPr>
        <p:spPr>
          <a:xfrm>
            <a:off x="647619" y="219421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空气污染的规避</a:t>
            </a:r>
          </a:p>
        </p:txBody>
      </p:sp>
    </p:spTree>
    <p:extLst>
      <p:ext uri="{BB962C8B-B14F-4D97-AF65-F5344CB8AC3E}">
        <p14:creationId xmlns:p14="http://schemas.microsoft.com/office/powerpoint/2010/main" val="305837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CE0375-F032-4187-940D-C93A7801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782366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雾霾天中逛淘宝：买口罩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A9B562-8168-4BD4-85EE-8970A176A139}"/>
              </a:ext>
            </a:extLst>
          </p:cNvPr>
          <p:cNvSpPr txBox="1"/>
          <p:nvPr/>
        </p:nvSpPr>
        <p:spPr>
          <a:xfrm>
            <a:off x="910890" y="6726121"/>
            <a:ext cx="114086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en-US" altLang="zh-CN" sz="1600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Sun</a:t>
            </a:r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, C., Kahn, M., Zheng, S., ”Self-Protection Investment Exacerbates Air Pollution Exposure Inequality in China”,  </a:t>
            </a:r>
            <a:r>
              <a:rPr lang="en-US" altLang="zh-CN" sz="1600" i="1" dirty="0">
                <a:solidFill>
                  <a:srgbClr val="333333"/>
                </a:solidFill>
                <a:latin typeface="times new roman" panose="02020603050405020304" pitchFamily="18" charset="0"/>
              </a:rPr>
              <a:t>Ecological Economics</a:t>
            </a:r>
            <a:r>
              <a:rPr lang="en-US" altLang="zh-CN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, 2017.</a:t>
            </a:r>
            <a:endParaRPr lang="zh-CN" altLang="en-US" sz="1600" dirty="0"/>
          </a:p>
        </p:txBody>
      </p:sp>
      <p:pic>
        <p:nvPicPr>
          <p:cNvPr id="10" name="内容占位符 4">
            <a:extLst>
              <a:ext uri="{FF2B5EF4-FFF2-40B4-BE49-F238E27FC236}">
                <a16:creationId xmlns:a16="http://schemas.microsoft.com/office/drawing/2014/main" id="{93BEB12D-6CAB-4F29-A133-4273392DB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47" y="1692399"/>
            <a:ext cx="7016889" cy="488318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F4F6217-C8E1-CFEB-A2A0-7954039D19F5}"/>
              </a:ext>
            </a:extLst>
          </p:cNvPr>
          <p:cNvSpPr txBox="1"/>
          <p:nvPr/>
        </p:nvSpPr>
        <p:spPr>
          <a:xfrm>
            <a:off x="647619" y="219421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空气污染的规避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BED362-5DA6-809F-14A0-204F6B9AD568}"/>
              </a:ext>
            </a:extLst>
          </p:cNvPr>
          <p:cNvSpPr txBox="1">
            <a:spLocks/>
          </p:cNvSpPr>
          <p:nvPr/>
        </p:nvSpPr>
        <p:spPr bwMode="auto">
          <a:xfrm>
            <a:off x="11090434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1043056" rtl="0" eaLnBrk="1" fontAlgn="base" latinLnBrk="0" hangingPunct="1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defTabSz="1043056" rtl="0" eaLnBrk="1" fontAlgn="base" latinLnBrk="0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defTabSz="1043056" rtl="0" eaLnBrk="1" fontAlgn="base" latinLnBrk="0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defTabSz="1043056" rtl="0" eaLnBrk="1" fontAlgn="base" latinLnBrk="0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defTabSz="1043056" rtl="0" eaLnBrk="1" fontAlgn="base" latinLnBrk="0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489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795" y="756295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雾霾天中刷百度：想移民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846045" y="6658170"/>
            <a:ext cx="11420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Qin, Y., and Zhu, H., "Run away? Air pollution and emigration interests in China," Journal of Population Economics,  2018, 31(1), 235-266.</a:t>
            </a:r>
          </a:p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15" y="1839080"/>
            <a:ext cx="5818547" cy="4819090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CC1E420-A114-5111-DBA9-2418FB7E2D6D}"/>
              </a:ext>
            </a:extLst>
          </p:cNvPr>
          <p:cNvSpPr txBox="1"/>
          <p:nvPr/>
        </p:nvSpPr>
        <p:spPr>
          <a:xfrm>
            <a:off x="647619" y="219421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空气污染的规避</a:t>
            </a:r>
          </a:p>
        </p:txBody>
      </p:sp>
    </p:spTree>
    <p:extLst>
      <p:ext uri="{BB962C8B-B14F-4D97-AF65-F5344CB8AC3E}">
        <p14:creationId xmlns:p14="http://schemas.microsoft.com/office/powerpoint/2010/main" val="250004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457200" indent="-457200" defTabSz="1042988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环境污染与气候变化</a:t>
            </a:r>
          </a:p>
        </p:txBody>
      </p:sp>
    </p:spTree>
    <p:extLst>
      <p:ext uri="{BB962C8B-B14F-4D97-AF65-F5344CB8AC3E}">
        <p14:creationId xmlns:p14="http://schemas.microsoft.com/office/powerpoint/2010/main" val="1167019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457200" indent="-457200" defTabSz="1042988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空气污染的治理</a:t>
            </a:r>
          </a:p>
        </p:txBody>
      </p:sp>
    </p:spTree>
    <p:extLst>
      <p:ext uri="{BB962C8B-B14F-4D97-AF65-F5344CB8AC3E}">
        <p14:creationId xmlns:p14="http://schemas.microsoft.com/office/powerpoint/2010/main" val="91016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67904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72803" y="1332359"/>
            <a:ext cx="11161895" cy="5112680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环境治理是一个系统性工程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环境治理需要社会各界共同努力，当然政府责任最重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政府的治理，需要久久为功，而不是动员式的治理，更不是数据式的治理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zh-CN" altLang="en-US" sz="3017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16755C-0E30-633F-65EC-24AA2C3C7F03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空气污染的治理</a:t>
            </a:r>
          </a:p>
        </p:txBody>
      </p:sp>
    </p:spTree>
    <p:extLst>
      <p:ext uri="{BB962C8B-B14F-4D97-AF65-F5344CB8AC3E}">
        <p14:creationId xmlns:p14="http://schemas.microsoft.com/office/powerpoint/2010/main" val="2072535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47" y="828303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政治性蓝天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17723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99" y="1836415"/>
            <a:ext cx="9897610" cy="5237450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AF0DD96-4E3F-D990-8DBE-2E6865E1EA45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空气污染的治理</a:t>
            </a:r>
          </a:p>
        </p:txBody>
      </p:sp>
    </p:spTree>
    <p:extLst>
      <p:ext uri="{BB962C8B-B14F-4D97-AF65-F5344CB8AC3E}">
        <p14:creationId xmlns:p14="http://schemas.microsoft.com/office/powerpoint/2010/main" val="3109912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47" y="756295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政治性蓝天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71" y="1581201"/>
            <a:ext cx="7402244" cy="5855682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B5D34D-A594-2062-4A7B-A3BC1C910443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空气污染的治理</a:t>
            </a:r>
          </a:p>
        </p:txBody>
      </p:sp>
    </p:spTree>
    <p:extLst>
      <p:ext uri="{BB962C8B-B14F-4D97-AF65-F5344CB8AC3E}">
        <p14:creationId xmlns:p14="http://schemas.microsoft.com/office/powerpoint/2010/main" val="14405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8787" y="756295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政治性蓝天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72908" y="7148632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03" y="1692399"/>
            <a:ext cx="7882627" cy="5386209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E9D063A-0B93-682E-6CA4-BA82E266908D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空气污染的治理</a:t>
            </a:r>
          </a:p>
        </p:txBody>
      </p:sp>
    </p:spTree>
    <p:extLst>
      <p:ext uri="{BB962C8B-B14F-4D97-AF65-F5344CB8AC3E}">
        <p14:creationId xmlns:p14="http://schemas.microsoft.com/office/powerpoint/2010/main" val="81782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795" y="756295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政治性蓝天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17723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87" y="1716390"/>
            <a:ext cx="8274510" cy="5651490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34B82AB-4852-2B1D-64E2-4A79B8B15EB9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空气污染的治理</a:t>
            </a:r>
          </a:p>
        </p:txBody>
      </p:sp>
    </p:spTree>
    <p:extLst>
      <p:ext uri="{BB962C8B-B14F-4D97-AF65-F5344CB8AC3E}">
        <p14:creationId xmlns:p14="http://schemas.microsoft.com/office/powerpoint/2010/main" val="4247095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795" y="756295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数据性蓝天</a:t>
            </a:r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011" y="1563013"/>
            <a:ext cx="7513419" cy="539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88827" y="6804967"/>
            <a:ext cx="11089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Ghanem</a:t>
            </a:r>
            <a:r>
              <a:rPr lang="en-US" altLang="zh-CN" sz="1600" dirty="0"/>
              <a:t>, D., Zhang, J., “‘Effortless Perfection:’ Do Chinese cities manipulate air pollution data”, Journal of Environmental Economics and Management,2014.</a:t>
            </a:r>
            <a:endParaRPr lang="zh-CN" altLang="en-US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62CC21-98EB-E80B-6CF7-1AC64A4F530A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空气污染的治理</a:t>
            </a: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58370587-7881-EA0C-76F1-1DB03DE19F9D}"/>
              </a:ext>
            </a:extLst>
          </p:cNvPr>
          <p:cNvSpPr txBox="1">
            <a:spLocks/>
          </p:cNvSpPr>
          <p:nvPr/>
        </p:nvSpPr>
        <p:spPr bwMode="auto">
          <a:xfrm>
            <a:off x="11090434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1043056" rtl="0" eaLnBrk="1" fontAlgn="base" latinLnBrk="0" hangingPunct="1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defTabSz="1043056" rtl="0" eaLnBrk="1" fontAlgn="base" latinLnBrk="0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defTabSz="1043056" rtl="0" eaLnBrk="1" fontAlgn="base" latinLnBrk="0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defTabSz="1043056" rtl="0" eaLnBrk="1" fontAlgn="base" latinLnBrk="0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defTabSz="1043056" rtl="0" eaLnBrk="1" fontAlgn="base" latinLnBrk="0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5479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pPr marL="457200" indent="-457200" defTabSz="1042988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因果识别的工具变量法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zh-CN" altLang="en-US" sz="3017" dirty="0"/>
          </a:p>
        </p:txBody>
      </p:sp>
    </p:spTree>
    <p:extLst>
      <p:ext uri="{BB962C8B-B14F-4D97-AF65-F5344CB8AC3E}">
        <p14:creationId xmlns:p14="http://schemas.microsoft.com/office/powerpoint/2010/main" val="364726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199006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0795" y="1188343"/>
            <a:ext cx="11233904" cy="4867538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内生性问题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在反事实因果的框架之下，基于调查数据和运行数据的社会学定量分析要进行因果推断，难度极大。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其主要原因在于，社会学家一旦要证明某个他们所感兴趣的“因”会带来一定的“果”，就必须面对一个永恒挑战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:“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内生性”问题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endogeneity)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如果某个潜在的、无法观测的干扰项，既影响“因，又影响“果”，那么，利用最小二乘法模型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简称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OLS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模型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进行回归分析所得到的估计量就会是有偏误的，而不具有因果推断力。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zh-CN" altLang="en-US" sz="3017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71F0DC1-A4EA-1ED6-BD67-124A75A138DB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因果识别的工具变量法</a:t>
            </a:r>
          </a:p>
        </p:txBody>
      </p:sp>
    </p:spTree>
    <p:extLst>
      <p:ext uri="{BB962C8B-B14F-4D97-AF65-F5344CB8AC3E}">
        <p14:creationId xmlns:p14="http://schemas.microsoft.com/office/powerpoint/2010/main" val="1450133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30395" y="1077145"/>
            <a:ext cx="11089887" cy="6858418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工具变量作为一个外生变动源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的影响，既有内生的成分，又有外生的成分，因此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的变动，究竟多大程度上可以归因为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的变动，讲不清楚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但如果是模型之外的一个变动源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发生变动，导致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变动，进而引发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发生的变动幅度，就可以认为是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的因果影响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zh-CN" altLang="en-US" sz="3017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19" y="4068663"/>
            <a:ext cx="3785040" cy="30713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DD20515-D65C-023C-2D11-7A43E9C72F95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因果识别的工具变量法</a:t>
            </a:r>
          </a:p>
        </p:txBody>
      </p:sp>
    </p:spTree>
    <p:extLst>
      <p:ext uri="{BB962C8B-B14F-4D97-AF65-F5344CB8AC3E}">
        <p14:creationId xmlns:p14="http://schemas.microsoft.com/office/powerpoint/2010/main" val="23460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795" y="773901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环境是一个重要的公共产品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7019" y="1674212"/>
            <a:ext cx="6618067" cy="50489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0795" y="6741291"/>
            <a:ext cx="10064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9634" algn="ctr">
              <a:defRPr/>
            </a:pPr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1998-2012</a:t>
            </a: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年我国</a:t>
            </a:r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PM2.5</a:t>
            </a: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年均浓度地理分布</a:t>
            </a:r>
            <a:endParaRPr lang="en-US" altLang="zh-CN" sz="16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69634" algn="ctr">
              <a:defRPr/>
            </a:pP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数据来源：</a:t>
            </a:r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NASA</a:t>
            </a:r>
            <a:r>
              <a:rPr lang="zh-CN" altLang="en-US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发布的全球</a:t>
            </a:r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PM2.5</a:t>
            </a:r>
            <a:r>
              <a:rPr lang="zh-CN" altLang="en-US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浓度卫星数据</a:t>
            </a:r>
            <a:endParaRPr lang="zh-CN" altLang="zh-CN" sz="16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EE7A07A0-4924-75E8-5541-8FCD1CE8485D}"/>
              </a:ext>
            </a:extLst>
          </p:cNvPr>
          <p:cNvSpPr txBox="1">
            <a:spLocks/>
          </p:cNvSpPr>
          <p:nvPr/>
        </p:nvSpPr>
        <p:spPr>
          <a:xfrm>
            <a:off x="600795" y="286742"/>
            <a:ext cx="5473264" cy="9003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问题背景</a:t>
            </a:r>
          </a:p>
        </p:txBody>
      </p:sp>
    </p:spTree>
    <p:extLst>
      <p:ext uri="{BB962C8B-B14F-4D97-AF65-F5344CB8AC3E}">
        <p14:creationId xmlns:p14="http://schemas.microsoft.com/office/powerpoint/2010/main" val="1013260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80382" y="1322142"/>
            <a:ext cx="10956714" cy="6062531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工具变量的两个条件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工具变量与解释变量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x1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相关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工具变量对结果变量的影响渠道只能是通过处理变量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017" dirty="0"/>
          </a:p>
          <a:p>
            <a:endParaRPr lang="zh-CN" altLang="en-US" sz="3017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73" y="2278705"/>
            <a:ext cx="5113625" cy="41494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F228DC0-1EF1-A28C-BD92-CE294F629AE5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因果识别的工具变量法</a:t>
            </a:r>
          </a:p>
        </p:txBody>
      </p:sp>
    </p:spTree>
    <p:extLst>
      <p:ext uri="{BB962C8B-B14F-4D97-AF65-F5344CB8AC3E}">
        <p14:creationId xmlns:p14="http://schemas.microsoft.com/office/powerpoint/2010/main" val="481943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BDC0A0-AF83-4B68-9451-634BD996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8" y="1285589"/>
            <a:ext cx="11233903" cy="5087330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好的工具变量需要开脑洞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在美国某一历史时期，电视机的普及与小儿自闭症发生率同步攀升。因此有文献研究电视机普及是否是自闭症发生率上升的一个原因。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这个问题当中，是否存在内生性问题，内生性主要在什么方面？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Waldman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(2006)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经济学家用降雨量作为电视机普及率的工具变量，发行电视机普及，确实会导致自闭症上升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经济学家的研究受到了医学界的强烈质疑。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7E1EE9-38AC-4F8C-AE74-EA9ECCC2E2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73997" y="7140822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5551A9-6BCA-3588-39F0-0C5173C7E7E0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因果识别的工具变量法</a:t>
            </a:r>
          </a:p>
        </p:txBody>
      </p:sp>
    </p:spTree>
    <p:extLst>
      <p:ext uri="{BB962C8B-B14F-4D97-AF65-F5344CB8AC3E}">
        <p14:creationId xmlns:p14="http://schemas.microsoft.com/office/powerpoint/2010/main" val="33160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8901EC-2027-40B3-BD3B-AC887ECC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03" y="1296299"/>
            <a:ext cx="11233903" cy="4968664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好的工具变量需要开脑洞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一个地区学校数量多，学校竞争激烈，则有利于提高教育质量。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但学校数量也受教育质量影响，教育质量高的学校，可能会兼并周边学校，导致学校数量变少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Hoxby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）用一个地区的城市河流数量作为工具变量，河流越多，区域越分割，学校数量越多。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616F24-6E44-441D-ADD5-4CC2ADCF43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40822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CCEB73-6E56-5698-C55A-1F6CB19FE098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因果识别的工具变量法</a:t>
            </a:r>
          </a:p>
        </p:txBody>
      </p:sp>
    </p:spTree>
    <p:extLst>
      <p:ext uri="{BB962C8B-B14F-4D97-AF65-F5344CB8AC3E}">
        <p14:creationId xmlns:p14="http://schemas.microsoft.com/office/powerpoint/2010/main" val="39370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77B3C-7B92-AAD4-BAEB-E62235AA5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01816F-5874-1D3C-6C7C-616FE6A9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8" y="1285589"/>
            <a:ext cx="12097999" cy="5735402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寻找工具变量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/>
              <a:t>研究问题：电视媒体对印度农村女性地位的影响</a:t>
            </a:r>
            <a:endParaRPr lang="en-US" altLang="zh-CN" sz="2000" dirty="0"/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内生性问题：富裕村庄可能更早接入电视，同时女性地位更高。</a:t>
            </a:r>
            <a:b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工具变量：村庄的地形坡度（影响电视信号接收）。</a:t>
            </a: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相关性：地形平坦的村庄更容易接收到电视信号。</a:t>
            </a: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外生性：地形坡度是自然地理特征，与村庄的社会经济条件无关。</a:t>
            </a:r>
            <a:b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结论：电视普及显著提高了女性自主决策权。</a:t>
            </a:r>
            <a:b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Jensen, R., &amp; Oster, E. (2009). The Power of TV: Cable Television and Women’s Status in India. QJE.</a:t>
            </a: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BBC7D5-FC67-5C80-3D80-6AF3738A53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586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3ED85B1-F73D-8804-88F6-FC10B98157BC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开放性讨论</a:t>
            </a:r>
          </a:p>
        </p:txBody>
      </p:sp>
    </p:spTree>
    <p:extLst>
      <p:ext uri="{BB962C8B-B14F-4D97-AF65-F5344CB8AC3E}">
        <p14:creationId xmlns:p14="http://schemas.microsoft.com/office/powerpoint/2010/main" val="18880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3F4BE-242B-898D-5BA6-752355AEE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B84A2-68CC-3A65-F1B8-9556F4E5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8" y="1285589"/>
            <a:ext cx="12097999" cy="5735402"/>
          </a:xfrm>
        </p:spPr>
        <p:txBody>
          <a:bodyPr>
            <a:normAutofit fontScale="92500"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寻找工具变量</a:t>
            </a:r>
            <a:endParaRPr lang="en-US" altLang="zh-CN" sz="2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研究问题：大学教育对收入的影响。</a:t>
            </a:r>
            <a:b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内生性问题：能力高的人更可能上大学（遗漏变量）。</a:t>
            </a:r>
            <a:endParaRPr lang="en-US" altLang="zh-CN" sz="2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b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工具变量：学生居住地到最近社区学院的距离。</a:t>
            </a:r>
          </a:p>
          <a:p>
            <a:pPr marL="342900" indent="-342900" defTabSz="1041400"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相关性：居住地离社区学院越近，上大学成本越低，入学率越高。</a:t>
            </a:r>
          </a:p>
          <a:p>
            <a:pPr marL="342900" indent="-342900" defTabSz="1041400"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外生性：社区学院的地理位置是历史形成的，与个人能力无关。</a:t>
            </a:r>
            <a:b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结论：工具变量估计的教育回报率高于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OLS</a:t>
            </a: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结果。</a:t>
            </a:r>
            <a:b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Card, D. (1995). Using Geographic Variation in College Proximity to Estimate the Return to Schooling. NBER.</a:t>
            </a: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EACCAD-898B-927B-CE28-6A84C1A45E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586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67E7A7B-2CA2-D6C8-066B-3105C96E6B48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开放性讨论</a:t>
            </a:r>
          </a:p>
        </p:txBody>
      </p:sp>
    </p:spTree>
    <p:extLst>
      <p:ext uri="{BB962C8B-B14F-4D97-AF65-F5344CB8AC3E}">
        <p14:creationId xmlns:p14="http://schemas.microsoft.com/office/powerpoint/2010/main" val="38833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44AB8-1691-FE67-2B77-4485F726D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6F78D6-9EB5-BCD8-0A82-2381B76C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8" y="1285589"/>
            <a:ext cx="12097999" cy="5735402"/>
          </a:xfrm>
        </p:spPr>
        <p:txBody>
          <a:bodyPr>
            <a:normAutofit fontScale="77500" lnSpcReduction="20000"/>
          </a:bodyPr>
          <a:lstStyle/>
          <a:p>
            <a:pPr marL="390525" indent="-390525" defTabSz="1042988" eaLnBrk="0" fontAlgn="base" hangingPunct="0">
              <a:lnSpc>
                <a:spcPct val="17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31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寻找工具变量</a:t>
            </a:r>
            <a:endParaRPr lang="en-US" altLang="zh-CN" sz="31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8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研究问题：移动支付（如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M-Pesa</a:t>
            </a: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）是否降低肯尼亚家庭储蓄率。</a:t>
            </a:r>
            <a:b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内生性问题：高储蓄者可能更晚采用移动支付（反向因果）。</a:t>
            </a:r>
            <a:b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en-US" altLang="zh-CN" sz="2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8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工具变量：村庄到最早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M-Pesa</a:t>
            </a: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代理点的距离（代理点位置由公司随机试点决定）。</a:t>
            </a:r>
          </a:p>
          <a:p>
            <a:pPr marL="342900" indent="-342900" defTabSz="1041400" eaLnBrk="0" fontAlgn="base" hangingPunct="0">
              <a:lnSpc>
                <a:spcPct val="18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相关性：距离代理点越近，移动支付使用率越高。</a:t>
            </a:r>
          </a:p>
          <a:p>
            <a:pPr marL="342900" indent="-342900" defTabSz="1041400" eaLnBrk="0" fontAlgn="base" hangingPunct="0">
              <a:lnSpc>
                <a:spcPct val="18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外生性：代理点位置是公司实验性布局，与村庄经济无关。</a:t>
            </a:r>
            <a:b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en-US" altLang="zh-CN" sz="2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8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结论：移动支付普及使家庭储蓄率下降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7%</a:t>
            </a: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，但风险抵御能力提升。</a:t>
            </a:r>
            <a:b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文献：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Jack, W., &amp; Suri, T. (2016). The Economics of M-PESA. AER.</a:t>
            </a: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83C8D-FACA-26FF-E6D4-51A6AC963B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586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BB8445-EAE5-44A2-1394-EB5588455FEE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开放性讨论</a:t>
            </a:r>
          </a:p>
        </p:txBody>
      </p:sp>
    </p:spTree>
    <p:extLst>
      <p:ext uri="{BB962C8B-B14F-4D97-AF65-F5344CB8AC3E}">
        <p14:creationId xmlns:p14="http://schemas.microsoft.com/office/powerpoint/2010/main" val="41819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B0EC9-30B4-4857-AEC3-F9391D56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8" y="1285589"/>
            <a:ext cx="12098655" cy="4990084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寻找工具变量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设想我们准备考察逃课对期末考试成绩的因果影响。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被解释变量：成绩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解释变量：出勤率（次数、占比等）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这里存在内生性吗？如果存在，怎么找工具变量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工具变量要诀：与逃课频率有关，但与成绩没有（直接）关系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FBAE3F-B54E-41BF-AC2E-5E17C44BE5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586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D7E8C1-962A-3F66-B6B8-F9CCD6ED4646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开放性讨论</a:t>
            </a:r>
          </a:p>
        </p:txBody>
      </p:sp>
    </p:spTree>
    <p:extLst>
      <p:ext uri="{BB962C8B-B14F-4D97-AF65-F5344CB8AC3E}">
        <p14:creationId xmlns:p14="http://schemas.microsoft.com/office/powerpoint/2010/main" val="23484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EDFF6-7FF8-8510-9BEA-9A0299F8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3F5958-4E10-3E3F-3EBD-8D4686F29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8" y="1285589"/>
            <a:ext cx="12098655" cy="4990084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寻找工具变量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设想我们研究如下问题：熬夜打游戏对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GPA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的影响。</a:t>
            </a:r>
            <a:b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被解释变量：成绩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解释变量：晚上打游戏的时长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这里的内生性问题原因有哪些？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有哪些可以考虑的工具变量？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6F8CE9-38E3-A914-C8F5-AC34856DB5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586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400EB0-FB45-8239-0AA7-8DADD855FF9A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开放性讨论</a:t>
            </a:r>
          </a:p>
        </p:txBody>
      </p:sp>
    </p:spTree>
    <p:extLst>
      <p:ext uri="{BB962C8B-B14F-4D97-AF65-F5344CB8AC3E}">
        <p14:creationId xmlns:p14="http://schemas.microsoft.com/office/powerpoint/2010/main" val="9806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4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5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B0EC9-30B4-4857-AEC3-F9391D56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27" y="1260351"/>
            <a:ext cx="10441160" cy="5372852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空气污染的工具变量：逆温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一般情况下，大气温度随着高度增加而下降，可是在某些天气条件下，地面上空的大气结构会出现气温随高度增加而升高的反常现象，气象学上称之为“逆温”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FBAE3F-B54E-41BF-AC2E-5E17C44BE5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87384" y="7147429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pic>
        <p:nvPicPr>
          <p:cNvPr id="5" name="图片 4" descr="https://ss2.bdstatic.com/70cFvnSh_Q1YnxGkpoWK1HF6hhy/it/u=4284977121,151533903&amp;fm=26&amp;gp=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27" y="3259039"/>
            <a:ext cx="6642601" cy="38883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1578450-C32E-848E-8A5E-1203277BFC6E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因果识别的工具变量法</a:t>
            </a:r>
          </a:p>
        </p:txBody>
      </p:sp>
    </p:spTree>
    <p:extLst>
      <p:ext uri="{BB962C8B-B14F-4D97-AF65-F5344CB8AC3E}">
        <p14:creationId xmlns:p14="http://schemas.microsoft.com/office/powerpoint/2010/main" val="19488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B0EC9-30B4-4857-AEC3-F9391D56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54" y="1135183"/>
            <a:ext cx="11239598" cy="6173840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空气污染的工具变量：风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大风一刮，晴空万里。两个工具变量：空气流通系数；距离大型火电厂的距离和风向夹角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FBAE3F-B54E-41BF-AC2E-5E17C44BE5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65698" y="7107739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11" y="2693941"/>
            <a:ext cx="4500776" cy="47590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07" y="2772768"/>
            <a:ext cx="4401409" cy="439223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661836C-C665-546E-6AD3-ABF1862ADF7B}"/>
              </a:ext>
            </a:extLst>
          </p:cNvPr>
          <p:cNvSpPr txBox="1"/>
          <p:nvPr/>
        </p:nvSpPr>
        <p:spPr>
          <a:xfrm>
            <a:off x="600795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因果识别的工具变量法</a:t>
            </a:r>
          </a:p>
        </p:txBody>
      </p:sp>
    </p:spTree>
    <p:extLst>
      <p:ext uri="{BB962C8B-B14F-4D97-AF65-F5344CB8AC3E}">
        <p14:creationId xmlns:p14="http://schemas.microsoft.com/office/powerpoint/2010/main" val="18047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47" y="783392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环境是一个重要的公共产品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176768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487A380-80BB-2503-B50F-A4AEFF0F3A64}"/>
              </a:ext>
            </a:extLst>
          </p:cNvPr>
          <p:cNvSpPr txBox="1">
            <a:spLocks/>
          </p:cNvSpPr>
          <p:nvPr/>
        </p:nvSpPr>
        <p:spPr>
          <a:xfrm>
            <a:off x="600795" y="286742"/>
            <a:ext cx="5473264" cy="9003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问题背景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2EB100B-B93A-7265-0CDE-BDB646D62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87" y="1850058"/>
            <a:ext cx="7992888" cy="55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4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Administrator\Desktop\财大ppt模板\B10PPT模板（二）宽屏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" y="18240"/>
            <a:ext cx="13435634" cy="777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4" y="174988"/>
            <a:ext cx="1490904" cy="146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图片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0" y="363976"/>
            <a:ext cx="3230292" cy="65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CBD9D3-68FF-4A56-B6CC-BB6092EF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36" y="2348009"/>
            <a:ext cx="2457450" cy="2457450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621532" y="1796324"/>
            <a:ext cx="9624060" cy="7143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CN" sz="1800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None/>
            </a:pPr>
            <a:r>
              <a:rPr lang="zh-CN" altLang="en-US" sz="1800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  <a:t>实验室公众号</a:t>
            </a:r>
          </a:p>
          <a:p>
            <a:pPr algn="ctr">
              <a:buNone/>
            </a:pPr>
            <a:endParaRPr lang="zh-CN" altLang="en-US" sz="1800" dirty="0">
              <a:solidFill>
                <a:srgbClr val="7C1D2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buNone/>
            </a:pPr>
            <a:endParaRPr lang="zh-CN" altLang="en-US" sz="3200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2214" y="1396804"/>
            <a:ext cx="11233904" cy="5885229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环境意识与环保意识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长期的气候变化问题，还是一个有争议的事情，但这件事对我们现在经济社会的影响，已经毫无争议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短期的环境污染问题，却是一个毫无争议，迫切需要解决的问题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环境污染具有外部性，环境保护是一个公共产品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017" dirty="0"/>
          </a:p>
          <a:p>
            <a:endParaRPr lang="zh-CN" altLang="en-US" sz="3017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81292" y="720768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0FE5FF2-97B8-5854-8FE8-F003A9C72E90}"/>
              </a:ext>
            </a:extLst>
          </p:cNvPr>
          <p:cNvSpPr txBox="1">
            <a:spLocks/>
          </p:cNvSpPr>
          <p:nvPr/>
        </p:nvSpPr>
        <p:spPr>
          <a:xfrm>
            <a:off x="600795" y="286742"/>
            <a:ext cx="5473264" cy="9003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问题背景</a:t>
            </a:r>
          </a:p>
        </p:txBody>
      </p:sp>
    </p:spTree>
    <p:extLst>
      <p:ext uri="{BB962C8B-B14F-4D97-AF65-F5344CB8AC3E}">
        <p14:creationId xmlns:p14="http://schemas.microsoft.com/office/powerpoint/2010/main" val="27492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2147" y="1326098"/>
            <a:ext cx="11233248" cy="6120680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环境意识与环保意识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这句话正确吗：随着中国经济的快速增长，中国的环境污染也越来越严重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正确说法：随着中国经济的快速增长，环境改善的速度，赶不上中国民众日益提高的环保意识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研究环境污染产生的危害，特别是空气污染产生的危害，成为一个热门话题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借助于高频、高颗粒度的特征，互联网和大数据成为研究空气污染等环境问题的重要手段。</a:t>
            </a:r>
            <a:endParaRPr lang="zh-CN" altLang="en-US" sz="3017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90434" y="7188121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055CDF1-83F7-D157-F90C-01C7935C1190}"/>
              </a:ext>
            </a:extLst>
          </p:cNvPr>
          <p:cNvSpPr txBox="1">
            <a:spLocks/>
          </p:cNvSpPr>
          <p:nvPr/>
        </p:nvSpPr>
        <p:spPr>
          <a:xfrm>
            <a:off x="600795" y="286742"/>
            <a:ext cx="5473264" cy="9003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问题背景</a:t>
            </a:r>
          </a:p>
        </p:txBody>
      </p:sp>
    </p:spTree>
    <p:extLst>
      <p:ext uri="{BB962C8B-B14F-4D97-AF65-F5344CB8AC3E}">
        <p14:creationId xmlns:p14="http://schemas.microsoft.com/office/powerpoint/2010/main" val="107078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457200" indent="-457200" defTabSz="1042988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空气污染的危害</a:t>
            </a:r>
          </a:p>
        </p:txBody>
      </p:sp>
    </p:spTree>
    <p:extLst>
      <p:ext uri="{BB962C8B-B14F-4D97-AF65-F5344CB8AC3E}">
        <p14:creationId xmlns:p14="http://schemas.microsoft.com/office/powerpoint/2010/main" val="271273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47" y="900311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雾霾天中搞事业：没精神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62022" y="7204921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1320875" y="6912533"/>
            <a:ext cx="1015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Chang, T. Y.,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Zivin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G., Gross. T.,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Neidell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“The Effect of Pollution on Worker Productivity: Evidence from Call Center Workers in China”, American Economic Journal: Applied Economics, 2019, 11(1), 151-172.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7" y="1980431"/>
            <a:ext cx="9230037" cy="4739525"/>
          </a:xfr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A70D3F3-B51B-FF58-01F8-C73F131F90C6}"/>
              </a:ext>
            </a:extLst>
          </p:cNvPr>
          <p:cNvSpPr txBox="1"/>
          <p:nvPr/>
        </p:nvSpPr>
        <p:spPr>
          <a:xfrm>
            <a:off x="706683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空气污染的危害</a:t>
            </a:r>
          </a:p>
        </p:txBody>
      </p:sp>
    </p:spTree>
    <p:extLst>
      <p:ext uri="{BB962C8B-B14F-4D97-AF65-F5344CB8AC3E}">
        <p14:creationId xmlns:p14="http://schemas.microsoft.com/office/powerpoint/2010/main" val="323368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683" y="1104114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雾霾天中踢足球：踢不动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55328" y="7177235"/>
            <a:ext cx="2352516" cy="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23" tIns="50411" rIns="100823" bIns="5041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44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04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082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12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164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520550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302465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52876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4032879" algn="l" defTabSz="10082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709780" y="6300911"/>
            <a:ext cx="1087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Lichter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Sommer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“Productivity Effects of Air Pollution: Evidence from Professional Soccer”,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Economics, 2017, 48, 54-66.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23" y="2362953"/>
            <a:ext cx="9149905" cy="3112932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C5872AD-9703-55C0-C5CE-0335F9F9A136}"/>
              </a:ext>
            </a:extLst>
          </p:cNvPr>
          <p:cNvSpPr txBox="1"/>
          <p:nvPr/>
        </p:nvSpPr>
        <p:spPr>
          <a:xfrm>
            <a:off x="706683" y="252239"/>
            <a:ext cx="6721928" cy="82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空气污染的危害</a:t>
            </a:r>
          </a:p>
        </p:txBody>
      </p:sp>
    </p:spTree>
    <p:extLst>
      <p:ext uri="{BB962C8B-B14F-4D97-AF65-F5344CB8AC3E}">
        <p14:creationId xmlns:p14="http://schemas.microsoft.com/office/powerpoint/2010/main" val="2282734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1868</Words>
  <Application>Microsoft Office PowerPoint</Application>
  <PresentationFormat>自定义</PresentationFormat>
  <Paragraphs>229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9" baseType="lpstr">
      <vt:lpstr>等线</vt:lpstr>
      <vt:lpstr>楷体</vt:lpstr>
      <vt:lpstr>微软雅黑</vt:lpstr>
      <vt:lpstr>Arial</vt:lpstr>
      <vt:lpstr>Calibri</vt:lpstr>
      <vt:lpstr>Times New Roman</vt:lpstr>
      <vt:lpstr>Times New Roman</vt:lpstr>
      <vt:lpstr>Wingdings</vt:lpstr>
      <vt:lpstr>Office 主题</vt:lpstr>
      <vt:lpstr>第5讲 青山绿水就是金山银山 </vt:lpstr>
      <vt:lpstr>PowerPoint 演示文稿</vt:lpstr>
      <vt:lpstr>环境是一个重要的公共产品</vt:lpstr>
      <vt:lpstr>环境是一个重要的公共产品</vt:lpstr>
      <vt:lpstr>PowerPoint 演示文稿</vt:lpstr>
      <vt:lpstr>PowerPoint 演示文稿</vt:lpstr>
      <vt:lpstr>PowerPoint 演示文稿</vt:lpstr>
      <vt:lpstr>雾霾天中搞事业：没精神</vt:lpstr>
      <vt:lpstr>雾霾天中踢足球：踢不动</vt:lpstr>
      <vt:lpstr>雾霾天中买房：不理智</vt:lpstr>
      <vt:lpstr>雾霾天中的分析师调研：变保守</vt:lpstr>
      <vt:lpstr>雾霾天中刷微博：睡不着</vt:lpstr>
      <vt:lpstr>雾霾天中还款日：忘还钱</vt:lpstr>
      <vt:lpstr>雾霾天中听音乐：空虚冷</vt:lpstr>
      <vt:lpstr>冬天北方集中供暖：折阳寿</vt:lpstr>
      <vt:lpstr>PowerPoint 演示文稿</vt:lpstr>
      <vt:lpstr>雾霾天中的干饭人：点外卖</vt:lpstr>
      <vt:lpstr>雾霾天中逛淘宝：买口罩</vt:lpstr>
      <vt:lpstr>雾霾天中刷百度：想移民</vt:lpstr>
      <vt:lpstr>PowerPoint 演示文稿</vt:lpstr>
      <vt:lpstr>PowerPoint 演示文稿</vt:lpstr>
      <vt:lpstr>政治性蓝天</vt:lpstr>
      <vt:lpstr>政治性蓝天</vt:lpstr>
      <vt:lpstr>政治性蓝天</vt:lpstr>
      <vt:lpstr>政治性蓝天</vt:lpstr>
      <vt:lpstr>数据性蓝天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Feng Guo</cp:lastModifiedBy>
  <cp:revision>202</cp:revision>
  <dcterms:created xsi:type="dcterms:W3CDTF">2016-12-19T01:38:36Z</dcterms:created>
  <dcterms:modified xsi:type="dcterms:W3CDTF">2025-03-26T01:14:47Z</dcterms:modified>
</cp:coreProperties>
</file>