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546" r:id="rId3"/>
    <p:sldId id="1046" r:id="rId4"/>
    <p:sldId id="1047" r:id="rId5"/>
    <p:sldId id="1048" r:id="rId6"/>
    <p:sldId id="1049" r:id="rId7"/>
    <p:sldId id="1050" r:id="rId8"/>
    <p:sldId id="1051" r:id="rId9"/>
    <p:sldId id="1052" r:id="rId10"/>
    <p:sldId id="1053" r:id="rId11"/>
    <p:sldId id="1054" r:id="rId12"/>
    <p:sldId id="1055" r:id="rId13"/>
    <p:sldId id="1056" r:id="rId14"/>
    <p:sldId id="652" r:id="rId15"/>
    <p:sldId id="688" r:id="rId16"/>
    <p:sldId id="644" r:id="rId17"/>
    <p:sldId id="645" r:id="rId18"/>
    <p:sldId id="646" r:id="rId19"/>
    <p:sldId id="647" r:id="rId20"/>
    <p:sldId id="648" r:id="rId21"/>
    <p:sldId id="649" r:id="rId22"/>
    <p:sldId id="650" r:id="rId23"/>
    <p:sldId id="651" r:id="rId24"/>
    <p:sldId id="653" r:id="rId25"/>
    <p:sldId id="654" r:id="rId26"/>
    <p:sldId id="655" r:id="rId27"/>
    <p:sldId id="656" r:id="rId28"/>
    <p:sldId id="658" r:id="rId29"/>
    <p:sldId id="659" r:id="rId30"/>
    <p:sldId id="660" r:id="rId31"/>
    <p:sldId id="661" r:id="rId32"/>
    <p:sldId id="662" r:id="rId33"/>
    <p:sldId id="663" r:id="rId34"/>
    <p:sldId id="664" r:id="rId35"/>
    <p:sldId id="665" r:id="rId36"/>
    <p:sldId id="666" r:id="rId37"/>
    <p:sldId id="667" r:id="rId38"/>
    <p:sldId id="669" r:id="rId39"/>
    <p:sldId id="671" r:id="rId40"/>
    <p:sldId id="673" r:id="rId41"/>
    <p:sldId id="674" r:id="rId42"/>
    <p:sldId id="675" r:id="rId43"/>
    <p:sldId id="676" r:id="rId44"/>
    <p:sldId id="677" r:id="rId45"/>
    <p:sldId id="678" r:id="rId46"/>
    <p:sldId id="679" r:id="rId47"/>
    <p:sldId id="680" r:id="rId48"/>
    <p:sldId id="681" r:id="rId49"/>
    <p:sldId id="682" r:id="rId50"/>
    <p:sldId id="683" r:id="rId51"/>
    <p:sldId id="684" r:id="rId52"/>
    <p:sldId id="686" r:id="rId53"/>
    <p:sldId id="685" r:id="rId54"/>
    <p:sldId id="687" r:id="rId55"/>
  </p:sldIdLst>
  <p:sldSz cx="12190413" cy="6859588"/>
  <p:notesSz cx="6858000" cy="9144000"/>
  <p:defaultTextStyle>
    <a:defPPr>
      <a:defRPr lang="zh-CN"/>
    </a:defPPr>
    <a:lvl1pPr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1pPr>
    <a:lvl2pPr marL="520700" indent="-63500"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2pPr>
    <a:lvl3pPr marL="1042988" indent="-128588"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3pPr>
    <a:lvl4pPr marL="1565275" indent="-193675"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4pPr>
    <a:lvl5pPr marL="2085975" indent="-257175" algn="l" defTabSz="1042988" rtl="0" eaLnBrk="0" fontAlgn="base" hangingPunct="0">
      <a:spcBef>
        <a:spcPct val="0"/>
      </a:spcBef>
      <a:spcAft>
        <a:spcPct val="0"/>
      </a:spcAft>
      <a:defRPr sz="21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21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D20"/>
    <a:srgbClr val="970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11" autoAdjust="0"/>
    <p:restoredTop sz="94660" autoAdjust="0"/>
  </p:normalViewPr>
  <p:slideViewPr>
    <p:cSldViewPr>
      <p:cViewPr varScale="1">
        <p:scale>
          <a:sx n="61" d="100"/>
          <a:sy n="61" d="100"/>
        </p:scale>
        <p:origin x="676" y="28"/>
      </p:cViewPr>
      <p:guideLst>
        <p:guide orient="horz" pos="2160"/>
        <p:guide pos="3866"/>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1042670" eaLnBrk="1"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1042670" eaLnBrk="1" hangingPunct="1">
              <a:buFont typeface="Arial" panose="020B0604020202020204" pitchFamily="34" charset="0"/>
              <a:buNone/>
              <a:defRPr sz="1200" noProof="1"/>
            </a:lvl1pPr>
          </a:lstStyle>
          <a:p>
            <a:pPr>
              <a:defRPr/>
            </a:pPr>
            <a:endParaRPr lang="zh-CN" altLang="en-US"/>
          </a:p>
        </p:txBody>
      </p:sp>
      <p:sp>
        <p:nvSpPr>
          <p:cNvPr id="2052" name="幻灯片图像占位符 3"/>
          <p:cNvSpPr>
            <a:spLocks noGrp="1" noRot="1" noChangeAspect="1" noChangeArrowheads="1"/>
          </p:cNvSpPr>
          <p:nvPr>
            <p:ph type="sldImg" idx="4294967295"/>
          </p:nvPr>
        </p:nvSpPr>
        <p:spPr bwMode="auto">
          <a:xfrm>
            <a:off x="687388" y="1143000"/>
            <a:ext cx="5483225" cy="30861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053"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1042670" eaLnBrk="1" hangingPunct="1">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defTabSz="1042670" eaLnBrk="0" hangingPunct="0">
              <a:buFont typeface="Arial" panose="020B0604020202020204" pitchFamily="34" charset="0"/>
              <a:buNone/>
              <a:defRPr sz="1200"/>
            </a:lvl1pPr>
          </a:lstStyle>
          <a:p>
            <a:pPr>
              <a:defRPr/>
            </a:pPr>
            <a:fld id="{16367110-D2B6-4163-8835-4DBA263C21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a:ln>
            <a:miter lim="800000"/>
          </a:ln>
        </p:spPr>
      </p:sp>
      <p:sp>
        <p:nvSpPr>
          <p:cNvPr id="4099" name="文本占位符 2"/>
          <p:cNvSpPr>
            <a:spLocks noGrp="1" noChangeArrowheads="1"/>
          </p:cNvSpPr>
          <p:nvPr>
            <p:ph type="body" idx="4294967295"/>
          </p:nvPr>
        </p:nvSpPr>
        <p:spPr/>
        <p:txBody>
          <a:bodyPr>
            <a:prstTxWarp prst="textNoShape">
              <a:avLst/>
            </a:prstTxWarp>
          </a:bodyPr>
          <a:lstStyle/>
          <a:p>
            <a:pPr eaLnBrk="1" hangingPunct="1"/>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noProof="1"/>
              <a:t>单击此处编辑母版标题样式</a:t>
            </a:r>
          </a:p>
        </p:txBody>
      </p:sp>
      <p:sp>
        <p:nvSpPr>
          <p:cNvPr id="3" name="副标题 2"/>
          <p:cNvSpPr>
            <a:spLocks noGrp="1"/>
          </p:cNvSpPr>
          <p:nvPr>
            <p:ph type="subTitle" idx="1"/>
          </p:nvPr>
        </p:nvSpPr>
        <p:spPr>
          <a:xfrm>
            <a:off x="1828562" y="3887101"/>
            <a:ext cx="8533289" cy="1753006"/>
          </a:xfrm>
        </p:spPr>
        <p:txBody>
          <a:bodyPr/>
          <a:lstStyle>
            <a:lvl1pPr marL="0" indent="0" algn="ctr">
              <a:buNone/>
              <a:defRPr>
                <a:solidFill>
                  <a:schemeClr val="tx1">
                    <a:tint val="75000"/>
                  </a:schemeClr>
                </a:solidFill>
              </a:defRPr>
            </a:lvl1pPr>
            <a:lvl2pPr marL="521335" indent="0" algn="ctr">
              <a:buNone/>
              <a:defRPr>
                <a:solidFill>
                  <a:schemeClr val="tx1">
                    <a:tint val="75000"/>
                  </a:schemeClr>
                </a:solidFill>
              </a:defRPr>
            </a:lvl2pPr>
            <a:lvl3pPr marL="1043305" indent="0" algn="ctr">
              <a:buNone/>
              <a:defRPr>
                <a:solidFill>
                  <a:schemeClr val="tx1">
                    <a:tint val="75000"/>
                  </a:schemeClr>
                </a:solidFill>
              </a:defRPr>
            </a:lvl3pPr>
            <a:lvl4pPr marL="1564640" indent="0" algn="ctr">
              <a:buNone/>
              <a:defRPr>
                <a:solidFill>
                  <a:schemeClr val="tx1">
                    <a:tint val="75000"/>
                  </a:schemeClr>
                </a:solidFill>
              </a:defRPr>
            </a:lvl4pPr>
            <a:lvl5pPr marL="2085975" indent="0" algn="ctr">
              <a:buNone/>
              <a:defRPr>
                <a:solidFill>
                  <a:schemeClr val="tx1">
                    <a:tint val="75000"/>
                  </a:schemeClr>
                </a:solidFill>
              </a:defRPr>
            </a:lvl5pPr>
            <a:lvl6pPr marL="2607945" indent="0" algn="ctr">
              <a:buNone/>
              <a:defRPr>
                <a:solidFill>
                  <a:schemeClr val="tx1">
                    <a:tint val="75000"/>
                  </a:schemeClr>
                </a:solidFill>
              </a:defRPr>
            </a:lvl6pPr>
            <a:lvl7pPr marL="3129280" indent="0" algn="ctr">
              <a:buNone/>
              <a:defRPr>
                <a:solidFill>
                  <a:schemeClr val="tx1">
                    <a:tint val="75000"/>
                  </a:schemeClr>
                </a:solidFill>
              </a:defRPr>
            </a:lvl7pPr>
            <a:lvl8pPr marL="3650615" indent="0" algn="ctr">
              <a:buNone/>
              <a:defRPr>
                <a:solidFill>
                  <a:schemeClr val="tx1">
                    <a:tint val="75000"/>
                  </a:schemeClr>
                </a:solidFill>
              </a:defRPr>
            </a:lvl8pPr>
            <a:lvl9pPr marL="417195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E9ADABF-C77B-4E2C-9C2C-5D19101B1461}" type="slidenum">
              <a:rPr lang="zh-CN" altLang="en-US"/>
              <a:pPr>
                <a:defRPr/>
              </a:pPr>
              <a:t>‹#›</a:t>
            </a:fld>
            <a:endParaRPr lang="zh-CN" altLang="en-US"/>
          </a:p>
        </p:txBody>
      </p:sp>
    </p:spTree>
    <p:extLst>
      <p:ext uri="{BB962C8B-B14F-4D97-AF65-F5344CB8AC3E}">
        <p14:creationId xmlns:p14="http://schemas.microsoft.com/office/powerpoint/2010/main" val="361770546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FB7A45-CE10-489C-8AF1-78047266E766}" type="slidenum">
              <a:rPr lang="zh-CN" altLang="en-US"/>
              <a:pPr>
                <a:defRPr/>
              </a:pPr>
              <a:t>‹#›</a:t>
            </a:fld>
            <a:endParaRPr lang="zh-CN" altLang="en-US"/>
          </a:p>
        </p:txBody>
      </p:sp>
    </p:spTree>
    <p:extLst>
      <p:ext uri="{BB962C8B-B14F-4D97-AF65-F5344CB8AC3E}">
        <p14:creationId xmlns:p14="http://schemas.microsoft.com/office/powerpoint/2010/main" val="11557217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3"/>
            <a:ext cx="2742843" cy="5852880"/>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520" y="274703"/>
            <a:ext cx="8025356" cy="585288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89D21CE-ECD9-4427-817B-2F27B0241754}" type="slidenum">
              <a:rPr lang="zh-CN" altLang="en-US"/>
              <a:pPr>
                <a:defRPr/>
              </a:pPr>
              <a:t>‹#›</a:t>
            </a:fld>
            <a:endParaRPr lang="zh-CN" altLang="en-US"/>
          </a:p>
        </p:txBody>
      </p:sp>
    </p:spTree>
    <p:extLst>
      <p:ext uri="{BB962C8B-B14F-4D97-AF65-F5344CB8AC3E}">
        <p14:creationId xmlns:p14="http://schemas.microsoft.com/office/powerpoint/2010/main" val="94377570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lvl1pPr>
              <a:defRPr baseline="0">
                <a:latin typeface="Times New Roman" panose="02020603050405020304" pitchFamily="18" charset="0"/>
              </a:defRPr>
            </a:lvl1pPr>
            <a:lvl2pPr>
              <a:defRPr baseline="0">
                <a:latin typeface="Times New Roman" panose="02020603050405020304" pitchFamily="18" charset="0"/>
              </a:defRPr>
            </a:lvl2pPr>
            <a:lvl3pPr>
              <a:defRPr baseline="0">
                <a:latin typeface="Times New Roman" panose="02020603050405020304" pitchFamily="18" charset="0"/>
              </a:defRPr>
            </a:lvl3pPr>
            <a:lvl4pPr>
              <a:defRPr baseline="0">
                <a:latin typeface="Times New Roman" panose="02020603050405020304" pitchFamily="18" charset="0"/>
              </a:defRPr>
            </a:lvl4pPr>
            <a:lvl5pPr>
              <a:defRPr baseline="0">
                <a:latin typeface="Times New Roman" panose="02020603050405020304" pitchFamily="18" charset="0"/>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05227DE-0373-4539-A083-559573940DD7}" type="slidenum">
              <a:rPr lang="zh-CN" altLang="en-US"/>
              <a:pPr>
                <a:defRPr/>
              </a:pPr>
              <a:t>‹#›</a:t>
            </a:fld>
            <a:endParaRPr lang="zh-CN" altLang="en-US"/>
          </a:p>
        </p:txBody>
      </p:sp>
    </p:spTree>
    <p:extLst>
      <p:ext uri="{BB962C8B-B14F-4D97-AF65-F5344CB8AC3E}">
        <p14:creationId xmlns:p14="http://schemas.microsoft.com/office/powerpoint/2010/main" val="112638276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1"/>
          </a:xfrm>
        </p:spPr>
        <p:txBody>
          <a:bodyPr anchor="t"/>
          <a:lstStyle>
            <a:lvl1pPr algn="l">
              <a:defRPr sz="4600" b="1" cap="all"/>
            </a:lvl1pPr>
          </a:lstStyle>
          <a:p>
            <a:r>
              <a:rPr lang="zh-CN" altLang="en-US" noProof="1"/>
              <a:t>单击此处编辑母版标题样式</a:t>
            </a:r>
          </a:p>
        </p:txBody>
      </p:sp>
      <p:sp>
        <p:nvSpPr>
          <p:cNvPr id="3" name="文本占位符 2"/>
          <p:cNvSpPr>
            <a:spLocks noGrp="1"/>
          </p:cNvSpPr>
          <p:nvPr>
            <p:ph type="body" idx="1"/>
          </p:nvPr>
        </p:nvSpPr>
        <p:spPr>
          <a:xfrm>
            <a:off x="962959" y="2907386"/>
            <a:ext cx="10361851" cy="1500535"/>
          </a:xfrm>
        </p:spPr>
        <p:txBody>
          <a:bodyPr anchor="b"/>
          <a:lstStyle>
            <a:lvl1pPr marL="0" indent="0">
              <a:buNone/>
              <a:defRPr sz="2300">
                <a:solidFill>
                  <a:schemeClr val="tx1">
                    <a:tint val="75000"/>
                  </a:schemeClr>
                </a:solidFill>
              </a:defRPr>
            </a:lvl1pPr>
            <a:lvl2pPr marL="521335" indent="0">
              <a:buNone/>
              <a:defRPr sz="2100">
                <a:solidFill>
                  <a:schemeClr val="tx1">
                    <a:tint val="75000"/>
                  </a:schemeClr>
                </a:solidFill>
              </a:defRPr>
            </a:lvl2pPr>
            <a:lvl3pPr marL="1043305" indent="0">
              <a:buNone/>
              <a:defRPr sz="1800">
                <a:solidFill>
                  <a:schemeClr val="tx1">
                    <a:tint val="75000"/>
                  </a:schemeClr>
                </a:solidFill>
              </a:defRPr>
            </a:lvl3pPr>
            <a:lvl4pPr marL="1564640" indent="0">
              <a:buNone/>
              <a:defRPr sz="1600">
                <a:solidFill>
                  <a:schemeClr val="tx1">
                    <a:tint val="75000"/>
                  </a:schemeClr>
                </a:solidFill>
              </a:defRPr>
            </a:lvl4pPr>
            <a:lvl5pPr marL="2085975" indent="0">
              <a:buNone/>
              <a:defRPr sz="1600">
                <a:solidFill>
                  <a:schemeClr val="tx1">
                    <a:tint val="75000"/>
                  </a:schemeClr>
                </a:solidFill>
              </a:defRPr>
            </a:lvl5pPr>
            <a:lvl6pPr marL="2607945" indent="0">
              <a:buNone/>
              <a:defRPr sz="1600">
                <a:solidFill>
                  <a:schemeClr val="tx1">
                    <a:tint val="75000"/>
                  </a:schemeClr>
                </a:solidFill>
              </a:defRPr>
            </a:lvl6pPr>
            <a:lvl7pPr marL="3129280" indent="0">
              <a:buNone/>
              <a:defRPr sz="1600">
                <a:solidFill>
                  <a:schemeClr val="tx1">
                    <a:tint val="75000"/>
                  </a:schemeClr>
                </a:solidFill>
              </a:defRPr>
            </a:lvl7pPr>
            <a:lvl8pPr marL="3650615" indent="0">
              <a:buNone/>
              <a:defRPr sz="1600">
                <a:solidFill>
                  <a:schemeClr val="tx1">
                    <a:tint val="75000"/>
                  </a:schemeClr>
                </a:solidFill>
              </a:defRPr>
            </a:lvl8pPr>
            <a:lvl9pPr marL="417195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13A1D3D-EEF9-4304-AC35-BBC7AADEC895}" type="slidenum">
              <a:rPr lang="zh-CN" altLang="en-US"/>
              <a:pPr>
                <a:defRPr/>
              </a:pPr>
              <a:t>‹#›</a:t>
            </a:fld>
            <a:endParaRPr lang="zh-CN" altLang="en-US"/>
          </a:p>
        </p:txBody>
      </p:sp>
    </p:spTree>
    <p:extLst>
      <p:ext uri="{BB962C8B-B14F-4D97-AF65-F5344CB8AC3E}">
        <p14:creationId xmlns:p14="http://schemas.microsoft.com/office/powerpoint/2010/main" val="31721271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520"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6794"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A9F1C21-D100-44EF-AD9F-4DB6ED4EE75C}" type="slidenum">
              <a:rPr lang="zh-CN" altLang="en-US"/>
              <a:pPr>
                <a:defRPr/>
              </a:pPr>
              <a:t>‹#›</a:t>
            </a:fld>
            <a:endParaRPr lang="zh-CN" altLang="en-US"/>
          </a:p>
        </p:txBody>
      </p:sp>
    </p:spTree>
    <p:extLst>
      <p:ext uri="{BB962C8B-B14F-4D97-AF65-F5344CB8AC3E}">
        <p14:creationId xmlns:p14="http://schemas.microsoft.com/office/powerpoint/2010/main" val="3581066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521" y="1535469"/>
            <a:ext cx="5386216" cy="639910"/>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noProof="1"/>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562" y="1535469"/>
            <a:ext cx="5388331" cy="639910"/>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noProof="1"/>
              <a:t>单击此处编辑母版文本样式</a:t>
            </a:r>
          </a:p>
        </p:txBody>
      </p:sp>
      <p:sp>
        <p:nvSpPr>
          <p:cNvPr id="6" name="内容占位符 5"/>
          <p:cNvSpPr>
            <a:spLocks noGrp="1"/>
          </p:cNvSpPr>
          <p:nvPr>
            <p:ph sz="quarter" idx="4"/>
          </p:nvPr>
        </p:nvSpPr>
        <p:spPr>
          <a:xfrm>
            <a:off x="6192562" y="2175379"/>
            <a:ext cx="5388331"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1E7D518-6522-4CE3-B9E7-FE07C780EDB3}" type="slidenum">
              <a:rPr lang="zh-CN" altLang="en-US"/>
              <a:pPr>
                <a:defRPr/>
              </a:pPr>
              <a:t>‹#›</a:t>
            </a:fld>
            <a:endParaRPr lang="zh-CN" altLang="en-US"/>
          </a:p>
        </p:txBody>
      </p:sp>
    </p:spTree>
    <p:extLst>
      <p:ext uri="{BB962C8B-B14F-4D97-AF65-F5344CB8AC3E}">
        <p14:creationId xmlns:p14="http://schemas.microsoft.com/office/powerpoint/2010/main" val="174365076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01F883D-C7C0-4FE8-B9A5-BCFA3ED34737}" type="slidenum">
              <a:rPr lang="zh-CN" altLang="en-US"/>
              <a:pPr>
                <a:defRPr/>
              </a:pPr>
              <a:t>‹#›</a:t>
            </a:fld>
            <a:endParaRPr lang="zh-CN" altLang="en-US"/>
          </a:p>
        </p:txBody>
      </p:sp>
    </p:spTree>
    <p:extLst>
      <p:ext uri="{BB962C8B-B14F-4D97-AF65-F5344CB8AC3E}">
        <p14:creationId xmlns:p14="http://schemas.microsoft.com/office/powerpoint/2010/main" val="142009995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CB94657-4D19-40D5-A6BA-445BAC73B96C}" type="slidenum">
              <a:rPr lang="zh-CN" altLang="en-US"/>
              <a:pPr>
                <a:defRPr/>
              </a:pPr>
              <a:t>‹#›</a:t>
            </a:fld>
            <a:endParaRPr lang="zh-CN" altLang="en-US"/>
          </a:p>
        </p:txBody>
      </p:sp>
    </p:spTree>
    <p:extLst>
      <p:ext uri="{BB962C8B-B14F-4D97-AF65-F5344CB8AC3E}">
        <p14:creationId xmlns:p14="http://schemas.microsoft.com/office/powerpoint/2010/main" val="147965366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300" b="1"/>
            </a:lvl1pPr>
          </a:lstStyle>
          <a:p>
            <a:r>
              <a:rPr lang="zh-CN" altLang="en-US" noProof="1"/>
              <a:t>单击此处编辑母版标题样式</a:t>
            </a:r>
          </a:p>
        </p:txBody>
      </p:sp>
      <p:sp>
        <p:nvSpPr>
          <p:cNvPr id="3" name="内容占位符 2"/>
          <p:cNvSpPr>
            <a:spLocks noGrp="1"/>
          </p:cNvSpPr>
          <p:nvPr>
            <p:ph idx="1"/>
          </p:nvPr>
        </p:nvSpPr>
        <p:spPr>
          <a:xfrm>
            <a:off x="4766112" y="273114"/>
            <a:ext cx="6814780" cy="585446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38B0710-DA81-4A83-8CFB-9B4FC039C7DC}" type="slidenum">
              <a:rPr lang="zh-CN" altLang="en-US"/>
              <a:pPr>
                <a:defRPr/>
              </a:pPr>
              <a:t>‹#›</a:t>
            </a:fld>
            <a:endParaRPr lang="zh-CN" altLang="en-US"/>
          </a:p>
        </p:txBody>
      </p:sp>
    </p:spTree>
    <p:extLst>
      <p:ext uri="{BB962C8B-B14F-4D97-AF65-F5344CB8AC3E}">
        <p14:creationId xmlns:p14="http://schemas.microsoft.com/office/powerpoint/2010/main" val="424096018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300" b="1"/>
            </a:lvl1pPr>
          </a:lstStyle>
          <a:p>
            <a:r>
              <a:rPr lang="zh-CN" altLang="en-US" noProof="1"/>
              <a:t>单击此处编辑母版标题样式</a:t>
            </a:r>
          </a:p>
        </p:txBody>
      </p:sp>
      <p:sp>
        <p:nvSpPr>
          <p:cNvPr id="3" name="图片占位符 2"/>
          <p:cNvSpPr>
            <a:spLocks noGrp="1"/>
          </p:cNvSpPr>
          <p:nvPr>
            <p:ph type="pic" idx="1"/>
          </p:nvPr>
        </p:nvSpPr>
        <p:spPr>
          <a:xfrm>
            <a:off x="2389406" y="612917"/>
            <a:ext cx="7314248" cy="4115753"/>
          </a:xfrm>
        </p:spPr>
        <p:txBody>
          <a:bodyPr/>
          <a:lstStyle>
            <a:lvl1pPr marL="0" indent="0">
              <a:buNone/>
              <a:defRPr sz="3700"/>
            </a:lvl1pPr>
            <a:lvl2pPr marL="521335" indent="0">
              <a:buNone/>
              <a:defRPr sz="3200"/>
            </a:lvl2pPr>
            <a:lvl3pPr marL="1043305" indent="0">
              <a:buNone/>
              <a:defRPr sz="2700"/>
            </a:lvl3pPr>
            <a:lvl4pPr marL="1564640" indent="0">
              <a:buNone/>
              <a:defRPr sz="2300"/>
            </a:lvl4pPr>
            <a:lvl5pPr marL="2085975" indent="0">
              <a:buNone/>
              <a:defRPr sz="2300"/>
            </a:lvl5pPr>
            <a:lvl6pPr marL="2607945" indent="0">
              <a:buNone/>
              <a:defRPr sz="2300"/>
            </a:lvl6pPr>
            <a:lvl7pPr marL="3129280" indent="0">
              <a:buNone/>
              <a:defRPr sz="2300"/>
            </a:lvl7pPr>
            <a:lvl8pPr marL="3650615" indent="0">
              <a:buNone/>
              <a:defRPr sz="2300"/>
            </a:lvl8pPr>
            <a:lvl9pPr marL="4171950" indent="0">
              <a:buNone/>
              <a:defRPr sz="2300"/>
            </a:lvl9pPr>
          </a:lstStyle>
          <a:p>
            <a:pPr lvl="0"/>
            <a:endParaRPr lang="zh-CN" altLang="en-US" noProof="1"/>
          </a:p>
        </p:txBody>
      </p:sp>
      <p:sp>
        <p:nvSpPr>
          <p:cNvPr id="4" name="文本占位符 3"/>
          <p:cNvSpPr>
            <a:spLocks noGrp="1"/>
          </p:cNvSpPr>
          <p:nvPr>
            <p:ph type="body" sz="half" idx="2"/>
          </p:nvPr>
        </p:nvSpPr>
        <p:spPr>
          <a:xfrm>
            <a:off x="2389406" y="5368581"/>
            <a:ext cx="7314248" cy="805049"/>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C15777B-E3F4-44E4-98B8-480381FEB06E}" type="slidenum">
              <a:rPr lang="zh-CN" altLang="en-US"/>
              <a:pPr>
                <a:defRPr/>
              </a:pPr>
              <a:t>‹#›</a:t>
            </a:fld>
            <a:endParaRPr lang="zh-CN" altLang="en-US"/>
          </a:p>
        </p:txBody>
      </p:sp>
    </p:spTree>
    <p:extLst>
      <p:ext uri="{BB962C8B-B14F-4D97-AF65-F5344CB8AC3E}">
        <p14:creationId xmlns:p14="http://schemas.microsoft.com/office/powerpoint/2010/main" val="77967791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1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noChangeArrowheads="1"/>
          </p:cNvSpPr>
          <p:nvPr>
            <p:ph type="body" idx="4294967295"/>
          </p:nvPr>
        </p:nvSpPr>
        <p:spPr bwMode="auto">
          <a:xfrm>
            <a:off x="609600" y="1600200"/>
            <a:ext cx="1097121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7938"/>
            <a:ext cx="2844800" cy="365125"/>
          </a:xfrm>
          <a:prstGeom prst="rect">
            <a:avLst/>
          </a:prstGeom>
        </p:spPr>
        <p:txBody>
          <a:bodyPr vert="horz" lIns="104306" tIns="52153" rIns="104306" bIns="52153" rtlCol="0" anchor="ctr"/>
          <a:lstStyle>
            <a:lvl1pPr algn="l" defTabSz="1042670" eaLnBrk="1" fontAlgn="auto" hangingPunct="1">
              <a:buFont typeface="Arial" panose="020B0604020202020204" pitchFamily="34" charset="0"/>
              <a:buNone/>
              <a:defRPr sz="1400" noProof="1">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165600" y="6357938"/>
            <a:ext cx="3859213" cy="365125"/>
          </a:xfrm>
          <a:prstGeom prst="rect">
            <a:avLst/>
          </a:prstGeom>
        </p:spPr>
        <p:txBody>
          <a:bodyPr vert="horz" lIns="104306" tIns="52153" rIns="104306" bIns="52153" rtlCol="0" anchor="ctr"/>
          <a:lstStyle>
            <a:lvl1pPr algn="ctr" defTabSz="1042670" eaLnBrk="1" fontAlgn="auto" hangingPunct="1">
              <a:buFont typeface="Arial" panose="020B0604020202020204" pitchFamily="34" charset="0"/>
              <a:buNone/>
              <a:defRPr sz="14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736013" y="6357938"/>
            <a:ext cx="2844800" cy="365125"/>
          </a:xfrm>
          <a:prstGeom prst="rect">
            <a:avLst/>
          </a:prstGeom>
        </p:spPr>
        <p:txBody>
          <a:bodyPr vert="horz" wrap="square" lIns="104306" tIns="52153" rIns="104306" bIns="52153" numCol="1" anchor="ctr" anchorCtr="0" compatLnSpc="1"/>
          <a:lstStyle>
            <a:lvl1pPr algn="r" defTabSz="1042670" eaLnBrk="1" hangingPunct="1">
              <a:buFont typeface="Arial" panose="020B0604020202020204" pitchFamily="34" charset="0"/>
              <a:buChar char="•"/>
              <a:defRPr sz="1400">
                <a:solidFill>
                  <a:srgbClr val="898989"/>
                </a:solidFill>
              </a:defRPr>
            </a:lvl1pPr>
          </a:lstStyle>
          <a:p>
            <a:pPr>
              <a:defRPr/>
            </a:pPr>
            <a:fld id="{A25C85A8-38B4-4365-9C7E-AE89C6C2E9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2988" rtl="0" eaLnBrk="0" fontAlgn="base" hangingPunct="0">
        <a:spcBef>
          <a:spcPct val="0"/>
        </a:spcBef>
        <a:spcAft>
          <a:spcPct val="0"/>
        </a:spcAft>
        <a:defRPr sz="5000" kern="1200">
          <a:solidFill>
            <a:schemeClr val="tx1"/>
          </a:solidFill>
          <a:latin typeface="+mj-lt"/>
          <a:ea typeface="+mj-ea"/>
          <a:cs typeface="+mj-cs"/>
        </a:defRPr>
      </a:lvl1pPr>
      <a:lvl2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2pPr>
      <a:lvl3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3pPr>
      <a:lvl4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4pPr>
      <a:lvl5pPr algn="ctr" defTabSz="1042988" rtl="0" eaLnBrk="0" fontAlgn="base" hangingPunct="0">
        <a:spcBef>
          <a:spcPct val="0"/>
        </a:spcBef>
        <a:spcAft>
          <a:spcPct val="0"/>
        </a:spcAft>
        <a:defRPr sz="5000">
          <a:solidFill>
            <a:schemeClr val="tx1"/>
          </a:solidFill>
          <a:latin typeface="Calibri" panose="020F0502020204030204" pitchFamily="34" charset="0"/>
          <a:ea typeface="宋体" panose="02010600030101010101" pitchFamily="2" charset="-122"/>
        </a:defRPr>
      </a:lvl5pPr>
      <a:lvl6pPr marL="4572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6pPr>
      <a:lvl7pPr marL="9144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7pPr>
      <a:lvl8pPr marL="13716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8pPr>
      <a:lvl9pPr marL="1828800" algn="ctr" defTabSz="1042670" rtl="0" fontAlgn="base">
        <a:spcBef>
          <a:spcPct val="0"/>
        </a:spcBef>
        <a:spcAft>
          <a:spcPct val="0"/>
        </a:spcAft>
        <a:defRPr sz="5000">
          <a:solidFill>
            <a:schemeClr val="tx1"/>
          </a:solidFill>
          <a:latin typeface="Calibri" panose="020F0502020204030204" pitchFamily="34" charset="0"/>
          <a:ea typeface="宋体" panose="02010600030101010101" pitchFamily="2" charset="-122"/>
        </a:defRPr>
      </a:lvl9pPr>
    </p:titleStyle>
    <p:bodyStyle>
      <a:lvl1pPr marL="390525" indent="-390525" algn="l" defTabSz="104298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42670" rtl="0" eaLnBrk="1" latinLnBrk="0" hangingPunct="1">
        <a:defRPr sz="2100" kern="1200">
          <a:solidFill>
            <a:schemeClr val="tx1"/>
          </a:solidFill>
          <a:latin typeface="+mn-lt"/>
          <a:ea typeface="+mn-ea"/>
          <a:cs typeface="+mn-cs"/>
        </a:defRPr>
      </a:lvl1pPr>
      <a:lvl2pPr marL="521335" algn="l" defTabSz="1042670" rtl="0" eaLnBrk="1" latinLnBrk="0" hangingPunct="1">
        <a:defRPr sz="2100" kern="1200">
          <a:solidFill>
            <a:schemeClr val="tx1"/>
          </a:solidFill>
          <a:latin typeface="+mn-lt"/>
          <a:ea typeface="+mn-ea"/>
          <a:cs typeface="+mn-cs"/>
        </a:defRPr>
      </a:lvl2pPr>
      <a:lvl3pPr marL="1043305" algn="l" defTabSz="1042670" rtl="0" eaLnBrk="1" latinLnBrk="0" hangingPunct="1">
        <a:defRPr sz="2100" kern="1200">
          <a:solidFill>
            <a:schemeClr val="tx1"/>
          </a:solidFill>
          <a:latin typeface="+mn-lt"/>
          <a:ea typeface="+mn-ea"/>
          <a:cs typeface="+mn-cs"/>
        </a:defRPr>
      </a:lvl3pPr>
      <a:lvl4pPr marL="1564640" algn="l" defTabSz="1042670" rtl="0" eaLnBrk="1" latinLnBrk="0" hangingPunct="1">
        <a:defRPr sz="2100" kern="1200">
          <a:solidFill>
            <a:schemeClr val="tx1"/>
          </a:solidFill>
          <a:latin typeface="+mn-lt"/>
          <a:ea typeface="+mn-ea"/>
          <a:cs typeface="+mn-cs"/>
        </a:defRPr>
      </a:lvl4pPr>
      <a:lvl5pPr marL="2085975" algn="l" defTabSz="1042670" rtl="0" eaLnBrk="1" latinLnBrk="0" hangingPunct="1">
        <a:defRPr sz="2100" kern="1200">
          <a:solidFill>
            <a:schemeClr val="tx1"/>
          </a:solidFill>
          <a:latin typeface="+mn-lt"/>
          <a:ea typeface="+mn-ea"/>
          <a:cs typeface="+mn-cs"/>
        </a:defRPr>
      </a:lvl5pPr>
      <a:lvl6pPr marL="2607945" algn="l" defTabSz="1042670" rtl="0" eaLnBrk="1" latinLnBrk="0" hangingPunct="1">
        <a:defRPr sz="2100" kern="1200">
          <a:solidFill>
            <a:schemeClr val="tx1"/>
          </a:solidFill>
          <a:latin typeface="+mn-lt"/>
          <a:ea typeface="+mn-ea"/>
          <a:cs typeface="+mn-cs"/>
        </a:defRPr>
      </a:lvl6pPr>
      <a:lvl7pPr marL="3129280" algn="l" defTabSz="1042670" rtl="0" eaLnBrk="1" latinLnBrk="0" hangingPunct="1">
        <a:defRPr sz="2100" kern="1200">
          <a:solidFill>
            <a:schemeClr val="tx1"/>
          </a:solidFill>
          <a:latin typeface="+mn-lt"/>
          <a:ea typeface="+mn-ea"/>
          <a:cs typeface="+mn-cs"/>
        </a:defRPr>
      </a:lvl7pPr>
      <a:lvl8pPr marL="3650615" algn="l" defTabSz="1042670" rtl="0" eaLnBrk="1" latinLnBrk="0" hangingPunct="1">
        <a:defRPr sz="2100" kern="1200">
          <a:solidFill>
            <a:schemeClr val="tx1"/>
          </a:solidFill>
          <a:latin typeface="+mn-lt"/>
          <a:ea typeface="+mn-ea"/>
          <a:cs typeface="+mn-cs"/>
        </a:defRPr>
      </a:lvl8pPr>
      <a:lvl9pPr marL="4171950" algn="l" defTabSz="10426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mp.weixin.qq.com/s/W4-KeqHlART97ieMJ5lw7"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qje.oxfordjournals.org/content/131/4/1593.abstract" TargetMode="Externa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7.tmp"/></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Administrator\Desktop\财大ppt模板\B10PPT模板（二）宽屏-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8" y="1588"/>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文本框 1"/>
          <p:cNvSpPr txBox="1">
            <a:spLocks noChangeArrowheads="1"/>
          </p:cNvSpPr>
          <p:nvPr/>
        </p:nvSpPr>
        <p:spPr bwMode="auto">
          <a:xfrm>
            <a:off x="912018" y="3497895"/>
            <a:ext cx="10367963" cy="302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pPr>
            <a:r>
              <a:rPr lang="zh-CN" altLang="en-US" sz="3200" b="1" dirty="0">
                <a:latin typeface="楷体" panose="02010609060101010101" pitchFamily="49" charset="-122"/>
                <a:ea typeface="楷体" panose="02010609060101010101" pitchFamily="49" charset="-122"/>
              </a:rPr>
              <a:t>郭峰</a:t>
            </a:r>
            <a:endParaRPr lang="en-US" altLang="zh-CN" sz="3200" b="1" dirty="0">
              <a:latin typeface="楷体" panose="02010609060101010101" pitchFamily="49" charset="-122"/>
              <a:ea typeface="楷体" panose="02010609060101010101" pitchFamily="49" charset="-122"/>
            </a:endParaRPr>
          </a:p>
          <a:p>
            <a:pPr algn="ctr" eaLnBrk="1" hangingPunct="1">
              <a:lnSpc>
                <a:spcPct val="150000"/>
              </a:lnSpc>
            </a:pPr>
            <a:r>
              <a:rPr lang="zh-CN" altLang="en-US" dirty="0">
                <a:latin typeface="楷体" panose="02010609060101010101" pitchFamily="49" charset="-122"/>
                <a:ea typeface="楷体" panose="02010609060101010101" pitchFamily="49" charset="-122"/>
              </a:rPr>
              <a:t>上海财经大学公共经济与管理学院</a:t>
            </a:r>
            <a:endParaRPr lang="en-US" altLang="zh-CN" dirty="0">
              <a:latin typeface="楷体" panose="02010609060101010101" pitchFamily="49" charset="-122"/>
              <a:ea typeface="楷体" panose="02010609060101010101" pitchFamily="49" charset="-122"/>
            </a:endParaRPr>
          </a:p>
          <a:p>
            <a:pPr algn="ctr" eaLnBrk="1" hangingPunct="1">
              <a:lnSpc>
                <a:spcPct val="150000"/>
              </a:lnSpc>
            </a:pPr>
            <a:r>
              <a:rPr lang="zh-CN" altLang="en-US" dirty="0">
                <a:latin typeface="楷体" panose="02010609060101010101" pitchFamily="49" charset="-122"/>
                <a:ea typeface="楷体" panose="02010609060101010101" pitchFamily="49" charset="-122"/>
              </a:rPr>
              <a:t>上海财经大学数实融合与智能决策交叉实验室</a:t>
            </a:r>
            <a:endParaRPr lang="en-US" altLang="zh-CN" dirty="0">
              <a:latin typeface="楷体" panose="02010609060101010101" pitchFamily="49" charset="-122"/>
              <a:ea typeface="楷体" panose="02010609060101010101" pitchFamily="49" charset="-122"/>
            </a:endParaRPr>
          </a:p>
          <a:p>
            <a:pPr algn="ctr" eaLnBrk="1" hangingPunct="1">
              <a:lnSpc>
                <a:spcPct val="150000"/>
              </a:lnSpc>
            </a:pPr>
            <a:r>
              <a:rPr lang="en-US" altLang="zh-CN" dirty="0">
                <a:latin typeface="楷体" panose="02010609060101010101" pitchFamily="49" charset="-122"/>
                <a:ea typeface="楷体" panose="02010609060101010101" pitchFamily="49" charset="-122"/>
              </a:rPr>
              <a:t>2025</a:t>
            </a:r>
            <a:r>
              <a:rPr lang="zh-CN" altLang="en-US" dirty="0">
                <a:latin typeface="楷体" panose="02010609060101010101" pitchFamily="49" charset="-122"/>
                <a:ea typeface="楷体" panose="02010609060101010101" pitchFamily="49" charset="-122"/>
              </a:rPr>
              <a:t>年</a:t>
            </a:r>
            <a:r>
              <a:rPr lang="en-US" altLang="zh-CN" dirty="0">
                <a:latin typeface="楷体" panose="02010609060101010101" pitchFamily="49" charset="-122"/>
                <a:ea typeface="楷体" panose="02010609060101010101" pitchFamily="49" charset="-122"/>
              </a:rPr>
              <a:t>4</a:t>
            </a:r>
            <a:r>
              <a:rPr lang="zh-CN" altLang="en-US" dirty="0">
                <a:latin typeface="楷体" panose="02010609060101010101" pitchFamily="49" charset="-122"/>
                <a:ea typeface="楷体" panose="02010609060101010101" pitchFamily="49" charset="-122"/>
              </a:rPr>
              <a:t>月</a:t>
            </a:r>
            <a:endParaRPr lang="en-US" altLang="zh-CN" dirty="0">
              <a:latin typeface="楷体" panose="02010609060101010101" pitchFamily="49" charset="-122"/>
              <a:ea typeface="楷体" panose="02010609060101010101" pitchFamily="49" charset="-122"/>
            </a:endParaRPr>
          </a:p>
          <a:p>
            <a:pPr algn="ctr" eaLnBrk="1" hangingPunct="1">
              <a:lnSpc>
                <a:spcPct val="150000"/>
              </a:lnSpc>
              <a:buFont typeface="Arial" panose="020B0604020202020204" pitchFamily="34" charset="0"/>
              <a:buNone/>
            </a:pPr>
            <a:endParaRPr lang="en-US" altLang="zh-CN" sz="3200" b="1" i="1" dirty="0">
              <a:latin typeface="Times New Roman" panose="02020603050405020304" pitchFamily="18" charset="0"/>
            </a:endParaRPr>
          </a:p>
        </p:txBody>
      </p:sp>
      <p:pic>
        <p:nvPicPr>
          <p:cNvPr id="3076"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387350"/>
            <a:ext cx="17621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50" y="330200"/>
            <a:ext cx="2930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B30771-87C4-4889-8CE4-8389BF394024}" type="slidenum">
              <a:rPr lang="zh-CN" altLang="en-US" smtClean="0"/>
              <a:pPr defTabSz="1042988"/>
              <a:t>1</a:t>
            </a:fld>
            <a:endParaRPr lang="zh-CN" altLang="en-US"/>
          </a:p>
        </p:txBody>
      </p:sp>
      <p:sp>
        <p:nvSpPr>
          <p:cNvPr id="3079" name="标题 1"/>
          <p:cNvSpPr>
            <a:spLocks noGrp="1" noChangeArrowheads="1"/>
          </p:cNvSpPr>
          <p:nvPr>
            <p:ph type="ctrTitle"/>
          </p:nvPr>
        </p:nvSpPr>
        <p:spPr>
          <a:xfrm>
            <a:off x="766836" y="1754974"/>
            <a:ext cx="10361612" cy="1803400"/>
          </a:xfrm>
        </p:spPr>
        <p:txBody>
          <a:bodyPr/>
          <a:lstStyle/>
          <a:p>
            <a:pPr eaLnBrk="1" hangingPunct="1">
              <a:lnSpc>
                <a:spcPct val="150000"/>
              </a:lnSpc>
            </a:pPr>
            <a:r>
              <a:rPr lang="zh-CN" altLang="en-US" sz="3600" b="1" dirty="0">
                <a:solidFill>
                  <a:srgbClr val="7C1D20"/>
                </a:solidFill>
                <a:latin typeface="楷体" panose="02010609060101010101" pitchFamily="49" charset="-122"/>
                <a:ea typeface="楷体" panose="02010609060101010101" pitchFamily="49" charset="-122"/>
              </a:rPr>
              <a:t>第</a:t>
            </a:r>
            <a:r>
              <a:rPr lang="en-US" altLang="zh-CN" sz="3600" b="1" dirty="0">
                <a:solidFill>
                  <a:srgbClr val="7C1D20"/>
                </a:solidFill>
                <a:latin typeface="楷体" panose="02010609060101010101" pitchFamily="49" charset="-122"/>
                <a:ea typeface="楷体" panose="02010609060101010101" pitchFamily="49" charset="-122"/>
              </a:rPr>
              <a:t>6</a:t>
            </a:r>
            <a:r>
              <a:rPr lang="zh-CN" altLang="en-US" sz="3600" b="1" dirty="0">
                <a:solidFill>
                  <a:srgbClr val="7C1D20"/>
                </a:solidFill>
                <a:latin typeface="楷体" panose="02010609060101010101" pitchFamily="49" charset="-122"/>
                <a:ea typeface="楷体" panose="02010609060101010101" pitchFamily="49" charset="-122"/>
              </a:rPr>
              <a:t>讲 社交媒体时代的情绪表达</a:t>
            </a:r>
            <a:endParaRPr lang="zh-CN" altLang="en-US" sz="3200" b="1" dirty="0">
              <a:solidFill>
                <a:srgbClr val="7C1D20"/>
              </a:solidFill>
              <a:latin typeface="Times New Roman" panose="02020603050405020304" pitchFamily="18" charset="0"/>
              <a:ea typeface="微软雅黑" panose="020B0503020204020204" pitchFamily="34"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150AB-94D8-7CE9-CB00-80779B146F1C}"/>
            </a:ext>
          </a:extLst>
        </p:cNvPr>
        <p:cNvGrpSpPr/>
        <p:nvPr/>
      </p:nvGrpSpPr>
      <p:grpSpPr>
        <a:xfrm>
          <a:off x="0" y="0"/>
          <a:ext cx="0" cy="0"/>
          <a:chOff x="0" y="0"/>
          <a:chExt cx="0" cy="0"/>
        </a:xfrm>
      </p:grpSpPr>
      <p:sp>
        <p:nvSpPr>
          <p:cNvPr id="7170" name="文本框 4">
            <a:extLst>
              <a:ext uri="{FF2B5EF4-FFF2-40B4-BE49-F238E27FC236}">
                <a16:creationId xmlns:a16="http://schemas.microsoft.com/office/drawing/2014/main" id="{66490905-DD21-8BF8-F1D8-58BB252535F7}"/>
              </a:ext>
            </a:extLst>
          </p:cNvPr>
          <p:cNvSpPr txBox="1">
            <a:spLocks noChangeArrowheads="1"/>
          </p:cNvSpPr>
          <p:nvPr/>
        </p:nvSpPr>
        <p:spPr bwMode="auto">
          <a:xfrm>
            <a:off x="295275" y="177801"/>
            <a:ext cx="103362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社交媒体成为的社会联系</a:t>
            </a:r>
          </a:p>
        </p:txBody>
      </p:sp>
      <p:pic>
        <p:nvPicPr>
          <p:cNvPr id="7171" name="Picture 3">
            <a:extLst>
              <a:ext uri="{FF2B5EF4-FFF2-40B4-BE49-F238E27FC236}">
                <a16:creationId xmlns:a16="http://schemas.microsoft.com/office/drawing/2014/main" id="{C0E267C3-01AC-0BC1-462C-BDEE8EB2C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a:extLst>
              <a:ext uri="{FF2B5EF4-FFF2-40B4-BE49-F238E27FC236}">
                <a16:creationId xmlns:a16="http://schemas.microsoft.com/office/drawing/2014/main" id="{2D79415A-3EDB-7E35-3810-22CB2ABE0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a:extLst>
              <a:ext uri="{FF2B5EF4-FFF2-40B4-BE49-F238E27FC236}">
                <a16:creationId xmlns:a16="http://schemas.microsoft.com/office/drawing/2014/main" id="{87639ACC-7980-E1DB-D92C-496441A16A7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10</a:t>
            </a:fld>
            <a:endParaRPr lang="zh-CN" altLang="en-US"/>
          </a:p>
        </p:txBody>
      </p:sp>
      <p:sp>
        <p:nvSpPr>
          <p:cNvPr id="4" name="内容占位符 2">
            <a:extLst>
              <a:ext uri="{FF2B5EF4-FFF2-40B4-BE49-F238E27FC236}">
                <a16:creationId xmlns:a16="http://schemas.microsoft.com/office/drawing/2014/main" id="{99D78E2A-F592-7CE5-CB28-486D1B2D783D}"/>
              </a:ext>
            </a:extLst>
          </p:cNvPr>
          <p:cNvSpPr>
            <a:spLocks noGrp="1"/>
          </p:cNvSpPr>
          <p:nvPr/>
        </p:nvSpPr>
        <p:spPr bwMode="auto">
          <a:xfrm>
            <a:off x="406811" y="909639"/>
            <a:ext cx="10728745" cy="504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baseline="0">
                <a:solidFill>
                  <a:schemeClr val="tx1"/>
                </a:solidFill>
                <a:latin typeface="Times New Roman" panose="02020603050405020304" pitchFamily="18" charset="0"/>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baseline="0">
                <a:solidFill>
                  <a:schemeClr val="tx1"/>
                </a:solidFill>
                <a:latin typeface="Times New Roman" panose="02020603050405020304" pitchFamily="18" charset="0"/>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baseline="0">
                <a:solidFill>
                  <a:schemeClr val="tx1"/>
                </a:solidFill>
                <a:latin typeface="Times New Roman" panose="02020603050405020304" pitchFamily="18" charset="0"/>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baseline="0">
                <a:solidFill>
                  <a:schemeClr val="tx1"/>
                </a:solidFill>
                <a:latin typeface="Times New Roman" panose="02020603050405020304" pitchFamily="18" charset="0"/>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baseline="0">
                <a:solidFill>
                  <a:schemeClr val="tx1"/>
                </a:solidFill>
                <a:latin typeface="Times New Roman" panose="02020603050405020304" pitchFamily="18" charset="0"/>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nSpc>
                <a:spcPct val="160000"/>
              </a:lnSpc>
              <a:buSzPct val="100000"/>
              <a:buFont typeface="Wingdings" panose="05000000000000000000" pitchFamily="2" charset="2"/>
              <a:buChar char="Ø"/>
            </a:pPr>
            <a:r>
              <a:rPr lang="zh-CN" altLang="en-US" sz="2600" b="1" dirty="0">
                <a:latin typeface="楷体" panose="02010609060101010101" pitchFamily="49" charset="-122"/>
                <a:ea typeface="楷体" panose="02010609060101010101" pitchFamily="49" charset="-122"/>
              </a:rPr>
              <a:t>社交媒体构成的联系反映了真实的经济联系</a:t>
            </a:r>
          </a:p>
        </p:txBody>
      </p:sp>
      <p:pic>
        <p:nvPicPr>
          <p:cNvPr id="5" name="内容占位符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311221" y="1614394"/>
            <a:ext cx="3574711" cy="4526492"/>
          </a:xfr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4396" y="1607797"/>
            <a:ext cx="3842604" cy="2269844"/>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3710" y="4423402"/>
            <a:ext cx="4447511" cy="1584282"/>
          </a:xfrm>
          <a:prstGeom prst="rect">
            <a:avLst/>
          </a:prstGeom>
        </p:spPr>
      </p:pic>
    </p:spTree>
    <p:extLst>
      <p:ext uri="{BB962C8B-B14F-4D97-AF65-F5344CB8AC3E}">
        <p14:creationId xmlns:p14="http://schemas.microsoft.com/office/powerpoint/2010/main" val="3734649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CC9F4-B687-3455-60A4-EA5F3515D9A6}"/>
            </a:ext>
          </a:extLst>
        </p:cNvPr>
        <p:cNvGrpSpPr/>
        <p:nvPr/>
      </p:nvGrpSpPr>
      <p:grpSpPr>
        <a:xfrm>
          <a:off x="0" y="0"/>
          <a:ext cx="0" cy="0"/>
          <a:chOff x="0" y="0"/>
          <a:chExt cx="0" cy="0"/>
        </a:xfrm>
      </p:grpSpPr>
      <p:sp>
        <p:nvSpPr>
          <p:cNvPr id="7170" name="文本框 4">
            <a:extLst>
              <a:ext uri="{FF2B5EF4-FFF2-40B4-BE49-F238E27FC236}">
                <a16:creationId xmlns:a16="http://schemas.microsoft.com/office/drawing/2014/main" id="{646DCF1D-4C95-CDA3-7359-F403FD472010}"/>
              </a:ext>
            </a:extLst>
          </p:cNvPr>
          <p:cNvSpPr txBox="1">
            <a:spLocks noChangeArrowheads="1"/>
          </p:cNvSpPr>
          <p:nvPr/>
        </p:nvSpPr>
        <p:spPr bwMode="auto">
          <a:xfrm>
            <a:off x="295275" y="177801"/>
            <a:ext cx="103362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社交媒体在资本市场产生的影响</a:t>
            </a:r>
          </a:p>
        </p:txBody>
      </p:sp>
      <p:pic>
        <p:nvPicPr>
          <p:cNvPr id="7171" name="Picture 3">
            <a:extLst>
              <a:ext uri="{FF2B5EF4-FFF2-40B4-BE49-F238E27FC236}">
                <a16:creationId xmlns:a16="http://schemas.microsoft.com/office/drawing/2014/main" id="{216B4300-3A2E-5225-1C69-7A3BB09E2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a:extLst>
              <a:ext uri="{FF2B5EF4-FFF2-40B4-BE49-F238E27FC236}">
                <a16:creationId xmlns:a16="http://schemas.microsoft.com/office/drawing/2014/main" id="{8E9C4A7E-C24F-A505-9100-1CDB7FAD9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a:extLst>
              <a:ext uri="{FF2B5EF4-FFF2-40B4-BE49-F238E27FC236}">
                <a16:creationId xmlns:a16="http://schemas.microsoft.com/office/drawing/2014/main" id="{26D958CE-69D7-2307-B894-154CB801077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11</a:t>
            </a:fld>
            <a:endParaRPr lang="zh-CN" altLang="en-US"/>
          </a:p>
        </p:txBody>
      </p:sp>
      <p:sp>
        <p:nvSpPr>
          <p:cNvPr id="4" name="内容占位符 2">
            <a:extLst>
              <a:ext uri="{FF2B5EF4-FFF2-40B4-BE49-F238E27FC236}">
                <a16:creationId xmlns:a16="http://schemas.microsoft.com/office/drawing/2014/main" id="{FCDE80A5-8AF7-0E8A-2E53-CBC9BB7B7F0F}"/>
              </a:ext>
            </a:extLst>
          </p:cNvPr>
          <p:cNvSpPr>
            <a:spLocks noGrp="1"/>
          </p:cNvSpPr>
          <p:nvPr/>
        </p:nvSpPr>
        <p:spPr bwMode="auto">
          <a:xfrm>
            <a:off x="406811" y="909639"/>
            <a:ext cx="10728745" cy="504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baseline="0">
                <a:solidFill>
                  <a:schemeClr val="tx1"/>
                </a:solidFill>
                <a:latin typeface="Times New Roman" panose="02020603050405020304" pitchFamily="18" charset="0"/>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baseline="0">
                <a:solidFill>
                  <a:schemeClr val="tx1"/>
                </a:solidFill>
                <a:latin typeface="Times New Roman" panose="02020603050405020304" pitchFamily="18" charset="0"/>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baseline="0">
                <a:solidFill>
                  <a:schemeClr val="tx1"/>
                </a:solidFill>
                <a:latin typeface="Times New Roman" panose="02020603050405020304" pitchFamily="18" charset="0"/>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baseline="0">
                <a:solidFill>
                  <a:schemeClr val="tx1"/>
                </a:solidFill>
                <a:latin typeface="Times New Roman" panose="02020603050405020304" pitchFamily="18" charset="0"/>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baseline="0">
                <a:solidFill>
                  <a:schemeClr val="tx1"/>
                </a:solidFill>
                <a:latin typeface="Times New Roman" panose="02020603050405020304" pitchFamily="18" charset="0"/>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nSpc>
                <a:spcPct val="160000"/>
              </a:lnSpc>
              <a:buSzPct val="100000"/>
              <a:buFont typeface="Wingdings" panose="05000000000000000000" pitchFamily="2" charset="2"/>
              <a:buChar char="Ø"/>
            </a:pPr>
            <a:r>
              <a:rPr lang="zh-CN" altLang="en-US" sz="2600" b="1" dirty="0">
                <a:latin typeface="楷体" panose="02010609060101010101" pitchFamily="49" charset="-122"/>
                <a:ea typeface="楷体" panose="02010609060101010101" pitchFamily="49" charset="-122"/>
              </a:rPr>
              <a:t>华尔街上的“拔网线”事件</a:t>
            </a:r>
            <a:endParaRPr lang="en-US" altLang="zh-CN" sz="2600" b="1" dirty="0">
              <a:latin typeface="楷体" panose="02010609060101010101" pitchFamily="49" charset="-122"/>
              <a:ea typeface="楷体" panose="02010609060101010101" pitchFamily="49" charset="-122"/>
            </a:endParaRPr>
          </a:p>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专业化社交媒体也成为某个领域内人们传递专业信息、表达意见的重要载体：最近发生的“拔网线”事件</a:t>
            </a:r>
          </a:p>
          <a:p>
            <a:pPr>
              <a:lnSpc>
                <a:spcPct val="160000"/>
              </a:lnSpc>
              <a:buSzPct val="100000"/>
              <a:buFont typeface="Wingdings" panose="05000000000000000000" pitchFamily="2" charset="2"/>
              <a:buChar char="Ø"/>
            </a:pPr>
            <a:endParaRPr lang="zh-CN" altLang="en-US" sz="2600" b="1" dirty="0">
              <a:latin typeface="楷体" panose="02010609060101010101" pitchFamily="49" charset="-122"/>
              <a:ea typeface="楷体" panose="02010609060101010101" pitchFamily="49" charset="-122"/>
            </a:endParaRPr>
          </a:p>
          <a:p>
            <a:pPr>
              <a:lnSpc>
                <a:spcPct val="160000"/>
              </a:lnSpc>
              <a:buSzPct val="100000"/>
              <a:buFont typeface="Wingdings" panose="05000000000000000000" pitchFamily="2" charset="2"/>
              <a:buChar char="Ø"/>
            </a:pPr>
            <a:endParaRPr lang="zh-CN" altLang="en-US" sz="2600" b="1" dirty="0">
              <a:latin typeface="楷体" panose="02010609060101010101" pitchFamily="49" charset="-122"/>
              <a:ea typeface="楷体" panose="02010609060101010101" pitchFamily="49" charset="-122"/>
            </a:endParaRPr>
          </a:p>
        </p:txBody>
      </p:sp>
      <p:pic>
        <p:nvPicPr>
          <p:cNvPr id="6" name="Picture 2" descr="https://gimg2.baidu.com/image_search/src=http%3A%2F%2Fp7.itc.cn%2Fimages01%2F20210202%2F2dc52b5007984d74b3cd61b418b34bd4.png&amp;refer=http%3A%2F%2Fp7.itc.cn&amp;app=2002&amp;size=f9999,10000&amp;q=a80&amp;n=0&amp;g=0n&amp;fmt=jpeg?sec=1619256721&amp;t=90d88b7923c811042c9e7f2dc80d2c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8966" y="2022820"/>
            <a:ext cx="6500892" cy="386412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054857" y="5886941"/>
            <a:ext cx="10728744" cy="594906"/>
          </a:xfrm>
          <a:prstGeom prst="rect">
            <a:avLst/>
          </a:prstGeom>
        </p:spPr>
        <p:txBody>
          <a:bodyPr wrap="square">
            <a:spAutoFit/>
          </a:bodyPr>
          <a:lstStyle/>
          <a:p>
            <a:r>
              <a:rPr lang="zh-CN" altLang="zh-CN" sz="1633" kern="100" dirty="0">
                <a:latin typeface="Times New Roman" panose="02020603050405020304" pitchFamily="18" charset="0"/>
                <a:cs typeface="Times New Roman" panose="02020603050405020304" pitchFamily="18" charset="0"/>
              </a:rPr>
              <a:t>惠、兰怡潇，《美国散户大战华尔街续集：券商“拔网线”，散户顽强拉爆虚拟币，美国证监会发声》，时代周报微信公众号（</a:t>
            </a:r>
            <a:r>
              <a:rPr lang="en-US" altLang="zh-CN" sz="1633" kern="100" dirty="0" err="1">
                <a:latin typeface="Times New Roman" panose="02020603050405020304" pitchFamily="18" charset="0"/>
              </a:rPr>
              <a:t>timeweekly</a:t>
            </a:r>
            <a:r>
              <a:rPr lang="zh-CN" altLang="zh-CN" sz="1633" kern="100" dirty="0">
                <a:latin typeface="Times New Roman" panose="02020603050405020304" pitchFamily="18" charset="0"/>
                <a:cs typeface="Times New Roman" panose="02020603050405020304" pitchFamily="18" charset="0"/>
              </a:rPr>
              <a:t>），</a:t>
            </a:r>
            <a:r>
              <a:rPr lang="en-US" altLang="zh-CN" sz="1633" kern="100" dirty="0">
                <a:latin typeface="Times New Roman" panose="02020603050405020304" pitchFamily="18" charset="0"/>
              </a:rPr>
              <a:t>2021</a:t>
            </a:r>
            <a:r>
              <a:rPr lang="zh-CN" altLang="zh-CN" sz="1633" kern="100" dirty="0">
                <a:latin typeface="Times New Roman" panose="02020603050405020304" pitchFamily="18" charset="0"/>
                <a:cs typeface="Times New Roman" panose="02020603050405020304" pitchFamily="18" charset="0"/>
              </a:rPr>
              <a:t>年</a:t>
            </a:r>
            <a:r>
              <a:rPr lang="en-US" altLang="zh-CN" sz="1633" kern="100" dirty="0">
                <a:latin typeface="Times New Roman" panose="02020603050405020304" pitchFamily="18" charset="0"/>
              </a:rPr>
              <a:t>1</a:t>
            </a:r>
            <a:r>
              <a:rPr lang="zh-CN" altLang="zh-CN" sz="1633" kern="100" dirty="0">
                <a:latin typeface="Times New Roman" panose="02020603050405020304" pitchFamily="18" charset="0"/>
                <a:cs typeface="Times New Roman" panose="02020603050405020304" pitchFamily="18" charset="0"/>
              </a:rPr>
              <a:t>月</a:t>
            </a:r>
            <a:r>
              <a:rPr lang="en-US" altLang="zh-CN" sz="1633" kern="100" dirty="0">
                <a:latin typeface="Times New Roman" panose="02020603050405020304" pitchFamily="18" charset="0"/>
              </a:rPr>
              <a:t>31</a:t>
            </a:r>
            <a:r>
              <a:rPr lang="zh-CN" altLang="zh-CN" sz="1633" kern="100" dirty="0">
                <a:latin typeface="Times New Roman" panose="02020603050405020304" pitchFamily="18" charset="0"/>
                <a:cs typeface="Times New Roman" panose="02020603050405020304" pitchFamily="18" charset="0"/>
              </a:rPr>
              <a:t>日，</a:t>
            </a:r>
            <a:r>
              <a:rPr lang="en-US" altLang="zh-CN" sz="1633" u="sng" kern="100" dirty="0">
                <a:solidFill>
                  <a:srgbClr val="0000FF"/>
                </a:solidFill>
                <a:latin typeface="Times New Roman" panose="02020603050405020304" pitchFamily="18" charset="0"/>
                <a:hlinkClick r:id="rId5"/>
              </a:rPr>
              <a:t>https://mp.weixin.qq.com/s/W4-KeqHlART97ieMJ5lw7</a:t>
            </a:r>
            <a:r>
              <a:rPr lang="en-US" altLang="zh-CN" sz="1633" kern="100" dirty="0">
                <a:latin typeface="Times New Roman" panose="02020603050405020304" pitchFamily="18" charset="0"/>
              </a:rPr>
              <a:t>A</a:t>
            </a:r>
            <a:endParaRPr lang="zh-CN" altLang="en-US" sz="1633" dirty="0"/>
          </a:p>
        </p:txBody>
      </p:sp>
    </p:spTree>
    <p:extLst>
      <p:ext uri="{BB962C8B-B14F-4D97-AF65-F5344CB8AC3E}">
        <p14:creationId xmlns:p14="http://schemas.microsoft.com/office/powerpoint/2010/main" val="237450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9E041-E601-C856-6D79-29C3873DEF68}"/>
            </a:ext>
          </a:extLst>
        </p:cNvPr>
        <p:cNvGrpSpPr/>
        <p:nvPr/>
      </p:nvGrpSpPr>
      <p:grpSpPr>
        <a:xfrm>
          <a:off x="0" y="0"/>
          <a:ext cx="0" cy="0"/>
          <a:chOff x="0" y="0"/>
          <a:chExt cx="0" cy="0"/>
        </a:xfrm>
      </p:grpSpPr>
      <p:sp>
        <p:nvSpPr>
          <p:cNvPr id="7170" name="文本框 4">
            <a:extLst>
              <a:ext uri="{FF2B5EF4-FFF2-40B4-BE49-F238E27FC236}">
                <a16:creationId xmlns:a16="http://schemas.microsoft.com/office/drawing/2014/main" id="{85CD001F-C290-E0C1-DE6D-7589DB2AA93A}"/>
              </a:ext>
            </a:extLst>
          </p:cNvPr>
          <p:cNvSpPr txBox="1">
            <a:spLocks noChangeArrowheads="1"/>
          </p:cNvSpPr>
          <p:nvPr/>
        </p:nvSpPr>
        <p:spPr bwMode="auto">
          <a:xfrm>
            <a:off x="295275" y="177801"/>
            <a:ext cx="103362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社交媒体在资本市场产生的影响</a:t>
            </a:r>
          </a:p>
        </p:txBody>
      </p:sp>
      <p:pic>
        <p:nvPicPr>
          <p:cNvPr id="7171" name="Picture 3">
            <a:extLst>
              <a:ext uri="{FF2B5EF4-FFF2-40B4-BE49-F238E27FC236}">
                <a16:creationId xmlns:a16="http://schemas.microsoft.com/office/drawing/2014/main" id="{A342F501-2CD4-3D93-9FF5-901341AEF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a:extLst>
              <a:ext uri="{FF2B5EF4-FFF2-40B4-BE49-F238E27FC236}">
                <a16:creationId xmlns:a16="http://schemas.microsoft.com/office/drawing/2014/main" id="{9AB1CEC1-340E-CFD5-9E5F-052D1391E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a:extLst>
              <a:ext uri="{FF2B5EF4-FFF2-40B4-BE49-F238E27FC236}">
                <a16:creationId xmlns:a16="http://schemas.microsoft.com/office/drawing/2014/main" id="{AF25CB78-CEBC-4EC0-3C4F-A7B0BAA7640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12</a:t>
            </a:fld>
            <a:endParaRPr lang="zh-CN" altLang="en-US"/>
          </a:p>
        </p:txBody>
      </p:sp>
      <p:sp>
        <p:nvSpPr>
          <p:cNvPr id="4" name="内容占位符 2">
            <a:extLst>
              <a:ext uri="{FF2B5EF4-FFF2-40B4-BE49-F238E27FC236}">
                <a16:creationId xmlns:a16="http://schemas.microsoft.com/office/drawing/2014/main" id="{D76565B0-9FA8-C743-7E03-B791779907F1}"/>
              </a:ext>
            </a:extLst>
          </p:cNvPr>
          <p:cNvSpPr>
            <a:spLocks noGrp="1"/>
          </p:cNvSpPr>
          <p:nvPr/>
        </p:nvSpPr>
        <p:spPr bwMode="auto">
          <a:xfrm>
            <a:off x="406811" y="909639"/>
            <a:ext cx="10728745" cy="504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baseline="0">
                <a:solidFill>
                  <a:schemeClr val="tx1"/>
                </a:solidFill>
                <a:latin typeface="Times New Roman" panose="02020603050405020304" pitchFamily="18" charset="0"/>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baseline="0">
                <a:solidFill>
                  <a:schemeClr val="tx1"/>
                </a:solidFill>
                <a:latin typeface="Times New Roman" panose="02020603050405020304" pitchFamily="18" charset="0"/>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baseline="0">
                <a:solidFill>
                  <a:schemeClr val="tx1"/>
                </a:solidFill>
                <a:latin typeface="Times New Roman" panose="02020603050405020304" pitchFamily="18" charset="0"/>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baseline="0">
                <a:solidFill>
                  <a:schemeClr val="tx1"/>
                </a:solidFill>
                <a:latin typeface="Times New Roman" panose="02020603050405020304" pitchFamily="18" charset="0"/>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baseline="0">
                <a:solidFill>
                  <a:schemeClr val="tx1"/>
                </a:solidFill>
                <a:latin typeface="Times New Roman" panose="02020603050405020304" pitchFamily="18" charset="0"/>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nSpc>
                <a:spcPct val="160000"/>
              </a:lnSpc>
              <a:buSzPct val="100000"/>
              <a:buFont typeface="Wingdings" panose="05000000000000000000" pitchFamily="2" charset="2"/>
              <a:buChar char="Ø"/>
            </a:pPr>
            <a:r>
              <a:rPr lang="zh-CN" altLang="en-US" sz="2600" b="1" dirty="0">
                <a:latin typeface="楷体" panose="02010609060101010101" pitchFamily="49" charset="-122"/>
                <a:ea typeface="楷体" panose="02010609060101010101" pitchFamily="49" charset="-122"/>
              </a:rPr>
              <a:t>社交媒体对散户的影响不容忽视</a:t>
            </a:r>
          </a:p>
        </p:txBody>
      </p:sp>
      <p:pic>
        <p:nvPicPr>
          <p:cNvPr id="5" name="内容占位符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74244" y="1584035"/>
            <a:ext cx="6793878" cy="4385654"/>
          </a:xfrm>
        </p:spPr>
      </p:pic>
      <p:sp>
        <p:nvSpPr>
          <p:cNvPr id="7" name="矩形 6"/>
          <p:cNvSpPr/>
          <p:nvPr/>
        </p:nvSpPr>
        <p:spPr>
          <a:xfrm>
            <a:off x="1198866" y="6054927"/>
            <a:ext cx="5989140" cy="385490"/>
          </a:xfrm>
          <a:prstGeom prst="rect">
            <a:avLst/>
          </a:prstGeom>
        </p:spPr>
        <p:txBody>
          <a:bodyPr wrap="none">
            <a:spAutoFit/>
          </a:bodyPr>
          <a:lstStyle/>
          <a:p>
            <a:r>
              <a:rPr lang="zh-CN" altLang="en-US" sz="1905" dirty="0"/>
              <a:t>资料来源：https://new.qq.com/rain/a/20210210a007ii00</a:t>
            </a:r>
          </a:p>
        </p:txBody>
      </p:sp>
    </p:spTree>
    <p:extLst>
      <p:ext uri="{BB962C8B-B14F-4D97-AF65-F5344CB8AC3E}">
        <p14:creationId xmlns:p14="http://schemas.microsoft.com/office/powerpoint/2010/main" val="571055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C258A-73D9-3146-3F54-29CF51EFFFAE}"/>
            </a:ext>
          </a:extLst>
        </p:cNvPr>
        <p:cNvGrpSpPr/>
        <p:nvPr/>
      </p:nvGrpSpPr>
      <p:grpSpPr>
        <a:xfrm>
          <a:off x="0" y="0"/>
          <a:ext cx="0" cy="0"/>
          <a:chOff x="0" y="0"/>
          <a:chExt cx="0" cy="0"/>
        </a:xfrm>
      </p:grpSpPr>
      <p:sp>
        <p:nvSpPr>
          <p:cNvPr id="7170" name="文本框 4">
            <a:extLst>
              <a:ext uri="{FF2B5EF4-FFF2-40B4-BE49-F238E27FC236}">
                <a16:creationId xmlns:a16="http://schemas.microsoft.com/office/drawing/2014/main" id="{957BE6ED-342E-5D00-6CC1-51E0DB99AB37}"/>
              </a:ext>
            </a:extLst>
          </p:cNvPr>
          <p:cNvSpPr txBox="1">
            <a:spLocks noChangeArrowheads="1"/>
          </p:cNvSpPr>
          <p:nvPr/>
        </p:nvSpPr>
        <p:spPr bwMode="auto">
          <a:xfrm>
            <a:off x="295275" y="177801"/>
            <a:ext cx="103362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社交媒体在资本市场产生的影响</a:t>
            </a:r>
          </a:p>
        </p:txBody>
      </p:sp>
      <p:pic>
        <p:nvPicPr>
          <p:cNvPr id="7171" name="Picture 3">
            <a:extLst>
              <a:ext uri="{FF2B5EF4-FFF2-40B4-BE49-F238E27FC236}">
                <a16:creationId xmlns:a16="http://schemas.microsoft.com/office/drawing/2014/main" id="{4FBBFDAC-031A-7216-BB5E-F42BF67BD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a:extLst>
              <a:ext uri="{FF2B5EF4-FFF2-40B4-BE49-F238E27FC236}">
                <a16:creationId xmlns:a16="http://schemas.microsoft.com/office/drawing/2014/main" id="{A9D7AC21-AE7E-67C6-1760-E62FA32C7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a:extLst>
              <a:ext uri="{FF2B5EF4-FFF2-40B4-BE49-F238E27FC236}">
                <a16:creationId xmlns:a16="http://schemas.microsoft.com/office/drawing/2014/main" id="{EB8DF6DD-82A1-8412-5AA9-5C8B08C319C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13</a:t>
            </a:fld>
            <a:endParaRPr lang="zh-CN" altLang="en-US"/>
          </a:p>
        </p:txBody>
      </p:sp>
      <p:sp>
        <p:nvSpPr>
          <p:cNvPr id="4" name="内容占位符 2">
            <a:extLst>
              <a:ext uri="{FF2B5EF4-FFF2-40B4-BE49-F238E27FC236}">
                <a16:creationId xmlns:a16="http://schemas.microsoft.com/office/drawing/2014/main" id="{16C5DEC3-1E35-1F4A-9333-930AE845F5B5}"/>
              </a:ext>
            </a:extLst>
          </p:cNvPr>
          <p:cNvSpPr>
            <a:spLocks noGrp="1"/>
          </p:cNvSpPr>
          <p:nvPr/>
        </p:nvSpPr>
        <p:spPr bwMode="auto">
          <a:xfrm>
            <a:off x="406811" y="909639"/>
            <a:ext cx="10728745" cy="504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baseline="0">
                <a:solidFill>
                  <a:schemeClr val="tx1"/>
                </a:solidFill>
                <a:latin typeface="Times New Roman" panose="02020603050405020304" pitchFamily="18" charset="0"/>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baseline="0">
                <a:solidFill>
                  <a:schemeClr val="tx1"/>
                </a:solidFill>
                <a:latin typeface="Times New Roman" panose="02020603050405020304" pitchFamily="18" charset="0"/>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baseline="0">
                <a:solidFill>
                  <a:schemeClr val="tx1"/>
                </a:solidFill>
                <a:latin typeface="Times New Roman" panose="02020603050405020304" pitchFamily="18" charset="0"/>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baseline="0">
                <a:solidFill>
                  <a:schemeClr val="tx1"/>
                </a:solidFill>
                <a:latin typeface="Times New Roman" panose="02020603050405020304" pitchFamily="18" charset="0"/>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baseline="0">
                <a:solidFill>
                  <a:schemeClr val="tx1"/>
                </a:solidFill>
                <a:latin typeface="Times New Roman" panose="02020603050405020304" pitchFamily="18" charset="0"/>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nSpc>
                <a:spcPct val="160000"/>
              </a:lnSpc>
              <a:buSzPct val="100000"/>
              <a:buFont typeface="Wingdings" panose="05000000000000000000" pitchFamily="2" charset="2"/>
              <a:buChar char="Ø"/>
            </a:pPr>
            <a:r>
              <a:rPr lang="zh-CN" altLang="en-US" sz="2600" b="1" dirty="0">
                <a:latin typeface="楷体" panose="02010609060101010101" pitchFamily="49" charset="-122"/>
                <a:ea typeface="楷体" panose="02010609060101010101" pitchFamily="49" charset="-122"/>
              </a:rPr>
              <a:t>上市公司社交媒体联结</a:t>
            </a:r>
            <a:endParaRPr lang="en-US" altLang="zh-CN" sz="2600" b="1" dirty="0">
              <a:latin typeface="楷体" panose="02010609060101010101" pitchFamily="49" charset="-122"/>
              <a:ea typeface="楷体" panose="02010609060101010101" pitchFamily="49" charset="-122"/>
            </a:endParaRPr>
          </a:p>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两个公司因为在社交媒体（股吧论坛）中共享发帖人而构成的联结，我们称之为两个公司存在社交媒体联结。</a:t>
            </a:r>
            <a:endParaRPr lang="en-US" altLang="zh-CN" sz="2000" dirty="0">
              <a:ea typeface="宋体" panose="02010600030101010101" pitchFamily="2" charset="-122"/>
              <a:cs typeface="Times New Roman" panose="02020603050405020304" pitchFamily="18" charset="0"/>
            </a:endParaRPr>
          </a:p>
          <a:p>
            <a:pPr>
              <a:lnSpc>
                <a:spcPct val="160000"/>
              </a:lnSpc>
              <a:buSzPct val="100000"/>
              <a:buFont typeface="Wingdings" panose="05000000000000000000" pitchFamily="2" charset="2"/>
              <a:buChar char="Ø"/>
            </a:pPr>
            <a:endParaRPr lang="en-US" altLang="zh-CN" sz="2600" b="1" dirty="0">
              <a:latin typeface="楷体" panose="02010609060101010101" pitchFamily="49" charset="-122"/>
              <a:ea typeface="楷体" panose="02010609060101010101" pitchFamily="49" charset="-122"/>
            </a:endParaRPr>
          </a:p>
          <a:p>
            <a:pPr>
              <a:lnSpc>
                <a:spcPct val="160000"/>
              </a:lnSpc>
              <a:buSzPct val="100000"/>
              <a:buFont typeface="Wingdings" panose="05000000000000000000" pitchFamily="2" charset="2"/>
              <a:buChar char="Ø"/>
            </a:pPr>
            <a:endParaRPr lang="zh-CN" altLang="en-US" sz="2600" b="1" dirty="0">
              <a:latin typeface="楷体" panose="02010609060101010101" pitchFamily="49" charset="-122"/>
              <a:ea typeface="楷体" panose="02010609060101010101" pitchFamily="49" charset="-122"/>
            </a:endParaRPr>
          </a:p>
        </p:txBody>
      </p:sp>
      <p:sp>
        <p:nvSpPr>
          <p:cNvPr id="23" name="矩形 22">
            <a:extLst>
              <a:ext uri="{FF2B5EF4-FFF2-40B4-BE49-F238E27FC236}">
                <a16:creationId xmlns:a16="http://schemas.microsoft.com/office/drawing/2014/main" id="{0A40573C-26B1-6EAC-CC09-5E891FC51AAB}"/>
              </a:ext>
            </a:extLst>
          </p:cNvPr>
          <p:cNvSpPr/>
          <p:nvPr/>
        </p:nvSpPr>
        <p:spPr>
          <a:xfrm>
            <a:off x="2776489" y="2891526"/>
            <a:ext cx="1567818" cy="457282"/>
          </a:xfrm>
          <a:prstGeom prst="rect">
            <a:avLst/>
          </a:prstGeom>
          <a:solidFill>
            <a:srgbClr val="C0504D"/>
          </a:solidFill>
        </p:spPr>
        <p:style>
          <a:lnRef idx="3">
            <a:schemeClr val="lt1"/>
          </a:lnRef>
          <a:fillRef idx="1">
            <a:schemeClr val="accent2"/>
          </a:fillRef>
          <a:effectRef idx="1">
            <a:schemeClr val="accent2"/>
          </a:effectRef>
          <a:fontRef idx="minor">
            <a:schemeClr val="lt1"/>
          </a:fontRef>
        </p:style>
        <p:txBody>
          <a:bodyPr rtlCol="0" anchor="ctr"/>
          <a:lstStyle/>
          <a:p>
            <a:pPr algn="ctr" defTabSz="709721">
              <a:defRPr/>
            </a:pPr>
            <a:r>
              <a:rPr lang="zh-CN" altLang="en-US" sz="1633" b="1" dirty="0">
                <a:solidFill>
                  <a:prstClr val="white"/>
                </a:solidFill>
                <a:latin typeface="微软雅黑" panose="020B0503020204020204" pitchFamily="34" charset="-122"/>
                <a:ea typeface="微软雅黑" panose="020B0503020204020204" pitchFamily="34" charset="-122"/>
              </a:rPr>
              <a:t>监管处罚</a:t>
            </a:r>
            <a:endParaRPr lang="zh-CN" altLang="zh-CN" sz="1452" b="1" dirty="0">
              <a:solidFill>
                <a:prstClr val="white"/>
              </a:solidFill>
              <a:latin typeface="微软雅黑" panose="020B0503020204020204" pitchFamily="34" charset="-122"/>
              <a:ea typeface="微软雅黑" panose="020B0503020204020204" pitchFamily="34" charset="-122"/>
            </a:endParaRPr>
          </a:p>
        </p:txBody>
      </p:sp>
      <p:sp>
        <p:nvSpPr>
          <p:cNvPr id="24" name="椭圆 23">
            <a:extLst>
              <a:ext uri="{FF2B5EF4-FFF2-40B4-BE49-F238E27FC236}">
                <a16:creationId xmlns:a16="http://schemas.microsoft.com/office/drawing/2014/main" id="{5BD64989-2F51-DC12-1AF3-4803D47A76DE}"/>
              </a:ext>
            </a:extLst>
          </p:cNvPr>
          <p:cNvSpPr/>
          <p:nvPr/>
        </p:nvSpPr>
        <p:spPr>
          <a:xfrm>
            <a:off x="2273726" y="3949664"/>
            <a:ext cx="6198842" cy="1424265"/>
          </a:xfrm>
          <a:prstGeom prst="ellipse">
            <a:avLst/>
          </a:prstGeom>
          <a:noFill/>
          <a:ln w="38100" cap="flat" cmpd="sng" algn="ctr">
            <a:solidFill>
              <a:schemeClr val="accent1">
                <a:lumMod val="40000"/>
                <a:lumOff val="60000"/>
              </a:schemeClr>
            </a:solidFill>
            <a:prstDash val="sysDash"/>
          </a:ln>
          <a:effectLst>
            <a:outerShdw blurRad="40000" dist="20000" dir="5400000" rotWithShape="0">
              <a:srgbClr val="000000">
                <a:alpha val="38000"/>
              </a:srgbClr>
            </a:outerShdw>
          </a:effectLst>
        </p:spPr>
        <p:txBody>
          <a:bodyPr rtlCol="0" anchor="ctr"/>
          <a:lstStyle/>
          <a:p>
            <a:pPr algn="ctr" defTabSz="709721">
              <a:defRPr/>
            </a:pPr>
            <a:endParaRPr lang="zh-CN" altLang="en-US" sz="1633" b="1" dirty="0">
              <a:solidFill>
                <a:prstClr val="white"/>
              </a:solidFill>
              <a:latin typeface="微软雅黑" panose="020B0503020204020204" pitchFamily="34" charset="-122"/>
              <a:ea typeface="微软雅黑" panose="020B0503020204020204" pitchFamily="34" charset="-122"/>
            </a:endParaRPr>
          </a:p>
        </p:txBody>
      </p:sp>
      <p:sp>
        <p:nvSpPr>
          <p:cNvPr id="25" name="矩形 24">
            <a:extLst>
              <a:ext uri="{FF2B5EF4-FFF2-40B4-BE49-F238E27FC236}">
                <a16:creationId xmlns:a16="http://schemas.microsoft.com/office/drawing/2014/main" id="{CC60A24A-4C9F-3D6E-E4BF-7FA0991DE5DE}"/>
              </a:ext>
            </a:extLst>
          </p:cNvPr>
          <p:cNvSpPr/>
          <p:nvPr/>
        </p:nvSpPr>
        <p:spPr>
          <a:xfrm>
            <a:off x="4796667" y="3748469"/>
            <a:ext cx="1561376" cy="413909"/>
          </a:xfrm>
          <a:prstGeom prst="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709721">
              <a:defRPr/>
            </a:pPr>
            <a:r>
              <a:rPr lang="zh-CN" altLang="en-US" sz="1633" b="1" dirty="0">
                <a:solidFill>
                  <a:prstClr val="white"/>
                </a:solidFill>
                <a:latin typeface="微软雅黑" panose="020B0503020204020204" pitchFamily="34" charset="-122"/>
                <a:ea typeface="微软雅黑" panose="020B0503020204020204" pitchFamily="34" charset="-122"/>
              </a:rPr>
              <a:t>共享发帖人</a:t>
            </a:r>
          </a:p>
        </p:txBody>
      </p:sp>
      <p:sp>
        <p:nvSpPr>
          <p:cNvPr id="26" name="矩形 25">
            <a:extLst>
              <a:ext uri="{FF2B5EF4-FFF2-40B4-BE49-F238E27FC236}">
                <a16:creationId xmlns:a16="http://schemas.microsoft.com/office/drawing/2014/main" id="{7BCA58A5-FF94-25D8-6F29-40FCF1F9AC12}"/>
              </a:ext>
            </a:extLst>
          </p:cNvPr>
          <p:cNvSpPr/>
          <p:nvPr/>
        </p:nvSpPr>
        <p:spPr>
          <a:xfrm>
            <a:off x="6603556" y="2891527"/>
            <a:ext cx="1371841" cy="419867"/>
          </a:xfrm>
          <a:prstGeom prst="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709721">
              <a:defRPr/>
            </a:pPr>
            <a:r>
              <a:rPr lang="zh-CN" altLang="en-US" sz="1633" b="1" dirty="0">
                <a:solidFill>
                  <a:prstClr val="white"/>
                </a:solidFill>
                <a:latin typeface="微软雅黑" panose="020B0503020204020204" pitchFamily="34" charset="-122"/>
                <a:ea typeface="微软雅黑" panose="020B0503020204020204" pitchFamily="34" charset="-122"/>
              </a:rPr>
              <a:t>股价反应</a:t>
            </a:r>
          </a:p>
        </p:txBody>
      </p:sp>
      <p:sp>
        <p:nvSpPr>
          <p:cNvPr id="27" name="矩形 26">
            <a:extLst>
              <a:ext uri="{FF2B5EF4-FFF2-40B4-BE49-F238E27FC236}">
                <a16:creationId xmlns:a16="http://schemas.microsoft.com/office/drawing/2014/main" id="{A3542D08-75BA-464A-224F-7246A2A2959C}"/>
              </a:ext>
            </a:extLst>
          </p:cNvPr>
          <p:cNvSpPr/>
          <p:nvPr/>
        </p:nvSpPr>
        <p:spPr>
          <a:xfrm>
            <a:off x="2776489" y="4464338"/>
            <a:ext cx="1567818" cy="457282"/>
          </a:xfrm>
          <a:prstGeom prst="rect">
            <a:avLst/>
          </a:prstGeom>
          <a:solidFill>
            <a:srgbClr val="C0504D"/>
          </a:solidFill>
        </p:spPr>
        <p:style>
          <a:lnRef idx="3">
            <a:schemeClr val="lt1"/>
          </a:lnRef>
          <a:fillRef idx="1">
            <a:schemeClr val="accent2"/>
          </a:fillRef>
          <a:effectRef idx="1">
            <a:schemeClr val="accent2"/>
          </a:effectRef>
          <a:fontRef idx="minor">
            <a:schemeClr val="lt1"/>
          </a:fontRef>
        </p:style>
        <p:txBody>
          <a:bodyPr rtlCol="0" anchor="ctr"/>
          <a:lstStyle/>
          <a:p>
            <a:pPr algn="ctr" defTabSz="709721">
              <a:defRPr/>
            </a:pPr>
            <a:r>
              <a:rPr lang="zh-CN" altLang="en-US" sz="1633" b="1" dirty="0">
                <a:solidFill>
                  <a:prstClr val="white"/>
                </a:solidFill>
                <a:latin typeface="微软雅黑" panose="020B0503020204020204" pitchFamily="34" charset="-122"/>
                <a:ea typeface="微软雅黑" panose="020B0503020204020204" pitchFamily="34" charset="-122"/>
              </a:rPr>
              <a:t>事件公司</a:t>
            </a:r>
            <a:endParaRPr lang="zh-CN" altLang="zh-CN" sz="1452" b="1" dirty="0">
              <a:solidFill>
                <a:prstClr val="white"/>
              </a:solidFill>
              <a:latin typeface="微软雅黑" panose="020B0503020204020204" pitchFamily="34" charset="-122"/>
              <a:ea typeface="微软雅黑" panose="020B0503020204020204" pitchFamily="34" charset="-122"/>
            </a:endParaRPr>
          </a:p>
        </p:txBody>
      </p:sp>
      <p:sp>
        <p:nvSpPr>
          <p:cNvPr id="28" name="箭头: 右 27">
            <a:extLst>
              <a:ext uri="{FF2B5EF4-FFF2-40B4-BE49-F238E27FC236}">
                <a16:creationId xmlns:a16="http://schemas.microsoft.com/office/drawing/2014/main" id="{68455808-8027-8D04-903B-581E79D49A22}"/>
              </a:ext>
            </a:extLst>
          </p:cNvPr>
          <p:cNvSpPr/>
          <p:nvPr/>
        </p:nvSpPr>
        <p:spPr>
          <a:xfrm rot="5400000">
            <a:off x="3266851" y="3733386"/>
            <a:ext cx="587094" cy="342822"/>
          </a:xfrm>
          <a:prstGeom prst="rightArrow">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defTabSz="829544">
              <a:defRPr/>
            </a:pPr>
            <a:endParaRPr lang="zh-CN" altLang="en-US" sz="953" b="1" dirty="0">
              <a:solidFill>
                <a:srgbClr val="FFFFFF"/>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id="{8A6DC62F-1FD6-9CC8-7DB1-4A62C8050AE5}"/>
              </a:ext>
            </a:extLst>
          </p:cNvPr>
          <p:cNvSpPr/>
          <p:nvPr/>
        </p:nvSpPr>
        <p:spPr>
          <a:xfrm>
            <a:off x="6620956" y="4372307"/>
            <a:ext cx="1851612" cy="467681"/>
          </a:xfrm>
          <a:prstGeom prst="rect">
            <a:avLst/>
          </a:prstGeom>
          <a:solidFill>
            <a:srgbClr val="C0504D"/>
          </a:solidFill>
        </p:spPr>
        <p:style>
          <a:lnRef idx="3">
            <a:schemeClr val="lt1"/>
          </a:lnRef>
          <a:fillRef idx="1">
            <a:schemeClr val="accent2"/>
          </a:fillRef>
          <a:effectRef idx="1">
            <a:schemeClr val="accent2"/>
          </a:effectRef>
          <a:fontRef idx="minor">
            <a:schemeClr val="lt1"/>
          </a:fontRef>
        </p:style>
        <p:txBody>
          <a:bodyPr rtlCol="0" anchor="ctr"/>
          <a:lstStyle/>
          <a:p>
            <a:pPr algn="ctr" defTabSz="709721">
              <a:defRPr/>
            </a:pPr>
            <a:r>
              <a:rPr lang="zh-CN" altLang="en-US" sz="1633" b="1" dirty="0">
                <a:solidFill>
                  <a:prstClr val="white"/>
                </a:solidFill>
                <a:latin typeface="微软雅黑" panose="020B0503020204020204" pitchFamily="34" charset="-122"/>
                <a:ea typeface="微软雅黑" panose="020B0503020204020204" pitchFamily="34" charset="-122"/>
              </a:rPr>
              <a:t>社交媒体联结公司</a:t>
            </a:r>
            <a:endParaRPr lang="zh-CN" altLang="zh-CN" sz="1452" b="1" dirty="0">
              <a:solidFill>
                <a:prstClr val="white"/>
              </a:solidFill>
              <a:latin typeface="微软雅黑" panose="020B0503020204020204" pitchFamily="34" charset="-122"/>
              <a:ea typeface="微软雅黑" panose="020B0503020204020204" pitchFamily="34" charset="-122"/>
            </a:endParaRPr>
          </a:p>
        </p:txBody>
      </p:sp>
      <p:sp>
        <p:nvSpPr>
          <p:cNvPr id="30" name="箭头: 右 29">
            <a:extLst>
              <a:ext uri="{FF2B5EF4-FFF2-40B4-BE49-F238E27FC236}">
                <a16:creationId xmlns:a16="http://schemas.microsoft.com/office/drawing/2014/main" id="{02192C8E-DCF9-AB11-63E8-F8D442DCE404}"/>
              </a:ext>
            </a:extLst>
          </p:cNvPr>
          <p:cNvSpPr/>
          <p:nvPr/>
        </p:nvSpPr>
        <p:spPr>
          <a:xfrm rot="16200000">
            <a:off x="6995930" y="3697420"/>
            <a:ext cx="587094" cy="342822"/>
          </a:xfrm>
          <a:prstGeom prst="rightArrow">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defTabSz="829544">
              <a:defRPr/>
            </a:pPr>
            <a:endParaRPr lang="zh-CN" altLang="en-US" sz="953" b="1"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914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D96BE1D3-C77A-48F4-9C25-19C6BE166E22}" type="slidenum">
              <a:rPr lang="zh-CN" altLang="en-US" smtClean="0"/>
              <a:pPr defTabSz="1042988"/>
              <a:t>14</a:t>
            </a:fld>
            <a:endParaRPr lang="zh-CN" altLang="en-US"/>
          </a:p>
        </p:txBody>
      </p:sp>
      <p:sp>
        <p:nvSpPr>
          <p:cNvPr id="5126" name="Rectangle 3"/>
          <p:cNvSpPr>
            <a:spLocks noChangeArrowheads="1"/>
          </p:cNvSpPr>
          <p:nvPr/>
        </p:nvSpPr>
        <p:spPr bwMode="auto">
          <a:xfrm>
            <a:off x="694831" y="1053629"/>
            <a:ext cx="7812088"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2988"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457200" indent="-457200" eaLnBrk="1" hangingPunct="1">
              <a:lnSpc>
                <a:spcPct val="150000"/>
              </a:lnSpc>
              <a:spcBef>
                <a:spcPct val="20000"/>
              </a:spcBef>
              <a:buFont typeface="Wingdings" panose="05000000000000000000" pitchFamily="2" charset="2"/>
              <a:buChar char="Ø"/>
            </a:pPr>
            <a:endParaRPr lang="en-US" altLang="zh-CN" sz="2800" dirty="0">
              <a:solidFill>
                <a:schemeClr val="bg1">
                  <a:lumMod val="75000"/>
                </a:schemeClr>
              </a:solidFill>
              <a:latin typeface="楷体" panose="02010609060101010101" pitchFamily="49" charset="-122"/>
              <a:ea typeface="楷体" panose="02010609060101010101" pitchFamily="49" charset="-122"/>
            </a:endParaRPr>
          </a:p>
          <a:p>
            <a:pPr marL="457200" indent="-457200" eaLnBrk="1" hangingPunct="1">
              <a:lnSpc>
                <a:spcPct val="150000"/>
              </a:lnSpc>
              <a:spcBef>
                <a:spcPct val="20000"/>
              </a:spcBef>
              <a:buFont typeface="Wingdings" panose="05000000000000000000" pitchFamily="2" charset="2"/>
              <a:buChar char="Ø"/>
            </a:pPr>
            <a:endParaRPr lang="en-US" altLang="zh-CN" sz="2800" dirty="0">
              <a:solidFill>
                <a:schemeClr val="bg1">
                  <a:lumMod val="75000"/>
                </a:schemeClr>
              </a:solidFill>
              <a:latin typeface="楷体" panose="02010609060101010101" pitchFamily="49" charset="-122"/>
              <a:ea typeface="楷体" panose="02010609060101010101" pitchFamily="49" charset="-122"/>
            </a:endParaRPr>
          </a:p>
          <a:p>
            <a:pPr marL="457200" indent="-457200" eaLnBrk="1" hangingPunct="1">
              <a:lnSpc>
                <a:spcPct val="150000"/>
              </a:lnSpc>
              <a:spcBef>
                <a:spcPct val="20000"/>
              </a:spcBef>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自然语言处理概览</a:t>
            </a:r>
          </a:p>
        </p:txBody>
      </p:sp>
    </p:spTree>
    <p:extLst>
      <p:ext uri="{BB962C8B-B14F-4D97-AF65-F5344CB8AC3E}">
        <p14:creationId xmlns:p14="http://schemas.microsoft.com/office/powerpoint/2010/main" val="3675020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201DA-085F-2885-CBF8-A59E738507FE}"/>
            </a:ext>
          </a:extLst>
        </p:cNvPr>
        <p:cNvGrpSpPr/>
        <p:nvPr/>
      </p:nvGrpSpPr>
      <p:grpSpPr>
        <a:xfrm>
          <a:off x="0" y="0"/>
          <a:ext cx="0" cy="0"/>
          <a:chOff x="0" y="0"/>
          <a:chExt cx="0" cy="0"/>
        </a:xfrm>
      </p:grpSpPr>
      <p:sp>
        <p:nvSpPr>
          <p:cNvPr id="7170" name="文本框 4">
            <a:extLst>
              <a:ext uri="{FF2B5EF4-FFF2-40B4-BE49-F238E27FC236}">
                <a16:creationId xmlns:a16="http://schemas.microsoft.com/office/drawing/2014/main" id="{D2C83CDA-521D-CC73-3803-DD1A911F1834}"/>
              </a:ext>
            </a:extLst>
          </p:cNvPr>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自然语言处理概览</a:t>
            </a:r>
          </a:p>
        </p:txBody>
      </p:sp>
      <p:pic>
        <p:nvPicPr>
          <p:cNvPr id="7171" name="Picture 3">
            <a:extLst>
              <a:ext uri="{FF2B5EF4-FFF2-40B4-BE49-F238E27FC236}">
                <a16:creationId xmlns:a16="http://schemas.microsoft.com/office/drawing/2014/main" id="{BFEFFC95-1620-8B27-7CA2-D9EF0F7E1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a:extLst>
              <a:ext uri="{FF2B5EF4-FFF2-40B4-BE49-F238E27FC236}">
                <a16:creationId xmlns:a16="http://schemas.microsoft.com/office/drawing/2014/main" id="{18D3336A-CCD0-8676-1014-9003B1072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a:extLst>
              <a:ext uri="{FF2B5EF4-FFF2-40B4-BE49-F238E27FC236}">
                <a16:creationId xmlns:a16="http://schemas.microsoft.com/office/drawing/2014/main" id="{454DA085-C809-75FC-FC9F-1E4512E8E5B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15</a:t>
            </a:fld>
            <a:endParaRPr lang="zh-CN" altLang="en-US"/>
          </a:p>
        </p:txBody>
      </p:sp>
      <p:sp>
        <p:nvSpPr>
          <p:cNvPr id="2" name="矩形 1">
            <a:extLst>
              <a:ext uri="{FF2B5EF4-FFF2-40B4-BE49-F238E27FC236}">
                <a16:creationId xmlns:a16="http://schemas.microsoft.com/office/drawing/2014/main" id="{B1D9EF2D-5103-4CF8-D4D4-91A6050BD9B8}"/>
              </a:ext>
            </a:extLst>
          </p:cNvPr>
          <p:cNvSpPr>
            <a:spLocks noChangeArrowheads="1"/>
          </p:cNvSpPr>
          <p:nvPr/>
        </p:nvSpPr>
        <p:spPr bwMode="auto">
          <a:xfrm>
            <a:off x="550863" y="987425"/>
            <a:ext cx="11029950"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文本大数据在经济学和金融学领域应用方兴未艾</a:t>
            </a:r>
          </a:p>
          <a:p>
            <a:pPr marL="342900" indent="-342900">
              <a:buSzPct val="15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经济政策不确定性</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度量媒体政治倾向</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关注度</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情绪与语调</a:t>
            </a:r>
            <a:endParaRPr lang="en-US" altLang="zh-CN" sz="2000" dirty="0">
              <a:latin typeface="Times New Roman" panose="02020603050405020304" pitchFamily="18" charset="0"/>
              <a:cs typeface="Times New Roman" panose="02020603050405020304" pitchFamily="18" charset="0"/>
            </a:endParaRPr>
          </a:p>
          <a:p>
            <a:pPr marL="342900" indent="-342900">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意见分歧</a:t>
            </a:r>
          </a:p>
          <a:p>
            <a:pPr marL="921385" fontAlgn="auto">
              <a:spcBef>
                <a:spcPts val="0"/>
              </a:spcBef>
            </a:pPr>
            <a:endParaRPr lang="en-US" altLang="zh-CN" sz="2000"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DADC1C86-7973-BFCB-90A2-43031FED840C}"/>
              </a:ext>
            </a:extLst>
          </p:cNvPr>
          <p:cNvSpPr/>
          <p:nvPr/>
        </p:nvSpPr>
        <p:spPr>
          <a:xfrm>
            <a:off x="766836" y="5296793"/>
            <a:ext cx="10428214" cy="1384995"/>
          </a:xfrm>
          <a:prstGeom prst="rect">
            <a:avLst/>
          </a:prstGeom>
        </p:spPr>
        <p:txBody>
          <a:bodyPr wrap="square">
            <a:spAutoFit/>
          </a:bodyPr>
          <a:lstStyle/>
          <a:p>
            <a:r>
              <a:rPr lang="en-US" altLang="zh-CN" sz="1600" kern="100" dirty="0" err="1">
                <a:latin typeface="Times New Roman" panose="02020603050405020304" pitchFamily="18" charset="0"/>
                <a:ea typeface="仿宋" panose="02010609060101010101" pitchFamily="49" charset="-122"/>
              </a:rPr>
              <a:t>Gentzkow</a:t>
            </a:r>
            <a:r>
              <a:rPr lang="en-US" altLang="zh-CN" sz="1600" kern="100" dirty="0">
                <a:latin typeface="Times New Roman" panose="02020603050405020304" pitchFamily="18" charset="0"/>
                <a:ea typeface="仿宋" panose="02010609060101010101" pitchFamily="49" charset="-122"/>
              </a:rPr>
              <a:t>, M., </a:t>
            </a:r>
            <a:r>
              <a:rPr lang="en-US" altLang="zh-CN" sz="1600" kern="100" dirty="0" err="1">
                <a:latin typeface="Times New Roman" panose="02020603050405020304" pitchFamily="18" charset="0"/>
                <a:ea typeface="仿宋" panose="02010609060101010101" pitchFamily="49" charset="-122"/>
              </a:rPr>
              <a:t>Kelly,T</a:t>
            </a:r>
            <a:r>
              <a:rPr lang="en-US" altLang="zh-CN" sz="1600" kern="100" dirty="0">
                <a:latin typeface="Times New Roman" panose="02020603050405020304" pitchFamily="18" charset="0"/>
                <a:ea typeface="仿宋" panose="02010609060101010101" pitchFamily="49" charset="-122"/>
              </a:rPr>
              <a:t>. B. and </a:t>
            </a:r>
            <a:r>
              <a:rPr lang="en-US" altLang="zh-CN" sz="1600" kern="100" dirty="0" err="1">
                <a:latin typeface="Times New Roman" panose="02020603050405020304" pitchFamily="18" charset="0"/>
                <a:ea typeface="仿宋" panose="02010609060101010101" pitchFamily="49" charset="-122"/>
              </a:rPr>
              <a:t>Taddy</a:t>
            </a:r>
            <a:r>
              <a:rPr lang="en-US" altLang="zh-CN" sz="1600" kern="100" dirty="0">
                <a:latin typeface="Times New Roman" panose="02020603050405020304" pitchFamily="18" charset="0"/>
                <a:ea typeface="仿宋" panose="02010609060101010101" pitchFamily="49" charset="-122"/>
              </a:rPr>
              <a:t>, M., “Text as data”, </a:t>
            </a:r>
            <a:r>
              <a:rPr lang="en-US" altLang="zh-CN" sz="1600" i="1" kern="100" dirty="0">
                <a:latin typeface="Times New Roman" panose="02020603050405020304" pitchFamily="18" charset="0"/>
                <a:ea typeface="仿宋" panose="02010609060101010101" pitchFamily="49" charset="-122"/>
              </a:rPr>
              <a:t>Journal of Economic Literature</a:t>
            </a:r>
            <a:r>
              <a:rPr lang="en-US" altLang="zh-CN" sz="1600" kern="100" dirty="0">
                <a:latin typeface="Times New Roman" panose="02020603050405020304" pitchFamily="18" charset="0"/>
                <a:ea typeface="仿宋" panose="02010609060101010101" pitchFamily="49" charset="-122"/>
              </a:rPr>
              <a:t>, 2019, 57 (3), 535-74.</a:t>
            </a:r>
          </a:p>
          <a:p>
            <a:endParaRPr lang="en-US" altLang="zh-CN" sz="1600" kern="100" dirty="0">
              <a:latin typeface="Times New Roman" panose="02020603050405020304" pitchFamily="18" charset="0"/>
              <a:ea typeface="仿宋" panose="02010609060101010101" pitchFamily="49" charset="-122"/>
            </a:endParaRPr>
          </a:p>
          <a:p>
            <a:r>
              <a:rPr lang="zh-CN" altLang="zh-CN" sz="1600" kern="100" dirty="0">
                <a:latin typeface="Times New Roman" panose="02020603050405020304" pitchFamily="18" charset="0"/>
                <a:ea typeface="仿宋" panose="02010609060101010101" pitchFamily="49" charset="-122"/>
                <a:cs typeface="Times New Roman" panose="02020603050405020304" pitchFamily="18" charset="0"/>
              </a:rPr>
              <a:t>沈艳、陈赟、黄卓，《文本大数据分析在经济学和金融学中的应用：一个文献综述》，《经济学季刊》，</a:t>
            </a:r>
            <a:r>
              <a:rPr lang="en-US" altLang="zh-CN" sz="1600" kern="100" dirty="0">
                <a:latin typeface="Times New Roman" panose="02020603050405020304" pitchFamily="18" charset="0"/>
                <a:ea typeface="仿宋" panose="02010609060101010101" pitchFamily="49" charset="-122"/>
              </a:rPr>
              <a:t>2019</a:t>
            </a:r>
            <a:r>
              <a:rPr lang="zh-CN" altLang="zh-CN" sz="1600" kern="100" dirty="0">
                <a:latin typeface="Times New Roman" panose="02020603050405020304" pitchFamily="18" charset="0"/>
                <a:ea typeface="仿宋" panose="02010609060101010101" pitchFamily="49" charset="-122"/>
                <a:cs typeface="Times New Roman" panose="02020603050405020304" pitchFamily="18" charset="0"/>
              </a:rPr>
              <a:t>年第</a:t>
            </a:r>
            <a:r>
              <a:rPr lang="en-US" altLang="zh-CN" sz="1600" kern="100" dirty="0">
                <a:latin typeface="Times New Roman" panose="02020603050405020304" pitchFamily="18" charset="0"/>
                <a:ea typeface="仿宋" panose="02010609060101010101" pitchFamily="49" charset="-122"/>
              </a:rPr>
              <a:t>4</a:t>
            </a:r>
            <a:r>
              <a:rPr lang="zh-CN" altLang="zh-CN" sz="1600" kern="100" dirty="0">
                <a:latin typeface="Times New Roman" panose="02020603050405020304" pitchFamily="18" charset="0"/>
                <a:ea typeface="仿宋" panose="02010609060101010101" pitchFamily="49" charset="-122"/>
                <a:cs typeface="Times New Roman" panose="02020603050405020304" pitchFamily="18" charset="0"/>
              </a:rPr>
              <a:t>期，第</a:t>
            </a:r>
            <a:r>
              <a:rPr lang="en-US" altLang="zh-CN" sz="1600" kern="100" dirty="0">
                <a:latin typeface="Times New Roman" panose="02020603050405020304" pitchFamily="18" charset="0"/>
                <a:ea typeface="仿宋" panose="02010609060101010101" pitchFamily="49" charset="-122"/>
              </a:rPr>
              <a:t>1153-1186</a:t>
            </a:r>
            <a:r>
              <a:rPr lang="zh-CN" altLang="zh-CN" sz="1600" kern="100" dirty="0">
                <a:latin typeface="Times New Roman" panose="02020603050405020304" pitchFamily="18" charset="0"/>
                <a:ea typeface="仿宋" panose="02010609060101010101" pitchFamily="49" charset="-122"/>
                <a:cs typeface="Times New Roman" panose="02020603050405020304" pitchFamily="18" charset="0"/>
              </a:rPr>
              <a:t>页。</a:t>
            </a:r>
            <a:endParaRPr lang="zh-CN" altLang="en-US" sz="1600" dirty="0"/>
          </a:p>
          <a:p>
            <a:endParaRPr lang="zh-CN" altLang="en-US" sz="2000" dirty="0"/>
          </a:p>
        </p:txBody>
      </p:sp>
    </p:spTree>
    <p:extLst>
      <p:ext uri="{BB962C8B-B14F-4D97-AF65-F5344CB8AC3E}">
        <p14:creationId xmlns:p14="http://schemas.microsoft.com/office/powerpoint/2010/main" val="3289315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自然语言处理概览</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16</a:t>
            </a:fld>
            <a:endParaRPr lang="zh-CN" altLang="en-US"/>
          </a:p>
        </p:txBody>
      </p:sp>
      <p:sp>
        <p:nvSpPr>
          <p:cNvPr id="2" name="矩形 1"/>
          <p:cNvSpPr>
            <a:spLocks noChangeArrowheads="1"/>
          </p:cNvSpPr>
          <p:nvPr/>
        </p:nvSpPr>
        <p:spPr bwMode="auto">
          <a:xfrm>
            <a:off x="550863" y="837614"/>
            <a:ext cx="11029950" cy="59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自然语言处理在商业中的应用</a:t>
            </a:r>
            <a:endParaRPr lang="en-US" altLang="zh-CN" sz="2400" b="1" dirty="0">
              <a:latin typeface="楷体" panose="02010609060101010101" pitchFamily="49" charset="-122"/>
              <a:ea typeface="楷体" panose="02010609060101010101" pitchFamily="49" charset="-122"/>
            </a:endParaRPr>
          </a:p>
          <a:p>
            <a:pPr marL="342900" indent="-342900">
              <a:buSzPct val="15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b="1" dirty="0">
                <a:latin typeface="Times New Roman" panose="02020603050405020304" pitchFamily="18" charset="0"/>
                <a:cs typeface="Times New Roman" panose="02020603050405020304" pitchFamily="18" charset="0"/>
              </a:rPr>
              <a:t>机器翻译：</a:t>
            </a:r>
            <a:r>
              <a:rPr lang="zh-CN" altLang="en-US" sz="2000" dirty="0">
                <a:latin typeface="Times New Roman" panose="02020603050405020304" pitchFamily="18" charset="0"/>
                <a:cs typeface="Times New Roman" panose="02020603050405020304" pitchFamily="18" charset="0"/>
              </a:rPr>
              <a:t>计算机具备将一种语言翻译成另一种语言的能力</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b="1" dirty="0">
                <a:latin typeface="Times New Roman" panose="02020603050405020304" pitchFamily="18" charset="0"/>
                <a:cs typeface="Times New Roman" panose="02020603050405020304" pitchFamily="18" charset="0"/>
              </a:rPr>
              <a:t>情感分析：</a:t>
            </a:r>
            <a:r>
              <a:rPr lang="zh-CN" altLang="en-US" sz="2000" dirty="0">
                <a:latin typeface="Times New Roman" panose="02020603050405020304" pitchFamily="18" charset="0"/>
                <a:cs typeface="Times New Roman" panose="02020603050405020304" pitchFamily="18" charset="0"/>
              </a:rPr>
              <a:t>计算机能够判断用户评价是否积极</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b="1" dirty="0">
                <a:latin typeface="Times New Roman" panose="02020603050405020304" pitchFamily="18" charset="0"/>
                <a:cs typeface="Times New Roman" panose="02020603050405020304" pitchFamily="18" charset="0"/>
              </a:rPr>
              <a:t>智能问答：</a:t>
            </a:r>
            <a:r>
              <a:rPr lang="zh-CN" altLang="en-US" sz="2000" dirty="0">
                <a:latin typeface="Times New Roman" panose="02020603050405020304" pitchFamily="18" charset="0"/>
                <a:cs typeface="Times New Roman" panose="02020603050405020304" pitchFamily="18" charset="0"/>
              </a:rPr>
              <a:t>计算机能够正确回答输入的问题</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b="1" dirty="0">
                <a:latin typeface="Times New Roman" panose="02020603050405020304" pitchFamily="18" charset="0"/>
                <a:cs typeface="Times New Roman" panose="02020603050405020304" pitchFamily="18" charset="0"/>
              </a:rPr>
              <a:t>文摘生成：</a:t>
            </a:r>
            <a:r>
              <a:rPr lang="zh-CN" altLang="en-US" sz="2000" dirty="0">
                <a:latin typeface="Times New Roman" panose="02020603050405020304" pitchFamily="18" charset="0"/>
                <a:cs typeface="Times New Roman" panose="02020603050405020304" pitchFamily="18" charset="0"/>
              </a:rPr>
              <a:t>计算机能够准确归纳、总结并产生文本摘要</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b="1" dirty="0">
                <a:latin typeface="Times New Roman" panose="02020603050405020304" pitchFamily="18" charset="0"/>
                <a:cs typeface="Times New Roman" panose="02020603050405020304" pitchFamily="18" charset="0"/>
              </a:rPr>
              <a:t>文本分类：</a:t>
            </a:r>
            <a:r>
              <a:rPr lang="zh-CN" altLang="en-US" sz="2000" dirty="0">
                <a:latin typeface="Times New Roman" panose="02020603050405020304" pitchFamily="18" charset="0"/>
                <a:cs typeface="Times New Roman" panose="02020603050405020304" pitchFamily="18" charset="0"/>
              </a:rPr>
              <a:t>计算机能够采集各种文摘，进行主题分析，从而自动分类</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b="1" dirty="0">
                <a:latin typeface="Times New Roman" panose="02020603050405020304" pitchFamily="18" charset="0"/>
                <a:cs typeface="Times New Roman" panose="02020603050405020304" pitchFamily="18" charset="0"/>
              </a:rPr>
              <a:t>舆情分析：</a:t>
            </a:r>
            <a:r>
              <a:rPr lang="zh-CN" altLang="en-US" sz="2000" dirty="0">
                <a:latin typeface="Times New Roman" panose="02020603050405020304" pitchFamily="18" charset="0"/>
                <a:cs typeface="Times New Roman" panose="02020603050405020304" pitchFamily="18" charset="0"/>
              </a:rPr>
              <a:t>计算机能够判断目前舆论的导向</a:t>
            </a: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b="1" dirty="0">
                <a:latin typeface="Times New Roman" panose="02020603050405020304" pitchFamily="18" charset="0"/>
                <a:cs typeface="Times New Roman" panose="02020603050405020304" pitchFamily="18" charset="0"/>
              </a:rPr>
              <a:t>知识图谱：</a:t>
            </a:r>
            <a:r>
              <a:rPr lang="zh-CN" altLang="en-US" sz="2000" dirty="0">
                <a:latin typeface="Times New Roman" panose="02020603050405020304" pitchFamily="18" charset="0"/>
                <a:cs typeface="Times New Roman" panose="02020603050405020304" pitchFamily="18" charset="0"/>
              </a:rPr>
              <a:t>知识点相互连接而成的语义网络</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961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自然语言处理概览</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17</a:t>
            </a:fld>
            <a:endParaRPr lang="zh-CN" altLang="en-US"/>
          </a:p>
        </p:txBody>
      </p:sp>
      <p:sp>
        <p:nvSpPr>
          <p:cNvPr id="2" name="矩形 1"/>
          <p:cNvSpPr>
            <a:spLocks noChangeArrowheads="1"/>
          </p:cNvSpPr>
          <p:nvPr/>
        </p:nvSpPr>
        <p:spPr bwMode="auto">
          <a:xfrm>
            <a:off x="550862" y="987425"/>
            <a:ext cx="10644187" cy="39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文本数据分析四个步骤</a:t>
            </a:r>
            <a:endParaRPr lang="en-US" altLang="zh-CN" sz="2400" b="1" dirty="0">
              <a:latin typeface="楷体" panose="02010609060101010101" pitchFamily="49" charset="-122"/>
              <a:ea typeface="楷体" panose="02010609060101010101" pitchFamily="49" charset="-122"/>
            </a:endParaRPr>
          </a:p>
          <a:p>
            <a:pPr marL="342900" indent="-342900">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获取文本数据</a:t>
            </a:r>
          </a:p>
          <a:p>
            <a:pPr marL="342900" indent="-342900">
              <a:lnSpc>
                <a:spcPct val="12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将文本库</a:t>
            </a:r>
            <a:r>
              <a:rPr lang="en-US" altLang="zh-CN" sz="2000" dirty="0">
                <a:latin typeface="Times New Roman" panose="02020603050405020304" pitchFamily="18" charset="0"/>
                <a:cs typeface="Times New Roman" panose="02020603050405020304" pitchFamily="18" charset="0"/>
              </a:rPr>
              <a:t>Ψ</a:t>
            </a:r>
            <a:r>
              <a:rPr lang="zh-CN" altLang="en-US" sz="2000" dirty="0">
                <a:latin typeface="Times New Roman" panose="02020603050405020304" pitchFamily="18" charset="0"/>
                <a:cs typeface="Times New Roman" panose="02020603050405020304" pitchFamily="18" charset="0"/>
              </a:rPr>
              <a:t>内所有文本转化数据矩阵</a:t>
            </a:r>
            <a:r>
              <a:rPr lang="en-US" altLang="zh-CN" sz="2000" dirty="0">
                <a:latin typeface="Times New Roman" panose="02020603050405020304" pitchFamily="18" charset="0"/>
                <a:cs typeface="Times New Roman" panose="02020603050405020304" pitchFamily="18" charset="0"/>
              </a:rPr>
              <a:t>Λ</a:t>
            </a:r>
            <a:r>
              <a:rPr lang="zh-CN" altLang="en-US" sz="2000" dirty="0">
                <a:latin typeface="Times New Roman" panose="02020603050405020304" pitchFamily="18" charset="0"/>
                <a:cs typeface="Times New Roman" panose="02020603050405020304" pitchFamily="18" charset="0"/>
              </a:rPr>
              <a:t>；</a:t>
            </a:r>
          </a:p>
          <a:p>
            <a:pPr marL="342900" indent="-342900">
              <a:lnSpc>
                <a:spcPct val="12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通过计量或者统计方法</a:t>
            </a:r>
            <a:r>
              <a:rPr lang="en-US" altLang="zh-CN" sz="2000" dirty="0">
                <a:latin typeface="Times New Roman" panose="02020603050405020304" pitchFamily="18" charset="0"/>
                <a:cs typeface="Times New Roman" panose="02020603050405020304" pitchFamily="18" charset="0"/>
              </a:rPr>
              <a:t>F</a:t>
            </a:r>
            <a:r>
              <a:rPr lang="zh-CN" altLang="en-US" sz="2000" dirty="0">
                <a:latin typeface="Times New Roman" panose="02020603050405020304" pitchFamily="18" charset="0"/>
                <a:cs typeface="Times New Roman" panose="02020603050405020304" pitchFamily="18" charset="0"/>
              </a:rPr>
              <a:t>，将</a:t>
            </a:r>
            <a:r>
              <a:rPr lang="en-US" altLang="zh-CN" sz="2000" dirty="0">
                <a:latin typeface="Times New Roman" panose="02020603050405020304" pitchFamily="18" charset="0"/>
                <a:cs typeface="Times New Roman" panose="02020603050405020304" pitchFamily="18" charset="0"/>
              </a:rPr>
              <a:t>Λ</a:t>
            </a:r>
            <a:r>
              <a:rPr lang="zh-CN" altLang="en-US" sz="2000" dirty="0">
                <a:latin typeface="Times New Roman" panose="02020603050405020304" pitchFamily="18" charset="0"/>
                <a:cs typeface="Times New Roman" panose="02020603050405020304" pitchFamily="18" charset="0"/>
              </a:rPr>
              <a:t>转换成目标信息序列</a:t>
            </a:r>
            <a:r>
              <a:rPr lang="en-US" altLang="zh-CN" sz="2000" dirty="0">
                <a:latin typeface="Times New Roman" panose="02020603050405020304" pitchFamily="18" charset="0"/>
                <a:cs typeface="Times New Roman" panose="02020603050405020304" pitchFamily="18" charset="0"/>
              </a:rPr>
              <a:t>V</a:t>
            </a:r>
            <a:r>
              <a:rPr lang="zh-CN" altLang="en-US" sz="2000" dirty="0">
                <a:latin typeface="Times New Roman" panose="02020603050405020304" pitchFamily="18" charset="0"/>
                <a:cs typeface="Times New Roman" panose="02020603050405020304" pitchFamily="18" charset="0"/>
              </a:rPr>
              <a:t>，如关注度、情绪、不确定性等指数</a:t>
            </a:r>
          </a:p>
          <a:p>
            <a:pPr marL="342900" indent="-342900">
              <a:lnSpc>
                <a:spcPct val="12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用提取出的</a:t>
            </a:r>
            <a:r>
              <a:rPr lang="en-US" altLang="zh-CN" sz="2000" dirty="0">
                <a:latin typeface="Times New Roman" panose="02020603050405020304" pitchFamily="18" charset="0"/>
                <a:cs typeface="Times New Roman" panose="02020603050405020304" pitchFamily="18" charset="0"/>
              </a:rPr>
              <a:t>V</a:t>
            </a:r>
            <a:r>
              <a:rPr lang="zh-CN" altLang="en-US" sz="2000" dirty="0">
                <a:latin typeface="Times New Roman" panose="02020603050405020304" pitchFamily="18" charset="0"/>
                <a:cs typeface="Times New Roman" panose="02020603050405020304" pitchFamily="18" charset="0"/>
              </a:rPr>
              <a:t>来解释或预测</a:t>
            </a:r>
            <a:r>
              <a:rPr lang="en-US" altLang="zh-CN" sz="2000" dirty="0">
                <a:latin typeface="Times New Roman" panose="02020603050405020304" pitchFamily="18" charset="0"/>
                <a:cs typeface="Times New Roman" panose="02020603050405020304" pitchFamily="18" charset="0"/>
              </a:rPr>
              <a:t>Y</a:t>
            </a:r>
            <a:r>
              <a:rPr lang="zh-CN" altLang="en-US" sz="2000" dirty="0">
                <a:latin typeface="Times New Roman" panose="02020603050405020304" pitchFamily="18" charset="0"/>
                <a:cs typeface="Times New Roman" panose="02020603050405020304" pitchFamily="18" charset="0"/>
              </a:rPr>
              <a:t>。 </a:t>
            </a:r>
          </a:p>
          <a:p>
            <a:pPr marL="921385" fontAlgn="auto">
              <a:spcBef>
                <a:spcPts val="0"/>
              </a:spcBef>
            </a:pPr>
            <a:endParaRPr lang="en-US" altLang="zh-CN" sz="20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121" y="3876333"/>
            <a:ext cx="5477940" cy="2964733"/>
          </a:xfrm>
          <a:prstGeom prst="rect">
            <a:avLst/>
          </a:prstGeom>
        </p:spPr>
      </p:pic>
    </p:spTree>
    <p:extLst>
      <p:ext uri="{BB962C8B-B14F-4D97-AF65-F5344CB8AC3E}">
        <p14:creationId xmlns:p14="http://schemas.microsoft.com/office/powerpoint/2010/main" val="2916746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自然语言处理概览</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18</a:t>
            </a:fld>
            <a:endParaRPr lang="zh-CN" altLang="en-US"/>
          </a:p>
        </p:txBody>
      </p:sp>
      <p:sp>
        <p:nvSpPr>
          <p:cNvPr id="2" name="矩形 1"/>
          <p:cNvSpPr>
            <a:spLocks noChangeArrowheads="1"/>
          </p:cNvSpPr>
          <p:nvPr/>
        </p:nvSpPr>
        <p:spPr bwMode="auto">
          <a:xfrm>
            <a:off x="550863" y="987425"/>
            <a:ext cx="1102995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文本大数据提取方法</a:t>
            </a:r>
            <a:endParaRPr lang="en-US" altLang="zh-CN" sz="2400" b="1" dirty="0">
              <a:latin typeface="楷体" panose="02010609060101010101" pitchFamily="49" charset="-122"/>
              <a:ea typeface="楷体" panose="02010609060101010101" pitchFamily="49" charset="-122"/>
            </a:endParaRPr>
          </a:p>
          <a:p>
            <a:pPr marL="342900" indent="-342900">
              <a:lnSpc>
                <a:spcPct val="12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分词（要考虑停用词、自定义词典等）</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N-gram</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n</a:t>
            </a:r>
            <a:r>
              <a:rPr lang="zh-CN" altLang="en-US" sz="2000" dirty="0">
                <a:latin typeface="Times New Roman" panose="02020603050405020304" pitchFamily="18" charset="0"/>
                <a:cs typeface="Times New Roman" panose="02020603050405020304" pitchFamily="18" charset="0"/>
              </a:rPr>
              <a:t>元词组，</a:t>
            </a:r>
            <a:r>
              <a:rPr lang="en-US" altLang="zh-CN" sz="2000" dirty="0">
                <a:latin typeface="Times New Roman" panose="02020603050405020304" pitchFamily="18" charset="0"/>
                <a:cs typeface="Times New Roman" panose="02020603050405020304" pitchFamily="18" charset="0"/>
              </a:rPr>
              <a:t>n</a:t>
            </a:r>
            <a:r>
              <a:rPr lang="zh-CN" altLang="en-US" sz="2000" dirty="0">
                <a:latin typeface="Times New Roman" panose="02020603050405020304" pitchFamily="18" charset="0"/>
                <a:cs typeface="Times New Roman" panose="02020603050405020304" pitchFamily="18" charset="0"/>
              </a:rPr>
              <a:t>取值一般为</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a:t>
            </a:r>
          </a:p>
          <a:p>
            <a:pPr marL="342900" indent="-342900">
              <a:lnSpc>
                <a:spcPct val="125000"/>
              </a:lnSpc>
              <a:buSzPct val="100000"/>
              <a:buFont typeface="Arial" panose="020B0604020202020204" pitchFamily="34" charset="0"/>
              <a:buChar char="•"/>
            </a:pPr>
            <a:endParaRPr lang="zh-CN" altLang="en-US" sz="2000" dirty="0">
              <a:latin typeface="Times New Roman" panose="02020603050405020304" pitchFamily="18" charset="0"/>
              <a:cs typeface="Times New Roman" panose="02020603050405020304" pitchFamily="18" charset="0"/>
            </a:endParaRPr>
          </a:p>
          <a:p>
            <a:pPr marL="342900" indent="-3429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一般只用到词的层级，但专业人士当中也有很多人在研究“句法”</a:t>
            </a:r>
          </a:p>
          <a:p>
            <a:pPr marL="921385" fontAlgn="auto">
              <a:spcBef>
                <a:spcPts val="0"/>
              </a:spcBef>
            </a:pP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1713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自然语言处理概览</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19</a:t>
            </a:fld>
            <a:endParaRPr lang="zh-CN" altLang="en-US"/>
          </a:p>
        </p:txBody>
      </p:sp>
      <p:sp>
        <p:nvSpPr>
          <p:cNvPr id="2" name="矩形 1"/>
          <p:cNvSpPr>
            <a:spLocks noChangeArrowheads="1"/>
          </p:cNvSpPr>
          <p:nvPr/>
        </p:nvSpPr>
        <p:spPr bwMode="auto">
          <a:xfrm>
            <a:off x="550863" y="987425"/>
            <a:ext cx="110299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en-US" altLang="zh-CN" sz="2400" b="1" dirty="0">
                <a:latin typeface="Times New Roman" panose="02020603050405020304" pitchFamily="18" charset="0"/>
                <a:ea typeface="楷体" panose="02010609060101010101" pitchFamily="49" charset="-122"/>
              </a:rPr>
              <a:t>One-hot</a:t>
            </a:r>
            <a:r>
              <a:rPr lang="zh-CN" altLang="en-US" sz="2400" b="1" dirty="0">
                <a:latin typeface="Times New Roman" panose="02020603050405020304" pitchFamily="18" charset="0"/>
                <a:ea typeface="楷体" panose="02010609060101010101" pitchFamily="49" charset="-122"/>
              </a:rPr>
              <a:t>（独热表示法）</a:t>
            </a:r>
          </a:p>
          <a:p>
            <a:pPr marL="921385" fontAlgn="auto">
              <a:spcBef>
                <a:spcPts val="0"/>
              </a:spcBef>
            </a:pPr>
            <a:endParaRPr lang="en-US" altLang="zh-CN"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内容占位符 2">
                <a:extLst>
                  <a:ext uri="{FF2B5EF4-FFF2-40B4-BE49-F238E27FC236}">
                    <a16:creationId xmlns:a16="http://schemas.microsoft.com/office/drawing/2014/main" id="{0B81BE05-F149-418C-B943-22BF2629D04D}"/>
                  </a:ext>
                </a:extLst>
              </p:cNvPr>
              <p:cNvSpPr>
                <a:spLocks noGrp="1"/>
              </p:cNvSpPr>
              <p:nvPr>
                <p:ph idx="1"/>
              </p:nvPr>
            </p:nvSpPr>
            <p:spPr>
              <a:xfrm>
                <a:off x="573024" y="1701674"/>
                <a:ext cx="10622026" cy="4536315"/>
              </a:xfrm>
            </p:spPr>
            <p:txBody>
              <a:bodyPr>
                <a:normAutofit/>
              </a:bodyPr>
              <a:lstStyle/>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忽略语法和语序等要素，将文本数据看作是若干独立词汇的集合。</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首先，根据文本中出现的全部词语构建一个词表，并将每个词按顺序编号</a:t>
                </a:r>
                <a:r>
                  <a:rPr lang="en-US" altLang="zh-CN" sz="2000" dirty="0">
                    <a:ea typeface="宋体" panose="02010600030101010101" pitchFamily="2" charset="-122"/>
                    <a:cs typeface="Times New Roman" panose="02020603050405020304" pitchFamily="18" charset="0"/>
                  </a:rPr>
                  <a:t>1</a:t>
                </a:r>
                <a:r>
                  <a:rPr lang="zh-CN" altLang="en-US" sz="2000" dirty="0">
                    <a:ea typeface="宋体" panose="02010600030101010101" pitchFamily="2" charset="-122"/>
                    <a:cs typeface="Times New Roman" panose="02020603050405020304" pitchFamily="18" charset="0"/>
                  </a:rPr>
                  <a:t>，</a:t>
                </a:r>
                <a:r>
                  <a:rPr lang="en-US" altLang="zh-CN" sz="2000" dirty="0">
                    <a:ea typeface="宋体" panose="02010600030101010101" pitchFamily="2" charset="-122"/>
                    <a:cs typeface="Times New Roman" panose="02020603050405020304" pitchFamily="18" charset="0"/>
                  </a:rPr>
                  <a:t>2</a:t>
                </a:r>
                <a:r>
                  <a:rPr lang="zh-CN" altLang="en-US" sz="2000" dirty="0">
                    <a:ea typeface="宋体" panose="02010600030101010101" pitchFamily="2" charset="-122"/>
                    <a:cs typeface="Times New Roman" panose="02020603050405020304" pitchFamily="18" charset="0"/>
                  </a:rPr>
                  <a:t>，</a:t>
                </a:r>
                <a:r>
                  <a:rPr lang="en-US" altLang="zh-CN" sz="2000" dirty="0">
                    <a:ea typeface="宋体" panose="02010600030101010101" pitchFamily="2" charset="-122"/>
                    <a:cs typeface="Times New Roman" panose="02020603050405020304" pitchFamily="18" charset="0"/>
                  </a:rPr>
                  <a:t>3…</a:t>
                </a:r>
                <a:r>
                  <a:rPr lang="zh-CN" altLang="en-US" sz="2000" dirty="0">
                    <a:ea typeface="宋体" panose="02010600030101010101" pitchFamily="2" charset="-122"/>
                    <a:cs typeface="Times New Roman" panose="02020603050405020304" pitchFamily="18" charset="0"/>
                  </a:rPr>
                  <a:t>，𝑁。</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然后，将词语𝑗用一个𝑁维向量</a:t>
                </a:r>
                <a14:m>
                  <m:oMath xmlns:m="http://schemas.openxmlformats.org/officeDocument/2006/math">
                    <m:sSub>
                      <m:sSubPr>
                        <m:ctrlPr>
                          <a:rPr lang="en-US" altLang="zh-CN" sz="2000" i="1">
                            <a:latin typeface="Cambria Math" panose="02040503050406030204" pitchFamily="18" charset="0"/>
                          </a:rPr>
                        </m:ctrlPr>
                      </m:sSubPr>
                      <m:e>
                        <m:r>
                          <a:rPr lang="en-US" altLang="zh-CN" sz="2000">
                            <a:latin typeface="Cambria Math" panose="02040503050406030204" pitchFamily="18" charset="0"/>
                          </a:rPr>
                          <m:t>𝑊</m:t>
                        </m:r>
                      </m:e>
                      <m:sub>
                        <m:r>
                          <a:rPr lang="en-US" altLang="zh-CN" sz="2000">
                            <a:latin typeface="Cambria Math" panose="02040503050406030204" pitchFamily="18" charset="0"/>
                          </a:rPr>
                          <m:t>𝑗</m:t>
                        </m:r>
                      </m:sub>
                    </m:sSub>
                  </m:oMath>
                </a14:m>
                <a:r>
                  <a:rPr lang="zh-CN" altLang="en-US" sz="2000" dirty="0">
                    <a:ea typeface="宋体" panose="02010600030101010101" pitchFamily="2" charset="-122"/>
                    <a:cs typeface="Times New Roman" panose="02020603050405020304" pitchFamily="18" charset="0"/>
                  </a:rPr>
                  <a:t>来表示，该向量的第𝑗个位置的元素为</a:t>
                </a:r>
                <a:r>
                  <a:rPr lang="en-US" altLang="zh-CN" sz="2000" dirty="0">
                    <a:ea typeface="宋体" panose="02010600030101010101" pitchFamily="2" charset="-122"/>
                    <a:cs typeface="Times New Roman" panose="02020603050405020304" pitchFamily="18" charset="0"/>
                  </a:rPr>
                  <a:t>1</a:t>
                </a:r>
                <a:r>
                  <a:rPr lang="zh-CN" altLang="en-US" sz="2000" dirty="0">
                    <a:ea typeface="宋体" panose="02010600030101010101" pitchFamily="2" charset="-122"/>
                    <a:cs typeface="Times New Roman" panose="02020603050405020304" pitchFamily="18" charset="0"/>
                  </a:rPr>
                  <a:t>其余均为</a:t>
                </a:r>
                <a:r>
                  <a:rPr lang="en-US" altLang="zh-CN" sz="2000" dirty="0">
                    <a:ea typeface="宋体" panose="02010600030101010101" pitchFamily="2" charset="-122"/>
                    <a:cs typeface="Times New Roman" panose="02020603050405020304" pitchFamily="18" charset="0"/>
                  </a:rPr>
                  <a:t>0</a:t>
                </a:r>
                <a:r>
                  <a:rPr lang="zh-CN" altLang="en-US" sz="2000" dirty="0">
                    <a:ea typeface="宋体" panose="02010600030101010101" pitchFamily="2" charset="-122"/>
                    <a:cs typeface="Times New Roman" panose="02020603050405020304" pitchFamily="18" charset="0"/>
                  </a:rPr>
                  <a:t>。在每一个词都转换为一个向量后，通过加总所有词的向量，文本</a:t>
                </a:r>
                <a:r>
                  <a:rPr lang="en-US" altLang="zh-CN" sz="2000" dirty="0">
                    <a:ea typeface="宋体" panose="02010600030101010101" pitchFamily="2" charset="-122"/>
                    <a:cs typeface="Times New Roman" panose="02020603050405020304" pitchFamily="18" charset="0"/>
                  </a:rPr>
                  <a:t>t</a:t>
                </a:r>
                <a:r>
                  <a:rPr lang="zh-CN" altLang="en-US" sz="2000" dirty="0">
                    <a:ea typeface="宋体" panose="02010600030101010101" pitchFamily="2" charset="-122"/>
                    <a:cs typeface="Times New Roman" panose="02020603050405020304" pitchFamily="18" charset="0"/>
                  </a:rPr>
                  <a:t>就可以转化为</a:t>
                </a:r>
                <a:r>
                  <a:rPr lang="en-US" altLang="zh-CN" sz="2000" dirty="0">
                    <a:ea typeface="宋体" panose="02010600030101010101" pitchFamily="2" charset="-122"/>
                    <a:cs typeface="Times New Roman" panose="02020603050405020304" pitchFamily="18" charset="0"/>
                  </a:rPr>
                  <a:t>1×</a:t>
                </a:r>
                <a:r>
                  <a:rPr lang="zh-CN" altLang="en-US" sz="2000" dirty="0">
                    <a:ea typeface="宋体" panose="02010600030101010101" pitchFamily="2" charset="-122"/>
                    <a:cs typeface="Times New Roman" panose="02020603050405020304" pitchFamily="18" charset="0"/>
                  </a:rPr>
                  <a:t>𝑁的向量</a:t>
                </a:r>
                <a14:m>
                  <m:oMath xmlns:m="http://schemas.openxmlformats.org/officeDocument/2006/math">
                    <m:sSub>
                      <m:sSubPr>
                        <m:ctrlPr>
                          <a:rPr lang="en-US" altLang="zh-CN" sz="2000" i="1" dirty="0">
                            <a:latin typeface="Cambria Math" panose="02040503050406030204" pitchFamily="18" charset="0"/>
                          </a:rPr>
                        </m:ctrlPr>
                      </m:sSubPr>
                      <m:e>
                        <m:r>
                          <a:rPr lang="zh-CN" altLang="en-US" sz="2000" dirty="0">
                            <a:latin typeface="Cambria Math" panose="02040503050406030204" pitchFamily="18" charset="0"/>
                          </a:rPr>
                          <m:t>𝑊</m:t>
                        </m:r>
                      </m:e>
                      <m:sub>
                        <m:r>
                          <a:rPr lang="zh-CN" altLang="en-US" sz="2000" dirty="0">
                            <a:latin typeface="Cambria Math" panose="02040503050406030204" pitchFamily="18" charset="0"/>
                          </a:rPr>
                          <m:t>𝑡</m:t>
                        </m:r>
                      </m:sub>
                    </m:sSub>
                  </m:oMath>
                </a14:m>
                <a:r>
                  <a:rPr lang="zh-CN" altLang="en-US" sz="2000" dirty="0">
                    <a:ea typeface="宋体" panose="02010600030101010101" pitchFamily="2" charset="-122"/>
                    <a:cs typeface="Times New Roman" panose="02020603050405020304" pitchFamily="18" charset="0"/>
                  </a:rPr>
                  <a:t>，其中</a:t>
                </a:r>
                <a14:m>
                  <m:oMath xmlns:m="http://schemas.openxmlformats.org/officeDocument/2006/math">
                    <m:sSub>
                      <m:sSubPr>
                        <m:ctrlPr>
                          <a:rPr lang="en-US" altLang="zh-CN" sz="2000" i="1" dirty="0">
                            <a:latin typeface="Cambria Math" panose="02040503050406030204" pitchFamily="18" charset="0"/>
                          </a:rPr>
                        </m:ctrlPr>
                      </m:sSubPr>
                      <m:e>
                        <m:r>
                          <a:rPr lang="zh-CN" altLang="en-US" sz="2000" dirty="0">
                            <a:latin typeface="Cambria Math" panose="02040503050406030204" pitchFamily="18" charset="0"/>
                          </a:rPr>
                          <m:t>𝑤</m:t>
                        </m:r>
                      </m:e>
                      <m:sub>
                        <m:r>
                          <a:rPr lang="zh-CN" altLang="en-US" sz="2000" dirty="0">
                            <a:latin typeface="Cambria Math" panose="02040503050406030204" pitchFamily="18" charset="0"/>
                          </a:rPr>
                          <m:t>𝑡𝑗</m:t>
                        </m:r>
                      </m:sub>
                    </m:sSub>
                  </m:oMath>
                </a14:m>
                <a:r>
                  <a:rPr lang="en-US" altLang="zh-CN" sz="2000" dirty="0">
                    <a:ea typeface="宋体" panose="02010600030101010101" pitchFamily="2" charset="-122"/>
                    <a:cs typeface="Times New Roman" panose="02020603050405020304" pitchFamily="18" charset="0"/>
                  </a:rPr>
                  <a:t>,</a:t>
                </a:r>
                <a:r>
                  <a:rPr lang="zh-CN" altLang="en-US" sz="2000" dirty="0">
                    <a:ea typeface="宋体" panose="02010600030101010101" pitchFamily="2" charset="-122"/>
                    <a:cs typeface="Times New Roman" panose="02020603050405020304" pitchFamily="18" charset="0"/>
                  </a:rPr>
                  <a:t>𝑗</a:t>
                </a:r>
                <a:r>
                  <a:rPr lang="en-US" altLang="zh-CN" sz="2000" dirty="0">
                    <a:ea typeface="宋体" panose="02010600030101010101" pitchFamily="2" charset="-122"/>
                    <a:cs typeface="Times New Roman" panose="02020603050405020304" pitchFamily="18" charset="0"/>
                  </a:rPr>
                  <a:t>=1,…,</a:t>
                </a:r>
                <a:r>
                  <a:rPr lang="zh-CN" altLang="en-US" sz="2000" dirty="0">
                    <a:ea typeface="宋体" panose="02010600030101010101" pitchFamily="2" charset="-122"/>
                    <a:cs typeface="Times New Roman" panose="02020603050405020304" pitchFamily="18" charset="0"/>
                  </a:rPr>
                  <a:t>𝑁</a:t>
                </a:r>
                <a:r>
                  <a:rPr lang="en-US" altLang="zh-CN" sz="2000" dirty="0">
                    <a:ea typeface="宋体" panose="02010600030101010101" pitchFamily="2" charset="-122"/>
                    <a:cs typeface="Times New Roman" panose="02020603050405020304" pitchFamily="18" charset="0"/>
                  </a:rPr>
                  <a:t>,</a:t>
                </a:r>
                <a:r>
                  <a:rPr lang="zh-CN" altLang="en-US" sz="2000" dirty="0">
                    <a:ea typeface="宋体" panose="02010600030101010101" pitchFamily="2" charset="-122"/>
                    <a:cs typeface="Times New Roman" panose="02020603050405020304" pitchFamily="18" charset="0"/>
                  </a:rPr>
                  <a:t>是第𝑗个词语在文本</a:t>
                </a:r>
                <a:r>
                  <a:rPr lang="en-US" altLang="zh-CN" sz="2000" dirty="0">
                    <a:ea typeface="宋体" panose="02010600030101010101" pitchFamily="2" charset="-122"/>
                    <a:cs typeface="Times New Roman" panose="02020603050405020304" pitchFamily="18" charset="0"/>
                  </a:rPr>
                  <a:t>t</a:t>
                </a:r>
                <a:r>
                  <a:rPr lang="zh-CN" altLang="en-US" sz="2000" dirty="0">
                    <a:ea typeface="宋体" panose="02010600030101010101" pitchFamily="2" charset="-122"/>
                    <a:cs typeface="Times New Roman" panose="02020603050405020304" pitchFamily="18" charset="0"/>
                  </a:rPr>
                  <a:t>中出现的频率。若一共有𝑡</a:t>
                </a:r>
                <a:r>
                  <a:rPr lang="en-US" altLang="zh-CN" sz="2000" dirty="0">
                    <a:ea typeface="宋体" panose="02010600030101010101" pitchFamily="2" charset="-122"/>
                    <a:cs typeface="Times New Roman" panose="02020603050405020304" pitchFamily="18" charset="0"/>
                  </a:rPr>
                  <a:t>=1,…,</a:t>
                </a:r>
                <a:r>
                  <a:rPr lang="zh-CN" altLang="en-US" sz="2000" dirty="0">
                    <a:ea typeface="宋体" panose="02010600030101010101" pitchFamily="2" charset="-122"/>
                    <a:cs typeface="Times New Roman" panose="02020603050405020304" pitchFamily="18" charset="0"/>
                  </a:rPr>
                  <a:t>𝑇个文本，采用独热法之后，原始文本库</a:t>
                </a:r>
                <a:r>
                  <a:rPr lang="en-US" altLang="zh-CN" sz="2000" dirty="0">
                    <a:ea typeface="宋体" panose="02010600030101010101" pitchFamily="2" charset="-122"/>
                    <a:cs typeface="Times New Roman" panose="02020603050405020304" pitchFamily="18" charset="0"/>
                  </a:rPr>
                  <a:t>Ψ</a:t>
                </a:r>
                <a:r>
                  <a:rPr lang="zh-CN" altLang="en-US" sz="2000" dirty="0">
                    <a:ea typeface="宋体" panose="02010600030101010101" pitchFamily="2" charset="-122"/>
                    <a:cs typeface="Times New Roman" panose="02020603050405020304" pitchFamily="18" charset="0"/>
                  </a:rPr>
                  <a:t>就可以转化为</a:t>
                </a:r>
                <a:r>
                  <a:rPr lang="en-US" altLang="zh-CN" sz="2000" dirty="0">
                    <a:ea typeface="宋体" panose="02010600030101010101" pitchFamily="2" charset="-122"/>
                    <a:cs typeface="Times New Roman" panose="02020603050405020304" pitchFamily="18" charset="0"/>
                  </a:rPr>
                  <a:t>T×</a:t>
                </a:r>
                <a:r>
                  <a:rPr lang="zh-CN" altLang="en-US" sz="2000" dirty="0">
                    <a:ea typeface="宋体" panose="02010600030101010101" pitchFamily="2" charset="-122"/>
                    <a:cs typeface="Times New Roman" panose="02020603050405020304" pitchFamily="18" charset="0"/>
                  </a:rPr>
                  <a:t>𝑁的数字矩阵。 </a:t>
                </a:r>
                <a:endParaRPr lang="en-US" altLang="zh-CN" sz="2000" dirty="0">
                  <a:ea typeface="宋体" panose="02010600030101010101" pitchFamily="2" charset="-122"/>
                  <a:cs typeface="Times New Roman" panose="02020603050405020304" pitchFamily="18" charset="0"/>
                </a:endParaRPr>
              </a:p>
              <a:p>
                <a:endParaRPr lang="zh-CN" altLang="en-US" sz="2000" dirty="0">
                  <a:latin typeface="Times New Roman" panose="02020603050405020304" pitchFamily="18" charset="0"/>
                </a:endParaRPr>
              </a:p>
            </p:txBody>
          </p:sp>
        </mc:Choice>
        <mc:Fallback xmlns="">
          <p:sp>
            <p:nvSpPr>
              <p:cNvPr id="8" name="内容占位符 2">
                <a:extLst>
                  <a:ext uri="{FF2B5EF4-FFF2-40B4-BE49-F238E27FC236}">
                    <a16:creationId xmlns:a16="http://schemas.microsoft.com/office/drawing/2014/main" id="{0B81BE05-F149-418C-B943-22BF2629D04D}"/>
                  </a:ext>
                </a:extLst>
              </p:cNvPr>
              <p:cNvSpPr>
                <a:spLocks noGrp="1" noRot="1" noChangeAspect="1" noMove="1" noResize="1" noEditPoints="1" noAdjustHandles="1" noChangeArrowheads="1" noChangeShapeType="1" noTextEdit="1"/>
              </p:cNvSpPr>
              <p:nvPr>
                <p:ph idx="1"/>
              </p:nvPr>
            </p:nvSpPr>
            <p:spPr>
              <a:xfrm>
                <a:off x="573024" y="1701674"/>
                <a:ext cx="10622026" cy="4536315"/>
              </a:xfrm>
              <a:blipFill>
                <a:blip r:embed="rId4"/>
                <a:stretch>
                  <a:fillRect l="-402" r="-5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92743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a:t>
            </a:fld>
            <a:endParaRPr lang="zh-CN" altLang="en-US"/>
          </a:p>
        </p:txBody>
      </p:sp>
      <p:sp>
        <p:nvSpPr>
          <p:cNvPr id="2" name="矩形 1"/>
          <p:cNvSpPr>
            <a:spLocks noChangeArrowheads="1"/>
          </p:cNvSpPr>
          <p:nvPr/>
        </p:nvSpPr>
        <p:spPr bwMode="auto">
          <a:xfrm>
            <a:off x="550863" y="987425"/>
            <a:ext cx="11029950" cy="283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endParaRPr lang="en-US" altLang="zh-CN" sz="2400" b="1" dirty="0">
              <a:latin typeface="楷体" panose="02010609060101010101" pitchFamily="49" charset="-122"/>
              <a:ea typeface="楷体" panose="02010609060101010101" pitchFamily="49" charset="-122"/>
            </a:endParaRPr>
          </a:p>
          <a:p>
            <a:pPr marL="390525" indent="-390525" defTabSz="1042988">
              <a:lnSpc>
                <a:spcPct val="150000"/>
              </a:lnSpc>
              <a:spcBef>
                <a:spcPct val="20000"/>
              </a:spcBef>
              <a:buSzPct val="100000"/>
              <a:buFont typeface="Wingdings" panose="05000000000000000000" pitchFamily="2" charset="2"/>
              <a:buChar char="Ø"/>
            </a:pPr>
            <a:endParaRPr lang="en-US" altLang="zh-CN" sz="2400" b="1" dirty="0">
              <a:latin typeface="楷体" panose="02010609060101010101" pitchFamily="49" charset="-122"/>
              <a:ea typeface="楷体" panose="02010609060101010101" pitchFamily="49" charset="-122"/>
            </a:endParaRPr>
          </a:p>
          <a:p>
            <a:pPr marL="390525" indent="-390525" defTabSz="1042988">
              <a:lnSpc>
                <a:spcPct val="150000"/>
              </a:lnSpc>
              <a:spcBef>
                <a:spcPct val="20000"/>
              </a:spcBef>
              <a:buSzPct val="100000"/>
              <a:buFont typeface="Wingdings" panose="05000000000000000000" pitchFamily="2" charset="2"/>
              <a:buChar char="Ø"/>
            </a:pPr>
            <a:endParaRPr lang="en-US" altLang="zh-CN" sz="2400" b="1" dirty="0">
              <a:latin typeface="楷体" panose="02010609060101010101" pitchFamily="49" charset="-122"/>
              <a:ea typeface="楷体" panose="02010609060101010101" pitchFamily="49" charset="-122"/>
            </a:endParaRPr>
          </a:p>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社交媒体角色越来越重要</a:t>
            </a:r>
          </a:p>
          <a:p>
            <a:pPr marL="921385" fontAlgn="auto">
              <a:spcBef>
                <a:spcPts val="0"/>
              </a:spcBef>
            </a:pPr>
            <a:endParaRPr lang="en-US" altLang="zh-CN"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自然语言处理概览</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20</a:t>
            </a:fld>
            <a:endParaRPr lang="zh-CN" altLang="en-US"/>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en-US" altLang="zh-CN" sz="2400" b="1" dirty="0">
                <a:latin typeface="Times New Roman" panose="02020603050405020304" pitchFamily="18" charset="0"/>
                <a:ea typeface="楷体" panose="02010609060101010101" pitchFamily="49" charset="-122"/>
              </a:rPr>
              <a:t>One-hot </a:t>
            </a:r>
            <a:r>
              <a:rPr lang="zh-CN" altLang="en-US" sz="2400" b="1" dirty="0">
                <a:latin typeface="Times New Roman" panose="02020603050405020304" pitchFamily="18" charset="0"/>
                <a:ea typeface="楷体" panose="02010609060101010101" pitchFamily="49" charset="-122"/>
              </a:rPr>
              <a:t>示例</a:t>
            </a:r>
            <a:endParaRPr lang="en-US" altLang="zh-CN" sz="2400" b="1" dirty="0">
              <a:latin typeface="Times New Roman" panose="02020603050405020304" pitchFamily="18" charset="0"/>
              <a:ea typeface="楷体" panose="02010609060101010101" pitchFamily="49" charset="-122"/>
            </a:endParaRPr>
          </a:p>
        </p:txBody>
      </p:sp>
      <p:sp>
        <p:nvSpPr>
          <p:cNvPr id="9" name="内容占位符 2">
            <a:extLst>
              <a:ext uri="{FF2B5EF4-FFF2-40B4-BE49-F238E27FC236}">
                <a16:creationId xmlns:a16="http://schemas.microsoft.com/office/drawing/2014/main" id="{3CAF0453-6BC7-4144-B667-BA188EA3D11D}"/>
              </a:ext>
            </a:extLst>
          </p:cNvPr>
          <p:cNvSpPr>
            <a:spLocks noGrp="1"/>
          </p:cNvSpPr>
          <p:nvPr>
            <p:ph idx="1"/>
          </p:nvPr>
        </p:nvSpPr>
        <p:spPr>
          <a:xfrm>
            <a:off x="534352" y="1859357"/>
            <a:ext cx="10660698" cy="4666651"/>
          </a:xfrm>
        </p:spPr>
        <p:txBody>
          <a:bodyPr>
            <a:noAutofit/>
          </a:bodyPr>
          <a:lstStyle/>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例如，原始文本库</a:t>
            </a:r>
            <a:r>
              <a:rPr lang="en-US" altLang="zh-CN" sz="2000" dirty="0">
                <a:ea typeface="宋体" panose="02010600030101010101" pitchFamily="2" charset="-122"/>
                <a:cs typeface="Times New Roman" panose="02020603050405020304" pitchFamily="18" charset="0"/>
              </a:rPr>
              <a:t>Ψ</a:t>
            </a:r>
            <a:r>
              <a:rPr lang="zh-CN" altLang="en-US" sz="2000" dirty="0">
                <a:ea typeface="宋体" panose="02010600030101010101" pitchFamily="2" charset="-122"/>
                <a:cs typeface="Times New Roman" panose="02020603050405020304" pitchFamily="18" charset="0"/>
              </a:rPr>
              <a:t>由两条帖子组成。</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第一条的内容是“明天涨停。后天涨停没戏。” </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第二条是“玛丽有个小绵羊。”</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分词后得 “明天、涨停、后天、没戏、玛丽、有、个、小、绵羊”九个不同词语，即𝑁</a:t>
            </a:r>
            <a:r>
              <a:rPr lang="en-US" altLang="zh-CN" sz="2000" dirty="0">
                <a:ea typeface="宋体" panose="02010600030101010101" pitchFamily="2" charset="-122"/>
                <a:cs typeface="Times New Roman" panose="02020603050405020304" pitchFamily="18" charset="0"/>
              </a:rPr>
              <a:t>=9</a:t>
            </a:r>
            <a:r>
              <a:rPr lang="zh-CN" altLang="en-US" sz="2000" dirty="0">
                <a:ea typeface="宋体" panose="02010600030101010101" pitchFamily="2" charset="-122"/>
                <a:cs typeface="Times New Roman" panose="02020603050405020304" pitchFamily="18" charset="0"/>
              </a:rPr>
              <a:t>。用独热法则“明天”用向量</a:t>
            </a:r>
            <a:r>
              <a:rPr lang="en-US" altLang="zh-CN" sz="2000" dirty="0">
                <a:ea typeface="宋体" panose="02010600030101010101" pitchFamily="2" charset="-122"/>
                <a:cs typeface="Times New Roman" panose="02020603050405020304" pitchFamily="18" charset="0"/>
              </a:rPr>
              <a:t>[1,0,0,0,0,0,0,0,0]</a:t>
            </a:r>
            <a:r>
              <a:rPr lang="zh-CN" altLang="en-US" sz="2000" dirty="0">
                <a:ea typeface="宋体" panose="02010600030101010101" pitchFamily="2" charset="-122"/>
                <a:cs typeface="Times New Roman" panose="02020603050405020304" pitchFamily="18" charset="0"/>
              </a:rPr>
              <a:t>表示，“涨停”为</a:t>
            </a:r>
            <a:r>
              <a:rPr lang="en-US" altLang="zh-CN" sz="2000" dirty="0">
                <a:ea typeface="宋体" panose="02010600030101010101" pitchFamily="2" charset="-122"/>
                <a:cs typeface="Times New Roman" panose="02020603050405020304" pitchFamily="18" charset="0"/>
              </a:rPr>
              <a:t>[0,1,0,0, 0,0,0,0,0]</a:t>
            </a:r>
            <a:r>
              <a:rPr lang="zh-CN" altLang="en-US" sz="2000" dirty="0">
                <a:ea typeface="宋体" panose="02010600030101010101" pitchFamily="2" charset="-122"/>
                <a:cs typeface="Times New Roman" panose="02020603050405020304" pitchFamily="18" charset="0"/>
              </a:rPr>
              <a:t>，以此类推。</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于是第一个帖子可用向量</a:t>
            </a:r>
            <a:r>
              <a:rPr lang="en-US" altLang="zh-CN" sz="2000" dirty="0">
                <a:ea typeface="宋体" panose="02010600030101010101" pitchFamily="2" charset="-122"/>
                <a:cs typeface="Times New Roman" panose="02020603050405020304" pitchFamily="18" charset="0"/>
              </a:rPr>
              <a:t>[1,2,1,1,0,0,0,0,0]</a:t>
            </a:r>
            <a:r>
              <a:rPr lang="zh-CN" altLang="en-US" sz="2000" dirty="0">
                <a:ea typeface="宋体" panose="02010600030101010101" pitchFamily="2" charset="-122"/>
                <a:cs typeface="Times New Roman" panose="02020603050405020304" pitchFamily="18" charset="0"/>
              </a:rPr>
              <a:t>表示，第二个帖子即</a:t>
            </a:r>
            <a:r>
              <a:rPr lang="en-US" altLang="zh-CN" sz="2000" dirty="0">
                <a:ea typeface="宋体" panose="02010600030101010101" pitchFamily="2" charset="-122"/>
                <a:cs typeface="Times New Roman" panose="02020603050405020304" pitchFamily="18" charset="0"/>
              </a:rPr>
              <a:t>[0,0,0,0,1,1,1,1,1]</a:t>
            </a:r>
            <a:r>
              <a:rPr lang="zh-CN" altLang="en-US" sz="2000" dirty="0">
                <a:ea typeface="宋体" panose="02010600030101010101" pitchFamily="2" charset="-122"/>
                <a:cs typeface="Times New Roman" panose="02020603050405020304" pitchFamily="18" charset="0"/>
              </a:rPr>
              <a:t>。 </a:t>
            </a:r>
            <a:endParaRPr lang="en-US" altLang="zh-CN" sz="2000" dirty="0">
              <a:ea typeface="宋体" panose="02010600030101010101" pitchFamily="2" charset="-122"/>
              <a:cs typeface="Times New Roman" panose="02020603050405020304" pitchFamily="18" charset="0"/>
            </a:endParaRPr>
          </a:p>
          <a:p>
            <a:pPr>
              <a:spcBef>
                <a:spcPts val="1800"/>
              </a:spcBef>
            </a:pPr>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2862773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自然语言处理概览</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21</a:t>
            </a:fld>
            <a:endParaRPr lang="zh-CN" altLang="en-US"/>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en-US" altLang="zh-CN" sz="2400" b="1" dirty="0">
                <a:latin typeface="Times New Roman" panose="02020603050405020304" pitchFamily="18" charset="0"/>
                <a:ea typeface="楷体" panose="02010609060101010101" pitchFamily="49" charset="-122"/>
              </a:rPr>
              <a:t>One-hot </a:t>
            </a:r>
            <a:r>
              <a:rPr lang="zh-CN" altLang="en-US" sz="2400" b="1" dirty="0">
                <a:latin typeface="Times New Roman" panose="02020603050405020304" pitchFamily="18" charset="0"/>
                <a:ea typeface="楷体" panose="02010609060101010101" pitchFamily="49" charset="-122"/>
              </a:rPr>
              <a:t>弊端</a:t>
            </a:r>
            <a:endParaRPr lang="en-US" altLang="zh-CN" sz="2400" b="1" dirty="0">
              <a:latin typeface="Times New Roman" panose="02020603050405020304" pitchFamily="18" charset="0"/>
              <a:ea typeface="楷体" panose="02010609060101010101" pitchFamily="49" charset="-122"/>
            </a:endParaRPr>
          </a:p>
        </p:txBody>
      </p:sp>
      <p:sp>
        <p:nvSpPr>
          <p:cNvPr id="9" name="内容占位符 2">
            <a:extLst>
              <a:ext uri="{FF2B5EF4-FFF2-40B4-BE49-F238E27FC236}">
                <a16:creationId xmlns:a16="http://schemas.microsoft.com/office/drawing/2014/main" id="{3CAF0453-6BC7-4144-B667-BA188EA3D11D}"/>
              </a:ext>
            </a:extLst>
          </p:cNvPr>
          <p:cNvSpPr>
            <a:spLocks noGrp="1"/>
          </p:cNvSpPr>
          <p:nvPr>
            <p:ph idx="1"/>
          </p:nvPr>
        </p:nvSpPr>
        <p:spPr>
          <a:xfrm>
            <a:off x="534352" y="1859358"/>
            <a:ext cx="10660697" cy="3678440"/>
          </a:xfrm>
        </p:spPr>
        <p:txBody>
          <a:bodyPr>
            <a:noAutofit/>
          </a:bodyPr>
          <a:lstStyle/>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维度灾难</a:t>
            </a: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没有考虑同义词、近义词</a:t>
            </a: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没有考虑一词多义</a:t>
            </a: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没有考虑上下文</a:t>
            </a:r>
          </a:p>
          <a:p>
            <a:pPr>
              <a:spcBef>
                <a:spcPts val="1800"/>
              </a:spcBef>
            </a:pPr>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2179191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自然语言处理概览</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22</a:t>
            </a:fld>
            <a:endParaRPr lang="zh-CN" altLang="en-US"/>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数据矩阵的信息提取</a:t>
            </a:r>
            <a:endParaRPr lang="en-US" altLang="zh-CN" sz="2400" b="1" dirty="0">
              <a:latin typeface="Times New Roman" panose="02020603050405020304" pitchFamily="18" charset="0"/>
              <a:ea typeface="楷体" panose="02010609060101010101" pitchFamily="49" charset="-122"/>
            </a:endParaRPr>
          </a:p>
        </p:txBody>
      </p:sp>
      <p:sp>
        <p:nvSpPr>
          <p:cNvPr id="10" name="内容占位符 2">
            <a:extLst>
              <a:ext uri="{FF2B5EF4-FFF2-40B4-BE49-F238E27FC236}">
                <a16:creationId xmlns:a16="http://schemas.microsoft.com/office/drawing/2014/main" id="{8FB7FB4C-F7FE-4323-A966-FA5857C46FA0}"/>
              </a:ext>
            </a:extLst>
          </p:cNvPr>
          <p:cNvSpPr>
            <a:spLocks noGrp="1"/>
          </p:cNvSpPr>
          <p:nvPr>
            <p:ph idx="1"/>
          </p:nvPr>
        </p:nvSpPr>
        <p:spPr>
          <a:xfrm>
            <a:off x="534670" y="1764294"/>
            <a:ext cx="10660380" cy="4593643"/>
          </a:xfrm>
        </p:spPr>
        <p:txBody>
          <a:bodyPr>
            <a:normAutofit/>
          </a:bodyPr>
          <a:lstStyle/>
          <a:p>
            <a:pPr marL="342900" indent="-342900" defTabSz="1041400">
              <a:lnSpc>
                <a:spcPct val="125000"/>
              </a:lnSpc>
              <a:spcBef>
                <a:spcPct val="0"/>
              </a:spcBef>
              <a:buSzPct val="100000"/>
            </a:pPr>
            <a:r>
              <a:rPr lang="zh-CN" altLang="en-US" sz="2000" b="1" dirty="0">
                <a:ea typeface="宋体" panose="02010600030101010101" pitchFamily="2" charset="-122"/>
                <a:cs typeface="Times New Roman" panose="02020603050405020304" pitchFamily="18" charset="0"/>
              </a:rPr>
              <a:t>词典法：</a:t>
            </a:r>
            <a:r>
              <a:rPr lang="zh-CN" altLang="en-US" sz="2000" dirty="0">
                <a:ea typeface="宋体" panose="02010600030101010101" pitchFamily="2" charset="-122"/>
                <a:cs typeface="Times New Roman" panose="02020603050405020304" pitchFamily="18" charset="0"/>
              </a:rPr>
              <a:t>从预先设定的词典出发，通过统计文本数据中不同类别词语出现的次数，结合不同的权重来提取文本信息。（权重可以用</a:t>
            </a:r>
            <a:r>
              <a:rPr lang="en-US" altLang="zh-CN" sz="2000" dirty="0">
                <a:ea typeface="宋体" panose="02010600030101010101" pitchFamily="2" charset="-122"/>
                <a:cs typeface="Times New Roman" panose="02020603050405020304" pitchFamily="18" charset="0"/>
              </a:rPr>
              <a:t>TFIDF</a:t>
            </a:r>
            <a:r>
              <a:rPr lang="zh-CN" altLang="en-US" sz="2000" dirty="0">
                <a:ea typeface="宋体" panose="02010600030101010101" pitchFamily="2" charset="-122"/>
                <a:cs typeface="Times New Roman" panose="02020603050405020304" pitchFamily="18" charset="0"/>
              </a:rPr>
              <a:t>）</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b="1" dirty="0">
                <a:ea typeface="宋体" panose="02010600030101010101" pitchFamily="2" charset="-122"/>
                <a:cs typeface="Times New Roman" panose="02020603050405020304" pitchFamily="18" charset="0"/>
              </a:rPr>
              <a:t>机器学习</a:t>
            </a:r>
            <a:endParaRPr lang="en-US" altLang="zh-CN" sz="2000" b="1"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r>
              <a:rPr lang="en-US" altLang="zh-CN" sz="1600" dirty="0">
                <a:ea typeface="宋体" panose="02010600030101010101" pitchFamily="2" charset="-122"/>
                <a:cs typeface="Times New Roman" panose="02020603050405020304" pitchFamily="18" charset="0"/>
              </a:rPr>
              <a:t>One-hot+</a:t>
            </a:r>
            <a:r>
              <a:rPr lang="zh-CN" altLang="en-US" sz="1600" dirty="0">
                <a:ea typeface="宋体" panose="02010600030101010101" pitchFamily="2" charset="-122"/>
                <a:cs typeface="Times New Roman" panose="02020603050405020304" pitchFamily="18" charset="0"/>
              </a:rPr>
              <a:t>传统机器学习算法（</a:t>
            </a:r>
            <a:r>
              <a:rPr lang="en-US" altLang="zh-CN" sz="1600" dirty="0">
                <a:ea typeface="宋体" panose="02010600030101010101" pitchFamily="2" charset="-122"/>
                <a:cs typeface="Times New Roman" panose="02020603050405020304" pitchFamily="18" charset="0"/>
              </a:rPr>
              <a:t>KNN</a:t>
            </a:r>
            <a:r>
              <a:rPr lang="zh-CN" altLang="en-US" sz="1600" dirty="0">
                <a:ea typeface="宋体" panose="02010600030101010101" pitchFamily="2" charset="-122"/>
                <a:cs typeface="Times New Roman" panose="02020603050405020304" pitchFamily="18" charset="0"/>
              </a:rPr>
              <a:t>、贝叶斯、支持向量机）</a:t>
            </a:r>
            <a:endParaRPr lang="en-US" altLang="zh-CN" sz="1600"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r>
              <a:rPr lang="en-US" altLang="zh-CN" sz="1600" dirty="0">
                <a:ea typeface="宋体" panose="02010600030101010101" pitchFamily="2" charset="-122"/>
                <a:cs typeface="Times New Roman" panose="02020603050405020304" pitchFamily="18" charset="0"/>
              </a:rPr>
              <a:t>Word2vec+</a:t>
            </a:r>
            <a:r>
              <a:rPr lang="zh-CN" altLang="en-US" sz="1600" dirty="0">
                <a:ea typeface="宋体" panose="02010600030101010101" pitchFamily="2" charset="-122"/>
                <a:cs typeface="Times New Roman" panose="02020603050405020304" pitchFamily="18" charset="0"/>
              </a:rPr>
              <a:t>深度学习</a:t>
            </a:r>
            <a:endParaRPr lang="en-US" altLang="zh-CN" sz="1600"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r>
              <a:rPr lang="zh-CN" altLang="en-US" sz="1600" dirty="0">
                <a:ea typeface="宋体" panose="02010600030101010101" pitchFamily="2" charset="-122"/>
                <a:cs typeface="Times New Roman" panose="02020603050405020304" pitchFamily="18" charset="0"/>
              </a:rPr>
              <a:t>预处理模型</a:t>
            </a:r>
            <a:endParaRPr lang="en-US" altLang="zh-CN" sz="16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b="1" dirty="0">
                <a:ea typeface="宋体" panose="02010600030101010101" pitchFamily="2" charset="-122"/>
                <a:cs typeface="Times New Roman" panose="02020603050405020304" pitchFamily="18" charset="0"/>
              </a:rPr>
              <a:t>无监督学习</a:t>
            </a:r>
            <a:endParaRPr lang="en-US" altLang="zh-CN" sz="2000" b="1"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r>
              <a:rPr lang="en-US" altLang="zh-CN" sz="1600" dirty="0">
                <a:ea typeface="宋体" panose="02010600030101010101" pitchFamily="2" charset="-122"/>
                <a:cs typeface="Times New Roman" panose="02020603050405020304" pitchFamily="18" charset="0"/>
              </a:rPr>
              <a:t>LDA</a:t>
            </a:r>
            <a:r>
              <a:rPr lang="zh-CN" altLang="en-US" sz="1600" dirty="0">
                <a:ea typeface="宋体" panose="02010600030101010101" pitchFamily="2" charset="-122"/>
                <a:cs typeface="Times New Roman" panose="02020603050405020304" pitchFamily="18" charset="0"/>
              </a:rPr>
              <a:t>主题模型</a:t>
            </a:r>
            <a:endParaRPr lang="en-US" altLang="zh-CN" sz="1600" dirty="0">
              <a:ea typeface="宋体" panose="02010600030101010101" pitchFamily="2" charset="-122"/>
              <a:cs typeface="Times New Roman" panose="02020603050405020304" pitchFamily="18" charset="0"/>
            </a:endParaRPr>
          </a:p>
          <a:p>
            <a:endParaRPr lang="en-US" altLang="zh-CN" sz="2400" dirty="0">
              <a:latin typeface="Times New Roman" panose="02020603050405020304" pitchFamily="18" charset="0"/>
            </a:endParaRPr>
          </a:p>
          <a:p>
            <a:endParaRPr lang="zh-CN" altLang="en-US" sz="2400" dirty="0">
              <a:latin typeface="Times New Roman" panose="02020603050405020304" pitchFamily="18" charset="0"/>
            </a:endParaRPr>
          </a:p>
        </p:txBody>
      </p:sp>
    </p:spTree>
    <p:extLst>
      <p:ext uri="{BB962C8B-B14F-4D97-AF65-F5344CB8AC3E}">
        <p14:creationId xmlns:p14="http://schemas.microsoft.com/office/powerpoint/2010/main" val="2383549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中文分词</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23</a:t>
            </a:fld>
            <a:endParaRPr lang="zh-CN" altLang="en-US"/>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分词的意义</a:t>
            </a:r>
          </a:p>
        </p:txBody>
      </p:sp>
      <p:sp>
        <p:nvSpPr>
          <p:cNvPr id="9" name="内容占位符 2">
            <a:extLst>
              <a:ext uri="{FF2B5EF4-FFF2-40B4-BE49-F238E27FC236}">
                <a16:creationId xmlns:a16="http://schemas.microsoft.com/office/drawing/2014/main" id="{8FB7FB4C-F7FE-4323-A966-FA5857C46FA0}"/>
              </a:ext>
            </a:extLst>
          </p:cNvPr>
          <p:cNvSpPr>
            <a:spLocks noGrp="1"/>
          </p:cNvSpPr>
          <p:nvPr>
            <p:ph idx="1"/>
          </p:nvPr>
        </p:nvSpPr>
        <p:spPr>
          <a:xfrm>
            <a:off x="534352" y="1803618"/>
            <a:ext cx="10660698" cy="4228882"/>
          </a:xfrm>
        </p:spPr>
        <p:txBody>
          <a:bodyPr>
            <a:noAutofit/>
          </a:bodyPr>
          <a:lstStyle/>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在语言理解中，词是最小的能够独立活动的有意义的语言成分</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中文没有空格等来切割词，因此需要首先进行分词处理</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分词有很多种办法，比如可以基于字典进行正向或逆向最大匹配法，或者基于统计规律进行分词</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统计分词：如果相邻的字在不同的文本中出现的次数越多，就证明这相邻的字很可能就是一个词。具体过程依赖于一系列数学模型。</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对于使用者，可以直接使用已成熟的分词工具包（如</a:t>
            </a:r>
            <a:r>
              <a:rPr lang="en-US" altLang="zh-CN" sz="2000" dirty="0">
                <a:ea typeface="宋体" panose="02010600030101010101" pitchFamily="2" charset="-122"/>
                <a:cs typeface="Times New Roman" panose="02020603050405020304" pitchFamily="18" charset="0"/>
              </a:rPr>
              <a:t>Python</a:t>
            </a:r>
            <a:r>
              <a:rPr lang="zh-CN" altLang="en-US" sz="2000" dirty="0">
                <a:ea typeface="宋体" panose="02010600030101010101" pitchFamily="2" charset="-122"/>
                <a:cs typeface="Times New Roman" panose="02020603050405020304" pitchFamily="18" charset="0"/>
              </a:rPr>
              <a:t>中的</a:t>
            </a:r>
            <a:r>
              <a:rPr lang="en-US" altLang="zh-CN" sz="2000" dirty="0" err="1">
                <a:ea typeface="宋体" panose="02010600030101010101" pitchFamily="2" charset="-122"/>
                <a:cs typeface="Times New Roman" panose="02020603050405020304" pitchFamily="18" charset="0"/>
              </a:rPr>
              <a:t>Jieba</a:t>
            </a:r>
            <a:r>
              <a:rPr lang="zh-CN" altLang="en-US" sz="2000" dirty="0">
                <a:ea typeface="宋体" panose="02010600030101010101" pitchFamily="2" charset="-122"/>
                <a:cs typeface="Times New Roman" panose="02020603050405020304" pitchFamily="18" charset="0"/>
              </a:rPr>
              <a:t>分词）</a:t>
            </a:r>
            <a:endParaRPr lang="en-US" altLang="zh-CN" sz="2000" dirty="0">
              <a:ea typeface="宋体" panose="02010600030101010101" pitchFamily="2" charset="-122"/>
              <a:cs typeface="Times New Roman" panose="02020603050405020304" pitchFamily="18" charset="0"/>
            </a:endParaRPr>
          </a:p>
          <a:p>
            <a:pPr>
              <a:spcBef>
                <a:spcPts val="1800"/>
              </a:spcBef>
            </a:pPr>
            <a:endParaRPr lang="zh-CN" altLang="en-US" sz="2000" dirty="0"/>
          </a:p>
        </p:txBody>
      </p:sp>
    </p:spTree>
    <p:extLst>
      <p:ext uri="{BB962C8B-B14F-4D97-AF65-F5344CB8AC3E}">
        <p14:creationId xmlns:p14="http://schemas.microsoft.com/office/powerpoint/2010/main" val="3035268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中文分词</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24</a:t>
            </a:fld>
            <a:endParaRPr lang="zh-CN" altLang="en-US"/>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根据实际需求配置停用词表和自定义词典</a:t>
            </a:r>
          </a:p>
        </p:txBody>
      </p:sp>
      <p:sp>
        <p:nvSpPr>
          <p:cNvPr id="10" name="内容占位符 2">
            <a:extLst>
              <a:ext uri="{FF2B5EF4-FFF2-40B4-BE49-F238E27FC236}">
                <a16:creationId xmlns:a16="http://schemas.microsoft.com/office/drawing/2014/main" id="{8FB7FB4C-F7FE-4323-A966-FA5857C46FA0}"/>
              </a:ext>
            </a:extLst>
          </p:cNvPr>
          <p:cNvSpPr>
            <a:spLocks noGrp="1"/>
          </p:cNvSpPr>
          <p:nvPr>
            <p:ph idx="1"/>
          </p:nvPr>
        </p:nvSpPr>
        <p:spPr>
          <a:xfrm>
            <a:off x="534670" y="1764295"/>
            <a:ext cx="10660380" cy="3753644"/>
          </a:xfrm>
        </p:spPr>
        <p:txBody>
          <a:bodyPr>
            <a:normAutofit/>
          </a:bodyPr>
          <a:lstStyle/>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网上能找到常用的停用词表和自定义词典</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b="1" dirty="0">
                <a:ea typeface="宋体" panose="02010600030101010101" pitchFamily="2" charset="-122"/>
                <a:cs typeface="Times New Roman" panose="02020603050405020304" pitchFamily="18" charset="0"/>
              </a:rPr>
              <a:t>停用词：</a:t>
            </a:r>
            <a:r>
              <a:rPr lang="zh-CN" altLang="en-US" sz="2000" dirty="0">
                <a:ea typeface="宋体" panose="02010600030101010101" pitchFamily="2" charset="-122"/>
                <a:cs typeface="Times New Roman" panose="02020603050405020304" pitchFamily="18" charset="0"/>
              </a:rPr>
              <a:t>在对中国知网中的学术论文摘要进行分词中，额外去掉了研究、发现、本文等常用词；在对股吧论坛发帖文本进行分词中，没有将数字作为停用词删除</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b="1" dirty="0">
                <a:ea typeface="宋体" panose="02010600030101010101" pitchFamily="2" charset="-122"/>
                <a:cs typeface="Times New Roman" panose="02020603050405020304" pitchFamily="18" charset="0"/>
              </a:rPr>
              <a:t>自定义词典：</a:t>
            </a:r>
            <a:r>
              <a:rPr lang="zh-CN" altLang="en-US" sz="2000" dirty="0">
                <a:ea typeface="宋体" panose="02010600030101010101" pitchFamily="2" charset="-122"/>
                <a:cs typeface="Times New Roman" panose="02020603050405020304" pitchFamily="18" charset="0"/>
              </a:rPr>
              <a:t>论文摘要分词中，将学术论文的关键词（适当处理后）作为自定义词典；股吧分词中，将表情包、上市公司名称、代码、金融专业术语等作为自定义词典。</a:t>
            </a:r>
            <a:endParaRPr lang="en-US" altLang="zh-CN" sz="2000" dirty="0">
              <a:ea typeface="宋体" panose="02010600030101010101" pitchFamily="2" charset="-122"/>
              <a:cs typeface="Times New Roman" panose="02020603050405020304" pitchFamily="18" charset="0"/>
            </a:endParaRPr>
          </a:p>
          <a:p>
            <a:endParaRPr lang="en-US" altLang="zh-CN" sz="2000" dirty="0"/>
          </a:p>
          <a:p>
            <a:endParaRPr lang="zh-CN" altLang="en-US" sz="2000" dirty="0"/>
          </a:p>
        </p:txBody>
      </p:sp>
    </p:spTree>
    <p:extLst>
      <p:ext uri="{BB962C8B-B14F-4D97-AF65-F5344CB8AC3E}">
        <p14:creationId xmlns:p14="http://schemas.microsoft.com/office/powerpoint/2010/main" val="2038726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中文分词</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25</a:t>
            </a:fld>
            <a:endParaRPr lang="zh-CN" altLang="en-US"/>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词性标注</a:t>
            </a:r>
          </a:p>
        </p:txBody>
      </p:sp>
      <p:sp>
        <p:nvSpPr>
          <p:cNvPr id="4" name="矩形 3"/>
          <p:cNvSpPr/>
          <p:nvPr/>
        </p:nvSpPr>
        <p:spPr>
          <a:xfrm>
            <a:off x="582320" y="1810138"/>
            <a:ext cx="10612729" cy="2708434"/>
          </a:xfrm>
          <a:prstGeom prst="rect">
            <a:avLst/>
          </a:prstGeom>
        </p:spPr>
        <p:txBody>
          <a:bodyPr wrap="square">
            <a:spAutoFit/>
          </a:bodyPr>
          <a:lstStyle/>
          <a:p>
            <a:pPr marL="342900" indent="-342900" defTabSz="10414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学术研究中，有时候需要识别、提取某些词性的词语，其他删除</a:t>
            </a:r>
            <a:endParaRPr lang="en-US" altLang="zh-CN" sz="2000" dirty="0">
              <a:latin typeface="Times New Roman" panose="02020603050405020304" pitchFamily="18" charset="0"/>
              <a:cs typeface="Times New Roman" panose="02020603050405020304" pitchFamily="18" charset="0"/>
            </a:endParaRPr>
          </a:p>
          <a:p>
            <a:pPr marL="342900" indent="-342900" defTabSz="1041400">
              <a:lnSpc>
                <a:spcPct val="12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defTabSz="10414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不同语境下，一个词也可能具有不同的词性，一般根据语料库的统计，以频率最高的词性为准</a:t>
            </a:r>
            <a:endParaRPr lang="en-US" altLang="zh-CN" sz="2000" dirty="0">
              <a:latin typeface="Times New Roman" panose="02020603050405020304" pitchFamily="18" charset="0"/>
              <a:cs typeface="Times New Roman" panose="02020603050405020304" pitchFamily="18" charset="0"/>
            </a:endParaRPr>
          </a:p>
          <a:p>
            <a:pPr marL="342900" indent="-342900" defTabSz="1041400">
              <a:lnSpc>
                <a:spcPct val="125000"/>
              </a:lnSpc>
              <a:buSzPct val="1000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defTabSz="1041400">
              <a:lnSpc>
                <a:spcPct val="125000"/>
              </a:lnSpc>
              <a:buSzPct val="1000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在</a:t>
            </a:r>
            <a:r>
              <a:rPr lang="en-US" altLang="zh-CN" sz="2000" dirty="0">
                <a:latin typeface="Times New Roman" panose="02020603050405020304" pitchFamily="18" charset="0"/>
                <a:cs typeface="Times New Roman" panose="02020603050405020304" pitchFamily="18" charset="0"/>
              </a:rPr>
              <a:t>Python</a:t>
            </a:r>
            <a:r>
              <a:rPr lang="zh-CN" altLang="en-US" sz="2000" dirty="0">
                <a:latin typeface="Times New Roman" panose="02020603050405020304" pitchFamily="18" charset="0"/>
                <a:cs typeface="Times New Roman" panose="02020603050405020304" pitchFamily="18" charset="0"/>
              </a:rPr>
              <a:t>当中，</a:t>
            </a:r>
            <a:r>
              <a:rPr lang="en-US" altLang="zh-CN" sz="2000" dirty="0" err="1">
                <a:latin typeface="Times New Roman" panose="02020603050405020304" pitchFamily="18" charset="0"/>
                <a:cs typeface="Times New Roman" panose="02020603050405020304" pitchFamily="18" charset="0"/>
              </a:rPr>
              <a:t>Jieba</a:t>
            </a:r>
            <a:r>
              <a:rPr lang="zh-CN" altLang="en-US" sz="2000" dirty="0">
                <a:latin typeface="Times New Roman" panose="02020603050405020304" pitchFamily="18" charset="0"/>
                <a:cs typeface="Times New Roman" panose="02020603050405020304" pitchFamily="18" charset="0"/>
              </a:rPr>
              <a:t>模块可以自动标注每个词的词性</a:t>
            </a:r>
            <a:endParaRPr lang="en-US" altLang="zh-CN" sz="2000" dirty="0">
              <a:latin typeface="Times New Roman" panose="02020603050405020304" pitchFamily="18" charset="0"/>
              <a:cs typeface="Times New Roman" panose="02020603050405020304" pitchFamily="18" charset="0"/>
            </a:endParaRPr>
          </a:p>
          <a:p>
            <a:endParaRPr lang="zh-CN" altLang="en-US" sz="2000" dirty="0"/>
          </a:p>
        </p:txBody>
      </p:sp>
    </p:spTree>
    <p:extLst>
      <p:ext uri="{BB962C8B-B14F-4D97-AF65-F5344CB8AC3E}">
        <p14:creationId xmlns:p14="http://schemas.microsoft.com/office/powerpoint/2010/main" val="2272341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中文分词</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26</a:t>
            </a:fld>
            <a:endParaRPr lang="zh-CN" altLang="en-US"/>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命名实体识别</a:t>
            </a:r>
          </a:p>
        </p:txBody>
      </p:sp>
      <p:sp>
        <p:nvSpPr>
          <p:cNvPr id="8" name="内容占位符 2">
            <a:extLst>
              <a:ext uri="{FF2B5EF4-FFF2-40B4-BE49-F238E27FC236}">
                <a16:creationId xmlns:a16="http://schemas.microsoft.com/office/drawing/2014/main" id="{8FB7FB4C-F7FE-4323-A966-FA5857C46FA0}"/>
              </a:ext>
            </a:extLst>
          </p:cNvPr>
          <p:cNvSpPr>
            <a:spLocks noGrp="1"/>
          </p:cNvSpPr>
          <p:nvPr>
            <p:ph idx="1"/>
          </p:nvPr>
        </p:nvSpPr>
        <p:spPr>
          <a:xfrm>
            <a:off x="506952" y="1749892"/>
            <a:ext cx="10688097" cy="4704112"/>
          </a:xfrm>
        </p:spPr>
        <p:txBody>
          <a:bodyPr>
            <a:normAutofit/>
          </a:bodyPr>
          <a:lstStyle/>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命名实体识别是自然语言处理的一个基础任务，目的是识别语料中的人名、地名、组织机构名等命名实体。</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en-US" altLang="zh-CN" sz="2000" dirty="0">
                <a:ea typeface="宋体" panose="02010600030101010101" pitchFamily="2" charset="-122"/>
                <a:cs typeface="Times New Roman" panose="02020603050405020304" pitchFamily="18" charset="0"/>
              </a:rPr>
              <a:t>3</a:t>
            </a:r>
            <a:r>
              <a:rPr lang="zh-CN" altLang="en-US" sz="2000" dirty="0">
                <a:ea typeface="宋体" panose="02010600030101010101" pitchFamily="2" charset="-122"/>
                <a:cs typeface="Times New Roman" panose="02020603050405020304" pitchFamily="18" charset="0"/>
              </a:rPr>
              <a:t>大类：实体类、时间类、数字类</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en-US" altLang="zh-CN" sz="2000" dirty="0">
                <a:ea typeface="宋体" panose="02010600030101010101" pitchFamily="2" charset="-122"/>
                <a:cs typeface="Times New Roman" panose="02020603050405020304" pitchFamily="18" charset="0"/>
              </a:rPr>
              <a:t>7</a:t>
            </a:r>
            <a:r>
              <a:rPr lang="zh-CN" altLang="en-US" sz="2000" dirty="0">
                <a:ea typeface="宋体" panose="02010600030101010101" pitchFamily="2" charset="-122"/>
                <a:cs typeface="Times New Roman" panose="02020603050405020304" pitchFamily="18" charset="0"/>
              </a:rPr>
              <a:t>小类：人名、地名、组织机构名、时间、日期、货币、百分比</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结合正则表达式和</a:t>
            </a:r>
            <a:r>
              <a:rPr lang="en-US" altLang="zh-CN" sz="2000" dirty="0" err="1">
                <a:ea typeface="宋体" panose="02010600030101010101" pitchFamily="2" charset="-122"/>
                <a:cs typeface="Times New Roman" panose="02020603050405020304" pitchFamily="18" charset="0"/>
              </a:rPr>
              <a:t>jieba</a:t>
            </a:r>
            <a:r>
              <a:rPr lang="zh-CN" altLang="en-US" sz="2000" dirty="0">
                <a:ea typeface="宋体" panose="02010600030101010101" pitchFamily="2" charset="-122"/>
                <a:cs typeface="Times New Roman" panose="02020603050405020304" pitchFamily="18" charset="0"/>
              </a:rPr>
              <a:t>分词，可以进行日期识别</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地名识别也有广泛用途，有需求时，可以在网络上寻找相关算法</a:t>
            </a:r>
            <a:endParaRPr lang="en-US" altLang="zh-CN" sz="2000" dirty="0">
              <a:ea typeface="宋体" panose="02010600030101010101" pitchFamily="2" charset="-122"/>
              <a:cs typeface="Times New Roman" panose="02020603050405020304" pitchFamily="18" charset="0"/>
            </a:endParaRPr>
          </a:p>
          <a:p>
            <a:endParaRPr lang="en-US" altLang="zh-CN" sz="2000" dirty="0"/>
          </a:p>
          <a:p>
            <a:endParaRPr lang="zh-CN" altLang="en-US" sz="2000" dirty="0"/>
          </a:p>
        </p:txBody>
      </p:sp>
    </p:spTree>
    <p:extLst>
      <p:ext uri="{BB962C8B-B14F-4D97-AF65-F5344CB8AC3E}">
        <p14:creationId xmlns:p14="http://schemas.microsoft.com/office/powerpoint/2010/main" val="4028448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关键词提取</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27</a:t>
            </a:fld>
            <a:endParaRPr lang="zh-CN" altLang="en-US"/>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zh-CN" sz="2400" b="1" dirty="0">
                <a:latin typeface="Times New Roman" panose="02020603050405020304" pitchFamily="18" charset="0"/>
                <a:ea typeface="楷体" panose="02010609060101010101" pitchFamily="49" charset="-122"/>
              </a:rPr>
              <a:t>提取关键词</a:t>
            </a:r>
            <a:endParaRPr lang="zh-CN" altLang="en-US" sz="2400" b="1" dirty="0">
              <a:latin typeface="Times New Roman" panose="02020603050405020304" pitchFamily="18" charset="0"/>
              <a:ea typeface="楷体" panose="02010609060101010101" pitchFamily="49" charset="-122"/>
            </a:endParaRPr>
          </a:p>
        </p:txBody>
      </p:sp>
      <p:sp>
        <p:nvSpPr>
          <p:cNvPr id="9" name="内容占位符 2">
            <a:extLst>
              <a:ext uri="{FF2B5EF4-FFF2-40B4-BE49-F238E27FC236}">
                <a16:creationId xmlns:a16="http://schemas.microsoft.com/office/drawing/2014/main" id="{E8F51855-0C1A-4905-92DA-D3C8E034FA88}"/>
              </a:ext>
            </a:extLst>
          </p:cNvPr>
          <p:cNvSpPr>
            <a:spLocks noGrp="1"/>
          </p:cNvSpPr>
          <p:nvPr>
            <p:ph idx="1"/>
          </p:nvPr>
        </p:nvSpPr>
        <p:spPr>
          <a:xfrm>
            <a:off x="534352" y="1773483"/>
            <a:ext cx="10601204" cy="4098680"/>
          </a:xfrm>
        </p:spPr>
        <p:txBody>
          <a:bodyPr>
            <a:normAutofit/>
          </a:bodyPr>
          <a:lstStyle/>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给定</a:t>
            </a:r>
            <a:r>
              <a:rPr lang="en-US" altLang="zh-CN" sz="2000" dirty="0">
                <a:ea typeface="宋体" panose="02010600030101010101" pitchFamily="2" charset="-122"/>
                <a:cs typeface="Times New Roman" panose="02020603050405020304" pitchFamily="18" charset="0"/>
              </a:rPr>
              <a:t>N</a:t>
            </a:r>
            <a:r>
              <a:rPr lang="zh-CN" altLang="en-US" sz="2000" dirty="0">
                <a:ea typeface="宋体" panose="02010600030101010101" pitchFamily="2" charset="-122"/>
                <a:cs typeface="Times New Roman" panose="02020603050405020304" pitchFamily="18" charset="0"/>
              </a:rPr>
              <a:t>个文章</a:t>
            </a:r>
            <a:r>
              <a:rPr lang="zh-CN" altLang="zh-CN" sz="2000" dirty="0">
                <a:ea typeface="宋体" panose="02010600030101010101" pitchFamily="2" charset="-122"/>
                <a:cs typeface="Times New Roman" panose="02020603050405020304" pitchFamily="18" charset="0"/>
              </a:rPr>
              <a:t>，要用计算机提取</a:t>
            </a:r>
            <a:r>
              <a:rPr lang="zh-CN" altLang="en-US" sz="2000" dirty="0">
                <a:ea typeface="宋体" panose="02010600030101010101" pitchFamily="2" charset="-122"/>
                <a:cs typeface="Times New Roman" panose="02020603050405020304" pitchFamily="18" charset="0"/>
              </a:rPr>
              <a:t>他们的</a:t>
            </a:r>
            <a:r>
              <a:rPr lang="zh-CN" altLang="zh-CN" sz="2000" dirty="0">
                <a:ea typeface="宋体" panose="02010600030101010101" pitchFamily="2" charset="-122"/>
                <a:cs typeface="Times New Roman" panose="02020603050405020304" pitchFamily="18" charset="0"/>
              </a:rPr>
              <a:t>关键词（</a:t>
            </a:r>
            <a:r>
              <a:rPr lang="en-US" altLang="zh-CN" sz="2000" dirty="0">
                <a:ea typeface="宋体" panose="02010600030101010101" pitchFamily="2" charset="-122"/>
                <a:cs typeface="Times New Roman" panose="02020603050405020304" pitchFamily="18" charset="0"/>
              </a:rPr>
              <a:t>Automatic </a:t>
            </a:r>
            <a:r>
              <a:rPr lang="en-US" altLang="zh-CN" sz="2000" dirty="0" err="1">
                <a:ea typeface="宋体" panose="02010600030101010101" pitchFamily="2" charset="-122"/>
                <a:cs typeface="Times New Roman" panose="02020603050405020304" pitchFamily="18" charset="0"/>
              </a:rPr>
              <a:t>Keyphrase</a:t>
            </a:r>
            <a:r>
              <a:rPr lang="en-US" altLang="zh-CN" sz="2000" dirty="0">
                <a:ea typeface="宋体" panose="02010600030101010101" pitchFamily="2" charset="-122"/>
                <a:cs typeface="Times New Roman" panose="02020603050405020304" pitchFamily="18" charset="0"/>
              </a:rPr>
              <a:t> extraction</a:t>
            </a:r>
            <a:r>
              <a:rPr lang="zh-CN" altLang="zh-CN" sz="2000" dirty="0">
                <a:ea typeface="宋体" panose="02010600030101010101" pitchFamily="2" charset="-122"/>
                <a:cs typeface="Times New Roman" panose="02020603050405020304" pitchFamily="18" charset="0"/>
              </a:rPr>
              <a:t>）</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请问怎样才能正确做到？</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取每篇文章出现最多的</a:t>
            </a:r>
            <a:r>
              <a:rPr lang="en-US" altLang="zh-CN" sz="2000" dirty="0">
                <a:ea typeface="宋体" panose="02010600030101010101" pitchFamily="2" charset="-122"/>
                <a:cs typeface="Times New Roman" panose="02020603050405020304" pitchFamily="18" charset="0"/>
              </a:rPr>
              <a:t>M</a:t>
            </a:r>
            <a:r>
              <a:rPr lang="zh-CN" altLang="en-US" sz="2000" dirty="0">
                <a:ea typeface="宋体" panose="02010600030101010101" pitchFamily="2" charset="-122"/>
                <a:cs typeface="Times New Roman" panose="02020603050405020304" pitchFamily="18" charset="0"/>
              </a:rPr>
              <a:t>个词？</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什么词最能代表这篇文章的关键信息</a:t>
            </a:r>
            <a:endParaRPr lang="zh-CN" altLang="zh-CN" sz="2000" dirty="0">
              <a:ea typeface="宋体" panose="02010600030101010101" pitchFamily="2" charset="-122"/>
              <a:cs typeface="Times New Roman" panose="02020603050405020304" pitchFamily="18" charset="0"/>
            </a:endParaRPr>
          </a:p>
          <a:p>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4134187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关键词提取</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28</a:t>
            </a:fld>
            <a:endParaRPr lang="zh-CN" altLang="en-US"/>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案例</a:t>
            </a:r>
          </a:p>
        </p:txBody>
      </p:sp>
      <p:sp>
        <p:nvSpPr>
          <p:cNvPr id="10" name="内容占位符 2">
            <a:extLst>
              <a:ext uri="{FF2B5EF4-FFF2-40B4-BE49-F238E27FC236}">
                <a16:creationId xmlns:a16="http://schemas.microsoft.com/office/drawing/2014/main" id="{1D6D7FD1-4A03-4F54-85EB-6416A965749A}"/>
              </a:ext>
            </a:extLst>
          </p:cNvPr>
          <p:cNvSpPr>
            <a:spLocks noGrp="1"/>
          </p:cNvSpPr>
          <p:nvPr>
            <p:ph idx="1"/>
          </p:nvPr>
        </p:nvSpPr>
        <p:spPr>
          <a:xfrm>
            <a:off x="534670" y="1764295"/>
            <a:ext cx="10660380" cy="4329684"/>
          </a:xfrm>
        </p:spPr>
        <p:txBody>
          <a:bodyPr>
            <a:normAutofit/>
          </a:bodyPr>
          <a:lstStyle/>
          <a:p>
            <a:pPr marL="342900" indent="-342900" defTabSz="1041400">
              <a:lnSpc>
                <a:spcPct val="125000"/>
              </a:lnSpc>
              <a:spcBef>
                <a:spcPct val="0"/>
              </a:spcBef>
              <a:buSzPct val="100000"/>
            </a:pPr>
            <a:r>
              <a:rPr lang="zh-CN" altLang="zh-CN" sz="2000" dirty="0">
                <a:ea typeface="宋体" panose="02010600030101010101" pitchFamily="2" charset="-122"/>
                <a:cs typeface="Times New Roman" panose="02020603050405020304" pitchFamily="18" charset="0"/>
              </a:rPr>
              <a:t>假定现有长文《中国蜜蜂养殖》，准备提取它的关键词。</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zh-CN"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zh-CN" sz="2000" dirty="0">
                <a:ea typeface="宋体" panose="02010600030101010101" pitchFamily="2" charset="-122"/>
                <a:cs typeface="Times New Roman" panose="02020603050405020304" pitchFamily="18" charset="0"/>
              </a:rPr>
              <a:t>找到出现次数最多的词。如果某个词很重要，它应该在这篇文章中多次出现。于是，我们进行</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词频</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a:t>
            </a:r>
            <a:r>
              <a:rPr lang="en-US" altLang="zh-CN" sz="2000" dirty="0">
                <a:ea typeface="宋体" panose="02010600030101010101" pitchFamily="2" charset="-122"/>
                <a:cs typeface="Times New Roman" panose="02020603050405020304" pitchFamily="18" charset="0"/>
              </a:rPr>
              <a:t>Term Frequency</a:t>
            </a:r>
            <a:r>
              <a:rPr lang="zh-CN" altLang="zh-CN" sz="2000" dirty="0">
                <a:ea typeface="宋体" panose="02010600030101010101" pitchFamily="2" charset="-122"/>
                <a:cs typeface="Times New Roman" panose="02020603050405020304" pitchFamily="18" charset="0"/>
              </a:rPr>
              <a:t>，缩写为</a:t>
            </a:r>
            <a:r>
              <a:rPr lang="en-US" altLang="zh-CN" sz="2000" dirty="0">
                <a:ea typeface="宋体" panose="02010600030101010101" pitchFamily="2" charset="-122"/>
                <a:cs typeface="Times New Roman" panose="02020603050405020304" pitchFamily="18" charset="0"/>
              </a:rPr>
              <a:t>TF</a:t>
            </a:r>
            <a:r>
              <a:rPr lang="zh-CN" altLang="zh-CN" sz="2000" dirty="0">
                <a:ea typeface="宋体" panose="02010600030101010101" pitchFamily="2" charset="-122"/>
                <a:cs typeface="Times New Roman" panose="02020603050405020304" pitchFamily="18" charset="0"/>
              </a:rPr>
              <a:t>）统计。</a:t>
            </a: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当然要首先，去掉“</a:t>
            </a:r>
            <a:r>
              <a:rPr lang="zh-CN" altLang="zh-CN" sz="2000" dirty="0">
                <a:ea typeface="宋体" panose="02010600030101010101" pitchFamily="2" charset="-122"/>
                <a:cs typeface="Times New Roman" panose="02020603050405020304" pitchFamily="18" charset="0"/>
              </a:rPr>
              <a:t>的</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是</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在</a:t>
            </a:r>
            <a:r>
              <a:rPr lang="zh-CN" altLang="en-US" sz="2000" dirty="0">
                <a:ea typeface="宋体" panose="02010600030101010101" pitchFamily="2" charset="-122"/>
                <a:cs typeface="Times New Roman" panose="02020603050405020304" pitchFamily="18" charset="0"/>
              </a:rPr>
              <a:t>”等停用词。</a:t>
            </a:r>
            <a:r>
              <a:rPr lang="zh-CN" altLang="zh-CN" sz="2000" dirty="0">
                <a:ea typeface="宋体" panose="02010600030101010101" pitchFamily="2" charset="-122"/>
                <a:cs typeface="Times New Roman" panose="02020603050405020304" pitchFamily="18" charset="0"/>
              </a:rPr>
              <a:t>假设把它们都过滤掉</a:t>
            </a:r>
            <a:r>
              <a:rPr lang="zh-CN" altLang="en-US" sz="2000" dirty="0">
                <a:ea typeface="宋体" panose="02010600030101010101" pitchFamily="2" charset="-122"/>
                <a:cs typeface="Times New Roman" panose="02020603050405020304" pitchFamily="18" charset="0"/>
              </a:rPr>
              <a:t>后</a:t>
            </a:r>
            <a:r>
              <a:rPr lang="zh-CN" altLang="zh-CN" sz="2000" dirty="0">
                <a:ea typeface="宋体" panose="02010600030101010101" pitchFamily="2" charset="-122"/>
                <a:cs typeface="Times New Roman" panose="02020603050405020304" pitchFamily="18" charset="0"/>
              </a:rPr>
              <a:t>，只考虑剩下的有实际意义的词。</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zh-CN" sz="2000" dirty="0">
                <a:ea typeface="宋体" panose="02010600030101010101" pitchFamily="2" charset="-122"/>
                <a:cs typeface="Times New Roman" panose="02020603050405020304" pitchFamily="18" charset="0"/>
              </a:rPr>
              <a:t>我们可能发现</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中国</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蜜蜂</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养殖</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这三个词的出现次数一样多。这是不是意味着，作为关键词，它们的重要性是一样的？</a:t>
            </a:r>
          </a:p>
          <a:p>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4136696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关键词提取</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29</a:t>
            </a:fld>
            <a:endParaRPr lang="zh-CN" altLang="en-US"/>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案例</a:t>
            </a:r>
          </a:p>
        </p:txBody>
      </p:sp>
      <p:sp>
        <p:nvSpPr>
          <p:cNvPr id="9" name="内容占位符 2">
            <a:extLst>
              <a:ext uri="{FF2B5EF4-FFF2-40B4-BE49-F238E27FC236}">
                <a16:creationId xmlns:a16="http://schemas.microsoft.com/office/drawing/2014/main" id="{8102600F-79EA-4121-98C6-B62F05B1F4AD}"/>
              </a:ext>
            </a:extLst>
          </p:cNvPr>
          <p:cNvSpPr>
            <a:spLocks noGrp="1"/>
          </p:cNvSpPr>
          <p:nvPr>
            <p:ph idx="1"/>
          </p:nvPr>
        </p:nvSpPr>
        <p:spPr>
          <a:xfrm>
            <a:off x="575430" y="1701674"/>
            <a:ext cx="10488121" cy="4656264"/>
          </a:xfrm>
        </p:spPr>
        <p:txBody>
          <a:bodyPr>
            <a:normAutofit/>
          </a:bodyPr>
          <a:lstStyle/>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中国</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是很常见的词，</a:t>
            </a:r>
            <a:r>
              <a:rPr lang="zh-CN" altLang="en-US" sz="2000" dirty="0">
                <a:ea typeface="宋体" panose="02010600030101010101" pitchFamily="2" charset="-122"/>
                <a:cs typeface="Times New Roman" panose="02020603050405020304" pitchFamily="18" charset="0"/>
              </a:rPr>
              <a:t>经常出现于各个中文文章</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zh-CN" sz="2000" dirty="0">
                <a:ea typeface="宋体" panose="02010600030101010101" pitchFamily="2" charset="-122"/>
                <a:cs typeface="Times New Roman" panose="02020603050405020304" pitchFamily="18" charset="0"/>
              </a:rPr>
              <a:t>相对而言，</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蜜蜂</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和</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养殖</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不那么常见</a:t>
            </a:r>
            <a:r>
              <a:rPr lang="zh-CN" altLang="en-US" sz="2000" dirty="0">
                <a:ea typeface="宋体" panose="02010600030101010101" pitchFamily="2" charset="-122"/>
                <a:cs typeface="Times New Roman" panose="02020603050405020304" pitchFamily="18" charset="0"/>
              </a:rPr>
              <a:t>，如果偶尔在某篇文章出现，意义重大。</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zh-CN" sz="2000" dirty="0">
                <a:ea typeface="宋体" panose="02010600030101010101" pitchFamily="2" charset="-122"/>
                <a:cs typeface="Times New Roman" panose="02020603050405020304" pitchFamily="18" charset="0"/>
              </a:rPr>
              <a:t>如果这三个词在一篇文章的出现次数一样多，有理由认为，</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蜜蜂</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和</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养殖</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的重要程度要大于</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中国</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，也就是说，在关键词排序上面，</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蜜蜂</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和</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养殖</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应该排在</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中国</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的前面。</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因此，</a:t>
            </a:r>
            <a:r>
              <a:rPr lang="zh-CN" altLang="zh-CN" sz="2000" dirty="0">
                <a:ea typeface="宋体" panose="02010600030101010101" pitchFamily="2" charset="-122"/>
                <a:cs typeface="Times New Roman" panose="02020603050405020304" pitchFamily="18" charset="0"/>
              </a:rPr>
              <a:t>需要一个重要性调整系数，衡量一个词是不是常见词。</a:t>
            </a:r>
            <a:endParaRPr lang="en-US" altLang="zh-CN" sz="2000" dirty="0">
              <a:ea typeface="宋体" panose="02010600030101010101" pitchFamily="2" charset="-122"/>
              <a:cs typeface="Times New Roman" panose="02020603050405020304" pitchFamily="18" charset="0"/>
            </a:endParaRPr>
          </a:p>
          <a:p>
            <a:pPr>
              <a:spcBef>
                <a:spcPts val="1800"/>
              </a:spcBef>
            </a:pPr>
            <a:endParaRPr lang="zh-CN" altLang="en-US" sz="2000" dirty="0"/>
          </a:p>
        </p:txBody>
      </p:sp>
    </p:spTree>
    <p:extLst>
      <p:ext uri="{BB962C8B-B14F-4D97-AF65-F5344CB8AC3E}">
        <p14:creationId xmlns:p14="http://schemas.microsoft.com/office/powerpoint/2010/main" val="3943172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BCC7E-9C0C-4997-C06A-A2BA0E781DA4}"/>
            </a:ext>
          </a:extLst>
        </p:cNvPr>
        <p:cNvGrpSpPr/>
        <p:nvPr/>
      </p:nvGrpSpPr>
      <p:grpSpPr>
        <a:xfrm>
          <a:off x="0" y="0"/>
          <a:ext cx="0" cy="0"/>
          <a:chOff x="0" y="0"/>
          <a:chExt cx="0" cy="0"/>
        </a:xfrm>
      </p:grpSpPr>
      <p:sp>
        <p:nvSpPr>
          <p:cNvPr id="7170" name="文本框 4">
            <a:extLst>
              <a:ext uri="{FF2B5EF4-FFF2-40B4-BE49-F238E27FC236}">
                <a16:creationId xmlns:a16="http://schemas.microsoft.com/office/drawing/2014/main" id="{E7A0C6A0-7D84-97E7-427A-D890206E6CC3}"/>
              </a:ext>
            </a:extLst>
          </p:cNvPr>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社交媒体成为重要生活方式</a:t>
            </a:r>
          </a:p>
        </p:txBody>
      </p:sp>
      <p:pic>
        <p:nvPicPr>
          <p:cNvPr id="7171" name="Picture 3">
            <a:extLst>
              <a:ext uri="{FF2B5EF4-FFF2-40B4-BE49-F238E27FC236}">
                <a16:creationId xmlns:a16="http://schemas.microsoft.com/office/drawing/2014/main" id="{93280AFF-53B1-841D-217A-67D3AEE3C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a:extLst>
              <a:ext uri="{FF2B5EF4-FFF2-40B4-BE49-F238E27FC236}">
                <a16:creationId xmlns:a16="http://schemas.microsoft.com/office/drawing/2014/main" id="{7D2C5C9C-1439-9CBC-2EE1-6A5EC72FE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a:extLst>
              <a:ext uri="{FF2B5EF4-FFF2-40B4-BE49-F238E27FC236}">
                <a16:creationId xmlns:a16="http://schemas.microsoft.com/office/drawing/2014/main" id="{944BBA61-CAEA-532E-F13F-E5B16208D76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a:t>
            </a:fld>
            <a:endParaRPr lang="zh-CN" altLang="en-US"/>
          </a:p>
        </p:txBody>
      </p:sp>
      <p:sp>
        <p:nvSpPr>
          <p:cNvPr id="4" name="内容占位符 2">
            <a:extLst>
              <a:ext uri="{FF2B5EF4-FFF2-40B4-BE49-F238E27FC236}">
                <a16:creationId xmlns:a16="http://schemas.microsoft.com/office/drawing/2014/main" id="{11E47E0A-4F71-7254-7AF7-20119938801A}"/>
              </a:ext>
            </a:extLst>
          </p:cNvPr>
          <p:cNvSpPr>
            <a:spLocks noGrp="1"/>
          </p:cNvSpPr>
          <p:nvPr/>
        </p:nvSpPr>
        <p:spPr bwMode="auto">
          <a:xfrm>
            <a:off x="406811" y="1166288"/>
            <a:ext cx="8730960" cy="452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fontScale="92500" lnSpcReduction="20000"/>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baseline="0">
                <a:solidFill>
                  <a:schemeClr val="tx1"/>
                </a:solidFill>
                <a:latin typeface="Times New Roman" panose="02020603050405020304" pitchFamily="18" charset="0"/>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baseline="0">
                <a:solidFill>
                  <a:schemeClr val="tx1"/>
                </a:solidFill>
                <a:latin typeface="Times New Roman" panose="02020603050405020304" pitchFamily="18" charset="0"/>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baseline="0">
                <a:solidFill>
                  <a:schemeClr val="tx1"/>
                </a:solidFill>
                <a:latin typeface="Times New Roman" panose="02020603050405020304" pitchFamily="18" charset="0"/>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baseline="0">
                <a:solidFill>
                  <a:schemeClr val="tx1"/>
                </a:solidFill>
                <a:latin typeface="Times New Roman" panose="02020603050405020304" pitchFamily="18" charset="0"/>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baseline="0">
                <a:solidFill>
                  <a:schemeClr val="tx1"/>
                </a:solidFill>
                <a:latin typeface="Times New Roman" panose="02020603050405020304" pitchFamily="18" charset="0"/>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nSpc>
                <a:spcPct val="160000"/>
              </a:lnSpc>
              <a:buSzPct val="100000"/>
              <a:buFont typeface="Wingdings" panose="05000000000000000000" pitchFamily="2" charset="2"/>
              <a:buChar char="Ø"/>
            </a:pPr>
            <a:r>
              <a:rPr lang="zh-CN" altLang="en-US" sz="2600" b="1" dirty="0">
                <a:latin typeface="楷体" panose="02010609060101010101" pitchFamily="49" charset="-122"/>
                <a:ea typeface="楷体" panose="02010609060101010101" pitchFamily="49" charset="-122"/>
              </a:rPr>
              <a:t>社交媒体对我们生活的渗透，无孔不入</a:t>
            </a:r>
            <a:endParaRPr lang="en-US" altLang="zh-CN" sz="2600" b="1" dirty="0">
              <a:latin typeface="楷体" panose="02010609060101010101" pitchFamily="49" charset="-122"/>
              <a:ea typeface="楷体" panose="02010609060101010101" pitchFamily="49" charset="-122"/>
            </a:endParaRPr>
          </a:p>
          <a:p>
            <a:endParaRPr lang="en-US" altLang="zh-CN" sz="2177" dirty="0"/>
          </a:p>
          <a:p>
            <a:r>
              <a:rPr lang="zh-CN" altLang="en-US" sz="2177" dirty="0"/>
              <a:t>信息获取</a:t>
            </a:r>
            <a:endParaRPr lang="en-US" altLang="zh-CN" sz="2177" dirty="0"/>
          </a:p>
          <a:p>
            <a:endParaRPr lang="en-US" altLang="zh-CN" sz="2177" dirty="0"/>
          </a:p>
          <a:p>
            <a:r>
              <a:rPr lang="zh-CN" altLang="en-US" sz="2177" dirty="0"/>
              <a:t>政治动员</a:t>
            </a:r>
            <a:endParaRPr lang="en-US" altLang="zh-CN" sz="2177" dirty="0"/>
          </a:p>
          <a:p>
            <a:endParaRPr lang="en-US" altLang="zh-CN" sz="2177" dirty="0"/>
          </a:p>
          <a:p>
            <a:r>
              <a:rPr lang="zh-CN" altLang="en-US" sz="2177" dirty="0"/>
              <a:t>谣言传播</a:t>
            </a:r>
            <a:endParaRPr lang="en-US" altLang="zh-CN" sz="2177" dirty="0"/>
          </a:p>
          <a:p>
            <a:endParaRPr lang="en-US" altLang="zh-CN" sz="2177" dirty="0"/>
          </a:p>
          <a:p>
            <a:r>
              <a:rPr lang="zh-CN" altLang="en-US" sz="2177" dirty="0"/>
              <a:t>情感表达</a:t>
            </a:r>
            <a:endParaRPr lang="en-US" altLang="zh-CN" sz="2177" dirty="0"/>
          </a:p>
          <a:p>
            <a:endParaRPr lang="en-US" altLang="zh-CN" sz="2177" dirty="0"/>
          </a:p>
          <a:p>
            <a:r>
              <a:rPr lang="zh-CN" altLang="en-US" sz="2177" dirty="0"/>
              <a:t>社会联系</a:t>
            </a:r>
            <a:endParaRPr lang="en-US" altLang="zh-CN" sz="2177" dirty="0"/>
          </a:p>
          <a:p>
            <a:endParaRPr lang="en-US" altLang="zh-CN" sz="2177" dirty="0"/>
          </a:p>
          <a:p>
            <a:r>
              <a:rPr lang="zh-CN" altLang="en-US" sz="2177" dirty="0"/>
              <a:t>。。。。</a:t>
            </a:r>
          </a:p>
        </p:txBody>
      </p:sp>
    </p:spTree>
    <p:extLst>
      <p:ext uri="{BB962C8B-B14F-4D97-AF65-F5344CB8AC3E}">
        <p14:creationId xmlns:p14="http://schemas.microsoft.com/office/powerpoint/2010/main" val="439827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关键词提取</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30</a:t>
            </a:fld>
            <a:endParaRPr lang="zh-CN" altLang="en-US"/>
          </a:p>
        </p:txBody>
      </p:sp>
      <p:sp>
        <p:nvSpPr>
          <p:cNvPr id="2" name="矩形 1"/>
          <p:cNvSpPr>
            <a:spLocks noChangeArrowheads="1"/>
          </p:cNvSpPr>
          <p:nvPr/>
        </p:nvSpPr>
        <p:spPr bwMode="auto">
          <a:xfrm>
            <a:off x="550863" y="987425"/>
            <a:ext cx="11029950"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en-US" altLang="zh-CN" sz="2400" b="1" dirty="0">
                <a:latin typeface="Times New Roman" panose="02020603050405020304" pitchFamily="18" charset="0"/>
                <a:ea typeface="楷体" panose="02010609060101010101" pitchFamily="49" charset="-122"/>
              </a:rPr>
              <a:t>TF-IDF</a:t>
            </a:r>
            <a:endParaRPr lang="zh-CN" altLang="en-US" sz="2400" b="1" dirty="0">
              <a:latin typeface="Times New Roman" panose="02020603050405020304" pitchFamily="18" charset="0"/>
              <a:ea typeface="楷体" panose="02010609060101010101" pitchFamily="49" charset="-122"/>
            </a:endParaRPr>
          </a:p>
        </p:txBody>
      </p:sp>
      <p:sp>
        <p:nvSpPr>
          <p:cNvPr id="10" name="内容占位符 2">
            <a:extLst>
              <a:ext uri="{FF2B5EF4-FFF2-40B4-BE49-F238E27FC236}">
                <a16:creationId xmlns:a16="http://schemas.microsoft.com/office/drawing/2014/main" id="{44B0BFF7-95C8-4940-B1DA-E0DAEEB29BF3}"/>
              </a:ext>
            </a:extLst>
          </p:cNvPr>
          <p:cNvSpPr>
            <a:spLocks noGrp="1"/>
          </p:cNvSpPr>
          <p:nvPr>
            <p:ph idx="1"/>
          </p:nvPr>
        </p:nvSpPr>
        <p:spPr>
          <a:xfrm>
            <a:off x="606358" y="1773679"/>
            <a:ext cx="10457193" cy="4680325"/>
          </a:xfrm>
        </p:spPr>
        <p:txBody>
          <a:bodyPr>
            <a:noAutofit/>
          </a:bodyPr>
          <a:lstStyle/>
          <a:p>
            <a:pPr marL="342900" indent="-342900" defTabSz="1041400">
              <a:lnSpc>
                <a:spcPct val="125000"/>
              </a:lnSpc>
              <a:spcBef>
                <a:spcPct val="0"/>
              </a:spcBef>
              <a:buSzPct val="100000"/>
            </a:pPr>
            <a:r>
              <a:rPr lang="zh-CN" altLang="zh-CN" sz="2000" dirty="0">
                <a:ea typeface="宋体" panose="02010600030101010101" pitchFamily="2" charset="-122"/>
                <a:cs typeface="Times New Roman" panose="02020603050405020304" pitchFamily="18" charset="0"/>
              </a:rPr>
              <a:t>如果某个词比较少见，但是它在这篇文章中多次出现，那么它很可能就反映了这篇文章的特性，正是我们所需要的关键词。</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zh-CN" sz="2000" dirty="0">
                <a:ea typeface="宋体" panose="02010600030101010101" pitchFamily="2" charset="-122"/>
                <a:cs typeface="Times New Roman" panose="02020603050405020304" pitchFamily="18" charset="0"/>
              </a:rPr>
              <a:t>在词频的基础上，要对每个词分配一个</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重要性</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权重</a:t>
            </a:r>
            <a:r>
              <a:rPr lang="zh-CN" altLang="en-US" sz="2000" dirty="0">
                <a:ea typeface="宋体" panose="02010600030101010101" pitchFamily="2" charset="-122"/>
                <a:cs typeface="Times New Roman" panose="02020603050405020304" pitchFamily="18" charset="0"/>
              </a:rPr>
              <a:t>。</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zh-CN" sz="2000" dirty="0">
                <a:ea typeface="宋体" panose="02010600030101010101" pitchFamily="2" charset="-122"/>
                <a:cs typeface="Times New Roman" panose="02020603050405020304" pitchFamily="18" charset="0"/>
              </a:rPr>
              <a:t>最常见的词（</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的</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是</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在</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）给予最小的权重，较常见的词（</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中国</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）给予较小的权重，较少见的词（</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蜜蜂</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养殖</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）给予较大的权重。这个权重叫做</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逆文档频率</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a:t>
            </a:r>
            <a:r>
              <a:rPr lang="en-US" altLang="zh-CN" sz="2000" dirty="0">
                <a:ea typeface="宋体" panose="02010600030101010101" pitchFamily="2" charset="-122"/>
                <a:cs typeface="Times New Roman" panose="02020603050405020304" pitchFamily="18" charset="0"/>
              </a:rPr>
              <a:t>Inverse Document Frequency</a:t>
            </a:r>
            <a:r>
              <a:rPr lang="zh-CN" altLang="zh-CN" sz="2000" dirty="0">
                <a:ea typeface="宋体" panose="02010600030101010101" pitchFamily="2" charset="-122"/>
                <a:cs typeface="Times New Roman" panose="02020603050405020304" pitchFamily="18" charset="0"/>
              </a:rPr>
              <a:t>，缩写为</a:t>
            </a:r>
            <a:r>
              <a:rPr lang="en-US" altLang="zh-CN" sz="2000" dirty="0">
                <a:ea typeface="宋体" panose="02010600030101010101" pitchFamily="2" charset="-122"/>
                <a:cs typeface="Times New Roman" panose="02020603050405020304" pitchFamily="18" charset="0"/>
              </a:rPr>
              <a:t>IDF</a:t>
            </a:r>
            <a:r>
              <a:rPr lang="zh-CN" altLang="zh-CN" sz="2000" dirty="0">
                <a:ea typeface="宋体" panose="02010600030101010101" pitchFamily="2" charset="-122"/>
                <a:cs typeface="Times New Roman" panose="02020603050405020304" pitchFamily="18" charset="0"/>
              </a:rPr>
              <a:t>），它的大小与一个词的常见程度成反比。</a:t>
            </a: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endParaRPr lang="en-US" altLang="zh-CN" sz="2000" dirty="0">
              <a:ea typeface="宋体" panose="02010600030101010101" pitchFamily="2" charset="-122"/>
              <a:cs typeface="Times New Roman" panose="02020603050405020304" pitchFamily="18" charset="0"/>
            </a:endParaRPr>
          </a:p>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知道了“词频”（</a:t>
            </a:r>
            <a:r>
              <a:rPr lang="en-US" altLang="zh-CN" sz="2000" dirty="0">
                <a:ea typeface="宋体" panose="02010600030101010101" pitchFamily="2" charset="-122"/>
                <a:cs typeface="Times New Roman" panose="02020603050405020304" pitchFamily="18" charset="0"/>
              </a:rPr>
              <a:t>TF</a:t>
            </a:r>
            <a:r>
              <a:rPr lang="zh-CN" altLang="en-US" sz="2000" dirty="0">
                <a:ea typeface="宋体" panose="02010600030101010101" pitchFamily="2" charset="-122"/>
                <a:cs typeface="Times New Roman" panose="02020603050405020304" pitchFamily="18" charset="0"/>
              </a:rPr>
              <a:t>）和“逆文档频率”（</a:t>
            </a:r>
            <a:r>
              <a:rPr lang="en-US" altLang="zh-CN" sz="2000" dirty="0">
                <a:ea typeface="宋体" panose="02010600030101010101" pitchFamily="2" charset="-122"/>
                <a:cs typeface="Times New Roman" panose="02020603050405020304" pitchFamily="18" charset="0"/>
              </a:rPr>
              <a:t>IDF</a:t>
            </a:r>
            <a:r>
              <a:rPr lang="zh-CN" altLang="en-US" sz="2000" dirty="0">
                <a:ea typeface="宋体" panose="02010600030101010101" pitchFamily="2" charset="-122"/>
                <a:cs typeface="Times New Roman" panose="02020603050405020304" pitchFamily="18" charset="0"/>
              </a:rPr>
              <a:t>）以后，将这两个值相乘，就得到了一个词的</a:t>
            </a:r>
            <a:r>
              <a:rPr lang="en-US" altLang="zh-CN" sz="2000" dirty="0">
                <a:ea typeface="宋体" panose="02010600030101010101" pitchFamily="2" charset="-122"/>
                <a:cs typeface="Times New Roman" panose="02020603050405020304" pitchFamily="18" charset="0"/>
              </a:rPr>
              <a:t>TF-IDF</a:t>
            </a:r>
            <a:r>
              <a:rPr lang="zh-CN" altLang="en-US" sz="2000" dirty="0">
                <a:ea typeface="宋体" panose="02010600030101010101" pitchFamily="2" charset="-122"/>
                <a:cs typeface="Times New Roman" panose="02020603050405020304" pitchFamily="18" charset="0"/>
              </a:rPr>
              <a:t>值。某个词对文章的重要性越高，它的</a:t>
            </a:r>
            <a:r>
              <a:rPr lang="en-US" altLang="zh-CN" sz="2000" dirty="0">
                <a:ea typeface="宋体" panose="02010600030101010101" pitchFamily="2" charset="-122"/>
                <a:cs typeface="Times New Roman" panose="02020603050405020304" pitchFamily="18" charset="0"/>
              </a:rPr>
              <a:t>TF-IDF</a:t>
            </a:r>
            <a:r>
              <a:rPr lang="zh-CN" altLang="en-US" sz="2000" dirty="0">
                <a:ea typeface="宋体" panose="02010600030101010101" pitchFamily="2" charset="-122"/>
                <a:cs typeface="Times New Roman" panose="02020603050405020304" pitchFamily="18" charset="0"/>
              </a:rPr>
              <a:t>值就越大。</a:t>
            </a:r>
            <a:endParaRPr lang="zh-CN" altLang="zh-CN" sz="2000" dirty="0">
              <a:ea typeface="宋体" panose="02010600030101010101" pitchFamily="2" charset="-122"/>
              <a:cs typeface="Times New Roman" panose="02020603050405020304" pitchFamily="18" charset="0"/>
            </a:endParaRPr>
          </a:p>
          <a:p>
            <a:pPr>
              <a:spcBef>
                <a:spcPts val="1800"/>
              </a:spcBef>
            </a:pPr>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1616833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关键词提取</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31</a:t>
            </a:fld>
            <a:endParaRPr lang="zh-CN" altLang="en-US"/>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en-US" altLang="zh-CN" sz="2400" b="1" dirty="0">
                <a:latin typeface="Times New Roman" panose="02020603050405020304" pitchFamily="18" charset="0"/>
                <a:ea typeface="楷体" panose="02010609060101010101" pitchFamily="49" charset="-122"/>
              </a:rPr>
              <a:t>TFIDF</a:t>
            </a:r>
            <a:r>
              <a:rPr lang="zh-CN" altLang="en-US" sz="2400" b="1" dirty="0">
                <a:latin typeface="Times New Roman" panose="02020603050405020304" pitchFamily="18" charset="0"/>
                <a:ea typeface="楷体" panose="02010609060101010101" pitchFamily="49" charset="-122"/>
              </a:rPr>
              <a:t>算法步骤</a:t>
            </a:r>
          </a:p>
        </p:txBody>
      </p:sp>
      <p:sp>
        <p:nvSpPr>
          <p:cNvPr id="9" name="内容占位符 2">
            <a:extLst>
              <a:ext uri="{FF2B5EF4-FFF2-40B4-BE49-F238E27FC236}">
                <a16:creationId xmlns:a16="http://schemas.microsoft.com/office/drawing/2014/main" id="{7649F3BD-194C-4DCB-A59C-CFB63C6A7CC6}"/>
              </a:ext>
            </a:extLst>
          </p:cNvPr>
          <p:cNvSpPr>
            <a:spLocks noGrp="1"/>
          </p:cNvSpPr>
          <p:nvPr>
            <p:ph idx="1"/>
          </p:nvPr>
        </p:nvSpPr>
        <p:spPr>
          <a:xfrm>
            <a:off x="550820" y="1643281"/>
            <a:ext cx="10644229" cy="4714657"/>
          </a:xfrm>
        </p:spPr>
        <p:txBody>
          <a:bodyPr/>
          <a:lstStyle/>
          <a:p>
            <a:pPr marL="342900" indent="-342900" defTabSz="1041400">
              <a:lnSpc>
                <a:spcPct val="125000"/>
              </a:lnSpc>
              <a:spcBef>
                <a:spcPct val="0"/>
              </a:spcBef>
              <a:buSzPct val="100000"/>
            </a:pPr>
            <a:r>
              <a:rPr lang="zh-CN" altLang="en-US" sz="2000" b="1" dirty="0">
                <a:ea typeface="宋体" panose="02010600030101010101" pitchFamily="2" charset="-122"/>
                <a:cs typeface="Times New Roman" panose="02020603050405020304" pitchFamily="18" charset="0"/>
              </a:rPr>
              <a:t>步骤</a:t>
            </a:r>
            <a:r>
              <a:rPr lang="en-US" altLang="zh-CN" sz="2000" b="1" dirty="0">
                <a:ea typeface="宋体" panose="02010600030101010101" pitchFamily="2" charset="-122"/>
                <a:cs typeface="Times New Roman" panose="02020603050405020304" pitchFamily="18" charset="0"/>
              </a:rPr>
              <a:t>1</a:t>
            </a:r>
            <a:r>
              <a:rPr lang="zh-CN" altLang="en-US" sz="2000" b="1" dirty="0">
                <a:ea typeface="宋体" panose="02010600030101010101" pitchFamily="2" charset="-122"/>
                <a:cs typeface="Times New Roman" panose="02020603050405020304" pitchFamily="18" charset="0"/>
              </a:rPr>
              <a:t>：计算词频</a:t>
            </a:r>
            <a:endParaRPr lang="en-US" altLang="zh-CN" sz="2000" b="1" dirty="0">
              <a:ea typeface="宋体" panose="02010600030101010101" pitchFamily="2" charset="-122"/>
              <a:cs typeface="Times New Roman" panose="02020603050405020304" pitchFamily="18" charset="0"/>
            </a:endParaRPr>
          </a:p>
          <a:p>
            <a:endParaRPr lang="en-US" altLang="zh-CN" sz="2000" dirty="0"/>
          </a:p>
          <a:p>
            <a:pPr marL="0" indent="0">
              <a:buNone/>
            </a:pPr>
            <a:endParaRPr lang="en-US" altLang="zh-CN" sz="2000" dirty="0"/>
          </a:p>
          <a:p>
            <a:pPr marL="522287" lvl="1" indent="0">
              <a:buNone/>
            </a:pPr>
            <a:endParaRPr lang="en-US" altLang="zh-CN" sz="2000" dirty="0"/>
          </a:p>
          <a:p>
            <a:pPr marL="342900" lvl="1" indent="-342900" defTabSz="1041400">
              <a:lnSpc>
                <a:spcPct val="125000"/>
              </a:lnSpc>
              <a:spcBef>
                <a:spcPct val="0"/>
              </a:spcBef>
              <a:buSzPct val="100000"/>
              <a:buFont typeface="Arial" panose="020B0604020202020204" pitchFamily="34" charset="0"/>
              <a:buChar char="•"/>
            </a:pPr>
            <a:r>
              <a:rPr lang="zh-CN" altLang="zh-CN" sz="2000" dirty="0">
                <a:ea typeface="宋体" panose="02010600030101010101" pitchFamily="2" charset="-122"/>
                <a:cs typeface="Times New Roman" panose="02020603050405020304" pitchFamily="18" charset="0"/>
              </a:rPr>
              <a:t>考虑到文章有长短之分，为了便于不同文章的比较，进行</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词频</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标准化</a:t>
            </a:r>
            <a:r>
              <a:rPr lang="zh-CN" altLang="en-US" sz="2000" dirty="0">
                <a:ea typeface="宋体" panose="02010600030101010101" pitchFamily="2" charset="-122"/>
                <a:cs typeface="Times New Roman" panose="02020603050405020304" pitchFamily="18" charset="0"/>
              </a:rPr>
              <a:t>（一般都用第一个）</a:t>
            </a:r>
            <a:endParaRPr lang="zh-CN" altLang="zh-CN" sz="2000" dirty="0">
              <a:ea typeface="宋体" panose="02010600030101010101" pitchFamily="2" charset="-122"/>
              <a:cs typeface="Times New Roman" panose="02020603050405020304" pitchFamily="18" charset="0"/>
            </a:endParaRPr>
          </a:p>
          <a:p>
            <a:endParaRPr lang="zh-CN" altLang="en-US" sz="2000" dirty="0"/>
          </a:p>
        </p:txBody>
      </p:sp>
      <p:pic>
        <p:nvPicPr>
          <p:cNvPr id="11" name="Picture 2" descr="IMG_256">
            <a:extLst>
              <a:ext uri="{FF2B5EF4-FFF2-40B4-BE49-F238E27FC236}">
                <a16:creationId xmlns:a16="http://schemas.microsoft.com/office/drawing/2014/main" id="{A9A7D04D-9284-4062-B2C6-D8FB57A94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1277" y="2078836"/>
            <a:ext cx="4752528" cy="88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矩形 3"/>
              <p:cNvSpPr/>
              <p:nvPr/>
            </p:nvSpPr>
            <p:spPr>
              <a:xfrm>
                <a:off x="2841846" y="3864402"/>
                <a:ext cx="5210657" cy="7729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词</m:t>
                      </m:r>
                      <m:r>
                        <a:rPr lang="zh-CN" altLang="en-US" i="0">
                          <a:latin typeface="Cambria Math" panose="02040503050406030204" pitchFamily="18" charset="0"/>
                        </a:rPr>
                        <m:t>频（</m:t>
                      </m:r>
                      <m:r>
                        <m:rPr>
                          <m:sty m:val="p"/>
                        </m:rPr>
                        <a:rPr lang="zh-CN" altLang="en-US" i="0">
                          <a:latin typeface="Cambria Math" panose="02040503050406030204" pitchFamily="18" charset="0"/>
                        </a:rPr>
                        <m:t>TF</m:t>
                      </m:r>
                      <m:r>
                        <a:rPr lang="zh-CN" altLang="en-US" i="0">
                          <a:latin typeface="Cambria Math" panose="02040503050406030204" pitchFamily="18" charset="0"/>
                        </a:rPr>
                        <m:t>）</m:t>
                      </m:r>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某个词在文章中的出现次数</m:t>
                          </m:r>
                        </m:num>
                        <m:den>
                          <m:r>
                            <a:rPr lang="zh-CN" altLang="en-US" i="0">
                              <a:latin typeface="Cambria Math" panose="02040503050406030204" pitchFamily="18" charset="0"/>
                            </a:rPr>
                            <m:t>文章的总词数</m:t>
                          </m:r>
                        </m:den>
                      </m:f>
                    </m:oMath>
                  </m:oMathPara>
                </a14:m>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2841846" y="3864402"/>
                <a:ext cx="5210657" cy="77290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2841846" y="5089059"/>
                <a:ext cx="6018571" cy="7718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词</m:t>
                      </m:r>
                      <m:r>
                        <a:rPr lang="zh-CN" altLang="en-US" i="0">
                          <a:latin typeface="Cambria Math" panose="02040503050406030204" pitchFamily="18" charset="0"/>
                        </a:rPr>
                        <m:t>频（</m:t>
                      </m:r>
                      <m:r>
                        <m:rPr>
                          <m:sty m:val="p"/>
                        </m:rPr>
                        <a:rPr lang="zh-CN" altLang="en-US" i="0">
                          <a:latin typeface="Cambria Math" panose="02040503050406030204" pitchFamily="18" charset="0"/>
                        </a:rPr>
                        <m:t>TF</m:t>
                      </m:r>
                      <m:r>
                        <a:rPr lang="zh-CN" altLang="en-US" i="0">
                          <a:latin typeface="Cambria Math" panose="02040503050406030204" pitchFamily="18" charset="0"/>
                        </a:rPr>
                        <m:t>）</m:t>
                      </m:r>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某个词在文章中的出现次数</m:t>
                          </m:r>
                        </m:num>
                        <m:den>
                          <m:r>
                            <a:rPr lang="zh-CN" altLang="en-US" i="0">
                              <a:latin typeface="Cambria Math" panose="02040503050406030204" pitchFamily="18" charset="0"/>
                            </a:rPr>
                            <m:t>该文出现次数最多的词的出现次数</m:t>
                          </m:r>
                        </m:den>
                      </m:f>
                    </m:oMath>
                  </m:oMathPara>
                </a14:m>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2841846" y="5089059"/>
                <a:ext cx="6018571" cy="771878"/>
              </a:xfrm>
              <a:prstGeom prst="rect">
                <a:avLst/>
              </a:prstGeom>
              <a:blipFill>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35835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关键词提取</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32</a:t>
            </a:fld>
            <a:endParaRPr lang="zh-CN" altLang="en-US"/>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en-US" altLang="zh-CN" sz="2400" b="1" dirty="0">
                <a:latin typeface="Times New Roman" panose="02020603050405020304" pitchFamily="18" charset="0"/>
                <a:ea typeface="楷体" panose="02010609060101010101" pitchFamily="49" charset="-122"/>
              </a:rPr>
              <a:t>TFIDF</a:t>
            </a:r>
            <a:r>
              <a:rPr lang="zh-CN" altLang="en-US" sz="2400" b="1" dirty="0">
                <a:latin typeface="Times New Roman" panose="02020603050405020304" pitchFamily="18" charset="0"/>
                <a:ea typeface="楷体" panose="02010609060101010101" pitchFamily="49" charset="-122"/>
              </a:rPr>
              <a:t>算法步骤</a:t>
            </a:r>
          </a:p>
        </p:txBody>
      </p:sp>
      <p:sp>
        <p:nvSpPr>
          <p:cNvPr id="14" name="内容占位符 2">
            <a:extLst>
              <a:ext uri="{FF2B5EF4-FFF2-40B4-BE49-F238E27FC236}">
                <a16:creationId xmlns:a16="http://schemas.microsoft.com/office/drawing/2014/main" id="{3023A35C-8BFC-414C-9799-268AE3220722}"/>
              </a:ext>
            </a:extLst>
          </p:cNvPr>
          <p:cNvSpPr>
            <a:spLocks noGrp="1"/>
          </p:cNvSpPr>
          <p:nvPr>
            <p:ph idx="1"/>
          </p:nvPr>
        </p:nvSpPr>
        <p:spPr>
          <a:xfrm>
            <a:off x="550863" y="1728788"/>
            <a:ext cx="10584693" cy="4143375"/>
          </a:xfrm>
        </p:spPr>
        <p:txBody>
          <a:bodyPr/>
          <a:lstStyle/>
          <a:p>
            <a:pPr marL="342900" lvl="1" indent="-342900" defTabSz="1041400">
              <a:lnSpc>
                <a:spcPct val="125000"/>
              </a:lnSpc>
              <a:spcBef>
                <a:spcPct val="0"/>
              </a:spcBef>
              <a:buSzPct val="100000"/>
              <a:buFont typeface="Arial" panose="020B0604020202020204" pitchFamily="34" charset="0"/>
              <a:buChar char="•"/>
            </a:pPr>
            <a:r>
              <a:rPr lang="zh-CN" altLang="en-US" sz="2000" b="1" dirty="0">
                <a:ea typeface="宋体" panose="02010600030101010101" pitchFamily="2" charset="-122"/>
                <a:cs typeface="Times New Roman" panose="02020603050405020304" pitchFamily="18" charset="0"/>
              </a:rPr>
              <a:t>步骤</a:t>
            </a:r>
            <a:r>
              <a:rPr lang="en-US" altLang="zh-CN" sz="2000" b="1" dirty="0">
                <a:ea typeface="宋体" panose="02010600030101010101" pitchFamily="2" charset="-122"/>
                <a:cs typeface="Times New Roman" panose="02020603050405020304" pitchFamily="18" charset="0"/>
              </a:rPr>
              <a:t>2</a:t>
            </a:r>
            <a:r>
              <a:rPr lang="zh-CN" altLang="en-US" sz="2000" b="1" dirty="0">
                <a:ea typeface="宋体" panose="02010600030101010101" pitchFamily="2" charset="-122"/>
                <a:cs typeface="Times New Roman" panose="02020603050405020304" pitchFamily="18" charset="0"/>
              </a:rPr>
              <a:t>：</a:t>
            </a:r>
            <a:r>
              <a:rPr lang="zh-CN" altLang="zh-CN" sz="2000" b="1" dirty="0">
                <a:ea typeface="宋体" panose="02010600030101010101" pitchFamily="2" charset="-122"/>
                <a:cs typeface="Times New Roman" panose="02020603050405020304" pitchFamily="18" charset="0"/>
              </a:rPr>
              <a:t>计算逆文档频率</a:t>
            </a:r>
            <a:endParaRPr lang="en-US" altLang="zh-CN" sz="2000" b="1" dirty="0">
              <a:ea typeface="宋体" panose="02010600030101010101" pitchFamily="2" charset="-122"/>
              <a:cs typeface="Times New Roman" panose="02020603050405020304" pitchFamily="18" charset="0"/>
            </a:endParaRPr>
          </a:p>
          <a:p>
            <a:endParaRPr lang="en-US" altLang="zh-CN" sz="2000" dirty="0">
              <a:latin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r>
              <a:rPr lang="zh-CN" altLang="en-US" sz="2000" dirty="0">
                <a:ea typeface="宋体" panose="02010600030101010101" pitchFamily="2" charset="-122"/>
                <a:cs typeface="Times New Roman" panose="02020603050405020304" pitchFamily="18" charset="0"/>
              </a:rPr>
              <a:t>用</a:t>
            </a:r>
            <a:r>
              <a:rPr lang="zh-CN" altLang="zh-CN" sz="2000" dirty="0">
                <a:ea typeface="宋体" panose="02010600030101010101" pitchFamily="2" charset="-122"/>
                <a:cs typeface="Times New Roman" panose="02020603050405020304" pitchFamily="18" charset="0"/>
              </a:rPr>
              <a:t>一个语料库（</a:t>
            </a:r>
            <a:r>
              <a:rPr lang="en-US" altLang="zh-CN" sz="2000" dirty="0">
                <a:ea typeface="宋体" panose="02010600030101010101" pitchFamily="2" charset="-122"/>
                <a:cs typeface="Times New Roman" panose="02020603050405020304" pitchFamily="18" charset="0"/>
              </a:rPr>
              <a:t>Corpus</a:t>
            </a:r>
            <a:r>
              <a:rPr lang="zh-CN" altLang="zh-CN" sz="2000" dirty="0">
                <a:ea typeface="宋体" panose="02010600030101010101" pitchFamily="2" charset="-122"/>
                <a:cs typeface="Times New Roman" panose="02020603050405020304" pitchFamily="18" charset="0"/>
              </a:rPr>
              <a:t>）用来模拟语言的使用环境。</a:t>
            </a:r>
          </a:p>
          <a:p>
            <a:endParaRPr lang="en-US" altLang="zh-CN" sz="2000" dirty="0">
              <a:latin typeface="Times New Roman" panose="02020603050405020304" pitchFamily="18" charset="0"/>
            </a:endParaRPr>
          </a:p>
          <a:p>
            <a:endParaRPr lang="en-US" altLang="zh-CN" sz="2000" dirty="0">
              <a:latin typeface="Times New Roman" panose="02020603050405020304" pitchFamily="18" charset="0"/>
            </a:endParaRPr>
          </a:p>
          <a:p>
            <a:endParaRPr lang="en-US" altLang="zh-CN" sz="2000" dirty="0">
              <a:latin typeface="Times New Roman" panose="02020603050405020304" pitchFamily="18" charset="0"/>
            </a:endParaRPr>
          </a:p>
          <a:p>
            <a:pPr marL="522287" lvl="1" indent="0">
              <a:buNone/>
            </a:pPr>
            <a:endParaRPr lang="en-US" altLang="zh-CN" sz="2000" dirty="0">
              <a:latin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r>
              <a:rPr lang="zh-CN" altLang="zh-CN" sz="2000" dirty="0">
                <a:ea typeface="宋体" panose="02010600030101010101" pitchFamily="2" charset="-122"/>
                <a:cs typeface="Times New Roman" panose="02020603050405020304" pitchFamily="18" charset="0"/>
              </a:rPr>
              <a:t>如果一个词越常见，那么分母就越大，逆文档频率就越小越接近</a:t>
            </a:r>
            <a:r>
              <a:rPr lang="en-US" altLang="zh-CN" sz="2000" dirty="0">
                <a:ea typeface="宋体" panose="02010600030101010101" pitchFamily="2" charset="-122"/>
                <a:cs typeface="Times New Roman" panose="02020603050405020304" pitchFamily="18" charset="0"/>
              </a:rPr>
              <a:t>0</a:t>
            </a:r>
            <a:r>
              <a:rPr lang="zh-CN" altLang="zh-CN" sz="2000" dirty="0">
                <a:ea typeface="宋体" panose="02010600030101010101" pitchFamily="2" charset="-122"/>
                <a:cs typeface="Times New Roman" panose="02020603050405020304" pitchFamily="18" charset="0"/>
              </a:rPr>
              <a:t>。分母之所以要加</a:t>
            </a:r>
            <a:r>
              <a:rPr lang="en-US" altLang="zh-CN" sz="2000" dirty="0">
                <a:ea typeface="宋体" panose="02010600030101010101" pitchFamily="2" charset="-122"/>
                <a:cs typeface="Times New Roman" panose="02020603050405020304" pitchFamily="18" charset="0"/>
              </a:rPr>
              <a:t>1</a:t>
            </a:r>
            <a:r>
              <a:rPr lang="zh-CN" altLang="zh-CN" sz="2000" dirty="0">
                <a:ea typeface="宋体" panose="02010600030101010101" pitchFamily="2" charset="-122"/>
                <a:cs typeface="Times New Roman" panose="02020603050405020304" pitchFamily="18" charset="0"/>
              </a:rPr>
              <a:t>，是为了避免分母为</a:t>
            </a:r>
            <a:r>
              <a:rPr lang="en-US" altLang="zh-CN" sz="2000" dirty="0">
                <a:ea typeface="宋体" panose="02010600030101010101" pitchFamily="2" charset="-122"/>
                <a:cs typeface="Times New Roman" panose="02020603050405020304" pitchFamily="18" charset="0"/>
              </a:rPr>
              <a:t>0</a:t>
            </a:r>
            <a:r>
              <a:rPr lang="zh-CN" altLang="zh-CN" sz="2000" dirty="0">
                <a:ea typeface="宋体" panose="02010600030101010101" pitchFamily="2" charset="-122"/>
                <a:cs typeface="Times New Roman" panose="02020603050405020304" pitchFamily="18" charset="0"/>
              </a:rPr>
              <a:t>（即所有文档都不包含该词）。</a:t>
            </a:r>
            <a:r>
              <a:rPr lang="en-US" altLang="zh-CN" sz="2000" dirty="0">
                <a:ea typeface="宋体" panose="02010600030101010101" pitchFamily="2" charset="-122"/>
                <a:cs typeface="Times New Roman" panose="02020603050405020304" pitchFamily="18" charset="0"/>
              </a:rPr>
              <a:t>log</a:t>
            </a:r>
            <a:r>
              <a:rPr lang="zh-CN" altLang="zh-CN" sz="2000" dirty="0">
                <a:ea typeface="宋体" panose="02010600030101010101" pitchFamily="2" charset="-122"/>
                <a:cs typeface="Times New Roman" panose="02020603050405020304" pitchFamily="18" charset="0"/>
              </a:rPr>
              <a:t>表示对得到的值取对数。</a:t>
            </a:r>
          </a:p>
        </p:txBody>
      </p:sp>
      <mc:AlternateContent xmlns:mc="http://schemas.openxmlformats.org/markup-compatibility/2006" xmlns:a14="http://schemas.microsoft.com/office/drawing/2010/main">
        <mc:Choice Requires="a14">
          <p:sp>
            <p:nvSpPr>
              <p:cNvPr id="3" name="矩形 2"/>
              <p:cNvSpPr/>
              <p:nvPr/>
            </p:nvSpPr>
            <p:spPr>
              <a:xfrm>
                <a:off x="1990921" y="3141774"/>
                <a:ext cx="7295501" cy="7707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逆</m:t>
                      </m:r>
                      <m:r>
                        <a:rPr lang="zh-CN" altLang="en-US" i="0">
                          <a:latin typeface="Cambria Math" panose="02040503050406030204" pitchFamily="18" charset="0"/>
                        </a:rPr>
                        <m:t>文档频率（</m:t>
                      </m:r>
                      <m:r>
                        <m:rPr>
                          <m:sty m:val="p"/>
                        </m:rPr>
                        <a:rPr lang="zh-CN" altLang="en-US" i="0">
                          <a:latin typeface="Cambria Math" panose="02040503050406030204" pitchFamily="18" charset="0"/>
                        </a:rPr>
                        <m:t>IDF</m:t>
                      </m:r>
                      <m:r>
                        <a:rPr lang="zh-CN" altLang="en-US" i="0">
                          <a:latin typeface="Cambria Math" panose="02040503050406030204" pitchFamily="18" charset="0"/>
                        </a:rPr>
                        <m:t>）</m:t>
                      </m:r>
                      <m:r>
                        <a:rPr lang="zh-CN" altLang="en-US" i="0">
                          <a:latin typeface="Cambria Math" panose="02040503050406030204" pitchFamily="18" charset="0"/>
                        </a:rPr>
                        <m:t>=</m:t>
                      </m:r>
                      <m:func>
                        <m:funcPr>
                          <m:ctrlPr>
                            <a:rPr lang="zh-CN" altLang="en-US" i="1">
                              <a:latin typeface="Cambria Math" panose="02040503050406030204" pitchFamily="18" charset="0"/>
                            </a:rPr>
                          </m:ctrlPr>
                        </m:funcPr>
                        <m:fName>
                          <m:r>
                            <m:rPr>
                              <m:sty m:val="p"/>
                            </m:rPr>
                            <a:rPr lang="zh-CN" altLang="en-US" i="0">
                              <a:latin typeface="Cambria Math" panose="02040503050406030204" pitchFamily="18" charset="0"/>
                            </a:rPr>
                            <m:t>log</m:t>
                          </m:r>
                        </m:fName>
                        <m:e>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语料库的文档总数</m:t>
                              </m:r>
                            </m:num>
                            <m:den>
                              <m:r>
                                <a:rPr lang="zh-CN" altLang="en-US" i="0">
                                  <a:latin typeface="Cambria Math" panose="02040503050406030204" pitchFamily="18" charset="0"/>
                                </a:rPr>
                                <m:t>包含该词的文档数</m:t>
                              </m:r>
                              <m:r>
                                <a:rPr lang="zh-CN" altLang="en-US" i="0">
                                  <a:latin typeface="Cambria Math" panose="02040503050406030204" pitchFamily="18" charset="0"/>
                                </a:rPr>
                                <m:t>+1</m:t>
                              </m:r>
                            </m:den>
                          </m:f>
                          <m:r>
                            <a:rPr lang="zh-CN" altLang="en-US" i="0">
                              <a:latin typeface="Cambria Math" panose="02040503050406030204" pitchFamily="18" charset="0"/>
                            </a:rPr>
                            <m:t>）</m:t>
                          </m:r>
                        </m:e>
                      </m:func>
                    </m:oMath>
                  </m:oMathPara>
                </a14:m>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1990921" y="3141774"/>
                <a:ext cx="7295501" cy="770788"/>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79800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关键词提取</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33</a:t>
            </a:fld>
            <a:endParaRPr lang="zh-CN" altLang="en-US"/>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en-US" altLang="zh-CN" sz="2400" b="1" dirty="0">
                <a:latin typeface="Times New Roman" panose="02020603050405020304" pitchFamily="18" charset="0"/>
                <a:ea typeface="楷体" panose="02010609060101010101" pitchFamily="49" charset="-122"/>
              </a:rPr>
              <a:t>TFIDF</a:t>
            </a:r>
            <a:r>
              <a:rPr lang="zh-CN" altLang="en-US" sz="2400" b="1" dirty="0">
                <a:latin typeface="Times New Roman" panose="02020603050405020304" pitchFamily="18" charset="0"/>
                <a:ea typeface="楷体" panose="02010609060101010101" pitchFamily="49" charset="-122"/>
              </a:rPr>
              <a:t>算法步骤</a:t>
            </a:r>
          </a:p>
        </p:txBody>
      </p:sp>
      <p:sp>
        <p:nvSpPr>
          <p:cNvPr id="10" name="内容占位符 2">
            <a:extLst>
              <a:ext uri="{FF2B5EF4-FFF2-40B4-BE49-F238E27FC236}">
                <a16:creationId xmlns:a16="http://schemas.microsoft.com/office/drawing/2014/main" id="{7B7F33C0-1D79-40D1-894C-827D31C0D318}"/>
              </a:ext>
            </a:extLst>
          </p:cNvPr>
          <p:cNvSpPr>
            <a:spLocks noGrp="1"/>
          </p:cNvSpPr>
          <p:nvPr>
            <p:ph idx="1"/>
          </p:nvPr>
        </p:nvSpPr>
        <p:spPr>
          <a:xfrm>
            <a:off x="534669" y="1764295"/>
            <a:ext cx="10600887" cy="3939608"/>
          </a:xfrm>
        </p:spPr>
        <p:txBody>
          <a:bodyPr>
            <a:normAutofit/>
          </a:bodyPr>
          <a:lstStyle/>
          <a:p>
            <a:pPr marL="342900" lvl="1" indent="-342900" defTabSz="1041400">
              <a:lnSpc>
                <a:spcPct val="125000"/>
              </a:lnSpc>
              <a:spcBef>
                <a:spcPct val="0"/>
              </a:spcBef>
              <a:buSzPct val="100000"/>
              <a:buFont typeface="Arial" panose="020B0604020202020204" pitchFamily="34" charset="0"/>
              <a:buChar char="•"/>
            </a:pPr>
            <a:r>
              <a:rPr lang="zh-CN" altLang="en-US" sz="2000" b="1" dirty="0">
                <a:ea typeface="宋体" panose="02010600030101010101" pitchFamily="2" charset="-122"/>
                <a:cs typeface="Times New Roman" panose="02020603050405020304" pitchFamily="18" charset="0"/>
              </a:rPr>
              <a:t>步骤</a:t>
            </a:r>
            <a:r>
              <a:rPr lang="en-US" altLang="zh-CN" sz="2000" b="1" dirty="0">
                <a:ea typeface="宋体" panose="02010600030101010101" pitchFamily="2" charset="-122"/>
                <a:cs typeface="Times New Roman" panose="02020603050405020304" pitchFamily="18" charset="0"/>
              </a:rPr>
              <a:t>3</a:t>
            </a:r>
            <a:r>
              <a:rPr lang="zh-CN" altLang="en-US" sz="2000" b="1" dirty="0">
                <a:ea typeface="宋体" panose="02010600030101010101" pitchFamily="2" charset="-122"/>
                <a:cs typeface="Times New Roman" panose="02020603050405020304" pitchFamily="18" charset="0"/>
              </a:rPr>
              <a:t>：计算</a:t>
            </a:r>
            <a:r>
              <a:rPr lang="en-US" altLang="zh-CN" sz="2000" b="1" dirty="0">
                <a:ea typeface="宋体" panose="02010600030101010101" pitchFamily="2" charset="-122"/>
                <a:cs typeface="Times New Roman" panose="02020603050405020304" pitchFamily="18" charset="0"/>
              </a:rPr>
              <a:t>TF-IDF</a:t>
            </a:r>
          </a:p>
          <a:p>
            <a:pPr marL="342900" lvl="1" indent="-342900" defTabSz="1041400">
              <a:lnSpc>
                <a:spcPct val="125000"/>
              </a:lnSpc>
              <a:spcBef>
                <a:spcPct val="0"/>
              </a:spcBef>
              <a:buSzPct val="100000"/>
              <a:buFont typeface="Arial" panose="020B0604020202020204" pitchFamily="34" charset="0"/>
              <a:buChar char="•"/>
            </a:pPr>
            <a:endParaRPr lang="en-US" altLang="zh-CN" sz="2000"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endParaRPr lang="en-US" altLang="zh-CN" sz="2000"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endParaRPr lang="en-US" altLang="zh-CN" sz="2000"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r>
              <a:rPr lang="en-US" altLang="zh-CN" sz="2000" dirty="0">
                <a:ea typeface="宋体" panose="02010600030101010101" pitchFamily="2" charset="-122"/>
                <a:cs typeface="Times New Roman" panose="02020603050405020304" pitchFamily="18" charset="0"/>
              </a:rPr>
              <a:t>TF-IDF</a:t>
            </a:r>
            <a:r>
              <a:rPr lang="zh-CN" altLang="zh-CN" sz="2000" dirty="0">
                <a:ea typeface="宋体" panose="02010600030101010101" pitchFamily="2" charset="-122"/>
                <a:cs typeface="Times New Roman" panose="02020603050405020304" pitchFamily="18" charset="0"/>
              </a:rPr>
              <a:t>与一个词在文档中的出现次数成正比，与该词在整个语言中出现次数成反比。</a:t>
            </a:r>
            <a:endParaRPr lang="en-US" altLang="zh-CN" sz="2000"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endParaRPr lang="en-US" altLang="zh-CN" sz="2000"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r>
              <a:rPr lang="zh-CN" altLang="zh-CN" sz="2000" dirty="0">
                <a:ea typeface="宋体" panose="02010600030101010101" pitchFamily="2" charset="-122"/>
                <a:cs typeface="Times New Roman" panose="02020603050405020304" pitchFamily="18" charset="0"/>
              </a:rPr>
              <a:t>所以，自动提取关键词的算法就很清楚了，就是计算出文档的每个词的</a:t>
            </a:r>
            <a:r>
              <a:rPr lang="en-US" altLang="zh-CN" sz="2000" dirty="0">
                <a:ea typeface="宋体" panose="02010600030101010101" pitchFamily="2" charset="-122"/>
                <a:cs typeface="Times New Roman" panose="02020603050405020304" pitchFamily="18" charset="0"/>
              </a:rPr>
              <a:t>TF-IDF</a:t>
            </a:r>
            <a:r>
              <a:rPr lang="zh-CN" altLang="zh-CN" sz="2000" dirty="0">
                <a:ea typeface="宋体" panose="02010600030101010101" pitchFamily="2" charset="-122"/>
                <a:cs typeface="Times New Roman" panose="02020603050405020304" pitchFamily="18" charset="0"/>
              </a:rPr>
              <a:t>值，然后按降序排列，取排在最前面的几个词。</a:t>
            </a:r>
            <a:endParaRPr lang="en-US" altLang="zh-CN" sz="2000" dirty="0">
              <a:ea typeface="宋体" panose="02010600030101010101" pitchFamily="2" charset="-122"/>
              <a:cs typeface="Times New Roman" panose="02020603050405020304" pitchFamily="18" charset="0"/>
            </a:endParaRPr>
          </a:p>
          <a:p>
            <a:endParaRPr lang="zh-CN" altLang="en-US" sz="2000" dirty="0"/>
          </a:p>
        </p:txBody>
      </p:sp>
      <mc:AlternateContent xmlns:mc="http://schemas.openxmlformats.org/markup-compatibility/2006" xmlns:a14="http://schemas.microsoft.com/office/drawing/2010/main">
        <mc:Choice Requires="a14">
          <p:sp>
            <p:nvSpPr>
              <p:cNvPr id="3" name="矩形 2"/>
              <p:cNvSpPr/>
              <p:nvPr/>
            </p:nvSpPr>
            <p:spPr>
              <a:xfrm>
                <a:off x="2782976" y="2424025"/>
                <a:ext cx="4991046"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r>
                            <m:rPr>
                              <m:sty m:val="p"/>
                            </m:rPr>
                            <a:rPr lang="zh-CN" altLang="en-US">
                              <a:latin typeface="Cambria Math" panose="02040503050406030204" pitchFamily="18" charset="0"/>
                            </a:rPr>
                            <m:t>T</m:t>
                          </m:r>
                          <m:r>
                            <m:rPr>
                              <m:sty m:val="p"/>
                            </m:rPr>
                            <a:rPr lang="zh-CN" altLang="en-US" i="0">
                              <a:latin typeface="Cambria Math" panose="02040503050406030204" pitchFamily="18" charset="0"/>
                            </a:rPr>
                            <m:t>F</m:t>
                          </m:r>
                          <m:r>
                            <a:rPr lang="zh-CN" altLang="en-US" i="0">
                              <a:latin typeface="Cambria Math" panose="02040503050406030204" pitchFamily="18" charset="0"/>
                            </a:rPr>
                            <m:t>−</m:t>
                          </m:r>
                          <m:r>
                            <m:rPr>
                              <m:sty m:val="p"/>
                            </m:rPr>
                            <a:rPr lang="zh-CN" altLang="en-US" i="0">
                              <a:latin typeface="Cambria Math" panose="02040503050406030204" pitchFamily="18" charset="0"/>
                            </a:rPr>
                            <m:t>IDF</m:t>
                          </m:r>
                          <m:r>
                            <a:rPr lang="zh-CN" altLang="en-US" i="0">
                              <a:latin typeface="Cambria Math" panose="02040503050406030204" pitchFamily="18" charset="0"/>
                            </a:rPr>
                            <m:t>=</m:t>
                          </m:r>
                          <m:r>
                            <a:rPr lang="zh-CN" altLang="en-US" i="0">
                              <a:latin typeface="Cambria Math" panose="02040503050406030204" pitchFamily="18" charset="0"/>
                            </a:rPr>
                            <m:t>词频</m:t>
                          </m:r>
                          <m:r>
                            <a:rPr lang="zh-CN" altLang="en-US" i="0">
                              <a:latin typeface="Cambria Math" panose="02040503050406030204" pitchFamily="18" charset="0"/>
                            </a:rPr>
                            <m:t>(</m:t>
                          </m:r>
                          <m:r>
                            <m:rPr>
                              <m:sty m:val="p"/>
                            </m:rPr>
                            <a:rPr lang="zh-CN" altLang="en-US" i="0">
                              <a:latin typeface="Cambria Math" panose="02040503050406030204" pitchFamily="18" charset="0"/>
                            </a:rPr>
                            <m:t>TF</m:t>
                          </m:r>
                          <m:r>
                            <a:rPr lang="zh-CN" altLang="en-US" i="0">
                              <a:latin typeface="Cambria Math" panose="02040503050406030204" pitchFamily="18" charset="0"/>
                            </a:rPr>
                            <m:t>)×</m:t>
                          </m:r>
                          <m:r>
                            <a:rPr lang="zh-CN" altLang="en-US" i="0">
                              <a:latin typeface="Cambria Math" panose="02040503050406030204" pitchFamily="18" charset="0"/>
                            </a:rPr>
                            <m:t>逆文档频率</m:t>
                          </m:r>
                          <m:r>
                            <a:rPr lang="zh-CN" altLang="en-US" i="0">
                              <a:latin typeface="Cambria Math" panose="02040503050406030204" pitchFamily="18" charset="0"/>
                            </a:rPr>
                            <m:t>(</m:t>
                          </m:r>
                          <m:r>
                            <m:rPr>
                              <m:sty m:val="p"/>
                            </m:rPr>
                            <a:rPr lang="zh-CN" altLang="en-US" i="0">
                              <a:latin typeface="Cambria Math" panose="02040503050406030204" pitchFamily="18" charset="0"/>
                            </a:rPr>
                            <m:t>IDF</m:t>
                          </m:r>
                        </m:e>
                      </m:d>
                    </m:oMath>
                  </m:oMathPara>
                </a14:m>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2782976" y="2424025"/>
                <a:ext cx="4991046" cy="415498"/>
              </a:xfrm>
              <a:prstGeom prst="rect">
                <a:avLst/>
              </a:prstGeom>
              <a:blipFill>
                <a:blip r:embed="rId4"/>
                <a:stretch>
                  <a:fillRect t="-127941" r="-11980" b="-19558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57493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关键词提取</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34</a:t>
            </a:fld>
            <a:endParaRPr lang="zh-CN" altLang="en-US"/>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案例</a:t>
            </a:r>
          </a:p>
        </p:txBody>
      </p:sp>
      <p:sp>
        <p:nvSpPr>
          <p:cNvPr id="12" name="内容占位符 2">
            <a:extLst>
              <a:ext uri="{FF2B5EF4-FFF2-40B4-BE49-F238E27FC236}">
                <a16:creationId xmlns:a16="http://schemas.microsoft.com/office/drawing/2014/main" id="{5C165861-8B25-4AA5-8EA4-0B2C635F134A}"/>
              </a:ext>
            </a:extLst>
          </p:cNvPr>
          <p:cNvSpPr>
            <a:spLocks noGrp="1"/>
          </p:cNvSpPr>
          <p:nvPr>
            <p:ph idx="1"/>
          </p:nvPr>
        </p:nvSpPr>
        <p:spPr>
          <a:xfrm>
            <a:off x="534352" y="1772675"/>
            <a:ext cx="10529199" cy="4909113"/>
          </a:xfrm>
        </p:spPr>
        <p:txBody>
          <a:bodyPr/>
          <a:lstStyle/>
          <a:p>
            <a:pPr marL="342900" lvl="1" indent="-342900" defTabSz="1041400">
              <a:lnSpc>
                <a:spcPct val="125000"/>
              </a:lnSpc>
              <a:spcBef>
                <a:spcPct val="0"/>
              </a:spcBef>
              <a:buSzPct val="100000"/>
              <a:buFont typeface="Arial" panose="020B0604020202020204" pitchFamily="34" charset="0"/>
              <a:buChar char="•"/>
            </a:pPr>
            <a:r>
              <a:rPr lang="zh-CN" altLang="zh-CN" sz="2000" dirty="0">
                <a:ea typeface="宋体" panose="02010600030101010101" pitchFamily="2" charset="-122"/>
                <a:cs typeface="Times New Roman" panose="02020603050405020304" pitchFamily="18" charset="0"/>
              </a:rPr>
              <a:t>以《中国的蜜蜂养殖》为例，假定该文长度为</a:t>
            </a:r>
            <a:r>
              <a:rPr lang="en-US" altLang="zh-CN" sz="2000" dirty="0">
                <a:ea typeface="宋体" panose="02010600030101010101" pitchFamily="2" charset="-122"/>
                <a:cs typeface="Times New Roman" panose="02020603050405020304" pitchFamily="18" charset="0"/>
              </a:rPr>
              <a:t>1000</a:t>
            </a:r>
            <a:r>
              <a:rPr lang="zh-CN" altLang="zh-CN" sz="2000" dirty="0">
                <a:ea typeface="宋体" panose="02010600030101010101" pitchFamily="2" charset="-122"/>
                <a:cs typeface="Times New Roman" panose="02020603050405020304" pitchFamily="18" charset="0"/>
              </a:rPr>
              <a:t>个词，</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中国</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蜜蜂</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养殖</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各出现</a:t>
            </a:r>
            <a:r>
              <a:rPr lang="en-US" altLang="zh-CN" sz="2000" dirty="0">
                <a:ea typeface="宋体" panose="02010600030101010101" pitchFamily="2" charset="-122"/>
                <a:cs typeface="Times New Roman" panose="02020603050405020304" pitchFamily="18" charset="0"/>
              </a:rPr>
              <a:t>20</a:t>
            </a:r>
            <a:r>
              <a:rPr lang="zh-CN" altLang="zh-CN" sz="2000" dirty="0">
                <a:ea typeface="宋体" panose="02010600030101010101" pitchFamily="2" charset="-122"/>
                <a:cs typeface="Times New Roman" panose="02020603050405020304" pitchFamily="18" charset="0"/>
              </a:rPr>
              <a:t>次，则这三个词的</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词频</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a:t>
            </a:r>
            <a:r>
              <a:rPr lang="en-US" altLang="zh-CN" sz="2000" dirty="0">
                <a:ea typeface="宋体" panose="02010600030101010101" pitchFamily="2" charset="-122"/>
                <a:cs typeface="Times New Roman" panose="02020603050405020304" pitchFamily="18" charset="0"/>
              </a:rPr>
              <a:t>TF</a:t>
            </a:r>
            <a:r>
              <a:rPr lang="zh-CN" altLang="zh-CN" sz="2000" dirty="0">
                <a:ea typeface="宋体" panose="02010600030101010101" pitchFamily="2" charset="-122"/>
                <a:cs typeface="Times New Roman" panose="02020603050405020304" pitchFamily="18" charset="0"/>
              </a:rPr>
              <a:t>）都为</a:t>
            </a:r>
            <a:r>
              <a:rPr lang="en-US" altLang="zh-CN" sz="2000" dirty="0">
                <a:ea typeface="宋体" panose="02010600030101010101" pitchFamily="2" charset="-122"/>
                <a:cs typeface="Times New Roman" panose="02020603050405020304" pitchFamily="18" charset="0"/>
              </a:rPr>
              <a:t>0.02</a:t>
            </a:r>
            <a:r>
              <a:rPr lang="zh-CN" altLang="zh-CN" sz="2000" dirty="0">
                <a:ea typeface="宋体" panose="02010600030101010101" pitchFamily="2" charset="-122"/>
                <a:cs typeface="Times New Roman" panose="02020603050405020304" pitchFamily="18" charset="0"/>
              </a:rPr>
              <a:t>。</a:t>
            </a:r>
            <a:endParaRPr lang="en-US" altLang="zh-CN" sz="2000"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endParaRPr lang="en-US" altLang="zh-CN" sz="2000"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r>
              <a:rPr lang="zh-CN" altLang="zh-CN" sz="2000" dirty="0">
                <a:ea typeface="宋体" panose="02010600030101010101" pitchFamily="2" charset="-122"/>
                <a:cs typeface="Times New Roman" panose="02020603050405020304" pitchFamily="18" charset="0"/>
              </a:rPr>
              <a:t>然后，搜索</a:t>
            </a:r>
            <a:r>
              <a:rPr lang="en-US" altLang="zh-CN" sz="2000" dirty="0">
                <a:ea typeface="宋体" panose="02010600030101010101" pitchFamily="2" charset="-122"/>
                <a:cs typeface="Times New Roman" panose="02020603050405020304" pitchFamily="18" charset="0"/>
              </a:rPr>
              <a:t>Google</a:t>
            </a:r>
            <a:r>
              <a:rPr lang="zh-CN" altLang="zh-CN" sz="2000" dirty="0">
                <a:ea typeface="宋体" panose="02010600030101010101" pitchFamily="2" charset="-122"/>
                <a:cs typeface="Times New Roman" panose="02020603050405020304" pitchFamily="18" charset="0"/>
              </a:rPr>
              <a:t>发现，包含</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的</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字的网页共有</a:t>
            </a:r>
            <a:r>
              <a:rPr lang="en-US" altLang="zh-CN" sz="2000" dirty="0">
                <a:ea typeface="宋体" panose="02010600030101010101" pitchFamily="2" charset="-122"/>
                <a:cs typeface="Times New Roman" panose="02020603050405020304" pitchFamily="18" charset="0"/>
              </a:rPr>
              <a:t>250</a:t>
            </a:r>
            <a:r>
              <a:rPr lang="zh-CN" altLang="zh-CN" sz="2000" dirty="0">
                <a:ea typeface="宋体" panose="02010600030101010101" pitchFamily="2" charset="-122"/>
                <a:cs typeface="Times New Roman" panose="02020603050405020304" pitchFamily="18" charset="0"/>
              </a:rPr>
              <a:t>亿张，假定这就是中文网页总数。包含</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中国</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的网页共有</a:t>
            </a:r>
            <a:r>
              <a:rPr lang="en-US" altLang="zh-CN" sz="2000" dirty="0">
                <a:ea typeface="宋体" panose="02010600030101010101" pitchFamily="2" charset="-122"/>
                <a:cs typeface="Times New Roman" panose="02020603050405020304" pitchFamily="18" charset="0"/>
              </a:rPr>
              <a:t>62.3</a:t>
            </a:r>
            <a:r>
              <a:rPr lang="zh-CN" altLang="zh-CN" sz="2000" dirty="0">
                <a:ea typeface="宋体" panose="02010600030101010101" pitchFamily="2" charset="-122"/>
                <a:cs typeface="Times New Roman" panose="02020603050405020304" pitchFamily="18" charset="0"/>
              </a:rPr>
              <a:t>亿张，包含</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蜜蜂</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的网页为</a:t>
            </a:r>
            <a:r>
              <a:rPr lang="en-US" altLang="zh-CN" sz="2000" dirty="0">
                <a:ea typeface="宋体" panose="02010600030101010101" pitchFamily="2" charset="-122"/>
                <a:cs typeface="Times New Roman" panose="02020603050405020304" pitchFamily="18" charset="0"/>
              </a:rPr>
              <a:t>0.484</a:t>
            </a:r>
            <a:r>
              <a:rPr lang="zh-CN" altLang="zh-CN" sz="2000" dirty="0">
                <a:ea typeface="宋体" panose="02010600030101010101" pitchFamily="2" charset="-122"/>
                <a:cs typeface="Times New Roman" panose="02020603050405020304" pitchFamily="18" charset="0"/>
              </a:rPr>
              <a:t>亿张，包含</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养殖</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的网页为</a:t>
            </a:r>
            <a:r>
              <a:rPr lang="en-US" altLang="zh-CN" sz="2000" dirty="0">
                <a:ea typeface="宋体" panose="02010600030101010101" pitchFamily="2" charset="-122"/>
                <a:cs typeface="Times New Roman" panose="02020603050405020304" pitchFamily="18" charset="0"/>
              </a:rPr>
              <a:t>0.973</a:t>
            </a:r>
            <a:r>
              <a:rPr lang="zh-CN" altLang="zh-CN" sz="2000" dirty="0">
                <a:ea typeface="宋体" panose="02010600030101010101" pitchFamily="2" charset="-122"/>
                <a:cs typeface="Times New Roman" panose="02020603050405020304" pitchFamily="18" charset="0"/>
              </a:rPr>
              <a:t>亿张。则它们的逆文档频率（</a:t>
            </a:r>
            <a:r>
              <a:rPr lang="en-US" altLang="zh-CN" sz="2000" dirty="0">
                <a:ea typeface="宋体" panose="02010600030101010101" pitchFamily="2" charset="-122"/>
                <a:cs typeface="Times New Roman" panose="02020603050405020304" pitchFamily="18" charset="0"/>
              </a:rPr>
              <a:t>IDF</a:t>
            </a:r>
            <a:r>
              <a:rPr lang="zh-CN" altLang="zh-CN" sz="2000" dirty="0">
                <a:ea typeface="宋体" panose="02010600030101010101" pitchFamily="2" charset="-122"/>
                <a:cs typeface="Times New Roman" panose="02020603050405020304" pitchFamily="18" charset="0"/>
              </a:rPr>
              <a:t>）和</a:t>
            </a:r>
            <a:r>
              <a:rPr lang="en-US" altLang="zh-CN" sz="2000" dirty="0">
                <a:ea typeface="宋体" panose="02010600030101010101" pitchFamily="2" charset="-122"/>
                <a:cs typeface="Times New Roman" panose="02020603050405020304" pitchFamily="18" charset="0"/>
              </a:rPr>
              <a:t>TF-IDF</a:t>
            </a:r>
            <a:r>
              <a:rPr lang="zh-CN" altLang="zh-CN" sz="2000" dirty="0">
                <a:ea typeface="宋体" panose="02010600030101010101" pitchFamily="2" charset="-122"/>
                <a:cs typeface="Times New Roman" panose="02020603050405020304" pitchFamily="18" charset="0"/>
              </a:rPr>
              <a:t>如下：</a:t>
            </a:r>
          </a:p>
          <a:p>
            <a:endParaRPr lang="zh-CN" altLang="en-US" sz="2000" dirty="0"/>
          </a:p>
        </p:txBody>
      </p:sp>
      <p:graphicFrame>
        <p:nvGraphicFramePr>
          <p:cNvPr id="3" name="表格 2"/>
          <p:cNvGraphicFramePr>
            <a:graphicFrameLocks noGrp="1"/>
          </p:cNvGraphicFramePr>
          <p:nvPr>
            <p:extLst>
              <p:ext uri="{D42A27DB-BD31-4B8C-83A1-F6EECF244321}">
                <p14:modId xmlns:p14="http://schemas.microsoft.com/office/powerpoint/2010/main" val="2481265356"/>
              </p:ext>
            </p:extLst>
          </p:nvPr>
        </p:nvGraphicFramePr>
        <p:xfrm>
          <a:off x="2012676" y="4508222"/>
          <a:ext cx="6624461" cy="1872129"/>
        </p:xfrm>
        <a:graphic>
          <a:graphicData uri="http://schemas.openxmlformats.org/drawingml/2006/table">
            <a:tbl>
              <a:tblPr firstRow="1" firstCol="1" bandRow="1">
                <a:tableStyleId>{5C22544A-7EE6-4342-B048-85BDC9FD1C3A}</a:tableStyleId>
              </a:tblPr>
              <a:tblGrid>
                <a:gridCol w="1908193">
                  <a:extLst>
                    <a:ext uri="{9D8B030D-6E8A-4147-A177-3AD203B41FA5}">
                      <a16:colId xmlns:a16="http://schemas.microsoft.com/office/drawing/2014/main" val="3790429648"/>
                    </a:ext>
                  </a:extLst>
                </a:gridCol>
                <a:gridCol w="2108842">
                  <a:extLst>
                    <a:ext uri="{9D8B030D-6E8A-4147-A177-3AD203B41FA5}">
                      <a16:colId xmlns:a16="http://schemas.microsoft.com/office/drawing/2014/main" val="54651577"/>
                    </a:ext>
                  </a:extLst>
                </a:gridCol>
                <a:gridCol w="1238350">
                  <a:extLst>
                    <a:ext uri="{9D8B030D-6E8A-4147-A177-3AD203B41FA5}">
                      <a16:colId xmlns:a16="http://schemas.microsoft.com/office/drawing/2014/main" val="887015757"/>
                    </a:ext>
                  </a:extLst>
                </a:gridCol>
                <a:gridCol w="1369076">
                  <a:extLst>
                    <a:ext uri="{9D8B030D-6E8A-4147-A177-3AD203B41FA5}">
                      <a16:colId xmlns:a16="http://schemas.microsoft.com/office/drawing/2014/main" val="1906123575"/>
                    </a:ext>
                  </a:extLst>
                </a:gridCol>
              </a:tblGrid>
              <a:tr h="513630">
                <a:tc>
                  <a:txBody>
                    <a:bodyPr/>
                    <a:lstStyle/>
                    <a:p>
                      <a:pPr algn="ctr">
                        <a:spcAft>
                          <a:spcPts val="0"/>
                        </a:spcAft>
                      </a:pPr>
                      <a:r>
                        <a:rPr lang="en-US" sz="1400" kern="0">
                          <a:effectLst/>
                        </a:rPr>
                        <a:t>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zh-CN" sz="1400" kern="0" dirty="0">
                          <a:effectLst/>
                        </a:rPr>
                        <a:t>包含该词的文档数（亿）</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400" kern="0">
                          <a:effectLst/>
                        </a:rPr>
                        <a:t>IDF</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400" kern="0">
                          <a:effectLst/>
                        </a:rPr>
                        <a:t>TF-IDF</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991699252"/>
                  </a:ext>
                </a:extLst>
              </a:tr>
              <a:tr h="452833">
                <a:tc>
                  <a:txBody>
                    <a:bodyPr/>
                    <a:lstStyle/>
                    <a:p>
                      <a:pPr algn="ctr">
                        <a:spcAft>
                          <a:spcPts val="0"/>
                        </a:spcAft>
                      </a:pPr>
                      <a:r>
                        <a:rPr lang="zh-CN" sz="1400" kern="0">
                          <a:effectLst/>
                        </a:rPr>
                        <a:t>中国</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400" kern="0">
                          <a:effectLst/>
                        </a:rPr>
                        <a:t>62.3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400" kern="0">
                          <a:effectLst/>
                        </a:rPr>
                        <a:t>0.603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400" kern="0" dirty="0">
                          <a:effectLst/>
                        </a:rPr>
                        <a:t>0.0121</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755175465"/>
                  </a:ext>
                </a:extLst>
              </a:tr>
              <a:tr h="452833">
                <a:tc>
                  <a:txBody>
                    <a:bodyPr/>
                    <a:lstStyle/>
                    <a:p>
                      <a:pPr algn="ctr">
                        <a:spcAft>
                          <a:spcPts val="0"/>
                        </a:spcAft>
                      </a:pPr>
                      <a:r>
                        <a:rPr lang="zh-CN" sz="1400" kern="0">
                          <a:effectLst/>
                        </a:rPr>
                        <a:t>蜜蜂</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400" kern="0">
                          <a:effectLst/>
                        </a:rPr>
                        <a:t>0.484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400" kern="0">
                          <a:effectLst/>
                        </a:rPr>
                        <a:t>2.713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400" kern="0">
                          <a:effectLst/>
                        </a:rPr>
                        <a:t>0.0543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477271382"/>
                  </a:ext>
                </a:extLst>
              </a:tr>
              <a:tr h="452833">
                <a:tc>
                  <a:txBody>
                    <a:bodyPr/>
                    <a:lstStyle/>
                    <a:p>
                      <a:pPr algn="ctr">
                        <a:spcAft>
                          <a:spcPts val="0"/>
                        </a:spcAft>
                      </a:pPr>
                      <a:r>
                        <a:rPr lang="zh-CN" sz="1400" kern="0">
                          <a:effectLst/>
                        </a:rPr>
                        <a:t>养殖</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400" kern="0">
                          <a:effectLst/>
                        </a:rPr>
                        <a:t>0973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400" kern="0">
                          <a:effectLst/>
                        </a:rPr>
                        <a:t>2 410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tc>
                  <a:txBody>
                    <a:bodyPr/>
                    <a:lstStyle/>
                    <a:p>
                      <a:pPr algn="ctr">
                        <a:spcAft>
                          <a:spcPts val="0"/>
                        </a:spcAft>
                      </a:pPr>
                      <a:r>
                        <a:rPr lang="en-US" sz="1400" kern="0" dirty="0">
                          <a:effectLst/>
                        </a:rPr>
                        <a:t>0 0482</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808965914"/>
                  </a:ext>
                </a:extLst>
              </a:tr>
            </a:tbl>
          </a:graphicData>
        </a:graphic>
      </p:graphicFrame>
    </p:spTree>
    <p:extLst>
      <p:ext uri="{BB962C8B-B14F-4D97-AF65-F5344CB8AC3E}">
        <p14:creationId xmlns:p14="http://schemas.microsoft.com/office/powerpoint/2010/main" val="976571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关键词提取</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35</a:t>
            </a:fld>
            <a:endParaRPr lang="zh-CN" altLang="en-US"/>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信息检索</a:t>
            </a:r>
          </a:p>
        </p:txBody>
      </p:sp>
      <p:sp>
        <p:nvSpPr>
          <p:cNvPr id="10" name="内容占位符 2">
            <a:extLst>
              <a:ext uri="{FF2B5EF4-FFF2-40B4-BE49-F238E27FC236}">
                <a16:creationId xmlns:a16="http://schemas.microsoft.com/office/drawing/2014/main" id="{79D68D9D-4E06-4EAB-AE7F-24260D8B81B8}"/>
              </a:ext>
            </a:extLst>
          </p:cNvPr>
          <p:cNvSpPr>
            <a:spLocks noGrp="1"/>
          </p:cNvSpPr>
          <p:nvPr>
            <p:ph idx="1"/>
          </p:nvPr>
        </p:nvSpPr>
        <p:spPr>
          <a:xfrm>
            <a:off x="534669" y="1764294"/>
            <a:ext cx="10660381" cy="4017395"/>
          </a:xfrm>
        </p:spPr>
        <p:txBody>
          <a:bodyPr>
            <a:normAutofit/>
          </a:bodyPr>
          <a:lstStyle/>
          <a:p>
            <a:pPr marL="342900" lvl="1" indent="-342900" defTabSz="1041400">
              <a:lnSpc>
                <a:spcPct val="125000"/>
              </a:lnSpc>
              <a:spcBef>
                <a:spcPct val="0"/>
              </a:spcBef>
              <a:buSzPct val="100000"/>
              <a:buFont typeface="Arial" panose="020B0604020202020204" pitchFamily="34" charset="0"/>
              <a:buChar char="•"/>
            </a:pPr>
            <a:r>
              <a:rPr lang="zh-CN" altLang="zh-CN" sz="2000" dirty="0">
                <a:ea typeface="宋体" panose="02010600030101010101" pitchFamily="2" charset="-122"/>
                <a:cs typeface="Times New Roman" panose="02020603050405020304" pitchFamily="18" charset="0"/>
              </a:rPr>
              <a:t>除了自动提取关键词，</a:t>
            </a:r>
            <a:r>
              <a:rPr lang="en-US" altLang="zh-CN" sz="2000" dirty="0">
                <a:ea typeface="宋体" panose="02010600030101010101" pitchFamily="2" charset="-122"/>
                <a:cs typeface="Times New Roman" panose="02020603050405020304" pitchFamily="18" charset="0"/>
              </a:rPr>
              <a:t>TF-IDF</a:t>
            </a:r>
            <a:r>
              <a:rPr lang="zh-CN" altLang="zh-CN" sz="2000" dirty="0">
                <a:ea typeface="宋体" panose="02010600030101010101" pitchFamily="2" charset="-122"/>
                <a:cs typeface="Times New Roman" panose="02020603050405020304" pitchFamily="18" charset="0"/>
              </a:rPr>
              <a:t>算法还可以用于许多别的地方。</a:t>
            </a:r>
            <a:endParaRPr lang="en-US" altLang="zh-CN" sz="2000"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endParaRPr lang="en-US" altLang="zh-CN" sz="2000"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r>
              <a:rPr lang="zh-CN" altLang="zh-CN" sz="2000" dirty="0">
                <a:ea typeface="宋体" panose="02010600030101010101" pitchFamily="2" charset="-122"/>
                <a:cs typeface="Times New Roman" panose="02020603050405020304" pitchFamily="18" charset="0"/>
              </a:rPr>
              <a:t>信息检索时，对于每个文档，都可以分别计算一组搜索词（</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中国</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蜜蜂</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养殖</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）的</a:t>
            </a:r>
            <a:r>
              <a:rPr lang="en-US" altLang="zh-CN" sz="2000" dirty="0">
                <a:ea typeface="宋体" panose="02010600030101010101" pitchFamily="2" charset="-122"/>
                <a:cs typeface="Times New Roman" panose="02020603050405020304" pitchFamily="18" charset="0"/>
              </a:rPr>
              <a:t>TF-IDF</a:t>
            </a:r>
            <a:r>
              <a:rPr lang="zh-CN" altLang="zh-CN" sz="2000" dirty="0">
                <a:ea typeface="宋体" panose="02010600030101010101" pitchFamily="2" charset="-122"/>
                <a:cs typeface="Times New Roman" panose="02020603050405020304" pitchFamily="18" charset="0"/>
              </a:rPr>
              <a:t>，将它们相加，就可以得到整个文档的</a:t>
            </a:r>
            <a:r>
              <a:rPr lang="en-US" altLang="zh-CN" sz="2000" dirty="0">
                <a:ea typeface="宋体" panose="02010600030101010101" pitchFamily="2" charset="-122"/>
                <a:cs typeface="Times New Roman" panose="02020603050405020304" pitchFamily="18" charset="0"/>
              </a:rPr>
              <a:t>TF-IDF</a:t>
            </a:r>
            <a:r>
              <a:rPr lang="zh-CN" altLang="zh-CN" sz="2000" dirty="0">
                <a:ea typeface="宋体" panose="02010600030101010101" pitchFamily="2" charset="-122"/>
                <a:cs typeface="Times New Roman" panose="02020603050405020304" pitchFamily="18" charset="0"/>
              </a:rPr>
              <a:t>。这个值最高的文档就是与搜索词最相关的文档。</a:t>
            </a:r>
          </a:p>
          <a:p>
            <a:endParaRPr lang="zh-CN" altLang="en-US" sz="2000" dirty="0"/>
          </a:p>
        </p:txBody>
      </p:sp>
    </p:spTree>
    <p:extLst>
      <p:ext uri="{BB962C8B-B14F-4D97-AF65-F5344CB8AC3E}">
        <p14:creationId xmlns:p14="http://schemas.microsoft.com/office/powerpoint/2010/main" val="4252296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关键词提取</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36</a:t>
            </a:fld>
            <a:endParaRPr lang="zh-CN" altLang="en-US"/>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en-US" altLang="zh-CN" sz="2400" b="1" dirty="0">
                <a:latin typeface="Times New Roman" panose="02020603050405020304" pitchFamily="18" charset="0"/>
                <a:ea typeface="楷体" panose="02010609060101010101" pitchFamily="49" charset="-122"/>
              </a:rPr>
              <a:t>TFIDF</a:t>
            </a:r>
            <a:r>
              <a:rPr lang="zh-CN" altLang="en-US" sz="2400" b="1" dirty="0">
                <a:latin typeface="Times New Roman" panose="02020603050405020304" pitchFamily="18" charset="0"/>
                <a:ea typeface="楷体" panose="02010609060101010101" pitchFamily="49" charset="-122"/>
              </a:rPr>
              <a:t>算法的应用与拓展</a:t>
            </a:r>
          </a:p>
        </p:txBody>
      </p:sp>
      <p:sp>
        <p:nvSpPr>
          <p:cNvPr id="9" name="内容占位符 2">
            <a:extLst>
              <a:ext uri="{FF2B5EF4-FFF2-40B4-BE49-F238E27FC236}">
                <a16:creationId xmlns:a16="http://schemas.microsoft.com/office/drawing/2014/main" id="{043AF2C0-25CD-4222-BB90-E0C15739B5EA}"/>
              </a:ext>
            </a:extLst>
          </p:cNvPr>
          <p:cNvSpPr>
            <a:spLocks noGrp="1"/>
          </p:cNvSpPr>
          <p:nvPr>
            <p:ph idx="1"/>
          </p:nvPr>
        </p:nvSpPr>
        <p:spPr>
          <a:xfrm>
            <a:off x="534670" y="1764294"/>
            <a:ext cx="10528881" cy="3854101"/>
          </a:xfrm>
        </p:spPr>
        <p:txBody>
          <a:bodyPr>
            <a:normAutofit/>
          </a:bodyPr>
          <a:lstStyle/>
          <a:p>
            <a:pPr marL="342900" lvl="1" indent="-342900" defTabSz="1041400">
              <a:lnSpc>
                <a:spcPct val="125000"/>
              </a:lnSpc>
              <a:spcBef>
                <a:spcPct val="0"/>
              </a:spcBef>
              <a:buSzPct val="100000"/>
              <a:buFont typeface="Arial" panose="020B0604020202020204" pitchFamily="34" charset="0"/>
              <a:buChar char="•"/>
            </a:pPr>
            <a:r>
              <a:rPr lang="zh-CN" altLang="en-US" sz="2000" dirty="0">
                <a:ea typeface="宋体" panose="02010600030101010101" pitchFamily="2" charset="-122"/>
                <a:cs typeface="Times New Roman" panose="02020603050405020304" pitchFamily="18" charset="0"/>
              </a:rPr>
              <a:t>应用场景：</a:t>
            </a:r>
            <a:r>
              <a:rPr lang="zh-CN" altLang="zh-CN" sz="2000" dirty="0">
                <a:ea typeface="宋体" panose="02010600030101010101" pitchFamily="2" charset="-122"/>
                <a:cs typeface="Times New Roman" panose="02020603050405020304" pitchFamily="18" charset="0"/>
              </a:rPr>
              <a:t>数据挖掘</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文本处理</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信息检索</a:t>
            </a:r>
            <a:endParaRPr lang="en-US" altLang="zh-CN" sz="2000"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endParaRPr lang="en-US" altLang="zh-CN" sz="2000"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r>
              <a:rPr lang="zh-CN" altLang="en-US" sz="2000" dirty="0">
                <a:ea typeface="宋体" panose="02010600030101010101" pitchFamily="2" charset="-122"/>
                <a:cs typeface="Times New Roman" panose="02020603050405020304" pitchFamily="18" charset="0"/>
              </a:rPr>
              <a:t>拓展：可以对不同词性赋予不同权重（如名词权重更高）、文档中位置不同的词权重不同（起始段落、末尾段落权重更高）</a:t>
            </a:r>
          </a:p>
        </p:txBody>
      </p:sp>
    </p:spTree>
    <p:extLst>
      <p:ext uri="{BB962C8B-B14F-4D97-AF65-F5344CB8AC3E}">
        <p14:creationId xmlns:p14="http://schemas.microsoft.com/office/powerpoint/2010/main" val="3506581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关键词提取</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37</a:t>
            </a:fld>
            <a:endParaRPr lang="zh-CN" altLang="en-US"/>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思考：</a:t>
            </a:r>
            <a:r>
              <a:rPr lang="en-US" altLang="zh-CN" sz="2400" b="1" dirty="0">
                <a:latin typeface="Times New Roman" panose="02020603050405020304" pitchFamily="18" charset="0"/>
                <a:ea typeface="楷体" panose="02010609060101010101" pitchFamily="49" charset="-122"/>
              </a:rPr>
              <a:t>TFIDF</a:t>
            </a:r>
            <a:r>
              <a:rPr lang="zh-CN" altLang="en-US" sz="2400" b="1" dirty="0">
                <a:latin typeface="Times New Roman" panose="02020603050405020304" pitchFamily="18" charset="0"/>
                <a:ea typeface="楷体" panose="02010609060101010101" pitchFamily="49" charset="-122"/>
              </a:rPr>
              <a:t>算法有什么缺陷</a:t>
            </a:r>
          </a:p>
        </p:txBody>
      </p:sp>
    </p:spTree>
    <p:extLst>
      <p:ext uri="{BB962C8B-B14F-4D97-AF65-F5344CB8AC3E}">
        <p14:creationId xmlns:p14="http://schemas.microsoft.com/office/powerpoint/2010/main" val="1098290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关键词提取</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38</a:t>
            </a:fld>
            <a:endParaRPr lang="zh-CN" altLang="en-US"/>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en-US" altLang="zh-CN" sz="2400" b="1" dirty="0">
                <a:latin typeface="Times New Roman" panose="02020603050405020304" pitchFamily="18" charset="0"/>
                <a:ea typeface="楷体" panose="02010609060101010101" pitchFamily="49" charset="-122"/>
              </a:rPr>
              <a:t>LDA</a:t>
            </a:r>
            <a:r>
              <a:rPr lang="zh-CN" altLang="en-US" sz="2400" b="1" dirty="0">
                <a:latin typeface="Times New Roman" panose="02020603050405020304" pitchFamily="18" charset="0"/>
                <a:ea typeface="楷体" panose="02010609060101010101" pitchFamily="49" charset="-122"/>
              </a:rPr>
              <a:t>主题模式算法提取关键词</a:t>
            </a:r>
          </a:p>
        </p:txBody>
      </p:sp>
      <p:sp>
        <p:nvSpPr>
          <p:cNvPr id="9" name="内容占位符 2">
            <a:extLst>
              <a:ext uri="{FF2B5EF4-FFF2-40B4-BE49-F238E27FC236}">
                <a16:creationId xmlns:a16="http://schemas.microsoft.com/office/drawing/2014/main" id="{CA835B4E-64F9-4EF5-BD74-6752207C1224}"/>
              </a:ext>
            </a:extLst>
          </p:cNvPr>
          <p:cNvSpPr>
            <a:spLocks noGrp="1"/>
          </p:cNvSpPr>
          <p:nvPr>
            <p:ph idx="1"/>
          </p:nvPr>
        </p:nvSpPr>
        <p:spPr>
          <a:xfrm>
            <a:off x="534670" y="1764295"/>
            <a:ext cx="10660380" cy="4107868"/>
          </a:xfrm>
        </p:spPr>
        <p:txBody>
          <a:bodyPr>
            <a:normAutofit/>
          </a:bodyPr>
          <a:lstStyle/>
          <a:p>
            <a:pPr marL="342900" lvl="1" indent="-342900" defTabSz="1041400">
              <a:lnSpc>
                <a:spcPct val="125000"/>
              </a:lnSpc>
              <a:spcBef>
                <a:spcPct val="0"/>
              </a:spcBef>
              <a:buSzPct val="100000"/>
              <a:buFont typeface="Arial" panose="020B0604020202020204" pitchFamily="34" charset="0"/>
              <a:buChar char="•"/>
            </a:pPr>
            <a:r>
              <a:rPr lang="zh-CN" altLang="en-US" sz="2000" dirty="0">
                <a:ea typeface="宋体" panose="02010600030101010101" pitchFamily="2" charset="-122"/>
                <a:cs typeface="Times New Roman" panose="02020603050405020304" pitchFamily="18" charset="0"/>
              </a:rPr>
              <a:t>在学术研究中，</a:t>
            </a:r>
            <a:r>
              <a:rPr lang="en-US" altLang="zh-CN" sz="2000" dirty="0">
                <a:ea typeface="宋体" panose="02010600030101010101" pitchFamily="2" charset="-122"/>
                <a:cs typeface="Times New Roman" panose="02020603050405020304" pitchFamily="18" charset="0"/>
              </a:rPr>
              <a:t>PageRank</a:t>
            </a:r>
            <a:r>
              <a:rPr lang="zh-CN" altLang="en-US" sz="2000" dirty="0">
                <a:ea typeface="宋体" panose="02010600030101010101" pitchFamily="2" charset="-122"/>
                <a:cs typeface="Times New Roman" panose="02020603050405020304" pitchFamily="18" charset="0"/>
              </a:rPr>
              <a:t>和</a:t>
            </a:r>
            <a:r>
              <a:rPr lang="en-US" altLang="zh-CN" sz="2000" dirty="0" err="1">
                <a:ea typeface="宋体" panose="02010600030101010101" pitchFamily="2" charset="-122"/>
                <a:cs typeface="Times New Roman" panose="02020603050405020304" pitchFamily="18" charset="0"/>
              </a:rPr>
              <a:t>TextRank</a:t>
            </a:r>
            <a:r>
              <a:rPr lang="zh-CN" altLang="en-US" sz="2000" dirty="0">
                <a:ea typeface="宋体" panose="02010600030101010101" pitchFamily="2" charset="-122"/>
                <a:cs typeface="Times New Roman" panose="02020603050405020304" pitchFamily="18" charset="0"/>
              </a:rPr>
              <a:t>算法应用较少，具体公式不再展开</a:t>
            </a:r>
            <a:endParaRPr lang="en-US" altLang="zh-CN" sz="2000"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endParaRPr lang="en-US" altLang="zh-CN" sz="2000"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r>
              <a:rPr lang="zh-CN" altLang="en-US" sz="2000" dirty="0">
                <a:ea typeface="宋体" panose="02010600030101010101" pitchFamily="2" charset="-122"/>
                <a:cs typeface="Times New Roman" panose="02020603050405020304" pitchFamily="18" charset="0"/>
              </a:rPr>
              <a:t>可以把这两个算法应用在社交媒体意见领袖的识别上</a:t>
            </a:r>
            <a:endParaRPr lang="en-US" altLang="zh-CN" sz="2000"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endParaRPr lang="en-US" altLang="zh-CN" sz="2000"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r>
              <a:rPr lang="zh-CN" altLang="en-US" sz="2000" dirty="0">
                <a:ea typeface="宋体" panose="02010600030101010101" pitchFamily="2" charset="-122"/>
                <a:cs typeface="Times New Roman" panose="02020603050405020304" pitchFamily="18" charset="0"/>
              </a:rPr>
              <a:t>以上算法都有一个缺陷：讨论老虎和狮子的文章，可能通篇没有出现“动物”两字，但“动物”可能是概况文章主题的最恰当关键词</a:t>
            </a:r>
            <a:endParaRPr lang="en-US" altLang="zh-CN" sz="2000"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endParaRPr lang="en-US" altLang="zh-CN" sz="2000"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r>
              <a:rPr lang="en-US" altLang="zh-CN" sz="2000" dirty="0">
                <a:ea typeface="宋体" panose="02010600030101010101" pitchFamily="2" charset="-122"/>
                <a:cs typeface="Times New Roman" panose="02020603050405020304" pitchFamily="18" charset="0"/>
              </a:rPr>
              <a:t>LDA</a:t>
            </a:r>
            <a:r>
              <a:rPr lang="zh-CN" altLang="en-US" sz="2000" dirty="0">
                <a:ea typeface="宋体" panose="02010600030101010101" pitchFamily="2" charset="-122"/>
                <a:cs typeface="Times New Roman" panose="02020603050405020304" pitchFamily="18" charset="0"/>
              </a:rPr>
              <a:t>主题模型可以将文章划分为不同的主题，并用一系列关键词来概况这些主题</a:t>
            </a:r>
            <a:endParaRPr lang="en-US" altLang="zh-CN" sz="2000"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endParaRPr lang="en-US" altLang="zh-CN" sz="2000" dirty="0">
              <a:ea typeface="宋体" panose="02010600030101010101" pitchFamily="2" charset="-122"/>
              <a:cs typeface="Times New Roman" panose="02020603050405020304" pitchFamily="18" charset="0"/>
            </a:endParaRPr>
          </a:p>
          <a:p>
            <a:pPr marL="0" indent="0">
              <a:buNone/>
            </a:pPr>
            <a:endParaRPr lang="en-US" altLang="zh-CN" sz="2000" dirty="0">
              <a:latin typeface="Times New Roman" panose="02020603050405020304" pitchFamily="18" charset="0"/>
            </a:endParaRPr>
          </a:p>
          <a:p>
            <a:pPr marL="0" indent="0">
              <a:buNone/>
            </a:pPr>
            <a:endParaRPr lang="en-US" altLang="zh-CN" sz="2000" dirty="0">
              <a:latin typeface="Times New Roman" panose="02020603050405020304" pitchFamily="18" charset="0"/>
            </a:endParaRPr>
          </a:p>
        </p:txBody>
      </p:sp>
    </p:spTree>
    <p:extLst>
      <p:ext uri="{BB962C8B-B14F-4D97-AF65-F5344CB8AC3E}">
        <p14:creationId xmlns:p14="http://schemas.microsoft.com/office/powerpoint/2010/main" val="3130622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文本相似度</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39</a:t>
            </a:fld>
            <a:endParaRPr lang="zh-CN" altLang="en-US" dirty="0"/>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文本相似度</a:t>
            </a:r>
          </a:p>
        </p:txBody>
      </p:sp>
      <p:sp>
        <p:nvSpPr>
          <p:cNvPr id="9" name="内容占位符 2">
            <a:extLst>
              <a:ext uri="{FF2B5EF4-FFF2-40B4-BE49-F238E27FC236}">
                <a16:creationId xmlns:a16="http://schemas.microsoft.com/office/drawing/2014/main" id="{68F1C92D-0B96-45E8-9917-7D6A0DDAFB06}"/>
              </a:ext>
            </a:extLst>
          </p:cNvPr>
          <p:cNvSpPr>
            <a:spLocks noGrp="1"/>
          </p:cNvSpPr>
          <p:nvPr>
            <p:ph idx="1"/>
          </p:nvPr>
        </p:nvSpPr>
        <p:spPr>
          <a:xfrm>
            <a:off x="550822" y="1652385"/>
            <a:ext cx="10644228" cy="4441594"/>
          </a:xfrm>
        </p:spPr>
        <p:txBody>
          <a:bodyPr>
            <a:normAutofit/>
          </a:bodyPr>
          <a:lstStyle/>
          <a:p>
            <a:pPr marL="342900" lvl="1" indent="-342900" defTabSz="1041400">
              <a:lnSpc>
                <a:spcPct val="125000"/>
              </a:lnSpc>
              <a:spcBef>
                <a:spcPct val="0"/>
              </a:spcBef>
              <a:buSzPct val="100000"/>
              <a:buFont typeface="Arial" panose="020B0604020202020204" pitchFamily="34" charset="0"/>
              <a:buChar char="•"/>
            </a:pPr>
            <a:r>
              <a:rPr lang="zh-CN" altLang="en-US" sz="2000" dirty="0">
                <a:ea typeface="宋体" panose="02010600030101010101" pitchFamily="2" charset="-122"/>
                <a:cs typeface="Times New Roman" panose="02020603050405020304" pitchFamily="18" charset="0"/>
              </a:rPr>
              <a:t>文本相似度被用来衡量文本间的差异和共性，是这些技术任务的核心环节</a:t>
            </a:r>
            <a:endParaRPr lang="en-US" altLang="zh-CN" sz="2000"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endParaRPr lang="en-US" altLang="zh-CN" sz="2000"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r>
              <a:rPr lang="zh-CN" altLang="en-US" sz="2000" dirty="0">
                <a:ea typeface="宋体" panose="02010600030101010101" pitchFamily="2" charset="-122"/>
                <a:cs typeface="Times New Roman" panose="02020603050405020304" pitchFamily="18" charset="0"/>
              </a:rPr>
              <a:t>文本相似度主要被应用在词义消歧、抽取式自动摘要、机器翻译自动评估、数据库的模式匹配及语义异构问题、论文抄袭检测等研究议题。</a:t>
            </a:r>
            <a:endParaRPr lang="en-US" altLang="zh-CN" sz="2000"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endParaRPr lang="en-US" altLang="zh-CN" sz="2000" dirty="0">
              <a:ea typeface="宋体" panose="02010600030101010101" pitchFamily="2" charset="-122"/>
              <a:cs typeface="Times New Roman" panose="02020603050405020304" pitchFamily="18" charset="0"/>
            </a:endParaRPr>
          </a:p>
          <a:p>
            <a:pPr marL="342900" lvl="1" indent="-342900" defTabSz="1041400">
              <a:lnSpc>
                <a:spcPct val="125000"/>
              </a:lnSpc>
              <a:spcBef>
                <a:spcPct val="0"/>
              </a:spcBef>
              <a:buSzPct val="100000"/>
              <a:buFont typeface="Arial" panose="020B0604020202020204" pitchFamily="34" charset="0"/>
              <a:buChar char="•"/>
            </a:pPr>
            <a:r>
              <a:rPr lang="zh-CN" altLang="en-US" sz="2000" dirty="0">
                <a:ea typeface="宋体" panose="02010600030101010101" pitchFamily="2" charset="-122"/>
                <a:cs typeface="Times New Roman" panose="02020603050405020304" pitchFamily="18" charset="0"/>
              </a:rPr>
              <a:t>文本相似度主要被划分为词汇（</a:t>
            </a:r>
            <a:r>
              <a:rPr lang="en-US" altLang="zh-CN" sz="2000" dirty="0">
                <a:ea typeface="宋体" panose="02010600030101010101" pitchFamily="2" charset="-122"/>
                <a:cs typeface="Times New Roman" panose="02020603050405020304" pitchFamily="18" charset="0"/>
              </a:rPr>
              <a:t>Lexically</a:t>
            </a:r>
            <a:r>
              <a:rPr lang="zh-CN" altLang="en-US" sz="2000" dirty="0">
                <a:ea typeface="宋体" panose="02010600030101010101" pitchFamily="2" charset="-122"/>
                <a:cs typeface="Times New Roman" panose="02020603050405020304" pitchFamily="18" charset="0"/>
              </a:rPr>
              <a:t>）相似度和语义（</a:t>
            </a:r>
            <a:r>
              <a:rPr lang="en-US" altLang="zh-CN" sz="2000" dirty="0">
                <a:ea typeface="宋体" panose="02010600030101010101" pitchFamily="2" charset="-122"/>
                <a:cs typeface="Times New Roman" panose="02020603050405020304" pitchFamily="18" charset="0"/>
              </a:rPr>
              <a:t>Semantically</a:t>
            </a:r>
            <a:r>
              <a:rPr lang="zh-CN" altLang="en-US" sz="2000" dirty="0">
                <a:ea typeface="宋体" panose="02010600030101010101" pitchFamily="2" charset="-122"/>
                <a:cs typeface="Times New Roman" panose="02020603050405020304" pitchFamily="18" charset="0"/>
              </a:rPr>
              <a:t>）相似度两大类，前者主要是基于字符串匹配的相似度比较，属于不包含予语义信息的算法，后者则包括内容、语法、上下文语境等多种层面信息的算法。</a:t>
            </a:r>
            <a:endParaRPr lang="en-US" altLang="zh-CN" sz="2000" dirty="0">
              <a:ea typeface="宋体" panose="02010600030101010101" pitchFamily="2" charset="-122"/>
              <a:cs typeface="Times New Roman" panose="02020603050405020304" pitchFamily="18" charset="0"/>
            </a:endParaRPr>
          </a:p>
          <a:p>
            <a:endParaRPr lang="zh-CN" altLang="en-US" sz="2000" dirty="0"/>
          </a:p>
        </p:txBody>
      </p:sp>
    </p:spTree>
    <p:extLst>
      <p:ext uri="{BB962C8B-B14F-4D97-AF65-F5344CB8AC3E}">
        <p14:creationId xmlns:p14="http://schemas.microsoft.com/office/powerpoint/2010/main" val="434231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3C9F9-6A18-2A0D-153B-0AE33B699DD7}"/>
            </a:ext>
          </a:extLst>
        </p:cNvPr>
        <p:cNvGrpSpPr/>
        <p:nvPr/>
      </p:nvGrpSpPr>
      <p:grpSpPr>
        <a:xfrm>
          <a:off x="0" y="0"/>
          <a:ext cx="0" cy="0"/>
          <a:chOff x="0" y="0"/>
          <a:chExt cx="0" cy="0"/>
        </a:xfrm>
      </p:grpSpPr>
      <p:sp>
        <p:nvSpPr>
          <p:cNvPr id="7170" name="文本框 4">
            <a:extLst>
              <a:ext uri="{FF2B5EF4-FFF2-40B4-BE49-F238E27FC236}">
                <a16:creationId xmlns:a16="http://schemas.microsoft.com/office/drawing/2014/main" id="{973E516A-3D6E-EF84-C23E-C95AA9749B4D}"/>
              </a:ext>
            </a:extLst>
          </p:cNvPr>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社交媒体是去中心化的信息来源</a:t>
            </a:r>
          </a:p>
        </p:txBody>
      </p:sp>
      <p:pic>
        <p:nvPicPr>
          <p:cNvPr id="7171" name="Picture 3">
            <a:extLst>
              <a:ext uri="{FF2B5EF4-FFF2-40B4-BE49-F238E27FC236}">
                <a16:creationId xmlns:a16="http://schemas.microsoft.com/office/drawing/2014/main" id="{783BFD0E-B07A-1F71-D16B-3BAA08E8E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a:extLst>
              <a:ext uri="{FF2B5EF4-FFF2-40B4-BE49-F238E27FC236}">
                <a16:creationId xmlns:a16="http://schemas.microsoft.com/office/drawing/2014/main" id="{0EA78E39-F112-5D65-6975-E8BCA6B57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a:extLst>
              <a:ext uri="{FF2B5EF4-FFF2-40B4-BE49-F238E27FC236}">
                <a16:creationId xmlns:a16="http://schemas.microsoft.com/office/drawing/2014/main" id="{C8BFDEE8-301A-58B6-6D4A-F56F8F1429E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a:t>
            </a:fld>
            <a:endParaRPr lang="zh-CN" altLang="en-US"/>
          </a:p>
        </p:txBody>
      </p:sp>
      <p:sp>
        <p:nvSpPr>
          <p:cNvPr id="4" name="内容占位符 2">
            <a:extLst>
              <a:ext uri="{FF2B5EF4-FFF2-40B4-BE49-F238E27FC236}">
                <a16:creationId xmlns:a16="http://schemas.microsoft.com/office/drawing/2014/main" id="{41B6F63B-BD40-76A4-364F-39026C2F6F73}"/>
              </a:ext>
            </a:extLst>
          </p:cNvPr>
          <p:cNvSpPr>
            <a:spLocks noGrp="1"/>
          </p:cNvSpPr>
          <p:nvPr/>
        </p:nvSpPr>
        <p:spPr bwMode="auto">
          <a:xfrm>
            <a:off x="406811" y="1166288"/>
            <a:ext cx="8730960" cy="452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baseline="0">
                <a:solidFill>
                  <a:schemeClr val="tx1"/>
                </a:solidFill>
                <a:latin typeface="Times New Roman" panose="02020603050405020304" pitchFamily="18" charset="0"/>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baseline="0">
                <a:solidFill>
                  <a:schemeClr val="tx1"/>
                </a:solidFill>
                <a:latin typeface="Times New Roman" panose="02020603050405020304" pitchFamily="18" charset="0"/>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baseline="0">
                <a:solidFill>
                  <a:schemeClr val="tx1"/>
                </a:solidFill>
                <a:latin typeface="Times New Roman" panose="02020603050405020304" pitchFamily="18" charset="0"/>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baseline="0">
                <a:solidFill>
                  <a:schemeClr val="tx1"/>
                </a:solidFill>
                <a:latin typeface="Times New Roman" panose="02020603050405020304" pitchFamily="18" charset="0"/>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baseline="0">
                <a:solidFill>
                  <a:schemeClr val="tx1"/>
                </a:solidFill>
                <a:latin typeface="Times New Roman" panose="02020603050405020304" pitchFamily="18" charset="0"/>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nSpc>
                <a:spcPct val="160000"/>
              </a:lnSpc>
              <a:buSzPct val="100000"/>
              <a:buFont typeface="Wingdings" panose="05000000000000000000" pitchFamily="2" charset="2"/>
              <a:buChar char="Ø"/>
            </a:pPr>
            <a:r>
              <a:rPr lang="zh-CN" altLang="en-US" sz="2600" b="1" dirty="0">
                <a:latin typeface="楷体" panose="02010609060101010101" pitchFamily="49" charset="-122"/>
                <a:ea typeface="楷体" panose="02010609060101010101" pitchFamily="49" charset="-122"/>
              </a:rPr>
              <a:t>社交媒体能中和一下传统媒体的积极态度</a:t>
            </a:r>
          </a:p>
          <a:p>
            <a:endParaRPr lang="en-US" altLang="zh-CN" sz="2177" dirty="0"/>
          </a:p>
        </p:txBody>
      </p:sp>
      <p:pic>
        <p:nvPicPr>
          <p:cNvPr id="5" name="内容占位符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98866" y="1968884"/>
            <a:ext cx="8798376" cy="3135636"/>
          </a:xfrm>
        </p:spPr>
      </p:pic>
      <p:sp>
        <p:nvSpPr>
          <p:cNvPr id="7" name="矩形 6"/>
          <p:cNvSpPr/>
          <p:nvPr/>
        </p:nvSpPr>
        <p:spPr>
          <a:xfrm>
            <a:off x="838841" y="5240463"/>
            <a:ext cx="10152705" cy="594906"/>
          </a:xfrm>
          <a:prstGeom prst="rect">
            <a:avLst/>
          </a:prstGeom>
        </p:spPr>
        <p:txBody>
          <a:bodyPr wrap="square">
            <a:spAutoFit/>
          </a:bodyPr>
          <a:lstStyle/>
          <a:p>
            <a:pPr algn="just">
              <a:spcAft>
                <a:spcPts val="544"/>
              </a:spcAft>
            </a:pPr>
            <a:r>
              <a:rPr lang="en-US" altLang="zh-CN" sz="1633" kern="100" dirty="0">
                <a:latin typeface="Times New Roman" panose="02020603050405020304" pitchFamily="18" charset="0"/>
                <a:ea typeface="仿宋" panose="02010609060101010101" pitchFamily="49" charset="-122"/>
              </a:rPr>
              <a:t>Wang, E., Wong, T. J., and Zhang, T., “Do Chinese Social Media Delineate the Optimistic Bias of Traditional Media?”, Working Paper, 2019.</a:t>
            </a:r>
            <a:endParaRPr lang="zh-CN" altLang="zh-CN" sz="1633" kern="100" dirty="0">
              <a:latin typeface="Times New Roman" panose="02020603050405020304" pitchFamily="18" charset="0"/>
            </a:endParaRPr>
          </a:p>
        </p:txBody>
      </p:sp>
    </p:spTree>
    <p:extLst>
      <p:ext uri="{BB962C8B-B14F-4D97-AF65-F5344CB8AC3E}">
        <p14:creationId xmlns:p14="http://schemas.microsoft.com/office/powerpoint/2010/main" val="2442843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文本相似度</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40</a:t>
            </a:fld>
            <a:endParaRPr lang="zh-CN" altLang="en-US" dirty="0"/>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文本相似度</a:t>
            </a:r>
          </a:p>
        </p:txBody>
      </p:sp>
      <mc:AlternateContent xmlns:mc="http://schemas.openxmlformats.org/markup-compatibility/2006" xmlns:a14="http://schemas.microsoft.com/office/drawing/2010/main">
        <mc:Choice Requires="a14">
          <p:sp>
            <p:nvSpPr>
              <p:cNvPr id="10" name="内容占位符 2">
                <a:extLst>
                  <a:ext uri="{FF2B5EF4-FFF2-40B4-BE49-F238E27FC236}">
                    <a16:creationId xmlns:a16="http://schemas.microsoft.com/office/drawing/2014/main" id="{D7FD1513-19FA-4E94-9F32-E432614C79C8}"/>
                  </a:ext>
                </a:extLst>
              </p:cNvPr>
              <p:cNvSpPr>
                <a:spLocks noGrp="1"/>
              </p:cNvSpPr>
              <p:nvPr>
                <p:ph idx="1"/>
              </p:nvPr>
            </p:nvSpPr>
            <p:spPr>
              <a:xfrm>
                <a:off x="530674" y="1588432"/>
                <a:ext cx="10664376" cy="4769506"/>
              </a:xfrm>
            </p:spPr>
            <p:txBody>
              <a:bodyPr>
                <a:noAutofit/>
              </a:bodyPr>
              <a:lstStyle/>
              <a:p>
                <a:r>
                  <a:rPr lang="zh-CN" altLang="en-US" sz="2000" dirty="0">
                    <a:cs typeface="Times New Roman" panose="02020603050405020304" pitchFamily="18" charset="0"/>
                  </a:rPr>
                  <a:t>有两个对象</a:t>
                </a:r>
                <a:r>
                  <a:rPr lang="en-US" altLang="zh-CN" sz="2000" dirty="0">
                    <a:cs typeface="Times New Roman" panose="02020603050405020304" pitchFamily="18" charset="0"/>
                  </a:rPr>
                  <a:t>X</a:t>
                </a:r>
                <a:r>
                  <a:rPr lang="zh-CN" altLang="en-US" sz="2000" dirty="0">
                    <a:cs typeface="Times New Roman" panose="02020603050405020304" pitchFamily="18" charset="0"/>
                  </a:rPr>
                  <a:t>、</a:t>
                </a:r>
                <a:r>
                  <a:rPr lang="en-US" altLang="zh-CN" sz="2000" dirty="0">
                    <a:cs typeface="Times New Roman" panose="02020603050405020304" pitchFamily="18" charset="0"/>
                  </a:rPr>
                  <a:t>Y</a:t>
                </a:r>
                <a:r>
                  <a:rPr lang="zh-CN" altLang="en-US" sz="2000" dirty="0">
                    <a:cs typeface="Times New Roman" panose="02020603050405020304" pitchFamily="18" charset="0"/>
                  </a:rPr>
                  <a:t>，都包含</a:t>
                </a:r>
                <a:r>
                  <a:rPr lang="en-US" altLang="zh-CN" sz="2000" dirty="0">
                    <a:cs typeface="Times New Roman" panose="02020603050405020304" pitchFamily="18" charset="0"/>
                  </a:rPr>
                  <a:t>N</a:t>
                </a:r>
                <a:r>
                  <a:rPr lang="zh-CN" altLang="en-US" sz="2000" dirty="0">
                    <a:cs typeface="Times New Roman" panose="02020603050405020304" pitchFamily="18" charset="0"/>
                  </a:rPr>
                  <a:t>维特征，</a:t>
                </a:r>
                <a14:m>
                  <m:oMath xmlns:m="http://schemas.openxmlformats.org/officeDocument/2006/math">
                    <m:r>
                      <a:rPr lang="en-US" altLang="zh-CN" sz="2000">
                        <a:latin typeface="Cambria Math" panose="02040503050406030204" pitchFamily="18" charset="0"/>
                        <a:cs typeface="Times New Roman" panose="02020603050405020304" pitchFamily="18" charset="0"/>
                      </a:rPr>
                      <m:t>𝑋</m:t>
                    </m:r>
                    <m:r>
                      <a:rPr lang="en-US" altLang="zh-CN" sz="2000">
                        <a:latin typeface="Cambria Math" panose="02040503050406030204" pitchFamily="18" charset="0"/>
                        <a:cs typeface="Times New Roman" panose="02020603050405020304" pitchFamily="18" charset="0"/>
                      </a:rPr>
                      <m:t>=</m:t>
                    </m:r>
                    <m:d>
                      <m:dPr>
                        <m:ctrlPr>
                          <a:rPr lang="en-US" altLang="zh-CN" sz="2000" i="1">
                            <a:latin typeface="Cambria Math" panose="02040503050406030204" pitchFamily="18" charset="0"/>
                            <a:cs typeface="Times New Roman" panose="02020603050405020304" pitchFamily="18" charset="0"/>
                          </a:rPr>
                        </m:ctrlPr>
                      </m:dPr>
                      <m:e>
                        <m:sSub>
                          <m:sSubPr>
                            <m:ctrlPr>
                              <a:rPr lang="en-US" altLang="zh-CN" sz="2000" i="1">
                                <a:latin typeface="Cambria Math" panose="02040503050406030204" pitchFamily="18" charset="0"/>
                                <a:cs typeface="Times New Roman" panose="02020603050405020304" pitchFamily="18" charset="0"/>
                              </a:rPr>
                            </m:ctrlPr>
                          </m:sSubPr>
                          <m:e>
                            <m:r>
                              <a:rPr lang="en-US" altLang="zh-CN" sz="2000">
                                <a:latin typeface="Cambria Math" panose="02040503050406030204" pitchFamily="18" charset="0"/>
                                <a:cs typeface="Times New Roman" panose="02020603050405020304" pitchFamily="18" charset="0"/>
                              </a:rPr>
                              <m:t>𝑥</m:t>
                            </m:r>
                          </m:e>
                          <m:sub>
                            <m:r>
                              <a:rPr lang="en-US" altLang="zh-CN" sz="2000">
                                <a:latin typeface="Cambria Math" panose="02040503050406030204" pitchFamily="18" charset="0"/>
                                <a:cs typeface="Times New Roman" panose="02020603050405020304" pitchFamily="18" charset="0"/>
                              </a:rPr>
                              <m:t>1</m:t>
                            </m:r>
                          </m:sub>
                        </m:sSub>
                        <m:r>
                          <a:rPr lang="en-US" altLang="zh-CN" sz="2000">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a:latin typeface="Cambria Math" panose="02040503050406030204" pitchFamily="18" charset="0"/>
                                <a:cs typeface="Times New Roman" panose="02020603050405020304" pitchFamily="18" charset="0"/>
                              </a:rPr>
                              <m:t>𝑥</m:t>
                            </m:r>
                          </m:e>
                          <m:sub>
                            <m:r>
                              <a:rPr lang="en-US" altLang="zh-CN" sz="2000">
                                <a:latin typeface="Cambria Math" panose="02040503050406030204" pitchFamily="18" charset="0"/>
                                <a:cs typeface="Times New Roman" panose="02020603050405020304" pitchFamily="18" charset="0"/>
                              </a:rPr>
                              <m:t>2</m:t>
                            </m:r>
                          </m:sub>
                        </m:sSub>
                        <m:r>
                          <a:rPr lang="en-US" altLang="zh-CN" sz="2000">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a:latin typeface="Cambria Math" panose="02040503050406030204" pitchFamily="18" charset="0"/>
                                <a:cs typeface="Times New Roman" panose="02020603050405020304" pitchFamily="18" charset="0"/>
                              </a:rPr>
                              <m:t>𝑥</m:t>
                            </m:r>
                          </m:e>
                          <m:sub>
                            <m:r>
                              <a:rPr lang="en-US" altLang="zh-CN" sz="2000">
                                <a:latin typeface="Cambria Math" panose="02040503050406030204" pitchFamily="18" charset="0"/>
                                <a:cs typeface="Times New Roman" panose="02020603050405020304" pitchFamily="18" charset="0"/>
                              </a:rPr>
                              <m:t>3</m:t>
                            </m:r>
                          </m:sub>
                        </m:sSub>
                        <m:r>
                          <a:rPr lang="en-US" altLang="zh-CN" sz="2000">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a:latin typeface="Cambria Math" panose="02040503050406030204" pitchFamily="18" charset="0"/>
                                <a:cs typeface="Times New Roman" panose="02020603050405020304" pitchFamily="18" charset="0"/>
                              </a:rPr>
                              <m:t>𝑥</m:t>
                            </m:r>
                          </m:e>
                          <m:sub>
                            <m:r>
                              <a:rPr lang="en-US" altLang="zh-CN" sz="2000">
                                <a:latin typeface="Cambria Math" panose="02040503050406030204" pitchFamily="18" charset="0"/>
                                <a:cs typeface="Times New Roman" panose="02020603050405020304" pitchFamily="18" charset="0"/>
                              </a:rPr>
                              <m:t>𝑛</m:t>
                            </m:r>
                          </m:sub>
                        </m:sSub>
                      </m:e>
                    </m:d>
                  </m:oMath>
                </a14:m>
                <a:r>
                  <a:rPr lang="zh-CN" altLang="en-US" sz="2000" dirty="0">
                    <a:cs typeface="Times New Roman" panose="02020603050405020304" pitchFamily="18" charset="0"/>
                  </a:rPr>
                  <a:t>，</a:t>
                </a:r>
                <a14:m>
                  <m:oMath xmlns:m="http://schemas.openxmlformats.org/officeDocument/2006/math">
                    <m:r>
                      <a:rPr lang="en-US" altLang="zh-CN" sz="2000" dirty="0">
                        <a:latin typeface="Cambria Math" panose="02040503050406030204" pitchFamily="18" charset="0"/>
                        <a:cs typeface="Times New Roman" panose="02020603050405020304" pitchFamily="18" charset="0"/>
                      </a:rPr>
                      <m:t>𝑌</m:t>
                    </m:r>
                    <m:r>
                      <a:rPr lang="en-US" altLang="zh-CN" sz="2000" dirty="0">
                        <a:latin typeface="Cambria Math" panose="02040503050406030204" pitchFamily="18" charset="0"/>
                        <a:cs typeface="Times New Roman" panose="02020603050405020304" pitchFamily="18" charset="0"/>
                      </a:rPr>
                      <m:t>=(</m:t>
                    </m:r>
                    <m:sSub>
                      <m:sSubPr>
                        <m:ctrlPr>
                          <a:rPr lang="en-US" altLang="zh-CN" sz="2000" i="1" dirty="0">
                            <a:latin typeface="Cambria Math" panose="02040503050406030204" pitchFamily="18" charset="0"/>
                            <a:cs typeface="Times New Roman" panose="02020603050405020304" pitchFamily="18" charset="0"/>
                          </a:rPr>
                        </m:ctrlPr>
                      </m:sSubPr>
                      <m:e>
                        <m:r>
                          <a:rPr lang="en-US" altLang="zh-CN" sz="2000" dirty="0">
                            <a:latin typeface="Cambria Math" panose="02040503050406030204" pitchFamily="18" charset="0"/>
                            <a:cs typeface="Times New Roman" panose="02020603050405020304" pitchFamily="18" charset="0"/>
                          </a:rPr>
                          <m:t>𝑦</m:t>
                        </m:r>
                      </m:e>
                      <m:sub>
                        <m:r>
                          <a:rPr lang="en-US" altLang="zh-CN" sz="2000" dirty="0">
                            <a:latin typeface="Cambria Math" panose="02040503050406030204" pitchFamily="18" charset="0"/>
                            <a:cs typeface="Times New Roman" panose="02020603050405020304" pitchFamily="18" charset="0"/>
                          </a:rPr>
                          <m:t>1</m:t>
                        </m:r>
                      </m:sub>
                    </m:sSub>
                    <m:r>
                      <a:rPr lang="en-US" altLang="zh-CN" sz="2000" dirty="0">
                        <a:latin typeface="Cambria Math" panose="02040503050406030204" pitchFamily="18" charset="0"/>
                        <a:cs typeface="Times New Roman" panose="02020603050405020304" pitchFamily="18" charset="0"/>
                      </a:rPr>
                      <m:t>,</m:t>
                    </m:r>
                    <m:sSub>
                      <m:sSubPr>
                        <m:ctrlPr>
                          <a:rPr lang="en-US" altLang="zh-CN" sz="2000" i="1" dirty="0">
                            <a:latin typeface="Cambria Math" panose="02040503050406030204" pitchFamily="18" charset="0"/>
                            <a:cs typeface="Times New Roman" panose="02020603050405020304" pitchFamily="18" charset="0"/>
                          </a:rPr>
                        </m:ctrlPr>
                      </m:sSubPr>
                      <m:e>
                        <m:r>
                          <a:rPr lang="en-US" altLang="zh-CN" sz="2000" dirty="0">
                            <a:latin typeface="Cambria Math" panose="02040503050406030204" pitchFamily="18" charset="0"/>
                            <a:cs typeface="Times New Roman" panose="02020603050405020304" pitchFamily="18" charset="0"/>
                          </a:rPr>
                          <m:t>𝑦</m:t>
                        </m:r>
                      </m:e>
                      <m:sub>
                        <m:r>
                          <a:rPr lang="en-US" altLang="zh-CN" sz="2000" dirty="0">
                            <a:latin typeface="Cambria Math" panose="02040503050406030204" pitchFamily="18" charset="0"/>
                            <a:cs typeface="Times New Roman" panose="02020603050405020304" pitchFamily="18" charset="0"/>
                          </a:rPr>
                          <m:t>2</m:t>
                        </m:r>
                      </m:sub>
                    </m:sSub>
                    <m:r>
                      <a:rPr lang="en-US" altLang="zh-CN" sz="2000" dirty="0">
                        <a:latin typeface="Cambria Math" panose="02040503050406030204" pitchFamily="18" charset="0"/>
                        <a:cs typeface="Times New Roman" panose="02020603050405020304" pitchFamily="18" charset="0"/>
                      </a:rPr>
                      <m:t>,</m:t>
                    </m:r>
                    <m:sSub>
                      <m:sSubPr>
                        <m:ctrlPr>
                          <a:rPr lang="en-US" altLang="zh-CN" sz="2000" i="1" dirty="0">
                            <a:latin typeface="Cambria Math" panose="02040503050406030204" pitchFamily="18" charset="0"/>
                            <a:cs typeface="Times New Roman" panose="02020603050405020304" pitchFamily="18" charset="0"/>
                          </a:rPr>
                        </m:ctrlPr>
                      </m:sSubPr>
                      <m:e>
                        <m:r>
                          <a:rPr lang="en-US" altLang="zh-CN" sz="2000" dirty="0">
                            <a:latin typeface="Cambria Math" panose="02040503050406030204" pitchFamily="18" charset="0"/>
                            <a:cs typeface="Times New Roman" panose="02020603050405020304" pitchFamily="18" charset="0"/>
                          </a:rPr>
                          <m:t>𝑦</m:t>
                        </m:r>
                      </m:e>
                      <m:sub>
                        <m:r>
                          <a:rPr lang="en-US" altLang="zh-CN" sz="2000" dirty="0">
                            <a:latin typeface="Cambria Math" panose="02040503050406030204" pitchFamily="18" charset="0"/>
                            <a:cs typeface="Times New Roman" panose="02020603050405020304" pitchFamily="18" charset="0"/>
                          </a:rPr>
                          <m:t>3</m:t>
                        </m:r>
                      </m:sub>
                    </m:sSub>
                    <m:r>
                      <a:rPr lang="en-US" altLang="zh-CN" sz="2000" dirty="0">
                        <a:latin typeface="Cambria Math" panose="02040503050406030204" pitchFamily="18" charset="0"/>
                        <a:cs typeface="Times New Roman" panose="02020603050405020304" pitchFamily="18" charset="0"/>
                      </a:rPr>
                      <m:t>,⋯</m:t>
                    </m:r>
                    <m:sSub>
                      <m:sSubPr>
                        <m:ctrlPr>
                          <a:rPr lang="en-US" altLang="zh-CN" sz="2000" i="1" dirty="0">
                            <a:latin typeface="Cambria Math" panose="02040503050406030204" pitchFamily="18" charset="0"/>
                            <a:cs typeface="Times New Roman" panose="02020603050405020304" pitchFamily="18" charset="0"/>
                          </a:rPr>
                        </m:ctrlPr>
                      </m:sSubPr>
                      <m:e>
                        <m:r>
                          <a:rPr lang="en-US" altLang="zh-CN" sz="2000" dirty="0">
                            <a:latin typeface="Cambria Math" panose="02040503050406030204" pitchFamily="18" charset="0"/>
                            <a:cs typeface="Times New Roman" panose="02020603050405020304" pitchFamily="18" charset="0"/>
                          </a:rPr>
                          <m:t>𝑦</m:t>
                        </m:r>
                      </m:e>
                      <m:sub>
                        <m:r>
                          <a:rPr lang="en-US" altLang="zh-CN" sz="2000" dirty="0">
                            <a:latin typeface="Cambria Math" panose="02040503050406030204" pitchFamily="18" charset="0"/>
                            <a:cs typeface="Times New Roman" panose="02020603050405020304" pitchFamily="18" charset="0"/>
                          </a:rPr>
                          <m:t>𝑛</m:t>
                        </m:r>
                      </m:sub>
                    </m:sSub>
                    <m:r>
                      <a:rPr lang="en-US" altLang="zh-CN" sz="2000" dirty="0">
                        <a:latin typeface="Cambria Math" panose="02040503050406030204" pitchFamily="18" charset="0"/>
                        <a:cs typeface="Times New Roman" panose="02020603050405020304" pitchFamily="18" charset="0"/>
                      </a:rPr>
                      <m:t>)</m:t>
                    </m:r>
                  </m:oMath>
                </a14:m>
                <a:endParaRPr lang="en-US" altLang="zh-CN" sz="2000" dirty="0">
                  <a:cs typeface="Times New Roman" panose="02020603050405020304" pitchFamily="18" charset="0"/>
                </a:endParaRPr>
              </a:p>
              <a:p>
                <a:endParaRPr lang="en-US" altLang="zh-CN" sz="2000" b="1" dirty="0">
                  <a:latin typeface="Times New Roman" panose="02020603050405020304" pitchFamily="18" charset="0"/>
                  <a:cs typeface="Times New Roman" panose="02020603050405020304" pitchFamily="18" charset="0"/>
                </a:endParaRPr>
              </a:p>
              <a:p>
                <a:r>
                  <a:rPr lang="zh-CN" altLang="en-US" sz="2000" b="1" dirty="0">
                    <a:latin typeface="Times New Roman" panose="02020603050405020304" pitchFamily="18" charset="0"/>
                    <a:cs typeface="Times New Roman" panose="02020603050405020304" pitchFamily="18" charset="0"/>
                  </a:rPr>
                  <a:t>欧式距离</a:t>
                </a:r>
                <a:endParaRPr lang="en-US" altLang="zh-CN" sz="2000" b="1" dirty="0">
                  <a:latin typeface="Times New Roman" panose="02020603050405020304" pitchFamily="18" charset="0"/>
                  <a:cs typeface="Times New Roman" panose="02020603050405020304" pitchFamily="18" charset="0"/>
                </a:endParaRPr>
              </a:p>
              <a:p>
                <a:pPr marL="0" indent="0">
                  <a:buNone/>
                </a:pPr>
                <a:r>
                  <a:rPr lang="en-US" altLang="zh-CN" sz="2000"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2000" i="1">
                        <a:latin typeface="Cambria Math" panose="02040503050406030204" pitchFamily="18" charset="0"/>
                        <a:cs typeface="Times New Roman" panose="02020603050405020304" pitchFamily="18" charset="0"/>
                      </a:rPr>
                      <m:t>𝑑</m:t>
                    </m:r>
                    <m:r>
                      <a:rPr lang="en-US" altLang="zh-CN" sz="2000" i="1">
                        <a:latin typeface="Cambria Math" panose="02040503050406030204" pitchFamily="18" charset="0"/>
                        <a:cs typeface="Times New Roman" panose="02020603050405020304" pitchFamily="18" charset="0"/>
                      </a:rPr>
                      <m:t>=</m:t>
                    </m:r>
                    <m:rad>
                      <m:radPr>
                        <m:degHide m:val="on"/>
                        <m:ctrlPr>
                          <a:rPr lang="en-US" altLang="zh-CN" sz="2000" i="1">
                            <a:latin typeface="Cambria Math" panose="02040503050406030204" pitchFamily="18" charset="0"/>
                            <a:cs typeface="Times New Roman" panose="02020603050405020304" pitchFamily="18" charset="0"/>
                          </a:rPr>
                        </m:ctrlPr>
                      </m:radPr>
                      <m:deg/>
                      <m:e>
                        <m:nary>
                          <m:naryPr>
                            <m:chr m:val="∑"/>
                            <m:ctrlPr>
                              <a:rPr lang="en-US" altLang="zh-CN" sz="2000" i="1">
                                <a:latin typeface="Cambria Math" panose="02040503050406030204" pitchFamily="18" charset="0"/>
                                <a:cs typeface="Times New Roman" panose="02020603050405020304" pitchFamily="18" charset="0"/>
                              </a:rPr>
                            </m:ctrlPr>
                          </m:naryPr>
                          <m:sub>
                            <m:r>
                              <m:rPr>
                                <m:brk m:alnAt="23"/>
                              </m:rPr>
                              <a:rPr lang="en-US" altLang="zh-CN" sz="2000" i="1">
                                <a:latin typeface="Cambria Math" panose="02040503050406030204" pitchFamily="18" charset="0"/>
                                <a:cs typeface="Times New Roman" panose="02020603050405020304" pitchFamily="18" charset="0"/>
                              </a:rPr>
                              <m:t>𝑖</m:t>
                            </m:r>
                            <m:r>
                              <a:rPr lang="en-US" altLang="zh-CN" sz="2000" i="1">
                                <a:latin typeface="Cambria Math" panose="02040503050406030204" pitchFamily="18" charset="0"/>
                                <a:cs typeface="Times New Roman" panose="02020603050405020304" pitchFamily="18" charset="0"/>
                              </a:rPr>
                              <m:t>=1</m:t>
                            </m:r>
                          </m:sub>
                          <m:sup>
                            <m:r>
                              <a:rPr lang="en-US" altLang="zh-CN" sz="2000" i="1">
                                <a:latin typeface="Cambria Math" panose="02040503050406030204" pitchFamily="18" charset="0"/>
                                <a:cs typeface="Times New Roman" panose="02020603050405020304" pitchFamily="18" charset="0"/>
                              </a:rPr>
                              <m:t>𝑛</m:t>
                            </m:r>
                          </m:sup>
                          <m:e>
                            <m:sSup>
                              <m:sSupPr>
                                <m:ctrlPr>
                                  <a:rPr lang="en-US" altLang="zh-CN" sz="2000" i="1">
                                    <a:latin typeface="Cambria Math" panose="02040503050406030204" pitchFamily="18" charset="0"/>
                                    <a:cs typeface="Times New Roman" panose="02020603050405020304" pitchFamily="18" charset="0"/>
                                  </a:rPr>
                                </m:ctrlPr>
                              </m:sSupPr>
                              <m:e>
                                <m:r>
                                  <a:rPr lang="en-US" altLang="zh-CN" sz="2000" i="1">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𝑥</m:t>
                                    </m:r>
                                  </m:e>
                                  <m:sub>
                                    <m:r>
                                      <a:rPr lang="en-US" altLang="zh-CN" sz="2000" i="1">
                                        <a:latin typeface="Cambria Math" panose="02040503050406030204" pitchFamily="18" charset="0"/>
                                        <a:cs typeface="Times New Roman" panose="02020603050405020304" pitchFamily="18" charset="0"/>
                                      </a:rPr>
                                      <m:t>𝑖</m:t>
                                    </m:r>
                                  </m:sub>
                                </m:sSub>
                                <m:r>
                                  <a:rPr lang="en-US" altLang="zh-CN" sz="2000" i="1">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𝑦</m:t>
                                    </m:r>
                                  </m:e>
                                  <m:sub>
                                    <m:r>
                                      <a:rPr lang="en-US" altLang="zh-CN" sz="2000" i="1">
                                        <a:latin typeface="Cambria Math" panose="02040503050406030204" pitchFamily="18" charset="0"/>
                                        <a:cs typeface="Times New Roman" panose="02020603050405020304" pitchFamily="18" charset="0"/>
                                      </a:rPr>
                                      <m:t>𝑖</m:t>
                                    </m:r>
                                  </m:sub>
                                </m:sSub>
                                <m:r>
                                  <a:rPr lang="en-US" altLang="zh-CN" sz="2000" i="1">
                                    <a:latin typeface="Cambria Math" panose="02040503050406030204" pitchFamily="18" charset="0"/>
                                    <a:cs typeface="Times New Roman" panose="02020603050405020304" pitchFamily="18" charset="0"/>
                                  </a:rPr>
                                  <m:t>)</m:t>
                                </m:r>
                              </m:e>
                              <m:sup>
                                <m:r>
                                  <a:rPr lang="en-US" altLang="zh-CN" sz="2000" i="1">
                                    <a:latin typeface="Cambria Math" panose="02040503050406030204" pitchFamily="18" charset="0"/>
                                    <a:cs typeface="Times New Roman" panose="02020603050405020304" pitchFamily="18" charset="0"/>
                                  </a:rPr>
                                  <m:t>2</m:t>
                                </m:r>
                              </m:sup>
                            </m:sSup>
                          </m:e>
                        </m:nary>
                      </m:e>
                    </m:rad>
                  </m:oMath>
                </a14:m>
                <a:endParaRPr lang="en-US" altLang="zh-CN" sz="2000" dirty="0">
                  <a:latin typeface="Times New Roman" panose="02020603050405020304" pitchFamily="18" charset="0"/>
                  <a:cs typeface="Times New Roman" panose="02020603050405020304" pitchFamily="18" charset="0"/>
                </a:endParaRPr>
              </a:p>
              <a:p>
                <a:r>
                  <a:rPr lang="zh-CN" altLang="en-US" sz="2000" b="1" dirty="0">
                    <a:latin typeface="Times New Roman" panose="02020603050405020304" pitchFamily="18" charset="0"/>
                    <a:cs typeface="Times New Roman" panose="02020603050405020304" pitchFamily="18" charset="0"/>
                  </a:rPr>
                  <a:t>曼哈顿距离</a:t>
                </a:r>
                <a:r>
                  <a:rPr lang="zh-CN" altLang="en-US" sz="2000" dirty="0">
                    <a:latin typeface="Times New Roman" panose="02020603050405020304" pitchFamily="18" charset="0"/>
                    <a:cs typeface="Times New Roman" panose="02020603050405020304" pitchFamily="18" charset="0"/>
                  </a:rPr>
                  <a:t>，也称为城市街区距离</a:t>
                </a:r>
                <a:endParaRPr lang="en-US" altLang="zh-CN" sz="20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cs typeface="Times New Roman" panose="02020603050405020304" pitchFamily="18" charset="0"/>
                        </a:rPr>
                        <m:t>𝑑</m:t>
                      </m:r>
                      <m:r>
                        <a:rPr lang="en-US" altLang="zh-CN" sz="2000" i="1">
                          <a:latin typeface="Cambria Math" panose="02040503050406030204" pitchFamily="18" charset="0"/>
                          <a:cs typeface="Times New Roman" panose="02020603050405020304" pitchFamily="18" charset="0"/>
                        </a:rPr>
                        <m:t>=</m:t>
                      </m:r>
                      <m:nary>
                        <m:naryPr>
                          <m:chr m:val="∑"/>
                          <m:ctrlPr>
                            <a:rPr lang="en-US" altLang="zh-CN" sz="2000" i="1">
                              <a:latin typeface="Cambria Math" panose="02040503050406030204" pitchFamily="18" charset="0"/>
                              <a:cs typeface="Times New Roman" panose="02020603050405020304" pitchFamily="18" charset="0"/>
                            </a:rPr>
                          </m:ctrlPr>
                        </m:naryPr>
                        <m:sub>
                          <m:r>
                            <m:rPr>
                              <m:brk m:alnAt="23"/>
                            </m:rPr>
                            <a:rPr lang="en-US" altLang="zh-CN" sz="2000" i="1">
                              <a:latin typeface="Cambria Math" panose="02040503050406030204" pitchFamily="18" charset="0"/>
                              <a:cs typeface="Times New Roman" panose="02020603050405020304" pitchFamily="18" charset="0"/>
                            </a:rPr>
                            <m:t>𝑖</m:t>
                          </m:r>
                          <m:r>
                            <a:rPr lang="en-US" altLang="zh-CN" sz="2000" i="1">
                              <a:latin typeface="Cambria Math" panose="02040503050406030204" pitchFamily="18" charset="0"/>
                              <a:cs typeface="Times New Roman" panose="02020603050405020304" pitchFamily="18" charset="0"/>
                            </a:rPr>
                            <m:t>=1</m:t>
                          </m:r>
                        </m:sub>
                        <m:sup>
                          <m:r>
                            <a:rPr lang="en-US" altLang="zh-CN" sz="2000" i="1">
                              <a:latin typeface="Cambria Math" panose="02040503050406030204" pitchFamily="18" charset="0"/>
                              <a:cs typeface="Times New Roman" panose="02020603050405020304" pitchFamily="18" charset="0"/>
                            </a:rPr>
                            <m:t>𝑛</m:t>
                          </m:r>
                        </m:sup>
                        <m:e>
                          <m:r>
                            <a:rPr lang="en-US" altLang="zh-CN" sz="2000" i="1">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𝑥</m:t>
                              </m:r>
                            </m:e>
                            <m:sub>
                              <m:r>
                                <a:rPr lang="en-US" altLang="zh-CN" sz="2000" i="1">
                                  <a:latin typeface="Cambria Math" panose="02040503050406030204" pitchFamily="18" charset="0"/>
                                  <a:cs typeface="Times New Roman" panose="02020603050405020304" pitchFamily="18" charset="0"/>
                                </a:rPr>
                                <m:t>𝑖</m:t>
                              </m:r>
                            </m:sub>
                          </m:sSub>
                          <m:r>
                            <a:rPr lang="en-US" altLang="zh-CN" sz="2000" i="1">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𝑦</m:t>
                              </m:r>
                            </m:e>
                            <m:sub>
                              <m:r>
                                <a:rPr lang="en-US" altLang="zh-CN" sz="2000" i="1">
                                  <a:latin typeface="Cambria Math" panose="02040503050406030204" pitchFamily="18" charset="0"/>
                                  <a:cs typeface="Times New Roman" panose="02020603050405020304" pitchFamily="18" charset="0"/>
                                </a:rPr>
                                <m:t>𝑖</m:t>
                              </m:r>
                            </m:sub>
                          </m:sSub>
                          <m:r>
                            <a:rPr lang="en-US" altLang="zh-CN" sz="2000" i="1">
                              <a:latin typeface="Cambria Math" panose="02040503050406030204" pitchFamily="18" charset="0"/>
                              <a:cs typeface="Times New Roman" panose="02020603050405020304" pitchFamily="18" charset="0"/>
                            </a:rPr>
                            <m:t>|</m:t>
                          </m:r>
                        </m:e>
                      </m:nary>
                    </m:oMath>
                  </m:oMathPara>
                </a14:m>
                <a:endParaRPr lang="en-US" altLang="zh-CN" sz="2000" dirty="0">
                  <a:latin typeface="Times New Roman" panose="02020603050405020304" pitchFamily="18" charset="0"/>
                  <a:cs typeface="Times New Roman" panose="02020603050405020304" pitchFamily="18" charset="0"/>
                </a:endParaRPr>
              </a:p>
              <a:p>
                <a:pPr>
                  <a:lnSpc>
                    <a:spcPct val="125000"/>
                  </a:lnSpc>
                  <a:spcBef>
                    <a:spcPts val="0"/>
                  </a:spcBef>
                </a:pPr>
                <a:r>
                  <a:rPr lang="zh-CN" altLang="en-US" sz="2000" b="1" dirty="0">
                    <a:latin typeface="Times New Roman" panose="02020603050405020304" pitchFamily="18" charset="0"/>
                    <a:cs typeface="Times New Roman" panose="02020603050405020304" pitchFamily="18" charset="0"/>
                  </a:rPr>
                  <a:t>余弦相似度。</a:t>
                </a:r>
                <a:r>
                  <a:rPr lang="zh-CN" altLang="en-US" sz="2000" dirty="0">
                    <a:ea typeface="宋体" panose="02010600030101010101" pitchFamily="2" charset="-122"/>
                    <a:cs typeface="Times New Roman" panose="02020603050405020304" pitchFamily="18" charset="0"/>
                  </a:rPr>
                  <a:t>余弦相似度用向量空间两个向量夹角的余弦值作为衡量两个个体间差异的大小。相比距离度量，余弦相似度更加注重两个向量在方向上的差异，而非距离或长度上。</a:t>
                </a:r>
                <a:endParaRPr lang="en-US" altLang="zh-CN" sz="2000" dirty="0">
                  <a:ea typeface="宋体" panose="02010600030101010101" pitchFamily="2" charset="-122"/>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cs typeface="Times New Roman" panose="02020603050405020304" pitchFamily="18" charset="0"/>
                        </a:rPr>
                        <m:t>𝑐𝑜𝑠</m:t>
                      </m:r>
                      <m:r>
                        <a:rPr lang="zh-CN" altLang="en-US" sz="2000" i="1">
                          <a:latin typeface="Cambria Math" panose="02040503050406030204" pitchFamily="18" charset="0"/>
                          <a:cs typeface="Times New Roman" panose="02020603050405020304" pitchFamily="18" charset="0"/>
                        </a:rPr>
                        <m:t>𝜃</m:t>
                      </m:r>
                      <m:r>
                        <a:rPr lang="en-US" altLang="zh-CN" sz="2000" i="1">
                          <a:latin typeface="Cambria Math" panose="02040503050406030204" pitchFamily="18" charset="0"/>
                          <a:cs typeface="Times New Roman" panose="02020603050405020304" pitchFamily="18" charset="0"/>
                        </a:rPr>
                        <m:t>=</m:t>
                      </m:r>
                      <m:f>
                        <m:fPr>
                          <m:ctrlPr>
                            <a:rPr lang="en-US" altLang="zh-CN" sz="2000" i="1">
                              <a:latin typeface="Cambria Math" panose="02040503050406030204" pitchFamily="18" charset="0"/>
                              <a:cs typeface="Times New Roman" panose="02020603050405020304" pitchFamily="18" charset="0"/>
                            </a:rPr>
                          </m:ctrlPr>
                        </m:fPr>
                        <m:num>
                          <m:nary>
                            <m:naryPr>
                              <m:chr m:val="∑"/>
                              <m:ctrlPr>
                                <a:rPr lang="en-US" altLang="zh-CN" sz="2000" i="1">
                                  <a:latin typeface="Cambria Math" panose="02040503050406030204" pitchFamily="18" charset="0"/>
                                  <a:cs typeface="Times New Roman" panose="02020603050405020304" pitchFamily="18" charset="0"/>
                                </a:rPr>
                              </m:ctrlPr>
                            </m:naryPr>
                            <m:sub>
                              <m:r>
                                <m:rPr>
                                  <m:brk m:alnAt="23"/>
                                </m:rPr>
                                <a:rPr lang="en-US" altLang="zh-CN" sz="2000" i="1">
                                  <a:latin typeface="Cambria Math" panose="02040503050406030204" pitchFamily="18" charset="0"/>
                                  <a:cs typeface="Times New Roman" panose="02020603050405020304" pitchFamily="18" charset="0"/>
                                </a:rPr>
                                <m:t>𝑖</m:t>
                              </m:r>
                              <m:r>
                                <a:rPr lang="en-US" altLang="zh-CN" sz="2000" i="1">
                                  <a:latin typeface="Cambria Math" panose="02040503050406030204" pitchFamily="18" charset="0"/>
                                  <a:cs typeface="Times New Roman" panose="02020603050405020304" pitchFamily="18" charset="0"/>
                                </a:rPr>
                                <m:t>=1</m:t>
                              </m:r>
                            </m:sub>
                            <m:sup>
                              <m:r>
                                <a:rPr lang="en-US" altLang="zh-CN" sz="2000" i="1">
                                  <a:latin typeface="Cambria Math" panose="02040503050406030204" pitchFamily="18" charset="0"/>
                                  <a:cs typeface="Times New Roman" panose="02020603050405020304" pitchFamily="18" charset="0"/>
                                </a:rPr>
                                <m:t>𝑛</m:t>
                              </m:r>
                            </m:sup>
                            <m:e>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𝑥</m:t>
                                  </m:r>
                                </m:e>
                                <m:sub>
                                  <m:r>
                                    <a:rPr lang="en-US" altLang="zh-CN" sz="2000" i="1">
                                      <a:latin typeface="Cambria Math" panose="02040503050406030204" pitchFamily="18" charset="0"/>
                                      <a:cs typeface="Times New Roman" panose="02020603050405020304" pitchFamily="18" charset="0"/>
                                    </a:rPr>
                                    <m:t>𝑖</m:t>
                                  </m:r>
                                </m:sub>
                              </m:sSub>
                              <m:r>
                                <a:rPr lang="en-US" altLang="zh-CN" sz="2000" i="1">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𝑦</m:t>
                                  </m:r>
                                </m:e>
                                <m:sub>
                                  <m:r>
                                    <a:rPr lang="en-US" altLang="zh-CN" sz="2000" i="1">
                                      <a:latin typeface="Cambria Math" panose="02040503050406030204" pitchFamily="18" charset="0"/>
                                      <a:cs typeface="Times New Roman" panose="02020603050405020304" pitchFamily="18" charset="0"/>
                                    </a:rPr>
                                    <m:t>𝑖</m:t>
                                  </m:r>
                                </m:sub>
                              </m:sSub>
                            </m:e>
                          </m:nary>
                        </m:num>
                        <m:den>
                          <m:rad>
                            <m:radPr>
                              <m:degHide m:val="on"/>
                              <m:ctrlPr>
                                <a:rPr lang="en-US" altLang="zh-CN" sz="2000" i="1">
                                  <a:latin typeface="Cambria Math" panose="02040503050406030204" pitchFamily="18" charset="0"/>
                                  <a:cs typeface="Times New Roman" panose="02020603050405020304" pitchFamily="18" charset="0"/>
                                </a:rPr>
                              </m:ctrlPr>
                            </m:radPr>
                            <m:deg/>
                            <m:e>
                              <m:nary>
                                <m:naryPr>
                                  <m:chr m:val="∑"/>
                                  <m:ctrlPr>
                                    <a:rPr lang="en-US" altLang="zh-CN" sz="2000" i="1">
                                      <a:latin typeface="Cambria Math" panose="02040503050406030204" pitchFamily="18" charset="0"/>
                                      <a:cs typeface="Times New Roman" panose="02020603050405020304" pitchFamily="18" charset="0"/>
                                    </a:rPr>
                                  </m:ctrlPr>
                                </m:naryPr>
                                <m:sub>
                                  <m:r>
                                    <m:rPr>
                                      <m:brk m:alnAt="23"/>
                                    </m:rPr>
                                    <a:rPr lang="en-US" altLang="zh-CN" sz="2000" i="1">
                                      <a:latin typeface="Cambria Math" panose="02040503050406030204" pitchFamily="18" charset="0"/>
                                      <a:cs typeface="Times New Roman" panose="02020603050405020304" pitchFamily="18" charset="0"/>
                                    </a:rPr>
                                    <m:t>𝑖</m:t>
                                  </m:r>
                                  <m:r>
                                    <a:rPr lang="en-US" altLang="zh-CN" sz="2000" i="1">
                                      <a:latin typeface="Cambria Math" panose="02040503050406030204" pitchFamily="18" charset="0"/>
                                      <a:cs typeface="Times New Roman" panose="02020603050405020304" pitchFamily="18" charset="0"/>
                                    </a:rPr>
                                    <m:t>=1</m:t>
                                  </m:r>
                                </m:sub>
                                <m:sup>
                                  <m:r>
                                    <a:rPr lang="en-US" altLang="zh-CN" sz="2000" i="1">
                                      <a:latin typeface="Cambria Math" panose="02040503050406030204" pitchFamily="18" charset="0"/>
                                      <a:cs typeface="Times New Roman" panose="02020603050405020304" pitchFamily="18" charset="0"/>
                                    </a:rPr>
                                    <m:t>𝑛</m:t>
                                  </m:r>
                                </m:sup>
                                <m:e>
                                  <m:sSubSup>
                                    <m:sSubSupPr>
                                      <m:ctrlPr>
                                        <a:rPr lang="en-US" altLang="zh-CN" sz="2000" i="1">
                                          <a:latin typeface="Cambria Math" panose="02040503050406030204" pitchFamily="18" charset="0"/>
                                          <a:cs typeface="Times New Roman" panose="02020603050405020304" pitchFamily="18" charset="0"/>
                                        </a:rPr>
                                      </m:ctrlPr>
                                    </m:sSubSupPr>
                                    <m:e>
                                      <m:r>
                                        <a:rPr lang="en-US" altLang="zh-CN" sz="2000" i="1">
                                          <a:latin typeface="Cambria Math" panose="02040503050406030204" pitchFamily="18" charset="0"/>
                                          <a:cs typeface="Times New Roman" panose="02020603050405020304" pitchFamily="18" charset="0"/>
                                        </a:rPr>
                                        <m:t>𝑥</m:t>
                                      </m:r>
                                    </m:e>
                                    <m:sub>
                                      <m:r>
                                        <a:rPr lang="en-US" altLang="zh-CN" sz="2000" i="1">
                                          <a:latin typeface="Cambria Math" panose="02040503050406030204" pitchFamily="18" charset="0"/>
                                          <a:cs typeface="Times New Roman" panose="02020603050405020304" pitchFamily="18" charset="0"/>
                                        </a:rPr>
                                        <m:t>𝑖</m:t>
                                      </m:r>
                                    </m:sub>
                                    <m:sup>
                                      <m:r>
                                        <a:rPr lang="en-US" altLang="zh-CN" sz="2000" i="1">
                                          <a:latin typeface="Cambria Math" panose="02040503050406030204" pitchFamily="18" charset="0"/>
                                          <a:cs typeface="Times New Roman" panose="02020603050405020304" pitchFamily="18" charset="0"/>
                                        </a:rPr>
                                        <m:t>2</m:t>
                                      </m:r>
                                    </m:sup>
                                  </m:sSubSup>
                                  <m:nary>
                                    <m:naryPr>
                                      <m:chr m:val="∑"/>
                                      <m:ctrlPr>
                                        <a:rPr lang="en-US" altLang="zh-CN" sz="2000" i="1">
                                          <a:latin typeface="Cambria Math" panose="02040503050406030204" pitchFamily="18" charset="0"/>
                                          <a:cs typeface="Times New Roman" panose="02020603050405020304" pitchFamily="18" charset="0"/>
                                        </a:rPr>
                                      </m:ctrlPr>
                                    </m:naryPr>
                                    <m:sub>
                                      <m:r>
                                        <m:rPr>
                                          <m:brk m:alnAt="23"/>
                                        </m:rPr>
                                        <a:rPr lang="en-US" altLang="zh-CN" sz="2000" i="1">
                                          <a:latin typeface="Cambria Math" panose="02040503050406030204" pitchFamily="18" charset="0"/>
                                          <a:cs typeface="Times New Roman" panose="02020603050405020304" pitchFamily="18" charset="0"/>
                                        </a:rPr>
                                        <m:t>𝑖</m:t>
                                      </m:r>
                                      <m:r>
                                        <a:rPr lang="en-US" altLang="zh-CN" sz="2000" i="1">
                                          <a:latin typeface="Cambria Math" panose="02040503050406030204" pitchFamily="18" charset="0"/>
                                          <a:cs typeface="Times New Roman" panose="02020603050405020304" pitchFamily="18" charset="0"/>
                                        </a:rPr>
                                        <m:t>=1</m:t>
                                      </m:r>
                                    </m:sub>
                                    <m:sup>
                                      <m:r>
                                        <a:rPr lang="en-US" altLang="zh-CN" sz="2000" i="1">
                                          <a:latin typeface="Cambria Math" panose="02040503050406030204" pitchFamily="18" charset="0"/>
                                          <a:cs typeface="Times New Roman" panose="02020603050405020304" pitchFamily="18" charset="0"/>
                                        </a:rPr>
                                        <m:t>𝑛</m:t>
                                      </m:r>
                                    </m:sup>
                                    <m:e>
                                      <m:sSubSup>
                                        <m:sSubSupPr>
                                          <m:ctrlPr>
                                            <a:rPr lang="en-US" altLang="zh-CN" sz="2000" i="1">
                                              <a:latin typeface="Cambria Math" panose="02040503050406030204" pitchFamily="18" charset="0"/>
                                              <a:cs typeface="Times New Roman" panose="02020603050405020304" pitchFamily="18" charset="0"/>
                                            </a:rPr>
                                          </m:ctrlPr>
                                        </m:sSubSupPr>
                                        <m:e>
                                          <m:r>
                                            <a:rPr lang="en-US" altLang="zh-CN" sz="2000" i="1">
                                              <a:latin typeface="Cambria Math" panose="02040503050406030204" pitchFamily="18" charset="0"/>
                                              <a:cs typeface="Times New Roman" panose="02020603050405020304" pitchFamily="18" charset="0"/>
                                            </a:rPr>
                                            <m:t>𝑦</m:t>
                                          </m:r>
                                        </m:e>
                                        <m:sub>
                                          <m:r>
                                            <a:rPr lang="en-US" altLang="zh-CN" sz="2000" i="1">
                                              <a:latin typeface="Cambria Math" panose="02040503050406030204" pitchFamily="18" charset="0"/>
                                              <a:cs typeface="Times New Roman" panose="02020603050405020304" pitchFamily="18" charset="0"/>
                                            </a:rPr>
                                            <m:t>𝑖</m:t>
                                          </m:r>
                                        </m:sub>
                                        <m:sup>
                                          <m:r>
                                            <a:rPr lang="en-US" altLang="zh-CN" sz="2000" i="1">
                                              <a:latin typeface="Cambria Math" panose="02040503050406030204" pitchFamily="18" charset="0"/>
                                              <a:cs typeface="Times New Roman" panose="02020603050405020304" pitchFamily="18" charset="0"/>
                                            </a:rPr>
                                            <m:t>2</m:t>
                                          </m:r>
                                        </m:sup>
                                      </m:sSubSup>
                                    </m:e>
                                  </m:nary>
                                </m:e>
                              </m:nary>
                            </m:e>
                          </m:rad>
                        </m:den>
                      </m:f>
                    </m:oMath>
                  </m:oMathPara>
                </a14:m>
                <a:endParaRPr lang="zh-CN" altLang="en-US" sz="2000" dirty="0"/>
              </a:p>
            </p:txBody>
          </p:sp>
        </mc:Choice>
        <mc:Fallback xmlns="">
          <p:sp>
            <p:nvSpPr>
              <p:cNvPr id="10" name="内容占位符 2">
                <a:extLst>
                  <a:ext uri="{FF2B5EF4-FFF2-40B4-BE49-F238E27FC236}">
                    <a16:creationId xmlns:a16="http://schemas.microsoft.com/office/drawing/2014/main" id="{D7FD1513-19FA-4E94-9F32-E432614C79C8}"/>
                  </a:ext>
                </a:extLst>
              </p:cNvPr>
              <p:cNvSpPr>
                <a:spLocks noGrp="1" noRot="1" noChangeAspect="1" noMove="1" noResize="1" noEditPoints="1" noAdjustHandles="1" noChangeArrowheads="1" noChangeShapeType="1" noTextEdit="1"/>
              </p:cNvSpPr>
              <p:nvPr>
                <p:ph idx="1"/>
              </p:nvPr>
            </p:nvSpPr>
            <p:spPr>
              <a:xfrm>
                <a:off x="530674" y="1588432"/>
                <a:ext cx="10664376" cy="4769506"/>
              </a:xfrm>
              <a:blipFill>
                <a:blip r:embed="rId4"/>
                <a:stretch>
                  <a:fillRect l="-400" t="-89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29108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文本相似度</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41</a:t>
            </a:fld>
            <a:endParaRPr lang="zh-CN" altLang="en-US" dirty="0"/>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余弦相似度</a:t>
            </a:r>
          </a:p>
        </p:txBody>
      </p:sp>
      <p:sp>
        <p:nvSpPr>
          <p:cNvPr id="9" name="内容占位符 2">
            <a:extLst>
              <a:ext uri="{FF2B5EF4-FFF2-40B4-BE49-F238E27FC236}">
                <a16:creationId xmlns:a16="http://schemas.microsoft.com/office/drawing/2014/main" id="{A179008F-AD45-4E75-AF21-016F07EA0029}"/>
              </a:ext>
            </a:extLst>
          </p:cNvPr>
          <p:cNvSpPr>
            <a:spLocks noGrp="1"/>
          </p:cNvSpPr>
          <p:nvPr>
            <p:ph idx="1"/>
          </p:nvPr>
        </p:nvSpPr>
        <p:spPr>
          <a:xfrm>
            <a:off x="532718" y="1699391"/>
            <a:ext cx="10662331" cy="5023672"/>
          </a:xfrm>
        </p:spPr>
        <p:txBody>
          <a:bodyPr>
            <a:normAutofit/>
          </a:bodyPr>
          <a:lstStyle/>
          <a:p>
            <a:pPr>
              <a:lnSpc>
                <a:spcPct val="125000"/>
              </a:lnSpc>
              <a:spcBef>
                <a:spcPts val="0"/>
              </a:spcBef>
            </a:pPr>
            <a:r>
              <a:rPr lang="zh-CN" altLang="en-US" sz="2000" dirty="0">
                <a:cs typeface="Times New Roman" panose="02020603050405020304" pitchFamily="18" charset="0"/>
              </a:rPr>
              <a:t>通过一个向量空间中两个向量夹角的余弦值作为衡量两个个体之间差异的大小。把</a:t>
            </a:r>
            <a:r>
              <a:rPr lang="en-US" altLang="zh-CN" sz="2000" dirty="0">
                <a:cs typeface="Times New Roman" panose="02020603050405020304" pitchFamily="18" charset="0"/>
              </a:rPr>
              <a:t>1</a:t>
            </a:r>
            <a:r>
              <a:rPr lang="zh-CN" altLang="en-US" sz="2000" dirty="0">
                <a:cs typeface="Times New Roman" panose="02020603050405020304" pitchFamily="18" charset="0"/>
              </a:rPr>
              <a:t>设为相同，</a:t>
            </a:r>
            <a:r>
              <a:rPr lang="en-US" altLang="zh-CN" sz="2000" dirty="0">
                <a:cs typeface="Times New Roman" panose="02020603050405020304" pitchFamily="18" charset="0"/>
              </a:rPr>
              <a:t>0</a:t>
            </a:r>
            <a:r>
              <a:rPr lang="zh-CN" altLang="en-US" sz="2000" dirty="0">
                <a:cs typeface="Times New Roman" panose="02020603050405020304" pitchFamily="18" charset="0"/>
              </a:rPr>
              <a:t>设为不同，那么相似度的值就是在</a:t>
            </a:r>
            <a:r>
              <a:rPr lang="en-US" altLang="zh-CN" sz="2000" dirty="0">
                <a:cs typeface="Times New Roman" panose="02020603050405020304" pitchFamily="18" charset="0"/>
              </a:rPr>
              <a:t>0~1</a:t>
            </a:r>
            <a:r>
              <a:rPr lang="zh-CN" altLang="en-US" sz="2000" dirty="0">
                <a:cs typeface="Times New Roman" panose="02020603050405020304" pitchFamily="18" charset="0"/>
              </a:rPr>
              <a:t>之间</a:t>
            </a:r>
            <a:endParaRPr lang="en-US" altLang="zh-CN" sz="2000" dirty="0">
              <a:cs typeface="Times New Roman" panose="02020603050405020304" pitchFamily="18" charset="0"/>
            </a:endParaRPr>
          </a:p>
          <a:p>
            <a:pPr>
              <a:lnSpc>
                <a:spcPct val="125000"/>
              </a:lnSpc>
              <a:spcBef>
                <a:spcPts val="0"/>
              </a:spcBef>
            </a:pPr>
            <a:endParaRPr lang="en-US" altLang="zh-CN" sz="2000" dirty="0">
              <a:cs typeface="Times New Roman" panose="02020603050405020304" pitchFamily="18" charset="0"/>
            </a:endParaRPr>
          </a:p>
          <a:p>
            <a:pPr>
              <a:lnSpc>
                <a:spcPct val="125000"/>
              </a:lnSpc>
              <a:spcBef>
                <a:spcPts val="0"/>
              </a:spcBef>
            </a:pPr>
            <a:r>
              <a:rPr lang="zh-CN" altLang="en-US" sz="2000" dirty="0">
                <a:cs typeface="Times New Roman" panose="02020603050405020304" pitchFamily="18" charset="0"/>
              </a:rPr>
              <a:t>余弦相似度的特点是余弦值接近</a:t>
            </a:r>
            <a:r>
              <a:rPr lang="en-US" altLang="zh-CN" sz="2000" dirty="0">
                <a:cs typeface="Times New Roman" panose="02020603050405020304" pitchFamily="18" charset="0"/>
              </a:rPr>
              <a:t>1</a:t>
            </a:r>
            <a:r>
              <a:rPr lang="zh-CN" altLang="en-US" sz="2000" dirty="0">
                <a:cs typeface="Times New Roman" panose="02020603050405020304" pitchFamily="18" charset="0"/>
              </a:rPr>
              <a:t>，夹角趋于</a:t>
            </a:r>
            <a:r>
              <a:rPr lang="en-US" altLang="zh-CN" sz="2000" dirty="0">
                <a:cs typeface="Times New Roman" panose="02020603050405020304" pitchFamily="18" charset="0"/>
              </a:rPr>
              <a:t>0</a:t>
            </a:r>
            <a:r>
              <a:rPr lang="zh-CN" altLang="en-US" sz="2000" dirty="0">
                <a:cs typeface="Times New Roman" panose="02020603050405020304" pitchFamily="18" charset="0"/>
              </a:rPr>
              <a:t>，表明两个向量越相似。</a:t>
            </a:r>
          </a:p>
        </p:txBody>
      </p:sp>
      <p:pic>
        <p:nvPicPr>
          <p:cNvPr id="11" name="图片 10">
            <a:extLst>
              <a:ext uri="{FF2B5EF4-FFF2-40B4-BE49-F238E27FC236}">
                <a16:creationId xmlns:a16="http://schemas.microsoft.com/office/drawing/2014/main" id="{9696B085-486E-4C36-BE86-B859A696DF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4906" y="3370045"/>
            <a:ext cx="6763129" cy="1648775"/>
          </a:xfrm>
          <a:prstGeom prst="rect">
            <a:avLst/>
          </a:prstGeom>
        </p:spPr>
      </p:pic>
    </p:spTree>
    <p:extLst>
      <p:ext uri="{BB962C8B-B14F-4D97-AF65-F5344CB8AC3E}">
        <p14:creationId xmlns:p14="http://schemas.microsoft.com/office/powerpoint/2010/main" val="34268122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文本相似度</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42</a:t>
            </a:fld>
            <a:endParaRPr lang="zh-CN" altLang="en-US" dirty="0"/>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余弦相似度</a:t>
            </a:r>
          </a:p>
        </p:txBody>
      </p:sp>
      <p:sp>
        <p:nvSpPr>
          <p:cNvPr id="10" name="内容占位符 2">
            <a:extLst>
              <a:ext uri="{FF2B5EF4-FFF2-40B4-BE49-F238E27FC236}">
                <a16:creationId xmlns:a16="http://schemas.microsoft.com/office/drawing/2014/main" id="{D8B42AE0-ADAF-43EE-A73C-093D53D4FF79}"/>
              </a:ext>
            </a:extLst>
          </p:cNvPr>
          <p:cNvSpPr>
            <a:spLocks noGrp="1"/>
          </p:cNvSpPr>
          <p:nvPr>
            <p:ph idx="1"/>
          </p:nvPr>
        </p:nvSpPr>
        <p:spPr>
          <a:xfrm>
            <a:off x="575430" y="1637393"/>
            <a:ext cx="10619620" cy="4960622"/>
          </a:xfrm>
        </p:spPr>
        <p:txBody>
          <a:bodyPr>
            <a:normAutofit/>
          </a:bodyPr>
          <a:lstStyle/>
          <a:p>
            <a:pPr>
              <a:lnSpc>
                <a:spcPct val="125000"/>
              </a:lnSpc>
              <a:spcBef>
                <a:spcPts val="0"/>
              </a:spcBef>
            </a:pPr>
            <a:r>
              <a:rPr lang="zh-CN" altLang="en-US" sz="2000" dirty="0">
                <a:cs typeface="Times New Roman" panose="02020603050405020304" pitchFamily="18" charset="0"/>
              </a:rPr>
              <a:t>计算两个文档的相似度，就是把文档</a:t>
            </a:r>
            <a:r>
              <a:rPr lang="en-US" altLang="zh-CN" sz="2000" dirty="0">
                <a:cs typeface="Times New Roman" panose="02020603050405020304" pitchFamily="18" charset="0"/>
              </a:rPr>
              <a:t>a</a:t>
            </a:r>
            <a:r>
              <a:rPr lang="zh-CN" altLang="en-US" sz="2000" dirty="0">
                <a:cs typeface="Times New Roman" panose="02020603050405020304" pitchFamily="18" charset="0"/>
              </a:rPr>
              <a:t>，文档</a:t>
            </a:r>
            <a:r>
              <a:rPr lang="en-US" altLang="zh-CN" sz="2000" dirty="0">
                <a:cs typeface="Times New Roman" panose="02020603050405020304" pitchFamily="18" charset="0"/>
              </a:rPr>
              <a:t>b</a:t>
            </a:r>
            <a:r>
              <a:rPr lang="zh-CN" altLang="en-US" sz="2000" dirty="0">
                <a:cs typeface="Times New Roman" panose="02020603050405020304" pitchFamily="18" charset="0"/>
              </a:rPr>
              <a:t>，映射为向量，然后通过这个公式来计算出相似度。</a:t>
            </a:r>
            <a:endParaRPr lang="en-US" altLang="zh-CN" sz="2000" dirty="0">
              <a:cs typeface="Times New Roman" panose="02020603050405020304" pitchFamily="18" charset="0"/>
            </a:endParaRPr>
          </a:p>
          <a:p>
            <a:pPr>
              <a:lnSpc>
                <a:spcPct val="125000"/>
              </a:lnSpc>
              <a:spcBef>
                <a:spcPts val="0"/>
              </a:spcBef>
            </a:pPr>
            <a:endParaRPr lang="en-US" altLang="zh-CN" sz="2000" dirty="0">
              <a:cs typeface="Times New Roman" panose="02020603050405020304" pitchFamily="18" charset="0"/>
            </a:endParaRPr>
          </a:p>
          <a:p>
            <a:pPr>
              <a:lnSpc>
                <a:spcPct val="125000"/>
              </a:lnSpc>
              <a:spcBef>
                <a:spcPts val="0"/>
              </a:spcBef>
            </a:pPr>
            <a:r>
              <a:rPr lang="zh-CN" altLang="en-US" sz="2000" dirty="0">
                <a:cs typeface="Times New Roman" panose="02020603050405020304" pitchFamily="18" charset="0"/>
              </a:rPr>
              <a:t>在这里，最重要的是“映射”这个过程，这个过程，如果在大数据的应用中，涉及到了对数据的分词，去重，转换，计算等步骤。</a:t>
            </a:r>
          </a:p>
        </p:txBody>
      </p:sp>
      <p:pic>
        <p:nvPicPr>
          <p:cNvPr id="12" name="图片 11">
            <a:extLst>
              <a:ext uri="{FF2B5EF4-FFF2-40B4-BE49-F238E27FC236}">
                <a16:creationId xmlns:a16="http://schemas.microsoft.com/office/drawing/2014/main" id="{6A99E010-7C97-434E-AF5B-3D0FE07DEC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6888" y="3850656"/>
            <a:ext cx="8466053" cy="2511992"/>
          </a:xfrm>
          <a:prstGeom prst="rect">
            <a:avLst/>
          </a:prstGeom>
        </p:spPr>
      </p:pic>
    </p:spTree>
    <p:extLst>
      <p:ext uri="{BB962C8B-B14F-4D97-AF65-F5344CB8AC3E}">
        <p14:creationId xmlns:p14="http://schemas.microsoft.com/office/powerpoint/2010/main" val="1789957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文本相似度</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43</a:t>
            </a:fld>
            <a:endParaRPr lang="zh-CN" altLang="en-US" dirty="0"/>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只考虑词频相似度计算</a:t>
            </a:r>
          </a:p>
        </p:txBody>
      </p:sp>
      <p:pic>
        <p:nvPicPr>
          <p:cNvPr id="11" name="内容占位符 5">
            <a:extLst>
              <a:ext uri="{FF2B5EF4-FFF2-40B4-BE49-F238E27FC236}">
                <a16:creationId xmlns:a16="http://schemas.microsoft.com/office/drawing/2014/main" id="{C84A1E3E-1FA1-46D1-B545-B8FD3ED5F1F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10971" y="1616024"/>
            <a:ext cx="4486806" cy="4837337"/>
          </a:xfrm>
        </p:spPr>
      </p:pic>
    </p:spTree>
    <p:extLst>
      <p:ext uri="{BB962C8B-B14F-4D97-AF65-F5344CB8AC3E}">
        <p14:creationId xmlns:p14="http://schemas.microsoft.com/office/powerpoint/2010/main" val="4157141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文本相似度</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44</a:t>
            </a:fld>
            <a:endParaRPr lang="zh-CN" altLang="en-US" dirty="0"/>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词频相似度计算步骤</a:t>
            </a:r>
          </a:p>
        </p:txBody>
      </p:sp>
      <p:sp>
        <p:nvSpPr>
          <p:cNvPr id="9" name="内容占位符 2">
            <a:extLst>
              <a:ext uri="{FF2B5EF4-FFF2-40B4-BE49-F238E27FC236}">
                <a16:creationId xmlns:a16="http://schemas.microsoft.com/office/drawing/2014/main" id="{BAB7CE06-E9AA-46D0-8CD9-0EE76F160E3C}"/>
              </a:ext>
            </a:extLst>
          </p:cNvPr>
          <p:cNvSpPr>
            <a:spLocks noGrp="1"/>
          </p:cNvSpPr>
          <p:nvPr>
            <p:ph idx="1"/>
          </p:nvPr>
        </p:nvSpPr>
        <p:spPr>
          <a:xfrm>
            <a:off x="606675" y="1764295"/>
            <a:ext cx="10384871" cy="3992636"/>
          </a:xfrm>
        </p:spPr>
        <p:txBody>
          <a:bodyPr>
            <a:normAutofit/>
          </a:bodyPr>
          <a:lstStyle/>
          <a:p>
            <a:pPr>
              <a:lnSpc>
                <a:spcPct val="125000"/>
              </a:lnSpc>
              <a:spcBef>
                <a:spcPts val="0"/>
              </a:spcBef>
            </a:pPr>
            <a:r>
              <a:rPr lang="en-US" altLang="zh-CN" sz="2000" dirty="0">
                <a:cs typeface="Times New Roman" panose="02020603050405020304" pitchFamily="18" charset="0"/>
              </a:rPr>
              <a:t>1</a:t>
            </a:r>
            <a:r>
              <a:rPr lang="zh-CN" altLang="en-US" sz="2000" dirty="0">
                <a:cs typeface="Times New Roman" panose="02020603050405020304" pitchFamily="18" charset="0"/>
              </a:rPr>
              <a:t>）通过中文分词，把完整的句子根据分词算法分为独立的词集合</a:t>
            </a:r>
            <a:endParaRPr lang="en-US" altLang="zh-CN" sz="2000" dirty="0">
              <a:cs typeface="Times New Roman" panose="02020603050405020304" pitchFamily="18" charset="0"/>
            </a:endParaRPr>
          </a:p>
          <a:p>
            <a:pPr>
              <a:lnSpc>
                <a:spcPct val="125000"/>
              </a:lnSpc>
              <a:spcBef>
                <a:spcPts val="0"/>
              </a:spcBef>
            </a:pPr>
            <a:endParaRPr lang="en-US" altLang="zh-CN" sz="2000" dirty="0">
              <a:cs typeface="Times New Roman" panose="02020603050405020304" pitchFamily="18" charset="0"/>
            </a:endParaRPr>
          </a:p>
          <a:p>
            <a:pPr>
              <a:lnSpc>
                <a:spcPct val="125000"/>
              </a:lnSpc>
              <a:spcBef>
                <a:spcPts val="0"/>
              </a:spcBef>
            </a:pPr>
            <a:r>
              <a:rPr lang="en-US" altLang="zh-CN" sz="2000" dirty="0">
                <a:cs typeface="Times New Roman" panose="02020603050405020304" pitchFamily="18" charset="0"/>
              </a:rPr>
              <a:t>2</a:t>
            </a:r>
            <a:r>
              <a:rPr lang="zh-CN" altLang="en-US" sz="2000" dirty="0">
                <a:cs typeface="Times New Roman" panose="02020603050405020304" pitchFamily="18" charset="0"/>
              </a:rPr>
              <a:t>）求出两个词集合的并集（词包）</a:t>
            </a:r>
            <a:endParaRPr lang="en-US" altLang="zh-CN" sz="2000" dirty="0">
              <a:cs typeface="Times New Roman" panose="02020603050405020304" pitchFamily="18" charset="0"/>
            </a:endParaRPr>
          </a:p>
          <a:p>
            <a:pPr>
              <a:lnSpc>
                <a:spcPct val="125000"/>
              </a:lnSpc>
              <a:spcBef>
                <a:spcPts val="0"/>
              </a:spcBef>
            </a:pPr>
            <a:endParaRPr lang="en-US" altLang="zh-CN" sz="2000" dirty="0">
              <a:cs typeface="Times New Roman" panose="02020603050405020304" pitchFamily="18" charset="0"/>
            </a:endParaRPr>
          </a:p>
          <a:p>
            <a:pPr>
              <a:lnSpc>
                <a:spcPct val="125000"/>
              </a:lnSpc>
              <a:spcBef>
                <a:spcPts val="0"/>
              </a:spcBef>
            </a:pPr>
            <a:r>
              <a:rPr lang="en-US" altLang="zh-CN" sz="2000" dirty="0">
                <a:cs typeface="Times New Roman" panose="02020603050405020304" pitchFamily="18" charset="0"/>
              </a:rPr>
              <a:t>3</a:t>
            </a:r>
            <a:r>
              <a:rPr lang="zh-CN" altLang="en-US" sz="2000" dirty="0">
                <a:cs typeface="Times New Roman" panose="02020603050405020304" pitchFamily="18" charset="0"/>
              </a:rPr>
              <a:t>）计算各自词集的词频并把词频向量化</a:t>
            </a:r>
            <a:endParaRPr lang="en-US" altLang="zh-CN" sz="2000" dirty="0">
              <a:cs typeface="Times New Roman" panose="02020603050405020304" pitchFamily="18" charset="0"/>
            </a:endParaRPr>
          </a:p>
          <a:p>
            <a:pPr>
              <a:lnSpc>
                <a:spcPct val="125000"/>
              </a:lnSpc>
              <a:spcBef>
                <a:spcPts val="0"/>
              </a:spcBef>
            </a:pPr>
            <a:endParaRPr lang="en-US" altLang="zh-CN" sz="2000" dirty="0">
              <a:cs typeface="Times New Roman" panose="02020603050405020304" pitchFamily="18" charset="0"/>
            </a:endParaRPr>
          </a:p>
          <a:p>
            <a:pPr>
              <a:lnSpc>
                <a:spcPct val="125000"/>
              </a:lnSpc>
              <a:spcBef>
                <a:spcPts val="0"/>
              </a:spcBef>
            </a:pPr>
            <a:r>
              <a:rPr lang="en-US" altLang="zh-CN" sz="2000" dirty="0">
                <a:cs typeface="Times New Roman" panose="02020603050405020304" pitchFamily="18" charset="0"/>
              </a:rPr>
              <a:t>4</a:t>
            </a:r>
            <a:r>
              <a:rPr lang="zh-CN" altLang="en-US" sz="2000" dirty="0">
                <a:cs typeface="Times New Roman" panose="02020603050405020304" pitchFamily="18" charset="0"/>
              </a:rPr>
              <a:t>）带入向量计算模型就可以求出文本相似度</a:t>
            </a:r>
          </a:p>
          <a:p>
            <a:endParaRPr lang="zh-CN" altLang="en-US" sz="2000" dirty="0"/>
          </a:p>
        </p:txBody>
      </p:sp>
    </p:spTree>
    <p:extLst>
      <p:ext uri="{BB962C8B-B14F-4D97-AF65-F5344CB8AC3E}">
        <p14:creationId xmlns:p14="http://schemas.microsoft.com/office/powerpoint/2010/main" val="30526882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文本相似度</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45</a:t>
            </a:fld>
            <a:endParaRPr lang="zh-CN" altLang="en-US" dirty="0"/>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en-US" altLang="zh-CN" sz="2400" b="1" dirty="0">
                <a:latin typeface="Times New Roman" panose="02020603050405020304" pitchFamily="18" charset="0"/>
                <a:ea typeface="楷体" panose="02010609060101010101" pitchFamily="49" charset="-122"/>
              </a:rPr>
              <a:t>TF-IDF</a:t>
            </a:r>
            <a:r>
              <a:rPr lang="zh-CN" altLang="en-US" sz="2400" b="1" dirty="0">
                <a:latin typeface="Times New Roman" panose="02020603050405020304" pitchFamily="18" charset="0"/>
                <a:ea typeface="楷体" panose="02010609060101010101" pitchFamily="49" charset="-122"/>
              </a:rPr>
              <a:t>文本相似度计算步骤</a:t>
            </a:r>
          </a:p>
        </p:txBody>
      </p:sp>
      <p:sp>
        <p:nvSpPr>
          <p:cNvPr id="10" name="内容占位符 2">
            <a:extLst>
              <a:ext uri="{FF2B5EF4-FFF2-40B4-BE49-F238E27FC236}">
                <a16:creationId xmlns:a16="http://schemas.microsoft.com/office/drawing/2014/main" id="{5F521B02-DDB8-4801-9994-A97B8BCA17B6}"/>
              </a:ext>
            </a:extLst>
          </p:cNvPr>
          <p:cNvSpPr>
            <a:spLocks noGrp="1"/>
          </p:cNvSpPr>
          <p:nvPr>
            <p:ph idx="1"/>
          </p:nvPr>
        </p:nvSpPr>
        <p:spPr>
          <a:xfrm>
            <a:off x="550820" y="1838047"/>
            <a:ext cx="10644229" cy="4034115"/>
          </a:xfrm>
        </p:spPr>
        <p:txBody>
          <a:bodyPr>
            <a:noAutofit/>
          </a:bodyPr>
          <a:lstStyle/>
          <a:p>
            <a:pPr>
              <a:lnSpc>
                <a:spcPct val="125000"/>
              </a:lnSpc>
              <a:spcBef>
                <a:spcPts val="0"/>
              </a:spcBef>
            </a:pPr>
            <a:r>
              <a:rPr lang="en-US" altLang="zh-CN" sz="2000" dirty="0">
                <a:cs typeface="Times New Roman" panose="02020603050405020304" pitchFamily="18" charset="0"/>
              </a:rPr>
              <a:t>1</a:t>
            </a:r>
            <a:r>
              <a:rPr lang="zh-CN" altLang="en-US" sz="2000" dirty="0">
                <a:cs typeface="Times New Roman" panose="02020603050405020304" pitchFamily="18" charset="0"/>
              </a:rPr>
              <a:t>）获取待计算文本内容信息。</a:t>
            </a:r>
            <a:endParaRPr lang="en-US" altLang="zh-CN" sz="2000" dirty="0">
              <a:cs typeface="Times New Roman" panose="02020603050405020304" pitchFamily="18" charset="0"/>
            </a:endParaRPr>
          </a:p>
          <a:p>
            <a:pPr>
              <a:lnSpc>
                <a:spcPct val="125000"/>
              </a:lnSpc>
              <a:spcBef>
                <a:spcPts val="0"/>
              </a:spcBef>
            </a:pPr>
            <a:endParaRPr lang="en-US" altLang="zh-CN" sz="2000" dirty="0">
              <a:cs typeface="Times New Roman" panose="02020603050405020304" pitchFamily="18" charset="0"/>
            </a:endParaRPr>
          </a:p>
          <a:p>
            <a:pPr>
              <a:lnSpc>
                <a:spcPct val="125000"/>
              </a:lnSpc>
              <a:spcBef>
                <a:spcPts val="0"/>
              </a:spcBef>
            </a:pPr>
            <a:r>
              <a:rPr lang="en-US" altLang="zh-CN" sz="2000" dirty="0">
                <a:cs typeface="Times New Roman" panose="02020603050405020304" pitchFamily="18" charset="0"/>
              </a:rPr>
              <a:t>2</a:t>
            </a:r>
            <a:r>
              <a:rPr lang="zh-CN" altLang="en-US" sz="2000" dirty="0">
                <a:cs typeface="Times New Roman" panose="02020603050405020304" pitchFamily="18" charset="0"/>
              </a:rPr>
              <a:t>）分词（考虑去停用词、自定义词典的问题）</a:t>
            </a:r>
            <a:endParaRPr lang="en-US" altLang="zh-CN" sz="2000" dirty="0">
              <a:cs typeface="Times New Roman" panose="02020603050405020304" pitchFamily="18" charset="0"/>
            </a:endParaRPr>
          </a:p>
          <a:p>
            <a:pPr>
              <a:lnSpc>
                <a:spcPct val="125000"/>
              </a:lnSpc>
              <a:spcBef>
                <a:spcPts val="0"/>
              </a:spcBef>
            </a:pPr>
            <a:endParaRPr lang="en-US" altLang="zh-CN" sz="2000" dirty="0">
              <a:cs typeface="Times New Roman" panose="02020603050405020304" pitchFamily="18" charset="0"/>
            </a:endParaRPr>
          </a:p>
          <a:p>
            <a:pPr>
              <a:lnSpc>
                <a:spcPct val="125000"/>
              </a:lnSpc>
              <a:spcBef>
                <a:spcPts val="0"/>
              </a:spcBef>
            </a:pPr>
            <a:r>
              <a:rPr lang="en-US" altLang="zh-CN" sz="2000" dirty="0">
                <a:cs typeface="Times New Roman" panose="02020603050405020304" pitchFamily="18" charset="0"/>
              </a:rPr>
              <a:t>3</a:t>
            </a:r>
            <a:r>
              <a:rPr lang="zh-CN" altLang="en-US" sz="2000" dirty="0">
                <a:cs typeface="Times New Roman" panose="02020603050405020304" pitchFamily="18" charset="0"/>
              </a:rPr>
              <a:t>）语料库建立（分词、去非常见词等，基于什么材料建立语料库呢）</a:t>
            </a:r>
            <a:endParaRPr lang="en-US" altLang="zh-CN" sz="2000" dirty="0">
              <a:cs typeface="Times New Roman" panose="02020603050405020304" pitchFamily="18" charset="0"/>
            </a:endParaRPr>
          </a:p>
          <a:p>
            <a:pPr>
              <a:lnSpc>
                <a:spcPct val="125000"/>
              </a:lnSpc>
              <a:spcBef>
                <a:spcPts val="0"/>
              </a:spcBef>
            </a:pPr>
            <a:endParaRPr lang="en-US" altLang="zh-CN" sz="2000" dirty="0">
              <a:cs typeface="Times New Roman" panose="02020603050405020304" pitchFamily="18" charset="0"/>
            </a:endParaRPr>
          </a:p>
          <a:p>
            <a:pPr>
              <a:lnSpc>
                <a:spcPct val="125000"/>
              </a:lnSpc>
              <a:spcBef>
                <a:spcPts val="0"/>
              </a:spcBef>
            </a:pPr>
            <a:r>
              <a:rPr lang="en-US" altLang="zh-CN" sz="2000" dirty="0">
                <a:cs typeface="Times New Roman" panose="02020603050405020304" pitchFamily="18" charset="0"/>
              </a:rPr>
              <a:t>4</a:t>
            </a:r>
            <a:r>
              <a:rPr lang="zh-CN" altLang="en-US" sz="2000" dirty="0">
                <a:cs typeface="Times New Roman" panose="02020603050405020304" pitchFamily="18" charset="0"/>
              </a:rPr>
              <a:t>）基于语料库，计算待计算文本的</a:t>
            </a:r>
            <a:r>
              <a:rPr lang="en-US" altLang="zh-CN" sz="2000" dirty="0">
                <a:cs typeface="Times New Roman" panose="02020603050405020304" pitchFamily="18" charset="0"/>
              </a:rPr>
              <a:t>TFIDF</a:t>
            </a:r>
            <a:r>
              <a:rPr lang="zh-CN" altLang="en-US" sz="2000" dirty="0">
                <a:cs typeface="Times New Roman" panose="02020603050405020304" pitchFamily="18" charset="0"/>
              </a:rPr>
              <a:t>关键词向量</a:t>
            </a:r>
            <a:endParaRPr lang="en-US" altLang="zh-CN" sz="2000" dirty="0">
              <a:cs typeface="Times New Roman" panose="02020603050405020304" pitchFamily="18" charset="0"/>
            </a:endParaRPr>
          </a:p>
          <a:p>
            <a:pPr>
              <a:lnSpc>
                <a:spcPct val="125000"/>
              </a:lnSpc>
              <a:spcBef>
                <a:spcPts val="0"/>
              </a:spcBef>
            </a:pPr>
            <a:endParaRPr lang="en-US" altLang="zh-CN" sz="2000" dirty="0">
              <a:cs typeface="Times New Roman" panose="02020603050405020304" pitchFamily="18" charset="0"/>
            </a:endParaRPr>
          </a:p>
          <a:p>
            <a:pPr>
              <a:lnSpc>
                <a:spcPct val="125000"/>
              </a:lnSpc>
              <a:spcBef>
                <a:spcPts val="0"/>
              </a:spcBef>
            </a:pPr>
            <a:r>
              <a:rPr lang="en-US" altLang="zh-CN" sz="2000" dirty="0">
                <a:cs typeface="Times New Roman" panose="02020603050405020304" pitchFamily="18" charset="0"/>
              </a:rPr>
              <a:t>5</a:t>
            </a:r>
            <a:r>
              <a:rPr lang="zh-CN" altLang="en-US" sz="2000" dirty="0">
                <a:cs typeface="Times New Roman" panose="02020603050405020304" pitchFamily="18" charset="0"/>
              </a:rPr>
              <a:t>）基于两篇文档的</a:t>
            </a:r>
            <a:r>
              <a:rPr lang="en-US" altLang="zh-CN" sz="2000" dirty="0">
                <a:cs typeface="Times New Roman" panose="02020603050405020304" pitchFamily="18" charset="0"/>
              </a:rPr>
              <a:t>TFIDF</a:t>
            </a:r>
            <a:r>
              <a:rPr lang="zh-CN" altLang="en-US" sz="2000" dirty="0">
                <a:cs typeface="Times New Roman" panose="02020603050405020304" pitchFamily="18" charset="0"/>
              </a:rPr>
              <a:t>向量求文章之间的相似度（比如用欧拉距离，余弦相似度，</a:t>
            </a:r>
            <a:r>
              <a:rPr lang="en-US" altLang="zh-CN" sz="2000" dirty="0">
                <a:cs typeface="Times New Roman" panose="02020603050405020304" pitchFamily="18" charset="0"/>
              </a:rPr>
              <a:t>Jaccard</a:t>
            </a:r>
            <a:r>
              <a:rPr lang="zh-CN" altLang="en-US" sz="2000" dirty="0">
                <a:cs typeface="Times New Roman" panose="02020603050405020304" pitchFamily="18" charset="0"/>
              </a:rPr>
              <a:t>系数等方法）</a:t>
            </a:r>
          </a:p>
          <a:p>
            <a:pPr>
              <a:spcBef>
                <a:spcPts val="1800"/>
              </a:spcBef>
            </a:pP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186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文本相似度</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46</a:t>
            </a:fld>
            <a:endParaRPr lang="zh-CN" altLang="en-US" dirty="0"/>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文本相似度的应用</a:t>
            </a:r>
          </a:p>
        </p:txBody>
      </p:sp>
      <p:sp>
        <p:nvSpPr>
          <p:cNvPr id="9" name="内容占位符 2">
            <a:extLst>
              <a:ext uri="{FF2B5EF4-FFF2-40B4-BE49-F238E27FC236}">
                <a16:creationId xmlns:a16="http://schemas.microsoft.com/office/drawing/2014/main" id="{4A05760F-F7E3-4C2B-9953-C7FD11390AE1}"/>
              </a:ext>
            </a:extLst>
          </p:cNvPr>
          <p:cNvSpPr>
            <a:spLocks noGrp="1"/>
          </p:cNvSpPr>
          <p:nvPr>
            <p:ph idx="1"/>
          </p:nvPr>
        </p:nvSpPr>
        <p:spPr>
          <a:xfrm>
            <a:off x="534670" y="1641460"/>
            <a:ext cx="10660380" cy="5040328"/>
          </a:xfrm>
        </p:spPr>
        <p:txBody>
          <a:bodyPr>
            <a:normAutofit/>
          </a:bodyPr>
          <a:lstStyle/>
          <a:p>
            <a:pPr>
              <a:lnSpc>
                <a:spcPct val="125000"/>
              </a:lnSpc>
              <a:spcBef>
                <a:spcPts val="0"/>
              </a:spcBef>
            </a:pPr>
            <a:r>
              <a:rPr lang="en-US" altLang="zh-CN" sz="2000" dirty="0" err="1">
                <a:cs typeface="Times New Roman" panose="02020603050405020304" pitchFamily="18" charset="0"/>
              </a:rPr>
              <a:t>Iaria</a:t>
            </a:r>
            <a:r>
              <a:rPr lang="en-US" altLang="zh-CN" sz="2000" dirty="0">
                <a:cs typeface="Times New Roman" panose="02020603050405020304" pitchFamily="18" charset="0"/>
              </a:rPr>
              <a:t> et al. (2018,</a:t>
            </a:r>
            <a:r>
              <a:rPr lang="zh-CN" altLang="en-US" sz="2000" dirty="0">
                <a:cs typeface="Times New Roman" panose="02020603050405020304" pitchFamily="18" charset="0"/>
              </a:rPr>
              <a:t> </a:t>
            </a:r>
            <a:r>
              <a:rPr lang="en-US" altLang="zh-CN" sz="2000" dirty="0">
                <a:cs typeface="Times New Roman" panose="02020603050405020304" pitchFamily="18" charset="0"/>
              </a:rPr>
              <a:t>QJE) </a:t>
            </a:r>
            <a:r>
              <a:rPr lang="zh-CN" altLang="en-US" sz="2000" dirty="0">
                <a:cs typeface="Times New Roman" panose="02020603050405020304" pitchFamily="18" charset="0"/>
              </a:rPr>
              <a:t>用文本相似度刻画各国学术交流，进而发现一战对同盟国和协约国之间学术交流有显著的阻碍作用。</a:t>
            </a:r>
            <a:endParaRPr lang="en-US" altLang="zh-CN" sz="2000" dirty="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zh-CN" altLang="en-US" sz="2000" dirty="0">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901" y="2441773"/>
            <a:ext cx="6880542" cy="4417815"/>
          </a:xfrm>
          <a:prstGeom prst="rect">
            <a:avLst/>
          </a:prstGeom>
        </p:spPr>
      </p:pic>
    </p:spTree>
    <p:extLst>
      <p:ext uri="{BB962C8B-B14F-4D97-AF65-F5344CB8AC3E}">
        <p14:creationId xmlns:p14="http://schemas.microsoft.com/office/powerpoint/2010/main" val="1596867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文本相似度</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47</a:t>
            </a:fld>
            <a:endParaRPr lang="zh-CN" altLang="en-US" dirty="0"/>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文本相似度的应用</a:t>
            </a:r>
          </a:p>
        </p:txBody>
      </p:sp>
      <p:sp>
        <p:nvSpPr>
          <p:cNvPr id="13" name="内容占位符 2">
            <a:extLst>
              <a:ext uri="{FF2B5EF4-FFF2-40B4-BE49-F238E27FC236}">
                <a16:creationId xmlns:a16="http://schemas.microsoft.com/office/drawing/2014/main" id="{4A05760F-F7E3-4C2B-9953-C7FD11390AE1}"/>
              </a:ext>
            </a:extLst>
          </p:cNvPr>
          <p:cNvSpPr>
            <a:spLocks noGrp="1"/>
          </p:cNvSpPr>
          <p:nvPr>
            <p:ph idx="1"/>
          </p:nvPr>
        </p:nvSpPr>
        <p:spPr>
          <a:xfrm>
            <a:off x="608426" y="1404367"/>
            <a:ext cx="10586624" cy="4953571"/>
          </a:xfrm>
        </p:spPr>
        <p:txBody>
          <a:bodyPr>
            <a:normAutofit/>
          </a:bodyPr>
          <a:lstStyle/>
          <a:p>
            <a:endParaRPr lang="en-US" altLang="zh-CN" sz="2000" dirty="0">
              <a:latin typeface="Times New Roman" panose="02020603050405020304" pitchFamily="18" charset="0"/>
              <a:cs typeface="Times New Roman" panose="02020603050405020304" pitchFamily="18" charset="0"/>
            </a:endParaRPr>
          </a:p>
          <a:p>
            <a:pPr>
              <a:lnSpc>
                <a:spcPct val="125000"/>
              </a:lnSpc>
              <a:spcBef>
                <a:spcPts val="0"/>
              </a:spcBef>
            </a:pPr>
            <a:r>
              <a:rPr lang="en-US" altLang="zh-CN" sz="2000" dirty="0">
                <a:cs typeface="Times New Roman" panose="02020603050405020304" pitchFamily="18" charset="0"/>
              </a:rPr>
              <a:t>Kelly et al.(2021, </a:t>
            </a:r>
            <a:r>
              <a:rPr lang="en-US" altLang="zh-CN" sz="2000" dirty="0" err="1">
                <a:cs typeface="Times New Roman" panose="02020603050405020304" pitchFamily="18" charset="0"/>
              </a:rPr>
              <a:t>AER:Insights</a:t>
            </a:r>
            <a:r>
              <a:rPr lang="en-US" altLang="zh-CN" sz="2000" dirty="0">
                <a:cs typeface="Times New Roman" panose="02020603050405020304" pitchFamily="18" charset="0"/>
              </a:rPr>
              <a:t>)</a:t>
            </a:r>
            <a:r>
              <a:rPr lang="zh-CN" altLang="en-US" sz="2000" dirty="0">
                <a:cs typeface="Times New Roman" panose="02020603050405020304" pitchFamily="18" charset="0"/>
              </a:rPr>
              <a:t>用文本相似度度量专利的创新程度（某专利跟其之前专利描述不相似，而跟其之后的专利描述相似，就说明该专利具有创新性、引领性）。</a:t>
            </a:r>
            <a:endParaRPr lang="en-US" altLang="zh-CN" sz="2000" dirty="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zh-CN" altLang="en-US" sz="2000" dirty="0">
              <a:latin typeface="Times New Roman" panose="02020603050405020304" pitchFamily="18" charset="0"/>
              <a:cs typeface="Times New Roman" panose="02020603050405020304" pitchFamily="18" charset="0"/>
            </a:endParaRP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6936" y="2543160"/>
            <a:ext cx="7200500" cy="4075376"/>
          </a:xfrm>
          <a:prstGeom prst="rect">
            <a:avLst/>
          </a:prstGeom>
        </p:spPr>
      </p:pic>
    </p:spTree>
    <p:extLst>
      <p:ext uri="{BB962C8B-B14F-4D97-AF65-F5344CB8AC3E}">
        <p14:creationId xmlns:p14="http://schemas.microsoft.com/office/powerpoint/2010/main" val="39937464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文本相似度</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48</a:t>
            </a:fld>
            <a:endParaRPr lang="zh-CN" altLang="en-US" dirty="0"/>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文本相似度的应用</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951" y="2459323"/>
            <a:ext cx="6150362" cy="4245429"/>
          </a:xfrm>
          <a:prstGeom prst="rect">
            <a:avLst/>
          </a:prstGeom>
        </p:spPr>
      </p:pic>
      <p:sp>
        <p:nvSpPr>
          <p:cNvPr id="4" name="矩形 3"/>
          <p:cNvSpPr/>
          <p:nvPr/>
        </p:nvSpPr>
        <p:spPr>
          <a:xfrm>
            <a:off x="622826" y="1604066"/>
            <a:ext cx="9504660" cy="745653"/>
          </a:xfrm>
          <a:prstGeom prst="rect">
            <a:avLst/>
          </a:prstGeom>
        </p:spPr>
        <p:txBody>
          <a:bodyPr wrap="square">
            <a:spAutoFit/>
          </a:bodyPr>
          <a:lstStyle/>
          <a:p>
            <a:pPr marL="342900" indent="-3429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90525" indent="-390525">
              <a:lnSpc>
                <a:spcPct val="125000"/>
              </a:lnSpc>
              <a:spcBef>
                <a:spcPts val="0"/>
              </a:spcBef>
              <a:buFont typeface="Arial" panose="020B0604020202020204" pitchFamily="34" charset="0"/>
              <a:buChar char="•"/>
            </a:pPr>
            <a:r>
              <a:rPr lang="zh-CN" altLang="en-US" sz="2000" dirty="0">
                <a:latin typeface="Times New Roman" panose="02020603050405020304" pitchFamily="18" charset="0"/>
                <a:ea typeface="+mn-ea"/>
                <a:cs typeface="Times New Roman" panose="02020603050405020304" pitchFamily="18" charset="0"/>
              </a:rPr>
              <a:t>文本相似度计算分析师研报增量信息</a:t>
            </a:r>
            <a:endParaRPr lang="en-US" altLang="zh-CN" sz="20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09632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文本相似度</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49</a:t>
            </a:fld>
            <a:endParaRPr lang="zh-CN" altLang="en-US" dirty="0"/>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文本相似度的应用</a:t>
            </a:r>
          </a:p>
        </p:txBody>
      </p:sp>
      <p:sp>
        <p:nvSpPr>
          <p:cNvPr id="4" name="矩形 3"/>
          <p:cNvSpPr/>
          <p:nvPr/>
        </p:nvSpPr>
        <p:spPr>
          <a:xfrm>
            <a:off x="622826" y="1532061"/>
            <a:ext cx="9504660" cy="745653"/>
          </a:xfrm>
          <a:prstGeom prst="rect">
            <a:avLst/>
          </a:prstGeom>
        </p:spPr>
        <p:txBody>
          <a:bodyPr wrap="square">
            <a:spAutoFit/>
          </a:bodyPr>
          <a:lstStyle/>
          <a:p>
            <a:pPr marL="342900" indent="-3429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90525" indent="-390525">
              <a:lnSpc>
                <a:spcPct val="125000"/>
              </a:lnSpc>
              <a:spcBef>
                <a:spcPts val="0"/>
              </a:spcBef>
              <a:buFont typeface="Arial" panose="020B0604020202020204" pitchFamily="34" charset="0"/>
              <a:buChar char="•"/>
            </a:pPr>
            <a:r>
              <a:rPr lang="zh-CN" altLang="en-US" sz="2000" dirty="0">
                <a:latin typeface="Times New Roman" panose="02020603050405020304" pitchFamily="18" charset="0"/>
                <a:ea typeface="+mn-ea"/>
                <a:cs typeface="Times New Roman" panose="02020603050405020304" pitchFamily="18" charset="0"/>
              </a:rPr>
              <a:t>文本相似度计算管理层报告的样板化</a:t>
            </a:r>
            <a:endParaRPr lang="en-US" altLang="zh-CN" sz="2000" dirty="0">
              <a:latin typeface="Times New Roman" panose="02020603050405020304" pitchFamily="18" charset="0"/>
              <a:ea typeface="+mn-ea"/>
              <a:cs typeface="Times New Roman" panose="02020603050405020304" pitchFamily="18" charset="0"/>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2976" y="2365752"/>
            <a:ext cx="6087292" cy="4174748"/>
          </a:xfrm>
          <a:prstGeom prst="rect">
            <a:avLst/>
          </a:prstGeom>
        </p:spPr>
      </p:pic>
    </p:spTree>
    <p:extLst>
      <p:ext uri="{BB962C8B-B14F-4D97-AF65-F5344CB8AC3E}">
        <p14:creationId xmlns:p14="http://schemas.microsoft.com/office/powerpoint/2010/main" val="1449124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CDDDA-2D85-86FD-5AA1-6BD31B748DE8}"/>
            </a:ext>
          </a:extLst>
        </p:cNvPr>
        <p:cNvGrpSpPr/>
        <p:nvPr/>
      </p:nvGrpSpPr>
      <p:grpSpPr>
        <a:xfrm>
          <a:off x="0" y="0"/>
          <a:ext cx="0" cy="0"/>
          <a:chOff x="0" y="0"/>
          <a:chExt cx="0" cy="0"/>
        </a:xfrm>
      </p:grpSpPr>
      <p:sp>
        <p:nvSpPr>
          <p:cNvPr id="7170" name="文本框 4">
            <a:extLst>
              <a:ext uri="{FF2B5EF4-FFF2-40B4-BE49-F238E27FC236}">
                <a16:creationId xmlns:a16="http://schemas.microsoft.com/office/drawing/2014/main" id="{41207E73-2A69-CA10-7D4A-6A865E0EFA3B}"/>
              </a:ext>
            </a:extLst>
          </p:cNvPr>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社交媒体成为社会动员的重要方式</a:t>
            </a:r>
          </a:p>
        </p:txBody>
      </p:sp>
      <p:pic>
        <p:nvPicPr>
          <p:cNvPr id="7171" name="Picture 3">
            <a:extLst>
              <a:ext uri="{FF2B5EF4-FFF2-40B4-BE49-F238E27FC236}">
                <a16:creationId xmlns:a16="http://schemas.microsoft.com/office/drawing/2014/main" id="{57BF2C1C-E83C-2FEF-8611-0966E5230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a:extLst>
              <a:ext uri="{FF2B5EF4-FFF2-40B4-BE49-F238E27FC236}">
                <a16:creationId xmlns:a16="http://schemas.microsoft.com/office/drawing/2014/main" id="{A6A3F3AB-B967-437C-4977-C24E1EF82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a:extLst>
              <a:ext uri="{FF2B5EF4-FFF2-40B4-BE49-F238E27FC236}">
                <a16:creationId xmlns:a16="http://schemas.microsoft.com/office/drawing/2014/main" id="{C2C7F412-A477-B3A7-2979-1DE3BE01F96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a:t>
            </a:fld>
            <a:endParaRPr lang="zh-CN" altLang="en-US"/>
          </a:p>
        </p:txBody>
      </p:sp>
      <p:sp>
        <p:nvSpPr>
          <p:cNvPr id="4" name="内容占位符 2">
            <a:extLst>
              <a:ext uri="{FF2B5EF4-FFF2-40B4-BE49-F238E27FC236}">
                <a16:creationId xmlns:a16="http://schemas.microsoft.com/office/drawing/2014/main" id="{5D412A80-E5B1-6ABF-BDA1-C9F4FA787773}"/>
              </a:ext>
            </a:extLst>
          </p:cNvPr>
          <p:cNvSpPr>
            <a:spLocks noGrp="1"/>
          </p:cNvSpPr>
          <p:nvPr/>
        </p:nvSpPr>
        <p:spPr bwMode="auto">
          <a:xfrm>
            <a:off x="406811" y="909638"/>
            <a:ext cx="8730960" cy="452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baseline="0">
                <a:solidFill>
                  <a:schemeClr val="tx1"/>
                </a:solidFill>
                <a:latin typeface="Times New Roman" panose="02020603050405020304" pitchFamily="18" charset="0"/>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baseline="0">
                <a:solidFill>
                  <a:schemeClr val="tx1"/>
                </a:solidFill>
                <a:latin typeface="Times New Roman" panose="02020603050405020304" pitchFamily="18" charset="0"/>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baseline="0">
                <a:solidFill>
                  <a:schemeClr val="tx1"/>
                </a:solidFill>
                <a:latin typeface="Times New Roman" panose="02020603050405020304" pitchFamily="18" charset="0"/>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baseline="0">
                <a:solidFill>
                  <a:schemeClr val="tx1"/>
                </a:solidFill>
                <a:latin typeface="Times New Roman" panose="02020603050405020304" pitchFamily="18" charset="0"/>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baseline="0">
                <a:solidFill>
                  <a:schemeClr val="tx1"/>
                </a:solidFill>
                <a:latin typeface="Times New Roman" panose="02020603050405020304" pitchFamily="18" charset="0"/>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nSpc>
                <a:spcPct val="160000"/>
              </a:lnSpc>
              <a:buSzPct val="100000"/>
              <a:buFont typeface="Wingdings" panose="05000000000000000000" pitchFamily="2" charset="2"/>
              <a:buChar char="Ø"/>
            </a:pPr>
            <a:r>
              <a:rPr lang="zh-CN" altLang="en-US" sz="2600" b="1" dirty="0">
                <a:latin typeface="楷体" panose="02010609060101010101" pitchFamily="49" charset="-122"/>
                <a:ea typeface="楷体" panose="02010609060101010101" pitchFamily="49" charset="-122"/>
              </a:rPr>
              <a:t>通过社交媒体煽风点火</a:t>
            </a:r>
            <a:endParaRPr lang="en-US" altLang="zh-CN" sz="2177" dirty="0"/>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4981" y="1639510"/>
            <a:ext cx="5760480" cy="4262028"/>
          </a:xfrm>
          <a:prstGeom prst="rect">
            <a:avLst/>
          </a:prstGeom>
        </p:spPr>
      </p:pic>
      <p:sp>
        <p:nvSpPr>
          <p:cNvPr id="8" name="矩形 7">
            <a:extLst>
              <a:ext uri="{FF2B5EF4-FFF2-40B4-BE49-F238E27FC236}">
                <a16:creationId xmlns:a16="http://schemas.microsoft.com/office/drawing/2014/main" id="{D10AC1AC-55C3-57FF-03C5-DF8275E90107}"/>
              </a:ext>
            </a:extLst>
          </p:cNvPr>
          <p:cNvSpPr/>
          <p:nvPr/>
        </p:nvSpPr>
        <p:spPr>
          <a:xfrm>
            <a:off x="874987" y="6029709"/>
            <a:ext cx="10320063" cy="646331"/>
          </a:xfrm>
          <a:prstGeom prst="rect">
            <a:avLst/>
          </a:prstGeom>
        </p:spPr>
        <p:txBody>
          <a:bodyPr wrap="square">
            <a:spAutoFit/>
          </a:bodyPr>
          <a:lstStyle/>
          <a:p>
            <a:pPr lvl="0" algn="just">
              <a:spcAft>
                <a:spcPts val="600"/>
              </a:spcAft>
            </a:pPr>
            <a:r>
              <a:rPr lang="en-US" altLang="zh-CN" sz="1800" kern="0" dirty="0" err="1">
                <a:solidFill>
                  <a:srgbClr val="000000"/>
                </a:solidFill>
                <a:latin typeface="Times New Roman" panose="02020603050405020304" pitchFamily="18" charset="0"/>
                <a:ea typeface="仿宋" panose="02010609060101010101" pitchFamily="49" charset="-122"/>
              </a:rPr>
              <a:t>Enikolopov</a:t>
            </a:r>
            <a:r>
              <a:rPr lang="en-US" altLang="zh-CN" sz="1800" kern="0" dirty="0">
                <a:solidFill>
                  <a:srgbClr val="000000"/>
                </a:solidFill>
                <a:latin typeface="Times New Roman" panose="02020603050405020304" pitchFamily="18" charset="0"/>
                <a:ea typeface="仿宋" panose="02010609060101010101" pitchFamily="49" charset="-122"/>
              </a:rPr>
              <a:t> R., </a:t>
            </a:r>
            <a:r>
              <a:rPr lang="en-US" altLang="zh-CN" sz="1800" kern="0" dirty="0" err="1">
                <a:solidFill>
                  <a:srgbClr val="000000"/>
                </a:solidFill>
                <a:latin typeface="Times New Roman" panose="02020603050405020304" pitchFamily="18" charset="0"/>
                <a:ea typeface="仿宋" panose="02010609060101010101" pitchFamily="49" charset="-122"/>
              </a:rPr>
              <a:t>Makarin</a:t>
            </a:r>
            <a:r>
              <a:rPr lang="en-US" altLang="zh-CN" sz="1800" kern="0" dirty="0">
                <a:solidFill>
                  <a:srgbClr val="000000"/>
                </a:solidFill>
                <a:latin typeface="Times New Roman" panose="02020603050405020304" pitchFamily="18" charset="0"/>
                <a:ea typeface="仿宋" panose="02010609060101010101" pitchFamily="49" charset="-122"/>
              </a:rPr>
              <a:t> A., and </a:t>
            </a:r>
            <a:r>
              <a:rPr lang="en-US" altLang="zh-CN" sz="1800" kern="0" dirty="0" err="1">
                <a:solidFill>
                  <a:srgbClr val="000000"/>
                </a:solidFill>
                <a:latin typeface="Times New Roman" panose="02020603050405020304" pitchFamily="18" charset="0"/>
                <a:ea typeface="仿宋" panose="02010609060101010101" pitchFamily="49" charset="-122"/>
              </a:rPr>
              <a:t>Petrova</a:t>
            </a:r>
            <a:r>
              <a:rPr lang="en-US" altLang="zh-CN" sz="1800" kern="0" dirty="0">
                <a:solidFill>
                  <a:srgbClr val="000000"/>
                </a:solidFill>
                <a:latin typeface="Times New Roman" panose="02020603050405020304" pitchFamily="18" charset="0"/>
                <a:ea typeface="仿宋" panose="02010609060101010101" pitchFamily="49" charset="-122"/>
              </a:rPr>
              <a:t> M., “Social Media and Protest Participation: Evidence From Russia”, </a:t>
            </a:r>
            <a:r>
              <a:rPr lang="en-US" altLang="zh-CN" sz="1800" i="1" kern="0" dirty="0" err="1">
                <a:solidFill>
                  <a:srgbClr val="000000"/>
                </a:solidFill>
                <a:latin typeface="Times New Roman" panose="02020603050405020304" pitchFamily="18" charset="0"/>
                <a:ea typeface="仿宋" panose="02010609060101010101" pitchFamily="49" charset="-122"/>
              </a:rPr>
              <a:t>Econometrica</a:t>
            </a:r>
            <a:r>
              <a:rPr lang="en-US" altLang="zh-CN" sz="1800" kern="0" dirty="0">
                <a:solidFill>
                  <a:srgbClr val="000000"/>
                </a:solidFill>
                <a:latin typeface="Times New Roman" panose="02020603050405020304" pitchFamily="18" charset="0"/>
                <a:ea typeface="仿宋" panose="02010609060101010101" pitchFamily="49" charset="-122"/>
              </a:rPr>
              <a:t>, 2020, 88(4), pp.1479-1514.</a:t>
            </a:r>
            <a:endParaRPr lang="zh-CN" altLang="zh-CN" sz="1800" kern="100" dirty="0">
              <a:latin typeface="Times New Roman" panose="02020603050405020304" pitchFamily="18" charset="0"/>
            </a:endParaRPr>
          </a:p>
        </p:txBody>
      </p:sp>
    </p:spTree>
    <p:extLst>
      <p:ext uri="{BB962C8B-B14F-4D97-AF65-F5344CB8AC3E}">
        <p14:creationId xmlns:p14="http://schemas.microsoft.com/office/powerpoint/2010/main" val="3101667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文本分析余论</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50</a:t>
            </a:fld>
            <a:endParaRPr lang="zh-CN" altLang="en-US" dirty="0"/>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文本分析也不一定非要搞的很复杂</a:t>
            </a:r>
          </a:p>
        </p:txBody>
      </p:sp>
      <p:pic>
        <p:nvPicPr>
          <p:cNvPr id="10" name="内容占位符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98866" y="1510645"/>
            <a:ext cx="7048153" cy="4393373"/>
          </a:xfrm>
        </p:spPr>
      </p:pic>
      <p:sp>
        <p:nvSpPr>
          <p:cNvPr id="11" name="矩形 10"/>
          <p:cNvSpPr/>
          <p:nvPr/>
        </p:nvSpPr>
        <p:spPr>
          <a:xfrm>
            <a:off x="913452" y="6081675"/>
            <a:ext cx="10078094" cy="584775"/>
          </a:xfrm>
          <a:prstGeom prst="rect">
            <a:avLst/>
          </a:prstGeom>
        </p:spPr>
        <p:txBody>
          <a:bodyPr wrap="square">
            <a:spAutoFit/>
          </a:bodyPr>
          <a:lstStyle/>
          <a:p>
            <a:r>
              <a:rPr lang="en-US" altLang="zh-CN" sz="1600" kern="100" dirty="0">
                <a:latin typeface="Times New Roman" panose="02020603050405020304" pitchFamily="18" charset="0"/>
                <a:ea typeface="仿宋" panose="02010609060101010101" pitchFamily="49" charset="-122"/>
              </a:rPr>
              <a:t>Baker, S., Bloom N., and Davis, S., “</a:t>
            </a:r>
            <a:r>
              <a:rPr lang="en-US" altLang="zh-CN" sz="1600" kern="100" dirty="0">
                <a:latin typeface="Times New Roman" panose="02020603050405020304" pitchFamily="18" charset="0"/>
                <a:ea typeface="仿宋" panose="02010609060101010101" pitchFamily="49" charset="-122"/>
                <a:hlinkClick r:id="rId5"/>
              </a:rPr>
              <a:t>Measuring Economic Policy Uncertainty</a:t>
            </a:r>
            <a:r>
              <a:rPr lang="en-US" altLang="zh-CN" sz="1600" kern="100" dirty="0">
                <a:latin typeface="Times New Roman" panose="02020603050405020304" pitchFamily="18" charset="0"/>
                <a:ea typeface="仿宋" panose="02010609060101010101" pitchFamily="49" charset="-122"/>
              </a:rPr>
              <a:t>”, </a:t>
            </a:r>
            <a:r>
              <a:rPr lang="en-US" altLang="zh-CN" sz="1600" i="1" kern="100" dirty="0">
                <a:latin typeface="Times New Roman" panose="02020603050405020304" pitchFamily="18" charset="0"/>
                <a:ea typeface="仿宋" panose="02010609060101010101" pitchFamily="49" charset="-122"/>
              </a:rPr>
              <a:t>Quarterly Journal of Economics</a:t>
            </a:r>
            <a:r>
              <a:rPr lang="en-US" altLang="zh-CN" sz="1600" kern="100" dirty="0">
                <a:latin typeface="Times New Roman" panose="02020603050405020304" pitchFamily="18" charset="0"/>
                <a:ea typeface="仿宋" panose="02010609060101010101" pitchFamily="49" charset="-122"/>
              </a:rPr>
              <a:t>, 2016, 131(4), 1593-1636.</a:t>
            </a:r>
            <a:endParaRPr lang="zh-CN" altLang="en-US" sz="1600" dirty="0"/>
          </a:p>
        </p:txBody>
      </p:sp>
    </p:spTree>
    <p:extLst>
      <p:ext uri="{BB962C8B-B14F-4D97-AF65-F5344CB8AC3E}">
        <p14:creationId xmlns:p14="http://schemas.microsoft.com/office/powerpoint/2010/main" val="31889424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文本分析余论</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51</a:t>
            </a:fld>
            <a:endParaRPr lang="zh-CN" altLang="en-US" dirty="0"/>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公司层面的词频分析</a:t>
            </a:r>
          </a:p>
        </p:txBody>
      </p:sp>
      <p:sp>
        <p:nvSpPr>
          <p:cNvPr id="12" name="内容占位符 6">
            <a:extLst>
              <a:ext uri="{FF2B5EF4-FFF2-40B4-BE49-F238E27FC236}">
                <a16:creationId xmlns:a16="http://schemas.microsoft.com/office/drawing/2014/main" id="{3D22CFC4-4E64-432B-8CDB-BCA531F674AE}"/>
              </a:ext>
            </a:extLst>
          </p:cNvPr>
          <p:cNvSpPr>
            <a:spLocks noGrp="1"/>
          </p:cNvSpPr>
          <p:nvPr>
            <p:ph idx="1"/>
          </p:nvPr>
        </p:nvSpPr>
        <p:spPr>
          <a:xfrm>
            <a:off x="550821" y="1476375"/>
            <a:ext cx="9276324" cy="5040560"/>
          </a:xfrm>
        </p:spPr>
        <p:txBody>
          <a:bodyPr>
            <a:normAutofit/>
          </a:bodyPr>
          <a:lstStyle/>
          <a:p>
            <a:pPr>
              <a:lnSpc>
                <a:spcPct val="125000"/>
              </a:lnSpc>
              <a:spcBef>
                <a:spcPts val="0"/>
              </a:spcBef>
            </a:pPr>
            <a:r>
              <a:rPr lang="en-US" altLang="zh-CN" sz="2000" dirty="0">
                <a:cs typeface="Times New Roman" panose="02020603050405020304" pitchFamily="18" charset="0"/>
              </a:rPr>
              <a:t>P:</a:t>
            </a:r>
            <a:r>
              <a:rPr lang="zh-CN" altLang="en-US" sz="2000" dirty="0">
                <a:cs typeface="Times New Roman" panose="02020603050405020304" pitchFamily="18" charset="0"/>
              </a:rPr>
              <a:t>大学政治学课本；美国报纸政治板块的内容</a:t>
            </a:r>
            <a:endParaRPr lang="en-US" altLang="zh-CN" sz="2000" dirty="0">
              <a:cs typeface="Times New Roman" panose="02020603050405020304" pitchFamily="18" charset="0"/>
            </a:endParaRPr>
          </a:p>
          <a:p>
            <a:pPr>
              <a:lnSpc>
                <a:spcPct val="125000"/>
              </a:lnSpc>
              <a:spcBef>
                <a:spcPts val="0"/>
              </a:spcBef>
            </a:pPr>
            <a:endParaRPr lang="en-US" altLang="zh-CN" sz="2000" dirty="0">
              <a:cs typeface="Times New Roman" panose="02020603050405020304" pitchFamily="18" charset="0"/>
            </a:endParaRPr>
          </a:p>
          <a:p>
            <a:pPr>
              <a:lnSpc>
                <a:spcPct val="125000"/>
              </a:lnSpc>
              <a:spcBef>
                <a:spcPts val="0"/>
              </a:spcBef>
            </a:pPr>
            <a:r>
              <a:rPr lang="en-US" altLang="zh-CN" sz="2000" dirty="0">
                <a:cs typeface="Times New Roman" panose="02020603050405020304" pitchFamily="18" charset="0"/>
              </a:rPr>
              <a:t>N:</a:t>
            </a:r>
            <a:r>
              <a:rPr lang="zh-CN" altLang="en-US" sz="2000" dirty="0">
                <a:cs typeface="Times New Roman" panose="02020603050405020304" pitchFamily="18" charset="0"/>
              </a:rPr>
              <a:t>大学会计课本；美国报纸非政治板块的内容；口语词库</a:t>
            </a:r>
            <a:endParaRPr lang="en-US" altLang="zh-CN" sz="2000" dirty="0">
              <a:cs typeface="Times New Roman" panose="02020603050405020304" pitchFamily="18" charset="0"/>
            </a:endParaRPr>
          </a:p>
          <a:p>
            <a:endParaRPr lang="zh-CN" altLang="en-US" sz="2105" dirty="0">
              <a:latin typeface="Times New Roman" panose="02020603050405020304" pitchFamily="18" charset="0"/>
              <a:cs typeface="Times New Roman" panose="02020603050405020304" pitchFamily="18" charset="0"/>
            </a:endParaRPr>
          </a:p>
        </p:txBody>
      </p:sp>
      <p:sp>
        <p:nvSpPr>
          <p:cNvPr id="13" name="矩形 12"/>
          <p:cNvSpPr/>
          <p:nvPr/>
        </p:nvSpPr>
        <p:spPr>
          <a:xfrm>
            <a:off x="1054856" y="5479264"/>
            <a:ext cx="9811196" cy="584775"/>
          </a:xfrm>
          <a:prstGeom prst="rect">
            <a:avLst/>
          </a:prstGeom>
        </p:spPr>
        <p:txBody>
          <a:bodyPr wrap="square">
            <a:spAutoFit/>
          </a:bodyPr>
          <a:lstStyle/>
          <a:p>
            <a:r>
              <a:rPr lang="en-US" altLang="zh-CN" sz="1600" kern="100" dirty="0">
                <a:latin typeface="Times New Roman" panose="02020603050405020304" pitchFamily="18" charset="0"/>
                <a:ea typeface="仿宋" panose="02010609060101010101" pitchFamily="49" charset="-122"/>
              </a:rPr>
              <a:t>Hassan, T., Hollander, S., van Lent, L., </a:t>
            </a:r>
            <a:r>
              <a:rPr lang="en-US" altLang="zh-CN" sz="1600" kern="100" dirty="0" err="1">
                <a:latin typeface="Times New Roman" panose="02020603050405020304" pitchFamily="18" charset="0"/>
                <a:ea typeface="仿宋" panose="02010609060101010101" pitchFamily="49" charset="-122"/>
              </a:rPr>
              <a:t>Tahoun</a:t>
            </a:r>
            <a:r>
              <a:rPr lang="en-US" altLang="zh-CN" sz="1600" kern="100" dirty="0">
                <a:latin typeface="Times New Roman" panose="02020603050405020304" pitchFamily="18" charset="0"/>
                <a:ea typeface="仿宋" panose="02010609060101010101" pitchFamily="49" charset="-122"/>
              </a:rPr>
              <a:t>, A., “Firm-Level Political Risk: Measurement and Effects", </a:t>
            </a:r>
            <a:r>
              <a:rPr lang="en-US" altLang="zh-CN" sz="1600" i="1" kern="100" dirty="0">
                <a:latin typeface="Times New Roman" panose="02020603050405020304" pitchFamily="18" charset="0"/>
                <a:ea typeface="仿宋" panose="02010609060101010101" pitchFamily="49" charset="-122"/>
              </a:rPr>
              <a:t>The Quarterly Journal of Economics</a:t>
            </a:r>
            <a:r>
              <a:rPr lang="en-US" altLang="zh-CN" sz="1600" kern="100" dirty="0">
                <a:latin typeface="Times New Roman" panose="02020603050405020304" pitchFamily="18" charset="0"/>
                <a:ea typeface="仿宋" panose="02010609060101010101" pitchFamily="49" charset="-122"/>
              </a:rPr>
              <a:t>, 2019, 134(4), 2135-2202. </a:t>
            </a:r>
            <a:endParaRPr lang="zh-CN" altLang="en-US" sz="1600" dirty="0"/>
          </a:p>
        </p:txBody>
      </p:sp>
      <p:pic>
        <p:nvPicPr>
          <p:cNvPr id="14" name="图片 13">
            <a:extLst>
              <a:ext uri="{FF2B5EF4-FFF2-40B4-BE49-F238E27FC236}">
                <a16:creationId xmlns:a16="http://schemas.microsoft.com/office/drawing/2014/main" id="{BF96CC6F-B04F-4198-8330-984BF6792E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4906" y="2846210"/>
            <a:ext cx="6760071" cy="1278296"/>
          </a:xfrm>
          <a:prstGeom prst="rect">
            <a:avLst/>
          </a:prstGeom>
        </p:spPr>
      </p:pic>
    </p:spTree>
    <p:extLst>
      <p:ext uri="{BB962C8B-B14F-4D97-AF65-F5344CB8AC3E}">
        <p14:creationId xmlns:p14="http://schemas.microsoft.com/office/powerpoint/2010/main" val="4041429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文本分析余论</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52</a:t>
            </a:fld>
            <a:endParaRPr lang="zh-CN" altLang="en-US" dirty="0"/>
          </a:p>
        </p:txBody>
      </p:sp>
      <p:sp>
        <p:nvSpPr>
          <p:cNvPr id="2" name="矩形 1"/>
          <p:cNvSpPr>
            <a:spLocks noChangeArrowheads="1"/>
          </p:cNvSpPr>
          <p:nvPr/>
        </p:nvSpPr>
        <p:spPr bwMode="auto">
          <a:xfrm>
            <a:off x="550863" y="987425"/>
            <a:ext cx="11029950"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地方政府工作报告词频统计</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4956" y="1641460"/>
            <a:ext cx="7029423" cy="4570345"/>
          </a:xfrm>
          <a:prstGeom prst="rect">
            <a:avLst/>
          </a:prstGeom>
        </p:spPr>
      </p:pic>
    </p:spTree>
    <p:extLst>
      <p:ext uri="{BB962C8B-B14F-4D97-AF65-F5344CB8AC3E}">
        <p14:creationId xmlns:p14="http://schemas.microsoft.com/office/powerpoint/2010/main" val="10903217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4"/>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文本分析余论</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53</a:t>
            </a:fld>
            <a:endParaRPr lang="zh-CN" altLang="en-US" dirty="0"/>
          </a:p>
        </p:txBody>
      </p:sp>
      <p:sp>
        <p:nvSpPr>
          <p:cNvPr id="2" name="矩形 1"/>
          <p:cNvSpPr>
            <a:spLocks noChangeArrowheads="1"/>
          </p:cNvSpPr>
          <p:nvPr/>
        </p:nvSpPr>
        <p:spPr bwMode="auto">
          <a:xfrm>
            <a:off x="550863" y="987425"/>
            <a:ext cx="9864643"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1pPr>
            <a:lvl2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2pPr>
            <a:lvl3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3pPr>
            <a:lvl4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4pPr>
            <a:lvl5pPr defTabSz="1041400">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5pPr>
            <a:lvl6pPr marL="25431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6pPr>
            <a:lvl7pPr marL="30003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7pPr>
            <a:lvl8pPr marL="34575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8pPr>
            <a:lvl9pPr marL="3914775" indent="-257175" defTabSz="1041400" eaLnBrk="0" fontAlgn="base" hangingPunct="0">
              <a:spcBef>
                <a:spcPct val="0"/>
              </a:spcBef>
              <a:spcAft>
                <a:spcPct val="0"/>
              </a:spcAft>
              <a:buFont typeface="Arial" panose="020B0604020202020204" pitchFamily="34" charset="0"/>
              <a:defRPr sz="2100">
                <a:solidFill>
                  <a:schemeClr val="tx1"/>
                </a:solidFill>
                <a:latin typeface="Calibri" panose="020F0502020204030204" pitchFamily="34" charset="0"/>
                <a:ea typeface="宋体" panose="02010600030101010101" pitchFamily="2" charset="-122"/>
              </a:defRPr>
            </a:lvl9pPr>
          </a:lstStyle>
          <a:p>
            <a:pPr marL="390525" indent="-390525" defTabSz="1042988">
              <a:lnSpc>
                <a:spcPct val="150000"/>
              </a:lnSpc>
              <a:spcBef>
                <a:spcPct val="20000"/>
              </a:spcBef>
              <a:buSzPct val="100000"/>
              <a:buFont typeface="Wingdings" panose="05000000000000000000" pitchFamily="2" charset="2"/>
              <a:buChar char="Ø"/>
            </a:pPr>
            <a:r>
              <a:rPr lang="zh-CN" altLang="en-US" sz="2400" b="1" dirty="0">
                <a:latin typeface="Times New Roman" panose="02020603050405020304" pitchFamily="18" charset="0"/>
                <a:ea typeface="楷体" panose="02010609060101010101" pitchFamily="49" charset="-122"/>
              </a:rPr>
              <a:t>但这种层次的文本分析不能认为是机器学习</a:t>
            </a:r>
            <a:endParaRPr lang="en-US" altLang="zh-CN" sz="2400" b="1" dirty="0">
              <a:latin typeface="Times New Roman" panose="02020603050405020304" pitchFamily="18" charset="0"/>
              <a:ea typeface="楷体" panose="02010609060101010101" pitchFamily="49" charset="-122"/>
            </a:endParaRPr>
          </a:p>
          <a:p>
            <a:pPr marL="0" indent="0">
              <a:buNone/>
            </a:pPr>
            <a:endParaRPr lang="en-US" altLang="zh-CN" sz="2800" b="1" dirty="0"/>
          </a:p>
          <a:p>
            <a:pPr marL="342900" indent="-342900">
              <a:buFont typeface="Arial" panose="020B0604020202020204" pitchFamily="34" charset="0"/>
              <a:buChar char="•"/>
            </a:pPr>
            <a:r>
              <a:rPr lang="zh-CN" altLang="en-US" sz="2000" dirty="0">
                <a:latin typeface="+mn-ea"/>
                <a:ea typeface="+mn-ea"/>
              </a:rPr>
              <a:t>一篇审稿意见：</a:t>
            </a:r>
            <a:r>
              <a:rPr lang="zh-CN" altLang="en-US" sz="2000" i="1" dirty="0">
                <a:latin typeface="+mn-ea"/>
                <a:ea typeface="+mn-ea"/>
              </a:rPr>
              <a:t>作者在介绍企业数字化转型的测度方法时，反复提到使用了机器学习和文本分析法，但根据作者的具体介绍，作者实际上完全没有使用机器学习方法。作者的表述非常不严谨。正如作者没有使用机器学习方法，却在论文中说自己使用了机器学习方法，因此，我们非常有理由怀疑企业在年报中提到“数字化转型”时，也只是说说而已，并没有真正做这方面的工作。就像前几年很多上市公司宣称自己做了互联网金融业务，但实际上并没有。</a:t>
            </a:r>
            <a:endParaRPr lang="en-US" altLang="zh-CN" sz="2000" i="1" dirty="0">
              <a:latin typeface="+mn-ea"/>
              <a:ea typeface="+mn-ea"/>
            </a:endParaRPr>
          </a:p>
          <a:p>
            <a:pPr marL="0" indent="0">
              <a:buNone/>
            </a:pPr>
            <a:endParaRPr lang="zh-CN" altLang="en-US" sz="2000" b="1" dirty="0">
              <a:solidFill>
                <a:schemeClr val="accent2">
                  <a:lumMod val="50000"/>
                </a:schemeClr>
              </a:solidFill>
            </a:endParaRPr>
          </a:p>
        </p:txBody>
      </p:sp>
    </p:spTree>
    <p:extLst>
      <p:ext uri="{BB962C8B-B14F-4D97-AF65-F5344CB8AC3E}">
        <p14:creationId xmlns:p14="http://schemas.microsoft.com/office/powerpoint/2010/main" val="23668754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C:\Users\Administrator\Desktop\财大ppt模板\B10PPT模板（二）宽屏-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6548"/>
            <a:ext cx="12188825"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58750"/>
            <a:ext cx="13525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图片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0" y="330200"/>
            <a:ext cx="2930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灯片编号占位符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E643BB74-6F1F-4DD3-8DC6-B952338D319E}" type="slidenum">
              <a:rPr lang="zh-CN" altLang="en-US" smtClean="0"/>
              <a:pPr defTabSz="1042988"/>
              <a:t>54</a:t>
            </a:fld>
            <a:endParaRPr lang="zh-CN" altLang="en-US"/>
          </a:p>
        </p:txBody>
      </p:sp>
      <p:pic>
        <p:nvPicPr>
          <p:cNvPr id="7" name="图片 6">
            <a:extLst>
              <a:ext uri="{FF2B5EF4-FFF2-40B4-BE49-F238E27FC236}">
                <a16:creationId xmlns:a16="http://schemas.microsoft.com/office/drawing/2014/main" id="{F3CBD9D3-68FF-4A56-B6CC-BB6092EFFC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9117" y="1757219"/>
            <a:ext cx="2736190" cy="2736190"/>
          </a:xfrm>
          <a:prstGeom prst="rect">
            <a:avLst/>
          </a:prstGeom>
        </p:spPr>
      </p:pic>
      <p:sp>
        <p:nvSpPr>
          <p:cNvPr id="9" name="内容占位符 2"/>
          <p:cNvSpPr>
            <a:spLocks noGrp="1"/>
          </p:cNvSpPr>
          <p:nvPr>
            <p:ph idx="1"/>
          </p:nvPr>
        </p:nvSpPr>
        <p:spPr>
          <a:xfrm>
            <a:off x="1771650" y="1115188"/>
            <a:ext cx="8730960" cy="648086"/>
          </a:xfrm>
        </p:spPr>
        <p:txBody>
          <a:bodyPr>
            <a:normAutofit lnSpcReduction="10000"/>
          </a:bodyPr>
          <a:lstStyle/>
          <a:p>
            <a:pPr algn="ctr">
              <a:buNone/>
            </a:pPr>
            <a:endParaRPr lang="en-US" altLang="zh-CN" sz="1633" dirty="0">
              <a:solidFill>
                <a:srgbClr val="7C1D20"/>
              </a:solidFill>
              <a:latin typeface="微软雅黑" panose="020B0503020204020204" charset="-122"/>
              <a:ea typeface="微软雅黑" panose="020B0503020204020204" charset="-122"/>
            </a:endParaRPr>
          </a:p>
          <a:p>
            <a:pPr algn="ctr">
              <a:buNone/>
            </a:pPr>
            <a:r>
              <a:rPr lang="zh-CN" altLang="en-US" sz="1633" dirty="0">
                <a:solidFill>
                  <a:srgbClr val="7C1D20"/>
                </a:solidFill>
                <a:latin typeface="微软雅黑" pitchFamily="34" charset="-122"/>
                <a:ea typeface="微软雅黑" pitchFamily="34" charset="-122"/>
              </a:rPr>
              <a:t>实验室公众号</a:t>
            </a:r>
          </a:p>
          <a:p>
            <a:pPr algn="ctr">
              <a:buNone/>
            </a:pPr>
            <a:endParaRPr lang="zh-CN" altLang="en-US" sz="2903" dirty="0">
              <a:solidFill>
                <a:srgbClr val="7C1D20"/>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29722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1FDFF-499D-A406-8EB3-740C32526A37}"/>
            </a:ext>
          </a:extLst>
        </p:cNvPr>
        <p:cNvGrpSpPr/>
        <p:nvPr/>
      </p:nvGrpSpPr>
      <p:grpSpPr>
        <a:xfrm>
          <a:off x="0" y="0"/>
          <a:ext cx="0" cy="0"/>
          <a:chOff x="0" y="0"/>
          <a:chExt cx="0" cy="0"/>
        </a:xfrm>
      </p:grpSpPr>
      <p:sp>
        <p:nvSpPr>
          <p:cNvPr id="7170" name="文本框 4">
            <a:extLst>
              <a:ext uri="{FF2B5EF4-FFF2-40B4-BE49-F238E27FC236}">
                <a16:creationId xmlns:a16="http://schemas.microsoft.com/office/drawing/2014/main" id="{80D6A7C2-0D5F-8C47-5AAB-EF664CA8BFD7}"/>
              </a:ext>
            </a:extLst>
          </p:cNvPr>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社交媒体成为社会动员的重要方式</a:t>
            </a:r>
          </a:p>
        </p:txBody>
      </p:sp>
      <p:pic>
        <p:nvPicPr>
          <p:cNvPr id="7171" name="Picture 3">
            <a:extLst>
              <a:ext uri="{FF2B5EF4-FFF2-40B4-BE49-F238E27FC236}">
                <a16:creationId xmlns:a16="http://schemas.microsoft.com/office/drawing/2014/main" id="{935BC44C-36E8-05FE-409D-5743133CE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a:extLst>
              <a:ext uri="{FF2B5EF4-FFF2-40B4-BE49-F238E27FC236}">
                <a16:creationId xmlns:a16="http://schemas.microsoft.com/office/drawing/2014/main" id="{1C47B4B3-2CBF-4FF8-38F6-41747B5C7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a:extLst>
              <a:ext uri="{FF2B5EF4-FFF2-40B4-BE49-F238E27FC236}">
                <a16:creationId xmlns:a16="http://schemas.microsoft.com/office/drawing/2014/main" id="{126E3336-22A1-DA74-79D5-5DE74792352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6</a:t>
            </a:fld>
            <a:endParaRPr lang="zh-CN" altLang="en-US"/>
          </a:p>
        </p:txBody>
      </p:sp>
      <p:sp>
        <p:nvSpPr>
          <p:cNvPr id="4" name="内容占位符 2">
            <a:extLst>
              <a:ext uri="{FF2B5EF4-FFF2-40B4-BE49-F238E27FC236}">
                <a16:creationId xmlns:a16="http://schemas.microsoft.com/office/drawing/2014/main" id="{D422E8C1-6009-D4CD-68DC-1B9123B3FF7D}"/>
              </a:ext>
            </a:extLst>
          </p:cNvPr>
          <p:cNvSpPr>
            <a:spLocks noGrp="1"/>
          </p:cNvSpPr>
          <p:nvPr/>
        </p:nvSpPr>
        <p:spPr bwMode="auto">
          <a:xfrm>
            <a:off x="406811" y="909638"/>
            <a:ext cx="8730960" cy="452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baseline="0">
                <a:solidFill>
                  <a:schemeClr val="tx1"/>
                </a:solidFill>
                <a:latin typeface="Times New Roman" panose="02020603050405020304" pitchFamily="18" charset="0"/>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baseline="0">
                <a:solidFill>
                  <a:schemeClr val="tx1"/>
                </a:solidFill>
                <a:latin typeface="Times New Roman" panose="02020603050405020304" pitchFamily="18" charset="0"/>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baseline="0">
                <a:solidFill>
                  <a:schemeClr val="tx1"/>
                </a:solidFill>
                <a:latin typeface="Times New Roman" panose="02020603050405020304" pitchFamily="18" charset="0"/>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baseline="0">
                <a:solidFill>
                  <a:schemeClr val="tx1"/>
                </a:solidFill>
                <a:latin typeface="Times New Roman" panose="02020603050405020304" pitchFamily="18" charset="0"/>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baseline="0">
                <a:solidFill>
                  <a:schemeClr val="tx1"/>
                </a:solidFill>
                <a:latin typeface="Times New Roman" panose="02020603050405020304" pitchFamily="18" charset="0"/>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nSpc>
                <a:spcPct val="160000"/>
              </a:lnSpc>
              <a:buSzPct val="100000"/>
              <a:buFont typeface="Wingdings" panose="05000000000000000000" pitchFamily="2" charset="2"/>
              <a:buChar char="Ø"/>
            </a:pPr>
            <a:r>
              <a:rPr lang="zh-CN" altLang="en-US" sz="2600" b="1" dirty="0">
                <a:latin typeface="楷体" panose="02010609060101010101" pitchFamily="49" charset="-122"/>
                <a:ea typeface="楷体" panose="02010609060101010101" pitchFamily="49" charset="-122"/>
              </a:rPr>
              <a:t>特朗普的崛起，很多程度上就靠社交媒体</a:t>
            </a:r>
          </a:p>
        </p:txBody>
      </p:sp>
      <p:pic>
        <p:nvPicPr>
          <p:cNvPr id="3" name="图片 2">
            <a:extLst>
              <a:ext uri="{FF2B5EF4-FFF2-40B4-BE49-F238E27FC236}">
                <a16:creationId xmlns:a16="http://schemas.microsoft.com/office/drawing/2014/main" id="{841D8AA2-1BB7-2948-9420-D85B838217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8966" y="1698084"/>
            <a:ext cx="5472973" cy="3871408"/>
          </a:xfrm>
          <a:prstGeom prst="rect">
            <a:avLst/>
          </a:prstGeom>
        </p:spPr>
      </p:pic>
      <p:sp>
        <p:nvSpPr>
          <p:cNvPr id="5" name="矩形 4">
            <a:extLst>
              <a:ext uri="{FF2B5EF4-FFF2-40B4-BE49-F238E27FC236}">
                <a16:creationId xmlns:a16="http://schemas.microsoft.com/office/drawing/2014/main" id="{2B133E63-A78A-A3DC-4323-848B959B3279}"/>
              </a:ext>
            </a:extLst>
          </p:cNvPr>
          <p:cNvSpPr/>
          <p:nvPr/>
        </p:nvSpPr>
        <p:spPr>
          <a:xfrm>
            <a:off x="838841" y="5763031"/>
            <a:ext cx="10440725" cy="594906"/>
          </a:xfrm>
          <a:prstGeom prst="rect">
            <a:avLst/>
          </a:prstGeom>
        </p:spPr>
        <p:txBody>
          <a:bodyPr wrap="square">
            <a:spAutoFit/>
          </a:bodyPr>
          <a:lstStyle/>
          <a:p>
            <a:pPr algn="just">
              <a:spcAft>
                <a:spcPts val="544"/>
              </a:spcAft>
            </a:pPr>
            <a:r>
              <a:rPr lang="en-US" altLang="zh-CN" sz="1633" kern="100" dirty="0" err="1">
                <a:latin typeface="Times New Roman" panose="02020603050405020304" pitchFamily="18" charset="0"/>
                <a:ea typeface="仿宋" panose="02010609060101010101" pitchFamily="49" charset="-122"/>
              </a:rPr>
              <a:t>Allcott</a:t>
            </a:r>
            <a:r>
              <a:rPr lang="en-US" altLang="zh-CN" sz="1633" kern="100" dirty="0">
                <a:latin typeface="Times New Roman" panose="02020603050405020304" pitchFamily="18" charset="0"/>
                <a:ea typeface="仿宋" panose="02010609060101010101" pitchFamily="49" charset="-122"/>
              </a:rPr>
              <a:t>, H., and </a:t>
            </a:r>
            <a:r>
              <a:rPr lang="en-US" altLang="zh-CN" sz="1633" kern="100" dirty="0" err="1">
                <a:latin typeface="Times New Roman" panose="02020603050405020304" pitchFamily="18" charset="0"/>
                <a:ea typeface="仿宋" panose="02010609060101010101" pitchFamily="49" charset="-122"/>
              </a:rPr>
              <a:t>Gentzkow</a:t>
            </a:r>
            <a:r>
              <a:rPr lang="en-US" altLang="zh-CN" sz="1633" kern="100" dirty="0">
                <a:latin typeface="Times New Roman" panose="02020603050405020304" pitchFamily="18" charset="0"/>
                <a:ea typeface="仿宋" panose="02010609060101010101" pitchFamily="49" charset="-122"/>
              </a:rPr>
              <a:t>, M., “Social Media and Fake News in the 2016 Election”, </a:t>
            </a:r>
            <a:r>
              <a:rPr lang="en-US" altLang="zh-CN" sz="1633" i="1" kern="100" dirty="0">
                <a:latin typeface="Times New Roman" panose="02020603050405020304" pitchFamily="18" charset="0"/>
                <a:ea typeface="仿宋" panose="02010609060101010101" pitchFamily="49" charset="-122"/>
              </a:rPr>
              <a:t>Journal of Economic Perspectives</a:t>
            </a:r>
            <a:r>
              <a:rPr lang="en-US" altLang="zh-CN" sz="1633" kern="100" dirty="0">
                <a:latin typeface="Times New Roman" panose="02020603050405020304" pitchFamily="18" charset="0"/>
                <a:ea typeface="仿宋" panose="02010609060101010101" pitchFamily="49" charset="-122"/>
              </a:rPr>
              <a:t>, 2017, 31(2), pp.211-236.</a:t>
            </a:r>
            <a:endParaRPr lang="zh-CN" altLang="zh-CN" sz="1633" kern="100" dirty="0">
              <a:latin typeface="Times New Roman" panose="02020603050405020304" pitchFamily="18" charset="0"/>
            </a:endParaRPr>
          </a:p>
        </p:txBody>
      </p:sp>
    </p:spTree>
    <p:extLst>
      <p:ext uri="{BB962C8B-B14F-4D97-AF65-F5344CB8AC3E}">
        <p14:creationId xmlns:p14="http://schemas.microsoft.com/office/powerpoint/2010/main" val="3082867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05D9A-56D2-F9E7-794C-CE743B37FBE8}"/>
            </a:ext>
          </a:extLst>
        </p:cNvPr>
        <p:cNvGrpSpPr/>
        <p:nvPr/>
      </p:nvGrpSpPr>
      <p:grpSpPr>
        <a:xfrm>
          <a:off x="0" y="0"/>
          <a:ext cx="0" cy="0"/>
          <a:chOff x="0" y="0"/>
          <a:chExt cx="0" cy="0"/>
        </a:xfrm>
      </p:grpSpPr>
      <p:sp>
        <p:nvSpPr>
          <p:cNvPr id="7170" name="文本框 4">
            <a:extLst>
              <a:ext uri="{FF2B5EF4-FFF2-40B4-BE49-F238E27FC236}">
                <a16:creationId xmlns:a16="http://schemas.microsoft.com/office/drawing/2014/main" id="{72E977A7-9BA9-FF8F-E85E-0508A8A7F326}"/>
              </a:ext>
            </a:extLst>
          </p:cNvPr>
          <p:cNvSpPr txBox="1">
            <a:spLocks noChangeArrowheads="1"/>
          </p:cNvSpPr>
          <p:nvPr/>
        </p:nvSpPr>
        <p:spPr bwMode="auto">
          <a:xfrm>
            <a:off x="295275" y="177800"/>
            <a:ext cx="8024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社交媒体成为社会动员的重要方式</a:t>
            </a:r>
          </a:p>
        </p:txBody>
      </p:sp>
      <p:pic>
        <p:nvPicPr>
          <p:cNvPr id="7171" name="Picture 3">
            <a:extLst>
              <a:ext uri="{FF2B5EF4-FFF2-40B4-BE49-F238E27FC236}">
                <a16:creationId xmlns:a16="http://schemas.microsoft.com/office/drawing/2014/main" id="{D4D9C9D5-7FDE-8C2C-418C-3F0999C3B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a:extLst>
              <a:ext uri="{FF2B5EF4-FFF2-40B4-BE49-F238E27FC236}">
                <a16:creationId xmlns:a16="http://schemas.microsoft.com/office/drawing/2014/main" id="{01F5CCA7-46B6-9D5B-2C91-45A9C1235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a:extLst>
              <a:ext uri="{FF2B5EF4-FFF2-40B4-BE49-F238E27FC236}">
                <a16:creationId xmlns:a16="http://schemas.microsoft.com/office/drawing/2014/main" id="{1C80C6B6-BC67-AB32-3AA2-046D1E81143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7</a:t>
            </a:fld>
            <a:endParaRPr lang="zh-CN" altLang="en-US"/>
          </a:p>
        </p:txBody>
      </p:sp>
      <p:sp>
        <p:nvSpPr>
          <p:cNvPr id="4" name="内容占位符 2">
            <a:extLst>
              <a:ext uri="{FF2B5EF4-FFF2-40B4-BE49-F238E27FC236}">
                <a16:creationId xmlns:a16="http://schemas.microsoft.com/office/drawing/2014/main" id="{4D4C21B6-12D6-96EE-6077-987E902458FB}"/>
              </a:ext>
            </a:extLst>
          </p:cNvPr>
          <p:cNvSpPr>
            <a:spLocks noGrp="1"/>
          </p:cNvSpPr>
          <p:nvPr/>
        </p:nvSpPr>
        <p:spPr bwMode="auto">
          <a:xfrm>
            <a:off x="406811" y="909639"/>
            <a:ext cx="11783602" cy="445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baseline="0">
                <a:solidFill>
                  <a:schemeClr val="tx1"/>
                </a:solidFill>
                <a:latin typeface="Times New Roman" panose="02020603050405020304" pitchFamily="18" charset="0"/>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baseline="0">
                <a:solidFill>
                  <a:schemeClr val="tx1"/>
                </a:solidFill>
                <a:latin typeface="Times New Roman" panose="02020603050405020304" pitchFamily="18" charset="0"/>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baseline="0">
                <a:solidFill>
                  <a:schemeClr val="tx1"/>
                </a:solidFill>
                <a:latin typeface="Times New Roman" panose="02020603050405020304" pitchFamily="18" charset="0"/>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baseline="0">
                <a:solidFill>
                  <a:schemeClr val="tx1"/>
                </a:solidFill>
                <a:latin typeface="Times New Roman" panose="02020603050405020304" pitchFamily="18" charset="0"/>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baseline="0">
                <a:solidFill>
                  <a:schemeClr val="tx1"/>
                </a:solidFill>
                <a:latin typeface="Times New Roman" panose="02020603050405020304" pitchFamily="18" charset="0"/>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nSpc>
                <a:spcPct val="160000"/>
              </a:lnSpc>
              <a:buSzPct val="100000"/>
              <a:buFont typeface="Wingdings" panose="05000000000000000000" pitchFamily="2" charset="2"/>
              <a:buChar char="Ø"/>
            </a:pPr>
            <a:r>
              <a:rPr lang="zh-CN" altLang="en-US" sz="2600" b="1" dirty="0">
                <a:latin typeface="楷体" panose="02010609060101010101" pitchFamily="49" charset="-122"/>
                <a:ea typeface="楷体" panose="02010609060101010101" pitchFamily="49" charset="-122"/>
              </a:rPr>
              <a:t>特朗普的社会性死亡</a:t>
            </a:r>
            <a:endParaRPr lang="en-US" altLang="zh-CN" sz="2600" b="1" dirty="0">
              <a:latin typeface="楷体" panose="02010609060101010101" pitchFamily="49" charset="-122"/>
              <a:ea typeface="楷体" panose="02010609060101010101" pitchFamily="49" charset="-122"/>
            </a:endParaRPr>
          </a:p>
          <a:p>
            <a:pPr marL="342900" indent="-342900" defTabSz="1041400">
              <a:lnSpc>
                <a:spcPct val="125000"/>
              </a:lnSpc>
              <a:spcBef>
                <a:spcPct val="0"/>
              </a:spcBef>
              <a:buSzPct val="100000"/>
            </a:pPr>
            <a:r>
              <a:rPr lang="zh-CN" altLang="en-US" sz="2000" dirty="0">
                <a:ea typeface="宋体" panose="02010600030101010101" pitchFamily="2" charset="-122"/>
                <a:cs typeface="Times New Roman" panose="02020603050405020304" pitchFamily="18" charset="0"/>
              </a:rPr>
              <a:t>特朗普还没有下台，就被每个主流社交媒体，全面封杀，此事是一个标志性事件，未来谈到社交媒体史，甚至整个政治史时，可能都要提及它。谈一谈你对本事件的看法。</a:t>
            </a:r>
          </a:p>
          <a:p>
            <a:pPr>
              <a:lnSpc>
                <a:spcPct val="160000"/>
              </a:lnSpc>
              <a:buSzPct val="100000"/>
              <a:buFont typeface="Wingdings" panose="05000000000000000000" pitchFamily="2" charset="2"/>
              <a:buChar char="Ø"/>
            </a:pPr>
            <a:endParaRPr lang="zh-CN" altLang="en-US" sz="2600" b="1" dirty="0">
              <a:latin typeface="楷体" panose="02010609060101010101" pitchFamily="49" charset="-122"/>
              <a:ea typeface="楷体" panose="02010609060101010101" pitchFamily="49" charset="-122"/>
            </a:endParaRPr>
          </a:p>
        </p:txBody>
      </p:sp>
      <p:pic>
        <p:nvPicPr>
          <p:cNvPr id="7" name="Picture 2" descr="https://gimg2.baidu.com/image_search/src=http%3A%2F%2F5b0988e595225.cdn.sohucs.com%2Fimages%2F20180123%2F5527168667bb481f94dccbeb038c00d4.jpeg&amp;refer=http%3A%2F%2F5b0988e595225.cdn.sohucs.com&amp;app=2002&amp;size=f9999,10000&amp;q=a80&amp;n=0&amp;g=0n&amp;fmt=jpeg?sec=1619256605&amp;t=b475d5bf5d23e87b9efa3a3e68fc2b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822" y="2382392"/>
            <a:ext cx="5813992" cy="4158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35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8DCF9-7637-F5FD-CA67-37B46F69395F}"/>
            </a:ext>
          </a:extLst>
        </p:cNvPr>
        <p:cNvGrpSpPr/>
        <p:nvPr/>
      </p:nvGrpSpPr>
      <p:grpSpPr>
        <a:xfrm>
          <a:off x="0" y="0"/>
          <a:ext cx="0" cy="0"/>
          <a:chOff x="0" y="0"/>
          <a:chExt cx="0" cy="0"/>
        </a:xfrm>
      </p:grpSpPr>
      <p:sp>
        <p:nvSpPr>
          <p:cNvPr id="7170" name="文本框 4">
            <a:extLst>
              <a:ext uri="{FF2B5EF4-FFF2-40B4-BE49-F238E27FC236}">
                <a16:creationId xmlns:a16="http://schemas.microsoft.com/office/drawing/2014/main" id="{E4E4524F-B6DB-35C9-8427-BCD19A92CFB1}"/>
              </a:ext>
            </a:extLst>
          </p:cNvPr>
          <p:cNvSpPr txBox="1">
            <a:spLocks noChangeArrowheads="1"/>
          </p:cNvSpPr>
          <p:nvPr/>
        </p:nvSpPr>
        <p:spPr bwMode="auto">
          <a:xfrm>
            <a:off x="295275" y="177801"/>
            <a:ext cx="103362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社交媒体是人们获取信息发泄情绪的重要途径</a:t>
            </a:r>
          </a:p>
        </p:txBody>
      </p:sp>
      <p:pic>
        <p:nvPicPr>
          <p:cNvPr id="7171" name="Picture 3">
            <a:extLst>
              <a:ext uri="{FF2B5EF4-FFF2-40B4-BE49-F238E27FC236}">
                <a16:creationId xmlns:a16="http://schemas.microsoft.com/office/drawing/2014/main" id="{D4B1B4A6-B351-9E3B-7600-9B6280D28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a:extLst>
              <a:ext uri="{FF2B5EF4-FFF2-40B4-BE49-F238E27FC236}">
                <a16:creationId xmlns:a16="http://schemas.microsoft.com/office/drawing/2014/main" id="{B87314DC-7434-49B4-E855-AE3FA6ECB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a:extLst>
              <a:ext uri="{FF2B5EF4-FFF2-40B4-BE49-F238E27FC236}">
                <a16:creationId xmlns:a16="http://schemas.microsoft.com/office/drawing/2014/main" id="{6B34AD86-B631-ED1B-840F-565DD609017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8</a:t>
            </a:fld>
            <a:endParaRPr lang="zh-CN" altLang="en-US"/>
          </a:p>
        </p:txBody>
      </p:sp>
      <p:sp>
        <p:nvSpPr>
          <p:cNvPr id="4" name="内容占位符 2">
            <a:extLst>
              <a:ext uri="{FF2B5EF4-FFF2-40B4-BE49-F238E27FC236}">
                <a16:creationId xmlns:a16="http://schemas.microsoft.com/office/drawing/2014/main" id="{C60D7662-BA5A-2F53-FF44-0F9E799ED490}"/>
              </a:ext>
            </a:extLst>
          </p:cNvPr>
          <p:cNvSpPr>
            <a:spLocks noGrp="1"/>
          </p:cNvSpPr>
          <p:nvPr/>
        </p:nvSpPr>
        <p:spPr bwMode="auto">
          <a:xfrm>
            <a:off x="406811" y="909639"/>
            <a:ext cx="10728745" cy="504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baseline="0">
                <a:solidFill>
                  <a:schemeClr val="tx1"/>
                </a:solidFill>
                <a:latin typeface="Times New Roman" panose="02020603050405020304" pitchFamily="18" charset="0"/>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baseline="0">
                <a:solidFill>
                  <a:schemeClr val="tx1"/>
                </a:solidFill>
                <a:latin typeface="Times New Roman" panose="02020603050405020304" pitchFamily="18" charset="0"/>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baseline="0">
                <a:solidFill>
                  <a:schemeClr val="tx1"/>
                </a:solidFill>
                <a:latin typeface="Times New Roman" panose="02020603050405020304" pitchFamily="18" charset="0"/>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baseline="0">
                <a:solidFill>
                  <a:schemeClr val="tx1"/>
                </a:solidFill>
                <a:latin typeface="Times New Roman" panose="02020603050405020304" pitchFamily="18" charset="0"/>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baseline="0">
                <a:solidFill>
                  <a:schemeClr val="tx1"/>
                </a:solidFill>
                <a:latin typeface="Times New Roman" panose="02020603050405020304" pitchFamily="18" charset="0"/>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nSpc>
                <a:spcPct val="160000"/>
              </a:lnSpc>
              <a:buSzPct val="100000"/>
              <a:buFont typeface="Wingdings" panose="05000000000000000000" pitchFamily="2" charset="2"/>
              <a:buChar char="Ø"/>
            </a:pPr>
            <a:r>
              <a:rPr lang="zh-CN" altLang="en-US" sz="2600" b="1" dirty="0">
                <a:latin typeface="楷体" panose="02010609060101010101" pitchFamily="49" charset="-122"/>
                <a:ea typeface="楷体" panose="02010609060101010101" pitchFamily="49" charset="-122"/>
              </a:rPr>
              <a:t>如果晚上睡不着，会干什么 ，发微博</a:t>
            </a:r>
          </a:p>
          <a:p>
            <a:pPr>
              <a:lnSpc>
                <a:spcPct val="160000"/>
              </a:lnSpc>
              <a:buSzPct val="100000"/>
              <a:buFont typeface="Wingdings" panose="05000000000000000000" pitchFamily="2" charset="2"/>
              <a:buChar char="Ø"/>
            </a:pPr>
            <a:endParaRPr lang="zh-CN" altLang="en-US" sz="2600" b="1" dirty="0">
              <a:latin typeface="楷体" panose="02010609060101010101" pitchFamily="49" charset="-122"/>
              <a:ea typeface="楷体" panose="02010609060101010101" pitchFamily="49" charset="-122"/>
            </a:endParaRPr>
          </a:p>
        </p:txBody>
      </p:sp>
      <p:pic>
        <p:nvPicPr>
          <p:cNvPr id="5" name="内容占位符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8916" y="1643282"/>
            <a:ext cx="7447136" cy="3631754"/>
          </a:xfrm>
          <a:prstGeom prst="rect">
            <a:avLst/>
          </a:prstGeom>
        </p:spPr>
      </p:pic>
      <p:sp>
        <p:nvSpPr>
          <p:cNvPr id="8" name="矩形 7"/>
          <p:cNvSpPr/>
          <p:nvPr/>
        </p:nvSpPr>
        <p:spPr>
          <a:xfrm>
            <a:off x="766836" y="5599739"/>
            <a:ext cx="10368720" cy="594906"/>
          </a:xfrm>
          <a:prstGeom prst="rect">
            <a:avLst/>
          </a:prstGeom>
        </p:spPr>
        <p:txBody>
          <a:bodyPr wrap="square">
            <a:spAutoFit/>
          </a:bodyPr>
          <a:lstStyle/>
          <a:p>
            <a:pPr algn="just">
              <a:spcAft>
                <a:spcPts val="1089"/>
              </a:spcAft>
            </a:pPr>
            <a:r>
              <a:rPr lang="en-US" altLang="zh-CN" sz="1633" kern="100" dirty="0" err="1">
                <a:latin typeface="Times New Roman" panose="02020603050405020304" pitchFamily="18" charset="0"/>
                <a:ea typeface="仿宋" panose="02010609060101010101" pitchFamily="49" charset="-122"/>
                <a:cs typeface="Times New Roman" panose="02020603050405020304" pitchFamily="18" charset="0"/>
              </a:rPr>
              <a:t>Heyes</a:t>
            </a:r>
            <a:r>
              <a:rPr lang="en-US" altLang="zh-CN" sz="1633" kern="100" dirty="0">
                <a:latin typeface="Times New Roman" panose="02020603050405020304" pitchFamily="18" charset="0"/>
                <a:ea typeface="仿宋" panose="02010609060101010101" pitchFamily="49" charset="-122"/>
                <a:cs typeface="Times New Roman" panose="02020603050405020304" pitchFamily="18" charset="0"/>
              </a:rPr>
              <a:t>, A., and Zhu, M., “Air Pollution as a Cause of Sleeplessness: Social Media Evidence from a Panel of Chinese Cities”, </a:t>
            </a:r>
            <a:r>
              <a:rPr lang="en-US" altLang="zh-CN" sz="1633" i="1" kern="100" dirty="0">
                <a:latin typeface="Times New Roman" panose="02020603050405020304" pitchFamily="18" charset="0"/>
                <a:ea typeface="仿宋" panose="02010609060101010101" pitchFamily="49" charset="-122"/>
                <a:cs typeface="Times New Roman" panose="02020603050405020304" pitchFamily="18" charset="0"/>
              </a:rPr>
              <a:t>Journal of Environmental Economics and Management</a:t>
            </a:r>
            <a:r>
              <a:rPr lang="en-US" altLang="zh-CN" sz="1633" kern="100" dirty="0">
                <a:latin typeface="Times New Roman" panose="02020603050405020304" pitchFamily="18" charset="0"/>
                <a:ea typeface="仿宋" panose="02010609060101010101" pitchFamily="49" charset="-122"/>
                <a:cs typeface="Times New Roman" panose="02020603050405020304" pitchFamily="18" charset="0"/>
              </a:rPr>
              <a:t>, 2019, 98, 102247.</a:t>
            </a:r>
            <a:endParaRPr lang="zh-CN" altLang="zh-CN" sz="1633" kern="100" dirty="0">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02496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B2D1F-1552-D87F-7F16-50DD38134858}"/>
            </a:ext>
          </a:extLst>
        </p:cNvPr>
        <p:cNvGrpSpPr/>
        <p:nvPr/>
      </p:nvGrpSpPr>
      <p:grpSpPr>
        <a:xfrm>
          <a:off x="0" y="0"/>
          <a:ext cx="0" cy="0"/>
          <a:chOff x="0" y="0"/>
          <a:chExt cx="0" cy="0"/>
        </a:xfrm>
      </p:grpSpPr>
      <p:sp>
        <p:nvSpPr>
          <p:cNvPr id="7170" name="文本框 4">
            <a:extLst>
              <a:ext uri="{FF2B5EF4-FFF2-40B4-BE49-F238E27FC236}">
                <a16:creationId xmlns:a16="http://schemas.microsoft.com/office/drawing/2014/main" id="{B139980D-FEA1-9E3E-38A3-F856B5230AFE}"/>
              </a:ext>
            </a:extLst>
          </p:cNvPr>
          <p:cNvSpPr txBox="1">
            <a:spLocks noChangeArrowheads="1"/>
          </p:cNvSpPr>
          <p:nvPr/>
        </p:nvSpPr>
        <p:spPr bwMode="auto">
          <a:xfrm>
            <a:off x="295275" y="177801"/>
            <a:ext cx="103362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3600" b="1" dirty="0">
                <a:solidFill>
                  <a:srgbClr val="7C1D20"/>
                </a:solidFill>
                <a:latin typeface="Times New Roman" panose="02020603050405020304" pitchFamily="18" charset="0"/>
                <a:ea typeface="华文中宋" panose="02010600040101010101" pitchFamily="2" charset="-122"/>
              </a:rPr>
              <a:t>社交媒体是人们获取信息发泄情绪的重要途径</a:t>
            </a:r>
          </a:p>
        </p:txBody>
      </p:sp>
      <p:pic>
        <p:nvPicPr>
          <p:cNvPr id="7171" name="Picture 3">
            <a:extLst>
              <a:ext uri="{FF2B5EF4-FFF2-40B4-BE49-F238E27FC236}">
                <a16:creationId xmlns:a16="http://schemas.microsoft.com/office/drawing/2014/main" id="{7D878072-C138-86DD-911D-4C456A066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827088"/>
            <a:ext cx="111966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a:extLst>
              <a:ext uri="{FF2B5EF4-FFF2-40B4-BE49-F238E27FC236}">
                <a16:creationId xmlns:a16="http://schemas.microsoft.com/office/drawing/2014/main" id="{DFDA02C0-C860-790F-AF22-EC4A31DA09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050" y="7938"/>
            <a:ext cx="9953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灯片编号占位符 1">
            <a:extLst>
              <a:ext uri="{FF2B5EF4-FFF2-40B4-BE49-F238E27FC236}">
                <a16:creationId xmlns:a16="http://schemas.microsoft.com/office/drawing/2014/main" id="{44561E89-202C-ECB6-FF97-52C60E45687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defTabSz="1042988"/>
            <a:fld id="{1F531854-72D8-4EA4-B44D-4DA9573D88C9}" type="slidenum">
              <a:rPr lang="zh-CN" altLang="en-US" smtClean="0"/>
              <a:pPr defTabSz="1042988"/>
              <a:t>9</a:t>
            </a:fld>
            <a:endParaRPr lang="zh-CN" altLang="en-US"/>
          </a:p>
        </p:txBody>
      </p:sp>
      <p:sp>
        <p:nvSpPr>
          <p:cNvPr id="4" name="内容占位符 2">
            <a:extLst>
              <a:ext uri="{FF2B5EF4-FFF2-40B4-BE49-F238E27FC236}">
                <a16:creationId xmlns:a16="http://schemas.microsoft.com/office/drawing/2014/main" id="{D4B9A663-A093-E5AC-A742-F31E0808A341}"/>
              </a:ext>
            </a:extLst>
          </p:cNvPr>
          <p:cNvSpPr>
            <a:spLocks noGrp="1"/>
          </p:cNvSpPr>
          <p:nvPr/>
        </p:nvSpPr>
        <p:spPr bwMode="auto">
          <a:xfrm>
            <a:off x="406811" y="909639"/>
            <a:ext cx="10728745" cy="504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306" tIns="52153" rIns="104306" bIns="52153" numCol="1" anchor="t" anchorCtr="0" compatLnSpc="1">
            <a:prstTxWarp prst="textNoShape">
              <a:avLst/>
            </a:prstTxWarp>
            <a:normAutofit/>
          </a:bodyPr>
          <a:lstStyle>
            <a:lvl1pPr marL="390525" indent="-390525" algn="l" defTabSz="1042988" rtl="0" eaLnBrk="0" fontAlgn="base" hangingPunct="0">
              <a:spcBef>
                <a:spcPct val="20000"/>
              </a:spcBef>
              <a:spcAft>
                <a:spcPct val="0"/>
              </a:spcAft>
              <a:buFont typeface="Arial" panose="020B0604020202020204" pitchFamily="34" charset="0"/>
              <a:buChar char="•"/>
              <a:defRPr sz="3700" kern="1200" baseline="0">
                <a:solidFill>
                  <a:schemeClr val="tx1"/>
                </a:solidFill>
                <a:latin typeface="Times New Roman" panose="02020603050405020304" pitchFamily="18" charset="0"/>
                <a:ea typeface="+mn-ea"/>
                <a:cs typeface="+mn-cs"/>
              </a:defRPr>
            </a:lvl1pPr>
            <a:lvl2pPr marL="847725" indent="-325438" algn="l" defTabSz="1042988" rtl="0" eaLnBrk="0" fontAlgn="base" hangingPunct="0">
              <a:spcBef>
                <a:spcPct val="20000"/>
              </a:spcBef>
              <a:spcAft>
                <a:spcPct val="0"/>
              </a:spcAft>
              <a:buFont typeface="Arial" panose="020B0604020202020204" pitchFamily="34" charset="0"/>
              <a:buChar char="–"/>
              <a:defRPr sz="3200" kern="1200" baseline="0">
                <a:solidFill>
                  <a:schemeClr val="tx1"/>
                </a:solidFill>
                <a:latin typeface="Times New Roman" panose="02020603050405020304" pitchFamily="18" charset="0"/>
                <a:ea typeface="+mn-ea"/>
                <a:cs typeface="+mn-cs"/>
              </a:defRPr>
            </a:lvl2pPr>
            <a:lvl3pPr marL="1303338" indent="-260350" algn="l" defTabSz="1042988" rtl="0" eaLnBrk="0" fontAlgn="base" hangingPunct="0">
              <a:spcBef>
                <a:spcPct val="20000"/>
              </a:spcBef>
              <a:spcAft>
                <a:spcPct val="0"/>
              </a:spcAft>
              <a:buFont typeface="Arial" panose="020B0604020202020204" pitchFamily="34" charset="0"/>
              <a:buChar char="•"/>
              <a:defRPr sz="2700" kern="1200" baseline="0">
                <a:solidFill>
                  <a:schemeClr val="tx1"/>
                </a:solidFill>
                <a:latin typeface="Times New Roman" panose="02020603050405020304" pitchFamily="18" charset="0"/>
                <a:ea typeface="+mn-ea"/>
                <a:cs typeface="+mn-cs"/>
              </a:defRPr>
            </a:lvl3pPr>
            <a:lvl4pPr marL="1825625" indent="-260350" algn="l" defTabSz="1042988" rtl="0" eaLnBrk="0" fontAlgn="base" hangingPunct="0">
              <a:spcBef>
                <a:spcPct val="20000"/>
              </a:spcBef>
              <a:spcAft>
                <a:spcPct val="0"/>
              </a:spcAft>
              <a:buFont typeface="Arial" panose="020B0604020202020204" pitchFamily="34" charset="0"/>
              <a:buChar char="–"/>
              <a:defRPr sz="2300" kern="1200" baseline="0">
                <a:solidFill>
                  <a:schemeClr val="tx1"/>
                </a:solidFill>
                <a:latin typeface="Times New Roman" panose="02020603050405020304" pitchFamily="18" charset="0"/>
                <a:ea typeface="+mn-ea"/>
                <a:cs typeface="+mn-cs"/>
              </a:defRPr>
            </a:lvl4pPr>
            <a:lvl5pPr marL="2346325" indent="-260350" algn="l" defTabSz="1042988" rtl="0" eaLnBrk="0" fontAlgn="base" hangingPunct="0">
              <a:spcBef>
                <a:spcPct val="20000"/>
              </a:spcBef>
              <a:spcAft>
                <a:spcPct val="0"/>
              </a:spcAft>
              <a:buFont typeface="Arial" panose="020B0604020202020204" pitchFamily="34" charset="0"/>
              <a:buChar char="»"/>
              <a:defRPr sz="2300" kern="1200" baseline="0">
                <a:solidFill>
                  <a:schemeClr val="tx1"/>
                </a:solidFill>
                <a:latin typeface="Times New Roman" panose="02020603050405020304" pitchFamily="18" charset="0"/>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nSpc>
                <a:spcPct val="160000"/>
              </a:lnSpc>
              <a:buSzPct val="100000"/>
              <a:buFont typeface="Wingdings" panose="05000000000000000000" pitchFamily="2" charset="2"/>
              <a:buChar char="Ø"/>
            </a:pPr>
            <a:r>
              <a:rPr lang="zh-CN" altLang="en-US" sz="2600" b="1" dirty="0">
                <a:latin typeface="楷体" panose="02010609060101010101" pitchFamily="49" charset="-122"/>
                <a:ea typeface="楷体" panose="02010609060101010101" pitchFamily="49" charset="-122"/>
              </a:rPr>
              <a:t>开心的不开心的，都体现在了社交媒体中</a:t>
            </a:r>
          </a:p>
          <a:p>
            <a:pPr>
              <a:lnSpc>
                <a:spcPct val="160000"/>
              </a:lnSpc>
              <a:buSzPct val="100000"/>
              <a:buFont typeface="Wingdings" panose="05000000000000000000" pitchFamily="2" charset="2"/>
              <a:buChar char="Ø"/>
            </a:pPr>
            <a:endParaRPr lang="zh-CN" altLang="en-US" sz="2600" b="1" dirty="0">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6911" y="1556362"/>
            <a:ext cx="7734971" cy="4287794"/>
          </a:xfrm>
          <a:prstGeom prst="rect">
            <a:avLst/>
          </a:prstGeom>
        </p:spPr>
      </p:pic>
      <p:sp>
        <p:nvSpPr>
          <p:cNvPr id="6" name="矩形 5"/>
          <p:cNvSpPr/>
          <p:nvPr/>
        </p:nvSpPr>
        <p:spPr>
          <a:xfrm>
            <a:off x="802838" y="5895973"/>
            <a:ext cx="10584735" cy="594906"/>
          </a:xfrm>
          <a:prstGeom prst="rect">
            <a:avLst/>
          </a:prstGeom>
        </p:spPr>
        <p:txBody>
          <a:bodyPr wrap="square">
            <a:spAutoFit/>
          </a:bodyPr>
          <a:lstStyle/>
          <a:p>
            <a:r>
              <a:rPr lang="en-US" altLang="zh-CN" sz="1633" dirty="0">
                <a:solidFill>
                  <a:srgbClr val="222222"/>
                </a:solidFill>
                <a:latin typeface="Times New Roman" panose="02020603050405020304" pitchFamily="18" charset="0"/>
                <a:cs typeface="Times New Roman" panose="02020603050405020304" pitchFamily="18" charset="0"/>
              </a:rPr>
              <a:t>Zheng, S., Wang, J., Sun, C. </a:t>
            </a:r>
            <a:r>
              <a:rPr lang="en-US" altLang="zh-CN" sz="1633" i="1" dirty="0">
                <a:solidFill>
                  <a:srgbClr val="222222"/>
                </a:solidFill>
                <a:latin typeface="Times New Roman" panose="02020603050405020304" pitchFamily="18" charset="0"/>
                <a:cs typeface="Times New Roman" panose="02020603050405020304" pitchFamily="18" charset="0"/>
              </a:rPr>
              <a:t>et al.</a:t>
            </a:r>
            <a:r>
              <a:rPr lang="en-US" altLang="zh-CN" sz="1633" dirty="0">
                <a:solidFill>
                  <a:srgbClr val="222222"/>
                </a:solidFill>
                <a:latin typeface="Times New Roman" panose="02020603050405020304" pitchFamily="18" charset="0"/>
                <a:cs typeface="Times New Roman" panose="02020603050405020304" pitchFamily="18" charset="0"/>
              </a:rPr>
              <a:t> Air pollution lowers Chinese urbanites’ expressed happiness on social media. </a:t>
            </a:r>
            <a:r>
              <a:rPr lang="en-US" altLang="zh-CN" sz="1633" i="1" dirty="0">
                <a:solidFill>
                  <a:srgbClr val="222222"/>
                </a:solidFill>
                <a:latin typeface="Times New Roman" panose="02020603050405020304" pitchFamily="18" charset="0"/>
                <a:cs typeface="Times New Roman" panose="02020603050405020304" pitchFamily="18" charset="0"/>
              </a:rPr>
              <a:t>Nat Hum </a:t>
            </a:r>
            <a:r>
              <a:rPr lang="en-US" altLang="zh-CN" sz="1633" i="1" dirty="0" err="1">
                <a:solidFill>
                  <a:srgbClr val="222222"/>
                </a:solidFill>
                <a:latin typeface="Times New Roman" panose="02020603050405020304" pitchFamily="18" charset="0"/>
                <a:cs typeface="Times New Roman" panose="02020603050405020304" pitchFamily="18" charset="0"/>
              </a:rPr>
              <a:t>Behav</a:t>
            </a:r>
            <a:r>
              <a:rPr lang="en-US" altLang="zh-CN" sz="1633" dirty="0">
                <a:solidFill>
                  <a:srgbClr val="222222"/>
                </a:solidFill>
                <a:latin typeface="Times New Roman" panose="02020603050405020304" pitchFamily="18" charset="0"/>
                <a:cs typeface="Times New Roman" panose="02020603050405020304" pitchFamily="18" charset="0"/>
              </a:rPr>
              <a:t> </a:t>
            </a:r>
            <a:r>
              <a:rPr lang="en-US" altLang="zh-CN" sz="1633" b="1" dirty="0">
                <a:solidFill>
                  <a:srgbClr val="222222"/>
                </a:solidFill>
                <a:latin typeface="Times New Roman" panose="02020603050405020304" pitchFamily="18" charset="0"/>
                <a:cs typeface="Times New Roman" panose="02020603050405020304" pitchFamily="18" charset="0"/>
              </a:rPr>
              <a:t>3, </a:t>
            </a:r>
            <a:r>
              <a:rPr lang="en-US" altLang="zh-CN" sz="1633" dirty="0">
                <a:solidFill>
                  <a:srgbClr val="222222"/>
                </a:solidFill>
                <a:latin typeface="Times New Roman" panose="02020603050405020304" pitchFamily="18" charset="0"/>
                <a:cs typeface="Times New Roman" panose="02020603050405020304" pitchFamily="18" charset="0"/>
              </a:rPr>
              <a:t>237–243 (2019).</a:t>
            </a:r>
            <a:endParaRPr lang="zh-CN" altLang="en-US" sz="16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90824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657</TotalTime>
  <Pages>0</Pages>
  <Words>3586</Words>
  <Characters>0</Characters>
  <Application>Microsoft Office PowerPoint</Application>
  <DocSecurity>0</DocSecurity>
  <PresentationFormat>自定义</PresentationFormat>
  <Lines>0</Lines>
  <Paragraphs>429</Paragraphs>
  <Slides>54</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54</vt:i4>
      </vt:variant>
    </vt:vector>
  </HeadingPairs>
  <TitlesOfParts>
    <vt:vector size="64" baseType="lpstr">
      <vt:lpstr>等线</vt:lpstr>
      <vt:lpstr>楷体</vt:lpstr>
      <vt:lpstr>宋体</vt:lpstr>
      <vt:lpstr>微软雅黑</vt:lpstr>
      <vt:lpstr>Arial</vt:lpstr>
      <vt:lpstr>Calibri</vt:lpstr>
      <vt:lpstr>Cambria Math</vt:lpstr>
      <vt:lpstr>Times New Roman</vt:lpstr>
      <vt:lpstr>Wingdings</vt:lpstr>
      <vt:lpstr>Office 主题</vt:lpstr>
      <vt:lpstr>第6讲 社交媒体时代的情绪表达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subject/>
  <dc:creator>admin</dc:creator>
  <cp:keywords/>
  <dc:description/>
  <cp:lastModifiedBy>Feng Guo</cp:lastModifiedBy>
  <cp:revision>511</cp:revision>
  <dcterms:created xsi:type="dcterms:W3CDTF">2016-12-19T01:38:00Z</dcterms:created>
  <dcterms:modified xsi:type="dcterms:W3CDTF">2025-04-01T10:03:26Z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y fmtid="{D5CDD505-2E9C-101B-9397-08002B2CF9AE}" pid="3" name="KSORubyTemplateID">
    <vt:lpwstr>2</vt:lpwstr>
  </property>
</Properties>
</file>