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671" r:id="rId2"/>
    <p:sldId id="643" r:id="rId3"/>
    <p:sldId id="546" r:id="rId4"/>
    <p:sldId id="629" r:id="rId5"/>
    <p:sldId id="630" r:id="rId6"/>
    <p:sldId id="631" r:id="rId7"/>
    <p:sldId id="547" r:id="rId8"/>
    <p:sldId id="602" r:id="rId9"/>
    <p:sldId id="549" r:id="rId10"/>
    <p:sldId id="551" r:id="rId11"/>
    <p:sldId id="552" r:id="rId12"/>
    <p:sldId id="603" r:id="rId13"/>
    <p:sldId id="637" r:id="rId14"/>
    <p:sldId id="638" r:id="rId15"/>
    <p:sldId id="639" r:id="rId16"/>
    <p:sldId id="640" r:id="rId17"/>
    <p:sldId id="642" r:id="rId18"/>
    <p:sldId id="644" r:id="rId19"/>
    <p:sldId id="555" r:id="rId20"/>
    <p:sldId id="635" r:id="rId21"/>
    <p:sldId id="634" r:id="rId22"/>
    <p:sldId id="636" r:id="rId23"/>
    <p:sldId id="604" r:id="rId24"/>
    <p:sldId id="645" r:id="rId25"/>
    <p:sldId id="553" r:id="rId26"/>
    <p:sldId id="605" r:id="rId27"/>
    <p:sldId id="556" r:id="rId28"/>
    <p:sldId id="557" r:id="rId29"/>
    <p:sldId id="558" r:id="rId30"/>
    <p:sldId id="559" r:id="rId31"/>
    <p:sldId id="606" r:id="rId32"/>
    <p:sldId id="560" r:id="rId33"/>
    <p:sldId id="561" r:id="rId34"/>
    <p:sldId id="562" r:id="rId35"/>
    <p:sldId id="565" r:id="rId36"/>
    <p:sldId id="566" r:id="rId37"/>
    <p:sldId id="622" r:id="rId38"/>
    <p:sldId id="623" r:id="rId39"/>
    <p:sldId id="624" r:id="rId40"/>
    <p:sldId id="625" r:id="rId41"/>
    <p:sldId id="626" r:id="rId42"/>
    <p:sldId id="627" r:id="rId43"/>
    <p:sldId id="646" r:id="rId44"/>
    <p:sldId id="571" r:id="rId45"/>
    <p:sldId id="633" r:id="rId46"/>
    <p:sldId id="572" r:id="rId47"/>
    <p:sldId id="652" r:id="rId48"/>
    <p:sldId id="654" r:id="rId49"/>
    <p:sldId id="655" r:id="rId50"/>
    <p:sldId id="656" r:id="rId51"/>
    <p:sldId id="657" r:id="rId52"/>
    <p:sldId id="660" r:id="rId53"/>
    <p:sldId id="661" r:id="rId54"/>
    <p:sldId id="662" r:id="rId55"/>
    <p:sldId id="663" r:id="rId56"/>
    <p:sldId id="664" r:id="rId57"/>
    <p:sldId id="665" r:id="rId58"/>
    <p:sldId id="666" r:id="rId59"/>
    <p:sldId id="667" r:id="rId60"/>
    <p:sldId id="668" r:id="rId61"/>
    <p:sldId id="669" r:id="rId62"/>
    <p:sldId id="670" r:id="rId63"/>
    <p:sldId id="258" r:id="rId64"/>
  </p:sldIdLst>
  <p:sldSz cx="12190413" cy="6859588"/>
  <p:notesSz cx="6858000" cy="9144000"/>
  <p:defaultTextStyle>
    <a:defPPr>
      <a:defRPr lang="zh-CN"/>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3pPr>
    <a:lvl4pPr marL="1565275" indent="-1936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a:srgbClr val="970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660" autoAdjust="0"/>
  </p:normalViewPr>
  <p:slideViewPr>
    <p:cSldViewPr>
      <p:cViewPr varScale="1">
        <p:scale>
          <a:sx n="61" d="100"/>
          <a:sy n="61" d="100"/>
        </p:scale>
        <p:origin x="496" y="56"/>
      </p:cViewPr>
      <p:guideLst>
        <p:guide orient="horz" pos="2160"/>
        <p:guide pos="3866"/>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C70ADB2-1A07-4EFA-B6B4-D5C43CDECD3C}" type="doc">
      <dgm:prSet loTypeId="urn:microsoft.com/office/officeart/2005/8/layout/hProcess9#1" loCatId="process" qsTypeId="urn:microsoft.com/office/officeart/2005/8/quickstyle/3d1#1" qsCatId="3D" csTypeId="urn:microsoft.com/office/officeart/2005/8/colors/colorful2#1" csCatId="colorful" phldr="1"/>
      <dgm:spPr/>
      <dgm:t>
        <a:bodyPr/>
        <a:lstStyle/>
        <a:p>
          <a:endParaRPr lang="zh-CN" altLang="en-US"/>
        </a:p>
      </dgm:t>
    </dgm:pt>
    <dgm:pt modelId="{4B88F05E-C82B-4F46-9F60-4F55EB62B865}">
      <dgm:prSet/>
      <dgm:spPr/>
      <dgm:t>
        <a:bodyPr/>
        <a:lstStyle/>
        <a:p>
          <a:pPr rtl="0"/>
          <a:r>
            <a:rPr lang="zh-CN" altLang="en-US" b="1" dirty="0">
              <a:solidFill>
                <a:schemeClr val="tx1"/>
              </a:solidFill>
            </a:rPr>
            <a:t>表示</a:t>
          </a:r>
          <a:endParaRPr lang="en-US" altLang="zh-CN" b="1" dirty="0">
            <a:solidFill>
              <a:schemeClr val="tx1"/>
            </a:solidFill>
          </a:endParaRPr>
        </a:p>
        <a:p>
          <a:pPr rtl="0"/>
          <a:r>
            <a:rPr lang="en-US" altLang="zh-CN" dirty="0">
              <a:solidFill>
                <a:schemeClr val="tx1"/>
              </a:solidFill>
            </a:rPr>
            <a:t>(Representation)</a:t>
          </a:r>
        </a:p>
      </dgm:t>
    </dgm:pt>
    <dgm:pt modelId="{B8CF3230-F6BC-443F-9CE1-B6F052EAA678}" type="parTrans" cxnId="{8094282D-A4FE-4F98-ABBF-1AA744C26E1D}">
      <dgm:prSet/>
      <dgm:spPr/>
      <dgm:t>
        <a:bodyPr/>
        <a:lstStyle/>
        <a:p>
          <a:endParaRPr lang="zh-CN" altLang="en-US"/>
        </a:p>
      </dgm:t>
    </dgm:pt>
    <dgm:pt modelId="{7FCDBB50-36C0-4ECA-B9B9-4191FD649D8D}" type="sibTrans" cxnId="{8094282D-A4FE-4F98-ABBF-1AA744C26E1D}">
      <dgm:prSet/>
      <dgm:spPr/>
      <dgm:t>
        <a:bodyPr/>
        <a:lstStyle/>
        <a:p>
          <a:endParaRPr lang="zh-CN" altLang="en-US"/>
        </a:p>
      </dgm:t>
    </dgm:pt>
    <dgm:pt modelId="{88F92804-26FA-4EBA-8DEC-F94584D8938C}">
      <dgm:prSet/>
      <dgm:spPr/>
      <dgm:t>
        <a:bodyPr/>
        <a:lstStyle/>
        <a:p>
          <a:pPr rtl="0"/>
          <a:r>
            <a:rPr lang="zh-CN" b="1" dirty="0">
              <a:solidFill>
                <a:schemeClr val="tx1"/>
              </a:solidFill>
            </a:rPr>
            <a:t>训练</a:t>
          </a:r>
          <a:endParaRPr lang="en-US" altLang="zh-CN" b="1" dirty="0">
            <a:solidFill>
              <a:schemeClr val="tx1"/>
            </a:solidFill>
          </a:endParaRPr>
        </a:p>
        <a:p>
          <a:pPr rtl="0"/>
          <a:r>
            <a:rPr lang="en-US" dirty="0">
              <a:solidFill>
                <a:schemeClr val="tx1"/>
              </a:solidFill>
            </a:rPr>
            <a:t>(Training/Learning)</a:t>
          </a:r>
          <a:endParaRPr lang="zh-CN" dirty="0">
            <a:solidFill>
              <a:schemeClr val="tx1"/>
            </a:solidFill>
          </a:endParaRPr>
        </a:p>
      </dgm:t>
    </dgm:pt>
    <dgm:pt modelId="{2A4834F5-09BE-4A30-9556-3DC32E981ABF}" type="parTrans" cxnId="{809248B9-FE90-40B4-AE57-4D30791DB25E}">
      <dgm:prSet/>
      <dgm:spPr/>
      <dgm:t>
        <a:bodyPr/>
        <a:lstStyle/>
        <a:p>
          <a:endParaRPr lang="zh-CN" altLang="en-US"/>
        </a:p>
      </dgm:t>
    </dgm:pt>
    <dgm:pt modelId="{BB6142F5-C415-489E-97C8-537E3C808125}" type="sibTrans" cxnId="{809248B9-FE90-40B4-AE57-4D30791DB25E}">
      <dgm:prSet/>
      <dgm:spPr/>
      <dgm:t>
        <a:bodyPr/>
        <a:lstStyle/>
        <a:p>
          <a:endParaRPr lang="zh-CN" altLang="en-US"/>
        </a:p>
      </dgm:t>
    </dgm:pt>
    <dgm:pt modelId="{B2B412C1-CDBD-46E6-819C-35D5A74FA007}">
      <dgm:prSet phldr="0" custT="1"/>
      <dgm:spPr/>
      <dgm:t>
        <a:bodyPr vert="horz" wrap="square"/>
        <a:lstStyle/>
        <a:p>
          <a:pPr rtl="0">
            <a:lnSpc>
              <a:spcPct val="100000"/>
            </a:lnSpc>
            <a:spcBef>
              <a:spcPct val="0"/>
            </a:spcBef>
            <a:spcAft>
              <a:spcPct val="35000"/>
            </a:spcAft>
          </a:pPr>
          <a:r>
            <a:rPr lang="zh-CN" sz="2000" b="1" dirty="0">
              <a:solidFill>
                <a:schemeClr val="tx1"/>
              </a:solidFill>
            </a:rPr>
            <a:t>测试</a:t>
          </a:r>
          <a:endParaRPr lang="en-US" altLang="zh-CN" sz="2000" b="1" dirty="0">
            <a:solidFill>
              <a:schemeClr val="tx1"/>
            </a:solidFill>
          </a:endParaRPr>
        </a:p>
        <a:p>
          <a:pPr rtl="0">
            <a:lnSpc>
              <a:spcPct val="100000"/>
            </a:lnSpc>
            <a:spcBef>
              <a:spcPct val="0"/>
            </a:spcBef>
            <a:spcAft>
              <a:spcPct val="35000"/>
            </a:spcAft>
          </a:pPr>
          <a:r>
            <a:rPr lang="en-US" sz="2000" b="1" dirty="0">
              <a:solidFill>
                <a:schemeClr val="tx1"/>
              </a:solidFill>
            </a:rPr>
            <a:t>(Testing/Predicting/Inference)</a:t>
          </a:r>
        </a:p>
      </dgm:t>
    </dgm:pt>
    <dgm:pt modelId="{A8C7924E-7A81-49C1-AE22-EDD3FDFA5869}" type="parTrans" cxnId="{DDE9B80E-A1EA-4EB4-B187-DD9AB0E7E0B7}">
      <dgm:prSet/>
      <dgm:spPr/>
      <dgm:t>
        <a:bodyPr/>
        <a:lstStyle/>
        <a:p>
          <a:endParaRPr lang="zh-CN" altLang="en-US"/>
        </a:p>
      </dgm:t>
    </dgm:pt>
    <dgm:pt modelId="{89E8B735-DC87-4ACB-85CE-2C96F60ADD85}" type="sibTrans" cxnId="{DDE9B80E-A1EA-4EB4-B187-DD9AB0E7E0B7}">
      <dgm:prSet/>
      <dgm:spPr/>
      <dgm:t>
        <a:bodyPr/>
        <a:lstStyle/>
        <a:p>
          <a:endParaRPr lang="zh-CN" altLang="en-US"/>
        </a:p>
      </dgm:t>
    </dgm:pt>
    <dgm:pt modelId="{A8BD8460-C1F2-46E2-B870-862B04482E18}" type="pres">
      <dgm:prSet presAssocID="{4C70ADB2-1A07-4EFA-B6B4-D5C43CDECD3C}" presName="CompostProcess" presStyleCnt="0">
        <dgm:presLayoutVars>
          <dgm:dir/>
          <dgm:resizeHandles val="exact"/>
        </dgm:presLayoutVars>
      </dgm:prSet>
      <dgm:spPr/>
    </dgm:pt>
    <dgm:pt modelId="{6967FC14-625F-45DA-8AB3-2A33E2AE6F18}" type="pres">
      <dgm:prSet presAssocID="{4C70ADB2-1A07-4EFA-B6B4-D5C43CDECD3C}" presName="arrow" presStyleLbl="bgShp" presStyleIdx="0" presStyleCnt="1"/>
      <dgm:spPr/>
    </dgm:pt>
    <dgm:pt modelId="{1D9E1826-030A-4ABD-B2FB-3DA171C5FB13}" type="pres">
      <dgm:prSet presAssocID="{4C70ADB2-1A07-4EFA-B6B4-D5C43CDECD3C}" presName="linearProcess" presStyleCnt="0"/>
      <dgm:spPr/>
    </dgm:pt>
    <dgm:pt modelId="{746A50DB-B9BA-4432-961E-95A04614FADE}" type="pres">
      <dgm:prSet presAssocID="{4B88F05E-C82B-4F46-9F60-4F55EB62B865}" presName="textNode" presStyleLbl="node1" presStyleIdx="0" presStyleCnt="3">
        <dgm:presLayoutVars>
          <dgm:bulletEnabled val="1"/>
        </dgm:presLayoutVars>
      </dgm:prSet>
      <dgm:spPr/>
    </dgm:pt>
    <dgm:pt modelId="{CC49AD92-A0B7-4F07-BFC2-3EC7DB7E85A1}" type="pres">
      <dgm:prSet presAssocID="{7FCDBB50-36C0-4ECA-B9B9-4191FD649D8D}" presName="sibTrans" presStyleCnt="0"/>
      <dgm:spPr/>
    </dgm:pt>
    <dgm:pt modelId="{D709DEAE-F709-4900-8FC5-37D563A67456}" type="pres">
      <dgm:prSet presAssocID="{88F92804-26FA-4EBA-8DEC-F94584D8938C}" presName="textNode" presStyleLbl="node1" presStyleIdx="1" presStyleCnt="3">
        <dgm:presLayoutVars>
          <dgm:bulletEnabled val="1"/>
        </dgm:presLayoutVars>
      </dgm:prSet>
      <dgm:spPr/>
    </dgm:pt>
    <dgm:pt modelId="{C4B757CC-A116-4B4E-B3C2-AC5A51D4A8B0}" type="pres">
      <dgm:prSet presAssocID="{BB6142F5-C415-489E-97C8-537E3C808125}" presName="sibTrans" presStyleCnt="0"/>
      <dgm:spPr/>
    </dgm:pt>
    <dgm:pt modelId="{7A597973-0DE6-4A5C-8D3D-6FDA09D15828}" type="pres">
      <dgm:prSet presAssocID="{B2B412C1-CDBD-46E6-819C-35D5A74FA007}" presName="textNode" presStyleLbl="node1" presStyleIdx="2" presStyleCnt="3">
        <dgm:presLayoutVars>
          <dgm:bulletEnabled val="1"/>
        </dgm:presLayoutVars>
      </dgm:prSet>
      <dgm:spPr/>
    </dgm:pt>
  </dgm:ptLst>
  <dgm:cxnLst>
    <dgm:cxn modelId="{DDE9B80E-A1EA-4EB4-B187-DD9AB0E7E0B7}" srcId="{4C70ADB2-1A07-4EFA-B6B4-D5C43CDECD3C}" destId="{B2B412C1-CDBD-46E6-819C-35D5A74FA007}" srcOrd="2" destOrd="0" parTransId="{A8C7924E-7A81-49C1-AE22-EDD3FDFA5869}" sibTransId="{89E8B735-DC87-4ACB-85CE-2C96F60ADD85}"/>
    <dgm:cxn modelId="{932ACC0F-235C-4137-9F4E-983ADA5B9452}" type="presOf" srcId="{B2B412C1-CDBD-46E6-819C-35D5A74FA007}" destId="{7A597973-0DE6-4A5C-8D3D-6FDA09D15828}" srcOrd="0" destOrd="0" presId="urn:microsoft.com/office/officeart/2005/8/layout/hProcess9#1"/>
    <dgm:cxn modelId="{3119992C-DA63-4978-AE5D-91C7DD0FC92A}" type="presOf" srcId="{88F92804-26FA-4EBA-8DEC-F94584D8938C}" destId="{D709DEAE-F709-4900-8FC5-37D563A67456}" srcOrd="0" destOrd="0" presId="urn:microsoft.com/office/officeart/2005/8/layout/hProcess9#1"/>
    <dgm:cxn modelId="{8094282D-A4FE-4F98-ABBF-1AA744C26E1D}" srcId="{4C70ADB2-1A07-4EFA-B6B4-D5C43CDECD3C}" destId="{4B88F05E-C82B-4F46-9F60-4F55EB62B865}" srcOrd="0" destOrd="0" parTransId="{B8CF3230-F6BC-443F-9CE1-B6F052EAA678}" sibTransId="{7FCDBB50-36C0-4ECA-B9B9-4191FD649D8D}"/>
    <dgm:cxn modelId="{561E335B-F24F-464C-92A2-28180544F1FF}" type="presOf" srcId="{4B88F05E-C82B-4F46-9F60-4F55EB62B865}" destId="{746A50DB-B9BA-4432-961E-95A04614FADE}" srcOrd="0" destOrd="0" presId="urn:microsoft.com/office/officeart/2005/8/layout/hProcess9#1"/>
    <dgm:cxn modelId="{2EFBD55E-BC2A-4146-92A9-D5501DDA818F}" type="presOf" srcId="{4C70ADB2-1A07-4EFA-B6B4-D5C43CDECD3C}" destId="{A8BD8460-C1F2-46E2-B870-862B04482E18}" srcOrd="0" destOrd="0" presId="urn:microsoft.com/office/officeart/2005/8/layout/hProcess9#1"/>
    <dgm:cxn modelId="{809248B9-FE90-40B4-AE57-4D30791DB25E}" srcId="{4C70ADB2-1A07-4EFA-B6B4-D5C43CDECD3C}" destId="{88F92804-26FA-4EBA-8DEC-F94584D8938C}" srcOrd="1" destOrd="0" parTransId="{2A4834F5-09BE-4A30-9556-3DC32E981ABF}" sibTransId="{BB6142F5-C415-489E-97C8-537E3C808125}"/>
    <dgm:cxn modelId="{7857A2AA-2C9D-44C2-B58C-2A611A276075}" type="presParOf" srcId="{A8BD8460-C1F2-46E2-B870-862B04482E18}" destId="{6967FC14-625F-45DA-8AB3-2A33E2AE6F18}" srcOrd="0" destOrd="0" presId="urn:microsoft.com/office/officeart/2005/8/layout/hProcess9#1"/>
    <dgm:cxn modelId="{8D679AC8-4061-46B3-9EC9-592922EA7DB1}" type="presParOf" srcId="{A8BD8460-C1F2-46E2-B870-862B04482E18}" destId="{1D9E1826-030A-4ABD-B2FB-3DA171C5FB13}" srcOrd="1" destOrd="0" presId="urn:microsoft.com/office/officeart/2005/8/layout/hProcess9#1"/>
    <dgm:cxn modelId="{6FBEA008-BD03-424E-BC03-0A11260F44E9}" type="presParOf" srcId="{1D9E1826-030A-4ABD-B2FB-3DA171C5FB13}" destId="{746A50DB-B9BA-4432-961E-95A04614FADE}" srcOrd="0" destOrd="0" presId="urn:microsoft.com/office/officeart/2005/8/layout/hProcess9#1"/>
    <dgm:cxn modelId="{2EC7BDA6-F402-4809-808E-2B2637DB1D5D}" type="presParOf" srcId="{1D9E1826-030A-4ABD-B2FB-3DA171C5FB13}" destId="{CC49AD92-A0B7-4F07-BFC2-3EC7DB7E85A1}" srcOrd="1" destOrd="0" presId="urn:microsoft.com/office/officeart/2005/8/layout/hProcess9#1"/>
    <dgm:cxn modelId="{2F87F3AE-7B6E-43EB-8827-0EE0F810342A}" type="presParOf" srcId="{1D9E1826-030A-4ABD-B2FB-3DA171C5FB13}" destId="{D709DEAE-F709-4900-8FC5-37D563A67456}" srcOrd="2" destOrd="0" presId="urn:microsoft.com/office/officeart/2005/8/layout/hProcess9#1"/>
    <dgm:cxn modelId="{877C5407-45DC-49C7-8B10-6856012F867E}" type="presParOf" srcId="{1D9E1826-030A-4ABD-B2FB-3DA171C5FB13}" destId="{C4B757CC-A116-4B4E-B3C2-AC5A51D4A8B0}" srcOrd="3" destOrd="0" presId="urn:microsoft.com/office/officeart/2005/8/layout/hProcess9#1"/>
    <dgm:cxn modelId="{07BC455D-B62F-416A-A45C-379C62EC017A}" type="presParOf" srcId="{1D9E1826-030A-4ABD-B2FB-3DA171C5FB13}" destId="{7A597973-0DE6-4A5C-8D3D-6FDA09D15828}" srcOrd="4" destOrd="0" presId="urn:microsoft.com/office/officeart/2005/8/layout/hProcess9#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7FC14-625F-45DA-8AB3-2A33E2AE6F18}">
      <dsp:nvSpPr>
        <dsp:cNvPr id="0" name=""/>
        <dsp:cNvSpPr/>
      </dsp:nvSpPr>
      <dsp:spPr>
        <a:xfrm>
          <a:off x="652158" y="0"/>
          <a:ext cx="7391134" cy="3598164"/>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46A50DB-B9BA-4432-961E-95A04614FADE}">
      <dsp:nvSpPr>
        <dsp:cNvPr id="0" name=""/>
        <dsp:cNvSpPr/>
      </dsp:nvSpPr>
      <dsp:spPr>
        <a:xfrm>
          <a:off x="4219" y="1079449"/>
          <a:ext cx="2762918" cy="143926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CN" altLang="en-US" sz="2400" b="1" kern="1200" dirty="0">
              <a:solidFill>
                <a:schemeClr val="tx1"/>
              </a:solidFill>
            </a:rPr>
            <a:t>表示</a:t>
          </a:r>
          <a:endParaRPr lang="en-US" altLang="zh-CN" sz="2400" b="1" kern="1200" dirty="0">
            <a:solidFill>
              <a:schemeClr val="tx1"/>
            </a:solidFill>
          </a:endParaRPr>
        </a:p>
        <a:p>
          <a:pPr marL="0" lvl="0" indent="0" algn="ctr" defTabSz="1066800" rtl="0">
            <a:lnSpc>
              <a:spcPct val="90000"/>
            </a:lnSpc>
            <a:spcBef>
              <a:spcPct val="0"/>
            </a:spcBef>
            <a:spcAft>
              <a:spcPct val="35000"/>
            </a:spcAft>
            <a:buNone/>
          </a:pPr>
          <a:r>
            <a:rPr lang="en-US" altLang="zh-CN" sz="2400" kern="1200" dirty="0">
              <a:solidFill>
                <a:schemeClr val="tx1"/>
              </a:solidFill>
            </a:rPr>
            <a:t>(Representation)</a:t>
          </a:r>
        </a:p>
      </dsp:txBody>
      <dsp:txXfrm>
        <a:off x="74478" y="1149708"/>
        <a:ext cx="2622400" cy="1298747"/>
      </dsp:txXfrm>
    </dsp:sp>
    <dsp:sp modelId="{D709DEAE-F709-4900-8FC5-37D563A67456}">
      <dsp:nvSpPr>
        <dsp:cNvPr id="0" name=""/>
        <dsp:cNvSpPr/>
      </dsp:nvSpPr>
      <dsp:spPr>
        <a:xfrm>
          <a:off x="2966266" y="1079449"/>
          <a:ext cx="2762918" cy="1439265"/>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CN" sz="2400" b="1" kern="1200" dirty="0">
              <a:solidFill>
                <a:schemeClr val="tx1"/>
              </a:solidFill>
            </a:rPr>
            <a:t>训练</a:t>
          </a:r>
          <a:endParaRPr lang="en-US" altLang="zh-CN" sz="2400" b="1" kern="1200" dirty="0">
            <a:solidFill>
              <a:schemeClr val="tx1"/>
            </a:solidFill>
          </a:endParaRPr>
        </a:p>
        <a:p>
          <a:pPr marL="0" lvl="0" indent="0" algn="ctr" defTabSz="1066800" rtl="0">
            <a:lnSpc>
              <a:spcPct val="90000"/>
            </a:lnSpc>
            <a:spcBef>
              <a:spcPct val="0"/>
            </a:spcBef>
            <a:spcAft>
              <a:spcPct val="35000"/>
            </a:spcAft>
            <a:buNone/>
          </a:pPr>
          <a:r>
            <a:rPr lang="en-US" sz="2400" kern="1200" dirty="0">
              <a:solidFill>
                <a:schemeClr val="tx1"/>
              </a:solidFill>
            </a:rPr>
            <a:t>(Training/Learning)</a:t>
          </a:r>
          <a:endParaRPr lang="zh-CN" sz="2400" kern="1200" dirty="0">
            <a:solidFill>
              <a:schemeClr val="tx1"/>
            </a:solidFill>
          </a:endParaRPr>
        </a:p>
      </dsp:txBody>
      <dsp:txXfrm>
        <a:off x="3036525" y="1149708"/>
        <a:ext cx="2622400" cy="1298747"/>
      </dsp:txXfrm>
    </dsp:sp>
    <dsp:sp modelId="{7A597973-0DE6-4A5C-8D3D-6FDA09D15828}">
      <dsp:nvSpPr>
        <dsp:cNvPr id="0" name=""/>
        <dsp:cNvSpPr/>
      </dsp:nvSpPr>
      <dsp:spPr>
        <a:xfrm>
          <a:off x="5928314" y="1079449"/>
          <a:ext cx="2762918" cy="143926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ct val="35000"/>
            </a:spcAft>
            <a:buNone/>
          </a:pPr>
          <a:r>
            <a:rPr lang="zh-CN" sz="2000" b="1" kern="1200" dirty="0">
              <a:solidFill>
                <a:schemeClr val="tx1"/>
              </a:solidFill>
            </a:rPr>
            <a:t>测试</a:t>
          </a:r>
          <a:endParaRPr lang="en-US" altLang="zh-CN" sz="2000" b="1" kern="1200" dirty="0">
            <a:solidFill>
              <a:schemeClr val="tx1"/>
            </a:solidFill>
          </a:endParaRPr>
        </a:p>
        <a:p>
          <a:pPr marL="0" lvl="0" indent="0" algn="ctr" defTabSz="889000" rtl="0">
            <a:lnSpc>
              <a:spcPct val="100000"/>
            </a:lnSpc>
            <a:spcBef>
              <a:spcPct val="0"/>
            </a:spcBef>
            <a:spcAft>
              <a:spcPct val="35000"/>
            </a:spcAft>
            <a:buNone/>
          </a:pPr>
          <a:r>
            <a:rPr lang="en-US" sz="2000" b="1" kern="1200" dirty="0">
              <a:solidFill>
                <a:schemeClr val="tx1"/>
              </a:solidFill>
            </a:rPr>
            <a:t>(Testing/Predicting/Inference)</a:t>
          </a:r>
        </a:p>
      </dsp:txBody>
      <dsp:txXfrm>
        <a:off x="5998573" y="1149708"/>
        <a:ext cx="2622400" cy="12987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670"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670" eaLnBrk="1" hangingPunct="1">
              <a:buFont typeface="Arial" panose="020B0604020202020204" pitchFamily="34" charset="0"/>
              <a:buNone/>
              <a:defRPr sz="1200" noProof="1"/>
            </a:lvl1pPr>
          </a:lstStyle>
          <a:p>
            <a:pPr>
              <a:defRPr/>
            </a:pPr>
            <a:endParaRPr lang="zh-CN" altLang="en-US"/>
          </a:p>
        </p:txBody>
      </p:sp>
      <p:sp>
        <p:nvSpPr>
          <p:cNvPr id="2052" name="幻灯片图像占位符 3"/>
          <p:cNvSpPr>
            <a:spLocks noGrp="1" noRot="1" noChangeAspect="1" noChangeArrowheads="1"/>
          </p:cNvSpPr>
          <p:nvPr>
            <p:ph type="sldImg" idx="4294967295"/>
          </p:nvPr>
        </p:nvSpPr>
        <p:spPr bwMode="auto">
          <a:xfrm>
            <a:off x="687388" y="1143000"/>
            <a:ext cx="5483225"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670"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defTabSz="1042670" eaLnBrk="0" hangingPunct="0">
              <a:buFont typeface="Arial" panose="020B0604020202020204" pitchFamily="34" charset="0"/>
              <a:buNone/>
              <a:defRPr sz="1200"/>
            </a:lvl1pPr>
          </a:lstStyle>
          <a:p>
            <a:pPr>
              <a:defRPr/>
            </a:pPr>
            <a:fld id="{16367110-D2B6-4163-8835-4DBA263C21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17727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50</a:t>
            </a:fld>
            <a:endParaRPr lang="zh-CN" altLang="en-US"/>
          </a:p>
        </p:txBody>
      </p:sp>
    </p:spTree>
    <p:extLst>
      <p:ext uri="{BB962C8B-B14F-4D97-AF65-F5344CB8AC3E}">
        <p14:creationId xmlns:p14="http://schemas.microsoft.com/office/powerpoint/2010/main" val="210218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51</a:t>
            </a:fld>
            <a:endParaRPr lang="zh-CN" altLang="en-US"/>
          </a:p>
        </p:txBody>
      </p:sp>
    </p:spTree>
    <p:extLst>
      <p:ext uri="{BB962C8B-B14F-4D97-AF65-F5344CB8AC3E}">
        <p14:creationId xmlns:p14="http://schemas.microsoft.com/office/powerpoint/2010/main" val="241768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367110-D2B6-4163-8835-4DBA263C21FA}" type="slidenum">
              <a:rPr lang="zh-CN" altLang="en-US" smtClean="0"/>
              <a:pPr>
                <a:defRPr/>
              </a:pPr>
              <a:t>59</a:t>
            </a:fld>
            <a:endParaRPr lang="zh-CN" altLang="en-US"/>
          </a:p>
        </p:txBody>
      </p:sp>
    </p:spTree>
    <p:extLst>
      <p:ext uri="{BB962C8B-B14F-4D97-AF65-F5344CB8AC3E}">
        <p14:creationId xmlns:p14="http://schemas.microsoft.com/office/powerpoint/2010/main" val="257034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9ADABF-C77B-4E2C-9C2C-5D19101B1461}" type="slidenum">
              <a:rPr lang="zh-CN" altLang="en-US"/>
              <a:pPr>
                <a:defRPr/>
              </a:pPr>
              <a:t>‹#›</a:t>
            </a:fld>
            <a:endParaRPr lang="zh-CN" altLang="en-US"/>
          </a:p>
        </p:txBody>
      </p:sp>
    </p:spTree>
    <p:extLst>
      <p:ext uri="{BB962C8B-B14F-4D97-AF65-F5344CB8AC3E}">
        <p14:creationId xmlns:p14="http://schemas.microsoft.com/office/powerpoint/2010/main" val="36177054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FB7A45-CE10-489C-8AF1-78047266E766}" type="slidenum">
              <a:rPr lang="zh-CN" altLang="en-US"/>
              <a:pPr>
                <a:defRPr/>
              </a:pPr>
              <a:t>‹#›</a:t>
            </a:fld>
            <a:endParaRPr lang="zh-CN" altLang="en-US"/>
          </a:p>
        </p:txBody>
      </p:sp>
    </p:spTree>
    <p:extLst>
      <p:ext uri="{BB962C8B-B14F-4D97-AF65-F5344CB8AC3E}">
        <p14:creationId xmlns:p14="http://schemas.microsoft.com/office/powerpoint/2010/main" val="11557217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9D21CE-ECD9-4427-817B-2F27B0241754}" type="slidenum">
              <a:rPr lang="zh-CN" altLang="en-US"/>
              <a:pPr>
                <a:defRPr/>
              </a:pPr>
              <a:t>‹#›</a:t>
            </a:fld>
            <a:endParaRPr lang="zh-CN" altLang="en-US"/>
          </a:p>
        </p:txBody>
      </p:sp>
    </p:spTree>
    <p:extLst>
      <p:ext uri="{BB962C8B-B14F-4D97-AF65-F5344CB8AC3E}">
        <p14:creationId xmlns:p14="http://schemas.microsoft.com/office/powerpoint/2010/main" val="943775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227DE-0373-4539-A083-559573940DD7}" type="slidenum">
              <a:rPr lang="zh-CN" altLang="en-US"/>
              <a:pPr>
                <a:defRPr/>
              </a:pPr>
              <a:t>‹#›</a:t>
            </a:fld>
            <a:endParaRPr lang="zh-CN" altLang="en-US"/>
          </a:p>
        </p:txBody>
      </p:sp>
    </p:spTree>
    <p:extLst>
      <p:ext uri="{BB962C8B-B14F-4D97-AF65-F5344CB8AC3E}">
        <p14:creationId xmlns:p14="http://schemas.microsoft.com/office/powerpoint/2010/main" val="11263827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noProof="1"/>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3A1D3D-EEF9-4304-AC35-BBC7AADEC895}" type="slidenum">
              <a:rPr lang="zh-CN" altLang="en-US"/>
              <a:pPr>
                <a:defRPr/>
              </a:pPr>
              <a:t>‹#›</a:t>
            </a:fld>
            <a:endParaRPr lang="zh-CN" altLang="en-US"/>
          </a:p>
        </p:txBody>
      </p:sp>
    </p:spTree>
    <p:extLst>
      <p:ext uri="{BB962C8B-B14F-4D97-AF65-F5344CB8AC3E}">
        <p14:creationId xmlns:p14="http://schemas.microsoft.com/office/powerpoint/2010/main" val="3172127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9F1C21-D100-44EF-AD9F-4DB6ED4EE75C}" type="slidenum">
              <a:rPr lang="zh-CN" altLang="en-US"/>
              <a:pPr>
                <a:defRPr/>
              </a:pPr>
              <a:t>‹#›</a:t>
            </a:fld>
            <a:endParaRPr lang="zh-CN" altLang="en-US"/>
          </a:p>
        </p:txBody>
      </p:sp>
    </p:spTree>
    <p:extLst>
      <p:ext uri="{BB962C8B-B14F-4D97-AF65-F5344CB8AC3E}">
        <p14:creationId xmlns:p14="http://schemas.microsoft.com/office/powerpoint/2010/main" val="358106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E7D518-6522-4CE3-B9E7-FE07C780EDB3}" type="slidenum">
              <a:rPr lang="zh-CN" altLang="en-US"/>
              <a:pPr>
                <a:defRPr/>
              </a:pPr>
              <a:t>‹#›</a:t>
            </a:fld>
            <a:endParaRPr lang="zh-CN" altLang="en-US"/>
          </a:p>
        </p:txBody>
      </p:sp>
    </p:spTree>
    <p:extLst>
      <p:ext uri="{BB962C8B-B14F-4D97-AF65-F5344CB8AC3E}">
        <p14:creationId xmlns:p14="http://schemas.microsoft.com/office/powerpoint/2010/main" val="1743650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F883D-C7C0-4FE8-B9A5-BCFA3ED34737}" type="slidenum">
              <a:rPr lang="zh-CN" altLang="en-US"/>
              <a:pPr>
                <a:defRPr/>
              </a:pPr>
              <a:t>‹#›</a:t>
            </a:fld>
            <a:endParaRPr lang="zh-CN" altLang="en-US"/>
          </a:p>
        </p:txBody>
      </p:sp>
    </p:spTree>
    <p:extLst>
      <p:ext uri="{BB962C8B-B14F-4D97-AF65-F5344CB8AC3E}">
        <p14:creationId xmlns:p14="http://schemas.microsoft.com/office/powerpoint/2010/main" val="14200999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CB94657-4D19-40D5-A6BA-445BAC73B96C}" type="slidenum">
              <a:rPr lang="zh-CN" altLang="en-US"/>
              <a:pPr>
                <a:defRPr/>
              </a:pPr>
              <a:t>‹#›</a:t>
            </a:fld>
            <a:endParaRPr lang="zh-CN" altLang="en-US"/>
          </a:p>
        </p:txBody>
      </p:sp>
    </p:spTree>
    <p:extLst>
      <p:ext uri="{BB962C8B-B14F-4D97-AF65-F5344CB8AC3E}">
        <p14:creationId xmlns:p14="http://schemas.microsoft.com/office/powerpoint/2010/main" val="147965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noProof="1"/>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38B0710-DA81-4A83-8CFB-9B4FC039C7DC}" type="slidenum">
              <a:rPr lang="zh-CN" altLang="en-US"/>
              <a:pPr>
                <a:defRPr/>
              </a:pPr>
              <a:t>‹#›</a:t>
            </a:fld>
            <a:endParaRPr lang="zh-CN" altLang="en-US"/>
          </a:p>
        </p:txBody>
      </p:sp>
    </p:spTree>
    <p:extLst>
      <p:ext uri="{BB962C8B-B14F-4D97-AF65-F5344CB8AC3E}">
        <p14:creationId xmlns:p14="http://schemas.microsoft.com/office/powerpoint/2010/main" val="42409601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noProof="1"/>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1"/>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15777B-E3F4-44E4-98B8-480381FEB06E}" type="slidenum">
              <a:rPr lang="zh-CN" altLang="en-US"/>
              <a:pPr>
                <a:defRPr/>
              </a:pPr>
              <a:t>‹#›</a:t>
            </a:fld>
            <a:endParaRPr lang="zh-CN" altLang="en-US"/>
          </a:p>
        </p:txBody>
      </p:sp>
    </p:spTree>
    <p:extLst>
      <p:ext uri="{BB962C8B-B14F-4D97-AF65-F5344CB8AC3E}">
        <p14:creationId xmlns:p14="http://schemas.microsoft.com/office/powerpoint/2010/main" val="7796779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4306" tIns="52153" rIns="104306" bIns="52153" rtlCol="0" anchor="ctr"/>
          <a:lstStyle>
            <a:lvl1pPr algn="l" defTabSz="1042670" eaLnBrk="1" fontAlgn="auto" hangingPunct="1">
              <a:buFont typeface="Arial" panose="020B0604020202020204" pitchFamily="34" charset="0"/>
              <a:buNone/>
              <a:defRPr sz="1400" noProof="1">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4306" tIns="52153" rIns="104306" bIns="52153" rtlCol="0" anchor="ctr"/>
          <a:lstStyle>
            <a:lvl1pPr algn="ctr" defTabSz="1042670" eaLnBrk="1" fontAlgn="auto" hangingPunct="1">
              <a:buFont typeface="Arial" panose="020B0604020202020204" pitchFamily="34" charset="0"/>
              <a:buNone/>
              <a:defRPr sz="14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4306" tIns="52153" rIns="104306" bIns="52153" numCol="1" anchor="ctr" anchorCtr="0" compatLnSpc="1"/>
          <a:lstStyle>
            <a:lvl1pPr algn="r" defTabSz="1042670" eaLnBrk="1" hangingPunct="1">
              <a:buFont typeface="Arial" panose="020B0604020202020204" pitchFamily="34" charset="0"/>
              <a:buChar char="•"/>
              <a:defRPr sz="1400">
                <a:solidFill>
                  <a:srgbClr val="898989"/>
                </a:solidFill>
              </a:defRPr>
            </a:lvl1pPr>
          </a:lstStyle>
          <a:p>
            <a:pPr>
              <a:defRPr/>
            </a:pPr>
            <a:fld id="{A25C85A8-38B4-4365-9C7E-AE89C6C2E9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png"/><Relationship Id="rId7" Type="http://schemas.openxmlformats.org/officeDocument/2006/relationships/image" Target="../media/image11.w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7.w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6.wmf"/><Relationship Id="rId4" Type="http://schemas.openxmlformats.org/officeDocument/2006/relationships/oleObject" Target="../embeddings/oleObject5.bin"/><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3.wmf"/><Relationship Id="rId3" Type="http://schemas.openxmlformats.org/officeDocument/2006/relationships/image" Target="../media/image5.png"/><Relationship Id="rId7" Type="http://schemas.openxmlformats.org/officeDocument/2006/relationships/image" Target="../media/image20.wmf"/><Relationship Id="rId12" Type="http://schemas.openxmlformats.org/officeDocument/2006/relationships/oleObject" Target="../embeddings/oleObject11.bin"/><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1.wmf"/><Relationship Id="rId1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30.w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29.wmf"/><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912018" y="3497895"/>
            <a:ext cx="10367963"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200" b="1" dirty="0">
                <a:latin typeface="楷体" panose="02010609060101010101" pitchFamily="49" charset="-122"/>
                <a:ea typeface="楷体" panose="02010609060101010101" pitchFamily="49" charset="-122"/>
              </a:rPr>
              <a:t>郭峰</a:t>
            </a:r>
            <a:endParaRPr lang="en-US" altLang="zh-CN" sz="3200" b="1" dirty="0">
              <a:latin typeface="楷体" panose="02010609060101010101" pitchFamily="49" charset="-122"/>
              <a:ea typeface="楷体" panose="02010609060101010101" pitchFamily="49" charset="-122"/>
            </a:endParaRPr>
          </a:p>
          <a:p>
            <a:pPr algn="ctr" eaLnBrk="1" hangingPunct="1">
              <a:lnSpc>
                <a:spcPct val="150000"/>
              </a:lnSpc>
            </a:pPr>
            <a:r>
              <a:rPr lang="zh-CN" altLang="en-US" dirty="0">
                <a:latin typeface="楷体" panose="02010609060101010101" pitchFamily="49" charset="-122"/>
                <a:ea typeface="楷体" panose="02010609060101010101" pitchFamily="49" charset="-122"/>
              </a:rPr>
              <a:t>上海财经大学公共经济与管理学院</a:t>
            </a:r>
            <a:endParaRPr lang="en-US" altLang="zh-CN" dirty="0">
              <a:latin typeface="楷体" panose="02010609060101010101" pitchFamily="49" charset="-122"/>
              <a:ea typeface="楷体" panose="02010609060101010101" pitchFamily="49" charset="-122"/>
            </a:endParaRPr>
          </a:p>
          <a:p>
            <a:pPr algn="ctr" eaLnBrk="1" hangingPunct="1">
              <a:lnSpc>
                <a:spcPct val="150000"/>
              </a:lnSpc>
            </a:pPr>
            <a:r>
              <a:rPr lang="zh-CN" altLang="en-US" dirty="0">
                <a:latin typeface="楷体" panose="02010609060101010101" pitchFamily="49" charset="-122"/>
                <a:ea typeface="楷体" panose="02010609060101010101" pitchFamily="49" charset="-122"/>
              </a:rPr>
              <a:t>上海财经大学数实融合与智能治理实验室</a:t>
            </a:r>
            <a:endParaRPr lang="en-US" altLang="zh-CN" dirty="0">
              <a:latin typeface="楷体" panose="02010609060101010101" pitchFamily="49" charset="-122"/>
              <a:ea typeface="楷体" panose="02010609060101010101" pitchFamily="49" charset="-122"/>
            </a:endParaRPr>
          </a:p>
          <a:p>
            <a:pPr algn="ctr" eaLnBrk="1" hangingPunct="1">
              <a:lnSpc>
                <a:spcPct val="150000"/>
              </a:lnSpc>
            </a:pPr>
            <a:r>
              <a:rPr lang="en-US" altLang="zh-CN" dirty="0">
                <a:latin typeface="楷体" panose="02010609060101010101" pitchFamily="49" charset="-122"/>
                <a:ea typeface="楷体" panose="02010609060101010101" pitchFamily="49" charset="-122"/>
              </a:rPr>
              <a:t>2025</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月</a:t>
            </a:r>
            <a:endParaRPr lang="en-US" altLang="zh-CN" dirty="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200"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87350"/>
            <a:ext cx="176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B30771-87C4-4889-8CE4-8389BF394024}" type="slidenum">
              <a:rPr lang="zh-CN" altLang="en-US" smtClean="0"/>
              <a:pPr defTabSz="1042988"/>
              <a:t>1</a:t>
            </a:fld>
            <a:endParaRPr lang="zh-CN" altLang="en-US"/>
          </a:p>
        </p:txBody>
      </p:sp>
      <p:sp>
        <p:nvSpPr>
          <p:cNvPr id="3079" name="标题 1"/>
          <p:cNvSpPr>
            <a:spLocks noGrp="1" noChangeArrowheads="1"/>
          </p:cNvSpPr>
          <p:nvPr>
            <p:ph type="ctrTitle"/>
          </p:nvPr>
        </p:nvSpPr>
        <p:spPr>
          <a:xfrm>
            <a:off x="766836" y="1754974"/>
            <a:ext cx="10361612" cy="1803400"/>
          </a:xfrm>
        </p:spPr>
        <p:txBody>
          <a:bodyPr/>
          <a:lstStyle/>
          <a:p>
            <a:pPr eaLnBrk="1" hangingPunct="1">
              <a:lnSpc>
                <a:spcPct val="150000"/>
              </a:lnSpc>
            </a:pPr>
            <a:r>
              <a:rPr lang="zh-CN" altLang="en-US" sz="3600" b="1" dirty="0">
                <a:solidFill>
                  <a:srgbClr val="7C1D20"/>
                </a:solidFill>
                <a:latin typeface="楷体" panose="02010609060101010101" pitchFamily="49" charset="-122"/>
                <a:ea typeface="楷体" panose="02010609060101010101" pitchFamily="49" charset="-122"/>
              </a:rPr>
              <a:t>第</a:t>
            </a:r>
            <a:r>
              <a:rPr lang="en-US" altLang="zh-CN" sz="3600" b="1" dirty="0">
                <a:solidFill>
                  <a:srgbClr val="7C1D20"/>
                </a:solidFill>
                <a:latin typeface="楷体" panose="02010609060101010101" pitchFamily="49" charset="-122"/>
                <a:ea typeface="楷体" panose="02010609060101010101" pitchFamily="49" charset="-122"/>
              </a:rPr>
              <a:t>7</a:t>
            </a:r>
            <a:r>
              <a:rPr lang="zh-CN" altLang="en-US" sz="3600" b="1">
                <a:solidFill>
                  <a:srgbClr val="7C1D20"/>
                </a:solidFill>
                <a:latin typeface="楷体" panose="02010609060101010101" pitchFamily="49" charset="-122"/>
                <a:ea typeface="楷体" panose="02010609060101010101" pitchFamily="49" charset="-122"/>
              </a:rPr>
              <a:t>讲 机器学习基本原理</a:t>
            </a:r>
            <a:endParaRPr lang="zh-CN" altLang="en-US" sz="3200" b="1" dirty="0">
              <a:solidFill>
                <a:srgbClr val="7C1D20"/>
              </a:solidFill>
              <a:latin typeface="Times New Roman" panose="02020603050405020304" pitchFamily="18"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94202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a:t>
            </a:fld>
            <a:endParaRPr lang="zh-CN" altLang="en-US"/>
          </a:p>
        </p:txBody>
      </p:sp>
      <p:sp>
        <p:nvSpPr>
          <p:cNvPr id="2" name="矩形 1"/>
          <p:cNvSpPr>
            <a:spLocks noChangeArrowheads="1"/>
          </p:cNvSpPr>
          <p:nvPr/>
        </p:nvSpPr>
        <p:spPr bwMode="auto">
          <a:xfrm>
            <a:off x="550863" y="987425"/>
            <a:ext cx="10644187" cy="514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机器学习的重点是预测与泛化</a:t>
            </a:r>
            <a:endParaRPr lang="en-US" altLang="zh-CN" sz="2400" b="1" dirty="0">
              <a:latin typeface="楷体" panose="02010609060101010101" pitchFamily="49" charset="-122"/>
              <a:ea typeface="楷体" panose="02010609060101010101" pitchFamily="49" charset="-122"/>
            </a:endParaRPr>
          </a:p>
          <a:p>
            <a:pPr>
              <a:buSzPct val="150000"/>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计量经济学重点：参数估计、因果推断</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相对于计量经济学，机器学习不仅仅是使用了不同的方法（很多方法其实是重叠的），更重要的是关注点不同。</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譬如，传统社会科学实证关心样本内因果推断的无偏性，目的是尽可能实现一致估计，而并不关心样本外的预测问题。在这种情形下，模型更多捕捉到样本内的趋势变化，并不关心样本内的趋势变化究竟是否适用于样本以外的数据</a:t>
            </a:r>
            <a:r>
              <a:rPr lang="zh-CN" altLang="en-US" sz="2000">
                <a:latin typeface="Times New Roman" panose="02020603050405020304" pitchFamily="18" charset="0"/>
                <a:cs typeface="Times New Roman" panose="02020603050405020304" pitchFamily="18" charset="0"/>
              </a:rPr>
              <a:t>，从而可能导致</a:t>
            </a:r>
            <a:r>
              <a:rPr lang="zh-CN" altLang="en-US" sz="2000" dirty="0">
                <a:latin typeface="Times New Roman" panose="02020603050405020304" pitchFamily="18" charset="0"/>
                <a:cs typeface="Times New Roman" panose="02020603050405020304" pitchFamily="18" charset="0"/>
              </a:rPr>
              <a:t>在样本以外的数据无效（</a:t>
            </a:r>
            <a:r>
              <a:rPr lang="en-US" altLang="zh-CN" sz="2000" dirty="0" err="1">
                <a:latin typeface="Times New Roman" panose="02020603050405020304" pitchFamily="18" charset="0"/>
                <a:cs typeface="Times New Roman" panose="02020603050405020304" pitchFamily="18" charset="0"/>
              </a:rPr>
              <a:t>Yarkoni</a:t>
            </a:r>
            <a:r>
              <a:rPr lang="en-US" altLang="zh-CN" sz="2000" dirty="0">
                <a:latin typeface="Times New Roman" panose="02020603050405020304" pitchFamily="18" charset="0"/>
                <a:cs typeface="Times New Roman" panose="02020603050405020304" pitchFamily="18" charset="0"/>
              </a:rPr>
              <a:t> and Westfall</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sym typeface="+mn-ea"/>
              </a:rPr>
              <a:t>机器学习更加关注模型的</a:t>
            </a:r>
            <a:r>
              <a:rPr lang="zh-CN" altLang="en-US" sz="2000" b="1" dirty="0">
                <a:latin typeface="Times New Roman" panose="02020603050405020304" pitchFamily="18" charset="0"/>
                <a:cs typeface="Times New Roman" panose="02020603050405020304" pitchFamily="18" charset="0"/>
                <a:sym typeface="+mn-ea"/>
              </a:rPr>
              <a:t>预测能力</a:t>
            </a:r>
            <a:r>
              <a:rPr lang="zh-CN" altLang="en-US" sz="2000" dirty="0">
                <a:latin typeface="Times New Roman" panose="02020603050405020304" pitchFamily="18" charset="0"/>
                <a:cs typeface="Times New Roman" panose="02020603050405020304" pitchFamily="18" charset="0"/>
                <a:sym typeface="+mn-ea"/>
              </a:rPr>
              <a:t>：结论是否可以</a:t>
            </a:r>
            <a:r>
              <a:rPr lang="zh-CN" altLang="en-US" sz="2000" b="1" dirty="0">
                <a:latin typeface="Times New Roman" panose="02020603050405020304" pitchFamily="18" charset="0"/>
                <a:cs typeface="Times New Roman" panose="02020603050405020304" pitchFamily="18" charset="0"/>
                <a:sym typeface="+mn-ea"/>
              </a:rPr>
              <a:t>范化</a:t>
            </a:r>
            <a:r>
              <a:rPr lang="zh-CN" altLang="en-US" sz="2000" dirty="0">
                <a:latin typeface="Times New Roman" panose="02020603050405020304" pitchFamily="18" charset="0"/>
                <a:cs typeface="Times New Roman" panose="02020603050405020304" pitchFamily="18" charset="0"/>
                <a:sym typeface="+mn-ea"/>
              </a:rPr>
              <a:t>（</a:t>
            </a:r>
            <a:r>
              <a:rPr lang="en-US" altLang="zh-CN" sz="2000" dirty="0">
                <a:latin typeface="Times New Roman" panose="02020603050405020304" pitchFamily="18" charset="0"/>
                <a:cs typeface="Times New Roman" panose="02020603050405020304" pitchFamily="18" charset="0"/>
                <a:sym typeface="+mn-ea"/>
              </a:rPr>
              <a:t>Generalize</a:t>
            </a:r>
            <a:r>
              <a:rPr lang="zh-CN" altLang="en-US" sz="2000" dirty="0">
                <a:latin typeface="Times New Roman" panose="02020603050405020304" pitchFamily="18" charset="0"/>
                <a:cs typeface="Times New Roman" panose="02020603050405020304" pitchFamily="18" charset="0"/>
                <a:sym typeface="+mn-ea"/>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5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a:t>
            </a:fld>
            <a:endParaRPr lang="zh-CN" altLang="en-US"/>
          </a:p>
        </p:txBody>
      </p:sp>
      <p:sp>
        <p:nvSpPr>
          <p:cNvPr id="2" name="矩形 1"/>
          <p:cNvSpPr>
            <a:spLocks noChangeArrowheads="1"/>
          </p:cNvSpPr>
          <p:nvPr/>
        </p:nvSpPr>
        <p:spPr bwMode="auto">
          <a:xfrm>
            <a:off x="550863" y="987425"/>
            <a:ext cx="11029950"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从计量经济学视角看机器学习</a:t>
            </a:r>
            <a:endParaRPr lang="en-US" altLang="zh-CN" sz="2400" b="1" dirty="0">
              <a:latin typeface="楷体" panose="02010609060101010101" pitchFamily="49" charset="-122"/>
              <a:ea typeface="楷体" panose="02010609060101010101" pitchFamily="49" charset="-122"/>
            </a:endParaRPr>
          </a:p>
        </p:txBody>
      </p:sp>
      <p:sp>
        <p:nvSpPr>
          <p:cNvPr id="10" name="内容占位符 8"/>
          <p:cNvSpPr>
            <a:spLocks noGrp="1"/>
          </p:cNvSpPr>
          <p:nvPr>
            <p:ph idx="1"/>
          </p:nvPr>
        </p:nvSpPr>
        <p:spPr>
          <a:xfrm>
            <a:off x="534670" y="1764295"/>
            <a:ext cx="9624060" cy="4990084"/>
          </a:xfrm>
        </p:spPr>
        <p:txBody>
          <a:bodyPr>
            <a:normAutofit/>
          </a:bodyPr>
          <a:lstStyle/>
          <a:p>
            <a:pPr>
              <a:buSzPct val="150000"/>
            </a:pPr>
            <a:endParaRPr lang="en-US" altLang="zh-CN" sz="2000" dirty="0">
              <a:latin typeface="Times New Roman" panose="02020603050405020304" pitchFamily="18" charset="0"/>
              <a:cs typeface="Times New Roman" panose="02020603050405020304" pitchFamily="18" charset="0"/>
            </a:endParaRPr>
          </a:p>
          <a:p>
            <a:pPr>
              <a:buSzPct val="100000"/>
            </a:pPr>
            <a:r>
              <a:rPr lang="zh-CN" altLang="en-US" sz="2000" dirty="0">
                <a:latin typeface="Times New Roman" panose="02020603050405020304" pitchFamily="18" charset="0"/>
                <a:cs typeface="Times New Roman" panose="02020603050405020304" pitchFamily="18" charset="0"/>
              </a:rPr>
              <a:t>线性回归：</a:t>
            </a:r>
            <a:endParaRPr lang="en-US" altLang="zh-CN" sz="2000" dirty="0">
              <a:latin typeface="Times New Roman" panose="02020603050405020304" pitchFamily="18" charset="0"/>
              <a:cs typeface="Times New Roman" panose="02020603050405020304" pitchFamily="18" charset="0"/>
            </a:endParaRPr>
          </a:p>
          <a:p>
            <a:pPr>
              <a:buSzPct val="100000"/>
            </a:pPr>
            <a:endParaRPr lang="en-US" altLang="zh-CN" sz="2000" dirty="0">
              <a:latin typeface="Times New Roman" panose="02020603050405020304" pitchFamily="18" charset="0"/>
              <a:cs typeface="Times New Roman" panose="02020603050405020304" pitchFamily="18" charset="0"/>
            </a:endParaRPr>
          </a:p>
          <a:p>
            <a:pPr>
              <a:buSzPct val="100000"/>
            </a:pPr>
            <a:r>
              <a:rPr lang="zh-CN" altLang="en-US" sz="2000" dirty="0">
                <a:latin typeface="Times New Roman" panose="02020603050405020304" pitchFamily="18" charset="0"/>
                <a:cs typeface="Times New Roman" panose="02020603050405020304" pitchFamily="18" charset="0"/>
              </a:rPr>
              <a:t>参数估计：</a:t>
            </a:r>
            <a:endParaRPr lang="en-US" altLang="zh-CN" sz="2000" dirty="0">
              <a:latin typeface="Times New Roman" panose="02020603050405020304" pitchFamily="18" charset="0"/>
              <a:cs typeface="Times New Roman" panose="02020603050405020304" pitchFamily="18" charset="0"/>
            </a:endParaRPr>
          </a:p>
          <a:p>
            <a:pPr>
              <a:buSzPct val="100000"/>
            </a:pPr>
            <a:endParaRPr lang="en-US" altLang="zh-CN" sz="2000" dirty="0">
              <a:latin typeface="Times New Roman" panose="02020603050405020304" pitchFamily="18" charset="0"/>
              <a:cs typeface="Times New Roman" panose="02020603050405020304" pitchFamily="18" charset="0"/>
            </a:endParaRPr>
          </a:p>
          <a:p>
            <a:pPr>
              <a:buSzPct val="100000"/>
            </a:pPr>
            <a:r>
              <a:rPr lang="zh-CN" altLang="en-US" sz="2000" dirty="0">
                <a:latin typeface="Times New Roman" panose="02020603050405020304" pitchFamily="18" charset="0"/>
                <a:cs typeface="Times New Roman" panose="02020603050405020304" pitchFamily="18" charset="0"/>
              </a:rPr>
              <a:t>基于以下公式的最小化：</a:t>
            </a:r>
            <a:endParaRPr lang="en-US" altLang="zh-CN" sz="2000" dirty="0">
              <a:latin typeface="Times New Roman" panose="02020603050405020304" pitchFamily="18" charset="0"/>
              <a:cs typeface="Times New Roman" panose="02020603050405020304" pitchFamily="18" charset="0"/>
            </a:endParaRPr>
          </a:p>
          <a:p>
            <a:pPr>
              <a:buSzPct val="100000"/>
            </a:pPr>
            <a:endParaRPr lang="en-US" altLang="zh-CN" sz="2000" dirty="0">
              <a:latin typeface="Times New Roman" panose="02020603050405020304" pitchFamily="18" charset="0"/>
              <a:cs typeface="Times New Roman" panose="02020603050405020304" pitchFamily="18" charset="0"/>
            </a:endParaRPr>
          </a:p>
          <a:p>
            <a:pPr>
              <a:buSzPct val="100000"/>
            </a:pPr>
            <a:r>
              <a:rPr lang="zh-CN" altLang="en-US" sz="2000" dirty="0">
                <a:latin typeface="Times New Roman" panose="02020603050405020304" pitchFamily="18" charset="0"/>
                <a:cs typeface="Times New Roman" panose="02020603050405020304" pitchFamily="18" charset="0"/>
              </a:rPr>
              <a:t>估计好参数后，对于全新的</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，就是其预测</a:t>
            </a:r>
            <a:endParaRPr lang="en-US" altLang="zh-CN" sz="2000" dirty="0">
              <a:latin typeface="Times New Roman" panose="02020603050405020304" pitchFamily="18" charset="0"/>
              <a:cs typeface="Times New Roman" panose="02020603050405020304" pitchFamily="18" charset="0"/>
            </a:endParaRPr>
          </a:p>
          <a:p>
            <a:pPr>
              <a:buSzPct val="100000"/>
            </a:pPr>
            <a:endParaRPr lang="en-US" altLang="zh-CN" sz="2000" dirty="0">
              <a:latin typeface="Times New Roman" panose="02020603050405020304" pitchFamily="18" charset="0"/>
              <a:cs typeface="Times New Roman" panose="02020603050405020304" pitchFamily="18" charset="0"/>
            </a:endParaRPr>
          </a:p>
          <a:p>
            <a:pPr>
              <a:buSzPct val="100000"/>
            </a:pPr>
            <a:r>
              <a:rPr lang="zh-CN" altLang="en-US" sz="2000" dirty="0">
                <a:latin typeface="Times New Roman" panose="02020603050405020304" pitchFamily="18" charset="0"/>
                <a:cs typeface="Times New Roman" panose="02020603050405020304" pitchFamily="18" charset="0"/>
              </a:rPr>
              <a:t>计量经济学关注的是参数估计   ，机器学习关注的是</a:t>
            </a:r>
          </a:p>
          <a:p>
            <a:endParaRPr lang="zh-CN" altLang="en-US" sz="2400" dirty="0"/>
          </a:p>
        </p:txBody>
      </p:sp>
      <mc:AlternateContent xmlns:mc="http://schemas.openxmlformats.org/markup-compatibility/2006" xmlns:a14="http://schemas.microsoft.com/office/drawing/2010/main">
        <mc:Choice Requires="a14">
          <p:sp>
            <p:nvSpPr>
              <p:cNvPr id="11" name="对象 2"/>
              <p:cNvSpPr txBox="1"/>
              <p:nvPr/>
            </p:nvSpPr>
            <p:spPr>
              <a:xfrm>
                <a:off x="2278941" y="2170384"/>
                <a:ext cx="5807075" cy="46735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𝑌</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𝑘</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𝑘𝑖</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𝜀</m:t>
                          </m:r>
                        </m:e>
                        <m:sub>
                          <m:r>
                            <a:rPr lang="zh-CN" altLang="en-US" i="1">
                              <a:solidFill>
                                <a:srgbClr val="000000"/>
                              </a:solidFill>
                              <a:latin typeface="Cambria Math" panose="02040503050406030204" pitchFamily="18" charset="0"/>
                            </a:rPr>
                            <m:t>𝑖</m:t>
                          </m:r>
                        </m:sub>
                      </m:sSub>
                    </m:oMath>
                  </m:oMathPara>
                </a14:m>
                <a:endParaRPr lang="zh-CN" altLang="en-US" dirty="0"/>
              </a:p>
            </p:txBody>
          </p:sp>
        </mc:Choice>
        <mc:Fallback xmlns="">
          <p:sp>
            <p:nvSpPr>
              <p:cNvPr id="11" name="对象 2"/>
              <p:cNvSpPr txBox="1">
                <a:spLocks noRot="1" noChangeAspect="1" noMove="1" noResize="1" noEditPoints="1" noAdjustHandles="1" noChangeArrowheads="1" noChangeShapeType="1" noTextEdit="1"/>
              </p:cNvSpPr>
              <p:nvPr/>
            </p:nvSpPr>
            <p:spPr>
              <a:xfrm>
                <a:off x="2278941" y="2170384"/>
                <a:ext cx="5807075" cy="467355"/>
              </a:xfrm>
              <a:prstGeom prst="rect">
                <a:avLst/>
              </a:prstGeom>
              <a:blipFill>
                <a:blip r:embed="rId4"/>
                <a:stretch>
                  <a:fillRect l="-105" b="-1299"/>
                </a:stretch>
              </a:blipFill>
            </p:spPr>
            <p:txBody>
              <a:bodyPr/>
              <a:lstStyle/>
              <a:p>
                <a:r>
                  <a:rPr lang="zh-CN" altLang="en-US">
                    <a:noFill/>
                  </a:rPr>
                  <a:t> </a:t>
                </a:r>
              </a:p>
            </p:txBody>
          </p:sp>
        </mc:Fallback>
      </mc:AlternateContent>
      <p:pic>
        <p:nvPicPr>
          <p:cNvPr id="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8941" y="2912300"/>
            <a:ext cx="4176463" cy="445489"/>
          </a:xfrm>
          <a:prstGeom prst="rect">
            <a:avLst/>
          </a:prstGeom>
          <a:solidFill>
            <a:schemeClr val="bg1"/>
          </a:solidFill>
          <a:ln w="9525">
            <a:solidFill>
              <a:srgbClr val="FF0000"/>
            </a:solidFill>
            <a:miter lim="800000"/>
            <a:headEnd/>
            <a:tailEnd/>
          </a:ln>
        </p:spPr>
      </p:pic>
      <mc:AlternateContent xmlns:mc="http://schemas.openxmlformats.org/markup-compatibility/2006" xmlns:a14="http://schemas.microsoft.com/office/drawing/2010/main">
        <mc:Choice Requires="a14">
          <p:sp>
            <p:nvSpPr>
              <p:cNvPr id="13" name="对象 10"/>
              <p:cNvSpPr txBox="1"/>
              <p:nvPr/>
            </p:nvSpPr>
            <p:spPr>
              <a:xfrm>
                <a:off x="3719041" y="3493107"/>
                <a:ext cx="2217912" cy="800747"/>
              </a:xfrm>
              <a:prstGeom prst="rect">
                <a:avLst/>
              </a:prstGeom>
            </p:spPr>
            <p:txBody>
              <a:bodyPr>
                <a:normAutofit fontScale="47500" lnSpcReduction="20000"/>
              </a:bodyPr>
              <a:lstStyle/>
              <a:p>
                <a:pPr/>
                <a14:m>
                  <m:oMathPara xmlns:m="http://schemas.openxmlformats.org/officeDocument/2006/math">
                    <m:oMathParaPr>
                      <m:jc m:val="left"/>
                    </m:oMathParaPr>
                    <m:oMath xmlns:m="http://schemas.openxmlformats.org/officeDocument/2006/math">
                      <m:sSup>
                        <m:sSupPr>
                          <m:ctrlPr>
                            <a:rPr lang="zh-CN" altLang="en-US" sz="3200" i="1">
                              <a:solidFill>
                                <a:srgbClr val="000000"/>
                              </a:solidFill>
                              <a:latin typeface="Cambria Math" panose="02040503050406030204" pitchFamily="18" charset="0"/>
                            </a:rPr>
                          </m:ctrlPr>
                        </m:sSupPr>
                        <m:e>
                          <m:nary>
                            <m:naryPr>
                              <m:chr m:val="∑"/>
                              <m:subHide m:val="on"/>
                              <m:supHide m:val="on"/>
                              <m:ctrlPr>
                                <a:rPr lang="zh-CN" altLang="en-US" sz="3200" i="1">
                                  <a:solidFill>
                                    <a:srgbClr val="000000"/>
                                  </a:solidFill>
                                  <a:latin typeface="Cambria Math" panose="02040503050406030204" pitchFamily="18" charset="0"/>
                                </a:rPr>
                              </m:ctrlPr>
                            </m:naryPr>
                            <m:sub/>
                            <m:sup/>
                            <m:e>
                              <m:r>
                                <a:rPr lang="zh-CN" altLang="en-US" sz="3200" i="1">
                                  <a:solidFill>
                                    <a:srgbClr val="000000"/>
                                  </a:solidFill>
                                  <a:latin typeface="Cambria Math" panose="02040503050406030204" pitchFamily="18" charset="0"/>
                                </a:rPr>
                                <m:t>（</m:t>
                              </m:r>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𝑌</m:t>
                                  </m:r>
                                </m:e>
                                <m:sub>
                                  <m:r>
                                    <a:rPr lang="zh-CN" altLang="en-US" sz="3200" i="1">
                                      <a:solidFill>
                                        <a:srgbClr val="000000"/>
                                      </a:solidFill>
                                      <a:latin typeface="Cambria Math" panose="02040503050406030204" pitchFamily="18" charset="0"/>
                                    </a:rPr>
                                    <m:t>𝑖</m:t>
                                  </m:r>
                                </m:sub>
                              </m:sSub>
                              <m:r>
                                <a:rPr lang="zh-CN" altLang="en-US" sz="3200" i="0">
                                  <a:solidFill>
                                    <a:srgbClr val="000000"/>
                                  </a:solidFill>
                                  <a:latin typeface="Cambria Math" panose="02040503050406030204" pitchFamily="18" charset="0"/>
                                </a:rPr>
                                <m:t>−</m:t>
                              </m:r>
                              <m:limUpp>
                                <m:limUppPr>
                                  <m:ctrlPr>
                                    <a:rPr lang="zh-CN" altLang="en-US" sz="3200" i="1">
                                      <a:solidFill>
                                        <a:srgbClr val="000000"/>
                                      </a:solidFill>
                                      <a:latin typeface="Cambria Math" panose="02040503050406030204" pitchFamily="18" charset="0"/>
                                    </a:rPr>
                                  </m:ctrlPr>
                                </m:limUppPr>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𝑌</m:t>
                                      </m:r>
                                    </m:e>
                                    <m:sub>
                                      <m:r>
                                        <a:rPr lang="zh-CN" altLang="en-US" sz="3200" i="1">
                                          <a:solidFill>
                                            <a:srgbClr val="000000"/>
                                          </a:solidFill>
                                          <a:latin typeface="Cambria Math" panose="02040503050406030204" pitchFamily="18" charset="0"/>
                                        </a:rPr>
                                        <m:t>𝑖</m:t>
                                      </m:r>
                                    </m:sub>
                                  </m:sSub>
                                </m:e>
                                <m:lim>
                                  <m:r>
                                    <a:rPr lang="zh-CN" altLang="en-US" sz="3200" i="1">
                                      <a:solidFill>
                                        <a:srgbClr val="000000"/>
                                      </a:solidFill>
                                      <a:latin typeface="Cambria Math" panose="02040503050406030204" pitchFamily="18" charset="0"/>
                                    </a:rPr>
                                    <m:t>∧</m:t>
                                  </m:r>
                                </m:lim>
                              </m:limUpp>
                              <m:r>
                                <a:rPr lang="zh-CN" altLang="en-US" sz="3200" i="1">
                                  <a:solidFill>
                                    <a:srgbClr val="000000"/>
                                  </a:solidFill>
                                  <a:latin typeface="Cambria Math" panose="02040503050406030204" pitchFamily="18" charset="0"/>
                                </a:rPr>
                                <m:t>）</m:t>
                              </m:r>
                            </m:e>
                          </m:nary>
                        </m:e>
                        <m:sup>
                          <m:r>
                            <a:rPr lang="zh-CN" altLang="en-US" sz="3200" i="0">
                              <a:solidFill>
                                <a:srgbClr val="000000"/>
                              </a:solidFill>
                              <a:latin typeface="Cambria Math" panose="02040503050406030204" pitchFamily="18" charset="0"/>
                            </a:rPr>
                            <m:t>2</m:t>
                          </m:r>
                        </m:sup>
                      </m:sSup>
                    </m:oMath>
                  </m:oMathPara>
                </a14:m>
                <a:endParaRPr lang="zh-CN" altLang="en-US" sz="3200" dirty="0"/>
              </a:p>
            </p:txBody>
          </p:sp>
        </mc:Choice>
        <mc:Fallback xmlns="">
          <p:sp>
            <p:nvSpPr>
              <p:cNvPr id="13" name="对象 10"/>
              <p:cNvSpPr txBox="1">
                <a:spLocks noRot="1" noChangeAspect="1" noMove="1" noResize="1" noEditPoints="1" noAdjustHandles="1" noChangeArrowheads="1" noChangeShapeType="1" noTextEdit="1"/>
              </p:cNvSpPr>
              <p:nvPr/>
            </p:nvSpPr>
            <p:spPr>
              <a:xfrm>
                <a:off x="3719041" y="3493107"/>
                <a:ext cx="2217912" cy="80074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5815488" y="4210525"/>
                <a:ext cx="559435" cy="5835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limUpp>
                        <m:limUppPr>
                          <m:ctrlPr>
                            <a:rPr lang="zh-CN" altLang="en-US" sz="2315" i="1">
                              <a:latin typeface="Cambria Math" panose="02040503050406030204" pitchFamily="18" charset="0"/>
                            </a:rPr>
                          </m:ctrlPr>
                        </m:limUppPr>
                        <m:e>
                          <m:sSub>
                            <m:sSubPr>
                              <m:ctrlPr>
                                <a:rPr lang="zh-CN" altLang="en-US" sz="2315" i="1">
                                  <a:latin typeface="Cambria Math" panose="02040503050406030204" pitchFamily="18" charset="0"/>
                                </a:rPr>
                              </m:ctrlPr>
                            </m:sSubPr>
                            <m:e>
                              <m:r>
                                <a:rPr lang="zh-CN" altLang="en-US" sz="2315" i="1">
                                  <a:latin typeface="Cambria Math" panose="02040503050406030204" pitchFamily="18" charset="0"/>
                                </a:rPr>
                                <m:t>𝑌</m:t>
                              </m:r>
                            </m:e>
                            <m:sub>
                              <m:r>
                                <a:rPr lang="zh-CN" altLang="en-US" sz="2315" i="1">
                                  <a:latin typeface="Cambria Math" panose="02040503050406030204" pitchFamily="18" charset="0"/>
                                </a:rPr>
                                <m:t>𝑖</m:t>
                              </m:r>
                            </m:sub>
                          </m:sSub>
                        </m:e>
                        <m:lim>
                          <m:r>
                            <a:rPr lang="zh-CN" altLang="en-US" sz="2315">
                              <a:latin typeface="Cambria Math" panose="02040503050406030204" pitchFamily="18" charset="0"/>
                            </a:rPr>
                            <m:t>∧</m:t>
                          </m:r>
                        </m:lim>
                      </m:limUpp>
                    </m:oMath>
                  </m:oMathPara>
                </a14:m>
                <a:endParaRPr lang="zh-CN" altLang="en-US" sz="2315" dirty="0"/>
              </a:p>
            </p:txBody>
          </p:sp>
        </mc:Choice>
        <mc:Fallback xmlns="">
          <p:sp>
            <p:nvSpPr>
              <p:cNvPr id="14" name="矩形 13"/>
              <p:cNvSpPr>
                <a:spLocks noRot="1" noChangeAspect="1" noMove="1" noResize="1" noEditPoints="1" noAdjustHandles="1" noChangeArrowheads="1" noChangeShapeType="1" noTextEdit="1"/>
              </p:cNvSpPr>
              <p:nvPr/>
            </p:nvSpPr>
            <p:spPr>
              <a:xfrm>
                <a:off x="5815488" y="4210525"/>
                <a:ext cx="559435" cy="5835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214601" y="4911234"/>
                <a:ext cx="440505" cy="6067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Upp>
                        <m:limUppPr>
                          <m:ctrlPr>
                            <a:rPr lang="zh-CN" altLang="en-US" sz="2315" i="1">
                              <a:latin typeface="Cambria Math" panose="02040503050406030204" pitchFamily="18" charset="0"/>
                            </a:rPr>
                          </m:ctrlPr>
                        </m:limUppPr>
                        <m:e>
                          <m:r>
                            <a:rPr lang="zh-CN" altLang="en-US" sz="2315" i="1">
                              <a:latin typeface="Cambria Math" panose="02040503050406030204" pitchFamily="18" charset="0"/>
                            </a:rPr>
                            <m:t>𝛽</m:t>
                          </m:r>
                        </m:e>
                        <m:lim>
                          <m:r>
                            <a:rPr lang="zh-CN" altLang="en-US" sz="2315">
                              <a:latin typeface="Cambria Math" panose="02040503050406030204" pitchFamily="18" charset="0"/>
                            </a:rPr>
                            <m:t>∧</m:t>
                          </m:r>
                        </m:lim>
                      </m:limUpp>
                    </m:oMath>
                  </m:oMathPara>
                </a14:m>
                <a:endParaRPr lang="zh-CN" altLang="en-US" sz="2315" dirty="0"/>
              </a:p>
            </p:txBody>
          </p:sp>
        </mc:Choice>
        <mc:Fallback xmlns="">
          <p:sp>
            <p:nvSpPr>
              <p:cNvPr id="15" name="矩形 14"/>
              <p:cNvSpPr>
                <a:spLocks noRot="1" noChangeAspect="1" noMove="1" noResize="1" noEditPoints="1" noAdjustHandles="1" noChangeArrowheads="1" noChangeShapeType="1" noTextEdit="1"/>
              </p:cNvSpPr>
              <p:nvPr/>
            </p:nvSpPr>
            <p:spPr>
              <a:xfrm>
                <a:off x="4214601" y="4911234"/>
                <a:ext cx="440505" cy="60670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815256" y="4941899"/>
                <a:ext cx="423770" cy="540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Upp>
                        <m:limUppPr>
                          <m:ctrlPr>
                            <a:rPr lang="zh-CN" altLang="en-US" sz="2315" i="1">
                              <a:latin typeface="Cambria Math" panose="02040503050406030204" pitchFamily="18" charset="0"/>
                            </a:rPr>
                          </m:ctrlPr>
                        </m:limUppPr>
                        <m:e>
                          <m:r>
                            <a:rPr lang="zh-CN" altLang="en-US" sz="2315" i="1">
                              <a:latin typeface="Cambria Math" panose="02040503050406030204" pitchFamily="18" charset="0"/>
                            </a:rPr>
                            <m:t>𝑦</m:t>
                          </m:r>
                        </m:e>
                        <m:lim>
                          <m:r>
                            <a:rPr lang="zh-CN" altLang="en-US" sz="2315">
                              <a:latin typeface="Cambria Math" panose="02040503050406030204" pitchFamily="18" charset="0"/>
                            </a:rPr>
                            <m:t>∧</m:t>
                          </m:r>
                        </m:lim>
                      </m:limUpp>
                    </m:oMath>
                  </m:oMathPara>
                </a14:m>
                <a:endParaRPr lang="zh-CN" altLang="en-US" sz="2315" dirty="0"/>
              </a:p>
            </p:txBody>
          </p:sp>
        </mc:Choice>
        <mc:Fallback xmlns="">
          <p:sp>
            <p:nvSpPr>
              <p:cNvPr id="16" name="矩形 15"/>
              <p:cNvSpPr>
                <a:spLocks noRot="1" noChangeAspect="1" noMove="1" noResize="1" noEditPoints="1" noAdjustHandles="1" noChangeArrowheads="1" noChangeShapeType="1" noTextEdit="1"/>
              </p:cNvSpPr>
              <p:nvPr/>
            </p:nvSpPr>
            <p:spPr>
              <a:xfrm>
                <a:off x="6815256" y="4941899"/>
                <a:ext cx="423770" cy="540148"/>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5785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12</a:t>
            </a:fld>
            <a:endParaRPr lang="zh-CN" altLang="en-US"/>
          </a:p>
        </p:txBody>
      </p:sp>
      <p:sp>
        <p:nvSpPr>
          <p:cNvPr id="16" name="标题 1">
            <a:extLst>
              <a:ext uri="{FF2B5EF4-FFF2-40B4-BE49-F238E27FC236}">
                <a16:creationId xmlns:a16="http://schemas.microsoft.com/office/drawing/2014/main" id="{00DF928D-A947-443E-8017-4436DC643697}"/>
              </a:ext>
            </a:extLst>
          </p:cNvPr>
          <p:cNvSpPr>
            <a:spLocks noGrp="1"/>
          </p:cNvSpPr>
          <p:nvPr>
            <p:ph type="title"/>
          </p:nvPr>
        </p:nvSpPr>
        <p:spPr>
          <a:xfrm>
            <a:off x="544944" y="785408"/>
            <a:ext cx="10660380" cy="699210"/>
          </a:xfrm>
        </p:spPr>
        <p:txBody>
          <a:bodyPr>
            <a:noAutofit/>
          </a:bodyPr>
          <a:lstStyle/>
          <a:p>
            <a:pPr marL="390525" indent="-390525" algn="l">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cs typeface="+mn-cs"/>
              </a:rPr>
              <a:t>预测到底是否准确</a:t>
            </a:r>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534669" y="1728787"/>
            <a:ext cx="10660379" cy="4629151"/>
          </a:xfrm>
        </p:spPr>
        <p:txBody>
          <a:bodyPr>
            <a:normAutofit/>
          </a:bodyPr>
          <a:lstStyle/>
          <a:p>
            <a:pPr>
              <a:lnSpc>
                <a:spcPct val="125000"/>
              </a:lnSpc>
              <a:spcBef>
                <a:spcPts val="0"/>
              </a:spcBef>
            </a:pPr>
            <a:r>
              <a:rPr lang="zh-CN" altLang="en-US" sz="2000" dirty="0"/>
              <a:t>传统计量重心在于     而不在于</a:t>
            </a:r>
            <a:endParaRPr lang="en-US" altLang="zh-CN" sz="2000" dirty="0"/>
          </a:p>
          <a:p>
            <a:pPr>
              <a:lnSpc>
                <a:spcPct val="125000"/>
              </a:lnSpc>
              <a:spcBef>
                <a:spcPts val="0"/>
              </a:spcBef>
            </a:pPr>
            <a:endParaRPr lang="en-US" altLang="zh-CN" sz="2000" dirty="0"/>
          </a:p>
          <a:p>
            <a:pPr>
              <a:lnSpc>
                <a:spcPct val="125000"/>
              </a:lnSpc>
              <a:spcBef>
                <a:spcPts val="0"/>
              </a:spcBef>
            </a:pPr>
            <a:r>
              <a:rPr lang="zh-CN" altLang="en-US" sz="2000" dirty="0"/>
              <a:t>对于我们所分析的样本，我们实现了                          的最小化（这是</a:t>
            </a:r>
            <a:r>
              <a:rPr lang="en-US" altLang="zh-CN" sz="2000" dirty="0"/>
              <a:t>OLS</a:t>
            </a:r>
            <a:r>
              <a:rPr lang="zh-CN" altLang="en-US" sz="2000" dirty="0"/>
              <a:t>的定义。。），但对于全新的                                ，上述最小化是否依然成立？</a:t>
            </a:r>
            <a:endParaRPr lang="en-US" altLang="zh-CN" sz="2000" dirty="0"/>
          </a:p>
          <a:p>
            <a:pPr>
              <a:lnSpc>
                <a:spcPct val="125000"/>
              </a:lnSpc>
              <a:spcBef>
                <a:spcPts val="0"/>
              </a:spcBef>
            </a:pPr>
            <a:endParaRPr lang="en-US" altLang="zh-CN" sz="2000" dirty="0"/>
          </a:p>
          <a:p>
            <a:pPr>
              <a:lnSpc>
                <a:spcPct val="125000"/>
              </a:lnSpc>
              <a:spcBef>
                <a:spcPts val="0"/>
              </a:spcBef>
            </a:pPr>
            <a:r>
              <a:rPr lang="zh-CN" altLang="en-US" sz="2000" dirty="0"/>
              <a:t>问题的关键在于，这个预测是否准确，我们几乎不进行验证</a:t>
            </a:r>
            <a:endParaRPr lang="en-US" altLang="zh-CN" sz="2000" dirty="0"/>
          </a:p>
        </p:txBody>
      </p:sp>
      <p:graphicFrame>
        <p:nvGraphicFramePr>
          <p:cNvPr id="19" name="对象 18">
            <a:extLst>
              <a:ext uri="{FF2B5EF4-FFF2-40B4-BE49-F238E27FC236}">
                <a16:creationId xmlns:a16="http://schemas.microsoft.com/office/drawing/2014/main" id="{111AC7DA-81FF-4F3B-9FAE-96E809781027}"/>
              </a:ext>
            </a:extLst>
          </p:cNvPr>
          <p:cNvGraphicFramePr>
            <a:graphicFrameLocks noChangeAspect="1"/>
          </p:cNvGraphicFramePr>
          <p:nvPr>
            <p:extLst>
              <p:ext uri="{D42A27DB-BD31-4B8C-83A1-F6EECF244321}">
                <p14:modId xmlns:p14="http://schemas.microsoft.com/office/powerpoint/2010/main" val="1805840613"/>
              </p:ext>
            </p:extLst>
          </p:nvPr>
        </p:nvGraphicFramePr>
        <p:xfrm>
          <a:off x="2971800" y="1764422"/>
          <a:ext cx="328064" cy="519075"/>
        </p:xfrm>
        <a:graphic>
          <a:graphicData uri="http://schemas.openxmlformats.org/presentationml/2006/ole">
            <mc:AlternateContent xmlns:mc="http://schemas.openxmlformats.org/markup-compatibility/2006">
              <mc:Choice xmlns:v="urn:schemas-microsoft-com:vml" Requires="v">
                <p:oleObj name="Equation" r:id="rId4" imgW="152280" imgH="241200" progId="Equation.DSMT4">
                  <p:embed/>
                </p:oleObj>
              </mc:Choice>
              <mc:Fallback>
                <p:oleObj name="Equation" r:id="rId4" imgW="152280" imgH="241200" progId="Equation.DSMT4">
                  <p:embed/>
                  <p:pic>
                    <p:nvPicPr>
                      <p:cNvPr id="5" name="对象 4">
                        <a:extLst>
                          <a:ext uri="{FF2B5EF4-FFF2-40B4-BE49-F238E27FC236}">
                            <a16:creationId xmlns:a16="http://schemas.microsoft.com/office/drawing/2014/main" id="{111AC7DA-81FF-4F3B-9FAE-96E809781027}"/>
                          </a:ext>
                        </a:extLst>
                      </p:cNvPr>
                      <p:cNvPicPr/>
                      <p:nvPr/>
                    </p:nvPicPr>
                    <p:blipFill>
                      <a:blip r:embed="rId5"/>
                      <a:stretch>
                        <a:fillRect/>
                      </a:stretch>
                    </p:blipFill>
                    <p:spPr>
                      <a:xfrm>
                        <a:off x="2971800" y="1764422"/>
                        <a:ext cx="328064" cy="519075"/>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165C49F3-CB45-4F17-8F46-5E7FD018C444}"/>
              </a:ext>
            </a:extLst>
          </p:cNvPr>
          <p:cNvGraphicFramePr>
            <a:graphicFrameLocks noChangeAspect="1"/>
          </p:cNvGraphicFramePr>
          <p:nvPr>
            <p:extLst>
              <p:ext uri="{D42A27DB-BD31-4B8C-83A1-F6EECF244321}">
                <p14:modId xmlns:p14="http://schemas.microsoft.com/office/powerpoint/2010/main" val="1705318585"/>
              </p:ext>
            </p:extLst>
          </p:nvPr>
        </p:nvGraphicFramePr>
        <p:xfrm>
          <a:off x="4439091" y="1642455"/>
          <a:ext cx="293164" cy="491249"/>
        </p:xfrm>
        <a:graphic>
          <a:graphicData uri="http://schemas.openxmlformats.org/presentationml/2006/ole">
            <mc:AlternateContent xmlns:mc="http://schemas.openxmlformats.org/markup-compatibility/2006">
              <mc:Choice xmlns:v="urn:schemas-microsoft-com:vml" Requires="v">
                <p:oleObj name="Equation" r:id="rId6" imgW="139680" imgH="190440" progId="Equation.DSMT4">
                  <p:embed/>
                </p:oleObj>
              </mc:Choice>
              <mc:Fallback>
                <p:oleObj name="Equation" r:id="rId6" imgW="139680" imgH="190440" progId="Equation.DSMT4">
                  <p:embed/>
                  <p:pic>
                    <p:nvPicPr>
                      <p:cNvPr id="6" name="对象 5">
                        <a:extLst>
                          <a:ext uri="{FF2B5EF4-FFF2-40B4-BE49-F238E27FC236}">
                            <a16:creationId xmlns:a16="http://schemas.microsoft.com/office/drawing/2014/main" id="{165C49F3-CB45-4F17-8F46-5E7FD018C444}"/>
                          </a:ext>
                        </a:extLst>
                      </p:cNvPr>
                      <p:cNvPicPr/>
                      <p:nvPr/>
                    </p:nvPicPr>
                    <p:blipFill>
                      <a:blip r:embed="rId7"/>
                      <a:stretch>
                        <a:fillRect/>
                      </a:stretch>
                    </p:blipFill>
                    <p:spPr>
                      <a:xfrm>
                        <a:off x="4439091" y="1642455"/>
                        <a:ext cx="293164" cy="491249"/>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2D6C472D-63E5-496E-86BB-48FA27401BF4}"/>
              </a:ext>
            </a:extLst>
          </p:cNvPr>
          <p:cNvGraphicFramePr>
            <a:graphicFrameLocks noChangeAspect="1"/>
          </p:cNvGraphicFramePr>
          <p:nvPr>
            <p:extLst>
              <p:ext uri="{D42A27DB-BD31-4B8C-83A1-F6EECF244321}">
                <p14:modId xmlns:p14="http://schemas.microsoft.com/office/powerpoint/2010/main" val="1190522399"/>
              </p:ext>
            </p:extLst>
          </p:nvPr>
        </p:nvGraphicFramePr>
        <p:xfrm>
          <a:off x="5176561" y="2339585"/>
          <a:ext cx="1397146" cy="606923"/>
        </p:xfrm>
        <a:graphic>
          <a:graphicData uri="http://schemas.openxmlformats.org/presentationml/2006/ole">
            <mc:AlternateContent xmlns:mc="http://schemas.openxmlformats.org/markup-compatibility/2006">
              <mc:Choice xmlns:v="urn:schemas-microsoft-com:vml" Requires="v">
                <p:oleObj name="Equation" r:id="rId8" imgW="672840" imgH="291960" progId="Equation.DSMT4">
                  <p:embed/>
                </p:oleObj>
              </mc:Choice>
              <mc:Fallback>
                <p:oleObj name="Equation" r:id="rId8" imgW="672840" imgH="291960" progId="Equation.DSMT4">
                  <p:embed/>
                  <p:pic>
                    <p:nvPicPr>
                      <p:cNvPr id="7" name="对象 6">
                        <a:extLst>
                          <a:ext uri="{FF2B5EF4-FFF2-40B4-BE49-F238E27FC236}">
                            <a16:creationId xmlns:a16="http://schemas.microsoft.com/office/drawing/2014/main" id="{2D6C472D-63E5-496E-86BB-48FA27401BF4}"/>
                          </a:ext>
                        </a:extLst>
                      </p:cNvPr>
                      <p:cNvPicPr/>
                      <p:nvPr/>
                    </p:nvPicPr>
                    <p:blipFill>
                      <a:blip r:embed="rId9"/>
                      <a:stretch>
                        <a:fillRect/>
                      </a:stretch>
                    </p:blipFill>
                    <p:spPr>
                      <a:xfrm>
                        <a:off x="5176561" y="2339585"/>
                        <a:ext cx="1397146" cy="606923"/>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9B24DEFD-32E8-4789-AAB1-E36BA869032F}"/>
              </a:ext>
            </a:extLst>
          </p:cNvPr>
          <p:cNvGraphicFramePr>
            <a:graphicFrameLocks noChangeAspect="1"/>
          </p:cNvGraphicFramePr>
          <p:nvPr>
            <p:extLst>
              <p:ext uri="{D42A27DB-BD31-4B8C-83A1-F6EECF244321}">
                <p14:modId xmlns:p14="http://schemas.microsoft.com/office/powerpoint/2010/main" val="4226679885"/>
              </p:ext>
            </p:extLst>
          </p:nvPr>
        </p:nvGraphicFramePr>
        <p:xfrm>
          <a:off x="2142082" y="2886227"/>
          <a:ext cx="1659436" cy="543567"/>
        </p:xfrm>
        <a:graphic>
          <a:graphicData uri="http://schemas.openxmlformats.org/presentationml/2006/ole">
            <mc:AlternateContent xmlns:mc="http://schemas.openxmlformats.org/markup-compatibility/2006">
              <mc:Choice xmlns:v="urn:schemas-microsoft-com:vml" Requires="v">
                <p:oleObj name="Equation" r:id="rId10" imgW="698400" imgH="228600" progId="Equation.DSMT4">
                  <p:embed/>
                </p:oleObj>
              </mc:Choice>
              <mc:Fallback>
                <p:oleObj name="Equation" r:id="rId10" imgW="698400" imgH="228600" progId="Equation.DSMT4">
                  <p:embed/>
                  <p:pic>
                    <p:nvPicPr>
                      <p:cNvPr id="8" name="对象 7">
                        <a:extLst>
                          <a:ext uri="{FF2B5EF4-FFF2-40B4-BE49-F238E27FC236}">
                            <a16:creationId xmlns:a16="http://schemas.microsoft.com/office/drawing/2014/main" id="{9B24DEFD-32E8-4789-AAB1-E36BA869032F}"/>
                          </a:ext>
                        </a:extLst>
                      </p:cNvPr>
                      <p:cNvPicPr/>
                      <p:nvPr/>
                    </p:nvPicPr>
                    <p:blipFill>
                      <a:blip r:embed="rId11"/>
                      <a:stretch>
                        <a:fillRect/>
                      </a:stretch>
                    </p:blipFill>
                    <p:spPr>
                      <a:xfrm>
                        <a:off x="2142082" y="2886227"/>
                        <a:ext cx="1659436" cy="543567"/>
                      </a:xfrm>
                      <a:prstGeom prst="rect">
                        <a:avLst/>
                      </a:prstGeom>
                    </p:spPr>
                  </p:pic>
                </p:oleObj>
              </mc:Fallback>
            </mc:AlternateContent>
          </a:graphicData>
        </a:graphic>
      </p:graphicFrame>
    </p:spTree>
    <p:extLst>
      <p:ext uri="{BB962C8B-B14F-4D97-AF65-F5344CB8AC3E}">
        <p14:creationId xmlns:p14="http://schemas.microsoft.com/office/powerpoint/2010/main" val="263432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13</a:t>
            </a:fld>
            <a:endParaRPr lang="zh-CN" altLang="en-US"/>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478816" y="987424"/>
            <a:ext cx="10716234" cy="4962526"/>
          </a:xfrm>
        </p:spPr>
        <p:txBody>
          <a:bodyPr>
            <a:normAutofit/>
          </a:bodyPr>
          <a:lstStyle/>
          <a:p>
            <a:pPr>
              <a:lnSpc>
                <a:spcPct val="150000"/>
              </a:lnSpc>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因果关系与预测</a:t>
            </a:r>
            <a:endParaRPr lang="en-US" altLang="zh-CN" sz="2400" b="1" dirty="0">
              <a:latin typeface="楷体" panose="02010609060101010101" pitchFamily="49" charset="-122"/>
              <a:ea typeface="楷体" panose="02010609060101010101" pitchFamily="49" charset="-122"/>
            </a:endParaRPr>
          </a:p>
          <a:p>
            <a:endParaRPr lang="en-US" altLang="zh-CN" sz="2000" dirty="0"/>
          </a:p>
          <a:p>
            <a:pPr marL="342900" indent="-342900" defTabSz="1041400">
              <a:lnSpc>
                <a:spcPct val="125000"/>
              </a:lnSpc>
              <a:spcBef>
                <a:spcPct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现代经济学实证分析核心是讨论因果关系</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讨论清楚某个解释变量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X</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Y</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的影响是否是因果效应是有可能的，但讨论清楚所有因素对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Y</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是否有因果影响，则不现实</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就现代经济学实证主流方法而言，“某个</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Y</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的影响因素研究”是一个非常差的论文选题</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机器学习的核心是算法在新数据中的泛化能力（预测），上述选题反而具有了可行性。</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p>
        </p:txBody>
      </p:sp>
    </p:spTree>
    <p:extLst>
      <p:ext uri="{BB962C8B-B14F-4D97-AF65-F5344CB8AC3E}">
        <p14:creationId xmlns:p14="http://schemas.microsoft.com/office/powerpoint/2010/main" val="260951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14</a:t>
            </a:fld>
            <a:endParaRPr lang="zh-CN" altLang="en-US"/>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478816" y="987425"/>
            <a:ext cx="8944772" cy="4465856"/>
          </a:xfrm>
        </p:spPr>
        <p:txBody>
          <a:bodyPr>
            <a:normAutofit/>
          </a:bodyPr>
          <a:lstStyle/>
          <a:p>
            <a:pPr>
              <a:lnSpc>
                <a:spcPct val="150000"/>
              </a:lnSpc>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因果关系讨论非常重要</a:t>
            </a:r>
            <a:endParaRPr lang="en-US" altLang="zh-CN" sz="2400" b="1" dirty="0">
              <a:latin typeface="楷体" panose="02010609060101010101" pitchFamily="49" charset="-122"/>
              <a:ea typeface="楷体" panose="02010609060101010101" pitchFamily="49" charset="-122"/>
            </a:endParaRPr>
          </a:p>
          <a:p>
            <a:endParaRPr lang="en-US" altLang="zh-CN" sz="2000" dirty="0"/>
          </a:p>
          <a:p>
            <a:r>
              <a:rPr lang="zh-CN" altLang="en-US" sz="2000" dirty="0"/>
              <a:t>参数估计和因果关系，确实非常重要，对很多问题而言</a:t>
            </a:r>
            <a:endParaRPr lang="en-US" altLang="zh-CN" sz="2000" dirty="0"/>
          </a:p>
          <a:p>
            <a:endParaRPr lang="en-US" altLang="zh-CN" sz="2000" dirty="0"/>
          </a:p>
          <a:p>
            <a:pPr>
              <a:lnSpc>
                <a:spcPct val="150000"/>
              </a:lnSpc>
            </a:pPr>
            <a:endParaRPr lang="en-US" altLang="zh-CN" sz="2000" dirty="0"/>
          </a:p>
        </p:txBody>
      </p:sp>
      <p:pic>
        <p:nvPicPr>
          <p:cNvPr id="8" name="内容占位符 5">
            <a:extLst>
              <a:ext uri="{FF2B5EF4-FFF2-40B4-BE49-F238E27FC236}">
                <a16:creationId xmlns:a16="http://schemas.microsoft.com/office/drawing/2014/main" id="{8664706F-9E2D-4A29-80DC-CA8CE65F0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01506" y="2421724"/>
            <a:ext cx="2837664" cy="4248295"/>
          </a:xfrm>
          <a:prstGeom prst="rect">
            <a:avLst/>
          </a:prstGeom>
          <a:noFill/>
          <a:ln w="9525">
            <a:noFill/>
            <a:miter lim="800000"/>
            <a:headEnd/>
            <a:tailEnd/>
          </a:ln>
        </p:spPr>
      </p:pic>
      <p:pic>
        <p:nvPicPr>
          <p:cNvPr id="9" name="图片 8">
            <a:extLst>
              <a:ext uri="{FF2B5EF4-FFF2-40B4-BE49-F238E27FC236}">
                <a16:creationId xmlns:a16="http://schemas.microsoft.com/office/drawing/2014/main" id="{0A2394CD-4CE3-4A06-99E6-186D843A94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7576" y="2421724"/>
            <a:ext cx="3201030" cy="4293855"/>
          </a:xfrm>
          <a:prstGeom prst="rect">
            <a:avLst/>
          </a:prstGeom>
        </p:spPr>
      </p:pic>
    </p:spTree>
    <p:extLst>
      <p:ext uri="{BB962C8B-B14F-4D97-AF65-F5344CB8AC3E}">
        <p14:creationId xmlns:p14="http://schemas.microsoft.com/office/powerpoint/2010/main" val="100987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15</a:t>
            </a:fld>
            <a:endParaRPr lang="zh-CN" altLang="en-US"/>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478814" y="987424"/>
            <a:ext cx="10716235" cy="5370514"/>
          </a:xfrm>
        </p:spPr>
        <p:txBody>
          <a:bodyPr>
            <a:normAutofit lnSpcReduction="10000"/>
          </a:bodyPr>
          <a:lstStyle/>
          <a:p>
            <a:pPr>
              <a:lnSpc>
                <a:spcPct val="150000"/>
              </a:lnSpc>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但不能过于迷信因果关系</a:t>
            </a:r>
            <a:endParaRPr lang="en-US" altLang="zh-CN" sz="2400" b="1" dirty="0">
              <a:latin typeface="楷体" panose="02010609060101010101" pitchFamily="49" charset="-122"/>
              <a:ea typeface="楷体" panose="02010609060101010101" pitchFamily="49" charset="-122"/>
            </a:endParaRPr>
          </a:p>
          <a:p>
            <a:pPr>
              <a:lnSpc>
                <a:spcPct val="135000"/>
              </a:lnSpc>
              <a:spcBef>
                <a:spcPts val="0"/>
              </a:spcBef>
            </a:pPr>
            <a:endParaRPr lang="en-US" altLang="zh-CN" sz="2000" dirty="0"/>
          </a:p>
          <a:p>
            <a:pPr marL="342900" indent="-342900" defTabSz="1041400">
              <a:lnSpc>
                <a:spcPct val="135000"/>
              </a:lnSpc>
              <a:spcBef>
                <a:spcPts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因果关系重要，并不代表相关关系就不重要</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ts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ts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思考以下两个问题（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Kleinberg</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et al, 2015</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AER</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p>
          <a:p>
            <a:pPr marL="342900" indent="-342900" defTabSz="1041400">
              <a:lnSpc>
                <a:spcPct val="135000"/>
              </a:lnSpc>
              <a:spcBef>
                <a:spcPts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ts val="0"/>
              </a:spcBef>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）政策制定者，面临干旱，需要决定是否跳祈雨舞（</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rain dance)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以增加下雨概率；</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ts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ts val="0"/>
              </a:spcBef>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）一个人出门前考虑是否带伞，这时候通过观察别人是否带伞，来推测是否下雨。</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ts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ts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对于问题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，当然要讨论清楚祈雨舞与下雨之间到底是否有因果关系</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ts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ts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但对于问题</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，只关心下雨概率的预测就行了</a:t>
            </a:r>
          </a:p>
          <a:p>
            <a:endParaRPr lang="en-US" altLang="zh-CN" sz="2000" dirty="0"/>
          </a:p>
          <a:p>
            <a:pPr>
              <a:lnSpc>
                <a:spcPct val="150000"/>
              </a:lnSpc>
            </a:pPr>
            <a:endParaRPr lang="en-US" altLang="zh-CN" sz="2000" dirty="0"/>
          </a:p>
        </p:txBody>
      </p:sp>
    </p:spTree>
    <p:extLst>
      <p:ext uri="{BB962C8B-B14F-4D97-AF65-F5344CB8AC3E}">
        <p14:creationId xmlns:p14="http://schemas.microsoft.com/office/powerpoint/2010/main" val="245358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16</a:t>
            </a:fld>
            <a:endParaRPr lang="zh-CN" altLang="en-US"/>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478816" y="987425"/>
            <a:ext cx="8944772" cy="4465856"/>
          </a:xfrm>
        </p:spPr>
        <p:txBody>
          <a:bodyPr>
            <a:normAutofit/>
          </a:bodyPr>
          <a:lstStyle/>
          <a:p>
            <a:pPr>
              <a:lnSpc>
                <a:spcPct val="150000"/>
              </a:lnSpc>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部分情况下，只要搞好预测就足够重要</a:t>
            </a:r>
            <a:endParaRPr lang="en-US" altLang="zh-CN" sz="2400" b="1" dirty="0">
              <a:latin typeface="楷体" panose="02010609060101010101" pitchFamily="49" charset="-122"/>
              <a:ea typeface="楷体" panose="02010609060101010101" pitchFamily="49" charset="-122"/>
            </a:endParaRPr>
          </a:p>
          <a:p>
            <a:pPr>
              <a:lnSpc>
                <a:spcPct val="150000"/>
              </a:lnSpc>
            </a:pPr>
            <a:endParaRPr lang="en-US" altLang="zh-CN" sz="2000" dirty="0"/>
          </a:p>
          <a:p>
            <a:pPr>
              <a:lnSpc>
                <a:spcPct val="150000"/>
              </a:lnSpc>
            </a:pPr>
            <a:endParaRPr lang="en-US" altLang="zh-CN" sz="2000" dirty="0"/>
          </a:p>
        </p:txBody>
      </p:sp>
      <p:sp>
        <p:nvSpPr>
          <p:cNvPr id="2" name="矩形 1"/>
          <p:cNvSpPr/>
          <p:nvPr/>
        </p:nvSpPr>
        <p:spPr>
          <a:xfrm>
            <a:off x="550820" y="1814295"/>
            <a:ext cx="10644229" cy="3847654"/>
          </a:xfrm>
          <a:prstGeom prst="rect">
            <a:avLst/>
          </a:prstGeom>
        </p:spPr>
        <p:txBody>
          <a:bodyPr wrap="square">
            <a:spAutoFit/>
          </a:bodyPr>
          <a:lstStyle/>
          <a:p>
            <a:pPr marL="390525" indent="-390525">
              <a:spcBef>
                <a:spcPct val="20000"/>
              </a:spcBef>
              <a:buFont typeface="Arial" panose="020B0604020202020204" pitchFamily="34" charset="0"/>
              <a:buChar char="•"/>
            </a:pPr>
            <a:endParaRPr lang="en-US" altLang="zh-CN" sz="2000" dirty="0">
              <a:latin typeface="+mn-lt"/>
              <a:ea typeface="+mn-ea"/>
            </a:endParaRPr>
          </a:p>
          <a:p>
            <a:pPr marL="342900" indent="-342900" defTabSz="1041400">
              <a:lnSpc>
                <a:spcPct val="125000"/>
              </a:lnSpc>
              <a:buSzPct val="10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（下雨）为结果变量，其可能依赖于一组变量    和</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，决策者需要就行动    进行决策（是否带伞、是否跳祈雨舞），以最大化收益</a:t>
            </a:r>
            <a:endParaRPr lang="en-US" altLang="zh-CN" sz="2000" dirty="0">
              <a:latin typeface="Times New Roman" panose="02020603050405020304" pitchFamily="18" charset="0"/>
              <a:cs typeface="Times New Roman" panose="02020603050405020304" pitchFamily="18" charset="0"/>
            </a:endParaRPr>
          </a:p>
          <a:p>
            <a:pPr marL="390525" indent="-390525">
              <a:spcBef>
                <a:spcPct val="20000"/>
              </a:spcBef>
              <a:buFont typeface="Arial" panose="020B0604020202020204" pitchFamily="34" charset="0"/>
              <a:buChar char="•"/>
            </a:pPr>
            <a:endParaRPr lang="en-US" altLang="zh-CN" sz="2000" dirty="0">
              <a:latin typeface="+mn-lt"/>
              <a:ea typeface="+mn-ea"/>
            </a:endParaRPr>
          </a:p>
          <a:p>
            <a:pPr marL="390525" indent="-390525">
              <a:spcBef>
                <a:spcPct val="20000"/>
              </a:spcBef>
              <a:buFont typeface="Arial" panose="020B0604020202020204" pitchFamily="34" charset="0"/>
              <a:buChar char="•"/>
            </a:pPr>
            <a:endParaRPr lang="en-US" altLang="zh-CN" sz="2000" dirty="0">
              <a:latin typeface="+mn-lt"/>
              <a:ea typeface="+mn-ea"/>
            </a:endParaRPr>
          </a:p>
          <a:p>
            <a:pPr marL="390525" indent="-390525">
              <a:spcBef>
                <a:spcPct val="20000"/>
              </a:spcBef>
              <a:buFont typeface="Arial" panose="020B0604020202020204" pitchFamily="34" charset="0"/>
              <a:buChar char="•"/>
            </a:pPr>
            <a:endParaRPr lang="en-US" altLang="zh-CN" sz="2000" dirty="0">
              <a:latin typeface="+mn-lt"/>
              <a:ea typeface="+mn-ea"/>
            </a:endParaRPr>
          </a:p>
          <a:p>
            <a:pPr marL="390525" indent="-390525">
              <a:spcBef>
                <a:spcPct val="20000"/>
              </a:spcBef>
              <a:buFont typeface="Arial" panose="020B0604020202020204" pitchFamily="34" charset="0"/>
              <a:buChar char="•"/>
            </a:pPr>
            <a:endParaRPr lang="en-US" altLang="zh-CN" sz="2000" dirty="0">
              <a:latin typeface="+mn-lt"/>
              <a:ea typeface="+mn-ea"/>
            </a:endParaRPr>
          </a:p>
          <a:p>
            <a:pPr marL="342900" indent="-342900" defTabSz="10414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预测是否下雨之所以对带伞这个决策很重要，是因为带伞的收益依赖于是否下雨。</a:t>
            </a:r>
            <a:endParaRPr lang="en-US" altLang="zh-CN" sz="2000" dirty="0">
              <a:latin typeface="Times New Roman" panose="02020603050405020304" pitchFamily="18" charset="0"/>
              <a:cs typeface="Times New Roman" panose="02020603050405020304" pitchFamily="18" charset="0"/>
            </a:endParaRPr>
          </a:p>
          <a:p>
            <a:pPr marL="342900" indent="-342900" defTabSz="10414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defTabSz="10414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这一依赖问题在政策制定中很常见</a:t>
            </a:r>
          </a:p>
        </p:txBody>
      </p:sp>
      <p:graphicFrame>
        <p:nvGraphicFramePr>
          <p:cNvPr id="9" name="对象 8">
            <a:extLst>
              <a:ext uri="{FF2B5EF4-FFF2-40B4-BE49-F238E27FC236}">
                <a16:creationId xmlns:a16="http://schemas.microsoft.com/office/drawing/2014/main" id="{31F553EC-201E-4C5E-87C6-8139DD1A2976}"/>
              </a:ext>
            </a:extLst>
          </p:cNvPr>
          <p:cNvGraphicFramePr>
            <a:graphicFrameLocks noChangeAspect="1"/>
          </p:cNvGraphicFramePr>
          <p:nvPr>
            <p:extLst>
              <p:ext uri="{D42A27DB-BD31-4B8C-83A1-F6EECF244321}">
                <p14:modId xmlns:p14="http://schemas.microsoft.com/office/powerpoint/2010/main" val="4162807955"/>
              </p:ext>
            </p:extLst>
          </p:nvPr>
        </p:nvGraphicFramePr>
        <p:xfrm>
          <a:off x="5851827" y="2564913"/>
          <a:ext cx="1243811" cy="476353"/>
        </p:xfrm>
        <a:graphic>
          <a:graphicData uri="http://schemas.openxmlformats.org/presentationml/2006/ole">
            <mc:AlternateContent xmlns:mc="http://schemas.openxmlformats.org/markup-compatibility/2006">
              <mc:Choice xmlns:v="urn:schemas-microsoft-com:vml" Requires="v">
                <p:oleObj name="Equation" r:id="rId4" imgW="596880" imgH="228600" progId="Equation.DSMT4">
                  <p:embed/>
                </p:oleObj>
              </mc:Choice>
              <mc:Fallback>
                <p:oleObj name="Equation" r:id="rId4" imgW="596880" imgH="228600" progId="Equation.DSMT4">
                  <p:embed/>
                  <p:pic>
                    <p:nvPicPr>
                      <p:cNvPr id="5" name="对象 4">
                        <a:extLst>
                          <a:ext uri="{FF2B5EF4-FFF2-40B4-BE49-F238E27FC236}">
                            <a16:creationId xmlns:a16="http://schemas.microsoft.com/office/drawing/2014/main" id="{31F553EC-201E-4C5E-87C6-8139DD1A2976}"/>
                          </a:ext>
                        </a:extLst>
                      </p:cNvPr>
                      <p:cNvPicPr/>
                      <p:nvPr/>
                    </p:nvPicPr>
                    <p:blipFill>
                      <a:blip r:embed="rId5"/>
                      <a:stretch>
                        <a:fillRect/>
                      </a:stretch>
                    </p:blipFill>
                    <p:spPr>
                      <a:xfrm>
                        <a:off x="5851827" y="2564913"/>
                        <a:ext cx="1243811" cy="476353"/>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AB669939-7646-4C4C-B877-D991C5554005}"/>
              </a:ext>
            </a:extLst>
          </p:cNvPr>
          <p:cNvGraphicFramePr>
            <a:graphicFrameLocks noChangeAspect="1"/>
          </p:cNvGraphicFramePr>
          <p:nvPr>
            <p:extLst>
              <p:ext uri="{D42A27DB-BD31-4B8C-83A1-F6EECF244321}">
                <p14:modId xmlns:p14="http://schemas.microsoft.com/office/powerpoint/2010/main" val="3530164609"/>
              </p:ext>
            </p:extLst>
          </p:nvPr>
        </p:nvGraphicFramePr>
        <p:xfrm>
          <a:off x="2063501" y="3186097"/>
          <a:ext cx="3707976" cy="963747"/>
        </p:xfrm>
        <a:graphic>
          <a:graphicData uri="http://schemas.openxmlformats.org/presentationml/2006/ole">
            <mc:AlternateContent xmlns:mc="http://schemas.openxmlformats.org/markup-compatibility/2006">
              <mc:Choice xmlns:v="urn:schemas-microsoft-com:vml" Requires="v">
                <p:oleObj name="Equation" r:id="rId6" imgW="1714320" imgH="444240" progId="Equation.DSMT4">
                  <p:embed/>
                </p:oleObj>
              </mc:Choice>
              <mc:Fallback>
                <p:oleObj name="Equation" r:id="rId6" imgW="1714320" imgH="444240" progId="Equation.DSMT4">
                  <p:embed/>
                  <p:pic>
                    <p:nvPicPr>
                      <p:cNvPr id="9" name="对象 8">
                        <a:extLst>
                          <a:ext uri="{FF2B5EF4-FFF2-40B4-BE49-F238E27FC236}">
                            <a16:creationId xmlns:a16="http://schemas.microsoft.com/office/drawing/2014/main" id="{AB669939-7646-4C4C-B877-D991C5554005}"/>
                          </a:ext>
                        </a:extLst>
                      </p:cNvPr>
                      <p:cNvPicPr/>
                      <p:nvPr/>
                    </p:nvPicPr>
                    <p:blipFill>
                      <a:blip r:embed="rId7"/>
                      <a:stretch>
                        <a:fillRect/>
                      </a:stretch>
                    </p:blipFill>
                    <p:spPr>
                      <a:xfrm>
                        <a:off x="2063501" y="3186097"/>
                        <a:ext cx="3707976" cy="96374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5C7224A-EB7D-27F8-BABC-E980A66E09B6}"/>
                  </a:ext>
                </a:extLst>
              </p:cNvPr>
              <p:cNvSpPr txBox="1"/>
              <p:nvPr/>
            </p:nvSpPr>
            <p:spPr>
              <a:xfrm>
                <a:off x="3398277" y="2149415"/>
                <a:ext cx="6096000" cy="415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0</m:t>
                          </m:r>
                        </m:sub>
                      </m:sSub>
                    </m:oMath>
                  </m:oMathPara>
                </a14:m>
                <a:endParaRPr lang="zh-CN" altLang="en-US" dirty="0"/>
              </a:p>
            </p:txBody>
          </p:sp>
        </mc:Choice>
        <mc:Fallback xmlns="">
          <p:sp>
            <p:nvSpPr>
              <p:cNvPr id="4" name="文本框 3">
                <a:extLst>
                  <a:ext uri="{FF2B5EF4-FFF2-40B4-BE49-F238E27FC236}">
                    <a16:creationId xmlns:a16="http://schemas.microsoft.com/office/drawing/2014/main" id="{25C7224A-EB7D-27F8-BABC-E980A66E09B6}"/>
                  </a:ext>
                </a:extLst>
              </p:cNvPr>
              <p:cNvSpPr txBox="1">
                <a:spLocks noRot="1" noChangeAspect="1" noMove="1" noResize="1" noEditPoints="1" noAdjustHandles="1" noChangeArrowheads="1" noChangeShapeType="1" noTextEdit="1"/>
              </p:cNvSpPr>
              <p:nvPr/>
            </p:nvSpPr>
            <p:spPr>
              <a:xfrm>
                <a:off x="3398277" y="2149415"/>
                <a:ext cx="6096000" cy="415498"/>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60F7AA6-5467-B18F-C955-6ACD10EC7E8C}"/>
                  </a:ext>
                </a:extLst>
              </p:cNvPr>
              <p:cNvSpPr txBox="1"/>
              <p:nvPr/>
            </p:nvSpPr>
            <p:spPr>
              <a:xfrm>
                <a:off x="7511636" y="2194976"/>
                <a:ext cx="3823903" cy="415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0</m:t>
                          </m:r>
                        </m:sub>
                      </m:sSub>
                    </m:oMath>
                  </m:oMathPara>
                </a14:m>
                <a:endParaRPr lang="zh-CN" altLang="en-US" dirty="0"/>
              </a:p>
            </p:txBody>
          </p:sp>
        </mc:Choice>
        <mc:Fallback xmlns="">
          <p:sp>
            <p:nvSpPr>
              <p:cNvPr id="6" name="文本框 5">
                <a:extLst>
                  <a:ext uri="{FF2B5EF4-FFF2-40B4-BE49-F238E27FC236}">
                    <a16:creationId xmlns:a16="http://schemas.microsoft.com/office/drawing/2014/main" id="{F60F7AA6-5467-B18F-C955-6ACD10EC7E8C}"/>
                  </a:ext>
                </a:extLst>
              </p:cNvPr>
              <p:cNvSpPr txBox="1">
                <a:spLocks noRot="1" noChangeAspect="1" noMove="1" noResize="1" noEditPoints="1" noAdjustHandles="1" noChangeArrowheads="1" noChangeShapeType="1" noTextEdit="1"/>
              </p:cNvSpPr>
              <p:nvPr/>
            </p:nvSpPr>
            <p:spPr>
              <a:xfrm>
                <a:off x="7511636" y="2194976"/>
                <a:ext cx="3823903" cy="415498"/>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31986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17</a:t>
            </a:fld>
            <a:endParaRPr lang="zh-CN" altLang="en-US"/>
          </a:p>
        </p:txBody>
      </p:sp>
      <p:sp>
        <p:nvSpPr>
          <p:cNvPr id="17" name="内容占位符 2">
            <a:extLst>
              <a:ext uri="{FF2B5EF4-FFF2-40B4-BE49-F238E27FC236}">
                <a16:creationId xmlns:a16="http://schemas.microsoft.com/office/drawing/2014/main" id="{99E9D6B7-84B7-4AB1-9E7F-29C18EAA777C}"/>
              </a:ext>
            </a:extLst>
          </p:cNvPr>
          <p:cNvSpPr>
            <a:spLocks noGrp="1"/>
          </p:cNvSpPr>
          <p:nvPr>
            <p:ph idx="1"/>
          </p:nvPr>
        </p:nvSpPr>
        <p:spPr>
          <a:xfrm>
            <a:off x="478815" y="987425"/>
            <a:ext cx="10080701" cy="4746530"/>
          </a:xfrm>
        </p:spPr>
        <p:txBody>
          <a:bodyPr>
            <a:normAutofit fontScale="92500"/>
          </a:bodyPr>
          <a:lstStyle/>
          <a:p>
            <a:pPr>
              <a:lnSpc>
                <a:spcPct val="170000"/>
              </a:lnSpc>
              <a:buSzPct val="100000"/>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预测有时候只需要知道相关关系</a:t>
            </a:r>
            <a:endParaRPr lang="en-US" altLang="zh-CN" sz="2800" b="1" dirty="0">
              <a:latin typeface="楷体" panose="02010609060101010101" pitchFamily="49" charset="-122"/>
              <a:ea typeface="楷体" panose="02010609060101010101" pitchFamily="49" charset="-122"/>
            </a:endParaRPr>
          </a:p>
          <a:p>
            <a:pPr marL="342900" indent="-342900" defTabSz="1041400">
              <a:lnSpc>
                <a:spcPct val="150000"/>
              </a:lnSpc>
              <a:spcBef>
                <a:spcPct val="0"/>
              </a:spcBef>
              <a:buSzPct val="15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众所周知，做预测其实仅需要变量之间的相关关系即可，并不一定需要因果关系。</a:t>
            </a:r>
          </a:p>
          <a:p>
            <a:pPr marL="342900" indent="-342900" defTabSz="1041400">
              <a:lnSpc>
                <a:spcPct val="135000"/>
              </a:lnSpc>
              <a:spcBef>
                <a:spcPct val="0"/>
              </a:spcBef>
              <a:buSzPct val="100000"/>
            </a:pPr>
            <a:endParaRPr lang="zh-CN" altLang="en-US"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比如，你看到街上有些人带伞，就可以预测可能下雨；但人们带伞显然并不导致下雨</a:t>
            </a:r>
          </a:p>
          <a:p>
            <a:pPr marL="342900" indent="-342900" defTabSz="1041400">
              <a:lnSpc>
                <a:spcPct val="135000"/>
              </a:lnSpc>
              <a:spcBef>
                <a:spcPct val="0"/>
              </a:spcBef>
              <a:buSzPct val="100000"/>
            </a:pPr>
            <a:endParaRPr lang="zh-CN" altLang="en-US"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蛤蟆乱叫，地震可能要来临，但地震肯定不是蛤蟆乱叫导致的</a:t>
            </a:r>
          </a:p>
          <a:p>
            <a:pPr marL="342900" indent="-342900" defTabSz="1041400">
              <a:lnSpc>
                <a:spcPct val="135000"/>
              </a:lnSpc>
              <a:spcBef>
                <a:spcPct val="0"/>
              </a:spcBef>
              <a:buSzPct val="100000"/>
            </a:pPr>
            <a:endParaRPr lang="zh-CN" altLang="en-US"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不能因为他们没有因果关系，就忽略他们</a:t>
            </a:r>
          </a:p>
          <a:p>
            <a:endParaRPr lang="en-US" altLang="zh-CN" sz="2000" dirty="0"/>
          </a:p>
          <a:p>
            <a:pPr>
              <a:lnSpc>
                <a:spcPct val="150000"/>
              </a:lnSpc>
            </a:pPr>
            <a:endParaRPr lang="en-US" altLang="zh-CN" sz="2000" dirty="0"/>
          </a:p>
        </p:txBody>
      </p:sp>
    </p:spTree>
    <p:extLst>
      <p:ext uri="{BB962C8B-B14F-4D97-AF65-F5344CB8AC3E}">
        <p14:creationId xmlns:p14="http://schemas.microsoft.com/office/powerpoint/2010/main" val="245341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18</a:t>
            </a:fld>
            <a:endParaRPr lang="zh-CN" altLang="en-US"/>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457200" indent="-457200" eaLnBrk="1" hangingPunct="1">
              <a:lnSpc>
                <a:spcPct val="150000"/>
              </a:lnSpc>
              <a:spcBef>
                <a:spcPct val="20000"/>
              </a:spcBef>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机器学习基本概念</a:t>
            </a:r>
          </a:p>
        </p:txBody>
      </p:sp>
    </p:spTree>
    <p:extLst>
      <p:ext uri="{BB962C8B-B14F-4D97-AF65-F5344CB8AC3E}">
        <p14:creationId xmlns:p14="http://schemas.microsoft.com/office/powerpoint/2010/main" val="372708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机器学习基本概念</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19</a:t>
            </a:fld>
            <a:endParaRPr lang="zh-CN" altLang="en-US"/>
          </a:p>
        </p:txBody>
      </p:sp>
      <p:sp>
        <p:nvSpPr>
          <p:cNvPr id="2" name="矩形 1"/>
          <p:cNvSpPr>
            <a:spLocks noChangeArrowheads="1"/>
          </p:cNvSpPr>
          <p:nvPr/>
        </p:nvSpPr>
        <p:spPr bwMode="auto">
          <a:xfrm>
            <a:off x="550863" y="987424"/>
            <a:ext cx="10644187" cy="350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机器学习与人工智能</a:t>
            </a:r>
            <a:endParaRPr lang="en-US" altLang="zh-CN" sz="2400" b="1" dirty="0">
              <a:latin typeface="楷体" panose="02010609060101010101" pitchFamily="49" charset="-122"/>
              <a:ea typeface="楷体" panose="02010609060101010101" pitchFamily="49" charset="-122"/>
            </a:endParaRPr>
          </a:p>
          <a:p>
            <a:pPr marL="342900" indent="-342900">
              <a:lnSpc>
                <a:spcPct val="13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3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机器学习也称 “统计学习”（</a:t>
            </a:r>
            <a:r>
              <a:rPr lang="en-US" altLang="zh-CN" sz="2000" dirty="0">
                <a:latin typeface="Times New Roman" panose="02020603050405020304" pitchFamily="18" charset="0"/>
                <a:cs typeface="Times New Roman" panose="02020603050405020304" pitchFamily="18" charset="0"/>
              </a:rPr>
              <a:t>Statistical Learning</a:t>
            </a:r>
            <a:r>
              <a:rPr lang="zh-CN" altLang="en-US" sz="2000" dirty="0">
                <a:latin typeface="Times New Roman" panose="02020603050405020304" pitchFamily="18" charset="0"/>
                <a:cs typeface="Times New Roman" panose="02020603050405020304" pitchFamily="18" charset="0"/>
              </a:rPr>
              <a:t>），由此可知主要使用统计方法；而计量经济学也大量使用统计学方法。</a:t>
            </a:r>
          </a:p>
          <a:p>
            <a:pPr marL="342900" indent="-342900">
              <a:lnSpc>
                <a:spcPct val="13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3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机器学习的从业者被高大上地称为 “数据科学家”（</a:t>
            </a:r>
            <a:r>
              <a:rPr lang="en-US" altLang="zh-CN" sz="2000" dirty="0">
                <a:latin typeface="Times New Roman" panose="02020603050405020304" pitchFamily="18" charset="0"/>
                <a:cs typeface="Times New Roman" panose="02020603050405020304" pitchFamily="18" charset="0"/>
              </a:rPr>
              <a:t>Data Scientist</a:t>
            </a:r>
            <a:r>
              <a:rPr lang="zh-CN" altLang="en-US" sz="2000" dirty="0">
                <a:latin typeface="Times New Roman" panose="02020603050405020304" pitchFamily="18" charset="0"/>
                <a:cs typeface="Times New Roman" panose="02020603050405020304" pitchFamily="18" charset="0"/>
              </a:rPr>
              <a:t>）</a:t>
            </a:r>
          </a:p>
          <a:p>
            <a:pPr marL="342900" indent="-342900">
              <a:lnSpc>
                <a:spcPct val="13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3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机器学习还有一个称呼：人工智能（</a:t>
            </a:r>
            <a:r>
              <a:rPr lang="en-US" altLang="zh-CN" sz="2000" dirty="0">
                <a:latin typeface="Times New Roman" panose="02020603050405020304" pitchFamily="18" charset="0"/>
                <a:cs typeface="Times New Roman" panose="02020603050405020304" pitchFamily="18" charset="0"/>
              </a:rPr>
              <a:t>AI</a:t>
            </a:r>
            <a:r>
              <a:rPr lang="zh-CN" alt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315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a:t>
            </a:fld>
            <a:endParaRPr lang="zh-CN" altLang="en-US"/>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457200" indent="-457200" eaLnBrk="1" hangingPunct="1">
              <a:lnSpc>
                <a:spcPct val="150000"/>
              </a:lnSpc>
              <a:spcBef>
                <a:spcPct val="20000"/>
              </a:spcBef>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机器学习基本任务</a:t>
            </a:r>
          </a:p>
        </p:txBody>
      </p:sp>
    </p:spTree>
    <p:extLst>
      <p:ext uri="{BB962C8B-B14F-4D97-AF65-F5344CB8AC3E}">
        <p14:creationId xmlns:p14="http://schemas.microsoft.com/office/powerpoint/2010/main" val="322972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机器学习基本概念</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20</a:t>
            </a:fld>
            <a:endParaRPr lang="zh-CN" altLang="en-US"/>
          </a:p>
        </p:txBody>
      </p:sp>
      <p:sp>
        <p:nvSpPr>
          <p:cNvPr id="2" name="矩形 1"/>
          <p:cNvSpPr>
            <a:spLocks noChangeArrowheads="1"/>
          </p:cNvSpPr>
          <p:nvPr/>
        </p:nvSpPr>
        <p:spPr bwMode="auto">
          <a:xfrm>
            <a:off x="550863" y="987425"/>
            <a:ext cx="11029950"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机器学习与人工智能的区别</a:t>
            </a:r>
            <a:endParaRPr lang="en-US" altLang="zh-CN" sz="2400" b="1" dirty="0">
              <a:latin typeface="楷体" panose="02010609060101010101" pitchFamily="49" charset="-122"/>
              <a:ea typeface="楷体" panose="02010609060101010101" pitchFamily="49" charset="-122"/>
            </a:endParaRPr>
          </a:p>
        </p:txBody>
      </p:sp>
      <p:pic>
        <p:nvPicPr>
          <p:cNvPr id="7" name="内容占位符 5">
            <a:extLst>
              <a:ext uri="{FF2B5EF4-FFF2-40B4-BE49-F238E27FC236}">
                <a16:creationId xmlns:a16="http://schemas.microsoft.com/office/drawing/2014/main" id="{3ED4D16C-512D-48AD-96AD-660DB95AE43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90921" y="1643919"/>
            <a:ext cx="5904410" cy="4849272"/>
          </a:xfrm>
        </p:spPr>
      </p:pic>
    </p:spTree>
    <p:extLst>
      <p:ext uri="{BB962C8B-B14F-4D97-AF65-F5344CB8AC3E}">
        <p14:creationId xmlns:p14="http://schemas.microsoft.com/office/powerpoint/2010/main" val="329997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机器学习基本概念</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21</a:t>
            </a:fld>
            <a:endParaRPr lang="zh-CN" altLang="en-US"/>
          </a:p>
        </p:txBody>
      </p:sp>
      <p:sp>
        <p:nvSpPr>
          <p:cNvPr id="2" name="矩形 1"/>
          <p:cNvSpPr>
            <a:spLocks noChangeArrowheads="1"/>
          </p:cNvSpPr>
          <p:nvPr/>
        </p:nvSpPr>
        <p:spPr bwMode="auto">
          <a:xfrm>
            <a:off x="550863" y="987425"/>
            <a:ext cx="10644187" cy="459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机器学习的不同视角</a:t>
            </a:r>
            <a:endParaRPr lang="en-US" altLang="zh-CN" sz="2400" b="1" dirty="0">
              <a:latin typeface="楷体" panose="02010609060101010101" pitchFamily="49" charset="-122"/>
              <a:ea typeface="楷体" panose="02010609060101010101" pitchFamily="49" charset="-122"/>
            </a:endParaRPr>
          </a:p>
          <a:p>
            <a:pPr marL="342900" indent="-342900">
              <a:lnSpc>
                <a:spcPct val="13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不同的学科对于机器学习有着不同的理解。</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数学系的机器学习：泛函分析（</a:t>
            </a:r>
            <a:r>
              <a:rPr lang="en-US" altLang="zh-CN" sz="2000" dirty="0">
                <a:latin typeface="Times New Roman" panose="02020603050405020304" pitchFamily="18" charset="0"/>
                <a:cs typeface="Times New Roman" panose="02020603050405020304" pitchFamily="18" charset="0"/>
              </a:rPr>
              <a:t>Functional Analysis</a:t>
            </a:r>
            <a:r>
              <a:rPr lang="zh-CN" altLang="en-US" sz="2000" dirty="0">
                <a:latin typeface="Times New Roman" panose="02020603050405020304" pitchFamily="18" charset="0"/>
                <a:cs typeface="Times New Roman" panose="02020603050405020304" pitchFamily="18" charset="0"/>
              </a:rPr>
              <a:t>），甚至</a:t>
            </a:r>
            <a:r>
              <a:rPr lang="en-US" altLang="zh-CN" sz="2000" dirty="0">
                <a:latin typeface="Times New Roman" panose="02020603050405020304" pitchFamily="18" charset="0"/>
                <a:cs typeface="Times New Roman" panose="02020603050405020304" pitchFamily="18" charset="0"/>
              </a:rPr>
              <a:t>Reproducing Kernel Hilbert Space</a:t>
            </a:r>
            <a:r>
              <a:rPr lang="zh-CN" altLang="en-US" sz="2000" dirty="0">
                <a:latin typeface="Times New Roman" panose="02020603050405020304" pitchFamily="18" charset="0"/>
                <a:cs typeface="Times New Roman" panose="02020603050405020304" pitchFamily="18" charset="0"/>
              </a:rPr>
              <a:t>（再生核希尔伯特空间）</a:t>
            </a: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计算机的机器学习：各种算法（</a:t>
            </a:r>
            <a:r>
              <a:rPr lang="en-US" altLang="zh-CN" sz="2000" dirty="0">
                <a:latin typeface="Times New Roman" panose="02020603050405020304" pitchFamily="18" charset="0"/>
                <a:cs typeface="Times New Roman" panose="02020603050405020304" pitchFamily="18" charset="0"/>
              </a:rPr>
              <a:t>Algorithm</a:t>
            </a:r>
            <a:r>
              <a:rPr lang="zh-CN" altLang="en-US" sz="2000" dirty="0">
                <a:latin typeface="Times New Roman" panose="02020603050405020304" pitchFamily="18" charset="0"/>
                <a:cs typeface="Times New Roman" panose="02020603050405020304" pitchFamily="18" charset="0"/>
              </a:rPr>
              <a:t>），甚至连线性回归的 </a:t>
            </a:r>
            <a:r>
              <a:rPr lang="en-US" altLang="zh-CN" sz="2000" dirty="0">
                <a:latin typeface="Times New Roman" panose="02020603050405020304" pitchFamily="18" charset="0"/>
                <a:cs typeface="Times New Roman" panose="02020603050405020304" pitchFamily="18" charset="0"/>
              </a:rPr>
              <a:t>OLS </a:t>
            </a:r>
            <a:r>
              <a:rPr lang="zh-CN" altLang="en-US" sz="2000" dirty="0">
                <a:latin typeface="Times New Roman" panose="02020603050405020304" pitchFamily="18" charset="0"/>
                <a:cs typeface="Times New Roman" panose="02020603050405020304" pitchFamily="18" charset="0"/>
              </a:rPr>
              <a:t>问题也要用 “梯度下降法”（</a:t>
            </a:r>
            <a:r>
              <a:rPr lang="en-US" altLang="zh-CN" sz="2000" dirty="0">
                <a:latin typeface="Times New Roman" panose="02020603050405020304" pitchFamily="18" charset="0"/>
                <a:cs typeface="Times New Roman" panose="02020603050405020304" pitchFamily="18" charset="0"/>
              </a:rPr>
              <a:t>Gradient Descent</a:t>
            </a:r>
            <a:r>
              <a:rPr lang="zh-CN" altLang="en-US" sz="2000" dirty="0">
                <a:latin typeface="Times New Roman" panose="02020603050405020304" pitchFamily="18" charset="0"/>
                <a:cs typeface="Times New Roman" panose="02020603050405020304" pitchFamily="18" charset="0"/>
              </a:rPr>
              <a:t>）进行求解。</a:t>
            </a: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社会科学中的机器学习：机器学习的思想与应用。</a:t>
            </a:r>
          </a:p>
        </p:txBody>
      </p:sp>
    </p:spTree>
    <p:extLst>
      <p:ext uri="{BB962C8B-B14F-4D97-AF65-F5344CB8AC3E}">
        <p14:creationId xmlns:p14="http://schemas.microsoft.com/office/powerpoint/2010/main" val="55274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机器学习基本概念</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22</a:t>
            </a:fld>
            <a:endParaRPr lang="zh-CN" altLang="en-US"/>
          </a:p>
        </p:txBody>
      </p:sp>
      <p:sp>
        <p:nvSpPr>
          <p:cNvPr id="2" name="矩形 1"/>
          <p:cNvSpPr>
            <a:spLocks noChangeArrowheads="1"/>
          </p:cNvSpPr>
          <p:nvPr/>
        </p:nvSpPr>
        <p:spPr bwMode="auto">
          <a:xfrm>
            <a:off x="550863" y="987425"/>
            <a:ext cx="11029950" cy="36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机器学习与计量经济学的术语差异</a:t>
            </a:r>
          </a:p>
          <a:p>
            <a:pPr>
              <a:buSzPct val="150000"/>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“自变量” 或 “解释变量”，但机器学习则称为 “表征” 或 “特征”（</a:t>
            </a:r>
            <a:r>
              <a:rPr lang="en-US" altLang="zh-CN" sz="2000" dirty="0">
                <a:latin typeface="Times New Roman" panose="02020603050405020304" pitchFamily="18" charset="0"/>
                <a:cs typeface="Times New Roman" panose="02020603050405020304" pitchFamily="18" charset="0"/>
              </a:rPr>
              <a:t>Features</a:t>
            </a:r>
            <a:r>
              <a:rPr lang="zh-CN" altLang="en-US" sz="2000" dirty="0">
                <a:latin typeface="Times New Roman" panose="02020603050405020304" pitchFamily="18" charset="0"/>
                <a:cs typeface="Times New Roman" panose="02020603050405020304" pitchFamily="18" charset="0"/>
              </a:rPr>
              <a:t>）。</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“因变量” 或 “被解释变量”，而机器学习则称为“响应”（</a:t>
            </a:r>
            <a:r>
              <a:rPr lang="en-US" altLang="zh-CN" sz="2000" dirty="0">
                <a:latin typeface="Times New Roman" panose="02020603050405020304" pitchFamily="18" charset="0"/>
                <a:cs typeface="Times New Roman" panose="02020603050405020304" pitchFamily="18" charset="0"/>
              </a:rPr>
              <a:t>Response</a:t>
            </a:r>
            <a:r>
              <a:rPr lang="zh-CN" altLang="en-US" sz="2000" dirty="0">
                <a:latin typeface="Times New Roman" panose="02020603050405020304" pitchFamily="18" charset="0"/>
                <a:cs typeface="Times New Roman" panose="02020603050405020304" pitchFamily="18" charset="0"/>
              </a:rPr>
              <a:t>）。</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数据为 “观测值”（</a:t>
            </a:r>
            <a:r>
              <a:rPr lang="en-US" altLang="zh-CN" sz="2000" dirty="0">
                <a:latin typeface="Times New Roman" panose="02020603050405020304" pitchFamily="18" charset="0"/>
                <a:cs typeface="Times New Roman" panose="02020603050405020304" pitchFamily="18" charset="0"/>
              </a:rPr>
              <a:t>Observation</a:t>
            </a:r>
            <a:r>
              <a:rPr lang="zh-CN" altLang="en-US" sz="2000" dirty="0">
                <a:latin typeface="Times New Roman" panose="02020603050405020304" pitchFamily="18" charset="0"/>
                <a:cs typeface="Times New Roman" panose="02020603050405020304" pitchFamily="18" charset="0"/>
              </a:rPr>
              <a:t>），而机器学习则直接称为 “案例”（</a:t>
            </a:r>
            <a:r>
              <a:rPr lang="en-US" altLang="zh-CN" sz="2000" dirty="0">
                <a:latin typeface="Times New Roman" panose="02020603050405020304" pitchFamily="18" charset="0"/>
                <a:cs typeface="Times New Roman" panose="02020603050405020304" pitchFamily="18" charset="0"/>
              </a:rPr>
              <a:t>Example</a:t>
            </a:r>
            <a:r>
              <a:rPr lang="zh-CN" altLang="en-US" sz="2000" dirty="0">
                <a:latin typeface="Times New Roman" panose="02020603050405020304" pitchFamily="18" charset="0"/>
                <a:cs typeface="Times New Roman" panose="02020603050405020304" pitchFamily="18" charset="0"/>
              </a:rPr>
              <a:t>）</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对于我们计量经济学的“模型”，他们一律称之为为“算法”。</a:t>
            </a:r>
          </a:p>
        </p:txBody>
      </p:sp>
    </p:spTree>
    <p:extLst>
      <p:ext uri="{BB962C8B-B14F-4D97-AF65-F5344CB8AC3E}">
        <p14:creationId xmlns:p14="http://schemas.microsoft.com/office/powerpoint/2010/main" val="3146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机器学习基本概念</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23</a:t>
            </a:fld>
            <a:endParaRPr lang="zh-CN" altLang="en-US"/>
          </a:p>
        </p:txBody>
      </p:sp>
      <p:sp>
        <p:nvSpPr>
          <p:cNvPr id="2" name="矩形 1"/>
          <p:cNvSpPr>
            <a:spLocks noChangeArrowheads="1"/>
          </p:cNvSpPr>
          <p:nvPr/>
        </p:nvSpPr>
        <p:spPr bwMode="auto">
          <a:xfrm>
            <a:off x="550863" y="987425"/>
            <a:ext cx="11029950" cy="36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分类与回归</a:t>
            </a:r>
            <a:endParaRPr lang="en-US" altLang="zh-CN" sz="2400" b="1" dirty="0">
              <a:latin typeface="楷体" panose="02010609060101010101" pitchFamily="49" charset="-122"/>
              <a:ea typeface="楷体" panose="02010609060101010101" pitchFamily="49" charset="-122"/>
            </a:endParaRPr>
          </a:p>
          <a:p>
            <a:pPr>
              <a:buSzPct val="150000"/>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机器学习算法主要分为有监督学习和无监督学习</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有监督学习又分为分类与回归</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定性问题：分类</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定量问题（连续变量）：回归</a:t>
            </a:r>
          </a:p>
        </p:txBody>
      </p:sp>
    </p:spTree>
    <p:extLst>
      <p:ext uri="{BB962C8B-B14F-4D97-AF65-F5344CB8AC3E}">
        <p14:creationId xmlns:p14="http://schemas.microsoft.com/office/powerpoint/2010/main" val="320871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24</a:t>
            </a:fld>
            <a:endParaRPr lang="zh-CN" altLang="en-US"/>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457200" indent="-457200" eaLnBrk="1" hangingPunct="1">
              <a:lnSpc>
                <a:spcPct val="150000"/>
              </a:lnSpc>
              <a:spcBef>
                <a:spcPct val="20000"/>
              </a:spcBef>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机器学习基本原理</a:t>
            </a:r>
          </a:p>
        </p:txBody>
      </p:sp>
    </p:spTree>
    <p:extLst>
      <p:ext uri="{BB962C8B-B14F-4D97-AF65-F5344CB8AC3E}">
        <p14:creationId xmlns:p14="http://schemas.microsoft.com/office/powerpoint/2010/main" val="1785919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25</a:t>
            </a:fld>
            <a:endParaRPr lang="zh-CN" altLang="en-US"/>
          </a:p>
        </p:txBody>
      </p:sp>
      <p:graphicFrame>
        <p:nvGraphicFramePr>
          <p:cNvPr id="17" name="内容占位符 4"/>
          <p:cNvGraphicFramePr>
            <a:graphicFrameLocks noGrp="1"/>
          </p:cNvGraphicFramePr>
          <p:nvPr>
            <p:ph idx="1"/>
            <p:extLst>
              <p:ext uri="{D42A27DB-BD31-4B8C-83A1-F6EECF244321}">
                <p14:modId xmlns:p14="http://schemas.microsoft.com/office/powerpoint/2010/main" val="3864744223"/>
              </p:ext>
            </p:extLst>
          </p:nvPr>
        </p:nvGraphicFramePr>
        <p:xfrm>
          <a:off x="1058993" y="1870274"/>
          <a:ext cx="8695452" cy="3598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文本框 17"/>
          <p:cNvSpPr txBox="1"/>
          <p:nvPr/>
        </p:nvSpPr>
        <p:spPr>
          <a:xfrm>
            <a:off x="1247754" y="4951758"/>
            <a:ext cx="2584372" cy="941027"/>
          </a:xfrm>
          <a:prstGeom prst="rect">
            <a:avLst/>
          </a:prstGeom>
          <a:noFill/>
        </p:spPr>
        <p:txBody>
          <a:bodyPr wrap="square" rtlCol="0">
            <a:spAutoFit/>
          </a:bodyPr>
          <a:lstStyle/>
          <a:p>
            <a:r>
              <a:rPr lang="zh-CN" altLang="zh-CN" sz="1600" dirty="0"/>
              <a:t>将数据对象进行特征化表示</a:t>
            </a:r>
          </a:p>
          <a:p>
            <a:endParaRPr lang="zh-CN" altLang="en-US" sz="2315" dirty="0"/>
          </a:p>
        </p:txBody>
      </p:sp>
      <p:sp>
        <p:nvSpPr>
          <p:cNvPr id="19" name="文本框 18"/>
          <p:cNvSpPr txBox="1"/>
          <p:nvPr/>
        </p:nvSpPr>
        <p:spPr>
          <a:xfrm>
            <a:off x="4114533" y="4705550"/>
            <a:ext cx="2584372" cy="1323439"/>
          </a:xfrm>
          <a:prstGeom prst="rect">
            <a:avLst/>
          </a:prstGeom>
          <a:noFill/>
        </p:spPr>
        <p:txBody>
          <a:bodyPr wrap="square" rtlCol="0">
            <a:spAutoFit/>
          </a:bodyPr>
          <a:lstStyle/>
          <a:p>
            <a:pPr lvl="0"/>
            <a:r>
              <a:rPr lang="zh-CN" altLang="zh-CN" sz="1600" dirty="0"/>
              <a:t>给定一个数据样本集，从中学习出规律（模型）</a:t>
            </a:r>
          </a:p>
          <a:p>
            <a:pPr lvl="0"/>
            <a:r>
              <a:rPr lang="zh-CN" altLang="zh-CN" sz="1600" b="1" dirty="0"/>
              <a:t>目标：</a:t>
            </a:r>
            <a:r>
              <a:rPr lang="zh-CN" altLang="zh-CN" sz="1600" dirty="0"/>
              <a:t>该规律不仅适用于训练数据，也适用于未知数据</a:t>
            </a:r>
            <a:r>
              <a:rPr lang="zh-CN" altLang="en-US" sz="1600" dirty="0"/>
              <a:t>（</a:t>
            </a:r>
            <a:r>
              <a:rPr lang="zh-CN" altLang="zh-CN" sz="1600" dirty="0"/>
              <a:t>称为泛化能力</a:t>
            </a:r>
            <a:r>
              <a:rPr lang="zh-CN" altLang="en-US" sz="1600" dirty="0"/>
              <a:t>）</a:t>
            </a:r>
          </a:p>
        </p:txBody>
      </p:sp>
      <p:sp>
        <p:nvSpPr>
          <p:cNvPr id="20" name="文本框 19"/>
          <p:cNvSpPr txBox="1"/>
          <p:nvPr/>
        </p:nvSpPr>
        <p:spPr>
          <a:xfrm>
            <a:off x="7222025" y="5387481"/>
            <a:ext cx="2584372" cy="584775"/>
          </a:xfrm>
          <a:prstGeom prst="rect">
            <a:avLst/>
          </a:prstGeom>
          <a:noFill/>
        </p:spPr>
        <p:txBody>
          <a:bodyPr wrap="square" rtlCol="0">
            <a:spAutoFit/>
          </a:bodyPr>
          <a:lstStyle/>
          <a:p>
            <a:pPr lvl="0"/>
            <a:r>
              <a:rPr lang="zh-CN" altLang="zh-CN" sz="1600" dirty="0"/>
              <a:t>对于一个新的数据样本，利用学到的模型进行预测</a:t>
            </a:r>
          </a:p>
        </p:txBody>
      </p:sp>
      <p:sp>
        <p:nvSpPr>
          <p:cNvPr id="4" name="矩形 3"/>
          <p:cNvSpPr/>
          <p:nvPr/>
        </p:nvSpPr>
        <p:spPr>
          <a:xfrm>
            <a:off x="763109" y="977972"/>
            <a:ext cx="10409337" cy="1261884"/>
          </a:xfrm>
          <a:prstGeom prst="rect">
            <a:avLst/>
          </a:prstGeom>
        </p:spPr>
        <p:txBody>
          <a:bodyPr wrap="square">
            <a:spAutoFit/>
          </a:bodyPr>
          <a:lstStyle/>
          <a:p>
            <a:pPr marL="390525" indent="-390525">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训练集和测试集</a:t>
            </a:r>
            <a:endParaRPr lang="en-US" altLang="zh-CN" sz="2400" b="1" dirty="0">
              <a:latin typeface="楷体" panose="02010609060101010101" pitchFamily="49" charset="-122"/>
              <a:ea typeface="楷体" panose="02010609060101010101" pitchFamily="49" charset="-122"/>
            </a:endParaRPr>
          </a:p>
          <a:p>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为了检验、提高泛化能力，机器学习将数据分成训练集和测试集</a:t>
            </a:r>
            <a:endParaRPr lang="zh-CN" altLang="en-US" sz="2000" b="1" dirty="0">
              <a:latin typeface="Times New Roman" panose="02020603050405020304" pitchFamily="18" charset="0"/>
              <a:cs typeface="Times New Roman" panose="02020603050405020304" pitchFamily="18" charset="0"/>
            </a:endParaRPr>
          </a:p>
        </p:txBody>
      </p:sp>
      <p:sp>
        <p:nvSpPr>
          <p:cNvPr id="5" name="矩形 4"/>
          <p:cNvSpPr/>
          <p:nvPr/>
        </p:nvSpPr>
        <p:spPr>
          <a:xfrm>
            <a:off x="1025363" y="6414671"/>
            <a:ext cx="9678163" cy="338554"/>
          </a:xfrm>
          <a:prstGeom prst="rect">
            <a:avLst/>
          </a:prstGeom>
        </p:spPr>
        <p:txBody>
          <a:bodyPr wrap="square">
            <a:spAutoFit/>
          </a:bodyPr>
          <a:lstStyle/>
          <a:p>
            <a:r>
              <a:rPr lang="zh-CN" altLang="en-US" sz="1600" dirty="0">
                <a:latin typeface="Times New Roman" panose="02020603050405020304" pitchFamily="18" charset="0"/>
                <a:cs typeface="Times New Roman" panose="02020603050405020304" pitchFamily="18" charset="0"/>
              </a:rPr>
              <a:t>注：在实操中，特别是需要调参时，样本也可能被分成三份：训练集、验证集和测试集</a:t>
            </a:r>
            <a:endParaRPr lang="zh-CN" altLang="en-US" sz="1600" dirty="0"/>
          </a:p>
        </p:txBody>
      </p:sp>
    </p:spTree>
    <p:extLst>
      <p:ext uri="{BB962C8B-B14F-4D97-AF65-F5344CB8AC3E}">
        <p14:creationId xmlns:p14="http://schemas.microsoft.com/office/powerpoint/2010/main" val="2999376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26</a:t>
            </a:fld>
            <a:endParaRPr lang="zh-CN" altLang="en-US"/>
          </a:p>
        </p:txBody>
      </p:sp>
      <p:sp>
        <p:nvSpPr>
          <p:cNvPr id="7" name="标题 1">
            <a:extLst>
              <a:ext uri="{FF2B5EF4-FFF2-40B4-BE49-F238E27FC236}">
                <a16:creationId xmlns:a16="http://schemas.microsoft.com/office/drawing/2014/main" id="{0C31F58F-C070-4E1B-9F39-2D23D22F43E0}"/>
              </a:ext>
            </a:extLst>
          </p:cNvPr>
          <p:cNvSpPr>
            <a:spLocks noGrp="1"/>
          </p:cNvSpPr>
          <p:nvPr>
            <p:ph type="title"/>
          </p:nvPr>
        </p:nvSpPr>
        <p:spPr>
          <a:xfrm>
            <a:off x="499373" y="664515"/>
            <a:ext cx="9624060" cy="1260211"/>
          </a:xfrm>
        </p:spPr>
        <p:txBody>
          <a:bodyPr>
            <a:normAutofit/>
          </a:bodyPr>
          <a:lstStyle/>
          <a:p>
            <a:pPr marL="390525" indent="-390525" algn="l">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cs typeface="+mn-cs"/>
              </a:rPr>
              <a:t>从计量经济学视角看机器学习</a:t>
            </a:r>
          </a:p>
        </p:txBody>
      </p:sp>
      <p:sp>
        <p:nvSpPr>
          <p:cNvPr id="8" name="内容占位符 2">
            <a:extLst>
              <a:ext uri="{FF2B5EF4-FFF2-40B4-BE49-F238E27FC236}">
                <a16:creationId xmlns:a16="http://schemas.microsoft.com/office/drawing/2014/main" id="{662FDD95-4FE0-445F-8FF2-AF3151F75DC6}"/>
              </a:ext>
            </a:extLst>
          </p:cNvPr>
          <p:cNvSpPr>
            <a:spLocks noGrp="1"/>
          </p:cNvSpPr>
          <p:nvPr>
            <p:ph idx="1"/>
          </p:nvPr>
        </p:nvSpPr>
        <p:spPr>
          <a:xfrm>
            <a:off x="534669" y="1764295"/>
            <a:ext cx="10528881" cy="4905724"/>
          </a:xfrm>
        </p:spPr>
        <p:txBody>
          <a:bodyPr>
            <a:normAutofit/>
          </a:bodyPr>
          <a:lstStyle/>
          <a:p>
            <a:r>
              <a:rPr lang="zh-CN" altLang="en-US" sz="2000" dirty="0"/>
              <a:t>给定一个未知函数              ，机器学习的目标是通过训练数据</a:t>
            </a:r>
            <a:r>
              <a:rPr lang="en-US" altLang="zh-CN" sz="2000" dirty="0"/>
              <a:t>                               </a:t>
            </a:r>
          </a:p>
          <a:p>
            <a:endParaRPr lang="en-US" altLang="zh-CN" sz="2000" dirty="0"/>
          </a:p>
          <a:p>
            <a:r>
              <a:rPr lang="zh-CN" altLang="en-US" sz="2000" dirty="0"/>
              <a:t>来学习未知函数</a:t>
            </a:r>
            <a:endParaRPr lang="en-US" altLang="zh-CN" sz="2000" dirty="0"/>
          </a:p>
          <a:p>
            <a:endParaRPr lang="en-US" altLang="zh-CN" sz="2000" dirty="0"/>
          </a:p>
          <a:p>
            <a:r>
              <a:rPr lang="zh-CN" altLang="en-US" sz="2000" dirty="0"/>
              <a:t>其中， 为未知参数（甚至不存在，非参估计）</a:t>
            </a:r>
            <a:endParaRPr lang="en-US" altLang="zh-CN" sz="2000" dirty="0"/>
          </a:p>
          <a:p>
            <a:endParaRPr lang="en-US" altLang="zh-CN" sz="2000" dirty="0"/>
          </a:p>
          <a:p>
            <a:r>
              <a:rPr lang="zh-CN" altLang="en-US" sz="2000" dirty="0"/>
              <a:t>具体而言，根据训练数据，找到一个函数</a:t>
            </a:r>
            <a:endParaRPr lang="en-US" altLang="zh-CN" sz="2000" dirty="0"/>
          </a:p>
          <a:p>
            <a:pPr marL="0" indent="0">
              <a:buNone/>
            </a:pPr>
            <a:endParaRPr lang="en-US" altLang="zh-CN" sz="2000" dirty="0"/>
          </a:p>
          <a:p>
            <a:r>
              <a:rPr lang="zh-CN" altLang="en-US" sz="2000" dirty="0"/>
              <a:t>使得所做的预测</a:t>
            </a:r>
            <a:r>
              <a:rPr lang="en-US" altLang="zh-CN" sz="2000" dirty="0"/>
              <a:t>      </a:t>
            </a:r>
            <a:r>
              <a:rPr lang="zh-CN" altLang="en-US" sz="2000" dirty="0"/>
              <a:t>与实际的</a:t>
            </a:r>
            <a:r>
              <a:rPr lang="en-US" altLang="zh-CN" sz="2000" dirty="0"/>
              <a:t>y “</a:t>
            </a:r>
            <a:r>
              <a:rPr lang="zh-CN" altLang="en-US" sz="2000" dirty="0"/>
              <a:t>差距”最小。</a:t>
            </a:r>
            <a:endParaRPr lang="en-US" altLang="zh-CN" sz="2000" dirty="0"/>
          </a:p>
          <a:p>
            <a:endParaRPr lang="en-US" altLang="zh-CN" sz="2000" dirty="0"/>
          </a:p>
          <a:p>
            <a:r>
              <a:rPr lang="zh-CN" altLang="en-US" sz="2000" dirty="0"/>
              <a:t>然后再在测试集中，检验上述函数表现如何</a:t>
            </a:r>
            <a:endParaRPr lang="en-US" altLang="zh-CN" sz="2000" dirty="0"/>
          </a:p>
          <a:p>
            <a:endParaRPr lang="en-US" altLang="zh-CN" sz="2000" dirty="0"/>
          </a:p>
          <a:p>
            <a:r>
              <a:rPr lang="zh-CN" altLang="en-US" sz="2000" dirty="0"/>
              <a:t>随机分组的训练集和测试集，可能会</a:t>
            </a:r>
            <a:r>
              <a:rPr lang="zh-CN" altLang="en-US" sz="2000" b="1" dirty="0"/>
              <a:t>训练集表现很好，测试集表现不好</a:t>
            </a:r>
            <a:r>
              <a:rPr lang="zh-CN" altLang="en-US" sz="2000" dirty="0"/>
              <a:t>吗</a:t>
            </a:r>
          </a:p>
        </p:txBody>
      </p:sp>
      <p:graphicFrame>
        <p:nvGraphicFramePr>
          <p:cNvPr id="10" name="对象 9">
            <a:extLst>
              <a:ext uri="{FF2B5EF4-FFF2-40B4-BE49-F238E27FC236}">
                <a16:creationId xmlns:a16="http://schemas.microsoft.com/office/drawing/2014/main" id="{85A87B8F-E044-440E-8825-DED731A7EB58}"/>
              </a:ext>
            </a:extLst>
          </p:cNvPr>
          <p:cNvGraphicFramePr>
            <a:graphicFrameLocks noChangeAspect="1"/>
          </p:cNvGraphicFramePr>
          <p:nvPr>
            <p:extLst>
              <p:ext uri="{D42A27DB-BD31-4B8C-83A1-F6EECF244321}">
                <p14:modId xmlns:p14="http://schemas.microsoft.com/office/powerpoint/2010/main" val="1406731398"/>
              </p:ext>
            </p:extLst>
          </p:nvPr>
        </p:nvGraphicFramePr>
        <p:xfrm>
          <a:off x="2974962" y="1693341"/>
          <a:ext cx="1032099" cy="540558"/>
        </p:xfrm>
        <a:graphic>
          <a:graphicData uri="http://schemas.openxmlformats.org/presentationml/2006/ole">
            <mc:AlternateContent xmlns:mc="http://schemas.openxmlformats.org/markup-compatibility/2006">
              <mc:Choice xmlns:v="urn:schemas-microsoft-com:vml" Requires="v">
                <p:oleObj name="Equation" r:id="rId4" imgW="533160" imgH="228600" progId="Equation.DSMT4">
                  <p:embed/>
                </p:oleObj>
              </mc:Choice>
              <mc:Fallback>
                <p:oleObj name="Equation" r:id="rId4" imgW="533160" imgH="228600" progId="Equation.DSMT4">
                  <p:embed/>
                  <p:pic>
                    <p:nvPicPr>
                      <p:cNvPr id="6" name="对象 5">
                        <a:extLst>
                          <a:ext uri="{FF2B5EF4-FFF2-40B4-BE49-F238E27FC236}">
                            <a16:creationId xmlns:a16="http://schemas.microsoft.com/office/drawing/2014/main" id="{85A87B8F-E044-440E-8825-DED731A7EB58}"/>
                          </a:ext>
                        </a:extLst>
                      </p:cNvPr>
                      <p:cNvPicPr/>
                      <p:nvPr/>
                    </p:nvPicPr>
                    <p:blipFill>
                      <a:blip r:embed="rId5"/>
                      <a:stretch>
                        <a:fillRect/>
                      </a:stretch>
                    </p:blipFill>
                    <p:spPr>
                      <a:xfrm>
                        <a:off x="2974962" y="1693341"/>
                        <a:ext cx="1032099" cy="540558"/>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43E7112A-5604-4F62-8A75-7A9C17D85F98}"/>
              </a:ext>
            </a:extLst>
          </p:cNvPr>
          <p:cNvGraphicFramePr>
            <a:graphicFrameLocks noChangeAspect="1"/>
          </p:cNvGraphicFramePr>
          <p:nvPr>
            <p:extLst>
              <p:ext uri="{D42A27DB-BD31-4B8C-83A1-F6EECF244321}">
                <p14:modId xmlns:p14="http://schemas.microsoft.com/office/powerpoint/2010/main" val="3771573006"/>
              </p:ext>
            </p:extLst>
          </p:nvPr>
        </p:nvGraphicFramePr>
        <p:xfrm>
          <a:off x="7751321" y="1725401"/>
          <a:ext cx="1621671" cy="540558"/>
        </p:xfrm>
        <a:graphic>
          <a:graphicData uri="http://schemas.openxmlformats.org/presentationml/2006/ole">
            <mc:AlternateContent xmlns:mc="http://schemas.openxmlformats.org/markup-compatibility/2006">
              <mc:Choice xmlns:v="urn:schemas-microsoft-com:vml" Requires="v">
                <p:oleObj name="Equation" r:id="rId6" imgW="723600" imgH="241200" progId="Equation.DSMT4">
                  <p:embed/>
                </p:oleObj>
              </mc:Choice>
              <mc:Fallback>
                <p:oleObj name="Equation" r:id="rId6" imgW="723600" imgH="241200" progId="Equation.DSMT4">
                  <p:embed/>
                  <p:pic>
                    <p:nvPicPr>
                      <p:cNvPr id="7" name="对象 6">
                        <a:extLst>
                          <a:ext uri="{FF2B5EF4-FFF2-40B4-BE49-F238E27FC236}">
                            <a16:creationId xmlns:a16="http://schemas.microsoft.com/office/drawing/2014/main" id="{43E7112A-5604-4F62-8A75-7A9C17D85F98}"/>
                          </a:ext>
                        </a:extLst>
                      </p:cNvPr>
                      <p:cNvPicPr/>
                      <p:nvPr/>
                    </p:nvPicPr>
                    <p:blipFill>
                      <a:blip r:embed="rId7"/>
                      <a:stretch>
                        <a:fillRect/>
                      </a:stretch>
                    </p:blipFill>
                    <p:spPr>
                      <a:xfrm>
                        <a:off x="7751321" y="1725401"/>
                        <a:ext cx="1621671" cy="54055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523E6442-2B95-440B-A14C-D89728924F39}"/>
              </a:ext>
            </a:extLst>
          </p:cNvPr>
          <p:cNvGraphicFramePr>
            <a:graphicFrameLocks noChangeAspect="1"/>
          </p:cNvGraphicFramePr>
          <p:nvPr>
            <p:extLst>
              <p:ext uri="{D42A27DB-BD31-4B8C-83A1-F6EECF244321}">
                <p14:modId xmlns:p14="http://schemas.microsoft.com/office/powerpoint/2010/main" val="2105784976"/>
              </p:ext>
            </p:extLst>
          </p:nvPr>
        </p:nvGraphicFramePr>
        <p:xfrm>
          <a:off x="2734857" y="2411441"/>
          <a:ext cx="1032099" cy="540558"/>
        </p:xfrm>
        <a:graphic>
          <a:graphicData uri="http://schemas.openxmlformats.org/presentationml/2006/ole">
            <mc:AlternateContent xmlns:mc="http://schemas.openxmlformats.org/markup-compatibility/2006">
              <mc:Choice xmlns:v="urn:schemas-microsoft-com:vml" Requires="v">
                <p:oleObj name="Equation" r:id="rId8" imgW="533160" imgH="228600" progId="Equation.DSMT4">
                  <p:embed/>
                </p:oleObj>
              </mc:Choice>
              <mc:Fallback>
                <p:oleObj name="Equation" r:id="rId8" imgW="533160" imgH="228600" progId="Equation.DSMT4">
                  <p:embed/>
                  <p:pic>
                    <p:nvPicPr>
                      <p:cNvPr id="8" name="对象 7">
                        <a:extLst>
                          <a:ext uri="{FF2B5EF4-FFF2-40B4-BE49-F238E27FC236}">
                            <a16:creationId xmlns:a16="http://schemas.microsoft.com/office/drawing/2014/main" id="{523E6442-2B95-440B-A14C-D89728924F39}"/>
                          </a:ext>
                        </a:extLst>
                      </p:cNvPr>
                      <p:cNvPicPr/>
                      <p:nvPr/>
                    </p:nvPicPr>
                    <p:blipFill>
                      <a:blip r:embed="rId9"/>
                      <a:stretch>
                        <a:fillRect/>
                      </a:stretch>
                    </p:blipFill>
                    <p:spPr>
                      <a:xfrm>
                        <a:off x="2734857" y="2411441"/>
                        <a:ext cx="1032099" cy="54055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58F87513-4FE0-4AFF-95A3-18D2A5F31CC0}"/>
              </a:ext>
            </a:extLst>
          </p:cNvPr>
          <p:cNvGraphicFramePr>
            <a:graphicFrameLocks noChangeAspect="1"/>
          </p:cNvGraphicFramePr>
          <p:nvPr>
            <p:extLst>
              <p:ext uri="{D42A27DB-BD31-4B8C-83A1-F6EECF244321}">
                <p14:modId xmlns:p14="http://schemas.microsoft.com/office/powerpoint/2010/main" val="2192949556"/>
              </p:ext>
            </p:extLst>
          </p:nvPr>
        </p:nvGraphicFramePr>
        <p:xfrm>
          <a:off x="1558891" y="3254931"/>
          <a:ext cx="347163" cy="462883"/>
        </p:xfrm>
        <a:graphic>
          <a:graphicData uri="http://schemas.openxmlformats.org/presentationml/2006/ole">
            <mc:AlternateContent xmlns:mc="http://schemas.openxmlformats.org/markup-compatibility/2006">
              <mc:Choice xmlns:v="urn:schemas-microsoft-com:vml" Requires="v">
                <p:oleObj name="Equation" r:id="rId10" imgW="152280" imgH="203040" progId="Equation.DSMT4">
                  <p:embed/>
                </p:oleObj>
              </mc:Choice>
              <mc:Fallback>
                <p:oleObj name="Equation" r:id="rId10" imgW="152280" imgH="203040" progId="Equation.DSMT4">
                  <p:embed/>
                  <p:pic>
                    <p:nvPicPr>
                      <p:cNvPr id="9" name="对象 8">
                        <a:extLst>
                          <a:ext uri="{FF2B5EF4-FFF2-40B4-BE49-F238E27FC236}">
                            <a16:creationId xmlns:a16="http://schemas.microsoft.com/office/drawing/2014/main" id="{58F87513-4FE0-4AFF-95A3-18D2A5F31CC0}"/>
                          </a:ext>
                        </a:extLst>
                      </p:cNvPr>
                      <p:cNvPicPr/>
                      <p:nvPr/>
                    </p:nvPicPr>
                    <p:blipFill>
                      <a:blip r:embed="rId11"/>
                      <a:stretch>
                        <a:fillRect/>
                      </a:stretch>
                    </p:blipFill>
                    <p:spPr>
                      <a:xfrm>
                        <a:off x="1558891" y="3254931"/>
                        <a:ext cx="347163" cy="462883"/>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BDDB2EDE-C9D8-469C-97BD-5FB3A3F6CECD}"/>
              </a:ext>
            </a:extLst>
          </p:cNvPr>
          <p:cNvGraphicFramePr>
            <a:graphicFrameLocks noChangeAspect="1"/>
          </p:cNvGraphicFramePr>
          <p:nvPr>
            <p:extLst>
              <p:ext uri="{D42A27DB-BD31-4B8C-83A1-F6EECF244321}">
                <p14:modId xmlns:p14="http://schemas.microsoft.com/office/powerpoint/2010/main" val="300838061"/>
              </p:ext>
            </p:extLst>
          </p:nvPr>
        </p:nvGraphicFramePr>
        <p:xfrm>
          <a:off x="5663176" y="3685238"/>
          <a:ext cx="1573513" cy="752626"/>
        </p:xfrm>
        <a:graphic>
          <a:graphicData uri="http://schemas.openxmlformats.org/presentationml/2006/ole">
            <mc:AlternateContent xmlns:mc="http://schemas.openxmlformats.org/markup-compatibility/2006">
              <mc:Choice xmlns:v="urn:schemas-microsoft-com:vml" Requires="v">
                <p:oleObj name="Equation" r:id="rId12" imgW="812520" imgH="317160" progId="Equation.DSMT4">
                  <p:embed/>
                </p:oleObj>
              </mc:Choice>
              <mc:Fallback>
                <p:oleObj name="Equation" r:id="rId12" imgW="812520" imgH="317160" progId="Equation.DSMT4">
                  <p:embed/>
                  <p:pic>
                    <p:nvPicPr>
                      <p:cNvPr id="10" name="对象 9">
                        <a:extLst>
                          <a:ext uri="{FF2B5EF4-FFF2-40B4-BE49-F238E27FC236}">
                            <a16:creationId xmlns:a16="http://schemas.microsoft.com/office/drawing/2014/main" id="{BDDB2EDE-C9D8-469C-97BD-5FB3A3F6CECD}"/>
                          </a:ext>
                        </a:extLst>
                      </p:cNvPr>
                      <p:cNvPicPr/>
                      <p:nvPr/>
                    </p:nvPicPr>
                    <p:blipFill>
                      <a:blip r:embed="rId13"/>
                      <a:stretch>
                        <a:fillRect/>
                      </a:stretch>
                    </p:blipFill>
                    <p:spPr>
                      <a:xfrm>
                        <a:off x="5663176" y="3685238"/>
                        <a:ext cx="1573513" cy="75262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6" name="矩形 15"/>
              <p:cNvSpPr/>
              <p:nvPr/>
            </p:nvSpPr>
            <p:spPr>
              <a:xfrm>
                <a:off x="2742113" y="4628348"/>
                <a:ext cx="508793" cy="457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i="1">
                                  <a:latin typeface="Cambria Math" panose="02040503050406030204" pitchFamily="18" charset="0"/>
                                </a:rPr>
                                <m:t>𝑦</m:t>
                              </m:r>
                            </m:e>
                            <m:lim>
                              <m:r>
                                <a:rPr lang="zh-CN" altLang="en-US" i="0">
                                  <a:latin typeface="Cambria Math" panose="02040503050406030204" pitchFamily="18" charset="0"/>
                                </a:rPr>
                                <m:t>⌢</m:t>
                              </m:r>
                            </m:lim>
                          </m:limUpp>
                        </m:e>
                        <m:sub>
                          <m:r>
                            <a:rPr lang="zh-CN" altLang="en-US" i="1">
                              <a:latin typeface="Cambria Math" panose="02040503050406030204" pitchFamily="18" charset="0"/>
                            </a:rPr>
                            <m:t>𝑖</m:t>
                          </m:r>
                        </m:sub>
                      </m:sSub>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2742113" y="4628348"/>
                <a:ext cx="508793" cy="457561"/>
              </a:xfrm>
              <a:prstGeom prst="rect">
                <a:avLst/>
              </a:prstGeom>
              <a:blipFill>
                <a:blip r:embed="rId14"/>
                <a:stretch>
                  <a:fillRect b="-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69600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27</a:t>
            </a:fld>
            <a:endParaRPr lang="zh-CN" altLang="en-US"/>
          </a:p>
        </p:txBody>
      </p:sp>
      <p:sp>
        <p:nvSpPr>
          <p:cNvPr id="2" name="矩形 1"/>
          <p:cNvSpPr>
            <a:spLocks noChangeArrowheads="1"/>
          </p:cNvSpPr>
          <p:nvPr/>
        </p:nvSpPr>
        <p:spPr bwMode="auto">
          <a:xfrm>
            <a:off x="550862" y="987425"/>
            <a:ext cx="10644188" cy="483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过拟合与欠拟合</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有监督学习的目的是在训练数据中构建模型，然后能够对没见过的新数据做出准确预测。</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如果一个模型能够对没见过的数据做出准确预测，我们就说它能够从训练集范化到测试集。</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过拟合（</a:t>
            </a:r>
            <a:r>
              <a:rPr lang="en-US" altLang="zh-CN" sz="2000" dirty="0">
                <a:latin typeface="Times New Roman" panose="02020603050405020304" pitchFamily="18" charset="0"/>
                <a:cs typeface="Times New Roman" panose="02020603050405020304" pitchFamily="18" charset="0"/>
              </a:rPr>
              <a:t>Over-fitting</a:t>
            </a:r>
            <a:r>
              <a:rPr lang="zh-CN" altLang="en-US" sz="2000" dirty="0">
                <a:latin typeface="Times New Roman" panose="02020603050405020304" pitchFamily="18" charset="0"/>
                <a:cs typeface="Times New Roman" panose="02020603050405020304" pitchFamily="18" charset="0"/>
              </a:rPr>
              <a:t>）：机器学习算法在训练样本中表现得过于优越，导致在测试数据集中表现不佳。</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欠拟合（</a:t>
            </a:r>
            <a:r>
              <a:rPr lang="en-US" altLang="zh-CN" sz="2000" dirty="0">
                <a:latin typeface="Times New Roman" panose="02020603050405020304" pitchFamily="18" charset="0"/>
                <a:cs typeface="Times New Roman" panose="02020603050405020304" pitchFamily="18" charset="0"/>
              </a:rPr>
              <a:t>Under-fitting</a:t>
            </a:r>
            <a:r>
              <a:rPr lang="zh-CN" altLang="en-US" sz="2000" dirty="0">
                <a:latin typeface="Times New Roman" panose="02020603050405020304" pitchFamily="18" charset="0"/>
                <a:cs typeface="Times New Roman" panose="02020603050405020304" pitchFamily="18" charset="0"/>
              </a:rPr>
              <a:t>）：如果模型过于简单，无法捕抓数据的全部内容以及数据的变化，在训练集就表现很差，更别提测试数据。</a:t>
            </a:r>
          </a:p>
        </p:txBody>
      </p:sp>
    </p:spTree>
    <p:extLst>
      <p:ext uri="{BB962C8B-B14F-4D97-AF65-F5344CB8AC3E}">
        <p14:creationId xmlns:p14="http://schemas.microsoft.com/office/powerpoint/2010/main" val="540538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28</a:t>
            </a:fld>
            <a:endParaRPr lang="zh-CN" altLang="en-US"/>
          </a:p>
        </p:txBody>
      </p:sp>
      <p:sp>
        <p:nvSpPr>
          <p:cNvPr id="2" name="矩形 1"/>
          <p:cNvSpPr>
            <a:spLocks noChangeArrowheads="1"/>
          </p:cNvSpPr>
          <p:nvPr/>
        </p:nvSpPr>
        <p:spPr bwMode="auto">
          <a:xfrm>
            <a:off x="550864" y="987425"/>
            <a:ext cx="10644186" cy="25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过拟合与欠拟合：直观举例</a:t>
            </a:r>
            <a:endParaRPr lang="en-US" altLang="zh-CN" sz="2400" b="1" dirty="0">
              <a:latin typeface="楷体" panose="02010609060101010101" pitchFamily="49" charset="-122"/>
              <a:ea typeface="楷体" panose="02010609060101010101" pitchFamily="49" charset="-122"/>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假如进行图形识别的机器学习，从很多很多图片中，挑选出猫的图片</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把这些图片调整进行提取：腿长、鼻子大小、耳朵大小等等（这就是计量中的解释变量，机器学习中的特征）</a:t>
            </a:r>
            <a:endParaRPr lang="en-US" altLang="zh-CN" sz="2000" dirty="0">
              <a:latin typeface="Times New Roman" panose="02020603050405020304" pitchFamily="18" charset="0"/>
              <a:cs typeface="Times New Roman" panose="02020603050405020304" pitchFamily="18" charset="0"/>
            </a:endParaRPr>
          </a:p>
        </p:txBody>
      </p:sp>
      <p:pic>
        <p:nvPicPr>
          <p:cNvPr id="7" name="Picture 2" descr="https://timgsa.baidu.com/timg?image&amp;quality=80&amp;size=b9999_10000&amp;sec=1527695825846&amp;di=487b897dbd3a7f607878547781eef7fb&amp;imgtype=0&amp;src=http%3A%2F%2Fs9.rr.itc.cn%2Fr%2FwapChange%2F20164_11_16%2Fa5bswp991011615615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259" y="3631061"/>
            <a:ext cx="4287176" cy="27509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imgsa.baidu.com/timg?image&amp;quality=80&amp;size=b9999_10000&amp;sec=1527695947429&amp;di=6691612f1d179a48abb456ff8e4cb827&amp;imgtype=0&amp;src=http%3A%2F%2Fpic35.photophoto.cn%2F20150523%2F0035035959091297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7999" y="3630544"/>
            <a:ext cx="4011295" cy="275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002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29</a:t>
            </a:fld>
            <a:endParaRPr lang="zh-CN" altLang="en-US"/>
          </a:p>
        </p:txBody>
      </p:sp>
      <p:sp>
        <p:nvSpPr>
          <p:cNvPr id="2" name="矩形 1"/>
          <p:cNvSpPr>
            <a:spLocks noChangeArrowheads="1"/>
          </p:cNvSpPr>
          <p:nvPr/>
        </p:nvSpPr>
        <p:spPr bwMode="auto">
          <a:xfrm>
            <a:off x="550862" y="987425"/>
            <a:ext cx="10644187" cy="283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过拟合</a:t>
            </a:r>
            <a:endParaRPr lang="en-US" altLang="zh-CN" sz="2400" b="1" dirty="0">
              <a:latin typeface="楷体" panose="02010609060101010101" pitchFamily="49" charset="-122"/>
              <a:ea typeface="楷体" panose="02010609060101010101" pitchFamily="49" charset="-122"/>
            </a:endParaRP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假如训练样本中的所有训练图片都是上述猫品种，那么经过多次迭代训练之后，模型训练好了，并且在训练集中表现得很好。该猫身上的所有特点都涵括进去，甚至猫的颜色都囊括了。</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但如果测试样本是如下一个小猫。那么很有可能模型最后输出的结果就是该猫不是猫</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7011" y="3820620"/>
            <a:ext cx="3910088" cy="2932566"/>
          </a:xfrm>
          <a:prstGeom prst="rect">
            <a:avLst/>
          </a:prstGeom>
        </p:spPr>
      </p:pic>
    </p:spTree>
    <p:extLst>
      <p:ext uri="{BB962C8B-B14F-4D97-AF65-F5344CB8AC3E}">
        <p14:creationId xmlns:p14="http://schemas.microsoft.com/office/powerpoint/2010/main" val="400936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a:t>
            </a:fld>
            <a:endParaRPr lang="zh-CN" altLang="en-US"/>
          </a:p>
        </p:txBody>
      </p:sp>
      <p:sp>
        <p:nvSpPr>
          <p:cNvPr id="2" name="矩形 1"/>
          <p:cNvSpPr>
            <a:spLocks noChangeArrowheads="1"/>
          </p:cNvSpPr>
          <p:nvPr/>
        </p:nvSpPr>
        <p:spPr bwMode="auto">
          <a:xfrm>
            <a:off x="550863" y="987424"/>
            <a:ext cx="10644187"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大数据成为社会科学重要数据形式</a:t>
            </a:r>
            <a:endParaRPr lang="en-US" altLang="zh-CN" sz="2400" b="1" dirty="0">
              <a:latin typeface="楷体" panose="02010609060101010101" pitchFamily="49" charset="-122"/>
              <a:ea typeface="楷体" panose="02010609060101010101" pitchFamily="49" charset="-122"/>
            </a:endParaRPr>
          </a:p>
          <a:p>
            <a:pPr>
              <a:buSzPct val="150000"/>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社会科学研究中，数据来源越来越丰富，文本、图像、音频、视频、遥感等大数据（</a:t>
            </a:r>
            <a:r>
              <a:rPr lang="en-US" altLang="zh-CN" sz="2000" dirty="0">
                <a:latin typeface="Times New Roman" panose="02020603050405020304" pitchFamily="18" charset="0"/>
                <a:cs typeface="Times New Roman" panose="02020603050405020304" pitchFamily="18" charset="0"/>
              </a:rPr>
              <a:t>Big Data</a:t>
            </a:r>
            <a:r>
              <a:rPr lang="zh-CN" altLang="en-US" sz="2000" dirty="0">
                <a:latin typeface="Times New Roman" panose="02020603050405020304" pitchFamily="18" charset="0"/>
                <a:cs typeface="Times New Roman" panose="02020603050405020304" pitchFamily="18" charset="0"/>
              </a:rPr>
              <a:t>）都成为社会科学研究者的重要数据来源。</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定义</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：大数据又称巨量数据或海量数据，是指涉及的数据量规模巨大到无法通过人工或者目前主流软件工具，在合理时间内达到截取、管理、处理并可以被人类解读的信息。</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定义</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：大数据是在多样的或者大量数据中，迅速获取信息的能力。</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定义</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：大数据</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传统的小数据（源于测量）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现代的大记录（源于记录）</a:t>
            </a:r>
          </a:p>
          <a:p>
            <a:pPr marL="342900" indent="-342900">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30</a:t>
            </a:fld>
            <a:endParaRPr lang="zh-CN" altLang="en-US"/>
          </a:p>
        </p:txBody>
      </p:sp>
      <p:sp>
        <p:nvSpPr>
          <p:cNvPr id="2" name="矩形 1"/>
          <p:cNvSpPr>
            <a:spLocks noChangeArrowheads="1"/>
          </p:cNvSpPr>
          <p:nvPr/>
        </p:nvSpPr>
        <p:spPr bwMode="auto">
          <a:xfrm>
            <a:off x="550863" y="987425"/>
            <a:ext cx="11029950" cy="130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欠拟合</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猫科动物：其体型中、大，</a:t>
            </a:r>
            <a:r>
              <a:rPr lang="zh-CN" altLang="zh-CN" sz="2000" dirty="0">
                <a:latin typeface="Times New Roman" panose="02020603050405020304" pitchFamily="18" charset="0"/>
                <a:cs typeface="Times New Roman" panose="02020603050405020304" pitchFamily="18" charset="0"/>
              </a:rPr>
              <a:t>躯体均匀，四肢中长，趾行性。头大而圆，吻部较短</a:t>
            </a:r>
            <a:r>
              <a:rPr lang="zh-CN" altLang="en-US" sz="2000" dirty="0">
                <a:latin typeface="Times New Roman" panose="02020603050405020304" pitchFamily="18" charset="0"/>
                <a:cs typeface="Times New Roman" panose="02020603050405020304" pitchFamily="18" charset="0"/>
              </a:rPr>
              <a:t>。</a:t>
            </a:r>
          </a:p>
        </p:txBody>
      </p:sp>
      <p:pic>
        <p:nvPicPr>
          <p:cNvPr id="7" name="Picture 4" descr="https://timgsa.baidu.com/timg?image&amp;quality=80&amp;size=b9999_10000&amp;sec=1527696545558&amp;di=7de8546acd527018dd96c160631b178c&amp;imgtype=0&amp;src=http%3A%2F%2Fi1.hdslb.com%2Fbfs%2Farchive%2Fc04adaac9ac46896ab6d4c759385bdbc1ca2aa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936" y="2448816"/>
            <a:ext cx="6776761" cy="423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55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31</a:t>
            </a:fld>
            <a:endParaRPr lang="zh-CN" altLang="en-US"/>
          </a:p>
        </p:txBody>
      </p:sp>
      <p:sp>
        <p:nvSpPr>
          <p:cNvPr id="2" name="矩形 1"/>
          <p:cNvSpPr>
            <a:spLocks noChangeArrowheads="1"/>
          </p:cNvSpPr>
          <p:nvPr/>
        </p:nvSpPr>
        <p:spPr bwMode="auto">
          <a:xfrm>
            <a:off x="550863" y="987425"/>
            <a:ext cx="10644187" cy="33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欠拟合</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欠拟合指的是模型在训练和预测时表现都不好的情况。</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欠拟合通常不被讨论，因为给定一个评估模型表现指标的情况下，欠拟合很容易被发现（猫都识别不全）。</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矫正方法是继续学习并且试着更换机器学习算法。</a:t>
            </a:r>
          </a:p>
        </p:txBody>
      </p:sp>
    </p:spTree>
    <p:extLst>
      <p:ext uri="{BB962C8B-B14F-4D97-AF65-F5344CB8AC3E}">
        <p14:creationId xmlns:p14="http://schemas.microsoft.com/office/powerpoint/2010/main" val="1603040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32</a:t>
            </a:fld>
            <a:endParaRPr lang="zh-CN" altLang="en-US"/>
          </a:p>
        </p:txBody>
      </p:sp>
      <p:sp>
        <p:nvSpPr>
          <p:cNvPr id="2" name="矩形 1"/>
          <p:cNvSpPr>
            <a:spLocks noChangeArrowheads="1"/>
          </p:cNvSpPr>
          <p:nvPr/>
        </p:nvSpPr>
        <p:spPr bwMode="auto">
          <a:xfrm>
            <a:off x="550863" y="987425"/>
            <a:ext cx="11029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过拟合与欠拟合：回归视角</a:t>
            </a:r>
          </a:p>
          <a:p>
            <a:pPr>
              <a:buSzPct val="150000"/>
            </a:pPr>
            <a:endParaRPr lang="zh-CN" altLang="en-US" sz="2000"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26" y="1896209"/>
            <a:ext cx="10364152" cy="3117695"/>
          </a:xfrm>
          <a:prstGeom prst="rect">
            <a:avLst/>
          </a:prstGeom>
        </p:spPr>
      </p:pic>
    </p:spTree>
    <p:extLst>
      <p:ext uri="{BB962C8B-B14F-4D97-AF65-F5344CB8AC3E}">
        <p14:creationId xmlns:p14="http://schemas.microsoft.com/office/powerpoint/2010/main" val="832299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33</a:t>
            </a:fld>
            <a:endParaRPr lang="zh-CN" altLang="en-US"/>
          </a:p>
        </p:txBody>
      </p:sp>
      <p:sp>
        <p:nvSpPr>
          <p:cNvPr id="2" name="矩形 1"/>
          <p:cNvSpPr>
            <a:spLocks noChangeArrowheads="1"/>
          </p:cNvSpPr>
          <p:nvPr/>
        </p:nvSpPr>
        <p:spPr bwMode="auto">
          <a:xfrm>
            <a:off x="550863" y="987425"/>
            <a:ext cx="10644187" cy="35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重要的事情说三遍</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当某个模型过度的学习训练数据中的细节和噪音，以至于模型在新的数据上表现很差，我们称发生了过拟合。</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这意味着训练数据中的噪音或者随机波动也被当做概念被模型学习了。而问题就在于这些概念不适用于新的数据，从而导致模型泛化性能变差。</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造成过拟合的原因可以粗略归结为：模型过于复杂，参数过多。</a:t>
            </a:r>
          </a:p>
        </p:txBody>
      </p:sp>
    </p:spTree>
    <p:extLst>
      <p:ext uri="{BB962C8B-B14F-4D97-AF65-F5344CB8AC3E}">
        <p14:creationId xmlns:p14="http://schemas.microsoft.com/office/powerpoint/2010/main" val="663702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34</a:t>
            </a:fld>
            <a:endParaRPr lang="zh-CN" altLang="en-US"/>
          </a:p>
        </p:txBody>
      </p:sp>
      <p:sp>
        <p:nvSpPr>
          <p:cNvPr id="2" name="矩形 1"/>
          <p:cNvSpPr>
            <a:spLocks noChangeArrowheads="1"/>
          </p:cNvSpPr>
          <p:nvPr/>
        </p:nvSpPr>
        <p:spPr bwMode="auto">
          <a:xfrm>
            <a:off x="550863" y="837614"/>
            <a:ext cx="11029950"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一切为了泛化：正则化</a:t>
            </a:r>
          </a:p>
        </p:txBody>
      </p:sp>
      <p:sp>
        <p:nvSpPr>
          <p:cNvPr id="7" name="内容占位符 2"/>
          <p:cNvSpPr>
            <a:spLocks noGrp="1"/>
          </p:cNvSpPr>
          <p:nvPr>
            <p:ph idx="1"/>
          </p:nvPr>
        </p:nvSpPr>
        <p:spPr>
          <a:xfrm>
            <a:off x="456408" y="1642022"/>
            <a:ext cx="10679148" cy="5081042"/>
          </a:xfrm>
        </p:spPr>
        <p:txBody>
          <a:bodyPr>
            <a:normAutofit lnSpcReduction="10000"/>
          </a:bodyPr>
          <a:lstStyle/>
          <a:p>
            <a:pPr marL="342900" indent="-342900" defTabSz="1041400">
              <a:lnSpc>
                <a:spcPct val="125000"/>
              </a:lnSpc>
              <a:spcBef>
                <a:spcPct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为了克服最小二乘法的过度拟合，泛化能力差的问题，可以对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OLS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的回归参数进行一个惩罚，这个思路就叫做正则化（</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Regularization)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Ridge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回归和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Lasso</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回归都是这个思路当中的一种。具体而言，在目标函数（损失函数）上加上如下的惩罚项。其中，惩罚参数可以通过交叉验证等方式获取</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牺牲无偏性，提高泛化能力：可以证明存在参数     ，使得上述回归模型的泛化能力强于普通的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OLS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回归</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内容占位符 6"/>
          <p:cNvSpPr txBox="1">
            <a:spLocks/>
          </p:cNvSpPr>
          <p:nvPr/>
        </p:nvSpPr>
        <p:spPr>
          <a:xfrm>
            <a:off x="534670" y="1764295"/>
            <a:ext cx="9624060" cy="4990084"/>
          </a:xfrm>
          <a:prstGeom prst="rect">
            <a:avLst/>
          </a:prstGeom>
        </p:spPr>
        <p:txBody>
          <a:bodyPr vert="horz" lIns="104306" tIns="52153" rIns="104306" bIns="52153" rtlCol="0">
            <a:normAutofit/>
          </a:bodyPr>
          <a:lstStyle>
            <a:lvl1pPr marL="391160" indent="-391160" algn="l" defTabSz="104330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725" indent="-325755" algn="l" defTabSz="1043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655" indent="-260985" algn="l" defTabSz="104330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625"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960"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295"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buSzPct val="150000"/>
            </a:pPr>
            <a:endParaRPr lang="en-US" altLang="zh-CN" sz="2400" dirty="0">
              <a:latin typeface="Times New Roman" panose="02020603050405020304" pitchFamily="18" charset="0"/>
              <a:cs typeface="Times New Roman" panose="02020603050405020304" pitchFamily="18" charset="0"/>
            </a:endParaRPr>
          </a:p>
          <a:p>
            <a:pPr>
              <a:buSzPct val="150000"/>
            </a:pPr>
            <a:endParaRPr lang="en-US" altLang="zh-CN" sz="2400" dirty="0">
              <a:latin typeface="Times New Roman" panose="02020603050405020304" pitchFamily="18" charset="0"/>
              <a:cs typeface="Times New Roman" panose="02020603050405020304" pitchFamily="18" charset="0"/>
            </a:endParaRPr>
          </a:p>
          <a:p>
            <a:pPr>
              <a:buSzPct val="150000"/>
            </a:pPr>
            <a:endParaRPr lang="en-US" altLang="zh-CN" sz="2400" dirty="0">
              <a:latin typeface="Times New Roman" panose="02020603050405020304" pitchFamily="18" charset="0"/>
              <a:cs typeface="Times New Roman" panose="02020603050405020304" pitchFamily="18" charset="0"/>
            </a:endParaRPr>
          </a:p>
          <a:p>
            <a:pPr marL="0" indent="0">
              <a:buSzPct val="150000"/>
              <a:buNone/>
            </a:pPr>
            <a:endParaRPr lang="en-US" altLang="zh-CN" sz="2400" dirty="0">
              <a:latin typeface="Times New Roman" panose="02020603050405020304" pitchFamily="18" charset="0"/>
              <a:cs typeface="Times New Roman" panose="02020603050405020304" pitchFamily="18" charset="0"/>
            </a:endParaRPr>
          </a:p>
          <a:p>
            <a:pPr marL="0" indent="0">
              <a:buSzPct val="150000"/>
              <a:buNone/>
            </a:pPr>
            <a:endParaRPr lang="en-US" altLang="zh-CN" sz="2400" dirty="0">
              <a:latin typeface="Times New Roman" panose="02020603050405020304" pitchFamily="18" charset="0"/>
              <a:cs typeface="Times New Roman" panose="02020603050405020304" pitchFamily="18" charset="0"/>
            </a:endParaRPr>
          </a:p>
          <a:p>
            <a:pPr marL="0" indent="0">
              <a:buSzPct val="150000"/>
              <a:buNone/>
            </a:pPr>
            <a:endParaRPr lang="en-US" altLang="zh-CN" sz="2400" dirty="0">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3928949809"/>
              </p:ext>
            </p:extLst>
          </p:nvPr>
        </p:nvGraphicFramePr>
        <p:xfrm>
          <a:off x="3641725" y="3541713"/>
          <a:ext cx="3963988" cy="903287"/>
        </p:xfrm>
        <a:graphic>
          <a:graphicData uri="http://schemas.openxmlformats.org/presentationml/2006/ole">
            <mc:AlternateContent xmlns:mc="http://schemas.openxmlformats.org/markup-compatibility/2006">
              <mc:Choice xmlns:v="urn:schemas-microsoft-com:vml" Requires="v">
                <p:oleObj name="Equation" r:id="rId4" imgW="1892160" imgH="431640" progId="Equation.DSMT4">
                  <p:embed/>
                </p:oleObj>
              </mc:Choice>
              <mc:Fallback>
                <p:oleObj name="Equation" r:id="rId4" imgW="1892160" imgH="431640" progId="Equation.DSMT4">
                  <p:embed/>
                  <p:pic>
                    <p:nvPicPr>
                      <p:cNvPr id="6" name="对象 5"/>
                      <p:cNvPicPr/>
                      <p:nvPr/>
                    </p:nvPicPr>
                    <p:blipFill>
                      <a:blip r:embed="rId5"/>
                      <a:stretch>
                        <a:fillRect/>
                      </a:stretch>
                    </p:blipFill>
                    <p:spPr>
                      <a:xfrm>
                        <a:off x="3641725" y="3541713"/>
                        <a:ext cx="3963988" cy="903287"/>
                      </a:xfrm>
                      <a:prstGeom prst="rect">
                        <a:avLst/>
                      </a:prstGeom>
                    </p:spPr>
                  </p:pic>
                </p:oleObj>
              </mc:Fallback>
            </mc:AlternateContent>
          </a:graphicData>
        </a:graphic>
      </p:graphicFrame>
      <p:sp>
        <p:nvSpPr>
          <p:cNvPr id="11" name="矩形 10"/>
          <p:cNvSpPr/>
          <p:nvPr/>
        </p:nvSpPr>
        <p:spPr>
          <a:xfrm>
            <a:off x="1913221" y="3843746"/>
            <a:ext cx="1210588" cy="400110"/>
          </a:xfrm>
          <a:prstGeom prst="rect">
            <a:avLst/>
          </a:prstGeom>
        </p:spPr>
        <p:txBody>
          <a:bodyPr wrap="none">
            <a:spAutoFit/>
          </a:bodyPr>
          <a:lstStyle/>
          <a:p>
            <a:r>
              <a:rPr lang="zh-CN" altLang="en-US" sz="2000" dirty="0"/>
              <a:t>岭回归：</a:t>
            </a:r>
          </a:p>
        </p:txBody>
      </p:sp>
      <p:graphicFrame>
        <p:nvGraphicFramePr>
          <p:cNvPr id="12" name="对象 11"/>
          <p:cNvGraphicFramePr>
            <a:graphicFrameLocks noChangeAspect="1"/>
          </p:cNvGraphicFramePr>
          <p:nvPr>
            <p:extLst>
              <p:ext uri="{D42A27DB-BD31-4B8C-83A1-F6EECF244321}">
                <p14:modId xmlns:p14="http://schemas.microsoft.com/office/powerpoint/2010/main" val="2853715620"/>
              </p:ext>
            </p:extLst>
          </p:nvPr>
        </p:nvGraphicFramePr>
        <p:xfrm>
          <a:off x="3627438" y="4694238"/>
          <a:ext cx="4154487" cy="941387"/>
        </p:xfrm>
        <a:graphic>
          <a:graphicData uri="http://schemas.openxmlformats.org/presentationml/2006/ole">
            <mc:AlternateContent xmlns:mc="http://schemas.openxmlformats.org/markup-compatibility/2006">
              <mc:Choice xmlns:v="urn:schemas-microsoft-com:vml" Requires="v">
                <p:oleObj name="Equation" r:id="rId6" imgW="1904760" imgH="431640" progId="Equation.DSMT4">
                  <p:embed/>
                </p:oleObj>
              </mc:Choice>
              <mc:Fallback>
                <p:oleObj name="Equation" r:id="rId6" imgW="1904760" imgH="431640" progId="Equation.DSMT4">
                  <p:embed/>
                  <p:pic>
                    <p:nvPicPr>
                      <p:cNvPr id="8" name="对象 7"/>
                      <p:cNvPicPr/>
                      <p:nvPr/>
                    </p:nvPicPr>
                    <p:blipFill>
                      <a:blip r:embed="rId7"/>
                      <a:stretch>
                        <a:fillRect/>
                      </a:stretch>
                    </p:blipFill>
                    <p:spPr>
                      <a:xfrm>
                        <a:off x="3627438" y="4694238"/>
                        <a:ext cx="4154487" cy="941387"/>
                      </a:xfrm>
                      <a:prstGeom prst="rect">
                        <a:avLst/>
                      </a:prstGeom>
                    </p:spPr>
                  </p:pic>
                </p:oleObj>
              </mc:Fallback>
            </mc:AlternateContent>
          </a:graphicData>
        </a:graphic>
      </p:graphicFrame>
      <p:sp>
        <p:nvSpPr>
          <p:cNvPr id="13" name="矩形 12"/>
          <p:cNvSpPr/>
          <p:nvPr/>
        </p:nvSpPr>
        <p:spPr>
          <a:xfrm>
            <a:off x="1742501" y="4976239"/>
            <a:ext cx="1552028" cy="400110"/>
          </a:xfrm>
          <a:prstGeom prst="rect">
            <a:avLst/>
          </a:prstGeom>
        </p:spPr>
        <p:txBody>
          <a:bodyPr wrap="none">
            <a:spAutoFit/>
          </a:bodyPr>
          <a:lstStyle/>
          <a:p>
            <a:r>
              <a:rPr lang="en-US" altLang="zh-CN" sz="2000" dirty="0">
                <a:latin typeface="Times New Roman" panose="02020603050405020304" pitchFamily="18" charset="0"/>
                <a:cs typeface="Times New Roman" panose="02020603050405020304" pitchFamily="18" charset="0"/>
              </a:rPr>
              <a:t>Lasso</a:t>
            </a:r>
            <a:r>
              <a:rPr lang="zh-CN" altLang="en-US" sz="2000" dirty="0">
                <a:latin typeface="Times New Roman" panose="02020603050405020304" pitchFamily="18" charset="0"/>
                <a:cs typeface="Times New Roman" panose="02020603050405020304" pitchFamily="18" charset="0"/>
              </a:rPr>
              <a:t>回归</a:t>
            </a:r>
            <a:r>
              <a:rPr lang="zh-CN" altLang="en-US" sz="2000" dirty="0"/>
              <a:t>：</a:t>
            </a:r>
          </a:p>
        </p:txBody>
      </p:sp>
      <mc:AlternateContent xmlns:mc="http://schemas.openxmlformats.org/markup-compatibility/2006" xmlns:a14="http://schemas.microsoft.com/office/drawing/2010/main">
        <mc:Choice Requires="a14">
          <p:sp>
            <p:nvSpPr>
              <p:cNvPr id="14" name="矩形 13"/>
              <p:cNvSpPr/>
              <p:nvPr/>
            </p:nvSpPr>
            <p:spPr>
              <a:xfrm>
                <a:off x="6167211" y="5880263"/>
                <a:ext cx="389658"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𝜆</m:t>
                      </m:r>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6167211" y="5880263"/>
                <a:ext cx="389658" cy="415498"/>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71254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35</a:t>
            </a:fld>
            <a:endParaRPr lang="zh-CN" altLang="en-US"/>
          </a:p>
        </p:txBody>
      </p:sp>
      <p:sp>
        <p:nvSpPr>
          <p:cNvPr id="8" name="内容占位符 4"/>
          <p:cNvSpPr>
            <a:spLocks noGrp="1"/>
          </p:cNvSpPr>
          <p:nvPr>
            <p:ph idx="1"/>
          </p:nvPr>
        </p:nvSpPr>
        <p:spPr>
          <a:xfrm>
            <a:off x="550821" y="987425"/>
            <a:ext cx="10644229" cy="5610589"/>
          </a:xfrm>
        </p:spPr>
        <p:txBody>
          <a:bodyPr>
            <a:normAutofit lnSpcReduction="10000"/>
          </a:body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一切为了泛化：集成算法</a:t>
            </a:r>
            <a:endParaRPr lang="en-US" altLang="zh-CN" sz="2600" b="1" dirty="0">
              <a:latin typeface="楷体" panose="02010609060101010101" pitchFamily="49" charset="-122"/>
              <a:ea typeface="楷体" panose="02010609060101010101" pitchFamily="49" charset="-122"/>
            </a:endParaRPr>
          </a:p>
          <a:p>
            <a:pPr marL="342900" indent="-342900" defTabSz="1041400">
              <a:lnSpc>
                <a:spcPct val="125000"/>
              </a:lnSpc>
              <a:spcBef>
                <a:spcPct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为了更好预测，机器学习什么事都干得出来，甚至会放弃可解释性</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比如，不用全样本回归（分类），而是对原始样本、特征进行随机抽样，</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次抽样得到回归（分类）结果，求平均（投票）</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这就是所谓“集成算法”，代表性算法为随机森林。</a:t>
            </a:r>
          </a:p>
        </p:txBody>
      </p:sp>
      <p:pic>
        <p:nvPicPr>
          <p:cNvPr id="9" name="内容占位符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926" y="3069769"/>
            <a:ext cx="4656943" cy="2571020"/>
          </a:xfrm>
          <a:prstGeom prst="rect">
            <a:avLst/>
          </a:prstGeom>
        </p:spPr>
      </p:pic>
    </p:spTree>
    <p:extLst>
      <p:ext uri="{BB962C8B-B14F-4D97-AF65-F5344CB8AC3E}">
        <p14:creationId xmlns:p14="http://schemas.microsoft.com/office/powerpoint/2010/main" val="1031882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36</a:t>
            </a:fld>
            <a:endParaRPr lang="zh-CN" altLang="en-US"/>
          </a:p>
        </p:txBody>
      </p:sp>
      <p:sp>
        <p:nvSpPr>
          <p:cNvPr id="7" name="内容占位符 2"/>
          <p:cNvSpPr>
            <a:spLocks noGrp="1"/>
          </p:cNvSpPr>
          <p:nvPr>
            <p:ph idx="1"/>
          </p:nvPr>
        </p:nvSpPr>
        <p:spPr>
          <a:xfrm>
            <a:off x="622826" y="987425"/>
            <a:ext cx="9686199" cy="5472608"/>
          </a:xfrm>
        </p:spPr>
        <p:txBody>
          <a:bodyPr>
            <a:normAutofit fontScale="92500" lnSpcReduction="20000"/>
          </a:body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一切为了泛化：深度学习</a:t>
            </a:r>
            <a:endParaRPr lang="en-US" altLang="zh-CN" sz="2600" b="1" dirty="0">
              <a:latin typeface="楷体" panose="02010609060101010101" pitchFamily="49" charset="-122"/>
              <a:ea typeface="楷体" panose="02010609060101010101" pitchFamily="49" charset="-122"/>
            </a:endParaRPr>
          </a:p>
          <a:p>
            <a:pPr>
              <a:buSzPct val="150000"/>
            </a:pPr>
            <a:endParaRPr lang="en-US" altLang="zh-CN" sz="2400" b="1" dirty="0"/>
          </a:p>
          <a:p>
            <a:pPr marL="342900" indent="-342900" defTabSz="1041400">
              <a:lnSpc>
                <a:spcPct val="135000"/>
              </a:lnSpc>
              <a:spcBef>
                <a:spcPct val="0"/>
              </a:spcBef>
              <a:buSzPct val="100000"/>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为了提高泛化能力，机器学习算法还可以对算法进行多层嵌套</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35000"/>
              </a:lnSpc>
              <a:spcBef>
                <a:spcPct val="0"/>
              </a:spcBef>
              <a:buSzPct val="100000"/>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此即为所谓深度学习算法，代表性算法为神经网络。</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2200" dirty="0">
              <a:latin typeface="Times New Roman" panose="02020603050405020304" pitchFamily="18" charset="0"/>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916" y="2421724"/>
            <a:ext cx="5527946" cy="3109469"/>
          </a:xfrm>
          <a:prstGeom prst="rect">
            <a:avLst/>
          </a:prstGeom>
        </p:spPr>
      </p:pic>
    </p:spTree>
    <p:extLst>
      <p:ext uri="{BB962C8B-B14F-4D97-AF65-F5344CB8AC3E}">
        <p14:creationId xmlns:p14="http://schemas.microsoft.com/office/powerpoint/2010/main" val="529427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37</a:t>
            </a:fld>
            <a:endParaRPr lang="zh-CN" altLang="en-US"/>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609601" y="1019300"/>
            <a:ext cx="10813976" cy="5338638"/>
          </a:xfrm>
        </p:spPr>
        <p:txBody>
          <a:bodyPr>
            <a:normAutofit/>
          </a:bodyPr>
          <a:lstStyle/>
          <a:p>
            <a:pPr>
              <a:lnSpc>
                <a:spcPct val="160000"/>
              </a:lnSpc>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机器学习主要算法</a:t>
            </a:r>
          </a:p>
          <a:p>
            <a:pPr>
              <a:lnSpc>
                <a:spcPct val="125000"/>
              </a:lnSpc>
              <a:spcBef>
                <a:spcPts val="0"/>
              </a:spcBef>
            </a:pPr>
            <a:endParaRPr lang="en-US" altLang="zh-CN" sz="2400" b="1" dirty="0"/>
          </a:p>
          <a:p>
            <a:pPr marL="342900" indent="-342900" defTabSz="1041400">
              <a:lnSpc>
                <a:spcPct val="125000"/>
              </a:lnSpc>
              <a:spcBef>
                <a:spcPts val="0"/>
              </a:spcBef>
              <a:buSzPct val="100000"/>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经典回归算法：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OLS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回归、岭回归、</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Lasso</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回归</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ts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ts val="0"/>
              </a:spcBef>
              <a:buSzPct val="100000"/>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经典分类算法：</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Logit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回归、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近邻、</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朴素贝叶斯、决策树、支持向量机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ts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ts val="0"/>
              </a:spcBef>
              <a:buSzPct val="100000"/>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集成算法：</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随机森林、梯度下降树、</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XGBoost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ts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ts val="0"/>
              </a:spcBef>
              <a:buSzPct val="100000"/>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深度学习算法：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BP</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神经网络、卷积神经网络、循环神经网络</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ts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ts val="0"/>
              </a:spcBef>
              <a:buSzPct val="100000"/>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无监督学习算法：</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聚类算法、主成分分析算法、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LDA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主题算法</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ts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ts val="0"/>
              </a:spcBef>
              <a:buSzPct val="100000"/>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自然语言处理：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TFIDF</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Word2vec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词嵌入、</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Bert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预处理模型、大语言模型</a:t>
            </a:r>
          </a:p>
        </p:txBody>
      </p:sp>
    </p:spTree>
    <p:extLst>
      <p:ext uri="{BB962C8B-B14F-4D97-AF65-F5344CB8AC3E}">
        <p14:creationId xmlns:p14="http://schemas.microsoft.com/office/powerpoint/2010/main" val="907836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38</a:t>
            </a:fld>
            <a:endParaRPr lang="zh-CN" altLang="en-US"/>
          </a:p>
        </p:txBody>
      </p:sp>
      <p:sp>
        <p:nvSpPr>
          <p:cNvPr id="2" name="矩形 1"/>
          <p:cNvSpPr>
            <a:spLocks noChangeArrowheads="1"/>
          </p:cNvSpPr>
          <p:nvPr/>
        </p:nvSpPr>
        <p:spPr bwMode="auto">
          <a:xfrm>
            <a:off x="550863" y="987425"/>
            <a:ext cx="11029950" cy="364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机器学习实现要点</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主流软件都提供了现成的机器学习算法模型，不用自己去编写</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实现一个机器学习的关键在于获得数据、定义特征（解释变量、</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），即特征工程</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计量经济学使用的一般是结构化数据，机器学习往往应用在非结构化数据当中</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爬虫、解析、清洗数据工作量占到一个</a:t>
            </a:r>
            <a:r>
              <a:rPr lang="en-US" altLang="zh-CN" sz="2000" dirty="0">
                <a:latin typeface="Times New Roman" panose="02020603050405020304" pitchFamily="18" charset="0"/>
                <a:cs typeface="Times New Roman" panose="02020603050405020304" pitchFamily="18" charset="0"/>
              </a:rPr>
              <a:t>Project</a:t>
            </a:r>
            <a:r>
              <a:rPr lang="zh-CN" altLang="en-US" sz="2000" dirty="0">
                <a:latin typeface="Times New Roman" panose="02020603050405020304" pitchFamily="18" charset="0"/>
                <a:cs typeface="Times New Roman" panose="02020603050405020304" pitchFamily="18" charset="0"/>
              </a:rPr>
              <a:t>的</a:t>
            </a:r>
            <a:r>
              <a:rPr lang="en-US" altLang="zh-CN" sz="2000" dirty="0">
                <a:latin typeface="Times New Roman" panose="02020603050405020304" pitchFamily="18" charset="0"/>
                <a:cs typeface="Times New Roman" panose="02020603050405020304" pitchFamily="18" charset="0"/>
              </a:rPr>
              <a:t>95%</a:t>
            </a:r>
          </a:p>
        </p:txBody>
      </p:sp>
    </p:spTree>
    <p:extLst>
      <p:ext uri="{BB962C8B-B14F-4D97-AF65-F5344CB8AC3E}">
        <p14:creationId xmlns:p14="http://schemas.microsoft.com/office/powerpoint/2010/main" val="3356038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39</a:t>
            </a:fld>
            <a:endParaRPr lang="zh-CN" altLang="en-US"/>
          </a:p>
        </p:txBody>
      </p:sp>
      <p:sp>
        <p:nvSpPr>
          <p:cNvPr id="2" name="矩形 1"/>
          <p:cNvSpPr>
            <a:spLocks noChangeArrowheads="1"/>
          </p:cNvSpPr>
          <p:nvPr/>
        </p:nvSpPr>
        <p:spPr bwMode="auto">
          <a:xfrm>
            <a:off x="550863" y="987425"/>
            <a:ext cx="11029950" cy="16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主流编程软件都有现成的机器学习模块可以直接调用</a:t>
            </a:r>
            <a:endParaRPr lang="en-US" altLang="zh-CN" sz="2400" b="1" dirty="0">
              <a:latin typeface="楷体" panose="02010609060101010101" pitchFamily="49" charset="-122"/>
              <a:ea typeface="楷体" panose="02010609060101010101" pitchFamily="49" charset="-122"/>
            </a:endParaRPr>
          </a:p>
          <a:p>
            <a:pPr>
              <a:buSzPct val="150000"/>
            </a:pPr>
            <a:endParaRPr lang="en-US" altLang="zh-CN" sz="2000" dirty="0">
              <a:latin typeface="Times New Roman" panose="02020603050405020304" pitchFamily="18" charset="0"/>
              <a:cs typeface="Times New Roman" panose="02020603050405020304" pitchFamily="18" charset="0"/>
            </a:endParaRPr>
          </a:p>
          <a:p>
            <a:pPr marL="342900" indent="-342900">
              <a:buSzPct val="10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Stata</a:t>
            </a:r>
            <a:r>
              <a:rPr lang="zh-CN" altLang="en-US" sz="2000" dirty="0">
                <a:latin typeface="Times New Roman" panose="02020603050405020304" pitchFamily="18" charset="0"/>
                <a:cs typeface="Times New Roman" panose="02020603050405020304" pitchFamily="18" charset="0"/>
              </a:rPr>
              <a:t>让不懂计量的人跑回归，</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让不懂机器学习的人运用算法</a:t>
            </a:r>
          </a:p>
          <a:p>
            <a:pPr>
              <a:buSzPct val="150000"/>
            </a:pPr>
            <a:endParaRPr lang="zh-CN" altLang="en-US"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911" y="2350856"/>
            <a:ext cx="5715294" cy="4508732"/>
          </a:xfrm>
          <a:prstGeom prst="rect">
            <a:avLst/>
          </a:prstGeom>
        </p:spPr>
      </p:pic>
    </p:spTree>
    <p:extLst>
      <p:ext uri="{BB962C8B-B14F-4D97-AF65-F5344CB8AC3E}">
        <p14:creationId xmlns:p14="http://schemas.microsoft.com/office/powerpoint/2010/main" val="203702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a:t>
            </a:fld>
            <a:endParaRPr lang="zh-CN" altLang="en-US"/>
          </a:p>
        </p:txBody>
      </p:sp>
      <p:sp>
        <p:nvSpPr>
          <p:cNvPr id="2" name="矩形 1"/>
          <p:cNvSpPr>
            <a:spLocks noChangeArrowheads="1"/>
          </p:cNvSpPr>
          <p:nvPr/>
        </p:nvSpPr>
        <p:spPr bwMode="auto">
          <a:xfrm>
            <a:off x="550863" y="987425"/>
            <a:ext cx="1102995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大数据并不是单纯指数据量大</a:t>
            </a:r>
            <a:endParaRPr lang="en-US" altLang="zh-CN" sz="2400" b="1" dirty="0">
              <a:latin typeface="楷体" panose="02010609060101010101" pitchFamily="49" charset="-122"/>
              <a:ea typeface="楷体" panose="02010609060101010101" pitchFamily="49" charset="-122"/>
            </a:endParaRPr>
          </a:p>
          <a:p>
            <a:pPr marL="342900" indent="-342900">
              <a:lnSpc>
                <a:spcPct val="150000"/>
              </a:lnSpc>
              <a:buSzPct val="15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大数据时代，还是</a:t>
            </a:r>
            <a:r>
              <a:rPr lang="zh-CN" altLang="en-US" sz="2000" b="1" dirty="0">
                <a:latin typeface="Times New Roman" panose="02020603050405020304" pitchFamily="18" charset="0"/>
                <a:cs typeface="Times New Roman" panose="02020603050405020304" pitchFamily="18" charset="0"/>
              </a:rPr>
              <a:t>数据化</a:t>
            </a:r>
            <a:r>
              <a:rPr lang="zh-CN" altLang="en-US" sz="2000" dirty="0">
                <a:latin typeface="Times New Roman" panose="02020603050405020304" pitchFamily="18" charset="0"/>
                <a:cs typeface="Times New Roman" panose="02020603050405020304" pitchFamily="18" charset="0"/>
              </a:rPr>
              <a:t>时代</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数据不仅仅是我们传统认知中的</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音频、视频、邮件、文档、图片皆为数据</a:t>
            </a:r>
          </a:p>
          <a:p>
            <a:pPr marL="342900" indent="-342900">
              <a:lnSpc>
                <a:spcPct val="150000"/>
              </a:lnSpc>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defTabSz="1042988" eaLnBrk="1" hangingPunct="1">
              <a:lnSpc>
                <a:spcPct val="150000"/>
              </a:lnSpc>
              <a:spcBef>
                <a:spcPct val="20000"/>
              </a:spcBef>
              <a:buSzPct val="150000"/>
            </a:pPr>
            <a:endParaRPr lang="en-US" altLang="zh-CN" sz="2000" dirty="0">
              <a:latin typeface="Times New Roman" panose="02020603050405020304" pitchFamily="18" charset="0"/>
              <a:cs typeface="Times New Roman" panose="02020603050405020304" pitchFamily="18" charset="0"/>
            </a:endParaRP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pic>
        <p:nvPicPr>
          <p:cNvPr id="9" name="图片 8" descr="3274883dc3f61788316090846c51efc"/>
          <p:cNvPicPr/>
          <p:nvPr/>
        </p:nvPicPr>
        <p:blipFill>
          <a:blip r:embed="rId4"/>
          <a:srcRect l="4094" t="1358" r="-3665" b="-285"/>
          <a:stretch>
            <a:fillRect/>
          </a:stretch>
        </p:blipFill>
        <p:spPr>
          <a:xfrm>
            <a:off x="6071828" y="1728788"/>
            <a:ext cx="5328370" cy="4057431"/>
          </a:xfrm>
          <a:prstGeom prst="rect">
            <a:avLst/>
          </a:prstGeom>
        </p:spPr>
      </p:pic>
    </p:spTree>
    <p:extLst>
      <p:ext uri="{BB962C8B-B14F-4D97-AF65-F5344CB8AC3E}">
        <p14:creationId xmlns:p14="http://schemas.microsoft.com/office/powerpoint/2010/main" val="2678011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40</a:t>
            </a:fld>
            <a:endParaRPr lang="zh-CN" altLang="en-US"/>
          </a:p>
        </p:txBody>
      </p:sp>
      <p:sp>
        <p:nvSpPr>
          <p:cNvPr id="8" name="内容占位符 2">
            <a:extLst>
              <a:ext uri="{FF2B5EF4-FFF2-40B4-BE49-F238E27FC236}">
                <a16:creationId xmlns:a16="http://schemas.microsoft.com/office/drawing/2014/main" id="{1367871C-5313-4D69-B140-034950F82E7A}"/>
              </a:ext>
            </a:extLst>
          </p:cNvPr>
          <p:cNvSpPr>
            <a:spLocks noGrp="1"/>
          </p:cNvSpPr>
          <p:nvPr>
            <p:ph idx="1"/>
          </p:nvPr>
        </p:nvSpPr>
        <p:spPr>
          <a:xfrm>
            <a:off x="534353" y="868363"/>
            <a:ext cx="9624060" cy="4990084"/>
          </a:xfrm>
        </p:spPr>
        <p:txBody>
          <a:bodyPr>
            <a:normAutofit lnSpcReduction="10000"/>
          </a:bodyPr>
          <a:lstStyle/>
          <a:p>
            <a:pPr>
              <a:lnSpc>
                <a:spcPct val="160000"/>
              </a:lnSpc>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调参</a:t>
            </a:r>
            <a:endParaRPr lang="en-US" altLang="zh-CN" sz="2400" b="1" dirty="0">
              <a:latin typeface="楷体" panose="02010609060101010101" pitchFamily="49" charset="-122"/>
              <a:ea typeface="楷体" panose="02010609060101010101" pitchFamily="49" charset="-122"/>
            </a:endParaRPr>
          </a:p>
          <a:p>
            <a:endParaRPr lang="en-US" altLang="zh-CN" sz="2000" dirty="0"/>
          </a:p>
          <a:p>
            <a:r>
              <a:rPr lang="zh-CN" altLang="en-US" sz="2000" dirty="0"/>
              <a:t>通过循环、对比，就能找到泛化能力最强的参数</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zh-CN" altLang="en-US" sz="2000" dirty="0"/>
              <a:t>因为要调参，样本可以拆分成训练集、验证集和测试集</a:t>
            </a:r>
          </a:p>
          <a:p>
            <a:endParaRPr lang="en-US" altLang="zh-CN" sz="2800"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95" y="2430135"/>
            <a:ext cx="11012755" cy="2376165"/>
          </a:xfrm>
          <a:prstGeom prst="rect">
            <a:avLst/>
          </a:prstGeom>
        </p:spPr>
      </p:pic>
    </p:spTree>
    <p:extLst>
      <p:ext uri="{BB962C8B-B14F-4D97-AF65-F5344CB8AC3E}">
        <p14:creationId xmlns:p14="http://schemas.microsoft.com/office/powerpoint/2010/main" val="2892901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41</a:t>
            </a:fld>
            <a:endParaRPr lang="zh-CN" altLang="en-US"/>
          </a:p>
        </p:txBody>
      </p:sp>
      <p:sp>
        <p:nvSpPr>
          <p:cNvPr id="7" name="内容占位符 2"/>
          <p:cNvSpPr>
            <a:spLocks noGrp="1"/>
          </p:cNvSpPr>
          <p:nvPr>
            <p:ph idx="1"/>
          </p:nvPr>
        </p:nvSpPr>
        <p:spPr>
          <a:xfrm>
            <a:off x="534353" y="1071599"/>
            <a:ext cx="9624060" cy="4990084"/>
          </a:xfrm>
        </p:spPr>
        <p:txBody>
          <a:bodyPr>
            <a:noAutofit/>
          </a:bodyPr>
          <a:lstStyle/>
          <a:p>
            <a:pPr>
              <a:lnSpc>
                <a:spcPct val="160000"/>
              </a:lnSpc>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文本数据的向量化表达</a:t>
            </a:r>
            <a:endParaRPr lang="en-US" altLang="zh-CN" sz="2400" b="1" dirty="0">
              <a:latin typeface="楷体" panose="02010609060101010101" pitchFamily="49" charset="-122"/>
              <a:ea typeface="楷体" panose="02010609060101010101" pitchFamily="49" charset="-122"/>
            </a:endParaRPr>
          </a:p>
          <a:p>
            <a:pPr fontAlgn="auto">
              <a:spcBef>
                <a:spcPts val="1800"/>
              </a:spcBef>
              <a:buSzPct val="100000"/>
            </a:pPr>
            <a:r>
              <a:rPr lang="zh-CN" altLang="en-US" sz="2000" dirty="0"/>
              <a:t>例如，原始文本库</a:t>
            </a:r>
            <a:r>
              <a:rPr lang="en-US" altLang="zh-CN" sz="2000" dirty="0"/>
              <a:t>Ψ</a:t>
            </a:r>
            <a:r>
              <a:rPr lang="zh-CN" altLang="en-US" sz="2000" dirty="0"/>
              <a:t>由两条帖子组成。</a:t>
            </a:r>
            <a:endParaRPr lang="en-US" altLang="zh-CN" sz="2000" dirty="0"/>
          </a:p>
          <a:p>
            <a:pPr fontAlgn="auto">
              <a:spcBef>
                <a:spcPts val="1800"/>
              </a:spcBef>
              <a:buSzPct val="100000"/>
            </a:pPr>
            <a:r>
              <a:rPr lang="zh-CN" altLang="en-US" sz="2000" dirty="0"/>
              <a:t>第一条的内容是“明天涨停。后天涨停没戏。” </a:t>
            </a:r>
            <a:endParaRPr lang="en-US" altLang="zh-CN" sz="2000" dirty="0"/>
          </a:p>
          <a:p>
            <a:pPr fontAlgn="auto">
              <a:spcBef>
                <a:spcPts val="1800"/>
              </a:spcBef>
              <a:buSzPct val="100000"/>
            </a:pPr>
            <a:r>
              <a:rPr lang="zh-CN" altLang="en-US" sz="2000" dirty="0"/>
              <a:t>第二条是“玛丽有个小绵羊。</a:t>
            </a:r>
            <a:endParaRPr lang="en-US" altLang="zh-CN" sz="2000" dirty="0"/>
          </a:p>
          <a:p>
            <a:pPr fontAlgn="auto">
              <a:spcBef>
                <a:spcPts val="1800"/>
              </a:spcBef>
              <a:buSzPct val="100000"/>
            </a:pPr>
            <a:r>
              <a:rPr lang="zh-CN" altLang="en-US" sz="2000" dirty="0"/>
              <a:t>分词后得 “明天、涨停、后天、没戏、玛丽、有、个、小、绵羊”九个不同词语，即𝑁</a:t>
            </a:r>
            <a:r>
              <a:rPr lang="en-US" altLang="zh-CN" sz="2000" dirty="0"/>
              <a:t>=9</a:t>
            </a:r>
            <a:r>
              <a:rPr lang="zh-CN" altLang="en-US" sz="2000" dirty="0"/>
              <a:t>。用独热法则“明天”用向量</a:t>
            </a:r>
            <a:r>
              <a:rPr lang="en-US" altLang="zh-CN" sz="2000" dirty="0"/>
              <a:t>[1,0,0,0,0,0,0,0,0]</a:t>
            </a:r>
            <a:r>
              <a:rPr lang="zh-CN" altLang="en-US" sz="2000" dirty="0"/>
              <a:t>表示，“涨停”为</a:t>
            </a:r>
            <a:r>
              <a:rPr lang="en-US" altLang="zh-CN" sz="2000" dirty="0"/>
              <a:t>[0,1,0,0, 0,0,0,0,0]</a:t>
            </a:r>
            <a:r>
              <a:rPr lang="zh-CN" altLang="en-US" sz="2000" dirty="0"/>
              <a:t>，以此类推。</a:t>
            </a:r>
            <a:endParaRPr lang="en-US" altLang="zh-CN" sz="2000" dirty="0"/>
          </a:p>
          <a:p>
            <a:pPr fontAlgn="auto">
              <a:spcBef>
                <a:spcPts val="1800"/>
              </a:spcBef>
              <a:buSzPct val="100000"/>
            </a:pPr>
            <a:r>
              <a:rPr lang="zh-CN" altLang="en-US" sz="2000" dirty="0"/>
              <a:t>于是第一个帖子可用向量</a:t>
            </a:r>
            <a:r>
              <a:rPr lang="en-US" altLang="zh-CN" sz="2000" dirty="0"/>
              <a:t>[1,2,1,1,0,0,0,0,0]</a:t>
            </a:r>
            <a:r>
              <a:rPr lang="zh-CN" altLang="en-US" sz="2000" dirty="0"/>
              <a:t>表示</a:t>
            </a:r>
            <a:r>
              <a:rPr lang="en-US" altLang="zh-CN" sz="2000" dirty="0"/>
              <a:t>,</a:t>
            </a:r>
            <a:r>
              <a:rPr lang="zh-CN" altLang="en-US" sz="2000" dirty="0"/>
              <a:t>第二个帖子即</a:t>
            </a:r>
            <a:r>
              <a:rPr lang="en-US" altLang="zh-CN" sz="2000" dirty="0"/>
              <a:t>[0,0,0,0,1,1,1,1,1]</a:t>
            </a:r>
            <a:r>
              <a:rPr lang="zh-CN" altLang="en-US" sz="2000" dirty="0"/>
              <a:t>。 </a:t>
            </a:r>
            <a:endParaRPr lang="en-US" altLang="zh-CN" sz="2000" dirty="0"/>
          </a:p>
          <a:p>
            <a:pPr fontAlgn="auto">
              <a:spcBef>
                <a:spcPts val="1800"/>
              </a:spcBef>
              <a:buSzPct val="100000"/>
            </a:pPr>
            <a:r>
              <a:rPr lang="zh-CN" altLang="en-US" sz="2000" dirty="0"/>
              <a:t>维度灾难</a:t>
            </a:r>
          </a:p>
        </p:txBody>
      </p:sp>
    </p:spTree>
    <p:extLst>
      <p:ext uri="{BB962C8B-B14F-4D97-AF65-F5344CB8AC3E}">
        <p14:creationId xmlns:p14="http://schemas.microsoft.com/office/powerpoint/2010/main" val="2645558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zh-CN" sz="3600" b="1" dirty="0">
                <a:solidFill>
                  <a:srgbClr val="7C1D20"/>
                </a:solidFill>
                <a:latin typeface="Times New Roman" panose="02020603050405020304" pitchFamily="18" charset="0"/>
                <a:ea typeface="华文中宋" panose="02010600040101010101" pitchFamily="2" charset="-122"/>
              </a:rPr>
              <a:t>机器学习的</a:t>
            </a:r>
            <a:r>
              <a:rPr lang="zh-CN" altLang="en-US" sz="3600" b="1" dirty="0">
                <a:solidFill>
                  <a:srgbClr val="7C1D20"/>
                </a:solidFill>
                <a:latin typeface="Times New Roman" panose="02020603050405020304" pitchFamily="18" charset="0"/>
                <a:ea typeface="华文中宋" panose="02010600040101010101" pitchFamily="2" charset="-122"/>
              </a:rPr>
              <a:t>基本</a:t>
            </a:r>
            <a:r>
              <a:rPr lang="zh-CN" altLang="zh-CN" sz="3600" b="1" dirty="0">
                <a:solidFill>
                  <a:srgbClr val="7C1D20"/>
                </a:solidFill>
                <a:latin typeface="Times New Roman" panose="02020603050405020304" pitchFamily="18" charset="0"/>
                <a:ea typeface="华文中宋" panose="02010600040101010101" pitchFamily="2" charset="-122"/>
              </a:rPr>
              <a:t>原理</a:t>
            </a:r>
            <a:endPar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42</a:t>
            </a:fld>
            <a:endParaRPr lang="zh-CN" altLang="en-US"/>
          </a:p>
        </p:txBody>
      </p:sp>
      <p:sp>
        <p:nvSpPr>
          <p:cNvPr id="7" name="内容占位符 2"/>
          <p:cNvSpPr>
            <a:spLocks noGrp="1"/>
          </p:cNvSpPr>
          <p:nvPr>
            <p:ph idx="1"/>
          </p:nvPr>
        </p:nvSpPr>
        <p:spPr>
          <a:xfrm>
            <a:off x="534353" y="868363"/>
            <a:ext cx="9624060" cy="4990084"/>
          </a:xfrm>
        </p:spPr>
        <p:txBody>
          <a:bodyPr>
            <a:noAutofit/>
          </a:bodyPr>
          <a:lstStyle/>
          <a:p>
            <a:pPr>
              <a:lnSpc>
                <a:spcPct val="160000"/>
              </a:lnSpc>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图像数据的向量化表达</a:t>
            </a:r>
            <a:endParaRPr lang="en-US" altLang="zh-CN" sz="2400" b="1" dirty="0">
              <a:latin typeface="楷体" panose="02010609060101010101" pitchFamily="49" charset="-122"/>
              <a:ea typeface="楷体" panose="02010609060101010101" pitchFamily="49" charset="-122"/>
            </a:endParaRPr>
          </a:p>
          <a:p>
            <a:pPr>
              <a:buSzPct val="100000"/>
            </a:pPr>
            <a:r>
              <a:rPr lang="zh-CN" altLang="en-US" sz="2000" dirty="0"/>
              <a:t>像素转换成一个矩阵，进而再转换成一个向量</a:t>
            </a: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399" y="1998188"/>
            <a:ext cx="1944216" cy="469457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5263" y="1976549"/>
            <a:ext cx="1944216" cy="4737848"/>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6510" y="1954912"/>
            <a:ext cx="1880246" cy="4737847"/>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5281" y="2012270"/>
            <a:ext cx="1880246" cy="4714932"/>
          </a:xfrm>
          <a:prstGeom prst="rect">
            <a:avLst/>
          </a:prstGeom>
        </p:spPr>
      </p:pic>
    </p:spTree>
    <p:extLst>
      <p:ext uri="{BB962C8B-B14F-4D97-AF65-F5344CB8AC3E}">
        <p14:creationId xmlns:p14="http://schemas.microsoft.com/office/powerpoint/2010/main" val="3607899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43</a:t>
            </a:fld>
            <a:endParaRPr lang="zh-CN" altLang="en-US"/>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457200" indent="-457200" eaLnBrk="1" hangingPunct="1">
              <a:lnSpc>
                <a:spcPct val="150000"/>
              </a:lnSpc>
              <a:spcBef>
                <a:spcPct val="20000"/>
              </a:spcBef>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机器学习应用</a:t>
            </a:r>
            <a:endParaRPr lang="en-US" altLang="zh-CN"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65097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rPr>
              <a:t>机器学习应用与启示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44</a:t>
            </a:fld>
            <a:endParaRPr lang="zh-CN" altLang="en-US"/>
          </a:p>
        </p:txBody>
      </p:sp>
      <p:sp>
        <p:nvSpPr>
          <p:cNvPr id="2" name="矩形 1"/>
          <p:cNvSpPr>
            <a:spLocks noChangeArrowheads="1"/>
          </p:cNvSpPr>
          <p:nvPr/>
        </p:nvSpPr>
        <p:spPr bwMode="auto">
          <a:xfrm>
            <a:off x="550863" y="987425"/>
            <a:ext cx="11029950" cy="518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机器学习的优势</a:t>
            </a:r>
          </a:p>
          <a:p>
            <a:pPr>
              <a:buSzPct val="150000"/>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处理高维数据，筛选变量（识别混淆变量，挑选工具变量）</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处理非结构化数据</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处理非线性关系</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注重检验泛化性能（预测准确性）</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异质性估计</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数据驱动（模型设定）</a:t>
            </a:r>
          </a:p>
        </p:txBody>
      </p:sp>
    </p:spTree>
    <p:extLst>
      <p:ext uri="{BB962C8B-B14F-4D97-AF65-F5344CB8AC3E}">
        <p14:creationId xmlns:p14="http://schemas.microsoft.com/office/powerpoint/2010/main" val="4252812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机器学习应用与启示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45</a:t>
            </a:fld>
            <a:endParaRPr lang="zh-CN" altLang="en-US"/>
          </a:p>
        </p:txBody>
      </p:sp>
      <p:sp>
        <p:nvSpPr>
          <p:cNvPr id="2" name="矩形 1"/>
          <p:cNvSpPr>
            <a:spLocks noChangeArrowheads="1"/>
          </p:cNvSpPr>
          <p:nvPr/>
        </p:nvSpPr>
        <p:spPr bwMode="auto">
          <a:xfrm>
            <a:off x="550863" y="987425"/>
            <a:ext cx="11029950" cy="55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机器学习的商业应用</a:t>
            </a:r>
          </a:p>
          <a:p>
            <a:pPr marL="342900" indent="-342900">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数据挖掘</a:t>
            </a: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计算机视觉</a:t>
            </a: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自然语言处理</a:t>
            </a: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生物特征识别</a:t>
            </a: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搜索引擎</a:t>
            </a: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医学诊断</a:t>
            </a: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检测信用卡欺诈</a:t>
            </a: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证券市场分析</a:t>
            </a:r>
          </a:p>
          <a:p>
            <a:pPr marL="342900" indent="-342900">
              <a:lnSpc>
                <a:spcPct val="125000"/>
              </a:lnSpc>
              <a:buSzPct val="10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DNA</a:t>
            </a:r>
            <a:r>
              <a:rPr lang="zh-CN" altLang="en-US" sz="2000" dirty="0">
                <a:latin typeface="Times New Roman" panose="02020603050405020304" pitchFamily="18" charset="0"/>
                <a:cs typeface="Times New Roman" panose="02020603050405020304" pitchFamily="18" charset="0"/>
              </a:rPr>
              <a:t>序列测序</a:t>
            </a: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语音和手写识别</a:t>
            </a: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战略游戏</a:t>
            </a: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机器人</a:t>
            </a:r>
          </a:p>
        </p:txBody>
      </p:sp>
    </p:spTree>
    <p:extLst>
      <p:ext uri="{BB962C8B-B14F-4D97-AF65-F5344CB8AC3E}">
        <p14:creationId xmlns:p14="http://schemas.microsoft.com/office/powerpoint/2010/main" val="2315871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rPr>
              <a:t>机器学习应用与启示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46</a:t>
            </a:fld>
            <a:endParaRPr lang="zh-CN" altLang="en-US"/>
          </a:p>
        </p:txBody>
      </p:sp>
      <p:sp>
        <p:nvSpPr>
          <p:cNvPr id="2" name="矩形 1"/>
          <p:cNvSpPr>
            <a:spLocks noChangeArrowheads="1"/>
          </p:cNvSpPr>
          <p:nvPr/>
        </p:nvSpPr>
        <p:spPr bwMode="auto">
          <a:xfrm>
            <a:off x="550863" y="987425"/>
            <a:ext cx="11029950" cy="28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机器学习的学术应用</a:t>
            </a:r>
          </a:p>
          <a:p>
            <a:pPr marL="342900" indent="-342900">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预测：</a:t>
            </a:r>
            <a:r>
              <a:rPr lang="zh-CN" altLang="en-US" sz="2000" dirty="0">
                <a:latin typeface="Times New Roman" panose="02020603050405020304" pitchFamily="18" charset="0"/>
                <a:cs typeface="Times New Roman" panose="02020603050405020304" pitchFamily="18" charset="0"/>
              </a:rPr>
              <a:t>公司破产概率、经济是否衰退</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数据生成：</a:t>
            </a:r>
            <a:r>
              <a:rPr lang="zh-CN" altLang="en-US" sz="2000" dirty="0">
                <a:latin typeface="Times New Roman" panose="02020603050405020304" pitchFamily="18" charset="0"/>
                <a:cs typeface="Times New Roman" panose="02020603050405020304" pitchFamily="18" charset="0"/>
              </a:rPr>
              <a:t>文本中的情绪、从姓名推测性别</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因果识别：</a:t>
            </a:r>
            <a:r>
              <a:rPr lang="zh-CN" altLang="en-US" sz="2000" dirty="0">
                <a:latin typeface="Times New Roman" panose="02020603050405020304" pitchFamily="18" charset="0"/>
                <a:cs typeface="Times New Roman" panose="02020603050405020304" pitchFamily="18" charset="0"/>
              </a:rPr>
              <a:t>构造反事实结果、异质性检验</a:t>
            </a:r>
          </a:p>
        </p:txBody>
      </p:sp>
    </p:spTree>
    <p:extLst>
      <p:ext uri="{BB962C8B-B14F-4D97-AF65-F5344CB8AC3E}">
        <p14:creationId xmlns:p14="http://schemas.microsoft.com/office/powerpoint/2010/main" val="1527140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47</a:t>
            </a:fld>
            <a:endParaRPr lang="zh-CN" altLang="en-US"/>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410801" y="892061"/>
            <a:ext cx="10813976" cy="5338638"/>
          </a:xfrm>
        </p:spPr>
        <p:txBody>
          <a:bodyPr>
            <a:normAutofit/>
          </a:bodyPr>
          <a:lstStyle/>
          <a:p>
            <a:pPr>
              <a:lnSpc>
                <a:spcPct val="160000"/>
              </a:lnSpc>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我为什么要学习</a:t>
            </a:r>
            <a:r>
              <a:rPr lang="en-US" altLang="zh-CN" sz="2400" b="1" dirty="0">
                <a:latin typeface="Times New Roman" panose="02020603050405020304" pitchFamily="18" charset="0"/>
                <a:ea typeface="楷体" panose="02010609060101010101" pitchFamily="49" charset="-122"/>
              </a:rPr>
              <a:t>Python</a:t>
            </a:r>
            <a:r>
              <a:rPr lang="zh-CN" altLang="en-US" sz="2400" b="1" dirty="0">
                <a:latin typeface="Times New Roman" panose="02020603050405020304" pitchFamily="18" charset="0"/>
                <a:ea typeface="楷体" panose="02010609060101010101" pitchFamily="49" charset="-122"/>
              </a:rPr>
              <a:t>和机器学习</a:t>
            </a:r>
            <a:endParaRPr lang="en-US" altLang="zh-CN" sz="2400" b="1" dirty="0">
              <a:latin typeface="Times New Roman" panose="02020603050405020304" pitchFamily="18" charset="0"/>
              <a:ea typeface="楷体" panose="02010609060101010101" pitchFamily="49" charset="-122"/>
            </a:endParaRPr>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2015-2017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北京大学数字金融研究研究中心博士后</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2017</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年入职上海财经大学，决心转型到大数据与机器学习方向</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2405" y="2994214"/>
            <a:ext cx="4170551" cy="2910242"/>
          </a:xfrm>
          <a:prstGeom prst="rect">
            <a:avLst/>
          </a:prstGeom>
        </p:spPr>
      </p:pic>
      <p:sp>
        <p:nvSpPr>
          <p:cNvPr id="8" name="矩形 7"/>
          <p:cNvSpPr/>
          <p:nvPr/>
        </p:nvSpPr>
        <p:spPr>
          <a:xfrm>
            <a:off x="766836" y="6008024"/>
            <a:ext cx="9266692" cy="338554"/>
          </a:xfrm>
          <a:prstGeom prst="rect">
            <a:avLst/>
          </a:prstGeom>
        </p:spPr>
        <p:txBody>
          <a:bodyPr wrap="square">
            <a:spAutoFit/>
          </a:bodyPr>
          <a:lstStyle/>
          <a:p>
            <a:r>
              <a:rPr lang="zh-CN" altLang="zh-CN" sz="1600" b="1" u="sng"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郭峰</a:t>
            </a:r>
            <a:r>
              <a:rPr lang="zh-CN"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、徐铮辉，《地方政府姿态与城投债的发行数量与风险溢价》，</a:t>
            </a:r>
            <a:r>
              <a:rPr lang="zh-CN" altLang="zh-CN" sz="1600" b="1"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《财经研究》</a:t>
            </a:r>
            <a:r>
              <a:rPr lang="zh-CN"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2019</a:t>
            </a:r>
            <a:r>
              <a:rPr lang="zh-CN"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年第</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12</a:t>
            </a:r>
            <a:r>
              <a:rPr lang="zh-CN"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期。</a:t>
            </a:r>
            <a:endParaRPr lang="zh-CN" altLang="en-US" sz="1600" dirty="0"/>
          </a:p>
        </p:txBody>
      </p:sp>
    </p:spTree>
    <p:extLst>
      <p:ext uri="{BB962C8B-B14F-4D97-AF65-F5344CB8AC3E}">
        <p14:creationId xmlns:p14="http://schemas.microsoft.com/office/powerpoint/2010/main" val="1152006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48</a:t>
            </a:fld>
            <a:endParaRPr lang="zh-CN" altLang="en-US"/>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381074" y="1097087"/>
            <a:ext cx="10813976" cy="5338638"/>
          </a:xfrm>
        </p:spPr>
        <p:txBody>
          <a:bodyPr>
            <a:normAutofit/>
          </a:bodyPr>
          <a:lstStyle/>
          <a:p>
            <a:pPr>
              <a:lnSpc>
                <a:spcPct val="160000"/>
              </a:lnSpc>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我是如何学习</a:t>
            </a:r>
            <a:r>
              <a:rPr lang="en-US" altLang="zh-CN" sz="2400" b="1" dirty="0">
                <a:latin typeface="Times New Roman" panose="02020603050405020304" pitchFamily="18" charset="0"/>
                <a:ea typeface="楷体" panose="02010609060101010101" pitchFamily="49" charset="-122"/>
              </a:rPr>
              <a:t>Python</a:t>
            </a:r>
            <a:r>
              <a:rPr lang="zh-CN" altLang="en-US" sz="2400" b="1" dirty="0">
                <a:latin typeface="Times New Roman" panose="02020603050405020304" pitchFamily="18" charset="0"/>
                <a:ea typeface="楷体" panose="02010609060101010101" pitchFamily="49" charset="-122"/>
              </a:rPr>
              <a:t>和机器学习的</a:t>
            </a:r>
            <a:endParaRPr lang="en-US" altLang="zh-CN" sz="2400" b="1" dirty="0">
              <a:latin typeface="Times New Roman" panose="02020603050405020304" pitchFamily="18" charset="0"/>
              <a:ea typeface="楷体" panose="02010609060101010101" pitchFamily="49" charset="-122"/>
            </a:endParaRPr>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34" y="2191525"/>
            <a:ext cx="4346037" cy="3414064"/>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5371" y="2191525"/>
            <a:ext cx="5668970" cy="3254409"/>
          </a:xfrm>
          <a:prstGeom prst="rect">
            <a:avLst/>
          </a:prstGeom>
        </p:spPr>
      </p:pic>
    </p:spTree>
    <p:extLst>
      <p:ext uri="{BB962C8B-B14F-4D97-AF65-F5344CB8AC3E}">
        <p14:creationId xmlns:p14="http://schemas.microsoft.com/office/powerpoint/2010/main" val="3865126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49</a:t>
            </a:fld>
            <a:endParaRPr lang="zh-CN" altLang="en-US"/>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381074" y="1097087"/>
            <a:ext cx="10813976" cy="5338638"/>
          </a:xfrm>
        </p:spPr>
        <p:txBody>
          <a:bodyPr>
            <a:normAutofit/>
          </a:bodyPr>
          <a:lstStyle/>
          <a:p>
            <a:pPr>
              <a:lnSpc>
                <a:spcPct val="160000"/>
              </a:lnSpc>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我是如何学习</a:t>
            </a:r>
            <a:r>
              <a:rPr lang="en-US" altLang="zh-CN" sz="2400" b="1" dirty="0">
                <a:latin typeface="Times New Roman" panose="02020603050405020304" pitchFamily="18" charset="0"/>
                <a:ea typeface="楷体" panose="02010609060101010101" pitchFamily="49" charset="-122"/>
              </a:rPr>
              <a:t>Python</a:t>
            </a:r>
            <a:r>
              <a:rPr lang="zh-CN" altLang="en-US" sz="2400" b="1" dirty="0">
                <a:latin typeface="Times New Roman" panose="02020603050405020304" pitchFamily="18" charset="0"/>
                <a:ea typeface="楷体" panose="02010609060101010101" pitchFamily="49" charset="-122"/>
              </a:rPr>
              <a:t>和机器学习的</a:t>
            </a:r>
            <a:endParaRPr lang="en-US" altLang="zh-CN" sz="2400" b="1" dirty="0">
              <a:latin typeface="Times New Roman" panose="02020603050405020304" pitchFamily="18" charset="0"/>
              <a:ea typeface="楷体" panose="02010609060101010101" pitchFamily="49" charset="-122"/>
            </a:endParaRPr>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21" y="1989694"/>
            <a:ext cx="4476208" cy="330698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156" y="1845684"/>
            <a:ext cx="5221767" cy="3450995"/>
          </a:xfrm>
          <a:prstGeom prst="rect">
            <a:avLst/>
          </a:prstGeom>
        </p:spPr>
      </p:pic>
    </p:spTree>
    <p:extLst>
      <p:ext uri="{BB962C8B-B14F-4D97-AF65-F5344CB8AC3E}">
        <p14:creationId xmlns:p14="http://schemas.microsoft.com/office/powerpoint/2010/main" val="363071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a:t>
            </a:fld>
            <a:endParaRPr lang="zh-CN" altLang="en-US"/>
          </a:p>
        </p:txBody>
      </p:sp>
      <p:sp>
        <p:nvSpPr>
          <p:cNvPr id="2" name="矩形 1"/>
          <p:cNvSpPr>
            <a:spLocks noChangeArrowheads="1"/>
          </p:cNvSpPr>
          <p:nvPr/>
        </p:nvSpPr>
        <p:spPr bwMode="auto">
          <a:xfrm>
            <a:off x="550862" y="987424"/>
            <a:ext cx="10644187" cy="489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大数据的几个特征</a:t>
            </a:r>
            <a:endParaRPr lang="en-US" altLang="zh-CN" sz="2400" b="1" dirty="0">
              <a:latin typeface="楷体" panose="02010609060101010101" pitchFamily="49" charset="-122"/>
              <a:ea typeface="楷体" panose="02010609060101010101" pitchFamily="49" charset="-122"/>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数据容量大（</a:t>
            </a:r>
            <a:r>
              <a:rPr lang="en-US" altLang="zh-CN" sz="2000" b="1" dirty="0">
                <a:latin typeface="Times New Roman" panose="02020603050405020304" pitchFamily="18" charset="0"/>
                <a:cs typeface="Times New Roman" panose="02020603050405020304" pitchFamily="18" charset="0"/>
              </a:rPr>
              <a:t>Volume</a:t>
            </a:r>
            <a:r>
              <a:rPr lang="zh-CN" altLang="en-US" sz="2000" b="1"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从</a:t>
            </a:r>
            <a:r>
              <a:rPr lang="en-US" altLang="zh-CN" sz="2000" dirty="0">
                <a:latin typeface="Times New Roman" panose="02020603050405020304" pitchFamily="18" charset="0"/>
                <a:cs typeface="Times New Roman" panose="02020603050405020304" pitchFamily="18" charset="0"/>
              </a:rPr>
              <a:t>TB</a:t>
            </a:r>
            <a:r>
              <a:rPr lang="zh-CN" altLang="en-US" sz="2000" dirty="0">
                <a:latin typeface="Times New Roman" panose="02020603050405020304" pitchFamily="18" charset="0"/>
                <a:cs typeface="Times New Roman" panose="02020603050405020304" pitchFamily="18" charset="0"/>
              </a:rPr>
              <a:t>级别跃升到</a:t>
            </a:r>
            <a:r>
              <a:rPr lang="en-US" altLang="zh-CN" sz="2000" dirty="0">
                <a:latin typeface="Times New Roman" panose="02020603050405020304" pitchFamily="18" charset="0"/>
                <a:cs typeface="Times New Roman" panose="02020603050405020304" pitchFamily="18" charset="0"/>
              </a:rPr>
              <a:t>PB</a:t>
            </a:r>
            <a:r>
              <a:rPr lang="zh-CN" altLang="en-US" sz="2000" dirty="0">
                <a:latin typeface="Times New Roman" panose="02020603050405020304" pitchFamily="18" charset="0"/>
                <a:cs typeface="Times New Roman" panose="02020603050405020304" pitchFamily="18" charset="0"/>
              </a:rPr>
              <a:t>级别。</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数据类型繁多（</a:t>
            </a:r>
            <a:r>
              <a:rPr lang="en-US" altLang="zh-CN" sz="2000" b="1" dirty="0">
                <a:latin typeface="Times New Roman" panose="02020603050405020304" pitchFamily="18" charset="0"/>
                <a:cs typeface="Times New Roman" panose="02020603050405020304" pitchFamily="18" charset="0"/>
              </a:rPr>
              <a:t>Variety</a:t>
            </a:r>
            <a:r>
              <a:rPr lang="zh-CN" altLang="en-US" sz="2000" b="1"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非结构化数据越来越多，包括网络日志、音频、视频、图片、地理位置信息等，这些多类型的数据对数据处理能力提出了更高要求。</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价值密度低（</a:t>
            </a:r>
            <a:r>
              <a:rPr lang="en-US" altLang="zh-CN" sz="2000" b="1" dirty="0">
                <a:latin typeface="Times New Roman" panose="02020603050405020304" pitchFamily="18" charset="0"/>
                <a:cs typeface="Times New Roman" panose="02020603050405020304" pitchFamily="18" charset="0"/>
              </a:rPr>
              <a:t>Value</a:t>
            </a:r>
            <a:r>
              <a:rPr lang="zh-CN" altLang="en-US" sz="2000" b="1" dirty="0">
                <a:latin typeface="Times New Roman" panose="02020603050405020304" pitchFamily="18" charset="0"/>
                <a:cs typeface="Times New Roman" panose="02020603050405020304" pitchFamily="18" charset="0"/>
              </a:rPr>
              <a:t>，</a:t>
            </a:r>
            <a:r>
              <a:rPr lang="en-US" altLang="zh-CN" sz="2000" b="1" dirty="0">
                <a:latin typeface="Times New Roman" panose="02020603050405020304" pitchFamily="18" charset="0"/>
                <a:cs typeface="Times New Roman" panose="02020603050405020304" pitchFamily="18" charset="0"/>
              </a:rPr>
              <a:t>Veracity</a:t>
            </a:r>
            <a:r>
              <a:rPr lang="zh-CN" altLang="en-US" sz="2000" b="1"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价值密度的高低与数据总量的大小成反比。以视频为例，一部</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小时的视频，在连续不间断的监控中，有用数据可能仅有一二秒。</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处理速度快（</a:t>
            </a:r>
            <a:r>
              <a:rPr lang="en-US" altLang="zh-CN" sz="2000" b="1" dirty="0">
                <a:latin typeface="Times New Roman" panose="02020603050405020304" pitchFamily="18" charset="0"/>
                <a:cs typeface="Times New Roman" panose="02020603050405020304" pitchFamily="18" charset="0"/>
              </a:rPr>
              <a:t>Velocity</a:t>
            </a:r>
            <a:r>
              <a:rPr lang="zh-CN" altLang="en-US" sz="2000" b="1"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这是大数据区分于传统数据挖掘的最显著特征之一，在海量的数据面前，处理数据的效率就是企业的生命。</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537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50</a:t>
            </a:fld>
            <a:endParaRPr lang="zh-CN" altLang="en-US"/>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381074" y="1097087"/>
            <a:ext cx="10813976" cy="5338638"/>
          </a:xfrm>
        </p:spPr>
        <p:txBody>
          <a:bodyPr>
            <a:normAutofit/>
          </a:bodyPr>
          <a:lstStyle/>
          <a:p>
            <a:pPr>
              <a:lnSpc>
                <a:spcPct val="160000"/>
              </a:lnSpc>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我是如何学习</a:t>
            </a:r>
            <a:r>
              <a:rPr lang="en-US" altLang="zh-CN" sz="2400" b="1" dirty="0">
                <a:latin typeface="Times New Roman" panose="02020603050405020304" pitchFamily="18" charset="0"/>
                <a:ea typeface="楷体" panose="02010609060101010101" pitchFamily="49" charset="-122"/>
              </a:rPr>
              <a:t>Python</a:t>
            </a:r>
            <a:r>
              <a:rPr lang="zh-CN" altLang="en-US" sz="2400" b="1" dirty="0">
                <a:latin typeface="Times New Roman" panose="02020603050405020304" pitchFamily="18" charset="0"/>
                <a:ea typeface="楷体" panose="02010609060101010101" pitchFamily="49" charset="-122"/>
              </a:rPr>
              <a:t>和机器学习的</a:t>
            </a:r>
            <a:endParaRPr lang="en-US" altLang="zh-CN" sz="2400" b="1" dirty="0">
              <a:latin typeface="Times New Roman" panose="02020603050405020304" pitchFamily="18" charset="0"/>
              <a:ea typeface="楷体" panose="02010609060101010101" pitchFamily="49" charset="-122"/>
            </a:endParaRPr>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74" y="2205709"/>
            <a:ext cx="5147343" cy="2509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6682" y="4628544"/>
            <a:ext cx="6858000" cy="1714500"/>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8594" y="935163"/>
            <a:ext cx="2152650" cy="3638550"/>
          </a:xfrm>
          <a:prstGeom prst="rect">
            <a:avLst/>
          </a:prstGeom>
        </p:spPr>
      </p:pic>
    </p:spTree>
    <p:extLst>
      <p:ext uri="{BB962C8B-B14F-4D97-AF65-F5344CB8AC3E}">
        <p14:creationId xmlns:p14="http://schemas.microsoft.com/office/powerpoint/2010/main" val="2142541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51</a:t>
            </a:fld>
            <a:endParaRPr lang="zh-CN" altLang="en-US"/>
          </a:p>
        </p:txBody>
      </p:sp>
      <p:sp>
        <p:nvSpPr>
          <p:cNvPr id="9" name="内容占位符 2">
            <a:extLst>
              <a:ext uri="{FF2B5EF4-FFF2-40B4-BE49-F238E27FC236}">
                <a16:creationId xmlns:a16="http://schemas.microsoft.com/office/drawing/2014/main" id="{D392C3BA-FDF2-43E0-9A78-AFA46835346D}"/>
              </a:ext>
            </a:extLst>
          </p:cNvPr>
          <p:cNvSpPr>
            <a:spLocks noGrp="1"/>
          </p:cNvSpPr>
          <p:nvPr>
            <p:ph idx="1"/>
          </p:nvPr>
        </p:nvSpPr>
        <p:spPr>
          <a:xfrm>
            <a:off x="381074" y="1097087"/>
            <a:ext cx="10813976" cy="5338638"/>
          </a:xfrm>
        </p:spPr>
        <p:txBody>
          <a:bodyPr>
            <a:normAutofit/>
          </a:bodyPr>
          <a:lstStyle/>
          <a:p>
            <a:pPr>
              <a:lnSpc>
                <a:spcPct val="160000"/>
              </a:lnSpc>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我是如何学习</a:t>
            </a:r>
            <a:r>
              <a:rPr lang="en-US" altLang="zh-CN" sz="2400" b="1" dirty="0">
                <a:latin typeface="Times New Roman" panose="02020603050405020304" pitchFamily="18" charset="0"/>
                <a:ea typeface="楷体" panose="02010609060101010101" pitchFamily="49" charset="-122"/>
              </a:rPr>
              <a:t>Python</a:t>
            </a:r>
            <a:r>
              <a:rPr lang="zh-CN" altLang="en-US" sz="2400" b="1" dirty="0">
                <a:latin typeface="Times New Roman" panose="02020603050405020304" pitchFamily="18" charset="0"/>
                <a:ea typeface="楷体" panose="02010609060101010101" pitchFamily="49" charset="-122"/>
              </a:rPr>
              <a:t>和机器学习的</a:t>
            </a:r>
            <a:endParaRPr lang="en-US" altLang="zh-CN" sz="2400" b="1" dirty="0">
              <a:latin typeface="Times New Roman" panose="02020603050405020304" pitchFamily="18" charset="0"/>
              <a:ea typeface="楷体" panose="02010609060101010101" pitchFamily="49" charset="-122"/>
            </a:endParaRPr>
          </a:p>
          <a:p>
            <a:pPr marL="342900" indent="-342900" defTabSz="1041400">
              <a:spcBef>
                <a:spcPct val="0"/>
              </a:spcBef>
              <a:buSzPct val="150000"/>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74" y="2205709"/>
            <a:ext cx="5147343" cy="2509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6682" y="4628544"/>
            <a:ext cx="6858000" cy="1714500"/>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8594" y="935163"/>
            <a:ext cx="2152650" cy="3638550"/>
          </a:xfrm>
          <a:prstGeom prst="rect">
            <a:avLst/>
          </a:prstGeom>
        </p:spPr>
      </p:pic>
    </p:spTree>
    <p:extLst>
      <p:ext uri="{BB962C8B-B14F-4D97-AF65-F5344CB8AC3E}">
        <p14:creationId xmlns:p14="http://schemas.microsoft.com/office/powerpoint/2010/main" val="233836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52</a:t>
            </a:fld>
            <a:endParaRPr lang="zh-CN" altLang="en-US"/>
          </a:p>
        </p:txBody>
      </p:sp>
      <p:sp>
        <p:nvSpPr>
          <p:cNvPr id="2" name="矩形 1"/>
          <p:cNvSpPr>
            <a:spLocks noChangeArrowheads="1"/>
          </p:cNvSpPr>
          <p:nvPr/>
        </p:nvSpPr>
        <p:spPr bwMode="auto">
          <a:xfrm>
            <a:off x="550863" y="987425"/>
            <a:ext cx="11029950" cy="60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利用</a:t>
            </a:r>
            <a:r>
              <a:rPr lang="en-US" altLang="zh-CN" sz="2400" b="1" dirty="0">
                <a:latin typeface="Times New Roman" panose="02020603050405020304" pitchFamily="18" charset="0"/>
                <a:ea typeface="楷体" panose="02010609060101010101" pitchFamily="49" charset="-122"/>
              </a:rPr>
              <a:t>Python</a:t>
            </a:r>
            <a:r>
              <a:rPr lang="zh-CN" altLang="en-US" sz="2400" b="1" dirty="0">
                <a:latin typeface="Times New Roman" panose="02020603050405020304" pitchFamily="18" charset="0"/>
                <a:ea typeface="楷体" panose="02010609060101010101" pitchFamily="49" charset="-122"/>
              </a:rPr>
              <a:t>提取政府工作报告中的关键词</a:t>
            </a: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906" y="1607980"/>
            <a:ext cx="5643894" cy="4240054"/>
          </a:xfrm>
          <a:prstGeom prst="rect">
            <a:avLst/>
          </a:prstGeom>
        </p:spPr>
      </p:pic>
      <p:sp>
        <p:nvSpPr>
          <p:cNvPr id="14" name="矩形 13"/>
          <p:cNvSpPr/>
          <p:nvPr/>
        </p:nvSpPr>
        <p:spPr>
          <a:xfrm>
            <a:off x="295275" y="5955725"/>
            <a:ext cx="10153128" cy="584775"/>
          </a:xfrm>
          <a:prstGeom prst="rect">
            <a:avLst/>
          </a:prstGeom>
        </p:spPr>
        <p:txBody>
          <a:bodyPr wrap="square">
            <a:spAutoFit/>
          </a:bodyPr>
          <a:lstStyle/>
          <a:p>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Shi, C., Shi, Q., and </a:t>
            </a:r>
            <a:r>
              <a:rPr lang="en-US" altLang="zh-CN" sz="1600" b="1" u="sng" kern="100" dirty="0" err="1">
                <a:solidFill>
                  <a:srgbClr val="494949"/>
                </a:solidFill>
                <a:latin typeface="Times" panose="02020603050405020304" pitchFamily="18" charset="0"/>
                <a:ea typeface="华文楷体" panose="02010600040101010101" pitchFamily="2" charset="-122"/>
                <a:cs typeface="Times New Roman" panose="02020603050405020304" pitchFamily="18" charset="0"/>
              </a:rPr>
              <a:t>Guo</a:t>
            </a:r>
            <a:r>
              <a:rPr lang="en-US" altLang="zh-CN" sz="1600" b="1" u="sng"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F.</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a:t>
            </a:r>
            <a:r>
              <a:rPr lang="zh-CN"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Environmental Slogans and Action: The Rhetoric of Local Government Work Reports in China”, </a:t>
            </a:r>
            <a:r>
              <a:rPr lang="en-US" altLang="zh-CN" sz="1600" b="1" i="1"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Journal of Cleaner Production</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2019, 238,117886. </a:t>
            </a:r>
            <a:endParaRPr lang="zh-CN" altLang="en-US" sz="1600" dirty="0"/>
          </a:p>
        </p:txBody>
      </p:sp>
    </p:spTree>
    <p:extLst>
      <p:ext uri="{BB962C8B-B14F-4D97-AF65-F5344CB8AC3E}">
        <p14:creationId xmlns:p14="http://schemas.microsoft.com/office/powerpoint/2010/main" val="2486130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53</a:t>
            </a:fld>
            <a:endParaRPr lang="zh-CN" altLang="en-US"/>
          </a:p>
        </p:txBody>
      </p:sp>
      <p:sp>
        <p:nvSpPr>
          <p:cNvPr id="2" name="矩形 1"/>
          <p:cNvSpPr>
            <a:spLocks noChangeArrowheads="1"/>
          </p:cNvSpPr>
          <p:nvPr/>
        </p:nvSpPr>
        <p:spPr bwMode="auto">
          <a:xfrm>
            <a:off x="574172" y="868595"/>
            <a:ext cx="11029950"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利用机器学习识别论文作者的性别</a:t>
            </a:r>
          </a:p>
        </p:txBody>
      </p:sp>
      <p:sp>
        <p:nvSpPr>
          <p:cNvPr id="10" name="矩形 9"/>
          <p:cNvSpPr/>
          <p:nvPr/>
        </p:nvSpPr>
        <p:spPr>
          <a:xfrm>
            <a:off x="550863" y="6248112"/>
            <a:ext cx="10368678" cy="338554"/>
          </a:xfrm>
          <a:prstGeom prst="rect">
            <a:avLst/>
          </a:prstGeom>
        </p:spPr>
        <p:txBody>
          <a:bodyPr wrap="square">
            <a:spAutoFit/>
          </a:bodyPr>
          <a:lstStyle/>
          <a:p>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Si, K., Li, Y., Ma, C., and </a:t>
            </a:r>
            <a:r>
              <a:rPr lang="en-US" altLang="zh-CN" sz="1600" kern="100" dirty="0" err="1">
                <a:solidFill>
                  <a:srgbClr val="494949"/>
                </a:solidFill>
                <a:latin typeface="Times" panose="02020603050405020304" pitchFamily="18" charset="0"/>
                <a:ea typeface="华文楷体" panose="02010600040101010101" pitchFamily="2" charset="-122"/>
                <a:cs typeface="Times New Roman" panose="02020603050405020304" pitchFamily="18" charset="0"/>
              </a:rPr>
              <a:t>Guo</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F., Affiliation Bias in Peer Review and the Gender Gap, Research Policy, 2023.</a:t>
            </a:r>
            <a:endParaRPr lang="zh-CN" altLang="en-US" sz="1600"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861" y="1531309"/>
            <a:ext cx="7344510" cy="4634549"/>
          </a:xfrm>
          <a:prstGeom prst="rect">
            <a:avLst/>
          </a:prstGeom>
        </p:spPr>
      </p:pic>
    </p:spTree>
    <p:extLst>
      <p:ext uri="{BB962C8B-B14F-4D97-AF65-F5344CB8AC3E}">
        <p14:creationId xmlns:p14="http://schemas.microsoft.com/office/powerpoint/2010/main" val="2035341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学术经验与建议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54</a:t>
            </a:fld>
            <a:endParaRPr lang="zh-CN" altLang="en-US"/>
          </a:p>
        </p:txBody>
      </p:sp>
      <p:sp>
        <p:nvSpPr>
          <p:cNvPr id="2" name="矩形 1"/>
          <p:cNvSpPr>
            <a:spLocks noChangeArrowheads="1"/>
          </p:cNvSpPr>
          <p:nvPr/>
        </p:nvSpPr>
        <p:spPr bwMode="auto">
          <a:xfrm>
            <a:off x="574172" y="868595"/>
            <a:ext cx="11029950"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利用机器学习识别资本市场社交媒体文本情绪</a:t>
            </a:r>
          </a:p>
        </p:txBody>
      </p:sp>
      <p:sp>
        <p:nvSpPr>
          <p:cNvPr id="11" name="矩形 10"/>
          <p:cNvSpPr/>
          <p:nvPr/>
        </p:nvSpPr>
        <p:spPr>
          <a:xfrm>
            <a:off x="478816" y="5950813"/>
            <a:ext cx="9852590" cy="584775"/>
          </a:xfrm>
          <a:prstGeom prst="rect">
            <a:avLst/>
          </a:prstGeom>
        </p:spPr>
        <p:txBody>
          <a:bodyPr wrap="square">
            <a:spAutoFit/>
          </a:bodyPr>
          <a:lstStyle/>
          <a:p>
            <a:r>
              <a:rPr lang="zh-CN" altLang="en-US" sz="1600" dirty="0">
                <a:latin typeface="华文楷体" panose="02010600040101010101" pitchFamily="2" charset="-122"/>
                <a:ea typeface="华文楷体" panose="02010600040101010101" pitchFamily="2" charset="-122"/>
              </a:rPr>
              <a:t>郑建东、吕晓亮、吕斌、</a:t>
            </a:r>
            <a:r>
              <a:rPr lang="zh-CN" altLang="en-US" sz="1600" b="1" u="sng" dirty="0">
                <a:latin typeface="华文楷体" panose="02010600040101010101" pitchFamily="2" charset="-122"/>
                <a:ea typeface="华文楷体" panose="02010600040101010101" pitchFamily="2" charset="-122"/>
              </a:rPr>
              <a:t>郭峰</a:t>
            </a:r>
            <a:r>
              <a:rPr lang="en-US" altLang="zh-CN" sz="1600" b="1" u="sng" dirty="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信息交互、学习效应与资本市场定价效率</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基于股吧论坛大数据的证据</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a:t>
            </a:r>
            <a:r>
              <a:rPr lang="en-US" altLang="zh-CN" sz="1600" b="1" dirty="0">
                <a:latin typeface="华文楷体" panose="02010600040101010101" pitchFamily="2" charset="-122"/>
                <a:ea typeface="华文楷体" panose="02010600040101010101" pitchFamily="2" charset="-122"/>
              </a:rPr>
              <a:t>《</a:t>
            </a:r>
            <a:r>
              <a:rPr lang="zh-CN" altLang="en-US" sz="1600" b="1" dirty="0">
                <a:latin typeface="华文楷体" panose="02010600040101010101" pitchFamily="2" charset="-122"/>
                <a:ea typeface="华文楷体" panose="02010600040101010101" pitchFamily="2" charset="-122"/>
              </a:rPr>
              <a:t>数量经济技术经济研究</a:t>
            </a:r>
            <a:r>
              <a:rPr lang="en-US" altLang="zh-CN" sz="1600" b="1"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a:t>
            </a:r>
            <a:r>
              <a:rPr lang="en-US" altLang="zh-CN" sz="1600" dirty="0">
                <a:latin typeface="Times" panose="02020603050405020304" pitchFamily="18" charset="0"/>
              </a:rPr>
              <a:t>2022</a:t>
            </a:r>
            <a:r>
              <a:rPr lang="zh-CN" altLang="en-US" sz="1600" dirty="0">
                <a:latin typeface="华文楷体" panose="02010600040101010101" pitchFamily="2" charset="-122"/>
                <a:ea typeface="华文楷体" panose="02010600040101010101" pitchFamily="2" charset="-122"/>
              </a:rPr>
              <a:t>年第</a:t>
            </a:r>
            <a:r>
              <a:rPr lang="en-US" altLang="zh-CN" sz="1600" dirty="0">
                <a:latin typeface="Times" panose="02020603050405020304" pitchFamily="18" charset="0"/>
              </a:rPr>
              <a:t>11</a:t>
            </a:r>
            <a:r>
              <a:rPr lang="zh-CN" altLang="en-US" sz="1600" dirty="0">
                <a:latin typeface="华文楷体" panose="02010600040101010101" pitchFamily="2" charset="-122"/>
                <a:ea typeface="华文楷体" panose="02010600040101010101" pitchFamily="2" charset="-122"/>
              </a:rPr>
              <a:t>期。</a:t>
            </a:r>
            <a:endParaRPr lang="zh-CN" altLang="en-US" sz="1600" dirty="0"/>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053" y="1506675"/>
            <a:ext cx="5437233" cy="4373599"/>
          </a:xfrm>
          <a:prstGeom prst="rect">
            <a:avLst/>
          </a:prstGeom>
        </p:spPr>
      </p:pic>
    </p:spTree>
    <p:extLst>
      <p:ext uri="{BB962C8B-B14F-4D97-AF65-F5344CB8AC3E}">
        <p14:creationId xmlns:p14="http://schemas.microsoft.com/office/powerpoint/2010/main" val="852592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55</a:t>
            </a:fld>
            <a:endParaRPr lang="zh-CN" altLang="en-US"/>
          </a:p>
        </p:txBody>
      </p:sp>
      <p:sp>
        <p:nvSpPr>
          <p:cNvPr id="2" name="矩形 1"/>
          <p:cNvSpPr>
            <a:spLocks noChangeArrowheads="1"/>
          </p:cNvSpPr>
          <p:nvPr/>
        </p:nvSpPr>
        <p:spPr bwMode="auto">
          <a:xfrm>
            <a:off x="574172" y="868595"/>
            <a:ext cx="11029950"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利用机器学习识别资本市场社交媒体文本情绪</a:t>
            </a:r>
          </a:p>
        </p:txBody>
      </p:sp>
      <p:sp>
        <p:nvSpPr>
          <p:cNvPr id="10" name="矩形 9"/>
          <p:cNvSpPr/>
          <p:nvPr/>
        </p:nvSpPr>
        <p:spPr>
          <a:xfrm>
            <a:off x="694830" y="6065551"/>
            <a:ext cx="10296715" cy="584775"/>
          </a:xfrm>
          <a:prstGeom prst="rect">
            <a:avLst/>
          </a:prstGeom>
        </p:spPr>
        <p:txBody>
          <a:bodyPr wrap="square">
            <a:spAutoFit/>
          </a:bodyPr>
          <a:lstStyle/>
          <a:p>
            <a:r>
              <a:rPr lang="zh-CN" altLang="zh-CN" sz="1600" kern="100" dirty="0">
                <a:ea typeface="Times" panose="02020603050405020304" pitchFamily="18" charset="0"/>
                <a:cs typeface="Times New Roman" panose="02020603050405020304" pitchFamily="18" charset="0"/>
              </a:rPr>
              <a:t> </a:t>
            </a:r>
            <a:r>
              <a:rPr lang="zh-CN" altLang="zh-CN" sz="1600" b="1" u="sng" kern="100" dirty="0">
                <a:latin typeface="Times" panose="02020603050405020304" pitchFamily="18" charset="0"/>
                <a:ea typeface="华文楷体" panose="02010600040101010101" pitchFamily="2" charset="-122"/>
                <a:cs typeface="Times New Roman" panose="02020603050405020304" pitchFamily="18" charset="0"/>
              </a:rPr>
              <a:t>郭峰</a:t>
            </a:r>
            <a:r>
              <a:rPr lang="zh-CN" altLang="zh-CN" sz="1600" kern="100" dirty="0">
                <a:latin typeface="Times" panose="02020603050405020304" pitchFamily="18" charset="0"/>
                <a:ea typeface="华文楷体" panose="02010600040101010101" pitchFamily="2" charset="-122"/>
                <a:cs typeface="Times New Roman" panose="02020603050405020304" pitchFamily="18" charset="0"/>
              </a:rPr>
              <a:t>、吕晓亮、林致远、龚志强，《上市公司社交媒体联结与股价溢出效应——来自中国监管处罚事件的证据》，</a:t>
            </a:r>
            <a:r>
              <a:rPr lang="zh-CN" altLang="zh-CN" sz="1600" b="1" kern="100" dirty="0">
                <a:latin typeface="Times" panose="02020603050405020304" pitchFamily="18" charset="0"/>
                <a:ea typeface="华文楷体" panose="02010600040101010101" pitchFamily="2" charset="-122"/>
                <a:cs typeface="Times New Roman" panose="02020603050405020304" pitchFamily="18" charset="0"/>
              </a:rPr>
              <a:t>《管理科学学报》</a:t>
            </a:r>
            <a:r>
              <a:rPr lang="zh-CN" altLang="zh-CN" sz="1600" kern="100" dirty="0">
                <a:latin typeface="Times" panose="02020603050405020304" pitchFamily="18" charset="0"/>
                <a:ea typeface="华文楷体" panose="02010600040101010101" pitchFamily="2" charset="-122"/>
                <a:cs typeface="Times New Roman" panose="02020603050405020304" pitchFamily="18" charset="0"/>
              </a:rPr>
              <a:t>，</a:t>
            </a:r>
            <a:r>
              <a:rPr lang="en-US" altLang="zh-CN" sz="1600" kern="100" dirty="0">
                <a:latin typeface="Times" panose="02020603050405020304" pitchFamily="18" charset="0"/>
                <a:ea typeface="华文楷体" panose="02010600040101010101" pitchFamily="2" charset="-122"/>
                <a:cs typeface="Times New Roman" panose="02020603050405020304" pitchFamily="18" charset="0"/>
              </a:rPr>
              <a:t>2023</a:t>
            </a:r>
            <a:r>
              <a:rPr lang="zh-CN" altLang="en-US" sz="1600" kern="100" dirty="0">
                <a:latin typeface="Times" panose="02020603050405020304" pitchFamily="18" charset="0"/>
                <a:ea typeface="华文楷体" panose="02010600040101010101" pitchFamily="2" charset="-122"/>
                <a:cs typeface="Times New Roman" panose="02020603050405020304" pitchFamily="18" charset="0"/>
              </a:rPr>
              <a:t>年第</a:t>
            </a:r>
            <a:r>
              <a:rPr lang="en-US" altLang="zh-CN" sz="1600" kern="100" dirty="0">
                <a:latin typeface="Times" panose="02020603050405020304" pitchFamily="18" charset="0"/>
                <a:ea typeface="华文楷体" panose="02010600040101010101" pitchFamily="2" charset="-122"/>
                <a:cs typeface="Times New Roman" panose="02020603050405020304" pitchFamily="18" charset="0"/>
              </a:rPr>
              <a:t>4</a:t>
            </a:r>
            <a:r>
              <a:rPr lang="zh-CN" altLang="en-US" sz="1600" kern="100" dirty="0">
                <a:latin typeface="Times" panose="02020603050405020304" pitchFamily="18" charset="0"/>
                <a:ea typeface="华文楷体" panose="02010600040101010101" pitchFamily="2" charset="-122"/>
                <a:cs typeface="Times New Roman" panose="02020603050405020304" pitchFamily="18" charset="0"/>
              </a:rPr>
              <a:t>期</a:t>
            </a:r>
            <a:r>
              <a:rPr lang="zh-CN" altLang="zh-CN" sz="1600" kern="100" dirty="0">
                <a:latin typeface="Times" panose="02020603050405020304" pitchFamily="18" charset="0"/>
                <a:ea typeface="华文楷体" panose="02010600040101010101" pitchFamily="2" charset="-122"/>
                <a:cs typeface="Times New Roman" panose="02020603050405020304" pitchFamily="18" charset="0"/>
              </a:rPr>
              <a:t>。</a:t>
            </a:r>
            <a:endParaRPr lang="zh-CN" altLang="en-US" sz="1600"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896" y="1477631"/>
            <a:ext cx="6552455" cy="4598927"/>
          </a:xfrm>
          <a:prstGeom prst="rect">
            <a:avLst/>
          </a:prstGeom>
        </p:spPr>
      </p:pic>
    </p:spTree>
    <p:extLst>
      <p:ext uri="{BB962C8B-B14F-4D97-AF65-F5344CB8AC3E}">
        <p14:creationId xmlns:p14="http://schemas.microsoft.com/office/powerpoint/2010/main" val="1635509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56</a:t>
            </a:fld>
            <a:endParaRPr lang="zh-CN" altLang="en-US"/>
          </a:p>
        </p:txBody>
      </p:sp>
      <p:sp>
        <p:nvSpPr>
          <p:cNvPr id="2" name="矩形 1"/>
          <p:cNvSpPr>
            <a:spLocks noChangeArrowheads="1"/>
          </p:cNvSpPr>
          <p:nvPr/>
        </p:nvSpPr>
        <p:spPr bwMode="auto">
          <a:xfrm>
            <a:off x="574172" y="868595"/>
            <a:ext cx="11029950"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利用机器学习识别资本市场社交媒体文本情绪</a:t>
            </a:r>
          </a:p>
        </p:txBody>
      </p:sp>
      <p:sp>
        <p:nvSpPr>
          <p:cNvPr id="11" name="矩形 10"/>
          <p:cNvSpPr/>
          <p:nvPr/>
        </p:nvSpPr>
        <p:spPr>
          <a:xfrm>
            <a:off x="838841" y="6080939"/>
            <a:ext cx="9720675" cy="553998"/>
          </a:xfrm>
          <a:prstGeom prst="rect">
            <a:avLst/>
          </a:prstGeom>
        </p:spPr>
        <p:txBody>
          <a:bodyPr wrap="square">
            <a:spAutoFit/>
          </a:bodyPr>
          <a:lstStyle/>
          <a:p>
            <a:pPr>
              <a:lnSpc>
                <a:spcPts val="1800"/>
              </a:lnSpc>
            </a:pPr>
            <a:r>
              <a:rPr lang="zh-CN" altLang="en-US" sz="1600" kern="100" dirty="0">
                <a:latin typeface="Times New Roman" panose="02020603050405020304" pitchFamily="18" charset="0"/>
                <a:ea typeface="华文楷体" panose="02010600040101010101" pitchFamily="2" charset="-122"/>
              </a:rPr>
              <a:t>郭峰、郑建东、吕晓亮、吕斌，</a:t>
            </a:r>
            <a:r>
              <a:rPr lang="zh-CN" altLang="zh-CN" sz="1600" kern="100" dirty="0">
                <a:latin typeface="Times New Roman" panose="02020603050405020304" pitchFamily="18" charset="0"/>
                <a:ea typeface="华文楷体" panose="02010600040101010101" pitchFamily="2" charset="-122"/>
              </a:rPr>
              <a:t>《投资者会被分析师乐观语调误导吗？——来自社交媒体文本大数据的经验证据》</a:t>
            </a:r>
            <a:r>
              <a:rPr lang="zh-CN" altLang="en-US" sz="1600" kern="100" dirty="0">
                <a:latin typeface="Times New Roman" panose="02020603050405020304" pitchFamily="18" charset="0"/>
                <a:ea typeface="华文楷体" panose="02010600040101010101" pitchFamily="2" charset="-122"/>
              </a:rPr>
              <a:t>，</a:t>
            </a:r>
            <a:r>
              <a:rPr lang="en-US" altLang="zh-CN" sz="1600" kern="100" dirty="0">
                <a:latin typeface="Times New Roman" panose="02020603050405020304" pitchFamily="18" charset="0"/>
                <a:ea typeface="华文楷体" panose="02010600040101010101" pitchFamily="2" charset="-122"/>
              </a:rPr>
              <a:t>《</a:t>
            </a:r>
            <a:r>
              <a:rPr lang="zh-CN" altLang="en-US" sz="1600" kern="100" dirty="0">
                <a:latin typeface="Times New Roman" panose="02020603050405020304" pitchFamily="18" charset="0"/>
                <a:ea typeface="华文楷体" panose="02010600040101010101" pitchFamily="2" charset="-122"/>
              </a:rPr>
              <a:t>管理科学学报</a:t>
            </a:r>
            <a:r>
              <a:rPr lang="en-US" altLang="zh-CN" sz="1600" kern="100" dirty="0">
                <a:latin typeface="Times New Roman" panose="02020603050405020304" pitchFamily="18" charset="0"/>
                <a:ea typeface="华文楷体" panose="02010600040101010101" pitchFamily="2" charset="-122"/>
              </a:rPr>
              <a:t>》</a:t>
            </a:r>
            <a:r>
              <a:rPr lang="zh-CN" altLang="en-US" sz="1600" kern="100" dirty="0">
                <a:latin typeface="Times New Roman" panose="02020603050405020304" pitchFamily="18" charset="0"/>
                <a:ea typeface="华文楷体" panose="02010600040101010101" pitchFamily="2" charset="-122"/>
              </a:rPr>
              <a:t>，第二轮返修。</a:t>
            </a:r>
            <a:endParaRPr lang="zh-CN" altLang="zh-CN" sz="1600" kern="100" dirty="0">
              <a:latin typeface="Times New Roman" panose="02020603050405020304" pitchFamily="18"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861" y="1525461"/>
            <a:ext cx="7344201" cy="4459794"/>
          </a:xfrm>
          <a:prstGeom prst="rect">
            <a:avLst/>
          </a:prstGeom>
        </p:spPr>
      </p:pic>
    </p:spTree>
    <p:extLst>
      <p:ext uri="{BB962C8B-B14F-4D97-AF65-F5344CB8AC3E}">
        <p14:creationId xmlns:p14="http://schemas.microsoft.com/office/powerpoint/2010/main" val="2986994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57</a:t>
            </a:fld>
            <a:endParaRPr lang="zh-CN" altLang="en-US"/>
          </a:p>
        </p:txBody>
      </p:sp>
      <p:sp>
        <p:nvSpPr>
          <p:cNvPr id="2" name="矩形 1"/>
          <p:cNvSpPr>
            <a:spLocks noChangeArrowheads="1"/>
          </p:cNvSpPr>
          <p:nvPr/>
        </p:nvSpPr>
        <p:spPr bwMode="auto">
          <a:xfrm>
            <a:off x="574172" y="868595"/>
            <a:ext cx="11029950"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利用机器学习识别资本市场社交媒体文本情绪</a:t>
            </a:r>
          </a:p>
        </p:txBody>
      </p:sp>
      <p:sp>
        <p:nvSpPr>
          <p:cNvPr id="9" name="矩形 8"/>
          <p:cNvSpPr/>
          <p:nvPr/>
        </p:nvSpPr>
        <p:spPr>
          <a:xfrm>
            <a:off x="574172" y="6021974"/>
            <a:ext cx="9984585" cy="553998"/>
          </a:xfrm>
          <a:prstGeom prst="rect">
            <a:avLst/>
          </a:prstGeom>
        </p:spPr>
        <p:txBody>
          <a:bodyPr wrap="square">
            <a:spAutoFit/>
          </a:bodyPr>
          <a:lstStyle/>
          <a:p>
            <a:pPr>
              <a:lnSpc>
                <a:spcPts val="1800"/>
              </a:lnSpc>
            </a:pPr>
            <a:r>
              <a:rPr lang="en-US" altLang="zh-CN" sz="1600" kern="100" dirty="0" err="1">
                <a:latin typeface="Times New Roman" panose="02020603050405020304" pitchFamily="18" charset="0"/>
                <a:ea typeface="华文楷体" panose="02010600040101010101" pitchFamily="2" charset="-122"/>
              </a:rPr>
              <a:t>Guo</a:t>
            </a:r>
            <a:r>
              <a:rPr lang="en-US" altLang="zh-CN" sz="1600" kern="100" dirty="0">
                <a:latin typeface="Times New Roman" panose="02020603050405020304" pitchFamily="18" charset="0"/>
                <a:ea typeface="华文楷体" panose="02010600040101010101" pitchFamily="2" charset="-122"/>
              </a:rPr>
              <a:t>, F., </a:t>
            </a:r>
            <a:r>
              <a:rPr lang="en-US" altLang="zh-CN" sz="1600" kern="100" dirty="0" err="1">
                <a:latin typeface="Times New Roman" panose="02020603050405020304" pitchFamily="18" charset="0"/>
                <a:ea typeface="华文楷体" panose="02010600040101010101" pitchFamily="2" charset="-122"/>
              </a:rPr>
              <a:t>Lyu</a:t>
            </a:r>
            <a:r>
              <a:rPr lang="en-US" altLang="zh-CN" sz="1600" kern="100" dirty="0">
                <a:latin typeface="Times New Roman" panose="02020603050405020304" pitchFamily="18" charset="0"/>
                <a:ea typeface="华文楷体" panose="02010600040101010101" pitchFamily="2" charset="-122"/>
              </a:rPr>
              <a:t>, B., </a:t>
            </a:r>
            <a:r>
              <a:rPr lang="en-US" altLang="zh-CN" sz="1600" kern="100" dirty="0" err="1">
                <a:latin typeface="Times New Roman" panose="02020603050405020304" pitchFamily="18" charset="0"/>
                <a:ea typeface="华文楷体" panose="02010600040101010101" pitchFamily="2" charset="-122"/>
              </a:rPr>
              <a:t>Lyu</a:t>
            </a:r>
            <a:r>
              <a:rPr lang="en-US" altLang="zh-CN" sz="1600" kern="100" dirty="0">
                <a:latin typeface="Times New Roman" panose="02020603050405020304" pitchFamily="18" charset="0"/>
                <a:ea typeface="华文楷体" panose="02010600040101010101" pitchFamily="2" charset="-122"/>
              </a:rPr>
              <a:t> X., and Zheng, J., Social Media Network and Stock Price Synchronicity: Evidence from a Chinese Stock Forum</a:t>
            </a:r>
            <a:r>
              <a:rPr lang="zh-CN" altLang="en-US" sz="1600" kern="100" dirty="0">
                <a:latin typeface="Times New Roman" panose="02020603050405020304" pitchFamily="18" charset="0"/>
                <a:ea typeface="华文楷体" panose="02010600040101010101" pitchFamily="2" charset="-122"/>
              </a:rPr>
              <a:t>，</a:t>
            </a:r>
            <a:r>
              <a:rPr lang="en-US" altLang="zh-CN" sz="1600" kern="100" dirty="0">
                <a:latin typeface="Times New Roman" panose="02020603050405020304" pitchFamily="18" charset="0"/>
                <a:ea typeface="华文楷体" panose="02010600040101010101" pitchFamily="2" charset="-122"/>
              </a:rPr>
              <a:t>ABACUS</a:t>
            </a:r>
            <a:r>
              <a:rPr lang="zh-CN" altLang="en-US" sz="1600" kern="100" dirty="0">
                <a:latin typeface="Times New Roman" panose="02020603050405020304" pitchFamily="18" charset="0"/>
                <a:ea typeface="华文楷体" panose="02010600040101010101" pitchFamily="2" charset="-122"/>
              </a:rPr>
              <a:t>，</a:t>
            </a:r>
            <a:r>
              <a:rPr lang="en-US" altLang="zh-CN" sz="1600" kern="100" dirty="0">
                <a:latin typeface="Times New Roman" panose="02020603050405020304" pitchFamily="18" charset="0"/>
                <a:ea typeface="华文楷体" panose="02010600040101010101" pitchFamily="2" charset="-122"/>
              </a:rPr>
              <a:t>online.</a:t>
            </a:r>
            <a:endParaRPr lang="zh-CN" altLang="zh-CN" sz="1600" kern="100" dirty="0">
              <a:latin typeface="Times New Roman" panose="02020603050405020304"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916" y="1544069"/>
            <a:ext cx="5829600" cy="4222967"/>
          </a:xfrm>
          <a:prstGeom prst="rect">
            <a:avLst/>
          </a:prstGeom>
        </p:spPr>
      </p:pic>
    </p:spTree>
    <p:extLst>
      <p:ext uri="{BB962C8B-B14F-4D97-AF65-F5344CB8AC3E}">
        <p14:creationId xmlns:p14="http://schemas.microsoft.com/office/powerpoint/2010/main" val="3462355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58</a:t>
            </a:fld>
            <a:endParaRPr lang="zh-CN" altLang="en-US"/>
          </a:p>
        </p:txBody>
      </p:sp>
      <p:sp>
        <p:nvSpPr>
          <p:cNvPr id="2" name="矩形 1"/>
          <p:cNvSpPr>
            <a:spLocks noChangeArrowheads="1"/>
          </p:cNvSpPr>
          <p:nvPr/>
        </p:nvSpPr>
        <p:spPr bwMode="auto">
          <a:xfrm>
            <a:off x="574172" y="868595"/>
            <a:ext cx="11029950"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利用机器学习识别上市公司之间的社交媒体联系</a:t>
            </a:r>
          </a:p>
        </p:txBody>
      </p:sp>
      <p:sp>
        <p:nvSpPr>
          <p:cNvPr id="11" name="矩形 10"/>
          <p:cNvSpPr/>
          <p:nvPr/>
        </p:nvSpPr>
        <p:spPr>
          <a:xfrm>
            <a:off x="718944" y="6069907"/>
            <a:ext cx="9840572" cy="553998"/>
          </a:xfrm>
          <a:prstGeom prst="rect">
            <a:avLst/>
          </a:prstGeom>
        </p:spPr>
        <p:txBody>
          <a:bodyPr wrap="square">
            <a:spAutoFit/>
          </a:bodyPr>
          <a:lstStyle/>
          <a:p>
            <a:pPr>
              <a:lnSpc>
                <a:spcPts val="1800"/>
              </a:lnSpc>
            </a:pPr>
            <a:r>
              <a:rPr lang="en-US" altLang="zh-CN" sz="1600" kern="100" dirty="0" err="1">
                <a:latin typeface="Times New Roman" panose="02020603050405020304" pitchFamily="18" charset="0"/>
                <a:ea typeface="华文楷体" panose="02010600040101010101" pitchFamily="2" charset="-122"/>
              </a:rPr>
              <a:t>Guo</a:t>
            </a:r>
            <a:r>
              <a:rPr lang="en-US" altLang="zh-CN" sz="1600" kern="100" dirty="0">
                <a:latin typeface="Times New Roman" panose="02020603050405020304" pitchFamily="18" charset="0"/>
                <a:ea typeface="华文楷体" panose="02010600040101010101" pitchFamily="2" charset="-122"/>
              </a:rPr>
              <a:t>, F., </a:t>
            </a:r>
            <a:r>
              <a:rPr lang="en-US" altLang="zh-CN" sz="1600" kern="100" dirty="0" err="1">
                <a:latin typeface="Times New Roman" panose="02020603050405020304" pitchFamily="18" charset="0"/>
                <a:ea typeface="华文楷体" panose="02010600040101010101" pitchFamily="2" charset="-122"/>
              </a:rPr>
              <a:t>Lyu</a:t>
            </a:r>
            <a:r>
              <a:rPr lang="en-US" altLang="zh-CN" sz="1600" kern="100" dirty="0">
                <a:latin typeface="Times New Roman" panose="02020603050405020304" pitchFamily="18" charset="0"/>
                <a:ea typeface="华文楷体" panose="02010600040101010101" pitchFamily="2" charset="-122"/>
              </a:rPr>
              <a:t>, B., </a:t>
            </a:r>
            <a:r>
              <a:rPr lang="en-US" altLang="zh-CN" sz="1600" kern="100" dirty="0" err="1">
                <a:latin typeface="Times New Roman" panose="02020603050405020304" pitchFamily="18" charset="0"/>
                <a:ea typeface="华文楷体" panose="02010600040101010101" pitchFamily="2" charset="-122"/>
              </a:rPr>
              <a:t>Lyu</a:t>
            </a:r>
            <a:r>
              <a:rPr lang="en-US" altLang="zh-CN" sz="1600" kern="100" dirty="0">
                <a:latin typeface="Times New Roman" panose="02020603050405020304" pitchFamily="18" charset="0"/>
                <a:ea typeface="华文楷体" panose="02010600040101010101" pitchFamily="2" charset="-122"/>
              </a:rPr>
              <a:t> X., and Zheng, J., Identifying Economic Links Using Social Media: Evidence from the Suspension of Ant Group’s IPO, Working Paper.</a:t>
            </a:r>
            <a:endParaRPr lang="zh-CN" altLang="zh-CN" sz="1600" kern="100" dirty="0">
              <a:latin typeface="Times New Roman" panose="02020603050405020304" pitchFamily="18"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906" y="1696138"/>
            <a:ext cx="5696243" cy="4134062"/>
          </a:xfrm>
          <a:prstGeom prst="rect">
            <a:avLst/>
          </a:prstGeom>
        </p:spPr>
      </p:pic>
    </p:spTree>
    <p:extLst>
      <p:ext uri="{BB962C8B-B14F-4D97-AF65-F5344CB8AC3E}">
        <p14:creationId xmlns:p14="http://schemas.microsoft.com/office/powerpoint/2010/main" val="3104352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59</a:t>
            </a:fld>
            <a:endParaRPr lang="zh-CN" altLang="en-US"/>
          </a:p>
        </p:txBody>
      </p:sp>
      <p:sp>
        <p:nvSpPr>
          <p:cNvPr id="2" name="矩形 1"/>
          <p:cNvSpPr>
            <a:spLocks noChangeArrowheads="1"/>
          </p:cNvSpPr>
          <p:nvPr/>
        </p:nvSpPr>
        <p:spPr bwMode="auto">
          <a:xfrm>
            <a:off x="574172" y="868595"/>
            <a:ext cx="11029950"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用机器学习做因果识别（合成控制法）</a:t>
            </a:r>
          </a:p>
        </p:txBody>
      </p:sp>
      <p:sp>
        <p:nvSpPr>
          <p:cNvPr id="9" name="矩形 8"/>
          <p:cNvSpPr/>
          <p:nvPr/>
        </p:nvSpPr>
        <p:spPr>
          <a:xfrm>
            <a:off x="574172" y="6140528"/>
            <a:ext cx="10705394" cy="582536"/>
          </a:xfrm>
          <a:prstGeom prst="rect">
            <a:avLst/>
          </a:prstGeom>
        </p:spPr>
        <p:txBody>
          <a:bodyPr wrap="square">
            <a:spAutoFit/>
          </a:bodyPr>
          <a:lstStyle/>
          <a:p>
            <a:r>
              <a:rPr lang="zh-CN" altLang="en-US" sz="1600" dirty="0">
                <a:latin typeface="+mj-ea"/>
                <a:ea typeface="+mj-ea"/>
              </a:rPr>
              <a:t>郭峰、吕斌、熊云军、陶旭辉，</a:t>
            </a:r>
            <a:r>
              <a:rPr lang="en-US" altLang="zh-CN" sz="1600" dirty="0">
                <a:latin typeface="+mj-ea"/>
                <a:ea typeface="+mj-ea"/>
              </a:rPr>
              <a:t>《</a:t>
            </a:r>
            <a:r>
              <a:rPr lang="zh-CN" altLang="en-US" sz="1600" dirty="0">
                <a:latin typeface="+mj-ea"/>
                <a:ea typeface="+mj-ea"/>
              </a:rPr>
              <a:t>大小城市合并与行政边界地区经济增长</a:t>
            </a:r>
            <a:r>
              <a:rPr lang="en-US" altLang="zh-CN" sz="1600" dirty="0">
                <a:latin typeface="+mj-ea"/>
                <a:ea typeface="+mj-ea"/>
              </a:rPr>
              <a:t>——</a:t>
            </a:r>
            <a:r>
              <a:rPr lang="zh-CN" altLang="en-US" sz="1600" dirty="0">
                <a:latin typeface="+mj-ea"/>
                <a:ea typeface="+mj-ea"/>
              </a:rPr>
              <a:t>基于机器学习算法的合成控制评估</a:t>
            </a:r>
            <a:r>
              <a:rPr lang="en-US" altLang="zh-CN" sz="1600" dirty="0">
                <a:latin typeface="+mj-ea"/>
                <a:ea typeface="+mj-ea"/>
              </a:rPr>
              <a:t>》</a:t>
            </a:r>
            <a:r>
              <a:rPr lang="zh-CN" altLang="en-US" sz="1600" dirty="0">
                <a:latin typeface="+mj-ea"/>
                <a:ea typeface="+mj-ea"/>
              </a:rPr>
              <a:t>，</a:t>
            </a:r>
            <a:r>
              <a:rPr lang="en-US" altLang="zh-CN" sz="1600" dirty="0">
                <a:latin typeface="+mj-ea"/>
                <a:ea typeface="+mj-ea"/>
              </a:rPr>
              <a:t>《</a:t>
            </a:r>
            <a:r>
              <a:rPr lang="zh-CN" altLang="en-US" sz="1600" dirty="0">
                <a:latin typeface="+mj-ea"/>
                <a:ea typeface="+mj-ea"/>
              </a:rPr>
              <a:t>数量经济技术经济研究</a:t>
            </a:r>
            <a:r>
              <a:rPr lang="en-US" altLang="zh-CN" sz="1600" dirty="0">
                <a:latin typeface="+mj-ea"/>
                <a:ea typeface="+mj-ea"/>
              </a:rPr>
              <a:t>》</a:t>
            </a:r>
            <a:r>
              <a:rPr lang="zh-CN" altLang="en-US" sz="1600" dirty="0">
                <a:latin typeface="+mj-ea"/>
                <a:ea typeface="+mj-ea"/>
              </a:rPr>
              <a:t>，</a:t>
            </a:r>
            <a:r>
              <a:rPr lang="en-US" altLang="zh-CN" sz="1600" dirty="0">
                <a:latin typeface="+mj-ea"/>
                <a:ea typeface="+mj-ea"/>
              </a:rPr>
              <a:t>2024</a:t>
            </a:r>
            <a:r>
              <a:rPr lang="zh-CN" altLang="en-US" sz="1600" dirty="0">
                <a:latin typeface="+mj-ea"/>
                <a:ea typeface="+mj-ea"/>
              </a:rPr>
              <a:t>年第</a:t>
            </a:r>
            <a:r>
              <a:rPr lang="en-US" altLang="zh-CN" sz="1600" dirty="0">
                <a:latin typeface="+mj-ea"/>
                <a:ea typeface="+mj-ea"/>
              </a:rPr>
              <a:t>9</a:t>
            </a:r>
            <a:r>
              <a:rPr lang="zh-CN" altLang="en-US" sz="1600" dirty="0">
                <a:latin typeface="+mj-ea"/>
                <a:ea typeface="+mj-ea"/>
              </a:rPr>
              <a:t>期。</a:t>
            </a:r>
          </a:p>
        </p:txBody>
      </p:sp>
      <p:pic>
        <p:nvPicPr>
          <p:cNvPr id="4" name="图片 3">
            <a:extLst>
              <a:ext uri="{FF2B5EF4-FFF2-40B4-BE49-F238E27FC236}">
                <a16:creationId xmlns:a16="http://schemas.microsoft.com/office/drawing/2014/main" id="{E25F3162-BD4C-77E8-3185-3DB9813B2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4956" y="1537688"/>
            <a:ext cx="5400375" cy="4505013"/>
          </a:xfrm>
          <a:prstGeom prst="rect">
            <a:avLst/>
          </a:prstGeom>
        </p:spPr>
      </p:pic>
    </p:spTree>
    <p:extLst>
      <p:ext uri="{BB962C8B-B14F-4D97-AF65-F5344CB8AC3E}">
        <p14:creationId xmlns:p14="http://schemas.microsoft.com/office/powerpoint/2010/main" val="362749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a:t>
            </a:fld>
            <a:endParaRPr lang="zh-CN" altLang="en-US"/>
          </a:p>
        </p:txBody>
      </p:sp>
      <p:sp>
        <p:nvSpPr>
          <p:cNvPr id="2" name="矩形 1"/>
          <p:cNvSpPr>
            <a:spLocks noChangeArrowheads="1"/>
          </p:cNvSpPr>
          <p:nvPr/>
        </p:nvSpPr>
        <p:spPr bwMode="auto">
          <a:xfrm>
            <a:off x="550863" y="987425"/>
            <a:ext cx="11029950" cy="299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大数据的来源与形式</a:t>
            </a:r>
            <a:endParaRPr lang="en-US" altLang="zh-CN" sz="2400" b="1" dirty="0">
              <a:latin typeface="楷体" panose="02010609060101010101" pitchFamily="49" charset="-122"/>
              <a:ea typeface="楷体" panose="02010609060101010101" pitchFamily="49" charset="-122"/>
            </a:endParaRPr>
          </a:p>
          <a:p>
            <a:pPr marL="342900" indent="-342900">
              <a:lnSpc>
                <a:spcPct val="150000"/>
              </a:lnSpc>
              <a:buSzPct val="15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来源：衣食住行、网络检索、网络留言、网络购物、交通、征税记录、专利文本</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形式：不限于结构化的传统</a:t>
            </a:r>
            <a:r>
              <a:rPr lang="en-US" altLang="zh-CN" sz="2000" dirty="0">
                <a:latin typeface="Times New Roman" panose="02020603050405020304" pitchFamily="18" charset="0"/>
                <a:cs typeface="Times New Roman" panose="02020603050405020304" pitchFamily="18" charset="0"/>
              </a:rPr>
              <a:t>data</a:t>
            </a:r>
            <a:r>
              <a:rPr lang="zh-CN" altLang="en-US" sz="2000" dirty="0">
                <a:latin typeface="Times New Roman" panose="02020603050405020304" pitchFamily="18" charset="0"/>
                <a:cs typeface="Times New Roman" panose="02020603050405020304" pitchFamily="18" charset="0"/>
              </a:rPr>
              <a:t>，文本、图像、音频、视频、卫星照片都是数据</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特征：高维、稀疏，因此有时候传统经济学分析工具不能胜任</a:t>
            </a:r>
          </a:p>
        </p:txBody>
      </p:sp>
    </p:spTree>
    <p:extLst>
      <p:ext uri="{BB962C8B-B14F-4D97-AF65-F5344CB8AC3E}">
        <p14:creationId xmlns:p14="http://schemas.microsoft.com/office/powerpoint/2010/main" val="3420533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60</a:t>
            </a:fld>
            <a:endParaRPr lang="zh-CN" altLang="en-US"/>
          </a:p>
        </p:txBody>
      </p:sp>
      <p:sp>
        <p:nvSpPr>
          <p:cNvPr id="2" name="矩形 1"/>
          <p:cNvSpPr>
            <a:spLocks noChangeArrowheads="1"/>
          </p:cNvSpPr>
          <p:nvPr/>
        </p:nvSpPr>
        <p:spPr bwMode="auto">
          <a:xfrm>
            <a:off x="574172" y="868595"/>
            <a:ext cx="11029950"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利用机器学习进行因果识别（</a:t>
            </a:r>
            <a:r>
              <a:rPr lang="en-US" altLang="zh-CN" sz="2400" b="1" dirty="0">
                <a:latin typeface="楷体" panose="02010609060101010101" pitchFamily="49" charset="-122"/>
                <a:ea typeface="楷体" panose="02010609060101010101" pitchFamily="49" charset="-122"/>
              </a:rPr>
              <a:t>DID</a:t>
            </a:r>
            <a:r>
              <a:rPr lang="zh-CN" altLang="en-US" sz="2400" b="1" dirty="0">
                <a:latin typeface="楷体" panose="02010609060101010101" pitchFamily="49" charset="-122"/>
                <a:ea typeface="楷体" panose="02010609060101010101" pitchFamily="49" charset="-122"/>
              </a:rPr>
              <a:t>）</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6" y="1684788"/>
            <a:ext cx="6673373" cy="4182207"/>
          </a:xfrm>
          <a:prstGeom prst="rect">
            <a:avLst/>
          </a:prstGeom>
        </p:spPr>
      </p:pic>
      <p:sp>
        <p:nvSpPr>
          <p:cNvPr id="12" name="矩形 11"/>
          <p:cNvSpPr/>
          <p:nvPr/>
        </p:nvSpPr>
        <p:spPr>
          <a:xfrm>
            <a:off x="694830" y="6231951"/>
            <a:ext cx="10296715" cy="584775"/>
          </a:xfrm>
          <a:prstGeom prst="rect">
            <a:avLst/>
          </a:prstGeom>
        </p:spPr>
        <p:txBody>
          <a:bodyPr wrap="square">
            <a:spAutoFit/>
          </a:bodyPr>
          <a:lstStyle/>
          <a:p>
            <a:r>
              <a:rPr lang="en-US" altLang="zh-CN" sz="1600" u="sng" kern="100" dirty="0" err="1">
                <a:solidFill>
                  <a:srgbClr val="494949"/>
                </a:solidFill>
                <a:latin typeface="Times" panose="02020603050405020304" pitchFamily="18" charset="0"/>
                <a:ea typeface="华文楷体" panose="02010600040101010101" pitchFamily="2" charset="-122"/>
                <a:cs typeface="Times New Roman" panose="02020603050405020304" pitchFamily="18" charset="0"/>
              </a:rPr>
              <a:t>Guo</a:t>
            </a:r>
            <a:r>
              <a:rPr lang="en-US" altLang="zh-CN" sz="1600" u="sng"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F.</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Huang, Y., Wang, J., Wang, X., “ The Informal Economy at Times of COVID-19 Pandemic”, </a:t>
            </a:r>
            <a:r>
              <a:rPr lang="en-US" altLang="zh-CN" sz="1600" b="1" i="1"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China Economic Review</a:t>
            </a:r>
            <a:r>
              <a:rPr lang="en-US" altLang="zh-CN" sz="1600" kern="100" dirty="0">
                <a:solidFill>
                  <a:srgbClr val="494949"/>
                </a:solidFill>
                <a:latin typeface="Times" panose="02020603050405020304" pitchFamily="18" charset="0"/>
                <a:ea typeface="华文楷体" panose="02010600040101010101" pitchFamily="2" charset="-122"/>
                <a:cs typeface="Times New Roman" panose="02020603050405020304" pitchFamily="18" charset="0"/>
              </a:rPr>
              <a:t>, 2022, 71, 101722. </a:t>
            </a:r>
            <a:endParaRPr lang="zh-CN" altLang="en-US" sz="1600" dirty="0"/>
          </a:p>
        </p:txBody>
      </p:sp>
    </p:spTree>
    <p:extLst>
      <p:ext uri="{BB962C8B-B14F-4D97-AF65-F5344CB8AC3E}">
        <p14:creationId xmlns:p14="http://schemas.microsoft.com/office/powerpoint/2010/main" val="3356873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61</a:t>
            </a:fld>
            <a:endParaRPr lang="zh-CN" altLang="en-US"/>
          </a:p>
        </p:txBody>
      </p:sp>
      <p:sp>
        <p:nvSpPr>
          <p:cNvPr id="2" name="矩形 1"/>
          <p:cNvSpPr>
            <a:spLocks noChangeArrowheads="1"/>
          </p:cNvSpPr>
          <p:nvPr/>
        </p:nvSpPr>
        <p:spPr bwMode="auto">
          <a:xfrm>
            <a:off x="574172" y="868595"/>
            <a:ext cx="11029950"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机器学习与因果识别文献综述</a:t>
            </a:r>
          </a:p>
        </p:txBody>
      </p:sp>
      <p:sp>
        <p:nvSpPr>
          <p:cNvPr id="10" name="矩形 9"/>
          <p:cNvSpPr/>
          <p:nvPr/>
        </p:nvSpPr>
        <p:spPr>
          <a:xfrm>
            <a:off x="663644" y="5799504"/>
            <a:ext cx="10039881" cy="338554"/>
          </a:xfrm>
          <a:prstGeom prst="rect">
            <a:avLst/>
          </a:prstGeom>
        </p:spPr>
        <p:txBody>
          <a:bodyPr wrap="square">
            <a:spAutoFit/>
          </a:bodyPr>
          <a:lstStyle/>
          <a:p>
            <a:r>
              <a:rPr lang="zh-CN" altLang="en-US" sz="1600" spc="40" dirty="0">
                <a:latin typeface="+mn-ea"/>
                <a:ea typeface="+mn-ea"/>
              </a:rPr>
              <a:t>郭峰、陶旭辉，</a:t>
            </a:r>
            <a:r>
              <a:rPr lang="en-US" altLang="zh-CN" sz="1600" spc="40" dirty="0">
                <a:latin typeface="+mn-ea"/>
                <a:ea typeface="+mn-ea"/>
              </a:rPr>
              <a:t>《</a:t>
            </a:r>
            <a:r>
              <a:rPr lang="zh-CN" altLang="en-US" sz="1600" spc="40" dirty="0">
                <a:latin typeface="+mn-ea"/>
                <a:ea typeface="+mn-ea"/>
              </a:rPr>
              <a:t>机器学习与社会科学中的因果关系：一个文献综述</a:t>
            </a:r>
            <a:r>
              <a:rPr lang="en-US" altLang="zh-CN" sz="1600" spc="40" dirty="0">
                <a:latin typeface="+mn-ea"/>
                <a:ea typeface="+mn-ea"/>
              </a:rPr>
              <a:t>》</a:t>
            </a:r>
            <a:r>
              <a:rPr lang="zh-CN" altLang="en-US" sz="1600" spc="40" dirty="0">
                <a:latin typeface="+mn-ea"/>
                <a:ea typeface="+mn-ea"/>
              </a:rPr>
              <a:t>，</a:t>
            </a:r>
            <a:r>
              <a:rPr lang="en-US" altLang="zh-CN" sz="1600" b="1" spc="40" dirty="0">
                <a:latin typeface="+mn-ea"/>
                <a:ea typeface="+mn-ea"/>
              </a:rPr>
              <a:t>《</a:t>
            </a:r>
            <a:r>
              <a:rPr lang="zh-CN" altLang="en-US" sz="1600" b="1" spc="40" dirty="0">
                <a:latin typeface="+mn-ea"/>
                <a:ea typeface="+mn-ea"/>
              </a:rPr>
              <a:t>经济学季刊</a:t>
            </a:r>
            <a:r>
              <a:rPr lang="en-US" altLang="zh-CN" sz="1600" b="1" spc="40" dirty="0">
                <a:latin typeface="+mn-ea"/>
                <a:ea typeface="+mn-ea"/>
              </a:rPr>
              <a:t>》</a:t>
            </a:r>
            <a:r>
              <a:rPr lang="zh-CN" altLang="en-US" sz="1600" spc="40" dirty="0">
                <a:latin typeface="+mn-ea"/>
                <a:ea typeface="+mn-ea"/>
              </a:rPr>
              <a:t>，</a:t>
            </a:r>
            <a:r>
              <a:rPr lang="en-US" altLang="zh-CN" sz="1600" spc="40" dirty="0">
                <a:latin typeface="+mn-ea"/>
                <a:ea typeface="+mn-ea"/>
              </a:rPr>
              <a:t>2023</a:t>
            </a:r>
            <a:r>
              <a:rPr lang="zh-CN" altLang="en-US" sz="1600" spc="40" dirty="0">
                <a:latin typeface="+mn-ea"/>
                <a:ea typeface="+mn-ea"/>
              </a:rPr>
              <a:t>年第</a:t>
            </a:r>
            <a:r>
              <a:rPr lang="en-US" altLang="zh-CN" sz="1600" spc="40" dirty="0">
                <a:latin typeface="+mn-ea"/>
                <a:ea typeface="+mn-ea"/>
              </a:rPr>
              <a:t>1</a:t>
            </a:r>
            <a:r>
              <a:rPr lang="zh-CN" altLang="en-US" sz="1600" spc="40" dirty="0">
                <a:latin typeface="+mn-ea"/>
                <a:ea typeface="+mn-ea"/>
              </a:rPr>
              <a:t>期。</a:t>
            </a:r>
            <a:endParaRPr lang="zh-CN" altLang="en-US" sz="1600" dirty="0">
              <a:latin typeface="+mn-ea"/>
              <a:ea typeface="+mn-ea"/>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906" y="1588626"/>
            <a:ext cx="6280473" cy="4064209"/>
          </a:xfrm>
          <a:prstGeom prst="rect">
            <a:avLst/>
          </a:prstGeom>
        </p:spPr>
      </p:pic>
    </p:spTree>
    <p:extLst>
      <p:ext uri="{BB962C8B-B14F-4D97-AF65-F5344CB8AC3E}">
        <p14:creationId xmlns:p14="http://schemas.microsoft.com/office/powerpoint/2010/main" val="2068807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学习经验与建议</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62</a:t>
            </a:fld>
            <a:endParaRPr lang="zh-CN" altLang="en-US" dirty="0"/>
          </a:p>
        </p:txBody>
      </p:sp>
      <p:sp>
        <p:nvSpPr>
          <p:cNvPr id="2" name="矩形 1"/>
          <p:cNvSpPr>
            <a:spLocks noChangeArrowheads="1"/>
          </p:cNvSpPr>
          <p:nvPr/>
        </p:nvSpPr>
        <p:spPr bwMode="auto">
          <a:xfrm>
            <a:off x="574172" y="868595"/>
            <a:ext cx="11029950" cy="58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6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机器学习与因果识别文献综述</a:t>
            </a:r>
          </a:p>
        </p:txBody>
      </p:sp>
      <p:sp>
        <p:nvSpPr>
          <p:cNvPr id="12" name="矩形 11"/>
          <p:cNvSpPr/>
          <p:nvPr/>
        </p:nvSpPr>
        <p:spPr>
          <a:xfrm>
            <a:off x="765850" y="6102409"/>
            <a:ext cx="10369706" cy="338554"/>
          </a:xfrm>
          <a:prstGeom prst="rect">
            <a:avLst/>
          </a:prstGeom>
        </p:spPr>
        <p:txBody>
          <a:bodyPr wrap="square">
            <a:spAutoFit/>
          </a:bodyPr>
          <a:lstStyle/>
          <a:p>
            <a:r>
              <a:rPr lang="zh-CN" altLang="en-US" sz="1600" dirty="0">
                <a:latin typeface="+mj-ea"/>
                <a:ea typeface="+mj-ea"/>
              </a:rPr>
              <a:t>陶旭辉、郭峰，</a:t>
            </a:r>
            <a:r>
              <a:rPr lang="en-US" altLang="zh-CN" sz="1600" dirty="0">
                <a:latin typeface="+mj-ea"/>
                <a:ea typeface="+mj-ea"/>
              </a:rPr>
              <a:t>《</a:t>
            </a:r>
            <a:r>
              <a:rPr lang="zh-CN" altLang="en-US" sz="1600" dirty="0">
                <a:latin typeface="+mj-ea"/>
                <a:ea typeface="+mj-ea"/>
              </a:rPr>
              <a:t>异质性政策效应评估与机器学习方法：研究进展与未来方向</a:t>
            </a:r>
            <a:r>
              <a:rPr lang="en-US" altLang="zh-CN" sz="1600" dirty="0">
                <a:latin typeface="+mj-ea"/>
                <a:ea typeface="+mj-ea"/>
              </a:rPr>
              <a:t>》</a:t>
            </a:r>
            <a:r>
              <a:rPr lang="zh-CN" altLang="en-US" sz="1600" dirty="0">
                <a:latin typeface="+mj-ea"/>
                <a:ea typeface="+mj-ea"/>
              </a:rPr>
              <a:t>，</a:t>
            </a:r>
            <a:r>
              <a:rPr lang="en-US" altLang="zh-CN" sz="1600" dirty="0">
                <a:latin typeface="+mj-ea"/>
                <a:ea typeface="+mj-ea"/>
              </a:rPr>
              <a:t>《</a:t>
            </a:r>
            <a:r>
              <a:rPr lang="zh-CN" altLang="en-US" sz="1600" dirty="0">
                <a:latin typeface="+mj-ea"/>
                <a:ea typeface="+mj-ea"/>
              </a:rPr>
              <a:t>管理世界</a:t>
            </a:r>
            <a:r>
              <a:rPr lang="en-US" altLang="zh-CN" sz="1600" dirty="0">
                <a:latin typeface="+mj-ea"/>
                <a:ea typeface="+mj-ea"/>
              </a:rPr>
              <a:t>》</a:t>
            </a:r>
            <a:r>
              <a:rPr lang="zh-CN" altLang="en-US" sz="1600" dirty="0">
                <a:latin typeface="+mj-ea"/>
                <a:ea typeface="+mj-ea"/>
              </a:rPr>
              <a:t>，</a:t>
            </a:r>
            <a:r>
              <a:rPr lang="en-US" altLang="zh-CN" sz="1600" dirty="0">
                <a:latin typeface="+mj-ea"/>
                <a:ea typeface="+mj-ea"/>
              </a:rPr>
              <a:t>2023</a:t>
            </a:r>
            <a:r>
              <a:rPr lang="zh-CN" altLang="en-US" sz="1600" dirty="0">
                <a:latin typeface="+mj-ea"/>
                <a:ea typeface="+mj-ea"/>
              </a:rPr>
              <a:t>年第</a:t>
            </a:r>
            <a:r>
              <a:rPr lang="en-US" altLang="zh-CN" sz="1600" dirty="0">
                <a:latin typeface="+mj-ea"/>
                <a:ea typeface="+mj-ea"/>
              </a:rPr>
              <a:t>11</a:t>
            </a:r>
            <a:r>
              <a:rPr lang="zh-CN" altLang="en-US" sz="1600" dirty="0">
                <a:latin typeface="+mj-ea"/>
                <a:ea typeface="+mj-ea"/>
              </a:rPr>
              <a:t>期。</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951" y="1490715"/>
            <a:ext cx="6768470" cy="4603264"/>
          </a:xfrm>
          <a:prstGeom prst="rect">
            <a:avLst/>
          </a:prstGeom>
        </p:spPr>
      </p:pic>
    </p:spTree>
    <p:extLst>
      <p:ext uri="{BB962C8B-B14F-4D97-AF65-F5344CB8AC3E}">
        <p14:creationId xmlns:p14="http://schemas.microsoft.com/office/powerpoint/2010/main" val="271359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6548"/>
            <a:ext cx="12188825"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8750"/>
            <a:ext cx="1352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E643BB74-6F1F-4DD3-8DC6-B952338D319E}" type="slidenum">
              <a:rPr lang="zh-CN" altLang="en-US" smtClean="0"/>
              <a:pPr defTabSz="1042988"/>
              <a:t>63</a:t>
            </a:fld>
            <a:endParaRPr lang="zh-CN" altLang="en-US"/>
          </a:p>
        </p:txBody>
      </p:sp>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111" y="2130117"/>
            <a:ext cx="2229402" cy="2229402"/>
          </a:xfrm>
          <a:prstGeom prst="rect">
            <a:avLst/>
          </a:prstGeom>
        </p:spPr>
      </p:pic>
      <p:sp>
        <p:nvSpPr>
          <p:cNvPr id="9" name="内容占位符 2"/>
          <p:cNvSpPr>
            <a:spLocks noGrp="1"/>
          </p:cNvSpPr>
          <p:nvPr>
            <p:ph idx="1"/>
          </p:nvPr>
        </p:nvSpPr>
        <p:spPr>
          <a:xfrm>
            <a:off x="1468531" y="1629628"/>
            <a:ext cx="8730960" cy="648086"/>
          </a:xfrm>
        </p:spPr>
        <p:txBody>
          <a:bodyPr>
            <a:normAutofit lnSpcReduction="10000"/>
          </a:bodyPr>
          <a:lstStyle/>
          <a:p>
            <a:pPr algn="ctr">
              <a:buNone/>
            </a:pPr>
            <a:endParaRPr lang="en-US" altLang="zh-CN" sz="1633" dirty="0">
              <a:solidFill>
                <a:srgbClr val="7C1D20"/>
              </a:solidFill>
              <a:latin typeface="微软雅黑" panose="020B0503020204020204" charset="-122"/>
              <a:ea typeface="微软雅黑" panose="020B0503020204020204" charset="-122"/>
            </a:endParaRPr>
          </a:p>
          <a:p>
            <a:pPr algn="ctr">
              <a:buNone/>
            </a:pPr>
            <a:r>
              <a:rPr lang="zh-CN" altLang="en-US" sz="1633" dirty="0">
                <a:solidFill>
                  <a:srgbClr val="7C1D20"/>
                </a:solidFill>
                <a:latin typeface="微软雅黑" pitchFamily="34" charset="-122"/>
                <a:ea typeface="微软雅黑" pitchFamily="34" charset="-122"/>
              </a:rPr>
              <a:t>实验室公众号</a:t>
            </a:r>
          </a:p>
          <a:p>
            <a:pPr algn="ctr">
              <a:buNone/>
            </a:pPr>
            <a:endParaRPr lang="zh-CN" altLang="en-US" sz="1633" dirty="0">
              <a:solidFill>
                <a:srgbClr val="7C1D20"/>
              </a:solidFill>
              <a:latin typeface="微软雅黑" pitchFamily="34" charset="-122"/>
              <a:ea typeface="微软雅黑" pitchFamily="34" charset="-122"/>
            </a:endParaRPr>
          </a:p>
          <a:p>
            <a:pPr algn="ctr">
              <a:buNone/>
            </a:pPr>
            <a:endParaRPr lang="zh-CN" altLang="en-US" sz="2903" dirty="0">
              <a:solidFill>
                <a:srgbClr val="7C1D20"/>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a:t>
            </a:fld>
            <a:endParaRPr lang="zh-CN" altLang="en-US"/>
          </a:p>
        </p:txBody>
      </p:sp>
      <p:sp>
        <p:nvSpPr>
          <p:cNvPr id="2" name="矩形 1"/>
          <p:cNvSpPr>
            <a:spLocks noChangeArrowheads="1"/>
          </p:cNvSpPr>
          <p:nvPr/>
        </p:nvSpPr>
        <p:spPr bwMode="auto">
          <a:xfrm>
            <a:off x="550862" y="813498"/>
            <a:ext cx="10644187" cy="20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大数据促进了机器学习的广泛应用</a:t>
            </a:r>
            <a:endParaRPr lang="en-US" altLang="zh-CN" sz="2400" b="1" dirty="0">
              <a:latin typeface="楷体" panose="02010609060101010101" pitchFamily="49" charset="-122"/>
              <a:ea typeface="楷体" panose="02010609060101010101" pitchFamily="49" charset="-122"/>
            </a:endParaRPr>
          </a:p>
          <a:p>
            <a:pPr>
              <a:buSzPct val="150000"/>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zh-CN" sz="2000" dirty="0">
                <a:latin typeface="Times New Roman" panose="02020603050405020304" pitchFamily="18" charset="0"/>
                <a:cs typeface="Times New Roman" panose="02020603050405020304" pitchFamily="18" charset="0"/>
              </a:rPr>
              <a:t>擅长于处理这种非结构化大数据的机器学习方法也成为社会科学家工具箱的重要组成（</a:t>
            </a:r>
            <a:r>
              <a:rPr lang="en-US" altLang="zh-CN" sz="2000" dirty="0">
                <a:latin typeface="Times New Roman" panose="02020603050405020304" pitchFamily="18" charset="0"/>
                <a:cs typeface="Times New Roman" panose="02020603050405020304" pitchFamily="18" charset="0"/>
              </a:rPr>
              <a:t>Varian</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2014</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Grimmer</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2015</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Mullainathan and Spiess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Athey</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2018</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Athey and </a:t>
            </a:r>
            <a:r>
              <a:rPr lang="en-US" altLang="zh-CN" sz="2000" dirty="0" err="1">
                <a:latin typeface="Times New Roman" panose="02020603050405020304" pitchFamily="18" charset="0"/>
                <a:cs typeface="Times New Roman" panose="02020603050405020304" pitchFamily="18" charset="0"/>
              </a:rPr>
              <a:t>Imbens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en-US" sz="2000" dirty="0">
                <a:latin typeface="Times New Roman" panose="02020603050405020304" pitchFamily="18" charset="0"/>
                <a:cs typeface="Times New Roman" panose="02020603050405020304" pitchFamily="18" charset="0"/>
              </a:rPr>
              <a:t>；洪永淼和汪寿阳，2021</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pic>
        <p:nvPicPr>
          <p:cNvPr id="7" name="Picture 2" descr="https://gimg2.baidu.com/image_search/src=http%3A%2F%2Fp2.itc.cn%2Fq_70%2Fimages03%2F20211013%2Ff7112c50e61246e7934d2dc5fdcb246f.jpeg&amp;refer=http%3A%2F%2Fp2.itc.cn&amp;app=2002&amp;size=f9999,10000&amp;q=a80&amp;n=0&amp;g=0n&amp;fmt=jpeg?sec=1636851879&amp;t=735ae6c1392f36b9502af770f566a8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935" y="2987542"/>
            <a:ext cx="5519773" cy="357252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3BD6DD8A-D020-144C-D295-CE75F7C7FA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0705" y="2966696"/>
            <a:ext cx="3573804" cy="3573804"/>
          </a:xfrm>
          <a:prstGeom prst="rect">
            <a:avLst/>
          </a:prstGeom>
        </p:spPr>
      </p:pic>
    </p:spTree>
    <p:extLst>
      <p:ext uri="{BB962C8B-B14F-4D97-AF65-F5344CB8AC3E}">
        <p14:creationId xmlns:p14="http://schemas.microsoft.com/office/powerpoint/2010/main" val="92090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a:t>
            </a:fld>
            <a:endParaRPr lang="zh-CN" altLang="en-US"/>
          </a:p>
        </p:txBody>
      </p:sp>
      <p:sp>
        <p:nvSpPr>
          <p:cNvPr id="2" name="矩形 1"/>
          <p:cNvSpPr>
            <a:spLocks noChangeArrowheads="1"/>
          </p:cNvSpPr>
          <p:nvPr/>
        </p:nvSpPr>
        <p:spPr bwMode="auto">
          <a:xfrm>
            <a:off x="550863" y="987425"/>
            <a:ext cx="10644187" cy="409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大数据促进了机器学习的广泛应用</a:t>
            </a:r>
            <a:endParaRPr lang="en-US" altLang="zh-CN" sz="2400" b="1" dirty="0">
              <a:latin typeface="楷体" panose="02010609060101010101" pitchFamily="49" charset="-122"/>
              <a:ea typeface="楷体" panose="02010609060101010101" pitchFamily="49" charset="-122"/>
            </a:endParaRPr>
          </a:p>
          <a:p>
            <a:pPr marL="342900" indent="-342900">
              <a:buSzPct val="15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数据分析的四大任务：</a:t>
            </a:r>
            <a:r>
              <a:rPr lang="en-US" altLang="zh-CN" sz="2000" dirty="0">
                <a:latin typeface="Times New Roman" panose="02020603050405020304" pitchFamily="18" charset="0"/>
                <a:cs typeface="Times New Roman" panose="02020603050405020304" pitchFamily="18" charset="0"/>
              </a:rPr>
              <a:t>Summarization</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Estimation</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Hypothesis testing</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Prediction</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Varian</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2014</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zh-CN" sz="2000" dirty="0">
                <a:latin typeface="Times New Roman" panose="02020603050405020304" pitchFamily="18" charset="0"/>
                <a:cs typeface="Times New Roman" panose="02020603050405020304" pitchFamily="18" charset="0"/>
              </a:rPr>
              <a:t>机器学习方法</a:t>
            </a:r>
            <a:r>
              <a:rPr lang="zh-CN" altLang="en-US" sz="2000" dirty="0">
                <a:latin typeface="Times New Roman" panose="02020603050405020304" pitchFamily="18" charset="0"/>
                <a:cs typeface="Times New Roman" panose="02020603050405020304" pitchFamily="18" charset="0"/>
              </a:rPr>
              <a:t>的</a:t>
            </a:r>
            <a:r>
              <a:rPr lang="zh-CN" altLang="zh-CN" sz="2000" dirty="0">
                <a:latin typeface="Times New Roman" panose="02020603050405020304" pitchFamily="18" charset="0"/>
                <a:cs typeface="Times New Roman" panose="02020603050405020304" pitchFamily="18" charset="0"/>
              </a:rPr>
              <a:t>主要</a:t>
            </a:r>
            <a:r>
              <a:rPr lang="zh-CN" altLang="en-US" sz="2000" dirty="0">
                <a:latin typeface="Times New Roman" panose="02020603050405020304" pitchFamily="18" charset="0"/>
                <a:cs typeface="Times New Roman" panose="02020603050405020304" pitchFamily="18" charset="0"/>
              </a:rPr>
              <a:t>目的</a:t>
            </a:r>
            <a:r>
              <a:rPr lang="zh-CN" altLang="zh-CN" sz="2000" dirty="0">
                <a:latin typeface="Times New Roman" panose="02020603050405020304" pitchFamily="18" charset="0"/>
                <a:cs typeface="Times New Roman" panose="02020603050405020304" pitchFamily="18" charset="0"/>
              </a:rPr>
              <a:t>就在于对包括非结构化数据在内的大数据进行</a:t>
            </a:r>
            <a:r>
              <a:rPr lang="zh-CN" altLang="zh-CN" sz="2000" b="1" dirty="0">
                <a:latin typeface="Times New Roman" panose="02020603050405020304" pitchFamily="18" charset="0"/>
                <a:cs typeface="Times New Roman" panose="02020603050405020304" pitchFamily="18" charset="0"/>
              </a:rPr>
              <a:t>降维</a:t>
            </a:r>
            <a:r>
              <a:rPr lang="zh-CN" altLang="zh-CN" sz="2000" dirty="0">
                <a:latin typeface="Times New Roman" panose="02020603050405020304" pitchFamily="18" charset="0"/>
                <a:cs typeface="Times New Roman" panose="02020603050405020304" pitchFamily="18" charset="0"/>
              </a:rPr>
              <a:t>、</a:t>
            </a:r>
            <a:r>
              <a:rPr lang="zh-CN" altLang="zh-CN" sz="2000" b="1" dirty="0">
                <a:latin typeface="Times New Roman" panose="02020603050405020304" pitchFamily="18" charset="0"/>
                <a:cs typeface="Times New Roman" panose="02020603050405020304" pitchFamily="18" charset="0"/>
              </a:rPr>
              <a:t>分类</a:t>
            </a:r>
            <a:r>
              <a:rPr lang="zh-CN" altLang="zh-CN" sz="2000" dirty="0">
                <a:latin typeface="Times New Roman" panose="02020603050405020304" pitchFamily="18" charset="0"/>
                <a:cs typeface="Times New Roman" panose="02020603050405020304" pitchFamily="18" charset="0"/>
              </a:rPr>
              <a:t>和</a:t>
            </a:r>
            <a:r>
              <a:rPr lang="zh-CN" altLang="zh-CN" sz="2000" b="1" dirty="0">
                <a:latin typeface="Times New Roman" panose="02020603050405020304" pitchFamily="18" charset="0"/>
                <a:cs typeface="Times New Roman" panose="02020603050405020304" pitchFamily="18" charset="0"/>
              </a:rPr>
              <a:t>预测</a:t>
            </a:r>
            <a:r>
              <a:rPr lang="zh-CN" altLang="zh-CN" sz="2000" dirty="0">
                <a:latin typeface="Times New Roman" panose="02020603050405020304" pitchFamily="18" charset="0"/>
                <a:cs typeface="Times New Roman" panose="02020603050405020304" pitchFamily="18" charset="0"/>
              </a:rPr>
              <a:t>等（</a:t>
            </a:r>
            <a:r>
              <a:rPr lang="en-US" altLang="zh-CN" sz="2000" dirty="0" err="1">
                <a:latin typeface="Times New Roman" panose="02020603050405020304" pitchFamily="18" charset="0"/>
                <a:cs typeface="Times New Roman" panose="02020603050405020304" pitchFamily="18" charset="0"/>
              </a:rPr>
              <a:t>Ghoddusi</a:t>
            </a:r>
            <a:r>
              <a:rPr lang="en-US" altLang="zh-CN" sz="2000" dirty="0">
                <a:latin typeface="Times New Roman" panose="02020603050405020304" pitchFamily="18" charset="0"/>
                <a:cs typeface="Times New Roman" panose="02020603050405020304" pitchFamily="18" charset="0"/>
              </a:rPr>
              <a:t>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buSzPct val="150000"/>
            </a:pPr>
            <a:endParaRPr lang="en-US" altLang="zh-CN" sz="3600" dirty="0">
              <a:latin typeface="Times New Roman" panose="02020603050405020304" pitchFamily="18" charset="0"/>
              <a:cs typeface="Times New Roman" panose="02020603050405020304" pitchFamily="18" charset="0"/>
            </a:endParaRPr>
          </a:p>
          <a:p>
            <a:pPr>
              <a:buSzPct val="150000"/>
            </a:pPr>
            <a:endParaRPr lang="en-US" altLang="zh-CN" sz="3600" b="1" dirty="0"/>
          </a:p>
        </p:txBody>
      </p:sp>
    </p:spTree>
    <p:extLst>
      <p:ext uri="{BB962C8B-B14F-4D97-AF65-F5344CB8AC3E}">
        <p14:creationId xmlns:p14="http://schemas.microsoft.com/office/powerpoint/2010/main" val="87995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机器学习基本任务</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a:t>
            </a:fld>
            <a:endParaRPr lang="zh-CN" altLang="en-US"/>
          </a:p>
        </p:txBody>
      </p:sp>
      <p:sp>
        <p:nvSpPr>
          <p:cNvPr id="2" name="矩形 1"/>
          <p:cNvSpPr>
            <a:spLocks noChangeArrowheads="1"/>
          </p:cNvSpPr>
          <p:nvPr/>
        </p:nvSpPr>
        <p:spPr bwMode="auto">
          <a:xfrm>
            <a:off x="550863" y="987425"/>
            <a:ext cx="10644187"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机器学习文献已经非常庞大</a:t>
            </a:r>
            <a:endParaRPr lang="en-US" altLang="zh-CN" sz="2400" b="1" dirty="0">
              <a:latin typeface="楷体" panose="02010609060101010101" pitchFamily="49" charset="-122"/>
              <a:ea typeface="楷体" panose="02010609060101010101" pitchFamily="49" charset="-122"/>
            </a:endParaRPr>
          </a:p>
          <a:p>
            <a:pPr>
              <a:buSzPct val="150000"/>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机器学习代表性综述：</a:t>
            </a:r>
            <a:r>
              <a:rPr lang="en-US" altLang="zh-CN" sz="2000" dirty="0">
                <a:latin typeface="Times New Roman" panose="02020603050405020304" pitchFamily="18" charset="0"/>
                <a:cs typeface="Times New Roman" panose="02020603050405020304" pitchFamily="18" charset="0"/>
              </a:rPr>
              <a:t>Varian</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2014</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Grimmer</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2015</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Mullainathan and </a:t>
            </a:r>
            <a:r>
              <a:rPr lang="en-US" altLang="zh-CN" sz="2000" dirty="0" err="1">
                <a:latin typeface="Times New Roman" panose="02020603050405020304" pitchFamily="18" charset="0"/>
                <a:cs typeface="Times New Roman" panose="02020603050405020304" pitchFamily="18" charset="0"/>
              </a:rPr>
              <a:t>Spiess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Athey</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2018</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Athey</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Imbens</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Ghoddusi</a:t>
            </a:r>
            <a:r>
              <a:rPr lang="en-US" altLang="zh-CN" sz="2000" dirty="0">
                <a:latin typeface="Times New Roman" panose="02020603050405020304" pitchFamily="18" charset="0"/>
                <a:cs typeface="Times New Roman" panose="02020603050405020304" pitchFamily="18" charset="0"/>
              </a:rPr>
              <a:t>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Storm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zh-CN" altLang="zh-CN" sz="2000" dirty="0">
                <a:latin typeface="Times New Roman" panose="02020603050405020304" pitchFamily="18" charset="0"/>
                <a:cs typeface="Times New Roman" panose="02020603050405020304" pitchFamily="18" charset="0"/>
              </a:rPr>
              <a:t>黄乃静和于明哲（</a:t>
            </a:r>
            <a:r>
              <a:rPr lang="en-US" altLang="zh-CN" sz="2000" dirty="0">
                <a:latin typeface="Times New Roman" panose="02020603050405020304" pitchFamily="18" charset="0"/>
                <a:cs typeface="Times New Roman" panose="02020603050405020304" pitchFamily="18" charset="0"/>
              </a:rPr>
              <a:t>2018</a:t>
            </a:r>
            <a:r>
              <a:rPr lang="zh-CN" altLang="zh-CN" sz="2000" dirty="0">
                <a:latin typeface="Times New Roman" panose="02020603050405020304" pitchFamily="18" charset="0"/>
                <a:cs typeface="Times New Roman" panose="02020603050405020304" pitchFamily="18" charset="0"/>
              </a:rPr>
              <a:t>）、王芳等（</a:t>
            </a:r>
            <a:r>
              <a:rPr lang="en-US" altLang="zh-CN" sz="2000" dirty="0">
                <a:latin typeface="Times New Roman" panose="02020603050405020304" pitchFamily="18" charset="0"/>
                <a:cs typeface="Times New Roman" panose="02020603050405020304" pitchFamily="18" charset="0"/>
              </a:rPr>
              <a:t>2020</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机器学习代表性教科书：</a:t>
            </a:r>
            <a:r>
              <a:rPr lang="en-US" altLang="zh-CN" sz="2000" dirty="0">
                <a:latin typeface="Times New Roman" panose="02020603050405020304" pitchFamily="18" charset="0"/>
                <a:cs typeface="Times New Roman" panose="02020603050405020304" pitchFamily="18" charset="0"/>
              </a:rPr>
              <a:t>Hastie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2017</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James et al.</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2013</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Burkov</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2019</a:t>
            </a:r>
            <a:r>
              <a:rPr lang="zh-CN"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、陈强（</a:t>
            </a:r>
            <a:r>
              <a:rPr lang="en-US" altLang="zh-CN" sz="2000" dirty="0">
                <a:latin typeface="Times New Roman" panose="02020603050405020304" pitchFamily="18" charset="0"/>
                <a:cs typeface="Times New Roman" panose="02020603050405020304" pitchFamily="18" charset="0"/>
              </a:rPr>
              <a:t>2021</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192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965</TotalTime>
  <Pages>0</Pages>
  <Words>3628</Words>
  <Characters>0</Characters>
  <Application>Microsoft Office PowerPoint</Application>
  <DocSecurity>0</DocSecurity>
  <PresentationFormat>自定义</PresentationFormat>
  <Lines>0</Lines>
  <Paragraphs>528</Paragraphs>
  <Slides>63</Slides>
  <Notes>4</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63</vt:i4>
      </vt:variant>
    </vt:vector>
  </HeadingPairs>
  <TitlesOfParts>
    <vt:vector size="74" baseType="lpstr">
      <vt:lpstr>华文楷体</vt:lpstr>
      <vt:lpstr>楷体</vt:lpstr>
      <vt:lpstr>微软雅黑</vt:lpstr>
      <vt:lpstr>Arial</vt:lpstr>
      <vt:lpstr>Calibri</vt:lpstr>
      <vt:lpstr>Cambria Math</vt:lpstr>
      <vt:lpstr>Times</vt:lpstr>
      <vt:lpstr>Times New Roman</vt:lpstr>
      <vt:lpstr>Wingdings</vt:lpstr>
      <vt:lpstr>Office 主题</vt:lpstr>
      <vt:lpstr>Equation</vt:lpstr>
      <vt:lpstr>第7讲 机器学习基本原理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预测到底是否准确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从计量经济学视角看机器学习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subject/>
  <dc:creator>admin</dc:creator>
  <cp:keywords/>
  <dc:description/>
  <cp:lastModifiedBy>Feng Guo</cp:lastModifiedBy>
  <cp:revision>520</cp:revision>
  <dcterms:created xsi:type="dcterms:W3CDTF">2016-12-19T01:38:00Z</dcterms:created>
  <dcterms:modified xsi:type="dcterms:W3CDTF">2025-04-15T14:39:58Z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KSORubyTemplateID">
    <vt:lpwstr>2</vt:lpwstr>
  </property>
</Properties>
</file>