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256" r:id="rId2"/>
    <p:sldId id="643" r:id="rId3"/>
    <p:sldId id="546" r:id="rId4"/>
    <p:sldId id="644" r:id="rId5"/>
    <p:sldId id="645" r:id="rId6"/>
    <p:sldId id="700" r:id="rId7"/>
    <p:sldId id="646" r:id="rId8"/>
    <p:sldId id="647" r:id="rId9"/>
    <p:sldId id="648" r:id="rId10"/>
    <p:sldId id="649" r:id="rId11"/>
    <p:sldId id="650" r:id="rId12"/>
    <p:sldId id="651" r:id="rId13"/>
    <p:sldId id="653" r:id="rId14"/>
    <p:sldId id="652" r:id="rId15"/>
    <p:sldId id="654" r:id="rId16"/>
    <p:sldId id="656" r:id="rId17"/>
    <p:sldId id="655" r:id="rId18"/>
    <p:sldId id="657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99" r:id="rId38"/>
    <p:sldId id="676" r:id="rId39"/>
    <p:sldId id="677" r:id="rId40"/>
    <p:sldId id="678" r:id="rId41"/>
    <p:sldId id="680" r:id="rId42"/>
    <p:sldId id="681" r:id="rId43"/>
    <p:sldId id="687" r:id="rId44"/>
    <p:sldId id="688" r:id="rId45"/>
    <p:sldId id="689" r:id="rId46"/>
    <p:sldId id="690" r:id="rId47"/>
    <p:sldId id="691" r:id="rId48"/>
    <p:sldId id="692" r:id="rId49"/>
    <p:sldId id="693" r:id="rId50"/>
    <p:sldId id="694" r:id="rId51"/>
    <p:sldId id="695" r:id="rId52"/>
    <p:sldId id="696" r:id="rId53"/>
    <p:sldId id="697" r:id="rId54"/>
    <p:sldId id="698" r:id="rId55"/>
    <p:sldId id="705" r:id="rId56"/>
    <p:sldId id="706" r:id="rId57"/>
    <p:sldId id="707" r:id="rId58"/>
    <p:sldId id="708" r:id="rId59"/>
    <p:sldId id="709" r:id="rId60"/>
    <p:sldId id="710" r:id="rId61"/>
    <p:sldId id="711" r:id="rId62"/>
    <p:sldId id="712" r:id="rId63"/>
    <p:sldId id="713" r:id="rId64"/>
    <p:sldId id="714" r:id="rId65"/>
    <p:sldId id="715" r:id="rId66"/>
    <p:sldId id="716" r:id="rId67"/>
    <p:sldId id="717" r:id="rId68"/>
    <p:sldId id="718" r:id="rId69"/>
    <p:sldId id="719" r:id="rId70"/>
    <p:sldId id="720" r:id="rId71"/>
    <p:sldId id="721" r:id="rId72"/>
    <p:sldId id="722" r:id="rId73"/>
    <p:sldId id="723" r:id="rId74"/>
    <p:sldId id="724" r:id="rId75"/>
    <p:sldId id="725" r:id="rId76"/>
    <p:sldId id="726" r:id="rId77"/>
    <p:sldId id="727" r:id="rId78"/>
    <p:sldId id="728" r:id="rId79"/>
    <p:sldId id="729" r:id="rId80"/>
    <p:sldId id="683" r:id="rId81"/>
    <p:sldId id="684" r:id="rId82"/>
    <p:sldId id="685" r:id="rId83"/>
    <p:sldId id="758" r:id="rId84"/>
    <p:sldId id="686" r:id="rId85"/>
    <p:sldId id="759" r:id="rId86"/>
    <p:sldId id="760" r:id="rId87"/>
    <p:sldId id="761" r:id="rId88"/>
    <p:sldId id="762" r:id="rId89"/>
    <p:sldId id="763" r:id="rId90"/>
    <p:sldId id="764" r:id="rId91"/>
    <p:sldId id="765" r:id="rId92"/>
    <p:sldId id="766" r:id="rId93"/>
    <p:sldId id="767" r:id="rId94"/>
    <p:sldId id="768" r:id="rId95"/>
    <p:sldId id="769" r:id="rId96"/>
    <p:sldId id="770" r:id="rId97"/>
    <p:sldId id="771" r:id="rId98"/>
    <p:sldId id="772" r:id="rId99"/>
    <p:sldId id="773" r:id="rId100"/>
    <p:sldId id="774" r:id="rId101"/>
    <p:sldId id="775" r:id="rId102"/>
    <p:sldId id="776" r:id="rId103"/>
    <p:sldId id="777" r:id="rId104"/>
    <p:sldId id="778" r:id="rId105"/>
    <p:sldId id="779" r:id="rId106"/>
    <p:sldId id="780" r:id="rId107"/>
    <p:sldId id="781" r:id="rId108"/>
    <p:sldId id="782" r:id="rId109"/>
    <p:sldId id="783" r:id="rId110"/>
    <p:sldId id="784" r:id="rId111"/>
    <p:sldId id="785" r:id="rId112"/>
    <p:sldId id="743" r:id="rId113"/>
    <p:sldId id="742" r:id="rId114"/>
    <p:sldId id="744" r:id="rId115"/>
    <p:sldId id="745" r:id="rId116"/>
    <p:sldId id="746" r:id="rId117"/>
    <p:sldId id="747" r:id="rId118"/>
    <p:sldId id="748" r:id="rId119"/>
    <p:sldId id="750" r:id="rId120"/>
    <p:sldId id="751" r:id="rId121"/>
    <p:sldId id="752" r:id="rId122"/>
    <p:sldId id="753" r:id="rId123"/>
    <p:sldId id="754" r:id="rId124"/>
    <p:sldId id="755" r:id="rId125"/>
    <p:sldId id="756" r:id="rId126"/>
    <p:sldId id="701" r:id="rId127"/>
  </p:sldIdLst>
  <p:sldSz cx="12190413" cy="6859588"/>
  <p:notesSz cx="6858000" cy="9144000"/>
  <p:defaultTextStyle>
    <a:defPPr>
      <a:defRPr lang="zh-CN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65275" indent="-1936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  <a:srgbClr val="970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1" autoAdjust="0"/>
    <p:restoredTop sz="94660" autoAdjust="0"/>
  </p:normalViewPr>
  <p:slideViewPr>
    <p:cSldViewPr>
      <p:cViewPr varScale="1">
        <p:scale>
          <a:sx n="61" d="100"/>
          <a:sy n="61" d="100"/>
        </p:scale>
        <p:origin x="496" y="56"/>
      </p:cViewPr>
      <p:guideLst>
        <p:guide orient="horz" pos="2160"/>
        <p:guide pos="386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670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670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670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defTabSz="1042670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6367110-D2B6-4163-8835-4DBA263C21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67110-D2B6-4163-8835-4DBA263C21FA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4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67110-D2B6-4163-8835-4DBA263C21FA}" type="slidenum">
              <a:rPr lang="zh-CN" altLang="en-US" smtClean="0"/>
              <a:pPr>
                <a:defRPr/>
              </a:pPr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67110-D2B6-4163-8835-4DBA263C21FA}" type="slidenum">
              <a:rPr lang="zh-CN" altLang="en-US" smtClean="0"/>
              <a:pPr>
                <a:defRPr/>
              </a:pPr>
              <a:t>118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0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DABF-C77B-4E2C-9C2C-5D19101B14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70546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7A45-CE10-489C-8AF1-78047266E7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217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25356" cy="585288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21CE-ECD9-4427-817B-2F27B0241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757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27DE-0373-4539-A083-559573940D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827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1D3D-EEF9-4304-AC35-BBC7AADEC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1271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0" y="1600571"/>
            <a:ext cx="5384099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1C21-D100-44EF-AD9F-4DB6ED4EE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066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1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D518-6522-4CE3-B9E7-FE07C780E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507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883D-C7C0-4FE8-B9A5-BCFA3ED34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999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4657-4D19-40D5-A6BA-445BAC73B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536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0710-DA81-4A83-8CFB-9B4FC039C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601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777B-E3F4-44E4-98B8-480381FEB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779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2670" eaLnBrk="1" fontAlgn="auto" hangingPunct="1">
              <a:buFont typeface="Arial" panose="020B0604020202020204" pitchFamily="34" charset="0"/>
              <a:buNone/>
              <a:defRPr sz="14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2670" eaLnBrk="1" fontAlgn="auto" hangingPunct="1">
              <a:buFont typeface="Arial" panose="020B0604020202020204" pitchFamily="34" charset="0"/>
              <a:buNone/>
              <a:defRPr sz="14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/>
          <a:lstStyle>
            <a:lvl1pPr algn="r" defTabSz="1042670" eaLnBrk="1" hangingPunct="1">
              <a:buFont typeface="Arial" panose="020B0604020202020204" pitchFamily="34" charset="0"/>
              <a:buChar char="•"/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5C85A8-38B4-4365-9C7E-AE89C6C2E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4267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4267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4267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4267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.png"/><Relationship Id="rId7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6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9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52.wmf"/><Relationship Id="rId15" Type="http://schemas.openxmlformats.org/officeDocument/2006/relationships/image" Target="../media/image97.wmf"/><Relationship Id="rId10" Type="http://schemas.openxmlformats.org/officeDocument/2006/relationships/image" Target="../media/image94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NUL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Relationship Id="rId9" Type="http://schemas.openxmlformats.org/officeDocument/2006/relationships/image" Target="../media/image10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NUL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.png"/><Relationship Id="rId7" Type="http://schemas.openxmlformats.org/officeDocument/2006/relationships/image" Target="../media/image5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7.bin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iff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0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5.png"/><Relationship Id="rId7" Type="http://schemas.openxmlformats.org/officeDocument/2006/relationships/image" Target="../media/image7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.bin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912018" y="3497895"/>
            <a:ext cx="10367963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郭峰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上海财经大学公共经济与管理学院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上海财经大学数实融合与智能决策交叉实验室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2025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200" b="1" i="1" dirty="0">
              <a:latin typeface="Times New Roman" panose="02020603050405020304" pitchFamily="18" charset="0"/>
            </a:endParaRPr>
          </a:p>
        </p:txBody>
      </p:sp>
      <p:pic>
        <p:nvPicPr>
          <p:cNvPr id="307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7350"/>
            <a:ext cx="1762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0200"/>
            <a:ext cx="2930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灯片编号占位符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B30771-87C4-4889-8CE4-8389BF394024}" type="slidenum">
              <a:rPr lang="zh-CN" altLang="en-US" smtClean="0"/>
              <a:pPr defTabSz="1042988"/>
              <a:t>1</a:t>
            </a:fld>
            <a:endParaRPr lang="zh-CN" altLang="en-US" dirty="0"/>
          </a:p>
        </p:txBody>
      </p:sp>
      <p:sp>
        <p:nvSpPr>
          <p:cNvPr id="3079" name="标题 1"/>
          <p:cNvSpPr>
            <a:spLocks noGrp="1" noChangeArrowheads="1"/>
          </p:cNvSpPr>
          <p:nvPr>
            <p:ph type="ctrTitle"/>
          </p:nvPr>
        </p:nvSpPr>
        <p:spPr>
          <a:xfrm>
            <a:off x="766836" y="1754974"/>
            <a:ext cx="10361612" cy="180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6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 机器学习基础算法</a:t>
            </a:r>
            <a:endParaRPr lang="zh-CN" altLang="en-US" sz="3200" b="1" dirty="0">
              <a:solidFill>
                <a:srgbClr val="7C1D2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偏差与方差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50863" y="1652286"/>
                <a:ext cx="10644187" cy="480171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偏差（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）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指的是估计量是否有系统误差（比如，系统性高估或低估）。给定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，则估计量         的偏差定义为：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𝐵𝑖𝑎𝑠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𝐸</m:t>
                      </m:r>
                      <m:limUpp>
                        <m:limUp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lim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⌢</m:t>
                          </m:r>
                        </m:lim>
                      </m:limUp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偏差度量的是在大量重复抽样过程中，      对于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f (x)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的平均偏离程度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方差（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Variance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）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则衡量在大量重复抽样过程中，估计量           本身围绕着其期望值             的波动幅度，其定义为：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方差衡量模型本身的稳定性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3" y="1652286"/>
                <a:ext cx="10644187" cy="4801717"/>
              </a:xfrm>
              <a:blipFill>
                <a:blip r:embed="rId4"/>
                <a:stretch>
                  <a:fillRect l="-401" b="-9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45623"/>
              </p:ext>
            </p:extLst>
          </p:nvPr>
        </p:nvGraphicFramePr>
        <p:xfrm>
          <a:off x="1270871" y="2061699"/>
          <a:ext cx="634791" cy="39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871" y="2061699"/>
                        <a:ext cx="634791" cy="39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12294"/>
              </p:ext>
            </p:extLst>
          </p:nvPr>
        </p:nvGraphicFramePr>
        <p:xfrm>
          <a:off x="5159141" y="3703139"/>
          <a:ext cx="634791" cy="44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9141" y="3703139"/>
                        <a:ext cx="634791" cy="44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70199"/>
              </p:ext>
            </p:extLst>
          </p:nvPr>
        </p:nvGraphicFramePr>
        <p:xfrm>
          <a:off x="7404550" y="4423189"/>
          <a:ext cx="634791" cy="44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4550" y="4423189"/>
                        <a:ext cx="634791" cy="44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942986" y="5362625"/>
                <a:ext cx="3232295" cy="731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Upp>
                                <m:limUp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li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⌢</m:t>
                                  </m:r>
                                </m:lim>
                              </m:limUp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limUpp>
                                <m:limUp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li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⌢</m:t>
                                  </m:r>
                                </m:lim>
                              </m:limUp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86" y="5362625"/>
                <a:ext cx="3232295" cy="731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3352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数据分割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89326559-E771-4A40-9DFA-8F0F5405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9" y="1764295"/>
            <a:ext cx="10240862" cy="440168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假如我们已经选择了一个分裂的属性，那怎样对数据进行分裂呢？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分裂属性的数据类型分为离散型和连续性两种情况，对于离散型的数据，按照属性值进行分裂，每个属性值对应一个分裂节点；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对于连续性属性，一般性的做法是对数据按照该属性进行排序，再将数据分成若干区间，如</a:t>
            </a:r>
            <a:r>
              <a:rPr lang="en-US" altLang="zh-CN" sz="2000" dirty="0">
                <a:latin typeface="Times New Roman" panose="02020603050405020304" pitchFamily="18" charset="0"/>
              </a:rPr>
              <a:t>[0,10]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[10,20]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[20,30]…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一个区间对应一个节点，若数据属性值落入某一区间则该数据就属于其对应的节点。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实操中，一般不进行人工分割，而是由算法自动判断最优分割点。</a:t>
            </a:r>
          </a:p>
        </p:txBody>
      </p:sp>
    </p:spTree>
    <p:extLst>
      <p:ext uri="{BB962C8B-B14F-4D97-AF65-F5344CB8AC3E}">
        <p14:creationId xmlns:p14="http://schemas.microsoft.com/office/powerpoint/2010/main" val="2035347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数据分割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01F823D-7168-443B-909E-6C13F36F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分类信息表</a:t>
            </a:r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DDF0E5-D75F-48F5-A96C-1F6F45A60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2412479"/>
            <a:ext cx="4732993" cy="31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55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数据分割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内容占位符 5">
            <a:extLst>
              <a:ext uri="{FF2B5EF4-FFF2-40B4-BE49-F238E27FC236}">
                <a16:creationId xmlns:a16="http://schemas.microsoft.com/office/drawing/2014/main" id="{C8500901-3779-44CF-821F-20B99A2E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30" y="2943526"/>
            <a:ext cx="3850840" cy="2527552"/>
          </a:xfr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5017A7-D7FF-498E-8F8E-967BCC734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5" y="3492773"/>
            <a:ext cx="3185931" cy="127027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A39E7A1-62FA-4D0A-BF8B-CAC28FA6C05C}"/>
              </a:ext>
            </a:extLst>
          </p:cNvPr>
          <p:cNvSpPr/>
          <p:nvPr/>
        </p:nvSpPr>
        <p:spPr>
          <a:xfrm>
            <a:off x="622826" y="1902118"/>
            <a:ext cx="10572224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</a:rPr>
              <a:t>属性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</a:rPr>
              <a:t>“职业”是离散型变量，有三个取值，分别为白领、工人和学生，根据三个取值对原始的数据进行分割，如下表所示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</a:rPr>
              <a:t>:</a:t>
            </a:r>
            <a:endParaRPr lang="zh-CN" altLang="en-US" sz="2000" dirty="0"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9022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数据分割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762A091A-E433-40FD-90C3-B6245DC9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9" y="1764295"/>
            <a:ext cx="10528881" cy="483371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属性</a:t>
            </a:r>
            <a:r>
              <a:rPr lang="en-US" altLang="zh-CN" sz="2000" dirty="0"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</a:rPr>
              <a:t>是连续性变量，这里将数据分成三个区间，分别是</a:t>
            </a:r>
            <a:r>
              <a:rPr lang="en-US" altLang="zh-CN" sz="2000" dirty="0">
                <a:latin typeface="Times New Roman" panose="02020603050405020304" pitchFamily="18" charset="0"/>
              </a:rPr>
              <a:t>[10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20]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[20,30]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[30,40]</a:t>
            </a:r>
            <a:r>
              <a:rPr lang="zh-CN" altLang="en-US" sz="2000" dirty="0">
                <a:latin typeface="Times New Roman" panose="02020603050405020304" pitchFamily="18" charset="0"/>
              </a:rPr>
              <a:t>，则每一个区间的分裂结果如下：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CFCEFD6-083B-4D7E-AC00-C985CB3F4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0" y="3093582"/>
            <a:ext cx="4025879" cy="23315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A2DE3CD-27FE-451D-BBCD-0A1CDB68D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9" y="2995200"/>
            <a:ext cx="3822835" cy="25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92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停止分裂的条件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7D54CC1-8C27-43E5-96EC-63154FC9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1" y="1830081"/>
            <a:ext cx="10512730" cy="440790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决策树不可能不限制地生长，总有停止分裂的时候，最极端的情况是当节点分裂到只剩下一个数据点时自动结束分裂，但这种情况下树过于复杂，而且预测的精度不高（过拟合）。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一般情况下为了降低决策树复杂度和提高预测的经度，会适当提前终止节点的分裂。以下是决策树节点停止分裂的一般性条件：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）最小节点数。</a:t>
            </a:r>
            <a:r>
              <a:rPr lang="zh-CN" altLang="en-US" sz="2000" dirty="0">
                <a:latin typeface="Times New Roman" panose="02020603050405020304" pitchFamily="18" charset="0"/>
              </a:rPr>
              <a:t>当节点的数据量小于一个指定的数量时，不继续分裂。一是数据量较少时，再做分裂容易强化噪声数据的作用；二是降低树生长的复杂性。提前结束分裂一定程度上有利于降低过拟合的影响。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46952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停止分裂的条件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E067863-272C-4444-869C-83B63186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11" y="1889125"/>
            <a:ext cx="10483240" cy="446881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</a:rPr>
              <a:t>）熵或者基尼值小于阀值。 </a:t>
            </a:r>
            <a:r>
              <a:rPr lang="zh-CN" altLang="en-US" sz="2000" dirty="0">
                <a:latin typeface="Times New Roman" panose="02020603050405020304" pitchFamily="18" charset="0"/>
              </a:rPr>
              <a:t>由上述可知，熵和基尼值的大小表示数据的复杂程度，当熵或者基尼值过小时，表示数据的纯度比较大，如果熵或者基尼值小于一定程度数，节点停止分裂。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）决策树深度达到指定条件。</a:t>
            </a:r>
            <a:r>
              <a:rPr lang="zh-CN" altLang="en-US" sz="2000" dirty="0">
                <a:latin typeface="Times New Roman" panose="02020603050405020304" pitchFamily="18" charset="0"/>
              </a:rPr>
              <a:t>节点的深度可以理解为节点与决策树跟节点的距离，如根节点的子节点的深度为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，因为这些节点与跟节点的距离为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，子节点的深度要比父节点的深度大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。决策树的深度是所有叶子节点的最大深度，当深度到达指定的上限大小时，停止分裂。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</a:rPr>
              <a:t>）所有特征已经使用完毕，不能继续进行分裂。 </a:t>
            </a:r>
            <a:r>
              <a:rPr lang="zh-CN" altLang="en-US" sz="2000" dirty="0">
                <a:latin typeface="Times New Roman" panose="02020603050405020304" pitchFamily="18" charset="0"/>
              </a:rPr>
              <a:t>被动式停止分裂的条件，当已经没有可分的属性时，直接将当前节点设置为叶子节点。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254951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决策树的剪枝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399D216-86BF-4B10-8D8B-A9DFE031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0" y="1643281"/>
            <a:ext cx="10644230" cy="4714657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对于任意子树</a:t>
            </a:r>
            <a:r>
              <a:rPr lang="en-US" altLang="zh-CN" sz="2000" dirty="0">
                <a:latin typeface="Times New Roman" panose="02020603050405020304" pitchFamily="18" charset="0"/>
              </a:rPr>
              <a:t>                   </a:t>
            </a:r>
            <a:r>
              <a:rPr lang="zh-CN" altLang="en-US" sz="2000" dirty="0">
                <a:latin typeface="Times New Roman" panose="02020603050405020304" pitchFamily="18" charset="0"/>
              </a:rPr>
              <a:t>，定义其“复杂性”（</a:t>
            </a:r>
            <a:r>
              <a:rPr lang="en-US" altLang="zh-CN" sz="2000" dirty="0">
                <a:latin typeface="Times New Roman" panose="02020603050405020304" pitchFamily="18" charset="0"/>
              </a:rPr>
              <a:t>Complexity</a:t>
            </a:r>
            <a:r>
              <a:rPr lang="zh-CN" altLang="en-US" sz="2000" dirty="0">
                <a:latin typeface="Times New Roman" panose="02020603050405020304" pitchFamily="18" charset="0"/>
              </a:rPr>
              <a:t>）为子树</a:t>
            </a:r>
            <a:r>
              <a:rPr lang="en-US" altLang="zh-CN" sz="2000" dirty="0">
                <a:latin typeface="Times New Roman" panose="02020603050405020304" pitchFamily="18" charset="0"/>
              </a:rPr>
              <a:t>T</a:t>
            </a:r>
            <a:r>
              <a:rPr lang="zh-CN" altLang="en-US" sz="2000" dirty="0">
                <a:latin typeface="Times New Roman" panose="02020603050405020304" pitchFamily="18" charset="0"/>
              </a:rPr>
              <a:t>的终节点数目（</a:t>
            </a:r>
            <a:r>
              <a:rPr lang="en-US" altLang="zh-CN" sz="2000" dirty="0">
                <a:latin typeface="Times New Roman" panose="02020603050405020304" pitchFamily="18" charset="0"/>
              </a:rPr>
              <a:t>Number of Terminal Nodes</a:t>
            </a:r>
            <a:r>
              <a:rPr lang="zh-CN" altLang="en-US" sz="2000" dirty="0">
                <a:latin typeface="Times New Roman" panose="02020603050405020304" pitchFamily="18" charset="0"/>
              </a:rPr>
              <a:t>），记为</a:t>
            </a:r>
            <a:r>
              <a:rPr lang="en-US" altLang="zh-CN" sz="2000" dirty="0">
                <a:latin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en-US" altLang="zh-CN" sz="2000" dirty="0"/>
          </a:p>
          <a:p>
            <a:r>
              <a:rPr lang="zh-CN" altLang="en-US" sz="2000" dirty="0"/>
              <a:t>为避免过拟合，不希望决策树过于复杂，故惩罚其规模</a:t>
            </a:r>
            <a:r>
              <a:rPr lang="en-US" altLang="zh-CN" sz="2000" i="1" dirty="0"/>
              <a:t>       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其中，</a:t>
            </a:r>
            <a:r>
              <a:rPr lang="en-US" altLang="zh-CN" sz="2000" dirty="0">
                <a:latin typeface="Times New Roman" panose="02020603050405020304" pitchFamily="18" charset="0"/>
              </a:rPr>
              <a:t>R(T)</a:t>
            </a:r>
            <a:r>
              <a:rPr lang="zh-CN" altLang="en-US" sz="2000" dirty="0">
                <a:latin typeface="Times New Roman" panose="02020603050405020304" pitchFamily="18" charset="0"/>
              </a:rPr>
              <a:t>为原来的损失函数，比如 </a:t>
            </a:r>
            <a:r>
              <a:rPr lang="en-US" altLang="zh-CN" sz="2000" dirty="0">
                <a:latin typeface="Times New Roman" panose="02020603050405020304" pitchFamily="18" charset="0"/>
              </a:rPr>
              <a:t>0-1 </a:t>
            </a:r>
            <a:r>
              <a:rPr lang="zh-CN" altLang="en-US" sz="2000" dirty="0">
                <a:latin typeface="Times New Roman" panose="02020603050405020304" pitchFamily="18" charset="0"/>
              </a:rPr>
              <a:t>损失函数</a:t>
            </a:r>
            <a:r>
              <a:rPr lang="en-US" altLang="zh-CN" sz="2000" dirty="0">
                <a:latin typeface="Times New Roman" panose="02020603050405020304" pitchFamily="18" charset="0"/>
              </a:rPr>
              <a:t>(0-1 loss)</a:t>
            </a:r>
            <a:r>
              <a:rPr lang="zh-CN" altLang="en-US" sz="2000" dirty="0">
                <a:latin typeface="Times New Roman" panose="02020603050405020304" pitchFamily="18" charset="0"/>
              </a:rPr>
              <a:t>，即在训练样本中，如果预测正确，则损失为</a:t>
            </a:r>
            <a:r>
              <a:rPr lang="en-US" altLang="zh-CN" sz="2000" dirty="0">
                <a:latin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</a:rPr>
              <a:t>，而若预测错误则损失为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</a:rPr>
              <a:t>为调节参数，也称为成本复杂性参数，可通过交叉验证方式确定。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656667" y="1667367"/>
          <a:ext cx="1206384" cy="50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6667" y="1667367"/>
                        <a:ext cx="1206384" cy="504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7175281" y="2735166"/>
          <a:ext cx="509910" cy="54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5281" y="2735166"/>
                        <a:ext cx="509910" cy="54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892912" y="2053514"/>
          <a:ext cx="509910" cy="54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16" name="对象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2912" y="2053514"/>
                        <a:ext cx="509910" cy="54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72" y="3363215"/>
            <a:ext cx="3528392" cy="1252578"/>
          </a:xfrm>
          <a:prstGeom prst="rect">
            <a:avLst/>
          </a:prstGeom>
        </p:spPr>
      </p:pic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886338" y="3815586"/>
          <a:ext cx="623991" cy="30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86338" y="3815586"/>
                        <a:ext cx="623991" cy="30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4647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决策树的剪枝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7399D216-86BF-4B10-8D8B-A9DFE031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52" y="1968447"/>
            <a:ext cx="10610497" cy="406405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剪枝分为预剪枝和后剪枝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预剪枝：</a:t>
            </a:r>
            <a:r>
              <a:rPr lang="zh-CN" altLang="en-US" sz="2000" dirty="0">
                <a:latin typeface="Times New Roman" panose="02020603050405020304" pitchFamily="18" charset="0"/>
              </a:rPr>
              <a:t>在决策树生成过程中，每个结点在划分前先进行评价，若当前结点划分不能带来泛化能力的提升，则停止划分并将当前结点记为叶结点。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</a:rPr>
              <a:t>后剪枝：</a:t>
            </a:r>
            <a:r>
              <a:rPr lang="zh-CN" altLang="en-US" sz="2000" dirty="0">
                <a:latin typeface="Times New Roman" panose="02020603050405020304" pitchFamily="18" charset="0"/>
              </a:rPr>
              <a:t>在决策树生成后，自底向上对叶结点进行考察，若该结点对应的子树替换为叶结点可以提高决策树的泛化能力，则将该子树替换为叶结点。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即先让决策树尽情生长，记最大的树为           ，再进行“剪枝”（</a:t>
            </a:r>
            <a:r>
              <a:rPr lang="en-US" altLang="zh-CN" sz="2000" dirty="0">
                <a:latin typeface="Times New Roman" panose="02020603050405020304" pitchFamily="18" charset="0"/>
              </a:rPr>
              <a:t>Pruning</a:t>
            </a:r>
            <a:r>
              <a:rPr lang="zh-CN" altLang="en-US" sz="2000" dirty="0">
                <a:latin typeface="Times New Roman" panose="02020603050405020304" pitchFamily="18" charset="0"/>
              </a:rPr>
              <a:t>），以得到一个“子树”（</a:t>
            </a:r>
            <a:r>
              <a:rPr lang="en-US" altLang="zh-CN" sz="2000" dirty="0">
                <a:latin typeface="Times New Roman" panose="02020603050405020304" pitchFamily="18" charset="0"/>
              </a:rPr>
              <a:t>Subtree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</a:rPr>
              <a:t>  T 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</a:p>
          <a:p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47161" y="5013904"/>
          <a:ext cx="541159" cy="46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7161" y="5013904"/>
                        <a:ext cx="541159" cy="46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784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回归树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4ADD173-279E-4BBA-8194-E3EB84EC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0" y="1812353"/>
            <a:ext cx="10619619" cy="454558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回归树（</a:t>
            </a:r>
            <a:r>
              <a:rPr lang="en-US" altLang="zh-CN" sz="2000" dirty="0">
                <a:latin typeface="Times New Roman" panose="02020603050405020304" pitchFamily="18" charset="0"/>
              </a:rPr>
              <a:t>Regression Tree</a:t>
            </a:r>
            <a:r>
              <a:rPr lang="zh-CN" altLang="en-US" sz="2000" dirty="0">
                <a:latin typeface="Times New Roman" panose="02020603050405020304" pitchFamily="18" charset="0"/>
              </a:rPr>
              <a:t>），顾名思义，就是用树模型做回归问题。每一片叶子都输出一个预测值。预测值一般是该片叶子所含训练集元素输出的均值。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对于回归问题，其响应变量</a:t>
            </a:r>
            <a:r>
              <a:rPr lang="en-US" altLang="zh-CN" sz="2000" dirty="0">
                <a:latin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</a:rPr>
              <a:t>为连续变量，故可使用“最小化残差平方和”作为节点的分裂准则。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在进行节点分裂时，希望分裂后，残差平方和下降最多，即两个子节点的残差平方和之总和最小。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为避免过拟合，对于回归树，也要使用惩罚项进行修枝，即最小化如下目标函数：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6" y="5767357"/>
            <a:ext cx="3727642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3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109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变量重要性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44ADD173-279E-4BBA-8194-E3EB84EC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1913917"/>
            <a:ext cx="10529198" cy="414917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作为一种非参数方法，决策树并不包含回归系数。对于决策树模型，应如何度量不同变量的重要性？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由于在每次节点分裂，仅使用一个变量，故容易区分每个变量的贡献。比如，考察该分裂变量使得残差平方和（或基尼指数）下降多少。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对于每个变量，可计算在决策树所有节点，由于此变量所导致的分裂准则函数（残差平方和或基尼指数）的总下降幅度，并以此作为</a:t>
            </a:r>
            <a:r>
              <a:rPr lang="zh-CN" altLang="en-US" sz="2000" b="1" dirty="0">
                <a:latin typeface="Times New Roman" panose="02020603050405020304" pitchFamily="18" charset="0"/>
              </a:rPr>
              <a:t>变量重要性</a:t>
            </a:r>
            <a:r>
              <a:rPr lang="zh-CN" altLang="en-US" sz="2000" dirty="0">
                <a:latin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</a:rPr>
              <a:t>Variable Importance</a:t>
            </a:r>
            <a:r>
              <a:rPr lang="zh-CN" altLang="en-US" sz="2000" dirty="0">
                <a:latin typeface="Times New Roman" panose="02020603050405020304" pitchFamily="18" charset="0"/>
              </a:rPr>
              <a:t>）的度量。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更直观地，可将每个特征变量的重要性依次排序画图，即为“变量重要性图”（</a:t>
            </a:r>
            <a:r>
              <a:rPr lang="en-US" altLang="zh-CN" sz="2000" dirty="0">
                <a:latin typeface="Times New Roman" panose="02020603050405020304" pitchFamily="18" charset="0"/>
              </a:rPr>
              <a:t>Variable Importance Plot</a:t>
            </a:r>
            <a:r>
              <a:rPr lang="zh-CN" altLang="en-US" sz="2000" dirty="0">
                <a:latin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5166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09619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均方误差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偏差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方差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纯噪音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7" name="内容占位符 7">
            <a:extLst>
              <a:ext uri="{FF2B5EF4-FFF2-40B4-BE49-F238E27FC236}">
                <a16:creationId xmlns:a16="http://schemas.microsoft.com/office/drawing/2014/main" id="{AD1A28FF-4585-4A60-A463-7325417C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91" y="1547240"/>
            <a:ext cx="10644059" cy="513454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</a:t>
            </a:r>
            <a:r>
              <a:rPr lang="zh-CN" altLang="en-US" sz="2000" dirty="0"/>
              <a:t>回归的均方误差分解：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偏差平方与方差均“可降低的”（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Reducible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）；在极端情况下，如果知道真实函数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(x)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，则偏差与方差均为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2061699"/>
            <a:ext cx="7553252" cy="34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79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决策树的优缺点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4ADD173-279E-4BBA-8194-E3EB84EC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78" y="1802616"/>
            <a:ext cx="10674672" cy="465138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决策树与 </a:t>
            </a:r>
            <a:r>
              <a:rPr lang="en-US" altLang="zh-CN" sz="2000" dirty="0">
                <a:latin typeface="Times New Roman" panose="02020603050405020304" pitchFamily="18" charset="0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</a:rPr>
              <a:t>的共同点为，二者都采取“分而治之” 的策略，将特征空间分割为若干区域，利用近邻进行预测。</a:t>
            </a:r>
            <a:r>
              <a:rPr lang="en-US" altLang="zh-CN" sz="2000" dirty="0">
                <a:latin typeface="Times New Roman" panose="02020603050405020304" pitchFamily="18" charset="0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</a:rPr>
              <a:t>在分区域时，不考虑响应变量</a:t>
            </a:r>
            <a:r>
              <a:rPr lang="en-US" altLang="zh-CN" sz="2000" dirty="0">
                <a:latin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</a:rPr>
              <a:t>的信息，故在高维空间容易遇到维度灾难，且易受</a:t>
            </a:r>
            <a:r>
              <a:rPr lang="zh-CN" altLang="en-US" sz="2000" b="1" dirty="0">
                <a:latin typeface="Times New Roman" panose="02020603050405020304" pitchFamily="18" charset="0"/>
              </a:rPr>
              <a:t>噪音变量影响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决策树在分区域时，考虑特征向量</a:t>
            </a:r>
            <a:r>
              <a:rPr lang="en-US" altLang="zh-CN" sz="2000" dirty="0">
                <a:latin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</a:rPr>
              <a:t>对</a:t>
            </a:r>
            <a:r>
              <a:rPr lang="en-US" altLang="zh-CN" sz="2000" dirty="0">
                <a:latin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</a:rPr>
              <a:t>的影响，且每次仅使用一个分裂变量。这使得决策树很容易应用于高维空间，且</a:t>
            </a:r>
            <a:r>
              <a:rPr lang="zh-CN" altLang="en-US" sz="2000" b="1" dirty="0">
                <a:latin typeface="Times New Roman" panose="02020603050405020304" pitchFamily="18" charset="0"/>
              </a:rPr>
              <a:t>不受噪音变量的影响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如果特征向量</a:t>
            </a:r>
            <a:r>
              <a:rPr lang="en-US" altLang="zh-CN" sz="2000" dirty="0">
                <a:latin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</a:rPr>
              <a:t>包含噪音变量（对</a:t>
            </a:r>
            <a:r>
              <a:rPr lang="en-US" altLang="zh-CN" sz="2000" dirty="0">
                <a:latin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</a:rPr>
              <a:t>无作用的变量），也不会被选为分裂变量，故不影响决策树的建模。决策树的分区预测更具智慧，可视为自适应近邻法（</a:t>
            </a:r>
            <a:r>
              <a:rPr lang="en-US" altLang="zh-CN" sz="2000" dirty="0">
                <a:latin typeface="Times New Roman" panose="02020603050405020304" pitchFamily="18" charset="0"/>
              </a:rPr>
              <a:t>Adaptive Nearest Neighbor</a:t>
            </a:r>
            <a:r>
              <a:rPr lang="zh-CN" altLang="en-US" sz="2000" dirty="0">
                <a:latin typeface="Times New Roman" panose="02020603050405020304" pitchFamily="18" charset="0"/>
              </a:rPr>
              <a:t>）。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对于某些非线性和异质性情形，树模型比线性回归能得到更准确也更丰富的结论。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14486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树模型对经济学的启示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F6FC27F-2062-4692-8286-D4F37CB4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1" y="1773679"/>
            <a:ext cx="10676584" cy="468032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 err="1">
                <a:latin typeface="Times New Roman" panose="02020603050405020304" pitchFamily="18" charset="0"/>
              </a:rPr>
              <a:t>Seungwoo</a:t>
            </a:r>
            <a:r>
              <a:rPr lang="en-US" altLang="zh-CN" sz="2000" dirty="0">
                <a:latin typeface="Times New Roman" panose="02020603050405020304" pitchFamily="18" charset="0"/>
              </a:rPr>
              <a:t> et al.</a:t>
            </a:r>
            <a:r>
              <a:rPr lang="zh-CN" altLang="zh-CN" sz="2000" dirty="0">
                <a:latin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</a:rPr>
              <a:t>2018</a:t>
            </a:r>
            <a:r>
              <a:rPr lang="zh-CN" altLang="zh-CN" sz="2000" dirty="0">
                <a:latin typeface="Times New Roman" panose="02020603050405020304" pitchFamily="18" charset="0"/>
              </a:rPr>
              <a:t>）借助机器学习中的回归树算法，在双重差分法的框架下，讨论了首尔某条地铁开通对周边房地产市场的条件平均因果效应：在地铁周边住房的</a:t>
            </a:r>
            <a:r>
              <a:rPr lang="en-US" altLang="zh-CN" sz="2000" dirty="0">
                <a:latin typeface="Times New Roman" panose="02020603050405020304" pitchFamily="18" charset="0"/>
              </a:rPr>
              <a:t>142</a:t>
            </a:r>
            <a:r>
              <a:rPr lang="zh-CN" altLang="zh-CN" sz="2000" dirty="0">
                <a:latin typeface="Times New Roman" panose="02020603050405020304" pitchFamily="18" charset="0"/>
              </a:rPr>
              <a:t>个特征变量中，有</a:t>
            </a:r>
            <a:r>
              <a:rPr lang="en-US" altLang="zh-CN" sz="2000" dirty="0">
                <a:latin typeface="Times New Roman" panose="02020603050405020304" pitchFamily="18" charset="0"/>
              </a:rPr>
              <a:t>89</a:t>
            </a:r>
            <a:r>
              <a:rPr lang="zh-CN" altLang="zh-CN" sz="2000" dirty="0">
                <a:latin typeface="Times New Roman" panose="02020603050405020304" pitchFamily="18" charset="0"/>
              </a:rPr>
              <a:t>个特征会带来住房价格增值，</a:t>
            </a:r>
            <a:r>
              <a:rPr lang="en-US" altLang="zh-CN" sz="2000" dirty="0">
                <a:latin typeface="Times New Roman" panose="02020603050405020304" pitchFamily="18" charset="0"/>
              </a:rPr>
              <a:t>53</a:t>
            </a:r>
            <a:r>
              <a:rPr lang="zh-CN" altLang="zh-CN" sz="2000" dirty="0">
                <a:latin typeface="Times New Roman" panose="02020603050405020304" pitchFamily="18" charset="0"/>
              </a:rPr>
              <a:t>个特征会使得房价减值。</a:t>
            </a:r>
          </a:p>
          <a:p>
            <a:endParaRPr lang="zh-CN" altLang="en-US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34" y="3148829"/>
            <a:ext cx="5922080" cy="34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3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112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1" y="1053629"/>
            <a:ext cx="78120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分类算法评估</a:t>
            </a:r>
          </a:p>
        </p:txBody>
      </p:sp>
    </p:spTree>
    <p:extLst>
      <p:ext uri="{BB962C8B-B14F-4D97-AF65-F5344CB8AC3E}">
        <p14:creationId xmlns:p14="http://schemas.microsoft.com/office/powerpoint/2010/main" val="17224692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分类准确率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E3D64D3-5380-452A-AB38-37ECD0C1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989694"/>
            <a:ext cx="10644187" cy="436824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对于监督学习问题，一般用预测效果来评估其模型的性能。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回想一下回归问题的模型评估指标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具体到分类问题，一个常用指标为准确率（</a:t>
            </a:r>
            <a:r>
              <a:rPr lang="en-US" altLang="zh-CN" sz="2000" dirty="0"/>
              <a:t>Accuracy</a:t>
            </a:r>
            <a:r>
              <a:rPr lang="zh-CN" altLang="en-US" sz="2000" dirty="0"/>
              <a:t>），也称为“正确预测的百分比”（</a:t>
            </a:r>
            <a:r>
              <a:rPr lang="en-US" altLang="zh-CN" sz="2000" dirty="0"/>
              <a:t>Percent Correctly Predicted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只要将样本数据的预测值 </a:t>
            </a:r>
            <a:r>
              <a:rPr lang="en-US" altLang="zh-CN" sz="2000" dirty="0"/>
              <a:t>   </a:t>
            </a:r>
            <a:r>
              <a:rPr lang="zh-CN" altLang="en-US" sz="2000" dirty="0"/>
              <a:t>与实际值</a:t>
            </a:r>
            <a:r>
              <a:rPr lang="en-US" altLang="zh-CN" sz="2000" i="1" dirty="0"/>
              <a:t>y</a:t>
            </a:r>
            <a:r>
              <a:rPr lang="zh-CN" altLang="en-US" sz="2000" dirty="0"/>
              <a:t>进行比较，即可计算正确预测的百分比：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954851" y="5190272"/>
                <a:ext cx="3170034" cy="102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>
                          <a:latin typeface="Cambria Math" panose="02040503050406030204" pitchFamily="18" charset="0"/>
                        </a:rPr>
                        <m:t>准确率</m:t>
                      </m:r>
                      <m:r>
                        <m:rPr>
                          <m:nor/>
                        </m:rPr>
                        <a:rPr lang="zh-CN" altLang="en-US"/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limUpp>
                                        <m:limUp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lim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⌢</m:t>
                                          </m:r>
                                        </m:lim>
                                      </m:limUpp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851" y="5190272"/>
                <a:ext cx="3170034" cy="1029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90538F-35B4-2EF9-BDB7-1DD6CC2BEC0C}"/>
                  </a:ext>
                </a:extLst>
              </p:cNvPr>
              <p:cNvSpPr txBox="1"/>
              <p:nvPr/>
            </p:nvSpPr>
            <p:spPr>
              <a:xfrm>
                <a:off x="3719041" y="4436771"/>
                <a:ext cx="455026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li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⌢</m:t>
                          </m:r>
                        </m:lim>
                      </m:limUp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90538F-35B4-2EF9-BDB7-1DD6CC2B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41" y="4436771"/>
                <a:ext cx="455026" cy="45756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840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分类错误率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E3D64D3-5380-452A-AB38-37ECD0C1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58946"/>
            <a:ext cx="10644187" cy="429649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有时我们更专注于错误预测的百分比，即错误率（</a:t>
            </a:r>
            <a:r>
              <a:rPr lang="en-US" altLang="zh-CN" sz="2000" dirty="0"/>
              <a:t>Error Rate</a:t>
            </a:r>
            <a:r>
              <a:rPr lang="zh-CN" altLang="en-US" sz="2000" dirty="0"/>
              <a:t>）或错分率（</a:t>
            </a:r>
            <a:r>
              <a:rPr lang="en-US" altLang="zh-CN" sz="2000" dirty="0"/>
              <a:t>Misclassification Rate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如果所考虑样本为训练集，则为“训练误差”。如果所考虑样本为测试集，则为“测试误差”。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准确率与错误率之和为</a:t>
            </a:r>
            <a:r>
              <a:rPr lang="en-US" altLang="zh-CN" sz="2000" dirty="0"/>
              <a:t>1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思考：在什么情形下，准确率（错误率）并不是一个好的评估指标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894522" y="2712037"/>
                <a:ext cx="118814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错误率</m:t>
                      </m:r>
                      <m:r>
                        <m:rPr>
                          <m:nor/>
                        </m:rPr>
                        <a:rPr lang="zh-CN" altLang="en-US"/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22" y="2712037"/>
                <a:ext cx="1188146" cy="415498"/>
              </a:xfrm>
              <a:prstGeom prst="rect">
                <a:avLst/>
              </a:prstGeom>
              <a:blipFill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978331" y="2398882"/>
                <a:ext cx="2123274" cy="102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limUpp>
                                        <m:limUp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lim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⌢</m:t>
                                          </m:r>
                                        </m:lim>
                                      </m:limUpp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331" y="2398882"/>
                <a:ext cx="2123274" cy="10294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3533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类别不平衡数据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9E3D64D3-5380-452A-AB38-37ECD0C1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0" y="1618306"/>
            <a:ext cx="10644229" cy="441419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准确率或错分率并不适用于“类别不平衡”（</a:t>
            </a:r>
            <a:r>
              <a:rPr lang="en-US" altLang="zh-CN" sz="2000" dirty="0"/>
              <a:t>Class Imbalance</a:t>
            </a:r>
            <a:r>
              <a:rPr lang="zh-CN" altLang="en-US" sz="2000" dirty="0"/>
              <a:t>）的数据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例如，假设某种罕见病的发病率仅为百分之一。此时，样本中的两个类别高度不平衡。即使不用任何机器学习的算法，只要一直预测不发病，也能达到</a:t>
            </a:r>
            <a:r>
              <a:rPr lang="en-US" altLang="zh-CN" sz="2000" dirty="0"/>
              <a:t>99%</a:t>
            </a:r>
            <a:r>
              <a:rPr lang="zh-CN" altLang="en-US" sz="2000" dirty="0"/>
              <a:t>的准确率（或</a:t>
            </a:r>
            <a:r>
              <a:rPr lang="en-US" altLang="zh-CN" sz="2000" dirty="0"/>
              <a:t>1%</a:t>
            </a:r>
            <a:r>
              <a:rPr lang="zh-CN" altLang="en-US" sz="2000" dirty="0"/>
              <a:t>的错分率）。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我们更希望算法能够准确地预测那些发病的个体，即所谓“正例”（</a:t>
            </a:r>
            <a:r>
              <a:rPr lang="en-US" altLang="zh-CN" sz="2000" dirty="0"/>
              <a:t>Positive Cases</a:t>
            </a:r>
            <a:r>
              <a:rPr lang="zh-CN" altLang="en-US" sz="2000" dirty="0"/>
              <a:t>，简称</a:t>
            </a:r>
            <a:r>
              <a:rPr lang="en-US" altLang="zh-CN" sz="2000" dirty="0"/>
              <a:t>Positives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为此，根据模型预测的正例（也称“阳性”）与反例（也称“阴性”），以及实际观测的正例与反例，可将样本数据分为以下四类，并用一个矩阵来表示，即所谓混淆矩阵（</a:t>
            </a:r>
            <a:r>
              <a:rPr lang="en-US" altLang="zh-CN" sz="2000" dirty="0"/>
              <a:t>Confusion Matrix</a:t>
            </a:r>
            <a:r>
              <a:rPr lang="zh-CN" altLang="en-US" sz="2000" dirty="0"/>
              <a:t>） ：</a:t>
            </a:r>
          </a:p>
        </p:txBody>
      </p:sp>
    </p:spTree>
    <p:extLst>
      <p:ext uri="{BB962C8B-B14F-4D97-AF65-F5344CB8AC3E}">
        <p14:creationId xmlns:p14="http://schemas.microsoft.com/office/powerpoint/2010/main" val="23863872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混淆矩阵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内容占位符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06" y="4728696"/>
            <a:ext cx="4499709" cy="2218678"/>
          </a:xfrm>
        </p:spPr>
      </p:pic>
      <p:sp>
        <p:nvSpPr>
          <p:cNvPr id="12" name="矩形 11"/>
          <p:cNvSpPr/>
          <p:nvPr/>
        </p:nvSpPr>
        <p:spPr>
          <a:xfrm>
            <a:off x="576912" y="1575542"/>
            <a:ext cx="106181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混淆矩阵的左上角为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真阳性</a:t>
            </a:r>
            <a:r>
              <a:rPr lang="zh-CN" altLang="en-US" sz="2000" dirty="0">
                <a:latin typeface="宋体" panose="02010600030101010101" pitchFamily="2" charset="-122"/>
              </a:rPr>
              <a:t>或“真正例”</a:t>
            </a:r>
            <a:r>
              <a:rPr lang="zh-CN" altLang="en-US" sz="2000" dirty="0">
                <a:latin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</a:rPr>
              <a:t>True Positive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r>
              <a:rPr lang="zh-CN" altLang="en-US" sz="2000" dirty="0">
                <a:latin typeface="宋体" panose="02010600030101010101" pitchFamily="2" charset="-122"/>
              </a:rPr>
              <a:t>，简记</a:t>
            </a:r>
            <a:r>
              <a:rPr lang="en-US" altLang="zh-CN" sz="2000" dirty="0">
                <a:latin typeface="Times New Roman" panose="02020603050405020304" pitchFamily="18" charset="0"/>
              </a:rPr>
              <a:t>TP</a:t>
            </a:r>
            <a:r>
              <a:rPr lang="zh-CN" altLang="en-US" sz="2000" dirty="0">
                <a:latin typeface="宋体" panose="02010600030101010101" pitchFamily="2" charset="-122"/>
              </a:rPr>
              <a:t>，即预测正例，而实际也是正例的情形。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右上角为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假阳性</a:t>
            </a:r>
            <a:r>
              <a:rPr lang="zh-CN" altLang="en-US" sz="2000" dirty="0">
                <a:latin typeface="宋体" panose="02010600030101010101" pitchFamily="2" charset="-122"/>
              </a:rPr>
              <a:t>或“假正例”（</a:t>
            </a:r>
            <a:r>
              <a:rPr lang="en-US" altLang="zh-CN" sz="2000" dirty="0">
                <a:latin typeface="宋体" panose="02010600030101010101" pitchFamily="2" charset="-122"/>
              </a:rPr>
              <a:t>False Positive</a:t>
            </a:r>
            <a:r>
              <a:rPr lang="zh-CN" altLang="en-US" sz="2000" dirty="0">
                <a:latin typeface="宋体" panose="02010600030101010101" pitchFamily="2" charset="-122"/>
              </a:rPr>
              <a:t>），简记</a:t>
            </a:r>
            <a:r>
              <a:rPr lang="en-US" altLang="zh-CN" sz="2000" dirty="0">
                <a:latin typeface="宋体" panose="02010600030101010101" pitchFamily="2" charset="-122"/>
              </a:rPr>
              <a:t>FP</a:t>
            </a:r>
            <a:r>
              <a:rPr lang="zh-CN" altLang="en-US" sz="2000" dirty="0">
                <a:latin typeface="宋体" panose="02010600030101010101" pitchFamily="2" charset="-122"/>
              </a:rPr>
              <a:t>，类似于假警报（</a:t>
            </a:r>
            <a:r>
              <a:rPr lang="en-US" altLang="zh-CN" sz="2000" dirty="0">
                <a:latin typeface="宋体" panose="02010600030101010101" pitchFamily="2" charset="-122"/>
              </a:rPr>
              <a:t>False alarm</a:t>
            </a:r>
            <a:r>
              <a:rPr lang="zh-CN" altLang="en-US" sz="2000" dirty="0">
                <a:latin typeface="宋体" panose="02010600030101010101" pitchFamily="2" charset="-122"/>
              </a:rPr>
              <a:t>），即预测正例，但实际为反例的情形。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混淆矩阵的左下角为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假阴性</a:t>
            </a:r>
            <a:r>
              <a:rPr lang="zh-CN" altLang="en-US" sz="2000" dirty="0">
                <a:latin typeface="宋体" panose="02010600030101010101" pitchFamily="2" charset="-122"/>
              </a:rPr>
              <a:t>或“假反例”（</a:t>
            </a:r>
            <a:r>
              <a:rPr lang="en-US" altLang="zh-CN" sz="2000" dirty="0">
                <a:latin typeface="宋体" panose="02010600030101010101" pitchFamily="2" charset="-122"/>
              </a:rPr>
              <a:t>False Negative</a:t>
            </a:r>
            <a:r>
              <a:rPr lang="zh-CN" altLang="en-US" sz="2000" dirty="0">
                <a:latin typeface="宋体" panose="02010600030101010101" pitchFamily="2" charset="-122"/>
              </a:rPr>
              <a:t>），简记</a:t>
            </a:r>
            <a:r>
              <a:rPr lang="en-US" altLang="zh-CN" sz="2000" dirty="0">
                <a:latin typeface="宋体" panose="02010600030101010101" pitchFamily="2" charset="-122"/>
              </a:rPr>
              <a:t>FN</a:t>
            </a:r>
            <a:r>
              <a:rPr lang="zh-CN" altLang="en-US" sz="2000" dirty="0">
                <a:latin typeface="宋体" panose="02010600030101010101" pitchFamily="2" charset="-122"/>
              </a:rPr>
              <a:t>，即预测反例，而实际为正例的情形。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右下角为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真阴性</a:t>
            </a:r>
            <a:r>
              <a:rPr lang="zh-CN" altLang="en-US" sz="2000" dirty="0">
                <a:latin typeface="宋体" panose="02010600030101010101" pitchFamily="2" charset="-122"/>
              </a:rPr>
              <a:t>或“真反例”（</a:t>
            </a:r>
            <a:r>
              <a:rPr lang="en-US" altLang="zh-CN" sz="2000" dirty="0">
                <a:latin typeface="宋体" panose="02010600030101010101" pitchFamily="2" charset="-122"/>
              </a:rPr>
              <a:t>True Negative</a:t>
            </a:r>
            <a:r>
              <a:rPr lang="zh-CN" altLang="en-US" sz="2000" dirty="0">
                <a:latin typeface="宋体" panose="02010600030101010101" pitchFamily="2" charset="-122"/>
              </a:rPr>
              <a:t>），简记</a:t>
            </a:r>
            <a:r>
              <a:rPr lang="en-US" altLang="zh-CN" sz="2000" dirty="0">
                <a:latin typeface="宋体" panose="02010600030101010101" pitchFamily="2" charset="-122"/>
              </a:rPr>
              <a:t>TN</a:t>
            </a:r>
            <a:r>
              <a:rPr lang="zh-CN" altLang="en-US" sz="2000" dirty="0">
                <a:latin typeface="宋体" panose="02010600030101010101" pitchFamily="2" charset="-122"/>
              </a:rPr>
              <a:t>，即预测反例，而实际也是反例的情形。</a:t>
            </a:r>
          </a:p>
        </p:txBody>
      </p:sp>
    </p:spTree>
    <p:extLst>
      <p:ext uri="{BB962C8B-B14F-4D97-AF65-F5344CB8AC3E}">
        <p14:creationId xmlns:p14="http://schemas.microsoft.com/office/powerpoint/2010/main" val="2480971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真阳率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7"/>
          <p:cNvSpPr>
            <a:spLocks noGrp="1"/>
          </p:cNvSpPr>
          <p:nvPr>
            <p:ph idx="1"/>
          </p:nvPr>
        </p:nvSpPr>
        <p:spPr>
          <a:xfrm>
            <a:off x="550820" y="1620379"/>
            <a:ext cx="10584735" cy="483362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根据混淆矩阵的信息，可设计更为精细的模型评估指标。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比如，从纵向角度考察混淆矩阵的第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列，在实际为正例的子样本中，定义其预测正确的比例为召回率（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Rcall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Rate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或真阳率（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True Positive Rate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）：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召回率反映了在实际为正例的子样本中，正确预测的比例；尤其适用于上文关于罕见病的案例。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如何看待新冠肺炎核酸检测召回率（真阳率）？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8DF6F3-F9C7-A8C1-3232-EF0CA476A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1" y="3366192"/>
            <a:ext cx="4377802" cy="1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86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真阴率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7"/>
          <p:cNvSpPr>
            <a:spLocks noGrp="1"/>
          </p:cNvSpPr>
          <p:nvPr>
            <p:ph idx="1"/>
          </p:nvPr>
        </p:nvSpPr>
        <p:spPr>
          <a:xfrm>
            <a:off x="576221" y="1687212"/>
            <a:ext cx="10618829" cy="434528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类似地，考虑混淆矩阵的第</a:t>
            </a:r>
            <a:r>
              <a:rPr lang="en-US" altLang="zh-CN" sz="2000" dirty="0"/>
              <a:t>2 </a:t>
            </a:r>
            <a:r>
              <a:rPr lang="zh-CN" altLang="en-US" sz="2000" dirty="0"/>
              <a:t>列，在实际为反例的子样本中，定义其预测正确的比例为特异度（</a:t>
            </a:r>
            <a:r>
              <a:rPr lang="en-US" altLang="zh-CN" sz="2000" dirty="0"/>
              <a:t>Specificity</a:t>
            </a:r>
            <a:r>
              <a:rPr lang="zh-CN" altLang="en-US" sz="2000" dirty="0"/>
              <a:t>），也称为真阴率（</a:t>
            </a:r>
            <a:r>
              <a:rPr lang="en-US" altLang="zh-CN" sz="2000" dirty="0"/>
              <a:t>True Negative Rate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反映分类器正确预测负样本全度的能力。进一步，“</a:t>
            </a:r>
            <a:r>
              <a:rPr lang="en-US" altLang="zh-CN" sz="2000" dirty="0"/>
              <a:t>1-</a:t>
            </a:r>
            <a:r>
              <a:rPr lang="zh-CN" altLang="en-US" sz="2000" dirty="0"/>
              <a:t>特异度”则为在实际为反例的子样本中，错误预测的比例，也称为假阳率（</a:t>
            </a:r>
            <a:r>
              <a:rPr lang="en-US" altLang="zh-CN" sz="2000" dirty="0"/>
              <a:t>False Positive Rate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如何看待新冠核酸大筛中假阳性传闻？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6E323B-48C1-A77E-4D38-1BA8D7A11B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85" y="2448714"/>
            <a:ext cx="4000808" cy="1185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2AAAFF-E8A6-F3E6-E09E-683ABE1F8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85" y="4509869"/>
            <a:ext cx="4179737" cy="9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85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119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ROC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AUC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内容占位符 7"/>
          <p:cNvSpPr>
            <a:spLocks noGrp="1"/>
          </p:cNvSpPr>
          <p:nvPr>
            <p:ph idx="1"/>
          </p:nvPr>
        </p:nvSpPr>
        <p:spPr>
          <a:xfrm>
            <a:off x="550862" y="1891329"/>
            <a:ext cx="10644187" cy="392846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迄今为止，我们默认用于分类的“门槛值”（</a:t>
            </a:r>
            <a:r>
              <a:rPr lang="en-US" altLang="zh-CN" sz="2000" dirty="0"/>
              <a:t>threshold</a:t>
            </a:r>
            <a:r>
              <a:rPr lang="zh-CN" altLang="en-US" sz="2000" dirty="0"/>
              <a:t>）为</a:t>
            </a:r>
            <a:r>
              <a:rPr lang="en-US" altLang="zh-CN" sz="2000" dirty="0"/>
              <a:t>                </a:t>
            </a: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事实上，从决策理论的角度，这未必是最佳选择。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从混淆矩阵可知，在作预测时，可能犯两类不同的错误，即“假阳性”与“假阴性”。在具体的业务中，这两类错误的成本可能差别很大。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例：在诊断疾病时（病人</a:t>
            </a:r>
            <a:r>
              <a:rPr lang="en-US" altLang="zh-CN" sz="2000" dirty="0"/>
              <a:t>=</a:t>
            </a:r>
            <a:r>
              <a:rPr lang="zh-CN" altLang="en-US" sz="2000" dirty="0"/>
              <a:t>正例），“假阳性”将健康者误判为病人，其成本可能只是多做些医疗检查；而“假阴性”将病人视为健康者，则会耽误病情，后果更为严重。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607311" y="1854992"/>
                <a:ext cx="117884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311" y="1854992"/>
                <a:ext cx="1178849" cy="498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65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偏差与方差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AD1A28FF-4585-4A60-A463-7325417C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0" y="1869504"/>
            <a:ext cx="10578300" cy="416299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偏差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度量了算法的期望输出与真实结果的偏离程度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刻画了算法的拟合能力，偏差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高表示预测函数与真实结果差异很大。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方差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则代表“同样大小的不同的训练数据集训练出的模型”与“这些模型的期望输出值”之间的差异。训练集变化导致性能变化，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方差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高表示模型很不稳定。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白噪音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刻画了当前任务任何算法所能达到的期望泛化误差的下界，即刻画了问题本身的难度。</a:t>
            </a:r>
          </a:p>
        </p:txBody>
      </p:sp>
    </p:spTree>
    <p:extLst>
      <p:ext uri="{BB962C8B-B14F-4D97-AF65-F5344CB8AC3E}">
        <p14:creationId xmlns:p14="http://schemas.microsoft.com/office/powerpoint/2010/main" val="20062556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ROC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AUC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7"/>
          <p:cNvSpPr>
            <a:spLocks noGrp="1"/>
          </p:cNvSpPr>
          <p:nvPr>
            <p:ph idx="1"/>
          </p:nvPr>
        </p:nvSpPr>
        <p:spPr>
          <a:xfrm>
            <a:off x="550863" y="1797559"/>
            <a:ext cx="10644187" cy="400839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而在银行在审批贷款申请时（违约</a:t>
            </a:r>
            <a:r>
              <a:rPr lang="en-US" altLang="zh-CN" sz="2000" dirty="0"/>
              <a:t>=</a:t>
            </a:r>
            <a:r>
              <a:rPr lang="zh-CN" altLang="en-US" sz="2000" dirty="0"/>
              <a:t>正例），“假阳性”将正常客户视为劣质客户而拒绝贷款，其成本只是少赚些利润；而“假阴性”将劣质客户视为正常客户而放贷，则会面临因断供而损失本金的巨大成本。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作预测的两类错误，其成本可能并不对称。此时，应根据具体的业务需要，考虑使用合适的门槛值</a:t>
            </a:r>
            <a:r>
              <a:rPr lang="en-US" altLang="zh-CN" sz="2000" dirty="0"/>
              <a:t>             </a:t>
            </a:r>
            <a:r>
              <a:rPr lang="zh-CN" altLang="en-US" sz="2000" dirty="0"/>
              <a:t>进行分类。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比如，为了降低错误放贷的损失，银行可将分类为劣质客户的门槛值降低到                 这意味着，如有</a:t>
            </a:r>
            <a:r>
              <a:rPr lang="en-US" altLang="zh-CN" sz="2000" dirty="0"/>
              <a:t>20%</a:t>
            </a:r>
            <a:r>
              <a:rPr lang="zh-CN" altLang="en-US" sz="2000" dirty="0"/>
              <a:t>或以上的概率客户会违约，则判断为违约，并拒绝贷款。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使用更低的门槛值，将预测更多的正例，而预测更少的反例。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18916" y="3651181"/>
                <a:ext cx="94480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916" y="3651181"/>
                <a:ext cx="944809" cy="498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9335431" y="4437864"/>
                <a:ext cx="117884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431" y="4437864"/>
                <a:ext cx="1178849" cy="498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9255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ROC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AUC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内容占位符 7"/>
          <p:cNvSpPr>
            <a:spLocks noGrp="1"/>
          </p:cNvSpPr>
          <p:nvPr>
            <p:ph idx="1"/>
          </p:nvPr>
        </p:nvSpPr>
        <p:spPr>
          <a:xfrm>
            <a:off x="550821" y="1640175"/>
            <a:ext cx="10512730" cy="463521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此时，在实际为正例的子样本中，预测准确率将上升，即灵敏度上升。而在实际为反例的子样本中，预测准确率将下降，即特异度下降，故“</a:t>
            </a:r>
            <a:r>
              <a:rPr lang="en-US" altLang="zh-CN" sz="2000" dirty="0"/>
              <a:t>1-</a:t>
            </a:r>
            <a:r>
              <a:rPr lang="zh-CN" altLang="en-US" sz="2000" dirty="0"/>
              <a:t>特异度”上升。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召回率（真阳率）与“</a:t>
            </a:r>
            <a:r>
              <a:rPr lang="en-US" altLang="zh-CN" sz="2000" dirty="0"/>
              <a:t>1-</a:t>
            </a:r>
            <a:r>
              <a:rPr lang="zh-CN" altLang="en-US" sz="2000" dirty="0"/>
              <a:t>特异度”（假阳率）均为门槛值</a:t>
            </a:r>
            <a:r>
              <a:rPr lang="en-US" altLang="zh-CN" sz="2000" dirty="0"/>
              <a:t>            </a:t>
            </a:r>
            <a:r>
              <a:rPr lang="zh-CN" altLang="en-US" sz="2000" dirty="0"/>
              <a:t>的函数，可记为“</a:t>
            </a:r>
            <a:r>
              <a:rPr lang="en-US" altLang="zh-CN" sz="2000" dirty="0"/>
              <a:t>recall</a:t>
            </a:r>
            <a:r>
              <a:rPr lang="zh-CN" altLang="en-US" sz="2000" dirty="0"/>
              <a:t>（</a:t>
            </a:r>
            <a:r>
              <a:rPr lang="en-US" altLang="zh-CN" sz="2000" dirty="0"/>
              <a:t>c</a:t>
            </a:r>
            <a:r>
              <a:rPr lang="zh-CN" altLang="en-US" sz="2000" dirty="0"/>
              <a:t>）”与“</a:t>
            </a:r>
            <a:r>
              <a:rPr lang="en-US" altLang="zh-CN" sz="2000" dirty="0"/>
              <a:t>1-specificity</a:t>
            </a:r>
            <a:r>
              <a:rPr lang="zh-CN" altLang="en-US" sz="2000" dirty="0"/>
              <a:t>（</a:t>
            </a:r>
            <a:r>
              <a:rPr lang="en-US" altLang="zh-CN" sz="2000" dirty="0"/>
              <a:t>c</a:t>
            </a:r>
            <a:r>
              <a:rPr lang="zh-CN" altLang="en-US" sz="2000" dirty="0"/>
              <a:t>）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如果将“</a:t>
            </a:r>
            <a:r>
              <a:rPr lang="en-US" altLang="zh-CN" sz="2000" dirty="0"/>
              <a:t>1-specificity(c)”</a:t>
            </a:r>
            <a:r>
              <a:rPr lang="zh-CN" altLang="en-US" sz="2000" dirty="0"/>
              <a:t>放于坐标横轴，而把“</a:t>
            </a:r>
            <a:r>
              <a:rPr lang="en-US" altLang="zh-CN" sz="2000" dirty="0"/>
              <a:t>recall</a:t>
            </a:r>
            <a:r>
              <a:rPr lang="zh-CN" altLang="en-US" sz="2000" dirty="0"/>
              <a:t>（</a:t>
            </a:r>
            <a:r>
              <a:rPr lang="en-US" altLang="zh-CN" sz="2000" dirty="0"/>
              <a:t>c</a:t>
            </a:r>
            <a:r>
              <a:rPr lang="zh-CN" altLang="en-US" sz="2000" dirty="0"/>
              <a:t>）</a:t>
            </a:r>
            <a:r>
              <a:rPr lang="en-US" altLang="zh-CN" sz="2000" dirty="0"/>
              <a:t>”</a:t>
            </a:r>
            <a:r>
              <a:rPr lang="zh-CN" altLang="en-US" sz="2000" dirty="0"/>
              <a:t>放于纵轴，然后让门槛值的取值从</a:t>
            </a:r>
            <a:r>
              <a:rPr lang="en-US" altLang="zh-CN" sz="2000" dirty="0"/>
              <a:t>0</a:t>
            </a:r>
            <a:r>
              <a:rPr lang="zh-CN" altLang="en-US" sz="2000" dirty="0"/>
              <a:t>连续地变为</a:t>
            </a:r>
            <a:r>
              <a:rPr lang="en-US" altLang="zh-CN" sz="2000" dirty="0"/>
              <a:t>1</a:t>
            </a:r>
            <a:r>
              <a:rPr lang="zh-CN" altLang="en-US" sz="2000" dirty="0"/>
              <a:t>，则可得到一条曲线，即所谓接收器工作特征曲线（</a:t>
            </a:r>
            <a:r>
              <a:rPr lang="en-US" altLang="zh-CN" sz="2000" dirty="0"/>
              <a:t>Receiver Operating Characteristic Curve</a:t>
            </a:r>
            <a:r>
              <a:rPr lang="zh-CN" altLang="en-US" sz="2000" dirty="0"/>
              <a:t>，简记</a:t>
            </a:r>
            <a:r>
              <a:rPr lang="en-US" altLang="zh-CN" sz="2000" dirty="0"/>
              <a:t>ROC </a:t>
            </a:r>
            <a:r>
              <a:rPr lang="zh-CN" altLang="en-US" sz="2000" dirty="0"/>
              <a:t>曲线）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47286" y="2710018"/>
                <a:ext cx="94480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86" y="2710018"/>
                <a:ext cx="944809" cy="498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7591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ROC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AUC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内容占位符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83" y="4509868"/>
            <a:ext cx="2677437" cy="2376165"/>
          </a:xfrm>
        </p:spPr>
      </p:pic>
      <p:sp>
        <p:nvSpPr>
          <p:cNvPr id="12" name="矩形 11"/>
          <p:cNvSpPr/>
          <p:nvPr/>
        </p:nvSpPr>
        <p:spPr>
          <a:xfrm>
            <a:off x="550862" y="1725632"/>
            <a:ext cx="10644187" cy="284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</a:rPr>
              <a:t>当门槛值取值为</a:t>
            </a:r>
            <a:r>
              <a:rPr lang="en-US" altLang="zh-CN" sz="2000" dirty="0">
                <a:latin typeface="+mn-lt"/>
                <a:ea typeface="+mn-ea"/>
              </a:rPr>
              <a:t>0&lt;c &lt;1</a:t>
            </a:r>
            <a:r>
              <a:rPr lang="zh-CN" altLang="en-US" sz="2000" dirty="0">
                <a:latin typeface="+mn-lt"/>
                <a:ea typeface="+mn-ea"/>
              </a:rPr>
              <a:t>时，则可得到整条 </a:t>
            </a:r>
            <a:r>
              <a:rPr lang="en-US" altLang="zh-CN" sz="2000" dirty="0">
                <a:latin typeface="+mn-lt"/>
                <a:ea typeface="+mn-ea"/>
              </a:rPr>
              <a:t>ROC </a:t>
            </a:r>
            <a:r>
              <a:rPr lang="zh-CN" altLang="en-US" sz="2000" dirty="0">
                <a:latin typeface="+mn-lt"/>
                <a:ea typeface="+mn-ea"/>
              </a:rPr>
              <a:t>曲线</a:t>
            </a:r>
            <a:endParaRPr lang="en-US" altLang="zh-CN" sz="2000" dirty="0">
              <a:latin typeface="+mn-lt"/>
              <a:ea typeface="+mn-ea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latin typeface="+mn-lt"/>
              <a:ea typeface="+mn-ea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</a:rPr>
              <a:t>由于纵轴为实际正例中的准确率，而横轴为实际反例中的错误率（</a:t>
            </a:r>
            <a:r>
              <a:rPr lang="en-US" altLang="zh-CN" sz="2000" dirty="0">
                <a:latin typeface="+mn-lt"/>
                <a:ea typeface="+mn-ea"/>
              </a:rPr>
              <a:t>1-</a:t>
            </a:r>
            <a:r>
              <a:rPr lang="zh-CN" altLang="en-US" sz="2000" dirty="0">
                <a:latin typeface="+mn-lt"/>
                <a:ea typeface="+mn-ea"/>
              </a:rPr>
              <a:t>特异度），故我们希望模型的</a:t>
            </a:r>
            <a:r>
              <a:rPr lang="en-US" altLang="zh-CN" sz="2000" dirty="0">
                <a:latin typeface="+mn-lt"/>
                <a:ea typeface="+mn-ea"/>
              </a:rPr>
              <a:t>ROC </a:t>
            </a:r>
            <a:r>
              <a:rPr lang="zh-CN" altLang="en-US" sz="2000" dirty="0">
                <a:latin typeface="+mn-lt"/>
                <a:ea typeface="+mn-ea"/>
              </a:rPr>
              <a:t>曲线越靠近左上角越好。</a:t>
            </a:r>
            <a:endParaRPr lang="en-US" altLang="zh-CN" sz="2000" dirty="0">
              <a:latin typeface="+mn-lt"/>
              <a:ea typeface="+mn-ea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latin typeface="+mn-lt"/>
              <a:ea typeface="+mn-ea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</a:rPr>
              <a:t>因此，为衡量 </a:t>
            </a:r>
            <a:r>
              <a:rPr lang="en-US" altLang="zh-CN" sz="2000" dirty="0">
                <a:latin typeface="+mn-lt"/>
                <a:ea typeface="+mn-ea"/>
              </a:rPr>
              <a:t>ROC </a:t>
            </a:r>
            <a:r>
              <a:rPr lang="zh-CN" altLang="en-US" sz="2000" dirty="0">
                <a:latin typeface="+mn-lt"/>
                <a:ea typeface="+mn-ea"/>
              </a:rPr>
              <a:t>曲线的优良程度，可使用</a:t>
            </a:r>
            <a:r>
              <a:rPr lang="en-US" altLang="zh-CN" sz="2000" dirty="0">
                <a:latin typeface="+mn-lt"/>
                <a:ea typeface="+mn-ea"/>
              </a:rPr>
              <a:t>ROC </a:t>
            </a:r>
            <a:r>
              <a:rPr lang="zh-CN" altLang="en-US" sz="2000" dirty="0">
                <a:latin typeface="+mn-lt"/>
                <a:ea typeface="+mn-ea"/>
              </a:rPr>
              <a:t>曲线下面积（</a:t>
            </a:r>
            <a:r>
              <a:rPr lang="en-US" altLang="zh-CN" sz="2000" dirty="0">
                <a:latin typeface="+mn-lt"/>
                <a:ea typeface="+mn-ea"/>
              </a:rPr>
              <a:t>Area Under the Curve</a:t>
            </a:r>
            <a:r>
              <a:rPr lang="zh-CN" altLang="en-US" sz="2000" dirty="0">
                <a:latin typeface="+mn-lt"/>
                <a:ea typeface="+mn-ea"/>
              </a:rPr>
              <a:t>，简记</a:t>
            </a:r>
            <a:r>
              <a:rPr lang="en-US" altLang="zh-CN" sz="2000" dirty="0">
                <a:latin typeface="+mn-lt"/>
                <a:ea typeface="+mn-ea"/>
              </a:rPr>
              <a:t>AUC</a:t>
            </a:r>
            <a:r>
              <a:rPr lang="zh-CN" altLang="en-US" sz="2000" dirty="0">
                <a:latin typeface="+mn-lt"/>
                <a:ea typeface="+mn-ea"/>
              </a:rPr>
              <a:t>）来度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42" y="4433880"/>
            <a:ext cx="2574961" cy="22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20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多分类问题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内容占位符 9"/>
          <p:cNvSpPr>
            <a:spLocks noGrp="1"/>
          </p:cNvSpPr>
          <p:nvPr>
            <p:ph idx="1"/>
          </p:nvPr>
        </p:nvSpPr>
        <p:spPr>
          <a:xfrm>
            <a:off x="550820" y="1674230"/>
            <a:ext cx="10644229" cy="189586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有时需要做的是三分类评价问题，需要在二分类评价问题的基础上进一步扩展。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可以将三分类问题分解成三个二分类问题，每个二分类问题正负类见下表，同时可以分别对三个类别计算</a:t>
            </a:r>
            <a:r>
              <a:rPr lang="en-US" altLang="zh-CN" sz="2000" dirty="0"/>
              <a:t>Precision</a:t>
            </a:r>
            <a:r>
              <a:rPr lang="zh-CN" altLang="en-US" sz="2000" dirty="0"/>
              <a:t>、</a:t>
            </a:r>
            <a:r>
              <a:rPr lang="en-US" altLang="zh-CN" sz="2000" dirty="0"/>
              <a:t>Recall</a:t>
            </a:r>
            <a:r>
              <a:rPr lang="zh-CN" altLang="en-US" sz="2000" dirty="0"/>
              <a:t>、</a:t>
            </a:r>
            <a:r>
              <a:rPr lang="en-US" altLang="zh-CN" sz="2000" dirty="0"/>
              <a:t>F1</a:t>
            </a:r>
            <a:r>
              <a:rPr lang="zh-CN" altLang="en-US" sz="2000" dirty="0"/>
              <a:t>值。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FA30F19-A63E-4B5C-AE5D-B8259A413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715" y="3652646"/>
            <a:ext cx="7298705" cy="28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898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分类算法评估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124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5724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多分类问题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9"/>
          <p:cNvSpPr>
            <a:spLocks noGrp="1"/>
          </p:cNvSpPr>
          <p:nvPr>
            <p:ph idx="1"/>
          </p:nvPr>
        </p:nvSpPr>
        <p:spPr>
          <a:xfrm>
            <a:off x="550820" y="1521009"/>
            <a:ext cx="10584735" cy="24022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在计算出三个类别的</a:t>
            </a:r>
            <a:r>
              <a:rPr lang="en-US" altLang="zh-CN" sz="2000" dirty="0"/>
              <a:t>Precision</a:t>
            </a:r>
            <a:r>
              <a:rPr lang="zh-CN" altLang="en-US" sz="2000" dirty="0"/>
              <a:t>、</a:t>
            </a:r>
            <a:r>
              <a:rPr lang="en-US" altLang="zh-CN" sz="2000" dirty="0"/>
              <a:t>Recall</a:t>
            </a:r>
            <a:r>
              <a:rPr lang="zh-CN" altLang="en-US" sz="2000" dirty="0"/>
              <a:t>、</a:t>
            </a:r>
            <a:r>
              <a:rPr lang="en-US" altLang="zh-CN" sz="2000" dirty="0"/>
              <a:t>F1</a:t>
            </a:r>
            <a:r>
              <a:rPr lang="zh-CN" altLang="en-US" sz="2000" dirty="0"/>
              <a:t>值后，定义宏精确率（</a:t>
            </a:r>
            <a:r>
              <a:rPr lang="en-US" altLang="zh-CN" sz="2000" dirty="0" err="1"/>
              <a:t>Macro_Precision</a:t>
            </a:r>
            <a:r>
              <a:rPr lang="zh-CN" altLang="en-US" sz="2000" dirty="0"/>
              <a:t>）、宏召回率（</a:t>
            </a:r>
            <a:r>
              <a:rPr lang="en-US" altLang="zh-CN" sz="2000" dirty="0" err="1"/>
              <a:t>Macro_Recall</a:t>
            </a:r>
            <a:r>
              <a:rPr lang="zh-CN" altLang="en-US" sz="2000" dirty="0"/>
              <a:t>）、宏</a:t>
            </a:r>
            <a:r>
              <a:rPr lang="en-US" altLang="zh-CN" sz="2000" dirty="0"/>
              <a:t>F1</a:t>
            </a:r>
            <a:r>
              <a:rPr lang="zh-CN" altLang="en-US" sz="2000" dirty="0"/>
              <a:t>值（</a:t>
            </a:r>
            <a:r>
              <a:rPr lang="en-US" altLang="zh-CN" sz="2000" dirty="0"/>
              <a:t>Macro_F1</a:t>
            </a:r>
            <a:r>
              <a:rPr lang="zh-CN" altLang="en-US" sz="2000" dirty="0"/>
              <a:t>）、微精确率（</a:t>
            </a:r>
            <a:r>
              <a:rPr lang="en-US" altLang="zh-CN" sz="2000" dirty="0" err="1"/>
              <a:t>Micro_Precision</a:t>
            </a:r>
            <a:r>
              <a:rPr lang="zh-CN" altLang="en-US" sz="2000" dirty="0"/>
              <a:t>）、微召回率（</a:t>
            </a:r>
            <a:r>
              <a:rPr lang="en-US" altLang="zh-CN" sz="2000" dirty="0" err="1"/>
              <a:t>Micro_Recall</a:t>
            </a:r>
            <a:r>
              <a:rPr lang="zh-CN" altLang="en-US" sz="2000" dirty="0"/>
              <a:t>）、微</a:t>
            </a:r>
            <a:r>
              <a:rPr lang="en-US" altLang="zh-CN" sz="2000" dirty="0"/>
              <a:t>F1</a:t>
            </a:r>
            <a:r>
              <a:rPr lang="zh-CN" altLang="en-US" sz="2000" dirty="0"/>
              <a:t>值（</a:t>
            </a:r>
            <a:r>
              <a:rPr lang="en-US" altLang="zh-CN" sz="2000" dirty="0"/>
              <a:t>Micro_F1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宏观方法是将不同类别的评估指标（</a:t>
            </a:r>
            <a:r>
              <a:rPr lang="en-US" altLang="zh-CN" sz="2000" dirty="0"/>
              <a:t>Precision/ Recall/ F1</a:t>
            </a:r>
            <a:r>
              <a:rPr lang="zh-CN" altLang="en-US" sz="2000" dirty="0"/>
              <a:t>值）取平均，即所有类别相同的权重。而微观方法将每个类别的</a:t>
            </a:r>
            <a:r>
              <a:rPr lang="en-US" altLang="zh-CN" sz="2000" dirty="0"/>
              <a:t>TP</a:t>
            </a:r>
            <a:r>
              <a:rPr lang="zh-CN" altLang="en-US" sz="2000" dirty="0"/>
              <a:t>，</a:t>
            </a:r>
            <a:r>
              <a:rPr lang="en-US" altLang="zh-CN" sz="2000" dirty="0"/>
              <a:t>FP</a:t>
            </a:r>
            <a:r>
              <a:rPr lang="zh-CN" altLang="en-US" sz="2000" dirty="0"/>
              <a:t>，</a:t>
            </a:r>
            <a:r>
              <a:rPr lang="en-US" altLang="zh-CN" sz="2000" dirty="0"/>
              <a:t>FN</a:t>
            </a:r>
            <a:r>
              <a:rPr lang="zh-CN" altLang="en-US" sz="2000" dirty="0"/>
              <a:t>取平均，在根据二分类的公式进行计算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E65D3C61-3544-4A74-8CFC-14B8AC6D4C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5526" y="4076077"/>
              <a:ext cx="4050030" cy="20169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0030">
                      <a:extLst>
                        <a:ext uri="{9D8B030D-6E8A-4147-A177-3AD203B41FA5}">
                          <a16:colId xmlns:a16="http://schemas.microsoft.com/office/drawing/2014/main" val="1876208636"/>
                        </a:ext>
                      </a:extLst>
                    </a:gridCol>
                  </a:tblGrid>
                  <a:tr h="6441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Macro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_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Precision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0509316"/>
                      </a:ext>
                    </a:extLst>
                  </a:tr>
                  <a:tr h="6441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Macro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_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Recall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 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69034271"/>
                      </a:ext>
                    </a:extLst>
                  </a:tr>
                  <a:tr h="7286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Macro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1=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2∗(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Macro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Precision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)∗</m:t>
                                    </m:r>
                                    <m:d>
                                      <m:d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Macro</m:t>
                                        </m:r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Recall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Macro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Precision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Macro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Recall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6772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E65D3C61-3544-4A74-8CFC-14B8AC6D4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6260290"/>
                  </p:ext>
                </p:extLst>
              </p:nvPr>
            </p:nvGraphicFramePr>
            <p:xfrm>
              <a:off x="7085526" y="4076077"/>
              <a:ext cx="4050030" cy="20169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0030">
                      <a:extLst>
                        <a:ext uri="{9D8B030D-6E8A-4147-A177-3AD203B41FA5}">
                          <a16:colId xmlns:a16="http://schemas.microsoft.com/office/drawing/2014/main" val="1876208636"/>
                        </a:ext>
                      </a:extLst>
                    </a:gridCol>
                  </a:tblGrid>
                  <a:tr h="6441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50" t="-943" r="-602" b="-2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0509316"/>
                      </a:ext>
                    </a:extLst>
                  </a:tr>
                  <a:tr h="6441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50" t="-100943" r="-602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034271"/>
                      </a:ext>
                    </a:extLst>
                  </a:tr>
                  <a:tr h="7286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50" t="-177500" r="-602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7722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45E109F1-CDCC-4891-8CBE-0065F39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424" y="4096729"/>
              <a:ext cx="2393846" cy="1997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3846">
                      <a:extLst>
                        <a:ext uri="{9D8B030D-6E8A-4147-A177-3AD203B41FA5}">
                          <a16:colId xmlns:a16="http://schemas.microsoft.com/office/drawing/2014/main" val="924772464"/>
                        </a:ext>
                      </a:extLst>
                    </a:gridCol>
                  </a:tblGrid>
                  <a:tr h="66575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TP</m:t>
                                    </m:r>
                                  </m:e>
                                </m:ba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6096519"/>
                      </a:ext>
                    </a:extLst>
                  </a:tr>
                  <a:tr h="66575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FP</m:t>
                                    </m:r>
                                  </m:e>
                                </m:ba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𝐹𝑃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01697307"/>
                      </a:ext>
                    </a:extLst>
                  </a:tr>
                  <a:tr h="665750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FN</m:t>
                                    </m:r>
                                  </m:e>
                                </m:ba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𝐹𝑁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𝐹𝑁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𝐹𝑁</m:t>
                                        </m:r>
                                      </m:e>
                                      <m:sub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29404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45E109F1-CDCC-4891-8CBE-0065F39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351953"/>
                  </p:ext>
                </p:extLst>
              </p:nvPr>
            </p:nvGraphicFramePr>
            <p:xfrm>
              <a:off x="575424" y="4096729"/>
              <a:ext cx="2393846" cy="1997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3846">
                      <a:extLst>
                        <a:ext uri="{9D8B030D-6E8A-4147-A177-3AD203B41FA5}">
                          <a16:colId xmlns:a16="http://schemas.microsoft.com/office/drawing/2014/main" val="924772464"/>
                        </a:ext>
                      </a:extLst>
                    </a:gridCol>
                  </a:tblGrid>
                  <a:tr h="6657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54" t="-1835" r="-1015" b="-2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6096519"/>
                      </a:ext>
                    </a:extLst>
                  </a:tr>
                  <a:tr h="6657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54" t="-100909" r="-1015" b="-1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1697307"/>
                      </a:ext>
                    </a:extLst>
                  </a:tr>
                  <a:tr h="6657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54" t="-202752" r="-1015" b="-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404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714D659-D95D-44A8-9D17-7A45C924F9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89141" y="4076076"/>
              <a:ext cx="4050030" cy="20169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0030">
                      <a:extLst>
                        <a:ext uri="{9D8B030D-6E8A-4147-A177-3AD203B41FA5}">
                          <a16:colId xmlns:a16="http://schemas.microsoft.com/office/drawing/2014/main" val="1022976645"/>
                        </a:ext>
                      </a:extLst>
                    </a:gridCol>
                  </a:tblGrid>
                  <a:tr h="688531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Micro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Precision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&amp;=</m:t>
                                    </m:r>
                                    <m:f>
                                      <m:f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zh-CN" sz="105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105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𝑇𝑃</m:t>
                                            </m:r>
                                          </m:e>
                                        </m:bar>
                                      </m:num>
                                      <m:den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zh-CN" sz="105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105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𝑇𝑃</m:t>
                                            </m:r>
                                          </m:e>
                                        </m:bar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zh-CN" sz="105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105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𝐹𝑃</m:t>
                                            </m:r>
                                          </m:e>
                                        </m:bar>
                                      </m:den>
                                    </m:f>
                                  </m:e>
                                </m:eqArr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14023342"/>
                      </a:ext>
                    </a:extLst>
                  </a:tr>
                  <a:tr h="688531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Micro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_</m:t>
                                </m:r>
                                <m:r>
                                  <m:rPr>
                                    <m:nor/>
                                  </m:rPr>
                                  <a:rPr lang="en-US" sz="1050" kern="100">
                                    <a:effectLst/>
                                  </a:rPr>
                                  <m:t>Recall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ar>
                                      <m:barPr>
                                        <m:pos m:val="top"/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𝑇𝑃</m:t>
                                        </m:r>
                                      </m:e>
                                    </m:bar>
                                  </m:num>
                                  <m:den>
                                    <m:bar>
                                      <m:barPr>
                                        <m:pos m:val="top"/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𝑇𝑃</m:t>
                                        </m:r>
                                      </m:e>
                                    </m:ba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𝐹𝑁</m:t>
                                        </m:r>
                                      </m:e>
                                    </m:ba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6407277"/>
                      </a:ext>
                    </a:extLst>
                  </a:tr>
                  <a:tr h="639856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Micro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1050" kern="100">
                                    <a:effectLst/>
                                    <a:latin typeface="Cambria Math" panose="02040503050406030204" pitchFamily="18" charset="0"/>
                                  </a:rPr>
                                  <m:t>1=</m:t>
                                </m:r>
                                <m:f>
                                  <m:fPr>
                                    <m:ctrlPr>
                                      <a:rPr lang="zh-CN" sz="105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2∗(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Micro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Precision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)∗</m:t>
                                    </m:r>
                                    <m:d>
                                      <m:dPr>
                                        <m:ctrlPr>
                                          <a:rPr lang="zh-CN" sz="105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Micro</m:t>
                                        </m:r>
                                        <m: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05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Recall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Micro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Precision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Micro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_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Recall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050" kern="100">
                                        <a:effectLst/>
                                      </a:rPr>
                                      <m:t> </m:t>
                                    </m:r>
                                    <m:r>
                                      <a:rPr lang="en-US" sz="105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05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335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714D659-D95D-44A8-9D17-7A45C924F9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81221"/>
                  </p:ext>
                </p:extLst>
              </p:nvPr>
            </p:nvGraphicFramePr>
            <p:xfrm>
              <a:off x="2989141" y="4076076"/>
              <a:ext cx="4050030" cy="20169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0030">
                      <a:extLst>
                        <a:ext uri="{9D8B030D-6E8A-4147-A177-3AD203B41FA5}">
                          <a16:colId xmlns:a16="http://schemas.microsoft.com/office/drawing/2014/main" val="1022976645"/>
                        </a:ext>
                      </a:extLst>
                    </a:gridCol>
                  </a:tblGrid>
                  <a:tr h="6885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50" t="-885" r="-602" b="-19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023342"/>
                      </a:ext>
                    </a:extLst>
                  </a:tr>
                  <a:tr h="6885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50" t="-100000" r="-602" b="-938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407277"/>
                      </a:ext>
                    </a:extLst>
                  </a:tr>
                  <a:tr h="639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9"/>
                          <a:stretch>
                            <a:fillRect l="-150" t="-217143" r="-602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352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945508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宽屏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6548"/>
            <a:ext cx="1218882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8750"/>
            <a:ext cx="13525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0200"/>
            <a:ext cx="2930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E643BB74-6F1F-4DD3-8DC6-B952338D319E}" type="slidenum">
              <a:rPr lang="zh-CN" altLang="en-US" smtClean="0"/>
              <a:pPr defTabSz="1042988"/>
              <a:t>125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CBD9D3-68FF-4A56-B6CC-BB6092EF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17" y="1757219"/>
            <a:ext cx="2736190" cy="273619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771650" y="1115188"/>
            <a:ext cx="8730960" cy="6480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altLang="zh-CN" sz="1633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None/>
            </a:pPr>
            <a:r>
              <a:rPr lang="zh-CN" altLang="en-US" sz="1633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实验室公众号</a:t>
            </a:r>
          </a:p>
          <a:p>
            <a:pPr algn="ctr">
              <a:buNone/>
            </a:pPr>
            <a:endParaRPr lang="zh-CN" altLang="en-US" sz="2903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63782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宽屏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6548"/>
            <a:ext cx="1218882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8750"/>
            <a:ext cx="13525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30200"/>
            <a:ext cx="2930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E643BB74-6F1F-4DD3-8DC6-B952338D319E}" type="slidenum">
              <a:rPr lang="zh-CN" altLang="en-US" smtClean="0"/>
              <a:pPr defTabSz="1042988"/>
              <a:t>126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CBD9D3-68FF-4A56-B6CC-BB6092EF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17" y="1757219"/>
            <a:ext cx="2736190" cy="273619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771650" y="1115188"/>
            <a:ext cx="8730960" cy="6480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altLang="zh-CN" sz="1633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None/>
            </a:pPr>
            <a:r>
              <a:rPr lang="zh-CN" altLang="en-US" sz="1633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实验室公众号</a:t>
            </a:r>
          </a:p>
          <a:p>
            <a:pPr algn="ctr">
              <a:buNone/>
            </a:pPr>
            <a:endParaRPr lang="zh-CN" altLang="en-US" sz="2903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74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偏差与方差示意图</a:t>
            </a: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10" name="内容占位符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28" y="2133704"/>
            <a:ext cx="4657885" cy="3426490"/>
          </a:xfrm>
        </p:spPr>
      </p:pic>
      <p:sp>
        <p:nvSpPr>
          <p:cNvPr id="4" name="矩形 3"/>
          <p:cNvSpPr/>
          <p:nvPr/>
        </p:nvSpPr>
        <p:spPr>
          <a:xfrm>
            <a:off x="550863" y="1915810"/>
            <a:ext cx="6048378" cy="390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左上角：低偏差、低方差，最理想状态。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右上角：偏差很小，但方差很大，故经常偏离靶心，存在“过拟合”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左下角：方差很小，但此地并非靶心，故偏差较大，存在“欠拟合”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右下角：偏差与方差都较大，不仅存在较大系统偏差，而且波动幅度大，最糟糕模型。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2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偏差与方差此消彼长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0863" y="1728788"/>
            <a:ext cx="6092825" cy="3515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</a:rPr>
              <a:t>为了降低模型误差率，就要尽量使模型在训练数据集上更加“准确”，从而增加模型复杂度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</a:rPr>
              <a:t>模型复杂度高，在训练集偏差减少，但是对于训练数据集中没有出现的数据，模型的预测就会不稳定（容错性差），造成高方差，即过拟合。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</a:rPr>
              <a:t>要想减少方差，就需要减少模型参数，提高模型容错性，但这又会导致高偏差。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83" y="1436601"/>
            <a:ext cx="4525989" cy="3000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98" y="4867062"/>
            <a:ext cx="4956116" cy="14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OLS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回归偏差小，方差大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5">
                <a:extLst>
                  <a:ext uri="{FF2B5EF4-FFF2-40B4-BE49-F238E27FC236}">
                    <a16:creationId xmlns:a16="http://schemas.microsoft.com/office/drawing/2014/main" id="{095AF17A-DDE2-41AE-877C-6CE3AD21B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968" y="1641645"/>
                <a:ext cx="10536082" cy="47162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000" dirty="0">
                    <a:latin typeface="+mn-ea"/>
                  </a:rPr>
                  <a:t>OLS</a:t>
                </a:r>
                <a:r>
                  <a:rPr lang="zh-CN" altLang="en-US" sz="2000" dirty="0">
                    <a:latin typeface="+mn-ea"/>
                  </a:rPr>
                  <a:t>回归的估计方法是最小化残差平方和，表示为：</a:t>
                </a:r>
                <a:endParaRPr lang="en-US" altLang="zh-CN" sz="20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+mn-e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𝑂𝐿𝑆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偏差为：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𝐵𝑖𝑎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𝑂𝐿𝑆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方差为：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𝑂𝐿𝑆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OLS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进行预测的优点在于估计系数偏差为零，缺点是方差可能较大。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35000"/>
                  </a:lnSpc>
                  <a:spcBef>
                    <a:spcPct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无偏性：选择若干个随机样本进行多次回归，无偏性保证所获系数的均值接近于系数的真实值；高方差：方差较大则意味着单次回归系数偏离均值较远，可能会异常大或小。</a:t>
                </a:r>
              </a:p>
            </p:txBody>
          </p:sp>
        </mc:Choice>
        <mc:Fallback xmlns="">
          <p:sp>
            <p:nvSpPr>
              <p:cNvPr id="11" name="内容占位符 5">
                <a:extLst>
                  <a:ext uri="{FF2B5EF4-FFF2-40B4-BE49-F238E27FC236}">
                    <a16:creationId xmlns:a16="http://schemas.microsoft.com/office/drawing/2014/main" id="{095AF17A-DDE2-41AE-877C-6CE3AD21B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968" y="1641645"/>
                <a:ext cx="10536082" cy="4716293"/>
              </a:xfrm>
              <a:blipFill>
                <a:blip r:embed="rId4"/>
                <a:stretch>
                  <a:fillRect l="-289" t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16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1" y="1053629"/>
            <a:ext cx="78120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正则化与惩罚回归</a:t>
            </a:r>
          </a:p>
        </p:txBody>
      </p:sp>
    </p:spTree>
    <p:extLst>
      <p:ext uri="{BB962C8B-B14F-4D97-AF65-F5344CB8AC3E}">
        <p14:creationId xmlns:p14="http://schemas.microsoft.com/office/powerpoint/2010/main" val="46534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正则化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826" y="1643281"/>
                <a:ext cx="10512730" cy="471465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dirty="0"/>
                  <a:t>正则化是结构风险最小化策略的实现，是在经验风险上加一个正则化项或惩罚项（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Penalty Term</a:t>
                </a:r>
                <a:r>
                  <a:rPr lang="zh-CN" altLang="en-US" sz="2000" dirty="0"/>
                  <a:t>）。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/>
                  <a:t>正则化项一般是模型复杂度的单调递增函数，模型越复杂，正则化值就越大。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/>
                  <a:t>正则化一般具有如下形式：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x-IV_mathan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x-IV_mathan" altLang="zh-CN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x-IV_matha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x-IV_mathan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x-IV_matha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x-IV_matha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IV_mathan" altLang="zh-CN" sz="20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x-IV_mathan" altLang="zh-CN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IV_mathan" altLang="zh-CN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x-IV_mathan" altLang="zh-CN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x-IV_mathan" altLang="zh-CN" sz="20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x-IV_matha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x-IV_matha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x-IV_mathan" altLang="zh-CN" sz="20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x-IV_mathan" altLang="zh-CN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x-IV_mathan" altLang="zh-CN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  <m:r>
                            <a:rPr lang="x-IV_mathan" altLang="zh-CN" sz="200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x-IV_mathan" altLang="zh-CN" sz="200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x-IV_mathan" altLang="zh-CN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x-IV_mathan" altLang="zh-CN" sz="200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x-IV_mathan" altLang="zh-CN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x-IV_mathan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r>
                  <a:rPr lang="zh-CN" altLang="zh-CN" sz="2000" dirty="0"/>
                  <a:t>其中，第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项是经验风险，第</a:t>
                </a:r>
                <a:r>
                  <a:rPr lang="en-US" altLang="zh-CN" sz="2000" dirty="0"/>
                  <a:t>2</a:t>
                </a:r>
                <a:r>
                  <a:rPr lang="zh-CN" altLang="zh-CN" sz="2000" dirty="0"/>
                  <a:t>项是正则化项，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000">
                        <a:latin typeface="Cambria Math" panose="02040503050406030204" pitchFamily="18" charset="0"/>
                      </a:rPr>
                      <m:t>λ</m:t>
                    </m:r>
                    <m:r>
                      <a:rPr lang="zh-CN" altLang="zh-CN" sz="200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zh-CN" sz="2000" dirty="0"/>
                  <a:t>为</a:t>
                </a:r>
                <a:r>
                  <a:rPr lang="zh-CN" altLang="en-US" sz="2000" dirty="0"/>
                  <a:t>调节</a:t>
                </a:r>
                <a:r>
                  <a:rPr lang="zh-CN" altLang="zh-CN" sz="2000" dirty="0"/>
                  <a:t>两者之间关系的系数。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26" y="1643281"/>
                <a:ext cx="10512730" cy="4714657"/>
              </a:xfrm>
              <a:blipFill>
                <a:blip r:embed="rId4"/>
                <a:stretch>
                  <a:fillRect l="-406" t="-129" r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6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正则化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20" y="1643281"/>
                <a:ext cx="10584735" cy="44506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zh-CN" sz="2000" dirty="0"/>
                  <a:t>回归问题中，正则化项可以是参数向量的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dirty="0"/>
                  <a:t>范数：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zh-CN" sz="20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zh-CN" altLang="zh-CN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zh-CN" sz="20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zh-CN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zh-CN" altLang="zh-CN" sz="200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zh-CN" altLang="zh-CN" sz="20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zh-CN" sz="20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zh-CN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zh-CN" altLang="zh-CN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||w||</a:t>
                </a:r>
                <a:r>
                  <a:rPr lang="zh-CN" altLang="zh-CN" sz="2000" dirty="0"/>
                  <a:t>表示参数向量</a:t>
                </a:r>
                <a:r>
                  <a:rPr lang="en-US" altLang="zh-CN" sz="2000" dirty="0"/>
                  <a:t>w</a:t>
                </a:r>
                <a:r>
                  <a:rPr lang="zh-CN" altLang="zh-CN" sz="20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dirty="0"/>
                  <a:t>的范数。</a:t>
                </a:r>
              </a:p>
              <a:p>
                <a:pPr marL="0" indent="0">
                  <a:buNone/>
                </a:pPr>
                <a:endParaRPr lang="zh-CN" altLang="zh-CN" sz="2000" dirty="0"/>
              </a:p>
              <a:p>
                <a:r>
                  <a:rPr lang="zh-CN" altLang="zh-CN" sz="2000" dirty="0"/>
                  <a:t>正则化项也可以是参数向量的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/>
                  <a:t>范数</a:t>
                </a:r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 sz="200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zh-CN" sz="20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zh-CN" altLang="zh-CN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zh-CN" sz="200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zh-CN" altLang="zh-CN" sz="2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zh-CN" altLang="zh-CN" sz="200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 sz="20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zh-CN" sz="20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zh-CN" altLang="zh-CN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zh-CN" sz="200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zh-CN" altLang="zh-CN" sz="20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zh-CN" altLang="zh-CN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zh-CN" sz="20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zh-CN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zh-CN" altLang="zh-CN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zh-CN" altLang="zh-CN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zh-CN" sz="200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zh-CN" sz="20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/>
                  <a:t>表示参数向量</a:t>
                </a:r>
                <a:r>
                  <a:rPr lang="en-US" altLang="zh-CN" sz="2000" dirty="0"/>
                  <a:t>w</a:t>
                </a:r>
                <a:r>
                  <a:rPr lang="zh-CN" altLang="zh-CN" sz="20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zh-CN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/>
                  <a:t>范数。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dirty="0"/>
                  <a:t>第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项的经验风险较小的模型可能较为复杂（有多个非零参数），这时第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项的模型复杂度会较大。正则化的作用是选择经验风险与模型复杂度综合起来最小的模型。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20" y="1643281"/>
                <a:ext cx="10584735" cy="4450698"/>
              </a:xfrm>
              <a:blipFill>
                <a:blip r:embed="rId4"/>
                <a:stretch>
                  <a:fillRect l="-403" t="-1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43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19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正则化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0863" y="1624981"/>
                <a:ext cx="10644187" cy="3604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0525" indent="-390525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+mn-lt"/>
                    <a:ea typeface="+mn-ea"/>
                  </a:rPr>
                  <a:t>如果选择的正则化参数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000">
                        <a:latin typeface="Cambria Math" panose="02040503050406030204" pitchFamily="18" charset="0"/>
                        <a:ea typeface="+mn-ea"/>
                      </a:rPr>
                      <m:t>λ</m:t>
                    </m:r>
                  </m:oMath>
                </a14:m>
                <a:r>
                  <a:rPr lang="zh-CN" altLang="zh-CN" sz="2000" dirty="0">
                    <a:latin typeface="+mn-lt"/>
                    <a:ea typeface="+mn-ea"/>
                  </a:rPr>
                  <a:t>过大，则会把所有参数都最小化了，导致模型变成</a:t>
                </a:r>
                <a14:m>
                  <m:oMath xmlns:m="http://schemas.openxmlformats.org/officeDocument/2006/math">
                    <m:r>
                      <a:rPr lang="zh-CN" altLang="zh-CN" sz="2000">
                        <a:latin typeface="Cambria Math" panose="02040503050406030204" pitchFamily="18" charset="0"/>
                        <a:ea typeface="+mn-ea"/>
                      </a:rPr>
                      <m:t>𝑓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zh-CN" altLang="zh-CN" sz="2000"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lang="zh-CN" altLang="zh-CN" sz="2000"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lang="zh-CN" altLang="zh-CN" sz="2000">
                            <a:latin typeface="Cambria Math" panose="02040503050406030204" pitchFamily="18" charset="0"/>
                            <a:ea typeface="+mn-ea"/>
                          </a:rPr>
                          <m:t>𝑤</m:t>
                        </m:r>
                      </m:e>
                    </m:d>
                    <m:r>
                      <a:rPr lang="zh-CN" altLang="zh-CN" sz="200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zh-CN" altLang="zh-CN" sz="2000">
                            <a:latin typeface="Cambria Math" panose="02040503050406030204" pitchFamily="18" charset="0"/>
                            <a:ea typeface="+mn-ea"/>
                          </a:rPr>
                          <m:t>𝑤</m:t>
                        </m:r>
                      </m:e>
                      <m:sub>
                        <m:r>
                          <a:rPr lang="zh-CN" altLang="zh-CN" sz="200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+mn-lt"/>
                    <a:ea typeface="+mn-ea"/>
                  </a:rPr>
                  <a:t>，也就是图中红色直线所示的情况，造成欠拟合。</a:t>
                </a:r>
                <a:endParaRPr lang="en-US" altLang="zh-CN" sz="2000" dirty="0">
                  <a:latin typeface="+mn-lt"/>
                  <a:ea typeface="+mn-ea"/>
                </a:endParaRPr>
              </a:p>
              <a:p>
                <a:pPr marL="390525" indent="-390525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+mn-lt"/>
                  <a:ea typeface="+mn-ea"/>
                </a:endParaRPr>
              </a:p>
              <a:p>
                <a:pPr marL="390525" indent="-390525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+mn-lt"/>
                    <a:ea typeface="+mn-ea"/>
                  </a:rPr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000">
                        <a:latin typeface="Cambria Math" panose="02040503050406030204" pitchFamily="18" charset="0"/>
                        <a:ea typeface="+mn-ea"/>
                      </a:rPr>
                      <m:t>λ</m:t>
                    </m:r>
                  </m:oMath>
                </a14:m>
                <a:r>
                  <a:rPr lang="zh-CN" altLang="zh-CN" sz="2000" dirty="0">
                    <a:latin typeface="+mn-lt"/>
                    <a:ea typeface="+mn-ea"/>
                  </a:rPr>
                  <a:t>的值太</a:t>
                </a:r>
                <a:r>
                  <a:rPr lang="zh-CN" altLang="en-US" sz="2000" dirty="0">
                    <a:latin typeface="+mn-lt"/>
                    <a:ea typeface="+mn-ea"/>
                  </a:rPr>
                  <a:t>小</a:t>
                </a:r>
                <a:r>
                  <a:rPr lang="zh-CN" altLang="zh-CN" sz="2000" dirty="0">
                    <a:latin typeface="+mn-lt"/>
                    <a:ea typeface="+mn-ea"/>
                  </a:rPr>
                  <a:t>了，那么</a:t>
                </a:r>
                <a:r>
                  <a:rPr lang="zh-CN" altLang="en-US" sz="2000" dirty="0">
                    <a:latin typeface="+mn-lt"/>
                    <a:ea typeface="+mn-ea"/>
                  </a:rPr>
                  <a:t>相当于退回为普通的最小二乘回归，造成过拟合</a:t>
                </a:r>
                <a:r>
                  <a:rPr lang="zh-CN" altLang="zh-CN" sz="2000" dirty="0">
                    <a:latin typeface="+mn-lt"/>
                    <a:ea typeface="+mn-ea"/>
                  </a:rPr>
                  <a:t>。</a:t>
                </a:r>
                <a:endParaRPr lang="en-US" altLang="zh-CN" sz="2000" dirty="0">
                  <a:latin typeface="+mn-lt"/>
                  <a:ea typeface="+mn-ea"/>
                </a:endParaRPr>
              </a:p>
              <a:p>
                <a:pPr marL="390525" indent="-390525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zh-CN" altLang="zh-CN" sz="2000" dirty="0">
                  <a:latin typeface="+mn-lt"/>
                  <a:ea typeface="+mn-ea"/>
                </a:endParaRPr>
              </a:p>
              <a:p>
                <a:pPr marL="390525" indent="-390525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zh-CN" altLang="zh-CN" sz="2000" dirty="0">
                    <a:latin typeface="+mn-lt"/>
                    <a:ea typeface="+mn-ea"/>
                  </a:rPr>
                  <a:t>所以对于正则化，我们要合理的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000">
                        <a:latin typeface="Cambria Math" panose="02040503050406030204" pitchFamily="18" charset="0"/>
                        <a:ea typeface="+mn-ea"/>
                      </a:rPr>
                      <m:t>λ</m:t>
                    </m:r>
                  </m:oMath>
                </a14:m>
                <a:r>
                  <a:rPr lang="zh-CN" altLang="zh-CN" sz="2000" dirty="0">
                    <a:latin typeface="+mn-lt"/>
                    <a:ea typeface="+mn-ea"/>
                  </a:rPr>
                  <a:t>值，这样才能更好的应用正则化。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x-IV_mathan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zh-CN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3" y="1624981"/>
                <a:ext cx="10644187" cy="3604938"/>
              </a:xfrm>
              <a:prstGeom prst="rect">
                <a:avLst/>
              </a:prstGeom>
              <a:blipFill>
                <a:blip r:embed="rId4"/>
                <a:stretch>
                  <a:fillRect l="-515" t="-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558" y="4198453"/>
            <a:ext cx="3238345" cy="26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2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1" y="1053629"/>
            <a:ext cx="78120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线性回归</a:t>
            </a:r>
          </a:p>
        </p:txBody>
      </p:sp>
    </p:spTree>
    <p:extLst>
      <p:ext uri="{BB962C8B-B14F-4D97-AF65-F5344CB8AC3E}">
        <p14:creationId xmlns:p14="http://schemas.microsoft.com/office/powerpoint/2010/main" val="368739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高维数据下的线性回归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9B754BF-C2EA-4544-A9C9-8F1DB611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08" y="1674906"/>
            <a:ext cx="10678841" cy="492310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大数据的一种表现形式为“高维数据”（</a:t>
            </a:r>
            <a:r>
              <a:rPr lang="en-US" altLang="zh-CN" sz="2000" dirty="0"/>
              <a:t>High Dimensional Data</a:t>
            </a:r>
            <a:r>
              <a:rPr lang="zh-CN" altLang="en-US" sz="2000" dirty="0"/>
              <a:t>），即特征向量</a:t>
            </a:r>
            <a:r>
              <a:rPr lang="en-US" altLang="zh-CN" sz="2000" dirty="0"/>
              <a:t>x</a:t>
            </a:r>
            <a:r>
              <a:rPr lang="zh-CN" altLang="en-US" sz="2000" dirty="0"/>
              <a:t>的维度</a:t>
            </a:r>
            <a:r>
              <a:rPr lang="en-US" altLang="zh-CN" sz="2000" dirty="0"/>
              <a:t>p</a:t>
            </a:r>
            <a:r>
              <a:rPr lang="zh-CN" altLang="en-US" sz="2000" dirty="0"/>
              <a:t>大于样本容量</a:t>
            </a:r>
            <a:r>
              <a:rPr lang="en-US" altLang="zh-CN" sz="2000" dirty="0"/>
              <a:t>n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比如，某研究收集了</a:t>
            </a:r>
            <a:r>
              <a:rPr lang="en-US" altLang="zh-CN" sz="2000" dirty="0"/>
              <a:t>100 </a:t>
            </a:r>
            <a:r>
              <a:rPr lang="zh-CN" altLang="en-US" sz="2000" dirty="0"/>
              <a:t>位病人的信息，其中每位病人均有</a:t>
            </a:r>
            <a:r>
              <a:rPr lang="en-US" altLang="zh-CN" sz="2000" dirty="0"/>
              <a:t>2 </a:t>
            </a:r>
            <a:r>
              <a:rPr lang="zh-CN" altLang="en-US" sz="2000" dirty="0"/>
              <a:t>万条基因（即</a:t>
            </a:r>
            <a:r>
              <a:rPr lang="en-US" altLang="zh-CN" sz="2000" dirty="0"/>
              <a:t>2 </a:t>
            </a:r>
            <a:r>
              <a:rPr lang="zh-CN" altLang="en-US" sz="2000" dirty="0"/>
              <a:t>万个变量）的数据，需要研究哪些基因导致了某种疾病。假设受成本限制，样本容量</a:t>
            </a:r>
            <a:r>
              <a:rPr lang="en-US" altLang="zh-CN" sz="2000" dirty="0"/>
              <a:t>n &lt;100</a:t>
            </a:r>
            <a:r>
              <a:rPr lang="zh-CN" altLang="en-US" sz="2000" dirty="0"/>
              <a:t>难以再扩大，而变量个数</a:t>
            </a:r>
            <a:r>
              <a:rPr lang="en-US" altLang="zh-CN" sz="2000" dirty="0"/>
              <a:t>p</a:t>
            </a:r>
            <a:r>
              <a:rPr lang="zh-CN" altLang="en-US" sz="2000" dirty="0"/>
              <a:t>远大于样本容量。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对于高维数据情形下的线性回归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由于</a:t>
            </a:r>
            <a:r>
              <a:rPr lang="en-US" altLang="zh-CN" sz="2000" dirty="0"/>
              <a:t>n&lt;</a:t>
            </a:r>
            <a:r>
              <a:rPr lang="zh-CN" altLang="en-US" sz="2000" dirty="0"/>
              <a:t> </a:t>
            </a:r>
            <a:r>
              <a:rPr lang="en-US" altLang="zh-CN" sz="2000" dirty="0"/>
              <a:t>p</a:t>
            </a:r>
            <a:r>
              <a:rPr lang="zh-CN" altLang="en-US" sz="2000" dirty="0"/>
              <a:t>，故矩阵</a:t>
            </a:r>
            <a:r>
              <a:rPr lang="en-US" altLang="zh-CN" sz="2000" dirty="0"/>
              <a:t>X</a:t>
            </a:r>
            <a:r>
              <a:rPr lang="zh-CN" altLang="en-US" sz="2000" dirty="0"/>
              <a:t>不满列秩（存在严格多重共线性），因此                  不存在，故</a:t>
            </a:r>
            <a:r>
              <a:rPr lang="en-US" altLang="zh-CN" sz="2000" dirty="0"/>
              <a:t>OLS </a:t>
            </a:r>
            <a:r>
              <a:rPr lang="zh-CN" altLang="en-US" sz="2000" dirty="0"/>
              <a:t>不存在唯一解，无法进行</a:t>
            </a:r>
            <a:r>
              <a:rPr lang="en-US" altLang="zh-CN" sz="2000" dirty="0"/>
              <a:t>OLS </a:t>
            </a:r>
            <a:r>
              <a:rPr lang="zh-CN" altLang="en-US" sz="2000" dirty="0"/>
              <a:t>回归。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413414" y="4365859"/>
                <a:ext cx="236663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14" y="4365859"/>
                <a:ext cx="2366634" cy="415498"/>
              </a:xfrm>
              <a:prstGeom prst="rect">
                <a:avLst/>
              </a:prstGeom>
              <a:blipFill>
                <a:blip r:embed="rId4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580272" y="5112428"/>
                <a:ext cx="118417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72" y="5112428"/>
                <a:ext cx="1184170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5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高维数据下的线性回归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9B754BF-C2EA-4544-A9C9-8F1DB611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1679534"/>
            <a:ext cx="10660697" cy="483715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假设 </a:t>
            </a:r>
            <a:r>
              <a:rPr lang="en-US" altLang="zh-CN" sz="2000" dirty="0"/>
              <a:t>n=p =100</a:t>
            </a:r>
            <a:r>
              <a:rPr lang="zh-CN" altLang="en-US" sz="2000" dirty="0"/>
              <a:t>。进一步，假定这 </a:t>
            </a:r>
            <a:r>
              <a:rPr lang="en-US" altLang="zh-CN" sz="2000" dirty="0"/>
              <a:t>100 </a:t>
            </a:r>
            <a:r>
              <a:rPr lang="zh-CN" altLang="en-US" sz="2000" dirty="0"/>
              <a:t>个特征变量</a:t>
            </a:r>
            <a:r>
              <a:rPr lang="en-US" altLang="zh-CN" sz="2000" dirty="0"/>
              <a:t>x</a:t>
            </a:r>
            <a:r>
              <a:rPr lang="zh-CN" altLang="en-US" sz="2000" dirty="0"/>
              <a:t>与响应变量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/>
              <a:t>y</a:t>
            </a:r>
            <a:r>
              <a:rPr lang="zh-CN" altLang="en-US" sz="2000" dirty="0"/>
              <a:t>毫无关系（比如，相互独立），但将</a:t>
            </a:r>
            <a:r>
              <a:rPr lang="en-US" altLang="zh-CN" sz="2000" dirty="0"/>
              <a:t>y</a:t>
            </a:r>
            <a:r>
              <a:rPr lang="zh-CN" altLang="en-US" sz="2000" dirty="0"/>
              <a:t>对</a:t>
            </a:r>
            <a:r>
              <a:rPr lang="en-US" altLang="zh-CN" sz="2000" dirty="0"/>
              <a:t>x</a:t>
            </a:r>
            <a:r>
              <a:rPr lang="zh-CN" altLang="en-US" sz="2000" dirty="0"/>
              <a:t>作</a:t>
            </a:r>
            <a:r>
              <a:rPr lang="en-US" altLang="zh-CN" sz="2000" dirty="0"/>
              <a:t>OLS </a:t>
            </a:r>
            <a:r>
              <a:rPr lang="zh-CN" altLang="en-US" sz="2000" dirty="0"/>
              <a:t>回归，也能得到拟合优度</a:t>
            </a:r>
            <a:r>
              <a:rPr lang="en-US" altLang="zh-CN" sz="2000" dirty="0"/>
              <a:t>R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=1</a:t>
            </a:r>
            <a:r>
              <a:rPr lang="zh-CN" altLang="en-US" sz="2000" dirty="0"/>
              <a:t>的完美拟合。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因为在特征向量</a:t>
            </a:r>
            <a:r>
              <a:rPr lang="en-US" altLang="zh-CN" sz="2000" dirty="0"/>
              <a:t>x</a:t>
            </a:r>
            <a:r>
              <a:rPr lang="zh-CN" altLang="en-US" sz="2000" dirty="0"/>
              <a:t>所存在的</a:t>
            </a:r>
            <a:r>
              <a:rPr lang="en-US" altLang="zh-CN" sz="2000" dirty="0"/>
              <a:t>100 </a:t>
            </a:r>
            <a:r>
              <a:rPr lang="zh-CN" altLang="en-US" sz="2000" dirty="0"/>
              <a:t>维空间中，最多只可能有</a:t>
            </a:r>
            <a:r>
              <a:rPr lang="en-US" altLang="zh-CN" sz="2000" dirty="0"/>
              <a:t>100 </a:t>
            </a:r>
            <a:r>
              <a:rPr lang="zh-CN" altLang="en-US" sz="2000" dirty="0"/>
              <a:t>个线性无关的向量，而加入</a:t>
            </a:r>
            <a:r>
              <a:rPr lang="en-US" altLang="zh-CN" sz="2000" dirty="0"/>
              <a:t>y</a:t>
            </a:r>
            <a:r>
              <a:rPr lang="zh-CN" altLang="en-US" sz="2000" dirty="0"/>
              <a:t>向量之后，必然导致线性相关，即</a:t>
            </a:r>
            <a:r>
              <a:rPr lang="en-US" altLang="zh-CN" sz="2000" dirty="0"/>
              <a:t>y</a:t>
            </a:r>
            <a:r>
              <a:rPr lang="zh-CN" altLang="en-US" sz="2000" dirty="0"/>
              <a:t>可由这</a:t>
            </a:r>
            <a:r>
              <a:rPr lang="en-US" altLang="zh-CN" sz="2000" dirty="0"/>
              <a:t>100 </a:t>
            </a:r>
            <a:r>
              <a:rPr lang="zh-CN" altLang="en-US" sz="2000" dirty="0"/>
              <a:t>个特征变量所线性表出，故残差为</a:t>
            </a:r>
            <a:r>
              <a:rPr lang="en-US" altLang="zh-CN" sz="2000" dirty="0"/>
              <a:t>0</a:t>
            </a:r>
            <a:r>
              <a:rPr lang="zh-CN" altLang="en-US" sz="2000" dirty="0"/>
              <a:t>，而</a:t>
            </a:r>
            <a:r>
              <a:rPr lang="en-US" altLang="zh-CN" sz="2000" dirty="0"/>
              <a:t>R</a:t>
            </a:r>
            <a:r>
              <a:rPr lang="en-US" altLang="zh-CN" sz="2000" baseline="30000" dirty="0"/>
              <a:t>2 </a:t>
            </a:r>
            <a:r>
              <a:rPr lang="en-US" altLang="zh-CN" sz="2000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282894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高维数据下的线性回归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9B754BF-C2EA-4544-A9C9-8F1DB611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1728788"/>
            <a:ext cx="10660698" cy="472521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直观上，对于 </a:t>
            </a:r>
            <a:r>
              <a:rPr lang="en-US" altLang="zh-CN" sz="2000" dirty="0"/>
              <a:t>n &lt;p </a:t>
            </a:r>
            <a:r>
              <a:rPr lang="zh-CN" altLang="en-US" sz="2000" dirty="0"/>
              <a:t>的高维数据，可用来解释 </a:t>
            </a:r>
            <a:r>
              <a:rPr lang="en-US" altLang="zh-CN" sz="2000" dirty="0"/>
              <a:t>y</a:t>
            </a:r>
            <a:r>
              <a:rPr lang="zh-CN" altLang="en-US" sz="2000" dirty="0"/>
              <a:t>的特征变量</a:t>
            </a:r>
            <a:r>
              <a:rPr lang="en-US" altLang="zh-CN" sz="2000" dirty="0"/>
              <a:t>x</a:t>
            </a:r>
            <a:r>
              <a:rPr lang="zh-CN" altLang="nn-NO" sz="2000" dirty="0"/>
              <a:t>太多。</a:t>
            </a:r>
            <a:r>
              <a:rPr lang="zh-CN" altLang="en-US" sz="2000" dirty="0"/>
              <a:t>如果使用传统的 </a:t>
            </a:r>
            <a:r>
              <a:rPr lang="en-US" altLang="zh-CN" sz="2000" dirty="0"/>
              <a:t>OLS </a:t>
            </a:r>
            <a:r>
              <a:rPr lang="zh-CN" altLang="en-US" sz="2000" dirty="0"/>
              <a:t>回归，虽可得到完美的样本内拟合（</a:t>
            </a:r>
            <a:r>
              <a:rPr lang="en-US" altLang="zh-CN" sz="2000" dirty="0"/>
              <a:t>in-sample fit</a:t>
            </a:r>
            <a:r>
              <a:rPr lang="zh-CN" altLang="en-US" sz="2000" dirty="0"/>
              <a:t>），但外推预测的效果则可能很差。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根据此样本数据估计的回归函数，将毫无外推预测的价值；因为</a:t>
            </a:r>
            <a:r>
              <a:rPr lang="en-US" altLang="zh-CN" sz="2000" dirty="0"/>
              <a:t>y</a:t>
            </a:r>
            <a:r>
              <a:rPr lang="zh-CN" altLang="en-US" sz="2000" dirty="0"/>
              <a:t>与</a:t>
            </a:r>
            <a:r>
              <a:rPr lang="en-US" altLang="zh-CN" sz="2000" dirty="0"/>
              <a:t>x</a:t>
            </a:r>
            <a:r>
              <a:rPr lang="zh-CN" altLang="en-US" sz="2000" dirty="0"/>
              <a:t>事实上相互独立。这种拟合显然过度了，故名“过拟合”， 因为它不仅拟合了数据中的信号，而且拟合了数据中的很多噪音。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在此极端例子中，由于数据中全是噪音而毫无信号，故 </a:t>
            </a:r>
            <a:r>
              <a:rPr lang="en-US" altLang="zh-CN" sz="2000" dirty="0"/>
              <a:t>OLS </a:t>
            </a:r>
            <a:r>
              <a:rPr lang="zh-CN" altLang="en-US" sz="2000" dirty="0"/>
              <a:t>完美地拟合了数据中的噪音，自然毫无意义。</a:t>
            </a:r>
            <a:endParaRPr lang="en-US" altLang="zh-CN" sz="2000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99599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高维数据下的线性回归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352" y="1732979"/>
                <a:ext cx="10660697" cy="457701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对于传统的低维数据，样本容量大于变量个数（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000" dirty="0"/>
                  <a:t>），一般很少出现“严格多重共线性” 。即使偶然出现，只要将多余的变量去掉就行。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对于</a:t>
                </a:r>
                <a:r>
                  <a:rPr lang="en-US" altLang="zh-CN" sz="2000" dirty="0"/>
                  <a:t>n&lt;p</a:t>
                </a:r>
                <a:r>
                  <a:rPr lang="zh-CN" altLang="en-US" sz="2000" dirty="0"/>
                  <a:t>的高维数据，则严格多重共线性成为常态。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zh-CN" altLang="en-US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比如，在任意（</a:t>
                </a:r>
                <a:r>
                  <a:rPr lang="en-US" altLang="zh-CN" sz="2000" dirty="0"/>
                  <a:t>n +1</a:t>
                </a:r>
                <a:r>
                  <a:rPr lang="zh-CN" altLang="en-US" sz="2000" dirty="0"/>
                  <a:t>）个变量之间，一般就存在严格多重共线性。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zh-CN" altLang="en-US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此时，简单地丢掉导致多重共线性的变量将无济于事，因为需要扔掉很多变量。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zh-CN" altLang="en-US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比如，假设样本为</a:t>
                </a:r>
                <a:r>
                  <a:rPr lang="en-US" altLang="zh-CN" sz="2000" dirty="0"/>
                  <a:t>100 </a:t>
                </a:r>
                <a:r>
                  <a:rPr lang="zh-CN" altLang="en-US" sz="2000" dirty="0"/>
                  <a:t>个病人，但有</a:t>
                </a:r>
                <a:r>
                  <a:rPr lang="en-US" altLang="zh-CN" sz="2000" dirty="0"/>
                  <a:t>2 </a:t>
                </a:r>
                <a:r>
                  <a:rPr lang="zh-CN" altLang="en-US" sz="2000" dirty="0"/>
                  <a:t>万个基因的变量，如果通过去掉变量消除严格多重共线性，则难免将婴儿与洗澡水一起倒掉。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9B754BF-C2EA-4544-A9C9-8F1DB61121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352" y="1732979"/>
                <a:ext cx="10660697" cy="4577015"/>
              </a:xfrm>
              <a:blipFill>
                <a:blip r:embed="rId4"/>
                <a:stretch>
                  <a:fillRect l="-400" r="-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91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岭回归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6">
                <a:extLst>
                  <a:ext uri="{FF2B5EF4-FFF2-40B4-BE49-F238E27FC236}">
                    <a16:creationId xmlns:a16="http://schemas.microsoft.com/office/drawing/2014/main" id="{D607C65F-66A7-4E66-A7E4-3A1C3B5806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670" y="1764295"/>
                <a:ext cx="10660380" cy="49174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岭回归只是在 </a:t>
                </a:r>
                <a:r>
                  <a:rPr lang="en-US" altLang="zh-CN" sz="2000" dirty="0"/>
                  <a:t>OLS </a:t>
                </a:r>
                <a:r>
                  <a:rPr lang="zh-CN" altLang="en-US" sz="2000" dirty="0"/>
                  <a:t>表达式中加入“山岭”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CN" altLang="en-US" sz="2000" dirty="0"/>
                  <a:t>，故名“岭回归”</a:t>
                </a:r>
                <a:r>
                  <a:rPr lang="en-US" altLang="zh-CN" sz="2000" dirty="0"/>
                  <a:t>(Ridge Regression)</a:t>
                </a:r>
                <a:r>
                  <a:rPr lang="zh-CN" altLang="en-US" sz="2000" dirty="0"/>
                  <a:t>。其中，参数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/>
                  <a:t> 称为调节参数（</a:t>
                </a:r>
                <a:r>
                  <a:rPr lang="en-US" altLang="zh-CN" sz="2000" dirty="0"/>
                  <a:t>Tuning Parameter</a:t>
                </a:r>
                <a:r>
                  <a:rPr lang="zh-CN" altLang="en-US" sz="2000" dirty="0"/>
                  <a:t>）。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具体而言，在目标函数（损失函数）上加上如下的惩罚项。其中，参数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/>
                  <a:t>可以通过交叉验证等方式获取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11" name="内容占位符 6">
                <a:extLst>
                  <a:ext uri="{FF2B5EF4-FFF2-40B4-BE49-F238E27FC236}">
                    <a16:creationId xmlns:a16="http://schemas.microsoft.com/office/drawing/2014/main" id="{D607C65F-66A7-4E66-A7E4-3A1C3B5806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670" y="1764295"/>
                <a:ext cx="10660380" cy="4917493"/>
              </a:xfrm>
              <a:blipFill>
                <a:blip r:embed="rId4"/>
                <a:stretch>
                  <a:fillRect l="-400" r="-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8E9E7CA-AAC8-457F-9A7D-074AC64A8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43251"/>
              </p:ext>
            </p:extLst>
          </p:nvPr>
        </p:nvGraphicFramePr>
        <p:xfrm>
          <a:off x="2782976" y="4077839"/>
          <a:ext cx="3744416" cy="107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44240" progId="Equation.DSMT4">
                  <p:embed/>
                </p:oleObj>
              </mc:Choice>
              <mc:Fallback>
                <p:oleObj name="Equation" r:id="rId5" imgW="1549080" imgH="44424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C8E9E7CA-AAC8-457F-9A7D-074AC64A8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976" y="4077839"/>
                        <a:ext cx="3744416" cy="107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4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岭回归最优化问题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50820" y="1728788"/>
                <a:ext cx="10644230" cy="390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定理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：岭回归问题的解由下式给出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 marL="390525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+mn-lt"/>
                    <a:ea typeface="+mn-ea"/>
                  </a:rPr>
                  <a:t>注意到岭回归解与普通最小二乘解的相似性，但在对角线下方添加了“山岭”（</a:t>
                </a:r>
                <a:r>
                  <a:rPr lang="en-US" altLang="zh-CN" sz="2000" dirty="0">
                    <a:latin typeface="+mn-lt"/>
                    <a:ea typeface="+mn-ea"/>
                  </a:rPr>
                  <a:t>Ridge</a:t>
                </a:r>
                <a:r>
                  <a:rPr lang="zh-CN" altLang="en-US" sz="2000" dirty="0">
                    <a:latin typeface="+mn-lt"/>
                    <a:ea typeface="+mn-ea"/>
                  </a:rPr>
                  <a:t>）</a:t>
                </a:r>
                <a:endParaRPr lang="en-US" altLang="zh-CN" sz="2000" dirty="0">
                  <a:latin typeface="+mn-lt"/>
                  <a:ea typeface="+mn-ea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推论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：当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𝑂𝐿𝑆</m:t>
                        </m:r>
                      </m:sup>
                    </m:sSup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推论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：当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CN" altLang="en-US" sz="2000" b="0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0" y="1728788"/>
                <a:ext cx="10644230" cy="3906088"/>
              </a:xfrm>
              <a:prstGeom prst="rect">
                <a:avLst/>
              </a:prstGeom>
              <a:blipFill>
                <a:blip r:embed="rId4"/>
                <a:stretch>
                  <a:fillRect l="-515" t="-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0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46113" y="1001685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对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OLS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回归系数进行收缩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34938" y="1628708"/>
                <a:ext cx="10560112" cy="3268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/>
                  <a:t>推论：</a:t>
                </a:r>
                <a:r>
                  <a:rPr lang="zh-CN" altLang="en-US" sz="2000" dirty="0"/>
                  <a:t>在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为正交矩阵的特殊情况下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𝑟𝑖𝑑𝑔𝑒</m:t>
                          </m:r>
                        </m:sup>
                      </m:sSub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𝑂𝐿𝑆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岭回归的基本特征：收缩（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Shrinkage</a:t>
                </a:r>
                <a:r>
                  <a:rPr lang="zh-CN" altLang="en-US" sz="2000" dirty="0"/>
                  <a:t>）</a:t>
                </a:r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90525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+mn-lt"/>
                    <a:ea typeface="+mn-ea"/>
                  </a:rPr>
                  <a:t>应用岭回归惩罚项具有将估计值缩小到零的效果</a:t>
                </a:r>
                <a:r>
                  <a:rPr lang="en-US" altLang="zh-CN" sz="2000" dirty="0">
                    <a:latin typeface="+mn-lt"/>
                    <a:ea typeface="+mn-ea"/>
                  </a:rPr>
                  <a:t>——</a:t>
                </a:r>
                <a:r>
                  <a:rPr lang="zh-CN" altLang="en-US" sz="2000" dirty="0">
                    <a:latin typeface="+mn-lt"/>
                    <a:ea typeface="+mn-ea"/>
                  </a:rPr>
                  <a:t>引入了偏差，但减少了估计值的方差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8" y="1628708"/>
                <a:ext cx="10560112" cy="3268331"/>
              </a:xfrm>
              <a:prstGeom prst="rect">
                <a:avLst/>
              </a:prstGeom>
              <a:blipFill>
                <a:blip r:embed="rId4"/>
                <a:stretch>
                  <a:fillRect l="-520" b="-2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2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岭回归的偏差与方差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91035D4C-180A-403B-9136-E415211E4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20" y="1413654"/>
                <a:ext cx="10644229" cy="526813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岭回归是对最小二乘回归的一种补充，它损失了无偏性，来换取高的数值稳定性，从而得到较高的计算精度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以下将分别比较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OLS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和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Ridge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估计系数的偏差、方差和均方误差的大小。首先，根据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是正交阵假设，可得系数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𝑅𝑖𝑑𝑔𝑒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为：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𝑅𝑖𝑑𝑔𝑒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       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此时估计系数的偏差是：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𝐵𝑖𝑎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Ridge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       方差是：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𝑅𝑖𝑑𝑔𝑒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上式表明，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Ridge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回归系数估计是一个有偏估计量，但其方差比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OLS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要更小。换言之，在方差和误差的权衡中，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Ridge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回归以有偏的代价换取更小的方差。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91035D4C-180A-403B-9136-E415211E4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20" y="1413654"/>
                <a:ext cx="10644229" cy="5268134"/>
              </a:xfrm>
              <a:blipFill>
                <a:blip r:embed="rId4"/>
                <a:stretch>
                  <a:fillRect l="-401" r="-57" b="-5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5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预测上，岭回归强于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OLS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50821" y="1491950"/>
                <a:ext cx="10644229" cy="220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存在性定理：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总是存在一个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p>
                    </m:sSub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的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MSE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小于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𝑂𝐿𝑆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的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MSE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这是一个相当令人惊讶的结果，具有一些重要含义：即使我们拟合的模型是完全正确的，并遵循我们指定的确切分布，我们总是可以通过向零收缩来获得更好的估计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1" y="1491950"/>
                <a:ext cx="10644229" cy="2207656"/>
              </a:xfrm>
              <a:prstGeom prst="rect">
                <a:avLst/>
              </a:prstGeom>
              <a:blipFill>
                <a:blip r:embed="rId4"/>
                <a:stretch>
                  <a:fillRect l="-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51" y="3577306"/>
            <a:ext cx="5715294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29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系数收缩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9EE1FE2-7243-4CC2-9A3C-907A338CB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816" y="1545963"/>
                <a:ext cx="10584735" cy="451027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由于岭回归目标函数包含对过大参数的惩罚项，故岭回归为收缩估计量（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Shrinkage Estimator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）。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endPara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调节参数     也称收缩参数（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Shrinkage Parameter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）。在做岭回归的时候，我们并没有做变量的剔除，而是将这个变量的系数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向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“收缩”，使得这个变量在回归方程中的影响变的很小。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岭回归不进行变量选择。我们可以证明，除非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，否则岭回归不会将系数精确设置为零。因此，岭回归不能进行变量选择，即使它在预测精度方面表现良好，但在提供清晰解释方面表现不佳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9EE1FE2-7243-4CC2-9A3C-907A338CB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816" y="1545963"/>
                <a:ext cx="10584735" cy="4510273"/>
              </a:xfrm>
              <a:blipFill>
                <a:blip r:embed="rId4"/>
                <a:stretch>
                  <a:fillRect l="-403" t="-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990921" y="2752114"/>
                <a:ext cx="417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921" y="2752114"/>
                <a:ext cx="41755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0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2" y="987425"/>
            <a:ext cx="10728703" cy="28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线性回归示例</a:t>
            </a:r>
          </a:p>
          <a:p>
            <a:pPr>
              <a:buSzPct val="150000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回归问题的目标是给定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维输入变量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，并且每一个输入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都有对应响应变量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，要求对于全新的数据预测它对应的连续的目标值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342900" indent="-342900">
              <a:lnSpc>
                <a:spcPct val="125000"/>
              </a:lnSpc>
              <a:buSzPct val="15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假设有一个包含多个房子的面积和价格的数据集如下所示。</a:t>
            </a:r>
          </a:p>
          <a:p>
            <a:pPr marL="921385" fontAlgn="auto"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8BD6E91-BC7C-4A28-B1E5-94A017BD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1" y="3916820"/>
            <a:ext cx="43084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C49E283-E250-4C21-B337-D1E9C3EC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79" y="3573942"/>
            <a:ext cx="41941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岭回归的几何解释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9EE1FE2-7243-4CC2-9A3C-907A338C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66" y="1448182"/>
            <a:ext cx="9624060" cy="4990084"/>
          </a:xfrm>
        </p:spPr>
        <p:txBody>
          <a:bodyPr>
            <a:normAutofit/>
          </a:bodyPr>
          <a:lstStyle/>
          <a:p>
            <a:endParaRPr lang="en-US" altLang="zh-CN" sz="2000" dirty="0"/>
          </a:p>
          <a:p>
            <a:r>
              <a:rPr lang="zh-CN" altLang="en-US" sz="2000" dirty="0"/>
              <a:t>岭回归目标函数也可以写成：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对于此约束极值问题，可引入拉格朗日乘子函数，并以       作为其乘子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2" y="2238592"/>
            <a:ext cx="3988869" cy="15512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2" y="4581874"/>
            <a:ext cx="4959605" cy="793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175281" y="3954021"/>
                <a:ext cx="417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281" y="3954021"/>
                <a:ext cx="4175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705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岭回归的几何解释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9EE1FE2-7243-4CC2-9A3C-907A338C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619544"/>
            <a:ext cx="9624060" cy="4990084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岭回归的约束条件示意图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岭回归通常只是将所有的回归系数都收缩，而不会让某些回归系数严格等于</a:t>
            </a:r>
            <a:r>
              <a:rPr lang="en-US" altLang="zh-CN" sz="2000" dirty="0"/>
              <a:t>0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61" y="2246822"/>
            <a:ext cx="4276913" cy="29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4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15" y="1476374"/>
            <a:ext cx="10642135" cy="455612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在高维回归中，由于变量太多，如果所有变量的系数都非零，将使得模型的解释变得很困难。比如，如何同时考察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万个回归系数？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在进行高维回归时，有时希望从大量的特征变量中，筛选出对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真正有影响的少数变量。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比如，从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万个基因中，找到真正影响疾病的少数基因。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此时，一般期待真实模型（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True Model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），或数据生成过程（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 Generating Process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），为稀疏模型（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Sparse Model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需要一个估计量，能挑选出那些真正有影响的（基因）变量，而使其他无影响或影响微弱的（基因）变量的回归系数变为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0937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15" y="1476375"/>
            <a:ext cx="10510636" cy="499008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为此，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Tibshirani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1996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）提出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回归（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Least Absolute Shrinkage and Selection Operator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），将岭回归中的惩罚项的“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2-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范数”改为“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1-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范数”。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由于损失函数包含惩罚项，所以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回归也是收缩估计量，其最优解比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OLS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估计量更向原点收缩。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进一步地，由于对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各分量的绝对值之和进行惩罚，姑称为绝对值收缩。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最小化问题等价于如下的最优化问题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494956" y="2332753"/>
                <a:ext cx="4678845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956" y="2332753"/>
                <a:ext cx="4678845" cy="101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36" y="5539311"/>
            <a:ext cx="2698889" cy="9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5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回归几何解释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15" y="1476374"/>
            <a:ext cx="8782516" cy="49776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5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 sz="2400" dirty="0"/>
              <a:t>此时约束极值问题的约束集不再是圆球，而是菱形。</a:t>
            </a:r>
            <a:endParaRPr lang="en-US" altLang="zh-CN" sz="2400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 sz="2400" dirty="0">
                <a:latin typeface="宋体" panose="02010600030101010101" pitchFamily="2" charset="-122"/>
              </a:rPr>
              <a:t>满足约束条件             的可行解，在图中菱形的内部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ts val="0"/>
              </a:spcBef>
            </a:pPr>
            <a:endParaRPr lang="zh-CN" altLang="en-US" sz="2400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 sz="2400" dirty="0">
                <a:latin typeface="宋体" panose="02010600030101010101" pitchFamily="2" charset="-122"/>
              </a:rPr>
              <a:t>图中黑点依然为 </a:t>
            </a:r>
            <a:r>
              <a:rPr lang="en-US" altLang="zh-CN" sz="2400" dirty="0">
                <a:latin typeface="Times New Roman" panose="02020603050405020304" pitchFamily="18" charset="0"/>
              </a:rPr>
              <a:t>OLS </a:t>
            </a:r>
            <a:r>
              <a:rPr lang="zh-CN" altLang="en-US" sz="2400" dirty="0">
                <a:latin typeface="宋体" panose="02010600030101010101" pitchFamily="2" charset="-122"/>
              </a:rPr>
              <a:t>估计量</a:t>
            </a:r>
            <a:r>
              <a:rPr lang="en-US" altLang="zh-CN" sz="2400" dirty="0">
                <a:latin typeface="宋体" panose="02010600030101010101" pitchFamily="2" charset="-122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</a:rPr>
              <a:t>而围绕</a:t>
            </a:r>
            <a:r>
              <a:rPr lang="en-US" altLang="zh-CN" sz="2400" dirty="0">
                <a:latin typeface="宋体" panose="02010600030101010101" pitchFamily="2" charset="-122"/>
              </a:rPr>
              <a:t>OLS</a:t>
            </a:r>
            <a:r>
              <a:rPr lang="zh-CN" altLang="en-US" sz="2400" dirty="0">
                <a:latin typeface="宋体" panose="02010600030101010101" pitchFamily="2" charset="-122"/>
              </a:rPr>
              <a:t>估计量的一圈圈椭圆为残差平方和的等值线。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ts val="0"/>
              </a:spcBef>
            </a:pPr>
            <a:endParaRPr lang="zh-CN" altLang="en-US" sz="2400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 sz="2400" dirty="0">
                <a:latin typeface="宋体" panose="02010600030101010101" pitchFamily="2" charset="-122"/>
              </a:rPr>
              <a:t>为了在可行集中最小化残差平方和，</a:t>
            </a:r>
            <a:r>
              <a:rPr lang="en-US" altLang="zh-CN" sz="2400" dirty="0">
                <a:latin typeface="宋体" panose="02010600030101010101" pitchFamily="2" charset="-122"/>
              </a:rPr>
              <a:t>Lasso</a:t>
            </a:r>
            <a:r>
              <a:rPr lang="zh-CN" altLang="en-US" sz="2400" dirty="0">
                <a:latin typeface="宋体" panose="02010600030101010101" pitchFamily="2" charset="-122"/>
              </a:rPr>
              <a:t>的最优解必然发生于等值线与菱形线相切的位置，即图</a:t>
            </a:r>
            <a:r>
              <a:rPr lang="zh-CN" altLang="en-US" sz="2400" dirty="0">
                <a:latin typeface="Times New Roman" panose="02020603050405020304" pitchFamily="18" charset="0"/>
              </a:rPr>
              <a:t>中的</a:t>
            </a:r>
            <a:r>
              <a:rPr lang="zh-CN" altLang="en-US" sz="2400" dirty="0">
                <a:latin typeface="宋体" panose="02010600030101010101" pitchFamily="2" charset="-122"/>
              </a:rPr>
              <a:t>蓝点。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ts val="0"/>
              </a:spcBef>
            </a:pPr>
            <a:endParaRPr lang="zh-CN" altLang="en-US" sz="2400" dirty="0"/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zh-CN" altLang="en-US" sz="2400" dirty="0">
                <a:latin typeface="宋体" panose="02010600030101010101" pitchFamily="2" charset="-122"/>
              </a:rPr>
              <a:t>菱形的顶点恰好在坐标轴上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宋体" panose="02010600030101010101" pitchFamily="2" charset="-122"/>
              </a:rPr>
              <a:t>故等值线较易与约束集相切于坐标轴的位置，导致</a:t>
            </a:r>
            <a:r>
              <a:rPr lang="en-US" altLang="zh-CN" sz="2400" dirty="0">
                <a:latin typeface="Times New Roman" panose="02020603050405020304" pitchFamily="18" charset="0"/>
              </a:rPr>
              <a:t>Lasso </a:t>
            </a:r>
            <a:r>
              <a:rPr lang="zh-CN" altLang="en-US" sz="2400" dirty="0">
                <a:latin typeface="宋体" panose="02010600030101010101" pitchFamily="2" charset="-122"/>
              </a:rPr>
              <a:t>估计量的某些回归系数严格等于</a:t>
            </a:r>
            <a:r>
              <a:rPr lang="en-US" altLang="zh-CN" sz="2400" dirty="0">
                <a:latin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宋体" panose="02010600030101010101" pitchFamily="2" charset="-122"/>
              </a:rPr>
              <a:t>，从而得到“稀疏解”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</a:rPr>
              <a:t>。</a:t>
            </a:r>
            <a:endParaRPr lang="zh-CN" altLang="en-US" sz="2400" dirty="0"/>
          </a:p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566961" y="2513422"/>
                <a:ext cx="176689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61" y="2513422"/>
                <a:ext cx="1766894" cy="415498"/>
              </a:xfrm>
              <a:prstGeom prst="rect">
                <a:avLst/>
              </a:prstGeom>
              <a:blipFill>
                <a:blip r:embed="rId4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1" y="2067351"/>
            <a:ext cx="3038664" cy="23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4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回归作为筛选变量方法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5" y="1688352"/>
            <a:ext cx="10642175" cy="482711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/>
              <a:t>的这种独特性质，使得它具备“筛选变量”（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Selection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/>
              <a:t>的功能，故也称为“筛选算子”（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Operator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由于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/>
              <a:t>为“绝对值收缩”（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Shrinkage</a:t>
            </a:r>
            <a:r>
              <a:rPr lang="zh-CN" altLang="en-US" sz="2000" dirty="0"/>
              <a:t>），故合称为“最小绝对值收缩与筛选算子”（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Absolute Shrinkage and Selection Operator</a:t>
            </a:r>
            <a:r>
              <a:rPr lang="zh-CN" altLang="en-US" sz="2000" dirty="0"/>
              <a:t>），简记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在英文中，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/>
              <a:t>一词的原意为“套索”，而套索本来就有收缩的功能，故中文译为“套索估计量”。</a:t>
            </a:r>
          </a:p>
        </p:txBody>
      </p:sp>
    </p:spTree>
    <p:extLst>
      <p:ext uri="{BB962C8B-B14F-4D97-AF65-F5344CB8AC3E}">
        <p14:creationId xmlns:p14="http://schemas.microsoft.com/office/powerpoint/2010/main" val="1615392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最优化问题求解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72" y="1607930"/>
            <a:ext cx="10600878" cy="491807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的目标函数不可微，故一般情况下不存在解析解。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的目标函数依然为凸函数（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Function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），因为绝对值函数为凸函数；故存在很有效率的数值迭代算法。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目 前 最 有 效 率 的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算法则为坐标下降法（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Descent Algorithm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），由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Friedman et al. (2007)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 and Lange(2008)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所谓坐标下降法，就是依次沿着一个坐标轴的方向进行最优化，使得损失函数下降，直至最低点。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具体推导过程，详见陈强（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433326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与岭回归孰优孰劣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38" y="1782837"/>
            <a:ext cx="10618412" cy="474317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从预测的角度，如果真实模型（或数据生成过程）确实是稀疏的，则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一般更优。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但如果真实模型并不稀疏，则岭回归的预测效果可能优于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在实践中，一般并不知道模型是否稀疏，可用“交叉验证” 进行选择。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从模型易于解释（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）的角度，则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显然是赢家，因为岭回归一般只是收缩回归系数，并不具备变量筛选功能。</a:t>
            </a:r>
          </a:p>
        </p:txBody>
      </p:sp>
    </p:spTree>
    <p:extLst>
      <p:ext uri="{BB962C8B-B14F-4D97-AF65-F5344CB8AC3E}">
        <p14:creationId xmlns:p14="http://schemas.microsoft.com/office/powerpoint/2010/main" val="1553235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弹性网回归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1617915"/>
            <a:ext cx="10660698" cy="498132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虽然具有筛选变量的功能，但此功能并不完美。比如，当几个变量高度相关时，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可能随意选择其中一个。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为此，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Zou and Hastie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与岭回归相结合，提出弹性网（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）估计量。在弹性网估计量的损失函数中，同时包含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惩罚项：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详细介绍见陈强（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9AC527-4006-D2EC-B7B6-75908B81F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11" y="3739996"/>
            <a:ext cx="5904410" cy="10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3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正则化与惩罚回归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39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弹性网回归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F7FC930-3E88-480A-9AD3-7234CA4C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1" y="1545249"/>
            <a:ext cx="10691249" cy="498076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弹性网为岭回归与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之间的折衷，兼具两者特征。岭回归与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都是弹性网的特例，弹性网可通过交叉验证选择最优的调节参数，故弹性网的预测能力肯定不差于前二者。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类似，弹性网的约束集也在坐标轴上有四个尖角，故弹性网也具有筛选变量的功能。与岭回归的圆形约束集类似，弹性网的约束集在四个象限也呈弧形，故弹性网具有类似于岭回归的收缩参数之功能。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当若干特征变量之间高度相关时（比如，几个高度相关的基因都对某种疾病有影响），弹性网倾向于将这些高度相关的变量都选上。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8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2" y="987426"/>
            <a:ext cx="10644187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回归问题与分类问题回顾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用一条曲线去尽量拟合这些数据点，那么对于新的输入，就可以将拟合的曲线上返回对应的点从而达到预测目的。</a:t>
            </a:r>
          </a:p>
          <a:p>
            <a:pPr marL="342900" indent="-3429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如果要预测的值是连续变量，如房价，那么就属于回归问题；如果要预测的值是离散的，即一个个标签，那么就属于分类问题。</a:t>
            </a:r>
          </a:p>
          <a:p>
            <a:pPr marL="921385" fontAlgn="auto"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70B8D-4130-4A32-894E-6170BA93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11" y="4009974"/>
            <a:ext cx="2969244" cy="28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4C1FD-EC85-4354-9BAD-5CB669AC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6" y="3936198"/>
            <a:ext cx="3356923" cy="26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26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40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1" y="1053629"/>
            <a:ext cx="78120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交叉验证调参</a:t>
            </a:r>
          </a:p>
        </p:txBody>
      </p:sp>
    </p:spTree>
    <p:extLst>
      <p:ext uri="{BB962C8B-B14F-4D97-AF65-F5344CB8AC3E}">
        <p14:creationId xmlns:p14="http://schemas.microsoft.com/office/powerpoint/2010/main" val="3393596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训练误差与测试误差</a:t>
            </a: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95471" y="1502476"/>
                <a:ext cx="10599579" cy="4553761"/>
              </a:xfrm>
            </p:spPr>
            <p:txBody>
              <a:bodyPr>
                <a:normAutofit fontScale="97500"/>
              </a:bodyPr>
              <a:lstStyle/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不同的学习方法会给出不同的模型，当损失函数给定时，基于损失函数的模型的训练误差（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Error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）和模型的测试误差（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Error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）就自然成为学习方法评估的标准。</a:t>
                </a: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假设学习到的模型是</a:t>
                </a:r>
                <a14:m>
                  <m:oMath xmlns:m="http://schemas.openxmlformats.org/officeDocument/2006/math">
                    <m:r>
                      <a:rPr lang="zh-CN" altLang="zh-CN" sz="21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zh-CN" sz="21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zh-CN" altLang="zh-CN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，训练误差是模型</a:t>
                </a:r>
                <a14:m>
                  <m:oMath xmlns:m="http://schemas.openxmlformats.org/officeDocument/2006/math">
                    <m:r>
                      <a:rPr lang="zh-CN" altLang="zh-CN" sz="21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zh-CN" sz="21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zh-CN" altLang="zh-CN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zh-CN" sz="2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关于训练数据集的平均损失：</a:t>
                </a:r>
              </a:p>
              <a:p>
                <a:pPr marL="521528" lvl="1" indent="0">
                  <a:spcBef>
                    <a:spcPts val="1200"/>
                  </a:spcBef>
                  <a:buNone/>
                </a:pPr>
                <a:r>
                  <a:rPr lang="en-US" altLang="zh-CN" sz="200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zh-CN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zh-CN" sz="2000" dirty="0"/>
                  <a:t>，</a:t>
                </a:r>
                <a:r>
                  <a:rPr lang="en-US" altLang="zh-CN" sz="2000" dirty="0"/>
                  <a:t>N</a:t>
                </a:r>
                <a:r>
                  <a:rPr lang="zh-CN" altLang="zh-CN" sz="2000" dirty="0"/>
                  <a:t>是训练样本容量</a:t>
                </a:r>
                <a:endParaRPr lang="en-US" altLang="zh-CN" sz="2000" dirty="0"/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如果损失函数为平方损失函数，则训练数据集的平均损失为：</a:t>
                </a: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43056" lvl="2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zh-CN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471" y="1502476"/>
                <a:ext cx="10599579" cy="4553761"/>
              </a:xfrm>
              <a:blipFill>
                <a:blip r:embed="rId4"/>
                <a:stretch>
                  <a:fillRect l="-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744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训练误差与测试误差</a:t>
            </a: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64054" y="1819537"/>
                <a:ext cx="10630995" cy="4903526"/>
              </a:xfrm>
            </p:spPr>
            <p:txBody>
              <a:bodyPr>
                <a:normAutofit fontScale="97500"/>
              </a:bodyPr>
              <a:lstStyle/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测试误差反映了学习方法对未知的测试数据集的预测能力，是学习中的重要概念。</a:t>
                </a: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测试误差公式</a:t>
                </a:r>
                <a:endPara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1528" lvl="1" indent="0">
                  <a:spcBef>
                    <a:spcPts val="1200"/>
                  </a:spcBef>
                  <a:buNone/>
                </a:pPr>
                <a:r>
                  <a:rPr lang="en-US" altLang="zh-CN" sz="2000" dirty="0"/>
                  <a:t>	</a:t>
                </a:r>
                <a:r>
                  <a:rPr lang="zh-CN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zh-CN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zh-CN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zh-CN" sz="2000" dirty="0"/>
                  <a:t>，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N'</a:t>
                </a:r>
                <a:r>
                  <a:rPr lang="zh-CN" altLang="zh-CN" sz="2000" dirty="0"/>
                  <a:t>是测试样本容量</a:t>
                </a:r>
                <a:endParaRPr lang="en-US" altLang="zh-CN" sz="2000" dirty="0"/>
              </a:p>
              <a:p>
                <a:pPr marL="522287" lvl="1" indent="0">
                  <a:spcBef>
                    <a:spcPts val="1200"/>
                  </a:spcBef>
                  <a:buNone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显然，给定两种学习方法，测试误差小的方法具有更好的预测能力，是更有效的方法。通常将学习方法对未知数据的预测能力称为泛化能力。</a:t>
                </a:r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054" y="1819537"/>
                <a:ext cx="10630995" cy="4903526"/>
              </a:xfrm>
              <a:blipFill>
                <a:blip r:embed="rId4"/>
                <a:stretch>
                  <a:fillRect l="-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278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过拟合与模型选择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47181" y="1578527"/>
            <a:ext cx="10647869" cy="4779411"/>
          </a:xfrm>
        </p:spPr>
        <p:txBody>
          <a:bodyPr>
            <a:normAutofit fontScale="97500"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当假设空间含有不同复杂度（例如，不同的参数个数）的模型时，就要面临模型选择（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Selection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）的问题。我们希望选择或学习一个合适的模型。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如果在假设空间中存在“真”模型，那么所选择的模型应该逼近真模型。具体地，所选择的模型要与真模型的参数个数相同，所选择的模型的参数向量与真模型的参数向量相近。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如果一味追求提高对训练数据的预测能力，所选模型的复杂度往往会比真模型更高，这种现象称为过拟合。</a:t>
            </a:r>
          </a:p>
        </p:txBody>
      </p:sp>
    </p:spTree>
    <p:extLst>
      <p:ext uri="{BB962C8B-B14F-4D97-AF65-F5344CB8AC3E}">
        <p14:creationId xmlns:p14="http://schemas.microsoft.com/office/powerpoint/2010/main" val="2300052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过拟合与欠拟合：回归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69274" y="1636461"/>
                <a:ext cx="10525776" cy="2153358"/>
              </a:xfrm>
            </p:spPr>
            <p:txBody>
              <a:bodyPr>
                <a:noAutofit/>
              </a:bodyPr>
              <a:lstStyle/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假设给定如图所示的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个数据点，用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0~9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次多项式函数对数据进行拟合。图中画出了需要用多项式函数曲线拟合的数据。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SzPct val="15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次多项式为：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SzPct val="15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274" y="1636461"/>
                <a:ext cx="10525776" cy="2153358"/>
              </a:xfrm>
              <a:blipFill>
                <a:blip r:embed="rId4"/>
                <a:stretch>
                  <a:fillRect l="-406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506" y="3987551"/>
            <a:ext cx="3787624" cy="27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6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模型复杂度与误差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52876" y="1680346"/>
            <a:ext cx="10642174" cy="2037468"/>
          </a:xfrm>
        </p:spPr>
        <p:txBody>
          <a:bodyPr>
            <a:no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在多项式函数拟合中，随着多项式函数（模型复杂度）的增加，训练误差会减小，直至趋向于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，但是测试误差却会随着多项式次数（模型复杂度）的增加先减小后增大。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在多项式函数拟合中，就要选择合适的多项式次数，以达到这一目的。这一结论对一般的模型选择也是成立的。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b="13777"/>
          <a:stretch/>
        </p:blipFill>
        <p:spPr>
          <a:xfrm>
            <a:off x="3070996" y="3884341"/>
            <a:ext cx="4536315" cy="2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3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模型复杂度与误差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4352" y="1449682"/>
            <a:ext cx="10660698" cy="4633752"/>
          </a:xfrm>
        </p:spPr>
        <p:txBody>
          <a:bodyPr>
            <a:normAutofit fontScale="97500"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过拟合与模型选择。在学习时就要防止过拟合，进行最优的模型选择，即选择复杂度适当的模型，以达到使测试误差最小的学习目的。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/>
              <a:t>解决方法：</a:t>
            </a:r>
            <a:endParaRPr lang="en-US" altLang="zh-CN" sz="2000" dirty="0"/>
          </a:p>
          <a:p>
            <a:pPr marL="390525" lvl="1" indent="-390525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100" dirty="0"/>
          </a:p>
          <a:p>
            <a:pPr marL="390525" lvl="1" indent="-3905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/>
              <a:t>1</a:t>
            </a:r>
            <a:r>
              <a:rPr lang="zh-CN" altLang="en-US" sz="2100" dirty="0"/>
              <a:t>）减少选取特征的数量：</a:t>
            </a:r>
            <a:r>
              <a:rPr lang="zh-CN" altLang="en-US" sz="2000" dirty="0"/>
              <a:t>手动选择需要保留的特征；模型自动选择特征</a:t>
            </a:r>
            <a:endParaRPr lang="en-US" altLang="zh-CN" sz="2000" dirty="0"/>
          </a:p>
          <a:p>
            <a:pPr marL="390525" lvl="1" indent="-390525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2</a:t>
            </a:r>
            <a:r>
              <a:rPr lang="zh-CN" altLang="en-US" sz="2000" dirty="0"/>
              <a:t>）正则化：增加惩罚项。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4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交叉验证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9B754BF-C2EA-4544-A9C9-8F1DB611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0" y="1521008"/>
            <a:ext cx="10628590" cy="4444756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交叉验证的基本思想是重复地使用数据：把给定的数据进行切分，将切分的数据集组合为训练集与测试集，在此基础上反复地进行训练、测试以及模型选择。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在机器学习的实践中，大量使用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K-fold Cross-Validation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K-fold CV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）来度量测试误差；其中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x-IV_matha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000" dirty="0"/>
          </a:p>
          <a:p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572037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交叉验证：以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折为例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072E5C-803A-4108-96EA-BB828D5F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0" y="1568407"/>
            <a:ext cx="10272105" cy="4885597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首先，将样本数据随机地分为大致相等的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个子集。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其次，每次留出一折作为验证集，而将其余九折（约十分之九样本）作为训练集，以训练集估计模型，然后在验证集中进行预测，并计算验证集均方误差。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最后，将所有验证集均方误差进行平均，即为“交叉验证误差”（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Cross-validation Error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），可作为对测试误差的估计。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49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交叉验证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D072E5C-803A-4108-96EA-BB828D5F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2979"/>
            <a:ext cx="10585450" cy="3856966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折交叉验证弥补了验证集法的缺陷。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由于交叉验证误差为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个验证集误差之平均，故很大程度上避免了验证集法的随机性与波动性。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而且，进行交叉验证时，所有数据均有机会进入训练集，故估计效率高于验证集法。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0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16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回归问题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假设训练数据：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00637"/>
              </p:ext>
            </p:extLst>
          </p:nvPr>
        </p:nvGraphicFramePr>
        <p:xfrm>
          <a:off x="2710971" y="2133704"/>
          <a:ext cx="1296090" cy="52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41200" progId="Equation.DSMT4">
                  <p:embed/>
                </p:oleObj>
              </mc:Choice>
              <mc:Fallback>
                <p:oleObj name="Equation" r:id="rId4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0971" y="2133704"/>
                        <a:ext cx="1296090" cy="52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50863" y="2474743"/>
            <a:ext cx="10224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我们试图通过上述训练数据，来学得一个函数     ，并以     预测   </a:t>
            </a: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85535"/>
              </p:ext>
            </p:extLst>
          </p:nvPr>
        </p:nvGraphicFramePr>
        <p:xfrm>
          <a:off x="6125512" y="2868522"/>
          <a:ext cx="575428" cy="34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5512" y="2868522"/>
                        <a:ext cx="575428" cy="345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81142"/>
              </p:ext>
            </p:extLst>
          </p:nvPr>
        </p:nvGraphicFramePr>
        <p:xfrm>
          <a:off x="7529585" y="2868522"/>
          <a:ext cx="575428" cy="34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28600" progId="Equation.DSMT4">
                  <p:embed/>
                </p:oleObj>
              </mc:Choice>
              <mc:Fallback>
                <p:oleObj name="Equation" r:id="rId8" imgW="380880" imgH="2286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9585" y="2868522"/>
                        <a:ext cx="575428" cy="345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08280"/>
              </p:ext>
            </p:extLst>
          </p:nvPr>
        </p:nvGraphicFramePr>
        <p:xfrm>
          <a:off x="8673213" y="2869292"/>
          <a:ext cx="2301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73213" y="2869292"/>
                        <a:ext cx="23018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46" y="3501799"/>
            <a:ext cx="1746340" cy="5270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3971" y="3219967"/>
            <a:ext cx="1813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一般化假设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3971" y="3888125"/>
            <a:ext cx="848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在训练集上构建的统计规律，到了新的样本集（测试集）是否依然存在</a:t>
            </a:r>
          </a:p>
        </p:txBody>
      </p:sp>
    </p:spTree>
    <p:extLst>
      <p:ext uri="{BB962C8B-B14F-4D97-AF65-F5344CB8AC3E}">
        <p14:creationId xmlns:p14="http://schemas.microsoft.com/office/powerpoint/2010/main" val="530852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留一交叉验证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072E5C-803A-4108-96EA-BB828D5F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76" y="1556926"/>
            <a:ext cx="10588374" cy="4408838"/>
          </a:xfrm>
        </p:spPr>
        <p:txBody>
          <a:bodyPr>
            <a:no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特别地，如果样本容量较小，还可使用留一交叉验证（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Leave-One-Out CV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LOOCV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）。事实上，这就是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折交叉验证，即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为样本容量。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在进行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LOOCV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时，将样本数据等分为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折，每折仅包含一个样本点，故其估计结果不再有随机性。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由于每次均使用（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-1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）个数据去预测留出的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个数据，故总共需要估计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次。显然，如果样本容量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很大，则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LOOCV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的时间开销也将很大。因此，实践中常使用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折或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留一交叉验证也用来检验回归结果是否受某些异常值干扰。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90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重复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折交叉验证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392C3BA-FDF2-43E0-9A78-AFA46835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6" y="1550416"/>
            <a:ext cx="10642174" cy="4615568"/>
          </a:xfrm>
        </p:spPr>
        <p:txBody>
          <a:bodyPr>
            <a:no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考虑到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折交叉验证的结果仍可能依赖于随机分组，在实践中也可将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折交叉验证重复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次（每次使用不同的随机种子分组），然后将这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折交叉验证的结果再次进行平均。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这意味着，总共对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个验证集误差进行平均，这种方法称为重复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K-fold Cross-Validation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如果原始样本较小，即使用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折交叉验证，在进行训练时，也会进一步损失十分之一的宝贵数据。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：这个做法实操中很少见到）</a:t>
            </a:r>
          </a:p>
        </p:txBody>
      </p:sp>
    </p:spTree>
    <p:extLst>
      <p:ext uri="{BB962C8B-B14F-4D97-AF65-F5344CB8AC3E}">
        <p14:creationId xmlns:p14="http://schemas.microsoft.com/office/powerpoint/2010/main" val="393839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岭回归和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Lasso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回归中的超参数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072E5C-803A-4108-96EA-BB828D5F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497834"/>
            <a:ext cx="10660380" cy="4740155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</a:rPr>
              <a:t>选择最优     的常见方法为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</a:rPr>
              <a:t>折交叉验证（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Cross-Validation</a:t>
            </a:r>
            <a:r>
              <a:rPr lang="zh-CN" altLang="en-US" sz="2000" dirty="0">
                <a:latin typeface="Times New Roman" panose="02020603050405020304" pitchFamily="18" charset="0"/>
              </a:rPr>
              <a:t>，简记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比如，将全样本随机分为大致相等的 </a:t>
            </a:r>
            <a:r>
              <a:rPr lang="en-US" altLang="zh-CN" sz="2000" dirty="0">
                <a:latin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</a:rPr>
              <a:t>个子样本，即 </a:t>
            </a:r>
            <a:r>
              <a:rPr lang="en-US" altLang="zh-CN" sz="2000" dirty="0">
                <a:latin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</a:rPr>
              <a:t>折</a:t>
            </a:r>
            <a:r>
              <a:rPr lang="en-US" altLang="zh-CN" sz="2000" dirty="0">
                <a:latin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</a:rPr>
              <a:t>K=</a:t>
            </a:r>
            <a:r>
              <a:rPr lang="en-US" altLang="zh-CN" sz="2000" dirty="0">
                <a:latin typeface="Times New Roman" panose="02020603050405020304" pitchFamily="18" charset="0"/>
              </a:rPr>
              <a:t>10)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然后，以其中的</a:t>
            </a:r>
            <a:r>
              <a:rPr lang="en-US" altLang="zh-CN" sz="2000" dirty="0">
                <a:latin typeface="Times New Roman" panose="02020603050405020304" pitchFamily="18" charset="0"/>
              </a:rPr>
              <a:t>9 </a:t>
            </a:r>
            <a:r>
              <a:rPr lang="zh-CN" altLang="en-US" sz="2000" dirty="0">
                <a:latin typeface="Times New Roman" panose="02020603050405020304" pitchFamily="18" charset="0"/>
              </a:rPr>
              <a:t>折作为训练集，进行惩罚回归（岭回归或</a:t>
            </a:r>
            <a:r>
              <a:rPr lang="en-US" altLang="zh-CN" sz="2000" dirty="0">
                <a:latin typeface="Times New Roman" panose="02020603050405020304" pitchFamily="18" charset="0"/>
              </a:rPr>
              <a:t>Lasso</a:t>
            </a:r>
            <a:r>
              <a:rPr lang="zh-CN" altLang="en-US" sz="2000" dirty="0">
                <a:latin typeface="Times New Roman" panose="02020603050405020304" pitchFamily="18" charset="0"/>
              </a:rPr>
              <a:t>），并以所得模型预测作为验证集的其余</a:t>
            </a:r>
            <a:r>
              <a:rPr lang="en-US" altLang="zh-CN" sz="2000" dirty="0">
                <a:latin typeface="Times New Roman" panose="02020603050405020304" pitchFamily="18" charset="0"/>
              </a:rPr>
              <a:t>1 </a:t>
            </a:r>
            <a:r>
              <a:rPr lang="zh-CN" altLang="en-US" sz="2000" dirty="0">
                <a:latin typeface="Times New Roman" panose="02020603050405020304" pitchFamily="18" charset="0"/>
              </a:rPr>
              <a:t>折，得到该折的均方误差。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zh-CN" altLang="en-US" sz="2000" dirty="0">
              <a:latin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如此重复，得到每一折的均方误差，将这 </a:t>
            </a:r>
            <a:r>
              <a:rPr lang="en-US" altLang="zh-CN" sz="2000" dirty="0">
                <a:latin typeface="Times New Roman" panose="02020603050405020304" pitchFamily="18" charset="0"/>
              </a:rPr>
              <a:t>10 </a:t>
            </a:r>
            <a:r>
              <a:rPr lang="zh-CN" altLang="en-US" sz="2000" dirty="0">
                <a:latin typeface="Times New Roman" panose="02020603050405020304" pitchFamily="18" charset="0"/>
              </a:rPr>
              <a:t>折的均方误差进行平均，即可得到交叉验证误差（</a:t>
            </a:r>
            <a:r>
              <a:rPr lang="en-US" altLang="zh-CN" sz="2000" dirty="0">
                <a:latin typeface="Times New Roman" panose="02020603050405020304" pitchFamily="18" charset="0"/>
              </a:rPr>
              <a:t>Cross-validation Error</a:t>
            </a:r>
            <a:r>
              <a:rPr lang="zh-CN" altLang="en-US" sz="2000" dirty="0">
                <a:latin typeface="Times New Roman" panose="02020603050405020304" pitchFamily="18" charset="0"/>
              </a:rPr>
              <a:t>，简记</a:t>
            </a:r>
            <a:r>
              <a:rPr lang="en-US" altLang="zh-CN" sz="2000" dirty="0">
                <a:latin typeface="Times New Roman" panose="02020603050405020304" pitchFamily="18" charset="0"/>
              </a:rPr>
              <a:t>CV Error</a:t>
            </a:r>
            <a:r>
              <a:rPr lang="zh-CN" altLang="en-US" sz="2000" dirty="0">
                <a:latin typeface="Times New Roman" panose="02020603050405020304" pitchFamily="18" charset="0"/>
              </a:rPr>
              <a:t>）。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90921" y="1520901"/>
                <a:ext cx="38965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921" y="1520901"/>
                <a:ext cx="389658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599137" y="5772059"/>
                <a:ext cx="2935034" cy="100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37" y="5772059"/>
                <a:ext cx="2935034" cy="1001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20416" y="6125899"/>
                <a:ext cx="3675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latin typeface="宋体" panose="02010600030101010101" pitchFamily="2" charset="-122"/>
                  </a:rPr>
                  <a:t>可选择最优    ，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宋体" panose="02010600030101010101" pitchFamily="2" charset="-122"/>
                  </a:rPr>
                  <a:t>最小化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16" y="6125899"/>
                <a:ext cx="3675686" cy="400110"/>
              </a:xfrm>
              <a:prstGeom prst="rect">
                <a:avLst/>
              </a:prstGeom>
              <a:blipFill>
                <a:blip r:embed="rId6"/>
                <a:stretch>
                  <a:fillRect l="-1824" t="-13636" r="-99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25866" y="6110511"/>
                <a:ext cx="38965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866" y="6110511"/>
                <a:ext cx="389658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348016" y="3640210"/>
                <a:ext cx="4679743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16" y="3640210"/>
                <a:ext cx="4679743" cy="1011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715524" y="3636615"/>
                <a:ext cx="2015552" cy="876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24" y="3636615"/>
                <a:ext cx="2015552" cy="8765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2813913" y="457211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</a:rPr>
              <a:t>训练集计算参数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812259" y="457211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</a:rPr>
              <a:t>验证集验证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067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网格化搜索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5D072E5C-803A-4108-96EA-BB828D5FF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670" y="1403336"/>
                <a:ext cx="10660380" cy="527845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/>
                  <a:t>在实践中，可对调节变量      进行网格化搜索。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一般为凸函数，而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/>
                  <a:t>太小或太大均不利于最小化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，故最优的      位于中间区域，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宋体" panose="02010600030101010101" pitchFamily="2" charset="-122"/>
                  </a:rPr>
                  <a:t>故只要将区间</a:t>
                </a:r>
                <a:r>
                  <a:rPr lang="en-US" altLang="zh-CN" sz="2000" dirty="0">
                    <a:latin typeface="宋体" panose="02010600030101010101" pitchFamily="2" charset="-122"/>
                  </a:rPr>
                  <a:t>         </a:t>
                </a:r>
                <a:r>
                  <a:rPr lang="zh-CN" altLang="en-US" sz="2000" dirty="0">
                    <a:latin typeface="宋体" panose="02010600030101010101" pitchFamily="2" charset="-122"/>
                  </a:rPr>
                  <a:t>进行网格等分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（</a:t>
                </a:r>
                <a:r>
                  <a:rPr lang="zh-CN" altLang="en-US" sz="2000" dirty="0">
                    <a:latin typeface="宋体" panose="02010600030101010101" pitchFamily="2" charset="-122"/>
                  </a:rPr>
                  <a:t>比如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100 </a:t>
                </a:r>
                <a:r>
                  <a:rPr lang="zh-CN" altLang="en-US" sz="2000" dirty="0">
                    <a:latin typeface="宋体" panose="02010600030101010101" pitchFamily="2" charset="-122"/>
                  </a:rPr>
                  <a:t>等分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）</a:t>
                </a:r>
                <a:r>
                  <a:rPr lang="zh-CN" altLang="en-US" sz="2000" dirty="0">
                    <a:latin typeface="宋体" panose="02010600030101010101" pitchFamily="2" charset="-122"/>
                  </a:rPr>
                  <a:t>，然后在每个等分点上计算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宋体" panose="02010600030101010101" pitchFamily="2" charset="-122"/>
                  </a:rPr>
                  <a:t>，即可求得最优的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sz="2000" dirty="0">
                    <a:latin typeface="宋体" panose="02010600030101010101" pitchFamily="2" charset="-122"/>
                  </a:rPr>
                  <a:t>。</a:t>
                </a:r>
                <a:endParaRPr lang="en-US" altLang="zh-CN" sz="2000" dirty="0">
                  <a:latin typeface="宋体" panose="02010600030101010101" pitchFamily="2" charset="-122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宋体" panose="02010600030101010101" pitchFamily="2" charset="-122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宋体" panose="02010600030101010101" pitchFamily="2" charset="-122"/>
                  </a:rPr>
                  <a:t>获得最优</a:t>
                </a:r>
                <a:r>
                  <a:rPr lang="en-US" altLang="zh-CN" sz="2000" dirty="0">
                    <a:latin typeface="宋体" panose="02010600030101010101" pitchFamily="2" charset="-122"/>
                  </a:rPr>
                  <a:t>λ</a:t>
                </a:r>
                <a:r>
                  <a:rPr lang="zh-CN" altLang="en-US" sz="2000" dirty="0">
                    <a:latin typeface="宋体" panose="02010600030101010101" pitchFamily="2" charset="-122"/>
                  </a:rPr>
                  <a:t>后，重新对所有训练集计算，作为待泛化参数</a:t>
                </a:r>
                <a:endParaRPr lang="zh-CN" altLang="en-US" sz="2000" dirty="0"/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5D072E5C-803A-4108-96EA-BB828D5FF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670" y="1403336"/>
                <a:ext cx="10660380" cy="5278452"/>
              </a:xfrm>
              <a:blipFill>
                <a:blip r:embed="rId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564088" y="2913286"/>
                <a:ext cx="123232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88" y="2913286"/>
                <a:ext cx="1232324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206936" y="5020753"/>
                <a:ext cx="4679743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36" y="5020753"/>
                <a:ext cx="4679743" cy="1011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975406" y="2263626"/>
                <a:ext cx="38965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406" y="2263626"/>
                <a:ext cx="389658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866721" y="1513700"/>
                <a:ext cx="343757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21" y="1513700"/>
                <a:ext cx="343757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27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交叉验证调参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2876" y="803351"/>
            <a:ext cx="11029950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训练集、验证集与测试集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80250" y="23083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5D072E5C-803A-4108-96EA-BB828D5F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497834"/>
            <a:ext cx="10660380" cy="4534666"/>
          </a:xfrm>
        </p:spPr>
        <p:txBody>
          <a:bodyPr>
            <a:no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如果超参很多，大量的调参工作，也可能导致过拟合问题（凡是对数据穷追猛打，就可能过度学习利用其中的噪音，导致过拟合）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为了避免这个问题，可以将样本划分为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训练集、验证集和测试集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训练集训练参数，验证集调参，测试集最后测试。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或者，首先将样本划分为训练集和测试集，对训练集再按照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折交叉验证，进行调参，测试集不用来调参。调参结束后，再在之前完全没有使用过的测试集上测试。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43460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55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1" y="1053629"/>
            <a:ext cx="78120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Logit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722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Logit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线性概率模型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3C0F682-5D5F-429D-9409-D27D47B1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00" y="1787291"/>
            <a:ext cx="10643450" cy="437869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以过滤垃圾邮件为例，假设响应变量只有两种可能取值，即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000" dirty="0"/>
              <a:t>垃圾邮件）或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=0</a:t>
            </a:r>
            <a:r>
              <a:rPr lang="zh-CN" altLang="en-US" sz="2000" dirty="0"/>
              <a:t>（正常邮件）。这种 </a:t>
            </a:r>
            <a:r>
              <a:rPr lang="en-US" altLang="zh-CN" sz="2000" dirty="0"/>
              <a:t>0-1 </a:t>
            </a:r>
            <a:r>
              <a:rPr lang="zh-CN" altLang="en-US" sz="2000" dirty="0"/>
              <a:t>变量称为虚拟变量（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Dummy Variable</a:t>
            </a:r>
            <a:r>
              <a:rPr lang="zh-CN" altLang="en-US" sz="2000" dirty="0"/>
              <a:t>）或“哑变量”。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记特征向量为                                        ，   比如不同词汇出现的频率。最简单的建模方法为“线性概率模型”（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Probability Model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b="1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线性概率模型的优点在于计算方便（就是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 </a:t>
            </a:r>
            <a:r>
              <a:rPr lang="zh-CN" altLang="en-US" sz="2000" dirty="0"/>
              <a:t>估计），且容易得到边际效应（即回归系数）。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但线性概率模型一般并不适合作预测。明知 </a:t>
            </a:r>
            <a:r>
              <a:rPr lang="en-US" altLang="zh-CN" sz="2000" i="1" dirty="0"/>
              <a:t>y</a:t>
            </a:r>
            <a:r>
              <a:rPr lang="zh-CN" altLang="en-US" sz="2000" dirty="0"/>
              <a:t>的取值非</a:t>
            </a:r>
            <a:r>
              <a:rPr lang="en-US" altLang="zh-CN" sz="2000" dirty="0"/>
              <a:t>0 </a:t>
            </a:r>
            <a:r>
              <a:rPr lang="zh-CN" altLang="en-US" sz="2000" dirty="0"/>
              <a:t>即</a:t>
            </a:r>
            <a:r>
              <a:rPr lang="en-US" altLang="zh-CN" sz="2000" dirty="0"/>
              <a:t>1</a:t>
            </a:r>
            <a:r>
              <a:rPr lang="zh-CN" altLang="en-US" sz="2000" dirty="0"/>
              <a:t>，但根据线性概率模型所作的预测值却可能出现</a:t>
            </a:r>
            <a:r>
              <a:rPr lang="en-US" altLang="zh-CN" sz="2000" i="1" dirty="0"/>
              <a:t>             </a:t>
            </a:r>
            <a:r>
              <a:rPr lang="zh-CN" altLang="en-US" sz="2000" dirty="0"/>
              <a:t>或          的不现实情形。</a:t>
            </a:r>
            <a:endParaRPr lang="en-US" altLang="zh-C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514650" y="2941219"/>
                <a:ext cx="2857449" cy="521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,...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CN" altLang="en-US" sz="24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50" y="2941219"/>
                <a:ext cx="2857449" cy="521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710970" y="3906753"/>
                <a:ext cx="4695453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𝑖𝑝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70" y="3906753"/>
                <a:ext cx="4695453" cy="494751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07061" y="5955906"/>
                <a:ext cx="610873" cy="498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lim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∧</m:t>
                        </m:r>
                      </m:lim>
                    </m:limUpp>
                  </m:oMath>
                </a14:m>
                <a:r>
                  <a:rPr lang="en-US" altLang="zh-CN" dirty="0"/>
                  <a:t>&gt;1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61" y="5955906"/>
                <a:ext cx="610873" cy="498534"/>
              </a:xfrm>
              <a:prstGeom prst="rect">
                <a:avLst/>
              </a:prstGeom>
              <a:blipFill>
                <a:blip r:embed="rId6"/>
                <a:stretch>
                  <a:fillRect r="-9901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998991" y="5936615"/>
                <a:ext cx="901593" cy="498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li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991" y="5936615"/>
                <a:ext cx="901593" cy="4985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Logit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Logit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83C0F682-5D5F-429D-9409-D27D47B1A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2" y="1751940"/>
                <a:ext cx="10644187" cy="46915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Logit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回归可以用来处理二分类问题（沿用计量经济学的叫法：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Logit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回归，但实际上适用情形是分类问题）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Logit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回归中，其估计量     一般并非边际效应（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marginal effects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）。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对于使用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MLE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进行估计的非线性模型，可使用准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(Pseudo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或伪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度量模型的拟合优度。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83C0F682-5D5F-429D-9409-D27D47B1A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2" y="1751940"/>
                <a:ext cx="10644187" cy="4691519"/>
              </a:xfrm>
              <a:blipFill>
                <a:blip r:embed="rId4"/>
                <a:stretch>
                  <a:fillRect l="-401" r="-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143001" y="2851181"/>
                <a:ext cx="3583545" cy="756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01" y="2851181"/>
                <a:ext cx="3583545" cy="756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619302" y="3988001"/>
                <a:ext cx="434734" cy="517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li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⌢</m:t>
                          </m:r>
                        </m:lim>
                      </m:limUp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302" y="3988001"/>
                <a:ext cx="434734" cy="517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8E32BA3-E2E0-4D72-A98F-2CEE1DB77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088" y="2946037"/>
            <a:ext cx="3121620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8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Logit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893289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Logit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回归的预测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83C0F682-5D5F-429D-9409-D27D47B1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26" y="1508457"/>
            <a:ext cx="10572224" cy="521460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得到</a:t>
            </a:r>
            <a:r>
              <a:rPr lang="en-US" altLang="zh-CN" sz="2000" dirty="0"/>
              <a:t>Logit </a:t>
            </a:r>
            <a:r>
              <a:rPr lang="zh-CN" altLang="en-US" sz="2000" dirty="0"/>
              <a:t>模型的估计系数后，即可预测</a:t>
            </a:r>
            <a:r>
              <a:rPr lang="en-US" altLang="zh-CN" sz="2000" dirty="0"/>
              <a:t>y=1</a:t>
            </a:r>
            <a:r>
              <a:rPr lang="zh-CN" altLang="en-US" sz="2000" dirty="0"/>
              <a:t>的条件概率：</a:t>
            </a: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如果预测概率                   ，则可预测              。反之，如果如果</a:t>
            </a:r>
            <a:r>
              <a:rPr lang="en-US" altLang="zh-CN" sz="2000" dirty="0"/>
              <a:t>                 </a:t>
            </a:r>
            <a:r>
              <a:rPr lang="zh-CN" altLang="en-US" sz="2000" dirty="0"/>
              <a:t>，则可预测</a:t>
            </a:r>
            <a:r>
              <a:rPr lang="en-US" altLang="zh-CN" sz="2000" dirty="0"/>
              <a:t>   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如果                      ，则可预测               或  </a:t>
            </a:r>
            <a:r>
              <a:rPr lang="en-US" altLang="zh-CN" sz="2000" dirty="0"/>
              <a:t>1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对于二分类问题，在特征空间（</a:t>
            </a:r>
            <a:r>
              <a:rPr lang="en-US" altLang="zh-CN" sz="2000" dirty="0"/>
              <a:t>Feature Space</a:t>
            </a:r>
            <a:r>
              <a:rPr lang="zh-CN" altLang="en-US" sz="2000" dirty="0"/>
              <a:t>）中，所有满足                   的样本点之集合称为决策边界（</a:t>
            </a:r>
            <a:r>
              <a:rPr lang="en-US" altLang="zh-CN" sz="2000" dirty="0"/>
              <a:t>Decision Boundary</a:t>
            </a:r>
            <a:r>
              <a:rPr lang="zh-CN" altLang="en-US" sz="2000" dirty="0"/>
              <a:t>）。当然，这个门槛是可以人为设置的。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388976" y="2003702"/>
                <a:ext cx="4279441" cy="927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li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</m:lim>
                              </m:limUp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6" y="2003702"/>
                <a:ext cx="4279441" cy="927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968027" y="3306175"/>
                <a:ext cx="975652" cy="498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27" y="3306175"/>
                <a:ext cx="975652" cy="4985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0102907" y="3303544"/>
                <a:ext cx="975652" cy="498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907" y="3303544"/>
                <a:ext cx="975652" cy="498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763525" y="4830677"/>
                <a:ext cx="117884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25" y="4830677"/>
                <a:ext cx="1178849" cy="498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754549" y="3305931"/>
                <a:ext cx="117884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49" y="3305931"/>
                <a:ext cx="1178849" cy="498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151071" y="4060976"/>
                <a:ext cx="975652" cy="498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71" y="4060976"/>
                <a:ext cx="975652" cy="4985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630896" y="4138698"/>
                <a:ext cx="117884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96" y="4138698"/>
                <a:ext cx="1178849" cy="498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612764" y="3306046"/>
                <a:ext cx="1178848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64" y="3306046"/>
                <a:ext cx="1178848" cy="498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547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Logit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59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837614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正则化的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Logit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83C0F682-5D5F-429D-9409-D27D47B1A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078" y="1692031"/>
                <a:ext cx="10650972" cy="475142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zh-CN" altLang="en-US" sz="2000" dirty="0"/>
                  <a:t>如同普通的</a:t>
                </a:r>
                <a:r>
                  <a:rPr lang="en-US" altLang="zh-CN" sz="2000" dirty="0"/>
                  <a:t>OLS</a:t>
                </a:r>
                <a:r>
                  <a:rPr lang="zh-CN" altLang="en-US" sz="2000" dirty="0"/>
                  <a:t>回归一样，普通的</a:t>
                </a:r>
                <a:r>
                  <a:rPr lang="en-US" altLang="zh-CN" sz="2000" dirty="0"/>
                  <a:t>Logit</a:t>
                </a:r>
                <a:r>
                  <a:rPr lang="zh-CN" altLang="en-US" sz="2000" dirty="0"/>
                  <a:t>回归也容易过拟合</a:t>
                </a: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zh-CN" altLang="en-US" sz="2000" dirty="0"/>
                  <a:t>正则化可缓解模型过拟合问题，通常在损失函数上添加惩罚项</a:t>
                </a:r>
                <a:r>
                  <a:rPr lang="en-US" altLang="zh-CN" sz="2000" dirty="0"/>
                  <a:t>L1</a:t>
                </a:r>
                <a:r>
                  <a:rPr lang="zh-CN" altLang="en-US" sz="2000" dirty="0"/>
                  <a:t>范数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00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l-GR" altLang="zh-CN" sz="200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或</m:t>
                    </m:r>
                  </m:oMath>
                </a14:m>
                <a:r>
                  <a:rPr lang="zh-CN" altLang="en-US" sz="2000" dirty="0"/>
                  <a:t>添加</a:t>
                </a:r>
                <a:r>
                  <a:rPr lang="en-US" altLang="zh-CN" sz="2000" dirty="0"/>
                  <a:t>L2</a:t>
                </a:r>
                <a:r>
                  <a:rPr lang="zh-CN" altLang="en-US" sz="2000" dirty="0"/>
                  <a:t>范数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altLang="zh-CN" sz="200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l-GR" altLang="zh-CN" sz="200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zh-CN" altLang="en-US" sz="2000" dirty="0"/>
                  <a:t>添加</a:t>
                </a:r>
                <a:r>
                  <a:rPr lang="en-US" altLang="zh-CN" sz="2000" dirty="0"/>
                  <a:t>L1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L2</a:t>
                </a:r>
                <a:r>
                  <a:rPr lang="zh-CN" altLang="en-US" sz="2000" dirty="0"/>
                  <a:t>范数的</a:t>
                </a:r>
                <a:r>
                  <a:rPr lang="en-US" altLang="zh-CN" sz="2000" dirty="0"/>
                  <a:t>Logit</a:t>
                </a:r>
                <a:r>
                  <a:rPr lang="zh-CN" altLang="en-US" sz="2000" dirty="0"/>
                  <a:t>回归模型目标函数</a:t>
                </a:r>
                <a:r>
                  <a:rPr lang="en-US" altLang="zh-CN" sz="2000" dirty="0"/>
                  <a:t>: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en-US" altLang="zh-CN" sz="2000" dirty="0"/>
                  <a:t>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AU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AU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))+1)</m:t>
                    </m:r>
                  </m:oMath>
                </a14:m>
                <a:r>
                  <a:rPr lang="en-US" altLang="zh-CN" sz="2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λ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en-US" altLang="zh-CN" sz="2000" dirty="0"/>
                  <a:t>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AU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AU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))+1)</m:t>
                    </m:r>
                  </m:oMath>
                </a14:m>
                <a:r>
                  <a:rPr lang="en-US" altLang="zh-CN" sz="2000" dirty="0"/>
                  <a:t>+λ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SzPct val="100000"/>
                </a:pPr>
                <a:r>
                  <a:rPr lang="zh-CN" altLang="en-US" sz="2000" dirty="0"/>
                  <a:t>注：上述目标函数中第一项是根据对数似然函数推算的损失函数</a:t>
                </a:r>
                <a:endParaRPr lang="en-US" altLang="zh-CN" sz="2000" dirty="0"/>
              </a:p>
              <a:p>
                <a:pPr marL="0" indent="0">
                  <a:lnSpc>
                    <a:spcPct val="150000"/>
                  </a:lnSpc>
                  <a:buClr>
                    <a:srgbClr val="2965AB"/>
                  </a:buClr>
                  <a:buSzPct val="50000"/>
                  <a:buNone/>
                </a:pPr>
                <a:endParaRPr lang="en-US" altLang="zh-CN" sz="2000" dirty="0">
                  <a:latin typeface="Microsoft YaHei Light" charset="-122"/>
                  <a:ea typeface="Microsoft YaHei Light" charset="-122"/>
                </a:endParaRPr>
              </a:p>
            </p:txBody>
          </p:sp>
        </mc:Choice>
        <mc:Fallback xmlns="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83C0F682-5D5F-429D-9409-D27D47B1A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078" y="1692031"/>
                <a:ext cx="10650972" cy="4751429"/>
              </a:xfrm>
              <a:blipFill>
                <a:blip r:embed="rId4"/>
                <a:stretch>
                  <a:fillRect l="-401" t="-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74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回归系数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假定响应变量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和特征变量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的关系满足如下线性条件：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其中，      为待估计的未知参数，称为回归系数（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Coefficients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marL="921385" fontAlgn="auto">
              <a:spcBef>
                <a:spcPts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AF95237E-AADD-11C8-A9D3-2C894E622164}"/>
                  </a:ext>
                </a:extLst>
              </p:cNvPr>
              <p:cNvSpPr txBox="1"/>
              <p:nvPr/>
            </p:nvSpPr>
            <p:spPr>
              <a:xfrm>
                <a:off x="1630896" y="2987973"/>
                <a:ext cx="5807075" cy="46735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AF95237E-AADD-11C8-A9D3-2C894E62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96" y="2987973"/>
                <a:ext cx="5807075" cy="467355"/>
              </a:xfrm>
              <a:prstGeom prst="rect">
                <a:avLst/>
              </a:prstGeom>
              <a:blipFill>
                <a:blip r:embed="rId4"/>
                <a:stretch>
                  <a:fillRect l="-105"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70B925-3E9B-6D17-4DD8-B0EE92B3B303}"/>
                  </a:ext>
                </a:extLst>
              </p:cNvPr>
              <p:cNvSpPr txBox="1"/>
              <p:nvPr/>
            </p:nvSpPr>
            <p:spPr>
              <a:xfrm>
                <a:off x="1414881" y="3732233"/>
                <a:ext cx="86406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970B925-3E9B-6D17-4DD8-B0EE92B3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81" y="3732233"/>
                <a:ext cx="864060" cy="415498"/>
              </a:xfrm>
              <a:prstGeom prst="rect">
                <a:avLst/>
              </a:prstGeom>
              <a:blipFill>
                <a:blip r:embed="rId5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933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60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0" y="1053629"/>
            <a:ext cx="9288645" cy="4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近邻法算法</a:t>
            </a:r>
          </a:p>
        </p:txBody>
      </p:sp>
    </p:spTree>
    <p:extLst>
      <p:ext uri="{BB962C8B-B14F-4D97-AF65-F5344CB8AC3E}">
        <p14:creationId xmlns:p14="http://schemas.microsoft.com/office/powerpoint/2010/main" val="2468305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如何识别植物和花卉的品种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4C0B91C-A094-4D7D-9021-63E1E94F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0" y="1722058"/>
            <a:ext cx="10560125" cy="4803951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想象一下，假如你是一个植物学家，去某植物园看花展，看到某种好看的花，你是如何将其归到哪个品种的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61" y="3114288"/>
            <a:ext cx="6712484" cy="36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0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近邻分类算法的概念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64C0B91C-A094-4D7D-9021-63E1E94F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71" y="1904656"/>
            <a:ext cx="10633279" cy="4549348"/>
          </a:xfrm>
        </p:spPr>
        <p:txBody>
          <a:bodyPr>
            <a:noAutofit/>
          </a:bodyPr>
          <a:lstStyle/>
          <a:p>
            <a:pPr latinLnBrk="1"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近邻算法（</a:t>
            </a:r>
            <a:r>
              <a:rPr lang="en-US" altLang="zh-CN" sz="2000" dirty="0"/>
              <a:t>Nearest Neighbors</a:t>
            </a:r>
            <a:r>
              <a:rPr lang="zh-CN" altLang="en-US" sz="2000" dirty="0"/>
              <a:t>）是一种典型的非参模型，在近邻算法中，通过以实例的形式存储所有的训练样本，假设有</a:t>
            </a:r>
            <a:r>
              <a:rPr lang="en-US" altLang="zh-CN" sz="2000" dirty="0"/>
              <a:t>m</a:t>
            </a:r>
            <a:r>
              <a:rPr lang="zh-CN" altLang="en-US" sz="2000" dirty="0"/>
              <a:t>个训练样本：</a:t>
            </a: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对于一个需要预测的样本</a:t>
            </a:r>
            <a:r>
              <a:rPr lang="en-US" altLang="zh-CN" sz="2000" dirty="0"/>
              <a:t>X</a:t>
            </a:r>
            <a:r>
              <a:rPr lang="zh-CN" altLang="en-US" sz="2000" dirty="0"/>
              <a:t>，通过与存储好的训练样本比较，以特征“距离”最近（最为相似）的样本的标签作为近邻算法的预测结果。</a:t>
            </a: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endParaRPr lang="en-US" altLang="zh-CN" sz="2000" dirty="0"/>
          </a:p>
          <a:p>
            <a:pPr latinLnBrk="1"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/>
              <a:t>在近邻分类算法中，对于预测的数据，将其与训练样本进行比较，找到最为相似的</a:t>
            </a:r>
            <a:r>
              <a:rPr lang="en-US" altLang="zh-CN" sz="2000" dirty="0"/>
              <a:t>K</a:t>
            </a:r>
            <a:r>
              <a:rPr lang="zh-CN" altLang="en-US" sz="2000" dirty="0"/>
              <a:t>个训练样本并以这</a:t>
            </a:r>
            <a:r>
              <a:rPr lang="en-US" altLang="zh-CN" sz="2000" dirty="0"/>
              <a:t>K</a:t>
            </a:r>
            <a:r>
              <a:rPr lang="zh-CN" altLang="en-US" sz="2000" dirty="0"/>
              <a:t>个训练样本中出现最多的标签作为最终的预测标签。</a:t>
            </a:r>
            <a:endParaRPr lang="en-US" altLang="zh-CN" sz="2000" dirty="0"/>
          </a:p>
          <a:p>
            <a:pPr latinLnBrk="1"/>
            <a:endParaRPr lang="zh-CN" altLang="en-US" sz="2000" dirty="0"/>
          </a:p>
          <a:p>
            <a:endParaRPr lang="en-US" altLang="zh-CN" sz="2000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736296" y="2985634"/>
          <a:ext cx="4692744" cy="60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228600" progId="Equation.DSMT4">
                  <p:embed/>
                </p:oleObj>
              </mc:Choice>
              <mc:Fallback>
                <p:oleObj name="Equation" r:id="rId6" imgW="1777680" imgH="22860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6296" y="2985634"/>
                        <a:ext cx="4692744" cy="603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263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近邻法算法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近邻分类算法图解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A51FF9F9-E1EE-474E-B2A3-1B9F35525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59" y="1989694"/>
            <a:ext cx="4343209" cy="331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云形标注 1">
                <a:extLst>
                  <a:ext uri="{FF2B5EF4-FFF2-40B4-BE49-F238E27FC236}">
                    <a16:creationId xmlns:a16="http://schemas.microsoft.com/office/drawing/2014/main" id="{884DD209-B9FE-4927-97F4-871B4E0854F6}"/>
                  </a:ext>
                </a:extLst>
              </p:cNvPr>
              <p:cNvSpPr/>
              <p:nvPr/>
            </p:nvSpPr>
            <p:spPr>
              <a:xfrm>
                <a:off x="4878327" y="2032126"/>
                <a:ext cx="4529109" cy="2045713"/>
              </a:xfrm>
              <a:prstGeom prst="cloudCallout">
                <a:avLst>
                  <a:gd name="adj1" fmla="val -58130"/>
                  <a:gd name="adj2" fmla="val 4394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的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6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个近邻样本中，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4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个圆形，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个三角形，因此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为圆形。</a:t>
                </a:r>
              </a:p>
            </p:txBody>
          </p:sp>
        </mc:Choice>
        <mc:Fallback xmlns="">
          <p:sp>
            <p:nvSpPr>
              <p:cNvPr id="14" name="云形标注 1">
                <a:extLst>
                  <a:ext uri="{FF2B5EF4-FFF2-40B4-BE49-F238E27FC236}">
                    <a16:creationId xmlns:a16="http://schemas.microsoft.com/office/drawing/2014/main" id="{884DD209-B9FE-4927-97F4-871B4E085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27" y="2032126"/>
                <a:ext cx="4529109" cy="2045713"/>
              </a:xfrm>
              <a:prstGeom prst="cloudCallout">
                <a:avLst>
                  <a:gd name="adj1" fmla="val -58130"/>
                  <a:gd name="adj2" fmla="val 4394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635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近邻分类算法的流程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4C0B91C-A094-4D7D-9021-63E1E94F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61699"/>
            <a:ext cx="10021921" cy="3603284"/>
          </a:xfrm>
        </p:spPr>
        <p:txBody>
          <a:bodyPr>
            <a:no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确定</a:t>
            </a:r>
            <a:r>
              <a:rPr lang="en-US" altLang="zh-CN" sz="2000" dirty="0"/>
              <a:t>K</a:t>
            </a:r>
            <a:r>
              <a:rPr lang="zh-CN" altLang="en-US" sz="2000" dirty="0"/>
              <a:t>的大小和计算相似度（距离）的方法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rgbClr val="2965AB"/>
              </a:buClr>
              <a:buSzPct val="100000"/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从训练样本中找到</a:t>
            </a:r>
            <a:r>
              <a:rPr lang="en-US" altLang="zh-CN" sz="2000" dirty="0"/>
              <a:t>K</a:t>
            </a:r>
            <a:r>
              <a:rPr lang="zh-CN" altLang="en-US" sz="2000" dirty="0"/>
              <a:t>个与测试样本“最近” 的样本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rgbClr val="2965AB"/>
              </a:buClr>
              <a:buSzPct val="100000"/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根据这</a:t>
            </a:r>
            <a:r>
              <a:rPr lang="en-US" altLang="zh-CN" sz="2000" dirty="0"/>
              <a:t>K</a:t>
            </a:r>
            <a:r>
              <a:rPr lang="zh-CN" altLang="en-US" sz="2000" dirty="0"/>
              <a:t>个训练样本的类别，通过多数投票的方式来确定测试样本的类别</a:t>
            </a:r>
          </a:p>
        </p:txBody>
      </p:sp>
    </p:spTree>
    <p:extLst>
      <p:ext uri="{BB962C8B-B14F-4D97-AF65-F5344CB8AC3E}">
        <p14:creationId xmlns:p14="http://schemas.microsoft.com/office/powerpoint/2010/main" val="13263211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电影分类案例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D8EF76A-3DA1-47DC-96A5-CE21E436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1" y="1643281"/>
            <a:ext cx="9624060" cy="4990084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响应（</a:t>
            </a:r>
            <a:r>
              <a:rPr lang="en-US" altLang="zh-CN" sz="2000" dirty="0"/>
              <a:t>y</a:t>
            </a:r>
            <a:r>
              <a:rPr lang="zh-CN" altLang="en-US" sz="2000" dirty="0"/>
              <a:t>）：电影类型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特征（</a:t>
            </a:r>
            <a:r>
              <a:rPr lang="en-US" altLang="zh-CN" sz="2000" dirty="0"/>
              <a:t>x</a:t>
            </a:r>
            <a:r>
              <a:rPr lang="zh-CN" altLang="en-US" sz="2000" dirty="0"/>
              <a:t>）：打斗镜头数、接吻镜头数</a:t>
            </a:r>
          </a:p>
          <a:p>
            <a:endParaRPr lang="zh-CN" altLang="en-US" sz="2400" dirty="0"/>
          </a:p>
        </p:txBody>
      </p:sp>
      <p:pic>
        <p:nvPicPr>
          <p:cNvPr id="12" name="Picture 9" descr="表格">
            <a:extLst>
              <a:ext uri="{FF2B5EF4-FFF2-40B4-BE49-F238E27FC236}">
                <a16:creationId xmlns:a16="http://schemas.microsoft.com/office/drawing/2014/main" id="{53C0F468-1FFE-49DB-9946-2F3B786A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90" y="2940383"/>
            <a:ext cx="8207142" cy="34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62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距离最小的电影属性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45AA7DE5-390B-441E-A462-7DECC0F9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1" y="1730424"/>
            <a:ext cx="9624060" cy="4990084"/>
          </a:xfrm>
        </p:spPr>
        <p:txBody>
          <a:bodyPr/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已知电影与未知电影的距离</a:t>
            </a:r>
          </a:p>
          <a:p>
            <a:endParaRPr lang="zh-CN" altLang="en-US" sz="2000" dirty="0"/>
          </a:p>
        </p:txBody>
      </p:sp>
      <p:pic>
        <p:nvPicPr>
          <p:cNvPr id="14" name="Picture 10" descr="距离">
            <a:extLst>
              <a:ext uri="{FF2B5EF4-FFF2-40B4-BE49-F238E27FC236}">
                <a16:creationId xmlns:a16="http://schemas.microsoft.com/office/drawing/2014/main" id="{B13F0A88-A48A-402E-82E6-FDEC58CE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21" y="2277714"/>
            <a:ext cx="7351075" cy="43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33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算法示例：手写数字识别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D8EF76A-3DA1-47DC-96A5-CE21E436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31" y="1717903"/>
            <a:ext cx="9624060" cy="4990084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以手写数字识别为例，对于测试集，就是看它长的像训练集的那个</a:t>
            </a:r>
          </a:p>
          <a:p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0" y="2136002"/>
            <a:ext cx="8196966" cy="34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图像数据表征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85F5B86F-6031-42AB-99A3-51A473B2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1" y="1722059"/>
            <a:ext cx="10669978" cy="4731946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像素转换成一个矩阵，进而转换成向量，然后计算要预测样本与训练集那个“距离”最近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1600" dirty="0"/>
              <a:t>更专业的图像处理，超出了本课程授课范围</a:t>
            </a:r>
            <a:endParaRPr lang="en-US" altLang="zh-CN" sz="16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99A61A0-1BA8-4F75-AAD1-F7FF3CB5F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2377914"/>
            <a:ext cx="1445720" cy="34908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3C67FF-6ADB-44E5-AA07-2A2FA4F6A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08" y="2366693"/>
            <a:ext cx="1450273" cy="35341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631C1C-7F8F-4EC1-818E-E0EC30F97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53" y="2268918"/>
            <a:ext cx="1441359" cy="36319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4F6107-C549-4BF4-A87D-CD3667AE15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62" y="2300127"/>
            <a:ext cx="1423134" cy="35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37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69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837614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距离的定义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64C0B91C-A094-4D7D-9021-63E1E94F6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826" y="1557664"/>
                <a:ext cx="9288645" cy="4463437"/>
              </a:xfrm>
            </p:spPr>
            <p:txBody>
              <a:bodyPr>
                <a:noAutofit/>
              </a:bodyPr>
              <a:lstStyle/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rgbClr val="2965AB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常用的距离包括：</a:t>
                </a:r>
                <a:endParaRPr lang="en-US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rgbClr val="2965AB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AU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rgbClr val="2965AB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2000" dirty="0"/>
                  <a:t>闵可夫斯基距离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                  </m:t>
                    </m:r>
                    <m:r>
                      <a:rPr lang="en-AU" altLang="zh-CN" sz="200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d>
                      <m:dPr>
                        <m:ctrlP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AU" altLang="zh-CN" sz="20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AU" altLang="zh-CN" sz="20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altLang="zh-CN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AU" altLang="zh-CN" sz="2000" i="1"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altLang="zh-CN" sz="2000" i="1">
                                            <a:highlight>
                                              <a:srgbClr val="FFFFFF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altLang="zh-CN" sz="2000" i="1">
                                            <a:highlight>
                                              <a:srgbClr val="FFFFFF"/>
                                            </a:highligh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AU" altLang="zh-CN" sz="2000" i="1">
                                                <a:highlight>
                                                  <a:srgbClr val="FFFFFF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AU" altLang="zh-CN" sz="2000" i="1"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2000" dirty="0">
                  <a:highlight>
                    <a:srgbClr val="FFFFFF"/>
                  </a:highlight>
                </a:endParaRPr>
              </a:p>
              <a:p>
                <a:pPr marL="390525" lvl="1" indent="-390525">
                  <a:buClr>
                    <a:srgbClr val="2965AB"/>
                  </a:buClr>
                  <a:buSzPct val="50000"/>
                  <a:buFont typeface="Wingdings" charset="2"/>
                  <a:buChar char="l"/>
                  <a:defRPr/>
                </a:pPr>
                <a:endParaRPr lang="en-US" altLang="zh-CN" sz="2000" dirty="0"/>
              </a:p>
              <a:p>
                <a:pPr marL="390525" lvl="1" indent="-390525">
                  <a:buClr>
                    <a:srgbClr val="2965AB"/>
                  </a:buClr>
                  <a:buSzPct val="50000"/>
                  <a:buFont typeface="Wingdings" charset="2"/>
                  <a:buChar char="l"/>
                  <a:defRPr/>
                </a:pPr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r>
                      <a:rPr lang="en-AU" altLang="zh-CN" sz="2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altLang="zh-CN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/>
                  <a:t>时，闵可夫斯基距离即曼哈顿距离</a:t>
                </a:r>
                <a:r>
                  <a:rPr lang="en-AU" altLang="zh-CN" sz="2000" dirty="0"/>
                  <a:t> </a:t>
                </a:r>
              </a:p>
              <a:p>
                <a:pPr marL="0" lvl="1" indent="0" algn="ctr">
                  <a:buClr>
                    <a:srgbClr val="2965AB"/>
                  </a:buClr>
                  <a:buSzPct val="50000"/>
                  <a:buNone/>
                  <a:defRPr/>
                </a:pPr>
                <a14:m>
                  <m:oMath xmlns:m="http://schemas.openxmlformats.org/officeDocument/2006/math">
                    <m:r>
                      <a:rPr lang="en-AU" altLang="zh-CN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d>
                      <m:dPr>
                        <m:ctrlP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AU" altLang="zh-CN" sz="20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AU" altLang="zh-CN" sz="2000" b="1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altLang="zh-CN" sz="2000" i="1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AU" altLang="zh-CN" sz="2000" dirty="0">
                    <a:highlight>
                      <a:srgbClr val="FFFFFF"/>
                    </a:highlight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AU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AU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altLang="zh-CN" sz="2000" i="1"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AU" altLang="zh-CN" sz="2000" dirty="0">
                  <a:highlight>
                    <a:srgbClr val="FFFFFF"/>
                  </a:highlight>
                </a:endParaRPr>
              </a:p>
              <a:p>
                <a:pPr marL="390525" lvl="1" indent="-390525">
                  <a:buClr>
                    <a:srgbClr val="2965AB"/>
                  </a:buClr>
                  <a:buSzPct val="50000"/>
                  <a:buFont typeface="Wingdings" charset="2"/>
                  <a:buChar char="l"/>
                  <a:defRPr/>
                </a:pPr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r>
                      <a:rPr lang="en-AU" altLang="zh-CN" sz="2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altLang="zh-CN" sz="20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2000" dirty="0"/>
                  <a:t>时，闵可夫斯基距离即欧式距离</a:t>
                </a:r>
                <a:endParaRPr lang="en-US" altLang="zh-CN" sz="2000" dirty="0"/>
              </a:p>
              <a:p>
                <a:pPr marL="1042988" lvl="2" indent="0">
                  <a:buClr>
                    <a:srgbClr val="2965A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000" i="1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  <m:d>
                        <m:dPr>
                          <m:ctrlP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AU" altLang="zh-CN" sz="2000" b="1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AU" altLang="zh-CN" sz="2000" b="1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altLang="zh-CN" sz="2000" i="1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𝑖</m:t>
                              </m:r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altLang="zh-CN" sz="2000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altLang="zh-CN" sz="2000" i="1">
                                          <a:highlight>
                                            <a:srgbClr val="FFFFFF"/>
                                          </a:highlight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</m:t>
                                          </m:r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altLang="zh-CN" sz="2000" i="1">
                                          <a:highlight>
                                            <a:srgbClr val="FFFFFF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AU" altLang="zh-CN" sz="2000" i="1">
                                              <a:highlight>
                                                <a:srgbClr val="FFFFFF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AU" altLang="zh-CN" sz="2000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AU" altLang="zh-CN" sz="2000" dirty="0">
                  <a:highlight>
                    <a:srgbClr val="FFFFFF"/>
                  </a:highlight>
                </a:endParaRPr>
              </a:p>
              <a:p>
                <a:pPr marL="390525" lvl="1" indent="-390525">
                  <a:buClr>
                    <a:srgbClr val="2965AB"/>
                  </a:buClr>
                  <a:buSzPct val="50000"/>
                  <a:buFont typeface="Wingdings" charset="2"/>
                  <a:buChar char="l"/>
                  <a:defRPr/>
                </a:pPr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r>
                      <a:rPr lang="en-AU" altLang="zh-CN" sz="2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altLang="zh-CN" sz="2000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zh-CN" altLang="en-US" sz="2000" dirty="0"/>
                  <a:t>时，闵可夫斯基距离即切比雪夫距离</a:t>
                </a:r>
                <a:endParaRPr lang="en-US" altLang="zh-CN" sz="2000" dirty="0"/>
              </a:p>
              <a:p>
                <a:pPr marL="1042988" lvl="2" indent="0">
                  <a:buClr>
                    <a:srgbClr val="2965AB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000" i="1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  <m:d>
                        <m:dPr>
                          <m:ctrlP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AU" altLang="zh-CN" sz="2000" b="1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AU" altLang="zh-CN" sz="2000" b="1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altLang="zh-CN" sz="2000" i="1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limLow>
                        <m:limLow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Microsoft YaHei Light" charset="-122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Microsoft YaHei Light" charset="-122"/>
                            </a:rPr>
                            <m:t>m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Microsoft YaHei Light" charset="-122"/>
                            </a:rPr>
                            <m:t>𝑎𝑥</m:t>
                          </m:r>
                        </m:e>
                        <m:li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Microsoft YaHei Light" charset="-122"/>
                            </a:rPr>
                            <m:t>𝑖</m:t>
                          </m: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altLang="zh-CN" sz="2000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altLang="zh-CN" sz="2000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2665AB"/>
                  </a:solidFill>
                </a:endParaRP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64C0B91C-A094-4D7D-9021-63E1E94F6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26" y="1557664"/>
                <a:ext cx="9288645" cy="4463437"/>
              </a:xfrm>
              <a:blipFill>
                <a:blip r:embed="rId6"/>
                <a:stretch>
                  <a:fillRect l="-459" t="-137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5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11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最小二乘法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defTabSz="1042988" eaLnBrk="1" hangingPunct="1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通过最小化误差的平方和寻找数据的最佳函数匹配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151" y="2334187"/>
            <a:ext cx="5417369" cy="3662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7" y="2637739"/>
            <a:ext cx="3765744" cy="10224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6" y="5304522"/>
            <a:ext cx="1974951" cy="6921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2826" y="4165446"/>
            <a:ext cx="4464310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在满足一些基本条件后，可以计算出待估计参数：</a:t>
            </a:r>
          </a:p>
        </p:txBody>
      </p:sp>
    </p:spTree>
    <p:extLst>
      <p:ext uri="{BB962C8B-B14F-4D97-AF65-F5344CB8AC3E}">
        <p14:creationId xmlns:p14="http://schemas.microsoft.com/office/powerpoint/2010/main" val="3291151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数据标准化处理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50821" y="1811613"/>
            <a:ext cx="10644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rgbClr val="2965AB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</a:rPr>
              <a:t>为避免某些变量对于距离函数的影响太大，一般建议先将所有变量标准化（</a:t>
            </a:r>
            <a:r>
              <a:rPr lang="en-US" altLang="zh-CN" sz="2000" dirty="0">
                <a:latin typeface="+mn-lt"/>
                <a:ea typeface="+mn-ea"/>
              </a:rPr>
              <a:t>Standardization</a:t>
            </a:r>
            <a:r>
              <a:rPr lang="zh-CN" altLang="en-US" sz="2000" dirty="0">
                <a:latin typeface="+mn-lt"/>
                <a:ea typeface="+mn-ea"/>
              </a:rPr>
              <a:t>）处理。</a:t>
            </a:r>
            <a:endParaRPr lang="en-US" altLang="zh-CN" sz="2000" dirty="0">
              <a:latin typeface="+mn-lt"/>
              <a:ea typeface="+mn-ea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rgbClr val="2965AB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+mn-lt"/>
              <a:ea typeface="+mn-ea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rgbClr val="2965AB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lt"/>
                <a:ea typeface="+mn-ea"/>
              </a:rPr>
              <a:t>标准化处理有多种方法：</a:t>
            </a:r>
            <a:endParaRPr lang="en-US" altLang="zh-CN" sz="2000" dirty="0">
              <a:latin typeface="+mn-lt"/>
              <a:ea typeface="+mn-ea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方法</a:t>
            </a:r>
            <a:r>
              <a:rPr lang="en-US" altLang="zh-CN" sz="2000" dirty="0">
                <a:latin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</a:rPr>
              <a:t>： 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</a:rPr>
              <a:t>方法</a:t>
            </a:r>
            <a:r>
              <a:rPr lang="en-US" altLang="zh-CN" sz="2000" dirty="0">
                <a:latin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997056" y="5035057"/>
                <a:ext cx="2542812" cy="700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56" y="5035057"/>
                <a:ext cx="2542812" cy="700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5741" y="3771633"/>
                <a:ext cx="1918987" cy="746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𝑠𝑡𝑑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41" y="3771633"/>
                <a:ext cx="1918987" cy="746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60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值的选择：小了不行，大了也不行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64C0B91C-A094-4D7D-9021-63E1E94F6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42" y="2127468"/>
                <a:ext cx="11029949" cy="4554320"/>
              </a:xfrm>
            </p:spPr>
            <p:txBody>
              <a:bodyPr>
                <a:noAutofit/>
              </a:bodyPr>
              <a:lstStyle/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下图中，当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2000" dirty="0"/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zh-CN" altLang="en-US" sz="2000" dirty="0"/>
                  <a:t>时，样本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zh-CN" altLang="en-US" sz="2000" dirty="0"/>
                  <a:t>会被分到不同的类中</a:t>
                </a:r>
                <a:endParaRPr lang="en-US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K</a:t>
                </a:r>
                <a:r>
                  <a:rPr lang="zh-CN" altLang="en-US" sz="2000" dirty="0"/>
                  <a:t>越小，模型偏差小，方差大</a:t>
                </a:r>
                <a:endParaRPr lang="en-US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90525" lvl="1" indent="-390525" latinLnBrk="1">
                  <a:lnSpc>
                    <a:spcPct val="125000"/>
                  </a:lnSpc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K</a:t>
                </a:r>
                <a:r>
                  <a:rPr lang="zh-CN" altLang="en-US" sz="2000" dirty="0"/>
                  <a:t>越大，模型偏差大，方差小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64C0B91C-A094-4D7D-9021-63E1E94F6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42" y="2127468"/>
                <a:ext cx="11029949" cy="4554320"/>
              </a:xfrm>
              <a:blipFill>
                <a:blip r:embed="rId6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9BDC4E16-3842-44EC-A757-2DBC8DCF0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151" y="2836903"/>
            <a:ext cx="5282221" cy="26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5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算法代码实例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8" y="1772208"/>
            <a:ext cx="9894366" cy="4176464"/>
          </a:xfrm>
        </p:spPr>
      </p:pic>
    </p:spTree>
    <p:extLst>
      <p:ext uri="{BB962C8B-B14F-4D97-AF65-F5344CB8AC3E}">
        <p14:creationId xmlns:p14="http://schemas.microsoft.com/office/powerpoint/2010/main" val="31797497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近邻算法的调参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28E07838-A18E-46F3-AF4B-4E635622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1" y="1760799"/>
            <a:ext cx="9936690" cy="5322846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太大太小都不是最优的，在实际应用中，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值一般选择一个较小的数值，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3-5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个。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具体应用中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值的选择可以通过调参来选择。</a:t>
            </a:r>
            <a:r>
              <a:rPr lang="zh-CN" altLang="en-US" sz="2000" dirty="0"/>
              <a:t>实践中，可以进行网格搜索。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0" y="3148810"/>
            <a:ext cx="7920550" cy="34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09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的优缺点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5D634166-0006-408E-89BB-17D1CC83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07" y="1988186"/>
            <a:ext cx="10576743" cy="4537823"/>
          </a:xfrm>
        </p:spPr>
        <p:txBody>
          <a:bodyPr>
            <a:no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/>
              <a:t>KNN </a:t>
            </a:r>
            <a:r>
              <a:rPr lang="zh-CN" altLang="en-US" sz="2000" dirty="0"/>
              <a:t>的优点之一是算法简单易懂。作为非参数估计，</a:t>
            </a:r>
            <a:r>
              <a:rPr lang="en-US" altLang="zh-CN" sz="2000" dirty="0"/>
              <a:t>KNN </a:t>
            </a:r>
            <a:r>
              <a:rPr lang="zh-CN" altLang="en-US" sz="2000" dirty="0"/>
              <a:t>不依赖于具体的函数形式，故较为稳健。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但 </a:t>
            </a:r>
            <a:r>
              <a:rPr lang="en-US" altLang="zh-CN" sz="2000" dirty="0"/>
              <a:t>KNN </a:t>
            </a:r>
            <a:r>
              <a:rPr lang="zh-CN" altLang="en-US" sz="2000" dirty="0"/>
              <a:t>所估计的回归函数或决策边界一般较不规则。这是因为，当</a:t>
            </a:r>
            <a:r>
              <a:rPr lang="en-US" altLang="zh-CN" sz="2000" dirty="0"/>
              <a:t>x</a:t>
            </a:r>
            <a:r>
              <a:rPr lang="zh-CN" altLang="en-US" sz="2000" dirty="0"/>
              <a:t>在特征空间变动时，其</a:t>
            </a:r>
            <a:r>
              <a:rPr lang="en-US" altLang="zh-CN" sz="2000" dirty="0"/>
              <a:t>K</a:t>
            </a:r>
            <a:r>
              <a:rPr lang="zh-CN" altLang="en-US" sz="2000" dirty="0"/>
              <a:t>个邻居之集合可能发生不连续的变化，即加入新邻居而去掉旧邻居。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因此，如果真实的回归函数或决策边界也较不规则，则</a:t>
            </a:r>
            <a:r>
              <a:rPr lang="en-US" altLang="zh-CN" sz="2000" dirty="0"/>
              <a:t>KNN </a:t>
            </a:r>
            <a:r>
              <a:rPr lang="zh-CN" altLang="en-US" sz="2000" dirty="0"/>
              <a:t>效果较好。</a:t>
            </a:r>
            <a:r>
              <a:rPr lang="en-US" altLang="zh-CN" sz="2000" dirty="0"/>
              <a:t>KNN </a:t>
            </a:r>
            <a:r>
              <a:rPr lang="zh-CN" altLang="en-US" sz="2000" dirty="0"/>
              <a:t>是一种“懒惰学习”（</a:t>
            </a:r>
            <a:r>
              <a:rPr lang="en-US" altLang="zh-CN" sz="2000" dirty="0"/>
              <a:t>Lazy Learning</a:t>
            </a:r>
            <a:r>
              <a:rPr lang="zh-CN" altLang="en-US" sz="2000" dirty="0"/>
              <a:t>）。</a:t>
            </a:r>
            <a:r>
              <a:rPr lang="en-US" altLang="zh-CN" sz="2000" dirty="0"/>
              <a:t>KNN </a:t>
            </a:r>
            <a:r>
              <a:rPr lang="zh-CN" altLang="en-US" sz="2000" dirty="0"/>
              <a:t>算法平时不学习，属于“死记硬背型” ，并没有估计真正意义上的模型。</a:t>
            </a:r>
          </a:p>
        </p:txBody>
      </p:sp>
    </p:spTree>
    <p:extLst>
      <p:ext uri="{BB962C8B-B14F-4D97-AF65-F5344CB8AC3E}">
        <p14:creationId xmlns:p14="http://schemas.microsoft.com/office/powerpoint/2010/main" val="522009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的优缺点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5D634166-0006-408E-89BB-17D1CC83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741783"/>
            <a:ext cx="10512687" cy="4616155"/>
          </a:xfrm>
        </p:spPr>
        <p:txBody>
          <a:bodyPr>
            <a:no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直到预测时才去找邻居，导致预测较慢，不适用于“在线学习”（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Online Learning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），即需要实时预测的场景。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另外，在高维空间中可能很难找到邻居，会遇到所谓“维度灾难”（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Curse of Dimensionality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），此时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算法的效果可能较差。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算法一般要求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n&gt;&gt;p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，即样本容量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须远大于特征向量的维度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对于“噪音变量”（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Noise Variable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）也不稳健。如果特征向量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包含对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毫无作用的噪音变量，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在计算观测值之间的欧氏距离时，也依然不加区别地对待这些变量，导致估计效率下降。</a:t>
            </a:r>
          </a:p>
        </p:txBody>
      </p:sp>
    </p:spTree>
    <p:extLst>
      <p:ext uri="{BB962C8B-B14F-4D97-AF65-F5344CB8AC3E}">
        <p14:creationId xmlns:p14="http://schemas.microsoft.com/office/powerpoint/2010/main" val="3961624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算法在经济学中的应用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9BA373FB-2851-4AB8-B024-70555C7B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1699"/>
            <a:ext cx="11016765" cy="5307623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文本情感分类，现在已经很少人使用，一般作为更高级算法的对比</a:t>
            </a:r>
          </a:p>
          <a:p>
            <a:endParaRPr lang="en-US" altLang="zh-CN" sz="2000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</p:txBody>
      </p:sp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503C46A9-0A7E-4DAC-857F-04BF217D2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91" y="2611569"/>
            <a:ext cx="8267770" cy="33489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AAA0B13-3C9B-CA19-9D7A-C3D4ABA96F04}"/>
              </a:ext>
            </a:extLst>
          </p:cNvPr>
          <p:cNvSpPr txBox="1"/>
          <p:nvPr/>
        </p:nvSpPr>
        <p:spPr>
          <a:xfrm>
            <a:off x="750743" y="6204049"/>
            <a:ext cx="1087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杨晓兰、沈翰彬、祝宇，《本地偏好、投资者情绪与股票收益率:来自网络论坛的经验证据》，《金融研究》，2016年第12期。</a:t>
            </a:r>
          </a:p>
        </p:txBody>
      </p:sp>
    </p:spTree>
    <p:extLst>
      <p:ext uri="{BB962C8B-B14F-4D97-AF65-F5344CB8AC3E}">
        <p14:creationId xmlns:p14="http://schemas.microsoft.com/office/powerpoint/2010/main" val="33486059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近邻回归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7FAB716-D431-41A6-8833-EBFC9D24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2" y="1701675"/>
            <a:ext cx="10644228" cy="4330825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假设响应变量 </a:t>
            </a:r>
            <a:r>
              <a:rPr lang="en-US" altLang="zh-CN" sz="2000" dirty="0"/>
              <a:t>y</a:t>
            </a:r>
            <a:r>
              <a:rPr lang="zh-CN" altLang="en-US" sz="2000" dirty="0"/>
              <a:t>连续，而</a:t>
            </a:r>
            <a:r>
              <a:rPr lang="en-US" altLang="zh-CN" sz="2000" dirty="0"/>
              <a:t>x</a:t>
            </a:r>
            <a:r>
              <a:rPr lang="zh-CN" altLang="en-US" sz="2000" dirty="0"/>
              <a:t>为</a:t>
            </a:r>
            <a:r>
              <a:rPr lang="en-US" altLang="zh-CN" sz="2000" dirty="0"/>
              <a:t>p</a:t>
            </a:r>
            <a:r>
              <a:rPr lang="zh-CN" altLang="en-US" sz="2000" dirty="0"/>
              <a:t>维特征向量。求均方误差最小化的函数为条件期望函数</a:t>
            </a:r>
            <a:r>
              <a:rPr lang="en-US" altLang="zh-CN" sz="2000" dirty="0"/>
              <a:t>E( y | x)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在实践中应如何估计</a:t>
            </a:r>
            <a:r>
              <a:rPr lang="en-US" altLang="zh-CN" sz="2000" dirty="0"/>
              <a:t>E( y | x)</a:t>
            </a:r>
            <a:r>
              <a:rPr lang="zh-CN" altLang="en-US" sz="2000" dirty="0"/>
              <a:t>？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如果对于任意给定</a:t>
            </a:r>
            <a:r>
              <a:rPr lang="en-US" altLang="zh-CN" sz="2000" dirty="0"/>
              <a:t>x</a:t>
            </a:r>
            <a:r>
              <a:rPr lang="zh-CN" altLang="en-US" sz="2000" dirty="0"/>
              <a:t>，均有很多不同的</a:t>
            </a:r>
            <a:r>
              <a:rPr lang="en-US" altLang="zh-CN" sz="2000" dirty="0"/>
              <a:t>y</a:t>
            </a:r>
            <a:r>
              <a:rPr lang="zh-CN" altLang="en-US" sz="2000" dirty="0"/>
              <a:t>观测值，则可对这些</a:t>
            </a:r>
            <a:r>
              <a:rPr lang="en-US" altLang="zh-CN" sz="2000" dirty="0"/>
              <a:t>y</a:t>
            </a:r>
            <a:r>
              <a:rPr lang="zh-CN" altLang="en-US" sz="2000" dirty="0"/>
              <a:t>值进行简单算术平均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1" y="4018867"/>
            <a:ext cx="4437667" cy="28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0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近邻回归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7FAB716-D431-41A6-8833-EBFC9D24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751940"/>
            <a:ext cx="10644187" cy="4852992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但现实数据大多比较稀疏，此时，给定</a:t>
            </a:r>
            <a:r>
              <a:rPr lang="en-US" altLang="zh-CN" sz="2000" dirty="0"/>
              <a:t>x</a:t>
            </a:r>
            <a:r>
              <a:rPr lang="zh-CN" altLang="en-US" sz="2000" dirty="0"/>
              <a:t>，可能只有很少的</a:t>
            </a:r>
            <a:r>
              <a:rPr lang="en-US" altLang="zh-CN" sz="2000" dirty="0"/>
              <a:t>y</a:t>
            </a:r>
            <a:r>
              <a:rPr lang="zh-CN" altLang="en-US" sz="2000" dirty="0"/>
              <a:t>观测值，甚至连一个</a:t>
            </a:r>
            <a:r>
              <a:rPr lang="en-US" altLang="zh-CN" sz="2000" dirty="0"/>
              <a:t>y</a:t>
            </a:r>
            <a:r>
              <a:rPr lang="zh-CN" altLang="en-US" sz="2000" dirty="0"/>
              <a:t>观测值也没有。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31" y="3027643"/>
            <a:ext cx="5056273" cy="35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7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近邻算法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79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近邻回归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7FAB716-D431-41A6-8833-EBFC9D24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728788"/>
            <a:ext cx="10644187" cy="4509201"/>
          </a:xfrm>
        </p:spPr>
        <p:txBody>
          <a:bodyPr>
            <a:normAutofit/>
          </a:bodyPr>
          <a:lstStyle/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一个解决方法是在特征空间中，考虑离</a:t>
            </a:r>
            <a:r>
              <a:rPr lang="en-US" altLang="zh-CN" sz="2000" dirty="0"/>
              <a:t>x</a:t>
            </a:r>
            <a:r>
              <a:rPr lang="zh-CN" altLang="en-US" sz="2000" dirty="0"/>
              <a:t>最近的</a:t>
            </a:r>
            <a:r>
              <a:rPr lang="en-US" altLang="zh-CN" sz="2000" dirty="0"/>
              <a:t>K</a:t>
            </a:r>
            <a:r>
              <a:rPr lang="zh-CN" altLang="en-US" sz="2000" dirty="0"/>
              <a:t>个邻居。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/>
              <a:t>K</a:t>
            </a:r>
            <a:r>
              <a:rPr lang="zh-CN" altLang="en-US" sz="2000" dirty="0"/>
              <a:t>近邻估计量以离</a:t>
            </a:r>
            <a:r>
              <a:rPr lang="en-US" altLang="zh-CN" sz="2000" dirty="0"/>
              <a:t>x</a:t>
            </a:r>
            <a:r>
              <a:rPr lang="zh-CN" altLang="en-US" sz="2000" dirty="0"/>
              <a:t>最近的</a:t>
            </a:r>
            <a:r>
              <a:rPr lang="en-US" altLang="zh-CN" sz="2000" dirty="0"/>
              <a:t>K</a:t>
            </a:r>
            <a:r>
              <a:rPr lang="zh-CN" altLang="en-US" sz="2000" dirty="0"/>
              <a:t>个邻居之</a:t>
            </a:r>
            <a:r>
              <a:rPr lang="en-US" altLang="zh-CN" sz="2000" dirty="0"/>
              <a:t>y</a:t>
            </a:r>
            <a:r>
              <a:rPr lang="zh-CN" altLang="en-US" sz="2000" dirty="0"/>
              <a:t>观测值的平均作为预测值：</a:t>
            </a: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90525" lvl="1" indent="-390525" latinLnBrk="1">
              <a:lnSpc>
                <a:spcPct val="125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dirty="0"/>
              <a:t>如果</a:t>
            </a:r>
            <a:r>
              <a:rPr lang="en-US" altLang="zh-CN" sz="2000" dirty="0"/>
              <a:t>K =1</a:t>
            </a:r>
            <a:r>
              <a:rPr lang="zh-CN" altLang="en-US" sz="2000" dirty="0"/>
              <a:t>，则为“最近邻法”，即以离</a:t>
            </a:r>
            <a:r>
              <a:rPr lang="en-US" altLang="zh-CN" sz="2000" dirty="0"/>
              <a:t>x</a:t>
            </a:r>
            <a:r>
              <a:rPr lang="zh-CN" altLang="en-US" sz="2000" dirty="0"/>
              <a:t>最近邻居的</a:t>
            </a:r>
            <a:r>
              <a:rPr lang="en-US" altLang="zh-CN" sz="2000" dirty="0"/>
              <a:t>y</a:t>
            </a:r>
            <a:r>
              <a:rPr lang="zh-CN" altLang="en-US" sz="2000" dirty="0"/>
              <a:t>作为预测值。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36" y="3073427"/>
            <a:ext cx="3456384" cy="12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线性回归的优势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AD1A28FF-4585-4A60-A463-7325417C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13" y="1728788"/>
            <a:ext cx="10689037" cy="4437196"/>
          </a:xfrm>
        </p:spPr>
        <p:txBody>
          <a:bodyPr>
            <a:normAutofit fontScale="70000" lnSpcReduction="20000"/>
          </a:bodyPr>
          <a:lstStyle/>
          <a:p>
            <a:pPr marL="342900" lvl="1" indent="-342900" defTabSz="1041400">
              <a:lnSpc>
                <a:spcPct val="145000"/>
              </a:lnSpc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世界不是非线性的，为何使用线性模型？ 总结起来，线性模型有以下优点：</a:t>
            </a:r>
            <a:endParaRPr lang="en-US" altLang="zh-CN" sz="29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200" dirty="0"/>
              <a:t>线性模型十分简单，且易于解释（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</a:t>
            </a:r>
            <a:r>
              <a:rPr lang="zh-CN" altLang="en-US" sz="2200" dirty="0"/>
              <a:t>）。在线性模型的假设下，每个变量</a:t>
            </a:r>
            <a:r>
              <a:rPr lang="en-US" altLang="zh-CN" sz="2200" i="1" dirty="0"/>
              <a:t>x</a:t>
            </a:r>
            <a:r>
              <a:rPr lang="zh-CN" altLang="en-US" sz="2200" dirty="0"/>
              <a:t>对于响应变量</a:t>
            </a:r>
            <a:r>
              <a:rPr lang="en-US" altLang="zh-CN" sz="2200" i="1" dirty="0"/>
              <a:t>y</a:t>
            </a:r>
            <a:r>
              <a:rPr lang="zh-CN" altLang="en-US" sz="2200" dirty="0"/>
              <a:t>的边际效应（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effect</a:t>
            </a:r>
            <a:r>
              <a:rPr lang="zh-CN" altLang="en-US" sz="2200" dirty="0"/>
              <a:t>）均为常数。</a:t>
            </a:r>
            <a:endParaRPr lang="en-US" altLang="zh-CN" sz="2200" dirty="0"/>
          </a:p>
          <a:p>
            <a:pPr>
              <a:lnSpc>
                <a:spcPct val="145000"/>
              </a:lnSpc>
              <a:spcBef>
                <a:spcPts val="0"/>
              </a:spcBef>
            </a:pP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200" dirty="0"/>
              <a:t>即使</a:t>
            </a:r>
            <a:r>
              <a:rPr lang="en-US" altLang="zh-CN" sz="2200" dirty="0"/>
              <a:t>f(x, β)</a:t>
            </a:r>
            <a:r>
              <a:rPr lang="zh-CN" altLang="en-US" sz="2200" dirty="0"/>
              <a:t>为非线性函数，在足够小的局部，一般也可用线性函数来近似：一阶泰勒展开</a:t>
            </a: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200" dirty="0"/>
              <a:t>线性模型虽然简单，但可作为复杂模型的组成部分。因此，从线性模型入手，有助于理解机器学习的思想与方法。</a:t>
            </a: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lvl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200" dirty="0"/>
              <a:t>有些现象本身就是近似于线性的。</a:t>
            </a:r>
            <a:endParaRPr lang="en-US" altLang="zh-CN" sz="2200" dirty="0"/>
          </a:p>
          <a:p>
            <a:pPr lvl="1">
              <a:lnSpc>
                <a:spcPct val="120000"/>
              </a:lnSpc>
            </a:pPr>
            <a:endParaRPr lang="en-US" altLang="zh-CN" sz="2600" dirty="0"/>
          </a:p>
          <a:p>
            <a:pPr marL="342900" lvl="1" indent="-342900" defTabSz="1041400">
              <a:lnSpc>
                <a:spcPct val="145000"/>
              </a:lnSpc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那么线性模型预测性能如何呢？</a:t>
            </a:r>
          </a:p>
          <a:p>
            <a:pPr>
              <a:lnSpc>
                <a:spcPct val="120000"/>
              </a:lnSpc>
            </a:pPr>
            <a:endParaRPr lang="zh-CN" altLang="en-US" sz="3700" dirty="0"/>
          </a:p>
        </p:txBody>
      </p:sp>
    </p:spTree>
    <p:extLst>
      <p:ext uri="{BB962C8B-B14F-4D97-AF65-F5344CB8AC3E}">
        <p14:creationId xmlns:p14="http://schemas.microsoft.com/office/powerpoint/2010/main" val="1722847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95275" y="180975"/>
            <a:ext cx="8024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主要内容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D96BE1D3-C77A-48F4-9C25-19C6BE166E22}" type="slidenum">
              <a:rPr lang="zh-CN" altLang="en-US" smtClean="0"/>
              <a:pPr defTabSz="1042988"/>
              <a:t>80</a:t>
            </a:fld>
            <a:endParaRPr lang="zh-CN" altLang="en-US"/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94830" y="1053629"/>
            <a:ext cx="9288645" cy="4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决策树算法</a:t>
            </a:r>
          </a:p>
        </p:txBody>
      </p:sp>
    </p:spTree>
    <p:extLst>
      <p:ext uri="{BB962C8B-B14F-4D97-AF65-F5344CB8AC3E}">
        <p14:creationId xmlns:p14="http://schemas.microsoft.com/office/powerpoint/2010/main" val="4145185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从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KNN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算法到决策树算法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3E8218B-238A-4054-9714-E2AD9B50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26" y="1800793"/>
            <a:ext cx="10572224" cy="414917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算法是一种简便的非参数方法，但对于噪音变量并不稳健。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根本原因在于，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KNN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在寻找邻居时，并未考虑响应变量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的信息。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决策树（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Decision Tree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）本质上也是一种近邻方法，可视为“自适应近邻法”（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Adaptive Nearest Neighbor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）。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由于决策树在进行节点分裂时考虑了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的信息，故更有“智慧”，不受噪音变量的影响，且适用于高维数据。</a:t>
            </a:r>
          </a:p>
        </p:txBody>
      </p:sp>
    </p:spTree>
    <p:extLst>
      <p:ext uri="{BB962C8B-B14F-4D97-AF65-F5344CB8AC3E}">
        <p14:creationId xmlns:p14="http://schemas.microsoft.com/office/powerpoint/2010/main" val="163831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决策树示例：判断是否癌症确诊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BB9C541-F9DE-3F64-0C6C-559738440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91" y="1889125"/>
            <a:ext cx="8279878" cy="41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274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7EAE9-C6B1-6FD1-C7DF-363DF802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>
            <a:extLst>
              <a:ext uri="{FF2B5EF4-FFF2-40B4-BE49-F238E27FC236}">
                <a16:creationId xmlns:a16="http://schemas.microsoft.com/office/drawing/2014/main" id="{EB31056E-5D21-94EC-9F45-CFAE4622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BAF5829-DEB7-1F47-00A1-03947188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>
            <a:extLst>
              <a:ext uri="{FF2B5EF4-FFF2-40B4-BE49-F238E27FC236}">
                <a16:creationId xmlns:a16="http://schemas.microsoft.com/office/drawing/2014/main" id="{B34A9E37-111C-573B-80D2-7B2F5212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>
            <a:extLst>
              <a:ext uri="{FF2B5EF4-FFF2-40B4-BE49-F238E27FC236}">
                <a16:creationId xmlns:a16="http://schemas.microsoft.com/office/drawing/2014/main" id="{80DC9564-FBA3-49E9-54FF-B19EBAFBD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83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F26688-A4D2-9375-4F07-C8699143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决策树示例：判断是否癌症确诊</a:t>
            </a: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B09693A3-39F6-8D0D-84AD-C0D606E61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B09693A3-39F6-8D0D-84AD-C0D606E61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0DDBEB08-B155-6FA4-CB01-EF9ED74367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0DDBEB08-B155-6FA4-CB01-EF9ED74367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89FC69F3-B284-DB3C-D689-F4881CC5C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2" y="2015786"/>
            <a:ext cx="5609824" cy="38563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2B9FF9-35E1-80B9-664B-16F6A8AA9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36" y="1267947"/>
            <a:ext cx="4116271" cy="53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47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决策树的结构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4">
            <a:extLst>
              <a:ext uri="{FF2B5EF4-FFF2-40B4-BE49-F238E27FC236}">
                <a16:creationId xmlns:a16="http://schemas.microsoft.com/office/drawing/2014/main" id="{3736A1BA-E7EB-4FDB-81F1-8AF56786D26C}"/>
              </a:ext>
            </a:extLst>
          </p:cNvPr>
          <p:cNvGrpSpPr>
            <a:grpSpLocks/>
          </p:cNvGrpSpPr>
          <p:nvPr/>
        </p:nvGrpSpPr>
        <p:grpSpPr bwMode="auto">
          <a:xfrm>
            <a:off x="663858" y="2153431"/>
            <a:ext cx="3647848" cy="4372848"/>
            <a:chOff x="0" y="0"/>
            <a:chExt cx="3600" cy="3600"/>
          </a:xfrm>
        </p:grpSpPr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B349AD10-AB97-4665-AA57-384BF309F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00" cy="3600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8380F00D-72F6-45E7-8ECC-6EBB0F824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80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55" name="Line 6">
              <a:extLst>
                <a:ext uri="{FF2B5EF4-FFF2-40B4-BE49-F238E27FC236}">
                  <a16:creationId xmlns:a16="http://schemas.microsoft.com/office/drawing/2014/main" id="{B160C7AC-86EE-42D5-9115-E671B92EB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0" y="360"/>
              <a:ext cx="36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56" name="Line 7">
              <a:extLst>
                <a:ext uri="{FF2B5EF4-FFF2-40B4-BE49-F238E27FC236}">
                  <a16:creationId xmlns:a16="http://schemas.microsoft.com/office/drawing/2014/main" id="{834B95D4-4313-4DDE-A9AD-A36D41405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60"/>
              <a:ext cx="36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2C2712D9-1BA5-40CC-8226-54B17D00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720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58" name="Line 9">
              <a:extLst>
                <a:ext uri="{FF2B5EF4-FFF2-40B4-BE49-F238E27FC236}">
                  <a16:creationId xmlns:a16="http://schemas.microsoft.com/office/drawing/2014/main" id="{3C5F7D1D-F809-4909-B10D-C4D1BC3D3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" y="900"/>
              <a:ext cx="36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59" name="Line 10">
              <a:extLst>
                <a:ext uri="{FF2B5EF4-FFF2-40B4-BE49-F238E27FC236}">
                  <a16:creationId xmlns:a16="http://schemas.microsoft.com/office/drawing/2014/main" id="{87D612FD-3F88-480B-A49C-5EB0DC4B1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900"/>
              <a:ext cx="18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5E620EA1-6640-41C9-ACA3-4FFB9C1D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720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172EA5B1-7F6B-4D3B-A127-B330FB3DA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900"/>
              <a:ext cx="180" cy="36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62" name="Line 13">
              <a:extLst>
                <a:ext uri="{FF2B5EF4-FFF2-40B4-BE49-F238E27FC236}">
                  <a16:creationId xmlns:a16="http://schemas.microsoft.com/office/drawing/2014/main" id="{977AEFE2-DC33-43CB-832C-FF782F3B7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900"/>
              <a:ext cx="207" cy="342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6B79E233-CE97-4B71-B544-E2AF744A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1260"/>
              <a:ext cx="319" cy="25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009EE44F-F9B0-4EE0-96A8-248B7622B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1260"/>
              <a:ext cx="360" cy="301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35FEE207-31BA-4AF2-A955-32F8A47E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260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66" name="Line 17">
              <a:extLst>
                <a:ext uri="{FF2B5EF4-FFF2-40B4-BE49-F238E27FC236}">
                  <a16:creationId xmlns:a16="http://schemas.microsoft.com/office/drawing/2014/main" id="{5365001D-C72D-4913-8BFF-8C44BAF48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0" y="1440"/>
              <a:ext cx="360" cy="54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67" name="Line 18">
              <a:extLst>
                <a:ext uri="{FF2B5EF4-FFF2-40B4-BE49-F238E27FC236}">
                  <a16:creationId xmlns:a16="http://schemas.microsoft.com/office/drawing/2014/main" id="{FDA93F68-96AB-49D4-810E-F5FC10BA3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440"/>
              <a:ext cx="360" cy="54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68" name="Rectangle 19">
              <a:extLst>
                <a:ext uri="{FF2B5EF4-FFF2-40B4-BE49-F238E27FC236}">
                  <a16:creationId xmlns:a16="http://schemas.microsoft.com/office/drawing/2014/main" id="{27AC8AC7-A75E-458A-A44A-4C6AC116C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980"/>
              <a:ext cx="375" cy="30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69" name="Oval 20">
              <a:extLst>
                <a:ext uri="{FF2B5EF4-FFF2-40B4-BE49-F238E27FC236}">
                  <a16:creationId xmlns:a16="http://schemas.microsoft.com/office/drawing/2014/main" id="{122088AC-5D83-40B3-9E67-17891CAC5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2016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70" name="Oval 21">
              <a:extLst>
                <a:ext uri="{FF2B5EF4-FFF2-40B4-BE49-F238E27FC236}">
                  <a16:creationId xmlns:a16="http://schemas.microsoft.com/office/drawing/2014/main" id="{39111C19-3D9F-4CA7-BF53-29C45BF023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67" y="1260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8BA87553-691C-42C8-B11F-19C8CC1CE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" y="1440"/>
              <a:ext cx="438" cy="592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2" name="Line 23">
              <a:extLst>
                <a:ext uri="{FF2B5EF4-FFF2-40B4-BE49-F238E27FC236}">
                  <a16:creationId xmlns:a16="http://schemas.microsoft.com/office/drawing/2014/main" id="{BC23F0C4-43B2-4B17-AE9A-DE6E8D98B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1440"/>
              <a:ext cx="174" cy="592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3" name="Rectangle 24">
              <a:extLst>
                <a:ext uri="{FF2B5EF4-FFF2-40B4-BE49-F238E27FC236}">
                  <a16:creationId xmlns:a16="http://schemas.microsoft.com/office/drawing/2014/main" id="{AF3D7785-0F03-4EA4-A5C0-E82CABF37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045"/>
              <a:ext cx="345" cy="252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74" name="Oval 25">
              <a:extLst>
                <a:ext uri="{FF2B5EF4-FFF2-40B4-BE49-F238E27FC236}">
                  <a16:creationId xmlns:a16="http://schemas.microsoft.com/office/drawing/2014/main" id="{4C76B0C9-BD0C-4E49-AB3F-95A23D97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2063"/>
              <a:ext cx="180" cy="18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75" name="Line 26">
              <a:extLst>
                <a:ext uri="{FF2B5EF4-FFF2-40B4-BE49-F238E27FC236}">
                  <a16:creationId xmlns:a16="http://schemas.microsoft.com/office/drawing/2014/main" id="{6BDC6F89-A219-4965-8D2A-A92616EEB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0" y="2340"/>
              <a:ext cx="360" cy="54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6" name="Line 27">
              <a:extLst>
                <a:ext uri="{FF2B5EF4-FFF2-40B4-BE49-F238E27FC236}">
                  <a16:creationId xmlns:a16="http://schemas.microsoft.com/office/drawing/2014/main" id="{7D1AA175-36BA-4538-943F-2D0E98430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340"/>
              <a:ext cx="180" cy="54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7" name="Line 28">
              <a:extLst>
                <a:ext uri="{FF2B5EF4-FFF2-40B4-BE49-F238E27FC236}">
                  <a16:creationId xmlns:a16="http://schemas.microsoft.com/office/drawing/2014/main" id="{137C8807-2BF1-4831-89D0-D7494215C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171"/>
              <a:ext cx="360" cy="72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8" name="Line 29">
              <a:extLst>
                <a:ext uri="{FF2B5EF4-FFF2-40B4-BE49-F238E27FC236}">
                  <a16:creationId xmlns:a16="http://schemas.microsoft.com/office/drawing/2014/main" id="{584772B3-E0BD-4D95-AAAC-FE61F101E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171"/>
              <a:ext cx="360" cy="720"/>
            </a:xfrm>
            <a:prstGeom prst="line">
              <a:avLst/>
            </a:pr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79" name="Rectangle 30">
              <a:extLst>
                <a:ext uri="{FF2B5EF4-FFF2-40B4-BE49-F238E27FC236}">
                  <a16:creationId xmlns:a16="http://schemas.microsoft.com/office/drawing/2014/main" id="{B44C03A8-5E40-4ACC-8858-65F1237DC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2880"/>
              <a:ext cx="360" cy="30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81C1C180-B5EA-4F79-AC9A-8536DE75D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80"/>
              <a:ext cx="360" cy="30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4C9E89F7-FBF5-404E-997D-B3A6AD3E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880"/>
              <a:ext cx="360" cy="30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F01CE0AB-51A0-4FE7-A4E6-D4DC77984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400" cy="33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TW" altLang="en-US" sz="1985"/>
            </a:p>
          </p:txBody>
        </p:sp>
      </p:grpSp>
      <p:sp>
        <p:nvSpPr>
          <p:cNvPr id="83" name="Oval 34">
            <a:extLst>
              <a:ext uri="{FF2B5EF4-FFF2-40B4-BE49-F238E27FC236}">
                <a16:creationId xmlns:a16="http://schemas.microsoft.com/office/drawing/2014/main" id="{985068B6-E5D3-4C14-8805-D099CC5E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474" y="2469394"/>
            <a:ext cx="556593" cy="5548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1985"/>
          </a:p>
        </p:txBody>
      </p:sp>
      <p:sp>
        <p:nvSpPr>
          <p:cNvPr id="84" name="Oval 35">
            <a:extLst>
              <a:ext uri="{FF2B5EF4-FFF2-40B4-BE49-F238E27FC236}">
                <a16:creationId xmlns:a16="http://schemas.microsoft.com/office/drawing/2014/main" id="{BD616B8B-9117-4BAB-B422-1363022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001" y="2154423"/>
            <a:ext cx="780395" cy="534333"/>
          </a:xfrm>
          <a:prstGeom prst="ellipse">
            <a:avLst/>
          </a:prstGeom>
          <a:noFill/>
          <a:ln w="952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1985"/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3033D28E-DFBC-48DE-B0C1-93EE5982C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031" y="2457101"/>
            <a:ext cx="2502369" cy="11118"/>
          </a:xfrm>
          <a:prstGeom prst="line">
            <a:avLst/>
          </a:prstGeom>
          <a:noFill/>
          <a:ln w="9525" cmpd="sng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315"/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B4DC6106-D607-4908-A46D-A7EF5A87B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568" y="2149612"/>
            <a:ext cx="5317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400" dirty="0">
                <a:latin typeface="宋体" panose="02010600030101010101" pitchFamily="2" charset="-122"/>
              </a:rPr>
              <a:t>根部节点</a:t>
            </a:r>
            <a:r>
              <a:rPr lang="en-US" altLang="zh-CN" sz="2400" dirty="0">
                <a:latin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node</a:t>
            </a:r>
            <a:r>
              <a:rPr lang="en-US" altLang="zh-CN" sz="2400" dirty="0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87" name="Rectangle 38">
            <a:extLst>
              <a:ext uri="{FF2B5EF4-FFF2-40B4-BE49-F238E27FC236}">
                <a16:creationId xmlns:a16="http://schemas.microsoft.com/office/drawing/2014/main" id="{B6D85C50-E788-4789-A394-12762E65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500" y="2924656"/>
            <a:ext cx="1747330" cy="384976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1985"/>
          </a:p>
        </p:txBody>
      </p:sp>
      <p:sp>
        <p:nvSpPr>
          <p:cNvPr id="88" name="Line 39">
            <a:extLst>
              <a:ext uri="{FF2B5EF4-FFF2-40B4-BE49-F238E27FC236}">
                <a16:creationId xmlns:a16="http://schemas.microsoft.com/office/drawing/2014/main" id="{B166FA07-B15B-459A-B539-8215D1C69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270" y="3163179"/>
            <a:ext cx="2023398" cy="8040"/>
          </a:xfrm>
          <a:prstGeom prst="line">
            <a:avLst/>
          </a:prstGeom>
          <a:noFill/>
          <a:ln w="9525" cmpd="sng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315"/>
          </a:p>
        </p:txBody>
      </p:sp>
      <p:sp>
        <p:nvSpPr>
          <p:cNvPr id="89" name="Text Box 40">
            <a:extLst>
              <a:ext uri="{FF2B5EF4-FFF2-40B4-BE49-F238E27FC236}">
                <a16:creationId xmlns:a16="http://schemas.microsoft.com/office/drawing/2014/main" id="{DD0FE009-20AC-45A0-8A7B-EF516C8FE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418" y="2826397"/>
            <a:ext cx="5875731" cy="9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非叶子</a:t>
            </a:r>
            <a:r>
              <a:rPr lang="zh-TW" altLang="en-US" sz="2400" dirty="0">
                <a:latin typeface="宋体" panose="02010600030101010101" pitchFamily="2" charset="-122"/>
              </a:rPr>
              <a:t>节点</a:t>
            </a:r>
            <a:r>
              <a:rPr lang="en-US" altLang="zh-CN" sz="2400" dirty="0">
                <a:latin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</a:t>
            </a:r>
            <a:r>
              <a:rPr lang="en-US" altLang="zh-CN" sz="2400" dirty="0">
                <a:latin typeface="宋体" panose="02010600030101010101" pitchFamily="2" charset="-122"/>
              </a:rPr>
              <a:t>)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205" dirty="0">
                <a:latin typeface="宋体" panose="02010600030101010101" pitchFamily="2" charset="-122"/>
              </a:rPr>
              <a:t>(</a:t>
            </a:r>
            <a:r>
              <a:rPr lang="zh-TW" altLang="en-US" sz="2205" dirty="0">
                <a:latin typeface="宋体" panose="02010600030101010101" pitchFamily="2" charset="-122"/>
              </a:rPr>
              <a:t>代表测试的条件</a:t>
            </a:r>
            <a:r>
              <a:rPr lang="zh-CN" altLang="en-US" sz="2205" dirty="0">
                <a:latin typeface="宋体" panose="02010600030101010101" pitchFamily="2" charset="-122"/>
              </a:rPr>
              <a:t>，对</a:t>
            </a:r>
            <a:r>
              <a:rPr lang="zh-CN" altLang="en-US" sz="2205" dirty="0"/>
              <a:t>数据属性的测试</a:t>
            </a:r>
            <a:r>
              <a:rPr lang="en-US" altLang="zh-CN" sz="2205" dirty="0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5CC748AB-8386-4224-9901-ECCEA231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690" y="4889073"/>
            <a:ext cx="5875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400" dirty="0">
                <a:latin typeface="宋体" panose="02010600030101010101" pitchFamily="2" charset="-122"/>
              </a:rPr>
              <a:t>分支</a:t>
            </a:r>
            <a:r>
              <a:rPr lang="en-US" altLang="zh-CN" sz="2400" dirty="0">
                <a:latin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altLang="zh-CN" sz="2400" dirty="0">
                <a:latin typeface="宋体" panose="02010600030101010101" pitchFamily="2" charset="-122"/>
              </a:rPr>
              <a:t>)</a:t>
            </a:r>
            <a:r>
              <a:rPr lang="en-US" altLang="zh-CN" sz="2205" dirty="0">
                <a:latin typeface="宋体" panose="02010600030101010101" pitchFamily="2" charset="-122"/>
              </a:rPr>
              <a:t>(</a:t>
            </a:r>
            <a:r>
              <a:rPr lang="zh-TW" altLang="en-US" sz="2205" dirty="0">
                <a:latin typeface="宋体" panose="02010600030101010101" pitchFamily="2" charset="-122"/>
              </a:rPr>
              <a:t>代表测试的结果</a:t>
            </a:r>
            <a:r>
              <a:rPr lang="en-US" altLang="zh-CN" sz="2205" dirty="0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91" name="Rectangle 42">
            <a:extLst>
              <a:ext uri="{FF2B5EF4-FFF2-40B4-BE49-F238E27FC236}">
                <a16:creationId xmlns:a16="http://schemas.microsoft.com/office/drawing/2014/main" id="{515817D4-3154-4B58-A86B-1AF139E3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60" y="5096054"/>
            <a:ext cx="1032672" cy="302105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1985"/>
          </a:p>
        </p:txBody>
      </p:sp>
      <p:sp>
        <p:nvSpPr>
          <p:cNvPr id="92" name="Line 43">
            <a:extLst>
              <a:ext uri="{FF2B5EF4-FFF2-40B4-BE49-F238E27FC236}">
                <a16:creationId xmlns:a16="http://schemas.microsoft.com/office/drawing/2014/main" id="{0EB696A5-7875-4AB1-B275-FF1E99096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793" y="5201336"/>
            <a:ext cx="1057874" cy="1"/>
          </a:xfrm>
          <a:prstGeom prst="line">
            <a:avLst/>
          </a:prstGeom>
          <a:noFill/>
          <a:ln w="9525" cmpd="sng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315"/>
          </a:p>
        </p:txBody>
      </p:sp>
      <p:sp>
        <p:nvSpPr>
          <p:cNvPr id="93" name="Rectangle 44">
            <a:extLst>
              <a:ext uri="{FF2B5EF4-FFF2-40B4-BE49-F238E27FC236}">
                <a16:creationId xmlns:a16="http://schemas.microsoft.com/office/drawing/2014/main" id="{08B92EFA-6D2D-4273-8E01-C2442B46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022" y="5545244"/>
            <a:ext cx="2978661" cy="585399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1985"/>
          </a:p>
        </p:txBody>
      </p:sp>
      <p:sp>
        <p:nvSpPr>
          <p:cNvPr id="94" name="Line 46">
            <a:extLst>
              <a:ext uri="{FF2B5EF4-FFF2-40B4-BE49-F238E27FC236}">
                <a16:creationId xmlns:a16="http://schemas.microsoft.com/office/drawing/2014/main" id="{3266B739-EA09-4A8D-BD8F-5C1B0A20E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452" y="6138393"/>
            <a:ext cx="1670468" cy="530297"/>
          </a:xfrm>
          <a:prstGeom prst="line">
            <a:avLst/>
          </a:prstGeom>
          <a:noFill/>
          <a:ln w="9525" cmpd="sng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315"/>
          </a:p>
        </p:txBody>
      </p:sp>
      <p:sp>
        <p:nvSpPr>
          <p:cNvPr id="95" name="Text Box 47">
            <a:extLst>
              <a:ext uri="{FF2B5EF4-FFF2-40B4-BE49-F238E27FC236}">
                <a16:creationId xmlns:a16="http://schemas.microsoft.com/office/drawing/2014/main" id="{3E5547FB-E4D5-4350-86B9-2200C17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27164"/>
            <a:ext cx="5875731" cy="9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400" dirty="0">
                <a:latin typeface="宋体" panose="02010600030101010101" pitchFamily="2" charset="-122"/>
              </a:rPr>
              <a:t>叶节点</a:t>
            </a:r>
            <a:r>
              <a:rPr lang="en-US" altLang="zh-CN" sz="2400" dirty="0">
                <a:latin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</a:t>
            </a:r>
            <a:r>
              <a:rPr lang="en-US" altLang="zh-CN" sz="2400" dirty="0">
                <a:latin typeface="宋体" panose="02010600030101010101" pitchFamily="2" charset="-122"/>
              </a:rPr>
              <a:t>)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zh-CN" sz="2205" dirty="0">
                <a:latin typeface="宋体" panose="02010600030101010101" pitchFamily="2" charset="-122"/>
              </a:rPr>
              <a:t>(</a:t>
            </a:r>
            <a:r>
              <a:rPr lang="zh-CN" altLang="en-US" sz="2205" dirty="0">
                <a:latin typeface="宋体" panose="02010600030101010101" pitchFamily="2" charset="-122"/>
              </a:rPr>
              <a:t>代表分类后所获得</a:t>
            </a:r>
            <a:r>
              <a:rPr lang="zh-TW" altLang="en-US" sz="2205" dirty="0">
                <a:latin typeface="宋体" panose="02010600030101010101" pitchFamily="2" charset="-122"/>
              </a:rPr>
              <a:t>的分类标记</a:t>
            </a:r>
            <a:r>
              <a:rPr lang="en-US" altLang="zh-CN" sz="2205" dirty="0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96" name="矩形 95"/>
          <p:cNvSpPr/>
          <p:nvPr/>
        </p:nvSpPr>
        <p:spPr>
          <a:xfrm>
            <a:off x="550821" y="1619559"/>
            <a:ext cx="4169731" cy="443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>
                <a:latin typeface="+mn-lt"/>
                <a:ea typeface="+mn-ea"/>
              </a:rPr>
              <a:t>树的结构：节点和边两种元素。</a:t>
            </a:r>
            <a:endParaRPr lang="en-US" altLang="zh-CN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3815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决策树的构建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431C0AB-1902-486C-A6A8-4553FC1F5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21" y="1820751"/>
            <a:ext cx="10008695" cy="396886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如何构建一棵决策树呢？决策树的构建是数据逐步分裂的过程，构建的步骤如下</a:t>
            </a:r>
            <a:r>
              <a:rPr lang="en-US" altLang="zh-CN" sz="2000" dirty="0"/>
              <a:t>:</a:t>
            </a:r>
          </a:p>
          <a:p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步骤</a:t>
            </a:r>
            <a:r>
              <a:rPr lang="en-US" altLang="zh-CN" sz="2000" dirty="0"/>
              <a:t>1</a:t>
            </a:r>
            <a:r>
              <a:rPr lang="zh-CN" altLang="en-US" sz="2000" dirty="0"/>
              <a:t>：将所有的数据看成是一个节点，进入步骤</a:t>
            </a:r>
            <a:r>
              <a:rPr lang="en-US" altLang="zh-CN" sz="2000" dirty="0"/>
              <a:t>2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步骤</a:t>
            </a:r>
            <a:r>
              <a:rPr lang="en-US" altLang="zh-CN" sz="2000" dirty="0"/>
              <a:t>2</a:t>
            </a:r>
            <a:r>
              <a:rPr lang="zh-CN" altLang="en-US" sz="2000" dirty="0"/>
              <a:t>：从所有的数据特征中挑选一个数据特征对节点进行分割，进入步骤</a:t>
            </a:r>
            <a:r>
              <a:rPr lang="en-US" altLang="zh-CN" sz="2000" dirty="0"/>
              <a:t>3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步骤</a:t>
            </a:r>
            <a:r>
              <a:rPr lang="en-US" altLang="zh-CN" sz="2000" dirty="0"/>
              <a:t>3</a:t>
            </a:r>
            <a:r>
              <a:rPr lang="zh-CN" altLang="en-US" sz="2000" dirty="0"/>
              <a:t>：生成若干子节点，对每一个孩子节点进行判断，如果满足停止分裂的条件，进入步骤</a:t>
            </a:r>
            <a:r>
              <a:rPr lang="en-US" altLang="zh-CN" sz="2000" dirty="0"/>
              <a:t>4</a:t>
            </a:r>
            <a:r>
              <a:rPr lang="zh-CN" altLang="en-US" sz="2000" dirty="0"/>
              <a:t>；否则，进入步骤</a:t>
            </a:r>
            <a:r>
              <a:rPr lang="en-US" altLang="zh-CN" sz="2000" dirty="0"/>
              <a:t>2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步骤</a:t>
            </a:r>
            <a:r>
              <a:rPr lang="en-US" altLang="zh-CN" sz="2000" dirty="0"/>
              <a:t>4</a:t>
            </a:r>
            <a:r>
              <a:rPr lang="zh-CN" altLang="en-US" sz="2000" dirty="0"/>
              <a:t>：设置该节点是叶子节点，其输出的结果为该节点数量占比最大的类别。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71709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决策树生成过程的关键问题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BB380C4-2B65-4CEB-947D-F27A8B30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30" y="2061699"/>
            <a:ext cx="10240861" cy="3321614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如何进行特征选择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数据如何分割（离散化）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zh-CN" altLang="en-US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什么时候停止分裂</a:t>
            </a:r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09324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特征选择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3230261-E7FC-4EA1-9DFE-7368C0AE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58074"/>
            <a:ext cx="10512688" cy="4295880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决策树采用贪婪思想进行分裂，即选择可以得到最优分裂结果的属性进行分裂。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那么怎样才算是最优的分裂结果？最理想的情况当然是能找到一个属性刚好能够将不同类别分开，但是大多数情况下分裂很难一步到位，我们希望每一次分裂之后子节点的数据尽量“纯”，以下图为例：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3" y="3928910"/>
            <a:ext cx="6382364" cy="22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90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特征选择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A99F3476-C93F-4DCA-8D4B-E54D012B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70" y="1737154"/>
            <a:ext cx="10690880" cy="4860860"/>
          </a:xfrm>
        </p:spPr>
        <p:txBody>
          <a:bodyPr>
            <a:normAutofit/>
          </a:bodyPr>
          <a:lstStyle/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从上图中可以明显看出，右侧属性</a:t>
            </a:r>
            <a:r>
              <a:rPr lang="en-US" altLang="zh-CN" sz="2000" dirty="0"/>
              <a:t>2</a:t>
            </a:r>
            <a:r>
              <a:rPr lang="zh-CN" altLang="en-US" sz="2000" dirty="0"/>
              <a:t>分裂后的子节点比属性</a:t>
            </a:r>
            <a:r>
              <a:rPr lang="en-US" altLang="zh-CN" sz="2000" dirty="0"/>
              <a:t>1</a:t>
            </a:r>
            <a:r>
              <a:rPr lang="zh-CN" altLang="en-US" sz="2000" dirty="0"/>
              <a:t>分裂后的子节点更纯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属性</a:t>
            </a:r>
            <a:r>
              <a:rPr lang="en-US" altLang="zh-CN" sz="2000" dirty="0"/>
              <a:t>1</a:t>
            </a:r>
            <a:r>
              <a:rPr lang="zh-CN" altLang="en-US" sz="2000" dirty="0"/>
              <a:t>分裂后每个节点的两类的数量还是相同，跟根节点的分类结果相比完全没有提高；数量相差比较大，可以很大概率认为第一个子按照属性</a:t>
            </a:r>
            <a:r>
              <a:rPr lang="en-US" altLang="zh-CN" sz="2000" dirty="0"/>
              <a:t>2</a:t>
            </a:r>
            <a:r>
              <a:rPr lang="zh-CN" altLang="en-US" sz="2000" dirty="0"/>
              <a:t>分裂后每个节点各类的节点的输出结果为类</a:t>
            </a:r>
            <a:r>
              <a:rPr lang="en-US" altLang="zh-CN" sz="2000" dirty="0"/>
              <a:t>1</a:t>
            </a:r>
            <a:r>
              <a:rPr lang="zh-CN" altLang="en-US" sz="2000" dirty="0"/>
              <a:t>，第</a:t>
            </a:r>
            <a:r>
              <a:rPr lang="en-US" altLang="zh-CN" sz="2000" dirty="0"/>
              <a:t>2</a:t>
            </a:r>
            <a:r>
              <a:rPr lang="zh-CN" altLang="en-US" sz="2000" dirty="0"/>
              <a:t>个子节点的输出结果为</a:t>
            </a:r>
            <a:r>
              <a:rPr lang="en-US" altLang="zh-CN" sz="2000" dirty="0"/>
              <a:t>2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特征选择在于选取对训练数据具有分类能力的特征。这样可以提高决策树学习的效率。如果利用一个特征进行分类的结果与随机分类的结果没有很大差别，则称这个特征是没有分类能力的。</a:t>
            </a: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en-US" altLang="zh-CN" sz="2000" dirty="0"/>
          </a:p>
          <a:p>
            <a:pPr marL="390525" lvl="1" indent="-390525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zh-CN" altLang="en-US" sz="2000" dirty="0"/>
              <a:t>通常特征选择的准则是</a:t>
            </a:r>
            <a:r>
              <a:rPr lang="zh-CN" altLang="en-US" sz="2000" b="1" dirty="0"/>
              <a:t>信息增益</a:t>
            </a:r>
            <a:r>
              <a:rPr lang="zh-CN" altLang="en-US" sz="2000" dirty="0"/>
              <a:t>或</a:t>
            </a:r>
            <a:r>
              <a:rPr lang="zh-CN" altLang="en-US" sz="2000" b="1" dirty="0"/>
              <a:t>信息增益率</a:t>
            </a:r>
          </a:p>
        </p:txBody>
      </p:sp>
    </p:spTree>
    <p:extLst>
      <p:ext uri="{BB962C8B-B14F-4D97-AF65-F5344CB8AC3E}">
        <p14:creationId xmlns:p14="http://schemas.microsoft.com/office/powerpoint/2010/main" val="13563759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89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670" y="1547241"/>
                <a:ext cx="10660380" cy="4728147"/>
              </a:xfrm>
            </p:spPr>
            <p:txBody>
              <a:bodyPr>
                <a:normAutofit/>
              </a:bodyPr>
              <a:lstStyle/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altLang="zh-CN" sz="2000" dirty="0"/>
                  <a:t>Shannon 1948</a:t>
                </a:r>
                <a:r>
                  <a:rPr lang="zh-CN" altLang="en-US" sz="2000" dirty="0"/>
                  <a:t>年提出的信息论理论：</a:t>
                </a: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熵（</a:t>
                </a:r>
                <a:r>
                  <a:rPr lang="en-US" altLang="zh-CN" sz="2000" dirty="0"/>
                  <a:t>entropy</a:t>
                </a:r>
                <a:r>
                  <a:rPr lang="zh-CN" altLang="en-US" sz="2000" dirty="0"/>
                  <a:t>）：信息量大小的度量，即表示随机变量不确定性的度量。</a:t>
                </a:r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熵的通俗解释：事件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的信息量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可如下度量：</a:t>
                </a: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altLang="zh-CN" sz="2000" dirty="0"/>
                  <a:t>              </a:t>
                </a:r>
                <a:r>
                  <a:rPr lang="zh-CN" altLang="en-US" sz="2000" dirty="0"/>
                  <a:t>其中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表示事件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发生的概率。</a:t>
                </a: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假设有</a:t>
                </a:r>
                <a:r>
                  <a:rPr lang="en-US" altLang="zh-CN" sz="2000" dirty="0"/>
                  <a:t>n</a:t>
                </a:r>
                <a:r>
                  <a:rPr lang="zh-CN" altLang="en-US" sz="2000" dirty="0"/>
                  <a:t>个互不相容的事件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，它们中有且仅有一个发生，则其平均的信息量（熵）可如下度量：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670" y="1547241"/>
                <a:ext cx="10660380" cy="4728147"/>
              </a:xfrm>
              <a:blipFill>
                <a:blip r:embed="rId7"/>
                <a:stretch>
                  <a:fillRect l="-515" t="-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29364" y="5694090"/>
          <a:ext cx="613473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2933700" imgH="444500" progId="Equation.3">
                  <p:embed/>
                </p:oleObj>
              </mc:Choice>
              <mc:Fallback>
                <p:oleObj name="公式" r:id="rId8" imgW="2933700" imgH="4445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364" y="5694090"/>
                        <a:ext cx="613473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29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线性回归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泰勒级数展开复习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7">
                <a:extLst>
                  <a:ext uri="{FF2B5EF4-FFF2-40B4-BE49-F238E27FC236}">
                    <a16:creationId xmlns:a16="http://schemas.microsoft.com/office/drawing/2014/main" id="{AD1A28FF-4585-4A60-A463-7325417C8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2" y="1803618"/>
                <a:ext cx="10644187" cy="4711846"/>
              </a:xfrm>
            </p:spPr>
            <p:txBody>
              <a:bodyPr>
                <a:normAutofit/>
              </a:bodyPr>
              <a:lstStyle/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若函数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f(x)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开区间 内可以求任意阶的导数（例如多项式，幂函数，三角函数，指数函数，对数函数等），那么这个函数可以用多项式近似。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上式中，最后一项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代表高级无穷小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lvl="1" indent="-342900" defTabSz="1041400">
                  <a:lnSpc>
                    <a:spcPct val="125000"/>
                  </a:lnSpc>
                  <a:spcBef>
                    <a:spcPct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以上这种把函数展开成多项式的方法就叫泰勒展开（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Taylor expansion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），得到的多项式叫做泰勒级数（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Taylor series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9" name="内容占位符 7">
                <a:extLst>
                  <a:ext uri="{FF2B5EF4-FFF2-40B4-BE49-F238E27FC236}">
                    <a16:creationId xmlns:a16="http://schemas.microsoft.com/office/drawing/2014/main" id="{AD1A28FF-4585-4A60-A463-7325417C8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2" y="1803618"/>
                <a:ext cx="10644187" cy="4711846"/>
              </a:xfrm>
              <a:blipFill>
                <a:blip r:embed="rId4"/>
                <a:stretch>
                  <a:fillRect l="-401" t="-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6" y="2641078"/>
            <a:ext cx="551266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38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90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230" y="1557664"/>
                <a:ext cx="10659819" cy="481379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熵的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理论解释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设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是一个取有限个的离散随机变量，其概率分布为：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=1,2,…,n</a:t>
                </a:r>
              </a:p>
              <a:p>
                <a:pPr>
                  <a:spcBef>
                    <a:spcPts val="180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随机变量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的熵定义为：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对数以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为底或以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为底（自然对数），这时熵的单位分别称作比特（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bit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）或纳特（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nat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），熵只依赖于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的分布，与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的取值无关。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230" y="1557664"/>
                <a:ext cx="10659819" cy="4813790"/>
              </a:xfrm>
              <a:blipFill>
                <a:blip r:embed="rId7"/>
                <a:stretch>
                  <a:fillRect l="-400" t="-1521" b="-12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719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91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811" y="1837053"/>
                <a:ext cx="10889223" cy="529008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熵的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理论解释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熵越大，随机变量的不确定性越大。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𝑙𝑜𝑔𝑛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熵：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分布为伯努利分布时，即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0-1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分布时，熵与概率的关系。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当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p=0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或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p=1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时，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H(p)=0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，随机变量完全没有不确定性。当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p=0.5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时，熵取值最大，随机变量不确定性最大。</a:t>
                </a:r>
                <a:endParaRPr lang="en-US" altLang="zh-CN" sz="2000" b="1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811" y="1837053"/>
                <a:ext cx="10889223" cy="5290087"/>
              </a:xfrm>
              <a:blipFill>
                <a:blip r:embed="rId7"/>
                <a:stretch>
                  <a:fillRect l="-392" t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/>
          <a:srcRect l="3002" b="2514"/>
          <a:stretch/>
        </p:blipFill>
        <p:spPr>
          <a:xfrm>
            <a:off x="8111346" y="2174604"/>
            <a:ext cx="2537751" cy="22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25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92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352" y="1652286"/>
                <a:ext cx="10601204" cy="4380214"/>
              </a:xfrm>
            </p:spPr>
            <p:txBody>
              <a:bodyPr>
                <a:noAutofit/>
              </a:bodyPr>
              <a:lstStyle/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设有随机变量（</a:t>
                </a:r>
                <a:r>
                  <a:rPr lang="en-US" altLang="zh-CN" sz="2000" dirty="0"/>
                  <a:t>X, Y</a:t>
                </a:r>
                <a:r>
                  <a:rPr lang="zh-CN" altLang="en-US" sz="2000" dirty="0"/>
                  <a:t>），其联合概率分布为：</a:t>
                </a: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0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000" dirty="0">
                        <a:latin typeface="Cambria Math" panose="02040503050406030204" pitchFamily="18" charset="0"/>
                      </a:rPr>
                      <m:t>；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=1, 2, ..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条件熵（</a:t>
                </a:r>
                <a:r>
                  <a:rPr lang="en-US" altLang="zh-CN" sz="2000" dirty="0"/>
                  <a:t>Conditional Entropy</a:t>
                </a:r>
                <a:r>
                  <a:rPr lang="zh-CN" altLang="en-US" sz="2000" dirty="0"/>
                  <a:t>）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：表示在已知随机变量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的条件下随机变量</a:t>
                </a:r>
                <a:r>
                  <a:rPr lang="en-US" altLang="zh-CN" sz="2000" dirty="0"/>
                  <a:t>Y</a:t>
                </a:r>
                <a:r>
                  <a:rPr lang="zh-CN" altLang="en-US" sz="2000" dirty="0"/>
                  <a:t>的不确定性，定义为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给定条件下</a:t>
                </a:r>
                <a:r>
                  <a:rPr lang="en-US" altLang="zh-CN" sz="2000" dirty="0"/>
                  <a:t>Y</a:t>
                </a:r>
                <a:r>
                  <a:rPr lang="zh-CN" altLang="en-US" sz="2000" dirty="0"/>
                  <a:t>的条件概率分布的熵对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的数学期望</a:t>
                </a: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en-US" sz="200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=1,2,..,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endParaRPr lang="en-US" altLang="zh-CN" sz="2000" dirty="0"/>
              </a:p>
              <a:p>
                <a:pPr marL="390525" lvl="1" indent="-390525">
                  <a:lnSpc>
                    <a:spcPct val="125000"/>
                  </a:lnSpc>
                  <a:spcBef>
                    <a:spcPts val="0"/>
                  </a:spcBef>
                  <a:buFontTx/>
                  <a:buChar char="•"/>
                </a:pPr>
                <a:r>
                  <a:rPr lang="zh-CN" altLang="en-US" sz="2000" dirty="0"/>
                  <a:t>当熵和条件熵中的概率由数据估计（特别时极大似然估计）得到时，所对应的熵与条件熵分别为经验熵（</a:t>
                </a:r>
                <a:r>
                  <a:rPr lang="en-US" altLang="zh-CN" sz="2000" dirty="0"/>
                  <a:t>Empirical Entropy</a:t>
                </a:r>
                <a:r>
                  <a:rPr lang="zh-CN" altLang="en-US" sz="2000" dirty="0"/>
                  <a:t>）和 经验条件熵（</a:t>
                </a:r>
                <a:r>
                  <a:rPr lang="en-US" altLang="zh-CN" sz="2000" dirty="0"/>
                  <a:t>Empirical Conditional </a:t>
                </a:r>
                <a:r>
                  <a:rPr lang="en-US" altLang="zh-CN" sz="2000" dirty="0" err="1"/>
                  <a:t>Entrop</a:t>
                </a:r>
                <a:r>
                  <a:rPr lang="zh-CN" altLang="en-US" sz="2000" dirty="0"/>
                  <a:t>）。此时，如果有</a:t>
                </a:r>
                <a:r>
                  <a:rPr lang="en-US" altLang="zh-CN" sz="2000" dirty="0"/>
                  <a:t>0</a:t>
                </a:r>
                <a:r>
                  <a:rPr lang="zh-CN" altLang="en-US" sz="2000" dirty="0"/>
                  <a:t>概率，令</a:t>
                </a:r>
                <a:r>
                  <a:rPr lang="en-US" altLang="zh-CN" sz="2000" dirty="0"/>
                  <a:t>0log0=0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352" y="1652286"/>
                <a:ext cx="10601204" cy="4380214"/>
              </a:xfrm>
              <a:blipFill>
                <a:blip r:embed="rId7"/>
                <a:stretch>
                  <a:fillRect l="-518" b="-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5060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93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563" y="1627399"/>
                <a:ext cx="10653487" cy="489861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b="1" dirty="0">
                    <a:latin typeface="Times New Roman" panose="02020603050405020304" pitchFamily="18" charset="0"/>
                  </a:rPr>
                  <a:t>信息增益（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Information Gain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）表示得知特征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的信息而使得类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Y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的信息不确定性减少的程度。</a:t>
                </a:r>
                <a:endParaRPr lang="en-US" altLang="zh-CN" sz="2000" b="1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对训练数据集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的信息增益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g(D, A)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，定义为集合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的经验熵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H(D)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与特征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给定条件下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的经验条件熵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H(D|A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）之差，即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信息增益表示由于特征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而使得对数据集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的分类的不确定性减少的程度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决策树学习应用信息增益准则选择特征。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显然，对于数据集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而言，信息增益依赖于特征，不同的特征往往具有不同的信息增益。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信息增益大的特征具有更强的分类能力。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563" y="1627399"/>
                <a:ext cx="10653487" cy="4898610"/>
              </a:xfrm>
              <a:blipFill>
                <a:blip r:embed="rId7"/>
                <a:stretch>
                  <a:fillRect l="-401" b="-4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4454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94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熵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578A2AF-2669-42F2-803A-5DC75802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16" y="1889126"/>
            <a:ext cx="10630134" cy="398303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信息熵起源于信息理论（</a:t>
            </a:r>
            <a:r>
              <a:rPr lang="en-US" altLang="zh-CN" sz="2000" dirty="0">
                <a:latin typeface="Times New Roman" panose="02020603050405020304" pitchFamily="18" charset="0"/>
              </a:rPr>
              <a:t>Information Theory) (Shannon, 1948)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例：假如有人告诉你，“明天太阳会升起”，则此信息毫无价值，因为它是必然事件。如果有人告诉你，“明天能看见太阳”，这个信息的意义也不大，因为大多数日子都能看见太阳，你自己也很可能猜对。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假如有人告诉你，“明天会下雨”，这一消息的信息量就比较大，因为下雨的概率一般较小。而如果有人告诉你，“明天会有地震”，这条消息的信息量就很大，因为地震是稀有事件，发生概率很低。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16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95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基尼值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6ADE2706-EC7B-4B5D-85B0-D98EC5A1C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670" y="1764295"/>
                <a:ext cx="10660380" cy="396199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基尼值计算公式如下：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其中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Pi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表示类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i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的数量占比。其同样以上述熵的二分类例子为例，当两类数量相等时，基尼值等于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0.5 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；当节点数据属于同一类时，基尼值等于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0 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。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基尼值越大，数据越不纯。</a:t>
                </a: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6ADE2706-EC7B-4B5D-85B0-D98EC5A1C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670" y="1764295"/>
                <a:ext cx="10660380" cy="3961995"/>
              </a:xfrm>
              <a:blipFill>
                <a:blip r:embed="rId7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4508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96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节点复杂度度量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88E165E-3C35-4312-8C04-8FD617F8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16" y="1803618"/>
            <a:ext cx="10716234" cy="487817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2000" dirty="0">
                <a:latin typeface="Times New Roman" panose="02020603050405020304" pitchFamily="18" charset="0"/>
              </a:rPr>
              <a:t>以熵作为节点复杂度的统计量，分别求出下面例子的信息增益，图</a:t>
            </a:r>
            <a:r>
              <a:rPr lang="en-US" altLang="zh-CN" sz="2000" dirty="0">
                <a:latin typeface="Times New Roman" panose="02020603050405020304" pitchFamily="18" charset="0"/>
              </a:rPr>
              <a:t>3.3</a:t>
            </a:r>
            <a:r>
              <a:rPr lang="zh-CN" altLang="en-US" sz="2000" dirty="0">
                <a:latin typeface="Times New Roman" panose="02020603050405020304" pitchFamily="18" charset="0"/>
              </a:rPr>
              <a:t>表示节点选择属性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进行分裂的结果，图</a:t>
            </a:r>
            <a:r>
              <a:rPr lang="en-US" altLang="zh-CN" sz="2000" dirty="0">
                <a:latin typeface="Times New Roman" panose="02020603050405020304" pitchFamily="18" charset="0"/>
              </a:rPr>
              <a:t>3.3</a:t>
            </a:r>
            <a:r>
              <a:rPr lang="zh-CN" altLang="en-US" sz="2000" dirty="0">
                <a:latin typeface="Times New Roman" panose="02020603050405020304" pitchFamily="18" charset="0"/>
              </a:rPr>
              <a:t>表示节点选择属性</a:t>
            </a:r>
            <a:r>
              <a:rPr lang="en-US" altLang="zh-CN" sz="2000" dirty="0"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</a:rPr>
              <a:t>进行分裂的结果，通过计算两个属性分裂后的信息增益，选择最优的分裂属性。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ABB20AC-E499-4FCE-BA60-E504CD137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4" y="3769752"/>
            <a:ext cx="8394833" cy="23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94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97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节点复杂度度量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内容占位符 11">
            <a:extLst>
              <a:ext uri="{FF2B5EF4-FFF2-40B4-BE49-F238E27FC236}">
                <a16:creationId xmlns:a16="http://schemas.microsoft.com/office/drawing/2014/main" id="{52FCCB67-0D35-4146-BD09-120F32052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25" y="1125634"/>
            <a:ext cx="5405180" cy="2205482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C6798-75DD-492E-8247-53889A50E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56" y="3681999"/>
            <a:ext cx="5265149" cy="22754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6ED65D6-CE46-461E-B239-558254FB0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1" y="6119996"/>
            <a:ext cx="6035317" cy="6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82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98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信息增益比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3" y="1974892"/>
                <a:ext cx="10644187" cy="447911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以信息增益作为划分训练数据集的特征，存在偏向于选择取值较多的特征的问题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使用信息增益比可以对这一问题进行校正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信息增益比：特征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对训练数据集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的信息集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的信息增益比定义为信息增益与训练数据集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关于特征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的值的熵之比：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  <m:func>
                          <m:func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zh-CN" altLang="en-US" sz="2000" b="0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000" b="0" dirty="0">
                    <a:latin typeface="Times New Roman" panose="02020603050405020304" pitchFamily="18" charset="0"/>
                  </a:rPr>
                  <a:t>n</a:t>
                </a:r>
                <a:r>
                  <a:rPr lang="zh-CN" altLang="en-US" sz="2000" b="0" dirty="0">
                    <a:latin typeface="Times New Roman" panose="02020603050405020304" pitchFamily="18" charset="0"/>
                  </a:rPr>
                  <a:t>是特征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取值的个数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B34C4C1C-C41E-4763-A051-A73FE2C04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3" y="1974892"/>
                <a:ext cx="10644187" cy="4479111"/>
              </a:xfrm>
              <a:blipFill>
                <a:blip r:embed="rId7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997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295275" y="177800"/>
            <a:ext cx="8024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决策树算法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27088"/>
            <a:ext cx="111966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7938"/>
            <a:ext cx="9953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1042988"/>
            <a:fld id="{1F531854-72D8-4EA4-B44D-4DA9573D88C9}" type="slidenum">
              <a:rPr lang="zh-CN" altLang="en-US" smtClean="0"/>
              <a:pPr defTabSz="1042988"/>
              <a:t>99</a:t>
            </a:fld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0863" y="987425"/>
            <a:ext cx="11029950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0414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431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003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575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14775" indent="-257175" defTabSz="1041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90525" indent="-390525" defTabSz="1042988">
              <a:lnSpc>
                <a:spcPct val="17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信息增益比</a:t>
            </a: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82668" y="23198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668" y="231986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08221" y="24487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221" y="24487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内容占位符 15">
            <a:extLst>
              <a:ext uri="{FF2B5EF4-FFF2-40B4-BE49-F238E27FC236}">
                <a16:creationId xmlns:a16="http://schemas.microsoft.com/office/drawing/2014/main" id="{70F450E5-5566-4EDD-9EAD-C9A6FE56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1" y="847279"/>
            <a:ext cx="6857672" cy="19619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06811" y="2969580"/>
                <a:ext cx="10009112" cy="3542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𝑔𝑎𝑖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=0.81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𝐼𝑛𝑡𝑟𝑖𝑛𝑠𝑖𝑐𝐼𝑛𝑓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18+26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18+26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18+26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26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18+26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=0.97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b="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𝐼𝑛𝑓𝑜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𝑅𝑎𝑡𝑖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𝐼𝑛𝑓𝑜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𝑔𝑎𝑖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𝐼𝑛𝑡𝑟𝑖𝑛𝑠𝑖𝑐𝐼𝑛𝑓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=0.84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𝑔𝑎𝑖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𝐼𝑛𝑡𝑟𝑖𝑛𝑠𝑖𝑐𝐼𝑛𝑓𝑜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10+34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10+34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10+34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10+34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=0.77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𝐼𝑛𝑓𝑜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𝑅𝑎𝑡𝑖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𝐼𝑛𝑓𝑜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𝑔𝑎𝑖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𝐼𝑛𝑡𝑟𝑖𝑛𝑠𝑖𝑐𝐼𝑛𝑓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=0.97</m:t>
                      </m:r>
                    </m:oMath>
                  </m:oMathPara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由于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𝐼𝑛𝑓𝑜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𝑅𝑎𝑡𝑖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𝐼𝑛𝑓𝑜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𝑅𝑎𝑡𝑖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，故选择属性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作为分裂的属性。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1" y="2969580"/>
                <a:ext cx="10009112" cy="3542188"/>
              </a:xfrm>
              <a:prstGeom prst="rect">
                <a:avLst/>
              </a:prstGeom>
              <a:blipFill>
                <a:blip r:embed="rId9"/>
                <a:stretch>
                  <a:fillRect b="-1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372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Pages>0</Pages>
  <Words>10899</Words>
  <Characters>0</Characters>
  <Application>Microsoft Office PowerPoint</Application>
  <DocSecurity>0</DocSecurity>
  <PresentationFormat>自定义</PresentationFormat>
  <Lines>0</Lines>
  <Paragraphs>1176</Paragraphs>
  <Slides>126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126</vt:i4>
      </vt:variant>
    </vt:vector>
  </HeadingPairs>
  <TitlesOfParts>
    <vt:vector size="139" baseType="lpstr">
      <vt:lpstr>Microsoft YaHei Light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Equation</vt:lpstr>
      <vt:lpstr>公式</vt:lpstr>
      <vt:lpstr>第8讲 机器学习基础算法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subject/>
  <dc:creator>admin</dc:creator>
  <cp:keywords/>
  <dc:description/>
  <cp:lastModifiedBy>Feng Guo</cp:lastModifiedBy>
  <cp:revision>526</cp:revision>
  <dcterms:created xsi:type="dcterms:W3CDTF">2016-12-19T01:38:00Z</dcterms:created>
  <dcterms:modified xsi:type="dcterms:W3CDTF">2025-04-23T00:51:58Z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  <property fmtid="{D5CDD505-2E9C-101B-9397-08002B2CF9AE}" pid="3" name="KSORubyTemplateID">
    <vt:lpwstr>2</vt:lpwstr>
  </property>
</Properties>
</file>