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789" r:id="rId3"/>
    <p:sldId id="651" r:id="rId4"/>
    <p:sldId id="652" r:id="rId5"/>
    <p:sldId id="684" r:id="rId6"/>
    <p:sldId id="685" r:id="rId7"/>
    <p:sldId id="665" r:id="rId8"/>
    <p:sldId id="714" r:id="rId9"/>
    <p:sldId id="715" r:id="rId10"/>
    <p:sldId id="790" r:id="rId11"/>
    <p:sldId id="731" r:id="rId12"/>
    <p:sldId id="791" r:id="rId13"/>
    <p:sldId id="787" r:id="rId14"/>
    <p:sldId id="786" r:id="rId15"/>
    <p:sldId id="746" r:id="rId16"/>
    <p:sldId id="747" r:id="rId17"/>
    <p:sldId id="748" r:id="rId18"/>
    <p:sldId id="749" r:id="rId19"/>
    <p:sldId id="751" r:id="rId20"/>
    <p:sldId id="752" r:id="rId21"/>
    <p:sldId id="759" r:id="rId22"/>
    <p:sldId id="760" r:id="rId23"/>
    <p:sldId id="761" r:id="rId24"/>
    <p:sldId id="762" r:id="rId25"/>
    <p:sldId id="763" r:id="rId26"/>
    <p:sldId id="764" r:id="rId27"/>
    <p:sldId id="765" r:id="rId28"/>
    <p:sldId id="766" r:id="rId29"/>
    <p:sldId id="767" r:id="rId30"/>
    <p:sldId id="768" r:id="rId31"/>
    <p:sldId id="769" r:id="rId32"/>
    <p:sldId id="771" r:id="rId33"/>
    <p:sldId id="774" r:id="rId34"/>
    <p:sldId id="783" r:id="rId35"/>
    <p:sldId id="700" r:id="rId36"/>
    <p:sldId id="701" r:id="rId37"/>
    <p:sldId id="704" r:id="rId38"/>
    <p:sldId id="705" r:id="rId39"/>
    <p:sldId id="706" r:id="rId40"/>
    <p:sldId id="707" r:id="rId41"/>
    <p:sldId id="709" r:id="rId42"/>
    <p:sldId id="712" r:id="rId43"/>
    <p:sldId id="713" r:id="rId44"/>
    <p:sldId id="716" r:id="rId45"/>
    <p:sldId id="718" r:id="rId46"/>
    <p:sldId id="719" r:id="rId47"/>
    <p:sldId id="720" r:id="rId48"/>
    <p:sldId id="722" r:id="rId49"/>
    <p:sldId id="723" r:id="rId50"/>
    <p:sldId id="724" r:id="rId51"/>
    <p:sldId id="725" r:id="rId52"/>
    <p:sldId id="726" r:id="rId53"/>
    <p:sldId id="727" r:id="rId54"/>
    <p:sldId id="728" r:id="rId55"/>
    <p:sldId id="729" r:id="rId56"/>
    <p:sldId id="730" r:id="rId57"/>
    <p:sldId id="735" r:id="rId58"/>
    <p:sldId id="740" r:id="rId59"/>
    <p:sldId id="742" r:id="rId60"/>
    <p:sldId id="744" r:id="rId61"/>
    <p:sldId id="788" r:id="rId62"/>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1" d="100"/>
          <a:sy n="61" d="100"/>
        </p:scale>
        <p:origin x="676" y="8"/>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6367110-D2B6-4163-8835-4DBA263C21FA}" type="slidenum">
              <a:rPr lang="zh-CN" altLang="en-US" smtClean="0"/>
              <a:pPr>
                <a:defRPr/>
              </a:pPr>
              <a:t>3</a:t>
            </a:fld>
            <a:endParaRPr lang="zh-CN" altLang="en-US"/>
          </a:p>
        </p:txBody>
      </p:sp>
    </p:spTree>
    <p:extLst>
      <p:ext uri="{BB962C8B-B14F-4D97-AF65-F5344CB8AC3E}">
        <p14:creationId xmlns:p14="http://schemas.microsoft.com/office/powerpoint/2010/main" val="55445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8</a:t>
            </a:fld>
            <a:endParaRPr lang="zh-CN" altLang="en-US"/>
          </a:p>
        </p:txBody>
      </p:sp>
    </p:spTree>
    <p:extLst>
      <p:ext uri="{BB962C8B-B14F-4D97-AF65-F5344CB8AC3E}">
        <p14:creationId xmlns:p14="http://schemas.microsoft.com/office/powerpoint/2010/main" val="214425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9</a:t>
            </a:fld>
            <a:endParaRPr lang="zh-CN" altLang="en-US"/>
          </a:p>
        </p:txBody>
      </p:sp>
    </p:spTree>
    <p:extLst>
      <p:ext uri="{BB962C8B-B14F-4D97-AF65-F5344CB8AC3E}">
        <p14:creationId xmlns:p14="http://schemas.microsoft.com/office/powerpoint/2010/main" val="346130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10</a:t>
            </a:fld>
            <a:endParaRPr lang="zh-CN" altLang="en-US"/>
          </a:p>
        </p:txBody>
      </p:sp>
    </p:spTree>
    <p:extLst>
      <p:ext uri="{BB962C8B-B14F-4D97-AF65-F5344CB8AC3E}">
        <p14:creationId xmlns:p14="http://schemas.microsoft.com/office/powerpoint/2010/main" val="379180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11</a:t>
            </a:fld>
            <a:endParaRPr lang="zh-CN" altLang="en-US"/>
          </a:p>
        </p:txBody>
      </p:sp>
    </p:spTree>
    <p:extLst>
      <p:ext uri="{BB962C8B-B14F-4D97-AF65-F5344CB8AC3E}">
        <p14:creationId xmlns:p14="http://schemas.microsoft.com/office/powerpoint/2010/main" val="268426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12</a:t>
            </a:fld>
            <a:endParaRPr lang="zh-CN" altLang="en-US"/>
          </a:p>
        </p:txBody>
      </p:sp>
    </p:spTree>
    <p:extLst>
      <p:ext uri="{BB962C8B-B14F-4D97-AF65-F5344CB8AC3E}">
        <p14:creationId xmlns:p14="http://schemas.microsoft.com/office/powerpoint/2010/main" val="78355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a:latin typeface="楷体" panose="02010609060101010101" pitchFamily="49" charset="-122"/>
                <a:ea typeface="楷体" panose="02010609060101010101" pitchFamily="49" charset="-122"/>
              </a:rPr>
              <a:t>郭峰</a:t>
            </a:r>
            <a:endParaRPr lang="en-US" altLang="zh-CN" sz="3200" b="1" dirty="0">
              <a:latin typeface="楷体" panose="02010609060101010101" pitchFamily="49" charset="-122"/>
              <a:ea typeface="楷体" panose="02010609060101010101" pitchFamily="49" charset="-122"/>
            </a:endParaRPr>
          </a:p>
          <a:p>
            <a:pPr algn="ctr" eaLnBrk="1" hangingPunct="1">
              <a:lnSpc>
                <a:spcPct val="150000"/>
              </a:lnSpc>
            </a:pPr>
            <a:r>
              <a:rPr lang="zh-CN" altLang="en-US" dirty="0">
                <a:latin typeface="楷体" panose="02010609060101010101" pitchFamily="49" charset="-122"/>
                <a:ea typeface="楷体" panose="02010609060101010101" pitchFamily="49" charset="-122"/>
              </a:rPr>
              <a:t>上海财经大学公共经济与管理学院</a:t>
            </a:r>
            <a:endParaRPr lang="en-US" altLang="zh-CN" dirty="0">
              <a:latin typeface="楷体" panose="02010609060101010101" pitchFamily="49" charset="-122"/>
              <a:ea typeface="楷体" panose="02010609060101010101" pitchFamily="49" charset="-122"/>
            </a:endParaRPr>
          </a:p>
          <a:p>
            <a:pPr algn="ctr" eaLnBrk="1" hangingPunct="1">
              <a:lnSpc>
                <a:spcPct val="150000"/>
              </a:lnSpc>
            </a:pPr>
            <a:r>
              <a:rPr lang="zh-CN" altLang="en-US" dirty="0">
                <a:latin typeface="楷体" panose="02010609060101010101" pitchFamily="49" charset="-122"/>
                <a:ea typeface="楷体" panose="02010609060101010101" pitchFamily="49" charset="-122"/>
              </a:rPr>
              <a:t>上海财经大学数实融合与智能决策交叉实验室</a:t>
            </a:r>
            <a:endParaRPr lang="en-US" altLang="zh-CN" dirty="0">
              <a:latin typeface="楷体" panose="02010609060101010101" pitchFamily="49" charset="-122"/>
              <a:ea typeface="楷体" panose="02010609060101010101" pitchFamily="49" charset="-122"/>
            </a:endParaRPr>
          </a:p>
          <a:p>
            <a:pPr algn="ctr" eaLnBrk="1" hangingPunct="1">
              <a:lnSpc>
                <a:spcPct val="150000"/>
              </a:lnSpc>
            </a:pPr>
            <a:r>
              <a:rPr lang="en-US" altLang="zh-CN" dirty="0">
                <a:latin typeface="楷体" panose="02010609060101010101" pitchFamily="49" charset="-122"/>
                <a:ea typeface="楷体" panose="02010609060101010101" pitchFamily="49" charset="-122"/>
              </a:rPr>
              <a:t>2025</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月</a:t>
            </a:r>
            <a:endParaRPr lang="en-US" altLang="zh-CN"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9</a:t>
            </a:r>
            <a:r>
              <a:rPr lang="zh-CN" altLang="en-US" sz="3600" b="1" dirty="0">
                <a:solidFill>
                  <a:srgbClr val="7C1D20"/>
                </a:solidFill>
                <a:latin typeface="楷体" panose="02010609060101010101" pitchFamily="49" charset="-122"/>
                <a:ea typeface="楷体" panose="02010609060101010101" pitchFamily="49" charset="-122"/>
              </a:rPr>
              <a:t>讲 机器学习应用案例</a:t>
            </a:r>
            <a:endParaRPr lang="zh-CN" altLang="en-US" sz="3200" b="1" dirty="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7C1D20"/>
                </a:solidFill>
                <a:latin typeface="Times New Roman" panose="02020603050405020304" pitchFamily="18" charset="0"/>
                <a:ea typeface="华文中宋" panose="02010600040101010101" pitchFamily="2" charset="-122"/>
              </a:rPr>
              <a:t>Word2vec</a:t>
            </a:r>
            <a:r>
              <a:rPr lang="zh-CN" altLang="en-US" sz="3600" b="1" dirty="0">
                <a:solidFill>
                  <a:srgbClr val="7C1D20"/>
                </a:solidFill>
                <a:latin typeface="Times New Roman" panose="02020603050405020304" pitchFamily="18" charset="0"/>
                <a:ea typeface="华文中宋" panose="02010600040101010101" pitchFamily="2" charset="-122"/>
              </a:rPr>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dirty="0"/>
          </a:p>
        </p:txBody>
      </p:sp>
      <p:sp>
        <p:nvSpPr>
          <p:cNvPr id="2" name="矩形 1"/>
          <p:cNvSpPr>
            <a:spLocks noChangeArrowheads="1"/>
          </p:cNvSpPr>
          <p:nvPr/>
        </p:nvSpPr>
        <p:spPr bwMode="auto">
          <a:xfrm>
            <a:off x="550863" y="942422"/>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Word2vec</a:t>
            </a:r>
            <a:r>
              <a:rPr lang="zh-CN" altLang="en-US" sz="2400" b="1" dirty="0">
                <a:latin typeface="Times New Roman" panose="02020603050405020304" pitchFamily="18" charset="0"/>
                <a:ea typeface="楷体" panose="02010609060101010101" pitchFamily="49" charset="-122"/>
              </a:rPr>
              <a:t>词嵌入模型的用处</a:t>
            </a:r>
          </a:p>
        </p:txBody>
      </p:sp>
      <p:pic>
        <p:nvPicPr>
          <p:cNvPr id="14" name="内容占位符 4">
            <a:extLst>
              <a:ext uri="{FF2B5EF4-FFF2-40B4-BE49-F238E27FC236}">
                <a16:creationId xmlns:a16="http://schemas.microsoft.com/office/drawing/2014/main" id="{E5A1B93D-559C-42EE-9F95-035E91D0371D}"/>
              </a:ext>
            </a:extLst>
          </p:cNvPr>
          <p:cNvPicPr>
            <a:picLocks noChangeAspect="1"/>
          </p:cNvPicPr>
          <p:nvPr/>
        </p:nvPicPr>
        <p:blipFill rotWithShape="1">
          <a:blip r:embed="rId5">
            <a:extLst>
              <a:ext uri="{28A0092B-C50C-407E-A947-70E740481C1C}">
                <a14:useLocalDpi xmlns:a14="http://schemas.microsoft.com/office/drawing/2010/main" val="0"/>
              </a:ext>
            </a:extLst>
          </a:blip>
          <a:srcRect t="2941"/>
          <a:stretch/>
        </p:blipFill>
        <p:spPr>
          <a:xfrm>
            <a:off x="1846911" y="1696640"/>
            <a:ext cx="7048775" cy="4084879"/>
          </a:xfrm>
          <a:prstGeom prst="rect">
            <a:avLst/>
          </a:prstGeom>
        </p:spPr>
      </p:pic>
      <p:sp>
        <p:nvSpPr>
          <p:cNvPr id="4" name="矩形 3"/>
          <p:cNvSpPr/>
          <p:nvPr/>
        </p:nvSpPr>
        <p:spPr>
          <a:xfrm>
            <a:off x="766836" y="5870875"/>
            <a:ext cx="10296715" cy="584775"/>
          </a:xfrm>
          <a:prstGeom prst="rect">
            <a:avLst/>
          </a:prstGeom>
        </p:spPr>
        <p:txBody>
          <a:bodyPr wrap="square">
            <a:spAutoFit/>
          </a:bodyPr>
          <a:lstStyle/>
          <a:p>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王靖一、黄益平，《金融科技媒体情绪的刻画与对网贷市场的影响》，《经济学季刊》，</a:t>
            </a:r>
            <a:r>
              <a:rPr lang="en-US" altLang="zh-CN" sz="1600" kern="100" dirty="0">
                <a:latin typeface="Times New Roman" panose="02020603050405020304" pitchFamily="18" charset="0"/>
                <a:ea typeface="仿宋" panose="02010609060101010101" pitchFamily="49" charset="-122"/>
              </a:rPr>
              <a:t>2018</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年第</a:t>
            </a:r>
            <a:r>
              <a:rPr lang="en-US" altLang="zh-CN" sz="1600" kern="100" dirty="0">
                <a:latin typeface="Times New Roman" panose="02020603050405020304" pitchFamily="18" charset="0"/>
                <a:ea typeface="仿宋" panose="02010609060101010101" pitchFamily="49" charset="-122"/>
              </a:rPr>
              <a:t>17</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卷第</a:t>
            </a:r>
            <a:r>
              <a:rPr lang="en-US" altLang="zh-CN" sz="1600" kern="100" dirty="0">
                <a:latin typeface="Times New Roman" panose="02020603050405020304" pitchFamily="18" charset="0"/>
                <a:ea typeface="仿宋" panose="02010609060101010101" pitchFamily="49" charset="-122"/>
              </a:rPr>
              <a:t>4</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期，第</a:t>
            </a:r>
            <a:r>
              <a:rPr lang="en-US" altLang="zh-CN" sz="1600" kern="100" dirty="0">
                <a:latin typeface="Times New Roman" panose="02020603050405020304" pitchFamily="18" charset="0"/>
                <a:ea typeface="仿宋" panose="02010609060101010101" pitchFamily="49" charset="-122"/>
              </a:rPr>
              <a:t>1623-1650</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页。</a:t>
            </a:r>
            <a:endParaRPr lang="zh-CN" altLang="en-US" sz="1600" dirty="0"/>
          </a:p>
        </p:txBody>
      </p:sp>
    </p:spTree>
    <p:extLst>
      <p:ext uri="{BB962C8B-B14F-4D97-AF65-F5344CB8AC3E}">
        <p14:creationId xmlns:p14="http://schemas.microsoft.com/office/powerpoint/2010/main" val="122291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7C1D20"/>
                </a:solidFill>
                <a:latin typeface="Times New Roman" panose="02020603050405020304" pitchFamily="18" charset="0"/>
                <a:ea typeface="华文中宋" panose="02010600040101010101" pitchFamily="2" charset="-122"/>
              </a:rPr>
              <a:t>Word2vec</a:t>
            </a:r>
            <a:r>
              <a:rPr lang="zh-CN" altLang="en-US" sz="3600" b="1" dirty="0">
                <a:solidFill>
                  <a:srgbClr val="7C1D20"/>
                </a:solidFill>
                <a:latin typeface="Times New Roman" panose="02020603050405020304" pitchFamily="18" charset="0"/>
                <a:ea typeface="华文中宋" panose="02010600040101010101" pitchFamily="2" charset="-122"/>
              </a:rPr>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dirty="0"/>
          </a:p>
        </p:txBody>
      </p:sp>
      <p:sp>
        <p:nvSpPr>
          <p:cNvPr id="2" name="矩形 1"/>
          <p:cNvSpPr>
            <a:spLocks noChangeArrowheads="1"/>
          </p:cNvSpPr>
          <p:nvPr/>
        </p:nvSpPr>
        <p:spPr bwMode="auto">
          <a:xfrm>
            <a:off x="550863" y="942422"/>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Word2vec</a:t>
            </a:r>
            <a:r>
              <a:rPr lang="zh-CN" altLang="en-US" sz="2400" b="1" dirty="0">
                <a:latin typeface="Times New Roman" panose="02020603050405020304" pitchFamily="18" charset="0"/>
                <a:ea typeface="楷体" panose="02010609060101010101" pitchFamily="49" charset="-122"/>
              </a:rPr>
              <a:t>词嵌入模型的用处</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966" y="1762491"/>
            <a:ext cx="5472380" cy="2841244"/>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6911" y="4768003"/>
            <a:ext cx="7207620" cy="1790792"/>
          </a:xfrm>
          <a:prstGeom prst="rect">
            <a:avLst/>
          </a:prstGeom>
        </p:spPr>
      </p:pic>
    </p:spTree>
    <p:extLst>
      <p:ext uri="{BB962C8B-B14F-4D97-AF65-F5344CB8AC3E}">
        <p14:creationId xmlns:p14="http://schemas.microsoft.com/office/powerpoint/2010/main" val="429444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7C1D20"/>
                </a:solidFill>
                <a:latin typeface="Times New Roman" panose="02020603050405020304" pitchFamily="18" charset="0"/>
                <a:ea typeface="华文中宋" panose="02010600040101010101" pitchFamily="2" charset="-122"/>
              </a:rPr>
              <a:t>Word2vec</a:t>
            </a:r>
            <a:r>
              <a:rPr lang="zh-CN" altLang="en-US" sz="3600" b="1" dirty="0">
                <a:solidFill>
                  <a:srgbClr val="7C1D20"/>
                </a:solidFill>
                <a:latin typeface="Times New Roman" panose="02020603050405020304" pitchFamily="18" charset="0"/>
                <a:ea typeface="华文中宋" panose="02010600040101010101" pitchFamily="2" charset="-122"/>
              </a:rPr>
              <a:t>词嵌入模型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dirty="0"/>
          </a:p>
        </p:txBody>
      </p:sp>
      <p:sp>
        <p:nvSpPr>
          <p:cNvPr id="2" name="矩形 1"/>
          <p:cNvSpPr>
            <a:spLocks noChangeArrowheads="1"/>
          </p:cNvSpPr>
          <p:nvPr/>
        </p:nvSpPr>
        <p:spPr bwMode="auto">
          <a:xfrm>
            <a:off x="550863" y="942422"/>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Word2vec</a:t>
            </a:r>
            <a:r>
              <a:rPr lang="zh-CN" altLang="en-US" sz="2400" b="1" dirty="0">
                <a:latin typeface="Times New Roman" panose="02020603050405020304" pitchFamily="18" charset="0"/>
                <a:ea typeface="楷体" panose="02010609060101010101" pitchFamily="49" charset="-122"/>
              </a:rPr>
              <a:t>词嵌入模型的用处</a:t>
            </a:r>
          </a:p>
        </p:txBody>
      </p:sp>
      <p:sp>
        <p:nvSpPr>
          <p:cNvPr id="9" name="内容占位符 6">
            <a:extLst>
              <a:ext uri="{FF2B5EF4-FFF2-40B4-BE49-F238E27FC236}">
                <a16:creationId xmlns:a16="http://schemas.microsoft.com/office/drawing/2014/main" id="{CA599F33-B9CF-4F84-A6D1-9D79A13D44B2}"/>
              </a:ext>
            </a:extLst>
          </p:cNvPr>
          <p:cNvSpPr>
            <a:spLocks noGrp="1"/>
          </p:cNvSpPr>
          <p:nvPr>
            <p:ph idx="1"/>
          </p:nvPr>
        </p:nvSpPr>
        <p:spPr>
          <a:xfrm>
            <a:off x="550863" y="1610652"/>
            <a:ext cx="9624060" cy="4990084"/>
          </a:xfrm>
        </p:spPr>
        <p:txBody>
          <a:bodyPr>
            <a:normAutofit/>
          </a:bodyPr>
          <a:lstStyle/>
          <a:p>
            <a:pPr>
              <a:lnSpc>
                <a:spcPct val="125000"/>
              </a:lnSpc>
              <a:spcBef>
                <a:spcPts val="0"/>
              </a:spcBef>
              <a:buSzPct val="100000"/>
              <a:defRPr/>
            </a:pPr>
            <a:r>
              <a:rPr lang="zh-CN" altLang="en-US" sz="2000" dirty="0"/>
              <a:t>社会媒体中的错别字或者敏感词替代</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931" y="2125438"/>
            <a:ext cx="7128495" cy="3411494"/>
          </a:xfrm>
          <a:prstGeom prst="rect">
            <a:avLst/>
          </a:prstGeom>
        </p:spPr>
      </p:pic>
      <p:sp>
        <p:nvSpPr>
          <p:cNvPr id="3" name="矩形 2"/>
          <p:cNvSpPr/>
          <p:nvPr/>
        </p:nvSpPr>
        <p:spPr>
          <a:xfrm>
            <a:off x="858460" y="5659259"/>
            <a:ext cx="9316463" cy="584775"/>
          </a:xfrm>
          <a:prstGeom prst="rect">
            <a:avLst/>
          </a:prstGeom>
        </p:spPr>
        <p:txBody>
          <a:bodyPr wrap="square">
            <a:spAutoFit/>
          </a:bodyPr>
          <a:lstStyle/>
          <a:p>
            <a:r>
              <a:rPr lang="en-US" altLang="zh-CN" sz="1600" dirty="0" err="1">
                <a:solidFill>
                  <a:srgbClr val="333333"/>
                </a:solidFill>
                <a:latin typeface="Times New Roman" panose="02020603050405020304" pitchFamily="18" charset="0"/>
              </a:rPr>
              <a:t>Guo</a:t>
            </a:r>
            <a:r>
              <a:rPr lang="en-US" altLang="zh-CN" sz="1600" dirty="0">
                <a:solidFill>
                  <a:srgbClr val="333333"/>
                </a:solidFill>
                <a:latin typeface="Times New Roman" panose="02020603050405020304" pitchFamily="18" charset="0"/>
              </a:rPr>
              <a:t>, F., </a:t>
            </a:r>
            <a:r>
              <a:rPr lang="en-US" altLang="zh-CN" sz="1600" dirty="0" err="1">
                <a:solidFill>
                  <a:srgbClr val="333333"/>
                </a:solidFill>
                <a:latin typeface="Times New Roman" panose="02020603050405020304" pitchFamily="18" charset="0"/>
              </a:rPr>
              <a:t>Lyu</a:t>
            </a:r>
            <a:r>
              <a:rPr lang="en-US" altLang="zh-CN" sz="1600" dirty="0">
                <a:solidFill>
                  <a:srgbClr val="333333"/>
                </a:solidFill>
                <a:latin typeface="Times New Roman" panose="02020603050405020304" pitchFamily="18" charset="0"/>
              </a:rPr>
              <a:t>, B., </a:t>
            </a:r>
            <a:r>
              <a:rPr lang="en-US" altLang="zh-CN" sz="1600" dirty="0" err="1">
                <a:solidFill>
                  <a:srgbClr val="333333"/>
                </a:solidFill>
                <a:latin typeface="Times New Roman" panose="02020603050405020304" pitchFamily="18" charset="0"/>
              </a:rPr>
              <a:t>Lyu</a:t>
            </a:r>
            <a:r>
              <a:rPr lang="en-US" altLang="zh-CN" sz="1600" dirty="0">
                <a:solidFill>
                  <a:srgbClr val="333333"/>
                </a:solidFill>
                <a:latin typeface="Times New Roman" panose="02020603050405020304" pitchFamily="18" charset="0"/>
              </a:rPr>
              <a:t>, X., and Zheng, J., Identifying Economic Links Using Social Media: Evidence from the Suspension of Ant Group’s IPO, Working paper.</a:t>
            </a:r>
            <a:endParaRPr lang="zh-CN" altLang="en-US" sz="1600" dirty="0"/>
          </a:p>
        </p:txBody>
      </p:sp>
    </p:spTree>
    <p:extLst>
      <p:ext uri="{BB962C8B-B14F-4D97-AF65-F5344CB8AC3E}">
        <p14:creationId xmlns:p14="http://schemas.microsoft.com/office/powerpoint/2010/main" val="260092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13</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bg1">
                  <a:lumMod val="75000"/>
                </a:schemeClr>
              </a:solidFill>
              <a:latin typeface="Times New Roman" panose="02020603050405020304" pitchFamily="18" charset="0"/>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bg1">
                  <a:lumMod val="75000"/>
                </a:schemeClr>
              </a:solidFill>
              <a:latin typeface="Times New Roman" panose="02020603050405020304" pitchFamily="18" charset="0"/>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Times New Roman" panose="02020603050405020304" pitchFamily="18" charset="0"/>
                <a:ea typeface="楷体" panose="02010609060101010101" pitchFamily="49" charset="-122"/>
              </a:rPr>
              <a:t>文本情绪识别</a:t>
            </a:r>
            <a:endParaRPr lang="en-US" altLang="zh-CN" sz="2800"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39580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a:p>
        </p:txBody>
      </p:sp>
      <p:sp>
        <p:nvSpPr>
          <p:cNvPr id="11" name="矩形 10"/>
          <p:cNvSpPr/>
          <p:nvPr/>
        </p:nvSpPr>
        <p:spPr>
          <a:xfrm>
            <a:off x="838841" y="5841536"/>
            <a:ext cx="9720675" cy="553998"/>
          </a:xfrm>
          <a:prstGeom prst="rect">
            <a:avLst/>
          </a:prstGeom>
        </p:spPr>
        <p:txBody>
          <a:bodyPr wrap="square">
            <a:spAutoFit/>
          </a:bodyPr>
          <a:lstStyle/>
          <a:p>
            <a:pPr>
              <a:lnSpc>
                <a:spcPts val="1800"/>
              </a:lnSpc>
            </a:pPr>
            <a:r>
              <a:rPr lang="zh-CN" altLang="en-US" sz="1600" kern="100" dirty="0">
                <a:latin typeface="Times New Roman" panose="02020603050405020304" pitchFamily="18" charset="0"/>
                <a:ea typeface="华文楷体" panose="02010600040101010101" pitchFamily="2" charset="-122"/>
              </a:rPr>
              <a:t>郭峰、郑建东、吕晓亮、吕斌，</a:t>
            </a:r>
            <a:r>
              <a:rPr lang="zh-CN" altLang="zh-CN" sz="1600" kern="100" dirty="0">
                <a:latin typeface="Times New Roman" panose="02020603050405020304" pitchFamily="18" charset="0"/>
                <a:ea typeface="华文楷体" panose="02010600040101010101" pitchFamily="2" charset="-122"/>
              </a:rPr>
              <a:t>《投资者会被分析师乐观语调误导吗？——来自社交媒体文本大数据的经验证据》</a:t>
            </a:r>
            <a:r>
              <a:rPr lang="zh-CN" altLang="en-US" sz="1600" kern="100" dirty="0">
                <a:latin typeface="Times New Roman" panose="02020603050405020304" pitchFamily="18" charset="0"/>
                <a:ea typeface="华文楷体" panose="02010600040101010101" pitchFamily="2" charset="-122"/>
              </a:rPr>
              <a:t>，</a:t>
            </a:r>
            <a:r>
              <a:rPr lang="en-US" altLang="zh-CN" sz="1600" kern="100" dirty="0">
                <a:latin typeface="Times New Roman" panose="02020603050405020304" pitchFamily="18" charset="0"/>
                <a:ea typeface="华文楷体" panose="02010600040101010101" pitchFamily="2" charset="-122"/>
              </a:rPr>
              <a:t>《</a:t>
            </a:r>
            <a:r>
              <a:rPr lang="zh-CN" altLang="en-US" sz="1600" kern="100" dirty="0">
                <a:latin typeface="Times New Roman" panose="02020603050405020304" pitchFamily="18" charset="0"/>
                <a:ea typeface="华文楷体" panose="02010600040101010101" pitchFamily="2" charset="-122"/>
              </a:rPr>
              <a:t>管理科学学报</a:t>
            </a:r>
            <a:r>
              <a:rPr lang="en-US" altLang="zh-CN" sz="1600" kern="100" dirty="0">
                <a:latin typeface="Times New Roman" panose="02020603050405020304" pitchFamily="18" charset="0"/>
                <a:ea typeface="华文楷体" panose="02010600040101010101" pitchFamily="2" charset="-122"/>
              </a:rPr>
              <a:t>》</a:t>
            </a:r>
            <a:r>
              <a:rPr lang="zh-CN" altLang="en-US" sz="1600" kern="100" dirty="0">
                <a:latin typeface="Times New Roman" panose="02020603050405020304" pitchFamily="18" charset="0"/>
                <a:ea typeface="华文楷体" panose="02010600040101010101" pitchFamily="2" charset="-122"/>
              </a:rPr>
              <a:t>，第二轮返修。</a:t>
            </a:r>
            <a:endParaRPr lang="zh-CN" altLang="zh-CN" sz="1600" kern="1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61" y="1145690"/>
            <a:ext cx="7344201" cy="4459794"/>
          </a:xfrm>
          <a:prstGeom prst="rect">
            <a:avLst/>
          </a:prstGeom>
        </p:spPr>
      </p:pic>
    </p:spTree>
    <p:extLst>
      <p:ext uri="{BB962C8B-B14F-4D97-AF65-F5344CB8AC3E}">
        <p14:creationId xmlns:p14="http://schemas.microsoft.com/office/powerpoint/2010/main" val="374761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7321655-B438-4296-9FE4-6FBC45235DC1}" type="slidenum">
              <a:rPr lang="zh-CN" altLang="en-US" sz="1400" smtClean="0">
                <a:solidFill>
                  <a:srgbClr val="898989"/>
                </a:solidFill>
              </a:rPr>
              <a:pPr defTabSz="1042988">
                <a:spcBef>
                  <a:spcPct val="0"/>
                </a:spcBef>
              </a:pPr>
              <a:t>15</a:t>
            </a:fld>
            <a:endParaRPr lang="zh-CN" altLang="en-US" sz="1400">
              <a:solidFill>
                <a:srgbClr val="898989"/>
              </a:solidFill>
            </a:endParaRPr>
          </a:p>
        </p:txBody>
      </p:sp>
      <p:sp>
        <p:nvSpPr>
          <p:cNvPr id="6150" name="矩形 3"/>
          <p:cNvSpPr>
            <a:spLocks noChangeArrowheads="1"/>
          </p:cNvSpPr>
          <p:nvPr/>
        </p:nvSpPr>
        <p:spPr bwMode="auto">
          <a:xfrm>
            <a:off x="466725" y="1063625"/>
            <a:ext cx="10728325" cy="258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sym typeface="+mn-ea"/>
              </a:rPr>
              <a:t>信息是金融领域最关心的话题之一</a:t>
            </a:r>
          </a:p>
          <a:p>
            <a:endParaRPr lang="en-US" altLang="zh-CN" sz="2000" dirty="0">
              <a:sym typeface="+mn-ea"/>
            </a:endParaRPr>
          </a:p>
          <a:p>
            <a:pPr marL="390525" indent="-390525" defTabSz="1042988">
              <a:lnSpc>
                <a:spcPct val="125000"/>
              </a:lnSpc>
              <a:spcBef>
                <a:spcPts val="0"/>
              </a:spcBef>
              <a:buSzPct val="100000"/>
            </a:pPr>
            <a:r>
              <a:rPr lang="zh-CN" altLang="en-US" sz="2000" dirty="0">
                <a:latin typeface="Times New Roman" panose="02020603050405020304" pitchFamily="18" charset="0"/>
                <a:ea typeface="+mn-ea"/>
                <a:cs typeface="Times New Roman" panose="02020603050405020304" pitchFamily="18" charset="0"/>
                <a:sym typeface="+mn-ea"/>
              </a:rPr>
              <a:t>与其他市场参与者相比，散户投资者在信息生产与信息处理方面处于劣势地位。投资者获取信息的方式包括阅读分析师报告、媒体报道，以及直接研读上市公司相关报告材料。</a:t>
            </a:r>
            <a:endParaRPr lang="en-US" altLang="zh-CN" sz="2000" dirty="0">
              <a:latin typeface="Times New Roman" panose="02020603050405020304" pitchFamily="18" charset="0"/>
              <a:ea typeface="+mn-ea"/>
              <a:cs typeface="Times New Roman" panose="02020603050405020304" pitchFamily="18" charset="0"/>
              <a:sym typeface="+mn-ea"/>
            </a:endParaRPr>
          </a:p>
          <a:p>
            <a:pPr marL="390525" indent="-390525" defTabSz="1042988">
              <a:lnSpc>
                <a:spcPct val="125000"/>
              </a:lnSpc>
              <a:spcBef>
                <a:spcPts val="0"/>
              </a:spcBef>
              <a:buSzPct val="100000"/>
            </a:pPr>
            <a:endParaRPr lang="en-US" altLang="zh-CN" sz="2000" dirty="0">
              <a:latin typeface="Times New Roman" panose="02020603050405020304" pitchFamily="18" charset="0"/>
              <a:ea typeface="+mn-ea"/>
              <a:cs typeface="Times New Roman" panose="02020603050405020304" pitchFamily="18" charset="0"/>
              <a:sym typeface="+mn-ea"/>
            </a:endParaRPr>
          </a:p>
          <a:p>
            <a:pPr marL="390525" indent="-390525" defTabSz="1042988">
              <a:lnSpc>
                <a:spcPct val="125000"/>
              </a:lnSpc>
              <a:spcBef>
                <a:spcPts val="0"/>
              </a:spcBef>
              <a:buSzPct val="100000"/>
            </a:pPr>
            <a:r>
              <a:rPr lang="zh-CN" altLang="en-US" sz="2000" dirty="0">
                <a:latin typeface="Times New Roman" panose="02020603050405020304" pitchFamily="18" charset="0"/>
                <a:ea typeface="+mn-ea"/>
                <a:cs typeface="Times New Roman" panose="02020603050405020304" pitchFamily="18" charset="0"/>
                <a:sym typeface="+mn-ea"/>
              </a:rPr>
              <a:t>大量文献表明，这些信息源都存在某种程度的乐观倾向，会对散户投资者产生误导。</a:t>
            </a:r>
          </a:p>
        </p:txBody>
      </p:sp>
      <p:pic>
        <p:nvPicPr>
          <p:cNvPr id="8"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7036" y="3687534"/>
            <a:ext cx="3937131" cy="291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26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7321655-B438-4296-9FE4-6FBC45235DC1}" type="slidenum">
              <a:rPr lang="zh-CN" altLang="en-US" sz="1400" smtClean="0">
                <a:solidFill>
                  <a:srgbClr val="898989"/>
                </a:solidFill>
              </a:rPr>
              <a:pPr defTabSz="1042988">
                <a:spcBef>
                  <a:spcPct val="0"/>
                </a:spcBef>
              </a:pPr>
              <a:t>16</a:t>
            </a:fld>
            <a:endParaRPr lang="zh-CN" altLang="en-US" sz="1400">
              <a:solidFill>
                <a:srgbClr val="898989"/>
              </a:solidFill>
            </a:endParaRPr>
          </a:p>
        </p:txBody>
      </p:sp>
      <p:sp>
        <p:nvSpPr>
          <p:cNvPr id="6150" name="矩形 3"/>
          <p:cNvSpPr>
            <a:spLocks noChangeArrowheads="1"/>
          </p:cNvSpPr>
          <p:nvPr/>
        </p:nvSpPr>
        <p:spPr bwMode="auto">
          <a:xfrm>
            <a:off x="466726" y="1063624"/>
            <a:ext cx="10728324" cy="20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sym typeface="+mn-ea"/>
              </a:rPr>
              <a:t>去中心化社交媒体的冲击</a:t>
            </a:r>
            <a:endParaRPr lang="en-US" altLang="zh-CN" sz="2400" b="1" dirty="0">
              <a:latin typeface="Times New Roman" panose="02020603050405020304" pitchFamily="18" charset="0"/>
              <a:ea typeface="楷体" panose="02010609060101010101" pitchFamily="49" charset="-122"/>
              <a:sym typeface="+mn-ea"/>
            </a:endParaRPr>
          </a:p>
          <a:p>
            <a:pPr marL="390525" indent="-390525" defTabSz="1042988">
              <a:lnSpc>
                <a:spcPct val="125000"/>
              </a:lnSpc>
              <a:spcBef>
                <a:spcPts val="0"/>
              </a:spcBef>
              <a:buSzPct val="100000"/>
            </a:pPr>
            <a:endParaRPr lang="en-US" altLang="zh-CN" sz="2000" dirty="0">
              <a:latin typeface="Times New Roman" panose="02020603050405020304" pitchFamily="18" charset="0"/>
              <a:ea typeface="+mn-ea"/>
              <a:cs typeface="Times New Roman" panose="02020603050405020304" pitchFamily="18" charset="0"/>
              <a:sym typeface="+mn-ea"/>
            </a:endParaRPr>
          </a:p>
          <a:p>
            <a:pPr marL="390525" indent="-390525" defTabSz="1042988">
              <a:lnSpc>
                <a:spcPct val="125000"/>
              </a:lnSpc>
              <a:spcBef>
                <a:spcPts val="0"/>
              </a:spcBef>
              <a:buSzPct val="100000"/>
            </a:pPr>
            <a:r>
              <a:rPr lang="zh-CN" altLang="en-US" sz="2000" dirty="0">
                <a:latin typeface="Times New Roman" panose="02020603050405020304" pitchFamily="18" charset="0"/>
                <a:ea typeface="+mn-ea"/>
                <a:cs typeface="Times New Roman" panose="02020603050405020304" pitchFamily="18" charset="0"/>
                <a:sym typeface="+mn-ea"/>
              </a:rPr>
              <a:t>但去中心化的社交媒体的出现为投资者提供了重要的信息交流与分享平台，投资者能够收集其他来源的信息，并通过互动交流，传播解读这些信息，从而提高信息生产与解读能力，形成自己的决策。</a:t>
            </a:r>
          </a:p>
        </p:txBody>
      </p:sp>
      <p:pic>
        <p:nvPicPr>
          <p:cNvPr id="6151" name="Picture 2" descr="https://gimg2.baidu.com/image_search/src=http%3A%2F%2Fwww.qinzhiqiang.com%2Fwp-content%2Fuploads%2F2019%2F06%2F1559686953417_3.jpg&amp;refer=http%3A%2F%2Fwww.qinzhiqiang.com&amp;app=2002&amp;size=f9999,10000&amp;q=a80&amp;n=0&amp;g=0n&amp;fmt=auto?sec=1654219894&amp;t=275bda02062027c1d27b5ec5ea5ab2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45" y="3233970"/>
            <a:ext cx="5016972" cy="348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0D217AE-429F-4AA3-9237-389C943DACDD}" type="slidenum">
              <a:rPr lang="zh-CN" altLang="en-US" sz="1400" smtClean="0">
                <a:solidFill>
                  <a:srgbClr val="898989"/>
                </a:solidFill>
              </a:rPr>
              <a:pPr defTabSz="1042988">
                <a:spcBef>
                  <a:spcPct val="0"/>
                </a:spcBef>
              </a:pPr>
              <a:t>17</a:t>
            </a:fld>
            <a:endParaRPr lang="zh-CN" altLang="en-US" sz="1400">
              <a:solidFill>
                <a:srgbClr val="898989"/>
              </a:solidFill>
            </a:endParaRPr>
          </a:p>
        </p:txBody>
      </p:sp>
      <p:sp>
        <p:nvSpPr>
          <p:cNvPr id="7174" name="矩形 1"/>
          <p:cNvSpPr>
            <a:spLocks noChangeArrowheads="1"/>
          </p:cNvSpPr>
          <p:nvPr/>
        </p:nvSpPr>
        <p:spPr bwMode="auto">
          <a:xfrm>
            <a:off x="550863" y="987425"/>
            <a:ext cx="1064418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社交媒体的价值</a:t>
            </a:r>
            <a:endParaRPr lang="en-US" altLang="zh-CN" sz="2400" b="1" dirty="0">
              <a:latin typeface="Times New Roman" panose="02020603050405020304" pitchFamily="18" charset="0"/>
              <a:ea typeface="楷体" panose="02010609060101010101" pitchFamily="49" charset="-122"/>
            </a:endParaRPr>
          </a:p>
          <a:p>
            <a:pPr marL="390525" indent="-390525" defTabSz="1042988">
              <a:lnSpc>
                <a:spcPct val="125000"/>
              </a:lnSpc>
              <a:spcBef>
                <a:spcPts val="0"/>
              </a:spcBef>
              <a:buSzPct val="100000"/>
              <a:defRPr/>
            </a:pPr>
            <a:endParaRPr lang="en-US" altLang="zh-CN" sz="2000" dirty="0">
              <a:latin typeface="Times New Roman" panose="02020603050405020304" pitchFamily="18" charset="0"/>
              <a:ea typeface="+mn-ea"/>
              <a:cs typeface="Times New Roman" panose="02020603050405020304" pitchFamily="18" charset="0"/>
            </a:endParaRPr>
          </a:p>
          <a:p>
            <a:pPr marL="390525" indent="-390525" defTabSz="1042988">
              <a:lnSpc>
                <a:spcPct val="125000"/>
              </a:lnSpc>
              <a:spcBef>
                <a:spcPts val="0"/>
              </a:spcBef>
              <a:buSzPct val="100000"/>
              <a:defRPr/>
            </a:pPr>
            <a:r>
              <a:rPr lang="zh-CN" altLang="en-US" sz="2000" dirty="0">
                <a:latin typeface="Times New Roman" panose="02020603050405020304" pitchFamily="18" charset="0"/>
                <a:ea typeface="+mn-ea"/>
                <a:cs typeface="Times New Roman" panose="02020603050405020304" pitchFamily="18" charset="0"/>
              </a:rPr>
              <a:t>部分经验证据表明，社交媒体的帖子中包含了与公司价值相关的信息，从而可以预测市场波动（</a:t>
            </a:r>
            <a:r>
              <a:rPr lang="en-US" altLang="zh-CN" sz="2000" dirty="0" err="1">
                <a:latin typeface="Times New Roman" panose="02020603050405020304" pitchFamily="18" charset="0"/>
                <a:ea typeface="+mn-ea"/>
                <a:cs typeface="Times New Roman" panose="02020603050405020304" pitchFamily="18" charset="0"/>
              </a:rPr>
              <a:t>Antweiler</a:t>
            </a:r>
            <a:r>
              <a:rPr lang="en-US" altLang="zh-CN" sz="2000" dirty="0">
                <a:latin typeface="Times New Roman" panose="02020603050405020304" pitchFamily="18" charset="0"/>
                <a:ea typeface="+mn-ea"/>
                <a:cs typeface="Times New Roman" panose="02020603050405020304" pitchFamily="18" charset="0"/>
              </a:rPr>
              <a:t> and Frank</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2004</a:t>
            </a:r>
            <a:r>
              <a:rPr lang="zh-CN" altLang="en-US" sz="2000" dirty="0">
                <a:latin typeface="Times New Roman" panose="02020603050405020304" pitchFamily="18" charset="0"/>
                <a:ea typeface="+mn-ea"/>
                <a:cs typeface="Times New Roman" panose="02020603050405020304" pitchFamily="18" charset="0"/>
              </a:rPr>
              <a:t>；何贤杰等，</a:t>
            </a:r>
            <a:r>
              <a:rPr lang="en-US" altLang="zh-CN" sz="2000" dirty="0">
                <a:latin typeface="Times New Roman" panose="02020603050405020304" pitchFamily="18" charset="0"/>
                <a:ea typeface="+mn-ea"/>
                <a:cs typeface="Times New Roman" panose="02020603050405020304" pitchFamily="18" charset="0"/>
              </a:rPr>
              <a:t>2018</a:t>
            </a:r>
            <a:r>
              <a:rPr lang="zh-CN" altLang="en-US" sz="2000" dirty="0">
                <a:latin typeface="Times New Roman" panose="02020603050405020304" pitchFamily="18" charset="0"/>
                <a:ea typeface="+mn-ea"/>
                <a:cs typeface="Times New Roman" panose="02020603050405020304" pitchFamily="18" charset="0"/>
              </a:rPr>
              <a:t>）、股票收益与盈余异常（</a:t>
            </a:r>
            <a:r>
              <a:rPr lang="en-US" altLang="zh-CN" sz="2000" dirty="0">
                <a:latin typeface="Times New Roman" panose="02020603050405020304" pitchFamily="18" charset="0"/>
                <a:ea typeface="+mn-ea"/>
                <a:cs typeface="Times New Roman" panose="02020603050405020304" pitchFamily="18" charset="0"/>
              </a:rPr>
              <a:t>Chen et al.</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2014</a:t>
            </a:r>
            <a:r>
              <a:rPr lang="zh-CN" altLang="en-US" sz="2000" dirty="0">
                <a:latin typeface="Times New Roman" panose="02020603050405020304" pitchFamily="18" charset="0"/>
                <a:ea typeface="+mn-ea"/>
                <a:cs typeface="Times New Roman" panose="02020603050405020304" pitchFamily="18" charset="0"/>
              </a:rPr>
              <a:t>）、公司治理结果（</a:t>
            </a:r>
            <a:r>
              <a:rPr lang="en-US" altLang="zh-CN" sz="2000" dirty="0">
                <a:latin typeface="Times New Roman" panose="02020603050405020304" pitchFamily="18" charset="0"/>
                <a:ea typeface="+mn-ea"/>
                <a:cs typeface="Times New Roman" panose="02020603050405020304" pitchFamily="18" charset="0"/>
              </a:rPr>
              <a:t>Ang et al.</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2021</a:t>
            </a:r>
            <a:r>
              <a:rPr lang="zh-CN" altLang="en-US" sz="2000" dirty="0">
                <a:latin typeface="Times New Roman" panose="02020603050405020304" pitchFamily="18" charset="0"/>
                <a:ea typeface="+mn-ea"/>
                <a:cs typeface="Times New Roman" panose="02020603050405020304" pitchFamily="18" charset="0"/>
              </a:rPr>
              <a:t>）等。</a:t>
            </a:r>
          </a:p>
          <a:p>
            <a:pPr>
              <a:spcBef>
                <a:spcPct val="0"/>
              </a:spcBef>
              <a:buFont typeface="Arial" panose="020B0604020202020204" pitchFamily="34" charset="0"/>
              <a:buNone/>
              <a:defRPr/>
            </a:pPr>
            <a:endParaRPr lang="en-US" altLang="zh-CN" sz="2000" dirty="0"/>
          </a:p>
        </p:txBody>
      </p:sp>
      <p:pic>
        <p:nvPicPr>
          <p:cNvPr id="9" name="Picture 2" descr="https://gimg2.baidu.com/image_search/src=http%3A%2F%2Fpic3.zhimg.com%2F50%2Fv2-c21f0f7ce369eee349e52307ca4978aa_hd.jpg&amp;refer=http%3A%2F%2Fpic3.zhimg.com&amp;app=2002&amp;size=f9999,10000&amp;q=a80&amp;n=0&amp;g=0n&amp;fmt=auto?sec=1654220126&amp;t=ca4a469981cfceff1c9f3cb0ed2c43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399" y="3129748"/>
            <a:ext cx="9176878" cy="36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83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7D77ED4-3821-4F18-A8DB-622722FC1EEF}" type="slidenum">
              <a:rPr lang="zh-CN" altLang="en-US" sz="1400" smtClean="0">
                <a:solidFill>
                  <a:srgbClr val="898989"/>
                </a:solidFill>
              </a:rPr>
              <a:pPr defTabSz="1042988">
                <a:spcBef>
                  <a:spcPct val="0"/>
                </a:spcBef>
              </a:pPr>
              <a:t>18</a:t>
            </a:fld>
            <a:endParaRPr lang="zh-CN" altLang="en-US" sz="1400">
              <a:solidFill>
                <a:srgbClr val="898989"/>
              </a:solidFill>
            </a:endParaRPr>
          </a:p>
        </p:txBody>
      </p:sp>
      <p:sp>
        <p:nvSpPr>
          <p:cNvPr id="8198" name="矩形 1"/>
          <p:cNvSpPr>
            <a:spLocks noChangeArrowheads="1"/>
          </p:cNvSpPr>
          <p:nvPr/>
        </p:nvSpPr>
        <p:spPr bwMode="auto">
          <a:xfrm>
            <a:off x="550862" y="987425"/>
            <a:ext cx="10644187"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defRPr/>
            </a:pPr>
            <a:r>
              <a:rPr lang="zh-CN" altLang="en-US" sz="2000" dirty="0">
                <a:latin typeface="Times New Roman" panose="02020603050405020304" pitchFamily="18" charset="0"/>
                <a:ea typeface="+mn-ea"/>
                <a:cs typeface="Times New Roman" panose="02020603050405020304" pitchFamily="18" charset="0"/>
              </a:rPr>
              <a:t>当然，也有研究表明社交媒体中的信息交流与股价之间没有什么关系（</a:t>
            </a:r>
            <a:r>
              <a:rPr lang="en-US" altLang="zh-CN" sz="2000" dirty="0" err="1">
                <a:latin typeface="Times New Roman" panose="02020603050405020304" pitchFamily="18" charset="0"/>
                <a:ea typeface="+mn-ea"/>
                <a:cs typeface="Times New Roman" panose="02020603050405020304" pitchFamily="18" charset="0"/>
              </a:rPr>
              <a:t>Tumarkin</a:t>
            </a:r>
            <a:r>
              <a:rPr lang="en-US" altLang="zh-CN" sz="2000" dirty="0">
                <a:latin typeface="Times New Roman" panose="02020603050405020304" pitchFamily="18" charset="0"/>
                <a:ea typeface="+mn-ea"/>
                <a:cs typeface="Times New Roman" panose="02020603050405020304" pitchFamily="18" charset="0"/>
              </a:rPr>
              <a:t> and Whitelaw</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2001</a:t>
            </a:r>
            <a:r>
              <a:rPr lang="zh-CN" altLang="en-US" sz="2000" dirty="0">
                <a:latin typeface="Times New Roman" panose="02020603050405020304" pitchFamily="18" charset="0"/>
                <a:ea typeface="+mn-ea"/>
                <a:cs typeface="Times New Roman" panose="02020603050405020304" pitchFamily="18" charset="0"/>
              </a:rPr>
              <a:t>），个股情绪与股价之间关系也不显著（</a:t>
            </a:r>
            <a:r>
              <a:rPr lang="en-US" altLang="zh-CN" sz="2000" dirty="0">
                <a:latin typeface="Times New Roman" panose="02020603050405020304" pitchFamily="18" charset="0"/>
                <a:ea typeface="+mn-ea"/>
                <a:cs typeface="Times New Roman" panose="02020603050405020304" pitchFamily="18" charset="0"/>
              </a:rPr>
              <a:t>Das and Chen</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2007</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marL="390525" indent="-390525" defTabSz="1042988">
              <a:lnSpc>
                <a:spcPct val="125000"/>
              </a:lnSpc>
              <a:spcBef>
                <a:spcPts val="0"/>
              </a:spcBef>
              <a:buSzPct val="100000"/>
              <a:defRPr/>
            </a:pPr>
            <a:endParaRPr lang="en-US" altLang="zh-CN" sz="2000" dirty="0">
              <a:latin typeface="Times New Roman" panose="02020603050405020304" pitchFamily="18" charset="0"/>
              <a:ea typeface="+mn-ea"/>
              <a:cs typeface="Times New Roman" panose="02020603050405020304" pitchFamily="18" charset="0"/>
            </a:endParaRPr>
          </a:p>
          <a:p>
            <a:pPr marL="390525" indent="-390525" defTabSz="1042988">
              <a:lnSpc>
                <a:spcPct val="125000"/>
              </a:lnSpc>
              <a:spcBef>
                <a:spcPts val="0"/>
              </a:spcBef>
              <a:buSzPct val="100000"/>
              <a:defRPr/>
            </a:pPr>
            <a:r>
              <a:rPr lang="zh-CN" altLang="en-US" sz="2000" dirty="0">
                <a:latin typeface="Times New Roman" panose="02020603050405020304" pitchFamily="18" charset="0"/>
                <a:ea typeface="+mn-ea"/>
                <a:cs typeface="Times New Roman" panose="02020603050405020304" pitchFamily="18" charset="0"/>
              </a:rPr>
              <a:t>而且，由于噪音信息比例较高，且存在虚假信息与谣言（</a:t>
            </a:r>
            <a:r>
              <a:rPr lang="en-US" altLang="zh-CN" sz="2000" dirty="0">
                <a:latin typeface="Times New Roman" panose="02020603050405020304" pitchFamily="18" charset="0"/>
                <a:ea typeface="+mn-ea"/>
                <a:cs typeface="Times New Roman" panose="02020603050405020304" pitchFamily="18" charset="0"/>
              </a:rPr>
              <a:t>Clarke et al.</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2020</a:t>
            </a:r>
            <a:r>
              <a:rPr lang="zh-CN" altLang="en-US" sz="2000" dirty="0">
                <a:latin typeface="Times New Roman" panose="02020603050405020304" pitchFamily="18" charset="0"/>
                <a:ea typeface="+mn-ea"/>
                <a:cs typeface="Times New Roman" panose="02020603050405020304" pitchFamily="18" charset="0"/>
              </a:rPr>
              <a:t>），因而社交媒体并不有效（</a:t>
            </a:r>
            <a:r>
              <a:rPr lang="en-US" altLang="zh-CN" sz="2000" dirty="0">
                <a:latin typeface="Times New Roman" panose="02020603050405020304" pitchFamily="18" charset="0"/>
                <a:ea typeface="+mn-ea"/>
                <a:cs typeface="Times New Roman" panose="02020603050405020304" pitchFamily="18" charset="0"/>
              </a:rPr>
              <a:t>Jia et al.</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2020</a:t>
            </a:r>
            <a:r>
              <a:rPr lang="zh-CN" altLang="en-US" sz="2000" dirty="0">
                <a:latin typeface="Times New Roman" panose="02020603050405020304" pitchFamily="18" charset="0"/>
                <a:ea typeface="+mn-ea"/>
                <a:cs typeface="Times New Roman" panose="02020603050405020304" pitchFamily="18" charset="0"/>
              </a:rPr>
              <a:t>）。</a:t>
            </a:r>
          </a:p>
          <a:p>
            <a:pPr>
              <a:spcBef>
                <a:spcPct val="0"/>
              </a:spcBef>
              <a:buFont typeface="Arial" panose="020B0604020202020204" pitchFamily="34" charset="0"/>
              <a:buNone/>
              <a:defRPr/>
            </a:pPr>
            <a:endParaRPr lang="en-US" altLang="zh-CN" sz="2000" dirty="0"/>
          </a:p>
        </p:txBody>
      </p:sp>
      <p:pic>
        <p:nvPicPr>
          <p:cNvPr id="8199"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3001817"/>
            <a:ext cx="290195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8575" y="3390056"/>
            <a:ext cx="504983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48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0541901-3C37-4CE2-AF31-7BED2FA821D9}" type="slidenum">
              <a:rPr lang="zh-CN" altLang="en-US" sz="1400" smtClean="0">
                <a:solidFill>
                  <a:srgbClr val="898989"/>
                </a:solidFill>
              </a:rPr>
              <a:pPr defTabSz="1042988">
                <a:spcBef>
                  <a:spcPct val="0"/>
                </a:spcBef>
              </a:pPr>
              <a:t>19</a:t>
            </a:fld>
            <a:endParaRPr lang="zh-CN" altLang="en-US" sz="1400">
              <a:solidFill>
                <a:srgbClr val="898989"/>
              </a:solidFill>
            </a:endParaRPr>
          </a:p>
        </p:txBody>
      </p:sp>
      <p:sp>
        <p:nvSpPr>
          <p:cNvPr id="9222" name="矩形 1"/>
          <p:cNvSpPr>
            <a:spLocks noChangeArrowheads="1"/>
          </p:cNvSpPr>
          <p:nvPr/>
        </p:nvSpPr>
        <p:spPr bwMode="auto">
          <a:xfrm>
            <a:off x="550863" y="987425"/>
            <a:ext cx="10644187" cy="166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社交媒体是否具有群体智慧</a:t>
            </a:r>
            <a:endParaRPr lang="en-US" altLang="zh-CN" sz="2400" b="1" dirty="0">
              <a:latin typeface="Times New Roman" panose="02020603050405020304" pitchFamily="18" charset="0"/>
              <a:ea typeface="楷体" panose="02010609060101010101" pitchFamily="49" charset="-122"/>
            </a:endParaRPr>
          </a:p>
          <a:p>
            <a:pPr marL="390525" indent="-390525" defTabSz="1042988">
              <a:lnSpc>
                <a:spcPct val="125000"/>
              </a:lnSpc>
              <a:spcBef>
                <a:spcPts val="0"/>
              </a:spcBef>
              <a:buSzPct val="100000"/>
              <a:defRPr/>
            </a:pPr>
            <a:endParaRPr lang="en-US" altLang="zh-CN" sz="2000" dirty="0">
              <a:latin typeface="Times New Roman" panose="02020603050405020304" pitchFamily="18" charset="0"/>
              <a:ea typeface="+mn-ea"/>
              <a:cs typeface="Times New Roman" panose="02020603050405020304" pitchFamily="18" charset="0"/>
            </a:endParaRPr>
          </a:p>
          <a:p>
            <a:pPr marL="390525" indent="-390525" defTabSz="1042988">
              <a:lnSpc>
                <a:spcPct val="125000"/>
              </a:lnSpc>
              <a:spcBef>
                <a:spcPts val="0"/>
              </a:spcBef>
              <a:buSzPct val="100000"/>
              <a:defRPr/>
            </a:pPr>
            <a:r>
              <a:rPr lang="zh-CN" altLang="en-US" sz="2000" dirty="0">
                <a:latin typeface="Times New Roman" panose="02020603050405020304" pitchFamily="18" charset="0"/>
                <a:ea typeface="+mn-ea"/>
                <a:cs typeface="Times New Roman" panose="02020603050405020304" pitchFamily="18" charset="0"/>
              </a:rPr>
              <a:t>鉴于目前关于社交媒体是否存在有价值信息进而表现出群体智慧并无一致观点，本文将以社交媒体能否识别出证券分析师的乐观语调为标准进行检验。</a:t>
            </a:r>
            <a:endParaRPr lang="en-US" altLang="zh-CN" sz="2000" dirty="0">
              <a:latin typeface="Times New Roman" panose="02020603050405020304" pitchFamily="18" charset="0"/>
              <a:ea typeface="+mn-ea"/>
              <a:cs typeface="Times New Roman" panose="02020603050405020304" pitchFamily="18" charset="0"/>
            </a:endParaRPr>
          </a:p>
        </p:txBody>
      </p:sp>
      <p:pic>
        <p:nvPicPr>
          <p:cNvPr id="9223" name="Picture 2" descr="https://gimg2.baidu.com/image_search/src=http%3A%2F%2Ffile.digitaling.com%2FeImg%2Fuimages%2F20200618%2Fremote_159244365953569.jpg&amp;refer=http%3A%2F%2Ffile.digitaling.com&amp;app=2002&amp;size=f9999,10000&amp;q=a80&amp;n=0&amp;g=0n&amp;fmt=auto?sec=1654220401&amp;t=d8c0c6f6f3ac6cb2fb73b9e2958b8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385" y="3031027"/>
            <a:ext cx="87709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1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8EBE-BA61-2446-2781-D5C209010EFF}"/>
            </a:ext>
          </a:extLst>
        </p:cNvPr>
        <p:cNvGrpSpPr/>
        <p:nvPr/>
      </p:nvGrpSpPr>
      <p:grpSpPr>
        <a:xfrm>
          <a:off x="0" y="0"/>
          <a:ext cx="0" cy="0"/>
          <a:chOff x="0" y="0"/>
          <a:chExt cx="0" cy="0"/>
        </a:xfrm>
      </p:grpSpPr>
      <p:sp>
        <p:nvSpPr>
          <p:cNvPr id="5122" name="文本框 4">
            <a:extLst>
              <a:ext uri="{FF2B5EF4-FFF2-40B4-BE49-F238E27FC236}">
                <a16:creationId xmlns:a16="http://schemas.microsoft.com/office/drawing/2014/main" id="{E4804851-EFEC-7978-DB48-2A2E622E8433}"/>
              </a:ext>
            </a:extLst>
          </p:cNvPr>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a:extLst>
              <a:ext uri="{FF2B5EF4-FFF2-40B4-BE49-F238E27FC236}">
                <a16:creationId xmlns:a16="http://schemas.microsoft.com/office/drawing/2014/main" id="{FA9EB4A3-D895-941E-70FB-6F02134A1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a:extLst>
              <a:ext uri="{FF2B5EF4-FFF2-40B4-BE49-F238E27FC236}">
                <a16:creationId xmlns:a16="http://schemas.microsoft.com/office/drawing/2014/main" id="{75CD8618-7D42-23EE-7C7A-12CE00336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a:extLst>
              <a:ext uri="{FF2B5EF4-FFF2-40B4-BE49-F238E27FC236}">
                <a16:creationId xmlns:a16="http://schemas.microsoft.com/office/drawing/2014/main" id="{67656815-D2C2-0823-A803-4D24D22D82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a:p>
        </p:txBody>
      </p:sp>
      <p:sp>
        <p:nvSpPr>
          <p:cNvPr id="5126" name="Rectangle 3">
            <a:extLst>
              <a:ext uri="{FF2B5EF4-FFF2-40B4-BE49-F238E27FC236}">
                <a16:creationId xmlns:a16="http://schemas.microsoft.com/office/drawing/2014/main" id="{14FD76A6-2510-2E77-ECE9-0920622B9855}"/>
              </a:ext>
            </a:extLst>
          </p:cNvPr>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bg1">
                  <a:lumMod val="75000"/>
                </a:schemeClr>
              </a:solidFill>
              <a:latin typeface="Times New Roman" panose="02020603050405020304" pitchFamily="18" charset="0"/>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bg1">
                  <a:lumMod val="75000"/>
                </a:schemeClr>
              </a:solidFill>
              <a:latin typeface="Times New Roman" panose="02020603050405020304" pitchFamily="18" charset="0"/>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Times New Roman" panose="02020603050405020304" pitchFamily="18" charset="0"/>
                <a:ea typeface="楷体" panose="02010609060101010101" pitchFamily="49" charset="-122"/>
              </a:rPr>
              <a:t>机器学习的学术应用</a:t>
            </a:r>
            <a:endParaRPr lang="en-US" altLang="zh-CN" sz="2800"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1524594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82D5116D-8166-4489-948B-EC59EA69B49C}" type="slidenum">
              <a:rPr lang="zh-CN" altLang="en-US" sz="1400" smtClean="0">
                <a:solidFill>
                  <a:srgbClr val="898989"/>
                </a:solidFill>
              </a:rPr>
              <a:pPr defTabSz="1042988">
                <a:spcBef>
                  <a:spcPct val="0"/>
                </a:spcBef>
              </a:pPr>
              <a:t>20</a:t>
            </a:fld>
            <a:endParaRPr lang="zh-CN" altLang="en-US" sz="1400">
              <a:solidFill>
                <a:srgbClr val="898989"/>
              </a:solidFill>
            </a:endParaRPr>
          </a:p>
        </p:txBody>
      </p:sp>
      <p:sp>
        <p:nvSpPr>
          <p:cNvPr id="10246" name="矩形 1"/>
          <p:cNvSpPr>
            <a:spLocks noChangeArrowheads="1"/>
          </p:cNvSpPr>
          <p:nvPr/>
        </p:nvSpPr>
        <p:spPr bwMode="auto">
          <a:xfrm>
            <a:off x="550862" y="987425"/>
            <a:ext cx="10644187" cy="28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社交媒体与分析师</a:t>
            </a:r>
            <a:endParaRPr lang="en-US" altLang="zh-CN" sz="2400" b="1" dirty="0">
              <a:latin typeface="Times New Roman" panose="02020603050405020304" pitchFamily="18" charset="0"/>
              <a:ea typeface="楷体" panose="02010609060101010101" pitchFamily="49" charset="-122"/>
            </a:endParaRPr>
          </a:p>
          <a:p>
            <a:endParaRPr lang="en-US" altLang="zh-CN" sz="2000" dirty="0"/>
          </a:p>
          <a:p>
            <a:pPr>
              <a:lnSpc>
                <a:spcPct val="125000"/>
              </a:lnSpc>
              <a:spcBef>
                <a:spcPts val="0"/>
              </a:spcBef>
            </a:pPr>
            <a:r>
              <a:rPr lang="zh-CN" altLang="en-US" sz="2000" dirty="0"/>
              <a:t>证券分析师作为资本市场重要的参与者与市场信息的有效供给者，能够缓解投资者与企业之间的信息不对称</a:t>
            </a:r>
            <a:endParaRPr lang="en-US" altLang="zh-CN" sz="2000" dirty="0"/>
          </a:p>
          <a:p>
            <a:pPr>
              <a:lnSpc>
                <a:spcPct val="125000"/>
              </a:lnSpc>
              <a:spcBef>
                <a:spcPts val="0"/>
              </a:spcBef>
            </a:pPr>
            <a:endParaRPr lang="en-US" altLang="zh-CN" sz="2000" dirty="0"/>
          </a:p>
          <a:p>
            <a:pPr>
              <a:lnSpc>
                <a:spcPct val="125000"/>
              </a:lnSpc>
              <a:spcBef>
                <a:spcPts val="0"/>
              </a:spcBef>
            </a:pPr>
            <a:r>
              <a:rPr lang="zh-CN" altLang="en-US" sz="2000" dirty="0"/>
              <a:t>但由于存在利益冲突等种种原因，分析师的预测存在普遍的乐观性偏差（</a:t>
            </a:r>
            <a:r>
              <a:rPr lang="en-US" altLang="zh-CN" sz="2000" dirty="0"/>
              <a:t>O‘Brien</a:t>
            </a:r>
            <a:r>
              <a:rPr lang="zh-CN" altLang="en-US" sz="2000" dirty="0"/>
              <a:t>，</a:t>
            </a:r>
            <a:r>
              <a:rPr lang="en-US" altLang="zh-CN" sz="2000" dirty="0"/>
              <a:t>1988</a:t>
            </a:r>
            <a:r>
              <a:rPr lang="zh-CN" altLang="en-US" sz="2000" dirty="0"/>
              <a:t>；</a:t>
            </a:r>
            <a:r>
              <a:rPr lang="en-US" altLang="zh-CN" sz="2000" dirty="0"/>
              <a:t>Bradshaw</a:t>
            </a:r>
            <a:r>
              <a:rPr lang="zh-CN" altLang="en-US" sz="2000" dirty="0"/>
              <a:t>，</a:t>
            </a:r>
            <a:r>
              <a:rPr lang="en-US" altLang="zh-CN" sz="2000" dirty="0"/>
              <a:t>2011</a:t>
            </a:r>
            <a:r>
              <a:rPr lang="zh-CN" altLang="en-US" sz="2000" dirty="0"/>
              <a:t>）。</a:t>
            </a:r>
            <a:endParaRPr lang="en-US" altLang="zh-CN" sz="2000" dirty="0"/>
          </a:p>
        </p:txBody>
      </p:sp>
      <p:pic>
        <p:nvPicPr>
          <p:cNvPr id="10247" name="Picture 2" descr="https://gimg2.baidu.com/image_search/src=http%3A%2F%2Fsinastorage.com%2Fstorage.caitou.sina.com.cn%2Fproducts%2F201607%2F9e16af7b5993eecaf9c46259eeb3bb5f.jpeg&amp;refer=http%3A%2F%2Fsinastorage.com&amp;app=2002&amp;size=f9999,10000&amp;q=a80&amp;n=0&amp;g=0n&amp;fmt=auto?sec=1654220619&amp;t=4e0a7075bd0fb1e49511b008d4344c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036" y="3789820"/>
            <a:ext cx="4264401" cy="2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21</a:t>
            </a:fld>
            <a:endParaRPr lang="zh-CN" altLang="en-US" sz="1400">
              <a:solidFill>
                <a:srgbClr val="898989"/>
              </a:solidFill>
            </a:endParaRPr>
          </a:p>
        </p:txBody>
      </p:sp>
      <p:sp>
        <p:nvSpPr>
          <p:cNvPr id="14342" name="Rectangle 3"/>
          <p:cNvSpPr>
            <a:spLocks noChangeArrowheads="1"/>
          </p:cNvSpPr>
          <p:nvPr/>
        </p:nvSpPr>
        <p:spPr bwMode="auto">
          <a:xfrm>
            <a:off x="295275" y="987425"/>
            <a:ext cx="10899775" cy="55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分析师情绪普遍乐观</a:t>
            </a:r>
            <a:endParaRPr lang="en-US" altLang="zh-CN" sz="2400" b="1" dirty="0">
              <a:latin typeface="Times New Roman" panose="02020603050405020304" pitchFamily="18" charset="0"/>
              <a:ea typeface="楷体" panose="02010609060101010101" pitchFamily="49" charset="-122"/>
              <a:sym typeface="+mn-ea"/>
            </a:endParaRPr>
          </a:p>
          <a:p>
            <a:pPr>
              <a:lnSpc>
                <a:spcPct val="125000"/>
              </a:lnSpc>
              <a:spcBef>
                <a:spcPts val="0"/>
              </a:spcBef>
              <a:buFont typeface="Arial" panose="020B0604020202020204" pitchFamily="34" charset="0"/>
              <a:buChar char="•"/>
            </a:pPr>
            <a:endParaRPr lang="zh-CN" altLang="en-US" sz="2000" dirty="0">
              <a:sym typeface="+mn-ea"/>
            </a:endParaRPr>
          </a:p>
          <a:p>
            <a:pPr>
              <a:lnSpc>
                <a:spcPct val="125000"/>
              </a:lnSpc>
              <a:spcBef>
                <a:spcPts val="0"/>
              </a:spcBef>
              <a:buFont typeface="Arial" panose="020B0604020202020204" pitchFamily="34" charset="0"/>
              <a:buChar char="•"/>
            </a:pPr>
            <a:r>
              <a:rPr lang="zh-CN" altLang="en-US" sz="2000" dirty="0">
                <a:sym typeface="+mn-ea"/>
              </a:rPr>
              <a:t>为了将分析师乐观倾向与投资者对股价的看法能在同一量纲下进行分析，本文将分别计算分析师在研报中的语调与投资者在社交媒体中发帖的语调。</a:t>
            </a:r>
            <a:endParaRPr lang="zh-CN" altLang="en-US" sz="2000" dirty="0"/>
          </a:p>
        </p:txBody>
      </p:sp>
      <p:pic>
        <p:nvPicPr>
          <p:cNvPr id="1434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6936" y="2925759"/>
            <a:ext cx="7095578" cy="34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04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22</a:t>
            </a:fld>
            <a:endParaRPr lang="zh-CN" altLang="en-US" sz="1400">
              <a:solidFill>
                <a:srgbClr val="898989"/>
              </a:solidFill>
            </a:endParaRPr>
          </a:p>
        </p:txBody>
      </p:sp>
      <mc:AlternateContent xmlns:mc="http://schemas.openxmlformats.org/markup-compatibility/2006" xmlns:a14="http://schemas.microsoft.com/office/drawing/2010/main">
        <mc:Choice Requires="a14">
          <p:sp>
            <p:nvSpPr>
              <p:cNvPr id="14342" name="Rectangle 3"/>
              <p:cNvSpPr>
                <a:spLocks noChangeArrowheads="1"/>
              </p:cNvSpPr>
              <p:nvPr/>
            </p:nvSpPr>
            <p:spPr bwMode="auto">
              <a:xfrm>
                <a:off x="389208" y="987425"/>
                <a:ext cx="11682413" cy="5735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投资者</a:t>
                </a:r>
                <a14:m>
                  <m:oMath xmlns:m="http://schemas.openxmlformats.org/officeDocument/2006/math">
                    <m:r>
                      <a:rPr lang="zh-CN" altLang="en-US" sz="2400" b="1" dirty="0">
                        <a:latin typeface="Cambria Math" panose="02040503050406030204" pitchFamily="18" charset="0"/>
                        <a:ea typeface="楷体" panose="02010609060101010101" pitchFamily="49" charset="-122"/>
                      </a:rPr>
                      <m:t>情绪</m:t>
                    </m:r>
                  </m:oMath>
                </a14:m>
                <a:endParaRPr lang="en-US" altLang="zh-CN" sz="2400" b="1" dirty="0">
                  <a:latin typeface="Times New Roman" panose="02020603050405020304" pitchFamily="18" charset="0"/>
                  <a:ea typeface="楷体" panose="02010609060101010101" pitchFamily="49" charset="-122"/>
                </a:endParaRPr>
              </a:p>
              <a:p>
                <a:pPr marL="342900" lvl="1" indent="-342900">
                  <a:lnSpc>
                    <a:spcPct val="125000"/>
                  </a:lnSpc>
                  <a:spcBef>
                    <a:spcPts val="0"/>
                  </a:spcBef>
                  <a:buFont typeface="Arial" panose="020B0604020202020204" pitchFamily="34" charset="0"/>
                  <a:buChar char="•"/>
                </a:pPr>
                <a:endParaRPr lang="en-US" altLang="zh-CN" sz="2000" dirty="0"/>
              </a:p>
              <a:p>
                <a:pPr marL="342900" lvl="1" indent="-342900">
                  <a:lnSpc>
                    <a:spcPct val="125000"/>
                  </a:lnSpc>
                  <a:spcBef>
                    <a:spcPts val="0"/>
                  </a:spcBef>
                  <a:buFont typeface="Arial" panose="020B0604020202020204" pitchFamily="34" charset="0"/>
                  <a:buChar char="•"/>
                </a:pP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𝑆𝑒𝑛𝑡𝑖𝑚𝑒𝑛𝑡</m:t>
                        </m:r>
                      </m:e>
                      <m:sub>
                        <m:r>
                          <a:rPr lang="en-US" altLang="zh-CN" sz="2000">
                            <a:latin typeface="Cambria Math" panose="02040503050406030204" pitchFamily="18" charset="0"/>
                          </a:rPr>
                          <m:t>𝑖𝑡</m:t>
                        </m:r>
                      </m:sub>
                    </m:sSub>
                  </m:oMath>
                </a14:m>
                <a:r>
                  <a:rPr lang="zh-CN" altLang="zh-CN" sz="2000" dirty="0"/>
                  <a:t>表示在分析师发布研究报告后</a:t>
                </a:r>
                <a:r>
                  <a:rPr lang="en-US" altLang="zh-CN" sz="2000" dirty="0"/>
                  <a:t>15</a:t>
                </a:r>
                <a:r>
                  <a:rPr lang="zh-CN" altLang="zh-CN" sz="2000" dirty="0"/>
                  <a:t>天内的社交媒体投资者情绪</a:t>
                </a:r>
                <a:endParaRPr lang="en-US" altLang="zh-CN" sz="2000" dirty="0"/>
              </a:p>
              <a:p>
                <a:pPr marL="1062900">
                  <a:lnSpc>
                    <a:spcPct val="150000"/>
                  </a:lnSpc>
                  <a:buFont typeface="Arial" panose="020B0604020202020204" pitchFamily="34" charset="0"/>
                  <a:buChar char="•"/>
                </a:pPr>
                <a:endParaRPr lang="en-US" altLang="zh-CN" dirty="0"/>
              </a:p>
              <a:p>
                <a:pPr marL="342900" lvl="1" indent="-342900">
                  <a:lnSpc>
                    <a:spcPct val="125000"/>
                  </a:lnSpc>
                  <a:spcBef>
                    <a:spcPts val="0"/>
                  </a:spcBef>
                  <a:buFont typeface="Arial" panose="020B0604020202020204" pitchFamily="34" charset="0"/>
                  <a:buChar char="•"/>
                </a:pPr>
                <a:r>
                  <a:rPr lang="zh-CN" altLang="en-US" sz="2000" dirty="0"/>
                  <a:t>利用东方财富网股吧中投资者发帖作为研究对象。</a:t>
                </a:r>
                <a:endParaRPr lang="en-US" altLang="zh-CN" sz="2000" dirty="0"/>
              </a:p>
              <a:p>
                <a:pPr marL="1520100" lvl="1" indent="-342900">
                  <a:lnSpc>
                    <a:spcPct val="150000"/>
                  </a:lnSpc>
                  <a:buFont typeface="Arial" panose="020B0604020202020204" pitchFamily="34" charset="0"/>
                  <a:buChar char="•"/>
                </a:pPr>
                <a:endParaRPr lang="en-US" altLang="zh-CN" dirty="0"/>
              </a:p>
              <a:p>
                <a:pPr marL="342900" lvl="1" indent="-342900">
                  <a:lnSpc>
                    <a:spcPct val="125000"/>
                  </a:lnSpc>
                  <a:spcBef>
                    <a:spcPts val="0"/>
                  </a:spcBef>
                  <a:buFont typeface="Arial" panose="020B0604020202020204" pitchFamily="34" charset="0"/>
                  <a:buChar char="•"/>
                </a:pPr>
                <a:r>
                  <a:rPr lang="zh-CN" altLang="en-US" sz="2000" dirty="0"/>
                  <a:t>计算公式：</a:t>
                </a:r>
                <a:endParaRPr lang="en-US" altLang="zh-CN" sz="2000" dirty="0"/>
              </a:p>
              <a:p>
                <a:pPr indent="266700" algn="just">
                  <a:spcAft>
                    <a:spcPts val="0"/>
                  </a:spcAft>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𝑆𝑒𝑛𝑡𝑖𝑚𝑒𝑛𝑡</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𝑃𝑜𝑠𝑖𝑡𝑖𝑣𝑒</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𝑛𝑢𝑚</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𝑁𝑒𝑔𝑎𝑡𝑖𝑣𝑒</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𝑛𝑢𝑚</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𝑖𝑡</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𝑃𝑜𝑠𝑖𝑡𝑖𝑣𝑒</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𝑛𝑢𝑚</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𝑁𝑒𝑔𝑎𝑡𝑖𝑣𝑒</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𝑛𝑢𝑚</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𝑖𝑡</m:t>
                              </m:r>
                            </m:sub>
                          </m:sSub>
                        </m:den>
                      </m:f>
                    </m:oMath>
                  </m:oMathPara>
                </a14:m>
                <a:endParaRPr lang="zh-CN" altLang="en-US" sz="2000" dirty="0"/>
              </a:p>
            </p:txBody>
          </p:sp>
        </mc:Choice>
        <mc:Fallback xmlns="">
          <p:sp>
            <p:nvSpPr>
              <p:cNvPr id="14342" name="Rectangle 3"/>
              <p:cNvSpPr>
                <a:spLocks noRot="1" noChangeAspect="1" noMove="1" noResize="1" noEditPoints="1" noAdjustHandles="1" noChangeArrowheads="1" noChangeShapeType="1" noTextEdit="1"/>
              </p:cNvSpPr>
              <p:nvPr/>
            </p:nvSpPr>
            <p:spPr bwMode="auto">
              <a:xfrm>
                <a:off x="389208" y="987425"/>
                <a:ext cx="11682413" cy="5735638"/>
              </a:xfrm>
              <a:prstGeom prst="rect">
                <a:avLst/>
              </a:prstGeom>
              <a:blipFill>
                <a:blip r:embed="rId4"/>
                <a:stretch>
                  <a:fillRect l="-731" t="-4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54941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12319F99-609F-4D49-B14C-D9C50E561C0A}" type="slidenum">
              <a:rPr lang="zh-CN" altLang="en-US" sz="1400" smtClean="0">
                <a:solidFill>
                  <a:srgbClr val="898989"/>
                </a:solidFill>
              </a:rPr>
              <a:pPr defTabSz="1042988">
                <a:spcBef>
                  <a:spcPct val="0"/>
                </a:spcBef>
              </a:pPr>
              <a:t>23</a:t>
            </a:fld>
            <a:endParaRPr lang="zh-CN" altLang="en-US" sz="1400">
              <a:solidFill>
                <a:srgbClr val="898989"/>
              </a:solidFill>
            </a:endParaRPr>
          </a:p>
        </p:txBody>
      </p:sp>
      <p:sp>
        <p:nvSpPr>
          <p:cNvPr id="16390" name="Rectangle 3"/>
          <p:cNvSpPr>
            <a:spLocks noChangeArrowheads="1"/>
          </p:cNvSpPr>
          <p:nvPr/>
        </p:nvSpPr>
        <p:spPr bwMode="auto">
          <a:xfrm>
            <a:off x="389208"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东方财富网股吧论坛规模最大、参与者最多</a:t>
            </a:r>
            <a:endParaRPr lang="en-US" altLang="zh-CN" sz="2400" b="1" dirty="0">
              <a:latin typeface="Times New Roman" panose="02020603050405020304" pitchFamily="18" charset="0"/>
              <a:ea typeface="楷体" panose="02010609060101010101" pitchFamily="49" charset="-122"/>
            </a:endParaRPr>
          </a:p>
          <a:p>
            <a:pPr marL="342900" lvl="1" indent="-342900">
              <a:lnSpc>
                <a:spcPct val="125000"/>
              </a:lnSpc>
              <a:spcBef>
                <a:spcPts val="0"/>
              </a:spcBef>
              <a:buFont typeface="Arial" panose="020B0604020202020204" pitchFamily="34" charset="0"/>
              <a:buChar char="•"/>
            </a:pPr>
            <a:endParaRPr lang="en-US" altLang="zh-CN" sz="2000" dirty="0"/>
          </a:p>
          <a:p>
            <a:pPr marL="342900" lvl="1" indent="-342900">
              <a:lnSpc>
                <a:spcPct val="125000"/>
              </a:lnSpc>
              <a:spcBef>
                <a:spcPts val="0"/>
              </a:spcBef>
              <a:buFont typeface="Arial" panose="020B0604020202020204" pitchFamily="34" charset="0"/>
              <a:buChar char="•"/>
            </a:pPr>
            <a:r>
              <a:rPr lang="en-US" altLang="zh-CN" sz="2000" dirty="0"/>
              <a:t>2010-2021</a:t>
            </a:r>
            <a:r>
              <a:rPr lang="zh-CN" altLang="en-US" sz="2000" dirty="0"/>
              <a:t>年</a:t>
            </a:r>
            <a:r>
              <a:rPr lang="en-US" altLang="zh-CN" sz="2000" dirty="0"/>
              <a:t>2</a:t>
            </a:r>
            <a:r>
              <a:rPr lang="zh-CN" altLang="en-US" sz="2000" dirty="0"/>
              <a:t>月底，共计</a:t>
            </a:r>
            <a:r>
              <a:rPr lang="en-US" altLang="zh-CN" sz="2000" dirty="0"/>
              <a:t>2.95</a:t>
            </a:r>
            <a:r>
              <a:rPr lang="zh-CN" altLang="en-US" sz="2000" dirty="0"/>
              <a:t>亿条帖子，最近两年平均每天</a:t>
            </a:r>
            <a:r>
              <a:rPr lang="en-US" altLang="zh-CN" sz="2000" dirty="0"/>
              <a:t>8</a:t>
            </a:r>
            <a:r>
              <a:rPr lang="zh-CN" altLang="en-US" sz="2000" dirty="0"/>
              <a:t>万条帖子。</a:t>
            </a:r>
          </a:p>
        </p:txBody>
      </p:sp>
      <p:pic>
        <p:nvPicPr>
          <p:cNvPr id="16391" name="图片 6"/>
          <p:cNvPicPr>
            <a:picLocks noChangeAspect="1"/>
          </p:cNvPicPr>
          <p:nvPr/>
        </p:nvPicPr>
        <p:blipFill>
          <a:blip r:embed="rId4">
            <a:extLst>
              <a:ext uri="{28A0092B-C50C-407E-A947-70E740481C1C}">
                <a14:useLocalDpi xmlns:a14="http://schemas.microsoft.com/office/drawing/2010/main" val="0"/>
              </a:ext>
            </a:extLst>
          </a:blip>
          <a:srcRect b="50000"/>
          <a:stretch>
            <a:fillRect/>
          </a:stretch>
        </p:blipFill>
        <p:spPr bwMode="auto">
          <a:xfrm>
            <a:off x="1846911" y="2605576"/>
            <a:ext cx="7665389" cy="345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60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DE8234B-87D1-4AA8-B59E-A3F4F9B4463E}" type="slidenum">
              <a:rPr lang="zh-CN" altLang="en-US" sz="1400" smtClean="0">
                <a:solidFill>
                  <a:srgbClr val="898989"/>
                </a:solidFill>
              </a:rPr>
              <a:pPr defTabSz="1042988">
                <a:spcBef>
                  <a:spcPct val="0"/>
                </a:spcBef>
              </a:pPr>
              <a:t>24</a:t>
            </a:fld>
            <a:endParaRPr lang="zh-CN" altLang="en-US" sz="1400">
              <a:solidFill>
                <a:srgbClr val="898989"/>
              </a:solidFill>
            </a:endParaRPr>
          </a:p>
        </p:txBody>
      </p:sp>
      <p:sp>
        <p:nvSpPr>
          <p:cNvPr id="17414" name="Rectangle 3"/>
          <p:cNvSpPr>
            <a:spLocks noChangeArrowheads="1"/>
          </p:cNvSpPr>
          <p:nvPr/>
        </p:nvSpPr>
        <p:spPr bwMode="auto">
          <a:xfrm>
            <a:off x="389208"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股吧论坛相关指标</a:t>
            </a:r>
            <a:endParaRPr lang="en-US" altLang="zh-CN" sz="2400" b="1" dirty="0">
              <a:latin typeface="Times New Roman" panose="02020603050405020304" pitchFamily="18" charset="0"/>
              <a:ea typeface="楷体" panose="02010609060101010101" pitchFamily="49" charset="-122"/>
            </a:endParaRPr>
          </a:p>
          <a:p>
            <a:pPr>
              <a:lnSpc>
                <a:spcPct val="150000"/>
              </a:lnSpc>
              <a:spcBef>
                <a:spcPct val="20000"/>
              </a:spcBef>
              <a:buFont typeface="Arial" panose="020B0604020202020204" pitchFamily="34" charset="0"/>
              <a:buChar char="•"/>
            </a:pPr>
            <a:endParaRPr lang="en-US" altLang="zh-CN" sz="2000" dirty="0"/>
          </a:p>
          <a:p>
            <a:pPr>
              <a:lnSpc>
                <a:spcPct val="150000"/>
              </a:lnSpc>
              <a:spcBef>
                <a:spcPct val="20000"/>
              </a:spcBef>
              <a:buFont typeface="Arial" panose="020B0604020202020204" pitchFamily="34" charset="0"/>
              <a:buChar char="•"/>
            </a:pPr>
            <a:r>
              <a:rPr lang="zh-CN" altLang="en-US" sz="2000" dirty="0"/>
              <a:t>标题、内容、发帖人</a:t>
            </a:r>
            <a:r>
              <a:rPr lang="en-US" altLang="zh-CN" sz="2000" dirty="0"/>
              <a:t>ID</a:t>
            </a:r>
            <a:r>
              <a:rPr lang="zh-CN" altLang="en-US" sz="2000" dirty="0"/>
              <a:t>、股票</a:t>
            </a:r>
            <a:r>
              <a:rPr lang="en-US" altLang="zh-CN" sz="2000" dirty="0"/>
              <a:t>ID</a:t>
            </a:r>
            <a:r>
              <a:rPr lang="zh-CN" altLang="en-US" sz="2000" dirty="0"/>
              <a:t>、阅读量、评论量等等</a:t>
            </a:r>
            <a:endParaRPr lang="en-US" altLang="zh-CN" sz="2000" dirty="0"/>
          </a:p>
        </p:txBody>
      </p:sp>
      <p:pic>
        <p:nvPicPr>
          <p:cNvPr id="17415"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8966" y="2697251"/>
            <a:ext cx="5700172" cy="386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190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BA803C61-67B2-46AB-B6F9-E3E3B4C56F26}" type="slidenum">
              <a:rPr lang="zh-CN" altLang="en-US" sz="1400" smtClean="0">
                <a:solidFill>
                  <a:srgbClr val="898989"/>
                </a:solidFill>
              </a:rPr>
              <a:pPr defTabSz="1042988">
                <a:spcBef>
                  <a:spcPct val="0"/>
                </a:spcBef>
              </a:pPr>
              <a:t>25</a:t>
            </a:fld>
            <a:endParaRPr lang="zh-CN" altLang="en-US" sz="1400">
              <a:solidFill>
                <a:srgbClr val="898989"/>
              </a:solidFill>
            </a:endParaRPr>
          </a:p>
        </p:txBody>
      </p:sp>
      <p:sp>
        <p:nvSpPr>
          <p:cNvPr id="5125" name="Rectangle 3"/>
          <p:cNvSpPr/>
          <p:nvPr/>
        </p:nvSpPr>
        <p:spPr>
          <a:xfrm>
            <a:off x="295275" y="987425"/>
            <a:ext cx="10899775" cy="5538584"/>
          </a:xfrm>
          <a:prstGeom prst="rect">
            <a:avLst/>
          </a:prstGeom>
          <a:noFill/>
          <a:ln w="9525">
            <a:noFill/>
          </a:ln>
        </p:spPr>
        <p:txBody>
          <a:bodyPr/>
          <a:lstStyle/>
          <a:p>
            <a:pPr marL="390525" indent="-390525">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口语化的文本情绪识别</a:t>
            </a:r>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en-US" sz="2000" dirty="0"/>
              <a:t>第一步：文本数据获取与清洗。</a:t>
            </a:r>
            <a:r>
              <a:rPr lang="en-US" altLang="zh-CN" sz="2000" dirty="0"/>
              <a:t> 2008</a:t>
            </a:r>
            <a:r>
              <a:rPr lang="zh-CN" altLang="en-US" sz="2000" dirty="0"/>
              <a:t>年至</a:t>
            </a:r>
            <a:r>
              <a:rPr lang="en-US" altLang="zh-CN" sz="2000" dirty="0"/>
              <a:t>2021</a:t>
            </a:r>
            <a:r>
              <a:rPr lang="zh-CN" altLang="en-US" sz="2000" dirty="0"/>
              <a:t>年</a:t>
            </a:r>
            <a:r>
              <a:rPr lang="en-US" altLang="zh-CN" sz="2000" dirty="0"/>
              <a:t>2</a:t>
            </a:r>
            <a:r>
              <a:rPr lang="zh-CN" altLang="en-US" sz="2000" dirty="0"/>
              <a:t>月，约</a:t>
            </a:r>
            <a:r>
              <a:rPr lang="en-US" altLang="zh-CN" sz="2000" dirty="0"/>
              <a:t>2.95</a:t>
            </a:r>
            <a:r>
              <a:rPr lang="zh-CN" altLang="en-US" sz="2000" dirty="0"/>
              <a:t>亿个帖子；删除了重复的帖子，也删除了非文本项，仅保留少于</a:t>
            </a:r>
            <a:r>
              <a:rPr lang="en-US" altLang="zh-CN" sz="2000" dirty="0"/>
              <a:t>500</a:t>
            </a:r>
            <a:r>
              <a:rPr lang="zh-CN" altLang="en-US" sz="2000" dirty="0"/>
              <a:t>个汉字的帖子。</a:t>
            </a:r>
            <a:endParaRPr lang="en-US" altLang="zh-CN" sz="2000" dirty="0"/>
          </a:p>
          <a:p>
            <a:pPr marL="342900" indent="-342900" defTabSz="1041400">
              <a:lnSpc>
                <a:spcPct val="125000"/>
              </a:lnSpc>
              <a:spcBef>
                <a:spcPts val="0"/>
              </a:spcBef>
              <a:buFont typeface="Arial" panose="020B0604020202020204" pitchFamily="34" charset="0"/>
              <a:buChar char="•"/>
              <a:defRPr/>
            </a:pPr>
            <a:endParaRPr lang="zh-CN" altLang="en-US" sz="2000" dirty="0"/>
          </a:p>
          <a:p>
            <a:pPr marL="342900" indent="-342900" defTabSz="1041400">
              <a:lnSpc>
                <a:spcPct val="125000"/>
              </a:lnSpc>
              <a:spcBef>
                <a:spcPts val="0"/>
              </a:spcBef>
              <a:buFont typeface="Arial" panose="020B0604020202020204" pitchFamily="34" charset="0"/>
              <a:buChar char="•"/>
              <a:defRPr/>
            </a:pPr>
            <a:r>
              <a:rPr lang="zh-CN" altLang="en-US" sz="2000" dirty="0"/>
              <a:t>第二步：文本分词。</a:t>
            </a:r>
            <a:r>
              <a:rPr lang="en-US" altLang="zh-CN" sz="2000" dirty="0" err="1"/>
              <a:t>jieba</a:t>
            </a:r>
            <a:r>
              <a:rPr lang="zh-CN" altLang="en-US" sz="2000" dirty="0"/>
              <a:t>分词同时加载自定义词典 、停用词词典，删除词频小于</a:t>
            </a:r>
            <a:r>
              <a:rPr lang="en-US" altLang="zh-CN" sz="2000" dirty="0"/>
              <a:t>10</a:t>
            </a:r>
            <a:r>
              <a:rPr lang="zh-CN" altLang="en-US" sz="2000" dirty="0"/>
              <a:t>的罕见词语。</a:t>
            </a:r>
            <a:endParaRPr lang="en-US" altLang="zh-CN" sz="2000" dirty="0"/>
          </a:p>
          <a:p>
            <a:pPr marL="342900" indent="-342900" defTabSz="1041400">
              <a:lnSpc>
                <a:spcPct val="125000"/>
              </a:lnSpc>
              <a:spcBef>
                <a:spcPts val="0"/>
              </a:spcBef>
              <a:buFont typeface="Arial" panose="020B0604020202020204" pitchFamily="34" charset="0"/>
              <a:buChar char="•"/>
              <a:defRPr/>
            </a:pPr>
            <a:endParaRPr lang="zh-CN" altLang="en-US" sz="2000" dirty="0"/>
          </a:p>
          <a:p>
            <a:pPr marL="342900" indent="-342900" defTabSz="1041400">
              <a:lnSpc>
                <a:spcPct val="125000"/>
              </a:lnSpc>
              <a:spcBef>
                <a:spcPts val="0"/>
              </a:spcBef>
              <a:buFont typeface="Arial" panose="020B0604020202020204" pitchFamily="34" charset="0"/>
              <a:buChar char="•"/>
              <a:defRPr/>
            </a:pPr>
            <a:r>
              <a:rPr lang="zh-CN" altLang="en-US" sz="2000" dirty="0"/>
              <a:t>第三步：训练集构建。分层抽样的方法选取</a:t>
            </a:r>
            <a:r>
              <a:rPr lang="en-US" altLang="zh-CN" sz="2000" dirty="0"/>
              <a:t>20000</a:t>
            </a:r>
            <a:r>
              <a:rPr lang="zh-CN" altLang="en-US" sz="2000" dirty="0"/>
              <a:t>条，三名研究生分别进行人工阅读。</a:t>
            </a:r>
            <a:endParaRPr lang="en-US" altLang="zh-CN" sz="2000" dirty="0"/>
          </a:p>
          <a:p>
            <a:pPr marL="342900" indent="-342900" defTabSz="1041400">
              <a:lnSpc>
                <a:spcPct val="125000"/>
              </a:lnSpc>
              <a:spcBef>
                <a:spcPts val="0"/>
              </a:spcBef>
              <a:buFont typeface="Arial" panose="020B0604020202020204" pitchFamily="34" charset="0"/>
              <a:buChar char="•"/>
              <a:defRPr/>
            </a:pPr>
            <a:endParaRPr lang="zh-CN" altLang="en-US" sz="2000" dirty="0"/>
          </a:p>
          <a:p>
            <a:pPr marL="342900" indent="-342900" defTabSz="1041400">
              <a:lnSpc>
                <a:spcPct val="125000"/>
              </a:lnSpc>
              <a:spcBef>
                <a:spcPts val="0"/>
              </a:spcBef>
              <a:buFont typeface="Arial" panose="020B0604020202020204" pitchFamily="34" charset="0"/>
              <a:buChar char="•"/>
              <a:defRPr/>
            </a:pPr>
            <a:r>
              <a:rPr lang="zh-CN" altLang="en-US" sz="2000" dirty="0"/>
              <a:t>第四步：机器学习训练与泛化。</a:t>
            </a:r>
            <a:r>
              <a:rPr lang="en-US" altLang="zh-CN" sz="2000" dirty="0"/>
              <a:t> Word2vec+TextCNN</a:t>
            </a:r>
            <a:r>
              <a:rPr lang="zh-CN" altLang="en-US" sz="2000" dirty="0"/>
              <a:t>；</a:t>
            </a:r>
            <a:r>
              <a:rPr lang="en-US" altLang="zh-CN" sz="2000" dirty="0"/>
              <a:t>CNN</a:t>
            </a:r>
            <a:r>
              <a:rPr lang="zh-CN" altLang="en-US" sz="2000" dirty="0"/>
              <a:t>模型达到</a:t>
            </a:r>
            <a:r>
              <a:rPr lang="en-US" altLang="zh-CN" sz="2000" dirty="0"/>
              <a:t>82.4%</a:t>
            </a:r>
            <a:r>
              <a:rPr lang="zh-CN" altLang="en-US" sz="2000" dirty="0"/>
              <a:t>的准确率；训练好的算法，泛化到</a:t>
            </a:r>
            <a:r>
              <a:rPr lang="en-US" altLang="zh-CN" sz="2000" dirty="0"/>
              <a:t>2.9</a:t>
            </a:r>
            <a:r>
              <a:rPr lang="zh-CN" altLang="en-US" sz="2000" dirty="0"/>
              <a:t>亿样本中。</a:t>
            </a:r>
          </a:p>
        </p:txBody>
      </p:sp>
    </p:spTree>
    <p:extLst>
      <p:ext uri="{BB962C8B-B14F-4D97-AF65-F5344CB8AC3E}">
        <p14:creationId xmlns:p14="http://schemas.microsoft.com/office/powerpoint/2010/main" val="162089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BA803C61-67B2-46AB-B6F9-E3E3B4C56F26}" type="slidenum">
              <a:rPr lang="zh-CN" altLang="en-US" sz="1400" smtClean="0">
                <a:solidFill>
                  <a:srgbClr val="898989"/>
                </a:solidFill>
              </a:rPr>
              <a:pPr defTabSz="1042988">
                <a:spcBef>
                  <a:spcPct val="0"/>
                </a:spcBef>
              </a:pPr>
              <a:t>26</a:t>
            </a:fld>
            <a:endParaRPr lang="zh-CN" altLang="en-US" sz="1400">
              <a:solidFill>
                <a:srgbClr val="898989"/>
              </a:solidFill>
            </a:endParaRPr>
          </a:p>
        </p:txBody>
      </p:sp>
      <mc:AlternateContent xmlns:mc="http://schemas.openxmlformats.org/markup-compatibility/2006" xmlns:a14="http://schemas.microsoft.com/office/drawing/2010/main">
        <mc:Choice Requires="a14">
          <p:sp>
            <p:nvSpPr>
              <p:cNvPr id="5125" name="Rectangle 3"/>
              <p:cNvSpPr/>
              <p:nvPr/>
            </p:nvSpPr>
            <p:spPr>
              <a:xfrm>
                <a:off x="295275" y="987425"/>
                <a:ext cx="11682413" cy="5735638"/>
              </a:xfrm>
              <a:prstGeom prst="rect">
                <a:avLst/>
              </a:prstGeom>
              <a:noFill/>
              <a:ln w="9525">
                <a:noFill/>
              </a:ln>
            </p:spPr>
            <p:txBody>
              <a:bodyPr/>
              <a:lstStyle/>
              <a:p>
                <a:pPr marL="390525" indent="-390525">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分析师报告语调</a:t>
                </a:r>
                <a:endParaRPr lang="en-US" altLang="zh-CN" sz="2400" b="1" dirty="0">
                  <a:latin typeface="Times New Roman" panose="02020603050405020304" pitchFamily="18" charset="0"/>
                  <a:ea typeface="楷体" panose="02010609060101010101" pitchFamily="49" charset="-122"/>
                </a:endParaRPr>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分析师报告语调的计算公式：</a:t>
                </a:r>
                <a:endParaRPr lang="en-US" altLang="zh-CN" sz="2000" dirty="0"/>
              </a:p>
              <a:p>
                <a:pPr marL="1520100" lvl="1" indent="-342900">
                  <a:lnSpc>
                    <a:spcPct val="150000"/>
                  </a:lnSpc>
                  <a:buFont typeface="Arial" panose="020B0604020202020204" pitchFamily="34" charset="0"/>
                  <a:buChar char="•"/>
                </a:pPr>
                <a:endParaRPr lang="en-US" altLang="zh-CN" dirty="0"/>
              </a:p>
              <a:p>
                <a:pPr marL="266700" indent="127000" algn="just">
                  <a:spcAft>
                    <a:spcPts val="0"/>
                  </a:spcAft>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𝑠𝑒𝑛𝑡𝑖𝑚𝑒𝑛𝑡</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𝑖𝑗𝑡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𝑝𝑜𝑠𝑖𝑡𝑖𝑣𝑒</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𝑖𝑗𝑡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𝑛𝑒𝑔𝑎𝑡𝑖𝑣𝑒</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𝑖𝑗𝑡</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𝑝𝑜𝑠𝑖𝑡𝑖𝑣𝑒</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𝑖𝑗𝑡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𝑛𝑒𝑔𝑎𝑡𝑖𝑣𝑒</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𝑖𝑗𝑡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+0.0001</m:t>
                          </m:r>
                        </m:den>
                      </m:f>
                    </m:oMath>
                  </m:oMathPara>
                </a14:m>
                <a:endParaRPr lang="en-US" altLang="zh-CN" kern="100" dirty="0">
                  <a:latin typeface="Times New Roman" panose="02020603050405020304" pitchFamily="18" charset="0"/>
                  <a:ea typeface="仿宋" panose="02010609060101010101" pitchFamily="49" charset="-122"/>
                  <a:cs typeface="Times New Roman" panose="02020603050405020304" pitchFamily="18" charset="0"/>
                </a:endParaRPr>
              </a:p>
              <a:p>
                <a:pPr marL="266700" indent="127000" algn="just">
                  <a:spcAft>
                    <a:spcPts val="0"/>
                  </a:spcAft>
                </a:pPr>
                <a:endParaRPr lang="zh-CN" altLang="zh-CN" kern="100" dirty="0">
                  <a:latin typeface="Times New Roman" panose="02020603050405020304" pitchFamily="18" charset="0"/>
                  <a:ea typeface="仿宋" panose="02010609060101010101" pitchFamily="49" charset="-122"/>
                  <a:cs typeface="Times New Roman" panose="02020603050405020304" pitchFamily="18" charset="0"/>
                </a:endParaRPr>
              </a:p>
              <a:p>
                <a:pPr marL="266700" indent="127000" algn="just">
                  <a:spcAft>
                    <a:spcPts val="0"/>
                  </a:spcAft>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𝑠𝑒𝑛𝑡𝑖𝑚𝑒𝑛𝑡</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i="1" kern="100">
                          <a:latin typeface="Cambria Math" panose="02040503050406030204" pitchFamily="18" charset="0"/>
                          <a:ea typeface="仿宋" panose="02010609060101010101" pitchFamily="49"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ea typeface="仿宋" panose="02010609060101010101" pitchFamily="49" charset="-122"/>
                              <a:cs typeface="Times New Roman" panose="02020603050405020304" pitchFamily="18" charset="0"/>
                            </a:rPr>
                            <m:t>1</m:t>
                          </m:r>
                        </m:num>
                        <m:den>
                          <m:r>
                            <a:rPr lang="en-US" altLang="zh-CN" i="1" kern="100">
                              <a:latin typeface="Cambria Math" panose="02040503050406030204" pitchFamily="18" charset="0"/>
                              <a:ea typeface="仿宋" panose="02010609060101010101" pitchFamily="49" charset="-122"/>
                              <a:cs typeface="Times New Roman" panose="02020603050405020304" pitchFamily="18" charset="0"/>
                            </a:rPr>
                            <m:t>𝑛</m:t>
                          </m:r>
                        </m:den>
                      </m:f>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𝑗</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=1</m:t>
                          </m:r>
                        </m:sub>
                        <m:sup>
                          <m:r>
                            <a:rPr lang="en-US" altLang="zh-CN" i="1" kern="100">
                              <a:latin typeface="Cambria Math" panose="02040503050406030204" pitchFamily="18" charset="0"/>
                              <a:ea typeface="仿宋" panose="02010609060101010101" pitchFamily="49" charset="-122"/>
                              <a:cs typeface="Times New Roman" panose="02020603050405020304" pitchFamily="18" charset="0"/>
                            </a:rPr>
                            <m:t>𝑛</m:t>
                          </m:r>
                        </m:sup>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i="1" kern="100">
                                  <a:latin typeface="Cambria Math" panose="02040503050406030204" pitchFamily="18" charset="0"/>
                                  <a:ea typeface="仿宋" panose="02010609060101010101" pitchFamily="49" charset="-122"/>
                                  <a:cs typeface="Times New Roman" panose="02020603050405020304" pitchFamily="18" charset="0"/>
                                </a:rPr>
                                <m:t>𝑠𝑒𝑛𝑡𝑖𝑚𝑒𝑛𝑡</m:t>
                              </m:r>
                            </m:e>
                            <m:sub>
                              <m:r>
                                <a:rPr lang="en-US" altLang="zh-CN" i="1" kern="100">
                                  <a:latin typeface="Cambria Math" panose="02040503050406030204" pitchFamily="18" charset="0"/>
                                  <a:ea typeface="仿宋" panose="02010609060101010101" pitchFamily="49" charset="-122"/>
                                  <a:cs typeface="Times New Roman" panose="02020603050405020304" pitchFamily="18" charset="0"/>
                                </a:rPr>
                                <m:t>𝑖𝑗𝑡</m:t>
                              </m:r>
                            </m:sub>
                          </m:sSub>
                        </m:e>
                      </m:nary>
                    </m:oMath>
                  </m:oMathPara>
                </a14:m>
                <a:endParaRPr lang="en-US" altLang="zh-CN" dirty="0"/>
              </a:p>
              <a:p>
                <a:pPr marL="266700" indent="127000" algn="just">
                  <a:spcAft>
                    <a:spcPts val="0"/>
                  </a:spcAft>
                </a:pPr>
                <a:endParaRPr lang="en-US" altLang="zh-CN" dirty="0"/>
              </a:p>
              <a:p>
                <a:pPr marL="342900" lvl="1" indent="-342900" defTabSz="1041400">
                  <a:lnSpc>
                    <a:spcPct val="125000"/>
                  </a:lnSpc>
                  <a:spcBef>
                    <a:spcPts val="0"/>
                  </a:spcBef>
                  <a:buFont typeface="Arial" panose="020B0604020202020204" pitchFamily="34" charset="0"/>
                  <a:buChar char="•"/>
                  <a:defRPr/>
                </a:pPr>
                <a:r>
                  <a:rPr lang="zh-CN" altLang="en-US" sz="2000" dirty="0">
                    <a:sym typeface="Wingdings" panose="05000000000000000000" pitchFamily="2" charset="2"/>
                  </a:rPr>
                  <a:t>本文共得到</a:t>
                </a:r>
                <a:r>
                  <a:rPr lang="en-US" altLang="zh-CN" sz="2000" dirty="0">
                    <a:sym typeface="Wingdings" panose="05000000000000000000" pitchFamily="2" charset="2"/>
                  </a:rPr>
                  <a:t>244501</a:t>
                </a:r>
                <a:r>
                  <a:rPr lang="zh-CN" altLang="en-US" sz="2000" dirty="0">
                    <a:sym typeface="Wingdings" panose="05000000000000000000" pitchFamily="2" charset="2"/>
                  </a:rPr>
                  <a:t>条分析师报告文本，其中包含</a:t>
                </a:r>
                <a:r>
                  <a:rPr lang="en-US" altLang="zh-CN" sz="2000" dirty="0">
                    <a:sym typeface="Wingdings" panose="05000000000000000000" pitchFamily="2" charset="2"/>
                  </a:rPr>
                  <a:t>161740</a:t>
                </a:r>
                <a:r>
                  <a:rPr lang="zh-CN" altLang="en-US" sz="2000" dirty="0">
                    <a:sym typeface="Wingdings" panose="05000000000000000000" pitchFamily="2" charset="2"/>
                  </a:rPr>
                  <a:t>个“公司</a:t>
                </a:r>
                <a:r>
                  <a:rPr lang="en-US" altLang="zh-CN" sz="2000" dirty="0">
                    <a:sym typeface="Wingdings" panose="05000000000000000000" pitchFamily="2" charset="2"/>
                  </a:rPr>
                  <a:t>-</a:t>
                </a:r>
                <a:r>
                  <a:rPr lang="zh-CN" altLang="en-US" sz="2000" dirty="0">
                    <a:sym typeface="Wingdings" panose="05000000000000000000" pitchFamily="2" charset="2"/>
                  </a:rPr>
                  <a:t>天”样本。</a:t>
                </a:r>
                <a:endParaRPr lang="en-US" altLang="zh-CN" sz="2000" dirty="0"/>
              </a:p>
            </p:txBody>
          </p:sp>
        </mc:Choice>
        <mc:Fallback xmlns="">
          <p:sp>
            <p:nvSpPr>
              <p:cNvPr id="5125" name="Rectangle 3"/>
              <p:cNvSpPr>
                <a:spLocks noRot="1" noChangeAspect="1" noMove="1" noResize="1" noEditPoints="1" noAdjustHandles="1" noChangeArrowheads="1" noChangeShapeType="1" noTextEdit="1"/>
              </p:cNvSpPr>
              <p:nvPr/>
            </p:nvSpPr>
            <p:spPr>
              <a:xfrm>
                <a:off x="295275" y="987425"/>
                <a:ext cx="11682413" cy="5735638"/>
              </a:xfrm>
              <a:prstGeom prst="rect">
                <a:avLst/>
              </a:prstGeom>
              <a:blipFill>
                <a:blip r:embed="rId4"/>
                <a:stretch>
                  <a:fillRect l="-678" t="-425"/>
                </a:stretch>
              </a:blipFill>
              <a:ln w="9525">
                <a:noFill/>
              </a:ln>
            </p:spPr>
            <p:txBody>
              <a:bodyPr/>
              <a:lstStyle/>
              <a:p>
                <a:r>
                  <a:rPr lang="zh-CN" altLang="en-US">
                    <a:noFill/>
                  </a:rPr>
                  <a:t> </a:t>
                </a:r>
              </a:p>
            </p:txBody>
          </p:sp>
        </mc:Fallback>
      </mc:AlternateContent>
    </p:spTree>
    <p:extLst>
      <p:ext uri="{BB962C8B-B14F-4D97-AF65-F5344CB8AC3E}">
        <p14:creationId xmlns:p14="http://schemas.microsoft.com/office/powerpoint/2010/main" val="146931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84171BC2-0DE4-4CD1-986C-22DBC8375989}" type="slidenum">
              <a:rPr lang="zh-CN" altLang="en-US" sz="1400" smtClean="0">
                <a:solidFill>
                  <a:srgbClr val="898989"/>
                </a:solidFill>
              </a:rPr>
              <a:pPr defTabSz="1042988">
                <a:spcBef>
                  <a:spcPct val="0"/>
                </a:spcBef>
              </a:pPr>
              <a:t>27</a:t>
            </a:fld>
            <a:endParaRPr lang="zh-CN" altLang="en-US" sz="1400">
              <a:solidFill>
                <a:srgbClr val="898989"/>
              </a:solidFill>
            </a:endParaRPr>
          </a:p>
        </p:txBody>
      </p:sp>
      <p:sp>
        <p:nvSpPr>
          <p:cNvPr id="20486"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正式报告文本的语调识别</a:t>
            </a:r>
            <a:endParaRPr lang="en-US" altLang="zh-CN" sz="2400" b="1" dirty="0">
              <a:latin typeface="Times New Roman" panose="02020603050405020304" pitchFamily="18" charset="0"/>
              <a:ea typeface="楷体" panose="02010609060101010101" pitchFamily="49" charset="-122"/>
            </a:endParaRPr>
          </a:p>
        </p:txBody>
      </p:sp>
      <p:pic>
        <p:nvPicPr>
          <p:cNvPr id="2048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6351" y="1803400"/>
            <a:ext cx="70437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93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C32BB13B-4CC8-4236-B76B-1A4E9F482AFF}" type="slidenum">
              <a:rPr lang="zh-CN" altLang="en-US" sz="1400" smtClean="0">
                <a:solidFill>
                  <a:srgbClr val="898989"/>
                </a:solidFill>
              </a:rPr>
              <a:pPr defTabSz="1042988">
                <a:spcBef>
                  <a:spcPct val="0"/>
                </a:spcBef>
              </a:pPr>
              <a:t>28</a:t>
            </a:fld>
            <a:endParaRPr lang="zh-CN" altLang="en-US" sz="1400">
              <a:solidFill>
                <a:srgbClr val="898989"/>
              </a:solidFill>
            </a:endParaRPr>
          </a:p>
        </p:txBody>
      </p:sp>
      <p:sp>
        <p:nvSpPr>
          <p:cNvPr id="21510"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正式报告文本的语调识别</a:t>
            </a:r>
            <a:endParaRPr lang="en-US" altLang="zh-CN" sz="2400" b="1" dirty="0">
              <a:latin typeface="Times New Roman" panose="02020603050405020304" pitchFamily="18" charset="0"/>
              <a:ea typeface="楷体" panose="02010609060101010101" pitchFamily="49" charset="-122"/>
            </a:endParaRPr>
          </a:p>
        </p:txBody>
      </p:sp>
      <p:pic>
        <p:nvPicPr>
          <p:cNvPr id="21511"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841" y="1707372"/>
            <a:ext cx="893286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92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2C9A6241-A41E-47AB-B800-6AD49DA3D783}" type="slidenum">
              <a:rPr lang="zh-CN" altLang="en-US" sz="1400" smtClean="0">
                <a:solidFill>
                  <a:srgbClr val="898989"/>
                </a:solidFill>
              </a:rPr>
              <a:pPr defTabSz="1042988">
                <a:spcBef>
                  <a:spcPct val="0"/>
                </a:spcBef>
              </a:pPr>
              <a:t>29</a:t>
            </a:fld>
            <a:endParaRPr lang="zh-CN" altLang="en-US" sz="1400">
              <a:solidFill>
                <a:srgbClr val="898989"/>
              </a:solidFill>
            </a:endParaRPr>
          </a:p>
        </p:txBody>
      </p:sp>
      <p:sp>
        <p:nvSpPr>
          <p:cNvPr id="22534" name="Rectangle 3"/>
          <p:cNvSpPr>
            <a:spLocks noChangeArrowheads="1"/>
          </p:cNvSpPr>
          <p:nvPr/>
        </p:nvSpPr>
        <p:spPr bwMode="auto">
          <a:xfrm>
            <a:off x="439285" y="987425"/>
            <a:ext cx="10755765" cy="55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a:lnSpc>
                <a:spcPct val="125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正式报告文本的语调识别</a:t>
            </a:r>
            <a:endParaRPr lang="en-US" altLang="zh-CN" sz="2400" b="1" dirty="0">
              <a:latin typeface="Times New Roman" panose="02020603050405020304" pitchFamily="18" charset="0"/>
              <a:ea typeface="楷体" panose="02010609060101010101" pitchFamily="49" charset="-122"/>
            </a:endParaRPr>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参考</a:t>
            </a:r>
            <a:r>
              <a:rPr lang="en-US" altLang="zh-CN" sz="2000" dirty="0" err="1"/>
              <a:t>Bellstam</a:t>
            </a:r>
            <a:r>
              <a:rPr lang="en-US" altLang="zh-CN" sz="2000" dirty="0"/>
              <a:t> et al.</a:t>
            </a:r>
            <a:r>
              <a:rPr lang="zh-CN" altLang="en-US" sz="2000" dirty="0"/>
              <a:t>（</a:t>
            </a:r>
            <a:r>
              <a:rPr lang="en-US" altLang="zh-CN" sz="2000" dirty="0"/>
              <a:t>2021</a:t>
            </a:r>
            <a:r>
              <a:rPr lang="zh-CN" altLang="en-US" sz="2000" dirty="0"/>
              <a:t>）、姚加权等（</a:t>
            </a:r>
            <a:r>
              <a:rPr lang="en-US" altLang="zh-CN" sz="2000" dirty="0"/>
              <a:t>2021</a:t>
            </a:r>
            <a:r>
              <a:rPr lang="zh-CN" altLang="en-US" sz="2000" dirty="0"/>
              <a:t>）等文献的做法，本文采用词典法计算每篇文章的正负面词汇，然后根据以下公式计算分析师语调，最后将每家公司当天的分析师语调进行加总并取均值，从而得到该公司该天的分析师语调。</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zh-CN" sz="2000" dirty="0"/>
              <a:t>其中正面词典包含</a:t>
            </a:r>
            <a:r>
              <a:rPr lang="en-US" altLang="zh-CN" sz="2000" dirty="0"/>
              <a:t>3592</a:t>
            </a:r>
            <a:r>
              <a:rPr lang="zh-CN" altLang="zh-CN" sz="2000" dirty="0"/>
              <a:t>个词汇，负面词典包含</a:t>
            </a:r>
            <a:r>
              <a:rPr lang="en-US" altLang="zh-CN" sz="2000" dirty="0"/>
              <a:t>1633</a:t>
            </a:r>
            <a:r>
              <a:rPr lang="zh-CN" altLang="zh-CN" sz="2000" dirty="0"/>
              <a:t>个词汇</a:t>
            </a:r>
            <a:endParaRPr lang="zh-CN" altLang="en-US" sz="2000" dirty="0"/>
          </a:p>
          <a:p>
            <a:pPr>
              <a:lnSpc>
                <a:spcPct val="170000"/>
              </a:lnSpc>
              <a:buFont typeface="Arial" panose="020B0604020202020204" pitchFamily="34" charset="0"/>
              <a:buChar char="•"/>
              <a:defRPr/>
            </a:pPr>
            <a:endParaRPr lang="en-US" altLang="zh-CN" sz="2800" b="1" dirty="0"/>
          </a:p>
        </p:txBody>
      </p:sp>
      <p:graphicFrame>
        <p:nvGraphicFramePr>
          <p:cNvPr id="9" name="表格 8"/>
          <p:cNvGraphicFramePr>
            <a:graphicFrameLocks noGrp="1"/>
          </p:cNvGraphicFramePr>
          <p:nvPr>
            <p:extLst>
              <p:ext uri="{D42A27DB-BD31-4B8C-83A1-F6EECF244321}">
                <p14:modId xmlns:p14="http://schemas.microsoft.com/office/powerpoint/2010/main" val="1761326187"/>
              </p:ext>
            </p:extLst>
          </p:nvPr>
        </p:nvGraphicFramePr>
        <p:xfrm>
          <a:off x="4871121" y="4141788"/>
          <a:ext cx="2151063" cy="2428880"/>
        </p:xfrm>
        <a:graphic>
          <a:graphicData uri="http://schemas.openxmlformats.org/drawingml/2006/table">
            <a:tbl>
              <a:tblPr>
                <a:tableStyleId>{5C22544A-7EE6-4342-B048-85BDC9FD1C3A}</a:tableStyleId>
              </a:tblPr>
              <a:tblGrid>
                <a:gridCol w="2151063">
                  <a:extLst>
                    <a:ext uri="{9D8B030D-6E8A-4147-A177-3AD203B41FA5}">
                      <a16:colId xmlns:a16="http://schemas.microsoft.com/office/drawing/2014/main" val="580065518"/>
                    </a:ext>
                  </a:extLst>
                </a:gridCol>
              </a:tblGrid>
              <a:tr h="242888">
                <a:tc>
                  <a:txBody>
                    <a:bodyPr/>
                    <a:lstStyle/>
                    <a:p>
                      <a:pPr algn="l" fontAlgn="b"/>
                      <a:r>
                        <a:rPr lang="zh-CN" altLang="en-US" sz="1100" u="none" strike="noStrike">
                          <a:effectLst/>
                        </a:rPr>
                        <a:t>必胜</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1843569293"/>
                  </a:ext>
                </a:extLst>
              </a:tr>
              <a:tr h="242888">
                <a:tc>
                  <a:txBody>
                    <a:bodyPr/>
                    <a:lstStyle/>
                    <a:p>
                      <a:pPr algn="l" fontAlgn="b"/>
                      <a:r>
                        <a:rPr lang="zh-CN" altLang="en-US" sz="1100" u="none" strike="noStrike">
                          <a:effectLst/>
                        </a:rPr>
                        <a:t>裨益</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1462505299"/>
                  </a:ext>
                </a:extLst>
              </a:tr>
              <a:tr h="242888">
                <a:tc>
                  <a:txBody>
                    <a:bodyPr/>
                    <a:lstStyle/>
                    <a:p>
                      <a:pPr algn="l" fontAlgn="b"/>
                      <a:r>
                        <a:rPr lang="zh-CN" altLang="en-US" sz="1100" u="none" strike="noStrike">
                          <a:effectLst/>
                        </a:rPr>
                        <a:t>变革</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1971574970"/>
                  </a:ext>
                </a:extLst>
              </a:tr>
              <a:tr h="242888">
                <a:tc>
                  <a:txBody>
                    <a:bodyPr/>
                    <a:lstStyle/>
                    <a:p>
                      <a:pPr algn="l" fontAlgn="b"/>
                      <a:r>
                        <a:rPr lang="zh-CN" altLang="en-US" sz="1100" u="none" strike="noStrike">
                          <a:effectLst/>
                        </a:rPr>
                        <a:t>变通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4207840302"/>
                  </a:ext>
                </a:extLst>
              </a:tr>
              <a:tr h="242888">
                <a:tc>
                  <a:txBody>
                    <a:bodyPr/>
                    <a:lstStyle/>
                    <a:p>
                      <a:pPr algn="l" fontAlgn="b"/>
                      <a:r>
                        <a:rPr lang="zh-CN" altLang="en-US" sz="1100" u="none" strike="noStrike">
                          <a:effectLst/>
                        </a:rPr>
                        <a:t>便捷</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3125187116"/>
                  </a:ext>
                </a:extLst>
              </a:tr>
              <a:tr h="242888">
                <a:tc>
                  <a:txBody>
                    <a:bodyPr/>
                    <a:lstStyle/>
                    <a:p>
                      <a:pPr algn="l" fontAlgn="b"/>
                      <a:r>
                        <a:rPr lang="zh-CN" altLang="en-US" sz="1100" u="none" strike="noStrike">
                          <a:effectLst/>
                        </a:rPr>
                        <a:t>便利</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3246717360"/>
                  </a:ext>
                </a:extLst>
              </a:tr>
              <a:tr h="242888">
                <a:tc>
                  <a:txBody>
                    <a:bodyPr/>
                    <a:lstStyle/>
                    <a:p>
                      <a:pPr algn="l" fontAlgn="b"/>
                      <a:r>
                        <a:rPr lang="zh-CN" altLang="en-US" sz="1100" u="none" strike="noStrike">
                          <a:effectLst/>
                        </a:rPr>
                        <a:t>便民</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1192161050"/>
                  </a:ext>
                </a:extLst>
              </a:tr>
              <a:tr h="242888">
                <a:tc>
                  <a:txBody>
                    <a:bodyPr/>
                    <a:lstStyle/>
                    <a:p>
                      <a:pPr algn="l" fontAlgn="b"/>
                      <a:r>
                        <a:rPr lang="zh-CN" altLang="en-US" sz="1100" u="none" strike="noStrike">
                          <a:effectLst/>
                        </a:rPr>
                        <a:t>便宜</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1611020325"/>
                  </a:ext>
                </a:extLst>
              </a:tr>
              <a:tr h="242888">
                <a:tc>
                  <a:txBody>
                    <a:bodyPr/>
                    <a:lstStyle/>
                    <a:p>
                      <a:pPr algn="l" fontAlgn="b"/>
                      <a:r>
                        <a:rPr lang="zh-CN" altLang="en-US" sz="1100" u="none" strike="noStrike" dirty="0">
                          <a:effectLst/>
                        </a:rPr>
                        <a:t>便于</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1414141582"/>
                  </a:ext>
                </a:extLst>
              </a:tr>
              <a:tr h="242888">
                <a:tc>
                  <a:txBody>
                    <a:bodyPr/>
                    <a:lstStyle/>
                    <a:p>
                      <a:pPr algn="l" fontAlgn="b"/>
                      <a:r>
                        <a:rPr lang="zh-CN" altLang="en-US" sz="1100" u="none" strike="noStrike" dirty="0">
                          <a:effectLst/>
                        </a:rPr>
                        <a:t>辩证</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47" marR="6347" marT="6349" marB="0" anchor="b"/>
                </a:tc>
                <a:extLst>
                  <a:ext uri="{0D108BD9-81ED-4DB2-BD59-A6C34878D82A}">
                    <a16:rowId xmlns:a16="http://schemas.microsoft.com/office/drawing/2014/main" val="423424213"/>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682751170"/>
              </p:ext>
            </p:extLst>
          </p:nvPr>
        </p:nvGraphicFramePr>
        <p:xfrm>
          <a:off x="1894682" y="4141788"/>
          <a:ext cx="2011362" cy="2540000"/>
        </p:xfrm>
        <a:graphic>
          <a:graphicData uri="http://schemas.openxmlformats.org/drawingml/2006/table">
            <a:tbl>
              <a:tblPr>
                <a:tableStyleId>{5C22544A-7EE6-4342-B048-85BDC9FD1C3A}</a:tableStyleId>
              </a:tblPr>
              <a:tblGrid>
                <a:gridCol w="2011362">
                  <a:extLst>
                    <a:ext uri="{9D8B030D-6E8A-4147-A177-3AD203B41FA5}">
                      <a16:colId xmlns:a16="http://schemas.microsoft.com/office/drawing/2014/main" val="2166421469"/>
                    </a:ext>
                  </a:extLst>
                </a:gridCol>
              </a:tblGrid>
              <a:tr h="254000">
                <a:tc>
                  <a:txBody>
                    <a:bodyPr/>
                    <a:lstStyle/>
                    <a:p>
                      <a:pPr algn="l" fontAlgn="b"/>
                      <a:r>
                        <a:rPr lang="zh-CN" altLang="en-US" sz="1100" u="none" strike="noStrike">
                          <a:effectLst/>
                        </a:rPr>
                        <a:t>暴跌</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249268136"/>
                  </a:ext>
                </a:extLst>
              </a:tr>
              <a:tr h="254000">
                <a:tc>
                  <a:txBody>
                    <a:bodyPr/>
                    <a:lstStyle/>
                    <a:p>
                      <a:pPr algn="l" fontAlgn="b"/>
                      <a:r>
                        <a:rPr lang="zh-CN" altLang="en-US" sz="1100" u="none" strike="noStrike">
                          <a:effectLst/>
                        </a:rPr>
                        <a:t>暴发</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1204414430"/>
                  </a:ext>
                </a:extLst>
              </a:tr>
              <a:tr h="254000">
                <a:tc>
                  <a:txBody>
                    <a:bodyPr/>
                    <a:lstStyle/>
                    <a:p>
                      <a:pPr algn="l" fontAlgn="b"/>
                      <a:r>
                        <a:rPr lang="zh-CN" altLang="en-US" sz="1100" u="none" strike="noStrike" dirty="0">
                          <a:effectLst/>
                        </a:rPr>
                        <a:t>暴力</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2256929328"/>
                  </a:ext>
                </a:extLst>
              </a:tr>
              <a:tr h="254000">
                <a:tc>
                  <a:txBody>
                    <a:bodyPr/>
                    <a:lstStyle/>
                    <a:p>
                      <a:pPr algn="l" fontAlgn="b"/>
                      <a:r>
                        <a:rPr lang="zh-CN" altLang="en-US" sz="1100" u="none" strike="noStrike" dirty="0">
                          <a:effectLst/>
                        </a:rPr>
                        <a:t>暴利</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4294881557"/>
                  </a:ext>
                </a:extLst>
              </a:tr>
              <a:tr h="254000">
                <a:tc>
                  <a:txBody>
                    <a:bodyPr/>
                    <a:lstStyle/>
                    <a:p>
                      <a:pPr algn="l" fontAlgn="b"/>
                      <a:r>
                        <a:rPr lang="zh-CN" altLang="en-US" sz="1100" u="none" strike="noStrike" dirty="0">
                          <a:effectLst/>
                        </a:rPr>
                        <a:t>暴露</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841038859"/>
                  </a:ext>
                </a:extLst>
              </a:tr>
              <a:tr h="254000">
                <a:tc>
                  <a:txBody>
                    <a:bodyPr/>
                    <a:lstStyle/>
                    <a:p>
                      <a:pPr algn="l" fontAlgn="b"/>
                      <a:r>
                        <a:rPr lang="zh-CN" altLang="en-US" sz="1100" u="none" strike="noStrike" dirty="0">
                          <a:effectLst/>
                        </a:rPr>
                        <a:t>暴乱</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3193004088"/>
                  </a:ext>
                </a:extLst>
              </a:tr>
              <a:tr h="254000">
                <a:tc>
                  <a:txBody>
                    <a:bodyPr/>
                    <a:lstStyle/>
                    <a:p>
                      <a:pPr algn="l" fontAlgn="b"/>
                      <a:r>
                        <a:rPr lang="zh-CN" altLang="en-US" sz="1100" u="none" strike="noStrike">
                          <a:effectLst/>
                        </a:rPr>
                        <a:t>爆仓</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801787264"/>
                  </a:ext>
                </a:extLst>
              </a:tr>
              <a:tr h="254000">
                <a:tc>
                  <a:txBody>
                    <a:bodyPr/>
                    <a:lstStyle/>
                    <a:p>
                      <a:pPr algn="l" fontAlgn="b"/>
                      <a:r>
                        <a:rPr lang="zh-CN" altLang="en-US" sz="1100" u="none" strike="noStrike">
                          <a:effectLst/>
                        </a:rPr>
                        <a:t>悲观</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3052650258"/>
                  </a:ext>
                </a:extLst>
              </a:tr>
              <a:tr h="254000">
                <a:tc>
                  <a:txBody>
                    <a:bodyPr/>
                    <a:lstStyle/>
                    <a:p>
                      <a:pPr algn="l" fontAlgn="b"/>
                      <a:r>
                        <a:rPr lang="zh-CN" altLang="en-US" sz="1100" u="none" strike="noStrike">
                          <a:effectLst/>
                        </a:rPr>
                        <a:t>悲伤</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3768026972"/>
                  </a:ext>
                </a:extLst>
              </a:tr>
              <a:tr h="254000">
                <a:tc>
                  <a:txBody>
                    <a:bodyPr/>
                    <a:lstStyle/>
                    <a:p>
                      <a:pPr algn="l" fontAlgn="b"/>
                      <a:r>
                        <a:rPr lang="zh-CN" altLang="en-US" sz="1100" u="none" strike="noStrike" dirty="0">
                          <a:effectLst/>
                        </a:rPr>
                        <a:t>悲痛</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tc>
                <a:extLst>
                  <a:ext uri="{0D108BD9-81ED-4DB2-BD59-A6C34878D82A}">
                    <a16:rowId xmlns:a16="http://schemas.microsoft.com/office/drawing/2014/main" val="3963871784"/>
                  </a:ext>
                </a:extLst>
              </a:tr>
            </a:tbl>
          </a:graphicData>
        </a:graphic>
      </p:graphicFrame>
    </p:spTree>
    <p:extLst>
      <p:ext uri="{BB962C8B-B14F-4D97-AF65-F5344CB8AC3E}">
        <p14:creationId xmlns:p14="http://schemas.microsoft.com/office/powerpoint/2010/main" val="419298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a:t>
            </a:fld>
            <a:endParaRPr lang="zh-CN" altLang="en-US"/>
          </a:p>
        </p:txBody>
      </p:sp>
      <p:sp>
        <p:nvSpPr>
          <p:cNvPr id="2" name="矩形 1"/>
          <p:cNvSpPr>
            <a:spLocks noChangeArrowheads="1"/>
          </p:cNvSpPr>
          <p:nvPr/>
        </p:nvSpPr>
        <p:spPr bwMode="auto">
          <a:xfrm>
            <a:off x="550863" y="987425"/>
            <a:ext cx="11029950" cy="6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机器学习主流算法</a:t>
            </a:r>
            <a:endParaRPr lang="en-US" altLang="zh-CN" sz="2400" b="1" dirty="0">
              <a:latin typeface="Times New Roman" panose="02020603050405020304" pitchFamily="18" charset="0"/>
              <a:ea typeface="楷体" panose="02010609060101010101" pitchFamily="49" charset="-122"/>
            </a:endParaRPr>
          </a:p>
        </p:txBody>
      </p:sp>
      <p:sp>
        <p:nvSpPr>
          <p:cNvPr id="10" name="内容占位符 2">
            <a:extLst>
              <a:ext uri="{FF2B5EF4-FFF2-40B4-BE49-F238E27FC236}">
                <a16:creationId xmlns:a16="http://schemas.microsoft.com/office/drawing/2014/main" id="{D392C3BA-FDF2-43E0-9A78-AFA46835346D}"/>
              </a:ext>
            </a:extLst>
          </p:cNvPr>
          <p:cNvSpPr>
            <a:spLocks noGrp="1"/>
          </p:cNvSpPr>
          <p:nvPr>
            <p:ph idx="1"/>
          </p:nvPr>
        </p:nvSpPr>
        <p:spPr>
          <a:xfrm>
            <a:off x="568436" y="1722058"/>
            <a:ext cx="10279099" cy="4299916"/>
          </a:xfrm>
        </p:spPr>
        <p:txBody>
          <a:bodyPr>
            <a:normAutofit/>
          </a:bodyPr>
          <a:lstStyle/>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经典回归算法：</a:t>
            </a:r>
            <a:r>
              <a:rPr lang="en-US" altLang="zh-CN" sz="2000" dirty="0">
                <a:latin typeface="Times New Roman" panose="02020603050405020304" pitchFamily="18" charset="0"/>
                <a:cs typeface="Times New Roman" panose="02020603050405020304" pitchFamily="18" charset="0"/>
              </a:rPr>
              <a:t>OLS</a:t>
            </a:r>
            <a:r>
              <a:rPr lang="zh-CN" altLang="en-US" sz="2000" dirty="0">
                <a:latin typeface="Times New Roman" panose="02020603050405020304" pitchFamily="18" charset="0"/>
                <a:cs typeface="Times New Roman" panose="02020603050405020304" pitchFamily="18" charset="0"/>
              </a:rPr>
              <a:t>回归、</a:t>
            </a:r>
            <a:r>
              <a:rPr lang="en-US" altLang="zh-CN" sz="2000" dirty="0">
                <a:latin typeface="Times New Roman" panose="02020603050405020304" pitchFamily="18" charset="0"/>
                <a:cs typeface="Times New Roman" panose="02020603050405020304" pitchFamily="18" charset="0"/>
              </a:rPr>
              <a:t>logit</a:t>
            </a:r>
            <a:r>
              <a:rPr lang="zh-CN" altLang="en-US" sz="2000" dirty="0">
                <a:latin typeface="Times New Roman" panose="02020603050405020304" pitchFamily="18" charset="0"/>
                <a:cs typeface="Times New Roman" panose="02020603050405020304" pitchFamily="18" charset="0"/>
              </a:rPr>
              <a:t>回归、岭回归、</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cs typeface="Times New Roman" panose="02020603050405020304" pitchFamily="18" charset="0"/>
              </a:rPr>
              <a:t>回归</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经典分类算法：</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近邻、朴素贝叶斯算法、决策树算法、支持向量机算法</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集成算法：随机森林、梯度下降树、</a:t>
            </a:r>
            <a:r>
              <a:rPr lang="en-US" altLang="zh-CN" sz="2000" dirty="0" err="1">
                <a:latin typeface="Times New Roman" panose="02020603050405020304" pitchFamily="18" charset="0"/>
                <a:cs typeface="Times New Roman" panose="02020603050405020304" pitchFamily="18" charset="0"/>
              </a:rPr>
              <a:t>xgboost</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深度学习算法：</a:t>
            </a:r>
            <a:r>
              <a:rPr lang="en-US" altLang="zh-CN" sz="2000" dirty="0">
                <a:latin typeface="Times New Roman" panose="02020603050405020304" pitchFamily="18" charset="0"/>
                <a:cs typeface="Times New Roman" panose="02020603050405020304" pitchFamily="18" charset="0"/>
              </a:rPr>
              <a:t>BP</a:t>
            </a:r>
            <a:r>
              <a:rPr lang="zh-CN" altLang="en-US" sz="2000" dirty="0">
                <a:latin typeface="Times New Roman" panose="02020603050405020304" pitchFamily="18" charset="0"/>
                <a:cs typeface="Times New Roman" panose="02020603050405020304" pitchFamily="18" charset="0"/>
              </a:rPr>
              <a:t>神经网络、卷积神经网络、递归神经网络</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无监督学习算法：聚类算法、主成分分析算法、</a:t>
            </a:r>
            <a:r>
              <a:rPr lang="en-US" altLang="zh-CN" sz="2000" dirty="0">
                <a:latin typeface="Times New Roman" panose="02020603050405020304" pitchFamily="18" charset="0"/>
                <a:cs typeface="Times New Roman" panose="02020603050405020304" pitchFamily="18" charset="0"/>
              </a:rPr>
              <a:t>LDA</a:t>
            </a:r>
            <a:r>
              <a:rPr lang="zh-CN" altLang="en-US" sz="2000" dirty="0">
                <a:latin typeface="Times New Roman" panose="02020603050405020304" pitchFamily="18" charset="0"/>
                <a:cs typeface="Times New Roman" panose="02020603050405020304" pitchFamily="18" charset="0"/>
              </a:rPr>
              <a:t>主题算法</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自然语言处理：</a:t>
            </a:r>
            <a:r>
              <a:rPr lang="en-US" altLang="zh-CN" sz="2000" dirty="0">
                <a:latin typeface="Times New Roman" panose="02020603050405020304" pitchFamily="18" charset="0"/>
                <a:cs typeface="Times New Roman" panose="02020603050405020304" pitchFamily="18" charset="0"/>
              </a:rPr>
              <a:t>TFIDF</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Word2vec</a:t>
            </a:r>
            <a:r>
              <a:rPr lang="zh-CN" altLang="en-US" sz="2000" dirty="0">
                <a:latin typeface="Times New Roman" panose="02020603050405020304" pitchFamily="18" charset="0"/>
                <a:cs typeface="Times New Roman" panose="02020603050405020304" pitchFamily="18" charset="0"/>
              </a:rPr>
              <a:t>词嵌入、</a:t>
            </a:r>
            <a:r>
              <a:rPr lang="en-US" altLang="zh-CN" sz="2000" dirty="0">
                <a:latin typeface="Times New Roman" panose="02020603050405020304" pitchFamily="18" charset="0"/>
                <a:cs typeface="Times New Roman" panose="02020603050405020304" pitchFamily="18" charset="0"/>
              </a:rPr>
              <a:t>Bert</a:t>
            </a:r>
            <a:r>
              <a:rPr lang="zh-CN" altLang="en-US" sz="2000" dirty="0">
                <a:latin typeface="Times New Roman" panose="02020603050405020304" pitchFamily="18" charset="0"/>
                <a:cs typeface="Times New Roman" panose="02020603050405020304" pitchFamily="18" charset="0"/>
              </a:rPr>
              <a:t>预处理模型、大语言模型</a:t>
            </a:r>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712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7E4D2BC-D42F-4FBE-9715-8F7EAD22165A}" type="slidenum">
              <a:rPr lang="zh-CN" altLang="en-US" sz="1400" smtClean="0">
                <a:solidFill>
                  <a:srgbClr val="898989"/>
                </a:solidFill>
              </a:rPr>
              <a:pPr defTabSz="1042988">
                <a:spcBef>
                  <a:spcPct val="0"/>
                </a:spcBef>
              </a:pPr>
              <a:t>30</a:t>
            </a:fld>
            <a:endParaRPr lang="zh-CN" altLang="en-US" sz="1400">
              <a:solidFill>
                <a:srgbClr val="898989"/>
              </a:solidFill>
            </a:endParaRPr>
          </a:p>
        </p:txBody>
      </p:sp>
      <p:sp>
        <p:nvSpPr>
          <p:cNvPr id="5125" name="Rectangle 3"/>
          <p:cNvSpPr/>
          <p:nvPr/>
        </p:nvSpPr>
        <p:spPr>
          <a:xfrm>
            <a:off x="295275" y="987425"/>
            <a:ext cx="11682413" cy="5735638"/>
          </a:xfrm>
          <a:prstGeom prst="rect">
            <a:avLst/>
          </a:prstGeom>
          <a:noFill/>
          <a:ln w="9525">
            <a:noFill/>
          </a:ln>
        </p:spPr>
        <p:txBody>
          <a:bodyPr/>
          <a:lstStyle/>
          <a:p>
            <a:pPr marL="390525" indent="-390525">
              <a:lnSpc>
                <a:spcPct val="170000"/>
              </a:lnSpc>
              <a:spcBef>
                <a:spcPct val="2000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偏乐观的分析师语调与偏悲观的投资者情绪</a:t>
            </a:r>
            <a:endParaRPr lang="en-US" altLang="zh-CN" sz="2400" b="1" dirty="0">
              <a:latin typeface="Times New Roman" panose="02020603050405020304" pitchFamily="18" charset="0"/>
              <a:ea typeface="楷体" panose="02010609060101010101" pitchFamily="49" charset="-122"/>
            </a:endParaRPr>
          </a:p>
          <a:p>
            <a:pPr marL="1062900" indent="-342900">
              <a:lnSpc>
                <a:spcPct val="170000"/>
              </a:lnSpc>
              <a:buFont typeface="Arial" panose="020B0604020202020204" pitchFamily="34" charset="0"/>
              <a:buChar char="•"/>
              <a:defRPr/>
            </a:pPr>
            <a:endParaRPr lang="en-US" altLang="zh-CN" sz="2800" b="1" dirty="0"/>
          </a:p>
        </p:txBody>
      </p:sp>
      <p:pic>
        <p:nvPicPr>
          <p:cNvPr id="23559"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 y="2133600"/>
            <a:ext cx="502285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8875" y="2043113"/>
            <a:ext cx="530066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13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7E4D2BC-D42F-4FBE-9715-8F7EAD22165A}" type="slidenum">
              <a:rPr lang="zh-CN" altLang="en-US" sz="1400" smtClean="0">
                <a:solidFill>
                  <a:srgbClr val="898989"/>
                </a:solidFill>
              </a:rPr>
              <a:pPr defTabSz="1042988">
                <a:spcBef>
                  <a:spcPct val="0"/>
                </a:spcBef>
              </a:pPr>
              <a:t>31</a:t>
            </a:fld>
            <a:endParaRPr lang="zh-CN" altLang="en-US" sz="1400">
              <a:solidFill>
                <a:srgbClr val="898989"/>
              </a:solidFill>
            </a:endParaRPr>
          </a:p>
        </p:txBody>
      </p:sp>
      <mc:AlternateContent xmlns:mc="http://schemas.openxmlformats.org/markup-compatibility/2006" xmlns:a14="http://schemas.microsoft.com/office/drawing/2010/main">
        <mc:Choice Requires="a14">
          <p:sp>
            <p:nvSpPr>
              <p:cNvPr id="5125" name="Rectangle 3"/>
              <p:cNvSpPr/>
              <p:nvPr/>
            </p:nvSpPr>
            <p:spPr>
              <a:xfrm>
                <a:off x="439284" y="987425"/>
                <a:ext cx="10755765" cy="5370513"/>
              </a:xfrm>
              <a:prstGeom prst="rect">
                <a:avLst/>
              </a:prstGeom>
              <a:noFill/>
              <a:ln w="9525">
                <a:noFill/>
              </a:ln>
            </p:spPr>
            <p:txBody>
              <a:bodyPr/>
              <a:lstStyle/>
              <a:p>
                <a:pPr marL="390525" lvl="1" indent="-390525">
                  <a:lnSpc>
                    <a:spcPct val="170000"/>
                  </a:lnSpc>
                  <a:spcBef>
                    <a:spcPct val="2000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回归模型</a:t>
                </a:r>
                <a:endParaRPr lang="en-US" altLang="zh-CN" sz="2400" b="1" dirty="0">
                  <a:latin typeface="Times New Roman" panose="02020603050405020304" pitchFamily="18" charset="0"/>
                  <a:ea typeface="楷体" panose="02010609060101010101" pitchFamily="49" charset="-122"/>
                </a:endParaRPr>
              </a:p>
              <a:p>
                <a:pPr marL="342900" lvl="1" indent="-342900" defTabSz="1041400">
                  <a:lnSpc>
                    <a:spcPct val="125000"/>
                  </a:lnSpc>
                  <a:spcBef>
                    <a:spcPts val="0"/>
                  </a:spcBef>
                  <a:buFont typeface="Arial" panose="020B0604020202020204" pitchFamily="34" charset="0"/>
                  <a:buChar char="•"/>
                  <a:defRPr/>
                </a:pPr>
                <a:r>
                  <a:rPr lang="zh-CN" altLang="en-US" sz="2000" dirty="0"/>
                  <a:t>为了考察社交媒体是否能够识别分析师乐观语调，构建如下计量模型：</a:t>
                </a:r>
                <a:endParaRPr lang="en-US" altLang="zh-CN" sz="2000" dirty="0"/>
              </a:p>
              <a:p>
                <a:pPr indent="127000" algn="just">
                  <a:spcAft>
                    <a:spcPts val="0"/>
                  </a:spcAft>
                </a:pPr>
                <a:endParaRPr lang="en-US" altLang="zh-CN" sz="1600" i="1" kern="100" dirty="0">
                  <a:latin typeface="Cambria Math" panose="02040503050406030204" pitchFamily="18" charset="0"/>
                  <a:ea typeface="Cambria Math" panose="02040503050406030204" pitchFamily="18" charset="0"/>
                  <a:cs typeface="Times New Roman" panose="02020603050405020304" pitchFamily="18" charset="0"/>
                </a:endParaRPr>
              </a:p>
              <a:p>
                <a:pPr indent="127000" algn="just">
                  <a:spcAft>
                    <a:spcPts val="0"/>
                  </a:spcAft>
                </a:pPr>
                <a14:m>
                  <m:oMathPara xmlns:m="http://schemas.openxmlformats.org/officeDocument/2006/math">
                    <m:oMathParaPr>
                      <m:jc m:val="centerGroup"/>
                    </m:oMathParaPr>
                    <m:oMath xmlns:m="http://schemas.openxmlformats.org/officeDocument/2006/math">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𝑆𝑒𝑛𝑡𝑖𝑚𝑒𝑛𝑡</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𝛽</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0</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𝛽</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1</m:t>
                          </m:r>
                        </m:sub>
                      </m:sSub>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𝑠𝑒𝑛𝑡𝑖𝑚𝑒𝑛𝑡</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𝛽</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2</m:t>
                          </m:r>
                        </m:sub>
                      </m:sSub>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𝐴𝑛𝑎</m:t>
                          </m:r>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_</m:t>
                          </m:r>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𝑠𝑒𝑛𝑡𝑖𝑚𝑒𝑛𝑡</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𝑂𝑝𝑡𝑖𝑚𝑖𝑠𝑡𝑖𝑐</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𝛽</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3</m:t>
                          </m:r>
                        </m:sub>
                      </m:sSub>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𝑂𝑝𝑡𝑖𝑚𝑖𝑠𝑡𝑖𝑐</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oMath>
                  </m:oMathPara>
                </a14:m>
                <a:endParaRPr lang="en-US" altLang="zh-CN" sz="1600" i="1" kern="100" dirty="0">
                  <a:latin typeface="Cambria Math" panose="02040503050406030204" pitchFamily="18" charset="0"/>
                  <a:ea typeface="仿宋" panose="02010609060101010101" pitchFamily="49" charset="-122"/>
                  <a:cs typeface="Times New Roman" panose="02020603050405020304" pitchFamily="18" charset="0"/>
                </a:endParaRPr>
              </a:p>
              <a:p>
                <a:pPr indent="127000" algn="just">
                  <a:spcAft>
                    <a:spcPts val="0"/>
                  </a:spcAft>
                </a:pPr>
                <a14:m>
                  <m:oMathPara xmlns:m="http://schemas.openxmlformats.org/officeDocument/2006/math">
                    <m:oMathParaPr>
                      <m:jc m:val="center"/>
                    </m:oMathParaPr>
                    <m:oMath xmlns:m="http://schemas.openxmlformats.org/officeDocument/2006/math">
                      <m:sSub>
                        <m:sSubPr>
                          <m:ctrlPr>
                            <a:rPr lang="zh-CN" altLang="zh-CN" sz="1600"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𝛽</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4</m:t>
                          </m:r>
                        </m:sub>
                      </m:sSub>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𝐶𝑜𝑛𝑡𝑟𝑜𝑙𝑉𝑎𝑟𝑖𝑏𝑙𝑒𝑠</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𝐷𝑎𝑡𝑒𝐹𝐸</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𝑡</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𝐹𝑖𝑟𝑚𝐹𝐸</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m:t>
                          </m:r>
                        </m:sub>
                      </m:s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𝜀</m:t>
                          </m:r>
                        </m:e>
                        <m:sub>
                          <m:r>
                            <a:rPr lang="en-US" altLang="zh-CN" sz="1600" i="1" kern="100">
                              <a:latin typeface="Cambria Math" panose="02040503050406030204" pitchFamily="18" charset="0"/>
                              <a:ea typeface="仿宋" panose="02010609060101010101" pitchFamily="49" charset="-122"/>
                              <a:cs typeface="Times New Roman" panose="02020603050405020304" pitchFamily="18" charset="0"/>
                            </a:rPr>
                            <m:t>𝑖𝑡</m:t>
                          </m:r>
                        </m:sub>
                      </m:sSub>
                    </m:oMath>
                  </m:oMathPara>
                </a14:m>
                <a:endParaRPr lang="en-US" altLang="zh-CN" sz="16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zh-CN" sz="2000" dirty="0"/>
                  <a:t>其中，下标</a:t>
                </a:r>
                <a:r>
                  <a:rPr lang="en-US" altLang="zh-CN" sz="2000" dirty="0" err="1"/>
                  <a:t>i</a:t>
                </a:r>
                <a:r>
                  <a:rPr lang="en-US" altLang="zh-CN" sz="2000" dirty="0"/>
                  <a:t>=1, ..., N</a:t>
                </a:r>
                <a:r>
                  <a:rPr lang="zh-CN" altLang="zh-CN" sz="2000" dirty="0"/>
                  <a:t>表示公司个体，</a:t>
                </a:r>
                <a:r>
                  <a:rPr lang="en-US" altLang="zh-CN" sz="2000" dirty="0"/>
                  <a:t>t=1, ..., T</a:t>
                </a:r>
                <a:r>
                  <a:rPr lang="zh-CN" altLang="zh-CN" sz="2000" dirty="0"/>
                  <a:t>表示分析师发布研报的日期；</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𝑂𝑝𝑡𝑖𝑚𝑖𝑠𝑡𝑖𝑐</m:t>
                        </m:r>
                      </m:e>
                      <m:sub>
                        <m:r>
                          <a:rPr lang="en-US" altLang="zh-CN" sz="2000">
                            <a:latin typeface="Cambria Math" panose="02040503050406030204" pitchFamily="18" charset="0"/>
                          </a:rPr>
                          <m:t>𝑖𝑡</m:t>
                        </m:r>
                      </m:sub>
                    </m:sSub>
                  </m:oMath>
                </a14:m>
                <a:r>
                  <a:rPr lang="zh-CN" altLang="en-US" sz="2000" dirty="0"/>
                  <a:t>为分析师的乐观倾向指标，为虚拟变量</a:t>
                </a:r>
                <a:endParaRPr lang="en-US" altLang="zh-CN" sz="2000" dirty="0"/>
              </a:p>
              <a:p>
                <a:pPr marL="1062900" indent="-342900">
                  <a:lnSpc>
                    <a:spcPct val="150000"/>
                  </a:lnSpc>
                  <a:buFont typeface="Arial" panose="020B0604020202020204" pitchFamily="34" charset="0"/>
                  <a:buChar char="•"/>
                </a:pPr>
                <a:endParaRPr lang="en-US" altLang="zh-CN" sz="1600" dirty="0"/>
              </a:p>
              <a:p>
                <a:pPr marL="342900" lvl="1" indent="-342900" defTabSz="1041400">
                  <a:lnSpc>
                    <a:spcPct val="125000"/>
                  </a:lnSpc>
                  <a:spcBef>
                    <a:spcPts val="0"/>
                  </a:spcBef>
                  <a:buFont typeface="Arial" panose="020B0604020202020204" pitchFamily="34" charset="0"/>
                  <a:buChar char="•"/>
                  <a:defRPr/>
                </a:pPr>
                <a:r>
                  <a:rPr lang="zh-CN" altLang="en-US" sz="2000" dirty="0"/>
                  <a:t>将分析师语调大于所有分析师语调中位数的样本记为</a:t>
                </a:r>
                <a:r>
                  <a:rPr lang="en-US" altLang="zh-CN" sz="2000" dirty="0"/>
                  <a:t>1</a:t>
                </a:r>
                <a:r>
                  <a:rPr lang="zh-CN" altLang="en-US" sz="2000" dirty="0"/>
                  <a:t>，否则记为</a:t>
                </a:r>
                <a:r>
                  <a:rPr lang="en-US" altLang="zh-CN" sz="2000" dirty="0"/>
                  <a:t>0</a:t>
                </a:r>
                <a:r>
                  <a:rPr lang="zh-CN" altLang="en-US" sz="2000" dirty="0"/>
                  <a:t>。</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i="1" dirty="0">
                  <a:latin typeface="Cambria Math" panose="02040503050406030204" pitchFamily="18" charset="0"/>
                </a:endParaRPr>
              </a:p>
              <a:p>
                <a:pPr marL="342900" lvl="1" indent="-342900" defTabSz="1041400">
                  <a:lnSpc>
                    <a:spcPct val="125000"/>
                  </a:lnSpc>
                  <a:spcBef>
                    <a:spcPts val="0"/>
                  </a:spcBef>
                  <a:buFont typeface="Arial" panose="020B0604020202020204" pitchFamily="34" charset="0"/>
                  <a:buChar char="•"/>
                  <a:defRPr/>
                </a:pP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𝛽</m:t>
                        </m:r>
                      </m:e>
                      <m:sub>
                        <m:r>
                          <a:rPr lang="en-US" altLang="zh-CN" sz="2000">
                            <a:latin typeface="Cambria Math" panose="02040503050406030204" pitchFamily="18" charset="0"/>
                          </a:rPr>
                          <m:t>2</m:t>
                        </m:r>
                      </m:sub>
                    </m:sSub>
                  </m:oMath>
                </a14:m>
                <a:r>
                  <a:rPr lang="zh-CN" altLang="zh-CN" sz="2000" dirty="0"/>
                  <a:t>如果显著小于</a:t>
                </a:r>
                <a:r>
                  <a:rPr lang="en-US" altLang="zh-CN" sz="2000" dirty="0"/>
                  <a:t>0</a:t>
                </a:r>
                <a:r>
                  <a:rPr lang="zh-CN" altLang="zh-CN" sz="2000" dirty="0"/>
                  <a:t>，则意味着当分析师表现得过度乐观时，投资者却没有相应地更乐观，这也就意味着社交媒体能够识别分析师的过度乐观语调</a:t>
                </a:r>
                <a:r>
                  <a:rPr lang="zh-CN" altLang="en-US" sz="2000" dirty="0"/>
                  <a:t>。</a:t>
                </a:r>
                <a:r>
                  <a:rPr lang="zh-CN" altLang="zh-CN" sz="2000" dirty="0"/>
                  <a:t>反之，如果</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𝛽</m:t>
                        </m:r>
                      </m:e>
                      <m:sub>
                        <m:r>
                          <a:rPr lang="en-US" altLang="zh-CN" sz="2000">
                            <a:latin typeface="Cambria Math" panose="02040503050406030204" pitchFamily="18" charset="0"/>
                          </a:rPr>
                          <m:t>2</m:t>
                        </m:r>
                      </m:sub>
                    </m:sSub>
                  </m:oMath>
                </a14:m>
                <a:r>
                  <a:rPr lang="zh-CN" altLang="zh-CN" sz="2000" dirty="0"/>
                  <a:t>显著大于</a:t>
                </a:r>
                <a:r>
                  <a:rPr lang="en-US" altLang="zh-CN" sz="2000" dirty="0"/>
                  <a:t>0</a:t>
                </a:r>
                <a:r>
                  <a:rPr lang="zh-CN" altLang="zh-CN" sz="2000" dirty="0"/>
                  <a:t>或不显著，则意味着当分析师表现得过度乐观时，投资者</a:t>
                </a:r>
                <a:r>
                  <a:rPr lang="zh-CN" altLang="en-US" sz="2000" dirty="0"/>
                  <a:t>也</a:t>
                </a:r>
                <a:r>
                  <a:rPr lang="zh-CN" altLang="zh-CN" sz="2000" dirty="0"/>
                  <a:t>更乐观或者无影响，即社交媒体无法识别分析师的过度乐观语调。</a:t>
                </a:r>
                <a:endParaRPr lang="en-US" altLang="zh-CN" sz="2000" dirty="0"/>
              </a:p>
              <a:p>
                <a:pPr marL="1062900" indent="-342900">
                  <a:lnSpc>
                    <a:spcPct val="170000"/>
                  </a:lnSpc>
                  <a:buFont typeface="Arial" panose="020B0604020202020204" pitchFamily="34" charset="0"/>
                  <a:buChar char="•"/>
                  <a:defRPr/>
                </a:pPr>
                <a:endParaRPr lang="en-US" altLang="zh-CN" sz="1600" b="1" dirty="0"/>
              </a:p>
            </p:txBody>
          </p:sp>
        </mc:Choice>
        <mc:Fallback xmlns="">
          <p:sp>
            <p:nvSpPr>
              <p:cNvPr id="5125" name="Rectangle 3"/>
              <p:cNvSpPr>
                <a:spLocks noRot="1" noChangeAspect="1" noMove="1" noResize="1" noEditPoints="1" noAdjustHandles="1" noChangeArrowheads="1" noChangeShapeType="1" noTextEdit="1"/>
              </p:cNvSpPr>
              <p:nvPr/>
            </p:nvSpPr>
            <p:spPr>
              <a:xfrm>
                <a:off x="439284" y="987425"/>
                <a:ext cx="10755765" cy="5370513"/>
              </a:xfrm>
              <a:prstGeom prst="rect">
                <a:avLst/>
              </a:prstGeom>
              <a:blipFill>
                <a:blip r:embed="rId4"/>
                <a:stretch>
                  <a:fillRect l="-737" r="-170" b="-5675"/>
                </a:stretch>
              </a:blipFill>
              <a:ln w="9525">
                <a:noFill/>
              </a:ln>
            </p:spPr>
            <p:txBody>
              <a:bodyPr/>
              <a:lstStyle/>
              <a:p>
                <a:r>
                  <a:rPr lang="zh-CN" altLang="en-US">
                    <a:noFill/>
                  </a:rPr>
                  <a:t> </a:t>
                </a:r>
              </a:p>
            </p:txBody>
          </p:sp>
        </mc:Fallback>
      </mc:AlternateContent>
    </p:spTree>
    <p:extLst>
      <p:ext uri="{BB962C8B-B14F-4D97-AF65-F5344CB8AC3E}">
        <p14:creationId xmlns:p14="http://schemas.microsoft.com/office/powerpoint/2010/main" val="1327694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88D4233D-5770-4D2F-BB3E-B359E1D254BE}" type="slidenum">
              <a:rPr lang="zh-CN" altLang="en-US" sz="1400" smtClean="0">
                <a:solidFill>
                  <a:srgbClr val="898989"/>
                </a:solidFill>
              </a:rPr>
              <a:pPr defTabSz="1042988">
                <a:spcBef>
                  <a:spcPct val="0"/>
                </a:spcBef>
              </a:pPr>
              <a:t>32</a:t>
            </a:fld>
            <a:endParaRPr lang="zh-CN" altLang="en-US" sz="1400">
              <a:solidFill>
                <a:srgbClr val="898989"/>
              </a:solidFill>
            </a:endParaRPr>
          </a:p>
        </p:txBody>
      </p:sp>
      <p:sp>
        <p:nvSpPr>
          <p:cNvPr id="26630" name="Rectangle 3"/>
          <p:cNvSpPr>
            <a:spLocks noChangeArrowheads="1"/>
          </p:cNvSpPr>
          <p:nvPr/>
        </p:nvSpPr>
        <p:spPr bwMode="auto">
          <a:xfrm>
            <a:off x="439284" y="987425"/>
            <a:ext cx="10755765" cy="55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lvl="1" indent="-390525">
              <a:lnSpc>
                <a:spcPct val="170000"/>
              </a:lnSpc>
              <a:spcBef>
                <a:spcPct val="2000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样本与数据</a:t>
            </a:r>
            <a:endParaRPr lang="en-US" altLang="zh-CN" sz="2400" b="1" dirty="0">
              <a:latin typeface="Times New Roman" panose="02020603050405020304" pitchFamily="18" charset="0"/>
              <a:ea typeface="楷体" panose="02010609060101010101" pitchFamily="49" charset="-122"/>
            </a:endParaRPr>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样本区间为</a:t>
            </a:r>
            <a:r>
              <a:rPr lang="en-US" altLang="zh-CN" sz="2000" dirty="0"/>
              <a:t>2009</a:t>
            </a:r>
            <a:r>
              <a:rPr lang="zh-CN" altLang="en-US" sz="2000" dirty="0"/>
              <a:t>年</a:t>
            </a:r>
            <a:r>
              <a:rPr lang="en-US" altLang="zh-CN" sz="2000" dirty="0"/>
              <a:t>-2020</a:t>
            </a:r>
            <a:r>
              <a:rPr lang="zh-CN" altLang="en-US" sz="2000" dirty="0"/>
              <a:t>年。</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上市公司的财务数据来自国泰安（</a:t>
            </a:r>
            <a:r>
              <a:rPr lang="en-US" altLang="zh-CN" sz="2000" dirty="0"/>
              <a:t>CSMAR</a:t>
            </a:r>
            <a:r>
              <a:rPr lang="zh-CN" altLang="en-US" sz="2000" dirty="0"/>
              <a:t>）数据库；投资者发帖数据数据通过编写</a:t>
            </a:r>
            <a:r>
              <a:rPr lang="en-US" altLang="zh-CN" sz="2000" dirty="0"/>
              <a:t>Python</a:t>
            </a:r>
            <a:r>
              <a:rPr lang="zh-CN" altLang="en-US" sz="2000" dirty="0"/>
              <a:t>爬虫程序从东方财富网股吧论坛获得；分析师研究报告数据通过编写爬虫程序从多个网站获得。</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数据处理</a:t>
            </a:r>
            <a:r>
              <a:rPr lang="zh-CN" altLang="en-US" sz="2000" dirty="0">
                <a:sym typeface="Wingdings" panose="05000000000000000000" pitchFamily="2" charset="2"/>
              </a:rPr>
              <a:t>：（</a:t>
            </a:r>
            <a:r>
              <a:rPr lang="en-US" altLang="zh-CN" sz="2000" dirty="0">
                <a:sym typeface="Wingdings" panose="05000000000000000000" pitchFamily="2" charset="2"/>
              </a:rPr>
              <a:t>1</a:t>
            </a:r>
            <a:r>
              <a:rPr lang="zh-CN" altLang="en-US" sz="2000" dirty="0">
                <a:sym typeface="Wingdings" panose="05000000000000000000" pitchFamily="2" charset="2"/>
              </a:rPr>
              <a:t>）剔除金融行业上市公司；（</a:t>
            </a:r>
            <a:r>
              <a:rPr lang="en-US" altLang="zh-CN" sz="2000" dirty="0">
                <a:sym typeface="Wingdings" panose="05000000000000000000" pitchFamily="2" charset="2"/>
              </a:rPr>
              <a:t>2</a:t>
            </a:r>
            <a:r>
              <a:rPr lang="zh-CN" altLang="en-US" sz="2000" dirty="0">
                <a:sym typeface="Wingdings" panose="05000000000000000000" pitchFamily="2" charset="2"/>
              </a:rPr>
              <a:t>）剔除</a:t>
            </a:r>
            <a:r>
              <a:rPr lang="en-US" altLang="zh-CN" sz="2000" dirty="0">
                <a:sym typeface="Wingdings" panose="05000000000000000000" pitchFamily="2" charset="2"/>
              </a:rPr>
              <a:t>ST</a:t>
            </a:r>
            <a:r>
              <a:rPr lang="zh-CN" altLang="en-US" sz="2000" dirty="0">
                <a:sym typeface="Wingdings" panose="05000000000000000000" pitchFamily="2" charset="2"/>
              </a:rPr>
              <a:t>和</a:t>
            </a:r>
            <a:r>
              <a:rPr lang="en-US" altLang="zh-CN" sz="2000" dirty="0">
                <a:sym typeface="Wingdings" panose="05000000000000000000" pitchFamily="2" charset="2"/>
              </a:rPr>
              <a:t>*ST</a:t>
            </a:r>
            <a:r>
              <a:rPr lang="zh-CN" altLang="en-US" sz="2000" dirty="0">
                <a:sym typeface="Wingdings" panose="05000000000000000000" pitchFamily="2" charset="2"/>
              </a:rPr>
              <a:t>上市公司；（</a:t>
            </a:r>
            <a:r>
              <a:rPr lang="en-US" altLang="zh-CN" sz="2000" dirty="0">
                <a:sym typeface="Wingdings" panose="05000000000000000000" pitchFamily="2" charset="2"/>
              </a:rPr>
              <a:t>3</a:t>
            </a:r>
            <a:r>
              <a:rPr lang="zh-CN" altLang="en-US" sz="2000" dirty="0">
                <a:sym typeface="Wingdings" panose="05000000000000000000" pitchFamily="2" charset="2"/>
              </a:rPr>
              <a:t>）剔除上市不足一年的上市公司；（</a:t>
            </a:r>
            <a:r>
              <a:rPr lang="en-US" altLang="zh-CN" sz="2000" dirty="0">
                <a:sym typeface="Wingdings" panose="05000000000000000000" pitchFamily="2" charset="2"/>
              </a:rPr>
              <a:t>4</a:t>
            </a:r>
            <a:r>
              <a:rPr lang="zh-CN" altLang="en-US" sz="2000" dirty="0">
                <a:sym typeface="Wingdings" panose="05000000000000000000" pitchFamily="2" charset="2"/>
              </a:rPr>
              <a:t>）剔除分析师报告发布后连续</a:t>
            </a:r>
            <a:r>
              <a:rPr lang="en-US" altLang="zh-CN" sz="2000" dirty="0">
                <a:sym typeface="Wingdings" panose="05000000000000000000" pitchFamily="2" charset="2"/>
              </a:rPr>
              <a:t>8</a:t>
            </a:r>
            <a:r>
              <a:rPr lang="zh-CN" altLang="en-US" sz="2000" dirty="0">
                <a:sym typeface="Wingdings" panose="05000000000000000000" pitchFamily="2" charset="2"/>
              </a:rPr>
              <a:t>个日历日内无交易数据的样本；（</a:t>
            </a:r>
            <a:r>
              <a:rPr lang="en-US" altLang="zh-CN" sz="2000" dirty="0">
                <a:sym typeface="Wingdings" panose="05000000000000000000" pitchFamily="2" charset="2"/>
              </a:rPr>
              <a:t>5</a:t>
            </a:r>
            <a:r>
              <a:rPr lang="zh-CN" altLang="en-US" sz="2000" dirty="0">
                <a:sym typeface="Wingdings" panose="05000000000000000000" pitchFamily="2" charset="2"/>
              </a:rPr>
              <a:t>）所有连续变量采用上下</a:t>
            </a:r>
            <a:r>
              <a:rPr lang="en-US" altLang="zh-CN" sz="2000" dirty="0">
                <a:sym typeface="Wingdings" panose="05000000000000000000" pitchFamily="2" charset="2"/>
              </a:rPr>
              <a:t>1%</a:t>
            </a:r>
            <a:r>
              <a:rPr lang="zh-CN" altLang="en-US" sz="2000" dirty="0">
                <a:sym typeface="Wingdings" panose="05000000000000000000" pitchFamily="2" charset="2"/>
              </a:rPr>
              <a:t>的缩尾数据</a:t>
            </a:r>
            <a:endParaRPr lang="en-US" altLang="zh-CN" sz="2000" dirty="0">
              <a:sym typeface="Wingdings" panose="05000000000000000000" pitchFamily="2" charset="2"/>
            </a:endParaRPr>
          </a:p>
          <a:p>
            <a:pPr marL="342900" lvl="1" indent="-342900" defTabSz="1041400">
              <a:lnSpc>
                <a:spcPct val="125000"/>
              </a:lnSpc>
              <a:spcBef>
                <a:spcPts val="0"/>
              </a:spcBef>
              <a:buFont typeface="Arial" panose="020B0604020202020204" pitchFamily="34" charset="0"/>
              <a:buChar char="•"/>
              <a:defRPr/>
            </a:pPr>
            <a:endParaRPr lang="en-US" altLang="zh-CN" sz="2000" dirty="0">
              <a:sym typeface="Wingdings" panose="05000000000000000000" pitchFamily="2" charset="2"/>
            </a:endParaRPr>
          </a:p>
          <a:p>
            <a:pPr marL="342900" lvl="1" indent="-342900" defTabSz="1041400">
              <a:lnSpc>
                <a:spcPct val="125000"/>
              </a:lnSpc>
              <a:spcBef>
                <a:spcPts val="0"/>
              </a:spcBef>
              <a:buFont typeface="Arial" panose="020B0604020202020204" pitchFamily="34" charset="0"/>
              <a:buChar char="•"/>
              <a:defRPr/>
            </a:pPr>
            <a:r>
              <a:rPr lang="zh-CN" altLang="en-US" sz="2000" dirty="0">
                <a:sym typeface="Wingdings" panose="05000000000000000000" pitchFamily="2" charset="2"/>
              </a:rPr>
              <a:t>本文共得到</a:t>
            </a:r>
            <a:r>
              <a:rPr lang="en-US" altLang="zh-CN" sz="2000" dirty="0">
                <a:sym typeface="Wingdings" panose="05000000000000000000" pitchFamily="2" charset="2"/>
              </a:rPr>
              <a:t>244501</a:t>
            </a:r>
            <a:r>
              <a:rPr lang="zh-CN" altLang="en-US" sz="2000" dirty="0">
                <a:sym typeface="Wingdings" panose="05000000000000000000" pitchFamily="2" charset="2"/>
              </a:rPr>
              <a:t>条分析师报告文本，其中包含</a:t>
            </a:r>
            <a:r>
              <a:rPr lang="en-US" altLang="zh-CN" sz="2000" dirty="0">
                <a:sym typeface="Wingdings" panose="05000000000000000000" pitchFamily="2" charset="2"/>
              </a:rPr>
              <a:t>161740</a:t>
            </a:r>
            <a:r>
              <a:rPr lang="zh-CN" altLang="en-US" sz="2000" dirty="0">
                <a:sym typeface="Wingdings" panose="05000000000000000000" pitchFamily="2" charset="2"/>
              </a:rPr>
              <a:t>个“公司</a:t>
            </a:r>
            <a:r>
              <a:rPr lang="en-US" altLang="zh-CN" sz="2000" dirty="0">
                <a:sym typeface="Wingdings" panose="05000000000000000000" pitchFamily="2" charset="2"/>
              </a:rPr>
              <a:t>-</a:t>
            </a:r>
            <a:r>
              <a:rPr lang="zh-CN" altLang="en-US" sz="2000" dirty="0">
                <a:sym typeface="Wingdings" panose="05000000000000000000" pitchFamily="2" charset="2"/>
              </a:rPr>
              <a:t>天”样本。</a:t>
            </a:r>
            <a:endParaRPr lang="en-US" altLang="zh-CN" sz="2000" dirty="0"/>
          </a:p>
          <a:p>
            <a:pPr>
              <a:lnSpc>
                <a:spcPct val="170000"/>
              </a:lnSpc>
              <a:buFont typeface="Arial" panose="020B0604020202020204" pitchFamily="34" charset="0"/>
              <a:buChar char="•"/>
              <a:defRPr/>
            </a:pPr>
            <a:endParaRPr lang="en-US" altLang="zh-CN" sz="1600" b="1" dirty="0"/>
          </a:p>
        </p:txBody>
      </p:sp>
    </p:spTree>
    <p:extLst>
      <p:ext uri="{BB962C8B-B14F-4D97-AF65-F5344CB8AC3E}">
        <p14:creationId xmlns:p14="http://schemas.microsoft.com/office/powerpoint/2010/main" val="58502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2E8F00DC-4718-4D78-A4F8-D591AD9ADE04}" type="slidenum">
              <a:rPr lang="zh-CN" altLang="en-US" sz="1400" smtClean="0">
                <a:solidFill>
                  <a:srgbClr val="898989"/>
                </a:solidFill>
              </a:rPr>
              <a:pPr defTabSz="1042988">
                <a:spcBef>
                  <a:spcPct val="0"/>
                </a:spcBef>
              </a:pPr>
              <a:t>33</a:t>
            </a:fld>
            <a:endParaRPr lang="zh-CN" altLang="en-US" sz="1400">
              <a:solidFill>
                <a:srgbClr val="898989"/>
              </a:solidFill>
            </a:endParaRPr>
          </a:p>
        </p:txBody>
      </p:sp>
      <p:sp>
        <p:nvSpPr>
          <p:cNvPr id="29702"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a:lnSpc>
                <a:spcPct val="170000"/>
              </a:lnSpc>
              <a:buFont typeface="Arial" panose="020B0604020202020204" pitchFamily="34" charset="0"/>
              <a:buChar char="•"/>
            </a:pPr>
            <a:endParaRPr lang="en-US" altLang="zh-CN" sz="1600" b="1"/>
          </a:p>
        </p:txBody>
      </p:sp>
      <p:pic>
        <p:nvPicPr>
          <p:cNvPr id="29703"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2000" y="1065212"/>
            <a:ext cx="485298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矩形 1"/>
          <p:cNvSpPr>
            <a:spLocks noChangeArrowheads="1"/>
          </p:cNvSpPr>
          <p:nvPr/>
        </p:nvSpPr>
        <p:spPr bwMode="auto">
          <a:xfrm>
            <a:off x="446718" y="973240"/>
            <a:ext cx="5963806" cy="41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lvl="1" indent="-390525">
              <a:lnSpc>
                <a:spcPct val="170000"/>
              </a:lnSpc>
              <a:spcBef>
                <a:spcPct val="2000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基本结论</a:t>
            </a:r>
            <a:endParaRPr lang="en-US" altLang="zh-CN" sz="2400" b="1" dirty="0">
              <a:latin typeface="Times New Roman" panose="02020603050405020304" pitchFamily="18" charset="0"/>
              <a:ea typeface="楷体" panose="02010609060101010101" pitchFamily="49" charset="-122"/>
            </a:endParaRPr>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en-US" altLang="zh-CN" sz="2000" dirty="0" err="1"/>
              <a:t>Ana_sentiment</a:t>
            </a:r>
            <a:r>
              <a:rPr lang="zh-CN" altLang="en-US" sz="2000" dirty="0"/>
              <a:t>的回归系数均在</a:t>
            </a:r>
            <a:r>
              <a:rPr lang="en-US" altLang="zh-CN" sz="2000" dirty="0"/>
              <a:t>1%</a:t>
            </a:r>
            <a:r>
              <a:rPr lang="zh-CN" altLang="en-US" sz="2000" dirty="0"/>
              <a:t>的水平上显著为负</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交互项的回归系数均在</a:t>
            </a:r>
            <a:r>
              <a:rPr lang="en-US" altLang="zh-CN" sz="2000" dirty="0"/>
              <a:t>1%</a:t>
            </a:r>
            <a:r>
              <a:rPr lang="zh-CN" altLang="en-US" sz="2000" dirty="0"/>
              <a:t>水平上显著为负</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当分析师的语调过度乐观时，投资者却没有相应地更乐观，即投资者能够识别分析师过度乐观语调，初步支持了研究假说</a:t>
            </a:r>
            <a:r>
              <a:rPr lang="en-US" altLang="zh-CN" sz="2000" dirty="0"/>
              <a:t>H1a</a:t>
            </a:r>
            <a:r>
              <a:rPr lang="zh-CN" altLang="en-US" sz="2000" dirty="0"/>
              <a:t>。</a:t>
            </a:r>
            <a:endParaRPr lang="en-US" altLang="zh-CN" sz="2000" dirty="0"/>
          </a:p>
        </p:txBody>
      </p:sp>
    </p:spTree>
    <p:extLst>
      <p:ext uri="{BB962C8B-B14F-4D97-AF65-F5344CB8AC3E}">
        <p14:creationId xmlns:p14="http://schemas.microsoft.com/office/powerpoint/2010/main" val="725032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4"/>
          <p:cNvSpPr txBox="1">
            <a:spLocks noChangeArrowheads="1"/>
          </p:cNvSpPr>
          <p:nvPr/>
        </p:nvSpPr>
        <p:spPr bwMode="auto">
          <a:xfrm>
            <a:off x="479425" y="1397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文本情绪识别</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2596BDA2-4EEC-4B8F-BAE2-7D76ACAECA00}" type="slidenum">
              <a:rPr lang="zh-CN" altLang="en-US" sz="1400" smtClean="0">
                <a:solidFill>
                  <a:srgbClr val="898989"/>
                </a:solidFill>
              </a:rPr>
              <a:pPr defTabSz="1042988">
                <a:spcBef>
                  <a:spcPct val="0"/>
                </a:spcBef>
              </a:pPr>
              <a:t>34</a:t>
            </a:fld>
            <a:endParaRPr lang="zh-CN" altLang="en-US" sz="1400">
              <a:solidFill>
                <a:srgbClr val="898989"/>
              </a:solidFill>
            </a:endParaRPr>
          </a:p>
        </p:txBody>
      </p:sp>
      <p:sp>
        <p:nvSpPr>
          <p:cNvPr id="5125" name="Rectangle 3"/>
          <p:cNvSpPr/>
          <p:nvPr/>
        </p:nvSpPr>
        <p:spPr>
          <a:xfrm>
            <a:off x="295275" y="987425"/>
            <a:ext cx="11682413" cy="5735638"/>
          </a:xfrm>
          <a:prstGeom prst="rect">
            <a:avLst/>
          </a:prstGeom>
          <a:noFill/>
          <a:ln w="9525">
            <a:noFill/>
          </a:ln>
        </p:spPr>
        <p:txBody>
          <a:bodyPr/>
          <a:lstStyle/>
          <a:p>
            <a:pPr defTabSz="1042670" eaLnBrk="1" hangingPunct="1">
              <a:spcBef>
                <a:spcPct val="20000"/>
              </a:spcBef>
              <a:buFont typeface="Arial" panose="020B0604020202020204"/>
              <a:buNone/>
              <a:defRPr/>
            </a:pPr>
            <a:endParaRPr lang="zh-CN" altLang="en-US" sz="2000" dirty="0">
              <a:sym typeface="+mn-ea"/>
            </a:endParaRPr>
          </a:p>
          <a:p>
            <a:pPr defTabSz="1042670" eaLnBrk="1" hangingPunct="1">
              <a:spcBef>
                <a:spcPct val="20000"/>
              </a:spcBef>
              <a:buFont typeface="Arial" panose="020B0604020202020204"/>
              <a:buNone/>
              <a:defRPr/>
            </a:pPr>
            <a:endParaRPr lang="zh-CN" altLang="en-US" sz="2000" dirty="0">
              <a:sym typeface="+mn-ea"/>
            </a:endParaRPr>
          </a:p>
          <a:p>
            <a:pPr defTabSz="1042670" eaLnBrk="1" hangingPunct="1">
              <a:spcBef>
                <a:spcPct val="20000"/>
              </a:spcBef>
              <a:buFont typeface="Arial" panose="020B0604020202020204"/>
              <a:buNone/>
              <a:defRPr/>
            </a:pPr>
            <a:endParaRPr lang="zh-CN" altLang="en-US" sz="2000" dirty="0">
              <a:sym typeface="+mn-ea"/>
            </a:endParaRPr>
          </a:p>
          <a:p>
            <a:pPr marL="342900" indent="-342900" defTabSz="1042670" eaLnBrk="1" hangingPunct="1">
              <a:spcBef>
                <a:spcPct val="20000"/>
              </a:spcBef>
              <a:buFont typeface="Arial" panose="020B0604020202020204"/>
              <a:buChar char="•"/>
              <a:defRPr/>
            </a:pPr>
            <a:endParaRPr lang="zh-CN" altLang="en-US" sz="2400" dirty="0">
              <a:sym typeface="+mn-ea"/>
            </a:endParaRPr>
          </a:p>
          <a:p>
            <a:pPr defTabSz="1042670" eaLnBrk="1" hangingPunct="1">
              <a:spcBef>
                <a:spcPct val="20000"/>
              </a:spcBef>
              <a:buFont typeface="Arial" panose="020B0604020202020204"/>
              <a:buNone/>
              <a:defRPr/>
            </a:pPr>
            <a:endParaRPr lang="zh-CN" altLang="en-US" sz="2400" dirty="0">
              <a:sym typeface="+mn-ea"/>
            </a:endParaRPr>
          </a:p>
          <a:p>
            <a:pPr defTabSz="1042670" eaLnBrk="1" hangingPunct="1">
              <a:spcBef>
                <a:spcPct val="20000"/>
              </a:spcBef>
              <a:buFont typeface="Arial" panose="020B0604020202020204"/>
              <a:buNone/>
              <a:defRPr/>
            </a:pPr>
            <a:endParaRPr lang="zh-CN" altLang="en-US" sz="2400" dirty="0">
              <a:sym typeface="+mn-ea"/>
            </a:endParaRPr>
          </a:p>
          <a:p>
            <a:pPr defTabSz="1042670" eaLnBrk="1" hangingPunct="1">
              <a:spcBef>
                <a:spcPct val="20000"/>
              </a:spcBef>
              <a:buFont typeface="Arial" panose="020B0604020202020204"/>
              <a:buNone/>
              <a:defRPr/>
            </a:pPr>
            <a:endParaRPr lang="zh-CN" altLang="en-US" sz="2000" dirty="0">
              <a:latin typeface="Times New Roman" panose="02020603050405020304" pitchFamily="18" charset="0"/>
            </a:endParaRPr>
          </a:p>
          <a:p>
            <a:pPr defTabSz="1042670" eaLnBrk="1" hangingPunct="1">
              <a:spcBef>
                <a:spcPct val="20000"/>
              </a:spcBef>
              <a:buFont typeface="Arial" panose="020B0604020202020204"/>
              <a:buNone/>
              <a:defRPr/>
            </a:pPr>
            <a:endParaRPr lang="zh-CN" altLang="en-US" sz="2000" dirty="0">
              <a:latin typeface="Times New Roman" panose="02020603050405020304" pitchFamily="18" charset="0"/>
            </a:endParaRPr>
          </a:p>
        </p:txBody>
      </p:sp>
      <p:sp>
        <p:nvSpPr>
          <p:cNvPr id="2" name="Rectangle 3"/>
          <p:cNvSpPr/>
          <p:nvPr/>
        </p:nvSpPr>
        <p:spPr>
          <a:xfrm>
            <a:off x="609600" y="881775"/>
            <a:ext cx="10585450" cy="5653088"/>
          </a:xfrm>
          <a:prstGeom prst="rect">
            <a:avLst/>
          </a:prstGeom>
          <a:noFill/>
          <a:ln w="9525">
            <a:noFill/>
          </a:ln>
        </p:spPr>
        <p:txBody>
          <a:bodyPr/>
          <a:lstStyle/>
          <a:p>
            <a:pPr marL="390525" lvl="1" indent="-390525">
              <a:lnSpc>
                <a:spcPct val="170000"/>
              </a:lnSpc>
              <a:spcBef>
                <a:spcPct val="2000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主要结论</a:t>
            </a:r>
            <a:endParaRPr lang="en-US" altLang="zh-CN" sz="2400" b="1" dirty="0">
              <a:latin typeface="Times New Roman" panose="02020603050405020304" pitchFamily="18" charset="0"/>
              <a:ea typeface="楷体" panose="02010609060101010101" pitchFamily="49" charset="-122"/>
            </a:endParaRPr>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社交媒体能够识别分析师的乐观语调，从而说明社交媒体表现出“群体智慧”。</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zh-CN" altLang="en-US" sz="2000" dirty="0"/>
          </a:p>
          <a:p>
            <a:pPr marL="342900" lvl="1" indent="-342900" defTabSz="1041400">
              <a:lnSpc>
                <a:spcPct val="125000"/>
              </a:lnSpc>
              <a:spcBef>
                <a:spcPts val="0"/>
              </a:spcBef>
              <a:buFont typeface="Arial" panose="020B0604020202020204" pitchFamily="34" charset="0"/>
              <a:buChar char="•"/>
              <a:defRPr/>
            </a:pPr>
            <a:r>
              <a:rPr lang="zh-CN" altLang="en-US" sz="2000" dirty="0"/>
              <a:t>社交媒体中包含特质信息，以及社交媒体中的投资者交流与互动，是这种“群体智慧”的来源</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en-US" altLang="zh-CN" sz="2000" dirty="0"/>
          </a:p>
          <a:p>
            <a:pPr marL="342900" lvl="1" indent="-342900" defTabSz="1041400">
              <a:lnSpc>
                <a:spcPct val="125000"/>
              </a:lnSpc>
              <a:spcBef>
                <a:spcPts val="0"/>
              </a:spcBef>
              <a:buFont typeface="Arial" panose="020B0604020202020204" pitchFamily="34" charset="0"/>
              <a:buChar char="•"/>
              <a:defRPr/>
            </a:pPr>
            <a:r>
              <a:rPr lang="zh-CN" altLang="en-US" sz="2000" dirty="0"/>
              <a:t>在异质性分析中，本文发现企业再融资的当季及前一年、公司信息质量环境较差时，社交媒体对分析师乐观语调的识别能力更强。</a:t>
            </a:r>
            <a:endParaRPr lang="en-US" altLang="zh-CN" sz="2000" dirty="0"/>
          </a:p>
          <a:p>
            <a:pPr marL="342900" lvl="1" indent="-342900" defTabSz="1041400">
              <a:lnSpc>
                <a:spcPct val="125000"/>
              </a:lnSpc>
              <a:spcBef>
                <a:spcPts val="0"/>
              </a:spcBef>
              <a:buFont typeface="Arial" panose="020B0604020202020204" pitchFamily="34" charset="0"/>
              <a:buChar char="•"/>
              <a:defRPr/>
            </a:pPr>
            <a:endParaRPr lang="zh-CN" altLang="en-US" sz="2000" dirty="0"/>
          </a:p>
          <a:p>
            <a:pPr marL="342900" lvl="1" indent="-342900" defTabSz="1041400">
              <a:lnSpc>
                <a:spcPct val="125000"/>
              </a:lnSpc>
              <a:spcBef>
                <a:spcPts val="0"/>
              </a:spcBef>
              <a:buFont typeface="Arial" panose="020B0604020202020204" pitchFamily="34" charset="0"/>
              <a:buChar char="•"/>
              <a:defRPr/>
            </a:pPr>
            <a:r>
              <a:rPr lang="zh-CN" altLang="en-US" sz="2000" dirty="0"/>
              <a:t>在经济后果分析中，发现当分析师更乐观且偏离投资者情绪更大时，分析师语调对股票的累计超额收益率的预测能力减弱，进一步表明社交媒体的群体智慧是有价值的。</a:t>
            </a:r>
            <a:endParaRPr lang="en-US" altLang="zh-CN" sz="2000" dirty="0"/>
          </a:p>
          <a:p>
            <a:pPr marL="342900" indent="-342900" defTabSz="1042670" eaLnBrk="1" hangingPunct="1">
              <a:spcBef>
                <a:spcPct val="20000"/>
              </a:spcBef>
              <a:buFont typeface="Arial" panose="020B0604020202020204"/>
              <a:buChar char="•"/>
              <a:defRPr/>
            </a:pPr>
            <a:endParaRPr lang="zh-CN" altLang="en-US" dirty="0"/>
          </a:p>
          <a:p>
            <a:pPr defTabSz="1042670" eaLnBrk="1" hangingPunct="1">
              <a:spcBef>
                <a:spcPct val="20000"/>
              </a:spcBef>
              <a:buFont typeface="Arial" panose="020B0604020202020204"/>
              <a:buNone/>
              <a:defRPr/>
            </a:pPr>
            <a:endParaRPr lang="zh-CN" altLang="en-US" sz="2000" dirty="0">
              <a:sym typeface="+mn-ea"/>
            </a:endParaRPr>
          </a:p>
          <a:p>
            <a:pPr defTabSz="1042670" eaLnBrk="1" hangingPunct="1">
              <a:spcBef>
                <a:spcPct val="20000"/>
              </a:spcBef>
              <a:buFont typeface="Arial" panose="020B0604020202020204"/>
              <a:buNone/>
              <a:defRPr/>
            </a:pPr>
            <a:endParaRPr lang="zh-CN" altLang="en-US" sz="2000" dirty="0">
              <a:sym typeface="+mn-ea"/>
            </a:endParaRPr>
          </a:p>
          <a:p>
            <a:pPr defTabSz="1042670" eaLnBrk="1" hangingPunct="1">
              <a:spcBef>
                <a:spcPct val="20000"/>
              </a:spcBef>
              <a:buFont typeface="Arial" panose="020B0604020202020204"/>
              <a:buNone/>
              <a:defRPr/>
            </a:pPr>
            <a:endParaRPr lang="zh-CN" altLang="en-US" sz="2000" dirty="0">
              <a:sym typeface="+mn-ea"/>
            </a:endParaRPr>
          </a:p>
          <a:p>
            <a:pPr defTabSz="1042670" eaLnBrk="1" hangingPunct="1">
              <a:spcBef>
                <a:spcPct val="20000"/>
              </a:spcBef>
              <a:buFont typeface="Arial" panose="020B0604020202020204"/>
              <a:buNone/>
              <a:defRPr/>
            </a:pPr>
            <a:endParaRPr lang="zh-CN" altLang="en-US" sz="2000" dirty="0">
              <a:sym typeface="+mn-ea"/>
            </a:endParaRPr>
          </a:p>
          <a:p>
            <a:pPr marL="342900" indent="-342900" defTabSz="1042670" eaLnBrk="1" hangingPunct="1">
              <a:spcBef>
                <a:spcPct val="20000"/>
              </a:spcBef>
              <a:buFont typeface="Arial" panose="020B0604020202020204"/>
              <a:buChar char="•"/>
              <a:defRPr/>
            </a:pPr>
            <a:endParaRPr lang="zh-CN" altLang="en-US" sz="2400" dirty="0">
              <a:sym typeface="+mn-ea"/>
            </a:endParaRPr>
          </a:p>
          <a:p>
            <a:pPr defTabSz="1042670" eaLnBrk="1" hangingPunct="1">
              <a:spcBef>
                <a:spcPct val="20000"/>
              </a:spcBef>
              <a:buFont typeface="Arial" panose="020B0604020202020204"/>
              <a:buNone/>
              <a:defRPr/>
            </a:pPr>
            <a:endParaRPr lang="zh-CN" altLang="en-US" sz="2400" dirty="0">
              <a:sym typeface="+mn-ea"/>
            </a:endParaRPr>
          </a:p>
          <a:p>
            <a:pPr defTabSz="1042670" eaLnBrk="1" hangingPunct="1">
              <a:spcBef>
                <a:spcPct val="20000"/>
              </a:spcBef>
              <a:buFont typeface="Arial" panose="020B0604020202020204"/>
              <a:buNone/>
              <a:defRPr/>
            </a:pPr>
            <a:endParaRPr lang="zh-CN" altLang="en-US" sz="2400" dirty="0">
              <a:sym typeface="+mn-ea"/>
            </a:endParaRPr>
          </a:p>
          <a:p>
            <a:pPr defTabSz="1042670" eaLnBrk="1" hangingPunct="1">
              <a:spcBef>
                <a:spcPct val="20000"/>
              </a:spcBef>
              <a:buFont typeface="Arial" panose="020B0604020202020204"/>
              <a:buNone/>
              <a:defRPr/>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502917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35</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tx1">
                  <a:lumMod val="95000"/>
                  <a:lumOff val="5000"/>
                </a:schemeClr>
              </a:solidFill>
              <a:latin typeface="Times New Roman" panose="02020603050405020304" pitchFamily="18" charset="0"/>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tx1">
                  <a:lumMod val="95000"/>
                  <a:lumOff val="5000"/>
                </a:schemeClr>
              </a:solidFill>
              <a:latin typeface="Times New Roman" panose="02020603050405020304" pitchFamily="18" charset="0"/>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solidFill>
                  <a:schemeClr val="tx1">
                    <a:lumMod val="95000"/>
                    <a:lumOff val="5000"/>
                  </a:schemeClr>
                </a:solidFill>
                <a:latin typeface="Times New Roman" panose="02020603050405020304" pitchFamily="18" charset="0"/>
                <a:ea typeface="楷体" panose="02010609060101010101" pitchFamily="49" charset="-122"/>
              </a:rPr>
              <a:t>社交媒体联系构建</a:t>
            </a:r>
            <a:endParaRPr lang="en-US" altLang="zh-CN" sz="2800" dirty="0">
              <a:solidFill>
                <a:schemeClr val="tx1">
                  <a:lumMod val="95000"/>
                  <a:lumOff val="5000"/>
                </a:schemeClr>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1127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a:p>
        </p:txBody>
      </p:sp>
      <p:sp>
        <p:nvSpPr>
          <p:cNvPr id="11" name="矩形 10"/>
          <p:cNvSpPr/>
          <p:nvPr/>
        </p:nvSpPr>
        <p:spPr>
          <a:xfrm>
            <a:off x="676445" y="5693836"/>
            <a:ext cx="9840572" cy="553998"/>
          </a:xfrm>
          <a:prstGeom prst="rect">
            <a:avLst/>
          </a:prstGeom>
        </p:spPr>
        <p:txBody>
          <a:bodyPr wrap="square">
            <a:spAutoFit/>
          </a:bodyPr>
          <a:lstStyle/>
          <a:p>
            <a:pPr>
              <a:lnSpc>
                <a:spcPts val="1800"/>
              </a:lnSpc>
            </a:pPr>
            <a:r>
              <a:rPr lang="en-US" altLang="zh-CN" sz="1600" kern="100" dirty="0" err="1">
                <a:latin typeface="Times New Roman" panose="02020603050405020304" pitchFamily="18" charset="0"/>
                <a:ea typeface="华文楷体" panose="02010600040101010101" pitchFamily="2" charset="-122"/>
              </a:rPr>
              <a:t>Guo</a:t>
            </a:r>
            <a:r>
              <a:rPr lang="en-US" altLang="zh-CN" sz="1600" kern="100" dirty="0">
                <a:latin typeface="Times New Roman" panose="02020603050405020304" pitchFamily="18" charset="0"/>
                <a:ea typeface="华文楷体" panose="02010600040101010101" pitchFamily="2" charset="-122"/>
              </a:rPr>
              <a:t>, F.,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B.,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X., and Zheng, J., Identifying Economic Links Using Social Media: Evidence from the Suspension of Ant Group’s IPO, Working Paper.</a:t>
            </a:r>
            <a:endParaRPr lang="zh-CN" altLang="zh-CN" sz="1600" kern="1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891" y="1337234"/>
            <a:ext cx="5696243" cy="4134062"/>
          </a:xfrm>
          <a:prstGeom prst="rect">
            <a:avLst/>
          </a:prstGeom>
        </p:spPr>
      </p:pic>
    </p:spTree>
    <p:extLst>
      <p:ext uri="{BB962C8B-B14F-4D97-AF65-F5344CB8AC3E}">
        <p14:creationId xmlns:p14="http://schemas.microsoft.com/office/powerpoint/2010/main" val="221506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7321655-B438-4296-9FE4-6FBC45235DC1}" type="slidenum">
              <a:rPr lang="zh-CN" altLang="en-US" sz="1400" smtClean="0">
                <a:solidFill>
                  <a:srgbClr val="898989"/>
                </a:solidFill>
              </a:rPr>
              <a:pPr defTabSz="1042988">
                <a:spcBef>
                  <a:spcPct val="0"/>
                </a:spcBef>
              </a:pPr>
              <a:t>37</a:t>
            </a:fld>
            <a:endParaRPr lang="zh-CN" altLang="en-US" sz="1400">
              <a:solidFill>
                <a:srgbClr val="898989"/>
              </a:solidFill>
            </a:endParaRPr>
          </a:p>
        </p:txBody>
      </p:sp>
      <p:sp>
        <p:nvSpPr>
          <p:cNvPr id="6150" name="矩形 3"/>
          <p:cNvSpPr>
            <a:spLocks noChangeArrowheads="1"/>
          </p:cNvSpPr>
          <p:nvPr/>
        </p:nvSpPr>
        <p:spPr bwMode="auto">
          <a:xfrm>
            <a:off x="466725" y="1063625"/>
            <a:ext cx="10728325" cy="569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公司并非作为独立实体存在，而是通过各种类型的关系相互联系</a:t>
            </a:r>
            <a:endParaRPr lang="en-US" altLang="zh-CN" sz="2400" b="1" dirty="0">
              <a:latin typeface="Times New Roman" panose="02020603050405020304" pitchFamily="18" charset="0"/>
              <a:ea typeface="楷体" panose="02010609060101010101" pitchFamily="49" charset="-122"/>
              <a:sym typeface="+mn-ea"/>
            </a:endParaRPr>
          </a:p>
          <a:p>
            <a:endParaRPr lang="en-US" altLang="zh-CN" sz="2000" dirty="0">
              <a:sym typeface="+mn-ea"/>
            </a:endParaRPr>
          </a:p>
          <a:p>
            <a:pPr>
              <a:lnSpc>
                <a:spcPct val="125000"/>
              </a:lnSpc>
              <a:spcBef>
                <a:spcPts val="0"/>
              </a:spcBef>
            </a:pPr>
            <a:r>
              <a:rPr lang="zh-CN" altLang="en-US" sz="2000" dirty="0">
                <a:sym typeface="+mn-ea"/>
              </a:rPr>
              <a:t>一些联系是明确的和契约性的</a:t>
            </a:r>
            <a:endParaRPr lang="en-US" altLang="zh-CN" sz="2000" dirty="0">
              <a:sym typeface="+mn-ea"/>
            </a:endParaRP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股东联系</a:t>
            </a:r>
            <a:endParaRPr lang="en-US" altLang="zh-CN" sz="2000" dirty="0">
              <a:sym typeface="+mn-ea"/>
            </a:endParaRP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供应链联系</a:t>
            </a:r>
            <a:endParaRPr lang="en-US" altLang="zh-CN" sz="2000" dirty="0">
              <a:sym typeface="+mn-ea"/>
            </a:endParaRP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行业联系</a:t>
            </a:r>
            <a:endParaRPr lang="en-US" altLang="zh-CN" sz="2000" dirty="0">
              <a:sym typeface="+mn-ea"/>
            </a:endParaRP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审计师联系</a:t>
            </a:r>
            <a:endParaRPr lang="en-US" altLang="zh-CN" sz="2000" dirty="0">
              <a:sym typeface="+mn-ea"/>
            </a:endParaRP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a:t>
            </a:r>
            <a:endParaRPr lang="en-US" altLang="zh-CN" sz="2000" dirty="0">
              <a:sym typeface="+mn-ea"/>
            </a:endParaRPr>
          </a:p>
          <a:p>
            <a:endParaRPr lang="zh-CN" altLang="en-US" sz="2000" dirty="0">
              <a:sym typeface="+mn-ea"/>
            </a:endParaRPr>
          </a:p>
        </p:txBody>
      </p:sp>
      <p:pic>
        <p:nvPicPr>
          <p:cNvPr id="3" name="图片 2">
            <a:extLst>
              <a:ext uri="{FF2B5EF4-FFF2-40B4-BE49-F238E27FC236}">
                <a16:creationId xmlns:a16="http://schemas.microsoft.com/office/drawing/2014/main" id="{1D9DC571-F283-4000-B078-159F8456335A}"/>
              </a:ext>
            </a:extLst>
          </p:cNvPr>
          <p:cNvPicPr>
            <a:picLocks noChangeAspect="1"/>
          </p:cNvPicPr>
          <p:nvPr/>
        </p:nvPicPr>
        <p:blipFill>
          <a:blip r:embed="rId4"/>
          <a:stretch>
            <a:fillRect/>
          </a:stretch>
        </p:blipFill>
        <p:spPr>
          <a:xfrm>
            <a:off x="4871121" y="1791338"/>
            <a:ext cx="6107914" cy="4749162"/>
          </a:xfrm>
          <a:prstGeom prst="rect">
            <a:avLst/>
          </a:prstGeom>
        </p:spPr>
      </p:pic>
    </p:spTree>
    <p:extLst>
      <p:ext uri="{BB962C8B-B14F-4D97-AF65-F5344CB8AC3E}">
        <p14:creationId xmlns:p14="http://schemas.microsoft.com/office/powerpoint/2010/main" val="277753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7321655-B438-4296-9FE4-6FBC45235DC1}" type="slidenum">
              <a:rPr lang="zh-CN" altLang="en-US" sz="1400" smtClean="0">
                <a:solidFill>
                  <a:srgbClr val="898989"/>
                </a:solidFill>
              </a:rPr>
              <a:pPr defTabSz="1042988">
                <a:spcBef>
                  <a:spcPct val="0"/>
                </a:spcBef>
              </a:pPr>
              <a:t>38</a:t>
            </a:fld>
            <a:endParaRPr lang="zh-CN" altLang="en-US" sz="1400">
              <a:solidFill>
                <a:srgbClr val="898989"/>
              </a:solidFill>
            </a:endParaRPr>
          </a:p>
        </p:txBody>
      </p:sp>
      <p:sp>
        <p:nvSpPr>
          <p:cNvPr id="6150" name="矩形 3"/>
          <p:cNvSpPr>
            <a:spLocks noChangeArrowheads="1"/>
          </p:cNvSpPr>
          <p:nvPr/>
        </p:nvSpPr>
        <p:spPr bwMode="auto">
          <a:xfrm>
            <a:off x="466725" y="1063624"/>
            <a:ext cx="10728325" cy="374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并不是所有的经济联系都是显性且易被测度的</a:t>
            </a:r>
            <a:endParaRPr lang="en-US" altLang="zh-CN" sz="2400" b="1" dirty="0">
              <a:latin typeface="Times New Roman" panose="02020603050405020304" pitchFamily="18" charset="0"/>
              <a:ea typeface="楷体" panose="02010609060101010101" pitchFamily="49" charset="-122"/>
              <a:sym typeface="+mn-ea"/>
            </a:endParaRPr>
          </a:p>
          <a:p>
            <a:endParaRPr lang="en-US" altLang="zh-CN" sz="2000" dirty="0">
              <a:sym typeface="+mn-ea"/>
            </a:endParaRPr>
          </a:p>
          <a:p>
            <a:pPr>
              <a:lnSpc>
                <a:spcPct val="125000"/>
              </a:lnSpc>
              <a:spcBef>
                <a:spcPts val="0"/>
              </a:spcBef>
            </a:pPr>
            <a:r>
              <a:rPr lang="zh-CN" altLang="en-US" sz="2000" dirty="0">
                <a:sym typeface="+mn-ea"/>
              </a:rPr>
              <a:t>某些公司之间的经济联系难以用传统的供应链、行业、股东等常见的经济联系所描述</a:t>
            </a:r>
            <a:endParaRPr lang="en-US" altLang="zh-CN" sz="2000" dirty="0">
              <a:sym typeface="+mn-ea"/>
            </a:endParaRP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但这种不可见的联系也可能对企业资本市场价值与企业的经营活动产生重要影响（</a:t>
            </a:r>
            <a:r>
              <a:rPr lang="en-US" altLang="zh-CN" sz="2000" dirty="0">
                <a:sym typeface="+mn-ea"/>
              </a:rPr>
              <a:t>Ammann et al.</a:t>
            </a:r>
            <a:r>
              <a:rPr lang="zh-CN" altLang="en-US" sz="2000" dirty="0">
                <a:sym typeface="+mn-ea"/>
              </a:rPr>
              <a:t>，</a:t>
            </a:r>
            <a:r>
              <a:rPr lang="en-US" altLang="zh-CN" sz="2000" dirty="0">
                <a:sym typeface="+mn-ea"/>
              </a:rPr>
              <a:t>2021)</a:t>
            </a:r>
          </a:p>
          <a:p>
            <a:pPr>
              <a:lnSpc>
                <a:spcPct val="125000"/>
              </a:lnSpc>
              <a:spcBef>
                <a:spcPts val="0"/>
              </a:spcBef>
            </a:pPr>
            <a:endParaRPr lang="en-US" altLang="zh-CN" sz="2000" dirty="0">
              <a:sym typeface="+mn-ea"/>
            </a:endParaRPr>
          </a:p>
          <a:p>
            <a:pPr>
              <a:lnSpc>
                <a:spcPct val="125000"/>
              </a:lnSpc>
              <a:spcBef>
                <a:spcPts val="0"/>
              </a:spcBef>
            </a:pPr>
            <a:r>
              <a:rPr lang="zh-CN" altLang="en-US" sz="2000" dirty="0">
                <a:sym typeface="+mn-ea"/>
              </a:rPr>
              <a:t>因此，尝试利用社交媒体中的群体智慧来识别公司之间存在的显性与隐性的经济联系，并进一步分析其经济后果。</a:t>
            </a:r>
          </a:p>
        </p:txBody>
      </p:sp>
    </p:spTree>
    <p:extLst>
      <p:ext uri="{BB962C8B-B14F-4D97-AF65-F5344CB8AC3E}">
        <p14:creationId xmlns:p14="http://schemas.microsoft.com/office/powerpoint/2010/main" val="1958434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0D217AE-429F-4AA3-9237-389C943DACDD}" type="slidenum">
              <a:rPr lang="zh-CN" altLang="en-US" sz="1400" smtClean="0">
                <a:solidFill>
                  <a:srgbClr val="898989"/>
                </a:solidFill>
              </a:rPr>
              <a:pPr defTabSz="1042988">
                <a:spcBef>
                  <a:spcPct val="0"/>
                </a:spcBef>
              </a:pPr>
              <a:t>39</a:t>
            </a:fld>
            <a:endParaRPr lang="zh-CN" altLang="en-US" sz="1400">
              <a:solidFill>
                <a:srgbClr val="898989"/>
              </a:solidFill>
            </a:endParaRPr>
          </a:p>
        </p:txBody>
      </p:sp>
      <p:sp>
        <p:nvSpPr>
          <p:cNvPr id="7174" name="矩形 1"/>
          <p:cNvSpPr>
            <a:spLocks noChangeArrowheads="1"/>
          </p:cNvSpPr>
          <p:nvPr/>
        </p:nvSpPr>
        <p:spPr bwMode="auto">
          <a:xfrm>
            <a:off x="550862" y="987424"/>
            <a:ext cx="1064418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buSzPct val="100000"/>
              <a:buFont typeface="Wingdings" panose="05000000000000000000" pitchFamily="2" charset="2"/>
              <a:buChar char="Ø"/>
              <a:defRPr/>
            </a:pPr>
            <a:r>
              <a:rPr lang="zh-CN" altLang="zh-CN" sz="2400" b="1" dirty="0">
                <a:latin typeface="Times New Roman" panose="02020603050405020304" pitchFamily="18" charset="0"/>
                <a:ea typeface="楷体" panose="02010609060101010101" pitchFamily="49" charset="-122"/>
              </a:rPr>
              <a:t>社交媒体具有一定的群体智慧</a:t>
            </a:r>
            <a:r>
              <a:rPr lang="zh-CN" altLang="en-US" sz="2400" b="1" dirty="0">
                <a:latin typeface="Times New Roman" panose="02020603050405020304" pitchFamily="18" charset="0"/>
                <a:ea typeface="楷体" panose="02010609060101010101" pitchFamily="49" charset="-122"/>
              </a:rPr>
              <a:t>（</a:t>
            </a:r>
            <a:r>
              <a:rPr lang="en-US" altLang="zh-CN" sz="2400" b="1" dirty="0">
                <a:latin typeface="Times New Roman" panose="02020603050405020304" pitchFamily="18" charset="0"/>
                <a:ea typeface="楷体" panose="02010609060101010101" pitchFamily="49" charset="-122"/>
              </a:rPr>
              <a:t> Wisdom of Crowds </a:t>
            </a:r>
            <a:r>
              <a:rPr lang="zh-CN" altLang="en-US" sz="2400" b="1" dirty="0">
                <a:latin typeface="Times New Roman" panose="02020603050405020304" pitchFamily="18" charset="0"/>
                <a:ea typeface="楷体" panose="02010609060101010101" pitchFamily="49" charset="-122"/>
              </a:rPr>
              <a:t>）</a:t>
            </a:r>
            <a:endParaRPr lang="en-US" altLang="zh-CN" sz="2400" b="1" dirty="0">
              <a:latin typeface="Times New Roman" panose="02020603050405020304" pitchFamily="18" charset="0"/>
              <a:ea typeface="楷体" panose="02010609060101010101" pitchFamily="49" charset="-122"/>
            </a:endParaRPr>
          </a:p>
          <a:p>
            <a:pPr marL="342900" indent="-342900">
              <a:defRPr/>
            </a:pPr>
            <a:endParaRPr lang="en-US" altLang="zh-CN" sz="2800" b="1" dirty="0"/>
          </a:p>
          <a:p>
            <a:pPr marL="342900" indent="-342900">
              <a:lnSpc>
                <a:spcPct val="125000"/>
              </a:lnSpc>
              <a:spcBef>
                <a:spcPts val="0"/>
              </a:spcBef>
              <a:defRPr/>
            </a:pPr>
            <a:r>
              <a:rPr lang="zh-CN" altLang="en-US" sz="2000" dirty="0"/>
              <a:t>首先，社交媒体用户掌握很多独特的公司信息</a:t>
            </a:r>
            <a:endParaRPr lang="en-US" altLang="zh-CN" sz="2000" dirty="0"/>
          </a:p>
          <a:p>
            <a:pPr marL="342900" indent="-342900">
              <a:lnSpc>
                <a:spcPct val="125000"/>
              </a:lnSpc>
              <a:spcBef>
                <a:spcPts val="0"/>
              </a:spcBef>
              <a:defRPr/>
            </a:pPr>
            <a:r>
              <a:rPr lang="zh-CN" altLang="en-US" sz="1400" dirty="0">
                <a:latin typeface="+mn-ea"/>
                <a:ea typeface="+mn-ea"/>
              </a:rPr>
              <a:t>市场中的知识与信息是高度分散的</a:t>
            </a:r>
            <a:r>
              <a:rPr lang="en-US" altLang="zh-CN" sz="1400" dirty="0">
                <a:latin typeface="+mn-ea"/>
                <a:ea typeface="+mn-ea"/>
              </a:rPr>
              <a:t>(Hayek, 1945)</a:t>
            </a:r>
          </a:p>
          <a:p>
            <a:pPr marL="342900" indent="-342900">
              <a:lnSpc>
                <a:spcPct val="125000"/>
              </a:lnSpc>
              <a:spcBef>
                <a:spcPts val="0"/>
              </a:spcBef>
              <a:defRPr/>
            </a:pPr>
            <a:r>
              <a:rPr lang="zh-CN" altLang="en-US" sz="1400" dirty="0">
                <a:latin typeface="+mn-ea"/>
                <a:ea typeface="+mn-ea"/>
              </a:rPr>
              <a:t>社交媒体用户大多具有不同的背景，包括普通投资者、机构投资者、企业的供应链、客户、社区居民等</a:t>
            </a:r>
            <a:endParaRPr lang="en-US" altLang="zh-CN" sz="1400" dirty="0">
              <a:latin typeface="+mn-ea"/>
              <a:ea typeface="+mn-ea"/>
            </a:endParaRPr>
          </a:p>
          <a:p>
            <a:pPr marL="342900" indent="-342900">
              <a:lnSpc>
                <a:spcPct val="125000"/>
              </a:lnSpc>
              <a:spcBef>
                <a:spcPts val="0"/>
              </a:spcBef>
              <a:defRPr/>
            </a:pPr>
            <a:r>
              <a:rPr lang="zh-CN" altLang="en-US" sz="1400" dirty="0">
                <a:latin typeface="+mn-ea"/>
                <a:ea typeface="+mn-ea"/>
              </a:rPr>
              <a:t>这些来自不同领域和背景的用户可能掌握传统信息源（传统媒体、分析师等）所没有的增量信息（</a:t>
            </a:r>
            <a:r>
              <a:rPr lang="en-US" altLang="zh-CN" sz="1400" dirty="0" err="1">
                <a:latin typeface="+mn-ea"/>
                <a:ea typeface="+mn-ea"/>
              </a:rPr>
              <a:t>Ang</a:t>
            </a:r>
            <a:r>
              <a:rPr lang="en-US" altLang="zh-CN" sz="1400" dirty="0">
                <a:latin typeface="+mn-ea"/>
                <a:ea typeface="+mn-ea"/>
              </a:rPr>
              <a:t> et al., 2021</a:t>
            </a:r>
            <a:r>
              <a:rPr lang="zh-CN" altLang="en-US" sz="1400" dirty="0">
                <a:latin typeface="+mn-ea"/>
                <a:ea typeface="+mn-ea"/>
              </a:rPr>
              <a:t>）。</a:t>
            </a:r>
            <a:endParaRPr lang="en-US" altLang="zh-CN" sz="1400" dirty="0">
              <a:latin typeface="+mn-ea"/>
              <a:ea typeface="+mn-ea"/>
            </a:endParaRPr>
          </a:p>
          <a:p>
            <a:pPr marL="342900" indent="-342900">
              <a:defRPr/>
            </a:pPr>
            <a:endParaRPr lang="en-US" altLang="zh-CN" sz="1400" dirty="0">
              <a:latin typeface="+mn-ea"/>
              <a:ea typeface="+mn-ea"/>
            </a:endParaRPr>
          </a:p>
          <a:p>
            <a:pPr marL="342900" indent="-342900">
              <a:lnSpc>
                <a:spcPct val="125000"/>
              </a:lnSpc>
              <a:spcBef>
                <a:spcPts val="0"/>
              </a:spcBef>
              <a:defRPr/>
            </a:pPr>
            <a:r>
              <a:rPr lang="zh-CN" altLang="en-US" sz="2000" dirty="0"/>
              <a:t>其次，社交媒体中的投资者有激励将其所掌握的信息发布于社交媒体中</a:t>
            </a:r>
            <a:endParaRPr lang="en-US" altLang="zh-CN" sz="2000" dirty="0"/>
          </a:p>
          <a:p>
            <a:pPr marL="342900" indent="-342900">
              <a:lnSpc>
                <a:spcPct val="125000"/>
              </a:lnSpc>
              <a:spcBef>
                <a:spcPts val="0"/>
              </a:spcBef>
              <a:defRPr/>
            </a:pPr>
            <a:r>
              <a:rPr lang="zh-CN" altLang="zh-CN" sz="1400" dirty="0">
                <a:latin typeface="+mn-ea"/>
                <a:ea typeface="+mn-ea"/>
              </a:rPr>
              <a:t>为了获得其他用户更多关注和认可，</a:t>
            </a:r>
            <a:r>
              <a:rPr lang="zh-CN" altLang="en-US" sz="1400" dirty="0">
                <a:latin typeface="+mn-ea"/>
                <a:ea typeface="+mn-ea"/>
              </a:rPr>
              <a:t>投资者</a:t>
            </a:r>
            <a:r>
              <a:rPr lang="zh-CN" altLang="zh-CN" sz="1400" dirty="0">
                <a:latin typeface="+mn-ea"/>
                <a:ea typeface="+mn-ea"/>
              </a:rPr>
              <a:t>会将其所掌握的独特信息发布于社交媒体平台（</a:t>
            </a:r>
            <a:r>
              <a:rPr lang="en-US" altLang="zh-CN" sz="1400" dirty="0">
                <a:latin typeface="+mn-ea"/>
                <a:ea typeface="+mn-ea"/>
              </a:rPr>
              <a:t>Chen et al., 2014</a:t>
            </a:r>
            <a:r>
              <a:rPr lang="zh-CN" altLang="zh-CN" sz="1400" dirty="0">
                <a:latin typeface="+mn-ea"/>
                <a:ea typeface="+mn-ea"/>
              </a:rPr>
              <a:t>；</a:t>
            </a:r>
            <a:r>
              <a:rPr lang="en-US" altLang="zh-CN" sz="1400" dirty="0">
                <a:latin typeface="+mn-ea"/>
                <a:ea typeface="+mn-ea"/>
              </a:rPr>
              <a:t>Toubia and Stephen, 2013)</a:t>
            </a:r>
            <a:r>
              <a:rPr lang="zh-CN" altLang="zh-CN" sz="1400" dirty="0">
                <a:latin typeface="+mn-ea"/>
                <a:ea typeface="+mn-ea"/>
              </a:rPr>
              <a:t>。</a:t>
            </a:r>
            <a:endParaRPr lang="en-US" altLang="zh-CN" sz="1400" dirty="0">
              <a:latin typeface="+mn-ea"/>
              <a:ea typeface="+mn-ea"/>
            </a:endParaRPr>
          </a:p>
          <a:p>
            <a:pPr marL="342900" indent="-342900">
              <a:lnSpc>
                <a:spcPct val="125000"/>
              </a:lnSpc>
              <a:spcBef>
                <a:spcPts val="0"/>
              </a:spcBef>
              <a:defRPr/>
            </a:pPr>
            <a:r>
              <a:rPr lang="zh-CN" altLang="zh-CN" sz="1400" dirty="0">
                <a:latin typeface="+mn-ea"/>
                <a:ea typeface="+mn-ea"/>
              </a:rPr>
              <a:t>部分投资者出于谋利的目的，也有激励将其掌握的有价值信息发布于社交媒体平台，从而获得信息执行的优势（</a:t>
            </a:r>
            <a:r>
              <a:rPr lang="en-US" altLang="zh-CN" sz="1400" dirty="0" err="1">
                <a:latin typeface="+mn-ea"/>
                <a:ea typeface="+mn-ea"/>
              </a:rPr>
              <a:t>Indjejikian</a:t>
            </a:r>
            <a:r>
              <a:rPr lang="en-US" altLang="zh-CN" sz="1400" dirty="0">
                <a:latin typeface="+mn-ea"/>
                <a:ea typeface="+mn-ea"/>
              </a:rPr>
              <a:t> et al.</a:t>
            </a:r>
            <a:r>
              <a:rPr lang="zh-CN" altLang="zh-CN" sz="1400" dirty="0">
                <a:latin typeface="+mn-ea"/>
                <a:ea typeface="+mn-ea"/>
              </a:rPr>
              <a:t>，</a:t>
            </a:r>
            <a:r>
              <a:rPr lang="en-US" altLang="zh-CN" sz="1400" dirty="0">
                <a:latin typeface="+mn-ea"/>
                <a:ea typeface="+mn-ea"/>
              </a:rPr>
              <a:t>2014</a:t>
            </a:r>
            <a:r>
              <a:rPr lang="zh-CN" altLang="zh-CN" sz="1400" dirty="0">
                <a:latin typeface="+mn-ea"/>
                <a:ea typeface="+mn-ea"/>
              </a:rPr>
              <a:t>）。例如，对于已经持有某上市公司股票的投资者或公司内部人，其有激励将更多利好信息发布在社交媒体中，以期从股价上涨中获利。</a:t>
            </a:r>
            <a:endParaRPr lang="en-US" altLang="zh-CN" sz="1400" dirty="0">
              <a:latin typeface="+mn-ea"/>
              <a:ea typeface="+mn-ea"/>
            </a:endParaRPr>
          </a:p>
          <a:p>
            <a:pPr marL="342900" indent="-342900">
              <a:defRPr/>
            </a:pPr>
            <a:endParaRPr lang="en-US" altLang="zh-CN" sz="1400" dirty="0">
              <a:latin typeface="+mn-ea"/>
              <a:ea typeface="+mn-ea"/>
            </a:endParaRPr>
          </a:p>
          <a:p>
            <a:pPr marL="342900" indent="-342900">
              <a:defRPr/>
            </a:pPr>
            <a:endParaRPr lang="en-US" altLang="zh-CN" sz="2000" dirty="0">
              <a:latin typeface="+mn-ea"/>
              <a:ea typeface="+mn-ea"/>
            </a:endParaRPr>
          </a:p>
        </p:txBody>
      </p:sp>
    </p:spTree>
    <p:extLst>
      <p:ext uri="{BB962C8B-B14F-4D97-AF65-F5344CB8AC3E}">
        <p14:creationId xmlns:p14="http://schemas.microsoft.com/office/powerpoint/2010/main" val="145272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机器学习的原理与应用回顾</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a:p>
        </p:txBody>
      </p:sp>
      <p:sp>
        <p:nvSpPr>
          <p:cNvPr id="2" name="矩形 1"/>
          <p:cNvSpPr>
            <a:spLocks noChangeArrowheads="1"/>
          </p:cNvSpPr>
          <p:nvPr/>
        </p:nvSpPr>
        <p:spPr bwMode="auto">
          <a:xfrm>
            <a:off x="550863" y="987425"/>
            <a:ext cx="11029950" cy="6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我们能用机器学习做什么？</a:t>
            </a:r>
            <a:endParaRPr lang="en-US" altLang="zh-CN" sz="2400" b="1" dirty="0">
              <a:latin typeface="Times New Roman" panose="02020603050405020304" pitchFamily="18" charset="0"/>
              <a:ea typeface="楷体" panose="02010609060101010101" pitchFamily="49" charset="-122"/>
            </a:endParaRPr>
          </a:p>
        </p:txBody>
      </p:sp>
      <p:sp>
        <p:nvSpPr>
          <p:cNvPr id="9" name="内容占位符 2"/>
          <p:cNvSpPr>
            <a:spLocks noGrp="1"/>
          </p:cNvSpPr>
          <p:nvPr>
            <p:ph idx="1"/>
          </p:nvPr>
        </p:nvSpPr>
        <p:spPr>
          <a:xfrm>
            <a:off x="550863" y="2133704"/>
            <a:ext cx="9808831" cy="3161994"/>
          </a:xfrm>
        </p:spPr>
        <p:txBody>
          <a:bodyPr>
            <a:normAutofit/>
          </a:bodyPr>
          <a:lstStyle/>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预测（公司破产概率、经济是否衰退）</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数据生成（文本中的情绪、从姓名推测性别）</a:t>
            </a: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buSzPct val="100000"/>
            </a:pPr>
            <a:r>
              <a:rPr lang="zh-CN" altLang="en-US" sz="2000" dirty="0">
                <a:latin typeface="Times New Roman" panose="02020603050405020304" pitchFamily="18" charset="0"/>
                <a:cs typeface="Times New Roman" panose="02020603050405020304" pitchFamily="18" charset="0"/>
              </a:rPr>
              <a:t>因果识别（构造反事实结果、异质性检验）</a:t>
            </a:r>
            <a:endParaRPr lang="en-US" altLang="zh-CN" sz="2000" dirty="0">
              <a:latin typeface="Times New Roman" panose="02020603050405020304" pitchFamily="18" charset="0"/>
              <a:cs typeface="Times New Roman" panose="02020603050405020304" pitchFamily="18" charset="0"/>
            </a:endParaRPr>
          </a:p>
          <a:p>
            <a:endParaRPr lang="en-US" altLang="zh-CN" sz="2800" dirty="0"/>
          </a:p>
          <a:p>
            <a:pPr marL="0" indent="0">
              <a:buNone/>
            </a:pPr>
            <a:endParaRPr lang="zh-CN" altLang="en-US" sz="2800" dirty="0"/>
          </a:p>
        </p:txBody>
      </p:sp>
    </p:spTree>
    <p:extLst>
      <p:ext uri="{BB962C8B-B14F-4D97-AF65-F5344CB8AC3E}">
        <p14:creationId xmlns:p14="http://schemas.microsoft.com/office/powerpoint/2010/main" val="2316734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0D217AE-429F-4AA3-9237-389C943DACDD}" type="slidenum">
              <a:rPr lang="zh-CN" altLang="en-US" sz="1400" smtClean="0">
                <a:solidFill>
                  <a:srgbClr val="898989"/>
                </a:solidFill>
              </a:rPr>
              <a:pPr defTabSz="1042988">
                <a:spcBef>
                  <a:spcPct val="0"/>
                </a:spcBef>
              </a:pPr>
              <a:t>40</a:t>
            </a:fld>
            <a:endParaRPr lang="zh-CN" altLang="en-US" sz="1400">
              <a:solidFill>
                <a:srgbClr val="898989"/>
              </a:solidFill>
            </a:endParaRPr>
          </a:p>
        </p:txBody>
      </p:sp>
      <p:sp>
        <p:nvSpPr>
          <p:cNvPr id="7174" name="矩形 1"/>
          <p:cNvSpPr>
            <a:spLocks noChangeArrowheads="1"/>
          </p:cNvSpPr>
          <p:nvPr/>
        </p:nvSpPr>
        <p:spPr bwMode="auto">
          <a:xfrm>
            <a:off x="550863" y="987425"/>
            <a:ext cx="10644187" cy="55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社交媒体的上述特征使得其可以发掘出公司间存在的显性（</a:t>
            </a:r>
            <a:r>
              <a:rPr lang="en-US" altLang="zh-CN" sz="2400" b="1" dirty="0">
                <a:latin typeface="Times New Roman" panose="02020603050405020304" pitchFamily="18" charset="0"/>
                <a:ea typeface="楷体" panose="02010609060101010101" pitchFamily="49" charset="-122"/>
              </a:rPr>
              <a:t> explicit </a:t>
            </a:r>
            <a:r>
              <a:rPr lang="zh-CN" altLang="en-US" sz="2400" b="1" dirty="0">
                <a:latin typeface="Times New Roman" panose="02020603050405020304" pitchFamily="18" charset="0"/>
                <a:ea typeface="楷体" panose="02010609060101010101" pitchFamily="49" charset="-122"/>
              </a:rPr>
              <a:t>）与隐性（</a:t>
            </a:r>
            <a:r>
              <a:rPr lang="en-US" altLang="zh-CN" sz="2400" b="1" dirty="0">
                <a:latin typeface="Times New Roman" panose="02020603050405020304" pitchFamily="18" charset="0"/>
                <a:ea typeface="楷体" panose="02010609060101010101" pitchFamily="49" charset="-122"/>
              </a:rPr>
              <a:t>implicit</a:t>
            </a:r>
            <a:r>
              <a:rPr lang="zh-CN" altLang="en-US" sz="2400" b="1" dirty="0">
                <a:latin typeface="Times New Roman" panose="02020603050405020304" pitchFamily="18" charset="0"/>
                <a:ea typeface="楷体" panose="02010609060101010101" pitchFamily="49" charset="-122"/>
              </a:rPr>
              <a:t>）的经济联系</a:t>
            </a:r>
            <a:endParaRPr lang="en-US" altLang="zh-CN" sz="2400" b="1" dirty="0">
              <a:latin typeface="Times New Roman" panose="02020603050405020304" pitchFamily="18" charset="0"/>
              <a:ea typeface="楷体" panose="02010609060101010101" pitchFamily="49" charset="-122"/>
            </a:endParaRPr>
          </a:p>
          <a:p>
            <a:pPr marL="342900" indent="-342900">
              <a:defRPr/>
            </a:pPr>
            <a:endParaRPr lang="en-US" altLang="zh-CN" sz="2800" b="1" dirty="0"/>
          </a:p>
          <a:p>
            <a:pPr marL="342900" indent="-342900">
              <a:lnSpc>
                <a:spcPct val="125000"/>
              </a:lnSpc>
              <a:spcBef>
                <a:spcPts val="0"/>
              </a:spcBef>
              <a:defRPr/>
            </a:pPr>
            <a:r>
              <a:rPr lang="zh-CN" altLang="en-US" sz="2000" dirty="0"/>
              <a:t>在</a:t>
            </a:r>
            <a:r>
              <a:rPr lang="en-US" altLang="zh-CN" sz="2000" dirty="0"/>
              <a:t>A</a:t>
            </a:r>
            <a:r>
              <a:rPr lang="zh-CN" altLang="en-US" sz="2000" dirty="0"/>
              <a:t>公司的股票论坛中讨论</a:t>
            </a:r>
            <a:r>
              <a:rPr lang="en-US" altLang="zh-CN" sz="2000" dirty="0"/>
              <a:t>B</a:t>
            </a:r>
            <a:r>
              <a:rPr lang="zh-CN" altLang="en-US" sz="2000" dirty="0"/>
              <a:t>公司时，意味着投资者或其他利益相关方基于自己的信息集而认为两家公司存在某种联系。因而，当投资者在</a:t>
            </a:r>
            <a:r>
              <a:rPr lang="en-US" altLang="zh-CN" sz="2000" dirty="0"/>
              <a:t>A</a:t>
            </a:r>
            <a:r>
              <a:rPr lang="zh-CN" altLang="en-US" sz="2000" dirty="0"/>
              <a:t>公司的股票论坛中大量地讨论</a:t>
            </a:r>
            <a:r>
              <a:rPr lang="en-US" altLang="zh-CN" sz="2000" dirty="0"/>
              <a:t>B</a:t>
            </a:r>
            <a:r>
              <a:rPr lang="zh-CN" altLang="en-US" sz="2000" dirty="0"/>
              <a:t>公司时，我们有理由相信，这两家公司存在某种经济联系。</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而且，社交媒体不仅能揭露出公司之间显性经济联系，还可以揭示出隐性经济联系。</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对于公司专有信息，披露这些信息会造成公司有价值信息的泄露，因而，部分公司可能选择不披露或模糊披露，导致我们利用公司公开信息识别公司之间的经济关系存在困难。然而，投资者和其他利益相关方在社交媒体中的广泛交流互动，为识别隐藏信息进而挖掘公司之间的隐性经济联系提供了可能。</a:t>
            </a:r>
            <a:endParaRPr lang="en-US" altLang="zh-CN" sz="2000" dirty="0"/>
          </a:p>
        </p:txBody>
      </p:sp>
    </p:spTree>
    <p:extLst>
      <p:ext uri="{BB962C8B-B14F-4D97-AF65-F5344CB8AC3E}">
        <p14:creationId xmlns:p14="http://schemas.microsoft.com/office/powerpoint/2010/main" val="133538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57D77ED4-3821-4F18-A8DB-622722FC1EEF}" type="slidenum">
              <a:rPr lang="zh-CN" altLang="en-US" sz="1400" smtClean="0">
                <a:solidFill>
                  <a:srgbClr val="898989"/>
                </a:solidFill>
              </a:rPr>
              <a:pPr defTabSz="1042988">
                <a:spcBef>
                  <a:spcPct val="0"/>
                </a:spcBef>
              </a:pPr>
              <a:t>41</a:t>
            </a:fld>
            <a:endParaRPr lang="zh-CN" altLang="en-US" sz="1400">
              <a:solidFill>
                <a:srgbClr val="898989"/>
              </a:solidFill>
            </a:endParaRPr>
          </a:p>
        </p:txBody>
      </p:sp>
      <p:sp>
        <p:nvSpPr>
          <p:cNvPr id="8198" name="矩形 1"/>
          <p:cNvSpPr>
            <a:spLocks noChangeArrowheads="1"/>
          </p:cNvSpPr>
          <p:nvPr/>
        </p:nvSpPr>
        <p:spPr bwMode="auto">
          <a:xfrm>
            <a:off x="550863" y="987425"/>
            <a:ext cx="106441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蚂蚁集团</a:t>
            </a:r>
            <a:r>
              <a:rPr lang="en-US" altLang="zh-CN" sz="2400" b="1" dirty="0">
                <a:latin typeface="Times New Roman" panose="02020603050405020304" pitchFamily="18" charset="0"/>
                <a:ea typeface="楷体" panose="02010609060101010101" pitchFamily="49" charset="-122"/>
              </a:rPr>
              <a:t>2020</a:t>
            </a:r>
            <a:r>
              <a:rPr lang="zh-CN" altLang="en-US" sz="2400" b="1" dirty="0">
                <a:latin typeface="Times New Roman" panose="02020603050405020304" pitchFamily="18" charset="0"/>
                <a:ea typeface="楷体" panose="02010609060101010101" pitchFamily="49" charset="-122"/>
              </a:rPr>
              <a:t>年</a:t>
            </a:r>
            <a:r>
              <a:rPr lang="en-US" altLang="zh-CN" sz="2400" b="1" dirty="0">
                <a:latin typeface="Times New Roman" panose="02020603050405020304" pitchFamily="18" charset="0"/>
                <a:ea typeface="楷体" panose="02010609060101010101" pitchFamily="49" charset="-122"/>
              </a:rPr>
              <a:t>11</a:t>
            </a:r>
            <a:r>
              <a:rPr lang="zh-CN" altLang="en-US" sz="2400" b="1" dirty="0">
                <a:latin typeface="Times New Roman" panose="02020603050405020304" pitchFamily="18" charset="0"/>
                <a:ea typeface="楷体" panose="02010609060101010101" pitchFamily="49" charset="-122"/>
              </a:rPr>
              <a:t>月</a:t>
            </a:r>
            <a:r>
              <a:rPr lang="en-US" altLang="zh-CN" sz="2400" b="1" dirty="0">
                <a:latin typeface="Times New Roman" panose="02020603050405020304" pitchFamily="18" charset="0"/>
                <a:ea typeface="楷体" panose="02010609060101010101" pitchFamily="49" charset="-122"/>
              </a:rPr>
              <a:t>IPO</a:t>
            </a:r>
            <a:r>
              <a:rPr lang="zh-CN" altLang="en-US" sz="2400" b="1" dirty="0">
                <a:latin typeface="Times New Roman" panose="02020603050405020304" pitchFamily="18" charset="0"/>
                <a:ea typeface="楷体" panose="02010609060101010101" pitchFamily="49" charset="-122"/>
              </a:rPr>
              <a:t>进程突然中止作为外生冲击</a:t>
            </a:r>
            <a:endParaRPr lang="en-US" altLang="zh-CN" sz="2400" b="1" dirty="0">
              <a:latin typeface="Times New Roman" panose="02020603050405020304" pitchFamily="18" charset="0"/>
              <a:ea typeface="楷体" panose="02010609060101010101" pitchFamily="49" charset="-122"/>
            </a:endParaRPr>
          </a:p>
          <a:p>
            <a:pPr marL="342900" indent="-342900" defTabSz="1042988">
              <a:spcBef>
                <a:spcPct val="0"/>
              </a:spcBef>
              <a:defRP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spcBef>
                <a:spcPts val="0"/>
              </a:spcBef>
              <a:defRPr/>
            </a:pPr>
            <a:r>
              <a:rPr lang="zh-CN" altLang="zh-CN" sz="2000" dirty="0"/>
              <a:t>如果在蚂蚁集团中止上市事件之前，某公司的投资者在讨论该公司时，也讨论了蚂蚁集团，则说明该公司和蚂蚁集团具有某种显性或隐性的经济联系。</a:t>
            </a:r>
            <a:endParaRPr lang="zh-CN" altLang="en-US"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考察与蚂蚁集团存在社交媒体联系的公司，是否也受到这一负面冲击的影响。</a:t>
            </a:r>
            <a:endParaRPr lang="en-US" altLang="zh-CN" sz="2000" dirty="0"/>
          </a:p>
          <a:p>
            <a:pPr marL="342900" indent="-342900" defTabSz="1042988">
              <a:spcBef>
                <a:spcPct val="0"/>
              </a:spcBef>
              <a:defRPr/>
            </a:pPr>
            <a:endParaRPr lang="en-US" altLang="zh-CN" sz="2000" dirty="0">
              <a:latin typeface="Times New Roman" panose="02020603050405020304" pitchFamily="18" charset="0"/>
              <a:ea typeface="+mn-ea"/>
              <a:cs typeface="Times New Roman" panose="02020603050405020304" pitchFamily="18" charset="0"/>
            </a:endParaRPr>
          </a:p>
          <a:p>
            <a:pPr marL="342900" indent="-342900" defTabSz="1042988">
              <a:spcBef>
                <a:spcPct val="0"/>
              </a:spcBef>
              <a:defRPr/>
            </a:pPr>
            <a:endParaRPr lang="en-US" altLang="zh-CN" sz="2000" dirty="0">
              <a:latin typeface="+mn-ea"/>
              <a:ea typeface="+mn-ea"/>
            </a:endParaRPr>
          </a:p>
        </p:txBody>
      </p:sp>
      <p:pic>
        <p:nvPicPr>
          <p:cNvPr id="1028" name="Picture 4">
            <a:extLst>
              <a:ext uri="{FF2B5EF4-FFF2-40B4-BE49-F238E27FC236}">
                <a16:creationId xmlns:a16="http://schemas.microsoft.com/office/drawing/2014/main" id="{EDBBB24C-DADB-4301-AF3F-F3A75A706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036" y="3468934"/>
            <a:ext cx="4331341" cy="288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6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295275" y="177800"/>
            <a:ext cx="802481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spcBef>
                <a:spcPct val="20000"/>
              </a:spcBef>
              <a:buFont typeface="Arial" panose="020B0604020202020204" pitchFamily="34" charset="0"/>
              <a:buNone/>
              <a:defRPr sz="3600" b="1"/>
            </a:lvl1pPr>
            <a:lvl2pPr marL="847725" indent="-325438">
              <a:spcBef>
                <a:spcPct val="20000"/>
              </a:spcBef>
              <a:buFont typeface="Arial" panose="020B0604020202020204" pitchFamily="34" charset="0"/>
              <a:buChar char="–"/>
              <a:defRPr sz="3200"/>
            </a:lvl2pPr>
            <a:lvl3pPr marL="1303338" indent="-260350">
              <a:spcBef>
                <a:spcPct val="20000"/>
              </a:spcBef>
              <a:buFont typeface="Arial" panose="020B0604020202020204" pitchFamily="34" charset="0"/>
              <a:buChar char="•"/>
              <a:defRPr sz="2700"/>
            </a:lvl3pPr>
            <a:lvl4pPr marL="1825625" indent="-260350">
              <a:spcBef>
                <a:spcPct val="20000"/>
              </a:spcBef>
              <a:buFont typeface="Arial" panose="020B0604020202020204" pitchFamily="34" charset="0"/>
              <a:buChar char="–"/>
              <a:defRPr sz="2300"/>
            </a:lvl4pPr>
            <a:lvl5pPr marL="2346325" indent="-260350">
              <a:spcBef>
                <a:spcPct val="20000"/>
              </a:spcBef>
              <a:buFont typeface="Arial" panose="020B0604020202020204" pitchFamily="34" charset="0"/>
              <a:buChar char="»"/>
              <a:defRPr sz="2300"/>
            </a:lvl5pPr>
            <a:lvl6pPr marL="2803525" indent="-260350" defTabSz="1042988" eaLnBrk="0" fontAlgn="base" hangingPunct="0">
              <a:spcBef>
                <a:spcPct val="20000"/>
              </a:spcBef>
              <a:spcAft>
                <a:spcPct val="0"/>
              </a:spcAft>
              <a:buFont typeface="Arial" panose="020B0604020202020204" pitchFamily="34" charset="0"/>
              <a:buChar char="»"/>
              <a:defRPr sz="2300"/>
            </a:lvl6pPr>
            <a:lvl7pPr marL="3260725" indent="-260350" defTabSz="1042988" eaLnBrk="0" fontAlgn="base" hangingPunct="0">
              <a:spcBef>
                <a:spcPct val="20000"/>
              </a:spcBef>
              <a:spcAft>
                <a:spcPct val="0"/>
              </a:spcAft>
              <a:buFont typeface="Arial" panose="020B0604020202020204" pitchFamily="34" charset="0"/>
              <a:buChar char="»"/>
              <a:defRPr sz="2300"/>
            </a:lvl7pPr>
            <a:lvl8pPr marL="3717925" indent="-260350" defTabSz="1042988" eaLnBrk="0" fontAlgn="base" hangingPunct="0">
              <a:spcBef>
                <a:spcPct val="20000"/>
              </a:spcBef>
              <a:spcAft>
                <a:spcPct val="0"/>
              </a:spcAft>
              <a:buFont typeface="Arial" panose="020B0604020202020204" pitchFamily="34" charset="0"/>
              <a:buChar char="»"/>
              <a:defRPr sz="2300"/>
            </a:lvl8pPr>
            <a:lvl9pPr marL="4175125" indent="-260350" defTabSz="1042988" eaLnBrk="0" fontAlgn="base" hangingPunct="0">
              <a:spcBef>
                <a:spcPct val="20000"/>
              </a:spcBef>
              <a:spcAft>
                <a:spcPct val="0"/>
              </a:spcAft>
              <a:buFont typeface="Arial" panose="020B0604020202020204" pitchFamily="34" charset="0"/>
              <a:buChar char="»"/>
              <a:defRPr sz="2300"/>
            </a:lvl9pPr>
          </a:lstStyle>
          <a:p>
            <a:pPr>
              <a:spcBef>
                <a:spcPct val="0"/>
              </a:spcBef>
            </a:pPr>
            <a:r>
              <a:rPr lang="zh-CN" altLang="en-US"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DC89C1EF-E3B3-453F-B3F2-745A795537D6}" type="slidenum">
              <a:rPr lang="zh-CN" altLang="en-US" sz="1400" smtClean="0">
                <a:solidFill>
                  <a:srgbClr val="898989"/>
                </a:solidFill>
              </a:rPr>
              <a:pPr defTabSz="1042988">
                <a:spcBef>
                  <a:spcPct val="0"/>
                </a:spcBef>
              </a:pPr>
              <a:t>42</a:t>
            </a:fld>
            <a:endParaRPr lang="zh-CN" altLang="en-US" sz="1400">
              <a:solidFill>
                <a:srgbClr val="898989"/>
              </a:solidFill>
            </a:endParaRPr>
          </a:p>
        </p:txBody>
      </p:sp>
      <p:sp>
        <p:nvSpPr>
          <p:cNvPr id="12294" name="矩形 1"/>
          <p:cNvSpPr>
            <a:spLocks noChangeArrowheads="1"/>
          </p:cNvSpPr>
          <p:nvPr/>
        </p:nvSpPr>
        <p:spPr bwMode="auto">
          <a:xfrm>
            <a:off x="550863" y="987425"/>
            <a:ext cx="10644188"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蚂蚁集团展缓上市</a:t>
            </a:r>
            <a:endParaRPr lang="en-US" altLang="zh-CN" sz="2400" b="1" dirty="0">
              <a:latin typeface="Times New Roman" panose="02020603050405020304" pitchFamily="18" charset="0"/>
              <a:ea typeface="楷体" panose="02010609060101010101" pitchFamily="49" charset="-122"/>
            </a:endParaRPr>
          </a:p>
          <a:p>
            <a:pPr marL="342900" indent="-342900">
              <a:lnSpc>
                <a:spcPct val="125000"/>
              </a:lnSpc>
              <a:spcBef>
                <a:spcPts val="0"/>
              </a:spcBef>
              <a:defRPr/>
            </a:pPr>
            <a:endParaRPr lang="en-US" altLang="zh-CN" sz="2000" dirty="0"/>
          </a:p>
          <a:p>
            <a:pPr marL="342900" indent="-342900">
              <a:lnSpc>
                <a:spcPct val="125000"/>
              </a:lnSpc>
              <a:spcBef>
                <a:spcPts val="0"/>
              </a:spcBef>
              <a:defRPr/>
            </a:pPr>
            <a:r>
              <a:rPr lang="en-US" altLang="zh-CN" sz="2000" dirty="0"/>
              <a:t>2020</a:t>
            </a:r>
            <a:r>
              <a:rPr lang="zh-CN" altLang="zh-CN" sz="2000" dirty="0"/>
              <a:t>年</a:t>
            </a:r>
            <a:r>
              <a:rPr lang="en-US" altLang="zh-CN" sz="2000" dirty="0"/>
              <a:t>7</a:t>
            </a:r>
            <a:r>
              <a:rPr lang="zh-CN" altLang="zh-CN" sz="2000" dirty="0"/>
              <a:t>月，蚂蚁集团宣布将在中国两个最大的证券交易所——上海证券交易所和香港交易所同步发行上市。</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zh-CN" sz="2000" dirty="0"/>
              <a:t>起初，作为最近几年中国最引人注目的</a:t>
            </a:r>
            <a:r>
              <a:rPr lang="en-US" altLang="zh-CN" sz="2000" dirty="0"/>
              <a:t>IPO</a:t>
            </a:r>
            <a:r>
              <a:rPr lang="zh-CN" altLang="zh-CN" sz="2000" dirty="0"/>
              <a:t>，蚂蚁集团的上市筹备工作进展非常顺利，</a:t>
            </a:r>
            <a:r>
              <a:rPr lang="en-US" altLang="zh-CN" sz="2000" dirty="0"/>
              <a:t>2020</a:t>
            </a:r>
            <a:r>
              <a:rPr lang="zh-CN" altLang="zh-CN" sz="2000" dirty="0"/>
              <a:t>年</a:t>
            </a:r>
            <a:r>
              <a:rPr lang="en-US" altLang="zh-CN" sz="2000" dirty="0"/>
              <a:t>10</a:t>
            </a:r>
            <a:r>
              <a:rPr lang="zh-CN" altLang="zh-CN" sz="2000" dirty="0"/>
              <a:t>月</a:t>
            </a:r>
            <a:r>
              <a:rPr lang="en-US" altLang="zh-CN" sz="2000" dirty="0"/>
              <a:t>21</a:t>
            </a:r>
            <a:r>
              <a:rPr lang="zh-CN" altLang="zh-CN" sz="2000" dirty="0"/>
              <a:t>日，蚂蚁集团的</a:t>
            </a:r>
            <a:r>
              <a:rPr lang="en-US" altLang="zh-CN" sz="2000" dirty="0"/>
              <a:t>IPO</a:t>
            </a:r>
            <a:r>
              <a:rPr lang="zh-CN" altLang="zh-CN" sz="2000" dirty="0"/>
              <a:t>申请得到中国证监会正式批准。</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en-US" altLang="zh-CN" sz="2000" dirty="0"/>
              <a:t>A</a:t>
            </a:r>
            <a:r>
              <a:rPr lang="zh-CN" altLang="zh-CN" sz="2000" dirty="0"/>
              <a:t>股股票代码</a:t>
            </a:r>
            <a:r>
              <a:rPr lang="zh-CN" altLang="en-US" sz="2000" dirty="0"/>
              <a:t>：</a:t>
            </a:r>
            <a:r>
              <a:rPr lang="en-US" altLang="zh-CN" sz="2000" dirty="0"/>
              <a:t>688688</a:t>
            </a:r>
            <a:r>
              <a:rPr lang="zh-CN" altLang="zh-CN" sz="2000" dirty="0"/>
              <a:t>，发行定价</a:t>
            </a:r>
            <a:r>
              <a:rPr lang="zh-CN" altLang="en-US" sz="2000" dirty="0"/>
              <a:t>：</a:t>
            </a:r>
            <a:r>
              <a:rPr lang="zh-CN" altLang="zh-CN" sz="2000" dirty="0"/>
              <a:t>每股</a:t>
            </a:r>
            <a:r>
              <a:rPr lang="en-US" altLang="zh-CN" sz="2000" dirty="0"/>
              <a:t>68.8</a:t>
            </a:r>
            <a:r>
              <a:rPr lang="zh-CN" altLang="zh-CN" sz="2000" dirty="0"/>
              <a:t>元人民币</a:t>
            </a:r>
            <a:endParaRPr lang="en-US" altLang="zh-CN" sz="2000" dirty="0"/>
          </a:p>
          <a:p>
            <a:pPr marL="342900" indent="-342900">
              <a:lnSpc>
                <a:spcPct val="125000"/>
              </a:lnSpc>
              <a:spcBef>
                <a:spcPts val="0"/>
              </a:spcBef>
              <a:defRPr/>
            </a:pPr>
            <a:r>
              <a:rPr lang="en-US" altLang="zh-CN" sz="2000" dirty="0"/>
              <a:t>H</a:t>
            </a:r>
            <a:r>
              <a:rPr lang="zh-CN" altLang="zh-CN" sz="2000" dirty="0"/>
              <a:t>股股票代码</a:t>
            </a:r>
            <a:r>
              <a:rPr lang="zh-CN" altLang="en-US" sz="2000" dirty="0"/>
              <a:t>：</a:t>
            </a:r>
            <a:r>
              <a:rPr lang="en-US" altLang="zh-CN" sz="2000" dirty="0"/>
              <a:t>HK6688</a:t>
            </a:r>
            <a:r>
              <a:rPr lang="zh-CN" altLang="zh-CN" sz="2000" dirty="0"/>
              <a:t>，</a:t>
            </a:r>
            <a:r>
              <a:rPr lang="zh-CN" altLang="en-US" sz="2000" dirty="0"/>
              <a:t>发行定价：</a:t>
            </a:r>
            <a:r>
              <a:rPr lang="zh-CN" altLang="zh-CN" sz="2000" dirty="0"/>
              <a:t>每股</a:t>
            </a:r>
            <a:r>
              <a:rPr lang="en-US" altLang="zh-CN" sz="2000" dirty="0"/>
              <a:t>80</a:t>
            </a:r>
            <a:r>
              <a:rPr lang="zh-CN" altLang="zh-CN" sz="2000" dirty="0"/>
              <a:t>港元</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zh-CN" sz="2000" dirty="0"/>
              <a:t>高调的股票代码和定价，都意味着这一</a:t>
            </a:r>
            <a:r>
              <a:rPr lang="zh-CN" altLang="en-US" sz="2000" dirty="0"/>
              <a:t>是一个</a:t>
            </a:r>
            <a:r>
              <a:rPr lang="zh-CN" altLang="zh-CN" sz="2000" dirty="0"/>
              <a:t>万人瞩目的事件</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然而，这一切都发生了非常戏剧性的变化。。。</a:t>
            </a:r>
            <a:endParaRPr lang="en-US" altLang="zh-CN" sz="2000" dirty="0"/>
          </a:p>
        </p:txBody>
      </p:sp>
    </p:spTree>
    <p:extLst>
      <p:ext uri="{BB962C8B-B14F-4D97-AF65-F5344CB8AC3E}">
        <p14:creationId xmlns:p14="http://schemas.microsoft.com/office/powerpoint/2010/main" val="3009616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295275" y="177800"/>
            <a:ext cx="802481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DC89C1EF-E3B3-453F-B3F2-745A795537D6}" type="slidenum">
              <a:rPr lang="zh-CN" altLang="en-US" sz="1400" smtClean="0">
                <a:solidFill>
                  <a:srgbClr val="898989"/>
                </a:solidFill>
              </a:rPr>
              <a:pPr defTabSz="1042988">
                <a:spcBef>
                  <a:spcPct val="0"/>
                </a:spcBef>
              </a:pPr>
              <a:t>43</a:t>
            </a:fld>
            <a:endParaRPr lang="zh-CN" altLang="en-US" sz="1400">
              <a:solidFill>
                <a:srgbClr val="898989"/>
              </a:solidFill>
            </a:endParaRPr>
          </a:p>
        </p:txBody>
      </p:sp>
      <p:sp>
        <p:nvSpPr>
          <p:cNvPr id="12294" name="矩形 1"/>
          <p:cNvSpPr>
            <a:spLocks noChangeArrowheads="1"/>
          </p:cNvSpPr>
          <p:nvPr/>
        </p:nvSpPr>
        <p:spPr bwMode="auto">
          <a:xfrm>
            <a:off x="550863" y="987425"/>
            <a:ext cx="10644187" cy="17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导火索</a:t>
            </a:r>
            <a:endParaRPr lang="en-US" altLang="zh-CN" sz="2400" b="1" dirty="0">
              <a:latin typeface="Times New Roman" panose="02020603050405020304" pitchFamily="18" charset="0"/>
              <a:ea typeface="楷体" panose="02010609060101010101" pitchFamily="49" charset="-122"/>
            </a:endParaRPr>
          </a:p>
          <a:p>
            <a:pPr marL="342900" indent="-342900">
              <a:defRPr/>
            </a:pPr>
            <a:endParaRPr lang="en-US" altLang="zh-CN" sz="2000" dirty="0"/>
          </a:p>
          <a:p>
            <a:pPr marL="342900" indent="-342900">
              <a:lnSpc>
                <a:spcPct val="125000"/>
              </a:lnSpc>
              <a:spcBef>
                <a:spcPts val="0"/>
              </a:spcBef>
              <a:defRPr/>
            </a:pPr>
            <a:r>
              <a:rPr lang="en-US" altLang="zh-CN" sz="2000" dirty="0"/>
              <a:t>2020</a:t>
            </a:r>
            <a:r>
              <a:rPr lang="zh-CN" altLang="en-US" sz="2000" dirty="0"/>
              <a:t>年</a:t>
            </a:r>
            <a:r>
              <a:rPr lang="en-US" altLang="zh-CN" sz="2000" dirty="0"/>
              <a:t>10</a:t>
            </a:r>
            <a:r>
              <a:rPr lang="zh-CN" altLang="en-US" sz="2000" dirty="0"/>
              <a:t>月</a:t>
            </a:r>
            <a:r>
              <a:rPr lang="en-US" altLang="zh-CN" sz="2000" dirty="0"/>
              <a:t>24</a:t>
            </a:r>
            <a:r>
              <a:rPr lang="zh-CN" altLang="en-US" sz="2000" dirty="0"/>
              <a:t>日，蚂蚁集团实际控制人马云在外滩金融峰会上高调批评日益严格的金融监管阻碍了金融创新，并称巴塞尔协议是“老人俱乐部”</a:t>
            </a:r>
            <a:endParaRPr lang="en-US" altLang="zh-CN" sz="2000" dirty="0"/>
          </a:p>
        </p:txBody>
      </p:sp>
      <p:pic>
        <p:nvPicPr>
          <p:cNvPr id="1026" name="Picture 2" descr="https://gimg2.baidu.com/image_search/src=http%3A%2F%2Fp2.itc.cn%2Fimages01%2F20201024%2Fa3d2dce8025045939c387f5cc0ae3c1d.png&amp;refer=http%3A%2F%2Fp2.itc.cn&amp;app=2002&amp;size=f9999,10000&amp;q=a80&amp;n=0&amp;g=0n&amp;fmt=auto?sec=1668344964&amp;t=45a6ed12f3e14ea435d08e44a552fd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931" y="2858042"/>
            <a:ext cx="7220414" cy="35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0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295275" y="177800"/>
            <a:ext cx="802481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DC89C1EF-E3B3-453F-B3F2-745A795537D6}" type="slidenum">
              <a:rPr lang="zh-CN" altLang="en-US" sz="1400" smtClean="0">
                <a:solidFill>
                  <a:srgbClr val="898989"/>
                </a:solidFill>
              </a:rPr>
              <a:pPr defTabSz="1042988">
                <a:spcBef>
                  <a:spcPct val="0"/>
                </a:spcBef>
              </a:pPr>
              <a:t>44</a:t>
            </a:fld>
            <a:endParaRPr lang="zh-CN" altLang="en-US" sz="1400">
              <a:solidFill>
                <a:srgbClr val="898989"/>
              </a:solidFill>
            </a:endParaRPr>
          </a:p>
        </p:txBody>
      </p:sp>
      <p:sp>
        <p:nvSpPr>
          <p:cNvPr id="12294" name="矩形 1"/>
          <p:cNvSpPr>
            <a:spLocks noChangeArrowheads="1"/>
          </p:cNvSpPr>
          <p:nvPr/>
        </p:nvSpPr>
        <p:spPr bwMode="auto">
          <a:xfrm>
            <a:off x="550862" y="987424"/>
            <a:ext cx="10644187" cy="17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上市流程突然中止</a:t>
            </a:r>
            <a:endParaRPr lang="en-US" altLang="zh-CN" sz="2400" b="1" dirty="0">
              <a:latin typeface="Times New Roman" panose="02020603050405020304" pitchFamily="18" charset="0"/>
              <a:ea typeface="楷体" panose="02010609060101010101" pitchFamily="49" charset="-122"/>
            </a:endParaRPr>
          </a:p>
          <a:p>
            <a:pPr marL="342900" indent="-342900">
              <a:lnSpc>
                <a:spcPct val="125000"/>
              </a:lnSpc>
              <a:spcBef>
                <a:spcPts val="0"/>
              </a:spcBef>
              <a:defRPr/>
            </a:pPr>
            <a:endParaRPr lang="en-US" altLang="zh-CN" sz="2000" dirty="0"/>
          </a:p>
          <a:p>
            <a:pPr marL="342900" indent="-342900">
              <a:lnSpc>
                <a:spcPct val="125000"/>
              </a:lnSpc>
              <a:spcBef>
                <a:spcPts val="0"/>
              </a:spcBef>
              <a:defRPr/>
            </a:pPr>
            <a:r>
              <a:rPr lang="en-US" altLang="zh-CN" sz="2000" dirty="0"/>
              <a:t>11</a:t>
            </a:r>
            <a:r>
              <a:rPr lang="zh-CN" altLang="en-US" sz="2000" dirty="0"/>
              <a:t>月</a:t>
            </a:r>
            <a:r>
              <a:rPr lang="en-US" altLang="zh-CN" sz="2000" dirty="0"/>
              <a:t>3</a:t>
            </a:r>
            <a:r>
              <a:rPr lang="zh-CN" altLang="en-US" sz="2000" dirty="0"/>
              <a:t>日，也就是在蚂蚁集团原本计划上市的两天前，上海证券交易所发布公告，宣布暂缓蚂蚁集团的上市进程。同时，香港交易所也宣布了蚂蚁集团暂缓</a:t>
            </a:r>
            <a:r>
              <a:rPr lang="en-US" altLang="zh-CN" sz="2000" dirty="0"/>
              <a:t>H</a:t>
            </a:r>
            <a:r>
              <a:rPr lang="zh-CN" altLang="en-US" sz="2000" dirty="0"/>
              <a:t>股上市决定。</a:t>
            </a:r>
            <a:endParaRPr lang="en-US" altLang="zh-CN" sz="20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780" y="2893376"/>
            <a:ext cx="7056851" cy="3966212"/>
          </a:xfrm>
          <a:prstGeom prst="rect">
            <a:avLst/>
          </a:prstGeom>
        </p:spPr>
      </p:pic>
    </p:spTree>
    <p:extLst>
      <p:ext uri="{BB962C8B-B14F-4D97-AF65-F5344CB8AC3E}">
        <p14:creationId xmlns:p14="http://schemas.microsoft.com/office/powerpoint/2010/main" val="4262278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295275" y="177800"/>
            <a:ext cx="802481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DC89C1EF-E3B3-453F-B3F2-745A795537D6}" type="slidenum">
              <a:rPr lang="zh-CN" altLang="en-US" sz="1400" smtClean="0">
                <a:solidFill>
                  <a:srgbClr val="898989"/>
                </a:solidFill>
              </a:rPr>
              <a:pPr defTabSz="1042988">
                <a:spcBef>
                  <a:spcPct val="0"/>
                </a:spcBef>
              </a:pPr>
              <a:t>45</a:t>
            </a:fld>
            <a:endParaRPr lang="zh-CN" altLang="en-US" sz="1400">
              <a:solidFill>
                <a:srgbClr val="898989"/>
              </a:solidFill>
            </a:endParaRPr>
          </a:p>
        </p:txBody>
      </p:sp>
      <p:sp>
        <p:nvSpPr>
          <p:cNvPr id="12294" name="矩形 1"/>
          <p:cNvSpPr>
            <a:spLocks noChangeArrowheads="1"/>
          </p:cNvSpPr>
          <p:nvPr/>
        </p:nvSpPr>
        <p:spPr bwMode="auto">
          <a:xfrm>
            <a:off x="550863" y="987425"/>
            <a:ext cx="10644187" cy="46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蚂蚁集团的高知名度和突然终止上市，为我们构建社交媒体联系并评估其影响创造了条件</a:t>
            </a:r>
            <a:endParaRPr lang="en-US" altLang="zh-CN" sz="2400" b="1" dirty="0">
              <a:latin typeface="Times New Roman" panose="02020603050405020304" pitchFamily="18" charset="0"/>
              <a:ea typeface="楷体" panose="02010609060101010101" pitchFamily="49" charset="-122"/>
            </a:endParaRPr>
          </a:p>
          <a:p>
            <a:pPr marL="342900" indent="-342900">
              <a:defRPr/>
            </a:pPr>
            <a:endParaRPr lang="en-US" altLang="zh-CN" sz="2000" dirty="0"/>
          </a:p>
          <a:p>
            <a:pPr marL="342900" indent="-342900">
              <a:lnSpc>
                <a:spcPct val="125000"/>
              </a:lnSpc>
              <a:spcBef>
                <a:spcPts val="0"/>
              </a:spcBef>
              <a:defRPr/>
            </a:pPr>
            <a:r>
              <a:rPr lang="zh-CN" altLang="en-US" sz="2000" dirty="0"/>
              <a:t>第一，这个事件是外生的。中止上市事件是一个突发事件，资本市场未能提前预期。</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第二，事件发生的原因存在争议，可能涉及复杂的政商关系，中国的传统媒体等信息中介无法对其进行全面的公开讨论，使得利用社交媒体群体智慧来识别公司之间的经济联系，具有了特别的价值。</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第三，这个事件是全球最大的</a:t>
            </a:r>
            <a:r>
              <a:rPr lang="en-US" altLang="zh-CN" sz="2000" dirty="0"/>
              <a:t>IPO</a:t>
            </a:r>
            <a:r>
              <a:rPr lang="zh-CN" altLang="en-US" sz="2000" dirty="0"/>
              <a:t>中止事件，会对资本市场产生重要的溢出效应，有助于清楚地观察到利用社交媒体构建的公司经济联系所产生的市场溢出效应。</a:t>
            </a:r>
            <a:endParaRPr lang="en-US" altLang="zh-CN" sz="2000" dirty="0"/>
          </a:p>
        </p:txBody>
      </p:sp>
    </p:spTree>
    <p:extLst>
      <p:ext uri="{BB962C8B-B14F-4D97-AF65-F5344CB8AC3E}">
        <p14:creationId xmlns:p14="http://schemas.microsoft.com/office/powerpoint/2010/main" val="1906059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295275" y="177800"/>
            <a:ext cx="802481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DC89C1EF-E3B3-453F-B3F2-745A795537D6}" type="slidenum">
              <a:rPr lang="zh-CN" altLang="en-US" sz="1400" smtClean="0">
                <a:solidFill>
                  <a:srgbClr val="898989"/>
                </a:solidFill>
              </a:rPr>
              <a:pPr defTabSz="1042988">
                <a:spcBef>
                  <a:spcPct val="0"/>
                </a:spcBef>
              </a:pPr>
              <a:t>46</a:t>
            </a:fld>
            <a:endParaRPr lang="zh-CN" altLang="en-US" sz="1400">
              <a:solidFill>
                <a:srgbClr val="898989"/>
              </a:solidFill>
            </a:endParaRPr>
          </a:p>
        </p:txBody>
      </p:sp>
      <p:sp>
        <p:nvSpPr>
          <p:cNvPr id="12294" name="矩形 1"/>
          <p:cNvSpPr>
            <a:spLocks noChangeArrowheads="1"/>
          </p:cNvSpPr>
          <p:nvPr/>
        </p:nvSpPr>
        <p:spPr bwMode="auto">
          <a:xfrm>
            <a:off x="550862" y="987424"/>
            <a:ext cx="10644187" cy="405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社交媒体成为我们获取和分享信息的最重要渠道</a:t>
            </a:r>
            <a:endParaRPr lang="en-US" altLang="zh-CN" sz="2400" b="1" dirty="0">
              <a:latin typeface="Times New Roman" panose="02020603050405020304" pitchFamily="18" charset="0"/>
              <a:ea typeface="楷体" panose="02010609060101010101" pitchFamily="49" charset="-122"/>
            </a:endParaRPr>
          </a:p>
          <a:p>
            <a:pPr marL="342900" indent="-342900">
              <a:defRPr/>
            </a:pPr>
            <a:endParaRPr lang="en-US" altLang="zh-CN" sz="2000" dirty="0"/>
          </a:p>
          <a:p>
            <a:pPr marL="342900" indent="-342900">
              <a:lnSpc>
                <a:spcPct val="125000"/>
              </a:lnSpc>
              <a:spcBef>
                <a:spcPts val="0"/>
              </a:spcBef>
              <a:defRPr/>
            </a:pPr>
            <a:r>
              <a:rPr lang="zh-CN" altLang="en-US" sz="2000" dirty="0"/>
              <a:t>如同社交媒体在其他国家所发挥的重要作用，中国的社交媒体也是中国民众传递信息，表达观点的重要平台。</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而且凭借中国庞大的人口，中国的社交媒体具有数量庞大的用户。</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除大众化的社交媒体外，中国多个财经门户网站也建立了专业化的社交媒体平台，向资本市场参与者提供专业、及时、海量的财经资讯和金融信息，并允许使用者在其中进行交流与互动。</a:t>
            </a:r>
            <a:endParaRPr lang="en-US" altLang="zh-CN" sz="2000" dirty="0"/>
          </a:p>
        </p:txBody>
      </p:sp>
    </p:spTree>
    <p:extLst>
      <p:ext uri="{BB962C8B-B14F-4D97-AF65-F5344CB8AC3E}">
        <p14:creationId xmlns:p14="http://schemas.microsoft.com/office/powerpoint/2010/main" val="3434264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262801" y="165368"/>
            <a:ext cx="802481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DC89C1EF-E3B3-453F-B3F2-745A795537D6}" type="slidenum">
              <a:rPr lang="zh-CN" altLang="en-US" sz="1400" smtClean="0">
                <a:solidFill>
                  <a:srgbClr val="898989"/>
                </a:solidFill>
              </a:rPr>
              <a:pPr defTabSz="1042988">
                <a:spcBef>
                  <a:spcPct val="0"/>
                </a:spcBef>
              </a:pPr>
              <a:t>47</a:t>
            </a:fld>
            <a:endParaRPr lang="zh-CN" altLang="en-US" sz="1400">
              <a:solidFill>
                <a:srgbClr val="898989"/>
              </a:solidFill>
            </a:endParaRPr>
          </a:p>
        </p:txBody>
      </p:sp>
      <p:sp>
        <p:nvSpPr>
          <p:cNvPr id="12294" name="矩形 1"/>
          <p:cNvSpPr>
            <a:spLocks noChangeArrowheads="1"/>
          </p:cNvSpPr>
          <p:nvPr/>
        </p:nvSpPr>
        <p:spPr bwMode="auto">
          <a:xfrm>
            <a:off x="550863" y="987425"/>
            <a:ext cx="10644187" cy="330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东方财富网股吧</a:t>
            </a:r>
            <a:endParaRPr lang="en-US" altLang="zh-CN" sz="2400" b="1" dirty="0">
              <a:latin typeface="Times New Roman" panose="02020603050405020304" pitchFamily="18" charset="0"/>
              <a:ea typeface="楷体" panose="02010609060101010101" pitchFamily="49" charset="-122"/>
            </a:endParaRPr>
          </a:p>
          <a:p>
            <a:pPr marL="342900" indent="-342900">
              <a:lnSpc>
                <a:spcPct val="125000"/>
              </a:lnSpc>
              <a:spcBef>
                <a:spcPts val="0"/>
              </a:spcBef>
              <a:defRPr/>
            </a:pPr>
            <a:endParaRPr lang="en-US" altLang="zh-CN" sz="2000" dirty="0"/>
          </a:p>
          <a:p>
            <a:pPr marL="342900" indent="-342900">
              <a:lnSpc>
                <a:spcPct val="125000"/>
              </a:lnSpc>
              <a:spcBef>
                <a:spcPts val="0"/>
              </a:spcBef>
              <a:defRPr/>
            </a:pPr>
            <a:r>
              <a:rPr lang="en-US" altLang="zh-CN" sz="2000" dirty="0"/>
              <a:t>2006</a:t>
            </a:r>
            <a:r>
              <a:rPr lang="zh-CN" altLang="en-US" sz="2000" dirty="0"/>
              <a:t>年</a:t>
            </a:r>
            <a:r>
              <a:rPr lang="en-US" altLang="zh-CN" sz="2000" dirty="0"/>
              <a:t>1</a:t>
            </a:r>
            <a:r>
              <a:rPr lang="zh-CN" altLang="en-US" sz="2000" dirty="0"/>
              <a:t>月正式上线，是中国网络财经信息服务业最早推出的互联网财经互动社区之一。截止到</a:t>
            </a:r>
            <a:r>
              <a:rPr lang="en-US" altLang="zh-CN" sz="2000" dirty="0"/>
              <a:t>2021</a:t>
            </a:r>
            <a:r>
              <a:rPr lang="zh-CN" altLang="en-US" sz="2000" dirty="0"/>
              <a:t>年</a:t>
            </a:r>
            <a:r>
              <a:rPr lang="en-US" altLang="zh-CN" sz="2000" dirty="0"/>
              <a:t>1</a:t>
            </a:r>
            <a:r>
              <a:rPr lang="zh-CN" altLang="en-US" sz="2000" dirty="0"/>
              <a:t>月，股吧上的发帖量已经达到</a:t>
            </a:r>
            <a:r>
              <a:rPr lang="en-US" altLang="zh-CN" sz="2000" dirty="0"/>
              <a:t>2.94</a:t>
            </a:r>
            <a:r>
              <a:rPr lang="zh-CN" altLang="en-US" sz="2000" dirty="0"/>
              <a:t>亿，而且这</a:t>
            </a:r>
            <a:r>
              <a:rPr lang="en-US" altLang="zh-CN" sz="2000" dirty="0"/>
              <a:t>2.94</a:t>
            </a:r>
            <a:r>
              <a:rPr lang="zh-CN" altLang="en-US" sz="2000" dirty="0"/>
              <a:t>亿个主贴还产生了</a:t>
            </a:r>
            <a:r>
              <a:rPr lang="en-US" altLang="zh-CN" sz="2000" dirty="0"/>
              <a:t>6.8</a:t>
            </a:r>
            <a:r>
              <a:rPr lang="zh-CN" altLang="en-US" sz="2000" dirty="0"/>
              <a:t>亿个跟帖，近两年每天的发帖量超过</a:t>
            </a:r>
            <a:r>
              <a:rPr lang="en-US" altLang="zh-CN" sz="2000" dirty="0"/>
              <a:t>8</a:t>
            </a:r>
            <a:r>
              <a:rPr lang="zh-CN" altLang="en-US" sz="2000" dirty="0"/>
              <a:t>万个。</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zh-CN" sz="2000" dirty="0"/>
              <a:t>网股吧论坛已经成为中国用户访问量最大、最具影响力的互联网财经互动社区之一，成为研究社交媒体和资本市场关系时的首选数据来源（</a:t>
            </a:r>
            <a:r>
              <a:rPr lang="en-US" altLang="zh-CN" sz="2000" dirty="0"/>
              <a:t>Li et al.,2019</a:t>
            </a:r>
            <a:r>
              <a:rPr lang="zh-CN" altLang="zh-CN" sz="2000" dirty="0"/>
              <a:t>；</a:t>
            </a:r>
            <a:r>
              <a:rPr lang="en-US" altLang="zh-CN" sz="2000" dirty="0"/>
              <a:t>Ang et al.,2021</a:t>
            </a:r>
            <a:r>
              <a:rPr lang="zh-CN" altLang="zh-CN" sz="2000" dirty="0"/>
              <a:t>）</a:t>
            </a:r>
            <a:endParaRPr lang="en-US" altLang="zh-CN" sz="2000"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b="50000"/>
          <a:stretch>
            <a:fillRect/>
          </a:stretch>
        </p:blipFill>
        <p:spPr bwMode="auto">
          <a:xfrm>
            <a:off x="3454400" y="4293330"/>
            <a:ext cx="5215287" cy="234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672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48</a:t>
            </a:fld>
            <a:endParaRPr lang="zh-CN" altLang="en-US" sz="1400">
              <a:solidFill>
                <a:srgbClr val="898989"/>
              </a:solidFill>
            </a:endParaRPr>
          </a:p>
        </p:txBody>
      </p:sp>
      <p:sp>
        <p:nvSpPr>
          <p:cNvPr id="14342" name="Rectangle 3"/>
          <p:cNvSpPr>
            <a:spLocks noChangeArrowheads="1"/>
          </p:cNvSpPr>
          <p:nvPr/>
        </p:nvSpPr>
        <p:spPr bwMode="auto">
          <a:xfrm>
            <a:off x="511290" y="987426"/>
            <a:ext cx="1068376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社交媒体联系：一个公司的股吧子论坛中提到另一家公司的频次</a:t>
            </a:r>
            <a:endParaRPr lang="en-US" altLang="zh-CN" sz="2400" b="1" dirty="0">
              <a:latin typeface="Times New Roman" panose="02020603050405020304" pitchFamily="18" charset="0"/>
              <a:ea typeface="楷体" panose="02010609060101010101" pitchFamily="49" charset="-122"/>
              <a:sym typeface="+mn-ea"/>
            </a:endParaRPr>
          </a:p>
          <a:p>
            <a:pPr>
              <a:spcBef>
                <a:spcPct val="20000"/>
              </a:spcBef>
              <a:buFont typeface="Arial" panose="020B0604020202020204" pitchFamily="34" charset="0"/>
              <a:buChar char="•"/>
            </a:pPr>
            <a:endParaRPr lang="en-US" altLang="zh-CN" sz="2000" dirty="0">
              <a:sym typeface="+mn-ea"/>
            </a:endParaRPr>
          </a:p>
          <a:p>
            <a:pPr>
              <a:lnSpc>
                <a:spcPct val="125000"/>
              </a:lnSpc>
              <a:spcBef>
                <a:spcPts val="0"/>
              </a:spcBef>
              <a:buFont typeface="Arial" panose="020B0604020202020204" pitchFamily="34" charset="0"/>
              <a:buChar char="•"/>
              <a:defRPr/>
            </a:pPr>
            <a:r>
              <a:rPr lang="zh-CN" altLang="en-US" sz="2000" dirty="0">
                <a:sym typeface="+mn-ea"/>
              </a:rPr>
              <a:t>如果投资者在一个公司的子论坛的讨论中，频繁提及另一家公司，则有理由相信这两家公司之间存在某种经济联系。</a:t>
            </a:r>
            <a:endParaRPr lang="en-US" altLang="zh-CN" sz="2000" dirty="0">
              <a:sym typeface="+mn-ea"/>
            </a:endParaRPr>
          </a:p>
          <a:p>
            <a:pPr>
              <a:lnSpc>
                <a:spcPct val="125000"/>
              </a:lnSpc>
              <a:spcBef>
                <a:spcPts val="0"/>
              </a:spcBef>
              <a:buFont typeface="Arial" panose="020B0604020202020204" pitchFamily="34" charset="0"/>
              <a:buChar char="•"/>
              <a:defRPr/>
            </a:pPr>
            <a:endParaRPr lang="en-US" altLang="zh-CN" sz="2000" dirty="0">
              <a:sym typeface="+mn-ea"/>
            </a:endParaRPr>
          </a:p>
          <a:p>
            <a:pPr>
              <a:lnSpc>
                <a:spcPct val="125000"/>
              </a:lnSpc>
              <a:spcBef>
                <a:spcPts val="0"/>
              </a:spcBef>
              <a:buFont typeface="Arial" panose="020B0604020202020204" pitchFamily="34" charset="0"/>
              <a:buChar char="•"/>
              <a:defRPr/>
            </a:pPr>
            <a:r>
              <a:rPr lang="zh-CN" altLang="en-US" sz="2000" dirty="0"/>
              <a:t>但在利用非正式用语盛行的社交媒体构建公司联系时，需要特别注意公司别称的问题</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dirty="0"/>
              <a:t>蚂蚁集团、蚂蚁金服（改名前的称呼）、支付宝（最重要的产品），都是蚂蚁集团</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dirty="0"/>
              <a:t>而且，在中文社交媒体中，作为知名商界人士，蚂蚁集团的主要管理者马云，也常常被人为称为“马爸爸”、“马老师”。</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dirty="0"/>
              <a:t>因此，为了更全面地度量这种社交媒体联系，我们利用词嵌入算法（</a:t>
            </a:r>
            <a:r>
              <a:rPr lang="en-US" altLang="zh-CN" sz="2000" dirty="0"/>
              <a:t>Word2Vec</a:t>
            </a:r>
            <a:r>
              <a:rPr lang="zh-CN" altLang="en-US" sz="2000" dirty="0"/>
              <a:t>），为“蚂蚁集团”、“马云”等种子词，寻找其在社交媒体中可能的别称。</a:t>
            </a:r>
          </a:p>
        </p:txBody>
      </p:sp>
    </p:spTree>
    <p:extLst>
      <p:ext uri="{BB962C8B-B14F-4D97-AF65-F5344CB8AC3E}">
        <p14:creationId xmlns:p14="http://schemas.microsoft.com/office/powerpoint/2010/main" val="4028174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49</a:t>
            </a:fld>
            <a:endParaRPr lang="zh-CN" altLang="en-US" sz="1400">
              <a:solidFill>
                <a:srgbClr val="898989"/>
              </a:solidFill>
            </a:endParaRPr>
          </a:p>
        </p:txBody>
      </p:sp>
      <p:sp>
        <p:nvSpPr>
          <p:cNvPr id="14342" name="Rectangle 3"/>
          <p:cNvSpPr>
            <a:spLocks noChangeArrowheads="1"/>
          </p:cNvSpPr>
          <p:nvPr/>
        </p:nvSpPr>
        <p:spPr bwMode="auto">
          <a:xfrm>
            <a:off x="295276" y="987425"/>
            <a:ext cx="10899774" cy="55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词嵌入模型（</a:t>
            </a:r>
            <a:r>
              <a:rPr lang="en-US" altLang="zh-CN" sz="2400" b="1" dirty="0">
                <a:latin typeface="Times New Roman" panose="02020603050405020304" pitchFamily="18" charset="0"/>
                <a:ea typeface="楷体" panose="02010609060101010101" pitchFamily="49" charset="-122"/>
                <a:sym typeface="+mn-ea"/>
              </a:rPr>
              <a:t>Word2Vec</a:t>
            </a:r>
            <a:r>
              <a:rPr lang="zh-CN" altLang="en-US" sz="2400" b="1" dirty="0">
                <a:latin typeface="Times New Roman" panose="02020603050405020304" pitchFamily="18" charset="0"/>
                <a:ea typeface="楷体" panose="02010609060101010101" pitchFamily="49" charset="-122"/>
                <a:sym typeface="+mn-ea"/>
              </a:rPr>
              <a:t>）</a:t>
            </a:r>
            <a:endParaRPr lang="en-US" altLang="zh-CN" sz="2400" b="1" dirty="0">
              <a:latin typeface="Times New Roman" panose="02020603050405020304" pitchFamily="18" charset="0"/>
              <a:ea typeface="楷体" panose="02010609060101010101" pitchFamily="49" charset="-122"/>
              <a:sym typeface="+mn-ea"/>
            </a:endParaRPr>
          </a:p>
          <a:p>
            <a:pPr>
              <a:spcBef>
                <a:spcPct val="20000"/>
              </a:spcBef>
              <a:buFont typeface="Arial" panose="020B0604020202020204" pitchFamily="34" charset="0"/>
              <a:buChar char="•"/>
            </a:pPr>
            <a:endParaRPr lang="en-US" altLang="zh-CN" sz="2000" dirty="0">
              <a:sym typeface="+mn-ea"/>
            </a:endParaRPr>
          </a:p>
          <a:p>
            <a:pPr>
              <a:lnSpc>
                <a:spcPct val="125000"/>
              </a:lnSpc>
              <a:spcBef>
                <a:spcPts val="0"/>
              </a:spcBef>
              <a:buFont typeface="Arial" panose="020B0604020202020204" pitchFamily="34" charset="0"/>
              <a:buChar char="•"/>
              <a:defRPr/>
            </a:pPr>
            <a:r>
              <a:rPr lang="en-US" altLang="zh-CN" sz="2000" dirty="0">
                <a:sym typeface="+mn-ea"/>
              </a:rPr>
              <a:t>Word2vec</a:t>
            </a:r>
            <a:r>
              <a:rPr lang="zh-CN" altLang="en-US" sz="2000" dirty="0">
                <a:sym typeface="+mn-ea"/>
              </a:rPr>
              <a:t>是</a:t>
            </a:r>
            <a:r>
              <a:rPr lang="en-US" altLang="zh-CN" sz="2000" dirty="0">
                <a:sym typeface="+mn-ea"/>
              </a:rPr>
              <a:t>Google</a:t>
            </a:r>
            <a:r>
              <a:rPr lang="zh-CN" altLang="en-US" sz="2000" dirty="0">
                <a:sym typeface="+mn-ea"/>
              </a:rPr>
              <a:t>于</a:t>
            </a:r>
            <a:r>
              <a:rPr lang="en-US" altLang="zh-CN" sz="2000" dirty="0">
                <a:sym typeface="+mn-ea"/>
              </a:rPr>
              <a:t>2013</a:t>
            </a:r>
            <a:r>
              <a:rPr lang="zh-CN" altLang="en-US" sz="2000" dirty="0">
                <a:sym typeface="+mn-ea"/>
              </a:rPr>
              <a:t>年提出的一个无监督深度学习算法（</a:t>
            </a:r>
            <a:r>
              <a:rPr lang="en-US" altLang="zh-CN" sz="2000" dirty="0" err="1">
                <a:sym typeface="+mn-ea"/>
              </a:rPr>
              <a:t>Mikolov</a:t>
            </a:r>
            <a:r>
              <a:rPr lang="en-US" altLang="zh-CN" sz="2000" dirty="0">
                <a:sym typeface="+mn-ea"/>
              </a:rPr>
              <a:t> et al.</a:t>
            </a:r>
            <a:r>
              <a:rPr lang="zh-CN" altLang="en-US" sz="2000" dirty="0">
                <a:sym typeface="+mn-ea"/>
              </a:rPr>
              <a:t>，</a:t>
            </a:r>
            <a:r>
              <a:rPr lang="en-US" altLang="zh-CN" sz="2000" dirty="0">
                <a:sym typeface="+mn-ea"/>
              </a:rPr>
              <a:t>2013</a:t>
            </a:r>
            <a:r>
              <a:rPr lang="zh-CN" altLang="en-US" sz="2000" dirty="0">
                <a:sym typeface="+mn-ea"/>
              </a:rPr>
              <a:t>），该算法的特点是利用上下文的语义关系进行模型训练，因此训练出的模型不仅可以识别词语，还可以“理解”文章上下文的语义关系。</a:t>
            </a:r>
            <a:endParaRPr lang="en-US" altLang="zh-CN" sz="2000" dirty="0">
              <a:sym typeface="+mn-ea"/>
            </a:endParaRPr>
          </a:p>
          <a:p>
            <a:pPr>
              <a:lnSpc>
                <a:spcPct val="125000"/>
              </a:lnSpc>
              <a:spcBef>
                <a:spcPts val="0"/>
              </a:spcBef>
              <a:buFont typeface="Arial" panose="020B0604020202020204" pitchFamily="34" charset="0"/>
              <a:buChar char="•"/>
              <a:defRPr/>
            </a:pPr>
            <a:endParaRPr lang="en-US" altLang="zh-CN" sz="2000" dirty="0">
              <a:sym typeface="+mn-ea"/>
            </a:endParaRPr>
          </a:p>
          <a:p>
            <a:pPr>
              <a:lnSpc>
                <a:spcPct val="125000"/>
              </a:lnSpc>
              <a:spcBef>
                <a:spcPts val="0"/>
              </a:spcBef>
              <a:buFont typeface="Arial" panose="020B0604020202020204" pitchFamily="34" charset="0"/>
              <a:buChar char="•"/>
              <a:defRPr/>
            </a:pPr>
            <a:r>
              <a:rPr lang="zh-CN" altLang="en-US" sz="2000" dirty="0"/>
              <a:t>“蚂蚁集团是中国最大的金融科技公司”、“支付宝是中国最大的金融科技公司”这两句话经常出现在训练语料中，则模型就会认为“蚂蚁集团”和“支付宝”属于近义词。</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dirty="0"/>
              <a:t>除近义词外，</a:t>
            </a:r>
            <a:r>
              <a:rPr lang="en-US" altLang="zh-CN" sz="2000" dirty="0"/>
              <a:t>Word2Vec</a:t>
            </a:r>
            <a:r>
              <a:rPr lang="zh-CN" altLang="en-US" sz="2000" dirty="0"/>
              <a:t>模型还可以帮助我们识别错别字</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dirty="0"/>
              <a:t>“蚂蚁集团”（“马义集团”、“马蚁集团”、“蚂义”）</a:t>
            </a:r>
          </a:p>
        </p:txBody>
      </p:sp>
    </p:spTree>
    <p:extLst>
      <p:ext uri="{BB962C8B-B14F-4D97-AF65-F5344CB8AC3E}">
        <p14:creationId xmlns:p14="http://schemas.microsoft.com/office/powerpoint/2010/main" val="32820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经济学代表性应用</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a:p>
        </p:txBody>
      </p:sp>
      <p:sp>
        <p:nvSpPr>
          <p:cNvPr id="2" name="矩形 1"/>
          <p:cNvSpPr>
            <a:spLocks noChangeArrowheads="1"/>
          </p:cNvSpPr>
          <p:nvPr/>
        </p:nvSpPr>
        <p:spPr bwMode="auto">
          <a:xfrm>
            <a:off x="552876" y="803351"/>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工具变量的挑选</a:t>
            </a:r>
            <a:endParaRPr lang="en-US" altLang="zh-CN" sz="2400" b="1" dirty="0">
              <a:latin typeface="Times New Roman" panose="02020603050405020304" pitchFamily="18" charset="0"/>
              <a:ea typeface="楷体" panose="02010609060101010101" pitchFamily="49" charset="-122"/>
            </a:endParaRPr>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5" name="内容占位符 2"/>
          <p:cNvSpPr>
            <a:spLocks noGrp="1"/>
          </p:cNvSpPr>
          <p:nvPr>
            <p:ph idx="1"/>
          </p:nvPr>
        </p:nvSpPr>
        <p:spPr>
          <a:xfrm>
            <a:off x="659400" y="1463960"/>
            <a:ext cx="10476156" cy="4893978"/>
          </a:xfrm>
        </p:spPr>
        <p:txBody>
          <a:bodyPr>
            <a:noAutofit/>
          </a:bodyPr>
          <a:lstStyle/>
          <a:p>
            <a:pPr marL="390525" lvl="1" indent="-390525">
              <a:lnSpc>
                <a:spcPct val="125000"/>
              </a:lnSpc>
              <a:spcBef>
                <a:spcPts val="0"/>
              </a:spcBef>
              <a:buSzPct val="10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Belloni</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2012</a:t>
            </a:r>
            <a:r>
              <a:rPr lang="zh-CN" altLang="zh-CN" sz="2000" dirty="0">
                <a:latin typeface="Times New Roman" panose="02020603050405020304" pitchFamily="18" charset="0"/>
                <a:cs typeface="Times New Roman" panose="02020603050405020304" pitchFamily="18" charset="0"/>
              </a:rPr>
              <a:t>）推荐使用</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方法，在一些潜在的工具变量池中，挑选与内生变量最为相关的变量作为工具变量，然后重新进行普通的两阶段最小二乘法回归，并证明了这一方法满足相关的统计学假设。</a:t>
            </a:r>
            <a:r>
              <a:rPr lang="zh-CN" altLang="en-US" sz="2000" dirty="0">
                <a:latin typeface="Times New Roman" panose="02020603050405020304" pitchFamily="18" charset="0"/>
                <a:cs typeface="Times New Roman" panose="02020603050405020304" pitchFamily="18" charset="0"/>
              </a:rPr>
              <a:t>该方法，中英文论文都已经有应用。</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206" y="2722751"/>
            <a:ext cx="4848377" cy="3525068"/>
          </a:xfrm>
          <a:prstGeom prst="rect">
            <a:avLst/>
          </a:prstGeom>
        </p:spPr>
      </p:pic>
      <p:pic>
        <p:nvPicPr>
          <p:cNvPr id="3" name="图片 2">
            <a:extLst>
              <a:ext uri="{FF2B5EF4-FFF2-40B4-BE49-F238E27FC236}">
                <a16:creationId xmlns:a16="http://schemas.microsoft.com/office/drawing/2014/main" id="{3DCB7A3D-4AF0-A7AD-6F66-C78BB0CFB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018" y="2865961"/>
            <a:ext cx="3658463" cy="3804219"/>
          </a:xfrm>
          <a:prstGeom prst="rect">
            <a:avLst/>
          </a:prstGeom>
        </p:spPr>
      </p:pic>
    </p:spTree>
    <p:extLst>
      <p:ext uri="{BB962C8B-B14F-4D97-AF65-F5344CB8AC3E}">
        <p14:creationId xmlns:p14="http://schemas.microsoft.com/office/powerpoint/2010/main" val="164866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50</a:t>
            </a:fld>
            <a:endParaRPr lang="zh-CN" altLang="en-US" sz="1400">
              <a:solidFill>
                <a:srgbClr val="898989"/>
              </a:solidFill>
            </a:endParaRPr>
          </a:p>
        </p:txBody>
      </p:sp>
      <p:sp>
        <p:nvSpPr>
          <p:cNvPr id="14342" name="Rectangle 3"/>
          <p:cNvSpPr>
            <a:spLocks noChangeArrowheads="1"/>
          </p:cNvSpPr>
          <p:nvPr/>
        </p:nvSpPr>
        <p:spPr bwMode="auto">
          <a:xfrm>
            <a:off x="295275" y="987425"/>
            <a:ext cx="10899775"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利用</a:t>
            </a:r>
            <a:r>
              <a:rPr lang="en-US" altLang="zh-CN" sz="2400" b="1" dirty="0">
                <a:latin typeface="Times New Roman" panose="02020603050405020304" pitchFamily="18" charset="0"/>
                <a:ea typeface="楷体" panose="02010609060101010101" pitchFamily="49" charset="-122"/>
                <a:sym typeface="+mn-ea"/>
              </a:rPr>
              <a:t>Word2Vec</a:t>
            </a:r>
            <a:r>
              <a:rPr lang="zh-CN" altLang="en-US" sz="2400" b="1" dirty="0">
                <a:latin typeface="Times New Roman" panose="02020603050405020304" pitchFamily="18" charset="0"/>
                <a:ea typeface="楷体" panose="02010609060101010101" pitchFamily="49" charset="-122"/>
                <a:sym typeface="+mn-ea"/>
              </a:rPr>
              <a:t>方法寻找蚂蚁集团相关词汇关键步骤</a:t>
            </a:r>
            <a:endParaRPr lang="en-US" altLang="zh-CN" sz="2400" b="1" dirty="0">
              <a:latin typeface="Times New Roman" panose="02020603050405020304" pitchFamily="18" charset="0"/>
              <a:ea typeface="楷体" panose="02010609060101010101" pitchFamily="49" charset="-122"/>
              <a:sym typeface="+mn-ea"/>
            </a:endParaRPr>
          </a:p>
          <a:p>
            <a:pPr>
              <a:spcBef>
                <a:spcPct val="20000"/>
              </a:spcBef>
              <a:buFont typeface="Arial" panose="020B0604020202020204" pitchFamily="34" charset="0"/>
              <a:buChar char="•"/>
            </a:pPr>
            <a:endParaRPr lang="en-US" altLang="zh-CN" sz="2800" b="1" dirty="0">
              <a:sym typeface="+mn-ea"/>
            </a:endParaRPr>
          </a:p>
          <a:p>
            <a:pPr>
              <a:lnSpc>
                <a:spcPct val="125000"/>
              </a:lnSpc>
              <a:spcBef>
                <a:spcPts val="0"/>
              </a:spcBef>
              <a:buFont typeface="Arial" panose="020B0604020202020204" pitchFamily="34" charset="0"/>
              <a:buChar char="•"/>
              <a:defRPr/>
            </a:pPr>
            <a:r>
              <a:rPr lang="zh-CN" altLang="en-US" sz="2000" b="1" dirty="0"/>
              <a:t>第一步，建立种子词。</a:t>
            </a:r>
            <a:r>
              <a:rPr lang="zh-CN" altLang="en-US" sz="2000" dirty="0"/>
              <a:t>由四名研究人员独立确定与蚂蚁集团相关的种子词，四名研究人员一致同意的词则列入种子词。</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b="1" dirty="0"/>
              <a:t>第二步，确定联想词。</a:t>
            </a:r>
            <a:r>
              <a:rPr lang="zh-CN" altLang="en-US" sz="2000" dirty="0"/>
              <a:t>通过词嵌入模型（</a:t>
            </a:r>
            <a:r>
              <a:rPr lang="en-US" altLang="zh-CN" sz="2000" dirty="0"/>
              <a:t>Word2Vec</a:t>
            </a:r>
            <a:r>
              <a:rPr lang="zh-CN" altLang="en-US" sz="2000" dirty="0"/>
              <a:t>）对种子词进行扩充，得到与种子词相关的近义词、错别字等，称为联想词。每个种子词，扩充</a:t>
            </a:r>
            <a:r>
              <a:rPr lang="en-US" altLang="zh-CN" sz="2000" dirty="0"/>
              <a:t>100</a:t>
            </a:r>
            <a:r>
              <a:rPr lang="zh-CN" altLang="en-US" sz="2000" dirty="0"/>
              <a:t>个联想词。</a:t>
            </a:r>
            <a:endParaRPr lang="en-US" altLang="zh-CN" sz="2000" dirty="0"/>
          </a:p>
          <a:p>
            <a:pPr>
              <a:lnSpc>
                <a:spcPct val="125000"/>
              </a:lnSpc>
              <a:spcBef>
                <a:spcPts val="0"/>
              </a:spcBef>
              <a:buFont typeface="Arial" panose="020B0604020202020204" pitchFamily="34" charset="0"/>
              <a:buChar char="•"/>
              <a:defRPr/>
            </a:pPr>
            <a:endParaRPr lang="en-US" altLang="zh-CN" sz="2000" dirty="0"/>
          </a:p>
          <a:p>
            <a:pPr>
              <a:lnSpc>
                <a:spcPct val="125000"/>
              </a:lnSpc>
              <a:spcBef>
                <a:spcPts val="0"/>
              </a:spcBef>
              <a:buFont typeface="Arial" panose="020B0604020202020204" pitchFamily="34" charset="0"/>
              <a:buChar char="•"/>
              <a:defRPr/>
            </a:pPr>
            <a:r>
              <a:rPr lang="zh-CN" altLang="en-US" sz="2000" b="1" dirty="0"/>
              <a:t>第三步，人工筛选。</a:t>
            </a:r>
            <a:r>
              <a:rPr lang="zh-CN" altLang="en-US" sz="2000" dirty="0"/>
              <a:t>经过筛选后得到的</a:t>
            </a:r>
            <a:r>
              <a:rPr lang="en-US" altLang="zh-CN" sz="2000" dirty="0"/>
              <a:t>196</a:t>
            </a:r>
            <a:r>
              <a:rPr lang="zh-CN" altLang="en-US" sz="2000" dirty="0"/>
              <a:t>个有效的联想词，但其中存在大量重复的词，例如蚂蚁集团和马云可能同时联想到了支付宝，而支付宝本来也在种子词当中。因此再经过剔除重复词后，我们共得到</a:t>
            </a:r>
            <a:r>
              <a:rPr lang="en-US" altLang="zh-CN" sz="2000" dirty="0"/>
              <a:t>22</a:t>
            </a:r>
            <a:r>
              <a:rPr lang="zh-CN" altLang="en-US" sz="2000" dirty="0"/>
              <a:t>个种子词的</a:t>
            </a:r>
            <a:r>
              <a:rPr lang="en-US" altLang="zh-CN" sz="2000" dirty="0"/>
              <a:t>28</a:t>
            </a:r>
            <a:r>
              <a:rPr lang="zh-CN" altLang="en-US" sz="2000" dirty="0"/>
              <a:t>个联想词。</a:t>
            </a:r>
          </a:p>
        </p:txBody>
      </p:sp>
    </p:spTree>
    <p:extLst>
      <p:ext uri="{BB962C8B-B14F-4D97-AF65-F5344CB8AC3E}">
        <p14:creationId xmlns:p14="http://schemas.microsoft.com/office/powerpoint/2010/main" val="316482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51</a:t>
            </a:fld>
            <a:endParaRPr lang="zh-CN" altLang="en-US" sz="1400">
              <a:solidFill>
                <a:srgbClr val="898989"/>
              </a:solidFill>
            </a:endParaRPr>
          </a:p>
        </p:txBody>
      </p:sp>
      <p:sp>
        <p:nvSpPr>
          <p:cNvPr id="14342"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sym typeface="+mn-ea"/>
              </a:rPr>
              <a:t>种子词和联想词</a:t>
            </a:r>
            <a:endParaRPr lang="en-US" altLang="zh-CN" sz="2400" b="1" dirty="0">
              <a:latin typeface="Times New Roman" panose="02020603050405020304" pitchFamily="18" charset="0"/>
              <a:ea typeface="楷体" panose="02010609060101010101" pitchFamily="49" charset="-122"/>
              <a:sym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23" y="1705527"/>
            <a:ext cx="9603090" cy="3605256"/>
          </a:xfrm>
          <a:prstGeom prst="rect">
            <a:avLst/>
          </a:prstGeom>
        </p:spPr>
      </p:pic>
    </p:spTree>
    <p:extLst>
      <p:ext uri="{BB962C8B-B14F-4D97-AF65-F5344CB8AC3E}">
        <p14:creationId xmlns:p14="http://schemas.microsoft.com/office/powerpoint/2010/main" val="3885848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txBox="1">
            <a:spLocks noChangeArrowheads="1"/>
          </p:cNvSpPr>
          <p:nvPr/>
        </p:nvSpPr>
        <p:spPr bwMode="auto">
          <a:xfrm>
            <a:off x="295275" y="189569"/>
            <a:ext cx="8896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7E4D2BC-D42F-4FBE-9715-8F7EAD22165A}" type="slidenum">
              <a:rPr lang="zh-CN" altLang="en-US" sz="1400" smtClean="0">
                <a:solidFill>
                  <a:srgbClr val="898989"/>
                </a:solidFill>
              </a:rPr>
              <a:pPr defTabSz="1042988">
                <a:spcBef>
                  <a:spcPct val="0"/>
                </a:spcBef>
              </a:pPr>
              <a:t>52</a:t>
            </a:fld>
            <a:endParaRPr lang="zh-CN" altLang="en-US" sz="1400">
              <a:solidFill>
                <a:srgbClr val="898989"/>
              </a:solidFill>
            </a:endParaRPr>
          </a:p>
        </p:txBody>
      </p:sp>
      <p:sp>
        <p:nvSpPr>
          <p:cNvPr id="5125" name="Rectangle 3"/>
          <p:cNvSpPr/>
          <p:nvPr/>
        </p:nvSpPr>
        <p:spPr>
          <a:xfrm>
            <a:off x="295275" y="909638"/>
            <a:ext cx="11682413" cy="5735638"/>
          </a:xfrm>
          <a:prstGeom prst="rect">
            <a:avLst/>
          </a:prstGeom>
          <a:noFill/>
          <a:ln w="9525">
            <a:noFill/>
          </a:ln>
        </p:spPr>
        <p:txBody>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代表性公司对蚂蚁集团的关注度</a:t>
            </a:r>
            <a:endParaRPr lang="en-US" altLang="zh-CN" sz="2400" b="1"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39" y="1655050"/>
            <a:ext cx="6601082" cy="4847317"/>
          </a:xfrm>
          <a:prstGeom prst="rect">
            <a:avLst/>
          </a:prstGeom>
        </p:spPr>
      </p:pic>
    </p:spTree>
    <p:extLst>
      <p:ext uri="{BB962C8B-B14F-4D97-AF65-F5344CB8AC3E}">
        <p14:creationId xmlns:p14="http://schemas.microsoft.com/office/powerpoint/2010/main" val="2587498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txBox="1">
            <a:spLocks noChangeArrowheads="1"/>
          </p:cNvSpPr>
          <p:nvPr/>
        </p:nvSpPr>
        <p:spPr bwMode="auto">
          <a:xfrm>
            <a:off x="295275" y="189569"/>
            <a:ext cx="8896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7E4D2BC-D42F-4FBE-9715-8F7EAD22165A}" type="slidenum">
              <a:rPr lang="zh-CN" altLang="en-US" sz="1400" smtClean="0">
                <a:solidFill>
                  <a:srgbClr val="898989"/>
                </a:solidFill>
              </a:rPr>
              <a:pPr defTabSz="1042988">
                <a:spcBef>
                  <a:spcPct val="0"/>
                </a:spcBef>
              </a:pPr>
              <a:t>53</a:t>
            </a:fld>
            <a:endParaRPr lang="zh-CN" altLang="en-US" sz="1400">
              <a:solidFill>
                <a:srgbClr val="898989"/>
              </a:solidFill>
            </a:endParaRPr>
          </a:p>
        </p:txBody>
      </p:sp>
      <p:sp>
        <p:nvSpPr>
          <p:cNvPr id="5125" name="Rectangle 3"/>
          <p:cNvSpPr/>
          <p:nvPr/>
        </p:nvSpPr>
        <p:spPr>
          <a:xfrm>
            <a:off x="295275" y="909638"/>
            <a:ext cx="10899775" cy="5526087"/>
          </a:xfrm>
          <a:prstGeom prst="rect">
            <a:avLst/>
          </a:prstGeom>
          <a:noFill/>
          <a:ln w="9525">
            <a:noFill/>
          </a:ln>
        </p:spPr>
        <p:txBody>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社交媒体联系识别隐性联系</a:t>
            </a:r>
            <a:endParaRPr lang="en-US" altLang="zh-CN" sz="2400" b="1" dirty="0">
              <a:latin typeface="Times New Roman" panose="02020603050405020304" pitchFamily="18" charset="0"/>
              <a:ea typeface="楷体" panose="02010609060101010101" pitchFamily="49" charset="-122"/>
            </a:endParaRPr>
          </a:p>
          <a:p>
            <a:pPr marL="342900" indent="-342900" defTabSz="1041400">
              <a:lnSpc>
                <a:spcPct val="125000"/>
              </a:lnSpc>
              <a:spcBef>
                <a:spcPts val="0"/>
              </a:spcBef>
              <a:buFont typeface="Arial" panose="020B0604020202020204" pitchFamily="34" charset="0"/>
              <a:buChar char="•"/>
              <a:defRPr/>
            </a:pPr>
            <a:r>
              <a:rPr lang="zh-CN" altLang="en-US" sz="2000" dirty="0"/>
              <a:t>一些与蚂蚁集团似乎没有什么明显经济联系的公司，也在其子论坛中大量讨论了蚂蚁集团</a:t>
            </a:r>
            <a:endParaRPr lang="en-US" altLang="zh-CN" sz="2000" dirty="0"/>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en-US" sz="2000" dirty="0"/>
              <a:t>人工阅读了这些公司的一部分帖子，可以发现投资者及其他个体在社交媒体中的交流互动，对于挖掘这些公司与蚂蚁集团之间的联系确实可以提供一些证据。</a:t>
            </a:r>
            <a:endParaRPr lang="en-US" altLang="zh-CN" sz="2000"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356" y="3508972"/>
            <a:ext cx="4494057" cy="3161517"/>
          </a:xfrm>
          <a:prstGeom prst="rect">
            <a:avLst/>
          </a:prstGeom>
        </p:spPr>
      </p:pic>
      <p:sp>
        <p:nvSpPr>
          <p:cNvPr id="5" name="矩形 4"/>
          <p:cNvSpPr/>
          <p:nvPr/>
        </p:nvSpPr>
        <p:spPr>
          <a:xfrm>
            <a:off x="622826" y="3809923"/>
            <a:ext cx="4587501" cy="2527743"/>
          </a:xfrm>
          <a:prstGeom prst="rect">
            <a:avLst/>
          </a:prstGeom>
        </p:spPr>
        <p:txBody>
          <a:bodyPr wrap="square">
            <a:spAutoFit/>
          </a:bodyPr>
          <a:lstStyle/>
          <a:p>
            <a:pPr marL="342900" indent="-342900" defTabSz="1041400">
              <a:lnSpc>
                <a:spcPct val="125000"/>
              </a:lnSpc>
              <a:spcBef>
                <a:spcPts val="0"/>
              </a:spcBef>
              <a:buFont typeface="Arial" panose="020B0604020202020204" pitchFamily="34" charset="0"/>
              <a:buChar char="•"/>
              <a:defRPr/>
            </a:pPr>
            <a:r>
              <a:rPr lang="zh-CN" altLang="zh-CN" sz="1600" dirty="0"/>
              <a:t>东方财富股吧用户“</a:t>
            </a:r>
            <a:r>
              <a:rPr lang="en-US" altLang="zh-CN" sz="1600" dirty="0"/>
              <a:t>XX9527</a:t>
            </a:r>
            <a:r>
              <a:rPr lang="zh-CN" altLang="zh-CN" sz="1600" dirty="0"/>
              <a:t>”在</a:t>
            </a:r>
            <a:r>
              <a:rPr lang="en-US" altLang="zh-CN" sz="1600" dirty="0"/>
              <a:t>2020</a:t>
            </a:r>
            <a:r>
              <a:rPr lang="zh-CN" altLang="zh-CN" sz="1600" dirty="0"/>
              <a:t>年</a:t>
            </a:r>
            <a:r>
              <a:rPr lang="en-US" altLang="zh-CN" sz="1600" dirty="0"/>
              <a:t>10</a:t>
            </a:r>
            <a:r>
              <a:rPr lang="zh-CN" altLang="zh-CN" sz="1600" dirty="0"/>
              <a:t>月</a:t>
            </a:r>
            <a:r>
              <a:rPr lang="en-US" altLang="zh-CN" sz="1600" dirty="0"/>
              <a:t>24</a:t>
            </a:r>
            <a:r>
              <a:rPr lang="zh-CN" altLang="zh-CN" sz="1600" dirty="0"/>
              <a:t>日的发帖中指出汤姆猫（</a:t>
            </a:r>
            <a:r>
              <a:rPr lang="en-US" altLang="zh-CN" sz="1600" dirty="0"/>
              <a:t>300459</a:t>
            </a:r>
            <a:r>
              <a:rPr lang="zh-CN" altLang="zh-CN" sz="1600" dirty="0"/>
              <a:t>）的董事长朱志刚和蚂蚁集团实际控制人马云是朋友关系，并附加了合影照片</a:t>
            </a:r>
            <a:endParaRPr lang="en-US" altLang="zh-CN" sz="1600" dirty="0"/>
          </a:p>
          <a:p>
            <a:pPr marL="342900" indent="-342900" defTabSz="1041400">
              <a:lnSpc>
                <a:spcPct val="125000"/>
              </a:lnSpc>
              <a:spcBef>
                <a:spcPts val="0"/>
              </a:spcBef>
              <a:buFont typeface="Arial" panose="020B0604020202020204" pitchFamily="34" charset="0"/>
              <a:buChar char="•"/>
              <a:defRPr/>
            </a:pPr>
            <a:endParaRPr lang="en-US" altLang="zh-CN" sz="1600" dirty="0"/>
          </a:p>
          <a:p>
            <a:pPr marL="342900" indent="-342900" defTabSz="1041400">
              <a:lnSpc>
                <a:spcPct val="125000"/>
              </a:lnSpc>
              <a:spcBef>
                <a:spcPts val="0"/>
              </a:spcBef>
              <a:buFont typeface="Arial" panose="020B0604020202020204" pitchFamily="34" charset="0"/>
              <a:buChar char="•"/>
              <a:defRPr/>
            </a:pPr>
            <a:r>
              <a:rPr lang="zh-CN" altLang="zh-CN" sz="1600" dirty="0"/>
              <a:t>其他用户在跟帖中进一步指出照片中还有他们的共同朋友沈国军，其中沈国军是马云的挚友，是马云创立的湖畔大学校董之一</a:t>
            </a:r>
            <a:endParaRPr lang="zh-CN" altLang="en-US" sz="1600" dirty="0"/>
          </a:p>
        </p:txBody>
      </p:sp>
    </p:spTree>
    <p:extLst>
      <p:ext uri="{BB962C8B-B14F-4D97-AF65-F5344CB8AC3E}">
        <p14:creationId xmlns:p14="http://schemas.microsoft.com/office/powerpoint/2010/main" val="2471157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txBox="1">
            <a:spLocks noChangeArrowheads="1"/>
          </p:cNvSpPr>
          <p:nvPr/>
        </p:nvSpPr>
        <p:spPr bwMode="auto">
          <a:xfrm>
            <a:off x="295275" y="189569"/>
            <a:ext cx="8896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7E4D2BC-D42F-4FBE-9715-8F7EAD22165A}" type="slidenum">
              <a:rPr lang="zh-CN" altLang="en-US" sz="1400" smtClean="0">
                <a:solidFill>
                  <a:srgbClr val="898989"/>
                </a:solidFill>
              </a:rPr>
              <a:pPr defTabSz="1042988">
                <a:spcBef>
                  <a:spcPct val="0"/>
                </a:spcBef>
              </a:pPr>
              <a:t>54</a:t>
            </a:fld>
            <a:endParaRPr lang="zh-CN" altLang="en-US" sz="1400">
              <a:solidFill>
                <a:srgbClr val="898989"/>
              </a:solidFill>
            </a:endParaRPr>
          </a:p>
        </p:txBody>
      </p:sp>
      <p:sp>
        <p:nvSpPr>
          <p:cNvPr id="5125" name="Rectangle 3"/>
          <p:cNvSpPr/>
          <p:nvPr/>
        </p:nvSpPr>
        <p:spPr>
          <a:xfrm>
            <a:off x="295275" y="987425"/>
            <a:ext cx="11682413" cy="5735638"/>
          </a:xfrm>
          <a:prstGeom prst="rect">
            <a:avLst/>
          </a:prstGeom>
          <a:noFill/>
          <a:ln w="9525">
            <a:noFill/>
          </a:ln>
        </p:spPr>
        <p:txBody>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不同行业对蚂蚁集团的关注度</a:t>
            </a:r>
            <a:endParaRPr lang="en-US" altLang="zh-CN" sz="2400" b="1" dirty="0">
              <a:latin typeface="Times New Roman" panose="02020603050405020304" pitchFamily="18" charset="0"/>
              <a:ea typeface="楷体" panose="02010609060101010101" pitchFamily="49"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536" y="1773985"/>
            <a:ext cx="6179163" cy="4432428"/>
          </a:xfrm>
          <a:prstGeom prst="rect">
            <a:avLst/>
          </a:prstGeom>
        </p:spPr>
      </p:pic>
      <p:sp>
        <p:nvSpPr>
          <p:cNvPr id="3" name="矩形 2"/>
          <p:cNvSpPr/>
          <p:nvPr/>
        </p:nvSpPr>
        <p:spPr>
          <a:xfrm>
            <a:off x="263247" y="1989693"/>
            <a:ext cx="4534029" cy="3911905"/>
          </a:xfrm>
          <a:prstGeom prst="rect">
            <a:avLst/>
          </a:prstGeom>
        </p:spPr>
        <p:txBody>
          <a:bodyPr wrap="square">
            <a:spAutoFit/>
          </a:bodyPr>
          <a:lstStyle/>
          <a:p>
            <a:pPr marL="342900" indent="-342900" defTabSz="1041400">
              <a:lnSpc>
                <a:spcPct val="125000"/>
              </a:lnSpc>
              <a:spcBef>
                <a:spcPts val="0"/>
              </a:spcBef>
              <a:buFont typeface="Arial" panose="020B0604020202020204" pitchFamily="34" charset="0"/>
              <a:buChar char="•"/>
              <a:defRPr/>
            </a:pPr>
            <a:r>
              <a:rPr lang="zh-CN" altLang="en-US" sz="2000" dirty="0"/>
              <a:t>讨论蚂蚁集团最多的行业是</a:t>
            </a:r>
            <a:r>
              <a:rPr lang="zh-CN" altLang="zh-CN" sz="2000" dirty="0"/>
              <a:t>金融行业</a:t>
            </a:r>
            <a:r>
              <a:rPr lang="zh-CN" altLang="en-US" sz="2000" dirty="0"/>
              <a:t>和</a:t>
            </a:r>
            <a:r>
              <a:rPr lang="zh-CN" altLang="zh-CN" sz="2000" dirty="0"/>
              <a:t>信息传输、软件和信息技术服务业。</a:t>
            </a:r>
            <a:endParaRPr lang="en-US" altLang="zh-CN" sz="2000" dirty="0"/>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蚂蚁集团是一家金融科技公司，其主要业务涉及金融业和信息技术业</a:t>
            </a:r>
            <a:endParaRPr lang="en-US" altLang="zh-CN" sz="2000" dirty="0"/>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en-US" sz="2000" dirty="0"/>
              <a:t>其他行业也有一些公司讨论了蚂蚁集团</a:t>
            </a:r>
            <a:endParaRPr lang="zh-CN" altLang="zh-CN" sz="2000" dirty="0"/>
          </a:p>
        </p:txBody>
      </p:sp>
    </p:spTree>
    <p:extLst>
      <p:ext uri="{BB962C8B-B14F-4D97-AF65-F5344CB8AC3E}">
        <p14:creationId xmlns:p14="http://schemas.microsoft.com/office/powerpoint/2010/main" val="552506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4"/>
          <p:cNvSpPr txBox="1">
            <a:spLocks noChangeArrowheads="1"/>
          </p:cNvSpPr>
          <p:nvPr/>
        </p:nvSpPr>
        <p:spPr bwMode="auto">
          <a:xfrm>
            <a:off x="295275" y="189569"/>
            <a:ext cx="8896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77E4D2BC-D42F-4FBE-9715-8F7EAD22165A}" type="slidenum">
              <a:rPr lang="zh-CN" altLang="en-US" sz="1400" smtClean="0">
                <a:solidFill>
                  <a:srgbClr val="898989"/>
                </a:solidFill>
              </a:rPr>
              <a:pPr defTabSz="1042988">
                <a:spcBef>
                  <a:spcPct val="0"/>
                </a:spcBef>
              </a:pPr>
              <a:t>55</a:t>
            </a:fld>
            <a:endParaRPr lang="zh-CN" altLang="en-US" sz="1400">
              <a:solidFill>
                <a:srgbClr val="898989"/>
              </a:solidFill>
            </a:endParaRPr>
          </a:p>
        </p:txBody>
      </p:sp>
      <p:sp>
        <p:nvSpPr>
          <p:cNvPr id="5125" name="Rectangle 3"/>
          <p:cNvSpPr/>
          <p:nvPr/>
        </p:nvSpPr>
        <p:spPr>
          <a:xfrm>
            <a:off x="295275" y="987425"/>
            <a:ext cx="11682413" cy="5735638"/>
          </a:xfrm>
          <a:prstGeom prst="rect">
            <a:avLst/>
          </a:prstGeom>
          <a:noFill/>
          <a:ln w="9525">
            <a:noFill/>
          </a:ln>
        </p:spPr>
        <p:txBody>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蚂蚁概念股公司和其他公司对蚂蚁集团的关注度</a:t>
            </a:r>
            <a:endParaRPr lang="en-US" altLang="zh-CN" sz="2400" b="1" dirty="0">
              <a:latin typeface="Times New Roman" panose="02020603050405020304" pitchFamily="18" charset="0"/>
              <a:ea typeface="楷体" panose="02010609060101010101" pitchFamily="49" charset="-122"/>
            </a:endParaRPr>
          </a:p>
          <a:p>
            <a:pPr marL="342900" indent="-342900" defTabSz="1041400">
              <a:spcBef>
                <a:spcPct val="2000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en-US" sz="2000" dirty="0"/>
              <a:t>蚂蚁概念板相关公司对蚂蚁集团的讨论要明显多于其他公司</a:t>
            </a:r>
            <a:endParaRPr lang="en-US" altLang="zh-CN" sz="2000" dirty="0"/>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非蚂蚁概念板</a:t>
            </a:r>
            <a:r>
              <a:rPr lang="zh-CN" altLang="en-US" sz="2000" dirty="0"/>
              <a:t>中</a:t>
            </a:r>
            <a:r>
              <a:rPr lang="zh-CN" altLang="zh-CN" sz="2000" dirty="0"/>
              <a:t>也有</a:t>
            </a:r>
            <a:r>
              <a:rPr lang="zh-CN" altLang="en-US" sz="2000" dirty="0"/>
              <a:t>一些</a:t>
            </a:r>
            <a:r>
              <a:rPr lang="zh-CN" altLang="zh-CN" sz="2000" dirty="0"/>
              <a:t>公司对蚂蚁集团</a:t>
            </a:r>
            <a:r>
              <a:rPr lang="zh-CN" altLang="en-US" sz="2000" dirty="0"/>
              <a:t>进行了一些</a:t>
            </a:r>
            <a:r>
              <a:rPr lang="zh-CN" altLang="zh-CN" sz="2000" dirty="0"/>
              <a:t>讨论</a:t>
            </a:r>
            <a:endParaRPr lang="en-US" altLang="zh-CN" sz="2000" dirty="0"/>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508" y="3317740"/>
            <a:ext cx="9046446" cy="2880200"/>
          </a:xfrm>
          <a:prstGeom prst="rect">
            <a:avLst/>
          </a:prstGeom>
        </p:spPr>
      </p:pic>
    </p:spTree>
    <p:extLst>
      <p:ext uri="{BB962C8B-B14F-4D97-AF65-F5344CB8AC3E}">
        <p14:creationId xmlns:p14="http://schemas.microsoft.com/office/powerpoint/2010/main" val="260420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95275" y="177800"/>
            <a:ext cx="8024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a:p>
            <a:pPr eaLnBrk="1" hangingPunct="1">
              <a:spcBef>
                <a:spcPct val="0"/>
              </a:spcBef>
              <a:buNone/>
            </a:pP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32CA0F83-6801-44A7-8065-6FDF2221DCA7}" type="slidenum">
              <a:rPr lang="zh-CN" altLang="en-US" sz="1400" smtClean="0">
                <a:solidFill>
                  <a:srgbClr val="898989"/>
                </a:solidFill>
              </a:rPr>
              <a:pPr defTabSz="1042988">
                <a:spcBef>
                  <a:spcPct val="0"/>
                </a:spcBef>
              </a:pPr>
              <a:t>56</a:t>
            </a:fld>
            <a:endParaRPr lang="zh-CN" altLang="en-US" sz="1400">
              <a:solidFill>
                <a:srgbClr val="898989"/>
              </a:solidFill>
            </a:endParaRPr>
          </a:p>
        </p:txBody>
      </p:sp>
      <p:sp>
        <p:nvSpPr>
          <p:cNvPr id="14342" name="Rectangle 3"/>
          <p:cNvSpPr>
            <a:spLocks noChangeArrowheads="1"/>
          </p:cNvSpPr>
          <p:nvPr/>
        </p:nvSpPr>
        <p:spPr bwMode="auto">
          <a:xfrm>
            <a:off x="295276" y="987425"/>
            <a:ext cx="10899774"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41400">
              <a:defRPr sz="2100">
                <a:solidFill>
                  <a:schemeClr val="tx1"/>
                </a:solidFill>
                <a:latin typeface="Calibri" panose="020F0502020204030204" pitchFamily="34" charset="0"/>
                <a:ea typeface="宋体" panose="02010600030101010101" pitchFamily="2" charset="-122"/>
              </a:defRPr>
            </a:lvl1pPr>
            <a:lvl2pPr defTabSz="1041400">
              <a:defRPr sz="2100">
                <a:solidFill>
                  <a:schemeClr val="tx1"/>
                </a:solidFill>
                <a:latin typeface="Calibri" panose="020F0502020204030204" pitchFamily="34" charset="0"/>
                <a:ea typeface="宋体" panose="02010600030101010101" pitchFamily="2" charset="-122"/>
              </a:defRPr>
            </a:lvl2pPr>
            <a:lvl3pPr defTabSz="1041400">
              <a:defRPr sz="2100">
                <a:solidFill>
                  <a:schemeClr val="tx1"/>
                </a:solidFill>
                <a:latin typeface="Calibri" panose="020F0502020204030204" pitchFamily="34" charset="0"/>
                <a:ea typeface="宋体" panose="02010600030101010101" pitchFamily="2" charset="-122"/>
              </a:defRPr>
            </a:lvl3pPr>
            <a:lvl4pPr defTabSz="1041400">
              <a:defRPr sz="2100">
                <a:solidFill>
                  <a:schemeClr val="tx1"/>
                </a:solidFill>
                <a:latin typeface="Calibri" panose="020F0502020204030204" pitchFamily="34" charset="0"/>
                <a:ea typeface="宋体" panose="02010600030101010101" pitchFamily="2" charset="-122"/>
              </a:defRPr>
            </a:lvl4pPr>
            <a:lvl5pPr defTabSz="104140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实证模型</a:t>
            </a:r>
            <a:endParaRPr lang="en-US" altLang="zh-CN" sz="2400" b="1" dirty="0">
              <a:latin typeface="Times New Roman" panose="02020603050405020304" pitchFamily="18" charset="0"/>
              <a:ea typeface="楷体" panose="02010609060101010101" pitchFamily="49" charset="-122"/>
            </a:endParaRPr>
          </a:p>
          <a:p>
            <a:pPr>
              <a:lnSpc>
                <a:spcPct val="125000"/>
              </a:lnSpc>
              <a:spcBef>
                <a:spcPts val="0"/>
              </a:spcBef>
              <a:buFont typeface="Arial" panose="020B0604020202020204" pitchFamily="34" charset="0"/>
              <a:buChar char="•"/>
              <a:defRPr/>
            </a:pPr>
            <a:endParaRPr lang="en-US" altLang="zh-CN" sz="2000" dirty="0">
              <a:sym typeface="+mn-ea"/>
            </a:endParaRPr>
          </a:p>
          <a:p>
            <a:pPr>
              <a:lnSpc>
                <a:spcPct val="125000"/>
              </a:lnSpc>
              <a:spcBef>
                <a:spcPts val="0"/>
              </a:spcBef>
              <a:buFont typeface="Arial" panose="020B0604020202020204" pitchFamily="34" charset="0"/>
              <a:buChar char="•"/>
              <a:defRPr/>
            </a:pPr>
            <a:r>
              <a:rPr lang="zh-CN" altLang="en-US" sz="2000" dirty="0">
                <a:sym typeface="+mn-ea"/>
              </a:rPr>
              <a:t>事件研究方法：利用上市公司在蚂蚁集团中止上市事件前后某个窗口期的股票价格的变化（即累积超额收益率），来推断社交媒体联系的股价溢出效应</a:t>
            </a:r>
            <a:endParaRPr lang="en-US" altLang="zh-CN" sz="2000" dirty="0">
              <a:sym typeface="+mn-ea"/>
            </a:endParaRPr>
          </a:p>
          <a:p>
            <a:pPr>
              <a:spcBef>
                <a:spcPct val="20000"/>
              </a:spcBef>
              <a:buFont typeface="Arial" panose="020B0604020202020204" pitchFamily="34" charset="0"/>
              <a:buChar char="•"/>
            </a:pPr>
            <a:endParaRPr lang="en-US" altLang="zh-CN" sz="2000" dirty="0">
              <a:sym typeface="+mn-ea"/>
            </a:endParaRPr>
          </a:p>
          <a:p>
            <a:pPr>
              <a:spcBef>
                <a:spcPct val="20000"/>
              </a:spcBef>
              <a:buFont typeface="Arial" panose="020B0604020202020204" pitchFamily="34" charset="0"/>
              <a:buChar char="•"/>
            </a:pPr>
            <a:endParaRPr lang="en-US" altLang="zh-CN" sz="2000" dirty="0">
              <a:sym typeface="+mn-ea"/>
            </a:endParaRPr>
          </a:p>
          <a:p>
            <a:pPr>
              <a:spcBef>
                <a:spcPct val="20000"/>
              </a:spcBef>
              <a:buFont typeface="Arial" panose="020B0604020202020204" pitchFamily="34" charset="0"/>
              <a:buChar char="•"/>
            </a:pPr>
            <a:endParaRPr lang="en-US" altLang="zh-CN" sz="2000" dirty="0">
              <a:sym typeface="+mn-ea"/>
            </a:endParaRPr>
          </a:p>
          <a:p>
            <a:pPr>
              <a:lnSpc>
                <a:spcPct val="125000"/>
              </a:lnSpc>
              <a:spcBef>
                <a:spcPts val="0"/>
              </a:spcBef>
              <a:buFont typeface="Arial" panose="020B0604020202020204" pitchFamily="34" charset="0"/>
              <a:buChar char="•"/>
              <a:defRPr/>
            </a:pPr>
            <a:r>
              <a:rPr lang="en-US" altLang="zh-CN" sz="2000" dirty="0">
                <a:sym typeface="+mn-ea"/>
              </a:rPr>
              <a:t>ANTGROUP_NUM</a:t>
            </a:r>
            <a:r>
              <a:rPr lang="zh-CN" altLang="en-US" sz="2000" dirty="0">
                <a:sym typeface="+mn-ea"/>
              </a:rPr>
              <a:t>表示某公司股吧子论坛中，在蚂蚁集团被中止上市之前讨论蚂蚁集团的帖子数量。主要使用蚂蚁集团中止上市事件日</a:t>
            </a:r>
            <a:r>
              <a:rPr lang="en-US" altLang="zh-CN" sz="2000" dirty="0">
                <a:sym typeface="+mn-ea"/>
              </a:rPr>
              <a:t>[-10,-2]</a:t>
            </a:r>
            <a:r>
              <a:rPr lang="zh-CN" altLang="en-US" sz="2000" dirty="0">
                <a:sym typeface="+mn-ea"/>
              </a:rPr>
              <a:t>窗口，即马云在上海发表对金融监管的批评意见到蚂蚁集团被宣布中止上市之前。</a:t>
            </a:r>
            <a:endParaRPr lang="en-US" altLang="zh-CN" sz="2000" dirty="0">
              <a:sym typeface="+mn-ea"/>
            </a:endParaRPr>
          </a:p>
          <a:p>
            <a:pPr>
              <a:lnSpc>
                <a:spcPct val="125000"/>
              </a:lnSpc>
              <a:spcBef>
                <a:spcPts val="0"/>
              </a:spcBef>
              <a:buFont typeface="Arial" panose="020B0604020202020204" pitchFamily="34" charset="0"/>
              <a:buChar char="•"/>
              <a:defRPr/>
            </a:pPr>
            <a:endParaRPr lang="en-US" altLang="zh-CN" sz="2000" dirty="0">
              <a:sym typeface="+mn-ea"/>
            </a:endParaRPr>
          </a:p>
          <a:p>
            <a:pPr>
              <a:lnSpc>
                <a:spcPct val="125000"/>
              </a:lnSpc>
              <a:spcBef>
                <a:spcPts val="0"/>
              </a:spcBef>
              <a:buFont typeface="Arial" panose="020B0604020202020204" pitchFamily="34" charset="0"/>
              <a:buChar char="•"/>
              <a:defRPr/>
            </a:pPr>
            <a:r>
              <a:rPr lang="zh-CN" altLang="en-US" sz="2000" dirty="0">
                <a:sym typeface="+mn-ea"/>
              </a:rPr>
              <a:t>同时考虑主贴和跟帖。即对于某个帖子而言，其主贴或跟帖中包含了蚂蚁集团相关关键词，则认为这个帖子与蚂蚁集团相关，然后相关帖子数量汇总，即构成了这个公司与蚂蚁集团的社交媒体联系</a:t>
            </a:r>
            <a:endParaRPr lang="en-US" altLang="zh-CN" sz="2000" dirty="0">
              <a:sym typeface="+mn-ea"/>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956" y="2708312"/>
            <a:ext cx="5791829" cy="937498"/>
          </a:xfrm>
          <a:prstGeom prst="rect">
            <a:avLst/>
          </a:prstGeom>
        </p:spPr>
      </p:pic>
    </p:spTree>
    <p:extLst>
      <p:ext uri="{BB962C8B-B14F-4D97-AF65-F5344CB8AC3E}">
        <p14:creationId xmlns:p14="http://schemas.microsoft.com/office/powerpoint/2010/main" val="3498533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04D7D963-33E9-434F-B11E-BF940331776F}" type="slidenum">
              <a:rPr lang="zh-CN" altLang="en-US" sz="1400" smtClean="0">
                <a:solidFill>
                  <a:srgbClr val="898989"/>
                </a:solidFill>
              </a:rPr>
              <a:pPr defTabSz="1042988">
                <a:spcBef>
                  <a:spcPct val="0"/>
                </a:spcBef>
              </a:pPr>
              <a:t>57</a:t>
            </a:fld>
            <a:endParaRPr lang="zh-CN" altLang="en-US" sz="1400">
              <a:solidFill>
                <a:srgbClr val="898989"/>
              </a:solidFill>
            </a:endParaRPr>
          </a:p>
        </p:txBody>
      </p:sp>
      <p:sp>
        <p:nvSpPr>
          <p:cNvPr id="27654"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a:lnSpc>
                <a:spcPct val="170000"/>
              </a:lnSpc>
              <a:buFont typeface="Arial" panose="020B0604020202020204" pitchFamily="34" charset="0"/>
              <a:buChar char="•"/>
            </a:pPr>
            <a:endParaRPr lang="en-US" altLang="zh-CN" sz="1600" b="1"/>
          </a:p>
        </p:txBody>
      </p:sp>
      <p:sp>
        <p:nvSpPr>
          <p:cNvPr id="4" name="矩形 3"/>
          <p:cNvSpPr/>
          <p:nvPr/>
        </p:nvSpPr>
        <p:spPr>
          <a:xfrm>
            <a:off x="471542" y="1018570"/>
            <a:ext cx="10159979" cy="1382301"/>
          </a:xfrm>
          <a:prstGeom prst="rect">
            <a:avLst/>
          </a:prstGeom>
        </p:spPr>
        <p:txBody>
          <a:bodyPr wrap="square">
            <a:spAutoFit/>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基准结论</a:t>
            </a:r>
            <a:endParaRPr lang="en-US" altLang="zh-CN" sz="2400" b="1" dirty="0">
              <a:latin typeface="Times New Roman" panose="02020603050405020304" pitchFamily="18" charset="0"/>
              <a:ea typeface="楷体" panose="02010609060101010101" pitchFamily="49" charset="-122"/>
            </a:endParaRPr>
          </a:p>
          <a:p>
            <a:pPr marL="342900" indent="-342900" defTabSz="1041400">
              <a:lnSpc>
                <a:spcPct val="125000"/>
              </a:lnSpc>
              <a:spcBef>
                <a:spcPts val="0"/>
              </a:spcBef>
              <a:buFont typeface="Arial" panose="020B0604020202020204" pitchFamily="34" charset="0"/>
              <a:buChar char="•"/>
              <a:defRPr/>
            </a:pP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en-US" sz="2000" dirty="0"/>
              <a:t>当蚂蚁集团中止上市后，与蚂蚁集团存在社交媒体联系的公司的股价也受到负面冲击</a:t>
            </a:r>
            <a:endParaRPr lang="en-US" altLang="zh-CN" sz="20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668" y="2452862"/>
            <a:ext cx="5208470" cy="4036399"/>
          </a:xfrm>
          <a:prstGeom prst="rect">
            <a:avLst/>
          </a:prstGeom>
        </p:spPr>
      </p:pic>
    </p:spTree>
    <p:extLst>
      <p:ext uri="{BB962C8B-B14F-4D97-AF65-F5344CB8AC3E}">
        <p14:creationId xmlns:p14="http://schemas.microsoft.com/office/powerpoint/2010/main" val="2522840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04D7D963-33E9-434F-B11E-BF940331776F}" type="slidenum">
              <a:rPr lang="zh-CN" altLang="en-US" sz="1400" smtClean="0">
                <a:solidFill>
                  <a:srgbClr val="898989"/>
                </a:solidFill>
              </a:rPr>
              <a:pPr defTabSz="1042988">
                <a:spcBef>
                  <a:spcPct val="0"/>
                </a:spcBef>
              </a:pPr>
              <a:t>58</a:t>
            </a:fld>
            <a:endParaRPr lang="zh-CN" altLang="en-US" sz="1400">
              <a:solidFill>
                <a:srgbClr val="898989"/>
              </a:solidFill>
            </a:endParaRPr>
          </a:p>
        </p:txBody>
      </p:sp>
      <p:sp>
        <p:nvSpPr>
          <p:cNvPr id="27654"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a:lnSpc>
                <a:spcPct val="170000"/>
              </a:lnSpc>
              <a:buFont typeface="Arial" panose="020B0604020202020204" pitchFamily="34" charset="0"/>
              <a:buChar char="•"/>
            </a:pPr>
            <a:endParaRPr lang="en-US" altLang="zh-CN" sz="1600" b="1"/>
          </a:p>
        </p:txBody>
      </p:sp>
      <p:sp>
        <p:nvSpPr>
          <p:cNvPr id="4" name="矩形 3"/>
          <p:cNvSpPr/>
          <p:nvPr/>
        </p:nvSpPr>
        <p:spPr>
          <a:xfrm>
            <a:off x="471542" y="1018570"/>
            <a:ext cx="10159979" cy="576248"/>
          </a:xfrm>
          <a:prstGeom prst="rect">
            <a:avLst/>
          </a:prstGeom>
        </p:spPr>
        <p:txBody>
          <a:bodyPr wrap="square">
            <a:spAutoFit/>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将对蚂蚁集团的讨论修改为对华为公司的讨论</a:t>
            </a:r>
            <a:endParaRPr lang="en-US" altLang="zh-CN" sz="2400" b="1" dirty="0">
              <a:latin typeface="Times New Roman" panose="02020603050405020304" pitchFamily="18" charset="0"/>
              <a:ea typeface="楷体" panose="02010609060101010101" pitchFamily="49"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42" y="2322631"/>
            <a:ext cx="5639120" cy="2183659"/>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929" y="1767002"/>
            <a:ext cx="5053671" cy="4786660"/>
          </a:xfrm>
          <a:prstGeom prst="rect">
            <a:avLst/>
          </a:prstGeom>
        </p:spPr>
      </p:pic>
    </p:spTree>
    <p:extLst>
      <p:ext uri="{BB962C8B-B14F-4D97-AF65-F5344CB8AC3E}">
        <p14:creationId xmlns:p14="http://schemas.microsoft.com/office/powerpoint/2010/main" val="1798653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04D7D963-33E9-434F-B11E-BF940331776F}" type="slidenum">
              <a:rPr lang="zh-CN" altLang="en-US" sz="1400" smtClean="0">
                <a:solidFill>
                  <a:srgbClr val="898989"/>
                </a:solidFill>
              </a:rPr>
              <a:pPr defTabSz="1042988">
                <a:spcBef>
                  <a:spcPct val="0"/>
                </a:spcBef>
              </a:pPr>
              <a:t>59</a:t>
            </a:fld>
            <a:endParaRPr lang="zh-CN" altLang="en-US" sz="1400">
              <a:solidFill>
                <a:srgbClr val="898989"/>
              </a:solidFill>
            </a:endParaRPr>
          </a:p>
        </p:txBody>
      </p:sp>
      <p:sp>
        <p:nvSpPr>
          <p:cNvPr id="27654" name="Rectangle 3"/>
          <p:cNvSpPr>
            <a:spLocks noChangeArrowheads="1"/>
          </p:cNvSpPr>
          <p:nvPr/>
        </p:nvSpPr>
        <p:spPr bwMode="auto">
          <a:xfrm>
            <a:off x="295275" y="987425"/>
            <a:ext cx="11682413"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62038" indent="-342900">
              <a:defRPr sz="2100">
                <a:solidFill>
                  <a:schemeClr val="tx1"/>
                </a:solidFill>
                <a:latin typeface="Calibri" panose="020F0502020204030204" pitchFamily="34" charset="0"/>
                <a:ea typeface="宋体" panose="02010600030101010101" pitchFamily="2" charset="-122"/>
              </a:defRPr>
            </a:lvl1pPr>
            <a:lvl2pPr>
              <a:defRPr sz="2100">
                <a:solidFill>
                  <a:schemeClr val="tx1"/>
                </a:solidFill>
                <a:latin typeface="Calibri" panose="020F0502020204030204" pitchFamily="34" charset="0"/>
                <a:ea typeface="宋体" panose="02010600030101010101" pitchFamily="2" charset="-122"/>
              </a:defRPr>
            </a:lvl2pPr>
            <a:lvl3pPr>
              <a:defRPr sz="2100">
                <a:solidFill>
                  <a:schemeClr val="tx1"/>
                </a:solidFill>
                <a:latin typeface="Calibri" panose="020F0502020204030204" pitchFamily="34" charset="0"/>
                <a:ea typeface="宋体" panose="02010600030101010101" pitchFamily="2" charset="-122"/>
              </a:defRPr>
            </a:lvl3pPr>
            <a:lvl4pPr>
              <a:defRPr sz="2100">
                <a:solidFill>
                  <a:schemeClr val="tx1"/>
                </a:solidFill>
                <a:latin typeface="Calibri" panose="020F0502020204030204" pitchFamily="34" charset="0"/>
                <a:ea typeface="宋体" panose="02010600030101010101" pitchFamily="2" charset="-122"/>
              </a:defRPr>
            </a:lvl4pPr>
            <a:lvl5pPr>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defRPr sz="2100">
                <a:solidFill>
                  <a:schemeClr val="tx1"/>
                </a:solidFill>
                <a:latin typeface="Calibri" panose="020F0502020204030204" pitchFamily="34" charset="0"/>
                <a:ea typeface="宋体" panose="02010600030101010101" pitchFamily="2" charset="-122"/>
              </a:defRPr>
            </a:lvl9pPr>
          </a:lstStyle>
          <a:p>
            <a:pPr>
              <a:lnSpc>
                <a:spcPct val="170000"/>
              </a:lnSpc>
              <a:buFont typeface="Arial" panose="020B0604020202020204" pitchFamily="34" charset="0"/>
              <a:buChar char="•"/>
            </a:pPr>
            <a:endParaRPr lang="en-US" altLang="zh-CN" sz="1600" b="1"/>
          </a:p>
        </p:txBody>
      </p:sp>
      <p:sp>
        <p:nvSpPr>
          <p:cNvPr id="4" name="矩形 3"/>
          <p:cNvSpPr/>
          <p:nvPr/>
        </p:nvSpPr>
        <p:spPr>
          <a:xfrm>
            <a:off x="471542" y="1018570"/>
            <a:ext cx="10159979" cy="576248"/>
          </a:xfrm>
          <a:prstGeom prst="rect">
            <a:avLst/>
          </a:prstGeom>
        </p:spPr>
        <p:txBody>
          <a:bodyPr wrap="square">
            <a:spAutoFit/>
          </a:bodyPr>
          <a:lstStyle/>
          <a:p>
            <a:pPr marL="390525" indent="-390525">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控制常见的显性经济联系</a:t>
            </a:r>
            <a:endParaRPr lang="en-US" altLang="zh-CN" sz="2400" b="1" dirty="0">
              <a:latin typeface="Times New Roman" panose="02020603050405020304" pitchFamily="18" charset="0"/>
              <a:ea typeface="楷体" panose="02010609060101010101" pitchFamily="49" charset="-122"/>
            </a:endParaRPr>
          </a:p>
        </p:txBody>
      </p:sp>
      <p:sp>
        <p:nvSpPr>
          <p:cNvPr id="2" name="矩形 1"/>
          <p:cNvSpPr/>
          <p:nvPr/>
        </p:nvSpPr>
        <p:spPr>
          <a:xfrm>
            <a:off x="471542" y="1853274"/>
            <a:ext cx="6092825" cy="3906069"/>
          </a:xfrm>
          <a:prstGeom prst="rect">
            <a:avLst/>
          </a:prstGeom>
        </p:spPr>
        <p:txBody>
          <a:bodyPr>
            <a:spAutoFit/>
          </a:bodyPr>
          <a:lstStyle/>
          <a:p>
            <a:pPr marL="342900" indent="-342900" defTabSz="1041400">
              <a:lnSpc>
                <a:spcPct val="125000"/>
              </a:lnSpc>
              <a:spcBef>
                <a:spcPts val="0"/>
              </a:spcBef>
              <a:buFont typeface="Arial" panose="020B0604020202020204" pitchFamily="34" charset="0"/>
              <a:buChar char="•"/>
              <a:defRPr/>
            </a:pPr>
            <a:r>
              <a:rPr lang="zh-CN" altLang="zh-CN" sz="2000" dirty="0"/>
              <a:t>在模型（</a:t>
            </a:r>
            <a:r>
              <a:rPr lang="en-US" altLang="zh-CN" sz="2000" dirty="0"/>
              <a:t>1</a:t>
            </a:r>
            <a:r>
              <a:rPr lang="zh-CN" altLang="zh-CN" sz="2000" dirty="0"/>
              <a:t>）的基础上，进一步控制</a:t>
            </a:r>
            <a:r>
              <a:rPr lang="zh-CN" altLang="en-US"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同一分析师（</a:t>
            </a:r>
            <a:r>
              <a:rPr lang="en-US" altLang="zh-CN" sz="2000" dirty="0"/>
              <a:t>COMMON_ANALYST</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同一审计师（</a:t>
            </a:r>
            <a:r>
              <a:rPr lang="en-US" altLang="zh-CN" sz="2000" dirty="0"/>
              <a:t>COMMON_AUDITOR</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a:t>
            </a:r>
            <a:r>
              <a:rPr lang="en-US" altLang="zh-CN" sz="2000" dirty="0"/>
              <a:t>IPO</a:t>
            </a:r>
            <a:r>
              <a:rPr lang="zh-CN" altLang="zh-CN" sz="2000" dirty="0"/>
              <a:t>承销商（</a:t>
            </a:r>
            <a:r>
              <a:rPr lang="en-US" altLang="zh-CN" sz="2000" dirty="0"/>
              <a:t>COMMON_IPOUNDERWRITER</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同一集团（</a:t>
            </a:r>
            <a:r>
              <a:rPr lang="en-US" altLang="zh-CN" sz="2000" dirty="0"/>
              <a:t>COMMON_GROUP</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同一概念板块（</a:t>
            </a:r>
            <a:r>
              <a:rPr lang="en-US" altLang="zh-CN" sz="2000" dirty="0"/>
              <a:t>COMMON_CONCEPT</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同一省份（</a:t>
            </a:r>
            <a:r>
              <a:rPr lang="en-US" altLang="zh-CN" sz="2000" dirty="0"/>
              <a:t>COMMON_PROVINCE</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同一行业（</a:t>
            </a:r>
            <a:r>
              <a:rPr lang="en-US" altLang="zh-CN" sz="2000" dirty="0"/>
              <a:t>COMMON_INDUSTRY</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同一市场（</a:t>
            </a:r>
            <a:r>
              <a:rPr lang="en-US" altLang="zh-CN" sz="2000" dirty="0"/>
              <a:t>COMMON_MARKET</a:t>
            </a:r>
            <a:r>
              <a:rPr lang="zh-CN" altLang="zh-CN" sz="2000" dirty="0"/>
              <a:t>）</a:t>
            </a:r>
            <a:endParaRPr lang="en-US" altLang="zh-CN" sz="2000" dirty="0"/>
          </a:p>
          <a:p>
            <a:pPr marL="342900" indent="-342900" defTabSz="1041400">
              <a:lnSpc>
                <a:spcPct val="125000"/>
              </a:lnSpc>
              <a:spcBef>
                <a:spcPts val="0"/>
              </a:spcBef>
              <a:buFont typeface="Arial" panose="020B0604020202020204" pitchFamily="34" charset="0"/>
              <a:buChar char="•"/>
              <a:defRPr/>
            </a:pPr>
            <a:r>
              <a:rPr lang="zh-CN" altLang="zh-CN" sz="2000" dirty="0"/>
              <a:t>同一供应链（</a:t>
            </a:r>
            <a:r>
              <a:rPr lang="en-US" altLang="zh-CN" sz="2000" dirty="0"/>
              <a:t>COMMON_SUPPLYCHAIN</a:t>
            </a:r>
            <a:r>
              <a:rPr lang="zh-CN" altLang="zh-CN" sz="2000" dirty="0"/>
              <a:t>）</a:t>
            </a:r>
            <a:endParaRPr lang="zh-CN" altLang="en-US" sz="20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085" y="987425"/>
            <a:ext cx="3526664" cy="5648517"/>
          </a:xfrm>
          <a:prstGeom prst="rect">
            <a:avLst/>
          </a:prstGeom>
        </p:spPr>
      </p:pic>
    </p:spTree>
    <p:extLst>
      <p:ext uri="{BB962C8B-B14F-4D97-AF65-F5344CB8AC3E}">
        <p14:creationId xmlns:p14="http://schemas.microsoft.com/office/powerpoint/2010/main" val="273515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经济学代表性应用</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a:p>
        </p:txBody>
      </p:sp>
      <p:sp>
        <p:nvSpPr>
          <p:cNvPr id="2" name="矩形 1"/>
          <p:cNvSpPr>
            <a:spLocks noChangeArrowheads="1"/>
          </p:cNvSpPr>
          <p:nvPr/>
        </p:nvSpPr>
        <p:spPr bwMode="auto">
          <a:xfrm>
            <a:off x="552876" y="803351"/>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助力对照组构造</a:t>
            </a:r>
            <a:endParaRPr lang="en-US" altLang="zh-CN" sz="2400" b="1" dirty="0">
              <a:latin typeface="Times New Roman" panose="02020603050405020304" pitchFamily="18" charset="0"/>
              <a:ea typeface="楷体" panose="02010609060101010101" pitchFamily="49" charset="-122"/>
            </a:endParaRPr>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p:cNvSpPr>
            <a:spLocks noGrp="1"/>
          </p:cNvSpPr>
          <p:nvPr>
            <p:ph idx="1"/>
          </p:nvPr>
        </p:nvSpPr>
        <p:spPr>
          <a:xfrm>
            <a:off x="534670" y="1404368"/>
            <a:ext cx="10660380" cy="4833622"/>
          </a:xfrm>
        </p:spPr>
        <p:txBody>
          <a:bodyPr>
            <a:normAutofit/>
          </a:bodyPr>
          <a:lstStyle/>
          <a:p>
            <a:pPr marL="390525" lvl="1" indent="-390525">
              <a:lnSpc>
                <a:spcPct val="125000"/>
              </a:lnSpc>
              <a:spcBef>
                <a:spcPts val="0"/>
              </a:spcBef>
              <a:buSzPct val="100000"/>
              <a:buFont typeface="Arial" panose="020B0604020202020204" pitchFamily="34" charset="0"/>
              <a:buChar char="•"/>
            </a:pPr>
            <a:r>
              <a:rPr lang="en-US" altLang="zh-CN" sz="2000" dirty="0" err="1">
                <a:latin typeface="Times New Roman" panose="02020603050405020304" pitchFamily="18" charset="0"/>
                <a:cs typeface="Times New Roman" panose="02020603050405020304" pitchFamily="18" charset="0"/>
              </a:rPr>
              <a:t>Guo</a:t>
            </a:r>
            <a:r>
              <a:rPr lang="en-US" altLang="zh-CN" sz="2000" dirty="0">
                <a:latin typeface="Times New Roman" panose="02020603050405020304" pitchFamily="18" charset="0"/>
                <a:cs typeface="Times New Roman" panose="02020603050405020304" pitchFamily="18" charset="0"/>
              </a:rPr>
              <a:t> and Zhang</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）在研究襄樊市更名为襄阳市对经济增长的影响时，也使用了机器学习算法（</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Elastic net</a:t>
            </a:r>
            <a:r>
              <a:rPr lang="zh-CN" altLang="zh-CN" sz="2000" dirty="0">
                <a:latin typeface="Times New Roman" panose="02020603050405020304" pitchFamily="18" charset="0"/>
                <a:cs typeface="Times New Roman" panose="02020603050405020304" pitchFamily="18" charset="0"/>
              </a:rPr>
              <a:t>）进行控制个体的筛选，以便为襄樊市合成出一个更好的对照组</a:t>
            </a:r>
            <a:endParaRPr lang="zh-CN" altLang="en-US" sz="2000" dirty="0">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254" y="2673061"/>
            <a:ext cx="5796987" cy="3864659"/>
          </a:xfrm>
          <a:prstGeom prst="rect">
            <a:avLst/>
          </a:prstGeom>
        </p:spPr>
      </p:pic>
    </p:spTree>
    <p:extLst>
      <p:ext uri="{BB962C8B-B14F-4D97-AF65-F5344CB8AC3E}">
        <p14:creationId xmlns:p14="http://schemas.microsoft.com/office/powerpoint/2010/main" val="861100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4"/>
          <p:cNvSpPr txBox="1">
            <a:spLocks noChangeArrowheads="1"/>
          </p:cNvSpPr>
          <p:nvPr/>
        </p:nvSpPr>
        <p:spPr bwMode="auto">
          <a:xfrm>
            <a:off x="295275" y="177800"/>
            <a:ext cx="802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3600" b="1" dirty="0">
                <a:solidFill>
                  <a:srgbClr val="7C1D20"/>
                </a:solidFill>
                <a:latin typeface="Times New Roman" panose="02020603050405020304" pitchFamily="18" charset="0"/>
                <a:ea typeface="华文中宋" panose="02010600040101010101" pitchFamily="2" charset="-122"/>
              </a:rPr>
              <a:t>社交媒体联系构建</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defTabSz="1042988">
              <a:spcBef>
                <a:spcPct val="0"/>
              </a:spcBef>
            </a:pPr>
            <a:fld id="{99198CCD-4B0F-43C3-A830-1072F29C5B18}" type="slidenum">
              <a:rPr lang="zh-CN" altLang="en-US" sz="1400" smtClean="0">
                <a:solidFill>
                  <a:srgbClr val="898989"/>
                </a:solidFill>
              </a:rPr>
              <a:pPr defTabSz="1042988">
                <a:spcBef>
                  <a:spcPct val="0"/>
                </a:spcBef>
              </a:pPr>
              <a:t>60</a:t>
            </a:fld>
            <a:endParaRPr lang="zh-CN" altLang="en-US" sz="1400">
              <a:solidFill>
                <a:srgbClr val="898989"/>
              </a:solidFill>
            </a:endParaRPr>
          </a:p>
        </p:txBody>
      </p:sp>
      <p:sp>
        <p:nvSpPr>
          <p:cNvPr id="11270" name="矩形 1"/>
          <p:cNvSpPr>
            <a:spLocks noChangeArrowheads="1"/>
          </p:cNvSpPr>
          <p:nvPr/>
        </p:nvSpPr>
        <p:spPr bwMode="auto">
          <a:xfrm>
            <a:off x="550862" y="909639"/>
            <a:ext cx="10644187" cy="52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defTabSz="1041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defTabSz="10414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defTabSz="10414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14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ts val="0"/>
              </a:spcBef>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主要结论</a:t>
            </a:r>
            <a:endParaRPr lang="en-US" altLang="zh-CN" sz="2400" b="1" dirty="0">
              <a:latin typeface="Times New Roman" panose="02020603050405020304" pitchFamily="18" charset="0"/>
              <a:ea typeface="楷体" panose="02010609060101010101" pitchFamily="49" charset="-122"/>
            </a:endParaRPr>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第一，社交媒体联系既能刻画显性的经济联系，也能刻画隐性的经济联系：与蚂蚁集团有股权关系、业务合作关系的上市公司的投资者和其他利益相关者，确实通过社交媒体更多地关注了蚂蚁集团；与蚂蚁集团没有直接显性经济联系的部分公司的投资者，也对蚂蚁集团存在很多讨论</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第二，当</a:t>
            </a:r>
            <a:r>
              <a:rPr lang="zh-CN" altLang="zh-CN" sz="2000" dirty="0"/>
              <a:t>蚂蚁集团暂缓上市之后，与蚂蚁集团存在社交媒体联系的公司累计超额收益率显著为负，</a:t>
            </a:r>
            <a:r>
              <a:rPr lang="zh-CN" altLang="en-US" sz="2000" dirty="0"/>
              <a:t>即</a:t>
            </a:r>
            <a:r>
              <a:rPr lang="en-US" altLang="zh-CN" sz="2000" dirty="0"/>
              <a:t>SMC</a:t>
            </a:r>
            <a:r>
              <a:rPr lang="zh-CN" altLang="zh-CN" sz="2000" dirty="0"/>
              <a:t>产生了股价溢出效应</a:t>
            </a:r>
            <a:endParaRPr lang="en-US" altLang="zh-CN" sz="2000" dirty="0"/>
          </a:p>
          <a:p>
            <a:pPr marL="342900" indent="-342900">
              <a:lnSpc>
                <a:spcPct val="125000"/>
              </a:lnSpc>
              <a:spcBef>
                <a:spcPts val="0"/>
              </a:spcBef>
              <a:defRPr/>
            </a:pPr>
            <a:endParaRPr lang="en-US" altLang="zh-CN" sz="2000" dirty="0"/>
          </a:p>
          <a:p>
            <a:pPr marL="342900" indent="-342900">
              <a:lnSpc>
                <a:spcPct val="125000"/>
              </a:lnSpc>
              <a:spcBef>
                <a:spcPts val="0"/>
              </a:spcBef>
              <a:defRPr/>
            </a:pPr>
            <a:r>
              <a:rPr lang="zh-CN" altLang="en-US" sz="2000" dirty="0"/>
              <a:t>第三，</a:t>
            </a:r>
            <a:r>
              <a:rPr lang="zh-CN" altLang="zh-CN" sz="2000" dirty="0"/>
              <a:t>这种社交媒体联系对公司其他经济活动也产生了溢出效应，即蚂蚁集团中止上市事件发生后，与蚂蚁集团存在社交媒体联系的公司，固定资产投资减少、金融资产投资增加、分析师跟踪减少、社交媒体投资者语调为负。</a:t>
            </a:r>
            <a:endParaRPr lang="en-US" altLang="zh-CN" sz="2000" dirty="0"/>
          </a:p>
        </p:txBody>
      </p:sp>
    </p:spTree>
    <p:extLst>
      <p:ext uri="{BB962C8B-B14F-4D97-AF65-F5344CB8AC3E}">
        <p14:creationId xmlns:p14="http://schemas.microsoft.com/office/powerpoint/2010/main" val="3790021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61</a:t>
            </a:fld>
            <a:endParaRPr lang="zh-CN" altLang="en-US"/>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117" y="1757219"/>
            <a:ext cx="2736190" cy="2736190"/>
          </a:xfrm>
          <a:prstGeom prst="rect">
            <a:avLst/>
          </a:prstGeom>
        </p:spPr>
      </p:pic>
      <p:sp>
        <p:nvSpPr>
          <p:cNvPr id="9" name="内容占位符 2"/>
          <p:cNvSpPr>
            <a:spLocks noGrp="1"/>
          </p:cNvSpPr>
          <p:nvPr>
            <p:ph idx="1"/>
          </p:nvPr>
        </p:nvSpPr>
        <p:spPr>
          <a:xfrm>
            <a:off x="1771650" y="1115188"/>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实验室公众号</a:t>
            </a: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64842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solidFill>
                  <a:srgbClr val="7C1D20"/>
                </a:solidFill>
                <a:latin typeface="Times New Roman" panose="02020603050405020304" pitchFamily="18" charset="0"/>
                <a:ea typeface="华文中宋" panose="02010600040101010101" pitchFamily="2" charset="-122"/>
              </a:rPr>
              <a:t>K</a:t>
            </a:r>
            <a:r>
              <a:rPr lang="zh-CN" altLang="en-US" sz="3600" b="1" dirty="0">
                <a:solidFill>
                  <a:srgbClr val="7C1D20"/>
                </a:solidFill>
                <a:latin typeface="Times New Roman" panose="02020603050405020304" pitchFamily="18" charset="0"/>
                <a:ea typeface="华文中宋" panose="02010600040101010101" pitchFamily="2" charset="-122"/>
              </a:rPr>
              <a:t>近邻算法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a:p>
        </p:txBody>
      </p:sp>
      <p:sp>
        <p:nvSpPr>
          <p:cNvPr id="2" name="矩形 1"/>
          <p:cNvSpPr>
            <a:spLocks noChangeArrowheads="1"/>
          </p:cNvSpPr>
          <p:nvPr/>
        </p:nvSpPr>
        <p:spPr bwMode="auto">
          <a:xfrm>
            <a:off x="550863" y="987425"/>
            <a:ext cx="11029950" cy="6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7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KNN</a:t>
            </a:r>
            <a:r>
              <a:rPr lang="zh-CN" altLang="en-US" sz="2400" b="1" dirty="0">
                <a:latin typeface="Times New Roman" panose="02020603050405020304" pitchFamily="18" charset="0"/>
                <a:ea typeface="楷体" panose="02010609060101010101" pitchFamily="49" charset="-122"/>
              </a:rPr>
              <a:t>算法在经济学中的应用</a:t>
            </a:r>
            <a:endParaRPr lang="en-US" altLang="zh-CN" sz="2400" b="1" dirty="0">
              <a:latin typeface="Times New Roman" panose="02020603050405020304" pitchFamily="18" charset="0"/>
              <a:ea typeface="楷体" panose="02010609060101010101" pitchFamily="49" charset="-122"/>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26" name="对象 25"/>
                      <p:cNvPicPr/>
                      <p:nvPr/>
                    </p:nvPicPr>
                    <p:blipFill>
                      <a:blip r:embed="rId5"/>
                      <a:stretch>
                        <a:fillRect/>
                      </a:stretch>
                    </p:blipFill>
                    <p:spPr>
                      <a:xfrm>
                        <a:off x="4082668" y="2319862"/>
                        <a:ext cx="914400" cy="198438"/>
                      </a:xfrm>
                      <a:prstGeom prst="rect">
                        <a:avLst/>
                      </a:prstGeom>
                    </p:spPr>
                  </p:pic>
                </p:oleObj>
              </mc:Fallback>
            </mc:AlternateContent>
          </a:graphicData>
        </a:graphic>
      </p:graphicFrame>
      <p:sp>
        <p:nvSpPr>
          <p:cNvPr id="10" name="内容占位符 5">
            <a:extLst>
              <a:ext uri="{FF2B5EF4-FFF2-40B4-BE49-F238E27FC236}">
                <a16:creationId xmlns:a16="http://schemas.microsoft.com/office/drawing/2014/main" id="{9BA373FB-2851-4AB8-B024-70555C7B6662}"/>
              </a:ext>
            </a:extLst>
          </p:cNvPr>
          <p:cNvSpPr>
            <a:spLocks noGrp="1"/>
          </p:cNvSpPr>
          <p:nvPr>
            <p:ph idx="1"/>
          </p:nvPr>
        </p:nvSpPr>
        <p:spPr>
          <a:xfrm>
            <a:off x="609600" y="2061699"/>
            <a:ext cx="11016765" cy="5307623"/>
          </a:xfrm>
        </p:spPr>
        <p:txBody>
          <a:bodyPr>
            <a:normAutofit/>
          </a:bodyPr>
          <a:lstStyle/>
          <a:p>
            <a:pPr marL="390525" lvl="1" indent="-390525" latinLnBrk="1">
              <a:lnSpc>
                <a:spcPct val="125000"/>
              </a:lnSpc>
              <a:spcBef>
                <a:spcPts val="0"/>
              </a:spcBef>
              <a:buClr>
                <a:schemeClr val="tx1"/>
              </a:buClr>
              <a:buSzPct val="100000"/>
              <a:buFont typeface="Arial" panose="020B0604020202020204" pitchFamily="34" charset="0"/>
              <a:buChar char="•"/>
            </a:pPr>
            <a:r>
              <a:rPr lang="zh-CN" altLang="en-US" sz="2000" dirty="0"/>
              <a:t>文本情感分类，现在已经很少人使用，一般作为更高级算法的对比</a:t>
            </a:r>
          </a:p>
          <a:p>
            <a:endParaRPr lang="en-US" altLang="zh-CN" sz="2000"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p:txBody>
      </p:sp>
      <p:pic>
        <p:nvPicPr>
          <p:cNvPr id="11" name="内容占位符 4">
            <a:extLst>
              <a:ext uri="{FF2B5EF4-FFF2-40B4-BE49-F238E27FC236}">
                <a16:creationId xmlns:a16="http://schemas.microsoft.com/office/drawing/2014/main" id="{503C46A9-0A7E-4DAC-857F-04BF217D2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891" y="2611569"/>
            <a:ext cx="8267770" cy="3348970"/>
          </a:xfrm>
          <a:prstGeom prst="rect">
            <a:avLst/>
          </a:prstGeom>
        </p:spPr>
      </p:pic>
      <p:sp>
        <p:nvSpPr>
          <p:cNvPr id="7" name="文本框 6">
            <a:extLst>
              <a:ext uri="{FF2B5EF4-FFF2-40B4-BE49-F238E27FC236}">
                <a16:creationId xmlns:a16="http://schemas.microsoft.com/office/drawing/2014/main" id="{4AAA0B13-3C9B-CA19-9D7A-C3D4ABA96F04}"/>
              </a:ext>
            </a:extLst>
          </p:cNvPr>
          <p:cNvSpPr txBox="1"/>
          <p:nvPr/>
        </p:nvSpPr>
        <p:spPr>
          <a:xfrm>
            <a:off x="750743" y="6204049"/>
            <a:ext cx="10872756" cy="307777"/>
          </a:xfrm>
          <a:prstGeom prst="rect">
            <a:avLst/>
          </a:prstGeom>
          <a:noFill/>
        </p:spPr>
        <p:txBody>
          <a:bodyPr wrap="square">
            <a:spAutoFit/>
          </a:bodyPr>
          <a:lstStyle/>
          <a:p>
            <a:r>
              <a:rPr lang="zh-CN" altLang="en-US" sz="1400" dirty="0"/>
              <a:t>杨晓兰、沈翰彬、祝宇，《本地偏好、投资者情绪与股票收益率:来自网络论坛的经验证据》，《金融研究》，2016年第12期。</a:t>
            </a:r>
          </a:p>
        </p:txBody>
      </p:sp>
    </p:spTree>
    <p:extLst>
      <p:ext uri="{BB962C8B-B14F-4D97-AF65-F5344CB8AC3E}">
        <p14:creationId xmlns:p14="http://schemas.microsoft.com/office/powerpoint/2010/main" val="334860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a:p>
        </p:txBody>
      </p:sp>
      <p:sp>
        <p:nvSpPr>
          <p:cNvPr id="2" name="矩形 1"/>
          <p:cNvSpPr>
            <a:spLocks noChangeArrowheads="1"/>
          </p:cNvSpPr>
          <p:nvPr/>
        </p:nvSpPr>
        <p:spPr bwMode="auto">
          <a:xfrm>
            <a:off x="550863" y="942422"/>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CNN</a:t>
            </a:r>
            <a:r>
              <a:rPr lang="zh-CN" altLang="en-US" sz="2400" b="1" dirty="0">
                <a:latin typeface="Times New Roman" panose="02020603050405020304" pitchFamily="18" charset="0"/>
                <a:ea typeface="楷体" panose="02010609060101010101" pitchFamily="49" charset="-122"/>
              </a:rPr>
              <a:t>和</a:t>
            </a:r>
            <a:r>
              <a:rPr lang="en-US" altLang="zh-CN" sz="2400" b="1" dirty="0">
                <a:latin typeface="Times New Roman" panose="02020603050405020304" pitchFamily="18" charset="0"/>
                <a:ea typeface="楷体" panose="02010609060101010101" pitchFamily="49" charset="-122"/>
              </a:rPr>
              <a:t>RNN</a:t>
            </a:r>
            <a:r>
              <a:rPr lang="zh-CN" altLang="en-US" sz="2400" b="1" dirty="0">
                <a:latin typeface="Times New Roman" panose="02020603050405020304" pitchFamily="18" charset="0"/>
                <a:ea typeface="楷体" panose="02010609060101010101" pitchFamily="49" charset="-122"/>
              </a:rPr>
              <a:t>的应用</a:t>
            </a:r>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460" y="1758615"/>
            <a:ext cx="5791270" cy="4592612"/>
          </a:xfrm>
          <a:prstGeom prst="rect">
            <a:avLst/>
          </a:prstGeom>
        </p:spPr>
      </p:pic>
    </p:spTree>
    <p:extLst>
      <p:ext uri="{BB962C8B-B14F-4D97-AF65-F5344CB8AC3E}">
        <p14:creationId xmlns:p14="http://schemas.microsoft.com/office/powerpoint/2010/main" val="320047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循环神经网络</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a:p>
        </p:txBody>
      </p:sp>
      <p:sp>
        <p:nvSpPr>
          <p:cNvPr id="2" name="矩形 1"/>
          <p:cNvSpPr>
            <a:spLocks noChangeArrowheads="1"/>
          </p:cNvSpPr>
          <p:nvPr/>
        </p:nvSpPr>
        <p:spPr bwMode="auto">
          <a:xfrm>
            <a:off x="550863" y="942422"/>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CNN</a:t>
            </a:r>
            <a:r>
              <a:rPr lang="zh-CN" altLang="en-US" sz="2400" b="1" dirty="0">
                <a:latin typeface="Times New Roman" panose="02020603050405020304" pitchFamily="18" charset="0"/>
                <a:ea typeface="楷体" panose="02010609060101010101" pitchFamily="49" charset="-122"/>
              </a:rPr>
              <a:t>和</a:t>
            </a:r>
            <a:r>
              <a:rPr lang="en-US" altLang="zh-CN" sz="2400" b="1" dirty="0">
                <a:latin typeface="Times New Roman" panose="02020603050405020304" pitchFamily="18" charset="0"/>
                <a:ea typeface="楷体" panose="02010609060101010101" pitchFamily="49" charset="-122"/>
              </a:rPr>
              <a:t>RNN</a:t>
            </a:r>
            <a:r>
              <a:rPr lang="zh-CN" altLang="en-US" sz="2400" b="1" dirty="0">
                <a:latin typeface="Times New Roman" panose="02020603050405020304" pitchFamily="18" charset="0"/>
                <a:ea typeface="楷体" panose="02010609060101010101" pitchFamily="49" charset="-122"/>
              </a:rPr>
              <a:t>的应用</a:t>
            </a:r>
          </a:p>
        </p:txBody>
      </p:sp>
      <p:sp>
        <p:nvSpPr>
          <p:cNvPr id="15" name="文本框 14">
            <a:extLst>
              <a:ext uri="{FF2B5EF4-FFF2-40B4-BE49-F238E27FC236}">
                <a16:creationId xmlns:a16="http://schemas.microsoft.com/office/drawing/2014/main" id="{9D03B6AE-A4EA-466D-9889-ED9130B10F97}"/>
              </a:ext>
            </a:extLst>
          </p:cNvPr>
          <p:cNvSpPr txBox="1"/>
          <p:nvPr/>
        </p:nvSpPr>
        <p:spPr>
          <a:xfrm>
            <a:off x="2673505" y="3572514"/>
            <a:ext cx="5347010" cy="415498"/>
          </a:xfrm>
          <a:prstGeom prst="rect">
            <a:avLst/>
          </a:prstGeom>
          <a:noFill/>
        </p:spPr>
        <p:txBody>
          <a:bodyPr wrap="square">
            <a:spAutoFit/>
          </a:bodyPr>
          <a:lstStyle/>
          <a:p>
            <a:r>
              <a:rPr lang="zh-CN" altLang="en-US" b="0" i="0" dirty="0">
                <a:solidFill>
                  <a:srgbClr val="121212"/>
                </a:solidFill>
                <a:effectLst/>
                <a:latin typeface="-apple-system"/>
              </a:rPr>
              <a:t> </a:t>
            </a:r>
            <a:endParaRPr lang="zh-CN" altLang="en-US" dirty="0"/>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916" y="1702787"/>
            <a:ext cx="7824935" cy="4837713"/>
          </a:xfrm>
          <a:prstGeom prst="rect">
            <a:avLst/>
          </a:prstGeom>
        </p:spPr>
      </p:pic>
    </p:spTree>
    <p:extLst>
      <p:ext uri="{BB962C8B-B14F-4D97-AF65-F5344CB8AC3E}">
        <p14:creationId xmlns:p14="http://schemas.microsoft.com/office/powerpoint/2010/main" val="1193814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TotalTime>
  <Pages>0</Pages>
  <Words>4481</Words>
  <Characters>0</Characters>
  <Application>Microsoft Office PowerPoint</Application>
  <DocSecurity>0</DocSecurity>
  <PresentationFormat>自定义</PresentationFormat>
  <Lines>0</Lines>
  <Paragraphs>481</Paragraphs>
  <Slides>61</Slides>
  <Notes>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3" baseType="lpstr">
      <vt:lpstr>-apple-system</vt:lpstr>
      <vt:lpstr>楷体</vt:lpstr>
      <vt:lpstr>宋体</vt:lpstr>
      <vt:lpstr>微软雅黑</vt:lpstr>
      <vt:lpstr>Arial</vt:lpstr>
      <vt:lpstr>Calibri</vt:lpstr>
      <vt:lpstr>Cambria Math</vt:lpstr>
      <vt:lpstr>Times</vt:lpstr>
      <vt:lpstr>Times New Roman</vt:lpstr>
      <vt:lpstr>Wingdings</vt:lpstr>
      <vt:lpstr>Office 主题</vt:lpstr>
      <vt:lpstr>Equation</vt:lpstr>
      <vt:lpstr>第9讲 机器学习应用案例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Feng Guo</cp:lastModifiedBy>
  <cp:revision>521</cp:revision>
  <dcterms:created xsi:type="dcterms:W3CDTF">2016-12-19T01:38:00Z</dcterms:created>
  <dcterms:modified xsi:type="dcterms:W3CDTF">2025-04-23T01:00:11Z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