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671" r:id="rId2"/>
    <p:sldId id="826" r:id="rId3"/>
    <p:sldId id="1056" r:id="rId4"/>
    <p:sldId id="1057" r:id="rId5"/>
    <p:sldId id="1082" r:id="rId6"/>
    <p:sldId id="335" r:id="rId7"/>
    <p:sldId id="1058" r:id="rId8"/>
    <p:sldId id="1059" r:id="rId9"/>
    <p:sldId id="1061" r:id="rId10"/>
    <p:sldId id="1060" r:id="rId11"/>
    <p:sldId id="1062" r:id="rId12"/>
    <p:sldId id="1084" r:id="rId13"/>
    <p:sldId id="1064" r:id="rId14"/>
    <p:sldId id="1066" r:id="rId15"/>
    <p:sldId id="1079" r:id="rId16"/>
    <p:sldId id="1080" r:id="rId17"/>
    <p:sldId id="1081" r:id="rId18"/>
    <p:sldId id="1085" r:id="rId19"/>
    <p:sldId id="1067" r:id="rId20"/>
    <p:sldId id="1069" r:id="rId21"/>
    <p:sldId id="1068" r:id="rId22"/>
    <p:sldId id="1070" r:id="rId23"/>
    <p:sldId id="1071" r:id="rId24"/>
    <p:sldId id="1073" r:id="rId25"/>
    <p:sldId id="1072" r:id="rId26"/>
    <p:sldId id="1074" r:id="rId27"/>
    <p:sldId id="1083" r:id="rId28"/>
    <p:sldId id="1065" r:id="rId29"/>
    <p:sldId id="689" r:id="rId30"/>
    <p:sldId id="690" r:id="rId31"/>
    <p:sldId id="1075" r:id="rId32"/>
    <p:sldId id="1078" r:id="rId33"/>
    <p:sldId id="1077" r:id="rId34"/>
    <p:sldId id="1076" r:id="rId35"/>
    <p:sldId id="691" r:id="rId36"/>
    <p:sldId id="692" r:id="rId37"/>
    <p:sldId id="847" r:id="rId38"/>
  </p:sldIdLst>
  <p:sldSz cx="13442950" cy="7561263"/>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59" d="100"/>
          <a:sy n="59" d="100"/>
        </p:scale>
        <p:origin x="540" y="64"/>
      </p:cViewPr>
      <p:guideLst>
        <p:guide orient="horz" pos="2382"/>
        <p:guide pos="42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F:\.Kuaipan\Cache\78585276\edit\337521190367185001\&#30007;&#22899;&#36523;&#39640;201505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Kuaipan\Cache\78585276\edit\337521190367185001\&#30007;&#22899;&#36523;&#39640;20150517.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21271;&#22823;&#21452;&#23398;&#20301;&#35838;&#31243;\&#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女生人数（人）</c:v>
                </c:pt>
              </c:strCache>
            </c:strRef>
          </c:tx>
          <c:cat>
            <c:numRef>
              <c:f>Sheet1!$A$2:$A$32</c:f>
              <c:numCache>
                <c:formatCode>General</c:formatCode>
                <c:ptCount val="3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numCache>
            </c:numRef>
          </c:cat>
          <c:val>
            <c:numRef>
              <c:f>Sheet1!$B$2:$B$27</c:f>
              <c:numCache>
                <c:formatCode>General</c:formatCode>
                <c:ptCount val="26"/>
                <c:pt idx="0">
                  <c:v>12586</c:v>
                </c:pt>
                <c:pt idx="1">
                  <c:v>2359</c:v>
                </c:pt>
                <c:pt idx="2">
                  <c:v>7877</c:v>
                </c:pt>
                <c:pt idx="3">
                  <c:v>10998</c:v>
                </c:pt>
                <c:pt idx="4">
                  <c:v>6827</c:v>
                </c:pt>
                <c:pt idx="5">
                  <c:v>85072</c:v>
                </c:pt>
                <c:pt idx="6">
                  <c:v>51848</c:v>
                </c:pt>
                <c:pt idx="7">
                  <c:v>41216</c:v>
                </c:pt>
                <c:pt idx="8">
                  <c:v>142867</c:v>
                </c:pt>
                <c:pt idx="9">
                  <c:v>36349</c:v>
                </c:pt>
                <c:pt idx="10">
                  <c:v>540108</c:v>
                </c:pt>
                <c:pt idx="11">
                  <c:v>74115</c:v>
                </c:pt>
                <c:pt idx="12">
                  <c:v>157452</c:v>
                </c:pt>
                <c:pt idx="13">
                  <c:v>165580</c:v>
                </c:pt>
                <c:pt idx="14">
                  <c:v>98708</c:v>
                </c:pt>
                <c:pt idx="15">
                  <c:v>209216</c:v>
                </c:pt>
                <c:pt idx="16">
                  <c:v>79569</c:v>
                </c:pt>
                <c:pt idx="17">
                  <c:v>62903</c:v>
                </c:pt>
                <c:pt idx="18">
                  <c:v>113995</c:v>
                </c:pt>
                <c:pt idx="19">
                  <c:v>20630</c:v>
                </c:pt>
                <c:pt idx="20">
                  <c:v>96510</c:v>
                </c:pt>
                <c:pt idx="21">
                  <c:v>14010</c:v>
                </c:pt>
                <c:pt idx="22">
                  <c:v>23567</c:v>
                </c:pt>
                <c:pt idx="23">
                  <c:v>15239</c:v>
                </c:pt>
                <c:pt idx="24">
                  <c:v>7474</c:v>
                </c:pt>
                <c:pt idx="25">
                  <c:v>9227</c:v>
                </c:pt>
              </c:numCache>
            </c:numRef>
          </c:val>
          <c:smooth val="0"/>
          <c:extLst>
            <c:ext xmlns:c16="http://schemas.microsoft.com/office/drawing/2014/chart" uri="{C3380CC4-5D6E-409C-BE32-E72D297353CC}">
              <c16:uniqueId val="{00000000-EACC-4161-BCFF-1CE08CF74436}"/>
            </c:ext>
          </c:extLst>
        </c:ser>
        <c:dLbls>
          <c:showLegendKey val="0"/>
          <c:showVal val="0"/>
          <c:showCatName val="0"/>
          <c:showSerName val="0"/>
          <c:showPercent val="0"/>
          <c:showBubbleSize val="0"/>
        </c:dLbls>
        <c:marker val="1"/>
        <c:smooth val="0"/>
        <c:axId val="-907723232"/>
        <c:axId val="-965573968"/>
      </c:lineChart>
      <c:catAx>
        <c:axId val="-907723232"/>
        <c:scaling>
          <c:orientation val="minMax"/>
        </c:scaling>
        <c:delete val="0"/>
        <c:axPos val="b"/>
        <c:numFmt formatCode="General" sourceLinked="1"/>
        <c:majorTickMark val="out"/>
        <c:minorTickMark val="none"/>
        <c:tickLblPos val="nextTo"/>
        <c:crossAx val="-965573968"/>
        <c:crosses val="autoZero"/>
        <c:auto val="1"/>
        <c:lblAlgn val="ctr"/>
        <c:lblOffset val="100"/>
        <c:noMultiLvlLbl val="0"/>
      </c:catAx>
      <c:valAx>
        <c:axId val="-965573968"/>
        <c:scaling>
          <c:orientation val="minMax"/>
        </c:scaling>
        <c:delete val="0"/>
        <c:axPos val="l"/>
        <c:majorGridlines/>
        <c:numFmt formatCode="General" sourceLinked="1"/>
        <c:majorTickMark val="out"/>
        <c:minorTickMark val="none"/>
        <c:tickLblPos val="nextTo"/>
        <c:crossAx val="-907723232"/>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Sheet1!$C$41</c:f>
              <c:strCache>
                <c:ptCount val="1"/>
                <c:pt idx="0">
                  <c:v>男生人数（人）</c:v>
                </c:pt>
              </c:strCache>
            </c:strRef>
          </c:tx>
          <c:cat>
            <c:numRef>
              <c:f>Sheet1!$B$42:$B$67</c:f>
              <c:numCache>
                <c:formatCode>General</c:formatCode>
                <c:ptCount val="26"/>
                <c:pt idx="0">
                  <c:v>160</c:v>
                </c:pt>
                <c:pt idx="1">
                  <c:v>161</c:v>
                </c:pt>
                <c:pt idx="2">
                  <c:v>162</c:v>
                </c:pt>
                <c:pt idx="3">
                  <c:v>163</c:v>
                </c:pt>
                <c:pt idx="4">
                  <c:v>164</c:v>
                </c:pt>
                <c:pt idx="5">
                  <c:v>165</c:v>
                </c:pt>
                <c:pt idx="6">
                  <c:v>166</c:v>
                </c:pt>
                <c:pt idx="7">
                  <c:v>167</c:v>
                </c:pt>
                <c:pt idx="8">
                  <c:v>168</c:v>
                </c:pt>
                <c:pt idx="9">
                  <c:v>169</c:v>
                </c:pt>
                <c:pt idx="10">
                  <c:v>170</c:v>
                </c:pt>
                <c:pt idx="11">
                  <c:v>171</c:v>
                </c:pt>
                <c:pt idx="12">
                  <c:v>172</c:v>
                </c:pt>
                <c:pt idx="13">
                  <c:v>173</c:v>
                </c:pt>
                <c:pt idx="14">
                  <c:v>174</c:v>
                </c:pt>
                <c:pt idx="15">
                  <c:v>175</c:v>
                </c:pt>
                <c:pt idx="16">
                  <c:v>176</c:v>
                </c:pt>
                <c:pt idx="17">
                  <c:v>177</c:v>
                </c:pt>
                <c:pt idx="18">
                  <c:v>178</c:v>
                </c:pt>
                <c:pt idx="19">
                  <c:v>179</c:v>
                </c:pt>
                <c:pt idx="20">
                  <c:v>180</c:v>
                </c:pt>
                <c:pt idx="21">
                  <c:v>181</c:v>
                </c:pt>
                <c:pt idx="22">
                  <c:v>182</c:v>
                </c:pt>
                <c:pt idx="23">
                  <c:v>183</c:v>
                </c:pt>
                <c:pt idx="24">
                  <c:v>184</c:v>
                </c:pt>
                <c:pt idx="25">
                  <c:v>185</c:v>
                </c:pt>
              </c:numCache>
            </c:numRef>
          </c:cat>
          <c:val>
            <c:numRef>
              <c:f>Sheet1!$C$42:$C$67</c:f>
              <c:numCache>
                <c:formatCode>General</c:formatCode>
                <c:ptCount val="26"/>
                <c:pt idx="0">
                  <c:v>33290</c:v>
                </c:pt>
                <c:pt idx="1">
                  <c:v>9586</c:v>
                </c:pt>
                <c:pt idx="2">
                  <c:v>24045</c:v>
                </c:pt>
                <c:pt idx="3">
                  <c:v>26826</c:v>
                </c:pt>
                <c:pt idx="4">
                  <c:v>18616</c:v>
                </c:pt>
                <c:pt idx="5">
                  <c:v>128944</c:v>
                </c:pt>
                <c:pt idx="6">
                  <c:v>48358</c:v>
                </c:pt>
                <c:pt idx="7">
                  <c:v>50893</c:v>
                </c:pt>
                <c:pt idx="8">
                  <c:v>174561</c:v>
                </c:pt>
                <c:pt idx="9">
                  <c:v>42615</c:v>
                </c:pt>
                <c:pt idx="10">
                  <c:v>972047</c:v>
                </c:pt>
                <c:pt idx="11">
                  <c:v>97774</c:v>
                </c:pt>
                <c:pt idx="12">
                  <c:v>225434</c:v>
                </c:pt>
                <c:pt idx="13">
                  <c:v>210707</c:v>
                </c:pt>
                <c:pt idx="14">
                  <c:v>140976</c:v>
                </c:pt>
                <c:pt idx="15">
                  <c:v>363541</c:v>
                </c:pt>
                <c:pt idx="16">
                  <c:v>162548</c:v>
                </c:pt>
                <c:pt idx="17">
                  <c:v>101072</c:v>
                </c:pt>
                <c:pt idx="18">
                  <c:v>202110</c:v>
                </c:pt>
                <c:pt idx="19">
                  <c:v>62171</c:v>
                </c:pt>
                <c:pt idx="20">
                  <c:v>176530</c:v>
                </c:pt>
                <c:pt idx="21">
                  <c:v>51903</c:v>
                </c:pt>
                <c:pt idx="22">
                  <c:v>54242</c:v>
                </c:pt>
                <c:pt idx="23">
                  <c:v>58459</c:v>
                </c:pt>
                <c:pt idx="24">
                  <c:v>24080</c:v>
                </c:pt>
                <c:pt idx="25">
                  <c:v>38002</c:v>
                </c:pt>
              </c:numCache>
            </c:numRef>
          </c:val>
          <c:smooth val="0"/>
          <c:extLst>
            <c:ext xmlns:c16="http://schemas.microsoft.com/office/drawing/2014/chart" uri="{C3380CC4-5D6E-409C-BE32-E72D297353CC}">
              <c16:uniqueId val="{00000000-7920-401A-A45F-794492DFD6A7}"/>
            </c:ext>
          </c:extLst>
        </c:ser>
        <c:dLbls>
          <c:showLegendKey val="0"/>
          <c:showVal val="0"/>
          <c:showCatName val="0"/>
          <c:showSerName val="0"/>
          <c:showPercent val="0"/>
          <c:showBubbleSize val="0"/>
        </c:dLbls>
        <c:marker val="1"/>
        <c:smooth val="0"/>
        <c:axId val="-965572880"/>
        <c:axId val="-815412704"/>
      </c:lineChart>
      <c:catAx>
        <c:axId val="-965572880"/>
        <c:scaling>
          <c:orientation val="minMax"/>
        </c:scaling>
        <c:delete val="0"/>
        <c:axPos val="b"/>
        <c:numFmt formatCode="General" sourceLinked="1"/>
        <c:majorTickMark val="out"/>
        <c:minorTickMark val="none"/>
        <c:tickLblPos val="nextTo"/>
        <c:crossAx val="-815412704"/>
        <c:crosses val="autoZero"/>
        <c:auto val="1"/>
        <c:lblAlgn val="ctr"/>
        <c:lblOffset val="100"/>
        <c:noMultiLvlLbl val="0"/>
      </c:catAx>
      <c:valAx>
        <c:axId val="-815412704"/>
        <c:scaling>
          <c:orientation val="minMax"/>
        </c:scaling>
        <c:delete val="0"/>
        <c:axPos val="l"/>
        <c:majorGridlines/>
        <c:numFmt formatCode="General" sourceLinked="1"/>
        <c:majorTickMark val="out"/>
        <c:minorTickMark val="none"/>
        <c:tickLblPos val="nextTo"/>
        <c:crossAx val="-965572880"/>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3092738407699"/>
          <c:y val="5.0925925925925923E-2"/>
          <c:w val="0.86211351706036743"/>
          <c:h val="0.76042468649752126"/>
        </c:manualLayout>
      </c:layout>
      <c:lineChart>
        <c:grouping val="standard"/>
        <c:varyColors val="0"/>
        <c:ser>
          <c:idx val="1"/>
          <c:order val="0"/>
          <c:tx>
            <c:strRef>
              <c:f>Sheet1!$D$1</c:f>
              <c:strCache>
                <c:ptCount val="1"/>
                <c:pt idx="0">
                  <c:v>下载</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Sheet1!$B$2:$B$27</c:f>
              <c:numCache>
                <c:formatCode>General</c:formatCod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pt idx="25">
                  <c:v>33</c:v>
                </c:pt>
              </c:numCache>
            </c:numRef>
          </c:cat>
          <c:val>
            <c:numRef>
              <c:f>Sheet1!$D$2:$D$27</c:f>
              <c:numCache>
                <c:formatCode>General</c:formatCode>
                <c:ptCount val="26"/>
                <c:pt idx="0">
                  <c:v>752.80730000000005</c:v>
                </c:pt>
                <c:pt idx="1">
                  <c:v>1193.019</c:v>
                </c:pt>
                <c:pt idx="2">
                  <c:v>882.49120000000005</c:v>
                </c:pt>
                <c:pt idx="3">
                  <c:v>850.15480000000002</c:v>
                </c:pt>
                <c:pt idx="4">
                  <c:v>948.33100000000002</c:v>
                </c:pt>
                <c:pt idx="5">
                  <c:v>915.35400000000004</c:v>
                </c:pt>
                <c:pt idx="6">
                  <c:v>1097.0260000000001</c:v>
                </c:pt>
                <c:pt idx="7">
                  <c:v>1074.01</c:v>
                </c:pt>
                <c:pt idx="8">
                  <c:v>1221.1869999999999</c:v>
                </c:pt>
                <c:pt idx="9">
                  <c:v>1144.6030000000001</c:v>
                </c:pt>
                <c:pt idx="10">
                  <c:v>1069.3</c:v>
                </c:pt>
                <c:pt idx="11">
                  <c:v>1185.9680000000001</c:v>
                </c:pt>
                <c:pt idx="12">
                  <c:v>1155.6780000000001</c:v>
                </c:pt>
                <c:pt idx="13">
                  <c:v>1157.972</c:v>
                </c:pt>
                <c:pt idx="14">
                  <c:v>1201.8130000000001</c:v>
                </c:pt>
                <c:pt idx="15">
                  <c:v>1164.3430000000001</c:v>
                </c:pt>
                <c:pt idx="16">
                  <c:v>1148.7339999999999</c:v>
                </c:pt>
                <c:pt idx="17">
                  <c:v>1157.9380000000001</c:v>
                </c:pt>
                <c:pt idx="18">
                  <c:v>1271.1489999999999</c:v>
                </c:pt>
                <c:pt idx="19">
                  <c:v>1183.5999999999999</c:v>
                </c:pt>
                <c:pt idx="20">
                  <c:v>1152.3420000000001</c:v>
                </c:pt>
                <c:pt idx="21">
                  <c:v>1270.441</c:v>
                </c:pt>
                <c:pt idx="22">
                  <c:v>1194.107</c:v>
                </c:pt>
                <c:pt idx="23">
                  <c:v>1259.684</c:v>
                </c:pt>
                <c:pt idx="24">
                  <c:v>1328.5250000000001</c:v>
                </c:pt>
                <c:pt idx="25">
                  <c:v>1376.7529999999999</c:v>
                </c:pt>
              </c:numCache>
            </c:numRef>
          </c:val>
          <c:smooth val="0"/>
          <c:extLst>
            <c:ext xmlns:c16="http://schemas.microsoft.com/office/drawing/2014/chart" uri="{C3380CC4-5D6E-409C-BE32-E72D297353CC}">
              <c16:uniqueId val="{00000000-7CC5-48AA-9D4D-CBA15440DD00}"/>
            </c:ext>
          </c:extLst>
        </c:ser>
        <c:dLbls>
          <c:showLegendKey val="0"/>
          <c:showVal val="0"/>
          <c:showCatName val="0"/>
          <c:showSerName val="0"/>
          <c:showPercent val="0"/>
          <c:showBubbleSize val="0"/>
        </c:dLbls>
        <c:marker val="1"/>
        <c:smooth val="0"/>
        <c:axId val="367509375"/>
        <c:axId val="367505631"/>
      </c:lineChart>
      <c:catAx>
        <c:axId val="3675093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标题长度</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67505631"/>
        <c:crosses val="autoZero"/>
        <c:auto val="1"/>
        <c:lblAlgn val="ctr"/>
        <c:lblOffset val="100"/>
        <c:noMultiLvlLbl val="0"/>
      </c:catAx>
      <c:valAx>
        <c:axId val="367505631"/>
        <c:scaling>
          <c:orientation val="minMax"/>
          <c:min val="6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下载次数</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67509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C203A-DDBD-4F44-BDC5-2F77DAD483A6}" type="datetimeFigureOut">
              <a:rPr lang="zh-CN" altLang="en-US" smtClean="0"/>
              <a:t>2025/5/28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F1F9E-7F57-4E57-BC8F-7F8135BCA586}" type="slidenum">
              <a:rPr lang="zh-CN" altLang="en-US" smtClean="0"/>
              <a:t>‹#›</a:t>
            </a:fld>
            <a:endParaRPr lang="zh-CN" altLang="en-US"/>
          </a:p>
        </p:txBody>
      </p:sp>
    </p:spTree>
    <p:extLst>
      <p:ext uri="{BB962C8B-B14F-4D97-AF65-F5344CB8AC3E}">
        <p14:creationId xmlns:p14="http://schemas.microsoft.com/office/powerpoint/2010/main" val="21420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17727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08221" y="2348894"/>
            <a:ext cx="11426508" cy="1620771"/>
          </a:xfrm>
        </p:spPr>
        <p:txBody>
          <a:bodyPr/>
          <a:lstStyle/>
          <a:p>
            <a:r>
              <a:rPr lang="zh-CN" altLang="en-US"/>
              <a:t>单击此处编辑母版标题样式</a:t>
            </a:r>
          </a:p>
        </p:txBody>
      </p:sp>
      <p:sp>
        <p:nvSpPr>
          <p:cNvPr id="3" name="副标题 2"/>
          <p:cNvSpPr>
            <a:spLocks noGrp="1"/>
          </p:cNvSpPr>
          <p:nvPr>
            <p:ph type="subTitle" idx="1"/>
          </p:nvPr>
        </p:nvSpPr>
        <p:spPr>
          <a:xfrm>
            <a:off x="2016443" y="4284717"/>
            <a:ext cx="9410065" cy="1932323"/>
          </a:xfrm>
        </p:spPr>
        <p:txBody>
          <a:bodyPr/>
          <a:lstStyle>
            <a:lvl1pPr marL="0" indent="0" algn="ctr">
              <a:buNone/>
              <a:defRPr>
                <a:solidFill>
                  <a:schemeClr val="tx1">
                    <a:tint val="75000"/>
                  </a:schemeClr>
                </a:solidFill>
              </a:defRPr>
            </a:lvl1pPr>
            <a:lvl2pPr marL="655613" indent="0" algn="ctr">
              <a:buNone/>
              <a:defRPr>
                <a:solidFill>
                  <a:schemeClr val="tx1">
                    <a:tint val="75000"/>
                  </a:schemeClr>
                </a:solidFill>
              </a:defRPr>
            </a:lvl2pPr>
            <a:lvl3pPr marL="1311226" indent="0" algn="ctr">
              <a:buNone/>
              <a:defRPr>
                <a:solidFill>
                  <a:schemeClr val="tx1">
                    <a:tint val="75000"/>
                  </a:schemeClr>
                </a:solidFill>
              </a:defRPr>
            </a:lvl3pPr>
            <a:lvl4pPr marL="1966839" indent="0" algn="ctr">
              <a:buNone/>
              <a:defRPr>
                <a:solidFill>
                  <a:schemeClr val="tx1">
                    <a:tint val="75000"/>
                  </a:schemeClr>
                </a:solidFill>
              </a:defRPr>
            </a:lvl4pPr>
            <a:lvl5pPr marL="2622451" indent="0" algn="ctr">
              <a:buNone/>
              <a:defRPr>
                <a:solidFill>
                  <a:schemeClr val="tx1">
                    <a:tint val="75000"/>
                  </a:schemeClr>
                </a:solidFill>
              </a:defRPr>
            </a:lvl5pPr>
            <a:lvl6pPr marL="3278064" indent="0" algn="ctr">
              <a:buNone/>
              <a:defRPr>
                <a:solidFill>
                  <a:schemeClr val="tx1">
                    <a:tint val="75000"/>
                  </a:schemeClr>
                </a:solidFill>
              </a:defRPr>
            </a:lvl6pPr>
            <a:lvl7pPr marL="3933677" indent="0" algn="ctr">
              <a:buNone/>
              <a:defRPr>
                <a:solidFill>
                  <a:schemeClr val="tx1">
                    <a:tint val="75000"/>
                  </a:schemeClr>
                </a:solidFill>
              </a:defRPr>
            </a:lvl7pPr>
            <a:lvl8pPr marL="4589290" indent="0" algn="ctr">
              <a:buNone/>
              <a:defRPr>
                <a:solidFill>
                  <a:schemeClr val="tx1">
                    <a:tint val="75000"/>
                  </a:schemeClr>
                </a:solidFill>
              </a:defRPr>
            </a:lvl8pPr>
            <a:lvl9pPr marL="52449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746139" y="302802"/>
            <a:ext cx="3024664" cy="645157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72147" y="302802"/>
            <a:ext cx="8849943" cy="645157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pic>
        <p:nvPicPr>
          <p:cNvPr id="7" name="Picture 3">
            <a:extLst>
              <a:ext uri="{FF2B5EF4-FFF2-40B4-BE49-F238E27FC236}">
                <a16:creationId xmlns:a16="http://schemas.microsoft.com/office/drawing/2014/main" id="{0E614578-594D-A2D4-6A30-8CFA1E587D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014" y="1044327"/>
            <a:ext cx="11201012" cy="8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30D32896-F76F-CD05-B2A7-78E06BF192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78059" y="72022"/>
            <a:ext cx="1310599" cy="128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61900" y="4858813"/>
            <a:ext cx="11426508" cy="1501751"/>
          </a:xfrm>
        </p:spPr>
        <p:txBody>
          <a:bodyPr anchor="t"/>
          <a:lstStyle>
            <a:lvl1pPr algn="l">
              <a:defRPr sz="5783" b="1" cap="all"/>
            </a:lvl1pPr>
          </a:lstStyle>
          <a:p>
            <a:r>
              <a:rPr lang="zh-CN" altLang="en-US"/>
              <a:t>单击此处编辑母版标题样式</a:t>
            </a:r>
          </a:p>
        </p:txBody>
      </p:sp>
      <p:sp>
        <p:nvSpPr>
          <p:cNvPr id="3" name="文本占位符 2"/>
          <p:cNvSpPr>
            <a:spLocks noGrp="1"/>
          </p:cNvSpPr>
          <p:nvPr>
            <p:ph type="body" idx="1"/>
          </p:nvPr>
        </p:nvSpPr>
        <p:spPr>
          <a:xfrm>
            <a:off x="1061900" y="3204786"/>
            <a:ext cx="11426508" cy="1654026"/>
          </a:xfrm>
        </p:spPr>
        <p:txBody>
          <a:bodyPr anchor="b"/>
          <a:lstStyle>
            <a:lvl1pPr marL="0" indent="0">
              <a:buNone/>
              <a:defRPr sz="2891">
                <a:solidFill>
                  <a:schemeClr val="tx1">
                    <a:tint val="75000"/>
                  </a:schemeClr>
                </a:solidFill>
              </a:defRPr>
            </a:lvl1pPr>
            <a:lvl2pPr marL="655613" indent="0">
              <a:buNone/>
              <a:defRPr sz="2640">
                <a:solidFill>
                  <a:schemeClr val="tx1">
                    <a:tint val="75000"/>
                  </a:schemeClr>
                </a:solidFill>
              </a:defRPr>
            </a:lvl2pPr>
            <a:lvl3pPr marL="1311226" indent="0">
              <a:buNone/>
              <a:defRPr sz="2263">
                <a:solidFill>
                  <a:schemeClr val="tx1">
                    <a:tint val="75000"/>
                  </a:schemeClr>
                </a:solidFill>
              </a:defRPr>
            </a:lvl3pPr>
            <a:lvl4pPr marL="1966839" indent="0">
              <a:buNone/>
              <a:defRPr sz="2011">
                <a:solidFill>
                  <a:schemeClr val="tx1">
                    <a:tint val="75000"/>
                  </a:schemeClr>
                </a:solidFill>
              </a:defRPr>
            </a:lvl4pPr>
            <a:lvl5pPr marL="2622451" indent="0">
              <a:buNone/>
              <a:defRPr sz="2011">
                <a:solidFill>
                  <a:schemeClr val="tx1">
                    <a:tint val="75000"/>
                  </a:schemeClr>
                </a:solidFill>
              </a:defRPr>
            </a:lvl5pPr>
            <a:lvl6pPr marL="3278064" indent="0">
              <a:buNone/>
              <a:defRPr sz="2011">
                <a:solidFill>
                  <a:schemeClr val="tx1">
                    <a:tint val="75000"/>
                  </a:schemeClr>
                </a:solidFill>
              </a:defRPr>
            </a:lvl6pPr>
            <a:lvl7pPr marL="3933677" indent="0">
              <a:buNone/>
              <a:defRPr sz="2011">
                <a:solidFill>
                  <a:schemeClr val="tx1">
                    <a:tint val="75000"/>
                  </a:schemeClr>
                </a:solidFill>
              </a:defRPr>
            </a:lvl7pPr>
            <a:lvl8pPr marL="4589290" indent="0">
              <a:buNone/>
              <a:defRPr sz="2011">
                <a:solidFill>
                  <a:schemeClr val="tx1">
                    <a:tint val="75000"/>
                  </a:schemeClr>
                </a:solidFill>
              </a:defRPr>
            </a:lvl8pPr>
            <a:lvl9pPr marL="5244903" indent="0">
              <a:buNone/>
              <a:defRPr sz="2011">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72148" y="1764295"/>
            <a:ext cx="5937302" cy="4990084"/>
          </a:xfrm>
        </p:spPr>
        <p:txBody>
          <a:bodyPr/>
          <a:lstStyle>
            <a:lvl1pPr>
              <a:defRPr sz="4023"/>
            </a:lvl1pPr>
            <a:lvl2pPr>
              <a:defRPr sz="3394"/>
            </a:lvl2pPr>
            <a:lvl3pPr>
              <a:defRPr sz="2891"/>
            </a:lvl3pPr>
            <a:lvl4pPr>
              <a:defRPr sz="2640"/>
            </a:lvl4pPr>
            <a:lvl5pPr>
              <a:defRPr sz="2640"/>
            </a:lvl5pPr>
            <a:lvl6pPr>
              <a:defRPr sz="2640"/>
            </a:lvl6pPr>
            <a:lvl7pPr>
              <a:defRPr sz="2640"/>
            </a:lvl7pPr>
            <a:lvl8pPr>
              <a:defRPr sz="2640"/>
            </a:lvl8pPr>
            <a:lvl9pPr>
              <a:defRPr sz="264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833500" y="1764295"/>
            <a:ext cx="5937302" cy="4990084"/>
          </a:xfrm>
        </p:spPr>
        <p:txBody>
          <a:bodyPr/>
          <a:lstStyle>
            <a:lvl1pPr>
              <a:defRPr sz="4023"/>
            </a:lvl1pPr>
            <a:lvl2pPr>
              <a:defRPr sz="3394"/>
            </a:lvl2pPr>
            <a:lvl3pPr>
              <a:defRPr sz="2891"/>
            </a:lvl3pPr>
            <a:lvl4pPr>
              <a:defRPr sz="2640"/>
            </a:lvl4pPr>
            <a:lvl5pPr>
              <a:defRPr sz="2640"/>
            </a:lvl5pPr>
            <a:lvl6pPr>
              <a:defRPr sz="2640"/>
            </a:lvl6pPr>
            <a:lvl7pPr>
              <a:defRPr sz="2640"/>
            </a:lvl7pPr>
            <a:lvl8pPr>
              <a:defRPr sz="2640"/>
            </a:lvl8pPr>
            <a:lvl9pPr>
              <a:defRPr sz="264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72148" y="1692534"/>
            <a:ext cx="5939637" cy="705367"/>
          </a:xfrm>
        </p:spPr>
        <p:txBody>
          <a:bodyPr anchor="b"/>
          <a:lstStyle>
            <a:lvl1pPr marL="0" indent="0">
              <a:buNone/>
              <a:defRPr sz="3394" b="1"/>
            </a:lvl1pPr>
            <a:lvl2pPr marL="655613" indent="0">
              <a:buNone/>
              <a:defRPr sz="2891" b="1"/>
            </a:lvl2pPr>
            <a:lvl3pPr marL="1311226" indent="0">
              <a:buNone/>
              <a:defRPr sz="2640" b="1"/>
            </a:lvl3pPr>
            <a:lvl4pPr marL="1966839" indent="0">
              <a:buNone/>
              <a:defRPr sz="2263" b="1"/>
            </a:lvl4pPr>
            <a:lvl5pPr marL="2622451" indent="0">
              <a:buNone/>
              <a:defRPr sz="2263" b="1"/>
            </a:lvl5pPr>
            <a:lvl6pPr marL="3278064" indent="0">
              <a:buNone/>
              <a:defRPr sz="2263" b="1"/>
            </a:lvl6pPr>
            <a:lvl7pPr marL="3933677" indent="0">
              <a:buNone/>
              <a:defRPr sz="2263" b="1"/>
            </a:lvl7pPr>
            <a:lvl8pPr marL="4589290" indent="0">
              <a:buNone/>
              <a:defRPr sz="2263" b="1"/>
            </a:lvl8pPr>
            <a:lvl9pPr marL="5244903" indent="0">
              <a:buNone/>
              <a:defRPr sz="2263" b="1"/>
            </a:lvl9pPr>
          </a:lstStyle>
          <a:p>
            <a:pPr lvl="0"/>
            <a:r>
              <a:rPr lang="zh-CN" altLang="en-US"/>
              <a:t>单击此处编辑母版文本样式</a:t>
            </a:r>
          </a:p>
        </p:txBody>
      </p:sp>
      <p:sp>
        <p:nvSpPr>
          <p:cNvPr id="4" name="内容占位符 3"/>
          <p:cNvSpPr>
            <a:spLocks noGrp="1"/>
          </p:cNvSpPr>
          <p:nvPr>
            <p:ph sz="half" idx="2"/>
          </p:nvPr>
        </p:nvSpPr>
        <p:spPr>
          <a:xfrm>
            <a:off x="672148" y="2397901"/>
            <a:ext cx="5939637" cy="4356478"/>
          </a:xfrm>
        </p:spPr>
        <p:txBody>
          <a:bodyPr/>
          <a:lstStyle>
            <a:lvl1pPr>
              <a:defRPr sz="3394"/>
            </a:lvl1pPr>
            <a:lvl2pPr>
              <a:defRPr sz="2891"/>
            </a:lvl2pPr>
            <a:lvl3pPr>
              <a:defRPr sz="2640"/>
            </a:lvl3pPr>
            <a:lvl4pPr>
              <a:defRPr sz="2263"/>
            </a:lvl4pPr>
            <a:lvl5pPr>
              <a:defRPr sz="2263"/>
            </a:lvl5pPr>
            <a:lvl6pPr>
              <a:defRPr sz="2263"/>
            </a:lvl6pPr>
            <a:lvl7pPr>
              <a:defRPr sz="2263"/>
            </a:lvl7pPr>
            <a:lvl8pPr>
              <a:defRPr sz="2263"/>
            </a:lvl8pPr>
            <a:lvl9pPr>
              <a:defRPr sz="22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828833" y="1692534"/>
            <a:ext cx="5941970" cy="705367"/>
          </a:xfrm>
        </p:spPr>
        <p:txBody>
          <a:bodyPr anchor="b"/>
          <a:lstStyle>
            <a:lvl1pPr marL="0" indent="0">
              <a:buNone/>
              <a:defRPr sz="3394" b="1"/>
            </a:lvl1pPr>
            <a:lvl2pPr marL="655613" indent="0">
              <a:buNone/>
              <a:defRPr sz="2891" b="1"/>
            </a:lvl2pPr>
            <a:lvl3pPr marL="1311226" indent="0">
              <a:buNone/>
              <a:defRPr sz="2640" b="1"/>
            </a:lvl3pPr>
            <a:lvl4pPr marL="1966839" indent="0">
              <a:buNone/>
              <a:defRPr sz="2263" b="1"/>
            </a:lvl4pPr>
            <a:lvl5pPr marL="2622451" indent="0">
              <a:buNone/>
              <a:defRPr sz="2263" b="1"/>
            </a:lvl5pPr>
            <a:lvl6pPr marL="3278064" indent="0">
              <a:buNone/>
              <a:defRPr sz="2263" b="1"/>
            </a:lvl6pPr>
            <a:lvl7pPr marL="3933677" indent="0">
              <a:buNone/>
              <a:defRPr sz="2263" b="1"/>
            </a:lvl7pPr>
            <a:lvl8pPr marL="4589290" indent="0">
              <a:buNone/>
              <a:defRPr sz="2263" b="1"/>
            </a:lvl8pPr>
            <a:lvl9pPr marL="5244903" indent="0">
              <a:buNone/>
              <a:defRPr sz="2263" b="1"/>
            </a:lvl9pPr>
          </a:lstStyle>
          <a:p>
            <a:pPr lvl="0"/>
            <a:r>
              <a:rPr lang="zh-CN" altLang="en-US"/>
              <a:t>单击此处编辑母版文本样式</a:t>
            </a:r>
          </a:p>
        </p:txBody>
      </p:sp>
      <p:sp>
        <p:nvSpPr>
          <p:cNvPr id="6" name="内容占位符 5"/>
          <p:cNvSpPr>
            <a:spLocks noGrp="1"/>
          </p:cNvSpPr>
          <p:nvPr>
            <p:ph sz="quarter" idx="4"/>
          </p:nvPr>
        </p:nvSpPr>
        <p:spPr>
          <a:xfrm>
            <a:off x="6828833" y="2397901"/>
            <a:ext cx="5941970" cy="4356478"/>
          </a:xfrm>
        </p:spPr>
        <p:txBody>
          <a:bodyPr/>
          <a:lstStyle>
            <a:lvl1pPr>
              <a:defRPr sz="3394"/>
            </a:lvl1pPr>
            <a:lvl2pPr>
              <a:defRPr sz="2891"/>
            </a:lvl2pPr>
            <a:lvl3pPr>
              <a:defRPr sz="2640"/>
            </a:lvl3pPr>
            <a:lvl4pPr>
              <a:defRPr sz="2263"/>
            </a:lvl4pPr>
            <a:lvl5pPr>
              <a:defRPr sz="2263"/>
            </a:lvl5pPr>
            <a:lvl6pPr>
              <a:defRPr sz="2263"/>
            </a:lvl6pPr>
            <a:lvl7pPr>
              <a:defRPr sz="2263"/>
            </a:lvl7pPr>
            <a:lvl8pPr>
              <a:defRPr sz="2263"/>
            </a:lvl8pPr>
            <a:lvl9pPr>
              <a:defRPr sz="22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72149" y="301050"/>
            <a:ext cx="4422638" cy="1281214"/>
          </a:xfrm>
        </p:spPr>
        <p:txBody>
          <a:bodyPr anchor="b"/>
          <a:lstStyle>
            <a:lvl1pPr algn="l">
              <a:defRPr sz="2891" b="1"/>
            </a:lvl1pPr>
          </a:lstStyle>
          <a:p>
            <a:r>
              <a:rPr lang="zh-CN" altLang="en-US"/>
              <a:t>单击此处编辑母版标题样式</a:t>
            </a:r>
          </a:p>
        </p:txBody>
      </p:sp>
      <p:sp>
        <p:nvSpPr>
          <p:cNvPr id="3" name="内容占位符 2"/>
          <p:cNvSpPr>
            <a:spLocks noGrp="1"/>
          </p:cNvSpPr>
          <p:nvPr>
            <p:ph idx="1"/>
          </p:nvPr>
        </p:nvSpPr>
        <p:spPr>
          <a:xfrm>
            <a:off x="5255820" y="301051"/>
            <a:ext cx="7514983" cy="6453328"/>
          </a:xfrm>
        </p:spPr>
        <p:txBody>
          <a:bodyPr/>
          <a:lstStyle>
            <a:lvl1pPr>
              <a:defRPr sz="4651"/>
            </a:lvl1pPr>
            <a:lvl2pPr>
              <a:defRPr sz="4023"/>
            </a:lvl2pPr>
            <a:lvl3pPr>
              <a:defRPr sz="3394"/>
            </a:lvl3pPr>
            <a:lvl4pPr>
              <a:defRPr sz="2891"/>
            </a:lvl4pPr>
            <a:lvl5pPr>
              <a:defRPr sz="2891"/>
            </a:lvl5pPr>
            <a:lvl6pPr>
              <a:defRPr sz="2891"/>
            </a:lvl6pPr>
            <a:lvl7pPr>
              <a:defRPr sz="2891"/>
            </a:lvl7pPr>
            <a:lvl8pPr>
              <a:defRPr sz="2891"/>
            </a:lvl8pPr>
            <a:lvl9pPr>
              <a:defRPr sz="289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72149" y="1582265"/>
            <a:ext cx="4422638" cy="5172114"/>
          </a:xfrm>
        </p:spPr>
        <p:txBody>
          <a:bodyPr/>
          <a:lstStyle>
            <a:lvl1pPr marL="0" indent="0">
              <a:buNone/>
              <a:defRPr sz="2011"/>
            </a:lvl1pPr>
            <a:lvl2pPr marL="655613" indent="0">
              <a:buNone/>
              <a:defRPr sz="1760"/>
            </a:lvl2pPr>
            <a:lvl3pPr marL="1311226" indent="0">
              <a:buNone/>
              <a:defRPr sz="1383"/>
            </a:lvl3pPr>
            <a:lvl4pPr marL="1966839" indent="0">
              <a:buNone/>
              <a:defRPr sz="1257"/>
            </a:lvl4pPr>
            <a:lvl5pPr marL="2622451" indent="0">
              <a:buNone/>
              <a:defRPr sz="1257"/>
            </a:lvl5pPr>
            <a:lvl6pPr marL="3278064" indent="0">
              <a:buNone/>
              <a:defRPr sz="1257"/>
            </a:lvl6pPr>
            <a:lvl7pPr marL="3933677" indent="0">
              <a:buNone/>
              <a:defRPr sz="1257"/>
            </a:lvl7pPr>
            <a:lvl8pPr marL="4589290" indent="0">
              <a:buNone/>
              <a:defRPr sz="1257"/>
            </a:lvl8pPr>
            <a:lvl9pPr marL="5244903" indent="0">
              <a:buNone/>
              <a:defRPr sz="125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634912" y="5292885"/>
            <a:ext cx="8065770" cy="624855"/>
          </a:xfrm>
        </p:spPr>
        <p:txBody>
          <a:bodyPr anchor="b"/>
          <a:lstStyle>
            <a:lvl1pPr algn="l">
              <a:defRPr sz="2891" b="1"/>
            </a:lvl1pPr>
          </a:lstStyle>
          <a:p>
            <a:r>
              <a:rPr lang="zh-CN" altLang="en-US"/>
              <a:t>单击此处编辑母版标题样式</a:t>
            </a:r>
          </a:p>
        </p:txBody>
      </p:sp>
      <p:sp>
        <p:nvSpPr>
          <p:cNvPr id="3" name="图片占位符 2"/>
          <p:cNvSpPr>
            <a:spLocks noGrp="1"/>
          </p:cNvSpPr>
          <p:nvPr>
            <p:ph type="pic" idx="1"/>
          </p:nvPr>
        </p:nvSpPr>
        <p:spPr>
          <a:xfrm>
            <a:off x="2634912" y="675613"/>
            <a:ext cx="8065770" cy="4536758"/>
          </a:xfrm>
        </p:spPr>
        <p:txBody>
          <a:bodyPr/>
          <a:lstStyle>
            <a:lvl1pPr marL="0" indent="0">
              <a:buNone/>
              <a:defRPr sz="4651"/>
            </a:lvl1pPr>
            <a:lvl2pPr marL="655613" indent="0">
              <a:buNone/>
              <a:defRPr sz="4023"/>
            </a:lvl2pPr>
            <a:lvl3pPr marL="1311226" indent="0">
              <a:buNone/>
              <a:defRPr sz="3394"/>
            </a:lvl3pPr>
            <a:lvl4pPr marL="1966839" indent="0">
              <a:buNone/>
              <a:defRPr sz="2891"/>
            </a:lvl4pPr>
            <a:lvl5pPr marL="2622451" indent="0">
              <a:buNone/>
              <a:defRPr sz="2891"/>
            </a:lvl5pPr>
            <a:lvl6pPr marL="3278064" indent="0">
              <a:buNone/>
              <a:defRPr sz="2891"/>
            </a:lvl6pPr>
            <a:lvl7pPr marL="3933677" indent="0">
              <a:buNone/>
              <a:defRPr sz="2891"/>
            </a:lvl7pPr>
            <a:lvl8pPr marL="4589290" indent="0">
              <a:buNone/>
              <a:defRPr sz="2891"/>
            </a:lvl8pPr>
            <a:lvl9pPr marL="5244903" indent="0">
              <a:buNone/>
              <a:defRPr sz="2891"/>
            </a:lvl9pPr>
          </a:lstStyle>
          <a:p>
            <a:endParaRPr lang="zh-CN" altLang="en-US"/>
          </a:p>
        </p:txBody>
      </p:sp>
      <p:sp>
        <p:nvSpPr>
          <p:cNvPr id="4" name="文本占位符 3"/>
          <p:cNvSpPr>
            <a:spLocks noGrp="1"/>
          </p:cNvSpPr>
          <p:nvPr>
            <p:ph type="body" sz="half" idx="2"/>
          </p:nvPr>
        </p:nvSpPr>
        <p:spPr>
          <a:xfrm>
            <a:off x="2634912" y="5917739"/>
            <a:ext cx="8065770" cy="887398"/>
          </a:xfrm>
        </p:spPr>
        <p:txBody>
          <a:bodyPr/>
          <a:lstStyle>
            <a:lvl1pPr marL="0" indent="0">
              <a:buNone/>
              <a:defRPr sz="2011"/>
            </a:lvl1pPr>
            <a:lvl2pPr marL="655613" indent="0">
              <a:buNone/>
              <a:defRPr sz="1760"/>
            </a:lvl2pPr>
            <a:lvl3pPr marL="1311226" indent="0">
              <a:buNone/>
              <a:defRPr sz="1383"/>
            </a:lvl3pPr>
            <a:lvl4pPr marL="1966839" indent="0">
              <a:buNone/>
              <a:defRPr sz="1257"/>
            </a:lvl4pPr>
            <a:lvl5pPr marL="2622451" indent="0">
              <a:buNone/>
              <a:defRPr sz="1257"/>
            </a:lvl5pPr>
            <a:lvl6pPr marL="3278064" indent="0">
              <a:buNone/>
              <a:defRPr sz="1257"/>
            </a:lvl6pPr>
            <a:lvl7pPr marL="3933677" indent="0">
              <a:buNone/>
              <a:defRPr sz="1257"/>
            </a:lvl7pPr>
            <a:lvl8pPr marL="4589290" indent="0">
              <a:buNone/>
              <a:defRPr sz="1257"/>
            </a:lvl8pPr>
            <a:lvl9pPr marL="5244903" indent="0">
              <a:buNone/>
              <a:defRPr sz="125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2025/5/28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72148" y="302802"/>
            <a:ext cx="12098655" cy="1260211"/>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72148" y="1764295"/>
            <a:ext cx="12098655" cy="4990084"/>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72148" y="7008172"/>
            <a:ext cx="3136689" cy="402567"/>
          </a:xfrm>
          <a:prstGeom prst="rect">
            <a:avLst/>
          </a:prstGeom>
        </p:spPr>
        <p:txBody>
          <a:bodyPr vert="horz" lIns="104306" tIns="52153" rIns="104306" bIns="52153" rtlCol="0" anchor="ctr"/>
          <a:lstStyle>
            <a:lvl1pPr algn="l">
              <a:defRPr sz="1760">
                <a:solidFill>
                  <a:schemeClr val="tx1">
                    <a:tint val="75000"/>
                  </a:schemeClr>
                </a:solidFill>
              </a:defRPr>
            </a:lvl1pPr>
          </a:lstStyle>
          <a:p>
            <a:fld id="{C9CB1C42-1154-4835-8469-74CEE61A2023}" type="datetimeFigureOut">
              <a:rPr lang="zh-CN" altLang="en-US" smtClean="0"/>
              <a:pPr/>
              <a:t>2025/5/28</a:t>
            </a:fld>
            <a:endParaRPr lang="zh-CN" altLang="en-US"/>
          </a:p>
        </p:txBody>
      </p:sp>
      <p:sp>
        <p:nvSpPr>
          <p:cNvPr id="5" name="页脚占位符 4"/>
          <p:cNvSpPr>
            <a:spLocks noGrp="1"/>
          </p:cNvSpPr>
          <p:nvPr>
            <p:ph type="ftr" sz="quarter" idx="3"/>
          </p:nvPr>
        </p:nvSpPr>
        <p:spPr>
          <a:xfrm>
            <a:off x="4593009" y="7008172"/>
            <a:ext cx="4256934" cy="402567"/>
          </a:xfrm>
          <a:prstGeom prst="rect">
            <a:avLst/>
          </a:prstGeom>
        </p:spPr>
        <p:txBody>
          <a:bodyPr vert="horz" lIns="104306" tIns="52153" rIns="104306" bIns="52153" rtlCol="0" anchor="ctr"/>
          <a:lstStyle>
            <a:lvl1pPr algn="ctr">
              <a:defRPr sz="176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634114" y="7008172"/>
            <a:ext cx="3136689" cy="402567"/>
          </a:xfrm>
          <a:prstGeom prst="rect">
            <a:avLst/>
          </a:prstGeom>
        </p:spPr>
        <p:txBody>
          <a:bodyPr vert="horz" lIns="104306" tIns="52153" rIns="104306" bIns="52153" rtlCol="0" anchor="ctr"/>
          <a:lstStyle>
            <a:lvl1pPr algn="r">
              <a:defRPr sz="176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11226" rtl="0" eaLnBrk="1" latinLnBrk="0" hangingPunct="1">
        <a:spcBef>
          <a:spcPct val="0"/>
        </a:spcBef>
        <a:buNone/>
        <a:defRPr sz="6286" kern="1200">
          <a:solidFill>
            <a:schemeClr val="tx1"/>
          </a:solidFill>
          <a:latin typeface="+mj-lt"/>
          <a:ea typeface="+mj-ea"/>
          <a:cs typeface="+mj-cs"/>
        </a:defRPr>
      </a:lvl1pPr>
    </p:titleStyle>
    <p:bodyStyle>
      <a:lvl1pPr marL="491710" indent="-491710" algn="l" defTabSz="1311226" rtl="0" eaLnBrk="1" latinLnBrk="0" hangingPunct="1">
        <a:spcBef>
          <a:spcPct val="20000"/>
        </a:spcBef>
        <a:buFont typeface="Arial" pitchFamily="34" charset="0"/>
        <a:buChar char="•"/>
        <a:defRPr sz="4651" kern="1200">
          <a:solidFill>
            <a:schemeClr val="tx1"/>
          </a:solidFill>
          <a:latin typeface="+mn-lt"/>
          <a:ea typeface="+mn-ea"/>
          <a:cs typeface="+mn-cs"/>
        </a:defRPr>
      </a:lvl1pPr>
      <a:lvl2pPr marL="1065371" indent="-409758" algn="l" defTabSz="1311226" rtl="0" eaLnBrk="1" latinLnBrk="0" hangingPunct="1">
        <a:spcBef>
          <a:spcPct val="20000"/>
        </a:spcBef>
        <a:buFont typeface="Arial" pitchFamily="34" charset="0"/>
        <a:buChar char="–"/>
        <a:defRPr sz="4023" kern="1200">
          <a:solidFill>
            <a:schemeClr val="tx1"/>
          </a:solidFill>
          <a:latin typeface="+mn-lt"/>
          <a:ea typeface="+mn-ea"/>
          <a:cs typeface="+mn-cs"/>
        </a:defRPr>
      </a:lvl2pPr>
      <a:lvl3pPr marL="1639032" indent="-327806" algn="l" defTabSz="1311226" rtl="0" eaLnBrk="1" latinLnBrk="0" hangingPunct="1">
        <a:spcBef>
          <a:spcPct val="20000"/>
        </a:spcBef>
        <a:buFont typeface="Arial" pitchFamily="34" charset="0"/>
        <a:buChar char="•"/>
        <a:defRPr sz="3394" kern="1200">
          <a:solidFill>
            <a:schemeClr val="tx1"/>
          </a:solidFill>
          <a:latin typeface="+mn-lt"/>
          <a:ea typeface="+mn-ea"/>
          <a:cs typeface="+mn-cs"/>
        </a:defRPr>
      </a:lvl3pPr>
      <a:lvl4pPr marL="2294645"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4pPr>
      <a:lvl5pPr marL="2950258"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5pPr>
      <a:lvl6pPr marL="3605871"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6pPr>
      <a:lvl7pPr marL="4261484"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7pPr>
      <a:lvl8pPr marL="4917096"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8pPr>
      <a:lvl9pPr marL="5572709" indent="-327806" algn="l" defTabSz="1311226" rtl="0" eaLnBrk="1" latinLnBrk="0" hangingPunct="1">
        <a:spcBef>
          <a:spcPct val="20000"/>
        </a:spcBef>
        <a:buFont typeface="Arial" pitchFamily="34" charset="0"/>
        <a:buChar char="•"/>
        <a:defRPr sz="2891" kern="1200">
          <a:solidFill>
            <a:schemeClr val="tx1"/>
          </a:solidFill>
          <a:latin typeface="+mn-lt"/>
          <a:ea typeface="+mn-ea"/>
          <a:cs typeface="+mn-cs"/>
        </a:defRPr>
      </a:lvl9pPr>
    </p:bodyStyle>
    <p:otherStyle>
      <a:defPPr>
        <a:defRPr lang="zh-CN"/>
      </a:defPPr>
      <a:lvl1pPr marL="0" algn="l" defTabSz="1311226" rtl="0" eaLnBrk="1" latinLnBrk="0" hangingPunct="1">
        <a:defRPr sz="2640" kern="1200">
          <a:solidFill>
            <a:schemeClr val="tx1"/>
          </a:solidFill>
          <a:latin typeface="+mn-lt"/>
          <a:ea typeface="+mn-ea"/>
          <a:cs typeface="+mn-cs"/>
        </a:defRPr>
      </a:lvl1pPr>
      <a:lvl2pPr marL="655613" algn="l" defTabSz="1311226" rtl="0" eaLnBrk="1" latinLnBrk="0" hangingPunct="1">
        <a:defRPr sz="2640" kern="1200">
          <a:solidFill>
            <a:schemeClr val="tx1"/>
          </a:solidFill>
          <a:latin typeface="+mn-lt"/>
          <a:ea typeface="+mn-ea"/>
          <a:cs typeface="+mn-cs"/>
        </a:defRPr>
      </a:lvl2pPr>
      <a:lvl3pPr marL="1311226" algn="l" defTabSz="1311226" rtl="0" eaLnBrk="1" latinLnBrk="0" hangingPunct="1">
        <a:defRPr sz="2640" kern="1200">
          <a:solidFill>
            <a:schemeClr val="tx1"/>
          </a:solidFill>
          <a:latin typeface="+mn-lt"/>
          <a:ea typeface="+mn-ea"/>
          <a:cs typeface="+mn-cs"/>
        </a:defRPr>
      </a:lvl3pPr>
      <a:lvl4pPr marL="1966839" algn="l" defTabSz="1311226" rtl="0" eaLnBrk="1" latinLnBrk="0" hangingPunct="1">
        <a:defRPr sz="2640" kern="1200">
          <a:solidFill>
            <a:schemeClr val="tx1"/>
          </a:solidFill>
          <a:latin typeface="+mn-lt"/>
          <a:ea typeface="+mn-ea"/>
          <a:cs typeface="+mn-cs"/>
        </a:defRPr>
      </a:lvl4pPr>
      <a:lvl5pPr marL="2622451" algn="l" defTabSz="1311226" rtl="0" eaLnBrk="1" latinLnBrk="0" hangingPunct="1">
        <a:defRPr sz="2640" kern="1200">
          <a:solidFill>
            <a:schemeClr val="tx1"/>
          </a:solidFill>
          <a:latin typeface="+mn-lt"/>
          <a:ea typeface="+mn-ea"/>
          <a:cs typeface="+mn-cs"/>
        </a:defRPr>
      </a:lvl5pPr>
      <a:lvl6pPr marL="3278064" algn="l" defTabSz="1311226" rtl="0" eaLnBrk="1" latinLnBrk="0" hangingPunct="1">
        <a:defRPr sz="2640" kern="1200">
          <a:solidFill>
            <a:schemeClr val="tx1"/>
          </a:solidFill>
          <a:latin typeface="+mn-lt"/>
          <a:ea typeface="+mn-ea"/>
          <a:cs typeface="+mn-cs"/>
        </a:defRPr>
      </a:lvl6pPr>
      <a:lvl7pPr marL="3933677" algn="l" defTabSz="1311226" rtl="0" eaLnBrk="1" latinLnBrk="0" hangingPunct="1">
        <a:defRPr sz="2640" kern="1200">
          <a:solidFill>
            <a:schemeClr val="tx1"/>
          </a:solidFill>
          <a:latin typeface="+mn-lt"/>
          <a:ea typeface="+mn-ea"/>
          <a:cs typeface="+mn-cs"/>
        </a:defRPr>
      </a:lvl7pPr>
      <a:lvl8pPr marL="4589290" algn="l" defTabSz="1311226" rtl="0" eaLnBrk="1" latinLnBrk="0" hangingPunct="1">
        <a:defRPr sz="2640" kern="1200">
          <a:solidFill>
            <a:schemeClr val="tx1"/>
          </a:solidFill>
          <a:latin typeface="+mn-lt"/>
          <a:ea typeface="+mn-ea"/>
          <a:cs typeface="+mn-cs"/>
        </a:defRPr>
      </a:lvl8pPr>
      <a:lvl9pPr marL="5244903" algn="l" defTabSz="1311226"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searchgate.net/journal/Journal-of-Economic-Behavior-Organization-0167-268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deas.repec.org/p/nbr/nberwo/24749.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8" y="0"/>
            <a:ext cx="13440884" cy="756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1005866" y="3855727"/>
            <a:ext cx="11432978" cy="322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528" b="1" dirty="0">
                <a:latin typeface="楷体" panose="02010609060101010101" pitchFamily="49" charset="-122"/>
                <a:ea typeface="楷体" panose="02010609060101010101" pitchFamily="49" charset="-122"/>
              </a:rPr>
              <a:t>郭峰</a:t>
            </a:r>
            <a:endParaRPr lang="en-US" altLang="zh-CN" sz="3528" b="1" dirty="0">
              <a:latin typeface="楷体" panose="02010609060101010101" pitchFamily="49" charset="-122"/>
              <a:ea typeface="楷体" panose="02010609060101010101" pitchFamily="49" charset="-122"/>
            </a:endParaRPr>
          </a:p>
          <a:p>
            <a:pPr algn="ctr" eaLnBrk="1" hangingPunct="1">
              <a:lnSpc>
                <a:spcPct val="150000"/>
              </a:lnSpc>
            </a:pPr>
            <a:r>
              <a:rPr lang="zh-CN" altLang="en-US" sz="2315" dirty="0">
                <a:latin typeface="楷体" panose="02010609060101010101" pitchFamily="49" charset="-122"/>
                <a:ea typeface="楷体" panose="02010609060101010101" pitchFamily="49" charset="-122"/>
              </a:rPr>
              <a:t>上海财经大学公共经济与管理学院</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pPr>
            <a:r>
              <a:rPr lang="zh-CN" altLang="en-US" sz="2315" dirty="0">
                <a:latin typeface="楷体" panose="02010609060101010101" pitchFamily="49" charset="-122"/>
                <a:ea typeface="楷体" panose="02010609060101010101" pitchFamily="49" charset="-122"/>
              </a:rPr>
              <a:t>上海财经大学数实融合与智能决策交叉实验室</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pPr>
            <a:r>
              <a:rPr lang="en-US" altLang="zh-CN" sz="2315" dirty="0">
                <a:latin typeface="楷体" panose="02010609060101010101" pitchFamily="49" charset="-122"/>
                <a:ea typeface="楷体" panose="02010609060101010101" pitchFamily="49" charset="-122"/>
              </a:rPr>
              <a:t>2025</a:t>
            </a:r>
            <a:r>
              <a:rPr lang="zh-CN" altLang="en-US" sz="2315" dirty="0">
                <a:latin typeface="楷体" panose="02010609060101010101" pitchFamily="49" charset="-122"/>
                <a:ea typeface="楷体" panose="02010609060101010101" pitchFamily="49" charset="-122"/>
              </a:rPr>
              <a:t>年</a:t>
            </a:r>
            <a:r>
              <a:rPr lang="en-US" altLang="zh-CN" sz="2315" dirty="0">
                <a:latin typeface="楷体" panose="02010609060101010101" pitchFamily="49" charset="-122"/>
                <a:ea typeface="楷体" panose="02010609060101010101" pitchFamily="49" charset="-122"/>
              </a:rPr>
              <a:t>5</a:t>
            </a:r>
            <a:r>
              <a:rPr lang="zh-CN" altLang="en-US" sz="2315" dirty="0">
                <a:latin typeface="楷体" panose="02010609060101010101" pitchFamily="49" charset="-122"/>
                <a:ea typeface="楷体" panose="02010609060101010101" pitchFamily="49" charset="-122"/>
              </a:rPr>
              <a:t>月</a:t>
            </a:r>
            <a:endParaRPr lang="en-US" altLang="zh-CN" sz="2315" dirty="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528"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314" y="425663"/>
            <a:ext cx="1943133" cy="18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331" y="362645"/>
            <a:ext cx="3231554" cy="6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标题 1"/>
          <p:cNvSpPr>
            <a:spLocks noGrp="1" noChangeArrowheads="1"/>
          </p:cNvSpPr>
          <p:nvPr>
            <p:ph type="ctrTitle"/>
          </p:nvPr>
        </p:nvSpPr>
        <p:spPr>
          <a:xfrm>
            <a:off x="845765" y="1933774"/>
            <a:ext cx="11425975" cy="1988649"/>
          </a:xfrm>
        </p:spPr>
        <p:txBody>
          <a:bodyPr/>
          <a:lstStyle/>
          <a:p>
            <a:pPr eaLnBrk="1" hangingPunct="1">
              <a:lnSpc>
                <a:spcPct val="150000"/>
              </a:lnSpc>
            </a:pPr>
            <a:r>
              <a:rPr lang="zh-CN" altLang="en-US" sz="3600" b="1" dirty="0">
                <a:solidFill>
                  <a:srgbClr val="7C1D20"/>
                </a:solidFill>
                <a:latin typeface="楷体" panose="02010609060101010101" pitchFamily="49" charset="-122"/>
                <a:ea typeface="楷体" panose="02010609060101010101" pitchFamily="49" charset="-122"/>
              </a:rPr>
              <a:t>第</a:t>
            </a:r>
            <a:r>
              <a:rPr lang="en-US" altLang="zh-CN" sz="3600" b="1" dirty="0">
                <a:solidFill>
                  <a:srgbClr val="7C1D20"/>
                </a:solidFill>
                <a:latin typeface="楷体" panose="02010609060101010101" pitchFamily="49" charset="-122"/>
                <a:ea typeface="楷体" panose="02010609060101010101" pitchFamily="49" charset="-122"/>
              </a:rPr>
              <a:t>14</a:t>
            </a:r>
            <a:r>
              <a:rPr lang="zh-CN" altLang="en-US" sz="3600" b="1" dirty="0">
                <a:solidFill>
                  <a:srgbClr val="7C1D20"/>
                </a:solidFill>
                <a:latin typeface="楷体" panose="02010609060101010101" pitchFamily="49" charset="-122"/>
                <a:ea typeface="楷体" panose="02010609060101010101" pitchFamily="49" charset="-122"/>
              </a:rPr>
              <a:t>讲  数字陷阱与数字鸿沟</a:t>
            </a:r>
            <a:br>
              <a:rPr lang="en-US" altLang="zh-CN" sz="3600" b="1" dirty="0"/>
            </a:br>
            <a:endParaRPr lang="zh-CN" altLang="en-US" sz="2800" b="1" dirty="0">
              <a:solidFill>
                <a:srgbClr val="7C1D20"/>
              </a:solidFill>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94202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CACC7A-4785-40BF-A869-AFFD6A04BCF2}"/>
              </a:ext>
            </a:extLst>
          </p:cNvPr>
          <p:cNvSpPr>
            <a:spLocks noGrp="1"/>
          </p:cNvSpPr>
          <p:nvPr>
            <p:ph type="title"/>
          </p:nvPr>
        </p:nvSpPr>
        <p:spPr>
          <a:xfrm>
            <a:off x="600795" y="108223"/>
            <a:ext cx="9624060"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马蜂窝被捅</a:t>
            </a:r>
          </a:p>
        </p:txBody>
      </p:sp>
      <p:sp>
        <p:nvSpPr>
          <p:cNvPr id="3" name="内容占位符 2">
            <a:extLst>
              <a:ext uri="{FF2B5EF4-FFF2-40B4-BE49-F238E27FC236}">
                <a16:creationId xmlns:a16="http://schemas.microsoft.com/office/drawing/2014/main" id="{94AE780B-D58A-4756-9364-8CD4F72B48F8}"/>
              </a:ext>
            </a:extLst>
          </p:cNvPr>
          <p:cNvSpPr>
            <a:spLocks noGrp="1"/>
          </p:cNvSpPr>
          <p:nvPr>
            <p:ph idx="1"/>
          </p:nvPr>
        </p:nvSpPr>
        <p:spPr>
          <a:xfrm>
            <a:off x="672803" y="1188343"/>
            <a:ext cx="9624060" cy="4990084"/>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endParaRPr lang="en-US" altLang="zh-CN" sz="2400" b="1" dirty="0">
              <a:latin typeface="Times New Roman" panose="02020603050405020304" pitchFamily="18" charset="0"/>
              <a:ea typeface="楷体" panose="02010609060101010101" pitchFamily="49" charset="-122"/>
            </a:endParaRPr>
          </a:p>
          <a:p>
            <a:pPr fontAlgn="base">
              <a:lnSpc>
                <a:spcPct val="150000"/>
              </a:lnSpc>
              <a:spcAft>
                <a:spcPct val="0"/>
              </a:spcAft>
              <a:buSzPct val="100000"/>
            </a:pPr>
            <a:r>
              <a:rPr lang="zh-CN" altLang="en-US" sz="2000" dirty="0"/>
              <a:t>马蜂窝“数据造假”事件：工作时间发帖多，其他时间发帖少</a:t>
            </a:r>
          </a:p>
        </p:txBody>
      </p:sp>
      <p:pic>
        <p:nvPicPr>
          <p:cNvPr id="4" name="图片 3">
            <a:extLst>
              <a:ext uri="{FF2B5EF4-FFF2-40B4-BE49-F238E27FC236}">
                <a16:creationId xmlns:a16="http://schemas.microsoft.com/office/drawing/2014/main" id="{9D2F184D-7626-41A9-B08C-39F79A912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035" y="2443239"/>
            <a:ext cx="6696744" cy="4779922"/>
          </a:xfrm>
          <a:prstGeom prst="rect">
            <a:avLst/>
          </a:prstGeom>
        </p:spPr>
      </p:pic>
      <p:sp>
        <p:nvSpPr>
          <p:cNvPr id="5" name="文本框 4">
            <a:extLst>
              <a:ext uri="{FF2B5EF4-FFF2-40B4-BE49-F238E27FC236}">
                <a16:creationId xmlns:a16="http://schemas.microsoft.com/office/drawing/2014/main" id="{4E84C00F-0556-0DAF-DBCE-0928EE8E2204}"/>
              </a:ext>
            </a:extLst>
          </p:cNvPr>
          <p:cNvSpPr txBox="1"/>
          <p:nvPr/>
        </p:nvSpPr>
        <p:spPr>
          <a:xfrm>
            <a:off x="658136" y="1046591"/>
            <a:ext cx="6721928" cy="576248"/>
          </a:xfrm>
          <a:prstGeom prst="rect">
            <a:avLst/>
          </a:prstGeom>
          <a:noFill/>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网络留痕数据识别的造假</a:t>
            </a:r>
            <a:endParaRPr lang="en-US" altLang="zh-CN" sz="2400" b="1"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376703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48DBA4-CF5B-4181-A370-FEC7DE08C200}"/>
              </a:ext>
            </a:extLst>
          </p:cNvPr>
          <p:cNvSpPr>
            <a:spLocks noGrp="1"/>
          </p:cNvSpPr>
          <p:nvPr>
            <p:ph type="title"/>
          </p:nvPr>
        </p:nvSpPr>
        <p:spPr>
          <a:xfrm>
            <a:off x="672147" y="176778"/>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大数据金融监管</a:t>
            </a:r>
          </a:p>
        </p:txBody>
      </p:sp>
      <p:sp>
        <p:nvSpPr>
          <p:cNvPr id="3" name="内容占位符 2">
            <a:extLst>
              <a:ext uri="{FF2B5EF4-FFF2-40B4-BE49-F238E27FC236}">
                <a16:creationId xmlns:a16="http://schemas.microsoft.com/office/drawing/2014/main" id="{F40A08D8-94CD-4861-9FA5-E7512EF69D59}"/>
              </a:ext>
            </a:extLst>
          </p:cNvPr>
          <p:cNvSpPr>
            <a:spLocks noGrp="1"/>
          </p:cNvSpPr>
          <p:nvPr>
            <p:ph idx="1"/>
          </p:nvPr>
        </p:nvSpPr>
        <p:spPr>
          <a:xfrm>
            <a:off x="654756" y="1285589"/>
            <a:ext cx="11251295" cy="5087330"/>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扇贝跑路事件</a:t>
            </a:r>
            <a:endParaRPr lang="en-US" altLang="zh-CN" sz="2400" b="1" dirty="0">
              <a:latin typeface="Times New Roman" panose="02020603050405020304" pitchFamily="18" charset="0"/>
              <a:ea typeface="楷体" panose="02010609060101010101" pitchFamily="49" charset="-122"/>
            </a:endParaRPr>
          </a:p>
          <a:p>
            <a:endParaRPr lang="en-US" altLang="zh-CN" sz="2000" dirty="0"/>
          </a:p>
          <a:p>
            <a:r>
              <a:rPr lang="zh-CN" altLang="en-US" sz="2000" dirty="0"/>
              <a:t>据披露，证监会借助卫星定位数据，对公司</a:t>
            </a:r>
            <a:r>
              <a:rPr lang="en-US" altLang="zh-CN" sz="2000" dirty="0"/>
              <a:t>27</a:t>
            </a:r>
            <a:r>
              <a:rPr lang="zh-CN" altLang="en-US" sz="2000" dirty="0"/>
              <a:t>条采捕船只数百余万条海上航行定位数据进行分析，</a:t>
            </a:r>
            <a:endParaRPr lang="en-US" altLang="zh-CN" sz="2000" dirty="0"/>
          </a:p>
          <a:p>
            <a:endParaRPr lang="en-US" altLang="zh-CN" sz="2000" dirty="0"/>
          </a:p>
          <a:p>
            <a:r>
              <a:rPr lang="zh-CN" altLang="en-US" sz="2000" dirty="0"/>
              <a:t>委托两家第三方专业机构运用计算机技术还原了采捕船只的真实航行轨迹，复原了公司最近两年真实的采捕海域，进而确定实际采捕面积，并据此认定獐子岛公司成本、营业外支出、利润等存在虚假。</a:t>
            </a:r>
          </a:p>
        </p:txBody>
      </p:sp>
    </p:spTree>
    <p:extLst>
      <p:ext uri="{BB962C8B-B14F-4D97-AF65-F5344CB8AC3E}">
        <p14:creationId xmlns:p14="http://schemas.microsoft.com/office/powerpoint/2010/main" val="239398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ADEFA-E494-0E6A-3667-8C574ECCAD3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3DB4D39-0AB2-F9CB-F0AB-3C33E851C1FB}"/>
              </a:ext>
            </a:extLst>
          </p:cNvPr>
          <p:cNvSpPr>
            <a:spLocks noGrp="1"/>
          </p:cNvSpPr>
          <p:nvPr>
            <p:ph type="title"/>
          </p:nvPr>
        </p:nvSpPr>
        <p:spPr>
          <a:xfrm>
            <a:off x="64662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头脑风暴</a:t>
            </a:r>
          </a:p>
        </p:txBody>
      </p:sp>
      <p:sp>
        <p:nvSpPr>
          <p:cNvPr id="3" name="内容占位符 2">
            <a:extLst>
              <a:ext uri="{FF2B5EF4-FFF2-40B4-BE49-F238E27FC236}">
                <a16:creationId xmlns:a16="http://schemas.microsoft.com/office/drawing/2014/main" id="{BB7BD5D0-B4F2-7AA1-BB51-3E82BD904344}"/>
              </a:ext>
            </a:extLst>
          </p:cNvPr>
          <p:cNvSpPr>
            <a:spLocks noGrp="1"/>
          </p:cNvSpPr>
          <p:nvPr>
            <p:ph idx="1"/>
          </p:nvPr>
        </p:nvSpPr>
        <p:spPr>
          <a:xfrm>
            <a:off x="654756" y="1285589"/>
            <a:ext cx="11251295" cy="5087330"/>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其他利用大数据思维可以识别的数据造假场景</a:t>
            </a:r>
            <a:endParaRPr lang="en-US" altLang="zh-CN" sz="2400" b="1" dirty="0">
              <a:latin typeface="Times New Roman" panose="02020603050405020304" pitchFamily="18" charset="0"/>
              <a:ea typeface="楷体" panose="02010609060101010101" pitchFamily="49" charset="-122"/>
            </a:endParaRPr>
          </a:p>
          <a:p>
            <a:pPr marL="390525" indent="-390525" defTabSz="1042988" eaLnBrk="0" fontAlgn="base" hangingPunct="0">
              <a:lnSpc>
                <a:spcPct val="150000"/>
              </a:lnSpc>
              <a:spcAft>
                <a:spcPct val="0"/>
              </a:spcAft>
              <a:buSzPct val="100000"/>
              <a:buFont typeface="Wingdings" panose="05000000000000000000" pitchFamily="2" charset="2"/>
              <a:buChar char="Ø"/>
            </a:pPr>
            <a:endParaRPr lang="en-US" altLang="zh-CN" sz="2400" b="1" dirty="0">
              <a:latin typeface="Times New Roman" panose="02020603050405020304" pitchFamily="18" charset="0"/>
              <a:ea typeface="楷体" panose="02010609060101010101" pitchFamily="49" charset="-122"/>
            </a:endParaRPr>
          </a:p>
          <a:p>
            <a:pPr fontAlgn="base">
              <a:lnSpc>
                <a:spcPct val="150000"/>
              </a:lnSpc>
              <a:spcAft>
                <a:spcPct val="0"/>
              </a:spcAft>
              <a:buSzPct val="100000"/>
            </a:pPr>
            <a:r>
              <a:rPr lang="zh-CN" altLang="en-US" sz="2000" dirty="0"/>
              <a:t>回归分析的显著性</a:t>
            </a:r>
            <a:endParaRPr lang="en-US" altLang="zh-CN" sz="2000" dirty="0"/>
          </a:p>
          <a:p>
            <a:pPr fontAlgn="base">
              <a:lnSpc>
                <a:spcPct val="150000"/>
              </a:lnSpc>
              <a:spcAft>
                <a:spcPct val="0"/>
              </a:spcAft>
              <a:buSzPct val="100000"/>
            </a:pPr>
            <a:endParaRPr lang="en-US" altLang="zh-CN" sz="2000" dirty="0"/>
          </a:p>
          <a:p>
            <a:pPr fontAlgn="base">
              <a:lnSpc>
                <a:spcPct val="150000"/>
              </a:lnSpc>
              <a:spcAft>
                <a:spcPct val="0"/>
              </a:spcAft>
              <a:buSzPct val="100000"/>
            </a:pPr>
            <a:r>
              <a:rPr lang="zh-CN" altLang="en-US" sz="2000" dirty="0"/>
              <a:t>学生成绩分布</a:t>
            </a:r>
            <a:endParaRPr lang="en-US" altLang="zh-CN" sz="2000" dirty="0"/>
          </a:p>
          <a:p>
            <a:pPr fontAlgn="base">
              <a:lnSpc>
                <a:spcPct val="150000"/>
              </a:lnSpc>
              <a:spcAft>
                <a:spcPct val="0"/>
              </a:spcAft>
              <a:buSzPct val="100000"/>
            </a:pPr>
            <a:endParaRPr lang="en-US" altLang="zh-CN" sz="2000" dirty="0"/>
          </a:p>
          <a:p>
            <a:pPr fontAlgn="base">
              <a:lnSpc>
                <a:spcPct val="150000"/>
              </a:lnSpc>
              <a:spcAft>
                <a:spcPct val="0"/>
              </a:spcAft>
              <a:buSzPct val="100000"/>
            </a:pPr>
            <a:r>
              <a:rPr lang="zh-CN" altLang="en-US" sz="2000" dirty="0"/>
              <a:t>公众号阅读量</a:t>
            </a:r>
            <a:endParaRPr lang="en-US" altLang="zh-CN" sz="2000" dirty="0"/>
          </a:p>
          <a:p>
            <a:pPr marL="390525" indent="-390525" defTabSz="1042988" eaLnBrk="0" fontAlgn="base" hangingPunct="0">
              <a:lnSpc>
                <a:spcPct val="150000"/>
              </a:lnSpc>
              <a:spcAft>
                <a:spcPct val="0"/>
              </a:spcAft>
              <a:buSzPct val="100000"/>
              <a:buFont typeface="Wingdings" panose="05000000000000000000" pitchFamily="2" charset="2"/>
              <a:buChar char="Ø"/>
            </a:pPr>
            <a:endParaRPr lang="en-US" altLang="zh-CN" sz="2400" b="1" dirty="0">
              <a:latin typeface="Times New Roman" panose="02020603050405020304" pitchFamily="18" charset="0"/>
              <a:ea typeface="楷体" panose="02010609060101010101" pitchFamily="49" charset="-122"/>
            </a:endParaRPr>
          </a:p>
          <a:p>
            <a:pPr marL="390525" indent="-390525" defTabSz="1042988" eaLnBrk="0" fontAlgn="base" hangingPunct="0">
              <a:lnSpc>
                <a:spcPct val="150000"/>
              </a:lnSpc>
              <a:spcAft>
                <a:spcPct val="0"/>
              </a:spcAft>
              <a:buSzPct val="100000"/>
              <a:buFont typeface="Wingdings" panose="05000000000000000000" pitchFamily="2" charset="2"/>
              <a:buChar char="Ø"/>
            </a:pPr>
            <a:endParaRPr lang="en-US" altLang="zh-CN" sz="2400" b="1" dirty="0">
              <a:latin typeface="Times New Roman" panose="02020603050405020304" pitchFamily="18" charset="0"/>
              <a:ea typeface="楷体" panose="02010609060101010101" pitchFamily="49" charset="-122"/>
            </a:endParaRPr>
          </a:p>
          <a:p>
            <a:pPr marL="390525" indent="-390525" defTabSz="1042988" eaLnBrk="0" fontAlgn="base" hangingPunct="0">
              <a:lnSpc>
                <a:spcPct val="150000"/>
              </a:lnSpc>
              <a:spcAft>
                <a:spcPct val="0"/>
              </a:spcAft>
              <a:buSzPct val="100000"/>
              <a:buFont typeface="Wingdings" panose="05000000000000000000" pitchFamily="2" charset="2"/>
              <a:buChar char="Ø"/>
            </a:pPr>
            <a:endParaRPr lang="zh-CN" altLang="en-US" sz="2000" dirty="0"/>
          </a:p>
        </p:txBody>
      </p:sp>
    </p:spTree>
    <p:extLst>
      <p:ext uri="{BB962C8B-B14F-4D97-AF65-F5344CB8AC3E}">
        <p14:creationId xmlns:p14="http://schemas.microsoft.com/office/powerpoint/2010/main" val="183543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a:p>
          <a:p>
            <a:endParaRPr lang="en-US" altLang="zh-CN" dirty="0"/>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大数据时代的数字陷阱</a:t>
            </a:r>
          </a:p>
        </p:txBody>
      </p:sp>
    </p:spTree>
    <p:extLst>
      <p:ext uri="{BB962C8B-B14F-4D97-AF65-F5344CB8AC3E}">
        <p14:creationId xmlns:p14="http://schemas.microsoft.com/office/powerpoint/2010/main" val="180166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139" y="51192"/>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数字陷阱</a:t>
            </a:r>
          </a:p>
        </p:txBody>
      </p:sp>
      <p:sp>
        <p:nvSpPr>
          <p:cNvPr id="5" name="矩形 4"/>
          <p:cNvSpPr/>
          <p:nvPr/>
        </p:nvSpPr>
        <p:spPr>
          <a:xfrm>
            <a:off x="600138" y="1311404"/>
            <a:ext cx="12098655" cy="4708981"/>
          </a:xfrm>
          <a:prstGeom prst="rect">
            <a:avLst/>
          </a:prstGeom>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数字化陷阱</a:t>
            </a:r>
            <a:endParaRPr lang="en-US" altLang="zh-CN" sz="2400" b="1" dirty="0">
              <a:latin typeface="Times New Roman" panose="02020603050405020304" pitchFamily="18" charset="0"/>
              <a:ea typeface="楷体" panose="02010609060101010101" pitchFamily="49" charset="-122"/>
            </a:endParaRPr>
          </a:p>
          <a:p>
            <a:pPr marL="491710" indent="-491710" defTabSz="1311226">
              <a:spcBef>
                <a:spcPct val="20000"/>
              </a:spcBef>
              <a:buFont typeface="Arial" pitchFamily="34" charset="0"/>
              <a:buChar char="•"/>
            </a:pPr>
            <a:endParaRPr lang="en-US" altLang="zh-CN" sz="2000" dirty="0"/>
          </a:p>
          <a:p>
            <a:pPr marL="491710" indent="-491710" defTabSz="1311226">
              <a:spcBef>
                <a:spcPct val="20000"/>
              </a:spcBef>
              <a:buFont typeface="Arial" pitchFamily="34" charset="0"/>
              <a:buChar char="•"/>
            </a:pPr>
            <a:r>
              <a:rPr lang="zh-CN" altLang="en-US" sz="2000" dirty="0"/>
              <a:t>你朋友圈铺天盖地转发的新闻，不一定是这个世界真正的新闻</a:t>
            </a:r>
            <a:endParaRPr lang="en-US" altLang="zh-CN" sz="2000" dirty="0"/>
          </a:p>
          <a:p>
            <a:pPr marL="491710" indent="-491710" defTabSz="1311226">
              <a:spcBef>
                <a:spcPct val="20000"/>
              </a:spcBef>
              <a:buFont typeface="Arial" pitchFamily="34" charset="0"/>
              <a:buChar char="•"/>
            </a:pPr>
            <a:endParaRPr lang="en-US" altLang="zh-CN" sz="2000" dirty="0"/>
          </a:p>
          <a:p>
            <a:pPr marL="491710" indent="-491710" defTabSz="1311226">
              <a:spcBef>
                <a:spcPct val="20000"/>
              </a:spcBef>
              <a:buFont typeface="Arial" pitchFamily="34" charset="0"/>
              <a:buChar char="•"/>
            </a:pPr>
            <a:r>
              <a:rPr lang="zh-CN" altLang="en-US" sz="2000" dirty="0"/>
              <a:t>你抖音（快手）里刷出来的世界，不一定是真正的世界</a:t>
            </a:r>
            <a:endParaRPr lang="en-US" altLang="zh-CN" sz="2000" dirty="0"/>
          </a:p>
          <a:p>
            <a:pPr marL="491710" indent="-491710" defTabSz="1311226">
              <a:spcBef>
                <a:spcPct val="20000"/>
              </a:spcBef>
              <a:buFont typeface="Arial" pitchFamily="34" charset="0"/>
              <a:buChar char="•"/>
            </a:pPr>
            <a:endParaRPr lang="en-US" altLang="zh-CN" sz="2000" dirty="0"/>
          </a:p>
          <a:p>
            <a:pPr marL="491710" indent="-491710" defTabSz="1311226">
              <a:spcBef>
                <a:spcPct val="20000"/>
              </a:spcBef>
              <a:buFont typeface="Arial" pitchFamily="34" charset="0"/>
              <a:buChar char="•"/>
            </a:pPr>
            <a:r>
              <a:rPr lang="zh-CN" altLang="en-US" sz="2000" dirty="0"/>
              <a:t>你微博热搜上看到的明星生活动态，不一定是明星真正的生活常态</a:t>
            </a:r>
            <a:endParaRPr lang="en-US" altLang="zh-CN" sz="2000" dirty="0"/>
          </a:p>
          <a:p>
            <a:pPr marL="491710" indent="-491710" defTabSz="1311226">
              <a:spcBef>
                <a:spcPct val="20000"/>
              </a:spcBef>
              <a:buFont typeface="Arial" pitchFamily="34" charset="0"/>
              <a:buChar char="•"/>
            </a:pPr>
            <a:endParaRPr lang="en-US" altLang="zh-CN" sz="2000" dirty="0"/>
          </a:p>
          <a:p>
            <a:pPr marL="491710" indent="-491710" defTabSz="1311226">
              <a:spcBef>
                <a:spcPct val="20000"/>
              </a:spcBef>
              <a:buFont typeface="Arial" pitchFamily="34" charset="0"/>
              <a:buChar char="•"/>
            </a:pPr>
            <a:r>
              <a:rPr lang="zh-CN" altLang="en-US" sz="2000" dirty="0"/>
              <a:t>你在某度上检索到的医院，不一定是你最值得考虑的治病之所</a:t>
            </a:r>
            <a:endParaRPr lang="en-US" altLang="zh-CN" sz="2000" dirty="0"/>
          </a:p>
          <a:p>
            <a:pPr marL="491710" indent="-491710" defTabSz="1311226">
              <a:spcBef>
                <a:spcPct val="20000"/>
              </a:spcBef>
              <a:buFont typeface="Arial" pitchFamily="34" charset="0"/>
              <a:buChar char="•"/>
            </a:pPr>
            <a:endParaRPr lang="en-US" altLang="zh-CN" sz="2000" dirty="0"/>
          </a:p>
          <a:p>
            <a:pPr marL="491710" indent="-491710" defTabSz="1311226">
              <a:spcBef>
                <a:spcPct val="20000"/>
              </a:spcBef>
              <a:buFont typeface="Arial" pitchFamily="34" charset="0"/>
              <a:buChar char="•"/>
            </a:pPr>
            <a:r>
              <a:rPr lang="zh-CN" altLang="en-US" sz="2000" dirty="0"/>
              <a:t>你在学术期刊数据库中检索到的学术论文，不一定是你真正需求的学术论文</a:t>
            </a:r>
            <a:endParaRPr lang="en-US" altLang="zh-CN" sz="2400" dirty="0">
              <a:solidFill>
                <a:srgbClr val="000000"/>
              </a:solidFill>
              <a:latin typeface="Microsoft Yahei" panose="020B0503020204020204" pitchFamily="34" charset="-122"/>
              <a:ea typeface="Microsoft Yahei" panose="020B0503020204020204" pitchFamily="34" charset="-122"/>
            </a:endParaRPr>
          </a:p>
          <a:p>
            <a:endParaRPr lang="en-US" altLang="zh-CN" sz="2400" dirty="0">
              <a:solidFill>
                <a:srgbClr val="000000"/>
              </a:solidFill>
              <a:latin typeface="Microsoft Yahei" panose="020B0503020204020204" pitchFamily="34" charset="-122"/>
              <a:ea typeface="Microsoft Yahei" panose="020B0503020204020204" pitchFamily="34" charset="-122"/>
            </a:endParaRPr>
          </a:p>
        </p:txBody>
      </p:sp>
      <p:sp>
        <p:nvSpPr>
          <p:cNvPr id="6" name="矩形 5"/>
          <p:cNvSpPr/>
          <p:nvPr/>
        </p:nvSpPr>
        <p:spPr>
          <a:xfrm>
            <a:off x="2473003" y="3348584"/>
            <a:ext cx="5346700" cy="2554545"/>
          </a:xfrm>
          <a:prstGeom prst="rect">
            <a:avLst/>
          </a:prstGeom>
        </p:spPr>
        <p:txBody>
          <a:bodyPr>
            <a:spAutoFit/>
          </a:bodyPr>
          <a:lstStyle/>
          <a:p>
            <a:endParaRPr lang="en-US" altLang="zh-CN" sz="2000" dirty="0">
              <a:solidFill>
                <a:srgbClr val="000000"/>
              </a:solidFill>
              <a:latin typeface="Microsoft Yahei" panose="020B0503020204020204" pitchFamily="34" charset="-122"/>
              <a:ea typeface="Microsoft Yahei" panose="020B0503020204020204" pitchFamily="34" charset="-122"/>
            </a:endParaRPr>
          </a:p>
          <a:p>
            <a:endParaRPr lang="en-US" altLang="zh-CN" sz="2000" dirty="0">
              <a:solidFill>
                <a:srgbClr val="000000"/>
              </a:solidFill>
              <a:latin typeface="Microsoft Yahei" panose="020B0503020204020204" pitchFamily="34" charset="-122"/>
              <a:ea typeface="Microsoft Yahei" panose="020B0503020204020204" pitchFamily="34" charset="-122"/>
            </a:endParaRPr>
          </a:p>
          <a:p>
            <a:endParaRPr lang="en-US" altLang="zh-CN" sz="2000" dirty="0">
              <a:solidFill>
                <a:srgbClr val="000000"/>
              </a:solidFill>
              <a:latin typeface="Microsoft Yahei" panose="020B0503020204020204" pitchFamily="34" charset="-122"/>
              <a:ea typeface="Microsoft Yahei" panose="020B0503020204020204" pitchFamily="34" charset="-122"/>
            </a:endParaRPr>
          </a:p>
          <a:p>
            <a:endParaRPr lang="en-US" altLang="zh-CN" sz="2000" dirty="0">
              <a:solidFill>
                <a:srgbClr val="000000"/>
              </a:solidFill>
              <a:latin typeface="Microsoft Yahei" panose="020B0503020204020204" pitchFamily="34" charset="-122"/>
              <a:ea typeface="Microsoft Yahei" panose="020B0503020204020204" pitchFamily="34" charset="-122"/>
            </a:endParaRPr>
          </a:p>
          <a:p>
            <a:endParaRPr lang="en-US" altLang="zh-CN" sz="2000" dirty="0">
              <a:solidFill>
                <a:srgbClr val="000000"/>
              </a:solidFill>
              <a:latin typeface="Microsoft Yahei" panose="020B0503020204020204" pitchFamily="34" charset="-122"/>
              <a:ea typeface="Microsoft Yahei" panose="020B0503020204020204" pitchFamily="34" charset="-122"/>
            </a:endParaRPr>
          </a:p>
          <a:p>
            <a:endParaRPr lang="en-US" altLang="zh-CN" sz="2000" dirty="0">
              <a:solidFill>
                <a:srgbClr val="000000"/>
              </a:solidFill>
              <a:latin typeface="Microsoft Yahei" panose="020B0503020204020204" pitchFamily="34" charset="-122"/>
              <a:ea typeface="Microsoft Yahei" panose="020B0503020204020204" pitchFamily="34" charset="-122"/>
            </a:endParaRPr>
          </a:p>
          <a:p>
            <a:endParaRPr lang="en-US" altLang="zh-CN" sz="2000" dirty="0">
              <a:solidFill>
                <a:srgbClr val="000000"/>
              </a:solidFill>
              <a:latin typeface="Microsoft Yahei" panose="020B0503020204020204" pitchFamily="34" charset="-122"/>
              <a:ea typeface="Microsoft Yahei" panose="020B0503020204020204" pitchFamily="34" charset="-122"/>
            </a:endParaRPr>
          </a:p>
          <a:p>
            <a:endParaRPr lang="zh-CN" altLang="en-US" sz="2000" dirty="0"/>
          </a:p>
        </p:txBody>
      </p:sp>
    </p:spTree>
    <p:extLst>
      <p:ext uri="{BB962C8B-B14F-4D97-AF65-F5344CB8AC3E}">
        <p14:creationId xmlns:p14="http://schemas.microsoft.com/office/powerpoint/2010/main" val="6228248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9253" y="124252"/>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社交媒体中的人设</a:t>
            </a:r>
          </a:p>
        </p:txBody>
      </p:sp>
      <p:sp>
        <p:nvSpPr>
          <p:cNvPr id="4" name="灯片编号占位符 3"/>
          <p:cNvSpPr>
            <a:spLocks noGrp="1"/>
          </p:cNvSpPr>
          <p:nvPr>
            <p:ph type="sldNum" sz="quarter" idx="4294967295"/>
          </p:nvPr>
        </p:nvSpPr>
        <p:spPr bwMode="auto">
          <a:xfrm>
            <a:off x="3981292" y="6506892"/>
            <a:ext cx="1871345" cy="281259"/>
          </a:xfrm>
          <a:prstGeom prst="rect">
            <a:avLst/>
          </a:prstGeom>
          <a:noFill/>
          <a:ln w="9525">
            <a:noFill/>
            <a:miter lim="800000"/>
            <a:headEnd/>
            <a:tailEnd/>
          </a:ln>
          <a:effectLst/>
        </p:spPr>
        <p:txBody>
          <a:bodyPr vert="horz" wrap="square" lIns="80201" tIns="40100" rIns="80201" bIns="40100" numCol="1" rtlCol="0" anchor="t" anchorCtr="0" compatLnSpc="1">
            <a:prstTxWarp prst="textNoShape">
              <a:avLst/>
            </a:prstTxWarp>
          </a:bodyPr>
          <a:lstStyle>
            <a:defPPr>
              <a:defRPr lang="en-US"/>
            </a:defPPr>
            <a:lvl1pPr algn="r" rtl="0" fontAlgn="base">
              <a:spcBef>
                <a:spcPct val="0"/>
              </a:spcBef>
              <a:spcAft>
                <a:spcPct val="0"/>
              </a:spcAft>
              <a:defRPr sz="1228" kern="1200">
                <a:solidFill>
                  <a:schemeClr val="tx1"/>
                </a:solidFill>
                <a:latin typeface="Arial" charset="0"/>
                <a:ea typeface="宋体" charset="-122"/>
                <a:cs typeface="+mn-cs"/>
              </a:defRPr>
            </a:lvl1pPr>
            <a:lvl2pPr marL="401010" algn="l" rtl="0" fontAlgn="base">
              <a:spcBef>
                <a:spcPct val="0"/>
              </a:spcBef>
              <a:spcAft>
                <a:spcPct val="0"/>
              </a:spcAft>
              <a:defRPr kern="1200">
                <a:solidFill>
                  <a:schemeClr val="tx1"/>
                </a:solidFill>
                <a:latin typeface="Arial" charset="0"/>
                <a:ea typeface="宋体" charset="-122"/>
                <a:cs typeface="+mn-cs"/>
              </a:defRPr>
            </a:lvl2pPr>
            <a:lvl3pPr marL="802020" algn="l" rtl="0" fontAlgn="base">
              <a:spcBef>
                <a:spcPct val="0"/>
              </a:spcBef>
              <a:spcAft>
                <a:spcPct val="0"/>
              </a:spcAft>
              <a:defRPr kern="1200">
                <a:solidFill>
                  <a:schemeClr val="tx1"/>
                </a:solidFill>
                <a:latin typeface="Arial" charset="0"/>
                <a:ea typeface="宋体" charset="-122"/>
                <a:cs typeface="+mn-cs"/>
              </a:defRPr>
            </a:lvl3pPr>
            <a:lvl4pPr marL="1203030" algn="l" rtl="0" fontAlgn="base">
              <a:spcBef>
                <a:spcPct val="0"/>
              </a:spcBef>
              <a:spcAft>
                <a:spcPct val="0"/>
              </a:spcAft>
              <a:defRPr kern="1200">
                <a:solidFill>
                  <a:schemeClr val="tx1"/>
                </a:solidFill>
                <a:latin typeface="Arial" charset="0"/>
                <a:ea typeface="宋体" charset="-122"/>
                <a:cs typeface="+mn-cs"/>
              </a:defRPr>
            </a:lvl4pPr>
            <a:lvl5pPr marL="1604040" algn="l" rtl="0" fontAlgn="base">
              <a:spcBef>
                <a:spcPct val="0"/>
              </a:spcBef>
              <a:spcAft>
                <a:spcPct val="0"/>
              </a:spcAft>
              <a:defRPr kern="1200">
                <a:solidFill>
                  <a:schemeClr val="tx1"/>
                </a:solidFill>
                <a:latin typeface="Arial" charset="0"/>
                <a:ea typeface="宋体" charset="-122"/>
                <a:cs typeface="+mn-cs"/>
              </a:defRPr>
            </a:lvl5pPr>
            <a:lvl6pPr marL="2005051" algn="l" defTabSz="802020" rtl="0" eaLnBrk="1" latinLnBrk="0" hangingPunct="1">
              <a:defRPr kern="1200">
                <a:solidFill>
                  <a:schemeClr val="tx1"/>
                </a:solidFill>
                <a:latin typeface="Arial" charset="0"/>
                <a:ea typeface="宋体" charset="-122"/>
                <a:cs typeface="+mn-cs"/>
              </a:defRPr>
            </a:lvl6pPr>
            <a:lvl7pPr marL="2406061" algn="l" defTabSz="802020" rtl="0" eaLnBrk="1" latinLnBrk="0" hangingPunct="1">
              <a:defRPr kern="1200">
                <a:solidFill>
                  <a:schemeClr val="tx1"/>
                </a:solidFill>
                <a:latin typeface="Arial" charset="0"/>
                <a:ea typeface="宋体" charset="-122"/>
                <a:cs typeface="+mn-cs"/>
              </a:defRPr>
            </a:lvl7pPr>
            <a:lvl8pPr marL="2807071" algn="l" defTabSz="802020" rtl="0" eaLnBrk="1" latinLnBrk="0" hangingPunct="1">
              <a:defRPr kern="1200">
                <a:solidFill>
                  <a:schemeClr val="tx1"/>
                </a:solidFill>
                <a:latin typeface="Arial" charset="0"/>
                <a:ea typeface="宋体" charset="-122"/>
                <a:cs typeface="+mn-cs"/>
              </a:defRPr>
            </a:lvl8pPr>
            <a:lvl9pPr marL="3208081" algn="l" defTabSz="80202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15</a:t>
            </a:fld>
            <a:endParaRPr lang="en-US" altLang="zh-CN" dirty="0"/>
          </a:p>
        </p:txBody>
      </p:sp>
      <p:sp>
        <p:nvSpPr>
          <p:cNvPr id="3" name="内容占位符 2"/>
          <p:cNvSpPr>
            <a:spLocks noGrp="1"/>
          </p:cNvSpPr>
          <p:nvPr>
            <p:ph idx="1"/>
          </p:nvPr>
        </p:nvSpPr>
        <p:spPr>
          <a:xfrm>
            <a:off x="685041" y="1173739"/>
            <a:ext cx="11581049" cy="5127171"/>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人设无处不在</a:t>
            </a:r>
            <a:endParaRPr lang="en-US" altLang="zh-CN" sz="2400" b="1" dirty="0">
              <a:latin typeface="Times New Roman" panose="02020603050405020304" pitchFamily="18" charset="0"/>
              <a:ea typeface="楷体" panose="02010609060101010101" pitchFamily="49" charset="-122"/>
            </a:endParaRPr>
          </a:p>
          <a:p>
            <a:pPr fontAlgn="base">
              <a:lnSpc>
                <a:spcPct val="150000"/>
              </a:lnSpc>
              <a:spcAft>
                <a:spcPct val="0"/>
              </a:spcAft>
              <a:buSzPct val="100000"/>
            </a:pPr>
            <a:r>
              <a:rPr lang="zh-CN" altLang="en-US" sz="2000" dirty="0"/>
              <a:t>社交媒体成为我们获取信息、表达情绪、维系关系的最重要渠道</a:t>
            </a:r>
            <a:endParaRPr lang="en-US" altLang="zh-CN" sz="2000" dirty="0"/>
          </a:p>
          <a:p>
            <a:r>
              <a:rPr lang="zh-CN" altLang="en-US" sz="2000" dirty="0"/>
              <a:t>社交媒体中，明星们都在树立各种人设，有几分可信</a:t>
            </a:r>
            <a:endParaRPr lang="en-US" altLang="zh-CN" sz="2000" dirty="0"/>
          </a:p>
          <a:p>
            <a:endParaRPr lang="en-US" altLang="zh-CN" sz="2400" dirty="0"/>
          </a:p>
          <a:p>
            <a:endParaRPr lang="en-US" altLang="zh-CN" sz="2400" dirty="0"/>
          </a:p>
        </p:txBody>
      </p:sp>
      <p:pic>
        <p:nvPicPr>
          <p:cNvPr id="9" name="Picture 2" descr="https://gimg2.baidu.com/image_search/src=http%3A%2F%2Fnimg.ws.126.net%2F%3Furl%3Dhttp%253A%252F%252Fdingyue.ws.126.net%252F2021%252F0709%252F55c7ba70j00qvyul2000rc000hs00dlg.jpg%26thumbnail%3D650x2147483647%26quality%3D80%26type%3Djpg&amp;refer=http%3A%2F%2Fnimg.ws.126.net&amp;app=2002&amp;size=f9999,10000&amp;q=a80&amp;n=0&amp;g=0n&amp;fmt=jpeg?sec=1631672049&amp;t=3cbc975e26e9bb8646fdc22ad9615d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63" y="2844527"/>
            <a:ext cx="5516802" cy="42151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img2.baidu.com/image_search/src=http%3A%2F%2Fimg3.qianzhan.com%2Fnews%2F202107%2F04%2F20210704-ebd54cb1eb9b8ae9_700x5000.jpg&amp;refer=http%3A%2F%2Fimg3.qianzhan.com&amp;app=2002&amp;size=f9999,10000&amp;q=a80&amp;n=0&amp;g=0n&amp;fmt=jpeg?sec=1631672153&amp;t=211305ed7d420acef37b2685aa1c1e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399" y="2706437"/>
            <a:ext cx="4557533" cy="438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7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8787" y="4365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信息茧房</a:t>
            </a:r>
          </a:p>
        </p:txBody>
      </p:sp>
      <p:sp>
        <p:nvSpPr>
          <p:cNvPr id="4" name="灯片编号占位符 3"/>
          <p:cNvSpPr>
            <a:spLocks noGrp="1"/>
          </p:cNvSpPr>
          <p:nvPr>
            <p:ph type="sldNum" sz="quarter" idx="4294967295"/>
          </p:nvPr>
        </p:nvSpPr>
        <p:spPr bwMode="auto">
          <a:xfrm>
            <a:off x="3981292" y="6506892"/>
            <a:ext cx="1871345" cy="281259"/>
          </a:xfrm>
          <a:prstGeom prst="rect">
            <a:avLst/>
          </a:prstGeom>
          <a:noFill/>
          <a:ln w="9525">
            <a:noFill/>
            <a:miter lim="800000"/>
            <a:headEnd/>
            <a:tailEnd/>
          </a:ln>
          <a:effectLst/>
        </p:spPr>
        <p:txBody>
          <a:bodyPr vert="horz" wrap="square" lIns="80201" tIns="40100" rIns="80201" bIns="40100" numCol="1" rtlCol="0" anchor="t" anchorCtr="0" compatLnSpc="1">
            <a:prstTxWarp prst="textNoShape">
              <a:avLst/>
            </a:prstTxWarp>
          </a:bodyPr>
          <a:lstStyle>
            <a:defPPr>
              <a:defRPr lang="en-US"/>
            </a:defPPr>
            <a:lvl1pPr algn="r" rtl="0" fontAlgn="base">
              <a:spcBef>
                <a:spcPct val="0"/>
              </a:spcBef>
              <a:spcAft>
                <a:spcPct val="0"/>
              </a:spcAft>
              <a:defRPr sz="1228" kern="1200">
                <a:solidFill>
                  <a:schemeClr val="tx1"/>
                </a:solidFill>
                <a:latin typeface="Arial" charset="0"/>
                <a:ea typeface="宋体" charset="-122"/>
                <a:cs typeface="+mn-cs"/>
              </a:defRPr>
            </a:lvl1pPr>
            <a:lvl2pPr marL="401010" algn="l" rtl="0" fontAlgn="base">
              <a:spcBef>
                <a:spcPct val="0"/>
              </a:spcBef>
              <a:spcAft>
                <a:spcPct val="0"/>
              </a:spcAft>
              <a:defRPr kern="1200">
                <a:solidFill>
                  <a:schemeClr val="tx1"/>
                </a:solidFill>
                <a:latin typeface="Arial" charset="0"/>
                <a:ea typeface="宋体" charset="-122"/>
                <a:cs typeface="+mn-cs"/>
              </a:defRPr>
            </a:lvl2pPr>
            <a:lvl3pPr marL="802020" algn="l" rtl="0" fontAlgn="base">
              <a:spcBef>
                <a:spcPct val="0"/>
              </a:spcBef>
              <a:spcAft>
                <a:spcPct val="0"/>
              </a:spcAft>
              <a:defRPr kern="1200">
                <a:solidFill>
                  <a:schemeClr val="tx1"/>
                </a:solidFill>
                <a:latin typeface="Arial" charset="0"/>
                <a:ea typeface="宋体" charset="-122"/>
                <a:cs typeface="+mn-cs"/>
              </a:defRPr>
            </a:lvl3pPr>
            <a:lvl4pPr marL="1203030" algn="l" rtl="0" fontAlgn="base">
              <a:spcBef>
                <a:spcPct val="0"/>
              </a:spcBef>
              <a:spcAft>
                <a:spcPct val="0"/>
              </a:spcAft>
              <a:defRPr kern="1200">
                <a:solidFill>
                  <a:schemeClr val="tx1"/>
                </a:solidFill>
                <a:latin typeface="Arial" charset="0"/>
                <a:ea typeface="宋体" charset="-122"/>
                <a:cs typeface="+mn-cs"/>
              </a:defRPr>
            </a:lvl4pPr>
            <a:lvl5pPr marL="1604040" algn="l" rtl="0" fontAlgn="base">
              <a:spcBef>
                <a:spcPct val="0"/>
              </a:spcBef>
              <a:spcAft>
                <a:spcPct val="0"/>
              </a:spcAft>
              <a:defRPr kern="1200">
                <a:solidFill>
                  <a:schemeClr val="tx1"/>
                </a:solidFill>
                <a:latin typeface="Arial" charset="0"/>
                <a:ea typeface="宋体" charset="-122"/>
                <a:cs typeface="+mn-cs"/>
              </a:defRPr>
            </a:lvl5pPr>
            <a:lvl6pPr marL="2005051" algn="l" defTabSz="802020" rtl="0" eaLnBrk="1" latinLnBrk="0" hangingPunct="1">
              <a:defRPr kern="1200">
                <a:solidFill>
                  <a:schemeClr val="tx1"/>
                </a:solidFill>
                <a:latin typeface="Arial" charset="0"/>
                <a:ea typeface="宋体" charset="-122"/>
                <a:cs typeface="+mn-cs"/>
              </a:defRPr>
            </a:lvl6pPr>
            <a:lvl7pPr marL="2406061" algn="l" defTabSz="802020" rtl="0" eaLnBrk="1" latinLnBrk="0" hangingPunct="1">
              <a:defRPr kern="1200">
                <a:solidFill>
                  <a:schemeClr val="tx1"/>
                </a:solidFill>
                <a:latin typeface="Arial" charset="0"/>
                <a:ea typeface="宋体" charset="-122"/>
                <a:cs typeface="+mn-cs"/>
              </a:defRPr>
            </a:lvl7pPr>
            <a:lvl8pPr marL="2807071" algn="l" defTabSz="802020" rtl="0" eaLnBrk="1" latinLnBrk="0" hangingPunct="1">
              <a:defRPr kern="1200">
                <a:solidFill>
                  <a:schemeClr val="tx1"/>
                </a:solidFill>
                <a:latin typeface="Arial" charset="0"/>
                <a:ea typeface="宋体" charset="-122"/>
                <a:cs typeface="+mn-cs"/>
              </a:defRPr>
            </a:lvl8pPr>
            <a:lvl9pPr marL="3208081" algn="l" defTabSz="80202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16</a:t>
            </a:fld>
            <a:endParaRPr lang="en-US" altLang="zh-CN" dirty="0"/>
          </a:p>
        </p:txBody>
      </p:sp>
      <p:sp>
        <p:nvSpPr>
          <p:cNvPr id="3" name="内容占位符 2"/>
          <p:cNvSpPr>
            <a:spLocks noGrp="1"/>
          </p:cNvSpPr>
          <p:nvPr>
            <p:ph idx="1"/>
          </p:nvPr>
        </p:nvSpPr>
        <p:spPr>
          <a:xfrm>
            <a:off x="2087175" y="1404367"/>
            <a:ext cx="9242812" cy="4752528"/>
          </a:xfrm>
        </p:spPr>
        <p:txBody>
          <a:bodyPr>
            <a:normAutofit/>
          </a:bodyPr>
          <a:lstStyle/>
          <a:p>
            <a:endParaRPr lang="en-US" altLang="zh-CN" sz="2400" dirty="0"/>
          </a:p>
          <a:p>
            <a:endParaRPr lang="en-US" altLang="zh-CN" sz="2400" dirty="0"/>
          </a:p>
        </p:txBody>
      </p:sp>
      <p:pic>
        <p:nvPicPr>
          <p:cNvPr id="5" name="Picture 4" descr="https://gimg2.baidu.com/image_search/src=http%3A%2F%2Fimagepphcloud.thepaper.cn%2Fpph%2Fimage%2F106%2F278%2F755.jpg&amp;refer=http%3A%2F%2Fimagepphcloud.thepaper.cn&amp;app=2002&amp;size=f9999,10000&amp;q=a80&amp;n=0&amp;g=0n&amp;fmt=jpeg?sec=1642221654&amp;t=1d62a2992418f79a7ffd0cfd1679ad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059" y="2527411"/>
            <a:ext cx="6554190" cy="455152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72803" y="1054370"/>
            <a:ext cx="11519818" cy="1443857"/>
          </a:xfrm>
          <a:prstGeom prst="rect">
            <a:avLst/>
          </a:prstGeom>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信息茧房</a:t>
            </a:r>
            <a:endParaRPr lang="en-US" altLang="zh-CN" sz="2400" b="1" dirty="0">
              <a:latin typeface="Times New Roman" panose="02020603050405020304" pitchFamily="18" charset="0"/>
              <a:ea typeface="楷体" panose="02010609060101010101" pitchFamily="49" charset="-122"/>
            </a:endParaRPr>
          </a:p>
          <a:p>
            <a:pPr marL="491710" indent="-491710" defTabSz="1311226" fontAlgn="base">
              <a:lnSpc>
                <a:spcPct val="125000"/>
              </a:lnSpc>
              <a:spcBef>
                <a:spcPct val="20000"/>
              </a:spcBef>
              <a:spcAft>
                <a:spcPct val="0"/>
              </a:spcAft>
              <a:buSzPct val="100000"/>
              <a:buFont typeface="Arial" pitchFamily="34" charset="0"/>
              <a:buChar char="•"/>
            </a:pPr>
            <a:r>
              <a:rPr lang="zh-CN" altLang="en-US" sz="2000" dirty="0"/>
              <a:t>信息茧房是指人们关注的信息领域会习惯性地被自己的兴趣所引导，从而将自己的生活桎梏于像蚕茧一般的“茧房”中的现象。</a:t>
            </a:r>
          </a:p>
        </p:txBody>
      </p:sp>
    </p:spTree>
    <p:extLst>
      <p:ext uri="{BB962C8B-B14F-4D97-AF65-F5344CB8AC3E}">
        <p14:creationId xmlns:p14="http://schemas.microsoft.com/office/powerpoint/2010/main" val="14186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8787" y="76450"/>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信息茧房产生的原因</a:t>
            </a:r>
          </a:p>
        </p:txBody>
      </p:sp>
      <p:sp>
        <p:nvSpPr>
          <p:cNvPr id="4" name="灯片编号占位符 3"/>
          <p:cNvSpPr>
            <a:spLocks noGrp="1"/>
          </p:cNvSpPr>
          <p:nvPr>
            <p:ph type="sldNum" sz="quarter" idx="4294967295"/>
          </p:nvPr>
        </p:nvSpPr>
        <p:spPr bwMode="auto">
          <a:xfrm>
            <a:off x="3981292" y="6506892"/>
            <a:ext cx="1871345" cy="281259"/>
          </a:xfrm>
          <a:prstGeom prst="rect">
            <a:avLst/>
          </a:prstGeom>
          <a:noFill/>
          <a:ln w="9525">
            <a:noFill/>
            <a:miter lim="800000"/>
            <a:headEnd/>
            <a:tailEnd/>
          </a:ln>
          <a:effectLst/>
        </p:spPr>
        <p:txBody>
          <a:bodyPr vert="horz" wrap="square" lIns="80201" tIns="40100" rIns="80201" bIns="40100" numCol="1" rtlCol="0" anchor="t" anchorCtr="0" compatLnSpc="1">
            <a:prstTxWarp prst="textNoShape">
              <a:avLst/>
            </a:prstTxWarp>
          </a:bodyPr>
          <a:lstStyle>
            <a:defPPr>
              <a:defRPr lang="en-US"/>
            </a:defPPr>
            <a:lvl1pPr algn="r" rtl="0" fontAlgn="base">
              <a:spcBef>
                <a:spcPct val="0"/>
              </a:spcBef>
              <a:spcAft>
                <a:spcPct val="0"/>
              </a:spcAft>
              <a:defRPr sz="1228" kern="1200">
                <a:solidFill>
                  <a:schemeClr val="tx1"/>
                </a:solidFill>
                <a:latin typeface="Arial" charset="0"/>
                <a:ea typeface="宋体" charset="-122"/>
                <a:cs typeface="+mn-cs"/>
              </a:defRPr>
            </a:lvl1pPr>
            <a:lvl2pPr marL="401010" algn="l" rtl="0" fontAlgn="base">
              <a:spcBef>
                <a:spcPct val="0"/>
              </a:spcBef>
              <a:spcAft>
                <a:spcPct val="0"/>
              </a:spcAft>
              <a:defRPr kern="1200">
                <a:solidFill>
                  <a:schemeClr val="tx1"/>
                </a:solidFill>
                <a:latin typeface="Arial" charset="0"/>
                <a:ea typeface="宋体" charset="-122"/>
                <a:cs typeface="+mn-cs"/>
              </a:defRPr>
            </a:lvl2pPr>
            <a:lvl3pPr marL="802020" algn="l" rtl="0" fontAlgn="base">
              <a:spcBef>
                <a:spcPct val="0"/>
              </a:spcBef>
              <a:spcAft>
                <a:spcPct val="0"/>
              </a:spcAft>
              <a:defRPr kern="1200">
                <a:solidFill>
                  <a:schemeClr val="tx1"/>
                </a:solidFill>
                <a:latin typeface="Arial" charset="0"/>
                <a:ea typeface="宋体" charset="-122"/>
                <a:cs typeface="+mn-cs"/>
              </a:defRPr>
            </a:lvl3pPr>
            <a:lvl4pPr marL="1203030" algn="l" rtl="0" fontAlgn="base">
              <a:spcBef>
                <a:spcPct val="0"/>
              </a:spcBef>
              <a:spcAft>
                <a:spcPct val="0"/>
              </a:spcAft>
              <a:defRPr kern="1200">
                <a:solidFill>
                  <a:schemeClr val="tx1"/>
                </a:solidFill>
                <a:latin typeface="Arial" charset="0"/>
                <a:ea typeface="宋体" charset="-122"/>
                <a:cs typeface="+mn-cs"/>
              </a:defRPr>
            </a:lvl4pPr>
            <a:lvl5pPr marL="1604040" algn="l" rtl="0" fontAlgn="base">
              <a:spcBef>
                <a:spcPct val="0"/>
              </a:spcBef>
              <a:spcAft>
                <a:spcPct val="0"/>
              </a:spcAft>
              <a:defRPr kern="1200">
                <a:solidFill>
                  <a:schemeClr val="tx1"/>
                </a:solidFill>
                <a:latin typeface="Arial" charset="0"/>
                <a:ea typeface="宋体" charset="-122"/>
                <a:cs typeface="+mn-cs"/>
              </a:defRPr>
            </a:lvl5pPr>
            <a:lvl6pPr marL="2005051" algn="l" defTabSz="802020" rtl="0" eaLnBrk="1" latinLnBrk="0" hangingPunct="1">
              <a:defRPr kern="1200">
                <a:solidFill>
                  <a:schemeClr val="tx1"/>
                </a:solidFill>
                <a:latin typeface="Arial" charset="0"/>
                <a:ea typeface="宋体" charset="-122"/>
                <a:cs typeface="+mn-cs"/>
              </a:defRPr>
            </a:lvl6pPr>
            <a:lvl7pPr marL="2406061" algn="l" defTabSz="802020" rtl="0" eaLnBrk="1" latinLnBrk="0" hangingPunct="1">
              <a:defRPr kern="1200">
                <a:solidFill>
                  <a:schemeClr val="tx1"/>
                </a:solidFill>
                <a:latin typeface="Arial" charset="0"/>
                <a:ea typeface="宋体" charset="-122"/>
                <a:cs typeface="+mn-cs"/>
              </a:defRPr>
            </a:lvl7pPr>
            <a:lvl8pPr marL="2807071" algn="l" defTabSz="802020" rtl="0" eaLnBrk="1" latinLnBrk="0" hangingPunct="1">
              <a:defRPr kern="1200">
                <a:solidFill>
                  <a:schemeClr val="tx1"/>
                </a:solidFill>
                <a:latin typeface="Arial" charset="0"/>
                <a:ea typeface="宋体" charset="-122"/>
                <a:cs typeface="+mn-cs"/>
              </a:defRPr>
            </a:lvl8pPr>
            <a:lvl9pPr marL="3208081" algn="l" defTabSz="80202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17</a:t>
            </a:fld>
            <a:endParaRPr lang="en-US" altLang="zh-CN" dirty="0"/>
          </a:p>
        </p:txBody>
      </p:sp>
      <p:sp>
        <p:nvSpPr>
          <p:cNvPr id="3" name="内容占位符 2"/>
          <p:cNvSpPr>
            <a:spLocks noGrp="1"/>
          </p:cNvSpPr>
          <p:nvPr>
            <p:ph idx="1"/>
          </p:nvPr>
        </p:nvSpPr>
        <p:spPr>
          <a:xfrm>
            <a:off x="2087175" y="1404367"/>
            <a:ext cx="9242812" cy="4752528"/>
          </a:xfrm>
        </p:spPr>
        <p:txBody>
          <a:bodyPr>
            <a:normAutofit/>
          </a:bodyPr>
          <a:lstStyle/>
          <a:p>
            <a:endParaRPr lang="en-US" altLang="zh-CN" sz="2400" dirty="0"/>
          </a:p>
          <a:p>
            <a:endParaRPr lang="en-US" altLang="zh-CN" sz="2400" dirty="0"/>
          </a:p>
        </p:txBody>
      </p:sp>
      <p:sp>
        <p:nvSpPr>
          <p:cNvPr id="6" name="矩形 5"/>
          <p:cNvSpPr/>
          <p:nvPr/>
        </p:nvSpPr>
        <p:spPr>
          <a:xfrm>
            <a:off x="816819" y="1434632"/>
            <a:ext cx="11089232" cy="3570135"/>
          </a:xfrm>
          <a:prstGeom prst="rect">
            <a:avLst/>
          </a:prstGeom>
        </p:spPr>
        <p:txBody>
          <a:bodyPr wrap="square">
            <a:spAutoFit/>
          </a:bodyPr>
          <a:lstStyle/>
          <a:p>
            <a:r>
              <a:rPr lang="en-US" altLang="zh-CN" sz="2000" b="1" dirty="0"/>
              <a:t>1</a:t>
            </a:r>
            <a:r>
              <a:rPr lang="zh-CN" altLang="en-US" sz="2000" b="1" dirty="0"/>
              <a:t>、新媒体时代的到来。</a:t>
            </a:r>
            <a:r>
              <a:rPr lang="zh-CN" altLang="en-US" sz="2000" dirty="0"/>
              <a:t>大众可以在这些平台上肆意表达自己的观点，不需要经过深思熟虑，进入了弥尔顿的“观点公开的市场”阶段。</a:t>
            </a:r>
            <a:endParaRPr lang="en-US" altLang="zh-CN" sz="2000" dirty="0"/>
          </a:p>
          <a:p>
            <a:endParaRPr lang="en-US" altLang="zh-CN" sz="2000" dirty="0"/>
          </a:p>
          <a:p>
            <a:endParaRPr lang="en-US" altLang="zh-CN" sz="2000" dirty="0"/>
          </a:p>
          <a:p>
            <a:r>
              <a:rPr lang="en-US" altLang="zh-CN" sz="2000" b="1" dirty="0"/>
              <a:t>2</a:t>
            </a:r>
            <a:r>
              <a:rPr lang="zh-CN" altLang="en-US" sz="2000" b="1" dirty="0"/>
              <a:t>、用户选择性接触的心态</a:t>
            </a:r>
            <a:r>
              <a:rPr lang="zh-CN" altLang="en-US" sz="2000" dirty="0"/>
              <a:t>。用户选择性地接受心态自然过滤了很多重要的信息，新媒体引导下的观念有时并非真实的，加速了“信息茧房”的形成。</a:t>
            </a:r>
            <a:endParaRPr lang="en-US" altLang="zh-CN" sz="2000" dirty="0"/>
          </a:p>
          <a:p>
            <a:endParaRPr lang="en-US" altLang="zh-CN" sz="2000" dirty="0"/>
          </a:p>
          <a:p>
            <a:endParaRPr lang="en-US" altLang="zh-CN" sz="2000" b="1" dirty="0"/>
          </a:p>
          <a:p>
            <a:r>
              <a:rPr lang="en-US" altLang="zh-CN" sz="2000" b="1" dirty="0"/>
              <a:t>3</a:t>
            </a:r>
            <a:r>
              <a:rPr lang="zh-CN" altLang="en-US" sz="2000" b="1" dirty="0"/>
              <a:t>、大数据新型信息传输方式。</a:t>
            </a:r>
            <a:r>
              <a:rPr lang="zh-CN" altLang="en-US" sz="2000" dirty="0"/>
              <a:t>新媒体时代，传播主体由以往的单一性向多元性转变。为了获取更多的点击量和浏览量，满足用户的需求，衍生出了一系列通过分析用户偏好，进行新闻定向、定量的高效推送方式，也就是所谓的算法推荐系统，加剧了“信息茧房”的形成。</a:t>
            </a:r>
          </a:p>
        </p:txBody>
      </p:sp>
    </p:spTree>
    <p:extLst>
      <p:ext uri="{BB962C8B-B14F-4D97-AF65-F5344CB8AC3E}">
        <p14:creationId xmlns:p14="http://schemas.microsoft.com/office/powerpoint/2010/main" val="242509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824F6-060D-4D39-7A97-D9A5A8EF157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96685DF-7C36-36F2-5A2F-67EC5663097A}"/>
              </a:ext>
            </a:extLst>
          </p:cNvPr>
          <p:cNvSpPr>
            <a:spLocks noGrp="1"/>
          </p:cNvSpPr>
          <p:nvPr>
            <p:ph type="title"/>
          </p:nvPr>
        </p:nvSpPr>
        <p:spPr>
          <a:xfrm>
            <a:off x="528787" y="76450"/>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头脑风暴</a:t>
            </a:r>
          </a:p>
        </p:txBody>
      </p:sp>
      <p:sp>
        <p:nvSpPr>
          <p:cNvPr id="4" name="灯片编号占位符 3">
            <a:extLst>
              <a:ext uri="{FF2B5EF4-FFF2-40B4-BE49-F238E27FC236}">
                <a16:creationId xmlns:a16="http://schemas.microsoft.com/office/drawing/2014/main" id="{4C7D6DC1-C178-4758-425B-80E0293929D2}"/>
              </a:ext>
            </a:extLst>
          </p:cNvPr>
          <p:cNvSpPr>
            <a:spLocks noGrp="1"/>
          </p:cNvSpPr>
          <p:nvPr>
            <p:ph type="sldNum" sz="quarter" idx="4294967295"/>
          </p:nvPr>
        </p:nvSpPr>
        <p:spPr bwMode="auto">
          <a:xfrm>
            <a:off x="3981292" y="6506892"/>
            <a:ext cx="1871345" cy="281259"/>
          </a:xfrm>
          <a:prstGeom prst="rect">
            <a:avLst/>
          </a:prstGeom>
          <a:noFill/>
          <a:ln w="9525">
            <a:noFill/>
            <a:miter lim="800000"/>
            <a:headEnd/>
            <a:tailEnd/>
          </a:ln>
          <a:effectLst/>
        </p:spPr>
        <p:txBody>
          <a:bodyPr vert="horz" wrap="square" lIns="80201" tIns="40100" rIns="80201" bIns="40100" numCol="1" rtlCol="0" anchor="t" anchorCtr="0" compatLnSpc="1">
            <a:prstTxWarp prst="textNoShape">
              <a:avLst/>
            </a:prstTxWarp>
          </a:bodyPr>
          <a:lstStyle>
            <a:defPPr>
              <a:defRPr lang="en-US"/>
            </a:defPPr>
            <a:lvl1pPr algn="r" rtl="0" fontAlgn="base">
              <a:spcBef>
                <a:spcPct val="0"/>
              </a:spcBef>
              <a:spcAft>
                <a:spcPct val="0"/>
              </a:spcAft>
              <a:defRPr sz="1228" kern="1200">
                <a:solidFill>
                  <a:schemeClr val="tx1"/>
                </a:solidFill>
                <a:latin typeface="Arial" charset="0"/>
                <a:ea typeface="宋体" charset="-122"/>
                <a:cs typeface="+mn-cs"/>
              </a:defRPr>
            </a:lvl1pPr>
            <a:lvl2pPr marL="401010" algn="l" rtl="0" fontAlgn="base">
              <a:spcBef>
                <a:spcPct val="0"/>
              </a:spcBef>
              <a:spcAft>
                <a:spcPct val="0"/>
              </a:spcAft>
              <a:defRPr kern="1200">
                <a:solidFill>
                  <a:schemeClr val="tx1"/>
                </a:solidFill>
                <a:latin typeface="Arial" charset="0"/>
                <a:ea typeface="宋体" charset="-122"/>
                <a:cs typeface="+mn-cs"/>
              </a:defRPr>
            </a:lvl2pPr>
            <a:lvl3pPr marL="802020" algn="l" rtl="0" fontAlgn="base">
              <a:spcBef>
                <a:spcPct val="0"/>
              </a:spcBef>
              <a:spcAft>
                <a:spcPct val="0"/>
              </a:spcAft>
              <a:defRPr kern="1200">
                <a:solidFill>
                  <a:schemeClr val="tx1"/>
                </a:solidFill>
                <a:latin typeface="Arial" charset="0"/>
                <a:ea typeface="宋体" charset="-122"/>
                <a:cs typeface="+mn-cs"/>
              </a:defRPr>
            </a:lvl3pPr>
            <a:lvl4pPr marL="1203030" algn="l" rtl="0" fontAlgn="base">
              <a:spcBef>
                <a:spcPct val="0"/>
              </a:spcBef>
              <a:spcAft>
                <a:spcPct val="0"/>
              </a:spcAft>
              <a:defRPr kern="1200">
                <a:solidFill>
                  <a:schemeClr val="tx1"/>
                </a:solidFill>
                <a:latin typeface="Arial" charset="0"/>
                <a:ea typeface="宋体" charset="-122"/>
                <a:cs typeface="+mn-cs"/>
              </a:defRPr>
            </a:lvl4pPr>
            <a:lvl5pPr marL="1604040" algn="l" rtl="0" fontAlgn="base">
              <a:spcBef>
                <a:spcPct val="0"/>
              </a:spcBef>
              <a:spcAft>
                <a:spcPct val="0"/>
              </a:spcAft>
              <a:defRPr kern="1200">
                <a:solidFill>
                  <a:schemeClr val="tx1"/>
                </a:solidFill>
                <a:latin typeface="Arial" charset="0"/>
                <a:ea typeface="宋体" charset="-122"/>
                <a:cs typeface="+mn-cs"/>
              </a:defRPr>
            </a:lvl5pPr>
            <a:lvl6pPr marL="2005051" algn="l" defTabSz="802020" rtl="0" eaLnBrk="1" latinLnBrk="0" hangingPunct="1">
              <a:defRPr kern="1200">
                <a:solidFill>
                  <a:schemeClr val="tx1"/>
                </a:solidFill>
                <a:latin typeface="Arial" charset="0"/>
                <a:ea typeface="宋体" charset="-122"/>
                <a:cs typeface="+mn-cs"/>
              </a:defRPr>
            </a:lvl6pPr>
            <a:lvl7pPr marL="2406061" algn="l" defTabSz="802020" rtl="0" eaLnBrk="1" latinLnBrk="0" hangingPunct="1">
              <a:defRPr kern="1200">
                <a:solidFill>
                  <a:schemeClr val="tx1"/>
                </a:solidFill>
                <a:latin typeface="Arial" charset="0"/>
                <a:ea typeface="宋体" charset="-122"/>
                <a:cs typeface="+mn-cs"/>
              </a:defRPr>
            </a:lvl7pPr>
            <a:lvl8pPr marL="2807071" algn="l" defTabSz="802020" rtl="0" eaLnBrk="1" latinLnBrk="0" hangingPunct="1">
              <a:defRPr kern="1200">
                <a:solidFill>
                  <a:schemeClr val="tx1"/>
                </a:solidFill>
                <a:latin typeface="Arial" charset="0"/>
                <a:ea typeface="宋体" charset="-122"/>
                <a:cs typeface="+mn-cs"/>
              </a:defRPr>
            </a:lvl8pPr>
            <a:lvl9pPr marL="3208081" algn="l" defTabSz="80202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18</a:t>
            </a:fld>
            <a:endParaRPr lang="en-US" altLang="zh-CN" dirty="0"/>
          </a:p>
        </p:txBody>
      </p:sp>
      <p:sp>
        <p:nvSpPr>
          <p:cNvPr id="3" name="内容占位符 2">
            <a:extLst>
              <a:ext uri="{FF2B5EF4-FFF2-40B4-BE49-F238E27FC236}">
                <a16:creationId xmlns:a16="http://schemas.microsoft.com/office/drawing/2014/main" id="{CE96B1A6-0541-377D-8231-0F393B9D1091}"/>
              </a:ext>
            </a:extLst>
          </p:cNvPr>
          <p:cNvSpPr>
            <a:spLocks noGrp="1"/>
          </p:cNvSpPr>
          <p:nvPr>
            <p:ph idx="1"/>
          </p:nvPr>
        </p:nvSpPr>
        <p:spPr>
          <a:xfrm>
            <a:off x="672803" y="1312608"/>
            <a:ext cx="9242812" cy="4752528"/>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信息茧房的其他表现</a:t>
            </a:r>
            <a:endParaRPr lang="en-US" altLang="zh-CN" sz="2400" b="1"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81675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103860"/>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学术论文中的数字陷阱</a:t>
            </a:r>
          </a:p>
        </p:txBody>
      </p:sp>
      <p:sp>
        <p:nvSpPr>
          <p:cNvPr id="3" name="内容占位符 2"/>
          <p:cNvSpPr>
            <a:spLocks noGrp="1"/>
          </p:cNvSpPr>
          <p:nvPr>
            <p:ph idx="1"/>
          </p:nvPr>
        </p:nvSpPr>
        <p:spPr/>
        <p:txBody>
          <a:bodyPr/>
          <a:lstStyle/>
          <a:p>
            <a:endParaRPr lang="en-US" altLang="zh-CN" dirty="0"/>
          </a:p>
          <a:p>
            <a:endParaRPr lang="en-US" altLang="zh-CN" dirty="0"/>
          </a:p>
        </p:txBody>
      </p:sp>
      <p:pic>
        <p:nvPicPr>
          <p:cNvPr id="6" name="图片 5" descr="C:\Users\Guo\Desktop\下载.png"/>
          <p:cNvPicPr/>
          <p:nvPr/>
        </p:nvPicPr>
        <p:blipFill>
          <a:blip r:embed="rId2">
            <a:extLst>
              <a:ext uri="{28A0092B-C50C-407E-A947-70E740481C1C}">
                <a14:useLocalDpi xmlns:a14="http://schemas.microsoft.com/office/drawing/2010/main" val="0"/>
              </a:ext>
            </a:extLst>
          </a:blip>
          <a:srcRect/>
          <a:stretch>
            <a:fillRect/>
          </a:stretch>
        </p:blipFill>
        <p:spPr bwMode="auto">
          <a:xfrm>
            <a:off x="1824931" y="1955081"/>
            <a:ext cx="8856984" cy="4608512"/>
          </a:xfrm>
          <a:prstGeom prst="rect">
            <a:avLst/>
          </a:prstGeom>
          <a:noFill/>
          <a:ln>
            <a:noFill/>
          </a:ln>
        </p:spPr>
      </p:pic>
    </p:spTree>
    <p:extLst>
      <p:ext uri="{BB962C8B-B14F-4D97-AF65-F5344CB8AC3E}">
        <p14:creationId xmlns:p14="http://schemas.microsoft.com/office/powerpoint/2010/main" val="142930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a:p>
          <a:p>
            <a:endParaRPr lang="en-US" altLang="zh-CN" dirty="0"/>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数据造假的大数据证据</a:t>
            </a:r>
          </a:p>
        </p:txBody>
      </p:sp>
    </p:spTree>
    <p:extLst>
      <p:ext uri="{BB962C8B-B14F-4D97-AF65-F5344CB8AC3E}">
        <p14:creationId xmlns:p14="http://schemas.microsoft.com/office/powerpoint/2010/main" val="271273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733" y="176777"/>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学术论文中的数字陷阱</a:t>
            </a:r>
          </a:p>
        </p:txBody>
      </p:sp>
      <p:sp>
        <p:nvSpPr>
          <p:cNvPr id="3" name="内容占位符 2"/>
          <p:cNvSpPr>
            <a:spLocks noGrp="1"/>
          </p:cNvSpPr>
          <p:nvPr>
            <p:ph idx="1"/>
          </p:nvPr>
        </p:nvSpPr>
        <p:spPr/>
        <p:txBody>
          <a:bodyPr/>
          <a:lstStyle/>
          <a:p>
            <a:endParaRPr lang="en-US" altLang="zh-CN" dirty="0"/>
          </a:p>
          <a:p>
            <a:endParaRPr lang="en-US" altLang="zh-CN" dirty="0"/>
          </a:p>
        </p:txBody>
      </p:sp>
      <p:pic>
        <p:nvPicPr>
          <p:cNvPr id="5" name="图片 4" descr="C:\Users\Guo\Desktop\下载 (1).png"/>
          <p:cNvPicPr/>
          <p:nvPr/>
        </p:nvPicPr>
        <p:blipFill>
          <a:blip r:embed="rId2">
            <a:extLst>
              <a:ext uri="{28A0092B-C50C-407E-A947-70E740481C1C}">
                <a14:useLocalDpi xmlns:a14="http://schemas.microsoft.com/office/drawing/2010/main" val="0"/>
              </a:ext>
            </a:extLst>
          </a:blip>
          <a:srcRect/>
          <a:stretch>
            <a:fillRect/>
          </a:stretch>
        </p:blipFill>
        <p:spPr bwMode="auto">
          <a:xfrm>
            <a:off x="2040955" y="1559515"/>
            <a:ext cx="8856984" cy="5194865"/>
          </a:xfrm>
          <a:prstGeom prst="rect">
            <a:avLst/>
          </a:prstGeom>
          <a:noFill/>
          <a:ln>
            <a:noFill/>
          </a:ln>
        </p:spPr>
      </p:pic>
    </p:spTree>
    <p:extLst>
      <p:ext uri="{BB962C8B-B14F-4D97-AF65-F5344CB8AC3E}">
        <p14:creationId xmlns:p14="http://schemas.microsoft.com/office/powerpoint/2010/main" val="24104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学术论文中的数字陷阱</a:t>
            </a:r>
          </a:p>
        </p:txBody>
      </p:sp>
      <p:sp>
        <p:nvSpPr>
          <p:cNvPr id="3" name="内容占位符 2"/>
          <p:cNvSpPr>
            <a:spLocks noGrp="1"/>
          </p:cNvSpPr>
          <p:nvPr>
            <p:ph idx="1"/>
          </p:nvPr>
        </p:nvSpPr>
        <p:spPr/>
        <p:txBody>
          <a:bodyPr/>
          <a:lstStyle/>
          <a:p>
            <a:endParaRPr lang="en-US" altLang="zh-CN" dirty="0"/>
          </a:p>
          <a:p>
            <a:endParaRPr lang="en-US" altLang="zh-CN" dirty="0"/>
          </a:p>
        </p:txBody>
      </p:sp>
      <p:pic>
        <p:nvPicPr>
          <p:cNvPr id="5" name="图片 4" descr="C:\Users\Guo\Desktop\下载 (2).png"/>
          <p:cNvPicPr/>
          <p:nvPr/>
        </p:nvPicPr>
        <p:blipFill>
          <a:blip r:embed="rId2">
            <a:extLst>
              <a:ext uri="{28A0092B-C50C-407E-A947-70E740481C1C}">
                <a14:useLocalDpi xmlns:a14="http://schemas.microsoft.com/office/drawing/2010/main" val="0"/>
              </a:ext>
            </a:extLst>
          </a:blip>
          <a:srcRect/>
          <a:stretch>
            <a:fillRect/>
          </a:stretch>
        </p:blipFill>
        <p:spPr bwMode="auto">
          <a:xfrm>
            <a:off x="1680915" y="1692400"/>
            <a:ext cx="8928992" cy="4297703"/>
          </a:xfrm>
          <a:prstGeom prst="rect">
            <a:avLst/>
          </a:prstGeom>
          <a:noFill/>
          <a:ln>
            <a:noFill/>
          </a:ln>
        </p:spPr>
      </p:pic>
    </p:spTree>
    <p:extLst>
      <p:ext uri="{BB962C8B-B14F-4D97-AF65-F5344CB8AC3E}">
        <p14:creationId xmlns:p14="http://schemas.microsoft.com/office/powerpoint/2010/main" val="4123384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795"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学术论文中的数字陷阱</a:t>
            </a:r>
          </a:p>
        </p:txBody>
      </p:sp>
      <p:sp>
        <p:nvSpPr>
          <p:cNvPr id="3" name="内容占位符 2"/>
          <p:cNvSpPr>
            <a:spLocks noGrp="1"/>
          </p:cNvSpPr>
          <p:nvPr>
            <p:ph idx="1"/>
          </p:nvPr>
        </p:nvSpPr>
        <p:spPr/>
        <p:txBody>
          <a:bodyPr/>
          <a:lstStyle/>
          <a:p>
            <a:endParaRPr lang="en-US" altLang="zh-CN" dirty="0"/>
          </a:p>
          <a:p>
            <a:endParaRPr lang="en-US" altLang="zh-CN" dirty="0"/>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003" y="1440417"/>
            <a:ext cx="7776864" cy="5313963"/>
          </a:xfrm>
          <a:prstGeom prst="rect">
            <a:avLst/>
          </a:prstGeom>
          <a:noFill/>
          <a:ln>
            <a:noFill/>
          </a:ln>
        </p:spPr>
      </p:pic>
    </p:spTree>
    <p:extLst>
      <p:ext uri="{BB962C8B-B14F-4D97-AF65-F5344CB8AC3E}">
        <p14:creationId xmlns:p14="http://schemas.microsoft.com/office/powerpoint/2010/main" val="144808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4622"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学术论文中的数字陷阱</a:t>
            </a:r>
          </a:p>
        </p:txBody>
      </p:sp>
      <p:sp>
        <p:nvSpPr>
          <p:cNvPr id="4" name="内容占位符 3"/>
          <p:cNvSpPr>
            <a:spLocks noGrp="1"/>
          </p:cNvSpPr>
          <p:nvPr>
            <p:ph idx="1"/>
          </p:nvPr>
        </p:nvSpPr>
        <p:spPr/>
        <p:txBody>
          <a:bodyPr/>
          <a:lstStyle/>
          <a:p>
            <a:endParaRPr lang="zh-CN" altLang="en-US" dirty="0"/>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3043" y="1723002"/>
            <a:ext cx="7344816" cy="4752528"/>
          </a:xfrm>
          <a:prstGeom prst="rect">
            <a:avLst/>
          </a:prstGeom>
          <a:noFill/>
          <a:ln>
            <a:noFill/>
          </a:ln>
        </p:spPr>
      </p:pic>
      <p:sp>
        <p:nvSpPr>
          <p:cNvPr id="5" name="矩形 4"/>
          <p:cNvSpPr/>
          <p:nvPr/>
        </p:nvSpPr>
        <p:spPr>
          <a:xfrm>
            <a:off x="2184971" y="6767792"/>
            <a:ext cx="9649072" cy="461665"/>
          </a:xfrm>
          <a:prstGeom prst="rect">
            <a:avLst/>
          </a:prstGeom>
        </p:spPr>
        <p:txBody>
          <a:bodyPr wrap="square">
            <a:spAutoFit/>
          </a:bodyPr>
          <a:lstStyle/>
          <a:p>
            <a:r>
              <a:rPr lang="en-US" altLang="zh-CN" sz="2400" dirty="0">
                <a:latin typeface="Calibri" panose="020F0502020204030204" pitchFamily="34" charset="0"/>
                <a:cs typeface="Times New Roman" panose="02020603050405020304" pitchFamily="18" charset="0"/>
              </a:rPr>
              <a:t>1986-2018</a:t>
            </a:r>
            <a:r>
              <a:rPr lang="zh-CN" altLang="zh-CN" sz="2400" dirty="0">
                <a:latin typeface="Calibri" panose="020F0502020204030204" pitchFamily="34" charset="0"/>
                <a:cs typeface="Times New Roman" panose="02020603050405020304" pitchFamily="18" charset="0"/>
              </a:rPr>
              <a:t>逐年回归系数</a:t>
            </a:r>
            <a:r>
              <a:rPr lang="en-US" altLang="zh-CN" sz="2400" dirty="0">
                <a:latin typeface="Calibri" panose="020F0502020204030204" pitchFamily="34" charset="0"/>
                <a:cs typeface="Times New Roman" panose="02020603050405020304" pitchFamily="18" charset="0"/>
              </a:rPr>
              <a:t>2</a:t>
            </a:r>
            <a:r>
              <a:rPr lang="zh-CN" altLang="zh-CN" sz="2400" dirty="0">
                <a:latin typeface="Calibri" panose="020F0502020204030204" pitchFamily="34" charset="0"/>
                <a:cs typeface="Times New Roman" panose="02020603050405020304" pitchFamily="18" charset="0"/>
              </a:rPr>
              <a:t>（</a:t>
            </a:r>
            <a:r>
              <a:rPr lang="en-US" altLang="zh-CN" sz="2400" dirty="0">
                <a:latin typeface="Calibri" panose="020F0502020204030204" pitchFamily="34" charset="0"/>
                <a:cs typeface="Times New Roman" panose="02020603050405020304" pitchFamily="18" charset="0"/>
              </a:rPr>
              <a:t>2018</a:t>
            </a:r>
            <a:r>
              <a:rPr lang="zh-CN" altLang="zh-CN" sz="2400" dirty="0">
                <a:latin typeface="Calibri" panose="020F0502020204030204" pitchFamily="34" charset="0"/>
                <a:cs typeface="Times New Roman" panose="02020603050405020304" pitchFamily="18" charset="0"/>
              </a:rPr>
              <a:t>年</a:t>
            </a:r>
            <a:r>
              <a:rPr lang="en-US" altLang="zh-CN" sz="2400" dirty="0">
                <a:latin typeface="Calibri" panose="020F0502020204030204" pitchFamily="34" charset="0"/>
                <a:cs typeface="Times New Roman" panose="02020603050405020304" pitchFamily="18" charset="0"/>
              </a:rPr>
              <a:t>1</a:t>
            </a:r>
            <a:r>
              <a:rPr lang="zh-CN" altLang="zh-CN" sz="2400" dirty="0">
                <a:latin typeface="Calibri" panose="020F0502020204030204" pitchFamily="34" charset="0"/>
                <a:cs typeface="Times New Roman" panose="02020603050405020304" pitchFamily="18" charset="0"/>
              </a:rPr>
              <a:t>月</a:t>
            </a:r>
            <a:r>
              <a:rPr lang="en-US" altLang="zh-CN" sz="2400" dirty="0">
                <a:latin typeface="Calibri" panose="020F0502020204030204" pitchFamily="34" charset="0"/>
                <a:cs typeface="Times New Roman" panose="02020603050405020304" pitchFamily="18" charset="0"/>
              </a:rPr>
              <a:t>vs2017</a:t>
            </a:r>
            <a:r>
              <a:rPr lang="zh-CN" altLang="zh-CN" sz="2400" dirty="0">
                <a:latin typeface="Calibri" panose="020F0502020204030204" pitchFamily="34" charset="0"/>
                <a:cs typeface="Times New Roman" panose="02020603050405020304" pitchFamily="18" charset="0"/>
              </a:rPr>
              <a:t>年</a:t>
            </a:r>
            <a:r>
              <a:rPr lang="en-US" altLang="zh-CN" sz="2400" dirty="0">
                <a:latin typeface="Calibri" panose="020F0502020204030204" pitchFamily="34" charset="0"/>
                <a:cs typeface="Times New Roman" panose="02020603050405020304" pitchFamily="18" charset="0"/>
              </a:rPr>
              <a:t>12</a:t>
            </a:r>
            <a:r>
              <a:rPr lang="zh-CN" altLang="zh-CN" sz="2400" dirty="0">
                <a:latin typeface="Calibri" panose="020F0502020204030204" pitchFamily="34" charset="0"/>
                <a:cs typeface="Times New Roman" panose="02020603050405020304" pitchFamily="18" charset="0"/>
              </a:rPr>
              <a:t>月）</a:t>
            </a:r>
            <a:endParaRPr lang="zh-CN" altLang="en-US" dirty="0"/>
          </a:p>
        </p:txBody>
      </p:sp>
    </p:spTree>
    <p:extLst>
      <p:ext uri="{BB962C8B-B14F-4D97-AF65-F5344CB8AC3E}">
        <p14:creationId xmlns:p14="http://schemas.microsoft.com/office/powerpoint/2010/main" val="1902606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8" y="58249"/>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学术论文中的数字陷阱</a:t>
            </a:r>
          </a:p>
        </p:txBody>
      </p:sp>
      <p:sp>
        <p:nvSpPr>
          <p:cNvPr id="4" name="内容占位符 3"/>
          <p:cNvSpPr>
            <a:spLocks noGrp="1"/>
          </p:cNvSpPr>
          <p:nvPr>
            <p:ph idx="1"/>
          </p:nvPr>
        </p:nvSpPr>
        <p:spPr>
          <a:xfrm>
            <a:off x="672147" y="1318460"/>
            <a:ext cx="12098655" cy="4990084"/>
          </a:xfrm>
        </p:spPr>
        <p:txBody>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年末的文献更少被检索到</a:t>
            </a:r>
            <a:endParaRPr lang="en-US" altLang="zh-CN" sz="2400" b="1" dirty="0">
              <a:latin typeface="Times New Roman" panose="02020603050405020304" pitchFamily="18" charset="0"/>
              <a:ea typeface="楷体" panose="02010609060101010101" pitchFamily="49" charset="-122"/>
            </a:endParaRPr>
          </a:p>
          <a:p>
            <a:endParaRPr lang="zh-CN" altLang="en-US" dirty="0"/>
          </a:p>
        </p:txBody>
      </p:sp>
      <p:sp>
        <p:nvSpPr>
          <p:cNvPr id="5" name="矩形 4"/>
          <p:cNvSpPr/>
          <p:nvPr/>
        </p:nvSpPr>
        <p:spPr>
          <a:xfrm>
            <a:off x="1680915" y="6242803"/>
            <a:ext cx="9649072" cy="461665"/>
          </a:xfrm>
          <a:prstGeom prst="rect">
            <a:avLst/>
          </a:prstGeom>
        </p:spPr>
        <p:txBody>
          <a:bodyPr wrap="square">
            <a:spAutoFit/>
          </a:bodyPr>
          <a:lstStyle/>
          <a:p>
            <a:r>
              <a:rPr lang="zh-CN" altLang="en-US" sz="2400" dirty="0"/>
              <a:t>某高校</a:t>
            </a:r>
            <a:r>
              <a:rPr lang="en-US" altLang="zh-CN" sz="2400" dirty="0"/>
              <a:t>2015</a:t>
            </a:r>
            <a:r>
              <a:rPr lang="zh-CN" altLang="en-US" sz="2400" dirty="0"/>
              <a:t>年全年被浏览和下载文献的发表月份分布</a:t>
            </a:r>
            <a:r>
              <a:rPr lang="en-US" altLang="zh-CN" sz="2400" dirty="0"/>
              <a:t>(430</a:t>
            </a:r>
            <a:r>
              <a:rPr lang="zh-CN" altLang="en-US" sz="2400" dirty="0"/>
              <a:t>万样本）</a:t>
            </a:r>
          </a:p>
        </p:txBody>
      </p:sp>
      <p:pic>
        <p:nvPicPr>
          <p:cNvPr id="6" name="图片 5" descr="D:\echarts (10).png"/>
          <p:cNvPicPr/>
          <p:nvPr/>
        </p:nvPicPr>
        <p:blipFill>
          <a:blip r:embed="rId2">
            <a:extLst>
              <a:ext uri="{28A0092B-C50C-407E-A947-70E740481C1C}">
                <a14:useLocalDpi xmlns:a14="http://schemas.microsoft.com/office/drawing/2010/main" val="0"/>
              </a:ext>
            </a:extLst>
          </a:blip>
          <a:srcRect/>
          <a:stretch>
            <a:fillRect/>
          </a:stretch>
        </p:blipFill>
        <p:spPr bwMode="auto">
          <a:xfrm>
            <a:off x="2617019" y="2196455"/>
            <a:ext cx="6336704" cy="3650424"/>
          </a:xfrm>
          <a:prstGeom prst="rect">
            <a:avLst/>
          </a:prstGeom>
          <a:noFill/>
          <a:ln>
            <a:noFill/>
          </a:ln>
        </p:spPr>
      </p:pic>
    </p:spTree>
    <p:extLst>
      <p:ext uri="{BB962C8B-B14F-4D97-AF65-F5344CB8AC3E}">
        <p14:creationId xmlns:p14="http://schemas.microsoft.com/office/powerpoint/2010/main" val="158198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74697"/>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学术论文中的数字陷阱</a:t>
            </a:r>
          </a:p>
        </p:txBody>
      </p:sp>
      <p:sp>
        <p:nvSpPr>
          <p:cNvPr id="4" name="内容占位符 3"/>
          <p:cNvSpPr>
            <a:spLocks noGrp="1"/>
          </p:cNvSpPr>
          <p:nvPr>
            <p:ph idx="1"/>
          </p:nvPr>
        </p:nvSpPr>
        <p:spPr>
          <a:xfrm>
            <a:off x="637853" y="1313246"/>
            <a:ext cx="11052174" cy="4987665"/>
          </a:xfrm>
        </p:spPr>
        <p:txBody>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标题与引用率：因为更容易检索，标题越长，论文下载率和引用率越高</a:t>
            </a:r>
            <a:endParaRPr lang="en-US" altLang="zh-CN" sz="2400" b="1" dirty="0">
              <a:latin typeface="Times New Roman" panose="02020603050405020304" pitchFamily="18" charset="0"/>
              <a:ea typeface="楷体" panose="02010609060101010101" pitchFamily="49" charset="-122"/>
            </a:endParaRPr>
          </a:p>
          <a:p>
            <a:endParaRPr lang="zh-CN" altLang="en-US" dirty="0"/>
          </a:p>
        </p:txBody>
      </p:sp>
      <p:graphicFrame>
        <p:nvGraphicFramePr>
          <p:cNvPr id="6" name="图表 5"/>
          <p:cNvGraphicFramePr>
            <a:graphicFrameLocks/>
          </p:cNvGraphicFramePr>
          <p:nvPr/>
        </p:nvGraphicFramePr>
        <p:xfrm>
          <a:off x="2977059" y="2052439"/>
          <a:ext cx="7272808"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1176859" y="6300911"/>
            <a:ext cx="11628238" cy="584775"/>
          </a:xfrm>
          <a:prstGeom prst="rect">
            <a:avLst/>
          </a:prstGeom>
        </p:spPr>
        <p:txBody>
          <a:bodyPr wrap="square">
            <a:spAutoFit/>
          </a:bodyPr>
          <a:lstStyle/>
          <a:p>
            <a:r>
              <a:rPr lang="en-US" altLang="zh-CN" sz="1600" b="1" u="sng" dirty="0" err="1"/>
              <a:t>Guo</a:t>
            </a:r>
            <a:r>
              <a:rPr lang="en-US" altLang="zh-CN" sz="1600" b="1" u="sng" dirty="0"/>
              <a:t>, Feng,</a:t>
            </a:r>
            <a:r>
              <a:rPr lang="en-US" altLang="zh-CN" sz="1600" dirty="0"/>
              <a:t> Ma, Chao, Shi, </a:t>
            </a:r>
            <a:r>
              <a:rPr lang="en-US" altLang="zh-CN" sz="1600" dirty="0" err="1"/>
              <a:t>Qingling</a:t>
            </a:r>
            <a:r>
              <a:rPr lang="en-US" altLang="zh-CN" sz="1600" dirty="0"/>
              <a:t>. and </a:t>
            </a:r>
            <a:r>
              <a:rPr lang="en-US" altLang="zh-CN" sz="1600" dirty="0" err="1"/>
              <a:t>Zong,Qingqing</a:t>
            </a:r>
            <a:r>
              <a:rPr lang="en-US" altLang="zh-CN" sz="1600" dirty="0"/>
              <a:t>., “Succinct Effect or Informative Effect: The Relationship </a:t>
            </a:r>
            <a:r>
              <a:rPr lang="en-US" altLang="zh-CN" sz="1600" dirty="0" err="1"/>
              <a:t>betweenTitle</a:t>
            </a:r>
            <a:r>
              <a:rPr lang="en-US" altLang="zh-CN" sz="1600" dirty="0"/>
              <a:t> Length and the Number of Citations ”,  </a:t>
            </a:r>
            <a:r>
              <a:rPr lang="en-US" altLang="zh-CN" sz="1600" i="1" dirty="0"/>
              <a:t>Scientometrics</a:t>
            </a:r>
            <a:r>
              <a:rPr lang="en-US" altLang="zh-CN" sz="1600" dirty="0"/>
              <a:t>,2018, 116(3), pp.1531-1539.</a:t>
            </a:r>
            <a:endParaRPr lang="zh-CN" altLang="en-US" sz="1600" dirty="0"/>
          </a:p>
        </p:txBody>
      </p:sp>
    </p:spTree>
    <p:extLst>
      <p:ext uri="{BB962C8B-B14F-4D97-AF65-F5344CB8AC3E}">
        <p14:creationId xmlns:p14="http://schemas.microsoft.com/office/powerpoint/2010/main" val="1966005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795" y="108223"/>
            <a:ext cx="12098655" cy="1260211"/>
          </a:xfrm>
        </p:spPr>
        <p:txBody>
          <a:bodyPr vert="horz" lIns="104306" tIns="52153" rIns="104306" bIns="52153" rtlCol="0" anchor="ct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数字陷阱</a:t>
            </a:r>
          </a:p>
        </p:txBody>
      </p:sp>
      <p:sp>
        <p:nvSpPr>
          <p:cNvPr id="4" name="内容占位符 3"/>
          <p:cNvSpPr>
            <a:spLocks noGrp="1"/>
          </p:cNvSpPr>
          <p:nvPr>
            <p:ph idx="1"/>
          </p:nvPr>
        </p:nvSpPr>
        <p:spPr>
          <a:xfrm>
            <a:off x="743500" y="1188343"/>
            <a:ext cx="9624060" cy="4990084"/>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来自淘宝的证据</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843" y="1836415"/>
            <a:ext cx="10344682" cy="4908802"/>
          </a:xfrm>
          <a:prstGeom prst="rect">
            <a:avLst/>
          </a:prstGeom>
        </p:spPr>
      </p:pic>
    </p:spTree>
    <p:extLst>
      <p:ext uri="{BB962C8B-B14F-4D97-AF65-F5344CB8AC3E}">
        <p14:creationId xmlns:p14="http://schemas.microsoft.com/office/powerpoint/2010/main" val="736200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1A787-A9E1-12AA-2CA4-4D035CAF4E1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F10D411-D075-5F4A-E290-80E0B2D58DF6}"/>
              </a:ext>
            </a:extLst>
          </p:cNvPr>
          <p:cNvSpPr>
            <a:spLocks noGrp="1"/>
          </p:cNvSpPr>
          <p:nvPr>
            <p:ph type="title"/>
          </p:nvPr>
        </p:nvSpPr>
        <p:spPr>
          <a:xfrm>
            <a:off x="600795" y="108223"/>
            <a:ext cx="12098655" cy="1260211"/>
          </a:xfrm>
        </p:spPr>
        <p:txBody>
          <a:bodyPr vert="horz" lIns="104306" tIns="52153" rIns="104306" bIns="52153" rtlCol="0" anchor="ct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人工智能幻觉</a:t>
            </a:r>
          </a:p>
        </p:txBody>
      </p:sp>
      <p:sp>
        <p:nvSpPr>
          <p:cNvPr id="4" name="内容占位符 3">
            <a:extLst>
              <a:ext uri="{FF2B5EF4-FFF2-40B4-BE49-F238E27FC236}">
                <a16:creationId xmlns:a16="http://schemas.microsoft.com/office/drawing/2014/main" id="{E162B24E-7CD8-E50A-ECC1-87120ECCBA39}"/>
              </a:ext>
            </a:extLst>
          </p:cNvPr>
          <p:cNvSpPr>
            <a:spLocks noGrp="1"/>
          </p:cNvSpPr>
          <p:nvPr>
            <p:ph idx="1"/>
          </p:nvPr>
        </p:nvSpPr>
        <p:spPr>
          <a:xfrm>
            <a:off x="743500" y="1188343"/>
            <a:ext cx="9624060" cy="4990084"/>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大语言模型的胡说八道</a:t>
            </a:r>
            <a:endParaRPr lang="en-US" altLang="zh-CN" sz="2400" b="1" dirty="0">
              <a:latin typeface="Times New Roman" panose="02020603050405020304" pitchFamily="18" charset="0"/>
              <a:ea typeface="楷体" panose="02010609060101010101" pitchFamily="49" charset="-122"/>
            </a:endParaRPr>
          </a:p>
          <a:p>
            <a:pPr fontAlgn="base">
              <a:lnSpc>
                <a:spcPct val="125000"/>
              </a:lnSpc>
              <a:spcAft>
                <a:spcPct val="0"/>
              </a:spcAft>
              <a:buSzPct val="100000"/>
            </a:pPr>
            <a:endParaRPr lang="en-US" altLang="zh-CN" sz="2000" dirty="0"/>
          </a:p>
          <a:p>
            <a:pPr fontAlgn="base">
              <a:lnSpc>
                <a:spcPct val="125000"/>
              </a:lnSpc>
              <a:spcAft>
                <a:spcPct val="0"/>
              </a:spcAft>
              <a:buSzPct val="100000"/>
            </a:pPr>
            <a:r>
              <a:rPr lang="zh-CN" altLang="en-US" sz="2000" dirty="0"/>
              <a:t>虚构参考文献</a:t>
            </a:r>
            <a:endParaRPr lang="en-US" altLang="zh-CN" sz="2000" dirty="0"/>
          </a:p>
          <a:p>
            <a:pPr fontAlgn="base">
              <a:lnSpc>
                <a:spcPct val="125000"/>
              </a:lnSpc>
              <a:spcAft>
                <a:spcPct val="0"/>
              </a:spcAft>
              <a:buSzPct val="100000"/>
            </a:pPr>
            <a:endParaRPr lang="en-US" altLang="zh-CN" sz="2000" dirty="0"/>
          </a:p>
          <a:p>
            <a:pPr fontAlgn="base">
              <a:lnSpc>
                <a:spcPct val="125000"/>
              </a:lnSpc>
              <a:spcAft>
                <a:spcPct val="0"/>
              </a:spcAft>
              <a:buSzPct val="100000"/>
            </a:pPr>
            <a:r>
              <a:rPr lang="zh-CN" altLang="en-US" sz="2000" dirty="0"/>
              <a:t>虚构司法判例</a:t>
            </a:r>
            <a:endParaRPr lang="en-US" altLang="zh-CN" sz="2000" dirty="0"/>
          </a:p>
          <a:p>
            <a:pPr fontAlgn="base">
              <a:lnSpc>
                <a:spcPct val="125000"/>
              </a:lnSpc>
              <a:spcAft>
                <a:spcPct val="0"/>
              </a:spcAft>
              <a:buSzPct val="100000"/>
            </a:pPr>
            <a:endParaRPr lang="en-US" altLang="zh-CN" sz="2000" dirty="0"/>
          </a:p>
          <a:p>
            <a:pPr fontAlgn="base">
              <a:lnSpc>
                <a:spcPct val="125000"/>
              </a:lnSpc>
              <a:spcAft>
                <a:spcPct val="0"/>
              </a:spcAft>
              <a:buSzPct val="100000"/>
            </a:pPr>
            <a:r>
              <a:rPr lang="zh-CN" altLang="en-US" sz="2000" dirty="0"/>
              <a:t>虚构法律条文</a:t>
            </a:r>
            <a:endParaRPr lang="en-US" altLang="zh-CN" sz="2000" dirty="0"/>
          </a:p>
        </p:txBody>
      </p:sp>
      <p:pic>
        <p:nvPicPr>
          <p:cNvPr id="1026" name="Picture 2" descr="生成的二维码">
            <a:extLst>
              <a:ext uri="{FF2B5EF4-FFF2-40B4-BE49-F238E27FC236}">
                <a16:creationId xmlns:a16="http://schemas.microsoft.com/office/drawing/2014/main" id="{F2CCA6BD-B76E-2867-6444-962EBE9D3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539" y="1368434"/>
            <a:ext cx="2553072" cy="2553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生成的二维码">
            <a:extLst>
              <a:ext uri="{FF2B5EF4-FFF2-40B4-BE49-F238E27FC236}">
                <a16:creationId xmlns:a16="http://schemas.microsoft.com/office/drawing/2014/main" id="{B8513FE8-A404-7169-ECCE-7835C617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539" y="4101597"/>
            <a:ext cx="2553072" cy="255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8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dirty="0"/>
          </a:p>
          <a:p>
            <a:endParaRPr lang="en-US" altLang="zh-CN" dirty="0"/>
          </a:p>
          <a:p>
            <a:pPr marL="457200" indent="-457200" defTabSz="1042988" fontAlgn="base">
              <a:lnSpc>
                <a:spcPct val="150000"/>
              </a:lnSpc>
              <a:spcAft>
                <a:spcPct val="0"/>
              </a:spcAft>
              <a:buFont typeface="Wingdings" panose="05000000000000000000" pitchFamily="2" charset="2"/>
              <a:buChar char="Ø"/>
            </a:pPr>
            <a:r>
              <a:rPr lang="zh-CN" altLang="en-US" sz="2800" b="1" dirty="0">
                <a:latin typeface="楷体" panose="02010609060101010101" pitchFamily="49" charset="-122"/>
                <a:ea typeface="楷体" panose="02010609060101010101" pitchFamily="49" charset="-122"/>
              </a:rPr>
              <a:t>数字鸿沟</a:t>
            </a:r>
          </a:p>
        </p:txBody>
      </p:sp>
    </p:spTree>
    <p:extLst>
      <p:ext uri="{BB962C8B-B14F-4D97-AF65-F5344CB8AC3E}">
        <p14:creationId xmlns:p14="http://schemas.microsoft.com/office/powerpoint/2010/main" val="3146880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文本框 4">
            <a:extLst>
              <a:ext uri="{FF2B5EF4-FFF2-40B4-BE49-F238E27FC236}">
                <a16:creationId xmlns:a16="http://schemas.microsoft.com/office/drawing/2014/main" id="{E2AD169D-6C37-FD76-6852-668C8E5C68D3}"/>
              </a:ext>
            </a:extLst>
          </p:cNvPr>
          <p:cNvSpPr txBox="1">
            <a:spLocks noChangeArrowheads="1"/>
          </p:cNvSpPr>
          <p:nvPr/>
        </p:nvSpPr>
        <p:spPr bwMode="auto">
          <a:xfrm>
            <a:off x="328263" y="195988"/>
            <a:ext cx="8845680" cy="702949"/>
          </a:xfrm>
          <a:prstGeom prst="rect">
            <a:avLst/>
          </a:prstGeom>
          <a:noFill/>
          <a:ln>
            <a:noFill/>
          </a:ln>
        </p:spPr>
        <p:txBody>
          <a:bodyPr>
            <a:spAutoFit/>
          </a:bodyPr>
          <a:lstStyle/>
          <a:p>
            <a:pPr eaLnBrk="1" hangingPunct="1">
              <a:defRPr/>
            </a:pPr>
            <a:r>
              <a:rPr lang="zh-CN" altLang="en-US" sz="3968" b="1" dirty="0">
                <a:solidFill>
                  <a:schemeClr val="accent2">
                    <a:lumMod val="75000"/>
                  </a:schemeClr>
                </a:solidFill>
              </a:rPr>
              <a:t>数字经济的异质性影响</a:t>
            </a:r>
          </a:p>
        </p:txBody>
      </p:sp>
      <p:pic>
        <p:nvPicPr>
          <p:cNvPr id="47107" name="Picture 3">
            <a:extLst>
              <a:ext uri="{FF2B5EF4-FFF2-40B4-BE49-F238E27FC236}">
                <a16:creationId xmlns:a16="http://schemas.microsoft.com/office/drawing/2014/main" id="{CC236B0C-DEBD-EF2C-0081-2D816EB75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 y="911691"/>
            <a:ext cx="12341955" cy="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a:extLst>
              <a:ext uri="{FF2B5EF4-FFF2-40B4-BE49-F238E27FC236}">
                <a16:creationId xmlns:a16="http://schemas.microsoft.com/office/drawing/2014/main" id="{70772BB3-7542-7DA2-36A9-F62597099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2988" y="8750"/>
            <a:ext cx="1097180"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灯片编号占位符 1">
            <a:extLst>
              <a:ext uri="{FF2B5EF4-FFF2-40B4-BE49-F238E27FC236}">
                <a16:creationId xmlns:a16="http://schemas.microsoft.com/office/drawing/2014/main" id="{B65E1005-34C8-925A-2B39-DA08F7A00F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149686"/>
            <a:fld id="{65D63405-210B-4461-BB15-C3452BF2EA31}" type="slidenum">
              <a:rPr lang="zh-CN" altLang="en-US" smtClean="0"/>
              <a:pPr defTabSz="1149686"/>
              <a:t>29</a:t>
            </a:fld>
            <a:endParaRPr lang="zh-CN" altLang="en-US"/>
          </a:p>
        </p:txBody>
      </p:sp>
      <p:sp>
        <p:nvSpPr>
          <p:cNvPr id="47110" name="内容占位符 2">
            <a:extLst>
              <a:ext uri="{FF2B5EF4-FFF2-40B4-BE49-F238E27FC236}">
                <a16:creationId xmlns:a16="http://schemas.microsoft.com/office/drawing/2014/main" id="{0363DC82-F708-E214-1404-75F225801CC9}"/>
              </a:ext>
            </a:extLst>
          </p:cNvPr>
          <p:cNvSpPr>
            <a:spLocks noGrp="1" noChangeArrowheads="1"/>
          </p:cNvSpPr>
          <p:nvPr>
            <p:ph idx="1"/>
          </p:nvPr>
        </p:nvSpPr>
        <p:spPr>
          <a:xfrm>
            <a:off x="847980" y="1088429"/>
            <a:ext cx="10873799" cy="5508645"/>
          </a:xfrm>
        </p:spPr>
        <p:txBody>
          <a:bodyPr/>
          <a:lstStyle/>
          <a:p>
            <a:pPr>
              <a:lnSpc>
                <a:spcPct val="150000"/>
              </a:lnSpc>
              <a:buFont typeface="Wingdings" panose="05000000000000000000" pitchFamily="2" charset="2"/>
              <a:buChar char="Ø"/>
            </a:pPr>
            <a:r>
              <a:rPr lang="zh-CN" altLang="en-US" sz="2646" b="1">
                <a:latin typeface="楷体" panose="02010609060101010101" pitchFamily="49" charset="-122"/>
                <a:ea typeface="楷体" panose="02010609060101010101" pitchFamily="49" charset="-122"/>
                <a:sym typeface="+mn-ea"/>
              </a:rPr>
              <a:t>数字鸿沟</a:t>
            </a:r>
          </a:p>
        </p:txBody>
      </p:sp>
      <p:sp>
        <p:nvSpPr>
          <p:cNvPr id="8" name="矩形: 剪去单角 1">
            <a:extLst>
              <a:ext uri="{FF2B5EF4-FFF2-40B4-BE49-F238E27FC236}">
                <a16:creationId xmlns:a16="http://schemas.microsoft.com/office/drawing/2014/main" id="{D393F9CE-64BE-8E87-710D-A009E76C8A03}"/>
              </a:ext>
            </a:extLst>
          </p:cNvPr>
          <p:cNvSpPr/>
          <p:nvPr/>
        </p:nvSpPr>
        <p:spPr>
          <a:xfrm>
            <a:off x="1624930" y="4873436"/>
            <a:ext cx="4770192" cy="2399095"/>
          </a:xfrm>
          <a:prstGeom prst="snip1Rect">
            <a:avLst>
              <a:gd name="adj" fmla="val 4309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9" name="矩形: 剪去单角 2">
            <a:extLst>
              <a:ext uri="{FF2B5EF4-FFF2-40B4-BE49-F238E27FC236}">
                <a16:creationId xmlns:a16="http://schemas.microsoft.com/office/drawing/2014/main" id="{A73F15C1-6F0C-4785-5DC8-684DE0A53D7C}"/>
              </a:ext>
            </a:extLst>
          </p:cNvPr>
          <p:cNvSpPr/>
          <p:nvPr/>
        </p:nvSpPr>
        <p:spPr>
          <a:xfrm flipV="1">
            <a:off x="1624930" y="1910876"/>
            <a:ext cx="4770192" cy="2400845"/>
          </a:xfrm>
          <a:prstGeom prst="snip1Rect">
            <a:avLst>
              <a:gd name="adj" fmla="val 4309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11" name="矩形: 剪去单角 3">
            <a:extLst>
              <a:ext uri="{FF2B5EF4-FFF2-40B4-BE49-F238E27FC236}">
                <a16:creationId xmlns:a16="http://schemas.microsoft.com/office/drawing/2014/main" id="{2DE43B56-24FE-93FA-8DBB-E7793CEF64A1}"/>
              </a:ext>
            </a:extLst>
          </p:cNvPr>
          <p:cNvSpPr/>
          <p:nvPr/>
        </p:nvSpPr>
        <p:spPr>
          <a:xfrm flipH="1" flipV="1">
            <a:off x="7049580" y="1910876"/>
            <a:ext cx="4770192" cy="2400845"/>
          </a:xfrm>
          <a:prstGeom prst="snip1Rect">
            <a:avLst>
              <a:gd name="adj" fmla="val 43092"/>
            </a:avLst>
          </a:prstGeom>
          <a:noFill/>
          <a:ln w="1905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12" name="矩形: 剪去单角 4">
            <a:extLst>
              <a:ext uri="{FF2B5EF4-FFF2-40B4-BE49-F238E27FC236}">
                <a16:creationId xmlns:a16="http://schemas.microsoft.com/office/drawing/2014/main" id="{591E3947-23D8-2CFD-2C86-2989F131278D}"/>
              </a:ext>
            </a:extLst>
          </p:cNvPr>
          <p:cNvSpPr/>
          <p:nvPr/>
        </p:nvSpPr>
        <p:spPr>
          <a:xfrm flipH="1">
            <a:off x="7049580" y="4873436"/>
            <a:ext cx="4770192" cy="2399095"/>
          </a:xfrm>
          <a:prstGeom prst="snip1Rect">
            <a:avLst>
              <a:gd name="adj" fmla="val 4309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47115" name="矩形 12">
            <a:extLst>
              <a:ext uri="{FF2B5EF4-FFF2-40B4-BE49-F238E27FC236}">
                <a16:creationId xmlns:a16="http://schemas.microsoft.com/office/drawing/2014/main" id="{839233AA-D300-4EBD-90B3-5BB8B7C82B8C}"/>
              </a:ext>
            </a:extLst>
          </p:cNvPr>
          <p:cNvSpPr>
            <a:spLocks noChangeArrowheads="1"/>
          </p:cNvSpPr>
          <p:nvPr/>
        </p:nvSpPr>
        <p:spPr bwMode="auto">
          <a:xfrm>
            <a:off x="1841916" y="2553086"/>
            <a:ext cx="4161232" cy="77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5"/>
              <a:t>拥有者和缺乏者在接入信息通讯技术方面的鸿沟</a:t>
            </a:r>
          </a:p>
        </p:txBody>
      </p:sp>
      <p:sp>
        <p:nvSpPr>
          <p:cNvPr id="47116" name="文本框 13">
            <a:extLst>
              <a:ext uri="{FF2B5EF4-FFF2-40B4-BE49-F238E27FC236}">
                <a16:creationId xmlns:a16="http://schemas.microsoft.com/office/drawing/2014/main" id="{2E28DBDB-C87D-BAE0-9C82-C48DB732BF04}"/>
              </a:ext>
            </a:extLst>
          </p:cNvPr>
          <p:cNvSpPr txBox="1">
            <a:spLocks noChangeArrowheads="1"/>
          </p:cNvSpPr>
          <p:nvPr/>
        </p:nvSpPr>
        <p:spPr bwMode="auto">
          <a:xfrm>
            <a:off x="1624929" y="1998371"/>
            <a:ext cx="373600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46">
                <a:latin typeface="微软雅黑" panose="020B0503020204020204" pitchFamily="34" charset="-122"/>
                <a:ea typeface="微软雅黑" panose="020B0503020204020204" pitchFamily="34" charset="-122"/>
              </a:rPr>
              <a:t>“</a:t>
            </a:r>
            <a:r>
              <a:rPr lang="zh-CN" altLang="en-US" sz="2646">
                <a:latin typeface="微软雅黑" panose="020B0503020204020204" pitchFamily="34" charset="-122"/>
                <a:ea typeface="微软雅黑" panose="020B0503020204020204" pitchFamily="34" charset="-122"/>
              </a:rPr>
              <a:t>第一代</a:t>
            </a:r>
            <a:r>
              <a:rPr lang="en-US" altLang="zh-CN" sz="2646">
                <a:latin typeface="微软雅黑" panose="020B0503020204020204" pitchFamily="34" charset="-122"/>
                <a:ea typeface="微软雅黑" panose="020B0503020204020204" pitchFamily="34" charset="-122"/>
              </a:rPr>
              <a:t>”</a:t>
            </a:r>
            <a:r>
              <a:rPr lang="zh-CN" altLang="en-US" sz="2646">
                <a:latin typeface="微软雅黑" panose="020B0503020204020204" pitchFamily="34" charset="-122"/>
                <a:ea typeface="微软雅黑" panose="020B0503020204020204" pitchFamily="34" charset="-122"/>
              </a:rPr>
              <a:t>数字鸿沟</a:t>
            </a:r>
          </a:p>
        </p:txBody>
      </p:sp>
      <p:sp>
        <p:nvSpPr>
          <p:cNvPr id="47117" name="矩形 14">
            <a:extLst>
              <a:ext uri="{FF2B5EF4-FFF2-40B4-BE49-F238E27FC236}">
                <a16:creationId xmlns:a16="http://schemas.microsoft.com/office/drawing/2014/main" id="{30B44640-253A-4B37-2DF4-31C80910038C}"/>
              </a:ext>
            </a:extLst>
          </p:cNvPr>
          <p:cNvSpPr>
            <a:spLocks noChangeArrowheads="1"/>
          </p:cNvSpPr>
          <p:nvPr/>
        </p:nvSpPr>
        <p:spPr bwMode="auto">
          <a:xfrm>
            <a:off x="1719423" y="5590890"/>
            <a:ext cx="4283724" cy="111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5"/>
              <a:t>信息和知识鸿沟，不仅表现在信息通讯技术的接入和利用，还表现在信息资源和知识方面的鸿沟。</a:t>
            </a:r>
          </a:p>
        </p:txBody>
      </p:sp>
      <p:sp>
        <p:nvSpPr>
          <p:cNvPr id="47118" name="文本框 15">
            <a:extLst>
              <a:ext uri="{FF2B5EF4-FFF2-40B4-BE49-F238E27FC236}">
                <a16:creationId xmlns:a16="http://schemas.microsoft.com/office/drawing/2014/main" id="{05B65492-1EBB-1F96-CCB9-D977EFCB1558}"/>
              </a:ext>
            </a:extLst>
          </p:cNvPr>
          <p:cNvSpPr txBox="1">
            <a:spLocks noChangeArrowheads="1"/>
          </p:cNvSpPr>
          <p:nvPr/>
        </p:nvSpPr>
        <p:spPr bwMode="auto">
          <a:xfrm>
            <a:off x="1624929" y="4913683"/>
            <a:ext cx="373600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46">
                <a:latin typeface="微软雅黑" panose="020B0503020204020204" pitchFamily="34" charset="-122"/>
                <a:ea typeface="微软雅黑" panose="020B0503020204020204" pitchFamily="34" charset="-122"/>
                <a:sym typeface="+mn-ea"/>
              </a:rPr>
              <a:t>“第三代”数字鸿沟</a:t>
            </a:r>
          </a:p>
        </p:txBody>
      </p:sp>
      <p:sp>
        <p:nvSpPr>
          <p:cNvPr id="47119" name="矩形 16">
            <a:extLst>
              <a:ext uri="{FF2B5EF4-FFF2-40B4-BE49-F238E27FC236}">
                <a16:creationId xmlns:a16="http://schemas.microsoft.com/office/drawing/2014/main" id="{71A32F25-EBC9-1164-0456-858D22186B12}"/>
              </a:ext>
            </a:extLst>
          </p:cNvPr>
          <p:cNvSpPr>
            <a:spLocks noChangeArrowheads="1"/>
          </p:cNvSpPr>
          <p:nvPr/>
        </p:nvSpPr>
        <p:spPr bwMode="auto">
          <a:xfrm>
            <a:off x="7583295" y="2551335"/>
            <a:ext cx="4236477" cy="144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205"/>
              <a:t>除信息通讯技术外，还包括ICT素养和培训方面的鸿沟，ICT利用水平方面的鸿沟等。</a:t>
            </a:r>
            <a:r>
              <a:rPr lang="zh-CN" altLang="en-US" sz="2205" b="1">
                <a:solidFill>
                  <a:srgbClr val="FF0000"/>
                </a:solidFill>
              </a:rPr>
              <a:t>数字鸿沟发展成一个多维度、多层面的</a:t>
            </a:r>
            <a:r>
              <a:rPr lang="en-US" altLang="zh-CN" sz="2205" b="1">
                <a:solidFill>
                  <a:srgbClr val="FF0000"/>
                </a:solidFill>
              </a:rPr>
              <a:t>“</a:t>
            </a:r>
            <a:r>
              <a:rPr lang="zh-CN" altLang="en-US" sz="2205" b="1">
                <a:solidFill>
                  <a:srgbClr val="FF0000"/>
                </a:solidFill>
              </a:rPr>
              <a:t>沟</a:t>
            </a:r>
            <a:r>
              <a:rPr lang="en-US" altLang="zh-CN" sz="2205" b="1">
                <a:solidFill>
                  <a:srgbClr val="FF0000"/>
                </a:solidFill>
              </a:rPr>
              <a:t>”</a:t>
            </a:r>
          </a:p>
        </p:txBody>
      </p:sp>
      <p:sp>
        <p:nvSpPr>
          <p:cNvPr id="47120" name="文本框 17">
            <a:extLst>
              <a:ext uri="{FF2B5EF4-FFF2-40B4-BE49-F238E27FC236}">
                <a16:creationId xmlns:a16="http://schemas.microsoft.com/office/drawing/2014/main" id="{CD8DFC3D-9F6C-AFA0-1739-AB8DFF9CE05D}"/>
              </a:ext>
            </a:extLst>
          </p:cNvPr>
          <p:cNvSpPr txBox="1">
            <a:spLocks noChangeArrowheads="1"/>
          </p:cNvSpPr>
          <p:nvPr/>
        </p:nvSpPr>
        <p:spPr bwMode="auto">
          <a:xfrm>
            <a:off x="7928024" y="1998371"/>
            <a:ext cx="3809504"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2646">
                <a:latin typeface="微软雅黑" panose="020B0503020204020204" pitchFamily="34" charset="-122"/>
                <a:ea typeface="微软雅黑" panose="020B0503020204020204" pitchFamily="34" charset="-122"/>
                <a:sym typeface="+mn-ea"/>
              </a:rPr>
              <a:t>“第二代”数字鸿沟</a:t>
            </a:r>
          </a:p>
        </p:txBody>
      </p:sp>
      <p:sp>
        <p:nvSpPr>
          <p:cNvPr id="47121" name="文本框 18">
            <a:extLst>
              <a:ext uri="{FF2B5EF4-FFF2-40B4-BE49-F238E27FC236}">
                <a16:creationId xmlns:a16="http://schemas.microsoft.com/office/drawing/2014/main" id="{EC065FF5-8D6A-11AB-06AD-87ECFEB62118}"/>
              </a:ext>
            </a:extLst>
          </p:cNvPr>
          <p:cNvSpPr txBox="1">
            <a:spLocks noChangeArrowheads="1"/>
          </p:cNvSpPr>
          <p:nvPr/>
        </p:nvSpPr>
        <p:spPr bwMode="auto">
          <a:xfrm>
            <a:off x="8661226" y="4980178"/>
            <a:ext cx="3076302"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646">
                <a:latin typeface="微软雅黑" panose="020B0503020204020204" pitchFamily="34" charset="-122"/>
                <a:ea typeface="微软雅黑" panose="020B0503020204020204" pitchFamily="34" charset="-122"/>
                <a:sym typeface="+mn-ea"/>
              </a:rPr>
              <a:t>数字鸿沟新发展</a:t>
            </a:r>
          </a:p>
        </p:txBody>
      </p:sp>
      <p:sp>
        <p:nvSpPr>
          <p:cNvPr id="20" name="菱形 19">
            <a:extLst>
              <a:ext uri="{FF2B5EF4-FFF2-40B4-BE49-F238E27FC236}">
                <a16:creationId xmlns:a16="http://schemas.microsoft.com/office/drawing/2014/main" id="{ADC95699-B7B8-1C91-1EC0-A50C4E4118D7}"/>
              </a:ext>
            </a:extLst>
          </p:cNvPr>
          <p:cNvSpPr/>
          <p:nvPr/>
        </p:nvSpPr>
        <p:spPr>
          <a:xfrm>
            <a:off x="5651419" y="3482275"/>
            <a:ext cx="2141862" cy="2143612"/>
          </a:xfrm>
          <a:prstGeom prst="diamond">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27" dirty="0"/>
              <a:t>标题</a:t>
            </a:r>
          </a:p>
        </p:txBody>
      </p:sp>
      <p:sp>
        <p:nvSpPr>
          <p:cNvPr id="21" name="椭圆 20">
            <a:extLst>
              <a:ext uri="{FF2B5EF4-FFF2-40B4-BE49-F238E27FC236}">
                <a16:creationId xmlns:a16="http://schemas.microsoft.com/office/drawing/2014/main" id="{83852F2B-73BA-B1D8-5D03-4297260075C2}"/>
              </a:ext>
            </a:extLst>
          </p:cNvPr>
          <p:cNvSpPr/>
          <p:nvPr/>
        </p:nvSpPr>
        <p:spPr>
          <a:xfrm>
            <a:off x="7583295" y="5624137"/>
            <a:ext cx="122492" cy="134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22" name="椭圆 21">
            <a:extLst>
              <a:ext uri="{FF2B5EF4-FFF2-40B4-BE49-F238E27FC236}">
                <a16:creationId xmlns:a16="http://schemas.microsoft.com/office/drawing/2014/main" id="{B3775DDC-90CE-DC26-7AC0-06D7E953E684}"/>
              </a:ext>
            </a:extLst>
          </p:cNvPr>
          <p:cNvSpPr/>
          <p:nvPr/>
        </p:nvSpPr>
        <p:spPr>
          <a:xfrm>
            <a:off x="7583295" y="6166602"/>
            <a:ext cx="122492" cy="134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23" name="椭圆 22">
            <a:extLst>
              <a:ext uri="{FF2B5EF4-FFF2-40B4-BE49-F238E27FC236}">
                <a16:creationId xmlns:a16="http://schemas.microsoft.com/office/drawing/2014/main" id="{CCEAAA5B-2067-9932-2875-BA34909826F2}"/>
              </a:ext>
            </a:extLst>
          </p:cNvPr>
          <p:cNvSpPr/>
          <p:nvPr/>
        </p:nvSpPr>
        <p:spPr>
          <a:xfrm>
            <a:off x="7583295" y="6709067"/>
            <a:ext cx="122492" cy="134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47126" name="文本框 23">
            <a:extLst>
              <a:ext uri="{FF2B5EF4-FFF2-40B4-BE49-F238E27FC236}">
                <a16:creationId xmlns:a16="http://schemas.microsoft.com/office/drawing/2014/main" id="{0E96E834-2BC4-31F4-25F6-104A543CD0D8}"/>
              </a:ext>
            </a:extLst>
          </p:cNvPr>
          <p:cNvSpPr txBox="1">
            <a:spLocks noChangeArrowheads="1"/>
          </p:cNvSpPr>
          <p:nvPr/>
        </p:nvSpPr>
        <p:spPr bwMode="auto">
          <a:xfrm>
            <a:off x="7761784" y="5531393"/>
            <a:ext cx="4035240" cy="80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315"/>
              <a:t>破除传统数字鸿沟提倡者的角度</a:t>
            </a:r>
          </a:p>
        </p:txBody>
      </p:sp>
      <p:sp>
        <p:nvSpPr>
          <p:cNvPr id="47127" name="文本框 24">
            <a:extLst>
              <a:ext uri="{FF2B5EF4-FFF2-40B4-BE49-F238E27FC236}">
                <a16:creationId xmlns:a16="http://schemas.microsoft.com/office/drawing/2014/main" id="{F40E78CF-21CE-23CE-FEF1-14DC8DF0AB16}"/>
              </a:ext>
            </a:extLst>
          </p:cNvPr>
          <p:cNvSpPr txBox="1">
            <a:spLocks noChangeArrowheads="1"/>
          </p:cNvSpPr>
          <p:nvPr/>
        </p:nvSpPr>
        <p:spPr bwMode="auto">
          <a:xfrm>
            <a:off x="7782783" y="6030110"/>
            <a:ext cx="4036990" cy="80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315"/>
              <a:t>社会分化、社会排斥、社会不平等</a:t>
            </a:r>
          </a:p>
        </p:txBody>
      </p:sp>
      <p:sp>
        <p:nvSpPr>
          <p:cNvPr id="47128" name="文本框 25">
            <a:extLst>
              <a:ext uri="{FF2B5EF4-FFF2-40B4-BE49-F238E27FC236}">
                <a16:creationId xmlns:a16="http://schemas.microsoft.com/office/drawing/2014/main" id="{FE993C85-A04F-C825-9B7C-4A0367B5A720}"/>
              </a:ext>
            </a:extLst>
          </p:cNvPr>
          <p:cNvSpPr txBox="1">
            <a:spLocks noChangeArrowheads="1"/>
          </p:cNvSpPr>
          <p:nvPr/>
        </p:nvSpPr>
        <p:spPr bwMode="auto">
          <a:xfrm>
            <a:off x="7814281" y="6572576"/>
            <a:ext cx="4036990" cy="44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315"/>
              <a:t>关注社群、关注阶层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71134"/>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数据有多重要，造假就有多严重</a:t>
            </a: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827" y="1860896"/>
            <a:ext cx="8814253" cy="4654789"/>
          </a:xfrm>
        </p:spPr>
      </p:pic>
      <p:sp>
        <p:nvSpPr>
          <p:cNvPr id="3" name="矩形 2"/>
          <p:cNvSpPr/>
          <p:nvPr/>
        </p:nvSpPr>
        <p:spPr>
          <a:xfrm>
            <a:off x="1104850" y="6660951"/>
            <a:ext cx="12098655" cy="648072"/>
          </a:xfrm>
          <a:prstGeom prst="rect">
            <a:avLst/>
          </a:prstGeom>
        </p:spPr>
        <p:txBody>
          <a:bodyPr wrap="square">
            <a:spAutoFit/>
          </a:bodyPr>
          <a:lstStyle/>
          <a:p>
            <a:r>
              <a:rPr lang="en-US" altLang="zh-CN" sz="1800" dirty="0">
                <a:solidFill>
                  <a:srgbClr val="000000"/>
                </a:solidFill>
                <a:latin typeface="Times New Roman" panose="02020603050405020304" pitchFamily="18" charset="0"/>
                <a:cs typeface="Times New Roman" panose="02020603050405020304" pitchFamily="18" charset="0"/>
              </a:rPr>
              <a:t>Chen, S.; </a:t>
            </a:r>
            <a:r>
              <a:rPr lang="en-US" altLang="zh-CN" sz="1800" dirty="0" err="1">
                <a:solidFill>
                  <a:srgbClr val="000000"/>
                </a:solidFill>
                <a:latin typeface="Times New Roman" panose="02020603050405020304" pitchFamily="18" charset="0"/>
                <a:cs typeface="Times New Roman" panose="02020603050405020304" pitchFamily="18" charset="0"/>
              </a:rPr>
              <a:t>Qiao</a:t>
            </a:r>
            <a:r>
              <a:rPr lang="en-US" altLang="zh-CN" sz="1800" dirty="0">
                <a:solidFill>
                  <a:srgbClr val="000000"/>
                </a:solidFill>
                <a:latin typeface="Times New Roman" panose="02020603050405020304" pitchFamily="18" charset="0"/>
                <a:cs typeface="Times New Roman" panose="02020603050405020304" pitchFamily="18" charset="0"/>
              </a:rPr>
              <a:t>, X.; Zhu, Z., “Chasing or Cheating? Theory and Evidence on the Reliability of China‘s GDP,” </a:t>
            </a:r>
            <a:r>
              <a:rPr lang="en-US" altLang="zh-CN" sz="1800" u="sng" dirty="0">
                <a:latin typeface="Times New Roman" panose="02020603050405020304" pitchFamily="18" charset="0"/>
                <a:cs typeface="Times New Roman" panose="02020603050405020304" pitchFamily="18" charset="0"/>
                <a:hlinkClick r:id="rId3"/>
              </a:rPr>
              <a:t>Journal of Economic Behavior &amp; Organization</a:t>
            </a:r>
            <a:r>
              <a:rPr lang="en-US" altLang="zh-CN" sz="1800" dirty="0">
                <a:latin typeface="Times New Roman" panose="02020603050405020304" pitchFamily="18" charset="0"/>
                <a:cs typeface="Times New Roman" panose="02020603050405020304" pitchFamily="18" charset="0"/>
              </a:rPr>
              <a:t> 2021, 189, 657-671.</a:t>
            </a:r>
            <a:endParaRPr lang="zh-CN" altLang="en-US" sz="18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C0DFA72-4642-6050-6F39-7FDCA475D742}"/>
              </a:ext>
            </a:extLst>
          </p:cNvPr>
          <p:cNvSpPr txBox="1"/>
          <p:nvPr/>
        </p:nvSpPr>
        <p:spPr>
          <a:xfrm>
            <a:off x="672147" y="1139382"/>
            <a:ext cx="6721928" cy="576248"/>
          </a:xfrm>
          <a:prstGeom prst="rect">
            <a:avLst/>
          </a:prstGeom>
          <a:noFill/>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GDP</a:t>
            </a:r>
            <a:r>
              <a:rPr lang="zh-CN" altLang="en-US" sz="2400" b="1" dirty="0">
                <a:latin typeface="Times New Roman" panose="02020603050405020304" pitchFamily="18" charset="0"/>
                <a:ea typeface="楷体" panose="02010609060101010101" pitchFamily="49" charset="-122"/>
              </a:rPr>
              <a:t>数据造假</a:t>
            </a:r>
            <a:endParaRPr lang="en-US" altLang="zh-CN" sz="2400" b="1"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570195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文本框 4">
            <a:extLst>
              <a:ext uri="{FF2B5EF4-FFF2-40B4-BE49-F238E27FC236}">
                <a16:creationId xmlns:a16="http://schemas.microsoft.com/office/drawing/2014/main" id="{EBB4C47A-C861-DA72-07AD-DA6EAB5C4F4B}"/>
              </a:ext>
            </a:extLst>
          </p:cNvPr>
          <p:cNvSpPr txBox="1">
            <a:spLocks noChangeArrowheads="1"/>
          </p:cNvSpPr>
          <p:nvPr/>
        </p:nvSpPr>
        <p:spPr bwMode="auto">
          <a:xfrm>
            <a:off x="328263" y="195988"/>
            <a:ext cx="8845680" cy="702949"/>
          </a:xfrm>
          <a:prstGeom prst="rect">
            <a:avLst/>
          </a:prstGeom>
          <a:noFill/>
          <a:ln>
            <a:noFill/>
          </a:ln>
        </p:spPr>
        <p:txBody>
          <a:bodyPr>
            <a:spAutoFit/>
          </a:bodyPr>
          <a:lstStyle/>
          <a:p>
            <a:pPr eaLnBrk="1" hangingPunct="1">
              <a:defRPr/>
            </a:pPr>
            <a:r>
              <a:rPr lang="zh-CN" altLang="en-US" sz="3968" b="1" dirty="0">
                <a:solidFill>
                  <a:schemeClr val="accent2">
                    <a:lumMod val="75000"/>
                  </a:schemeClr>
                </a:solidFill>
              </a:rPr>
              <a:t>数字鸿沟</a:t>
            </a:r>
          </a:p>
        </p:txBody>
      </p:sp>
      <p:pic>
        <p:nvPicPr>
          <p:cNvPr id="48131" name="Picture 3">
            <a:extLst>
              <a:ext uri="{FF2B5EF4-FFF2-40B4-BE49-F238E27FC236}">
                <a16:creationId xmlns:a16="http://schemas.microsoft.com/office/drawing/2014/main" id="{A8D33603-9807-4D7B-8759-4BEAE80D2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 y="911691"/>
            <a:ext cx="12341955" cy="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a:extLst>
              <a:ext uri="{FF2B5EF4-FFF2-40B4-BE49-F238E27FC236}">
                <a16:creationId xmlns:a16="http://schemas.microsoft.com/office/drawing/2014/main" id="{023029F7-9788-D4EB-E43A-D962FC31C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2988" y="8750"/>
            <a:ext cx="1097180"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灯片编号占位符 1">
            <a:extLst>
              <a:ext uri="{FF2B5EF4-FFF2-40B4-BE49-F238E27FC236}">
                <a16:creationId xmlns:a16="http://schemas.microsoft.com/office/drawing/2014/main" id="{41C53EC1-77F1-89D4-E311-7EC23F946D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149686"/>
            <a:fld id="{1C988AC7-8401-44C5-8FAB-A6077FA420EF}" type="slidenum">
              <a:rPr lang="zh-CN" altLang="en-US" smtClean="0"/>
              <a:pPr defTabSz="1149686"/>
              <a:t>30</a:t>
            </a:fld>
            <a:endParaRPr lang="zh-CN" altLang="en-US"/>
          </a:p>
        </p:txBody>
      </p:sp>
      <p:sp>
        <p:nvSpPr>
          <p:cNvPr id="48134" name="内容占位符 2">
            <a:extLst>
              <a:ext uri="{FF2B5EF4-FFF2-40B4-BE49-F238E27FC236}">
                <a16:creationId xmlns:a16="http://schemas.microsoft.com/office/drawing/2014/main" id="{82A09CC8-3477-27D3-A186-7B2881EEF7B3}"/>
              </a:ext>
            </a:extLst>
          </p:cNvPr>
          <p:cNvSpPr>
            <a:spLocks noGrp="1" noChangeArrowheads="1"/>
          </p:cNvSpPr>
          <p:nvPr>
            <p:ph idx="1"/>
          </p:nvPr>
        </p:nvSpPr>
        <p:spPr>
          <a:xfrm>
            <a:off x="847980" y="1088429"/>
            <a:ext cx="10873799" cy="5508645"/>
          </a:xfrm>
        </p:spPr>
        <p:txBody>
          <a:bodyPr/>
          <a:lstStyle/>
          <a:p>
            <a:pPr>
              <a:lnSpc>
                <a:spcPct val="150000"/>
              </a:lnSpc>
              <a:buFont typeface="Wingdings" panose="05000000000000000000" pitchFamily="2" charset="2"/>
              <a:buChar char="Ø"/>
            </a:pPr>
            <a:r>
              <a:rPr lang="zh-CN" altLang="en-US" sz="2646" b="1">
                <a:latin typeface="楷体" panose="02010609060101010101" pitchFamily="49" charset="-122"/>
                <a:ea typeface="楷体" panose="02010609060101010101" pitchFamily="49" charset="-122"/>
                <a:sym typeface="+mn-ea"/>
              </a:rPr>
              <a:t>数字鸿沟的维度</a:t>
            </a:r>
          </a:p>
        </p:txBody>
      </p:sp>
      <p:sp>
        <p:nvSpPr>
          <p:cNvPr id="8" name="椭圆 7">
            <a:extLst>
              <a:ext uri="{FF2B5EF4-FFF2-40B4-BE49-F238E27FC236}">
                <a16:creationId xmlns:a16="http://schemas.microsoft.com/office/drawing/2014/main" id="{6786A7DF-0CAD-92C3-942B-5F0D7C6F1EF6}"/>
              </a:ext>
            </a:extLst>
          </p:cNvPr>
          <p:cNvSpPr/>
          <p:nvPr/>
        </p:nvSpPr>
        <p:spPr>
          <a:xfrm>
            <a:off x="4737978" y="2726324"/>
            <a:ext cx="3968744" cy="3966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dirty="0"/>
          </a:p>
        </p:txBody>
      </p:sp>
      <p:sp>
        <p:nvSpPr>
          <p:cNvPr id="9" name="椭圆 8">
            <a:extLst>
              <a:ext uri="{FF2B5EF4-FFF2-40B4-BE49-F238E27FC236}">
                <a16:creationId xmlns:a16="http://schemas.microsoft.com/office/drawing/2014/main" id="{C5A70A22-78B5-E2C3-038F-F2BCFFB3A4DC}"/>
              </a:ext>
            </a:extLst>
          </p:cNvPr>
          <p:cNvSpPr/>
          <p:nvPr/>
        </p:nvSpPr>
        <p:spPr>
          <a:xfrm>
            <a:off x="7551797" y="2854067"/>
            <a:ext cx="794449" cy="792698"/>
          </a:xfrm>
          <a:prstGeom prst="ellipse">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11" name="椭圆 10">
            <a:extLst>
              <a:ext uri="{FF2B5EF4-FFF2-40B4-BE49-F238E27FC236}">
                <a16:creationId xmlns:a16="http://schemas.microsoft.com/office/drawing/2014/main" id="{26E1CD8C-CEA5-7BE8-721B-B2F6FADF8E08}"/>
              </a:ext>
            </a:extLst>
          </p:cNvPr>
          <p:cNvSpPr/>
          <p:nvPr/>
        </p:nvSpPr>
        <p:spPr>
          <a:xfrm>
            <a:off x="7551797" y="5774628"/>
            <a:ext cx="794449" cy="794449"/>
          </a:xfrm>
          <a:prstGeom prst="ellipse">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12" name="椭圆 11">
            <a:extLst>
              <a:ext uri="{FF2B5EF4-FFF2-40B4-BE49-F238E27FC236}">
                <a16:creationId xmlns:a16="http://schemas.microsoft.com/office/drawing/2014/main" id="{66647E76-B8EA-08A5-327C-8DFBEB47EB2B}"/>
              </a:ext>
            </a:extLst>
          </p:cNvPr>
          <p:cNvSpPr/>
          <p:nvPr/>
        </p:nvSpPr>
        <p:spPr>
          <a:xfrm>
            <a:off x="5100206" y="2854067"/>
            <a:ext cx="792698" cy="792698"/>
          </a:xfrm>
          <a:prstGeom prst="ellipse">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13" name="椭圆 12">
            <a:extLst>
              <a:ext uri="{FF2B5EF4-FFF2-40B4-BE49-F238E27FC236}">
                <a16:creationId xmlns:a16="http://schemas.microsoft.com/office/drawing/2014/main" id="{E7C55CF8-21CE-DF2E-AD20-C4C4454DBF6B}"/>
              </a:ext>
            </a:extLst>
          </p:cNvPr>
          <p:cNvSpPr/>
          <p:nvPr/>
        </p:nvSpPr>
        <p:spPr>
          <a:xfrm>
            <a:off x="5096706" y="5886620"/>
            <a:ext cx="794449" cy="792699"/>
          </a:xfrm>
          <a:prstGeom prst="ellipse">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14" name="椭圆 13">
            <a:extLst>
              <a:ext uri="{FF2B5EF4-FFF2-40B4-BE49-F238E27FC236}">
                <a16:creationId xmlns:a16="http://schemas.microsoft.com/office/drawing/2014/main" id="{6BD4B42B-E0E2-E035-265B-A943D49689F3}"/>
              </a:ext>
            </a:extLst>
          </p:cNvPr>
          <p:cNvSpPr/>
          <p:nvPr/>
        </p:nvSpPr>
        <p:spPr>
          <a:xfrm>
            <a:off x="8248252" y="4313472"/>
            <a:ext cx="794449" cy="794449"/>
          </a:xfrm>
          <a:prstGeom prst="ellipse">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15" name="椭圆 14">
            <a:extLst>
              <a:ext uri="{FF2B5EF4-FFF2-40B4-BE49-F238E27FC236}">
                <a16:creationId xmlns:a16="http://schemas.microsoft.com/office/drawing/2014/main" id="{AAF70B3E-02F2-00C5-7B41-82A9942C6D56}"/>
              </a:ext>
            </a:extLst>
          </p:cNvPr>
          <p:cNvSpPr/>
          <p:nvPr/>
        </p:nvSpPr>
        <p:spPr>
          <a:xfrm>
            <a:off x="4340755" y="4313473"/>
            <a:ext cx="794449" cy="792698"/>
          </a:xfrm>
          <a:prstGeom prst="ellipse">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pic>
        <p:nvPicPr>
          <p:cNvPr id="48142" name="图形 9" descr="下降趋势条形图 RTL">
            <a:extLst>
              <a:ext uri="{FF2B5EF4-FFF2-40B4-BE49-F238E27FC236}">
                <a16:creationId xmlns:a16="http://schemas.microsoft.com/office/drawing/2014/main" id="{60B98EDD-EC21-1D73-3326-2B3C64682D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994" y="4470962"/>
            <a:ext cx="475969" cy="4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图形 15" descr="单级齿轮">
            <a:extLst>
              <a:ext uri="{FF2B5EF4-FFF2-40B4-BE49-F238E27FC236}">
                <a16:creationId xmlns:a16="http://schemas.microsoft.com/office/drawing/2014/main" id="{60554C05-EA51-F5E5-8DC7-F552E8FC11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5945" y="6044110"/>
            <a:ext cx="475969" cy="47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图形 17" descr="饼图">
            <a:extLst>
              <a:ext uri="{FF2B5EF4-FFF2-40B4-BE49-F238E27FC236}">
                <a16:creationId xmlns:a16="http://schemas.microsoft.com/office/drawing/2014/main" id="{026AC7C4-ABAF-6F70-B7BC-D0646560A0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23286" y="5933868"/>
            <a:ext cx="475969" cy="4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图形 19" descr="靶心">
            <a:extLst>
              <a:ext uri="{FF2B5EF4-FFF2-40B4-BE49-F238E27FC236}">
                <a16:creationId xmlns:a16="http://schemas.microsoft.com/office/drawing/2014/main" id="{C80FD9B7-7917-4769-14E5-4BE882C6FBE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26740" y="4479711"/>
            <a:ext cx="475969" cy="4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图形 21" descr="剧本">
            <a:extLst>
              <a:ext uri="{FF2B5EF4-FFF2-40B4-BE49-F238E27FC236}">
                <a16:creationId xmlns:a16="http://schemas.microsoft.com/office/drawing/2014/main" id="{AC73C9EF-F29F-5762-381B-8E11E69D9FB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23286" y="3013305"/>
            <a:ext cx="475969" cy="4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7" name="矩形 20">
            <a:extLst>
              <a:ext uri="{FF2B5EF4-FFF2-40B4-BE49-F238E27FC236}">
                <a16:creationId xmlns:a16="http://schemas.microsoft.com/office/drawing/2014/main" id="{715F6CC4-6B6B-386C-CE27-17CAED45940B}"/>
              </a:ext>
            </a:extLst>
          </p:cNvPr>
          <p:cNvSpPr>
            <a:spLocks noChangeArrowheads="1"/>
          </p:cNvSpPr>
          <p:nvPr/>
        </p:nvSpPr>
        <p:spPr bwMode="auto">
          <a:xfrm>
            <a:off x="2517372" y="2782320"/>
            <a:ext cx="2497088"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205">
                <a:latin typeface="微软雅黑" panose="020B0503020204020204" pitchFamily="34" charset="-122"/>
                <a:ea typeface="微软雅黑" panose="020B0503020204020204" pitchFamily="34" charset="-122"/>
              </a:rPr>
              <a:t>接入和获取鸿沟</a:t>
            </a:r>
          </a:p>
        </p:txBody>
      </p:sp>
      <p:sp>
        <p:nvSpPr>
          <p:cNvPr id="48148" name="矩形 21">
            <a:extLst>
              <a:ext uri="{FF2B5EF4-FFF2-40B4-BE49-F238E27FC236}">
                <a16:creationId xmlns:a16="http://schemas.microsoft.com/office/drawing/2014/main" id="{A4C99311-1D95-8864-C096-9B42AB13E859}"/>
              </a:ext>
            </a:extLst>
          </p:cNvPr>
          <p:cNvSpPr>
            <a:spLocks noChangeArrowheads="1"/>
          </p:cNvSpPr>
          <p:nvPr/>
        </p:nvSpPr>
        <p:spPr bwMode="auto">
          <a:xfrm>
            <a:off x="2417628" y="4218978"/>
            <a:ext cx="1877629"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205">
                <a:latin typeface="微软雅黑" panose="020B0503020204020204" pitchFamily="34" charset="-122"/>
                <a:ea typeface="微软雅黑" panose="020B0503020204020204" pitchFamily="34" charset="-122"/>
                <a:sym typeface="+mn-ea"/>
              </a:rPr>
              <a:t>素养鸿沟</a:t>
            </a:r>
          </a:p>
        </p:txBody>
      </p:sp>
      <p:sp>
        <p:nvSpPr>
          <p:cNvPr id="48149" name="矩形 22">
            <a:extLst>
              <a:ext uri="{FF2B5EF4-FFF2-40B4-BE49-F238E27FC236}">
                <a16:creationId xmlns:a16="http://schemas.microsoft.com/office/drawing/2014/main" id="{C1B2E55E-7F8B-AA23-BA0B-84BE0CBCE77B}"/>
              </a:ext>
            </a:extLst>
          </p:cNvPr>
          <p:cNvSpPr>
            <a:spLocks noChangeArrowheads="1"/>
          </p:cNvSpPr>
          <p:nvPr/>
        </p:nvSpPr>
        <p:spPr bwMode="auto">
          <a:xfrm>
            <a:off x="2942595" y="5853373"/>
            <a:ext cx="2089365"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205">
                <a:latin typeface="微软雅黑" panose="020B0503020204020204" pitchFamily="34" charset="-122"/>
                <a:ea typeface="微软雅黑" panose="020B0503020204020204" pitchFamily="34" charset="-122"/>
                <a:sym typeface="+mn-ea"/>
              </a:rPr>
              <a:t>心理鸿沟</a:t>
            </a:r>
          </a:p>
        </p:txBody>
      </p:sp>
      <p:sp>
        <p:nvSpPr>
          <p:cNvPr id="48150" name="矩形 23">
            <a:extLst>
              <a:ext uri="{FF2B5EF4-FFF2-40B4-BE49-F238E27FC236}">
                <a16:creationId xmlns:a16="http://schemas.microsoft.com/office/drawing/2014/main" id="{6065392B-F310-3DED-65FD-2E76FB3E7F8A}"/>
              </a:ext>
            </a:extLst>
          </p:cNvPr>
          <p:cNvSpPr>
            <a:spLocks noChangeArrowheads="1"/>
          </p:cNvSpPr>
          <p:nvPr/>
        </p:nvSpPr>
        <p:spPr bwMode="auto">
          <a:xfrm>
            <a:off x="8430240" y="2782320"/>
            <a:ext cx="2204858"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205">
                <a:latin typeface="微软雅黑" panose="020B0503020204020204" pitchFamily="34" charset="-122"/>
                <a:ea typeface="微软雅黑" panose="020B0503020204020204" pitchFamily="34" charset="-122"/>
                <a:sym typeface="+mn-ea"/>
              </a:rPr>
              <a:t>ICT的使用鸿沟</a:t>
            </a:r>
          </a:p>
        </p:txBody>
      </p:sp>
      <p:sp>
        <p:nvSpPr>
          <p:cNvPr id="48151" name="矩形 24">
            <a:extLst>
              <a:ext uri="{FF2B5EF4-FFF2-40B4-BE49-F238E27FC236}">
                <a16:creationId xmlns:a16="http://schemas.microsoft.com/office/drawing/2014/main" id="{0A83BD59-8EC6-8679-20CA-4B9BC0F0A4FD}"/>
              </a:ext>
            </a:extLst>
          </p:cNvPr>
          <p:cNvSpPr>
            <a:spLocks noChangeArrowheads="1"/>
          </p:cNvSpPr>
          <p:nvPr/>
        </p:nvSpPr>
        <p:spPr bwMode="auto">
          <a:xfrm>
            <a:off x="8412742" y="5762379"/>
            <a:ext cx="4273224"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205">
                <a:latin typeface="微软雅黑" panose="020B0503020204020204" pitchFamily="34" charset="-122"/>
                <a:ea typeface="微软雅黑" panose="020B0503020204020204" pitchFamily="34" charset="-122"/>
                <a:sym typeface="+mn-ea"/>
              </a:rPr>
              <a:t>不同人口特征层面的数字鸿沟</a:t>
            </a:r>
          </a:p>
        </p:txBody>
      </p:sp>
      <p:sp>
        <p:nvSpPr>
          <p:cNvPr id="29" name="椭圆 1">
            <a:extLst>
              <a:ext uri="{FF2B5EF4-FFF2-40B4-BE49-F238E27FC236}">
                <a16:creationId xmlns:a16="http://schemas.microsoft.com/office/drawing/2014/main" id="{755E8412-A368-0D1D-0110-942BD7AA85FF}"/>
              </a:ext>
            </a:extLst>
          </p:cNvPr>
          <p:cNvSpPr/>
          <p:nvPr/>
        </p:nvSpPr>
        <p:spPr>
          <a:xfrm>
            <a:off x="5014461" y="2794570"/>
            <a:ext cx="880194" cy="853945"/>
          </a:xfrm>
          <a:custGeom>
            <a:avLst/>
            <a:gdLst>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4" fmla="*/ 0 w 1548000"/>
              <a:gd name="connsiteY4" fmla="*/ 774000 h 1548000"/>
              <a:gd name="connsiteX0-1" fmla="*/ 1073829 w 2621829"/>
              <a:gd name="connsiteY0-2" fmla="*/ 2672469 h 3446469"/>
              <a:gd name="connsiteX1-3" fmla="*/ 0 w 2621829"/>
              <a:gd name="connsiteY1-4" fmla="*/ 0 h 3446469"/>
              <a:gd name="connsiteX2-5" fmla="*/ 1847829 w 2621829"/>
              <a:gd name="connsiteY2-6" fmla="*/ 1898469 h 3446469"/>
              <a:gd name="connsiteX3-7" fmla="*/ 2621829 w 2621829"/>
              <a:gd name="connsiteY3-8" fmla="*/ 2672469 h 3446469"/>
              <a:gd name="connsiteX4-9" fmla="*/ 1847829 w 2621829"/>
              <a:gd name="connsiteY4-10" fmla="*/ 3446469 h 3446469"/>
              <a:gd name="connsiteX5" fmla="*/ 1073829 w 2621829"/>
              <a:gd name="connsiteY5" fmla="*/ 2672469 h 3446469"/>
              <a:gd name="connsiteX0-11" fmla="*/ 0 w 1548000"/>
              <a:gd name="connsiteY0-12" fmla="*/ 774000 h 1548000"/>
              <a:gd name="connsiteX1-13" fmla="*/ 774000 w 1548000"/>
              <a:gd name="connsiteY1-14" fmla="*/ 0 h 1548000"/>
              <a:gd name="connsiteX2-15" fmla="*/ 1548000 w 1548000"/>
              <a:gd name="connsiteY2-16" fmla="*/ 774000 h 1548000"/>
              <a:gd name="connsiteX3-17" fmla="*/ 774000 w 1548000"/>
              <a:gd name="connsiteY3-18" fmla="*/ 1548000 h 1548000"/>
              <a:gd name="connsiteX4-19" fmla="*/ 0 w 1548000"/>
              <a:gd name="connsiteY4-20" fmla="*/ 774000 h 154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8000" h="1548000">
                <a:moveTo>
                  <a:pt x="0" y="774000"/>
                </a:moveTo>
                <a:cubicBezTo>
                  <a:pt x="0" y="346532"/>
                  <a:pt x="346532" y="0"/>
                  <a:pt x="774000" y="0"/>
                </a:cubicBezTo>
                <a:cubicBezTo>
                  <a:pt x="1201468" y="0"/>
                  <a:pt x="1548000" y="346532"/>
                  <a:pt x="1548000" y="774000"/>
                </a:cubicBezTo>
                <a:cubicBezTo>
                  <a:pt x="1548000" y="1201468"/>
                  <a:pt x="1201468" y="1548000"/>
                  <a:pt x="774000" y="1548000"/>
                </a:cubicBezTo>
                <a:cubicBezTo>
                  <a:pt x="346532" y="1548000"/>
                  <a:pt x="0" y="1201468"/>
                  <a:pt x="0" y="77400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968" b="1" dirty="0">
                <a:solidFill>
                  <a:srgbClr val="2F5597"/>
                </a:solidFill>
              </a:rPr>
              <a:t>01</a:t>
            </a:r>
          </a:p>
        </p:txBody>
      </p:sp>
      <p:sp>
        <p:nvSpPr>
          <p:cNvPr id="30" name="椭圆 1">
            <a:extLst>
              <a:ext uri="{FF2B5EF4-FFF2-40B4-BE49-F238E27FC236}">
                <a16:creationId xmlns:a16="http://schemas.microsoft.com/office/drawing/2014/main" id="{7C52492E-BCD0-AC44-876C-0F6C147F5555}"/>
              </a:ext>
            </a:extLst>
          </p:cNvPr>
          <p:cNvSpPr/>
          <p:nvPr/>
        </p:nvSpPr>
        <p:spPr>
          <a:xfrm>
            <a:off x="7508050" y="5744880"/>
            <a:ext cx="880193" cy="853945"/>
          </a:xfrm>
          <a:custGeom>
            <a:avLst/>
            <a:gdLst>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4" fmla="*/ 0 w 1548000"/>
              <a:gd name="connsiteY4" fmla="*/ 774000 h 1548000"/>
              <a:gd name="connsiteX0-1" fmla="*/ 1073829 w 2621829"/>
              <a:gd name="connsiteY0-2" fmla="*/ 2672469 h 3446469"/>
              <a:gd name="connsiteX1-3" fmla="*/ 0 w 2621829"/>
              <a:gd name="connsiteY1-4" fmla="*/ 0 h 3446469"/>
              <a:gd name="connsiteX2-5" fmla="*/ 1847829 w 2621829"/>
              <a:gd name="connsiteY2-6" fmla="*/ 1898469 h 3446469"/>
              <a:gd name="connsiteX3-7" fmla="*/ 2621829 w 2621829"/>
              <a:gd name="connsiteY3-8" fmla="*/ 2672469 h 3446469"/>
              <a:gd name="connsiteX4-9" fmla="*/ 1847829 w 2621829"/>
              <a:gd name="connsiteY4-10" fmla="*/ 3446469 h 3446469"/>
              <a:gd name="connsiteX5" fmla="*/ 1073829 w 2621829"/>
              <a:gd name="connsiteY5" fmla="*/ 2672469 h 3446469"/>
              <a:gd name="connsiteX0-11" fmla="*/ 0 w 1548000"/>
              <a:gd name="connsiteY0-12" fmla="*/ 774000 h 1548000"/>
              <a:gd name="connsiteX1-13" fmla="*/ 774000 w 1548000"/>
              <a:gd name="connsiteY1-14" fmla="*/ 0 h 1548000"/>
              <a:gd name="connsiteX2-15" fmla="*/ 1548000 w 1548000"/>
              <a:gd name="connsiteY2-16" fmla="*/ 774000 h 1548000"/>
              <a:gd name="connsiteX3-17" fmla="*/ 774000 w 1548000"/>
              <a:gd name="connsiteY3-18" fmla="*/ 1548000 h 1548000"/>
              <a:gd name="connsiteX4-19" fmla="*/ 0 w 1548000"/>
              <a:gd name="connsiteY4-20" fmla="*/ 774000 h 154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8000" h="1548000">
                <a:moveTo>
                  <a:pt x="0" y="774000"/>
                </a:moveTo>
                <a:cubicBezTo>
                  <a:pt x="0" y="346532"/>
                  <a:pt x="346532" y="0"/>
                  <a:pt x="774000" y="0"/>
                </a:cubicBezTo>
                <a:cubicBezTo>
                  <a:pt x="1201468" y="0"/>
                  <a:pt x="1548000" y="346532"/>
                  <a:pt x="1548000" y="774000"/>
                </a:cubicBezTo>
                <a:cubicBezTo>
                  <a:pt x="1548000" y="1201468"/>
                  <a:pt x="1201468" y="1548000"/>
                  <a:pt x="774000" y="1548000"/>
                </a:cubicBezTo>
                <a:cubicBezTo>
                  <a:pt x="346532" y="1548000"/>
                  <a:pt x="0" y="1201468"/>
                  <a:pt x="0" y="77400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968" b="1" dirty="0">
                <a:solidFill>
                  <a:srgbClr val="2F5597"/>
                </a:solidFill>
              </a:rPr>
              <a:t>06</a:t>
            </a:r>
          </a:p>
        </p:txBody>
      </p:sp>
      <p:sp>
        <p:nvSpPr>
          <p:cNvPr id="31" name="椭圆 1">
            <a:extLst>
              <a:ext uri="{FF2B5EF4-FFF2-40B4-BE49-F238E27FC236}">
                <a16:creationId xmlns:a16="http://schemas.microsoft.com/office/drawing/2014/main" id="{C9C6359C-82B3-AD12-D2CC-6C502C75FE13}"/>
              </a:ext>
            </a:extLst>
          </p:cNvPr>
          <p:cNvSpPr/>
          <p:nvPr/>
        </p:nvSpPr>
        <p:spPr>
          <a:xfrm>
            <a:off x="5056458" y="5856872"/>
            <a:ext cx="880194" cy="853945"/>
          </a:xfrm>
          <a:custGeom>
            <a:avLst/>
            <a:gdLst>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4" fmla="*/ 0 w 1548000"/>
              <a:gd name="connsiteY4" fmla="*/ 774000 h 1548000"/>
              <a:gd name="connsiteX0-1" fmla="*/ 1073829 w 2621829"/>
              <a:gd name="connsiteY0-2" fmla="*/ 2672469 h 3446469"/>
              <a:gd name="connsiteX1-3" fmla="*/ 0 w 2621829"/>
              <a:gd name="connsiteY1-4" fmla="*/ 0 h 3446469"/>
              <a:gd name="connsiteX2-5" fmla="*/ 1847829 w 2621829"/>
              <a:gd name="connsiteY2-6" fmla="*/ 1898469 h 3446469"/>
              <a:gd name="connsiteX3-7" fmla="*/ 2621829 w 2621829"/>
              <a:gd name="connsiteY3-8" fmla="*/ 2672469 h 3446469"/>
              <a:gd name="connsiteX4-9" fmla="*/ 1847829 w 2621829"/>
              <a:gd name="connsiteY4-10" fmla="*/ 3446469 h 3446469"/>
              <a:gd name="connsiteX5" fmla="*/ 1073829 w 2621829"/>
              <a:gd name="connsiteY5" fmla="*/ 2672469 h 3446469"/>
              <a:gd name="connsiteX0-11" fmla="*/ 0 w 1548000"/>
              <a:gd name="connsiteY0-12" fmla="*/ 774000 h 1548000"/>
              <a:gd name="connsiteX1-13" fmla="*/ 774000 w 1548000"/>
              <a:gd name="connsiteY1-14" fmla="*/ 0 h 1548000"/>
              <a:gd name="connsiteX2-15" fmla="*/ 1548000 w 1548000"/>
              <a:gd name="connsiteY2-16" fmla="*/ 774000 h 1548000"/>
              <a:gd name="connsiteX3-17" fmla="*/ 774000 w 1548000"/>
              <a:gd name="connsiteY3-18" fmla="*/ 1548000 h 1548000"/>
              <a:gd name="connsiteX4-19" fmla="*/ 0 w 1548000"/>
              <a:gd name="connsiteY4-20" fmla="*/ 774000 h 154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8000" h="1548000">
                <a:moveTo>
                  <a:pt x="0" y="774000"/>
                </a:moveTo>
                <a:cubicBezTo>
                  <a:pt x="0" y="346532"/>
                  <a:pt x="346532" y="0"/>
                  <a:pt x="774000" y="0"/>
                </a:cubicBezTo>
                <a:cubicBezTo>
                  <a:pt x="1201468" y="0"/>
                  <a:pt x="1548000" y="346532"/>
                  <a:pt x="1548000" y="774000"/>
                </a:cubicBezTo>
                <a:cubicBezTo>
                  <a:pt x="1548000" y="1201468"/>
                  <a:pt x="1201468" y="1548000"/>
                  <a:pt x="774000" y="1548000"/>
                </a:cubicBezTo>
                <a:cubicBezTo>
                  <a:pt x="346532" y="1548000"/>
                  <a:pt x="0" y="1201468"/>
                  <a:pt x="0" y="77400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968" b="1" dirty="0">
                <a:solidFill>
                  <a:srgbClr val="2F5597"/>
                </a:solidFill>
              </a:rPr>
              <a:t>03</a:t>
            </a:r>
          </a:p>
        </p:txBody>
      </p:sp>
      <p:sp>
        <p:nvSpPr>
          <p:cNvPr id="32" name="椭圆 1">
            <a:extLst>
              <a:ext uri="{FF2B5EF4-FFF2-40B4-BE49-F238E27FC236}">
                <a16:creationId xmlns:a16="http://schemas.microsoft.com/office/drawing/2014/main" id="{A29C5605-0DED-3DCA-C58E-BBFD00FAA921}"/>
              </a:ext>
            </a:extLst>
          </p:cNvPr>
          <p:cNvSpPr/>
          <p:nvPr/>
        </p:nvSpPr>
        <p:spPr>
          <a:xfrm>
            <a:off x="4298757" y="4283723"/>
            <a:ext cx="880193" cy="853945"/>
          </a:xfrm>
          <a:custGeom>
            <a:avLst/>
            <a:gdLst>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4" fmla="*/ 0 w 1548000"/>
              <a:gd name="connsiteY4" fmla="*/ 774000 h 1548000"/>
              <a:gd name="connsiteX0-1" fmla="*/ 1073829 w 2621829"/>
              <a:gd name="connsiteY0-2" fmla="*/ 2672469 h 3446469"/>
              <a:gd name="connsiteX1-3" fmla="*/ 0 w 2621829"/>
              <a:gd name="connsiteY1-4" fmla="*/ 0 h 3446469"/>
              <a:gd name="connsiteX2-5" fmla="*/ 1847829 w 2621829"/>
              <a:gd name="connsiteY2-6" fmla="*/ 1898469 h 3446469"/>
              <a:gd name="connsiteX3-7" fmla="*/ 2621829 w 2621829"/>
              <a:gd name="connsiteY3-8" fmla="*/ 2672469 h 3446469"/>
              <a:gd name="connsiteX4-9" fmla="*/ 1847829 w 2621829"/>
              <a:gd name="connsiteY4-10" fmla="*/ 3446469 h 3446469"/>
              <a:gd name="connsiteX5" fmla="*/ 1073829 w 2621829"/>
              <a:gd name="connsiteY5" fmla="*/ 2672469 h 3446469"/>
              <a:gd name="connsiteX0-11" fmla="*/ 0 w 1548000"/>
              <a:gd name="connsiteY0-12" fmla="*/ 774000 h 1548000"/>
              <a:gd name="connsiteX1-13" fmla="*/ 774000 w 1548000"/>
              <a:gd name="connsiteY1-14" fmla="*/ 0 h 1548000"/>
              <a:gd name="connsiteX2-15" fmla="*/ 1548000 w 1548000"/>
              <a:gd name="connsiteY2-16" fmla="*/ 774000 h 1548000"/>
              <a:gd name="connsiteX3-17" fmla="*/ 774000 w 1548000"/>
              <a:gd name="connsiteY3-18" fmla="*/ 1548000 h 1548000"/>
              <a:gd name="connsiteX4-19" fmla="*/ 0 w 1548000"/>
              <a:gd name="connsiteY4-20" fmla="*/ 774000 h 154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8000" h="1548000">
                <a:moveTo>
                  <a:pt x="0" y="774000"/>
                </a:moveTo>
                <a:cubicBezTo>
                  <a:pt x="0" y="346532"/>
                  <a:pt x="346532" y="0"/>
                  <a:pt x="774000" y="0"/>
                </a:cubicBezTo>
                <a:cubicBezTo>
                  <a:pt x="1201468" y="0"/>
                  <a:pt x="1548000" y="346532"/>
                  <a:pt x="1548000" y="774000"/>
                </a:cubicBezTo>
                <a:cubicBezTo>
                  <a:pt x="1548000" y="1201468"/>
                  <a:pt x="1201468" y="1548000"/>
                  <a:pt x="774000" y="1548000"/>
                </a:cubicBezTo>
                <a:cubicBezTo>
                  <a:pt x="346532" y="1548000"/>
                  <a:pt x="0" y="1201468"/>
                  <a:pt x="0" y="77400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968" b="1" dirty="0">
                <a:solidFill>
                  <a:srgbClr val="2F5597"/>
                </a:solidFill>
              </a:rPr>
              <a:t>02</a:t>
            </a:r>
          </a:p>
        </p:txBody>
      </p:sp>
      <p:sp>
        <p:nvSpPr>
          <p:cNvPr id="33" name="椭圆 1">
            <a:extLst>
              <a:ext uri="{FF2B5EF4-FFF2-40B4-BE49-F238E27FC236}">
                <a16:creationId xmlns:a16="http://schemas.microsoft.com/office/drawing/2014/main" id="{62828B60-5DD1-A368-6123-DF6C7F1D4D4A}"/>
              </a:ext>
            </a:extLst>
          </p:cNvPr>
          <p:cNvSpPr/>
          <p:nvPr/>
        </p:nvSpPr>
        <p:spPr>
          <a:xfrm>
            <a:off x="7508050" y="2822568"/>
            <a:ext cx="880193" cy="853945"/>
          </a:xfrm>
          <a:custGeom>
            <a:avLst/>
            <a:gdLst>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4" fmla="*/ 0 w 1548000"/>
              <a:gd name="connsiteY4" fmla="*/ 774000 h 1548000"/>
              <a:gd name="connsiteX0-1" fmla="*/ 1073829 w 2621829"/>
              <a:gd name="connsiteY0-2" fmla="*/ 2672469 h 3446469"/>
              <a:gd name="connsiteX1-3" fmla="*/ 0 w 2621829"/>
              <a:gd name="connsiteY1-4" fmla="*/ 0 h 3446469"/>
              <a:gd name="connsiteX2-5" fmla="*/ 1847829 w 2621829"/>
              <a:gd name="connsiteY2-6" fmla="*/ 1898469 h 3446469"/>
              <a:gd name="connsiteX3-7" fmla="*/ 2621829 w 2621829"/>
              <a:gd name="connsiteY3-8" fmla="*/ 2672469 h 3446469"/>
              <a:gd name="connsiteX4-9" fmla="*/ 1847829 w 2621829"/>
              <a:gd name="connsiteY4-10" fmla="*/ 3446469 h 3446469"/>
              <a:gd name="connsiteX5" fmla="*/ 1073829 w 2621829"/>
              <a:gd name="connsiteY5" fmla="*/ 2672469 h 3446469"/>
              <a:gd name="connsiteX0-11" fmla="*/ 0 w 1548000"/>
              <a:gd name="connsiteY0-12" fmla="*/ 774000 h 1548000"/>
              <a:gd name="connsiteX1-13" fmla="*/ 774000 w 1548000"/>
              <a:gd name="connsiteY1-14" fmla="*/ 0 h 1548000"/>
              <a:gd name="connsiteX2-15" fmla="*/ 1548000 w 1548000"/>
              <a:gd name="connsiteY2-16" fmla="*/ 774000 h 1548000"/>
              <a:gd name="connsiteX3-17" fmla="*/ 774000 w 1548000"/>
              <a:gd name="connsiteY3-18" fmla="*/ 1548000 h 1548000"/>
              <a:gd name="connsiteX4-19" fmla="*/ 0 w 1548000"/>
              <a:gd name="connsiteY4-20" fmla="*/ 774000 h 154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8000" h="1548000">
                <a:moveTo>
                  <a:pt x="0" y="774000"/>
                </a:moveTo>
                <a:cubicBezTo>
                  <a:pt x="0" y="346532"/>
                  <a:pt x="346532" y="0"/>
                  <a:pt x="774000" y="0"/>
                </a:cubicBezTo>
                <a:cubicBezTo>
                  <a:pt x="1201468" y="0"/>
                  <a:pt x="1548000" y="346532"/>
                  <a:pt x="1548000" y="774000"/>
                </a:cubicBezTo>
                <a:cubicBezTo>
                  <a:pt x="1548000" y="1201468"/>
                  <a:pt x="1201468" y="1548000"/>
                  <a:pt x="774000" y="1548000"/>
                </a:cubicBezTo>
                <a:cubicBezTo>
                  <a:pt x="346532" y="1548000"/>
                  <a:pt x="0" y="1201468"/>
                  <a:pt x="0" y="77400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968" b="1" dirty="0">
                <a:solidFill>
                  <a:srgbClr val="2F5597"/>
                </a:solidFill>
              </a:rPr>
              <a:t>04</a:t>
            </a:r>
          </a:p>
        </p:txBody>
      </p:sp>
      <p:sp>
        <p:nvSpPr>
          <p:cNvPr id="34" name="椭圆 1">
            <a:extLst>
              <a:ext uri="{FF2B5EF4-FFF2-40B4-BE49-F238E27FC236}">
                <a16:creationId xmlns:a16="http://schemas.microsoft.com/office/drawing/2014/main" id="{B44EBE46-CB50-21F2-9A67-0AA0EB6C38B7}"/>
              </a:ext>
            </a:extLst>
          </p:cNvPr>
          <p:cNvSpPr/>
          <p:nvPr/>
        </p:nvSpPr>
        <p:spPr>
          <a:xfrm>
            <a:off x="8199256" y="4281974"/>
            <a:ext cx="878443" cy="853945"/>
          </a:xfrm>
          <a:custGeom>
            <a:avLst/>
            <a:gdLst>
              <a:gd name="connsiteX0" fmla="*/ 0 w 1548000"/>
              <a:gd name="connsiteY0" fmla="*/ 774000 h 1548000"/>
              <a:gd name="connsiteX1" fmla="*/ 774000 w 1548000"/>
              <a:gd name="connsiteY1" fmla="*/ 0 h 1548000"/>
              <a:gd name="connsiteX2" fmla="*/ 1548000 w 1548000"/>
              <a:gd name="connsiteY2" fmla="*/ 774000 h 1548000"/>
              <a:gd name="connsiteX3" fmla="*/ 774000 w 1548000"/>
              <a:gd name="connsiteY3" fmla="*/ 1548000 h 1548000"/>
              <a:gd name="connsiteX4" fmla="*/ 0 w 1548000"/>
              <a:gd name="connsiteY4" fmla="*/ 774000 h 1548000"/>
              <a:gd name="connsiteX0-1" fmla="*/ 1073829 w 2621829"/>
              <a:gd name="connsiteY0-2" fmla="*/ 2672469 h 3446469"/>
              <a:gd name="connsiteX1-3" fmla="*/ 0 w 2621829"/>
              <a:gd name="connsiteY1-4" fmla="*/ 0 h 3446469"/>
              <a:gd name="connsiteX2-5" fmla="*/ 1847829 w 2621829"/>
              <a:gd name="connsiteY2-6" fmla="*/ 1898469 h 3446469"/>
              <a:gd name="connsiteX3-7" fmla="*/ 2621829 w 2621829"/>
              <a:gd name="connsiteY3-8" fmla="*/ 2672469 h 3446469"/>
              <a:gd name="connsiteX4-9" fmla="*/ 1847829 w 2621829"/>
              <a:gd name="connsiteY4-10" fmla="*/ 3446469 h 3446469"/>
              <a:gd name="connsiteX5" fmla="*/ 1073829 w 2621829"/>
              <a:gd name="connsiteY5" fmla="*/ 2672469 h 3446469"/>
              <a:gd name="connsiteX0-11" fmla="*/ 0 w 1548000"/>
              <a:gd name="connsiteY0-12" fmla="*/ 774000 h 1548000"/>
              <a:gd name="connsiteX1-13" fmla="*/ 774000 w 1548000"/>
              <a:gd name="connsiteY1-14" fmla="*/ 0 h 1548000"/>
              <a:gd name="connsiteX2-15" fmla="*/ 1548000 w 1548000"/>
              <a:gd name="connsiteY2-16" fmla="*/ 774000 h 1548000"/>
              <a:gd name="connsiteX3-17" fmla="*/ 774000 w 1548000"/>
              <a:gd name="connsiteY3-18" fmla="*/ 1548000 h 1548000"/>
              <a:gd name="connsiteX4-19" fmla="*/ 0 w 1548000"/>
              <a:gd name="connsiteY4-20" fmla="*/ 774000 h 154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48000" h="1548000">
                <a:moveTo>
                  <a:pt x="0" y="774000"/>
                </a:moveTo>
                <a:cubicBezTo>
                  <a:pt x="0" y="346532"/>
                  <a:pt x="346532" y="0"/>
                  <a:pt x="774000" y="0"/>
                </a:cubicBezTo>
                <a:cubicBezTo>
                  <a:pt x="1201468" y="0"/>
                  <a:pt x="1548000" y="346532"/>
                  <a:pt x="1548000" y="774000"/>
                </a:cubicBezTo>
                <a:cubicBezTo>
                  <a:pt x="1548000" y="1201468"/>
                  <a:pt x="1201468" y="1548000"/>
                  <a:pt x="774000" y="1548000"/>
                </a:cubicBezTo>
                <a:cubicBezTo>
                  <a:pt x="346532" y="1548000"/>
                  <a:pt x="0" y="1201468"/>
                  <a:pt x="0" y="77400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968" b="1" dirty="0">
                <a:solidFill>
                  <a:srgbClr val="2F5597"/>
                </a:solidFill>
              </a:rPr>
              <a:t>05</a:t>
            </a:r>
          </a:p>
        </p:txBody>
      </p:sp>
      <p:sp>
        <p:nvSpPr>
          <p:cNvPr id="35" name="左箭头 34">
            <a:extLst>
              <a:ext uri="{FF2B5EF4-FFF2-40B4-BE49-F238E27FC236}">
                <a16:creationId xmlns:a16="http://schemas.microsoft.com/office/drawing/2014/main" id="{D9D87C58-28C7-AA15-9CF1-76E045C283A7}"/>
              </a:ext>
            </a:extLst>
          </p:cNvPr>
          <p:cNvSpPr/>
          <p:nvPr/>
        </p:nvSpPr>
        <p:spPr>
          <a:xfrm>
            <a:off x="2058901" y="2780571"/>
            <a:ext cx="636959" cy="440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36" name="矩形: 圆角 2">
            <a:extLst>
              <a:ext uri="{FF2B5EF4-FFF2-40B4-BE49-F238E27FC236}">
                <a16:creationId xmlns:a16="http://schemas.microsoft.com/office/drawing/2014/main" id="{871CF7A0-BE4C-BAB2-CC91-5EDE9B1808A5}"/>
              </a:ext>
            </a:extLst>
          </p:cNvPr>
          <p:cNvSpPr/>
          <p:nvPr/>
        </p:nvSpPr>
        <p:spPr>
          <a:xfrm>
            <a:off x="-35714" y="2322100"/>
            <a:ext cx="2094616" cy="1210922"/>
          </a:xfrm>
          <a:custGeom>
            <a:avLst/>
            <a:gdLst>
              <a:gd name="connsiteX0" fmla="*/ 0 w 3485760"/>
              <a:gd name="connsiteY0" fmla="*/ 245296 h 1471749"/>
              <a:gd name="connsiteX1" fmla="*/ 245296 w 3485760"/>
              <a:gd name="connsiteY1" fmla="*/ 0 h 1471749"/>
              <a:gd name="connsiteX2" fmla="*/ 3240464 w 3485760"/>
              <a:gd name="connsiteY2" fmla="*/ 0 h 1471749"/>
              <a:gd name="connsiteX3" fmla="*/ 3485760 w 3485760"/>
              <a:gd name="connsiteY3" fmla="*/ 245296 h 1471749"/>
              <a:gd name="connsiteX4" fmla="*/ 3485760 w 3485760"/>
              <a:gd name="connsiteY4" fmla="*/ 1226453 h 1471749"/>
              <a:gd name="connsiteX5" fmla="*/ 3240464 w 3485760"/>
              <a:gd name="connsiteY5" fmla="*/ 1471749 h 1471749"/>
              <a:gd name="connsiteX6" fmla="*/ 245296 w 3485760"/>
              <a:gd name="connsiteY6" fmla="*/ 1471749 h 1471749"/>
              <a:gd name="connsiteX7" fmla="*/ 0 w 3485760"/>
              <a:gd name="connsiteY7" fmla="*/ 1226453 h 1471749"/>
              <a:gd name="connsiteX8" fmla="*/ 0 w 3485760"/>
              <a:gd name="connsiteY8" fmla="*/ 245296 h 1471749"/>
              <a:gd name="connsiteX0-1" fmla="*/ 1974514 w 5460274"/>
              <a:gd name="connsiteY0-2" fmla="*/ 2202547 h 3429000"/>
              <a:gd name="connsiteX1-3" fmla="*/ 0 w 5460274"/>
              <a:gd name="connsiteY1-4" fmla="*/ 0 h 3429000"/>
              <a:gd name="connsiteX2-5" fmla="*/ 2219810 w 5460274"/>
              <a:gd name="connsiteY2-6" fmla="*/ 1957251 h 3429000"/>
              <a:gd name="connsiteX3-7" fmla="*/ 5214978 w 5460274"/>
              <a:gd name="connsiteY3-8" fmla="*/ 1957251 h 3429000"/>
              <a:gd name="connsiteX4-9" fmla="*/ 5460274 w 5460274"/>
              <a:gd name="connsiteY4-10" fmla="*/ 2202547 h 3429000"/>
              <a:gd name="connsiteX5-11" fmla="*/ 5460274 w 5460274"/>
              <a:gd name="connsiteY5-12" fmla="*/ 3183704 h 3429000"/>
              <a:gd name="connsiteX6-13" fmla="*/ 5214978 w 5460274"/>
              <a:gd name="connsiteY6-14" fmla="*/ 3429000 h 3429000"/>
              <a:gd name="connsiteX7-15" fmla="*/ 2219810 w 5460274"/>
              <a:gd name="connsiteY7-16" fmla="*/ 3429000 h 3429000"/>
              <a:gd name="connsiteX8-17" fmla="*/ 1974514 w 5460274"/>
              <a:gd name="connsiteY8-18" fmla="*/ 3183704 h 3429000"/>
              <a:gd name="connsiteX9" fmla="*/ 1974514 w 5460274"/>
              <a:gd name="connsiteY9" fmla="*/ 2202547 h 3429000"/>
              <a:gd name="connsiteX0-19" fmla="*/ 0 w 3485760"/>
              <a:gd name="connsiteY0-20" fmla="*/ 245296 h 1471749"/>
              <a:gd name="connsiteX1-21" fmla="*/ 245296 w 3485760"/>
              <a:gd name="connsiteY1-22" fmla="*/ 0 h 1471749"/>
              <a:gd name="connsiteX2-23" fmla="*/ 3240464 w 3485760"/>
              <a:gd name="connsiteY2-24" fmla="*/ 0 h 1471749"/>
              <a:gd name="connsiteX3-25" fmla="*/ 3485760 w 3485760"/>
              <a:gd name="connsiteY3-26" fmla="*/ 245296 h 1471749"/>
              <a:gd name="connsiteX4-27" fmla="*/ 3485760 w 3485760"/>
              <a:gd name="connsiteY4-28" fmla="*/ 1226453 h 1471749"/>
              <a:gd name="connsiteX5-29" fmla="*/ 3240464 w 3485760"/>
              <a:gd name="connsiteY5-30" fmla="*/ 1471749 h 1471749"/>
              <a:gd name="connsiteX6-31" fmla="*/ 245296 w 3485760"/>
              <a:gd name="connsiteY6-32" fmla="*/ 1471749 h 1471749"/>
              <a:gd name="connsiteX7-33" fmla="*/ 0 w 3485760"/>
              <a:gd name="connsiteY7-34" fmla="*/ 1226453 h 1471749"/>
              <a:gd name="connsiteX8-35" fmla="*/ 0 w 3485760"/>
              <a:gd name="connsiteY8-36" fmla="*/ 245296 h 14717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485760" h="1471749">
                <a:moveTo>
                  <a:pt x="0" y="245296"/>
                </a:moveTo>
                <a:cubicBezTo>
                  <a:pt x="0" y="109823"/>
                  <a:pt x="109823" y="0"/>
                  <a:pt x="245296" y="0"/>
                </a:cubicBezTo>
                <a:lnTo>
                  <a:pt x="3240464" y="0"/>
                </a:lnTo>
                <a:cubicBezTo>
                  <a:pt x="3375937" y="0"/>
                  <a:pt x="3485760" y="109823"/>
                  <a:pt x="3485760" y="245296"/>
                </a:cubicBezTo>
                <a:lnTo>
                  <a:pt x="3485760" y="1226453"/>
                </a:lnTo>
                <a:cubicBezTo>
                  <a:pt x="3485760" y="1361926"/>
                  <a:pt x="3375937" y="1471749"/>
                  <a:pt x="3240464" y="1471749"/>
                </a:cubicBezTo>
                <a:lnTo>
                  <a:pt x="245296" y="1471749"/>
                </a:lnTo>
                <a:cubicBezTo>
                  <a:pt x="109823" y="1471749"/>
                  <a:pt x="0" y="1361926"/>
                  <a:pt x="0" y="1226453"/>
                </a:cubicBezTo>
                <a:lnTo>
                  <a:pt x="0" y="245296"/>
                </a:lnTo>
                <a:close/>
              </a:path>
            </a:pathLst>
          </a:cu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37" name="文本框 36">
            <a:extLst>
              <a:ext uri="{FF2B5EF4-FFF2-40B4-BE49-F238E27FC236}">
                <a16:creationId xmlns:a16="http://schemas.microsoft.com/office/drawing/2014/main" id="{6AD7AFF8-7DDC-D175-DF16-BD96FE99E69D}"/>
              </a:ext>
            </a:extLst>
          </p:cNvPr>
          <p:cNvSpPr txBox="1">
            <a:spLocks noChangeArrowheads="1"/>
          </p:cNvSpPr>
          <p:nvPr/>
        </p:nvSpPr>
        <p:spPr bwMode="auto">
          <a:xfrm>
            <a:off x="37781" y="2414844"/>
            <a:ext cx="1947625" cy="111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5" b="1">
                <a:solidFill>
                  <a:schemeClr val="bg1"/>
                </a:solidFill>
              </a:rPr>
              <a:t>信息通讯技术</a:t>
            </a:r>
          </a:p>
          <a:p>
            <a:r>
              <a:rPr lang="zh-CN" altLang="en-US" sz="2205" b="1">
                <a:solidFill>
                  <a:schemeClr val="bg1"/>
                </a:solidFill>
              </a:rPr>
              <a:t>数字化资源</a:t>
            </a:r>
          </a:p>
          <a:p>
            <a:r>
              <a:rPr lang="zh-CN" altLang="en-US" sz="2205" b="1">
                <a:solidFill>
                  <a:schemeClr val="bg1"/>
                </a:solidFill>
              </a:rPr>
              <a:t>质量和数量</a:t>
            </a:r>
          </a:p>
        </p:txBody>
      </p:sp>
      <p:pic>
        <p:nvPicPr>
          <p:cNvPr id="48161" name="图片 37" descr="s27322998">
            <a:extLst>
              <a:ext uri="{FF2B5EF4-FFF2-40B4-BE49-F238E27FC236}">
                <a16:creationId xmlns:a16="http://schemas.microsoft.com/office/drawing/2014/main" id="{0F58B423-1D07-99F1-DDD4-8F441DC25A5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24659" y="3566270"/>
            <a:ext cx="1727138" cy="228710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9" name="矩形: 圆角 2">
            <a:extLst>
              <a:ext uri="{FF2B5EF4-FFF2-40B4-BE49-F238E27FC236}">
                <a16:creationId xmlns:a16="http://schemas.microsoft.com/office/drawing/2014/main" id="{BFA4394D-EB47-4BF1-D946-78CB2B5FD49D}"/>
              </a:ext>
            </a:extLst>
          </p:cNvPr>
          <p:cNvSpPr/>
          <p:nvPr/>
        </p:nvSpPr>
        <p:spPr>
          <a:xfrm>
            <a:off x="-35714" y="4021240"/>
            <a:ext cx="2094616" cy="1485655"/>
          </a:xfrm>
          <a:custGeom>
            <a:avLst/>
            <a:gdLst>
              <a:gd name="connsiteX0" fmla="*/ 0 w 3485760"/>
              <a:gd name="connsiteY0" fmla="*/ 245296 h 1471749"/>
              <a:gd name="connsiteX1" fmla="*/ 245296 w 3485760"/>
              <a:gd name="connsiteY1" fmla="*/ 0 h 1471749"/>
              <a:gd name="connsiteX2" fmla="*/ 3240464 w 3485760"/>
              <a:gd name="connsiteY2" fmla="*/ 0 h 1471749"/>
              <a:gd name="connsiteX3" fmla="*/ 3485760 w 3485760"/>
              <a:gd name="connsiteY3" fmla="*/ 245296 h 1471749"/>
              <a:gd name="connsiteX4" fmla="*/ 3485760 w 3485760"/>
              <a:gd name="connsiteY4" fmla="*/ 1226453 h 1471749"/>
              <a:gd name="connsiteX5" fmla="*/ 3240464 w 3485760"/>
              <a:gd name="connsiteY5" fmla="*/ 1471749 h 1471749"/>
              <a:gd name="connsiteX6" fmla="*/ 245296 w 3485760"/>
              <a:gd name="connsiteY6" fmla="*/ 1471749 h 1471749"/>
              <a:gd name="connsiteX7" fmla="*/ 0 w 3485760"/>
              <a:gd name="connsiteY7" fmla="*/ 1226453 h 1471749"/>
              <a:gd name="connsiteX8" fmla="*/ 0 w 3485760"/>
              <a:gd name="connsiteY8" fmla="*/ 245296 h 1471749"/>
              <a:gd name="connsiteX0-1" fmla="*/ 1974514 w 5460274"/>
              <a:gd name="connsiteY0-2" fmla="*/ 2202547 h 3429000"/>
              <a:gd name="connsiteX1-3" fmla="*/ 0 w 5460274"/>
              <a:gd name="connsiteY1-4" fmla="*/ 0 h 3429000"/>
              <a:gd name="connsiteX2-5" fmla="*/ 2219810 w 5460274"/>
              <a:gd name="connsiteY2-6" fmla="*/ 1957251 h 3429000"/>
              <a:gd name="connsiteX3-7" fmla="*/ 5214978 w 5460274"/>
              <a:gd name="connsiteY3-8" fmla="*/ 1957251 h 3429000"/>
              <a:gd name="connsiteX4-9" fmla="*/ 5460274 w 5460274"/>
              <a:gd name="connsiteY4-10" fmla="*/ 2202547 h 3429000"/>
              <a:gd name="connsiteX5-11" fmla="*/ 5460274 w 5460274"/>
              <a:gd name="connsiteY5-12" fmla="*/ 3183704 h 3429000"/>
              <a:gd name="connsiteX6-13" fmla="*/ 5214978 w 5460274"/>
              <a:gd name="connsiteY6-14" fmla="*/ 3429000 h 3429000"/>
              <a:gd name="connsiteX7-15" fmla="*/ 2219810 w 5460274"/>
              <a:gd name="connsiteY7-16" fmla="*/ 3429000 h 3429000"/>
              <a:gd name="connsiteX8-17" fmla="*/ 1974514 w 5460274"/>
              <a:gd name="connsiteY8-18" fmla="*/ 3183704 h 3429000"/>
              <a:gd name="connsiteX9" fmla="*/ 1974514 w 5460274"/>
              <a:gd name="connsiteY9" fmla="*/ 2202547 h 3429000"/>
              <a:gd name="connsiteX0-19" fmla="*/ 0 w 3485760"/>
              <a:gd name="connsiteY0-20" fmla="*/ 245296 h 1471749"/>
              <a:gd name="connsiteX1-21" fmla="*/ 245296 w 3485760"/>
              <a:gd name="connsiteY1-22" fmla="*/ 0 h 1471749"/>
              <a:gd name="connsiteX2-23" fmla="*/ 3240464 w 3485760"/>
              <a:gd name="connsiteY2-24" fmla="*/ 0 h 1471749"/>
              <a:gd name="connsiteX3-25" fmla="*/ 3485760 w 3485760"/>
              <a:gd name="connsiteY3-26" fmla="*/ 245296 h 1471749"/>
              <a:gd name="connsiteX4-27" fmla="*/ 3485760 w 3485760"/>
              <a:gd name="connsiteY4-28" fmla="*/ 1226453 h 1471749"/>
              <a:gd name="connsiteX5-29" fmla="*/ 3240464 w 3485760"/>
              <a:gd name="connsiteY5-30" fmla="*/ 1471749 h 1471749"/>
              <a:gd name="connsiteX6-31" fmla="*/ 245296 w 3485760"/>
              <a:gd name="connsiteY6-32" fmla="*/ 1471749 h 1471749"/>
              <a:gd name="connsiteX7-33" fmla="*/ 0 w 3485760"/>
              <a:gd name="connsiteY7-34" fmla="*/ 1226453 h 1471749"/>
              <a:gd name="connsiteX8-35" fmla="*/ 0 w 3485760"/>
              <a:gd name="connsiteY8-36" fmla="*/ 245296 h 14717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485760" h="1471749">
                <a:moveTo>
                  <a:pt x="0" y="245296"/>
                </a:moveTo>
                <a:cubicBezTo>
                  <a:pt x="0" y="109823"/>
                  <a:pt x="109823" y="0"/>
                  <a:pt x="245296" y="0"/>
                </a:cubicBezTo>
                <a:lnTo>
                  <a:pt x="3240464" y="0"/>
                </a:lnTo>
                <a:cubicBezTo>
                  <a:pt x="3375937" y="0"/>
                  <a:pt x="3485760" y="109823"/>
                  <a:pt x="3485760" y="245296"/>
                </a:cubicBezTo>
                <a:lnTo>
                  <a:pt x="3485760" y="1226453"/>
                </a:lnTo>
                <a:cubicBezTo>
                  <a:pt x="3485760" y="1361926"/>
                  <a:pt x="3375937" y="1471749"/>
                  <a:pt x="3240464" y="1471749"/>
                </a:cubicBezTo>
                <a:lnTo>
                  <a:pt x="245296" y="1471749"/>
                </a:lnTo>
                <a:cubicBezTo>
                  <a:pt x="109823" y="1471749"/>
                  <a:pt x="0" y="1361926"/>
                  <a:pt x="0" y="1226453"/>
                </a:cubicBezTo>
                <a:lnTo>
                  <a:pt x="0" y="245296"/>
                </a:lnTo>
                <a:close/>
              </a:path>
            </a:pathLst>
          </a:cu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40" name="文本框 39">
            <a:extLst>
              <a:ext uri="{FF2B5EF4-FFF2-40B4-BE49-F238E27FC236}">
                <a16:creationId xmlns:a16="http://schemas.microsoft.com/office/drawing/2014/main" id="{E39035F1-3B87-81D6-5BAA-CB9C29B9CCE7}"/>
              </a:ext>
            </a:extLst>
          </p:cNvPr>
          <p:cNvSpPr txBox="1"/>
          <p:nvPr/>
        </p:nvSpPr>
        <p:spPr>
          <a:xfrm>
            <a:off x="37781" y="4035239"/>
            <a:ext cx="1947625" cy="1449628"/>
          </a:xfrm>
          <a:prstGeom prst="rect">
            <a:avLst/>
          </a:prstGeom>
          <a:noFill/>
        </p:spPr>
        <p:txBody>
          <a:bodyPr>
            <a:spAutoFit/>
          </a:bodyPr>
          <a:lstStyle/>
          <a:p>
            <a:pPr>
              <a:defRPr/>
            </a:pPr>
            <a:r>
              <a:rPr lang="en-US" altLang="zh-CN" sz="2205" b="1" dirty="0">
                <a:solidFill>
                  <a:schemeClr val="bg1"/>
                </a:solidFill>
              </a:rPr>
              <a:t>ICT</a:t>
            </a:r>
            <a:r>
              <a:rPr lang="zh-CN" altLang="en-US" sz="2205" b="1" dirty="0">
                <a:solidFill>
                  <a:schemeClr val="bg1"/>
                </a:solidFill>
              </a:rPr>
              <a:t>素养培训</a:t>
            </a:r>
          </a:p>
          <a:p>
            <a:pPr>
              <a:defRPr/>
            </a:pPr>
            <a:r>
              <a:rPr lang="en-US" altLang="zh-CN" sz="2205" b="1" dirty="0">
                <a:solidFill>
                  <a:schemeClr val="bg1"/>
                </a:solidFill>
              </a:rPr>
              <a:t>ICT</a:t>
            </a:r>
            <a:r>
              <a:rPr lang="zh-CN" altLang="en-US" sz="2205" b="1" dirty="0">
                <a:solidFill>
                  <a:schemeClr val="bg1"/>
                </a:solidFill>
              </a:rPr>
              <a:t>技能</a:t>
            </a:r>
          </a:p>
          <a:p>
            <a:pPr>
              <a:defRPr/>
            </a:pPr>
            <a:r>
              <a:rPr lang="zh-CN" altLang="en-US" sz="2205" b="1" dirty="0">
                <a:solidFill>
                  <a:schemeClr val="bg1"/>
                </a:solidFill>
              </a:rPr>
              <a:t>信息素养和能力</a:t>
            </a:r>
            <a:r>
              <a:rPr lang="zh-CN" altLang="en-US" sz="2205" b="1" u="heavy" dirty="0">
                <a:solidFill>
                  <a:schemeClr val="bg1"/>
                </a:solidFill>
              </a:rPr>
              <a:t> </a:t>
            </a:r>
            <a:endParaRPr lang="zh-CN" altLang="en-US" sz="2205" b="1" dirty="0">
              <a:solidFill>
                <a:schemeClr val="bg1"/>
              </a:solidFill>
            </a:endParaRPr>
          </a:p>
        </p:txBody>
      </p:sp>
      <p:sp>
        <p:nvSpPr>
          <p:cNvPr id="41" name="左箭头 40">
            <a:extLst>
              <a:ext uri="{FF2B5EF4-FFF2-40B4-BE49-F238E27FC236}">
                <a16:creationId xmlns:a16="http://schemas.microsoft.com/office/drawing/2014/main" id="{70603BFB-390A-551C-FD07-F2B797AC19CB}"/>
              </a:ext>
            </a:extLst>
          </p:cNvPr>
          <p:cNvSpPr/>
          <p:nvPr/>
        </p:nvSpPr>
        <p:spPr>
          <a:xfrm>
            <a:off x="2132397" y="4218978"/>
            <a:ext cx="636959" cy="440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42" name="左弧形箭头 41">
            <a:extLst>
              <a:ext uri="{FF2B5EF4-FFF2-40B4-BE49-F238E27FC236}">
                <a16:creationId xmlns:a16="http://schemas.microsoft.com/office/drawing/2014/main" id="{CA16B13E-1D9E-772F-F358-E6427AF2232C}"/>
              </a:ext>
            </a:extLst>
          </p:cNvPr>
          <p:cNvSpPr/>
          <p:nvPr/>
        </p:nvSpPr>
        <p:spPr>
          <a:xfrm>
            <a:off x="2517372" y="6044110"/>
            <a:ext cx="827696" cy="9396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solidFill>
                <a:schemeClr val="tx1"/>
              </a:solidFill>
            </a:endParaRPr>
          </a:p>
        </p:txBody>
      </p:sp>
      <p:sp>
        <p:nvSpPr>
          <p:cNvPr id="43" name="下弧形箭头 42">
            <a:extLst>
              <a:ext uri="{FF2B5EF4-FFF2-40B4-BE49-F238E27FC236}">
                <a16:creationId xmlns:a16="http://schemas.microsoft.com/office/drawing/2014/main" id="{5155D983-F9B9-D474-5636-680FC047ED18}"/>
              </a:ext>
            </a:extLst>
          </p:cNvPr>
          <p:cNvSpPr/>
          <p:nvPr/>
        </p:nvSpPr>
        <p:spPr>
          <a:xfrm rot="16380000">
            <a:off x="10411987" y="2447217"/>
            <a:ext cx="757702" cy="5249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solidFill>
                <a:schemeClr val="tx1"/>
              </a:solidFill>
            </a:endParaRPr>
          </a:p>
        </p:txBody>
      </p:sp>
      <p:sp>
        <p:nvSpPr>
          <p:cNvPr id="44" name="矩形: 圆角 2">
            <a:extLst>
              <a:ext uri="{FF2B5EF4-FFF2-40B4-BE49-F238E27FC236}">
                <a16:creationId xmlns:a16="http://schemas.microsoft.com/office/drawing/2014/main" id="{69F4C1DC-3E02-6999-6798-875CDAD76758}"/>
              </a:ext>
            </a:extLst>
          </p:cNvPr>
          <p:cNvSpPr/>
          <p:nvPr/>
        </p:nvSpPr>
        <p:spPr>
          <a:xfrm>
            <a:off x="8561482" y="1119927"/>
            <a:ext cx="2819068" cy="1198673"/>
          </a:xfrm>
          <a:custGeom>
            <a:avLst/>
            <a:gdLst>
              <a:gd name="connsiteX0" fmla="*/ 0 w 3485760"/>
              <a:gd name="connsiteY0" fmla="*/ 245296 h 1471749"/>
              <a:gd name="connsiteX1" fmla="*/ 245296 w 3485760"/>
              <a:gd name="connsiteY1" fmla="*/ 0 h 1471749"/>
              <a:gd name="connsiteX2" fmla="*/ 3240464 w 3485760"/>
              <a:gd name="connsiteY2" fmla="*/ 0 h 1471749"/>
              <a:gd name="connsiteX3" fmla="*/ 3485760 w 3485760"/>
              <a:gd name="connsiteY3" fmla="*/ 245296 h 1471749"/>
              <a:gd name="connsiteX4" fmla="*/ 3485760 w 3485760"/>
              <a:gd name="connsiteY4" fmla="*/ 1226453 h 1471749"/>
              <a:gd name="connsiteX5" fmla="*/ 3240464 w 3485760"/>
              <a:gd name="connsiteY5" fmla="*/ 1471749 h 1471749"/>
              <a:gd name="connsiteX6" fmla="*/ 245296 w 3485760"/>
              <a:gd name="connsiteY6" fmla="*/ 1471749 h 1471749"/>
              <a:gd name="connsiteX7" fmla="*/ 0 w 3485760"/>
              <a:gd name="connsiteY7" fmla="*/ 1226453 h 1471749"/>
              <a:gd name="connsiteX8" fmla="*/ 0 w 3485760"/>
              <a:gd name="connsiteY8" fmla="*/ 245296 h 1471749"/>
              <a:gd name="connsiteX0-1" fmla="*/ 1974514 w 5460274"/>
              <a:gd name="connsiteY0-2" fmla="*/ 2202547 h 3429000"/>
              <a:gd name="connsiteX1-3" fmla="*/ 0 w 5460274"/>
              <a:gd name="connsiteY1-4" fmla="*/ 0 h 3429000"/>
              <a:gd name="connsiteX2-5" fmla="*/ 2219810 w 5460274"/>
              <a:gd name="connsiteY2-6" fmla="*/ 1957251 h 3429000"/>
              <a:gd name="connsiteX3-7" fmla="*/ 5214978 w 5460274"/>
              <a:gd name="connsiteY3-8" fmla="*/ 1957251 h 3429000"/>
              <a:gd name="connsiteX4-9" fmla="*/ 5460274 w 5460274"/>
              <a:gd name="connsiteY4-10" fmla="*/ 2202547 h 3429000"/>
              <a:gd name="connsiteX5-11" fmla="*/ 5460274 w 5460274"/>
              <a:gd name="connsiteY5-12" fmla="*/ 3183704 h 3429000"/>
              <a:gd name="connsiteX6-13" fmla="*/ 5214978 w 5460274"/>
              <a:gd name="connsiteY6-14" fmla="*/ 3429000 h 3429000"/>
              <a:gd name="connsiteX7-15" fmla="*/ 2219810 w 5460274"/>
              <a:gd name="connsiteY7-16" fmla="*/ 3429000 h 3429000"/>
              <a:gd name="connsiteX8-17" fmla="*/ 1974514 w 5460274"/>
              <a:gd name="connsiteY8-18" fmla="*/ 3183704 h 3429000"/>
              <a:gd name="connsiteX9" fmla="*/ 1974514 w 5460274"/>
              <a:gd name="connsiteY9" fmla="*/ 2202547 h 3429000"/>
              <a:gd name="connsiteX0-19" fmla="*/ 0 w 3485760"/>
              <a:gd name="connsiteY0-20" fmla="*/ 245296 h 1471749"/>
              <a:gd name="connsiteX1-21" fmla="*/ 245296 w 3485760"/>
              <a:gd name="connsiteY1-22" fmla="*/ 0 h 1471749"/>
              <a:gd name="connsiteX2-23" fmla="*/ 3240464 w 3485760"/>
              <a:gd name="connsiteY2-24" fmla="*/ 0 h 1471749"/>
              <a:gd name="connsiteX3-25" fmla="*/ 3485760 w 3485760"/>
              <a:gd name="connsiteY3-26" fmla="*/ 245296 h 1471749"/>
              <a:gd name="connsiteX4-27" fmla="*/ 3485760 w 3485760"/>
              <a:gd name="connsiteY4-28" fmla="*/ 1226453 h 1471749"/>
              <a:gd name="connsiteX5-29" fmla="*/ 3240464 w 3485760"/>
              <a:gd name="connsiteY5-30" fmla="*/ 1471749 h 1471749"/>
              <a:gd name="connsiteX6-31" fmla="*/ 245296 w 3485760"/>
              <a:gd name="connsiteY6-32" fmla="*/ 1471749 h 1471749"/>
              <a:gd name="connsiteX7-33" fmla="*/ 0 w 3485760"/>
              <a:gd name="connsiteY7-34" fmla="*/ 1226453 h 1471749"/>
              <a:gd name="connsiteX8-35" fmla="*/ 0 w 3485760"/>
              <a:gd name="connsiteY8-36" fmla="*/ 245296 h 14717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485760" h="1471749">
                <a:moveTo>
                  <a:pt x="0" y="245296"/>
                </a:moveTo>
                <a:cubicBezTo>
                  <a:pt x="0" y="109823"/>
                  <a:pt x="109823" y="0"/>
                  <a:pt x="245296" y="0"/>
                </a:cubicBezTo>
                <a:lnTo>
                  <a:pt x="3240464" y="0"/>
                </a:lnTo>
                <a:cubicBezTo>
                  <a:pt x="3375937" y="0"/>
                  <a:pt x="3485760" y="109823"/>
                  <a:pt x="3485760" y="245296"/>
                </a:cubicBezTo>
                <a:lnTo>
                  <a:pt x="3485760" y="1226453"/>
                </a:lnTo>
                <a:cubicBezTo>
                  <a:pt x="3485760" y="1361926"/>
                  <a:pt x="3375937" y="1471749"/>
                  <a:pt x="3240464" y="1471749"/>
                </a:cubicBezTo>
                <a:lnTo>
                  <a:pt x="245296" y="1471749"/>
                </a:lnTo>
                <a:cubicBezTo>
                  <a:pt x="109823" y="1471749"/>
                  <a:pt x="0" y="1361926"/>
                  <a:pt x="0" y="1226453"/>
                </a:cubicBezTo>
                <a:lnTo>
                  <a:pt x="0" y="245296"/>
                </a:lnTo>
                <a:close/>
              </a:path>
            </a:pathLst>
          </a:cu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45" name="文本框 44">
            <a:extLst>
              <a:ext uri="{FF2B5EF4-FFF2-40B4-BE49-F238E27FC236}">
                <a16:creationId xmlns:a16="http://schemas.microsoft.com/office/drawing/2014/main" id="{F9EA5F2E-F8A7-34C6-B2D3-445FB039552C}"/>
              </a:ext>
            </a:extLst>
          </p:cNvPr>
          <p:cNvSpPr txBox="1">
            <a:spLocks noChangeArrowheads="1"/>
          </p:cNvSpPr>
          <p:nvPr/>
        </p:nvSpPr>
        <p:spPr bwMode="auto">
          <a:xfrm>
            <a:off x="8561482" y="1198673"/>
            <a:ext cx="2820818" cy="111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205" b="1">
                <a:solidFill>
                  <a:schemeClr val="bg1"/>
                </a:solidFill>
              </a:rPr>
              <a:t>ICT</a:t>
            </a:r>
            <a:r>
              <a:rPr lang="zh-CN" altLang="en-US" sz="2205" b="1">
                <a:solidFill>
                  <a:schemeClr val="bg1"/>
                </a:solidFill>
              </a:rPr>
              <a:t>的使用</a:t>
            </a:r>
          </a:p>
          <a:p>
            <a:r>
              <a:rPr lang="zh-CN" altLang="en-US" sz="2205" b="1">
                <a:solidFill>
                  <a:schemeClr val="bg1"/>
                </a:solidFill>
              </a:rPr>
              <a:t>互联网功能</a:t>
            </a:r>
          </a:p>
          <a:p>
            <a:r>
              <a:rPr lang="zh-CN" altLang="en-US" sz="2205" b="1">
                <a:solidFill>
                  <a:schemeClr val="bg1"/>
                </a:solidFill>
              </a:rPr>
              <a:t>质量</a:t>
            </a:r>
          </a:p>
        </p:txBody>
      </p:sp>
      <p:sp>
        <p:nvSpPr>
          <p:cNvPr id="46" name="文本框 45">
            <a:extLst>
              <a:ext uri="{FF2B5EF4-FFF2-40B4-BE49-F238E27FC236}">
                <a16:creationId xmlns:a16="http://schemas.microsoft.com/office/drawing/2014/main" id="{F7D527FA-FC96-3418-E329-981893C14B1F}"/>
              </a:ext>
            </a:extLst>
          </p:cNvPr>
          <p:cNvSpPr txBox="1">
            <a:spLocks noChangeArrowheads="1"/>
          </p:cNvSpPr>
          <p:nvPr/>
        </p:nvSpPr>
        <p:spPr bwMode="auto">
          <a:xfrm>
            <a:off x="8561482" y="1198673"/>
            <a:ext cx="2820818" cy="111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205" b="1">
                <a:solidFill>
                  <a:schemeClr val="bg1"/>
                </a:solidFill>
              </a:rPr>
              <a:t>ICT</a:t>
            </a:r>
            <a:r>
              <a:rPr lang="zh-CN" altLang="en-US" sz="2205" b="1">
                <a:solidFill>
                  <a:schemeClr val="bg1"/>
                </a:solidFill>
              </a:rPr>
              <a:t>的使用</a:t>
            </a:r>
          </a:p>
          <a:p>
            <a:r>
              <a:rPr lang="zh-CN" altLang="en-US" sz="2205" b="1">
                <a:solidFill>
                  <a:schemeClr val="bg1"/>
                </a:solidFill>
              </a:rPr>
              <a:t>互联网功能</a:t>
            </a:r>
          </a:p>
          <a:p>
            <a:r>
              <a:rPr lang="zh-CN" altLang="en-US" sz="2205" b="1">
                <a:solidFill>
                  <a:schemeClr val="bg1"/>
                </a:solidFill>
              </a:rPr>
              <a:t>质量</a:t>
            </a:r>
          </a:p>
        </p:txBody>
      </p:sp>
      <p:sp>
        <p:nvSpPr>
          <p:cNvPr id="47" name="矩形: 圆角 2">
            <a:extLst>
              <a:ext uri="{FF2B5EF4-FFF2-40B4-BE49-F238E27FC236}">
                <a16:creationId xmlns:a16="http://schemas.microsoft.com/office/drawing/2014/main" id="{D9059545-63F4-FE74-60E3-8DC64E772C34}"/>
              </a:ext>
            </a:extLst>
          </p:cNvPr>
          <p:cNvSpPr/>
          <p:nvPr/>
        </p:nvSpPr>
        <p:spPr>
          <a:xfrm>
            <a:off x="9375180" y="6292594"/>
            <a:ext cx="2831317" cy="1377162"/>
          </a:xfrm>
          <a:custGeom>
            <a:avLst/>
            <a:gdLst>
              <a:gd name="connsiteX0" fmla="*/ 0 w 3485760"/>
              <a:gd name="connsiteY0" fmla="*/ 245296 h 1471749"/>
              <a:gd name="connsiteX1" fmla="*/ 245296 w 3485760"/>
              <a:gd name="connsiteY1" fmla="*/ 0 h 1471749"/>
              <a:gd name="connsiteX2" fmla="*/ 3240464 w 3485760"/>
              <a:gd name="connsiteY2" fmla="*/ 0 h 1471749"/>
              <a:gd name="connsiteX3" fmla="*/ 3485760 w 3485760"/>
              <a:gd name="connsiteY3" fmla="*/ 245296 h 1471749"/>
              <a:gd name="connsiteX4" fmla="*/ 3485760 w 3485760"/>
              <a:gd name="connsiteY4" fmla="*/ 1226453 h 1471749"/>
              <a:gd name="connsiteX5" fmla="*/ 3240464 w 3485760"/>
              <a:gd name="connsiteY5" fmla="*/ 1471749 h 1471749"/>
              <a:gd name="connsiteX6" fmla="*/ 245296 w 3485760"/>
              <a:gd name="connsiteY6" fmla="*/ 1471749 h 1471749"/>
              <a:gd name="connsiteX7" fmla="*/ 0 w 3485760"/>
              <a:gd name="connsiteY7" fmla="*/ 1226453 h 1471749"/>
              <a:gd name="connsiteX8" fmla="*/ 0 w 3485760"/>
              <a:gd name="connsiteY8" fmla="*/ 245296 h 1471749"/>
              <a:gd name="connsiteX0-1" fmla="*/ 1974514 w 5460274"/>
              <a:gd name="connsiteY0-2" fmla="*/ 2202547 h 3429000"/>
              <a:gd name="connsiteX1-3" fmla="*/ 0 w 5460274"/>
              <a:gd name="connsiteY1-4" fmla="*/ 0 h 3429000"/>
              <a:gd name="connsiteX2-5" fmla="*/ 2219810 w 5460274"/>
              <a:gd name="connsiteY2-6" fmla="*/ 1957251 h 3429000"/>
              <a:gd name="connsiteX3-7" fmla="*/ 5214978 w 5460274"/>
              <a:gd name="connsiteY3-8" fmla="*/ 1957251 h 3429000"/>
              <a:gd name="connsiteX4-9" fmla="*/ 5460274 w 5460274"/>
              <a:gd name="connsiteY4-10" fmla="*/ 2202547 h 3429000"/>
              <a:gd name="connsiteX5-11" fmla="*/ 5460274 w 5460274"/>
              <a:gd name="connsiteY5-12" fmla="*/ 3183704 h 3429000"/>
              <a:gd name="connsiteX6-13" fmla="*/ 5214978 w 5460274"/>
              <a:gd name="connsiteY6-14" fmla="*/ 3429000 h 3429000"/>
              <a:gd name="connsiteX7-15" fmla="*/ 2219810 w 5460274"/>
              <a:gd name="connsiteY7-16" fmla="*/ 3429000 h 3429000"/>
              <a:gd name="connsiteX8-17" fmla="*/ 1974514 w 5460274"/>
              <a:gd name="connsiteY8-18" fmla="*/ 3183704 h 3429000"/>
              <a:gd name="connsiteX9" fmla="*/ 1974514 w 5460274"/>
              <a:gd name="connsiteY9" fmla="*/ 2202547 h 3429000"/>
              <a:gd name="connsiteX0-19" fmla="*/ 0 w 3485760"/>
              <a:gd name="connsiteY0-20" fmla="*/ 245296 h 1471749"/>
              <a:gd name="connsiteX1-21" fmla="*/ 245296 w 3485760"/>
              <a:gd name="connsiteY1-22" fmla="*/ 0 h 1471749"/>
              <a:gd name="connsiteX2-23" fmla="*/ 3240464 w 3485760"/>
              <a:gd name="connsiteY2-24" fmla="*/ 0 h 1471749"/>
              <a:gd name="connsiteX3-25" fmla="*/ 3485760 w 3485760"/>
              <a:gd name="connsiteY3-26" fmla="*/ 245296 h 1471749"/>
              <a:gd name="connsiteX4-27" fmla="*/ 3485760 w 3485760"/>
              <a:gd name="connsiteY4-28" fmla="*/ 1226453 h 1471749"/>
              <a:gd name="connsiteX5-29" fmla="*/ 3240464 w 3485760"/>
              <a:gd name="connsiteY5-30" fmla="*/ 1471749 h 1471749"/>
              <a:gd name="connsiteX6-31" fmla="*/ 245296 w 3485760"/>
              <a:gd name="connsiteY6-32" fmla="*/ 1471749 h 1471749"/>
              <a:gd name="connsiteX7-33" fmla="*/ 0 w 3485760"/>
              <a:gd name="connsiteY7-34" fmla="*/ 1226453 h 1471749"/>
              <a:gd name="connsiteX8-35" fmla="*/ 0 w 3485760"/>
              <a:gd name="connsiteY8-36" fmla="*/ 245296 h 14717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485760" h="1471749">
                <a:moveTo>
                  <a:pt x="0" y="245296"/>
                </a:moveTo>
                <a:cubicBezTo>
                  <a:pt x="0" y="109823"/>
                  <a:pt x="109823" y="0"/>
                  <a:pt x="245296" y="0"/>
                </a:cubicBezTo>
                <a:lnTo>
                  <a:pt x="3240464" y="0"/>
                </a:lnTo>
                <a:cubicBezTo>
                  <a:pt x="3375937" y="0"/>
                  <a:pt x="3485760" y="109823"/>
                  <a:pt x="3485760" y="245296"/>
                </a:cubicBezTo>
                <a:lnTo>
                  <a:pt x="3485760" y="1226453"/>
                </a:lnTo>
                <a:cubicBezTo>
                  <a:pt x="3485760" y="1361926"/>
                  <a:pt x="3375937" y="1471749"/>
                  <a:pt x="3240464" y="1471749"/>
                </a:cubicBezTo>
                <a:lnTo>
                  <a:pt x="245296" y="1471749"/>
                </a:lnTo>
                <a:cubicBezTo>
                  <a:pt x="109823" y="1471749"/>
                  <a:pt x="0" y="1361926"/>
                  <a:pt x="0" y="1226453"/>
                </a:cubicBezTo>
                <a:lnTo>
                  <a:pt x="0" y="245296"/>
                </a:lnTo>
                <a:close/>
              </a:path>
            </a:pathLst>
          </a:cu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15"/>
          </a:p>
        </p:txBody>
      </p:sp>
      <p:sp>
        <p:nvSpPr>
          <p:cNvPr id="48" name="文本框 47">
            <a:extLst>
              <a:ext uri="{FF2B5EF4-FFF2-40B4-BE49-F238E27FC236}">
                <a16:creationId xmlns:a16="http://schemas.microsoft.com/office/drawing/2014/main" id="{6E14E6F9-2D3A-A20D-E434-8AEE2F967190}"/>
              </a:ext>
            </a:extLst>
          </p:cNvPr>
          <p:cNvSpPr txBox="1">
            <a:spLocks noChangeArrowheads="1"/>
          </p:cNvSpPr>
          <p:nvPr/>
        </p:nvSpPr>
        <p:spPr bwMode="auto">
          <a:xfrm>
            <a:off x="9599165" y="6520079"/>
            <a:ext cx="2518088" cy="77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5" b="1">
                <a:solidFill>
                  <a:schemeClr val="bg1"/>
                </a:solidFill>
              </a:rPr>
              <a:t>收入、年龄、性别</a:t>
            </a:r>
          </a:p>
          <a:p>
            <a:r>
              <a:rPr lang="zh-CN" altLang="en-US" sz="2205" b="1">
                <a:solidFill>
                  <a:schemeClr val="bg1"/>
                </a:solidFill>
              </a:rPr>
              <a:t>种族、地理区域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2000"/>
                                        <p:tgtEl>
                                          <p:spTgt spid="3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ox(in)">
                                      <p:cBhvr>
                                        <p:cTn id="10" dur="2000"/>
                                        <p:tgtEl>
                                          <p:spTgt spid="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ox(in)">
                                      <p:cBhvr>
                                        <p:cTn id="15"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5" grpId="1" animBg="1"/>
      <p:bldP spid="36" grpId="0" animBg="1"/>
      <p:bldP spid="37" grpId="0"/>
      <p:bldP spid="39" grpId="0" animBg="1"/>
      <p:bldP spid="40" grpId="0"/>
      <p:bldP spid="41" grpId="0" bldLvl="0" animBg="1"/>
      <p:bldP spid="41" grpId="1" animBg="1"/>
      <p:bldP spid="42" grpId="0" animBg="1"/>
      <p:bldP spid="42" grpId="1" animBg="1"/>
      <p:bldP spid="43" grpId="0" animBg="1"/>
      <p:bldP spid="44" grpId="0" animBg="1"/>
      <p:bldP spid="45" grpId="0"/>
      <p:bldP spid="46" grpId="0"/>
      <p:bldP spid="47" grpId="0" animBg="1"/>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795"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罗一笑事件</a:t>
            </a:r>
          </a:p>
        </p:txBody>
      </p:sp>
      <p:pic>
        <p:nvPicPr>
          <p:cNvPr id="8" name="内容占位符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6979" y="1188344"/>
            <a:ext cx="5760640" cy="5705777"/>
          </a:xfrm>
        </p:spPr>
      </p:pic>
    </p:spTree>
    <p:extLst>
      <p:ext uri="{BB962C8B-B14F-4D97-AF65-F5344CB8AC3E}">
        <p14:creationId xmlns:p14="http://schemas.microsoft.com/office/powerpoint/2010/main" val="2476297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0795" y="165705"/>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罗一笑事件</a:t>
            </a:r>
          </a:p>
        </p:txBody>
      </p:sp>
      <p:sp>
        <p:nvSpPr>
          <p:cNvPr id="3" name="内容占位符 2"/>
          <p:cNvSpPr>
            <a:spLocks noGrp="1"/>
          </p:cNvSpPr>
          <p:nvPr>
            <p:ph idx="1"/>
          </p:nvPr>
        </p:nvSpPr>
        <p:spPr>
          <a:xfrm>
            <a:off x="1810794" y="1260351"/>
            <a:ext cx="9807225" cy="6048672"/>
          </a:xfrm>
        </p:spPr>
        <p:txBody>
          <a:bodyPr>
            <a:normAutofit/>
          </a:bodyPr>
          <a:lstStyle/>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zh-CN" altLang="en-US" sz="2400" dirty="0"/>
          </a:p>
        </p:txBody>
      </p:sp>
      <p:pic>
        <p:nvPicPr>
          <p:cNvPr id="3074" name="Picture 2" descr="https://gimg2.baidu.com/image_search/src=http%3A%2F%2Fwww.yulefm.com%2Fd%2Ffile%2Fnews%2F2016-12-02%2F4d42d0e5d93c7aaf9a4e0b928d470fbd.jpg&amp;refer=http%3A%2F%2Fwww.yulefm.com&amp;app=2002&amp;size=f9999,10000&amp;q=a80&amp;n=0&amp;g=0n&amp;fmt=jpeg?sec=1631674348&amp;t=3f632dce6976243793ad69538f5f56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411" y="1754496"/>
            <a:ext cx="3900938" cy="45958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gimg2.baidu.com/image_search/src=http%3A%2F%2Fimg.mp.itc.cn%2Fupload%2F20161130%2Ff055bf9055624eca93049879d683e563_th.jpeg&amp;refer=http%3A%2F%2Fimg.mp.itc.cn&amp;app=2002&amp;size=f9999,10000&amp;q=a80&amp;n=0&amp;g=0n&amp;fmt=jpeg?sec=1631674348&amp;t=c9284ef6923d91accc16c07d184296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869" y="1754496"/>
            <a:ext cx="4628244" cy="466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464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罗一笑事件</a:t>
            </a:r>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859" y="1548383"/>
            <a:ext cx="7969660" cy="4769095"/>
          </a:xfrm>
        </p:spPr>
      </p:pic>
    </p:spTree>
    <p:extLst>
      <p:ext uri="{BB962C8B-B14F-4D97-AF65-F5344CB8AC3E}">
        <p14:creationId xmlns:p14="http://schemas.microsoft.com/office/powerpoint/2010/main" val="3326913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8"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越真正缺钱的人，越难以募捐</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923" y="1370843"/>
            <a:ext cx="8325278" cy="4851649"/>
          </a:xfrm>
        </p:spPr>
      </p:pic>
    </p:spTree>
    <p:extLst>
      <p:ext uri="{BB962C8B-B14F-4D97-AF65-F5344CB8AC3E}">
        <p14:creationId xmlns:p14="http://schemas.microsoft.com/office/powerpoint/2010/main" val="1155982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文本框 4">
            <a:extLst>
              <a:ext uri="{FF2B5EF4-FFF2-40B4-BE49-F238E27FC236}">
                <a16:creationId xmlns:a16="http://schemas.microsoft.com/office/drawing/2014/main" id="{2C2EE1A6-7E4F-0C62-9E99-84502FA95446}"/>
              </a:ext>
            </a:extLst>
          </p:cNvPr>
          <p:cNvSpPr txBox="1">
            <a:spLocks noChangeArrowheads="1"/>
          </p:cNvSpPr>
          <p:nvPr/>
        </p:nvSpPr>
        <p:spPr bwMode="auto">
          <a:xfrm>
            <a:off x="328263" y="195988"/>
            <a:ext cx="8845680" cy="702949"/>
          </a:xfrm>
          <a:prstGeom prst="rect">
            <a:avLst/>
          </a:prstGeom>
          <a:noFill/>
          <a:ln>
            <a:noFill/>
          </a:ln>
        </p:spPr>
        <p:txBody>
          <a:bodyPr>
            <a:spAutoFit/>
          </a:bodyPr>
          <a:lstStyle/>
          <a:p>
            <a:pPr eaLnBrk="1" hangingPunct="1">
              <a:defRPr/>
            </a:pPr>
            <a:r>
              <a:rPr lang="zh-CN" altLang="en-US" sz="3968" b="1" dirty="0">
                <a:solidFill>
                  <a:schemeClr val="accent2">
                    <a:lumMod val="75000"/>
                  </a:schemeClr>
                </a:solidFill>
              </a:rPr>
              <a:t>数字经济与乡村振兴</a:t>
            </a:r>
          </a:p>
        </p:txBody>
      </p:sp>
      <p:pic>
        <p:nvPicPr>
          <p:cNvPr id="49155" name="Picture 3">
            <a:extLst>
              <a:ext uri="{FF2B5EF4-FFF2-40B4-BE49-F238E27FC236}">
                <a16:creationId xmlns:a16="http://schemas.microsoft.com/office/drawing/2014/main" id="{D176D4B3-8B50-6F30-7794-960DB0E7B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 y="911691"/>
            <a:ext cx="12341955" cy="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a:extLst>
              <a:ext uri="{FF2B5EF4-FFF2-40B4-BE49-F238E27FC236}">
                <a16:creationId xmlns:a16="http://schemas.microsoft.com/office/drawing/2014/main" id="{E9A44CEE-276F-8A0D-0F39-99060E8FB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2988" y="8750"/>
            <a:ext cx="1097180"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灯片编号占位符 1">
            <a:extLst>
              <a:ext uri="{FF2B5EF4-FFF2-40B4-BE49-F238E27FC236}">
                <a16:creationId xmlns:a16="http://schemas.microsoft.com/office/drawing/2014/main" id="{CC0CF518-044D-F6AE-7E41-3190F38D0BD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149686"/>
            <a:fld id="{5C8240FC-A856-4FD2-B75B-48D6CDF0E85F}" type="slidenum">
              <a:rPr lang="zh-CN" altLang="en-US" smtClean="0"/>
              <a:pPr defTabSz="1149686"/>
              <a:t>35</a:t>
            </a:fld>
            <a:endParaRPr lang="zh-CN" altLang="en-US"/>
          </a:p>
        </p:txBody>
      </p:sp>
      <p:sp>
        <p:nvSpPr>
          <p:cNvPr id="49158" name="矩形 1">
            <a:extLst>
              <a:ext uri="{FF2B5EF4-FFF2-40B4-BE49-F238E27FC236}">
                <a16:creationId xmlns:a16="http://schemas.microsoft.com/office/drawing/2014/main" id="{AC906141-C760-FB3E-E5C2-02A62809E4E9}"/>
              </a:ext>
            </a:extLst>
          </p:cNvPr>
          <p:cNvSpPr>
            <a:spLocks noChangeArrowheads="1"/>
          </p:cNvSpPr>
          <p:nvPr/>
        </p:nvSpPr>
        <p:spPr bwMode="auto">
          <a:xfrm>
            <a:off x="609995" y="985187"/>
            <a:ext cx="12158216" cy="104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0525" indent="-390525">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Ø"/>
            </a:pPr>
            <a:r>
              <a:rPr lang="zh-CN" altLang="en-US" sz="2646" b="1">
                <a:latin typeface="楷体" panose="02010609060101010101" pitchFamily="49" charset="-122"/>
                <a:ea typeface="楷体" panose="02010609060101010101" pitchFamily="49" charset="-122"/>
              </a:rPr>
              <a:t>乡村振兴的希望在城市</a:t>
            </a:r>
            <a:endParaRPr lang="en-US" altLang="zh-CN" sz="2646" b="1">
              <a:latin typeface="楷体" panose="02010609060101010101" pitchFamily="49" charset="-122"/>
              <a:ea typeface="楷体" panose="02010609060101010101" pitchFamily="49" charset="-122"/>
            </a:endParaRPr>
          </a:p>
          <a:p>
            <a:pPr>
              <a:spcBef>
                <a:spcPct val="0"/>
              </a:spcBef>
              <a:buFont typeface="Arial" panose="020B0604020202020204" pitchFamily="34" charset="0"/>
              <a:buNone/>
            </a:pPr>
            <a:endParaRPr lang="en-US" altLang="zh-CN" sz="2205"/>
          </a:p>
        </p:txBody>
      </p:sp>
      <p:pic>
        <p:nvPicPr>
          <p:cNvPr id="49159" name="图片 2">
            <a:extLst>
              <a:ext uri="{FF2B5EF4-FFF2-40B4-BE49-F238E27FC236}">
                <a16:creationId xmlns:a16="http://schemas.microsoft.com/office/drawing/2014/main" id="{534E7B85-0472-76AC-843D-22135AD405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4141" y="1002686"/>
            <a:ext cx="5151668" cy="234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图片 3">
            <a:extLst>
              <a:ext uri="{FF2B5EF4-FFF2-40B4-BE49-F238E27FC236}">
                <a16:creationId xmlns:a16="http://schemas.microsoft.com/office/drawing/2014/main" id="{E786B526-C08F-6E8E-5662-93B0AADB09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760" y="1637894"/>
            <a:ext cx="5100922" cy="565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图片 4">
            <a:extLst>
              <a:ext uri="{FF2B5EF4-FFF2-40B4-BE49-F238E27FC236}">
                <a16:creationId xmlns:a16="http://schemas.microsoft.com/office/drawing/2014/main" id="{81F35E01-E5A0-4776-201A-C6AACD96E7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45144" y="3408780"/>
            <a:ext cx="5249662" cy="366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26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文本框 4">
            <a:extLst>
              <a:ext uri="{FF2B5EF4-FFF2-40B4-BE49-F238E27FC236}">
                <a16:creationId xmlns:a16="http://schemas.microsoft.com/office/drawing/2014/main" id="{B7D1A7AF-C19E-6F2F-F44A-D11573516EB9}"/>
              </a:ext>
            </a:extLst>
          </p:cNvPr>
          <p:cNvSpPr txBox="1">
            <a:spLocks noChangeArrowheads="1"/>
          </p:cNvSpPr>
          <p:nvPr/>
        </p:nvSpPr>
        <p:spPr bwMode="auto">
          <a:xfrm>
            <a:off x="328263" y="195988"/>
            <a:ext cx="8845680" cy="702949"/>
          </a:xfrm>
          <a:prstGeom prst="rect">
            <a:avLst/>
          </a:prstGeom>
          <a:noFill/>
          <a:ln>
            <a:noFill/>
          </a:ln>
        </p:spPr>
        <p:txBody>
          <a:bodyPr>
            <a:spAutoFit/>
          </a:bodyPr>
          <a:lstStyle/>
          <a:p>
            <a:pPr eaLnBrk="1" hangingPunct="1">
              <a:defRPr/>
            </a:pPr>
            <a:r>
              <a:rPr lang="zh-CN" altLang="en-US" sz="3968" b="1" dirty="0">
                <a:solidFill>
                  <a:schemeClr val="accent2">
                    <a:lumMod val="75000"/>
                  </a:schemeClr>
                </a:solidFill>
              </a:rPr>
              <a:t>人工智能与就业</a:t>
            </a:r>
          </a:p>
        </p:txBody>
      </p:sp>
      <p:pic>
        <p:nvPicPr>
          <p:cNvPr id="50179" name="Picture 3">
            <a:extLst>
              <a:ext uri="{FF2B5EF4-FFF2-40B4-BE49-F238E27FC236}">
                <a16:creationId xmlns:a16="http://schemas.microsoft.com/office/drawing/2014/main" id="{E295AAA3-7719-9668-0FCA-BCB386B16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 y="911691"/>
            <a:ext cx="12341955" cy="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
            <a:extLst>
              <a:ext uri="{FF2B5EF4-FFF2-40B4-BE49-F238E27FC236}">
                <a16:creationId xmlns:a16="http://schemas.microsoft.com/office/drawing/2014/main" id="{99DEE653-F647-7F20-E864-E2720E10B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2988" y="8750"/>
            <a:ext cx="1097180"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灯片编号占位符 1">
            <a:extLst>
              <a:ext uri="{FF2B5EF4-FFF2-40B4-BE49-F238E27FC236}">
                <a16:creationId xmlns:a16="http://schemas.microsoft.com/office/drawing/2014/main" id="{58D0AFEF-3635-EDAC-EECA-3FAB772E9C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149686"/>
            <a:fld id="{C616F7E5-3107-4FF8-9A25-014AE3F857F7}" type="slidenum">
              <a:rPr lang="zh-CN" altLang="en-US" smtClean="0"/>
              <a:pPr defTabSz="1149686"/>
              <a:t>36</a:t>
            </a:fld>
            <a:endParaRPr lang="zh-CN" altLang="en-US"/>
          </a:p>
        </p:txBody>
      </p:sp>
      <p:sp>
        <p:nvSpPr>
          <p:cNvPr id="50182" name="矩形 1">
            <a:extLst>
              <a:ext uri="{FF2B5EF4-FFF2-40B4-BE49-F238E27FC236}">
                <a16:creationId xmlns:a16="http://schemas.microsoft.com/office/drawing/2014/main" id="{51FC1BB2-B60E-D15A-7D62-C474F9C84D01}"/>
              </a:ext>
            </a:extLst>
          </p:cNvPr>
          <p:cNvSpPr>
            <a:spLocks noChangeArrowheads="1"/>
          </p:cNvSpPr>
          <p:nvPr/>
        </p:nvSpPr>
        <p:spPr bwMode="auto">
          <a:xfrm>
            <a:off x="609995" y="1088430"/>
            <a:ext cx="12158216" cy="60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0525" indent="-390525">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defRPr>
            </a:lvl1pPr>
            <a:lvl2pPr marL="847725" indent="-325438">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2pPr>
            <a:lvl3pPr marL="1303338" indent="-260350">
              <a:spcBef>
                <a:spcPct val="20000"/>
              </a:spcBef>
              <a:buFont typeface="Arial" panose="020B0604020202020204" pitchFamily="34" charset="0"/>
              <a:buChar char="•"/>
              <a:defRPr sz="2700">
                <a:solidFill>
                  <a:schemeClr val="tx1"/>
                </a:solidFill>
                <a:latin typeface="Calibri" panose="020F0502020204030204" pitchFamily="34" charset="0"/>
                <a:ea typeface="宋体" panose="02010600030101010101" pitchFamily="2" charset="-122"/>
              </a:defRPr>
            </a:lvl3pPr>
            <a:lvl4pPr marL="18256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4pPr>
            <a:lvl5pPr marL="2346325" indent="-260350">
              <a:spcBef>
                <a:spcPct val="20000"/>
              </a:spcBef>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5pPr>
            <a:lvl6pPr marL="28035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6pPr>
            <a:lvl7pPr marL="32607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7pPr>
            <a:lvl8pPr marL="37179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8pPr>
            <a:lvl9pPr marL="4175125" indent="-260350" defTabSz="1042988"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Ø"/>
            </a:pPr>
            <a:r>
              <a:rPr lang="zh-CN" altLang="en-US" sz="2646" b="1">
                <a:latin typeface="楷体" panose="02010609060101010101" pitchFamily="49" charset="-122"/>
                <a:ea typeface="楷体" panose="02010609060101010101" pitchFamily="49" charset="-122"/>
              </a:rPr>
              <a:t>数字经济时代的学习能力</a:t>
            </a:r>
            <a:endParaRPr lang="en-US" altLang="zh-CN" sz="2646" b="1">
              <a:latin typeface="楷体" panose="02010609060101010101" pitchFamily="49" charset="-122"/>
              <a:ea typeface="楷体" panose="02010609060101010101" pitchFamily="49" charset="-122"/>
            </a:endParaRPr>
          </a:p>
        </p:txBody>
      </p:sp>
      <p:sp>
        <p:nvSpPr>
          <p:cNvPr id="10" name="AutoShape 2">
            <a:extLst>
              <a:ext uri="{FF2B5EF4-FFF2-40B4-BE49-F238E27FC236}">
                <a16:creationId xmlns:a16="http://schemas.microsoft.com/office/drawing/2014/main" id="{CA7B7D34-026B-28A3-4F99-099BE842A9DD}"/>
              </a:ext>
            </a:extLst>
          </p:cNvPr>
          <p:cNvSpPr/>
          <p:nvPr/>
        </p:nvSpPr>
        <p:spPr>
          <a:xfrm>
            <a:off x="1094714" y="2229356"/>
            <a:ext cx="1027184" cy="1027184"/>
          </a:xfrm>
          <a:prstGeom prst="ellipse">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txBody>
          <a:bodyPr/>
          <a:lstStyle/>
          <a:p>
            <a:pPr>
              <a:defRPr/>
            </a:pPr>
            <a:endParaRPr sz="2315"/>
          </a:p>
        </p:txBody>
      </p:sp>
      <p:sp>
        <p:nvSpPr>
          <p:cNvPr id="50184" name="TextBox 3">
            <a:extLst>
              <a:ext uri="{FF2B5EF4-FFF2-40B4-BE49-F238E27FC236}">
                <a16:creationId xmlns:a16="http://schemas.microsoft.com/office/drawing/2014/main" id="{3921660C-D6FD-C38F-1FF6-EBB10F1D087D}"/>
              </a:ext>
            </a:extLst>
          </p:cNvPr>
          <p:cNvSpPr txBox="1">
            <a:spLocks noChangeArrowheads="1"/>
          </p:cNvSpPr>
          <p:nvPr/>
        </p:nvSpPr>
        <p:spPr bwMode="auto">
          <a:xfrm>
            <a:off x="1094713" y="5715131"/>
            <a:ext cx="2656329" cy="85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5992" tIns="62996" rIns="125992" bIns="62996">
            <a:spAutoFit/>
          </a:bodyPr>
          <a:lstStyle/>
          <a:p>
            <a:pPr algn="just">
              <a:lnSpc>
                <a:spcPct val="96000"/>
              </a:lnSpc>
            </a:pPr>
            <a:r>
              <a:rPr lang="en-US" altLang="zh-CN" sz="1653">
                <a:solidFill>
                  <a:srgbClr val="000000"/>
                </a:solidFill>
                <a:latin typeface="微软雅黑" panose="020B0503020204020204" pitchFamily="34" charset="-122"/>
                <a:ea typeface="微软雅黑" panose="020B0503020204020204" pitchFamily="34" charset="-122"/>
              </a:rPr>
              <a:t>人工智能的发展使得许多传统岗位的工作被自动化取代，导致岗位数量减少。</a:t>
            </a:r>
          </a:p>
        </p:txBody>
      </p:sp>
      <p:sp>
        <p:nvSpPr>
          <p:cNvPr id="50185" name="TextBox 4">
            <a:extLst>
              <a:ext uri="{FF2B5EF4-FFF2-40B4-BE49-F238E27FC236}">
                <a16:creationId xmlns:a16="http://schemas.microsoft.com/office/drawing/2014/main" id="{DD58377D-538D-B61B-C0AD-63684EC61D53}"/>
              </a:ext>
            </a:extLst>
          </p:cNvPr>
          <p:cNvSpPr txBox="1">
            <a:spLocks noChangeArrowheads="1"/>
          </p:cNvSpPr>
          <p:nvPr/>
        </p:nvSpPr>
        <p:spPr bwMode="auto">
          <a:xfrm>
            <a:off x="1094713" y="4847187"/>
            <a:ext cx="2656329" cy="45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5992" tIns="62996" rIns="125992" bIns="62996">
            <a:spAutoFit/>
          </a:bodyPr>
          <a:lstStyle/>
          <a:p>
            <a:pPr>
              <a:lnSpc>
                <a:spcPct val="96000"/>
              </a:lnSpc>
            </a:pPr>
            <a:r>
              <a:rPr lang="en-US" altLang="zh-CN" sz="2205" b="1">
                <a:solidFill>
                  <a:srgbClr val="000000"/>
                </a:solidFill>
                <a:latin typeface="微软雅黑" panose="020B0503020204020204" pitchFamily="34" charset="-122"/>
                <a:ea typeface="微软雅黑" panose="020B0503020204020204" pitchFamily="34" charset="-122"/>
              </a:rPr>
              <a:t>减少传统岗位数量</a:t>
            </a:r>
          </a:p>
        </p:txBody>
      </p:sp>
      <p:cxnSp>
        <p:nvCxnSpPr>
          <p:cNvPr id="13" name="Connector 5">
            <a:extLst>
              <a:ext uri="{FF2B5EF4-FFF2-40B4-BE49-F238E27FC236}">
                <a16:creationId xmlns:a16="http://schemas.microsoft.com/office/drawing/2014/main" id="{11002469-8130-023D-93CA-98D3F30E5AC1}"/>
              </a:ext>
            </a:extLst>
          </p:cNvPr>
          <p:cNvCxnSpPr/>
          <p:nvPr/>
        </p:nvCxnSpPr>
        <p:spPr>
          <a:xfrm>
            <a:off x="1210206" y="5527894"/>
            <a:ext cx="2950310" cy="0"/>
          </a:xfrm>
          <a:prstGeom prst="line">
            <a:avLst/>
          </a:prstGeom>
          <a:ln w="9525">
            <a:solidFill>
              <a:schemeClr val="accent1">
                <a:lumMod val="75000"/>
              </a:schemeClr>
            </a:solidFill>
            <a:prstDash val="solid"/>
          </a:ln>
        </p:spPr>
        <p:style>
          <a:lnRef idx="0">
            <a:schemeClr val="accent1"/>
          </a:lnRef>
          <a:fillRef idx="1">
            <a:schemeClr val="accent1"/>
          </a:fillRef>
          <a:effectRef idx="0">
            <a:schemeClr val="accent1"/>
          </a:effectRef>
          <a:fontRef idx="minor">
            <a:schemeClr val="lt1"/>
          </a:fontRef>
        </p:style>
      </p:cxnSp>
      <p:cxnSp>
        <p:nvCxnSpPr>
          <p:cNvPr id="14" name="Connector 6">
            <a:extLst>
              <a:ext uri="{FF2B5EF4-FFF2-40B4-BE49-F238E27FC236}">
                <a16:creationId xmlns:a16="http://schemas.microsoft.com/office/drawing/2014/main" id="{7558F0BD-58B3-02C2-3022-C7A4E79A640F}"/>
              </a:ext>
            </a:extLst>
          </p:cNvPr>
          <p:cNvCxnSpPr/>
          <p:nvPr/>
        </p:nvCxnSpPr>
        <p:spPr>
          <a:xfrm>
            <a:off x="3938281" y="5092171"/>
            <a:ext cx="227485" cy="0"/>
          </a:xfrm>
          <a:prstGeom prst="line">
            <a:avLst/>
          </a:prstGeom>
          <a:ln w="38100">
            <a:solidFill>
              <a:schemeClr val="accent1"/>
            </a:solidFill>
            <a:prstDash val="solid"/>
          </a:ln>
        </p:spPr>
        <p:style>
          <a:lnRef idx="0">
            <a:schemeClr val="accent1"/>
          </a:lnRef>
          <a:fillRef idx="1">
            <a:schemeClr val="accent1"/>
          </a:fillRef>
          <a:effectRef idx="0">
            <a:schemeClr val="accent1"/>
          </a:effectRef>
          <a:fontRef idx="minor">
            <a:schemeClr val="lt1"/>
          </a:fontRef>
        </p:style>
      </p:cxnSp>
      <p:sp>
        <p:nvSpPr>
          <p:cNvPr id="15" name="Freeform 7">
            <a:extLst>
              <a:ext uri="{FF2B5EF4-FFF2-40B4-BE49-F238E27FC236}">
                <a16:creationId xmlns:a16="http://schemas.microsoft.com/office/drawing/2014/main" id="{D46DCF66-553C-60BC-8906-92A3947A5D0A}"/>
              </a:ext>
            </a:extLst>
          </p:cNvPr>
          <p:cNvSpPr/>
          <p:nvPr/>
        </p:nvSpPr>
        <p:spPr>
          <a:xfrm>
            <a:off x="4067772" y="4988929"/>
            <a:ext cx="167989" cy="206487"/>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txBody>
          <a:bodyPr/>
          <a:lstStyle/>
          <a:p>
            <a:pPr>
              <a:defRPr/>
            </a:pPr>
            <a:endParaRPr sz="2315"/>
          </a:p>
        </p:txBody>
      </p:sp>
      <p:sp>
        <p:nvSpPr>
          <p:cNvPr id="16" name="AutoShape 8">
            <a:extLst>
              <a:ext uri="{FF2B5EF4-FFF2-40B4-BE49-F238E27FC236}">
                <a16:creationId xmlns:a16="http://schemas.microsoft.com/office/drawing/2014/main" id="{BCCE29B6-0DC4-EE8F-E2E0-86BC41736724}"/>
              </a:ext>
            </a:extLst>
          </p:cNvPr>
          <p:cNvSpPr/>
          <p:nvPr/>
        </p:nvSpPr>
        <p:spPr>
          <a:xfrm>
            <a:off x="5152702" y="2162861"/>
            <a:ext cx="1027183" cy="1027184"/>
          </a:xfrm>
          <a:prstGeom prst="ellipse">
            <a:avLst/>
          </a:prstGeom>
          <a:solidFill>
            <a:schemeClr val="accent2">
              <a:alpha val="100000"/>
            </a:schemeClr>
          </a:solidFill>
        </p:spPr>
        <p:style>
          <a:lnRef idx="0">
            <a:schemeClr val="accent2"/>
          </a:lnRef>
          <a:fillRef idx="1">
            <a:schemeClr val="accent2"/>
          </a:fillRef>
          <a:effectRef idx="0">
            <a:schemeClr val="accent2"/>
          </a:effectRef>
          <a:fontRef idx="minor">
            <a:schemeClr val="lt1"/>
          </a:fontRef>
        </p:style>
        <p:txBody>
          <a:bodyPr/>
          <a:lstStyle/>
          <a:p>
            <a:pPr>
              <a:defRPr/>
            </a:pPr>
            <a:endParaRPr sz="2315"/>
          </a:p>
        </p:txBody>
      </p:sp>
      <p:pic>
        <p:nvPicPr>
          <p:cNvPr id="17" name="Picture 9">
            <a:extLst>
              <a:ext uri="{FF2B5EF4-FFF2-40B4-BE49-F238E27FC236}">
                <a16:creationId xmlns:a16="http://schemas.microsoft.com/office/drawing/2014/main" id="{1BB41F16-71A4-FA42-820C-8A82E96694A3}"/>
              </a:ext>
            </a:extLst>
          </p:cNvPr>
          <p:cNvPicPr>
            <a:picLocks noChangeAspect="1"/>
          </p:cNvPicPr>
          <p:nvPr/>
        </p:nvPicPr>
        <p:blipFill>
          <a:blip r:embed="rId4"/>
          <a:srcRect l="16750" r="16750"/>
          <a:stretch>
            <a:fillRect/>
          </a:stretch>
        </p:blipFill>
        <p:spPr>
          <a:xfrm>
            <a:off x="5558263" y="2095382"/>
            <a:ext cx="2459770" cy="2459770"/>
          </a:xfrm>
          <a:prstGeom prst="ellipse">
            <a:avLst/>
          </a:prstGeom>
        </p:spPr>
      </p:pic>
      <p:sp>
        <p:nvSpPr>
          <p:cNvPr id="50191" name="TextBox 10">
            <a:extLst>
              <a:ext uri="{FF2B5EF4-FFF2-40B4-BE49-F238E27FC236}">
                <a16:creationId xmlns:a16="http://schemas.microsoft.com/office/drawing/2014/main" id="{F0133765-57D7-4AAC-649F-BE988E70CD78}"/>
              </a:ext>
            </a:extLst>
          </p:cNvPr>
          <p:cNvSpPr txBox="1">
            <a:spLocks noChangeArrowheads="1"/>
          </p:cNvSpPr>
          <p:nvPr/>
        </p:nvSpPr>
        <p:spPr bwMode="auto">
          <a:xfrm>
            <a:off x="5152702" y="4780691"/>
            <a:ext cx="2656329" cy="45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5992" tIns="62996" rIns="125992" bIns="62996">
            <a:spAutoFit/>
          </a:bodyPr>
          <a:lstStyle/>
          <a:p>
            <a:pPr>
              <a:lnSpc>
                <a:spcPct val="96000"/>
              </a:lnSpc>
            </a:pPr>
            <a:r>
              <a:rPr lang="en-US" altLang="zh-CN" sz="2205" b="1">
                <a:solidFill>
                  <a:srgbClr val="000000"/>
                </a:solidFill>
                <a:latin typeface="微软雅黑" panose="020B0503020204020204" pitchFamily="34" charset="-122"/>
                <a:ea typeface="微软雅黑" panose="020B0503020204020204" pitchFamily="34" charset="-122"/>
              </a:rPr>
              <a:t>高度技能化需求</a:t>
            </a:r>
          </a:p>
        </p:txBody>
      </p:sp>
      <p:cxnSp>
        <p:nvCxnSpPr>
          <p:cNvPr id="19" name="Connector 11">
            <a:extLst>
              <a:ext uri="{FF2B5EF4-FFF2-40B4-BE49-F238E27FC236}">
                <a16:creationId xmlns:a16="http://schemas.microsoft.com/office/drawing/2014/main" id="{0F9B8D95-EB2D-AACB-1D60-BD422DA44F5D}"/>
              </a:ext>
            </a:extLst>
          </p:cNvPr>
          <p:cNvCxnSpPr/>
          <p:nvPr/>
        </p:nvCxnSpPr>
        <p:spPr>
          <a:xfrm>
            <a:off x="5268195" y="5461398"/>
            <a:ext cx="2950310" cy="0"/>
          </a:xfrm>
          <a:prstGeom prst="line">
            <a:avLst/>
          </a:prstGeom>
          <a:ln w="9525">
            <a:solidFill>
              <a:schemeClr val="accent2">
                <a:lumMod val="75000"/>
              </a:schemeClr>
            </a:solidFill>
            <a:prstDash val="solid"/>
          </a:ln>
        </p:spPr>
        <p:style>
          <a:lnRef idx="0">
            <a:schemeClr val="accent2"/>
          </a:lnRef>
          <a:fillRef idx="1">
            <a:schemeClr val="accent2"/>
          </a:fillRef>
          <a:effectRef idx="0">
            <a:schemeClr val="accent2"/>
          </a:effectRef>
          <a:fontRef idx="minor">
            <a:schemeClr val="lt1"/>
          </a:fontRef>
        </p:style>
      </p:cxnSp>
      <p:cxnSp>
        <p:nvCxnSpPr>
          <p:cNvPr id="20" name="Connector 12">
            <a:extLst>
              <a:ext uri="{FF2B5EF4-FFF2-40B4-BE49-F238E27FC236}">
                <a16:creationId xmlns:a16="http://schemas.microsoft.com/office/drawing/2014/main" id="{C91FEEC7-40E4-D905-06C2-AC0E5C672088}"/>
              </a:ext>
            </a:extLst>
          </p:cNvPr>
          <p:cNvCxnSpPr/>
          <p:nvPr/>
        </p:nvCxnSpPr>
        <p:spPr>
          <a:xfrm>
            <a:off x="7996269" y="5025675"/>
            <a:ext cx="227485" cy="0"/>
          </a:xfrm>
          <a:prstGeom prst="line">
            <a:avLst/>
          </a:prstGeom>
          <a:ln w="38100">
            <a:solidFill>
              <a:schemeClr val="accent2"/>
            </a:solidFill>
            <a:prstDash val="solid"/>
          </a:ln>
        </p:spPr>
        <p:style>
          <a:lnRef idx="0">
            <a:schemeClr val="accent2"/>
          </a:lnRef>
          <a:fillRef idx="1">
            <a:schemeClr val="accent2"/>
          </a:fillRef>
          <a:effectRef idx="0">
            <a:schemeClr val="accent2"/>
          </a:effectRef>
          <a:fontRef idx="minor">
            <a:schemeClr val="lt1"/>
          </a:fontRef>
        </p:style>
      </p:cxnSp>
      <p:sp>
        <p:nvSpPr>
          <p:cNvPr id="21" name="Freeform 13">
            <a:extLst>
              <a:ext uri="{FF2B5EF4-FFF2-40B4-BE49-F238E27FC236}">
                <a16:creationId xmlns:a16="http://schemas.microsoft.com/office/drawing/2014/main" id="{DCCC3867-2224-23CE-FC42-F84C6C639FF3}"/>
              </a:ext>
            </a:extLst>
          </p:cNvPr>
          <p:cNvSpPr/>
          <p:nvPr/>
        </p:nvSpPr>
        <p:spPr>
          <a:xfrm>
            <a:off x="8125760" y="4920683"/>
            <a:ext cx="166240" cy="208237"/>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2">
              <a:alpha val="100000"/>
            </a:schemeClr>
          </a:solidFill>
        </p:spPr>
        <p:style>
          <a:lnRef idx="0">
            <a:schemeClr val="accent2"/>
          </a:lnRef>
          <a:fillRef idx="1">
            <a:schemeClr val="accent2"/>
          </a:fillRef>
          <a:effectRef idx="0">
            <a:schemeClr val="accent2"/>
          </a:effectRef>
          <a:fontRef idx="minor">
            <a:schemeClr val="lt1"/>
          </a:fontRef>
        </p:style>
        <p:txBody>
          <a:bodyPr/>
          <a:lstStyle/>
          <a:p>
            <a:pPr>
              <a:defRPr/>
            </a:pPr>
            <a:endParaRPr sz="2315"/>
          </a:p>
        </p:txBody>
      </p:sp>
      <p:sp>
        <p:nvSpPr>
          <p:cNvPr id="22" name="AutoShape 14">
            <a:extLst>
              <a:ext uri="{FF2B5EF4-FFF2-40B4-BE49-F238E27FC236}">
                <a16:creationId xmlns:a16="http://schemas.microsoft.com/office/drawing/2014/main" id="{0741C1F7-0A25-6165-94FB-B2C876EEDFAE}"/>
              </a:ext>
            </a:extLst>
          </p:cNvPr>
          <p:cNvSpPr/>
          <p:nvPr/>
        </p:nvSpPr>
        <p:spPr>
          <a:xfrm>
            <a:off x="9231689" y="2162861"/>
            <a:ext cx="1027184" cy="1027184"/>
          </a:xfrm>
          <a:prstGeom prst="ellipse">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txBody>
          <a:bodyPr/>
          <a:lstStyle/>
          <a:p>
            <a:pPr>
              <a:defRPr/>
            </a:pPr>
            <a:endParaRPr sz="2315"/>
          </a:p>
        </p:txBody>
      </p:sp>
      <p:pic>
        <p:nvPicPr>
          <p:cNvPr id="23" name="Picture 15">
            <a:extLst>
              <a:ext uri="{FF2B5EF4-FFF2-40B4-BE49-F238E27FC236}">
                <a16:creationId xmlns:a16="http://schemas.microsoft.com/office/drawing/2014/main" id="{56374F25-A1C6-423E-9F61-27834283D489}"/>
              </a:ext>
            </a:extLst>
          </p:cNvPr>
          <p:cNvPicPr>
            <a:picLocks noChangeAspect="1"/>
          </p:cNvPicPr>
          <p:nvPr/>
        </p:nvPicPr>
        <p:blipFill>
          <a:blip r:embed="rId5"/>
          <a:srcRect l="16625" r="16625"/>
          <a:stretch>
            <a:fillRect/>
          </a:stretch>
        </p:blipFill>
        <p:spPr>
          <a:xfrm>
            <a:off x="9638634" y="2095382"/>
            <a:ext cx="2459770" cy="2459770"/>
          </a:xfrm>
          <a:prstGeom prst="ellipse">
            <a:avLst/>
          </a:prstGeom>
        </p:spPr>
      </p:pic>
      <p:sp>
        <p:nvSpPr>
          <p:cNvPr id="50197" name="TextBox 16">
            <a:extLst>
              <a:ext uri="{FF2B5EF4-FFF2-40B4-BE49-F238E27FC236}">
                <a16:creationId xmlns:a16="http://schemas.microsoft.com/office/drawing/2014/main" id="{376DE519-02B4-6EFA-6954-6FE83F6DEC06}"/>
              </a:ext>
            </a:extLst>
          </p:cNvPr>
          <p:cNvSpPr txBox="1">
            <a:spLocks noChangeArrowheads="1"/>
          </p:cNvSpPr>
          <p:nvPr/>
        </p:nvSpPr>
        <p:spPr bwMode="auto">
          <a:xfrm>
            <a:off x="9231689" y="4780691"/>
            <a:ext cx="2656329" cy="45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5992" tIns="62996" rIns="125992" bIns="62996">
            <a:spAutoFit/>
          </a:bodyPr>
          <a:lstStyle/>
          <a:p>
            <a:pPr>
              <a:lnSpc>
                <a:spcPct val="96000"/>
              </a:lnSpc>
            </a:pPr>
            <a:r>
              <a:rPr lang="en-US" altLang="zh-CN" sz="2205" b="1">
                <a:solidFill>
                  <a:srgbClr val="000000"/>
                </a:solidFill>
                <a:latin typeface="微软雅黑" panose="020B0503020204020204" pitchFamily="34" charset="-122"/>
                <a:ea typeface="微软雅黑" panose="020B0503020204020204" pitchFamily="34" charset="-122"/>
              </a:rPr>
              <a:t>职业转型需求</a:t>
            </a:r>
          </a:p>
        </p:txBody>
      </p:sp>
      <p:cxnSp>
        <p:nvCxnSpPr>
          <p:cNvPr id="25" name="Connector 17">
            <a:extLst>
              <a:ext uri="{FF2B5EF4-FFF2-40B4-BE49-F238E27FC236}">
                <a16:creationId xmlns:a16="http://schemas.microsoft.com/office/drawing/2014/main" id="{33FBEE5E-F1AD-6FD1-C02A-34563ECFE521}"/>
              </a:ext>
            </a:extLst>
          </p:cNvPr>
          <p:cNvCxnSpPr/>
          <p:nvPr/>
        </p:nvCxnSpPr>
        <p:spPr>
          <a:xfrm>
            <a:off x="9347182" y="5461398"/>
            <a:ext cx="2952060" cy="0"/>
          </a:xfrm>
          <a:prstGeom prst="line">
            <a:avLst/>
          </a:prstGeom>
          <a:ln w="9525">
            <a:solidFill>
              <a:schemeClr val="accent1">
                <a:lumMod val="75000"/>
              </a:schemeClr>
            </a:solidFill>
            <a:prstDash val="solid"/>
          </a:ln>
        </p:spPr>
        <p:style>
          <a:lnRef idx="0">
            <a:schemeClr val="accent1"/>
          </a:lnRef>
          <a:fillRef idx="1">
            <a:schemeClr val="accent1"/>
          </a:fillRef>
          <a:effectRef idx="0">
            <a:schemeClr val="accent1"/>
          </a:effectRef>
          <a:fontRef idx="minor">
            <a:schemeClr val="lt1"/>
          </a:fontRef>
        </p:style>
      </p:cxnSp>
      <p:cxnSp>
        <p:nvCxnSpPr>
          <p:cNvPr id="26" name="Connector 18">
            <a:extLst>
              <a:ext uri="{FF2B5EF4-FFF2-40B4-BE49-F238E27FC236}">
                <a16:creationId xmlns:a16="http://schemas.microsoft.com/office/drawing/2014/main" id="{14F13CDA-FD5A-5D43-1938-7A34C04BA509}"/>
              </a:ext>
            </a:extLst>
          </p:cNvPr>
          <p:cNvCxnSpPr/>
          <p:nvPr/>
        </p:nvCxnSpPr>
        <p:spPr>
          <a:xfrm>
            <a:off x="12075255" y="5025675"/>
            <a:ext cx="229235" cy="0"/>
          </a:xfrm>
          <a:prstGeom prst="line">
            <a:avLst/>
          </a:prstGeom>
          <a:ln w="38100">
            <a:solidFill>
              <a:schemeClr val="accent1"/>
            </a:solidFill>
            <a:prstDash val="solid"/>
          </a:ln>
        </p:spPr>
        <p:style>
          <a:lnRef idx="0">
            <a:schemeClr val="accent1"/>
          </a:lnRef>
          <a:fillRef idx="1">
            <a:schemeClr val="accent1"/>
          </a:fillRef>
          <a:effectRef idx="0">
            <a:schemeClr val="accent1"/>
          </a:effectRef>
          <a:fontRef idx="minor">
            <a:schemeClr val="lt1"/>
          </a:fontRef>
        </p:style>
      </p:cxnSp>
      <p:sp>
        <p:nvSpPr>
          <p:cNvPr id="27" name="Freeform 19">
            <a:extLst>
              <a:ext uri="{FF2B5EF4-FFF2-40B4-BE49-F238E27FC236}">
                <a16:creationId xmlns:a16="http://schemas.microsoft.com/office/drawing/2014/main" id="{F0C00A7C-68A9-FFC7-8899-F1DB010808B0}"/>
              </a:ext>
            </a:extLst>
          </p:cNvPr>
          <p:cNvSpPr/>
          <p:nvPr/>
        </p:nvSpPr>
        <p:spPr>
          <a:xfrm>
            <a:off x="12206497" y="4920683"/>
            <a:ext cx="166240" cy="208237"/>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txBody>
          <a:bodyPr/>
          <a:lstStyle/>
          <a:p>
            <a:pPr>
              <a:defRPr/>
            </a:pPr>
            <a:endParaRPr sz="2315"/>
          </a:p>
        </p:txBody>
      </p:sp>
      <p:pic>
        <p:nvPicPr>
          <p:cNvPr id="28" name="Picture 20">
            <a:extLst>
              <a:ext uri="{FF2B5EF4-FFF2-40B4-BE49-F238E27FC236}">
                <a16:creationId xmlns:a16="http://schemas.microsoft.com/office/drawing/2014/main" id="{EA6AE90A-FC18-19B0-0EBD-CB3BDD606446}"/>
              </a:ext>
            </a:extLst>
          </p:cNvPr>
          <p:cNvPicPr>
            <a:picLocks noChangeAspect="1"/>
          </p:cNvPicPr>
          <p:nvPr/>
        </p:nvPicPr>
        <p:blipFill>
          <a:blip r:embed="rId6"/>
          <a:srcRect l="16750" r="16750"/>
          <a:stretch>
            <a:fillRect/>
          </a:stretch>
        </p:blipFill>
        <p:spPr>
          <a:xfrm>
            <a:off x="1500311" y="2162577"/>
            <a:ext cx="2459770" cy="2459770"/>
          </a:xfrm>
          <a:prstGeom prst="ellipse">
            <a:avLst/>
          </a:prstGeom>
        </p:spPr>
      </p:pic>
      <p:sp>
        <p:nvSpPr>
          <p:cNvPr id="50202" name="TextBox 21">
            <a:extLst>
              <a:ext uri="{FF2B5EF4-FFF2-40B4-BE49-F238E27FC236}">
                <a16:creationId xmlns:a16="http://schemas.microsoft.com/office/drawing/2014/main" id="{E1095E05-527C-7C16-31A1-C083FAA6A72C}"/>
              </a:ext>
            </a:extLst>
          </p:cNvPr>
          <p:cNvSpPr txBox="1">
            <a:spLocks noChangeArrowheads="1"/>
          </p:cNvSpPr>
          <p:nvPr/>
        </p:nvSpPr>
        <p:spPr bwMode="auto">
          <a:xfrm>
            <a:off x="5152702" y="5715131"/>
            <a:ext cx="2656329" cy="11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5992" tIns="62996" rIns="125992" bIns="62996">
            <a:spAutoFit/>
          </a:bodyPr>
          <a:lstStyle/>
          <a:p>
            <a:pPr algn="just">
              <a:lnSpc>
                <a:spcPct val="96000"/>
              </a:lnSpc>
            </a:pPr>
            <a:r>
              <a:rPr lang="en-US" altLang="zh-CN" sz="1653">
                <a:solidFill>
                  <a:srgbClr val="000000"/>
                </a:solidFill>
                <a:latin typeface="微软雅黑" panose="020B0503020204020204" pitchFamily="34" charset="-122"/>
                <a:ea typeface="微软雅黑" panose="020B0503020204020204" pitchFamily="34" charset="-122"/>
              </a:rPr>
              <a:t>人工智能的应用需要具备高度技能和专业知识的人才，对技能的要求越来越高。</a:t>
            </a:r>
          </a:p>
        </p:txBody>
      </p:sp>
      <p:sp>
        <p:nvSpPr>
          <p:cNvPr id="50203" name="TextBox 22">
            <a:extLst>
              <a:ext uri="{FF2B5EF4-FFF2-40B4-BE49-F238E27FC236}">
                <a16:creationId xmlns:a16="http://schemas.microsoft.com/office/drawing/2014/main" id="{BDFF6743-EC8C-EEBA-6212-393AB169B599}"/>
              </a:ext>
            </a:extLst>
          </p:cNvPr>
          <p:cNvSpPr txBox="1">
            <a:spLocks noChangeArrowheads="1"/>
          </p:cNvSpPr>
          <p:nvPr/>
        </p:nvSpPr>
        <p:spPr bwMode="auto">
          <a:xfrm>
            <a:off x="9231689" y="5715131"/>
            <a:ext cx="2656329" cy="11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5992" tIns="62996" rIns="125992" bIns="62996">
            <a:spAutoFit/>
          </a:bodyPr>
          <a:lstStyle/>
          <a:p>
            <a:pPr algn="just">
              <a:lnSpc>
                <a:spcPct val="96000"/>
              </a:lnSpc>
            </a:pPr>
            <a:r>
              <a:rPr lang="en-US" altLang="zh-CN" sz="1653">
                <a:solidFill>
                  <a:srgbClr val="000000"/>
                </a:solidFill>
                <a:latin typeface="微软雅黑" panose="020B0503020204020204" pitchFamily="34" charset="-122"/>
                <a:ea typeface="微软雅黑" panose="020B0503020204020204" pitchFamily="34" charset="-122"/>
              </a:rPr>
              <a:t>随着人工智能的普及，许多职业面临转型，需要重新学习新技能以适应新的工作环境。</a:t>
            </a:r>
          </a:p>
        </p:txBody>
      </p:sp>
      <p:sp>
        <p:nvSpPr>
          <p:cNvPr id="50204" name="TextBox 23">
            <a:extLst>
              <a:ext uri="{FF2B5EF4-FFF2-40B4-BE49-F238E27FC236}">
                <a16:creationId xmlns:a16="http://schemas.microsoft.com/office/drawing/2014/main" id="{C8C02365-7F4E-4394-170C-21048D11766D}"/>
              </a:ext>
            </a:extLst>
          </p:cNvPr>
          <p:cNvSpPr txBox="1">
            <a:spLocks noChangeArrowheads="1"/>
          </p:cNvSpPr>
          <p:nvPr/>
        </p:nvSpPr>
        <p:spPr bwMode="auto">
          <a:xfrm>
            <a:off x="9299935" y="2343099"/>
            <a:ext cx="636959" cy="46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5992" tIns="62996" rIns="125992" bIns="62996">
            <a:spAutoFit/>
          </a:bodyPr>
          <a:lstStyle/>
          <a:p>
            <a:pPr>
              <a:spcBef>
                <a:spcPts val="496"/>
              </a:spcBef>
            </a:pPr>
            <a:r>
              <a:rPr lang="en-US" altLang="zh-CN" sz="2205" b="1">
                <a:solidFill>
                  <a:srgbClr val="FFFFFF"/>
                </a:solidFill>
                <a:latin typeface="微软雅黑" panose="020B0503020204020204" pitchFamily="34" charset="-122"/>
                <a:ea typeface="微软雅黑" panose="020B0503020204020204" pitchFamily="34" charset="-122"/>
              </a:rPr>
              <a:t>03</a:t>
            </a:r>
          </a:p>
        </p:txBody>
      </p:sp>
      <p:sp>
        <p:nvSpPr>
          <p:cNvPr id="50205" name="TextBox 46">
            <a:extLst>
              <a:ext uri="{FF2B5EF4-FFF2-40B4-BE49-F238E27FC236}">
                <a16:creationId xmlns:a16="http://schemas.microsoft.com/office/drawing/2014/main" id="{ADE222B0-B2DC-4416-5A22-EE31C6E1D3A5}"/>
              </a:ext>
            </a:extLst>
          </p:cNvPr>
          <p:cNvSpPr txBox="1">
            <a:spLocks noChangeArrowheads="1"/>
          </p:cNvSpPr>
          <p:nvPr/>
        </p:nvSpPr>
        <p:spPr bwMode="auto">
          <a:xfrm>
            <a:off x="5178950" y="2343099"/>
            <a:ext cx="636959" cy="46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5992" tIns="62996" rIns="125992" bIns="62996">
            <a:spAutoFit/>
          </a:bodyPr>
          <a:lstStyle/>
          <a:p>
            <a:pPr>
              <a:spcBef>
                <a:spcPts val="496"/>
              </a:spcBef>
            </a:pPr>
            <a:r>
              <a:rPr lang="en-US" altLang="zh-CN" sz="2205" b="1">
                <a:solidFill>
                  <a:srgbClr val="FFFFFF"/>
                </a:solidFill>
                <a:latin typeface="微软雅黑" panose="020B0503020204020204" pitchFamily="34" charset="-122"/>
                <a:ea typeface="微软雅黑" panose="020B0503020204020204" pitchFamily="34" charset="-122"/>
              </a:rPr>
              <a:t>02</a:t>
            </a:r>
          </a:p>
        </p:txBody>
      </p:sp>
      <p:sp>
        <p:nvSpPr>
          <p:cNvPr id="50206" name="TextBox 47">
            <a:extLst>
              <a:ext uri="{FF2B5EF4-FFF2-40B4-BE49-F238E27FC236}">
                <a16:creationId xmlns:a16="http://schemas.microsoft.com/office/drawing/2014/main" id="{C2C3DBE4-328F-C5BC-DFC2-4236B6E43BBA}"/>
              </a:ext>
            </a:extLst>
          </p:cNvPr>
          <p:cNvSpPr txBox="1">
            <a:spLocks noChangeArrowheads="1"/>
          </p:cNvSpPr>
          <p:nvPr/>
        </p:nvSpPr>
        <p:spPr bwMode="auto">
          <a:xfrm>
            <a:off x="1182207" y="2343099"/>
            <a:ext cx="636959" cy="46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5992" tIns="62996" rIns="125992" bIns="62996">
            <a:spAutoFit/>
          </a:bodyPr>
          <a:lstStyle/>
          <a:p>
            <a:pPr>
              <a:spcBef>
                <a:spcPts val="496"/>
              </a:spcBef>
            </a:pPr>
            <a:r>
              <a:rPr lang="en-US" altLang="zh-CN" sz="2205" b="1">
                <a:solidFill>
                  <a:srgbClr val="FFFFFF"/>
                </a:solidFill>
                <a:latin typeface="微软雅黑" panose="020B0503020204020204" pitchFamily="34" charset="-122"/>
                <a:ea typeface="微软雅黑" panose="020B0503020204020204" pitchFamily="34" charset="-122"/>
              </a:rPr>
              <a:t>01</a:t>
            </a:r>
          </a:p>
        </p:txBody>
      </p:sp>
    </p:spTree>
    <p:extLst>
      <p:ext uri="{BB962C8B-B14F-4D97-AF65-F5344CB8AC3E}">
        <p14:creationId xmlns:p14="http://schemas.microsoft.com/office/powerpoint/2010/main" val="322370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4" y="18240"/>
            <a:ext cx="13435634" cy="777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54" y="174988"/>
            <a:ext cx="1490904" cy="146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50" y="363976"/>
            <a:ext cx="3230292" cy="6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436" y="2348009"/>
            <a:ext cx="2457450" cy="2457450"/>
          </a:xfrm>
          <a:prstGeom prst="rect">
            <a:avLst/>
          </a:prstGeom>
        </p:spPr>
      </p:pic>
      <p:sp>
        <p:nvSpPr>
          <p:cNvPr id="9" name="内容占位符 2"/>
          <p:cNvSpPr>
            <a:spLocks noGrp="1"/>
          </p:cNvSpPr>
          <p:nvPr>
            <p:ph idx="1"/>
          </p:nvPr>
        </p:nvSpPr>
        <p:spPr>
          <a:xfrm>
            <a:off x="1621532" y="1796324"/>
            <a:ext cx="9624060" cy="714379"/>
          </a:xfrm>
        </p:spPr>
        <p:txBody>
          <a:bodyPr>
            <a:normAutofit/>
          </a:bodyPr>
          <a:lstStyle/>
          <a:p>
            <a:pPr algn="ctr">
              <a:buNone/>
            </a:pPr>
            <a:endParaRPr lang="en-US" altLang="zh-CN" sz="1800" dirty="0">
              <a:solidFill>
                <a:srgbClr val="7C1D20"/>
              </a:solidFill>
              <a:latin typeface="微软雅黑" panose="020B0503020204020204" charset="-122"/>
              <a:ea typeface="微软雅黑" panose="020B0503020204020204" charset="-122"/>
            </a:endParaRPr>
          </a:p>
          <a:p>
            <a:pPr algn="ctr">
              <a:buNone/>
            </a:pPr>
            <a:r>
              <a:rPr lang="zh-CN" altLang="en-US" sz="1800" dirty="0">
                <a:solidFill>
                  <a:srgbClr val="7C1D20"/>
                </a:solidFill>
                <a:latin typeface="微软雅黑" pitchFamily="34" charset="-122"/>
                <a:ea typeface="微软雅黑" pitchFamily="34" charset="-122"/>
              </a:rPr>
              <a:t>实验室公众号</a:t>
            </a:r>
          </a:p>
          <a:p>
            <a:pPr algn="ctr">
              <a:buNone/>
            </a:pPr>
            <a:endParaRPr lang="zh-CN" altLang="en-US" sz="1800" dirty="0">
              <a:solidFill>
                <a:srgbClr val="7C1D20"/>
              </a:solidFill>
              <a:latin typeface="微软雅黑" pitchFamily="34" charset="-122"/>
              <a:ea typeface="微软雅黑" pitchFamily="34" charset="-122"/>
            </a:endParaRPr>
          </a:p>
          <a:p>
            <a:pPr algn="ctr">
              <a:buNone/>
            </a:pPr>
            <a:endParaRPr lang="zh-CN" altLang="en-US" sz="3200" dirty="0">
              <a:solidFill>
                <a:srgbClr val="7C1D20"/>
              </a:solidFill>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108325"/>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数据性蓝天</a:t>
            </a:r>
          </a:p>
        </p:txBody>
      </p:sp>
      <p:sp>
        <p:nvSpPr>
          <p:cNvPr id="3" name="内容占位符 2"/>
          <p:cNvSpPr>
            <a:spLocks noGrp="1"/>
          </p:cNvSpPr>
          <p:nvPr>
            <p:ph idx="1"/>
          </p:nvPr>
        </p:nvSpPr>
        <p:spPr>
          <a:xfrm>
            <a:off x="636772" y="1528134"/>
            <a:ext cx="12098655" cy="5234081"/>
          </a:xfrm>
        </p:spPr>
        <p:txBody>
          <a:bodyPr>
            <a:normAutofit/>
          </a:bodyPr>
          <a:lstStyle/>
          <a:p>
            <a:r>
              <a:rPr lang="en-US" altLang="zh-CN" sz="2000" dirty="0"/>
              <a:t>API</a:t>
            </a:r>
            <a:r>
              <a:rPr lang="zh-CN" altLang="en-US" sz="2000" dirty="0"/>
              <a:t>（</a:t>
            </a:r>
            <a:r>
              <a:rPr lang="en-US" altLang="zh-CN" sz="2000" dirty="0"/>
              <a:t>AQI</a:t>
            </a:r>
            <a:r>
              <a:rPr lang="zh-CN" altLang="en-US" sz="2000" dirty="0"/>
              <a:t>）是否低于</a:t>
            </a:r>
            <a:r>
              <a:rPr lang="en-US" altLang="zh-CN" sz="2000" dirty="0"/>
              <a:t>100</a:t>
            </a:r>
            <a:r>
              <a:rPr lang="zh-CN" altLang="en-US" sz="2000" dirty="0"/>
              <a:t>，是蓝天与非蓝天的界限，一年中的蓝天数又是重要的政绩考核指标。</a:t>
            </a:r>
          </a:p>
          <a:p>
            <a:endParaRPr lang="zh-CN" altLang="en-US" sz="2400" dirty="0"/>
          </a:p>
        </p:txBody>
      </p:sp>
      <p:pic>
        <p:nvPicPr>
          <p:cNvPr id="4" name="内容占位符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21075" y="2051004"/>
            <a:ext cx="5976664" cy="4288451"/>
          </a:xfrm>
          <a:prstGeom prst="rect">
            <a:avLst/>
          </a:prstGeom>
          <a:noFill/>
          <a:ln w="9525">
            <a:noFill/>
            <a:miter lim="800000"/>
            <a:headEnd/>
            <a:tailEnd/>
          </a:ln>
        </p:spPr>
      </p:pic>
      <p:sp>
        <p:nvSpPr>
          <p:cNvPr id="5" name="矩形 4"/>
          <p:cNvSpPr/>
          <p:nvPr/>
        </p:nvSpPr>
        <p:spPr>
          <a:xfrm>
            <a:off x="960835" y="6390425"/>
            <a:ext cx="11774592" cy="738664"/>
          </a:xfrm>
          <a:prstGeom prst="rect">
            <a:avLst/>
          </a:prstGeom>
        </p:spPr>
        <p:txBody>
          <a:bodyPr wrap="square">
            <a:spAutoFit/>
          </a:bodyPr>
          <a:lstStyle/>
          <a:p>
            <a:r>
              <a:rPr lang="en-US" altLang="zh-CN" dirty="0"/>
              <a:t>Dalia </a:t>
            </a:r>
            <a:r>
              <a:rPr lang="en-US" altLang="zh-CN" dirty="0" err="1"/>
              <a:t>Ghanem</a:t>
            </a:r>
            <a:r>
              <a:rPr lang="en-US" altLang="zh-CN" dirty="0"/>
              <a:t>, </a:t>
            </a:r>
            <a:r>
              <a:rPr lang="en-US" altLang="zh-CN" dirty="0" err="1"/>
              <a:t>Junjie</a:t>
            </a:r>
            <a:r>
              <a:rPr lang="en-US" altLang="zh-CN" dirty="0"/>
              <a:t> Zhang, ‘Effortless Perfection:’ Do Chinese cities manipulate air pollution data?, Journal of Environmental Economics and Management,2014.</a:t>
            </a:r>
            <a:endParaRPr lang="zh-CN" altLang="en-US" dirty="0"/>
          </a:p>
        </p:txBody>
      </p:sp>
      <p:sp>
        <p:nvSpPr>
          <p:cNvPr id="8" name="文本框 7">
            <a:extLst>
              <a:ext uri="{FF2B5EF4-FFF2-40B4-BE49-F238E27FC236}">
                <a16:creationId xmlns:a16="http://schemas.microsoft.com/office/drawing/2014/main" id="{F5C2DE79-1E47-49F6-6097-E060D2C0A81C}"/>
              </a:ext>
            </a:extLst>
          </p:cNvPr>
          <p:cNvSpPr txBox="1"/>
          <p:nvPr/>
        </p:nvSpPr>
        <p:spPr>
          <a:xfrm>
            <a:off x="636772" y="1008773"/>
            <a:ext cx="6721928" cy="576248"/>
          </a:xfrm>
          <a:prstGeom prst="rect">
            <a:avLst/>
          </a:prstGeom>
          <a:noFill/>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空气污染造假</a:t>
            </a:r>
            <a:endParaRPr lang="en-US" altLang="zh-CN" sz="2400" b="1"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331772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3DC31-441E-7C41-2433-45D5B719CA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19D478E-D0F5-3C5E-4607-2782487D2ADD}"/>
              </a:ext>
            </a:extLst>
          </p:cNvPr>
          <p:cNvSpPr>
            <a:spLocks noGrp="1"/>
          </p:cNvSpPr>
          <p:nvPr>
            <p:ph type="title"/>
          </p:nvPr>
        </p:nvSpPr>
        <p:spPr>
          <a:xfrm>
            <a:off x="672147" y="108325"/>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数据性蓝天</a:t>
            </a:r>
          </a:p>
        </p:txBody>
      </p:sp>
      <p:sp>
        <p:nvSpPr>
          <p:cNvPr id="3" name="内容占位符 2">
            <a:extLst>
              <a:ext uri="{FF2B5EF4-FFF2-40B4-BE49-F238E27FC236}">
                <a16:creationId xmlns:a16="http://schemas.microsoft.com/office/drawing/2014/main" id="{15D5C44E-1596-A983-29BA-E4CE2A22F59F}"/>
              </a:ext>
            </a:extLst>
          </p:cNvPr>
          <p:cNvSpPr>
            <a:spLocks noGrp="1"/>
          </p:cNvSpPr>
          <p:nvPr>
            <p:ph idx="1"/>
          </p:nvPr>
        </p:nvSpPr>
        <p:spPr>
          <a:xfrm>
            <a:off x="637297" y="1836415"/>
            <a:ext cx="12098655" cy="5234081"/>
          </a:xfrm>
        </p:spPr>
        <p:txBody>
          <a:bodyPr>
            <a:normAutofit/>
          </a:bodyPr>
          <a:lstStyle/>
          <a:p>
            <a:r>
              <a:rPr lang="en-US" altLang="zh-CN" sz="2000" dirty="0"/>
              <a:t>API</a:t>
            </a:r>
            <a:r>
              <a:rPr lang="zh-CN" altLang="en-US" sz="2000" dirty="0"/>
              <a:t>（</a:t>
            </a:r>
            <a:r>
              <a:rPr lang="en-US" altLang="zh-CN" sz="2000" dirty="0"/>
              <a:t>AQI</a:t>
            </a:r>
            <a:r>
              <a:rPr lang="zh-CN" altLang="en-US" sz="2000" dirty="0"/>
              <a:t>）是否低于</a:t>
            </a:r>
            <a:r>
              <a:rPr lang="en-US" altLang="zh-CN" sz="2000" dirty="0"/>
              <a:t>100</a:t>
            </a:r>
            <a:r>
              <a:rPr lang="zh-CN" altLang="en-US" sz="2000" dirty="0"/>
              <a:t>，是蓝天与非蓝天的界限，一年中的蓝天数又是重要的政绩考核指标。</a:t>
            </a:r>
          </a:p>
          <a:p>
            <a:endParaRPr lang="zh-CN" altLang="en-US" sz="2400" dirty="0"/>
          </a:p>
        </p:txBody>
      </p:sp>
      <p:sp>
        <p:nvSpPr>
          <p:cNvPr id="8" name="文本框 7">
            <a:extLst>
              <a:ext uri="{FF2B5EF4-FFF2-40B4-BE49-F238E27FC236}">
                <a16:creationId xmlns:a16="http://schemas.microsoft.com/office/drawing/2014/main" id="{7A0C30EB-C223-8910-9098-42A08D0B76B9}"/>
              </a:ext>
            </a:extLst>
          </p:cNvPr>
          <p:cNvSpPr txBox="1"/>
          <p:nvPr/>
        </p:nvSpPr>
        <p:spPr>
          <a:xfrm>
            <a:off x="658136" y="1046591"/>
            <a:ext cx="6721928" cy="576248"/>
          </a:xfrm>
          <a:prstGeom prst="rect">
            <a:avLst/>
          </a:prstGeom>
          <a:noFill/>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空气污染造假</a:t>
            </a:r>
            <a:endParaRPr lang="en-US" altLang="zh-CN" sz="2400" b="1" dirty="0">
              <a:latin typeface="Times New Roman" panose="02020603050405020304" pitchFamily="18" charset="0"/>
              <a:ea typeface="楷体" panose="02010609060101010101" pitchFamily="49" charset="-122"/>
            </a:endParaRPr>
          </a:p>
        </p:txBody>
      </p:sp>
      <p:pic>
        <p:nvPicPr>
          <p:cNvPr id="7" name="图片 6">
            <a:extLst>
              <a:ext uri="{FF2B5EF4-FFF2-40B4-BE49-F238E27FC236}">
                <a16:creationId xmlns:a16="http://schemas.microsoft.com/office/drawing/2014/main" id="{96B41E8C-2C63-B8D6-9AF3-49E31AF38E2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433444" y="2453391"/>
            <a:ext cx="6667500" cy="3754800"/>
          </a:xfrm>
          <a:prstGeom prst="rect">
            <a:avLst/>
          </a:prstGeom>
        </p:spPr>
      </p:pic>
      <p:pic>
        <p:nvPicPr>
          <p:cNvPr id="10" name="图片 9">
            <a:extLst>
              <a:ext uri="{FF2B5EF4-FFF2-40B4-BE49-F238E27FC236}">
                <a16:creationId xmlns:a16="http://schemas.microsoft.com/office/drawing/2014/main" id="{6ECF7A8C-1969-AA4A-7BF4-4EDB79DD5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47" y="2453391"/>
            <a:ext cx="5638800" cy="3752850"/>
          </a:xfrm>
          <a:prstGeom prst="rect">
            <a:avLst/>
          </a:prstGeom>
        </p:spPr>
      </p:pic>
    </p:spTree>
    <p:extLst>
      <p:ext uri="{BB962C8B-B14F-4D97-AF65-F5344CB8AC3E}">
        <p14:creationId xmlns:p14="http://schemas.microsoft.com/office/powerpoint/2010/main" val="175144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00795" y="462611"/>
            <a:ext cx="5633141" cy="646331"/>
          </a:xfrm>
          <a:prstGeom prst="rect">
            <a:avLst/>
          </a:prstGeom>
          <a:noFill/>
        </p:spPr>
        <p:txBody>
          <a:bodyPr wrap="square" rtlCol="0">
            <a:spAutoFit/>
          </a:bodyPr>
          <a:lstStyle/>
          <a:p>
            <a:pPr defTabSz="1042988" fontAlgn="base">
              <a:spcBef>
                <a:spcPct val="0"/>
              </a:spcBef>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rPr>
              <a:t>数据性蓝天</a:t>
            </a:r>
            <a:endParaRPr lang="en-US" altLang="zh-CN" sz="3600" b="1" dirty="0">
              <a:solidFill>
                <a:srgbClr val="7C1D20"/>
              </a:solidFill>
              <a:latin typeface="Times New Roman" panose="02020603050405020304" pitchFamily="18" charset="0"/>
              <a:ea typeface="华文中宋" panose="02010600040101010101" pitchFamily="2" charset="-122"/>
            </a:endParaRPr>
          </a:p>
        </p:txBody>
      </p:sp>
      <p:sp>
        <p:nvSpPr>
          <p:cNvPr id="4" name="灯片编号占位符 3"/>
          <p:cNvSpPr>
            <a:spLocks noGrp="1"/>
          </p:cNvSpPr>
          <p:nvPr>
            <p:ph type="sldNum" sz="quarter" idx="12"/>
          </p:nvPr>
        </p:nvSpPr>
        <p:spPr/>
        <p:txBody>
          <a:bodyPr/>
          <a:lstStyle/>
          <a:p>
            <a:fld id="{C16ADC12-2A35-4BC0-89EB-347B08959A29}" type="slidenum">
              <a:rPr lang="zh-CN" altLang="en-US" smtClean="0"/>
              <a:t>6</a:t>
            </a:fld>
            <a:endParaRPr lang="zh-CN" altLang="en-US" dirty="0"/>
          </a:p>
        </p:txBody>
      </p:sp>
      <p:pic>
        <p:nvPicPr>
          <p:cNvPr id="6" name="图片 5"/>
          <p:cNvPicPr>
            <a:picLocks noChangeAspect="1"/>
          </p:cNvPicPr>
          <p:nvPr/>
        </p:nvPicPr>
        <p:blipFill>
          <a:blip r:embed="rId2"/>
          <a:stretch>
            <a:fillRect/>
          </a:stretch>
        </p:blipFill>
        <p:spPr>
          <a:xfrm>
            <a:off x="2108405" y="1258110"/>
            <a:ext cx="8062546" cy="5763362"/>
          </a:xfrm>
          <a:prstGeom prst="rect">
            <a:avLst/>
          </a:prstGeom>
        </p:spPr>
      </p:pic>
      <p:sp>
        <p:nvSpPr>
          <p:cNvPr id="9" name="文本框 8">
            <a:extLst>
              <a:ext uri="{FF2B5EF4-FFF2-40B4-BE49-F238E27FC236}">
                <a16:creationId xmlns:a16="http://schemas.microsoft.com/office/drawing/2014/main" id="{B61BD310-6746-B36C-B38B-0090D7D089B1}"/>
              </a:ext>
            </a:extLst>
          </p:cNvPr>
          <p:cNvSpPr txBox="1"/>
          <p:nvPr/>
        </p:nvSpPr>
        <p:spPr>
          <a:xfrm>
            <a:off x="600795" y="7008172"/>
            <a:ext cx="12529392" cy="461665"/>
          </a:xfrm>
          <a:prstGeom prst="rect">
            <a:avLst/>
          </a:prstGeom>
          <a:noFill/>
        </p:spPr>
        <p:txBody>
          <a:bodyPr wrap="square">
            <a:spAutoFit/>
          </a:bodyPr>
          <a:lstStyle/>
          <a:p>
            <a:r>
              <a:rPr lang="en-US" altLang="zh-CN" sz="1200" dirty="0">
                <a:solidFill>
                  <a:schemeClr val="tx1"/>
                </a:solidFill>
                <a:uFillTx/>
                <a:latin typeface="Times New Roman" panose="02020603050405020304" pitchFamily="18" charset="0"/>
                <a:ea typeface="+mj-ea"/>
                <a:cs typeface="Times New Roman" panose="02020603050405020304" pitchFamily="18" charset="0"/>
                <a:sym typeface="+mn-ea"/>
              </a:rPr>
              <a:t>Yang, L., et al. Achieving Air Pollution Control Targets with Technology‑Aided Monitoring</a:t>
            </a:r>
            <a:r>
              <a:rPr lang="zh-CN" altLang="en-US" sz="1200" dirty="0">
                <a:solidFill>
                  <a:schemeClr val="tx1"/>
                </a:solidFill>
                <a:uFillTx/>
                <a:latin typeface="Times New Roman" panose="02020603050405020304" pitchFamily="18" charset="0"/>
                <a:ea typeface="+mj-ea"/>
                <a:cs typeface="Times New Roman" panose="02020603050405020304" pitchFamily="18" charset="0"/>
                <a:sym typeface="+mn-ea"/>
              </a:rPr>
              <a:t>：</a:t>
            </a:r>
            <a:r>
              <a:rPr lang="en-US" altLang="zh-CN" sz="1200" dirty="0">
                <a:solidFill>
                  <a:schemeClr val="tx1"/>
                </a:solidFill>
                <a:uFillTx/>
                <a:latin typeface="Times New Roman" panose="02020603050405020304" pitchFamily="18" charset="0"/>
                <a:ea typeface="+mj-ea"/>
                <a:cs typeface="Times New Roman" panose="02020603050405020304" pitchFamily="18" charset="0"/>
                <a:sym typeface="+mn-ea"/>
              </a:rPr>
              <a:t>Better Enforcement or Localized Efforts</a:t>
            </a:r>
            <a:r>
              <a:rPr lang="en-US" altLang="zh-CN" sz="1200" dirty="0">
                <a:latin typeface="Times New Roman" panose="02020603050405020304" pitchFamily="18" charset="0"/>
                <a:ea typeface="+mj-ea"/>
                <a:cs typeface="Times New Roman" panose="02020603050405020304" pitchFamily="18" charset="0"/>
                <a:sym typeface="+mn-ea"/>
              </a:rPr>
              <a:t>?</a:t>
            </a:r>
            <a:r>
              <a:rPr lang="en-US" altLang="zh-CN" sz="1200" i="1" dirty="0">
                <a:latin typeface="Times New Roman" panose="02020603050405020304" pitchFamily="18" charset="0"/>
                <a:cs typeface="Times New Roman" panose="02020603050405020304" pitchFamily="18" charset="0"/>
              </a:rPr>
              <a:t> </a:t>
            </a:r>
            <a:r>
              <a:rPr lang="zh-CN" altLang="en-US" sz="1200" i="1" dirty="0">
                <a:latin typeface="Times New Roman" panose="02020603050405020304" pitchFamily="18" charset="0"/>
                <a:cs typeface="Times New Roman" panose="02020603050405020304" pitchFamily="18" charset="0"/>
              </a:rPr>
              <a:t>，</a:t>
            </a:r>
            <a:r>
              <a:rPr lang="en-US" altLang="zh-CN" sz="1200" i="1" dirty="0">
                <a:latin typeface="Times New Roman" panose="02020603050405020304" pitchFamily="18" charset="0"/>
                <a:cs typeface="Times New Roman" panose="02020603050405020304" pitchFamily="18" charset="0"/>
              </a:rPr>
              <a:t>American Economic Journal: Economic Policy</a:t>
            </a:r>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2024.</a:t>
            </a:r>
          </a:p>
          <a:p>
            <a:endParaRPr lang="zh-CN"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2147"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永恒的</a:t>
            </a:r>
            <a:r>
              <a:rPr lang="en-US" altLang="zh-CN" sz="3600" b="1" dirty="0">
                <a:solidFill>
                  <a:srgbClr val="7C1D20"/>
                </a:solidFill>
                <a:latin typeface="Times New Roman" panose="02020603050405020304" pitchFamily="18" charset="0"/>
                <a:ea typeface="华文中宋" panose="02010600040101010101" pitchFamily="2" charset="-122"/>
                <a:cs typeface="+mn-cs"/>
              </a:rPr>
              <a:t>35</a:t>
            </a:r>
            <a:r>
              <a:rPr lang="zh-CN" altLang="en-US" sz="3600" b="1" dirty="0">
                <a:solidFill>
                  <a:srgbClr val="7C1D20"/>
                </a:solidFill>
                <a:latin typeface="Times New Roman" panose="02020603050405020304" pitchFamily="18" charset="0"/>
                <a:ea typeface="华文中宋" panose="02010600040101010101" pitchFamily="2" charset="-122"/>
                <a:cs typeface="+mn-cs"/>
              </a:rPr>
              <a:t>人：死亡天花板</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2883" y="1620391"/>
            <a:ext cx="7610104" cy="4991100"/>
          </a:xfrm>
        </p:spPr>
      </p:pic>
      <p:sp>
        <p:nvSpPr>
          <p:cNvPr id="5" name="矩形 4"/>
          <p:cNvSpPr/>
          <p:nvPr/>
        </p:nvSpPr>
        <p:spPr>
          <a:xfrm>
            <a:off x="960835" y="6516935"/>
            <a:ext cx="11449272" cy="584775"/>
          </a:xfrm>
          <a:prstGeom prst="rect">
            <a:avLst/>
          </a:prstGeom>
        </p:spPr>
        <p:txBody>
          <a:bodyPr wrap="square">
            <a:spAutoFit/>
          </a:bodyPr>
          <a:lstStyle/>
          <a:p>
            <a:r>
              <a:rPr lang="en-US" altLang="zh-CN" sz="1600" dirty="0" err="1">
                <a:solidFill>
                  <a:srgbClr val="191919"/>
                </a:solidFill>
                <a:latin typeface="PingFang SC"/>
              </a:rPr>
              <a:t>Fisman</a:t>
            </a:r>
            <a:r>
              <a:rPr lang="en-US" altLang="zh-CN" sz="1600" dirty="0">
                <a:solidFill>
                  <a:srgbClr val="191919"/>
                </a:solidFill>
                <a:latin typeface="PingFang SC"/>
              </a:rPr>
              <a:t> R, Wang Y. The Distortionary Effects of Incentives in Government</a:t>
            </a:r>
            <a:r>
              <a:rPr lang="en-US" altLang="zh-CN" sz="1600" b="1" dirty="0">
                <a:solidFill>
                  <a:srgbClr val="000000"/>
                </a:solidFill>
                <a:latin typeface="PingFang SC"/>
              </a:rPr>
              <a:t>:</a:t>
            </a:r>
            <a:r>
              <a:rPr lang="en-US" altLang="zh-CN" sz="1600" dirty="0">
                <a:solidFill>
                  <a:srgbClr val="191919"/>
                </a:solidFill>
                <a:latin typeface="PingFang SC"/>
              </a:rPr>
              <a:t> Evidence from China’s “Death Ceiling” Program. American Economic Journal</a:t>
            </a:r>
            <a:r>
              <a:rPr lang="en-US" altLang="zh-CN" sz="1600" b="1" dirty="0">
                <a:solidFill>
                  <a:srgbClr val="000000"/>
                </a:solidFill>
                <a:latin typeface="PingFang SC"/>
              </a:rPr>
              <a:t>:</a:t>
            </a:r>
            <a:r>
              <a:rPr lang="en-US" altLang="zh-CN" sz="1600" dirty="0">
                <a:solidFill>
                  <a:srgbClr val="191919"/>
                </a:solidFill>
                <a:latin typeface="PingFang SC"/>
              </a:rPr>
              <a:t> Applied Economics, 2016.</a:t>
            </a:r>
            <a:endParaRPr lang="zh-CN" altLang="en-US" sz="1600" dirty="0"/>
          </a:p>
        </p:txBody>
      </p:sp>
      <p:sp>
        <p:nvSpPr>
          <p:cNvPr id="3" name="文本框 2">
            <a:extLst>
              <a:ext uri="{FF2B5EF4-FFF2-40B4-BE49-F238E27FC236}">
                <a16:creationId xmlns:a16="http://schemas.microsoft.com/office/drawing/2014/main" id="{763650BD-CC3E-8BBD-BF31-578E772C23E5}"/>
              </a:ext>
            </a:extLst>
          </p:cNvPr>
          <p:cNvSpPr txBox="1"/>
          <p:nvPr/>
        </p:nvSpPr>
        <p:spPr>
          <a:xfrm>
            <a:off x="658136" y="1046591"/>
            <a:ext cx="6721928" cy="576248"/>
          </a:xfrm>
          <a:prstGeom prst="rect">
            <a:avLst/>
          </a:prstGeom>
          <a:noFill/>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安全事故造假</a:t>
            </a:r>
            <a:endParaRPr lang="en-US" altLang="zh-CN" sz="2400" b="1"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58389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4135" y="108223"/>
            <a:ext cx="12098655" cy="1260211"/>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数据性创新</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8987" y="1629804"/>
            <a:ext cx="6954736" cy="5176903"/>
          </a:xfrm>
        </p:spPr>
      </p:pic>
      <p:sp>
        <p:nvSpPr>
          <p:cNvPr id="5" name="矩形 4"/>
          <p:cNvSpPr/>
          <p:nvPr/>
        </p:nvSpPr>
        <p:spPr>
          <a:xfrm>
            <a:off x="1096520" y="6806707"/>
            <a:ext cx="11557939" cy="646331"/>
          </a:xfrm>
          <a:prstGeom prst="rect">
            <a:avLst/>
          </a:prstGeom>
        </p:spPr>
        <p:txBody>
          <a:bodyPr wrap="square">
            <a:spAutoFit/>
          </a:bodyPr>
          <a:lstStyle/>
          <a:p>
            <a:r>
              <a:rPr lang="en-US" altLang="zh-CN" sz="1800" dirty="0">
                <a:solidFill>
                  <a:srgbClr val="333333"/>
                </a:solidFill>
                <a:latin typeface="Times New Roman" panose="02020603050405020304" pitchFamily="18" charset="0"/>
                <a:cs typeface="Times New Roman" panose="02020603050405020304" pitchFamily="18" charset="0"/>
              </a:rPr>
              <a:t>Chen, Z.</a:t>
            </a:r>
            <a:r>
              <a:rPr lang="zh-CN" altLang="en-US" sz="1800" dirty="0">
                <a:solidFill>
                  <a:srgbClr val="333333"/>
                </a:solidFill>
                <a:latin typeface="Times New Roman" panose="02020603050405020304" pitchFamily="18" charset="0"/>
                <a:cs typeface="Times New Roman" panose="02020603050405020304" pitchFamily="18" charset="0"/>
              </a:rPr>
              <a:t>，</a:t>
            </a:r>
            <a:r>
              <a:rPr lang="en-US" altLang="zh-CN" sz="1800" dirty="0">
                <a:solidFill>
                  <a:srgbClr val="333333"/>
                </a:solidFill>
                <a:latin typeface="Times New Roman" panose="02020603050405020304" pitchFamily="18" charset="0"/>
                <a:cs typeface="Times New Roman" panose="02020603050405020304" pitchFamily="18" charset="0"/>
              </a:rPr>
              <a:t>Liu, Z., Suárez </a:t>
            </a:r>
            <a:r>
              <a:rPr lang="en-US" altLang="zh-CN" sz="1800" dirty="0" err="1">
                <a:solidFill>
                  <a:srgbClr val="333333"/>
                </a:solidFill>
                <a:latin typeface="Times New Roman" panose="02020603050405020304" pitchFamily="18" charset="0"/>
                <a:cs typeface="Times New Roman" panose="02020603050405020304" pitchFamily="18" charset="0"/>
              </a:rPr>
              <a:t>Serrato</a:t>
            </a:r>
            <a:r>
              <a:rPr lang="en-US" altLang="zh-CN" sz="1800" dirty="0">
                <a:solidFill>
                  <a:srgbClr val="333333"/>
                </a:solidFill>
                <a:latin typeface="Times New Roman" panose="02020603050405020304" pitchFamily="18" charset="0"/>
                <a:cs typeface="Times New Roman" panose="02020603050405020304" pitchFamily="18" charset="0"/>
              </a:rPr>
              <a:t>, </a:t>
            </a:r>
            <a:r>
              <a:rPr lang="en-US" altLang="zh-CN" sz="1800" dirty="0" err="1">
                <a:solidFill>
                  <a:srgbClr val="333333"/>
                </a:solidFill>
                <a:latin typeface="Times New Roman" panose="02020603050405020304" pitchFamily="18" charset="0"/>
                <a:cs typeface="Times New Roman" panose="02020603050405020304" pitchFamily="18" charset="0"/>
              </a:rPr>
              <a:t>J.,Xu</a:t>
            </a:r>
            <a:r>
              <a:rPr lang="en-US" altLang="zh-CN" sz="1800" dirty="0">
                <a:solidFill>
                  <a:srgbClr val="333333"/>
                </a:solidFill>
                <a:latin typeface="Times New Roman" panose="02020603050405020304" pitchFamily="18" charset="0"/>
                <a:cs typeface="Times New Roman" panose="02020603050405020304" pitchFamily="18" charset="0"/>
              </a:rPr>
              <a:t>, Y., “</a:t>
            </a:r>
            <a:r>
              <a:rPr lang="en-US" altLang="zh-CN" sz="1800" b="1" dirty="0">
                <a:solidFill>
                  <a:srgbClr val="2D4E8B"/>
                </a:solidFill>
                <a:latin typeface="Times New Roman" panose="02020603050405020304" pitchFamily="18" charset="0"/>
                <a:cs typeface="Times New Roman" panose="02020603050405020304" pitchFamily="18" charset="0"/>
                <a:hlinkClick r:id="rId3"/>
              </a:rPr>
              <a:t>Notching R&amp;D Investment with Corporate Income Tax Cuts in China</a:t>
            </a:r>
            <a:r>
              <a:rPr lang="zh-CN" altLang="en-US" sz="1800" dirty="0">
                <a:solidFill>
                  <a:srgbClr val="333333"/>
                </a:solidFill>
                <a:latin typeface="Times New Roman" panose="02020603050405020304" pitchFamily="18" charset="0"/>
                <a:cs typeface="Times New Roman" panose="02020603050405020304" pitchFamily="18" charset="0"/>
              </a:rPr>
              <a:t>”</a:t>
            </a:r>
            <a:r>
              <a:rPr lang="en-US" altLang="zh-CN" sz="1800" dirty="0">
                <a:solidFill>
                  <a:srgbClr val="333333"/>
                </a:solidFill>
                <a:latin typeface="Times New Roman" panose="02020603050405020304" pitchFamily="18" charset="0"/>
                <a:cs typeface="Times New Roman" panose="02020603050405020304" pitchFamily="18" charset="0"/>
              </a:rPr>
              <a:t>, </a:t>
            </a:r>
            <a:r>
              <a:rPr lang="en-US" altLang="zh-CN" sz="1800" i="1" dirty="0">
                <a:latin typeface="Times New Roman" panose="02020603050405020304" pitchFamily="18" charset="0"/>
                <a:cs typeface="Times New Roman" panose="02020603050405020304" pitchFamily="18" charset="0"/>
              </a:rPr>
              <a:t>American Economic Review </a:t>
            </a:r>
            <a:r>
              <a:rPr lang="zh-CN" altLang="en-US" sz="1800" i="1" dirty="0">
                <a:latin typeface="Times New Roman" panose="02020603050405020304" pitchFamily="18" charset="0"/>
                <a:cs typeface="Times New Roman" panose="02020603050405020304" pitchFamily="18" charset="0"/>
              </a:rPr>
              <a:t>， </a:t>
            </a:r>
            <a:r>
              <a:rPr lang="en-US" altLang="zh-CN" sz="1800" i="1" dirty="0">
                <a:latin typeface="Times New Roman" panose="02020603050405020304" pitchFamily="18" charset="0"/>
                <a:cs typeface="Times New Roman" panose="02020603050405020304" pitchFamily="18" charset="0"/>
              </a:rPr>
              <a:t>2021</a:t>
            </a:r>
            <a:r>
              <a:rPr lang="zh-CN" altLang="en-US" sz="1800" i="1" dirty="0">
                <a:latin typeface="Times New Roman" panose="02020603050405020304" pitchFamily="18" charset="0"/>
                <a:cs typeface="Times New Roman" panose="02020603050405020304" pitchFamily="18" charset="0"/>
              </a:rPr>
              <a:t>，</a:t>
            </a:r>
            <a:r>
              <a:rPr lang="en-US" altLang="zh-CN" sz="1800" i="1" dirty="0">
                <a:latin typeface="Times New Roman" panose="02020603050405020304" pitchFamily="18" charset="0"/>
                <a:cs typeface="Times New Roman" panose="02020603050405020304" pitchFamily="18" charset="0"/>
              </a:rPr>
              <a:t>4.</a:t>
            </a:r>
            <a:endParaRPr lang="zh-CN" altLang="en-US" sz="18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1383FE5-8C81-1722-6305-9227AB8E2D7A}"/>
              </a:ext>
            </a:extLst>
          </p:cNvPr>
          <p:cNvSpPr txBox="1"/>
          <p:nvPr/>
        </p:nvSpPr>
        <p:spPr>
          <a:xfrm>
            <a:off x="658136" y="1046591"/>
            <a:ext cx="6721928" cy="576248"/>
          </a:xfrm>
          <a:prstGeom prst="rect">
            <a:avLst/>
          </a:prstGeom>
          <a:noFill/>
        </p:spPr>
        <p:txBody>
          <a:bodyPr wrap="square">
            <a:spAutoFit/>
          </a:bodyPr>
          <a:lstStyle/>
          <a:p>
            <a:pPr marL="390525" indent="-390525" defTabSz="1042988" eaLnBrk="0" fontAlgn="base" hangingPunct="0">
              <a:lnSpc>
                <a:spcPct val="150000"/>
              </a:lnSpc>
              <a:spcBef>
                <a:spcPct val="20000"/>
              </a:spcBef>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公司创新投入造假</a:t>
            </a:r>
            <a:endParaRPr lang="en-US" altLang="zh-CN" sz="2400" b="1"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51337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6298" y="143007"/>
            <a:ext cx="11917825" cy="911364"/>
          </a:xfrm>
        </p:spPr>
        <p:txBody>
          <a:bodyPr>
            <a:normAutofit/>
          </a:bodyPr>
          <a:lstStyle/>
          <a:p>
            <a:pPr algn="l" defTabSz="1042988" fontAlgn="base">
              <a:spcAft>
                <a:spcPct val="0"/>
              </a:spcAft>
            </a:pPr>
            <a:r>
              <a:rPr lang="zh-CN" altLang="en-US" sz="3600" b="1" dirty="0">
                <a:solidFill>
                  <a:srgbClr val="7C1D20"/>
                </a:solidFill>
                <a:latin typeface="Times New Roman" panose="02020603050405020304" pitchFamily="18" charset="0"/>
                <a:ea typeface="华文中宋" panose="02010600040101010101" pitchFamily="2" charset="-122"/>
                <a:cs typeface="+mn-cs"/>
              </a:rPr>
              <a:t>身高数据造假</a:t>
            </a:r>
          </a:p>
        </p:txBody>
      </p:sp>
      <p:sp>
        <p:nvSpPr>
          <p:cNvPr id="3" name="内容占位符 2"/>
          <p:cNvSpPr>
            <a:spLocks noGrp="1"/>
          </p:cNvSpPr>
          <p:nvPr>
            <p:ph idx="1"/>
          </p:nvPr>
        </p:nvSpPr>
        <p:spPr>
          <a:xfrm>
            <a:off x="672147" y="1285589"/>
            <a:ext cx="12098655" cy="4990084"/>
          </a:xfrm>
        </p:spPr>
        <p:txBody>
          <a:bodyPr>
            <a:normAutofit/>
          </a:bodyPr>
          <a:lstStyle/>
          <a:p>
            <a:pPr marL="390525" indent="-390525" defTabSz="1042988" eaLnBrk="0" fontAlgn="base" hangingPunct="0">
              <a:lnSpc>
                <a:spcPct val="150000"/>
              </a:lnSpc>
              <a:spcAft>
                <a:spcPct val="0"/>
              </a:spcAft>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相亲网站身高数据造假</a:t>
            </a:r>
            <a:endParaRPr lang="en-US" altLang="zh-CN" sz="2400" b="1" dirty="0">
              <a:latin typeface="Times New Roman" panose="02020603050405020304" pitchFamily="18" charset="0"/>
              <a:ea typeface="楷体" panose="02010609060101010101" pitchFamily="49" charset="-122"/>
            </a:endParaRPr>
          </a:p>
          <a:p>
            <a:r>
              <a:rPr lang="zh-CN" altLang="zh-CN" sz="2000" dirty="0"/>
              <a:t>报身高</a:t>
            </a:r>
            <a:r>
              <a:rPr lang="en-US" altLang="zh-CN" sz="2000" dirty="0"/>
              <a:t>170cm</a:t>
            </a:r>
            <a:r>
              <a:rPr lang="zh-CN" altLang="zh-CN" sz="2000" dirty="0"/>
              <a:t>的男生有</a:t>
            </a:r>
            <a:r>
              <a:rPr lang="en-US" altLang="zh-CN" sz="2000" dirty="0"/>
              <a:t>97.2</a:t>
            </a:r>
            <a:r>
              <a:rPr lang="zh-CN" altLang="zh-CN" sz="2000" dirty="0"/>
              <a:t>万人，而</a:t>
            </a:r>
            <a:r>
              <a:rPr lang="en-US" altLang="zh-CN" sz="2000" dirty="0"/>
              <a:t>169cm</a:t>
            </a:r>
            <a:r>
              <a:rPr lang="zh-CN" altLang="zh-CN" sz="2000" dirty="0"/>
              <a:t>的则仅有</a:t>
            </a:r>
            <a:r>
              <a:rPr lang="en-US" altLang="zh-CN" sz="2000" dirty="0"/>
              <a:t>4.3</a:t>
            </a:r>
            <a:r>
              <a:rPr lang="zh-CN" altLang="zh-CN" sz="2000" dirty="0"/>
              <a:t>万人，相差</a:t>
            </a:r>
            <a:r>
              <a:rPr lang="en-US" altLang="zh-CN" sz="2000" dirty="0"/>
              <a:t>20</a:t>
            </a:r>
            <a:r>
              <a:rPr lang="zh-CN" altLang="zh-CN" sz="2000" dirty="0"/>
              <a:t>多倍</a:t>
            </a:r>
            <a:endParaRPr lang="en-US" altLang="zh-CN" sz="2000" dirty="0"/>
          </a:p>
          <a:p>
            <a:endParaRPr lang="en-US" altLang="zh-CN" sz="2000" dirty="0"/>
          </a:p>
          <a:p>
            <a:r>
              <a:rPr lang="zh-CN" altLang="zh-CN" sz="2000" dirty="0"/>
              <a:t>而填报身高</a:t>
            </a:r>
            <a:r>
              <a:rPr lang="en-US" altLang="zh-CN" sz="2000" dirty="0"/>
              <a:t>160cm</a:t>
            </a:r>
            <a:r>
              <a:rPr lang="zh-CN" altLang="zh-CN" sz="2000" dirty="0"/>
              <a:t>的女生有</a:t>
            </a:r>
            <a:r>
              <a:rPr lang="en-US" altLang="zh-CN" sz="2000" dirty="0"/>
              <a:t>54</a:t>
            </a:r>
            <a:r>
              <a:rPr lang="zh-CN" altLang="zh-CN" sz="2000" dirty="0"/>
              <a:t>万人，而</a:t>
            </a:r>
            <a:r>
              <a:rPr lang="en-US" altLang="zh-CN" sz="2000" dirty="0"/>
              <a:t>159cm</a:t>
            </a:r>
            <a:r>
              <a:rPr lang="zh-CN" altLang="zh-CN" sz="2000" dirty="0"/>
              <a:t>的女生则仅有</a:t>
            </a:r>
            <a:r>
              <a:rPr lang="en-US" altLang="zh-CN" sz="2000" dirty="0"/>
              <a:t>3.6</a:t>
            </a:r>
            <a:r>
              <a:rPr lang="zh-CN" altLang="zh-CN" sz="2000" dirty="0"/>
              <a:t>万人，相差幅度也很大。</a:t>
            </a:r>
            <a:endParaRPr lang="zh-CN" altLang="en-US" sz="2000" dirty="0"/>
          </a:p>
        </p:txBody>
      </p:sp>
      <p:sp>
        <p:nvSpPr>
          <p:cNvPr id="4" name="灯片编号占位符 3"/>
          <p:cNvSpPr>
            <a:spLocks noGrp="1"/>
          </p:cNvSpPr>
          <p:nvPr>
            <p:ph type="sldNum" sz="quarter" idx="4294967295"/>
          </p:nvPr>
        </p:nvSpPr>
        <p:spPr bwMode="auto">
          <a:xfrm>
            <a:off x="3981292" y="6506892"/>
            <a:ext cx="1871345" cy="281259"/>
          </a:xfrm>
          <a:prstGeom prst="rect">
            <a:avLst/>
          </a:prstGeom>
          <a:noFill/>
          <a:ln w="9525">
            <a:noFill/>
            <a:miter lim="800000"/>
            <a:headEnd/>
            <a:tailEnd/>
          </a:ln>
          <a:effectLst/>
        </p:spPr>
        <p:txBody>
          <a:bodyPr vert="horz" wrap="square" lIns="80201" tIns="40100" rIns="80201" bIns="40100" numCol="1" rtlCol="0" anchor="t" anchorCtr="0" compatLnSpc="1">
            <a:prstTxWarp prst="textNoShape">
              <a:avLst/>
            </a:prstTxWarp>
          </a:bodyPr>
          <a:lstStyle>
            <a:defPPr>
              <a:defRPr lang="en-US"/>
            </a:defPPr>
            <a:lvl1pPr algn="r" rtl="0" fontAlgn="base">
              <a:spcBef>
                <a:spcPct val="0"/>
              </a:spcBef>
              <a:spcAft>
                <a:spcPct val="0"/>
              </a:spcAft>
              <a:defRPr sz="1228" kern="1200">
                <a:solidFill>
                  <a:schemeClr val="tx1"/>
                </a:solidFill>
                <a:latin typeface="Arial" charset="0"/>
                <a:ea typeface="宋体" charset="-122"/>
                <a:cs typeface="+mn-cs"/>
              </a:defRPr>
            </a:lvl1pPr>
            <a:lvl2pPr marL="401010" algn="l" rtl="0" fontAlgn="base">
              <a:spcBef>
                <a:spcPct val="0"/>
              </a:spcBef>
              <a:spcAft>
                <a:spcPct val="0"/>
              </a:spcAft>
              <a:defRPr kern="1200">
                <a:solidFill>
                  <a:schemeClr val="tx1"/>
                </a:solidFill>
                <a:latin typeface="Arial" charset="0"/>
                <a:ea typeface="宋体" charset="-122"/>
                <a:cs typeface="+mn-cs"/>
              </a:defRPr>
            </a:lvl2pPr>
            <a:lvl3pPr marL="802020" algn="l" rtl="0" fontAlgn="base">
              <a:spcBef>
                <a:spcPct val="0"/>
              </a:spcBef>
              <a:spcAft>
                <a:spcPct val="0"/>
              </a:spcAft>
              <a:defRPr kern="1200">
                <a:solidFill>
                  <a:schemeClr val="tx1"/>
                </a:solidFill>
                <a:latin typeface="Arial" charset="0"/>
                <a:ea typeface="宋体" charset="-122"/>
                <a:cs typeface="+mn-cs"/>
              </a:defRPr>
            </a:lvl3pPr>
            <a:lvl4pPr marL="1203030" algn="l" rtl="0" fontAlgn="base">
              <a:spcBef>
                <a:spcPct val="0"/>
              </a:spcBef>
              <a:spcAft>
                <a:spcPct val="0"/>
              </a:spcAft>
              <a:defRPr kern="1200">
                <a:solidFill>
                  <a:schemeClr val="tx1"/>
                </a:solidFill>
                <a:latin typeface="Arial" charset="0"/>
                <a:ea typeface="宋体" charset="-122"/>
                <a:cs typeface="+mn-cs"/>
              </a:defRPr>
            </a:lvl4pPr>
            <a:lvl5pPr marL="1604040" algn="l" rtl="0" fontAlgn="base">
              <a:spcBef>
                <a:spcPct val="0"/>
              </a:spcBef>
              <a:spcAft>
                <a:spcPct val="0"/>
              </a:spcAft>
              <a:defRPr kern="1200">
                <a:solidFill>
                  <a:schemeClr val="tx1"/>
                </a:solidFill>
                <a:latin typeface="Arial" charset="0"/>
                <a:ea typeface="宋体" charset="-122"/>
                <a:cs typeface="+mn-cs"/>
              </a:defRPr>
            </a:lvl5pPr>
            <a:lvl6pPr marL="2005051" algn="l" defTabSz="802020" rtl="0" eaLnBrk="1" latinLnBrk="0" hangingPunct="1">
              <a:defRPr kern="1200">
                <a:solidFill>
                  <a:schemeClr val="tx1"/>
                </a:solidFill>
                <a:latin typeface="Arial" charset="0"/>
                <a:ea typeface="宋体" charset="-122"/>
                <a:cs typeface="+mn-cs"/>
              </a:defRPr>
            </a:lvl6pPr>
            <a:lvl7pPr marL="2406061" algn="l" defTabSz="802020" rtl="0" eaLnBrk="1" latinLnBrk="0" hangingPunct="1">
              <a:defRPr kern="1200">
                <a:solidFill>
                  <a:schemeClr val="tx1"/>
                </a:solidFill>
                <a:latin typeface="Arial" charset="0"/>
                <a:ea typeface="宋体" charset="-122"/>
                <a:cs typeface="+mn-cs"/>
              </a:defRPr>
            </a:lvl7pPr>
            <a:lvl8pPr marL="2807071" algn="l" defTabSz="802020" rtl="0" eaLnBrk="1" latinLnBrk="0" hangingPunct="1">
              <a:defRPr kern="1200">
                <a:solidFill>
                  <a:schemeClr val="tx1"/>
                </a:solidFill>
                <a:latin typeface="Arial" charset="0"/>
                <a:ea typeface="宋体" charset="-122"/>
                <a:cs typeface="+mn-cs"/>
              </a:defRPr>
            </a:lvl8pPr>
            <a:lvl9pPr marL="3208081" algn="l" defTabSz="802020" rtl="0" eaLnBrk="1" latinLnBrk="0" hangingPunct="1">
              <a:defRPr kern="1200">
                <a:solidFill>
                  <a:schemeClr val="tx1"/>
                </a:solidFill>
                <a:latin typeface="Arial" charset="0"/>
                <a:ea typeface="宋体" charset="-122"/>
                <a:cs typeface="+mn-cs"/>
              </a:defRPr>
            </a:lvl9pPr>
          </a:lstStyle>
          <a:p>
            <a:pPr>
              <a:defRPr/>
            </a:pPr>
            <a:fld id="{A2B14791-236F-414F-A0D0-1869DADB1F62}" type="slidenum">
              <a:rPr lang="en-US" altLang="zh-CN" smtClean="0"/>
              <a:pPr>
                <a:defRPr/>
              </a:pPr>
              <a:t>9</a:t>
            </a:fld>
            <a:endParaRPr lang="en-US" altLang="zh-CN" dirty="0"/>
          </a:p>
        </p:txBody>
      </p:sp>
      <p:graphicFrame>
        <p:nvGraphicFramePr>
          <p:cNvPr id="5" name="图表 4"/>
          <p:cNvGraphicFramePr/>
          <p:nvPr>
            <p:extLst>
              <p:ext uri="{D42A27DB-BD31-4B8C-83A1-F6EECF244321}">
                <p14:modId xmlns:p14="http://schemas.microsoft.com/office/powerpoint/2010/main" val="51589409"/>
              </p:ext>
            </p:extLst>
          </p:nvPr>
        </p:nvGraphicFramePr>
        <p:xfrm>
          <a:off x="1049261" y="3218578"/>
          <a:ext cx="4968552" cy="36045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extLst>
              <p:ext uri="{D42A27DB-BD31-4B8C-83A1-F6EECF244321}">
                <p14:modId xmlns:p14="http://schemas.microsoft.com/office/powerpoint/2010/main" val="818424387"/>
              </p:ext>
            </p:extLst>
          </p:nvPr>
        </p:nvGraphicFramePr>
        <p:xfrm>
          <a:off x="6425691" y="3218578"/>
          <a:ext cx="5040560"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39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1292</Words>
  <Application>Microsoft Office PowerPoint</Application>
  <PresentationFormat>自定义</PresentationFormat>
  <Paragraphs>194</Paragraphs>
  <Slides>37</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PingFang SC</vt:lpstr>
      <vt:lpstr>等线</vt:lpstr>
      <vt:lpstr>楷体</vt:lpstr>
      <vt:lpstr>微软雅黑</vt:lpstr>
      <vt:lpstr>微软雅黑</vt:lpstr>
      <vt:lpstr>Arial</vt:lpstr>
      <vt:lpstr>Calibri</vt:lpstr>
      <vt:lpstr>Times New Roman</vt:lpstr>
      <vt:lpstr>Wingdings</vt:lpstr>
      <vt:lpstr>Office 主题</vt:lpstr>
      <vt:lpstr>第14讲  数字陷阱与数字鸿沟 </vt:lpstr>
      <vt:lpstr>PowerPoint 演示文稿</vt:lpstr>
      <vt:lpstr>数据有多重要，造假就有多严重</vt:lpstr>
      <vt:lpstr>数据性蓝天</vt:lpstr>
      <vt:lpstr>数据性蓝天</vt:lpstr>
      <vt:lpstr>PowerPoint 演示文稿</vt:lpstr>
      <vt:lpstr>永恒的35人：死亡天花板</vt:lpstr>
      <vt:lpstr>数据性创新</vt:lpstr>
      <vt:lpstr>身高数据造假</vt:lpstr>
      <vt:lpstr>马蜂窝被捅</vt:lpstr>
      <vt:lpstr>大数据金融监管</vt:lpstr>
      <vt:lpstr>头脑风暴</vt:lpstr>
      <vt:lpstr>PowerPoint 演示文稿</vt:lpstr>
      <vt:lpstr>数字陷阱</vt:lpstr>
      <vt:lpstr>社交媒体中的人设</vt:lpstr>
      <vt:lpstr>信息茧房</vt:lpstr>
      <vt:lpstr>信息茧房产生的原因</vt:lpstr>
      <vt:lpstr>头脑风暴</vt:lpstr>
      <vt:lpstr>学术论文中的数字陷阱</vt:lpstr>
      <vt:lpstr>学术论文中的数字陷阱</vt:lpstr>
      <vt:lpstr>学术论文中的数字陷阱</vt:lpstr>
      <vt:lpstr>学术论文中的数字陷阱</vt:lpstr>
      <vt:lpstr>学术论文中的数字陷阱</vt:lpstr>
      <vt:lpstr>学术论文中的数字陷阱</vt:lpstr>
      <vt:lpstr>学术论文中的数字陷阱</vt:lpstr>
      <vt:lpstr>数字陷阱</vt:lpstr>
      <vt:lpstr>人工智能幻觉</vt:lpstr>
      <vt:lpstr>PowerPoint 演示文稿</vt:lpstr>
      <vt:lpstr>PowerPoint 演示文稿</vt:lpstr>
      <vt:lpstr>PowerPoint 演示文稿</vt:lpstr>
      <vt:lpstr>罗一笑事件</vt:lpstr>
      <vt:lpstr>罗一笑事件</vt:lpstr>
      <vt:lpstr>罗一笑事件</vt:lpstr>
      <vt:lpstr>越真正缺钱的人，越难以募捐</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Feng Guo</cp:lastModifiedBy>
  <cp:revision>185</cp:revision>
  <dcterms:created xsi:type="dcterms:W3CDTF">2016-12-19T01:38:36Z</dcterms:created>
  <dcterms:modified xsi:type="dcterms:W3CDTF">2025-05-28T02:17:15Z</dcterms:modified>
</cp:coreProperties>
</file>