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3"/>
    <p:sldId id="258" r:id="rId4"/>
    <p:sldId id="320" r:id="rId5"/>
    <p:sldId id="450" r:id="rId6"/>
    <p:sldId id="274" r:id="rId7"/>
    <p:sldId id="333" r:id="rId8"/>
    <p:sldId id="264" r:id="rId9"/>
    <p:sldId id="344" r:id="rId10"/>
    <p:sldId id="275" r:id="rId11"/>
    <p:sldId id="346" r:id="rId12"/>
    <p:sldId id="345" r:id="rId13"/>
    <p:sldId id="370" r:id="rId14"/>
    <p:sldId id="451" r:id="rId15"/>
    <p:sldId id="405" r:id="rId16"/>
    <p:sldId id="372" r:id="rId17"/>
    <p:sldId id="373" r:id="rId18"/>
    <p:sldId id="374" r:id="rId19"/>
    <p:sldId id="376" r:id="rId20"/>
    <p:sldId id="421" r:id="rId21"/>
    <p:sldId id="492" r:id="rId22"/>
    <p:sldId id="586" r:id="rId23"/>
    <p:sldId id="587" r:id="rId24"/>
    <p:sldId id="493" r:id="rId25"/>
    <p:sldId id="494" r:id="rId26"/>
    <p:sldId id="522" r:id="rId27"/>
    <p:sldId id="379" r:id="rId28"/>
    <p:sldId id="380" r:id="rId29"/>
    <p:sldId id="551" r:id="rId30"/>
    <p:sldId id="321" r:id="rId31"/>
    <p:sldId id="377" r:id="rId32"/>
    <p:sldId id="582" r:id="rId33"/>
    <p:sldId id="378" r:id="rId34"/>
    <p:sldId id="347" r:id="rId35"/>
    <p:sldId id="277" r:id="rId36"/>
  </p:sldIdLst>
  <p:sldSz cx="12192000" cy="6858000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4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95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B3EA"/>
    <a:srgbClr val="9FCFED"/>
    <a:srgbClr val="A2B3B7"/>
    <a:srgbClr val="B4C8CD"/>
    <a:srgbClr val="C0CBD8"/>
    <a:srgbClr val="B3C9CD"/>
    <a:srgbClr val="EED79D"/>
    <a:srgbClr val="8A989B"/>
    <a:srgbClr val="A2B4B7"/>
    <a:srgbClr val="7090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0"/>
    <p:restoredTop sz="94687"/>
  </p:normalViewPr>
  <p:slideViewPr>
    <p:cSldViewPr snapToGrid="0" snapToObjects="1" showGuides="1">
      <p:cViewPr varScale="1">
        <p:scale>
          <a:sx n="109" d="100"/>
          <a:sy n="109" d="100"/>
        </p:scale>
        <p:origin x="642" y="96"/>
      </p:cViewPr>
      <p:guideLst>
        <p:guide orient="horz" pos="2234"/>
        <p:guide pos="3840"/>
        <p:guide pos="395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1" Type="http://schemas.openxmlformats.org/officeDocument/2006/relationships/tags" Target="tags/tag15.xml"/><Relationship Id="rId40" Type="http://schemas.openxmlformats.org/officeDocument/2006/relationships/commentAuthors" Target="commentAuthors.xml"/><Relationship Id="rId4" Type="http://schemas.openxmlformats.org/officeDocument/2006/relationships/slide" Target="slides/slide2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6"/>
          <p:cNvSpPr/>
          <p:nvPr userDrawn="1"/>
        </p:nvSpPr>
        <p:spPr>
          <a:xfrm rot="16200000">
            <a:off x="11645992" y="6311991"/>
            <a:ext cx="546007" cy="546007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278855" y="327032"/>
            <a:ext cx="285744" cy="234804"/>
            <a:chOff x="8705852" y="6038985"/>
            <a:chExt cx="664463" cy="546008"/>
          </a:xfrm>
        </p:grpSpPr>
        <p:sp>
          <p:nvSpPr>
            <p:cNvPr id="9" name="直角三角形 8"/>
            <p:cNvSpPr/>
            <p:nvPr/>
          </p:nvSpPr>
          <p:spPr>
            <a:xfrm rot="16200000">
              <a:off x="8824308" y="6038986"/>
              <a:ext cx="546007" cy="546007"/>
            </a:xfrm>
            <a:prstGeom prst="rtTriangle">
              <a:avLst/>
            </a:prstGeom>
            <a:solidFill>
              <a:srgbClr val="77B3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" name="直角三角形 9"/>
            <p:cNvSpPr/>
            <p:nvPr/>
          </p:nvSpPr>
          <p:spPr>
            <a:xfrm rot="16200000" flipH="1" flipV="1">
              <a:off x="8705852" y="6038985"/>
              <a:ext cx="546007" cy="546007"/>
            </a:xfrm>
            <a:prstGeom prst="rtTriangle">
              <a:avLst/>
            </a:prstGeom>
            <a:solidFill>
              <a:srgbClr val="9FCF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52B5A-099C-3941-9862-0279015B9C3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FF1DA-52F5-E348-961C-4D2524E52777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tags" Target="../tags/tag2.xml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tags" Target="../tags/tag3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3" Type="http://schemas.openxmlformats.org/officeDocument/2006/relationships/tags" Target="../tags/tag4.xml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tags" Target="../tags/tag5.xml"/><Relationship Id="rId3" Type="http://schemas.microsoft.com/office/2007/relationships/media" Target="../media/media5.mp4"/><Relationship Id="rId2" Type="http://schemas.openxmlformats.org/officeDocument/2006/relationships/video" Target="../media/media5.mp4"/><Relationship Id="rId1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8.png"/><Relationship Id="rId7" Type="http://schemas.openxmlformats.org/officeDocument/2006/relationships/tags" Target="../tags/tag7.xml"/><Relationship Id="rId6" Type="http://schemas.microsoft.com/office/2007/relationships/media" Target="../media/media6.mp4"/><Relationship Id="rId5" Type="http://schemas.openxmlformats.org/officeDocument/2006/relationships/video" Target="../media/media6.mp4"/><Relationship Id="rId4" Type="http://schemas.openxmlformats.org/officeDocument/2006/relationships/slide" Target="slide24.xml"/><Relationship Id="rId3" Type="http://schemas.openxmlformats.org/officeDocument/2006/relationships/image" Target="../media/image37.png"/><Relationship Id="rId2" Type="http://schemas.openxmlformats.org/officeDocument/2006/relationships/tags" Target="../tags/tag6.xml"/><Relationship Id="rId1" Type="http://schemas.openxmlformats.org/officeDocument/2006/relationships/slide" Target="slide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slide" Target="slide24.xml"/><Relationship Id="rId4" Type="http://schemas.openxmlformats.org/officeDocument/2006/relationships/image" Target="../media/image41.GIF"/><Relationship Id="rId3" Type="http://schemas.openxmlformats.org/officeDocument/2006/relationships/tags" Target="../tags/tag9.xml"/><Relationship Id="rId2" Type="http://schemas.openxmlformats.org/officeDocument/2006/relationships/image" Target="../media/image40.GIF"/><Relationship Id="rId1" Type="http://schemas.openxmlformats.org/officeDocument/2006/relationships/tags" Target="../tags/tag8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tags" Target="../tags/tag12.xml"/><Relationship Id="rId2" Type="http://schemas.microsoft.com/office/2007/relationships/media" Target="../media/media7.mp4"/><Relationship Id="rId1" Type="http://schemas.openxmlformats.org/officeDocument/2006/relationships/video" Target="../media/media7.mp4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tags" Target="../tags/tag13.xml"/><Relationship Id="rId3" Type="http://schemas.microsoft.com/office/2007/relationships/media" Target="../media/media8.mp4"/><Relationship Id="rId2" Type="http://schemas.openxmlformats.org/officeDocument/2006/relationships/video" Target="../media/media8.mp4"/><Relationship Id="rId1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1" Type="http://schemas.openxmlformats.org/officeDocument/2006/relationships/slide" Target="slide31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tags" Target="../tags/tag14.xml"/><Relationship Id="rId2" Type="http://schemas.microsoft.com/office/2007/relationships/media" Target="../media/media9.mp4"/><Relationship Id="rId1" Type="http://schemas.openxmlformats.org/officeDocument/2006/relationships/video" Target="../media/media9.mp4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tags" Target="../tags/tag1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1905635" y="1228725"/>
            <a:ext cx="476758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CN" altLang="en-US" sz="6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数学思维与数学</a:t>
            </a:r>
            <a:r>
              <a:rPr kumimoji="1" lang="zh-CN" altLang="en-US" sz="6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应用</a:t>
            </a:r>
            <a:endParaRPr kumimoji="1" lang="zh-CN" altLang="en-US" sz="66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893775" y="3500802"/>
            <a:ext cx="601777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多项式的根</a:t>
            </a:r>
            <a:endParaRPr kumimoji="1" lang="zh-CN" altLang="en-US" sz="2400" dirty="0">
              <a:solidFill>
                <a:schemeClr val="tx1">
                  <a:lumMod val="95000"/>
                  <a:lumOff val="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1218260" y="3241203"/>
            <a:ext cx="580005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直角三角形 5"/>
          <p:cNvSpPr/>
          <p:nvPr/>
        </p:nvSpPr>
        <p:spPr>
          <a:xfrm rot="16200000">
            <a:off x="8953224" y="4266783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三角形 6"/>
          <p:cNvSpPr/>
          <p:nvPr/>
        </p:nvSpPr>
        <p:spPr>
          <a:xfrm flipV="1">
            <a:off x="8717216" y="4266783"/>
            <a:ext cx="2628900" cy="1325605"/>
          </a:xfrm>
          <a:prstGeom prst="triangle">
            <a:avLst/>
          </a:prstGeom>
          <a:solidFill>
            <a:srgbClr val="9FC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直角三角形 22"/>
          <p:cNvSpPr/>
          <p:nvPr/>
        </p:nvSpPr>
        <p:spPr>
          <a:xfrm rot="5400000" flipH="1">
            <a:off x="8717216" y="2579094"/>
            <a:ext cx="1544108" cy="1544108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直角三角形 23"/>
          <p:cNvSpPr/>
          <p:nvPr/>
        </p:nvSpPr>
        <p:spPr>
          <a:xfrm rot="5400000" flipV="1">
            <a:off x="6287460" y="-78722"/>
            <a:ext cx="4108226" cy="4108226"/>
          </a:xfrm>
          <a:prstGeom prst="rtTriangle">
            <a:avLst/>
          </a:prstGeom>
          <a:solidFill>
            <a:srgbClr val="9FC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1643733" y="4182393"/>
            <a:ext cx="5870517" cy="1014730"/>
          </a:xfrm>
          <a:prstGeom prst="rect">
            <a:avLst/>
          </a:prstGeom>
        </p:spPr>
        <p:txBody>
          <a:bodyPr wrap="square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授课人：吴劲草</a:t>
            </a:r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办公室：红瓦楼</a:t>
            </a:r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906</a:t>
            </a:r>
            <a:endParaRPr lang="en-US" altLang="zh-CN" sz="20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邮箱：</a:t>
            </a:r>
            <a:r>
              <a:rPr lang="en-US" altLang="zh-CN" sz="20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wujincao@shufe.edu.cn</a:t>
            </a:r>
            <a:endParaRPr lang="en-US" altLang="zh-CN" sz="20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67585" y="2384425"/>
            <a:ext cx="1066800" cy="866775"/>
          </a:xfrm>
          <a:prstGeom prst="rect">
            <a:avLst/>
          </a:prstGeom>
        </p:spPr>
      </p:pic>
      <p:pic>
        <p:nvPicPr>
          <p:cNvPr id="4" name="20241214_204119Edit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453640" y="587375"/>
            <a:ext cx="7284720" cy="58013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1820" y="2460625"/>
            <a:ext cx="866775" cy="790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144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6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幅角原理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5" name="20241214_204409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58825" y="1071880"/>
            <a:ext cx="10978515" cy="54533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4050" y="2714625"/>
            <a:ext cx="590550" cy="476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680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代数基本定理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5970" y="1628140"/>
            <a:ext cx="10639425" cy="8096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70" y="1456690"/>
            <a:ext cx="10640060" cy="11525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70" y="1290320"/>
            <a:ext cx="10621010" cy="14859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145" y="3249295"/>
            <a:ext cx="11382375" cy="3343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结论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1025" y="942975"/>
            <a:ext cx="52330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五次及以上的多项式</a:t>
            </a:r>
            <a:r>
              <a:rPr lang="zh-CN" altLang="en-US" sz="2000">
                <a:solidFill>
                  <a:srgbClr val="FF0000"/>
                </a:solidFill>
              </a:rPr>
              <a:t>不存在</a:t>
            </a:r>
            <a:r>
              <a:rPr lang="zh-CN" altLang="en-US" sz="2000"/>
              <a:t>求根公式</a:t>
            </a:r>
            <a:r>
              <a:rPr lang="en-US" altLang="zh-CN" sz="2000"/>
              <a:t>!</a:t>
            </a:r>
            <a:endParaRPr lang="en-US" altLang="zh-CN" sz="20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1025" y="1659255"/>
            <a:ext cx="9763125" cy="1524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" y="3429000"/>
            <a:ext cx="10401300" cy="166687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81025" y="5584825"/>
            <a:ext cx="110191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 sz="2000"/>
              <a:t>但是</a:t>
            </a:r>
            <a:r>
              <a:rPr lang="zh-CN" altLang="en-US" sz="2000">
                <a:solidFill>
                  <a:srgbClr val="FF0000"/>
                </a:solidFill>
              </a:rPr>
              <a:t>不存在</a:t>
            </a:r>
            <a:r>
              <a:rPr lang="zh-CN" altLang="en-US" sz="2000"/>
              <a:t>一个通用的公式</a:t>
            </a:r>
            <a:r>
              <a:rPr lang="en-US" altLang="zh-CN" sz="2000"/>
              <a:t>, </a:t>
            </a:r>
            <a:r>
              <a:rPr lang="zh-CN" altLang="en-US" sz="2000"/>
              <a:t>使得我们只需要通过对多项式系数进行</a:t>
            </a:r>
            <a:r>
              <a:rPr lang="zh-CN" altLang="en-US" sz="2000">
                <a:solidFill>
                  <a:srgbClr val="FF0000"/>
                </a:solidFill>
              </a:rPr>
              <a:t>加减乘除或是开根号</a:t>
            </a:r>
            <a:r>
              <a:rPr lang="zh-CN" altLang="en-US" sz="2000"/>
              <a:t>就可以算出多项式的根</a:t>
            </a:r>
            <a:r>
              <a:rPr lang="en-US" altLang="zh-CN" sz="2000"/>
              <a:t>.</a:t>
            </a:r>
            <a:endParaRPr lang="en-US" altLang="zh-CN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559257" y="2968552"/>
            <a:ext cx="707348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证明</a:t>
            </a:r>
            <a:endParaRPr kumimoji="1" lang="zh-CN" altLang="en-US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515610" y="1749493"/>
            <a:ext cx="11607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04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41045" y="1136650"/>
            <a:ext cx="40214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无法对多项式的根进行有效排序</a:t>
            </a:r>
            <a:r>
              <a:rPr lang="en-US" altLang="zh-CN" sz="2000"/>
              <a:t>.</a:t>
            </a:r>
            <a:endParaRPr lang="en-US" altLang="zh-CN" sz="2000"/>
          </a:p>
        </p:txBody>
      </p:sp>
      <p:sp>
        <p:nvSpPr>
          <p:cNvPr id="4" name="文本框 3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重要观察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5" name="20241215_154435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6675" y="1958975"/>
            <a:ext cx="12058650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82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3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0470" y="1141730"/>
            <a:ext cx="1066800" cy="1085850"/>
          </a:xfrm>
          <a:prstGeom prst="rect">
            <a:avLst/>
          </a:prstGeom>
        </p:spPr>
      </p:pic>
      <p:pic>
        <p:nvPicPr>
          <p:cNvPr id="3" name="20241215_154827Edit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33730" y="435610"/>
            <a:ext cx="11099800" cy="53911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010" y="1513205"/>
            <a:ext cx="962025" cy="7143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/>
              <p:cNvSpPr txBox="1"/>
              <p:nvPr/>
            </p:nvSpPr>
            <p:spPr>
              <a:xfrm>
                <a:off x="2672715" y="6108065"/>
                <a:ext cx="7018020" cy="4425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000"/>
                  <a:t>z</a:t>
                </a:r>
                <a:r>
                  <a:rPr lang="en-US" altLang="zh-CN" sz="2000" baseline="-25000"/>
                  <a:t>1</a:t>
                </a:r>
                <a:r>
                  <a:rPr lang="en-US" altLang="zh-CN" sz="2000"/>
                  <a:t>=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charset="0"/>
                        <a:cs typeface="Cambria Math" panose="02040503050406030204" charset="0"/>
                      </a:rPr>
                      <m:t>√</m:t>
                    </m:r>
                    <m:r>
                      <a:rPr lang="en-US" altLang="zh-CN" sz="2000" i="1">
                        <a:latin typeface="Cambria Math" panose="02040503050406030204" charset="0"/>
                        <a:cs typeface="Cambria Math" panose="02040503050406030204" charset="0"/>
                      </a:rPr>
                      <m:t>𝑤</m:t>
                    </m:r>
                  </m:oMath>
                </a14:m>
                <a:r>
                  <a:rPr lang="zh-CN" altLang="en-US" sz="2000"/>
                  <a:t>是一个</a:t>
                </a:r>
                <a:r>
                  <a:rPr lang="zh-CN" altLang="en-US" sz="2000">
                    <a:solidFill>
                      <a:srgbClr val="FF0000"/>
                    </a:solidFill>
                  </a:rPr>
                  <a:t>多值</a:t>
                </a:r>
                <a:r>
                  <a:rPr lang="zh-CN" altLang="en-US" sz="2000"/>
                  <a:t>函数</a:t>
                </a:r>
                <a:r>
                  <a:rPr lang="en-US" altLang="zh-CN" sz="2000"/>
                  <a:t>, </a:t>
                </a:r>
                <a:r>
                  <a:rPr lang="zh-CN" altLang="en-US" sz="2000"/>
                  <a:t>交换</a:t>
                </a:r>
                <a:r>
                  <a:rPr lang="en-US" altLang="zh-CN" sz="2000"/>
                  <a:t>z</a:t>
                </a:r>
                <a:r>
                  <a:rPr lang="en-US" altLang="zh-CN" sz="2000" baseline="-25000"/>
                  <a:t>1</a:t>
                </a:r>
                <a:r>
                  <a:rPr lang="zh-CN" altLang="en-US" sz="2000"/>
                  <a:t>和</a:t>
                </a:r>
                <a:r>
                  <a:rPr lang="en-US" altLang="zh-CN" sz="2000"/>
                  <a:t>z</a:t>
                </a:r>
                <a:r>
                  <a:rPr lang="en-US" altLang="zh-CN" sz="2000" baseline="-25000"/>
                  <a:t>2</a:t>
                </a:r>
                <a:r>
                  <a:rPr lang="zh-CN" altLang="en-US" sz="2000"/>
                  <a:t>后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charset="0"/>
                        <a:cs typeface="Cambria Math" panose="02040503050406030204" charset="0"/>
                      </a:rPr>
                      <m:t>√</m:t>
                    </m:r>
                    <m:r>
                      <a:rPr lang="en-US" altLang="zh-CN" sz="2000" i="1">
                        <a:latin typeface="Cambria Math" panose="02040503050406030204" charset="0"/>
                        <a:cs typeface="Cambria Math" panose="02040503050406030204" charset="0"/>
                      </a:rPr>
                      <m:t>𝑤</m:t>
                    </m:r>
                  </m:oMath>
                </a14:m>
                <a:r>
                  <a:rPr lang="zh-CN" altLang="en-US" sz="2000">
                    <a:latin typeface="Cambria Math" panose="02040503050406030204" charset="0"/>
                    <a:cs typeface="Cambria Math" panose="02040503050406030204" charset="0"/>
                  </a:rPr>
                  <a:t>的辐角也会随之改变</a:t>
                </a:r>
                <a:r>
                  <a:rPr lang="en-US" altLang="zh-CN" sz="2000">
                    <a:latin typeface="Cambria Math" panose="02040503050406030204" charset="0"/>
                    <a:cs typeface="Cambria Math" panose="02040503050406030204" charset="0"/>
                  </a:rPr>
                  <a:t>.</a:t>
                </a:r>
                <a:endParaRPr lang="en-US" altLang="zh-CN" sz="2000">
                  <a:latin typeface="Cambria Math" panose="02040503050406030204" charset="0"/>
                  <a:cs typeface="Cambria Math" panose="02040503050406030204" charset="0"/>
                </a:endParaRPr>
              </a:p>
            </p:txBody>
          </p:sp>
        </mc:Choice>
        <mc:Fallback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2715" y="6108065"/>
                <a:ext cx="7018020" cy="442595"/>
              </a:xfrm>
              <a:prstGeom prst="rect">
                <a:avLst/>
              </a:prstGeom>
              <a:blipFill rotWithShape="1">
                <a:blip r:embed="rId7"/>
                <a:stretch>
                  <a:fillRect b="-4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577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23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75685" y="934085"/>
            <a:ext cx="4438650" cy="13144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44345" y="2764790"/>
            <a:ext cx="87039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当系数</a:t>
            </a:r>
            <a:r>
              <a:rPr lang="en-US" altLang="zh-CN" sz="2000"/>
              <a:t> a,b,c </a:t>
            </a:r>
            <a:r>
              <a:rPr lang="zh-CN" altLang="en-US" sz="2000"/>
              <a:t>通过变换辐角旋转一周回到原来的位置之后</a:t>
            </a:r>
            <a:r>
              <a:rPr lang="en-US" altLang="zh-CN" sz="2000"/>
              <a:t>, z </a:t>
            </a:r>
            <a:r>
              <a:rPr lang="zh-CN" altLang="en-US" sz="2000"/>
              <a:t>并不会回到原位</a:t>
            </a:r>
            <a:r>
              <a:rPr lang="en-US" altLang="zh-CN" sz="2000"/>
              <a:t>.</a:t>
            </a:r>
            <a:endParaRPr lang="en-US" altLang="zh-CN" sz="20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545" y="5442585"/>
            <a:ext cx="10801350" cy="838200"/>
          </a:xfrm>
          <a:prstGeom prst="rect">
            <a:avLst/>
          </a:prstGeom>
        </p:spPr>
      </p:pic>
      <p:sp>
        <p:nvSpPr>
          <p:cNvPr id="7" name="上下箭头 6"/>
          <p:cNvSpPr/>
          <p:nvPr/>
        </p:nvSpPr>
        <p:spPr>
          <a:xfrm>
            <a:off x="5979160" y="3355975"/>
            <a:ext cx="193675" cy="513715"/>
          </a:xfrm>
          <a:prstGeom prst="up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846070" y="4208780"/>
            <a:ext cx="64649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二次多项式的根无法仅仅通过对系数的加减乘除来得到</a:t>
            </a:r>
            <a:r>
              <a:rPr lang="en-US" altLang="zh-CN" sz="2000"/>
              <a:t>.</a:t>
            </a:r>
            <a:endParaRPr lang="en-US" altLang="zh-CN" sz="2000"/>
          </a:p>
        </p:txBody>
      </p:sp>
      <p:sp>
        <p:nvSpPr>
          <p:cNvPr id="9" name="文本框 8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二次多项式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 animBg="1"/>
      <p:bldP spid="7" grpId="1" animBg="1"/>
      <p:bldP spid="8" grpId="0"/>
      <p:bldP spid="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7275" y="866775"/>
            <a:ext cx="10077450" cy="5124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9175" y="1050925"/>
            <a:ext cx="10153650" cy="555307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五次多项式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559257" y="2968552"/>
            <a:ext cx="707348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问题引入</a:t>
            </a:r>
            <a:endParaRPr kumimoji="1" lang="zh-CN" altLang="en-US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477081" y="1749493"/>
            <a:ext cx="1237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01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hlinkClick r:id="rId1" action="ppaction://hlinksldjump"/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16305" y="1866900"/>
            <a:ext cx="5295900" cy="31242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交换子</a:t>
            </a:r>
            <a:r>
              <a:rPr kumimoji="1" lang="en-US" altLang="zh-CN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(Commutator)</a:t>
            </a:r>
            <a:endParaRPr kumimoji="1" lang="en-US" altLang="zh-CN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5" name="左箭头 4">
            <a:hlinkClick r:id="rId4" action="ppaction://hlinksldjump"/>
          </p:cNvPr>
          <p:cNvSpPr/>
          <p:nvPr/>
        </p:nvSpPr>
        <p:spPr>
          <a:xfrm>
            <a:off x="6637655" y="3181350"/>
            <a:ext cx="1076325" cy="397510"/>
          </a:xfrm>
          <a:prstGeom prst="lef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20241215_162353Edit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941945" y="827405"/>
            <a:ext cx="3848100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7" dur="144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8" fill="hold" display="1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5" grpId="0" bldLvl="0" animBg="1"/>
      <p:bldP spid="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魔方中的交换子</a:t>
            </a:r>
            <a:endParaRPr kumimoji="1" lang="zh-CN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2" name="图片 1" descr="v2-4cd29cc11527567878ab8476e605ab72_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07130" y="912495"/>
            <a:ext cx="4999355" cy="5625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awfiy-8wt8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23415" y="2817495"/>
            <a:ext cx="2743200" cy="2657475"/>
          </a:xfrm>
          <a:prstGeom prst="rect">
            <a:avLst/>
          </a:prstGeom>
        </p:spPr>
      </p:pic>
      <p:pic>
        <p:nvPicPr>
          <p:cNvPr id="6" name="图片 5" descr="ae394-51a9t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618730" y="2817495"/>
            <a:ext cx="2638425" cy="2676525"/>
          </a:xfrm>
          <a:prstGeom prst="rect">
            <a:avLst/>
          </a:prstGeom>
        </p:spPr>
      </p:pic>
      <p:sp>
        <p:nvSpPr>
          <p:cNvPr id="7" name="文本框 6">
            <a:hlinkClick r:id="rId5" action="ppaction://hlinksldjump"/>
          </p:cNvPr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底部边角还原</a:t>
            </a:r>
            <a:endParaRPr kumimoji="1" lang="zh-CN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1337310" y="1911350"/>
            <a:ext cx="39147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白块在左侧：URU'R'（上右上'右'）</a:t>
            </a:r>
            <a:endParaRPr lang="zh-CN" altLang="en-US" sz="2000"/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6986905" y="1911985"/>
            <a:ext cx="39160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白块在右侧：U'L'UL（上'左'上左）</a:t>
            </a:r>
            <a:endParaRPr lang="zh-CN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0241215_161539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94360" y="821055"/>
            <a:ext cx="11003280" cy="55365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4405" y="1292225"/>
            <a:ext cx="723900" cy="571500"/>
          </a:xfrm>
          <a:prstGeom prst="rect">
            <a:avLst/>
          </a:prstGeom>
        </p:spPr>
      </p:pic>
      <p:sp>
        <p:nvSpPr>
          <p:cNvPr id="9" name="文本框 8">
            <a:hlinkClick r:id="rId6" action="ppaction://hlinksldjump"/>
          </p:cNvPr>
          <p:cNvSpPr txBox="1"/>
          <p:nvPr/>
        </p:nvSpPr>
        <p:spPr>
          <a:xfrm>
            <a:off x="652145" y="191135"/>
            <a:ext cx="109632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根变</a:t>
            </a:r>
            <a:r>
              <a:rPr kumimoji="1" lang="en-US" altLang="zh-CN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v.s.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求根公式不变</a:t>
            </a:r>
            <a:r>
              <a:rPr kumimoji="1" lang="en-US" altLang="zh-CN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→ 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矛盾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762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8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1595" y="1069975"/>
            <a:ext cx="9296400" cy="16764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结论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114165" y="5633085"/>
            <a:ext cx="39630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使用了一次</a:t>
            </a:r>
            <a:r>
              <a:rPr lang="zh-CN" altLang="en-US" sz="2000">
                <a:solidFill>
                  <a:srgbClr val="FF0000"/>
                </a:solidFill>
              </a:rPr>
              <a:t>平方根</a:t>
            </a:r>
            <a:r>
              <a:rPr lang="zh-CN" altLang="en-US" sz="2000"/>
              <a:t>和一次</a:t>
            </a:r>
            <a:r>
              <a:rPr lang="zh-CN" altLang="en-US" sz="2000">
                <a:solidFill>
                  <a:srgbClr val="FF0000"/>
                </a:solidFill>
              </a:rPr>
              <a:t>立方根</a:t>
            </a:r>
            <a:r>
              <a:rPr lang="en-US" altLang="zh-CN" sz="2000"/>
              <a:t>!</a:t>
            </a:r>
            <a:endParaRPr lang="en-US" altLang="zh-CN" sz="200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" y="3419475"/>
            <a:ext cx="11334750" cy="1619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4805" y="392430"/>
            <a:ext cx="11734800" cy="5257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150" y="3829050"/>
            <a:ext cx="7448550" cy="800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如果有五个根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5080" y="837565"/>
            <a:ext cx="9305925" cy="1238250"/>
          </a:xfrm>
          <a:prstGeom prst="rect">
            <a:avLst/>
          </a:prstGeom>
        </p:spPr>
      </p:pic>
      <p:pic>
        <p:nvPicPr>
          <p:cNvPr id="4" name="20241215_170801Edit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171950" y="2390775"/>
            <a:ext cx="3848100" cy="426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247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216660" y="6234430"/>
            <a:ext cx="964247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 sz="2000"/>
              <a:t>对于五次及以上的多项式</a:t>
            </a:r>
            <a:r>
              <a:rPr lang="en-US" altLang="zh-CN" sz="2000"/>
              <a:t>, </a:t>
            </a:r>
            <a:r>
              <a:rPr lang="zh-CN" altLang="en-US" sz="2000"/>
              <a:t>无法仅仅使用系数之间的加减乘除和开根号表示所有的根</a:t>
            </a:r>
            <a:r>
              <a:rPr lang="en-US" altLang="zh-CN" sz="2000"/>
              <a:t>.</a:t>
            </a:r>
            <a:endParaRPr lang="en-US" altLang="zh-CN" sz="20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06015" y="248920"/>
            <a:ext cx="6877050" cy="42100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25500" y="4789805"/>
            <a:ext cx="104247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不断重复这个过程</a:t>
            </a:r>
            <a:r>
              <a:rPr lang="en-US" altLang="zh-CN" sz="2000"/>
              <a:t>, </a:t>
            </a:r>
            <a:r>
              <a:rPr lang="zh-CN" altLang="en-US" sz="2000"/>
              <a:t>我们将</a:t>
            </a:r>
            <a:r>
              <a:rPr lang="en-US" altLang="zh-CN" sz="2000"/>
              <a:t> (1,2,3) → (3,1,2) </a:t>
            </a:r>
            <a:r>
              <a:rPr lang="zh-CN" altLang="en-US" sz="2000"/>
              <a:t>写成交换子与交换子与交换子与交换子</a:t>
            </a:r>
            <a:r>
              <a:rPr lang="en-US" altLang="zh-CN" sz="2000"/>
              <a:t>......</a:t>
            </a:r>
            <a:r>
              <a:rPr lang="zh-CN" altLang="en-US" sz="2000"/>
              <a:t>的复合</a:t>
            </a:r>
            <a:r>
              <a:rPr lang="en-US" altLang="zh-CN" sz="2000"/>
              <a:t>.</a:t>
            </a:r>
            <a:endParaRPr lang="en-US" altLang="zh-CN" sz="2000"/>
          </a:p>
        </p:txBody>
      </p:sp>
      <p:sp>
        <p:nvSpPr>
          <p:cNvPr id="7" name="上下箭头 6"/>
          <p:cNvSpPr/>
          <p:nvPr/>
        </p:nvSpPr>
        <p:spPr>
          <a:xfrm>
            <a:off x="5949950" y="5353050"/>
            <a:ext cx="261620" cy="629920"/>
          </a:xfrm>
          <a:prstGeom prst="up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7" grpId="0" bldLvl="0" animBg="1"/>
      <p:bldP spid="7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559257" y="2968552"/>
            <a:ext cx="707348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一些补充</a:t>
            </a:r>
            <a:endParaRPr kumimoji="1" lang="zh-CN" altLang="en-US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515610" y="1749493"/>
            <a:ext cx="11607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05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三次求根公式的存在性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4" name="图片 3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5" y="713105"/>
            <a:ext cx="10572750" cy="5848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求根公式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1750" y="838835"/>
            <a:ext cx="3208655" cy="1460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6610" y="784860"/>
            <a:ext cx="4429125" cy="1514475"/>
          </a:xfrm>
          <a:prstGeom prst="rect">
            <a:avLst/>
          </a:prstGeom>
        </p:spPr>
      </p:pic>
      <p:sp>
        <p:nvSpPr>
          <p:cNvPr id="6" name="右箭头 5"/>
          <p:cNvSpPr/>
          <p:nvPr/>
        </p:nvSpPr>
        <p:spPr>
          <a:xfrm>
            <a:off x="5233035" y="1343660"/>
            <a:ext cx="1056005" cy="33909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775" y="2707005"/>
            <a:ext cx="4991100" cy="16383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75" y="5055870"/>
            <a:ext cx="11372850" cy="1514475"/>
          </a:xfrm>
          <a:prstGeom prst="rect">
            <a:avLst/>
          </a:prstGeom>
        </p:spPr>
      </p:pic>
      <p:sp>
        <p:nvSpPr>
          <p:cNvPr id="12" name="下箭头 11"/>
          <p:cNvSpPr/>
          <p:nvPr/>
        </p:nvSpPr>
        <p:spPr>
          <a:xfrm>
            <a:off x="5640705" y="4502150"/>
            <a:ext cx="523240" cy="397510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0" animBg="1"/>
      <p:bldP spid="12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交换子一定是循环置换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3" name="20241215_164425Edit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52145" y="830580"/>
            <a:ext cx="11031220" cy="57397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1375" y="2914650"/>
            <a:ext cx="561975" cy="514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344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652145" y="181610"/>
            <a:ext cx="4198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单群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3995" y="972185"/>
            <a:ext cx="6172200" cy="46983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50" y="1259205"/>
            <a:ext cx="5179060" cy="433895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272915" y="6059805"/>
            <a:ext cx="33134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五次多项式不存在求根公式！</a:t>
            </a:r>
            <a:endParaRPr lang="zh-CN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四次求根公式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0365" y="808355"/>
            <a:ext cx="10620375" cy="51054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191885" y="5332730"/>
            <a:ext cx="55829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altLang="zh-CN" sz="2000"/>
              <a:t>1. </a:t>
            </a:r>
            <a:r>
              <a:rPr lang="zh-CN" altLang="en-US" sz="2000"/>
              <a:t>仅仅根号套根号无法给出四次求根公式</a:t>
            </a:r>
            <a:r>
              <a:rPr lang="en-US" altLang="zh-CN" sz="2000"/>
              <a:t>;</a:t>
            </a:r>
            <a:endParaRPr lang="en-US" altLang="zh-CN" sz="2000"/>
          </a:p>
          <a:p>
            <a:pPr>
              <a:lnSpc>
                <a:spcPct val="110000"/>
              </a:lnSpc>
            </a:pPr>
            <a:r>
              <a:rPr lang="en-US" altLang="zh-CN" sz="2000"/>
              <a:t>2. </a:t>
            </a:r>
            <a:r>
              <a:rPr lang="zh-CN" altLang="en-US" sz="2000"/>
              <a:t>根号套根号再套根号可以给出四次求根公式</a:t>
            </a:r>
            <a:r>
              <a:rPr lang="en-US" altLang="zh-CN" sz="2000"/>
              <a:t>.</a:t>
            </a:r>
            <a:endParaRPr lang="en-US" altLang="zh-CN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3655" y="1031875"/>
            <a:ext cx="3924300" cy="18478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570345" y="1610995"/>
            <a:ext cx="31591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同样是置换下的</a:t>
            </a:r>
            <a:r>
              <a:rPr lang="zh-CN" altLang="en-US" sz="2000">
                <a:solidFill>
                  <a:srgbClr val="FF0000"/>
                </a:solidFill>
              </a:rPr>
              <a:t>单值</a:t>
            </a:r>
            <a:r>
              <a:rPr lang="zh-CN" altLang="en-US" sz="2000"/>
              <a:t>函数</a:t>
            </a:r>
            <a:r>
              <a:rPr lang="en-US" altLang="zh-CN" sz="2000"/>
              <a:t>.</a:t>
            </a:r>
            <a:endParaRPr lang="en-US" altLang="zh-CN" sz="20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3150" y="3586480"/>
            <a:ext cx="3757930" cy="46291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52170" y="3586480"/>
            <a:ext cx="27609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可解群</a:t>
            </a:r>
            <a:r>
              <a:rPr lang="en-US" altLang="zh-CN" sz="2000"/>
              <a:t>(solvable group):</a:t>
            </a:r>
            <a:endParaRPr lang="zh-CN" altLang="en-US" sz="2000"/>
          </a:p>
        </p:txBody>
      </p:sp>
      <p:sp>
        <p:nvSpPr>
          <p:cNvPr id="9" name="文本框 8"/>
          <p:cNvSpPr txBox="1"/>
          <p:nvPr/>
        </p:nvSpPr>
        <p:spPr>
          <a:xfrm>
            <a:off x="4157345" y="4392930"/>
            <a:ext cx="34372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每个都是前一个的交换子子群</a:t>
            </a:r>
            <a:r>
              <a:rPr lang="en-US" altLang="zh-CN"/>
              <a:t>.</a:t>
            </a:r>
            <a:endParaRPr lang="en-US" altLang="zh-CN"/>
          </a:p>
        </p:txBody>
      </p:sp>
      <p:sp>
        <p:nvSpPr>
          <p:cNvPr id="10" name="文本框 9"/>
          <p:cNvSpPr txBox="1"/>
          <p:nvPr/>
        </p:nvSpPr>
        <p:spPr>
          <a:xfrm>
            <a:off x="852170" y="5497830"/>
            <a:ext cx="100793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S</a:t>
            </a:r>
            <a:r>
              <a:rPr lang="en-US" altLang="zh-CN" sz="2000" baseline="-25000"/>
              <a:t>2</a:t>
            </a:r>
            <a:r>
              <a:rPr lang="en-US" altLang="zh-CN" sz="2000"/>
              <a:t>, S</a:t>
            </a:r>
            <a:r>
              <a:rPr lang="en-US" altLang="zh-CN" sz="2000" baseline="-25000"/>
              <a:t>3</a:t>
            </a:r>
            <a:r>
              <a:rPr lang="en-US" altLang="zh-CN" sz="2000"/>
              <a:t>, S</a:t>
            </a:r>
            <a:r>
              <a:rPr lang="en-US" altLang="zh-CN" sz="2000" baseline="-25000"/>
              <a:t>4 </a:t>
            </a:r>
            <a:r>
              <a:rPr lang="zh-CN" altLang="en-US" sz="2000"/>
              <a:t>是可解群</a:t>
            </a:r>
            <a:r>
              <a:rPr lang="en-US" altLang="zh-CN" sz="2000"/>
              <a:t>, </a:t>
            </a:r>
            <a:r>
              <a:rPr lang="zh-CN" altLang="en-US" sz="2000"/>
              <a:t>但是</a:t>
            </a:r>
            <a:r>
              <a:rPr lang="en-US" altLang="zh-CN" sz="2000"/>
              <a:t> S</a:t>
            </a:r>
            <a:r>
              <a:rPr lang="en-US" altLang="zh-CN" sz="2000" baseline="-25000"/>
              <a:t>n </a:t>
            </a:r>
            <a:r>
              <a:rPr lang="en-US" altLang="zh-CN" sz="2000"/>
              <a:t>(n&gt;4) </a:t>
            </a:r>
            <a:r>
              <a:rPr lang="zh-CN" altLang="en-US" sz="2000"/>
              <a:t>不是可解群</a:t>
            </a:r>
            <a:r>
              <a:rPr lang="en-US" altLang="zh-CN" sz="2000"/>
              <a:t>.</a:t>
            </a:r>
            <a:endParaRPr lang="en-US" altLang="zh-CN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1077338" y="1956901"/>
            <a:ext cx="7073486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6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谢谢</a:t>
            </a:r>
            <a:r>
              <a:rPr kumimoji="1" lang="en-US" altLang="zh-CN" sz="6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!</a:t>
            </a:r>
            <a:endParaRPr kumimoji="1" lang="en-US" altLang="zh-CN" sz="66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1116660" y="3500802"/>
            <a:ext cx="6017771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THANK YOU FOR YOUR ATTENTION</a:t>
            </a:r>
            <a:endParaRPr kumimoji="1"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1218260" y="3241203"/>
            <a:ext cx="580005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直角三角形 5"/>
          <p:cNvSpPr/>
          <p:nvPr/>
        </p:nvSpPr>
        <p:spPr>
          <a:xfrm rot="16200000">
            <a:off x="8953224" y="4266783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三角形 6"/>
          <p:cNvSpPr/>
          <p:nvPr/>
        </p:nvSpPr>
        <p:spPr>
          <a:xfrm flipV="1">
            <a:off x="8717216" y="4266783"/>
            <a:ext cx="2628900" cy="1325605"/>
          </a:xfrm>
          <a:prstGeom prst="triangle">
            <a:avLst/>
          </a:prstGeom>
          <a:solidFill>
            <a:srgbClr val="9FC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直角三角形 22"/>
          <p:cNvSpPr/>
          <p:nvPr/>
        </p:nvSpPr>
        <p:spPr>
          <a:xfrm rot="5400000" flipH="1">
            <a:off x="8717216" y="2579094"/>
            <a:ext cx="1544108" cy="1544108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直角三角形 23"/>
          <p:cNvSpPr/>
          <p:nvPr/>
        </p:nvSpPr>
        <p:spPr>
          <a:xfrm rot="5400000" flipV="1">
            <a:off x="6287460" y="-78722"/>
            <a:ext cx="4108226" cy="4108226"/>
          </a:xfrm>
          <a:prstGeom prst="rtTriangle">
            <a:avLst/>
          </a:prstGeom>
          <a:solidFill>
            <a:srgbClr val="9FC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15310" y="674370"/>
            <a:ext cx="5962650" cy="1476375"/>
          </a:xfrm>
          <a:prstGeom prst="rect">
            <a:avLst/>
          </a:prstGeom>
        </p:spPr>
      </p:pic>
      <p:sp>
        <p:nvSpPr>
          <p:cNvPr id="4" name="下箭头 3"/>
          <p:cNvSpPr/>
          <p:nvPr/>
        </p:nvSpPr>
        <p:spPr>
          <a:xfrm>
            <a:off x="5770880" y="2586355"/>
            <a:ext cx="571500" cy="842645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20241214_201535Edit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64465" y="3942715"/>
            <a:ext cx="11864340" cy="1665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159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3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444958" y="2968552"/>
            <a:ext cx="7481558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复数基本理论</a:t>
            </a:r>
            <a:endParaRPr kumimoji="1" lang="zh-CN" altLang="en-US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477081" y="1749493"/>
            <a:ext cx="1237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02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05295" y="1619250"/>
            <a:ext cx="5082540" cy="419036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65" y="1466215"/>
            <a:ext cx="5191125" cy="43434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复平面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280" y="1372235"/>
            <a:ext cx="5070475" cy="4531360"/>
          </a:xfrm>
          <a:prstGeom prst="rect">
            <a:avLst/>
          </a:prstGeom>
        </p:spPr>
      </p:pic>
      <p:sp>
        <p:nvSpPr>
          <p:cNvPr id="7" name="右箭头 6"/>
          <p:cNvSpPr/>
          <p:nvPr/>
        </p:nvSpPr>
        <p:spPr>
          <a:xfrm>
            <a:off x="5891530" y="3607435"/>
            <a:ext cx="581660" cy="32956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en-US" altLang="zh-CN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Euler</a:t>
            </a:r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公式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2145" y="1710690"/>
            <a:ext cx="8157210" cy="2865120"/>
          </a:xfrm>
          <a:prstGeom prst="rect">
            <a:avLst/>
          </a:prstGeom>
        </p:spPr>
      </p:pic>
      <p:pic>
        <p:nvPicPr>
          <p:cNvPr id="10" name="图片 9" descr="Leonhard_Eul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7296" y="3828157"/>
            <a:ext cx="1829386" cy="23669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1970" y="191296"/>
            <a:ext cx="49575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kumimoji="1" lang="zh-CN" altLang="en-US" sz="28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极坐标下的乘法</a:t>
            </a:r>
            <a:endParaRPr kumimoji="1"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9950" y="1202690"/>
            <a:ext cx="5314950" cy="4257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0" y="1271905"/>
            <a:ext cx="3257550" cy="10763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270" y="2515235"/>
            <a:ext cx="5105400" cy="28289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7020" y="1202690"/>
            <a:ext cx="5353050" cy="43529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6385" y="659765"/>
            <a:ext cx="5357495" cy="534352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233035" y="6292850"/>
            <a:ext cx="21209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/>
              <a:t>de Moivure </a:t>
            </a:r>
            <a:r>
              <a:rPr lang="zh-CN" altLang="en-US" sz="2000"/>
              <a:t>定理</a:t>
            </a:r>
            <a:endParaRPr lang="zh-CN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文本框 67"/>
          <p:cNvSpPr txBox="1"/>
          <p:nvPr/>
        </p:nvSpPr>
        <p:spPr>
          <a:xfrm>
            <a:off x="2559257" y="2968552"/>
            <a:ext cx="707348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Alibaba PuHuiTi Light" pitchFamily="18" charset="-122"/>
                <a:ea typeface="Alibaba PuHuiTi Light" pitchFamily="18" charset="-122"/>
                <a:cs typeface="Alibaba PuHuiTi Light" pitchFamily="18" charset="-122"/>
              </a:rPr>
              <a:t>代数基本定理</a:t>
            </a:r>
            <a:endParaRPr kumimoji="1" lang="zh-CN" altLang="en-US" sz="6000" spc="600" dirty="0">
              <a:solidFill>
                <a:schemeClr val="tx1">
                  <a:lumMod val="85000"/>
                  <a:lumOff val="15000"/>
                </a:schemeClr>
              </a:solidFill>
              <a:latin typeface="Alibaba PuHuiTi Light" pitchFamily="18" charset="-122"/>
              <a:ea typeface="Alibaba PuHuiTi Light" pitchFamily="18" charset="-122"/>
              <a:cs typeface="Alibaba PuHuiTi Light" pitchFamily="18" charset="-122"/>
            </a:endParaRPr>
          </a:p>
        </p:txBody>
      </p:sp>
      <p:sp>
        <p:nvSpPr>
          <p:cNvPr id="71" name="圆角矩形 70"/>
          <p:cNvSpPr/>
          <p:nvPr/>
        </p:nvSpPr>
        <p:spPr>
          <a:xfrm>
            <a:off x="5201991" y="1688533"/>
            <a:ext cx="1788019" cy="39912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5477081" y="1749493"/>
            <a:ext cx="1237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PART</a:t>
            </a:r>
            <a:r>
              <a:rPr kumimoji="1" lang="zh-CN" altLang="en-US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 </a:t>
            </a:r>
            <a:r>
              <a:rPr kumimoji="1" lang="en-US" altLang="zh-CN" sz="1600" spc="300" dirty="0">
                <a:solidFill>
                  <a:schemeClr val="bg1"/>
                </a:solidFill>
                <a:latin typeface="Alibaba PuHuiTi" pitchFamily="18" charset="-122"/>
                <a:ea typeface="Alibaba PuHuiTi" pitchFamily="18" charset="-122"/>
                <a:cs typeface="Alibaba PuHuiTi" pitchFamily="18" charset="-122"/>
              </a:rPr>
              <a:t>03</a:t>
            </a:r>
            <a:endParaRPr kumimoji="1" lang="zh-CN" altLang="en-US" sz="1600" spc="300" dirty="0">
              <a:solidFill>
                <a:schemeClr val="bg1"/>
              </a:solidFill>
              <a:latin typeface="Alibaba PuHuiTi" pitchFamily="18" charset="-122"/>
              <a:ea typeface="Alibaba PuHuiTi" pitchFamily="18" charset="-122"/>
              <a:cs typeface="Alibaba PuHuiTi" pitchFamily="18" charset="-122"/>
            </a:endParaRPr>
          </a:p>
        </p:txBody>
      </p:sp>
      <p:cxnSp>
        <p:nvCxnSpPr>
          <p:cNvPr id="73" name="直线连接符 72"/>
          <p:cNvCxnSpPr/>
          <p:nvPr/>
        </p:nvCxnSpPr>
        <p:spPr>
          <a:xfrm>
            <a:off x="3459302" y="2627514"/>
            <a:ext cx="5388429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/>
        </p:nvSpPr>
        <p:spPr>
          <a:xfrm rot="16200000">
            <a:off x="9601200" y="4267200"/>
            <a:ext cx="2590800" cy="2590800"/>
          </a:xfrm>
          <a:prstGeom prst="rtTriangle">
            <a:avLst/>
          </a:prstGeom>
          <a:solidFill>
            <a:srgbClr val="77B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直角三角形 14"/>
          <p:cNvSpPr/>
          <p:nvPr/>
        </p:nvSpPr>
        <p:spPr>
          <a:xfrm rot="16200000" flipH="1" flipV="1">
            <a:off x="0" y="0"/>
            <a:ext cx="2590800" cy="25908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直角三角形 17"/>
          <p:cNvSpPr/>
          <p:nvPr/>
        </p:nvSpPr>
        <p:spPr>
          <a:xfrm rot="10526042">
            <a:off x="10329703" y="841395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直角三角形 18"/>
          <p:cNvSpPr/>
          <p:nvPr/>
        </p:nvSpPr>
        <p:spPr>
          <a:xfrm rot="16200000">
            <a:off x="2013228" y="5079464"/>
            <a:ext cx="546029" cy="546029"/>
          </a:xfrm>
          <a:prstGeom prst="rtTriangle">
            <a:avLst/>
          </a:prstGeom>
          <a:solidFill>
            <a:srgbClr val="77B3E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直角三角形 19"/>
          <p:cNvSpPr/>
          <p:nvPr/>
        </p:nvSpPr>
        <p:spPr>
          <a:xfrm rot="7053690">
            <a:off x="867518" y="4080436"/>
            <a:ext cx="259471" cy="25947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0.xml><?xml version="1.0" encoding="utf-8"?>
<p:tagLst xmlns:p="http://schemas.openxmlformats.org/presentationml/2006/main">
  <p:tag name="KSO_WM_DIAGRAM_VIRTUALLY_FRAME" val="{&quot;height&quot;:282.1,&quot;left&quot;:105.3,&quot;top&quot;:150.5,&quot;width&quot;:753.2}"/>
</p:tagLst>
</file>

<file path=ppt/tags/tag11.xml><?xml version="1.0" encoding="utf-8"?>
<p:tagLst xmlns:p="http://schemas.openxmlformats.org/presentationml/2006/main">
  <p:tag name="KSO_WM_DIAGRAM_VIRTUALLY_FRAME" val="{&quot;height&quot;:282.1,&quot;left&quot;:105.3,&quot;top&quot;:150.5,&quot;width&quot;:753.2}"/>
</p:tagLst>
</file>

<file path=ppt/tags/tag1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5.xml><?xml version="1.0" encoding="utf-8"?>
<p:tagLst xmlns:p="http://schemas.openxmlformats.org/presentationml/2006/main">
  <p:tag name="RESOURCE_RECORD_KEY" val="{&quot;70&quot;:[3312415,3314161,3314336]}"/>
  <p:tag name="COMMONDATA" val="eyJjb3VudCI6OSwiaGRpZCI6ImY5ZTQyMzM0NmMyZDM4MWU3MjdhYjkyYTU1MTI3ZWU2IiwidXNlckNvdW50Ijo1fQ=="/>
  <p:tag name="commondata" val="eyJjb3VudCI6MTAsImhkaWQiOiI1NzY1Zjc2ZmE3ZGJkY2Y2ZGI3MDY5YTUxNjNjOGZhZCIsInVzZXJDb3VudCI6MX0=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6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8.xml><?xml version="1.0" encoding="utf-8"?>
<p:tagLst xmlns:p="http://schemas.openxmlformats.org/presentationml/2006/main">
  <p:tag name="KSO_WM_DIAGRAM_VIRTUALLY_FRAME" val="{&quot;height&quot;:282.1,&quot;left&quot;:105.3,&quot;top&quot;:150.5,&quot;width&quot;:753.2}"/>
</p:tagLst>
</file>

<file path=ppt/tags/tag9.xml><?xml version="1.0" encoding="utf-8"?>
<p:tagLst xmlns:p="http://schemas.openxmlformats.org/presentationml/2006/main">
  <p:tag name="KSO_WM_DIAGRAM_VIRTUALLY_FRAME" val="{&quot;height&quot;:282.1,&quot;left&quot;:105.3,&quot;top&quot;:150.5,&quot;width&quot;:753.2}"/>
</p:tagLst>
</file>

<file path=ppt/theme/theme1.xml><?xml version="1.0" encoding="utf-8"?>
<a:theme xmlns:a="http://schemas.openxmlformats.org/drawingml/2006/main" name="Office 主题​​">
  <a:themeElements>
    <a:clrScheme name="自定义 816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7B2E9"/>
      </a:accent1>
      <a:accent2>
        <a:srgbClr val="A0CEEE"/>
      </a:accent2>
      <a:accent3>
        <a:srgbClr val="77B2E8"/>
      </a:accent3>
      <a:accent4>
        <a:srgbClr val="A0CDEC"/>
      </a:accent4>
      <a:accent5>
        <a:srgbClr val="5F93C1"/>
      </a:accent5>
      <a:accent6>
        <a:srgbClr val="9FCDED"/>
      </a:accent6>
      <a:hlink>
        <a:srgbClr val="77B1E8"/>
      </a:hlink>
      <a:folHlink>
        <a:srgbClr val="77B2E9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766</Words>
  <Application>WPS 演示</Application>
  <PresentationFormat>宽屏</PresentationFormat>
  <Paragraphs>108</Paragraphs>
  <Slides>34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47" baseType="lpstr">
      <vt:lpstr>Arial</vt:lpstr>
      <vt:lpstr>宋体</vt:lpstr>
      <vt:lpstr>Wingdings</vt:lpstr>
      <vt:lpstr>Alibaba PuHuiTi Light</vt:lpstr>
      <vt:lpstr>楷体</vt:lpstr>
      <vt:lpstr>Alibaba PuHuiTi</vt:lpstr>
      <vt:lpstr>等线</vt:lpstr>
      <vt:lpstr>微软雅黑</vt:lpstr>
      <vt:lpstr>Arial Unicode MS</vt:lpstr>
      <vt:lpstr>等线 Light</vt:lpstr>
      <vt:lpstr>Calibri</vt:lpstr>
      <vt:lpstr>Cambria Math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MZ6789</dc:creator>
  <cp:lastModifiedBy>腐草为萤</cp:lastModifiedBy>
  <cp:revision>217</cp:revision>
  <dcterms:created xsi:type="dcterms:W3CDTF">2020-10-15T02:17:00Z</dcterms:created>
  <dcterms:modified xsi:type="dcterms:W3CDTF">2025-03-13T07:21:16Z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KSOTemplateUUID">
    <vt:lpwstr>v1.0_mb_NRpHEqfgA17FyKtjJk82GA==</vt:lpwstr>
  </property>
  <property fmtid="{D5CDD505-2E9C-101B-9397-08002B2CF9AE}" pid="4" name="ICV">
    <vt:lpwstr>C498B29350FC42E3BA8F16A673184778_13</vt:lpwstr>
  </property>
</Properties>
</file>