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8" r:id="rId4"/>
    <p:sldId id="264" r:id="rId5"/>
    <p:sldId id="320" r:id="rId6"/>
    <p:sldId id="325" r:id="rId7"/>
    <p:sldId id="357" r:id="rId8"/>
    <p:sldId id="358" r:id="rId9"/>
    <p:sldId id="359" r:id="rId10"/>
    <p:sldId id="274" r:id="rId11"/>
    <p:sldId id="321" r:id="rId12"/>
    <p:sldId id="323" r:id="rId13"/>
    <p:sldId id="275" r:id="rId14"/>
    <p:sldId id="319" r:id="rId15"/>
    <p:sldId id="291" r:id="rId16"/>
    <p:sldId id="293" r:id="rId17"/>
    <p:sldId id="324" r:id="rId18"/>
    <p:sldId id="360" r:id="rId19"/>
    <p:sldId id="361" r:id="rId20"/>
    <p:sldId id="362" r:id="rId21"/>
    <p:sldId id="363" r:id="rId22"/>
    <p:sldId id="346" r:id="rId23"/>
    <p:sldId id="342" r:id="rId24"/>
    <p:sldId id="343" r:id="rId25"/>
    <p:sldId id="344" r:id="rId26"/>
    <p:sldId id="345" r:id="rId27"/>
    <p:sldId id="347" r:id="rId28"/>
    <p:sldId id="364" r:id="rId29"/>
    <p:sldId id="365" r:id="rId30"/>
    <p:sldId id="366" r:id="rId31"/>
    <p:sldId id="367" r:id="rId32"/>
    <p:sldId id="277" r:id="rId33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9" userDrawn="1">
          <p15:clr>
            <a:srgbClr val="A4A3A4"/>
          </p15:clr>
        </p15:guide>
        <p15:guide id="2" pos="3887" userDrawn="1">
          <p15:clr>
            <a:srgbClr val="A4A3A4"/>
          </p15:clr>
        </p15:guide>
        <p15:guide id="3" pos="3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3EA"/>
    <a:srgbClr val="9FCFED"/>
    <a:srgbClr val="A2B3B7"/>
    <a:srgbClr val="B4C8CD"/>
    <a:srgbClr val="C0CBD8"/>
    <a:srgbClr val="B3C9CD"/>
    <a:srgbClr val="EED79D"/>
    <a:srgbClr val="8A989B"/>
    <a:srgbClr val="A2B4B7"/>
    <a:srgbClr val="709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/>
    <p:restoredTop sz="94687"/>
  </p:normalViewPr>
  <p:slideViewPr>
    <p:cSldViewPr snapToGrid="0" snapToObjects="1" showGuides="1">
      <p:cViewPr varScale="1">
        <p:scale>
          <a:sx n="154" d="100"/>
          <a:sy n="154" d="100"/>
        </p:scale>
        <p:origin x="546" y="132"/>
      </p:cViewPr>
      <p:guideLst>
        <p:guide orient="horz" pos="2269"/>
        <p:guide pos="3887"/>
        <p:guide pos="39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4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 userDrawn="1"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9" name="直角三角形 8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tags" Target="../tags/tag6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7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tags" Target="../tags/tag8.xml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tags" Target="../tags/tag9.xml"/><Relationship Id="rId2" Type="http://schemas.microsoft.com/office/2007/relationships/media" Target="../media/media9.mp4"/><Relationship Id="rId1" Type="http://schemas.openxmlformats.org/officeDocument/2006/relationships/video" Target="../media/media9.mp4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tags" Target="../tags/tag10.xml"/><Relationship Id="rId2" Type="http://schemas.microsoft.com/office/2007/relationships/media" Target="../media/media10.mp4"/><Relationship Id="rId1" Type="http://schemas.openxmlformats.org/officeDocument/2006/relationships/video" Target="../media/media10.mp4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tags" Target="../tags/tag11.xml"/><Relationship Id="rId2" Type="http://schemas.microsoft.com/office/2007/relationships/media" Target="../media/media11.mp4"/><Relationship Id="rId1" Type="http://schemas.openxmlformats.org/officeDocument/2006/relationships/video" Target="../media/media11.mp4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tags" Target="../tags/tag12.xml"/><Relationship Id="rId2" Type="http://schemas.microsoft.com/office/2007/relationships/media" Target="../media/media12.mp4"/><Relationship Id="rId1" Type="http://schemas.openxmlformats.org/officeDocument/2006/relationships/video" Target="../media/media1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tags" Target="../tags/tag13.xml"/><Relationship Id="rId2" Type="http://schemas.microsoft.com/office/2007/relationships/media" Target="../media/media13.mp4"/><Relationship Id="rId1" Type="http://schemas.openxmlformats.org/officeDocument/2006/relationships/video" Target="../media/media13.mp4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4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tags" Target="../tags/tag5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691640" y="1195705"/>
            <a:ext cx="490537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  <a:sym typeface="+mn-ea"/>
              </a:rPr>
              <a:t>数学思维与数学应用</a:t>
            </a:r>
            <a:endParaRPr kumimoji="1"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3775" y="3500802"/>
            <a:ext cx="60177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群论</a:t>
            </a: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简介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643733" y="4182393"/>
            <a:ext cx="5870517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授课人：吴劲草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办公室：红瓦楼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906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邮箱：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wujincao@shufe.edu.cn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五次求根公式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不存在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9" name="20241030_183328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3070" y="916940"/>
            <a:ext cx="9077325" cy="440499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9922510" y="443230"/>
            <a:ext cx="1938020" cy="3443605"/>
            <a:chOff x="15626" y="698"/>
            <a:chExt cx="3052" cy="5423"/>
          </a:xfrm>
        </p:grpSpPr>
        <p:pic>
          <p:nvPicPr>
            <p:cNvPr id="10" name="图片 9" descr="220px-Evariste_galoi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26" y="698"/>
              <a:ext cx="3052" cy="394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6115" y="5009"/>
              <a:ext cx="207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>
                  <a:latin typeface="Times New Roman" panose="02020603050405020304" charset="0"/>
                  <a:cs typeface="Times New Roman" panose="02020603050405020304" charset="0"/>
                </a:rPr>
                <a:t>E. Galois</a:t>
              </a:r>
              <a:endParaRPr lang="en-US" altLang="zh-CN" sz="20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2000">
                  <a:latin typeface="Times New Roman" panose="02020603050405020304" charset="0"/>
                  <a:cs typeface="Times New Roman" panose="02020603050405020304" charset="0"/>
                </a:rPr>
                <a:t>1811-1832</a:t>
              </a:r>
              <a:endParaRPr lang="en-US" altLang="zh-CN" sz="20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42290" y="5778500"/>
            <a:ext cx="11027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H. Weyl: “This letter, if judged by the novelty and profundity of ideas it contains, is perhaps the most substantial piece of writing in the whole literature of mankind.”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654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Noether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定理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2" name="图片 11" descr="Noeth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20" y="1202690"/>
            <a:ext cx="1891665" cy="28809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31520" y="4267200"/>
            <a:ext cx="1434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E. Noether</a:t>
            </a:r>
            <a:endParaRPr lang="en-US" altLang="zh-CN" sz="2000"/>
          </a:p>
          <a:p>
            <a:r>
              <a:rPr lang="en-US" altLang="zh-CN" sz="2000"/>
              <a:t>1882-1935</a:t>
            </a:r>
            <a:endParaRPr lang="en-US" altLang="zh-CN" sz="2000"/>
          </a:p>
        </p:txBody>
      </p:sp>
      <p:sp>
        <p:nvSpPr>
          <p:cNvPr id="14" name="文本框 13"/>
          <p:cNvSpPr txBox="1"/>
          <p:nvPr/>
        </p:nvSpPr>
        <p:spPr>
          <a:xfrm>
            <a:off x="2704465" y="5720715"/>
            <a:ext cx="535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D. Hilbert: “The university is not a bathhouse.”</a:t>
            </a:r>
            <a:endParaRPr lang="en-US" altLang="zh-CN" sz="2000"/>
          </a:p>
        </p:txBody>
      </p:sp>
      <p:pic>
        <p:nvPicPr>
          <p:cNvPr id="15" name="图片 14" descr="17302851973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90" y="1456055"/>
            <a:ext cx="8362950" cy="3190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群结构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03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群里的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“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乘法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”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1" name="20241030_18521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6685" y="1097915"/>
            <a:ext cx="9358630" cy="5063490"/>
          </a:xfrm>
          <a:prstGeom prst="rect">
            <a:avLst/>
          </a:prstGeom>
        </p:spPr>
      </p:pic>
      <p:pic>
        <p:nvPicPr>
          <p:cNvPr id="10" name="图片 9" descr="17302855999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380" y="1097915"/>
            <a:ext cx="5507990" cy="4991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05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成员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+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乘法结构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=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0" name="20241030_185652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71600" y="1140460"/>
            <a:ext cx="9698990" cy="5062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7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定义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35025" y="962660"/>
            <a:ext cx="9925050" cy="2091690"/>
            <a:chOff x="1438" y="4492"/>
            <a:chExt cx="15630" cy="3294"/>
          </a:xfrm>
        </p:grpSpPr>
        <p:sp>
          <p:nvSpPr>
            <p:cNvPr id="16" name="矩形 15"/>
            <p:cNvSpPr/>
            <p:nvPr/>
          </p:nvSpPr>
          <p:spPr>
            <a:xfrm>
              <a:off x="1438" y="4492"/>
              <a:ext cx="15630" cy="32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假设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G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是一个非空集合，在其上定义了一个二元映射，记为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，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使得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marL="342900" indent="-342900">
                <a:lnSpc>
                  <a:spcPct val="130000"/>
                </a:lnSpc>
                <a:buFont typeface="Wingdings" panose="05000000000000000000" charset="0"/>
                <a:buChar char="u"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结合律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任意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a,b,c    G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，都有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marL="342900" indent="-342900">
                <a:lnSpc>
                  <a:spcPct val="130000"/>
                </a:lnSpc>
                <a:buFont typeface="Wingdings" panose="05000000000000000000" charset="0"/>
                <a:buChar char="u"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幺元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存在一个元素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       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使得对任意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     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都有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marL="342900" indent="-342900">
                <a:lnSpc>
                  <a:spcPct val="130000"/>
                </a:lnSpc>
                <a:buFont typeface="Wingdings" panose="05000000000000000000" charset="0"/>
                <a:buChar char="u"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逆元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任意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      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都可以找到另一个元素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       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使得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17" name="对象 16"/>
            <p:cNvGraphicFramePr>
              <a:graphicFrameLocks noChangeAspect="1"/>
            </p:cNvGraphicFramePr>
            <p:nvPr/>
          </p:nvGraphicFramePr>
          <p:xfrm>
            <a:off x="2955" y="7631"/>
            <a:ext cx="13" cy="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06" name="Formula" r:id="rId1" imgW="29210" imgH="107950" progId="Equation.Ribbit">
                    <p:embed/>
                  </p:oleObj>
                </mc:Choice>
                <mc:Fallback>
                  <p:oleObj name="Formula" r:id="rId1" imgW="29210" imgH="107950" progId="Equation.Ribbit">
                    <p:embed/>
                    <p:pic>
                      <p:nvPicPr>
                        <p:cNvPr id="0" name="对象 3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955" y="7631"/>
                          <a:ext cx="13" cy="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文本框 6"/>
          <p:cNvSpPr txBox="1"/>
          <p:nvPr/>
        </p:nvSpPr>
        <p:spPr>
          <a:xfrm>
            <a:off x="7462520" y="10668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88335" y="1847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∈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80230" y="1857375"/>
            <a:ext cx="2354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(a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b)·c=a·(b·c)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05175" y="2228850"/>
            <a:ext cx="7664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e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G,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56860" y="2228850"/>
            <a:ext cx="7080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11290" y="222885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e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a=a, a·e=a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01875" y="2625725"/>
            <a:ext cx="7632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G,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551170" y="2626995"/>
            <a:ext cx="7829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G,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33870" y="2618105"/>
            <a:ext cx="1440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b=b·a=e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3" name="图片 32" descr="Binary_operations_as_black_box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35" y="3767455"/>
            <a:ext cx="2095500" cy="20955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95" y="3390900"/>
            <a:ext cx="6577330" cy="316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群同构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20241030_192014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82395" y="1129030"/>
            <a:ext cx="8990965" cy="444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1030_192140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35380" y="824865"/>
            <a:ext cx="9921240" cy="5131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030_19225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64565" y="805180"/>
            <a:ext cx="10649585" cy="524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030_192330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8680" y="761365"/>
            <a:ext cx="10628630" cy="5373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什么是群</a:t>
            </a:r>
            <a:r>
              <a:rPr kumimoji="1" lang="en-US" altLang="zh-CN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(Group)</a:t>
            </a:r>
            <a:endParaRPr kumimoji="1" lang="en-US" altLang="zh-CN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01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75" y="710565"/>
            <a:ext cx="5927090" cy="2616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3698875"/>
            <a:ext cx="5963920" cy="27038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54620" y="332676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我们将同构的群看成是同一件事物！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有限群分类定理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群的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分类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220" y="1061720"/>
            <a:ext cx="9687560" cy="5320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有限群分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解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0" y="819150"/>
            <a:ext cx="10896600" cy="521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单群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995" y="972185"/>
            <a:ext cx="6172200" cy="46983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1259205"/>
            <a:ext cx="5179060" cy="43389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72915" y="6059805"/>
            <a:ext cx="33134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五次多项式不存在求根公式！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6700" y="1139190"/>
            <a:ext cx="3667125" cy="1943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5965" y="1926590"/>
            <a:ext cx="2373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找出所有单群</a:t>
            </a:r>
            <a:r>
              <a:rPr lang="en-US" altLang="zh-CN" sz="2400"/>
              <a:t>.</a:t>
            </a:r>
            <a:endParaRPr lang="en-US" altLang="zh-CN" sz="2400"/>
          </a:p>
        </p:txBody>
      </p:sp>
      <p:sp>
        <p:nvSpPr>
          <p:cNvPr id="5" name="右箭头 4"/>
          <p:cNvSpPr/>
          <p:nvPr/>
        </p:nvSpPr>
        <p:spPr>
          <a:xfrm>
            <a:off x="3991610" y="1980565"/>
            <a:ext cx="1424940" cy="330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下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3273425"/>
            <a:ext cx="4425950" cy="32029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5965" y="4702810"/>
            <a:ext cx="4021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2. </a:t>
            </a:r>
            <a:r>
              <a:rPr lang="zh-CN" altLang="en-US" sz="2400"/>
              <a:t>找出所有的单群组合方式</a:t>
            </a:r>
            <a:r>
              <a:rPr lang="en-US" altLang="zh-CN" sz="2400"/>
              <a:t>.</a:t>
            </a:r>
            <a:endParaRPr lang="en-US" altLang="zh-CN" sz="2400"/>
          </a:p>
        </p:txBody>
      </p:sp>
      <p:sp>
        <p:nvSpPr>
          <p:cNvPr id="10" name="右箭头 9"/>
          <p:cNvSpPr/>
          <p:nvPr/>
        </p:nvSpPr>
        <p:spPr>
          <a:xfrm>
            <a:off x="4848860" y="4781550"/>
            <a:ext cx="988060" cy="31496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有限单群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分类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00785" y="1494790"/>
            <a:ext cx="1997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000" b="1"/>
              <a:t>1955-2004</a:t>
            </a:r>
            <a:endParaRPr lang="en-US" altLang="zh-CN" sz="2000" b="1"/>
          </a:p>
        </p:txBody>
      </p:sp>
      <p:sp>
        <p:nvSpPr>
          <p:cNvPr id="7" name="文本框 6"/>
          <p:cNvSpPr txBox="1"/>
          <p:nvPr/>
        </p:nvSpPr>
        <p:spPr>
          <a:xfrm>
            <a:off x="3614420" y="1494790"/>
            <a:ext cx="1997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000" b="1"/>
              <a:t>10,000+</a:t>
            </a:r>
            <a:r>
              <a:rPr lang="zh-CN" altLang="en-US" sz="2000" b="1"/>
              <a:t>页</a:t>
            </a:r>
            <a:endParaRPr lang="zh-CN" altLang="en-US" sz="2000" b="1"/>
          </a:p>
        </p:txBody>
      </p:sp>
      <p:sp>
        <p:nvSpPr>
          <p:cNvPr id="9" name="文本框 8"/>
          <p:cNvSpPr txBox="1"/>
          <p:nvPr/>
        </p:nvSpPr>
        <p:spPr>
          <a:xfrm>
            <a:off x="5951220" y="1494790"/>
            <a:ext cx="1997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000" b="1"/>
              <a:t>100+</a:t>
            </a:r>
            <a:r>
              <a:rPr lang="zh-CN" altLang="en-US" sz="2000" b="1"/>
              <a:t>数学</a:t>
            </a:r>
            <a:r>
              <a:rPr lang="zh-CN" altLang="en-US" sz="2000" b="1"/>
              <a:t>家</a:t>
            </a:r>
            <a:endParaRPr lang="zh-CN" altLang="en-US" sz="2000" b="1"/>
          </a:p>
        </p:txBody>
      </p:sp>
      <p:sp>
        <p:nvSpPr>
          <p:cNvPr id="10" name="文本框 9"/>
          <p:cNvSpPr txBox="1"/>
          <p:nvPr/>
        </p:nvSpPr>
        <p:spPr>
          <a:xfrm>
            <a:off x="8849995" y="1494790"/>
            <a:ext cx="1997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 b="1"/>
              <a:t>无数</a:t>
            </a:r>
            <a:r>
              <a:rPr lang="zh-CN" altLang="en-US" sz="2000" b="1"/>
              <a:t>计算</a:t>
            </a:r>
            <a:endParaRPr lang="zh-CN" altLang="en-US" sz="2000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965" y="3140075"/>
            <a:ext cx="5314950" cy="2331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505" y="2407920"/>
            <a:ext cx="2488565" cy="4008120"/>
          </a:xfrm>
          <a:prstGeom prst="rect">
            <a:avLst/>
          </a:prstGeom>
        </p:spPr>
      </p:pic>
      <p:sp>
        <p:nvSpPr>
          <p:cNvPr id="14" name="加号 13"/>
          <p:cNvSpPr/>
          <p:nvPr/>
        </p:nvSpPr>
        <p:spPr>
          <a:xfrm>
            <a:off x="7084060" y="4043680"/>
            <a:ext cx="571500" cy="591185"/>
          </a:xfrm>
          <a:prstGeom prst="mathPl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无限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525" y="2263140"/>
            <a:ext cx="5314950" cy="23317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280" y="438150"/>
            <a:ext cx="3453130" cy="24733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280" y="3198495"/>
            <a:ext cx="3453765" cy="236029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 rot="20100000">
            <a:off x="6202045" y="1961515"/>
            <a:ext cx="1101090" cy="13716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1380000">
            <a:off x="6230620" y="3849370"/>
            <a:ext cx="1056005" cy="1841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3120000">
            <a:off x="5782945" y="5467985"/>
            <a:ext cx="1329690" cy="21336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散在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5110" y="891540"/>
            <a:ext cx="9376410" cy="30562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51535" y="4188460"/>
            <a:ext cx="1942465" cy="2362200"/>
            <a:chOff x="798161" y="2341701"/>
            <a:chExt cx="3336497" cy="3965352"/>
          </a:xfrm>
        </p:grpSpPr>
        <p:pic>
          <p:nvPicPr>
            <p:cNvPr id="17" name="图片 16" descr="John_H_Conway_2005_(cropped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8545" y="2341701"/>
              <a:ext cx="2394585" cy="199771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98161" y="4603657"/>
              <a:ext cx="3336497" cy="1703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solidFill>
                    <a:schemeClr val="accent1"/>
                  </a:solidFill>
                </a:rPr>
                <a:t>John Conway (1937-2020)</a:t>
              </a:r>
              <a:endParaRPr lang="en-US" altLang="zh-CN" sz="2000" dirty="0" smtClean="0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685" y="4404995"/>
            <a:ext cx="5841365" cy="1849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魔群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5950" y="847725"/>
            <a:ext cx="111499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魔群的阶数为</a:t>
            </a:r>
            <a:r>
              <a:rPr lang="en-US" altLang="zh-CN" sz="2400"/>
              <a:t>: </a:t>
            </a:r>
            <a:r>
              <a:rPr lang="en-US" altLang="zh-CN" sz="2400">
                <a:solidFill>
                  <a:srgbClr val="FF0000"/>
                </a:solidFill>
              </a:rPr>
              <a:t>808,017,424,794,512,875,886,459,904,961,710,757,005,754,368,000,000,000</a:t>
            </a:r>
            <a:endParaRPr lang="en-US" altLang="zh-CN" sz="2400">
              <a:solidFill>
                <a:srgbClr val="FF0000"/>
              </a:solidFill>
            </a:endParaRPr>
          </a:p>
        </p:txBody>
      </p:sp>
      <p:pic>
        <p:nvPicPr>
          <p:cNvPr id="4" name="20241030_200019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10945" y="1821815"/>
            <a:ext cx="9648190" cy="4552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6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群论研究什么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?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7" name="20241030_18052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99235" y="1372870"/>
            <a:ext cx="8786495" cy="47142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800" y="1372235"/>
            <a:ext cx="7620000" cy="4714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1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魔群月光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猜想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080" y="4902200"/>
            <a:ext cx="8001000" cy="1314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" y="962025"/>
            <a:ext cx="1952625" cy="24669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6125" y="3615055"/>
            <a:ext cx="1607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J. McKay</a:t>
            </a:r>
            <a:endParaRPr lang="en-US" altLang="zh-CN" sz="2000"/>
          </a:p>
          <a:p>
            <a:r>
              <a:rPr lang="en-US" altLang="zh-CN" sz="2000"/>
              <a:t>1939-2022</a:t>
            </a:r>
            <a:endParaRPr lang="en-US" altLang="zh-CN" sz="20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794385"/>
            <a:ext cx="5699125" cy="311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077338" y="1956901"/>
            <a:ext cx="707348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谢谢</a:t>
            </a:r>
            <a:r>
              <a:rPr kumimoji="1" lang="en-US" altLang="zh-CN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!</a:t>
            </a:r>
            <a:endParaRPr kumimoji="1" lang="en-US" altLang="zh-CN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16660" y="3500802"/>
            <a:ext cx="601777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THANK YOU FOR YOUR ATTENTION</a:t>
            </a:r>
            <a:endParaRPr kumimoji="1"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保持不变的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作用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0" name="20241030_180854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62355" y="1070610"/>
            <a:ext cx="10231755" cy="5219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各式各样的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4" name="图片 13" descr="17302831111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220" y="1018540"/>
            <a:ext cx="10196195" cy="50685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不同动机，不同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的群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20241030_18181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7575" y="1090930"/>
            <a:ext cx="10192385" cy="5034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165" y="1090930"/>
            <a:ext cx="5467350" cy="5023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2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n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阶对称群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S</a:t>
            </a:r>
            <a:r>
              <a:rPr kumimoji="1" lang="en-US" altLang="zh-CN" sz="2800" spc="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n</a:t>
            </a:r>
            <a:endParaRPr kumimoji="1" lang="en-US" altLang="zh-CN" sz="2800" spc="600" baseline="-250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20241030_182259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8030" y="876935"/>
            <a:ext cx="10638790" cy="5471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99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030_182633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56030" y="450850"/>
            <a:ext cx="9679305" cy="50933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50055" y="6050280"/>
            <a:ext cx="3691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对称群</a:t>
            </a:r>
            <a:r>
              <a:rPr lang="en-US" altLang="zh-CN" sz="2000"/>
              <a:t> + </a:t>
            </a:r>
            <a:r>
              <a:rPr lang="zh-CN" altLang="en-US" sz="2000"/>
              <a:t>限制条件</a:t>
            </a:r>
            <a:r>
              <a:rPr lang="en-US" altLang="zh-CN" sz="2000"/>
              <a:t> = </a:t>
            </a:r>
            <a:r>
              <a:rPr lang="zh-CN" altLang="en-US" sz="2000"/>
              <a:t>更多的群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6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丰富的</a:t>
            </a:r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应用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02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88*3482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245*3233*702*70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4.xml><?xml version="1.0" encoding="utf-8"?>
<p:tagLst xmlns:p="http://schemas.openxmlformats.org/presentationml/2006/main">
  <p:tag name="RESOURCE_RECORD_KEY" val="{&quot;70&quot;:[3312415,3314161,3314336]}"/>
  <p:tag name="COMMONDATA" val="eyJjb3VudCI6OCwiaGRpZCI6ImY5ZTQyMzM0NmMyZDM4MWU3MjdhYjkyYTU1MTI3ZWU2IiwidXNlckNvdW50Ijo0fQ=="/>
  <p:tag name="commondata" val="eyJjb3VudCI6OSwiaGRpZCI6ImY5ZTQyMzM0NmMyZDM4MWU3MjdhYjkyYTU1MTI3ZWU2IiwidXNlckNvdW50Ijo1fQ==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826*3879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147*4078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391*3780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Office 主题​​">
  <a:themeElements>
    <a:clrScheme name="自定义 8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B2E9"/>
      </a:accent1>
      <a:accent2>
        <a:srgbClr val="A0CEEE"/>
      </a:accent2>
      <a:accent3>
        <a:srgbClr val="77B2E8"/>
      </a:accent3>
      <a:accent4>
        <a:srgbClr val="A0CDEC"/>
      </a:accent4>
      <a:accent5>
        <a:srgbClr val="5F93C1"/>
      </a:accent5>
      <a:accent6>
        <a:srgbClr val="9FCDED"/>
      </a:accent6>
      <a:hlink>
        <a:srgbClr val="77B1E8"/>
      </a:hlink>
      <a:folHlink>
        <a:srgbClr val="77B2E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WPS 演示</Application>
  <PresentationFormat>宽屏</PresentationFormat>
  <Paragraphs>124</Paragraphs>
  <Slides>31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Arial</vt:lpstr>
      <vt:lpstr>宋体</vt:lpstr>
      <vt:lpstr>Wingdings</vt:lpstr>
      <vt:lpstr>Alibaba PuHuiTi Light</vt:lpstr>
      <vt:lpstr>楷体</vt:lpstr>
      <vt:lpstr>Alibaba PuHuiTi</vt:lpstr>
      <vt:lpstr>Times New Roman</vt:lpstr>
      <vt:lpstr>等线</vt:lpstr>
      <vt:lpstr>微软雅黑</vt:lpstr>
      <vt:lpstr>Arial Unicode MS</vt:lpstr>
      <vt:lpstr>等线 Light</vt:lpstr>
      <vt:lpstr>Calibri</vt:lpstr>
      <vt:lpstr>Wingdings</vt:lpstr>
      <vt:lpstr>Office 主题​​</vt:lpstr>
      <vt:lpstr>Equation.Ribbit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MZ6789</dc:creator>
  <cp:lastModifiedBy>腐草为萤</cp:lastModifiedBy>
  <cp:revision>139</cp:revision>
  <dcterms:created xsi:type="dcterms:W3CDTF">2020-10-15T02:17:00Z</dcterms:created>
  <dcterms:modified xsi:type="dcterms:W3CDTF">2025-03-19T06:47:17Z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KSOTemplateUUID">
    <vt:lpwstr>v1.0_mb_NRpHEqfgA17FyKtjJk82GA==</vt:lpwstr>
  </property>
  <property fmtid="{D5CDD505-2E9C-101B-9397-08002B2CF9AE}" pid="4" name="ICV">
    <vt:lpwstr>799DD12482354FF59F1AB31A23410F95_13</vt:lpwstr>
  </property>
</Properties>
</file>