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0" r:id="rId2"/>
    <p:sldId id="321" r:id="rId3"/>
    <p:sldId id="797" r:id="rId4"/>
    <p:sldId id="256" r:id="rId5"/>
    <p:sldId id="257" r:id="rId6"/>
    <p:sldId id="261" r:id="rId7"/>
    <p:sldId id="262" r:id="rId8"/>
    <p:sldId id="258" r:id="rId9"/>
    <p:sldId id="259" r:id="rId10"/>
    <p:sldId id="260" r:id="rId11"/>
    <p:sldId id="263" r:id="rId12"/>
    <p:sldId id="294" r:id="rId13"/>
    <p:sldId id="295" r:id="rId14"/>
    <p:sldId id="293" r:id="rId15"/>
    <p:sldId id="266" r:id="rId16"/>
    <p:sldId id="267" r:id="rId17"/>
    <p:sldId id="268" r:id="rId18"/>
    <p:sldId id="269" r:id="rId19"/>
    <p:sldId id="270" r:id="rId20"/>
    <p:sldId id="271" r:id="rId21"/>
    <p:sldId id="272" r:id="rId22"/>
    <p:sldId id="273" r:id="rId23"/>
    <p:sldId id="276" r:id="rId24"/>
    <p:sldId id="279" r:id="rId25"/>
    <p:sldId id="319" r:id="rId26"/>
    <p:sldId id="280" r:id="rId27"/>
    <p:sldId id="281" r:id="rId28"/>
    <p:sldId id="282" r:id="rId29"/>
    <p:sldId id="283" r:id="rId30"/>
    <p:sldId id="284" r:id="rId31"/>
    <p:sldId id="285" r:id="rId32"/>
    <p:sldId id="286" r:id="rId33"/>
    <p:sldId id="287" r:id="rId34"/>
    <p:sldId id="296" r:id="rId35"/>
    <p:sldId id="297" r:id="rId36"/>
    <p:sldId id="299" r:id="rId37"/>
    <p:sldId id="300" r:id="rId38"/>
    <p:sldId id="301" r:id="rId39"/>
    <p:sldId id="303" r:id="rId40"/>
    <p:sldId id="304" r:id="rId41"/>
    <p:sldId id="305" r:id="rId42"/>
    <p:sldId id="307" r:id="rId43"/>
    <p:sldId id="308" r:id="rId44"/>
    <p:sldId id="309" r:id="rId45"/>
    <p:sldId id="310" r:id="rId46"/>
    <p:sldId id="311" r:id="rId47"/>
    <p:sldId id="312" r:id="rId48"/>
    <p:sldId id="313" r:id="rId49"/>
    <p:sldId id="316" r:id="rId50"/>
    <p:sldId id="315"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D14DC-EF0D-CE7E-2A02-A22AF48C138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0E2AAE5-23A1-69CA-E080-D6AACC28E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608386D-569D-6BE0-2B69-B4BC27D102AA}"/>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3F042843-4454-CADD-8C67-406EB69736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C0D3ED-ADBB-E4A0-1539-2A86EB27C68F}"/>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266784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FF9DDB-9ED3-2B9B-CA30-2B6A5D93311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9D97D8F-474F-07A8-0D8D-E0E7FE2081A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20BF4AB-9C18-72CB-252D-27A148B2CB4B}"/>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F9D27C21-F7FF-AB44-F76A-F218A1D9B3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071215-7B93-460C-02FC-84EC45751AA0}"/>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318598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ECB82B-A457-CDFF-9CB7-4B86B679BC1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235501A-1CA5-6668-C658-1BB631C459F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2486D7-BCCE-7A66-19B6-1C1C24977BD1}"/>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8BFF1F77-96F4-D4E0-F4C6-C1AD06511A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850A9B-67FC-6F08-BF23-CC9E7F74C4AF}"/>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252382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0184" y="255589"/>
            <a:ext cx="10972800" cy="1157287"/>
          </a:xfrm>
        </p:spPr>
        <p:txBody>
          <a:bodyPr/>
          <a:lstStyle/>
          <a:p>
            <a:r>
              <a:rPr lang="zh-CN" altLang="en-US" noProof="1"/>
              <a:t>单击此处编辑母版标题样式</a:t>
            </a:r>
          </a:p>
        </p:txBody>
      </p:sp>
      <p:sp>
        <p:nvSpPr>
          <p:cNvPr id="3" name="表格占位符 2"/>
          <p:cNvSpPr>
            <a:spLocks noGrp="1"/>
          </p:cNvSpPr>
          <p:nvPr>
            <p:ph type="tbl" idx="1"/>
          </p:nvPr>
        </p:nvSpPr>
        <p:spPr>
          <a:xfrm>
            <a:off x="620184" y="1665288"/>
            <a:ext cx="10972800" cy="4500562"/>
          </a:xfrm>
        </p:spPr>
        <p:txBody>
          <a:bodyPr/>
          <a:lstStyle/>
          <a:p>
            <a:pPr lvl="0"/>
            <a:endParaRPr lang="zh-CN" altLang="en-US" noProof="0">
              <a:sym typeface="Calibri" panose="020F0502020204030204" pitchFamily="34" charset="0"/>
            </a:endParaRPr>
          </a:p>
        </p:txBody>
      </p:sp>
      <p:sp>
        <p:nvSpPr>
          <p:cNvPr id="4" name="日期占位符 3">
            <a:extLst>
              <a:ext uri="{FF2B5EF4-FFF2-40B4-BE49-F238E27FC236}">
                <a16:creationId xmlns:a16="http://schemas.microsoft.com/office/drawing/2014/main" id="{B97637F7-8237-1810-8DD2-A57250D67C2A}"/>
              </a:ext>
            </a:extLst>
          </p:cNvPr>
          <p:cNvSpPr>
            <a:spLocks noGrp="1" noChangeArrowheads="1"/>
          </p:cNvSpPr>
          <p:nvPr>
            <p:ph type="dt" sz="half" idx="10"/>
          </p:nvPr>
        </p:nvSpPr>
        <p:spPr/>
        <p:txBody>
          <a:bodyPr/>
          <a:lstStyle>
            <a:lvl1pPr>
              <a:defRPr/>
            </a:lvl1pPr>
          </a:lstStyle>
          <a:p>
            <a:pPr>
              <a:defRPr/>
            </a:pPr>
            <a:fld id="{3585E60C-7AF0-4AAC-84D6-4769940B62DE}" type="datetime1">
              <a:rPr lang="en-US" altLang="zh-CN"/>
              <a:pPr>
                <a:defRPr/>
              </a:pPr>
              <a:t>6/18/2025</a:t>
            </a:fld>
            <a:endParaRPr lang="zh-CN" altLang="zh-CN" sz="1800"/>
          </a:p>
        </p:txBody>
      </p:sp>
      <p:sp>
        <p:nvSpPr>
          <p:cNvPr id="5" name="灯片编号占位符 5">
            <a:extLst>
              <a:ext uri="{FF2B5EF4-FFF2-40B4-BE49-F238E27FC236}">
                <a16:creationId xmlns:a16="http://schemas.microsoft.com/office/drawing/2014/main" id="{3BEAC38D-1D4E-D063-D5F7-A416D5277C25}"/>
              </a:ext>
            </a:extLst>
          </p:cNvPr>
          <p:cNvSpPr>
            <a:spLocks noGrp="1" noChangeArrowheads="1"/>
          </p:cNvSpPr>
          <p:nvPr>
            <p:ph type="sldNum" sz="quarter" idx="11"/>
          </p:nvPr>
        </p:nvSpPr>
        <p:spPr/>
        <p:txBody>
          <a:bodyPr/>
          <a:lstStyle>
            <a:lvl1pPr>
              <a:defRPr/>
            </a:lvl1pPr>
          </a:lstStyle>
          <a:p>
            <a:pPr>
              <a:defRPr/>
            </a:pPr>
            <a:fld id="{EBEE3962-19F1-4076-947C-CBD8B46F8B05}" type="slidenum">
              <a:rPr lang="zh-CN" altLang="zh-CN"/>
              <a:pPr>
                <a:defRPr/>
              </a:pPr>
              <a:t>‹#›</a:t>
            </a:fld>
            <a:endParaRPr lang="zh-CN" altLang="zh-CN" sz="1800"/>
          </a:p>
        </p:txBody>
      </p:sp>
      <p:sp>
        <p:nvSpPr>
          <p:cNvPr id="6" name="页脚占位符 3">
            <a:extLst>
              <a:ext uri="{FF2B5EF4-FFF2-40B4-BE49-F238E27FC236}">
                <a16:creationId xmlns:a16="http://schemas.microsoft.com/office/drawing/2014/main" id="{B33B616E-2415-52C8-0C53-DEE452DFDD8B}"/>
              </a:ext>
            </a:extLst>
          </p:cNvPr>
          <p:cNvSpPr>
            <a:spLocks noGrp="1"/>
          </p:cNvSpPr>
          <p:nvPr>
            <p:ph type="ftr" sz="quarter" idx="12"/>
          </p:nvPr>
        </p:nvSpPr>
        <p:spPr/>
        <p:txBody>
          <a:bodyPr/>
          <a:lstStyle>
            <a:lvl1pPr>
              <a:defRPr/>
            </a:lvl1pPr>
          </a:lstStyle>
          <a:p>
            <a:pPr>
              <a:defRPr/>
            </a:pPr>
            <a:endParaRPr lang="zh-CN" altLang="en-US"/>
          </a:p>
        </p:txBody>
      </p:sp>
    </p:spTree>
    <p:extLst>
      <p:ext uri="{BB962C8B-B14F-4D97-AF65-F5344CB8AC3E}">
        <p14:creationId xmlns:p14="http://schemas.microsoft.com/office/powerpoint/2010/main" val="171862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D357F5-2D40-010B-997A-EC21396275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00757A-BF70-0FF4-6D7E-4067298447E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337D5F-7F7E-2D5C-72BA-0FAE9C9F2958}"/>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80573A0A-0027-6B59-A796-6C7D21D81F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F43D33-5EBD-85ED-57B9-C4535CE87BA3}"/>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218405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F1B42A-9847-F43B-9671-21B725AEAC6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BC157B0-8E64-DFDE-B1DB-B775500D73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5D9C0A9-F906-1089-6B4E-F4DB59BA7F9A}"/>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790CDEA5-1E2D-02FB-DD75-13866B8F87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B56B5C-9C1B-B6DA-2AED-C46BC4113F6B}"/>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400861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672976-4162-164A-915B-913CAD57F67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7070D9A-4DD3-624F-A8AE-396D3F2BAD1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A9558CE-4449-434F-F0EE-CA554020028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77B3496-0825-8BF9-C28D-B027F108F42F}"/>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6" name="页脚占位符 5">
            <a:extLst>
              <a:ext uri="{FF2B5EF4-FFF2-40B4-BE49-F238E27FC236}">
                <a16:creationId xmlns:a16="http://schemas.microsoft.com/office/drawing/2014/main" id="{A4A2A2A3-72DC-BDC4-F61A-81C387D800D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8AC230F-D3DB-E41F-39AA-3B05D750E44E}"/>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52794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C260A0-0D51-7547-A2D1-D9DD1CAF6EC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0DFEBA6-5652-3AEA-1D08-CD9B3EE9B0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95981DD-E67D-8F79-0738-098CF166702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CE5081B-54F0-0775-7B67-77E8208166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48C4869-B9CA-B77A-30B4-874B182F366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FFF54C-4FA8-A9AB-5EF1-75BAF74ECDD6}"/>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8" name="页脚占位符 7">
            <a:extLst>
              <a:ext uri="{FF2B5EF4-FFF2-40B4-BE49-F238E27FC236}">
                <a16:creationId xmlns:a16="http://schemas.microsoft.com/office/drawing/2014/main" id="{47703E4F-F836-7458-2C6A-E41E3F2CBD7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A222C2E-7649-74F8-2094-A9CC23B8F94C}"/>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101501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4A9736-2EB6-D957-B653-8E5335556EA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51580DD-DB0F-2B3B-0B93-2A97388C16CF}"/>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4" name="页脚占位符 3">
            <a:extLst>
              <a:ext uri="{FF2B5EF4-FFF2-40B4-BE49-F238E27FC236}">
                <a16:creationId xmlns:a16="http://schemas.microsoft.com/office/drawing/2014/main" id="{A7B78035-00E1-0E32-07E1-80BA21A22B9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BBBAAF2-CED5-B2DA-AE0C-D42D5C1826DB}"/>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162809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6CEFF90-7DFC-E580-7BE3-63ED0AE466D3}"/>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3" name="页脚占位符 2">
            <a:extLst>
              <a:ext uri="{FF2B5EF4-FFF2-40B4-BE49-F238E27FC236}">
                <a16:creationId xmlns:a16="http://schemas.microsoft.com/office/drawing/2014/main" id="{FF86CCC8-4F85-37C5-0C2A-6C4E7DC4812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E794B6F-8F59-2ECE-9A37-34C0491C8473}"/>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331854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B2263-C828-3D95-72A5-C863017331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591E19D-28EA-F181-AC0B-ED749DA69D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152DCAA-6137-A2B7-6641-58341C69B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F11AD4B-6687-D415-7A1A-3B174712A1D5}"/>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6" name="页脚占位符 5">
            <a:extLst>
              <a:ext uri="{FF2B5EF4-FFF2-40B4-BE49-F238E27FC236}">
                <a16:creationId xmlns:a16="http://schemas.microsoft.com/office/drawing/2014/main" id="{6DCB35B3-4235-1E4E-53C6-6138F3E686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4E0251-93B1-BEEF-DF4D-66942AA7D7DF}"/>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273572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794FFC-85B1-71FE-EB12-646A16004E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3E4E2CF-5283-3ECD-A525-48A8B0DE8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320668C-E947-FFF7-D19D-AE18EFDD2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550C7D0-21CD-0349-2735-6315C2D2B04C}"/>
              </a:ext>
            </a:extLst>
          </p:cNvPr>
          <p:cNvSpPr>
            <a:spLocks noGrp="1"/>
          </p:cNvSpPr>
          <p:nvPr>
            <p:ph type="dt" sz="half" idx="10"/>
          </p:nvPr>
        </p:nvSpPr>
        <p:spPr/>
        <p:txBody>
          <a:bodyPr/>
          <a:lstStyle/>
          <a:p>
            <a:fld id="{51274D4E-75D6-4012-9520-706DBB472FAD}" type="datetimeFigureOut">
              <a:rPr lang="zh-CN" altLang="en-US" smtClean="0"/>
              <a:t>2025-06-18</a:t>
            </a:fld>
            <a:endParaRPr lang="zh-CN" altLang="en-US"/>
          </a:p>
        </p:txBody>
      </p:sp>
      <p:sp>
        <p:nvSpPr>
          <p:cNvPr id="6" name="页脚占位符 5">
            <a:extLst>
              <a:ext uri="{FF2B5EF4-FFF2-40B4-BE49-F238E27FC236}">
                <a16:creationId xmlns:a16="http://schemas.microsoft.com/office/drawing/2014/main" id="{FA28AE48-4457-52DA-4136-D5104AC9000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02F449-232A-DFE5-A083-3CA7213702FB}"/>
              </a:ext>
            </a:extLst>
          </p:cNvPr>
          <p:cNvSpPr>
            <a:spLocks noGrp="1"/>
          </p:cNvSpPr>
          <p:nvPr>
            <p:ph type="sldNum" sz="quarter" idx="12"/>
          </p:nvPr>
        </p:nvSpPr>
        <p:spPr/>
        <p:txBody>
          <a:body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199199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155B19-EBED-25EF-16F0-ADB35BB40B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B2DED20-295A-1A37-E10E-75246FF3D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247AD0-AC80-18CA-AB97-AB8C221153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74D4E-75D6-4012-9520-706DBB472FAD}" type="datetimeFigureOut">
              <a:rPr lang="zh-CN" altLang="en-US" smtClean="0"/>
              <a:t>2025-06-18</a:t>
            </a:fld>
            <a:endParaRPr lang="zh-CN" altLang="en-US"/>
          </a:p>
        </p:txBody>
      </p:sp>
      <p:sp>
        <p:nvSpPr>
          <p:cNvPr id="5" name="页脚占位符 4">
            <a:extLst>
              <a:ext uri="{FF2B5EF4-FFF2-40B4-BE49-F238E27FC236}">
                <a16:creationId xmlns:a16="http://schemas.microsoft.com/office/drawing/2014/main" id="{ECE4FEE2-D55F-FC32-0156-72A1766C5D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08D8ECE-FF59-2AD6-9E0C-CFD5433EC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11392-92EC-4732-AB2C-41D2162CD812}" type="slidenum">
              <a:rPr lang="zh-CN" altLang="en-US" smtClean="0"/>
              <a:t>‹#›</a:t>
            </a:fld>
            <a:endParaRPr lang="zh-CN" altLang="en-US"/>
          </a:p>
        </p:txBody>
      </p:sp>
    </p:spTree>
    <p:extLst>
      <p:ext uri="{BB962C8B-B14F-4D97-AF65-F5344CB8AC3E}">
        <p14:creationId xmlns:p14="http://schemas.microsoft.com/office/powerpoint/2010/main" val="3358450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C:\Users\Administrator\Desktop\&#21608;&#20108;&#35838;\&#30495;&#23454;&#30340;&#26790;&#24187;&#8212;&#8212;&#24052;&#40654;&#36842;&#22763;&#23612;&#20844;&#22253;&#31227;&#36724;&#25668;&#24433;_&#39640;&#28165;.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file:///C:\Users\Administrator\Desktop\&#21608;&#20108;&#35838;\&#19968;&#29983;&#30340;&#36842;&#26031;&#23612;&#20048;&#22253;_&#39640;&#28165;.mp4"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A21EDF2-3A7A-4072-973E-48450D7B4A45}"/>
              </a:ext>
            </a:extLst>
          </p:cNvPr>
          <p:cNvSpPr>
            <a:spLocks noGrp="1" noChangeArrowheads="1"/>
          </p:cNvSpPr>
          <p:nvPr>
            <p:ph type="ctrTitle"/>
          </p:nvPr>
        </p:nvSpPr>
        <p:spPr>
          <a:xfrm>
            <a:off x="2208213" y="730251"/>
            <a:ext cx="7772400" cy="2735263"/>
          </a:xfrm>
        </p:spPr>
        <p:txBody>
          <a:bodyPr anchor="ctr">
            <a:normAutofit fontScale="90000"/>
          </a:bodyPr>
          <a:lstStyle/>
          <a:p>
            <a:r>
              <a:rPr lang="zh-CN" altLang="en-US" sz="4800" dirty="0"/>
              <a:t>     </a:t>
            </a:r>
            <a:br>
              <a:rPr lang="zh-CN" altLang="en-US" sz="4800" dirty="0"/>
            </a:br>
            <a:r>
              <a:rPr lang="zh-CN" altLang="en-US" sz="4800" dirty="0"/>
              <a:t> Inter</a:t>
            </a:r>
            <a:r>
              <a:rPr lang="en-US" altLang="zh-CN" sz="4800" dirty="0"/>
              <a:t>cultural B</a:t>
            </a:r>
            <a:r>
              <a:rPr lang="zh-CN" altLang="en-US" sz="4800" dirty="0"/>
              <a:t>u</a:t>
            </a:r>
            <a:r>
              <a:rPr lang="en-US" altLang="zh-CN" sz="4800" dirty="0" err="1"/>
              <a:t>siness</a:t>
            </a:r>
            <a:r>
              <a:rPr lang="zh-CN" altLang="en-US" sz="4800" dirty="0"/>
              <a:t>    C</a:t>
            </a:r>
            <a:r>
              <a:rPr lang="en-US" altLang="zh-CN" sz="4800" dirty="0" err="1"/>
              <a:t>ommunication</a:t>
            </a:r>
            <a:r>
              <a:rPr lang="en-US" altLang="zh-CN" sz="4800" dirty="0"/>
              <a:t>:</a:t>
            </a:r>
            <a:br>
              <a:rPr lang="en-US" altLang="zh-CN" sz="4800" dirty="0"/>
            </a:br>
            <a:r>
              <a:rPr lang="en-US" altLang="zh-CN" sz="4800" dirty="0"/>
              <a:t>Cases and Analyses</a:t>
            </a:r>
            <a:br>
              <a:rPr lang="zh-CN" altLang="en-US" sz="4000" dirty="0"/>
            </a:br>
            <a:endParaRPr lang="zh-CN" altLang="en-US" sz="4000" dirty="0"/>
          </a:p>
        </p:txBody>
      </p:sp>
      <p:sp>
        <p:nvSpPr>
          <p:cNvPr id="37891" name="Rectangle 3">
            <a:extLst>
              <a:ext uri="{FF2B5EF4-FFF2-40B4-BE49-F238E27FC236}">
                <a16:creationId xmlns:a16="http://schemas.microsoft.com/office/drawing/2014/main" id="{B817B6CD-9FC9-4D38-9C70-D5CA9D8C0196}"/>
              </a:ext>
            </a:extLst>
          </p:cNvPr>
          <p:cNvSpPr>
            <a:spLocks noGrp="1" noChangeArrowheads="1"/>
          </p:cNvSpPr>
          <p:nvPr>
            <p:ph type="subTitle" idx="1"/>
          </p:nvPr>
        </p:nvSpPr>
        <p:spPr>
          <a:xfrm>
            <a:off x="3792538" y="3357563"/>
            <a:ext cx="6508750" cy="1079500"/>
          </a:xfrm>
        </p:spPr>
        <p:txBody>
          <a:bodyPr>
            <a:normAutofit lnSpcReduction="10000"/>
          </a:bodyPr>
          <a:lstStyle/>
          <a:p>
            <a:r>
              <a:rPr lang="zh-CN" altLang="en-US" sz="3200" dirty="0"/>
              <a:t>                                          </a:t>
            </a:r>
          </a:p>
          <a:p>
            <a:r>
              <a:rPr lang="en-US" altLang="zh-CN" sz="3200" dirty="0"/>
              <a:t>2025.2-2025.6</a:t>
            </a:r>
          </a:p>
          <a:p>
            <a:endParaRPr lang="zh-CN" altLang="en-US" sz="3200" dirty="0"/>
          </a:p>
          <a:p>
            <a:endParaRPr lang="zh-CN" altLang="en-US" sz="3200" dirty="0"/>
          </a:p>
          <a:p>
            <a:endParaRPr lang="zh-CN" altLang="en-US" sz="3200" dirty="0"/>
          </a:p>
        </p:txBody>
      </p:sp>
      <p:sp>
        <p:nvSpPr>
          <p:cNvPr id="37892" name="Text Box 4">
            <a:extLst>
              <a:ext uri="{FF2B5EF4-FFF2-40B4-BE49-F238E27FC236}">
                <a16:creationId xmlns:a16="http://schemas.microsoft.com/office/drawing/2014/main" id="{B3543C3E-EE8F-4711-BC8B-3838D3A62325}"/>
              </a:ext>
            </a:extLst>
          </p:cNvPr>
          <p:cNvSpPr txBox="1">
            <a:spLocks noChangeArrowheads="1"/>
          </p:cNvSpPr>
          <p:nvPr/>
        </p:nvSpPr>
        <p:spPr bwMode="auto">
          <a:xfrm>
            <a:off x="4295776" y="3357563"/>
            <a:ext cx="417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556"/>
    </mc:Choice>
    <mc:Fallback xmlns="">
      <p:transition spd="slow" advTm="3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a:extLst>
              <a:ext uri="{FF2B5EF4-FFF2-40B4-BE49-F238E27FC236}">
                <a16:creationId xmlns:a16="http://schemas.microsoft.com/office/drawing/2014/main" id="{A5FE58E1-CD5D-A729-348F-9F7D2836D489}"/>
              </a:ext>
            </a:extLst>
          </p:cNvPr>
          <p:cNvSpPr>
            <a:spLocks noGrp="1" noChangeArrowheads="1"/>
          </p:cNvSpPr>
          <p:nvPr>
            <p:ph type="title"/>
          </p:nvPr>
        </p:nvSpPr>
        <p:spPr>
          <a:xfrm>
            <a:off x="1631950" y="333375"/>
            <a:ext cx="8229600" cy="1143000"/>
          </a:xfrm>
        </p:spPr>
        <p:txBody>
          <a:bodyPr/>
          <a:lstStyle/>
          <a:p>
            <a:pPr algn="l" eaLnBrk="1" hangingPunct="1"/>
            <a:r>
              <a:rPr lang="zh-CN" altLang="en-US">
                <a:solidFill>
                  <a:srgbClr val="FF0000"/>
                </a:solidFill>
              </a:rPr>
              <a:t>文化沟通</a:t>
            </a:r>
          </a:p>
        </p:txBody>
      </p:sp>
      <p:sp>
        <p:nvSpPr>
          <p:cNvPr id="3" name="内容占位符 2">
            <a:extLst>
              <a:ext uri="{FF2B5EF4-FFF2-40B4-BE49-F238E27FC236}">
                <a16:creationId xmlns:a16="http://schemas.microsoft.com/office/drawing/2014/main" id="{D4755B4E-66F8-741D-5B35-127B989B2098}"/>
              </a:ext>
            </a:extLst>
          </p:cNvPr>
          <p:cNvSpPr>
            <a:spLocks noGrp="1"/>
          </p:cNvSpPr>
          <p:nvPr>
            <p:ph idx="1"/>
          </p:nvPr>
        </p:nvSpPr>
        <p:spPr/>
        <p:txBody>
          <a:bodyPr>
            <a:normAutofit lnSpcReduction="10000"/>
          </a:bodyPr>
          <a:lstStyle/>
          <a:p>
            <a:pPr eaLnBrk="1" hangingPunct="1">
              <a:defRPr/>
            </a:pPr>
            <a:r>
              <a:rPr lang="zh-CN" altLang="en-US" noProof="1">
                <a:sym typeface="+mn-ea"/>
              </a:rPr>
              <a:t>霍尔：有效的交际的本质，不仅是发送正确的信息，更重要的是得到正确的反馈。</a:t>
            </a:r>
          </a:p>
          <a:p>
            <a:pPr eaLnBrk="1" hangingPunct="1">
              <a:defRPr/>
            </a:pPr>
            <a:r>
              <a:rPr lang="zh-CN" altLang="en-US" b="1" noProof="1">
                <a:solidFill>
                  <a:srgbClr val="FF0000"/>
                </a:solidFill>
                <a:sym typeface="+mn-ea"/>
              </a:rPr>
              <a:t>站在别人的立场上看</a:t>
            </a:r>
            <a:r>
              <a:rPr lang="zh-CN" altLang="en-US" noProof="1">
                <a:solidFill>
                  <a:srgbClr val="FF0000"/>
                </a:solidFill>
                <a:sym typeface="+mn-ea"/>
              </a:rPr>
              <a:t>问题</a:t>
            </a:r>
            <a:endParaRPr lang="en-US" altLang="zh-CN" noProof="1">
              <a:solidFill>
                <a:srgbClr val="FF0000"/>
              </a:solidFill>
              <a:sym typeface="+mn-ea"/>
            </a:endParaRPr>
          </a:p>
          <a:p>
            <a:pPr marL="0" indent="0">
              <a:buNone/>
              <a:defRPr/>
            </a:pPr>
            <a:r>
              <a:rPr lang="en-US" altLang="zh-CN" noProof="1">
                <a:solidFill>
                  <a:srgbClr val="FF0000"/>
                </a:solidFill>
                <a:sym typeface="+mn-ea"/>
              </a:rPr>
              <a:t>     </a:t>
            </a:r>
            <a:r>
              <a:rPr lang="zh-CN" altLang="en-US" noProof="1">
                <a:sym typeface="+mn-ea"/>
              </a:rPr>
              <a:t>思想开放</a:t>
            </a:r>
          </a:p>
          <a:p>
            <a:pPr marL="0" indent="0">
              <a:buNone/>
              <a:defRPr/>
            </a:pPr>
            <a:r>
              <a:rPr lang="zh-CN" altLang="en-US" noProof="1"/>
              <a:t>      美国人</a:t>
            </a:r>
          </a:p>
          <a:p>
            <a:pPr marL="0" indent="0">
              <a:buNone/>
              <a:defRPr/>
            </a:pPr>
            <a:r>
              <a:rPr lang="zh-CN" altLang="en-US" noProof="1"/>
              <a:t>    </a:t>
            </a:r>
            <a:r>
              <a:rPr lang="en-US" altLang="zh-CN" noProof="1"/>
              <a:t>a</a:t>
            </a:r>
            <a:r>
              <a:rPr lang="zh-CN" altLang="en-US" noProof="1">
                <a:sym typeface="+mn-ea"/>
              </a:rPr>
              <a:t>显示出想要理解法国人的兴趣和意愿，</a:t>
            </a:r>
          </a:p>
          <a:p>
            <a:pPr marL="0" indent="0">
              <a:buNone/>
              <a:defRPr/>
            </a:pPr>
            <a:r>
              <a:rPr lang="zh-CN" altLang="en-US" noProof="1">
                <a:sym typeface="+mn-ea"/>
              </a:rPr>
              <a:t>      减少敌对，保障交流进行</a:t>
            </a:r>
          </a:p>
          <a:p>
            <a:pPr marL="0" indent="0">
              <a:buNone/>
              <a:defRPr/>
            </a:pPr>
            <a:r>
              <a:rPr lang="zh-CN" altLang="en-US" noProof="1">
                <a:sym typeface="+mn-ea"/>
              </a:rPr>
              <a:t>    </a:t>
            </a:r>
            <a:r>
              <a:rPr lang="en-US" altLang="zh-CN" noProof="1">
                <a:sym typeface="+mn-ea"/>
              </a:rPr>
              <a:t>b</a:t>
            </a:r>
            <a:r>
              <a:rPr lang="zh-CN" altLang="en-US" noProof="1"/>
              <a:t>关心法国人真正担心的是什么，解释</a:t>
            </a:r>
          </a:p>
          <a:p>
            <a:pPr marL="0" indent="0">
              <a:buNone/>
              <a:defRPr/>
            </a:pPr>
            <a:r>
              <a:rPr lang="zh-CN" altLang="en-US" noProof="1"/>
              <a:t>       此规章没有法律责任</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492C6A3D-879F-11F8-DC0B-F356E5315896}"/>
              </a:ext>
            </a:extLst>
          </p:cNvPr>
          <p:cNvSpPr>
            <a:spLocks noGrp="1" noChangeArrowheads="1"/>
          </p:cNvSpPr>
          <p:nvPr>
            <p:ph type="title"/>
          </p:nvPr>
        </p:nvSpPr>
        <p:spPr/>
        <p:txBody>
          <a:bodyPr/>
          <a:lstStyle/>
          <a:p>
            <a:pPr eaLnBrk="1" hangingPunct="1"/>
            <a:r>
              <a:rPr lang="zh-CN" altLang="en-US">
                <a:solidFill>
                  <a:srgbClr val="00B050"/>
                </a:solidFill>
              </a:rPr>
              <a:t>案例：迪士尼在法国</a:t>
            </a:r>
          </a:p>
        </p:txBody>
      </p:sp>
      <p:pic>
        <p:nvPicPr>
          <p:cNvPr id="11267" name="内容占位符 3">
            <a:extLst>
              <a:ext uri="{FF2B5EF4-FFF2-40B4-BE49-F238E27FC236}">
                <a16:creationId xmlns:a16="http://schemas.microsoft.com/office/drawing/2014/main" id="{AD14AC60-BB52-7B4D-838B-DD4F03BA7B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1901" y="1417638"/>
            <a:ext cx="7186613" cy="4826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2AFAF827-78C5-C21A-8F34-4D2A9D328ECB}"/>
              </a:ext>
            </a:extLst>
          </p:cNvPr>
          <p:cNvSpPr>
            <a:spLocks noGrp="1" noChangeArrowheads="1"/>
          </p:cNvSpPr>
          <p:nvPr>
            <p:ph type="title"/>
          </p:nvPr>
        </p:nvSpPr>
        <p:spPr/>
        <p:txBody>
          <a:bodyPr/>
          <a:lstStyle/>
          <a:p>
            <a:pPr eaLnBrk="1" hangingPunct="1"/>
            <a:r>
              <a:rPr lang="en-US" altLang="zh-CN"/>
              <a:t>Questions</a:t>
            </a:r>
          </a:p>
        </p:txBody>
      </p:sp>
      <p:sp>
        <p:nvSpPr>
          <p:cNvPr id="12291" name="内容占位符 2">
            <a:extLst>
              <a:ext uri="{FF2B5EF4-FFF2-40B4-BE49-F238E27FC236}">
                <a16:creationId xmlns:a16="http://schemas.microsoft.com/office/drawing/2014/main" id="{225697AD-A647-B27F-76B3-FBE4D0AF4CCB}"/>
              </a:ext>
            </a:extLst>
          </p:cNvPr>
          <p:cNvSpPr>
            <a:spLocks noGrp="1" noChangeArrowheads="1"/>
          </p:cNvSpPr>
          <p:nvPr>
            <p:ph idx="1"/>
          </p:nvPr>
        </p:nvSpPr>
        <p:spPr>
          <a:xfrm>
            <a:off x="1847850" y="1268413"/>
            <a:ext cx="9332340" cy="4525962"/>
          </a:xfrm>
        </p:spPr>
        <p:txBody>
          <a:bodyPr>
            <a:normAutofit lnSpcReduction="10000"/>
          </a:bodyPr>
          <a:lstStyle/>
          <a:p>
            <a:pPr eaLnBrk="1" hangingPunct="1">
              <a:lnSpc>
                <a:spcPct val="150000"/>
              </a:lnSpc>
            </a:pPr>
            <a:r>
              <a:rPr lang="en-US" altLang="zh-CN" b="1" dirty="0"/>
              <a:t>1.How to explain the response of French people when Disney just set foot in France?</a:t>
            </a:r>
          </a:p>
          <a:p>
            <a:pPr eaLnBrk="1" hangingPunct="1">
              <a:lnSpc>
                <a:spcPct val="150000"/>
              </a:lnSpc>
            </a:pPr>
            <a:r>
              <a:rPr lang="en-US" altLang="zh-CN" b="1" dirty="0"/>
              <a:t>2.What mistake did Disney make in the process when it negotiated construction and other contracts with French counterparts?</a:t>
            </a:r>
          </a:p>
          <a:p>
            <a:pPr eaLnBrk="1" hangingPunct="1">
              <a:lnSpc>
                <a:spcPct val="150000"/>
              </a:lnSpc>
            </a:pPr>
            <a:r>
              <a:rPr lang="en-US" altLang="zh-CN" b="1" dirty="0"/>
              <a:t>3.What advice would you give to resolve the dispute over the sprinkle 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a:extLst>
              <a:ext uri="{FF2B5EF4-FFF2-40B4-BE49-F238E27FC236}">
                <a16:creationId xmlns:a16="http://schemas.microsoft.com/office/drawing/2014/main" id="{EB7D5981-A350-3F0A-C029-AE855728F5E0}"/>
              </a:ext>
            </a:extLst>
          </p:cNvPr>
          <p:cNvSpPr>
            <a:spLocks noGrp="1" noChangeArrowheads="1"/>
          </p:cNvSpPr>
          <p:nvPr>
            <p:ph type="title"/>
          </p:nvPr>
        </p:nvSpPr>
        <p:spPr/>
        <p:txBody>
          <a:bodyPr/>
          <a:lstStyle/>
          <a:p>
            <a:pPr eaLnBrk="1" hangingPunct="1"/>
            <a:r>
              <a:rPr lang="en-US" altLang="zh-CN"/>
              <a:t>Questions</a:t>
            </a:r>
          </a:p>
        </p:txBody>
      </p:sp>
      <p:sp>
        <p:nvSpPr>
          <p:cNvPr id="13315" name="内容占位符 2">
            <a:extLst>
              <a:ext uri="{FF2B5EF4-FFF2-40B4-BE49-F238E27FC236}">
                <a16:creationId xmlns:a16="http://schemas.microsoft.com/office/drawing/2014/main" id="{03700D52-391F-8E09-6DDC-2C978F22EE2D}"/>
              </a:ext>
            </a:extLst>
          </p:cNvPr>
          <p:cNvSpPr>
            <a:spLocks noGrp="1" noChangeArrowheads="1"/>
          </p:cNvSpPr>
          <p:nvPr>
            <p:ph idx="1"/>
          </p:nvPr>
        </p:nvSpPr>
        <p:spPr>
          <a:xfrm>
            <a:off x="1847850" y="1268413"/>
            <a:ext cx="8229600" cy="4525962"/>
          </a:xfrm>
        </p:spPr>
        <p:txBody>
          <a:bodyPr/>
          <a:lstStyle/>
          <a:p>
            <a:pPr>
              <a:lnSpc>
                <a:spcPct val="150000"/>
              </a:lnSpc>
            </a:pPr>
            <a:r>
              <a:rPr lang="en-US" altLang="zh-CN" b="1" dirty="0"/>
              <a:t>4.What details should </a:t>
            </a:r>
            <a:r>
              <a:rPr lang="en-US" altLang="zh-CN" b="1" dirty="0" err="1"/>
              <a:t>EuroDisney</a:t>
            </a:r>
            <a:r>
              <a:rPr lang="en-US" altLang="zh-CN" b="1" dirty="0"/>
              <a:t> have noticed in its daily operation?</a:t>
            </a:r>
          </a:p>
          <a:p>
            <a:pPr>
              <a:lnSpc>
                <a:spcPct val="150000"/>
              </a:lnSpc>
            </a:pPr>
            <a:r>
              <a:rPr lang="en-US" altLang="zh-CN" b="1" dirty="0"/>
              <a:t>5.How to analysis</a:t>
            </a:r>
            <a:r>
              <a:rPr lang="zh-CN" altLang="en-US" b="1" dirty="0"/>
              <a:t>“</a:t>
            </a:r>
            <a:r>
              <a:rPr lang="en-US" altLang="zh-CN" b="1" dirty="0"/>
              <a:t> </a:t>
            </a:r>
            <a:r>
              <a:rPr lang="en-US" altLang="zh-CN" b="1" dirty="0">
                <a:solidFill>
                  <a:schemeClr val="accent1"/>
                </a:solidFill>
              </a:rPr>
              <a:t>the devil is often in the cultural </a:t>
            </a:r>
            <a:r>
              <a:rPr lang="en-US" altLang="zh-CN" b="1" dirty="0" err="1">
                <a:solidFill>
                  <a:schemeClr val="accent1"/>
                </a:solidFill>
              </a:rPr>
              <a:t>details.They</a:t>
            </a:r>
            <a:r>
              <a:rPr lang="en-US" altLang="zh-CN" b="1" dirty="0">
                <a:solidFill>
                  <a:schemeClr val="accent1"/>
                </a:solidFill>
              </a:rPr>
              <a:t> can make or break you</a:t>
            </a:r>
            <a:r>
              <a:rPr lang="zh-CN" altLang="en-US" b="1" dirty="0"/>
              <a:t>”</a:t>
            </a:r>
            <a:r>
              <a:rPr lang="en-US" altLang="zh-CN" b="1"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真实的梦幻——巴黎迪士尼公园移轴摄影_高清.mp4">
            <a:hlinkClick r:id="" action="ppaction://media"/>
            <a:extLst>
              <a:ext uri="{FF2B5EF4-FFF2-40B4-BE49-F238E27FC236}">
                <a16:creationId xmlns:a16="http://schemas.microsoft.com/office/drawing/2014/main" id="{BF9F3D38-6897-3214-750B-AAC223AC6F00}"/>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8FEDFE1-785B-2002-1A9F-5DE02C4CEA38}"/>
              </a:ext>
            </a:extLst>
          </p:cNvPr>
          <p:cNvSpPr>
            <a:spLocks noGrp="1" noChangeArrowheads="1"/>
          </p:cNvSpPr>
          <p:nvPr>
            <p:ph type="title"/>
          </p:nvPr>
        </p:nvSpPr>
        <p:spPr/>
        <p:txBody>
          <a:bodyPr/>
          <a:lstStyle/>
          <a:p>
            <a:pPr eaLnBrk="1" hangingPunct="1"/>
            <a:r>
              <a:rPr lang="zh-CN" altLang="en-US" sz="4800" b="1" i="1" baseline="-2000"/>
              <a:t>文化与营销</a:t>
            </a:r>
          </a:p>
        </p:txBody>
      </p:sp>
      <p:sp>
        <p:nvSpPr>
          <p:cNvPr id="15363" name="Rectangle 3">
            <a:extLst>
              <a:ext uri="{FF2B5EF4-FFF2-40B4-BE49-F238E27FC236}">
                <a16:creationId xmlns:a16="http://schemas.microsoft.com/office/drawing/2014/main" id="{23382CBE-5801-0C43-2F98-3D551CA268B5}"/>
              </a:ext>
            </a:extLst>
          </p:cNvPr>
          <p:cNvSpPr>
            <a:spLocks noGrp="1" noChangeArrowheads="1"/>
          </p:cNvSpPr>
          <p:nvPr>
            <p:ph idx="1"/>
          </p:nvPr>
        </p:nvSpPr>
        <p:spPr/>
        <p:txBody>
          <a:bodyPr/>
          <a:lstStyle/>
          <a:p>
            <a:pPr eaLnBrk="1" hangingPunct="1">
              <a:lnSpc>
                <a:spcPct val="150000"/>
              </a:lnSpc>
            </a:pPr>
            <a:r>
              <a:rPr lang="zh-CN" altLang="en-US" dirty="0"/>
              <a:t>文化在营销活动中不可或缺的决定性因素。文化贯穿一切营销活动，营销事实上也成为了文化的组成部分。认可、抵制或拒绝都是在一定的文化背景下进行的。</a:t>
            </a:r>
          </a:p>
        </p:txBody>
      </p:sp>
      <p:sp>
        <p:nvSpPr>
          <p:cNvPr id="15364" name="日期占位符 3">
            <a:extLst>
              <a:ext uri="{FF2B5EF4-FFF2-40B4-BE49-F238E27FC236}">
                <a16:creationId xmlns:a16="http://schemas.microsoft.com/office/drawing/2014/main" id="{E18D5A9F-C36C-77A3-0CB7-6E5B391E3EF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84FDEFD-C475-442E-8CC4-5C7D2423E44E}"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3">
            <a:extLst>
              <a:ext uri="{FF2B5EF4-FFF2-40B4-BE49-F238E27FC236}">
                <a16:creationId xmlns:a16="http://schemas.microsoft.com/office/drawing/2014/main" id="{F42E0EB1-A864-4B86-A7C9-B92F01CD740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2DD2BD7-4B0B-4ADF-AF72-67E8CEE233F9}"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
        <p:nvSpPr>
          <p:cNvPr id="5" name="Text Box 7">
            <a:extLst>
              <a:ext uri="{FF2B5EF4-FFF2-40B4-BE49-F238E27FC236}">
                <a16:creationId xmlns:a16="http://schemas.microsoft.com/office/drawing/2014/main" id="{7FAFE9E9-CADD-EF48-474E-1DC673EE5BB8}"/>
              </a:ext>
            </a:extLst>
          </p:cNvPr>
          <p:cNvSpPr txBox="1">
            <a:spLocks noChangeArrowheads="1"/>
          </p:cNvSpPr>
          <p:nvPr/>
        </p:nvSpPr>
        <p:spPr bwMode="auto">
          <a:xfrm>
            <a:off x="1997076" y="1916114"/>
            <a:ext cx="8208963" cy="1754187"/>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400" b="1" kern="0" dirty="0">
                <a:solidFill>
                  <a:srgbClr val="000000"/>
                </a:solidFill>
              </a:rPr>
              <a:t> </a:t>
            </a:r>
            <a:r>
              <a:rPr lang="zh-CN" altLang="en-US" sz="2400" b="1" kern="0" dirty="0">
                <a:solidFill>
                  <a:srgbClr val="000000"/>
                </a:solidFill>
              </a:rPr>
              <a:t>华特迪士尼公司</a:t>
            </a:r>
            <a:r>
              <a:rPr lang="en-US" altLang="zh-CN" sz="2400" b="1" kern="0" dirty="0">
                <a:solidFill>
                  <a:srgbClr val="000000"/>
                </a:solidFill>
              </a:rPr>
              <a:t>(The Walt Disney Company)</a:t>
            </a:r>
            <a:r>
              <a:rPr lang="zh-CN" altLang="en-US" sz="2400" b="1" kern="0" dirty="0">
                <a:solidFill>
                  <a:srgbClr val="000000"/>
                </a:solidFill>
              </a:rPr>
              <a:t>，</a:t>
            </a:r>
            <a:r>
              <a:rPr lang="en-US" altLang="zh-CN" sz="2400" b="1" kern="0" dirty="0">
                <a:solidFill>
                  <a:srgbClr val="000000"/>
                </a:solidFill>
              </a:rPr>
              <a:t>1923</a:t>
            </a:r>
            <a:r>
              <a:rPr lang="zh-CN" altLang="en-US" sz="2400" b="1" kern="0" dirty="0">
                <a:solidFill>
                  <a:srgbClr val="000000"/>
                </a:solidFill>
              </a:rPr>
              <a:t>年由华特</a:t>
            </a:r>
            <a:r>
              <a:rPr lang="en-US" altLang="zh-CN" sz="2400" b="1" kern="0" dirty="0">
                <a:solidFill>
                  <a:srgbClr val="000000"/>
                </a:solidFill>
              </a:rPr>
              <a:t>•</a:t>
            </a:r>
            <a:r>
              <a:rPr lang="zh-CN" altLang="en-US" sz="2400" b="1" kern="0" dirty="0">
                <a:solidFill>
                  <a:srgbClr val="000000"/>
                </a:solidFill>
              </a:rPr>
              <a:t>迪士尼与兄长洛伊</a:t>
            </a:r>
            <a:r>
              <a:rPr lang="en-US" altLang="zh-CN" sz="2400" b="1" kern="0" dirty="0">
                <a:solidFill>
                  <a:srgbClr val="000000"/>
                </a:solidFill>
              </a:rPr>
              <a:t>•</a:t>
            </a:r>
            <a:r>
              <a:rPr lang="zh-CN" altLang="en-US" sz="2400" b="1" kern="0" dirty="0">
                <a:solidFill>
                  <a:srgbClr val="000000"/>
                </a:solidFill>
              </a:rPr>
              <a:t>迪士尼创立。</a:t>
            </a:r>
          </a:p>
          <a:p>
            <a:pPr eaLnBrk="1" hangingPunct="1">
              <a:spcBef>
                <a:spcPct val="50000"/>
              </a:spcBef>
              <a:defRPr/>
            </a:pPr>
            <a:r>
              <a:rPr lang="zh-CN" altLang="en-US" sz="2400" b="1" kern="0" dirty="0">
                <a:solidFill>
                  <a:srgbClr val="000000"/>
                </a:solidFill>
              </a:rPr>
              <a:t>总部设在美国伯班克。主要业务横跨娱乐节目制作，</a:t>
            </a:r>
            <a:r>
              <a:rPr lang="zh-CN" altLang="en-US" sz="2400" b="1" kern="0" dirty="0">
                <a:solidFill>
                  <a:srgbClr val="FF0000"/>
                </a:solidFill>
              </a:rPr>
              <a:t>主题公园，玩具，图书，电子游戏和传媒网络</a:t>
            </a:r>
            <a:r>
              <a:rPr lang="zh-CN" altLang="en-US" sz="2400" b="1" kern="0" dirty="0">
                <a:solidFill>
                  <a:srgbClr val="000000"/>
                </a:solidFill>
              </a:rPr>
              <a:t>等多个领域。</a:t>
            </a:r>
          </a:p>
        </p:txBody>
      </p:sp>
      <p:pic>
        <p:nvPicPr>
          <p:cNvPr id="16388" name="Picture 9" descr="01300000291092124304743711240">
            <a:extLst>
              <a:ext uri="{FF2B5EF4-FFF2-40B4-BE49-F238E27FC236}">
                <a16:creationId xmlns:a16="http://schemas.microsoft.com/office/drawing/2014/main" id="{99E57C6F-B7C9-79E0-987A-2ECEAE38A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6" y="4306889"/>
            <a:ext cx="31400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DOCUME~1\ADMINI~1.MIC\LOCALS~1\Temp\_QP0S%%B@BQNPN3_Z5%6ST5.jpg">
            <a:extLst>
              <a:ext uri="{FF2B5EF4-FFF2-40B4-BE49-F238E27FC236}">
                <a16:creationId xmlns:a16="http://schemas.microsoft.com/office/drawing/2014/main" id="{F9D13C10-61C0-C0D5-48E1-AB3D39D0F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26" y="114301"/>
            <a:ext cx="307181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872D3B6-8FAD-CC63-249E-CB878CAD1EBF}"/>
              </a:ext>
            </a:extLst>
          </p:cNvPr>
          <p:cNvSpPr>
            <a:spLocks noGrp="1" noChangeArrowheads="1"/>
          </p:cNvSpPr>
          <p:nvPr>
            <p:ph type="title"/>
          </p:nvPr>
        </p:nvSpPr>
        <p:spPr/>
        <p:txBody>
          <a:bodyPr/>
          <a:lstStyle/>
          <a:p>
            <a:pPr eaLnBrk="1" hangingPunct="1"/>
            <a:r>
              <a:rPr lang="zh-CN" altLang="en-US" b="1">
                <a:solidFill>
                  <a:schemeClr val="tx1"/>
                </a:solidFill>
              </a:rPr>
              <a:t>迪斯尼乐园分布</a:t>
            </a:r>
          </a:p>
        </p:txBody>
      </p:sp>
      <p:graphicFrame>
        <p:nvGraphicFramePr>
          <p:cNvPr id="6" name="表格占位符 5">
            <a:extLst>
              <a:ext uri="{FF2B5EF4-FFF2-40B4-BE49-F238E27FC236}">
                <a16:creationId xmlns:a16="http://schemas.microsoft.com/office/drawing/2014/main" id="{CC8E66C5-5FF7-5BF1-BA1D-64585906C16F}"/>
              </a:ext>
            </a:extLst>
          </p:cNvPr>
          <p:cNvGraphicFramePr>
            <a:graphicFrameLocks noGrp="1"/>
          </p:cNvGraphicFramePr>
          <p:nvPr>
            <p:ph type="tbl" idx="4294967295"/>
          </p:nvPr>
        </p:nvGraphicFramePr>
        <p:xfrm>
          <a:off x="1992313" y="1844675"/>
          <a:ext cx="8229600" cy="430688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2525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rPr>
                        <a:t>名称</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地点</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时间</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rPr>
                        <a:t>相关评价</a:t>
                      </a:r>
                    </a:p>
                  </a:txBody>
                  <a:tcPr marT="45718" marB="45718" horzOverflow="overflow"/>
                </a:tc>
                <a:extLst>
                  <a:ext uri="{0D108BD9-81ED-4DB2-BD59-A6C34878D82A}">
                    <a16:rowId xmlns:a16="http://schemas.microsoft.com/office/drawing/2014/main" val="10000"/>
                  </a:ext>
                </a:extLst>
              </a:tr>
              <a:tr h="73400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洛杉矶迪士尼乐园</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rPr>
                        <a:t>美国加州洛杉矶</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1955</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全球第一座也是最经典的迪士尼乐园</a:t>
                      </a:r>
                    </a:p>
                  </a:txBody>
                  <a:tcPr marT="45718" marB="45718" horzOverflow="overflow"/>
                </a:tc>
                <a:extLst>
                  <a:ext uri="{0D108BD9-81ED-4DB2-BD59-A6C34878D82A}">
                    <a16:rowId xmlns:a16="http://schemas.microsoft.com/office/drawing/2014/main" val="10001"/>
                  </a:ext>
                </a:extLst>
              </a:tr>
              <a:tr h="73400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华特迪士尼世界</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rPr>
                        <a:t>美国佛罗里达州奥兰多</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1971</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全球最大的迪士尼主题公园</a:t>
                      </a:r>
                    </a:p>
                  </a:txBody>
                  <a:tcPr marT="45718" marB="45718" horzOverflow="overflow"/>
                </a:tc>
                <a:extLst>
                  <a:ext uri="{0D108BD9-81ED-4DB2-BD59-A6C34878D82A}">
                    <a16:rowId xmlns:a16="http://schemas.microsoft.com/office/drawing/2014/main" val="10002"/>
                  </a:ext>
                </a:extLst>
              </a:tr>
              <a:tr h="73400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rgbClr val="FF0000"/>
                          </a:solidFill>
                          <a:effectLst/>
                          <a:latin typeface="新宋体" panose="02010609030101010101" pitchFamily="49" charset="-122"/>
                          <a:ea typeface="新宋体" panose="02010609030101010101" pitchFamily="49" charset="-122"/>
                        </a:rPr>
                        <a:t>巴黎迪士尼乐园</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rPr>
                        <a:t>法国巴黎</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1983</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rgbClr val="FF0000"/>
                          </a:solidFill>
                          <a:effectLst/>
                          <a:latin typeface="新宋体" panose="02010609030101010101" pitchFamily="49" charset="-122"/>
                          <a:ea typeface="新宋体" panose="02010609030101010101" pitchFamily="49" charset="-122"/>
                        </a:rPr>
                        <a:t>经营最失败的主题公园</a:t>
                      </a:r>
                    </a:p>
                  </a:txBody>
                  <a:tcPr marT="45718" marB="45718" horzOverflow="overflow"/>
                </a:tc>
                <a:extLst>
                  <a:ext uri="{0D108BD9-81ED-4DB2-BD59-A6C34878D82A}">
                    <a16:rowId xmlns:a16="http://schemas.microsoft.com/office/drawing/2014/main" val="10003"/>
                  </a:ext>
                </a:extLst>
              </a:tr>
              <a:tr h="82910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rgbClr val="FF0000"/>
                          </a:solidFill>
                          <a:effectLst/>
                          <a:latin typeface="新宋体" panose="02010609030101010101" pitchFamily="49" charset="-122"/>
                          <a:ea typeface="新宋体" panose="02010609030101010101" pitchFamily="49" charset="-122"/>
                        </a:rPr>
                        <a:t>东京迪士尼度假区</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rPr>
                        <a:t>日本东京</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1992</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rgbClr val="FF0000"/>
                          </a:solidFill>
                          <a:effectLst/>
                          <a:latin typeface="新宋体" panose="02010609030101010101" pitchFamily="49" charset="-122"/>
                          <a:ea typeface="新宋体" panose="02010609030101010101" pitchFamily="49" charset="-122"/>
                        </a:rPr>
                        <a:t>经营最成功的主题公园</a:t>
                      </a:r>
                    </a:p>
                  </a:txBody>
                  <a:tcPr marT="45718" marB="45718" horzOverflow="overflow"/>
                </a:tc>
                <a:extLst>
                  <a:ext uri="{0D108BD9-81ED-4DB2-BD59-A6C34878D82A}">
                    <a16:rowId xmlns:a16="http://schemas.microsoft.com/office/drawing/2014/main" val="10004"/>
                  </a:ext>
                </a:extLst>
              </a:tr>
              <a:tr h="42525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香港迪士尼度假区</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rPr>
                        <a:t>中国香港</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2005</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endParaRPr>
                    </a:p>
                  </a:txBody>
                  <a:tcPr marT="45718" marB="45718" horzOverflow="overflow"/>
                </a:tc>
                <a:extLst>
                  <a:ext uri="{0D108BD9-81ED-4DB2-BD59-A6C34878D82A}">
                    <a16:rowId xmlns:a16="http://schemas.microsoft.com/office/drawing/2014/main" val="10005"/>
                  </a:ext>
                </a:extLst>
              </a:tr>
              <a:tr h="42525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a:ln>
                            <a:noFill/>
                          </a:ln>
                          <a:solidFill>
                            <a:schemeClr val="tx1"/>
                          </a:solidFill>
                          <a:effectLst/>
                          <a:latin typeface="新宋体" panose="02010609030101010101" pitchFamily="49" charset="-122"/>
                          <a:ea typeface="新宋体" panose="02010609030101010101" pitchFamily="49" charset="-122"/>
                        </a:rPr>
                        <a:t>上海迪士尼乐园</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rPr>
                        <a:t>中国上海</a:t>
                      </a: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rPr>
                        <a:t>2006</a:t>
                      </a:r>
                      <a:endParaRPr kumimoji="0" lang="zh-CN" altLang="en-US"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800" b="1" i="0" u="none" strike="noStrike" cap="none" normalizeH="0" baseline="0" dirty="0">
                        <a:ln>
                          <a:noFill/>
                        </a:ln>
                        <a:solidFill>
                          <a:schemeClr val="tx1"/>
                        </a:solidFill>
                        <a:effectLst/>
                        <a:latin typeface="新宋体" panose="02010609030101010101" pitchFamily="49" charset="-122"/>
                        <a:ea typeface="新宋体" panose="02010609030101010101" pitchFamily="49" charset="-122"/>
                      </a:endParaRPr>
                    </a:p>
                  </a:txBody>
                  <a:tcPr marT="45718" marB="45718" horzOverflow="overflow"/>
                </a:tc>
                <a:extLst>
                  <a:ext uri="{0D108BD9-81ED-4DB2-BD59-A6C34878D82A}">
                    <a16:rowId xmlns:a16="http://schemas.microsoft.com/office/drawing/2014/main" val="10006"/>
                  </a:ext>
                </a:extLst>
              </a:tr>
            </a:tbl>
          </a:graphicData>
        </a:graphic>
      </p:graphicFrame>
      <p:sp>
        <p:nvSpPr>
          <p:cNvPr id="17453" name="日期占位符 3">
            <a:extLst>
              <a:ext uri="{FF2B5EF4-FFF2-40B4-BE49-F238E27FC236}">
                <a16:creationId xmlns:a16="http://schemas.microsoft.com/office/drawing/2014/main" id="{2EBB0E04-5942-048D-F93F-411DC33DFDC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0C4D096-2852-48ED-AFDE-57CCF330CFE2}"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a:extLst>
              <a:ext uri="{FF2B5EF4-FFF2-40B4-BE49-F238E27FC236}">
                <a16:creationId xmlns:a16="http://schemas.microsoft.com/office/drawing/2014/main" id="{D3BB319F-ABBE-E34C-6FC3-C1E771A9181C}"/>
              </a:ext>
            </a:extLst>
          </p:cNvPr>
          <p:cNvSpPr txBox="1">
            <a:spLocks noChangeArrowheads="1"/>
          </p:cNvSpPr>
          <p:nvPr/>
        </p:nvSpPr>
        <p:spPr bwMode="auto">
          <a:xfrm>
            <a:off x="1524000" y="1557338"/>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600" b="1"/>
              <a:t>1.</a:t>
            </a:r>
            <a:r>
              <a:rPr lang="zh-CN" altLang="en-US" sz="3600" b="1"/>
              <a:t>提供初级体验机会出让，如出售门票</a:t>
            </a:r>
            <a:endParaRPr lang="en-US" altLang="zh-CN" sz="3600" b="1"/>
          </a:p>
          <a:p>
            <a:pPr eaLnBrk="1" hangingPunct="1">
              <a:spcBef>
                <a:spcPct val="0"/>
              </a:spcBef>
              <a:buFontTx/>
              <a:buNone/>
            </a:pPr>
            <a:endParaRPr lang="zh-CN" altLang="en-US" sz="3600" b="1"/>
          </a:p>
          <a:p>
            <a:pPr eaLnBrk="1" hangingPunct="1">
              <a:spcBef>
                <a:spcPct val="0"/>
              </a:spcBef>
              <a:buFontTx/>
              <a:buNone/>
            </a:pPr>
            <a:r>
              <a:rPr lang="en-US" altLang="zh-CN" sz="3600" b="1"/>
              <a:t>2.</a:t>
            </a:r>
            <a:r>
              <a:rPr lang="zh-CN" altLang="en-US" sz="3600" b="1"/>
              <a:t>提供有助于丰富体验的相关服务</a:t>
            </a:r>
            <a:r>
              <a:rPr lang="zh-CN" altLang="en-US" sz="2400" b="1"/>
              <a:t>，如餐饮，住宿</a:t>
            </a:r>
          </a:p>
          <a:p>
            <a:pPr eaLnBrk="1" hangingPunct="1">
              <a:spcBef>
                <a:spcPct val="0"/>
              </a:spcBef>
              <a:buFontTx/>
              <a:buNone/>
            </a:pPr>
            <a:endParaRPr lang="en-US" altLang="zh-CN" sz="3600" b="1"/>
          </a:p>
          <a:p>
            <a:pPr eaLnBrk="1" hangingPunct="1">
              <a:spcBef>
                <a:spcPct val="0"/>
              </a:spcBef>
              <a:buFontTx/>
              <a:buNone/>
            </a:pPr>
            <a:r>
              <a:rPr lang="en-US" altLang="zh-CN" sz="3600" b="1"/>
              <a:t>3.</a:t>
            </a:r>
            <a:r>
              <a:rPr lang="zh-CN" altLang="en-US" sz="3600" b="1"/>
              <a:t>围绕旅游者的消费能力所带来的收益机会，</a:t>
            </a:r>
            <a:r>
              <a:rPr lang="zh-CN" altLang="en-US" sz="2400" b="1"/>
              <a:t>如旅游区内招商、景区节庆商业赞助。</a:t>
            </a:r>
          </a:p>
        </p:txBody>
      </p:sp>
      <p:sp>
        <p:nvSpPr>
          <p:cNvPr id="18435" name="TextBox 5">
            <a:extLst>
              <a:ext uri="{FF2B5EF4-FFF2-40B4-BE49-F238E27FC236}">
                <a16:creationId xmlns:a16="http://schemas.microsoft.com/office/drawing/2014/main" id="{5CEFA698-E6A0-6318-488A-ABFD3FDC34D4}"/>
              </a:ext>
            </a:extLst>
          </p:cNvPr>
          <p:cNvSpPr txBox="1">
            <a:spLocks noChangeArrowheads="1"/>
          </p:cNvSpPr>
          <p:nvPr/>
        </p:nvSpPr>
        <p:spPr bwMode="auto">
          <a:xfrm>
            <a:off x="2095500" y="549275"/>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b="1">
                <a:solidFill>
                  <a:srgbClr val="000000"/>
                </a:solidFill>
                <a:latin typeface="微软雅黑" panose="020B0503020204020204" pitchFamily="34" charset="-122"/>
                <a:ea typeface="微软雅黑" panose="020B0503020204020204" pitchFamily="34" charset="-122"/>
                <a:sym typeface="Calibri" panose="020F0502020204030204" pitchFamily="34" charset="0"/>
              </a:rPr>
              <a:t>迪斯尼主题公园的盈利模式：</a:t>
            </a:r>
            <a:endParaRPr lang="zh-CN" altLang="en-US" sz="2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a:extLst>
              <a:ext uri="{FF2B5EF4-FFF2-40B4-BE49-F238E27FC236}">
                <a16:creationId xmlns:a16="http://schemas.microsoft.com/office/drawing/2014/main" id="{FA83E732-FC3A-7482-FE92-3018B696C6AE}"/>
              </a:ext>
            </a:extLst>
          </p:cNvPr>
          <p:cNvSpPr>
            <a:spLocks noGrp="1" noChangeArrowheads="1"/>
          </p:cNvSpPr>
          <p:nvPr>
            <p:ph type="title"/>
          </p:nvPr>
        </p:nvSpPr>
        <p:spPr>
          <a:xfrm>
            <a:off x="1992313" y="476250"/>
            <a:ext cx="8229600" cy="1143000"/>
          </a:xfrm>
        </p:spPr>
        <p:txBody>
          <a:bodyPr/>
          <a:lstStyle/>
          <a:p>
            <a:pPr algn="l" eaLnBrk="1" hangingPunct="1"/>
            <a:r>
              <a:rPr lang="zh-CN" altLang="en-US">
                <a:solidFill>
                  <a:schemeClr val="tx1"/>
                </a:solidFill>
              </a:rPr>
              <a:t>迪斯尼盈利模式</a:t>
            </a:r>
          </a:p>
        </p:txBody>
      </p:sp>
      <p:sp>
        <p:nvSpPr>
          <p:cNvPr id="19459" name="内容占位符 2">
            <a:extLst>
              <a:ext uri="{FF2B5EF4-FFF2-40B4-BE49-F238E27FC236}">
                <a16:creationId xmlns:a16="http://schemas.microsoft.com/office/drawing/2014/main" id="{8C7BBBE2-18B7-D75A-C042-E13FE7921FCB}"/>
              </a:ext>
            </a:extLst>
          </p:cNvPr>
          <p:cNvSpPr>
            <a:spLocks noGrp="1" noChangeArrowheads="1"/>
          </p:cNvSpPr>
          <p:nvPr>
            <p:ph idx="1"/>
          </p:nvPr>
        </p:nvSpPr>
        <p:spPr>
          <a:xfrm>
            <a:off x="1919288" y="1412875"/>
            <a:ext cx="8229600" cy="4065588"/>
          </a:xfrm>
        </p:spPr>
        <p:txBody>
          <a:bodyPr/>
          <a:lstStyle/>
          <a:p>
            <a:pPr eaLnBrk="1" hangingPunct="1"/>
            <a:endParaRPr lang="en-US" altLang="zh-CN" b="1"/>
          </a:p>
          <a:p>
            <a:pPr eaLnBrk="1" hangingPunct="1"/>
            <a:r>
              <a:rPr lang="en-US" altLang="zh-CN" b="1"/>
              <a:t>4.</a:t>
            </a:r>
            <a:r>
              <a:rPr lang="zh-CN" altLang="en-US" b="1"/>
              <a:t>获取资本投入后在旅游项目所在地溢价收益的其它商业开发</a:t>
            </a:r>
            <a:r>
              <a:rPr lang="zh-CN" altLang="en-US" sz="1600" b="1"/>
              <a:t>，如景区、旅游目的地房地产开发。 </a:t>
            </a:r>
            <a:endParaRPr lang="en-US" altLang="zh-CN" sz="1600" b="1"/>
          </a:p>
          <a:p>
            <a:pPr eaLnBrk="1" hangingPunct="1"/>
            <a:endParaRPr lang="zh-CN" altLang="en-US" sz="1600" b="1"/>
          </a:p>
          <a:p>
            <a:pPr eaLnBrk="1" hangingPunct="1"/>
            <a:r>
              <a:rPr lang="en-US" altLang="zh-CN" b="1"/>
              <a:t>5.</a:t>
            </a:r>
            <a:r>
              <a:rPr lang="zh-CN" altLang="en-US" b="1"/>
              <a:t>出让、出售具备知识产权特点的商品</a:t>
            </a:r>
            <a:r>
              <a:rPr lang="zh-CN" altLang="en-US" sz="1600" b="1"/>
              <a:t>，如玩具、旅游工艺品、纪念品等。</a:t>
            </a:r>
          </a:p>
          <a:p>
            <a:pPr eaLnBrk="1" hangingPunct="1">
              <a:buFontTx/>
              <a:buNone/>
            </a:pPr>
            <a:endParaRPr lang="zh-CN" altLang="en-US"/>
          </a:p>
        </p:txBody>
      </p:sp>
      <p:sp>
        <p:nvSpPr>
          <p:cNvPr id="19460" name="日期占位符 3">
            <a:extLst>
              <a:ext uri="{FF2B5EF4-FFF2-40B4-BE49-F238E27FC236}">
                <a16:creationId xmlns:a16="http://schemas.microsoft.com/office/drawing/2014/main" id="{03D4EC8B-43D2-D86C-97C1-439B54E4354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5E709C00-C2E3-415B-AE30-B548E2ADA032}"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112D5E5-9AF4-42BA-9A6E-56184DE381F8}"/>
              </a:ext>
            </a:extLst>
          </p:cNvPr>
          <p:cNvSpPr>
            <a:spLocks noGrp="1" noChangeArrowheads="1"/>
          </p:cNvSpPr>
          <p:nvPr>
            <p:ph type="ctrTitle"/>
          </p:nvPr>
        </p:nvSpPr>
        <p:spPr>
          <a:xfrm>
            <a:off x="2135189" y="476251"/>
            <a:ext cx="7845425" cy="2665413"/>
          </a:xfrm>
        </p:spPr>
        <p:txBody>
          <a:bodyPr anchor="ctr"/>
          <a:lstStyle/>
          <a:p>
            <a:r>
              <a:rPr lang="zh-CN" altLang="en-US" sz="2400"/>
              <a:t>       </a:t>
            </a:r>
            <a:r>
              <a:rPr lang="zh-CN" altLang="en-US" sz="4800"/>
              <a:t>跨文化商务交流案例分析</a:t>
            </a:r>
            <a:endParaRPr lang="zh-CN" altLang="en-US" sz="4800" b="1"/>
          </a:p>
        </p:txBody>
      </p:sp>
      <p:sp>
        <p:nvSpPr>
          <p:cNvPr id="38915" name="Rectangle 3">
            <a:extLst>
              <a:ext uri="{FF2B5EF4-FFF2-40B4-BE49-F238E27FC236}">
                <a16:creationId xmlns:a16="http://schemas.microsoft.com/office/drawing/2014/main" id="{3224FCB9-D6FD-4B68-934B-13E4D9730206}"/>
              </a:ext>
            </a:extLst>
          </p:cNvPr>
          <p:cNvSpPr>
            <a:spLocks noGrp="1" noChangeArrowheads="1"/>
          </p:cNvSpPr>
          <p:nvPr>
            <p:ph type="subTitle" idx="1"/>
          </p:nvPr>
        </p:nvSpPr>
        <p:spPr>
          <a:xfrm>
            <a:off x="2855913" y="3500439"/>
            <a:ext cx="6400800" cy="1044575"/>
          </a:xfrm>
        </p:spPr>
        <p:txBody>
          <a:bodyPr/>
          <a:lstStyle/>
          <a:p>
            <a:r>
              <a:rPr lang="zh-CN" altLang="en-US" sz="3200"/>
              <a:t>丁俊玲</a:t>
            </a:r>
          </a:p>
          <a:p>
            <a:endParaRPr lang="zh-CN" alt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89B6E51-4276-0266-66B4-F413C712B0C0}"/>
              </a:ext>
            </a:extLst>
          </p:cNvPr>
          <p:cNvSpPr>
            <a:spLocks noGrp="1" noChangeArrowheads="1"/>
          </p:cNvSpPr>
          <p:nvPr>
            <p:ph type="title"/>
          </p:nvPr>
        </p:nvSpPr>
        <p:spPr/>
        <p:txBody>
          <a:bodyPr/>
          <a:lstStyle/>
          <a:p>
            <a:pPr algn="l" eaLnBrk="1" hangingPunct="1"/>
            <a:r>
              <a:rPr lang="zh-CN" altLang="en-US" b="1">
                <a:solidFill>
                  <a:schemeClr val="tx1"/>
                </a:solidFill>
              </a:rPr>
              <a:t>为何选择巴黎</a:t>
            </a:r>
          </a:p>
        </p:txBody>
      </p:sp>
      <p:sp>
        <p:nvSpPr>
          <p:cNvPr id="13315" name="Rectangle 3">
            <a:extLst>
              <a:ext uri="{FF2B5EF4-FFF2-40B4-BE49-F238E27FC236}">
                <a16:creationId xmlns:a16="http://schemas.microsoft.com/office/drawing/2014/main" id="{C687D1C2-C3B1-5DEC-54D8-225D2C35031D}"/>
              </a:ext>
            </a:extLst>
          </p:cNvPr>
          <p:cNvSpPr>
            <a:spLocks noGrp="1" noChangeArrowheads="1"/>
          </p:cNvSpPr>
          <p:nvPr>
            <p:ph idx="1"/>
          </p:nvPr>
        </p:nvSpPr>
        <p:spPr>
          <a:xfrm>
            <a:off x="1981201" y="1600200"/>
            <a:ext cx="8435975" cy="5068888"/>
          </a:xfrm>
        </p:spPr>
        <p:txBody>
          <a:bodyPr/>
          <a:lstStyle/>
          <a:p>
            <a:pPr marL="0" indent="0">
              <a:buNone/>
              <a:defRPr/>
            </a:pPr>
            <a:r>
              <a:rPr lang="zh-CN" altLang="zh-CN" b="1" dirty="0">
                <a:solidFill>
                  <a:srgbClr val="00B050"/>
                </a:solidFill>
                <a:latin typeface="宋体" panose="02010600030101010101" pitchFamily="2" charset="-122"/>
              </a:rPr>
              <a:t>(</a:t>
            </a:r>
            <a:r>
              <a:rPr lang="zh-CN" altLang="en-US" b="1" dirty="0">
                <a:solidFill>
                  <a:srgbClr val="00B050"/>
                </a:solidFill>
                <a:latin typeface="宋体" panose="02010600030101010101" pitchFamily="2" charset="-122"/>
              </a:rPr>
              <a:t>一</a:t>
            </a:r>
            <a:r>
              <a:rPr lang="zh-CN" altLang="zh-CN" b="1" dirty="0">
                <a:solidFill>
                  <a:srgbClr val="00B050"/>
                </a:solidFill>
                <a:latin typeface="宋体" panose="02010600030101010101" pitchFamily="2" charset="-122"/>
              </a:rPr>
              <a:t>)</a:t>
            </a:r>
            <a:r>
              <a:rPr lang="zh-CN" altLang="en-US" b="1" dirty="0">
                <a:solidFill>
                  <a:srgbClr val="00B050"/>
                </a:solidFill>
                <a:latin typeface="宋体" panose="02010600030101010101" pitchFamily="2" charset="-122"/>
              </a:rPr>
              <a:t>地理位置的选择</a:t>
            </a:r>
          </a:p>
          <a:p>
            <a:pPr eaLnBrk="1" hangingPunct="1">
              <a:buFontTx/>
              <a:buNone/>
              <a:defRPr/>
            </a:pPr>
            <a:r>
              <a:rPr lang="zh-CN" altLang="en-US" b="1" dirty="0">
                <a:latin typeface="宋体" panose="02010600030101010101" pitchFamily="2" charset="-122"/>
              </a:rPr>
              <a:t>  作为欧洲最大旅游景点，人口优势从二百多个被选城市中脱颖而出。</a:t>
            </a:r>
            <a:endParaRPr lang="en-US" altLang="zh-CN" b="1" dirty="0">
              <a:latin typeface="宋体" panose="02010600030101010101" pitchFamily="2" charset="-122"/>
            </a:endParaRPr>
          </a:p>
          <a:p>
            <a:pPr eaLnBrk="1" hangingPunct="1">
              <a:buFontTx/>
              <a:buNone/>
              <a:defRPr/>
            </a:pPr>
            <a:endParaRPr lang="en-US" altLang="zh-CN" b="1" dirty="0">
              <a:latin typeface="宋体" panose="02010600030101010101" pitchFamily="2" charset="-122"/>
            </a:endParaRPr>
          </a:p>
          <a:p>
            <a:pPr eaLnBrk="1" hangingPunct="1">
              <a:buFontTx/>
              <a:buNone/>
              <a:defRPr/>
            </a:pPr>
            <a:r>
              <a:rPr lang="zh-CN" altLang="zh-CN" b="1" dirty="0">
                <a:solidFill>
                  <a:srgbClr val="00B050"/>
                </a:solidFill>
                <a:latin typeface="宋体" panose="02010600030101010101" pitchFamily="2" charset="-122"/>
              </a:rPr>
              <a:t>(</a:t>
            </a:r>
            <a:r>
              <a:rPr lang="zh-CN" altLang="en-US" b="1" dirty="0">
                <a:solidFill>
                  <a:srgbClr val="00B050"/>
                </a:solidFill>
                <a:latin typeface="宋体" panose="02010600030101010101" pitchFamily="2" charset="-122"/>
              </a:rPr>
              <a:t>二</a:t>
            </a:r>
            <a:r>
              <a:rPr lang="zh-CN" altLang="zh-CN" b="1" dirty="0">
                <a:solidFill>
                  <a:srgbClr val="00B050"/>
                </a:solidFill>
                <a:latin typeface="宋体" panose="02010600030101010101" pitchFamily="2" charset="-122"/>
              </a:rPr>
              <a:t>)</a:t>
            </a:r>
            <a:r>
              <a:rPr lang="zh-CN" altLang="en-US" b="1" dirty="0">
                <a:solidFill>
                  <a:srgbClr val="00B050"/>
                </a:solidFill>
                <a:latin typeface="宋体" panose="02010600030101010101" pitchFamily="2" charset="-122"/>
              </a:rPr>
              <a:t>风俗习惯的调研</a:t>
            </a:r>
          </a:p>
          <a:p>
            <a:pPr eaLnBrk="1" hangingPunct="1">
              <a:buFontTx/>
              <a:buNone/>
              <a:defRPr/>
            </a:pPr>
            <a:r>
              <a:rPr lang="zh-CN" altLang="en-US" b="1" dirty="0">
                <a:latin typeface="宋体" panose="02010600030101010101" pitchFamily="2" charset="-122"/>
              </a:rPr>
              <a:t>   美国人平均有两至三个星期的假期；</a:t>
            </a:r>
            <a:endParaRPr lang="en-US" altLang="zh-CN" b="1" dirty="0">
              <a:latin typeface="宋体" panose="02010600030101010101" pitchFamily="2" charset="-122"/>
            </a:endParaRPr>
          </a:p>
          <a:p>
            <a:pPr eaLnBrk="1" hangingPunct="1">
              <a:buFontTx/>
              <a:buNone/>
              <a:defRPr/>
            </a:pPr>
            <a:r>
              <a:rPr lang="en-US" altLang="zh-CN" b="1" dirty="0">
                <a:latin typeface="宋体" panose="02010600030101010101" pitchFamily="2" charset="-122"/>
              </a:rPr>
              <a:t>   </a:t>
            </a:r>
            <a:r>
              <a:rPr lang="zh-CN" altLang="en-US" b="1" dirty="0">
                <a:latin typeface="宋体" panose="02010600030101010101" pitchFamily="2" charset="-122"/>
              </a:rPr>
              <a:t>法、德假期一般为五个星期，有可能有更多地时间在迪斯尼度过。</a:t>
            </a:r>
          </a:p>
        </p:txBody>
      </p:sp>
      <p:sp>
        <p:nvSpPr>
          <p:cNvPr id="20484" name="日期占位符 3">
            <a:extLst>
              <a:ext uri="{FF2B5EF4-FFF2-40B4-BE49-F238E27FC236}">
                <a16:creationId xmlns:a16="http://schemas.microsoft.com/office/drawing/2014/main" id="{0A02F611-1176-9DC0-2D84-256AF8A3B69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61D94D1-6A72-4F5F-9610-AC27BEF0E734}"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8EE93C32-9E1C-E162-515B-3D81499A8EB2}"/>
              </a:ext>
            </a:extLst>
          </p:cNvPr>
          <p:cNvSpPr>
            <a:spLocks noGrp="1" noChangeArrowheads="1"/>
          </p:cNvSpPr>
          <p:nvPr>
            <p:ph idx="1"/>
          </p:nvPr>
        </p:nvSpPr>
        <p:spPr/>
        <p:txBody>
          <a:bodyPr/>
          <a:lstStyle/>
          <a:p>
            <a:pPr marL="0" indent="0">
              <a:lnSpc>
                <a:spcPct val="80000"/>
              </a:lnSpc>
              <a:buNone/>
            </a:pPr>
            <a:r>
              <a:rPr lang="zh-CN" altLang="en-US" b="1">
                <a:solidFill>
                  <a:srgbClr val="00B050"/>
                </a:solidFill>
                <a:latin typeface="宋体" panose="02010600030101010101" pitchFamily="2" charset="-122"/>
              </a:rPr>
              <a:t>（三)便利的铁路设施</a:t>
            </a:r>
          </a:p>
          <a:p>
            <a:pPr marL="0" indent="0">
              <a:lnSpc>
                <a:spcPct val="80000"/>
              </a:lnSpc>
              <a:buNone/>
            </a:pPr>
            <a:r>
              <a:rPr lang="zh-CN" altLang="en-US" b="1">
                <a:latin typeface="宋体" panose="02010600030101010101" pitchFamily="2" charset="-122"/>
              </a:rPr>
              <a:t>　法政府投资，铁路及其它设施的改进</a:t>
            </a:r>
            <a:endParaRPr lang="en-US" altLang="zh-CN" b="1">
              <a:latin typeface="宋体" panose="02010600030101010101" pitchFamily="2" charset="-122"/>
            </a:endParaRPr>
          </a:p>
          <a:p>
            <a:pPr marL="0" indent="0">
              <a:lnSpc>
                <a:spcPct val="80000"/>
              </a:lnSpc>
              <a:buNone/>
            </a:pPr>
            <a:endParaRPr lang="zh-CN" altLang="en-US" b="1">
              <a:solidFill>
                <a:srgbClr val="00B050"/>
              </a:solidFill>
              <a:latin typeface="宋体" panose="02010600030101010101" pitchFamily="2" charset="-122"/>
            </a:endParaRPr>
          </a:p>
          <a:p>
            <a:pPr marL="0" indent="0">
              <a:lnSpc>
                <a:spcPct val="80000"/>
              </a:lnSpc>
              <a:buNone/>
            </a:pPr>
            <a:r>
              <a:rPr lang="zh-CN" altLang="en-US" b="1">
                <a:solidFill>
                  <a:srgbClr val="00B050"/>
                </a:solidFill>
                <a:latin typeface="宋体" panose="02010600030101010101" pitchFamily="2" charset="-122"/>
              </a:rPr>
              <a:t>（四）法国政府给予政策，资金支持</a:t>
            </a:r>
          </a:p>
          <a:p>
            <a:pPr marL="0" indent="0">
              <a:lnSpc>
                <a:spcPct val="80000"/>
              </a:lnSpc>
              <a:buNone/>
            </a:pPr>
            <a:r>
              <a:rPr lang="zh-CN" altLang="en-US" b="1">
                <a:latin typeface="宋体" panose="02010600030101010101" pitchFamily="2" charset="-122"/>
              </a:rPr>
              <a:t>  法政府提供各种奖励，期望创造30000个就业机会。</a:t>
            </a:r>
          </a:p>
          <a:p>
            <a:pPr marL="0" indent="0">
              <a:lnSpc>
                <a:spcPct val="80000"/>
              </a:lnSpc>
            </a:pPr>
            <a:endParaRPr lang="zh-CN" altLang="en-US"/>
          </a:p>
        </p:txBody>
      </p:sp>
      <p:sp>
        <p:nvSpPr>
          <p:cNvPr id="21507" name="日期占位符 3">
            <a:extLst>
              <a:ext uri="{FF2B5EF4-FFF2-40B4-BE49-F238E27FC236}">
                <a16:creationId xmlns:a16="http://schemas.microsoft.com/office/drawing/2014/main" id="{98A563A2-7DB7-F053-AFCC-606D65D31D0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7D266560-1700-4FBE-B266-39333AA0FD50}"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56D21F9-315E-5468-742B-F88C046FADB0}"/>
              </a:ext>
            </a:extLst>
          </p:cNvPr>
          <p:cNvSpPr>
            <a:spLocks noGrp="1" noChangeArrowheads="1"/>
          </p:cNvSpPr>
          <p:nvPr>
            <p:ph type="title"/>
          </p:nvPr>
        </p:nvSpPr>
        <p:spPr/>
        <p:txBody>
          <a:bodyPr/>
          <a:lstStyle/>
          <a:p>
            <a:pPr eaLnBrk="1" hangingPunct="1"/>
            <a:r>
              <a:rPr lang="zh-CN" altLang="en-US" b="1">
                <a:solidFill>
                  <a:schemeClr val="tx1"/>
                </a:solidFill>
              </a:rPr>
              <a:t>实际数据</a:t>
            </a:r>
          </a:p>
        </p:txBody>
      </p:sp>
      <p:graphicFrame>
        <p:nvGraphicFramePr>
          <p:cNvPr id="11267" name="Group 3">
            <a:extLst>
              <a:ext uri="{FF2B5EF4-FFF2-40B4-BE49-F238E27FC236}">
                <a16:creationId xmlns:a16="http://schemas.microsoft.com/office/drawing/2014/main" id="{F4E93F9D-815C-B57E-B2A7-3EFEFD6DDDD8}"/>
              </a:ext>
            </a:extLst>
          </p:cNvPr>
          <p:cNvGraphicFramePr>
            <a:graphicFrameLocks noGrp="1"/>
          </p:cNvGraphicFramePr>
          <p:nvPr>
            <p:ph type="tbl" idx="4294967295"/>
          </p:nvPr>
        </p:nvGraphicFramePr>
        <p:xfrm>
          <a:off x="1919288" y="1700214"/>
          <a:ext cx="8229600" cy="2303463"/>
        </p:xfrm>
        <a:graphic>
          <a:graphicData uri="http://schemas.openxmlformats.org/drawingml/2006/table">
            <a:tbl>
              <a:tblPr/>
              <a:tblGrid>
                <a:gridCol w="2057400">
                  <a:extLst>
                    <a:ext uri="{9D8B030D-6E8A-4147-A177-3AD203B41FA5}">
                      <a16:colId xmlns:a16="http://schemas.microsoft.com/office/drawing/2014/main" val="20000"/>
                    </a:ext>
                  </a:extLst>
                </a:gridCol>
                <a:gridCol w="205581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8988">
                  <a:extLst>
                    <a:ext uri="{9D8B030D-6E8A-4147-A177-3AD203B41FA5}">
                      <a16:colId xmlns:a16="http://schemas.microsoft.com/office/drawing/2014/main" val="20003"/>
                    </a:ext>
                  </a:extLst>
                </a:gridCol>
              </a:tblGrid>
              <a:tr h="767821">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rPr>
                        <a:t>年份</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1" i="0" u="none" strike="noStrike" cap="none" normalizeH="0" baseline="0" dirty="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rPr>
                        <a:t>游客人数</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rPr>
                        <a:t>收入（法郎）</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1" i="0" u="none" strike="noStrike" cap="none" normalizeH="0" baseline="0">
                          <a:ln>
                            <a:noFill/>
                          </a:ln>
                          <a:solidFill>
                            <a:srgbClr val="FFFFFF"/>
                          </a:solidFill>
                          <a:effectLst/>
                          <a:latin typeface="Calibri" panose="020F0502020204030204" pitchFamily="34" charset="0"/>
                          <a:ea typeface="宋体" panose="02010600030101010101" pitchFamily="2" charset="-122"/>
                          <a:sym typeface="Calibri" panose="020F0502020204030204" pitchFamily="34" charset="0"/>
                        </a:rPr>
                        <a:t>利润</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767821">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1992</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1050万</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31亿</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-7亿</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67821">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1993</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950万</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18亿</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
                          <a:srgbClr val="FEB602"/>
                        </a:buClr>
                        <a:buSzTx/>
                        <a:buFont typeface="微软雅黑" panose="020B0503020204020204" pitchFamily="34" charset="-122"/>
                        <a:buNone/>
                      </a:pPr>
                      <a:r>
                        <a:rPr kumimoji="0" lang="zh-CN" altLang="en-US" sz="1800" b="0" i="0" u="none" strike="noStrike" cap="none" normalizeH="0" baseline="0" dirty="0">
                          <a:ln>
                            <a:noFill/>
                          </a:ln>
                          <a:solidFill>
                            <a:srgbClr val="000000"/>
                          </a:solidFill>
                          <a:effectLst/>
                          <a:latin typeface="Calibri" panose="020F0502020204030204" pitchFamily="34" charset="0"/>
                          <a:ea typeface="宋体" panose="02010600030101010101" pitchFamily="2" charset="-122"/>
                          <a:sym typeface="Calibri" panose="020F0502020204030204" pitchFamily="34" charset="0"/>
                        </a:rPr>
                        <a:t>-11亿</a:t>
                      </a:r>
                    </a:p>
                  </a:txBody>
                  <a:tcPr marT="45704" marB="4570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22553" name="日期占位符 3">
            <a:extLst>
              <a:ext uri="{FF2B5EF4-FFF2-40B4-BE49-F238E27FC236}">
                <a16:creationId xmlns:a16="http://schemas.microsoft.com/office/drawing/2014/main" id="{EEE1BCD4-3489-122B-4E5A-AA2E00F57B7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F827748-21A0-42BA-8B98-76D385E5D5AD}"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
        <p:nvSpPr>
          <p:cNvPr id="22554" name="Rectangle 3">
            <a:extLst>
              <a:ext uri="{FF2B5EF4-FFF2-40B4-BE49-F238E27FC236}">
                <a16:creationId xmlns:a16="http://schemas.microsoft.com/office/drawing/2014/main" id="{E796B004-2BA4-335E-891A-6FDA0B4DEDC1}"/>
              </a:ext>
            </a:extLst>
          </p:cNvPr>
          <p:cNvSpPr txBox="1">
            <a:spLocks noChangeArrowheads="1"/>
          </p:cNvSpPr>
          <p:nvPr/>
        </p:nvSpPr>
        <p:spPr bwMode="auto">
          <a:xfrm>
            <a:off x="1847851" y="4271963"/>
            <a:ext cx="85693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r>
              <a:rPr lang="en-US" altLang="zh-CN" sz="2000">
                <a:latin typeface="宋体" panose="02010600030101010101" pitchFamily="2" charset="-122"/>
                <a:ea typeface="微软雅黑" panose="020B0503020204020204" pitchFamily="34" charset="-122"/>
              </a:rPr>
              <a:t>1992</a:t>
            </a:r>
            <a:r>
              <a:rPr lang="zh-CN" altLang="en-US" sz="2000">
                <a:latin typeface="宋体" panose="02010600030101010101" pitchFamily="2" charset="-122"/>
                <a:ea typeface="微软雅黑" panose="020B0503020204020204" pitchFamily="34" charset="-122"/>
              </a:rPr>
              <a:t>年</a:t>
            </a:r>
            <a:r>
              <a:rPr lang="en-US" altLang="zh-CN" sz="2000">
                <a:latin typeface="宋体" panose="02010600030101010101" pitchFamily="2" charset="-122"/>
                <a:ea typeface="微软雅黑" panose="020B0503020204020204" pitchFamily="34" charset="-122"/>
              </a:rPr>
              <a:t>4</a:t>
            </a:r>
            <a:r>
              <a:rPr lang="zh-CN" altLang="en-US" sz="2000">
                <a:latin typeface="宋体" panose="02010600030101010101" pitchFamily="2" charset="-122"/>
                <a:ea typeface="微软雅黑" panose="020B0503020204020204" pitchFamily="34" charset="-122"/>
              </a:rPr>
              <a:t>月，开业。</a:t>
            </a:r>
          </a:p>
          <a:p>
            <a:pPr eaLnBrk="1" hangingPunct="1"/>
            <a:endParaRPr lang="zh-CN" altLang="en-US" sz="2000">
              <a:latin typeface="宋体" panose="02010600030101010101" pitchFamily="2" charset="-122"/>
              <a:ea typeface="微软雅黑" panose="020B0503020204020204" pitchFamily="34" charset="-122"/>
            </a:endParaRPr>
          </a:p>
          <a:p>
            <a:pPr eaLnBrk="1" hangingPunct="1"/>
            <a:r>
              <a:rPr lang="zh-CN" altLang="en-US" sz="2000">
                <a:latin typeface="宋体" panose="02010600030101010101" pitchFamily="2" charset="-122"/>
                <a:ea typeface="微软雅黑" panose="020B0503020204020204" pitchFamily="34" charset="-122"/>
              </a:rPr>
              <a:t>在</a:t>
            </a:r>
            <a:r>
              <a:rPr lang="en-US" altLang="zh-CN" sz="2000">
                <a:latin typeface="宋体" panose="02010600030101010101" pitchFamily="2" charset="-122"/>
                <a:ea typeface="微软雅黑" panose="020B0503020204020204" pitchFamily="34" charset="-122"/>
              </a:rPr>
              <a:t>2002</a:t>
            </a:r>
            <a:r>
              <a:rPr lang="zh-CN" altLang="en-US" sz="2000">
                <a:latin typeface="宋体" panose="02010600030101010101" pitchFamily="2" charset="-122"/>
                <a:ea typeface="微软雅黑" panose="020B0503020204020204" pitchFamily="34" charset="-122"/>
              </a:rPr>
              <a:t>年，营业收入仅为</a:t>
            </a:r>
            <a:r>
              <a:rPr lang="en-US" altLang="zh-CN" sz="2000">
                <a:latin typeface="宋体" panose="02010600030101010101" pitchFamily="2" charset="-122"/>
                <a:ea typeface="微软雅黑" panose="020B0503020204020204" pitchFamily="34" charset="-122"/>
              </a:rPr>
              <a:t>10.531</a:t>
            </a:r>
            <a:r>
              <a:rPr lang="zh-CN" altLang="en-US" sz="2000">
                <a:latin typeface="宋体" panose="02010600030101010101" pitchFamily="2" charset="-122"/>
                <a:ea typeface="微软雅黑" panose="020B0503020204020204" pitchFamily="34" charset="-122"/>
              </a:rPr>
              <a:t>亿欧元，与</a:t>
            </a:r>
            <a:r>
              <a:rPr lang="en-US" altLang="zh-CN" sz="2000">
                <a:latin typeface="宋体" panose="02010600030101010101" pitchFamily="2" charset="-122"/>
                <a:ea typeface="微软雅黑" panose="020B0503020204020204" pitchFamily="34" charset="-122"/>
              </a:rPr>
              <a:t>2001</a:t>
            </a:r>
            <a:r>
              <a:rPr lang="zh-CN" altLang="en-US" sz="2000">
                <a:latin typeface="宋体" panose="02010600030101010101" pitchFamily="2" charset="-122"/>
                <a:ea typeface="微软雅黑" panose="020B0503020204020204" pitchFamily="34" charset="-122"/>
              </a:rPr>
              <a:t>年相比</a:t>
            </a:r>
            <a:r>
              <a:rPr lang="zh-CN" altLang="en-US" sz="2000">
                <a:solidFill>
                  <a:srgbClr val="FF0000"/>
                </a:solidFill>
                <a:latin typeface="宋体" panose="02010600030101010101" pitchFamily="2" charset="-122"/>
                <a:ea typeface="微软雅黑" panose="020B0503020204020204" pitchFamily="34" charset="-122"/>
              </a:rPr>
              <a:t>下降了</a:t>
            </a:r>
            <a:r>
              <a:rPr lang="en-US" altLang="zh-CN" sz="2000">
                <a:solidFill>
                  <a:srgbClr val="FF0000"/>
                </a:solidFill>
                <a:latin typeface="宋体" panose="02010600030101010101" pitchFamily="2" charset="-122"/>
                <a:ea typeface="微软雅黑" panose="020B0503020204020204" pitchFamily="34" charset="-122"/>
              </a:rPr>
              <a:t>2.1%</a:t>
            </a:r>
            <a:r>
              <a:rPr lang="zh-CN" altLang="en-US" sz="2000">
                <a:solidFill>
                  <a:srgbClr val="FF0000"/>
                </a:solidFill>
                <a:latin typeface="宋体" panose="02010600030101010101" pitchFamily="2" charset="-122"/>
                <a:ea typeface="微软雅黑" panose="020B0503020204020204" pitchFamily="34" charset="-122"/>
              </a:rPr>
              <a:t>；</a:t>
            </a:r>
            <a:r>
              <a:rPr lang="zh-CN" altLang="en-US" sz="2000">
                <a:latin typeface="宋体" panose="02010600030101010101" pitchFamily="2" charset="-122"/>
                <a:ea typeface="微软雅黑" panose="020B0503020204020204" pitchFamily="34" charset="-122"/>
              </a:rPr>
              <a:t>亏损额高达</a:t>
            </a:r>
            <a:r>
              <a:rPr lang="en-US" altLang="zh-CN" sz="2000">
                <a:latin typeface="宋体" panose="02010600030101010101" pitchFamily="2" charset="-122"/>
                <a:ea typeface="微软雅黑" panose="020B0503020204020204" pitchFamily="34" charset="-122"/>
              </a:rPr>
              <a:t>5600</a:t>
            </a:r>
            <a:r>
              <a:rPr lang="zh-CN" altLang="en-US" sz="2000">
                <a:latin typeface="宋体" panose="02010600030101010101" pitchFamily="2" charset="-122"/>
                <a:ea typeface="微软雅黑" panose="020B0503020204020204" pitchFamily="34" charset="-122"/>
              </a:rPr>
              <a:t>万欧元（约合</a:t>
            </a:r>
            <a:r>
              <a:rPr lang="en-US" altLang="zh-CN" sz="2000">
                <a:latin typeface="宋体" panose="02010600030101010101" pitchFamily="2" charset="-122"/>
                <a:ea typeface="微软雅黑" panose="020B0503020204020204" pitchFamily="34" charset="-122"/>
              </a:rPr>
              <a:t>6600</a:t>
            </a:r>
            <a:r>
              <a:rPr lang="zh-CN" altLang="en-US" sz="2000">
                <a:latin typeface="宋体" panose="02010600030101010101" pitchFamily="2" charset="-122"/>
                <a:ea typeface="微软雅黑" panose="020B0503020204020204" pitchFamily="34" charset="-122"/>
              </a:rPr>
              <a:t>万美元），远大于分析师先前预测的亏损</a:t>
            </a:r>
            <a:r>
              <a:rPr lang="en-US" altLang="zh-CN" sz="2000">
                <a:latin typeface="宋体" panose="02010600030101010101" pitchFamily="2" charset="-122"/>
                <a:ea typeface="微软雅黑" panose="020B0503020204020204" pitchFamily="34" charset="-122"/>
              </a:rPr>
              <a:t>5330</a:t>
            </a:r>
            <a:r>
              <a:rPr lang="zh-CN" altLang="en-US" sz="2000">
                <a:latin typeface="宋体" panose="02010600030101010101" pitchFamily="2" charset="-122"/>
                <a:ea typeface="微软雅黑" panose="020B0503020204020204" pitchFamily="34" charset="-122"/>
              </a:rPr>
              <a:t>万欧元的预期，与</a:t>
            </a:r>
            <a:r>
              <a:rPr lang="en-US" altLang="zh-CN" sz="2000">
                <a:latin typeface="宋体" panose="02010600030101010101" pitchFamily="2" charset="-122"/>
                <a:ea typeface="微软雅黑" panose="020B0503020204020204" pitchFamily="34" charset="-122"/>
              </a:rPr>
              <a:t>2001</a:t>
            </a:r>
            <a:r>
              <a:rPr lang="zh-CN" altLang="en-US" sz="2000">
                <a:latin typeface="宋体" panose="02010600030101010101" pitchFamily="2" charset="-122"/>
                <a:ea typeface="微软雅黑" panose="020B0503020204020204" pitchFamily="34" charset="-122"/>
              </a:rPr>
              <a:t>年相比增加了</a:t>
            </a:r>
            <a:r>
              <a:rPr lang="en-US" altLang="zh-CN" sz="2000">
                <a:latin typeface="宋体" panose="02010600030101010101" pitchFamily="2" charset="-122"/>
                <a:ea typeface="微软雅黑" panose="020B0503020204020204" pitchFamily="34" charset="-122"/>
              </a:rPr>
              <a:t>70%</a:t>
            </a:r>
            <a:r>
              <a:rPr lang="zh-CN" altLang="en-US" sz="2000">
                <a:latin typeface="宋体" panose="02010600030101010101" pitchFamily="2" charset="-122"/>
                <a:ea typeface="微软雅黑" panose="020B0503020204020204" pitchFamily="34" charset="-122"/>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40E18458-A2D4-966F-1666-175C8E8E58B3}"/>
              </a:ext>
            </a:extLst>
          </p:cNvPr>
          <p:cNvSpPr>
            <a:spLocks noGrp="1" noChangeArrowheads="1"/>
          </p:cNvSpPr>
          <p:nvPr>
            <p:ph idx="1"/>
          </p:nvPr>
        </p:nvSpPr>
        <p:spPr>
          <a:xfrm>
            <a:off x="1989138" y="549276"/>
            <a:ext cx="8229600" cy="5616575"/>
          </a:xfrm>
        </p:spPr>
        <p:txBody>
          <a:bodyPr/>
          <a:lstStyle/>
          <a:p>
            <a:pPr eaLnBrk="1" hangingPunct="1">
              <a:defRPr/>
            </a:pPr>
            <a:r>
              <a:rPr lang="zh-CN" altLang="en-US" sz="3600" b="1" dirty="0"/>
              <a:t>三、文化差异造成营销问题</a:t>
            </a:r>
          </a:p>
          <a:p>
            <a:pPr eaLnBrk="1" hangingPunct="1">
              <a:buFont typeface="微软雅黑" panose="020B0503020204020204" pitchFamily="34" charset="-122"/>
              <a:buNone/>
              <a:defRPr/>
            </a:pPr>
            <a:r>
              <a:rPr lang="zh-CN" altLang="en-US" sz="1800" dirty="0">
                <a:solidFill>
                  <a:srgbClr val="FF0000"/>
                </a:solidFill>
              </a:rPr>
              <a:t>　　</a:t>
            </a:r>
            <a:r>
              <a:rPr lang="zh-CN" altLang="zh-CN" sz="2400" dirty="0">
                <a:solidFill>
                  <a:srgbClr val="FF0000"/>
                </a:solidFill>
              </a:rPr>
              <a:t>1.</a:t>
            </a:r>
            <a:r>
              <a:rPr lang="zh-CN" altLang="en-US" sz="2400" dirty="0">
                <a:solidFill>
                  <a:srgbClr val="FF0000"/>
                </a:solidFill>
              </a:rPr>
              <a:t>平均逗留时间的差异</a:t>
            </a:r>
          </a:p>
          <a:p>
            <a:pPr eaLnBrk="1" hangingPunct="1">
              <a:defRPr/>
            </a:pPr>
            <a:r>
              <a:rPr lang="zh-CN" altLang="en-US" sz="2400" dirty="0">
                <a:solidFill>
                  <a:schemeClr val="accent2">
                    <a:lumMod val="60000"/>
                    <a:lumOff val="40000"/>
                  </a:schemeClr>
                </a:solidFill>
              </a:rPr>
              <a:t>欧洲</a:t>
            </a:r>
            <a:r>
              <a:rPr lang="zh-CN" altLang="en-US" sz="2400" dirty="0"/>
              <a:t>人平均逗留时间为两个白天加一个晚上。</a:t>
            </a:r>
            <a:endParaRPr lang="en-US" altLang="zh-CN" sz="2400" dirty="0"/>
          </a:p>
          <a:p>
            <a:pPr marL="0" indent="0">
              <a:buNone/>
              <a:defRPr/>
            </a:pPr>
            <a:r>
              <a:rPr lang="en-US" altLang="zh-CN" sz="2400" dirty="0"/>
              <a:t>    </a:t>
            </a:r>
            <a:r>
              <a:rPr lang="zh-CN" altLang="en-US" sz="2400" dirty="0">
                <a:solidFill>
                  <a:srgbClr val="00B050"/>
                </a:solidFill>
              </a:rPr>
              <a:t>美国</a:t>
            </a:r>
            <a:r>
              <a:rPr lang="zh-CN" altLang="en-US" sz="2400" dirty="0"/>
              <a:t>游客平均逗留时间为四天。</a:t>
            </a:r>
            <a:endParaRPr lang="en-US" altLang="zh-CN" sz="2400" dirty="0"/>
          </a:p>
          <a:p>
            <a:pPr marL="0" indent="0">
              <a:buNone/>
              <a:defRPr/>
            </a:pPr>
            <a:r>
              <a:rPr lang="en-US" altLang="zh-CN" sz="2400" dirty="0"/>
              <a:t>     </a:t>
            </a:r>
            <a:r>
              <a:rPr lang="zh-CN" altLang="en-US" sz="2400" dirty="0"/>
              <a:t>差异主要由</a:t>
            </a:r>
            <a:r>
              <a:rPr lang="zh-CN" altLang="en-US" sz="2400" dirty="0">
                <a:solidFill>
                  <a:srgbClr val="00B0F0"/>
                </a:solidFill>
              </a:rPr>
              <a:t>停车场数量</a:t>
            </a:r>
            <a:r>
              <a:rPr lang="zh-CN" altLang="en-US" sz="2400" dirty="0"/>
              <a:t>造成的。</a:t>
            </a:r>
            <a:endParaRPr lang="en-US" altLang="zh-CN" sz="2400" dirty="0"/>
          </a:p>
          <a:p>
            <a:pPr marL="0" indent="0">
              <a:buNone/>
              <a:defRPr/>
            </a:pPr>
            <a:r>
              <a:rPr lang="zh-CN" altLang="en-US" sz="2400" dirty="0"/>
              <a:t>     （欧洲迪斯尼只有一个停车场，加上高昂停车费）</a:t>
            </a:r>
          </a:p>
          <a:p>
            <a:pPr eaLnBrk="1" hangingPunct="1">
              <a:defRPr/>
            </a:pPr>
            <a:endParaRPr lang="en-US" altLang="zh-CN" sz="2400" dirty="0"/>
          </a:p>
          <a:p>
            <a:pPr eaLnBrk="1" hangingPunct="1">
              <a:defRPr/>
            </a:pPr>
            <a:r>
              <a:rPr lang="en-US" altLang="zh-CN" sz="2400" dirty="0">
                <a:solidFill>
                  <a:srgbClr val="FF0000"/>
                </a:solidFill>
              </a:rPr>
              <a:t> </a:t>
            </a:r>
            <a:r>
              <a:rPr lang="zh-CN" altLang="zh-CN" sz="2400" dirty="0">
                <a:solidFill>
                  <a:srgbClr val="FF0000"/>
                </a:solidFill>
              </a:rPr>
              <a:t>2.</a:t>
            </a:r>
            <a:r>
              <a:rPr lang="zh-CN" altLang="en-US" sz="2400" dirty="0">
                <a:solidFill>
                  <a:srgbClr val="FF0000"/>
                </a:solidFill>
              </a:rPr>
              <a:t>高度季节性的游客</a:t>
            </a:r>
          </a:p>
          <a:p>
            <a:pPr marL="0" indent="0">
              <a:buNone/>
              <a:defRPr/>
            </a:pPr>
            <a:r>
              <a:rPr lang="zh-CN" altLang="en-US" sz="2400" dirty="0"/>
              <a:t>      </a:t>
            </a:r>
            <a:r>
              <a:rPr lang="zh-CN" altLang="en-US" sz="2400" dirty="0">
                <a:solidFill>
                  <a:schemeClr val="accent2">
                    <a:lumMod val="60000"/>
                    <a:lumOff val="40000"/>
                  </a:schemeClr>
                </a:solidFill>
              </a:rPr>
              <a:t>欧洲</a:t>
            </a:r>
            <a:r>
              <a:rPr lang="zh-CN" altLang="en-US" sz="2400" dirty="0"/>
              <a:t>迪斯尼的游客呈现典型的季节性，夏天放假时高峰，  </a:t>
            </a:r>
            <a:endParaRPr lang="en-US" altLang="zh-CN" sz="2400" dirty="0"/>
          </a:p>
          <a:p>
            <a:pPr marL="0" indent="0">
              <a:buNone/>
              <a:defRPr/>
            </a:pPr>
            <a:r>
              <a:rPr lang="en-US" altLang="zh-CN" sz="2400" dirty="0"/>
              <a:t>      </a:t>
            </a:r>
            <a:r>
              <a:rPr lang="zh-CN" altLang="en-US" sz="2400" dirty="0"/>
              <a:t>没有假日时则是低谷。</a:t>
            </a:r>
            <a:endParaRPr lang="en-US" altLang="zh-CN" sz="2400" dirty="0"/>
          </a:p>
          <a:p>
            <a:pPr marL="0" indent="0">
              <a:buNone/>
              <a:defRPr/>
            </a:pPr>
            <a:r>
              <a:rPr lang="en-US" altLang="zh-CN" sz="2400" dirty="0"/>
              <a:t>      </a:t>
            </a:r>
            <a:r>
              <a:rPr lang="zh-CN" altLang="en-US" sz="2400" dirty="0"/>
              <a:t>与</a:t>
            </a:r>
            <a:r>
              <a:rPr lang="zh-CN" altLang="en-US" sz="2400" dirty="0">
                <a:solidFill>
                  <a:srgbClr val="00B050"/>
                </a:solidFill>
              </a:rPr>
              <a:t>美国</a:t>
            </a:r>
            <a:r>
              <a:rPr lang="zh-CN" altLang="en-US" sz="2400" dirty="0"/>
              <a:t>人不同，他们喜欢较长的假期，频率比美国人低得多。</a:t>
            </a:r>
          </a:p>
        </p:txBody>
      </p:sp>
      <p:sp>
        <p:nvSpPr>
          <p:cNvPr id="25603" name="日期占位符 3">
            <a:extLst>
              <a:ext uri="{FF2B5EF4-FFF2-40B4-BE49-F238E27FC236}">
                <a16:creationId xmlns:a16="http://schemas.microsoft.com/office/drawing/2014/main" id="{ED0F5910-C241-6E56-4576-04F720C3A35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58AF19C-201E-4F93-85F2-6E8E6CE91BD5}"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E91432C-FF88-FCC3-F984-E4C237FF7DB8}"/>
              </a:ext>
            </a:extLst>
          </p:cNvPr>
          <p:cNvSpPr>
            <a:spLocks noGrp="1" noChangeArrowheads="1"/>
          </p:cNvSpPr>
          <p:nvPr>
            <p:ph type="title"/>
          </p:nvPr>
        </p:nvSpPr>
        <p:spPr/>
        <p:txBody>
          <a:bodyPr/>
          <a:lstStyle/>
          <a:p>
            <a:pPr eaLnBrk="1" hangingPunct="1"/>
            <a:r>
              <a:rPr lang="zh-CN" altLang="en-US" sz="4000" b="1"/>
              <a:t>问题根源</a:t>
            </a:r>
          </a:p>
        </p:txBody>
      </p:sp>
      <p:sp>
        <p:nvSpPr>
          <p:cNvPr id="28675" name="Rectangle 3">
            <a:extLst>
              <a:ext uri="{FF2B5EF4-FFF2-40B4-BE49-F238E27FC236}">
                <a16:creationId xmlns:a16="http://schemas.microsoft.com/office/drawing/2014/main" id="{E935A316-7BC1-5CBD-6A68-0E016402C16E}"/>
              </a:ext>
            </a:extLst>
          </p:cNvPr>
          <p:cNvSpPr>
            <a:spLocks noGrp="1" noChangeArrowheads="1"/>
          </p:cNvSpPr>
          <p:nvPr>
            <p:ph idx="1"/>
          </p:nvPr>
        </p:nvSpPr>
        <p:spPr>
          <a:xfrm>
            <a:off x="1919289" y="1700213"/>
            <a:ext cx="4467225" cy="4500562"/>
          </a:xfrm>
        </p:spPr>
        <p:txBody>
          <a:bodyPr/>
          <a:lstStyle/>
          <a:p>
            <a:pPr eaLnBrk="1" hangingPunct="1"/>
            <a:r>
              <a:rPr lang="zh-CN" altLang="en-US" sz="3600" b="1">
                <a:latin typeface="宋体" panose="02010600030101010101" pitchFamily="2" charset="-122"/>
              </a:rPr>
              <a:t>国家文化背景下，国际营销的各种资源调配和事情处理方式都会各不相同，</a:t>
            </a:r>
            <a:r>
              <a:rPr lang="zh-CN" altLang="en-US" sz="3600" b="1">
                <a:solidFill>
                  <a:srgbClr val="FF0000"/>
                </a:solidFill>
                <a:latin typeface="宋体" panose="02010600030101010101" pitchFamily="2" charset="-122"/>
              </a:rPr>
              <a:t>必须因地制宜推行本土化</a:t>
            </a:r>
            <a:r>
              <a:rPr lang="zh-CN" altLang="en-US" sz="3600" b="1">
                <a:solidFill>
                  <a:srgbClr val="C00000"/>
                </a:solidFill>
                <a:latin typeface="宋体" panose="02010600030101010101" pitchFamily="2" charset="-122"/>
              </a:rPr>
              <a:t>。</a:t>
            </a:r>
          </a:p>
        </p:txBody>
      </p:sp>
      <p:sp>
        <p:nvSpPr>
          <p:cNvPr id="28676" name="日期占位符 3">
            <a:extLst>
              <a:ext uri="{FF2B5EF4-FFF2-40B4-BE49-F238E27FC236}">
                <a16:creationId xmlns:a16="http://schemas.microsoft.com/office/drawing/2014/main" id="{B8D9968E-B36D-9461-02FC-03F5386AD04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E50590F0-2B91-43BC-BA67-56BD675D9E37}"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pic>
        <p:nvPicPr>
          <p:cNvPr id="28677" name="Picture 4">
            <a:extLst>
              <a:ext uri="{FF2B5EF4-FFF2-40B4-BE49-F238E27FC236}">
                <a16:creationId xmlns:a16="http://schemas.microsoft.com/office/drawing/2014/main" id="{606F46AF-8FD4-FAA4-EC06-D898BA169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189" y="1773238"/>
            <a:ext cx="37433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a:extLst>
              <a:ext uri="{FF2B5EF4-FFF2-40B4-BE49-F238E27FC236}">
                <a16:creationId xmlns:a16="http://schemas.microsoft.com/office/drawing/2014/main" id="{1A91D40A-41A7-B0CE-500E-BC6EFFF0FD3F}"/>
              </a:ext>
            </a:extLst>
          </p:cNvPr>
          <p:cNvSpPr>
            <a:spLocks noGrp="1" noChangeArrowheads="1"/>
          </p:cNvSpPr>
          <p:nvPr>
            <p:ph type="title"/>
          </p:nvPr>
        </p:nvSpPr>
        <p:spPr/>
        <p:txBody>
          <a:bodyPr/>
          <a:lstStyle/>
          <a:p>
            <a:pPr eaLnBrk="1" hangingPunct="1"/>
            <a:r>
              <a:rPr lang="zh-CN" altLang="en-US"/>
              <a:t>差异和冲突</a:t>
            </a:r>
          </a:p>
        </p:txBody>
      </p:sp>
      <p:graphicFrame>
        <p:nvGraphicFramePr>
          <p:cNvPr id="5" name="内容占位符 4">
            <a:extLst>
              <a:ext uri="{FF2B5EF4-FFF2-40B4-BE49-F238E27FC236}">
                <a16:creationId xmlns:a16="http://schemas.microsoft.com/office/drawing/2014/main" id="{B8F8095E-5E6E-FE4E-4F69-2049884BB94D}"/>
              </a:ext>
            </a:extLst>
          </p:cNvPr>
          <p:cNvGraphicFramePr>
            <a:graphicFrameLocks noGrp="1"/>
          </p:cNvGraphicFramePr>
          <p:nvPr>
            <p:ph idx="4294967295"/>
          </p:nvPr>
        </p:nvGraphicFramePr>
        <p:xfrm>
          <a:off x="1631950" y="1123951"/>
          <a:ext cx="9036050" cy="5883277"/>
        </p:xfrm>
        <a:graphic>
          <a:graphicData uri="http://schemas.openxmlformats.org/drawingml/2006/table">
            <a:tbl>
              <a:tblPr firstRow="1" bandRow="1">
                <a:tableStyleId>{5C22544A-7EE6-4342-B048-85BDC9FD1C3A}</a:tableStyleId>
              </a:tblPr>
              <a:tblGrid>
                <a:gridCol w="1829838">
                  <a:extLst>
                    <a:ext uri="{9D8B030D-6E8A-4147-A177-3AD203B41FA5}">
                      <a16:colId xmlns:a16="http://schemas.microsoft.com/office/drawing/2014/main" val="20000"/>
                    </a:ext>
                  </a:extLst>
                </a:gridCol>
                <a:gridCol w="3399766">
                  <a:extLst>
                    <a:ext uri="{9D8B030D-6E8A-4147-A177-3AD203B41FA5}">
                      <a16:colId xmlns:a16="http://schemas.microsoft.com/office/drawing/2014/main" val="20001"/>
                    </a:ext>
                  </a:extLst>
                </a:gridCol>
                <a:gridCol w="3806446">
                  <a:extLst>
                    <a:ext uri="{9D8B030D-6E8A-4147-A177-3AD203B41FA5}">
                      <a16:colId xmlns:a16="http://schemas.microsoft.com/office/drawing/2014/main" val="20002"/>
                    </a:ext>
                  </a:extLst>
                </a:gridCol>
              </a:tblGrid>
              <a:tr h="365784">
                <a:tc>
                  <a:txBody>
                    <a:bodyPr/>
                    <a:lstStyle/>
                    <a:p>
                      <a:pPr>
                        <a:buNone/>
                      </a:pPr>
                      <a:endParaRPr lang="zh-CN" altLang="en-US" sz="1800"/>
                    </a:p>
                  </a:txBody>
                  <a:tcPr marL="91435" marR="91435" marT="45728" marB="45728"/>
                </a:tc>
                <a:tc>
                  <a:txBody>
                    <a:bodyPr/>
                    <a:lstStyle/>
                    <a:p>
                      <a:pPr>
                        <a:buNone/>
                      </a:pPr>
                      <a:r>
                        <a:rPr lang="zh-CN" altLang="en-US" sz="1800" dirty="0">
                          <a:solidFill>
                            <a:srgbClr val="FF0000"/>
                          </a:solidFill>
                        </a:rPr>
                        <a:t>美国</a:t>
                      </a:r>
                    </a:p>
                  </a:txBody>
                  <a:tcPr marL="91435" marR="91435" marT="45728" marB="45728"/>
                </a:tc>
                <a:tc>
                  <a:txBody>
                    <a:bodyPr/>
                    <a:lstStyle/>
                    <a:p>
                      <a:pPr>
                        <a:buNone/>
                      </a:pPr>
                      <a:r>
                        <a:rPr lang="zh-CN" altLang="en-US" sz="1800" dirty="0">
                          <a:solidFill>
                            <a:srgbClr val="0070C0"/>
                          </a:solidFill>
                        </a:rPr>
                        <a:t>法国</a:t>
                      </a:r>
                    </a:p>
                  </a:txBody>
                  <a:tcPr marL="91435" marR="91435" marT="45728" marB="45728"/>
                </a:tc>
                <a:extLst>
                  <a:ext uri="{0D108BD9-81ED-4DB2-BD59-A6C34878D82A}">
                    <a16:rowId xmlns:a16="http://schemas.microsoft.com/office/drawing/2014/main" val="10000"/>
                  </a:ext>
                </a:extLst>
              </a:tr>
              <a:tr h="457228">
                <a:tc>
                  <a:txBody>
                    <a:bodyPr/>
                    <a:lstStyle/>
                    <a:p>
                      <a:pPr>
                        <a:buNone/>
                      </a:pPr>
                      <a:r>
                        <a:rPr lang="zh-CN" altLang="en-US" sz="2400" dirty="0"/>
                        <a:t>土地</a:t>
                      </a:r>
                    </a:p>
                  </a:txBody>
                  <a:tcPr marL="91435" marR="91435" marT="45728" marB="45728"/>
                </a:tc>
                <a:tc>
                  <a:txBody>
                    <a:bodyPr/>
                    <a:lstStyle/>
                    <a:p>
                      <a:pPr>
                        <a:buNone/>
                      </a:pPr>
                      <a:r>
                        <a:rPr lang="zh-CN" altLang="en-US" sz="2400" dirty="0">
                          <a:solidFill>
                            <a:srgbClr val="FF0000"/>
                          </a:solidFill>
                        </a:rPr>
                        <a:t>购买土地</a:t>
                      </a:r>
                    </a:p>
                  </a:txBody>
                  <a:tcPr marL="91435" marR="91435" marT="45728" marB="45728"/>
                </a:tc>
                <a:tc>
                  <a:txBody>
                    <a:bodyPr/>
                    <a:lstStyle/>
                    <a:p>
                      <a:pPr>
                        <a:buNone/>
                      </a:pPr>
                      <a:r>
                        <a:rPr lang="zh-CN" altLang="en-US" sz="2400" dirty="0">
                          <a:solidFill>
                            <a:srgbClr val="0070C0"/>
                          </a:solidFill>
                          <a:sym typeface="+mn-ea"/>
                        </a:rPr>
                        <a:t>对土地有着深厚的感情</a:t>
                      </a:r>
                    </a:p>
                  </a:txBody>
                  <a:tcPr marL="91435" marR="91435" marT="45728" marB="45728"/>
                </a:tc>
                <a:extLst>
                  <a:ext uri="{0D108BD9-81ED-4DB2-BD59-A6C34878D82A}">
                    <a16:rowId xmlns:a16="http://schemas.microsoft.com/office/drawing/2014/main" val="10001"/>
                  </a:ext>
                </a:extLst>
              </a:tr>
              <a:tr h="1128125">
                <a:tc>
                  <a:txBody>
                    <a:bodyPr/>
                    <a:lstStyle/>
                    <a:p>
                      <a:pPr>
                        <a:buNone/>
                      </a:pPr>
                      <a:r>
                        <a:rPr lang="zh-CN" altLang="en-US" sz="2400" dirty="0">
                          <a:sym typeface="+mn-ea"/>
                        </a:rPr>
                        <a:t>生活方式</a:t>
                      </a:r>
                    </a:p>
                  </a:txBody>
                  <a:tcPr marL="91435" marR="91435" marT="45728" marB="45728"/>
                </a:tc>
                <a:tc>
                  <a:txBody>
                    <a:bodyPr/>
                    <a:lstStyle/>
                    <a:p>
                      <a:pPr>
                        <a:buNone/>
                      </a:pPr>
                      <a:r>
                        <a:rPr lang="zh-CN" altLang="en-US" sz="2400" dirty="0">
                          <a:solidFill>
                            <a:srgbClr val="FF0000"/>
                          </a:solidFill>
                          <a:sym typeface="+mn-ea"/>
                        </a:rPr>
                        <a:t>理性，使用，效率，制度，生活情调，节奏</a:t>
                      </a:r>
                    </a:p>
                  </a:txBody>
                  <a:tcPr marL="91435" marR="91435" marT="45728" marB="45728"/>
                </a:tc>
                <a:tc>
                  <a:txBody>
                    <a:bodyPr/>
                    <a:lstStyle/>
                    <a:p>
                      <a:pPr>
                        <a:buNone/>
                      </a:pPr>
                      <a:r>
                        <a:rPr lang="zh-CN" altLang="en-US" sz="2400" dirty="0">
                          <a:solidFill>
                            <a:srgbClr val="0070C0"/>
                          </a:solidFill>
                          <a:sym typeface="+mn-ea"/>
                        </a:rPr>
                        <a:t>感性，喜欢自由浪漫，强调生活质量</a:t>
                      </a:r>
                    </a:p>
                  </a:txBody>
                  <a:tcPr marL="91435" marR="91435" marT="45728" marB="45728"/>
                </a:tc>
                <a:extLst>
                  <a:ext uri="{0D108BD9-81ED-4DB2-BD59-A6C34878D82A}">
                    <a16:rowId xmlns:a16="http://schemas.microsoft.com/office/drawing/2014/main" val="10002"/>
                  </a:ext>
                </a:extLst>
              </a:tr>
              <a:tr h="823000">
                <a:tc>
                  <a:txBody>
                    <a:bodyPr/>
                    <a:lstStyle/>
                    <a:p>
                      <a:pPr>
                        <a:buNone/>
                      </a:pPr>
                      <a:r>
                        <a:rPr lang="zh-CN" altLang="en-US" sz="2400" dirty="0"/>
                        <a:t>律师</a:t>
                      </a:r>
                    </a:p>
                  </a:txBody>
                  <a:tcPr marL="91435" marR="91435" marT="45728" marB="45728"/>
                </a:tc>
                <a:tc>
                  <a:txBody>
                    <a:bodyPr/>
                    <a:lstStyle/>
                    <a:p>
                      <a:pPr>
                        <a:buNone/>
                      </a:pPr>
                      <a:r>
                        <a:rPr lang="zh-CN" altLang="en-US" sz="2400" dirty="0">
                          <a:solidFill>
                            <a:srgbClr val="FF0000"/>
                          </a:solidFill>
                        </a:rPr>
                        <a:t>美国律师</a:t>
                      </a:r>
                    </a:p>
                  </a:txBody>
                  <a:tcPr marL="91435" marR="91435" marT="45728" marB="45728"/>
                </a:tc>
                <a:tc>
                  <a:txBody>
                    <a:bodyPr/>
                    <a:lstStyle/>
                    <a:p>
                      <a:pPr>
                        <a:buNone/>
                      </a:pPr>
                      <a:r>
                        <a:rPr lang="zh-CN" altLang="en-US" sz="2400" dirty="0">
                          <a:solidFill>
                            <a:srgbClr val="0070C0"/>
                          </a:solidFill>
                          <a:sym typeface="+mn-ea"/>
                        </a:rPr>
                        <a:t>人与人之间的感情，信任</a:t>
                      </a:r>
                    </a:p>
                    <a:p>
                      <a:pPr>
                        <a:buNone/>
                      </a:pPr>
                      <a:endParaRPr lang="zh-CN" altLang="en-US" sz="2400" dirty="0">
                        <a:solidFill>
                          <a:srgbClr val="0070C0"/>
                        </a:solidFill>
                        <a:sym typeface="+mn-ea"/>
                      </a:endParaRPr>
                    </a:p>
                  </a:txBody>
                  <a:tcPr marL="91435" marR="91435" marT="45728" marB="45728"/>
                </a:tc>
                <a:extLst>
                  <a:ext uri="{0D108BD9-81ED-4DB2-BD59-A6C34878D82A}">
                    <a16:rowId xmlns:a16="http://schemas.microsoft.com/office/drawing/2014/main" val="10003"/>
                  </a:ext>
                </a:extLst>
              </a:tr>
              <a:tr h="457228">
                <a:tc>
                  <a:txBody>
                    <a:bodyPr/>
                    <a:lstStyle/>
                    <a:p>
                      <a:pPr>
                        <a:buNone/>
                      </a:pPr>
                      <a:r>
                        <a:rPr lang="zh-CN" altLang="en-US" sz="2400"/>
                        <a:t>装置</a:t>
                      </a:r>
                    </a:p>
                  </a:txBody>
                  <a:tcPr marL="91435" marR="91435" marT="45728" marB="45728"/>
                </a:tc>
                <a:tc>
                  <a:txBody>
                    <a:bodyPr/>
                    <a:lstStyle/>
                    <a:p>
                      <a:pPr>
                        <a:buNone/>
                      </a:pPr>
                      <a:r>
                        <a:rPr lang="zh-CN" altLang="en-US" sz="2400" dirty="0">
                          <a:solidFill>
                            <a:srgbClr val="FF0000"/>
                          </a:solidFill>
                        </a:rPr>
                        <a:t>美国标准</a:t>
                      </a:r>
                    </a:p>
                  </a:txBody>
                  <a:tcPr marL="91435" marR="91435" marT="45728" marB="45728"/>
                </a:tc>
                <a:tc>
                  <a:txBody>
                    <a:bodyPr/>
                    <a:lstStyle/>
                    <a:p>
                      <a:pPr>
                        <a:buNone/>
                      </a:pPr>
                      <a:r>
                        <a:rPr lang="zh-CN" altLang="en-US" sz="2400" dirty="0">
                          <a:solidFill>
                            <a:srgbClr val="0070C0"/>
                          </a:solidFill>
                        </a:rPr>
                        <a:t>法国标准</a:t>
                      </a:r>
                    </a:p>
                  </a:txBody>
                  <a:tcPr marL="91435" marR="91435" marT="45728" marB="45728"/>
                </a:tc>
                <a:extLst>
                  <a:ext uri="{0D108BD9-81ED-4DB2-BD59-A6C34878D82A}">
                    <a16:rowId xmlns:a16="http://schemas.microsoft.com/office/drawing/2014/main" val="10004"/>
                  </a:ext>
                </a:extLst>
              </a:tr>
              <a:tr h="457228">
                <a:tc>
                  <a:txBody>
                    <a:bodyPr/>
                    <a:lstStyle/>
                    <a:p>
                      <a:pPr>
                        <a:buNone/>
                      </a:pPr>
                      <a:r>
                        <a:rPr lang="zh-CN" altLang="en-US" sz="2400"/>
                        <a:t>着装</a:t>
                      </a:r>
                    </a:p>
                  </a:txBody>
                  <a:tcPr marL="91435" marR="91435" marT="45728" marB="45728"/>
                </a:tc>
                <a:tc>
                  <a:txBody>
                    <a:bodyPr/>
                    <a:lstStyle/>
                    <a:p>
                      <a:pPr>
                        <a:buNone/>
                      </a:pPr>
                      <a:r>
                        <a:rPr lang="zh-CN" altLang="en-US" sz="2400" dirty="0">
                          <a:solidFill>
                            <a:srgbClr val="FF0000"/>
                          </a:solidFill>
                        </a:rPr>
                        <a:t>规定着装</a:t>
                      </a:r>
                    </a:p>
                  </a:txBody>
                  <a:tcPr marL="91435" marR="91435" marT="45728" marB="45728"/>
                </a:tc>
                <a:tc>
                  <a:txBody>
                    <a:bodyPr/>
                    <a:lstStyle/>
                    <a:p>
                      <a:pPr>
                        <a:buNone/>
                      </a:pPr>
                      <a:r>
                        <a:rPr lang="zh-CN" altLang="en-US" sz="2400" dirty="0">
                          <a:solidFill>
                            <a:srgbClr val="0070C0"/>
                          </a:solidFill>
                        </a:rPr>
                        <a:t>法国时尚</a:t>
                      </a:r>
                    </a:p>
                  </a:txBody>
                  <a:tcPr marL="91435" marR="91435" marT="45728" marB="45728"/>
                </a:tc>
                <a:extLst>
                  <a:ext uri="{0D108BD9-81ED-4DB2-BD59-A6C34878D82A}">
                    <a16:rowId xmlns:a16="http://schemas.microsoft.com/office/drawing/2014/main" val="10005"/>
                  </a:ext>
                </a:extLst>
              </a:tr>
              <a:tr h="457228">
                <a:tc>
                  <a:txBody>
                    <a:bodyPr/>
                    <a:lstStyle/>
                    <a:p>
                      <a:pPr>
                        <a:buNone/>
                      </a:pPr>
                      <a:r>
                        <a:rPr lang="zh-CN" altLang="en-US" sz="2400"/>
                        <a:t>就餐</a:t>
                      </a:r>
                    </a:p>
                  </a:txBody>
                  <a:tcPr marL="91435" marR="91435" marT="45728" marB="45728"/>
                </a:tc>
                <a:tc>
                  <a:txBody>
                    <a:bodyPr/>
                    <a:lstStyle/>
                    <a:p>
                      <a:pPr>
                        <a:buNone/>
                      </a:pPr>
                      <a:r>
                        <a:rPr lang="zh-CN" altLang="en-US" sz="2400" dirty="0">
                          <a:solidFill>
                            <a:srgbClr val="FF0000"/>
                          </a:solidFill>
                        </a:rPr>
                        <a:t>狭小</a:t>
                      </a:r>
                    </a:p>
                  </a:txBody>
                  <a:tcPr marL="91435" marR="91435" marT="45728" marB="45728"/>
                </a:tc>
                <a:tc>
                  <a:txBody>
                    <a:bodyPr/>
                    <a:lstStyle/>
                    <a:p>
                      <a:pPr>
                        <a:buNone/>
                      </a:pPr>
                      <a:r>
                        <a:rPr lang="zh-CN" altLang="en-US" sz="2400" dirty="0">
                          <a:solidFill>
                            <a:srgbClr val="0070C0"/>
                          </a:solidFill>
                        </a:rPr>
                        <a:t>宽敞</a:t>
                      </a:r>
                    </a:p>
                  </a:txBody>
                  <a:tcPr marL="91435" marR="91435" marT="45728" marB="45728"/>
                </a:tc>
                <a:extLst>
                  <a:ext uri="{0D108BD9-81ED-4DB2-BD59-A6C34878D82A}">
                    <a16:rowId xmlns:a16="http://schemas.microsoft.com/office/drawing/2014/main" val="10006"/>
                  </a:ext>
                </a:extLst>
              </a:tr>
              <a:tr h="457228">
                <a:tc>
                  <a:txBody>
                    <a:bodyPr/>
                    <a:lstStyle/>
                    <a:p>
                      <a:pPr>
                        <a:buNone/>
                      </a:pPr>
                      <a:r>
                        <a:rPr lang="zh-CN" altLang="en-US" sz="2400">
                          <a:sym typeface="+mn-ea"/>
                        </a:rPr>
                        <a:t>酒</a:t>
                      </a:r>
                    </a:p>
                  </a:txBody>
                  <a:tcPr marL="91435" marR="91435" marT="45728" marB="45728"/>
                </a:tc>
                <a:tc>
                  <a:txBody>
                    <a:bodyPr/>
                    <a:lstStyle/>
                    <a:p>
                      <a:pPr>
                        <a:buNone/>
                      </a:pPr>
                      <a:r>
                        <a:rPr lang="zh-CN" altLang="en-US" sz="2400" dirty="0">
                          <a:solidFill>
                            <a:srgbClr val="FF0000"/>
                          </a:solidFill>
                        </a:rPr>
                        <a:t>家庭友好</a:t>
                      </a:r>
                    </a:p>
                  </a:txBody>
                  <a:tcPr marL="91435" marR="91435" marT="45728" marB="45728"/>
                </a:tc>
                <a:tc>
                  <a:txBody>
                    <a:bodyPr/>
                    <a:lstStyle/>
                    <a:p>
                      <a:pPr>
                        <a:buNone/>
                      </a:pPr>
                      <a:r>
                        <a:rPr lang="zh-CN" altLang="en-US" sz="2400" dirty="0">
                          <a:solidFill>
                            <a:srgbClr val="0070C0"/>
                          </a:solidFill>
                        </a:rPr>
                        <a:t>无酒不欢</a:t>
                      </a:r>
                    </a:p>
                  </a:txBody>
                  <a:tcPr marL="91435" marR="91435" marT="45728" marB="45728"/>
                </a:tc>
                <a:extLst>
                  <a:ext uri="{0D108BD9-81ED-4DB2-BD59-A6C34878D82A}">
                    <a16:rowId xmlns:a16="http://schemas.microsoft.com/office/drawing/2014/main" val="10007"/>
                  </a:ext>
                </a:extLst>
              </a:tr>
              <a:tr h="457228">
                <a:tc>
                  <a:txBody>
                    <a:bodyPr/>
                    <a:lstStyle/>
                    <a:p>
                      <a:pPr>
                        <a:buNone/>
                      </a:pPr>
                      <a:r>
                        <a:rPr lang="zh-CN" altLang="en-US" sz="2400">
                          <a:sym typeface="+mn-ea"/>
                        </a:rPr>
                        <a:t>纪念品</a:t>
                      </a:r>
                    </a:p>
                  </a:txBody>
                  <a:tcPr marL="91435" marR="91435" marT="45728" marB="45728"/>
                </a:tc>
                <a:tc>
                  <a:txBody>
                    <a:bodyPr/>
                    <a:lstStyle/>
                    <a:p>
                      <a:pPr>
                        <a:buNone/>
                      </a:pPr>
                      <a:r>
                        <a:rPr lang="zh-CN" altLang="en-US" sz="2400" dirty="0">
                          <a:solidFill>
                            <a:srgbClr val="FF0000"/>
                          </a:solidFill>
                        </a:rPr>
                        <a:t>买</a:t>
                      </a:r>
                    </a:p>
                  </a:txBody>
                  <a:tcPr marL="91435" marR="91435" marT="45728" marB="45728"/>
                </a:tc>
                <a:tc>
                  <a:txBody>
                    <a:bodyPr/>
                    <a:lstStyle/>
                    <a:p>
                      <a:pPr>
                        <a:buNone/>
                      </a:pPr>
                      <a:r>
                        <a:rPr lang="zh-CN" altLang="en-US" sz="2400" dirty="0">
                          <a:solidFill>
                            <a:srgbClr val="0070C0"/>
                          </a:solidFill>
                        </a:rPr>
                        <a:t>不买</a:t>
                      </a:r>
                    </a:p>
                  </a:txBody>
                  <a:tcPr marL="91435" marR="91435" marT="45728" marB="45728"/>
                </a:tc>
                <a:extLst>
                  <a:ext uri="{0D108BD9-81ED-4DB2-BD59-A6C34878D82A}">
                    <a16:rowId xmlns:a16="http://schemas.microsoft.com/office/drawing/2014/main" val="10008"/>
                  </a:ext>
                </a:extLst>
              </a:tr>
              <a:tr h="823000">
                <a:tc>
                  <a:txBody>
                    <a:bodyPr/>
                    <a:lstStyle/>
                    <a:p>
                      <a:pPr>
                        <a:buNone/>
                      </a:pPr>
                      <a:r>
                        <a:rPr lang="zh-CN" altLang="en-US" sz="2400">
                          <a:sym typeface="+mn-ea"/>
                        </a:rPr>
                        <a:t>住宾馆</a:t>
                      </a:r>
                    </a:p>
                    <a:p>
                      <a:pPr>
                        <a:buNone/>
                      </a:pPr>
                      <a:endParaRPr lang="zh-CN" altLang="en-US" sz="2400">
                        <a:sym typeface="+mn-ea"/>
                      </a:endParaRPr>
                    </a:p>
                  </a:txBody>
                  <a:tcPr marL="91435" marR="91435" marT="45728" marB="45728"/>
                </a:tc>
                <a:tc>
                  <a:txBody>
                    <a:bodyPr/>
                    <a:lstStyle/>
                    <a:p>
                      <a:pPr>
                        <a:buNone/>
                      </a:pPr>
                      <a:r>
                        <a:rPr lang="zh-CN" altLang="en-US" sz="2400" dirty="0">
                          <a:solidFill>
                            <a:srgbClr val="FF0000"/>
                          </a:solidFill>
                        </a:rPr>
                        <a:t>几晚</a:t>
                      </a:r>
                    </a:p>
                  </a:txBody>
                  <a:tcPr marL="91435" marR="91435" marT="45728" marB="45728"/>
                </a:tc>
                <a:tc>
                  <a:txBody>
                    <a:bodyPr/>
                    <a:lstStyle/>
                    <a:p>
                      <a:pPr>
                        <a:buNone/>
                      </a:pPr>
                      <a:r>
                        <a:rPr lang="zh-CN" altLang="en-US" sz="2400" dirty="0">
                          <a:solidFill>
                            <a:srgbClr val="0070C0"/>
                          </a:solidFill>
                        </a:rPr>
                        <a:t>住一晚</a:t>
                      </a:r>
                    </a:p>
                  </a:txBody>
                  <a:tcPr marL="91435" marR="91435" marT="45728" marB="45728"/>
                </a:tc>
                <a:extLst>
                  <a:ext uri="{0D108BD9-81ED-4DB2-BD59-A6C34878D82A}">
                    <a16:rowId xmlns:a16="http://schemas.microsoft.com/office/drawing/2014/main" val="1000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6A9E56B-7084-27FB-4C48-A88DFAEC8D13}"/>
              </a:ext>
            </a:extLst>
          </p:cNvPr>
          <p:cNvSpPr>
            <a:spLocks noGrp="1" noChangeArrowheads="1"/>
          </p:cNvSpPr>
          <p:nvPr>
            <p:ph type="title"/>
          </p:nvPr>
        </p:nvSpPr>
        <p:spPr/>
        <p:txBody>
          <a:bodyPr/>
          <a:lstStyle/>
          <a:p>
            <a:pPr eaLnBrk="1" hangingPunct="1"/>
            <a:r>
              <a:rPr lang="zh-CN" altLang="en-US" sz="3600"/>
              <a:t>改进策略</a:t>
            </a:r>
            <a:endParaRPr lang="zh-CN" altLang="zh-CN" sz="3600"/>
          </a:p>
        </p:txBody>
      </p:sp>
      <p:sp>
        <p:nvSpPr>
          <p:cNvPr id="30723" name="Rectangle 3">
            <a:extLst>
              <a:ext uri="{FF2B5EF4-FFF2-40B4-BE49-F238E27FC236}">
                <a16:creationId xmlns:a16="http://schemas.microsoft.com/office/drawing/2014/main" id="{5DAC0F35-4153-D1C4-DA8D-4A124974BAC6}"/>
              </a:ext>
            </a:extLst>
          </p:cNvPr>
          <p:cNvSpPr>
            <a:spLocks noGrp="1" noChangeArrowheads="1"/>
          </p:cNvSpPr>
          <p:nvPr>
            <p:ph idx="1"/>
          </p:nvPr>
        </p:nvSpPr>
        <p:spPr>
          <a:xfrm>
            <a:off x="846841" y="1344858"/>
            <a:ext cx="10515600" cy="4351338"/>
          </a:xfrm>
        </p:spPr>
        <p:txBody>
          <a:bodyPr>
            <a:noAutofit/>
          </a:bodyPr>
          <a:lstStyle/>
          <a:p>
            <a:pPr eaLnBrk="1" hangingPunct="1">
              <a:lnSpc>
                <a:spcPct val="150000"/>
              </a:lnSpc>
            </a:pPr>
            <a:r>
              <a:rPr lang="zh-CN" altLang="zh-CN" dirty="0">
                <a:solidFill>
                  <a:srgbClr val="FF0000"/>
                </a:solidFill>
              </a:rPr>
              <a:t>1 </a:t>
            </a:r>
            <a:r>
              <a:rPr lang="zh-CN" altLang="en-US" dirty="0">
                <a:solidFill>
                  <a:srgbClr val="FF0000"/>
                </a:solidFill>
              </a:rPr>
              <a:t>改名字。</a:t>
            </a:r>
            <a:r>
              <a:rPr lang="zh-CN" altLang="en-US" dirty="0"/>
              <a:t>法国将欧洲迪士尼公司现更名为巴黎迪士尼乐园。</a:t>
            </a:r>
          </a:p>
          <a:p>
            <a:pPr eaLnBrk="1" hangingPunct="1">
              <a:lnSpc>
                <a:spcPct val="150000"/>
              </a:lnSpc>
            </a:pPr>
            <a:r>
              <a:rPr lang="zh-CN" altLang="zh-CN" dirty="0">
                <a:solidFill>
                  <a:srgbClr val="FF0000"/>
                </a:solidFill>
              </a:rPr>
              <a:t>2 </a:t>
            </a:r>
            <a:r>
              <a:rPr lang="zh-CN" altLang="en-US" dirty="0">
                <a:solidFill>
                  <a:srgbClr val="FF0000"/>
                </a:solidFill>
              </a:rPr>
              <a:t>广告进行改版。</a:t>
            </a:r>
            <a:r>
              <a:rPr lang="zh-CN" altLang="zh-CN" dirty="0"/>
              <a:t>93</a:t>
            </a:r>
            <a:r>
              <a:rPr lang="zh-CN" altLang="en-US" dirty="0"/>
              <a:t>年初广告改版，广告体现了法国人最喜爱的人物，吸引人注意，消除文化距离。</a:t>
            </a:r>
            <a:endParaRPr lang="en-US" altLang="zh-CN" dirty="0"/>
          </a:p>
          <a:p>
            <a:pPr eaLnBrk="1" hangingPunct="1">
              <a:lnSpc>
                <a:spcPct val="150000"/>
              </a:lnSpc>
            </a:pPr>
            <a:r>
              <a:rPr lang="zh-CN" altLang="zh-CN" dirty="0">
                <a:solidFill>
                  <a:srgbClr val="FF0000"/>
                </a:solidFill>
              </a:rPr>
              <a:t> 3.</a:t>
            </a:r>
            <a:r>
              <a:rPr lang="zh-CN" altLang="en-US" dirty="0">
                <a:solidFill>
                  <a:srgbClr val="FF0000"/>
                </a:solidFill>
              </a:rPr>
              <a:t>饮食方面。</a:t>
            </a:r>
            <a:r>
              <a:rPr lang="zh-CN" altLang="en-US" dirty="0"/>
              <a:t>扩大了餐厅，增加了迎合欧洲各种文化提供不同种类的早餐。</a:t>
            </a:r>
          </a:p>
          <a:p>
            <a:pPr eaLnBrk="1" hangingPunct="1">
              <a:lnSpc>
                <a:spcPct val="150000"/>
              </a:lnSpc>
            </a:pPr>
            <a:r>
              <a:rPr lang="zh-CN" altLang="zh-CN" dirty="0">
                <a:solidFill>
                  <a:srgbClr val="FF0000"/>
                </a:solidFill>
              </a:rPr>
              <a:t>4.</a:t>
            </a:r>
            <a:r>
              <a:rPr lang="zh-CN" altLang="en-US" dirty="0">
                <a:solidFill>
                  <a:srgbClr val="FF0000"/>
                </a:solidFill>
              </a:rPr>
              <a:t>电影提供六种语言。</a:t>
            </a:r>
            <a:r>
              <a:rPr lang="zh-CN" altLang="en-US" dirty="0"/>
              <a:t>不再只是庆祝美国迪士尼人物历史，片中场景多以欧洲本地为模板。</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A8573CB-D390-2E6B-B185-C225418E1BED}"/>
              </a:ext>
            </a:extLst>
          </p:cNvPr>
          <p:cNvSpPr>
            <a:spLocks noGrp="1" noChangeArrowheads="1"/>
          </p:cNvSpPr>
          <p:nvPr>
            <p:ph type="title"/>
          </p:nvPr>
        </p:nvSpPr>
        <p:spPr/>
        <p:txBody>
          <a:bodyPr/>
          <a:lstStyle/>
          <a:p>
            <a:pPr eaLnBrk="1" hangingPunct="1"/>
            <a:r>
              <a:rPr lang="zh-CN" altLang="en-US" b="1">
                <a:solidFill>
                  <a:schemeClr val="tx1"/>
                </a:solidFill>
              </a:rPr>
              <a:t>后续：</a:t>
            </a:r>
          </a:p>
        </p:txBody>
      </p:sp>
      <p:sp>
        <p:nvSpPr>
          <p:cNvPr id="31747" name="Rectangle 3">
            <a:extLst>
              <a:ext uri="{FF2B5EF4-FFF2-40B4-BE49-F238E27FC236}">
                <a16:creationId xmlns:a16="http://schemas.microsoft.com/office/drawing/2014/main" id="{7AD174FC-819B-3D2E-B03D-1D0B67E68F3C}"/>
              </a:ext>
            </a:extLst>
          </p:cNvPr>
          <p:cNvSpPr>
            <a:spLocks noGrp="1" noChangeArrowheads="1"/>
          </p:cNvSpPr>
          <p:nvPr>
            <p:ph idx="1"/>
          </p:nvPr>
        </p:nvSpPr>
        <p:spPr>
          <a:xfrm>
            <a:off x="1919289" y="1916114"/>
            <a:ext cx="8497887" cy="4681537"/>
          </a:xfrm>
        </p:spPr>
        <p:txBody>
          <a:bodyPr/>
          <a:lstStyle/>
          <a:p>
            <a:pPr eaLnBrk="1" hangingPunct="1">
              <a:lnSpc>
                <a:spcPct val="150000"/>
              </a:lnSpc>
            </a:pPr>
            <a:r>
              <a:rPr lang="zh-CN" altLang="en-US" dirty="0"/>
              <a:t>1993年之后法国迪士尼</a:t>
            </a:r>
            <a:r>
              <a:rPr lang="zh-CN" altLang="en-US" dirty="0">
                <a:solidFill>
                  <a:srgbClr val="FF0000"/>
                </a:solidFill>
              </a:rPr>
              <a:t>更换了管理层人员</a:t>
            </a:r>
            <a:r>
              <a:rPr lang="zh-CN" altLang="en-US" dirty="0"/>
              <a:t>，使这一主题公园再次盈利。放弃了泛欧的营销计划，瞄准单个市场，</a:t>
            </a:r>
            <a:r>
              <a:rPr lang="zh-CN" altLang="en-US" dirty="0">
                <a:solidFill>
                  <a:srgbClr val="FF0000"/>
                </a:solidFill>
              </a:rPr>
              <a:t>采用了本土化的营销策略</a:t>
            </a:r>
            <a:endParaRPr lang="en-US" altLang="zh-CN" dirty="0"/>
          </a:p>
          <a:p>
            <a:pPr eaLnBrk="1" hangingPunct="1">
              <a:lnSpc>
                <a:spcPct val="150000"/>
              </a:lnSpc>
            </a:pPr>
            <a:r>
              <a:rPr lang="en-US" altLang="zh-CN" dirty="0">
                <a:solidFill>
                  <a:srgbClr val="FF0000"/>
                </a:solidFill>
              </a:rPr>
              <a:t>1996</a:t>
            </a:r>
            <a:r>
              <a:rPr lang="zh-CN" altLang="en-US" dirty="0">
                <a:solidFill>
                  <a:srgbClr val="FF0000"/>
                </a:solidFill>
              </a:rPr>
              <a:t>年</a:t>
            </a:r>
            <a:r>
              <a:rPr lang="zh-CN" altLang="en-US" dirty="0"/>
              <a:t>超过了卢浮宫和埃菲尔铁塔，</a:t>
            </a:r>
            <a:r>
              <a:rPr lang="zh-CN" altLang="en-US" dirty="0">
                <a:solidFill>
                  <a:srgbClr val="FF0000"/>
                </a:solidFill>
              </a:rPr>
              <a:t>成为了法国人首选的旅游之地。</a:t>
            </a:r>
          </a:p>
          <a:p>
            <a:pPr eaLnBrk="1" hangingPunct="1"/>
            <a:endParaRPr lang="zh-CN" altLang="en-US" dirty="0"/>
          </a:p>
        </p:txBody>
      </p:sp>
      <p:sp>
        <p:nvSpPr>
          <p:cNvPr id="31748" name="日期占位符 3">
            <a:extLst>
              <a:ext uri="{FF2B5EF4-FFF2-40B4-BE49-F238E27FC236}">
                <a16:creationId xmlns:a16="http://schemas.microsoft.com/office/drawing/2014/main" id="{260A8CF0-B11E-4F95-CA22-3FC311C8601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D9172548-3D10-4261-B3EE-D4358905731B}"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5F23F2C-A817-212A-2494-8D54EC5842EC}"/>
              </a:ext>
            </a:extLst>
          </p:cNvPr>
          <p:cNvSpPr>
            <a:spLocks noGrp="1" noChangeArrowheads="1"/>
          </p:cNvSpPr>
          <p:nvPr>
            <p:ph type="title"/>
          </p:nvPr>
        </p:nvSpPr>
        <p:spPr/>
        <p:txBody>
          <a:bodyPr/>
          <a:lstStyle/>
          <a:p>
            <a:pPr eaLnBrk="1" hangingPunct="1"/>
            <a:r>
              <a:rPr lang="zh-CN" altLang="en-US" sz="4800"/>
              <a:t>小结</a:t>
            </a:r>
            <a:endParaRPr lang="zh-CN" altLang="zh-CN" sz="4800"/>
          </a:p>
        </p:txBody>
      </p:sp>
      <p:sp>
        <p:nvSpPr>
          <p:cNvPr id="32771" name="Rectangle 3">
            <a:extLst>
              <a:ext uri="{FF2B5EF4-FFF2-40B4-BE49-F238E27FC236}">
                <a16:creationId xmlns:a16="http://schemas.microsoft.com/office/drawing/2014/main" id="{82D2A6C7-6A20-7F55-08C6-EEBD5F02D1BE}"/>
              </a:ext>
            </a:extLst>
          </p:cNvPr>
          <p:cNvSpPr>
            <a:spLocks noGrp="1" noChangeArrowheads="1"/>
          </p:cNvSpPr>
          <p:nvPr>
            <p:ph idx="1"/>
          </p:nvPr>
        </p:nvSpPr>
        <p:spPr>
          <a:xfrm>
            <a:off x="2063750" y="1628775"/>
            <a:ext cx="8229600" cy="4103688"/>
          </a:xfrm>
        </p:spPr>
        <p:txBody>
          <a:bodyPr>
            <a:normAutofit fontScale="92500" lnSpcReduction="20000"/>
          </a:bodyPr>
          <a:lstStyle/>
          <a:p>
            <a:pPr marL="0" indent="0">
              <a:lnSpc>
                <a:spcPct val="150000"/>
              </a:lnSpc>
              <a:buNone/>
            </a:pPr>
            <a:r>
              <a:rPr lang="zh-CN" altLang="en-US" dirty="0">
                <a:latin typeface="宋体" panose="02010600030101010101" pitchFamily="2" charset="-122"/>
              </a:rPr>
              <a:t>最重要的因素之一就是</a:t>
            </a:r>
            <a:r>
              <a:rPr lang="zh-CN" altLang="en-US" b="1" dirty="0">
                <a:solidFill>
                  <a:srgbClr val="FF0000"/>
                </a:solidFill>
                <a:latin typeface="宋体" panose="02010600030101010101" pitchFamily="2" charset="-122"/>
              </a:rPr>
              <a:t>理解文化和价值观</a:t>
            </a:r>
            <a:r>
              <a:rPr lang="zh-CN" altLang="en-US" b="1" dirty="0">
                <a:latin typeface="宋体" panose="02010600030101010101" pitchFamily="2" charset="-122"/>
              </a:rPr>
              <a:t>以及</a:t>
            </a:r>
            <a:r>
              <a:rPr lang="zh-CN" altLang="en-US" b="1" dirty="0">
                <a:solidFill>
                  <a:srgbClr val="FF0000"/>
                </a:solidFill>
                <a:latin typeface="宋体" panose="02010600030101010101" pitchFamily="2" charset="-122"/>
              </a:rPr>
              <a:t>社会的需求的差异</a:t>
            </a:r>
            <a:r>
              <a:rPr lang="zh-CN" altLang="en-US" b="1" dirty="0">
                <a:latin typeface="宋体" panose="02010600030101010101" pitchFamily="2" charset="-122"/>
              </a:rPr>
              <a:t>。</a:t>
            </a:r>
            <a:endParaRPr lang="en-US" altLang="zh-CN" b="1" dirty="0">
              <a:latin typeface="宋体" panose="02010600030101010101" pitchFamily="2" charset="-122"/>
            </a:endParaRPr>
          </a:p>
          <a:p>
            <a:pPr marL="0" indent="0">
              <a:lnSpc>
                <a:spcPct val="150000"/>
              </a:lnSpc>
              <a:buNone/>
            </a:pPr>
            <a:endParaRPr lang="en-US" altLang="zh-CN" b="1" dirty="0">
              <a:latin typeface="宋体" panose="02010600030101010101" pitchFamily="2" charset="-122"/>
            </a:endParaRPr>
          </a:p>
          <a:p>
            <a:pPr marL="0" indent="0">
              <a:lnSpc>
                <a:spcPct val="150000"/>
              </a:lnSpc>
              <a:buNone/>
            </a:pPr>
            <a:r>
              <a:rPr lang="en-US" altLang="zh-CN" b="1" dirty="0">
                <a:latin typeface="宋体" panose="02010600030101010101" pitchFamily="2" charset="-122"/>
              </a:rPr>
              <a:t>  </a:t>
            </a:r>
            <a:r>
              <a:rPr lang="zh-CN" altLang="en-US" dirty="0">
                <a:latin typeface="宋体" panose="02010600030101010101" pitchFamily="2" charset="-122"/>
              </a:rPr>
              <a:t>营销是基于满足公司客户的不同要求</a:t>
            </a:r>
            <a:r>
              <a:rPr lang="en-US" altLang="zh-CN" dirty="0">
                <a:latin typeface="宋体" panose="02010600030101010101" pitchFamily="2" charset="-122"/>
              </a:rPr>
              <a:t>/</a:t>
            </a:r>
            <a:r>
              <a:rPr lang="zh-CN" altLang="en-US" dirty="0">
                <a:latin typeface="宋体" panose="02010600030101010101" pitchFamily="2" charset="-122"/>
              </a:rPr>
              <a:t>需求，并此需求</a:t>
            </a:r>
            <a:r>
              <a:rPr lang="en-US" altLang="zh-CN" dirty="0">
                <a:latin typeface="宋体" panose="02010600030101010101" pitchFamily="2" charset="-122"/>
              </a:rPr>
              <a:t>/</a:t>
            </a:r>
            <a:r>
              <a:rPr lang="zh-CN" altLang="en-US" dirty="0">
                <a:latin typeface="宋体" panose="02010600030101010101" pitchFamily="2" charset="-122"/>
              </a:rPr>
              <a:t>要求在很大程度上以文化为基础，故成功的国际市场商人应努力去理解他所要开拓的市场的文化，也就是做到</a:t>
            </a:r>
            <a:r>
              <a:rPr lang="zh-CN" altLang="en-US" dirty="0">
                <a:solidFill>
                  <a:srgbClr val="FF0000"/>
                </a:solidFill>
                <a:latin typeface="宋体" panose="02010600030101010101" pitchFamily="2" charset="-122"/>
              </a:rPr>
              <a:t>本土化经营</a:t>
            </a:r>
            <a:r>
              <a:rPr lang="zh-CN" altLang="en-US" dirty="0">
                <a:latin typeface="宋体" panose="02010600030101010101" pitchFamily="2" charset="-122"/>
              </a:rPr>
              <a:t>，如日本</a:t>
            </a:r>
            <a:r>
              <a:rPr lang="zh-CN" altLang="en-US" b="1" dirty="0">
                <a:latin typeface="宋体" panose="02010600030101010101" pitchFamily="2" charset="-122"/>
              </a:rPr>
              <a:t>。</a:t>
            </a:r>
          </a:p>
        </p:txBody>
      </p:sp>
      <p:sp>
        <p:nvSpPr>
          <p:cNvPr id="32772" name="日期占位符 3">
            <a:extLst>
              <a:ext uri="{FF2B5EF4-FFF2-40B4-BE49-F238E27FC236}">
                <a16:creationId xmlns:a16="http://schemas.microsoft.com/office/drawing/2014/main" id="{D7B43222-8D99-2B74-12EE-3EE06F29AD91}"/>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3312C30-7A43-445A-9506-6FB84FFC1E05}"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一生的迪斯尼乐园_高清.mp4">
            <a:hlinkClick r:id="" action="ppaction://media"/>
            <a:extLst>
              <a:ext uri="{FF2B5EF4-FFF2-40B4-BE49-F238E27FC236}">
                <a16:creationId xmlns:a16="http://schemas.microsoft.com/office/drawing/2014/main" id="{B3A6F3DC-C60C-5EBC-2451-0F2DDF26F3F8}"/>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7248526" y="1196976"/>
            <a:ext cx="3275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id="{CC123795-F1FC-A0AE-6CA9-021E307F65BB}"/>
              </a:ext>
            </a:extLst>
          </p:cNvPr>
          <p:cNvSpPr>
            <a:spLocks noGrp="1" noChangeArrowheads="1"/>
          </p:cNvSpPr>
          <p:nvPr>
            <p:ph type="title"/>
          </p:nvPr>
        </p:nvSpPr>
        <p:spPr>
          <a:xfrm>
            <a:off x="1992313" y="580917"/>
            <a:ext cx="8229600" cy="646331"/>
          </a:xfrm>
        </p:spPr>
        <p:txBody>
          <a:bodyPr>
            <a:spAutoFit/>
          </a:bodyPr>
          <a:lstStyle/>
          <a:p>
            <a:pPr eaLnBrk="1" hangingPunct="1"/>
            <a:r>
              <a:rPr lang="zh-CN" altLang="en-US" sz="4000" b="1">
                <a:ea typeface="楷体" panose="02010609060101010101" pitchFamily="49" charset="-122"/>
              </a:rPr>
              <a:t>日本迪斯尼乐园的本土化</a:t>
            </a:r>
          </a:p>
        </p:txBody>
      </p:sp>
      <p:sp>
        <p:nvSpPr>
          <p:cNvPr id="33796" name="日期占位符 3">
            <a:extLst>
              <a:ext uri="{FF2B5EF4-FFF2-40B4-BE49-F238E27FC236}">
                <a16:creationId xmlns:a16="http://schemas.microsoft.com/office/drawing/2014/main" id="{14D048E1-65E7-3A1F-BBDB-2A68F813675B}"/>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736A9C53-2962-4FB4-B025-1C813778470D}"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
        <p:nvSpPr>
          <p:cNvPr id="33797" name="Rectangle 2">
            <a:extLst>
              <a:ext uri="{FF2B5EF4-FFF2-40B4-BE49-F238E27FC236}">
                <a16:creationId xmlns:a16="http://schemas.microsoft.com/office/drawing/2014/main" id="{108B0E56-F811-9A5C-EB61-AAEC958E5BE5}"/>
              </a:ext>
            </a:extLst>
          </p:cNvPr>
          <p:cNvSpPr txBox="1">
            <a:spLocks noChangeArrowheads="1"/>
          </p:cNvSpPr>
          <p:nvPr/>
        </p:nvSpPr>
        <p:spPr bwMode="auto">
          <a:xfrm>
            <a:off x="1825626" y="2420938"/>
            <a:ext cx="6646863"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800">
                <a:latin typeface="楷体" panose="02010609060101010101" pitchFamily="49" charset="-122"/>
                <a:ea typeface="楷体" panose="02010609060101010101" pitchFamily="49" charset="-122"/>
              </a:rPr>
              <a:t>1、主题公园的每份指南和街牌都用英文和日文两种文字显示，并对特定游乐点作了调整，如“美国主大街”被“世界集市”取代，“迪斯尼城堡神秘之旅”按照日本流行鬼屋的一些历史传说加以改造。</a:t>
            </a:r>
            <a:br>
              <a:rPr lang="zh-CN" altLang="en-US" sz="2800">
                <a:latin typeface="楷体" panose="02010609060101010101" pitchFamily="49" charset="-122"/>
                <a:ea typeface="楷体" panose="02010609060101010101" pitchFamily="49" charset="-122"/>
              </a:rPr>
            </a:br>
            <a:br>
              <a:rPr lang="zh-CN" altLang="en-US" sz="2800">
                <a:latin typeface="楷体" panose="02010609060101010101" pitchFamily="49" charset="-122"/>
                <a:ea typeface="楷体" panose="02010609060101010101" pitchFamily="49" charset="-122"/>
              </a:rPr>
            </a:br>
            <a:r>
              <a:rPr lang="zh-CN" altLang="en-US" sz="2800">
                <a:latin typeface="楷体" panose="02010609060101010101" pitchFamily="49" charset="-122"/>
                <a:ea typeface="楷体" panose="02010609060101010101" pitchFamily="49" charset="-122"/>
              </a:rPr>
              <a:t>2、在食品方面的适应性调整，公园不仅开了一家迎合日本口味的餐厅，而且允许游客在公园中野餐。</a:t>
            </a:r>
          </a:p>
        </p:txBody>
      </p:sp>
      <p:sp>
        <p:nvSpPr>
          <p:cNvPr id="33798" name="TextBox 7">
            <a:extLst>
              <a:ext uri="{FF2B5EF4-FFF2-40B4-BE49-F238E27FC236}">
                <a16:creationId xmlns:a16="http://schemas.microsoft.com/office/drawing/2014/main" id="{3AC024C9-8C5D-FEE5-99B2-E6A7C1E63DBD}"/>
              </a:ext>
            </a:extLst>
          </p:cNvPr>
          <p:cNvSpPr txBox="1">
            <a:spLocks noChangeArrowheads="1"/>
          </p:cNvSpPr>
          <p:nvPr/>
        </p:nvSpPr>
        <p:spPr bwMode="auto">
          <a:xfrm>
            <a:off x="1992313" y="1628775"/>
            <a:ext cx="2303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FF0000"/>
                </a:solidFill>
              </a:rPr>
              <a:t>本土化调整：</a:t>
            </a:r>
          </a:p>
        </p:txBody>
      </p:sp>
      <p:pic>
        <p:nvPicPr>
          <p:cNvPr id="33799" name="Picture 3" descr="C:\Users\ZYR\Desktop\4544482534143727349.jpg">
            <a:extLst>
              <a:ext uri="{FF2B5EF4-FFF2-40B4-BE49-F238E27FC236}">
                <a16:creationId xmlns:a16="http://schemas.microsoft.com/office/drawing/2014/main" id="{07F254B1-F034-781A-A770-5C0A2E0C0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7023">
            <a:off x="8488364" y="3036888"/>
            <a:ext cx="1957387"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200722418462870">
            <a:extLst>
              <a:ext uri="{FF2B5EF4-FFF2-40B4-BE49-F238E27FC236}">
                <a16:creationId xmlns:a16="http://schemas.microsoft.com/office/drawing/2014/main" id="{1DC2BD28-19D7-4424-8BCD-CA2F0C7C64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2187" y="1825625"/>
            <a:ext cx="541098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56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39E0D09-2FB9-69B5-C058-9E7D6F6E65AF}"/>
              </a:ext>
            </a:extLst>
          </p:cNvPr>
          <p:cNvSpPr>
            <a:spLocks noGrp="1" noChangeArrowheads="1"/>
          </p:cNvSpPr>
          <p:nvPr>
            <p:ph type="title"/>
          </p:nvPr>
        </p:nvSpPr>
        <p:spPr>
          <a:xfrm>
            <a:off x="1992313" y="260350"/>
            <a:ext cx="8229600" cy="1157288"/>
          </a:xfrm>
        </p:spPr>
        <p:txBody>
          <a:bodyPr/>
          <a:lstStyle/>
          <a:p>
            <a:pPr eaLnBrk="1" hangingPunct="1"/>
            <a:r>
              <a:rPr lang="zh-CN" altLang="en-US" b="1">
                <a:solidFill>
                  <a:schemeClr val="tx1"/>
                </a:solidFill>
              </a:rPr>
              <a:t>启发</a:t>
            </a:r>
          </a:p>
        </p:txBody>
      </p:sp>
      <p:sp>
        <p:nvSpPr>
          <p:cNvPr id="34819" name="Rectangle 3">
            <a:extLst>
              <a:ext uri="{FF2B5EF4-FFF2-40B4-BE49-F238E27FC236}">
                <a16:creationId xmlns:a16="http://schemas.microsoft.com/office/drawing/2014/main" id="{19C50B09-7AFC-EDAC-2B0B-404B836A539F}"/>
              </a:ext>
            </a:extLst>
          </p:cNvPr>
          <p:cNvSpPr>
            <a:spLocks noGrp="1" noChangeArrowheads="1"/>
          </p:cNvSpPr>
          <p:nvPr>
            <p:ph idx="1"/>
          </p:nvPr>
        </p:nvSpPr>
        <p:spPr>
          <a:xfrm>
            <a:off x="1703388" y="1125539"/>
            <a:ext cx="8697912" cy="4643437"/>
          </a:xfrm>
        </p:spPr>
        <p:txBody>
          <a:bodyPr>
            <a:normAutofit lnSpcReduction="10000"/>
          </a:bodyPr>
          <a:lstStyle/>
          <a:p>
            <a:pPr marL="0" indent="0">
              <a:lnSpc>
                <a:spcPct val="80000"/>
              </a:lnSpc>
              <a:buNone/>
            </a:pPr>
            <a:endParaRPr lang="en-US" altLang="zh-CN" b="1" dirty="0">
              <a:latin typeface="宋体" panose="02010600030101010101" pitchFamily="2" charset="-122"/>
            </a:endParaRPr>
          </a:p>
          <a:p>
            <a:pPr marL="0" indent="0">
              <a:buNone/>
            </a:pPr>
            <a:r>
              <a:rPr lang="en-US" altLang="zh-CN" b="1" dirty="0">
                <a:latin typeface="宋体" panose="02010600030101010101" pitchFamily="2" charset="-122"/>
              </a:rPr>
              <a:t>1</a:t>
            </a:r>
            <a:r>
              <a:rPr lang="zh-CN" altLang="en-US" b="1" dirty="0">
                <a:latin typeface="宋体" panose="02010600030101010101" pitchFamily="2" charset="-122"/>
              </a:rPr>
              <a:t>、</a:t>
            </a:r>
            <a:r>
              <a:rPr lang="zh-CN" altLang="en-US" b="1" dirty="0">
                <a:solidFill>
                  <a:srgbClr val="FF0000"/>
                </a:solidFill>
                <a:latin typeface="宋体" panose="02010600030101010101" pitchFamily="2" charset="-122"/>
              </a:rPr>
              <a:t>摒弃“ 自我参照标准”</a:t>
            </a:r>
            <a:r>
              <a:rPr lang="zh-CN" altLang="en-US" b="1" dirty="0">
                <a:latin typeface="宋体" panose="02010600030101010101" pitchFamily="2" charset="-122"/>
              </a:rPr>
              <a:t>，加强文化交流</a:t>
            </a:r>
            <a:endParaRPr lang="en-US" altLang="zh-CN" b="1" dirty="0">
              <a:latin typeface="宋体" panose="02010600030101010101" pitchFamily="2" charset="-122"/>
            </a:endParaRPr>
          </a:p>
          <a:p>
            <a:pPr marL="0" indent="0">
              <a:buNone/>
            </a:pPr>
            <a:r>
              <a:rPr lang="zh-CN" altLang="en-US" dirty="0">
                <a:latin typeface="宋体" panose="02010600030101010101" pitchFamily="2" charset="-122"/>
              </a:rPr>
              <a:t>   </a:t>
            </a:r>
            <a:endParaRPr lang="en-US" altLang="zh-CN" dirty="0">
              <a:latin typeface="宋体" panose="02010600030101010101" pitchFamily="2" charset="-122"/>
            </a:endParaRPr>
          </a:p>
          <a:p>
            <a:pPr marL="0" indent="0">
              <a:lnSpc>
                <a:spcPct val="150000"/>
              </a:lnSpc>
              <a:buNone/>
            </a:pPr>
            <a:r>
              <a:rPr lang="en-US" altLang="zh-CN" dirty="0">
                <a:latin typeface="宋体" panose="02010600030101010101" pitchFamily="2" charset="-122"/>
              </a:rPr>
              <a:t> </a:t>
            </a:r>
            <a:r>
              <a:rPr lang="zh-CN" altLang="en-US" dirty="0">
                <a:latin typeface="宋体" panose="02010600030101010101" pitchFamily="2" charset="-122"/>
              </a:rPr>
              <a:t>“自我参照标准”，用自己的传统文化价值观去推测异国消费者的文化价值观。</a:t>
            </a:r>
            <a:endParaRPr lang="en-US" altLang="zh-CN" dirty="0">
              <a:latin typeface="宋体" panose="02010600030101010101" pitchFamily="2" charset="-122"/>
            </a:endParaRPr>
          </a:p>
          <a:p>
            <a:pPr marL="0" indent="0">
              <a:lnSpc>
                <a:spcPct val="150000"/>
              </a:lnSpc>
              <a:buNone/>
            </a:pPr>
            <a:r>
              <a:rPr lang="en-US" altLang="zh-CN" dirty="0">
                <a:latin typeface="宋体" panose="02010600030101010101" pitchFamily="2" charset="-122"/>
              </a:rPr>
              <a:t>  </a:t>
            </a:r>
            <a:r>
              <a:rPr lang="zh-CN" altLang="en-US" dirty="0">
                <a:latin typeface="宋体" panose="02010600030101010101" pitchFamily="2" charset="-122"/>
              </a:rPr>
              <a:t>摒弃：旨在更好地通过与国际市场的文化交流，提高自己接受文化差异的能力，以达到跨越各国的文化差异，消除文化障碍，适应异国消费需求之目的。</a:t>
            </a:r>
            <a:endParaRPr lang="zh-CN" altLang="en-US" sz="3600" dirty="0">
              <a:latin typeface="宋体" panose="02010600030101010101" pitchFamily="2" charset="-122"/>
            </a:endParaRPr>
          </a:p>
        </p:txBody>
      </p:sp>
      <p:sp>
        <p:nvSpPr>
          <p:cNvPr id="34820" name="日期占位符 3">
            <a:extLst>
              <a:ext uri="{FF2B5EF4-FFF2-40B4-BE49-F238E27FC236}">
                <a16:creationId xmlns:a16="http://schemas.microsoft.com/office/drawing/2014/main" id="{F18A892A-94C8-91EE-053A-529CD8917D8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205FE98-A3D9-4E11-98A9-38539E5E9C4B}"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F66D7F14-BA5B-EFD3-5465-5238F9911D21}"/>
              </a:ext>
            </a:extLst>
          </p:cNvPr>
          <p:cNvSpPr>
            <a:spLocks noGrp="1" noChangeArrowheads="1"/>
          </p:cNvSpPr>
          <p:nvPr>
            <p:ph idx="1"/>
          </p:nvPr>
        </p:nvSpPr>
        <p:spPr>
          <a:xfrm>
            <a:off x="2063750" y="620713"/>
            <a:ext cx="8229600" cy="5797550"/>
          </a:xfrm>
        </p:spPr>
        <p:txBody>
          <a:bodyPr/>
          <a:lstStyle/>
          <a:p>
            <a:pPr marL="0" indent="0">
              <a:buNone/>
            </a:pPr>
            <a:r>
              <a:rPr lang="zh-CN" altLang="en-US" b="1">
                <a:latin typeface="宋体" panose="02010600030101010101" pitchFamily="2" charset="-122"/>
              </a:rPr>
              <a:t>           </a:t>
            </a:r>
            <a:r>
              <a:rPr lang="zh-CN" altLang="en-US" sz="4000" b="1">
                <a:latin typeface="宋体" panose="02010600030101010101" pitchFamily="2" charset="-122"/>
              </a:rPr>
              <a:t>2.实现文化互补</a:t>
            </a:r>
            <a:r>
              <a:rPr lang="zh-CN" altLang="en-US" sz="4000">
                <a:latin typeface="宋体" panose="02010600030101010101" pitchFamily="2" charset="-122"/>
              </a:rPr>
              <a:t>   </a:t>
            </a:r>
            <a:endParaRPr lang="en-US" altLang="zh-CN" sz="4000">
              <a:latin typeface="宋体" panose="02010600030101010101" pitchFamily="2" charset="-122"/>
            </a:endParaRPr>
          </a:p>
          <a:p>
            <a:pPr marL="0" indent="0">
              <a:buNone/>
            </a:pPr>
            <a:r>
              <a:rPr lang="zh-CN" altLang="en-US" sz="3400" b="1">
                <a:solidFill>
                  <a:srgbClr val="FF0000"/>
                </a:solidFill>
                <a:latin typeface="宋体" panose="02010600030101010101" pitchFamily="2" charset="-122"/>
              </a:rPr>
              <a:t>文化互补</a:t>
            </a:r>
            <a:r>
              <a:rPr lang="zh-CN" altLang="en-US" sz="3400" b="1">
                <a:latin typeface="宋体" panose="02010600030101010101" pitchFamily="2" charset="-122"/>
              </a:rPr>
              <a:t>（</a:t>
            </a:r>
            <a:r>
              <a:rPr lang="zh-CN" altLang="en-US" sz="3400">
                <a:latin typeface="宋体" panose="02010600030101010101" pitchFamily="2" charset="-122"/>
              </a:rPr>
              <a:t>文化相容）。</a:t>
            </a:r>
            <a:endParaRPr lang="en-US" altLang="zh-CN" sz="3400">
              <a:latin typeface="宋体" panose="02010600030101010101" pitchFamily="2" charset="-122"/>
            </a:endParaRPr>
          </a:p>
          <a:p>
            <a:pPr marL="0" indent="0">
              <a:buNone/>
            </a:pPr>
            <a:r>
              <a:rPr lang="zh-CN" altLang="en-US" sz="3400">
                <a:latin typeface="宋体" panose="02010600030101010101" pitchFamily="2" charset="-122"/>
              </a:rPr>
              <a:t>跨国公司子公司中并不以母国的文化或是开发国的文化作为子公司的主体文化。</a:t>
            </a:r>
            <a:endParaRPr lang="en-US" altLang="zh-CN" sz="3400">
              <a:latin typeface="宋体" panose="02010600030101010101" pitchFamily="2" charset="-122"/>
            </a:endParaRPr>
          </a:p>
          <a:p>
            <a:pPr marL="0" indent="0">
              <a:buNone/>
            </a:pPr>
            <a:endParaRPr lang="en-US" altLang="zh-CN" sz="3400">
              <a:latin typeface="宋体" panose="02010600030101010101" pitchFamily="2" charset="-122"/>
            </a:endParaRPr>
          </a:p>
          <a:p>
            <a:pPr marL="0" indent="0">
              <a:buNone/>
            </a:pPr>
            <a:r>
              <a:rPr lang="zh-CN" altLang="en-US" sz="3400">
                <a:latin typeface="宋体" panose="02010600030101010101" pitchFamily="2" charset="-122"/>
              </a:rPr>
              <a:t>二者之间虽存在巨大的文化差异，但却并不互相排斥，反而互为补充，充分发挥跨文化的优势。如</a:t>
            </a:r>
            <a:r>
              <a:rPr lang="zh-CN" altLang="en-US" sz="3400" b="1">
                <a:solidFill>
                  <a:srgbClr val="00B050"/>
                </a:solidFill>
                <a:latin typeface="宋体" panose="02010600030101010101" pitchFamily="2" charset="-122"/>
              </a:rPr>
              <a:t>肯德基在中国</a:t>
            </a:r>
            <a:endParaRPr lang="zh-CN" altLang="en-US" sz="3400">
              <a:latin typeface="宋体" panose="02010600030101010101" pitchFamily="2" charset="-122"/>
            </a:endParaRPr>
          </a:p>
          <a:p>
            <a:pPr marL="0" indent="0"/>
            <a:endParaRPr lang="zh-CN" altLang="en-US" sz="3600"/>
          </a:p>
        </p:txBody>
      </p:sp>
      <p:sp>
        <p:nvSpPr>
          <p:cNvPr id="35843" name="日期占位符 3">
            <a:extLst>
              <a:ext uri="{FF2B5EF4-FFF2-40B4-BE49-F238E27FC236}">
                <a16:creationId xmlns:a16="http://schemas.microsoft.com/office/drawing/2014/main" id="{2ACEB76B-4C0A-9035-5A83-0A5D08B8CA3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A2DC329-81D4-4CEC-A62D-4339A53A6761}"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7FA752DA-8B80-5B7F-663C-269FB1B3082E}"/>
              </a:ext>
            </a:extLst>
          </p:cNvPr>
          <p:cNvSpPr>
            <a:spLocks noGrp="1" noChangeArrowheads="1"/>
          </p:cNvSpPr>
          <p:nvPr>
            <p:ph idx="1"/>
          </p:nvPr>
        </p:nvSpPr>
        <p:spPr>
          <a:xfrm>
            <a:off x="1992313" y="765175"/>
            <a:ext cx="8229600" cy="5651500"/>
          </a:xfrm>
        </p:spPr>
        <p:txBody>
          <a:bodyPr/>
          <a:lstStyle/>
          <a:p>
            <a:pPr eaLnBrk="1" hangingPunct="1">
              <a:lnSpc>
                <a:spcPct val="90000"/>
              </a:lnSpc>
              <a:buFontTx/>
              <a:buNone/>
            </a:pPr>
            <a:r>
              <a:rPr lang="zh-CN" altLang="en-US" b="1" dirty="0">
                <a:latin typeface="宋体" panose="02010600030101010101" pitchFamily="2" charset="-122"/>
              </a:rPr>
              <a:t>      </a:t>
            </a:r>
            <a:r>
              <a:rPr lang="zh-CN" altLang="en-US" sz="3600" b="1" dirty="0">
                <a:latin typeface="宋体" panose="02010600030101010101" pitchFamily="2" charset="-122"/>
              </a:rPr>
              <a:t>３．采用文化注入式营销</a:t>
            </a:r>
            <a:endParaRPr lang="en-US" altLang="zh-CN" b="1" dirty="0">
              <a:latin typeface="宋体" panose="02010600030101010101" pitchFamily="2" charset="-122"/>
            </a:endParaRPr>
          </a:p>
          <a:p>
            <a:pPr eaLnBrk="1" hangingPunct="1">
              <a:lnSpc>
                <a:spcPct val="90000"/>
              </a:lnSpc>
              <a:buFontTx/>
              <a:buNone/>
            </a:pPr>
            <a:r>
              <a:rPr lang="zh-CN" altLang="en-US" dirty="0">
                <a:latin typeface="宋体" panose="02010600030101010101" pitchFamily="2" charset="-122"/>
              </a:rPr>
              <a:t>   </a:t>
            </a:r>
            <a:endParaRPr lang="en-US" altLang="zh-CN" dirty="0">
              <a:latin typeface="宋体" panose="02010600030101010101" pitchFamily="2" charset="-122"/>
            </a:endParaRPr>
          </a:p>
          <a:p>
            <a:pPr eaLnBrk="1" hangingPunct="1">
              <a:lnSpc>
                <a:spcPct val="150000"/>
              </a:lnSpc>
              <a:buFontTx/>
              <a:buNone/>
            </a:pPr>
            <a:r>
              <a:rPr lang="en-US" altLang="zh-CN" dirty="0">
                <a:latin typeface="宋体" panose="02010600030101010101" pitchFamily="2" charset="-122"/>
              </a:rPr>
              <a:t>   </a:t>
            </a:r>
            <a:r>
              <a:rPr lang="zh-CN" altLang="en-US" dirty="0">
                <a:latin typeface="宋体" panose="02010600030101010101" pitchFamily="2" charset="-122"/>
              </a:rPr>
              <a:t>文化</a:t>
            </a:r>
            <a:r>
              <a:rPr lang="zh-CN" altLang="en-US" dirty="0">
                <a:solidFill>
                  <a:srgbClr val="FF0000"/>
                </a:solidFill>
                <a:latin typeface="宋体" panose="02010600030101010101" pitchFamily="2" charset="-122"/>
              </a:rPr>
              <a:t>注入式营销：</a:t>
            </a:r>
            <a:r>
              <a:rPr lang="zh-CN" altLang="en-US" dirty="0">
                <a:latin typeface="宋体" panose="02010600030101010101" pitchFamily="2" charset="-122"/>
              </a:rPr>
              <a:t>将己方特质文化输入到另一文化的特定群体中。</a:t>
            </a:r>
            <a:endParaRPr lang="en-US" altLang="zh-CN" dirty="0">
              <a:latin typeface="宋体" panose="02010600030101010101" pitchFamily="2" charset="-122"/>
            </a:endParaRPr>
          </a:p>
          <a:p>
            <a:pPr eaLnBrk="1" hangingPunct="1">
              <a:lnSpc>
                <a:spcPct val="150000"/>
              </a:lnSpc>
              <a:buFontTx/>
              <a:buNone/>
            </a:pPr>
            <a:r>
              <a:rPr lang="zh-CN" altLang="en-US" dirty="0">
                <a:latin typeface="宋体" panose="02010600030101010101" pitchFamily="2" charset="-122"/>
              </a:rPr>
              <a:t>   主要包括先进的科学技术、具有地方特色和民族文化的产品，以及企业形象等。</a:t>
            </a:r>
            <a:endParaRPr lang="en-US" altLang="zh-CN" dirty="0">
              <a:latin typeface="宋体" panose="02010600030101010101" pitchFamily="2" charset="-122"/>
            </a:endParaRPr>
          </a:p>
          <a:p>
            <a:pPr eaLnBrk="1" hangingPunct="1">
              <a:lnSpc>
                <a:spcPct val="150000"/>
              </a:lnSpc>
              <a:buFontTx/>
              <a:buNone/>
            </a:pPr>
            <a:r>
              <a:rPr lang="en-US" altLang="zh-CN" dirty="0">
                <a:latin typeface="宋体" panose="02010600030101010101" pitchFamily="2" charset="-122"/>
              </a:rPr>
              <a:t>  </a:t>
            </a:r>
            <a:r>
              <a:rPr lang="zh-CN" altLang="en-US" dirty="0">
                <a:latin typeface="宋体" panose="02010600030101010101" pitchFamily="2" charset="-122"/>
              </a:rPr>
              <a:t>获得所在国资金方面的支持，得到在财政、税收和政策上的扶植和帮助。 </a:t>
            </a:r>
          </a:p>
        </p:txBody>
      </p:sp>
      <p:sp>
        <p:nvSpPr>
          <p:cNvPr id="36867" name="日期占位符 3">
            <a:extLst>
              <a:ext uri="{FF2B5EF4-FFF2-40B4-BE49-F238E27FC236}">
                <a16:creationId xmlns:a16="http://schemas.microsoft.com/office/drawing/2014/main" id="{9CF51022-D180-8E05-63B9-181F8952247C}"/>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B67FBC00-D5CA-448C-B447-F9BD5C4E0C2E}"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a:extLst>
              <a:ext uri="{FF2B5EF4-FFF2-40B4-BE49-F238E27FC236}">
                <a16:creationId xmlns:a16="http://schemas.microsoft.com/office/drawing/2014/main" id="{6EDB68BF-7595-13FA-A3ED-0E771994236A}"/>
              </a:ext>
            </a:extLst>
          </p:cNvPr>
          <p:cNvSpPr>
            <a:spLocks noGrp="1" noChangeArrowheads="1"/>
          </p:cNvSpPr>
          <p:nvPr>
            <p:ph idx="1"/>
          </p:nvPr>
        </p:nvSpPr>
        <p:spPr>
          <a:xfrm>
            <a:off x="1992313" y="1484314"/>
            <a:ext cx="8229600" cy="3995737"/>
          </a:xfrm>
        </p:spPr>
        <p:txBody>
          <a:bodyPr/>
          <a:lstStyle/>
          <a:p>
            <a:pPr eaLnBrk="1" hangingPunct="1">
              <a:defRPr/>
            </a:pPr>
            <a:r>
              <a:rPr lang="zh-CN" altLang="en-US" sz="3600" dirty="0">
                <a:solidFill>
                  <a:schemeClr val="tx1">
                    <a:lumMod val="95000"/>
                    <a:lumOff val="5000"/>
                  </a:schemeClr>
                </a:solidFill>
                <a:latin typeface="宋体" panose="02010600030101010101" pitchFamily="2" charset="-122"/>
              </a:rPr>
              <a:t>综上，跨文化营销：</a:t>
            </a:r>
            <a:endParaRPr lang="en-US" altLang="zh-CN" sz="3600" dirty="0">
              <a:solidFill>
                <a:schemeClr val="tx1">
                  <a:lumMod val="95000"/>
                  <a:lumOff val="5000"/>
                </a:schemeClr>
              </a:solidFill>
              <a:latin typeface="宋体" panose="02010600030101010101" pitchFamily="2" charset="-122"/>
            </a:endParaRPr>
          </a:p>
          <a:p>
            <a:pPr marL="0" indent="0">
              <a:buNone/>
              <a:defRPr/>
            </a:pPr>
            <a:r>
              <a:rPr lang="zh-CN" altLang="en-US" sz="3600" dirty="0">
                <a:solidFill>
                  <a:schemeClr val="tx1">
                    <a:lumMod val="95000"/>
                    <a:lumOff val="5000"/>
                  </a:schemeClr>
                </a:solidFill>
                <a:latin typeface="宋体" panose="02010600030101010101" pitchFamily="2" charset="-122"/>
              </a:rPr>
              <a:t>应在充分了解本企业文化和国外文化的基础上，</a:t>
            </a:r>
            <a:endParaRPr lang="en-US" altLang="zh-CN" sz="3600" dirty="0">
              <a:solidFill>
                <a:schemeClr val="tx1">
                  <a:lumMod val="95000"/>
                  <a:lumOff val="5000"/>
                </a:schemeClr>
              </a:solidFill>
              <a:latin typeface="宋体" panose="02010600030101010101" pitchFamily="2" charset="-122"/>
            </a:endParaRPr>
          </a:p>
          <a:p>
            <a:pPr marL="0" indent="0">
              <a:buNone/>
              <a:defRPr/>
            </a:pPr>
            <a:r>
              <a:rPr lang="zh-CN" altLang="en-US" sz="3600" dirty="0">
                <a:solidFill>
                  <a:schemeClr val="tx1">
                    <a:lumMod val="95000"/>
                    <a:lumOff val="5000"/>
                  </a:schemeClr>
                </a:solidFill>
                <a:latin typeface="宋体" panose="02010600030101010101" pitchFamily="2" charset="-122"/>
              </a:rPr>
              <a:t>选择自己的跨文化营销策略，避免产生跨文化冲突，</a:t>
            </a:r>
            <a:endParaRPr lang="en-US" altLang="zh-CN" sz="3600" dirty="0">
              <a:solidFill>
                <a:schemeClr val="tx1">
                  <a:lumMod val="95000"/>
                  <a:lumOff val="5000"/>
                </a:schemeClr>
              </a:solidFill>
              <a:latin typeface="宋体" panose="02010600030101010101" pitchFamily="2" charset="-122"/>
            </a:endParaRPr>
          </a:p>
          <a:p>
            <a:pPr marL="0" indent="0">
              <a:buNone/>
              <a:defRPr/>
            </a:pPr>
            <a:r>
              <a:rPr lang="zh-CN" altLang="en-US" sz="3600" dirty="0">
                <a:solidFill>
                  <a:schemeClr val="tx1">
                    <a:lumMod val="95000"/>
                    <a:lumOff val="5000"/>
                  </a:schemeClr>
                </a:solidFill>
                <a:latin typeface="宋体" panose="02010600030101010101" pitchFamily="2" charset="-122"/>
              </a:rPr>
              <a:t>从而使不同的文化达到最佳的组合</a:t>
            </a:r>
          </a:p>
        </p:txBody>
      </p:sp>
      <p:sp>
        <p:nvSpPr>
          <p:cNvPr id="37891" name="日期占位符 3">
            <a:extLst>
              <a:ext uri="{FF2B5EF4-FFF2-40B4-BE49-F238E27FC236}">
                <a16:creationId xmlns:a16="http://schemas.microsoft.com/office/drawing/2014/main" id="{EE7692DD-092A-2042-E5D7-E5C94EEC26AA}"/>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A80F4D41-33CA-4A67-AE48-F5212ACE59B5}" type="datetime1">
              <a:rPr lang="zh-CN" altLang="zh-CN" sz="1400">
                <a:ea typeface="PMingLiU" panose="02020500000000000000" pitchFamily="18" charset="-120"/>
              </a:rPr>
              <a:pPr>
                <a:spcBef>
                  <a:spcPct val="0"/>
                </a:spcBef>
                <a:buFontTx/>
                <a:buNone/>
              </a:pPr>
              <a:t>2025-06-18</a:t>
            </a:fld>
            <a:endParaRPr lang="zh-CN" altLang="zh-CN" sz="1400">
              <a:ea typeface="PMingLiU" panose="02020500000000000000" pitchFamily="18" charset="-12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标题1">
            <a:extLst>
              <a:ext uri="{FF2B5EF4-FFF2-40B4-BE49-F238E27FC236}">
                <a16:creationId xmlns:a16="http://schemas.microsoft.com/office/drawing/2014/main" id="{8057BE28-9893-CA80-9332-50F3916CF049}"/>
              </a:ext>
            </a:extLst>
          </p:cNvPr>
          <p:cNvSpPr>
            <a:spLocks noGrp="1" noChangeArrowheads="1"/>
          </p:cNvSpPr>
          <p:nvPr>
            <p:ph type="ctrTitle"/>
          </p:nvPr>
        </p:nvSpPr>
        <p:spPr>
          <a:xfrm>
            <a:off x="2046288" y="1052514"/>
            <a:ext cx="7772400" cy="1470025"/>
          </a:xfrm>
        </p:spPr>
        <p:txBody>
          <a:bodyPr/>
          <a:lstStyle/>
          <a:p>
            <a:r>
              <a:rPr lang="zh-CN" altLang="zh-CN" sz="7200" b="1" i="1">
                <a:solidFill>
                  <a:srgbClr val="000000"/>
                </a:solidFill>
                <a:latin typeface="黑体" panose="02010609060101010101" pitchFamily="49" charset="-122"/>
              </a:rPr>
              <a:t>TCL</a:t>
            </a:r>
            <a:r>
              <a:rPr lang="zh-CN" altLang="zh-CN" sz="7200" b="1" i="1">
                <a:solidFill>
                  <a:srgbClr val="000000"/>
                </a:solidFill>
                <a:latin typeface="黑体" panose="02010609060101010101" pitchFamily="49" charset="-122"/>
                <a:ea typeface="黑体" panose="02010609060101010101" pitchFamily="49" charset="-122"/>
              </a:rPr>
              <a:t>收购阿尔卡特</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标题1">
            <a:extLst>
              <a:ext uri="{FF2B5EF4-FFF2-40B4-BE49-F238E27FC236}">
                <a16:creationId xmlns:a16="http://schemas.microsoft.com/office/drawing/2014/main" id="{27D55CE3-B77B-CB04-A195-8AD2128C9611}"/>
              </a:ext>
            </a:extLst>
          </p:cNvPr>
          <p:cNvSpPr>
            <a:spLocks noGrp="1" noChangeArrowheads="1"/>
          </p:cNvSpPr>
          <p:nvPr>
            <p:ph type="ctrTitle"/>
          </p:nvPr>
        </p:nvSpPr>
        <p:spPr>
          <a:xfrm>
            <a:off x="2046288" y="1052514"/>
            <a:ext cx="7772400" cy="1470025"/>
          </a:xfrm>
        </p:spPr>
        <p:txBody>
          <a:bodyPr/>
          <a:lstStyle/>
          <a:p>
            <a:pPr eaLnBrk="1" hangingPunct="1"/>
            <a:r>
              <a:rPr lang="zh-CN" altLang="en-US" sz="4400">
                <a:solidFill>
                  <a:srgbClr val="00B050"/>
                </a:solidFill>
              </a:rPr>
              <a:t>案例：</a:t>
            </a:r>
            <a:r>
              <a:rPr lang="zh-CN" altLang="zh-CN" sz="4400">
                <a:solidFill>
                  <a:srgbClr val="00B050"/>
                </a:solidFill>
              </a:rPr>
              <a:t>TCL收购阿尔卡特</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模式1">
            <a:extLst>
              <a:ext uri="{FF2B5EF4-FFF2-40B4-BE49-F238E27FC236}">
                <a16:creationId xmlns:a16="http://schemas.microsoft.com/office/drawing/2014/main" id="{6793E56A-CD72-F049-478D-9FE9F7E5E1C5}"/>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6" y="1701801"/>
            <a:ext cx="255111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图片模式2">
            <a:extLst>
              <a:ext uri="{FF2B5EF4-FFF2-40B4-BE49-F238E27FC236}">
                <a16:creationId xmlns:a16="http://schemas.microsoft.com/office/drawing/2014/main" id="{8D0070DC-551F-CF1A-4309-CB084683C947}"/>
              </a:ext>
            </a:extLst>
          </p:cNvPr>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6" y="1701801"/>
            <a:ext cx="2551113"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文本框2">
            <a:extLst>
              <a:ext uri="{FF2B5EF4-FFF2-40B4-BE49-F238E27FC236}">
                <a16:creationId xmlns:a16="http://schemas.microsoft.com/office/drawing/2014/main" id="{C197438C-808D-7D44-2E72-3A56203D6194}"/>
              </a:ext>
            </a:extLst>
          </p:cNvPr>
          <p:cNvSpPr txBox="1">
            <a:spLocks noChangeArrowheads="1"/>
          </p:cNvSpPr>
          <p:nvPr/>
        </p:nvSpPr>
        <p:spPr bwMode="auto">
          <a:xfrm>
            <a:off x="4841875" y="2420939"/>
            <a:ext cx="12105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8000">
                <a:solidFill>
                  <a:srgbClr val="000000"/>
                </a:solidFill>
                <a:latin typeface="黑体" panose="02010609060101010101" pitchFamily="49" charset="-122"/>
              </a:rPr>
              <a:t>VS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标题1">
            <a:extLst>
              <a:ext uri="{FF2B5EF4-FFF2-40B4-BE49-F238E27FC236}">
                <a16:creationId xmlns:a16="http://schemas.microsoft.com/office/drawing/2014/main" id="{DC7F1E55-668D-2547-466F-2A0131F6A040}"/>
              </a:ext>
            </a:extLst>
          </p:cNvPr>
          <p:cNvSpPr>
            <a:spLocks noGrp="1" noChangeArrowheads="1"/>
          </p:cNvSpPr>
          <p:nvPr>
            <p:ph type="title"/>
          </p:nvPr>
        </p:nvSpPr>
        <p:spPr>
          <a:xfrm>
            <a:off x="1774825" y="200026"/>
            <a:ext cx="8642350" cy="601663"/>
          </a:xfrm>
        </p:spPr>
        <p:txBody>
          <a:bodyPr/>
          <a:lstStyle/>
          <a:p>
            <a:r>
              <a:rPr lang="zh-CN" altLang="zh-CN" sz="3600" b="1">
                <a:solidFill>
                  <a:srgbClr val="000000"/>
                </a:solidFill>
                <a:latin typeface="黑体" panose="02010609060101010101" pitchFamily="49" charset="-122"/>
              </a:rPr>
              <a:t>TCL</a:t>
            </a:r>
            <a:endParaRPr lang="zh-CN" altLang="zh-CN" sz="4000" b="1">
              <a:solidFill>
                <a:srgbClr val="000000"/>
              </a:solidFill>
              <a:latin typeface="黑体" panose="02010609060101010101" pitchFamily="49" charset="-122"/>
              <a:ea typeface="黑体" panose="02010609060101010101" pitchFamily="49" charset="-122"/>
            </a:endParaRPr>
          </a:p>
        </p:txBody>
      </p:sp>
      <p:sp>
        <p:nvSpPr>
          <p:cNvPr id="41987" name="Oval 18">
            <a:extLst>
              <a:ext uri="{FF2B5EF4-FFF2-40B4-BE49-F238E27FC236}">
                <a16:creationId xmlns:a16="http://schemas.microsoft.com/office/drawing/2014/main" id="{7CCE200E-E5EF-46A1-6AA7-B3D7B0CB1DFA}"/>
              </a:ext>
            </a:extLst>
          </p:cNvPr>
          <p:cNvSpPr>
            <a:spLocks noChangeArrowheads="1"/>
          </p:cNvSpPr>
          <p:nvPr/>
        </p:nvSpPr>
        <p:spPr bwMode="auto">
          <a:xfrm>
            <a:off x="2857500" y="1303339"/>
            <a:ext cx="65088" cy="714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000"/>
          </a:p>
        </p:txBody>
      </p:sp>
      <p:sp>
        <p:nvSpPr>
          <p:cNvPr id="41988" name="AutoShape 36">
            <a:extLst>
              <a:ext uri="{FF2B5EF4-FFF2-40B4-BE49-F238E27FC236}">
                <a16:creationId xmlns:a16="http://schemas.microsoft.com/office/drawing/2014/main" id="{A32E105D-7239-46FB-5D15-9F3359B080F3}"/>
              </a:ext>
            </a:extLst>
          </p:cNvPr>
          <p:cNvSpPr>
            <a:spLocks noChangeArrowheads="1"/>
          </p:cNvSpPr>
          <p:nvPr/>
        </p:nvSpPr>
        <p:spPr bwMode="auto">
          <a:xfrm>
            <a:off x="3278188" y="1374775"/>
            <a:ext cx="3657600" cy="4719638"/>
          </a:xfrm>
          <a:prstGeom prst="roundRect">
            <a:avLst>
              <a:gd name="adj" fmla="val 16667"/>
            </a:avLst>
          </a:prstGeom>
          <a:gradFill rotWithShape="0">
            <a:gsLst>
              <a:gs pos="0">
                <a:srgbClr val="FBFBBB">
                  <a:alpha val="89000"/>
                </a:srgbClr>
              </a:gs>
              <a:gs pos="100000">
                <a:srgbClr val="FFFFFF"/>
              </a:gs>
            </a:gsLst>
            <a:lin ang="10800000" scaled="1"/>
          </a:gradFill>
          <a:ln w="9525">
            <a:solidFill>
              <a:srgbClr val="C0C0C0"/>
            </a:solidFill>
            <a:round/>
            <a:headEnd/>
            <a:tailEnd/>
          </a:ln>
          <a:effectLst>
            <a:outerShdw dist="53882" dir="135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000"/>
          </a:p>
        </p:txBody>
      </p:sp>
      <p:sp>
        <p:nvSpPr>
          <p:cNvPr id="41989" name="文本框1">
            <a:extLst>
              <a:ext uri="{FF2B5EF4-FFF2-40B4-BE49-F238E27FC236}">
                <a16:creationId xmlns:a16="http://schemas.microsoft.com/office/drawing/2014/main" id="{C2841ADD-9638-E4E5-F9B1-2175C7DAD045}"/>
              </a:ext>
            </a:extLst>
          </p:cNvPr>
          <p:cNvSpPr txBox="1">
            <a:spLocks noChangeArrowheads="1"/>
          </p:cNvSpPr>
          <p:nvPr/>
        </p:nvSpPr>
        <p:spPr bwMode="auto">
          <a:xfrm>
            <a:off x="3575051" y="1749425"/>
            <a:ext cx="34829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800">
                <a:solidFill>
                  <a:srgbClr val="000000"/>
                </a:solidFill>
                <a:latin typeface="黑体" panose="02010609060101010101" pitchFamily="49" charset="-122"/>
              </a:rPr>
              <a:t>成立于</a:t>
            </a:r>
            <a:r>
              <a:rPr lang="zh-CN" altLang="zh-CN" sz="2800">
                <a:solidFill>
                  <a:srgbClr val="000000"/>
                </a:solidFill>
                <a:latin typeface="黑体" panose="02010609060101010101" pitchFamily="49" charset="-122"/>
              </a:rPr>
              <a:t>1981</a:t>
            </a:r>
            <a:r>
              <a:rPr lang="zh-CN" altLang="zh-CN" sz="2800">
                <a:solidFill>
                  <a:srgbClr val="000000"/>
                </a:solidFill>
                <a:latin typeface="黑体" panose="02010609060101010101" pitchFamily="49" charset="-122"/>
                <a:ea typeface="黑体" panose="02010609060101010101" pitchFamily="49" charset="-122"/>
              </a:rPr>
              <a:t>年，是一家从事家电、信息、通讯、电工产品研发、生产及销售，集技、工、贸为一体的特大型国有控股企业，也是全球性规模经营的消费类电子企业集团之一。</a:t>
            </a:r>
          </a:p>
        </p:txBody>
      </p:sp>
      <p:pic>
        <p:nvPicPr>
          <p:cNvPr id="41990" name="图片模式1">
            <a:extLst>
              <a:ext uri="{FF2B5EF4-FFF2-40B4-BE49-F238E27FC236}">
                <a16:creationId xmlns:a16="http://schemas.microsoft.com/office/drawing/2014/main" id="{AE72EEA4-0B9D-1BE1-E01C-7AE373026392}"/>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5" y="2130426"/>
            <a:ext cx="19304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标题1">
            <a:extLst>
              <a:ext uri="{FF2B5EF4-FFF2-40B4-BE49-F238E27FC236}">
                <a16:creationId xmlns:a16="http://schemas.microsoft.com/office/drawing/2014/main" id="{BFA0485A-2DD7-5C71-2414-A43EF0D6D098}"/>
              </a:ext>
            </a:extLst>
          </p:cNvPr>
          <p:cNvSpPr>
            <a:spLocks noGrp="1" noChangeArrowheads="1"/>
          </p:cNvSpPr>
          <p:nvPr>
            <p:ph type="title"/>
          </p:nvPr>
        </p:nvSpPr>
        <p:spPr/>
        <p:txBody>
          <a:bodyPr/>
          <a:lstStyle/>
          <a:p>
            <a:r>
              <a:rPr lang="zh-CN" altLang="zh-CN"/>
              <a:t>   </a:t>
            </a:r>
          </a:p>
        </p:txBody>
      </p:sp>
      <p:sp>
        <p:nvSpPr>
          <p:cNvPr id="43011" name="幻灯片文本1">
            <a:extLst>
              <a:ext uri="{FF2B5EF4-FFF2-40B4-BE49-F238E27FC236}">
                <a16:creationId xmlns:a16="http://schemas.microsoft.com/office/drawing/2014/main" id="{02E5CA78-D12E-348F-724E-0B8F448DD5B2}"/>
              </a:ext>
            </a:extLst>
          </p:cNvPr>
          <p:cNvSpPr>
            <a:spLocks noGrp="1" noChangeArrowheads="1"/>
          </p:cNvSpPr>
          <p:nvPr>
            <p:ph idx="1"/>
          </p:nvPr>
        </p:nvSpPr>
        <p:spPr/>
        <p:txBody>
          <a:bodyPr/>
          <a:lstStyle/>
          <a:p>
            <a:pPr>
              <a:lnSpc>
                <a:spcPct val="150000"/>
              </a:lnSpc>
              <a:spcAft>
                <a:spcPts val="1925"/>
              </a:spcAft>
              <a:buFont typeface="Wingdings" panose="05000000000000000000" pitchFamily="2" charset="2"/>
              <a:buChar char="l"/>
            </a:pPr>
            <a:r>
              <a:rPr lang="zh-CN" altLang="zh-CN" dirty="0">
                <a:solidFill>
                  <a:srgbClr val="000000"/>
                </a:solidFill>
                <a:latin typeface="黑体" panose="02010609060101010101" pitchFamily="49" charset="-122"/>
              </a:rPr>
              <a:t>Alcatel</a:t>
            </a:r>
            <a:r>
              <a:rPr lang="zh-CN" altLang="zh-CN" dirty="0">
                <a:solidFill>
                  <a:srgbClr val="000000"/>
                </a:solidFill>
                <a:latin typeface="黑体" panose="02010609060101010101" pitchFamily="49" charset="-122"/>
                <a:ea typeface="黑体" panose="02010609060101010101" pitchFamily="49" charset="-122"/>
              </a:rPr>
              <a:t>创建于</a:t>
            </a:r>
            <a:r>
              <a:rPr lang="zh-CN" altLang="zh-CN" dirty="0">
                <a:solidFill>
                  <a:srgbClr val="000000"/>
                </a:solidFill>
                <a:latin typeface="黑体" panose="02010609060101010101" pitchFamily="49" charset="-122"/>
              </a:rPr>
              <a:t>1898</a:t>
            </a:r>
            <a:r>
              <a:rPr lang="zh-CN" altLang="zh-CN" dirty="0">
                <a:solidFill>
                  <a:srgbClr val="000000"/>
                </a:solidFill>
                <a:latin typeface="黑体" panose="02010609060101010101" pitchFamily="49" charset="-122"/>
                <a:ea typeface="黑体" panose="02010609060101010101" pitchFamily="49" charset="-122"/>
              </a:rPr>
              <a:t>年，总部巴黎。电信系统和设备以及相关的电缆和部件领域的世界领导者。</a:t>
            </a:r>
          </a:p>
          <a:p>
            <a:pPr>
              <a:lnSpc>
                <a:spcPct val="150000"/>
              </a:lnSpc>
              <a:spcAft>
                <a:spcPts val="1925"/>
              </a:spcAft>
              <a:buFont typeface="Wingdings" panose="05000000000000000000" pitchFamily="2" charset="2"/>
              <a:buChar char="l"/>
            </a:pPr>
            <a:r>
              <a:rPr lang="zh-CN" altLang="zh-CN" dirty="0">
                <a:solidFill>
                  <a:srgbClr val="000000"/>
                </a:solidFill>
                <a:latin typeface="黑体" panose="02010609060101010101" pitchFamily="49" charset="-122"/>
                <a:ea typeface="黑体" panose="02010609060101010101" pitchFamily="49" charset="-122"/>
              </a:rPr>
              <a:t>通信部面向通信运营商、服务供应商、企业及消费者，提供从主干网到用户终端产品的全方位解决方案与服务。</a:t>
            </a:r>
            <a:endParaRPr lang="zh-CN" altLang="zh-CN" dirty="0">
              <a:solidFill>
                <a:srgbClr val="000000"/>
              </a:solidFill>
              <a:latin typeface="黑体" panose="02010609060101010101" pitchFamily="49" charset="-122"/>
            </a:endParaRPr>
          </a:p>
        </p:txBody>
      </p:sp>
      <p:pic>
        <p:nvPicPr>
          <p:cNvPr id="43012" name="图片模式1">
            <a:extLst>
              <a:ext uri="{FF2B5EF4-FFF2-40B4-BE49-F238E27FC236}">
                <a16:creationId xmlns:a16="http://schemas.microsoft.com/office/drawing/2014/main" id="{8621827B-B727-252C-E594-142E5DFEE811}"/>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92076"/>
            <a:ext cx="2808288" cy="1249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3" name="文本框1">
            <a:extLst>
              <a:ext uri="{FF2B5EF4-FFF2-40B4-BE49-F238E27FC236}">
                <a16:creationId xmlns:a16="http://schemas.microsoft.com/office/drawing/2014/main" id="{6FE83462-8587-8CE8-7E39-DFC23939AF1B}"/>
              </a:ext>
            </a:extLst>
          </p:cNvPr>
          <p:cNvSpPr txBox="1">
            <a:spLocks noChangeArrowheads="1"/>
          </p:cNvSpPr>
          <p:nvPr/>
        </p:nvSpPr>
        <p:spPr bwMode="auto">
          <a:xfrm>
            <a:off x="2047875" y="198438"/>
            <a:ext cx="3272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4000" b="1">
                <a:solidFill>
                  <a:srgbClr val="000000"/>
                </a:solidFill>
              </a:rPr>
              <a:t>阿尔卡特公司</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文本1">
            <a:extLst>
              <a:ext uri="{FF2B5EF4-FFF2-40B4-BE49-F238E27FC236}">
                <a16:creationId xmlns:a16="http://schemas.microsoft.com/office/drawing/2014/main" id="{C70106C5-4D3F-62B5-2925-1CB56C83592F}"/>
              </a:ext>
            </a:extLst>
          </p:cNvPr>
          <p:cNvSpPr>
            <a:spLocks noGrp="1" noChangeArrowheads="1"/>
          </p:cNvSpPr>
          <p:nvPr>
            <p:ph idx="1"/>
          </p:nvPr>
        </p:nvSpPr>
        <p:spPr>
          <a:xfrm>
            <a:off x="4187826" y="1270001"/>
            <a:ext cx="4860925" cy="1584325"/>
          </a:xfrm>
        </p:spPr>
        <p:txBody>
          <a:bodyPr/>
          <a:lstStyle/>
          <a:p>
            <a:pPr>
              <a:buSzPct val="80000"/>
              <a:buFont typeface="Wingdings 2" panose="05020102010507070707" pitchFamily="18" charset="2"/>
              <a:buNone/>
            </a:pPr>
            <a:r>
              <a:rPr lang="en-US" altLang="zh-CN" sz="2400" b="1">
                <a:solidFill>
                  <a:srgbClr val="000000"/>
                </a:solidFill>
                <a:latin typeface="Calibri" panose="020F0502020204030204" pitchFamily="34" charset="0"/>
              </a:rPr>
              <a:t>    </a:t>
            </a:r>
            <a:r>
              <a:rPr lang="zh-CN" altLang="zh-CN" sz="2400" b="1">
                <a:solidFill>
                  <a:srgbClr val="000000"/>
                </a:solidFill>
                <a:latin typeface="Calibri" panose="020F0502020204030204" pitchFamily="34" charset="0"/>
              </a:rPr>
              <a:t>手机业务状况低迷，欠</a:t>
            </a:r>
            <a:r>
              <a:rPr lang="zh-CN" altLang="zh-CN" sz="2400" b="1">
                <a:solidFill>
                  <a:srgbClr val="FF0000"/>
                </a:solidFill>
                <a:latin typeface="Calibri" panose="020F0502020204030204" pitchFamily="34" charset="0"/>
              </a:rPr>
              <a:t>巨债</a:t>
            </a:r>
            <a:r>
              <a:rPr lang="zh-CN" altLang="zh-CN" sz="2400" b="1">
                <a:solidFill>
                  <a:srgbClr val="000000"/>
                </a:solidFill>
                <a:latin typeface="Calibri" panose="020F0502020204030204" pitchFamily="34" charset="0"/>
              </a:rPr>
              <a:t>，但阿尔卡特总公司没有打算挽回败局，只决定</a:t>
            </a:r>
            <a:r>
              <a:rPr lang="zh-CN" altLang="zh-CN" sz="2400" b="1">
                <a:solidFill>
                  <a:srgbClr val="FF0000"/>
                </a:solidFill>
                <a:latin typeface="Calibri" panose="020F0502020204030204" pitchFamily="34" charset="0"/>
              </a:rPr>
              <a:t>出售销售部门</a:t>
            </a:r>
            <a:r>
              <a:rPr lang="zh-CN" altLang="zh-CN" sz="2400" b="1">
                <a:solidFill>
                  <a:srgbClr val="000000"/>
                </a:solidFill>
                <a:latin typeface="Calibri" panose="020F0502020204030204" pitchFamily="34" charset="0"/>
              </a:rPr>
              <a:t>找出路</a:t>
            </a:r>
            <a:endParaRPr lang="zh-CN" altLang="zh-CN" sz="2400" b="1"/>
          </a:p>
          <a:p>
            <a:pPr>
              <a:buSzPct val="80000"/>
              <a:buFont typeface="Wingdings 2" panose="05020102010507070707" pitchFamily="18" charset="2"/>
              <a:buChar char="v"/>
            </a:pPr>
            <a:endParaRPr lang="zh-CN" altLang="zh-CN" sz="2400" b="1"/>
          </a:p>
        </p:txBody>
      </p:sp>
      <p:sp>
        <p:nvSpPr>
          <p:cNvPr id="44035" name="文本框2">
            <a:extLst>
              <a:ext uri="{FF2B5EF4-FFF2-40B4-BE49-F238E27FC236}">
                <a16:creationId xmlns:a16="http://schemas.microsoft.com/office/drawing/2014/main" id="{92E64471-81E3-2212-002A-169A185280A5}"/>
              </a:ext>
            </a:extLst>
          </p:cNvPr>
          <p:cNvSpPr txBox="1">
            <a:spLocks noChangeArrowheads="1"/>
          </p:cNvSpPr>
          <p:nvPr/>
        </p:nvSpPr>
        <p:spPr bwMode="auto">
          <a:xfrm>
            <a:off x="2859089" y="206376"/>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a:solidFill>
                  <a:srgbClr val="000000"/>
                </a:solidFill>
                <a:latin typeface="黑体" panose="02010609060101010101" pitchFamily="49" charset="-122"/>
                <a:ea typeface="黑体" panose="02010609060101010101" pitchFamily="49" charset="-122"/>
              </a:rPr>
              <a:t>案例介绍</a:t>
            </a:r>
          </a:p>
        </p:txBody>
      </p:sp>
      <p:sp>
        <p:nvSpPr>
          <p:cNvPr id="44036" name="文本框1">
            <a:extLst>
              <a:ext uri="{FF2B5EF4-FFF2-40B4-BE49-F238E27FC236}">
                <a16:creationId xmlns:a16="http://schemas.microsoft.com/office/drawing/2014/main" id="{02E61BB9-38C2-66AB-B298-C3C6965F7128}"/>
              </a:ext>
            </a:extLst>
          </p:cNvPr>
          <p:cNvSpPr txBox="1">
            <a:spLocks noChangeArrowheads="1"/>
          </p:cNvSpPr>
          <p:nvPr/>
        </p:nvSpPr>
        <p:spPr bwMode="auto">
          <a:xfrm>
            <a:off x="2727326" y="1797051"/>
            <a:ext cx="5084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3600" b="1">
                <a:solidFill>
                  <a:srgbClr val="000000"/>
                </a:solidFill>
                <a:latin typeface="Agency FB" panose="020B0503020202020204" pitchFamily="34" charset="0"/>
              </a:rPr>
              <a:t>01</a:t>
            </a:r>
          </a:p>
        </p:txBody>
      </p:sp>
      <p:sp>
        <p:nvSpPr>
          <p:cNvPr id="44037" name="燕尾形 14">
            <a:extLst>
              <a:ext uri="{FF2B5EF4-FFF2-40B4-BE49-F238E27FC236}">
                <a16:creationId xmlns:a16="http://schemas.microsoft.com/office/drawing/2014/main" id="{5259FFE3-A1E0-0534-833E-62FF2B184058}"/>
              </a:ext>
            </a:extLst>
          </p:cNvPr>
          <p:cNvSpPr>
            <a:spLocks noChangeArrowheads="1"/>
          </p:cNvSpPr>
          <p:nvPr/>
        </p:nvSpPr>
        <p:spPr bwMode="auto">
          <a:xfrm>
            <a:off x="3863975" y="1917700"/>
            <a:ext cx="323850" cy="323850"/>
          </a:xfrm>
          <a:prstGeom prst="chevron">
            <a:avLst>
              <a:gd name="adj" fmla="val 50000"/>
            </a:avLst>
          </a:prstGeom>
          <a:solidFill>
            <a:srgbClr val="00B0F0"/>
          </a:solidFill>
          <a:ln w="28575">
            <a:solidFill>
              <a:srgbClr val="FFFFFF"/>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4038" name="文本框3">
            <a:extLst>
              <a:ext uri="{FF2B5EF4-FFF2-40B4-BE49-F238E27FC236}">
                <a16:creationId xmlns:a16="http://schemas.microsoft.com/office/drawing/2014/main" id="{E7614370-83B1-642E-CC10-28283EC59B9F}"/>
              </a:ext>
            </a:extLst>
          </p:cNvPr>
          <p:cNvSpPr txBox="1">
            <a:spLocks noChangeArrowheads="1"/>
          </p:cNvSpPr>
          <p:nvPr/>
        </p:nvSpPr>
        <p:spPr bwMode="auto">
          <a:xfrm>
            <a:off x="2606675" y="3906839"/>
            <a:ext cx="603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3600" b="1">
                <a:solidFill>
                  <a:srgbClr val="000000"/>
                </a:solidFill>
                <a:latin typeface="Agency FB" panose="020B0503020202020204" pitchFamily="34" charset="0"/>
              </a:rPr>
              <a:t>02</a:t>
            </a:r>
          </a:p>
        </p:txBody>
      </p:sp>
      <p:sp>
        <p:nvSpPr>
          <p:cNvPr id="44039" name="燕尾形 13">
            <a:extLst>
              <a:ext uri="{FF2B5EF4-FFF2-40B4-BE49-F238E27FC236}">
                <a16:creationId xmlns:a16="http://schemas.microsoft.com/office/drawing/2014/main" id="{8C7F0B77-B9E8-F874-D26C-CB4A5F3B6055}"/>
              </a:ext>
            </a:extLst>
          </p:cNvPr>
          <p:cNvSpPr>
            <a:spLocks noChangeArrowheads="1"/>
          </p:cNvSpPr>
          <p:nvPr/>
        </p:nvSpPr>
        <p:spPr bwMode="auto">
          <a:xfrm>
            <a:off x="3719513" y="4010025"/>
            <a:ext cx="323850" cy="323850"/>
          </a:xfrm>
          <a:prstGeom prst="chevron">
            <a:avLst>
              <a:gd name="adj" fmla="val 50000"/>
            </a:avLst>
          </a:prstGeom>
          <a:solidFill>
            <a:srgbClr val="B7E020"/>
          </a:solidFill>
          <a:ln w="28575">
            <a:solidFill>
              <a:srgbClr val="FFFFFF"/>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4040" name="文本框4">
            <a:extLst>
              <a:ext uri="{FF2B5EF4-FFF2-40B4-BE49-F238E27FC236}">
                <a16:creationId xmlns:a16="http://schemas.microsoft.com/office/drawing/2014/main" id="{9BB47A33-64F6-6609-32E0-321089BAE50A}"/>
              </a:ext>
            </a:extLst>
          </p:cNvPr>
          <p:cNvSpPr txBox="1">
            <a:spLocks noChangeArrowheads="1"/>
          </p:cNvSpPr>
          <p:nvPr/>
        </p:nvSpPr>
        <p:spPr bwMode="auto">
          <a:xfrm>
            <a:off x="4187826" y="3717925"/>
            <a:ext cx="4868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b="1">
                <a:solidFill>
                  <a:srgbClr val="000000"/>
                </a:solidFill>
                <a:latin typeface="黑体" panose="02010609060101010101" pitchFamily="49" charset="-122"/>
                <a:ea typeface="黑体" panose="02010609060101010101" pitchFamily="49" charset="-122"/>
              </a:rPr>
              <a:t>在中国和亚洲的业务飞速成长</a:t>
            </a:r>
            <a:r>
              <a:rPr lang="zh-CN" altLang="en-US" sz="2400" b="1">
                <a:solidFill>
                  <a:srgbClr val="000000"/>
                </a:solidFill>
                <a:latin typeface="黑体" panose="02010609060101010101" pitchFamily="49" charset="-122"/>
                <a:ea typeface="黑体" panose="02010609060101010101" pitchFamily="49" charset="-122"/>
              </a:rPr>
              <a:t>，</a:t>
            </a:r>
            <a:r>
              <a:rPr lang="zh-CN" altLang="zh-CN" sz="2400" b="1">
                <a:solidFill>
                  <a:srgbClr val="000000"/>
                </a:solidFill>
                <a:latin typeface="黑体" panose="02010609060101010101" pitchFamily="49" charset="-122"/>
                <a:ea typeface="黑体" panose="02010609060101010101" pitchFamily="49" charset="-122"/>
              </a:rPr>
              <a:t>想进一步打开国外（主要是欧洲）的市场</a:t>
            </a:r>
            <a:r>
              <a:rPr lang="zh-CN" altLang="en-US" sz="2400" b="1">
                <a:solidFill>
                  <a:srgbClr val="000000"/>
                </a:solidFill>
                <a:latin typeface="黑体" panose="02010609060101010101" pitchFamily="49" charset="-122"/>
                <a:ea typeface="黑体" panose="02010609060101010101" pitchFamily="49" charset="-122"/>
              </a:rPr>
              <a:t>，</a:t>
            </a:r>
            <a:r>
              <a:rPr lang="zh-CN" altLang="zh-CN" sz="2400" b="1">
                <a:solidFill>
                  <a:srgbClr val="000000"/>
                </a:solidFill>
                <a:latin typeface="黑体" panose="02010609060101010101" pitchFamily="49" charset="-122"/>
                <a:ea typeface="黑体" panose="02010609060101010101" pitchFamily="49" charset="-122"/>
              </a:rPr>
              <a:t>想通过收购阿尔卡特</a:t>
            </a:r>
            <a:endParaRPr lang="zh-CN" altLang="zh-CN" sz="2400" b="1">
              <a:latin typeface="黑体" panose="02010609060101010101" pitchFamily="49" charset="-122"/>
            </a:endParaRPr>
          </a:p>
        </p:txBody>
      </p:sp>
      <p:sp>
        <p:nvSpPr>
          <p:cNvPr id="44041" name="文本框5">
            <a:extLst>
              <a:ext uri="{FF2B5EF4-FFF2-40B4-BE49-F238E27FC236}">
                <a16:creationId xmlns:a16="http://schemas.microsoft.com/office/drawing/2014/main" id="{18612E4C-6B90-15D8-E3A1-51A577014089}"/>
              </a:ext>
            </a:extLst>
          </p:cNvPr>
          <p:cNvSpPr txBox="1">
            <a:spLocks noChangeArrowheads="1"/>
          </p:cNvSpPr>
          <p:nvPr/>
        </p:nvSpPr>
        <p:spPr bwMode="auto">
          <a:xfrm>
            <a:off x="9539327" y="2506663"/>
            <a:ext cx="55399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a:solidFill>
                  <a:srgbClr val="000000"/>
                </a:solidFill>
              </a:rPr>
              <a:t>并购背景</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27F96E-952F-812E-ACFA-F39AEBB1ACBE}"/>
              </a:ext>
            </a:extLst>
          </p:cNvPr>
          <p:cNvSpPr>
            <a:spLocks noGrp="1"/>
          </p:cNvSpPr>
          <p:nvPr>
            <p:ph type="ctrTitle"/>
          </p:nvPr>
        </p:nvSpPr>
        <p:spPr/>
        <p:txBody>
          <a:bodyPr/>
          <a:lstStyle/>
          <a:p>
            <a:r>
              <a:rPr lang="zh-CN" altLang="en-US" dirty="0"/>
              <a:t>文化融合  </a:t>
            </a:r>
          </a:p>
        </p:txBody>
      </p:sp>
    </p:spTree>
    <p:extLst>
      <p:ext uri="{BB962C8B-B14F-4D97-AF65-F5344CB8AC3E}">
        <p14:creationId xmlns:p14="http://schemas.microsoft.com/office/powerpoint/2010/main" val="340126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文本框4">
            <a:extLst>
              <a:ext uri="{FF2B5EF4-FFF2-40B4-BE49-F238E27FC236}">
                <a16:creationId xmlns:a16="http://schemas.microsoft.com/office/drawing/2014/main" id="{9D3D8D5C-72C4-1484-B854-BE33CA85F7E9}"/>
              </a:ext>
            </a:extLst>
          </p:cNvPr>
          <p:cNvSpPr txBox="1">
            <a:spLocks noChangeArrowheads="1"/>
          </p:cNvSpPr>
          <p:nvPr/>
        </p:nvSpPr>
        <p:spPr bwMode="auto">
          <a:xfrm>
            <a:off x="5489575" y="3095625"/>
            <a:ext cx="12128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1800">
                <a:solidFill>
                  <a:schemeClr val="bg1"/>
                </a:solidFill>
                <a:latin typeface="幼圆" panose="02010509060101010101" pitchFamily="49" charset="-122"/>
              </a:rPr>
              <a:t> </a:t>
            </a:r>
            <a:r>
              <a:rPr lang="zh-CN" altLang="zh-CN" sz="1800">
                <a:solidFill>
                  <a:schemeClr val="bg1"/>
                </a:solidFill>
                <a:latin typeface="幼圆" panose="02010509060101010101" pitchFamily="49" charset="-122"/>
                <a:ea typeface="幼圆" panose="02010509060101010101" pitchFamily="49" charset="-122"/>
              </a:rPr>
              <a:t>收购过程</a:t>
            </a:r>
          </a:p>
          <a:p>
            <a:pPr>
              <a:spcBef>
                <a:spcPct val="0"/>
              </a:spcBef>
              <a:buFontTx/>
              <a:buNone/>
            </a:pPr>
            <a:endParaRPr lang="zh-CN" altLang="zh-CN" sz="1800"/>
          </a:p>
        </p:txBody>
      </p:sp>
      <p:sp>
        <p:nvSpPr>
          <p:cNvPr id="45059" name="文本框5">
            <a:extLst>
              <a:ext uri="{FF2B5EF4-FFF2-40B4-BE49-F238E27FC236}">
                <a16:creationId xmlns:a16="http://schemas.microsoft.com/office/drawing/2014/main" id="{CC835268-7A88-7C97-50BD-3E795E0F8EC2}"/>
              </a:ext>
            </a:extLst>
          </p:cNvPr>
          <p:cNvSpPr txBox="1">
            <a:spLocks noChangeArrowheads="1"/>
          </p:cNvSpPr>
          <p:nvPr/>
        </p:nvSpPr>
        <p:spPr bwMode="auto">
          <a:xfrm>
            <a:off x="9746417" y="960438"/>
            <a:ext cx="677108"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b="1">
                <a:solidFill>
                  <a:srgbClr val="000000"/>
                </a:solidFill>
              </a:rPr>
              <a:t>并购过程</a:t>
            </a:r>
          </a:p>
        </p:txBody>
      </p:sp>
      <p:sp>
        <p:nvSpPr>
          <p:cNvPr id="45060" name="圆角矩形 16">
            <a:extLst>
              <a:ext uri="{FF2B5EF4-FFF2-40B4-BE49-F238E27FC236}">
                <a16:creationId xmlns:a16="http://schemas.microsoft.com/office/drawing/2014/main" id="{736BE447-2C76-4CF7-9E75-CAC5E3DCB2CB}"/>
              </a:ext>
            </a:extLst>
          </p:cNvPr>
          <p:cNvSpPr>
            <a:spLocks noChangeArrowheads="1"/>
          </p:cNvSpPr>
          <p:nvPr/>
        </p:nvSpPr>
        <p:spPr bwMode="auto">
          <a:xfrm>
            <a:off x="1797050" y="1519238"/>
            <a:ext cx="3074988" cy="1446212"/>
          </a:xfrm>
          <a:prstGeom prst="roundRect">
            <a:avLst>
              <a:gd name="adj" fmla="val 5370"/>
            </a:avLst>
          </a:prstGeom>
          <a:solidFill>
            <a:srgbClr val="FFC000"/>
          </a:solidFill>
          <a:ln w="28575">
            <a:solidFill>
              <a:srgbClr val="FFCE33"/>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000">
              <a:solidFill>
                <a:srgbClr val="FFFFFF"/>
              </a:solidFill>
              <a:latin typeface="Calibri" panose="020F0502020204030204" pitchFamily="34" charset="0"/>
            </a:endParaRPr>
          </a:p>
        </p:txBody>
      </p:sp>
      <p:sp>
        <p:nvSpPr>
          <p:cNvPr id="45061" name="矩形 17">
            <a:extLst>
              <a:ext uri="{FF2B5EF4-FFF2-40B4-BE49-F238E27FC236}">
                <a16:creationId xmlns:a16="http://schemas.microsoft.com/office/drawing/2014/main" id="{DD7A5B27-A4D8-F90C-DA95-87B0EB7BE4CF}"/>
              </a:ext>
            </a:extLst>
          </p:cNvPr>
          <p:cNvSpPr>
            <a:spLocks noChangeArrowheads="1"/>
          </p:cNvSpPr>
          <p:nvPr/>
        </p:nvSpPr>
        <p:spPr bwMode="auto">
          <a:xfrm>
            <a:off x="1847851" y="1165226"/>
            <a:ext cx="2879725" cy="354013"/>
          </a:xfrm>
          <a:prstGeom prst="rect">
            <a:avLst/>
          </a:prstGeom>
          <a:solidFill>
            <a:srgbClr val="0C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a:solidFill>
                  <a:schemeClr val="bg1"/>
                </a:solidFill>
                <a:latin typeface="黑体" panose="02010609060101010101" pitchFamily="49" charset="-122"/>
              </a:rPr>
              <a:t>2004.4</a:t>
            </a:r>
          </a:p>
        </p:txBody>
      </p:sp>
      <p:sp>
        <p:nvSpPr>
          <p:cNvPr id="45062" name="文本框6">
            <a:extLst>
              <a:ext uri="{FF2B5EF4-FFF2-40B4-BE49-F238E27FC236}">
                <a16:creationId xmlns:a16="http://schemas.microsoft.com/office/drawing/2014/main" id="{86525D32-E5DB-56E8-9188-EC036A81D74E}"/>
              </a:ext>
            </a:extLst>
          </p:cNvPr>
          <p:cNvSpPr txBox="1">
            <a:spLocks noChangeArrowheads="1"/>
          </p:cNvSpPr>
          <p:nvPr/>
        </p:nvSpPr>
        <p:spPr bwMode="auto">
          <a:xfrm>
            <a:off x="1847850" y="1631950"/>
            <a:ext cx="30749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a:solidFill>
                  <a:srgbClr val="000000"/>
                </a:solidFill>
                <a:latin typeface="黑体" panose="02010609060101010101" pitchFamily="49" charset="-122"/>
                <a:ea typeface="黑体" panose="02010609060101010101" pitchFamily="49" charset="-122"/>
              </a:rPr>
              <a:t>阿尔卡特宣布与</a:t>
            </a:r>
            <a:r>
              <a:rPr lang="zh-CN" altLang="zh-CN" sz="2400">
                <a:solidFill>
                  <a:srgbClr val="000000"/>
                </a:solidFill>
                <a:latin typeface="黑体" panose="02010609060101010101" pitchFamily="49" charset="-122"/>
              </a:rPr>
              <a:t>TCL</a:t>
            </a:r>
            <a:r>
              <a:rPr lang="zh-CN" altLang="zh-CN" sz="2400">
                <a:solidFill>
                  <a:srgbClr val="000000"/>
                </a:solidFill>
                <a:latin typeface="黑体" panose="02010609060101010101" pitchFamily="49" charset="-122"/>
                <a:ea typeface="黑体" panose="02010609060101010101" pitchFamily="49" charset="-122"/>
              </a:rPr>
              <a:t>集团合作成立合资公司，从事手机生产与销售业务</a:t>
            </a:r>
          </a:p>
          <a:p>
            <a:pPr>
              <a:spcBef>
                <a:spcPct val="0"/>
              </a:spcBef>
              <a:buFontTx/>
              <a:buNone/>
            </a:pPr>
            <a:endParaRPr lang="zh-CN" altLang="zh-CN" sz="2400">
              <a:solidFill>
                <a:srgbClr val="000000"/>
              </a:solidFill>
              <a:latin typeface="黑体" panose="02010609060101010101" pitchFamily="49" charset="-122"/>
            </a:endParaRPr>
          </a:p>
        </p:txBody>
      </p:sp>
      <p:sp>
        <p:nvSpPr>
          <p:cNvPr id="45063" name="直接连接符 1">
            <a:extLst>
              <a:ext uri="{FF2B5EF4-FFF2-40B4-BE49-F238E27FC236}">
                <a16:creationId xmlns:a16="http://schemas.microsoft.com/office/drawing/2014/main" id="{232B9DCD-62B9-B027-3E26-94E136EE720C}"/>
              </a:ext>
            </a:extLst>
          </p:cNvPr>
          <p:cNvSpPr>
            <a:spLocks noChangeShapeType="1"/>
          </p:cNvSpPr>
          <p:nvPr/>
        </p:nvSpPr>
        <p:spPr bwMode="auto">
          <a:xfrm>
            <a:off x="5227638" y="44451"/>
            <a:ext cx="4762" cy="6740525"/>
          </a:xfrm>
          <a:prstGeom prst="line">
            <a:avLst/>
          </a:prstGeom>
          <a:noFill/>
          <a:ln w="28575">
            <a:solidFill>
              <a:srgbClr val="7F7F7F"/>
            </a:solidFill>
            <a:prstDash val="sys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64" name="自选图形3">
            <a:extLst>
              <a:ext uri="{FF2B5EF4-FFF2-40B4-BE49-F238E27FC236}">
                <a16:creationId xmlns:a16="http://schemas.microsoft.com/office/drawing/2014/main" id="{69371D17-66C3-7A57-AED5-040CAEA55A9F}"/>
              </a:ext>
            </a:extLst>
          </p:cNvPr>
          <p:cNvSpPr>
            <a:spLocks noChangeArrowheads="1"/>
          </p:cNvSpPr>
          <p:nvPr/>
        </p:nvSpPr>
        <p:spPr bwMode="auto">
          <a:xfrm>
            <a:off x="1847850" y="3924301"/>
            <a:ext cx="3024188" cy="1844675"/>
          </a:xfrm>
          <a:prstGeom prst="roundRect">
            <a:avLst>
              <a:gd name="adj" fmla="val 5370"/>
            </a:avLst>
          </a:prstGeom>
          <a:solidFill>
            <a:srgbClr val="FFC000"/>
          </a:solidFill>
          <a:ln w="28575">
            <a:solidFill>
              <a:srgbClr val="FFCE33"/>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000">
              <a:solidFill>
                <a:srgbClr val="FFFFFF"/>
              </a:solidFill>
              <a:latin typeface="Calibri" panose="020F0502020204030204" pitchFamily="34" charset="0"/>
            </a:endParaRPr>
          </a:p>
        </p:txBody>
      </p:sp>
      <p:sp>
        <p:nvSpPr>
          <p:cNvPr id="45065" name="自选图形1">
            <a:extLst>
              <a:ext uri="{FF2B5EF4-FFF2-40B4-BE49-F238E27FC236}">
                <a16:creationId xmlns:a16="http://schemas.microsoft.com/office/drawing/2014/main" id="{27D0500B-B560-B0C6-81FC-4AA39D627A53}"/>
              </a:ext>
            </a:extLst>
          </p:cNvPr>
          <p:cNvSpPr>
            <a:spLocks noChangeArrowheads="1"/>
          </p:cNvSpPr>
          <p:nvPr/>
        </p:nvSpPr>
        <p:spPr bwMode="auto">
          <a:xfrm>
            <a:off x="6061076" y="352426"/>
            <a:ext cx="3279775" cy="1311275"/>
          </a:xfrm>
          <a:prstGeom prst="roundRect">
            <a:avLst>
              <a:gd name="adj" fmla="val 5370"/>
            </a:avLst>
          </a:prstGeom>
          <a:solidFill>
            <a:srgbClr val="FFC000"/>
          </a:solidFill>
          <a:ln w="28575">
            <a:solidFill>
              <a:srgbClr val="FFCE33"/>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000">
              <a:solidFill>
                <a:srgbClr val="FFFFFF"/>
              </a:solidFill>
              <a:latin typeface="Calibri" panose="020F0502020204030204" pitchFamily="34" charset="0"/>
            </a:endParaRPr>
          </a:p>
        </p:txBody>
      </p:sp>
      <p:sp>
        <p:nvSpPr>
          <p:cNvPr id="45066" name="圆角矩形 34">
            <a:extLst>
              <a:ext uri="{FF2B5EF4-FFF2-40B4-BE49-F238E27FC236}">
                <a16:creationId xmlns:a16="http://schemas.microsoft.com/office/drawing/2014/main" id="{D8589BA3-92BA-3ECB-8B20-778B48AE2E6E}"/>
              </a:ext>
            </a:extLst>
          </p:cNvPr>
          <p:cNvSpPr>
            <a:spLocks noChangeArrowheads="1"/>
          </p:cNvSpPr>
          <p:nvPr/>
        </p:nvSpPr>
        <p:spPr bwMode="auto">
          <a:xfrm>
            <a:off x="6061076" y="1936750"/>
            <a:ext cx="3279775" cy="1430338"/>
          </a:xfrm>
          <a:prstGeom prst="roundRect">
            <a:avLst>
              <a:gd name="adj" fmla="val 5370"/>
            </a:avLst>
          </a:prstGeom>
          <a:solidFill>
            <a:srgbClr val="FFC000"/>
          </a:solidFill>
          <a:ln w="28575">
            <a:solidFill>
              <a:srgbClr val="FFCE33"/>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000">
              <a:solidFill>
                <a:srgbClr val="FFFFFF"/>
              </a:solidFill>
              <a:latin typeface="Calibri" panose="020F0502020204030204" pitchFamily="34" charset="0"/>
            </a:endParaRPr>
          </a:p>
        </p:txBody>
      </p:sp>
      <p:sp>
        <p:nvSpPr>
          <p:cNvPr id="45067" name="矩形2">
            <a:extLst>
              <a:ext uri="{FF2B5EF4-FFF2-40B4-BE49-F238E27FC236}">
                <a16:creationId xmlns:a16="http://schemas.microsoft.com/office/drawing/2014/main" id="{F7773959-561D-379C-5B79-F6DD838D988C}"/>
              </a:ext>
            </a:extLst>
          </p:cNvPr>
          <p:cNvSpPr>
            <a:spLocks noChangeArrowheads="1"/>
          </p:cNvSpPr>
          <p:nvPr/>
        </p:nvSpPr>
        <p:spPr bwMode="auto">
          <a:xfrm>
            <a:off x="1847851" y="3889376"/>
            <a:ext cx="2879725" cy="354013"/>
          </a:xfrm>
          <a:prstGeom prst="rect">
            <a:avLst/>
          </a:prstGeom>
          <a:solidFill>
            <a:srgbClr val="0C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5068" name="矩形3">
            <a:extLst>
              <a:ext uri="{FF2B5EF4-FFF2-40B4-BE49-F238E27FC236}">
                <a16:creationId xmlns:a16="http://schemas.microsoft.com/office/drawing/2014/main" id="{F7277657-E289-F36F-CC49-8AF3E07DE4E9}"/>
              </a:ext>
            </a:extLst>
          </p:cNvPr>
          <p:cNvSpPr>
            <a:spLocks noChangeArrowheads="1"/>
          </p:cNvSpPr>
          <p:nvPr/>
        </p:nvSpPr>
        <p:spPr bwMode="auto">
          <a:xfrm>
            <a:off x="6061076" y="352426"/>
            <a:ext cx="2881313" cy="354013"/>
          </a:xfrm>
          <a:prstGeom prst="rect">
            <a:avLst/>
          </a:prstGeom>
          <a:solidFill>
            <a:srgbClr val="0C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2400">
              <a:solidFill>
                <a:schemeClr val="bg1"/>
              </a:solidFill>
              <a:latin typeface="黑体" panose="02010609060101010101" pitchFamily="49" charset="-122"/>
            </a:endParaRPr>
          </a:p>
          <a:p>
            <a:pPr>
              <a:spcBef>
                <a:spcPct val="0"/>
              </a:spcBef>
              <a:buFontTx/>
              <a:buNone/>
            </a:pPr>
            <a:endParaRPr lang="zh-CN" altLang="zh-CN" sz="1800" b="1" i="1">
              <a:solidFill>
                <a:srgbClr val="FFFFFF"/>
              </a:solidFill>
              <a:latin typeface="Calibri" panose="020F0502020204030204" pitchFamily="34" charset="0"/>
            </a:endParaRPr>
          </a:p>
        </p:txBody>
      </p:sp>
      <p:sp>
        <p:nvSpPr>
          <p:cNvPr id="45069" name="矩形1">
            <a:extLst>
              <a:ext uri="{FF2B5EF4-FFF2-40B4-BE49-F238E27FC236}">
                <a16:creationId xmlns:a16="http://schemas.microsoft.com/office/drawing/2014/main" id="{6624BB61-6334-386E-C68A-723DA39F7986}"/>
              </a:ext>
            </a:extLst>
          </p:cNvPr>
          <p:cNvSpPr>
            <a:spLocks noChangeArrowheads="1"/>
          </p:cNvSpPr>
          <p:nvPr/>
        </p:nvSpPr>
        <p:spPr bwMode="auto">
          <a:xfrm>
            <a:off x="6024563" y="1795463"/>
            <a:ext cx="2881312" cy="354012"/>
          </a:xfrm>
          <a:prstGeom prst="rect">
            <a:avLst/>
          </a:prstGeom>
          <a:solidFill>
            <a:srgbClr val="0C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a:solidFill>
                  <a:schemeClr val="bg1"/>
                </a:solidFill>
                <a:latin typeface="黑体" panose="02010609060101010101" pitchFamily="49" charset="-122"/>
              </a:rPr>
              <a:t>2004.6</a:t>
            </a:r>
          </a:p>
        </p:txBody>
      </p:sp>
      <p:sp>
        <p:nvSpPr>
          <p:cNvPr id="45070" name="文本框1">
            <a:extLst>
              <a:ext uri="{FF2B5EF4-FFF2-40B4-BE49-F238E27FC236}">
                <a16:creationId xmlns:a16="http://schemas.microsoft.com/office/drawing/2014/main" id="{425C27D8-099F-0A76-4F13-0183AB249E99}"/>
              </a:ext>
            </a:extLst>
          </p:cNvPr>
          <p:cNvSpPr txBox="1">
            <a:spLocks noChangeArrowheads="1"/>
          </p:cNvSpPr>
          <p:nvPr/>
        </p:nvSpPr>
        <p:spPr bwMode="auto">
          <a:xfrm>
            <a:off x="1911351" y="3889375"/>
            <a:ext cx="28797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a:solidFill>
                  <a:schemeClr val="bg1"/>
                </a:solidFill>
                <a:latin typeface="黑体" panose="02010609060101010101" pitchFamily="49" charset="-122"/>
              </a:rPr>
              <a:t>2004.10</a:t>
            </a:r>
          </a:p>
          <a:p>
            <a:pPr>
              <a:spcBef>
                <a:spcPct val="0"/>
              </a:spcBef>
              <a:buFontTx/>
              <a:buNone/>
            </a:pPr>
            <a:r>
              <a:rPr lang="zh-CN" altLang="zh-CN" sz="2400">
                <a:solidFill>
                  <a:srgbClr val="000000"/>
                </a:solidFill>
                <a:latin typeface="黑体" panose="02010609060101010101" pitchFamily="49" charset="-122"/>
              </a:rPr>
              <a:t>TCL</a:t>
            </a:r>
            <a:r>
              <a:rPr lang="zh-CN" altLang="zh-CN" sz="2400">
                <a:solidFill>
                  <a:srgbClr val="000000"/>
                </a:solidFill>
                <a:latin typeface="黑体" panose="02010609060101010101" pitchFamily="49" charset="-122"/>
                <a:ea typeface="黑体" panose="02010609060101010101" pitchFamily="49" charset="-122"/>
              </a:rPr>
              <a:t>和阿尔卡特设立的手机企业</a:t>
            </a:r>
            <a:r>
              <a:rPr lang="zh-CN" altLang="zh-CN" sz="2400">
                <a:solidFill>
                  <a:srgbClr val="000000"/>
                </a:solidFill>
                <a:latin typeface="黑体" panose="02010609060101010101" pitchFamily="49" charset="-122"/>
              </a:rPr>
              <a:t>TCL</a:t>
            </a:r>
            <a:r>
              <a:rPr lang="zh-CN" altLang="zh-CN" sz="2400">
                <a:solidFill>
                  <a:srgbClr val="000000"/>
                </a:solidFill>
                <a:latin typeface="黑体" panose="02010609060101010101" pitchFamily="49" charset="-122"/>
                <a:ea typeface="黑体" panose="02010609060101010101" pitchFamily="49" charset="-122"/>
              </a:rPr>
              <a:t>阿尔卡特移动电话有限公司正式挂牌</a:t>
            </a:r>
          </a:p>
        </p:txBody>
      </p:sp>
      <p:sp>
        <p:nvSpPr>
          <p:cNvPr id="45071" name="文本框2">
            <a:extLst>
              <a:ext uri="{FF2B5EF4-FFF2-40B4-BE49-F238E27FC236}">
                <a16:creationId xmlns:a16="http://schemas.microsoft.com/office/drawing/2014/main" id="{914C4C54-C0D5-51DD-6101-6C8946FCE77B}"/>
              </a:ext>
            </a:extLst>
          </p:cNvPr>
          <p:cNvSpPr txBox="1">
            <a:spLocks noChangeArrowheads="1"/>
          </p:cNvSpPr>
          <p:nvPr/>
        </p:nvSpPr>
        <p:spPr bwMode="auto">
          <a:xfrm>
            <a:off x="6061076" y="323851"/>
            <a:ext cx="2843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a:solidFill>
                  <a:schemeClr val="bg1"/>
                </a:solidFill>
                <a:latin typeface="黑体" panose="02010609060101010101" pitchFamily="49" charset="-122"/>
              </a:rPr>
              <a:t>2004.1</a:t>
            </a:r>
          </a:p>
        </p:txBody>
      </p:sp>
      <p:sp>
        <p:nvSpPr>
          <p:cNvPr id="45072" name="文本框3">
            <a:extLst>
              <a:ext uri="{FF2B5EF4-FFF2-40B4-BE49-F238E27FC236}">
                <a16:creationId xmlns:a16="http://schemas.microsoft.com/office/drawing/2014/main" id="{026EB2FD-CB01-7523-B60D-529973D90F93}"/>
              </a:ext>
            </a:extLst>
          </p:cNvPr>
          <p:cNvSpPr txBox="1">
            <a:spLocks noChangeArrowheads="1"/>
          </p:cNvSpPr>
          <p:nvPr/>
        </p:nvSpPr>
        <p:spPr bwMode="auto">
          <a:xfrm>
            <a:off x="6061076" y="706438"/>
            <a:ext cx="32797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b="1">
                <a:solidFill>
                  <a:srgbClr val="000000"/>
                </a:solidFill>
                <a:latin typeface="黑体" panose="02010609060101010101" pitchFamily="49" charset="-122"/>
              </a:rPr>
              <a:t> </a:t>
            </a:r>
            <a:r>
              <a:rPr lang="zh-CN" altLang="zh-CN" sz="2400">
                <a:solidFill>
                  <a:srgbClr val="000000"/>
                </a:solidFill>
                <a:latin typeface="黑体" panose="02010609060101010101" pitchFamily="49" charset="-122"/>
              </a:rPr>
              <a:t>TCL</a:t>
            </a:r>
            <a:r>
              <a:rPr lang="zh-CN" altLang="zh-CN" sz="2400">
                <a:solidFill>
                  <a:srgbClr val="000000"/>
                </a:solidFill>
                <a:latin typeface="黑体" panose="02010609060101010101" pitchFamily="49" charset="-122"/>
                <a:ea typeface="黑体" panose="02010609060101010101" pitchFamily="49" charset="-122"/>
              </a:rPr>
              <a:t>换股上市募的资    金</a:t>
            </a:r>
            <a:r>
              <a:rPr lang="zh-CN" altLang="zh-CN" sz="2400">
                <a:solidFill>
                  <a:srgbClr val="000000"/>
                </a:solidFill>
                <a:latin typeface="黑体" panose="02010609060101010101" pitchFamily="49" charset="-122"/>
              </a:rPr>
              <a:t>25</a:t>
            </a:r>
            <a:r>
              <a:rPr lang="zh-CN" altLang="zh-CN" sz="2400">
                <a:solidFill>
                  <a:srgbClr val="000000"/>
                </a:solidFill>
                <a:latin typeface="黑体" panose="02010609060101010101" pitchFamily="49" charset="-122"/>
                <a:ea typeface="黑体" panose="02010609060101010101" pitchFamily="49" charset="-122"/>
              </a:rPr>
              <a:t>亿元。主要用于收购阿尔卡特手机</a:t>
            </a:r>
          </a:p>
          <a:p>
            <a:pPr>
              <a:spcBef>
                <a:spcPct val="0"/>
              </a:spcBef>
              <a:buFontTx/>
              <a:buNone/>
            </a:pPr>
            <a:endParaRPr lang="zh-CN" altLang="zh-CN" sz="2400">
              <a:solidFill>
                <a:srgbClr val="000000"/>
              </a:solidFill>
              <a:latin typeface="黑体" panose="02010609060101010101" pitchFamily="49" charset="-122"/>
            </a:endParaRPr>
          </a:p>
        </p:txBody>
      </p:sp>
      <p:sp>
        <p:nvSpPr>
          <p:cNvPr id="45073" name="自选图形2">
            <a:extLst>
              <a:ext uri="{FF2B5EF4-FFF2-40B4-BE49-F238E27FC236}">
                <a16:creationId xmlns:a16="http://schemas.microsoft.com/office/drawing/2014/main" id="{2CA4A4E8-2027-128A-A3E7-D3D5514CDEA8}"/>
              </a:ext>
            </a:extLst>
          </p:cNvPr>
          <p:cNvSpPr>
            <a:spLocks noChangeArrowheads="1"/>
          </p:cNvSpPr>
          <p:nvPr/>
        </p:nvSpPr>
        <p:spPr bwMode="auto">
          <a:xfrm>
            <a:off x="6061076" y="3763964"/>
            <a:ext cx="3349625" cy="2319337"/>
          </a:xfrm>
          <a:prstGeom prst="roundRect">
            <a:avLst>
              <a:gd name="adj" fmla="val 5370"/>
            </a:avLst>
          </a:prstGeom>
          <a:solidFill>
            <a:srgbClr val="FFC000"/>
          </a:solidFill>
          <a:ln w="28575">
            <a:solidFill>
              <a:srgbClr val="FFCE33"/>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000">
              <a:solidFill>
                <a:srgbClr val="FFFFFF"/>
              </a:solidFill>
              <a:latin typeface="Calibri" panose="020F0502020204030204" pitchFamily="34" charset="0"/>
            </a:endParaRPr>
          </a:p>
        </p:txBody>
      </p:sp>
      <p:sp>
        <p:nvSpPr>
          <p:cNvPr id="45074" name="矩形 17">
            <a:extLst>
              <a:ext uri="{FF2B5EF4-FFF2-40B4-BE49-F238E27FC236}">
                <a16:creationId xmlns:a16="http://schemas.microsoft.com/office/drawing/2014/main" id="{944DAE05-01B3-49FF-9086-BA9F2A5C94FC}"/>
              </a:ext>
            </a:extLst>
          </p:cNvPr>
          <p:cNvSpPr>
            <a:spLocks noChangeArrowheads="1"/>
          </p:cNvSpPr>
          <p:nvPr/>
        </p:nvSpPr>
        <p:spPr bwMode="auto">
          <a:xfrm>
            <a:off x="6024564" y="3536951"/>
            <a:ext cx="2879725" cy="352425"/>
          </a:xfrm>
          <a:prstGeom prst="rect">
            <a:avLst/>
          </a:prstGeom>
          <a:solidFill>
            <a:srgbClr val="0C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b="1">
                <a:solidFill>
                  <a:srgbClr val="FFFFFF"/>
                </a:solidFill>
                <a:latin typeface="黑体" panose="02010609060101010101" pitchFamily="49" charset="-122"/>
              </a:rPr>
              <a:t>2005.5</a:t>
            </a:r>
          </a:p>
        </p:txBody>
      </p:sp>
      <p:sp>
        <p:nvSpPr>
          <p:cNvPr id="45075" name="椭圆1">
            <a:extLst>
              <a:ext uri="{FF2B5EF4-FFF2-40B4-BE49-F238E27FC236}">
                <a16:creationId xmlns:a16="http://schemas.microsoft.com/office/drawing/2014/main" id="{14DA57C3-FB9E-D069-C6CC-362418ED7C78}"/>
              </a:ext>
            </a:extLst>
          </p:cNvPr>
          <p:cNvSpPr>
            <a:spLocks noChangeArrowheads="1"/>
          </p:cNvSpPr>
          <p:nvPr/>
        </p:nvSpPr>
        <p:spPr bwMode="auto">
          <a:xfrm>
            <a:off x="5178426" y="492126"/>
            <a:ext cx="144463" cy="144463"/>
          </a:xfrm>
          <a:prstGeom prst="ellipse">
            <a:avLst/>
          </a:prstGeom>
          <a:gradFill rotWithShape="0">
            <a:gsLst>
              <a:gs pos="0">
                <a:srgbClr val="FFFFFF"/>
              </a:gs>
              <a:gs pos="50000">
                <a:srgbClr val="FFCE33"/>
              </a:gs>
              <a:gs pos="100000">
                <a:srgbClr val="FFFFFF"/>
              </a:gs>
            </a:gsLst>
            <a:path path="rect">
              <a:fillToRect r="100000" b="100000"/>
            </a:path>
          </a:gradFill>
          <a:ln w="28575">
            <a:solidFill>
              <a:srgbClr val="A47D00"/>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5076" name="椭圆 2">
            <a:extLst>
              <a:ext uri="{FF2B5EF4-FFF2-40B4-BE49-F238E27FC236}">
                <a16:creationId xmlns:a16="http://schemas.microsoft.com/office/drawing/2014/main" id="{0334FF86-DE97-8942-D57A-6721F951DFBE}"/>
              </a:ext>
            </a:extLst>
          </p:cNvPr>
          <p:cNvSpPr>
            <a:spLocks noChangeArrowheads="1"/>
          </p:cNvSpPr>
          <p:nvPr/>
        </p:nvSpPr>
        <p:spPr bwMode="auto">
          <a:xfrm>
            <a:off x="5156201" y="1519238"/>
            <a:ext cx="142875" cy="144462"/>
          </a:xfrm>
          <a:prstGeom prst="ellipse">
            <a:avLst/>
          </a:prstGeom>
          <a:gradFill rotWithShape="0">
            <a:gsLst>
              <a:gs pos="0">
                <a:srgbClr val="FFFFFF"/>
              </a:gs>
              <a:gs pos="50000">
                <a:srgbClr val="FFCE33"/>
              </a:gs>
              <a:gs pos="100000">
                <a:srgbClr val="FFFFFF"/>
              </a:gs>
            </a:gsLst>
            <a:path path="rect">
              <a:fillToRect r="100000" b="100000"/>
            </a:path>
          </a:gradFill>
          <a:ln w="28575">
            <a:solidFill>
              <a:srgbClr val="A47D00"/>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5077" name="椭圆3">
            <a:extLst>
              <a:ext uri="{FF2B5EF4-FFF2-40B4-BE49-F238E27FC236}">
                <a16:creationId xmlns:a16="http://schemas.microsoft.com/office/drawing/2014/main" id="{476F71C1-74A7-9782-FA8F-DB8204E12AEE}"/>
              </a:ext>
            </a:extLst>
          </p:cNvPr>
          <p:cNvSpPr>
            <a:spLocks noChangeArrowheads="1"/>
          </p:cNvSpPr>
          <p:nvPr/>
        </p:nvSpPr>
        <p:spPr bwMode="auto">
          <a:xfrm>
            <a:off x="5178426" y="2419351"/>
            <a:ext cx="144463" cy="144463"/>
          </a:xfrm>
          <a:prstGeom prst="ellipse">
            <a:avLst/>
          </a:prstGeom>
          <a:gradFill rotWithShape="0">
            <a:gsLst>
              <a:gs pos="0">
                <a:srgbClr val="FFFFFF"/>
              </a:gs>
              <a:gs pos="50000">
                <a:srgbClr val="FFCE33"/>
              </a:gs>
              <a:gs pos="100000">
                <a:srgbClr val="FFFFFF"/>
              </a:gs>
            </a:gsLst>
            <a:path path="rect">
              <a:fillToRect r="100000" b="100000"/>
            </a:path>
          </a:gradFill>
          <a:ln w="28575">
            <a:solidFill>
              <a:srgbClr val="A47D00"/>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5078" name="椭圆2">
            <a:extLst>
              <a:ext uri="{FF2B5EF4-FFF2-40B4-BE49-F238E27FC236}">
                <a16:creationId xmlns:a16="http://schemas.microsoft.com/office/drawing/2014/main" id="{D383CF91-0137-09ED-E761-E6C6F6F1AFE2}"/>
              </a:ext>
            </a:extLst>
          </p:cNvPr>
          <p:cNvSpPr>
            <a:spLocks noChangeArrowheads="1"/>
          </p:cNvSpPr>
          <p:nvPr/>
        </p:nvSpPr>
        <p:spPr bwMode="auto">
          <a:xfrm>
            <a:off x="5083176" y="3889376"/>
            <a:ext cx="144463" cy="144463"/>
          </a:xfrm>
          <a:prstGeom prst="ellipse">
            <a:avLst/>
          </a:prstGeom>
          <a:gradFill rotWithShape="0">
            <a:gsLst>
              <a:gs pos="0">
                <a:srgbClr val="FFFFFF"/>
              </a:gs>
              <a:gs pos="50000">
                <a:srgbClr val="FFCE33"/>
              </a:gs>
              <a:gs pos="100000">
                <a:srgbClr val="FFFFFF"/>
              </a:gs>
            </a:gsLst>
            <a:path path="rect">
              <a:fillToRect r="100000" b="100000"/>
            </a:path>
          </a:gradFill>
          <a:ln w="28575">
            <a:solidFill>
              <a:srgbClr val="A47D00"/>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5079" name="椭圆 2">
            <a:extLst>
              <a:ext uri="{FF2B5EF4-FFF2-40B4-BE49-F238E27FC236}">
                <a16:creationId xmlns:a16="http://schemas.microsoft.com/office/drawing/2014/main" id="{4054BF3A-6BDA-FCC4-F9F4-E10C5AE2CD05}"/>
              </a:ext>
            </a:extLst>
          </p:cNvPr>
          <p:cNvSpPr>
            <a:spLocks noChangeArrowheads="1"/>
          </p:cNvSpPr>
          <p:nvPr/>
        </p:nvSpPr>
        <p:spPr bwMode="auto">
          <a:xfrm>
            <a:off x="5178426" y="4495801"/>
            <a:ext cx="144463" cy="142875"/>
          </a:xfrm>
          <a:prstGeom prst="ellipse">
            <a:avLst/>
          </a:prstGeom>
          <a:gradFill rotWithShape="0">
            <a:gsLst>
              <a:gs pos="0">
                <a:srgbClr val="FFFFFF"/>
              </a:gs>
              <a:gs pos="50000">
                <a:srgbClr val="FFCE33"/>
              </a:gs>
              <a:gs pos="100000">
                <a:srgbClr val="FFFFFF"/>
              </a:gs>
            </a:gsLst>
            <a:path path="rect">
              <a:fillToRect r="100000" b="100000"/>
            </a:path>
          </a:gradFill>
          <a:ln w="28575">
            <a:solidFill>
              <a:srgbClr val="A47D00"/>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5080" name="文本框8">
            <a:extLst>
              <a:ext uri="{FF2B5EF4-FFF2-40B4-BE49-F238E27FC236}">
                <a16:creationId xmlns:a16="http://schemas.microsoft.com/office/drawing/2014/main" id="{755274A4-199E-F914-0ABF-0493A4253535}"/>
              </a:ext>
            </a:extLst>
          </p:cNvPr>
          <p:cNvSpPr txBox="1">
            <a:spLocks noChangeArrowheads="1"/>
          </p:cNvSpPr>
          <p:nvPr/>
        </p:nvSpPr>
        <p:spPr bwMode="auto">
          <a:xfrm>
            <a:off x="5991226" y="2149476"/>
            <a:ext cx="3121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a:solidFill>
                  <a:srgbClr val="000000"/>
                </a:solidFill>
                <a:latin typeface="黑体" panose="02010609060101010101" pitchFamily="49" charset="-122"/>
              </a:rPr>
              <a:t>TCL</a:t>
            </a:r>
            <a:r>
              <a:rPr lang="zh-CN" altLang="zh-CN" sz="2400">
                <a:solidFill>
                  <a:srgbClr val="000000"/>
                </a:solidFill>
                <a:latin typeface="黑体" panose="02010609060101010101" pitchFamily="49" charset="-122"/>
                <a:ea typeface="黑体" panose="02010609060101010101" pitchFamily="49" charset="-122"/>
              </a:rPr>
              <a:t>通讯控股已与阿尔卡特公司正式签订</a:t>
            </a:r>
            <a:r>
              <a:rPr lang="zh-CN" altLang="zh-CN" sz="2400">
                <a:solidFill>
                  <a:srgbClr val="000000"/>
                </a:solidFill>
                <a:latin typeface="黑体" panose="02010609060101010101" pitchFamily="49" charset="-122"/>
              </a:rPr>
              <a:t>《</a:t>
            </a:r>
            <a:r>
              <a:rPr lang="zh-CN" altLang="zh-CN" sz="2400">
                <a:solidFill>
                  <a:srgbClr val="000000"/>
                </a:solidFill>
                <a:latin typeface="黑体" panose="02010609060101010101" pitchFamily="49" charset="-122"/>
                <a:ea typeface="黑体" panose="02010609060101010101" pitchFamily="49" charset="-122"/>
              </a:rPr>
              <a:t>股份认购协议</a:t>
            </a:r>
            <a:r>
              <a:rPr lang="zh-CN" altLang="zh-CN" sz="2400">
                <a:solidFill>
                  <a:srgbClr val="000000"/>
                </a:solidFill>
                <a:latin typeface="黑体" panose="02010609060101010101" pitchFamily="49" charset="-122"/>
              </a:rPr>
              <a:t>》</a:t>
            </a:r>
          </a:p>
        </p:txBody>
      </p:sp>
      <p:sp>
        <p:nvSpPr>
          <p:cNvPr id="45081" name="文本框9">
            <a:extLst>
              <a:ext uri="{FF2B5EF4-FFF2-40B4-BE49-F238E27FC236}">
                <a16:creationId xmlns:a16="http://schemas.microsoft.com/office/drawing/2014/main" id="{1115A954-20CE-BAB7-F312-9CE2EA997903}"/>
              </a:ext>
            </a:extLst>
          </p:cNvPr>
          <p:cNvSpPr txBox="1">
            <a:spLocks noChangeArrowheads="1"/>
          </p:cNvSpPr>
          <p:nvPr/>
        </p:nvSpPr>
        <p:spPr bwMode="auto">
          <a:xfrm>
            <a:off x="6024564" y="3924300"/>
            <a:ext cx="33162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a:solidFill>
                  <a:srgbClr val="000000"/>
                </a:solidFill>
                <a:latin typeface="黑体" panose="02010609060101010101" pitchFamily="49" charset="-122"/>
                <a:ea typeface="黑体" panose="02010609060101010101" pitchFamily="49" charset="-122"/>
              </a:rPr>
              <a:t>在香港上市的</a:t>
            </a:r>
            <a:r>
              <a:rPr lang="zh-CN" altLang="zh-CN" sz="2400">
                <a:solidFill>
                  <a:srgbClr val="000000"/>
                </a:solidFill>
                <a:latin typeface="黑体" panose="02010609060101010101" pitchFamily="49" charset="-122"/>
              </a:rPr>
              <a:t>TCL</a:t>
            </a:r>
            <a:r>
              <a:rPr lang="zh-CN" altLang="zh-CN" sz="2400">
                <a:solidFill>
                  <a:srgbClr val="000000"/>
                </a:solidFill>
                <a:latin typeface="黑体" panose="02010609060101010101" pitchFamily="49" charset="-122"/>
                <a:ea typeface="黑体" panose="02010609060101010101" pitchFamily="49" charset="-122"/>
              </a:rPr>
              <a:t>正式宣布将以换股的形式收购阿尔卡特持有的股份，阿尔卡特收回相关专利的使用权并支付相关的费用，宣布双方始终合作策略的失败</a:t>
            </a:r>
            <a:endParaRPr lang="zh-CN" altLang="zh-CN" sz="2400">
              <a:latin typeface="黑体" panose="02010609060101010101" pitchFamily="49" charset="-122"/>
              <a:ea typeface="黑体" panose="02010609060101010101" pitchFamily="49" charset="-122"/>
            </a:endParaRPr>
          </a:p>
          <a:p>
            <a:pPr>
              <a:spcBef>
                <a:spcPct val="0"/>
              </a:spcBef>
              <a:buFontTx/>
              <a:buNone/>
            </a:pPr>
            <a:endParaRPr lang="zh-CN" altLang="zh-CN" sz="2400">
              <a:latin typeface="黑体" panose="02010609060101010101" pitchFamily="49" charset="-122"/>
            </a:endParaRPr>
          </a:p>
        </p:txBody>
      </p:sp>
      <p:pic>
        <p:nvPicPr>
          <p:cNvPr id="14361" name="Picture 4">
            <a:extLst>
              <a:ext uri="{FF2B5EF4-FFF2-40B4-BE49-F238E27FC236}">
                <a16:creationId xmlns:a16="http://schemas.microsoft.com/office/drawing/2014/main" id="{B67A536D-CEF3-10B6-9857-BB83734EE468}"/>
              </a:ext>
            </a:extLst>
          </p:cNvPr>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1" y="5243513"/>
            <a:ext cx="942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3" name="燕尾形 13">
            <a:extLst>
              <a:ext uri="{FF2B5EF4-FFF2-40B4-BE49-F238E27FC236}">
                <a16:creationId xmlns:a16="http://schemas.microsoft.com/office/drawing/2014/main" id="{E9B80912-78D9-212A-CF29-1564F6550208}"/>
              </a:ext>
            </a:extLst>
          </p:cNvPr>
          <p:cNvSpPr>
            <a:spLocks noChangeArrowheads="1"/>
          </p:cNvSpPr>
          <p:nvPr/>
        </p:nvSpPr>
        <p:spPr bwMode="auto">
          <a:xfrm>
            <a:off x="9017000" y="3440113"/>
            <a:ext cx="323850" cy="323850"/>
          </a:xfrm>
          <a:prstGeom prst="chevron">
            <a:avLst>
              <a:gd name="adj" fmla="val 50000"/>
            </a:avLst>
          </a:prstGeom>
          <a:solidFill>
            <a:srgbClr val="FF0000"/>
          </a:solidFill>
          <a:ln w="28575">
            <a:solidFill>
              <a:srgbClr val="FFFFFF"/>
            </a:solidFill>
            <a:miter lim="800000"/>
            <a:headEnd/>
            <a:tailEnd/>
          </a:ln>
        </p:spPr>
        <p:txBody>
          <a:bodyPr lIns="90170" tIns="46990" rIns="90170" bIns="46990"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5084" name="文本框7">
            <a:extLst>
              <a:ext uri="{FF2B5EF4-FFF2-40B4-BE49-F238E27FC236}">
                <a16:creationId xmlns:a16="http://schemas.microsoft.com/office/drawing/2014/main" id="{B31DB9D8-675B-4936-64B5-CFA97629D82C}"/>
              </a:ext>
            </a:extLst>
          </p:cNvPr>
          <p:cNvSpPr txBox="1">
            <a:spLocks noChangeArrowheads="1"/>
          </p:cNvSpPr>
          <p:nvPr/>
        </p:nvSpPr>
        <p:spPr bwMode="auto">
          <a:xfrm>
            <a:off x="9340850" y="3440114"/>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b="1">
                <a:solidFill>
                  <a:srgbClr val="000000"/>
                </a:solidFill>
              </a:rPr>
              <a:t>善意收购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4361"/>
                                        </p:tgtEl>
                                        <p:attrNameLst>
                                          <p:attrName>style.visibility</p:attrName>
                                        </p:attrNameLst>
                                      </p:cBhvr>
                                      <p:to>
                                        <p:strVal val="visible"/>
                                      </p:to>
                                    </p:set>
                                    <p:animEffect transition="in" filter="wipe(down)">
                                      <p:cBhvr>
                                        <p:cTn id="7" dur="500"/>
                                        <p:tgtEl>
                                          <p:spTgt spid="14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文本1">
            <a:extLst>
              <a:ext uri="{FF2B5EF4-FFF2-40B4-BE49-F238E27FC236}">
                <a16:creationId xmlns:a16="http://schemas.microsoft.com/office/drawing/2014/main" id="{AABEEEE3-9FD1-A6D7-723A-410048FBA6F8}"/>
              </a:ext>
            </a:extLst>
          </p:cNvPr>
          <p:cNvSpPr>
            <a:spLocks noGrp="1" noChangeArrowheads="1"/>
          </p:cNvSpPr>
          <p:nvPr>
            <p:ph idx="1"/>
          </p:nvPr>
        </p:nvSpPr>
        <p:spPr>
          <a:xfrm>
            <a:off x="2211388" y="1125539"/>
            <a:ext cx="3505200" cy="911225"/>
          </a:xfrm>
        </p:spPr>
        <p:txBody>
          <a:bodyPr/>
          <a:lstStyle/>
          <a:p>
            <a:pPr>
              <a:buSzPct val="80000"/>
              <a:buFont typeface="Wingdings 2" panose="05020102010507070707" pitchFamily="18" charset="2"/>
              <a:buNone/>
            </a:pPr>
            <a:r>
              <a:rPr lang="zh-CN" altLang="zh-CN">
                <a:solidFill>
                  <a:srgbClr val="000000"/>
                </a:solidFill>
                <a:latin typeface="黑体" panose="02010609060101010101" pitchFamily="49" charset="-122"/>
                <a:ea typeface="黑体" panose="02010609060101010101" pitchFamily="49" charset="-122"/>
              </a:rPr>
              <a:t>收购情况</a:t>
            </a:r>
          </a:p>
        </p:txBody>
      </p:sp>
      <p:sp>
        <p:nvSpPr>
          <p:cNvPr id="46083" name="文本框2">
            <a:extLst>
              <a:ext uri="{FF2B5EF4-FFF2-40B4-BE49-F238E27FC236}">
                <a16:creationId xmlns:a16="http://schemas.microsoft.com/office/drawing/2014/main" id="{F58A8963-EF22-0A93-4164-FF7BF9F69671}"/>
              </a:ext>
            </a:extLst>
          </p:cNvPr>
          <p:cNvSpPr txBox="1">
            <a:spLocks noChangeArrowheads="1"/>
          </p:cNvSpPr>
          <p:nvPr/>
        </p:nvSpPr>
        <p:spPr bwMode="auto">
          <a:xfrm>
            <a:off x="2352675" y="266700"/>
            <a:ext cx="3024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4000" b="1">
                <a:solidFill>
                  <a:srgbClr val="000000"/>
                </a:solidFill>
                <a:latin typeface="黑体" panose="02010609060101010101" pitchFamily="49" charset="-122"/>
                <a:ea typeface="黑体" panose="02010609060101010101" pitchFamily="49" charset="-122"/>
              </a:rPr>
              <a:t>案例介绍</a:t>
            </a:r>
          </a:p>
        </p:txBody>
      </p:sp>
      <p:sp>
        <p:nvSpPr>
          <p:cNvPr id="46084" name="文本框1">
            <a:extLst>
              <a:ext uri="{FF2B5EF4-FFF2-40B4-BE49-F238E27FC236}">
                <a16:creationId xmlns:a16="http://schemas.microsoft.com/office/drawing/2014/main" id="{4F98ACF1-E190-E5B4-F031-2EE4A8526A03}"/>
              </a:ext>
            </a:extLst>
          </p:cNvPr>
          <p:cNvSpPr txBox="1">
            <a:spLocks noChangeArrowheads="1"/>
          </p:cNvSpPr>
          <p:nvPr/>
        </p:nvSpPr>
        <p:spPr bwMode="auto">
          <a:xfrm>
            <a:off x="1941497" y="1792092"/>
            <a:ext cx="8654231"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spcAft>
                <a:spcPts val="2350"/>
              </a:spcAft>
              <a:buNone/>
            </a:pPr>
            <a:r>
              <a:rPr lang="zh-CN" altLang="zh-CN" sz="2800" dirty="0">
                <a:solidFill>
                  <a:srgbClr val="000000"/>
                </a:solidFill>
                <a:latin typeface="黑体" panose="02010609060101010101" pitchFamily="49" charset="-122"/>
              </a:rPr>
              <a:t>TCL</a:t>
            </a:r>
            <a:r>
              <a:rPr lang="zh-CN" altLang="zh-CN" sz="2800" dirty="0">
                <a:solidFill>
                  <a:srgbClr val="000000"/>
                </a:solidFill>
                <a:latin typeface="黑体" panose="02010609060101010101" pitchFamily="49" charset="-122"/>
                <a:ea typeface="黑体" panose="02010609060101010101" pitchFamily="49" charset="-122"/>
              </a:rPr>
              <a:t>与阿尔卡特组建手机</a:t>
            </a:r>
            <a:r>
              <a:rPr lang="zh-CN" altLang="zh-CN" sz="2800" dirty="0">
                <a:solidFill>
                  <a:srgbClr val="FF0000"/>
                </a:solidFill>
                <a:latin typeface="黑体" panose="02010609060101010101" pitchFamily="49" charset="-122"/>
                <a:ea typeface="黑体" panose="02010609060101010101" pitchFamily="49" charset="-122"/>
              </a:rPr>
              <a:t>合资公司</a:t>
            </a:r>
            <a:r>
              <a:rPr lang="zh-CN" altLang="zh-CN" sz="2800" dirty="0">
                <a:solidFill>
                  <a:srgbClr val="FF0000"/>
                </a:solidFill>
                <a:latin typeface="黑体" panose="02010609060101010101" pitchFamily="49" charset="-122"/>
              </a:rPr>
              <a:t>——T&amp;A,</a:t>
            </a:r>
            <a:r>
              <a:rPr lang="zh-CN" altLang="zh-CN" sz="2800" dirty="0">
                <a:solidFill>
                  <a:srgbClr val="000000"/>
                </a:solidFill>
                <a:latin typeface="黑体" panose="02010609060101010101" pitchFamily="49" charset="-122"/>
                <a:ea typeface="黑体" panose="02010609060101010101" pitchFamily="49" charset="-122"/>
              </a:rPr>
              <a:t>其总部设在香港	</a:t>
            </a:r>
          </a:p>
          <a:p>
            <a:pPr>
              <a:lnSpc>
                <a:spcPct val="150000"/>
              </a:lnSpc>
              <a:spcBef>
                <a:spcPct val="0"/>
              </a:spcBef>
              <a:spcAft>
                <a:spcPts val="2350"/>
              </a:spcAft>
              <a:buNone/>
            </a:pPr>
            <a:r>
              <a:rPr lang="zh-CN" altLang="zh-CN" sz="2800" dirty="0">
                <a:solidFill>
                  <a:srgbClr val="000000"/>
                </a:solidFill>
                <a:latin typeface="黑体" panose="02010609060101010101" pitchFamily="49" charset="-122"/>
              </a:rPr>
              <a:t>TCL</a:t>
            </a:r>
            <a:r>
              <a:rPr lang="zh-CN" altLang="zh-CN" sz="2800" dirty="0">
                <a:solidFill>
                  <a:srgbClr val="000000"/>
                </a:solidFill>
                <a:latin typeface="黑体" panose="02010609060101010101" pitchFamily="49" charset="-122"/>
                <a:ea typeface="黑体" panose="02010609060101010101" pitchFamily="49" charset="-122"/>
              </a:rPr>
              <a:t>投入</a:t>
            </a:r>
            <a:r>
              <a:rPr lang="zh-CN" altLang="zh-CN" sz="2800" dirty="0">
                <a:solidFill>
                  <a:srgbClr val="000000"/>
                </a:solidFill>
                <a:latin typeface="黑体" panose="02010609060101010101" pitchFamily="49" charset="-122"/>
              </a:rPr>
              <a:t>5500</a:t>
            </a:r>
            <a:r>
              <a:rPr lang="zh-CN" altLang="zh-CN" sz="2800" dirty="0">
                <a:solidFill>
                  <a:srgbClr val="000000"/>
                </a:solidFill>
                <a:latin typeface="黑体" panose="02010609060101010101" pitchFamily="49" charset="-122"/>
                <a:ea typeface="黑体" panose="02010609060101010101" pitchFamily="49" charset="-122"/>
              </a:rPr>
              <a:t>万欧元，阿尔卡特投入</a:t>
            </a:r>
            <a:r>
              <a:rPr lang="zh-CN" altLang="zh-CN" sz="2800" dirty="0">
                <a:solidFill>
                  <a:srgbClr val="000000"/>
                </a:solidFill>
                <a:latin typeface="黑体" panose="02010609060101010101" pitchFamily="49" charset="-122"/>
              </a:rPr>
              <a:t>4500</a:t>
            </a:r>
            <a:r>
              <a:rPr lang="zh-CN" altLang="zh-CN" sz="2800" dirty="0">
                <a:solidFill>
                  <a:srgbClr val="000000"/>
                </a:solidFill>
                <a:latin typeface="黑体" panose="02010609060101010101" pitchFamily="49" charset="-122"/>
                <a:ea typeface="黑体" panose="02010609060101010101" pitchFamily="49" charset="-122"/>
              </a:rPr>
              <a:t>万欧元</a:t>
            </a:r>
          </a:p>
          <a:p>
            <a:pPr>
              <a:lnSpc>
                <a:spcPct val="150000"/>
              </a:lnSpc>
              <a:spcBef>
                <a:spcPct val="0"/>
              </a:spcBef>
              <a:spcAft>
                <a:spcPts val="2350"/>
              </a:spcAft>
              <a:buNone/>
            </a:pPr>
            <a:r>
              <a:rPr lang="zh-CN" altLang="zh-CN" sz="2800" dirty="0">
                <a:solidFill>
                  <a:srgbClr val="000000"/>
                </a:solidFill>
                <a:latin typeface="黑体" panose="02010609060101010101" pitchFamily="49" charset="-122"/>
              </a:rPr>
              <a:t>TCL</a:t>
            </a:r>
            <a:r>
              <a:rPr lang="zh-CN" altLang="zh-CN" sz="2800" dirty="0">
                <a:solidFill>
                  <a:srgbClr val="000000"/>
                </a:solidFill>
                <a:latin typeface="黑体" panose="02010609060101010101" pitchFamily="49" charset="-122"/>
                <a:ea typeface="黑体" panose="02010609060101010101" pitchFamily="49" charset="-122"/>
              </a:rPr>
              <a:t>拥有</a:t>
            </a:r>
            <a:r>
              <a:rPr lang="zh-CN" altLang="zh-CN" sz="2800" dirty="0">
                <a:solidFill>
                  <a:srgbClr val="FF0000"/>
                </a:solidFill>
                <a:latin typeface="黑体" panose="02010609060101010101" pitchFamily="49" charset="-122"/>
              </a:rPr>
              <a:t>55%</a:t>
            </a:r>
            <a:r>
              <a:rPr lang="zh-CN" altLang="zh-CN" sz="2800" dirty="0">
                <a:solidFill>
                  <a:srgbClr val="000000"/>
                </a:solidFill>
                <a:latin typeface="黑体" panose="02010609060101010101" pitchFamily="49" charset="-122"/>
                <a:ea typeface="黑体" panose="02010609060101010101" pitchFamily="49" charset="-122"/>
              </a:rPr>
              <a:t>股权，将是控股合资公司的大股东，阿尔卡特占余下的</a:t>
            </a:r>
            <a:r>
              <a:rPr lang="zh-CN" altLang="zh-CN" sz="2800" dirty="0">
                <a:solidFill>
                  <a:srgbClr val="FF0000"/>
                </a:solidFill>
                <a:latin typeface="黑体" panose="02010609060101010101" pitchFamily="49" charset="-122"/>
              </a:rPr>
              <a:t>45%</a:t>
            </a:r>
          </a:p>
          <a:p>
            <a:pPr>
              <a:spcBef>
                <a:spcPct val="0"/>
              </a:spcBef>
              <a:spcAft>
                <a:spcPts val="2350"/>
              </a:spcAft>
              <a:buNone/>
            </a:pPr>
            <a:endParaRPr lang="zh-CN" altLang="zh-CN" sz="2800" dirty="0">
              <a:solidFill>
                <a:srgbClr val="FF0000"/>
              </a:solidFill>
              <a:latin typeface="黑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1">
            <a:extLst>
              <a:ext uri="{FF2B5EF4-FFF2-40B4-BE49-F238E27FC236}">
                <a16:creationId xmlns:a16="http://schemas.microsoft.com/office/drawing/2014/main" id="{C0E30E69-66EB-EF74-9F5F-432FF562B600}"/>
              </a:ext>
            </a:extLst>
          </p:cNvPr>
          <p:cNvSpPr txBox="1">
            <a:spLocks noChangeArrowheads="1"/>
          </p:cNvSpPr>
          <p:nvPr/>
        </p:nvSpPr>
        <p:spPr bwMode="auto">
          <a:xfrm>
            <a:off x="3792538" y="333376"/>
            <a:ext cx="2520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4000">
                <a:solidFill>
                  <a:srgbClr val="000000"/>
                </a:solidFill>
                <a:latin typeface="黑体" panose="02010609060101010101" pitchFamily="49" charset="-122"/>
              </a:rPr>
              <a:t> </a:t>
            </a:r>
            <a:r>
              <a:rPr lang="zh-CN" altLang="zh-CN" sz="4000">
                <a:solidFill>
                  <a:srgbClr val="000000"/>
                </a:solidFill>
                <a:latin typeface="黑体" panose="02010609060101010101" pitchFamily="49" charset="-122"/>
                <a:ea typeface="黑体" panose="02010609060101010101" pitchFamily="49" charset="-122"/>
              </a:rPr>
              <a:t>并购后</a:t>
            </a:r>
            <a:endParaRPr lang="zh-CN" altLang="zh-CN" sz="4000" b="1">
              <a:solidFill>
                <a:srgbClr val="000000"/>
              </a:solidFill>
              <a:latin typeface="黑体" panose="02010609060101010101" pitchFamily="49" charset="-122"/>
              <a:ea typeface="黑体" panose="02010609060101010101" pitchFamily="49" charset="-122"/>
            </a:endParaRPr>
          </a:p>
        </p:txBody>
      </p:sp>
      <p:sp>
        <p:nvSpPr>
          <p:cNvPr id="48131" name="文本框2">
            <a:extLst>
              <a:ext uri="{FF2B5EF4-FFF2-40B4-BE49-F238E27FC236}">
                <a16:creationId xmlns:a16="http://schemas.microsoft.com/office/drawing/2014/main" id="{57ACF80A-EA38-FE7C-7AE0-9C0256DE0AE6}"/>
              </a:ext>
            </a:extLst>
          </p:cNvPr>
          <p:cNvSpPr txBox="1">
            <a:spLocks noChangeArrowheads="1"/>
          </p:cNvSpPr>
          <p:nvPr/>
        </p:nvSpPr>
        <p:spPr bwMode="auto">
          <a:xfrm>
            <a:off x="2135189" y="1196976"/>
            <a:ext cx="77057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FontTx/>
              <a:buNone/>
            </a:pPr>
            <a:r>
              <a:rPr lang="zh-CN" altLang="zh-CN" sz="2800">
                <a:solidFill>
                  <a:srgbClr val="000000"/>
                </a:solidFill>
                <a:latin typeface="黑体" panose="02010609060101010101" pitchFamily="49" charset="-122"/>
                <a:ea typeface="黑体" panose="02010609060101010101" pitchFamily="49" charset="-122"/>
              </a:rPr>
              <a:t>亏损日益严重。并购之前，</a:t>
            </a:r>
            <a:r>
              <a:rPr lang="zh-CN" altLang="zh-CN" sz="2800">
                <a:solidFill>
                  <a:srgbClr val="000000"/>
                </a:solidFill>
                <a:latin typeface="黑体" panose="02010609060101010101" pitchFamily="49" charset="-122"/>
              </a:rPr>
              <a:t>TCL</a:t>
            </a:r>
            <a:r>
              <a:rPr lang="zh-CN" altLang="zh-CN" sz="2800">
                <a:solidFill>
                  <a:srgbClr val="000000"/>
                </a:solidFill>
                <a:latin typeface="黑体" panose="02010609060101010101" pitchFamily="49" charset="-122"/>
                <a:ea typeface="黑体" panose="02010609060101010101" pitchFamily="49" charset="-122"/>
              </a:rPr>
              <a:t>在国内的手机市场处于上升态势，而合并后的</a:t>
            </a:r>
            <a:r>
              <a:rPr lang="zh-CN" altLang="zh-CN" sz="2800">
                <a:solidFill>
                  <a:srgbClr val="000000"/>
                </a:solidFill>
                <a:latin typeface="黑体" panose="02010609060101010101" pitchFamily="49" charset="-122"/>
              </a:rPr>
              <a:t>2004</a:t>
            </a:r>
            <a:r>
              <a:rPr lang="zh-CN" altLang="zh-CN" sz="2800">
                <a:solidFill>
                  <a:srgbClr val="000000"/>
                </a:solidFill>
                <a:latin typeface="黑体" panose="02010609060101010101" pitchFamily="49" charset="-122"/>
                <a:ea typeface="黑体" panose="02010609060101010101" pitchFamily="49" charset="-122"/>
              </a:rPr>
              <a:t>年国内手机销量下降了</a:t>
            </a:r>
            <a:r>
              <a:rPr lang="zh-CN" altLang="zh-CN" sz="2800">
                <a:solidFill>
                  <a:srgbClr val="000000"/>
                </a:solidFill>
                <a:latin typeface="黑体" panose="02010609060101010101" pitchFamily="49" charset="-122"/>
              </a:rPr>
              <a:t>23</a:t>
            </a:r>
            <a:r>
              <a:rPr lang="zh-CN" altLang="zh-CN" sz="2800">
                <a:solidFill>
                  <a:srgbClr val="000000"/>
                </a:solidFill>
                <a:latin typeface="黑体" panose="02010609060101010101" pitchFamily="49" charset="-122"/>
                <a:ea typeface="黑体" panose="02010609060101010101" pitchFamily="49" charset="-122"/>
              </a:rPr>
              <a:t>．</a:t>
            </a:r>
            <a:r>
              <a:rPr lang="zh-CN" altLang="zh-CN" sz="2800">
                <a:solidFill>
                  <a:srgbClr val="000000"/>
                </a:solidFill>
                <a:latin typeface="黑体" panose="02010609060101010101" pitchFamily="49" charset="-122"/>
              </a:rPr>
              <a:t>3</a:t>
            </a:r>
            <a:r>
              <a:rPr lang="zh-CN" altLang="zh-CN" sz="2800">
                <a:solidFill>
                  <a:srgbClr val="000000"/>
                </a:solidFill>
                <a:latin typeface="黑体" panose="02010609060101010101" pitchFamily="49" charset="-122"/>
                <a:ea typeface="黑体" panose="02010609060101010101" pitchFamily="49" charset="-122"/>
              </a:rPr>
              <a:t>％，毛利润同比下降了</a:t>
            </a:r>
            <a:r>
              <a:rPr lang="zh-CN" altLang="zh-CN" sz="2800">
                <a:solidFill>
                  <a:srgbClr val="000000"/>
                </a:solidFill>
                <a:latin typeface="黑体" panose="02010609060101010101" pitchFamily="49" charset="-122"/>
              </a:rPr>
              <a:t>58</a:t>
            </a:r>
            <a:r>
              <a:rPr lang="zh-CN" altLang="zh-CN" sz="2800">
                <a:solidFill>
                  <a:srgbClr val="000000"/>
                </a:solidFill>
                <a:latin typeface="黑体" panose="02010609060101010101" pitchFamily="49" charset="-122"/>
                <a:ea typeface="黑体" panose="02010609060101010101" pitchFamily="49" charset="-122"/>
              </a:rPr>
              <a:t>．</a:t>
            </a:r>
            <a:r>
              <a:rPr lang="zh-CN" altLang="zh-CN" sz="2800">
                <a:solidFill>
                  <a:srgbClr val="000000"/>
                </a:solidFill>
                <a:latin typeface="黑体" panose="02010609060101010101" pitchFamily="49" charset="-122"/>
              </a:rPr>
              <a:t>6</a:t>
            </a:r>
            <a:r>
              <a:rPr lang="zh-CN" altLang="zh-CN" sz="2800">
                <a:solidFill>
                  <a:srgbClr val="000000"/>
                </a:solidFill>
                <a:latin typeface="黑体" panose="02010609060101010101" pitchFamily="49" charset="-122"/>
                <a:ea typeface="黑体" panose="02010609060101010101" pitchFamily="49" charset="-122"/>
              </a:rPr>
              <a:t>％。</a:t>
            </a:r>
          </a:p>
          <a:p>
            <a:pPr>
              <a:lnSpc>
                <a:spcPct val="150000"/>
              </a:lnSpc>
              <a:spcBef>
                <a:spcPct val="0"/>
              </a:spcBef>
              <a:buFontTx/>
              <a:buNone/>
            </a:pPr>
            <a:r>
              <a:rPr lang="zh-CN" altLang="zh-CN" sz="2800">
                <a:solidFill>
                  <a:srgbClr val="000000"/>
                </a:solidFill>
                <a:latin typeface="黑体" panose="02010609060101010101" pitchFamily="49" charset="-122"/>
                <a:ea typeface="黑体" panose="02010609060101010101" pitchFamily="49" charset="-122"/>
              </a:rPr>
              <a:t>并购后的人才大量流失。</a:t>
            </a:r>
          </a:p>
          <a:p>
            <a:pPr>
              <a:lnSpc>
                <a:spcPct val="150000"/>
              </a:lnSpc>
              <a:spcBef>
                <a:spcPct val="0"/>
              </a:spcBef>
              <a:buFontTx/>
              <a:buNone/>
            </a:pPr>
            <a:endParaRPr lang="zh-CN" altLang="zh-CN" sz="2800">
              <a:solidFill>
                <a:srgbClr val="000000"/>
              </a:solidFill>
              <a:latin typeface="黑体" panose="020106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标题1">
            <a:extLst>
              <a:ext uri="{FF2B5EF4-FFF2-40B4-BE49-F238E27FC236}">
                <a16:creationId xmlns:a16="http://schemas.microsoft.com/office/drawing/2014/main" id="{9E9A8203-0E64-D827-D825-8ECC7B8F1806}"/>
              </a:ext>
            </a:extLst>
          </p:cNvPr>
          <p:cNvSpPr>
            <a:spLocks noGrp="1" noChangeArrowheads="1"/>
          </p:cNvSpPr>
          <p:nvPr>
            <p:ph type="title"/>
          </p:nvPr>
        </p:nvSpPr>
        <p:spPr>
          <a:xfrm>
            <a:off x="3497263" y="2060576"/>
            <a:ext cx="4032250" cy="601663"/>
          </a:xfrm>
        </p:spPr>
        <p:txBody>
          <a:bodyPr>
            <a:normAutofit fontScale="90000"/>
          </a:bodyPr>
          <a:lstStyle/>
          <a:p>
            <a:endParaRPr lang="zh-CN" altLang="zh-CN"/>
          </a:p>
        </p:txBody>
      </p:sp>
      <p:sp>
        <p:nvSpPr>
          <p:cNvPr id="49155" name="幻灯片文本1">
            <a:extLst>
              <a:ext uri="{FF2B5EF4-FFF2-40B4-BE49-F238E27FC236}">
                <a16:creationId xmlns:a16="http://schemas.microsoft.com/office/drawing/2014/main" id="{D80F9827-FF6E-E8B6-62D5-22A44623223E}"/>
              </a:ext>
            </a:extLst>
          </p:cNvPr>
          <p:cNvSpPr>
            <a:spLocks noGrp="1" noChangeArrowheads="1"/>
          </p:cNvSpPr>
          <p:nvPr>
            <p:ph idx="1"/>
          </p:nvPr>
        </p:nvSpPr>
        <p:spPr>
          <a:xfrm>
            <a:off x="3648076" y="4941888"/>
            <a:ext cx="2409825" cy="576262"/>
          </a:xfrm>
        </p:spPr>
        <p:txBody>
          <a:bodyPr vert="horz" lIns="90170" tIns="46990" rIns="90170" bIns="46990" rtlCol="0">
            <a:normAutofit/>
          </a:bodyPr>
          <a:lstStyle/>
          <a:p>
            <a:pPr>
              <a:buSzPct val="80000"/>
              <a:buFont typeface="Wingdings 2" panose="05020102010507070707" pitchFamily="18" charset="2"/>
              <a:buNone/>
            </a:pPr>
            <a:endParaRPr lang="zh-CN" altLang="zh-CN"/>
          </a:p>
        </p:txBody>
      </p:sp>
      <p:sp>
        <p:nvSpPr>
          <p:cNvPr id="49156" name="文本框2">
            <a:extLst>
              <a:ext uri="{FF2B5EF4-FFF2-40B4-BE49-F238E27FC236}">
                <a16:creationId xmlns:a16="http://schemas.microsoft.com/office/drawing/2014/main" id="{BE60C190-D1F3-3758-9825-C870D93FC863}"/>
              </a:ext>
            </a:extLst>
          </p:cNvPr>
          <p:cNvSpPr txBox="1">
            <a:spLocks noChangeArrowheads="1"/>
          </p:cNvSpPr>
          <p:nvPr/>
        </p:nvSpPr>
        <p:spPr bwMode="auto">
          <a:xfrm>
            <a:off x="4029075" y="231776"/>
            <a:ext cx="2730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4000" b="1">
                <a:solidFill>
                  <a:srgbClr val="000000"/>
                </a:solidFill>
                <a:latin typeface="黑体" panose="02010609060101010101" pitchFamily="49" charset="-122"/>
                <a:ea typeface="黑体" panose="02010609060101010101" pitchFamily="49" charset="-122"/>
              </a:rPr>
              <a:t>并购后</a:t>
            </a:r>
            <a:endParaRPr lang="zh-CN" altLang="zh-CN" sz="4000" b="1">
              <a:solidFill>
                <a:srgbClr val="000000"/>
              </a:solidFill>
              <a:latin typeface="黑体" panose="02010609060101010101" pitchFamily="49" charset="-122"/>
              <a:ea typeface="黑体" panose="02010609060101010101" pitchFamily="49" charset="-122"/>
            </a:endParaRPr>
          </a:p>
        </p:txBody>
      </p:sp>
      <p:sp>
        <p:nvSpPr>
          <p:cNvPr id="49157" name="文本框1">
            <a:extLst>
              <a:ext uri="{FF2B5EF4-FFF2-40B4-BE49-F238E27FC236}">
                <a16:creationId xmlns:a16="http://schemas.microsoft.com/office/drawing/2014/main" id="{84C13398-721B-CDE3-AD60-4BDD624F17F5}"/>
              </a:ext>
            </a:extLst>
          </p:cNvPr>
          <p:cNvSpPr txBox="1">
            <a:spLocks noChangeArrowheads="1"/>
          </p:cNvSpPr>
          <p:nvPr/>
        </p:nvSpPr>
        <p:spPr bwMode="auto">
          <a:xfrm>
            <a:off x="9447967" y="2662239"/>
            <a:ext cx="677108"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b="1">
                <a:solidFill>
                  <a:srgbClr val="000000"/>
                </a:solidFill>
              </a:rPr>
              <a:t>巨额亏损</a:t>
            </a:r>
          </a:p>
        </p:txBody>
      </p:sp>
      <p:sp>
        <p:nvSpPr>
          <p:cNvPr id="49158" name="圆角矩形 11">
            <a:extLst>
              <a:ext uri="{FF2B5EF4-FFF2-40B4-BE49-F238E27FC236}">
                <a16:creationId xmlns:a16="http://schemas.microsoft.com/office/drawing/2014/main" id="{DA1170EB-6A8E-8AB5-2A2E-13922226D546}"/>
              </a:ext>
            </a:extLst>
          </p:cNvPr>
          <p:cNvSpPr>
            <a:spLocks noChangeArrowheads="1"/>
          </p:cNvSpPr>
          <p:nvPr/>
        </p:nvSpPr>
        <p:spPr bwMode="auto">
          <a:xfrm>
            <a:off x="2773363" y="1701800"/>
            <a:ext cx="6419850" cy="1493838"/>
          </a:xfrm>
          <a:prstGeom prst="roundRect">
            <a:avLst>
              <a:gd name="adj" fmla="val 9870"/>
            </a:avLst>
          </a:prstGeom>
          <a:solidFill>
            <a:srgbClr val="FFC715"/>
          </a:solidFill>
          <a:ln w="25400">
            <a:solidFill>
              <a:srgbClr val="F2B800"/>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9159" name="自选图形1">
            <a:extLst>
              <a:ext uri="{FF2B5EF4-FFF2-40B4-BE49-F238E27FC236}">
                <a16:creationId xmlns:a16="http://schemas.microsoft.com/office/drawing/2014/main" id="{9AC61BD9-3AC0-8575-2B6E-01FC11F1B9DC}"/>
              </a:ext>
            </a:extLst>
          </p:cNvPr>
          <p:cNvSpPr>
            <a:spLocks noChangeArrowheads="1"/>
          </p:cNvSpPr>
          <p:nvPr/>
        </p:nvSpPr>
        <p:spPr bwMode="auto">
          <a:xfrm>
            <a:off x="2771776" y="4397375"/>
            <a:ext cx="6423025" cy="1447800"/>
          </a:xfrm>
          <a:prstGeom prst="roundRect">
            <a:avLst>
              <a:gd name="adj" fmla="val 9870"/>
            </a:avLst>
          </a:prstGeom>
          <a:solidFill>
            <a:srgbClr val="FFC715"/>
          </a:solidFill>
          <a:ln w="25400">
            <a:solidFill>
              <a:srgbClr val="F2B800"/>
            </a:solidFill>
            <a:round/>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endParaRPr lang="zh-CN" altLang="zh-CN" sz="1800" b="1" i="1">
              <a:solidFill>
                <a:srgbClr val="FFFFFF"/>
              </a:solidFill>
              <a:latin typeface="Calibri" panose="020F0502020204030204" pitchFamily="34" charset="0"/>
            </a:endParaRPr>
          </a:p>
        </p:txBody>
      </p:sp>
      <p:sp>
        <p:nvSpPr>
          <p:cNvPr id="49160" name="文本框3">
            <a:extLst>
              <a:ext uri="{FF2B5EF4-FFF2-40B4-BE49-F238E27FC236}">
                <a16:creationId xmlns:a16="http://schemas.microsoft.com/office/drawing/2014/main" id="{3C97D0DD-087C-9AD4-1E9F-8864D0EFB763}"/>
              </a:ext>
            </a:extLst>
          </p:cNvPr>
          <p:cNvSpPr txBox="1">
            <a:spLocks noChangeArrowheads="1"/>
          </p:cNvSpPr>
          <p:nvPr/>
        </p:nvSpPr>
        <p:spPr bwMode="auto">
          <a:xfrm>
            <a:off x="2495551" y="2051050"/>
            <a:ext cx="881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800" b="1">
                <a:solidFill>
                  <a:srgbClr val="000000"/>
                </a:solidFill>
                <a:latin typeface="黑体" panose="02010609060101010101" pitchFamily="49" charset="-122"/>
              </a:rPr>
              <a:t>TCL</a:t>
            </a:r>
          </a:p>
        </p:txBody>
      </p:sp>
      <p:sp>
        <p:nvSpPr>
          <p:cNvPr id="49161" name="文本框6">
            <a:extLst>
              <a:ext uri="{FF2B5EF4-FFF2-40B4-BE49-F238E27FC236}">
                <a16:creationId xmlns:a16="http://schemas.microsoft.com/office/drawing/2014/main" id="{708CF8E7-8EAA-E05F-E794-B3063B4D65AA}"/>
              </a:ext>
            </a:extLst>
          </p:cNvPr>
          <p:cNvSpPr txBox="1">
            <a:spLocks noChangeArrowheads="1"/>
          </p:cNvSpPr>
          <p:nvPr/>
        </p:nvSpPr>
        <p:spPr bwMode="auto">
          <a:xfrm>
            <a:off x="3397250" y="1701801"/>
            <a:ext cx="57975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800">
                <a:solidFill>
                  <a:srgbClr val="000000"/>
                </a:solidFill>
                <a:latin typeface="黑体" panose="02010609060101010101" pitchFamily="49" charset="-122"/>
                <a:ea typeface="黑体" panose="02010609060101010101" pitchFamily="49" charset="-122"/>
              </a:rPr>
              <a:t>阿尔卡特离开之后，它将独自承担</a:t>
            </a:r>
            <a:r>
              <a:rPr lang="zh-CN" altLang="zh-CN" sz="2800">
                <a:solidFill>
                  <a:srgbClr val="000000"/>
                </a:solidFill>
                <a:latin typeface="黑体" panose="02010609060101010101" pitchFamily="49" charset="-122"/>
              </a:rPr>
              <a:t>4</a:t>
            </a:r>
            <a:r>
              <a:rPr lang="zh-CN" altLang="zh-CN" sz="2800">
                <a:solidFill>
                  <a:srgbClr val="000000"/>
                </a:solidFill>
                <a:latin typeface="黑体" panose="02010609060101010101" pitchFamily="49" charset="-122"/>
                <a:ea typeface="黑体" panose="02010609060101010101" pitchFamily="49" charset="-122"/>
              </a:rPr>
              <a:t>亿元的亏损。此次合资企业的解体意味着</a:t>
            </a:r>
            <a:r>
              <a:rPr lang="zh-CN" altLang="zh-CN" sz="2800">
                <a:solidFill>
                  <a:srgbClr val="000000"/>
                </a:solidFill>
                <a:latin typeface="黑体" panose="02010609060101010101" pitchFamily="49" charset="-122"/>
              </a:rPr>
              <a:t>TCL</a:t>
            </a:r>
            <a:r>
              <a:rPr lang="zh-CN" altLang="zh-CN" sz="2800">
                <a:solidFill>
                  <a:srgbClr val="000000"/>
                </a:solidFill>
                <a:latin typeface="黑体" panose="02010609060101010101" pitchFamily="49" charset="-122"/>
                <a:ea typeface="黑体" panose="02010609060101010101" pitchFamily="49" charset="-122"/>
              </a:rPr>
              <a:t>想使用阿尔卡特品牌走入国际化市场的目标彻底落空</a:t>
            </a:r>
          </a:p>
          <a:p>
            <a:pPr>
              <a:spcBef>
                <a:spcPct val="0"/>
              </a:spcBef>
              <a:buFontTx/>
              <a:buNone/>
            </a:pPr>
            <a:endParaRPr lang="zh-CN" altLang="zh-CN" sz="2800">
              <a:solidFill>
                <a:srgbClr val="000000"/>
              </a:solidFill>
              <a:latin typeface="黑体" panose="02010609060101010101" pitchFamily="49" charset="-122"/>
            </a:endParaRPr>
          </a:p>
        </p:txBody>
      </p:sp>
      <p:sp>
        <p:nvSpPr>
          <p:cNvPr id="49162" name="文本框5">
            <a:extLst>
              <a:ext uri="{FF2B5EF4-FFF2-40B4-BE49-F238E27FC236}">
                <a16:creationId xmlns:a16="http://schemas.microsoft.com/office/drawing/2014/main" id="{0CA563EB-C0D6-C132-E9EC-447A909B4BA5}"/>
              </a:ext>
            </a:extLst>
          </p:cNvPr>
          <p:cNvSpPr txBox="1">
            <a:spLocks noChangeArrowheads="1"/>
          </p:cNvSpPr>
          <p:nvPr/>
        </p:nvSpPr>
        <p:spPr bwMode="auto">
          <a:xfrm>
            <a:off x="2076450" y="4606926"/>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400" b="1">
                <a:solidFill>
                  <a:srgbClr val="000000"/>
                </a:solidFill>
              </a:rPr>
              <a:t>阿尔卡特</a:t>
            </a:r>
          </a:p>
        </p:txBody>
      </p:sp>
      <p:sp>
        <p:nvSpPr>
          <p:cNvPr id="49163" name="文本框4">
            <a:extLst>
              <a:ext uri="{FF2B5EF4-FFF2-40B4-BE49-F238E27FC236}">
                <a16:creationId xmlns:a16="http://schemas.microsoft.com/office/drawing/2014/main" id="{55F5DF08-D8E2-44D4-9DDA-B6487F6CE833}"/>
              </a:ext>
            </a:extLst>
          </p:cNvPr>
          <p:cNvSpPr txBox="1">
            <a:spLocks noChangeArrowheads="1"/>
          </p:cNvSpPr>
          <p:nvPr/>
        </p:nvSpPr>
        <p:spPr bwMode="auto">
          <a:xfrm>
            <a:off x="3497263" y="4397376"/>
            <a:ext cx="44751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zh-CN" sz="2800">
                <a:solidFill>
                  <a:srgbClr val="000000"/>
                </a:solidFill>
                <a:latin typeface="黑体" panose="02010609060101010101" pitchFamily="49" charset="-122"/>
                <a:ea typeface="黑体" panose="02010609060101010101" pitchFamily="49" charset="-122"/>
              </a:rPr>
              <a:t>阿尔卡特退出后将承担大约</a:t>
            </a:r>
            <a:r>
              <a:rPr lang="zh-CN" altLang="zh-CN" sz="2800">
                <a:solidFill>
                  <a:srgbClr val="000000"/>
                </a:solidFill>
                <a:latin typeface="黑体" panose="02010609060101010101" pitchFamily="49" charset="-122"/>
              </a:rPr>
              <a:t>2.8</a:t>
            </a:r>
            <a:r>
              <a:rPr lang="zh-CN" altLang="zh-CN" sz="2800">
                <a:solidFill>
                  <a:srgbClr val="000000"/>
                </a:solidFill>
                <a:latin typeface="黑体" panose="02010609060101010101" pitchFamily="49" charset="-122"/>
                <a:ea typeface="黑体" panose="02010609060101010101" pitchFamily="49" charset="-122"/>
              </a:rPr>
              <a:t>亿港元的资产缩水，这家幅度高达</a:t>
            </a:r>
            <a:r>
              <a:rPr lang="zh-CN" altLang="zh-CN" sz="2800">
                <a:solidFill>
                  <a:srgbClr val="000000"/>
                </a:solidFill>
                <a:latin typeface="黑体" panose="02010609060101010101" pitchFamily="49" charset="-122"/>
              </a:rPr>
              <a:t>81%</a:t>
            </a:r>
          </a:p>
          <a:p>
            <a:pPr>
              <a:spcBef>
                <a:spcPct val="0"/>
              </a:spcBef>
              <a:buFontTx/>
              <a:buNone/>
            </a:pPr>
            <a:endParaRPr lang="zh-CN" altLang="zh-CN" sz="2800" i="1">
              <a:solidFill>
                <a:srgbClr val="FFFFFF"/>
              </a:solidFill>
              <a:latin typeface="黑体" panose="02010609060101010101" pitchFamily="49" charset="-122"/>
            </a:endParaRPr>
          </a:p>
          <a:p>
            <a:pPr>
              <a:spcBef>
                <a:spcPct val="0"/>
              </a:spcBef>
              <a:buFontTx/>
              <a:buNone/>
            </a:pPr>
            <a:endParaRPr lang="zh-CN" altLang="zh-CN" sz="2800" i="1">
              <a:solidFill>
                <a:srgbClr val="FFFFFF"/>
              </a:solidFill>
              <a:latin typeface="黑体" panose="0201060906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文本1">
            <a:extLst>
              <a:ext uri="{FF2B5EF4-FFF2-40B4-BE49-F238E27FC236}">
                <a16:creationId xmlns:a16="http://schemas.microsoft.com/office/drawing/2014/main" id="{E2191E52-F783-99CB-F669-A9BB91A74BF2}"/>
              </a:ext>
            </a:extLst>
          </p:cNvPr>
          <p:cNvSpPr>
            <a:spLocks noGrp="1" noChangeArrowheads="1"/>
          </p:cNvSpPr>
          <p:nvPr>
            <p:ph idx="1"/>
          </p:nvPr>
        </p:nvSpPr>
        <p:spPr/>
        <p:txBody>
          <a:bodyPr/>
          <a:lstStyle/>
          <a:p>
            <a:pPr marL="457200" indent="-457200">
              <a:lnSpc>
                <a:spcPct val="150000"/>
              </a:lnSpc>
              <a:buFont typeface="Wingdings 2" panose="05020102010507070707" pitchFamily="18" charset="2"/>
              <a:buAutoNum type="arabicPeriod"/>
            </a:pPr>
            <a:r>
              <a:rPr lang="zh-CN" altLang="zh-CN">
                <a:solidFill>
                  <a:srgbClr val="000000"/>
                </a:solidFill>
                <a:latin typeface="黑体" panose="02010609060101010101" pitchFamily="49" charset="-122"/>
                <a:ea typeface="黑体" panose="02010609060101010101" pitchFamily="49" charset="-122"/>
              </a:rPr>
              <a:t>合并后人力资源整合失败，导致大量员工离职</a:t>
            </a:r>
          </a:p>
          <a:p>
            <a:pPr marL="457200" indent="-457200">
              <a:lnSpc>
                <a:spcPct val="150000"/>
              </a:lnSpc>
              <a:buFont typeface="Wingdings 2" panose="05020102010507070707" pitchFamily="18" charset="2"/>
              <a:buAutoNum type="arabicPeriod"/>
            </a:pPr>
            <a:r>
              <a:rPr lang="zh-CN" altLang="zh-CN">
                <a:solidFill>
                  <a:srgbClr val="000000"/>
                </a:solidFill>
                <a:latin typeface="黑体" panose="02010609060101010101" pitchFamily="49" charset="-122"/>
                <a:ea typeface="黑体" panose="02010609060101010101" pitchFamily="49" charset="-122"/>
              </a:rPr>
              <a:t>并购过程太仓促：没有客观分析阿尔卡特公司   财务状况；低估了并购成本</a:t>
            </a:r>
          </a:p>
          <a:p>
            <a:pPr marL="457200" indent="-457200">
              <a:lnSpc>
                <a:spcPct val="150000"/>
              </a:lnSpc>
              <a:buFont typeface="Wingdings 2" panose="05020102010507070707" pitchFamily="18" charset="2"/>
              <a:buAutoNum type="arabicPeriod"/>
            </a:pPr>
            <a:r>
              <a:rPr lang="zh-CN" altLang="zh-CN">
                <a:solidFill>
                  <a:srgbClr val="000000"/>
                </a:solidFill>
                <a:latin typeface="黑体" panose="02010609060101010101" pitchFamily="49" charset="-122"/>
                <a:ea typeface="黑体" panose="02010609060101010101" pitchFamily="49" charset="-122"/>
              </a:rPr>
              <a:t>并购后企业缺乏可持续的核心竞争力</a:t>
            </a:r>
          </a:p>
          <a:p>
            <a:pPr marL="457200" indent="-457200">
              <a:lnSpc>
                <a:spcPct val="150000"/>
              </a:lnSpc>
              <a:buFont typeface="Wingdings 2" panose="05020102010507070707" pitchFamily="18" charset="2"/>
              <a:buAutoNum type="arabicPeriod"/>
            </a:pPr>
            <a:r>
              <a:rPr lang="zh-CN" altLang="zh-CN">
                <a:solidFill>
                  <a:srgbClr val="000000"/>
                </a:solidFill>
                <a:latin typeface="黑体" panose="02010609060101010101" pitchFamily="49" charset="-122"/>
                <a:ea typeface="黑体" panose="02010609060101010101" pitchFamily="49" charset="-122"/>
              </a:rPr>
              <a:t>资金链和资金运作不规范</a:t>
            </a:r>
          </a:p>
        </p:txBody>
      </p:sp>
      <p:sp>
        <p:nvSpPr>
          <p:cNvPr id="50179" name="文本框1">
            <a:extLst>
              <a:ext uri="{FF2B5EF4-FFF2-40B4-BE49-F238E27FC236}">
                <a16:creationId xmlns:a16="http://schemas.microsoft.com/office/drawing/2014/main" id="{4DF4015F-74C8-372C-84C1-95DF03547F74}"/>
              </a:ext>
            </a:extLst>
          </p:cNvPr>
          <p:cNvSpPr txBox="1">
            <a:spLocks noChangeArrowheads="1"/>
          </p:cNvSpPr>
          <p:nvPr/>
        </p:nvSpPr>
        <p:spPr bwMode="auto">
          <a:xfrm>
            <a:off x="2927350" y="53975"/>
            <a:ext cx="72009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4000" b="1">
                <a:solidFill>
                  <a:srgbClr val="FF0000"/>
                </a:solidFill>
                <a:latin typeface="黑体" panose="02010609060101010101" pitchFamily="49" charset="-122"/>
                <a:ea typeface="黑体" panose="02010609060101010101" pitchFamily="49" charset="-122"/>
              </a:rPr>
              <a:t> </a:t>
            </a:r>
            <a:r>
              <a:rPr lang="zh-CN" altLang="zh-CN" sz="4000" b="1">
                <a:solidFill>
                  <a:srgbClr val="FF0000"/>
                </a:solidFill>
                <a:latin typeface="黑体" panose="02010609060101010101" pitchFamily="49" charset="-122"/>
                <a:ea typeface="黑体" panose="02010609060101010101" pitchFamily="49" charset="-122"/>
              </a:rPr>
              <a:t>原因</a:t>
            </a:r>
            <a:r>
              <a:rPr lang="zh-CN" altLang="en-US" sz="4000" b="1">
                <a:solidFill>
                  <a:srgbClr val="FF0000"/>
                </a:solidFill>
                <a:latin typeface="黑体" panose="02010609060101010101" pitchFamily="49" charset="-122"/>
                <a:ea typeface="黑体" panose="02010609060101010101" pitchFamily="49" charset="-122"/>
              </a:rPr>
              <a:t>分析</a:t>
            </a:r>
            <a:endParaRPr lang="zh-CN" altLang="zh-CN" sz="4000" b="1">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标题1">
            <a:extLst>
              <a:ext uri="{FF2B5EF4-FFF2-40B4-BE49-F238E27FC236}">
                <a16:creationId xmlns:a16="http://schemas.microsoft.com/office/drawing/2014/main" id="{E7C68546-A37D-4BFF-2E08-05E2FC93B030}"/>
              </a:ext>
            </a:extLst>
          </p:cNvPr>
          <p:cNvSpPr>
            <a:spLocks noGrp="1" noChangeArrowheads="1"/>
          </p:cNvSpPr>
          <p:nvPr>
            <p:ph type="title"/>
          </p:nvPr>
        </p:nvSpPr>
        <p:spPr>
          <a:xfrm>
            <a:off x="3984626" y="200026"/>
            <a:ext cx="6111875" cy="600075"/>
          </a:xfrm>
        </p:spPr>
        <p:txBody>
          <a:bodyPr>
            <a:normAutofit fontScale="90000"/>
          </a:bodyPr>
          <a:lstStyle/>
          <a:p>
            <a:pPr algn="l"/>
            <a:r>
              <a:rPr lang="zh-CN" altLang="en-US" sz="4000" b="1">
                <a:solidFill>
                  <a:srgbClr val="FF0000"/>
                </a:solidFill>
                <a:latin typeface="黑体" panose="02010609060101010101" pitchFamily="49" charset="-122"/>
                <a:ea typeface="黑体" panose="02010609060101010101" pitchFamily="49" charset="-122"/>
              </a:rPr>
              <a:t>沟通</a:t>
            </a:r>
            <a:endParaRPr lang="zh-CN" altLang="zh-CN" sz="4000" b="1">
              <a:solidFill>
                <a:srgbClr val="FF0000"/>
              </a:solidFill>
              <a:latin typeface="黑体" panose="02010609060101010101" pitchFamily="49" charset="-122"/>
              <a:ea typeface="黑体" panose="02010609060101010101" pitchFamily="49" charset="-122"/>
            </a:endParaRPr>
          </a:p>
        </p:txBody>
      </p:sp>
      <p:sp>
        <p:nvSpPr>
          <p:cNvPr id="50178" name="幻灯片文本1">
            <a:extLst>
              <a:ext uri="{FF2B5EF4-FFF2-40B4-BE49-F238E27FC236}">
                <a16:creationId xmlns:a16="http://schemas.microsoft.com/office/drawing/2014/main" id="{28908978-3EF5-FDB3-4885-58A92DD69D5B}"/>
              </a:ext>
            </a:extLst>
          </p:cNvPr>
          <p:cNvSpPr>
            <a:spLocks noGrp="1"/>
          </p:cNvSpPr>
          <p:nvPr>
            <p:ph idx="1"/>
          </p:nvPr>
        </p:nvSpPr>
        <p:spPr/>
        <p:txBody>
          <a:bodyPr/>
          <a:lstStyle/>
          <a:p>
            <a:pPr>
              <a:buSzPct val="80000"/>
              <a:buFont typeface="Wingdings 2" panose="05020102010507070707" pitchFamily="18" charset="2"/>
              <a:buNone/>
              <a:defRPr/>
            </a:pPr>
            <a:r>
              <a:rPr lang="zh-CN" altLang="zh-CN" sz="2400" noProof="1">
                <a:solidFill>
                  <a:srgbClr val="000000"/>
                </a:solidFill>
                <a:latin typeface="黑体" panose="02010609060101010101" pitchFamily="49" charset="-122"/>
                <a:ea typeface="黑体" panose="02010609060101010101" pitchFamily="49" charset="-122"/>
              </a:rPr>
              <a:t>一、</a:t>
            </a:r>
            <a:r>
              <a:rPr lang="zh-CN" altLang="zh-CN" noProof="1">
                <a:solidFill>
                  <a:srgbClr val="000000"/>
                </a:solidFill>
                <a:latin typeface="黑体" panose="02010609060101010101" pitchFamily="49" charset="-122"/>
                <a:ea typeface="黑体" panose="02010609060101010101" pitchFamily="49" charset="-122"/>
              </a:rPr>
              <a:t>国际经营方面</a:t>
            </a:r>
            <a:r>
              <a:rPr lang="zh-CN" altLang="zh-CN" sz="2400" noProof="1">
                <a:solidFill>
                  <a:srgbClr val="000000"/>
                </a:solidFill>
                <a:latin typeface="黑体" panose="02010609060101010101" pitchFamily="49" charset="-122"/>
                <a:ea typeface="黑体" panose="02010609060101010101" pitchFamily="49" charset="-122"/>
              </a:rPr>
              <a:t> </a:t>
            </a:r>
          </a:p>
          <a:p>
            <a:pPr marL="0" indent="0">
              <a:buSzPct val="80000"/>
              <a:buNone/>
              <a:defRPr/>
            </a:pPr>
            <a:r>
              <a:rPr lang="zh-CN" altLang="zh-CN" noProof="1">
                <a:solidFill>
                  <a:srgbClr val="000000"/>
                </a:solidFill>
                <a:latin typeface="Calibri" panose="020F0502020204030204" pitchFamily="34" charset="0"/>
                <a:ea typeface="黑体" panose="02010609060101010101" pitchFamily="49" charset="-122"/>
              </a:rPr>
              <a:t>①</a:t>
            </a:r>
            <a:r>
              <a:rPr lang="zh-CN" altLang="zh-CN" noProof="1">
                <a:solidFill>
                  <a:srgbClr val="000000"/>
                </a:solidFill>
                <a:latin typeface="黑体" panose="02010609060101010101" pitchFamily="49" charset="-122"/>
                <a:ea typeface="黑体" panose="02010609060101010101" pitchFamily="49" charset="-122"/>
              </a:rPr>
              <a:t>价值观、个性与企业文化的冲突</a:t>
            </a:r>
          </a:p>
          <a:p>
            <a:pPr marL="0" indent="0">
              <a:lnSpc>
                <a:spcPct val="150000"/>
              </a:lnSpc>
              <a:buSzPct val="80000"/>
              <a:buNone/>
              <a:defRPr/>
            </a:pPr>
            <a:r>
              <a:rPr lang="zh-CN" altLang="zh-CN" noProof="1">
                <a:solidFill>
                  <a:srgbClr val="000000"/>
                </a:solidFill>
                <a:latin typeface="Calibri" panose="020F0502020204030204" pitchFamily="34" charset="0"/>
                <a:ea typeface="黑体" panose="02010609060101010101" pitchFamily="49" charset="-122"/>
              </a:rPr>
              <a:t>②</a:t>
            </a:r>
            <a:r>
              <a:rPr lang="zh-CN" altLang="zh-CN" noProof="1">
                <a:solidFill>
                  <a:srgbClr val="000000"/>
                </a:solidFill>
                <a:latin typeface="黑体" panose="02010609060101010101" pitchFamily="49" charset="-122"/>
                <a:ea typeface="黑体" panose="02010609060101010101" pitchFamily="49" charset="-122"/>
              </a:rPr>
              <a:t>对异文化的整合。</a:t>
            </a:r>
          </a:p>
          <a:p>
            <a:pPr marL="0" indent="0">
              <a:lnSpc>
                <a:spcPct val="150000"/>
              </a:lnSpc>
              <a:buSzPct val="80000"/>
              <a:buNone/>
              <a:defRPr/>
            </a:pPr>
            <a:r>
              <a:rPr lang="zh-CN" altLang="zh-CN" noProof="1">
                <a:solidFill>
                  <a:srgbClr val="000000"/>
                </a:solidFill>
                <a:latin typeface="黑体" panose="02010609060101010101" pitchFamily="49" charset="-122"/>
              </a:rPr>
              <a:t>TCL</a:t>
            </a:r>
            <a:r>
              <a:rPr lang="zh-CN" altLang="zh-CN" noProof="1">
                <a:solidFill>
                  <a:srgbClr val="000000"/>
                </a:solidFill>
                <a:latin typeface="黑体" panose="02010609060101010101" pitchFamily="49" charset="-122"/>
                <a:ea typeface="黑体" panose="02010609060101010101" pitchFamily="49" charset="-122"/>
              </a:rPr>
              <a:t>的并购失败，经营价值观，个性与企业文化的冲突问题。</a:t>
            </a:r>
          </a:p>
          <a:p>
            <a:pPr marL="0" indent="0">
              <a:lnSpc>
                <a:spcPct val="150000"/>
              </a:lnSpc>
              <a:buSzPct val="80000"/>
              <a:buNone/>
              <a:defRPr/>
            </a:pPr>
            <a:r>
              <a:rPr lang="zh-CN" altLang="zh-CN" noProof="1">
                <a:solidFill>
                  <a:srgbClr val="000000"/>
                </a:solidFill>
                <a:latin typeface="黑体" panose="02010609060101010101" pitchFamily="49" charset="-122"/>
                <a:ea typeface="黑体" panose="02010609060101010101" pitchFamily="49" charset="-122"/>
              </a:rPr>
              <a:t>阿尔卡特一贯实行基于预算的程式化经营，但</a:t>
            </a:r>
            <a:r>
              <a:rPr lang="zh-CN" altLang="zh-CN" noProof="1">
                <a:solidFill>
                  <a:srgbClr val="000000"/>
                </a:solidFill>
                <a:latin typeface="黑体" panose="02010609060101010101" pitchFamily="49" charset="-122"/>
              </a:rPr>
              <a:t>TCL</a:t>
            </a:r>
            <a:r>
              <a:rPr lang="zh-CN" altLang="zh-CN" noProof="1">
                <a:solidFill>
                  <a:srgbClr val="000000"/>
                </a:solidFill>
                <a:latin typeface="黑体" panose="02010609060101010101" pitchFamily="49" charset="-122"/>
                <a:ea typeface="黑体" panose="02010609060101010101" pitchFamily="49" charset="-122"/>
              </a:rPr>
              <a:t>往往会临时做出决定。</a:t>
            </a:r>
          </a:p>
          <a:p>
            <a:pPr>
              <a:lnSpc>
                <a:spcPct val="150000"/>
              </a:lnSpc>
              <a:buSzPct val="80000"/>
              <a:buFont typeface="Wingdings 2" panose="05020102010507070707" pitchFamily="18" charset="2"/>
              <a:buChar char="v"/>
              <a:defRPr/>
            </a:pPr>
            <a:endParaRPr lang="zh-CN" altLang="zh-CN" noProof="1">
              <a:solidFill>
                <a:srgbClr val="000000"/>
              </a:solidFill>
              <a:latin typeface="黑体" panose="02010609060101010101" pitchFamily="49" charset="-122"/>
              <a:ea typeface="黑体" panose="02010609060101010101" pitchFamily="49" charset="-122"/>
            </a:endParaRPr>
          </a:p>
          <a:p>
            <a:pPr>
              <a:buSzPct val="80000"/>
              <a:buFont typeface="Wingdings 2" panose="05020102010507070707" pitchFamily="18" charset="2"/>
              <a:buChar char="v"/>
              <a:defRPr/>
            </a:pPr>
            <a:endParaRPr lang="zh-CN" altLang="zh-CN" sz="2400" noProof="1">
              <a:solidFill>
                <a:srgbClr val="000000"/>
              </a:solidFill>
              <a:latin typeface="黑体"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文本1">
            <a:extLst>
              <a:ext uri="{FF2B5EF4-FFF2-40B4-BE49-F238E27FC236}">
                <a16:creationId xmlns:a16="http://schemas.microsoft.com/office/drawing/2014/main" id="{69E7D5A5-F75E-A8EE-B03D-BDF1B35B1159}"/>
              </a:ext>
            </a:extLst>
          </p:cNvPr>
          <p:cNvSpPr>
            <a:spLocks noGrp="1" noChangeArrowheads="1"/>
          </p:cNvSpPr>
          <p:nvPr>
            <p:ph idx="1"/>
          </p:nvPr>
        </p:nvSpPr>
        <p:spPr>
          <a:xfrm>
            <a:off x="1981200" y="771525"/>
            <a:ext cx="8229600" cy="5354638"/>
          </a:xfrm>
        </p:spPr>
        <p:txBody>
          <a:bodyPr/>
          <a:lstStyle/>
          <a:p>
            <a:pPr>
              <a:lnSpc>
                <a:spcPct val="150000"/>
              </a:lnSpc>
              <a:buSzPct val="80000"/>
              <a:buFont typeface="Wingdings 2" panose="05020102010507070707" pitchFamily="18" charset="2"/>
              <a:buNone/>
              <a:defRPr/>
            </a:pPr>
            <a:r>
              <a:rPr lang="zh-CN" altLang="zh-CN" dirty="0">
                <a:solidFill>
                  <a:srgbClr val="000000"/>
                </a:solidFill>
                <a:latin typeface="黑体" panose="02010609060101010101" pitchFamily="49" charset="-122"/>
                <a:ea typeface="黑体" panose="02010609060101010101" pitchFamily="49" charset="-122"/>
              </a:rPr>
              <a:t>二、企业文化整合是关键</a:t>
            </a:r>
          </a:p>
          <a:p>
            <a:pPr marL="0" indent="0">
              <a:lnSpc>
                <a:spcPct val="150000"/>
              </a:lnSpc>
              <a:buSzPct val="80000"/>
              <a:buNone/>
              <a:defRPr/>
            </a:pPr>
            <a:r>
              <a:rPr lang="en-US" altLang="zh-CN" dirty="0">
                <a:solidFill>
                  <a:srgbClr val="000000"/>
                </a:solidFill>
                <a:latin typeface="黑体" panose="02010609060101010101" pitchFamily="49" charset="-122"/>
                <a:ea typeface="黑体" panose="02010609060101010101" pitchFamily="49" charset="-122"/>
              </a:rPr>
              <a:t>1.</a:t>
            </a:r>
            <a:r>
              <a:rPr lang="zh-CN" altLang="zh-CN" dirty="0">
                <a:solidFill>
                  <a:srgbClr val="000000"/>
                </a:solidFill>
                <a:latin typeface="黑体" panose="02010609060101010101" pitchFamily="49" charset="-122"/>
                <a:ea typeface="黑体" panose="02010609060101010101" pitchFamily="49" charset="-122"/>
              </a:rPr>
              <a:t>物质文化整合，以改善消除员工的不安全感，产生认同感</a:t>
            </a:r>
            <a:r>
              <a:rPr lang="zh-CN" altLang="en-US" dirty="0">
                <a:solidFill>
                  <a:srgbClr val="000000"/>
                </a:solidFill>
                <a:latin typeface="黑体" panose="02010609060101010101" pitchFamily="49" charset="-122"/>
                <a:ea typeface="黑体" panose="02010609060101010101" pitchFamily="49" charset="-122"/>
              </a:rPr>
              <a:t>；</a:t>
            </a:r>
            <a:endParaRPr lang="en-US" altLang="zh-CN" dirty="0">
              <a:solidFill>
                <a:srgbClr val="000000"/>
              </a:solidFill>
              <a:latin typeface="黑体" panose="02010609060101010101" pitchFamily="49" charset="-122"/>
              <a:ea typeface="黑体" panose="02010609060101010101" pitchFamily="49" charset="-122"/>
            </a:endParaRPr>
          </a:p>
          <a:p>
            <a:pPr marL="0" indent="0">
              <a:lnSpc>
                <a:spcPct val="150000"/>
              </a:lnSpc>
              <a:buSzPct val="80000"/>
              <a:buNone/>
              <a:defRPr/>
            </a:pPr>
            <a:r>
              <a:rPr lang="en-US" altLang="zh-CN" dirty="0">
                <a:solidFill>
                  <a:srgbClr val="000000"/>
                </a:solidFill>
                <a:latin typeface="黑体" panose="02010609060101010101" pitchFamily="49" charset="-122"/>
                <a:ea typeface="黑体" panose="02010609060101010101" pitchFamily="49" charset="-122"/>
              </a:rPr>
              <a:t>2.</a:t>
            </a:r>
            <a:r>
              <a:rPr lang="zh-CN" altLang="zh-CN" dirty="0">
                <a:solidFill>
                  <a:srgbClr val="000000"/>
                </a:solidFill>
                <a:latin typeface="黑体" panose="02010609060101010101" pitchFamily="49" charset="-122"/>
                <a:ea typeface="黑体" panose="02010609060101010101" pitchFamily="49" charset="-122"/>
              </a:rPr>
              <a:t>制度文化整合，改善企业的管理制度，组织结构和领导机制，增强对员工的约束，加强沟通，培养整体意识</a:t>
            </a:r>
            <a:r>
              <a:rPr lang="zh-CN" altLang="en-US" dirty="0">
                <a:solidFill>
                  <a:srgbClr val="000000"/>
                </a:solidFill>
                <a:latin typeface="黑体" panose="02010609060101010101" pitchFamily="49" charset="-122"/>
                <a:ea typeface="黑体" panose="02010609060101010101" pitchFamily="49" charset="-122"/>
              </a:rPr>
              <a:t>；</a:t>
            </a:r>
            <a:endParaRPr lang="en-US" altLang="zh-CN" dirty="0">
              <a:solidFill>
                <a:srgbClr val="000000"/>
              </a:solidFill>
              <a:latin typeface="黑体" panose="02010609060101010101" pitchFamily="49" charset="-122"/>
              <a:ea typeface="黑体" panose="02010609060101010101" pitchFamily="49" charset="-122"/>
            </a:endParaRPr>
          </a:p>
          <a:p>
            <a:pPr marL="0" indent="0">
              <a:lnSpc>
                <a:spcPct val="150000"/>
              </a:lnSpc>
              <a:buSzPct val="80000"/>
              <a:buNone/>
              <a:defRPr/>
            </a:pPr>
            <a:r>
              <a:rPr lang="en-US" altLang="zh-CN" dirty="0">
                <a:solidFill>
                  <a:srgbClr val="000000"/>
                </a:solidFill>
                <a:latin typeface="黑体" panose="02010609060101010101" pitchFamily="49" charset="-122"/>
                <a:ea typeface="黑体" panose="02010609060101010101" pitchFamily="49" charset="-122"/>
              </a:rPr>
              <a:t>3.</a:t>
            </a:r>
            <a:r>
              <a:rPr lang="zh-CN" altLang="zh-CN" dirty="0">
                <a:solidFill>
                  <a:srgbClr val="000000"/>
                </a:solidFill>
                <a:latin typeface="黑体" panose="02010609060101010101" pitchFamily="49" charset="-122"/>
                <a:ea typeface="黑体" panose="02010609060101010101" pitchFamily="49" charset="-122"/>
              </a:rPr>
              <a:t>精神文化整合，建立起企业和员工的共同目标。</a:t>
            </a:r>
          </a:p>
          <a:p>
            <a:pPr>
              <a:lnSpc>
                <a:spcPct val="150000"/>
              </a:lnSpc>
              <a:buSzPct val="80000"/>
              <a:buFont typeface="Wingdings 2" panose="05020102010507070707" pitchFamily="18" charset="2"/>
              <a:buChar char="v"/>
              <a:defRPr/>
            </a:pPr>
            <a:endParaRPr lang="zh-CN" altLang="zh-CN" dirty="0">
              <a:solidFill>
                <a:srgbClr val="000000"/>
              </a:solidFill>
              <a:latin typeface="黑体" panose="02010609060101010101" pitchFamily="49" charset="-122"/>
              <a:ea typeface="黑体" panose="02010609060101010101" pitchFamily="49" charset="-122"/>
            </a:endParaRPr>
          </a:p>
          <a:p>
            <a:pPr>
              <a:buSzPct val="80000"/>
              <a:buFont typeface="Wingdings 2" panose="05020102010507070707" pitchFamily="18" charset="2"/>
              <a:buChar char="v"/>
              <a:defRPr/>
            </a:pPr>
            <a:endParaRPr lang="zh-CN" altLang="zh-CN" sz="2400" dirty="0">
              <a:solidFill>
                <a:srgbClr val="000000"/>
              </a:solidFill>
              <a:latin typeface="黑体" panose="02010609060101010101" pitchFamily="49" charset="-122"/>
              <a:ea typeface="黑体" panose="02010609060101010101" pitchFamily="49" charset="-122"/>
            </a:endParaRPr>
          </a:p>
          <a:p>
            <a:pPr>
              <a:buSzPct val="80000"/>
              <a:buFont typeface="Wingdings 2" panose="05020102010507070707" pitchFamily="18" charset="2"/>
              <a:buChar char="v"/>
              <a:defRPr/>
            </a:pPr>
            <a:endParaRPr lang="zh-CN" altLang="zh-CN" sz="2400" dirty="0">
              <a:solidFill>
                <a:srgbClr val="000000"/>
              </a:solidFill>
              <a:latin typeface="黑体" panose="02010609060101010101"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文本1">
            <a:extLst>
              <a:ext uri="{FF2B5EF4-FFF2-40B4-BE49-F238E27FC236}">
                <a16:creationId xmlns:a16="http://schemas.microsoft.com/office/drawing/2014/main" id="{DBBA0F82-14A3-7379-9F4F-D62CE4AAD509}"/>
              </a:ext>
            </a:extLst>
          </p:cNvPr>
          <p:cNvSpPr>
            <a:spLocks noGrp="1" noChangeArrowheads="1"/>
          </p:cNvSpPr>
          <p:nvPr>
            <p:ph idx="1"/>
          </p:nvPr>
        </p:nvSpPr>
        <p:spPr>
          <a:xfrm>
            <a:off x="1849439" y="981076"/>
            <a:ext cx="8497887" cy="5472113"/>
          </a:xfrm>
        </p:spPr>
        <p:txBody>
          <a:bodyPr>
            <a:normAutofit fontScale="92500" lnSpcReduction="20000"/>
          </a:bodyPr>
          <a:lstStyle/>
          <a:p>
            <a:pPr>
              <a:buSzPct val="80000"/>
              <a:buFont typeface="Wingdings 2" panose="05020102010507070707" pitchFamily="18" charset="2"/>
              <a:buNone/>
            </a:pPr>
            <a:r>
              <a:rPr lang="zh-CN" altLang="zh-CN">
                <a:solidFill>
                  <a:srgbClr val="000000"/>
                </a:solidFill>
                <a:latin typeface="黑体" panose="02010609060101010101" pitchFamily="49" charset="-122"/>
              </a:rPr>
              <a:t>  </a:t>
            </a:r>
            <a:r>
              <a:rPr lang="zh-CN" altLang="zh-CN">
                <a:solidFill>
                  <a:srgbClr val="000000"/>
                </a:solidFill>
                <a:latin typeface="黑体" panose="02010609060101010101" pitchFamily="49" charset="-122"/>
                <a:ea typeface="黑体" panose="02010609060101010101" pitchFamily="49" charset="-122"/>
              </a:rPr>
              <a:t>三、有效人力整合是核心</a:t>
            </a:r>
          </a:p>
          <a:p>
            <a:pPr>
              <a:lnSpc>
                <a:spcPct val="150000"/>
              </a:lnSpc>
              <a:buSzPct val="80000"/>
              <a:buFont typeface="Wingdings 2" panose="05020102010507070707" pitchFamily="18" charset="2"/>
              <a:buNone/>
            </a:pPr>
            <a:r>
              <a:rPr lang="en-US" altLang="zh-CN">
                <a:solidFill>
                  <a:srgbClr val="000000"/>
                </a:solidFill>
                <a:latin typeface="黑体" panose="02010609060101010101" pitchFamily="49" charset="-122"/>
                <a:ea typeface="黑体" panose="02010609060101010101" pitchFamily="49" charset="-122"/>
              </a:rPr>
              <a:t>  1.</a:t>
            </a:r>
            <a:r>
              <a:rPr lang="zh-CN" altLang="zh-CN">
                <a:solidFill>
                  <a:srgbClr val="000000"/>
                </a:solidFill>
                <a:latin typeface="黑体" panose="02010609060101010101" pitchFamily="49" charset="-122"/>
                <a:ea typeface="黑体" panose="02010609060101010101" pitchFamily="49" charset="-122"/>
              </a:rPr>
              <a:t>双方的企业组织，</a:t>
            </a:r>
            <a:r>
              <a:rPr lang="zh-CN" altLang="en-US">
                <a:solidFill>
                  <a:srgbClr val="000000"/>
                </a:solidFill>
                <a:latin typeface="黑体" panose="02010609060101010101" pitchFamily="49" charset="-122"/>
                <a:ea typeface="黑体" panose="02010609060101010101" pitchFamily="49" charset="-122"/>
              </a:rPr>
              <a:t>留住</a:t>
            </a:r>
            <a:r>
              <a:rPr lang="zh-CN" altLang="zh-CN">
                <a:solidFill>
                  <a:srgbClr val="000000"/>
                </a:solidFill>
                <a:latin typeface="黑体" panose="02010609060101010101" pitchFamily="49" charset="-122"/>
                <a:ea typeface="黑体" panose="02010609060101010101" pitchFamily="49" charset="-122"/>
              </a:rPr>
              <a:t>关键人才，管理人员，技术人员和熟练技工。</a:t>
            </a:r>
            <a:endParaRPr lang="en-US" altLang="zh-CN">
              <a:solidFill>
                <a:srgbClr val="000000"/>
              </a:solidFill>
              <a:latin typeface="黑体" panose="02010609060101010101" pitchFamily="49" charset="-122"/>
              <a:ea typeface="黑体" panose="02010609060101010101" pitchFamily="49" charset="-122"/>
            </a:endParaRPr>
          </a:p>
          <a:p>
            <a:pPr>
              <a:lnSpc>
                <a:spcPct val="150000"/>
              </a:lnSpc>
              <a:buSzPct val="80000"/>
              <a:buFont typeface="Wingdings 2" panose="05020102010507070707" pitchFamily="18" charset="2"/>
              <a:buNone/>
            </a:pPr>
            <a:r>
              <a:rPr lang="en-US" altLang="zh-CN">
                <a:solidFill>
                  <a:srgbClr val="000000"/>
                </a:solidFill>
                <a:latin typeface="黑体" panose="02010609060101010101" pitchFamily="49" charset="-122"/>
                <a:ea typeface="黑体" panose="02010609060101010101" pitchFamily="49" charset="-122"/>
              </a:rPr>
              <a:t>  2.</a:t>
            </a:r>
            <a:r>
              <a:rPr lang="zh-CN" altLang="zh-CN">
                <a:solidFill>
                  <a:srgbClr val="000000"/>
                </a:solidFill>
                <a:latin typeface="黑体" panose="02010609060101010101" pitchFamily="49" charset="-122"/>
                <a:ea typeface="黑体" panose="02010609060101010101" pitchFamily="49" charset="-122"/>
              </a:rPr>
              <a:t>与并购企业员工的沟通交流。</a:t>
            </a:r>
            <a:endParaRPr lang="en-US" altLang="zh-CN">
              <a:solidFill>
                <a:srgbClr val="000000"/>
              </a:solidFill>
              <a:latin typeface="黑体" panose="02010609060101010101" pitchFamily="49" charset="-122"/>
              <a:ea typeface="黑体" panose="02010609060101010101" pitchFamily="49" charset="-122"/>
            </a:endParaRPr>
          </a:p>
          <a:p>
            <a:pPr>
              <a:lnSpc>
                <a:spcPct val="150000"/>
              </a:lnSpc>
              <a:buSzPct val="80000"/>
              <a:buFont typeface="Wingdings 2" panose="05020102010507070707" pitchFamily="18" charset="2"/>
              <a:buNone/>
            </a:pPr>
            <a:r>
              <a:rPr lang="en-US" altLang="zh-CN">
                <a:solidFill>
                  <a:srgbClr val="000000"/>
                </a:solidFill>
                <a:latin typeface="黑体" panose="02010609060101010101" pitchFamily="49" charset="-122"/>
                <a:ea typeface="黑体" panose="02010609060101010101" pitchFamily="49" charset="-122"/>
              </a:rPr>
              <a:t>  3.</a:t>
            </a:r>
            <a:r>
              <a:rPr lang="zh-CN" altLang="zh-CN">
                <a:solidFill>
                  <a:srgbClr val="000000"/>
                </a:solidFill>
                <a:latin typeface="黑体" panose="02010609060101010101" pitchFamily="49" charset="-122"/>
                <a:ea typeface="黑体" panose="02010609060101010101" pitchFamily="49" charset="-122"/>
              </a:rPr>
              <a:t>公司正要充分授权，将权力放给被并购企业。</a:t>
            </a:r>
          </a:p>
          <a:p>
            <a:pPr>
              <a:lnSpc>
                <a:spcPct val="150000"/>
              </a:lnSpc>
              <a:buSzPct val="80000"/>
              <a:buFont typeface="Wingdings 2" panose="05020102010507070707" pitchFamily="18" charset="2"/>
              <a:buNone/>
            </a:pPr>
            <a:r>
              <a:rPr lang="zh-CN" altLang="zh-CN">
                <a:solidFill>
                  <a:srgbClr val="000000"/>
                </a:solidFill>
                <a:latin typeface="黑体" panose="02010609060101010101" pitchFamily="49" charset="-122"/>
                <a:ea typeface="黑体" panose="02010609060101010101" pitchFamily="49" charset="-122"/>
              </a:rPr>
              <a:t>  四、国际化风险管理体系是保障</a:t>
            </a:r>
          </a:p>
          <a:p>
            <a:pPr>
              <a:lnSpc>
                <a:spcPct val="150000"/>
              </a:lnSpc>
              <a:buSzPct val="80000"/>
              <a:buFont typeface="Wingdings 2" panose="05020102010507070707" pitchFamily="18" charset="2"/>
              <a:buNone/>
            </a:pPr>
            <a:r>
              <a:rPr lang="zh-CN" altLang="zh-CN">
                <a:solidFill>
                  <a:srgbClr val="000000"/>
                </a:solidFill>
                <a:latin typeface="黑体" panose="02010609060101010101" pitchFamily="49" charset="-122"/>
                <a:ea typeface="黑体" panose="02010609060101010101" pitchFamily="49" charset="-122"/>
              </a:rPr>
              <a:t>  充分预测存在的政治，法律风险预防金融财务风险，收集财务信息，确保国内外资金链的衔接构建反映灵敏的信息预警系统</a:t>
            </a:r>
          </a:p>
          <a:p>
            <a:pPr>
              <a:lnSpc>
                <a:spcPct val="150000"/>
              </a:lnSpc>
              <a:spcBef>
                <a:spcPts val="1200"/>
              </a:spcBef>
              <a:buSzPct val="80000"/>
              <a:buNone/>
            </a:pPr>
            <a:endParaRPr lang="zh-CN" altLang="zh-CN">
              <a:solidFill>
                <a:srgbClr val="000000"/>
              </a:solidFill>
              <a:latin typeface="黑体" panose="02010609060101010101" pitchFamily="49" charset="-122"/>
              <a:ea typeface="黑体" panose="02010609060101010101" pitchFamily="49" charset="-122"/>
            </a:endParaRPr>
          </a:p>
          <a:p>
            <a:pPr>
              <a:buSzPct val="80000"/>
              <a:buFont typeface="Wingdings 2" panose="05020102010507070707" pitchFamily="18" charset="2"/>
              <a:buChar char="v"/>
            </a:pPr>
            <a:endParaRPr lang="zh-CN" altLang="zh-CN">
              <a:solidFill>
                <a:srgbClr val="000000"/>
              </a:solidFill>
              <a:latin typeface="黑体" panose="02010609060101010101" pitchFamily="49" charset="-122"/>
              <a:ea typeface="黑体" panose="02010609060101010101" pitchFamily="49" charset="-122"/>
            </a:endParaRPr>
          </a:p>
          <a:p>
            <a:pPr>
              <a:buSzPct val="80000"/>
              <a:buFont typeface="Wingdings 2" panose="05020102010507070707" pitchFamily="18" charset="2"/>
              <a:buChar char="v"/>
            </a:pPr>
            <a:endParaRPr lang="zh-CN" altLang="zh-CN" sz="1400">
              <a:solidFill>
                <a:srgbClr val="000000"/>
              </a:solidFill>
              <a:latin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标题1">
            <a:extLst>
              <a:ext uri="{FF2B5EF4-FFF2-40B4-BE49-F238E27FC236}">
                <a16:creationId xmlns:a16="http://schemas.microsoft.com/office/drawing/2014/main" id="{F30960BA-DBE0-3E43-91CD-86AC17DDC0B4}"/>
              </a:ext>
            </a:extLst>
          </p:cNvPr>
          <p:cNvSpPr>
            <a:spLocks noGrp="1" noChangeArrowheads="1"/>
          </p:cNvSpPr>
          <p:nvPr>
            <p:ph type="ctrTitle"/>
          </p:nvPr>
        </p:nvSpPr>
        <p:spPr>
          <a:xfrm>
            <a:off x="2046288" y="1052514"/>
            <a:ext cx="8226176" cy="1470025"/>
          </a:xfrm>
        </p:spPr>
        <p:txBody>
          <a:bodyPr/>
          <a:lstStyle/>
          <a:p>
            <a:pPr eaLnBrk="1" hangingPunct="1">
              <a:defRPr/>
            </a:pPr>
            <a:r>
              <a:rPr lang="zh-CN" altLang="en-US" sz="4400" dirty="0">
                <a:solidFill>
                  <a:srgbClr val="00B050"/>
                </a:solidFill>
              </a:rPr>
              <a:t>案例</a:t>
            </a:r>
            <a:r>
              <a:rPr lang="zh-CN" altLang="en-US" sz="3600" dirty="0">
                <a:solidFill>
                  <a:srgbClr val="00B050"/>
                </a:solidFill>
              </a:rPr>
              <a:t>：</a:t>
            </a:r>
            <a:r>
              <a:rPr lang="zh-CN" altLang="zh-CN" sz="3600" dirty="0">
                <a:highlight>
                  <a:srgbClr val="00FF00"/>
                </a:highlight>
                <a:cs typeface="宋体" panose="02010600030101010101" pitchFamily="2" charset="-122"/>
              </a:rPr>
              <a:t> </a:t>
            </a:r>
            <a:r>
              <a:rPr lang="zh-CN" altLang="en-US" sz="3600" dirty="0">
                <a:highlight>
                  <a:srgbClr val="00FF00"/>
                </a:highlight>
                <a:cs typeface="宋体" panose="02010600030101010101" pitchFamily="2" charset="-122"/>
              </a:rPr>
              <a:t>沃尔玛在德国本土化的失败</a:t>
            </a:r>
            <a:endParaRPr lang="zh-CN" altLang="zh-CN" sz="3600" dirty="0">
              <a:solidFill>
                <a:srgbClr val="00B05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内容占位符 2">
            <a:extLst>
              <a:ext uri="{FF2B5EF4-FFF2-40B4-BE49-F238E27FC236}">
                <a16:creationId xmlns:a16="http://schemas.microsoft.com/office/drawing/2014/main" id="{AAA49EAE-2715-C8B2-197C-4354406C3D3D}"/>
              </a:ext>
            </a:extLst>
          </p:cNvPr>
          <p:cNvSpPr>
            <a:spLocks noGrp="1" noChangeArrowheads="1"/>
          </p:cNvSpPr>
          <p:nvPr>
            <p:ph idx="1"/>
          </p:nvPr>
        </p:nvSpPr>
        <p:spPr>
          <a:xfrm>
            <a:off x="5757863" y="3032126"/>
            <a:ext cx="8229600" cy="4525963"/>
          </a:xfrm>
        </p:spPr>
        <p:txBody>
          <a:bodyPr/>
          <a:lstStyle/>
          <a:p>
            <a:endParaRPr lang="zh-CN" altLang="en-US"/>
          </a:p>
        </p:txBody>
      </p:sp>
      <p:pic>
        <p:nvPicPr>
          <p:cNvPr id="55299" name="图片 1">
            <a:extLst>
              <a:ext uri="{FF2B5EF4-FFF2-40B4-BE49-F238E27FC236}">
                <a16:creationId xmlns:a16="http://schemas.microsoft.com/office/drawing/2014/main" id="{65804F4E-76C1-4A66-F7CB-6465DE26E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8" y="1436689"/>
            <a:ext cx="4144962"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图片 1">
            <a:extLst>
              <a:ext uri="{FF2B5EF4-FFF2-40B4-BE49-F238E27FC236}">
                <a16:creationId xmlns:a16="http://schemas.microsoft.com/office/drawing/2014/main" id="{CC67E99B-6670-6E66-34A5-9651AE443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3" y="265114"/>
            <a:ext cx="7848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3073">
            <a:extLst>
              <a:ext uri="{FF2B5EF4-FFF2-40B4-BE49-F238E27FC236}">
                <a16:creationId xmlns:a16="http://schemas.microsoft.com/office/drawing/2014/main" id="{959518CC-5CAC-ED65-978D-DA54FC9770D8}"/>
              </a:ext>
            </a:extLst>
          </p:cNvPr>
          <p:cNvSpPr>
            <a:spLocks noGrp="1" noChangeArrowheads="1"/>
          </p:cNvSpPr>
          <p:nvPr>
            <p:ph type="ctrTitle"/>
          </p:nvPr>
        </p:nvSpPr>
        <p:spPr>
          <a:xfrm>
            <a:off x="2209800" y="2130426"/>
            <a:ext cx="7772400" cy="1470025"/>
          </a:xfrm>
        </p:spPr>
        <p:txBody>
          <a:bodyPr anchor="ctr"/>
          <a:lstStyle/>
          <a:p>
            <a:pPr eaLnBrk="1" hangingPunct="1"/>
            <a:r>
              <a:rPr lang="zh-CN" altLang="en-US" sz="4400">
                <a:solidFill>
                  <a:srgbClr val="00B050"/>
                </a:solidFill>
              </a:rPr>
              <a:t>案例：</a:t>
            </a:r>
            <a:r>
              <a:rPr lang="zh-CN" altLang="zh-CN" sz="4400">
                <a:solidFill>
                  <a:srgbClr val="00B050"/>
                </a:solidFill>
              </a:rPr>
              <a:t>当规章遇到法国人</a:t>
            </a:r>
          </a:p>
        </p:txBody>
      </p:sp>
      <p:sp>
        <p:nvSpPr>
          <p:cNvPr id="2" name="文本框 1">
            <a:extLst>
              <a:ext uri="{FF2B5EF4-FFF2-40B4-BE49-F238E27FC236}">
                <a16:creationId xmlns:a16="http://schemas.microsoft.com/office/drawing/2014/main" id="{8EB02B11-A326-3DC1-9DAF-1324E8124D7D}"/>
              </a:ext>
            </a:extLst>
          </p:cNvPr>
          <p:cNvSpPr txBox="1"/>
          <p:nvPr/>
        </p:nvSpPr>
        <p:spPr>
          <a:xfrm>
            <a:off x="952107" y="1178351"/>
            <a:ext cx="5967167" cy="584775"/>
          </a:xfrm>
          <a:prstGeom prst="rect">
            <a:avLst/>
          </a:prstGeom>
          <a:noFill/>
        </p:spPr>
        <p:txBody>
          <a:bodyPr wrap="square" rtlCol="0">
            <a:spAutoFit/>
          </a:bodyPr>
          <a:lstStyle/>
          <a:p>
            <a:r>
              <a:rPr lang="zh-CN" altLang="en-US" sz="3200" dirty="0"/>
              <a:t>法国相关案例</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标题1">
            <a:extLst>
              <a:ext uri="{FF2B5EF4-FFF2-40B4-BE49-F238E27FC236}">
                <a16:creationId xmlns:a16="http://schemas.microsoft.com/office/drawing/2014/main" id="{5534A916-65E5-A84D-760B-1EBF97E6D5D8}"/>
              </a:ext>
            </a:extLst>
          </p:cNvPr>
          <p:cNvSpPr>
            <a:spLocks noGrp="1" noChangeArrowheads="1"/>
          </p:cNvSpPr>
          <p:nvPr>
            <p:ph type="ctrTitle"/>
          </p:nvPr>
        </p:nvSpPr>
        <p:spPr>
          <a:xfrm>
            <a:off x="2046288" y="1052514"/>
            <a:ext cx="8370192" cy="1470025"/>
          </a:xfrm>
        </p:spPr>
        <p:txBody>
          <a:bodyPr/>
          <a:lstStyle/>
          <a:p>
            <a:pPr eaLnBrk="1" hangingPunct="1">
              <a:defRPr/>
            </a:pPr>
            <a:r>
              <a:rPr lang="zh-CN" altLang="en-US" sz="4400" dirty="0">
                <a:solidFill>
                  <a:srgbClr val="00B050"/>
                </a:solidFill>
              </a:rPr>
              <a:t>案例</a:t>
            </a:r>
            <a:r>
              <a:rPr lang="zh-CN" altLang="en-US" sz="3600" dirty="0">
                <a:solidFill>
                  <a:srgbClr val="00B050"/>
                </a:solidFill>
              </a:rPr>
              <a:t>：</a:t>
            </a:r>
            <a:r>
              <a:rPr lang="zh-CN" altLang="zh-CN" sz="3600" kern="100" dirty="0">
                <a:highlight>
                  <a:srgbClr val="00FF00"/>
                </a:highlight>
                <a:cs typeface="Times New Roman" panose="02020603050405020304" pitchFamily="18" charset="0"/>
              </a:rPr>
              <a:t>艾默生公司和安圣电器之间的失败合并</a:t>
            </a:r>
            <a:endParaRPr lang="zh-CN" altLang="zh-CN" sz="3600" dirty="0">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a:extLst>
              <a:ext uri="{FF2B5EF4-FFF2-40B4-BE49-F238E27FC236}">
                <a16:creationId xmlns:a16="http://schemas.microsoft.com/office/drawing/2014/main" id="{EA332C67-2821-E58C-E273-7B10B6FE7F84}"/>
              </a:ext>
            </a:extLst>
          </p:cNvPr>
          <p:cNvSpPr>
            <a:spLocks noGrp="1" noChangeArrowheads="1"/>
          </p:cNvSpPr>
          <p:nvPr>
            <p:ph type="title"/>
          </p:nvPr>
        </p:nvSpPr>
        <p:spPr/>
        <p:txBody>
          <a:bodyPr/>
          <a:lstStyle/>
          <a:p>
            <a:pPr eaLnBrk="1" hangingPunct="1"/>
            <a:r>
              <a:rPr lang="en-US" altLang="zh-CN"/>
              <a:t>Question</a:t>
            </a:r>
          </a:p>
        </p:txBody>
      </p:sp>
      <p:sp>
        <p:nvSpPr>
          <p:cNvPr id="4099" name="内容占位符 2">
            <a:extLst>
              <a:ext uri="{FF2B5EF4-FFF2-40B4-BE49-F238E27FC236}">
                <a16:creationId xmlns:a16="http://schemas.microsoft.com/office/drawing/2014/main" id="{43F71DEE-4FDB-CA25-2B28-4A9A16550552}"/>
              </a:ext>
            </a:extLst>
          </p:cNvPr>
          <p:cNvSpPr>
            <a:spLocks noGrp="1" noChangeArrowheads="1"/>
          </p:cNvSpPr>
          <p:nvPr>
            <p:ph idx="1"/>
          </p:nvPr>
        </p:nvSpPr>
        <p:spPr/>
        <p:txBody>
          <a:bodyPr/>
          <a:lstStyle/>
          <a:p>
            <a:pPr eaLnBrk="1" hangingPunct="1"/>
            <a:r>
              <a:rPr lang="en-US" altLang="zh-CN"/>
              <a:t>1.Why did the corporate intiative lead to so much misunderstanding frustration and resentment?</a:t>
            </a:r>
          </a:p>
          <a:p>
            <a:pPr eaLnBrk="1" hangingPunct="1"/>
            <a:r>
              <a:rPr lang="en-US" altLang="zh-CN"/>
              <a:t>2.Why did not Harvey understand Luc's reluctance to sign the quality chart?</a:t>
            </a:r>
          </a:p>
          <a:p>
            <a:pPr eaLnBrk="1" hangingPunct="1"/>
            <a:r>
              <a:rPr lang="en-US" altLang="zh-CN"/>
              <a:t>3.What are your recommendations?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73D4FB28-D568-7016-2B17-DFEBCDFD8C40}"/>
              </a:ext>
            </a:extLst>
          </p:cNvPr>
          <p:cNvSpPr>
            <a:spLocks noGrp="1" noChangeArrowheads="1"/>
          </p:cNvSpPr>
          <p:nvPr>
            <p:ph type="title"/>
          </p:nvPr>
        </p:nvSpPr>
        <p:spPr/>
        <p:txBody>
          <a:bodyPr/>
          <a:lstStyle/>
          <a:p>
            <a:pPr algn="l" eaLnBrk="1" hangingPunct="1"/>
            <a:r>
              <a:rPr lang="zh-CN" altLang="en-US">
                <a:solidFill>
                  <a:srgbClr val="FF0000"/>
                </a:solidFill>
              </a:rPr>
              <a:t>原因分析</a:t>
            </a:r>
          </a:p>
        </p:txBody>
      </p:sp>
      <p:sp>
        <p:nvSpPr>
          <p:cNvPr id="5123" name="内容占位符 2">
            <a:extLst>
              <a:ext uri="{FF2B5EF4-FFF2-40B4-BE49-F238E27FC236}">
                <a16:creationId xmlns:a16="http://schemas.microsoft.com/office/drawing/2014/main" id="{5D95FC03-845A-FA77-5E8D-CEFCB9688D31}"/>
              </a:ext>
            </a:extLst>
          </p:cNvPr>
          <p:cNvSpPr>
            <a:spLocks noGrp="1" noChangeArrowheads="1"/>
          </p:cNvSpPr>
          <p:nvPr>
            <p:ph idx="1"/>
          </p:nvPr>
        </p:nvSpPr>
        <p:spPr/>
        <p:txBody>
          <a:bodyPr/>
          <a:lstStyle/>
          <a:p>
            <a:pPr eaLnBrk="1" hangingPunct="1"/>
            <a:r>
              <a:rPr lang="zh-CN" altLang="en-US"/>
              <a:t>卢克努力解释他的立场，可是，哈维并不明白他在说些什么。</a:t>
            </a:r>
          </a:p>
          <a:p>
            <a:pPr eaLnBrk="1" hangingPunct="1"/>
            <a:r>
              <a:rPr lang="zh-CN" altLang="en-US"/>
              <a:t>思维模式：美国人直觉</a:t>
            </a:r>
            <a:r>
              <a:rPr lang="en-US" altLang="zh-CN"/>
              <a:t>VS</a:t>
            </a:r>
            <a:r>
              <a:rPr lang="zh-CN" altLang="en-US"/>
              <a:t>法国人逻辑推理</a:t>
            </a:r>
          </a:p>
          <a:p>
            <a:pPr eaLnBrk="1" hangingPunct="1"/>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a:extLst>
              <a:ext uri="{FF2B5EF4-FFF2-40B4-BE49-F238E27FC236}">
                <a16:creationId xmlns:a16="http://schemas.microsoft.com/office/drawing/2014/main" id="{5C1FEEFB-81E7-B722-5142-1CE282962F50}"/>
              </a:ext>
            </a:extLst>
          </p:cNvPr>
          <p:cNvSpPr>
            <a:spLocks noGrp="1" noChangeArrowheads="1"/>
          </p:cNvSpPr>
          <p:nvPr>
            <p:ph type="title"/>
          </p:nvPr>
        </p:nvSpPr>
        <p:spPr/>
        <p:txBody>
          <a:bodyPr/>
          <a:lstStyle/>
          <a:p>
            <a:pPr eaLnBrk="1" hangingPunct="1"/>
            <a:r>
              <a:rPr lang="zh-CN" altLang="en-US"/>
              <a:t>思维方式</a:t>
            </a:r>
          </a:p>
        </p:txBody>
      </p:sp>
      <p:graphicFrame>
        <p:nvGraphicFramePr>
          <p:cNvPr id="4" name="内容占位符 3">
            <a:extLst>
              <a:ext uri="{FF2B5EF4-FFF2-40B4-BE49-F238E27FC236}">
                <a16:creationId xmlns:a16="http://schemas.microsoft.com/office/drawing/2014/main" id="{34932452-8156-FB20-9463-1846B270CE88}"/>
              </a:ext>
            </a:extLst>
          </p:cNvPr>
          <p:cNvGraphicFramePr>
            <a:graphicFrameLocks noGrp="1"/>
          </p:cNvGraphicFramePr>
          <p:nvPr>
            <p:ph idx="4294967295"/>
            <p:extLst>
              <p:ext uri="{D42A27DB-BD31-4B8C-83A1-F6EECF244321}">
                <p14:modId xmlns:p14="http://schemas.microsoft.com/office/powerpoint/2010/main" val="1764748119"/>
              </p:ext>
            </p:extLst>
          </p:nvPr>
        </p:nvGraphicFramePr>
        <p:xfrm>
          <a:off x="1074656" y="1600200"/>
          <a:ext cx="9136144" cy="4263272"/>
        </p:xfrm>
        <a:graphic>
          <a:graphicData uri="http://schemas.openxmlformats.org/drawingml/2006/table">
            <a:tbl>
              <a:tblPr firstRow="1" bandRow="1">
                <a:tableStyleId>{5C22544A-7EE6-4342-B048-85BDC9FD1C3A}</a:tableStyleId>
              </a:tblPr>
              <a:tblGrid>
                <a:gridCol w="4397285">
                  <a:extLst>
                    <a:ext uri="{9D8B030D-6E8A-4147-A177-3AD203B41FA5}">
                      <a16:colId xmlns:a16="http://schemas.microsoft.com/office/drawing/2014/main" val="20000"/>
                    </a:ext>
                  </a:extLst>
                </a:gridCol>
                <a:gridCol w="4738859">
                  <a:extLst>
                    <a:ext uri="{9D8B030D-6E8A-4147-A177-3AD203B41FA5}">
                      <a16:colId xmlns:a16="http://schemas.microsoft.com/office/drawing/2014/main" val="20001"/>
                    </a:ext>
                  </a:extLst>
                </a:gridCol>
              </a:tblGrid>
              <a:tr h="1403779">
                <a:tc>
                  <a:txBody>
                    <a:bodyPr/>
                    <a:lstStyle/>
                    <a:p>
                      <a:pPr>
                        <a:buNone/>
                      </a:pPr>
                      <a:r>
                        <a:rPr lang="zh-CN" altLang="en-US" sz="2400" dirty="0">
                          <a:solidFill>
                            <a:srgbClr val="FF0000"/>
                          </a:solidFill>
                        </a:rPr>
                        <a:t>逻辑性</a:t>
                      </a:r>
                    </a:p>
                  </a:txBody>
                  <a:tcPr marL="91438" marR="91438" marT="45724" marB="45724"/>
                </a:tc>
                <a:tc>
                  <a:txBody>
                    <a:bodyPr/>
                    <a:lstStyle/>
                    <a:p>
                      <a:pPr>
                        <a:buNone/>
                      </a:pPr>
                      <a:r>
                        <a:rPr lang="zh-CN" altLang="en-US" sz="2400" dirty="0">
                          <a:solidFill>
                            <a:srgbClr val="7030A0"/>
                          </a:solidFill>
                          <a:sym typeface="+mn-ea"/>
                        </a:rPr>
                        <a:t>直觉型</a:t>
                      </a:r>
                    </a:p>
                  </a:txBody>
                  <a:tcPr marL="91438" marR="91438" marT="45724" marB="45724"/>
                </a:tc>
                <a:extLst>
                  <a:ext uri="{0D108BD9-81ED-4DB2-BD59-A6C34878D82A}">
                    <a16:rowId xmlns:a16="http://schemas.microsoft.com/office/drawing/2014/main" val="10000"/>
                  </a:ext>
                </a:extLst>
              </a:tr>
              <a:tr h="2859493">
                <a:tc>
                  <a:txBody>
                    <a:bodyPr/>
                    <a:lstStyle/>
                    <a:p>
                      <a:pPr>
                        <a:buNone/>
                      </a:pPr>
                      <a:r>
                        <a:rPr lang="zh-CN" altLang="en-US" sz="1800" dirty="0">
                          <a:sym typeface="+mn-ea"/>
                        </a:rPr>
                        <a:t>注重逻辑的、综合性的、前后衔接的证明。</a:t>
                      </a:r>
                      <a:endParaRPr lang="en-US" altLang="zh-CN" sz="1800" dirty="0">
                        <a:sym typeface="+mn-ea"/>
                      </a:endParaRPr>
                    </a:p>
                    <a:p>
                      <a:pPr>
                        <a:buNone/>
                      </a:pPr>
                      <a:endParaRPr lang="zh-CN" altLang="en-US" sz="1800" dirty="0">
                        <a:sym typeface="+mn-ea"/>
                      </a:endParaRPr>
                    </a:p>
                    <a:p>
                      <a:pPr>
                        <a:buNone/>
                      </a:pPr>
                      <a:r>
                        <a:rPr lang="zh-CN" altLang="en-US" sz="1800" dirty="0">
                          <a:sym typeface="+mn-ea"/>
                        </a:rPr>
                        <a:t>即便直觉上正确，负责前也要验证证明中的每一步。</a:t>
                      </a:r>
                      <a:endParaRPr lang="zh-CN" altLang="en-US" sz="1800" dirty="0"/>
                    </a:p>
                  </a:txBody>
                  <a:tcPr marL="91438" marR="91438" marT="45724" marB="45724"/>
                </a:tc>
                <a:tc>
                  <a:txBody>
                    <a:bodyPr/>
                    <a:lstStyle/>
                    <a:p>
                      <a:pPr>
                        <a:buNone/>
                      </a:pPr>
                      <a:r>
                        <a:rPr lang="zh-CN" altLang="en-US" sz="1800" dirty="0">
                          <a:sym typeface="+mn-ea"/>
                        </a:rPr>
                        <a:t>注重创造性和启发性，能引起情感共鸣的想法。</a:t>
                      </a:r>
                      <a:endParaRPr lang="en-US" altLang="zh-CN" sz="1800" dirty="0">
                        <a:sym typeface="+mn-ea"/>
                      </a:endParaRPr>
                    </a:p>
                    <a:p>
                      <a:pPr>
                        <a:buNone/>
                      </a:pPr>
                      <a:endParaRPr lang="zh-CN" altLang="en-US" sz="1800" dirty="0">
                        <a:sym typeface="+mn-ea"/>
                      </a:endParaRPr>
                    </a:p>
                    <a:p>
                      <a:pPr>
                        <a:buNone/>
                      </a:pPr>
                      <a:r>
                        <a:rPr lang="zh-CN" altLang="en-US" sz="1800" dirty="0">
                          <a:sym typeface="+mn-ea"/>
                        </a:rPr>
                        <a:t>如果直觉上认为是正确的，不需要在负责前验证每一步。</a:t>
                      </a:r>
                    </a:p>
                    <a:p>
                      <a:pPr>
                        <a:buNone/>
                      </a:pPr>
                      <a:endParaRPr lang="zh-CN" altLang="en-US" sz="1800" dirty="0">
                        <a:sym typeface="+mn-ea"/>
                      </a:endParaRPr>
                    </a:p>
                  </a:txBody>
                  <a:tcPr marL="91438" marR="91438" marT="45724" marB="45724"/>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a:extLst>
              <a:ext uri="{FF2B5EF4-FFF2-40B4-BE49-F238E27FC236}">
                <a16:creationId xmlns:a16="http://schemas.microsoft.com/office/drawing/2014/main" id="{D479A9E1-EDF2-8EF3-2533-5127EAAD86F5}"/>
              </a:ext>
            </a:extLst>
          </p:cNvPr>
          <p:cNvSpPr>
            <a:spLocks noGrp="1" noChangeArrowheads="1"/>
          </p:cNvSpPr>
          <p:nvPr>
            <p:ph type="title"/>
          </p:nvPr>
        </p:nvSpPr>
        <p:spPr/>
        <p:txBody>
          <a:bodyPr/>
          <a:lstStyle/>
          <a:p>
            <a:pPr algn="l" eaLnBrk="1" hangingPunct="1"/>
            <a:r>
              <a:rPr lang="zh-CN" altLang="en-US">
                <a:solidFill>
                  <a:srgbClr val="FF0000"/>
                </a:solidFill>
              </a:rPr>
              <a:t>文化冲突</a:t>
            </a:r>
          </a:p>
        </p:txBody>
      </p:sp>
      <p:sp>
        <p:nvSpPr>
          <p:cNvPr id="3" name="内容占位符 2">
            <a:extLst>
              <a:ext uri="{FF2B5EF4-FFF2-40B4-BE49-F238E27FC236}">
                <a16:creationId xmlns:a16="http://schemas.microsoft.com/office/drawing/2014/main" id="{0591E36F-EC58-8AC1-C509-EE1E9E96FA70}"/>
              </a:ext>
            </a:extLst>
          </p:cNvPr>
          <p:cNvSpPr>
            <a:spLocks noGrp="1"/>
          </p:cNvSpPr>
          <p:nvPr>
            <p:ph idx="1"/>
          </p:nvPr>
        </p:nvSpPr>
        <p:spPr/>
        <p:txBody>
          <a:bodyPr/>
          <a:lstStyle/>
          <a:p>
            <a:pPr marL="0" indent="0">
              <a:buNone/>
              <a:defRPr/>
            </a:pPr>
            <a:r>
              <a:rPr lang="zh-CN" altLang="en-US" noProof="1">
                <a:sym typeface="+mn-ea"/>
              </a:rPr>
              <a:t>美国                                     法国</a:t>
            </a:r>
          </a:p>
          <a:p>
            <a:pPr marL="0" indent="0">
              <a:buNone/>
              <a:defRPr/>
            </a:pPr>
            <a:endParaRPr lang="zh-CN" altLang="en-US" noProof="1"/>
          </a:p>
          <a:p>
            <a:pPr eaLnBrk="1" hangingPunct="1">
              <a:defRPr/>
            </a:pPr>
            <a:r>
              <a:rPr lang="zh-CN" altLang="en-US" noProof="1"/>
              <a:t>律师                      不为不能控制的事负责</a:t>
            </a:r>
          </a:p>
          <a:p>
            <a:pPr eaLnBrk="1" hangingPunct="1">
              <a:defRPr/>
            </a:pPr>
            <a:r>
              <a:rPr lang="zh-CN" altLang="en-US" noProof="1">
                <a:sym typeface="+mn-ea"/>
              </a:rPr>
              <a:t>好诉讼                   制定了规章就要执行</a:t>
            </a:r>
          </a:p>
          <a:p>
            <a:pPr eaLnBrk="1" hangingPunct="1">
              <a:defRPr/>
            </a:pPr>
            <a:r>
              <a:rPr lang="zh-CN" altLang="en-US" noProof="1">
                <a:sym typeface="+mn-ea"/>
              </a:rPr>
              <a:t>规章只是规章        既然不执行为何制定</a:t>
            </a:r>
          </a:p>
          <a:p>
            <a:pPr eaLnBrk="1" hangingPunct="1">
              <a:defRPr/>
            </a:pPr>
            <a:endParaRPr lang="zh-CN" altLang="en-US" noProof="1">
              <a:sym typeface="+mn-ea"/>
            </a:endParaRPr>
          </a:p>
          <a:p>
            <a:pPr eaLnBrk="1" hangingPunct="1">
              <a:defRPr/>
            </a:pPr>
            <a:endParaRPr lang="zh-CN" altLang="en-US" noProof="1">
              <a:sym typeface="+mn-ea"/>
            </a:endParaRPr>
          </a:p>
          <a:p>
            <a:pPr eaLnBrk="1" hangingPunct="1">
              <a:defRPr/>
            </a:pPr>
            <a:endParaRPr lang="zh-CN" altLang="en-US" noProof="1">
              <a:sym typeface="+mn-ea"/>
            </a:endParaRPr>
          </a:p>
          <a:p>
            <a:pPr eaLnBrk="1" hangingPunct="1">
              <a:defRPr/>
            </a:pPr>
            <a:endParaRPr lang="zh-CN" altLang="en-US" noProof="1">
              <a:sym typeface="+mn-ea"/>
            </a:endParaRPr>
          </a:p>
          <a:p>
            <a:pPr eaLnBrk="1" hangingPunct="1">
              <a:defRPr/>
            </a:pPr>
            <a:endParaRPr lang="zh-CN" altLang="en-US" noProof="1">
              <a:sym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2351</Words>
  <Application>Microsoft Office PowerPoint</Application>
  <PresentationFormat>宽屏</PresentationFormat>
  <Paragraphs>282</Paragraphs>
  <Slides>50</Slides>
  <Notes>0</Notes>
  <HiddenSlides>0</HiddenSlides>
  <MMClips>2</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50</vt:i4>
      </vt:variant>
    </vt:vector>
  </HeadingPairs>
  <TitlesOfParts>
    <vt:vector size="66" baseType="lpstr">
      <vt:lpstr>PMingLiU</vt:lpstr>
      <vt:lpstr>等线</vt:lpstr>
      <vt:lpstr>等线 Light</vt:lpstr>
      <vt:lpstr>黑体</vt:lpstr>
      <vt:lpstr>楷体</vt:lpstr>
      <vt:lpstr>宋体</vt:lpstr>
      <vt:lpstr>微软雅黑</vt:lpstr>
      <vt:lpstr>新宋体</vt:lpstr>
      <vt:lpstr>幼圆</vt:lpstr>
      <vt:lpstr>Agency FB</vt:lpstr>
      <vt:lpstr>Arial</vt:lpstr>
      <vt:lpstr>Calibri</vt:lpstr>
      <vt:lpstr>Times New Roman</vt:lpstr>
      <vt:lpstr>Wingdings</vt:lpstr>
      <vt:lpstr>Wingdings 2</vt:lpstr>
      <vt:lpstr>Office 主题​​</vt:lpstr>
      <vt:lpstr>       Intercultural Business    Communication: Cases and Analyses </vt:lpstr>
      <vt:lpstr>       跨文化商务交流案例分析</vt:lpstr>
      <vt:lpstr>PowerPoint 演示文稿</vt:lpstr>
      <vt:lpstr>文化融合  </vt:lpstr>
      <vt:lpstr>案例：当规章遇到法国人</vt:lpstr>
      <vt:lpstr>Question</vt:lpstr>
      <vt:lpstr>原因分析</vt:lpstr>
      <vt:lpstr>思维方式</vt:lpstr>
      <vt:lpstr>文化冲突</vt:lpstr>
      <vt:lpstr>文化沟通</vt:lpstr>
      <vt:lpstr>案例：迪士尼在法国</vt:lpstr>
      <vt:lpstr>Questions</vt:lpstr>
      <vt:lpstr>Questions</vt:lpstr>
      <vt:lpstr>PowerPoint 演示文稿</vt:lpstr>
      <vt:lpstr>文化与营销</vt:lpstr>
      <vt:lpstr>PowerPoint 演示文稿</vt:lpstr>
      <vt:lpstr>迪斯尼乐园分布</vt:lpstr>
      <vt:lpstr>PowerPoint 演示文稿</vt:lpstr>
      <vt:lpstr>迪斯尼盈利模式</vt:lpstr>
      <vt:lpstr>为何选择巴黎</vt:lpstr>
      <vt:lpstr>PowerPoint 演示文稿</vt:lpstr>
      <vt:lpstr>实际数据</vt:lpstr>
      <vt:lpstr>PowerPoint 演示文稿</vt:lpstr>
      <vt:lpstr>问题根源</vt:lpstr>
      <vt:lpstr>差异和冲突</vt:lpstr>
      <vt:lpstr>改进策略</vt:lpstr>
      <vt:lpstr>后续：</vt:lpstr>
      <vt:lpstr>小结</vt:lpstr>
      <vt:lpstr>日本迪斯尼乐园的本土化</vt:lpstr>
      <vt:lpstr>启发</vt:lpstr>
      <vt:lpstr>PowerPoint 演示文稿</vt:lpstr>
      <vt:lpstr>PowerPoint 演示文稿</vt:lpstr>
      <vt:lpstr>PowerPoint 演示文稿</vt:lpstr>
      <vt:lpstr>TCL收购阿尔卡特</vt:lpstr>
      <vt:lpstr>案例：TCL收购阿尔卡特</vt:lpstr>
      <vt:lpstr>PowerPoint 演示文稿</vt:lpstr>
      <vt:lpstr>TCL</vt:lpstr>
      <vt:lpstr>   </vt:lpstr>
      <vt:lpstr>PowerPoint 演示文稿</vt:lpstr>
      <vt:lpstr>PowerPoint 演示文稿</vt:lpstr>
      <vt:lpstr>PowerPoint 演示文稿</vt:lpstr>
      <vt:lpstr>PowerPoint 演示文稿</vt:lpstr>
      <vt:lpstr>PowerPoint 演示文稿</vt:lpstr>
      <vt:lpstr>PowerPoint 演示文稿</vt:lpstr>
      <vt:lpstr>沟通</vt:lpstr>
      <vt:lpstr>PowerPoint 演示文稿</vt:lpstr>
      <vt:lpstr>PowerPoint 演示文稿</vt:lpstr>
      <vt:lpstr>案例： 沃尔玛在德国本土化的失败</vt:lpstr>
      <vt:lpstr>PowerPoint 演示文稿</vt:lpstr>
      <vt:lpstr>案例：艾默生公司和安圣电器之间的失败合并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Ding Junling</dc:creator>
  <cp:lastModifiedBy>Ding Junling</cp:lastModifiedBy>
  <cp:revision>4</cp:revision>
  <dcterms:created xsi:type="dcterms:W3CDTF">2025-05-14T09:27:47Z</dcterms:created>
  <dcterms:modified xsi:type="dcterms:W3CDTF">2025-06-18T14:48:07Z</dcterms:modified>
</cp:coreProperties>
</file>